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1.xml" ContentType="application/inkml+xml"/>
  <Override PartName="/ppt/ink/ink2.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ink/ink3.xml" ContentType="application/inkml+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8" r:id="rId2"/>
  </p:sldMasterIdLst>
  <p:notesMasterIdLst>
    <p:notesMasterId r:id="rId688"/>
  </p:notesMasterIdLst>
  <p:handoutMasterIdLst>
    <p:handoutMasterId r:id="rId689"/>
  </p:handoutMasterIdLst>
  <p:sldIdLst>
    <p:sldId id="537" r:id="rId3"/>
    <p:sldId id="538" r:id="rId4"/>
    <p:sldId id="539" r:id="rId5"/>
    <p:sldId id="540" r:id="rId6"/>
    <p:sldId id="548" r:id="rId7"/>
    <p:sldId id="549" r:id="rId8"/>
    <p:sldId id="547" r:id="rId9"/>
    <p:sldId id="541" r:id="rId10"/>
    <p:sldId id="545" r:id="rId11"/>
    <p:sldId id="256" r:id="rId12"/>
    <p:sldId id="569" r:id="rId13"/>
    <p:sldId id="550" r:id="rId14"/>
    <p:sldId id="570" r:id="rId15"/>
    <p:sldId id="571" r:id="rId16"/>
    <p:sldId id="566" r:id="rId17"/>
    <p:sldId id="567" r:id="rId18"/>
    <p:sldId id="572" r:id="rId19"/>
    <p:sldId id="568" r:id="rId20"/>
    <p:sldId id="573" r:id="rId21"/>
    <p:sldId id="551" r:id="rId22"/>
    <p:sldId id="552" r:id="rId23"/>
    <p:sldId id="553" r:id="rId24"/>
    <p:sldId id="554" r:id="rId25"/>
    <p:sldId id="555" r:id="rId26"/>
    <p:sldId id="556" r:id="rId27"/>
    <p:sldId id="557" r:id="rId28"/>
    <p:sldId id="558" r:id="rId29"/>
    <p:sldId id="574" r:id="rId30"/>
    <p:sldId id="575" r:id="rId31"/>
    <p:sldId id="559" r:id="rId32"/>
    <p:sldId id="560" r:id="rId33"/>
    <p:sldId id="583" r:id="rId34"/>
    <p:sldId id="579" r:id="rId35"/>
    <p:sldId id="581" r:id="rId36"/>
    <p:sldId id="582" r:id="rId37"/>
    <p:sldId id="576" r:id="rId38"/>
    <p:sldId id="589" r:id="rId39"/>
    <p:sldId id="577" r:id="rId40"/>
    <p:sldId id="578" r:id="rId41"/>
    <p:sldId id="584" r:id="rId42"/>
    <p:sldId id="585" r:id="rId43"/>
    <p:sldId id="586" r:id="rId44"/>
    <p:sldId id="588" r:id="rId45"/>
    <p:sldId id="562" r:id="rId46"/>
    <p:sldId id="563" r:id="rId47"/>
    <p:sldId id="564" r:id="rId48"/>
    <p:sldId id="565" r:id="rId49"/>
    <p:sldId id="546" r:id="rId50"/>
    <p:sldId id="590"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 id="280" r:id="rId75"/>
    <p:sldId id="281" r:id="rId76"/>
    <p:sldId id="282" r:id="rId77"/>
    <p:sldId id="283" r:id="rId78"/>
    <p:sldId id="284" r:id="rId79"/>
    <p:sldId id="285" r:id="rId80"/>
    <p:sldId id="286" r:id="rId81"/>
    <p:sldId id="287" r:id="rId82"/>
    <p:sldId id="288" r:id="rId83"/>
    <p:sldId id="289" r:id="rId84"/>
    <p:sldId id="290" r:id="rId85"/>
    <p:sldId id="291" r:id="rId86"/>
    <p:sldId id="292" r:id="rId87"/>
    <p:sldId id="293" r:id="rId88"/>
    <p:sldId id="294" r:id="rId89"/>
    <p:sldId id="295" r:id="rId90"/>
    <p:sldId id="296" r:id="rId91"/>
    <p:sldId id="297" r:id="rId92"/>
    <p:sldId id="298" r:id="rId93"/>
    <p:sldId id="299" r:id="rId94"/>
    <p:sldId id="300" r:id="rId95"/>
    <p:sldId id="301" r:id="rId96"/>
    <p:sldId id="302" r:id="rId97"/>
    <p:sldId id="303" r:id="rId98"/>
    <p:sldId id="304" r:id="rId99"/>
    <p:sldId id="305" r:id="rId100"/>
    <p:sldId id="591" r:id="rId101"/>
    <p:sldId id="345" r:id="rId102"/>
    <p:sldId id="392" r:id="rId103"/>
    <p:sldId id="393" r:id="rId104"/>
    <p:sldId id="394" r:id="rId105"/>
    <p:sldId id="395" r:id="rId106"/>
    <p:sldId id="396" r:id="rId107"/>
    <p:sldId id="397" r:id="rId108"/>
    <p:sldId id="400" r:id="rId109"/>
    <p:sldId id="398" r:id="rId110"/>
    <p:sldId id="399" r:id="rId111"/>
    <p:sldId id="401" r:id="rId112"/>
    <p:sldId id="402" r:id="rId113"/>
    <p:sldId id="403" r:id="rId114"/>
    <p:sldId id="404" r:id="rId115"/>
    <p:sldId id="405" r:id="rId116"/>
    <p:sldId id="407" r:id="rId117"/>
    <p:sldId id="408" r:id="rId118"/>
    <p:sldId id="409" r:id="rId119"/>
    <p:sldId id="410" r:id="rId120"/>
    <p:sldId id="412" r:id="rId121"/>
    <p:sldId id="413" r:id="rId122"/>
    <p:sldId id="414" r:id="rId123"/>
    <p:sldId id="415" r:id="rId124"/>
    <p:sldId id="416" r:id="rId125"/>
    <p:sldId id="417" r:id="rId126"/>
    <p:sldId id="418" r:id="rId127"/>
    <p:sldId id="437" r:id="rId128"/>
    <p:sldId id="438" r:id="rId129"/>
    <p:sldId id="439" r:id="rId130"/>
    <p:sldId id="440" r:id="rId131"/>
    <p:sldId id="475" r:id="rId132"/>
    <p:sldId id="441" r:id="rId133"/>
    <p:sldId id="442" r:id="rId134"/>
    <p:sldId id="443" r:id="rId135"/>
    <p:sldId id="444" r:id="rId136"/>
    <p:sldId id="445" r:id="rId137"/>
    <p:sldId id="446" r:id="rId138"/>
    <p:sldId id="447" r:id="rId139"/>
    <p:sldId id="448" r:id="rId140"/>
    <p:sldId id="449" r:id="rId141"/>
    <p:sldId id="450" r:id="rId142"/>
    <p:sldId id="451" r:id="rId143"/>
    <p:sldId id="452" r:id="rId144"/>
    <p:sldId id="453" r:id="rId145"/>
    <p:sldId id="454" r:id="rId146"/>
    <p:sldId id="455" r:id="rId147"/>
    <p:sldId id="456" r:id="rId148"/>
    <p:sldId id="457" r:id="rId149"/>
    <p:sldId id="458" r:id="rId150"/>
    <p:sldId id="459" r:id="rId151"/>
    <p:sldId id="460" r:id="rId152"/>
    <p:sldId id="461" r:id="rId153"/>
    <p:sldId id="463" r:id="rId154"/>
    <p:sldId id="464" r:id="rId155"/>
    <p:sldId id="465" r:id="rId156"/>
    <p:sldId id="466" r:id="rId157"/>
    <p:sldId id="467" r:id="rId158"/>
    <p:sldId id="469" r:id="rId159"/>
    <p:sldId id="470" r:id="rId160"/>
    <p:sldId id="471" r:id="rId161"/>
    <p:sldId id="472" r:id="rId162"/>
    <p:sldId id="473" r:id="rId163"/>
    <p:sldId id="474" r:id="rId164"/>
    <p:sldId id="592" r:id="rId165"/>
    <p:sldId id="593" r:id="rId166"/>
    <p:sldId id="594" r:id="rId167"/>
    <p:sldId id="659" r:id="rId168"/>
    <p:sldId id="660" r:id="rId169"/>
    <p:sldId id="661" r:id="rId170"/>
    <p:sldId id="662" r:id="rId171"/>
    <p:sldId id="663" r:id="rId172"/>
    <p:sldId id="664" r:id="rId173"/>
    <p:sldId id="665" r:id="rId174"/>
    <p:sldId id="666" r:id="rId175"/>
    <p:sldId id="667" r:id="rId176"/>
    <p:sldId id="668" r:id="rId177"/>
    <p:sldId id="669" r:id="rId178"/>
    <p:sldId id="670" r:id="rId179"/>
    <p:sldId id="671" r:id="rId180"/>
    <p:sldId id="672" r:id="rId181"/>
    <p:sldId id="673" r:id="rId182"/>
    <p:sldId id="674" r:id="rId183"/>
    <p:sldId id="676" r:id="rId184"/>
    <p:sldId id="677" r:id="rId185"/>
    <p:sldId id="678" r:id="rId186"/>
    <p:sldId id="679" r:id="rId187"/>
    <p:sldId id="680" r:id="rId188"/>
    <p:sldId id="681" r:id="rId189"/>
    <p:sldId id="682" r:id="rId190"/>
    <p:sldId id="684" r:id="rId191"/>
    <p:sldId id="685" r:id="rId192"/>
    <p:sldId id="647" r:id="rId193"/>
    <p:sldId id="648" r:id="rId194"/>
    <p:sldId id="649" r:id="rId195"/>
    <p:sldId id="650" r:id="rId196"/>
    <p:sldId id="651" r:id="rId197"/>
    <p:sldId id="652" r:id="rId198"/>
    <p:sldId id="653" r:id="rId199"/>
    <p:sldId id="654" r:id="rId200"/>
    <p:sldId id="655" r:id="rId201"/>
    <p:sldId id="656" r:id="rId202"/>
    <p:sldId id="657" r:id="rId203"/>
    <p:sldId id="658" r:id="rId204"/>
    <p:sldId id="686" r:id="rId205"/>
    <p:sldId id="368" r:id="rId206"/>
    <p:sldId id="369" r:id="rId207"/>
    <p:sldId id="370" r:id="rId208"/>
    <p:sldId id="371" r:id="rId209"/>
    <p:sldId id="687" r:id="rId210"/>
    <p:sldId id="688" r:id="rId211"/>
    <p:sldId id="689" r:id="rId212"/>
    <p:sldId id="690" r:id="rId213"/>
    <p:sldId id="691" r:id="rId214"/>
    <p:sldId id="307" r:id="rId215"/>
    <p:sldId id="308" r:id="rId216"/>
    <p:sldId id="309" r:id="rId217"/>
    <p:sldId id="313" r:id="rId218"/>
    <p:sldId id="336" r:id="rId219"/>
    <p:sldId id="337" r:id="rId220"/>
    <p:sldId id="316" r:id="rId221"/>
    <p:sldId id="317" r:id="rId222"/>
    <p:sldId id="318" r:id="rId223"/>
    <p:sldId id="319" r:id="rId224"/>
    <p:sldId id="335" r:id="rId225"/>
    <p:sldId id="320" r:id="rId226"/>
    <p:sldId id="324" r:id="rId227"/>
    <p:sldId id="323" r:id="rId228"/>
    <p:sldId id="326" r:id="rId229"/>
    <p:sldId id="322" r:id="rId230"/>
    <p:sldId id="330" r:id="rId231"/>
    <p:sldId id="332" r:id="rId232"/>
    <p:sldId id="333" r:id="rId233"/>
    <p:sldId id="321" r:id="rId234"/>
    <p:sldId id="312" r:id="rId235"/>
    <p:sldId id="692" r:id="rId236"/>
    <p:sldId id="693" r:id="rId237"/>
    <p:sldId id="306" r:id="rId238"/>
    <p:sldId id="339" r:id="rId239"/>
    <p:sldId id="340" r:id="rId240"/>
    <p:sldId id="341" r:id="rId241"/>
    <p:sldId id="342" r:id="rId242"/>
    <p:sldId id="343" r:id="rId243"/>
    <p:sldId id="344" r:id="rId244"/>
    <p:sldId id="346" r:id="rId245"/>
    <p:sldId id="347" r:id="rId246"/>
    <p:sldId id="348" r:id="rId247"/>
    <p:sldId id="349" r:id="rId248"/>
    <p:sldId id="350" r:id="rId249"/>
    <p:sldId id="351" r:id="rId250"/>
    <p:sldId id="353" r:id="rId251"/>
    <p:sldId id="354" r:id="rId252"/>
    <p:sldId id="355" r:id="rId253"/>
    <p:sldId id="356" r:id="rId254"/>
    <p:sldId id="357" r:id="rId255"/>
    <p:sldId id="358" r:id="rId256"/>
    <p:sldId id="359" r:id="rId257"/>
    <p:sldId id="361" r:id="rId258"/>
    <p:sldId id="362" r:id="rId259"/>
    <p:sldId id="363" r:id="rId260"/>
    <p:sldId id="364" r:id="rId261"/>
    <p:sldId id="365" r:id="rId262"/>
    <p:sldId id="366" r:id="rId263"/>
    <p:sldId id="374" r:id="rId264"/>
    <p:sldId id="391" r:id="rId265"/>
    <p:sldId id="694" r:id="rId266"/>
    <p:sldId id="695" r:id="rId267"/>
    <p:sldId id="696" r:id="rId268"/>
    <p:sldId id="697" r:id="rId269"/>
    <p:sldId id="372" r:id="rId270"/>
    <p:sldId id="698" r:id="rId271"/>
    <p:sldId id="699" r:id="rId272"/>
    <p:sldId id="367" r:id="rId273"/>
    <p:sldId id="700" r:id="rId274"/>
    <p:sldId id="701" r:id="rId275"/>
    <p:sldId id="373" r:id="rId276"/>
    <p:sldId id="375" r:id="rId277"/>
    <p:sldId id="376" r:id="rId278"/>
    <p:sldId id="377" r:id="rId279"/>
    <p:sldId id="378" r:id="rId280"/>
    <p:sldId id="379" r:id="rId281"/>
    <p:sldId id="380" r:id="rId282"/>
    <p:sldId id="381" r:id="rId283"/>
    <p:sldId id="383" r:id="rId284"/>
    <p:sldId id="385" r:id="rId285"/>
    <p:sldId id="386" r:id="rId286"/>
    <p:sldId id="382" r:id="rId287"/>
    <p:sldId id="384" r:id="rId288"/>
    <p:sldId id="388" r:id="rId289"/>
    <p:sldId id="390" r:id="rId290"/>
    <p:sldId id="389" r:id="rId291"/>
    <p:sldId id="702" r:id="rId292"/>
    <p:sldId id="426" r:id="rId293"/>
    <p:sldId id="427" r:id="rId294"/>
    <p:sldId id="428" r:id="rId295"/>
    <p:sldId id="429" r:id="rId296"/>
    <p:sldId id="430" r:id="rId297"/>
    <p:sldId id="431" r:id="rId298"/>
    <p:sldId id="432" r:id="rId299"/>
    <p:sldId id="433" r:id="rId300"/>
    <p:sldId id="434" r:id="rId301"/>
    <p:sldId id="435" r:id="rId302"/>
    <p:sldId id="436" r:id="rId303"/>
    <p:sldId id="703" r:id="rId304"/>
    <p:sldId id="704" r:id="rId305"/>
    <p:sldId id="705" r:id="rId306"/>
    <p:sldId id="706" r:id="rId307"/>
    <p:sldId id="707" r:id="rId308"/>
    <p:sldId id="708" r:id="rId309"/>
    <p:sldId id="709" r:id="rId310"/>
    <p:sldId id="710" r:id="rId311"/>
    <p:sldId id="711" r:id="rId312"/>
    <p:sldId id="712" r:id="rId313"/>
    <p:sldId id="713" r:id="rId314"/>
    <p:sldId id="714" r:id="rId315"/>
    <p:sldId id="462" r:id="rId316"/>
    <p:sldId id="715" r:id="rId317"/>
    <p:sldId id="716" r:id="rId318"/>
    <p:sldId id="717" r:id="rId319"/>
    <p:sldId id="718" r:id="rId320"/>
    <p:sldId id="719" r:id="rId321"/>
    <p:sldId id="424" r:id="rId322"/>
    <p:sldId id="720" r:id="rId323"/>
    <p:sldId id="721" r:id="rId324"/>
    <p:sldId id="722" r:id="rId325"/>
    <p:sldId id="723" r:id="rId326"/>
    <p:sldId id="724" r:id="rId327"/>
    <p:sldId id="725" r:id="rId328"/>
    <p:sldId id="726" r:id="rId329"/>
    <p:sldId id="727" r:id="rId330"/>
    <p:sldId id="728" r:id="rId331"/>
    <p:sldId id="729" r:id="rId332"/>
    <p:sldId id="730" r:id="rId333"/>
    <p:sldId id="731" r:id="rId334"/>
    <p:sldId id="732" r:id="rId335"/>
    <p:sldId id="733" r:id="rId336"/>
    <p:sldId id="734" r:id="rId337"/>
    <p:sldId id="735" r:id="rId338"/>
    <p:sldId id="736" r:id="rId339"/>
    <p:sldId id="489" r:id="rId340"/>
    <p:sldId id="425" r:id="rId341"/>
    <p:sldId id="737" r:id="rId342"/>
    <p:sldId id="738" r:id="rId343"/>
    <p:sldId id="739" r:id="rId344"/>
    <p:sldId id="740" r:id="rId345"/>
    <p:sldId id="490" r:id="rId346"/>
    <p:sldId id="741" r:id="rId347"/>
    <p:sldId id="742" r:id="rId348"/>
    <p:sldId id="495" r:id="rId349"/>
    <p:sldId id="496" r:id="rId350"/>
    <p:sldId id="493" r:id="rId351"/>
    <p:sldId id="494" r:id="rId352"/>
    <p:sldId id="497" r:id="rId353"/>
    <p:sldId id="743" r:id="rId354"/>
    <p:sldId id="744" r:id="rId355"/>
    <p:sldId id="745" r:id="rId356"/>
    <p:sldId id="746" r:id="rId357"/>
    <p:sldId id="747" r:id="rId358"/>
    <p:sldId id="748" r:id="rId359"/>
    <p:sldId id="749" r:id="rId360"/>
    <p:sldId id="750" r:id="rId361"/>
    <p:sldId id="751" r:id="rId362"/>
    <p:sldId id="752" r:id="rId363"/>
    <p:sldId id="491" r:id="rId364"/>
    <p:sldId id="753" r:id="rId365"/>
    <p:sldId id="754" r:id="rId366"/>
    <p:sldId id="755" r:id="rId367"/>
    <p:sldId id="756" r:id="rId368"/>
    <p:sldId id="479" r:id="rId369"/>
    <p:sldId id="757" r:id="rId370"/>
    <p:sldId id="758" r:id="rId371"/>
    <p:sldId id="500" r:id="rId372"/>
    <p:sldId id="501" r:id="rId373"/>
    <p:sldId id="502" r:id="rId374"/>
    <p:sldId id="499" r:id="rId375"/>
    <p:sldId id="759" r:id="rId376"/>
    <p:sldId id="760" r:id="rId377"/>
    <p:sldId id="761" r:id="rId378"/>
    <p:sldId id="762" r:id="rId379"/>
    <p:sldId id="419" r:id="rId380"/>
    <p:sldId id="420" r:id="rId381"/>
    <p:sldId id="421" r:id="rId382"/>
    <p:sldId id="763" r:id="rId383"/>
    <p:sldId id="764" r:id="rId384"/>
    <p:sldId id="481" r:id="rId385"/>
    <p:sldId id="482" r:id="rId386"/>
    <p:sldId id="483" r:id="rId387"/>
    <p:sldId id="484" r:id="rId388"/>
    <p:sldId id="485" r:id="rId389"/>
    <p:sldId id="486" r:id="rId390"/>
    <p:sldId id="765" r:id="rId391"/>
    <p:sldId id="487" r:id="rId392"/>
    <p:sldId id="488" r:id="rId393"/>
    <p:sldId id="766" r:id="rId394"/>
    <p:sldId id="767" r:id="rId395"/>
    <p:sldId id="768" r:id="rId396"/>
    <p:sldId id="769" r:id="rId397"/>
    <p:sldId id="770" r:id="rId398"/>
    <p:sldId id="771" r:id="rId399"/>
    <p:sldId id="498" r:id="rId400"/>
    <p:sldId id="772" r:id="rId401"/>
    <p:sldId id="773" r:id="rId402"/>
    <p:sldId id="774" r:id="rId403"/>
    <p:sldId id="775" r:id="rId404"/>
    <p:sldId id="503" r:id="rId405"/>
    <p:sldId id="504" r:id="rId406"/>
    <p:sldId id="505" r:id="rId407"/>
    <p:sldId id="506" r:id="rId408"/>
    <p:sldId id="509" r:id="rId409"/>
    <p:sldId id="510" r:id="rId410"/>
    <p:sldId id="508" r:id="rId411"/>
    <p:sldId id="507" r:id="rId412"/>
    <p:sldId id="776" r:id="rId413"/>
    <p:sldId id="511" r:id="rId414"/>
    <p:sldId id="512" r:id="rId415"/>
    <p:sldId id="777" r:id="rId416"/>
    <p:sldId id="778" r:id="rId417"/>
    <p:sldId id="779" r:id="rId418"/>
    <p:sldId id="780" r:id="rId419"/>
    <p:sldId id="781" r:id="rId420"/>
    <p:sldId id="782" r:id="rId421"/>
    <p:sldId id="783" r:id="rId422"/>
    <p:sldId id="784" r:id="rId423"/>
    <p:sldId id="785" r:id="rId424"/>
    <p:sldId id="786" r:id="rId425"/>
    <p:sldId id="787" r:id="rId426"/>
    <p:sldId id="788" r:id="rId427"/>
    <p:sldId id="789" r:id="rId428"/>
    <p:sldId id="790" r:id="rId429"/>
    <p:sldId id="791" r:id="rId430"/>
    <p:sldId id="792" r:id="rId431"/>
    <p:sldId id="793" r:id="rId432"/>
    <p:sldId id="794" r:id="rId433"/>
    <p:sldId id="795" r:id="rId434"/>
    <p:sldId id="796" r:id="rId435"/>
    <p:sldId id="797" r:id="rId436"/>
    <p:sldId id="798" r:id="rId437"/>
    <p:sldId id="799" r:id="rId438"/>
    <p:sldId id="800" r:id="rId439"/>
    <p:sldId id="801" r:id="rId440"/>
    <p:sldId id="802" r:id="rId441"/>
    <p:sldId id="803" r:id="rId442"/>
    <p:sldId id="804" r:id="rId443"/>
    <p:sldId id="805" r:id="rId444"/>
    <p:sldId id="806" r:id="rId445"/>
    <p:sldId id="807" r:id="rId446"/>
    <p:sldId id="808" r:id="rId447"/>
    <p:sldId id="468" r:id="rId448"/>
    <p:sldId id="809" r:id="rId449"/>
    <p:sldId id="810" r:id="rId450"/>
    <p:sldId id="811" r:id="rId451"/>
    <p:sldId id="812" r:id="rId452"/>
    <p:sldId id="813" r:id="rId453"/>
    <p:sldId id="814" r:id="rId454"/>
    <p:sldId id="815" r:id="rId455"/>
    <p:sldId id="816" r:id="rId456"/>
    <p:sldId id="817" r:id="rId457"/>
    <p:sldId id="476" r:id="rId458"/>
    <p:sldId id="477" r:id="rId459"/>
    <p:sldId id="478" r:id="rId460"/>
    <p:sldId id="818" r:id="rId461"/>
    <p:sldId id="480" r:id="rId462"/>
    <p:sldId id="819" r:id="rId463"/>
    <p:sldId id="820" r:id="rId464"/>
    <p:sldId id="821" r:id="rId465"/>
    <p:sldId id="822" r:id="rId466"/>
    <p:sldId id="823" r:id="rId467"/>
    <p:sldId id="824" r:id="rId468"/>
    <p:sldId id="825" r:id="rId469"/>
    <p:sldId id="826" r:id="rId470"/>
    <p:sldId id="827" r:id="rId471"/>
    <p:sldId id="828" r:id="rId472"/>
    <p:sldId id="829" r:id="rId473"/>
    <p:sldId id="830" r:id="rId474"/>
    <p:sldId id="831" r:id="rId475"/>
    <p:sldId id="832" r:id="rId476"/>
    <p:sldId id="833" r:id="rId477"/>
    <p:sldId id="834" r:id="rId478"/>
    <p:sldId id="835" r:id="rId479"/>
    <p:sldId id="836" r:id="rId480"/>
    <p:sldId id="837" r:id="rId481"/>
    <p:sldId id="838" r:id="rId482"/>
    <p:sldId id="839" r:id="rId483"/>
    <p:sldId id="492" r:id="rId484"/>
    <p:sldId id="840" r:id="rId485"/>
    <p:sldId id="841" r:id="rId486"/>
    <p:sldId id="842" r:id="rId487"/>
    <p:sldId id="843" r:id="rId488"/>
    <p:sldId id="844" r:id="rId489"/>
    <p:sldId id="845" r:id="rId490"/>
    <p:sldId id="846" r:id="rId491"/>
    <p:sldId id="847" r:id="rId492"/>
    <p:sldId id="848" r:id="rId493"/>
    <p:sldId id="849" r:id="rId494"/>
    <p:sldId id="850" r:id="rId495"/>
    <p:sldId id="851" r:id="rId496"/>
    <p:sldId id="852" r:id="rId497"/>
    <p:sldId id="853" r:id="rId498"/>
    <p:sldId id="854" r:id="rId499"/>
    <p:sldId id="855" r:id="rId500"/>
    <p:sldId id="856" r:id="rId501"/>
    <p:sldId id="857" r:id="rId502"/>
    <p:sldId id="858" r:id="rId503"/>
    <p:sldId id="561" r:id="rId504"/>
    <p:sldId id="859" r:id="rId505"/>
    <p:sldId id="860" r:id="rId506"/>
    <p:sldId id="861" r:id="rId507"/>
    <p:sldId id="862" r:id="rId508"/>
    <p:sldId id="863" r:id="rId509"/>
    <p:sldId id="864" r:id="rId510"/>
    <p:sldId id="865" r:id="rId511"/>
    <p:sldId id="866" r:id="rId512"/>
    <p:sldId id="867" r:id="rId513"/>
    <p:sldId id="868" r:id="rId514"/>
    <p:sldId id="869" r:id="rId515"/>
    <p:sldId id="870" r:id="rId516"/>
    <p:sldId id="871" r:id="rId517"/>
    <p:sldId id="872" r:id="rId518"/>
    <p:sldId id="873" r:id="rId519"/>
    <p:sldId id="874" r:id="rId520"/>
    <p:sldId id="875" r:id="rId521"/>
    <p:sldId id="876" r:id="rId522"/>
    <p:sldId id="513" r:id="rId523"/>
    <p:sldId id="877" r:id="rId524"/>
    <p:sldId id="514" r:id="rId525"/>
    <p:sldId id="515" r:id="rId526"/>
    <p:sldId id="516" r:id="rId527"/>
    <p:sldId id="878" r:id="rId528"/>
    <p:sldId id="879" r:id="rId529"/>
    <p:sldId id="880" r:id="rId530"/>
    <p:sldId id="881" r:id="rId531"/>
    <p:sldId id="517" r:id="rId532"/>
    <p:sldId id="882" r:id="rId533"/>
    <p:sldId id="518" r:id="rId534"/>
    <p:sldId id="519" r:id="rId535"/>
    <p:sldId id="883" r:id="rId536"/>
    <p:sldId id="520" r:id="rId537"/>
    <p:sldId id="521" r:id="rId538"/>
    <p:sldId id="522" r:id="rId539"/>
    <p:sldId id="884" r:id="rId540"/>
    <p:sldId id="523" r:id="rId541"/>
    <p:sldId id="524" r:id="rId542"/>
    <p:sldId id="885" r:id="rId543"/>
    <p:sldId id="886" r:id="rId544"/>
    <p:sldId id="887" r:id="rId545"/>
    <p:sldId id="888" r:id="rId546"/>
    <p:sldId id="889" r:id="rId547"/>
    <p:sldId id="890" r:id="rId548"/>
    <p:sldId id="891" r:id="rId549"/>
    <p:sldId id="892" r:id="rId550"/>
    <p:sldId id="893" r:id="rId551"/>
    <p:sldId id="894" r:id="rId552"/>
    <p:sldId id="895" r:id="rId553"/>
    <p:sldId id="896" r:id="rId554"/>
    <p:sldId id="897" r:id="rId555"/>
    <p:sldId id="898" r:id="rId556"/>
    <p:sldId id="899" r:id="rId557"/>
    <p:sldId id="411" r:id="rId558"/>
    <p:sldId id="900" r:id="rId559"/>
    <p:sldId id="901" r:id="rId560"/>
    <p:sldId id="902" r:id="rId561"/>
    <p:sldId id="903" r:id="rId562"/>
    <p:sldId id="904" r:id="rId563"/>
    <p:sldId id="905" r:id="rId564"/>
    <p:sldId id="906" r:id="rId565"/>
    <p:sldId id="907" r:id="rId566"/>
    <p:sldId id="908" r:id="rId567"/>
    <p:sldId id="909" r:id="rId568"/>
    <p:sldId id="910" r:id="rId569"/>
    <p:sldId id="406" r:id="rId570"/>
    <p:sldId id="911" r:id="rId571"/>
    <p:sldId id="912" r:id="rId572"/>
    <p:sldId id="913" r:id="rId573"/>
    <p:sldId id="914" r:id="rId574"/>
    <p:sldId id="423" r:id="rId575"/>
    <p:sldId id="915" r:id="rId576"/>
    <p:sldId id="916" r:id="rId577"/>
    <p:sldId id="917" r:id="rId578"/>
    <p:sldId id="918" r:id="rId579"/>
    <p:sldId id="919" r:id="rId580"/>
    <p:sldId id="920" r:id="rId581"/>
    <p:sldId id="921" r:id="rId582"/>
    <p:sldId id="922" r:id="rId583"/>
    <p:sldId id="923" r:id="rId584"/>
    <p:sldId id="924" r:id="rId585"/>
    <p:sldId id="925" r:id="rId586"/>
    <p:sldId id="926" r:id="rId587"/>
    <p:sldId id="927" r:id="rId588"/>
    <p:sldId id="928" r:id="rId589"/>
    <p:sldId id="929" r:id="rId590"/>
    <p:sldId id="930" r:id="rId591"/>
    <p:sldId id="931" r:id="rId592"/>
    <p:sldId id="932" r:id="rId593"/>
    <p:sldId id="933" r:id="rId594"/>
    <p:sldId id="934" r:id="rId595"/>
    <p:sldId id="935" r:id="rId596"/>
    <p:sldId id="936" r:id="rId597"/>
    <p:sldId id="937" r:id="rId598"/>
    <p:sldId id="938" r:id="rId599"/>
    <p:sldId id="939" r:id="rId600"/>
    <p:sldId id="940" r:id="rId601"/>
    <p:sldId id="941" r:id="rId602"/>
    <p:sldId id="942" r:id="rId603"/>
    <p:sldId id="943" r:id="rId604"/>
    <p:sldId id="944" r:id="rId605"/>
    <p:sldId id="945" r:id="rId606"/>
    <p:sldId id="946" r:id="rId607"/>
    <p:sldId id="947" r:id="rId608"/>
    <p:sldId id="948" r:id="rId609"/>
    <p:sldId id="580" r:id="rId610"/>
    <p:sldId id="587" r:id="rId611"/>
    <p:sldId id="949" r:id="rId612"/>
    <p:sldId id="950" r:id="rId613"/>
    <p:sldId id="951" r:id="rId614"/>
    <p:sldId id="952" r:id="rId615"/>
    <p:sldId id="636" r:id="rId616"/>
    <p:sldId id="637" r:id="rId617"/>
    <p:sldId id="638" r:id="rId618"/>
    <p:sldId id="639" r:id="rId619"/>
    <p:sldId id="640" r:id="rId620"/>
    <p:sldId id="953" r:id="rId621"/>
    <p:sldId id="595" r:id="rId622"/>
    <p:sldId id="596" r:id="rId623"/>
    <p:sldId id="597" r:id="rId624"/>
    <p:sldId id="598" r:id="rId625"/>
    <p:sldId id="599" r:id="rId626"/>
    <p:sldId id="600" r:id="rId627"/>
    <p:sldId id="601" r:id="rId628"/>
    <p:sldId id="602" r:id="rId629"/>
    <p:sldId id="603" r:id="rId630"/>
    <p:sldId id="604" r:id="rId631"/>
    <p:sldId id="605" r:id="rId632"/>
    <p:sldId id="606" r:id="rId633"/>
    <p:sldId id="607" r:id="rId634"/>
    <p:sldId id="608" r:id="rId635"/>
    <p:sldId id="609" r:id="rId636"/>
    <p:sldId id="610" r:id="rId637"/>
    <p:sldId id="611" r:id="rId638"/>
    <p:sldId id="612" r:id="rId639"/>
    <p:sldId id="613" r:id="rId640"/>
    <p:sldId id="614" r:id="rId641"/>
    <p:sldId id="615" r:id="rId642"/>
    <p:sldId id="616" r:id="rId643"/>
    <p:sldId id="617" r:id="rId644"/>
    <p:sldId id="618" r:id="rId645"/>
    <p:sldId id="619" r:id="rId646"/>
    <p:sldId id="620" r:id="rId647"/>
    <p:sldId id="621" r:id="rId648"/>
    <p:sldId id="622" r:id="rId649"/>
    <p:sldId id="623" r:id="rId650"/>
    <p:sldId id="624" r:id="rId651"/>
    <p:sldId id="625" r:id="rId652"/>
    <p:sldId id="626" r:id="rId653"/>
    <p:sldId id="627" r:id="rId654"/>
    <p:sldId id="628" r:id="rId655"/>
    <p:sldId id="629" r:id="rId656"/>
    <p:sldId id="630" r:id="rId657"/>
    <p:sldId id="631" r:id="rId658"/>
    <p:sldId id="632" r:id="rId659"/>
    <p:sldId id="633" r:id="rId660"/>
    <p:sldId id="634" r:id="rId661"/>
    <p:sldId id="635" r:id="rId662"/>
    <p:sldId id="954" r:id="rId663"/>
    <p:sldId id="955" r:id="rId664"/>
    <p:sldId id="956" r:id="rId665"/>
    <p:sldId id="957" r:id="rId666"/>
    <p:sldId id="958" r:id="rId667"/>
    <p:sldId id="959" r:id="rId668"/>
    <p:sldId id="960" r:id="rId669"/>
    <p:sldId id="961" r:id="rId670"/>
    <p:sldId id="962" r:id="rId671"/>
    <p:sldId id="963" r:id="rId672"/>
    <p:sldId id="964" r:id="rId673"/>
    <p:sldId id="965" r:id="rId674"/>
    <p:sldId id="966" r:id="rId675"/>
    <p:sldId id="967" r:id="rId676"/>
    <p:sldId id="968" r:id="rId677"/>
    <p:sldId id="969" r:id="rId678"/>
    <p:sldId id="970" r:id="rId679"/>
    <p:sldId id="971" r:id="rId680"/>
    <p:sldId id="972" r:id="rId681"/>
    <p:sldId id="973" r:id="rId682"/>
    <p:sldId id="974" r:id="rId683"/>
    <p:sldId id="975" r:id="rId684"/>
    <p:sldId id="976" r:id="rId685"/>
    <p:sldId id="977" r:id="rId686"/>
    <p:sldId id="978" r:id="rId687"/>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 &amp; II Statistical Methods" id="{51DFEB62-FE44-4624-88C0-9DF5F1BA6F1D}">
          <p14:sldIdLst>
            <p14:sldId id="537"/>
            <p14:sldId id="538"/>
            <p14:sldId id="539"/>
            <p14:sldId id="540"/>
            <p14:sldId id="548"/>
            <p14:sldId id="549"/>
            <p14:sldId id="547"/>
            <p14:sldId id="541"/>
            <p14:sldId id="545"/>
            <p14:sldId id="256"/>
            <p14:sldId id="569"/>
            <p14:sldId id="550"/>
            <p14:sldId id="570"/>
            <p14:sldId id="571"/>
            <p14:sldId id="566"/>
            <p14:sldId id="567"/>
            <p14:sldId id="572"/>
            <p14:sldId id="568"/>
            <p14:sldId id="573"/>
            <p14:sldId id="551"/>
            <p14:sldId id="552"/>
            <p14:sldId id="553"/>
            <p14:sldId id="554"/>
            <p14:sldId id="555"/>
            <p14:sldId id="556"/>
            <p14:sldId id="557"/>
            <p14:sldId id="558"/>
            <p14:sldId id="574"/>
            <p14:sldId id="575"/>
            <p14:sldId id="559"/>
            <p14:sldId id="560"/>
            <p14:sldId id="583"/>
            <p14:sldId id="579"/>
            <p14:sldId id="581"/>
            <p14:sldId id="582"/>
            <p14:sldId id="576"/>
            <p14:sldId id="589"/>
            <p14:sldId id="577"/>
            <p14:sldId id="578"/>
            <p14:sldId id="584"/>
            <p14:sldId id="585"/>
            <p14:sldId id="586"/>
            <p14:sldId id="588"/>
            <p14:sldId id="562"/>
            <p14:sldId id="563"/>
            <p14:sldId id="564"/>
            <p14:sldId id="565"/>
          </p14:sldIdLst>
        </p14:section>
        <p14:section name="Module IIIa Statistical Methods" id="{69BD5FF5-416C-4A52-A2A4-B4AF5273A6A9}">
          <p14:sldIdLst>
            <p14:sldId id="546"/>
            <p14:sldId id="590"/>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Lst>
        </p14:section>
        <p14:section name="Module IIIb Statistical Methods" id="{A4E0BD7E-FB06-4D53-99CE-27DC5BB9578D}">
          <p14:sldIdLst>
            <p14:sldId id="591"/>
            <p14:sldId id="345"/>
            <p14:sldId id="392"/>
            <p14:sldId id="393"/>
            <p14:sldId id="394"/>
            <p14:sldId id="395"/>
            <p14:sldId id="396"/>
            <p14:sldId id="397"/>
            <p14:sldId id="400"/>
            <p14:sldId id="398"/>
            <p14:sldId id="399"/>
            <p14:sldId id="401"/>
            <p14:sldId id="402"/>
            <p14:sldId id="403"/>
            <p14:sldId id="404"/>
            <p14:sldId id="405"/>
            <p14:sldId id="407"/>
            <p14:sldId id="408"/>
            <p14:sldId id="409"/>
            <p14:sldId id="410"/>
            <p14:sldId id="412"/>
            <p14:sldId id="413"/>
            <p14:sldId id="414"/>
            <p14:sldId id="415"/>
            <p14:sldId id="416"/>
            <p14:sldId id="417"/>
            <p14:sldId id="418"/>
            <p14:sldId id="437"/>
            <p14:sldId id="438"/>
            <p14:sldId id="439"/>
            <p14:sldId id="440"/>
            <p14:sldId id="475"/>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3"/>
            <p14:sldId id="464"/>
            <p14:sldId id="465"/>
            <p14:sldId id="466"/>
            <p14:sldId id="467"/>
            <p14:sldId id="469"/>
            <p14:sldId id="470"/>
            <p14:sldId id="471"/>
            <p14:sldId id="472"/>
            <p14:sldId id="473"/>
            <p14:sldId id="474"/>
          </p14:sldIdLst>
        </p14:section>
        <p14:section name="Module IVa" id="{E1D55695-7C2E-4662-B84E-655D2371E641}">
          <p14:sldIdLst>
            <p14:sldId id="592"/>
            <p14:sldId id="593"/>
            <p14:sldId id="594"/>
            <p14:sldId id="659"/>
            <p14:sldId id="660"/>
            <p14:sldId id="661"/>
            <p14:sldId id="662"/>
            <p14:sldId id="663"/>
            <p14:sldId id="664"/>
            <p14:sldId id="665"/>
            <p14:sldId id="666"/>
            <p14:sldId id="667"/>
            <p14:sldId id="668"/>
            <p14:sldId id="669"/>
            <p14:sldId id="670"/>
            <p14:sldId id="671"/>
            <p14:sldId id="672"/>
            <p14:sldId id="673"/>
            <p14:sldId id="674"/>
            <p14:sldId id="676"/>
            <p14:sldId id="677"/>
            <p14:sldId id="678"/>
            <p14:sldId id="679"/>
            <p14:sldId id="680"/>
            <p14:sldId id="681"/>
            <p14:sldId id="682"/>
            <p14:sldId id="684"/>
            <p14:sldId id="685"/>
            <p14:sldId id="647"/>
            <p14:sldId id="648"/>
            <p14:sldId id="649"/>
            <p14:sldId id="650"/>
            <p14:sldId id="651"/>
            <p14:sldId id="652"/>
            <p14:sldId id="653"/>
            <p14:sldId id="654"/>
            <p14:sldId id="655"/>
            <p14:sldId id="656"/>
            <p14:sldId id="657"/>
            <p14:sldId id="658"/>
          </p14:sldIdLst>
        </p14:section>
        <p14:section name="Module IVb" id="{96FA8E10-7505-49A7-AE28-5D33B63F307C}">
          <p14:sldIdLst>
            <p14:sldId id="686"/>
            <p14:sldId id="368"/>
            <p14:sldId id="369"/>
            <p14:sldId id="370"/>
            <p14:sldId id="371"/>
            <p14:sldId id="687"/>
            <p14:sldId id="688"/>
            <p14:sldId id="689"/>
            <p14:sldId id="690"/>
            <p14:sldId id="691"/>
            <p14:sldId id="307"/>
            <p14:sldId id="308"/>
            <p14:sldId id="309"/>
            <p14:sldId id="313"/>
            <p14:sldId id="336"/>
            <p14:sldId id="337"/>
            <p14:sldId id="316"/>
            <p14:sldId id="317"/>
            <p14:sldId id="318"/>
            <p14:sldId id="319"/>
            <p14:sldId id="335"/>
            <p14:sldId id="320"/>
            <p14:sldId id="324"/>
            <p14:sldId id="323"/>
            <p14:sldId id="326"/>
            <p14:sldId id="322"/>
            <p14:sldId id="330"/>
            <p14:sldId id="332"/>
            <p14:sldId id="333"/>
            <p14:sldId id="321"/>
            <p14:sldId id="312"/>
            <p14:sldId id="692"/>
            <p14:sldId id="693"/>
            <p14:sldId id="306"/>
            <p14:sldId id="339"/>
            <p14:sldId id="340"/>
            <p14:sldId id="341"/>
            <p14:sldId id="342"/>
            <p14:sldId id="343"/>
            <p14:sldId id="344"/>
            <p14:sldId id="346"/>
            <p14:sldId id="347"/>
            <p14:sldId id="348"/>
            <p14:sldId id="349"/>
            <p14:sldId id="350"/>
            <p14:sldId id="351"/>
            <p14:sldId id="353"/>
            <p14:sldId id="354"/>
            <p14:sldId id="355"/>
            <p14:sldId id="356"/>
            <p14:sldId id="357"/>
            <p14:sldId id="358"/>
            <p14:sldId id="359"/>
            <p14:sldId id="361"/>
            <p14:sldId id="362"/>
            <p14:sldId id="363"/>
            <p14:sldId id="364"/>
            <p14:sldId id="365"/>
            <p14:sldId id="366"/>
            <p14:sldId id="374"/>
            <p14:sldId id="391"/>
            <p14:sldId id="694"/>
            <p14:sldId id="695"/>
            <p14:sldId id="696"/>
            <p14:sldId id="697"/>
            <p14:sldId id="372"/>
            <p14:sldId id="698"/>
            <p14:sldId id="699"/>
            <p14:sldId id="367"/>
            <p14:sldId id="700"/>
            <p14:sldId id="701"/>
            <p14:sldId id="373"/>
            <p14:sldId id="375"/>
            <p14:sldId id="376"/>
            <p14:sldId id="377"/>
            <p14:sldId id="378"/>
            <p14:sldId id="379"/>
            <p14:sldId id="380"/>
            <p14:sldId id="381"/>
            <p14:sldId id="383"/>
            <p14:sldId id="385"/>
            <p14:sldId id="386"/>
            <p14:sldId id="382"/>
            <p14:sldId id="384"/>
            <p14:sldId id="388"/>
            <p14:sldId id="390"/>
            <p14:sldId id="389"/>
            <p14:sldId id="702"/>
            <p14:sldId id="426"/>
            <p14:sldId id="427"/>
            <p14:sldId id="428"/>
            <p14:sldId id="429"/>
            <p14:sldId id="430"/>
            <p14:sldId id="431"/>
            <p14:sldId id="432"/>
            <p14:sldId id="433"/>
            <p14:sldId id="434"/>
            <p14:sldId id="435"/>
            <p14:sldId id="436"/>
            <p14:sldId id="703"/>
            <p14:sldId id="704"/>
            <p14:sldId id="705"/>
            <p14:sldId id="706"/>
            <p14:sldId id="707"/>
            <p14:sldId id="708"/>
            <p14:sldId id="709"/>
            <p14:sldId id="710"/>
            <p14:sldId id="711"/>
            <p14:sldId id="712"/>
            <p14:sldId id="713"/>
            <p14:sldId id="714"/>
            <p14:sldId id="462"/>
            <p14:sldId id="715"/>
            <p14:sldId id="716"/>
            <p14:sldId id="717"/>
            <p14:sldId id="718"/>
            <p14:sldId id="719"/>
            <p14:sldId id="424"/>
            <p14:sldId id="720"/>
            <p14:sldId id="721"/>
            <p14:sldId id="722"/>
            <p14:sldId id="723"/>
            <p14:sldId id="724"/>
            <p14:sldId id="725"/>
            <p14:sldId id="726"/>
            <p14:sldId id="727"/>
            <p14:sldId id="728"/>
            <p14:sldId id="729"/>
            <p14:sldId id="730"/>
            <p14:sldId id="731"/>
            <p14:sldId id="732"/>
            <p14:sldId id="733"/>
            <p14:sldId id="734"/>
            <p14:sldId id="735"/>
            <p14:sldId id="736"/>
            <p14:sldId id="489"/>
            <p14:sldId id="425"/>
            <p14:sldId id="737"/>
            <p14:sldId id="738"/>
            <p14:sldId id="739"/>
            <p14:sldId id="740"/>
            <p14:sldId id="490"/>
            <p14:sldId id="741"/>
            <p14:sldId id="742"/>
            <p14:sldId id="495"/>
            <p14:sldId id="496"/>
            <p14:sldId id="493"/>
            <p14:sldId id="494"/>
            <p14:sldId id="497"/>
            <p14:sldId id="743"/>
            <p14:sldId id="744"/>
            <p14:sldId id="745"/>
            <p14:sldId id="746"/>
            <p14:sldId id="747"/>
            <p14:sldId id="748"/>
            <p14:sldId id="749"/>
            <p14:sldId id="750"/>
            <p14:sldId id="751"/>
            <p14:sldId id="752"/>
            <p14:sldId id="491"/>
            <p14:sldId id="753"/>
            <p14:sldId id="754"/>
            <p14:sldId id="755"/>
            <p14:sldId id="756"/>
            <p14:sldId id="479"/>
            <p14:sldId id="757"/>
            <p14:sldId id="758"/>
            <p14:sldId id="500"/>
            <p14:sldId id="501"/>
            <p14:sldId id="502"/>
            <p14:sldId id="499"/>
            <p14:sldId id="759"/>
            <p14:sldId id="760"/>
            <p14:sldId id="761"/>
            <p14:sldId id="762"/>
            <p14:sldId id="419"/>
            <p14:sldId id="420"/>
            <p14:sldId id="421"/>
            <p14:sldId id="763"/>
            <p14:sldId id="764"/>
            <p14:sldId id="481"/>
            <p14:sldId id="482"/>
            <p14:sldId id="483"/>
            <p14:sldId id="484"/>
            <p14:sldId id="485"/>
            <p14:sldId id="486"/>
            <p14:sldId id="765"/>
            <p14:sldId id="487"/>
            <p14:sldId id="488"/>
            <p14:sldId id="766"/>
            <p14:sldId id="767"/>
            <p14:sldId id="768"/>
            <p14:sldId id="769"/>
            <p14:sldId id="770"/>
            <p14:sldId id="771"/>
            <p14:sldId id="498"/>
            <p14:sldId id="772"/>
            <p14:sldId id="773"/>
            <p14:sldId id="774"/>
            <p14:sldId id="775"/>
            <p14:sldId id="503"/>
            <p14:sldId id="504"/>
            <p14:sldId id="505"/>
            <p14:sldId id="506"/>
            <p14:sldId id="509"/>
            <p14:sldId id="510"/>
            <p14:sldId id="508"/>
            <p14:sldId id="507"/>
            <p14:sldId id="776"/>
            <p14:sldId id="511"/>
            <p14:sldId id="512"/>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468"/>
            <p14:sldId id="809"/>
            <p14:sldId id="810"/>
            <p14:sldId id="811"/>
            <p14:sldId id="812"/>
            <p14:sldId id="813"/>
            <p14:sldId id="814"/>
            <p14:sldId id="815"/>
            <p14:sldId id="816"/>
            <p14:sldId id="817"/>
            <p14:sldId id="476"/>
            <p14:sldId id="477"/>
            <p14:sldId id="478"/>
            <p14:sldId id="818"/>
            <p14:sldId id="480"/>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492"/>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561"/>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513"/>
            <p14:sldId id="877"/>
            <p14:sldId id="514"/>
            <p14:sldId id="515"/>
            <p14:sldId id="516"/>
            <p14:sldId id="878"/>
            <p14:sldId id="879"/>
            <p14:sldId id="880"/>
            <p14:sldId id="881"/>
            <p14:sldId id="517"/>
            <p14:sldId id="882"/>
            <p14:sldId id="518"/>
            <p14:sldId id="519"/>
            <p14:sldId id="883"/>
            <p14:sldId id="520"/>
            <p14:sldId id="521"/>
            <p14:sldId id="522"/>
            <p14:sldId id="884"/>
            <p14:sldId id="523"/>
            <p14:sldId id="524"/>
            <p14:sldId id="885"/>
            <p14:sldId id="886"/>
            <p14:sldId id="887"/>
            <p14:sldId id="888"/>
            <p14:sldId id="889"/>
            <p14:sldId id="890"/>
            <p14:sldId id="891"/>
            <p14:sldId id="892"/>
            <p14:sldId id="893"/>
            <p14:sldId id="894"/>
            <p14:sldId id="895"/>
            <p14:sldId id="896"/>
            <p14:sldId id="897"/>
            <p14:sldId id="898"/>
            <p14:sldId id="899"/>
            <p14:sldId id="411"/>
            <p14:sldId id="900"/>
            <p14:sldId id="901"/>
            <p14:sldId id="902"/>
            <p14:sldId id="903"/>
            <p14:sldId id="904"/>
            <p14:sldId id="905"/>
            <p14:sldId id="906"/>
            <p14:sldId id="907"/>
            <p14:sldId id="908"/>
            <p14:sldId id="909"/>
            <p14:sldId id="910"/>
            <p14:sldId id="406"/>
            <p14:sldId id="911"/>
            <p14:sldId id="912"/>
            <p14:sldId id="913"/>
            <p14:sldId id="914"/>
            <p14:sldId id="423"/>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580"/>
            <p14:sldId id="587"/>
            <p14:sldId id="949"/>
            <p14:sldId id="950"/>
            <p14:sldId id="951"/>
            <p14:sldId id="952"/>
            <p14:sldId id="636"/>
            <p14:sldId id="637"/>
            <p14:sldId id="638"/>
            <p14:sldId id="639"/>
            <p14:sldId id="640"/>
            <p14:sldId id="953"/>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p:cViewPr varScale="1">
        <p:scale>
          <a:sx n="81" d="100"/>
          <a:sy n="81" d="100"/>
        </p:scale>
        <p:origin x="130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141"/>
        <p:guide pos="312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tableStyles" Target="tableStyles.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424" Type="http://schemas.openxmlformats.org/officeDocument/2006/relationships/slide" Target="slides/slide422.xml"/><Relationship Id="rId631" Type="http://schemas.openxmlformats.org/officeDocument/2006/relationships/slide" Target="slides/slide629.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492" Type="http://schemas.openxmlformats.org/officeDocument/2006/relationships/slide" Target="slides/slide490.xml"/><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296" Type="http://schemas.openxmlformats.org/officeDocument/2006/relationships/slide" Target="slides/slide294.xml"/><Relationship Id="rId517" Type="http://schemas.openxmlformats.org/officeDocument/2006/relationships/slide" Target="slides/slide515.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570" Type="http://schemas.openxmlformats.org/officeDocument/2006/relationships/slide" Target="slides/slide568.xml"/><Relationship Id="rId626" Type="http://schemas.openxmlformats.org/officeDocument/2006/relationships/slide" Target="slides/slide624.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slide" Target="slides/slide526.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37" Type="http://schemas.openxmlformats.org/officeDocument/2006/relationships/slide" Target="slides/slide635.xml"/><Relationship Id="rId679" Type="http://schemas.openxmlformats.org/officeDocument/2006/relationships/slide" Target="slides/slide677.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539" Type="http://schemas.openxmlformats.org/officeDocument/2006/relationships/slide" Target="slides/slide537.xml"/><Relationship Id="rId690" Type="http://schemas.openxmlformats.org/officeDocument/2006/relationships/presProps" Target="presProps.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550" Type="http://schemas.openxmlformats.org/officeDocument/2006/relationships/slide" Target="slides/slide548.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648" Type="http://schemas.openxmlformats.org/officeDocument/2006/relationships/slide" Target="slides/slide646.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561" Type="http://schemas.openxmlformats.org/officeDocument/2006/relationships/slide" Target="slides/slide559.xml"/><Relationship Id="rId617" Type="http://schemas.openxmlformats.org/officeDocument/2006/relationships/slide" Target="slides/slide615.xml"/><Relationship Id="rId659" Type="http://schemas.openxmlformats.org/officeDocument/2006/relationships/slide" Target="slides/slide657.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670" Type="http://schemas.openxmlformats.org/officeDocument/2006/relationships/slide" Target="slides/slide668.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slide" Target="slides/slide528.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628" Type="http://schemas.openxmlformats.org/officeDocument/2006/relationships/slide" Target="slides/slide626.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slide" Target="slides/slide679.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slide" Target="slides/slide539.xml"/><Relationship Id="rId583" Type="http://schemas.openxmlformats.org/officeDocument/2006/relationships/slide" Target="slides/slide581.xml"/><Relationship Id="rId639" Type="http://schemas.openxmlformats.org/officeDocument/2006/relationships/slide" Target="slides/slide637.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485" Type="http://schemas.openxmlformats.org/officeDocument/2006/relationships/slide" Target="slides/slide483.xml"/><Relationship Id="rId692" Type="http://schemas.openxmlformats.org/officeDocument/2006/relationships/theme" Target="theme/theme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661" Type="http://schemas.openxmlformats.org/officeDocument/2006/relationships/slide" Target="slides/slide659.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slide" Target="slides/slide628.xml"/><Relationship Id="rId672" Type="http://schemas.openxmlformats.org/officeDocument/2006/relationships/slide" Target="slides/slide670.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slide" Target="slides/slide639.xml"/><Relationship Id="rId683" Type="http://schemas.openxmlformats.org/officeDocument/2006/relationships/slide" Target="slides/slide681.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694" Type="http://schemas.microsoft.com/office/2016/11/relationships/changesInfo" Target="changesInfos/changesInfo1.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slide" Target="slides/slide661.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674" Type="http://schemas.openxmlformats.org/officeDocument/2006/relationships/slide" Target="slides/slide672.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slide" Target="slides/slide674.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687" Type="http://schemas.openxmlformats.org/officeDocument/2006/relationships/slide" Target="slides/slide685.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handoutMaster" Target="handoutMasters/handoutMaster1.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viewProps" Target="viewProps.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651" Type="http://schemas.openxmlformats.org/officeDocument/2006/relationships/slide" Target="slides/slide649.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132" Type="http://schemas.openxmlformats.org/officeDocument/2006/relationships/slide" Target="slides/slide130.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232" Type="http://schemas.openxmlformats.org/officeDocument/2006/relationships/slide" Target="slides/slide230.xml"/><Relationship Id="rId27" Type="http://schemas.openxmlformats.org/officeDocument/2006/relationships/slide" Target="slides/slide25.xml"/><Relationship Id="rId537" Type="http://schemas.openxmlformats.org/officeDocument/2006/relationships/slide" Target="slides/slide535.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notesMaster" Target="notesMasters/notesMaster1.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jbhushan Tripathi" userId="07de5ab37a7d637a" providerId="LiveId" clId="{42357846-FC05-4E6B-BDFB-38F531270372}"/>
    <pc:docChg chg="modSld">
      <pc:chgData name="Brajbhushan Tripathi" userId="07de5ab37a7d637a" providerId="LiveId" clId="{42357846-FC05-4E6B-BDFB-38F531270372}" dt="2019-12-16T17:16:58.455" v="0"/>
      <pc:docMkLst>
        <pc:docMk/>
      </pc:docMkLst>
      <pc:sldChg chg="modTransition">
        <pc:chgData name="Brajbhushan Tripathi" userId="07de5ab37a7d637a" providerId="LiveId" clId="{42357846-FC05-4E6B-BDFB-38F531270372}" dt="2019-12-16T17:16:58.455" v="0"/>
        <pc:sldMkLst>
          <pc:docMk/>
          <pc:sldMk cId="28288189" sldId="563"/>
        </pc:sldMkLst>
      </pc:sldChg>
      <pc:sldChg chg="modTransition">
        <pc:chgData name="Brajbhushan Tripathi" userId="07de5ab37a7d637a" providerId="LiveId" clId="{42357846-FC05-4E6B-BDFB-38F531270372}" dt="2019-12-16T17:16:58.455" v="0"/>
        <pc:sldMkLst>
          <pc:docMk/>
          <pc:sldMk cId="3525751511" sldId="564"/>
        </pc:sldMkLst>
      </pc:sldChg>
    </pc:docChg>
  </pc:docChgLst>
  <pc:docChgLst>
    <pc:chgData name="Neha Tripathi" userId="961b6f1e0004512e" providerId="LiveId" clId="{70590312-555B-4D56-8A34-DB092A58905F}"/>
    <pc:docChg chg="undo custSel modSld addSection modSection">
      <pc:chgData name="Neha Tripathi" userId="961b6f1e0004512e" providerId="LiveId" clId="{70590312-555B-4D56-8A34-DB092A58905F}" dt="2020-07-04T08:41:40.932" v="11" actId="17846"/>
      <pc:docMkLst>
        <pc:docMk/>
      </pc:docMkLst>
      <pc:sldChg chg="modSp mod">
        <pc:chgData name="Neha Tripathi" userId="961b6f1e0004512e" providerId="LiveId" clId="{70590312-555B-4D56-8A34-DB092A58905F}" dt="2020-07-04T06:16:05.191" v="5" actId="14100"/>
        <pc:sldMkLst>
          <pc:docMk/>
          <pc:sldMk cId="0" sldId="259"/>
        </pc:sldMkLst>
        <pc:spChg chg="mod">
          <ac:chgData name="Neha Tripathi" userId="961b6f1e0004512e" providerId="LiveId" clId="{70590312-555B-4D56-8A34-DB092A58905F}" dt="2020-07-04T06:16:05.191" v="5" actId="14100"/>
          <ac:spMkLst>
            <pc:docMk/>
            <pc:sldMk cId="0" sldId="259"/>
            <ac:spMk id="1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MIT\Desktop\Copy%20of%20MfgCap.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Data!$B$1</c:f>
              <c:strCache>
                <c:ptCount val="1"/>
                <c:pt idx="0">
                  <c:v>Utilization (%)</c:v>
                </c:pt>
              </c:strCache>
            </c:strRef>
          </c:tx>
          <c:spPr>
            <a:ln w="28575" cap="rnd">
              <a:solidFill>
                <a:schemeClr val="accent1"/>
              </a:solidFill>
              <a:round/>
            </a:ln>
            <a:effectLst/>
          </c:spPr>
          <c:marker>
            <c:symbol val="none"/>
          </c:marker>
          <c:trendline>
            <c:spPr>
              <a:ln w="25400" cap="rnd">
                <a:solidFill>
                  <a:schemeClr val="accent2"/>
                </a:solidFill>
                <a:prstDash val="sysDot"/>
              </a:ln>
              <a:effectLst/>
            </c:spPr>
            <c:trendlineType val="movingAvg"/>
            <c:period val="2"/>
            <c:dispRSqr val="0"/>
            <c:dispEq val="0"/>
          </c:trendline>
          <c:trendline>
            <c:spPr>
              <a:ln w="25400" cap="rnd">
                <a:solidFill>
                  <a:srgbClr val="92D050"/>
                </a:solidFill>
                <a:prstDash val="sysDot"/>
              </a:ln>
              <a:effectLst/>
            </c:spPr>
            <c:trendlineType val="movingAvg"/>
            <c:period val="3"/>
            <c:dispRSqr val="0"/>
            <c:dispEq val="0"/>
          </c:trendline>
          <c:trendline>
            <c:spPr>
              <a:ln w="25400" cap="rnd">
                <a:solidFill>
                  <a:schemeClr val="accent2">
                    <a:lumMod val="75000"/>
                  </a:schemeClr>
                </a:solidFill>
                <a:prstDash val="sysDot"/>
              </a:ln>
              <a:effectLst/>
            </c:spPr>
            <c:trendlineType val="movingAvg"/>
            <c:period val="4"/>
            <c:dispRSqr val="0"/>
            <c:dispEq val="0"/>
          </c:trendline>
          <c:cat>
            <c:strRef>
              <c:f>Data!$A$2:$A$16</c:f>
              <c:strCache>
                <c:ptCount val="15"/>
                <c:pt idx="0">
                  <c:v>1/2003</c:v>
                </c:pt>
                <c:pt idx="1">
                  <c:v>2/2003</c:v>
                </c:pt>
                <c:pt idx="2">
                  <c:v>3/2003</c:v>
                </c:pt>
                <c:pt idx="3">
                  <c:v>4/2003</c:v>
                </c:pt>
                <c:pt idx="4">
                  <c:v>1/2004</c:v>
                </c:pt>
                <c:pt idx="5">
                  <c:v>2/2004</c:v>
                </c:pt>
                <c:pt idx="6">
                  <c:v>3/2004</c:v>
                </c:pt>
                <c:pt idx="7">
                  <c:v>4/2004</c:v>
                </c:pt>
                <c:pt idx="8">
                  <c:v>1/2005</c:v>
                </c:pt>
                <c:pt idx="9">
                  <c:v>2/2005</c:v>
                </c:pt>
                <c:pt idx="10">
                  <c:v>3/2005</c:v>
                </c:pt>
                <c:pt idx="11">
                  <c:v>4/2005</c:v>
                </c:pt>
                <c:pt idx="12">
                  <c:v>1/2006</c:v>
                </c:pt>
                <c:pt idx="13">
                  <c:v>2/2006</c:v>
                </c:pt>
                <c:pt idx="14">
                  <c:v>3/2006</c:v>
                </c:pt>
              </c:strCache>
            </c:strRef>
          </c:cat>
          <c:val>
            <c:numRef>
              <c:f>Data!$B$2:$B$16</c:f>
              <c:numCache>
                <c:formatCode>0.00</c:formatCode>
                <c:ptCount val="15"/>
                <c:pt idx="0">
                  <c:v>82.5</c:v>
                </c:pt>
                <c:pt idx="1">
                  <c:v>81.3</c:v>
                </c:pt>
                <c:pt idx="2">
                  <c:v>81.3</c:v>
                </c:pt>
                <c:pt idx="3">
                  <c:v>79</c:v>
                </c:pt>
                <c:pt idx="4">
                  <c:v>76.599999999999994</c:v>
                </c:pt>
                <c:pt idx="5">
                  <c:v>78</c:v>
                </c:pt>
                <c:pt idx="6">
                  <c:v>78.400000000000006</c:v>
                </c:pt>
                <c:pt idx="7">
                  <c:v>78</c:v>
                </c:pt>
                <c:pt idx="8">
                  <c:v>78.8</c:v>
                </c:pt>
                <c:pt idx="9">
                  <c:v>78.7</c:v>
                </c:pt>
                <c:pt idx="10">
                  <c:v>78.400000000000006</c:v>
                </c:pt>
                <c:pt idx="11">
                  <c:v>80</c:v>
                </c:pt>
                <c:pt idx="12">
                  <c:v>80.7</c:v>
                </c:pt>
                <c:pt idx="13">
                  <c:v>80.7</c:v>
                </c:pt>
                <c:pt idx="14">
                  <c:v>80.8</c:v>
                </c:pt>
              </c:numCache>
            </c:numRef>
          </c:val>
          <c:smooth val="0"/>
          <c:extLst>
            <c:ext xmlns:c16="http://schemas.microsoft.com/office/drawing/2014/chart" uri="{C3380CC4-5D6E-409C-BE32-E72D297353CC}">
              <c16:uniqueId val="{00000003-84E6-4B70-B295-66A6B500458D}"/>
            </c:ext>
          </c:extLst>
        </c:ser>
        <c:dLbls>
          <c:showLegendKey val="0"/>
          <c:showVal val="0"/>
          <c:showCatName val="0"/>
          <c:showSerName val="0"/>
          <c:showPercent val="0"/>
          <c:showBubbleSize val="0"/>
        </c:dLbls>
        <c:smooth val="0"/>
        <c:axId val="161269256"/>
        <c:axId val="161268864"/>
      </c:lineChart>
      <c:catAx>
        <c:axId val="161269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268864"/>
        <c:crosses val="autoZero"/>
        <c:auto val="1"/>
        <c:lblAlgn val="ctr"/>
        <c:lblOffset val="100"/>
        <c:noMultiLvlLbl val="0"/>
      </c:catAx>
      <c:valAx>
        <c:axId val="1612688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269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4" Type="http://schemas.openxmlformats.org/officeDocument/2006/relationships/image" Target="../media/image16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image" Target="../media/image204.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1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05.wmf"/><Relationship Id="rId1" Type="http://schemas.openxmlformats.org/officeDocument/2006/relationships/image" Target="../media/image22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5" Type="http://schemas.openxmlformats.org/officeDocument/2006/relationships/image" Target="../media/image231.wmf"/><Relationship Id="rId4" Type="http://schemas.openxmlformats.org/officeDocument/2006/relationships/image" Target="../media/image23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4" Type="http://schemas.openxmlformats.org/officeDocument/2006/relationships/image" Target="../media/image24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10" Type="http://schemas.openxmlformats.org/officeDocument/2006/relationships/image" Target="../media/image43.wmf"/><Relationship Id="rId4" Type="http://schemas.openxmlformats.org/officeDocument/2006/relationships/image" Target="../media/image37.wmf"/><Relationship Id="rId9" Type="http://schemas.openxmlformats.org/officeDocument/2006/relationships/image" Target="../media/image4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3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5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5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5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6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75.wmf"/><Relationship Id="rId1" Type="http://schemas.openxmlformats.org/officeDocument/2006/relationships/image" Target="../media/image274.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77.wmf"/><Relationship Id="rId1" Type="http://schemas.openxmlformats.org/officeDocument/2006/relationships/image" Target="../media/image27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80.wmf"/><Relationship Id="rId1" Type="http://schemas.openxmlformats.org/officeDocument/2006/relationships/image" Target="../media/image27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8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8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image" Target="../media/image418.wmf"/><Relationship Id="rId1" Type="http://schemas.openxmlformats.org/officeDocument/2006/relationships/image" Target="../media/image417.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1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23.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426.wmf"/><Relationship Id="rId1" Type="http://schemas.openxmlformats.org/officeDocument/2006/relationships/image" Target="../media/image42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26.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430.wmf"/><Relationship Id="rId1" Type="http://schemas.openxmlformats.org/officeDocument/2006/relationships/image" Target="../media/image429.wmf"/><Relationship Id="rId4" Type="http://schemas.openxmlformats.org/officeDocument/2006/relationships/image" Target="../media/image4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35.wmf"/><Relationship Id="rId2" Type="http://schemas.openxmlformats.org/officeDocument/2006/relationships/image" Target="../media/image434.wmf"/><Relationship Id="rId1" Type="http://schemas.openxmlformats.org/officeDocument/2006/relationships/image" Target="../media/image433.wmf"/><Relationship Id="rId5" Type="http://schemas.openxmlformats.org/officeDocument/2006/relationships/image" Target="../media/image437.wmf"/><Relationship Id="rId4" Type="http://schemas.openxmlformats.org/officeDocument/2006/relationships/image" Target="../media/image43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40.wmf"/><Relationship Id="rId2" Type="http://schemas.openxmlformats.org/officeDocument/2006/relationships/image" Target="../media/image439.wmf"/><Relationship Id="rId1" Type="http://schemas.openxmlformats.org/officeDocument/2006/relationships/image" Target="../media/image438.wmf"/><Relationship Id="rId5" Type="http://schemas.openxmlformats.org/officeDocument/2006/relationships/image" Target="../media/image442.wmf"/><Relationship Id="rId4" Type="http://schemas.openxmlformats.org/officeDocument/2006/relationships/image" Target="../media/image441.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43.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4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47.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452.wmf"/><Relationship Id="rId2" Type="http://schemas.openxmlformats.org/officeDocument/2006/relationships/image" Target="../media/image451.wmf"/><Relationship Id="rId1" Type="http://schemas.openxmlformats.org/officeDocument/2006/relationships/image" Target="../media/image450.wmf"/><Relationship Id="rId4" Type="http://schemas.openxmlformats.org/officeDocument/2006/relationships/image" Target="../media/image453.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458.wmf"/><Relationship Id="rId2" Type="http://schemas.openxmlformats.org/officeDocument/2006/relationships/image" Target="../media/image457.wmf"/><Relationship Id="rId1" Type="http://schemas.openxmlformats.org/officeDocument/2006/relationships/image" Target="../media/image45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image" Target="../media/image433.wmf"/><Relationship Id="rId6" Type="http://schemas.openxmlformats.org/officeDocument/2006/relationships/image" Target="../media/image463.wmf"/><Relationship Id="rId5" Type="http://schemas.openxmlformats.org/officeDocument/2006/relationships/image" Target="../media/image462.wmf"/><Relationship Id="rId4" Type="http://schemas.openxmlformats.org/officeDocument/2006/relationships/image" Target="../media/image461.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image" Target="../media/image465.wmf"/><Relationship Id="rId1" Type="http://schemas.openxmlformats.org/officeDocument/2006/relationships/image" Target="../media/image46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69.wmf"/><Relationship Id="rId2" Type="http://schemas.openxmlformats.org/officeDocument/2006/relationships/image" Target="../media/image468.wmf"/><Relationship Id="rId1" Type="http://schemas.openxmlformats.org/officeDocument/2006/relationships/image" Target="../media/image467.wmf"/><Relationship Id="rId4" Type="http://schemas.openxmlformats.org/officeDocument/2006/relationships/image" Target="../media/image470.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472.wmf"/><Relationship Id="rId2" Type="http://schemas.openxmlformats.org/officeDocument/2006/relationships/image" Target="../media/image453.wmf"/><Relationship Id="rId1" Type="http://schemas.openxmlformats.org/officeDocument/2006/relationships/image" Target="../media/image471.wmf"/><Relationship Id="rId4" Type="http://schemas.openxmlformats.org/officeDocument/2006/relationships/image" Target="../media/image473.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430.wmf"/><Relationship Id="rId1" Type="http://schemas.openxmlformats.org/officeDocument/2006/relationships/image" Target="../media/image429.wmf"/><Relationship Id="rId4" Type="http://schemas.openxmlformats.org/officeDocument/2006/relationships/image" Target="../media/image432.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 Id="rId4" Type="http://schemas.openxmlformats.org/officeDocument/2006/relationships/image" Target="../media/image477.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77.wmf"/><Relationship Id="rId2" Type="http://schemas.openxmlformats.org/officeDocument/2006/relationships/image" Target="../media/image479.wmf"/><Relationship Id="rId1" Type="http://schemas.openxmlformats.org/officeDocument/2006/relationships/image" Target="../media/image478.wmf"/><Relationship Id="rId4" Type="http://schemas.openxmlformats.org/officeDocument/2006/relationships/image" Target="../media/image480.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482.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484.wmf"/><Relationship Id="rId1" Type="http://schemas.openxmlformats.org/officeDocument/2006/relationships/image" Target="../media/image482.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86.wmf"/><Relationship Id="rId2" Type="http://schemas.openxmlformats.org/officeDocument/2006/relationships/image" Target="../media/image485.wmf"/><Relationship Id="rId1" Type="http://schemas.openxmlformats.org/officeDocument/2006/relationships/image" Target="../media/image482.wmf"/><Relationship Id="rId5" Type="http://schemas.openxmlformats.org/officeDocument/2006/relationships/image" Target="../media/image488.wmf"/><Relationship Id="rId4" Type="http://schemas.openxmlformats.org/officeDocument/2006/relationships/image" Target="../media/image487.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488.wmf"/><Relationship Id="rId1" Type="http://schemas.openxmlformats.org/officeDocument/2006/relationships/image" Target="../media/image48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2.wmf"/><Relationship Id="rId5" Type="http://schemas.openxmlformats.org/officeDocument/2006/relationships/image" Target="../media/image492.wmf"/><Relationship Id="rId4" Type="http://schemas.openxmlformats.org/officeDocument/2006/relationships/image" Target="../media/image49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494.wmf"/><Relationship Id="rId1" Type="http://schemas.openxmlformats.org/officeDocument/2006/relationships/image" Target="../media/image493.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6.wmf"/><Relationship Id="rId1" Type="http://schemas.openxmlformats.org/officeDocument/2006/relationships/image" Target="../media/image495.wmf"/><Relationship Id="rId5" Type="http://schemas.openxmlformats.org/officeDocument/2006/relationships/image" Target="../media/image499.wmf"/><Relationship Id="rId4" Type="http://schemas.openxmlformats.org/officeDocument/2006/relationships/image" Target="../media/image498.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502.wmf"/><Relationship Id="rId2" Type="http://schemas.openxmlformats.org/officeDocument/2006/relationships/image" Target="../media/image501.wmf"/><Relationship Id="rId1" Type="http://schemas.openxmlformats.org/officeDocument/2006/relationships/image" Target="../media/image500.wmf"/><Relationship Id="rId4" Type="http://schemas.openxmlformats.org/officeDocument/2006/relationships/image" Target="../media/image499.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503.wmf"/><Relationship Id="rId1" Type="http://schemas.openxmlformats.org/officeDocument/2006/relationships/image" Target="../media/image482.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504.wmf"/><Relationship Id="rId1" Type="http://schemas.openxmlformats.org/officeDocument/2006/relationships/image" Target="../media/image482.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506.wmf"/><Relationship Id="rId1" Type="http://schemas.openxmlformats.org/officeDocument/2006/relationships/image" Target="../media/image505.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509.wmf"/><Relationship Id="rId7" Type="http://schemas.openxmlformats.org/officeDocument/2006/relationships/image" Target="../media/image513.wmf"/><Relationship Id="rId2" Type="http://schemas.openxmlformats.org/officeDocument/2006/relationships/image" Target="../media/image508.wmf"/><Relationship Id="rId1" Type="http://schemas.openxmlformats.org/officeDocument/2006/relationships/image" Target="../media/image507.wmf"/><Relationship Id="rId6" Type="http://schemas.openxmlformats.org/officeDocument/2006/relationships/image" Target="../media/image512.wmf"/><Relationship Id="rId5" Type="http://schemas.openxmlformats.org/officeDocument/2006/relationships/image" Target="../media/image511.wmf"/><Relationship Id="rId4" Type="http://schemas.openxmlformats.org/officeDocument/2006/relationships/image" Target="../media/image510.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515.wmf"/><Relationship Id="rId1" Type="http://schemas.openxmlformats.org/officeDocument/2006/relationships/image" Target="../media/image514.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518.wmf"/><Relationship Id="rId2" Type="http://schemas.openxmlformats.org/officeDocument/2006/relationships/image" Target="../media/image517.wmf"/><Relationship Id="rId1" Type="http://schemas.openxmlformats.org/officeDocument/2006/relationships/image" Target="../media/image516.wmf"/><Relationship Id="rId6" Type="http://schemas.openxmlformats.org/officeDocument/2006/relationships/image" Target="../media/image521.wmf"/><Relationship Id="rId5" Type="http://schemas.openxmlformats.org/officeDocument/2006/relationships/image" Target="../media/image520.wmf"/><Relationship Id="rId4" Type="http://schemas.openxmlformats.org/officeDocument/2006/relationships/image" Target="../media/image519.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 Id="rId4" Type="http://schemas.openxmlformats.org/officeDocument/2006/relationships/image" Target="../media/image47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523.wmf"/><Relationship Id="rId1" Type="http://schemas.openxmlformats.org/officeDocument/2006/relationships/image" Target="../media/image522.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525.wmf"/><Relationship Id="rId1" Type="http://schemas.openxmlformats.org/officeDocument/2006/relationships/image" Target="../media/image5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302231" cy="3410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623697" y="2"/>
            <a:ext cx="4302231" cy="341064"/>
          </a:xfrm>
          <a:prstGeom prst="rect">
            <a:avLst/>
          </a:prstGeom>
        </p:spPr>
        <p:txBody>
          <a:bodyPr vert="horz" lIns="91440" tIns="45720" rIns="91440" bIns="45720" rtlCol="0"/>
          <a:lstStyle>
            <a:lvl1pPr algn="r">
              <a:defRPr sz="1200"/>
            </a:lvl1pPr>
          </a:lstStyle>
          <a:p>
            <a:fld id="{FFB3A9B6-6AD8-4B71-A88F-2E65E07CF81F}" type="datetimeFigureOut">
              <a:rPr lang="en-IN" smtClean="0"/>
              <a:t>04-07-2020</a:t>
            </a:fld>
            <a:endParaRPr lang="en-IN"/>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598B57E8-E0D7-4BB1-8B74-72405BBD0DB6}" type="slidenum">
              <a:rPr lang="en-IN" smtClean="0"/>
              <a:t>‹#›</a:t>
            </a:fld>
            <a:endParaRPr lang="en-IN"/>
          </a:p>
        </p:txBody>
      </p:sp>
    </p:spTree>
    <p:extLst>
      <p:ext uri="{BB962C8B-B14F-4D97-AF65-F5344CB8AC3E}">
        <p14:creationId xmlns:p14="http://schemas.microsoft.com/office/powerpoint/2010/main" val="15035200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1-17T19:48:26.185"/>
    </inkml:context>
    <inkml:brush xml:id="br0">
      <inkml:brushProperty name="width" value="0.05292" units="cm"/>
      <inkml:brushProperty name="height" value="0.05292" units="cm"/>
      <inkml:brushProperty name="color" value="#FF0000"/>
    </inkml:brush>
  </inkml:definitions>
  <inkml:trace contextRef="#ctx0" brushRef="#br0">6400 16718 0,'50'0'15,"-26"0"17,26 0-32,-50 25 0,25-25 15,0 0-15,24 0 16,-24 0-16,25 0 16,-1 0-16,26 0 15,24 0-15,-25-25 16,1 25-16,-1-24 15,1 24-15,-26 0 16,1-25-16,-1 25 16,1 0-16,0 0 15,-1 0-15,1 0 16,-1 0-16,26 0 16,-26-25-16,1 25 15,0 0-15,-1 0 16,-24 0-16,25 0 15,-1 0-15,1 0 16,-25 0-16,-1 0 16,1 0-16,25 0 15,-25 0 1,0 0 0,24 0-1,-24 0 1,25 25-1,-1-25-15,-24 25 16,0-25-16,24 0 16,-24 0-16,0 0 15,25 0-15,-26 0 16,1 0 0,0 0-1,0 0-15,0 0 16,-1 0-16,1 0 15,0 0 1,0 0-16,24 0 31,-24 0-31,25 0 16,-1 0-16,1-25 16,0 25-16,-1 0 15,1 0-15,24 0 16,-24 0-16,0-25 15,-26 25-15,26 0 16,24 0-16,-24 0 16,0-25-16,-26 25 15,1 0 1,50 0-16,-26 0 16,-24 0-16,49-25 15,-24 25-15,-25 0 16,0 0-16,-1 0 15,26 0-15,-25 0 16,0 0-16,-1 0 16,1 25-16,0-25 15,0 0 1,0 0-16,-1 0 16,26 25-16,0-25 15,-25 0 1,-1 0-1,1 0-15,0 0 16,49 0-16,-24 0 16,24 0-16,-24 0 15,0 0-15,-1 0 16,26 0-16,-1 0 16,0-25-16,1 25 0,-1 0 15,1-25 1,-26 25-16,26 0 15,-1 0-15,1 0 0,-26 0 16,26 0 0,-1 0-16,-24 0 0,-1 0 15,1 0 1,-1-24-16,26-1 0,-50 25 16,-1 0-16,26 0 15,-25-25 1,49 25-16,-49 0 15,25 0-15,-1 0 16,1 0-16,-1-25 16,26 25-16,-1-25 15,-24 25-15,0-24 16,24-1-16,-24 0 16,24 25-16,-24 0 15,24 0-15,-24-25 16,24 25-16,0 0 15,1-25-15,-1 25 16,1 0-16,-1 0 16,1 0-16,-1 0 15,0 0-15,1 0 16,-26 25-16,26-25 16,-26 0-16,1 25 15,0-25-15,-1 0 16,1 0-16,24 0 15,-24 0-15,24 25 16,1-25-16,-1 0 16,1 25-16,-1-25 15,25 24-15,50-24 16,-25 0-16,-25 0 16,25 0-16,0 0 15,25 0-15,-25 0 0,-25 0 16,1 0-1,-26 0-15,-24 0 16,-26 0-16,1 0 31,0 0-31,0 0 16,0 0 0,-1 0-1,1 0-15,0 0 16,25 0-1,-26 0-15,26 0 16,0 0-16,-1 0 16,1 0-16,24 0 15,-49 0-15,0 0 16,0 0-16,49 0 16,-24 0-1,-25 0-15,24 0 16,1 0-16,-1 0 15,-24 0-15,0 0 16,25 0-16,-26 0 16,1 0-16,25 0 15,-1 0-15,-24 0 16,25 0-16,-25 0 16,-1 0-16,1 0 15,0 0 1,0 0-1,24 0 1,-24 0-16,0 0 16,25 0-16,-1 0 15,1 0-15,-25 0 16,24-24-16,-24 24 16,50 0-16,-1 0 15,0 0-15,1 0 16,-1 0-16,1 0 15,49 0-15,-50 0 16,50 0-16,-50 0 16,26 0-16,-26 0 0,0 0 15,-24 0 1,0 0-16,-25-25 16,-1 25-16,1 0 15,0 0-15,0 0 31,24 0-15,-24 0 0,25 0-16,24 0 15,1 0-15,-26 0 16,50 0-16,-24 0 16,-1 0-16,1 25 15,-1-1-15,0 1 16,-24-25-16,0 25 15,-1 0-15,1-25 16,-25 0 0,0 25-1,-1-1 1,1-24 0,0 0-1,0 0-15,24 25 16,1 0-16,0-25 15,24 0-15,0 0 16,-24 25-16,24-25 16,1 0-16,-26 0 15,1 0-15,0 0 16,-1 25-16,1-25 16,-25 0-16,24 0 15,1 0 1,0 0-16,-26 0 15,1 0-15,0 0 16,0 0 0,0 0 46,-1 0-15,1 0 0,0-25-31,0 25-1,0-25 1,-1 25 46,-24-25-46,25 25-16,0 0 16,0 0-1,0 0 1,-1 0-1,1 0 79,0 0-94,0 0 110,0 0-79,24 0-16,-24 0-15,0 25 16,0-25-16,-1 0 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1-17T19:47:55.913"/>
    </inkml:context>
    <inkml:brush xml:id="br0">
      <inkml:brushProperty name="width" value="0.05292" units="cm"/>
      <inkml:brushProperty name="height" value="0.05292" units="cm"/>
      <inkml:brushProperty name="color" value="#FF0000"/>
    </inkml:brush>
  </inkml:definitions>
  <inkml:trace contextRef="#ctx0" brushRef="#br0">2530 5035 0,'25'0'32,"25"0"-32,-1 25 15,-24-25-15,25 25 16,24 0-16,-24 0 16,-1-25-16,1 24 15,25 1-15,-1 0 16,50-25-16,-25 25 15,0-25-15,1 0 16,-26 0-16,50 0 16,25 0-16,-50 0 15,-49 0-15,-1 0 16,-24 0-16,0 0 16,0 0 77,0 0-93,-1 0 16,1 0-16,0 0 16,25-25-16,24 25 15,0 0 1,1-25-16,-26 0 0,1 25 15,0 0-15,-1-24 16,26 24-16,-26 0 16,-24 0-1,25 0 63,-26 0-46,-48 0 140,-26 0-157,25 0 1,-24 0-16,-1 0 15,-24 0-15,24 0 16,-49-25-16,49 25 16,-24 0-16,24-25 15,1 25-15,24-25 16,-25 25-16,1 0 16,-1 0-16,25 0 15,-24 0 1,-1 0-16,0 0 0,1 0 15,-1-25 1,0 25-16,1 0 16,-1-24-16,25 24 0,-24 0 15,24-25-15,-25 0 16,1 0-16,-26 25 16,26-25-1,-1 25-15,1 0 16,-1-24-16,0-1 0,-24 25 15,24 0-15,-24 0 16,24 0-16,1 0 16,-1 0-16,25 0 15,0 0-15,1 0 16,-1 0 15,74 25 63,-24-25-94,0 24 16,25-24-16,-26 50 15,26-25-15,0 0 16,24 24-16,1-24 15,-1 0-15,0 0 16,26-1-16,-26-24 16,-24 25-16,-1 0 15,1-25-15,-1 25 16,1-25-16,24 0 16,-24 0-16,0 0 15,24 0-15,1 0 0,-1 25 16,-24-25-16,-1 24 15,1-24 1,24 0-16,-49 0 16,-25 25 15</inkml:trace>
  <inkml:trace contextRef="#ctx0" brushRef="#br0" timeOffset="4846.83">2654 13097 0,'25'0'0,"0"0"16,0 0-16,24 25 16,1-25-16,0 0 15,-1 24-15,1-24 16,24 0-16,-24 0 15,0 0-15,-1 0 16,-24 0-16,25 0 16,24 25-16,0 0 15,26-25-15,-26 0 16,75 25-16,-25-25 16,-50 0-16,1 0 15,-1 0-15,-24 0 16,-1 25-16,1-25 15,0 0-15,-1 25 16,26-25-16,-26 0 16,1 0-16,-1 0 15,1 24-15,0-24 16,-1 0-16,26 0 16,-26 0-16,1-24 0,-1 24 15,1 0 1,0 0-16,24 0 15,-24 0-15,-1 0 0,1 0 16,-25 0-16,24 0 16,26 0-16,-26 0 15,1 0-15,0 0 16,-1 0-16,1 0 16,-25 0-16,-1 0 15,1 0 63,0-25-62,0 25 0,0 0-1,-25-25 32,24 25-31,26 0 62,-25 0-78,-75-25 125,25 0-110,-24 25-15,-26 0 0,1-25 16,24 1 0,-24-1-16,0 25 0,-1-25 15,1 0-15,24 25 16,1 0 0,-26-25-16,26 25 15,24 0-15,0 0 16,-50 0-16,26 0 0,24 0 15,-25 0 1,26 0 0,-26 0-16,25 0 15,-24 0-15,24 0 16,-25 0 0,25 0-1,1 0-15,-1 0 16,0 0-1,-25 0 1,-24 0-16,49 0 16,-24 0-1,24 0 1,-50 0 0,26 0-16,-1 25 0,25-25 15,1 0-15,-51 0 16,50 0-1,0 25-15,1-25 16,-1 0-16,0 25 16,0-25-1,0 0 1,1 0 0,-1 0-16,0 0 15,0 0-15,0 0 16,1 0-16,-51 0 15,26 0-15,-26 25 16,50-25-16,1 0 16,-1 0-16,0 0 31,0 0 0,0 0-15,1 0 15</inkml:trace>
  <inkml:trace contextRef="#ctx0" brushRef="#br0" timeOffset="8148.44">13593 11460 0,'25'25'110,"25"-1"-110,24 1 15,25-25-15,-24 25 16,-1 0-16,1 0 16,-1-25-16,25 24 15,50 1-15,-25 0 16,25 0-16,-75-25 16,26 0-16,-1 0 15,-25 0-15,1 25 16,24-25-16,0 0 15,-25 0-15,1 0 16,-1 0-16,-24 0 16,-1 0-16,-24 0 15,25 0-15,-25 0 16,24 0-16,-24 0 16,0 0-16,25 0 15,-1 0-15,1 0 16,-1 0-16,1 0 15,-25 0-15,0 0 0,-1 0 16,1 0-16,-25-25 16,50 0-16,-25 25 31,-1-25-31,1 25 16,25-25-16,-1 25 15,1-24-15,0-1 16,-1 25-16,1 0 15,-1-25-15,-24 25 16,25-25-16,-25 25 16,0 0-16,-1 0 15,26 0-15,0 0 16,-26 0 0,1-25-1,25 25-15,-25 0 16,24 0-16,1 0 15,-1 0-15,1-24 16,-25 24-16,24 0 16,1 0-16,-25 0 15,24 0-15,1 0 16,-25 0-16,0 24 16,-1-24-16,51 0 15,-1 0-15,-24 0 16,0 0-16,-26 25 15,1-25-15,25 0 16,-25 0 0,24 25-1,1-25-15,-25 0 16,-1 0-16,26 0 16,0 0-16,24 0 15,-49-25-15,24 25 16,1 0-16,0 0 15,-1 0-15,1 0 16,-1 0-16,-24 0 16,0 0-16,0 0 15,0 0 1,-1 0-16,1 25 16,50-25-16,-26 0 15,1 0-15,24 25 16,-24-25-1,24 25-15,1-25 16,-1 0-16,1 0 0,-1 0 16,0 24-16,-24-24 15,0 0-15,24 0 16,-24 0-16,-1 25 16,1-25-1,-25 0-15,-1 0 16,1 0-1,0 0 1,0 0 0,0 0-16,0 0 15,24 25-15,1-25 16,-1 0-16,1 0 16,0 0-16,24 25 15,-24-25-15,24 0 16,-24 0-16,24 25 15,-24-25-15,-26 0 16,1 24-16,0-24 16,0 0-1,0 0-15,-1 0 32,1 0-17,0 0 32,0 0-47,0 0 16,-1 0-1,1 0 1,0 0 0,0 0-16,0 0 31,0 0-31,-1 0 15,1 0-15,0 0 16,0 0 15,0 0 219,-1 0-234,1 0 0,0 0-16,0 0 31,0 0 219</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1-16T09:24:51.556"/>
    </inkml:context>
    <inkml:brush xml:id="br0">
      <inkml:brushProperty name="width" value="0.05292" units="cm"/>
      <inkml:brushProperty name="height" value="0.05292" units="cm"/>
      <inkml:brushProperty name="color" value="#FF0000"/>
    </inkml:brush>
  </inkml:definitions>
  <inkml:trace contextRef="#ctx0" brushRef="#br0">15999 15850 0,'0'0'0,"-24"0"31,-1 0 16,0 0-16,0 0 0,0 0 0,1 0 110,-1 0-63,25 25-78,-25-25 16,25 25-16,0 0 15,-25-25 1,25 24 0,0 1-1,-25-25-15,25 25 32,0 0 77,-24-25-47,24 25-15,-25-25-15,0 0 14,0 24 17,0-24-47,0 0-16,25 25 15,-24-25-15,-1 0 31,0 0-15,0 0 0,0 0 124</inkml:trace>
  <inkml:trace contextRef="#ctx0" brushRef="#br0" timeOffset="4360.5">15900 15106 0,'-25'0'172,"1"0"-141,-1 0 1,0 0-17,0 0 32,0 0-16,1 0-15,-1 0 0,0 0-1,0 0 63,0 0-15,25 25 171,0 0-218,0-1 0,0 1-1,0 0 32,0 0-31,0 0-16,0-1 15,0 1 63,25-25 1,0 0-64,0 0 1,0 0-1,-1 0 32,1 0 0,0 0-16,0 0-31,0 25 16,-1-25 15,-24 25 16,50 0-16,-50 0-15,25-1-16,0 1 16,-1 0-1,-24 0 1,0 0 0,25-25-16,-25 24 15,0 1 1,0 0-16,0 0 47,0 0-47,-25-25 15,1 0 1,24 24-16,-25-24 16,0 25-1,0-25 1,0 0-16,1 25 15,-1 0 1,0-25 0,0 0-1,0 0 1,1 0 0,-1 0-16,0 0 15,0 0 1,0 0-1,0 0 1,1 0-16,-1 0 94,0 0 0</inkml:trace>
  <inkml:trace contextRef="#ctx0" brushRef="#br0" timeOffset="5617.5">17240 16049 0,'24'0'78,"1"-25"-62,0 25-1,-25-25-15,25 0 16,0 25-16,-1 0 15,-24-25-15,25 25 16,0 0-16,0 0 16,0-24-1</inkml:trace>
  <inkml:trace contextRef="#ctx0" brushRef="#br0" timeOffset="7464.14">17785 15677 0,'25'0'156,"0"0"-140,0 0 0,0 0-1,-1 0 17,-24 24-32,25-24 15,-25 25-15,25 0 16,0-25-16,-25 25 15,25 0 1,-25-1 0,0 1-1,0 0 1,0 0 0,0 0-1,0-1-15,-25-24 16,0 25-1,0-25 1,25 25-16,-49-25 16,49 25-16,-25 0 15,0-25-15,0 0 16,0 0 0,1 0-1,24 24-15,-25-24 16,0 0-16,0 0 15,0 0 1,0 0 0,1 0-16,48 0 125,1 0-110,0 0 17,0 0-17,0 0 16,-25 25-31,25-25 63,-25 25-1,0 0-62,0 0 32,-25-1-17,0-24 1,25 25 0,0 0-1,-25-25 1,0 0 31,0 0-32,1 0-15,-1 0 32,0 0 30</inkml:trace>
  <inkml:trace contextRef="#ctx0" brushRef="#br0" timeOffset="8465.32">18554 16049 0,'25'0'16,"0"0"0,0 0-1,-25 24 1,24-24-16,1 0 15,0 0 1,25 25 0,-26-25-1,1 0 1,0 0 0,0 0-1,-25 25 32,-25 0 62</inkml:trace>
  <inkml:trace contextRef="#ctx0" brushRef="#br0" timeOffset="9124.2">18554 16321 0,'25'25'46,"0"-25"-30,0 25 0,-1-25-1,1 0-15,0 0 16,-25 25 0,25-25-16,0 0 15,-1 25 1,1-25-16,0 0 15,0 0 1,0 25 0</inkml:trace>
  <inkml:trace contextRef="#ctx0" brushRef="#br0" timeOffset="11100.74">19323 15900 0,'25'-25'47,"0"25"-31,0-25 15,-1 0-31,1 25 16,-25-24-16,25 24 15,0 0 1,0 0-16,-1 0 16,1 0-1,0 0 1,0 0 0,0 0 30,-25 24-30,24 1 0,-24 0-1,0 0 1,0 0 0,0-1-16,0 1 15,0 0 1,-24 0 15,24 0-31,-25-25 16,0 24-16,0 1 15,0 0 1,25 0 0,-24-25-16,-1 25 15,0-1 1,0-24-1,0 25 17,1-25-17,-1 0 1,0 25 0,0-25-1,50 0 95,0 0-79,0 0-16,-1 0 1,1 0 0,0 0-1,0 25 95,0-25-95,-25 25 1,0-1 0,0 1-1,0 0 1,0 0-1,0 0 1,-25-25 47,25 25-63,-25-25 15,0 24 1,0-24-16,1 0 15,-1 0 1,0 0 0,0 0 15,0 0-15,1 0-1,-1 0 16</inkml:trace>
  <inkml:trace contextRef="#ctx0" brushRef="#br0" timeOffset="12410.72">18976 16694 0,'25'0'46,"0"0"-14,-1 0-32,1 0 15,0 0 1,0 0 0,0 0-16,24 0 15,1 0-15,-1 0 16,1 0-16,-25 0 15,24 0-15,-24 0 16,0 0-16,25 0 16,-26 0-16,26 0 15,-25 0-15,0 0 16,-1 0 0,1 0-1,0 0 1,0 0 31,0 0-16,49 0 0,-49 0-31,0 0 110</inkml:trace>
  <inkml:trace contextRef="#ctx0" brushRef="#br0" timeOffset="14484.01">19150 16991 0,'0'25'156,"0"0"-141,0 0 1,0-1-16,0 1 16,0 0-1,0 0 17,0 0-1,0-1-31,0 1 15,0 0 1,0 0 0,0 0-1,0-1 1,0 1 15,24-25-31,-24 25 16,0 0-16,0 0 47</inkml:trace>
  <inkml:trace contextRef="#ctx0" brushRef="#br0" timeOffset="16123.7">19398 17090 0,'0'0'0,"24"0"0,1 0 16,0 0 0,0 0-1,0 0 1,-1-24-1,1 24 1,0 0 0,0 0-1,0 0 1,-1 0 0,1 0-1,-25 24 16,25 1-15,-25 0 0,0 0-1,0 0 1,25-1 0,-25 1 15,0 0-16,0 0 1,-25-25-16,0 25 16,0-1-1,1 1 1,24 0 46,-25-25-46,0 0 0,0 0 15,0 0-15,50 0 202,0 0-186,0 0-32,0 0 15,-1 25 1,1 0-1,0-25 1,-25 24 0,25 1-16,0-25 47,-25 25-32,24-25 1,1 0-1,-50 0 79,1 0-31</inkml:trace>
  <inkml:trace contextRef="#ctx0" brushRef="#br0" timeOffset="17838.64">20018 17289 0,'-25'0'140,"25"25"-124,0-1-16,-25 1 15,25 0 17,0 0-17,0 0 1,25-1 46,0-24-46,0 0 15,-1 25-31,1-25 32,0 0-1,0 0 0,0 0-31,-1 0 16,1 0-1,0 0 48,0-25-48,-25 1 1,0-1 15,0 0 1,0-25-17,-25 50-15,25-24 16,0-1-1,-25 25-15,25-25 16,-25 0-16,25 0 31,-24 25 32,-1 0-48,0 0 32,0 0 0,0 0-16,1 25-31,-1 0 16,0-25 0,25 25-1,-25-25-15,0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84F67963-43DD-42DA-90CC-DFCBE68EEA75}" type="datetimeFigureOut">
              <a:rPr lang="en-IN" smtClean="0"/>
              <a:pPr/>
              <a:t>04-07-2020</a:t>
            </a:fld>
            <a:endParaRPr lang="en-IN"/>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21525816-F6EC-475B-A61D-CE75656011F2}" type="slidenum">
              <a:rPr lang="en-IN" smtClean="0"/>
              <a:pPr/>
              <a:t>‹#›</a:t>
            </a:fld>
            <a:endParaRPr lang="en-IN"/>
          </a:p>
        </p:txBody>
      </p:sp>
    </p:spTree>
    <p:extLst>
      <p:ext uri="{BB962C8B-B14F-4D97-AF65-F5344CB8AC3E}">
        <p14:creationId xmlns:p14="http://schemas.microsoft.com/office/powerpoint/2010/main" val="21085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89038" y="703263"/>
            <a:ext cx="4632325" cy="3473450"/>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12900746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D3500D95-DB92-4783-A6FA-CF4FD064181C}" type="slidenum">
              <a:rPr lang="en-AU" altLang="en-US" sz="1200" b="0" i="0">
                <a:solidFill>
                  <a:srgbClr val="000000"/>
                </a:solidFill>
                <a:latin typeface="Times" panose="02020603050405020304" pitchFamily="18" charset="0"/>
              </a:rPr>
              <a:pPr/>
              <a:t>442</a:t>
            </a:fld>
            <a:endParaRPr lang="en-AU" altLang="en-US" sz="1200" b="0" i="0">
              <a:solidFill>
                <a:srgbClr val="000000"/>
              </a:solidFill>
              <a:latin typeface="Times" panose="02020603050405020304" pitchFamily="18" charset="0"/>
            </a:endParaRPr>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US" altLang="en-US"/>
          </a:p>
        </p:txBody>
      </p:sp>
    </p:spTree>
    <p:extLst>
      <p:ext uri="{BB962C8B-B14F-4D97-AF65-F5344CB8AC3E}">
        <p14:creationId xmlns:p14="http://schemas.microsoft.com/office/powerpoint/2010/main" val="22242009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52C7FC34-617A-4F9A-AE77-212A1BF97FC2}" type="slidenum">
              <a:rPr lang="en-AU" altLang="en-US" sz="1200" b="0" i="0">
                <a:solidFill>
                  <a:srgbClr val="000000"/>
                </a:solidFill>
                <a:latin typeface="Times" panose="02020603050405020304" pitchFamily="18" charset="0"/>
              </a:rPr>
              <a:pPr/>
              <a:t>443</a:t>
            </a:fld>
            <a:endParaRPr lang="en-AU" altLang="en-US" sz="1200" b="0" i="0">
              <a:solidFill>
                <a:srgbClr val="000000"/>
              </a:solidFill>
              <a:latin typeface="Times"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1954465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85DA5EAA-208B-4AB8-9901-5C7A2A214C6B}" type="slidenum">
              <a:rPr lang="en-AU" altLang="en-US" sz="1200" b="0" i="0">
                <a:solidFill>
                  <a:srgbClr val="000000"/>
                </a:solidFill>
                <a:latin typeface="Times" panose="02020603050405020304" pitchFamily="18" charset="0"/>
              </a:rPr>
              <a:pPr/>
              <a:t>444</a:t>
            </a:fld>
            <a:endParaRPr lang="en-AU" altLang="en-US" sz="1200" b="0" i="0">
              <a:solidFill>
                <a:srgbClr val="000000"/>
              </a:solidFill>
              <a:latin typeface="Times" panose="02020603050405020304" pitchFamily="18" charset="0"/>
            </a:endParaRPr>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US" altLang="en-US"/>
          </a:p>
        </p:txBody>
      </p:sp>
    </p:spTree>
    <p:extLst>
      <p:ext uri="{BB962C8B-B14F-4D97-AF65-F5344CB8AC3E}">
        <p14:creationId xmlns:p14="http://schemas.microsoft.com/office/powerpoint/2010/main" val="7087565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3D7F4B37-F3F9-4006-8187-649A38696FEC}" type="slidenum">
              <a:rPr lang="en-AU" altLang="en-US" sz="1200" b="0" i="0">
                <a:solidFill>
                  <a:srgbClr val="000000"/>
                </a:solidFill>
                <a:latin typeface="Times" panose="02020603050405020304" pitchFamily="18" charset="0"/>
              </a:rPr>
              <a:pPr/>
              <a:t>445</a:t>
            </a:fld>
            <a:endParaRPr lang="en-AU" altLang="en-US" sz="1200" b="0" i="0">
              <a:solidFill>
                <a:srgbClr val="000000"/>
              </a:solidFill>
              <a:latin typeface="Times"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5294165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23570C65-4D34-462C-91DD-E9A6F8ACABBF}" type="slidenum">
              <a:rPr lang="en-AU" altLang="en-US" sz="1200" b="0" i="0">
                <a:solidFill>
                  <a:srgbClr val="000000"/>
                </a:solidFill>
                <a:latin typeface="Times" panose="02020603050405020304" pitchFamily="18" charset="0"/>
              </a:rPr>
              <a:pPr/>
              <a:t>446</a:t>
            </a:fld>
            <a:endParaRPr lang="en-AU" altLang="en-US" sz="1200" b="0" i="0">
              <a:solidFill>
                <a:srgbClr val="000000"/>
              </a:solidFill>
              <a:latin typeface="Times"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4572290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78B5E8C9-2294-437D-82ED-44C96C471836}" type="slidenum">
              <a:rPr lang="en-AU" altLang="en-US" sz="1200" b="0" i="0">
                <a:solidFill>
                  <a:srgbClr val="000000"/>
                </a:solidFill>
                <a:latin typeface="Times" panose="02020603050405020304" pitchFamily="18" charset="0"/>
              </a:rPr>
              <a:pPr/>
              <a:t>447</a:t>
            </a:fld>
            <a:endParaRPr lang="en-AU" altLang="en-US" sz="1200" b="0" i="0">
              <a:solidFill>
                <a:srgbClr val="000000"/>
              </a:solidFill>
              <a:latin typeface="Times"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8349470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71AD991-5768-4C2F-A926-83C8945F2897}" type="slidenum">
              <a:rPr lang="en-AU" altLang="en-US" sz="1200" b="0" i="0">
                <a:solidFill>
                  <a:srgbClr val="000000"/>
                </a:solidFill>
                <a:latin typeface="Times" panose="02020603050405020304" pitchFamily="18" charset="0"/>
              </a:rPr>
              <a:pPr/>
              <a:t>448</a:t>
            </a:fld>
            <a:endParaRPr lang="en-AU" altLang="en-US" sz="1200" b="0" i="0">
              <a:solidFill>
                <a:srgbClr val="000000"/>
              </a:solidFill>
              <a:latin typeface="Times"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54247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E836373C-2FE2-4833-B11C-E6B448736493}" type="slidenum">
              <a:rPr lang="en-AU" altLang="en-US" sz="1200" b="0" i="0">
                <a:solidFill>
                  <a:srgbClr val="000000"/>
                </a:solidFill>
                <a:latin typeface="Times" panose="02020603050405020304" pitchFamily="18" charset="0"/>
              </a:rPr>
              <a:pPr/>
              <a:t>449</a:t>
            </a:fld>
            <a:endParaRPr lang="en-AU" altLang="en-US" sz="1200" b="0" i="0">
              <a:solidFill>
                <a:srgbClr val="000000"/>
              </a:solidFill>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37768887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65A522A-516D-4F3C-9EF8-C7F636493167}" type="slidenum">
              <a:rPr lang="en-AU" altLang="en-US" sz="1200" b="0" i="0">
                <a:solidFill>
                  <a:srgbClr val="000000"/>
                </a:solidFill>
                <a:latin typeface="Times" panose="02020603050405020304" pitchFamily="18" charset="0"/>
              </a:rPr>
              <a:pPr/>
              <a:t>450</a:t>
            </a:fld>
            <a:endParaRPr lang="en-AU" altLang="en-US" sz="1200" b="0" i="0">
              <a:solidFill>
                <a:srgbClr val="000000"/>
              </a:solidFill>
              <a:latin typeface="Times" panose="02020603050405020304" pitchFamily="18" charset="0"/>
            </a:endParaRPr>
          </a:p>
        </p:txBody>
      </p:sp>
      <p:sp>
        <p:nvSpPr>
          <p:cNvPr id="67587"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67588"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17984845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1B33B721-0C02-4613-8DE4-56F5D9E3E17A}" type="slidenum">
              <a:rPr lang="en-AU" altLang="en-US" sz="1200" b="0" i="0">
                <a:solidFill>
                  <a:srgbClr val="000000"/>
                </a:solidFill>
                <a:latin typeface="Times" panose="02020603050405020304" pitchFamily="18" charset="0"/>
              </a:rPr>
              <a:pPr/>
              <a:t>451</a:t>
            </a:fld>
            <a:endParaRPr lang="en-AU" altLang="en-US" sz="1200" b="0" i="0">
              <a:solidFill>
                <a:srgbClr val="000000"/>
              </a:solidFill>
              <a:latin typeface="Times" panose="02020603050405020304" pitchFamily="18" charset="0"/>
            </a:endParaRPr>
          </a:p>
        </p:txBody>
      </p:sp>
      <p:sp>
        <p:nvSpPr>
          <p:cNvPr id="69635"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69636"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72976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189038" y="703263"/>
            <a:ext cx="4632325" cy="3473450"/>
          </a:xfrm>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37865667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EBC9D2F-5FCE-4B4F-80E6-E39EED6BD8E1}" type="slidenum">
              <a:rPr lang="en-IN" smtClean="0"/>
              <a:pPr/>
              <a:t>452</a:t>
            </a:fld>
            <a:endParaRPr lang="en-IN"/>
          </a:p>
        </p:txBody>
      </p:sp>
    </p:spTree>
    <p:extLst>
      <p:ext uri="{BB962C8B-B14F-4D97-AF65-F5344CB8AC3E}">
        <p14:creationId xmlns:p14="http://schemas.microsoft.com/office/powerpoint/2010/main" val="277955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2C633DF8-A9E9-4276-A4F1-82B0C4BCD484}" type="slidenum">
              <a:rPr lang="en-AU" altLang="en-US" sz="1200" b="0" i="0">
                <a:solidFill>
                  <a:srgbClr val="000000"/>
                </a:solidFill>
                <a:latin typeface="Times" panose="02020603050405020304" pitchFamily="18" charset="0"/>
              </a:rPr>
              <a:pPr/>
              <a:t>453</a:t>
            </a:fld>
            <a:endParaRPr lang="en-AU" altLang="en-US" sz="1200" b="0" i="0">
              <a:solidFill>
                <a:srgbClr val="000000"/>
              </a:solidFill>
              <a:latin typeface="Times"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2053961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8AB2CD23-D5FF-4F5D-BF52-36FA6E74BE8F}" type="slidenum">
              <a:rPr lang="en-AU" altLang="en-US" sz="1200" b="0" i="0">
                <a:solidFill>
                  <a:srgbClr val="000000"/>
                </a:solidFill>
                <a:latin typeface="Times" panose="02020603050405020304" pitchFamily="18" charset="0"/>
              </a:rPr>
              <a:pPr/>
              <a:t>454</a:t>
            </a:fld>
            <a:endParaRPr lang="en-AU" altLang="en-US" sz="1200" b="0" i="0">
              <a:solidFill>
                <a:srgbClr val="000000"/>
              </a:solidFill>
              <a:latin typeface="Times" panose="02020603050405020304" pitchFamily="18" charset="0"/>
            </a:endParaRPr>
          </a:p>
        </p:txBody>
      </p:sp>
      <p:sp>
        <p:nvSpPr>
          <p:cNvPr id="73731"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73732"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16524256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52BDE831-B4B4-4D04-8506-5290C3BD8910}" type="slidenum">
              <a:rPr lang="en-AU" altLang="en-US" sz="1200" b="0" i="0">
                <a:solidFill>
                  <a:srgbClr val="000000"/>
                </a:solidFill>
                <a:latin typeface="Times" panose="02020603050405020304" pitchFamily="18" charset="0"/>
              </a:rPr>
              <a:pPr/>
              <a:t>455</a:t>
            </a:fld>
            <a:endParaRPr lang="en-AU" altLang="en-US" sz="1200" b="0" i="0">
              <a:solidFill>
                <a:srgbClr val="000000"/>
              </a:solidFill>
              <a:latin typeface="Times" panose="02020603050405020304" pitchFamily="18" charset="0"/>
            </a:endParaRPr>
          </a:p>
        </p:txBody>
      </p:sp>
      <p:sp>
        <p:nvSpPr>
          <p:cNvPr id="75779"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75780"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1071540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27FF3295-7EBC-4A75-8A6F-37F35C2A49CE}" type="slidenum">
              <a:rPr lang="en-AU" altLang="en-US" sz="1200" b="0" i="0">
                <a:solidFill>
                  <a:srgbClr val="000000"/>
                </a:solidFill>
                <a:latin typeface="Times" panose="02020603050405020304" pitchFamily="18" charset="0"/>
              </a:rPr>
              <a:pPr/>
              <a:t>456</a:t>
            </a:fld>
            <a:endParaRPr lang="en-AU" altLang="en-US" sz="1200" b="0" i="0">
              <a:solidFill>
                <a:srgbClr val="000000"/>
              </a:solidFill>
              <a:latin typeface="Times" panose="02020603050405020304" pitchFamily="18" charset="0"/>
            </a:endParaRPr>
          </a:p>
        </p:txBody>
      </p:sp>
      <p:sp>
        <p:nvSpPr>
          <p:cNvPr id="77827"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77828"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15317628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2C798C29-DFCF-4FF2-BDA6-4E4C845EABE4}" type="slidenum">
              <a:rPr lang="en-AU" altLang="en-US" sz="1200" b="0" i="0">
                <a:solidFill>
                  <a:srgbClr val="000000"/>
                </a:solidFill>
                <a:latin typeface="Times" panose="02020603050405020304" pitchFamily="18" charset="0"/>
              </a:rPr>
              <a:pPr/>
              <a:t>457</a:t>
            </a:fld>
            <a:endParaRPr lang="en-AU" altLang="en-US" sz="1200" b="0" i="0">
              <a:solidFill>
                <a:srgbClr val="000000"/>
              </a:solidFill>
              <a:latin typeface="Times" panose="02020603050405020304" pitchFamily="18" charset="0"/>
            </a:endParaRPr>
          </a:p>
        </p:txBody>
      </p:sp>
      <p:sp>
        <p:nvSpPr>
          <p:cNvPr id="79875"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79876"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3533007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08D46E59-2579-483B-AC92-009735793B3C}" type="slidenum">
              <a:rPr lang="en-AU" altLang="en-US" sz="1200" b="0" i="0">
                <a:solidFill>
                  <a:srgbClr val="000000"/>
                </a:solidFill>
                <a:latin typeface="Times" panose="02020603050405020304" pitchFamily="18" charset="0"/>
              </a:rPr>
              <a:pPr/>
              <a:t>458</a:t>
            </a:fld>
            <a:endParaRPr lang="en-AU" altLang="en-US" sz="1200" b="0" i="0">
              <a:solidFill>
                <a:srgbClr val="000000"/>
              </a:solidFill>
              <a:latin typeface="Times"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9007228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DA1F0C5C-2D9D-420A-9BCF-B8DB4C3C7F5D}" type="slidenum">
              <a:rPr lang="en-AU" altLang="en-US" sz="1200" b="0" i="0">
                <a:solidFill>
                  <a:srgbClr val="000000"/>
                </a:solidFill>
                <a:latin typeface="Times" panose="02020603050405020304" pitchFamily="18" charset="0"/>
              </a:rPr>
              <a:pPr/>
              <a:t>459</a:t>
            </a:fld>
            <a:endParaRPr lang="en-AU" altLang="en-US" sz="1200" b="0" i="0">
              <a:solidFill>
                <a:srgbClr val="000000"/>
              </a:solidFill>
              <a:latin typeface="Times" panose="02020603050405020304" pitchFamily="18" charset="0"/>
            </a:endParaRPr>
          </a:p>
        </p:txBody>
      </p:sp>
      <p:sp>
        <p:nvSpPr>
          <p:cNvPr id="83971"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83972"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897924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424E58E-5130-49EF-A46A-34892282D1CA}" type="slidenum">
              <a:rPr lang="en-AU" altLang="en-US" sz="1200" b="0" i="0">
                <a:solidFill>
                  <a:srgbClr val="000000"/>
                </a:solidFill>
                <a:latin typeface="Times" panose="02020603050405020304" pitchFamily="18" charset="0"/>
              </a:rPr>
              <a:pPr/>
              <a:t>461</a:t>
            </a:fld>
            <a:endParaRPr lang="en-AU" altLang="en-US" sz="1200" b="0" i="0">
              <a:solidFill>
                <a:srgbClr val="000000"/>
              </a:solidFill>
              <a:latin typeface="Times" panose="02020603050405020304" pitchFamily="18" charset="0"/>
            </a:endParaRPr>
          </a:p>
        </p:txBody>
      </p:sp>
      <p:sp>
        <p:nvSpPr>
          <p:cNvPr id="87043"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87044"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7657334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E45E0A56-89F3-4D03-9226-24745CBD6945}" type="slidenum">
              <a:rPr lang="en-AU" altLang="en-US" sz="1200" b="0" i="0">
                <a:solidFill>
                  <a:srgbClr val="000000"/>
                </a:solidFill>
                <a:latin typeface="Times" panose="02020603050405020304" pitchFamily="18" charset="0"/>
              </a:rPr>
              <a:pPr/>
              <a:t>465</a:t>
            </a:fld>
            <a:endParaRPr lang="en-AU" altLang="en-US" sz="1200" b="0" i="0">
              <a:solidFill>
                <a:srgbClr val="000000"/>
              </a:solidFill>
              <a:latin typeface="Times"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239768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89038" y="703263"/>
            <a:ext cx="4632325" cy="3473450"/>
          </a:xfrm>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25628174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556FEC02-F09D-45D7-B15A-2ACD28CA7AFC}" type="slidenum">
              <a:rPr lang="en-AU" altLang="en-US" sz="1200" b="0" i="0">
                <a:solidFill>
                  <a:srgbClr val="000000"/>
                </a:solidFill>
                <a:latin typeface="Times" panose="02020603050405020304" pitchFamily="18" charset="0"/>
              </a:rPr>
              <a:pPr/>
              <a:t>469</a:t>
            </a:fld>
            <a:endParaRPr lang="en-AU" altLang="en-US" sz="1200" b="0" i="0">
              <a:solidFill>
                <a:srgbClr val="000000"/>
              </a:solidFill>
              <a:latin typeface="Times"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4179118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9955CA3-2DF8-403E-8B7A-5FF1473CB033}" type="slidenum">
              <a:rPr lang="en-AU" altLang="en-US" sz="1200" b="0" i="0">
                <a:solidFill>
                  <a:srgbClr val="000000"/>
                </a:solidFill>
                <a:latin typeface="Times" panose="02020603050405020304" pitchFamily="18" charset="0"/>
              </a:rPr>
              <a:pPr/>
              <a:t>470</a:t>
            </a:fld>
            <a:endParaRPr lang="en-AU" altLang="en-US" sz="1200" b="0" i="0">
              <a:solidFill>
                <a:srgbClr val="000000"/>
              </a:solidFill>
              <a:latin typeface="Times"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2233282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61B85A70-7B28-4848-BDA2-69DB8EFC8AD0}" type="slidenum">
              <a:rPr lang="en-AU" altLang="en-US" sz="1200" b="0" i="0">
                <a:solidFill>
                  <a:srgbClr val="000000"/>
                </a:solidFill>
                <a:latin typeface="Times" panose="02020603050405020304" pitchFamily="18" charset="0"/>
              </a:rPr>
              <a:pPr/>
              <a:t>471</a:t>
            </a:fld>
            <a:endParaRPr lang="en-AU" altLang="en-US" sz="1200" b="0" i="0">
              <a:solidFill>
                <a:srgbClr val="000000"/>
              </a:solidFill>
              <a:latin typeface="Times" panose="02020603050405020304" pitchFamily="18" charset="0"/>
            </a:endParaRPr>
          </a:p>
        </p:txBody>
      </p:sp>
      <p:sp>
        <p:nvSpPr>
          <p:cNvPr id="96259"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96260"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6748174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AEB906D2-E0BF-4DF8-9CAA-669C7FD4BDAA}" type="slidenum">
              <a:rPr lang="en-AU" altLang="en-US" sz="1200" b="0" i="0">
                <a:solidFill>
                  <a:srgbClr val="000000"/>
                </a:solidFill>
                <a:latin typeface="Times" panose="02020603050405020304" pitchFamily="18" charset="0"/>
              </a:rPr>
              <a:pPr/>
              <a:t>473</a:t>
            </a:fld>
            <a:endParaRPr lang="en-AU" altLang="en-US" sz="1200" b="0" i="0">
              <a:solidFill>
                <a:srgbClr val="000000"/>
              </a:solidFill>
              <a:latin typeface="Times" panose="02020603050405020304" pitchFamily="18" charset="0"/>
            </a:endParaRPr>
          </a:p>
        </p:txBody>
      </p:sp>
      <p:sp>
        <p:nvSpPr>
          <p:cNvPr id="98307"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98308"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1197738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6A099F4E-E2F6-4B3D-BD7D-50F58B532DAB}" type="slidenum">
              <a:rPr lang="en-AU" altLang="en-US" sz="1200" b="0" i="0">
                <a:solidFill>
                  <a:srgbClr val="000000"/>
                </a:solidFill>
                <a:latin typeface="Times" panose="02020603050405020304" pitchFamily="18" charset="0"/>
              </a:rPr>
              <a:pPr/>
              <a:t>475</a:t>
            </a:fld>
            <a:endParaRPr lang="en-AU" altLang="en-US" sz="1200" b="0" i="0">
              <a:solidFill>
                <a:srgbClr val="000000"/>
              </a:solidFill>
              <a:latin typeface="Times" panose="02020603050405020304" pitchFamily="18" charset="0"/>
            </a:endParaRPr>
          </a:p>
        </p:txBody>
      </p:sp>
      <p:sp>
        <p:nvSpPr>
          <p:cNvPr id="100355"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100356"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24888452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CFC25D8-0A6F-47C2-9024-7955ADD24A2E}" type="slidenum">
              <a:rPr lang="en-AU" altLang="en-US" sz="1200" b="0" i="0">
                <a:solidFill>
                  <a:srgbClr val="000000"/>
                </a:solidFill>
                <a:latin typeface="Times" panose="02020603050405020304" pitchFamily="18" charset="0"/>
              </a:rPr>
              <a:pPr/>
              <a:t>476</a:t>
            </a:fld>
            <a:endParaRPr lang="en-AU" altLang="en-US" sz="1200" b="0" i="0">
              <a:solidFill>
                <a:srgbClr val="000000"/>
              </a:solidFill>
              <a:latin typeface="Times" panose="02020603050405020304" pitchFamily="18" charset="0"/>
            </a:endParaRPr>
          </a:p>
        </p:txBody>
      </p:sp>
      <p:sp>
        <p:nvSpPr>
          <p:cNvPr id="102403" name="Rectangle 2"/>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eaLnBrk="1" hangingPunct="1"/>
            <a:endParaRPr lang="en-US" altLang="en-US"/>
          </a:p>
        </p:txBody>
      </p:sp>
      <p:sp>
        <p:nvSpPr>
          <p:cNvPr id="102404" name="Rectangle 3"/>
          <p:cNvSpPr>
            <a:spLocks noGrp="1" noRot="1" noChangeAspect="1" noChangeArrowheads="1" noTextEdit="1"/>
          </p:cNvSpPr>
          <p:nvPr>
            <p:ph type="sldImg"/>
          </p:nvPr>
        </p:nvSpPr>
        <p:spPr>
          <a:noFill/>
          <a:ln w="12700" cap="flat">
            <a:solidFill>
              <a:schemeClr val="tx1"/>
            </a:solidFill>
          </a:ln>
        </p:spPr>
      </p:sp>
    </p:spTree>
    <p:extLst>
      <p:ext uri="{BB962C8B-B14F-4D97-AF65-F5344CB8AC3E}">
        <p14:creationId xmlns:p14="http://schemas.microsoft.com/office/powerpoint/2010/main" val="9273617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8CD1A65-07D0-46A7-8196-0B46DE3EABFA}" type="slidenum">
              <a:rPr lang="en-AU" altLang="en-US" sz="1200" b="0" i="0">
                <a:solidFill>
                  <a:srgbClr val="000000"/>
                </a:solidFill>
                <a:latin typeface="Times" panose="02020603050405020304" pitchFamily="18" charset="0"/>
              </a:rPr>
              <a:pPr/>
              <a:t>477</a:t>
            </a:fld>
            <a:endParaRPr lang="en-AU" altLang="en-US" sz="1200" b="0" i="0">
              <a:solidFill>
                <a:srgbClr val="000000"/>
              </a:solidFill>
              <a:latin typeface="Times" panose="02020603050405020304" pitchFamily="18" charset="0"/>
            </a:endParaRPr>
          </a:p>
        </p:txBody>
      </p:sp>
      <p:sp>
        <p:nvSpPr>
          <p:cNvPr id="104451" name="Rectangle 2"/>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eaLnBrk="1" hangingPunct="1"/>
            <a:endParaRPr lang="en-US" altLang="en-US"/>
          </a:p>
        </p:txBody>
      </p:sp>
      <p:sp>
        <p:nvSpPr>
          <p:cNvPr id="104452" name="Rectangle 3"/>
          <p:cNvSpPr>
            <a:spLocks noGrp="1" noRot="1" noChangeAspect="1" noChangeArrowheads="1" noTextEdit="1"/>
          </p:cNvSpPr>
          <p:nvPr>
            <p:ph type="sldImg"/>
          </p:nvPr>
        </p:nvSpPr>
        <p:spPr>
          <a:noFill/>
          <a:ln w="12700" cap="flat">
            <a:solidFill>
              <a:schemeClr val="tx1"/>
            </a:solidFill>
          </a:ln>
        </p:spPr>
      </p:sp>
    </p:spTree>
    <p:extLst>
      <p:ext uri="{BB962C8B-B14F-4D97-AF65-F5344CB8AC3E}">
        <p14:creationId xmlns:p14="http://schemas.microsoft.com/office/powerpoint/2010/main" val="6823262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B1CAC58-DA0F-4A6C-8549-ED8997FA3A57}" type="slidenum">
              <a:rPr lang="en-AU" altLang="en-US" sz="1200" b="0" i="0">
                <a:solidFill>
                  <a:srgbClr val="000000"/>
                </a:solidFill>
                <a:latin typeface="Times" panose="02020603050405020304" pitchFamily="18" charset="0"/>
              </a:rPr>
              <a:pPr/>
              <a:t>481</a:t>
            </a:fld>
            <a:endParaRPr lang="en-AU" altLang="en-US" sz="1200" b="0" i="0">
              <a:solidFill>
                <a:srgbClr val="000000"/>
              </a:solidFill>
              <a:latin typeface="Times" panose="02020603050405020304" pitchFamily="18" charset="0"/>
            </a:endParaRPr>
          </a:p>
        </p:txBody>
      </p:sp>
      <p:sp>
        <p:nvSpPr>
          <p:cNvPr id="106499"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AU" altLang="en-US"/>
          </a:p>
        </p:txBody>
      </p:sp>
      <p:sp>
        <p:nvSpPr>
          <p:cNvPr id="106500"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7180212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6C0C7C53-6421-4C5E-868C-A491DF686020}" type="slidenum">
              <a:rPr lang="en-AU" altLang="en-US" sz="1200" b="0" i="0">
                <a:solidFill>
                  <a:srgbClr val="000000"/>
                </a:solidFill>
                <a:latin typeface="Times" panose="02020603050405020304" pitchFamily="18" charset="0"/>
              </a:rPr>
              <a:pPr/>
              <a:t>485</a:t>
            </a:fld>
            <a:endParaRPr lang="en-AU" altLang="en-US" sz="1200" b="0" i="0">
              <a:solidFill>
                <a:srgbClr val="000000"/>
              </a:solidFill>
              <a:latin typeface="Times"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14400" y="4343400"/>
            <a:ext cx="5029200" cy="4114800"/>
          </a:xfrm>
          <a:noFill/>
        </p:spPr>
        <p:txBody>
          <a:bodyPr/>
          <a:lstStyle/>
          <a:p>
            <a:pPr eaLnBrk="1" hangingPunct="1"/>
            <a:endParaRPr lang="en-US" altLang="en-US">
              <a:sym typeface="Symbol" panose="05050102010706020507" pitchFamily="18" charset="2"/>
            </a:endParaRPr>
          </a:p>
        </p:txBody>
      </p:sp>
    </p:spTree>
    <p:extLst>
      <p:ext uri="{BB962C8B-B14F-4D97-AF65-F5344CB8AC3E}">
        <p14:creationId xmlns:p14="http://schemas.microsoft.com/office/powerpoint/2010/main" val="34531607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397C6AED-7891-4E4C-BE39-4DDF41202556}" type="slidenum">
              <a:rPr lang="en-AU" altLang="en-US" sz="1200" b="0" i="0">
                <a:solidFill>
                  <a:srgbClr val="000000"/>
                </a:solidFill>
                <a:latin typeface="Times" panose="02020603050405020304" pitchFamily="18" charset="0"/>
              </a:rPr>
              <a:pPr/>
              <a:t>506</a:t>
            </a:fld>
            <a:endParaRPr lang="en-AU" altLang="en-US" sz="1200" b="0" i="0">
              <a:solidFill>
                <a:srgbClr val="000000"/>
              </a:solidFill>
              <a:latin typeface="Times" panose="02020603050405020304" pitchFamily="18" charset="0"/>
            </a:endParaRPr>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US" altLang="en-US"/>
          </a:p>
        </p:txBody>
      </p:sp>
    </p:spTree>
    <p:extLst>
      <p:ext uri="{BB962C8B-B14F-4D97-AF65-F5344CB8AC3E}">
        <p14:creationId xmlns:p14="http://schemas.microsoft.com/office/powerpoint/2010/main" val="973181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189038" y="703263"/>
            <a:ext cx="4632325" cy="3473450"/>
          </a:xfrm>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155666930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4187A9C0-5AB0-41D2-AB7F-E273D19CDA27}" type="slidenum">
              <a:rPr lang="en-AU" altLang="en-US" sz="1200" b="0" i="0">
                <a:solidFill>
                  <a:srgbClr val="000000"/>
                </a:solidFill>
                <a:latin typeface="Times" panose="02020603050405020304" pitchFamily="18" charset="0"/>
              </a:rPr>
              <a:pPr/>
              <a:t>508</a:t>
            </a:fld>
            <a:endParaRPr lang="en-AU" altLang="en-US" sz="1200" b="0" i="0">
              <a:solidFill>
                <a:srgbClr val="000000"/>
              </a:solidFill>
              <a:latin typeface="Times"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7426046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16625833-835F-4B13-8B1A-4FC0ACDB3703}" type="slidenum">
              <a:rPr lang="en-AU" altLang="en-US" sz="1200" b="0" i="0">
                <a:solidFill>
                  <a:srgbClr val="000000"/>
                </a:solidFill>
                <a:latin typeface="Times" panose="02020603050405020304" pitchFamily="18" charset="0"/>
              </a:rPr>
              <a:pPr/>
              <a:t>510</a:t>
            </a:fld>
            <a:endParaRPr lang="en-AU" altLang="en-US" sz="1200" b="0" i="0">
              <a:solidFill>
                <a:srgbClr val="000000"/>
              </a:solidFill>
              <a:latin typeface="Times"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9908512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DF574985-D592-44D1-9F04-5E9F8D1F4346}" type="slidenum">
              <a:rPr lang="en-AU" altLang="en-US" sz="1200" b="0" i="0">
                <a:solidFill>
                  <a:srgbClr val="000000"/>
                </a:solidFill>
                <a:latin typeface="Times" panose="02020603050405020304" pitchFamily="18" charset="0"/>
              </a:rPr>
              <a:pPr/>
              <a:t>511</a:t>
            </a:fld>
            <a:endParaRPr lang="en-AU" altLang="en-US" sz="1200" b="0" i="0">
              <a:solidFill>
                <a:srgbClr val="000000"/>
              </a:solidFill>
              <a:latin typeface="Times" panose="02020603050405020304" pitchFamily="18" charset="0"/>
            </a:endParaRPr>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4136955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81819AC0-D611-46A2-9CF0-31AB551FDD2E}" type="slidenum">
              <a:rPr lang="en-AU" altLang="en-US" sz="1200" b="0" i="0">
                <a:solidFill>
                  <a:srgbClr val="000000"/>
                </a:solidFill>
                <a:latin typeface="Times" panose="02020603050405020304" pitchFamily="18" charset="0"/>
              </a:rPr>
              <a:pPr/>
              <a:t>512</a:t>
            </a:fld>
            <a:endParaRPr lang="en-AU" altLang="en-US" sz="1200" b="0" i="0">
              <a:solidFill>
                <a:srgbClr val="000000"/>
              </a:solidFill>
              <a:latin typeface="Times" panose="02020603050405020304" pitchFamily="18" charset="0"/>
            </a:endParaRPr>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37392749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EC2E8D44-EAB0-475F-B385-D4FC2F1CDAB2}" type="slidenum">
              <a:rPr lang="en-AU" altLang="en-US" sz="1200" b="0" i="0">
                <a:solidFill>
                  <a:srgbClr val="000000"/>
                </a:solidFill>
                <a:latin typeface="Times" panose="02020603050405020304" pitchFamily="18" charset="0"/>
              </a:rPr>
              <a:pPr/>
              <a:t>513</a:t>
            </a:fld>
            <a:endParaRPr lang="en-AU" altLang="en-US" sz="1200" b="0" i="0">
              <a:solidFill>
                <a:srgbClr val="000000"/>
              </a:solidFill>
              <a:latin typeface="Times" panose="02020603050405020304" pitchFamily="18" charset="0"/>
            </a:endParaRPr>
          </a:p>
        </p:txBody>
      </p:sp>
      <p:sp>
        <p:nvSpPr>
          <p:cNvPr id="130051" name="Rectangle 2"/>
          <p:cNvSpPr>
            <a:spLocks noGrp="1" noRot="1" noChangeAspect="1" noChangeArrowheads="1" noTextEdit="1"/>
          </p:cNvSpPr>
          <p:nvPr>
            <p:ph type="sldImg"/>
          </p:nvPr>
        </p:nvSpPr>
        <p:spPr>
          <a:solidFill>
            <a:srgbClr val="FFFFFF"/>
          </a:solidFill>
          <a:ln/>
        </p:spPr>
      </p:sp>
      <p:sp>
        <p:nvSpPr>
          <p:cNvPr id="13005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355480230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9F4A77A-1FCB-4DEF-9632-16BA7E039825}" type="slidenum">
              <a:rPr lang="en-AU" altLang="en-US" sz="1200" b="0" i="0">
                <a:solidFill>
                  <a:srgbClr val="000000"/>
                </a:solidFill>
                <a:latin typeface="Times" panose="02020603050405020304" pitchFamily="18" charset="0"/>
              </a:rPr>
              <a:pPr/>
              <a:t>514</a:t>
            </a:fld>
            <a:endParaRPr lang="en-AU" altLang="en-US" sz="1200" b="0" i="0">
              <a:solidFill>
                <a:srgbClr val="000000"/>
              </a:solidFill>
              <a:latin typeface="Times" panose="02020603050405020304" pitchFamily="18" charset="0"/>
            </a:endParaRPr>
          </a:p>
        </p:txBody>
      </p:sp>
      <p:sp>
        <p:nvSpPr>
          <p:cNvPr id="132099" name="Rectangle 2"/>
          <p:cNvSpPr>
            <a:spLocks noGrp="1" noRot="1" noChangeAspect="1" noChangeArrowheads="1" noTextEdit="1"/>
          </p:cNvSpPr>
          <p:nvPr>
            <p:ph type="sldImg"/>
          </p:nvPr>
        </p:nvSpPr>
        <p:spPr>
          <a:solidFill>
            <a:srgbClr val="FFFFFF"/>
          </a:solidFill>
          <a:ln/>
        </p:spPr>
      </p:sp>
      <p:sp>
        <p:nvSpPr>
          <p:cNvPr id="13210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2341588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01F91CC7-2139-4B03-A6FC-98799BDC77FE}" type="slidenum">
              <a:rPr lang="en-AU" altLang="en-US" sz="1200" b="0" i="0">
                <a:solidFill>
                  <a:srgbClr val="000000"/>
                </a:solidFill>
                <a:latin typeface="Times" panose="02020603050405020304" pitchFamily="18" charset="0"/>
              </a:rPr>
              <a:pPr/>
              <a:t>516</a:t>
            </a:fld>
            <a:endParaRPr lang="en-AU" altLang="en-US" sz="1200" b="0" i="0">
              <a:solidFill>
                <a:srgbClr val="000000"/>
              </a:solidFill>
              <a:latin typeface="Times" panose="02020603050405020304" pitchFamily="18" charset="0"/>
            </a:endParaRPr>
          </a:p>
        </p:txBody>
      </p:sp>
      <p:sp>
        <p:nvSpPr>
          <p:cNvPr id="134147" name="Rectangle 2"/>
          <p:cNvSpPr>
            <a:spLocks noGrp="1" noRot="1" noChangeAspect="1" noChangeArrowheads="1" noTextEdit="1"/>
          </p:cNvSpPr>
          <p:nvPr>
            <p:ph type="sldImg"/>
          </p:nvPr>
        </p:nvSpPr>
        <p:spPr>
          <a:solidFill>
            <a:srgbClr val="FFFFFF"/>
          </a:solidFill>
          <a:ln/>
        </p:spPr>
      </p:sp>
      <p:sp>
        <p:nvSpPr>
          <p:cNvPr id="134148"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23755469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A5FDAED4-DD85-47C0-833E-31442043218E}" type="slidenum">
              <a:rPr lang="en-AU" altLang="en-US" sz="1200" b="0" i="0">
                <a:solidFill>
                  <a:srgbClr val="000000"/>
                </a:solidFill>
                <a:latin typeface="Times" panose="02020603050405020304" pitchFamily="18" charset="0"/>
              </a:rPr>
              <a:pPr/>
              <a:t>518</a:t>
            </a:fld>
            <a:endParaRPr lang="en-AU" altLang="en-US" sz="1200" b="0" i="0">
              <a:solidFill>
                <a:srgbClr val="000000"/>
              </a:solidFill>
              <a:latin typeface="Times" panose="02020603050405020304"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12307831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93212780-BE49-4360-B7D0-42C1516DC3C7}" type="slidenum">
              <a:rPr lang="en-AU" altLang="en-US" sz="1200" b="0" i="0">
                <a:solidFill>
                  <a:srgbClr val="000000"/>
                </a:solidFill>
                <a:latin typeface="Times" panose="02020603050405020304" pitchFamily="18" charset="0"/>
              </a:rPr>
              <a:pPr/>
              <a:t>519</a:t>
            </a:fld>
            <a:endParaRPr lang="en-AU" altLang="en-US" sz="1200" b="0" i="0">
              <a:solidFill>
                <a:srgbClr val="000000"/>
              </a:solidFill>
              <a:latin typeface="Times"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6853394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ADAE904-358F-4E4E-BE18-0635D967C1A5}" type="slidenum">
              <a:rPr lang="en-AU" altLang="en-US" sz="1200" b="0" i="0">
                <a:solidFill>
                  <a:srgbClr val="000000"/>
                </a:solidFill>
                <a:latin typeface="Times" panose="02020603050405020304" pitchFamily="18" charset="0"/>
              </a:rPr>
              <a:pPr/>
              <a:t>520</a:t>
            </a:fld>
            <a:endParaRPr lang="en-AU" altLang="en-US" sz="1200" b="0" i="0">
              <a:solidFill>
                <a:srgbClr val="000000"/>
              </a:solidFill>
              <a:latin typeface="Times" panose="02020603050405020304" pitchFamily="18" charset="0"/>
            </a:endParaRPr>
          </a:p>
        </p:txBody>
      </p:sp>
      <p:sp>
        <p:nvSpPr>
          <p:cNvPr id="140291" name="Rectangle 2"/>
          <p:cNvSpPr>
            <a:spLocks noGrp="1" noRot="1" noChangeAspect="1" noChangeArrowheads="1" noTextEdit="1"/>
          </p:cNvSpPr>
          <p:nvPr>
            <p:ph type="sldImg"/>
          </p:nvPr>
        </p:nvSpPr>
        <p:spPr>
          <a:solidFill>
            <a:srgbClr val="FFFFFF"/>
          </a:solidFill>
          <a:ln/>
        </p:spPr>
      </p:sp>
      <p:sp>
        <p:nvSpPr>
          <p:cNvPr id="14029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US" altLang="en-US"/>
          </a:p>
        </p:txBody>
      </p:sp>
    </p:spTree>
    <p:extLst>
      <p:ext uri="{BB962C8B-B14F-4D97-AF65-F5344CB8AC3E}">
        <p14:creationId xmlns:p14="http://schemas.microsoft.com/office/powerpoint/2010/main" val="427022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89038" y="703263"/>
            <a:ext cx="4632325" cy="3473450"/>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5952773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7CCAA25F-A99D-444F-A408-C72FC37A586D}" type="slidenum">
              <a:rPr lang="en-AU" altLang="en-US" sz="1200" b="0" i="0">
                <a:solidFill>
                  <a:srgbClr val="000000"/>
                </a:solidFill>
                <a:latin typeface="Times" panose="02020603050405020304" pitchFamily="18" charset="0"/>
              </a:rPr>
              <a:pPr/>
              <a:t>521</a:t>
            </a:fld>
            <a:endParaRPr lang="en-AU" altLang="en-US" sz="1200" b="0" i="0">
              <a:solidFill>
                <a:srgbClr val="000000"/>
              </a:solidFill>
              <a:latin typeface="Times" panose="02020603050405020304" pitchFamily="18" charset="0"/>
            </a:endParaRPr>
          </a:p>
        </p:txBody>
      </p:sp>
      <p:sp>
        <p:nvSpPr>
          <p:cNvPr id="142339" name="Rectangle 2"/>
          <p:cNvSpPr>
            <a:spLocks noGrp="1" noRot="1" noChangeAspect="1" noChangeArrowheads="1" noTextEdit="1"/>
          </p:cNvSpPr>
          <p:nvPr>
            <p:ph type="sldImg"/>
          </p:nvPr>
        </p:nvSpPr>
        <p:spPr>
          <a:solidFill>
            <a:srgbClr val="FFFFFF"/>
          </a:solidFill>
          <a:ln/>
        </p:spPr>
      </p:sp>
      <p:sp>
        <p:nvSpPr>
          <p:cNvPr id="14234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US" altLang="en-US"/>
          </a:p>
        </p:txBody>
      </p:sp>
    </p:spTree>
    <p:extLst>
      <p:ext uri="{BB962C8B-B14F-4D97-AF65-F5344CB8AC3E}">
        <p14:creationId xmlns:p14="http://schemas.microsoft.com/office/powerpoint/2010/main" val="42039295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B20D87E8-0DFD-4028-8373-2468E32B87A3}" type="slidenum">
              <a:rPr lang="en-AU" altLang="en-US" sz="1200" b="0" i="0">
                <a:solidFill>
                  <a:srgbClr val="000000"/>
                </a:solidFill>
                <a:latin typeface="Times" panose="02020603050405020304" pitchFamily="18" charset="0"/>
              </a:rPr>
              <a:pPr/>
              <a:t>523</a:t>
            </a:fld>
            <a:endParaRPr lang="en-AU" altLang="en-US" sz="1200" b="0" i="0">
              <a:solidFill>
                <a:srgbClr val="000000"/>
              </a:solidFill>
              <a:latin typeface="Times" panose="02020603050405020304" pitchFamily="18" charset="0"/>
            </a:endParaRPr>
          </a:p>
        </p:txBody>
      </p:sp>
      <p:sp>
        <p:nvSpPr>
          <p:cNvPr id="144387"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144388"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3639818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0C45799A-6EBE-4A83-AD9F-97BE9D9E3613}" type="slidenum">
              <a:rPr lang="en-AU" altLang="en-US" sz="1200" b="0" i="0">
                <a:solidFill>
                  <a:srgbClr val="000000"/>
                </a:solidFill>
                <a:latin typeface="Times" panose="02020603050405020304" pitchFamily="18" charset="0"/>
              </a:rPr>
              <a:pPr/>
              <a:t>524</a:t>
            </a:fld>
            <a:endParaRPr lang="en-AU" altLang="en-US" sz="1200" b="0" i="0">
              <a:solidFill>
                <a:srgbClr val="000000"/>
              </a:solidFill>
              <a:latin typeface="Times" panose="02020603050405020304" pitchFamily="18" charset="0"/>
            </a:endParaRPr>
          </a:p>
        </p:txBody>
      </p:sp>
      <p:sp>
        <p:nvSpPr>
          <p:cNvPr id="146435" name="Rectangle 2"/>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eaLnBrk="1" hangingPunct="1"/>
            <a:endParaRPr lang="en-US" altLang="en-US"/>
          </a:p>
        </p:txBody>
      </p:sp>
      <p:sp>
        <p:nvSpPr>
          <p:cNvPr id="146436" name="Rectangle 3"/>
          <p:cNvSpPr>
            <a:spLocks noGrp="1" noRot="1" noChangeAspect="1" noChangeArrowheads="1" noTextEdit="1"/>
          </p:cNvSpPr>
          <p:nvPr>
            <p:ph type="sldImg"/>
          </p:nvPr>
        </p:nvSpPr>
        <p:spPr>
          <a:noFill/>
          <a:ln w="12700" cap="flat">
            <a:solidFill>
              <a:schemeClr val="tx1"/>
            </a:solidFill>
          </a:ln>
        </p:spPr>
      </p:sp>
    </p:spTree>
    <p:extLst>
      <p:ext uri="{BB962C8B-B14F-4D97-AF65-F5344CB8AC3E}">
        <p14:creationId xmlns:p14="http://schemas.microsoft.com/office/powerpoint/2010/main" val="7108751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7D28A184-30E8-4860-8173-279ECAA43AC3}" type="slidenum">
              <a:rPr lang="en-AU" altLang="en-US" sz="1200" b="0" i="0">
                <a:solidFill>
                  <a:srgbClr val="000000"/>
                </a:solidFill>
                <a:latin typeface="Times" panose="02020603050405020304" pitchFamily="18" charset="0"/>
              </a:rPr>
              <a:pPr/>
              <a:t>525</a:t>
            </a:fld>
            <a:endParaRPr lang="en-AU" altLang="en-US" sz="1200" b="0" i="0">
              <a:solidFill>
                <a:srgbClr val="000000"/>
              </a:solidFill>
              <a:latin typeface="Times" panose="02020603050405020304" pitchFamily="18" charset="0"/>
            </a:endParaRPr>
          </a:p>
        </p:txBody>
      </p:sp>
      <p:sp>
        <p:nvSpPr>
          <p:cNvPr id="148483" name="Rectangle 2"/>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eaLnBrk="1" hangingPunct="1"/>
            <a:endParaRPr lang="en-US" altLang="en-US"/>
          </a:p>
        </p:txBody>
      </p:sp>
      <p:sp>
        <p:nvSpPr>
          <p:cNvPr id="148484" name="Rectangle 3"/>
          <p:cNvSpPr>
            <a:spLocks noGrp="1" noRot="1" noChangeAspect="1" noChangeArrowheads="1" noTextEdit="1"/>
          </p:cNvSpPr>
          <p:nvPr>
            <p:ph type="sldImg"/>
          </p:nvPr>
        </p:nvSpPr>
        <p:spPr>
          <a:noFill/>
          <a:ln w="12700" cap="flat">
            <a:solidFill>
              <a:schemeClr val="tx1"/>
            </a:solidFill>
          </a:ln>
        </p:spPr>
      </p:sp>
    </p:spTree>
    <p:extLst>
      <p:ext uri="{BB962C8B-B14F-4D97-AF65-F5344CB8AC3E}">
        <p14:creationId xmlns:p14="http://schemas.microsoft.com/office/powerpoint/2010/main" val="5723086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8E91A2A2-DD81-4A7A-99A9-D59AED6B6343}" type="slidenum">
              <a:rPr lang="en-AU" altLang="en-US" sz="1200" b="0" i="0">
                <a:solidFill>
                  <a:srgbClr val="000000"/>
                </a:solidFill>
                <a:latin typeface="Times" panose="02020603050405020304" pitchFamily="18" charset="0"/>
              </a:rPr>
              <a:pPr/>
              <a:t>530</a:t>
            </a:fld>
            <a:endParaRPr lang="en-AU" altLang="en-US" sz="1200" b="0" i="0">
              <a:solidFill>
                <a:srgbClr val="000000"/>
              </a:solidFill>
              <a:latin typeface="Times" panose="02020603050405020304" pitchFamily="18" charset="0"/>
            </a:endParaRPr>
          </a:p>
        </p:txBody>
      </p:sp>
      <p:sp>
        <p:nvSpPr>
          <p:cNvPr id="150531"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tLang="en-US"/>
          </a:p>
        </p:txBody>
      </p:sp>
      <p:sp>
        <p:nvSpPr>
          <p:cNvPr id="150532"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5678059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CF84BCD-9AA1-4022-BA58-E655AB721064}" type="slidenum">
              <a:rPr lang="en-AU" altLang="en-US" sz="1200" b="0" i="0">
                <a:solidFill>
                  <a:srgbClr val="000000"/>
                </a:solidFill>
                <a:latin typeface="Times" panose="02020603050405020304" pitchFamily="18" charset="0"/>
              </a:rPr>
              <a:pPr/>
              <a:t>532</a:t>
            </a:fld>
            <a:endParaRPr lang="en-AU" altLang="en-US" sz="1200" b="0" i="0">
              <a:solidFill>
                <a:srgbClr val="000000"/>
              </a:solidFill>
              <a:latin typeface="Times"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24921875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BBDCB44B-7C46-4A1D-AE0D-91D51B76B823}" type="slidenum">
              <a:rPr lang="en-AU" altLang="en-US" sz="1200" b="0" i="0">
                <a:solidFill>
                  <a:srgbClr val="000000"/>
                </a:solidFill>
                <a:latin typeface="Times" panose="02020603050405020304" pitchFamily="18" charset="0"/>
              </a:rPr>
              <a:pPr/>
              <a:t>533</a:t>
            </a:fld>
            <a:endParaRPr lang="en-AU" altLang="en-US" sz="1200" b="0" i="0">
              <a:solidFill>
                <a:srgbClr val="000000"/>
              </a:solidFill>
              <a:latin typeface="Times"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9410016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noRot="1" noChangeAspect="1"/>
          </p:cNvSpPr>
          <p:nvPr>
            <p:ph type="sldImg"/>
          </p:nvPr>
        </p:nvSpPr>
        <p:spPr>
          <a:xfrm>
            <a:off x="2720975" y="514350"/>
            <a:ext cx="2635250" cy="1978025"/>
          </a:xfrm>
          <a:prstGeom prst="rect">
            <a:avLst/>
          </a:prstGeom>
        </p:spPr>
      </p:sp>
      <p:sp>
        <p:nvSpPr>
          <p:cNvPr id="251" name="PlaceHolder 2"/>
          <p:cNvSpPr>
            <a:spLocks noGrp="1"/>
          </p:cNvSpPr>
          <p:nvPr>
            <p:ph type="body"/>
          </p:nvPr>
        </p:nvSpPr>
        <p:spPr>
          <a:xfrm>
            <a:off x="251640" y="2637000"/>
            <a:ext cx="8712720" cy="3706560"/>
          </a:xfrm>
          <a:prstGeom prst="rect">
            <a:avLst/>
          </a:prstGeom>
        </p:spPr>
        <p:txBody>
          <a:bodyPr/>
          <a:lstStyle/>
          <a:p>
            <a:endParaRPr lang="en-IN" sz="2000" b="0" strike="noStrike" spc="-1">
              <a:latin typeface="Arial"/>
            </a:endParaRPr>
          </a:p>
        </p:txBody>
      </p:sp>
      <p:sp>
        <p:nvSpPr>
          <p:cNvPr id="252" name="TextShape 3"/>
          <p:cNvSpPr txBox="1"/>
          <p:nvPr/>
        </p:nvSpPr>
        <p:spPr>
          <a:xfrm>
            <a:off x="5179320" y="6513840"/>
            <a:ext cx="3962160" cy="342720"/>
          </a:xfrm>
          <a:prstGeom prst="rect">
            <a:avLst/>
          </a:prstGeom>
          <a:noFill/>
          <a:ln>
            <a:noFill/>
          </a:ln>
        </p:spPr>
        <p:txBody>
          <a:bodyPr anchor="b"/>
          <a:lstStyle/>
          <a:p>
            <a:pPr algn="r">
              <a:lnSpc>
                <a:spcPct val="100000"/>
              </a:lnSpc>
            </a:pPr>
            <a:fld id="{83E94942-6925-4B4B-BE91-D73105D7C363}" type="slidenum">
              <a:rPr lang="en-IN" sz="1400" b="0" strike="noStrike" spc="-1">
                <a:latin typeface="Times New Roman"/>
              </a:rPr>
              <a:t>547</a:t>
            </a:fld>
            <a:endParaRPr lang="en-IN" sz="1400" b="0" strike="noStrike" spc="-1">
              <a:latin typeface="Times New Roman"/>
            </a:endParaRPr>
          </a:p>
        </p:txBody>
      </p:sp>
    </p:spTree>
    <p:extLst>
      <p:ext uri="{BB962C8B-B14F-4D97-AF65-F5344CB8AC3E}">
        <p14:creationId xmlns:p14="http://schemas.microsoft.com/office/powerpoint/2010/main" val="20856665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IN" dirty="0"/>
              <a:t>The </a:t>
            </a:r>
            <a:r>
              <a:rPr lang="en-IN" dirty="0" err="1"/>
              <a:t>autocovariance</a:t>
            </a:r>
            <a:r>
              <a:rPr lang="en-IN" dirty="0"/>
              <a:t> is a function that gives the covariance of the process with itself at pairs of time points.</a:t>
            </a:r>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551</a:t>
            </a:fld>
            <a:endParaRPr lang="en-IN" sz="1400" b="0" strike="noStrike" spc="-1">
              <a:latin typeface="Times New Roman"/>
            </a:endParaRPr>
          </a:p>
        </p:txBody>
      </p:sp>
    </p:spTree>
    <p:extLst>
      <p:ext uri="{BB962C8B-B14F-4D97-AF65-F5344CB8AC3E}">
        <p14:creationId xmlns:p14="http://schemas.microsoft.com/office/powerpoint/2010/main" val="690308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IN" dirty="0"/>
              <a:t>The </a:t>
            </a:r>
            <a:r>
              <a:rPr lang="en-IN" dirty="0" err="1"/>
              <a:t>autocovariance</a:t>
            </a:r>
            <a:r>
              <a:rPr lang="en-IN" dirty="0"/>
              <a:t> is a function that gives the covariance of the process with itself at pairs of time points.</a:t>
            </a:r>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552</a:t>
            </a:fld>
            <a:endParaRPr lang="en-IN" sz="1400" b="0" strike="noStrike" spc="-1">
              <a:latin typeface="Times New Roman"/>
            </a:endParaRPr>
          </a:p>
        </p:txBody>
      </p:sp>
    </p:spTree>
    <p:extLst>
      <p:ext uri="{BB962C8B-B14F-4D97-AF65-F5344CB8AC3E}">
        <p14:creationId xmlns:p14="http://schemas.microsoft.com/office/powerpoint/2010/main" val="366790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89038" y="703263"/>
            <a:ext cx="4632325" cy="347345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SA" altLang="en-US">
              <a:latin typeface="Arial" panose="020B0604020202020204" pitchFamily="34" charset="0"/>
            </a:endParaRPr>
          </a:p>
        </p:txBody>
      </p:sp>
    </p:spTree>
    <p:extLst>
      <p:ext uri="{BB962C8B-B14F-4D97-AF65-F5344CB8AC3E}">
        <p14:creationId xmlns:p14="http://schemas.microsoft.com/office/powerpoint/2010/main" val="199574885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584</a:t>
            </a:fld>
            <a:endParaRPr lang="en-IN" sz="1400" b="0" strike="noStrike" spc="-1">
              <a:latin typeface="Times New Roman"/>
            </a:endParaRPr>
          </a:p>
        </p:txBody>
      </p:sp>
    </p:spTree>
    <p:extLst>
      <p:ext uri="{BB962C8B-B14F-4D97-AF65-F5344CB8AC3E}">
        <p14:creationId xmlns:p14="http://schemas.microsoft.com/office/powerpoint/2010/main" val="19352073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2720975" y="514350"/>
            <a:ext cx="2635250" cy="1978025"/>
          </a:xfrm>
          <a:prstGeom prst="rect">
            <a:avLst/>
          </a:prstGeom>
        </p:spPr>
      </p:sp>
      <p:sp>
        <p:nvSpPr>
          <p:cNvPr id="254" name="PlaceHolder 2"/>
          <p:cNvSpPr>
            <a:spLocks noGrp="1"/>
          </p:cNvSpPr>
          <p:nvPr>
            <p:ph type="body"/>
          </p:nvPr>
        </p:nvSpPr>
        <p:spPr>
          <a:xfrm>
            <a:off x="251640" y="2637000"/>
            <a:ext cx="8712720" cy="3706200"/>
          </a:xfrm>
          <a:prstGeom prst="rect">
            <a:avLst/>
          </a:prstGeom>
        </p:spPr>
        <p:txBody>
          <a:bodyPr/>
          <a:lstStyle/>
          <a:p>
            <a:endParaRPr lang="en-IN" sz="2000" b="0" strike="noStrike" spc="-1">
              <a:latin typeface="Arial"/>
            </a:endParaRPr>
          </a:p>
        </p:txBody>
      </p:sp>
      <p:sp>
        <p:nvSpPr>
          <p:cNvPr id="255" name="TextShape 3"/>
          <p:cNvSpPr txBox="1"/>
          <p:nvPr/>
        </p:nvSpPr>
        <p:spPr>
          <a:xfrm>
            <a:off x="5179320" y="0"/>
            <a:ext cx="3962160" cy="342720"/>
          </a:xfrm>
          <a:prstGeom prst="rect">
            <a:avLst/>
          </a:prstGeom>
          <a:noFill/>
          <a:ln>
            <a:noFill/>
          </a:ln>
        </p:spPr>
        <p:txBody>
          <a:bodyPr/>
          <a:lstStyle/>
          <a:p>
            <a:pPr algn="r">
              <a:lnSpc>
                <a:spcPct val="100000"/>
              </a:lnSpc>
            </a:pPr>
            <a:r>
              <a:rPr lang="en-IN" sz="1200" b="0" strike="noStrike" spc="-1">
                <a:solidFill>
                  <a:srgbClr val="000000"/>
                </a:solidFill>
                <a:latin typeface="Calibri"/>
                <a:ea typeface="Calibri"/>
              </a:rPr>
              <a:t>25-07-2013</a:t>
            </a:r>
            <a:endParaRPr lang="en-IN" sz="1200" b="0" strike="noStrike" spc="-1">
              <a:latin typeface="Times New Roman"/>
            </a:endParaRPr>
          </a:p>
        </p:txBody>
      </p:sp>
      <p:sp>
        <p:nvSpPr>
          <p:cNvPr id="256" name="TextShape 4"/>
          <p:cNvSpPr txBox="1"/>
          <p:nvPr/>
        </p:nvSpPr>
        <p:spPr>
          <a:xfrm>
            <a:off x="0" y="6513840"/>
            <a:ext cx="3962160" cy="342720"/>
          </a:xfrm>
          <a:prstGeom prst="rect">
            <a:avLst/>
          </a:prstGeom>
          <a:noFill/>
          <a:ln>
            <a:noFill/>
          </a:ln>
        </p:spPr>
        <p:txBody>
          <a:bodyPr anchor="b"/>
          <a:lstStyle/>
          <a:p>
            <a:pPr>
              <a:lnSpc>
                <a:spcPct val="100000"/>
              </a:lnSpc>
            </a:pPr>
            <a:r>
              <a:rPr lang="en-IN" sz="1200" b="0" strike="noStrike" spc="-1">
                <a:solidFill>
                  <a:srgbClr val="000000"/>
                </a:solidFill>
                <a:latin typeface="Calibri"/>
                <a:ea typeface="Calibri"/>
              </a:rPr>
              <a:t>TA ZC164</a:t>
            </a:r>
            <a:endParaRPr lang="en-IN" sz="1200" b="0" strike="noStrike" spc="-1">
              <a:latin typeface="Times New Roman"/>
            </a:endParaRPr>
          </a:p>
        </p:txBody>
      </p:sp>
      <p:sp>
        <p:nvSpPr>
          <p:cNvPr id="257" name="TextShape 5"/>
          <p:cNvSpPr txBox="1"/>
          <p:nvPr/>
        </p:nvSpPr>
        <p:spPr>
          <a:xfrm>
            <a:off x="5179320" y="6513840"/>
            <a:ext cx="3962160" cy="342720"/>
          </a:xfrm>
          <a:prstGeom prst="rect">
            <a:avLst/>
          </a:prstGeom>
          <a:noFill/>
          <a:ln>
            <a:noFill/>
          </a:ln>
        </p:spPr>
        <p:txBody>
          <a:bodyPr anchor="b"/>
          <a:lstStyle/>
          <a:p>
            <a:pPr algn="r">
              <a:lnSpc>
                <a:spcPct val="100000"/>
              </a:lnSpc>
            </a:pPr>
            <a:fld id="{5F73110D-9316-43CB-AF43-A38F0B9B9BE5}" type="slidenum">
              <a:rPr lang="en-IN" sz="1400" b="0" strike="noStrike" spc="-1">
                <a:latin typeface="Times New Roman"/>
              </a:rPr>
              <a:t>595</a:t>
            </a:fld>
            <a:endParaRPr lang="en-IN" sz="1400" b="0" strike="noStrike" spc="-1">
              <a:latin typeface="Times New Roman"/>
            </a:endParaRPr>
          </a:p>
        </p:txBody>
      </p:sp>
    </p:spTree>
    <p:extLst>
      <p:ext uri="{BB962C8B-B14F-4D97-AF65-F5344CB8AC3E}">
        <p14:creationId xmlns:p14="http://schemas.microsoft.com/office/powerpoint/2010/main" val="14304315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596</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7A4E91-169F-4996-AC7A-7691377B776D}" type="slidenum">
              <a:rPr lang="en-US" altLang="en-US"/>
              <a:pPr eaLnBrk="1" hangingPunct="1"/>
              <a:t>603</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08739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4458C0-BC25-4A9A-92C2-3A46834D3EE3}" type="slidenum">
              <a:rPr lang="en-US" altLang="en-US"/>
              <a:pPr eaLnBrk="1" hangingPunct="1"/>
              <a:t>604</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13210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F12C82-F5DD-480C-B4D8-365478A6AE66}" type="slidenum">
              <a:rPr lang="en-US" altLang="en-US"/>
              <a:pPr eaLnBrk="1" hangingPunct="1"/>
              <a:t>605</a:t>
            </a:fld>
            <a:endParaRPr lang="en-US" alt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871910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222FB-AADA-494A-87F2-7C67D101AE2A}" type="slidenum">
              <a:rPr lang="en-US" altLang="en-US"/>
              <a:pPr eaLnBrk="1" hangingPunct="1"/>
              <a:t>606</a:t>
            </a:fld>
            <a:endParaRPr lang="en-US" alt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387775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B0B99F-C135-44DA-ADEE-04A2AA0FE1E5}" type="slidenum">
              <a:rPr lang="en-US" altLang="en-US"/>
              <a:pPr eaLnBrk="1" hangingPunct="1"/>
              <a:t>607</a:t>
            </a:fld>
            <a:endParaRPr lang="en-US" alt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80749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B360E1-6F6D-47E1-BC15-217A7839B417}" type="slidenum">
              <a:rPr lang="en-US" altLang="en-US"/>
              <a:pPr eaLnBrk="1" hangingPunct="1"/>
              <a:t>608</a:t>
            </a:fld>
            <a:endParaRPr lang="en-US" alt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2426579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B60ACD-3086-4AD8-8555-1A97955B7293}" type="slidenum">
              <a:rPr lang="en-US" altLang="en-US"/>
              <a:pPr eaLnBrk="1" hangingPunct="1"/>
              <a:t>609</a:t>
            </a:fld>
            <a:endParaRPr lang="en-US" alt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5724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204</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8BF2B0-6DD5-4A39-BCCC-9A1718E5117D}" type="slidenum">
              <a:rPr lang="en-US" altLang="en-US"/>
              <a:pPr eaLnBrk="1" hangingPunct="1"/>
              <a:t>610</a:t>
            </a:fld>
            <a:endParaRPr lang="en-US" alt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1809085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574564-0C42-4E1E-A861-0FE7DFA500FC}" type="slidenum">
              <a:rPr lang="en-US" altLang="en-US"/>
              <a:pPr eaLnBrk="1" hangingPunct="1"/>
              <a:t>611</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0489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7F0FE2-7E9D-4937-8D01-8F7AE25796AB}" type="slidenum">
              <a:rPr lang="en-US" altLang="en-US"/>
              <a:pPr eaLnBrk="1" hangingPunct="1"/>
              <a:t>612</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3699495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F2A7B3-1435-4A6A-93BD-CDFA677B5618}" type="slidenum">
              <a:rPr lang="en-US" altLang="en-US"/>
              <a:pPr eaLnBrk="1" hangingPunct="1"/>
              <a:t>613</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578076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B8E0000-5EA7-40E5-A657-F46DF8C13278}" type="slidenum">
              <a:rPr lang="en-US" altLang="en-US"/>
              <a:pPr eaLnBrk="1" hangingPunct="1"/>
              <a:t>614</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81564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72EDCF2-D681-4953-BABE-3691D6B8DFD0}" type="slidenum">
              <a:rPr lang="en-US" altLang="en-US"/>
              <a:pPr eaLnBrk="1" hangingPunct="1"/>
              <a:t>615</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42503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3BA222-2144-4CE1-BA5F-472B4D511855}" type="slidenum">
              <a:rPr lang="en-US" altLang="en-US"/>
              <a:pPr eaLnBrk="1" hangingPunct="1"/>
              <a:t>616</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789194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AAB441-7CA9-45DC-9BBA-53F3F5D1D914}" type="slidenum">
              <a:rPr lang="en-US" altLang="en-US"/>
              <a:pPr eaLnBrk="1" hangingPunct="1"/>
              <a:t>617</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6769686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BCA2B8A-1ADF-48F4-A58E-BA295E78DA54}" type="slidenum">
              <a:rPr lang="en-US" altLang="en-US"/>
              <a:pPr eaLnBrk="1" hangingPunct="1"/>
              <a:t>618</a:t>
            </a:fld>
            <a:endParaRPr lang="en-US" alt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207728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C274A4-43D2-4D2F-AF1C-8CB476027098}" type="slidenum">
              <a:rPr lang="en-US" altLang="en-US"/>
              <a:pPr eaLnBrk="1" hangingPunct="1"/>
              <a:t>619</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69416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7B08568-703A-4E60-8590-AFD26B7B4B3B}" type="slidenum">
              <a:rPr lang="en-IN" smtClean="0"/>
              <a:t>205</a:t>
            </a:fld>
            <a:endParaRPr lang="en-IN"/>
          </a:p>
        </p:txBody>
      </p:sp>
    </p:spTree>
    <p:extLst>
      <p:ext uri="{BB962C8B-B14F-4D97-AF65-F5344CB8AC3E}">
        <p14:creationId xmlns:p14="http://schemas.microsoft.com/office/powerpoint/2010/main" val="184174905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E689F9D-F06F-4D88-AC8E-4214EF2ADC54}" type="slidenum">
              <a:rPr lang="en-US" altLang="en-US"/>
              <a:pPr eaLnBrk="1" hangingPunct="1"/>
              <a:t>620</a:t>
            </a:fld>
            <a:endParaRPr lang="en-US" alt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15143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8F2F15-C558-49C5-8B8D-E519D7A8A0F4}" type="slidenum">
              <a:rPr lang="en-US" altLang="en-US"/>
              <a:pPr eaLnBrk="1" hangingPunct="1"/>
              <a:t>621</a:t>
            </a:fld>
            <a:endParaRPr lang="en-US" alt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781754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5BDAC16-DF62-4AA4-A2A6-CD3606BB0181}" type="slidenum">
              <a:rPr lang="en-US" altLang="en-US"/>
              <a:pPr eaLnBrk="1" hangingPunct="1"/>
              <a:t>622</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802036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5C383F-BDEF-4785-AC5C-A852C8F551A8}" type="slidenum">
              <a:rPr lang="en-US" altLang="en-US"/>
              <a:pPr eaLnBrk="1" hangingPunct="1"/>
              <a:t>623</a:t>
            </a:fld>
            <a:endParaRPr lang="en-US" alt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18564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EBEF06-8BCF-45B4-94EA-C7CFB68A4997}" type="slidenum">
              <a:rPr lang="en-US" altLang="en-US"/>
              <a:pPr eaLnBrk="1" hangingPunct="1"/>
              <a:t>624</a:t>
            </a:fld>
            <a:endParaRPr lang="en-US" alt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1393459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06CECF-1CA0-4078-941F-C22C31FDFCB8}" type="slidenum">
              <a:rPr lang="en-US" altLang="en-US"/>
              <a:pPr eaLnBrk="1" hangingPunct="1"/>
              <a:t>625</a:t>
            </a:fld>
            <a:endParaRPr lang="en-US" alt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15022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7013F5-22C7-4979-BC7A-C4CC335DBFB1}" type="slidenum">
              <a:rPr lang="en-US" altLang="en-US"/>
              <a:pPr eaLnBrk="1" hangingPunct="1"/>
              <a:t>626</a:t>
            </a:fld>
            <a:endParaRPr lang="en-US" alt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3715119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4085A03-DA3A-4146-A5D3-DFBE7D6C66BC}" type="slidenum">
              <a:rPr lang="en-US" altLang="en-US"/>
              <a:pPr eaLnBrk="1" hangingPunct="1"/>
              <a:t>630</a:t>
            </a:fld>
            <a:endParaRPr lang="en-US" alt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3179536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19CF71-EBD7-41FA-98F0-1318D858DC07}" type="slidenum">
              <a:rPr lang="en-US" altLang="en-US"/>
              <a:pPr eaLnBrk="1" hangingPunct="1"/>
              <a:t>631</a:t>
            </a:fld>
            <a:endParaRPr lang="en-US" alt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4531645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C1F935-EBAF-4845-9ADB-9989F904654F}" type="slidenum">
              <a:rPr lang="en-US" altLang="en-US"/>
              <a:pPr eaLnBrk="1" hangingPunct="1"/>
              <a:t>632</a:t>
            </a:fld>
            <a:endParaRPr lang="en-US" alt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266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37B08568-703A-4E60-8590-AFD26B7B4B3B}" type="slidenum">
              <a:rPr lang="en-IN" smtClean="0"/>
              <a:t>207</a:t>
            </a:fld>
            <a:endParaRPr lang="en-IN"/>
          </a:p>
        </p:txBody>
      </p:sp>
    </p:spTree>
    <p:extLst>
      <p:ext uri="{BB962C8B-B14F-4D97-AF65-F5344CB8AC3E}">
        <p14:creationId xmlns:p14="http://schemas.microsoft.com/office/powerpoint/2010/main" val="358232064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E03FD8-01E5-4794-8B81-27D82C9D5CF8}" type="slidenum">
              <a:rPr lang="en-US" altLang="en-US"/>
              <a:pPr eaLnBrk="1" hangingPunct="1"/>
              <a:t>633</a:t>
            </a:fld>
            <a:endParaRPr lang="en-US" alt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098854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B4596F5-C76A-457B-BBB0-7C41E45F7471}" type="slidenum">
              <a:rPr lang="en-US" altLang="en-US"/>
              <a:pPr eaLnBrk="1" hangingPunct="1"/>
              <a:t>634</a:t>
            </a:fld>
            <a:endParaRPr lang="en-US" alt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5894942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AF9026-4B1E-42D4-A03D-F0F728BA4923}" type="slidenum">
              <a:rPr lang="en-US" altLang="en-US"/>
              <a:pPr eaLnBrk="1" hangingPunct="1"/>
              <a:t>635</a:t>
            </a:fld>
            <a:endParaRPr lang="en-US" alt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377474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34E9CE5-DC5E-4F71-89D8-75D3E3C24C3B}" type="slidenum">
              <a:rPr lang="en-US" altLang="en-US"/>
              <a:pPr eaLnBrk="1" hangingPunct="1"/>
              <a:t>636</a:t>
            </a:fld>
            <a:endParaRPr lang="en-US" alt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762970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EEB111-93CD-4D70-A09A-BE64090D6691}" type="slidenum">
              <a:rPr lang="en-US" altLang="en-US"/>
              <a:pPr eaLnBrk="1" hangingPunct="1"/>
              <a:t>637</a:t>
            </a:fld>
            <a:endParaRPr lang="en-US" altLang="en-US"/>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717014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380FA8-1C32-416B-A09E-9CE36B5BDA7F}" type="slidenum">
              <a:rPr lang="en-US" altLang="en-US"/>
              <a:pPr eaLnBrk="1" hangingPunct="1"/>
              <a:t>638</a:t>
            </a:fld>
            <a:endParaRPr lang="en-US" alt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6173130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AE656A-751F-4590-AFA3-EA65BECCA399}" type="slidenum">
              <a:rPr lang="en-US" altLang="en-US"/>
              <a:pPr eaLnBrk="1" hangingPunct="1"/>
              <a:t>639</a:t>
            </a:fld>
            <a:endParaRPr lang="en-US" alt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1194017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412837-C529-4134-B49C-AAFCE8ED3D2B}" type="slidenum">
              <a:rPr lang="en-US" altLang="en-US"/>
              <a:pPr eaLnBrk="1" hangingPunct="1"/>
              <a:t>640</a:t>
            </a:fld>
            <a:endParaRPr lang="en-US" alt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623141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CA1EE8-1564-47DF-A2C8-F56EBDA7A42E}" type="slidenum">
              <a:rPr lang="en-US" altLang="en-US"/>
              <a:pPr eaLnBrk="1" hangingPunct="1"/>
              <a:t>641</a:t>
            </a:fld>
            <a:endParaRPr lang="en-US" altLang="en-US"/>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657189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01D194B-D7B6-49B7-9FC2-9A1A60A2F2B8}" type="slidenum">
              <a:rPr lang="en-US" altLang="en-US"/>
              <a:pPr eaLnBrk="1" hangingPunct="1"/>
              <a:t>642</a:t>
            </a:fld>
            <a:endParaRPr lang="en-US" alt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1160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7B08568-703A-4E60-8590-AFD26B7B4B3B}" type="slidenum">
              <a:rPr lang="en-IN" smtClean="0"/>
              <a:t>210</a:t>
            </a:fld>
            <a:endParaRPr lang="en-IN"/>
          </a:p>
        </p:txBody>
      </p:sp>
    </p:spTree>
    <p:extLst>
      <p:ext uri="{BB962C8B-B14F-4D97-AF65-F5344CB8AC3E}">
        <p14:creationId xmlns:p14="http://schemas.microsoft.com/office/powerpoint/2010/main" val="35454639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0840C7-3CA4-496C-8826-4D608145A099}" type="slidenum">
              <a:rPr lang="en-US" altLang="en-US"/>
              <a:pPr eaLnBrk="1" hangingPunct="1"/>
              <a:t>643</a:t>
            </a:fld>
            <a:endParaRPr lang="en-US" alt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53808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4270B1-5883-4D99-9C1E-BA0FC260FB08}" type="slidenum">
              <a:rPr lang="en-US" altLang="en-US"/>
              <a:pPr eaLnBrk="1" hangingPunct="1"/>
              <a:t>644</a:t>
            </a:fld>
            <a:endParaRPr lang="en-US" alt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7757096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7A557E3-CFCF-411F-A8D7-9BFF498AB99A}" type="slidenum">
              <a:rPr lang="en-US" altLang="en-US"/>
              <a:pPr eaLnBrk="1" hangingPunct="1"/>
              <a:t>645</a:t>
            </a:fld>
            <a:endParaRPr lang="en-US" alt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078579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B2C3012-420D-461B-824D-04EBE6FD1903}" type="slidenum">
              <a:rPr lang="en-US" altLang="en-US"/>
              <a:pPr eaLnBrk="1" hangingPunct="1"/>
              <a:t>646</a:t>
            </a:fld>
            <a:endParaRPr lang="en-US" alt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54990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6AC0EB-567D-47C1-9DE4-7C0CE33241D8}" type="slidenum">
              <a:rPr lang="en-US" altLang="en-US"/>
              <a:pPr eaLnBrk="1" hangingPunct="1"/>
              <a:t>647</a:t>
            </a:fld>
            <a:endParaRPr lang="en-US" altLang="en-US"/>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6747855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2CC75EC-F771-40D4-A7A9-2D82B7719DF0}" type="slidenum">
              <a:rPr lang="en-US" altLang="en-US"/>
              <a:pPr eaLnBrk="1" hangingPunct="1"/>
              <a:t>648</a:t>
            </a:fld>
            <a:endParaRPr lang="en-US" alt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073991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721F27F-A0E7-4918-AB01-344D5A7CDEC3}" type="slidenum">
              <a:rPr lang="en-US" altLang="en-US"/>
              <a:pPr eaLnBrk="1" hangingPunct="1"/>
              <a:t>649</a:t>
            </a:fld>
            <a:endParaRPr lang="en-US" alt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987103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525C28-16EF-483F-A0FF-A601983A6B46}" type="slidenum">
              <a:rPr lang="en-US" altLang="en-US"/>
              <a:pPr eaLnBrk="1" hangingPunct="1"/>
              <a:t>650</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471352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3C9BA8C-105C-4E1F-9AA6-A832843F6E74}" type="slidenum">
              <a:rPr lang="en-US" altLang="en-US"/>
              <a:pPr eaLnBrk="1" hangingPunct="1"/>
              <a:t>651</a:t>
            </a:fld>
            <a:endParaRPr lang="en-US" altLang="en-US"/>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4582591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8381D8-909C-443A-88D3-2A0F85DA5DCF}" type="slidenum">
              <a:rPr lang="en-US" altLang="en-US"/>
              <a:pPr eaLnBrk="1" hangingPunct="1"/>
              <a:t>652</a:t>
            </a:fld>
            <a:endParaRPr lang="en-US" alt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1113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22532" name="Slide Number Placeholder 3"/>
          <p:cNvSpPr>
            <a:spLocks noGrp="1"/>
          </p:cNvSpPr>
          <p:nvPr>
            <p:ph type="sldNum" sz="quarter" idx="5"/>
          </p:nvPr>
        </p:nvSpPr>
        <p:spPr bwMode="auto">
          <a:noFill/>
          <a:ln>
            <a:miter lim="800000"/>
            <a:headEnd/>
            <a:tailEnd/>
          </a:ln>
        </p:spPr>
        <p:txBody>
          <a:bodyPr/>
          <a:lstStyle/>
          <a:p>
            <a:fld id="{FF392A8F-9E0D-46DA-BAD2-E88BA0A548D7}" type="slidenum">
              <a:rPr lang="en-IN"/>
              <a:pPr/>
              <a:t>9</a:t>
            </a:fld>
            <a:endParaRPr lang="en-IN"/>
          </a:p>
        </p:txBody>
      </p:sp>
    </p:spTree>
    <p:extLst>
      <p:ext uri="{BB962C8B-B14F-4D97-AF65-F5344CB8AC3E}">
        <p14:creationId xmlns:p14="http://schemas.microsoft.com/office/powerpoint/2010/main" val="3540016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1D2838-E2BB-493E-B965-92F23761A436}" type="slidenum">
              <a:rPr lang="en-GB" smtClean="0"/>
              <a:pPr/>
              <a:t>241</a:t>
            </a:fld>
            <a:endParaRPr lang="en-GB"/>
          </a:p>
        </p:txBody>
      </p:sp>
    </p:spTree>
    <p:extLst>
      <p:ext uri="{BB962C8B-B14F-4D97-AF65-F5344CB8AC3E}">
        <p14:creationId xmlns:p14="http://schemas.microsoft.com/office/powerpoint/2010/main" val="5331199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5B90BD-E5A2-45D4-BA9D-9FB0AFE1A6BB}" type="slidenum">
              <a:rPr lang="en-US" altLang="en-US"/>
              <a:pPr eaLnBrk="1" hangingPunct="1"/>
              <a:t>653</a:t>
            </a:fld>
            <a:endParaRPr lang="en-US" altLang="en-US"/>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14962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EDB5E4-C4F3-4E3D-BBB8-66FFBA8DC428}" type="slidenum">
              <a:rPr lang="en-US" altLang="en-US"/>
              <a:pPr eaLnBrk="1" hangingPunct="1"/>
              <a:t>654</a:t>
            </a:fld>
            <a:endParaRPr lang="en-US" alt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170084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7FED50-7832-451F-8D1E-2AC2764713C7}" type="slidenum">
              <a:rPr lang="en-US" altLang="en-US"/>
              <a:pPr eaLnBrk="1" hangingPunct="1"/>
              <a:t>655</a:t>
            </a:fld>
            <a:endParaRPr lang="en-US" altLang="en-US"/>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27470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EF2C81-70A1-4277-8D5D-E6A17864CAAA}" type="slidenum">
              <a:rPr lang="en-US" altLang="en-US"/>
              <a:pPr eaLnBrk="1" hangingPunct="1"/>
              <a:t>656</a:t>
            </a:fld>
            <a:endParaRPr lang="en-US" alt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202410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0BD8AC-4EB8-43CB-9333-173AF07F5FF8}" type="slidenum">
              <a:rPr lang="en-US" altLang="en-US"/>
              <a:pPr eaLnBrk="1" hangingPunct="1"/>
              <a:t>657</a:t>
            </a:fld>
            <a:endParaRPr lang="en-US" altLang="en-US"/>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359818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68BECC-16DE-478A-B74B-C41B8181B484}" type="slidenum">
              <a:rPr lang="en-US" altLang="en-US"/>
              <a:pPr eaLnBrk="1" hangingPunct="1"/>
              <a:t>658</a:t>
            </a:fld>
            <a:endParaRPr lang="en-US" alt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68192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8763C0-B8B1-4909-9FB6-1DF2D3E736EE}" type="slidenum">
              <a:rPr lang="en-US" altLang="en-US"/>
              <a:pPr eaLnBrk="1" hangingPunct="1"/>
              <a:t>659</a:t>
            </a:fld>
            <a:endParaRPr lang="en-US" altLang="en-US"/>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7605728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518C0D8-F644-4F3D-8103-2A501B1DD1BB}" type="slidenum">
              <a:rPr lang="en-US" altLang="en-US"/>
              <a:pPr eaLnBrk="1" hangingPunct="1"/>
              <a:t>660</a:t>
            </a:fld>
            <a:endParaRPr lang="en-US" alt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8726442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662</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263</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290</a:t>
            </a:fld>
            <a:endParaRPr lang="en-GB"/>
          </a:p>
        </p:txBody>
      </p:sp>
    </p:spTree>
    <p:extLst>
      <p:ext uri="{BB962C8B-B14F-4D97-AF65-F5344CB8AC3E}">
        <p14:creationId xmlns:p14="http://schemas.microsoft.com/office/powerpoint/2010/main" val="2128080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0EDAD-7880-4692-A46E-E713EAA232BC}" type="slidenum">
              <a:rPr lang="en-US" altLang="en-US"/>
              <a:pPr/>
              <a:t>291</a:t>
            </a:fld>
            <a:endParaRPr lang="en-US" alt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2701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AD68C2-CF24-400B-A3C1-742F627BFDEB}" type="slidenum">
              <a:rPr lang="en-US" altLang="en-US"/>
              <a:pPr/>
              <a:t>297</a:t>
            </a:fld>
            <a:endParaRPr lang="en-US" altLang="en-US"/>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2420391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F86F69-7642-4C6E-95B0-CCE55413B9D1}" type="slidenum">
              <a:rPr lang="en-US" altLang="en-US"/>
              <a:pPr/>
              <a:t>298</a:t>
            </a:fld>
            <a:endParaRPr lang="en-US" altLang="en-US"/>
          </a:p>
        </p:txBody>
      </p:sp>
      <p:sp>
        <p:nvSpPr>
          <p:cNvPr id="1071106" name="Rectangle 2"/>
          <p:cNvSpPr>
            <a:spLocks noGrp="1" noRot="1" noChangeAspect="1" noChangeArrowheads="1" noTextEdit="1"/>
          </p:cNvSpPr>
          <p:nvPr>
            <p:ph type="sldImg"/>
          </p:nvPr>
        </p:nvSpPr>
        <p:spPr>
          <a:ln/>
        </p:spPr>
      </p:sp>
      <p:sp>
        <p:nvSpPr>
          <p:cNvPr id="1071107"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2865548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6EB6B-91D4-4B47-B41E-B28D369A2E02}" type="slidenum">
              <a:rPr lang="en-US" altLang="en-US"/>
              <a:pPr/>
              <a:t>299</a:t>
            </a:fld>
            <a:endParaRPr lang="en-US" altLang="en-US"/>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3877571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6166A-8C25-4708-94B9-CFEC8F5B112E}" type="slidenum">
              <a:rPr lang="en-US" altLang="en-US"/>
              <a:pPr/>
              <a:t>300</a:t>
            </a:fld>
            <a:endParaRPr lang="en-US" altLang="en-US"/>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417953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DEBD3-076F-4E8D-B431-D5B80518AEF6}" type="slidenum">
              <a:rPr lang="en-US" altLang="en-US"/>
              <a:pPr/>
              <a:t>301</a:t>
            </a:fld>
            <a:endParaRPr lang="en-US" alt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3201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6A9AD2-7E3E-466C-ADAA-C83C3808C2D5}" type="slidenum">
              <a:rPr lang="en-US" altLang="en-US"/>
              <a:pPr/>
              <a:t>305</a:t>
            </a:fld>
            <a:endParaRPr lang="en-US" altLang="en-US"/>
          </a:p>
        </p:txBody>
      </p:sp>
      <p:sp>
        <p:nvSpPr>
          <p:cNvPr id="1083394" name="Rectangle 2"/>
          <p:cNvSpPr>
            <a:spLocks noGrp="1" noRot="1" noChangeAspect="1" noChangeArrowheads="1" noTextEdit="1"/>
          </p:cNvSpPr>
          <p:nvPr>
            <p:ph type="sldImg"/>
          </p:nvPr>
        </p:nvSpPr>
        <p:spPr>
          <a:ln/>
        </p:spPr>
      </p:sp>
      <p:sp>
        <p:nvSpPr>
          <p:cNvPr id="1083395"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1069504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10</a:t>
            </a:fld>
            <a:endParaRPr lang="en-IN"/>
          </a:p>
        </p:txBody>
      </p:sp>
    </p:spTree>
    <p:extLst>
      <p:ext uri="{BB962C8B-B14F-4D97-AF65-F5344CB8AC3E}">
        <p14:creationId xmlns:p14="http://schemas.microsoft.com/office/powerpoint/2010/main" val="1842622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657A7-049A-4D70-9E14-D8ADB31C92D0}" type="slidenum">
              <a:rPr lang="en-US" altLang="en-US"/>
              <a:pPr/>
              <a:t>306</a:t>
            </a:fld>
            <a:endParaRPr lang="en-US" altLang="en-US"/>
          </a:p>
        </p:txBody>
      </p:sp>
      <p:sp>
        <p:nvSpPr>
          <p:cNvPr id="1086466" name="Rectangle 2"/>
          <p:cNvSpPr>
            <a:spLocks noGrp="1" noRot="1" noChangeAspect="1" noChangeArrowheads="1" noTextEdit="1"/>
          </p:cNvSpPr>
          <p:nvPr>
            <p:ph type="sldImg"/>
          </p:nvPr>
        </p:nvSpPr>
        <p:spPr>
          <a:ln/>
        </p:spPr>
      </p:sp>
      <p:sp>
        <p:nvSpPr>
          <p:cNvPr id="1086467"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289131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D1C5F-F74C-4F44-B2ED-E2CCED580EC6}" type="slidenum">
              <a:rPr lang="en-US" altLang="en-US"/>
              <a:pPr/>
              <a:t>307</a:t>
            </a:fld>
            <a:endParaRPr lang="en-US" altLang="en-US"/>
          </a:p>
        </p:txBody>
      </p:sp>
      <p:sp>
        <p:nvSpPr>
          <p:cNvPr id="1088514" name="Rectangle 2"/>
          <p:cNvSpPr>
            <a:spLocks noGrp="1" noRot="1" noChangeAspect="1" noChangeArrowheads="1" noTextEdit="1"/>
          </p:cNvSpPr>
          <p:nvPr>
            <p:ph type="sldImg"/>
          </p:nvPr>
        </p:nvSpPr>
        <p:spPr>
          <a:ln/>
        </p:spPr>
      </p:sp>
      <p:sp>
        <p:nvSpPr>
          <p:cNvPr id="1088515"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1715829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ECD0F-32DF-44CD-8AB2-5EB92AD0C139}" type="slidenum">
              <a:rPr lang="en-US" altLang="en-US"/>
              <a:pPr/>
              <a:t>308</a:t>
            </a:fld>
            <a:endParaRPr lang="en-US" altLang="en-US"/>
          </a:p>
        </p:txBody>
      </p:sp>
      <p:sp>
        <p:nvSpPr>
          <p:cNvPr id="1090562" name="Rectangle 2"/>
          <p:cNvSpPr>
            <a:spLocks noGrp="1" noRot="1" noChangeAspect="1" noChangeArrowheads="1" noTextEdit="1"/>
          </p:cNvSpPr>
          <p:nvPr>
            <p:ph type="sldImg"/>
          </p:nvPr>
        </p:nvSpPr>
        <p:spPr>
          <a:ln/>
        </p:spPr>
      </p:sp>
      <p:sp>
        <p:nvSpPr>
          <p:cNvPr id="1090563"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4159954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33086-306B-46D9-A7C1-525497AAE66A}" type="slidenum">
              <a:rPr lang="en-US" altLang="en-US"/>
              <a:pPr/>
              <a:t>309</a:t>
            </a:fld>
            <a:endParaRPr lang="en-US" altLang="en-US"/>
          </a:p>
        </p:txBody>
      </p:sp>
      <p:sp>
        <p:nvSpPr>
          <p:cNvPr id="1092610" name="Rectangle 2"/>
          <p:cNvSpPr>
            <a:spLocks noGrp="1" noRot="1" noChangeAspect="1" noChangeArrowheads="1" noTextEdit="1"/>
          </p:cNvSpPr>
          <p:nvPr>
            <p:ph type="sldImg"/>
          </p:nvPr>
        </p:nvSpPr>
        <p:spPr>
          <a:ln/>
        </p:spPr>
      </p:sp>
      <p:sp>
        <p:nvSpPr>
          <p:cNvPr id="1092611"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2269332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3CF7EA-34CE-4607-B73C-7D97D2F49CAE}" type="slidenum">
              <a:rPr lang="en-US" altLang="en-US"/>
              <a:pPr/>
              <a:t>310</a:t>
            </a:fld>
            <a:endParaRPr lang="en-US" alt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2640248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0FA826-94A5-4F8F-A5AF-7E4F1A2A4F58}" type="slidenum">
              <a:rPr lang="en-US" altLang="en-US"/>
              <a:pPr/>
              <a:t>311</a:t>
            </a:fld>
            <a:endParaRPr lang="en-US" altLang="en-US"/>
          </a:p>
        </p:txBody>
      </p:sp>
      <p:sp>
        <p:nvSpPr>
          <p:cNvPr id="1061890" name="Rectangle 2"/>
          <p:cNvSpPr>
            <a:spLocks noGrp="1" noRot="1" noChangeAspect="1" noChangeArrowheads="1" noTextEdit="1"/>
          </p:cNvSpPr>
          <p:nvPr>
            <p:ph type="sldImg"/>
          </p:nvPr>
        </p:nvSpPr>
        <p:spPr>
          <a:ln/>
        </p:spPr>
      </p:sp>
      <p:sp>
        <p:nvSpPr>
          <p:cNvPr id="1061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15496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E606CC-5C68-4BFF-9D4F-CF7BBD4FB954}" type="slidenum">
              <a:rPr lang="en-US" altLang="en-US"/>
              <a:pPr/>
              <a:t>315</a:t>
            </a:fld>
            <a:endParaRPr lang="en-US" alt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1038043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F4D59-4CA2-4915-98DA-4F18EFC11C9A}" type="slidenum">
              <a:rPr lang="en-US" altLang="en-US"/>
              <a:pPr/>
              <a:t>316</a:t>
            </a:fld>
            <a:endParaRPr lang="en-US" altLang="en-US"/>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36022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71DDC-71E6-41DC-9232-300BBA4512FF}" type="slidenum">
              <a:rPr lang="en-US" altLang="en-US"/>
              <a:pPr/>
              <a:t>317</a:t>
            </a:fld>
            <a:endParaRPr lang="en-US" alt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1066727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24CA1B-3DC9-43C2-A4AB-F1C4D28EB0FC}" type="slidenum">
              <a:rPr lang="en-US" altLang="en-US"/>
              <a:pPr/>
              <a:t>318</a:t>
            </a:fld>
            <a:endParaRPr lang="en-US" altLang="en-US"/>
          </a:p>
        </p:txBody>
      </p:sp>
      <p:sp>
        <p:nvSpPr>
          <p:cNvPr id="1157122" name="Rectangle 2"/>
          <p:cNvSpPr>
            <a:spLocks noGrp="1" noRot="1" noChangeAspect="1" noChangeArrowheads="1" noTextEdit="1"/>
          </p:cNvSpPr>
          <p:nvPr>
            <p:ph type="sldImg"/>
          </p:nvPr>
        </p:nvSpPr>
        <p:spPr>
          <a:ln/>
        </p:spPr>
      </p:sp>
      <p:sp>
        <p:nvSpPr>
          <p:cNvPr id="1157123"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425881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t>110</a:t>
            </a:fld>
            <a:endParaRPr lang="en-GB"/>
          </a:p>
        </p:txBody>
      </p:sp>
    </p:spTree>
    <p:extLst>
      <p:ext uri="{BB962C8B-B14F-4D97-AF65-F5344CB8AC3E}">
        <p14:creationId xmlns:p14="http://schemas.microsoft.com/office/powerpoint/2010/main" val="257967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2AFFB-7CCE-4341-8550-C066A0713245}" type="slidenum">
              <a:rPr lang="en-US" altLang="en-US"/>
              <a:pPr/>
              <a:t>319</a:t>
            </a:fld>
            <a:endParaRPr lang="en-US" altLang="en-US"/>
          </a:p>
        </p:txBody>
      </p:sp>
      <p:sp>
        <p:nvSpPr>
          <p:cNvPr id="1159170" name="Rectangle 2"/>
          <p:cNvSpPr>
            <a:spLocks noGrp="1" noRot="1" noChangeAspect="1" noChangeArrowheads="1" noTextEdit="1"/>
          </p:cNvSpPr>
          <p:nvPr>
            <p:ph type="sldImg"/>
          </p:nvPr>
        </p:nvSpPr>
        <p:spPr>
          <a:ln/>
        </p:spPr>
      </p:sp>
      <p:sp>
        <p:nvSpPr>
          <p:cNvPr id="1159171" name="Rectangle 3"/>
          <p:cNvSpPr>
            <a:spLocks noGrp="1" noChangeArrowheads="1"/>
          </p:cNvSpPr>
          <p:nvPr>
            <p:ph type="body" idx="1"/>
          </p:nvPr>
        </p:nvSpPr>
        <p:spPr>
          <a:xfrm>
            <a:off x="838200" y="4284663"/>
            <a:ext cx="5029200" cy="4130675"/>
          </a:xfrm>
        </p:spPr>
        <p:txBody>
          <a:bodyPr/>
          <a:lstStyle/>
          <a:p>
            <a:endParaRPr lang="en-US" altLang="en-US"/>
          </a:p>
        </p:txBody>
      </p:sp>
    </p:spTree>
    <p:extLst>
      <p:ext uri="{BB962C8B-B14F-4D97-AF65-F5344CB8AC3E}">
        <p14:creationId xmlns:p14="http://schemas.microsoft.com/office/powerpoint/2010/main" val="1228814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320</a:t>
            </a:fld>
            <a:endParaRPr lang="en-GB"/>
          </a:p>
        </p:txBody>
      </p:sp>
    </p:spTree>
    <p:extLst>
      <p:ext uri="{BB962C8B-B14F-4D97-AF65-F5344CB8AC3E}">
        <p14:creationId xmlns:p14="http://schemas.microsoft.com/office/powerpoint/2010/main" val="1417970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321</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3047F98A-8A8D-4833-BF8E-B2A63D1A19CD}" type="slidenum">
              <a:rPr lang="en-US" altLang="en-US" sz="1300">
                <a:latin typeface="Times New Roman" panose="02020603050405020304" pitchFamily="18" charset="0"/>
              </a:rPr>
              <a:pPr/>
              <a:t>323</a:t>
            </a:fld>
            <a:endParaRPr lang="en-US" altLang="en-US" sz="1300">
              <a:latin typeface="Times New Roman" panose="02020603050405020304" pitchFamily="18" charset="0"/>
            </a:endParaRPr>
          </a:p>
        </p:txBody>
      </p:sp>
      <p:sp>
        <p:nvSpPr>
          <p:cNvPr id="95235" name="Rectangle 1026"/>
          <p:cNvSpPr>
            <a:spLocks noGrp="1" noRot="1" noChangeAspect="1" noChangeArrowheads="1" noTextEdit="1"/>
          </p:cNvSpPr>
          <p:nvPr>
            <p:ph type="sldImg"/>
          </p:nvPr>
        </p:nvSpPr>
        <p:spPr>
          <a:ln/>
        </p:spPr>
      </p:sp>
      <p:sp>
        <p:nvSpPr>
          <p:cNvPr id="9523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1291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41010B0B-E0B5-45E9-83F2-985295312FA0}" type="slidenum">
              <a:rPr lang="en-US" altLang="en-US" sz="1300">
                <a:latin typeface="Times New Roman" panose="02020603050405020304" pitchFamily="18" charset="0"/>
              </a:rPr>
              <a:pPr/>
              <a:t>324</a:t>
            </a:fld>
            <a:endParaRPr lang="en-US" altLang="en-US" sz="13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1367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6B25E4E3-2B41-4D67-95AB-2326715B2299}" type="slidenum">
              <a:rPr lang="en-US" altLang="en-US" sz="1300">
                <a:latin typeface="Times New Roman" panose="02020603050405020304" pitchFamily="18" charset="0"/>
              </a:rPr>
              <a:pPr/>
              <a:t>325</a:t>
            </a:fld>
            <a:endParaRPr lang="en-US" altLang="en-US" sz="130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7282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F16907C4-3D68-474D-924F-0E879DE5010A}" type="slidenum">
              <a:rPr lang="en-US" altLang="en-US" sz="1300">
                <a:latin typeface="Times New Roman" panose="02020603050405020304" pitchFamily="18" charset="0"/>
              </a:rPr>
              <a:pPr/>
              <a:t>326</a:t>
            </a:fld>
            <a:endParaRPr lang="en-US" altLang="en-US" sz="13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5247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6D6C9802-B3C1-497B-9262-AA819C1C73B4}" type="slidenum">
              <a:rPr lang="en-US" altLang="en-US" sz="1300">
                <a:latin typeface="Times New Roman" panose="02020603050405020304" pitchFamily="18" charset="0"/>
              </a:rPr>
              <a:pPr/>
              <a:t>327</a:t>
            </a:fld>
            <a:endParaRPr lang="en-US" altLang="en-US" sz="13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4465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4A93BA9A-5A92-4797-BE35-5BCF51174CC3}" type="slidenum">
              <a:rPr lang="en-US" altLang="en-US" sz="1300">
                <a:latin typeface="Times New Roman" panose="02020603050405020304" pitchFamily="18" charset="0"/>
              </a:rPr>
              <a:pPr/>
              <a:t>328</a:t>
            </a:fld>
            <a:endParaRPr lang="en-US" altLang="en-US" sz="13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0108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5F1D4066-12D9-47E4-8A57-2F85F3B08B51}" type="slidenum">
              <a:rPr lang="en-US" altLang="en-US" sz="1300">
                <a:latin typeface="Times New Roman" panose="02020603050405020304" pitchFamily="18" charset="0"/>
              </a:rPr>
              <a:pPr/>
              <a:t>330</a:t>
            </a:fld>
            <a:endParaRPr lang="en-US" altLang="en-US" sz="13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406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t>119</a:t>
            </a:fld>
            <a:endParaRPr lang="en-GB"/>
          </a:p>
        </p:txBody>
      </p:sp>
    </p:spTree>
    <p:extLst>
      <p:ext uri="{BB962C8B-B14F-4D97-AF65-F5344CB8AC3E}">
        <p14:creationId xmlns:p14="http://schemas.microsoft.com/office/powerpoint/2010/main" val="38176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DCC4FC30-17A3-44AF-B85A-6D2AC2E350F6}" type="slidenum">
              <a:rPr lang="en-US" altLang="en-US" sz="1300">
                <a:latin typeface="Times New Roman" panose="02020603050405020304" pitchFamily="18" charset="0"/>
              </a:rPr>
              <a:pPr/>
              <a:t>331</a:t>
            </a:fld>
            <a:endParaRPr lang="en-US" altLang="en-US" sz="13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Landwehr, J.M. &amp; Watkins, A.E. (1987) </a:t>
            </a:r>
            <a:r>
              <a:rPr lang="en-US" altLang="en-US" i="1">
                <a:latin typeface="Times" panose="02020603050405020304" pitchFamily="18" charset="0"/>
              </a:rPr>
              <a:t>Exploring Data</a:t>
            </a:r>
            <a:r>
              <a:rPr lang="en-US" altLang="en-US">
                <a:latin typeface="Times" panose="02020603050405020304" pitchFamily="18" charset="0"/>
              </a:rPr>
              <a:t>: </a:t>
            </a:r>
            <a:r>
              <a:rPr lang="en-US" altLang="en-US" i="1">
                <a:latin typeface="Times" panose="02020603050405020304" pitchFamily="18" charset="0"/>
              </a:rPr>
              <a:t>Teacher’s Edition</a:t>
            </a:r>
            <a:r>
              <a:rPr lang="en-US" altLang="en-US">
                <a:latin typeface="Times" panose="02020603050405020304" pitchFamily="18" charset="0"/>
              </a:rPr>
              <a:t>. Palo Alto, CA: Dale Seymour Publications.</a:t>
            </a:r>
            <a:endParaRPr lang="en-US" altLang="en-US"/>
          </a:p>
          <a:p>
            <a:endParaRPr lang="en-US" altLang="en-US"/>
          </a:p>
        </p:txBody>
      </p:sp>
    </p:spTree>
    <p:extLst>
      <p:ext uri="{BB962C8B-B14F-4D97-AF65-F5344CB8AC3E}">
        <p14:creationId xmlns:p14="http://schemas.microsoft.com/office/powerpoint/2010/main" val="1957248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91B5FFCD-E2F2-485E-976F-4DF1DCDF83E3}" type="slidenum">
              <a:rPr lang="en-US" altLang="en-US" sz="1300">
                <a:latin typeface="Times New Roman" panose="02020603050405020304" pitchFamily="18" charset="0"/>
              </a:rPr>
              <a:pPr/>
              <a:t>332</a:t>
            </a:fld>
            <a:endParaRPr lang="en-US" altLang="en-US" sz="13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981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83899BDF-3164-41F7-B7C9-67ED2A0FB6BE}" type="slidenum">
              <a:rPr lang="en-US" altLang="en-US" sz="1300">
                <a:latin typeface="Times New Roman" panose="02020603050405020304" pitchFamily="18" charset="0"/>
              </a:rPr>
              <a:pPr/>
              <a:t>333</a:t>
            </a:fld>
            <a:endParaRPr lang="en-US" altLang="en-US" sz="13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3785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1CD1F949-88F7-4E7D-8C8D-6292C366359C}" type="slidenum">
              <a:rPr lang="en-US" altLang="en-US" sz="1300">
                <a:latin typeface="Times New Roman" panose="02020603050405020304" pitchFamily="18" charset="0"/>
              </a:rPr>
              <a:pPr/>
              <a:t>334</a:t>
            </a:fld>
            <a:endParaRPr lang="en-US" altLang="en-US" sz="13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36463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0685520B-2CAF-489D-A438-A845633295CE}" type="slidenum">
              <a:rPr lang="en-US" altLang="en-US" sz="1300">
                <a:latin typeface="Times New Roman" panose="02020603050405020304" pitchFamily="18" charset="0"/>
              </a:rPr>
              <a:pPr/>
              <a:t>335</a:t>
            </a:fld>
            <a:endParaRPr lang="en-US" altLang="en-US" sz="13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20261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336</a:t>
            </a:fld>
            <a:endParaRPr lang="en-GB"/>
          </a:p>
        </p:txBody>
      </p:sp>
    </p:spTree>
    <p:extLst>
      <p:ext uri="{BB962C8B-B14F-4D97-AF65-F5344CB8AC3E}">
        <p14:creationId xmlns:p14="http://schemas.microsoft.com/office/powerpoint/2010/main" val="4116278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337</a:t>
            </a:fld>
            <a:endParaRPr lang="en-GB"/>
          </a:p>
        </p:txBody>
      </p:sp>
    </p:spTree>
    <p:extLst>
      <p:ext uri="{BB962C8B-B14F-4D97-AF65-F5344CB8AC3E}">
        <p14:creationId xmlns:p14="http://schemas.microsoft.com/office/powerpoint/2010/main" val="3578723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338</a:t>
            </a:fld>
            <a:endParaRPr lang="en-GB"/>
          </a:p>
        </p:txBody>
      </p:sp>
    </p:spTree>
    <p:extLst>
      <p:ext uri="{BB962C8B-B14F-4D97-AF65-F5344CB8AC3E}">
        <p14:creationId xmlns:p14="http://schemas.microsoft.com/office/powerpoint/2010/main" val="181194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E3BDC3FE-5275-4EE0-87B2-516D6C0832DA}" type="slidenum">
              <a:rPr lang="en-US" altLang="en-US" sz="1300">
                <a:latin typeface="Times New Roman" panose="02020603050405020304" pitchFamily="18" charset="0"/>
              </a:rPr>
              <a:pPr/>
              <a:t>341</a:t>
            </a:fld>
            <a:endParaRPr lang="en-US" altLang="en-US" sz="13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Landwehr, J.M. &amp; Watkins, A.E. (1987) </a:t>
            </a:r>
            <a:r>
              <a:rPr lang="en-US" altLang="en-US" i="1">
                <a:latin typeface="Times" panose="02020603050405020304" pitchFamily="18" charset="0"/>
              </a:rPr>
              <a:t>Exploring Data</a:t>
            </a:r>
            <a:r>
              <a:rPr lang="en-US" altLang="en-US">
                <a:latin typeface="Times" panose="02020603050405020304" pitchFamily="18" charset="0"/>
              </a:rPr>
              <a:t>: </a:t>
            </a:r>
            <a:r>
              <a:rPr lang="en-US" altLang="en-US" i="1">
                <a:latin typeface="Times" panose="02020603050405020304" pitchFamily="18" charset="0"/>
              </a:rPr>
              <a:t>Teacher’s Edition</a:t>
            </a:r>
            <a:r>
              <a:rPr lang="en-US" altLang="en-US">
                <a:latin typeface="Times" panose="02020603050405020304" pitchFamily="18" charset="0"/>
              </a:rPr>
              <a:t>. Palo Alto, CA: Dale Seymour Publications.</a:t>
            </a:r>
            <a:endParaRPr lang="en-US" altLang="en-US"/>
          </a:p>
          <a:p>
            <a:endParaRPr lang="en-US" altLang="en-US"/>
          </a:p>
        </p:txBody>
      </p:sp>
    </p:spTree>
    <p:extLst>
      <p:ext uri="{BB962C8B-B14F-4D97-AF65-F5344CB8AC3E}">
        <p14:creationId xmlns:p14="http://schemas.microsoft.com/office/powerpoint/2010/main" val="24130997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7F17BFAE-3C13-4079-B224-2516B740112A}" type="slidenum">
              <a:rPr lang="en-US" altLang="en-US" sz="1300">
                <a:latin typeface="Times New Roman" panose="02020603050405020304" pitchFamily="18" charset="0"/>
              </a:rPr>
              <a:pPr/>
              <a:t>342</a:t>
            </a:fld>
            <a:endParaRPr lang="en-US" altLang="en-US" sz="13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1258888" y="720725"/>
            <a:ext cx="4800600" cy="36004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987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23C0A77-A582-4EDF-81B6-03B9223CB799}" type="slidenum">
              <a:rPr lang="en-GB" smtClean="0"/>
              <a:pPr/>
              <a:t>126</a:t>
            </a:fld>
            <a:endParaRPr lang="en-GB"/>
          </a:p>
        </p:txBody>
      </p:sp>
    </p:spTree>
    <p:extLst>
      <p:ext uri="{BB962C8B-B14F-4D97-AF65-F5344CB8AC3E}">
        <p14:creationId xmlns:p14="http://schemas.microsoft.com/office/powerpoint/2010/main" val="1786911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5"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4146"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423736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3" name="Rectangle 3"/>
          <p:cNvSpPr txBox="1">
            <a:spLocks noGrp="1" noChangeArrowheads="1"/>
          </p:cNvSpPr>
          <p:nvPr>
            <p:ph type="body" idx="1"/>
          </p:nvPr>
        </p:nvSpPr>
        <p:spPr>
          <a:xfrm>
            <a:off x="503238" y="4316413"/>
            <a:ext cx="5856287" cy="4060825"/>
          </a:xfrm>
          <a:noFill/>
          <a:ln/>
        </p:spPr>
        <p:txBody>
          <a:bodyPr wrap="none" anchor="ctr"/>
          <a:lstStyle/>
          <a:p>
            <a:endParaRPr lang="en-US" altLang="en-US"/>
          </a:p>
        </p:txBody>
      </p:sp>
    </p:spTree>
    <p:extLst>
      <p:ext uri="{BB962C8B-B14F-4D97-AF65-F5344CB8AC3E}">
        <p14:creationId xmlns:p14="http://schemas.microsoft.com/office/powerpoint/2010/main" val="3486392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3" name="Rectangle 3"/>
          <p:cNvSpPr txBox="1">
            <a:spLocks noGrp="1" noChangeArrowheads="1"/>
          </p:cNvSpPr>
          <p:nvPr>
            <p:ph type="body" idx="1"/>
          </p:nvPr>
        </p:nvSpPr>
        <p:spPr>
          <a:xfrm>
            <a:off x="503238" y="4316413"/>
            <a:ext cx="5856287" cy="4060825"/>
          </a:xfrm>
          <a:noFill/>
          <a:ln/>
        </p:spPr>
        <p:txBody>
          <a:bodyPr wrap="none" anchor="ctr"/>
          <a:lstStyle/>
          <a:p>
            <a:endParaRPr lang="en-US" altLang="en-US"/>
          </a:p>
        </p:txBody>
      </p:sp>
    </p:spTree>
    <p:extLst>
      <p:ext uri="{BB962C8B-B14F-4D97-AF65-F5344CB8AC3E}">
        <p14:creationId xmlns:p14="http://schemas.microsoft.com/office/powerpoint/2010/main" val="1077791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AD2CF67D-41B8-4E71-B2D2-42594C1A1942}" type="slidenum">
              <a:rPr lang="en-US" altLang="en-US" sz="1300">
                <a:latin typeface="Times New Roman" panose="02020603050405020304" pitchFamily="18" charset="0"/>
              </a:rPr>
              <a:pPr/>
              <a:t>370</a:t>
            </a:fld>
            <a:endParaRPr lang="en-US" altLang="en-US" sz="13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03068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9F0C51BF-4763-4179-B460-33FB228890C1}" type="slidenum">
              <a:rPr lang="en-US" altLang="en-US" sz="1300">
                <a:latin typeface="Times New Roman" panose="02020603050405020304" pitchFamily="18" charset="0"/>
              </a:rPr>
              <a:pPr/>
              <a:t>373</a:t>
            </a:fld>
            <a:endParaRPr lang="en-US" altLang="en-US" sz="13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82249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7BEA06E0-3341-4A46-BCA5-5908D6193923}" type="slidenum">
              <a:rPr lang="en-US" altLang="en-US" sz="1300">
                <a:latin typeface="Times New Roman" panose="02020603050405020304" pitchFamily="18" charset="0"/>
              </a:rPr>
              <a:pPr/>
              <a:t>378</a:t>
            </a:fld>
            <a:endParaRPr lang="en-US" altLang="en-US" sz="13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24059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59E17031-6A42-4F0D-98F4-7B30AE659474}" type="slidenum">
              <a:rPr lang="en-US" altLang="en-US" sz="1300">
                <a:latin typeface="Times New Roman" panose="02020603050405020304" pitchFamily="18" charset="0"/>
              </a:rPr>
              <a:pPr/>
              <a:t>379</a:t>
            </a:fld>
            <a:endParaRPr lang="en-US" altLang="en-US" sz="13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73843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a:solidFill>
                  <a:schemeClr val="tx1"/>
                </a:solidFill>
                <a:latin typeface="Arial" panose="020B0604020202020204" pitchFamily="34" charset="0"/>
              </a:defRPr>
            </a:lvl1pPr>
            <a:lvl2pPr marL="742950" indent="-285750" defTabSz="966788" eaLnBrk="0" hangingPunct="0">
              <a:defRPr sz="2000">
                <a:solidFill>
                  <a:schemeClr val="tx1"/>
                </a:solidFill>
                <a:latin typeface="Arial" panose="020B0604020202020204" pitchFamily="34" charset="0"/>
              </a:defRPr>
            </a:lvl2pPr>
            <a:lvl3pPr marL="1143000" indent="-228600" defTabSz="966788" eaLnBrk="0" hangingPunct="0">
              <a:defRPr sz="2000">
                <a:solidFill>
                  <a:schemeClr val="tx1"/>
                </a:solidFill>
                <a:latin typeface="Arial" panose="020B0604020202020204" pitchFamily="34" charset="0"/>
              </a:defRPr>
            </a:lvl3pPr>
            <a:lvl4pPr marL="1600200" indent="-228600" defTabSz="966788" eaLnBrk="0" hangingPunct="0">
              <a:defRPr sz="2000">
                <a:solidFill>
                  <a:schemeClr val="tx1"/>
                </a:solidFill>
                <a:latin typeface="Arial" panose="020B0604020202020204" pitchFamily="34" charset="0"/>
              </a:defRPr>
            </a:lvl4pPr>
            <a:lvl5pPr marL="2057400" indent="-228600" defTabSz="966788" eaLnBrk="0" hangingPunct="0">
              <a:defRPr sz="20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defRPr>
            </a:lvl9pPr>
          </a:lstStyle>
          <a:p>
            <a:fld id="{BED0B52D-9E0A-4E75-96DF-3F45D9C8C39C}" type="slidenum">
              <a:rPr lang="en-US" altLang="en-US" sz="1300">
                <a:latin typeface="Times New Roman" panose="02020603050405020304" pitchFamily="18" charset="0"/>
              </a:rPr>
              <a:pPr/>
              <a:t>380</a:t>
            </a:fld>
            <a:endParaRPr lang="en-US" altLang="en-US" sz="13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68396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7"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18"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51081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1"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2"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91964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t>162</a:t>
            </a:fld>
            <a:endParaRPr lang="en-GB"/>
          </a:p>
        </p:txBody>
      </p:sp>
    </p:spTree>
    <p:extLst>
      <p:ext uri="{BB962C8B-B14F-4D97-AF65-F5344CB8AC3E}">
        <p14:creationId xmlns:p14="http://schemas.microsoft.com/office/powerpoint/2010/main" val="11857499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5"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3666"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3940006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89"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4690"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084435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3"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5714"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3549063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7"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38" name="Rectangle 2"/>
          <p:cNvSpPr txBox="1">
            <a:spLocks noGrp="1" noChangeArrowheads="1"/>
          </p:cNvSpPr>
          <p:nvPr>
            <p:ph type="body" idx="1"/>
          </p:nvPr>
        </p:nvSpPr>
        <p:spPr bwMode="auto">
          <a:xfrm>
            <a:off x="503238" y="4316413"/>
            <a:ext cx="5856287" cy="4060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2404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389</a:t>
            </a:fld>
            <a:endParaRPr lang="en-GB"/>
          </a:p>
        </p:txBody>
      </p:sp>
    </p:spTree>
    <p:extLst>
      <p:ext uri="{BB962C8B-B14F-4D97-AF65-F5344CB8AC3E}">
        <p14:creationId xmlns:p14="http://schemas.microsoft.com/office/powerpoint/2010/main" val="2759953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392</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D669F2B-8360-4904-95DB-709DF34BEE0A}" type="slidenum">
              <a:rPr lang="en-GB" smtClean="0"/>
              <a:pPr/>
              <a:t>411</a:t>
            </a:fld>
            <a:endParaRPr lang="en-GB"/>
          </a:p>
        </p:txBody>
      </p:sp>
    </p:spTree>
    <p:extLst>
      <p:ext uri="{BB962C8B-B14F-4D97-AF65-F5344CB8AC3E}">
        <p14:creationId xmlns:p14="http://schemas.microsoft.com/office/powerpoint/2010/main" val="2759953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D4B33D54-3E02-4C1F-AF62-A42713EAD9CF}" type="slidenum">
              <a:rPr lang="en-AU" altLang="en-US" sz="1200" b="0" i="0">
                <a:solidFill>
                  <a:srgbClr val="000000"/>
                </a:solidFill>
                <a:latin typeface="Times" panose="02020603050405020304" pitchFamily="18" charset="0"/>
              </a:rPr>
              <a:pPr/>
              <a:t>415</a:t>
            </a:fld>
            <a:endParaRPr lang="en-AU" altLang="en-US" sz="1200" b="0" i="0">
              <a:solidFill>
                <a:srgbClr val="000000"/>
              </a:solidFill>
              <a:latin typeface="Times" panose="02020603050405020304" pitchFamily="18"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AU" altLang="en-US"/>
          </a:p>
        </p:txBody>
      </p:sp>
    </p:spTree>
    <p:extLst>
      <p:ext uri="{BB962C8B-B14F-4D97-AF65-F5344CB8AC3E}">
        <p14:creationId xmlns:p14="http://schemas.microsoft.com/office/powerpoint/2010/main" val="8050584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4A78A9D8-F5FB-41B2-A48E-3ABD3DA4088A}" type="slidenum">
              <a:rPr lang="en-AU" altLang="en-US" sz="1200" b="0" i="0">
                <a:solidFill>
                  <a:srgbClr val="000000"/>
                </a:solidFill>
                <a:latin typeface="Times" panose="02020603050405020304" pitchFamily="18" charset="0"/>
              </a:rPr>
              <a:pPr/>
              <a:t>416</a:t>
            </a:fld>
            <a:endParaRPr lang="en-AU" altLang="en-US" sz="1200" b="0" i="0">
              <a:solidFill>
                <a:srgbClr val="000000"/>
              </a:solidFill>
              <a:latin typeface="Times"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726846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A42B1538-DD22-44B5-936A-0501C1E98039}" type="slidenum">
              <a:rPr lang="en-AU" altLang="en-US" sz="1200" b="0" i="0">
                <a:solidFill>
                  <a:srgbClr val="000000"/>
                </a:solidFill>
                <a:latin typeface="Times" panose="02020603050405020304" pitchFamily="18" charset="0"/>
              </a:rPr>
              <a:pPr/>
              <a:t>417</a:t>
            </a:fld>
            <a:endParaRPr lang="en-AU" altLang="en-US" sz="1200" b="0" i="0">
              <a:solidFill>
                <a:srgbClr val="000000"/>
              </a:solidFill>
              <a:latin typeface="Times"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1900731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163</a:t>
            </a:fld>
            <a:endParaRPr lang="en-IN"/>
          </a:p>
        </p:txBody>
      </p:sp>
    </p:spTree>
    <p:extLst>
      <p:ext uri="{BB962C8B-B14F-4D97-AF65-F5344CB8AC3E}">
        <p14:creationId xmlns:p14="http://schemas.microsoft.com/office/powerpoint/2010/main" val="23318529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249B6C2-8810-4053-9989-4CC490A45DA9}" type="slidenum">
              <a:rPr lang="en-AU" altLang="en-US" sz="1200" b="0" i="0">
                <a:solidFill>
                  <a:srgbClr val="000000"/>
                </a:solidFill>
                <a:latin typeface="Times" panose="02020603050405020304" pitchFamily="18" charset="0"/>
              </a:rPr>
              <a:pPr/>
              <a:t>418</a:t>
            </a:fld>
            <a:endParaRPr lang="en-AU" altLang="en-US" sz="1200" b="0" i="0">
              <a:solidFill>
                <a:srgbClr val="000000"/>
              </a:solidFill>
              <a:latin typeface="Times" panose="02020603050405020304" pitchFamily="18" charset="0"/>
            </a:endParaRPr>
          </a:p>
        </p:txBody>
      </p:sp>
      <p:sp>
        <p:nvSpPr>
          <p:cNvPr id="10243" name="Rectangle 2"/>
          <p:cNvSpPr>
            <a:spLocks noGrp="1" noRot="1" noChangeAspect="1" noChangeArrowheads="1" noTextEdit="1"/>
          </p:cNvSpPr>
          <p:nvPr>
            <p:ph type="sldImg"/>
          </p:nvPr>
        </p:nvSpPr>
        <p:spPr>
          <a:solidFill>
            <a:srgbClr val="FFFFFF"/>
          </a:solidFill>
          <a:ln/>
        </p:spPr>
      </p:sp>
      <p:sp>
        <p:nvSpPr>
          <p:cNvPr id="1024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463701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4BFE30C2-1322-4703-82A9-A69476E76091}" type="slidenum">
              <a:rPr lang="en-AU" altLang="en-US" sz="1200" b="0" i="0">
                <a:solidFill>
                  <a:srgbClr val="000000"/>
                </a:solidFill>
                <a:latin typeface="Times" panose="02020603050405020304" pitchFamily="18" charset="0"/>
              </a:rPr>
              <a:pPr/>
              <a:t>419</a:t>
            </a:fld>
            <a:endParaRPr lang="en-AU" altLang="en-US" sz="1200" b="0" i="0">
              <a:solidFill>
                <a:srgbClr val="000000"/>
              </a:solidFill>
              <a:latin typeface="Times" panose="02020603050405020304" pitchFamily="18" charset="0"/>
            </a:endParaRPr>
          </a:p>
        </p:txBody>
      </p:sp>
      <p:sp>
        <p:nvSpPr>
          <p:cNvPr id="12291" name="Rectangle 2"/>
          <p:cNvSpPr>
            <a:spLocks noGrp="1" noRot="1" noChangeAspect="1" noChangeArrowheads="1" noTextEdit="1"/>
          </p:cNvSpPr>
          <p:nvPr>
            <p:ph type="sldImg"/>
          </p:nvPr>
        </p:nvSpPr>
        <p:spPr>
          <a:solidFill>
            <a:srgbClr val="FFFFFF"/>
          </a:solidFill>
          <a:ln/>
        </p:spPr>
      </p:sp>
      <p:sp>
        <p:nvSpPr>
          <p:cNvPr id="1229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42755515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4BFE30C2-1322-4703-82A9-A69476E76091}" type="slidenum">
              <a:rPr lang="en-AU" altLang="en-US" sz="1200" b="0" i="0">
                <a:solidFill>
                  <a:srgbClr val="000000"/>
                </a:solidFill>
                <a:latin typeface="Times" panose="02020603050405020304" pitchFamily="18" charset="0"/>
              </a:rPr>
              <a:pPr/>
              <a:t>420</a:t>
            </a:fld>
            <a:endParaRPr lang="en-AU" altLang="en-US" sz="1200" b="0" i="0">
              <a:solidFill>
                <a:srgbClr val="000000"/>
              </a:solidFill>
              <a:latin typeface="Times" panose="02020603050405020304" pitchFamily="18" charset="0"/>
            </a:endParaRPr>
          </a:p>
        </p:txBody>
      </p:sp>
      <p:sp>
        <p:nvSpPr>
          <p:cNvPr id="12291" name="Rectangle 2"/>
          <p:cNvSpPr>
            <a:spLocks noGrp="1" noRot="1" noChangeAspect="1" noChangeArrowheads="1" noTextEdit="1"/>
          </p:cNvSpPr>
          <p:nvPr>
            <p:ph type="sldImg"/>
          </p:nvPr>
        </p:nvSpPr>
        <p:spPr>
          <a:solidFill>
            <a:srgbClr val="FFFFFF"/>
          </a:solidFill>
          <a:ln/>
        </p:spPr>
      </p:sp>
      <p:sp>
        <p:nvSpPr>
          <p:cNvPr id="1229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3862233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133EF44F-6CDE-41D4-BBEB-9EF26ACC7A0F}" type="slidenum">
              <a:rPr lang="en-AU" altLang="en-US" sz="1200" b="0" i="0">
                <a:solidFill>
                  <a:srgbClr val="000000"/>
                </a:solidFill>
                <a:latin typeface="Times" panose="02020603050405020304" pitchFamily="18" charset="0"/>
              </a:rPr>
              <a:pPr/>
              <a:t>421</a:t>
            </a:fld>
            <a:endParaRPr lang="en-AU" altLang="en-US" sz="1200" b="0" i="0">
              <a:solidFill>
                <a:srgbClr val="000000"/>
              </a:solidFill>
              <a:latin typeface="Times" panose="02020603050405020304" pitchFamily="18" charset="0"/>
            </a:endParaRPr>
          </a:p>
        </p:txBody>
      </p:sp>
      <p:sp>
        <p:nvSpPr>
          <p:cNvPr id="14339" name="Rectangle 2"/>
          <p:cNvSpPr>
            <a:spLocks noGrp="1" noRot="1" noChangeAspect="1" noChangeArrowheads="1" noTextEdit="1"/>
          </p:cNvSpPr>
          <p:nvPr>
            <p:ph type="sldImg"/>
          </p:nvPr>
        </p:nvSpPr>
        <p:spPr>
          <a:solidFill>
            <a:srgbClr val="FFFFFF"/>
          </a:solidFill>
          <a:ln/>
        </p:spPr>
      </p:sp>
      <p:sp>
        <p:nvSpPr>
          <p:cNvPr id="1434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4153866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6DFAF6B7-F443-4F01-9D55-AF0D91DB13FB}" type="slidenum">
              <a:rPr lang="en-AU" altLang="en-US" sz="1200" b="0" i="0">
                <a:solidFill>
                  <a:srgbClr val="000000"/>
                </a:solidFill>
                <a:latin typeface="Times" panose="02020603050405020304" pitchFamily="18" charset="0"/>
              </a:rPr>
              <a:pPr/>
              <a:t>422</a:t>
            </a:fld>
            <a:endParaRPr lang="en-AU" altLang="en-US" sz="1200" b="0" i="0">
              <a:solidFill>
                <a:srgbClr val="000000"/>
              </a:solidFill>
              <a:latin typeface="Times" panose="02020603050405020304" pitchFamily="18" charset="0"/>
            </a:endParaRPr>
          </a:p>
        </p:txBody>
      </p:sp>
      <p:sp>
        <p:nvSpPr>
          <p:cNvPr id="16387" name="Rectangle 2"/>
          <p:cNvSpPr>
            <a:spLocks noGrp="1" noRot="1" noChangeAspect="1" noChangeArrowheads="1" noTextEdit="1"/>
          </p:cNvSpPr>
          <p:nvPr>
            <p:ph type="sldImg"/>
          </p:nvPr>
        </p:nvSpPr>
        <p:spPr>
          <a:solidFill>
            <a:srgbClr val="FFFFFF"/>
          </a:solidFill>
          <a:ln/>
        </p:spPr>
      </p:sp>
      <p:sp>
        <p:nvSpPr>
          <p:cNvPr id="16388"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eaLnBrk="1" hangingPunct="1"/>
            <a:endParaRPr lang="en-AU" altLang="en-US"/>
          </a:p>
        </p:txBody>
      </p:sp>
    </p:spTree>
    <p:extLst>
      <p:ext uri="{BB962C8B-B14F-4D97-AF65-F5344CB8AC3E}">
        <p14:creationId xmlns:p14="http://schemas.microsoft.com/office/powerpoint/2010/main" val="1931595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2A443DA-86A5-409A-9FA2-188B4D22FE0F}" type="slidenum">
              <a:rPr lang="en-AU" altLang="en-US" sz="1200" b="0" i="0">
                <a:solidFill>
                  <a:srgbClr val="000000"/>
                </a:solidFill>
                <a:latin typeface="Times" panose="02020603050405020304" pitchFamily="18" charset="0"/>
              </a:rPr>
              <a:pPr/>
              <a:t>423</a:t>
            </a:fld>
            <a:endParaRPr lang="en-AU" altLang="en-US" sz="1200" b="0" i="0">
              <a:solidFill>
                <a:srgbClr val="000000"/>
              </a:solidFill>
              <a:latin typeface="Times"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5320762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B6D08C7B-7AC4-4F89-8B71-C0D42B965DBF}" type="slidenum">
              <a:rPr lang="en-AU" altLang="en-US" sz="1200" b="0" i="0">
                <a:solidFill>
                  <a:srgbClr val="000000"/>
                </a:solidFill>
                <a:latin typeface="Times" panose="02020603050405020304" pitchFamily="18" charset="0"/>
              </a:rPr>
              <a:pPr/>
              <a:t>424</a:t>
            </a:fld>
            <a:endParaRPr lang="en-AU" altLang="en-US" sz="1200" b="0" i="0">
              <a:solidFill>
                <a:srgbClr val="000000"/>
              </a:solidFill>
              <a:latin typeface="Times"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21015868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8FCD5F9-1D36-4046-B2EA-97661B3E2933}" type="slidenum">
              <a:rPr lang="en-AU" altLang="en-US" sz="1200" b="0" i="0">
                <a:solidFill>
                  <a:srgbClr val="000000"/>
                </a:solidFill>
                <a:latin typeface="Times" panose="02020603050405020304" pitchFamily="18" charset="0"/>
              </a:rPr>
              <a:pPr/>
              <a:t>425</a:t>
            </a:fld>
            <a:endParaRPr lang="en-AU" altLang="en-US" sz="1200" b="0" i="0">
              <a:solidFill>
                <a:srgbClr val="000000"/>
              </a:solidFill>
              <a:latin typeface="Times"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914400" y="4343400"/>
            <a:ext cx="5029200" cy="4114800"/>
          </a:xfrm>
          <a:noFill/>
        </p:spPr>
        <p:txBody>
          <a:bodyPr/>
          <a:lstStyle/>
          <a:p>
            <a:pPr eaLnBrk="1" hangingPunct="1"/>
            <a:r>
              <a:rPr lang="en-US" altLang="en-US"/>
              <a:t>	</a:t>
            </a:r>
          </a:p>
        </p:txBody>
      </p:sp>
    </p:spTree>
    <p:extLst>
      <p:ext uri="{BB962C8B-B14F-4D97-AF65-F5344CB8AC3E}">
        <p14:creationId xmlns:p14="http://schemas.microsoft.com/office/powerpoint/2010/main" val="25690939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2A9B5E76-2418-4140-97AC-4408E9D23ABB}" type="slidenum">
              <a:rPr lang="en-AU" altLang="en-US" sz="1200" b="0" i="0">
                <a:solidFill>
                  <a:srgbClr val="000000"/>
                </a:solidFill>
                <a:latin typeface="Times" panose="02020603050405020304" pitchFamily="18" charset="0"/>
              </a:rPr>
              <a:pPr/>
              <a:t>426</a:t>
            </a:fld>
            <a:endParaRPr lang="en-AU" altLang="en-US" sz="1200" b="0" i="0">
              <a:solidFill>
                <a:srgbClr val="000000"/>
              </a:solidFill>
              <a:latin typeface="Times"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914400" y="4343400"/>
            <a:ext cx="5029200" cy="4114800"/>
          </a:xfrm>
          <a:noFill/>
        </p:spPr>
        <p:txBody>
          <a:bodyPr/>
          <a:lstStyle/>
          <a:p>
            <a:pPr eaLnBrk="1" hangingPunct="1"/>
            <a:r>
              <a:rPr lang="en-US" altLang="en-US"/>
              <a:t>	</a:t>
            </a:r>
          </a:p>
        </p:txBody>
      </p:sp>
    </p:spTree>
    <p:extLst>
      <p:ext uri="{BB962C8B-B14F-4D97-AF65-F5344CB8AC3E}">
        <p14:creationId xmlns:p14="http://schemas.microsoft.com/office/powerpoint/2010/main" val="114080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7A887281-63AB-4AA2-A8D5-1A4DEE893D23}" type="slidenum">
              <a:rPr lang="en-AU" altLang="en-US" sz="1200" b="0" i="0">
                <a:solidFill>
                  <a:srgbClr val="000000"/>
                </a:solidFill>
                <a:latin typeface="Times" panose="02020603050405020304" pitchFamily="18" charset="0"/>
              </a:rPr>
              <a:pPr/>
              <a:t>427</a:t>
            </a:fld>
            <a:endParaRPr lang="en-AU" altLang="en-US" sz="1200" b="0" i="0">
              <a:solidFill>
                <a:srgbClr val="000000"/>
              </a:solidFill>
              <a:latin typeface="Times"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914400" y="4343400"/>
            <a:ext cx="5029200" cy="4114800"/>
          </a:xfrm>
          <a:noFill/>
        </p:spPr>
        <p:txBody>
          <a:bodyPr/>
          <a:lstStyle/>
          <a:p>
            <a:pPr eaLnBrk="1" hangingPunct="1"/>
            <a:r>
              <a:rPr lang="en-US" altLang="en-US"/>
              <a:t>	</a:t>
            </a:r>
          </a:p>
        </p:txBody>
      </p:sp>
    </p:spTree>
    <p:extLst>
      <p:ext uri="{BB962C8B-B14F-4D97-AF65-F5344CB8AC3E}">
        <p14:creationId xmlns:p14="http://schemas.microsoft.com/office/powerpoint/2010/main" val="462581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1525816-F6EC-475B-A61D-CE75656011F2}" type="slidenum">
              <a:rPr lang="en-IN" smtClean="0"/>
              <a:pPr/>
              <a:t>175</a:t>
            </a:fld>
            <a:endParaRPr lang="en-IN"/>
          </a:p>
        </p:txBody>
      </p:sp>
    </p:spTree>
    <p:extLst>
      <p:ext uri="{BB962C8B-B14F-4D97-AF65-F5344CB8AC3E}">
        <p14:creationId xmlns:p14="http://schemas.microsoft.com/office/powerpoint/2010/main" val="2306091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AB4028FC-4AB8-46F7-B5D8-291712AF834C}" type="slidenum">
              <a:rPr lang="en-AU" altLang="en-US" sz="1200" b="0" i="0">
                <a:solidFill>
                  <a:srgbClr val="000000"/>
                </a:solidFill>
                <a:latin typeface="Times" panose="02020603050405020304" pitchFamily="18" charset="0"/>
              </a:rPr>
              <a:pPr/>
              <a:t>428</a:t>
            </a:fld>
            <a:endParaRPr lang="en-AU" altLang="en-US" sz="1200" b="0" i="0">
              <a:solidFill>
                <a:srgbClr val="000000"/>
              </a:solidFill>
              <a:latin typeface="Times"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xfrm>
            <a:off x="914400" y="4343400"/>
            <a:ext cx="5029200" cy="4114800"/>
          </a:xfrm>
          <a:noFill/>
        </p:spPr>
        <p:txBody>
          <a:bodyPr/>
          <a:lstStyle/>
          <a:p>
            <a:pPr eaLnBrk="1" hangingPunct="1"/>
            <a:r>
              <a:rPr lang="en-US" altLang="en-US"/>
              <a:t>	</a:t>
            </a:r>
          </a:p>
        </p:txBody>
      </p:sp>
    </p:spTree>
    <p:extLst>
      <p:ext uri="{BB962C8B-B14F-4D97-AF65-F5344CB8AC3E}">
        <p14:creationId xmlns:p14="http://schemas.microsoft.com/office/powerpoint/2010/main" val="1533026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044E78D-DE51-4227-983D-8438A2D876A6}" type="slidenum">
              <a:rPr lang="en-AU" altLang="en-US" sz="1200" b="0" i="0">
                <a:solidFill>
                  <a:srgbClr val="000000"/>
                </a:solidFill>
                <a:latin typeface="Times" panose="02020603050405020304" pitchFamily="18" charset="0"/>
              </a:rPr>
              <a:pPr/>
              <a:t>429</a:t>
            </a:fld>
            <a:endParaRPr lang="en-AU" altLang="en-US" sz="1200" b="0" i="0">
              <a:solidFill>
                <a:srgbClr val="000000"/>
              </a:solidFill>
              <a:latin typeface="Times"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14400" y="4343400"/>
            <a:ext cx="5029200" cy="4114800"/>
          </a:xfrm>
          <a:noFill/>
        </p:spPr>
        <p:txBody>
          <a:bodyPr/>
          <a:lstStyle/>
          <a:p>
            <a:pPr eaLnBrk="1" hangingPunct="1"/>
            <a:endParaRPr lang="en-AU" altLang="en-US"/>
          </a:p>
        </p:txBody>
      </p:sp>
    </p:spTree>
    <p:extLst>
      <p:ext uri="{BB962C8B-B14F-4D97-AF65-F5344CB8AC3E}">
        <p14:creationId xmlns:p14="http://schemas.microsoft.com/office/powerpoint/2010/main" val="2113853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8C4CAA89-165B-48F5-B63B-FA6D63FF1195}" type="slidenum">
              <a:rPr lang="en-AU" altLang="en-US" sz="1200" b="0" i="0">
                <a:solidFill>
                  <a:srgbClr val="000000"/>
                </a:solidFill>
                <a:latin typeface="Times" panose="02020603050405020304" pitchFamily="18" charset="0"/>
              </a:rPr>
              <a:pPr/>
              <a:t>431</a:t>
            </a:fld>
            <a:endParaRPr lang="en-AU" altLang="en-US" sz="1200" b="0" i="0">
              <a:solidFill>
                <a:srgbClr val="000000"/>
              </a:solidFill>
              <a:latin typeface="Times"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4032190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299D88C-EE8D-44BF-872A-64726AB43A6C}" type="slidenum">
              <a:rPr lang="en-AU" altLang="en-US" sz="1200" b="0" i="0">
                <a:solidFill>
                  <a:srgbClr val="000000"/>
                </a:solidFill>
                <a:latin typeface="Times" panose="02020603050405020304" pitchFamily="18" charset="0"/>
              </a:rPr>
              <a:pPr/>
              <a:t>432</a:t>
            </a:fld>
            <a:endParaRPr lang="en-AU" altLang="en-US" sz="1200" b="0" i="0">
              <a:solidFill>
                <a:srgbClr val="000000"/>
              </a:solidFill>
              <a:latin typeface="Times" panose="02020603050405020304"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209080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F915D70A-471F-4441-8CAC-CF49AF6BB5BC}" type="slidenum">
              <a:rPr lang="en-AU" altLang="en-US" sz="1200" b="0" i="0">
                <a:solidFill>
                  <a:srgbClr val="000000"/>
                </a:solidFill>
                <a:latin typeface="Times" panose="02020603050405020304" pitchFamily="18" charset="0"/>
              </a:rPr>
              <a:pPr/>
              <a:t>433</a:t>
            </a:fld>
            <a:endParaRPr lang="en-AU" altLang="en-US" sz="1200" b="0" i="0">
              <a:solidFill>
                <a:srgbClr val="000000"/>
              </a:solidFill>
              <a:latin typeface="Times" panose="02020603050405020304"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32272868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62554B73-4B27-4592-8824-644A2B1FCA20}" type="slidenum">
              <a:rPr lang="en-AU" altLang="en-US" sz="1200" b="0" i="0">
                <a:solidFill>
                  <a:srgbClr val="000000"/>
                </a:solidFill>
                <a:latin typeface="Times" panose="02020603050405020304" pitchFamily="18" charset="0"/>
              </a:rPr>
              <a:pPr/>
              <a:t>434</a:t>
            </a:fld>
            <a:endParaRPr lang="en-AU" altLang="en-US" sz="1200" b="0" i="0">
              <a:solidFill>
                <a:srgbClr val="000000"/>
              </a:solidFill>
              <a:latin typeface="Times"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672085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BFAEB0FD-7476-423E-AB0F-8A2EAF59CF3B}" type="slidenum">
              <a:rPr lang="en-AU" altLang="en-US" sz="1200" b="0" i="0">
                <a:solidFill>
                  <a:srgbClr val="000000"/>
                </a:solidFill>
                <a:latin typeface="Times" panose="02020603050405020304" pitchFamily="18" charset="0"/>
              </a:rPr>
              <a:pPr/>
              <a:t>435</a:t>
            </a:fld>
            <a:endParaRPr lang="en-AU" altLang="en-US" sz="1200" b="0" i="0">
              <a:solidFill>
                <a:srgbClr val="000000"/>
              </a:solidFill>
              <a:latin typeface="Times"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6278822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31D834DF-80E9-41D5-BE20-7C07F70901F0}" type="slidenum">
              <a:rPr lang="en-AU" altLang="en-US" sz="1200" b="0" i="0">
                <a:solidFill>
                  <a:srgbClr val="000000"/>
                </a:solidFill>
                <a:latin typeface="Times" panose="02020603050405020304" pitchFamily="18" charset="0"/>
              </a:rPr>
              <a:pPr/>
              <a:t>436</a:t>
            </a:fld>
            <a:endParaRPr lang="en-AU" altLang="en-US" sz="1200" b="0" i="0">
              <a:solidFill>
                <a:srgbClr val="000000"/>
              </a:solidFill>
              <a:latin typeface="Times"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29723202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C935BF68-4E0B-4EFA-B836-5D0FE36F6F07}" type="slidenum">
              <a:rPr lang="en-AU" altLang="en-US" sz="1200" b="0" i="0">
                <a:solidFill>
                  <a:srgbClr val="000000"/>
                </a:solidFill>
                <a:latin typeface="Times" panose="02020603050405020304" pitchFamily="18" charset="0"/>
              </a:rPr>
              <a:pPr/>
              <a:t>438</a:t>
            </a:fld>
            <a:endParaRPr lang="en-AU" altLang="en-US" sz="1200" b="0" i="0">
              <a:solidFill>
                <a:srgbClr val="000000"/>
              </a:solidFill>
              <a:latin typeface="Times"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18940099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fld id="{05BB5ACD-E476-4D05-8DA6-E0765C459F97}" type="slidenum">
              <a:rPr lang="en-AU" altLang="en-US" sz="1200" b="0" i="0">
                <a:solidFill>
                  <a:srgbClr val="000000"/>
                </a:solidFill>
                <a:latin typeface="Times" panose="02020603050405020304" pitchFamily="18" charset="0"/>
              </a:rPr>
              <a:pPr/>
              <a:t>441</a:t>
            </a:fld>
            <a:endParaRPr lang="en-AU" altLang="en-US" sz="1200" b="0" i="0">
              <a:solidFill>
                <a:srgbClr val="000000"/>
              </a:solidFill>
              <a:latin typeface="Times"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4400" y="4343400"/>
            <a:ext cx="5029200" cy="4114800"/>
          </a:xfrm>
          <a:noFill/>
        </p:spPr>
        <p:txBody>
          <a:bodyPr/>
          <a:lstStyle/>
          <a:p>
            <a:pPr eaLnBrk="1" hangingPunct="1"/>
            <a:endParaRPr lang="en-US" altLang="en-US"/>
          </a:p>
        </p:txBody>
      </p:sp>
    </p:spTree>
    <p:extLst>
      <p:ext uri="{BB962C8B-B14F-4D97-AF65-F5344CB8AC3E}">
        <p14:creationId xmlns:p14="http://schemas.microsoft.com/office/powerpoint/2010/main" val="4208010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765860B-051A-4F5B-A80E-07D2C401D8DB}"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A1705C-F5D1-4DC4-B087-91DFE34EE26B}"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0DF1DD-F4F2-4B6E-AB3F-AD2834137444}"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12" name="Rectangle 11"/>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2" name="Rectangle 11"/>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8"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14" name="Rectangle 13"/>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401161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inos"/>
                <a:cs typeface="Tino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119023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E7829B-B6AB-4D62-8B0A-6EAC2CD081A9}"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7/4/2020</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1340261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7/4/2020</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354093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7/4/2020</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1387435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5947CFE-D6D7-49CD-BB38-42D37CFEDD3E}" type="datetime1">
              <a:rPr lang="en-GB" smtClean="0"/>
              <a:t>04/07/2020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CF304E-F16A-460B-955E-60859CBA7365}" type="slidenum">
              <a:rPr lang="en-GB" smtClean="0"/>
              <a:t>‹#›</a:t>
            </a:fld>
            <a:endParaRPr lang="en-GB"/>
          </a:p>
        </p:txBody>
      </p:sp>
    </p:spTree>
    <p:extLst>
      <p:ext uri="{BB962C8B-B14F-4D97-AF65-F5344CB8AC3E}">
        <p14:creationId xmlns:p14="http://schemas.microsoft.com/office/powerpoint/2010/main" val="2620375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12" name="Rectangle 11"/>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13" name="Rectangle 12"/>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6" name="Picture 10" descr="BITS_university_logo_whitevert.png"/>
          <p:cNvPicPr>
            <a:picLocks noChangeAspect="1"/>
          </p:cNvPicPr>
          <p:nvPr userDrawn="1"/>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8" name="TextBox 17"/>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extLst>
      <p:ext uri="{BB962C8B-B14F-4D97-AF65-F5344CB8AC3E}">
        <p14:creationId xmlns:p14="http://schemas.microsoft.com/office/powerpoint/2010/main" val="3728754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pic>
        <p:nvPicPr>
          <p:cNvPr id="11" name="Picture 6"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2" name="Rectangle 11"/>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8" descr="Picture 7.png"/>
          <p:cNvPicPr>
            <a:picLocks noChangeAspect="1"/>
          </p:cNvPicPr>
          <p:nvPr userDrawn="1"/>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14" name="Rectangle 13"/>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extBox 17"/>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9" name="TextBox 18"/>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1200">
                <a:solidFill>
                  <a:srgbClr val="FFFFFF"/>
                </a:solidFill>
                <a:cs typeface="Arial" panose="020B0604020202020204" pitchFamily="34" charset="0"/>
              </a:rPr>
              <a:t>Pilani Campus</a:t>
            </a:r>
          </a:p>
        </p:txBody>
      </p:sp>
    </p:spTree>
    <p:extLst>
      <p:ext uri="{BB962C8B-B14F-4D97-AF65-F5344CB8AC3E}">
        <p14:creationId xmlns:p14="http://schemas.microsoft.com/office/powerpoint/2010/main" val="1575403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01D4888-4CD0-4230-965D-0A798AD2BB1C}"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1379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969B9E1B-EAC3-4200-A6C0-CFC266AA683F}" type="datetime1">
              <a:rPr lang="en-US" smtClean="0"/>
              <a:t>7/4/2020</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Data Structure and Algorithms</a:t>
            </a:r>
          </a:p>
        </p:txBody>
      </p:sp>
      <p:sp>
        <p:nvSpPr>
          <p:cNvPr id="8" name="Rectangle 6"/>
          <p:cNvSpPr>
            <a:spLocks noGrp="1" noChangeArrowheads="1"/>
          </p:cNvSpPr>
          <p:nvPr>
            <p:ph type="sldNum" sz="quarter" idx="12"/>
          </p:nvPr>
        </p:nvSpPr>
        <p:spPr>
          <a:ln/>
        </p:spPr>
        <p:txBody>
          <a:bodyPr/>
          <a:lstStyle>
            <a:lvl1pPr>
              <a:defRPr/>
            </a:lvl1pPr>
          </a:lstStyle>
          <a:p>
            <a:fld id="{B1D1C6EC-2AF9-4B03-A79A-046DD738247C}" type="slidenum">
              <a:rPr lang="en-US" altLang="en-US"/>
              <a:pPr/>
              <a:t>‹#›</a:t>
            </a:fld>
            <a:endParaRPr lang="en-US" altLang="en-US"/>
          </a:p>
        </p:txBody>
      </p:sp>
    </p:spTree>
    <p:extLst>
      <p:ext uri="{BB962C8B-B14F-4D97-AF65-F5344CB8AC3E}">
        <p14:creationId xmlns:p14="http://schemas.microsoft.com/office/powerpoint/2010/main" val="782360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lstStyle/>
          <a:p>
            <a:r>
              <a:rPr lang="en-US"/>
              <a:t>Click to edit Master title style</a:t>
            </a:r>
            <a:endParaRPr lang="en-IN"/>
          </a:p>
        </p:txBody>
      </p:sp>
      <p:sp>
        <p:nvSpPr>
          <p:cNvPr id="3" name="Table Placeholder 2"/>
          <p:cNvSpPr>
            <a:spLocks noGrp="1"/>
          </p:cNvSpPr>
          <p:nvPr>
            <p:ph type="tbl" idx="1"/>
          </p:nvPr>
        </p:nvSpPr>
        <p:spPr>
          <a:xfrm>
            <a:off x="228600" y="1371600"/>
            <a:ext cx="8686800" cy="457200"/>
          </a:xfrm>
        </p:spPr>
        <p:txBody>
          <a:bodyPr/>
          <a:lstStyle/>
          <a:p>
            <a:endParaRPr lang="en-IN"/>
          </a:p>
        </p:txBody>
      </p:sp>
    </p:spTree>
    <p:extLst>
      <p:ext uri="{BB962C8B-B14F-4D97-AF65-F5344CB8AC3E}">
        <p14:creationId xmlns:p14="http://schemas.microsoft.com/office/powerpoint/2010/main" val="3645435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9FF6A39-A06F-422B-AC31-EF28766CA536}" type="datetime1">
              <a:rPr lang="en-US" smtClean="0"/>
              <a:t>7/4/2020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CF304E-F16A-460B-955E-60859CBA7365}" type="slidenum">
              <a:rPr lang="en-GB" smtClean="0"/>
              <a:pPr/>
              <a:t>‹#›</a:t>
            </a:fld>
            <a:endParaRPr lang="en-GB"/>
          </a:p>
        </p:txBody>
      </p:sp>
    </p:spTree>
    <p:extLst>
      <p:ext uri="{BB962C8B-B14F-4D97-AF65-F5344CB8AC3E}">
        <p14:creationId xmlns:p14="http://schemas.microsoft.com/office/powerpoint/2010/main" val="321571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84CA3-4803-4519-887D-82363CDFA4D2}" type="datetime1">
              <a:rPr lang="en-US" smtClean="0"/>
              <a:t>7/4/2020</a:t>
            </a:fld>
            <a:endParaRPr lang="en-US"/>
          </a:p>
        </p:txBody>
      </p:sp>
      <p:sp>
        <p:nvSpPr>
          <p:cNvPr id="5" name="Footer Placeholder 4"/>
          <p:cNvSpPr>
            <a:spLocks noGrp="1"/>
          </p:cNvSpPr>
          <p:nvPr>
            <p:ph type="ftr" sz="quarter" idx="11"/>
          </p:nvPr>
        </p:nvSpPr>
        <p:spPr/>
        <p:txBody>
          <a:bodyPr/>
          <a:lstStyle/>
          <a:p>
            <a:r>
              <a:rPr lang="en-US"/>
              <a:t>Data Structure and Algorithms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914400"/>
          </a:xfrm>
        </p:spPr>
        <p:txBody>
          <a:bodyPr/>
          <a:lstStyle/>
          <a:p>
            <a:r>
              <a:rPr lang="en-US"/>
              <a:t>Click to edit Master title style</a:t>
            </a:r>
          </a:p>
        </p:txBody>
      </p:sp>
      <p:sp>
        <p:nvSpPr>
          <p:cNvPr id="3" name="Text Placeholder 2"/>
          <p:cNvSpPr>
            <a:spLocks noGrp="1"/>
          </p:cNvSpPr>
          <p:nvPr>
            <p:ph type="body" sz="half" idx="1"/>
          </p:nvPr>
        </p:nvSpPr>
        <p:spPr>
          <a:xfrm>
            <a:off x="6858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667000" y="5943600"/>
            <a:ext cx="1295400" cy="457200"/>
          </a:xfrm>
        </p:spPr>
        <p:txBody>
          <a:bodyPr/>
          <a:lstStyle>
            <a:lvl1pPr>
              <a:defRPr/>
            </a:lvl1pPr>
          </a:lstStyle>
          <a:p>
            <a:pPr>
              <a:defRPr/>
            </a:pPr>
            <a:fld id="{E82F6AF6-E18B-4DC2-B478-C849A1EF0093}" type="datetime1">
              <a:rPr lang="en-US" smtClean="0"/>
              <a:t>7/4/2020</a:t>
            </a:fld>
            <a:endParaRPr lang="en-US"/>
          </a:p>
        </p:txBody>
      </p:sp>
      <p:sp>
        <p:nvSpPr>
          <p:cNvPr id="6" name="Footer Placeholder 5"/>
          <p:cNvSpPr>
            <a:spLocks noGrp="1"/>
          </p:cNvSpPr>
          <p:nvPr>
            <p:ph type="ftr" sz="quarter" idx="11"/>
          </p:nvPr>
        </p:nvSpPr>
        <p:spPr>
          <a:xfrm>
            <a:off x="4114800" y="5943600"/>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7162800" y="5943600"/>
            <a:ext cx="1295400" cy="457200"/>
          </a:xfrm>
        </p:spPr>
        <p:txBody>
          <a:bodyPr/>
          <a:lstStyle>
            <a:lvl1pPr>
              <a:defRPr/>
            </a:lvl1pPr>
          </a:lstStyle>
          <a:p>
            <a:fld id="{150D5D7C-EC81-4130-8010-6231664286AF}" type="slidenum">
              <a:rPr lang="en-US" altLang="en-US"/>
              <a:pPr/>
              <a:t>‹#›</a:t>
            </a:fld>
            <a:endParaRPr lang="en-US" altLang="en-US"/>
          </a:p>
        </p:txBody>
      </p:sp>
    </p:spTree>
    <p:extLst>
      <p:ext uri="{BB962C8B-B14F-4D97-AF65-F5344CB8AC3E}">
        <p14:creationId xmlns:p14="http://schemas.microsoft.com/office/powerpoint/2010/main" val="207473253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838200" y="2362200"/>
            <a:ext cx="3770313"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760913" y="2362200"/>
            <a:ext cx="3770312"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2438400" y="6248400"/>
            <a:ext cx="2130425" cy="474663"/>
          </a:xfrm>
        </p:spPr>
        <p:txBody>
          <a:bodyPr/>
          <a:lstStyle>
            <a:lvl1pPr>
              <a:defRPr/>
            </a:lvl1pPr>
          </a:lstStyle>
          <a:p>
            <a:fld id="{4FD518A1-B566-41BE-916D-92415418A6D1}" type="datetime1">
              <a:rPr lang="en-US" altLang="en-US" smtClean="0"/>
              <a:t>7/4/2020</a:t>
            </a:fld>
            <a:endParaRPr lang="en-US" altLang="en-US"/>
          </a:p>
        </p:txBody>
      </p:sp>
      <p:sp>
        <p:nvSpPr>
          <p:cNvPr id="6" name="Footer Placeholder 5"/>
          <p:cNvSpPr>
            <a:spLocks noGrp="1"/>
          </p:cNvSpPr>
          <p:nvPr>
            <p:ph type="ftr" sz="quarter" idx="11"/>
          </p:nvPr>
        </p:nvSpPr>
        <p:spPr>
          <a:xfrm>
            <a:off x="5791200" y="6248400"/>
            <a:ext cx="2897188" cy="474663"/>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4138" y="6242050"/>
            <a:ext cx="587375" cy="488950"/>
          </a:xfrm>
        </p:spPr>
        <p:txBody>
          <a:bodyPr/>
          <a:lstStyle>
            <a:lvl1pPr>
              <a:defRPr/>
            </a:lvl1pPr>
          </a:lstStyle>
          <a:p>
            <a:fld id="{6A279056-AD6F-450D-AC48-21742630E2C8}" type="slidenum">
              <a:rPr lang="en-US" altLang="en-US"/>
              <a:pPr/>
              <a:t>‹#›</a:t>
            </a:fld>
            <a:endParaRPr lang="en-US" altLang="en-US"/>
          </a:p>
        </p:txBody>
      </p:sp>
    </p:spTree>
    <p:extLst>
      <p:ext uri="{BB962C8B-B14F-4D97-AF65-F5344CB8AC3E}">
        <p14:creationId xmlns:p14="http://schemas.microsoft.com/office/powerpoint/2010/main" val="2888924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650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109" name="PlaceHolder 2"/>
          <p:cNvSpPr>
            <a:spLocks noGrp="1"/>
          </p:cNvSpPr>
          <p:nvPr>
            <p:ph type="subTitle"/>
          </p:nvPr>
        </p:nvSpPr>
        <p:spPr>
          <a:xfrm>
            <a:off x="457200" y="1600200"/>
            <a:ext cx="8229240" cy="452592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121483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a:solidFill>
                  <a:srgbClr val="101141"/>
                </a:solidFill>
                <a:cs typeface="Arial" panose="020B0604020202020204" pitchFamily="34" charset="0"/>
              </a:rPr>
              <a:t>BITS </a:t>
            </a:r>
            <a:r>
              <a:rPr lang="en-US" sz="110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4056085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973DB42-B92B-4692-8C0F-8A4E4718920A}" type="datetime1">
              <a:rPr lang="en-US" smtClean="0"/>
              <a:t>7/4/2020</a:t>
            </a:fld>
            <a:endParaRPr lang="en-US"/>
          </a:p>
        </p:txBody>
      </p:sp>
      <p:sp>
        <p:nvSpPr>
          <p:cNvPr id="6" name="Footer Placeholder 5"/>
          <p:cNvSpPr>
            <a:spLocks noGrp="1"/>
          </p:cNvSpPr>
          <p:nvPr>
            <p:ph type="ftr" sz="quarter" idx="11"/>
          </p:nvPr>
        </p:nvSpPr>
        <p:spPr/>
        <p:txBody>
          <a:bodyPr/>
          <a:lstStyle/>
          <a:p>
            <a:r>
              <a:rPr lang="en-US"/>
              <a:t>Data Structure and Algorithms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1187C57-F050-419F-AF66-E30F710AF540}" type="datetime1">
              <a:rPr lang="en-US" smtClean="0"/>
              <a:t>7/4/2020</a:t>
            </a:fld>
            <a:endParaRPr lang="en-US"/>
          </a:p>
        </p:txBody>
      </p:sp>
      <p:sp>
        <p:nvSpPr>
          <p:cNvPr id="8" name="Footer Placeholder 7"/>
          <p:cNvSpPr>
            <a:spLocks noGrp="1"/>
          </p:cNvSpPr>
          <p:nvPr>
            <p:ph type="ftr" sz="quarter" idx="11"/>
          </p:nvPr>
        </p:nvSpPr>
        <p:spPr/>
        <p:txBody>
          <a:bodyPr/>
          <a:lstStyle/>
          <a:p>
            <a:r>
              <a:rPr lang="en-US"/>
              <a:t>Data Structure and Algorithms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0A6921A-76AC-406A-A171-B822C670500E}" type="datetime1">
              <a:rPr lang="en-US" smtClean="0"/>
              <a:t>7/4/2020</a:t>
            </a:fld>
            <a:endParaRPr lang="en-US"/>
          </a:p>
        </p:txBody>
      </p:sp>
      <p:sp>
        <p:nvSpPr>
          <p:cNvPr id="4" name="Footer Placeholder 3"/>
          <p:cNvSpPr>
            <a:spLocks noGrp="1"/>
          </p:cNvSpPr>
          <p:nvPr>
            <p:ph type="ftr" sz="quarter" idx="11"/>
          </p:nvPr>
        </p:nvSpPr>
        <p:spPr/>
        <p:txBody>
          <a:bodyPr/>
          <a:lstStyle/>
          <a:p>
            <a:r>
              <a:rPr lang="en-US"/>
              <a:t>Data Structure and Algorithms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80B9F-6699-4DB5-89EC-8E158C56F2F2}" type="datetime1">
              <a:rPr lang="en-US" smtClean="0"/>
              <a:t>7/4/2020</a:t>
            </a:fld>
            <a:endParaRPr lang="en-US"/>
          </a:p>
        </p:txBody>
      </p:sp>
      <p:sp>
        <p:nvSpPr>
          <p:cNvPr id="3" name="Footer Placeholder 2"/>
          <p:cNvSpPr>
            <a:spLocks noGrp="1"/>
          </p:cNvSpPr>
          <p:nvPr>
            <p:ph type="ftr" sz="quarter" idx="11"/>
          </p:nvPr>
        </p:nvSpPr>
        <p:spPr/>
        <p:txBody>
          <a:bodyPr/>
          <a:lstStyle/>
          <a:p>
            <a:r>
              <a:rPr lang="en-US"/>
              <a:t>Data Structure and Algorithms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3AC147-0024-42C5-AF7D-0AAF57E137C9}" type="datetime1">
              <a:rPr lang="en-US" smtClean="0"/>
              <a:t>7/4/2020</a:t>
            </a:fld>
            <a:endParaRPr lang="en-US"/>
          </a:p>
        </p:txBody>
      </p:sp>
      <p:sp>
        <p:nvSpPr>
          <p:cNvPr id="6" name="Footer Placeholder 5"/>
          <p:cNvSpPr>
            <a:spLocks noGrp="1"/>
          </p:cNvSpPr>
          <p:nvPr>
            <p:ph type="ftr" sz="quarter" idx="11"/>
          </p:nvPr>
        </p:nvSpPr>
        <p:spPr/>
        <p:txBody>
          <a:bodyPr/>
          <a:lstStyle/>
          <a:p>
            <a:r>
              <a:rPr lang="en-US"/>
              <a:t>Data Structure and Algorithms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6DC2C-C3E9-4BF1-BA78-7ACD9511DCD5}" type="datetime1">
              <a:rPr lang="en-US" smtClean="0"/>
              <a:t>7/4/2020</a:t>
            </a:fld>
            <a:endParaRPr lang="en-US"/>
          </a:p>
        </p:txBody>
      </p:sp>
      <p:sp>
        <p:nvSpPr>
          <p:cNvPr id="6" name="Footer Placeholder 5"/>
          <p:cNvSpPr>
            <a:spLocks noGrp="1"/>
          </p:cNvSpPr>
          <p:nvPr>
            <p:ph type="ftr" sz="quarter" idx="11"/>
          </p:nvPr>
        </p:nvSpPr>
        <p:spPr/>
        <p:txBody>
          <a:bodyPr/>
          <a:lstStyle/>
          <a:p>
            <a:r>
              <a:rPr lang="en-US"/>
              <a:t>Data Structure and Algorithms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A0E0FA-3E9D-4658-9F60-C6E3B9C67C87}" type="datetime1">
              <a:rPr lang="en-US" smtClean="0"/>
              <a:t>7/4/2020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Structure and Algorithms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82395" y="192150"/>
            <a:ext cx="6979208" cy="1244600"/>
          </a:xfrm>
          <a:prstGeom prst="rect">
            <a:avLst/>
          </a:prstGeom>
        </p:spPr>
        <p:txBody>
          <a:bodyPr wrap="square" lIns="0" tIns="0" rIns="0" bIns="0">
            <a:spAutoFit/>
          </a:bodyPr>
          <a:lstStyle>
            <a:lvl1pPr>
              <a:defRPr sz="4000" b="0" i="0">
                <a:solidFill>
                  <a:schemeClr val="tx1"/>
                </a:solidFill>
                <a:latin typeface="Carlito"/>
                <a:cs typeface="Carlito"/>
              </a:defRPr>
            </a:lvl1pPr>
          </a:lstStyle>
          <a:p>
            <a:endParaRPr/>
          </a:p>
        </p:txBody>
      </p:sp>
      <p:sp>
        <p:nvSpPr>
          <p:cNvPr id="3" name="Holder 3"/>
          <p:cNvSpPr>
            <a:spLocks noGrp="1"/>
          </p:cNvSpPr>
          <p:nvPr>
            <p:ph type="body" idx="1"/>
          </p:nvPr>
        </p:nvSpPr>
        <p:spPr>
          <a:xfrm>
            <a:off x="821639" y="1710944"/>
            <a:ext cx="5294630" cy="1631950"/>
          </a:xfrm>
          <a:prstGeom prst="rect">
            <a:avLst/>
          </a:prstGeom>
        </p:spPr>
        <p:txBody>
          <a:bodyPr wrap="square" lIns="0" tIns="0" rIns="0" bIns="0">
            <a:spAutoFit/>
          </a:bodyPr>
          <a:lstStyle>
            <a:lvl1pPr>
              <a:defRPr sz="1800" b="0" i="0">
                <a:solidFill>
                  <a:schemeClr val="tx1"/>
                </a:solidFill>
                <a:latin typeface="Tinos"/>
                <a:cs typeface="Tinos"/>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7/4/2020</a:t>
            </a:fld>
            <a:endParaRPr lang="en-US"/>
          </a:p>
        </p:txBody>
      </p:sp>
      <p:sp>
        <p:nvSpPr>
          <p:cNvPr id="6" name="Holder 6"/>
          <p:cNvSpPr>
            <a:spLocks noGrp="1"/>
          </p:cNvSpPr>
          <p:nvPr>
            <p:ph type="sldNum" sz="quarter" idx="7"/>
          </p:nvPr>
        </p:nvSpPr>
        <p:spPr>
          <a:xfrm>
            <a:off x="8401811" y="6465214"/>
            <a:ext cx="231775" cy="177800"/>
          </a:xfrm>
          <a:prstGeom prst="rect">
            <a:avLst/>
          </a:prstGeom>
        </p:spPr>
        <p:txBody>
          <a:bodyPr wrap="square" lIns="0" tIns="0" rIns="0" bIns="0">
            <a:spAutoFit/>
          </a:bodyPr>
          <a:lstStyle>
            <a:lvl1pPr>
              <a:defRPr sz="1200" b="0" i="0">
                <a:solidFill>
                  <a:srgbClr val="888888"/>
                </a:solidFill>
                <a:latin typeface="Carlito"/>
                <a:cs typeface="Carlito"/>
              </a:defRPr>
            </a:lvl1pPr>
          </a:lstStyle>
          <a:p>
            <a:pPr marL="38100">
              <a:lnSpc>
                <a:spcPts val="1240"/>
              </a:lnSpc>
            </a:pPr>
            <a:fld id="{81D60167-4931-47E6-BA6A-407CBD079E47}" type="slidenum">
              <a:rPr dirty="0"/>
              <a:t>‹#›</a:t>
            </a:fld>
            <a:endParaRPr dirty="0"/>
          </a:p>
        </p:txBody>
      </p:sp>
    </p:spTree>
    <p:extLst>
      <p:ext uri="{BB962C8B-B14F-4D97-AF65-F5344CB8AC3E}">
        <p14:creationId xmlns:p14="http://schemas.microsoft.com/office/powerpoint/2010/main" val="17854266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NUL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06.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xml"/><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2.xml"/><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2.xml"/><Relationship Id="rId4" Type="http://schemas.openxmlformats.org/officeDocument/2006/relationships/image" Target="../media/image115.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3.png"/><Relationship Id="rId1" Type="http://schemas.openxmlformats.org/officeDocument/2006/relationships/slideLayout" Target="../slideLayouts/slideLayout22.xml"/><Relationship Id="rId4"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31.xml.rels><?xml version="1.0" encoding="UTF-8" standalone="yes"?>
<Relationships xmlns="http://schemas.openxmlformats.org/package/2006/relationships"><Relationship Id="rId7"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s>
</file>

<file path=ppt/slides/_rels/slide132.xml.rels><?xml version="1.0" encoding="UTF-8" standalone="yes"?>
<Relationships xmlns="http://schemas.openxmlformats.org/package/2006/relationships"><Relationship Id="rId8" Type="http://schemas.openxmlformats.org/officeDocument/2006/relationships/image" Target="../media/image124.gif"/><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3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s>
</file>

<file path=ppt/slides/_rels/slide1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4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2.xml"/><Relationship Id="rId4" Type="http://schemas.openxmlformats.org/officeDocument/2006/relationships/image" Target="NULL"/></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2.xml"/><Relationship Id="rId4" Type="http://schemas.openxmlformats.org/officeDocument/2006/relationships/image" Target="../media/image131.png"/></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2.xm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NULL"/><Relationship Id="rId2" Type="http://schemas.openxmlformats.org/officeDocument/2006/relationships/image" Target="../media/image133.png"/><Relationship Id="rId1" Type="http://schemas.openxmlformats.org/officeDocument/2006/relationships/slideLayout" Target="../slideLayouts/slideLayout2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7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1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1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8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2.xml"/></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0.xml"/><Relationship Id="rId7" Type="http://schemas.openxmlformats.org/officeDocument/2006/relationships/image" Target="../media/image151.wmf"/><Relationship Id="rId2" Type="http://schemas.openxmlformats.org/officeDocument/2006/relationships/slideLayout" Target="../slideLayouts/slideLayout21.xml"/><Relationship Id="rId1" Type="http://schemas.openxmlformats.org/officeDocument/2006/relationships/vmlDrawing" Target="../drawings/vmlDrawing5.vml"/><Relationship Id="rId6" Type="http://schemas.openxmlformats.org/officeDocument/2006/relationships/oleObject" Target="../embeddings/oleObject25.bin"/><Relationship Id="rId5" Type="http://schemas.openxmlformats.org/officeDocument/2006/relationships/image" Target="../media/image150.wmf"/><Relationship Id="rId4" Type="http://schemas.openxmlformats.org/officeDocument/2006/relationships/oleObject" Target="../embeddings/oleObject24.bin"/><Relationship Id="rId9" Type="http://schemas.openxmlformats.org/officeDocument/2006/relationships/image" Target="../media/image152.wmf"/></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vmlDrawing" Target="../drawings/vmlDrawing6.vml"/><Relationship Id="rId5" Type="http://schemas.openxmlformats.org/officeDocument/2006/relationships/image" Target="../media/image153.wmf"/><Relationship Id="rId4" Type="http://schemas.openxmlformats.org/officeDocument/2006/relationships/oleObject" Target="../embeddings/oleObject27.bin"/></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vmlDrawing" Target="../drawings/vmlDrawing7.vml"/><Relationship Id="rId5" Type="http://schemas.openxmlformats.org/officeDocument/2006/relationships/image" Target="../media/image154.wmf"/><Relationship Id="rId4" Type="http://schemas.openxmlformats.org/officeDocument/2006/relationships/oleObject" Target="../embeddings/oleObject28.bin"/></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xml"/><Relationship Id="rId1" Type="http://schemas.openxmlformats.org/officeDocument/2006/relationships/vmlDrawing" Target="../drawings/vmlDrawing8.vml"/><Relationship Id="rId5" Type="http://schemas.openxmlformats.org/officeDocument/2006/relationships/image" Target="../media/image155.wmf"/><Relationship Id="rId4" Type="http://schemas.openxmlformats.org/officeDocument/2006/relationships/oleObject" Target="../embeddings/oleObject29.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160.emf"/><Relationship Id="rId3" Type="http://schemas.openxmlformats.org/officeDocument/2006/relationships/notesSlide" Target="../notesSlides/notesSlide14.xml"/><Relationship Id="rId7" Type="http://schemas.openxmlformats.org/officeDocument/2006/relationships/image" Target="../media/image157.emf"/><Relationship Id="rId12" Type="http://schemas.openxmlformats.org/officeDocument/2006/relationships/oleObject" Target="../embeddings/oleObject34.bin"/><Relationship Id="rId2" Type="http://schemas.openxmlformats.org/officeDocument/2006/relationships/slideLayout" Target="../slideLayouts/slideLayout22.xml"/><Relationship Id="rId1" Type="http://schemas.openxmlformats.org/officeDocument/2006/relationships/vmlDrawing" Target="../drawings/vmlDrawing9.vml"/><Relationship Id="rId6" Type="http://schemas.openxmlformats.org/officeDocument/2006/relationships/oleObject" Target="../embeddings/oleObject31.bin"/><Relationship Id="rId11" Type="http://schemas.openxmlformats.org/officeDocument/2006/relationships/image" Target="../media/image159.emf"/><Relationship Id="rId5" Type="http://schemas.openxmlformats.org/officeDocument/2006/relationships/image" Target="../media/image156.emf"/><Relationship Id="rId15" Type="http://schemas.openxmlformats.org/officeDocument/2006/relationships/image" Target="../media/image161.e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158.emf"/><Relationship Id="rId14" Type="http://schemas.openxmlformats.org/officeDocument/2006/relationships/oleObject" Target="../embeddings/oleObject35.bin"/></Relationships>
</file>

<file path=ppt/slides/_rels/slide197.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9.xml"/><Relationship Id="rId1" Type="http://schemas.openxmlformats.org/officeDocument/2006/relationships/vmlDrawing" Target="../drawings/vmlDrawing10.vml"/><Relationship Id="rId6" Type="http://schemas.openxmlformats.org/officeDocument/2006/relationships/image" Target="../media/image163.wmf"/><Relationship Id="rId5" Type="http://schemas.openxmlformats.org/officeDocument/2006/relationships/oleObject" Target="../embeddings/oleObject37.bin"/><Relationship Id="rId4" Type="http://schemas.openxmlformats.org/officeDocument/2006/relationships/image" Target="../media/image162.w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9.xml"/><Relationship Id="rId1" Type="http://schemas.openxmlformats.org/officeDocument/2006/relationships/vmlDrawing" Target="../drawings/vmlDrawing11.vml"/><Relationship Id="rId4" Type="http://schemas.openxmlformats.org/officeDocument/2006/relationships/image" Target="../media/image165.wmf"/></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5.xml"/><Relationship Id="rId7" Type="http://schemas.openxmlformats.org/officeDocument/2006/relationships/image" Target="../media/image167.wmf"/><Relationship Id="rId2" Type="http://schemas.openxmlformats.org/officeDocument/2006/relationships/slideLayout" Target="../slideLayouts/slideLayout21.xml"/><Relationship Id="rId1" Type="http://schemas.openxmlformats.org/officeDocument/2006/relationships/vmlDrawing" Target="../drawings/vmlDrawing12.vml"/><Relationship Id="rId6" Type="http://schemas.openxmlformats.org/officeDocument/2006/relationships/oleObject" Target="../embeddings/oleObject41.bin"/><Relationship Id="rId11" Type="http://schemas.openxmlformats.org/officeDocument/2006/relationships/image" Target="../media/image169.wmf"/><Relationship Id="rId5" Type="http://schemas.openxmlformats.org/officeDocument/2006/relationships/image" Target="../media/image166.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16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7.xml"/><Relationship Id="rId1" Type="http://schemas.openxmlformats.org/officeDocument/2006/relationships/vmlDrawing" Target="../drawings/vmlDrawing13.vml"/><Relationship Id="rId6" Type="http://schemas.openxmlformats.org/officeDocument/2006/relationships/image" Target="../media/image171.wmf"/><Relationship Id="rId5" Type="http://schemas.openxmlformats.org/officeDocument/2006/relationships/oleObject" Target="../embeddings/oleObject45.bin"/><Relationship Id="rId4" Type="http://schemas.openxmlformats.org/officeDocument/2006/relationships/image" Target="../media/image170.wmf"/></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9.xml"/><Relationship Id="rId1" Type="http://schemas.openxmlformats.org/officeDocument/2006/relationships/vmlDrawing" Target="../drawings/vmlDrawing14.vml"/><Relationship Id="rId4" Type="http://schemas.openxmlformats.org/officeDocument/2006/relationships/image" Target="../media/image172.w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0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0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NULL"/><Relationship Id="rId11" Type="http://schemas.openxmlformats.org/officeDocument/2006/relationships/slide" Target="slide234.xm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slide" Target="slide235.xml"/><Relationship Id="rId4" Type="http://schemas.openxmlformats.org/officeDocument/2006/relationships/image" Target="NULL"/><Relationship Id="rId9" Type="http://schemas.openxmlformats.org/officeDocument/2006/relationships/image" Target="NULL"/></Relationships>
</file>

<file path=ppt/slides/_rels/slide21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slide" Target="slide236.xml"/><Relationship Id="rId5" Type="http://schemas.openxmlformats.org/officeDocument/2006/relationships/image" Target="NULL"/><Relationship Id="rId4" Type="http://schemas.openxmlformats.org/officeDocument/2006/relationships/image" Target="NULL"/></Relationships>
</file>

<file path=ppt/slides/_rels/slide2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s>
</file>

<file path=ppt/slides/_rels/slide2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media/image176.png"/><Relationship Id="rId4" Type="http://schemas.openxmlformats.org/officeDocument/2006/relationships/image" Target="../media/image175.png"/></Relationships>
</file>

<file path=ppt/slides/_rels/slide2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2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2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2.xml"/></Relationships>
</file>

<file path=ppt/slides/_rels/slide2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image" Target="NULL"/></Relationships>
</file>

<file path=ppt/slides/_rels/slide2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slide" Target="slide210.xml"/><Relationship Id="rId4" Type="http://schemas.openxmlformats.org/officeDocument/2006/relationships/image" Target="NULL"/></Relationships>
</file>

<file path=ppt/slides/_rels/slide2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4" Type="http://schemas.openxmlformats.org/officeDocument/2006/relationships/slide" Target="slide211.xml"/></Relationships>
</file>

<file path=ppt/slides/_rels/slide2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slide" Target="slide212.xml"/><Relationship Id="rId4" Type="http://schemas.openxmlformats.org/officeDocument/2006/relationships/image" Target="NULL"/></Relationships>
</file>

<file path=ppt/slides/_rels/slide2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2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4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4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5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2.xml"/></Relationships>
</file>

<file path=ppt/slides/_rels/slide25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2.xml"/><Relationship Id="rId4" Type="http://schemas.openxmlformats.org/officeDocument/2006/relationships/image" Target="../media/image195.png"/></Relationships>
</file>

<file path=ppt/slides/_rels/slide2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2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 Id="rId5" Type="http://schemas.openxmlformats.org/officeDocument/2006/relationships/image" Target="NUL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2.wmf"/><Relationship Id="rId17" Type="http://schemas.openxmlformats.org/officeDocument/2006/relationships/oleObject" Target="../embeddings/oleObject9.bin"/><Relationship Id="rId2" Type="http://schemas.openxmlformats.org/officeDocument/2006/relationships/slideLayout" Target="../slideLayouts/slideLayout34.xml"/><Relationship Id="rId16"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19.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4.bin"/><Relationship Id="rId14" Type="http://schemas.openxmlformats.org/officeDocument/2006/relationships/image" Target="../media/image23.wmf"/></Relationships>
</file>

<file path=ppt/slides/_rels/slide2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2.xml"/></Relationships>
</file>

<file path=ppt/slides/_rels/slide2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2.xml"/><Relationship Id="rId4" Type="http://schemas.openxmlformats.org/officeDocument/2006/relationships/image" Target="../media/image19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199.jpeg"/><Relationship Id="rId1" Type="http://schemas.openxmlformats.org/officeDocument/2006/relationships/slideLayout" Target="../slideLayouts/slideLayout22.xml"/><Relationship Id="rId4" Type="http://schemas.openxmlformats.org/officeDocument/2006/relationships/image" Target="../media/image711.png"/></Relationships>
</file>

<file path=ppt/slides/_rels/slide2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2.xml"/></Relationships>
</file>

<file path=ppt/slides/_rels/slide26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810.png"/><Relationship Id="rId1" Type="http://schemas.openxmlformats.org/officeDocument/2006/relationships/slideLayout" Target="../slideLayouts/slideLayout22.xml"/></Relationships>
</file>

<file path=ppt/slides/_rels/slide26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22.xml"/><Relationship Id="rId4" Type="http://schemas.openxmlformats.org/officeDocument/2006/relationships/image" Target="../media/image1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0.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010.png"/><Relationship Id="rId1" Type="http://schemas.openxmlformats.org/officeDocument/2006/relationships/slideLayout" Target="../slideLayouts/slideLayout22.xml"/><Relationship Id="rId6" Type="http://schemas.openxmlformats.org/officeDocument/2006/relationships/image" Target="../media/image161.png"/><Relationship Id="rId5" Type="http://schemas.openxmlformats.org/officeDocument/2006/relationships/image" Target="../media/image1510.png"/><Relationship Id="rId4" Type="http://schemas.openxmlformats.org/officeDocument/2006/relationships/image" Target="../media/image1410.png"/></Relationships>
</file>

<file path=ppt/slides/_rels/slide2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10.png"/><Relationship Id="rId7" Type="http://schemas.openxmlformats.org/officeDocument/2006/relationships/image" Target="../media/image1410.png"/><Relationship Id="rId2" Type="http://schemas.openxmlformats.org/officeDocument/2006/relationships/image" Target="../media/image1010.png"/><Relationship Id="rId1" Type="http://schemas.openxmlformats.org/officeDocument/2006/relationships/slideLayout" Target="../slideLayouts/slideLayout22.xml"/><Relationship Id="rId6" Type="http://schemas.openxmlformats.org/officeDocument/2006/relationships/image" Target="../media/image1310.png"/><Relationship Id="rId5" Type="http://schemas.openxmlformats.org/officeDocument/2006/relationships/image" Target="../media/image19.png"/><Relationship Id="rId4" Type="http://schemas.openxmlformats.org/officeDocument/2006/relationships/image" Target="../media/image1810.png"/></Relationships>
</file>

<file path=ppt/slides/_rels/slide27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0.png"/><Relationship Id="rId2" Type="http://schemas.openxmlformats.org/officeDocument/2006/relationships/image" Target="../media/image21.png"/><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2.png"/><Relationship Id="rId4" Type="http://schemas.openxmlformats.org/officeDocument/2006/relationships/image" Target="../media/image23.png"/><Relationship Id="rId9" Type="http://schemas.openxmlformats.org/officeDocument/2006/relationships/image" Target="../media/image28.png"/></Relationships>
</file>

<file path=ppt/slides/_rels/slide273.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6.png"/></Relationships>
</file>

<file path=ppt/slides/_rels/slide2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2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27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2.xml"/><Relationship Id="rId5" Type="http://schemas.openxmlformats.org/officeDocument/2006/relationships/image" Target="../media/image480.png"/><Relationship Id="rId4" Type="http://schemas.openxmlformats.org/officeDocument/2006/relationships/image" Target="../media/image470.png"/></Relationships>
</file>

<file path=ppt/slides/_rels/slide27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2.xml"/></Relationships>
</file>

<file path=ppt/slides/_rels/slide27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02.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80.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20.png"/><Relationship Id="rId1" Type="http://schemas.openxmlformats.org/officeDocument/2006/relationships/slideLayout" Target="../slideLayouts/slideLayout22.xml"/></Relationships>
</file>

<file path=ppt/slides/_rels/slide28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81.png"/><Relationship Id="rId2" Type="http://schemas.openxmlformats.org/officeDocument/2006/relationships/image" Target="../media/image541.png"/><Relationship Id="rId1" Type="http://schemas.openxmlformats.org/officeDocument/2006/relationships/slideLayout" Target="../slideLayouts/slideLayout22.xml"/><Relationship Id="rId6" Type="http://schemas.openxmlformats.org/officeDocument/2006/relationships/image" Target="../media/image571.png"/><Relationship Id="rId5" Type="http://schemas.openxmlformats.org/officeDocument/2006/relationships/image" Target="../media/image560.png"/><Relationship Id="rId4" Type="http://schemas.openxmlformats.org/officeDocument/2006/relationships/image" Target="../media/image551.png"/></Relationships>
</file>

<file path=ppt/slides/_rels/slide282.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png"/><Relationship Id="rId7" Type="http://schemas.openxmlformats.org/officeDocument/2006/relationships/image" Target="../media/image260.png"/><Relationship Id="rId2" Type="http://schemas.openxmlformats.org/officeDocument/2006/relationships/image" Target="../media/image21.png"/><Relationship Id="rId1" Type="http://schemas.openxmlformats.org/officeDocument/2006/relationships/slideLayout" Target="../slideLayouts/slideLayout22.xml"/><Relationship Id="rId6" Type="http://schemas.openxmlformats.org/officeDocument/2006/relationships/image" Target="../media/image250.png"/><Relationship Id="rId11" Type="http://schemas.openxmlformats.org/officeDocument/2006/relationships/image" Target="../media/image3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png"/><Relationship Id="rId9" Type="http://schemas.openxmlformats.org/officeDocument/2006/relationships/image" Target="../media/image280.png"/></Relationships>
</file>

<file path=ppt/slides/_rels/slide283.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0.png"/><Relationship Id="rId2" Type="http://schemas.openxmlformats.org/officeDocument/2006/relationships/image" Target="../media/image590.png"/><Relationship Id="rId1" Type="http://schemas.openxmlformats.org/officeDocument/2006/relationships/slideLayout" Target="../slideLayouts/slideLayout22.xml"/><Relationship Id="rId6" Type="http://schemas.openxmlformats.org/officeDocument/2006/relationships/image" Target="../media/image630.png"/><Relationship Id="rId5" Type="http://schemas.openxmlformats.org/officeDocument/2006/relationships/image" Target="../media/image621.png"/><Relationship Id="rId4" Type="http://schemas.openxmlformats.org/officeDocument/2006/relationships/image" Target="../media/image612.png"/></Relationships>
</file>

<file path=ppt/slides/_rels/slide284.xml.rels><?xml version="1.0" encoding="UTF-8" standalone="yes"?>
<Relationships xmlns="http://schemas.openxmlformats.org/package/2006/relationships"><Relationship Id="rId8" Type="http://schemas.openxmlformats.org/officeDocument/2006/relationships/image" Target="../media/image712.png"/><Relationship Id="rId3" Type="http://schemas.openxmlformats.org/officeDocument/2006/relationships/image" Target="../media/image661.png"/><Relationship Id="rId7" Type="http://schemas.openxmlformats.org/officeDocument/2006/relationships/image" Target="../media/image700.png"/><Relationship Id="rId2" Type="http://schemas.openxmlformats.org/officeDocument/2006/relationships/image" Target="../media/image650.png"/><Relationship Id="rId1" Type="http://schemas.openxmlformats.org/officeDocument/2006/relationships/slideLayout" Target="../slideLayouts/slideLayout22.xml"/><Relationship Id="rId6" Type="http://schemas.openxmlformats.org/officeDocument/2006/relationships/image" Target="../media/image690.png"/><Relationship Id="rId5" Type="http://schemas.openxmlformats.org/officeDocument/2006/relationships/image" Target="../media/image681.png"/><Relationship Id="rId4" Type="http://schemas.openxmlformats.org/officeDocument/2006/relationships/image" Target="../media/image671.png"/><Relationship Id="rId9" Type="http://schemas.openxmlformats.org/officeDocument/2006/relationships/image" Target="../media/image721.png"/></Relationships>
</file>

<file path=ppt/slides/_rels/slide285.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image" Target="../media/image200.png"/><Relationship Id="rId1" Type="http://schemas.openxmlformats.org/officeDocument/2006/relationships/slideLayout" Target="../slideLayouts/slideLayout22.xml"/><Relationship Id="rId4" Type="http://schemas.openxmlformats.org/officeDocument/2006/relationships/image" Target="../media/image750.png"/></Relationships>
</file>

<file path=ppt/slides/_rels/slide28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1.png"/><Relationship Id="rId1" Type="http://schemas.openxmlformats.org/officeDocument/2006/relationships/slideLayout" Target="../slideLayouts/slideLayout22.xml"/><Relationship Id="rId4" Type="http://schemas.openxmlformats.org/officeDocument/2006/relationships/image" Target="../media/image780.png"/></Relationships>
</file>

<file path=ppt/slides/_rels/slide2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2.xml"/><Relationship Id="rId4" Type="http://schemas.openxmlformats.org/officeDocument/2006/relationships/image" Target="../media/image812.png"/></Relationships>
</file>

<file path=ppt/slides/_rels/slide2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2.xml"/><Relationship Id="rId5" Type="http://schemas.openxmlformats.org/officeDocument/2006/relationships/image" Target="../media/image851.png"/><Relationship Id="rId4" Type="http://schemas.openxmlformats.org/officeDocument/2006/relationships/image" Target="../media/image203.png"/></Relationships>
</file>

<file path=ppt/slides/_rels/slide28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1.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5.xml.rels><?xml version="1.0" encoding="UTF-8" standalone="yes"?>
<Relationships xmlns="http://schemas.openxmlformats.org/package/2006/relationships"><Relationship Id="rId8" Type="http://schemas.openxmlformats.org/officeDocument/2006/relationships/image" Target="../media/image206.wmf"/><Relationship Id="rId13" Type="http://schemas.openxmlformats.org/officeDocument/2006/relationships/oleObject" Target="../embeddings/oleObject52.bin"/><Relationship Id="rId18" Type="http://schemas.openxmlformats.org/officeDocument/2006/relationships/oleObject" Target="../embeddings/oleObject54.bin"/><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208.wmf"/><Relationship Id="rId17" Type="http://schemas.openxmlformats.org/officeDocument/2006/relationships/image" Target="../media/image210.wmf"/><Relationship Id="rId2" Type="http://schemas.openxmlformats.org/officeDocument/2006/relationships/slideLayout" Target="../slideLayouts/slideLayout19.xml"/><Relationship Id="rId16" Type="http://schemas.openxmlformats.org/officeDocument/2006/relationships/oleObject" Target="../embeddings/oleObject53.bin"/><Relationship Id="rId1" Type="http://schemas.openxmlformats.org/officeDocument/2006/relationships/vmlDrawing" Target="../drawings/vmlDrawing15.vml"/><Relationship Id="rId6" Type="http://schemas.openxmlformats.org/officeDocument/2006/relationships/image" Target="../media/image205.w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image" Target="../media/image211.png"/><Relationship Id="rId10" Type="http://schemas.openxmlformats.org/officeDocument/2006/relationships/image" Target="../media/image207.wmf"/><Relationship Id="rId4" Type="http://schemas.openxmlformats.org/officeDocument/2006/relationships/image" Target="../media/image204.wmf"/><Relationship Id="rId9" Type="http://schemas.openxmlformats.org/officeDocument/2006/relationships/oleObject" Target="../embeddings/oleObject50.bin"/><Relationship Id="rId14" Type="http://schemas.openxmlformats.org/officeDocument/2006/relationships/image" Target="../media/image209.w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8.xml"/><Relationship Id="rId1" Type="http://schemas.openxmlformats.org/officeDocument/2006/relationships/vmlDrawing" Target="../drawings/vmlDrawing16.vml"/><Relationship Id="rId6" Type="http://schemas.openxmlformats.org/officeDocument/2006/relationships/image" Target="../media/image205.wmf"/><Relationship Id="rId5" Type="http://schemas.openxmlformats.org/officeDocument/2006/relationships/oleObject" Target="../embeddings/oleObject56.bin"/><Relationship Id="rId4" Type="http://schemas.openxmlformats.org/officeDocument/2006/relationships/image" Target="../media/image212.wmf"/></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vmlDrawing" Target="../drawings/vmlDrawing17.vml"/><Relationship Id="rId5" Type="http://schemas.openxmlformats.org/officeDocument/2006/relationships/image" Target="../media/image213.wmf"/><Relationship Id="rId4" Type="http://schemas.openxmlformats.org/officeDocument/2006/relationships/oleObject" Target="../embeddings/oleObject57.bin"/></Relationships>
</file>

<file path=ppt/slides/_rels/slide2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4.xml"/><Relationship Id="rId1" Type="http://schemas.openxmlformats.org/officeDocument/2006/relationships/vmlDrawing" Target="../drawings/vmlDrawing2.vml"/><Relationship Id="rId4" Type="http://schemas.openxmlformats.org/officeDocument/2006/relationships/image" Target="../media/image25.wmf"/></Relationships>
</file>

<file path=ppt/slides/_rels/slide300.xml.rels><?xml version="1.0" encoding="UTF-8" standalone="yes"?>
<Relationships xmlns="http://schemas.openxmlformats.org/package/2006/relationships"><Relationship Id="rId8" Type="http://schemas.openxmlformats.org/officeDocument/2006/relationships/image" Target="../media/image214.wmf"/><Relationship Id="rId13" Type="http://schemas.openxmlformats.org/officeDocument/2006/relationships/oleObject" Target="../embeddings/oleObject62.bin"/><Relationship Id="rId3" Type="http://schemas.openxmlformats.org/officeDocument/2006/relationships/notesSlide" Target="../notesSlides/notesSlide27.xml"/><Relationship Id="rId7" Type="http://schemas.openxmlformats.org/officeDocument/2006/relationships/oleObject" Target="../embeddings/oleObject59.bin"/><Relationship Id="rId12" Type="http://schemas.openxmlformats.org/officeDocument/2006/relationships/image" Target="../media/image216.wmf"/><Relationship Id="rId2" Type="http://schemas.openxmlformats.org/officeDocument/2006/relationships/slideLayout" Target="../slideLayouts/slideLayout29.xml"/><Relationship Id="rId16" Type="http://schemas.openxmlformats.org/officeDocument/2006/relationships/image" Target="../media/image218.wmf"/><Relationship Id="rId1" Type="http://schemas.openxmlformats.org/officeDocument/2006/relationships/vmlDrawing" Target="../drawings/vmlDrawing18.vml"/><Relationship Id="rId6" Type="http://schemas.openxmlformats.org/officeDocument/2006/relationships/image" Target="../media/image213.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215.wmf"/><Relationship Id="rId4" Type="http://schemas.openxmlformats.org/officeDocument/2006/relationships/image" Target="../media/image211.png"/><Relationship Id="rId9" Type="http://schemas.openxmlformats.org/officeDocument/2006/relationships/oleObject" Target="../embeddings/oleObject60.bin"/><Relationship Id="rId14" Type="http://schemas.openxmlformats.org/officeDocument/2006/relationships/image" Target="../media/image217.wmf"/></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3.x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8.xml"/><Relationship Id="rId1" Type="http://schemas.openxmlformats.org/officeDocument/2006/relationships/vmlDrawing" Target="../drawings/vmlDrawing19.vml"/><Relationship Id="rId6" Type="http://schemas.openxmlformats.org/officeDocument/2006/relationships/image" Target="../media/image220.wmf"/><Relationship Id="rId5" Type="http://schemas.openxmlformats.org/officeDocument/2006/relationships/oleObject" Target="../embeddings/oleObject65.bin"/><Relationship Id="rId4" Type="http://schemas.openxmlformats.org/officeDocument/2006/relationships/image" Target="../media/image219.wmf"/></Relationships>
</file>

<file path=ppt/slides/_rels/slide304.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19.xml"/><Relationship Id="rId1" Type="http://schemas.openxmlformats.org/officeDocument/2006/relationships/vmlDrawing" Target="../drawings/vmlDrawing20.vml"/><Relationship Id="rId6" Type="http://schemas.openxmlformats.org/officeDocument/2006/relationships/image" Target="../media/image205.wmf"/><Relationship Id="rId5" Type="http://schemas.openxmlformats.org/officeDocument/2006/relationships/oleObject" Target="../embeddings/oleObject68.bin"/><Relationship Id="rId4" Type="http://schemas.openxmlformats.org/officeDocument/2006/relationships/image" Target="../media/image222.wmf"/></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25.wmf"/><Relationship Id="rId2" Type="http://schemas.openxmlformats.org/officeDocument/2006/relationships/slideLayout" Target="../slideLayouts/slideLayout19.xml"/><Relationship Id="rId1" Type="http://schemas.openxmlformats.org/officeDocument/2006/relationships/vmlDrawing" Target="../drawings/vmlDrawing21.vml"/><Relationship Id="rId6" Type="http://schemas.openxmlformats.org/officeDocument/2006/relationships/oleObject" Target="../embeddings/oleObject71.bin"/><Relationship Id="rId5" Type="http://schemas.openxmlformats.org/officeDocument/2006/relationships/image" Target="../media/image224.wmf"/><Relationship Id="rId4" Type="http://schemas.openxmlformats.org/officeDocument/2006/relationships/oleObject" Target="../embeddings/oleObject70.bin"/></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9.xml"/><Relationship Id="rId1" Type="http://schemas.openxmlformats.org/officeDocument/2006/relationships/vmlDrawing" Target="../drawings/vmlDrawing22.vml"/><Relationship Id="rId5" Type="http://schemas.openxmlformats.org/officeDocument/2006/relationships/image" Target="../media/image226.wmf"/><Relationship Id="rId4" Type="http://schemas.openxmlformats.org/officeDocument/2006/relationships/oleObject" Target="../embeddings/oleObject72.bin"/></Relationships>
</file>

<file path=ppt/slides/_rels/slide30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09.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oleObject" Target="../embeddings/oleObject77.bin"/><Relationship Id="rId3" Type="http://schemas.openxmlformats.org/officeDocument/2006/relationships/notesSlide" Target="../notesSlides/notesSlide33.xml"/><Relationship Id="rId7" Type="http://schemas.openxmlformats.org/officeDocument/2006/relationships/image" Target="../media/image228.wmf"/><Relationship Id="rId12" Type="http://schemas.openxmlformats.org/officeDocument/2006/relationships/image" Target="../media/image230.wmf"/><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oleObject" Target="../embeddings/oleObject74.bin"/><Relationship Id="rId11" Type="http://schemas.openxmlformats.org/officeDocument/2006/relationships/oleObject" Target="../embeddings/oleObject76.bin"/><Relationship Id="rId5" Type="http://schemas.openxmlformats.org/officeDocument/2006/relationships/image" Target="../media/image227.wmf"/><Relationship Id="rId10" Type="http://schemas.openxmlformats.org/officeDocument/2006/relationships/image" Target="../media/image211.png"/><Relationship Id="rId4" Type="http://schemas.openxmlformats.org/officeDocument/2006/relationships/oleObject" Target="../embeddings/oleObject73.bin"/><Relationship Id="rId9" Type="http://schemas.openxmlformats.org/officeDocument/2006/relationships/image" Target="../media/image229.wmf"/><Relationship Id="rId14" Type="http://schemas.openxmlformats.org/officeDocument/2006/relationships/image" Target="../media/image231.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notesSlide" Target="../notesSlides/notesSlide34.xml"/><Relationship Id="rId7" Type="http://schemas.openxmlformats.org/officeDocument/2006/relationships/image" Target="../media/image233.wmf"/><Relationship Id="rId2" Type="http://schemas.openxmlformats.org/officeDocument/2006/relationships/slideLayout" Target="../slideLayouts/slideLayout29.xml"/><Relationship Id="rId1" Type="http://schemas.openxmlformats.org/officeDocument/2006/relationships/vmlDrawing" Target="../drawings/vmlDrawing24.vml"/><Relationship Id="rId6" Type="http://schemas.openxmlformats.org/officeDocument/2006/relationships/oleObject" Target="../embeddings/oleObject79.bin"/><Relationship Id="rId5" Type="http://schemas.openxmlformats.org/officeDocument/2006/relationships/image" Target="../media/image232.wmf"/><Relationship Id="rId10" Type="http://schemas.openxmlformats.org/officeDocument/2006/relationships/image" Target="../media/image234.wmf"/><Relationship Id="rId4" Type="http://schemas.openxmlformats.org/officeDocument/2006/relationships/oleObject" Target="../embeddings/oleObject78.bin"/><Relationship Id="rId9" Type="http://schemas.openxmlformats.org/officeDocument/2006/relationships/oleObject" Target="../embeddings/oleObject80.bin"/></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3.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28.xml"/><Relationship Id="rId1" Type="http://schemas.openxmlformats.org/officeDocument/2006/relationships/vmlDrawing" Target="../drawings/vmlDrawing25.vml"/><Relationship Id="rId6" Type="http://schemas.openxmlformats.org/officeDocument/2006/relationships/image" Target="../media/image236.wmf"/><Relationship Id="rId5" Type="http://schemas.openxmlformats.org/officeDocument/2006/relationships/oleObject" Target="../embeddings/oleObject82.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84.bin"/></Relationships>
</file>

<file path=ppt/slides/_rels/slide314.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8.xml"/><Relationship Id="rId1" Type="http://schemas.openxmlformats.org/officeDocument/2006/relationships/vmlDrawing" Target="../drawings/vmlDrawing26.vml"/><Relationship Id="rId6" Type="http://schemas.openxmlformats.org/officeDocument/2006/relationships/image" Target="../media/image240.wmf"/><Relationship Id="rId5" Type="http://schemas.openxmlformats.org/officeDocument/2006/relationships/oleObject" Target="../embeddings/oleObject86.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88.bin"/></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9.xml"/><Relationship Id="rId1" Type="http://schemas.openxmlformats.org/officeDocument/2006/relationships/vmlDrawing" Target="../drawings/vmlDrawing27.vml"/><Relationship Id="rId5" Type="http://schemas.openxmlformats.org/officeDocument/2006/relationships/image" Target="../media/image243.wmf"/><Relationship Id="rId4" Type="http://schemas.openxmlformats.org/officeDocument/2006/relationships/oleObject" Target="../embeddings/oleObject89.bin"/></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9.xml"/><Relationship Id="rId1" Type="http://schemas.openxmlformats.org/officeDocument/2006/relationships/vmlDrawing" Target="../drawings/vmlDrawing28.vml"/><Relationship Id="rId5" Type="http://schemas.openxmlformats.org/officeDocument/2006/relationships/image" Target="../media/image239.wmf"/><Relationship Id="rId4" Type="http://schemas.openxmlformats.org/officeDocument/2006/relationships/oleObject" Target="../embeddings/oleObject90.bin"/></Relationships>
</file>

<file path=ppt/slides/_rels/slide3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18.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95.bin"/><Relationship Id="rId3" Type="http://schemas.openxmlformats.org/officeDocument/2006/relationships/notesSlide" Target="../notesSlides/notesSlide39.xml"/><Relationship Id="rId7" Type="http://schemas.openxmlformats.org/officeDocument/2006/relationships/oleObject" Target="../embeddings/oleObject92.bin"/><Relationship Id="rId12" Type="http://schemas.openxmlformats.org/officeDocument/2006/relationships/image" Target="../media/image246.wmf"/><Relationship Id="rId2" Type="http://schemas.openxmlformats.org/officeDocument/2006/relationships/slideLayout" Target="../slideLayouts/slideLayout19.xml"/><Relationship Id="rId16" Type="http://schemas.openxmlformats.org/officeDocument/2006/relationships/image" Target="../media/image248.wmf"/><Relationship Id="rId1" Type="http://schemas.openxmlformats.org/officeDocument/2006/relationships/vmlDrawing" Target="../drawings/vmlDrawing29.vml"/><Relationship Id="rId6" Type="http://schemas.openxmlformats.org/officeDocument/2006/relationships/image" Target="../media/image243.wmf"/><Relationship Id="rId11" Type="http://schemas.openxmlformats.org/officeDocument/2006/relationships/oleObject" Target="../embeddings/oleObject94.bin"/><Relationship Id="rId5" Type="http://schemas.openxmlformats.org/officeDocument/2006/relationships/oleObject" Target="../embeddings/oleObject91.bin"/><Relationship Id="rId15" Type="http://schemas.openxmlformats.org/officeDocument/2006/relationships/oleObject" Target="../embeddings/oleObject96.bin"/><Relationship Id="rId10" Type="http://schemas.openxmlformats.org/officeDocument/2006/relationships/image" Target="../media/image245.wmf"/><Relationship Id="rId4" Type="http://schemas.openxmlformats.org/officeDocument/2006/relationships/image" Target="../media/image211.png"/><Relationship Id="rId9" Type="http://schemas.openxmlformats.org/officeDocument/2006/relationships/oleObject" Target="../embeddings/oleObject93.bin"/><Relationship Id="rId14" Type="http://schemas.openxmlformats.org/officeDocument/2006/relationships/image" Target="../media/image247.wmf"/></Relationships>
</file>

<file path=ppt/slides/_rels/slide319.x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notesSlide" Target="../notesSlides/notesSlide40.xml"/><Relationship Id="rId7" Type="http://schemas.openxmlformats.org/officeDocument/2006/relationships/oleObject" Target="../embeddings/oleObject98.bin"/><Relationship Id="rId2" Type="http://schemas.openxmlformats.org/officeDocument/2006/relationships/slideLayout" Target="../slideLayouts/slideLayout19.xml"/><Relationship Id="rId1" Type="http://schemas.openxmlformats.org/officeDocument/2006/relationships/vmlDrawing" Target="../drawings/vmlDrawing30.vml"/><Relationship Id="rId6" Type="http://schemas.openxmlformats.org/officeDocument/2006/relationships/image" Target="../media/image239.wmf"/><Relationship Id="rId5" Type="http://schemas.openxmlformats.org/officeDocument/2006/relationships/oleObject" Target="../embeddings/oleObject97.bin"/><Relationship Id="rId10" Type="http://schemas.openxmlformats.org/officeDocument/2006/relationships/image" Target="../media/image250.wmf"/><Relationship Id="rId4" Type="http://schemas.openxmlformats.org/officeDocument/2006/relationships/image" Target="../media/image211.png"/><Relationship Id="rId9" Type="http://schemas.openxmlformats.org/officeDocument/2006/relationships/oleObject" Target="../embeddings/oleObject99.bin"/></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6.png"/><Relationship Id="rId1" Type="http://schemas.openxmlformats.org/officeDocument/2006/relationships/slideLayout" Target="../slideLayouts/slideLayout34.xml"/><Relationship Id="rId6" Type="http://schemas.openxmlformats.org/officeDocument/2006/relationships/image" Target="../media/image29.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31.vml"/><Relationship Id="rId5" Type="http://schemas.openxmlformats.org/officeDocument/2006/relationships/image" Target="../media/image251.emf"/><Relationship Id="rId4" Type="http://schemas.openxmlformats.org/officeDocument/2006/relationships/oleObject" Target="../embeddings/oleObject100.bin"/></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1.xml"/><Relationship Id="rId1" Type="http://schemas.openxmlformats.org/officeDocument/2006/relationships/vmlDrawing" Target="../drawings/vmlDrawing32.vml"/><Relationship Id="rId5" Type="http://schemas.openxmlformats.org/officeDocument/2006/relationships/image" Target="../media/image252.emf"/><Relationship Id="rId4" Type="http://schemas.openxmlformats.org/officeDocument/2006/relationships/oleObject" Target="../embeddings/oleObject101.bin"/></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9.xml"/><Relationship Id="rId1" Type="http://schemas.openxmlformats.org/officeDocument/2006/relationships/vmlDrawing" Target="../drawings/vmlDrawing33.vml"/><Relationship Id="rId4" Type="http://schemas.openxmlformats.org/officeDocument/2006/relationships/image" Target="../media/image25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9.xml"/><Relationship Id="rId1" Type="http://schemas.openxmlformats.org/officeDocument/2006/relationships/vmlDrawing" Target="../drawings/vmlDrawing34.vml"/><Relationship Id="rId5" Type="http://schemas.openxmlformats.org/officeDocument/2006/relationships/image" Target="../media/image254.emf"/><Relationship Id="rId4" Type="http://schemas.openxmlformats.org/officeDocument/2006/relationships/oleObject" Target="../embeddings/oleObject103.bin"/></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334.x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9.xml"/><Relationship Id="rId1" Type="http://schemas.openxmlformats.org/officeDocument/2006/relationships/vmlDrawing" Target="../drawings/vmlDrawing35.vml"/><Relationship Id="rId5" Type="http://schemas.openxmlformats.org/officeDocument/2006/relationships/image" Target="../media/image256.emf"/><Relationship Id="rId4" Type="http://schemas.openxmlformats.org/officeDocument/2006/relationships/oleObject" Target="../embeddings/oleObject104.bin"/></Relationships>
</file>

<file path=ppt/slides/_rels/slide343.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2.xml"/></Relationships>
</file>

<file path=ppt/slides/_rels/slide344.xml.rels><?xml version="1.0" encoding="UTF-8" standalone="yes"?>
<Relationships xmlns="http://schemas.openxmlformats.org/package/2006/relationships"><Relationship Id="rId2" Type="http://schemas.openxmlformats.org/officeDocument/2006/relationships/image" Target="../media/image257.wmf"/><Relationship Id="rId1" Type="http://schemas.openxmlformats.org/officeDocument/2006/relationships/slideLayout" Target="../slideLayouts/slideLayout21.xml"/></Relationships>
</file>

<file path=ppt/slides/_rels/slide3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19.xml"/><Relationship Id="rId1" Type="http://schemas.openxmlformats.org/officeDocument/2006/relationships/vmlDrawing" Target="../drawings/vmlDrawing36.vml"/><Relationship Id="rId5" Type="http://schemas.openxmlformats.org/officeDocument/2006/relationships/image" Target="../media/image258.wmf"/><Relationship Id="rId4" Type="http://schemas.openxmlformats.org/officeDocument/2006/relationships/oleObject" Target="../embeddings/oleObject105.bin"/></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19.xml"/><Relationship Id="rId1" Type="http://schemas.openxmlformats.org/officeDocument/2006/relationships/vmlDrawing" Target="../drawings/vmlDrawing37.vml"/><Relationship Id="rId4" Type="http://schemas.openxmlformats.org/officeDocument/2006/relationships/image" Target="../media/image259.wmf"/></Relationships>
</file>

<file path=ppt/slides/_rels/slide347.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2.xml"/></Relationships>
</file>

<file path=ppt/slides/_rels/slide348.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2.xml"/></Relationships>
</file>

<file path=ppt/slides/_rels/slide3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3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352.x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62.wmf"/><Relationship Id="rId1" Type="http://schemas.openxmlformats.org/officeDocument/2006/relationships/slideLayout" Target="../slideLayouts/slideLayout21.xml"/><Relationship Id="rId5" Type="http://schemas.openxmlformats.org/officeDocument/2006/relationships/image" Target="NULL"/><Relationship Id="rId4" Type="http://schemas.openxmlformats.org/officeDocument/2006/relationships/image" Target="../media/image263.wmf"/></Relationships>
</file>

<file path=ppt/slides/_rels/slide35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9.xml"/><Relationship Id="rId1" Type="http://schemas.openxmlformats.org/officeDocument/2006/relationships/vmlDrawing" Target="../drawings/vmlDrawing38.vml"/><Relationship Id="rId4" Type="http://schemas.openxmlformats.org/officeDocument/2006/relationships/image" Target="../media/image264.wmf"/></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30.xml"/><Relationship Id="rId1" Type="http://schemas.openxmlformats.org/officeDocument/2006/relationships/vmlDrawing" Target="../drawings/vmlDrawing39.vml"/><Relationship Id="rId4" Type="http://schemas.openxmlformats.org/officeDocument/2006/relationships/image" Target="../media/image265.wmf"/></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19.xml"/><Relationship Id="rId1" Type="http://schemas.openxmlformats.org/officeDocument/2006/relationships/vmlDrawing" Target="../drawings/vmlDrawing40.vml"/><Relationship Id="rId4" Type="http://schemas.openxmlformats.org/officeDocument/2006/relationships/image" Target="../media/image266.wmf"/></Relationships>
</file>

<file path=ppt/slides/_rels/slide35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30.xml"/><Relationship Id="rId1" Type="http://schemas.openxmlformats.org/officeDocument/2006/relationships/vmlDrawing" Target="../drawings/vmlDrawing41.vml"/><Relationship Id="rId4" Type="http://schemas.openxmlformats.org/officeDocument/2006/relationships/image" Target="../media/image267.wmf"/></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9.xml"/><Relationship Id="rId1" Type="http://schemas.openxmlformats.org/officeDocument/2006/relationships/vmlDrawing" Target="../drawings/vmlDrawing42.vml"/><Relationship Id="rId4" Type="http://schemas.openxmlformats.org/officeDocument/2006/relationships/image" Target="../media/image268.w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19.xml"/><Relationship Id="rId1" Type="http://schemas.openxmlformats.org/officeDocument/2006/relationships/vmlDrawing" Target="../drawings/vmlDrawing43.vml"/><Relationship Id="rId4" Type="http://schemas.openxmlformats.org/officeDocument/2006/relationships/image" Target="../media/image269.wmf"/></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4.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29.xml"/><Relationship Id="rId1" Type="http://schemas.openxmlformats.org/officeDocument/2006/relationships/vmlDrawing" Target="../drawings/vmlDrawing44.vml"/><Relationship Id="rId6" Type="http://schemas.openxmlformats.org/officeDocument/2006/relationships/image" Target="../media/image271.wmf"/><Relationship Id="rId5" Type="http://schemas.openxmlformats.org/officeDocument/2006/relationships/oleObject" Target="../embeddings/oleObject114.bin"/><Relationship Id="rId4" Type="http://schemas.openxmlformats.org/officeDocument/2006/relationships/image" Target="../media/image270.emf"/></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19.xml"/><Relationship Id="rId1" Type="http://schemas.openxmlformats.org/officeDocument/2006/relationships/vmlDrawing" Target="../drawings/vmlDrawing45.vml"/><Relationship Id="rId4" Type="http://schemas.openxmlformats.org/officeDocument/2006/relationships/image" Target="../media/image273.e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9.xml"/><Relationship Id="rId1" Type="http://schemas.openxmlformats.org/officeDocument/2006/relationships/vmlDrawing" Target="../drawings/vmlDrawing46.vml"/><Relationship Id="rId6" Type="http://schemas.openxmlformats.org/officeDocument/2006/relationships/image" Target="../media/image275.wmf"/><Relationship Id="rId5" Type="http://schemas.openxmlformats.org/officeDocument/2006/relationships/oleObject" Target="../embeddings/oleObject118.bin"/><Relationship Id="rId4" Type="http://schemas.openxmlformats.org/officeDocument/2006/relationships/image" Target="../media/image274.wmf"/></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277.wmf"/><Relationship Id="rId2" Type="http://schemas.openxmlformats.org/officeDocument/2006/relationships/slideLayout" Target="../slideLayouts/slideLayout30.xml"/><Relationship Id="rId1" Type="http://schemas.openxmlformats.org/officeDocument/2006/relationships/vmlDrawing" Target="../drawings/vmlDrawing47.vml"/><Relationship Id="rId6" Type="http://schemas.openxmlformats.org/officeDocument/2006/relationships/oleObject" Target="../embeddings/oleObject120.bin"/><Relationship Id="rId5" Type="http://schemas.openxmlformats.org/officeDocument/2006/relationships/image" Target="../media/image276.wmf"/><Relationship Id="rId4" Type="http://schemas.openxmlformats.org/officeDocument/2006/relationships/oleObject" Target="../embeddings/oleObject119.bin"/></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19.xml"/><Relationship Id="rId1" Type="http://schemas.openxmlformats.org/officeDocument/2006/relationships/vmlDrawing" Target="../drawings/vmlDrawing48.vml"/><Relationship Id="rId4" Type="http://schemas.openxmlformats.org/officeDocument/2006/relationships/image" Target="../media/image278.wmf"/></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19.xml"/><Relationship Id="rId1" Type="http://schemas.openxmlformats.org/officeDocument/2006/relationships/vmlDrawing" Target="../drawings/vmlDrawing49.vml"/><Relationship Id="rId6" Type="http://schemas.openxmlformats.org/officeDocument/2006/relationships/image" Target="../media/image280.wmf"/><Relationship Id="rId5" Type="http://schemas.openxmlformats.org/officeDocument/2006/relationships/oleObject" Target="../embeddings/oleObject123.bin"/><Relationship Id="rId4" Type="http://schemas.openxmlformats.org/officeDocument/2006/relationships/image" Target="../media/image279.wmf"/></Relationships>
</file>

<file path=ppt/slides/_rels/slide373.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37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9.xml"/></Relationships>
</file>

<file path=ppt/slides/_rels/slide375.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31.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19.xml"/><Relationship Id="rId1" Type="http://schemas.openxmlformats.org/officeDocument/2006/relationships/vmlDrawing" Target="../drawings/vmlDrawing50.vml"/><Relationship Id="rId4" Type="http://schemas.openxmlformats.org/officeDocument/2006/relationships/image" Target="../media/image284.e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19.xml"/><Relationship Id="rId1" Type="http://schemas.openxmlformats.org/officeDocument/2006/relationships/vmlDrawing" Target="../drawings/vmlDrawing51.vml"/><Relationship Id="rId4" Type="http://schemas.openxmlformats.org/officeDocument/2006/relationships/image" Target="../media/image285.wmf"/></Relationships>
</file>

<file path=ppt/slides/_rels/slide3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9.xml"/><Relationship Id="rId1" Type="http://schemas.openxmlformats.org/officeDocument/2006/relationships/vmlDrawing" Target="../drawings/vmlDrawing52.vml"/><Relationship Id="rId5" Type="http://schemas.openxmlformats.org/officeDocument/2006/relationships/image" Target="../media/image286.wmf"/><Relationship Id="rId4" Type="http://schemas.openxmlformats.org/officeDocument/2006/relationships/oleObject" Target="../embeddings/oleObject126.bin"/></Relationships>
</file>

<file path=ppt/slides/_rels/slide38.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7.bin"/><Relationship Id="rId18" Type="http://schemas.openxmlformats.org/officeDocument/2006/relationships/image" Target="../media/image40.wmf"/><Relationship Id="rId3" Type="http://schemas.openxmlformats.org/officeDocument/2006/relationships/oleObject" Target="../embeddings/oleObject11.bin"/><Relationship Id="rId21" Type="http://schemas.openxmlformats.org/officeDocument/2006/relationships/oleObject" Target="../embeddings/oleObject21.bin"/><Relationship Id="rId7" Type="http://schemas.openxmlformats.org/officeDocument/2006/relationships/oleObject" Target="../embeddings/oleObject13.bin"/><Relationship Id="rId12" Type="http://schemas.openxmlformats.org/officeDocument/2006/relationships/oleObject" Target="../embeddings/oleObject16.bin"/><Relationship Id="rId17" Type="http://schemas.openxmlformats.org/officeDocument/2006/relationships/oleObject" Target="../embeddings/oleObject19.bin"/><Relationship Id="rId2" Type="http://schemas.openxmlformats.org/officeDocument/2006/relationships/slideLayout" Target="../slideLayouts/slideLayout34.xml"/><Relationship Id="rId16" Type="http://schemas.openxmlformats.org/officeDocument/2006/relationships/image" Target="../media/image39.wmf"/><Relationship Id="rId20" Type="http://schemas.openxmlformats.org/officeDocument/2006/relationships/image" Target="../media/image41.wmf"/><Relationship Id="rId1" Type="http://schemas.openxmlformats.org/officeDocument/2006/relationships/vmlDrawing" Target="../drawings/vmlDrawing3.vml"/><Relationship Id="rId6" Type="http://schemas.openxmlformats.org/officeDocument/2006/relationships/image" Target="../media/image35.wmf"/><Relationship Id="rId11" Type="http://schemas.openxmlformats.org/officeDocument/2006/relationships/oleObject" Target="../embeddings/oleObject15.bin"/><Relationship Id="rId24" Type="http://schemas.openxmlformats.org/officeDocument/2006/relationships/image" Target="../media/image43.wmf"/><Relationship Id="rId5" Type="http://schemas.openxmlformats.org/officeDocument/2006/relationships/oleObject" Target="../embeddings/oleObject12.bin"/><Relationship Id="rId15" Type="http://schemas.openxmlformats.org/officeDocument/2006/relationships/oleObject" Target="../embeddings/oleObject18.bin"/><Relationship Id="rId23" Type="http://schemas.openxmlformats.org/officeDocument/2006/relationships/oleObject" Target="../embeddings/oleObject22.bin"/><Relationship Id="rId10" Type="http://schemas.openxmlformats.org/officeDocument/2006/relationships/image" Target="../media/image37.wmf"/><Relationship Id="rId19" Type="http://schemas.openxmlformats.org/officeDocument/2006/relationships/oleObject" Target="../embeddings/oleObject20.bin"/><Relationship Id="rId4" Type="http://schemas.openxmlformats.org/officeDocument/2006/relationships/image" Target="../media/image34.wmf"/><Relationship Id="rId9" Type="http://schemas.openxmlformats.org/officeDocument/2006/relationships/oleObject" Target="../embeddings/oleObject14.bin"/><Relationship Id="rId14" Type="http://schemas.openxmlformats.org/officeDocument/2006/relationships/image" Target="../media/image38.wmf"/><Relationship Id="rId22" Type="http://schemas.openxmlformats.org/officeDocument/2006/relationships/image" Target="../media/image42.wmf"/></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381.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19.xml"/></Relationships>
</file>

<file path=ppt/slides/_rels/slide382.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19.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4.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2.xml"/></Relationships>
</file>

<file path=ppt/slides/_rels/slide39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396.x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62.wmf"/><Relationship Id="rId1" Type="http://schemas.openxmlformats.org/officeDocument/2006/relationships/slideLayout" Target="../slideLayouts/slideLayout21.xml"/><Relationship Id="rId5" Type="http://schemas.openxmlformats.org/officeDocument/2006/relationships/image" Target="NULL"/><Relationship Id="rId4" Type="http://schemas.openxmlformats.org/officeDocument/2006/relationships/image" Target="../media/image263.wmf"/></Relationships>
</file>

<file path=ppt/slides/_rels/slide397.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9.xml"/></Relationships>
</file>

<file path=ppt/slides/_rels/slide3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9.xml"/></Relationships>
</file>

<file path=ppt/slides/_rels/slide39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0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9.xml"/></Relationships>
</file>

<file path=ppt/slides/_rels/slide40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9.xml"/></Relationships>
</file>

<file path=ppt/slides/_rels/slide40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95.png"/><Relationship Id="rId1" Type="http://schemas.openxmlformats.org/officeDocument/2006/relationships/slideLayout" Target="../slideLayouts/slideLayout19.xml"/><Relationship Id="rId4" Type="http://schemas.openxmlformats.org/officeDocument/2006/relationships/image" Target="NULL"/></Relationships>
</file>

<file path=ppt/slides/_rels/slide40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2.xml"/></Relationships>
</file>

<file path=ppt/slides/_rels/slide40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19.xml"/></Relationships>
</file>

<file path=ppt/slides/_rels/slide4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9.xml"/><Relationship Id="rId5" Type="http://schemas.openxmlformats.org/officeDocument/2006/relationships/image" Target="NULL"/><Relationship Id="rId4" Type="http://schemas.openxmlformats.org/officeDocument/2006/relationships/customXml" Target="../ink/ink2.xml"/></Relationships>
</file>

<file path=ppt/slides/_rels/slide40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19.xml"/></Relationships>
</file>

<file path=ppt/slides/_rels/slide40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19.xml"/><Relationship Id="rId4" Type="http://schemas.openxmlformats.org/officeDocument/2006/relationships/image" Target="../media/image305.png"/></Relationships>
</file>

<file path=ppt/slides/_rels/slide40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9.xml"/><Relationship Id="rId4" Type="http://schemas.openxmlformats.org/officeDocument/2006/relationships/image" Target="../media/image306.png"/></Relationships>
</file>

<file path=ppt/slides/_rels/slide4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19.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5.xml.rels><?xml version="1.0" encoding="UTF-8" standalone="yes"?>
<Relationships xmlns="http://schemas.openxmlformats.org/package/2006/relationships"><Relationship Id="rId3" Type="http://schemas.openxmlformats.org/officeDocument/2006/relationships/image" Target="../media/image309.jpeg"/><Relationship Id="rId7" Type="http://schemas.openxmlformats.org/officeDocument/2006/relationships/image" Target="../media/image313.jpeg"/><Relationship Id="rId2" Type="http://schemas.openxmlformats.org/officeDocument/2006/relationships/notesSlide" Target="../notesSlides/notesSlide77.xml"/><Relationship Id="rId1" Type="http://schemas.openxmlformats.org/officeDocument/2006/relationships/slideLayout" Target="../slideLayouts/slideLayout22.xml"/><Relationship Id="rId6" Type="http://schemas.openxmlformats.org/officeDocument/2006/relationships/image" Target="../media/image312.jpeg"/><Relationship Id="rId5" Type="http://schemas.openxmlformats.org/officeDocument/2006/relationships/image" Target="../media/image311.jpeg"/><Relationship Id="rId4" Type="http://schemas.openxmlformats.org/officeDocument/2006/relationships/image" Target="../media/image310.jpeg"/></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43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2.xml"/></Relationships>
</file>

<file path=ppt/slides/_rels/slide43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43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437.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43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44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45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458.x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xml"/></Relationships>
</file>

<file path=ppt/slides/_rels/slide462.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22.xml"/></Relationships>
</file>

<file path=ppt/slides/_rels/slide463.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2.xml"/></Relationships>
</file>

<file path=ppt/slides/_rels/slide464.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7.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2.xml"/></Relationships>
</file>

<file path=ppt/slides/_rels/slide468.x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slideLayout" Target="../slideLayouts/slideLayout2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4.xml"/><Relationship Id="rId1" Type="http://schemas.openxmlformats.org/officeDocument/2006/relationships/vmlDrawing" Target="../drawings/vmlDrawing4.vml"/><Relationship Id="rId4" Type="http://schemas.openxmlformats.org/officeDocument/2006/relationships/image" Target="../media/image44.wmf"/></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2.xml"/></Relationships>
</file>

<file path=ppt/slides/_rels/slide47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4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2.xml"/></Relationships>
</file>

<file path=ppt/slides/_rels/slide478.xml.rels><?xml version="1.0" encoding="UTF-8" standalone="yes"?>
<Relationships xmlns="http://schemas.openxmlformats.org/package/2006/relationships"><Relationship Id="rId2" Type="http://schemas.openxmlformats.org/officeDocument/2006/relationships/image" Target="../media/image330.emf"/><Relationship Id="rId1" Type="http://schemas.openxmlformats.org/officeDocument/2006/relationships/slideLayout" Target="../slideLayouts/slideLayout22.xml"/></Relationships>
</file>

<file path=ppt/slides/_rels/slide479.xml.rels><?xml version="1.0" encoding="UTF-8" standalone="yes"?>
<Relationships xmlns="http://schemas.openxmlformats.org/package/2006/relationships"><Relationship Id="rId2" Type="http://schemas.openxmlformats.org/officeDocument/2006/relationships/image" Target="../media/image331.emf"/><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0.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4.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2.xml"/></Relationships>
</file>

<file path=ppt/slides/_rels/slide486.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8.xml.rels><?xml version="1.0" encoding="UTF-8" standalone="yes"?>
<Relationships xmlns="http://schemas.openxmlformats.org/package/2006/relationships"><Relationship Id="rId2" Type="http://schemas.openxmlformats.org/officeDocument/2006/relationships/image" Target="../media/image335.emf"/><Relationship Id="rId1" Type="http://schemas.openxmlformats.org/officeDocument/2006/relationships/slideLayout" Target="../slideLayouts/slideLayout2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0.xml.rels><?xml version="1.0" encoding="UTF-8" standalone="yes"?>
<Relationships xmlns="http://schemas.openxmlformats.org/package/2006/relationships"><Relationship Id="rId2" Type="http://schemas.openxmlformats.org/officeDocument/2006/relationships/image" Target="../media/image336.emf"/><Relationship Id="rId1" Type="http://schemas.openxmlformats.org/officeDocument/2006/relationships/slideLayout" Target="../slideLayouts/slideLayout2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2.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2.xml"/></Relationships>
</file>

<file path=ppt/slides/_rels/slide493.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2.xml"/></Relationships>
</file>

<file path=ppt/slides/_rels/slide49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9.png"/><Relationship Id="rId1" Type="http://schemas.openxmlformats.org/officeDocument/2006/relationships/slideLayout" Target="../slideLayouts/slideLayout2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6.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2.xml"/></Relationships>
</file>

<file path=ppt/slides/_rels/slide497.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2.xml"/></Relationships>
</file>

<file path=ppt/slides/_rels/slide49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00.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02.xml.rels><?xml version="1.0" encoding="UTF-8" standalone="yes"?>
<Relationships xmlns="http://schemas.openxmlformats.org/package/2006/relationships"><Relationship Id="rId2" Type="http://schemas.openxmlformats.org/officeDocument/2006/relationships/image" Target="../media/image347.emf"/><Relationship Id="rId1" Type="http://schemas.openxmlformats.org/officeDocument/2006/relationships/slideLayout" Target="../slideLayouts/slideLayout22.xml"/></Relationships>
</file>

<file path=ppt/slides/_rels/slide503.xml.rels><?xml version="1.0" encoding="UTF-8" standalone="yes"?>
<Relationships xmlns="http://schemas.openxmlformats.org/package/2006/relationships"><Relationship Id="rId2" Type="http://schemas.openxmlformats.org/officeDocument/2006/relationships/image" Target="../media/image348.emf"/><Relationship Id="rId1" Type="http://schemas.openxmlformats.org/officeDocument/2006/relationships/slideLayout" Target="../slideLayouts/slideLayout22.xml"/></Relationships>
</file>

<file path=ppt/slides/_rels/slide504.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2.xml"/></Relationships>
</file>

<file path=ppt/slides/_rels/slide50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2.xml"/></Relationships>
</file>

<file path=ppt/slides/_rels/slide507.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2.xml"/></Relationships>
</file>

<file path=ppt/slides/_rels/slide50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2.xml"/></Relationships>
</file>

<file path=ppt/slides/_rels/slide51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2.xml"/></Relationships>
</file>

<file path=ppt/slides/_rels/slide51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2.xml"/></Relationships>
</file>

<file path=ppt/slides/_rels/slide522.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2.xml"/></Relationships>
</file>

<file path=ppt/slides/_rels/slide52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2.xml"/></Relationships>
</file>

<file path=ppt/slides/_rels/slide527.x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slideLayout" Target="../slideLayouts/slideLayout22.xml"/></Relationships>
</file>

<file path=ppt/slides/_rels/slide528.xml.rels><?xml version="1.0" encoding="UTF-8" standalone="yes"?>
<Relationships xmlns="http://schemas.openxmlformats.org/package/2006/relationships"><Relationship Id="rId2" Type="http://schemas.openxmlformats.org/officeDocument/2006/relationships/image" Target="../media/image360.emf"/><Relationship Id="rId1" Type="http://schemas.openxmlformats.org/officeDocument/2006/relationships/slideLayout" Target="../slideLayouts/slideLayout22.xml"/></Relationships>
</file>

<file path=ppt/slides/_rels/slide529.xml.rels><?xml version="1.0" encoding="UTF-8" standalone="yes"?>
<Relationships xmlns="http://schemas.openxmlformats.org/package/2006/relationships"><Relationship Id="rId2" Type="http://schemas.openxmlformats.org/officeDocument/2006/relationships/image" Target="../media/image361.emf"/><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2.xml"/></Relationships>
</file>

<file path=ppt/slides/_rels/slide53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2.xml"/></Relationships>
</file>

<file path=ppt/slides/_rels/slide532.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notesSlide" Target="../notesSlides/notesSlide145.xml"/><Relationship Id="rId1" Type="http://schemas.openxmlformats.org/officeDocument/2006/relationships/slideLayout" Target="../slideLayouts/slideLayout22.xml"/><Relationship Id="rId4" Type="http://schemas.openxmlformats.org/officeDocument/2006/relationships/image" Target="../media/image365.jpe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5.xml.rels><?xml version="1.0" encoding="UTF-8" standalone="yes"?>
<Relationships xmlns="http://schemas.openxmlformats.org/package/2006/relationships"><Relationship Id="rId2" Type="http://schemas.openxmlformats.org/officeDocument/2006/relationships/image" Target="../media/image368.emf"/><Relationship Id="rId1" Type="http://schemas.openxmlformats.org/officeDocument/2006/relationships/slideLayout" Target="../slideLayouts/slideLayout3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7.xml.rels><?xml version="1.0" encoding="UTF-8" standalone="yes"?>
<Relationships xmlns="http://schemas.openxmlformats.org/package/2006/relationships"><Relationship Id="rId3" Type="http://schemas.openxmlformats.org/officeDocument/2006/relationships/image" Target="../media/image369.emf"/><Relationship Id="rId2" Type="http://schemas.openxmlformats.org/officeDocument/2006/relationships/notesSlide" Target="../notesSlides/notesSlide147.xml"/><Relationship Id="rId1" Type="http://schemas.openxmlformats.org/officeDocument/2006/relationships/slideLayout" Target="../slideLayouts/slideLayout32.xml"/></Relationships>
</file>

<file path=ppt/slides/_rels/slide548.xml.rels><?xml version="1.0" encoding="UTF-8" standalone="yes"?>
<Relationships xmlns="http://schemas.openxmlformats.org/package/2006/relationships"><Relationship Id="rId2" Type="http://schemas.openxmlformats.org/officeDocument/2006/relationships/image" Target="../media/image370.emf"/><Relationship Id="rId1" Type="http://schemas.openxmlformats.org/officeDocument/2006/relationships/slideLayout" Target="../slideLayouts/slideLayout32.xml"/></Relationships>
</file>

<file path=ppt/slides/_rels/slide549.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2.xml"/></Relationships>
</file>

<file path=ppt/slides/_rels/slide552.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notesSlide" Target="../notesSlides/notesSlide149.xml"/><Relationship Id="rId1" Type="http://schemas.openxmlformats.org/officeDocument/2006/relationships/slideLayout" Target="../slideLayouts/slideLayout32.xml"/></Relationships>
</file>

<file path=ppt/slides/_rels/slide553.x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image" Target="../media/image372.emf"/><Relationship Id="rId1" Type="http://schemas.openxmlformats.org/officeDocument/2006/relationships/slideLayout" Target="../slideLayouts/slideLayout3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5.xml.rels><?xml version="1.0" encoding="UTF-8" standalone="yes"?>
<Relationships xmlns="http://schemas.openxmlformats.org/package/2006/relationships"><Relationship Id="rId3" Type="http://schemas.openxmlformats.org/officeDocument/2006/relationships/image" Target="../media/image375.emf"/><Relationship Id="rId2" Type="http://schemas.openxmlformats.org/officeDocument/2006/relationships/image" Target="../media/image374.emf"/><Relationship Id="rId1" Type="http://schemas.openxmlformats.org/officeDocument/2006/relationships/slideLayout" Target="../slideLayouts/slideLayout32.xml"/></Relationships>
</file>

<file path=ppt/slides/_rels/slide556.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3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8.xml.rels><?xml version="1.0" encoding="UTF-8" standalone="yes"?>
<Relationships xmlns="http://schemas.openxmlformats.org/package/2006/relationships"><Relationship Id="rId2" Type="http://schemas.openxmlformats.org/officeDocument/2006/relationships/image" Target="../media/image1411.png"/><Relationship Id="rId1" Type="http://schemas.openxmlformats.org/officeDocument/2006/relationships/slideLayout" Target="../slideLayouts/slideLayout3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60.xml.rels><?xml version="1.0" encoding="UTF-8" standalone="yes"?>
<Relationships xmlns="http://schemas.openxmlformats.org/package/2006/relationships"><Relationship Id="rId2" Type="http://schemas.openxmlformats.org/officeDocument/2006/relationships/image" Target="../media/image1511.png"/><Relationship Id="rId1" Type="http://schemas.openxmlformats.org/officeDocument/2006/relationships/slideLayout" Target="../slideLayouts/slideLayout32.xml"/></Relationships>
</file>

<file path=ppt/slides/_rels/slide561.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3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3.xml.rels><?xml version="1.0" encoding="UTF-8" standalone="yes"?>
<Relationships xmlns="http://schemas.openxmlformats.org/package/2006/relationships"><Relationship Id="rId2" Type="http://schemas.openxmlformats.org/officeDocument/2006/relationships/image" Target="../media/image379.emf"/><Relationship Id="rId1" Type="http://schemas.openxmlformats.org/officeDocument/2006/relationships/slideLayout" Target="../slideLayouts/slideLayout32.xml"/></Relationships>
</file>

<file path=ppt/slides/_rels/slide564.xml.rels><?xml version="1.0" encoding="UTF-8" standalone="yes"?>
<Relationships xmlns="http://schemas.openxmlformats.org/package/2006/relationships"><Relationship Id="rId3" Type="http://schemas.openxmlformats.org/officeDocument/2006/relationships/image" Target="../media/image381.emf"/><Relationship Id="rId2" Type="http://schemas.openxmlformats.org/officeDocument/2006/relationships/image" Target="../media/image380.emf"/><Relationship Id="rId1" Type="http://schemas.openxmlformats.org/officeDocument/2006/relationships/slideLayout" Target="../slideLayouts/slideLayout3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7.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32.xml"/></Relationships>
</file>

<file path=ppt/slides/_rels/slide568.x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image" Target="../media/image383.emf"/><Relationship Id="rId1" Type="http://schemas.openxmlformats.org/officeDocument/2006/relationships/slideLayout" Target="../slideLayouts/slideLayout32.xml"/></Relationships>
</file>

<file path=ppt/slides/_rels/slide569.xml.rels><?xml version="1.0" encoding="UTF-8" standalone="yes"?>
<Relationships xmlns="http://schemas.openxmlformats.org/package/2006/relationships"><Relationship Id="rId2" Type="http://schemas.openxmlformats.org/officeDocument/2006/relationships/image" Target="../media/image385.emf"/><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0.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32.xml"/></Relationships>
</file>

<file path=ppt/slides/_rels/slide571.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32.xml"/></Relationships>
</file>

<file path=ppt/slides/_rels/slide572.xml.rels><?xml version="1.0" encoding="UTF-8" standalone="yes"?>
<Relationships xmlns="http://schemas.openxmlformats.org/package/2006/relationships"><Relationship Id="rId2" Type="http://schemas.openxmlformats.org/officeDocument/2006/relationships/image" Target="../media/image388.emf"/><Relationship Id="rId1" Type="http://schemas.openxmlformats.org/officeDocument/2006/relationships/slideLayout" Target="../slideLayouts/slideLayout3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4.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3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8.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32.xml"/><Relationship Id="rId4" Type="http://schemas.openxmlformats.org/officeDocument/2006/relationships/image" Target="../media/image392.png"/></Relationships>
</file>

<file path=ppt/slides/_rels/slide579.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1.xml.rels><?xml version="1.0" encoding="UTF-8" standalone="yes"?>
<Relationships xmlns="http://schemas.openxmlformats.org/package/2006/relationships"><Relationship Id="rId3" Type="http://schemas.openxmlformats.org/officeDocument/2006/relationships/image" Target="../media/image395.emf"/><Relationship Id="rId2" Type="http://schemas.openxmlformats.org/officeDocument/2006/relationships/image" Target="../media/image394.emf"/><Relationship Id="rId1" Type="http://schemas.openxmlformats.org/officeDocument/2006/relationships/slideLayout" Target="../slideLayouts/slideLayout3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0.xml"/><Relationship Id="rId1" Type="http://schemas.openxmlformats.org/officeDocument/2006/relationships/slideLayout" Target="../slideLayouts/slideLayout32.xml"/><Relationship Id="rId5" Type="http://schemas.openxmlformats.org/officeDocument/2006/relationships/image" Target="../media/image397.emf"/><Relationship Id="rId4" Type="http://schemas.openxmlformats.org/officeDocument/2006/relationships/image" Target="../media/image396.emf"/></Relationships>
</file>

<file path=ppt/slides/_rels/slide5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32.xml"/><Relationship Id="rId6" Type="http://schemas.openxmlformats.org/officeDocument/2006/relationships/image" Target="../media/image402.png"/><Relationship Id="rId5" Type="http://schemas.openxmlformats.org/officeDocument/2006/relationships/image" Target="../media/image401.png"/><Relationship Id="rId4" Type="http://schemas.openxmlformats.org/officeDocument/2006/relationships/image" Target="../media/image400.png"/></Relationships>
</file>

<file path=ppt/slides/_rels/slide588.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32.xml"/></Relationships>
</file>

<file path=ppt/slides/_rels/slide589.xml.rels><?xml version="1.0" encoding="UTF-8" standalone="yes"?>
<Relationships xmlns="http://schemas.openxmlformats.org/package/2006/relationships"><Relationship Id="rId3" Type="http://schemas.openxmlformats.org/officeDocument/2006/relationships/image" Target="../media/image405.emf"/><Relationship Id="rId2" Type="http://schemas.openxmlformats.org/officeDocument/2006/relationships/image" Target="../media/image404.emf"/><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0.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3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2.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emf"/><Relationship Id="rId1" Type="http://schemas.openxmlformats.org/officeDocument/2006/relationships/slideLayout" Target="../slideLayouts/slideLayout32.xml"/><Relationship Id="rId4" Type="http://schemas.openxmlformats.org/officeDocument/2006/relationships/image" Target="../media/image409.png"/></Relationships>
</file>

<file path=ppt/slides/_rels/slide593.xml.rels><?xml version="1.0" encoding="UTF-8" standalone="yes"?>
<Relationships xmlns="http://schemas.openxmlformats.org/package/2006/relationships"><Relationship Id="rId3" Type="http://schemas.openxmlformats.org/officeDocument/2006/relationships/image" Target="../media/image411.png"/><Relationship Id="rId7" Type="http://schemas.openxmlformats.org/officeDocument/2006/relationships/image" Target="../media/image415.png"/><Relationship Id="rId2" Type="http://schemas.openxmlformats.org/officeDocument/2006/relationships/image" Target="../media/image410.png"/><Relationship Id="rId1" Type="http://schemas.openxmlformats.org/officeDocument/2006/relationships/slideLayout" Target="../slideLayouts/slideLayout32.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594.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3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9.xml.rels><?xml version="1.0" encoding="UTF-8" standalone="yes"?>
<Relationships xmlns="http://schemas.openxmlformats.org/package/2006/relationships"><Relationship Id="rId8" Type="http://schemas.openxmlformats.org/officeDocument/2006/relationships/image" Target="../media/image419.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34.xml"/><Relationship Id="rId1" Type="http://schemas.openxmlformats.org/officeDocument/2006/relationships/vmlDrawing" Target="../drawings/vmlDrawing53.vml"/><Relationship Id="rId6" Type="http://schemas.openxmlformats.org/officeDocument/2006/relationships/image" Target="../media/image418.wmf"/><Relationship Id="rId5" Type="http://schemas.openxmlformats.org/officeDocument/2006/relationships/oleObject" Target="../embeddings/oleObject128.bin"/><Relationship Id="rId4" Type="http://schemas.openxmlformats.org/officeDocument/2006/relationships/image" Target="../media/image41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00.x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slideLayout" Target="../slideLayouts/slideLayout34.xml"/><Relationship Id="rId1" Type="http://schemas.openxmlformats.org/officeDocument/2006/relationships/vmlDrawing" Target="../drawings/vmlDrawing54.vml"/><Relationship Id="rId5" Type="http://schemas.openxmlformats.org/officeDocument/2006/relationships/image" Target="../media/image419.wmf"/><Relationship Id="rId4" Type="http://schemas.openxmlformats.org/officeDocument/2006/relationships/oleObject" Target="../embeddings/oleObject130.bin"/></Relationships>
</file>

<file path=ppt/slides/_rels/slide601.x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slideLayout" Target="../slideLayouts/slideLayout34.xml"/><Relationship Id="rId1" Type="http://schemas.openxmlformats.org/officeDocument/2006/relationships/vmlDrawing" Target="../drawings/vmlDrawing55.vml"/><Relationship Id="rId5" Type="http://schemas.openxmlformats.org/officeDocument/2006/relationships/image" Target="../media/image421.wmf"/><Relationship Id="rId4" Type="http://schemas.openxmlformats.org/officeDocument/2006/relationships/oleObject" Target="../embeddings/oleObject131.bin"/></Relationships>
</file>

<file path=ppt/slides/_rels/slide602.xml.rels><?xml version="1.0" encoding="UTF-8" standalone="yes"?>
<Relationships xmlns="http://schemas.openxmlformats.org/package/2006/relationships"><Relationship Id="rId3" Type="http://schemas.openxmlformats.org/officeDocument/2006/relationships/image" Target="../media/image424.wmf"/><Relationship Id="rId2" Type="http://schemas.openxmlformats.org/officeDocument/2006/relationships/slideLayout" Target="../slideLayouts/slideLayout34.xml"/><Relationship Id="rId1" Type="http://schemas.openxmlformats.org/officeDocument/2006/relationships/vmlDrawing" Target="../drawings/vmlDrawing56.vml"/><Relationship Id="rId5" Type="http://schemas.openxmlformats.org/officeDocument/2006/relationships/image" Target="../media/image423.wmf"/><Relationship Id="rId4" Type="http://schemas.openxmlformats.org/officeDocument/2006/relationships/oleObject" Target="../embeddings/oleObject132.bin"/></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5.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4.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4.xml"/></Relationships>
</file>

<file path=ppt/slides/_rels/slide606.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image" Target="../media/image426.wmf"/><Relationship Id="rId2" Type="http://schemas.openxmlformats.org/officeDocument/2006/relationships/slideLayout" Target="../slideLayouts/slideLayout34.xml"/><Relationship Id="rId1" Type="http://schemas.openxmlformats.org/officeDocument/2006/relationships/vmlDrawing" Target="../drawings/vmlDrawing57.vml"/><Relationship Id="rId6" Type="http://schemas.openxmlformats.org/officeDocument/2006/relationships/oleObject" Target="../embeddings/oleObject134.bin"/><Relationship Id="rId5" Type="http://schemas.openxmlformats.org/officeDocument/2006/relationships/image" Target="../media/image425.wmf"/><Relationship Id="rId4" Type="http://schemas.openxmlformats.org/officeDocument/2006/relationships/oleObject" Target="../embeddings/oleObject133.bin"/></Relationships>
</file>

<file path=ppt/slides/_rels/slide60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34.xml"/><Relationship Id="rId1" Type="http://schemas.openxmlformats.org/officeDocument/2006/relationships/vmlDrawing" Target="../drawings/vmlDrawing58.vml"/><Relationship Id="rId6" Type="http://schemas.openxmlformats.org/officeDocument/2006/relationships/image" Target="../media/image426.wmf"/><Relationship Id="rId5" Type="http://schemas.openxmlformats.org/officeDocument/2006/relationships/oleObject" Target="../embeddings/oleObject135.bin"/><Relationship Id="rId4" Type="http://schemas.openxmlformats.org/officeDocument/2006/relationships/image" Target="../media/image427.wmf"/></Relationships>
</file>

<file path=ppt/slides/_rels/slide608.x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notesSlide" Target="../notesSlides/notesSlide158.xml"/><Relationship Id="rId1" Type="http://schemas.openxmlformats.org/officeDocument/2006/relationships/slideLayout" Target="../slideLayouts/slideLayout34.xml"/></Relationships>
</file>

<file path=ppt/slides/_rels/slide609.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notesSlide" Target="../notesSlides/notesSlide159.xml"/><Relationship Id="rId7" Type="http://schemas.openxmlformats.org/officeDocument/2006/relationships/image" Target="../media/image430.wmf"/><Relationship Id="rId2" Type="http://schemas.openxmlformats.org/officeDocument/2006/relationships/slideLayout" Target="../slideLayouts/slideLayout32.xml"/><Relationship Id="rId1" Type="http://schemas.openxmlformats.org/officeDocument/2006/relationships/vmlDrawing" Target="../drawings/vmlDrawing59.vml"/><Relationship Id="rId6" Type="http://schemas.openxmlformats.org/officeDocument/2006/relationships/oleObject" Target="../embeddings/oleObject137.bin"/><Relationship Id="rId11" Type="http://schemas.openxmlformats.org/officeDocument/2006/relationships/image" Target="../media/image432.wmf"/><Relationship Id="rId5" Type="http://schemas.openxmlformats.org/officeDocument/2006/relationships/image" Target="../media/image429.wmf"/><Relationship Id="rId10" Type="http://schemas.openxmlformats.org/officeDocument/2006/relationships/oleObject" Target="../embeddings/oleObject139.bin"/><Relationship Id="rId4" Type="http://schemas.openxmlformats.org/officeDocument/2006/relationships/oleObject" Target="../embeddings/oleObject136.bin"/><Relationship Id="rId9" Type="http://schemas.openxmlformats.org/officeDocument/2006/relationships/image" Target="../media/image431.wmf"/></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2.xml"/></Relationships>
</file>

<file path=ppt/slides/_rels/slide612.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image" Target="../media/image437.wmf"/><Relationship Id="rId3" Type="http://schemas.openxmlformats.org/officeDocument/2006/relationships/notesSlide" Target="../notesSlides/notesSlide162.xml"/><Relationship Id="rId7" Type="http://schemas.openxmlformats.org/officeDocument/2006/relationships/image" Target="../media/image434.wmf"/><Relationship Id="rId12" Type="http://schemas.openxmlformats.org/officeDocument/2006/relationships/oleObject" Target="../embeddings/oleObject144.bin"/><Relationship Id="rId2" Type="http://schemas.openxmlformats.org/officeDocument/2006/relationships/slideLayout" Target="../slideLayouts/slideLayout32.xml"/><Relationship Id="rId1" Type="http://schemas.openxmlformats.org/officeDocument/2006/relationships/vmlDrawing" Target="../drawings/vmlDrawing60.vml"/><Relationship Id="rId6" Type="http://schemas.openxmlformats.org/officeDocument/2006/relationships/oleObject" Target="../embeddings/oleObject141.bin"/><Relationship Id="rId11" Type="http://schemas.openxmlformats.org/officeDocument/2006/relationships/image" Target="../media/image436.wmf"/><Relationship Id="rId5" Type="http://schemas.openxmlformats.org/officeDocument/2006/relationships/image" Target="../media/image433.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435.wmf"/></Relationships>
</file>

<file path=ppt/slides/_rels/slide613.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442.wmf"/><Relationship Id="rId3" Type="http://schemas.openxmlformats.org/officeDocument/2006/relationships/notesSlide" Target="../notesSlides/notesSlide163.xml"/><Relationship Id="rId7" Type="http://schemas.openxmlformats.org/officeDocument/2006/relationships/image" Target="../media/image439.wmf"/><Relationship Id="rId12" Type="http://schemas.openxmlformats.org/officeDocument/2006/relationships/oleObject" Target="../embeddings/oleObject149.bin"/><Relationship Id="rId2" Type="http://schemas.openxmlformats.org/officeDocument/2006/relationships/slideLayout" Target="../slideLayouts/slideLayout32.xml"/><Relationship Id="rId1" Type="http://schemas.openxmlformats.org/officeDocument/2006/relationships/vmlDrawing" Target="../drawings/vmlDrawing61.vml"/><Relationship Id="rId6" Type="http://schemas.openxmlformats.org/officeDocument/2006/relationships/oleObject" Target="../embeddings/oleObject146.bin"/><Relationship Id="rId11" Type="http://schemas.openxmlformats.org/officeDocument/2006/relationships/image" Target="../media/image441.wmf"/><Relationship Id="rId5" Type="http://schemas.openxmlformats.org/officeDocument/2006/relationships/image" Target="../media/image438.wmf"/><Relationship Id="rId10" Type="http://schemas.openxmlformats.org/officeDocument/2006/relationships/oleObject" Target="../embeddings/oleObject148.bin"/><Relationship Id="rId4" Type="http://schemas.openxmlformats.org/officeDocument/2006/relationships/oleObject" Target="../embeddings/oleObject145.bin"/><Relationship Id="rId9" Type="http://schemas.openxmlformats.org/officeDocument/2006/relationships/image" Target="../media/image440.wmf"/></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2.xml"/></Relationships>
</file>

<file path=ppt/slides/_rels/slide61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9.xml"/><Relationship Id="rId1" Type="http://schemas.openxmlformats.org/officeDocument/2006/relationships/vmlDrawing" Target="../drawings/vmlDrawing62.vml"/><Relationship Id="rId5" Type="http://schemas.openxmlformats.org/officeDocument/2006/relationships/image" Target="../media/image443.wmf"/><Relationship Id="rId4" Type="http://schemas.openxmlformats.org/officeDocument/2006/relationships/oleObject" Target="../embeddings/oleObject150.bin"/></Relationships>
</file>

<file path=ppt/slides/_rels/slide616.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notesSlide" Target="../notesSlides/notesSlide166.xml"/><Relationship Id="rId7" Type="http://schemas.openxmlformats.org/officeDocument/2006/relationships/image" Target="../media/image445.wmf"/><Relationship Id="rId2" Type="http://schemas.openxmlformats.org/officeDocument/2006/relationships/slideLayout" Target="../slideLayouts/slideLayout19.xml"/><Relationship Id="rId1" Type="http://schemas.openxmlformats.org/officeDocument/2006/relationships/vmlDrawing" Target="../drawings/vmlDrawing63.vml"/><Relationship Id="rId6" Type="http://schemas.openxmlformats.org/officeDocument/2006/relationships/oleObject" Target="../embeddings/oleObject152.bin"/><Relationship Id="rId5" Type="http://schemas.openxmlformats.org/officeDocument/2006/relationships/image" Target="../media/image444.wmf"/><Relationship Id="rId4" Type="http://schemas.openxmlformats.org/officeDocument/2006/relationships/oleObject" Target="../embeddings/oleObject151.bin"/><Relationship Id="rId9" Type="http://schemas.openxmlformats.org/officeDocument/2006/relationships/image" Target="../media/image446.wmf"/></Relationships>
</file>

<file path=ppt/slides/_rels/slide61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9.xml"/><Relationship Id="rId1" Type="http://schemas.openxmlformats.org/officeDocument/2006/relationships/vmlDrawing" Target="../drawings/vmlDrawing64.vml"/><Relationship Id="rId5" Type="http://schemas.openxmlformats.org/officeDocument/2006/relationships/image" Target="../media/image447.wmf"/><Relationship Id="rId4" Type="http://schemas.openxmlformats.org/officeDocument/2006/relationships/oleObject" Target="../embeddings/oleObject154.bin"/></Relationships>
</file>

<file path=ppt/slides/_rels/slide61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1.xml"/><Relationship Id="rId1" Type="http://schemas.openxmlformats.org/officeDocument/2006/relationships/vmlDrawing" Target="../drawings/vmlDrawing65.vml"/><Relationship Id="rId6" Type="http://schemas.openxmlformats.org/officeDocument/2006/relationships/image" Target="../media/image447.wmf"/><Relationship Id="rId5" Type="http://schemas.openxmlformats.org/officeDocument/2006/relationships/oleObject" Target="../embeddings/oleObject155.bin"/><Relationship Id="rId4" Type="http://schemas.openxmlformats.org/officeDocument/2006/relationships/image" Target="../media/image448.wmf"/></Relationships>
</file>

<file path=ppt/slides/_rels/slide619.x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notesSlide" Target="../notesSlides/notesSlide16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2.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2.xml"/></Relationships>
</file>

<file path=ppt/slides/_rels/slide622.xml.rels><?xml version="1.0" encoding="UTF-8" standalone="yes"?>
<Relationships xmlns="http://schemas.openxmlformats.org/package/2006/relationships"><Relationship Id="rId8" Type="http://schemas.openxmlformats.org/officeDocument/2006/relationships/oleObject" Target="../embeddings/oleObject158.bin"/><Relationship Id="rId3" Type="http://schemas.openxmlformats.org/officeDocument/2006/relationships/notesSlide" Target="../notesSlides/notesSlide172.xml"/><Relationship Id="rId7" Type="http://schemas.openxmlformats.org/officeDocument/2006/relationships/image" Target="../media/image451.wmf"/><Relationship Id="rId2" Type="http://schemas.openxmlformats.org/officeDocument/2006/relationships/slideLayout" Target="../slideLayouts/slideLayout32.xml"/><Relationship Id="rId1" Type="http://schemas.openxmlformats.org/officeDocument/2006/relationships/vmlDrawing" Target="../drawings/vmlDrawing66.vml"/><Relationship Id="rId6" Type="http://schemas.openxmlformats.org/officeDocument/2006/relationships/oleObject" Target="../embeddings/oleObject157.bin"/><Relationship Id="rId11" Type="http://schemas.openxmlformats.org/officeDocument/2006/relationships/image" Target="../media/image453.wmf"/><Relationship Id="rId5" Type="http://schemas.openxmlformats.org/officeDocument/2006/relationships/image" Target="../media/image450.wmf"/><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452.wmf"/></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2.xml"/></Relationships>
</file>

<file path=ppt/slides/_rels/slide624.x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notesSlide" Target="../notesSlides/notesSlide174.xml"/><Relationship Id="rId1" Type="http://schemas.openxmlformats.org/officeDocument/2006/relationships/slideLayout" Target="../slideLayouts/slideLayout32.xml"/></Relationships>
</file>

<file path=ppt/slides/_rels/slide625.x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notesSlide" Target="../notesSlides/notesSlide175.xml"/><Relationship Id="rId1" Type="http://schemas.openxmlformats.org/officeDocument/2006/relationships/slideLayout" Target="../slideLayouts/slideLayout32.xml"/></Relationships>
</file>

<file path=ppt/slides/_rels/slide626.x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notesSlide" Target="../notesSlides/notesSlide176.xml"/><Relationship Id="rId1" Type="http://schemas.openxmlformats.org/officeDocument/2006/relationships/slideLayout" Target="../slideLayouts/slideLayout3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8.xml.rels><?xml version="1.0" encoding="UTF-8" standalone="yes"?>
<Relationships xmlns="http://schemas.openxmlformats.org/package/2006/relationships"><Relationship Id="rId8" Type="http://schemas.openxmlformats.org/officeDocument/2006/relationships/image" Target="../media/image458.wmf"/><Relationship Id="rId3" Type="http://schemas.openxmlformats.org/officeDocument/2006/relationships/oleObject" Target="../embeddings/oleObject160.bin"/><Relationship Id="rId7" Type="http://schemas.openxmlformats.org/officeDocument/2006/relationships/oleObject" Target="../embeddings/oleObject162.bin"/><Relationship Id="rId2" Type="http://schemas.openxmlformats.org/officeDocument/2006/relationships/slideLayout" Target="../slideLayouts/slideLayout32.xml"/><Relationship Id="rId1" Type="http://schemas.openxmlformats.org/officeDocument/2006/relationships/vmlDrawing" Target="../drawings/vmlDrawing67.vml"/><Relationship Id="rId6" Type="http://schemas.openxmlformats.org/officeDocument/2006/relationships/image" Target="../media/image457.wmf"/><Relationship Id="rId5" Type="http://schemas.openxmlformats.org/officeDocument/2006/relationships/oleObject" Target="../embeddings/oleObject161.bin"/><Relationship Id="rId4" Type="http://schemas.openxmlformats.org/officeDocument/2006/relationships/image" Target="../media/image456.wmf"/></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0.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image" Target="../media/image462.wmf"/><Relationship Id="rId3" Type="http://schemas.openxmlformats.org/officeDocument/2006/relationships/notesSlide" Target="../notesSlides/notesSlide177.xml"/><Relationship Id="rId7" Type="http://schemas.openxmlformats.org/officeDocument/2006/relationships/image" Target="../media/image459.wmf"/><Relationship Id="rId12" Type="http://schemas.openxmlformats.org/officeDocument/2006/relationships/oleObject" Target="../embeddings/oleObject167.bin"/><Relationship Id="rId2" Type="http://schemas.openxmlformats.org/officeDocument/2006/relationships/slideLayout" Target="../slideLayouts/slideLayout32.xml"/><Relationship Id="rId1" Type="http://schemas.openxmlformats.org/officeDocument/2006/relationships/vmlDrawing" Target="../drawings/vmlDrawing68.vml"/><Relationship Id="rId6" Type="http://schemas.openxmlformats.org/officeDocument/2006/relationships/oleObject" Target="../embeddings/oleObject164.bin"/><Relationship Id="rId11" Type="http://schemas.openxmlformats.org/officeDocument/2006/relationships/image" Target="../media/image461.wmf"/><Relationship Id="rId5" Type="http://schemas.openxmlformats.org/officeDocument/2006/relationships/image" Target="../media/image433.wmf"/><Relationship Id="rId15" Type="http://schemas.openxmlformats.org/officeDocument/2006/relationships/image" Target="../media/image463.wmf"/><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460.wmf"/><Relationship Id="rId14" Type="http://schemas.openxmlformats.org/officeDocument/2006/relationships/oleObject" Target="../embeddings/oleObject168.bin"/></Relationships>
</file>

<file path=ppt/slides/_rels/slide631.xml.rels><?xml version="1.0" encoding="UTF-8" standalone="yes"?>
<Relationships xmlns="http://schemas.openxmlformats.org/package/2006/relationships"><Relationship Id="rId8" Type="http://schemas.openxmlformats.org/officeDocument/2006/relationships/oleObject" Target="../embeddings/oleObject171.bin"/><Relationship Id="rId3" Type="http://schemas.openxmlformats.org/officeDocument/2006/relationships/notesSlide" Target="../notesSlides/notesSlide178.xml"/><Relationship Id="rId7" Type="http://schemas.openxmlformats.org/officeDocument/2006/relationships/image" Target="../media/image465.wmf"/><Relationship Id="rId2" Type="http://schemas.openxmlformats.org/officeDocument/2006/relationships/slideLayout" Target="../slideLayouts/slideLayout32.xml"/><Relationship Id="rId1" Type="http://schemas.openxmlformats.org/officeDocument/2006/relationships/vmlDrawing" Target="../drawings/vmlDrawing69.vml"/><Relationship Id="rId6" Type="http://schemas.openxmlformats.org/officeDocument/2006/relationships/oleObject" Target="../embeddings/oleObject170.bin"/><Relationship Id="rId5" Type="http://schemas.openxmlformats.org/officeDocument/2006/relationships/image" Target="../media/image464.wmf"/><Relationship Id="rId4" Type="http://schemas.openxmlformats.org/officeDocument/2006/relationships/oleObject" Target="../embeddings/oleObject169.bin"/><Relationship Id="rId9" Type="http://schemas.openxmlformats.org/officeDocument/2006/relationships/image" Target="../media/image466.wmf"/></Relationships>
</file>

<file path=ppt/slides/_rels/slide632.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notesSlide" Target="../notesSlides/notesSlide179.xml"/><Relationship Id="rId7" Type="http://schemas.openxmlformats.org/officeDocument/2006/relationships/image" Target="../media/image468.wmf"/><Relationship Id="rId2" Type="http://schemas.openxmlformats.org/officeDocument/2006/relationships/slideLayout" Target="../slideLayouts/slideLayout32.xml"/><Relationship Id="rId1" Type="http://schemas.openxmlformats.org/officeDocument/2006/relationships/vmlDrawing" Target="../drawings/vmlDrawing70.vml"/><Relationship Id="rId6" Type="http://schemas.openxmlformats.org/officeDocument/2006/relationships/oleObject" Target="../embeddings/oleObject173.bin"/><Relationship Id="rId11" Type="http://schemas.openxmlformats.org/officeDocument/2006/relationships/image" Target="../media/image470.wmf"/><Relationship Id="rId5" Type="http://schemas.openxmlformats.org/officeDocument/2006/relationships/image" Target="../media/image467.wmf"/><Relationship Id="rId10" Type="http://schemas.openxmlformats.org/officeDocument/2006/relationships/oleObject" Target="../embeddings/oleObject175.bin"/><Relationship Id="rId4" Type="http://schemas.openxmlformats.org/officeDocument/2006/relationships/oleObject" Target="../embeddings/oleObject172.bin"/><Relationship Id="rId9" Type="http://schemas.openxmlformats.org/officeDocument/2006/relationships/image" Target="../media/image469.wmf"/></Relationships>
</file>

<file path=ppt/slides/_rels/slide633.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notesSlide" Target="../notesSlides/notesSlide180.xml"/><Relationship Id="rId7" Type="http://schemas.openxmlformats.org/officeDocument/2006/relationships/image" Target="../media/image453.wmf"/><Relationship Id="rId2" Type="http://schemas.openxmlformats.org/officeDocument/2006/relationships/slideLayout" Target="../slideLayouts/slideLayout32.xml"/><Relationship Id="rId1" Type="http://schemas.openxmlformats.org/officeDocument/2006/relationships/vmlDrawing" Target="../drawings/vmlDrawing71.vml"/><Relationship Id="rId6" Type="http://schemas.openxmlformats.org/officeDocument/2006/relationships/oleObject" Target="../embeddings/oleObject177.bin"/><Relationship Id="rId11" Type="http://schemas.openxmlformats.org/officeDocument/2006/relationships/image" Target="../media/image473.wmf"/><Relationship Id="rId5" Type="http://schemas.openxmlformats.org/officeDocument/2006/relationships/image" Target="../media/image471.wmf"/><Relationship Id="rId10" Type="http://schemas.openxmlformats.org/officeDocument/2006/relationships/oleObject" Target="../embeddings/oleObject179.bin"/><Relationship Id="rId4" Type="http://schemas.openxmlformats.org/officeDocument/2006/relationships/oleObject" Target="../embeddings/oleObject176.bin"/><Relationship Id="rId9" Type="http://schemas.openxmlformats.org/officeDocument/2006/relationships/image" Target="../media/image472.wmf"/></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2.xml"/></Relationships>
</file>

<file path=ppt/slides/_rels/slide635.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notesSlide" Target="../notesSlides/notesSlide182.xml"/><Relationship Id="rId7" Type="http://schemas.openxmlformats.org/officeDocument/2006/relationships/image" Target="../media/image430.wmf"/><Relationship Id="rId2" Type="http://schemas.openxmlformats.org/officeDocument/2006/relationships/slideLayout" Target="../slideLayouts/slideLayout32.xml"/><Relationship Id="rId1" Type="http://schemas.openxmlformats.org/officeDocument/2006/relationships/vmlDrawing" Target="../drawings/vmlDrawing72.vml"/><Relationship Id="rId6" Type="http://schemas.openxmlformats.org/officeDocument/2006/relationships/oleObject" Target="../embeddings/oleObject181.bin"/><Relationship Id="rId11" Type="http://schemas.openxmlformats.org/officeDocument/2006/relationships/image" Target="../media/image432.wmf"/><Relationship Id="rId5" Type="http://schemas.openxmlformats.org/officeDocument/2006/relationships/image" Target="../media/image429.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431.wmf"/></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2.xml"/></Relationships>
</file>

<file path=ppt/slides/_rels/slide637.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notesSlide" Target="../notesSlides/notesSlide184.xml"/><Relationship Id="rId7" Type="http://schemas.openxmlformats.org/officeDocument/2006/relationships/image" Target="../media/image475.wmf"/><Relationship Id="rId2" Type="http://schemas.openxmlformats.org/officeDocument/2006/relationships/slideLayout" Target="../slideLayouts/slideLayout32.xml"/><Relationship Id="rId1" Type="http://schemas.openxmlformats.org/officeDocument/2006/relationships/vmlDrawing" Target="../drawings/vmlDrawing73.vml"/><Relationship Id="rId6" Type="http://schemas.openxmlformats.org/officeDocument/2006/relationships/oleObject" Target="../embeddings/oleObject185.bin"/><Relationship Id="rId11" Type="http://schemas.openxmlformats.org/officeDocument/2006/relationships/image" Target="../media/image477.wmf"/><Relationship Id="rId5" Type="http://schemas.openxmlformats.org/officeDocument/2006/relationships/image" Target="../media/image474.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476.wmf"/></Relationships>
</file>

<file path=ppt/slides/_rels/slide638.xml.rels><?xml version="1.0" encoding="UTF-8" standalone="yes"?>
<Relationships xmlns="http://schemas.openxmlformats.org/package/2006/relationships"><Relationship Id="rId8" Type="http://schemas.openxmlformats.org/officeDocument/2006/relationships/oleObject" Target="../embeddings/oleObject190.bin"/><Relationship Id="rId3" Type="http://schemas.openxmlformats.org/officeDocument/2006/relationships/notesSlide" Target="../notesSlides/notesSlide185.xml"/><Relationship Id="rId7" Type="http://schemas.openxmlformats.org/officeDocument/2006/relationships/image" Target="../media/image479.wmf"/><Relationship Id="rId12" Type="http://schemas.openxmlformats.org/officeDocument/2006/relationships/image" Target="../media/image481.jpeg"/><Relationship Id="rId2" Type="http://schemas.openxmlformats.org/officeDocument/2006/relationships/slideLayout" Target="../slideLayouts/slideLayout32.xml"/><Relationship Id="rId1" Type="http://schemas.openxmlformats.org/officeDocument/2006/relationships/vmlDrawing" Target="../drawings/vmlDrawing74.vml"/><Relationship Id="rId6" Type="http://schemas.openxmlformats.org/officeDocument/2006/relationships/oleObject" Target="../embeddings/oleObject189.bin"/><Relationship Id="rId11" Type="http://schemas.openxmlformats.org/officeDocument/2006/relationships/image" Target="../media/image480.wmf"/><Relationship Id="rId5" Type="http://schemas.openxmlformats.org/officeDocument/2006/relationships/image" Target="../media/image478.wmf"/><Relationship Id="rId10" Type="http://schemas.openxmlformats.org/officeDocument/2006/relationships/oleObject" Target="../embeddings/oleObject191.bin"/><Relationship Id="rId4" Type="http://schemas.openxmlformats.org/officeDocument/2006/relationships/oleObject" Target="../embeddings/oleObject188.bin"/><Relationship Id="rId9" Type="http://schemas.openxmlformats.org/officeDocument/2006/relationships/image" Target="../media/image477.wmf"/></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0.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32.xml"/><Relationship Id="rId1" Type="http://schemas.openxmlformats.org/officeDocument/2006/relationships/vmlDrawing" Target="../drawings/vmlDrawing75.vml"/><Relationship Id="rId6" Type="http://schemas.openxmlformats.org/officeDocument/2006/relationships/image" Target="../media/image483.jpeg"/><Relationship Id="rId5" Type="http://schemas.openxmlformats.org/officeDocument/2006/relationships/image" Target="../media/image482.wmf"/><Relationship Id="rId4" Type="http://schemas.openxmlformats.org/officeDocument/2006/relationships/oleObject" Target="../embeddings/oleObject192.bin"/></Relationships>
</file>

<file path=ppt/slides/_rels/slide641.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image" Target="../media/image484.wmf"/><Relationship Id="rId2" Type="http://schemas.openxmlformats.org/officeDocument/2006/relationships/slideLayout" Target="../slideLayouts/slideLayout32.xml"/><Relationship Id="rId1" Type="http://schemas.openxmlformats.org/officeDocument/2006/relationships/vmlDrawing" Target="../drawings/vmlDrawing76.vml"/><Relationship Id="rId6" Type="http://schemas.openxmlformats.org/officeDocument/2006/relationships/oleObject" Target="../embeddings/oleObject194.bin"/><Relationship Id="rId5" Type="http://schemas.openxmlformats.org/officeDocument/2006/relationships/image" Target="../media/image482.wmf"/><Relationship Id="rId4" Type="http://schemas.openxmlformats.org/officeDocument/2006/relationships/oleObject" Target="../embeddings/oleObject193.bin"/></Relationships>
</file>

<file path=ppt/slides/_rels/slide642.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488.wmf"/><Relationship Id="rId3" Type="http://schemas.openxmlformats.org/officeDocument/2006/relationships/notesSlide" Target="../notesSlides/notesSlide189.xml"/><Relationship Id="rId7" Type="http://schemas.openxmlformats.org/officeDocument/2006/relationships/image" Target="../media/image485.wmf"/><Relationship Id="rId12" Type="http://schemas.openxmlformats.org/officeDocument/2006/relationships/oleObject" Target="../embeddings/oleObject199.bin"/><Relationship Id="rId2" Type="http://schemas.openxmlformats.org/officeDocument/2006/relationships/slideLayout" Target="../slideLayouts/slideLayout32.xml"/><Relationship Id="rId1" Type="http://schemas.openxmlformats.org/officeDocument/2006/relationships/vmlDrawing" Target="../drawings/vmlDrawing77.vml"/><Relationship Id="rId6" Type="http://schemas.openxmlformats.org/officeDocument/2006/relationships/oleObject" Target="../embeddings/oleObject196.bin"/><Relationship Id="rId11" Type="http://schemas.openxmlformats.org/officeDocument/2006/relationships/image" Target="../media/image487.wmf"/><Relationship Id="rId5" Type="http://schemas.openxmlformats.org/officeDocument/2006/relationships/image" Target="../media/image482.w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486.wmf"/></Relationships>
</file>

<file path=ppt/slides/_rels/slide643.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image" Target="../media/image488.wmf"/><Relationship Id="rId2" Type="http://schemas.openxmlformats.org/officeDocument/2006/relationships/slideLayout" Target="../slideLayouts/slideLayout32.xml"/><Relationship Id="rId1" Type="http://schemas.openxmlformats.org/officeDocument/2006/relationships/vmlDrawing" Target="../drawings/vmlDrawing78.vml"/><Relationship Id="rId6" Type="http://schemas.openxmlformats.org/officeDocument/2006/relationships/oleObject" Target="../embeddings/oleObject201.bin"/><Relationship Id="rId5" Type="http://schemas.openxmlformats.org/officeDocument/2006/relationships/image" Target="../media/image487.wmf"/><Relationship Id="rId4" Type="http://schemas.openxmlformats.org/officeDocument/2006/relationships/oleObject" Target="../embeddings/oleObject200.bin"/></Relationships>
</file>

<file path=ppt/slides/_rels/slide644.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492.wmf"/><Relationship Id="rId3" Type="http://schemas.openxmlformats.org/officeDocument/2006/relationships/notesSlide" Target="../notesSlides/notesSlide191.xml"/><Relationship Id="rId7" Type="http://schemas.openxmlformats.org/officeDocument/2006/relationships/image" Target="../media/image489.wmf"/><Relationship Id="rId12" Type="http://schemas.openxmlformats.org/officeDocument/2006/relationships/oleObject" Target="../embeddings/oleObject206.bin"/><Relationship Id="rId2" Type="http://schemas.openxmlformats.org/officeDocument/2006/relationships/slideLayout" Target="../slideLayouts/slideLayout32.xml"/><Relationship Id="rId1" Type="http://schemas.openxmlformats.org/officeDocument/2006/relationships/vmlDrawing" Target="../drawings/vmlDrawing79.vml"/><Relationship Id="rId6" Type="http://schemas.openxmlformats.org/officeDocument/2006/relationships/oleObject" Target="../embeddings/oleObject203.bin"/><Relationship Id="rId11" Type="http://schemas.openxmlformats.org/officeDocument/2006/relationships/image" Target="../media/image491.wmf"/><Relationship Id="rId5" Type="http://schemas.openxmlformats.org/officeDocument/2006/relationships/image" Target="../media/image482.w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490.wmf"/></Relationships>
</file>

<file path=ppt/slides/_rels/slide645.xml.rels><?xml version="1.0" encoding="UTF-8" standalone="yes"?>
<Relationships xmlns="http://schemas.openxmlformats.org/package/2006/relationships"><Relationship Id="rId3" Type="http://schemas.openxmlformats.org/officeDocument/2006/relationships/notesSlide" Target="../notesSlides/notesSlide192.xml"/><Relationship Id="rId7" Type="http://schemas.openxmlformats.org/officeDocument/2006/relationships/image" Target="../media/image494.wmf"/><Relationship Id="rId2" Type="http://schemas.openxmlformats.org/officeDocument/2006/relationships/slideLayout" Target="../slideLayouts/slideLayout32.xml"/><Relationship Id="rId1" Type="http://schemas.openxmlformats.org/officeDocument/2006/relationships/vmlDrawing" Target="../drawings/vmlDrawing80.vml"/><Relationship Id="rId6" Type="http://schemas.openxmlformats.org/officeDocument/2006/relationships/oleObject" Target="../embeddings/oleObject208.bin"/><Relationship Id="rId5" Type="http://schemas.openxmlformats.org/officeDocument/2006/relationships/image" Target="../media/image493.wmf"/><Relationship Id="rId4" Type="http://schemas.openxmlformats.org/officeDocument/2006/relationships/oleObject" Target="../embeddings/oleObject207.bin"/></Relationships>
</file>

<file path=ppt/slides/_rels/slide646.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499.wmf"/><Relationship Id="rId3" Type="http://schemas.openxmlformats.org/officeDocument/2006/relationships/notesSlide" Target="../notesSlides/notesSlide193.xml"/><Relationship Id="rId7" Type="http://schemas.openxmlformats.org/officeDocument/2006/relationships/image" Target="../media/image496.wmf"/><Relationship Id="rId12" Type="http://schemas.openxmlformats.org/officeDocument/2006/relationships/oleObject" Target="../embeddings/oleObject213.bin"/><Relationship Id="rId2" Type="http://schemas.openxmlformats.org/officeDocument/2006/relationships/slideLayout" Target="../slideLayouts/slideLayout32.xml"/><Relationship Id="rId1" Type="http://schemas.openxmlformats.org/officeDocument/2006/relationships/vmlDrawing" Target="../drawings/vmlDrawing81.vml"/><Relationship Id="rId6" Type="http://schemas.openxmlformats.org/officeDocument/2006/relationships/oleObject" Target="../embeddings/oleObject210.bin"/><Relationship Id="rId11" Type="http://schemas.openxmlformats.org/officeDocument/2006/relationships/image" Target="../media/image498.wmf"/><Relationship Id="rId5" Type="http://schemas.openxmlformats.org/officeDocument/2006/relationships/image" Target="../media/image495.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497.wmf"/></Relationships>
</file>

<file path=ppt/slides/_rels/slide647.xml.rels><?xml version="1.0" encoding="UTF-8" standalone="yes"?>
<Relationships xmlns="http://schemas.openxmlformats.org/package/2006/relationships"><Relationship Id="rId8" Type="http://schemas.openxmlformats.org/officeDocument/2006/relationships/oleObject" Target="../embeddings/oleObject216.bin"/><Relationship Id="rId3" Type="http://schemas.openxmlformats.org/officeDocument/2006/relationships/notesSlide" Target="../notesSlides/notesSlide194.xml"/><Relationship Id="rId7" Type="http://schemas.openxmlformats.org/officeDocument/2006/relationships/image" Target="../media/image501.wmf"/><Relationship Id="rId2" Type="http://schemas.openxmlformats.org/officeDocument/2006/relationships/slideLayout" Target="../slideLayouts/slideLayout32.xml"/><Relationship Id="rId1" Type="http://schemas.openxmlformats.org/officeDocument/2006/relationships/vmlDrawing" Target="../drawings/vmlDrawing82.vml"/><Relationship Id="rId6" Type="http://schemas.openxmlformats.org/officeDocument/2006/relationships/oleObject" Target="../embeddings/oleObject215.bin"/><Relationship Id="rId11" Type="http://schemas.openxmlformats.org/officeDocument/2006/relationships/image" Target="../media/image499.wmf"/><Relationship Id="rId5" Type="http://schemas.openxmlformats.org/officeDocument/2006/relationships/image" Target="../media/image500.wmf"/><Relationship Id="rId10" Type="http://schemas.openxmlformats.org/officeDocument/2006/relationships/oleObject" Target="../embeddings/oleObject217.bin"/><Relationship Id="rId4" Type="http://schemas.openxmlformats.org/officeDocument/2006/relationships/oleObject" Target="../embeddings/oleObject214.bin"/><Relationship Id="rId9" Type="http://schemas.openxmlformats.org/officeDocument/2006/relationships/image" Target="../media/image502.wmf"/></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2.xml"/></Relationships>
</file>

<file path=ppt/slides/_rels/slide649.xml.rels><?xml version="1.0" encoding="UTF-8" standalone="yes"?>
<Relationships xmlns="http://schemas.openxmlformats.org/package/2006/relationships"><Relationship Id="rId3" Type="http://schemas.openxmlformats.org/officeDocument/2006/relationships/notesSlide" Target="../notesSlides/notesSlide196.xml"/><Relationship Id="rId7" Type="http://schemas.openxmlformats.org/officeDocument/2006/relationships/image" Target="../media/image503.wmf"/><Relationship Id="rId2" Type="http://schemas.openxmlformats.org/officeDocument/2006/relationships/slideLayout" Target="../slideLayouts/slideLayout32.xml"/><Relationship Id="rId1" Type="http://schemas.openxmlformats.org/officeDocument/2006/relationships/vmlDrawing" Target="../drawings/vmlDrawing83.vml"/><Relationship Id="rId6" Type="http://schemas.openxmlformats.org/officeDocument/2006/relationships/oleObject" Target="../embeddings/oleObject219.bin"/><Relationship Id="rId5" Type="http://schemas.openxmlformats.org/officeDocument/2006/relationships/image" Target="../media/image482.wmf"/><Relationship Id="rId4" Type="http://schemas.openxmlformats.org/officeDocument/2006/relationships/oleObject" Target="../embeddings/oleObject218.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0.xml.rels><?xml version="1.0" encoding="UTF-8" standalone="yes"?>
<Relationships xmlns="http://schemas.openxmlformats.org/package/2006/relationships"><Relationship Id="rId3" Type="http://schemas.openxmlformats.org/officeDocument/2006/relationships/notesSlide" Target="../notesSlides/notesSlide197.xml"/><Relationship Id="rId7" Type="http://schemas.openxmlformats.org/officeDocument/2006/relationships/image" Target="../media/image504.wmf"/><Relationship Id="rId2" Type="http://schemas.openxmlformats.org/officeDocument/2006/relationships/slideLayout" Target="../slideLayouts/slideLayout32.xml"/><Relationship Id="rId1" Type="http://schemas.openxmlformats.org/officeDocument/2006/relationships/vmlDrawing" Target="../drawings/vmlDrawing84.vml"/><Relationship Id="rId6" Type="http://schemas.openxmlformats.org/officeDocument/2006/relationships/oleObject" Target="../embeddings/oleObject221.bin"/><Relationship Id="rId5" Type="http://schemas.openxmlformats.org/officeDocument/2006/relationships/image" Target="../media/image482.wmf"/><Relationship Id="rId4" Type="http://schemas.openxmlformats.org/officeDocument/2006/relationships/oleObject" Target="../embeddings/oleObject220.bin"/></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2.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2.xml"/></Relationships>
</file>

<file path=ppt/slides/_rels/slide653.xml.rels><?xml version="1.0" encoding="UTF-8" standalone="yes"?>
<Relationships xmlns="http://schemas.openxmlformats.org/package/2006/relationships"><Relationship Id="rId3" Type="http://schemas.openxmlformats.org/officeDocument/2006/relationships/notesSlide" Target="../notesSlides/notesSlide200.xml"/><Relationship Id="rId7" Type="http://schemas.openxmlformats.org/officeDocument/2006/relationships/image" Target="../media/image506.wmf"/><Relationship Id="rId2" Type="http://schemas.openxmlformats.org/officeDocument/2006/relationships/slideLayout" Target="../slideLayouts/slideLayout32.xml"/><Relationship Id="rId1" Type="http://schemas.openxmlformats.org/officeDocument/2006/relationships/vmlDrawing" Target="../drawings/vmlDrawing85.vml"/><Relationship Id="rId6" Type="http://schemas.openxmlformats.org/officeDocument/2006/relationships/oleObject" Target="../embeddings/oleObject223.bin"/><Relationship Id="rId5" Type="http://schemas.openxmlformats.org/officeDocument/2006/relationships/image" Target="../media/image505.wmf"/><Relationship Id="rId4" Type="http://schemas.openxmlformats.org/officeDocument/2006/relationships/oleObject" Target="../embeddings/oleObject222.bin"/></Relationships>
</file>

<file path=ppt/slides/_rels/slide654.xml.rels><?xml version="1.0" encoding="UTF-8" standalone="yes"?>
<Relationships xmlns="http://schemas.openxmlformats.org/package/2006/relationships"><Relationship Id="rId8" Type="http://schemas.openxmlformats.org/officeDocument/2006/relationships/oleObject" Target="../embeddings/oleObject226.bin"/><Relationship Id="rId13" Type="http://schemas.openxmlformats.org/officeDocument/2006/relationships/image" Target="../media/image511.wmf"/><Relationship Id="rId3" Type="http://schemas.openxmlformats.org/officeDocument/2006/relationships/notesSlide" Target="../notesSlides/notesSlide201.xml"/><Relationship Id="rId7" Type="http://schemas.openxmlformats.org/officeDocument/2006/relationships/image" Target="../media/image508.wmf"/><Relationship Id="rId12" Type="http://schemas.openxmlformats.org/officeDocument/2006/relationships/oleObject" Target="../embeddings/oleObject228.bin"/><Relationship Id="rId17" Type="http://schemas.openxmlformats.org/officeDocument/2006/relationships/image" Target="../media/image513.wmf"/><Relationship Id="rId2" Type="http://schemas.openxmlformats.org/officeDocument/2006/relationships/slideLayout" Target="../slideLayouts/slideLayout32.xml"/><Relationship Id="rId16" Type="http://schemas.openxmlformats.org/officeDocument/2006/relationships/oleObject" Target="../embeddings/oleObject230.bin"/><Relationship Id="rId1" Type="http://schemas.openxmlformats.org/officeDocument/2006/relationships/vmlDrawing" Target="../drawings/vmlDrawing86.vml"/><Relationship Id="rId6" Type="http://schemas.openxmlformats.org/officeDocument/2006/relationships/oleObject" Target="../embeddings/oleObject225.bin"/><Relationship Id="rId11" Type="http://schemas.openxmlformats.org/officeDocument/2006/relationships/image" Target="../media/image510.wmf"/><Relationship Id="rId5" Type="http://schemas.openxmlformats.org/officeDocument/2006/relationships/image" Target="../media/image507.wmf"/><Relationship Id="rId15" Type="http://schemas.openxmlformats.org/officeDocument/2006/relationships/image" Target="../media/image512.wmf"/><Relationship Id="rId10" Type="http://schemas.openxmlformats.org/officeDocument/2006/relationships/oleObject" Target="../embeddings/oleObject227.bin"/><Relationship Id="rId4" Type="http://schemas.openxmlformats.org/officeDocument/2006/relationships/oleObject" Target="../embeddings/oleObject224.bin"/><Relationship Id="rId9" Type="http://schemas.openxmlformats.org/officeDocument/2006/relationships/image" Target="../media/image509.wmf"/><Relationship Id="rId14" Type="http://schemas.openxmlformats.org/officeDocument/2006/relationships/oleObject" Target="../embeddings/oleObject229.bin"/></Relationships>
</file>

<file path=ppt/slides/_rels/slide655.xml.rels><?xml version="1.0" encoding="UTF-8" standalone="yes"?>
<Relationships xmlns="http://schemas.openxmlformats.org/package/2006/relationships"><Relationship Id="rId3" Type="http://schemas.openxmlformats.org/officeDocument/2006/relationships/notesSlide" Target="../notesSlides/notesSlide202.xml"/><Relationship Id="rId7" Type="http://schemas.openxmlformats.org/officeDocument/2006/relationships/image" Target="../media/image515.wmf"/><Relationship Id="rId2" Type="http://schemas.openxmlformats.org/officeDocument/2006/relationships/slideLayout" Target="../slideLayouts/slideLayout32.xml"/><Relationship Id="rId1" Type="http://schemas.openxmlformats.org/officeDocument/2006/relationships/vmlDrawing" Target="../drawings/vmlDrawing87.vml"/><Relationship Id="rId6" Type="http://schemas.openxmlformats.org/officeDocument/2006/relationships/oleObject" Target="../embeddings/oleObject232.bin"/><Relationship Id="rId5" Type="http://schemas.openxmlformats.org/officeDocument/2006/relationships/image" Target="../media/image514.wmf"/><Relationship Id="rId4" Type="http://schemas.openxmlformats.org/officeDocument/2006/relationships/oleObject" Target="../embeddings/oleObject231.bin"/></Relationships>
</file>

<file path=ppt/slides/_rels/slide656.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520.wmf"/><Relationship Id="rId3" Type="http://schemas.openxmlformats.org/officeDocument/2006/relationships/notesSlide" Target="../notesSlides/notesSlide203.xml"/><Relationship Id="rId7" Type="http://schemas.openxmlformats.org/officeDocument/2006/relationships/image" Target="../media/image517.wmf"/><Relationship Id="rId12" Type="http://schemas.openxmlformats.org/officeDocument/2006/relationships/oleObject" Target="../embeddings/oleObject237.bin"/><Relationship Id="rId17" Type="http://schemas.openxmlformats.org/officeDocument/2006/relationships/image" Target="../media/image111.emf"/><Relationship Id="rId2" Type="http://schemas.openxmlformats.org/officeDocument/2006/relationships/slideLayout" Target="../slideLayouts/slideLayout32.xml"/><Relationship Id="rId16" Type="http://schemas.openxmlformats.org/officeDocument/2006/relationships/customXml" Target="../ink/ink3.xml"/><Relationship Id="rId1" Type="http://schemas.openxmlformats.org/officeDocument/2006/relationships/vmlDrawing" Target="../drawings/vmlDrawing88.vml"/><Relationship Id="rId6" Type="http://schemas.openxmlformats.org/officeDocument/2006/relationships/oleObject" Target="../embeddings/oleObject234.bin"/><Relationship Id="rId11" Type="http://schemas.openxmlformats.org/officeDocument/2006/relationships/image" Target="../media/image519.wmf"/><Relationship Id="rId5" Type="http://schemas.openxmlformats.org/officeDocument/2006/relationships/image" Target="../media/image516.wmf"/><Relationship Id="rId15" Type="http://schemas.openxmlformats.org/officeDocument/2006/relationships/image" Target="../media/image521.wmf"/><Relationship Id="rId10" Type="http://schemas.openxmlformats.org/officeDocument/2006/relationships/oleObject" Target="../embeddings/oleObject236.bin"/><Relationship Id="rId4" Type="http://schemas.openxmlformats.org/officeDocument/2006/relationships/oleObject" Target="../embeddings/oleObject233.bin"/><Relationship Id="rId9" Type="http://schemas.openxmlformats.org/officeDocument/2006/relationships/image" Target="../media/image518.wmf"/><Relationship Id="rId14" Type="http://schemas.openxmlformats.org/officeDocument/2006/relationships/oleObject" Target="../embeddings/oleObject238.bin"/></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2.xml"/></Relationships>
</file>

<file path=ppt/slides/_rels/slide658.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notesSlide" Target="../notesSlides/notesSlide205.xml"/><Relationship Id="rId7" Type="http://schemas.openxmlformats.org/officeDocument/2006/relationships/image" Target="../media/image475.wmf"/><Relationship Id="rId2" Type="http://schemas.openxmlformats.org/officeDocument/2006/relationships/slideLayout" Target="../slideLayouts/slideLayout32.xml"/><Relationship Id="rId1" Type="http://schemas.openxmlformats.org/officeDocument/2006/relationships/vmlDrawing" Target="../drawings/vmlDrawing89.vml"/><Relationship Id="rId6" Type="http://schemas.openxmlformats.org/officeDocument/2006/relationships/oleObject" Target="../embeddings/oleObject240.bin"/><Relationship Id="rId11" Type="http://schemas.openxmlformats.org/officeDocument/2006/relationships/image" Target="../media/image477.wmf"/><Relationship Id="rId5" Type="http://schemas.openxmlformats.org/officeDocument/2006/relationships/image" Target="../media/image474.wmf"/><Relationship Id="rId10" Type="http://schemas.openxmlformats.org/officeDocument/2006/relationships/oleObject" Target="../embeddings/oleObject242.bin"/><Relationship Id="rId4" Type="http://schemas.openxmlformats.org/officeDocument/2006/relationships/oleObject" Target="../embeddings/oleObject239.bin"/><Relationship Id="rId9" Type="http://schemas.openxmlformats.org/officeDocument/2006/relationships/image" Target="../media/image476.wmf"/></Relationships>
</file>

<file path=ppt/slides/_rels/slide659.xml.rels><?xml version="1.0" encoding="UTF-8" standalone="yes"?>
<Relationships xmlns="http://schemas.openxmlformats.org/package/2006/relationships"><Relationship Id="rId3" Type="http://schemas.openxmlformats.org/officeDocument/2006/relationships/notesSlide" Target="../notesSlides/notesSlide206.xml"/><Relationship Id="rId7" Type="http://schemas.openxmlformats.org/officeDocument/2006/relationships/image" Target="../media/image523.wmf"/><Relationship Id="rId2" Type="http://schemas.openxmlformats.org/officeDocument/2006/relationships/slideLayout" Target="../slideLayouts/slideLayout32.xml"/><Relationship Id="rId1" Type="http://schemas.openxmlformats.org/officeDocument/2006/relationships/vmlDrawing" Target="../drawings/vmlDrawing90.vml"/><Relationship Id="rId6" Type="http://schemas.openxmlformats.org/officeDocument/2006/relationships/oleObject" Target="../embeddings/oleObject244.bin"/><Relationship Id="rId5" Type="http://schemas.openxmlformats.org/officeDocument/2006/relationships/image" Target="../media/image522.wmf"/><Relationship Id="rId4" Type="http://schemas.openxmlformats.org/officeDocument/2006/relationships/oleObject" Target="../embeddings/oleObject243.bin"/></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png"/></Relationships>
</file>

<file path=ppt/slides/_rels/slide660.xml.rels><?xml version="1.0" encoding="UTF-8" standalone="yes"?>
<Relationships xmlns="http://schemas.openxmlformats.org/package/2006/relationships"><Relationship Id="rId3" Type="http://schemas.openxmlformats.org/officeDocument/2006/relationships/notesSlide" Target="../notesSlides/notesSlide207.xml"/><Relationship Id="rId7" Type="http://schemas.openxmlformats.org/officeDocument/2006/relationships/image" Target="../media/image525.wmf"/><Relationship Id="rId2" Type="http://schemas.openxmlformats.org/officeDocument/2006/relationships/slideLayout" Target="../slideLayouts/slideLayout32.xml"/><Relationship Id="rId1" Type="http://schemas.openxmlformats.org/officeDocument/2006/relationships/vmlDrawing" Target="../drawings/vmlDrawing91.vml"/><Relationship Id="rId6" Type="http://schemas.openxmlformats.org/officeDocument/2006/relationships/oleObject" Target="../embeddings/oleObject246.bin"/><Relationship Id="rId5" Type="http://schemas.openxmlformats.org/officeDocument/2006/relationships/image" Target="../media/image524.wmf"/><Relationship Id="rId4" Type="http://schemas.openxmlformats.org/officeDocument/2006/relationships/oleObject" Target="../embeddings/oleObject245.bin"/></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8.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3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670.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34.xml"/></Relationships>
</file>

<file path=ppt/slides/_rels/slide671.xml.rels><?xml version="1.0" encoding="UTF-8" standalone="yes"?>
<Relationships xmlns="http://schemas.openxmlformats.org/package/2006/relationships"><Relationship Id="rId2" Type="http://schemas.openxmlformats.org/officeDocument/2006/relationships/image" Target="../media/image811.png"/><Relationship Id="rId1" Type="http://schemas.openxmlformats.org/officeDocument/2006/relationships/slideLayout" Target="../slideLayouts/slideLayout3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3.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34.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6.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3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8.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34.xml"/></Relationships>
</file>

<file path=ppt/slides/_rels/slide679.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1.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1311.png"/><Relationship Id="rId1" Type="http://schemas.openxmlformats.org/officeDocument/2006/relationships/slideLayout" Target="../slideLayouts/slideLayout3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4.xml.rels><?xml version="1.0" encoding="UTF-8" standalone="yes"?>
<Relationships xmlns="http://schemas.openxmlformats.org/package/2006/relationships"><Relationship Id="rId2" Type="http://schemas.openxmlformats.org/officeDocument/2006/relationships/image" Target="../media/image1412.png"/><Relationship Id="rId1" Type="http://schemas.openxmlformats.org/officeDocument/2006/relationships/slideLayout" Target="../slideLayouts/slideLayout3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hyperlink" Target="http://www.bits-pilani.ac.in/"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5" Type="http://schemas.openxmlformats.org/officeDocument/2006/relationships/image" Target="../media/image74.jp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g"/><Relationship Id="rId2"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slideLayout" Target="../slideLayouts/slideLayout19.xm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png"/><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image" Target="../media/image93.jpg"/><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IN" sz="4000" b="1" dirty="0"/>
              <a:t>Introduction to Statistical Methods</a:t>
            </a:r>
            <a:r>
              <a:rPr lang="en-IN" sz="4000" dirty="0"/>
              <a:t>  </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srcRect/>
          <a:tile tx="0" ty="0" sx="100000" sy="100000" flip="none" algn="tl"/>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IN" dirty="0"/>
              <a:t>Data &amp; Statistics</a:t>
            </a:r>
          </a:p>
        </p:txBody>
      </p:sp>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Discrete vs Continuous Distributions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836712"/>
            <a:ext cx="8208912" cy="1323439"/>
          </a:xfrm>
          <a:prstGeom prst="rect">
            <a:avLst/>
          </a:prstGeom>
          <a:noFill/>
        </p:spPr>
        <p:txBody>
          <a:bodyPr wrap="square" rtlCol="0">
            <a:spAutoFit/>
          </a:bodyPr>
          <a:lstStyle/>
          <a:p>
            <a:r>
              <a:rPr lang="en-GB" sz="1600" dirty="0"/>
              <a:t>You all know the distinction between discrete and continuous variables:</a:t>
            </a:r>
          </a:p>
          <a:p>
            <a:pPr marL="285750" indent="-285750">
              <a:buFont typeface="Arial" panose="020B0604020202020204" pitchFamily="34" charset="0"/>
              <a:buChar char="•"/>
            </a:pPr>
            <a:r>
              <a:rPr lang="en-GB" sz="1600" b="1" dirty="0"/>
              <a:t>Discrete: </a:t>
            </a:r>
            <a:r>
              <a:rPr lang="en-GB" sz="1600" dirty="0"/>
              <a:t>hair colour, shoe size, IQ, cars passing in the next hour, …</a:t>
            </a:r>
          </a:p>
          <a:p>
            <a:pPr marL="285750" indent="-285750">
              <a:buFont typeface="Arial" panose="020B0604020202020204" pitchFamily="34" charset="0"/>
              <a:buChar char="•"/>
            </a:pPr>
            <a:r>
              <a:rPr lang="en-GB" sz="1600" b="1" dirty="0"/>
              <a:t>Continuous: </a:t>
            </a:r>
            <a:r>
              <a:rPr lang="en-GB" sz="1600" dirty="0"/>
              <a:t>height, weight, time, …</a:t>
            </a:r>
          </a:p>
          <a:p>
            <a:pPr marL="285750" indent="-285750">
              <a:buFont typeface="Arial" panose="020B0604020202020204" pitchFamily="34" charset="0"/>
              <a:buChar char="•"/>
            </a:pPr>
            <a:endParaRPr lang="en-GB" sz="1600" dirty="0"/>
          </a:p>
          <a:p>
            <a:r>
              <a:rPr lang="en-GB" sz="1600" dirty="0"/>
              <a:t>Random variables are discrete or continuous when the outcomes are discrete or continuous.</a:t>
            </a:r>
          </a:p>
        </p:txBody>
      </p:sp>
      <p:sp>
        <p:nvSpPr>
          <p:cNvPr id="6" name="TextBox 5"/>
          <p:cNvSpPr txBox="1"/>
          <p:nvPr/>
        </p:nvSpPr>
        <p:spPr>
          <a:xfrm>
            <a:off x="296192" y="2348880"/>
            <a:ext cx="3600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Discrete Random Variables</a:t>
            </a:r>
          </a:p>
        </p:txBody>
      </p:sp>
      <p:sp>
        <p:nvSpPr>
          <p:cNvPr id="20" name="TextBox 19"/>
          <p:cNvSpPr txBox="1"/>
          <p:nvPr/>
        </p:nvSpPr>
        <p:spPr>
          <a:xfrm>
            <a:off x="4511037" y="2348880"/>
            <a:ext cx="3600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Continuous Random Variables</a:t>
            </a:r>
          </a:p>
        </p:txBody>
      </p:sp>
      <p:sp>
        <p:nvSpPr>
          <p:cNvPr id="7" name="TextBox 6"/>
          <p:cNvSpPr txBox="1"/>
          <p:nvPr/>
        </p:nvSpPr>
        <p:spPr>
          <a:xfrm>
            <a:off x="477998" y="4772969"/>
            <a:ext cx="3240360" cy="923330"/>
          </a:xfrm>
          <a:prstGeom prst="rect">
            <a:avLst/>
          </a:prstGeom>
          <a:noFill/>
        </p:spPr>
        <p:txBody>
          <a:bodyPr wrap="square" rtlCol="0">
            <a:spAutoFit/>
          </a:bodyPr>
          <a:lstStyle/>
          <a:p>
            <a:r>
              <a:rPr lang="en-GB" b="1" dirty="0"/>
              <a:t>Examples: </a:t>
            </a:r>
            <a:r>
              <a:rPr lang="en-GB" dirty="0"/>
              <a:t>Poisson Distributed</a:t>
            </a:r>
          </a:p>
          <a:p>
            <a:r>
              <a:rPr lang="en-GB" dirty="0"/>
              <a:t>Binomially Distributed</a:t>
            </a:r>
          </a:p>
          <a:p>
            <a:r>
              <a:rPr lang="en-GB" dirty="0"/>
              <a:t>Discrete Uniform Distribution</a:t>
            </a:r>
          </a:p>
        </p:txBody>
      </p:sp>
      <p:sp>
        <p:nvSpPr>
          <p:cNvPr id="22" name="TextBox 21"/>
          <p:cNvSpPr txBox="1"/>
          <p:nvPr/>
        </p:nvSpPr>
        <p:spPr>
          <a:xfrm>
            <a:off x="4648596" y="4784487"/>
            <a:ext cx="3240360" cy="369332"/>
          </a:xfrm>
          <a:prstGeom prst="rect">
            <a:avLst/>
          </a:prstGeom>
          <a:noFill/>
        </p:spPr>
        <p:txBody>
          <a:bodyPr wrap="square" rtlCol="0">
            <a:spAutoFit/>
          </a:bodyPr>
          <a:lstStyle/>
          <a:p>
            <a:r>
              <a:rPr lang="en-GB" b="1" dirty="0"/>
              <a:t>Examples: </a:t>
            </a:r>
            <a:r>
              <a:rPr lang="en-GB" dirty="0"/>
              <a:t>Normally Distributed</a:t>
            </a:r>
          </a:p>
        </p:txBody>
      </p:sp>
      <p:cxnSp>
        <p:nvCxnSpPr>
          <p:cNvPr id="9" name="Straight Arrow Connector 8"/>
          <p:cNvCxnSpPr/>
          <p:nvPr/>
        </p:nvCxnSpPr>
        <p:spPr>
          <a:xfrm>
            <a:off x="656232" y="4725144"/>
            <a:ext cx="26642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endCxn id="32" idx="2"/>
          </p:cNvCxnSpPr>
          <p:nvPr/>
        </p:nvCxnSpPr>
        <p:spPr>
          <a:xfrm flipV="1">
            <a:off x="656232" y="3217227"/>
            <a:ext cx="4080" cy="1507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212516" y="4499828"/>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3212516" y="4499828"/>
                <a:ext cx="504056" cy="369332"/>
              </a:xfrm>
              <a:prstGeom prst="rect">
                <a:avLst/>
              </a:prstGeo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08284" y="2847895"/>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p:cNvSpPr txBox="1">
                <a:spLocks noRot="1" noChangeAspect="1" noMove="1" noResize="1" noEditPoints="1" noAdjustHandles="1" noChangeArrowheads="1" noChangeShapeType="1" noTextEdit="1"/>
              </p:cNvSpPr>
              <p:nvPr/>
            </p:nvSpPr>
            <p:spPr>
              <a:xfrm>
                <a:off x="408284" y="2847895"/>
                <a:ext cx="504056" cy="369332"/>
              </a:xfrm>
              <a:prstGeom prst="rect">
                <a:avLst/>
              </a:prstGeom>
              <a:blipFill rotWithShape="0">
                <a:blip r:embed="rId3"/>
                <a:stretch>
                  <a:fillRect r="-28916" b="-13115"/>
                </a:stretch>
              </a:blipFill>
            </p:spPr>
            <p:txBody>
              <a:bodyPr/>
              <a:lstStyle/>
              <a:p>
                <a:r>
                  <a:rPr lang="en-GB">
                    <a:noFill/>
                  </a:rPr>
                  <a:t> </a:t>
                </a:r>
              </a:p>
            </p:txBody>
          </p:sp>
        </mc:Fallback>
      </mc:AlternateContent>
      <p:sp>
        <p:nvSpPr>
          <p:cNvPr id="18" name="Rectangle 17"/>
          <p:cNvSpPr/>
          <p:nvPr/>
        </p:nvSpPr>
        <p:spPr>
          <a:xfrm>
            <a:off x="800248" y="3789040"/>
            <a:ext cx="3600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300224" y="3356992"/>
            <a:ext cx="36004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800200" y="3095094"/>
            <a:ext cx="360040" cy="1616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300176" y="3678582"/>
            <a:ext cx="360040" cy="104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816472" y="4293096"/>
            <a:ext cx="360040" cy="43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TextBox 18"/>
              <p:cNvSpPr txBox="1"/>
              <p:nvPr/>
            </p:nvSpPr>
            <p:spPr>
              <a:xfrm>
                <a:off x="444659" y="5747123"/>
                <a:ext cx="2880320" cy="646331"/>
              </a:xfrm>
              <a:prstGeom prst="rect">
                <a:avLst/>
              </a:prstGeom>
              <a:noFill/>
            </p:spPr>
            <p:txBody>
              <a:bodyPr wrap="square" rtlCol="0">
                <a:spAutoFit/>
              </a:bodyPr>
              <a:lstStyle/>
              <a:p>
                <a:r>
                  <a:rPr lang="en-GB" b="1" dirty="0"/>
                  <a:t>Properties:</a:t>
                </a:r>
                <a:r>
                  <a:rPr lang="en-GB" dirty="0"/>
                  <a:t> </a:t>
                </a:r>
                <a14:m>
                  <m:oMath xmlns:m="http://schemas.openxmlformats.org/officeDocument/2006/math">
                    <m:nary>
                      <m:naryPr>
                        <m:chr m:val="∑"/>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nary>
                    <m:r>
                      <a:rPr lang="en-GB" b="0" i="1" smtClean="0">
                        <a:latin typeface="Cambria Math" panose="02040503050406030204" pitchFamily="18" charset="0"/>
                      </a:rPr>
                      <m:t>=1</m:t>
                    </m:r>
                  </m:oMath>
                </a14:m>
                <a:endParaRPr lang="en-GB" b="0"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≥0 </m:t>
                      </m:r>
                      <m:r>
                        <a:rPr lang="en-GB" b="0" i="1" smtClean="0">
                          <a:latin typeface="Cambria Math" panose="02040503050406030204" pitchFamily="18" charset="0"/>
                        </a:rPr>
                        <m:t>𝑓𝑜𝑟</m:t>
                      </m:r>
                      <m:r>
                        <a:rPr lang="en-GB" b="0" i="1" smtClean="0">
                          <a:latin typeface="Cambria Math" panose="02040503050406030204" pitchFamily="18" charset="0"/>
                        </a:rPr>
                        <m:t> </m:t>
                      </m:r>
                      <m:r>
                        <a:rPr lang="en-GB" b="0" i="1" smtClean="0">
                          <a:latin typeface="Cambria Math" panose="02040503050406030204" pitchFamily="18" charset="0"/>
                        </a:rPr>
                        <m:t>𝑎𝑙𝑙</m:t>
                      </m:r>
                      <m:r>
                        <a:rPr lang="en-GB" b="0" i="1" smtClean="0">
                          <a:latin typeface="Cambria Math" panose="02040503050406030204" pitchFamily="18" charset="0"/>
                        </a:rPr>
                        <m:t> </m:t>
                      </m:r>
                      <m:r>
                        <a:rPr lang="en-GB" b="0" i="1" smtClean="0">
                          <a:latin typeface="Cambria Math" panose="02040503050406030204" pitchFamily="18" charset="0"/>
                        </a:rPr>
                        <m:t>𝑥</m:t>
                      </m:r>
                    </m:oMath>
                  </m:oMathPara>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444659" y="5747123"/>
                <a:ext cx="2880320" cy="646331"/>
              </a:xfrm>
              <a:prstGeom prst="rect">
                <a:avLst/>
              </a:prstGeom>
              <a:blipFill rotWithShape="0">
                <a:blip r:embed="rId4"/>
                <a:stretch>
                  <a:fillRect l="-1907" t="-68868" b="-63208"/>
                </a:stretch>
              </a:blipFill>
            </p:spPr>
            <p:txBody>
              <a:bodyPr/>
              <a:lstStyle/>
              <a:p>
                <a:r>
                  <a:rPr lang="en-GB">
                    <a:noFill/>
                  </a:rPr>
                  <a:t> </a:t>
                </a:r>
              </a:p>
            </p:txBody>
          </p:sp>
        </mc:Fallback>
      </mc:AlternateContent>
      <p:cxnSp>
        <p:nvCxnSpPr>
          <p:cNvPr id="37" name="Straight Arrow Connector 36"/>
          <p:cNvCxnSpPr/>
          <p:nvPr/>
        </p:nvCxnSpPr>
        <p:spPr>
          <a:xfrm>
            <a:off x="4911078" y="4736819"/>
            <a:ext cx="26642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endCxn id="40" idx="2"/>
          </p:cNvCxnSpPr>
          <p:nvPr/>
        </p:nvCxnSpPr>
        <p:spPr>
          <a:xfrm flipV="1">
            <a:off x="4911078" y="3228902"/>
            <a:ext cx="4080" cy="1507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7467362" y="4511503"/>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39" name="TextBox 38"/>
              <p:cNvSpPr txBox="1">
                <a:spLocks noRot="1" noChangeAspect="1" noMove="1" noResize="1" noEditPoints="1" noAdjustHandles="1" noChangeArrowheads="1" noChangeShapeType="1" noTextEdit="1"/>
              </p:cNvSpPr>
              <p:nvPr/>
            </p:nvSpPr>
            <p:spPr>
              <a:xfrm>
                <a:off x="7467362" y="4511503"/>
                <a:ext cx="504056" cy="369332"/>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663130" y="2859570"/>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40" name="TextBox 39"/>
              <p:cNvSpPr txBox="1">
                <a:spLocks noRot="1" noChangeAspect="1" noMove="1" noResize="1" noEditPoints="1" noAdjustHandles="1" noChangeArrowheads="1" noChangeShapeType="1" noTextEdit="1"/>
              </p:cNvSpPr>
              <p:nvPr/>
            </p:nvSpPr>
            <p:spPr>
              <a:xfrm>
                <a:off x="4663130" y="2859570"/>
                <a:ext cx="504056" cy="369332"/>
              </a:xfrm>
              <a:prstGeom prst="rect">
                <a:avLst/>
              </a:prstGeom>
              <a:blipFill rotWithShape="0">
                <a:blip r:embed="rId6"/>
                <a:stretch>
                  <a:fillRect r="-28916" b="-13115"/>
                </a:stretch>
              </a:blipFill>
            </p:spPr>
            <p:txBody>
              <a:bodyPr/>
              <a:lstStyle/>
              <a:p>
                <a:r>
                  <a:rPr lang="en-GB">
                    <a:noFill/>
                  </a:rPr>
                  <a:t> </a:t>
                </a:r>
              </a:p>
            </p:txBody>
          </p:sp>
        </mc:Fallback>
      </mc:AlternateContent>
      <p:sp>
        <p:nvSpPr>
          <p:cNvPr id="46" name="Freeform 45"/>
          <p:cNvSpPr/>
          <p:nvPr/>
        </p:nvSpPr>
        <p:spPr>
          <a:xfrm>
            <a:off x="4968607" y="3256626"/>
            <a:ext cx="2445745" cy="1502661"/>
          </a:xfrm>
          <a:custGeom>
            <a:avLst/>
            <a:gdLst>
              <a:gd name="connsiteX0" fmla="*/ 0 w 2445745"/>
              <a:gd name="connsiteY0" fmla="*/ 1469610 h 1502661"/>
              <a:gd name="connsiteX1" fmla="*/ 220338 w 2445745"/>
              <a:gd name="connsiteY1" fmla="*/ 1337408 h 1502661"/>
              <a:gd name="connsiteX2" fmla="*/ 484742 w 2445745"/>
              <a:gd name="connsiteY2" fmla="*/ 907750 h 1502661"/>
              <a:gd name="connsiteX3" fmla="*/ 605928 w 2445745"/>
              <a:gd name="connsiteY3" fmla="*/ 411991 h 1502661"/>
              <a:gd name="connsiteX4" fmla="*/ 727113 w 2445745"/>
              <a:gd name="connsiteY4" fmla="*/ 136569 h 1502661"/>
              <a:gd name="connsiteX5" fmla="*/ 936434 w 2445745"/>
              <a:gd name="connsiteY5" fmla="*/ 4367 h 1502661"/>
              <a:gd name="connsiteX6" fmla="*/ 1222873 w 2445745"/>
              <a:gd name="connsiteY6" fmla="*/ 59451 h 1502661"/>
              <a:gd name="connsiteX7" fmla="*/ 1355075 w 2445745"/>
              <a:gd name="connsiteY7" fmla="*/ 323856 h 1502661"/>
              <a:gd name="connsiteX8" fmla="*/ 1421176 w 2445745"/>
              <a:gd name="connsiteY8" fmla="*/ 555210 h 1502661"/>
              <a:gd name="connsiteX9" fmla="*/ 1630497 w 2445745"/>
              <a:gd name="connsiteY9" fmla="*/ 665379 h 1502661"/>
              <a:gd name="connsiteX10" fmla="*/ 1961003 w 2445745"/>
              <a:gd name="connsiteY10" fmla="*/ 621311 h 1502661"/>
              <a:gd name="connsiteX11" fmla="*/ 2181340 w 2445745"/>
              <a:gd name="connsiteY11" fmla="*/ 588261 h 1502661"/>
              <a:gd name="connsiteX12" fmla="*/ 2346593 w 2445745"/>
              <a:gd name="connsiteY12" fmla="*/ 940801 h 1502661"/>
              <a:gd name="connsiteX13" fmla="*/ 2445745 w 2445745"/>
              <a:gd name="connsiteY13" fmla="*/ 1502661 h 15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5745" h="1502661">
                <a:moveTo>
                  <a:pt x="0" y="1469610"/>
                </a:moveTo>
                <a:cubicBezTo>
                  <a:pt x="69774" y="1450330"/>
                  <a:pt x="139548" y="1431051"/>
                  <a:pt x="220338" y="1337408"/>
                </a:cubicBezTo>
                <a:cubicBezTo>
                  <a:pt x="301128" y="1243765"/>
                  <a:pt x="420477" y="1061986"/>
                  <a:pt x="484742" y="907750"/>
                </a:cubicBezTo>
                <a:cubicBezTo>
                  <a:pt x="549007" y="753514"/>
                  <a:pt x="565533" y="540521"/>
                  <a:pt x="605928" y="411991"/>
                </a:cubicBezTo>
                <a:cubicBezTo>
                  <a:pt x="646323" y="283461"/>
                  <a:pt x="672029" y="204506"/>
                  <a:pt x="727113" y="136569"/>
                </a:cubicBezTo>
                <a:cubicBezTo>
                  <a:pt x="782197" y="68632"/>
                  <a:pt x="853807" y="17220"/>
                  <a:pt x="936434" y="4367"/>
                </a:cubicBezTo>
                <a:cubicBezTo>
                  <a:pt x="1019061" y="-8486"/>
                  <a:pt x="1153100" y="6203"/>
                  <a:pt x="1222873" y="59451"/>
                </a:cubicBezTo>
                <a:cubicBezTo>
                  <a:pt x="1292647" y="112699"/>
                  <a:pt x="1322024" y="241229"/>
                  <a:pt x="1355075" y="323856"/>
                </a:cubicBezTo>
                <a:cubicBezTo>
                  <a:pt x="1388126" y="406483"/>
                  <a:pt x="1375272" y="498290"/>
                  <a:pt x="1421176" y="555210"/>
                </a:cubicBezTo>
                <a:cubicBezTo>
                  <a:pt x="1467080" y="612130"/>
                  <a:pt x="1540526" y="654362"/>
                  <a:pt x="1630497" y="665379"/>
                </a:cubicBezTo>
                <a:cubicBezTo>
                  <a:pt x="1720468" y="676396"/>
                  <a:pt x="1961003" y="621311"/>
                  <a:pt x="1961003" y="621311"/>
                </a:cubicBezTo>
                <a:cubicBezTo>
                  <a:pt x="2052810" y="608458"/>
                  <a:pt x="2117075" y="535013"/>
                  <a:pt x="2181340" y="588261"/>
                </a:cubicBezTo>
                <a:cubicBezTo>
                  <a:pt x="2245605" y="641509"/>
                  <a:pt x="2302526" y="788401"/>
                  <a:pt x="2346593" y="940801"/>
                </a:cubicBezTo>
                <a:cubicBezTo>
                  <a:pt x="2390660" y="1093201"/>
                  <a:pt x="2418202" y="1297931"/>
                  <a:pt x="2445745" y="1502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7" name="TextBox 46"/>
              <p:cNvSpPr txBox="1"/>
              <p:nvPr/>
            </p:nvSpPr>
            <p:spPr>
              <a:xfrm>
                <a:off x="4686098" y="5544565"/>
                <a:ext cx="3558310" cy="646331"/>
              </a:xfrm>
              <a:prstGeom prst="rect">
                <a:avLst/>
              </a:prstGeom>
              <a:noFill/>
            </p:spPr>
            <p:txBody>
              <a:bodyPr wrap="square" rtlCol="0">
                <a:spAutoFit/>
              </a:bodyPr>
              <a:lstStyle/>
              <a:p>
                <a:r>
                  <a:rPr lang="en-GB" b="1" dirty="0"/>
                  <a:t>Properties: </a:t>
                </a:r>
                <a:r>
                  <a:rPr lang="en-GB" dirty="0"/>
                  <a:t>Area under graph is 1 </a:t>
                </a:r>
                <a14:m>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≥0 </m:t>
                    </m:r>
                    <m:r>
                      <a:rPr lang="en-GB" b="0" i="1" smtClean="0">
                        <a:latin typeface="Cambria Math" panose="02040503050406030204" pitchFamily="18" charset="0"/>
                      </a:rPr>
                      <m:t>𝑓𝑜𝑟</m:t>
                    </m:r>
                    <m:r>
                      <a:rPr lang="en-GB" b="0" i="1" smtClean="0">
                        <a:latin typeface="Cambria Math" panose="02040503050406030204" pitchFamily="18" charset="0"/>
                      </a:rPr>
                      <m:t> </m:t>
                    </m:r>
                    <m:r>
                      <a:rPr lang="en-GB" b="0" i="1" smtClean="0">
                        <a:latin typeface="Cambria Math" panose="02040503050406030204" pitchFamily="18" charset="0"/>
                      </a:rPr>
                      <m:t>𝑎𝑙𝑙</m:t>
                    </m:r>
                    <m:r>
                      <a:rPr lang="en-GB" b="0" i="1" smtClean="0">
                        <a:latin typeface="Cambria Math" panose="02040503050406030204" pitchFamily="18" charset="0"/>
                      </a:rPr>
                      <m:t> </m:t>
                    </m:r>
                    <m:r>
                      <a:rPr lang="en-GB" b="0" i="1" smtClean="0">
                        <a:latin typeface="Cambria Math" panose="02040503050406030204" pitchFamily="18" charset="0"/>
                      </a:rPr>
                      <m:t>𝑥</m:t>
                    </m:r>
                  </m:oMath>
                </a14:m>
                <a:endParaRPr lang="en-GB" dirty="0"/>
              </a:p>
            </p:txBody>
          </p:sp>
        </mc:Choice>
        <mc:Fallback xmlns="">
          <p:sp>
            <p:nvSpPr>
              <p:cNvPr id="47" name="TextBox 46"/>
              <p:cNvSpPr txBox="1">
                <a:spLocks noRot="1" noChangeAspect="1" noMove="1" noResize="1" noEditPoints="1" noAdjustHandles="1" noChangeArrowheads="1" noChangeShapeType="1" noTextEdit="1"/>
              </p:cNvSpPr>
              <p:nvPr/>
            </p:nvSpPr>
            <p:spPr>
              <a:xfrm>
                <a:off x="4686098" y="5544565"/>
                <a:ext cx="3558310" cy="646331"/>
              </a:xfrm>
              <a:prstGeom prst="rect">
                <a:avLst/>
              </a:prstGeom>
              <a:blipFill rotWithShape="0">
                <a:blip r:embed="rId7"/>
                <a:stretch>
                  <a:fillRect l="-1544" t="-5660" b="-6604"/>
                </a:stretch>
              </a:blipFill>
            </p:spPr>
            <p:txBody>
              <a:bodyPr/>
              <a:lstStyle/>
              <a:p>
                <a:r>
                  <a:rPr lang="en-GB">
                    <a:noFill/>
                  </a:rPr>
                  <a:t> </a:t>
                </a:r>
              </a:p>
            </p:txBody>
          </p:sp>
        </mc:Fallback>
      </mc:AlternateContent>
      <p:sp>
        <p:nvSpPr>
          <p:cNvPr id="48" name="TextBox 47"/>
          <p:cNvSpPr txBox="1"/>
          <p:nvPr/>
        </p:nvSpPr>
        <p:spPr>
          <a:xfrm>
            <a:off x="4693461" y="6205881"/>
            <a:ext cx="3195495" cy="3539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700" dirty="0"/>
              <a:t>Let’s go into more detail on this…</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100</a:t>
            </a:fld>
            <a:endParaRPr lang="en-GB"/>
          </a:p>
        </p:txBody>
      </p:sp>
    </p:spTree>
    <p:extLst>
      <p:ext uri="{BB962C8B-B14F-4D97-AF65-F5344CB8AC3E}">
        <p14:creationId xmlns:p14="http://schemas.microsoft.com/office/powerpoint/2010/main" val="20293766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Probability Density Function (</a:t>
              </a:r>
              <a:r>
                <a:rPr lang="en-GB" sz="3200" dirty="0" err="1"/>
                <a:t>p.d.f</a:t>
              </a:r>
              <a:r>
                <a:rPr lang="en-GB" sz="3200" dirty="0"/>
                <a:t>.)</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grpSp>
        <p:nvGrpSpPr>
          <p:cNvPr id="32" name="Group 31"/>
          <p:cNvGrpSpPr/>
          <p:nvPr/>
        </p:nvGrpSpPr>
        <p:grpSpPr>
          <a:xfrm>
            <a:off x="477112" y="972877"/>
            <a:ext cx="3437453" cy="5509720"/>
            <a:chOff x="477112" y="972877"/>
            <a:chExt cx="3437453" cy="5509720"/>
          </a:xfrm>
        </p:grpSpPr>
        <p:sp>
          <p:nvSpPr>
            <p:cNvPr id="13" name="TextBox 12"/>
            <p:cNvSpPr txBox="1"/>
            <p:nvPr/>
          </p:nvSpPr>
          <p:spPr>
            <a:xfrm>
              <a:off x="539552" y="3435609"/>
              <a:ext cx="3168352" cy="3046988"/>
            </a:xfrm>
            <a:prstGeom prst="rect">
              <a:avLst/>
            </a:prstGeom>
            <a:noFill/>
          </p:spPr>
          <p:txBody>
            <a:bodyPr wrap="square" rtlCol="0">
              <a:spAutoFit/>
            </a:bodyPr>
            <a:lstStyle/>
            <a:p>
              <a:r>
                <a:rPr lang="en-GB" sz="1600" dirty="0"/>
                <a:t>For continuous variables, it doesn’t make sense to talk about the frequency of a specific value, e.g. no one will have an </a:t>
              </a:r>
              <a:r>
                <a:rPr lang="en-GB" sz="1600" b="1" dirty="0"/>
                <a:t>exact</a:t>
              </a:r>
              <a:r>
                <a:rPr lang="en-GB" sz="1600" dirty="0"/>
                <a:t> height of 1.7m. We would instead use ‘frequency density’.</a:t>
              </a:r>
            </a:p>
            <a:p>
              <a:endParaRPr lang="en-GB" sz="1600" dirty="0"/>
            </a:p>
            <a:p>
              <a:r>
                <a:rPr lang="en-GB" sz="1600" dirty="0"/>
                <a:t>Earlier we saw that for histograms, the value of the frequency density is not particularly useful in isolation. But when we find the </a:t>
              </a:r>
              <a:r>
                <a:rPr lang="en-GB" sz="1600" b="1" dirty="0"/>
                <a:t>area under a bar</a:t>
              </a:r>
              <a:r>
                <a:rPr lang="en-GB" sz="1600" dirty="0"/>
                <a:t>, we get the frequency.</a:t>
              </a:r>
            </a:p>
          </p:txBody>
        </p:sp>
        <p:cxnSp>
          <p:nvCxnSpPr>
            <p:cNvPr id="14" name="Straight Arrow Connector 13"/>
            <p:cNvCxnSpPr/>
            <p:nvPr/>
          </p:nvCxnSpPr>
          <p:spPr>
            <a:xfrm flipV="1">
              <a:off x="827584" y="1252058"/>
              <a:ext cx="0" cy="1898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827584" y="3150250"/>
              <a:ext cx="25922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410509" y="2965584"/>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3410509" y="2965584"/>
                  <a:ext cx="504056" cy="369332"/>
                </a:xfrm>
                <a:prstGeom prst="rect">
                  <a:avLst/>
                </a:prstGeo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rot="16200000">
                  <a:off x="-508032" y="1958021"/>
                  <a:ext cx="22780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𝐹𝑟𝑒𝑞𝑢𝑒𝑛𝑐𝑦</m:t>
                        </m:r>
                        <m:r>
                          <a:rPr lang="en-GB" sz="1400" b="0" i="1" smtClean="0">
                            <a:latin typeface="Cambria Math" panose="02040503050406030204" pitchFamily="18" charset="0"/>
                          </a:rPr>
                          <m:t> </m:t>
                        </m:r>
                        <m:r>
                          <a:rPr lang="en-GB" sz="1400" b="0" i="1" smtClean="0">
                            <a:latin typeface="Cambria Math" panose="02040503050406030204" pitchFamily="18" charset="0"/>
                          </a:rPr>
                          <m:t>𝐷𝑒𝑛𝑠𝑖𝑡𝑦</m:t>
                        </m:r>
                      </m:oMath>
                    </m:oMathPara>
                  </a14:m>
                  <a:endParaRPr lang="en-GB" sz="1400" dirty="0"/>
                </a:p>
              </p:txBody>
            </p:sp>
          </mc:Choice>
          <mc:Fallback xmlns="">
            <p:sp>
              <p:nvSpPr>
                <p:cNvPr id="18" name="TextBox 17"/>
                <p:cNvSpPr txBox="1">
                  <a:spLocks noRot="1" noChangeAspect="1" noMove="1" noResize="1" noEditPoints="1" noAdjustHandles="1" noChangeArrowheads="1" noChangeShapeType="1" noTextEdit="1"/>
                </p:cNvSpPr>
                <p:nvPr/>
              </p:nvSpPr>
              <p:spPr>
                <a:xfrm rot="16200000">
                  <a:off x="-508032" y="1958021"/>
                  <a:ext cx="2278066" cy="307777"/>
                </a:xfrm>
                <a:prstGeom prst="rect">
                  <a:avLst/>
                </a:prstGeom>
                <a:blipFill rotWithShape="0">
                  <a:blip r:embed="rId3"/>
                  <a:stretch>
                    <a:fillRect r="-5882"/>
                  </a:stretch>
                </a:blipFill>
              </p:spPr>
              <p:txBody>
                <a:bodyPr/>
                <a:lstStyle/>
                <a:p>
                  <a:r>
                    <a:rPr lang="en-GB">
                      <a:noFill/>
                    </a:rPr>
                    <a:t> </a:t>
                  </a:r>
                </a:p>
              </p:txBody>
            </p:sp>
          </mc:Fallback>
        </mc:AlternateContent>
        <p:sp>
          <p:nvSpPr>
            <p:cNvPr id="19" name="Rectangle 18"/>
            <p:cNvSpPr/>
            <p:nvPr/>
          </p:nvSpPr>
          <p:spPr>
            <a:xfrm>
              <a:off x="941717" y="2132856"/>
              <a:ext cx="279035" cy="1017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228466" y="1556793"/>
              <a:ext cx="607229" cy="1593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845474" y="1916831"/>
              <a:ext cx="653327" cy="123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2517514" y="2636912"/>
              <a:ext cx="653327" cy="513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p:cNvGrpSpPr/>
          <p:nvPr/>
        </p:nvGrpSpPr>
        <p:grpSpPr>
          <a:xfrm>
            <a:off x="4154233" y="857377"/>
            <a:ext cx="4898172" cy="5694101"/>
            <a:chOff x="4154233" y="857377"/>
            <a:chExt cx="4898172" cy="5694101"/>
          </a:xfrm>
        </p:grpSpPr>
        <p:cxnSp>
          <p:nvCxnSpPr>
            <p:cNvPr id="5" name="Straight Arrow Connector 4"/>
            <p:cNvCxnSpPr>
              <a:endCxn id="7" idx="1"/>
            </p:cNvCxnSpPr>
            <p:nvPr/>
          </p:nvCxnSpPr>
          <p:spPr>
            <a:xfrm>
              <a:off x="4154233" y="3150250"/>
              <a:ext cx="30222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flipV="1">
              <a:off x="5868144" y="1252059"/>
              <a:ext cx="0" cy="1898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7176529" y="2965584"/>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h𝑒𝑖𝑔h𝑡</m:t>
                        </m:r>
                        <m:r>
                          <a:rPr lang="en-GB" b="0" i="1" smtClean="0">
                            <a:latin typeface="Cambria Math" panose="02040503050406030204" pitchFamily="18" charset="0"/>
                          </a:rPr>
                          <m:t>)</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7176529" y="2965584"/>
                  <a:ext cx="504056" cy="369332"/>
                </a:xfrm>
                <a:prstGeom prst="rect">
                  <a:avLst/>
                </a:prstGeom>
                <a:blipFill rotWithShape="0">
                  <a:blip r:embed="rId4"/>
                  <a:stretch>
                    <a:fillRect r="-146988"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616116" y="857377"/>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5616116" y="857377"/>
                  <a:ext cx="504056" cy="369332"/>
                </a:xfrm>
                <a:prstGeom prst="rect">
                  <a:avLst/>
                </a:prstGeom>
                <a:blipFill rotWithShape="0">
                  <a:blip r:embed="rId5"/>
                  <a:stretch>
                    <a:fillRect l="-3614" r="-28916" b="-13333"/>
                  </a:stretch>
                </a:blipFill>
              </p:spPr>
              <p:txBody>
                <a:bodyPr/>
                <a:lstStyle/>
                <a:p>
                  <a:r>
                    <a:rPr lang="en-GB">
                      <a:noFill/>
                    </a:rPr>
                    <a:t> </a:t>
                  </a:r>
                </a:p>
              </p:txBody>
            </p:sp>
          </mc:Fallback>
        </mc:AlternateContent>
        <p:sp>
          <p:nvSpPr>
            <p:cNvPr id="12" name="Freeform 11"/>
            <p:cNvSpPr/>
            <p:nvPr/>
          </p:nvSpPr>
          <p:spPr>
            <a:xfrm>
              <a:off x="4307732" y="1418412"/>
              <a:ext cx="2853369" cy="1687797"/>
            </a:xfrm>
            <a:custGeom>
              <a:avLst/>
              <a:gdLst>
                <a:gd name="connsiteX0" fmla="*/ 0 w 2853369"/>
                <a:gd name="connsiteY0" fmla="*/ 1687797 h 1687797"/>
                <a:gd name="connsiteX1" fmla="*/ 561861 w 2853369"/>
                <a:gd name="connsiteY1" fmla="*/ 1621695 h 1687797"/>
                <a:gd name="connsiteX2" fmla="*/ 969485 w 2853369"/>
                <a:gd name="connsiteY2" fmla="*/ 1324240 h 1687797"/>
                <a:gd name="connsiteX3" fmla="*/ 1156772 w 2853369"/>
                <a:gd name="connsiteY3" fmla="*/ 1015768 h 1687797"/>
                <a:gd name="connsiteX4" fmla="*/ 1244906 w 2853369"/>
                <a:gd name="connsiteY4" fmla="*/ 619160 h 1687797"/>
                <a:gd name="connsiteX5" fmla="*/ 1311008 w 2853369"/>
                <a:gd name="connsiteY5" fmla="*/ 266621 h 1687797"/>
                <a:gd name="connsiteX6" fmla="*/ 1388126 w 2853369"/>
                <a:gd name="connsiteY6" fmla="*/ 79334 h 1687797"/>
                <a:gd name="connsiteX7" fmla="*/ 1498294 w 2853369"/>
                <a:gd name="connsiteY7" fmla="*/ 24250 h 1687797"/>
                <a:gd name="connsiteX8" fmla="*/ 1608463 w 2853369"/>
                <a:gd name="connsiteY8" fmla="*/ 2216 h 1687797"/>
                <a:gd name="connsiteX9" fmla="*/ 1696598 w 2853369"/>
                <a:gd name="connsiteY9" fmla="*/ 13233 h 1687797"/>
                <a:gd name="connsiteX10" fmla="*/ 1817784 w 2853369"/>
                <a:gd name="connsiteY10" fmla="*/ 112385 h 1687797"/>
                <a:gd name="connsiteX11" fmla="*/ 1872868 w 2853369"/>
                <a:gd name="connsiteY11" fmla="*/ 376789 h 1687797"/>
                <a:gd name="connsiteX12" fmla="*/ 1938969 w 2853369"/>
                <a:gd name="connsiteY12" fmla="*/ 828481 h 1687797"/>
                <a:gd name="connsiteX13" fmla="*/ 2093205 w 2853369"/>
                <a:gd name="connsiteY13" fmla="*/ 1214071 h 1687797"/>
                <a:gd name="connsiteX14" fmla="*/ 2313543 w 2853369"/>
                <a:gd name="connsiteY14" fmla="*/ 1456442 h 1687797"/>
                <a:gd name="connsiteX15" fmla="*/ 2610998 w 2853369"/>
                <a:gd name="connsiteY15" fmla="*/ 1599662 h 1687797"/>
                <a:gd name="connsiteX16" fmla="*/ 2853369 w 2853369"/>
                <a:gd name="connsiteY16" fmla="*/ 1632712 h 168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369" h="1687797">
                  <a:moveTo>
                    <a:pt x="0" y="1687797"/>
                  </a:moveTo>
                  <a:cubicBezTo>
                    <a:pt x="200140" y="1685042"/>
                    <a:pt x="400280" y="1682288"/>
                    <a:pt x="561861" y="1621695"/>
                  </a:cubicBezTo>
                  <a:cubicBezTo>
                    <a:pt x="723442" y="1561102"/>
                    <a:pt x="870333" y="1425228"/>
                    <a:pt x="969485" y="1324240"/>
                  </a:cubicBezTo>
                  <a:cubicBezTo>
                    <a:pt x="1068637" y="1223252"/>
                    <a:pt x="1110869" y="1133281"/>
                    <a:pt x="1156772" y="1015768"/>
                  </a:cubicBezTo>
                  <a:cubicBezTo>
                    <a:pt x="1202676" y="898255"/>
                    <a:pt x="1219200" y="744018"/>
                    <a:pt x="1244906" y="619160"/>
                  </a:cubicBezTo>
                  <a:cubicBezTo>
                    <a:pt x="1270612" y="494302"/>
                    <a:pt x="1287138" y="356592"/>
                    <a:pt x="1311008" y="266621"/>
                  </a:cubicBezTo>
                  <a:cubicBezTo>
                    <a:pt x="1334878" y="176650"/>
                    <a:pt x="1356912" y="119729"/>
                    <a:pt x="1388126" y="79334"/>
                  </a:cubicBezTo>
                  <a:cubicBezTo>
                    <a:pt x="1419340" y="38939"/>
                    <a:pt x="1461571" y="37103"/>
                    <a:pt x="1498294" y="24250"/>
                  </a:cubicBezTo>
                  <a:cubicBezTo>
                    <a:pt x="1535017" y="11397"/>
                    <a:pt x="1575412" y="4052"/>
                    <a:pt x="1608463" y="2216"/>
                  </a:cubicBezTo>
                  <a:cubicBezTo>
                    <a:pt x="1641514" y="380"/>
                    <a:pt x="1661711" y="-5129"/>
                    <a:pt x="1696598" y="13233"/>
                  </a:cubicBezTo>
                  <a:cubicBezTo>
                    <a:pt x="1731485" y="31594"/>
                    <a:pt x="1788406" y="51792"/>
                    <a:pt x="1817784" y="112385"/>
                  </a:cubicBezTo>
                  <a:cubicBezTo>
                    <a:pt x="1847162" y="172978"/>
                    <a:pt x="1852671" y="257440"/>
                    <a:pt x="1872868" y="376789"/>
                  </a:cubicBezTo>
                  <a:cubicBezTo>
                    <a:pt x="1893065" y="496138"/>
                    <a:pt x="1902246" y="688934"/>
                    <a:pt x="1938969" y="828481"/>
                  </a:cubicBezTo>
                  <a:cubicBezTo>
                    <a:pt x="1975692" y="968028"/>
                    <a:pt x="2030776" y="1109411"/>
                    <a:pt x="2093205" y="1214071"/>
                  </a:cubicBezTo>
                  <a:cubicBezTo>
                    <a:pt x="2155634" y="1318731"/>
                    <a:pt x="2227244" y="1392177"/>
                    <a:pt x="2313543" y="1456442"/>
                  </a:cubicBezTo>
                  <a:cubicBezTo>
                    <a:pt x="2399842" y="1520707"/>
                    <a:pt x="2521027" y="1570284"/>
                    <a:pt x="2610998" y="1599662"/>
                  </a:cubicBezTo>
                  <a:cubicBezTo>
                    <a:pt x="2700969" y="1629040"/>
                    <a:pt x="2777169" y="1630876"/>
                    <a:pt x="2853369" y="16327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p:cNvSpPr txBox="1"/>
                <p:nvPr/>
              </p:nvSpPr>
              <p:spPr>
                <a:xfrm>
                  <a:off x="4373724" y="3378957"/>
                  <a:ext cx="3942692" cy="2554545"/>
                </a:xfrm>
                <a:prstGeom prst="rect">
                  <a:avLst/>
                </a:prstGeom>
                <a:noFill/>
              </p:spPr>
              <p:txBody>
                <a:bodyPr wrap="square" rtlCol="0">
                  <a:spAutoFit/>
                </a:bodyPr>
                <a:lstStyle/>
                <a:p>
                  <a:r>
                    <a:rPr lang="en-GB" sz="1600" dirty="0"/>
                    <a:t>In the Normal Distribution (a continuous distribution), similarly, it doesn’t make sense to talk about the probability of a specific value. </a:t>
                  </a:r>
                </a:p>
                <a:p>
                  <a14:m>
                    <m:oMath xmlns:m="http://schemas.openxmlformats.org/officeDocument/2006/math">
                      <m:r>
                        <a:rPr lang="en-GB" sz="1600" b="1" i="1" smtClean="0">
                          <a:latin typeface="Cambria Math" panose="02040503050406030204" pitchFamily="18" charset="0"/>
                        </a:rPr>
                        <m:t>𝒇</m:t>
                      </m:r>
                      <m:r>
                        <a:rPr lang="en-GB" sz="1600" b="1" i="1" smtClean="0">
                          <a:latin typeface="Cambria Math" panose="02040503050406030204" pitchFamily="18" charset="0"/>
                        </a:rPr>
                        <m:t>(</m:t>
                      </m:r>
                      <m:r>
                        <a:rPr lang="en-GB" sz="1600" b="1" i="1" smtClean="0">
                          <a:latin typeface="Cambria Math" panose="02040503050406030204" pitchFamily="18" charset="0"/>
                        </a:rPr>
                        <m:t>𝒙</m:t>
                      </m:r>
                      <m:r>
                        <a:rPr lang="en-GB" sz="1600" b="1" i="1" smtClean="0">
                          <a:latin typeface="Cambria Math" panose="02040503050406030204" pitchFamily="18" charset="0"/>
                        </a:rPr>
                        <m:t>)</m:t>
                      </m:r>
                    </m:oMath>
                  </a14:m>
                  <a:r>
                    <a:rPr lang="en-GB" sz="1600" b="1" dirty="0"/>
                    <a:t> is known as the probability density function (or </a:t>
                  </a:r>
                  <a:r>
                    <a:rPr lang="en-GB" sz="1600" b="1" dirty="0" err="1"/>
                    <a:t>p.d.f</a:t>
                  </a:r>
                  <a:r>
                    <a:rPr lang="en-GB" sz="1600" b="1" dirty="0"/>
                    <a:t>. for short).</a:t>
                  </a:r>
                </a:p>
                <a:p>
                  <a:endParaRPr lang="en-GB" sz="1600" dirty="0"/>
                </a:p>
                <a:p>
                  <a:r>
                    <a:rPr lang="en-GB" sz="1600" dirty="0"/>
                    <a:t>Analogously to a histogram, we saw </a:t>
                  </a:r>
                </a:p>
                <a:p>
                  <a:r>
                    <a:rPr lang="en-GB" sz="1600" dirty="0"/>
                    <a:t>that the area under the graph gives</a:t>
                  </a:r>
                </a:p>
                <a:p>
                  <a:r>
                    <a:rPr lang="en-GB" sz="1600" dirty="0"/>
                    <a:t>the probability.</a:t>
                  </a:r>
                </a:p>
              </p:txBody>
            </p:sp>
          </mc:Choice>
          <mc:Fallback xmlns="">
            <p:sp>
              <p:nvSpPr>
                <p:cNvPr id="23" name="TextBox 22"/>
                <p:cNvSpPr txBox="1">
                  <a:spLocks noRot="1" noChangeAspect="1" noMove="1" noResize="1" noEditPoints="1" noAdjustHandles="1" noChangeArrowheads="1" noChangeShapeType="1" noTextEdit="1"/>
                </p:cNvSpPr>
                <p:nvPr/>
              </p:nvSpPr>
              <p:spPr>
                <a:xfrm>
                  <a:off x="4373724" y="3378957"/>
                  <a:ext cx="3942692" cy="2554545"/>
                </a:xfrm>
                <a:prstGeom prst="rect">
                  <a:avLst/>
                </a:prstGeom>
                <a:blipFill rotWithShape="0">
                  <a:blip r:embed="rId6"/>
                  <a:stretch>
                    <a:fillRect l="-773" t="-716" b="-21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753292" y="4797152"/>
                  <a:ext cx="1299113"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200" b="1" dirty="0"/>
                    <a:t>Tip</a:t>
                  </a:r>
                  <a:r>
                    <a:rPr lang="en-GB" sz="1200" dirty="0"/>
                    <a:t>: Don’t confuse </a:t>
                  </a:r>
                  <a14:m>
                    <m:oMath xmlns:m="http://schemas.openxmlformats.org/officeDocument/2006/math">
                      <m:r>
                        <a:rPr lang="en-GB" sz="1200" b="0" i="1" smtClean="0">
                          <a:latin typeface="Cambria Math" panose="02040503050406030204" pitchFamily="18" charset="0"/>
                        </a:rPr>
                        <m:t>𝑓</m:t>
                      </m:r>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oMath>
                  </a14:m>
                  <a:r>
                    <a:rPr lang="en-GB" sz="1200" dirty="0"/>
                    <a:t> with </a:t>
                  </a:r>
                  <a14:m>
                    <m:oMath xmlns:m="http://schemas.openxmlformats.org/officeDocument/2006/math">
                      <m:r>
                        <a:rPr lang="en-GB" sz="1200" b="0" i="1" smtClean="0">
                          <a:latin typeface="Cambria Math" panose="02040503050406030204" pitchFamily="18" charset="0"/>
                        </a:rPr>
                        <m:t>𝑝</m:t>
                      </m:r>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oMath>
                  </a14:m>
                  <a:r>
                    <a:rPr lang="en-GB" sz="1200" dirty="0"/>
                    <a:t>, which is probability in the usual sense, and </a:t>
                  </a:r>
                  <a14:m>
                    <m:oMath xmlns:m="http://schemas.openxmlformats.org/officeDocument/2006/math">
                      <m:r>
                        <a:rPr lang="en-GB" sz="1200" b="0" i="1" smtClean="0">
                          <a:latin typeface="Cambria Math" panose="02040503050406030204" pitchFamily="18" charset="0"/>
                        </a:rPr>
                        <m:t>𝐹</m:t>
                      </m:r>
                      <m:r>
                        <a:rPr lang="en-GB" sz="1200" b="0" i="1" smtClean="0">
                          <a:latin typeface="Cambria Math" panose="02040503050406030204" pitchFamily="18" charset="0"/>
                        </a:rPr>
                        <m:t>(</m:t>
                      </m:r>
                      <m:r>
                        <a:rPr lang="en-GB" sz="1200" b="0" i="1" smtClean="0">
                          <a:latin typeface="Cambria Math" panose="02040503050406030204" pitchFamily="18" charset="0"/>
                        </a:rPr>
                        <m:t>𝑥</m:t>
                      </m:r>
                      <m:r>
                        <a:rPr lang="en-GB" sz="1200" b="0" i="1" smtClean="0">
                          <a:latin typeface="Cambria Math" panose="02040503050406030204" pitchFamily="18" charset="0"/>
                        </a:rPr>
                        <m:t>)</m:t>
                      </m:r>
                    </m:oMath>
                  </a14:m>
                  <a:r>
                    <a:rPr lang="en-GB" sz="1200" dirty="0"/>
                    <a:t> which is the cumulative probability function.</a:t>
                  </a:r>
                </a:p>
              </p:txBody>
            </p:sp>
          </mc:Choice>
          <mc:Fallback xmlns="">
            <p:sp>
              <p:nvSpPr>
                <p:cNvPr id="24" name="TextBox 23"/>
                <p:cNvSpPr txBox="1">
                  <a:spLocks noRot="1" noChangeAspect="1" noMove="1" noResize="1" noEditPoints="1" noAdjustHandles="1" noChangeArrowheads="1" noChangeShapeType="1" noTextEdit="1"/>
                </p:cNvSpPr>
                <p:nvPr/>
              </p:nvSpPr>
              <p:spPr>
                <a:xfrm>
                  <a:off x="7753292" y="4797152"/>
                  <a:ext cx="1299113" cy="1754326"/>
                </a:xfrm>
                <a:prstGeom prst="rect">
                  <a:avLst/>
                </a:prstGeom>
                <a:blipFill rotWithShape="0">
                  <a:blip r:embed="rId7"/>
                  <a:stretch>
                    <a:fillRect r="-1382" b="-1027"/>
                  </a:stretch>
                </a:blipFill>
              </p:spPr>
              <p:txBody>
                <a:bodyPr/>
                <a:lstStyle/>
                <a:p>
                  <a:r>
                    <a:rPr lang="en-IN">
                      <a:noFill/>
                    </a:rPr>
                    <a:t> </a:t>
                  </a:r>
                </a:p>
              </p:txBody>
            </p:sp>
          </mc:Fallback>
        </mc:AlternateContent>
      </p:gr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101</a:t>
            </a:fld>
            <a:endParaRPr lang="en-GB"/>
          </a:p>
        </p:txBody>
      </p:sp>
    </p:spTree>
    <p:extLst>
      <p:ext uri="{BB962C8B-B14F-4D97-AF65-F5344CB8AC3E}">
        <p14:creationId xmlns:p14="http://schemas.microsoft.com/office/powerpoint/2010/main" val="248246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Probability Density Function (</a:t>
              </a:r>
              <a:r>
                <a:rPr lang="en-GB" sz="3200" dirty="0" err="1"/>
                <a:t>p.d.f</a:t>
              </a:r>
              <a:r>
                <a:rPr lang="en-GB" sz="3200" dirty="0"/>
                <a:t>.)</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36712"/>
                <a:ext cx="8136904" cy="15220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2000" dirty="0">
                    <a:latin typeface="Wingdings" panose="05000000000000000000" pitchFamily="2" charset="2"/>
                  </a:rPr>
                  <a:t>!</a:t>
                </a:r>
                <a:r>
                  <a:rPr lang="en-GB" sz="2000" dirty="0"/>
                  <a:t> If </a:t>
                </a:r>
                <a14:m>
                  <m:oMath xmlns:m="http://schemas.openxmlformats.org/officeDocument/2006/math">
                    <m:r>
                      <a:rPr lang="en-GB" sz="2000" b="0" i="1" smtClean="0">
                        <a:latin typeface="Cambria Math" panose="02040503050406030204" pitchFamily="18" charset="0"/>
                      </a:rPr>
                      <m:t>𝑋</m:t>
                    </m:r>
                  </m:oMath>
                </a14:m>
                <a:r>
                  <a:rPr lang="en-GB" sz="2000" dirty="0"/>
                  <a:t> is a continuous random variable with </a:t>
                </a:r>
                <a:r>
                  <a:rPr lang="en-GB" sz="2000" dirty="0" err="1"/>
                  <a:t>p.d.f</a:t>
                </a:r>
                <a:r>
                  <a:rPr lang="en-GB" sz="2000" dirty="0"/>
                  <a:t>. </a:t>
                </a:r>
                <a14:m>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oMath>
                </a14:m>
                <a:r>
                  <a:rPr lang="en-GB" sz="2000" dirty="0"/>
                  <a:t> then:</a:t>
                </a:r>
              </a:p>
              <a:p>
                <a:pPr marL="285750" indent="-285750">
                  <a:buFont typeface="Wingdings" panose="05000000000000000000" pitchFamily="2" charset="2"/>
                  <a:buChar char="§"/>
                </a:pPr>
                <a14:m>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≥0</m:t>
                    </m:r>
                  </m:oMath>
                </a14:m>
                <a:r>
                  <a:rPr lang="en-GB" sz="2000" dirty="0"/>
                  <a:t> (we can’t have negative probabilities)</a:t>
                </a:r>
              </a:p>
              <a:p>
                <a:pPr marL="285750" indent="-285750">
                  <a:buFont typeface="Wingdings" panose="05000000000000000000" pitchFamily="2" charset="2"/>
                  <a:buChar char="§"/>
                </a:pPr>
                <a14:m>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𝑎</m:t>
                        </m:r>
                        <m:r>
                          <a:rPr lang="en-GB" sz="2000" b="0" i="1" smtClean="0">
                            <a:latin typeface="Cambria Math" panose="02040503050406030204" pitchFamily="18" charset="0"/>
                          </a:rPr>
                          <m:t>&lt;</m:t>
                        </m:r>
                        <m:r>
                          <a:rPr lang="en-GB" sz="2000" b="0" i="1" smtClean="0">
                            <a:latin typeface="Cambria Math" panose="02040503050406030204" pitchFamily="18" charset="0"/>
                          </a:rPr>
                          <m:t>𝑋</m:t>
                        </m:r>
                        <m:r>
                          <a:rPr lang="en-GB" sz="2000" b="0" i="1" smtClean="0">
                            <a:latin typeface="Cambria Math" panose="02040503050406030204" pitchFamily="18" charset="0"/>
                          </a:rPr>
                          <m:t>&lt;</m:t>
                        </m:r>
                        <m:r>
                          <a:rPr lang="en-GB" sz="2000" b="0" i="1" smtClean="0">
                            <a:latin typeface="Cambria Math" panose="02040503050406030204" pitchFamily="18" charset="0"/>
                          </a:rPr>
                          <m:t>𝑏</m:t>
                        </m:r>
                      </m:e>
                    </m:d>
                    <m:r>
                      <a:rPr lang="en-GB" sz="2000" b="0" i="1" smtClean="0">
                        <a:latin typeface="Cambria Math" panose="02040503050406030204" pitchFamily="18" charset="0"/>
                      </a:rPr>
                      <m:t>=</m:t>
                    </m:r>
                    <m:r>
                      <a:rPr lang="en-GB" sz="2000" b="0" i="1" smtClean="0">
                        <a:latin typeface="Cambria Math" panose="02040503050406030204" pitchFamily="18" charset="0"/>
                      </a:rPr>
                      <m:t>𝑎𝑟𝑒𝑎</m:t>
                    </m:r>
                    <m:r>
                      <a:rPr lang="en-GB" sz="2000" b="0" i="1" smtClean="0">
                        <a:latin typeface="Cambria Math" panose="02040503050406030204" pitchFamily="18" charset="0"/>
                      </a:rPr>
                      <m:t> </m:t>
                    </m:r>
                    <m:r>
                      <a:rPr lang="en-GB" sz="2000" b="0" i="1" smtClean="0">
                        <a:latin typeface="Cambria Math" panose="02040503050406030204" pitchFamily="18" charset="0"/>
                      </a:rPr>
                      <m:t>𝑢𝑛𝑑𝑒𝑟</m:t>
                    </m:r>
                    <m:r>
                      <a:rPr lang="en-GB" sz="2000" b="0" i="1" smtClean="0">
                        <a:latin typeface="Cambria Math" panose="02040503050406030204" pitchFamily="18" charset="0"/>
                      </a:rPr>
                      <m:t> </m:t>
                    </m:r>
                    <m:r>
                      <a:rPr lang="en-GB" sz="2000" b="0" i="1" smtClean="0">
                        <a:latin typeface="Cambria Math" panose="02040503050406030204" pitchFamily="18" charset="0"/>
                      </a:rPr>
                      <m:t>𝑔𝑟𝑎𝑝h</m:t>
                    </m:r>
                    <m:r>
                      <a:rPr lang="en-GB" sz="2000" b="0" i="1" smtClean="0">
                        <a:latin typeface="Cambria Math" panose="02040503050406030204" pitchFamily="18" charset="0"/>
                      </a:rPr>
                      <m:t>=</m:t>
                    </m:r>
                    <m:nary>
                      <m:naryPr>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𝑎</m:t>
                        </m:r>
                      </m:sub>
                      <m:sup>
                        <m:r>
                          <a:rPr lang="en-GB" sz="2000" b="0" i="1" smtClean="0">
                            <a:latin typeface="Cambria Math" panose="02040503050406030204" pitchFamily="18" charset="0"/>
                          </a:rPr>
                          <m:t>𝑏</m:t>
                        </m:r>
                      </m:sup>
                      <m:e>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 </m:t>
                        </m:r>
                        <m:r>
                          <a:rPr lang="en-GB" sz="2000" b="0" i="1" smtClean="0">
                            <a:latin typeface="Cambria Math" panose="02040503050406030204" pitchFamily="18" charset="0"/>
                          </a:rPr>
                          <m:t>𝑑𝑥</m:t>
                        </m:r>
                      </m:e>
                    </m:nary>
                  </m:oMath>
                </a14:m>
                <a:endParaRPr lang="en-GB" sz="2000" b="0" dirty="0"/>
              </a:p>
              <a:p>
                <a:pPr marL="285750" indent="-285750">
                  <a:buFont typeface="Wingdings" panose="05000000000000000000" pitchFamily="2" charset="2"/>
                  <a:buChar char="§"/>
                </a:pPr>
                <a14:m>
                  <m:oMath xmlns:m="http://schemas.openxmlformats.org/officeDocument/2006/math">
                    <m:nary>
                      <m:naryPr>
                        <m:ctrlPr>
                          <a:rPr lang="en-GB" sz="2000" i="1">
                            <a:latin typeface="Cambria Math" panose="02040503050406030204" pitchFamily="18" charset="0"/>
                          </a:rPr>
                        </m:ctrlPr>
                      </m:naryPr>
                      <m:sub>
                        <m:r>
                          <a:rPr lang="en-GB" sz="2000" b="0" i="1" smtClean="0">
                            <a:latin typeface="Cambria Math" panose="02040503050406030204" pitchFamily="18" charset="0"/>
                          </a:rPr>
                          <m:t>−</m:t>
                        </m:r>
                        <m:r>
                          <m:rPr>
                            <m:brk m:alnAt="23"/>
                          </m:rPr>
                          <a:rPr lang="en-GB" sz="2000" b="0" i="1" smtClean="0">
                            <a:latin typeface="Cambria Math" panose="02040503050406030204" pitchFamily="18" charset="0"/>
                          </a:rPr>
                          <m:t>∞</m:t>
                        </m:r>
                      </m:sub>
                      <m:sup>
                        <m:r>
                          <a:rPr lang="en-GB" sz="2000" b="0" i="1" smtClean="0">
                            <a:latin typeface="Cambria Math" panose="02040503050406030204" pitchFamily="18" charset="0"/>
                          </a:rPr>
                          <m:t>∞</m:t>
                        </m:r>
                      </m:sup>
                      <m:e>
                        <m:r>
                          <a:rPr lang="en-GB" sz="2000" i="1">
                            <a:latin typeface="Cambria Math" panose="02040503050406030204" pitchFamily="18" charset="0"/>
                          </a:rPr>
                          <m:t>𝑓</m:t>
                        </m:r>
                        <m:r>
                          <a:rPr lang="en-GB" sz="200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m:t>
                        </m:r>
                      </m:e>
                    </m:nary>
                    <m:r>
                      <a:rPr lang="en-GB" sz="2000" b="0" i="1" smtClean="0">
                        <a:latin typeface="Cambria Math" panose="02040503050406030204" pitchFamily="18" charset="0"/>
                      </a:rPr>
                      <m:t> </m:t>
                    </m:r>
                    <m:r>
                      <a:rPr lang="en-GB" sz="2000" b="0" i="1" smtClean="0">
                        <a:latin typeface="Cambria Math" panose="02040503050406030204" pitchFamily="18" charset="0"/>
                      </a:rPr>
                      <m:t>𝑑𝑥</m:t>
                    </m:r>
                    <m:r>
                      <a:rPr lang="en-GB" sz="2000" b="0" i="1" smtClean="0">
                        <a:latin typeface="Cambria Math" panose="02040503050406030204" pitchFamily="18" charset="0"/>
                      </a:rPr>
                      <m:t>=1</m:t>
                    </m:r>
                  </m:oMath>
                </a14:m>
                <a:r>
                  <a:rPr lang="en-GB" sz="2000" dirty="0"/>
                  <a:t> (as total area under curve is 1)</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836712"/>
                <a:ext cx="8136904" cy="1522020"/>
              </a:xfrm>
              <a:prstGeom prst="rect">
                <a:avLst/>
              </a:prstGeom>
              <a:blipFill rotWithShape="0">
                <a:blip r:embed="rId2"/>
                <a:stretch>
                  <a:fillRect l="-2091" t="-1575" b="-559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27584" y="2609265"/>
                <a:ext cx="7632848" cy="126419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𝑘</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m:rPr>
                                        <m:brk m:alnAt="7"/>
                                      </m:rP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𝑥</m:t>
                                    </m:r>
                                  </m:e>
                                </m:d>
                                <m:r>
                                  <m:rPr>
                                    <m:brk m:alnAt="7"/>
                                  </m:rPr>
                                  <a:rPr lang="en-GB" b="0" i="1" smtClean="0">
                                    <a:latin typeface="Cambria Math" panose="02040503050406030204" pitchFamily="18" charset="0"/>
                                  </a:rPr>
                                  <m:t>,</m:t>
                                </m:r>
                              </m:e>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r>
                  <a:rPr lang="en-GB" dirty="0"/>
                  <a:t>Find the value of </a:t>
                </a:r>
                <a14:m>
                  <m:oMath xmlns:m="http://schemas.openxmlformats.org/officeDocument/2006/math">
                    <m:r>
                      <a:rPr lang="en-GB" b="0" i="1" smtClean="0">
                        <a:latin typeface="Cambria Math" panose="02040503050406030204" pitchFamily="18" charset="0"/>
                      </a:rPr>
                      <m:t>𝑘</m:t>
                    </m:r>
                  </m:oMath>
                </a14:m>
                <a:r>
                  <a:rPr lang="en-GB" dirty="0"/>
                  <a:t> and sketch the </a:t>
                </a:r>
                <a:r>
                  <a:rPr lang="en-GB" dirty="0" err="1"/>
                  <a:t>p.d.f</a:t>
                </a:r>
                <a:r>
                  <a:rPr lang="en-GB"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827584" y="2609265"/>
                <a:ext cx="7632848" cy="1264192"/>
              </a:xfrm>
              <a:prstGeom prst="rect">
                <a:avLst/>
              </a:prstGeom>
              <a:blipFill rotWithShape="0">
                <a:blip r:embed="rId3"/>
                <a:stretch>
                  <a:fillRect b="-858"/>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43608" y="4293096"/>
                <a:ext cx="2520280" cy="185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2</m:t>
                          </m:r>
                        </m:sub>
                        <m:sup>
                          <m:r>
                            <a:rPr lang="en-GB" b="0" i="1" smtClean="0">
                              <a:latin typeface="Cambria Math" panose="02040503050406030204" pitchFamily="18" charset="0"/>
                            </a:rPr>
                            <m:t>4</m:t>
                          </m:r>
                        </m:sup>
                        <m:e>
                          <m:r>
                            <a:rPr lang="en-GB" b="0" i="1" smtClean="0">
                              <a:latin typeface="Cambria Math" panose="02040503050406030204" pitchFamily="18" charset="0"/>
                            </a:rPr>
                            <m:t>𝑘</m:t>
                          </m:r>
                          <m:d>
                            <m:dPr>
                              <m:ctrlPr>
                                <a:rPr lang="en-GB" b="0" i="1" smtClean="0">
                                  <a:latin typeface="Cambria Math" panose="02040503050406030204" pitchFamily="18" charset="0"/>
                                </a:rPr>
                              </m:ctrlPr>
                            </m:dPr>
                            <m:e>
                              <m:r>
                                <a:rPr lang="en-GB" b="0" i="1" smtClean="0">
                                  <a:latin typeface="Cambria Math" panose="02040503050406030204" pitchFamily="18" charset="0"/>
                                </a:rPr>
                                <m:t>4</m:t>
                              </m:r>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e>
                          </m:d>
                          <m:r>
                            <a:rPr lang="en-GB" b="0" i="1" smtClean="0">
                              <a:latin typeface="Cambria Math" panose="02040503050406030204" pitchFamily="18" charset="0"/>
                            </a:rPr>
                            <m:t>𝑑𝑥</m:t>
                          </m:r>
                        </m:e>
                      </m:nary>
                      <m:r>
                        <a:rPr lang="en-GB" b="0" i="1" smtClean="0">
                          <a:latin typeface="Cambria Math" panose="02040503050406030204" pitchFamily="18" charset="0"/>
                        </a:rPr>
                        <m:t>=1</m:t>
                      </m:r>
                    </m:oMath>
                    <m:oMath xmlns:m="http://schemas.openxmlformats.org/officeDocument/2006/math">
                      <m:r>
                        <a:rPr lang="en-GB" b="0" i="1" smtClean="0">
                          <a:latin typeface="Cambria Math" panose="02040503050406030204" pitchFamily="18" charset="0"/>
                        </a:rPr>
                        <m:t>𝑘</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16</m:t>
                              </m:r>
                            </m:num>
                            <m:den>
                              <m:r>
                                <a:rPr lang="en-GB" b="0" i="1" smtClean="0">
                                  <a:latin typeface="Cambria Math" panose="02040503050406030204" pitchFamily="18" charset="0"/>
                                </a:rPr>
                                <m:t>3</m:t>
                              </m:r>
                            </m:den>
                          </m:f>
                        </m:e>
                      </m:d>
                      <m:r>
                        <a:rPr lang="en-GB" b="0" i="1" smtClean="0">
                          <a:latin typeface="Cambria Math" panose="02040503050406030204" pitchFamily="18" charset="0"/>
                        </a:rPr>
                        <m:t>=1</m:t>
                      </m:r>
                    </m:oMath>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16</m:t>
                          </m:r>
                        </m:den>
                      </m:f>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043608" y="4293096"/>
                <a:ext cx="2520280" cy="1854995"/>
              </a:xfrm>
              <a:prstGeom prst="rect">
                <a:avLst/>
              </a:prstGeom>
              <a:blipFill rotWithShape="0">
                <a:blip r:embed="rId4"/>
                <a:stretch>
                  <a:fillRect/>
                </a:stretch>
              </a:blipFill>
            </p:spPr>
            <p:txBody>
              <a:bodyPr/>
              <a:lstStyle/>
              <a:p>
                <a:r>
                  <a:rPr lang="en-GB">
                    <a:noFill/>
                  </a:rPr>
                  <a:t> </a:t>
                </a:r>
              </a:p>
            </p:txBody>
          </p:sp>
        </mc:Fallback>
      </mc:AlternateContent>
      <p:sp>
        <p:nvSpPr>
          <p:cNvPr id="8" name="TextBox 7"/>
          <p:cNvSpPr txBox="1"/>
          <p:nvPr/>
        </p:nvSpPr>
        <p:spPr>
          <a:xfrm>
            <a:off x="2771800" y="5661248"/>
            <a:ext cx="2592288" cy="738664"/>
          </a:xfrm>
          <a:prstGeom prst="rect">
            <a:avLst/>
          </a:prstGeom>
          <a:noFill/>
        </p:spPr>
        <p:txBody>
          <a:bodyPr wrap="square" rtlCol="0">
            <a:spAutoFit/>
          </a:bodyPr>
          <a:lstStyle/>
          <a:p>
            <a:r>
              <a:rPr lang="en-GB" sz="1400" dirty="0"/>
              <a:t>This is similar to DRV where we said all the probabilities </a:t>
            </a:r>
            <a:r>
              <a:rPr lang="en-GB" sz="1400" b="1" dirty="0"/>
              <a:t>added</a:t>
            </a:r>
            <a:r>
              <a:rPr lang="en-GB" sz="1400" dirty="0"/>
              <a:t> to give one.</a:t>
            </a:r>
          </a:p>
        </p:txBody>
      </p:sp>
      <p:cxnSp>
        <p:nvCxnSpPr>
          <p:cNvPr id="10" name="Straight Arrow Connector 9"/>
          <p:cNvCxnSpPr/>
          <p:nvPr/>
        </p:nvCxnSpPr>
        <p:spPr>
          <a:xfrm flipH="1" flipV="1">
            <a:off x="2915816" y="4869160"/>
            <a:ext cx="1008112"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666401" y="6264485"/>
            <a:ext cx="22899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5666401" y="4366293"/>
            <a:ext cx="0" cy="1898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5344616" y="3961857"/>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5344616" y="3961857"/>
                <a:ext cx="504056" cy="369332"/>
              </a:xfrm>
              <a:prstGeom prst="rect">
                <a:avLst/>
              </a:prstGeom>
              <a:blipFill rotWithShape="0">
                <a:blip r:embed="rId5"/>
                <a:stretch>
                  <a:fillRect l="-3659" r="-30488"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907777" y="6016089"/>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7907777" y="6016089"/>
                <a:ext cx="504056" cy="369332"/>
              </a:xfrm>
              <a:prstGeom prst="rect">
                <a:avLst/>
              </a:prstGeom>
              <a:blipFill rotWithShape="0">
                <a:blip r:embed="rId6"/>
                <a:stretch>
                  <a:fillRect/>
                </a:stretch>
              </a:blipFill>
            </p:spPr>
            <p:txBody>
              <a:bodyPr/>
              <a:lstStyle/>
              <a:p>
                <a:r>
                  <a:rPr lang="en-GB">
                    <a:noFill/>
                  </a:rPr>
                  <a:t> </a:t>
                </a:r>
              </a:p>
            </p:txBody>
          </p:sp>
        </mc:Fallback>
      </mc:AlternateContent>
      <p:sp>
        <p:nvSpPr>
          <p:cNvPr id="16" name="Freeform 15"/>
          <p:cNvSpPr/>
          <p:nvPr/>
        </p:nvSpPr>
        <p:spPr>
          <a:xfrm>
            <a:off x="6248400" y="4470400"/>
            <a:ext cx="723900" cy="1816100"/>
          </a:xfrm>
          <a:custGeom>
            <a:avLst/>
            <a:gdLst>
              <a:gd name="connsiteX0" fmla="*/ 0 w 723900"/>
              <a:gd name="connsiteY0" fmla="*/ 0 h 1816100"/>
              <a:gd name="connsiteX1" fmla="*/ 165100 w 723900"/>
              <a:gd name="connsiteY1" fmla="*/ 50800 h 1816100"/>
              <a:gd name="connsiteX2" fmla="*/ 330200 w 723900"/>
              <a:gd name="connsiteY2" fmla="*/ 228600 h 1816100"/>
              <a:gd name="connsiteX3" fmla="*/ 495300 w 723900"/>
              <a:gd name="connsiteY3" fmla="*/ 584200 h 1816100"/>
              <a:gd name="connsiteX4" fmla="*/ 635000 w 723900"/>
              <a:gd name="connsiteY4" fmla="*/ 1092200 h 1816100"/>
              <a:gd name="connsiteX5" fmla="*/ 685800 w 723900"/>
              <a:gd name="connsiteY5" fmla="*/ 1511300 h 1816100"/>
              <a:gd name="connsiteX6" fmla="*/ 723900 w 723900"/>
              <a:gd name="connsiteY6" fmla="*/ 18161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900" h="1816100">
                <a:moveTo>
                  <a:pt x="0" y="0"/>
                </a:moveTo>
                <a:cubicBezTo>
                  <a:pt x="55033" y="6350"/>
                  <a:pt x="110067" y="12700"/>
                  <a:pt x="165100" y="50800"/>
                </a:cubicBezTo>
                <a:cubicBezTo>
                  <a:pt x="220133" y="88900"/>
                  <a:pt x="275167" y="139700"/>
                  <a:pt x="330200" y="228600"/>
                </a:cubicBezTo>
                <a:cubicBezTo>
                  <a:pt x="385233" y="317500"/>
                  <a:pt x="444500" y="440267"/>
                  <a:pt x="495300" y="584200"/>
                </a:cubicBezTo>
                <a:cubicBezTo>
                  <a:pt x="546100" y="728133"/>
                  <a:pt x="603250" y="937683"/>
                  <a:pt x="635000" y="1092200"/>
                </a:cubicBezTo>
                <a:cubicBezTo>
                  <a:pt x="666750" y="1246717"/>
                  <a:pt x="670983" y="1390650"/>
                  <a:pt x="685800" y="1511300"/>
                </a:cubicBezTo>
                <a:cubicBezTo>
                  <a:pt x="700617" y="1631950"/>
                  <a:pt x="712258" y="1724025"/>
                  <a:pt x="723900" y="1816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p:cNvSpPr txBox="1"/>
              <p:nvPr/>
            </p:nvSpPr>
            <p:spPr>
              <a:xfrm>
                <a:off x="6944109" y="4310777"/>
                <a:ext cx="1927336" cy="738664"/>
              </a:xfrm>
              <a:prstGeom prst="rect">
                <a:avLst/>
              </a:prstGeom>
              <a:noFill/>
            </p:spPr>
            <p:txBody>
              <a:bodyPr wrap="square" rtlCol="0">
                <a:spAutoFit/>
              </a:bodyPr>
              <a:lstStyle/>
              <a:p>
                <a:r>
                  <a:rPr lang="en-GB" sz="1400" dirty="0"/>
                  <a:t>To help you draw this, imagine the graph </a:t>
                </a:r>
              </a:p>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(4−</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944109" y="4310777"/>
                <a:ext cx="1927336" cy="738664"/>
              </a:xfrm>
              <a:prstGeom prst="rect">
                <a:avLst/>
              </a:prstGeom>
              <a:blipFill rotWithShape="0">
                <a:blip r:embed="rId7"/>
                <a:stretch>
                  <a:fillRect l="-949" t="-1653" b="-24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557904" y="6262565"/>
                <a:ext cx="2398471"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0         2          4         6</m:t>
                      </m:r>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5557904" y="6262565"/>
                <a:ext cx="2398471" cy="369332"/>
              </a:xfrm>
              <a:prstGeom prst="rect">
                <a:avLst/>
              </a:prstGeom>
              <a:blipFill rotWithShape="0">
                <a:blip r:embed="rId8"/>
                <a:stretch>
                  <a:fillRect/>
                </a:stretch>
              </a:blipFill>
            </p:spPr>
            <p:txBody>
              <a:bodyPr/>
              <a:lstStyle/>
              <a:p>
                <a:r>
                  <a:rPr lang="en-GB">
                    <a:noFill/>
                  </a:rPr>
                  <a:t> </a:t>
                </a:r>
              </a:p>
            </p:txBody>
          </p:sp>
        </mc:Fallback>
      </mc:AlternateContent>
      <p:sp>
        <p:nvSpPr>
          <p:cNvPr id="20" name="Rectangle 19"/>
          <p:cNvSpPr/>
          <p:nvPr/>
        </p:nvSpPr>
        <p:spPr>
          <a:xfrm>
            <a:off x="323528" y="2564903"/>
            <a:ext cx="504056" cy="13085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21" name="TextBox 20"/>
              <p:cNvSpPr txBox="1"/>
              <p:nvPr/>
            </p:nvSpPr>
            <p:spPr>
              <a:xfrm>
                <a:off x="6173068" y="1518568"/>
                <a:ext cx="2952328"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400" dirty="0"/>
                  <a:t>This is in contrast to </a:t>
                </a:r>
                <a14:m>
                  <m:oMath xmlns:m="http://schemas.openxmlformats.org/officeDocument/2006/math">
                    <m:nary>
                      <m:naryPr>
                        <m:chr m:val="∑"/>
                        <m:subHide m:val="on"/>
                        <m:supHide m:val="on"/>
                        <m:ctrlPr>
                          <a:rPr lang="en-GB" sz="1400" i="1" smtClean="0">
                            <a:latin typeface="Cambria Math" panose="02040503050406030204" pitchFamily="18" charset="0"/>
                          </a:rPr>
                        </m:ctrlPr>
                      </m:naryPr>
                      <m:sub/>
                      <m:sup/>
                      <m:e>
                        <m:r>
                          <a:rPr lang="en-GB" sz="1400" b="0" i="1" smtClean="0">
                            <a:latin typeface="Cambria Math" panose="02040503050406030204" pitchFamily="18" charset="0"/>
                          </a:rPr>
                          <m:t>𝑝</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e>
                    </m:nary>
                    <m:r>
                      <a:rPr lang="en-GB" sz="1400" b="0" i="1" smtClean="0">
                        <a:latin typeface="Cambria Math" panose="02040503050406030204" pitchFamily="18" charset="0"/>
                      </a:rPr>
                      <m:t>=1</m:t>
                    </m:r>
                  </m:oMath>
                </a14:m>
                <a:r>
                  <a:rPr lang="en-GB" sz="1400" dirty="0"/>
                  <a:t>. </a:t>
                </a:r>
                <a:r>
                  <a:rPr lang="en-GB" sz="1400" u="sng" dirty="0"/>
                  <a:t>Integration is essentially the ‘continuous’ version of summation</a:t>
                </a:r>
                <a:r>
                  <a:rPr lang="en-GB" sz="1400" dirty="0"/>
                  <a:t> – that’s why the symbol looks like an ‘s’!</a:t>
                </a:r>
              </a:p>
            </p:txBody>
          </p:sp>
        </mc:Choice>
        <mc:Fallback xmlns="">
          <p:sp>
            <p:nvSpPr>
              <p:cNvPr id="21" name="TextBox 20"/>
              <p:cNvSpPr txBox="1">
                <a:spLocks noRot="1" noChangeAspect="1" noMove="1" noResize="1" noEditPoints="1" noAdjustHandles="1" noChangeArrowheads="1" noChangeShapeType="1" noTextEdit="1"/>
              </p:cNvSpPr>
              <p:nvPr/>
            </p:nvSpPr>
            <p:spPr>
              <a:xfrm>
                <a:off x="6173068" y="1518568"/>
                <a:ext cx="2952328" cy="954107"/>
              </a:xfrm>
              <a:prstGeom prst="rect">
                <a:avLst/>
              </a:prstGeom>
              <a:blipFill rotWithShape="0">
                <a:blip r:embed="rId9"/>
                <a:stretch>
                  <a:fillRect l="-205" t="-31056" b="-4348"/>
                </a:stretch>
              </a:blipFill>
            </p:spPr>
            <p:txBody>
              <a:bodyPr/>
              <a:lstStyle/>
              <a:p>
                <a:r>
                  <a:rPr lang="en-GB">
                    <a:noFill/>
                  </a:rPr>
                  <a:t> </a:t>
                </a:r>
              </a:p>
            </p:txBody>
          </p:sp>
        </mc:Fallback>
      </mc:AlternateContent>
      <p:cxnSp>
        <p:nvCxnSpPr>
          <p:cNvPr id="23" name="Straight Arrow Connector 22"/>
          <p:cNvCxnSpPr>
            <a:stCxn id="21" idx="1"/>
          </p:cNvCxnSpPr>
          <p:nvPr/>
        </p:nvCxnSpPr>
        <p:spPr>
          <a:xfrm flipH="1">
            <a:off x="5848672" y="1995622"/>
            <a:ext cx="324396" cy="13723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102</a:t>
            </a:fld>
            <a:endParaRPr lang="en-GB"/>
          </a:p>
        </p:txBody>
      </p:sp>
    </p:spTree>
    <p:extLst>
      <p:ext uri="{BB962C8B-B14F-4D97-AF65-F5344CB8AC3E}">
        <p14:creationId xmlns:p14="http://schemas.microsoft.com/office/powerpoint/2010/main" val="316055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3" grpId="0"/>
      <p:bldP spid="15" grpId="0"/>
      <p:bldP spid="16" grpId="0" animBg="1"/>
      <p:bldP spid="17" grpId="0"/>
      <p:bldP spid="18" grpId="0"/>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827584" y="836712"/>
                <a:ext cx="7632848" cy="153061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𝑘</m:t>
                                </m:r>
                                <m:r>
                                  <a:rPr lang="en-GB" b="0" i="1" smtClean="0">
                                    <a:latin typeface="Cambria Math" panose="02040503050406030204" pitchFamily="18" charset="0"/>
                                  </a:rPr>
                                  <m:t>,</m:t>
                                </m:r>
                              </m:e>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&lt;2</m:t>
                                </m:r>
                              </m:e>
                            </m:mr>
                            <m:mr>
                              <m:e>
                                <m:r>
                                  <a:rPr lang="en-GB" b="0" i="1" smtClean="0">
                                    <a:latin typeface="Cambria Math" panose="02040503050406030204" pitchFamily="18" charset="0"/>
                                  </a:rPr>
                                  <m:t>𝑘</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e>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r>
                  <a:rPr lang="en-GB" dirty="0"/>
                  <a:t>Sketch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 and then find the value of </a:t>
                </a:r>
                <a14:m>
                  <m:oMath xmlns:m="http://schemas.openxmlformats.org/officeDocument/2006/math">
                    <m:r>
                      <a:rPr lang="en-GB" b="0" i="1" smtClean="0">
                        <a:latin typeface="Cambria Math" panose="02040503050406030204" pitchFamily="18" charset="0"/>
                      </a:rPr>
                      <m:t>𝑘</m:t>
                    </m:r>
                  </m:oMath>
                </a14:m>
                <a:r>
                  <a:rPr lang="en-GB"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827584" y="836712"/>
                <a:ext cx="7632848" cy="1530612"/>
              </a:xfrm>
              <a:prstGeom prst="rect">
                <a:avLst/>
              </a:prstGeom>
              <a:blipFill rotWithShape="0">
                <a:blip r:embed="rId2"/>
                <a:stretch>
                  <a:fillRect b="-361"/>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Rectangle 6"/>
          <p:cNvSpPr/>
          <p:nvPr/>
        </p:nvSpPr>
        <p:spPr>
          <a:xfrm>
            <a:off x="323528" y="792350"/>
            <a:ext cx="504056" cy="15749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8" name="TextBox 7"/>
              <p:cNvSpPr txBox="1"/>
              <p:nvPr/>
            </p:nvSpPr>
            <p:spPr>
              <a:xfrm>
                <a:off x="1763688" y="5350038"/>
                <a:ext cx="3024336" cy="1510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2</m:t>
                          </m:r>
                        </m:sup>
                        <m:e>
                          <m:r>
                            <a:rPr lang="en-GB" b="0" i="1" smtClean="0">
                              <a:latin typeface="Cambria Math" panose="02040503050406030204" pitchFamily="18" charset="0"/>
                            </a:rPr>
                            <m:t>𝑘</m:t>
                          </m:r>
                          <m:r>
                            <a:rPr lang="en-GB" b="0" i="1" smtClean="0">
                              <a:latin typeface="Cambria Math" panose="02040503050406030204" pitchFamily="18" charset="0"/>
                            </a:rPr>
                            <m:t> </m:t>
                          </m:r>
                          <m:r>
                            <a:rPr lang="en-GB" b="0" i="1" smtClean="0">
                              <a:latin typeface="Cambria Math" panose="02040503050406030204" pitchFamily="18" charset="0"/>
                            </a:rPr>
                            <m:t>𝑑𝑥</m:t>
                          </m:r>
                        </m:e>
                      </m:nary>
                      <m:r>
                        <a:rPr lang="en-GB" b="0" i="1" smtClean="0">
                          <a:latin typeface="Cambria Math" panose="02040503050406030204" pitchFamily="18" charset="0"/>
                        </a:rPr>
                        <m:t>+</m:t>
                      </m:r>
                      <m:nary>
                        <m:naryPr>
                          <m:ctrlPr>
                            <a:rPr lang="en-GB" i="1">
                              <a:latin typeface="Cambria Math" panose="02040503050406030204" pitchFamily="18" charset="0"/>
                            </a:rPr>
                          </m:ctrlPr>
                        </m:naryPr>
                        <m:sub>
                          <m:r>
                            <a:rPr lang="en-GB" b="0" i="1" smtClean="0">
                              <a:latin typeface="Cambria Math"/>
                            </a:rPr>
                            <m:t>2</m:t>
                          </m:r>
                        </m:sub>
                        <m:sup>
                          <m:r>
                            <a:rPr lang="en-GB" b="0" i="1" smtClean="0">
                              <a:latin typeface="Cambria Math"/>
                            </a:rPr>
                            <m:t>4</m:t>
                          </m:r>
                        </m:sup>
                        <m:e>
                          <m:r>
                            <a:rPr lang="en-GB" i="1">
                              <a:latin typeface="Cambria Math" panose="02040503050406030204" pitchFamily="18" charset="0"/>
                            </a:rPr>
                            <m:t>𝑘</m:t>
                          </m:r>
                          <m:r>
                            <a:rPr lang="en-GB" i="1">
                              <a:latin typeface="Cambria Math" panose="02040503050406030204" pitchFamily="18" charset="0"/>
                            </a:rPr>
                            <m:t> </m:t>
                          </m:r>
                          <m:r>
                            <a:rPr lang="en-GB" i="1">
                              <a:latin typeface="Cambria Math" panose="02040503050406030204" pitchFamily="18" charset="0"/>
                            </a:rPr>
                            <m:t>𝑑𝑥</m:t>
                          </m:r>
                        </m:e>
                      </m:nary>
                      <m:r>
                        <a:rPr lang="en-GB" b="0" i="1" smtClean="0">
                          <a:latin typeface="Cambria Math" panose="02040503050406030204" pitchFamily="18" charset="0"/>
                        </a:rPr>
                        <m:t>=1</m:t>
                      </m:r>
                    </m:oMath>
                    <m:oMath xmlns:m="http://schemas.openxmlformats.org/officeDocument/2006/math">
                      <m:r>
                        <a:rPr lang="en-GB" b="0" i="1" smtClean="0">
                          <a:latin typeface="Cambria Math" panose="02040503050406030204" pitchFamily="18" charset="0"/>
                        </a:rPr>
                        <m:t>5</m:t>
                      </m:r>
                      <m:r>
                        <a:rPr lang="en-GB" b="0" i="1" smtClean="0">
                          <a:latin typeface="Cambria Math" panose="02040503050406030204" pitchFamily="18" charset="0"/>
                        </a:rPr>
                        <m:t>𝑘</m:t>
                      </m:r>
                      <m:r>
                        <a:rPr lang="en-GB" b="0" i="1" smtClean="0">
                          <a:latin typeface="Cambria Math" panose="02040503050406030204" pitchFamily="18" charset="0"/>
                        </a:rPr>
                        <m:t>=1</m:t>
                      </m:r>
                    </m:oMath>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1763688" y="5350038"/>
                <a:ext cx="3024336" cy="1510863"/>
              </a:xfrm>
              <a:prstGeom prst="rect">
                <a:avLst/>
              </a:prstGeom>
              <a:blipFill rotWithShape="1">
                <a:blip r:embed="rId3"/>
                <a:stretch>
                  <a:fillRect/>
                </a:stretch>
              </a:blipFill>
            </p:spPr>
            <p:txBody>
              <a:bodyPr/>
              <a:lstStyle/>
              <a:p>
                <a:r>
                  <a:rPr lang="en-GB">
                    <a:noFill/>
                  </a:rPr>
                  <a:t> </a:t>
                </a:r>
              </a:p>
            </p:txBody>
          </p:sp>
        </mc:Fallback>
      </mc:AlternateContent>
      <p:sp>
        <p:nvSpPr>
          <p:cNvPr id="9" name="TextBox 8"/>
          <p:cNvSpPr txBox="1"/>
          <p:nvPr/>
        </p:nvSpPr>
        <p:spPr>
          <a:xfrm>
            <a:off x="6418808" y="1918534"/>
            <a:ext cx="230425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b="1" dirty="0"/>
              <a:t>Hint: </a:t>
            </a:r>
            <a:r>
              <a:rPr lang="en-GB" sz="1600" dirty="0"/>
              <a:t>Integrate separately for each of the regions.</a:t>
            </a:r>
          </a:p>
        </p:txBody>
      </p:sp>
      <p:cxnSp>
        <p:nvCxnSpPr>
          <p:cNvPr id="10" name="Straight Arrow Connector 9"/>
          <p:cNvCxnSpPr/>
          <p:nvPr/>
        </p:nvCxnSpPr>
        <p:spPr>
          <a:xfrm flipV="1">
            <a:off x="2843808" y="3212976"/>
            <a:ext cx="0" cy="1584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528517" y="2775258"/>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2528517" y="2775258"/>
                <a:ext cx="504056" cy="369332"/>
              </a:xfrm>
              <a:prstGeom prst="rect">
                <a:avLst/>
              </a:prstGeom>
              <a:blipFill rotWithShape="0">
                <a:blip r:embed="rId4"/>
                <a:stretch>
                  <a:fillRect l="-3659" r="-30488"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046635" y="4611374"/>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5046635" y="4611374"/>
                <a:ext cx="504056" cy="369332"/>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35311" y="4796040"/>
                <a:ext cx="2398471"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0     1     2     3     4     5</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2735311" y="4796040"/>
                <a:ext cx="2398471" cy="369332"/>
              </a:xfrm>
              <a:prstGeom prst="rect">
                <a:avLst/>
              </a:prstGeom>
              <a:blipFill rotWithShape="0">
                <a:blip r:embed="rId6"/>
                <a:stretch>
                  <a:fillRect/>
                </a:stretch>
              </a:blipFill>
            </p:spPr>
            <p:txBody>
              <a:bodyPr/>
              <a:lstStyle/>
              <a:p>
                <a:r>
                  <a:rPr lang="en-GB">
                    <a:noFill/>
                  </a:rPr>
                  <a:t> </a:t>
                </a:r>
              </a:p>
            </p:txBody>
          </p:sp>
        </mc:Fallback>
      </mc:AlternateContent>
      <p:cxnSp>
        <p:nvCxnSpPr>
          <p:cNvPr id="14" name="Straight Arrow Connector 13"/>
          <p:cNvCxnSpPr/>
          <p:nvPr/>
        </p:nvCxnSpPr>
        <p:spPr>
          <a:xfrm>
            <a:off x="2843808" y="4796040"/>
            <a:ext cx="22899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3275856" y="4384992"/>
            <a:ext cx="36004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2402385" y="3315486"/>
                <a:ext cx="648072" cy="12926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3</m:t>
                      </m:r>
                      <m:r>
                        <a:rPr lang="en-GB" b="0" i="1" smtClean="0">
                          <a:latin typeface="Cambria Math" panose="02040503050406030204" pitchFamily="18" charset="0"/>
                        </a:rPr>
                        <m:t>𝑘</m:t>
                      </m:r>
                    </m:oMath>
                  </m:oMathPara>
                </a14:m>
                <a:endParaRPr lang="en-GB" b="0" dirty="0"/>
              </a:p>
              <a:p>
                <a:endParaRPr lang="en-GB" sz="1100"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𝑘</m:t>
                      </m:r>
                    </m:oMath>
                  </m:oMathPara>
                </a14:m>
                <a:endParaRPr lang="en-GB" b="0" dirty="0"/>
              </a:p>
              <a:p>
                <a:endParaRPr lang="en-GB" sz="1100"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1</m:t>
                      </m:r>
                      <m:r>
                        <a:rPr lang="en-GB" b="0" i="1" smtClean="0">
                          <a:latin typeface="Cambria Math" panose="02040503050406030204" pitchFamily="18" charset="0"/>
                        </a:rPr>
                        <m:t>𝑘</m:t>
                      </m:r>
                    </m:oMath>
                  </m:oMathPara>
                </a14:m>
                <a:endParaRPr lang="en-GB" dirty="0"/>
              </a:p>
            </p:txBody>
          </p:sp>
        </mc:Choice>
        <mc:Fallback xmlns="">
          <p:sp>
            <p:nvSpPr>
              <p:cNvPr id="20" name="TextBox 19"/>
              <p:cNvSpPr txBox="1">
                <a:spLocks noRot="1" noChangeAspect="1" noMove="1" noResize="1" noEditPoints="1" noAdjustHandles="1" noChangeArrowheads="1" noChangeShapeType="1" noTextEdit="1"/>
              </p:cNvSpPr>
              <p:nvPr/>
            </p:nvSpPr>
            <p:spPr>
              <a:xfrm>
                <a:off x="2402385" y="3315486"/>
                <a:ext cx="648072" cy="1292662"/>
              </a:xfrm>
              <a:prstGeom prst="rect">
                <a:avLst/>
              </a:prstGeom>
              <a:blipFill rotWithShape="0">
                <a:blip r:embed="rId7"/>
                <a:stretch>
                  <a:fillRect/>
                </a:stretch>
              </a:blipFill>
            </p:spPr>
            <p:txBody>
              <a:bodyPr/>
              <a:lstStyle/>
              <a:p>
                <a:r>
                  <a:rPr lang="en-GB">
                    <a:noFill/>
                  </a:rPr>
                  <a:t> </a:t>
                </a:r>
              </a:p>
            </p:txBody>
          </p:sp>
        </mc:Fallback>
      </mc:AlternateContent>
      <p:cxnSp>
        <p:nvCxnSpPr>
          <p:cNvPr id="21" name="Straight Connector 20"/>
          <p:cNvCxnSpPr/>
          <p:nvPr/>
        </p:nvCxnSpPr>
        <p:spPr>
          <a:xfrm flipV="1">
            <a:off x="3635896" y="3487236"/>
            <a:ext cx="796404" cy="897756"/>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33782" y="5311375"/>
            <a:ext cx="2750586" cy="1477328"/>
          </a:xfrm>
          <a:prstGeom prst="rect">
            <a:avLst/>
          </a:prstGeom>
          <a:noFill/>
        </p:spPr>
        <p:txBody>
          <a:bodyPr wrap="square" rtlCol="0">
            <a:spAutoFit/>
          </a:bodyPr>
          <a:lstStyle/>
          <a:p>
            <a:r>
              <a:rPr lang="en-GB" dirty="0"/>
              <a:t>We could have also found the area of the rectangle and trapezium and hence avoided integration altogether.</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103</a:t>
            </a:fld>
            <a:endParaRPr lang="en-GB"/>
          </a:p>
        </p:txBody>
      </p:sp>
    </p:spTree>
    <p:extLst>
      <p:ext uri="{BB962C8B-B14F-4D97-AF65-F5344CB8AC3E}">
        <p14:creationId xmlns:p14="http://schemas.microsoft.com/office/powerpoint/2010/main" val="1926020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827584" y="852323"/>
                <a:ext cx="4032448" cy="5820632"/>
              </a:xfrm>
              <a:prstGeom prst="rect">
                <a:avLst/>
              </a:prstGeom>
              <a:noFill/>
            </p:spPr>
            <p:txBody>
              <a:bodyPr wrap="square" rtlCol="0">
                <a:spAutoFit/>
              </a:bodyPr>
              <a:lstStyle/>
              <a:p>
                <a:r>
                  <a:rPr lang="en-GB" dirty="0"/>
                  <a:t>Given that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dirty="0"/>
                  <a:t> is a probability density function, find </a:t>
                </a:r>
                <a14:m>
                  <m:oMath xmlns:m="http://schemas.openxmlformats.org/officeDocument/2006/math">
                    <m:r>
                      <a:rPr lang="en-GB" b="0" i="1" smtClean="0">
                        <a:latin typeface="Cambria Math" panose="02040503050406030204" pitchFamily="18" charset="0"/>
                      </a:rPr>
                      <m:t>𝑘</m:t>
                    </m:r>
                  </m:oMath>
                </a14:m>
                <a:r>
                  <a:rPr lang="en-GB" dirty="0"/>
                  <a:t>.</a:t>
                </a: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𝑘</m:t>
                                </m:r>
                                <m:d>
                                  <m:dPr>
                                    <m:ctrlPr>
                                      <a:rPr lang="en-GB" b="0" i="1" smtClean="0">
                                        <a:latin typeface="Cambria Math" panose="02040503050406030204" pitchFamily="18" charset="0"/>
                                      </a:rPr>
                                    </m:ctrlPr>
                                  </m:dPr>
                                  <m:e>
                                    <m:r>
                                      <m:rPr>
                                        <m:brk m:alnAt="7"/>
                                      </m:rPr>
                                      <a:rPr lang="en-GB" b="0" i="1" smtClean="0">
                                        <a:latin typeface="Cambria Math" panose="02040503050406030204" pitchFamily="18" charset="0"/>
                                      </a:rPr>
                                      <m:t>1</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brk m:alnAt="7"/>
                                          </m:rPr>
                                          <a:rPr lang="en-GB" b="0" i="1" smtClean="0">
                                            <a:latin typeface="Cambria Math" panose="02040503050406030204" pitchFamily="18" charset="0"/>
                                          </a:rPr>
                                          <m:t>𝑥</m:t>
                                        </m:r>
                                      </m:e>
                                      <m:sup>
                                        <m:r>
                                          <m:rPr>
                                            <m:brk m:alnAt="7"/>
                                          </m:rPr>
                                          <a:rPr lang="en-GB" b="0" i="1" smtClean="0">
                                            <a:latin typeface="Cambria Math" panose="02040503050406030204" pitchFamily="18" charset="0"/>
                                          </a:rPr>
                                          <m:t>2</m:t>
                                        </m:r>
                                      </m:sup>
                                    </m:sSup>
                                  </m:e>
                                </m:d>
                                <m:r>
                                  <m:rPr>
                                    <m:brk m:alnAt="7"/>
                                  </m:rPr>
                                  <a:rPr lang="en-GB" i="1">
                                    <a:latin typeface="Cambria Math" panose="02040503050406030204" pitchFamily="18" charset="0"/>
                                  </a:rPr>
                                  <m:t>,</m:t>
                                </m:r>
                              </m:e>
                              <m:e>
                                <m:r>
                                  <a:rPr lang="en-GB" b="0" i="1" smtClean="0">
                                    <a:latin typeface="Cambria Math" panose="02040503050406030204" pitchFamily="18" charset="0"/>
                                  </a:rPr>
                                  <m:t>−4</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≤−2</m:t>
                                </m:r>
                              </m:e>
                            </m:mr>
                            <m:mr>
                              <m:e>
                                <m:r>
                                  <a:rPr lang="en-GB" b="0" i="1" smtClean="0">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𝟓𝟎</m:t>
                          </m:r>
                        </m:den>
                      </m:f>
                    </m:oMath>
                  </m:oMathPara>
                </a14:m>
                <a:endParaRPr lang="en-GB" b="1" dirty="0"/>
              </a:p>
              <a:p>
                <a:endParaRPr lang="en-GB" dirty="0"/>
              </a:p>
              <a:p>
                <a:r>
                  <a:rPr lang="en-GB" dirty="0"/>
                  <a:t>Given that </a:t>
                </a:r>
                <a14:m>
                  <m:oMath xmlns:m="http://schemas.openxmlformats.org/officeDocument/2006/math">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a14:m>
                <a:r>
                  <a:rPr lang="en-GB" dirty="0"/>
                  <a:t> is a probability density function, find </a:t>
                </a:r>
                <a14:m>
                  <m:oMath xmlns:m="http://schemas.openxmlformats.org/officeDocument/2006/math">
                    <m:r>
                      <a:rPr lang="en-GB" i="1">
                        <a:latin typeface="Cambria Math" panose="02040503050406030204" pitchFamily="18" charset="0"/>
                      </a:rPr>
                      <m:t>𝑘</m:t>
                    </m:r>
                  </m:oMath>
                </a14:m>
                <a:r>
                  <a:rPr lang="en-GB" dirty="0"/>
                  <a:t>.</a:t>
                </a:r>
              </a:p>
              <a:p>
                <a:endParaRPr lang="en-GB" dirty="0"/>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𝑘</m:t>
                                </m:r>
                                <m:r>
                                  <a:rPr lang="en-GB" b="0" i="1" smtClean="0">
                                    <a:latin typeface="Cambria Math" panose="02040503050406030204" pitchFamily="18" charset="0"/>
                                  </a:rPr>
                                  <m:t>𝑥</m:t>
                                </m:r>
                                <m:r>
                                  <a:rPr lang="en-GB" i="1">
                                    <a:latin typeface="Cambria Math" panose="02040503050406030204" pitchFamily="18" charset="0"/>
                                  </a:rPr>
                                  <m:t>,</m:t>
                                </m:r>
                              </m:e>
                              <m:e>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≤3</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r>
                        <a:rPr lang="en-GB" b="0" i="1" smtClean="0">
                          <a:latin typeface="Cambria Math" panose="02040503050406030204" pitchFamily="18" charset="0"/>
                        </a:rPr>
                        <m:t>        </m:t>
                      </m:r>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𝟒</m:t>
                          </m:r>
                        </m:den>
                      </m:f>
                    </m:oMath>
                  </m:oMathPara>
                </a14:m>
                <a:endParaRPr lang="en-GB" b="1" dirty="0"/>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𝑘</m:t>
                                </m:r>
                                <m:sSup>
                                  <m:sSupPr>
                                    <m:ctrlPr>
                                      <a:rPr lang="en-GB" b="0" i="1" smtClean="0">
                                        <a:latin typeface="Cambria Math" panose="02040503050406030204" pitchFamily="18" charset="0"/>
                                      </a:rPr>
                                    </m:ctrlPr>
                                  </m:sSupPr>
                                  <m:e>
                                    <m:r>
                                      <m:rPr>
                                        <m:brk m:alnAt="7"/>
                                      </m:rPr>
                                      <a:rPr lang="en-GB" b="0" i="1" smtClean="0">
                                        <a:latin typeface="Cambria Math" panose="02040503050406030204" pitchFamily="18" charset="0"/>
                                      </a:rPr>
                                      <m:t>𝑥</m:t>
                                    </m:r>
                                  </m:e>
                                  <m:sup>
                                    <m:r>
                                      <m:rPr>
                                        <m:brk m:alnAt="7"/>
                                      </m:rPr>
                                      <a:rPr lang="en-GB" b="0" i="1" smtClean="0">
                                        <a:latin typeface="Cambria Math" panose="02040503050406030204" pitchFamily="18" charset="0"/>
                                      </a:rPr>
                                      <m:t>2</m:t>
                                    </m:r>
                                  </m:sup>
                                </m:sSup>
                                <m:r>
                                  <m:rPr>
                                    <m:brk m:alnAt="7"/>
                                  </m:rPr>
                                  <a:rPr lang="en-GB" i="1">
                                    <a:latin typeface="Cambria Math" panose="02040503050406030204" pitchFamily="18" charset="0"/>
                                  </a:rPr>
                                  <m:t>,</m:t>
                                </m:r>
                              </m:e>
                              <m:e>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≤3</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r>
                        <a:rPr lang="en-GB" b="0" i="1" smtClean="0">
                          <a:latin typeface="Cambria Math" panose="02040503050406030204" pitchFamily="18" charset="0"/>
                        </a:rPr>
                        <m:t>        </m:t>
                      </m:r>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𝟗</m:t>
                          </m:r>
                        </m:den>
                      </m:f>
                    </m:oMath>
                  </m:oMathPara>
                </a14:m>
                <a:endParaRPr lang="en-GB" b="1" dirty="0"/>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𝑘</m:t>
                                </m:r>
                                <m:d>
                                  <m:dPr>
                                    <m:ctrlPr>
                                      <a:rPr lang="en-GB" b="0" i="1" smtClean="0">
                                        <a:latin typeface="Cambria Math" panose="02040503050406030204" pitchFamily="18" charset="0"/>
                                      </a:rPr>
                                    </m:ctrlPr>
                                  </m:dPr>
                                  <m:e>
                                    <m:r>
                                      <m:rPr>
                                        <m:brk m:alnAt="7"/>
                                      </m:rPr>
                                      <a:rPr lang="en-GB" b="0" i="1" smtClean="0">
                                        <a:latin typeface="Cambria Math" panose="02040503050406030204" pitchFamily="18" charset="0"/>
                                      </a:rPr>
                                      <m:t>1</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brk m:alnAt="7"/>
                                          </m:rPr>
                                          <a:rPr lang="en-GB" b="0" i="1" smtClean="0">
                                            <a:latin typeface="Cambria Math" panose="02040503050406030204" pitchFamily="18" charset="0"/>
                                          </a:rPr>
                                          <m:t>𝑥</m:t>
                                        </m:r>
                                      </m:e>
                                      <m:sup>
                                        <m:r>
                                          <m:rPr>
                                            <m:brk m:alnAt="7"/>
                                          </m:rPr>
                                          <a:rPr lang="en-GB" b="0" i="1" smtClean="0">
                                            <a:latin typeface="Cambria Math" panose="02040503050406030204" pitchFamily="18" charset="0"/>
                                          </a:rPr>
                                          <m:t>2</m:t>
                                        </m:r>
                                      </m:sup>
                                    </m:sSup>
                                  </m:e>
                                </m:d>
                                <m:r>
                                  <m:rPr>
                                    <m:brk m:alnAt="7"/>
                                  </m:rPr>
                                  <a:rPr lang="en-GB" i="1">
                                    <a:latin typeface="Cambria Math" panose="02040503050406030204" pitchFamily="18" charset="0"/>
                                  </a:rPr>
                                  <m:t>,</m:t>
                                </m:r>
                              </m:e>
                              <m:e>
                                <m:r>
                                  <a:rPr lang="en-GB" i="1">
                                    <a:latin typeface="Cambria Math" panose="02040503050406030204" pitchFamily="18" charset="0"/>
                                  </a:rPr>
                                  <m:t>−</m:t>
                                </m:r>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≤2</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r>
                        <a:rPr lang="en-GB" b="0" i="1" smtClean="0">
                          <a:latin typeface="Cambria Math" panose="02040503050406030204" pitchFamily="18" charset="0"/>
                        </a:rPr>
                        <m:t>  </m:t>
                      </m:r>
                    </m:oMath>
                  </m:oMathPara>
                </a14:m>
                <a:br>
                  <a:rPr lang="en-GB" b="0" i="1" dirty="0">
                    <a:latin typeface="Cambria Math" panose="02040503050406030204" pitchFamily="18" charset="0"/>
                  </a:rPr>
                </a:br>
                <a:r>
                  <a:rPr lang="en-GB" b="0" i="1" dirty="0">
                    <a:latin typeface="Cambria Math" panose="02040503050406030204" pitchFamily="18" charset="0"/>
                  </a:rPr>
                  <a:t>                                                     </a:t>
                </a:r>
                <a14:m>
                  <m:oMath xmlns:m="http://schemas.openxmlformats.org/officeDocument/2006/math">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𝟔</m:t>
                        </m:r>
                      </m:den>
                    </m:f>
                  </m:oMath>
                </a14:m>
                <a:endParaRPr lang="en-GB" b="1" dirty="0"/>
              </a:p>
              <a:p>
                <a:endParaRPr lang="en-GB" dirty="0"/>
              </a:p>
              <a:p>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827584" y="852323"/>
                <a:ext cx="4032448" cy="5820632"/>
              </a:xfrm>
              <a:prstGeom prst="rect">
                <a:avLst/>
              </a:prstGeom>
              <a:blipFill rotWithShape="0">
                <a:blip r:embed="rId2"/>
                <a:stretch>
                  <a:fillRect l="-1362" t="-628"/>
                </a:stretch>
              </a:blipFill>
            </p:spPr>
            <p:txBody>
              <a:bodyPr/>
              <a:lstStyle/>
              <a:p>
                <a:r>
                  <a:rPr lang="en-GB">
                    <a:noFill/>
                  </a:rPr>
                  <a:t> </a:t>
                </a:r>
              </a:p>
            </p:txBody>
          </p:sp>
        </mc:Fallback>
      </mc:AlternateContent>
      <p:sp>
        <p:nvSpPr>
          <p:cNvPr id="7" name="Rectangle 6"/>
          <p:cNvSpPr/>
          <p:nvPr/>
        </p:nvSpPr>
        <p:spPr>
          <a:xfrm>
            <a:off x="450528" y="939303"/>
            <a:ext cx="288032" cy="360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8" name="Rectangle 7"/>
          <p:cNvSpPr/>
          <p:nvPr/>
        </p:nvSpPr>
        <p:spPr>
          <a:xfrm>
            <a:off x="450528" y="2882167"/>
            <a:ext cx="288032" cy="360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9" name="Rectangle 8"/>
          <p:cNvSpPr/>
          <p:nvPr/>
        </p:nvSpPr>
        <p:spPr>
          <a:xfrm>
            <a:off x="4949056" y="933942"/>
            <a:ext cx="288032" cy="360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mc:AlternateContent xmlns:mc="http://schemas.openxmlformats.org/markup-compatibility/2006" xmlns:a14="http://schemas.microsoft.com/office/drawing/2010/main">
        <mc:Choice Requires="a14">
          <p:sp>
            <p:nvSpPr>
              <p:cNvPr id="10" name="TextBox 9"/>
              <p:cNvSpPr txBox="1"/>
              <p:nvPr/>
            </p:nvSpPr>
            <p:spPr>
              <a:xfrm>
                <a:off x="5237088" y="852323"/>
                <a:ext cx="3779912" cy="2049215"/>
              </a:xfrm>
              <a:prstGeom prst="rect">
                <a:avLst/>
              </a:prstGeom>
              <a:noFill/>
            </p:spPr>
            <p:txBody>
              <a:bodyPr wrap="square" rtlCol="0">
                <a:spAutoFit/>
              </a:bodyPr>
              <a:lstStyle/>
              <a:p>
                <a:r>
                  <a:rPr lang="en-GB" dirty="0"/>
                  <a:t>Given that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dirty="0"/>
                  <a:t> is a probability density function, find </a:t>
                </a:r>
                <a14:m>
                  <m:oMath xmlns:m="http://schemas.openxmlformats.org/officeDocument/2006/math">
                    <m:r>
                      <a:rPr lang="en-GB" b="0" i="1" smtClean="0">
                        <a:latin typeface="Cambria Math" panose="02040503050406030204" pitchFamily="18" charset="0"/>
                      </a:rPr>
                      <m:t>𝑘</m:t>
                    </m:r>
                  </m:oMath>
                </a14:m>
                <a:r>
                  <a:rPr lang="en-GB" dirty="0"/>
                  <a:t>.</a:t>
                </a: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𝑘</m:t>
                                </m:r>
                                <m:r>
                                  <a:rPr lang="en-GB" i="1">
                                    <a:latin typeface="Cambria Math" panose="02040503050406030204" pitchFamily="18" charset="0"/>
                                  </a:rPr>
                                  <m:t>,</m:t>
                                </m:r>
                              </m:e>
                              <m:e>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𝑥</m:t>
                                </m:r>
                                <m:r>
                                  <a:rPr lang="en-GB" i="1" smtClean="0">
                                    <a:latin typeface="Cambria Math" panose="02040503050406030204" pitchFamily="18" charset="0"/>
                                  </a:rPr>
                                  <m:t>&lt;</m:t>
                                </m:r>
                                <m:r>
                                  <a:rPr lang="en-GB" b="0" i="1" smtClean="0">
                                    <a:latin typeface="Cambria Math" panose="02040503050406030204" pitchFamily="18" charset="0"/>
                                  </a:rPr>
                                  <m:t>2</m:t>
                                </m:r>
                              </m:e>
                            </m:mr>
                            <m:mr>
                              <m:e>
                                <m:r>
                                  <a:rPr lang="en-GB" b="0" i="1" smtClean="0">
                                    <a:latin typeface="Cambria Math" panose="02040503050406030204" pitchFamily="18" charset="0"/>
                                  </a:rPr>
                                  <m:t>𝑘</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−3</m:t>
                                    </m:r>
                                  </m:e>
                                </m:d>
                              </m:e>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≤3</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𝟒</m:t>
                          </m:r>
                        </m:den>
                      </m:f>
                    </m:oMath>
                  </m:oMathPara>
                </a14:m>
                <a:endParaRPr lang="en-GB" b="1" dirty="0"/>
              </a:p>
            </p:txBody>
          </p:sp>
        </mc:Choice>
        <mc:Fallback xmlns="">
          <p:sp>
            <p:nvSpPr>
              <p:cNvPr id="10" name="TextBox 9"/>
              <p:cNvSpPr txBox="1">
                <a:spLocks noRot="1" noChangeAspect="1" noMove="1" noResize="1" noEditPoints="1" noAdjustHandles="1" noChangeArrowheads="1" noChangeShapeType="1" noTextEdit="1"/>
              </p:cNvSpPr>
              <p:nvPr/>
            </p:nvSpPr>
            <p:spPr>
              <a:xfrm>
                <a:off x="5237088" y="852323"/>
                <a:ext cx="3779912" cy="2049215"/>
              </a:xfrm>
              <a:prstGeom prst="rect">
                <a:avLst/>
              </a:prstGeom>
              <a:blipFill rotWithShape="0">
                <a:blip r:embed="rId3"/>
                <a:stretch>
                  <a:fillRect l="-1290" t="-1786"/>
                </a:stretch>
              </a:blipFill>
            </p:spPr>
            <p:txBody>
              <a:bodyPr/>
              <a:lstStyle/>
              <a:p>
                <a:r>
                  <a:rPr lang="en-GB">
                    <a:noFill/>
                  </a:rPr>
                  <a:t> </a:t>
                </a:r>
              </a:p>
            </p:txBody>
          </p:sp>
        </mc:Fallback>
      </mc:AlternateContent>
      <p:sp>
        <p:nvSpPr>
          <p:cNvPr id="11" name="Rectangle 10"/>
          <p:cNvSpPr/>
          <p:nvPr/>
        </p:nvSpPr>
        <p:spPr>
          <a:xfrm>
            <a:off x="4904544" y="2708921"/>
            <a:ext cx="1251632" cy="360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mc:AlternateContent xmlns:mc="http://schemas.openxmlformats.org/markup-compatibility/2006" xmlns:a14="http://schemas.microsoft.com/office/drawing/2010/main">
        <mc:Choice Requires="a14">
          <p:sp>
            <p:nvSpPr>
              <p:cNvPr id="12" name="TextBox 11"/>
              <p:cNvSpPr txBox="1"/>
              <p:nvPr/>
            </p:nvSpPr>
            <p:spPr>
              <a:xfrm>
                <a:off x="4860032" y="3242208"/>
                <a:ext cx="4156968" cy="3513591"/>
              </a:xfrm>
              <a:prstGeom prst="rect">
                <a:avLst/>
              </a:prstGeom>
              <a:noFill/>
            </p:spPr>
            <p:txBody>
              <a:bodyPr wrap="square" rtlCol="0">
                <a:spAutoFit/>
              </a:bodyPr>
              <a:lstStyle/>
              <a:p>
                <a:r>
                  <a:rPr lang="en-GB" dirty="0"/>
                  <a:t>Given that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dirty="0"/>
                  <a:t> is a probability density function, find </a:t>
                </a:r>
                <a14:m>
                  <m:oMath xmlns:m="http://schemas.openxmlformats.org/officeDocument/2006/math">
                    <m:r>
                      <a:rPr lang="en-GB" b="0" i="1" smtClean="0">
                        <a:latin typeface="Cambria Math" panose="02040503050406030204" pitchFamily="18" charset="0"/>
                      </a:rPr>
                      <m:t>𝑘</m:t>
                    </m:r>
                  </m:oMath>
                </a14:m>
                <a:r>
                  <a:rPr lang="en-GB" dirty="0"/>
                  <a:t>.</a:t>
                </a: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d>
                                  <m:dPr>
                                    <m:begChr m:val="|"/>
                                    <m:endChr m:val="|"/>
                                    <m:ctrlPr>
                                      <a:rPr lang="en-GB" b="0" i="1" smtClean="0">
                                        <a:latin typeface="Cambria Math" panose="02040503050406030204" pitchFamily="18" charset="0"/>
                                      </a:rPr>
                                    </m:ctrlPr>
                                  </m:dPr>
                                  <m:e>
                                    <m:r>
                                      <m:rPr>
                                        <m:brk m:alnAt="7"/>
                                      </m:rPr>
                                      <a:rPr lang="en-GB" b="0" i="1" smtClean="0">
                                        <a:latin typeface="Cambria Math" panose="02040503050406030204" pitchFamily="18" charset="0"/>
                                      </a:rPr>
                                      <m:t>𝑘</m:t>
                                    </m:r>
                                    <m:d>
                                      <m:dPr>
                                        <m:ctrlPr>
                                          <a:rPr lang="en-GB" b="0" i="1" smtClean="0">
                                            <a:latin typeface="Cambria Math" panose="02040503050406030204" pitchFamily="18" charset="0"/>
                                          </a:rPr>
                                        </m:ctrlPr>
                                      </m:dPr>
                                      <m:e>
                                        <m:r>
                                          <m:rPr>
                                            <m:brk m:alnAt="7"/>
                                          </m:rPr>
                                          <a:rPr lang="en-GB" b="0" i="1" smtClean="0">
                                            <a:latin typeface="Cambria Math" panose="02040503050406030204" pitchFamily="18" charset="0"/>
                                          </a:rPr>
                                          <m:t>1</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brk m:alnAt="7"/>
                                              </m:rPr>
                                              <a:rPr lang="en-GB" b="0" i="1" smtClean="0">
                                                <a:latin typeface="Cambria Math" panose="02040503050406030204" pitchFamily="18" charset="0"/>
                                              </a:rPr>
                                              <m:t>𝑥</m:t>
                                            </m:r>
                                          </m:e>
                                          <m:sup>
                                            <m:r>
                                              <m:rPr>
                                                <m:brk m:alnAt="7"/>
                                              </m:rPr>
                                              <a:rPr lang="en-GB" b="0" i="1" smtClean="0">
                                                <a:latin typeface="Cambria Math" panose="02040503050406030204" pitchFamily="18" charset="0"/>
                                              </a:rPr>
                                              <m:t>2</m:t>
                                            </m:r>
                                          </m:sup>
                                        </m:sSup>
                                      </m:e>
                                    </m:d>
                                  </m:e>
                                </m:d>
                                <m:r>
                                  <m:rPr>
                                    <m:brk m:alnAt="7"/>
                                  </m:rPr>
                                  <a:rPr lang="en-GB" i="1">
                                    <a:latin typeface="Cambria Math" panose="02040503050406030204" pitchFamily="18" charset="0"/>
                                  </a:rPr>
                                  <m:t>,</m:t>
                                </m:r>
                              </m:e>
                              <m:e>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𝑥</m:t>
                                </m:r>
                                <m:r>
                                  <a:rPr lang="en-GB" b="0" i="1" smtClean="0">
                                    <a:latin typeface="Cambria Math" panose="02040503050406030204" pitchFamily="18" charset="0"/>
                                  </a:rPr>
                                  <m:t>≤2</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b="1" dirty="0"/>
                  <a:t>Consider the graph. Because of the |..| we have to separately consider </a:t>
                </a:r>
                <a14:m>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𝒙</m:t>
                    </m:r>
                    <m:r>
                      <a:rPr lang="en-GB" b="1" i="1" smtClean="0">
                        <a:latin typeface="Cambria Math" panose="02040503050406030204" pitchFamily="18" charset="0"/>
                      </a:rPr>
                      <m:t>&lt;</m:t>
                    </m:r>
                    <m:r>
                      <a:rPr lang="en-GB" b="1" i="1" smtClean="0">
                        <a:latin typeface="Cambria Math" panose="02040503050406030204" pitchFamily="18" charset="0"/>
                      </a:rPr>
                      <m:t>𝟏</m:t>
                    </m:r>
                  </m:oMath>
                </a14:m>
                <a:r>
                  <a:rPr lang="en-GB" b="1" dirty="0"/>
                  <a:t> (where the graph is not reflected) and </a:t>
                </a:r>
                <a14:m>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𝒙</m:t>
                    </m:r>
                    <m:r>
                      <a:rPr lang="en-GB" b="1" i="1" smtClean="0">
                        <a:latin typeface="Cambria Math" panose="02040503050406030204" pitchFamily="18" charset="0"/>
                      </a:rPr>
                      <m:t>&lt;</m:t>
                    </m:r>
                    <m:r>
                      <a:rPr lang="en-GB" b="1" i="1" smtClean="0">
                        <a:latin typeface="Cambria Math" panose="02040503050406030204" pitchFamily="18" charset="0"/>
                      </a:rPr>
                      <m:t>𝟐</m:t>
                    </m:r>
                  </m:oMath>
                </a14:m>
                <a:r>
                  <a:rPr lang="en-GB" b="1" dirty="0"/>
                  <a:t> (where the graph is reflected).</a:t>
                </a:r>
              </a:p>
              <a:p>
                <a:pPr/>
                <a14:m>
                  <m:oMathPara xmlns:m="http://schemas.openxmlformats.org/officeDocument/2006/math">
                    <m:oMathParaPr>
                      <m:jc m:val="centerGroup"/>
                    </m:oMathParaPr>
                    <m:oMath xmlns:m="http://schemas.openxmlformats.org/officeDocument/2006/math">
                      <m:nary>
                        <m:naryPr>
                          <m:ctrlPr>
                            <a:rPr lang="en-GB" b="1" i="1" smtClean="0">
                              <a:latin typeface="Cambria Math" panose="02040503050406030204" pitchFamily="18" charset="0"/>
                            </a:rPr>
                          </m:ctrlPr>
                        </m:naryPr>
                        <m:sub>
                          <m:r>
                            <a:rPr lang="en-GB" b="1" i="1" smtClean="0">
                              <a:latin typeface="Cambria Math" panose="02040503050406030204" pitchFamily="18" charset="0"/>
                            </a:rPr>
                            <m:t>𝟎</m:t>
                          </m:r>
                        </m:sub>
                        <m:sup>
                          <m:r>
                            <a:rPr lang="en-GB" b="1" i="1" smtClean="0">
                              <a:latin typeface="Cambria Math" panose="02040503050406030204" pitchFamily="18" charset="0"/>
                            </a:rPr>
                            <m:t>𝟏</m:t>
                          </m:r>
                        </m:sup>
                        <m:e>
                          <m:r>
                            <a:rPr lang="en-GB" b="1" i="1" smtClean="0">
                              <a:latin typeface="Cambria Math" panose="02040503050406030204" pitchFamily="18" charset="0"/>
                            </a:rPr>
                            <m:t>𝒌</m:t>
                          </m:r>
                          <m:d>
                            <m:dPr>
                              <m:ctrlPr>
                                <a:rPr lang="en-GB" b="1" i="1" smtClean="0">
                                  <a:latin typeface="Cambria Math" panose="02040503050406030204" pitchFamily="18" charset="0"/>
                                </a:rPr>
                              </m:ctrlPr>
                            </m:dPr>
                            <m:e>
                              <m:r>
                                <a:rPr lang="en-GB" b="1" i="1" smtClean="0">
                                  <a:latin typeface="Cambria Math" panose="02040503050406030204" pitchFamily="18" charset="0"/>
                                </a:rPr>
                                <m:t>𝟏</m:t>
                              </m:r>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GB" b="1" i="1" smtClean="0">
                                      <a:latin typeface="Cambria Math" panose="02040503050406030204" pitchFamily="18" charset="0"/>
                                    </a:rPr>
                                    <m:t>𝒙</m:t>
                                  </m:r>
                                </m:e>
                                <m:sup>
                                  <m:r>
                                    <a:rPr lang="en-GB" b="1" i="1" smtClean="0">
                                      <a:latin typeface="Cambria Math" panose="02040503050406030204" pitchFamily="18" charset="0"/>
                                    </a:rPr>
                                    <m:t>𝟐</m:t>
                                  </m:r>
                                </m:sup>
                              </m:sSup>
                            </m:e>
                          </m:d>
                          <m:r>
                            <a:rPr lang="en-GB" b="1" i="1" smtClean="0">
                              <a:latin typeface="Cambria Math" panose="02040503050406030204" pitchFamily="18" charset="0"/>
                            </a:rPr>
                            <m:t>𝒅𝒙</m:t>
                          </m:r>
                        </m:e>
                      </m:nary>
                      <m:r>
                        <a:rPr lang="en-GB" b="1" i="1" smtClean="0">
                          <a:latin typeface="Cambria Math" panose="02040503050406030204" pitchFamily="18" charset="0"/>
                        </a:rPr>
                        <m:t>+</m:t>
                      </m:r>
                      <m:nary>
                        <m:naryPr>
                          <m:ctrlPr>
                            <a:rPr lang="en-GB" b="1" i="1">
                              <a:latin typeface="Cambria Math" panose="02040503050406030204" pitchFamily="18" charset="0"/>
                            </a:rPr>
                          </m:ctrlPr>
                        </m:naryPr>
                        <m:sub>
                          <m:r>
                            <a:rPr lang="en-GB" b="1" i="1" smtClean="0">
                              <a:latin typeface="Cambria Math" panose="02040503050406030204" pitchFamily="18" charset="0"/>
                            </a:rPr>
                            <m:t>𝟏</m:t>
                          </m:r>
                        </m:sub>
                        <m:sup>
                          <m:r>
                            <a:rPr lang="en-GB" b="1" i="1" smtClean="0">
                              <a:latin typeface="Cambria Math" panose="02040503050406030204" pitchFamily="18" charset="0"/>
                            </a:rPr>
                            <m:t>𝟐</m:t>
                          </m:r>
                        </m:sup>
                        <m:e>
                          <m:r>
                            <a:rPr lang="en-GB" b="1" i="1">
                              <a:latin typeface="Cambria Math" panose="02040503050406030204" pitchFamily="18" charset="0"/>
                            </a:rPr>
                            <m:t>𝒌</m:t>
                          </m:r>
                          <m:d>
                            <m:dPr>
                              <m:ctrlPr>
                                <a:rPr lang="en-GB" b="1" i="1">
                                  <a:latin typeface="Cambria Math" panose="02040503050406030204" pitchFamily="18" charset="0"/>
                                </a:rPr>
                              </m:ctrlPr>
                            </m:dPr>
                            <m:e>
                              <m:sSup>
                                <m:sSupPr>
                                  <m:ctrlPr>
                                    <a:rPr lang="en-GB" b="1" i="1" smtClean="0">
                                      <a:latin typeface="Cambria Math" panose="02040503050406030204" pitchFamily="18" charset="0"/>
                                    </a:rPr>
                                  </m:ctrlPr>
                                </m:sSupPr>
                                <m:e>
                                  <m:r>
                                    <a:rPr lang="en-GB" b="1" i="1" smtClean="0">
                                      <a:latin typeface="Cambria Math" panose="02040503050406030204" pitchFamily="18" charset="0"/>
                                    </a:rPr>
                                    <m:t>𝒙</m:t>
                                  </m:r>
                                </m:e>
                                <m:sup>
                                  <m:r>
                                    <a:rPr lang="en-GB" b="1" i="1" smtClean="0">
                                      <a:latin typeface="Cambria Math" panose="02040503050406030204" pitchFamily="18" charset="0"/>
                                    </a:rPr>
                                    <m:t>𝟐</m:t>
                                  </m:r>
                                </m:sup>
                              </m:sSup>
                              <m:r>
                                <a:rPr lang="en-GB" b="1" i="1" smtClean="0">
                                  <a:latin typeface="Cambria Math" panose="02040503050406030204" pitchFamily="18" charset="0"/>
                                </a:rPr>
                                <m:t>−</m:t>
                              </m:r>
                              <m:r>
                                <a:rPr lang="en-GB" b="1" i="1" smtClean="0">
                                  <a:latin typeface="Cambria Math" panose="02040503050406030204" pitchFamily="18" charset="0"/>
                                </a:rPr>
                                <m:t>𝟏</m:t>
                              </m:r>
                            </m:e>
                          </m:d>
                          <m:r>
                            <a:rPr lang="en-GB" b="1" i="1">
                              <a:latin typeface="Cambria Math" panose="02040503050406030204" pitchFamily="18" charset="0"/>
                            </a:rPr>
                            <m:t>𝒅𝒙</m:t>
                          </m:r>
                        </m:e>
                      </m:nary>
                      <m:r>
                        <a:rPr lang="en-GB" b="1" i="1" smtClean="0">
                          <a:latin typeface="Cambria Math" panose="02040503050406030204" pitchFamily="18" charset="0"/>
                        </a:rPr>
                        <m:t>=</m:t>
                      </m:r>
                      <m:r>
                        <a:rPr lang="en-GB" b="1" i="1" smtClean="0">
                          <a:latin typeface="Cambria Math" panose="02040503050406030204" pitchFamily="18" charset="0"/>
                        </a:rPr>
                        <m:t>𝟏</m:t>
                      </m:r>
                    </m:oMath>
                    <m:oMath xmlns:m="http://schemas.openxmlformats.org/officeDocument/2006/math">
                      <m:r>
                        <a:rPr lang="en-GB" b="1" i="1" smtClean="0">
                          <a:latin typeface="Cambria Math" panose="02040503050406030204" pitchFamily="18" charset="0"/>
                        </a:rPr>
                        <m:t>𝟐</m:t>
                      </m:r>
                      <m:r>
                        <a:rPr lang="en-GB" b="1" i="1" smtClean="0">
                          <a:latin typeface="Cambria Math" panose="02040503050406030204" pitchFamily="18" charset="0"/>
                        </a:rPr>
                        <m:t>𝒌</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       </m:t>
                      </m:r>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𝟐</m:t>
                          </m:r>
                        </m:den>
                      </m:f>
                    </m:oMath>
                  </m:oMathPara>
                </a14:m>
                <a:endParaRPr lang="en-GB"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4860032" y="3242208"/>
                <a:ext cx="4156968" cy="3513591"/>
              </a:xfrm>
              <a:prstGeom prst="rect">
                <a:avLst/>
              </a:prstGeom>
              <a:blipFill rotWithShape="0">
                <a:blip r:embed="rId4"/>
                <a:stretch>
                  <a:fillRect l="-1173" t="-1042" r="-147"/>
                </a:stretch>
              </a:blipFill>
            </p:spPr>
            <p:txBody>
              <a:bodyPr/>
              <a:lstStyle/>
              <a:p>
                <a:r>
                  <a:rPr lang="en-GB">
                    <a:noFill/>
                  </a:rPr>
                  <a:t> </a:t>
                </a:r>
              </a:p>
            </p:txBody>
          </p:sp>
        </mc:Fallback>
      </mc:AlternateContent>
      <p:sp>
        <p:nvSpPr>
          <p:cNvPr id="19" name="Slide Number Placeholder 1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104</a:t>
            </a:fld>
            <a:endParaRPr lang="en-GB"/>
          </a:p>
        </p:txBody>
      </p:sp>
    </p:spTree>
    <p:extLst>
      <p:ext uri="{BB962C8B-B14F-4D97-AF65-F5344CB8AC3E}">
        <p14:creationId xmlns:p14="http://schemas.microsoft.com/office/powerpoint/2010/main" val="2258711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Cumulative Distribution Function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836712"/>
            <a:ext cx="6408712" cy="369332"/>
          </a:xfrm>
          <a:prstGeom prst="rect">
            <a:avLst/>
          </a:prstGeom>
          <a:noFill/>
        </p:spPr>
        <p:txBody>
          <a:bodyPr wrap="square" rtlCol="0">
            <a:spAutoFit/>
          </a:bodyPr>
          <a:lstStyle/>
          <a:p>
            <a:r>
              <a:rPr lang="en-GB" dirty="0"/>
              <a:t>This works in exactly the same way as a discrete distribution:</a:t>
            </a:r>
          </a:p>
        </p:txBody>
      </p:sp>
      <mc:AlternateContent xmlns:mc="http://schemas.openxmlformats.org/markup-compatibility/2006" xmlns:a14="http://schemas.microsoft.com/office/drawing/2010/main">
        <mc:Choice Requires="a14">
          <p:sp>
            <p:nvSpPr>
              <p:cNvPr id="6" name="TextBox 5"/>
              <p:cNvSpPr txBox="1"/>
              <p:nvPr/>
            </p:nvSpPr>
            <p:spPr>
              <a:xfrm>
                <a:off x="1115616" y="1916832"/>
                <a:ext cx="6264696" cy="63972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800" b="0" dirty="0">
                    <a:latin typeface="Wingdings" panose="05000000000000000000" pitchFamily="2" charset="2"/>
                  </a:rPr>
                  <a:t>!</a:t>
                </a:r>
                <a:r>
                  <a:rPr lang="en-GB" sz="2800" b="0" dirty="0"/>
                  <a:t> </a:t>
                </a:r>
                <a14:m>
                  <m:oMath xmlns:m="http://schemas.openxmlformats.org/officeDocument/2006/math">
                    <m:r>
                      <a:rPr lang="en-GB" sz="2800" b="0" i="1" smtClean="0">
                        <a:latin typeface="Cambria Math" panose="02040503050406030204" pitchFamily="18" charset="0"/>
                      </a:rPr>
                      <m:t>𝐹</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𝑋</m:t>
                        </m:r>
                        <m:r>
                          <a:rPr lang="en-GB" sz="2800" b="0" i="1" smtClean="0">
                            <a:latin typeface="Cambria Math" panose="02040503050406030204" pitchFamily="18" charset="0"/>
                          </a:rPr>
                          <m:t>≤</m:t>
                        </m:r>
                        <m:r>
                          <a:rPr lang="en-GB" sz="2800" b="0" i="1" smtClean="0">
                            <a:latin typeface="Cambria Math" panose="02040503050406030204" pitchFamily="18" charset="0"/>
                          </a:rPr>
                          <m:t>𝑥</m:t>
                        </m:r>
                      </m:e>
                    </m:d>
                    <m:r>
                      <a:rPr lang="en-GB" sz="2800" b="0" i="1" smtClean="0">
                        <a:latin typeface="Cambria Math" panose="02040503050406030204" pitchFamily="18" charset="0"/>
                      </a:rPr>
                      <m:t>=</m:t>
                    </m:r>
                    <m:nary>
                      <m:naryPr>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m:t>
                        </m:r>
                        <m:r>
                          <a:rPr lang="en-GB" sz="2800" b="0" i="1" smtClean="0">
                            <a:latin typeface="Cambria Math" panose="02040503050406030204" pitchFamily="18" charset="0"/>
                          </a:rPr>
                          <m:t>∞</m:t>
                        </m:r>
                      </m:sub>
                      <m:sup>
                        <m:r>
                          <a:rPr lang="en-GB" sz="2800" b="0" i="1" smtClean="0">
                            <a:latin typeface="Cambria Math" panose="02040503050406030204" pitchFamily="18" charset="0"/>
                          </a:rPr>
                          <m:t>𝑥</m:t>
                        </m:r>
                      </m:sup>
                      <m:e>
                        <m:r>
                          <a:rPr lang="en-GB" sz="2800" b="0" i="1" smtClean="0">
                            <a:latin typeface="Cambria Math" panose="02040503050406030204" pitchFamily="18" charset="0"/>
                          </a:rPr>
                          <m:t>𝑓</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𝑡</m:t>
                            </m:r>
                          </m:e>
                        </m:d>
                        <m:r>
                          <a:rPr lang="en-GB" sz="2800" b="0" i="1" smtClean="0">
                            <a:latin typeface="Cambria Math" panose="02040503050406030204" pitchFamily="18" charset="0"/>
                          </a:rPr>
                          <m:t> </m:t>
                        </m:r>
                        <m:r>
                          <a:rPr lang="en-GB" sz="2800" b="0" i="1" smtClean="0">
                            <a:latin typeface="Cambria Math" panose="02040503050406030204" pitchFamily="18" charset="0"/>
                          </a:rPr>
                          <m:t>𝑑𝑡</m:t>
                        </m:r>
                      </m:e>
                    </m:nary>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115616" y="1916832"/>
                <a:ext cx="6264696" cy="639727"/>
              </a:xfrm>
              <a:prstGeom prst="rect">
                <a:avLst/>
              </a:prstGeom>
              <a:blipFill rotWithShape="0">
                <a:blip r:embed="rId2"/>
                <a:stretch>
                  <a:fillRect b="-128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20072" y="2780928"/>
                <a:ext cx="3744416" cy="584775"/>
              </a:xfrm>
              <a:prstGeom prst="rect">
                <a:avLst/>
              </a:prstGeom>
              <a:noFill/>
            </p:spPr>
            <p:txBody>
              <a:bodyPr wrap="square" rtlCol="0">
                <a:spAutoFit/>
              </a:bodyPr>
              <a:lstStyle/>
              <a:p>
                <a:r>
                  <a:rPr lang="en-GB" sz="1600" dirty="0"/>
                  <a:t>We’ve used a different variable here to avoid confusion with the </a:t>
                </a:r>
                <a14:m>
                  <m:oMath xmlns:m="http://schemas.openxmlformats.org/officeDocument/2006/math">
                    <m:r>
                      <a:rPr lang="en-GB" sz="1600" b="0" i="1" smtClean="0">
                        <a:latin typeface="Cambria Math" panose="02040503050406030204" pitchFamily="18" charset="0"/>
                      </a:rPr>
                      <m:t>𝑥</m:t>
                    </m:r>
                  </m:oMath>
                </a14:m>
                <a:r>
                  <a:rPr lang="en-GB" sz="16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5220072" y="2780928"/>
                <a:ext cx="3744416" cy="584775"/>
              </a:xfrm>
              <a:prstGeom prst="rect">
                <a:avLst/>
              </a:prstGeom>
              <a:blipFill rotWithShape="0">
                <a:blip r:embed="rId3"/>
                <a:stretch>
                  <a:fillRect l="-813" t="-3125"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972956" y="1353909"/>
                <a:ext cx="2814712" cy="338554"/>
              </a:xfrm>
              <a:prstGeom prst="rect">
                <a:avLst/>
              </a:prstGeom>
              <a:noFill/>
            </p:spPr>
            <p:txBody>
              <a:bodyPr wrap="square" rtlCol="0">
                <a:spAutoFit/>
              </a:bodyPr>
              <a:lstStyle/>
              <a:p>
                <a:r>
                  <a:rPr lang="en-GB" sz="1600" dirty="0"/>
                  <a:t>We’re integrating “up to </a:t>
                </a:r>
                <a14:m>
                  <m:oMath xmlns:m="http://schemas.openxmlformats.org/officeDocument/2006/math">
                    <m:r>
                      <a:rPr lang="en-GB" sz="1600" b="0" i="1" smtClean="0">
                        <a:latin typeface="Cambria Math" panose="02040503050406030204" pitchFamily="18" charset="0"/>
                      </a:rPr>
                      <m:t>𝑥</m:t>
                    </m:r>
                  </m:oMath>
                </a14:m>
                <a:r>
                  <a:rPr lang="en-GB" sz="16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5972956" y="1353909"/>
                <a:ext cx="2814712" cy="338554"/>
              </a:xfrm>
              <a:prstGeom prst="rect">
                <a:avLst/>
              </a:prstGeom>
              <a:blipFill rotWithShape="0">
                <a:blip r:embed="rId4"/>
                <a:stretch>
                  <a:fillRect l="-1299" t="-5357" b="-21429"/>
                </a:stretch>
              </a:blipFill>
            </p:spPr>
            <p:txBody>
              <a:bodyPr/>
              <a:lstStyle/>
              <a:p>
                <a:r>
                  <a:rPr lang="en-GB">
                    <a:noFill/>
                  </a:rPr>
                  <a:t> </a:t>
                </a:r>
              </a:p>
            </p:txBody>
          </p:sp>
        </mc:Fallback>
      </mc:AlternateContent>
      <p:cxnSp>
        <p:nvCxnSpPr>
          <p:cNvPr id="10" name="Straight Arrow Connector 9"/>
          <p:cNvCxnSpPr>
            <a:stCxn id="8" idx="1"/>
          </p:cNvCxnSpPr>
          <p:nvPr/>
        </p:nvCxnSpPr>
        <p:spPr>
          <a:xfrm flipH="1">
            <a:off x="5508104" y="1523186"/>
            <a:ext cx="464852" cy="3822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flipV="1">
            <a:off x="6362700" y="2590800"/>
            <a:ext cx="88900" cy="254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1848892" y="4797152"/>
            <a:ext cx="48833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3419872" y="2844800"/>
            <a:ext cx="0" cy="1952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Freeform 21"/>
          <p:cNvSpPr/>
          <p:nvPr/>
        </p:nvSpPr>
        <p:spPr>
          <a:xfrm>
            <a:off x="1765300" y="3581334"/>
            <a:ext cx="4660900" cy="1131091"/>
          </a:xfrm>
          <a:custGeom>
            <a:avLst/>
            <a:gdLst>
              <a:gd name="connsiteX0" fmla="*/ 0 w 4394200"/>
              <a:gd name="connsiteY0" fmla="*/ 1079549 h 1079549"/>
              <a:gd name="connsiteX1" fmla="*/ 635000 w 4394200"/>
              <a:gd name="connsiteY1" fmla="*/ 952549 h 1079549"/>
              <a:gd name="connsiteX2" fmla="*/ 1168400 w 4394200"/>
              <a:gd name="connsiteY2" fmla="*/ 482649 h 1079549"/>
              <a:gd name="connsiteX3" fmla="*/ 1511300 w 4394200"/>
              <a:gd name="connsiteY3" fmla="*/ 139749 h 1079549"/>
              <a:gd name="connsiteX4" fmla="*/ 1917700 w 4394200"/>
              <a:gd name="connsiteY4" fmla="*/ 49 h 1079549"/>
              <a:gd name="connsiteX5" fmla="*/ 2235200 w 4394200"/>
              <a:gd name="connsiteY5" fmla="*/ 127049 h 1079549"/>
              <a:gd name="connsiteX6" fmla="*/ 2362200 w 4394200"/>
              <a:gd name="connsiteY6" fmla="*/ 381049 h 1079549"/>
              <a:gd name="connsiteX7" fmla="*/ 2781300 w 4394200"/>
              <a:gd name="connsiteY7" fmla="*/ 787449 h 1079549"/>
              <a:gd name="connsiteX8" fmla="*/ 3479800 w 4394200"/>
              <a:gd name="connsiteY8" fmla="*/ 952549 h 1079549"/>
              <a:gd name="connsiteX9" fmla="*/ 4229100 w 4394200"/>
              <a:gd name="connsiteY9" fmla="*/ 1016049 h 1079549"/>
              <a:gd name="connsiteX10" fmla="*/ 4394200 w 4394200"/>
              <a:gd name="connsiteY10" fmla="*/ 1016049 h 1079549"/>
              <a:gd name="connsiteX0" fmla="*/ 0 w 4394200"/>
              <a:gd name="connsiteY0" fmla="*/ 1079549 h 1079549"/>
              <a:gd name="connsiteX1" fmla="*/ 635000 w 4394200"/>
              <a:gd name="connsiteY1" fmla="*/ 952549 h 1079549"/>
              <a:gd name="connsiteX2" fmla="*/ 1168400 w 4394200"/>
              <a:gd name="connsiteY2" fmla="*/ 482649 h 1079549"/>
              <a:gd name="connsiteX3" fmla="*/ 1511300 w 4394200"/>
              <a:gd name="connsiteY3" fmla="*/ 139749 h 1079549"/>
              <a:gd name="connsiteX4" fmla="*/ 1917700 w 4394200"/>
              <a:gd name="connsiteY4" fmla="*/ 49 h 1079549"/>
              <a:gd name="connsiteX5" fmla="*/ 2235200 w 4394200"/>
              <a:gd name="connsiteY5" fmla="*/ 127049 h 1079549"/>
              <a:gd name="connsiteX6" fmla="*/ 2362200 w 4394200"/>
              <a:gd name="connsiteY6" fmla="*/ 381049 h 1079549"/>
              <a:gd name="connsiteX7" fmla="*/ 2781300 w 4394200"/>
              <a:gd name="connsiteY7" fmla="*/ 787449 h 1079549"/>
              <a:gd name="connsiteX8" fmla="*/ 3556000 w 4394200"/>
              <a:gd name="connsiteY8" fmla="*/ 546149 h 1079549"/>
              <a:gd name="connsiteX9" fmla="*/ 4229100 w 4394200"/>
              <a:gd name="connsiteY9" fmla="*/ 1016049 h 1079549"/>
              <a:gd name="connsiteX10" fmla="*/ 4394200 w 4394200"/>
              <a:gd name="connsiteY10" fmla="*/ 1016049 h 1079549"/>
              <a:gd name="connsiteX0" fmla="*/ 0 w 4660900"/>
              <a:gd name="connsiteY0" fmla="*/ 1079549 h 1131074"/>
              <a:gd name="connsiteX1" fmla="*/ 635000 w 4660900"/>
              <a:gd name="connsiteY1" fmla="*/ 952549 h 1131074"/>
              <a:gd name="connsiteX2" fmla="*/ 1168400 w 4660900"/>
              <a:gd name="connsiteY2" fmla="*/ 482649 h 1131074"/>
              <a:gd name="connsiteX3" fmla="*/ 1511300 w 4660900"/>
              <a:gd name="connsiteY3" fmla="*/ 139749 h 1131074"/>
              <a:gd name="connsiteX4" fmla="*/ 1917700 w 4660900"/>
              <a:gd name="connsiteY4" fmla="*/ 49 h 1131074"/>
              <a:gd name="connsiteX5" fmla="*/ 2235200 w 4660900"/>
              <a:gd name="connsiteY5" fmla="*/ 127049 h 1131074"/>
              <a:gd name="connsiteX6" fmla="*/ 2362200 w 4660900"/>
              <a:gd name="connsiteY6" fmla="*/ 381049 h 1131074"/>
              <a:gd name="connsiteX7" fmla="*/ 2781300 w 4660900"/>
              <a:gd name="connsiteY7" fmla="*/ 787449 h 1131074"/>
              <a:gd name="connsiteX8" fmla="*/ 3556000 w 4660900"/>
              <a:gd name="connsiteY8" fmla="*/ 546149 h 1131074"/>
              <a:gd name="connsiteX9" fmla="*/ 4229100 w 4660900"/>
              <a:gd name="connsiteY9" fmla="*/ 1016049 h 1131074"/>
              <a:gd name="connsiteX10" fmla="*/ 4660900 w 4660900"/>
              <a:gd name="connsiteY10" fmla="*/ 1130349 h 1131074"/>
              <a:gd name="connsiteX0" fmla="*/ 0 w 4660900"/>
              <a:gd name="connsiteY0" fmla="*/ 1079566 h 1131091"/>
              <a:gd name="connsiteX1" fmla="*/ 635000 w 4660900"/>
              <a:gd name="connsiteY1" fmla="*/ 952566 h 1131091"/>
              <a:gd name="connsiteX2" fmla="*/ 1168400 w 4660900"/>
              <a:gd name="connsiteY2" fmla="*/ 482666 h 1131091"/>
              <a:gd name="connsiteX3" fmla="*/ 1511300 w 4660900"/>
              <a:gd name="connsiteY3" fmla="*/ 139766 h 1131091"/>
              <a:gd name="connsiteX4" fmla="*/ 1917700 w 4660900"/>
              <a:gd name="connsiteY4" fmla="*/ 66 h 1131091"/>
              <a:gd name="connsiteX5" fmla="*/ 2235200 w 4660900"/>
              <a:gd name="connsiteY5" fmla="*/ 127066 h 1131091"/>
              <a:gd name="connsiteX6" fmla="*/ 2451100 w 4660900"/>
              <a:gd name="connsiteY6" fmla="*/ 482666 h 1131091"/>
              <a:gd name="connsiteX7" fmla="*/ 2781300 w 4660900"/>
              <a:gd name="connsiteY7" fmla="*/ 787466 h 1131091"/>
              <a:gd name="connsiteX8" fmla="*/ 3556000 w 4660900"/>
              <a:gd name="connsiteY8" fmla="*/ 546166 h 1131091"/>
              <a:gd name="connsiteX9" fmla="*/ 4229100 w 4660900"/>
              <a:gd name="connsiteY9" fmla="*/ 1016066 h 1131091"/>
              <a:gd name="connsiteX10" fmla="*/ 4660900 w 4660900"/>
              <a:gd name="connsiteY10" fmla="*/ 1130366 h 1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0900" h="1131091">
                <a:moveTo>
                  <a:pt x="0" y="1079566"/>
                </a:moveTo>
                <a:cubicBezTo>
                  <a:pt x="220133" y="1065807"/>
                  <a:pt x="440267" y="1052049"/>
                  <a:pt x="635000" y="952566"/>
                </a:cubicBezTo>
                <a:cubicBezTo>
                  <a:pt x="829733" y="853083"/>
                  <a:pt x="1022350" y="618133"/>
                  <a:pt x="1168400" y="482666"/>
                </a:cubicBezTo>
                <a:cubicBezTo>
                  <a:pt x="1314450" y="347199"/>
                  <a:pt x="1386417" y="220199"/>
                  <a:pt x="1511300" y="139766"/>
                </a:cubicBezTo>
                <a:cubicBezTo>
                  <a:pt x="1636183" y="59333"/>
                  <a:pt x="1797050" y="2183"/>
                  <a:pt x="1917700" y="66"/>
                </a:cubicBezTo>
                <a:cubicBezTo>
                  <a:pt x="2038350" y="-2051"/>
                  <a:pt x="2146300" y="46633"/>
                  <a:pt x="2235200" y="127066"/>
                </a:cubicBezTo>
                <a:cubicBezTo>
                  <a:pt x="2324100" y="207499"/>
                  <a:pt x="2360083" y="372599"/>
                  <a:pt x="2451100" y="482666"/>
                </a:cubicBezTo>
                <a:cubicBezTo>
                  <a:pt x="2542117" y="592733"/>
                  <a:pt x="2597150" y="776883"/>
                  <a:pt x="2781300" y="787466"/>
                </a:cubicBezTo>
                <a:cubicBezTo>
                  <a:pt x="2965450" y="798049"/>
                  <a:pt x="3314700" y="508066"/>
                  <a:pt x="3556000" y="546166"/>
                </a:cubicBezTo>
                <a:cubicBezTo>
                  <a:pt x="3797300" y="584266"/>
                  <a:pt x="4044950" y="918699"/>
                  <a:pt x="4229100" y="1016066"/>
                </a:cubicBezTo>
                <a:cubicBezTo>
                  <a:pt x="4413250" y="1113433"/>
                  <a:pt x="4654550" y="1135657"/>
                  <a:pt x="4660900" y="11303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24"/>
          <p:cNvSpPr/>
          <p:nvPr/>
        </p:nvSpPr>
        <p:spPr>
          <a:xfrm>
            <a:off x="1866900" y="3594100"/>
            <a:ext cx="2184400" cy="1206500"/>
          </a:xfrm>
          <a:custGeom>
            <a:avLst/>
            <a:gdLst>
              <a:gd name="connsiteX0" fmla="*/ 0 w 2184400"/>
              <a:gd name="connsiteY0" fmla="*/ 1206500 h 1206500"/>
              <a:gd name="connsiteX1" fmla="*/ 0 w 2184400"/>
              <a:gd name="connsiteY1" fmla="*/ 1054100 h 1206500"/>
              <a:gd name="connsiteX2" fmla="*/ 317500 w 2184400"/>
              <a:gd name="connsiteY2" fmla="*/ 1016000 h 1206500"/>
              <a:gd name="connsiteX3" fmla="*/ 546100 w 2184400"/>
              <a:gd name="connsiteY3" fmla="*/ 927100 h 1206500"/>
              <a:gd name="connsiteX4" fmla="*/ 863600 w 2184400"/>
              <a:gd name="connsiteY4" fmla="*/ 711200 h 1206500"/>
              <a:gd name="connsiteX5" fmla="*/ 1155700 w 2184400"/>
              <a:gd name="connsiteY5" fmla="*/ 368300 h 1206500"/>
              <a:gd name="connsiteX6" fmla="*/ 1371600 w 2184400"/>
              <a:gd name="connsiteY6" fmla="*/ 139700 h 1206500"/>
              <a:gd name="connsiteX7" fmla="*/ 1562100 w 2184400"/>
              <a:gd name="connsiteY7" fmla="*/ 38100 h 1206500"/>
              <a:gd name="connsiteX8" fmla="*/ 1816100 w 2184400"/>
              <a:gd name="connsiteY8" fmla="*/ 0 h 1206500"/>
              <a:gd name="connsiteX9" fmla="*/ 2019300 w 2184400"/>
              <a:gd name="connsiteY9" fmla="*/ 25400 h 1206500"/>
              <a:gd name="connsiteX10" fmla="*/ 2184400 w 2184400"/>
              <a:gd name="connsiteY10" fmla="*/ 177800 h 1206500"/>
              <a:gd name="connsiteX11" fmla="*/ 2184400 w 2184400"/>
              <a:gd name="connsiteY11" fmla="*/ 1206500 h 1206500"/>
              <a:gd name="connsiteX12" fmla="*/ 0 w 2184400"/>
              <a:gd name="connsiteY12" fmla="*/ 120650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4400" h="1206500">
                <a:moveTo>
                  <a:pt x="0" y="1206500"/>
                </a:moveTo>
                <a:lnTo>
                  <a:pt x="0" y="1054100"/>
                </a:lnTo>
                <a:lnTo>
                  <a:pt x="317500" y="1016000"/>
                </a:lnTo>
                <a:lnTo>
                  <a:pt x="546100" y="927100"/>
                </a:lnTo>
                <a:lnTo>
                  <a:pt x="863600" y="711200"/>
                </a:lnTo>
                <a:lnTo>
                  <a:pt x="1155700" y="368300"/>
                </a:lnTo>
                <a:lnTo>
                  <a:pt x="1371600" y="139700"/>
                </a:lnTo>
                <a:lnTo>
                  <a:pt x="1562100" y="38100"/>
                </a:lnTo>
                <a:lnTo>
                  <a:pt x="1816100" y="0"/>
                </a:lnTo>
                <a:lnTo>
                  <a:pt x="2019300" y="25400"/>
                </a:lnTo>
                <a:lnTo>
                  <a:pt x="2184400" y="177800"/>
                </a:lnTo>
                <a:lnTo>
                  <a:pt x="2184400" y="1206500"/>
                </a:lnTo>
                <a:lnTo>
                  <a:pt x="0" y="1206500"/>
                </a:lnTo>
                <a:close/>
              </a:path>
            </a:pathLst>
          </a:cu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6" name="TextBox 25"/>
              <p:cNvSpPr txBox="1"/>
              <p:nvPr/>
            </p:nvSpPr>
            <p:spPr>
              <a:xfrm>
                <a:off x="3799272" y="4793705"/>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26" name="TextBox 25"/>
              <p:cNvSpPr txBox="1">
                <a:spLocks noRot="1" noChangeAspect="1" noMove="1" noResize="1" noEditPoints="1" noAdjustHandles="1" noChangeArrowheads="1" noChangeShapeType="1" noTextEdit="1"/>
              </p:cNvSpPr>
              <p:nvPr/>
            </p:nvSpPr>
            <p:spPr>
              <a:xfrm>
                <a:off x="3799272" y="4793705"/>
                <a:ext cx="504056" cy="369332"/>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949848" y="4199067"/>
                <a:ext cx="5040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27" name="TextBox 26"/>
              <p:cNvSpPr txBox="1">
                <a:spLocks noRot="1" noChangeAspect="1" noMove="1" noResize="1" noEditPoints="1" noAdjustHandles="1" noChangeArrowheads="1" noChangeShapeType="1" noTextEdit="1"/>
              </p:cNvSpPr>
              <p:nvPr/>
            </p:nvSpPr>
            <p:spPr>
              <a:xfrm>
                <a:off x="2949848" y="4199067"/>
                <a:ext cx="504056" cy="369332"/>
              </a:xfrm>
              <a:prstGeom prst="rect">
                <a:avLst/>
              </a:prstGeom>
              <a:blipFill rotWithShape="0">
                <a:blip r:embed="rId6"/>
                <a:stretch>
                  <a:fillRect r="-32530"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5705" y="5789383"/>
                <a:ext cx="8892371" cy="933717"/>
              </a:xfrm>
              <a:prstGeom prst="rect">
                <a:avLst/>
              </a:prstGeom>
              <a:noFill/>
            </p:spPr>
            <p:txBody>
              <a:bodyPr wrap="square" rtlCol="0">
                <a:spAutoFit/>
              </a:bodyPr>
              <a:lstStyle/>
              <a:p>
                <a:r>
                  <a:rPr lang="en-GB" sz="1600" dirty="0"/>
                  <a:t>(You might think the </a:t>
                </a:r>
                <a14:m>
                  <m:oMath xmlns:m="http://schemas.openxmlformats.org/officeDocument/2006/math">
                    <m:r>
                      <a:rPr lang="en-GB" sz="1600" b="0" i="1" smtClean="0">
                        <a:latin typeface="Cambria Math" panose="02040503050406030204" pitchFamily="18" charset="0"/>
                      </a:rPr>
                      <m:t>−∞</m:t>
                    </m:r>
                  </m:oMath>
                </a14:m>
                <a:r>
                  <a:rPr lang="en-GB" sz="1600" dirty="0"/>
                  <a:t> complicates things, but sometimes it doesn’t (e.g. consider what </a:t>
                </a:r>
                <a14:m>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𝑥</m:t>
                        </m:r>
                      </m:den>
                    </m:f>
                  </m:oMath>
                </a14:m>
                <a:r>
                  <a:rPr lang="en-GB" sz="1600" dirty="0"/>
                  <a:t> is if </a:t>
                </a:r>
                <a14:m>
                  <m:oMath xmlns:m="http://schemas.openxmlformats.org/officeDocument/2006/math">
                    <m:r>
                      <a:rPr lang="en-GB" sz="1600" b="0" i="1" smtClean="0">
                        <a:latin typeface="Cambria Math" panose="02040503050406030204" pitchFamily="18" charset="0"/>
                      </a:rPr>
                      <m:t>𝑥</m:t>
                    </m:r>
                    <m:r>
                      <a:rPr lang="en-GB" sz="1600" b="0" i="1" smtClean="0">
                        <a:latin typeface="Cambria Math" panose="02040503050406030204" pitchFamily="18" charset="0"/>
                      </a:rPr>
                      <m:t>=−∞</m:t>
                    </m:r>
                  </m:oMath>
                </a14:m>
                <a:r>
                  <a:rPr lang="en-GB" sz="1600" dirty="0"/>
                  <a:t>) and mostly, as in exam questions that probability is 0 outside of some range, we don’t have to use </a:t>
                </a:r>
                <a14:m>
                  <m:oMath xmlns:m="http://schemas.openxmlformats.org/officeDocument/2006/math">
                    <m:r>
                      <a:rPr lang="en-GB" sz="1600" b="0" i="1" smtClean="0">
                        <a:latin typeface="Cambria Math" panose="02040503050406030204" pitchFamily="18" charset="0"/>
                      </a:rPr>
                      <m:t>−∞</m:t>
                    </m:r>
                  </m:oMath>
                </a14:m>
                <a:r>
                  <a:rPr lang="en-GB" sz="1600" dirty="0"/>
                  <a:t> as one of our limits…)</a:t>
                </a:r>
              </a:p>
            </p:txBody>
          </p:sp>
        </mc:Choice>
        <mc:Fallback xmlns="">
          <p:sp>
            <p:nvSpPr>
              <p:cNvPr id="28" name="TextBox 27"/>
              <p:cNvSpPr txBox="1">
                <a:spLocks noRot="1" noChangeAspect="1" noMove="1" noResize="1" noEditPoints="1" noAdjustHandles="1" noChangeArrowheads="1" noChangeShapeType="1" noTextEdit="1"/>
              </p:cNvSpPr>
              <p:nvPr/>
            </p:nvSpPr>
            <p:spPr>
              <a:xfrm>
                <a:off x="125705" y="5789383"/>
                <a:ext cx="8892371" cy="933717"/>
              </a:xfrm>
              <a:prstGeom prst="rect">
                <a:avLst/>
              </a:prstGeom>
              <a:blipFill rotWithShape="0">
                <a:blip r:embed="rId7"/>
                <a:stretch>
                  <a:fillRect l="-412" r="-412" b="-7843"/>
                </a:stretch>
              </a:blipFill>
            </p:spPr>
            <p:txBody>
              <a:bodyPr/>
              <a:lstStyle/>
              <a:p>
                <a:r>
                  <a:rPr lang="en-GB">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105</a:t>
            </a:fld>
            <a:endParaRPr lang="en-GB"/>
          </a:p>
        </p:txBody>
      </p:sp>
    </p:spTree>
    <p:extLst>
      <p:ext uri="{BB962C8B-B14F-4D97-AF65-F5344CB8AC3E}">
        <p14:creationId xmlns:p14="http://schemas.microsoft.com/office/powerpoint/2010/main" val="2452562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467544" y="764704"/>
                <a:ext cx="5976664" cy="153061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𝑥</m:t>
                                </m:r>
                                <m:r>
                                  <a:rPr lang="en-GB" i="1">
                                    <a:latin typeface="Cambria Math" panose="02040503050406030204" pitchFamily="18" charset="0"/>
                                  </a:rPr>
                                  <m:t>,</m:t>
                                </m:r>
                              </m:e>
                              <m:e>
                                <m:r>
                                  <a:rPr lang="en-GB" i="1">
                                    <a:latin typeface="Cambria Math" panose="02040503050406030204" pitchFamily="18" charset="0"/>
                                  </a:rPr>
                                  <m:t>1≤</m:t>
                                </m:r>
                                <m:r>
                                  <a:rPr lang="en-GB" i="1">
                                    <a:latin typeface="Cambria Math" panose="02040503050406030204" pitchFamily="18" charset="0"/>
                                  </a:rPr>
                                  <m:t>𝑥</m:t>
                                </m:r>
                                <m:r>
                                  <a:rPr lang="en-GB" i="1">
                                    <a:latin typeface="Cambria Math" panose="02040503050406030204" pitchFamily="18" charset="0"/>
                                  </a:rPr>
                                  <m:t>≤3</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a:t>
                </a:r>
              </a:p>
            </p:txBody>
          </p:sp>
        </mc:Choice>
        <mc:Fallback xmlns="">
          <p:sp>
            <p:nvSpPr>
              <p:cNvPr id="5" name="Rectangle 4"/>
              <p:cNvSpPr>
                <a:spLocks noRot="1" noChangeAspect="1" noMove="1" noResize="1" noEditPoints="1" noAdjustHandles="1" noChangeArrowheads="1" noChangeShapeType="1" noTextEdit="1"/>
              </p:cNvSpPr>
              <p:nvPr/>
            </p:nvSpPr>
            <p:spPr>
              <a:xfrm>
                <a:off x="467544" y="764704"/>
                <a:ext cx="5976664" cy="1530612"/>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8080" y="2835238"/>
                <a:ext cx="3960440" cy="1895327"/>
              </a:xfrm>
              <a:prstGeom prst="rect">
                <a:avLst/>
              </a:prstGeom>
              <a:noFill/>
            </p:spPr>
            <p:txBody>
              <a:bodyPr wrap="square" rtlCol="0">
                <a:spAutoFit/>
              </a:bodyPr>
              <a:lstStyle/>
              <a:p>
                <a:r>
                  <a:rPr lang="en-GB" dirty="0"/>
                  <a:t>We only have to integrate from 1 onwards as the area will be 0 below this.</a:t>
                </a:r>
              </a:p>
              <a:p>
                <a:pPr/>
                <a14:m>
                  <m:oMathPara xmlns:m="http://schemas.openxmlformats.org/officeDocument/2006/math">
                    <m:oMathParaPr>
                      <m:jc m:val="centerGroup"/>
                    </m:oMathParaPr>
                    <m:oMath xmlns:m="http://schemas.openxmlformats.org/officeDocument/2006/math">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𝑥</m:t>
                          </m:r>
                        </m:sup>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𝑡</m:t>
                          </m:r>
                          <m:r>
                            <a:rPr lang="en-GB" b="0" i="1" smtClean="0">
                              <a:latin typeface="Cambria Math" panose="02040503050406030204" pitchFamily="18" charset="0"/>
                            </a:rPr>
                            <m:t>  </m:t>
                          </m:r>
                          <m:r>
                            <a:rPr lang="en-GB" b="0" i="1" smtClean="0">
                              <a:latin typeface="Cambria Math" panose="02040503050406030204" pitchFamily="18" charset="0"/>
                            </a:rPr>
                            <m:t>𝑑𝑡</m:t>
                          </m:r>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2</m:t>
                                      </m:r>
                                    </m:sup>
                                  </m:sSup>
                                </m:num>
                                <m:den>
                                  <m:r>
                                    <a:rPr lang="en-GB" b="0" i="1" smtClean="0">
                                      <a:latin typeface="Cambria Math" panose="02040503050406030204" pitchFamily="18" charset="0"/>
                                    </a:rPr>
                                    <m:t>8</m:t>
                                  </m:r>
                                </m:den>
                              </m:f>
                            </m:e>
                          </m:d>
                        </m:e>
                        <m:sub>
                          <m:r>
                            <a:rPr lang="en-GB" b="0" i="1" smtClean="0">
                              <a:latin typeface="Cambria Math" panose="02040503050406030204" pitchFamily="18" charset="0"/>
                            </a:rPr>
                            <m:t>1</m:t>
                          </m:r>
                        </m:sub>
                        <m:sup>
                          <m:r>
                            <a:rPr lang="en-GB" b="0" i="1" smtClean="0">
                              <a:latin typeface="Cambria Math" panose="02040503050406030204" pitchFamily="18" charset="0"/>
                            </a:rPr>
                            <m:t>𝑥</m:t>
                          </m:r>
                        </m:sup>
                      </m:sSubSup>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8</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8</m:t>
                          </m:r>
                        </m:den>
                      </m:f>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428080" y="2835238"/>
                <a:ext cx="3960440" cy="1895327"/>
              </a:xfrm>
              <a:prstGeom prst="rect">
                <a:avLst/>
              </a:prstGeom>
              <a:blipFill rotWithShape="0">
                <a:blip r:embed="rId3"/>
                <a:stretch>
                  <a:fillRect l="-1231" t="-1608" r="-1385"/>
                </a:stretch>
              </a:blipFill>
            </p:spPr>
            <p:txBody>
              <a:bodyPr/>
              <a:lstStyle/>
              <a:p>
                <a:r>
                  <a:rPr lang="en-GB">
                    <a:noFill/>
                  </a:rPr>
                  <a:t> </a:t>
                </a:r>
              </a:p>
            </p:txBody>
          </p:sp>
        </mc:Fallback>
      </mc:AlternateContent>
      <p:sp>
        <p:nvSpPr>
          <p:cNvPr id="7" name="TextBox 6"/>
          <p:cNvSpPr txBox="1"/>
          <p:nvPr/>
        </p:nvSpPr>
        <p:spPr>
          <a:xfrm>
            <a:off x="467544" y="2411886"/>
            <a:ext cx="388843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Method 1: Definite Integration</a:t>
            </a:r>
          </a:p>
        </p:txBody>
      </p:sp>
      <mc:AlternateContent xmlns:mc="http://schemas.openxmlformats.org/markup-compatibility/2006" xmlns:a14="http://schemas.microsoft.com/office/drawing/2010/main">
        <mc:Choice Requires="a14">
          <p:sp>
            <p:nvSpPr>
              <p:cNvPr id="8" name="TextBox 7"/>
              <p:cNvSpPr txBox="1"/>
              <p:nvPr/>
            </p:nvSpPr>
            <p:spPr>
              <a:xfrm>
                <a:off x="4680012" y="2411886"/>
                <a:ext cx="428447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Method 2: Indefinite Integration combined with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𝑚𝑎𝑥</m:t>
                        </m:r>
                      </m:e>
                    </m:d>
                    <m:r>
                      <a:rPr lang="en-GB" b="0" i="1" smtClean="0">
                        <a:latin typeface="Cambria Math" panose="02040503050406030204" pitchFamily="18" charset="0"/>
                      </a:rPr>
                      <m:t>=1</m:t>
                    </m:r>
                  </m:oMath>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4680012" y="2411886"/>
                <a:ext cx="4284476" cy="646331"/>
              </a:xfrm>
              <a:prstGeom prst="rect">
                <a:avLst/>
              </a:prstGeom>
              <a:blipFill rotWithShape="0">
                <a:blip r:embed="rId4"/>
                <a:stretch>
                  <a:fillRect l="-990" t="-3636" b="-1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80012" y="3066601"/>
                <a:ext cx="3960440" cy="2482667"/>
              </a:xfrm>
              <a:prstGeom prst="rect">
                <a:avLst/>
              </a:prstGeom>
              <a:noFill/>
            </p:spPr>
            <p:txBody>
              <a:bodyPr wrap="square" rtlCol="0">
                <a:spAutoFit/>
              </a:bodyPr>
              <a:lstStyle/>
              <a:p>
                <a:r>
                  <a:rPr lang="en-GB" dirty="0"/>
                  <a:t>Use indefinite integration, and deal with the constant introduced.</a:t>
                </a:r>
              </a:p>
              <a:p>
                <a:pP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latin typeface="Cambria Math" panose="02040503050406030204" pitchFamily="18" charset="0"/>
                            </a:rPr>
                          </m:ctrlPr>
                        </m:naryPr>
                        <m:sub/>
                        <m:sup/>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𝑑𝑥</m:t>
                          </m:r>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8</m:t>
                          </m:r>
                        </m:den>
                      </m:f>
                      <m:r>
                        <a:rPr lang="en-GB" b="0" i="1" smtClean="0">
                          <a:latin typeface="Cambria Math" panose="02040503050406030204" pitchFamily="18" charset="0"/>
                        </a:rPr>
                        <m:t>+</m:t>
                      </m:r>
                      <m:r>
                        <a:rPr lang="en-GB" b="0" i="1" smtClean="0">
                          <a:latin typeface="Cambria Math" panose="02040503050406030204" pitchFamily="18" charset="0"/>
                        </a:rPr>
                        <m:t>𝐶</m:t>
                      </m:r>
                    </m:oMath>
                  </m:oMathPara>
                </a14:m>
                <a:endParaRPr lang="en-GB" dirty="0"/>
              </a:p>
              <a:p>
                <a:r>
                  <a:rPr lang="en-GB" dirty="0"/>
                  <a:t>Just like in DRV, we know that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3</m:t>
                        </m:r>
                      </m:e>
                    </m:d>
                    <m:r>
                      <a:rPr lang="en-GB" b="0" i="1" smtClean="0">
                        <a:latin typeface="Cambria Math" panose="02040503050406030204" pitchFamily="18" charset="0"/>
                      </a:rPr>
                      <m:t>=1</m:t>
                    </m:r>
                  </m:oMath>
                </a14:m>
                <a:r>
                  <a:rPr lang="en-GB" dirty="0"/>
                  <a:t> as 3 is the maximum value of </a:t>
                </a:r>
                <a14:m>
                  <m:oMath xmlns:m="http://schemas.openxmlformats.org/officeDocument/2006/math">
                    <m:r>
                      <a:rPr lang="en-GB" b="0" i="1" smtClean="0">
                        <a:latin typeface="Cambria Math" panose="02040503050406030204" pitchFamily="18" charset="0"/>
                      </a:rPr>
                      <m:t>𝑥</m:t>
                    </m:r>
                  </m:oMath>
                </a14:m>
                <a:r>
                  <a:rPr lang="en-GB" dirty="0"/>
                  <a:t>.</a:t>
                </a: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3</m:t>
                              </m:r>
                            </m:e>
                            <m:sup>
                              <m:r>
                                <a:rPr lang="en-GB" b="0" i="1" smtClean="0">
                                  <a:latin typeface="Cambria Math" panose="02040503050406030204" pitchFamily="18" charset="0"/>
                                </a:rPr>
                                <m:t>2</m:t>
                              </m:r>
                            </m:sup>
                          </m:sSup>
                        </m:num>
                        <m:den>
                          <m:r>
                            <a:rPr lang="en-GB" b="0" i="1" smtClean="0">
                              <a:latin typeface="Cambria Math" panose="02040503050406030204" pitchFamily="18" charset="0"/>
                            </a:rPr>
                            <m:t>8</m:t>
                          </m:r>
                        </m:den>
                      </m:f>
                      <m:r>
                        <a:rPr lang="en-GB" b="0" i="1" smtClean="0">
                          <a:latin typeface="Cambria Math" panose="02040503050406030204" pitchFamily="18" charset="0"/>
                        </a:rPr>
                        <m:t>+</m:t>
                      </m:r>
                      <m:r>
                        <a:rPr lang="en-GB" b="0" i="1" smtClean="0">
                          <a:latin typeface="Cambria Math" panose="02040503050406030204" pitchFamily="18" charset="0"/>
                        </a:rPr>
                        <m:t>𝐶</m:t>
                      </m:r>
                      <m:r>
                        <a:rPr lang="en-GB" b="0" i="1" smtClean="0">
                          <a:latin typeface="Cambria Math" panose="02040503050406030204" pitchFamily="18" charset="0"/>
                        </a:rPr>
                        <m:t>=1      →</m:t>
                      </m:r>
                      <m:r>
                        <a:rPr lang="en-GB" b="0" i="1" smtClean="0">
                          <a:latin typeface="Cambria Math" panose="02040503050406030204" pitchFamily="18" charset="0"/>
                        </a:rPr>
                        <m:t>𝐶</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8</m:t>
                          </m:r>
                        </m:den>
                      </m:f>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4680012" y="3066601"/>
                <a:ext cx="3960440" cy="2482667"/>
              </a:xfrm>
              <a:prstGeom prst="rect">
                <a:avLst/>
              </a:prstGeom>
              <a:blipFill rotWithShape="0">
                <a:blip r:embed="rId5"/>
                <a:stretch>
                  <a:fillRect l="-1387" t="-1229" r="-16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408300" y="5373216"/>
                <a:ext cx="3083023"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a:rPr lang="en-GB" b="0" i="1" smtClean="0">
                                    <a:latin typeface="Cambria Math" panose="02040503050406030204" pitchFamily="18" charset="0"/>
                                  </a:rPr>
                                  <m:t>0</m:t>
                                </m:r>
                                <m:r>
                                  <a:rPr lang="en-GB" i="1">
                                    <a:latin typeface="Cambria Math" panose="02040503050406030204" pitchFamily="18" charset="0"/>
                                  </a:rPr>
                                  <m:t>,</m:t>
                                </m:r>
                              </m:e>
                              <m:e>
                                <m:r>
                                  <a:rPr lang="en-GB" b="0" i="1" smtClean="0">
                                    <a:latin typeface="Cambria Math" panose="02040503050406030204" pitchFamily="18" charset="0"/>
                                  </a:rPr>
                                  <m:t>𝑥</m:t>
                                </m:r>
                                <m:r>
                                  <a:rPr lang="en-GB" b="0" i="1" smtClean="0">
                                    <a:latin typeface="Cambria Math" panose="02040503050406030204" pitchFamily="18" charset="0"/>
                                  </a:rPr>
                                  <m:t>&lt;1</m:t>
                                </m:r>
                              </m:e>
                            </m:mr>
                            <m:mr>
                              <m:e>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8</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8</m:t>
                                    </m:r>
                                  </m:den>
                                </m:f>
                              </m:e>
                              <m:e>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≤3</m:t>
                                </m:r>
                              </m:e>
                            </m:mr>
                            <m:mr>
                              <m:e>
                                <m:r>
                                  <a:rPr lang="en-GB" b="0" i="1" smtClean="0">
                                    <a:latin typeface="Cambria Math" panose="02040503050406030204" pitchFamily="18" charset="0"/>
                                  </a:rPr>
                                  <m:t>1</m:t>
                                </m:r>
                              </m:e>
                              <m:e>
                                <m:r>
                                  <a:rPr lang="en-GB" b="0" i="1" smtClean="0">
                                    <a:latin typeface="Cambria Math" panose="02040503050406030204" pitchFamily="18" charset="0"/>
                                  </a:rPr>
                                  <m:t>𝑥</m:t>
                                </m:r>
                                <m:r>
                                  <a:rPr lang="en-GB" b="0" i="1" smtClean="0">
                                    <a:latin typeface="Cambria Math" panose="02040503050406030204" pitchFamily="18" charset="0"/>
                                  </a:rPr>
                                  <m:t>&gt;3</m:t>
                                </m:r>
                              </m:e>
                            </m:mr>
                          </m:m>
                        </m:e>
                      </m:d>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2408300" y="5373216"/>
                <a:ext cx="3083023" cy="1340880"/>
              </a:xfrm>
              <a:prstGeom prst="rect">
                <a:avLst/>
              </a:prstGeom>
              <a:blipFill rotWithShape="0">
                <a:blip r:embed="rId6"/>
                <a:stretch>
                  <a:fillRect/>
                </a:stretch>
              </a:blipFill>
            </p:spPr>
            <p:txBody>
              <a:bodyPr/>
              <a:lstStyle/>
              <a:p>
                <a:r>
                  <a:rPr lang="en-GB">
                    <a:noFill/>
                  </a:rPr>
                  <a:t> </a:t>
                </a:r>
              </a:p>
            </p:txBody>
          </p:sp>
        </mc:Fallback>
      </mc:AlternateContent>
      <p:sp>
        <p:nvSpPr>
          <p:cNvPr id="11" name="Right Arrow 10"/>
          <p:cNvSpPr/>
          <p:nvPr/>
        </p:nvSpPr>
        <p:spPr>
          <a:xfrm rot="2578169">
            <a:off x="2217623" y="4991524"/>
            <a:ext cx="720080" cy="2867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ight Arrow 11"/>
          <p:cNvSpPr/>
          <p:nvPr/>
        </p:nvSpPr>
        <p:spPr>
          <a:xfrm rot="8513188">
            <a:off x="5798577" y="5653264"/>
            <a:ext cx="720080" cy="2867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6350000" y="5688449"/>
                <a:ext cx="2787315" cy="954107"/>
              </a:xfrm>
              <a:prstGeom prst="rect">
                <a:avLst/>
              </a:prstGeom>
              <a:noFill/>
            </p:spPr>
            <p:txBody>
              <a:bodyPr wrap="square" rtlCol="0">
                <a:spAutoFit/>
              </a:bodyPr>
              <a:lstStyle/>
              <a:p>
                <a:r>
                  <a:rPr lang="en-GB" sz="1400" b="1" dirty="0"/>
                  <a:t>Notes: </a:t>
                </a:r>
                <a:r>
                  <a:rPr lang="en-GB" sz="1400" dirty="0"/>
                  <a:t>Use </a:t>
                </a:r>
                <a14:m>
                  <m:oMath xmlns:m="http://schemas.openxmlformats.org/officeDocument/2006/math">
                    <m:r>
                      <a:rPr lang="en-GB" sz="1400" b="0" i="1" smtClean="0">
                        <a:latin typeface="Cambria Math" panose="02040503050406030204" pitchFamily="18" charset="0"/>
                      </a:rPr>
                      <m:t>𝐹</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=0</m:t>
                    </m:r>
                  </m:oMath>
                </a14:m>
                <a:r>
                  <a:rPr lang="en-GB" sz="1400" dirty="0"/>
                  <a:t> below your ‘main’ ranges, </a:t>
                </a:r>
                <a14:m>
                  <m:oMath xmlns:m="http://schemas.openxmlformats.org/officeDocument/2006/math">
                    <m:r>
                      <a:rPr lang="en-GB" sz="1400" b="0" i="1" smtClean="0">
                        <a:latin typeface="Cambria Math" panose="02040503050406030204" pitchFamily="18" charset="0"/>
                      </a:rPr>
                      <m:t>𝐹</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=1</m:t>
                    </m:r>
                  </m:oMath>
                </a14:m>
                <a:r>
                  <a:rPr lang="en-GB" sz="1400" dirty="0"/>
                  <a:t> above your main ranges, and your integrated expressions for the main ranges.</a:t>
                </a:r>
              </a:p>
            </p:txBody>
          </p:sp>
        </mc:Choice>
        <mc:Fallback xmlns="">
          <p:sp>
            <p:nvSpPr>
              <p:cNvPr id="13" name="TextBox 12"/>
              <p:cNvSpPr txBox="1">
                <a:spLocks noRot="1" noChangeAspect="1" noMove="1" noResize="1" noEditPoints="1" noAdjustHandles="1" noChangeArrowheads="1" noChangeShapeType="1" noTextEdit="1"/>
              </p:cNvSpPr>
              <p:nvPr/>
            </p:nvSpPr>
            <p:spPr>
              <a:xfrm>
                <a:off x="6350000" y="5688449"/>
                <a:ext cx="2787315" cy="954107"/>
              </a:xfrm>
              <a:prstGeom prst="rect">
                <a:avLst/>
              </a:prstGeom>
              <a:blipFill rotWithShape="0">
                <a:blip r:embed="rId7"/>
                <a:stretch>
                  <a:fillRect l="-656" t="-1274" r="-1751" b="-5732"/>
                </a:stretch>
              </a:blipFill>
            </p:spPr>
            <p:txBody>
              <a:bodyPr/>
              <a:lstStyle/>
              <a:p>
                <a:r>
                  <a:rPr lang="en-GB">
                    <a:noFill/>
                  </a:rPr>
                  <a:t> </a:t>
                </a:r>
              </a:p>
            </p:txBody>
          </p:sp>
        </mc:Fallback>
      </mc:AlternateContent>
      <p:sp>
        <p:nvSpPr>
          <p:cNvPr id="18" name="Slide Number Placeholder 1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106</a:t>
            </a:fld>
            <a:endParaRPr lang="en-GB"/>
          </a:p>
        </p:txBody>
      </p:sp>
    </p:spTree>
    <p:extLst>
      <p:ext uri="{BB962C8B-B14F-4D97-AF65-F5344CB8AC3E}">
        <p14:creationId xmlns:p14="http://schemas.microsoft.com/office/powerpoint/2010/main" val="230567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899592" y="764704"/>
                <a:ext cx="5976664" cy="153061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m:rPr>
                                        <m:brk m:alnAt="7"/>
                                      </m:rPr>
                                      <a:rPr lang="en-GB" b="0" i="1" smtClean="0">
                                        <a:latin typeface="Cambria Math" panose="02040503050406030204" pitchFamily="18" charset="0"/>
                                      </a:rPr>
                                      <m:t>2</m:t>
                                    </m:r>
                                  </m:num>
                                  <m:den>
                                    <m:r>
                                      <m:rPr>
                                        <m:brk m:alnAt="7"/>
                                      </m:rP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i="1">
                                    <a:latin typeface="Cambria Math" panose="02040503050406030204" pitchFamily="18" charset="0"/>
                                  </a:rPr>
                                  <m:t>,</m:t>
                                </m:r>
                              </m:e>
                              <m:e>
                                <m:r>
                                  <a:rPr lang="en-GB" i="1">
                                    <a:latin typeface="Cambria Math" panose="02040503050406030204" pitchFamily="18" charset="0"/>
                                  </a:rPr>
                                  <m:t>1≤</m:t>
                                </m:r>
                                <m:r>
                                  <a:rPr lang="en-GB" i="1">
                                    <a:latin typeface="Cambria Math" panose="02040503050406030204" pitchFamily="18" charset="0"/>
                                  </a:rPr>
                                  <m:t>𝑥</m:t>
                                </m:r>
                                <m:r>
                                  <a:rPr lang="en-GB" i="1">
                                    <a:latin typeface="Cambria Math" panose="02040503050406030204" pitchFamily="18" charset="0"/>
                                  </a:rPr>
                                  <m:t>≤2</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a:t>
                </a:r>
              </a:p>
            </p:txBody>
          </p:sp>
        </mc:Choice>
        <mc:Fallback xmlns="">
          <p:sp>
            <p:nvSpPr>
              <p:cNvPr id="5" name="Rectangle 4"/>
              <p:cNvSpPr>
                <a:spLocks noRot="1" noChangeAspect="1" noMove="1" noResize="1" noEditPoints="1" noAdjustHandles="1" noChangeArrowheads="1" noChangeShapeType="1" noTextEdit="1"/>
              </p:cNvSpPr>
              <p:nvPr/>
            </p:nvSpPr>
            <p:spPr>
              <a:xfrm>
                <a:off x="899592" y="764704"/>
                <a:ext cx="5976664" cy="1530612"/>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43608" y="2460893"/>
                <a:ext cx="5832648" cy="3936462"/>
              </a:xfrm>
              <a:prstGeom prst="rect">
                <a:avLst/>
              </a:prstGeom>
              <a:noFill/>
            </p:spPr>
            <p:txBody>
              <a:bodyPr wrap="square" rtlCol="0">
                <a:spAutoFit/>
              </a:bodyPr>
              <a:lstStyle/>
              <a:p>
                <a:r>
                  <a:rPr lang="en-GB" dirty="0"/>
                  <a:t>By Method 1:</a:t>
                </a:r>
              </a:p>
              <a:p>
                <a:pPr/>
                <a14:m>
                  <m:oMathPara xmlns:m="http://schemas.openxmlformats.org/officeDocument/2006/math">
                    <m:oMathParaPr>
                      <m:jc m:val="centerGroup"/>
                    </m:oMathParaPr>
                    <m:oMath xmlns:m="http://schemas.openxmlformats.org/officeDocument/2006/math">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𝑥</m:t>
                          </m:r>
                        </m:sup>
                        <m:e>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𝑡</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 </m:t>
                          </m:r>
                          <m:r>
                            <a:rPr lang="en-GB" b="0" i="1" smtClean="0">
                              <a:latin typeface="Cambria Math" panose="02040503050406030204" pitchFamily="18" charset="0"/>
                            </a:rPr>
                            <m:t>𝑑𝑡</m:t>
                          </m:r>
                        </m:e>
                      </m:nary>
                      <m:r>
                        <a:rPr lang="en-GB" b="0" i="1" smtClean="0">
                          <a:latin typeface="Cambria Math" panose="02040503050406030204" pitchFamily="18" charset="0"/>
                        </a:rPr>
                        <m:t>=</m:t>
                      </m:r>
                      <m:sSubSup>
                        <m:sSubSupPr>
                          <m:ctrlPr>
                            <a:rPr lang="en-GB" i="1">
                              <a:latin typeface="Cambria Math" panose="02040503050406030204" pitchFamily="18" charset="0"/>
                            </a:rPr>
                          </m:ctrlPr>
                        </m:sSubSupPr>
                        <m:e>
                          <m:d>
                            <m:dPr>
                              <m:begChr m:val="["/>
                              <m:endChr m:val="]"/>
                              <m:ctrlPr>
                                <a:rPr lang="en-GB" i="1">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𝑡</m:t>
                              </m:r>
                            </m:e>
                          </m:d>
                        </m:e>
                        <m:sub>
                          <m:r>
                            <a:rPr lang="en-GB" i="1">
                              <a:latin typeface="Cambria Math" panose="02040503050406030204" pitchFamily="18" charset="0"/>
                            </a:rPr>
                            <m:t>1</m:t>
                          </m:r>
                        </m:sub>
                        <m:sup>
                          <m:r>
                            <a:rPr lang="en-GB" i="1">
                              <a:latin typeface="Cambria Math" panose="02040503050406030204" pitchFamily="18" charset="0"/>
                            </a:rPr>
                            <m:t>𝑥</m:t>
                          </m:r>
                        </m:sup>
                      </m:sSubSup>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oMath>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5</m:t>
                          </m:r>
                        </m:den>
                      </m:f>
                    </m:oMath>
                  </m:oMathPara>
                </a14:m>
                <a:endParaRPr lang="en-GB" dirty="0"/>
              </a:p>
              <a:p>
                <a:endParaRPr lang="en-GB"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a:rPr lang="en-GB" i="1">
                                    <a:latin typeface="Cambria Math" panose="02040503050406030204" pitchFamily="18" charset="0"/>
                                  </a:rPr>
                                  <m:t>0,</m:t>
                                </m:r>
                              </m:e>
                              <m:e>
                                <m:r>
                                  <a:rPr lang="en-GB" i="1">
                                    <a:latin typeface="Cambria Math" panose="02040503050406030204" pitchFamily="18" charset="0"/>
                                  </a:rPr>
                                  <m:t>𝑥</m:t>
                                </m:r>
                                <m:r>
                                  <a:rPr lang="en-GB" i="1">
                                    <a:latin typeface="Cambria Math" panose="02040503050406030204" pitchFamily="18" charset="0"/>
                                  </a:rPr>
                                  <m:t>&lt;1</m:t>
                                </m:r>
                              </m:e>
                            </m:mr>
                            <m:m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5</m:t>
                                    </m:r>
                                  </m:den>
                                </m:f>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5</m:t>
                                    </m:r>
                                  </m:den>
                                </m:f>
                                <m:r>
                                  <a:rPr lang="en-GB" i="1">
                                    <a:latin typeface="Cambria Math" panose="02040503050406030204" pitchFamily="18" charset="0"/>
                                  </a:rPr>
                                  <m:t>𝑥</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3</m:t>
                                    </m:r>
                                  </m:num>
                                  <m:den>
                                    <m:r>
                                      <a:rPr lang="en-GB" i="1">
                                        <a:latin typeface="Cambria Math" panose="02040503050406030204" pitchFamily="18" charset="0"/>
                                      </a:rPr>
                                      <m:t>5</m:t>
                                    </m:r>
                                  </m:den>
                                </m:f>
                              </m:e>
                              <m:e>
                                <m:r>
                                  <a:rPr lang="en-GB" i="1">
                                    <a:latin typeface="Cambria Math" panose="02040503050406030204" pitchFamily="18" charset="0"/>
                                  </a:rPr>
                                  <m:t>1≤</m:t>
                                </m:r>
                                <m:r>
                                  <a:rPr lang="en-GB" i="1">
                                    <a:latin typeface="Cambria Math" panose="02040503050406030204" pitchFamily="18" charset="0"/>
                                  </a:rPr>
                                  <m:t>𝑥</m:t>
                                </m:r>
                                <m:r>
                                  <a:rPr lang="en-GB" i="1">
                                    <a:latin typeface="Cambria Math" panose="02040503050406030204" pitchFamily="18" charset="0"/>
                                  </a:rPr>
                                  <m:t>≤2</m:t>
                                </m:r>
                              </m:e>
                            </m:mr>
                            <m:mr>
                              <m:e>
                                <m:r>
                                  <a:rPr lang="en-GB" i="1">
                                    <a:latin typeface="Cambria Math" panose="02040503050406030204" pitchFamily="18" charset="0"/>
                                  </a:rPr>
                                  <m:t>1</m:t>
                                </m:r>
                              </m:e>
                              <m:e>
                                <m:r>
                                  <a:rPr lang="en-GB" i="1">
                                    <a:latin typeface="Cambria Math" panose="02040503050406030204" pitchFamily="18" charset="0"/>
                                  </a:rPr>
                                  <m:t>𝑥</m:t>
                                </m:r>
                                <m:r>
                                  <a:rPr lang="en-GB" i="1">
                                    <a:latin typeface="Cambria Math" panose="02040503050406030204" pitchFamily="18" charset="0"/>
                                  </a:rPr>
                                  <m:t>&gt;2</m:t>
                                </m:r>
                              </m:e>
                            </m:mr>
                          </m:m>
                        </m:e>
                      </m:d>
                    </m:oMath>
                  </m:oMathPara>
                </a14:m>
                <a:endParaRPr lang="en-GB" dirty="0"/>
              </a:p>
              <a:p>
                <a:endParaRPr lang="en-GB" dirty="0"/>
              </a:p>
              <a:p>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043608" y="2460893"/>
                <a:ext cx="5832648" cy="3936462"/>
              </a:xfrm>
              <a:prstGeom prst="rect">
                <a:avLst/>
              </a:prstGeom>
              <a:blipFill rotWithShape="0">
                <a:blip r:embed="rId3"/>
                <a:stretch>
                  <a:fillRect l="-836" t="-930"/>
                </a:stretch>
              </a:blipFill>
            </p:spPr>
            <p:txBody>
              <a:bodyPr/>
              <a:lstStyle/>
              <a:p>
                <a:r>
                  <a:rPr lang="en-GB">
                    <a:noFill/>
                  </a:rPr>
                  <a:t> </a:t>
                </a:r>
              </a:p>
            </p:txBody>
          </p:sp>
        </mc:Fallback>
      </mc:AlternateContent>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107</a:t>
            </a:fld>
            <a:endParaRPr lang="en-GB"/>
          </a:p>
        </p:txBody>
      </p:sp>
    </p:spTree>
    <p:extLst>
      <p:ext uri="{BB962C8B-B14F-4D97-AF65-F5344CB8AC3E}">
        <p14:creationId xmlns:p14="http://schemas.microsoft.com/office/powerpoint/2010/main" val="2123385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If there’s multiple intervals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467544" y="764704"/>
                <a:ext cx="5976664" cy="2035557"/>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r>
                                  <a:rPr lang="en-GB" i="1">
                                    <a:latin typeface="Cambria Math" panose="02040503050406030204" pitchFamily="18" charset="0"/>
                                  </a:rPr>
                                  <m:t>,</m:t>
                                </m:r>
                              </m:e>
                              <m:e>
                                <m:r>
                                  <a:rPr lang="en-GB" b="0" i="1" smtClean="0">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&lt;2</m:t>
                                </m:r>
                              </m:e>
                            </m:m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−1</m:t>
                                    </m:r>
                                  </m:e>
                                </m:d>
                              </m:e>
                              <m:e>
                                <m:r>
                                  <a:rPr lang="en-GB" i="1">
                                    <a:latin typeface="Cambria Math" panose="02040503050406030204" pitchFamily="18" charset="0"/>
                                  </a:rPr>
                                  <m:t>2≤</m:t>
                                </m:r>
                                <m:r>
                                  <a:rPr lang="en-GB" i="1">
                                    <a:latin typeface="Cambria Math" panose="02040503050406030204" pitchFamily="18" charset="0"/>
                                  </a:rPr>
                                  <m:t>𝑥</m:t>
                                </m:r>
                                <m:r>
                                  <a:rPr lang="en-GB" i="1">
                                    <a:latin typeface="Cambria Math" panose="02040503050406030204" pitchFamily="18" charset="0"/>
                                  </a:rPr>
                                  <m:t>≤4</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a:t>
                </a:r>
              </a:p>
            </p:txBody>
          </p:sp>
        </mc:Choice>
        <mc:Fallback xmlns="">
          <p:sp>
            <p:nvSpPr>
              <p:cNvPr id="5" name="Rectangle 4"/>
              <p:cNvSpPr>
                <a:spLocks noRot="1" noChangeAspect="1" noMove="1" noResize="1" noEditPoints="1" noAdjustHandles="1" noChangeArrowheads="1" noChangeShapeType="1" noTextEdit="1"/>
              </p:cNvSpPr>
              <p:nvPr/>
            </p:nvSpPr>
            <p:spPr>
              <a:xfrm>
                <a:off x="467544" y="764704"/>
                <a:ext cx="5976664" cy="2035557"/>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1520" y="2953634"/>
                <a:ext cx="5603180" cy="3789051"/>
              </a:xfrm>
              <a:prstGeom prst="rect">
                <a:avLst/>
              </a:prstGeom>
              <a:noFill/>
            </p:spPr>
            <p:txBody>
              <a:bodyPr wrap="square" rtlCol="0">
                <a:spAutoFit/>
              </a:bodyPr>
              <a:lstStyle/>
              <a:p>
                <a:r>
                  <a:rPr lang="en-GB" dirty="0"/>
                  <a:t>If using the definite integration method:</a:t>
                </a:r>
              </a:p>
              <a:p>
                <a:r>
                  <a:rPr lang="en-GB" dirty="0"/>
                  <a:t>For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&lt;1</m:t>
                    </m:r>
                  </m:oMath>
                </a14:m>
                <a:r>
                  <a:rPr lang="en-GB" dirty="0"/>
                  <a:t>:</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𝒙</m:t>
                          </m:r>
                        </m:e>
                      </m:d>
                      <m:r>
                        <a:rPr lang="en-GB" b="1" i="1" smtClean="0">
                          <a:latin typeface="Cambria Math" panose="02040503050406030204" pitchFamily="18" charset="0"/>
                        </a:rPr>
                        <m:t>=</m:t>
                      </m:r>
                      <m:r>
                        <a:rPr lang="en-GB" b="1" i="1" smtClean="0">
                          <a:latin typeface="Cambria Math" panose="02040503050406030204" pitchFamily="18" charset="0"/>
                        </a:rPr>
                        <m:t>𝟎</m:t>
                      </m:r>
                    </m:oMath>
                  </m:oMathPara>
                </a14:m>
                <a:endParaRPr lang="en-GB" b="1" dirty="0"/>
              </a:p>
              <a:p>
                <a:r>
                  <a:rPr lang="en-GB" dirty="0"/>
                  <a:t>For </a:t>
                </a:r>
                <a14:m>
                  <m:oMath xmlns:m="http://schemas.openxmlformats.org/officeDocument/2006/math">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&lt;2</m:t>
                    </m:r>
                  </m:oMath>
                </a14:m>
                <a:r>
                  <a:rPr lang="en-GB" dirty="0"/>
                  <a:t>:</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𝒙</m:t>
                          </m:r>
                        </m:e>
                      </m:d>
                      <m:r>
                        <a:rPr lang="en-GB" b="1" i="1" smtClean="0">
                          <a:latin typeface="Cambria Math" panose="02040503050406030204" pitchFamily="18" charset="0"/>
                        </a:rPr>
                        <m:t>=</m:t>
                      </m:r>
                      <m:nary>
                        <m:naryPr>
                          <m:ctrlPr>
                            <a:rPr lang="en-GB" b="1" i="1" smtClean="0">
                              <a:latin typeface="Cambria Math" panose="02040503050406030204" pitchFamily="18" charset="0"/>
                            </a:rPr>
                          </m:ctrlPr>
                        </m:naryPr>
                        <m:sub>
                          <m:r>
                            <m:rPr>
                              <m:brk m:alnAt="23"/>
                            </m:rPr>
                            <a:rPr lang="en-GB" b="1" i="1" smtClean="0">
                              <a:latin typeface="Cambria Math" panose="02040503050406030204" pitchFamily="18" charset="0"/>
                            </a:rPr>
                            <m:t>𝟏</m:t>
                          </m:r>
                        </m:sub>
                        <m:sup>
                          <m:r>
                            <a:rPr lang="en-GB" b="1" i="1" smtClean="0">
                              <a:latin typeface="Cambria Math" panose="02040503050406030204" pitchFamily="18" charset="0"/>
                            </a:rPr>
                            <m:t>𝒙</m:t>
                          </m:r>
                        </m:sup>
                        <m:e>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smtClean="0">
                              <a:latin typeface="Cambria Math" panose="02040503050406030204" pitchFamily="18" charset="0"/>
                            </a:rPr>
                            <m:t> </m:t>
                          </m:r>
                          <m:r>
                            <a:rPr lang="en-GB" b="1" i="1" smtClean="0">
                              <a:latin typeface="Cambria Math" panose="02040503050406030204" pitchFamily="18" charset="0"/>
                            </a:rPr>
                            <m:t>𝒅𝒕</m:t>
                          </m:r>
                        </m:e>
                      </m:nary>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smtClean="0">
                          <a:latin typeface="Cambria Math" panose="02040503050406030204" pitchFamily="18" charset="0"/>
                        </a:rPr>
                        <m:t>𝒙</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oMath>
                  </m:oMathPara>
                </a14:m>
                <a:endParaRPr lang="en-GB" b="1" dirty="0"/>
              </a:p>
              <a:p>
                <a:r>
                  <a:rPr lang="en-GB" dirty="0"/>
                  <a:t>For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a14:m>
                <a:r>
                  <a:rPr lang="en-GB" dirty="0"/>
                  <a:t>:</a:t>
                </a:r>
              </a:p>
              <a:p>
                <a:r>
                  <a:rPr lang="en-GB" b="1" dirty="0"/>
                  <a:t>We’ve got the cumulative probability from </a:t>
                </a:r>
                <a14:m>
                  <m:oMath xmlns:m="http://schemas.openxmlformats.org/officeDocument/2006/math">
                    <m:r>
                      <a:rPr lang="en-GB" b="1" i="1" smtClean="0">
                        <a:latin typeface="Cambria Math" panose="02040503050406030204" pitchFamily="18" charset="0"/>
                      </a:rPr>
                      <m:t>𝟐</m:t>
                    </m:r>
                  </m:oMath>
                </a14:m>
                <a:r>
                  <a:rPr lang="en-GB" b="1" dirty="0"/>
                  <a:t> to </a:t>
                </a:r>
                <a14:m>
                  <m:oMath xmlns:m="http://schemas.openxmlformats.org/officeDocument/2006/math">
                    <m:r>
                      <a:rPr lang="en-GB" b="1" i="1" smtClean="0">
                        <a:latin typeface="Cambria Math" panose="02040503050406030204" pitchFamily="18" charset="0"/>
                      </a:rPr>
                      <m:t>𝒙</m:t>
                    </m:r>
                  </m:oMath>
                </a14:m>
                <a:r>
                  <a:rPr lang="en-GB" b="1" dirty="0"/>
                  <a:t>, but we also have the cumulative probability up to 2, i.e. </a:t>
                </a:r>
                <a14:m>
                  <m:oMath xmlns:m="http://schemas.openxmlformats.org/officeDocument/2006/math">
                    <m:r>
                      <a:rPr lang="en-GB" b="1" i="1" smtClean="0">
                        <a:latin typeface="Cambria Math" panose="02040503050406030204" pitchFamily="18" charset="0"/>
                      </a:rPr>
                      <m:t>𝑭</m:t>
                    </m:r>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oMath>
                </a14:m>
                <a:endParaRPr lang="en-GB" b="1" dirty="0"/>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𝒙</m:t>
                          </m:r>
                        </m:e>
                      </m:d>
                      <m:r>
                        <a:rPr lang="en-GB" b="1" i="1" smtClean="0">
                          <a:latin typeface="Cambria Math" panose="02040503050406030204" pitchFamily="18" charset="0"/>
                        </a:rPr>
                        <m:t>=</m:t>
                      </m:r>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𝟐</m:t>
                          </m:r>
                        </m:e>
                      </m:d>
                      <m:r>
                        <a:rPr lang="en-GB" b="1" i="1" smtClean="0">
                          <a:latin typeface="Cambria Math" panose="02040503050406030204" pitchFamily="18" charset="0"/>
                        </a:rPr>
                        <m:t>+</m:t>
                      </m:r>
                      <m:nary>
                        <m:naryPr>
                          <m:ctrlPr>
                            <a:rPr lang="en-GB" b="1" i="1">
                              <a:latin typeface="Cambria Math" panose="02040503050406030204" pitchFamily="18" charset="0"/>
                            </a:rPr>
                          </m:ctrlPr>
                        </m:naryPr>
                        <m:sub>
                          <m:r>
                            <a:rPr lang="en-GB" b="1" i="1" smtClean="0">
                              <a:latin typeface="Cambria Math" panose="02040503050406030204" pitchFamily="18" charset="0"/>
                            </a:rPr>
                            <m:t>𝟐</m:t>
                          </m:r>
                        </m:sub>
                        <m:sup>
                          <m:r>
                            <a:rPr lang="en-GB" b="1" i="1">
                              <a:latin typeface="Cambria Math" panose="02040503050406030204" pitchFamily="18" charset="0"/>
                            </a:rPr>
                            <m:t>𝒙</m:t>
                          </m:r>
                        </m:sup>
                        <m:e>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smtClean="0">
                              <a:latin typeface="Cambria Math" panose="02040503050406030204" pitchFamily="18" charset="0"/>
                            </a:rPr>
                            <m:t>(</m:t>
                          </m:r>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 </m:t>
                          </m:r>
                          <m:r>
                            <a:rPr lang="en-GB" b="1" i="1">
                              <a:latin typeface="Cambria Math" panose="02040503050406030204" pitchFamily="18" charset="0"/>
                            </a:rPr>
                            <m:t>𝒅𝒕</m:t>
                          </m:r>
                        </m:e>
                      </m:nary>
                    </m:oMath>
                    <m:oMath xmlns:m="http://schemas.openxmlformats.org/officeDocument/2006/math">
                      <m:r>
                        <a:rPr lang="en-GB" b="1" i="1" smtClean="0">
                          <a:latin typeface="Cambria Math" panose="02040503050406030204" pitchFamily="18" charset="0"/>
                        </a:rPr>
                        <m:t>        =</m:t>
                      </m:r>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panose="02040503050406030204" pitchFamily="18" charset="0"/>
                                </a:rPr>
                                <m:t>𝒙</m:t>
                              </m:r>
                            </m:e>
                            <m:sup>
                              <m:r>
                                <a:rPr lang="en-GB" b="1" i="1" smtClean="0">
                                  <a:latin typeface="Cambria Math" panose="02040503050406030204" pitchFamily="18" charset="0"/>
                                </a:rPr>
                                <m:t>𝟐</m:t>
                              </m:r>
                            </m:sup>
                          </m:sSup>
                        </m:num>
                        <m:den>
                          <m:r>
                            <a:rPr lang="en-GB" b="1" i="1" smtClean="0">
                              <a:latin typeface="Cambria Math" panose="02040503050406030204" pitchFamily="18" charset="0"/>
                            </a:rPr>
                            <m:t>𝟏𝟎</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𝒙</m:t>
                          </m:r>
                        </m:num>
                        <m:den>
                          <m:r>
                            <a:rPr lang="en-GB" b="1" i="1" smtClean="0">
                              <a:latin typeface="Cambria Math" panose="02040503050406030204" pitchFamily="18" charset="0"/>
                            </a:rPr>
                            <m:t>𝟓</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oMath>
                  </m:oMathPara>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251520" y="2953634"/>
                <a:ext cx="5603180" cy="3789051"/>
              </a:xfrm>
              <a:prstGeom prst="rect">
                <a:avLst/>
              </a:prstGeom>
              <a:blipFill rotWithShape="0">
                <a:blip r:embed="rId3"/>
                <a:stretch>
                  <a:fillRect l="-871" t="-966" r="-17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148064" y="1975277"/>
                <a:ext cx="3816424"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Think carefully about what happens for the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a14:m>
                <a:r>
                  <a:rPr lang="en-GB" dirty="0"/>
                  <a:t> range, giving that its cumulative probability.</a:t>
                </a:r>
              </a:p>
            </p:txBody>
          </p:sp>
        </mc:Choice>
        <mc:Fallback xmlns="">
          <p:sp>
            <p:nvSpPr>
              <p:cNvPr id="7" name="TextBox 6"/>
              <p:cNvSpPr txBox="1">
                <a:spLocks noRot="1" noChangeAspect="1" noMove="1" noResize="1" noEditPoints="1" noAdjustHandles="1" noChangeArrowheads="1" noChangeShapeType="1" noTextEdit="1"/>
              </p:cNvSpPr>
              <p:nvPr/>
            </p:nvSpPr>
            <p:spPr>
              <a:xfrm>
                <a:off x="5148064" y="1975277"/>
                <a:ext cx="3816424" cy="923330"/>
              </a:xfrm>
              <a:prstGeom prst="rect">
                <a:avLst/>
              </a:prstGeom>
              <a:blipFill rotWithShape="0">
                <a:blip r:embed="rId4"/>
                <a:stretch>
                  <a:fillRect l="-951" t="-1935" r="-1426" b="-83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689600" y="4859382"/>
                <a:ext cx="3502241" cy="17502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𝑭</m:t>
                      </m:r>
                      <m:d>
                        <m:dPr>
                          <m:ctrlPr>
                            <a:rPr lang="en-GB" b="1" i="1">
                              <a:latin typeface="Cambria Math" panose="02040503050406030204" pitchFamily="18" charset="0"/>
                            </a:rPr>
                          </m:ctrlPr>
                        </m:dPr>
                        <m:e>
                          <m:r>
                            <a:rPr lang="en-GB" b="1" i="1">
                              <a:latin typeface="Cambria Math" panose="02040503050406030204" pitchFamily="18" charset="0"/>
                            </a:rPr>
                            <m:t>𝒙</m:t>
                          </m:r>
                        </m:e>
                      </m:d>
                      <m:r>
                        <a:rPr lang="en-GB" b="1" i="1">
                          <a:latin typeface="Cambria Math" panose="02040503050406030204" pitchFamily="18" charset="0"/>
                        </a:rPr>
                        <m:t>=</m:t>
                      </m:r>
                      <m:d>
                        <m:dPr>
                          <m:begChr m:val="{"/>
                          <m:endChr m:val=""/>
                          <m:ctrlPr>
                            <a:rPr lang="en-GB" b="1" i="1">
                              <a:latin typeface="Cambria Math" panose="02040503050406030204" pitchFamily="18" charset="0"/>
                            </a:rPr>
                          </m:ctrlPr>
                        </m:dPr>
                        <m:e>
                          <m:m>
                            <m:mPr>
                              <m:mcs>
                                <m:mc>
                                  <m:mcPr>
                                    <m:count m:val="2"/>
                                    <m:mcJc m:val="center"/>
                                  </m:mcPr>
                                </m:mc>
                              </m:mcs>
                              <m:ctrlPr>
                                <a:rPr lang="en-GB" b="1" i="1">
                                  <a:latin typeface="Cambria Math" panose="02040503050406030204" pitchFamily="18" charset="0"/>
                                </a:rPr>
                              </m:ctrlPr>
                            </m:mPr>
                            <m:mr>
                              <m:e>
                                <m:r>
                                  <m:rPr>
                                    <m:brk m:alnAt="7"/>
                                  </m:rPr>
                                  <a:rPr lang="en-GB" b="1" i="1" smtClean="0">
                                    <a:latin typeface="Cambria Math" panose="02040503050406030204" pitchFamily="18" charset="0"/>
                                  </a:rPr>
                                  <m:t>𝟎</m:t>
                                </m:r>
                              </m:e>
                              <m:e>
                                <m:r>
                                  <a:rPr lang="en-GB" b="1" i="1" smtClean="0">
                                    <a:latin typeface="Cambria Math" panose="02040503050406030204" pitchFamily="18" charset="0"/>
                                  </a:rPr>
                                  <m:t>𝒙</m:t>
                                </m:r>
                                <m:r>
                                  <a:rPr lang="en-GB" b="1" i="1" smtClean="0">
                                    <a:latin typeface="Cambria Math" panose="02040503050406030204" pitchFamily="18" charset="0"/>
                                  </a:rPr>
                                  <m:t>&lt;</m:t>
                                </m:r>
                                <m:r>
                                  <a:rPr lang="en-GB" b="1" i="1" smtClean="0">
                                    <a:latin typeface="Cambria Math" panose="02040503050406030204" pitchFamily="18" charset="0"/>
                                  </a:rPr>
                                  <m:t>𝟏</m:t>
                                </m:r>
                              </m:e>
                            </m:mr>
                            <m:mr>
                              <m:e>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smtClean="0">
                                    <a:latin typeface="Cambria Math" panose="02040503050406030204" pitchFamily="18" charset="0"/>
                                  </a:rPr>
                                  <m:t>𝒙</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a:latin typeface="Cambria Math" panose="02040503050406030204" pitchFamily="18" charset="0"/>
                                  </a:rPr>
                                  <m:t>,</m:t>
                                </m:r>
                              </m:e>
                              <m:e>
                                <m:r>
                                  <a:rPr lang="en-GB" b="1" i="1">
                                    <a:latin typeface="Cambria Math" panose="02040503050406030204" pitchFamily="18" charset="0"/>
                                  </a:rPr>
                                  <m:t>𝟏</m:t>
                                </m:r>
                                <m:r>
                                  <a:rPr lang="en-GB" b="1" i="1">
                                    <a:latin typeface="Cambria Math" panose="02040503050406030204" pitchFamily="18" charset="0"/>
                                  </a:rPr>
                                  <m:t>≤</m:t>
                                </m:r>
                                <m:r>
                                  <a:rPr lang="en-GB" b="1" i="1">
                                    <a:latin typeface="Cambria Math" panose="02040503050406030204" pitchFamily="18" charset="0"/>
                                  </a:rPr>
                                  <m:t>𝒙</m:t>
                                </m:r>
                                <m:r>
                                  <a:rPr lang="en-GB" b="1" i="1">
                                    <a:latin typeface="Cambria Math" panose="02040503050406030204" pitchFamily="18" charset="0"/>
                                  </a:rPr>
                                  <m:t>&lt;</m:t>
                                </m:r>
                                <m:r>
                                  <a:rPr lang="en-GB" b="1" i="1">
                                    <a:latin typeface="Cambria Math" panose="02040503050406030204" pitchFamily="18" charset="0"/>
                                  </a:rPr>
                                  <m:t>𝟐</m:t>
                                </m:r>
                              </m:e>
                            </m:mr>
                            <m:mr>
                              <m:e>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panose="02040503050406030204" pitchFamily="18" charset="0"/>
                                          </a:rPr>
                                          <m:t>𝒙</m:t>
                                        </m:r>
                                      </m:e>
                                      <m:sup>
                                        <m:r>
                                          <a:rPr lang="en-GB" b="1" i="1" smtClean="0">
                                            <a:latin typeface="Cambria Math" panose="02040503050406030204" pitchFamily="18" charset="0"/>
                                          </a:rPr>
                                          <m:t>𝟐</m:t>
                                        </m:r>
                                      </m:sup>
                                    </m:sSup>
                                  </m:num>
                                  <m:den>
                                    <m:r>
                                      <a:rPr lang="en-GB" b="1" i="1" smtClean="0">
                                        <a:latin typeface="Cambria Math" panose="02040503050406030204" pitchFamily="18" charset="0"/>
                                      </a:rPr>
                                      <m:t>𝟏𝟎</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𝒙</m:t>
                                    </m:r>
                                  </m:num>
                                  <m:den>
                                    <m:r>
                                      <a:rPr lang="en-GB" b="1" i="1" smtClean="0">
                                        <a:latin typeface="Cambria Math" panose="02040503050406030204" pitchFamily="18" charset="0"/>
                                      </a:rPr>
                                      <m:t>𝟓</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e>
                              <m:e>
                                <m:r>
                                  <a:rPr lang="en-GB" b="1" i="1">
                                    <a:latin typeface="Cambria Math" panose="02040503050406030204" pitchFamily="18" charset="0"/>
                                  </a:rPr>
                                  <m:t>𝟐</m:t>
                                </m:r>
                                <m:r>
                                  <a:rPr lang="en-GB" b="1" i="1">
                                    <a:latin typeface="Cambria Math" panose="02040503050406030204" pitchFamily="18" charset="0"/>
                                  </a:rPr>
                                  <m:t>≤</m:t>
                                </m:r>
                                <m:r>
                                  <a:rPr lang="en-GB" b="1" i="1">
                                    <a:latin typeface="Cambria Math" panose="02040503050406030204" pitchFamily="18" charset="0"/>
                                  </a:rPr>
                                  <m:t>𝒙</m:t>
                                </m:r>
                                <m:r>
                                  <a:rPr lang="en-GB" b="1" i="1">
                                    <a:latin typeface="Cambria Math" panose="02040503050406030204" pitchFamily="18" charset="0"/>
                                  </a:rPr>
                                  <m:t>≤</m:t>
                                </m:r>
                                <m:r>
                                  <a:rPr lang="en-GB" b="1" i="1">
                                    <a:latin typeface="Cambria Math" panose="02040503050406030204" pitchFamily="18" charset="0"/>
                                  </a:rPr>
                                  <m:t>𝟒</m:t>
                                </m:r>
                              </m:e>
                            </m:mr>
                            <m:mr>
                              <m:e>
                                <m:r>
                                  <a:rPr lang="en-GB" b="1" i="1" smtClean="0">
                                    <a:latin typeface="Cambria Math" panose="02040503050406030204" pitchFamily="18" charset="0"/>
                                  </a:rPr>
                                  <m:t>𝟏</m:t>
                                </m:r>
                              </m:e>
                              <m:e>
                                <m:r>
                                  <a:rPr lang="en-GB" b="1" i="1" smtClean="0">
                                    <a:latin typeface="Cambria Math" panose="02040503050406030204" pitchFamily="18" charset="0"/>
                                  </a:rPr>
                                  <m:t>𝒙</m:t>
                                </m:r>
                                <m:r>
                                  <a:rPr lang="en-GB" b="1" i="1" smtClean="0">
                                    <a:latin typeface="Cambria Math" panose="02040503050406030204" pitchFamily="18" charset="0"/>
                                  </a:rPr>
                                  <m:t>&gt;</m:t>
                                </m:r>
                                <m:r>
                                  <a:rPr lang="en-GB" b="1" i="1" smtClean="0">
                                    <a:latin typeface="Cambria Math" panose="02040503050406030204" pitchFamily="18" charset="0"/>
                                  </a:rPr>
                                  <m:t>𝟒</m:t>
                                </m:r>
                              </m:e>
                            </m:mr>
                          </m:m>
                        </m:e>
                      </m:d>
                    </m:oMath>
                  </m:oMathPara>
                </a14:m>
                <a:endParaRPr lang="en-GB" b="1" dirty="0"/>
              </a:p>
            </p:txBody>
          </p:sp>
        </mc:Choice>
        <mc:Fallback xmlns="">
          <p:sp>
            <p:nvSpPr>
              <p:cNvPr id="8" name="Rectangle 7"/>
              <p:cNvSpPr>
                <a:spLocks noRot="1" noChangeAspect="1" noMove="1" noResize="1" noEditPoints="1" noAdjustHandles="1" noChangeArrowheads="1" noChangeShapeType="1" noTextEdit="1"/>
              </p:cNvSpPr>
              <p:nvPr/>
            </p:nvSpPr>
            <p:spPr>
              <a:xfrm>
                <a:off x="5689600" y="4859382"/>
                <a:ext cx="3502241" cy="1750223"/>
              </a:xfrm>
              <a:prstGeom prst="rect">
                <a:avLst/>
              </a:prstGeom>
              <a:blipFill rotWithShape="0">
                <a:blip r:embed="rId5"/>
                <a:stretch>
                  <a:fillRect/>
                </a:stretch>
              </a:blipFill>
            </p:spPr>
            <p:txBody>
              <a:bodyPr/>
              <a:lstStyle/>
              <a:p>
                <a:r>
                  <a:rPr lang="en-GB">
                    <a:noFill/>
                  </a:rPr>
                  <a:t> </a:t>
                </a:r>
              </a:p>
            </p:txBody>
          </p:sp>
        </mc:Fallback>
      </mc:AlternateContent>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108</a:t>
            </a:fld>
            <a:endParaRPr lang="en-GB"/>
          </a:p>
        </p:txBody>
      </p:sp>
    </p:spTree>
    <p:extLst>
      <p:ext uri="{BB962C8B-B14F-4D97-AF65-F5344CB8AC3E}">
        <p14:creationId xmlns:p14="http://schemas.microsoft.com/office/powerpoint/2010/main" val="1719369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From </a:t>
                  </a:r>
                  <a14:m>
                    <m:oMath xmlns:m="http://schemas.openxmlformats.org/officeDocument/2006/math">
                      <m:r>
                        <a:rPr lang="en-GB" sz="3200" b="0" i="1" smtClean="0">
                          <a:latin typeface="Cambria Math" panose="02040503050406030204" pitchFamily="18" charset="0"/>
                        </a:rPr>
                        <m:t>𝐹</m:t>
                      </m:r>
                      <m:r>
                        <a:rPr lang="en-GB" sz="3200" b="0" i="1" smtClean="0">
                          <a:latin typeface="Cambria Math" panose="02040503050406030204" pitchFamily="18" charset="0"/>
                        </a:rPr>
                        <m:t>(</m:t>
                      </m:r>
                      <m:r>
                        <a:rPr lang="en-GB" sz="3200" b="0" i="1" smtClean="0">
                          <a:latin typeface="Cambria Math" panose="02040503050406030204" pitchFamily="18" charset="0"/>
                        </a:rPr>
                        <m:t>𝑥</m:t>
                      </m:r>
                      <m:r>
                        <a:rPr lang="en-GB" sz="3200" b="0" i="1" smtClean="0">
                          <a:latin typeface="Cambria Math" panose="02040503050406030204" pitchFamily="18" charset="0"/>
                        </a:rPr>
                        <m:t>)</m:t>
                      </m:r>
                    </m:oMath>
                  </a14:m>
                  <a:r>
                    <a:rPr lang="en-GB" sz="3200" dirty="0"/>
                    <a:t> to </a:t>
                  </a:r>
                  <a14:m>
                    <m:oMath xmlns:m="http://schemas.openxmlformats.org/officeDocument/2006/math">
                      <m:r>
                        <a:rPr lang="en-GB" sz="3200" b="0" i="1" smtClean="0">
                          <a:latin typeface="Cambria Math" panose="02040503050406030204" pitchFamily="18" charset="0"/>
                        </a:rPr>
                        <m:t>𝑓</m:t>
                      </m:r>
                      <m:r>
                        <a:rPr lang="en-GB" sz="3200" b="0" i="1" smtClean="0">
                          <a:latin typeface="Cambria Math" panose="02040503050406030204" pitchFamily="18" charset="0"/>
                        </a:rPr>
                        <m:t>(</m:t>
                      </m:r>
                      <m:r>
                        <a:rPr lang="en-GB" sz="3200" b="0" i="1" smtClean="0">
                          <a:latin typeface="Cambria Math" panose="02040503050406030204" pitchFamily="18" charset="0"/>
                        </a:rPr>
                        <m:t>𝑥</m:t>
                      </m:r>
                      <m:r>
                        <a:rPr lang="en-GB" sz="3200" b="0" i="1" smtClean="0">
                          <a:latin typeface="Cambria Math" panose="02040503050406030204" pitchFamily="18" charset="0"/>
                        </a:rPr>
                        <m:t>)</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0">
                  <a:blip r:embed="rId2"/>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1475656" y="1446748"/>
                <a:ext cx="6120680" cy="61824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𝑑</m:t>
                          </m:r>
                        </m:num>
                        <m:den>
                          <m:r>
                            <a:rPr lang="en-GB" b="0" i="1" smtClean="0">
                              <a:latin typeface="Cambria Math" panose="02040503050406030204" pitchFamily="18" charset="0"/>
                            </a:rPr>
                            <m:t>𝑑𝑥</m:t>
                          </m:r>
                        </m:den>
                      </m:f>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475656" y="1446748"/>
                <a:ext cx="6120680" cy="618246"/>
              </a:xfrm>
              <a:prstGeom prst="rect">
                <a:avLst/>
              </a:prstGeom>
              <a:blipFill rotWithShape="0">
                <a:blip r:embed="rId3"/>
                <a:stretch>
                  <a:fillRect/>
                </a:stretch>
              </a:blipFill>
            </p:spPr>
            <p:txBody>
              <a:bodyPr/>
              <a:lstStyle/>
              <a:p>
                <a:r>
                  <a:rPr lang="en-GB">
                    <a:noFill/>
                  </a:rPr>
                  <a:t> </a:t>
                </a:r>
              </a:p>
            </p:txBody>
          </p:sp>
        </mc:Fallback>
      </mc:AlternateContent>
      <p:sp>
        <p:nvSpPr>
          <p:cNvPr id="6" name="TextBox 5"/>
          <p:cNvSpPr txBox="1"/>
          <p:nvPr/>
        </p:nvSpPr>
        <p:spPr>
          <a:xfrm>
            <a:off x="251520" y="754794"/>
            <a:ext cx="6696744" cy="646331"/>
          </a:xfrm>
          <a:prstGeom prst="rect">
            <a:avLst/>
          </a:prstGeom>
          <a:noFill/>
        </p:spPr>
        <p:txBody>
          <a:bodyPr wrap="square" rtlCol="0">
            <a:spAutoFit/>
          </a:bodyPr>
          <a:lstStyle/>
          <a:p>
            <a:r>
              <a:rPr lang="en-GB" dirty="0"/>
              <a:t>So retrieve the original probability density function from the cumulative one, we just differentiate: no need to worry about limits.</a:t>
            </a:r>
          </a:p>
        </p:txBody>
      </p:sp>
      <mc:AlternateContent xmlns:mc="http://schemas.openxmlformats.org/markup-compatibility/2006" xmlns:a14="http://schemas.microsoft.com/office/drawing/2010/main">
        <mc:Choice Requires="a14">
          <p:sp>
            <p:nvSpPr>
              <p:cNvPr id="7" name="Rectangle 6"/>
              <p:cNvSpPr/>
              <p:nvPr/>
            </p:nvSpPr>
            <p:spPr>
              <a:xfrm>
                <a:off x="1023764" y="2248126"/>
                <a:ext cx="6624736" cy="4522007"/>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the cumulative distribution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a:rPr lang="en-GB" i="1">
                                    <a:latin typeface="Cambria Math" panose="02040503050406030204" pitchFamily="18" charset="0"/>
                                  </a:rPr>
                                  <m:t>0,</m:t>
                                </m:r>
                              </m:e>
                              <m:e>
                                <m:r>
                                  <a:rPr lang="en-GB" i="1">
                                    <a:latin typeface="Cambria Math" panose="02040503050406030204" pitchFamily="18" charset="0"/>
                                  </a:rPr>
                                  <m:t>𝑥</m:t>
                                </m:r>
                                <m:r>
                                  <a:rPr lang="en-GB" i="1">
                                    <a:latin typeface="Cambria Math" panose="02040503050406030204" pitchFamily="18" charset="0"/>
                                  </a:rPr>
                                  <m:t>&lt;0</m:t>
                                </m:r>
                              </m:e>
                            </m:m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20</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e>
                              <m:e>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≤2</m:t>
                                </m:r>
                              </m:e>
                            </m:mr>
                            <m:mr>
                              <m:e>
                                <m:r>
                                  <a:rPr lang="en-GB" i="1">
                                    <a:latin typeface="Cambria Math" panose="02040503050406030204" pitchFamily="18" charset="0"/>
                                  </a:rPr>
                                  <m:t>1</m:t>
                                </m:r>
                              </m:e>
                              <m:e>
                                <m:r>
                                  <a:rPr lang="en-GB" i="1">
                                    <a:latin typeface="Cambria Math" panose="02040503050406030204" pitchFamily="18" charset="0"/>
                                  </a:rPr>
                                  <m:t>𝑥</m:t>
                                </m:r>
                                <m:r>
                                  <a:rPr lang="en-GB" i="1">
                                    <a:latin typeface="Cambria Math" panose="02040503050406030204" pitchFamily="18" charset="0"/>
                                  </a:rPr>
                                  <m:t>&gt;2</m:t>
                                </m:r>
                              </m:e>
                            </m:mr>
                          </m:m>
                        </m:e>
                      </m:d>
                    </m:oMath>
                  </m:oMathPara>
                </a14:m>
                <a:endParaRPr lang="en-GB" dirty="0"/>
              </a:p>
              <a:p>
                <a:pPr marL="342900" indent="-342900">
                  <a:buAutoNum type="alphaLcParenR"/>
                </a:pPr>
                <a:r>
                  <a:rPr lang="en-GB" dirty="0"/>
                  <a:t>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≤1.5</m:t>
                        </m:r>
                      </m:e>
                    </m:d>
                  </m:oMath>
                </a14:m>
                <a:br>
                  <a:rPr lang="en-GB" b="0" dirty="0"/>
                </a:br>
                <a14:m>
                  <m:oMath xmlns:m="http://schemas.openxmlformats.org/officeDocument/2006/math">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𝟓</m:t>
                        </m:r>
                      </m:e>
                    </m:d>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d>
                      <m:dPr>
                        <m:ctrlPr>
                          <a:rPr lang="en-GB" b="1" i="1" smtClean="0">
                            <a:latin typeface="Cambria Math" panose="02040503050406030204" pitchFamily="18" charset="0"/>
                          </a:rPr>
                        </m:ctrlPr>
                      </m:dPr>
                      <m:e>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𝟓</m:t>
                        </m:r>
                      </m:e>
                    </m:d>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𝟐𝟎</m:t>
                        </m:r>
                      </m:den>
                    </m:f>
                    <m:sSup>
                      <m:sSupPr>
                        <m:ctrlPr>
                          <a:rPr lang="en-GB" b="1" i="1" smtClean="0">
                            <a:latin typeface="Cambria Math" panose="02040503050406030204" pitchFamily="18" charset="0"/>
                          </a:rPr>
                        </m:ctrlPr>
                      </m:sSupPr>
                      <m:e>
                        <m:d>
                          <m:dPr>
                            <m:ctrlPr>
                              <a:rPr lang="en-GB" b="1" i="1" smtClean="0">
                                <a:latin typeface="Cambria Math" panose="02040503050406030204" pitchFamily="18" charset="0"/>
                              </a:rPr>
                            </m:ctrlPr>
                          </m:dPr>
                          <m:e>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𝟓</m:t>
                            </m:r>
                          </m:e>
                        </m:d>
                      </m:e>
                      <m:sup>
                        <m:r>
                          <a:rPr lang="en-GB" b="1" i="1" smtClean="0">
                            <a:latin typeface="Cambria Math" panose="02040503050406030204" pitchFamily="18" charset="0"/>
                          </a:rPr>
                          <m:t>𝟐</m:t>
                        </m:r>
                      </m:sup>
                    </m:sSup>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𝟔𝟑𝟕𝟓</m:t>
                    </m:r>
                  </m:oMath>
                </a14:m>
                <a:endParaRPr lang="en-GB" b="1" dirty="0"/>
              </a:p>
              <a:p>
                <a:pPr marL="342900" indent="-342900">
                  <a:buAutoNum type="alphaLcParenR"/>
                </a:pPr>
                <a:r>
                  <a:rPr lang="en-GB" dirty="0"/>
                  <a:t>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0.5≤</m:t>
                        </m:r>
                        <m:r>
                          <a:rPr lang="en-GB" b="0" i="1" smtClean="0">
                            <a:latin typeface="Cambria Math" panose="02040503050406030204" pitchFamily="18" charset="0"/>
                          </a:rPr>
                          <m:t>𝑋</m:t>
                        </m:r>
                        <m:r>
                          <a:rPr lang="en-GB" b="0" i="1" smtClean="0">
                            <a:latin typeface="Cambria Math" panose="02040503050406030204" pitchFamily="18" charset="0"/>
                          </a:rPr>
                          <m:t>≤1.5</m:t>
                        </m:r>
                      </m:e>
                    </m:d>
                  </m:oMath>
                </a14:m>
                <a:br>
                  <a:rPr lang="en-GB" b="0" dirty="0"/>
                </a:br>
                <a14:m>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𝟓</m:t>
                        </m:r>
                      </m:e>
                    </m:d>
                    <m:r>
                      <a:rPr lang="en-GB" b="1" i="1" smtClean="0">
                        <a:latin typeface="Cambria Math" panose="02040503050406030204" pitchFamily="18" charset="0"/>
                      </a:rPr>
                      <m:t>−</m:t>
                    </m:r>
                    <m:r>
                      <a:rPr lang="en-GB" b="1" i="1" smtClean="0">
                        <a:latin typeface="Cambria Math" panose="02040503050406030204" pitchFamily="18" charset="0"/>
                      </a:rPr>
                      <m:t>𝑭</m:t>
                    </m:r>
                    <m:d>
                      <m:dPr>
                        <m:ctrlPr>
                          <a:rPr lang="en-GB" b="1" i="1" smtClean="0">
                            <a:latin typeface="Cambria Math" panose="02040503050406030204" pitchFamily="18" charset="0"/>
                          </a:rPr>
                        </m:ctrlPr>
                      </m:dPr>
                      <m:e>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br>
                  <a:rPr lang="en-GB" b="0" dirty="0"/>
                </a:br>
                <a:endParaRPr lang="en-GB" b="0" dirty="0"/>
              </a:p>
              <a:p>
                <a:pPr marL="342900" indent="-342900">
                  <a:buAutoNum type="alphaLcParenR"/>
                </a:pPr>
                <a:r>
                  <a:rPr lang="en-GB" dirty="0"/>
                  <a:t>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=1</m:t>
                        </m:r>
                      </m:e>
                    </m:d>
                  </m:oMath>
                </a14:m>
                <a:br>
                  <a:rPr lang="en-GB" b="0" dirty="0"/>
                </a:br>
                <a14:m>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𝟎</m:t>
                    </m:r>
                  </m:oMath>
                </a14:m>
                <a:endParaRPr lang="en-GB" b="1" dirty="0"/>
              </a:p>
              <a:p>
                <a:pPr marL="342900" indent="-342900">
                  <a:buAutoNum type="alphaLcParenR"/>
                </a:pPr>
                <a:r>
                  <a:rPr lang="en-GB" dirty="0"/>
                  <a:t>Find the probability density function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a:t>
                </a:r>
                <a:br>
                  <a:rPr lang="en-GB" dirty="0"/>
                </a:br>
                <a14:m>
                  <m:oMath xmlns:m="http://schemas.openxmlformats.org/officeDocument/2006/math">
                    <m:r>
                      <a:rPr lang="en-GB" b="1" i="1">
                        <a:latin typeface="Cambria Math" panose="02040503050406030204" pitchFamily="18" charset="0"/>
                      </a:rPr>
                      <m:t>𝒇</m:t>
                    </m:r>
                    <m:d>
                      <m:dPr>
                        <m:ctrlPr>
                          <a:rPr lang="en-GB" b="1" i="1">
                            <a:latin typeface="Cambria Math" panose="02040503050406030204" pitchFamily="18" charset="0"/>
                          </a:rPr>
                        </m:ctrlPr>
                      </m:dPr>
                      <m:e>
                        <m:r>
                          <a:rPr lang="en-GB" b="1" i="1">
                            <a:latin typeface="Cambria Math" panose="02040503050406030204" pitchFamily="18" charset="0"/>
                          </a:rPr>
                          <m:t>𝒙</m:t>
                        </m:r>
                      </m:e>
                    </m:d>
                    <m:r>
                      <a:rPr lang="en-GB" b="1" i="1">
                        <a:latin typeface="Cambria Math" panose="02040503050406030204" pitchFamily="18" charset="0"/>
                      </a:rPr>
                      <m:t>=</m:t>
                    </m:r>
                    <m:d>
                      <m:dPr>
                        <m:begChr m:val="{"/>
                        <m:endChr m:val=""/>
                        <m:ctrlPr>
                          <a:rPr lang="en-GB" b="1" i="1">
                            <a:latin typeface="Cambria Math" panose="02040503050406030204" pitchFamily="18" charset="0"/>
                          </a:rPr>
                        </m:ctrlPr>
                      </m:dPr>
                      <m:e>
                        <m:m>
                          <m:mPr>
                            <m:mcs>
                              <m:mc>
                                <m:mcPr>
                                  <m:count m:val="2"/>
                                  <m:mcJc m:val="center"/>
                                </m:mcPr>
                              </m:mc>
                            </m:mcs>
                            <m:ctrlPr>
                              <a:rPr lang="en-GB" b="1" i="1">
                                <a:latin typeface="Cambria Math" panose="02040503050406030204" pitchFamily="18" charset="0"/>
                              </a:rPr>
                            </m:ctrlPr>
                          </m:mPr>
                          <m:mr>
                            <m:e>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𝟓</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𝟏𝟎</m:t>
                                  </m:r>
                                </m:den>
                              </m:f>
                              <m:r>
                                <a:rPr lang="en-GB" b="1" i="1" smtClean="0">
                                  <a:latin typeface="Cambria Math" panose="02040503050406030204" pitchFamily="18" charset="0"/>
                                </a:rPr>
                                <m:t>𝒙</m:t>
                              </m:r>
                              <m:r>
                                <a:rPr lang="en-GB" b="1" i="1">
                                  <a:latin typeface="Cambria Math" panose="02040503050406030204" pitchFamily="18" charset="0"/>
                                </a:rPr>
                                <m:t>,</m:t>
                              </m:r>
                            </m:e>
                            <m:e>
                              <m:r>
                                <a:rPr lang="en-GB" b="1" i="1" smtClean="0">
                                  <a:latin typeface="Cambria Math" panose="02040503050406030204" pitchFamily="18" charset="0"/>
                                </a:rPr>
                                <m:t>𝟎</m:t>
                              </m:r>
                              <m:r>
                                <a:rPr lang="en-GB" b="1" i="1">
                                  <a:latin typeface="Cambria Math" panose="02040503050406030204" pitchFamily="18" charset="0"/>
                                </a:rPr>
                                <m:t>≤</m:t>
                              </m:r>
                              <m:r>
                                <a:rPr lang="en-GB" b="1" i="1">
                                  <a:latin typeface="Cambria Math" panose="02040503050406030204" pitchFamily="18" charset="0"/>
                                </a:rPr>
                                <m:t>𝒙</m:t>
                              </m:r>
                              <m:r>
                                <a:rPr lang="en-GB" b="1" i="1">
                                  <a:latin typeface="Cambria Math" panose="02040503050406030204" pitchFamily="18" charset="0"/>
                                </a:rPr>
                                <m:t>≤</m:t>
                              </m:r>
                              <m:r>
                                <a:rPr lang="en-GB" b="1" i="1" smtClean="0">
                                  <a:latin typeface="Cambria Math" panose="02040503050406030204" pitchFamily="18" charset="0"/>
                                </a:rPr>
                                <m:t>𝟐</m:t>
                              </m:r>
                            </m:e>
                          </m:mr>
                          <m:mr>
                            <m:e>
                              <m:r>
                                <a:rPr lang="en-GB" b="1" i="1">
                                  <a:latin typeface="Cambria Math" panose="02040503050406030204" pitchFamily="18" charset="0"/>
                                </a:rPr>
                                <m:t>𝟎</m:t>
                              </m:r>
                            </m:e>
                            <m:e>
                              <m:r>
                                <a:rPr lang="en-GB" b="1" i="1">
                                  <a:latin typeface="Cambria Math" panose="02040503050406030204" pitchFamily="18" charset="0"/>
                                </a:rPr>
                                <m:t>𝒐𝒕𝒉𝒆𝒓𝒘𝒊𝒔𝒆</m:t>
                              </m:r>
                            </m:e>
                          </m:mr>
                        </m:m>
                      </m:e>
                    </m:d>
                  </m:oMath>
                </a14:m>
                <a:endParaRPr lang="en-GB" b="1" dirty="0"/>
              </a:p>
            </p:txBody>
          </p:sp>
        </mc:Choice>
        <mc:Fallback xmlns="">
          <p:sp>
            <p:nvSpPr>
              <p:cNvPr id="7" name="Rectangle 6"/>
              <p:cNvSpPr>
                <a:spLocks noRot="1" noChangeAspect="1" noMove="1" noResize="1" noEditPoints="1" noAdjustHandles="1" noChangeArrowheads="1" noChangeShapeType="1" noTextEdit="1"/>
              </p:cNvSpPr>
              <p:nvPr/>
            </p:nvSpPr>
            <p:spPr>
              <a:xfrm>
                <a:off x="1023764" y="2248126"/>
                <a:ext cx="6624736" cy="4522007"/>
              </a:xfrm>
              <a:prstGeom prst="rect">
                <a:avLst/>
              </a:prstGeom>
              <a:blipFill rotWithShape="0">
                <a:blip r:embed="rId4"/>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10" name="TextBox 9"/>
          <p:cNvSpPr txBox="1"/>
          <p:nvPr/>
        </p:nvSpPr>
        <p:spPr>
          <a:xfrm>
            <a:off x="5885036" y="3098800"/>
            <a:ext cx="3208975"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Notice that unlike in DRV when we were dealing with a discrete random variable, we DON’T round.</a:t>
            </a:r>
          </a:p>
        </p:txBody>
      </p:sp>
      <mc:AlternateContent xmlns:mc="http://schemas.openxmlformats.org/markup-compatibility/2006" xmlns:a14="http://schemas.microsoft.com/office/drawing/2010/main">
        <mc:Choice Requires="a14">
          <p:sp>
            <p:nvSpPr>
              <p:cNvPr id="11" name="TextBox 10"/>
              <p:cNvSpPr txBox="1"/>
              <p:nvPr/>
            </p:nvSpPr>
            <p:spPr>
              <a:xfrm>
                <a:off x="5796135" y="4509129"/>
                <a:ext cx="3208975"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Because </a:t>
                </a:r>
                <a14:m>
                  <m:oMath xmlns:m="http://schemas.openxmlformats.org/officeDocument/2006/math">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0.5≤</m:t>
                        </m:r>
                        <m:r>
                          <a:rPr lang="en-GB" sz="1600" b="0" i="1" smtClean="0">
                            <a:latin typeface="Cambria Math" panose="02040503050406030204" pitchFamily="18" charset="0"/>
                          </a:rPr>
                          <m:t>𝑋</m:t>
                        </m:r>
                        <m:r>
                          <a:rPr lang="en-GB" sz="1600" b="0" i="1" smtClean="0">
                            <a:latin typeface="Cambria Math" panose="02040503050406030204" pitchFamily="18" charset="0"/>
                          </a:rPr>
                          <m:t>≤1.5</m:t>
                        </m:r>
                      </m:e>
                    </m:d>
                    <m:r>
                      <a:rPr lang="en-GB" sz="1600" b="0" i="1" smtClean="0">
                        <a:latin typeface="Cambria Math" panose="02040503050406030204" pitchFamily="18" charset="0"/>
                      </a:rPr>
                      <m:t>=</m:t>
                    </m:r>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𝑋</m:t>
                        </m:r>
                        <m:r>
                          <a:rPr lang="en-GB" sz="1600" b="0" i="1" smtClean="0">
                            <a:latin typeface="Cambria Math" panose="02040503050406030204" pitchFamily="18" charset="0"/>
                          </a:rPr>
                          <m:t>≤1.5</m:t>
                        </m:r>
                      </m:e>
                    </m:d>
                    <m:r>
                      <a:rPr lang="en-GB" sz="1600" b="0" i="1" smtClean="0">
                        <a:latin typeface="Cambria Math" panose="02040503050406030204" pitchFamily="18" charset="0"/>
                      </a:rPr>
                      <m:t>−</m:t>
                    </m:r>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𝑋</m:t>
                        </m:r>
                        <m:r>
                          <a:rPr lang="en-GB" sz="1600" b="0" i="1" smtClean="0">
                            <a:latin typeface="Cambria Math" panose="02040503050406030204" pitchFamily="18" charset="0"/>
                          </a:rPr>
                          <m:t>≤0.5</m:t>
                        </m:r>
                      </m:e>
                    </m:d>
                  </m:oMath>
                </a14:m>
                <a:endParaRPr lang="en-GB"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796135" y="4509129"/>
                <a:ext cx="3208975" cy="584775"/>
              </a:xfrm>
              <a:prstGeom prst="rect">
                <a:avLst/>
              </a:prstGeom>
              <a:blipFill rotWithShape="0">
                <a:blip r:embed="rId5"/>
                <a:stretch>
                  <a:fillRect l="-755" t="-1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372200" y="6158128"/>
                <a:ext cx="2632909"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Notice we’ve dropped the </a:t>
                </a:r>
                <a14:m>
                  <m:oMath xmlns:m="http://schemas.openxmlformats.org/officeDocument/2006/math">
                    <m:r>
                      <a:rPr lang="en-GB" sz="1600" b="0" i="1" smtClean="0">
                        <a:latin typeface="Cambria Math" panose="02040503050406030204" pitchFamily="18" charset="0"/>
                      </a:rPr>
                      <m:t>𝑥</m:t>
                    </m:r>
                    <m:r>
                      <a:rPr lang="en-GB" sz="1600" b="0" i="1" smtClean="0">
                        <a:latin typeface="Cambria Math" panose="02040503050406030204" pitchFamily="18" charset="0"/>
                      </a:rPr>
                      <m:t>&gt;2</m:t>
                    </m:r>
                  </m:oMath>
                </a14:m>
                <a:r>
                  <a:rPr lang="en-GB" sz="1600" dirty="0"/>
                  <a:t> condition</a:t>
                </a:r>
              </a:p>
            </p:txBody>
          </p:sp>
        </mc:Choice>
        <mc:Fallback xmlns="">
          <p:sp>
            <p:nvSpPr>
              <p:cNvPr id="14" name="TextBox 13"/>
              <p:cNvSpPr txBox="1">
                <a:spLocks noRot="1" noChangeAspect="1" noMove="1" noResize="1" noEditPoints="1" noAdjustHandles="1" noChangeArrowheads="1" noChangeShapeType="1" noTextEdit="1"/>
              </p:cNvSpPr>
              <p:nvPr/>
            </p:nvSpPr>
            <p:spPr>
              <a:xfrm>
                <a:off x="6372200" y="6158128"/>
                <a:ext cx="2632909" cy="584775"/>
              </a:xfrm>
              <a:prstGeom prst="rect">
                <a:avLst/>
              </a:prstGeom>
              <a:blipFill rotWithShape="1">
                <a:blip r:embed="rId6"/>
                <a:stretch>
                  <a:fillRect l="-688" t="-1000" b="-10000"/>
                </a:stretch>
              </a:blipFill>
            </p:spPr>
            <p:txBody>
              <a:bodyPr/>
              <a:lstStyle/>
              <a:p>
                <a:r>
                  <a:rPr lang="en-GB">
                    <a:noFill/>
                  </a:rPr>
                  <a:t> </a:t>
                </a:r>
              </a:p>
            </p:txBody>
          </p:sp>
        </mc:Fallback>
      </mc:AlternateContent>
      <p:sp>
        <p:nvSpPr>
          <p:cNvPr id="12" name="TextBox 11"/>
          <p:cNvSpPr txBox="1"/>
          <p:nvPr/>
        </p:nvSpPr>
        <p:spPr>
          <a:xfrm>
            <a:off x="5796134" y="5243745"/>
            <a:ext cx="3208975"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Because it’s a single value in a continuous distribution. But it’s somewhat of a dumb question.</a:t>
            </a:r>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109</a:t>
            </a:fld>
            <a:endParaRPr lang="en-GB"/>
          </a:p>
        </p:txBody>
      </p:sp>
    </p:spTree>
    <p:extLst>
      <p:ext uri="{BB962C8B-B14F-4D97-AF65-F5344CB8AC3E}">
        <p14:creationId xmlns:p14="http://schemas.microsoft.com/office/powerpoint/2010/main" val="10232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a:t>Everything dealing with the Collection, Processing, analysis &amp; Interpretation of Numerical Data lies in the domain of </a:t>
            </a:r>
            <a:r>
              <a:rPr lang="en-IN" b="1" dirty="0"/>
              <a:t>STATISTICS.</a:t>
            </a:r>
          </a:p>
          <a:p>
            <a:pPr marL="685800" lvl="1">
              <a:buFont typeface="Wingdings" panose="05000000000000000000" pitchFamily="2" charset="2"/>
              <a:buChar char="Ø"/>
            </a:pPr>
            <a:r>
              <a:rPr lang="en-IN" sz="2400" dirty="0"/>
              <a:t> It Plays a important role in Improving the </a:t>
            </a:r>
            <a:r>
              <a:rPr lang="en-IN" sz="2400" b="1" dirty="0"/>
              <a:t>QUALITY</a:t>
            </a:r>
            <a:r>
              <a:rPr lang="en-IN" sz="2400" dirty="0"/>
              <a:t> of any Product and Services.</a:t>
            </a:r>
          </a:p>
        </p:txBody>
      </p:sp>
      <p:sp>
        <p:nvSpPr>
          <p:cNvPr id="3" name="Content Placeholder 2"/>
          <p:cNvSpPr>
            <a:spLocks noGrp="1"/>
          </p:cNvSpPr>
          <p:nvPr>
            <p:ph sz="quarter" idx="10"/>
          </p:nvPr>
        </p:nvSpPr>
        <p:spPr/>
        <p:txBody>
          <a:bodyPr/>
          <a:lstStyle/>
          <a:p>
            <a:r>
              <a:rPr lang="en-IN" dirty="0"/>
              <a:t>Statistics ?</a:t>
            </a:r>
          </a:p>
        </p:txBody>
      </p:sp>
    </p:spTree>
    <p:extLst>
      <p:ext uri="{BB962C8B-B14F-4D97-AF65-F5344CB8AC3E}">
        <p14:creationId xmlns:p14="http://schemas.microsoft.com/office/powerpoint/2010/main" val="12291577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478561" y="588434"/>
                <a:ext cx="3960440" cy="6969857"/>
              </a:xfrm>
              <a:prstGeom prst="rect">
                <a:avLst/>
              </a:prstGeom>
              <a:noFill/>
            </p:spPr>
            <p:txBody>
              <a:bodyPr wrap="square" rtlCol="0">
                <a:spAutoFit/>
              </a:bodyPr>
              <a:lstStyle/>
              <a:p>
                <a:r>
                  <a:rPr lang="en-GB" sz="1600" dirty="0"/>
                  <a:t>The continuous random variable </a:t>
                </a:r>
                <a14:m>
                  <m:oMath xmlns:m="http://schemas.openxmlformats.org/officeDocument/2006/math">
                    <m:r>
                      <a:rPr lang="en-GB" sz="1600" b="0" i="1" smtClean="0">
                        <a:latin typeface="Cambria Math" panose="02040503050406030204" pitchFamily="18" charset="0"/>
                      </a:rPr>
                      <m:t>𝑋</m:t>
                    </m:r>
                  </m:oMath>
                </a14:m>
                <a:r>
                  <a:rPr lang="en-GB" sz="1600" dirty="0"/>
                  <a:t> has probability density function given by:</a:t>
                </a:r>
              </a:p>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rPr>
                        <m:t>𝑓</m:t>
                      </m:r>
                      <m:d>
                        <m:dPr>
                          <m:ctrlPr>
                            <a:rPr lang="en-GB" sz="1400" i="1">
                              <a:latin typeface="Cambria Math" panose="02040503050406030204" pitchFamily="18" charset="0"/>
                            </a:rPr>
                          </m:ctrlPr>
                        </m:dPr>
                        <m:e>
                          <m:r>
                            <a:rPr lang="en-GB" sz="1400" i="1">
                              <a:latin typeface="Cambria Math" panose="02040503050406030204" pitchFamily="18" charset="0"/>
                            </a:rPr>
                            <m:t>𝑥</m:t>
                          </m:r>
                        </m:e>
                      </m:d>
                      <m:r>
                        <a:rPr lang="en-GB" sz="1400" i="1">
                          <a:latin typeface="Cambria Math" panose="02040503050406030204" pitchFamily="18" charset="0"/>
                        </a:rPr>
                        <m:t>=</m:t>
                      </m:r>
                      <m:d>
                        <m:dPr>
                          <m:begChr m:val="{"/>
                          <m:endChr m:val=""/>
                          <m:ctrlPr>
                            <a:rPr lang="en-GB" sz="1400" i="1">
                              <a:latin typeface="Cambria Math" panose="02040503050406030204" pitchFamily="18" charset="0"/>
                            </a:rPr>
                          </m:ctrlPr>
                        </m:dPr>
                        <m:e>
                          <m:m>
                            <m:mPr>
                              <m:mcs>
                                <m:mc>
                                  <m:mcPr>
                                    <m:count m:val="2"/>
                                    <m:mcJc m:val="center"/>
                                  </m:mcPr>
                                </m:mc>
                              </m:mcs>
                              <m:ctrlPr>
                                <a:rPr lang="en-GB" sz="1400" i="1">
                                  <a:latin typeface="Cambria Math" panose="02040503050406030204" pitchFamily="18" charset="0"/>
                                </a:rPr>
                              </m:ctrlPr>
                            </m:mPr>
                            <m:m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3</m:t>
                                    </m:r>
                                  </m:num>
                                  <m:den>
                                    <m:r>
                                      <a:rPr lang="en-GB" sz="1400" b="0" i="1" smtClean="0">
                                        <a:latin typeface="Cambria Math" panose="02040503050406030204" pitchFamily="18" charset="0"/>
                                      </a:rPr>
                                      <m:t>8</m:t>
                                    </m:r>
                                  </m:den>
                                </m:f>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𝑥</m:t>
                                    </m:r>
                                  </m:e>
                                  <m:sup>
                                    <m:r>
                                      <a:rPr lang="en-GB" sz="1400" b="0" i="1" smtClean="0">
                                        <a:latin typeface="Cambria Math" panose="02040503050406030204" pitchFamily="18" charset="0"/>
                                      </a:rPr>
                                      <m:t>2</m:t>
                                    </m:r>
                                  </m:sup>
                                </m:sSup>
                                <m:r>
                                  <a:rPr lang="en-GB" sz="1400" i="1">
                                    <a:latin typeface="Cambria Math" panose="02040503050406030204" pitchFamily="18" charset="0"/>
                                  </a:rPr>
                                  <m:t>,</m:t>
                                </m:r>
                              </m:e>
                              <m:e>
                                <m:r>
                                  <a:rPr lang="en-GB" sz="1400" b="0" i="1" smtClean="0">
                                    <a:latin typeface="Cambria Math" panose="02040503050406030204" pitchFamily="18" charset="0"/>
                                  </a:rPr>
                                  <m:t>0</m:t>
                                </m:r>
                                <m:r>
                                  <a:rPr lang="en-GB" sz="1400" i="1">
                                    <a:latin typeface="Cambria Math" panose="02040503050406030204" pitchFamily="18" charset="0"/>
                                  </a:rPr>
                                  <m:t>≤</m:t>
                                </m:r>
                                <m:r>
                                  <a:rPr lang="en-GB" sz="1400" i="1">
                                    <a:latin typeface="Cambria Math" panose="02040503050406030204" pitchFamily="18" charset="0"/>
                                  </a:rPr>
                                  <m:t>𝑥</m:t>
                                </m:r>
                                <m:r>
                                  <a:rPr lang="en-GB" sz="1400" i="1">
                                    <a:latin typeface="Cambria Math" panose="02040503050406030204" pitchFamily="18" charset="0"/>
                                  </a:rPr>
                                  <m:t>≤2</m:t>
                                </m:r>
                              </m:e>
                            </m:mr>
                            <m:mr>
                              <m:e>
                                <m:r>
                                  <a:rPr lang="en-GB" sz="1400" i="1">
                                    <a:latin typeface="Cambria Math" panose="02040503050406030204" pitchFamily="18" charset="0"/>
                                  </a:rPr>
                                  <m:t>0</m:t>
                                </m:r>
                              </m:e>
                              <m:e>
                                <m:r>
                                  <a:rPr lang="en-GB" sz="1400" i="1">
                                    <a:latin typeface="Cambria Math" panose="02040503050406030204" pitchFamily="18" charset="0"/>
                                  </a:rPr>
                                  <m:t>𝑜𝑡h𝑒𝑟𝑤𝑖𝑠𝑒</m:t>
                                </m:r>
                              </m:e>
                            </m:mr>
                          </m:m>
                        </m:e>
                      </m:d>
                    </m:oMath>
                  </m:oMathPara>
                </a14:m>
                <a:endParaRPr lang="en-GB" sz="1400" dirty="0"/>
              </a:p>
              <a:p>
                <a:r>
                  <a:rPr lang="en-GB" sz="1400" dirty="0"/>
                  <a:t>Find </a:t>
                </a:r>
                <a14:m>
                  <m:oMath xmlns:m="http://schemas.openxmlformats.org/officeDocument/2006/math">
                    <m:r>
                      <a:rPr lang="en-GB" sz="1400" i="1">
                        <a:latin typeface="Cambria Math" panose="02040503050406030204" pitchFamily="18" charset="0"/>
                      </a:rPr>
                      <m:t>𝐹</m:t>
                    </m:r>
                    <m:d>
                      <m:dPr>
                        <m:ctrlPr>
                          <a:rPr lang="en-GB" sz="1400" i="1">
                            <a:latin typeface="Cambria Math" panose="02040503050406030204" pitchFamily="18" charset="0"/>
                          </a:rPr>
                        </m:ctrlPr>
                      </m:dPr>
                      <m:e>
                        <m:r>
                          <a:rPr lang="en-GB" sz="1400" i="1">
                            <a:latin typeface="Cambria Math" panose="02040503050406030204" pitchFamily="18" charset="0"/>
                          </a:rPr>
                          <m:t>𝑥</m:t>
                        </m:r>
                      </m:e>
                    </m:d>
                  </m:oMath>
                </a14:m>
                <a:r>
                  <a:rPr lang="en-GB" sz="1400" dirty="0"/>
                  <a:t>.</a:t>
                </a:r>
              </a:p>
              <a:p>
                <a:pPr/>
                <a14:m>
                  <m:oMathPara xmlns:m="http://schemas.openxmlformats.org/officeDocument/2006/math">
                    <m:oMathParaPr>
                      <m:jc m:val="centerGroup"/>
                    </m:oMathParaPr>
                    <m:oMath xmlns:m="http://schemas.openxmlformats.org/officeDocument/2006/math">
                      <m:r>
                        <a:rPr lang="en-GB" sz="1100" b="1" i="1">
                          <a:latin typeface="Cambria Math" panose="02040503050406030204" pitchFamily="18" charset="0"/>
                        </a:rPr>
                        <m:t>𝑭</m:t>
                      </m:r>
                      <m:d>
                        <m:dPr>
                          <m:ctrlPr>
                            <a:rPr lang="en-GB" sz="1100" b="1" i="1">
                              <a:latin typeface="Cambria Math" panose="02040503050406030204" pitchFamily="18" charset="0"/>
                            </a:rPr>
                          </m:ctrlPr>
                        </m:dPr>
                        <m:e>
                          <m:r>
                            <a:rPr lang="en-GB" sz="1100" b="1" i="1">
                              <a:latin typeface="Cambria Math" panose="02040503050406030204" pitchFamily="18" charset="0"/>
                            </a:rPr>
                            <m:t>𝒙</m:t>
                          </m:r>
                        </m:e>
                      </m:d>
                      <m:r>
                        <a:rPr lang="en-GB" sz="1100" b="1" i="1">
                          <a:latin typeface="Cambria Math" panose="02040503050406030204" pitchFamily="18" charset="0"/>
                        </a:rPr>
                        <m:t>=</m:t>
                      </m:r>
                      <m:d>
                        <m:dPr>
                          <m:begChr m:val="{"/>
                          <m:endChr m:val=""/>
                          <m:ctrlPr>
                            <a:rPr lang="en-GB" sz="1100" b="1" i="1">
                              <a:latin typeface="Cambria Math" panose="02040503050406030204" pitchFamily="18" charset="0"/>
                            </a:rPr>
                          </m:ctrlPr>
                        </m:dPr>
                        <m:e>
                          <m:m>
                            <m:mPr>
                              <m:mcs>
                                <m:mc>
                                  <m:mcPr>
                                    <m:count m:val="2"/>
                                    <m:mcJc m:val="center"/>
                                  </m:mcPr>
                                </m:mc>
                              </m:mcs>
                              <m:ctrlPr>
                                <a:rPr lang="en-GB" sz="1100" b="1" i="1">
                                  <a:latin typeface="Cambria Math" panose="02040503050406030204" pitchFamily="18" charset="0"/>
                                </a:rPr>
                              </m:ctrlPr>
                            </m:mPr>
                            <m:mr>
                              <m:e>
                                <m:r>
                                  <a:rPr lang="en-GB" sz="1100" b="1" i="1">
                                    <a:latin typeface="Cambria Math" panose="02040503050406030204" pitchFamily="18" charset="0"/>
                                  </a:rPr>
                                  <m:t>𝟎</m:t>
                                </m:r>
                                <m:r>
                                  <a:rPr lang="en-GB" sz="1100" b="1" i="1">
                                    <a:latin typeface="Cambria Math" panose="02040503050406030204" pitchFamily="18" charset="0"/>
                                  </a:rPr>
                                  <m:t>,</m:t>
                                </m:r>
                              </m:e>
                              <m:e>
                                <m:r>
                                  <a:rPr lang="en-GB" sz="1100" b="1" i="1">
                                    <a:latin typeface="Cambria Math" panose="02040503050406030204" pitchFamily="18" charset="0"/>
                                  </a:rPr>
                                  <m:t>𝒙</m:t>
                                </m:r>
                                <m:r>
                                  <a:rPr lang="en-GB" sz="1100" b="1" i="1">
                                    <a:latin typeface="Cambria Math" panose="02040503050406030204" pitchFamily="18" charset="0"/>
                                  </a:rPr>
                                  <m:t>&lt;</m:t>
                                </m:r>
                                <m:r>
                                  <a:rPr lang="en-GB" sz="1100" b="1" i="1">
                                    <a:latin typeface="Cambria Math" panose="02040503050406030204" pitchFamily="18" charset="0"/>
                                  </a:rPr>
                                  <m:t>𝟎</m:t>
                                </m:r>
                              </m:e>
                            </m:mr>
                            <m:mr>
                              <m:e>
                                <m:f>
                                  <m:fPr>
                                    <m:ctrlPr>
                                      <a:rPr lang="en-GB" sz="1100" b="1" i="1">
                                        <a:latin typeface="Cambria Math" panose="02040503050406030204" pitchFamily="18" charset="0"/>
                                      </a:rPr>
                                    </m:ctrlPr>
                                  </m:fPr>
                                  <m:num>
                                    <m:r>
                                      <a:rPr lang="en-GB" sz="1100" b="1" i="1">
                                        <a:latin typeface="Cambria Math" panose="02040503050406030204" pitchFamily="18" charset="0"/>
                                      </a:rPr>
                                      <m:t>𝟑</m:t>
                                    </m:r>
                                  </m:num>
                                  <m:den>
                                    <m:r>
                                      <a:rPr lang="en-GB" sz="1100" b="1" i="1">
                                        <a:latin typeface="Cambria Math" panose="02040503050406030204" pitchFamily="18" charset="0"/>
                                      </a:rPr>
                                      <m:t>𝟐𝟒</m:t>
                                    </m:r>
                                  </m:den>
                                </m:f>
                                <m:sSup>
                                  <m:sSupPr>
                                    <m:ctrlPr>
                                      <a:rPr lang="en-GB" sz="1100" b="1" i="1">
                                        <a:latin typeface="Cambria Math" panose="02040503050406030204" pitchFamily="18" charset="0"/>
                                      </a:rPr>
                                    </m:ctrlPr>
                                  </m:sSupPr>
                                  <m:e>
                                    <m:r>
                                      <a:rPr lang="en-GB" sz="1100" b="1" i="1">
                                        <a:latin typeface="Cambria Math" panose="02040503050406030204" pitchFamily="18" charset="0"/>
                                      </a:rPr>
                                      <m:t>𝒙</m:t>
                                    </m:r>
                                  </m:e>
                                  <m:sup>
                                    <m:r>
                                      <a:rPr lang="en-GB" sz="1100" b="1" i="1">
                                        <a:latin typeface="Cambria Math" panose="02040503050406030204" pitchFamily="18" charset="0"/>
                                      </a:rPr>
                                      <m:t>𝟑</m:t>
                                    </m:r>
                                  </m:sup>
                                </m:sSup>
                              </m:e>
                              <m:e>
                                <m:r>
                                  <a:rPr lang="en-GB" sz="1100" b="1" i="1">
                                    <a:latin typeface="Cambria Math" panose="02040503050406030204" pitchFamily="18" charset="0"/>
                                  </a:rPr>
                                  <m:t>𝟎</m:t>
                                </m:r>
                                <m:r>
                                  <a:rPr lang="en-GB" sz="1100" b="1" i="1">
                                    <a:latin typeface="Cambria Math" panose="02040503050406030204" pitchFamily="18" charset="0"/>
                                  </a:rPr>
                                  <m:t>≤</m:t>
                                </m:r>
                                <m:r>
                                  <a:rPr lang="en-GB" sz="1100" b="1" i="1">
                                    <a:latin typeface="Cambria Math" panose="02040503050406030204" pitchFamily="18" charset="0"/>
                                  </a:rPr>
                                  <m:t>𝒙</m:t>
                                </m:r>
                                <m:r>
                                  <a:rPr lang="en-GB" sz="1100" b="1" i="1">
                                    <a:latin typeface="Cambria Math" panose="02040503050406030204" pitchFamily="18" charset="0"/>
                                  </a:rPr>
                                  <m:t>≤</m:t>
                                </m:r>
                                <m:r>
                                  <a:rPr lang="en-GB" sz="1100" b="1" i="1">
                                    <a:latin typeface="Cambria Math" panose="02040503050406030204" pitchFamily="18" charset="0"/>
                                  </a:rPr>
                                  <m:t>𝟐</m:t>
                                </m:r>
                              </m:e>
                            </m:mr>
                            <m:mr>
                              <m:e>
                                <m:r>
                                  <a:rPr lang="en-GB" sz="1100" b="1" i="1">
                                    <a:latin typeface="Cambria Math" panose="02040503050406030204" pitchFamily="18" charset="0"/>
                                  </a:rPr>
                                  <m:t>𝟏</m:t>
                                </m:r>
                              </m:e>
                              <m:e>
                                <m:r>
                                  <a:rPr lang="en-GB" sz="1100" b="1" i="1">
                                    <a:latin typeface="Cambria Math" panose="02040503050406030204" pitchFamily="18" charset="0"/>
                                  </a:rPr>
                                  <m:t>𝒙</m:t>
                                </m:r>
                                <m:r>
                                  <a:rPr lang="en-GB" sz="1100" b="1" i="1">
                                    <a:latin typeface="Cambria Math" panose="02040503050406030204" pitchFamily="18" charset="0"/>
                                  </a:rPr>
                                  <m:t>&gt;</m:t>
                                </m:r>
                                <m:r>
                                  <a:rPr lang="en-GB" sz="1100" b="1" i="1">
                                    <a:latin typeface="Cambria Math" panose="02040503050406030204" pitchFamily="18" charset="0"/>
                                  </a:rPr>
                                  <m:t>𝟐</m:t>
                                </m:r>
                              </m:e>
                            </m:mr>
                          </m:m>
                        </m:e>
                      </m:d>
                    </m:oMath>
                  </m:oMathPara>
                </a14:m>
                <a:endParaRPr lang="en-GB" sz="1600" b="1" dirty="0"/>
              </a:p>
              <a:p>
                <a:endParaRPr lang="en-GB" sz="1600" dirty="0"/>
              </a:p>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rPr>
                        <m:t>𝑓</m:t>
                      </m:r>
                      <m:d>
                        <m:dPr>
                          <m:ctrlPr>
                            <a:rPr lang="en-GB" sz="1400" i="1">
                              <a:latin typeface="Cambria Math" panose="02040503050406030204" pitchFamily="18" charset="0"/>
                            </a:rPr>
                          </m:ctrlPr>
                        </m:dPr>
                        <m:e>
                          <m:r>
                            <a:rPr lang="en-GB" sz="1400" i="1">
                              <a:latin typeface="Cambria Math" panose="02040503050406030204" pitchFamily="18" charset="0"/>
                            </a:rPr>
                            <m:t>𝑥</m:t>
                          </m:r>
                        </m:e>
                      </m:d>
                      <m:r>
                        <a:rPr lang="en-GB" sz="1400" i="1">
                          <a:latin typeface="Cambria Math" panose="02040503050406030204" pitchFamily="18" charset="0"/>
                        </a:rPr>
                        <m:t>=</m:t>
                      </m:r>
                      <m:d>
                        <m:dPr>
                          <m:begChr m:val="{"/>
                          <m:endChr m:val=""/>
                          <m:ctrlPr>
                            <a:rPr lang="en-GB" sz="1400" i="1">
                              <a:latin typeface="Cambria Math" panose="02040503050406030204" pitchFamily="18" charset="0"/>
                            </a:rPr>
                          </m:ctrlPr>
                        </m:dPr>
                        <m:e>
                          <m:m>
                            <m:mPr>
                              <m:mcs>
                                <m:mc>
                                  <m:mcPr>
                                    <m:count m:val="2"/>
                                    <m:mcJc m:val="center"/>
                                  </m:mcPr>
                                </m:mc>
                              </m:mcs>
                              <m:ctrlPr>
                                <a:rPr lang="en-GB" sz="1400" i="1">
                                  <a:latin typeface="Cambria Math" panose="02040503050406030204" pitchFamily="18" charset="0"/>
                                </a:rPr>
                              </m:ctrlPr>
                            </m:mPr>
                            <m:m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4</m:t>
                                    </m:r>
                                  </m:den>
                                </m:f>
                                <m:r>
                                  <a:rPr lang="en-GB" sz="1400" b="0" i="1" smtClean="0">
                                    <a:latin typeface="Cambria Math" panose="02040503050406030204" pitchFamily="18" charset="0"/>
                                  </a:rPr>
                                  <m:t>(4−</m:t>
                                </m:r>
                                <m:r>
                                  <a:rPr lang="en-GB" sz="1400" b="0" i="1" smtClean="0">
                                    <a:latin typeface="Cambria Math" panose="02040503050406030204" pitchFamily="18" charset="0"/>
                                  </a:rPr>
                                  <m:t>𝑥</m:t>
                                </m:r>
                                <m:r>
                                  <a:rPr lang="en-GB" sz="1400" b="0" i="1" smtClean="0">
                                    <a:latin typeface="Cambria Math" panose="02040503050406030204" pitchFamily="18" charset="0"/>
                                  </a:rPr>
                                  <m:t>),</m:t>
                                </m:r>
                              </m:e>
                              <m:e>
                                <m:r>
                                  <a:rPr lang="en-GB" sz="1400" b="0" i="1" smtClean="0">
                                    <a:latin typeface="Cambria Math" panose="02040503050406030204" pitchFamily="18" charset="0"/>
                                  </a:rPr>
                                  <m:t>1</m:t>
                                </m:r>
                                <m:r>
                                  <a:rPr lang="en-GB" sz="1400" i="1">
                                    <a:latin typeface="Cambria Math" panose="02040503050406030204" pitchFamily="18" charset="0"/>
                                  </a:rPr>
                                  <m:t>≤</m:t>
                                </m:r>
                                <m:r>
                                  <a:rPr lang="en-GB" sz="1400" i="1">
                                    <a:latin typeface="Cambria Math" panose="02040503050406030204" pitchFamily="18" charset="0"/>
                                  </a:rPr>
                                  <m:t>𝑥</m:t>
                                </m:r>
                                <m:r>
                                  <a:rPr lang="en-GB" sz="1400" i="1">
                                    <a:latin typeface="Cambria Math" panose="02040503050406030204" pitchFamily="18" charset="0"/>
                                  </a:rPr>
                                  <m:t>≤3</m:t>
                                </m:r>
                              </m:e>
                            </m:mr>
                            <m:mr>
                              <m:e>
                                <m:r>
                                  <a:rPr lang="en-GB" sz="1400" i="1">
                                    <a:latin typeface="Cambria Math" panose="02040503050406030204" pitchFamily="18" charset="0"/>
                                  </a:rPr>
                                  <m:t>0</m:t>
                                </m:r>
                              </m:e>
                              <m:e>
                                <m:r>
                                  <a:rPr lang="en-GB" sz="1400" i="1">
                                    <a:latin typeface="Cambria Math" panose="02040503050406030204" pitchFamily="18" charset="0"/>
                                  </a:rPr>
                                  <m:t>𝑜𝑡h𝑒𝑟𝑤𝑖𝑠𝑒</m:t>
                                </m:r>
                              </m:e>
                            </m:mr>
                          </m:m>
                        </m:e>
                      </m:d>
                    </m:oMath>
                  </m:oMathPara>
                </a14:m>
                <a:endParaRPr lang="en-GB" sz="1400" dirty="0"/>
              </a:p>
              <a:p>
                <a:r>
                  <a:rPr lang="en-GB" sz="1400" dirty="0"/>
                  <a:t>Find </a:t>
                </a:r>
                <a14:m>
                  <m:oMath xmlns:m="http://schemas.openxmlformats.org/officeDocument/2006/math">
                    <m:r>
                      <a:rPr lang="en-GB" sz="1400" i="1">
                        <a:latin typeface="Cambria Math" panose="02040503050406030204" pitchFamily="18" charset="0"/>
                      </a:rPr>
                      <m:t>𝐹</m:t>
                    </m:r>
                    <m:d>
                      <m:dPr>
                        <m:ctrlPr>
                          <a:rPr lang="en-GB" sz="1400" i="1">
                            <a:latin typeface="Cambria Math" panose="02040503050406030204" pitchFamily="18" charset="0"/>
                          </a:rPr>
                        </m:ctrlPr>
                      </m:dPr>
                      <m:e>
                        <m:r>
                          <a:rPr lang="en-GB" sz="1400" i="1">
                            <a:latin typeface="Cambria Math" panose="02040503050406030204" pitchFamily="18" charset="0"/>
                          </a:rPr>
                          <m:t>𝑥</m:t>
                        </m:r>
                      </m:e>
                    </m:d>
                  </m:oMath>
                </a14:m>
                <a:r>
                  <a:rPr lang="en-GB" sz="1400" dirty="0"/>
                  <a:t>.</a:t>
                </a:r>
              </a:p>
              <a:p>
                <a:pPr/>
                <a14:m>
                  <m:oMathPara xmlns:m="http://schemas.openxmlformats.org/officeDocument/2006/math">
                    <m:oMathParaPr>
                      <m:jc m:val="centerGroup"/>
                    </m:oMathParaPr>
                    <m:oMath xmlns:m="http://schemas.openxmlformats.org/officeDocument/2006/math">
                      <m:r>
                        <a:rPr lang="en-GB" sz="1100" b="1" i="1">
                          <a:latin typeface="Cambria Math" panose="02040503050406030204" pitchFamily="18" charset="0"/>
                        </a:rPr>
                        <m:t>𝑭</m:t>
                      </m:r>
                      <m:d>
                        <m:dPr>
                          <m:ctrlPr>
                            <a:rPr lang="en-GB" sz="1100" b="1" i="1">
                              <a:latin typeface="Cambria Math" panose="02040503050406030204" pitchFamily="18" charset="0"/>
                            </a:rPr>
                          </m:ctrlPr>
                        </m:dPr>
                        <m:e>
                          <m:r>
                            <a:rPr lang="en-GB" sz="1100" b="1" i="1">
                              <a:latin typeface="Cambria Math" panose="02040503050406030204" pitchFamily="18" charset="0"/>
                            </a:rPr>
                            <m:t>𝒙</m:t>
                          </m:r>
                        </m:e>
                      </m:d>
                      <m:r>
                        <a:rPr lang="en-GB" sz="1100" b="1" i="1">
                          <a:latin typeface="Cambria Math" panose="02040503050406030204" pitchFamily="18" charset="0"/>
                        </a:rPr>
                        <m:t>=</m:t>
                      </m:r>
                      <m:d>
                        <m:dPr>
                          <m:begChr m:val="{"/>
                          <m:endChr m:val=""/>
                          <m:ctrlPr>
                            <a:rPr lang="en-GB" sz="1100" b="1" i="1">
                              <a:latin typeface="Cambria Math" panose="02040503050406030204" pitchFamily="18" charset="0"/>
                            </a:rPr>
                          </m:ctrlPr>
                        </m:dPr>
                        <m:e>
                          <m:m>
                            <m:mPr>
                              <m:mcs>
                                <m:mc>
                                  <m:mcPr>
                                    <m:count m:val="2"/>
                                    <m:mcJc m:val="center"/>
                                  </m:mcPr>
                                </m:mc>
                              </m:mcs>
                              <m:ctrlPr>
                                <a:rPr lang="en-GB" sz="1100" b="1" i="1">
                                  <a:latin typeface="Cambria Math" panose="02040503050406030204" pitchFamily="18" charset="0"/>
                                </a:rPr>
                              </m:ctrlPr>
                            </m:mPr>
                            <m:mr>
                              <m:e>
                                <m:r>
                                  <a:rPr lang="en-GB" sz="1100" b="1" i="1">
                                    <a:latin typeface="Cambria Math" panose="02040503050406030204" pitchFamily="18" charset="0"/>
                                  </a:rPr>
                                  <m:t>𝟎</m:t>
                                </m:r>
                                <m:r>
                                  <a:rPr lang="en-GB" sz="1100" b="1" i="1">
                                    <a:latin typeface="Cambria Math" panose="02040503050406030204" pitchFamily="18" charset="0"/>
                                  </a:rPr>
                                  <m:t>,</m:t>
                                </m:r>
                              </m:e>
                              <m:e>
                                <m:r>
                                  <a:rPr lang="en-GB" sz="1100" b="1" i="1">
                                    <a:latin typeface="Cambria Math" panose="02040503050406030204" pitchFamily="18" charset="0"/>
                                  </a:rPr>
                                  <m:t>𝒙</m:t>
                                </m:r>
                                <m:r>
                                  <a:rPr lang="en-GB" sz="1100" b="1" i="1">
                                    <a:latin typeface="Cambria Math" panose="02040503050406030204" pitchFamily="18" charset="0"/>
                                  </a:rPr>
                                  <m:t>&lt;</m:t>
                                </m:r>
                                <m:r>
                                  <a:rPr lang="en-GB" sz="1100" b="1" i="1" smtClean="0">
                                    <a:latin typeface="Cambria Math" panose="02040503050406030204" pitchFamily="18" charset="0"/>
                                  </a:rPr>
                                  <m:t>𝟏</m:t>
                                </m:r>
                              </m:e>
                            </m:mr>
                            <m:mr>
                              <m:e>
                                <m:r>
                                  <a:rPr lang="en-GB" sz="1100" b="1" i="1" smtClean="0">
                                    <a:latin typeface="Cambria Math" panose="02040503050406030204" pitchFamily="18" charset="0"/>
                                  </a:rPr>
                                  <m:t>𝒙</m:t>
                                </m:r>
                                <m:r>
                                  <a:rPr lang="en-GB" sz="1100" b="1" i="1" smtClean="0">
                                    <a:latin typeface="Cambria Math" panose="02040503050406030204" pitchFamily="18" charset="0"/>
                                  </a:rPr>
                                  <m:t>−</m:t>
                                </m:r>
                                <m:f>
                                  <m:fPr>
                                    <m:ctrlPr>
                                      <a:rPr lang="en-GB" sz="1100" b="1" i="1" smtClean="0">
                                        <a:latin typeface="Cambria Math" panose="02040503050406030204" pitchFamily="18" charset="0"/>
                                      </a:rPr>
                                    </m:ctrlPr>
                                  </m:fPr>
                                  <m:num>
                                    <m:r>
                                      <a:rPr lang="en-GB" sz="1100" b="1" i="1" smtClean="0">
                                        <a:latin typeface="Cambria Math" panose="02040503050406030204" pitchFamily="18" charset="0"/>
                                      </a:rPr>
                                      <m:t>𝟏</m:t>
                                    </m:r>
                                  </m:num>
                                  <m:den>
                                    <m:r>
                                      <a:rPr lang="en-GB" sz="1100" b="1" i="1" smtClean="0">
                                        <a:latin typeface="Cambria Math" panose="02040503050406030204" pitchFamily="18" charset="0"/>
                                      </a:rPr>
                                      <m:t>𝟖</m:t>
                                    </m:r>
                                  </m:den>
                                </m:f>
                                <m:sSup>
                                  <m:sSupPr>
                                    <m:ctrlPr>
                                      <a:rPr lang="en-GB" sz="1100" b="1" i="1" smtClean="0">
                                        <a:latin typeface="Cambria Math" panose="02040503050406030204" pitchFamily="18" charset="0"/>
                                      </a:rPr>
                                    </m:ctrlPr>
                                  </m:sSupPr>
                                  <m:e>
                                    <m:r>
                                      <a:rPr lang="en-GB" sz="1100" b="1" i="1" smtClean="0">
                                        <a:latin typeface="Cambria Math" panose="02040503050406030204" pitchFamily="18" charset="0"/>
                                      </a:rPr>
                                      <m:t>𝒙</m:t>
                                    </m:r>
                                  </m:e>
                                  <m:sup>
                                    <m:r>
                                      <a:rPr lang="en-GB" sz="1100" b="1" i="1" smtClean="0">
                                        <a:latin typeface="Cambria Math" panose="02040503050406030204" pitchFamily="18" charset="0"/>
                                      </a:rPr>
                                      <m:t>𝟐</m:t>
                                    </m:r>
                                  </m:sup>
                                </m:sSup>
                                <m:r>
                                  <a:rPr lang="en-GB" sz="1100" b="1" i="1" smtClean="0">
                                    <a:latin typeface="Cambria Math" panose="02040503050406030204" pitchFamily="18" charset="0"/>
                                  </a:rPr>
                                  <m:t>−</m:t>
                                </m:r>
                                <m:f>
                                  <m:fPr>
                                    <m:ctrlPr>
                                      <a:rPr lang="en-GB" sz="1100" b="1" i="1" smtClean="0">
                                        <a:latin typeface="Cambria Math" panose="02040503050406030204" pitchFamily="18" charset="0"/>
                                      </a:rPr>
                                    </m:ctrlPr>
                                  </m:fPr>
                                  <m:num>
                                    <m:r>
                                      <a:rPr lang="en-GB" sz="1100" b="1" i="1" smtClean="0">
                                        <a:latin typeface="Cambria Math" panose="02040503050406030204" pitchFamily="18" charset="0"/>
                                      </a:rPr>
                                      <m:t>𝟕</m:t>
                                    </m:r>
                                  </m:num>
                                  <m:den>
                                    <m:r>
                                      <a:rPr lang="en-GB" sz="1100" b="1" i="1" smtClean="0">
                                        <a:latin typeface="Cambria Math" panose="02040503050406030204" pitchFamily="18" charset="0"/>
                                      </a:rPr>
                                      <m:t>𝟖</m:t>
                                    </m:r>
                                  </m:den>
                                </m:f>
                              </m:e>
                              <m:e>
                                <m:r>
                                  <a:rPr lang="en-GB" sz="1100" b="1" i="1" smtClean="0">
                                    <a:latin typeface="Cambria Math" panose="02040503050406030204" pitchFamily="18" charset="0"/>
                                  </a:rPr>
                                  <m:t>𝟏</m:t>
                                </m:r>
                                <m:r>
                                  <a:rPr lang="en-GB" sz="1100" b="1" i="1">
                                    <a:latin typeface="Cambria Math" panose="02040503050406030204" pitchFamily="18" charset="0"/>
                                  </a:rPr>
                                  <m:t>≤</m:t>
                                </m:r>
                                <m:r>
                                  <a:rPr lang="en-GB" sz="1100" b="1" i="1">
                                    <a:latin typeface="Cambria Math" panose="02040503050406030204" pitchFamily="18" charset="0"/>
                                  </a:rPr>
                                  <m:t>𝒙</m:t>
                                </m:r>
                                <m:r>
                                  <a:rPr lang="en-GB" sz="1100" b="1" i="1">
                                    <a:latin typeface="Cambria Math" panose="02040503050406030204" pitchFamily="18" charset="0"/>
                                  </a:rPr>
                                  <m:t>≤</m:t>
                                </m:r>
                                <m:r>
                                  <a:rPr lang="en-GB" sz="1100" b="1" i="1" smtClean="0">
                                    <a:latin typeface="Cambria Math" panose="02040503050406030204" pitchFamily="18" charset="0"/>
                                  </a:rPr>
                                  <m:t>𝟑</m:t>
                                </m:r>
                              </m:e>
                            </m:mr>
                            <m:mr>
                              <m:e>
                                <m:r>
                                  <a:rPr lang="en-GB" sz="1100" b="1" i="1">
                                    <a:latin typeface="Cambria Math" panose="02040503050406030204" pitchFamily="18" charset="0"/>
                                  </a:rPr>
                                  <m:t>𝟏</m:t>
                                </m:r>
                              </m:e>
                              <m:e>
                                <m:r>
                                  <a:rPr lang="en-GB" sz="1100" b="1" i="1">
                                    <a:latin typeface="Cambria Math" panose="02040503050406030204" pitchFamily="18" charset="0"/>
                                  </a:rPr>
                                  <m:t>𝒙</m:t>
                                </m:r>
                                <m:r>
                                  <a:rPr lang="en-GB" sz="1100" b="1" i="1">
                                    <a:latin typeface="Cambria Math" panose="02040503050406030204" pitchFamily="18" charset="0"/>
                                  </a:rPr>
                                  <m:t>&gt;</m:t>
                                </m:r>
                                <m:r>
                                  <a:rPr lang="en-GB" sz="1100" b="1" i="1" smtClean="0">
                                    <a:latin typeface="Cambria Math" panose="02040503050406030204" pitchFamily="18" charset="0"/>
                                  </a:rPr>
                                  <m:t>𝟑</m:t>
                                </m:r>
                              </m:e>
                            </m:mr>
                          </m:m>
                        </m:e>
                      </m:d>
                    </m:oMath>
                  </m:oMathPara>
                </a14:m>
                <a:endParaRPr lang="en-GB" sz="1600" dirty="0"/>
              </a:p>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rPr>
                        <m:t>𝑓</m:t>
                      </m:r>
                      <m:d>
                        <m:dPr>
                          <m:ctrlPr>
                            <a:rPr lang="en-GB" sz="1400" i="1">
                              <a:latin typeface="Cambria Math" panose="02040503050406030204" pitchFamily="18" charset="0"/>
                            </a:rPr>
                          </m:ctrlPr>
                        </m:dPr>
                        <m:e>
                          <m:r>
                            <a:rPr lang="en-GB" sz="1400" i="1">
                              <a:latin typeface="Cambria Math" panose="02040503050406030204" pitchFamily="18" charset="0"/>
                            </a:rPr>
                            <m:t>𝑥</m:t>
                          </m:r>
                        </m:e>
                      </m:d>
                      <m:r>
                        <a:rPr lang="en-GB" sz="1400" i="1">
                          <a:latin typeface="Cambria Math" panose="02040503050406030204" pitchFamily="18" charset="0"/>
                        </a:rPr>
                        <m:t>=</m:t>
                      </m:r>
                      <m:d>
                        <m:dPr>
                          <m:begChr m:val="{"/>
                          <m:endChr m:val=""/>
                          <m:ctrlPr>
                            <a:rPr lang="en-GB" sz="1400" i="1">
                              <a:latin typeface="Cambria Math" panose="02040503050406030204" pitchFamily="18" charset="0"/>
                            </a:rPr>
                          </m:ctrlPr>
                        </m:dPr>
                        <m:e>
                          <m:m>
                            <m:mPr>
                              <m:mcs>
                                <m:mc>
                                  <m:mcPr>
                                    <m:count m:val="2"/>
                                    <m:mcJc m:val="center"/>
                                  </m:mcPr>
                                </m:mc>
                              </m:mcs>
                              <m:ctrlPr>
                                <a:rPr lang="en-GB" sz="1400" i="1">
                                  <a:latin typeface="Cambria Math" panose="02040503050406030204" pitchFamily="18" charset="0"/>
                                </a:rPr>
                              </m:ctrlPr>
                            </m:mPr>
                            <m:m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9</m:t>
                                    </m:r>
                                  </m:den>
                                </m:f>
                                <m:r>
                                  <a:rPr lang="en-GB" sz="1400" b="0" i="1" smtClean="0">
                                    <a:latin typeface="Cambria Math" panose="02040503050406030204" pitchFamily="18" charset="0"/>
                                  </a:rPr>
                                  <m:t>𝑥</m:t>
                                </m:r>
                                <m:r>
                                  <a:rPr lang="en-GB" sz="1400" i="1">
                                    <a:latin typeface="Cambria Math" panose="02040503050406030204" pitchFamily="18" charset="0"/>
                                  </a:rPr>
                                  <m:t>,</m:t>
                                </m:r>
                              </m:e>
                              <m:e>
                                <m:r>
                                  <a:rPr lang="en-GB" sz="1400" b="0" i="1" smtClean="0">
                                    <a:latin typeface="Cambria Math" panose="02040503050406030204" pitchFamily="18" charset="0"/>
                                  </a:rPr>
                                  <m:t>0</m:t>
                                </m:r>
                                <m:r>
                                  <a:rPr lang="en-GB" sz="1400" i="1">
                                    <a:latin typeface="Cambria Math" panose="02040503050406030204" pitchFamily="18" charset="0"/>
                                  </a:rPr>
                                  <m:t>≤</m:t>
                                </m:r>
                                <m:r>
                                  <a:rPr lang="en-GB" sz="1400" i="1">
                                    <a:latin typeface="Cambria Math" panose="02040503050406030204" pitchFamily="18" charset="0"/>
                                  </a:rPr>
                                  <m:t>𝑥</m:t>
                                </m:r>
                                <m:r>
                                  <a:rPr lang="en-GB" sz="1400" i="1">
                                    <a:latin typeface="Cambria Math" panose="02040503050406030204" pitchFamily="18" charset="0"/>
                                  </a:rPr>
                                  <m:t>&lt;3</m:t>
                                </m:r>
                              </m:e>
                            </m:mr>
                            <m:m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9</m:t>
                                    </m:r>
                                  </m:den>
                                </m:f>
                                <m:d>
                                  <m:dPr>
                                    <m:ctrlPr>
                                      <a:rPr lang="en-GB" sz="1400" b="0" i="1" smtClean="0">
                                        <a:latin typeface="Cambria Math" panose="02040503050406030204" pitchFamily="18" charset="0"/>
                                      </a:rPr>
                                    </m:ctrlPr>
                                  </m:dPr>
                                  <m:e>
                                    <m:r>
                                      <a:rPr lang="en-GB" sz="1400" b="0" i="1" smtClean="0">
                                        <a:latin typeface="Cambria Math" panose="02040503050406030204" pitchFamily="18" charset="0"/>
                                      </a:rPr>
                                      <m:t>6−</m:t>
                                    </m:r>
                                    <m:r>
                                      <a:rPr lang="en-GB" sz="1400" b="0" i="1" smtClean="0">
                                        <a:latin typeface="Cambria Math" panose="02040503050406030204" pitchFamily="18" charset="0"/>
                                      </a:rPr>
                                      <m:t>𝑥</m:t>
                                    </m:r>
                                  </m:e>
                                </m:d>
                              </m:e>
                              <m:e>
                                <m:r>
                                  <a:rPr lang="en-GB" sz="1400" b="0" i="1" smtClean="0">
                                    <a:latin typeface="Cambria Math" panose="02040503050406030204" pitchFamily="18" charset="0"/>
                                  </a:rPr>
                                  <m:t>3</m:t>
                                </m:r>
                                <m:r>
                                  <a:rPr lang="en-GB" sz="1400" i="1">
                                    <a:latin typeface="Cambria Math" panose="02040503050406030204" pitchFamily="18" charset="0"/>
                                  </a:rPr>
                                  <m:t>≤</m:t>
                                </m:r>
                                <m:r>
                                  <a:rPr lang="en-GB" sz="1400" i="1">
                                    <a:latin typeface="Cambria Math" panose="02040503050406030204" pitchFamily="18" charset="0"/>
                                  </a:rPr>
                                  <m:t>𝑥</m:t>
                                </m:r>
                                <m:r>
                                  <a:rPr lang="en-GB" sz="1400" i="1">
                                    <a:latin typeface="Cambria Math" panose="02040503050406030204" pitchFamily="18" charset="0"/>
                                  </a:rPr>
                                  <m:t>≤6</m:t>
                                </m:r>
                              </m:e>
                            </m:mr>
                            <m:mr>
                              <m:e>
                                <m:r>
                                  <a:rPr lang="en-GB" sz="1400" i="1">
                                    <a:latin typeface="Cambria Math" panose="02040503050406030204" pitchFamily="18" charset="0"/>
                                  </a:rPr>
                                  <m:t>0</m:t>
                                </m:r>
                              </m:e>
                              <m:e>
                                <m:r>
                                  <a:rPr lang="en-GB" sz="1400" i="1">
                                    <a:latin typeface="Cambria Math" panose="02040503050406030204" pitchFamily="18" charset="0"/>
                                  </a:rPr>
                                  <m:t>𝑜𝑡h𝑒𝑟𝑤𝑖𝑠𝑒</m:t>
                                </m:r>
                              </m:e>
                            </m:mr>
                          </m:m>
                        </m:e>
                      </m:d>
                    </m:oMath>
                  </m:oMathPara>
                </a14:m>
                <a:endParaRPr lang="en-GB" sz="1400" dirty="0"/>
              </a:p>
              <a:p>
                <a:r>
                  <a:rPr lang="en-GB" sz="1400" dirty="0"/>
                  <a:t>Find </a:t>
                </a:r>
                <a14:m>
                  <m:oMath xmlns:m="http://schemas.openxmlformats.org/officeDocument/2006/math">
                    <m:r>
                      <a:rPr lang="en-GB" sz="1400" i="1">
                        <a:latin typeface="Cambria Math" panose="02040503050406030204" pitchFamily="18" charset="0"/>
                      </a:rPr>
                      <m:t>𝐹</m:t>
                    </m:r>
                    <m:d>
                      <m:dPr>
                        <m:ctrlPr>
                          <a:rPr lang="en-GB" sz="1400" i="1">
                            <a:latin typeface="Cambria Math" panose="02040503050406030204" pitchFamily="18" charset="0"/>
                          </a:rPr>
                        </m:ctrlPr>
                      </m:dPr>
                      <m:e>
                        <m:r>
                          <a:rPr lang="en-GB" sz="1400" i="1">
                            <a:latin typeface="Cambria Math" panose="02040503050406030204" pitchFamily="18" charset="0"/>
                          </a:rPr>
                          <m:t>𝑥</m:t>
                        </m:r>
                      </m:e>
                    </m:d>
                  </m:oMath>
                </a14:m>
                <a:r>
                  <a:rPr lang="en-GB" sz="1400" dirty="0"/>
                  <a:t>.</a:t>
                </a:r>
              </a:p>
              <a:p>
                <a:pPr/>
                <a14:m>
                  <m:oMathPara xmlns:m="http://schemas.openxmlformats.org/officeDocument/2006/math">
                    <m:oMathParaPr>
                      <m:jc m:val="left"/>
                    </m:oMathParaPr>
                    <m:oMath xmlns:m="http://schemas.openxmlformats.org/officeDocument/2006/math">
                      <m:r>
                        <a:rPr lang="en-GB" sz="1050" b="1" i="1">
                          <a:latin typeface="Cambria Math" panose="02040503050406030204" pitchFamily="18" charset="0"/>
                        </a:rPr>
                        <m:t>𝑭</m:t>
                      </m:r>
                      <m:d>
                        <m:dPr>
                          <m:ctrlPr>
                            <a:rPr lang="en-GB" sz="1050" b="1" i="1">
                              <a:latin typeface="Cambria Math" panose="02040503050406030204" pitchFamily="18" charset="0"/>
                            </a:rPr>
                          </m:ctrlPr>
                        </m:dPr>
                        <m:e>
                          <m:r>
                            <a:rPr lang="en-GB" sz="1050" b="1" i="1">
                              <a:latin typeface="Cambria Math" panose="02040503050406030204" pitchFamily="18" charset="0"/>
                            </a:rPr>
                            <m:t>𝒙</m:t>
                          </m:r>
                        </m:e>
                      </m:d>
                      <m:r>
                        <a:rPr lang="en-GB" sz="1050" b="1" i="1">
                          <a:latin typeface="Cambria Math" panose="02040503050406030204" pitchFamily="18" charset="0"/>
                        </a:rPr>
                        <m:t>=</m:t>
                      </m:r>
                      <m:d>
                        <m:dPr>
                          <m:begChr m:val="{"/>
                          <m:endChr m:val=""/>
                          <m:ctrlPr>
                            <a:rPr lang="en-GB" sz="1050" b="1" i="1">
                              <a:latin typeface="Cambria Math" panose="02040503050406030204" pitchFamily="18" charset="0"/>
                            </a:rPr>
                          </m:ctrlPr>
                        </m:dPr>
                        <m:e>
                          <m:m>
                            <m:mPr>
                              <m:mcs>
                                <m:mc>
                                  <m:mcPr>
                                    <m:count m:val="2"/>
                                    <m:mcJc m:val="center"/>
                                  </m:mcPr>
                                </m:mc>
                              </m:mcs>
                              <m:ctrlPr>
                                <a:rPr lang="en-GB" sz="1050" b="1" i="1">
                                  <a:latin typeface="Cambria Math" panose="02040503050406030204" pitchFamily="18" charset="0"/>
                                </a:rPr>
                              </m:ctrlPr>
                            </m:mPr>
                            <m:mr>
                              <m:e>
                                <m:r>
                                  <a:rPr lang="en-GB" sz="1050" b="1" i="1">
                                    <a:latin typeface="Cambria Math" panose="02040503050406030204" pitchFamily="18" charset="0"/>
                                  </a:rPr>
                                  <m:t>𝟎</m:t>
                                </m:r>
                                <m:r>
                                  <a:rPr lang="en-GB" sz="1050" b="1" i="1">
                                    <a:latin typeface="Cambria Math" panose="02040503050406030204" pitchFamily="18" charset="0"/>
                                  </a:rPr>
                                  <m:t>,</m:t>
                                </m:r>
                              </m:e>
                              <m:e>
                                <m:r>
                                  <a:rPr lang="en-GB" sz="1050" b="1" i="1">
                                    <a:latin typeface="Cambria Math" panose="02040503050406030204" pitchFamily="18" charset="0"/>
                                  </a:rPr>
                                  <m:t>𝒙</m:t>
                                </m:r>
                                <m:r>
                                  <a:rPr lang="en-GB" sz="1050" b="1" i="1">
                                    <a:latin typeface="Cambria Math" panose="02040503050406030204" pitchFamily="18" charset="0"/>
                                  </a:rPr>
                                  <m:t>&lt;</m:t>
                                </m:r>
                                <m:r>
                                  <a:rPr lang="en-GB" sz="1050" b="1" i="1" smtClean="0">
                                    <a:latin typeface="Cambria Math" panose="02040503050406030204" pitchFamily="18" charset="0"/>
                                  </a:rPr>
                                  <m:t>𝟎</m:t>
                                </m:r>
                              </m:e>
                            </m:mr>
                            <m:mr>
                              <m:e>
                                <m:f>
                                  <m:fPr>
                                    <m:ctrlPr>
                                      <a:rPr lang="en-GB" sz="1050" b="1" i="1" smtClean="0">
                                        <a:latin typeface="Cambria Math" panose="02040503050406030204" pitchFamily="18" charset="0"/>
                                      </a:rPr>
                                    </m:ctrlPr>
                                  </m:fPr>
                                  <m:num>
                                    <m:r>
                                      <a:rPr lang="en-GB" sz="1050" b="1" i="1" smtClean="0">
                                        <a:latin typeface="Cambria Math" panose="02040503050406030204" pitchFamily="18" charset="0"/>
                                      </a:rPr>
                                      <m:t>𝟏</m:t>
                                    </m:r>
                                  </m:num>
                                  <m:den>
                                    <m:r>
                                      <a:rPr lang="en-GB" sz="1050" b="1" i="1" smtClean="0">
                                        <a:latin typeface="Cambria Math" panose="02040503050406030204" pitchFamily="18" charset="0"/>
                                      </a:rPr>
                                      <m:t>𝟏𝟖</m:t>
                                    </m:r>
                                  </m:den>
                                </m:f>
                                <m:sSup>
                                  <m:sSupPr>
                                    <m:ctrlPr>
                                      <a:rPr lang="en-GB" sz="1050" b="1" i="1" smtClean="0">
                                        <a:latin typeface="Cambria Math" panose="02040503050406030204" pitchFamily="18" charset="0"/>
                                      </a:rPr>
                                    </m:ctrlPr>
                                  </m:sSupPr>
                                  <m:e>
                                    <m:r>
                                      <a:rPr lang="en-GB" sz="1050" b="1" i="1" smtClean="0">
                                        <a:latin typeface="Cambria Math" panose="02040503050406030204" pitchFamily="18" charset="0"/>
                                      </a:rPr>
                                      <m:t>𝒙</m:t>
                                    </m:r>
                                  </m:e>
                                  <m:sup>
                                    <m:r>
                                      <a:rPr lang="en-GB" sz="1050" b="1" i="1" smtClean="0">
                                        <a:latin typeface="Cambria Math" panose="02040503050406030204" pitchFamily="18" charset="0"/>
                                      </a:rPr>
                                      <m:t>𝟐</m:t>
                                    </m:r>
                                  </m:sup>
                                </m:sSup>
                              </m:e>
                              <m:e>
                                <m:r>
                                  <a:rPr lang="en-GB" sz="1050" b="1" i="1" smtClean="0">
                                    <a:latin typeface="Cambria Math" panose="02040503050406030204" pitchFamily="18" charset="0"/>
                                  </a:rPr>
                                  <m:t>𝟎</m:t>
                                </m:r>
                                <m:r>
                                  <a:rPr lang="en-GB" sz="1050" b="1" i="1">
                                    <a:latin typeface="Cambria Math" panose="02040503050406030204" pitchFamily="18" charset="0"/>
                                  </a:rPr>
                                  <m:t>≤</m:t>
                                </m:r>
                                <m:r>
                                  <a:rPr lang="en-GB" sz="1050" b="1" i="1">
                                    <a:latin typeface="Cambria Math" panose="02040503050406030204" pitchFamily="18" charset="0"/>
                                  </a:rPr>
                                  <m:t>𝒙</m:t>
                                </m:r>
                                <m:r>
                                  <a:rPr lang="en-GB" sz="1050" b="1" i="1">
                                    <a:latin typeface="Cambria Math" panose="02040503050406030204" pitchFamily="18" charset="0"/>
                                  </a:rPr>
                                  <m:t>≤</m:t>
                                </m:r>
                                <m:r>
                                  <a:rPr lang="en-GB" sz="1050" b="1" i="1">
                                    <a:latin typeface="Cambria Math" panose="02040503050406030204" pitchFamily="18" charset="0"/>
                                  </a:rPr>
                                  <m:t>𝟑</m:t>
                                </m:r>
                              </m:e>
                            </m:mr>
                            <m:mr>
                              <m:e>
                                <m:f>
                                  <m:fPr>
                                    <m:ctrlPr>
                                      <a:rPr lang="en-GB" sz="1050" b="1" i="1" smtClean="0">
                                        <a:latin typeface="Cambria Math" panose="02040503050406030204" pitchFamily="18" charset="0"/>
                                      </a:rPr>
                                    </m:ctrlPr>
                                  </m:fPr>
                                  <m:num>
                                    <m:r>
                                      <a:rPr lang="en-GB" sz="1050" b="1" i="1" smtClean="0">
                                        <a:latin typeface="Cambria Math" panose="02040503050406030204" pitchFamily="18" charset="0"/>
                                      </a:rPr>
                                      <m:t>𝟐</m:t>
                                    </m:r>
                                  </m:num>
                                  <m:den>
                                    <m:r>
                                      <a:rPr lang="en-GB" sz="1050" b="1" i="1" smtClean="0">
                                        <a:latin typeface="Cambria Math" panose="02040503050406030204" pitchFamily="18" charset="0"/>
                                      </a:rPr>
                                      <m:t>𝟑</m:t>
                                    </m:r>
                                  </m:den>
                                </m:f>
                                <m:r>
                                  <a:rPr lang="en-GB" sz="1050" b="1" i="1" smtClean="0">
                                    <a:latin typeface="Cambria Math" panose="02040503050406030204" pitchFamily="18" charset="0"/>
                                  </a:rPr>
                                  <m:t>𝒙</m:t>
                                </m:r>
                                <m:r>
                                  <a:rPr lang="en-GB" sz="1050" b="1" i="1" smtClean="0">
                                    <a:latin typeface="Cambria Math" panose="02040503050406030204" pitchFamily="18" charset="0"/>
                                  </a:rPr>
                                  <m:t>−</m:t>
                                </m:r>
                                <m:f>
                                  <m:fPr>
                                    <m:ctrlPr>
                                      <a:rPr lang="en-GB" sz="1050" b="1" i="1" smtClean="0">
                                        <a:latin typeface="Cambria Math" panose="02040503050406030204" pitchFamily="18" charset="0"/>
                                      </a:rPr>
                                    </m:ctrlPr>
                                  </m:fPr>
                                  <m:num>
                                    <m:r>
                                      <a:rPr lang="en-GB" sz="1050" b="1" i="1" smtClean="0">
                                        <a:latin typeface="Cambria Math" panose="02040503050406030204" pitchFamily="18" charset="0"/>
                                      </a:rPr>
                                      <m:t>𝟏</m:t>
                                    </m:r>
                                  </m:num>
                                  <m:den>
                                    <m:r>
                                      <a:rPr lang="en-GB" sz="1050" b="1" i="1" smtClean="0">
                                        <a:latin typeface="Cambria Math" panose="02040503050406030204" pitchFamily="18" charset="0"/>
                                      </a:rPr>
                                      <m:t>𝟏𝟖</m:t>
                                    </m:r>
                                  </m:den>
                                </m:f>
                                <m:sSup>
                                  <m:sSupPr>
                                    <m:ctrlPr>
                                      <a:rPr lang="en-GB" sz="1050" b="1" i="1" smtClean="0">
                                        <a:latin typeface="Cambria Math" panose="02040503050406030204" pitchFamily="18" charset="0"/>
                                      </a:rPr>
                                    </m:ctrlPr>
                                  </m:sSupPr>
                                  <m:e>
                                    <m:r>
                                      <a:rPr lang="en-GB" sz="1050" b="1" i="1" smtClean="0">
                                        <a:latin typeface="Cambria Math" panose="02040503050406030204" pitchFamily="18" charset="0"/>
                                      </a:rPr>
                                      <m:t>𝒙</m:t>
                                    </m:r>
                                  </m:e>
                                  <m:sup>
                                    <m:r>
                                      <a:rPr lang="en-GB" sz="1050" b="1" i="1" smtClean="0">
                                        <a:latin typeface="Cambria Math" panose="02040503050406030204" pitchFamily="18" charset="0"/>
                                      </a:rPr>
                                      <m:t>𝟐</m:t>
                                    </m:r>
                                  </m:sup>
                                </m:sSup>
                                <m:r>
                                  <a:rPr lang="en-GB" sz="1050" b="1" i="1" smtClean="0">
                                    <a:latin typeface="Cambria Math" panose="02040503050406030204" pitchFamily="18" charset="0"/>
                                  </a:rPr>
                                  <m:t>−</m:t>
                                </m:r>
                                <m:r>
                                  <a:rPr lang="en-GB" sz="1050" b="1" i="1" smtClean="0">
                                    <a:latin typeface="Cambria Math" panose="02040503050406030204" pitchFamily="18" charset="0"/>
                                  </a:rPr>
                                  <m:t>𝟏</m:t>
                                </m:r>
                              </m:e>
                              <m:e>
                                <m:r>
                                  <a:rPr lang="en-GB" sz="1050" b="1" i="1" smtClean="0">
                                    <a:latin typeface="Cambria Math" panose="02040503050406030204" pitchFamily="18" charset="0"/>
                                  </a:rPr>
                                  <m:t>𝟑</m:t>
                                </m:r>
                                <m:r>
                                  <a:rPr lang="en-GB" sz="1050" b="1" i="1" smtClean="0">
                                    <a:latin typeface="Cambria Math" panose="02040503050406030204" pitchFamily="18" charset="0"/>
                                  </a:rPr>
                                  <m:t>&lt;</m:t>
                                </m:r>
                                <m:r>
                                  <a:rPr lang="en-GB" sz="1050" b="1" i="1" smtClean="0">
                                    <a:latin typeface="Cambria Math" panose="02040503050406030204" pitchFamily="18" charset="0"/>
                                  </a:rPr>
                                  <m:t>𝒙</m:t>
                                </m:r>
                                <m:r>
                                  <a:rPr lang="en-GB" sz="1050" b="1" i="1" smtClean="0">
                                    <a:latin typeface="Cambria Math" panose="02040503050406030204" pitchFamily="18" charset="0"/>
                                  </a:rPr>
                                  <m:t>≤</m:t>
                                </m:r>
                                <m:r>
                                  <a:rPr lang="en-GB" sz="1050" b="1" i="1" smtClean="0">
                                    <a:latin typeface="Cambria Math" panose="02040503050406030204" pitchFamily="18" charset="0"/>
                                  </a:rPr>
                                  <m:t>𝟔</m:t>
                                </m:r>
                              </m:e>
                            </m:mr>
                            <m:mr>
                              <m:e>
                                <m:r>
                                  <a:rPr lang="en-GB" sz="1050" b="1" i="1">
                                    <a:latin typeface="Cambria Math" panose="02040503050406030204" pitchFamily="18" charset="0"/>
                                  </a:rPr>
                                  <m:t>𝟏</m:t>
                                </m:r>
                              </m:e>
                              <m:e>
                                <m:r>
                                  <a:rPr lang="en-GB" sz="1050" b="1" i="1">
                                    <a:latin typeface="Cambria Math" panose="02040503050406030204" pitchFamily="18" charset="0"/>
                                  </a:rPr>
                                  <m:t>𝒙</m:t>
                                </m:r>
                                <m:r>
                                  <a:rPr lang="en-GB" sz="1050" b="1" i="1">
                                    <a:latin typeface="Cambria Math" panose="02040503050406030204" pitchFamily="18" charset="0"/>
                                  </a:rPr>
                                  <m:t>&gt;</m:t>
                                </m:r>
                                <m:r>
                                  <a:rPr lang="en-GB" sz="1050" b="1" i="1" smtClean="0">
                                    <a:latin typeface="Cambria Math" panose="02040503050406030204" pitchFamily="18" charset="0"/>
                                  </a:rPr>
                                  <m:t>𝟔</m:t>
                                </m:r>
                              </m:e>
                            </m:mr>
                          </m:m>
                        </m:e>
                      </m:d>
                    </m:oMath>
                  </m:oMathPara>
                </a14:m>
                <a:endParaRPr lang="en-GB" sz="1600" dirty="0"/>
              </a:p>
              <a:p>
                <a:endParaRPr lang="en-GB" sz="1600" dirty="0"/>
              </a:p>
              <a:p>
                <a:endParaRPr lang="en-GB"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478561" y="588434"/>
                <a:ext cx="3960440" cy="6969857"/>
              </a:xfrm>
              <a:prstGeom prst="rect">
                <a:avLst/>
              </a:prstGeom>
              <a:blipFill rotWithShape="0">
                <a:blip r:embed="rId3"/>
                <a:stretch>
                  <a:fillRect l="-924" t="-2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44008" y="836712"/>
                <a:ext cx="4067726" cy="41577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smtClean="0">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i="1">
                                  <a:latin typeface="Cambria Math" panose="02040503050406030204" pitchFamily="18" charset="0"/>
                                </a:rPr>
                              </m:ctrlPr>
                            </m:mPr>
                            <m:mr>
                              <m:e>
                                <m:r>
                                  <a:rPr lang="en-GB" sz="1600" b="0" i="1" smtClean="0">
                                    <a:latin typeface="Cambria Math" panose="02040503050406030204" pitchFamily="18" charset="0"/>
                                  </a:rPr>
                                  <m:t>𝑘</m:t>
                                </m:r>
                                <m:r>
                                  <a:rPr lang="en-GB" sz="1600" i="1">
                                    <a:latin typeface="Cambria Math" panose="02040503050406030204" pitchFamily="18" charset="0"/>
                                  </a:rPr>
                                  <m:t>,</m:t>
                                </m:r>
                              </m:e>
                              <m:e>
                                <m:r>
                                  <a:rPr lang="en-GB" sz="1600" i="1">
                                    <a:latin typeface="Cambria Math" panose="02040503050406030204" pitchFamily="18" charset="0"/>
                                  </a:rPr>
                                  <m:t>0≤</m:t>
                                </m:r>
                                <m:r>
                                  <a:rPr lang="en-GB" sz="1600" i="1">
                                    <a:latin typeface="Cambria Math" panose="02040503050406030204" pitchFamily="18" charset="0"/>
                                  </a:rPr>
                                  <m:t>𝑥</m:t>
                                </m:r>
                                <m:r>
                                  <a:rPr lang="en-GB" sz="1600" i="1">
                                    <a:latin typeface="Cambria Math" panose="02040503050406030204" pitchFamily="18" charset="0"/>
                                  </a:rPr>
                                  <m:t>&lt;3</m:t>
                                </m:r>
                              </m:e>
                            </m:mr>
                            <m:mr>
                              <m:e>
                                <m:r>
                                  <a:rPr lang="en-GB" sz="1600" i="1">
                                    <a:latin typeface="Cambria Math" panose="02040503050406030204" pitchFamily="18" charset="0"/>
                                  </a:rPr>
                                  <m:t>𝑘</m:t>
                                </m:r>
                                <m:d>
                                  <m:dPr>
                                    <m:ctrlPr>
                                      <a:rPr lang="en-GB" sz="1600" i="1">
                                        <a:latin typeface="Cambria Math" panose="02040503050406030204" pitchFamily="18" charset="0"/>
                                      </a:rPr>
                                    </m:ctrlPr>
                                  </m:dPr>
                                  <m:e>
                                    <m:r>
                                      <a:rPr lang="en-GB" sz="1600" i="1">
                                        <a:latin typeface="Cambria Math" panose="02040503050406030204" pitchFamily="18" charset="0"/>
                                      </a:rPr>
                                      <m:t>2</m:t>
                                    </m:r>
                                    <m:r>
                                      <a:rPr lang="en-GB" sz="1600" i="1">
                                        <a:latin typeface="Cambria Math" panose="02040503050406030204" pitchFamily="18" charset="0"/>
                                      </a:rPr>
                                      <m:t>𝑥</m:t>
                                    </m:r>
                                    <m:r>
                                      <a:rPr lang="en-GB" sz="1600" i="1">
                                        <a:latin typeface="Cambria Math" panose="02040503050406030204" pitchFamily="18" charset="0"/>
                                      </a:rPr>
                                      <m:t>−5</m:t>
                                    </m:r>
                                  </m:e>
                                </m:d>
                              </m:e>
                              <m:e>
                                <m:r>
                                  <a:rPr lang="en-GB" sz="1600" i="1">
                                    <a:latin typeface="Cambria Math" panose="02040503050406030204" pitchFamily="18" charset="0"/>
                                  </a:rPr>
                                  <m:t>3≤</m:t>
                                </m:r>
                                <m:r>
                                  <a:rPr lang="en-GB" sz="1600" i="1">
                                    <a:latin typeface="Cambria Math" panose="02040503050406030204" pitchFamily="18" charset="0"/>
                                  </a:rPr>
                                  <m:t>𝑥</m:t>
                                </m:r>
                                <m:r>
                                  <a:rPr lang="en-GB" sz="1600" i="1">
                                    <a:latin typeface="Cambria Math" panose="02040503050406030204" pitchFamily="18" charset="0"/>
                                  </a:rPr>
                                  <m:t>≤5</m:t>
                                </m:r>
                              </m:e>
                            </m:mr>
                            <m:mr>
                              <m:e>
                                <m:r>
                                  <a:rPr lang="en-GB" sz="1600" i="1">
                                    <a:latin typeface="Cambria Math" panose="02040503050406030204" pitchFamily="18" charset="0"/>
                                  </a:rPr>
                                  <m:t>0</m:t>
                                </m:r>
                              </m:e>
                              <m:e>
                                <m:r>
                                  <a:rPr lang="en-GB" sz="1600" i="1">
                                    <a:latin typeface="Cambria Math" panose="02040503050406030204" pitchFamily="18" charset="0"/>
                                  </a:rPr>
                                  <m:t>𝑜𝑡h𝑒𝑟𝑤𝑖𝑠𝑒</m:t>
                                </m:r>
                              </m:e>
                            </m:mr>
                          </m:m>
                        </m:e>
                      </m:d>
                    </m:oMath>
                  </m:oMathPara>
                </a14:m>
                <a:endParaRPr lang="en-GB" sz="1600" dirty="0"/>
              </a:p>
              <a:p>
                <a:r>
                  <a:rPr lang="en-GB" sz="1600" dirty="0"/>
                  <a:t>Sketch </a:t>
                </a:r>
                <a14:m>
                  <m:oMath xmlns:m="http://schemas.openxmlformats.org/officeDocument/2006/math">
                    <m:r>
                      <a:rPr lang="en-GB" sz="1600" b="0" i="1" smtClean="0">
                        <a:latin typeface="Cambria Math" panose="02040503050406030204" pitchFamily="18" charset="0"/>
                      </a:rPr>
                      <m:t>𝑓</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𝑥</m:t>
                        </m:r>
                      </m:e>
                    </m:d>
                  </m:oMath>
                </a14:m>
                <a:endParaRPr lang="en-GB" sz="1600" b="0" dirty="0"/>
              </a:p>
              <a:p>
                <a:r>
                  <a:rPr lang="en-GB" sz="1600" dirty="0"/>
                  <a:t>Find the value of </a:t>
                </a:r>
                <a14:m>
                  <m:oMath xmlns:m="http://schemas.openxmlformats.org/officeDocument/2006/math">
                    <m:r>
                      <a:rPr lang="en-GB" sz="1600" b="0" i="1" smtClean="0">
                        <a:latin typeface="Cambria Math" panose="02040503050406030204" pitchFamily="18" charset="0"/>
                      </a:rPr>
                      <m:t>𝑘</m:t>
                    </m:r>
                  </m:oMath>
                </a14:m>
                <a:r>
                  <a:rPr lang="en-GB" sz="1600" dirty="0"/>
                  <a:t>.</a:t>
                </a:r>
              </a:p>
              <a:p>
                <a:r>
                  <a:rPr lang="en-GB" sz="1600" dirty="0"/>
                  <a:t>Find </a:t>
                </a:r>
                <a14:m>
                  <m:oMath xmlns:m="http://schemas.openxmlformats.org/officeDocument/2006/math">
                    <m:r>
                      <a:rPr lang="en-GB" sz="1600" b="0" i="1" smtClean="0">
                        <a:latin typeface="Cambria Math"/>
                      </a:rPr>
                      <m:t>𝐹</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𝑥</m:t>
                        </m:r>
                      </m:e>
                    </m:d>
                  </m:oMath>
                </a14:m>
                <a:endParaRPr lang="en-GB" dirty="0"/>
              </a:p>
              <a:p>
                <a:endParaRPr lang="en-GB" dirty="0"/>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𝒌</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𝟗</m:t>
                          </m:r>
                        </m:den>
                      </m:f>
                    </m:oMath>
                  </m:oMathPara>
                </a14:m>
                <a:endParaRPr lang="en-GB" b="1" dirty="0"/>
              </a:p>
              <a:p>
                <a:pPr/>
                <a14:m>
                  <m:oMathPara xmlns:m="http://schemas.openxmlformats.org/officeDocument/2006/math">
                    <m:oMathParaPr>
                      <m:jc m:val="left"/>
                    </m:oMathParaPr>
                    <m:oMath xmlns:m="http://schemas.openxmlformats.org/officeDocument/2006/math">
                      <m:r>
                        <a:rPr lang="en-GB" b="1" i="1">
                          <a:latin typeface="Cambria Math" panose="02040503050406030204" pitchFamily="18" charset="0"/>
                        </a:rPr>
                        <m:t>𝑭</m:t>
                      </m:r>
                      <m:d>
                        <m:dPr>
                          <m:ctrlPr>
                            <a:rPr lang="en-GB" b="1" i="1">
                              <a:latin typeface="Cambria Math" panose="02040503050406030204" pitchFamily="18" charset="0"/>
                            </a:rPr>
                          </m:ctrlPr>
                        </m:dPr>
                        <m:e>
                          <m:r>
                            <a:rPr lang="en-GB" b="1" i="1">
                              <a:latin typeface="Cambria Math" panose="02040503050406030204" pitchFamily="18" charset="0"/>
                            </a:rPr>
                            <m:t>𝒙</m:t>
                          </m:r>
                        </m:e>
                      </m:d>
                      <m:r>
                        <a:rPr lang="en-GB" b="1" i="1">
                          <a:latin typeface="Cambria Math" panose="02040503050406030204" pitchFamily="18" charset="0"/>
                        </a:rPr>
                        <m:t>=</m:t>
                      </m:r>
                      <m:d>
                        <m:dPr>
                          <m:begChr m:val="{"/>
                          <m:endChr m:val=""/>
                          <m:ctrlPr>
                            <a:rPr lang="en-GB" b="1" i="1">
                              <a:latin typeface="Cambria Math" panose="02040503050406030204" pitchFamily="18" charset="0"/>
                            </a:rPr>
                          </m:ctrlPr>
                        </m:dPr>
                        <m:e>
                          <m:m>
                            <m:mPr>
                              <m:mcs>
                                <m:mc>
                                  <m:mcPr>
                                    <m:count m:val="2"/>
                                    <m:mcJc m:val="center"/>
                                  </m:mcPr>
                                </m:mc>
                              </m:mcs>
                              <m:ctrlPr>
                                <a:rPr lang="en-GB" b="1" i="1">
                                  <a:latin typeface="Cambria Math" panose="02040503050406030204" pitchFamily="18" charset="0"/>
                                </a:rPr>
                              </m:ctrlPr>
                            </m:mPr>
                            <m:mr>
                              <m:e>
                                <m:r>
                                  <a:rPr lang="en-GB" b="1" i="1">
                                    <a:latin typeface="Cambria Math" panose="02040503050406030204" pitchFamily="18" charset="0"/>
                                  </a:rPr>
                                  <m:t>𝟎</m:t>
                                </m:r>
                                <m:r>
                                  <a:rPr lang="en-GB" b="1" i="1">
                                    <a:latin typeface="Cambria Math" panose="02040503050406030204" pitchFamily="18" charset="0"/>
                                  </a:rPr>
                                  <m:t>,</m:t>
                                </m:r>
                              </m:e>
                              <m:e>
                                <m:r>
                                  <a:rPr lang="en-GB" b="1" i="1">
                                    <a:latin typeface="Cambria Math" panose="02040503050406030204" pitchFamily="18" charset="0"/>
                                  </a:rPr>
                                  <m:t>𝒙</m:t>
                                </m:r>
                                <m:r>
                                  <a:rPr lang="en-GB" b="1" i="1">
                                    <a:latin typeface="Cambria Math" panose="02040503050406030204" pitchFamily="18" charset="0"/>
                                  </a:rPr>
                                  <m:t>&lt;</m:t>
                                </m:r>
                                <m:r>
                                  <a:rPr lang="en-GB" b="1" i="1">
                                    <a:latin typeface="Cambria Math" panose="02040503050406030204" pitchFamily="18" charset="0"/>
                                  </a:rPr>
                                  <m:t>𝟎</m:t>
                                </m:r>
                              </m:e>
                            </m:mr>
                            <m:mr>
                              <m:e>
                                <m:f>
                                  <m:fPr>
                                    <m:ctrlPr>
                                      <a:rPr lang="en-GB" b="1" i="1">
                                        <a:latin typeface="Cambria Math" panose="02040503050406030204" pitchFamily="18" charset="0"/>
                                      </a:rPr>
                                    </m:ctrlPr>
                                  </m:fPr>
                                  <m:num>
                                    <m:r>
                                      <a:rPr lang="en-GB" b="1" i="1">
                                        <a:latin typeface="Cambria Math" panose="02040503050406030204" pitchFamily="18" charset="0"/>
                                      </a:rPr>
                                      <m:t>𝟏</m:t>
                                    </m:r>
                                  </m:num>
                                  <m:den>
                                    <m:r>
                                      <a:rPr lang="en-GB" b="1" i="1" smtClean="0">
                                        <a:latin typeface="Cambria Math" panose="02040503050406030204" pitchFamily="18" charset="0"/>
                                      </a:rPr>
                                      <m:t>𝟗</m:t>
                                    </m:r>
                                  </m:den>
                                </m:f>
                                <m:r>
                                  <a:rPr lang="en-GB" b="1" i="1" smtClean="0">
                                    <a:latin typeface="Cambria Math" panose="02040503050406030204" pitchFamily="18" charset="0"/>
                                  </a:rPr>
                                  <m:t>𝒙</m:t>
                                </m:r>
                              </m:e>
                              <m:e>
                                <m:r>
                                  <a:rPr lang="en-GB" b="1" i="1">
                                    <a:latin typeface="Cambria Math" panose="02040503050406030204" pitchFamily="18" charset="0"/>
                                  </a:rPr>
                                  <m:t>𝟎</m:t>
                                </m:r>
                                <m:r>
                                  <a:rPr lang="en-GB" b="1" i="1">
                                    <a:latin typeface="Cambria Math" panose="02040503050406030204" pitchFamily="18" charset="0"/>
                                  </a:rPr>
                                  <m:t>≤</m:t>
                                </m:r>
                                <m:r>
                                  <a:rPr lang="en-GB" b="1" i="1">
                                    <a:latin typeface="Cambria Math" panose="02040503050406030204" pitchFamily="18" charset="0"/>
                                  </a:rPr>
                                  <m:t>𝒙</m:t>
                                </m:r>
                                <m:r>
                                  <a:rPr lang="en-GB" b="1" i="1">
                                    <a:latin typeface="Cambria Math" panose="02040503050406030204" pitchFamily="18" charset="0"/>
                                  </a:rPr>
                                  <m:t>≤</m:t>
                                </m:r>
                                <m:r>
                                  <a:rPr lang="en-GB" b="1" i="1">
                                    <a:latin typeface="Cambria Math" panose="02040503050406030204" pitchFamily="18" charset="0"/>
                                  </a:rPr>
                                  <m:t>𝟑</m:t>
                                </m:r>
                              </m:e>
                            </m:mr>
                            <m:mr>
                              <m:e>
                                <m:f>
                                  <m:fPr>
                                    <m:ctrlPr>
                                      <a:rPr lang="en-GB" b="1" i="1">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𝟗</m:t>
                                    </m:r>
                                  </m:den>
                                </m:f>
                                <m:sSup>
                                  <m:sSupPr>
                                    <m:ctrlPr>
                                      <a:rPr lang="en-GB" b="1" i="1" smtClean="0">
                                        <a:latin typeface="Cambria Math" panose="02040503050406030204" pitchFamily="18" charset="0"/>
                                      </a:rPr>
                                    </m:ctrlPr>
                                  </m:sSupPr>
                                  <m:e>
                                    <m:r>
                                      <a:rPr lang="en-GB" b="1" i="1">
                                        <a:latin typeface="Cambria Math" panose="02040503050406030204" pitchFamily="18" charset="0"/>
                                      </a:rPr>
                                      <m:t>𝒙</m:t>
                                    </m:r>
                                  </m:e>
                                  <m:sup>
                                    <m:r>
                                      <a:rPr lang="en-GB" b="1" i="1" smtClean="0">
                                        <a:latin typeface="Cambria Math" panose="02040503050406030204" pitchFamily="18" charset="0"/>
                                      </a:rPr>
                                      <m:t>𝟐</m:t>
                                    </m:r>
                                  </m:sup>
                                </m:sSup>
                                <m:r>
                                  <a:rPr lang="en-GB" b="1" i="1">
                                    <a:latin typeface="Cambria Math" panose="02040503050406030204" pitchFamily="18" charset="0"/>
                                  </a:rPr>
                                  <m:t>−</m:t>
                                </m:r>
                                <m:f>
                                  <m:fPr>
                                    <m:ctrlPr>
                                      <a:rPr lang="en-GB" b="1" i="1">
                                        <a:latin typeface="Cambria Math" panose="02040503050406030204" pitchFamily="18" charset="0"/>
                                      </a:rPr>
                                    </m:ctrlPr>
                                  </m:fPr>
                                  <m:num>
                                    <m:r>
                                      <a:rPr lang="en-GB" b="1" i="1" smtClean="0">
                                        <a:latin typeface="Cambria Math" panose="02040503050406030204" pitchFamily="18" charset="0"/>
                                      </a:rPr>
                                      <m:t>𝟓</m:t>
                                    </m:r>
                                  </m:num>
                                  <m:den>
                                    <m:r>
                                      <a:rPr lang="en-GB" b="1" i="1" smtClean="0">
                                        <a:latin typeface="Cambria Math" panose="02040503050406030204" pitchFamily="18" charset="0"/>
                                      </a:rPr>
                                      <m:t>𝟗</m:t>
                                    </m:r>
                                  </m:den>
                                </m:f>
                                <m:r>
                                  <a:rPr lang="en-GB" b="1" i="1" smtClean="0">
                                    <a:latin typeface="Cambria Math" panose="02040503050406030204" pitchFamily="18" charset="0"/>
                                  </a:rPr>
                                  <m:t>𝒙</m:t>
                                </m:r>
                                <m:r>
                                  <a:rPr lang="en-GB" b="1" i="1" smtClean="0">
                                    <a:latin typeface="Cambria Math" panose="02040503050406030204" pitchFamily="18" charset="0"/>
                                  </a:rPr>
                                  <m:t>+</m:t>
                                </m:r>
                                <m:r>
                                  <a:rPr lang="en-GB" b="1" i="1">
                                    <a:latin typeface="Cambria Math" panose="02040503050406030204" pitchFamily="18" charset="0"/>
                                  </a:rPr>
                                  <m:t>𝟏</m:t>
                                </m:r>
                              </m:e>
                              <m:e>
                                <m:r>
                                  <a:rPr lang="en-GB" b="1" i="1">
                                    <a:latin typeface="Cambria Math" panose="02040503050406030204" pitchFamily="18" charset="0"/>
                                  </a:rPr>
                                  <m:t>𝟑</m:t>
                                </m:r>
                                <m:r>
                                  <a:rPr lang="en-GB" b="1" i="1">
                                    <a:latin typeface="Cambria Math" panose="02040503050406030204" pitchFamily="18" charset="0"/>
                                  </a:rPr>
                                  <m:t>&lt;</m:t>
                                </m:r>
                                <m:r>
                                  <a:rPr lang="en-GB" b="1" i="1">
                                    <a:latin typeface="Cambria Math" panose="02040503050406030204" pitchFamily="18" charset="0"/>
                                  </a:rPr>
                                  <m:t>𝒙</m:t>
                                </m:r>
                                <m:r>
                                  <a:rPr lang="en-GB" b="1" i="1">
                                    <a:latin typeface="Cambria Math" panose="02040503050406030204" pitchFamily="18" charset="0"/>
                                  </a:rPr>
                                  <m:t>≤</m:t>
                                </m:r>
                                <m:r>
                                  <a:rPr lang="en-GB" b="1" i="1" smtClean="0">
                                    <a:latin typeface="Cambria Math" panose="02040503050406030204" pitchFamily="18" charset="0"/>
                                  </a:rPr>
                                  <m:t>𝟓</m:t>
                                </m:r>
                              </m:e>
                            </m:mr>
                            <m:mr>
                              <m:e>
                                <m:r>
                                  <a:rPr lang="en-GB" b="1" i="1">
                                    <a:latin typeface="Cambria Math" panose="02040503050406030204" pitchFamily="18" charset="0"/>
                                  </a:rPr>
                                  <m:t>𝟏</m:t>
                                </m:r>
                              </m:e>
                              <m:e>
                                <m:r>
                                  <a:rPr lang="en-GB" b="1" i="1">
                                    <a:latin typeface="Cambria Math" panose="02040503050406030204" pitchFamily="18" charset="0"/>
                                  </a:rPr>
                                  <m:t>𝒙</m:t>
                                </m:r>
                                <m:r>
                                  <a:rPr lang="en-GB" b="1" i="1">
                                    <a:latin typeface="Cambria Math" panose="02040503050406030204" pitchFamily="18" charset="0"/>
                                  </a:rPr>
                                  <m:t>&gt;</m:t>
                                </m:r>
                                <m:r>
                                  <a:rPr lang="en-GB" b="1" i="1" smtClean="0">
                                    <a:latin typeface="Cambria Math" panose="02040503050406030204" pitchFamily="18" charset="0"/>
                                  </a:rPr>
                                  <m:t>𝟓</m:t>
                                </m:r>
                              </m:e>
                            </m:mr>
                          </m:m>
                        </m:e>
                      </m:d>
                    </m:oMath>
                  </m:oMathPara>
                </a14:m>
                <a:endParaRPr lang="en-GB" dirty="0"/>
              </a:p>
              <a:p>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4644008" y="836712"/>
                <a:ext cx="4067726" cy="4157741"/>
              </a:xfrm>
              <a:prstGeom prst="rect">
                <a:avLst/>
              </a:prstGeom>
              <a:blipFill rotWithShape="1">
                <a:blip r:embed="rId4"/>
                <a:stretch>
                  <a:fillRect l="-900"/>
                </a:stretch>
              </a:blipFill>
            </p:spPr>
            <p:txBody>
              <a:bodyPr/>
              <a:lstStyle/>
              <a:p>
                <a:r>
                  <a:rPr lang="en-GB">
                    <a:noFill/>
                  </a:rPr>
                  <a:t> </a:t>
                </a:r>
              </a:p>
            </p:txBody>
          </p:sp>
        </mc:Fallback>
      </mc:AlternateContent>
      <p:sp>
        <p:nvSpPr>
          <p:cNvPr id="8" name="Rectangle 7"/>
          <p:cNvSpPr/>
          <p:nvPr/>
        </p:nvSpPr>
        <p:spPr>
          <a:xfrm>
            <a:off x="107504" y="1245266"/>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9" name="Rectangle 8"/>
          <p:cNvSpPr/>
          <p:nvPr/>
        </p:nvSpPr>
        <p:spPr>
          <a:xfrm>
            <a:off x="107504" y="3068960"/>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0" name="Rectangle 9"/>
          <p:cNvSpPr/>
          <p:nvPr/>
        </p:nvSpPr>
        <p:spPr>
          <a:xfrm>
            <a:off x="107504" y="4604622"/>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p:sp>
        <p:nvSpPr>
          <p:cNvPr id="11" name="Rectangle 10"/>
          <p:cNvSpPr/>
          <p:nvPr/>
        </p:nvSpPr>
        <p:spPr>
          <a:xfrm>
            <a:off x="4335028" y="1031473"/>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110</a:t>
            </a:fld>
            <a:endParaRPr lang="en-GB"/>
          </a:p>
        </p:txBody>
      </p:sp>
    </p:spTree>
    <p:extLst>
      <p:ext uri="{BB962C8B-B14F-4D97-AF65-F5344CB8AC3E}">
        <p14:creationId xmlns:p14="http://schemas.microsoft.com/office/powerpoint/2010/main" val="27341477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Mean and Variance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7920880" cy="3649845"/>
              </a:xfrm>
              <a:prstGeom prst="rect">
                <a:avLst/>
              </a:prstGeom>
              <a:noFill/>
            </p:spPr>
            <p:txBody>
              <a:bodyPr wrap="square" rtlCol="0">
                <a:spAutoFit/>
              </a:bodyPr>
              <a:lstStyle/>
              <a:p>
                <a:r>
                  <a:rPr lang="en-GB" dirty="0"/>
                  <a:t>For the remainder of the Chapter we’ll be seeing how we can calculate various properties of a </a:t>
                </a:r>
                <a:r>
                  <a:rPr lang="en-GB" dirty="0" err="1"/>
                  <a:t>p.d.f</a:t>
                </a:r>
                <a:r>
                  <a:rPr lang="en-GB" dirty="0"/>
                  <a:t>., namely </a:t>
                </a:r>
                <a:r>
                  <a:rPr lang="en-GB" b="1" dirty="0"/>
                  <a:t>mode, mean, variance, median and quartiles</a:t>
                </a:r>
                <a:r>
                  <a:rPr lang="en-GB" dirty="0"/>
                  <a:t>.</a:t>
                </a:r>
              </a:p>
              <a:p>
                <a:endParaRPr lang="en-GB" dirty="0"/>
              </a:p>
              <a:p>
                <a:r>
                  <a:rPr lang="en-GB" b="1" dirty="0"/>
                  <a:t>For discrete random variables</a:t>
                </a:r>
                <a:r>
                  <a:rPr lang="en-GB" dirty="0"/>
                  <a:t>, we calculated mean and variance like so:</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a:rPr>
                            <m:t>𝑝</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nary>
                    </m:oMath>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e>
                      </m:d>
                      <m:r>
                        <a:rPr lang="en-GB" b="0" i="1" smtClean="0">
                          <a:latin typeface="Cambria Math" panose="02040503050406030204" pitchFamily="18" charset="0"/>
                        </a:rPr>
                        <m:t>−</m:t>
                      </m:r>
                      <m:r>
                        <a:rPr lang="en-GB" b="0" i="1" smtClean="0">
                          <a:latin typeface="Cambria Math" panose="02040503050406030204" pitchFamily="18" charset="0"/>
                        </a:rPr>
                        <m:t>𝐸</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sup>
                          <m:r>
                            <a:rPr lang="en-GB" b="0" i="1" smtClean="0">
                              <a:latin typeface="Cambria Math" panose="02040503050406030204" pitchFamily="18" charset="0"/>
                            </a:rPr>
                            <m:t>2</m:t>
                          </m:r>
                        </m:sup>
                      </m:sSup>
                    </m:oMath>
                    <m:oMath xmlns:m="http://schemas.openxmlformats.org/officeDocument/2006/math">
                      <m:r>
                        <a:rPr lang="en-GB" b="0" i="1" smtClean="0">
                          <a:latin typeface="Cambria Math" panose="02040503050406030204" pitchFamily="18" charset="0"/>
                        </a:rPr>
                        <m:t>                           =</m:t>
                      </m:r>
                      <m:nary>
                        <m:naryPr>
                          <m:chr m:val="∑"/>
                          <m:subHide m:val="on"/>
                          <m:supHide m:val="on"/>
                          <m:ctrlPr>
                            <a:rPr lang="en-GB" i="1">
                              <a:latin typeface="Cambria Math" panose="02040503050406030204" pitchFamily="18" charset="0"/>
                            </a:rPr>
                          </m:ctrlPr>
                        </m:naryPr>
                        <m:sub/>
                        <m:sup/>
                        <m:e>
                          <m:sSup>
                            <m:sSupPr>
                              <m:ctrlPr>
                                <a:rPr lang="en-GB" b="0"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2</m:t>
                              </m:r>
                            </m:sup>
                          </m:sSup>
                          <m:r>
                            <a:rPr lang="en-GB" i="1">
                              <a:latin typeface="Cambria Math" panose="02040503050406030204" pitchFamily="18" charset="0"/>
                            </a:rPr>
                            <m:t> </m:t>
                          </m:r>
                          <m:r>
                            <a:rPr lang="en-GB" b="0" i="1" smtClean="0">
                              <a:latin typeface="Cambria Math"/>
                            </a:rPr>
                            <m:t>𝑝</m:t>
                          </m:r>
                          <m:d>
                            <m:dPr>
                              <m:ctrlPr>
                                <a:rPr lang="en-GB" i="1">
                                  <a:latin typeface="Cambria Math" panose="02040503050406030204" pitchFamily="18" charset="0"/>
                                </a:rPr>
                              </m:ctrlPr>
                            </m:dPr>
                            <m:e>
                              <m:r>
                                <a:rPr lang="en-GB" i="1">
                                  <a:latin typeface="Cambria Math" panose="02040503050406030204" pitchFamily="18" charset="0"/>
                                </a:rPr>
                                <m:t>𝑥</m:t>
                              </m:r>
                            </m:e>
                          </m:d>
                        </m:e>
                      </m:nary>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𝜇</m:t>
                          </m:r>
                        </m:e>
                        <m:sup>
                          <m:r>
                            <a:rPr lang="en-GB" b="0" i="1" smtClean="0">
                              <a:latin typeface="Cambria Math" panose="02040503050406030204" pitchFamily="18" charset="0"/>
                            </a:rPr>
                            <m:t>2</m:t>
                          </m:r>
                        </m:sup>
                      </m:sSup>
                    </m:oMath>
                  </m:oMathPara>
                </a14:m>
                <a:endParaRPr lang="en-GB" dirty="0"/>
              </a:p>
              <a:p>
                <a:endParaRPr lang="en-GB" dirty="0"/>
              </a:p>
              <a:p>
                <a:r>
                  <a:rPr lang="en-GB" dirty="0"/>
                  <a:t>Thinking again that integration is simply the continuous version of summation, we get similar formulae for a </a:t>
                </a:r>
                <a:r>
                  <a:rPr lang="en-GB" b="1" dirty="0"/>
                  <a:t>continuous random variable</a:t>
                </a:r>
                <a:r>
                  <a:rPr lang="en-GB"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7920880" cy="3649845"/>
              </a:xfrm>
              <a:prstGeom prst="rect">
                <a:avLst/>
              </a:prstGeom>
              <a:blipFill rotWithShape="0">
                <a:blip r:embed="rId2"/>
                <a:stretch>
                  <a:fillRect l="-616" t="-835" b="-16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75656" y="4562852"/>
                <a:ext cx="5976664" cy="18707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If </a:t>
                </a:r>
                <a14:m>
                  <m:oMath xmlns:m="http://schemas.openxmlformats.org/officeDocument/2006/math">
                    <m:r>
                      <a:rPr lang="en-GB" b="0" i="1" smtClean="0">
                        <a:latin typeface="Cambria Math" panose="02040503050406030204" pitchFamily="18" charset="0"/>
                      </a:rPr>
                      <m:t>𝑋</m:t>
                    </m:r>
                  </m:oMath>
                </a14:m>
                <a:r>
                  <a:rPr lang="en-GB" dirty="0"/>
                  <a:t> is continuous:</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𝑀𝑒𝑎𝑛</m:t>
                      </m:r>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m:t>
                          </m:r>
                          <m:r>
                            <a:rPr lang="en-GB" b="0" i="1" smtClean="0">
                              <a:latin typeface="Cambria Math" panose="02040503050406030204" pitchFamily="18" charset="0"/>
                            </a:rPr>
                            <m:t>∞</m:t>
                          </m:r>
                        </m:sub>
                        <m:sup>
                          <m:r>
                            <a:rPr lang="en-GB" b="0" i="1" smtClean="0">
                              <a:latin typeface="Cambria Math" panose="02040503050406030204" pitchFamily="18" charset="0"/>
                            </a:rPr>
                            <m:t>+∞</m:t>
                          </m:r>
                        </m:sup>
                        <m:e>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r>
                            <a:rPr lang="en-GB" b="0" i="1" smtClean="0">
                              <a:latin typeface="Cambria Math" panose="02040503050406030204" pitchFamily="18" charset="0"/>
                            </a:rPr>
                            <m:t>𝑑𝑥</m:t>
                          </m:r>
                        </m:e>
                      </m:nary>
                    </m:oMath>
                    <m:oMath xmlns:m="http://schemas.openxmlformats.org/officeDocument/2006/math">
                      <m:r>
                        <a:rPr lang="en-GB" b="0" i="1" smtClean="0">
                          <a:latin typeface="Cambria Math" panose="02040503050406030204" pitchFamily="18" charset="0"/>
                        </a:rPr>
                        <m:t>𝑉𝑎𝑟𝑖𝑎𝑛𝑐𝑒</m:t>
                      </m:r>
                      <m:r>
                        <a:rPr lang="en-GB" b="0" i="1" smtClean="0">
                          <a:latin typeface="Cambria Math" panose="02040503050406030204" pitchFamily="18" charset="0"/>
                        </a:rPr>
                        <m:t>=</m:t>
                      </m:r>
                      <m:r>
                        <a:rPr lang="en-GB" b="0" i="1" smtClean="0">
                          <a:latin typeface="Cambria Math" panose="02040503050406030204" pitchFamily="18" charset="0"/>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e>
                      </m:d>
                      <m:r>
                        <a:rPr lang="en-GB" b="0" i="1" smtClean="0">
                          <a:latin typeface="Cambria Math" panose="02040503050406030204" pitchFamily="18" charset="0"/>
                        </a:rPr>
                        <m:t>−</m:t>
                      </m:r>
                      <m:r>
                        <a:rPr lang="en-GB" b="0" i="1" smtClean="0">
                          <a:latin typeface="Cambria Math" panose="02040503050406030204" pitchFamily="18" charset="0"/>
                        </a:rPr>
                        <m:t>𝐸</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sup>
                          <m:r>
                            <a:rPr lang="en-GB" b="0" i="1" smtClean="0">
                              <a:latin typeface="Cambria Math" panose="02040503050406030204" pitchFamily="18" charset="0"/>
                            </a:rPr>
                            <m:t>2</m:t>
                          </m:r>
                        </m:sup>
                      </m:sSup>
                    </m:oMath>
                    <m:oMath xmlns:m="http://schemas.openxmlformats.org/officeDocument/2006/math">
                      <m:r>
                        <a:rPr lang="en-GB" b="0" i="1" smtClean="0">
                          <a:latin typeface="Cambria Math" panose="02040503050406030204" pitchFamily="18" charset="0"/>
                        </a:rPr>
                        <m:t>                   =</m:t>
                      </m:r>
                      <m:nary>
                        <m:naryPr>
                          <m:ctrlPr>
                            <a:rPr lang="en-GB" i="1">
                              <a:latin typeface="Cambria Math" panose="02040503050406030204" pitchFamily="18" charset="0"/>
                            </a:rPr>
                          </m:ctrlPr>
                        </m:naryPr>
                        <m:sub>
                          <m:r>
                            <m:rPr>
                              <m:brk m:alnAt="23"/>
                            </m:rPr>
                            <a:rPr lang="en-GB" i="1">
                              <a:latin typeface="Cambria Math" panose="02040503050406030204" pitchFamily="18" charset="0"/>
                            </a:rPr>
                            <m:t>−</m:t>
                          </m:r>
                          <m:r>
                            <a:rPr lang="en-GB" i="1">
                              <a:latin typeface="Cambria Math" panose="02040503050406030204" pitchFamily="18" charset="0"/>
                            </a:rPr>
                            <m:t>∞</m:t>
                          </m:r>
                        </m:sub>
                        <m:sup>
                          <m:r>
                            <a:rPr lang="en-GB" i="1">
                              <a:latin typeface="Cambria Math" panose="02040503050406030204" pitchFamily="18" charset="0"/>
                            </a:rPr>
                            <m:t>+∞</m:t>
                          </m:r>
                        </m:sup>
                        <m:e>
                          <m:sSup>
                            <m:sSupPr>
                              <m:ctrlPr>
                                <a:rPr lang="en-GB" b="0"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a:rPr>
                                <m:t>2</m:t>
                              </m:r>
                            </m:sup>
                          </m:sSup>
                          <m:r>
                            <a:rPr lang="en-GB" i="1">
                              <a:latin typeface="Cambria Math" panose="02040503050406030204" pitchFamily="18" charset="0"/>
                            </a:rPr>
                            <m:t> </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 </m:t>
                          </m:r>
                          <m:r>
                            <a:rPr lang="en-GB" i="1">
                              <a:latin typeface="Cambria Math" panose="02040503050406030204" pitchFamily="18" charset="0"/>
                            </a:rPr>
                            <m:t>𝑑𝑥</m:t>
                          </m:r>
                        </m:e>
                      </m:nary>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𝜇</m:t>
                          </m:r>
                        </m:e>
                        <m:sup>
                          <m:r>
                            <a:rPr lang="en-GB" b="0" i="1" smtClean="0">
                              <a:latin typeface="Cambria Math" panose="02040503050406030204" pitchFamily="18" charset="0"/>
                            </a:rPr>
                            <m:t>2</m:t>
                          </m:r>
                        </m:sup>
                      </m:sSup>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475656" y="4562852"/>
                <a:ext cx="5976664" cy="1870769"/>
              </a:xfrm>
              <a:prstGeom prst="rect">
                <a:avLst/>
              </a:prstGeom>
              <a:blipFill rotWithShape="1">
                <a:blip r:embed="rId3"/>
                <a:stretch>
                  <a:fillRect l="-610" t="-965"/>
                </a:stretch>
              </a:blipFill>
            </p:spPr>
            <p:txBody>
              <a:bodyPr/>
              <a:lstStyle/>
              <a:p>
                <a:r>
                  <a:rPr lang="en-GB">
                    <a:noFill/>
                  </a:rPr>
                  <a:t> </a:t>
                </a:r>
              </a:p>
            </p:txBody>
          </p:sp>
        </mc:Fallback>
      </mc:AlternateContent>
      <p:sp>
        <p:nvSpPr>
          <p:cNvPr id="9" name="TextBox 8"/>
          <p:cNvSpPr txBox="1"/>
          <p:nvPr/>
        </p:nvSpPr>
        <p:spPr>
          <a:xfrm>
            <a:off x="6595988" y="2712303"/>
            <a:ext cx="2448272"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Remember “</a:t>
            </a:r>
            <a:r>
              <a:rPr lang="en-GB" sz="1600" dirty="0" err="1"/>
              <a:t>msmsm</a:t>
            </a:r>
            <a:r>
              <a:rPr lang="en-GB" sz="1600" dirty="0"/>
              <a:t>”? “Mean of square minus square of mean”?</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111</a:t>
            </a:fld>
            <a:endParaRPr lang="en-GB"/>
          </a:p>
        </p:txBody>
      </p:sp>
    </p:spTree>
    <p:extLst>
      <p:ext uri="{BB962C8B-B14F-4D97-AF65-F5344CB8AC3E}">
        <p14:creationId xmlns:p14="http://schemas.microsoft.com/office/powerpoint/2010/main" val="19134403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467544" y="764704"/>
                <a:ext cx="7128792" cy="153061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𝑥</m:t>
                                </m:r>
                                <m:r>
                                  <a:rPr lang="en-GB" i="1">
                                    <a:latin typeface="Cambria Math" panose="02040503050406030204" pitchFamily="18" charset="0"/>
                                  </a:rPr>
                                  <m:t>,</m:t>
                                </m:r>
                              </m:e>
                              <m:e>
                                <m:r>
                                  <a:rPr lang="en-GB" i="1">
                                    <a:latin typeface="Cambria Math" panose="02040503050406030204" pitchFamily="18" charset="0"/>
                                  </a:rPr>
                                  <m:t>1≤</m:t>
                                </m:r>
                                <m:r>
                                  <a:rPr lang="en-GB" i="1">
                                    <a:latin typeface="Cambria Math" panose="02040503050406030204" pitchFamily="18" charset="0"/>
                                  </a:rPr>
                                  <m:t>𝑥</m:t>
                                </m:r>
                                <m:r>
                                  <a:rPr lang="en-GB" i="1">
                                    <a:latin typeface="Cambria Math" panose="02040503050406030204" pitchFamily="18" charset="0"/>
                                  </a:rPr>
                                  <m:t>≤3</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 </a:t>
                </a:r>
                <a14:m>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oMath>
                </a14:m>
                <a:r>
                  <a:rPr lang="en-GB" dirty="0"/>
                  <a:t>    (b)  </a:t>
                </a:r>
                <a14:m>
                  <m:oMath xmlns:m="http://schemas.openxmlformats.org/officeDocument/2006/math">
                    <m:r>
                      <a:rPr lang="en-GB" b="0" i="1" smtClean="0">
                        <a:latin typeface="Cambria Math" panose="02040503050406030204" pitchFamily="18" charset="0"/>
                      </a:rPr>
                      <m:t>𝑉𝑎𝑟</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oMath>
                </a14:m>
                <a:r>
                  <a:rPr lang="en-GB" dirty="0"/>
                  <a:t>     (c)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𝑋</m:t>
                        </m:r>
                        <m:r>
                          <a:rPr lang="en-GB" b="0" i="1" smtClean="0">
                            <a:latin typeface="Cambria Math" panose="02040503050406030204" pitchFamily="18" charset="0"/>
                          </a:rPr>
                          <m:t>−3</m:t>
                        </m:r>
                      </m:e>
                    </m:d>
                  </m:oMath>
                </a14:m>
                <a:r>
                  <a:rPr lang="en-GB" dirty="0"/>
                  <a:t>      (d)  </a:t>
                </a:r>
                <a14:m>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𝑋</m:t>
                        </m:r>
                        <m:r>
                          <a:rPr lang="en-GB" b="0" i="1" smtClean="0">
                            <a:latin typeface="Cambria Math" panose="02040503050406030204" pitchFamily="18" charset="0"/>
                          </a:rPr>
                          <m:t>−3</m:t>
                        </m:r>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467544" y="764704"/>
                <a:ext cx="7128792" cy="1530612"/>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6" name="TextBox 5"/>
          <p:cNvSpPr txBox="1"/>
          <p:nvPr/>
        </p:nvSpPr>
        <p:spPr>
          <a:xfrm>
            <a:off x="6948264" y="1534202"/>
            <a:ext cx="2016224"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Again, we only need to integrate where the </a:t>
            </a:r>
            <a:r>
              <a:rPr lang="en-GB" sz="1600" dirty="0" err="1"/>
              <a:t>p.d.f</a:t>
            </a:r>
            <a:r>
              <a:rPr lang="en-GB" sz="1600" dirty="0"/>
              <a:t>. isn’t 0 as it won’t contribute to the area.</a:t>
            </a:r>
          </a:p>
        </p:txBody>
      </p:sp>
      <mc:AlternateContent xmlns:mc="http://schemas.openxmlformats.org/markup-compatibility/2006" xmlns:a14="http://schemas.microsoft.com/office/drawing/2010/main">
        <mc:Choice Requires="a14">
          <p:sp>
            <p:nvSpPr>
              <p:cNvPr id="7" name="TextBox 6"/>
              <p:cNvSpPr txBox="1"/>
              <p:nvPr/>
            </p:nvSpPr>
            <p:spPr>
              <a:xfrm>
                <a:off x="1943599" y="2460893"/>
                <a:ext cx="5256584" cy="35046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3</m:t>
                          </m:r>
                        </m:sup>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 </m:t>
                          </m:r>
                          <m:r>
                            <a:rPr lang="en-GB" b="0" i="1" smtClean="0">
                              <a:latin typeface="Cambria Math" panose="02040503050406030204" pitchFamily="18" charset="0"/>
                            </a:rPr>
                            <m:t>𝑑𝑥</m:t>
                          </m:r>
                          <m:r>
                            <a:rPr lang="en-GB" b="0" i="1" smtClean="0">
                              <a:latin typeface="Cambria Math" panose="02040503050406030204" pitchFamily="18" charset="0"/>
                            </a:rPr>
                            <m:t>   </m:t>
                          </m:r>
                        </m:e>
                      </m:nary>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13</m:t>
                          </m:r>
                        </m:num>
                        <m:den>
                          <m:r>
                            <a:rPr lang="en-GB" i="1">
                              <a:latin typeface="Cambria Math" panose="02040503050406030204" pitchFamily="18" charset="0"/>
                            </a:rPr>
                            <m:t>6</m:t>
                          </m:r>
                        </m:den>
                      </m:f>
                    </m:oMath>
                  </m:oMathPara>
                </a14:m>
                <a:endParaRPr lang="en-GB" b="0"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1</m:t>
                          </m:r>
                        </m:sub>
                        <m:sup>
                          <m:r>
                            <a:rPr lang="en-GB" i="1">
                              <a:latin typeface="Cambria Math" panose="02040503050406030204" pitchFamily="18" charset="0"/>
                            </a:rPr>
                            <m:t>3</m:t>
                          </m:r>
                        </m:sup>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4</m:t>
                              </m:r>
                            </m:den>
                          </m:f>
                          <m:sSup>
                            <m:sSupPr>
                              <m:ctrlPr>
                                <a:rPr lang="en-GB"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3</m:t>
                              </m:r>
                            </m:sup>
                          </m:sSup>
                          <m:r>
                            <a:rPr lang="en-GB" i="1">
                              <a:latin typeface="Cambria Math" panose="02040503050406030204" pitchFamily="18" charset="0"/>
                            </a:rPr>
                            <m:t> </m:t>
                          </m:r>
                          <m:r>
                            <a:rPr lang="en-GB" i="1">
                              <a:latin typeface="Cambria Math" panose="02040503050406030204" pitchFamily="18" charset="0"/>
                            </a:rPr>
                            <m:t>𝑑𝑥</m:t>
                          </m:r>
                          <m:r>
                            <a:rPr lang="en-GB" b="0" i="1" smtClean="0">
                              <a:latin typeface="Cambria Math" panose="02040503050406030204" pitchFamily="18" charset="0"/>
                            </a:rPr>
                            <m:t>    </m:t>
                          </m:r>
                        </m:e>
                      </m:nary>
                      <m:r>
                        <a:rPr lang="en-GB" i="1">
                          <a:latin typeface="Cambria Math" panose="02040503050406030204" pitchFamily="18" charset="0"/>
                        </a:rPr>
                        <m:t>−  </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13</m:t>
                                  </m:r>
                                </m:num>
                                <m:den>
                                  <m:r>
                                    <a:rPr lang="en-GB" i="1">
                                      <a:latin typeface="Cambria Math" panose="02040503050406030204" pitchFamily="18" charset="0"/>
                                    </a:rPr>
                                    <m:t>6</m:t>
                                  </m:r>
                                </m:den>
                              </m:f>
                            </m:e>
                          </m:d>
                        </m:e>
                        <m:sup>
                          <m:r>
                            <a:rPr lang="en-GB" i="1">
                              <a:latin typeface="Cambria Math" panose="02040503050406030204" pitchFamily="18" charset="0"/>
                            </a:rPr>
                            <m:t>2</m:t>
                          </m:r>
                        </m:sup>
                      </m:sSup>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11</m:t>
                          </m:r>
                        </m:num>
                        <m:den>
                          <m:r>
                            <a:rPr lang="en-GB" b="0" i="1" smtClean="0">
                              <a:latin typeface="Cambria Math" panose="02040503050406030204" pitchFamily="18" charset="0"/>
                            </a:rPr>
                            <m:t>36</m:t>
                          </m:r>
                        </m:den>
                      </m:f>
                    </m:oMath>
                  </m:oMathPara>
                </a14:m>
                <a:endParaRPr lang="en-GB" dirty="0"/>
              </a:p>
              <a:p>
                <a:endParaRPr lang="en-GB"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𝑋</m:t>
                          </m:r>
                          <m:r>
                            <a:rPr lang="en-GB" b="0" i="1" smtClean="0">
                              <a:latin typeface="Cambria Math" panose="02040503050406030204" pitchFamily="18" charset="0"/>
                            </a:rPr>
                            <m:t>−3</m:t>
                          </m:r>
                        </m:e>
                      </m:d>
                      <m:r>
                        <a:rPr lang="en-GB" b="0" i="1" smtClean="0">
                          <a:latin typeface="Cambria Math" panose="02040503050406030204" pitchFamily="18" charset="0"/>
                        </a:rPr>
                        <m:t>=2</m:t>
                      </m:r>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−3=</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3</m:t>
                          </m:r>
                        </m:den>
                      </m:f>
                    </m:oMath>
                  </m:oMathPara>
                </a14:m>
                <a:endParaRPr lang="en-GB" b="0" dirty="0"/>
              </a:p>
              <a:p>
                <a:endParaRPr lang="en-GB"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𝑋</m:t>
                          </m:r>
                          <m:r>
                            <a:rPr lang="en-GB" b="0" i="1" smtClean="0">
                              <a:latin typeface="Cambria Math" panose="02040503050406030204" pitchFamily="18" charset="0"/>
                            </a:rPr>
                            <m:t>−3</m:t>
                          </m:r>
                        </m:e>
                      </m:d>
                      <m:r>
                        <a:rPr lang="en-GB" b="0" i="1" smtClean="0">
                          <a:latin typeface="Cambria Math" panose="02040503050406030204" pitchFamily="18" charset="0"/>
                        </a:rPr>
                        <m:t>=4</m:t>
                      </m:r>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11</m:t>
                          </m:r>
                        </m:num>
                        <m:den>
                          <m:r>
                            <a:rPr lang="en-GB" b="0" i="1" smtClean="0">
                              <a:latin typeface="Cambria Math" panose="02040503050406030204" pitchFamily="18" charset="0"/>
                            </a:rPr>
                            <m:t>9</m:t>
                          </m:r>
                        </m:den>
                      </m:f>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1943599" y="2460893"/>
                <a:ext cx="5256584" cy="3504614"/>
              </a:xfrm>
              <a:prstGeom prst="rect">
                <a:avLst/>
              </a:prstGeom>
              <a:blipFill rotWithShape="0">
                <a:blip r:embed="rId3"/>
                <a:stretch>
                  <a:fillRect/>
                </a:stretch>
              </a:blipFill>
            </p:spPr>
            <p:txBody>
              <a:bodyPr/>
              <a:lstStyle/>
              <a:p>
                <a:r>
                  <a:rPr lang="en-GB">
                    <a:noFill/>
                  </a:rPr>
                  <a:t> </a:t>
                </a:r>
              </a:p>
            </p:txBody>
          </p:sp>
        </mc:Fallback>
      </mc:AlternateContent>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112</a:t>
            </a:fld>
            <a:endParaRPr lang="en-GB"/>
          </a:p>
        </p:txBody>
      </p:sp>
    </p:spTree>
    <p:extLst>
      <p:ext uri="{BB962C8B-B14F-4D97-AF65-F5344CB8AC3E}">
        <p14:creationId xmlns:p14="http://schemas.microsoft.com/office/powerpoint/2010/main" val="39843808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99592" y="764704"/>
                <a:ext cx="5976664" cy="153061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m:rPr>
                                        <m:brk m:alnAt="7"/>
                                      </m:rPr>
                                      <a:rPr lang="en-GB" b="0" i="1" smtClean="0">
                                        <a:latin typeface="Cambria Math" panose="02040503050406030204" pitchFamily="18" charset="0"/>
                                      </a:rPr>
                                      <m:t>2</m:t>
                                    </m:r>
                                  </m:num>
                                  <m:den>
                                    <m:r>
                                      <m:rPr>
                                        <m:brk m:alnAt="7"/>
                                      </m:rP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i="1">
                                    <a:latin typeface="Cambria Math" panose="02040503050406030204" pitchFamily="18" charset="0"/>
                                  </a:rPr>
                                  <m:t>,</m:t>
                                </m:r>
                              </m:e>
                              <m:e>
                                <m:r>
                                  <a:rPr lang="en-GB" i="1">
                                    <a:latin typeface="Cambria Math" panose="02040503050406030204" pitchFamily="18" charset="0"/>
                                  </a:rPr>
                                  <m:t>1≤</m:t>
                                </m:r>
                                <m:r>
                                  <a:rPr lang="en-GB" i="1">
                                    <a:latin typeface="Cambria Math" panose="02040503050406030204" pitchFamily="18" charset="0"/>
                                  </a:rPr>
                                  <m:t>𝑥</m:t>
                                </m:r>
                                <m:r>
                                  <a:rPr lang="en-GB" i="1">
                                    <a:latin typeface="Cambria Math" panose="02040503050406030204" pitchFamily="18" charset="0"/>
                                  </a:rPr>
                                  <m:t>≤2</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t>
                </a:r>
                <a14:m>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oMath>
                </a14:m>
                <a:r>
                  <a:rPr lang="en-GB" dirty="0"/>
                  <a:t> and </a:t>
                </a:r>
                <a14:m>
                  <m:oMath xmlns:m="http://schemas.openxmlformats.org/officeDocument/2006/math">
                    <m:r>
                      <a:rPr lang="en-GB" b="0" i="1" smtClean="0">
                        <a:latin typeface="Cambria Math" panose="02040503050406030204" pitchFamily="18" charset="0"/>
                      </a:rPr>
                      <m:t>𝑉𝑎𝑟</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oMath>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899592" y="764704"/>
                <a:ext cx="5976664" cy="1530612"/>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TextBox 5"/>
              <p:cNvSpPr txBox="1"/>
              <p:nvPr/>
            </p:nvSpPr>
            <p:spPr>
              <a:xfrm>
                <a:off x="1043608" y="2564904"/>
                <a:ext cx="6336704" cy="21879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1</m:t>
                          </m:r>
                        </m:sub>
                        <m:sup>
                          <m:r>
                            <a:rPr lang="en-GB" b="0" i="1" smtClean="0">
                              <a:latin typeface="Cambria Math" panose="02040503050406030204" pitchFamily="18" charset="0"/>
                            </a:rPr>
                            <m:t>2</m:t>
                          </m:r>
                        </m:sup>
                        <m:e>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r>
                            <a:rPr lang="en-GB" b="0" i="1" smtClean="0">
                              <a:latin typeface="Cambria Math" panose="02040503050406030204" pitchFamily="18" charset="0"/>
                            </a:rPr>
                            <m:t>𝑥</m:t>
                          </m:r>
                          <m:r>
                            <a:rPr lang="en-GB" b="0" i="1" smtClean="0">
                              <a:latin typeface="Cambria Math" panose="02040503050406030204" pitchFamily="18" charset="0"/>
                            </a:rPr>
                            <m:t>   </m:t>
                          </m:r>
                          <m:r>
                            <a:rPr lang="en-GB" i="1">
                              <a:latin typeface="Cambria Math" panose="02040503050406030204" pitchFamily="18" charset="0"/>
                            </a:rPr>
                            <m:t>𝑑𝑥</m:t>
                          </m:r>
                        </m:e>
                      </m:nary>
                      <m:r>
                        <a:rPr lang="en-GB" b="0" i="1" smtClean="0">
                          <a:latin typeface="Cambria Math" panose="02040503050406030204" pitchFamily="18" charset="0"/>
                        </a:rPr>
                        <m:t> = </m:t>
                      </m:r>
                      <m:f>
                        <m:fPr>
                          <m:ctrlPr>
                            <a:rPr lang="en-GB" b="0" i="1" smtClean="0">
                              <a:latin typeface="Cambria Math" panose="02040503050406030204" pitchFamily="18" charset="0"/>
                            </a:rPr>
                          </m:ctrlPr>
                        </m:fPr>
                        <m:num>
                          <m:r>
                            <a:rPr lang="en-GB" b="0" i="1" smtClean="0">
                              <a:latin typeface="Cambria Math" panose="02040503050406030204" pitchFamily="18" charset="0"/>
                            </a:rPr>
                            <m:t>23</m:t>
                          </m:r>
                        </m:num>
                        <m:den>
                          <m:r>
                            <a:rPr lang="en-GB" b="0" i="1" smtClean="0">
                              <a:latin typeface="Cambria Math" panose="02040503050406030204" pitchFamily="18" charset="0"/>
                            </a:rPr>
                            <m:t>15</m:t>
                          </m:r>
                        </m:den>
                      </m:f>
                    </m:oMath>
                  </m:oMathPara>
                </a14:m>
                <a:endParaRPr lang="en-GB" dirty="0"/>
              </a:p>
              <a:p>
                <a:endParaRPr lang="en-GB" dirty="0"/>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1</m:t>
                          </m:r>
                        </m:sub>
                        <m:sup>
                          <m:r>
                            <a:rPr lang="en-GB" i="1">
                              <a:latin typeface="Cambria Math" panose="02040503050406030204" pitchFamily="18" charset="0"/>
                            </a:rPr>
                            <m:t>2</m:t>
                          </m:r>
                        </m:sup>
                        <m:e>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5</m:t>
                              </m:r>
                            </m:den>
                          </m:f>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3</m:t>
                              </m:r>
                            </m:sup>
                          </m:sSup>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5</m:t>
                              </m:r>
                            </m:den>
                          </m:f>
                          <m:sSup>
                            <m:sSupPr>
                              <m:ctrlPr>
                                <a:rPr lang="en-GB" b="0"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2</m:t>
                              </m:r>
                            </m:sup>
                          </m:sSup>
                          <m:r>
                            <a:rPr lang="en-GB" i="1">
                              <a:latin typeface="Cambria Math" panose="02040503050406030204" pitchFamily="18" charset="0"/>
                            </a:rPr>
                            <m:t>   </m:t>
                          </m:r>
                          <m:r>
                            <a:rPr lang="en-GB" i="1">
                              <a:latin typeface="Cambria Math" panose="02040503050406030204" pitchFamily="18" charset="0"/>
                            </a:rPr>
                            <m:t>𝑑𝑥</m:t>
                          </m:r>
                        </m:e>
                      </m:nary>
                      <m:r>
                        <a:rPr lang="en-GB" b="0" i="1" smtClean="0">
                          <a:latin typeface="Cambria Math" panose="02040503050406030204" pitchFamily="18" charset="0"/>
                        </a:rPr>
                        <m:t>        −  </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23</m:t>
                                  </m:r>
                                </m:num>
                                <m:den>
                                  <m:r>
                                    <a:rPr lang="en-GB" b="0" i="1" smtClean="0">
                                      <a:latin typeface="Cambria Math" panose="02040503050406030204" pitchFamily="18" charset="0"/>
                                    </a:rPr>
                                    <m:t>15</m:t>
                                  </m:r>
                                </m:den>
                              </m:f>
                            </m:e>
                          </m:d>
                        </m:e>
                        <m:sup>
                          <m:r>
                            <a:rPr lang="en-GB" b="0" i="1" smtClean="0">
                              <a:latin typeface="Cambria Math" panose="02040503050406030204" pitchFamily="18" charset="0"/>
                            </a:rPr>
                            <m:t>2</m:t>
                          </m:r>
                        </m:sup>
                      </m:sSup>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37</m:t>
                          </m:r>
                        </m:num>
                        <m:den>
                          <m:r>
                            <a:rPr lang="en-GB" b="0" i="1" smtClean="0">
                              <a:latin typeface="Cambria Math" panose="02040503050406030204" pitchFamily="18" charset="0"/>
                            </a:rPr>
                            <m:t>450</m:t>
                          </m:r>
                        </m:den>
                      </m:f>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043608" y="2564904"/>
                <a:ext cx="6336704" cy="2187907"/>
              </a:xfrm>
              <a:prstGeom prst="rect">
                <a:avLst/>
              </a:prstGeom>
              <a:blipFill rotWithShape="0">
                <a:blip r:embed="rId3"/>
                <a:stretch>
                  <a:fillRect/>
                </a:stretch>
              </a:blipFill>
            </p:spPr>
            <p:txBody>
              <a:bodyPr/>
              <a:lstStyle/>
              <a:p>
                <a:r>
                  <a:rPr lang="en-GB">
                    <a:noFill/>
                  </a:rPr>
                  <a:t> </a:t>
                </a:r>
              </a:p>
            </p:txBody>
          </p:sp>
        </mc:Fallback>
      </mc:AlternateContent>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113</a:t>
            </a:fld>
            <a:endParaRPr lang="en-GB"/>
          </a:p>
        </p:txBody>
      </p:sp>
    </p:spTree>
    <p:extLst>
      <p:ext uri="{BB962C8B-B14F-4D97-AF65-F5344CB8AC3E}">
        <p14:creationId xmlns:p14="http://schemas.microsoft.com/office/powerpoint/2010/main" val="41278309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When there’s more than one interval</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467544" y="764704"/>
                <a:ext cx="5976664" cy="2035557"/>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oMath>
                </a14:m>
                <a:r>
                  <a:rPr lang="en-GB" dirty="0"/>
                  <a:t> has probability density function:</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15</m:t>
                                    </m:r>
                                  </m:den>
                                </m:f>
                                <m:r>
                                  <a:rPr lang="en-GB" b="0" i="1" smtClean="0">
                                    <a:latin typeface="Cambria Math" panose="02040503050406030204" pitchFamily="18" charset="0"/>
                                  </a:rPr>
                                  <m:t>𝑥</m:t>
                                </m:r>
                                <m:r>
                                  <a:rPr lang="en-GB" i="1">
                                    <a:latin typeface="Cambria Math" panose="02040503050406030204" pitchFamily="18" charset="0"/>
                                  </a:rPr>
                                  <m:t>,</m:t>
                                </m:r>
                              </m:e>
                              <m:e>
                                <m:r>
                                  <a:rPr lang="en-GB" b="0" i="1" smtClean="0">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&lt;3</m:t>
                                </m:r>
                              </m:e>
                            </m:mr>
                            <m:m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d>
                                  <m:dPr>
                                    <m:ctrlPr>
                                      <a:rPr lang="en-GB" b="0" i="1" smtClean="0">
                                        <a:latin typeface="Cambria Math" panose="02040503050406030204" pitchFamily="18" charset="0"/>
                                      </a:rPr>
                                    </m:ctrlPr>
                                  </m:dPr>
                                  <m:e>
                                    <m:r>
                                      <a:rPr lang="en-GB" b="0" i="1" smtClean="0">
                                        <a:latin typeface="Cambria Math" panose="02040503050406030204" pitchFamily="18" charset="0"/>
                                      </a:rPr>
                                      <m:t>5−</m:t>
                                    </m:r>
                                    <m:r>
                                      <a:rPr lang="en-GB" b="0" i="1" smtClean="0">
                                        <a:latin typeface="Cambria Math" panose="02040503050406030204" pitchFamily="18" charset="0"/>
                                      </a:rPr>
                                      <m:t>𝑥</m:t>
                                    </m:r>
                                  </m:e>
                                </m:d>
                              </m:e>
                              <m:e>
                                <m:r>
                                  <a:rPr lang="en-GB" b="0" i="1" smtClean="0">
                                    <a:latin typeface="Cambria Math" panose="02040503050406030204" pitchFamily="18" charset="0"/>
                                  </a:rPr>
                                  <m:t>3</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≤5</m:t>
                                </m:r>
                              </m:e>
                            </m:mr>
                            <m:mr>
                              <m:e>
                                <m:r>
                                  <a:rPr lang="en-GB" i="1">
                                    <a:latin typeface="Cambria Math" panose="02040503050406030204" pitchFamily="18" charset="0"/>
                                  </a:rPr>
                                  <m:t>0</m:t>
                                </m:r>
                              </m:e>
                              <m:e>
                                <m:r>
                                  <a:rPr lang="en-GB" i="1">
                                    <a:latin typeface="Cambria Math" panose="02040503050406030204" pitchFamily="18" charset="0"/>
                                  </a:rPr>
                                  <m:t>𝑜𝑡h𝑒𝑟𝑤𝑖𝑠𝑒</m:t>
                                </m:r>
                              </m:e>
                            </m:mr>
                          </m:m>
                        </m:e>
                      </m:d>
                    </m:oMath>
                  </m:oMathPara>
                </a14:m>
                <a:endParaRPr lang="en-GB" dirty="0"/>
              </a:p>
              <a:p>
                <a:r>
                  <a:rPr lang="en-GB" dirty="0"/>
                  <a:t>Find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oMath>
                </a14:m>
                <a:r>
                  <a:rPr lang="en-GB" dirty="0"/>
                  <a:t> and </a:t>
                </a:r>
                <a14:m>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oMath>
                </a14:m>
                <a:r>
                  <a:rPr lang="en-GB" dirty="0"/>
                  <a:t>.</a:t>
                </a:r>
              </a:p>
            </p:txBody>
          </p:sp>
        </mc:Choice>
        <mc:Fallback xmlns="">
          <p:sp>
            <p:nvSpPr>
              <p:cNvPr id="5" name="Rectangle 4"/>
              <p:cNvSpPr>
                <a:spLocks noRot="1" noChangeAspect="1" noMove="1" noResize="1" noEditPoints="1" noAdjustHandles="1" noChangeArrowheads="1" noChangeShapeType="1" noTextEdit="1"/>
              </p:cNvSpPr>
              <p:nvPr/>
            </p:nvSpPr>
            <p:spPr>
              <a:xfrm>
                <a:off x="467544" y="764704"/>
                <a:ext cx="5976664" cy="2035557"/>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1890" y="1412776"/>
                <a:ext cx="4470509" cy="15382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Note that an integration can be split into separate intervals: for example the area from 0 to 5 could be found by adding the areas from 0 to 3 and 3 to 5.</a:t>
                </a:r>
              </a:p>
              <a:p>
                <a:r>
                  <a:rPr lang="en-GB" dirty="0"/>
                  <a:t>e.g. </a:t>
                </a:r>
                <a14:m>
                  <m:oMath xmlns:m="http://schemas.openxmlformats.org/officeDocument/2006/math">
                    <m:nary>
                      <m:naryPr>
                        <m:ctrlPr>
                          <a:rPr lang="en-GB" sz="1600" i="1" smtClean="0">
                            <a:latin typeface="Cambria Math" panose="02040503050406030204" pitchFamily="18" charset="0"/>
                          </a:rPr>
                        </m:ctrlPr>
                      </m:naryPr>
                      <m:sub>
                        <m:r>
                          <a:rPr lang="en-GB" sz="1600" b="0" i="1" smtClean="0">
                            <a:latin typeface="Cambria Math" panose="02040503050406030204" pitchFamily="18" charset="0"/>
                          </a:rPr>
                          <m:t>0</m:t>
                        </m:r>
                      </m:sub>
                      <m:sup>
                        <m:r>
                          <a:rPr lang="en-GB" sz="1600" b="0" i="1" smtClean="0">
                            <a:latin typeface="Cambria Math" panose="02040503050406030204" pitchFamily="18" charset="0"/>
                          </a:rPr>
                          <m:t>5</m:t>
                        </m:r>
                      </m:sup>
                      <m:e>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𝑥</m:t>
                                </m:r>
                              </m:e>
                            </m:d>
                          </m:e>
                        </m:func>
                      </m:e>
                    </m:nary>
                    <m:r>
                      <a:rPr lang="en-GB" sz="1600" b="0" i="1" smtClean="0">
                        <a:latin typeface="Cambria Math" panose="02040503050406030204" pitchFamily="18" charset="0"/>
                      </a:rPr>
                      <m:t> </m:t>
                    </m:r>
                    <m:r>
                      <a:rPr lang="en-GB" sz="1600" b="0" i="1" smtClean="0">
                        <a:latin typeface="Cambria Math" panose="02040503050406030204" pitchFamily="18" charset="0"/>
                      </a:rPr>
                      <m:t>𝑑𝑥</m:t>
                    </m:r>
                    <m:r>
                      <a:rPr lang="en-GB" sz="1600" b="0" i="1" smtClean="0">
                        <a:latin typeface="Cambria Math" panose="02040503050406030204" pitchFamily="18" charset="0"/>
                      </a:rPr>
                      <m:t>=</m:t>
                    </m:r>
                    <m:nary>
                      <m:naryPr>
                        <m:ctrlPr>
                          <a:rPr lang="en-GB" sz="1600" i="1">
                            <a:latin typeface="Cambria Math" panose="02040503050406030204" pitchFamily="18" charset="0"/>
                          </a:rPr>
                        </m:ctrlPr>
                      </m:naryPr>
                      <m:sub>
                        <m:r>
                          <m:rPr>
                            <m:brk m:alnAt="23"/>
                          </m:rPr>
                          <a:rPr lang="en-GB" sz="1600" i="1">
                            <a:latin typeface="Cambria Math" panose="02040503050406030204" pitchFamily="18" charset="0"/>
                          </a:rPr>
                          <m:t>0</m:t>
                        </m:r>
                      </m:sub>
                      <m:sup>
                        <m:r>
                          <a:rPr lang="en-GB" sz="1600" b="0" i="1" smtClean="0">
                            <a:latin typeface="Cambria Math" panose="02040503050406030204" pitchFamily="18" charset="0"/>
                          </a:rPr>
                          <m:t>3</m:t>
                        </m:r>
                      </m:sup>
                      <m:e>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a:rPr lang="en-GB" sz="1600" i="1">
                                    <a:latin typeface="Cambria Math" panose="02040503050406030204" pitchFamily="18" charset="0"/>
                                  </a:rPr>
                                  <m:t>𝑥</m:t>
                                </m:r>
                              </m:e>
                            </m:d>
                          </m:e>
                        </m:func>
                      </m:e>
                    </m:nary>
                    <m:r>
                      <a:rPr lang="en-GB" sz="1600" i="1">
                        <a:latin typeface="Cambria Math" panose="02040503050406030204" pitchFamily="18" charset="0"/>
                      </a:rPr>
                      <m:t> </m:t>
                    </m:r>
                    <m:r>
                      <a:rPr lang="en-GB" sz="1600" i="1">
                        <a:latin typeface="Cambria Math" panose="02040503050406030204" pitchFamily="18" charset="0"/>
                      </a:rPr>
                      <m:t>𝑑𝑥</m:t>
                    </m:r>
                    <m:r>
                      <a:rPr lang="en-GB" sz="1600" b="0" i="1" smtClean="0">
                        <a:latin typeface="Cambria Math" panose="02040503050406030204" pitchFamily="18" charset="0"/>
                      </a:rPr>
                      <m:t>+</m:t>
                    </m:r>
                    <m:nary>
                      <m:naryPr>
                        <m:ctrlPr>
                          <a:rPr lang="en-GB" sz="1600" i="1">
                            <a:latin typeface="Cambria Math" panose="02040503050406030204" pitchFamily="18" charset="0"/>
                          </a:rPr>
                        </m:ctrlPr>
                      </m:naryPr>
                      <m:sub>
                        <m:r>
                          <a:rPr lang="en-GB" sz="1600" b="0" i="1" smtClean="0">
                            <a:latin typeface="Cambria Math" panose="02040503050406030204" pitchFamily="18" charset="0"/>
                          </a:rPr>
                          <m:t>3</m:t>
                        </m:r>
                      </m:sub>
                      <m:sup>
                        <m:r>
                          <a:rPr lang="en-GB" sz="1600" b="0" i="1" smtClean="0">
                            <a:latin typeface="Cambria Math" panose="02040503050406030204" pitchFamily="18" charset="0"/>
                          </a:rPr>
                          <m:t>5</m:t>
                        </m:r>
                      </m:sup>
                      <m:e>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a:rPr lang="en-GB" sz="1600" i="1">
                                    <a:latin typeface="Cambria Math" panose="02040503050406030204" pitchFamily="18" charset="0"/>
                                  </a:rPr>
                                  <m:t>𝑥</m:t>
                                </m:r>
                              </m:e>
                            </m:d>
                          </m:e>
                        </m:func>
                      </m:e>
                    </m:nary>
                    <m:r>
                      <a:rPr lang="en-GB" sz="1600" i="1">
                        <a:latin typeface="Cambria Math" panose="02040503050406030204" pitchFamily="18" charset="0"/>
                      </a:rPr>
                      <m:t> </m:t>
                    </m:r>
                    <m:r>
                      <a:rPr lang="en-GB" sz="1600" i="1">
                        <a:latin typeface="Cambria Math" panose="02040503050406030204" pitchFamily="18" charset="0"/>
                      </a:rPr>
                      <m:t>𝑑𝑥</m:t>
                    </m:r>
                  </m:oMath>
                </a14:m>
                <a:endParaRPr lang="en-GB"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890" y="1412776"/>
                <a:ext cx="4470509" cy="1538242"/>
              </a:xfrm>
              <a:prstGeom prst="rect">
                <a:avLst/>
              </a:prstGeom>
              <a:blipFill rotWithShape="0">
                <a:blip r:embed="rId3"/>
                <a:stretch>
                  <a:fillRect l="-950" t="-1563" b="-4296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71600" y="3501008"/>
                <a:ext cx="6336704" cy="2436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0</m:t>
                          </m:r>
                        </m:sub>
                        <m:sup>
                          <m:r>
                            <a:rPr lang="en-GB" b="0" i="1" smtClean="0">
                              <a:latin typeface="Cambria Math" panose="02040503050406030204" pitchFamily="18" charset="0"/>
                            </a:rPr>
                            <m:t>3</m:t>
                          </m:r>
                        </m:sup>
                        <m:e>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15</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 </m:t>
                          </m:r>
                          <m:r>
                            <a:rPr lang="en-GB" b="0" i="1" smtClean="0">
                              <a:latin typeface="Cambria Math" panose="02040503050406030204" pitchFamily="18" charset="0"/>
                            </a:rPr>
                            <m:t>𝑑𝑥</m:t>
                          </m:r>
                        </m:e>
                      </m:nary>
                      <m:r>
                        <a:rPr lang="en-GB" b="0" i="1" smtClean="0">
                          <a:latin typeface="Cambria Math" panose="02040503050406030204" pitchFamily="18" charset="0"/>
                        </a:rPr>
                        <m:t>+</m:t>
                      </m:r>
                      <m:nary>
                        <m:naryPr>
                          <m:ctrlPr>
                            <a:rPr lang="en-GB" i="1">
                              <a:latin typeface="Cambria Math" panose="02040503050406030204" pitchFamily="18" charset="0"/>
                            </a:rPr>
                          </m:ctrlPr>
                        </m:naryPr>
                        <m:sub>
                          <m:r>
                            <a:rPr lang="en-GB" b="0" i="1" smtClean="0">
                              <a:latin typeface="Cambria Math" panose="02040503050406030204" pitchFamily="18" charset="0"/>
                            </a:rPr>
                            <m:t>3</m:t>
                          </m:r>
                        </m:sub>
                        <m:sup>
                          <m:r>
                            <a:rPr lang="en-GB" b="0" i="1" smtClean="0">
                              <a:latin typeface="Cambria Math" panose="02040503050406030204" pitchFamily="18" charset="0"/>
                            </a:rPr>
                            <m:t>5</m:t>
                          </m:r>
                        </m:sup>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m:t>
                              </m:r>
                            </m:den>
                          </m:f>
                          <m:d>
                            <m:dPr>
                              <m:ctrlPr>
                                <a:rPr lang="en-GB" b="0" i="1" smtClean="0">
                                  <a:latin typeface="Cambria Math" panose="02040503050406030204" pitchFamily="18" charset="0"/>
                                </a:rPr>
                              </m:ctrlPr>
                            </m:dPr>
                            <m:e>
                              <m:r>
                                <a:rPr lang="en-GB" b="0" i="1" smtClean="0">
                                  <a:latin typeface="Cambria Math" panose="02040503050406030204" pitchFamily="18" charset="0"/>
                                </a:rPr>
                                <m:t>5</m:t>
                              </m:r>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e>
                          </m:d>
                          <m:r>
                            <a:rPr lang="en-GB" i="1">
                              <a:latin typeface="Cambria Math" panose="02040503050406030204" pitchFamily="18" charset="0"/>
                            </a:rPr>
                            <m:t> </m:t>
                          </m:r>
                          <m:r>
                            <a:rPr lang="en-GB" i="1">
                              <a:latin typeface="Cambria Math" panose="02040503050406030204" pitchFamily="18" charset="0"/>
                            </a:rPr>
                            <m:t>𝑑𝑥</m:t>
                          </m:r>
                        </m:e>
                      </m:nary>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8</m:t>
                          </m:r>
                        </m:num>
                        <m:den>
                          <m:r>
                            <a:rPr lang="en-GB" b="0" i="1" smtClean="0">
                              <a:latin typeface="Cambria Math" panose="02040503050406030204" pitchFamily="18" charset="0"/>
                            </a:rPr>
                            <m:t>3</m:t>
                          </m:r>
                        </m:den>
                      </m:f>
                    </m:oMath>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3</m:t>
                          </m:r>
                        </m:sup>
                        <m:e>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15</m:t>
                              </m:r>
                            </m:den>
                          </m:f>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3</m:t>
                              </m:r>
                            </m:sup>
                          </m:sSup>
                          <m:r>
                            <a:rPr lang="en-GB" i="1">
                              <a:latin typeface="Cambria Math" panose="02040503050406030204" pitchFamily="18" charset="0"/>
                            </a:rPr>
                            <m:t> </m:t>
                          </m:r>
                          <m:r>
                            <a:rPr lang="en-GB" i="1">
                              <a:latin typeface="Cambria Math" panose="02040503050406030204" pitchFamily="18" charset="0"/>
                            </a:rPr>
                            <m:t>𝑑𝑥</m:t>
                          </m:r>
                        </m:e>
                      </m:nary>
                      <m:r>
                        <a:rPr lang="en-GB" i="1">
                          <a:latin typeface="Cambria Math" panose="02040503050406030204" pitchFamily="18" charset="0"/>
                        </a:rPr>
                        <m:t>+</m:t>
                      </m:r>
                      <m:nary>
                        <m:naryPr>
                          <m:ctrlPr>
                            <a:rPr lang="en-GB" i="1">
                              <a:latin typeface="Cambria Math" panose="02040503050406030204" pitchFamily="18" charset="0"/>
                            </a:rPr>
                          </m:ctrlPr>
                        </m:naryPr>
                        <m:sub>
                          <m:r>
                            <a:rPr lang="en-GB" i="1">
                              <a:latin typeface="Cambria Math" panose="02040503050406030204" pitchFamily="18" charset="0"/>
                            </a:rPr>
                            <m:t>3</m:t>
                          </m:r>
                        </m:sub>
                        <m:sup>
                          <m:r>
                            <a:rPr lang="en-GB" i="1">
                              <a:latin typeface="Cambria Math" panose="02040503050406030204" pitchFamily="18" charset="0"/>
                            </a:rPr>
                            <m:t>5</m:t>
                          </m:r>
                        </m:sup>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5</m:t>
                              </m:r>
                            </m:den>
                          </m:f>
                          <m:d>
                            <m:dPr>
                              <m:ctrlPr>
                                <a:rPr lang="en-GB" i="1">
                                  <a:latin typeface="Cambria Math" panose="02040503050406030204" pitchFamily="18" charset="0"/>
                                </a:rPr>
                              </m:ctrlPr>
                            </m:dPr>
                            <m:e>
                              <m:r>
                                <a:rPr lang="en-GB" i="1">
                                  <a:latin typeface="Cambria Math" panose="02040503050406030204" pitchFamily="18" charset="0"/>
                                </a:rPr>
                                <m:t>5</m:t>
                              </m:r>
                              <m:sSup>
                                <m:sSupPr>
                                  <m:ctrlPr>
                                    <a:rPr lang="en-GB" b="0"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3</m:t>
                                  </m:r>
                                </m:sup>
                              </m:sSup>
                            </m:e>
                          </m:d>
                          <m:r>
                            <a:rPr lang="en-GB" i="1">
                              <a:latin typeface="Cambria Math" panose="02040503050406030204" pitchFamily="18" charset="0"/>
                            </a:rPr>
                            <m:t> </m:t>
                          </m:r>
                          <m:r>
                            <a:rPr lang="en-GB" i="1">
                              <a:latin typeface="Cambria Math" panose="02040503050406030204" pitchFamily="18" charset="0"/>
                            </a:rPr>
                            <m:t>𝑑𝑥</m:t>
                          </m:r>
                        </m:e>
                      </m:nary>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8</m:t>
                                  </m:r>
                                </m:num>
                                <m:den>
                                  <m:r>
                                    <a:rPr lang="en-GB" b="0" i="1" smtClean="0">
                                      <a:latin typeface="Cambria Math" panose="02040503050406030204" pitchFamily="18" charset="0"/>
                                    </a:rPr>
                                    <m:t>3</m:t>
                                  </m:r>
                                </m:den>
                              </m:f>
                            </m:e>
                          </m:d>
                        </m:e>
                        <m:sup>
                          <m:r>
                            <a:rPr lang="en-GB" b="0" i="1" smtClean="0">
                              <a:latin typeface="Cambria Math" panose="02040503050406030204" pitchFamily="18" charset="0"/>
                            </a:rPr>
                            <m:t>2</m:t>
                          </m:r>
                        </m:sup>
                      </m:sSup>
                    </m:oMath>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19</m:t>
                          </m:r>
                        </m:num>
                        <m:den>
                          <m:r>
                            <a:rPr lang="en-GB" b="0" i="1" smtClean="0">
                              <a:latin typeface="Cambria Math" panose="02040503050406030204" pitchFamily="18" charset="0"/>
                            </a:rPr>
                            <m:t>18</m:t>
                          </m:r>
                        </m:den>
                      </m:f>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971600" y="3501008"/>
                <a:ext cx="6336704" cy="2436886"/>
              </a:xfrm>
              <a:prstGeom prst="rect">
                <a:avLst/>
              </a:prstGeom>
              <a:blipFill rotWithShape="0">
                <a:blip r:embed="rId4"/>
                <a:stretch>
                  <a:fillRect/>
                </a:stretch>
              </a:blipFill>
            </p:spPr>
            <p:txBody>
              <a:bodyPr/>
              <a:lstStyle/>
              <a:p>
                <a:r>
                  <a:rPr lang="en-GB">
                    <a:noFill/>
                  </a:rPr>
                  <a:t> </a:t>
                </a:r>
              </a:p>
            </p:txBody>
          </p:sp>
        </mc:Fallback>
      </mc:AlternateContent>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114</a:t>
            </a:fld>
            <a:endParaRPr lang="en-GB"/>
          </a:p>
        </p:txBody>
      </p:sp>
    </p:spTree>
    <p:extLst>
      <p:ext uri="{BB962C8B-B14F-4D97-AF65-F5344CB8AC3E}">
        <p14:creationId xmlns:p14="http://schemas.microsoft.com/office/powerpoint/2010/main" val="25020059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Mode, median and quartiles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980728"/>
                <a:ext cx="8424936" cy="2031325"/>
              </a:xfrm>
              <a:prstGeom prst="rect">
                <a:avLst/>
              </a:prstGeom>
              <a:noFill/>
            </p:spPr>
            <p:txBody>
              <a:bodyPr wrap="square" rtlCol="0">
                <a:spAutoFit/>
              </a:bodyPr>
              <a:lstStyle/>
              <a:p>
                <a:r>
                  <a:rPr lang="en-GB" dirty="0"/>
                  <a:t>To </a:t>
                </a:r>
                <a:r>
                  <a:rPr lang="en-GB" b="1" dirty="0"/>
                  <a:t>find the Lower Quartile</a:t>
                </a:r>
                <a:r>
                  <a:rPr lang="en-GB" dirty="0"/>
                  <a:t>, you took a cumulative frequency graph, you went across where we were 25% along the data in terms of frequency, and saw what value this corresponded to.</a:t>
                </a:r>
              </a:p>
              <a:p>
                <a:r>
                  <a:rPr lang="en-GB" dirty="0"/>
                  <a:t>For the Normal Distribution we used a z-table to find where the value </a:t>
                </a:r>
                <a14:m>
                  <m:oMath xmlns:m="http://schemas.openxmlformats.org/officeDocument/2006/math">
                    <m:r>
                      <a:rPr lang="en-GB" b="0" i="1" smtClean="0">
                        <a:latin typeface="Cambria Math" panose="02040503050406030204" pitchFamily="18" charset="0"/>
                      </a:rPr>
                      <m:t>𝑥</m:t>
                    </m:r>
                  </m:oMath>
                </a14:m>
                <a:r>
                  <a:rPr lang="en-GB" dirty="0"/>
                  <a:t> where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𝑥</m:t>
                        </m:r>
                      </m:e>
                    </m:d>
                    <m:r>
                      <a:rPr lang="en-GB" b="0" i="1" smtClean="0">
                        <a:latin typeface="Cambria Math" panose="02040503050406030204" pitchFamily="18" charset="0"/>
                      </a:rPr>
                      <m:t>=0.25</m:t>
                    </m:r>
                  </m:oMath>
                </a14:m>
                <a:endParaRPr lang="en-GB" dirty="0"/>
              </a:p>
              <a:p>
                <a:endParaRPr lang="en-GB" dirty="0"/>
              </a:p>
              <a:p>
                <a:r>
                  <a:rPr lang="en-GB" dirty="0"/>
                  <a:t>This suggests we can use our cumulative distribution function:</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980728"/>
                <a:ext cx="8424936" cy="2031325"/>
              </a:xfrm>
              <a:prstGeom prst="rect">
                <a:avLst/>
              </a:prstGeom>
              <a:blipFill rotWithShape="0">
                <a:blip r:embed="rId2"/>
                <a:stretch>
                  <a:fillRect l="-579" t="-1802" b="-39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39643" y="3212976"/>
                <a:ext cx="4464496"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Median</a:t>
                </a:r>
                <a:r>
                  <a:rPr lang="en-GB" dirty="0"/>
                  <a:t>: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𝑚</m:t>
                        </m:r>
                      </m:e>
                    </m:d>
                    <m:r>
                      <a:rPr lang="en-GB" b="0" i="1" smtClean="0">
                        <a:latin typeface="Cambria Math" panose="02040503050406030204" pitchFamily="18" charset="0"/>
                      </a:rPr>
                      <m:t>=0.5</m:t>
                    </m:r>
                  </m:oMath>
                </a14:m>
                <a:endParaRPr lang="en-GB" b="0" dirty="0"/>
              </a:p>
              <a:p>
                <a:r>
                  <a:rPr lang="en-GB" b="1" dirty="0"/>
                  <a:t>Lower Quartile</a:t>
                </a:r>
                <a:r>
                  <a:rPr lang="en-GB" dirty="0"/>
                  <a:t>: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1</m:t>
                            </m:r>
                          </m:sub>
                        </m:sSub>
                      </m:e>
                    </m:d>
                    <m:r>
                      <a:rPr lang="en-GB" b="0" i="1" smtClean="0">
                        <a:latin typeface="Cambria Math" panose="02040503050406030204" pitchFamily="18" charset="0"/>
                      </a:rPr>
                      <m:t>=0.25</m:t>
                    </m:r>
                  </m:oMath>
                </a14:m>
                <a:endParaRPr lang="en-GB" b="0" dirty="0"/>
              </a:p>
              <a:p>
                <a:r>
                  <a:rPr lang="en-GB" b="1" dirty="0"/>
                  <a:t>Upper Quartile</a:t>
                </a:r>
                <a:r>
                  <a:rPr lang="en-GB" dirty="0"/>
                  <a:t>: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3</m:t>
                            </m:r>
                          </m:sub>
                        </m:sSub>
                      </m:e>
                    </m:d>
                    <m:r>
                      <a:rPr lang="en-GB" b="0" i="1" smtClean="0">
                        <a:latin typeface="Cambria Math" panose="02040503050406030204" pitchFamily="18" charset="0"/>
                      </a:rPr>
                      <m:t>=0.75</m:t>
                    </m:r>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2339643" y="3212976"/>
                <a:ext cx="4464496" cy="923330"/>
              </a:xfrm>
              <a:prstGeom prst="rect">
                <a:avLst/>
              </a:prstGeom>
              <a:blipFill rotWithShape="0">
                <a:blip r:embed="rId3"/>
                <a:stretch>
                  <a:fillRect l="-951" t="-1923" b="-7692"/>
                </a:stretch>
              </a:blipFill>
            </p:spPr>
            <p:txBody>
              <a:bodyPr/>
              <a:lstStyle/>
              <a:p>
                <a:r>
                  <a:rPr lang="en-GB">
                    <a:noFill/>
                  </a:rPr>
                  <a:t> </a:t>
                </a:r>
              </a:p>
            </p:txBody>
          </p:sp>
        </mc:Fallback>
      </mc:AlternateContent>
      <p:sp>
        <p:nvSpPr>
          <p:cNvPr id="7" name="TextBox 6"/>
          <p:cNvSpPr txBox="1"/>
          <p:nvPr/>
        </p:nvSpPr>
        <p:spPr>
          <a:xfrm>
            <a:off x="323528" y="4653136"/>
            <a:ext cx="8424936" cy="646331"/>
          </a:xfrm>
          <a:prstGeom prst="rect">
            <a:avLst/>
          </a:prstGeom>
          <a:noFill/>
        </p:spPr>
        <p:txBody>
          <a:bodyPr wrap="square" rtlCol="0">
            <a:spAutoFit/>
          </a:bodyPr>
          <a:lstStyle/>
          <a:p>
            <a:r>
              <a:rPr lang="en-GB" dirty="0"/>
              <a:t>For a frequency table, the </a:t>
            </a:r>
            <a:r>
              <a:rPr lang="en-GB" b="1" dirty="0"/>
              <a:t>mode</a:t>
            </a:r>
            <a:r>
              <a:rPr lang="en-GB" dirty="0"/>
              <a:t> is the value which has the highest frequency.</a:t>
            </a:r>
          </a:p>
          <a:p>
            <a:r>
              <a:rPr lang="en-GB" dirty="0"/>
              <a:t>For a probability distribution:</a:t>
            </a:r>
          </a:p>
        </p:txBody>
      </p:sp>
      <p:sp>
        <p:nvSpPr>
          <p:cNvPr id="8" name="TextBox 7"/>
          <p:cNvSpPr txBox="1"/>
          <p:nvPr/>
        </p:nvSpPr>
        <p:spPr>
          <a:xfrm>
            <a:off x="467544" y="5445224"/>
            <a:ext cx="4464496"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The </a:t>
            </a:r>
            <a:r>
              <a:rPr lang="en-GB" b="1" dirty="0"/>
              <a:t>mode</a:t>
            </a:r>
            <a:r>
              <a:rPr lang="en-GB" dirty="0"/>
              <a:t> is the value where the </a:t>
            </a:r>
            <a:r>
              <a:rPr lang="en-GB" dirty="0" err="1"/>
              <a:t>p.d.f</a:t>
            </a:r>
            <a:r>
              <a:rPr lang="en-GB" dirty="0"/>
              <a:t>. is the greatest. Either look at the shape, or find turning point (if there is one).</a:t>
            </a:r>
          </a:p>
        </p:txBody>
      </p:sp>
      <p:cxnSp>
        <p:nvCxnSpPr>
          <p:cNvPr id="10" name="Straight Arrow Connector 9"/>
          <p:cNvCxnSpPr/>
          <p:nvPr/>
        </p:nvCxnSpPr>
        <p:spPr>
          <a:xfrm flipV="1">
            <a:off x="5580112" y="5157192"/>
            <a:ext cx="0" cy="1211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580112" y="6368554"/>
            <a:ext cx="1512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08304" y="5157192"/>
            <a:ext cx="0" cy="1211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08304" y="6368554"/>
            <a:ext cx="1512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08304" y="5445224"/>
            <a:ext cx="1008112" cy="92333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5600700" y="5460006"/>
            <a:ext cx="1346200" cy="915394"/>
          </a:xfrm>
          <a:custGeom>
            <a:avLst/>
            <a:gdLst>
              <a:gd name="connsiteX0" fmla="*/ 0 w 1346200"/>
              <a:gd name="connsiteY0" fmla="*/ 915394 h 915394"/>
              <a:gd name="connsiteX1" fmla="*/ 165100 w 1346200"/>
              <a:gd name="connsiteY1" fmla="*/ 813794 h 915394"/>
              <a:gd name="connsiteX2" fmla="*/ 266700 w 1346200"/>
              <a:gd name="connsiteY2" fmla="*/ 623294 h 915394"/>
              <a:gd name="connsiteX3" fmla="*/ 317500 w 1346200"/>
              <a:gd name="connsiteY3" fmla="*/ 381994 h 915394"/>
              <a:gd name="connsiteX4" fmla="*/ 317500 w 1346200"/>
              <a:gd name="connsiteY4" fmla="*/ 140694 h 915394"/>
              <a:gd name="connsiteX5" fmla="*/ 431800 w 1346200"/>
              <a:gd name="connsiteY5" fmla="*/ 13694 h 915394"/>
              <a:gd name="connsiteX6" fmla="*/ 546100 w 1346200"/>
              <a:gd name="connsiteY6" fmla="*/ 26394 h 915394"/>
              <a:gd name="connsiteX7" fmla="*/ 596900 w 1346200"/>
              <a:gd name="connsiteY7" fmla="*/ 216894 h 915394"/>
              <a:gd name="connsiteX8" fmla="*/ 635000 w 1346200"/>
              <a:gd name="connsiteY8" fmla="*/ 445494 h 915394"/>
              <a:gd name="connsiteX9" fmla="*/ 800100 w 1346200"/>
              <a:gd name="connsiteY9" fmla="*/ 661394 h 915394"/>
              <a:gd name="connsiteX10" fmla="*/ 952500 w 1346200"/>
              <a:gd name="connsiteY10" fmla="*/ 737594 h 915394"/>
              <a:gd name="connsiteX11" fmla="*/ 1092200 w 1346200"/>
              <a:gd name="connsiteY11" fmla="*/ 775694 h 915394"/>
              <a:gd name="connsiteX12" fmla="*/ 1346200 w 1346200"/>
              <a:gd name="connsiteY12" fmla="*/ 851894 h 9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6200" h="915394">
                <a:moveTo>
                  <a:pt x="0" y="915394"/>
                </a:moveTo>
                <a:cubicBezTo>
                  <a:pt x="60325" y="888935"/>
                  <a:pt x="120650" y="862477"/>
                  <a:pt x="165100" y="813794"/>
                </a:cubicBezTo>
                <a:cubicBezTo>
                  <a:pt x="209550" y="765111"/>
                  <a:pt x="241300" y="695261"/>
                  <a:pt x="266700" y="623294"/>
                </a:cubicBezTo>
                <a:cubicBezTo>
                  <a:pt x="292100" y="551327"/>
                  <a:pt x="309033" y="462427"/>
                  <a:pt x="317500" y="381994"/>
                </a:cubicBezTo>
                <a:cubicBezTo>
                  <a:pt x="325967" y="301561"/>
                  <a:pt x="298450" y="202077"/>
                  <a:pt x="317500" y="140694"/>
                </a:cubicBezTo>
                <a:cubicBezTo>
                  <a:pt x="336550" y="79311"/>
                  <a:pt x="393700" y="32744"/>
                  <a:pt x="431800" y="13694"/>
                </a:cubicBezTo>
                <a:cubicBezTo>
                  <a:pt x="469900" y="-5356"/>
                  <a:pt x="518583" y="-7473"/>
                  <a:pt x="546100" y="26394"/>
                </a:cubicBezTo>
                <a:cubicBezTo>
                  <a:pt x="573617" y="60261"/>
                  <a:pt x="582083" y="147044"/>
                  <a:pt x="596900" y="216894"/>
                </a:cubicBezTo>
                <a:cubicBezTo>
                  <a:pt x="611717" y="286744"/>
                  <a:pt x="601133" y="371411"/>
                  <a:pt x="635000" y="445494"/>
                </a:cubicBezTo>
                <a:cubicBezTo>
                  <a:pt x="668867" y="519577"/>
                  <a:pt x="747183" y="612711"/>
                  <a:pt x="800100" y="661394"/>
                </a:cubicBezTo>
                <a:cubicBezTo>
                  <a:pt x="853017" y="710077"/>
                  <a:pt x="903817" y="718544"/>
                  <a:pt x="952500" y="737594"/>
                </a:cubicBezTo>
                <a:cubicBezTo>
                  <a:pt x="1001183" y="756644"/>
                  <a:pt x="1092200" y="775694"/>
                  <a:pt x="1092200" y="775694"/>
                </a:cubicBezTo>
                <a:lnTo>
                  <a:pt x="1346200" y="8518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TextBox 18"/>
              <p:cNvSpPr txBox="1"/>
              <p:nvPr/>
            </p:nvSpPr>
            <p:spPr>
              <a:xfrm>
                <a:off x="6134845" y="5001701"/>
                <a:ext cx="767061" cy="5018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𝑑𝑓</m:t>
                          </m:r>
                        </m:num>
                        <m:den>
                          <m:r>
                            <a:rPr lang="en-GB" sz="1400" b="0" i="1" smtClean="0">
                              <a:latin typeface="Cambria Math" panose="02040503050406030204" pitchFamily="18" charset="0"/>
                            </a:rPr>
                            <m:t>𝑑𝑥</m:t>
                          </m:r>
                        </m:den>
                      </m:f>
                      <m:r>
                        <a:rPr lang="en-GB" sz="1400" b="0" i="1" smtClean="0">
                          <a:latin typeface="Cambria Math" panose="02040503050406030204" pitchFamily="18" charset="0"/>
                        </a:rPr>
                        <m:t>=0</m:t>
                      </m:r>
                    </m:oMath>
                  </m:oMathPara>
                </a14:m>
                <a:endParaRPr lang="en-GB" sz="1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34845" y="5001701"/>
                <a:ext cx="767061" cy="501869"/>
              </a:xfrm>
              <a:prstGeom prst="rect">
                <a:avLst/>
              </a:prstGeom>
              <a:blipFill rotWithShape="0">
                <a:blip r:embed="rId4"/>
                <a:stretch>
                  <a:fillRect b="-1205"/>
                </a:stretch>
              </a:blipFill>
            </p:spPr>
            <p:txBody>
              <a:bodyPr/>
              <a:lstStyle/>
              <a:p>
                <a:r>
                  <a:rPr lang="en-GB">
                    <a:noFill/>
                  </a:rPr>
                  <a:t> </a:t>
                </a:r>
              </a:p>
            </p:txBody>
          </p:sp>
        </mc:Fallback>
      </mc:AlternateContent>
      <p:cxnSp>
        <p:nvCxnSpPr>
          <p:cNvPr id="21" name="Straight Arrow Connector 20"/>
          <p:cNvCxnSpPr/>
          <p:nvPr/>
        </p:nvCxnSpPr>
        <p:spPr>
          <a:xfrm flipH="1">
            <a:off x="6069806" y="5231606"/>
            <a:ext cx="145258" cy="204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070601" y="5486400"/>
            <a:ext cx="1587" cy="8763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8315325" y="5450576"/>
            <a:ext cx="298" cy="916887"/>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700092" y="6329769"/>
                <a:ext cx="7670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𝑚𝑜𝑑𝑒</m:t>
                      </m:r>
                    </m:oMath>
                  </m:oMathPara>
                </a14:m>
                <a:endParaRPr lang="en-GB"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700092" y="6329769"/>
                <a:ext cx="767061" cy="307777"/>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48264" y="6360422"/>
                <a:ext cx="7670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𝑚𝑜𝑑𝑒</m:t>
                      </m:r>
                    </m:oMath>
                  </m:oMathPara>
                </a14:m>
                <a:endParaRPr lang="en-GB"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48264" y="6360422"/>
                <a:ext cx="767061" cy="307777"/>
              </a:xfrm>
              <a:prstGeom prst="rect">
                <a:avLst/>
              </a:prstGeom>
              <a:blipFill rotWithShape="0">
                <a:blip r:embed="rId6"/>
                <a:stretch>
                  <a:fillRect/>
                </a:stretch>
              </a:blipFill>
            </p:spPr>
            <p:txBody>
              <a:bodyPr/>
              <a:lstStyle/>
              <a:p>
                <a:r>
                  <a:rPr lang="en-IN">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115</a:t>
            </a:fld>
            <a:endParaRPr lang="en-GB"/>
          </a:p>
        </p:txBody>
      </p:sp>
    </p:spTree>
    <p:extLst>
      <p:ext uri="{BB962C8B-B14F-4D97-AF65-F5344CB8AC3E}">
        <p14:creationId xmlns:p14="http://schemas.microsoft.com/office/powerpoint/2010/main" val="396538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8" grpId="0" animBg="1"/>
      <p:bldP spid="19" grpId="0"/>
      <p:bldP spid="30" grpId="0"/>
      <p:bldP spid="3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23528" y="2398119"/>
                <a:ext cx="3240360" cy="30288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𝒅</m:t>
                          </m:r>
                        </m:num>
                        <m:den>
                          <m:r>
                            <a:rPr lang="en-GB" sz="1600" b="1" i="1" smtClean="0">
                              <a:latin typeface="Cambria Math" panose="02040503050406030204" pitchFamily="18" charset="0"/>
                            </a:rPr>
                            <m:t>𝒅𝒙</m:t>
                          </m:r>
                        </m:den>
                      </m:f>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𝟏𝟐</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𝟐</m:t>
                              </m:r>
                            </m:sup>
                          </m:sSup>
                          <m:r>
                            <a:rPr lang="en-GB" sz="1600" b="1" i="1" smtClean="0">
                              <a:latin typeface="Cambria Math" panose="02040503050406030204" pitchFamily="18" charset="0"/>
                            </a:rPr>
                            <m:t>−</m:t>
                          </m:r>
                          <m:r>
                            <a:rPr lang="en-GB" sz="1600" b="1" i="1" smtClean="0">
                              <a:latin typeface="Cambria Math" panose="02040503050406030204" pitchFamily="18" charset="0"/>
                            </a:rPr>
                            <m:t>𝟏𝟐</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𝟑</m:t>
                              </m:r>
                            </m:sup>
                          </m:sSup>
                        </m:e>
                      </m:d>
                      <m:r>
                        <a:rPr lang="en-GB" sz="1600" b="1" i="1" smtClean="0">
                          <a:latin typeface="Cambria Math" panose="02040503050406030204" pitchFamily="18" charset="0"/>
                        </a:rPr>
                        <m:t>=</m:t>
                      </m:r>
                      <m:r>
                        <a:rPr lang="en-GB" sz="1600" b="1" i="1" smtClean="0">
                          <a:latin typeface="Cambria Math" panose="02040503050406030204" pitchFamily="18" charset="0"/>
                        </a:rPr>
                        <m:t>𝟎</m:t>
                      </m:r>
                    </m:oMath>
                    <m:oMath xmlns:m="http://schemas.openxmlformats.org/officeDocument/2006/math">
                      <m:r>
                        <a:rPr lang="en-GB" sz="1600" b="1" i="1" smtClean="0">
                          <a:latin typeface="Cambria Math" panose="02040503050406030204" pitchFamily="18" charset="0"/>
                        </a:rPr>
                        <m:t>𝟐𝟒</m:t>
                      </m:r>
                      <m:r>
                        <a:rPr lang="en-GB" sz="1600" b="1" i="1" smtClean="0">
                          <a:latin typeface="Cambria Math" panose="02040503050406030204" pitchFamily="18" charset="0"/>
                        </a:rPr>
                        <m:t>𝒙</m:t>
                      </m:r>
                      <m:r>
                        <a:rPr lang="en-GB" sz="1600" b="1" i="1" smtClean="0">
                          <a:latin typeface="Cambria Math" panose="02040503050406030204" pitchFamily="18" charset="0"/>
                        </a:rPr>
                        <m:t>−</m:t>
                      </m:r>
                      <m:r>
                        <a:rPr lang="en-GB" sz="1600" b="1" i="1" smtClean="0">
                          <a:latin typeface="Cambria Math" panose="02040503050406030204" pitchFamily="18" charset="0"/>
                        </a:rPr>
                        <m:t>𝟑𝟔</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𝟐</m:t>
                          </m:r>
                        </m:sup>
                      </m:sSup>
                      <m:r>
                        <a:rPr lang="en-GB" sz="1600" b="1" i="1" smtClean="0">
                          <a:latin typeface="Cambria Math" panose="02040503050406030204" pitchFamily="18" charset="0"/>
                        </a:rPr>
                        <m:t>=</m:t>
                      </m:r>
                      <m:r>
                        <a:rPr lang="en-GB" sz="1600" b="1" i="1" smtClean="0">
                          <a:latin typeface="Cambria Math" panose="02040503050406030204" pitchFamily="18" charset="0"/>
                        </a:rPr>
                        <m:t>𝟎</m:t>
                      </m:r>
                    </m:oMath>
                    <m:oMath xmlns:m="http://schemas.openxmlformats.org/officeDocument/2006/math">
                      <m:r>
                        <a:rPr lang="en-GB" sz="1600" b="1" i="1" smtClean="0">
                          <a:latin typeface="Cambria Math" panose="02040503050406030204" pitchFamily="18" charset="0"/>
                        </a:rPr>
                        <m:t>𝟏𝟐</m:t>
                      </m:r>
                      <m:r>
                        <a:rPr lang="en-GB" sz="1600" b="1" i="1" smtClean="0">
                          <a:latin typeface="Cambria Math" panose="02040503050406030204" pitchFamily="18" charset="0"/>
                        </a:rPr>
                        <m:t>𝒙</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𝟑</m:t>
                          </m:r>
                          <m:r>
                            <a:rPr lang="en-GB" sz="1600" b="1" i="1" smtClean="0">
                              <a:latin typeface="Cambria Math" panose="02040503050406030204" pitchFamily="18" charset="0"/>
                            </a:rPr>
                            <m:t>𝒙</m:t>
                          </m:r>
                        </m:e>
                      </m:d>
                      <m:r>
                        <a:rPr lang="en-GB" sz="1600" b="1" i="1" smtClean="0">
                          <a:latin typeface="Cambria Math" panose="02040503050406030204" pitchFamily="18" charset="0"/>
                        </a:rPr>
                        <m:t>=</m:t>
                      </m:r>
                      <m:r>
                        <a:rPr lang="en-GB" sz="1600" b="1" i="1" smtClean="0">
                          <a:latin typeface="Cambria Math" panose="02040503050406030204" pitchFamily="18" charset="0"/>
                        </a:rPr>
                        <m:t>𝟎</m:t>
                      </m:r>
                    </m:oMath>
                    <m:oMath xmlns:m="http://schemas.openxmlformats.org/officeDocument/2006/math">
                      <m:r>
                        <a:rPr lang="en-GB" sz="1600" b="1" i="1" smtClean="0">
                          <a:latin typeface="Cambria Math" panose="02040503050406030204" pitchFamily="18" charset="0"/>
                        </a:rPr>
                        <m:t>𝒙</m:t>
                      </m:r>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𝟐</m:t>
                          </m:r>
                        </m:num>
                        <m:den>
                          <m:r>
                            <a:rPr lang="en-GB" sz="1600" b="1" i="1" smtClean="0">
                              <a:latin typeface="Cambria Math" panose="02040503050406030204" pitchFamily="18" charset="0"/>
                            </a:rPr>
                            <m:t>𝟑</m:t>
                          </m:r>
                        </m:den>
                      </m:f>
                      <m:r>
                        <a:rPr lang="en-GB" sz="1600" b="1" i="1" smtClean="0">
                          <a:latin typeface="Cambria Math" panose="02040503050406030204" pitchFamily="18" charset="0"/>
                        </a:rPr>
                        <m:t>   →  </m:t>
                      </m:r>
                      <m:r>
                        <a:rPr lang="en-GB" sz="1600" b="1" i="1" smtClean="0">
                          <a:latin typeface="Cambria Math" panose="02040503050406030204" pitchFamily="18" charset="0"/>
                        </a:rPr>
                        <m:t>𝑴𝒐𝒅𝒆</m:t>
                      </m:r>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𝟐</m:t>
                          </m:r>
                        </m:num>
                        <m:den>
                          <m:r>
                            <a:rPr lang="en-GB" sz="1600" b="1" i="1" smtClean="0">
                              <a:latin typeface="Cambria Math" panose="02040503050406030204" pitchFamily="18" charset="0"/>
                            </a:rPr>
                            <m:t>𝟑</m:t>
                          </m:r>
                        </m:den>
                      </m:f>
                    </m:oMath>
                  </m:oMathPara>
                </a14:m>
                <a:endParaRPr lang="en-GB" sz="1600" b="1" dirty="0"/>
              </a:p>
              <a:p>
                <a:endParaRPr lang="en-GB" sz="1600" b="1" dirty="0"/>
              </a:p>
              <a:p>
                <a14:m>
                  <m:oMath xmlns:m="http://schemas.openxmlformats.org/officeDocument/2006/math">
                    <m:r>
                      <a:rPr lang="en-GB" sz="1600" b="1" i="1" smtClean="0">
                        <a:latin typeface="Cambria Math" panose="02040503050406030204" pitchFamily="18" charset="0"/>
                      </a:rPr>
                      <m:t>𝒈</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𝒚</m:t>
                        </m:r>
                      </m:e>
                    </m:d>
                  </m:oMath>
                </a14:m>
                <a:r>
                  <a:rPr lang="en-GB" sz="1600" b="1" dirty="0"/>
                  <a:t> is a linear graph with positive gradient, so mode will be at the top of the interval</a:t>
                </a:r>
              </a:p>
              <a:p>
                <a:pPr/>
                <a14:m>
                  <m:oMathPara xmlns:m="http://schemas.openxmlformats.org/officeDocument/2006/math">
                    <m:oMathParaPr>
                      <m:jc m:val="left"/>
                    </m:oMathParaPr>
                    <m:oMath xmlns:m="http://schemas.openxmlformats.org/officeDocument/2006/math">
                      <m:r>
                        <a:rPr lang="en-GB" sz="1600" b="1" i="1" smtClean="0">
                          <a:latin typeface="Cambria Math" panose="02040503050406030204" pitchFamily="18" charset="0"/>
                        </a:rPr>
                        <m:t>𝑴𝒐𝒅𝒆</m:t>
                      </m:r>
                      <m:r>
                        <a:rPr lang="en-GB" sz="1600" b="1" i="1" smtClean="0">
                          <a:latin typeface="Cambria Math" panose="02040503050406030204" pitchFamily="18" charset="0"/>
                        </a:rPr>
                        <m:t>=</m:t>
                      </m:r>
                      <m:r>
                        <a:rPr lang="en-GB" sz="1600" b="1" i="1" smtClean="0">
                          <a:latin typeface="Cambria Math" panose="02040503050406030204" pitchFamily="18" charset="0"/>
                        </a:rPr>
                        <m:t>𝟏</m:t>
                      </m:r>
                    </m:oMath>
                  </m:oMathPara>
                </a14:m>
                <a:endParaRPr lang="en-GB" sz="1600" b="1" dirty="0"/>
              </a:p>
              <a:p>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23528" y="2398119"/>
                <a:ext cx="3240360" cy="3028842"/>
              </a:xfrm>
              <a:prstGeom prst="rect">
                <a:avLst/>
              </a:prstGeom>
              <a:blipFill rotWithShape="0">
                <a:blip r:embed="rId2"/>
                <a:stretch>
                  <a:fillRect l="-940" r="-7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23528" y="764704"/>
                <a:ext cx="3226953" cy="1467838"/>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14:m>
                  <m:oMathPara xmlns:m="http://schemas.openxmlformats.org/officeDocument/2006/math">
                    <m:oMathParaPr>
                      <m:jc m:val="left"/>
                    </m:oMathParaPr>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i="1">
                                  <a:latin typeface="Cambria Math" panose="02040503050406030204" pitchFamily="18" charset="0"/>
                                </a:rPr>
                              </m:ctrlPr>
                            </m:mPr>
                            <m:mr>
                              <m:e>
                                <m:r>
                                  <a:rPr lang="en-GB" sz="1600" i="1">
                                    <a:latin typeface="Cambria Math" panose="02040503050406030204" pitchFamily="18" charset="0"/>
                                  </a:rPr>
                                  <m:t>12</m:t>
                                </m:r>
                                <m:sSup>
                                  <m:sSupPr>
                                    <m:ctrlPr>
                                      <a:rPr lang="en-GB" sz="1600" i="1">
                                        <a:latin typeface="Cambria Math" panose="02040503050406030204" pitchFamily="18" charset="0"/>
                                      </a:rPr>
                                    </m:ctrlPr>
                                  </m:sSupPr>
                                  <m:e>
                                    <m:r>
                                      <a:rPr lang="en-GB" sz="1600" i="1">
                                        <a:latin typeface="Cambria Math" panose="02040503050406030204" pitchFamily="18" charset="0"/>
                                      </a:rPr>
                                      <m:t>𝑥</m:t>
                                    </m:r>
                                  </m:e>
                                  <m:sup>
                                    <m:r>
                                      <a:rPr lang="en-GB" sz="1600" i="1">
                                        <a:latin typeface="Cambria Math" panose="02040503050406030204" pitchFamily="18" charset="0"/>
                                      </a:rPr>
                                      <m:t>2</m:t>
                                    </m:r>
                                  </m:sup>
                                </m:sSup>
                                <m:r>
                                  <a:rPr lang="en-GB" sz="1600" i="1">
                                    <a:latin typeface="Cambria Math" panose="02040503050406030204" pitchFamily="18" charset="0"/>
                                  </a:rPr>
                                  <m:t>(1−</m:t>
                                </m:r>
                                <m:r>
                                  <a:rPr lang="en-GB" sz="1600" i="1">
                                    <a:latin typeface="Cambria Math" panose="02040503050406030204" pitchFamily="18" charset="0"/>
                                  </a:rPr>
                                  <m:t>𝑥</m:t>
                                </m:r>
                                <m:r>
                                  <a:rPr lang="en-GB" sz="1600" i="1">
                                    <a:latin typeface="Cambria Math" panose="02040503050406030204" pitchFamily="18" charset="0"/>
                                  </a:rPr>
                                  <m:t>),</m:t>
                                </m:r>
                              </m:e>
                              <m:e>
                                <m:r>
                                  <a:rPr lang="en-GB" sz="1600" i="1">
                                    <a:latin typeface="Cambria Math" panose="02040503050406030204" pitchFamily="18" charset="0"/>
                                  </a:rPr>
                                  <m:t>0≤</m:t>
                                </m:r>
                                <m:r>
                                  <a:rPr lang="en-GB" sz="1600" i="1">
                                    <a:latin typeface="Cambria Math" panose="02040503050406030204" pitchFamily="18" charset="0"/>
                                  </a:rPr>
                                  <m:t>𝑥</m:t>
                                </m:r>
                                <m:r>
                                  <a:rPr lang="en-GB" sz="1600" i="1">
                                    <a:latin typeface="Cambria Math" panose="02040503050406030204" pitchFamily="18" charset="0"/>
                                  </a:rPr>
                                  <m:t>≤1</m:t>
                                </m:r>
                              </m:e>
                            </m:mr>
                            <m:mr>
                              <m:e>
                                <m:r>
                                  <a:rPr lang="en-GB" sz="1600" i="1">
                                    <a:latin typeface="Cambria Math" panose="02040503050406030204" pitchFamily="18" charset="0"/>
                                  </a:rPr>
                                  <m:t>0</m:t>
                                </m:r>
                              </m:e>
                              <m:e>
                                <m:r>
                                  <a:rPr lang="en-GB" sz="1600" i="1">
                                    <a:latin typeface="Cambria Math" panose="02040503050406030204" pitchFamily="18" charset="0"/>
                                  </a:rPr>
                                  <m:t>𝑜𝑡h𝑒𝑟𝑤𝑖𝑠𝑒</m:t>
                                </m:r>
                              </m:e>
                            </m:mr>
                          </m:m>
                        </m:e>
                      </m:d>
                    </m:oMath>
                  </m:oMathPara>
                </a14:m>
                <a:endParaRPr lang="en-GB" sz="1600" dirty="0"/>
              </a:p>
              <a:p>
                <a:pPr/>
                <a14:m>
                  <m:oMathPara xmlns:m="http://schemas.openxmlformats.org/officeDocument/2006/math">
                    <m:oMathParaPr>
                      <m:jc m:val="left"/>
                    </m:oMathParaPr>
                    <m:oMath xmlns:m="http://schemas.openxmlformats.org/officeDocument/2006/math">
                      <m:r>
                        <a:rPr lang="en-GB" sz="1600" i="1">
                          <a:latin typeface="Cambria Math" panose="02040503050406030204" pitchFamily="18" charset="0"/>
                        </a:rPr>
                        <m:t>𝑔</m:t>
                      </m:r>
                      <m:d>
                        <m:dPr>
                          <m:ctrlPr>
                            <a:rPr lang="en-GB" sz="1600" i="1">
                              <a:latin typeface="Cambria Math" panose="02040503050406030204" pitchFamily="18" charset="0"/>
                            </a:rPr>
                          </m:ctrlPr>
                        </m:dPr>
                        <m:e>
                          <m:r>
                            <a:rPr lang="en-GB" sz="1600" i="1">
                              <a:latin typeface="Cambria Math" panose="02040503050406030204" pitchFamily="18" charset="0"/>
                            </a:rPr>
                            <m:t>𝑦</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i="1">
                                  <a:latin typeface="Cambria Math" panose="02040503050406030204" pitchFamily="18" charset="0"/>
                                </a:rPr>
                              </m:ctrlPr>
                            </m:mPr>
                            <m:mr>
                              <m:e>
                                <m:r>
                                  <a:rPr lang="en-GB" sz="1600" i="1">
                                    <a:latin typeface="Cambria Math" panose="02040503050406030204" pitchFamily="18" charset="0"/>
                                  </a:rPr>
                                  <m:t>2</m:t>
                                </m:r>
                                <m:r>
                                  <a:rPr lang="en-GB" sz="1600" i="1">
                                    <a:latin typeface="Cambria Math" panose="02040503050406030204" pitchFamily="18" charset="0"/>
                                  </a:rPr>
                                  <m:t>𝑦</m:t>
                                </m:r>
                              </m:e>
                              <m:e>
                                <m:r>
                                  <a:rPr lang="en-GB" sz="1600" i="1">
                                    <a:latin typeface="Cambria Math" panose="02040503050406030204" pitchFamily="18" charset="0"/>
                                  </a:rPr>
                                  <m:t>0≤</m:t>
                                </m:r>
                                <m:r>
                                  <a:rPr lang="en-GB" sz="1600" i="1">
                                    <a:latin typeface="Cambria Math" panose="02040503050406030204" pitchFamily="18" charset="0"/>
                                  </a:rPr>
                                  <m:t>𝑦</m:t>
                                </m:r>
                                <m:r>
                                  <a:rPr lang="en-GB" sz="1600" i="1">
                                    <a:latin typeface="Cambria Math" panose="02040503050406030204" pitchFamily="18" charset="0"/>
                                  </a:rPr>
                                  <m:t>≤1</m:t>
                                </m:r>
                              </m:e>
                            </m:mr>
                            <m:mr>
                              <m:e>
                                <m:r>
                                  <a:rPr lang="en-GB" sz="1600" i="1">
                                    <a:latin typeface="Cambria Math" panose="02040503050406030204" pitchFamily="18" charset="0"/>
                                  </a:rPr>
                                  <m:t>0</m:t>
                                </m:r>
                              </m:e>
                              <m:e>
                                <m:r>
                                  <a:rPr lang="en-GB" sz="1600" i="1">
                                    <a:latin typeface="Cambria Math" panose="02040503050406030204" pitchFamily="18" charset="0"/>
                                  </a:rPr>
                                  <m:t>𝑜𝑡h𝑒𝑟𝑤𝑖𝑠𝑒</m:t>
                                </m:r>
                              </m:e>
                            </m:mr>
                          </m:m>
                        </m:e>
                      </m:d>
                    </m:oMath>
                  </m:oMathPara>
                </a14:m>
                <a:endParaRPr lang="en-GB" sz="1600" dirty="0"/>
              </a:p>
              <a:p>
                <a:r>
                  <a:rPr lang="en-GB" sz="1600" dirty="0"/>
                  <a:t>Find the mode of each </a:t>
                </a:r>
                <a:r>
                  <a:rPr lang="en-GB" sz="1600" dirty="0" err="1"/>
                  <a:t>p.d.f</a:t>
                </a:r>
                <a:r>
                  <a:rPr lang="en-GB" sz="1600" dirty="0"/>
                  <a:t>.</a:t>
                </a:r>
              </a:p>
            </p:txBody>
          </p:sp>
        </mc:Choice>
        <mc:Fallback xmlns="">
          <p:sp>
            <p:nvSpPr>
              <p:cNvPr id="6" name="Rectangle 5"/>
              <p:cNvSpPr>
                <a:spLocks noRot="1" noChangeAspect="1" noMove="1" noResize="1" noEditPoints="1" noAdjustHandles="1" noChangeArrowheads="1" noChangeShapeType="1" noTextEdit="1"/>
              </p:cNvSpPr>
              <p:nvPr/>
            </p:nvSpPr>
            <p:spPr>
              <a:xfrm>
                <a:off x="323528" y="764704"/>
                <a:ext cx="3226953" cy="1467838"/>
              </a:xfrm>
              <a:prstGeom prst="rect">
                <a:avLst/>
              </a:prstGeom>
              <a:blipFill rotWithShape="0">
                <a:blip r:embed="rId3"/>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851920" y="738254"/>
                <a:ext cx="3816424" cy="1380250"/>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sz="1600" dirty="0"/>
                  <a:t>A continuous random variable </a:t>
                </a:r>
                <a14:m>
                  <m:oMath xmlns:m="http://schemas.openxmlformats.org/officeDocument/2006/math">
                    <m:r>
                      <a:rPr lang="en-GB" sz="1600" b="0" i="1" smtClean="0">
                        <a:latin typeface="Cambria Math" panose="02040503050406030204" pitchFamily="18" charset="0"/>
                      </a:rPr>
                      <m:t>𝑋</m:t>
                    </m:r>
                  </m:oMath>
                </a14:m>
                <a:r>
                  <a:rPr lang="en-GB" sz="1600" dirty="0"/>
                  <a:t> has </a:t>
                </a:r>
                <a:r>
                  <a:rPr lang="en-GB" sz="1600" dirty="0" err="1"/>
                  <a:t>p.d.f</a:t>
                </a:r>
                <a:r>
                  <a:rPr lang="en-GB" sz="1600" dirty="0"/>
                  <a:t>.:</a:t>
                </a:r>
              </a:p>
              <a:p>
                <a:pPr/>
                <a14:m>
                  <m:oMathPara xmlns:m="http://schemas.openxmlformats.org/officeDocument/2006/math">
                    <m:oMathParaPr>
                      <m:jc m:val="left"/>
                    </m:oMathParaPr>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i="1">
                                  <a:latin typeface="Cambria Math" panose="02040503050406030204" pitchFamily="18" charset="0"/>
                                </a:rPr>
                              </m:ctrlPr>
                            </m:mPr>
                            <m:mr>
                              <m:e>
                                <m:r>
                                  <a:rPr lang="en-GB" sz="1600" b="0" i="1" smtClean="0">
                                    <a:latin typeface="Cambria Math" panose="02040503050406030204" pitchFamily="18" charset="0"/>
                                  </a:rPr>
                                  <m:t>4</m:t>
                                </m:r>
                                <m:r>
                                  <a:rPr lang="en-GB" sz="1600" b="0" i="1" smtClean="0">
                                    <a:latin typeface="Cambria Math" panose="02040503050406030204" pitchFamily="18" charset="0"/>
                                  </a:rPr>
                                  <m:t>𝑥</m:t>
                                </m:r>
                                <m:r>
                                  <a:rPr lang="en-GB" sz="1600" b="0" i="1" smtClean="0">
                                    <a:latin typeface="Cambria Math" panose="02040503050406030204" pitchFamily="18" charset="0"/>
                                  </a:rPr>
                                  <m:t>−4</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𝑥</m:t>
                                    </m:r>
                                  </m:e>
                                  <m:sup>
                                    <m:r>
                                      <a:rPr lang="en-GB" sz="1600" b="0" i="1" smtClean="0">
                                        <a:latin typeface="Cambria Math" panose="02040503050406030204" pitchFamily="18" charset="0"/>
                                      </a:rPr>
                                      <m:t>3</m:t>
                                    </m:r>
                                  </m:sup>
                                </m:sSup>
                                <m:r>
                                  <a:rPr lang="en-GB" sz="1600" b="0" i="1" smtClean="0">
                                    <a:latin typeface="Cambria Math" panose="02040503050406030204" pitchFamily="18" charset="0"/>
                                  </a:rPr>
                                  <m:t>,</m:t>
                                </m:r>
                              </m:e>
                              <m:e>
                                <m:r>
                                  <a:rPr lang="en-GB" sz="1600" i="1">
                                    <a:latin typeface="Cambria Math" panose="02040503050406030204" pitchFamily="18" charset="0"/>
                                  </a:rPr>
                                  <m:t>0≤</m:t>
                                </m:r>
                                <m:r>
                                  <a:rPr lang="en-GB" sz="1600" i="1">
                                    <a:latin typeface="Cambria Math" panose="02040503050406030204" pitchFamily="18" charset="0"/>
                                  </a:rPr>
                                  <m:t>𝑥</m:t>
                                </m:r>
                                <m:r>
                                  <a:rPr lang="en-GB" sz="1600" i="1">
                                    <a:latin typeface="Cambria Math" panose="02040503050406030204" pitchFamily="18" charset="0"/>
                                  </a:rPr>
                                  <m:t>≤1</m:t>
                                </m:r>
                              </m:e>
                            </m:mr>
                            <m:mr>
                              <m:e>
                                <m:r>
                                  <a:rPr lang="en-GB" sz="1600" i="1">
                                    <a:latin typeface="Cambria Math" panose="02040503050406030204" pitchFamily="18" charset="0"/>
                                  </a:rPr>
                                  <m:t>0</m:t>
                                </m:r>
                              </m:e>
                              <m:e>
                                <m:r>
                                  <a:rPr lang="en-GB" sz="1600" i="1">
                                    <a:latin typeface="Cambria Math" panose="02040503050406030204" pitchFamily="18" charset="0"/>
                                  </a:rPr>
                                  <m:t>𝑜𝑡h𝑒𝑟𝑤𝑖𝑠𝑒</m:t>
                                </m:r>
                              </m:e>
                            </m:mr>
                          </m:m>
                        </m:e>
                      </m:d>
                    </m:oMath>
                  </m:oMathPara>
                </a14:m>
                <a:endParaRPr lang="en-GB" sz="1600" dirty="0"/>
              </a:p>
              <a:p>
                <a:r>
                  <a:rPr lang="en-GB" sz="1600" dirty="0"/>
                  <a:t>Find the </a:t>
                </a:r>
                <a:r>
                  <a:rPr lang="en-GB" sz="1600" dirty="0" err="1"/>
                  <a:t>c.d.f</a:t>
                </a:r>
                <a:r>
                  <a:rPr lang="en-GB" sz="1600" dirty="0"/>
                  <a:t>. of </a:t>
                </a:r>
                <a14:m>
                  <m:oMath xmlns:m="http://schemas.openxmlformats.org/officeDocument/2006/math">
                    <m:r>
                      <a:rPr lang="en-GB" sz="1600" b="0" i="1" smtClean="0">
                        <a:latin typeface="Cambria Math" panose="02040503050406030204" pitchFamily="18" charset="0"/>
                      </a:rPr>
                      <m:t>𝑋</m:t>
                    </m:r>
                  </m:oMath>
                </a14:m>
                <a:r>
                  <a:rPr lang="en-GB" sz="1600" dirty="0"/>
                  <a:t>.</a:t>
                </a:r>
              </a:p>
              <a:p>
                <a:r>
                  <a:rPr lang="en-GB" sz="1600" dirty="0"/>
                  <a:t>Find the median value of </a:t>
                </a:r>
                <a14:m>
                  <m:oMath xmlns:m="http://schemas.openxmlformats.org/officeDocument/2006/math">
                    <m:r>
                      <a:rPr lang="en-GB" sz="1600" b="0" i="1" smtClean="0">
                        <a:latin typeface="Cambria Math" panose="02040503050406030204" pitchFamily="18" charset="0"/>
                      </a:rPr>
                      <m:t>𝑋</m:t>
                    </m:r>
                  </m:oMath>
                </a14:m>
                <a:r>
                  <a:rPr lang="en-GB" sz="1600" dirty="0"/>
                  <a:t>.</a:t>
                </a:r>
              </a:p>
            </p:txBody>
          </p:sp>
        </mc:Choice>
        <mc:Fallback xmlns="">
          <p:sp>
            <p:nvSpPr>
              <p:cNvPr id="7" name="Rectangle 6"/>
              <p:cNvSpPr>
                <a:spLocks noRot="1" noChangeAspect="1" noMove="1" noResize="1" noEditPoints="1" noAdjustHandles="1" noChangeArrowheads="1" noChangeShapeType="1" noTextEdit="1"/>
              </p:cNvSpPr>
              <p:nvPr/>
            </p:nvSpPr>
            <p:spPr>
              <a:xfrm>
                <a:off x="3851920" y="738254"/>
                <a:ext cx="3816424" cy="1380250"/>
              </a:xfrm>
              <a:prstGeom prst="rect">
                <a:avLst/>
              </a:prstGeom>
              <a:blipFill rotWithShape="0">
                <a:blip r:embed="rId4"/>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70904" y="2339477"/>
                <a:ext cx="3226953" cy="37553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trlPr>
                            <a:rPr lang="en-GB" sz="1600" b="1" i="1" smtClean="0">
                              <a:latin typeface="Cambria Math" panose="02040503050406030204" pitchFamily="18" charset="0"/>
                            </a:rPr>
                          </m:ctrlPr>
                        </m:naryPr>
                        <m:sub>
                          <m:r>
                            <m:rPr>
                              <m:brk m:alnAt="23"/>
                            </m:rPr>
                            <a:rPr lang="en-GB" sz="1600" b="1" i="1" smtClean="0">
                              <a:latin typeface="Cambria Math" panose="02040503050406030204" pitchFamily="18" charset="0"/>
                            </a:rPr>
                            <m:t>𝟎</m:t>
                          </m:r>
                        </m:sub>
                        <m:sup>
                          <m:r>
                            <a:rPr lang="en-GB" sz="1600" b="1" i="1" smtClean="0">
                              <a:latin typeface="Cambria Math" panose="02040503050406030204" pitchFamily="18" charset="0"/>
                            </a:rPr>
                            <m:t>𝒙</m:t>
                          </m:r>
                        </m:sup>
                        <m:e>
                          <m:r>
                            <a:rPr lang="en-GB" sz="1600" b="1" i="1" smtClean="0">
                              <a:latin typeface="Cambria Math" panose="02040503050406030204" pitchFamily="18" charset="0"/>
                            </a:rPr>
                            <m:t>𝟒</m:t>
                          </m:r>
                          <m:r>
                            <a:rPr lang="en-GB" sz="1600" b="1" i="1" smtClean="0">
                              <a:latin typeface="Cambria Math" panose="02040503050406030204" pitchFamily="18" charset="0"/>
                            </a:rPr>
                            <m:t>𝒕</m:t>
                          </m:r>
                          <m:r>
                            <a:rPr lang="en-GB" sz="1600" b="1" i="1" smtClean="0">
                              <a:latin typeface="Cambria Math" panose="02040503050406030204" pitchFamily="18" charset="0"/>
                            </a:rPr>
                            <m:t>−</m:t>
                          </m:r>
                          <m:r>
                            <a:rPr lang="en-GB" sz="1600" b="1" i="1" smtClean="0">
                              <a:latin typeface="Cambria Math" panose="02040503050406030204" pitchFamily="18" charset="0"/>
                            </a:rPr>
                            <m:t>𝟒</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𝒕</m:t>
                              </m:r>
                            </m:e>
                            <m:sup>
                              <m:r>
                                <a:rPr lang="en-GB" sz="1600" b="1" i="1" smtClean="0">
                                  <a:latin typeface="Cambria Math" panose="02040503050406030204" pitchFamily="18" charset="0"/>
                                </a:rPr>
                                <m:t>𝟑</m:t>
                              </m:r>
                            </m:sup>
                          </m:sSup>
                        </m:e>
                      </m:nary>
                      <m:r>
                        <a:rPr lang="en-GB" sz="1600" b="1" i="1" smtClean="0">
                          <a:latin typeface="Cambria Math" panose="02040503050406030204" pitchFamily="18" charset="0"/>
                        </a:rPr>
                        <m:t> </m:t>
                      </m:r>
                      <m:r>
                        <a:rPr lang="en-GB" sz="1600" b="1" i="1" smtClean="0">
                          <a:latin typeface="Cambria Math" panose="02040503050406030204" pitchFamily="18" charset="0"/>
                        </a:rPr>
                        <m:t>𝒅𝒕</m:t>
                      </m:r>
                      <m:r>
                        <a:rPr lang="en-GB" sz="1600" b="1" i="1" smtClean="0">
                          <a:latin typeface="Cambria Math" panose="02040503050406030204" pitchFamily="18" charset="0"/>
                        </a:rPr>
                        <m:t> =</m:t>
                      </m:r>
                      <m:r>
                        <a:rPr lang="en-GB" sz="1600" b="1" i="1" smtClean="0">
                          <a:latin typeface="Cambria Math" panose="02040503050406030204" pitchFamily="18" charset="0"/>
                        </a:rPr>
                        <m:t>𝟐</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𝟐</m:t>
                          </m:r>
                        </m:sup>
                      </m:sSup>
                      <m:r>
                        <a:rPr lang="en-GB" sz="1600" b="1" i="1" smtClean="0">
                          <a:latin typeface="Cambria Math" panose="02040503050406030204" pitchFamily="18" charset="0"/>
                        </a:rPr>
                        <m:t>−</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𝟒</m:t>
                          </m:r>
                        </m:sup>
                      </m:sSup>
                    </m:oMath>
                  </m:oMathPara>
                </a14:m>
                <a:endParaRPr lang="en-GB" sz="1600" b="1" dirty="0"/>
              </a:p>
              <a:p>
                <a:pPr/>
                <a14:m>
                  <m:oMathPara xmlns:m="http://schemas.openxmlformats.org/officeDocument/2006/math">
                    <m:oMathParaPr>
                      <m:jc m:val="left"/>
                    </m:oMathParaPr>
                    <m:oMath xmlns:m="http://schemas.openxmlformats.org/officeDocument/2006/math">
                      <m:r>
                        <a:rPr lang="en-GB" sz="1600" b="1" i="1" smtClean="0">
                          <a:latin typeface="Cambria Math" panose="02040503050406030204" pitchFamily="18" charset="0"/>
                        </a:rPr>
                        <m:t>𝑭</m:t>
                      </m:r>
                      <m:d>
                        <m:dPr>
                          <m:ctrlPr>
                            <a:rPr lang="en-GB" sz="1600" b="1" i="1">
                              <a:latin typeface="Cambria Math" panose="02040503050406030204" pitchFamily="18" charset="0"/>
                            </a:rPr>
                          </m:ctrlPr>
                        </m:dPr>
                        <m:e>
                          <m:r>
                            <a:rPr lang="en-GB" sz="1600" b="1" i="1">
                              <a:latin typeface="Cambria Math" panose="02040503050406030204" pitchFamily="18" charset="0"/>
                            </a:rPr>
                            <m:t>𝒙</m:t>
                          </m:r>
                        </m:e>
                      </m:d>
                      <m:r>
                        <a:rPr lang="en-GB" sz="1600" b="1" i="1">
                          <a:latin typeface="Cambria Math" panose="02040503050406030204" pitchFamily="18" charset="0"/>
                        </a:rPr>
                        <m:t>=</m:t>
                      </m:r>
                      <m:d>
                        <m:dPr>
                          <m:begChr m:val="{"/>
                          <m:endChr m:val=""/>
                          <m:ctrlPr>
                            <a:rPr lang="en-GB" sz="1600" b="1" i="1">
                              <a:latin typeface="Cambria Math" panose="02040503050406030204" pitchFamily="18" charset="0"/>
                            </a:rPr>
                          </m:ctrlPr>
                        </m:dPr>
                        <m:e>
                          <m:m>
                            <m:mPr>
                              <m:mcs>
                                <m:mc>
                                  <m:mcPr>
                                    <m:count m:val="2"/>
                                    <m:mcJc m:val="center"/>
                                  </m:mcPr>
                                </m:mc>
                              </m:mcs>
                              <m:ctrlPr>
                                <a:rPr lang="en-GB" sz="1600" b="1" i="1">
                                  <a:latin typeface="Cambria Math" panose="02040503050406030204" pitchFamily="18" charset="0"/>
                                </a:rPr>
                              </m:ctrlPr>
                            </m:mPr>
                            <m:mr>
                              <m:e>
                                <m:r>
                                  <a:rPr lang="en-GB" sz="1600" b="1" i="1" smtClean="0">
                                    <a:latin typeface="Cambria Math" panose="02040503050406030204" pitchFamily="18" charset="0"/>
                                  </a:rPr>
                                  <m:t>𝟎</m:t>
                                </m:r>
                                <m:r>
                                  <a:rPr lang="en-GB" sz="1600" b="1" i="1">
                                    <a:latin typeface="Cambria Math" panose="02040503050406030204" pitchFamily="18" charset="0"/>
                                  </a:rPr>
                                  <m:t>,</m:t>
                                </m:r>
                              </m:e>
                              <m:e>
                                <m:r>
                                  <a:rPr lang="en-GB" sz="1600" b="1" i="1" smtClean="0">
                                    <a:latin typeface="Cambria Math" panose="02040503050406030204" pitchFamily="18" charset="0"/>
                                  </a:rPr>
                                  <m:t>𝒙</m:t>
                                </m:r>
                                <m:r>
                                  <a:rPr lang="en-GB" sz="1600" b="1" i="1" smtClean="0">
                                    <a:latin typeface="Cambria Math" panose="02040503050406030204" pitchFamily="18" charset="0"/>
                                  </a:rPr>
                                  <m:t>&lt;</m:t>
                                </m:r>
                                <m:r>
                                  <a:rPr lang="en-GB" sz="1600" b="1" i="1" smtClean="0">
                                    <a:latin typeface="Cambria Math" panose="02040503050406030204" pitchFamily="18" charset="0"/>
                                  </a:rPr>
                                  <m:t>𝟎</m:t>
                                </m:r>
                              </m:e>
                            </m:mr>
                            <m:mr>
                              <m:e>
                                <m:r>
                                  <a:rPr lang="en-GB" sz="1600" b="1" i="1">
                                    <a:latin typeface="Cambria Math" panose="02040503050406030204" pitchFamily="18" charset="0"/>
                                  </a:rPr>
                                  <m:t>𝟐</m:t>
                                </m:r>
                                <m:sSup>
                                  <m:sSupPr>
                                    <m:ctrlPr>
                                      <a:rPr lang="en-GB" sz="1600" b="1" i="1">
                                        <a:latin typeface="Cambria Math" panose="02040503050406030204" pitchFamily="18" charset="0"/>
                                      </a:rPr>
                                    </m:ctrlPr>
                                  </m:sSupPr>
                                  <m:e>
                                    <m:r>
                                      <a:rPr lang="en-GB" sz="1600" b="1" i="1">
                                        <a:latin typeface="Cambria Math" panose="02040503050406030204" pitchFamily="18" charset="0"/>
                                      </a:rPr>
                                      <m:t>𝒙</m:t>
                                    </m:r>
                                  </m:e>
                                  <m:sup>
                                    <m:r>
                                      <a:rPr lang="en-GB" sz="1600" b="1" i="1">
                                        <a:latin typeface="Cambria Math" panose="02040503050406030204" pitchFamily="18" charset="0"/>
                                      </a:rPr>
                                      <m:t>𝟐</m:t>
                                    </m:r>
                                  </m:sup>
                                </m:sSup>
                                <m:r>
                                  <a:rPr lang="en-GB" sz="1600" b="1" i="1">
                                    <a:latin typeface="Cambria Math" panose="02040503050406030204" pitchFamily="18" charset="0"/>
                                  </a:rPr>
                                  <m:t>−</m:t>
                                </m:r>
                                <m:sSup>
                                  <m:sSupPr>
                                    <m:ctrlPr>
                                      <a:rPr lang="en-GB" sz="1600" b="1" i="1">
                                        <a:latin typeface="Cambria Math" panose="02040503050406030204" pitchFamily="18" charset="0"/>
                                      </a:rPr>
                                    </m:ctrlPr>
                                  </m:sSupPr>
                                  <m:e>
                                    <m:r>
                                      <a:rPr lang="en-GB" sz="1600" b="1" i="1">
                                        <a:latin typeface="Cambria Math" panose="02040503050406030204" pitchFamily="18" charset="0"/>
                                      </a:rPr>
                                      <m:t>𝒙</m:t>
                                    </m:r>
                                  </m:e>
                                  <m:sup>
                                    <m:r>
                                      <a:rPr lang="en-GB" sz="1600" b="1" i="1">
                                        <a:latin typeface="Cambria Math" panose="02040503050406030204" pitchFamily="18" charset="0"/>
                                      </a:rPr>
                                      <m:t>𝟒</m:t>
                                    </m:r>
                                  </m:sup>
                                </m:sSup>
                              </m:e>
                              <m:e>
                                <m:r>
                                  <a:rPr lang="en-GB" sz="1600" b="1" i="1" smtClean="0">
                                    <a:latin typeface="Cambria Math" panose="02040503050406030204" pitchFamily="18" charset="0"/>
                                  </a:rPr>
                                  <m:t>𝟎</m:t>
                                </m:r>
                                <m:r>
                                  <a:rPr lang="en-GB" sz="1600" b="1" i="1">
                                    <a:latin typeface="Cambria Math" panose="02040503050406030204" pitchFamily="18" charset="0"/>
                                  </a:rPr>
                                  <m:t>≤</m:t>
                                </m:r>
                                <m:r>
                                  <a:rPr lang="en-GB" sz="1600" b="1" i="1">
                                    <a:latin typeface="Cambria Math" panose="02040503050406030204" pitchFamily="18" charset="0"/>
                                  </a:rPr>
                                  <m:t>𝒙</m:t>
                                </m:r>
                                <m:r>
                                  <a:rPr lang="en-GB" sz="1600" b="1" i="1">
                                    <a:latin typeface="Cambria Math" panose="02040503050406030204" pitchFamily="18" charset="0"/>
                                  </a:rPr>
                                  <m:t>≤</m:t>
                                </m:r>
                                <m:r>
                                  <a:rPr lang="en-GB" sz="1600" b="1" i="1" smtClean="0">
                                    <a:latin typeface="Cambria Math" panose="02040503050406030204" pitchFamily="18" charset="0"/>
                                  </a:rPr>
                                  <m:t>𝟏</m:t>
                                </m:r>
                              </m:e>
                            </m:mr>
                            <m:mr>
                              <m:e>
                                <m:r>
                                  <a:rPr lang="en-GB" sz="1600" b="1" i="1" smtClean="0">
                                    <a:latin typeface="Cambria Math" panose="02040503050406030204" pitchFamily="18" charset="0"/>
                                  </a:rPr>
                                  <m:t>𝟏</m:t>
                                </m:r>
                              </m:e>
                              <m:e>
                                <m:r>
                                  <a:rPr lang="en-GB" sz="1600" b="1" i="1" smtClean="0">
                                    <a:latin typeface="Cambria Math" panose="02040503050406030204" pitchFamily="18" charset="0"/>
                                  </a:rPr>
                                  <m:t>𝒙</m:t>
                                </m:r>
                                <m:r>
                                  <a:rPr lang="en-GB" sz="1600" b="1" i="1" smtClean="0">
                                    <a:latin typeface="Cambria Math" panose="02040503050406030204" pitchFamily="18" charset="0"/>
                                  </a:rPr>
                                  <m:t>&gt;</m:t>
                                </m:r>
                                <m:r>
                                  <a:rPr lang="en-GB" sz="1600" b="1" i="1" smtClean="0">
                                    <a:latin typeface="Cambria Math" panose="02040503050406030204" pitchFamily="18" charset="0"/>
                                  </a:rPr>
                                  <m:t>𝟏</m:t>
                                </m:r>
                              </m:e>
                            </m:mr>
                          </m:m>
                        </m:e>
                      </m:d>
                    </m:oMath>
                  </m:oMathPara>
                </a14:m>
                <a:endParaRPr lang="en-GB" sz="1600" b="1" dirty="0"/>
              </a:p>
              <a:p>
                <a:endParaRPr lang="en-GB" sz="1600" b="1" dirty="0"/>
              </a:p>
              <a:p>
                <a:r>
                  <a:rPr lang="en-GB" sz="1600" b="1" dirty="0"/>
                  <a:t>Median:</a:t>
                </a:r>
              </a:p>
              <a:p>
                <a:pPr/>
                <a14:m>
                  <m:oMathPara xmlns:m="http://schemas.openxmlformats.org/officeDocument/2006/math">
                    <m:oMathParaPr>
                      <m:jc m:val="left"/>
                    </m:oMathParaPr>
                    <m:oMath xmlns:m="http://schemas.openxmlformats.org/officeDocument/2006/math">
                      <m:r>
                        <a:rPr lang="en-GB" sz="1600" b="1" i="1" smtClean="0">
                          <a:latin typeface="Cambria Math" panose="02040503050406030204" pitchFamily="18" charset="0"/>
                        </a:rPr>
                        <m:t>𝑭</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𝒎</m:t>
                          </m:r>
                        </m:e>
                      </m:d>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m:t>
                      </m:r>
                    </m:oMath>
                  </m:oMathPara>
                </a14:m>
                <a:endParaRPr lang="en-GB" sz="1600" b="1" dirty="0"/>
              </a:p>
              <a:p>
                <a:pPr/>
                <a14:m>
                  <m:oMathPara xmlns:m="http://schemas.openxmlformats.org/officeDocument/2006/math">
                    <m:oMathParaPr>
                      <m:jc m:val="left"/>
                    </m:oMathParaPr>
                    <m:oMath xmlns:m="http://schemas.openxmlformats.org/officeDocument/2006/math">
                      <m:r>
                        <a:rPr lang="en-GB" sz="1600" b="1" i="1" smtClean="0">
                          <a:latin typeface="Cambria Math" panose="02040503050406030204" pitchFamily="18" charset="0"/>
                        </a:rPr>
                        <m:t>𝟐</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𝒎</m:t>
                          </m:r>
                        </m:e>
                        <m:sup>
                          <m:r>
                            <a:rPr lang="en-GB" sz="1600" b="1" i="1" smtClean="0">
                              <a:latin typeface="Cambria Math" panose="02040503050406030204" pitchFamily="18" charset="0"/>
                            </a:rPr>
                            <m:t>𝟐</m:t>
                          </m:r>
                        </m:sup>
                      </m:sSup>
                      <m:r>
                        <a:rPr lang="en-GB" sz="1600" b="1" i="1" smtClean="0">
                          <a:latin typeface="Cambria Math" panose="02040503050406030204" pitchFamily="18" charset="0"/>
                        </a:rPr>
                        <m:t>−</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𝒎</m:t>
                          </m:r>
                        </m:e>
                        <m:sup>
                          <m:r>
                            <a:rPr lang="en-GB" sz="1600" b="1" i="1" smtClean="0">
                              <a:latin typeface="Cambria Math" panose="02040503050406030204" pitchFamily="18" charset="0"/>
                            </a:rPr>
                            <m:t>𝟒</m:t>
                          </m:r>
                        </m:sup>
                      </m:sSup>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m:t>
                      </m:r>
                    </m:oMath>
                  </m:oMathPara>
                </a14:m>
                <a:endParaRPr lang="en-GB" sz="1600" b="1" dirty="0"/>
              </a:p>
              <a:p>
                <a:r>
                  <a:rPr lang="en-GB" sz="1600" b="1" dirty="0"/>
                  <a:t>Solving this quadratic:</a:t>
                </a:r>
              </a:p>
              <a:p>
                <a:pPr/>
                <a14:m>
                  <m:oMathPara xmlns:m="http://schemas.openxmlformats.org/officeDocument/2006/math">
                    <m:oMathParaPr>
                      <m:jc m:val="left"/>
                    </m:oMathParaPr>
                    <m:oMath xmlns:m="http://schemas.openxmlformats.org/officeDocument/2006/math">
                      <m:r>
                        <a:rPr lang="en-GB" sz="1600" b="1" i="1" smtClean="0">
                          <a:latin typeface="Cambria Math" panose="02040503050406030204" pitchFamily="18" charset="0"/>
                        </a:rPr>
                        <m:t>𝒎</m:t>
                      </m:r>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𝟑𝟏</m:t>
                      </m:r>
                      <m:r>
                        <a:rPr lang="en-GB" sz="1600" b="1" i="1" smtClean="0">
                          <a:latin typeface="Cambria Math" panose="02040503050406030204" pitchFamily="18" charset="0"/>
                        </a:rPr>
                        <m:t> </m:t>
                      </m:r>
                      <m:r>
                        <a:rPr lang="en-GB" sz="1600" b="1" i="1" smtClean="0">
                          <a:latin typeface="Cambria Math" panose="02040503050406030204" pitchFamily="18" charset="0"/>
                        </a:rPr>
                        <m:t>𝒐𝒓</m:t>
                      </m:r>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𝟓𝟒𝟏</m:t>
                      </m:r>
                    </m:oMath>
                  </m:oMathPara>
                </a14:m>
                <a:endParaRPr lang="en-GB" sz="1600" b="1" dirty="0"/>
              </a:p>
              <a:p>
                <a:r>
                  <a:rPr lang="en-GB" sz="1600" b="1" dirty="0"/>
                  <a:t>But only </a:t>
                </a:r>
                <a14:m>
                  <m:oMath xmlns:m="http://schemas.openxmlformats.org/officeDocument/2006/math">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𝟓𝟒𝟏</m:t>
                    </m:r>
                  </m:oMath>
                </a14:m>
                <a:r>
                  <a:rPr lang="en-GB" sz="1600" b="1" dirty="0"/>
                  <a:t> is in the correct range.</a:t>
                </a:r>
              </a:p>
              <a:p>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3870904" y="2339477"/>
                <a:ext cx="3226953" cy="3755387"/>
              </a:xfrm>
              <a:prstGeom prst="rect">
                <a:avLst/>
              </a:prstGeom>
              <a:blipFill rotWithShape="0">
                <a:blip r:embed="rId5"/>
                <a:stretch>
                  <a:fillRect l="-1134"/>
                </a:stretch>
              </a:blipFill>
            </p:spPr>
            <p:txBody>
              <a:bodyPr/>
              <a:lstStyle/>
              <a:p>
                <a:r>
                  <a:rPr lang="en-GB">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116</a:t>
            </a:fld>
            <a:endParaRPr lang="en-GB"/>
          </a:p>
        </p:txBody>
      </p:sp>
    </p:spTree>
    <p:extLst>
      <p:ext uri="{BB962C8B-B14F-4D97-AF65-F5344CB8AC3E}">
        <p14:creationId xmlns:p14="http://schemas.microsoft.com/office/powerpoint/2010/main" val="13361393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23528" y="764704"/>
                <a:ext cx="3816424" cy="170944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sz="1600" dirty="0">
                    <a:latin typeface="+mj-lt"/>
                  </a:rPr>
                  <a:t>A random variable </a:t>
                </a:r>
                <a14:m>
                  <m:oMath xmlns:m="http://schemas.openxmlformats.org/officeDocument/2006/math">
                    <m:r>
                      <a:rPr lang="en-GB" sz="1600" b="0" i="1" smtClean="0">
                        <a:latin typeface="Cambria Math" panose="02040503050406030204" pitchFamily="18" charset="0"/>
                      </a:rPr>
                      <m:t>𝑋</m:t>
                    </m:r>
                  </m:oMath>
                </a14:m>
                <a:r>
                  <a:rPr lang="en-GB" sz="1600" dirty="0">
                    <a:latin typeface="+mj-lt"/>
                  </a:rPr>
                  <a:t> has the following </a:t>
                </a:r>
                <a:r>
                  <a:rPr lang="en-GB" sz="1600" dirty="0" err="1">
                    <a:latin typeface="+mj-lt"/>
                  </a:rPr>
                  <a:t>p.d.f</a:t>
                </a:r>
                <a:r>
                  <a:rPr lang="en-GB" sz="1600" dirty="0">
                    <a:latin typeface="+mj-lt"/>
                  </a:rPr>
                  <a:t>.</a:t>
                </a:r>
              </a:p>
              <a:p>
                <a:pPr/>
                <a14:m>
                  <m:oMathPara xmlns:m="http://schemas.openxmlformats.org/officeDocument/2006/math">
                    <m:oMathParaPr>
                      <m:jc m:val="left"/>
                    </m:oMathParaPr>
                    <m:oMath xmlns:m="http://schemas.openxmlformats.org/officeDocument/2006/math">
                      <m:r>
                        <a:rPr lang="en-GB" sz="1600" i="1">
                          <a:latin typeface="Cambria Math" panose="02040503050406030204" pitchFamily="18" charset="0"/>
                        </a:rPr>
                        <m:t>𝑓</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i="1">
                                  <a:latin typeface="Cambria Math" panose="02040503050406030204" pitchFamily="18" charset="0"/>
                                </a:rPr>
                              </m:ctrlPr>
                            </m:mPr>
                            <m:m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3</m:t>
                                    </m:r>
                                  </m:num>
                                  <m:den>
                                    <m:r>
                                      <a:rPr lang="en-GB" sz="1600" b="0" i="1" smtClean="0">
                                        <a:latin typeface="Cambria Math" panose="02040503050406030204" pitchFamily="18" charset="0"/>
                                      </a:rPr>
                                      <m:t>80</m:t>
                                    </m:r>
                                  </m:den>
                                </m:f>
                                <m:d>
                                  <m:dPr>
                                    <m:ctrlPr>
                                      <a:rPr lang="en-GB" sz="1600" b="0" i="1" smtClean="0">
                                        <a:latin typeface="Cambria Math" panose="02040503050406030204" pitchFamily="18" charset="0"/>
                                      </a:rPr>
                                    </m:ctrlPr>
                                  </m:dPr>
                                  <m:e>
                                    <m:r>
                                      <a:rPr lang="en-GB" sz="1600" b="0" i="1" smtClean="0">
                                        <a:latin typeface="Cambria Math" panose="02040503050406030204" pitchFamily="18" charset="0"/>
                                      </a:rPr>
                                      <m:t>8+2</m:t>
                                    </m:r>
                                    <m:r>
                                      <a:rPr lang="en-GB" sz="1600" b="0" i="1" smtClean="0">
                                        <a:latin typeface="Cambria Math" panose="02040503050406030204" pitchFamily="18" charset="0"/>
                                      </a:rPr>
                                      <m:t>𝑥</m:t>
                                    </m:r>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𝑥</m:t>
                                        </m:r>
                                      </m:e>
                                      <m:sup>
                                        <m:r>
                                          <a:rPr lang="en-GB" sz="1600" b="0" i="1" smtClean="0">
                                            <a:latin typeface="Cambria Math" panose="02040503050406030204" pitchFamily="18" charset="0"/>
                                          </a:rPr>
                                          <m:t>2</m:t>
                                        </m:r>
                                      </m:sup>
                                    </m:sSup>
                                  </m:e>
                                </m:d>
                              </m:e>
                              <m:e>
                                <m:r>
                                  <a:rPr lang="en-GB" sz="1600" i="1">
                                    <a:latin typeface="Cambria Math" panose="02040503050406030204" pitchFamily="18" charset="0"/>
                                  </a:rPr>
                                  <m:t>0≤</m:t>
                                </m:r>
                                <m:r>
                                  <a:rPr lang="en-GB" sz="1600" i="1">
                                    <a:latin typeface="Cambria Math" panose="02040503050406030204" pitchFamily="18" charset="0"/>
                                  </a:rPr>
                                  <m:t>𝑥</m:t>
                                </m:r>
                                <m:r>
                                  <a:rPr lang="en-GB" sz="1600" i="1">
                                    <a:latin typeface="Cambria Math" panose="02040503050406030204" pitchFamily="18" charset="0"/>
                                  </a:rPr>
                                  <m:t>≤4</m:t>
                                </m:r>
                              </m:e>
                            </m:mr>
                            <m:mr>
                              <m:e>
                                <m:r>
                                  <a:rPr lang="en-GB" sz="1600" i="1">
                                    <a:latin typeface="Cambria Math" panose="02040503050406030204" pitchFamily="18" charset="0"/>
                                  </a:rPr>
                                  <m:t>0</m:t>
                                </m:r>
                              </m:e>
                              <m:e>
                                <m:r>
                                  <a:rPr lang="en-GB" sz="1600" i="1">
                                    <a:latin typeface="Cambria Math" panose="02040503050406030204" pitchFamily="18" charset="0"/>
                                  </a:rPr>
                                  <m:t>𝑜𝑡h𝑒𝑟𝑤𝑖𝑠𝑒</m:t>
                                </m:r>
                              </m:e>
                            </m:mr>
                          </m:m>
                        </m:e>
                      </m:d>
                    </m:oMath>
                  </m:oMathPara>
                </a14:m>
                <a:endParaRPr lang="en-GB" sz="1600" dirty="0"/>
              </a:p>
              <a:p>
                <a:endParaRPr lang="en-GB" sz="1600" dirty="0"/>
              </a:p>
              <a:p>
                <a:r>
                  <a:rPr lang="en-GB" sz="1600" dirty="0"/>
                  <a:t>Determine the </a:t>
                </a:r>
                <a:r>
                  <a:rPr lang="en-GB" sz="1600" dirty="0" err="1"/>
                  <a:t>c.d.f</a:t>
                </a:r>
                <a:r>
                  <a:rPr lang="en-GB" sz="1600" dirty="0"/>
                  <a:t>. and mode of </a:t>
                </a:r>
                <a14:m>
                  <m:oMath xmlns:m="http://schemas.openxmlformats.org/officeDocument/2006/math">
                    <m:r>
                      <a:rPr lang="en-GB" sz="1600" b="0" i="1" smtClean="0">
                        <a:latin typeface="Cambria Math" panose="02040503050406030204" pitchFamily="18" charset="0"/>
                      </a:rPr>
                      <m:t>𝑋</m:t>
                    </m:r>
                  </m:oMath>
                </a14:m>
                <a:r>
                  <a:rPr lang="en-GB" sz="1600" dirty="0"/>
                  <a:t>.</a:t>
                </a:r>
              </a:p>
              <a:p>
                <a:endParaRPr lang="en-GB" sz="300" dirty="0"/>
              </a:p>
            </p:txBody>
          </p:sp>
        </mc:Choice>
        <mc:Fallback xmlns="">
          <p:sp>
            <p:nvSpPr>
              <p:cNvPr id="5" name="Rectangle 4"/>
              <p:cNvSpPr>
                <a:spLocks noRot="1" noChangeAspect="1" noMove="1" noResize="1" noEditPoints="1" noAdjustHandles="1" noChangeArrowheads="1" noChangeShapeType="1" noTextEdit="1"/>
              </p:cNvSpPr>
              <p:nvPr/>
            </p:nvSpPr>
            <p:spPr>
              <a:xfrm>
                <a:off x="323528" y="764704"/>
                <a:ext cx="3816424" cy="1709442"/>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355976" y="764704"/>
                <a:ext cx="3816424" cy="228806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sz="1600" dirty="0">
                    <a:latin typeface="+mj-lt"/>
                  </a:rPr>
                  <a:t>A random variable </a:t>
                </a:r>
                <a14:m>
                  <m:oMath xmlns:m="http://schemas.openxmlformats.org/officeDocument/2006/math">
                    <m:r>
                      <a:rPr lang="en-GB" sz="1600" b="0" i="1" smtClean="0">
                        <a:latin typeface="Cambria Math" panose="02040503050406030204" pitchFamily="18" charset="0"/>
                      </a:rPr>
                      <m:t>𝑋</m:t>
                    </m:r>
                  </m:oMath>
                </a14:m>
                <a:r>
                  <a:rPr lang="en-GB" sz="1600" dirty="0">
                    <a:latin typeface="+mj-lt"/>
                  </a:rPr>
                  <a:t> has the following </a:t>
                </a:r>
                <a:r>
                  <a:rPr lang="en-GB" sz="1600" dirty="0" err="1">
                    <a:latin typeface="+mj-lt"/>
                  </a:rPr>
                  <a:t>c.d.f</a:t>
                </a:r>
                <a:r>
                  <a:rPr lang="en-GB" sz="1600" dirty="0">
                    <a:latin typeface="+mj-lt"/>
                  </a:rPr>
                  <a:t>.</a:t>
                </a:r>
              </a:p>
              <a:p>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𝐹</m:t>
                      </m:r>
                      <m:d>
                        <m:dPr>
                          <m:ctrlPr>
                            <a:rPr lang="en-GB" sz="1600" i="1">
                              <a:latin typeface="Cambria Math" panose="02040503050406030204" pitchFamily="18" charset="0"/>
                            </a:rPr>
                          </m:ctrlPr>
                        </m:dPr>
                        <m:e>
                          <m:r>
                            <a:rPr lang="en-GB" sz="1600" i="1">
                              <a:latin typeface="Cambria Math" panose="02040503050406030204" pitchFamily="18" charset="0"/>
                            </a:rPr>
                            <m:t>𝑥</m:t>
                          </m:r>
                        </m:e>
                      </m:d>
                      <m:r>
                        <a:rPr lang="en-GB" sz="1600" i="1">
                          <a:latin typeface="Cambria Math" panose="02040503050406030204" pitchFamily="18" charset="0"/>
                        </a:rPr>
                        <m:t>=</m:t>
                      </m:r>
                      <m:d>
                        <m:dPr>
                          <m:begChr m:val="{"/>
                          <m:endChr m:val=""/>
                          <m:ctrlPr>
                            <a:rPr lang="en-GB" sz="1600" i="1">
                              <a:latin typeface="Cambria Math" panose="02040503050406030204" pitchFamily="18" charset="0"/>
                            </a:rPr>
                          </m:ctrlPr>
                        </m:dPr>
                        <m:e>
                          <m:m>
                            <m:mPr>
                              <m:mcs>
                                <m:mc>
                                  <m:mcPr>
                                    <m:count m:val="2"/>
                                    <m:mcJc m:val="center"/>
                                  </m:mcPr>
                                </m:mc>
                              </m:mcs>
                              <m:ctrlPr>
                                <a:rPr lang="en-GB" sz="1600" b="0" i="1">
                                  <a:latin typeface="Cambria Math" panose="02040503050406030204" pitchFamily="18" charset="0"/>
                                </a:rPr>
                              </m:ctrlPr>
                            </m:mPr>
                            <m:mr>
                              <m:e>
                                <m:r>
                                  <a:rPr lang="en-GB" sz="1600" b="0" i="1" smtClean="0">
                                    <a:latin typeface="Cambria Math" panose="02040503050406030204" pitchFamily="18" charset="0"/>
                                  </a:rPr>
                                  <m:t>0</m:t>
                                </m:r>
                              </m:e>
                              <m:e>
                                <m:r>
                                  <a:rPr lang="en-GB" sz="1600" i="1" smtClean="0">
                                    <a:latin typeface="Cambria Math" panose="02040503050406030204" pitchFamily="18" charset="0"/>
                                  </a:rPr>
                                  <m:t>𝑥</m:t>
                                </m:r>
                                <m:r>
                                  <a:rPr lang="en-GB" sz="1600" b="0" i="1" smtClean="0">
                                    <a:latin typeface="Cambria Math" panose="02040503050406030204" pitchFamily="18" charset="0"/>
                                  </a:rPr>
                                  <m:t>&lt;1</m:t>
                                </m:r>
                              </m:e>
                            </m:mr>
                            <m:m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5</m:t>
                                    </m:r>
                                  </m:den>
                                </m:f>
                                <m:r>
                                  <a:rPr lang="en-GB" sz="1600" b="0" i="1" smtClean="0">
                                    <a:latin typeface="Cambria Math" panose="02040503050406030204" pitchFamily="18" charset="0"/>
                                  </a:rPr>
                                  <m:t>𝑥</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5</m:t>
                                    </m:r>
                                  </m:den>
                                </m:f>
                              </m:e>
                              <m:e>
                                <m:r>
                                  <a:rPr lang="en-GB" sz="1600" b="0" i="1" smtClean="0">
                                    <a:latin typeface="Cambria Math" panose="02040503050406030204" pitchFamily="18" charset="0"/>
                                  </a:rPr>
                                  <m:t>1≤</m:t>
                                </m:r>
                                <m:r>
                                  <a:rPr lang="en-GB" sz="1600" b="0" i="1" smtClean="0">
                                    <a:latin typeface="Cambria Math" panose="02040503050406030204" pitchFamily="18" charset="0"/>
                                  </a:rPr>
                                  <m:t>𝑥</m:t>
                                </m:r>
                                <m:r>
                                  <a:rPr lang="en-GB" sz="1600" b="0" i="1" smtClean="0">
                                    <a:latin typeface="Cambria Math" panose="02040503050406030204" pitchFamily="18" charset="0"/>
                                  </a:rPr>
                                  <m:t>≤2</m:t>
                                </m:r>
                              </m:e>
                            </m:mr>
                            <m:m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10</m:t>
                                    </m:r>
                                  </m:den>
                                </m:f>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𝑥</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5</m:t>
                                    </m:r>
                                  </m:den>
                                </m:f>
                                <m:r>
                                  <a:rPr lang="en-GB" sz="1600" b="0" i="1" smtClean="0">
                                    <a:latin typeface="Cambria Math" panose="02040503050406030204" pitchFamily="18" charset="0"/>
                                  </a:rPr>
                                  <m:t>𝑥</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5</m:t>
                                    </m:r>
                                  </m:den>
                                </m:f>
                              </m:e>
                              <m:e>
                                <m:r>
                                  <a:rPr lang="en-GB" sz="1600" b="0" i="1" smtClean="0">
                                    <a:latin typeface="Cambria Math" panose="02040503050406030204" pitchFamily="18" charset="0"/>
                                  </a:rPr>
                                  <m:t>2&lt;</m:t>
                                </m:r>
                                <m:r>
                                  <a:rPr lang="en-GB" sz="1600" b="0" i="1" smtClean="0">
                                    <a:latin typeface="Cambria Math" panose="02040503050406030204" pitchFamily="18" charset="0"/>
                                  </a:rPr>
                                  <m:t>𝑥</m:t>
                                </m:r>
                                <m:r>
                                  <a:rPr lang="en-GB" sz="1600" b="0" i="1" smtClean="0">
                                    <a:latin typeface="Cambria Math" panose="02040503050406030204" pitchFamily="18" charset="0"/>
                                  </a:rPr>
                                  <m:t>&lt;4</m:t>
                                </m:r>
                              </m:e>
                            </m:mr>
                            <m:mr>
                              <m:e>
                                <m:r>
                                  <a:rPr lang="en-GB" sz="1600" b="0" i="1" smtClean="0">
                                    <a:latin typeface="Cambria Math" panose="02040503050406030204" pitchFamily="18" charset="0"/>
                                  </a:rPr>
                                  <m:t>1</m:t>
                                </m:r>
                              </m:e>
                              <m:e>
                                <m:r>
                                  <a:rPr lang="en-GB" sz="1600" b="0" i="1" smtClean="0">
                                    <a:latin typeface="Cambria Math" panose="02040503050406030204" pitchFamily="18" charset="0"/>
                                  </a:rPr>
                                  <m:t>𝑥</m:t>
                                </m:r>
                                <m:r>
                                  <a:rPr lang="en-GB" sz="1600" b="0" i="1" smtClean="0">
                                    <a:latin typeface="Cambria Math" panose="02040503050406030204" pitchFamily="18" charset="0"/>
                                  </a:rPr>
                                  <m:t>≥4</m:t>
                                </m:r>
                              </m:e>
                            </m:mr>
                          </m:m>
                        </m:e>
                      </m:d>
                    </m:oMath>
                  </m:oMathPara>
                </a14:m>
                <a:endParaRPr lang="en-GB" sz="1600" dirty="0"/>
              </a:p>
              <a:p>
                <a:endParaRPr lang="en-GB" sz="1600" dirty="0"/>
              </a:p>
              <a:p>
                <a:r>
                  <a:rPr lang="en-GB" sz="1600" dirty="0"/>
                  <a:t>Find the interquartile range.</a:t>
                </a:r>
              </a:p>
            </p:txBody>
          </p:sp>
        </mc:Choice>
        <mc:Fallback xmlns="">
          <p:sp>
            <p:nvSpPr>
              <p:cNvPr id="6" name="Rectangle 5"/>
              <p:cNvSpPr>
                <a:spLocks noRot="1" noChangeAspect="1" noMove="1" noResize="1" noEditPoints="1" noAdjustHandles="1" noChangeArrowheads="1" noChangeShapeType="1" noTextEdit="1"/>
              </p:cNvSpPr>
              <p:nvPr/>
            </p:nvSpPr>
            <p:spPr>
              <a:xfrm>
                <a:off x="4355976" y="764704"/>
                <a:ext cx="3816424" cy="2288062"/>
              </a:xfrm>
              <a:prstGeom prst="rect">
                <a:avLst/>
              </a:prstGeom>
              <a:blipFill rotWithShape="0">
                <a:blip r:embed="rId3"/>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46408" y="2780132"/>
                <a:ext cx="3906949" cy="24865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𝑭</m:t>
                      </m:r>
                      <m:d>
                        <m:dPr>
                          <m:ctrlPr>
                            <a:rPr lang="en-GB" sz="1600" b="1" i="1">
                              <a:latin typeface="Cambria Math" panose="02040503050406030204" pitchFamily="18" charset="0"/>
                            </a:rPr>
                          </m:ctrlPr>
                        </m:dPr>
                        <m:e>
                          <m:r>
                            <a:rPr lang="en-GB" sz="1600" b="1" i="1">
                              <a:latin typeface="Cambria Math" panose="02040503050406030204" pitchFamily="18" charset="0"/>
                            </a:rPr>
                            <m:t>𝒙</m:t>
                          </m:r>
                        </m:e>
                      </m:d>
                      <m:r>
                        <a:rPr lang="en-GB" sz="1600" b="1" i="1">
                          <a:latin typeface="Cambria Math" panose="02040503050406030204" pitchFamily="18" charset="0"/>
                        </a:rPr>
                        <m:t>=</m:t>
                      </m:r>
                      <m:d>
                        <m:dPr>
                          <m:begChr m:val="{"/>
                          <m:endChr m:val=""/>
                          <m:ctrlPr>
                            <a:rPr lang="en-GB" sz="1600" b="1" i="1">
                              <a:latin typeface="Cambria Math" panose="02040503050406030204" pitchFamily="18" charset="0"/>
                            </a:rPr>
                          </m:ctrlPr>
                        </m:dPr>
                        <m:e>
                          <m:m>
                            <m:mPr>
                              <m:mcs>
                                <m:mc>
                                  <m:mcPr>
                                    <m:count m:val="2"/>
                                    <m:mcJc m:val="center"/>
                                  </m:mcPr>
                                </m:mc>
                              </m:mcs>
                              <m:ctrlPr>
                                <a:rPr lang="en-GB" sz="1600" b="1" i="1">
                                  <a:latin typeface="Cambria Math" panose="02040503050406030204" pitchFamily="18" charset="0"/>
                                </a:rPr>
                              </m:ctrlPr>
                            </m:mPr>
                            <m:mr>
                              <m:e>
                                <m:r>
                                  <a:rPr lang="en-GB" sz="1600" b="1" i="1" smtClean="0">
                                    <a:latin typeface="Cambria Math" panose="02040503050406030204" pitchFamily="18" charset="0"/>
                                  </a:rPr>
                                  <m:t>𝟎</m:t>
                                </m:r>
                              </m:e>
                              <m:e>
                                <m:r>
                                  <a:rPr lang="en-GB" sz="1600" b="1" i="1" smtClean="0">
                                    <a:latin typeface="Cambria Math" panose="02040503050406030204" pitchFamily="18" charset="0"/>
                                  </a:rPr>
                                  <m:t>𝒙</m:t>
                                </m:r>
                                <m:r>
                                  <a:rPr lang="en-GB" sz="1600" b="1" i="1" smtClean="0">
                                    <a:latin typeface="Cambria Math" panose="02040503050406030204" pitchFamily="18" charset="0"/>
                                  </a:rPr>
                                  <m:t>&lt;</m:t>
                                </m:r>
                                <m:r>
                                  <a:rPr lang="en-GB" sz="1600" b="1" i="1" smtClean="0">
                                    <a:latin typeface="Cambria Math" panose="02040503050406030204" pitchFamily="18" charset="0"/>
                                  </a:rPr>
                                  <m:t>𝟎</m:t>
                                </m:r>
                              </m:e>
                            </m:mr>
                            <m:mr>
                              <m:e>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𝟏</m:t>
                                    </m:r>
                                  </m:num>
                                  <m:den>
                                    <m:r>
                                      <a:rPr lang="en-GB" sz="1600" b="1" i="1" smtClean="0">
                                        <a:latin typeface="Cambria Math" panose="02040503050406030204" pitchFamily="18" charset="0"/>
                                      </a:rPr>
                                      <m:t>𝟖𝟎</m:t>
                                    </m:r>
                                  </m:den>
                                </m:f>
                                <m:r>
                                  <a:rPr lang="en-GB" sz="1600" b="1" i="1" smtClean="0">
                                    <a:latin typeface="Cambria Math" panose="02040503050406030204" pitchFamily="18" charset="0"/>
                                  </a:rPr>
                                  <m:t>𝒙</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𝟐𝟒</m:t>
                                    </m:r>
                                    <m:r>
                                      <a:rPr lang="en-GB" sz="1600" b="1" i="1" smtClean="0">
                                        <a:latin typeface="Cambria Math" panose="02040503050406030204" pitchFamily="18" charset="0"/>
                                      </a:rPr>
                                      <m:t>+</m:t>
                                    </m:r>
                                    <m:r>
                                      <a:rPr lang="en-GB" sz="1600" b="1" i="1" smtClean="0">
                                        <a:latin typeface="Cambria Math" panose="02040503050406030204" pitchFamily="18" charset="0"/>
                                      </a:rPr>
                                      <m:t>𝟑</m:t>
                                    </m:r>
                                    <m:r>
                                      <a:rPr lang="en-GB" sz="1600" b="1" i="1" smtClean="0">
                                        <a:latin typeface="Cambria Math" panose="02040503050406030204" pitchFamily="18" charset="0"/>
                                      </a:rPr>
                                      <m:t>𝒙</m:t>
                                    </m:r>
                                    <m:r>
                                      <a:rPr lang="en-GB" sz="1600" b="1" i="1" smtClean="0">
                                        <a:latin typeface="Cambria Math" panose="02040503050406030204" pitchFamily="18" charset="0"/>
                                      </a:rPr>
                                      <m:t>−</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𝟐</m:t>
                                        </m:r>
                                      </m:sup>
                                    </m:sSup>
                                  </m:e>
                                </m:d>
                              </m:e>
                              <m:e>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𝒙</m:t>
                                </m:r>
                                <m:r>
                                  <a:rPr lang="en-GB" sz="1600" b="1" i="1" smtClean="0">
                                    <a:latin typeface="Cambria Math" panose="02040503050406030204" pitchFamily="18" charset="0"/>
                                  </a:rPr>
                                  <m:t>≤</m:t>
                                </m:r>
                                <m:r>
                                  <a:rPr lang="en-GB" sz="1600" b="1" i="1" smtClean="0">
                                    <a:latin typeface="Cambria Math" panose="02040503050406030204" pitchFamily="18" charset="0"/>
                                  </a:rPr>
                                  <m:t>𝟒</m:t>
                                </m:r>
                              </m:e>
                            </m:mr>
                            <m:mr>
                              <m:e>
                                <m:r>
                                  <a:rPr lang="en-GB" sz="1600" b="1" i="1" smtClean="0">
                                    <a:latin typeface="Cambria Math" panose="02040503050406030204" pitchFamily="18" charset="0"/>
                                  </a:rPr>
                                  <m:t>𝟏</m:t>
                                </m:r>
                              </m:e>
                              <m:e>
                                <m:r>
                                  <a:rPr lang="en-GB" sz="1600" b="1" i="1" smtClean="0">
                                    <a:latin typeface="Cambria Math" panose="02040503050406030204" pitchFamily="18" charset="0"/>
                                  </a:rPr>
                                  <m:t>𝒙</m:t>
                                </m:r>
                                <m:r>
                                  <a:rPr lang="en-GB" sz="1600" b="1" i="1" smtClean="0">
                                    <a:latin typeface="Cambria Math" panose="02040503050406030204" pitchFamily="18" charset="0"/>
                                  </a:rPr>
                                  <m:t>&gt;</m:t>
                                </m:r>
                                <m:r>
                                  <a:rPr lang="en-GB" sz="1600" b="1" i="1" smtClean="0">
                                    <a:latin typeface="Cambria Math" panose="02040503050406030204" pitchFamily="18" charset="0"/>
                                  </a:rPr>
                                  <m:t>𝟒</m:t>
                                </m:r>
                              </m:e>
                            </m:mr>
                          </m:m>
                        </m:e>
                      </m:d>
                    </m:oMath>
                  </m:oMathPara>
                </a14:m>
                <a:endParaRPr lang="en-GB" sz="1600" b="1" dirty="0"/>
              </a:p>
              <a:p>
                <a:endParaRPr lang="en-GB" sz="1600" b="1" dirty="0"/>
              </a:p>
              <a:p>
                <a:pPr/>
                <a14:m>
                  <m:oMathPara xmlns:m="http://schemas.openxmlformats.org/officeDocument/2006/math">
                    <m:oMathParaPr>
                      <m:jc m:val="centerGroup"/>
                    </m:oMathParaPr>
                    <m:oMath xmlns:m="http://schemas.openxmlformats.org/officeDocument/2006/math">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𝒅</m:t>
                          </m:r>
                        </m:num>
                        <m:den>
                          <m:r>
                            <a:rPr lang="en-GB" sz="1600" b="1" i="1" smtClean="0">
                              <a:latin typeface="Cambria Math" panose="02040503050406030204" pitchFamily="18" charset="0"/>
                            </a:rPr>
                            <m:t>𝒅𝒙</m:t>
                          </m:r>
                        </m:den>
                      </m:f>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𝟑</m:t>
                          </m:r>
                        </m:num>
                        <m:den>
                          <m:r>
                            <a:rPr lang="en-GB" sz="1600" b="1" i="1" smtClean="0">
                              <a:latin typeface="Cambria Math" panose="02040503050406030204" pitchFamily="18" charset="0"/>
                            </a:rPr>
                            <m:t>𝟖𝟎</m:t>
                          </m:r>
                        </m:den>
                      </m:f>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𝟖</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𝒙</m:t>
                          </m:r>
                          <m:r>
                            <a:rPr lang="en-GB" sz="1600" b="1" i="1" smtClean="0">
                              <a:latin typeface="Cambria Math" panose="02040503050406030204" pitchFamily="18" charset="0"/>
                            </a:rPr>
                            <m:t>−</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𝒙</m:t>
                              </m:r>
                            </m:e>
                            <m:sup>
                              <m:r>
                                <a:rPr lang="en-GB" sz="1600" b="1" i="1" smtClean="0">
                                  <a:latin typeface="Cambria Math" panose="02040503050406030204" pitchFamily="18" charset="0"/>
                                </a:rPr>
                                <m:t>𝟐</m:t>
                              </m:r>
                            </m:sup>
                          </m:sSup>
                        </m:e>
                      </m:d>
                      <m:r>
                        <a:rPr lang="en-GB" sz="1600" b="1" i="1" smtClean="0">
                          <a:latin typeface="Cambria Math" panose="02040503050406030204" pitchFamily="18" charset="0"/>
                        </a:rPr>
                        <m:t>=</m:t>
                      </m:r>
                      <m:r>
                        <a:rPr lang="en-GB" sz="1600" b="1" i="1" smtClean="0">
                          <a:latin typeface="Cambria Math" panose="02040503050406030204" pitchFamily="18" charset="0"/>
                        </a:rPr>
                        <m:t>𝟎</m:t>
                      </m:r>
                    </m:oMath>
                    <m:oMath xmlns:m="http://schemas.openxmlformats.org/officeDocument/2006/math">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𝒙</m:t>
                      </m:r>
                      <m:r>
                        <a:rPr lang="en-GB" sz="1600" b="1" i="1" smtClean="0">
                          <a:latin typeface="Cambria Math" panose="02040503050406030204" pitchFamily="18" charset="0"/>
                        </a:rPr>
                        <m:t>=</m:t>
                      </m:r>
                      <m:r>
                        <a:rPr lang="en-GB" sz="1600" b="1" i="1" smtClean="0">
                          <a:latin typeface="Cambria Math" panose="02040503050406030204" pitchFamily="18" charset="0"/>
                        </a:rPr>
                        <m:t>𝟎</m:t>
                      </m:r>
                    </m:oMath>
                    <m:oMath xmlns:m="http://schemas.openxmlformats.org/officeDocument/2006/math">
                      <m:r>
                        <a:rPr lang="en-GB" sz="1600" b="1" i="1" smtClean="0">
                          <a:latin typeface="Cambria Math" panose="02040503050406030204" pitchFamily="18" charset="0"/>
                        </a:rPr>
                        <m:t>𝒙</m:t>
                      </m:r>
                      <m:r>
                        <a:rPr lang="en-GB" sz="1600" b="1" i="1" smtClean="0">
                          <a:latin typeface="Cambria Math" panose="02040503050406030204" pitchFamily="18" charset="0"/>
                        </a:rPr>
                        <m:t>=</m:t>
                      </m:r>
                      <m:r>
                        <a:rPr lang="en-GB" sz="1600" b="1" i="1" smtClean="0">
                          <a:latin typeface="Cambria Math" panose="02040503050406030204" pitchFamily="18" charset="0"/>
                        </a:rPr>
                        <m:t>𝟏</m:t>
                      </m:r>
                    </m:oMath>
                    <m:oMath xmlns:m="http://schemas.openxmlformats.org/officeDocument/2006/math">
                      <m:r>
                        <a:rPr lang="en-GB" sz="1600" b="1" i="1" smtClean="0">
                          <a:latin typeface="Cambria Math" panose="02040503050406030204" pitchFamily="18" charset="0"/>
                        </a:rPr>
                        <m:t>𝑴𝒐𝒅𝒆</m:t>
                      </m:r>
                      <m:r>
                        <a:rPr lang="en-GB" sz="1600" b="1" i="1" smtClean="0">
                          <a:latin typeface="Cambria Math" panose="02040503050406030204" pitchFamily="18" charset="0"/>
                        </a:rPr>
                        <m:t>=</m:t>
                      </m:r>
                      <m:r>
                        <a:rPr lang="en-GB" sz="1600" b="1" i="1" smtClean="0">
                          <a:latin typeface="Cambria Math" panose="02040503050406030204" pitchFamily="18" charset="0"/>
                        </a:rPr>
                        <m:t>𝟏</m:t>
                      </m:r>
                    </m:oMath>
                  </m:oMathPara>
                </a14:m>
                <a:endParaRPr lang="en-GB" sz="1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246408" y="2780132"/>
                <a:ext cx="3906949" cy="2486578"/>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55976" y="3284984"/>
                <a:ext cx="4392488" cy="2313582"/>
              </a:xfrm>
              <a:prstGeom prst="rect">
                <a:avLst/>
              </a:prstGeom>
              <a:noFill/>
            </p:spPr>
            <p:txBody>
              <a:bodyPr wrap="square" rtlCol="0">
                <a:spAutoFit/>
              </a:bodyPr>
              <a:lstStyle/>
              <a:p>
                <a14:m>
                  <m:oMath xmlns:m="http://schemas.openxmlformats.org/officeDocument/2006/math">
                    <m:r>
                      <a:rPr lang="en-GB" sz="1600" b="1" i="1" smtClean="0">
                        <a:latin typeface="Cambria Math" panose="02040503050406030204" pitchFamily="18" charset="0"/>
                      </a:rPr>
                      <m:t>𝑭</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𝟐</m:t>
                        </m:r>
                      </m:e>
                    </m:d>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&lt;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𝟐𝟓</m:t>
                    </m:r>
                  </m:oMath>
                </a14:m>
                <a:r>
                  <a:rPr lang="en-GB" sz="1600" b="1" dirty="0"/>
                  <a:t> so</a:t>
                </a:r>
              </a:p>
              <a:p>
                <a:r>
                  <a:rPr lang="en-GB" sz="1600" b="1" dirty="0"/>
                  <a:t>LQ must be in </a:t>
                </a:r>
                <a14:m>
                  <m:oMath xmlns:m="http://schemas.openxmlformats.org/officeDocument/2006/math">
                    <m:r>
                      <a:rPr lang="en-GB" sz="1600" b="1" i="1" smtClean="0">
                        <a:latin typeface="Cambria Math" panose="02040503050406030204" pitchFamily="18" charset="0"/>
                      </a:rPr>
                      <m:t>𝟐</m:t>
                    </m:r>
                    <m:r>
                      <a:rPr lang="en-GB" sz="1600" b="1" i="1" smtClean="0">
                        <a:latin typeface="Cambria Math" panose="02040503050406030204" pitchFamily="18" charset="0"/>
                      </a:rPr>
                      <m:t>&lt;</m:t>
                    </m:r>
                    <m:r>
                      <a:rPr lang="en-GB" sz="1600" b="1" i="1" smtClean="0">
                        <a:latin typeface="Cambria Math" panose="02040503050406030204" pitchFamily="18" charset="0"/>
                      </a:rPr>
                      <m:t>𝒙</m:t>
                    </m:r>
                    <m:r>
                      <a:rPr lang="en-GB" sz="1600" b="1" i="1" smtClean="0">
                        <a:latin typeface="Cambria Math" panose="02040503050406030204" pitchFamily="18" charset="0"/>
                      </a:rPr>
                      <m:t>&lt;</m:t>
                    </m:r>
                    <m:r>
                      <a:rPr lang="en-GB" sz="1600" b="1" i="1" smtClean="0">
                        <a:latin typeface="Cambria Math" panose="02040503050406030204" pitchFamily="18" charset="0"/>
                      </a:rPr>
                      <m:t>𝟒</m:t>
                    </m:r>
                  </m:oMath>
                </a14:m>
                <a:endParaRPr lang="en-GB" sz="1600" b="1" dirty="0"/>
              </a:p>
              <a:p>
                <a:pPr/>
                <a14:m>
                  <m:oMathPara xmlns:m="http://schemas.openxmlformats.org/officeDocument/2006/math">
                    <m:oMathParaPr>
                      <m:jc m:val="centerGroup"/>
                    </m:oMathParaPr>
                    <m:oMath xmlns:m="http://schemas.openxmlformats.org/officeDocument/2006/math">
                      <m:f>
                        <m:fPr>
                          <m:ctrlPr>
                            <a:rPr lang="en-GB" sz="1600" b="1" i="1" smtClean="0">
                              <a:latin typeface="Cambria Math" panose="02040503050406030204" pitchFamily="18" charset="0"/>
                            </a:rPr>
                          </m:ctrlPr>
                        </m:fPr>
                        <m:num>
                          <m:sSubSup>
                            <m:sSubSupPr>
                              <m:ctrlPr>
                                <a:rPr lang="en-GB" sz="1600" b="1" i="1" smtClean="0">
                                  <a:latin typeface="Cambria Math" panose="02040503050406030204" pitchFamily="18" charset="0"/>
                                </a:rPr>
                              </m:ctrlPr>
                            </m:sSubSupPr>
                            <m:e>
                              <m:r>
                                <a:rPr lang="en-GB" sz="1600" b="1" i="1" smtClean="0">
                                  <a:latin typeface="Cambria Math" panose="02040503050406030204" pitchFamily="18" charset="0"/>
                                </a:rPr>
                                <m:t>𝑸</m:t>
                              </m:r>
                            </m:e>
                            <m:sub>
                              <m:r>
                                <a:rPr lang="en-GB" sz="1600" b="1" i="1" smtClean="0">
                                  <a:latin typeface="Cambria Math" panose="02040503050406030204" pitchFamily="18" charset="0"/>
                                </a:rPr>
                                <m:t>𝟏</m:t>
                              </m:r>
                            </m:sub>
                            <m:sup>
                              <m:r>
                                <a:rPr lang="en-GB" sz="1600" b="1" i="1" smtClean="0">
                                  <a:latin typeface="Cambria Math" panose="02040503050406030204" pitchFamily="18" charset="0"/>
                                </a:rPr>
                                <m:t>𝟐</m:t>
                              </m:r>
                            </m:sup>
                          </m:sSubSup>
                        </m:num>
                        <m:den>
                          <m:r>
                            <a:rPr lang="en-GB" sz="1600" b="1" i="1" smtClean="0">
                              <a:latin typeface="Cambria Math" panose="02040503050406030204" pitchFamily="18" charset="0"/>
                            </a:rPr>
                            <m:t>𝟏𝟎</m:t>
                          </m:r>
                        </m:den>
                      </m:f>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𝑸</m:t>
                              </m:r>
                            </m:e>
                            <m:sub>
                              <m:r>
                                <a:rPr lang="en-GB" sz="1600" b="1" i="1" smtClean="0">
                                  <a:latin typeface="Cambria Math" panose="02040503050406030204" pitchFamily="18" charset="0"/>
                                </a:rPr>
                                <m:t>𝟏</m:t>
                              </m:r>
                            </m:sub>
                          </m:sSub>
                        </m:num>
                        <m:den>
                          <m:r>
                            <a:rPr lang="en-GB" sz="1600" b="1" i="1" smtClean="0">
                              <a:latin typeface="Cambria Math" panose="02040503050406030204" pitchFamily="18" charset="0"/>
                            </a:rPr>
                            <m:t>𝟓</m:t>
                          </m:r>
                        </m:den>
                      </m:f>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𝟏</m:t>
                          </m:r>
                        </m:num>
                        <m:den>
                          <m:r>
                            <a:rPr lang="en-GB" sz="1600" b="1" i="1" smtClean="0">
                              <a:latin typeface="Cambria Math" panose="02040503050406030204" pitchFamily="18" charset="0"/>
                            </a:rPr>
                            <m:t>𝟓</m:t>
                          </m:r>
                        </m:den>
                      </m:f>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𝟐𝟓</m:t>
                      </m:r>
                    </m:oMath>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𝑸</m:t>
                          </m:r>
                        </m:e>
                        <m:sub>
                          <m:r>
                            <a:rPr lang="en-GB" sz="1600" b="1" i="1" smtClean="0">
                              <a:latin typeface="Cambria Math" panose="02040503050406030204" pitchFamily="18" charset="0"/>
                            </a:rPr>
                            <m:t>𝟏</m:t>
                          </m:r>
                        </m:sub>
                      </m:sSub>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𝟐𝟐</m:t>
                      </m:r>
                      <m:r>
                        <a:rPr lang="en-GB" sz="1600" b="1" i="1" smtClean="0">
                          <a:latin typeface="Cambria Math" panose="02040503050406030204" pitchFamily="18" charset="0"/>
                        </a:rPr>
                        <m:t> </m:t>
                      </m:r>
                      <m:r>
                        <a:rPr lang="en-GB" sz="1600" b="1" i="1" smtClean="0">
                          <a:latin typeface="Cambria Math" panose="02040503050406030204" pitchFamily="18" charset="0"/>
                        </a:rPr>
                        <m:t>𝒐𝒓</m:t>
                      </m:r>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𝟐𝟐𝟓</m:t>
                      </m:r>
                    </m:oMath>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𝑸</m:t>
                          </m:r>
                        </m:e>
                        <m:sub>
                          <m:r>
                            <a:rPr lang="en-GB" sz="1600" b="1" i="1" smtClean="0">
                              <a:latin typeface="Cambria Math" panose="02040503050406030204" pitchFamily="18" charset="0"/>
                            </a:rPr>
                            <m:t>𝟏</m:t>
                          </m:r>
                        </m:sub>
                      </m:sSub>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𝟐𝟐</m:t>
                      </m:r>
                    </m:oMath>
                  </m:oMathPara>
                </a14:m>
                <a:endParaRPr lang="en-GB" sz="1600" b="1" dirty="0"/>
              </a:p>
              <a:p>
                <a:endParaRPr lang="en-GB" sz="1600" b="1" dirty="0"/>
              </a:p>
              <a:p>
                <a:r>
                  <a:rPr lang="en-GB" sz="1600" b="1" dirty="0"/>
                  <a:t>Similarly, </a:t>
                </a: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𝑸</m:t>
                        </m:r>
                      </m:e>
                      <m:sub>
                        <m:r>
                          <a:rPr lang="en-GB" sz="1600" b="1" i="1" smtClean="0">
                            <a:latin typeface="Cambria Math" panose="02040503050406030204" pitchFamily="18" charset="0"/>
                          </a:rPr>
                          <m:t>𝟑</m:t>
                        </m:r>
                      </m:sub>
                    </m:sSub>
                    <m:r>
                      <a:rPr lang="en-GB" sz="1600" b="1" i="1" smtClean="0">
                        <a:latin typeface="Cambria Math" panose="02040503050406030204" pitchFamily="18" charset="0"/>
                      </a:rPr>
                      <m:t>=</m:t>
                    </m:r>
                    <m:r>
                      <a:rPr lang="en-GB" sz="1600" b="1" i="1" smtClean="0">
                        <a:latin typeface="Cambria Math" panose="02040503050406030204" pitchFamily="18" charset="0"/>
                      </a:rPr>
                      <m:t>𝟑</m:t>
                    </m:r>
                    <m:r>
                      <a:rPr lang="en-GB" sz="1600" b="1" i="1" smtClean="0">
                        <a:latin typeface="Cambria Math" panose="02040503050406030204" pitchFamily="18" charset="0"/>
                      </a:rPr>
                      <m:t>.</m:t>
                    </m:r>
                    <m:r>
                      <a:rPr lang="en-GB" sz="1600" b="1" i="1" smtClean="0">
                        <a:latin typeface="Cambria Math" panose="02040503050406030204" pitchFamily="18" charset="0"/>
                      </a:rPr>
                      <m:t>𝟓𝟓</m:t>
                    </m:r>
                  </m:oMath>
                </a14:m>
                <a:endParaRPr lang="en-GB" sz="1600" b="1" dirty="0"/>
              </a:p>
              <a:p>
                <a:r>
                  <a:rPr lang="en-GB" sz="1600" b="1" dirty="0"/>
                  <a:t>So </a:t>
                </a:r>
                <a14:m>
                  <m:oMath xmlns:m="http://schemas.openxmlformats.org/officeDocument/2006/math">
                    <m:r>
                      <a:rPr lang="en-GB" sz="1600" b="1" i="1" smtClean="0">
                        <a:latin typeface="Cambria Math" panose="02040503050406030204" pitchFamily="18" charset="0"/>
                      </a:rPr>
                      <m:t>𝑰𝑸𝑹</m:t>
                    </m:r>
                    <m:r>
                      <a:rPr lang="en-GB" sz="1600" b="1" i="1" smtClean="0">
                        <a:latin typeface="Cambria Math" panose="02040503050406030204" pitchFamily="18" charset="0"/>
                      </a:rPr>
                      <m:t>=</m:t>
                    </m:r>
                    <m:r>
                      <a:rPr lang="en-GB" sz="1600" b="1" i="1" smtClean="0">
                        <a:latin typeface="Cambria Math" panose="02040503050406030204" pitchFamily="18" charset="0"/>
                      </a:rPr>
                      <m:t>𝟑</m:t>
                    </m:r>
                    <m:r>
                      <a:rPr lang="en-GB" sz="1600" b="1" i="1" smtClean="0">
                        <a:latin typeface="Cambria Math" panose="02040503050406030204" pitchFamily="18" charset="0"/>
                      </a:rPr>
                      <m:t>.</m:t>
                    </m:r>
                    <m:r>
                      <a:rPr lang="en-GB" sz="1600" b="1" i="1" smtClean="0">
                        <a:latin typeface="Cambria Math" panose="02040503050406030204" pitchFamily="18" charset="0"/>
                      </a:rPr>
                      <m:t>𝟓𝟓</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𝟐𝟐</m:t>
                    </m:r>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𝟑𝟑</m:t>
                    </m:r>
                  </m:oMath>
                </a14:m>
                <a:endParaRPr lang="en-GB" sz="16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4355976" y="3284984"/>
                <a:ext cx="4392488" cy="2313582"/>
              </a:xfrm>
              <a:prstGeom prst="rect">
                <a:avLst/>
              </a:prstGeom>
              <a:blipFill rotWithShape="0">
                <a:blip r:embed="rId5"/>
                <a:stretch>
                  <a:fillRect l="-833" t="-792" b="-3166"/>
                </a:stretch>
              </a:blipFill>
            </p:spPr>
            <p:txBody>
              <a:bodyPr/>
              <a:lstStyle/>
              <a:p>
                <a:r>
                  <a:rPr lang="en-GB">
                    <a:noFill/>
                  </a:rPr>
                  <a:t> </a:t>
                </a:r>
              </a:p>
            </p:txBody>
          </p:sp>
        </mc:Fallback>
      </mc:AlternateContent>
      <p:sp>
        <p:nvSpPr>
          <p:cNvPr id="11" name="Rectangle 10"/>
          <p:cNvSpPr/>
          <p:nvPr/>
        </p:nvSpPr>
        <p:spPr>
          <a:xfrm>
            <a:off x="4342571" y="3284984"/>
            <a:ext cx="3829829" cy="26887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3200" dirty="0"/>
              <a:t>?</a:t>
            </a:r>
            <a:endParaRPr lang="en-GB" sz="1600" dirty="0"/>
          </a:p>
        </p:txBody>
      </p:sp>
      <mc:AlternateContent xmlns:mc="http://schemas.openxmlformats.org/markup-compatibility/2006" xmlns:a14="http://schemas.microsoft.com/office/drawing/2010/main">
        <mc:Choice Requires="a14">
          <p:sp>
            <p:nvSpPr>
              <p:cNvPr id="7" name="TextBox 6"/>
              <p:cNvSpPr txBox="1"/>
              <p:nvPr/>
            </p:nvSpPr>
            <p:spPr>
              <a:xfrm>
                <a:off x="6805044" y="2549574"/>
                <a:ext cx="2338955" cy="11695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400" b="1" dirty="0"/>
                  <a:t>Hint</a:t>
                </a:r>
                <a:r>
                  <a:rPr lang="en-GB" sz="1400" dirty="0"/>
                  <a:t>: We don’t know whether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𝑄</m:t>
                        </m:r>
                      </m:e>
                      <m:sub>
                        <m:r>
                          <a:rPr lang="en-GB" sz="1400" b="0" i="1" smtClean="0">
                            <a:latin typeface="Cambria Math" panose="02040503050406030204" pitchFamily="18" charset="0"/>
                          </a:rPr>
                          <m:t>1</m:t>
                        </m:r>
                      </m:sub>
                    </m:sSub>
                  </m:oMath>
                </a14:m>
                <a:r>
                  <a:rPr lang="en-GB" sz="1400" dirty="0"/>
                  <a:t> is in the 1 to 2 range or 2 to 4 range. However, we can work it out by evaluating the ‘borderline’, </a:t>
                </a:r>
                <a14:m>
                  <m:oMath xmlns:m="http://schemas.openxmlformats.org/officeDocument/2006/math">
                    <m:r>
                      <a:rPr lang="en-GB" sz="1400" b="0" i="1" smtClean="0">
                        <a:latin typeface="Cambria Math" panose="02040503050406030204" pitchFamily="18" charset="0"/>
                      </a:rPr>
                      <m:t>𝐹</m:t>
                    </m:r>
                    <m:r>
                      <a:rPr lang="en-GB" sz="1400" b="0" i="1" smtClean="0">
                        <a:latin typeface="Cambria Math" panose="02040503050406030204" pitchFamily="18" charset="0"/>
                      </a:rPr>
                      <m:t>(2)</m:t>
                    </m:r>
                  </m:oMath>
                </a14:m>
                <a:r>
                  <a:rPr lang="en-GB" sz="14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6805044" y="2549574"/>
                <a:ext cx="2338955" cy="1169551"/>
              </a:xfrm>
              <a:prstGeom prst="rect">
                <a:avLst/>
              </a:prstGeom>
              <a:blipFill rotWithShape="0">
                <a:blip r:embed="rId6"/>
                <a:stretch>
                  <a:fillRect l="-258" r="-1804" b="-3571"/>
                </a:stretch>
              </a:blipFill>
            </p:spPr>
            <p:txBody>
              <a:bodyPr/>
              <a:lstStyle/>
              <a:p>
                <a:r>
                  <a:rPr lang="en-GB">
                    <a:noFill/>
                  </a:rPr>
                  <a:t> </a:t>
                </a:r>
              </a:p>
            </p:txBody>
          </p:sp>
        </mc:Fallback>
      </mc:AlternateContent>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117</a:t>
            </a:fld>
            <a:endParaRPr lang="en-GB"/>
          </a:p>
        </p:txBody>
      </p:sp>
    </p:spTree>
    <p:extLst>
      <p:ext uri="{BB962C8B-B14F-4D97-AF65-F5344CB8AC3E}">
        <p14:creationId xmlns:p14="http://schemas.microsoft.com/office/powerpoint/2010/main" val="13215475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3059035" y="2984429"/>
            <a:ext cx="3349128" cy="2811240"/>
          </a:xfrm>
          <a:custGeom>
            <a:avLst/>
            <a:gdLst>
              <a:gd name="connsiteX0" fmla="*/ 0 w 3349128"/>
              <a:gd name="connsiteY0" fmla="*/ 2811240 h 2811240"/>
              <a:gd name="connsiteX1" fmla="*/ 341523 w 3349128"/>
              <a:gd name="connsiteY1" fmla="*/ 2348532 h 2811240"/>
              <a:gd name="connsiteX2" fmla="*/ 462709 w 3349128"/>
              <a:gd name="connsiteY2" fmla="*/ 1819722 h 2811240"/>
              <a:gd name="connsiteX3" fmla="*/ 583894 w 3349128"/>
              <a:gd name="connsiteY3" fmla="*/ 916339 h 2811240"/>
              <a:gd name="connsiteX4" fmla="*/ 661012 w 3349128"/>
              <a:gd name="connsiteY4" fmla="*/ 398546 h 2811240"/>
              <a:gd name="connsiteX5" fmla="*/ 727114 w 3349128"/>
              <a:gd name="connsiteY5" fmla="*/ 68040 h 2811240"/>
              <a:gd name="connsiteX6" fmla="*/ 804232 w 3349128"/>
              <a:gd name="connsiteY6" fmla="*/ 12956 h 2811240"/>
              <a:gd name="connsiteX7" fmla="*/ 903383 w 3349128"/>
              <a:gd name="connsiteY7" fmla="*/ 12956 h 2811240"/>
              <a:gd name="connsiteX8" fmla="*/ 1068636 w 3349128"/>
              <a:gd name="connsiteY8" fmla="*/ 156175 h 2811240"/>
              <a:gd name="connsiteX9" fmla="*/ 1200839 w 3349128"/>
              <a:gd name="connsiteY9" fmla="*/ 453630 h 2811240"/>
              <a:gd name="connsiteX10" fmla="*/ 1641514 w 3349128"/>
              <a:gd name="connsiteY10" fmla="*/ 1224811 h 2811240"/>
              <a:gd name="connsiteX11" fmla="*/ 1850834 w 3349128"/>
              <a:gd name="connsiteY11" fmla="*/ 1577351 h 2811240"/>
              <a:gd name="connsiteX12" fmla="*/ 2478796 w 3349128"/>
              <a:gd name="connsiteY12" fmla="*/ 2304464 h 2811240"/>
              <a:gd name="connsiteX13" fmla="*/ 2941504 w 3349128"/>
              <a:gd name="connsiteY13" fmla="*/ 2601920 h 2811240"/>
              <a:gd name="connsiteX14" fmla="*/ 3349128 w 3349128"/>
              <a:gd name="connsiteY14" fmla="*/ 2679038 h 281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128" h="2811240">
                <a:moveTo>
                  <a:pt x="0" y="2811240"/>
                </a:moveTo>
                <a:cubicBezTo>
                  <a:pt x="132202" y="2662512"/>
                  <a:pt x="264405" y="2513785"/>
                  <a:pt x="341523" y="2348532"/>
                </a:cubicBezTo>
                <a:cubicBezTo>
                  <a:pt x="418641" y="2183279"/>
                  <a:pt x="422314" y="2058421"/>
                  <a:pt x="462709" y="1819722"/>
                </a:cubicBezTo>
                <a:cubicBezTo>
                  <a:pt x="503104" y="1581023"/>
                  <a:pt x="550844" y="1153202"/>
                  <a:pt x="583894" y="916339"/>
                </a:cubicBezTo>
                <a:cubicBezTo>
                  <a:pt x="616944" y="679476"/>
                  <a:pt x="637142" y="539929"/>
                  <a:pt x="661012" y="398546"/>
                </a:cubicBezTo>
                <a:cubicBezTo>
                  <a:pt x="684882" y="257163"/>
                  <a:pt x="703244" y="132305"/>
                  <a:pt x="727114" y="68040"/>
                </a:cubicBezTo>
                <a:cubicBezTo>
                  <a:pt x="750984" y="3775"/>
                  <a:pt x="774854" y="22137"/>
                  <a:pt x="804232" y="12956"/>
                </a:cubicBezTo>
                <a:cubicBezTo>
                  <a:pt x="833610" y="3775"/>
                  <a:pt x="859316" y="-10914"/>
                  <a:pt x="903383" y="12956"/>
                </a:cubicBezTo>
                <a:cubicBezTo>
                  <a:pt x="947450" y="36826"/>
                  <a:pt x="1019060" y="82729"/>
                  <a:pt x="1068636" y="156175"/>
                </a:cubicBezTo>
                <a:cubicBezTo>
                  <a:pt x="1118212" y="229621"/>
                  <a:pt x="1105359" y="275524"/>
                  <a:pt x="1200839" y="453630"/>
                </a:cubicBezTo>
                <a:cubicBezTo>
                  <a:pt x="1296319" y="631736"/>
                  <a:pt x="1533182" y="1037524"/>
                  <a:pt x="1641514" y="1224811"/>
                </a:cubicBezTo>
                <a:cubicBezTo>
                  <a:pt x="1749846" y="1412098"/>
                  <a:pt x="1711287" y="1397409"/>
                  <a:pt x="1850834" y="1577351"/>
                </a:cubicBezTo>
                <a:cubicBezTo>
                  <a:pt x="1990381" y="1757293"/>
                  <a:pt x="2297018" y="2133703"/>
                  <a:pt x="2478796" y="2304464"/>
                </a:cubicBezTo>
                <a:cubicBezTo>
                  <a:pt x="2660574" y="2475225"/>
                  <a:pt x="2796449" y="2539491"/>
                  <a:pt x="2941504" y="2601920"/>
                </a:cubicBezTo>
                <a:cubicBezTo>
                  <a:pt x="3086559" y="2664349"/>
                  <a:pt x="3217843" y="2671693"/>
                  <a:pt x="3349128" y="2679038"/>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Skew</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908720"/>
            <a:ext cx="8496944" cy="369332"/>
          </a:xfrm>
          <a:prstGeom prst="rect">
            <a:avLst/>
          </a:prstGeom>
          <a:noFill/>
        </p:spPr>
        <p:txBody>
          <a:bodyPr wrap="square" rtlCol="0">
            <a:spAutoFit/>
          </a:bodyPr>
          <a:lstStyle/>
          <a:p>
            <a:r>
              <a:rPr lang="en-GB" dirty="0"/>
              <a:t>The exam (although annoyingly not the textbook) regularly asks about skew.</a:t>
            </a:r>
          </a:p>
        </p:txBody>
      </p:sp>
      <mc:AlternateContent xmlns:mc="http://schemas.openxmlformats.org/markup-compatibility/2006" xmlns:a14="http://schemas.microsoft.com/office/drawing/2010/main">
        <mc:Choice Requires="a14">
          <p:sp>
            <p:nvSpPr>
              <p:cNvPr id="6" name="TextBox 5"/>
              <p:cNvSpPr txBox="1"/>
              <p:nvPr/>
            </p:nvSpPr>
            <p:spPr>
              <a:xfrm>
                <a:off x="1907704" y="1587645"/>
                <a:ext cx="446449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If +</a:t>
                </a:r>
                <a:r>
                  <a:rPr lang="en-GB" dirty="0" err="1"/>
                  <a:t>ve</a:t>
                </a:r>
                <a:r>
                  <a:rPr lang="en-GB" dirty="0"/>
                  <a:t> skew, </a:t>
                </a:r>
                <a14:m>
                  <m:oMath xmlns:m="http://schemas.openxmlformats.org/officeDocument/2006/math">
                    <m:r>
                      <a:rPr lang="en-GB" b="0" i="1" smtClean="0">
                        <a:latin typeface="Cambria Math" panose="02040503050406030204" pitchFamily="18" charset="0"/>
                      </a:rPr>
                      <m:t>𝑚𝑜𝑑𝑒</m:t>
                    </m:r>
                    <m:r>
                      <a:rPr lang="en-GB" b="0" i="1" smtClean="0">
                        <a:latin typeface="Cambria Math" panose="02040503050406030204" pitchFamily="18" charset="0"/>
                      </a:rPr>
                      <m:t>&lt;</m:t>
                    </m:r>
                    <m:r>
                      <a:rPr lang="en-GB" b="0" i="1" smtClean="0">
                        <a:latin typeface="Cambria Math" panose="02040503050406030204" pitchFamily="18" charset="0"/>
                      </a:rPr>
                      <m:t>𝑚𝑒𝑑𝑖𝑎𝑛</m:t>
                    </m:r>
                    <m:r>
                      <a:rPr lang="en-GB" b="0" i="1" smtClean="0">
                        <a:latin typeface="Cambria Math" panose="02040503050406030204" pitchFamily="18" charset="0"/>
                      </a:rPr>
                      <m:t>&lt;</m:t>
                    </m:r>
                    <m:r>
                      <a:rPr lang="en-GB" b="0" i="1" smtClean="0">
                        <a:latin typeface="Cambria Math" panose="02040503050406030204" pitchFamily="18" charset="0"/>
                      </a:rPr>
                      <m:t>𝑚𝑒𝑎𝑛</m:t>
                    </m:r>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907704" y="1587645"/>
                <a:ext cx="4464496" cy="369332"/>
              </a:xfrm>
              <a:prstGeom prst="rect">
                <a:avLst/>
              </a:prstGeom>
              <a:blipFill rotWithShape="0">
                <a:blip r:embed="rId2"/>
                <a:stretch>
                  <a:fillRect l="-951" t="-4615" b="-20000"/>
                </a:stretch>
              </a:blipFill>
            </p:spPr>
            <p:txBody>
              <a:bodyPr/>
              <a:lstStyle/>
              <a:p>
                <a:r>
                  <a:rPr lang="en-GB">
                    <a:noFill/>
                  </a:rPr>
                  <a:t> </a:t>
                </a:r>
              </a:p>
            </p:txBody>
          </p:sp>
        </mc:Fallback>
      </mc:AlternateContent>
      <p:cxnSp>
        <p:nvCxnSpPr>
          <p:cNvPr id="7" name="Straight Arrow Connector 6"/>
          <p:cNvCxnSpPr/>
          <p:nvPr/>
        </p:nvCxnSpPr>
        <p:spPr>
          <a:xfrm flipV="1">
            <a:off x="3039914" y="2564904"/>
            <a:ext cx="0" cy="3240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3039914" y="5805264"/>
            <a:ext cx="35283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264050" y="5877272"/>
                <a:ext cx="1584176" cy="369332"/>
              </a:xfrm>
              <a:prstGeom prst="rect">
                <a:avLst/>
              </a:prstGeom>
              <a:noFill/>
            </p:spPr>
            <p:txBody>
              <a:bodyPr wrap="square" rtlCol="0">
                <a:spAutoFit/>
              </a:bodyPr>
              <a:lstStyle/>
              <a:p>
                <a:pPr algn="ctr"/>
                <a14:m>
                  <m:oMath xmlns:m="http://schemas.openxmlformats.org/officeDocument/2006/math">
                    <m:r>
                      <a:rPr lang="en-GB" b="0" i="1" smtClean="0">
                        <a:latin typeface="Cambria Math" panose="02040503050406030204" pitchFamily="18" charset="0"/>
                      </a:rPr>
                      <m:t>𝑥</m:t>
                    </m:r>
                  </m:oMath>
                </a14:m>
                <a:r>
                  <a:rPr lang="en-GB" dirty="0"/>
                  <a:t> (Earnings £s)</a:t>
                </a:r>
              </a:p>
            </p:txBody>
          </p:sp>
        </mc:Choice>
        <mc:Fallback xmlns="">
          <p:sp>
            <p:nvSpPr>
              <p:cNvPr id="21" name="TextBox 20"/>
              <p:cNvSpPr txBox="1">
                <a:spLocks noRot="1" noChangeAspect="1" noMove="1" noResize="1" noEditPoints="1" noAdjustHandles="1" noChangeArrowheads="1" noChangeShapeType="1" noTextEdit="1"/>
              </p:cNvSpPr>
              <p:nvPr/>
            </p:nvSpPr>
            <p:spPr>
              <a:xfrm>
                <a:off x="4264050" y="5877272"/>
                <a:ext cx="1584176" cy="369332"/>
              </a:xfrm>
              <a:prstGeom prst="rect">
                <a:avLst/>
              </a:prstGeom>
              <a:blipFill rotWithShape="0">
                <a:blip r:embed="rId3"/>
                <a:stretch>
                  <a:fillRect t="-8197" r="-2308"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rot="16200000">
                <a:off x="2144460" y="3964414"/>
                <a:ext cx="129614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22" name="TextBox 21"/>
              <p:cNvSpPr txBox="1">
                <a:spLocks noRot="1" noChangeAspect="1" noMove="1" noResize="1" noEditPoints="1" noAdjustHandles="1" noChangeArrowheads="1" noChangeShapeType="1" noTextEdit="1"/>
              </p:cNvSpPr>
              <p:nvPr/>
            </p:nvSpPr>
            <p:spPr>
              <a:xfrm rot="16200000">
                <a:off x="2144460" y="3964414"/>
                <a:ext cx="1296144" cy="369332"/>
              </a:xfrm>
              <a:prstGeom prst="rect">
                <a:avLst/>
              </a:prstGeom>
              <a:blipFill rotWithShape="0">
                <a:blip r:embed="rId4"/>
                <a:stretch>
                  <a:fillRect r="-13333"/>
                </a:stretch>
              </a:blipFill>
            </p:spPr>
            <p:txBody>
              <a:bodyPr/>
              <a:lstStyle/>
              <a:p>
                <a:r>
                  <a:rPr lang="en-GB">
                    <a:noFill/>
                  </a:rPr>
                  <a:t> </a:t>
                </a:r>
              </a:p>
            </p:txBody>
          </p:sp>
        </mc:Fallback>
      </mc:AlternateContent>
      <p:grpSp>
        <p:nvGrpSpPr>
          <p:cNvPr id="33" name="Group 32"/>
          <p:cNvGrpSpPr/>
          <p:nvPr/>
        </p:nvGrpSpPr>
        <p:grpSpPr>
          <a:xfrm>
            <a:off x="3543970" y="2636912"/>
            <a:ext cx="1944216" cy="3168352"/>
            <a:chOff x="3543970" y="2636912"/>
            <a:chExt cx="1944216" cy="3168352"/>
          </a:xfrm>
        </p:grpSpPr>
        <p:grpSp>
          <p:nvGrpSpPr>
            <p:cNvPr id="23" name="Group 22"/>
            <p:cNvGrpSpPr/>
            <p:nvPr/>
          </p:nvGrpSpPr>
          <p:grpSpPr>
            <a:xfrm>
              <a:off x="3543970" y="2636912"/>
              <a:ext cx="792088" cy="3164538"/>
              <a:chOff x="1259632" y="1700808"/>
              <a:chExt cx="792088" cy="3164538"/>
            </a:xfrm>
          </p:grpSpPr>
          <p:cxnSp>
            <p:nvCxnSpPr>
              <p:cNvPr id="24" name="Straight Connector 23"/>
              <p:cNvCxnSpPr/>
              <p:nvPr/>
            </p:nvCxnSpPr>
            <p:spPr>
              <a:xfrm flipV="1">
                <a:off x="1573874" y="2057034"/>
                <a:ext cx="0" cy="2808312"/>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25" name="TextBox 24"/>
              <p:cNvSpPr txBox="1"/>
              <p:nvPr/>
            </p:nvSpPr>
            <p:spPr>
              <a:xfrm>
                <a:off x="1259632" y="1700808"/>
                <a:ext cx="7920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mode</a:t>
                </a:r>
              </a:p>
            </p:txBody>
          </p:sp>
        </p:grpSp>
        <p:grpSp>
          <p:nvGrpSpPr>
            <p:cNvPr id="26" name="Group 25"/>
            <p:cNvGrpSpPr/>
            <p:nvPr/>
          </p:nvGrpSpPr>
          <p:grpSpPr>
            <a:xfrm>
              <a:off x="4048026" y="3068960"/>
              <a:ext cx="936104" cy="2736304"/>
              <a:chOff x="1763688" y="2132856"/>
              <a:chExt cx="936104" cy="2736304"/>
            </a:xfrm>
          </p:grpSpPr>
          <p:cxnSp>
            <p:nvCxnSpPr>
              <p:cNvPr id="27" name="Straight Connector 26"/>
              <p:cNvCxnSpPr/>
              <p:nvPr/>
            </p:nvCxnSpPr>
            <p:spPr>
              <a:xfrm flipV="1">
                <a:off x="1979712" y="2496710"/>
                <a:ext cx="16065" cy="237245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8" name="TextBox 27"/>
              <p:cNvSpPr txBox="1"/>
              <p:nvPr/>
            </p:nvSpPr>
            <p:spPr>
              <a:xfrm>
                <a:off x="1763688" y="2132856"/>
                <a:ext cx="93610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median</a:t>
                </a:r>
              </a:p>
            </p:txBody>
          </p:sp>
        </p:grpSp>
        <p:grpSp>
          <p:nvGrpSpPr>
            <p:cNvPr id="29" name="Group 28"/>
            <p:cNvGrpSpPr/>
            <p:nvPr/>
          </p:nvGrpSpPr>
          <p:grpSpPr>
            <a:xfrm>
              <a:off x="4552082" y="3861048"/>
              <a:ext cx="936104" cy="1940402"/>
              <a:chOff x="2267744" y="2924944"/>
              <a:chExt cx="936104" cy="1940402"/>
            </a:xfrm>
          </p:grpSpPr>
          <p:cxnSp>
            <p:nvCxnSpPr>
              <p:cNvPr id="30" name="Straight Connector 29"/>
              <p:cNvCxnSpPr/>
              <p:nvPr/>
            </p:nvCxnSpPr>
            <p:spPr>
              <a:xfrm flipH="1" flipV="1">
                <a:off x="2409245" y="3291840"/>
                <a:ext cx="2515" cy="1573506"/>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31" name="TextBox 30"/>
              <p:cNvSpPr txBox="1"/>
              <p:nvPr/>
            </p:nvSpPr>
            <p:spPr>
              <a:xfrm>
                <a:off x="2267744" y="2924944"/>
                <a:ext cx="936104"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GB" dirty="0"/>
                  <a:t>mean</a:t>
                </a:r>
              </a:p>
            </p:txBody>
          </p:sp>
        </p:grpSp>
      </p:grpSp>
      <p:sp>
        <p:nvSpPr>
          <p:cNvPr id="35" name="TextBox 34"/>
          <p:cNvSpPr txBox="1"/>
          <p:nvPr/>
        </p:nvSpPr>
        <p:spPr>
          <a:xfrm>
            <a:off x="5848226" y="2984429"/>
            <a:ext cx="2396182" cy="1477328"/>
          </a:xfrm>
          <a:prstGeom prst="rect">
            <a:avLst/>
          </a:prstGeom>
          <a:noFill/>
        </p:spPr>
        <p:txBody>
          <a:bodyPr wrap="square" rtlCol="0">
            <a:spAutoFit/>
          </a:bodyPr>
          <a:lstStyle/>
          <a:p>
            <a:r>
              <a:rPr lang="en-GB" dirty="0"/>
              <a:t>From experience, they most frequently ask about skew after you’ve calculated the mode and median.</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118</a:t>
            </a:fld>
            <a:endParaRPr lang="en-GB"/>
          </a:p>
        </p:txBody>
      </p:sp>
    </p:spTree>
    <p:extLst>
      <p:ext uri="{BB962C8B-B14F-4D97-AF65-F5344CB8AC3E}">
        <p14:creationId xmlns:p14="http://schemas.microsoft.com/office/powerpoint/2010/main" val="217494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Q1</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7" name="Picture 6"/>
          <p:cNvPicPr>
            <a:picLocks noChangeAspect="1"/>
          </p:cNvPicPr>
          <p:nvPr/>
        </p:nvPicPr>
        <p:blipFill>
          <a:blip r:embed="rId3"/>
          <a:stretch>
            <a:fillRect/>
          </a:stretch>
        </p:blipFill>
        <p:spPr>
          <a:xfrm>
            <a:off x="107504" y="4618597"/>
            <a:ext cx="4680520" cy="2223448"/>
          </a:xfrm>
          <a:prstGeom prst="rect">
            <a:avLst/>
          </a:prstGeom>
        </p:spPr>
      </p:pic>
      <p:pic>
        <p:nvPicPr>
          <p:cNvPr id="8" name="Picture 7"/>
          <p:cNvPicPr>
            <a:picLocks noChangeAspect="1"/>
          </p:cNvPicPr>
          <p:nvPr/>
        </p:nvPicPr>
        <p:blipFill>
          <a:blip r:embed="rId4"/>
          <a:stretch>
            <a:fillRect/>
          </a:stretch>
        </p:blipFill>
        <p:spPr>
          <a:xfrm>
            <a:off x="4788024" y="5085184"/>
            <a:ext cx="4338505" cy="1199691"/>
          </a:xfrm>
          <a:prstGeom prst="rect">
            <a:avLst/>
          </a:prstGeom>
        </p:spPr>
      </p:pic>
      <p:pic>
        <p:nvPicPr>
          <p:cNvPr id="6" name="Picture 5"/>
          <p:cNvPicPr>
            <a:picLocks noChangeAspect="1"/>
          </p:cNvPicPr>
          <p:nvPr/>
        </p:nvPicPr>
        <p:blipFill>
          <a:blip r:embed="rId5"/>
          <a:stretch>
            <a:fillRect/>
          </a:stretch>
        </p:blipFill>
        <p:spPr>
          <a:xfrm>
            <a:off x="899592" y="617978"/>
            <a:ext cx="6981825" cy="3695700"/>
          </a:xfrm>
          <a:prstGeom prst="rect">
            <a:avLst/>
          </a:prstGeom>
        </p:spPr>
      </p:pic>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119</a:t>
            </a:fld>
            <a:endParaRPr lang="en-GB"/>
          </a:p>
        </p:txBody>
      </p:sp>
    </p:spTree>
    <p:extLst>
      <p:ext uri="{BB962C8B-B14F-4D97-AF65-F5344CB8AC3E}">
        <p14:creationId xmlns:p14="http://schemas.microsoft.com/office/powerpoint/2010/main" val="395280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IN" dirty="0"/>
              <a:t>Answers provided by statistical approaches can provide the basis for making </a:t>
            </a:r>
            <a:r>
              <a:rPr lang="en-IN" b="1" dirty="0"/>
              <a:t>decisions</a:t>
            </a:r>
            <a:r>
              <a:rPr lang="en-IN" dirty="0"/>
              <a:t> or choosing actions.</a:t>
            </a:r>
          </a:p>
          <a:p>
            <a:pPr marL="0" indent="0"/>
            <a:endParaRPr lang="en-IN" dirty="0"/>
          </a:p>
          <a:p>
            <a:pPr marL="0" indent="0"/>
            <a:r>
              <a:rPr lang="en-IN" dirty="0"/>
              <a:t>When information is sought, statistical ideas suggest a typical collection process with four crucial steps.</a:t>
            </a:r>
          </a:p>
          <a:p>
            <a:pPr lvl="1">
              <a:buFont typeface="Wingdings" panose="05000000000000000000" pitchFamily="2" charset="2"/>
              <a:buChar char="v"/>
            </a:pPr>
            <a:r>
              <a:rPr lang="en-IN" sz="2400" dirty="0"/>
              <a:t>Set clearly defined goals for the investigations.</a:t>
            </a:r>
          </a:p>
          <a:p>
            <a:pPr lvl="1">
              <a:buFont typeface="Wingdings" panose="05000000000000000000" pitchFamily="2" charset="2"/>
              <a:buChar char="v"/>
            </a:pPr>
            <a:r>
              <a:rPr lang="en-IN" sz="2400" dirty="0"/>
              <a:t>Make a plan of what data to collect and how to collect it.</a:t>
            </a:r>
          </a:p>
          <a:p>
            <a:pPr lvl="1">
              <a:buFont typeface="Wingdings" panose="05000000000000000000" pitchFamily="2" charset="2"/>
              <a:buChar char="v"/>
            </a:pPr>
            <a:r>
              <a:rPr lang="en-IN" sz="2400" dirty="0"/>
              <a:t>Apply appropriate statistical methods to extract information from the data.</a:t>
            </a:r>
          </a:p>
          <a:p>
            <a:pPr lvl="1">
              <a:buFont typeface="Wingdings" panose="05000000000000000000" pitchFamily="2" charset="2"/>
              <a:buChar char="v"/>
            </a:pPr>
            <a:r>
              <a:rPr lang="en-IN" sz="2400" dirty="0"/>
              <a:t>Interpret the information and draw conclusions.</a:t>
            </a:r>
          </a:p>
        </p:txBody>
      </p:sp>
      <p:sp>
        <p:nvSpPr>
          <p:cNvPr id="4" name="Content Placeholder 3"/>
          <p:cNvSpPr>
            <a:spLocks noGrp="1"/>
          </p:cNvSpPr>
          <p:nvPr>
            <p:ph sz="quarter" idx="10"/>
          </p:nvPr>
        </p:nvSpPr>
        <p:spPr/>
        <p:txBody>
          <a:bodyPr/>
          <a:lstStyle/>
          <a:p>
            <a:r>
              <a:rPr lang="en-IN" b="0" dirty="0"/>
              <a:t>Why Study Statistics?</a:t>
            </a:r>
            <a:endParaRPr lang="en-IN" dirty="0"/>
          </a:p>
        </p:txBody>
      </p:sp>
    </p:spTree>
    <p:extLst>
      <p:ext uri="{BB962C8B-B14F-4D97-AF65-F5344CB8AC3E}">
        <p14:creationId xmlns:p14="http://schemas.microsoft.com/office/powerpoint/2010/main" val="1598830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Q2</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7" name="Picture 6"/>
          <p:cNvPicPr>
            <a:picLocks noChangeAspect="1"/>
          </p:cNvPicPr>
          <p:nvPr/>
        </p:nvPicPr>
        <p:blipFill>
          <a:blip r:embed="rId2"/>
          <a:stretch>
            <a:fillRect/>
          </a:stretch>
        </p:blipFill>
        <p:spPr>
          <a:xfrm>
            <a:off x="20770" y="3850287"/>
            <a:ext cx="3831150" cy="3007713"/>
          </a:xfrm>
          <a:prstGeom prst="rect">
            <a:avLst/>
          </a:prstGeom>
        </p:spPr>
      </p:pic>
      <p:pic>
        <p:nvPicPr>
          <p:cNvPr id="8" name="Picture 7"/>
          <p:cNvPicPr>
            <a:picLocks noChangeAspect="1"/>
          </p:cNvPicPr>
          <p:nvPr/>
        </p:nvPicPr>
        <p:blipFill>
          <a:blip r:embed="rId3"/>
          <a:stretch>
            <a:fillRect/>
          </a:stretch>
        </p:blipFill>
        <p:spPr>
          <a:xfrm>
            <a:off x="4033899" y="4437112"/>
            <a:ext cx="5109883" cy="1727727"/>
          </a:xfrm>
          <a:prstGeom prst="rect">
            <a:avLst/>
          </a:prstGeom>
        </p:spPr>
      </p:pic>
      <p:sp>
        <p:nvSpPr>
          <p:cNvPr id="2" name="Rectangle 1"/>
          <p:cNvSpPr/>
          <p:nvPr/>
        </p:nvSpPr>
        <p:spPr>
          <a:xfrm>
            <a:off x="5044440" y="5805264"/>
            <a:ext cx="77335" cy="2880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TextBox 9"/>
          <p:cNvSpPr txBox="1"/>
          <p:nvPr/>
        </p:nvSpPr>
        <p:spPr>
          <a:xfrm>
            <a:off x="4965380" y="5733256"/>
            <a:ext cx="117727" cy="261610"/>
          </a:xfrm>
          <a:prstGeom prst="rect">
            <a:avLst/>
          </a:prstGeom>
          <a:noFill/>
        </p:spPr>
        <p:txBody>
          <a:bodyPr wrap="square" rtlCol="0">
            <a:spAutoFit/>
          </a:bodyPr>
          <a:lstStyle/>
          <a:p>
            <a:r>
              <a:rPr lang="en-GB" sz="1050" dirty="0"/>
              <a:t>4</a:t>
            </a:r>
          </a:p>
        </p:txBody>
      </p:sp>
      <p:pic>
        <p:nvPicPr>
          <p:cNvPr id="11" name="Picture 10"/>
          <p:cNvPicPr>
            <a:picLocks noChangeAspect="1"/>
          </p:cNvPicPr>
          <p:nvPr/>
        </p:nvPicPr>
        <p:blipFill>
          <a:blip r:embed="rId4"/>
          <a:stretch>
            <a:fillRect/>
          </a:stretch>
        </p:blipFill>
        <p:spPr>
          <a:xfrm>
            <a:off x="971600" y="260648"/>
            <a:ext cx="6972300" cy="3505200"/>
          </a:xfrm>
          <a:prstGeom prst="rect">
            <a:avLst/>
          </a:prstGeom>
        </p:spPr>
      </p:pic>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120</a:t>
            </a:fld>
            <a:endParaRPr lang="en-GB"/>
          </a:p>
        </p:txBody>
      </p:sp>
    </p:spTree>
    <p:extLst>
      <p:ext uri="{BB962C8B-B14F-4D97-AF65-F5344CB8AC3E}">
        <p14:creationId xmlns:p14="http://schemas.microsoft.com/office/powerpoint/2010/main" val="26435909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Q3</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 name="Picture 5"/>
          <p:cNvPicPr>
            <a:picLocks noChangeAspect="1"/>
          </p:cNvPicPr>
          <p:nvPr/>
        </p:nvPicPr>
        <p:blipFill>
          <a:blip r:embed="rId2"/>
          <a:stretch>
            <a:fillRect/>
          </a:stretch>
        </p:blipFill>
        <p:spPr>
          <a:xfrm>
            <a:off x="179512" y="4171932"/>
            <a:ext cx="4248471" cy="2687229"/>
          </a:xfrm>
          <a:prstGeom prst="rect">
            <a:avLst/>
          </a:prstGeom>
        </p:spPr>
      </p:pic>
      <p:pic>
        <p:nvPicPr>
          <p:cNvPr id="7" name="Picture 6"/>
          <p:cNvPicPr>
            <a:picLocks noChangeAspect="1"/>
          </p:cNvPicPr>
          <p:nvPr/>
        </p:nvPicPr>
        <p:blipFill>
          <a:blip r:embed="rId3"/>
          <a:stretch>
            <a:fillRect/>
          </a:stretch>
        </p:blipFill>
        <p:spPr>
          <a:xfrm>
            <a:off x="4644299" y="4581128"/>
            <a:ext cx="4499701" cy="1453133"/>
          </a:xfrm>
          <a:prstGeom prst="rect">
            <a:avLst/>
          </a:prstGeom>
        </p:spPr>
      </p:pic>
      <p:pic>
        <p:nvPicPr>
          <p:cNvPr id="13" name="Picture 12"/>
          <p:cNvPicPr>
            <a:picLocks noChangeAspect="1"/>
          </p:cNvPicPr>
          <p:nvPr/>
        </p:nvPicPr>
        <p:blipFill>
          <a:blip r:embed="rId4"/>
          <a:stretch>
            <a:fillRect/>
          </a:stretch>
        </p:blipFill>
        <p:spPr>
          <a:xfrm>
            <a:off x="1047750" y="576064"/>
            <a:ext cx="7048500" cy="3429000"/>
          </a:xfrm>
          <a:prstGeom prst="rect">
            <a:avLst/>
          </a:prstGeom>
        </p:spPr>
      </p:pic>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121</a:t>
            </a:fld>
            <a:endParaRPr lang="en-GB"/>
          </a:p>
        </p:txBody>
      </p:sp>
    </p:spTree>
    <p:extLst>
      <p:ext uri="{BB962C8B-B14F-4D97-AF65-F5344CB8AC3E}">
        <p14:creationId xmlns:p14="http://schemas.microsoft.com/office/powerpoint/2010/main" val="23217341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Q4</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 name="Picture 5"/>
          <p:cNvPicPr>
            <a:picLocks noChangeAspect="1"/>
          </p:cNvPicPr>
          <p:nvPr/>
        </p:nvPicPr>
        <p:blipFill>
          <a:blip r:embed="rId2"/>
          <a:stretch>
            <a:fillRect/>
          </a:stretch>
        </p:blipFill>
        <p:spPr>
          <a:xfrm>
            <a:off x="-1" y="4739129"/>
            <a:ext cx="4427985" cy="2085058"/>
          </a:xfrm>
          <a:prstGeom prst="rect">
            <a:avLst/>
          </a:prstGeom>
        </p:spPr>
      </p:pic>
      <p:pic>
        <p:nvPicPr>
          <p:cNvPr id="7" name="Picture 6"/>
          <p:cNvPicPr>
            <a:picLocks noChangeAspect="1"/>
          </p:cNvPicPr>
          <p:nvPr/>
        </p:nvPicPr>
        <p:blipFill>
          <a:blip r:embed="rId3"/>
          <a:stretch>
            <a:fillRect/>
          </a:stretch>
        </p:blipFill>
        <p:spPr>
          <a:xfrm>
            <a:off x="4295551" y="5574535"/>
            <a:ext cx="4822351" cy="658559"/>
          </a:xfrm>
          <a:prstGeom prst="rect">
            <a:avLst/>
          </a:prstGeom>
        </p:spPr>
      </p:pic>
      <p:pic>
        <p:nvPicPr>
          <p:cNvPr id="13" name="Picture 12"/>
          <p:cNvPicPr>
            <a:picLocks noChangeAspect="1"/>
          </p:cNvPicPr>
          <p:nvPr/>
        </p:nvPicPr>
        <p:blipFill>
          <a:blip r:embed="rId4"/>
          <a:stretch>
            <a:fillRect/>
          </a:stretch>
        </p:blipFill>
        <p:spPr>
          <a:xfrm>
            <a:off x="1057275" y="-4589"/>
            <a:ext cx="7029450" cy="4657725"/>
          </a:xfrm>
          <a:prstGeom prst="rect">
            <a:avLst/>
          </a:prstGeom>
        </p:spPr>
      </p:pic>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122</a:t>
            </a:fld>
            <a:endParaRPr lang="en-GB"/>
          </a:p>
        </p:txBody>
      </p:sp>
    </p:spTree>
    <p:extLst>
      <p:ext uri="{BB962C8B-B14F-4D97-AF65-F5344CB8AC3E}">
        <p14:creationId xmlns:p14="http://schemas.microsoft.com/office/powerpoint/2010/main" val="3305200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Q5</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 name="Picture 5"/>
          <p:cNvPicPr>
            <a:picLocks noChangeAspect="1"/>
          </p:cNvPicPr>
          <p:nvPr/>
        </p:nvPicPr>
        <p:blipFill>
          <a:blip r:embed="rId2"/>
          <a:stretch>
            <a:fillRect/>
          </a:stretch>
        </p:blipFill>
        <p:spPr>
          <a:xfrm>
            <a:off x="0" y="4291464"/>
            <a:ext cx="2282714" cy="2348880"/>
          </a:xfrm>
          <a:prstGeom prst="rect">
            <a:avLst/>
          </a:prstGeom>
        </p:spPr>
      </p:pic>
      <p:pic>
        <p:nvPicPr>
          <p:cNvPr id="7" name="Picture 6"/>
          <p:cNvPicPr>
            <a:picLocks noChangeAspect="1"/>
          </p:cNvPicPr>
          <p:nvPr/>
        </p:nvPicPr>
        <p:blipFill>
          <a:blip r:embed="rId3"/>
          <a:stretch>
            <a:fillRect/>
          </a:stretch>
        </p:blipFill>
        <p:spPr>
          <a:xfrm>
            <a:off x="2211833" y="4399718"/>
            <a:ext cx="2018948" cy="2132372"/>
          </a:xfrm>
          <a:prstGeom prst="rect">
            <a:avLst/>
          </a:prstGeom>
        </p:spPr>
      </p:pic>
      <p:pic>
        <p:nvPicPr>
          <p:cNvPr id="8" name="Picture 7"/>
          <p:cNvPicPr>
            <a:picLocks noChangeAspect="1"/>
          </p:cNvPicPr>
          <p:nvPr/>
        </p:nvPicPr>
        <p:blipFill>
          <a:blip r:embed="rId4"/>
          <a:stretch>
            <a:fillRect/>
          </a:stretch>
        </p:blipFill>
        <p:spPr>
          <a:xfrm>
            <a:off x="4354849" y="4311021"/>
            <a:ext cx="2160240" cy="1461763"/>
          </a:xfrm>
          <a:prstGeom prst="rect">
            <a:avLst/>
          </a:prstGeom>
        </p:spPr>
      </p:pic>
      <p:pic>
        <p:nvPicPr>
          <p:cNvPr id="9" name="Picture 8"/>
          <p:cNvPicPr>
            <a:picLocks noChangeAspect="1"/>
          </p:cNvPicPr>
          <p:nvPr/>
        </p:nvPicPr>
        <p:blipFill>
          <a:blip r:embed="rId5"/>
          <a:stretch>
            <a:fillRect/>
          </a:stretch>
        </p:blipFill>
        <p:spPr>
          <a:xfrm>
            <a:off x="4418400" y="5849902"/>
            <a:ext cx="1561803" cy="1004540"/>
          </a:xfrm>
          <a:prstGeom prst="rect">
            <a:avLst/>
          </a:prstGeom>
        </p:spPr>
      </p:pic>
      <p:pic>
        <p:nvPicPr>
          <p:cNvPr id="10" name="Picture 9"/>
          <p:cNvPicPr>
            <a:picLocks noChangeAspect="1"/>
          </p:cNvPicPr>
          <p:nvPr/>
        </p:nvPicPr>
        <p:blipFill>
          <a:blip r:embed="rId6"/>
          <a:stretch>
            <a:fillRect/>
          </a:stretch>
        </p:blipFill>
        <p:spPr>
          <a:xfrm>
            <a:off x="6824963" y="4291464"/>
            <a:ext cx="1782976" cy="816207"/>
          </a:xfrm>
          <a:prstGeom prst="rect">
            <a:avLst/>
          </a:prstGeom>
        </p:spPr>
      </p:pic>
      <p:pic>
        <p:nvPicPr>
          <p:cNvPr id="11" name="Picture 10"/>
          <p:cNvPicPr>
            <a:picLocks noChangeAspect="1"/>
          </p:cNvPicPr>
          <p:nvPr/>
        </p:nvPicPr>
        <p:blipFill>
          <a:blip r:embed="rId7"/>
          <a:stretch>
            <a:fillRect/>
          </a:stretch>
        </p:blipFill>
        <p:spPr>
          <a:xfrm>
            <a:off x="5971142" y="5564494"/>
            <a:ext cx="3133243" cy="1085445"/>
          </a:xfrm>
          <a:prstGeom prst="rect">
            <a:avLst/>
          </a:prstGeom>
        </p:spPr>
      </p:pic>
      <p:pic>
        <p:nvPicPr>
          <p:cNvPr id="17" name="Picture 16"/>
          <p:cNvPicPr>
            <a:picLocks noChangeAspect="1"/>
          </p:cNvPicPr>
          <p:nvPr/>
        </p:nvPicPr>
        <p:blipFill>
          <a:blip r:embed="rId8"/>
          <a:stretch>
            <a:fillRect/>
          </a:stretch>
        </p:blipFill>
        <p:spPr>
          <a:xfrm>
            <a:off x="971600" y="596255"/>
            <a:ext cx="7419975" cy="3552825"/>
          </a:xfrm>
          <a:prstGeom prst="rect">
            <a:avLst/>
          </a:prstGeom>
        </p:spPr>
      </p:pic>
      <p:sp>
        <p:nvSpPr>
          <p:cNvPr id="18" name="Slide Number Placeholder 1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123</a:t>
            </a:fld>
            <a:endParaRPr lang="en-GB"/>
          </a:p>
        </p:txBody>
      </p:sp>
    </p:spTree>
    <p:extLst>
      <p:ext uri="{BB962C8B-B14F-4D97-AF65-F5344CB8AC3E}">
        <p14:creationId xmlns:p14="http://schemas.microsoft.com/office/powerpoint/2010/main" val="1820920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Summary</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691208"/>
                <a:ext cx="7344816" cy="5306581"/>
              </a:xfrm>
              <a:prstGeom prst="rect">
                <a:avLst/>
              </a:prstGeom>
              <a:noFill/>
            </p:spPr>
            <p:txBody>
              <a:bodyPr wrap="square" rtlCol="0">
                <a:spAutoFit/>
              </a:bodyPr>
              <a:lstStyle/>
              <a:p>
                <a14:m>
                  <m:oMath xmlns:m="http://schemas.openxmlformats.org/officeDocument/2006/math">
                    <m:r>
                      <a:rPr lang="en-GB" b="0" i="1" smtClean="0">
                        <a:latin typeface="Cambria Math"/>
                      </a:rPr>
                      <m:t>𝑓</m:t>
                    </m:r>
                    <m:r>
                      <a:rPr lang="en-GB" b="0" i="1" smtClean="0">
                        <a:latin typeface="Cambria Math"/>
                      </a:rPr>
                      <m:t>(</m:t>
                    </m:r>
                    <m:r>
                      <a:rPr lang="en-GB" b="0" i="1" smtClean="0">
                        <a:latin typeface="Cambria Math"/>
                      </a:rPr>
                      <m:t>𝑥</m:t>
                    </m:r>
                    <m:r>
                      <a:rPr lang="en-GB" b="0" i="1" smtClean="0">
                        <a:latin typeface="Cambria Math"/>
                      </a:rPr>
                      <m:t>)</m:t>
                    </m:r>
                  </m:oMath>
                </a14:m>
                <a:r>
                  <a:rPr lang="en-GB" dirty="0"/>
                  <a:t> is a </a:t>
                </a:r>
                <a:r>
                  <a:rPr lang="en-GB" b="1" dirty="0"/>
                  <a:t>probability density function</a:t>
                </a:r>
              </a:p>
              <a:p>
                <a14:m>
                  <m:oMath xmlns:m="http://schemas.openxmlformats.org/officeDocument/2006/math">
                    <m:r>
                      <a:rPr lang="en-GB" b="0" i="1" smtClean="0">
                        <a:latin typeface="Cambria Math"/>
                      </a:rPr>
                      <m:t>𝐹</m:t>
                    </m:r>
                    <m:r>
                      <a:rPr lang="en-GB" b="0" i="1" smtClean="0">
                        <a:latin typeface="Cambria Math"/>
                      </a:rPr>
                      <m:t>(</m:t>
                    </m:r>
                    <m:r>
                      <a:rPr lang="en-GB" b="0" i="1" smtClean="0">
                        <a:latin typeface="Cambria Math"/>
                      </a:rPr>
                      <m:t>𝑥</m:t>
                    </m:r>
                    <m:r>
                      <a:rPr lang="en-GB" b="0" i="1" smtClean="0">
                        <a:latin typeface="Cambria Math" panose="02040503050406030204" pitchFamily="18" charset="0"/>
                      </a:rPr>
                      <m:t>)</m:t>
                    </m:r>
                  </m:oMath>
                </a14:m>
                <a:r>
                  <a:rPr lang="en-GB" dirty="0"/>
                  <a:t> is the </a:t>
                </a:r>
                <a:r>
                  <a:rPr lang="en-GB" b="1" dirty="0"/>
                  <a:t>cumulative density function</a:t>
                </a:r>
              </a:p>
              <a:p>
                <a:pPr/>
                <a14:m>
                  <m:oMathPara xmlns:m="http://schemas.openxmlformats.org/officeDocument/2006/math">
                    <m:oMathParaPr>
                      <m:jc m:val="left"/>
                    </m:oMathParaPr>
                    <m:oMath xmlns:m="http://schemas.openxmlformats.org/officeDocument/2006/math">
                      <m:r>
                        <a:rPr lang="en-GB" b="1" i="1" smtClean="0">
                          <a:latin typeface="Cambria Math"/>
                        </a:rPr>
                        <m:t>𝑬</m:t>
                      </m:r>
                      <m:d>
                        <m:dPr>
                          <m:ctrlPr>
                            <a:rPr lang="en-GB" b="1" i="1" smtClean="0">
                              <a:latin typeface="Cambria Math" panose="02040503050406030204" pitchFamily="18" charset="0"/>
                            </a:rPr>
                          </m:ctrlPr>
                        </m:dPr>
                        <m:e>
                          <m:r>
                            <a:rPr lang="en-GB" b="1" i="1" smtClean="0">
                              <a:latin typeface="Cambria Math"/>
                            </a:rPr>
                            <m:t>𝑿</m:t>
                          </m:r>
                        </m:e>
                      </m:d>
                      <m:r>
                        <a:rPr lang="en-GB" b="0" i="1" smtClean="0">
                          <a:latin typeface="Cambria Math"/>
                        </a:rPr>
                        <m:t>=</m:t>
                      </m:r>
                      <m:nary>
                        <m:naryPr>
                          <m:ctrlPr>
                            <a:rPr lang="en-GB" b="0" i="1" smtClean="0">
                              <a:latin typeface="Cambria Math" panose="02040503050406030204" pitchFamily="18" charset="0"/>
                            </a:rPr>
                          </m:ctrlPr>
                        </m:naryPr>
                        <m:sub>
                          <m:r>
                            <m:rPr>
                              <m:brk m:alnAt="23"/>
                            </m:rPr>
                            <a:rPr lang="en-GB" b="0" i="1" smtClean="0">
                              <a:latin typeface="Cambria Math"/>
                            </a:rPr>
                            <m:t>−</m:t>
                          </m:r>
                          <m:r>
                            <a:rPr lang="en-GB" b="0" i="1" smtClean="0">
                              <a:latin typeface="Cambria Math"/>
                            </a:rPr>
                            <m:t>∞</m:t>
                          </m:r>
                        </m:sub>
                        <m:sup>
                          <m:r>
                            <a:rPr lang="en-GB" b="0" i="1" smtClean="0">
                              <a:latin typeface="Cambria Math"/>
                            </a:rPr>
                            <m:t>∞</m:t>
                          </m:r>
                        </m:sup>
                        <m:e>
                          <m:r>
                            <a:rPr lang="en-GB" b="0" i="1" smtClean="0">
                              <a:latin typeface="Cambria Math"/>
                            </a:rPr>
                            <m:t>𝑥</m:t>
                          </m:r>
                          <m:r>
                            <a:rPr lang="en-GB" b="0" i="1" smtClean="0">
                              <a:latin typeface="Cambria Math"/>
                            </a:rPr>
                            <m:t> </m:t>
                          </m:r>
                          <m:r>
                            <a:rPr lang="en-GB" b="0" i="1" smtClean="0">
                              <a:latin typeface="Cambria Math"/>
                            </a:rPr>
                            <m:t>𝑓</m:t>
                          </m:r>
                          <m:d>
                            <m:dPr>
                              <m:ctrlPr>
                                <a:rPr lang="en-GB" b="0" i="1" smtClean="0">
                                  <a:latin typeface="Cambria Math" panose="02040503050406030204" pitchFamily="18" charset="0"/>
                                </a:rPr>
                              </m:ctrlPr>
                            </m:dPr>
                            <m:e>
                              <m:r>
                                <a:rPr lang="en-GB" b="0" i="1" smtClean="0">
                                  <a:latin typeface="Cambria Math"/>
                                </a:rPr>
                                <m:t>𝑥</m:t>
                              </m:r>
                            </m:e>
                          </m:d>
                          <m:r>
                            <a:rPr lang="en-GB" b="0" i="1" smtClean="0">
                              <a:latin typeface="Cambria Math"/>
                            </a:rPr>
                            <m:t> </m:t>
                          </m:r>
                          <m:r>
                            <a:rPr lang="en-GB" b="0" i="1" smtClean="0">
                              <a:latin typeface="Cambria Math"/>
                            </a:rPr>
                            <m:t>𝑑𝑥</m:t>
                          </m:r>
                        </m:e>
                      </m:nary>
                    </m:oMath>
                  </m:oMathPara>
                </a14:m>
                <a:endParaRPr lang="en-GB" b="0" dirty="0"/>
              </a:p>
              <a:p>
                <a:pPr/>
                <a14:m>
                  <m:oMathPara xmlns:m="http://schemas.openxmlformats.org/officeDocument/2006/math">
                    <m:oMathParaPr>
                      <m:jc m:val="left"/>
                    </m:oMathParaPr>
                    <m:oMath xmlns:m="http://schemas.openxmlformats.org/officeDocument/2006/math">
                      <m:r>
                        <a:rPr lang="en-GB" b="1" i="1" smtClean="0">
                          <a:latin typeface="Cambria Math"/>
                        </a:rPr>
                        <m:t>𝑽𝒂𝒓</m:t>
                      </m:r>
                      <m:d>
                        <m:dPr>
                          <m:ctrlPr>
                            <a:rPr lang="en-GB" b="1" i="1" smtClean="0">
                              <a:latin typeface="Cambria Math" panose="02040503050406030204" pitchFamily="18" charset="0"/>
                            </a:rPr>
                          </m:ctrlPr>
                        </m:dPr>
                        <m:e>
                          <m:r>
                            <a:rPr lang="en-GB" b="1" i="1" smtClean="0">
                              <a:latin typeface="Cambria Math"/>
                            </a:rPr>
                            <m:t>𝑿</m:t>
                          </m:r>
                        </m:e>
                      </m:d>
                      <m:r>
                        <a:rPr lang="en-GB" b="0" i="1" smtClean="0">
                          <a:latin typeface="Cambria Math"/>
                        </a:rPr>
                        <m:t>=</m:t>
                      </m:r>
                      <m:nary>
                        <m:naryPr>
                          <m:ctrlPr>
                            <a:rPr lang="en-GB" i="1">
                              <a:latin typeface="Cambria Math" panose="02040503050406030204" pitchFamily="18" charset="0"/>
                            </a:rPr>
                          </m:ctrlPr>
                        </m:naryPr>
                        <m:sub>
                          <m:r>
                            <m:rPr>
                              <m:brk m:alnAt="23"/>
                            </m:rPr>
                            <a:rPr lang="en-GB" i="1">
                              <a:latin typeface="Cambria Math"/>
                            </a:rPr>
                            <m:t>−</m:t>
                          </m:r>
                          <m:r>
                            <a:rPr lang="en-GB" i="1">
                              <a:latin typeface="Cambria Math"/>
                            </a:rPr>
                            <m:t>∞</m:t>
                          </m:r>
                        </m:sub>
                        <m:sup>
                          <m:r>
                            <a:rPr lang="en-GB" i="1">
                              <a:latin typeface="Cambria Math"/>
                            </a:rPr>
                            <m:t>∞</m:t>
                          </m:r>
                        </m:sup>
                        <m:e>
                          <m:sSup>
                            <m:sSupPr>
                              <m:ctrlPr>
                                <a:rPr lang="en-GB" b="0" i="1" smtClean="0">
                                  <a:latin typeface="Cambria Math" panose="02040503050406030204" pitchFamily="18" charset="0"/>
                                </a:rPr>
                              </m:ctrlPr>
                            </m:sSupPr>
                            <m:e>
                              <m:r>
                                <a:rPr lang="en-GB" i="1">
                                  <a:latin typeface="Cambria Math"/>
                                </a:rPr>
                                <m:t>𝑥</m:t>
                              </m:r>
                            </m:e>
                            <m:sup>
                              <m:r>
                                <a:rPr lang="en-GB" b="0" i="1" smtClean="0">
                                  <a:latin typeface="Cambria Math"/>
                                </a:rPr>
                                <m:t>2</m:t>
                              </m:r>
                            </m:sup>
                          </m:sSup>
                          <m:r>
                            <a:rPr lang="en-GB" i="1">
                              <a:latin typeface="Cambria Math"/>
                            </a:rPr>
                            <m:t> </m:t>
                          </m:r>
                          <m:r>
                            <a:rPr lang="en-GB" i="1">
                              <a:latin typeface="Cambria Math"/>
                            </a:rPr>
                            <m:t>𝑓</m:t>
                          </m:r>
                          <m:d>
                            <m:dPr>
                              <m:ctrlPr>
                                <a:rPr lang="en-GB" i="1">
                                  <a:latin typeface="Cambria Math" panose="02040503050406030204" pitchFamily="18" charset="0"/>
                                </a:rPr>
                              </m:ctrlPr>
                            </m:dPr>
                            <m:e>
                              <m:r>
                                <a:rPr lang="en-GB" i="1">
                                  <a:latin typeface="Cambria Math"/>
                                </a:rPr>
                                <m:t>𝑥</m:t>
                              </m:r>
                            </m:e>
                          </m:d>
                          <m:r>
                            <a:rPr lang="en-GB" i="1">
                              <a:latin typeface="Cambria Math"/>
                            </a:rPr>
                            <m:t> </m:t>
                          </m:r>
                          <m:r>
                            <a:rPr lang="en-GB" i="1">
                              <a:latin typeface="Cambria Math"/>
                            </a:rPr>
                            <m:t>𝑑𝑥</m:t>
                          </m:r>
                        </m:e>
                      </m:nary>
                      <m:r>
                        <a:rPr lang="en-GB" b="0" i="1" smtClean="0">
                          <a:latin typeface="Cambria Math"/>
                        </a:rPr>
                        <m:t>  −  </m:t>
                      </m:r>
                      <m:r>
                        <a:rPr lang="en-GB" b="0" i="1" smtClean="0">
                          <a:latin typeface="Cambria Math"/>
                        </a:rPr>
                        <m:t>𝐸</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a:rPr>
                                <m:t>𝑋</m:t>
                              </m:r>
                            </m:e>
                          </m:d>
                        </m:e>
                        <m:sup>
                          <m:r>
                            <a:rPr lang="en-GB" b="0" i="1" smtClean="0">
                              <a:latin typeface="Cambria Math"/>
                            </a:rPr>
                            <m:t>2</m:t>
                          </m:r>
                        </m:sup>
                      </m:sSup>
                    </m:oMath>
                  </m:oMathPara>
                </a14:m>
                <a:endParaRPr lang="en-GB" dirty="0"/>
              </a:p>
              <a:p>
                <a:endParaRPr lang="en-GB" dirty="0"/>
              </a:p>
              <a:p>
                <a:r>
                  <a:rPr lang="en-GB" b="1" dirty="0"/>
                  <a:t>Using calculus to get from </a:t>
                </a:r>
                <a14:m>
                  <m:oMath xmlns:m="http://schemas.openxmlformats.org/officeDocument/2006/math">
                    <m:r>
                      <a:rPr lang="en-GB" b="1" i="1" smtClean="0">
                        <a:latin typeface="Cambria Math"/>
                      </a:rPr>
                      <m:t>𝒇</m:t>
                    </m:r>
                    <m:r>
                      <a:rPr lang="en-GB" b="1" i="1" smtClean="0">
                        <a:latin typeface="Cambria Math"/>
                      </a:rPr>
                      <m:t>(</m:t>
                    </m:r>
                    <m:r>
                      <a:rPr lang="en-GB" b="1" i="1" smtClean="0">
                        <a:latin typeface="Cambria Math"/>
                      </a:rPr>
                      <m:t>𝒙</m:t>
                    </m:r>
                    <m:r>
                      <a:rPr lang="en-GB" b="1" i="1" smtClean="0">
                        <a:latin typeface="Cambria Math"/>
                      </a:rPr>
                      <m:t>)</m:t>
                    </m:r>
                  </m:oMath>
                </a14:m>
                <a:r>
                  <a:rPr lang="en-GB" b="1" dirty="0"/>
                  <a:t> to </a:t>
                </a:r>
                <a14:m>
                  <m:oMath xmlns:m="http://schemas.openxmlformats.org/officeDocument/2006/math">
                    <m:r>
                      <a:rPr lang="en-GB" b="1" i="1" smtClean="0">
                        <a:latin typeface="Cambria Math"/>
                      </a:rPr>
                      <m:t>𝑭</m:t>
                    </m:r>
                    <m:r>
                      <a:rPr lang="en-GB" b="1" i="1" smtClean="0">
                        <a:latin typeface="Cambria Math"/>
                      </a:rPr>
                      <m:t>(</m:t>
                    </m:r>
                    <m:r>
                      <a:rPr lang="en-GB" b="1" i="1" smtClean="0">
                        <a:latin typeface="Cambria Math"/>
                      </a:rPr>
                      <m:t>𝒙</m:t>
                    </m:r>
                    <m:r>
                      <a:rPr lang="en-GB" b="1" i="1" smtClean="0">
                        <a:latin typeface="Cambria Math"/>
                      </a:rPr>
                      <m:t>)</m:t>
                    </m:r>
                  </m:oMath>
                </a14:m>
                <a:r>
                  <a:rPr lang="en-GB" b="1" dirty="0"/>
                  <a:t>:</a:t>
                </a:r>
              </a:p>
              <a:p>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𝑥</m:t>
                          </m:r>
                        </m:e>
                      </m:d>
                      <m:r>
                        <a:rPr lang="en-GB" i="1">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m:t>
                          </m:r>
                          <m:r>
                            <a:rPr lang="en-GB" i="1">
                              <a:latin typeface="Cambria Math" panose="02040503050406030204" pitchFamily="18" charset="0"/>
                            </a:rPr>
                            <m:t>∞</m:t>
                          </m:r>
                        </m:sub>
                        <m:sup>
                          <m:r>
                            <a:rPr lang="en-GB" i="1">
                              <a:latin typeface="Cambria Math" panose="02040503050406030204" pitchFamily="18" charset="0"/>
                            </a:rPr>
                            <m:t>𝑥</m:t>
                          </m:r>
                        </m:sup>
                        <m:e>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𝑡</m:t>
                              </m:r>
                            </m:e>
                          </m:d>
                          <m:r>
                            <a:rPr lang="en-GB" i="1">
                              <a:latin typeface="Cambria Math" panose="02040503050406030204" pitchFamily="18" charset="0"/>
                            </a:rPr>
                            <m:t> </m:t>
                          </m:r>
                          <m:r>
                            <a:rPr lang="en-GB" i="1">
                              <a:latin typeface="Cambria Math" panose="02040503050406030204" pitchFamily="18" charset="0"/>
                            </a:rPr>
                            <m:t>𝑑𝑡</m:t>
                          </m:r>
                        </m:e>
                      </m:nary>
                    </m:oMath>
                  </m:oMathPara>
                </a14:m>
                <a:endParaRPr lang="en-GB" dirty="0"/>
              </a:p>
              <a:p>
                <a:endParaRPr lang="en-GB" dirty="0"/>
              </a:p>
              <a:p>
                <a:r>
                  <a:rPr lang="en-GB" b="1" dirty="0"/>
                  <a:t>Retrieving original </a:t>
                </a:r>
                <a14:m>
                  <m:oMath xmlns:m="http://schemas.openxmlformats.org/officeDocument/2006/math">
                    <m:r>
                      <a:rPr lang="en-GB" b="1" i="1" smtClean="0">
                        <a:latin typeface="Cambria Math"/>
                      </a:rPr>
                      <m:t>𝒇</m:t>
                    </m:r>
                    <m:r>
                      <a:rPr lang="en-GB" b="1" i="1" smtClean="0">
                        <a:latin typeface="Cambria Math"/>
                      </a:rPr>
                      <m:t>(</m:t>
                    </m:r>
                    <m:r>
                      <a:rPr lang="en-GB" b="1" i="1" smtClean="0">
                        <a:latin typeface="Cambria Math"/>
                      </a:rPr>
                      <m:t>𝒙</m:t>
                    </m:r>
                    <m:r>
                      <a:rPr lang="en-GB" b="1" i="1" smtClean="0">
                        <a:latin typeface="Cambria Math"/>
                      </a:rPr>
                      <m:t>)</m:t>
                    </m:r>
                  </m:oMath>
                </a14:m>
                <a:r>
                  <a:rPr lang="en-GB" b="1" dirty="0"/>
                  <a:t> from </a:t>
                </a:r>
                <a14:m>
                  <m:oMath xmlns:m="http://schemas.openxmlformats.org/officeDocument/2006/math">
                    <m:r>
                      <a:rPr lang="en-GB" b="1" i="1" smtClean="0">
                        <a:latin typeface="Cambria Math"/>
                      </a:rPr>
                      <m:t>𝑭</m:t>
                    </m:r>
                    <m:r>
                      <a:rPr lang="en-GB" b="1" i="1" smtClean="0">
                        <a:latin typeface="Cambria Math"/>
                      </a:rPr>
                      <m:t>(</m:t>
                    </m:r>
                    <m:r>
                      <a:rPr lang="en-GB" b="1" i="1" smtClean="0">
                        <a:latin typeface="Cambria Math"/>
                      </a:rPr>
                      <m:t>𝒙</m:t>
                    </m:r>
                    <m:r>
                      <a:rPr lang="en-GB" b="1" i="1" smtClean="0">
                        <a:latin typeface="Cambria Math"/>
                      </a:rPr>
                      <m:t>)</m:t>
                    </m:r>
                  </m:oMath>
                </a14:m>
                <a:r>
                  <a:rPr lang="en-GB" b="1" dirty="0"/>
                  <a:t>:</a:t>
                </a:r>
              </a:p>
              <a:p>
                <a:pPr/>
                <a14:m>
                  <m:oMathPara xmlns:m="http://schemas.openxmlformats.org/officeDocument/2006/math">
                    <m:oMathParaPr>
                      <m:jc m:val="left"/>
                    </m:oMathParaPr>
                    <m:oMath xmlns:m="http://schemas.openxmlformats.org/officeDocument/2006/math">
                      <m:r>
                        <a:rPr lang="en-GB" b="0" i="1" smtClean="0">
                          <a:latin typeface="Cambria Math"/>
                        </a:rPr>
                        <m:t>𝑓</m:t>
                      </m:r>
                      <m:d>
                        <m:dPr>
                          <m:ctrlPr>
                            <a:rPr lang="en-GB" b="0" i="1" smtClean="0">
                              <a:latin typeface="Cambria Math" panose="02040503050406030204" pitchFamily="18" charset="0"/>
                            </a:rPr>
                          </m:ctrlPr>
                        </m:dPr>
                        <m:e>
                          <m:r>
                            <a:rPr lang="en-GB" b="0" i="1" smtClean="0">
                              <a:latin typeface="Cambria Math"/>
                            </a:rPr>
                            <m:t>𝑥</m:t>
                          </m:r>
                        </m:e>
                      </m:d>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𝑑</m:t>
                          </m:r>
                        </m:num>
                        <m:den>
                          <m:r>
                            <a:rPr lang="en-GB" b="0" i="1" smtClean="0">
                              <a:latin typeface="Cambria Math"/>
                            </a:rPr>
                            <m:t>𝑑𝑥</m:t>
                          </m:r>
                        </m:den>
                      </m:f>
                      <m:r>
                        <a:rPr lang="en-GB" b="0" i="1" smtClean="0">
                          <a:latin typeface="Cambria Math"/>
                        </a:rPr>
                        <m:t>𝐹</m:t>
                      </m:r>
                      <m:r>
                        <a:rPr lang="en-GB" b="0" i="1" smtClean="0">
                          <a:latin typeface="Cambria Math"/>
                        </a:rPr>
                        <m:t>(</m:t>
                      </m:r>
                      <m:r>
                        <a:rPr lang="en-GB" b="0" i="1" smtClean="0">
                          <a:latin typeface="Cambria Math"/>
                        </a:rPr>
                        <m:t>𝑥</m:t>
                      </m:r>
                      <m:r>
                        <a:rPr lang="en-GB" b="0" i="1" smtClean="0">
                          <a:latin typeface="Cambria Math"/>
                        </a:rPr>
                        <m:t>)</m:t>
                      </m:r>
                    </m:oMath>
                  </m:oMathPara>
                </a14:m>
                <a:endParaRPr lang="en-GB" dirty="0"/>
              </a:p>
              <a:p>
                <a:endParaRPr lang="en-GB" dirty="0"/>
              </a:p>
              <a:p>
                <a:r>
                  <a:rPr lang="en-GB" b="1" dirty="0"/>
                  <a:t>Mode:   </a:t>
                </a:r>
                <a:r>
                  <a:rPr lang="en-GB" dirty="0"/>
                  <a:t>		Find </a:t>
                </a:r>
                <a14:m>
                  <m:oMath xmlns:m="http://schemas.openxmlformats.org/officeDocument/2006/math">
                    <m:r>
                      <a:rPr lang="en-GB" b="0" i="1" smtClean="0">
                        <a:latin typeface="Cambria Math"/>
                      </a:rPr>
                      <m:t>𝑥</m:t>
                    </m:r>
                  </m:oMath>
                </a14:m>
                <a:r>
                  <a:rPr lang="en-GB" dirty="0"/>
                  <a:t> where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𝑑𝑓</m:t>
                        </m:r>
                      </m:num>
                      <m:den>
                        <m:r>
                          <a:rPr lang="en-GB" b="0" i="1" smtClean="0">
                            <a:latin typeface="Cambria Math"/>
                          </a:rPr>
                          <m:t>𝑑𝑥</m:t>
                        </m:r>
                      </m:den>
                    </m:f>
                    <m:r>
                      <a:rPr lang="en-GB" b="0" i="1" smtClean="0">
                        <a:latin typeface="Cambria Math"/>
                      </a:rPr>
                      <m:t>=0</m:t>
                    </m:r>
                  </m:oMath>
                </a14:m>
                <a:endParaRPr lang="en-GB" dirty="0"/>
              </a:p>
              <a:p>
                <a:r>
                  <a:rPr lang="en-GB" b="1" dirty="0"/>
                  <a:t>Median: 	</a:t>
                </a:r>
                <a:r>
                  <a:rPr lang="en-GB" dirty="0"/>
                  <a:t>	</a:t>
                </a:r>
                <a14:m>
                  <m:oMath xmlns:m="http://schemas.openxmlformats.org/officeDocument/2006/math">
                    <m:r>
                      <a:rPr lang="en-GB" b="0" i="1" smtClean="0">
                        <a:latin typeface="Cambria Math"/>
                      </a:rPr>
                      <m:t>𝐹</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𝑄</m:t>
                            </m:r>
                          </m:e>
                          <m:sub>
                            <m:r>
                              <a:rPr lang="en-GB" b="0" i="1" smtClean="0">
                                <a:latin typeface="Cambria Math"/>
                              </a:rPr>
                              <m:t>2</m:t>
                            </m:r>
                          </m:sub>
                        </m:sSub>
                      </m:e>
                    </m:d>
                    <m:r>
                      <a:rPr lang="en-GB" b="0" i="1" smtClean="0">
                        <a:latin typeface="Cambria Math"/>
                      </a:rPr>
                      <m:t>=0.5</m:t>
                    </m:r>
                  </m:oMath>
                </a14:m>
                <a:endParaRPr lang="en-GB" dirty="0"/>
              </a:p>
              <a:p>
                <a:r>
                  <a:rPr lang="en-GB" b="1" dirty="0"/>
                  <a:t>LQ:    </a:t>
                </a:r>
                <a:r>
                  <a:rPr lang="en-GB" dirty="0"/>
                  <a:t>		</a:t>
                </a:r>
                <a14:m>
                  <m:oMath xmlns:m="http://schemas.openxmlformats.org/officeDocument/2006/math">
                    <m:r>
                      <a:rPr lang="en-GB" b="0" i="1" smtClean="0">
                        <a:latin typeface="Cambria Math"/>
                      </a:rPr>
                      <m:t>𝐹</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𝑄</m:t>
                            </m:r>
                          </m:e>
                          <m:sub>
                            <m:r>
                              <a:rPr lang="en-GB" b="0" i="1" smtClean="0">
                                <a:latin typeface="Cambria Math"/>
                              </a:rPr>
                              <m:t>1</m:t>
                            </m:r>
                          </m:sub>
                        </m:sSub>
                      </m:e>
                    </m:d>
                    <m:r>
                      <a:rPr lang="en-GB" b="0" i="1" smtClean="0">
                        <a:latin typeface="Cambria Math"/>
                      </a:rPr>
                      <m:t>=0.25</m:t>
                    </m:r>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691208"/>
                <a:ext cx="7344816" cy="5306581"/>
              </a:xfrm>
              <a:prstGeom prst="rect">
                <a:avLst/>
              </a:prstGeom>
              <a:blipFill rotWithShape="1">
                <a:blip r:embed="rId2"/>
                <a:stretch>
                  <a:fillRect l="-664" t="-574" b="-804"/>
                </a:stretch>
              </a:blipFill>
            </p:spPr>
            <p:txBody>
              <a:bodyPr/>
              <a:lstStyle/>
              <a:p>
                <a:r>
                  <a:rPr lang="en-GB">
                    <a:noFill/>
                  </a:rPr>
                  <a:t> </a:t>
                </a:r>
              </a:p>
            </p:txBody>
          </p:sp>
        </mc:Fallback>
      </mc:AlternateContent>
      <p:sp>
        <p:nvSpPr>
          <p:cNvPr id="6" name="TextBox 5"/>
          <p:cNvSpPr txBox="1"/>
          <p:nvPr/>
        </p:nvSpPr>
        <p:spPr>
          <a:xfrm>
            <a:off x="4314800" y="1556792"/>
            <a:ext cx="2880320" cy="646331"/>
          </a:xfrm>
          <a:prstGeom prst="rect">
            <a:avLst/>
          </a:prstGeom>
          <a:noFill/>
        </p:spPr>
        <p:txBody>
          <a:bodyPr wrap="square" rtlCol="0">
            <a:spAutoFit/>
          </a:bodyPr>
          <a:lstStyle/>
          <a:p>
            <a:r>
              <a:rPr lang="en-GB" dirty="0"/>
              <a:t>If multiple ranges, add areas together.</a:t>
            </a:r>
          </a:p>
        </p:txBody>
      </p:sp>
      <p:sp>
        <p:nvSpPr>
          <p:cNvPr id="17" name="Slide Number Placeholder 1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124</a:t>
            </a:fld>
            <a:endParaRPr lang="en-GB"/>
          </a:p>
        </p:txBody>
      </p:sp>
    </p:spTree>
    <p:extLst>
      <p:ext uri="{BB962C8B-B14F-4D97-AF65-F5344CB8AC3E}">
        <p14:creationId xmlns:p14="http://schemas.microsoft.com/office/powerpoint/2010/main" val="2827072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solidFill>
                  <a:srgbClr val="92D050"/>
                </a:solidFill>
              </a:rPr>
              <a:t> Normal Distribution</a:t>
            </a:r>
            <a:endParaRPr lang="en-GB" dirty="0"/>
          </a:p>
        </p:txBody>
      </p:sp>
      <p:cxnSp>
        <p:nvCxnSpPr>
          <p:cNvPr id="8" name="Straight Connector 7"/>
          <p:cNvCxnSpPr/>
          <p:nvPr/>
        </p:nvCxnSpPr>
        <p:spPr>
          <a:xfrm>
            <a:off x="0" y="1268760"/>
            <a:ext cx="91440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470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What does it look like?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23528" y="836712"/>
            <a:ext cx="8424936" cy="707886"/>
          </a:xfrm>
          <a:prstGeom prst="rect">
            <a:avLst/>
          </a:prstGeom>
          <a:noFill/>
        </p:spPr>
        <p:txBody>
          <a:bodyPr wrap="square" rtlCol="0">
            <a:spAutoFit/>
          </a:bodyPr>
          <a:lstStyle/>
          <a:p>
            <a:r>
              <a:rPr lang="en-GB" sz="2000" dirty="0"/>
              <a:t>The following shows what the probability distribution might look like for a random variable X, if X is the height of a randomly chosen person.</a:t>
            </a:r>
          </a:p>
        </p:txBody>
      </p:sp>
      <p:cxnSp>
        <p:nvCxnSpPr>
          <p:cNvPr id="12" name="Straight Arrow Connector 11"/>
          <p:cNvCxnSpPr/>
          <p:nvPr/>
        </p:nvCxnSpPr>
        <p:spPr>
          <a:xfrm>
            <a:off x="1691680" y="5013176"/>
            <a:ext cx="5400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6732240" y="5157192"/>
            <a:ext cx="1800200" cy="369332"/>
          </a:xfrm>
          <a:prstGeom prst="rect">
            <a:avLst/>
          </a:prstGeom>
          <a:noFill/>
        </p:spPr>
        <p:txBody>
          <a:bodyPr wrap="square" rtlCol="0">
            <a:spAutoFit/>
          </a:bodyPr>
          <a:lstStyle/>
          <a:p>
            <a:r>
              <a:rPr lang="en-GB" dirty="0"/>
              <a:t>Height in cm (x)</a:t>
            </a:r>
          </a:p>
        </p:txBody>
      </p:sp>
      <p:grpSp>
        <p:nvGrpSpPr>
          <p:cNvPr id="5" name="Group 4"/>
          <p:cNvGrpSpPr/>
          <p:nvPr/>
        </p:nvGrpSpPr>
        <p:grpSpPr>
          <a:xfrm>
            <a:off x="1115616" y="1988840"/>
            <a:ext cx="576064" cy="3024336"/>
            <a:chOff x="1115616" y="1988840"/>
            <a:chExt cx="576064" cy="3024336"/>
          </a:xfrm>
        </p:grpSpPr>
        <p:cxnSp>
          <p:nvCxnSpPr>
            <p:cNvPr id="14" name="Straight Arrow Connector 13"/>
            <p:cNvCxnSpPr/>
            <p:nvPr/>
          </p:nvCxnSpPr>
          <p:spPr>
            <a:xfrm flipV="1">
              <a:off x="1691680" y="1988840"/>
              <a:ext cx="0" cy="3024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115616" y="2996952"/>
              <a:ext cx="576064" cy="369332"/>
            </a:xfrm>
            <a:prstGeom prst="rect">
              <a:avLst/>
            </a:prstGeom>
            <a:noFill/>
          </p:spPr>
          <p:txBody>
            <a:bodyPr wrap="square" rtlCol="0">
              <a:spAutoFit/>
            </a:bodyPr>
            <a:lstStyle/>
            <a:p>
              <a:r>
                <a:rPr lang="en-GB" dirty="0"/>
                <a:t>p(x)</a:t>
              </a:r>
            </a:p>
          </p:txBody>
        </p:sp>
      </p:grpSp>
      <p:sp>
        <p:nvSpPr>
          <p:cNvPr id="19" name="TextBox 18"/>
          <p:cNvSpPr txBox="1"/>
          <p:nvPr/>
        </p:nvSpPr>
        <p:spPr>
          <a:xfrm>
            <a:off x="3779912" y="5085184"/>
            <a:ext cx="936104" cy="369332"/>
          </a:xfrm>
          <a:prstGeom prst="rect">
            <a:avLst/>
          </a:prstGeom>
          <a:noFill/>
        </p:spPr>
        <p:txBody>
          <a:bodyPr wrap="square" rtlCol="0">
            <a:spAutoFit/>
          </a:bodyPr>
          <a:lstStyle/>
          <a:p>
            <a:r>
              <a:rPr lang="en-GB" dirty="0"/>
              <a:t>180cm</a:t>
            </a:r>
          </a:p>
        </p:txBody>
      </p:sp>
      <p:cxnSp>
        <p:nvCxnSpPr>
          <p:cNvPr id="23" name="Straight Connector 22"/>
          <p:cNvCxnSpPr/>
          <p:nvPr/>
        </p:nvCxnSpPr>
        <p:spPr>
          <a:xfrm>
            <a:off x="4139952" y="4941168"/>
            <a:ext cx="0" cy="216024"/>
          </a:xfrm>
          <a:prstGeom prst="line">
            <a:avLst/>
          </a:prstGeom>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20072" y="2276872"/>
            <a:ext cx="3600400"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t>We expect this ‘bell-curve’ shape, where we’re most likely to pick someone with a height around the mean of 180cm, with the probability diminishing symmetrically either side of the mean.</a:t>
            </a:r>
          </a:p>
        </p:txBody>
      </p:sp>
      <p:sp>
        <p:nvSpPr>
          <p:cNvPr id="26" name="TextBox 25"/>
          <p:cNvSpPr txBox="1"/>
          <p:nvPr/>
        </p:nvSpPr>
        <p:spPr>
          <a:xfrm>
            <a:off x="518376" y="5535097"/>
            <a:ext cx="36004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t>A variable with this kind of distribution is said to have a </a:t>
            </a:r>
            <a:r>
              <a:rPr lang="en-GB" sz="1600" b="1" dirty="0"/>
              <a:t>normal distribution</a:t>
            </a:r>
            <a:r>
              <a:rPr lang="en-GB" sz="1600" dirty="0"/>
              <a:t>.</a:t>
            </a:r>
          </a:p>
        </p:txBody>
      </p:sp>
      <p:grpSp>
        <p:nvGrpSpPr>
          <p:cNvPr id="33" name="Group 32"/>
          <p:cNvGrpSpPr/>
          <p:nvPr/>
        </p:nvGrpSpPr>
        <p:grpSpPr>
          <a:xfrm>
            <a:off x="1749287" y="2731274"/>
            <a:ext cx="4727010" cy="2216546"/>
            <a:chOff x="1749287" y="2731274"/>
            <a:chExt cx="4727010" cy="2216546"/>
          </a:xfrm>
        </p:grpSpPr>
        <p:sp>
          <p:nvSpPr>
            <p:cNvPr id="27" name="Freeform 26"/>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Freeform 27"/>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8" name="TextBox 17"/>
              <p:cNvSpPr txBox="1"/>
              <p:nvPr/>
            </p:nvSpPr>
            <p:spPr>
              <a:xfrm>
                <a:off x="4907260" y="5823734"/>
                <a:ext cx="36004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t>For normal distributions we tend to draw the </a:t>
                </a:r>
                <a14:m>
                  <m:oMath xmlns:m="http://schemas.openxmlformats.org/officeDocument/2006/math">
                    <m:r>
                      <a:rPr lang="en-GB" sz="1600" b="0" i="1" smtClean="0">
                        <a:latin typeface="Cambria Math"/>
                      </a:rPr>
                      <m:t>𝑦</m:t>
                    </m:r>
                  </m:oMath>
                </a14:m>
                <a:r>
                  <a:rPr lang="en-GB" sz="1600" dirty="0"/>
                  <a:t> axis at the mean for symmetry.</a:t>
                </a:r>
              </a:p>
            </p:txBody>
          </p:sp>
        </mc:Choice>
        <mc:Fallback xmlns="">
          <p:sp>
            <p:nvSpPr>
              <p:cNvPr id="18" name="TextBox 17"/>
              <p:cNvSpPr txBox="1">
                <a:spLocks noRot="1" noChangeAspect="1" noMove="1" noResize="1" noEditPoints="1" noAdjustHandles="1" noChangeArrowheads="1" noChangeShapeType="1" noTextEdit="1"/>
              </p:cNvSpPr>
              <p:nvPr/>
            </p:nvSpPr>
            <p:spPr>
              <a:xfrm>
                <a:off x="4907260" y="5823734"/>
                <a:ext cx="3600400" cy="584775"/>
              </a:xfrm>
              <a:prstGeom prst="rect">
                <a:avLst/>
              </a:prstGeom>
              <a:blipFill rotWithShape="1">
                <a:blip r:embed="rId3"/>
                <a:stretch>
                  <a:fillRect l="-672" t="-1000" r="-840" b="-10000"/>
                </a:stretch>
              </a:blipFill>
            </p:spPr>
            <p:txBody>
              <a:bodyPr/>
              <a:lstStyle/>
              <a:p>
                <a:r>
                  <a:rPr lang="en-GB">
                    <a:noFill/>
                  </a:rPr>
                  <a:t> </a:t>
                </a:r>
              </a:p>
            </p:txBody>
          </p:sp>
        </mc:Fallback>
      </mc:AlternateContent>
      <p:sp>
        <p:nvSpPr>
          <p:cNvPr id="8" name="Slide Number Placeholder 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126</a:t>
            </a:fld>
            <a:endParaRPr lang="en-GB"/>
          </a:p>
        </p:txBody>
      </p:sp>
    </p:spTree>
    <p:extLst>
      <p:ext uri="{BB962C8B-B14F-4D97-AF65-F5344CB8AC3E}">
        <p14:creationId xmlns:p14="http://schemas.microsoft.com/office/powerpoint/2010/main" val="4634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22222E-6 3.33333E-6 L 0.26771 3.33333E-6 " pathEditMode="relative" rAng="0" ptsTypes="AA">
                                      <p:cBhvr>
                                        <p:cTn id="16" dur="2000" fill="hold"/>
                                        <p:tgtEl>
                                          <p:spTgt spid="5"/>
                                        </p:tgtEl>
                                        <p:attrNameLst>
                                          <p:attrName>ppt_x</p:attrName>
                                          <p:attrName>ppt_y</p:attrName>
                                        </p:attrNameLst>
                                      </p:cBhvr>
                                      <p:rCtr x="13385" y="0"/>
                                    </p:animMotion>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7/74/Normal_Distribution_PDF.svg/1000px-Normal_Distribution_PDF.svg.png"/>
          <p:cNvPicPr>
            <a:picLocks noChangeAspect="1" noChangeArrowheads="1"/>
          </p:cNvPicPr>
          <p:nvPr/>
        </p:nvPicPr>
        <p:blipFill>
          <a:blip r:embed="rId2" cstate="print"/>
          <a:srcRect/>
          <a:stretch>
            <a:fillRect/>
          </a:stretch>
        </p:blipFill>
        <p:spPr bwMode="auto">
          <a:xfrm>
            <a:off x="683568" y="908720"/>
            <a:ext cx="7200800" cy="4601311"/>
          </a:xfrm>
          <a:prstGeom prst="rect">
            <a:avLst/>
          </a:prstGeom>
          <a:noFill/>
        </p:spPr>
      </p:pic>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What does it look like?</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TextBox 5"/>
              <p:cNvSpPr txBox="1"/>
              <p:nvPr/>
            </p:nvSpPr>
            <p:spPr>
              <a:xfrm>
                <a:off x="1187624" y="5589240"/>
                <a:ext cx="6624736" cy="646331"/>
              </a:xfrm>
              <a:prstGeom prst="rect">
                <a:avLst/>
              </a:prstGeom>
              <a:noFill/>
            </p:spPr>
            <p:txBody>
              <a:bodyPr wrap="square" rtlCol="0">
                <a:spAutoFit/>
              </a:bodyPr>
              <a:lstStyle/>
              <a:p>
                <a:r>
                  <a:rPr lang="en-GB" dirty="0"/>
                  <a:t>We can set the mean </a:t>
                </a:r>
                <a14:m>
                  <m:oMath xmlns:m="http://schemas.openxmlformats.org/officeDocument/2006/math">
                    <m:r>
                      <a:rPr lang="en-GB" b="0" i="1" smtClean="0">
                        <a:latin typeface="Cambria Math"/>
                      </a:rPr>
                      <m:t>𝜇</m:t>
                    </m:r>
                  </m:oMath>
                </a14:m>
                <a:r>
                  <a:rPr lang="en-GB" dirty="0"/>
                  <a:t> and the standard deviation </a:t>
                </a:r>
                <a14:m>
                  <m:oMath xmlns:m="http://schemas.openxmlformats.org/officeDocument/2006/math">
                    <m:r>
                      <a:rPr lang="en-GB" b="0" i="1" smtClean="0">
                        <a:latin typeface="Cambria Math"/>
                      </a:rPr>
                      <m:t>𝜎</m:t>
                    </m:r>
                  </m:oMath>
                </a14:m>
                <a:r>
                  <a:rPr lang="en-GB" dirty="0"/>
                  <a:t> of the Normal Distribution. </a:t>
                </a:r>
              </a:p>
            </p:txBody>
          </p:sp>
        </mc:Choice>
        <mc:Fallback xmlns="">
          <p:sp>
            <p:nvSpPr>
              <p:cNvPr id="6" name="TextBox 5"/>
              <p:cNvSpPr txBox="1">
                <a:spLocks noRot="1" noChangeAspect="1" noMove="1" noResize="1" noEditPoints="1" noAdjustHandles="1" noChangeArrowheads="1" noChangeShapeType="1" noTextEdit="1"/>
              </p:cNvSpPr>
              <p:nvPr/>
            </p:nvSpPr>
            <p:spPr>
              <a:xfrm>
                <a:off x="1187624" y="5589240"/>
                <a:ext cx="6624736" cy="646331"/>
              </a:xfrm>
              <a:prstGeom prst="rect">
                <a:avLst/>
              </a:prstGeom>
              <a:blipFill rotWithShape="1">
                <a:blip r:embed="rId3" cstate="print"/>
                <a:stretch>
                  <a:fillRect l="-828"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rot="16200000">
                <a:off x="302333" y="2802123"/>
                <a:ext cx="1080120"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𝑝</m:t>
                      </m:r>
                      <m:r>
                        <a:rPr lang="en-GB" sz="2400" b="0" i="1" smtClean="0">
                          <a:latin typeface="Cambria Math" panose="02040503050406030204" pitchFamily="18" charset="0"/>
                        </a:rPr>
                        <m:t>(</m:t>
                      </m:r>
                      <m:r>
                        <a:rPr lang="en-GB" sz="2400" b="0" i="1" smtClean="0">
                          <a:latin typeface="Cambria Math" panose="02040503050406030204" pitchFamily="18" charset="0"/>
                        </a:rPr>
                        <m:t>𝑥</m:t>
                      </m:r>
                      <m:r>
                        <a:rPr lang="en-GB" sz="2400" b="0" i="1" smtClean="0">
                          <a:latin typeface="Cambria Math" panose="02040503050406030204" pitchFamily="18" charset="0"/>
                        </a:rPr>
                        <m:t>)</m:t>
                      </m:r>
                    </m:oMath>
                  </m:oMathPara>
                </a14:m>
                <a:endParaRPr lang="en-GB" sz="2400" dirty="0"/>
              </a:p>
            </p:txBody>
          </p:sp>
        </mc:Choice>
        <mc:Fallback xmlns="">
          <p:sp>
            <p:nvSpPr>
              <p:cNvPr id="2" name="TextBox 1"/>
              <p:cNvSpPr txBox="1">
                <a:spLocks noRot="1" noChangeAspect="1" noMove="1" noResize="1" noEditPoints="1" noAdjustHandles="1" noChangeArrowheads="1" noChangeShapeType="1" noTextEdit="1"/>
              </p:cNvSpPr>
              <p:nvPr/>
            </p:nvSpPr>
            <p:spPr>
              <a:xfrm rot="16200000">
                <a:off x="302333" y="2802123"/>
                <a:ext cx="1080120" cy="461665"/>
              </a:xfrm>
              <a:prstGeom prst="rect">
                <a:avLst/>
              </a:prstGeom>
              <a:blipFill rotWithShape="0">
                <a:blip r:embed="rId4"/>
                <a:stretch>
                  <a:fillRect r="-17105"/>
                </a:stretch>
              </a:blipFill>
            </p:spPr>
            <p:txBody>
              <a:bodyPr/>
              <a:lstStyle/>
              <a:p>
                <a:r>
                  <a:rPr lang="en-GB">
                    <a:noFill/>
                  </a:rPr>
                  <a:t> </a:t>
                </a:r>
              </a:p>
            </p:txBody>
          </p:sp>
        </mc:Fallback>
      </mc:AlternateContent>
      <p:sp>
        <p:nvSpPr>
          <p:cNvPr id="8" name="Slide Number Placeholder 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127</a:t>
            </a:fld>
            <a:endParaRPr lang="en-GB"/>
          </a:p>
        </p:txBody>
      </p:sp>
    </p:spTree>
    <p:extLst>
      <p:ext uri="{BB962C8B-B14F-4D97-AF65-F5344CB8AC3E}">
        <p14:creationId xmlns:p14="http://schemas.microsoft.com/office/powerpoint/2010/main" val="570057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98261" y="5611339"/>
            <a:ext cx="5400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571646" y="5683347"/>
                <a:ext cx="1800200" cy="338554"/>
              </a:xfrm>
              <a:prstGeom prst="rect">
                <a:avLst/>
              </a:prstGeom>
              <a:noFill/>
            </p:spPr>
            <p:txBody>
              <a:bodyPr wrap="square" rtlCol="0">
                <a:spAutoFit/>
              </a:bodyPr>
              <a:lstStyle/>
              <a:p>
                <a:r>
                  <a:rPr lang="en-GB" sz="1600" dirty="0"/>
                  <a:t>Height in cm (</a:t>
                </a:r>
                <a14:m>
                  <m:oMath xmlns:m="http://schemas.openxmlformats.org/officeDocument/2006/math">
                    <m:r>
                      <a:rPr lang="en-GB" sz="1600" i="1" dirty="0" smtClean="0">
                        <a:latin typeface="Cambria Math" panose="02040503050406030204" pitchFamily="18" charset="0"/>
                      </a:rPr>
                      <m:t>𝑥</m:t>
                    </m:r>
                  </m:oMath>
                </a14:m>
                <a:r>
                  <a:rPr lang="en-GB" sz="16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4571646" y="5683347"/>
                <a:ext cx="1800200" cy="338554"/>
              </a:xfrm>
              <a:prstGeom prst="rect">
                <a:avLst/>
              </a:prstGeom>
              <a:blipFill rotWithShape="0">
                <a:blip r:embed="rId2"/>
                <a:stretch>
                  <a:fillRect l="-2034" t="-5357" b="-21429"/>
                </a:stretch>
              </a:blipFill>
            </p:spPr>
            <p:txBody>
              <a:bodyPr/>
              <a:lstStyle/>
              <a:p>
                <a:r>
                  <a:rPr lang="en-GB">
                    <a:noFill/>
                  </a:rPr>
                  <a:t> </a:t>
                </a:r>
              </a:p>
            </p:txBody>
          </p:sp>
        </mc:Fallback>
      </mc:AlternateContent>
      <p:sp>
        <p:nvSpPr>
          <p:cNvPr id="6" name="TextBox 5"/>
          <p:cNvSpPr txBox="1"/>
          <p:nvPr/>
        </p:nvSpPr>
        <p:spPr>
          <a:xfrm>
            <a:off x="2186493" y="5683347"/>
            <a:ext cx="936104" cy="369332"/>
          </a:xfrm>
          <a:prstGeom prst="rect">
            <a:avLst/>
          </a:prstGeom>
          <a:noFill/>
        </p:spPr>
        <p:txBody>
          <a:bodyPr wrap="square" rtlCol="0">
            <a:spAutoFit/>
          </a:bodyPr>
          <a:lstStyle/>
          <a:p>
            <a:r>
              <a:rPr lang="en-GB" dirty="0"/>
              <a:t>180cm</a:t>
            </a:r>
          </a:p>
        </p:txBody>
      </p:sp>
      <p:cxnSp>
        <p:nvCxnSpPr>
          <p:cNvPr id="7" name="Straight Connector 6"/>
          <p:cNvCxnSpPr/>
          <p:nvPr/>
        </p:nvCxnSpPr>
        <p:spPr>
          <a:xfrm>
            <a:off x="2546533" y="5539331"/>
            <a:ext cx="0" cy="216024"/>
          </a:xfrm>
          <a:prstGeom prst="line">
            <a:avLst/>
          </a:prstGeom>
        </p:spPr>
        <p:style>
          <a:lnRef idx="2">
            <a:schemeClr val="dk1"/>
          </a:lnRef>
          <a:fillRef idx="0">
            <a:schemeClr val="dk1"/>
          </a:fillRef>
          <a:effectRef idx="1">
            <a:schemeClr val="dk1"/>
          </a:effectRef>
          <a:fontRef idx="minor">
            <a:schemeClr val="tx1"/>
          </a:fontRef>
        </p:style>
      </p:cxnSp>
      <p:grpSp>
        <p:nvGrpSpPr>
          <p:cNvPr id="8" name="Group 7"/>
          <p:cNvGrpSpPr/>
          <p:nvPr/>
        </p:nvGrpSpPr>
        <p:grpSpPr>
          <a:xfrm>
            <a:off x="155868" y="3329437"/>
            <a:ext cx="4727010" cy="2216546"/>
            <a:chOff x="1749287" y="2731274"/>
            <a:chExt cx="4727010" cy="2216546"/>
          </a:xfrm>
        </p:grpSpPr>
        <p:sp>
          <p:nvSpPr>
            <p:cNvPr id="9" name="Freeform 8"/>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Freeform 9"/>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5" name="TextBox 14"/>
              <p:cNvSpPr txBox="1"/>
              <p:nvPr/>
            </p:nvSpPr>
            <p:spPr>
              <a:xfrm>
                <a:off x="4555868" y="728353"/>
                <a:ext cx="4586988" cy="4985980"/>
              </a:xfrm>
              <a:prstGeom prst="rect">
                <a:avLst/>
              </a:prstGeom>
              <a:noFill/>
            </p:spPr>
            <p:txBody>
              <a:bodyPr wrap="square" rtlCol="0">
                <a:spAutoFit/>
              </a:bodyPr>
              <a:lstStyle/>
              <a:p>
                <a:r>
                  <a:rPr lang="en-GB" dirty="0"/>
                  <a:t>For a Normal Distribution to be used, the variable has to be:</a:t>
                </a:r>
              </a:p>
              <a:p>
                <a:r>
                  <a:rPr lang="en-GB" b="1" dirty="0"/>
                  <a:t>continuous</a:t>
                </a:r>
              </a:p>
              <a:p>
                <a:endParaRPr lang="en-GB" b="1" dirty="0"/>
              </a:p>
              <a:p>
                <a:r>
                  <a:rPr lang="en-GB" dirty="0"/>
                  <a:t>With a discrete variable, all the probabilities had to add up to 1.</a:t>
                </a:r>
              </a:p>
              <a:p>
                <a:r>
                  <a:rPr lang="en-GB" dirty="0"/>
                  <a:t>For a continuous variable, similarly:</a:t>
                </a:r>
              </a:p>
              <a:p>
                <a:r>
                  <a:rPr lang="en-GB" b="1" dirty="0"/>
                  <a:t>the area under the probability graph has </a:t>
                </a:r>
              </a:p>
              <a:p>
                <a:r>
                  <a:rPr lang="en-GB" b="1" dirty="0"/>
                  <a:t>to be 1.</a:t>
                </a:r>
              </a:p>
              <a:p>
                <a:endParaRPr lang="en-GB" b="1" dirty="0"/>
              </a:p>
              <a:p>
                <a:r>
                  <a:rPr lang="en-GB" dirty="0"/>
                  <a:t>To 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170&lt;</m:t>
                        </m:r>
                        <m:r>
                          <a:rPr lang="en-GB" b="0" i="1" smtClean="0">
                            <a:latin typeface="Cambria Math" panose="02040503050406030204" pitchFamily="18" charset="0"/>
                          </a:rPr>
                          <m:t>𝑋</m:t>
                        </m:r>
                        <m:r>
                          <a:rPr lang="en-GB" b="0" i="1" smtClean="0">
                            <a:latin typeface="Cambria Math" panose="02040503050406030204" pitchFamily="18" charset="0"/>
                          </a:rPr>
                          <m:t>&lt;190</m:t>
                        </m:r>
                      </m:e>
                    </m:d>
                  </m:oMath>
                </a14:m>
                <a:r>
                  <a:rPr lang="en-GB" dirty="0"/>
                  <a:t>, we could:</a:t>
                </a:r>
              </a:p>
              <a:p>
                <a:r>
                  <a:rPr lang="en-GB" b="1" dirty="0"/>
                  <a:t>find the area between these values.</a:t>
                </a:r>
              </a:p>
              <a:p>
                <a:endParaRPr lang="en-GB" b="1" dirty="0"/>
              </a:p>
              <a:p>
                <a:r>
                  <a:rPr lang="en-GB" dirty="0"/>
                  <a:t>Would we ever want to 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=200</m:t>
                        </m:r>
                      </m:e>
                    </m:d>
                  </m:oMath>
                </a14:m>
                <a:r>
                  <a:rPr lang="en-GB" dirty="0"/>
                  <a:t> say?</a:t>
                </a:r>
              </a:p>
              <a:p>
                <a:r>
                  <a:rPr lang="en-GB" sz="1600" b="1" dirty="0"/>
                  <a:t>Since height is continuous, the probability someone is ‘exactly’ 200cm is infinitesimally small. So not a ‘probability’ in the normal sense.</a:t>
                </a:r>
              </a:p>
              <a:p>
                <a:endParaRPr lang="en-GB"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555868" y="728353"/>
                <a:ext cx="4586988" cy="4985980"/>
              </a:xfrm>
              <a:prstGeom prst="rect">
                <a:avLst/>
              </a:prstGeom>
              <a:blipFill rotWithShape="0">
                <a:blip r:embed="rId3"/>
                <a:stretch>
                  <a:fillRect l="-1062" t="-611" r="-664"/>
                </a:stretch>
              </a:blipFill>
            </p:spPr>
            <p:txBody>
              <a:bodyPr/>
              <a:lstStyle/>
              <a:p>
                <a:r>
                  <a:rPr lang="en-GB">
                    <a:noFill/>
                  </a:rPr>
                  <a:t> </a:t>
                </a:r>
              </a:p>
            </p:txBody>
          </p:sp>
        </mc:Fallback>
      </mc:AlternateContent>
      <p:grpSp>
        <p:nvGrpSpPr>
          <p:cNvPr id="19" name="Group 18"/>
          <p:cNvGrpSpPr/>
          <p:nvPr/>
        </p:nvGrpSpPr>
        <p:grpSpPr>
          <a:xfrm>
            <a:off x="0" y="0"/>
            <a:ext cx="9143074" cy="599127"/>
            <a:chOff x="0" y="13335"/>
            <a:chExt cx="9144218" cy="599127"/>
          </a:xfrm>
        </p:grpSpPr>
        <p:sp>
          <p:nvSpPr>
            <p:cNvPr id="20"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Normal Distribution Q &amp; A</a:t>
              </a:r>
            </a:p>
          </p:txBody>
        </p:sp>
        <p:cxnSp>
          <p:nvCxnSpPr>
            <p:cNvPr id="21" name="Straight Connector 20"/>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22" name="TextBox 21"/>
          <p:cNvSpPr txBox="1"/>
          <p:nvPr/>
        </p:nvSpPr>
        <p:spPr>
          <a:xfrm>
            <a:off x="3979804" y="800361"/>
            <a:ext cx="50405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Q1</a:t>
            </a:r>
          </a:p>
        </p:txBody>
      </p:sp>
      <p:sp>
        <p:nvSpPr>
          <p:cNvPr id="23" name="TextBox 22"/>
          <p:cNvSpPr txBox="1"/>
          <p:nvPr/>
        </p:nvSpPr>
        <p:spPr>
          <a:xfrm>
            <a:off x="3979804" y="1880481"/>
            <a:ext cx="50405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Q2</a:t>
            </a:r>
          </a:p>
        </p:txBody>
      </p:sp>
      <p:sp>
        <p:nvSpPr>
          <p:cNvPr id="24" name="TextBox 23"/>
          <p:cNvSpPr txBox="1"/>
          <p:nvPr/>
        </p:nvSpPr>
        <p:spPr>
          <a:xfrm>
            <a:off x="3979804" y="3558764"/>
            <a:ext cx="50405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Q3</a:t>
            </a:r>
          </a:p>
        </p:txBody>
      </p:sp>
      <p:sp>
        <p:nvSpPr>
          <p:cNvPr id="25" name="TextBox 24"/>
          <p:cNvSpPr txBox="1"/>
          <p:nvPr/>
        </p:nvSpPr>
        <p:spPr>
          <a:xfrm>
            <a:off x="2978581" y="5683347"/>
            <a:ext cx="936104" cy="369332"/>
          </a:xfrm>
          <a:prstGeom prst="rect">
            <a:avLst/>
          </a:prstGeom>
          <a:noFill/>
        </p:spPr>
        <p:txBody>
          <a:bodyPr wrap="square" rtlCol="0">
            <a:spAutoFit/>
          </a:bodyPr>
          <a:lstStyle/>
          <a:p>
            <a:r>
              <a:rPr lang="en-GB" dirty="0"/>
              <a:t>190cm</a:t>
            </a:r>
          </a:p>
        </p:txBody>
      </p:sp>
      <p:sp>
        <p:nvSpPr>
          <p:cNvPr id="26" name="TextBox 25"/>
          <p:cNvSpPr txBox="1"/>
          <p:nvPr/>
        </p:nvSpPr>
        <p:spPr>
          <a:xfrm>
            <a:off x="1322397" y="5683347"/>
            <a:ext cx="936104" cy="369332"/>
          </a:xfrm>
          <a:prstGeom prst="rect">
            <a:avLst/>
          </a:prstGeom>
          <a:noFill/>
        </p:spPr>
        <p:txBody>
          <a:bodyPr wrap="square" rtlCol="0">
            <a:spAutoFit/>
          </a:bodyPr>
          <a:lstStyle/>
          <a:p>
            <a:r>
              <a:rPr lang="en-GB" dirty="0"/>
              <a:t>170cm</a:t>
            </a:r>
          </a:p>
        </p:txBody>
      </p:sp>
      <p:cxnSp>
        <p:nvCxnSpPr>
          <p:cNvPr id="27" name="Straight Connector 26"/>
          <p:cNvCxnSpPr/>
          <p:nvPr/>
        </p:nvCxnSpPr>
        <p:spPr>
          <a:xfrm>
            <a:off x="1826453" y="5539331"/>
            <a:ext cx="0" cy="216024"/>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266613" y="5539331"/>
            <a:ext cx="0" cy="216024"/>
          </a:xfrm>
          <a:prstGeom prst="line">
            <a:avLst/>
          </a:prstGeom>
        </p:spPr>
        <p:style>
          <a:lnRef idx="2">
            <a:schemeClr val="dk1"/>
          </a:lnRef>
          <a:fillRef idx="0">
            <a:schemeClr val="dk1"/>
          </a:fillRef>
          <a:effectRef idx="1">
            <a:schemeClr val="dk1"/>
          </a:effectRef>
          <a:fontRef idx="minor">
            <a:schemeClr val="tx1"/>
          </a:fontRef>
        </p:style>
      </p:cxnSp>
      <p:sp>
        <p:nvSpPr>
          <p:cNvPr id="29" name="Freeform 28"/>
          <p:cNvSpPr/>
          <p:nvPr/>
        </p:nvSpPr>
        <p:spPr>
          <a:xfrm>
            <a:off x="1814202" y="3354142"/>
            <a:ext cx="1463040" cy="2274073"/>
          </a:xfrm>
          <a:custGeom>
            <a:avLst/>
            <a:gdLst>
              <a:gd name="connsiteX0" fmla="*/ 15902 w 1463040"/>
              <a:gd name="connsiteY0" fmla="*/ 2274073 h 2274073"/>
              <a:gd name="connsiteX1" fmla="*/ 1463040 w 1463040"/>
              <a:gd name="connsiteY1" fmla="*/ 2266122 h 2274073"/>
              <a:gd name="connsiteX2" fmla="*/ 1463040 w 1463040"/>
              <a:gd name="connsiteY2" fmla="*/ 1693628 h 2274073"/>
              <a:gd name="connsiteX3" fmla="*/ 1264257 w 1463040"/>
              <a:gd name="connsiteY3" fmla="*/ 1534602 h 2274073"/>
              <a:gd name="connsiteX4" fmla="*/ 1168842 w 1463040"/>
              <a:gd name="connsiteY4" fmla="*/ 1367624 h 2274073"/>
              <a:gd name="connsiteX5" fmla="*/ 1065475 w 1463040"/>
              <a:gd name="connsiteY5" fmla="*/ 1184744 h 2274073"/>
              <a:gd name="connsiteX6" fmla="*/ 1009816 w 1463040"/>
              <a:gd name="connsiteY6" fmla="*/ 930302 h 2274073"/>
              <a:gd name="connsiteX7" fmla="*/ 946205 w 1463040"/>
              <a:gd name="connsiteY7" fmla="*/ 707666 h 2274073"/>
              <a:gd name="connsiteX8" fmla="*/ 882595 w 1463040"/>
              <a:gd name="connsiteY8" fmla="*/ 405516 h 2274073"/>
              <a:gd name="connsiteX9" fmla="*/ 858741 w 1463040"/>
              <a:gd name="connsiteY9" fmla="*/ 159026 h 2274073"/>
              <a:gd name="connsiteX10" fmla="*/ 818984 w 1463040"/>
              <a:gd name="connsiteY10" fmla="*/ 15902 h 2274073"/>
              <a:gd name="connsiteX11" fmla="*/ 763325 w 1463040"/>
              <a:gd name="connsiteY11" fmla="*/ 0 h 2274073"/>
              <a:gd name="connsiteX12" fmla="*/ 683812 w 1463040"/>
              <a:gd name="connsiteY12" fmla="*/ 0 h 2274073"/>
              <a:gd name="connsiteX13" fmla="*/ 636104 w 1463040"/>
              <a:gd name="connsiteY13" fmla="*/ 0 h 2274073"/>
              <a:gd name="connsiteX14" fmla="*/ 588396 w 1463040"/>
              <a:gd name="connsiteY14" fmla="*/ 55659 h 2274073"/>
              <a:gd name="connsiteX15" fmla="*/ 548640 w 1463040"/>
              <a:gd name="connsiteY15" fmla="*/ 230588 h 2274073"/>
              <a:gd name="connsiteX16" fmla="*/ 500932 w 1463040"/>
              <a:gd name="connsiteY16" fmla="*/ 500932 h 2274073"/>
              <a:gd name="connsiteX17" fmla="*/ 429370 w 1463040"/>
              <a:gd name="connsiteY17" fmla="*/ 882595 h 2274073"/>
              <a:gd name="connsiteX18" fmla="*/ 302149 w 1463040"/>
              <a:gd name="connsiteY18" fmla="*/ 1272208 h 2274073"/>
              <a:gd name="connsiteX19" fmla="*/ 230588 w 1463040"/>
              <a:gd name="connsiteY19" fmla="*/ 1415332 h 2274073"/>
              <a:gd name="connsiteX20" fmla="*/ 103367 w 1463040"/>
              <a:gd name="connsiteY20" fmla="*/ 1558455 h 2274073"/>
              <a:gd name="connsiteX21" fmla="*/ 0 w 1463040"/>
              <a:gd name="connsiteY21" fmla="*/ 1645920 h 2274073"/>
              <a:gd name="connsiteX22" fmla="*/ 15902 w 1463040"/>
              <a:gd name="connsiteY22" fmla="*/ 2274073 h 22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63040" h="2274073">
                <a:moveTo>
                  <a:pt x="15902" y="2274073"/>
                </a:moveTo>
                <a:lnTo>
                  <a:pt x="1463040" y="2266122"/>
                </a:lnTo>
                <a:lnTo>
                  <a:pt x="1463040" y="1693628"/>
                </a:lnTo>
                <a:lnTo>
                  <a:pt x="1264257" y="1534602"/>
                </a:lnTo>
                <a:lnTo>
                  <a:pt x="1168842" y="1367624"/>
                </a:lnTo>
                <a:lnTo>
                  <a:pt x="1065475" y="1184744"/>
                </a:lnTo>
                <a:lnTo>
                  <a:pt x="1009816" y="930302"/>
                </a:lnTo>
                <a:lnTo>
                  <a:pt x="946205" y="707666"/>
                </a:lnTo>
                <a:lnTo>
                  <a:pt x="882595" y="405516"/>
                </a:lnTo>
                <a:lnTo>
                  <a:pt x="858741" y="159026"/>
                </a:lnTo>
                <a:lnTo>
                  <a:pt x="818984" y="15902"/>
                </a:lnTo>
                <a:lnTo>
                  <a:pt x="763325" y="0"/>
                </a:lnTo>
                <a:lnTo>
                  <a:pt x="683812" y="0"/>
                </a:lnTo>
                <a:lnTo>
                  <a:pt x="636104" y="0"/>
                </a:lnTo>
                <a:lnTo>
                  <a:pt x="588396" y="55659"/>
                </a:lnTo>
                <a:lnTo>
                  <a:pt x="548640" y="230588"/>
                </a:lnTo>
                <a:lnTo>
                  <a:pt x="500932" y="500932"/>
                </a:lnTo>
                <a:lnTo>
                  <a:pt x="429370" y="882595"/>
                </a:lnTo>
                <a:lnTo>
                  <a:pt x="302149" y="1272208"/>
                </a:lnTo>
                <a:lnTo>
                  <a:pt x="230588" y="1415332"/>
                </a:lnTo>
                <a:lnTo>
                  <a:pt x="103367" y="1558455"/>
                </a:lnTo>
                <a:lnTo>
                  <a:pt x="0" y="1645920"/>
                </a:lnTo>
                <a:lnTo>
                  <a:pt x="15902" y="2274073"/>
                </a:lnTo>
                <a:close/>
              </a:path>
            </a:pathLst>
          </a:cu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p:cNvGrpSpPr/>
          <p:nvPr/>
        </p:nvGrpSpPr>
        <p:grpSpPr>
          <a:xfrm>
            <a:off x="1970469" y="2583316"/>
            <a:ext cx="576064" cy="3024336"/>
            <a:chOff x="395536" y="2492896"/>
            <a:chExt cx="576064" cy="3024336"/>
          </a:xfrm>
        </p:grpSpPr>
        <p:cxnSp>
          <p:nvCxnSpPr>
            <p:cNvPr id="4" name="Straight Arrow Connector 3"/>
            <p:cNvCxnSpPr/>
            <p:nvPr/>
          </p:nvCxnSpPr>
          <p:spPr>
            <a:xfrm flipV="1">
              <a:off x="971600" y="2492896"/>
              <a:ext cx="0" cy="3024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395536" y="2579917"/>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2579917"/>
                  <a:ext cx="576064" cy="369332"/>
                </a:xfrm>
                <a:prstGeom prst="rect">
                  <a:avLst/>
                </a:prstGeom>
                <a:blipFill rotWithShape="0">
                  <a:blip r:embed="rId4"/>
                  <a:stretch>
                    <a:fillRect b="-6557"/>
                  </a:stretch>
                </a:blipFill>
              </p:spPr>
              <p:txBody>
                <a:bodyPr/>
                <a:lstStyle/>
                <a:p>
                  <a:r>
                    <a:rPr lang="en-GB">
                      <a:noFill/>
                    </a:rPr>
                    <a:t> </a:t>
                  </a:r>
                </a:p>
              </p:txBody>
            </p:sp>
          </mc:Fallback>
        </mc:AlternateContent>
      </p:grpSp>
      <p:sp>
        <p:nvSpPr>
          <p:cNvPr id="33" name="TextBox 32"/>
          <p:cNvSpPr txBox="1"/>
          <p:nvPr/>
        </p:nvSpPr>
        <p:spPr>
          <a:xfrm>
            <a:off x="3979804" y="4432572"/>
            <a:ext cx="50405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Q4</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128</a:t>
            </a:fld>
            <a:endParaRPr lang="en-GB"/>
          </a:p>
        </p:txBody>
      </p:sp>
    </p:spTree>
    <p:extLst>
      <p:ext uri="{BB962C8B-B14F-4D97-AF65-F5344CB8AC3E}">
        <p14:creationId xmlns:p14="http://schemas.microsoft.com/office/powerpoint/2010/main" val="199383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Notation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836712"/>
                <a:ext cx="7488832" cy="646331"/>
              </a:xfrm>
              <a:prstGeom prst="rect">
                <a:avLst/>
              </a:prstGeom>
              <a:noFill/>
            </p:spPr>
            <p:txBody>
              <a:bodyPr wrap="square" rtlCol="0">
                <a:spAutoFit/>
              </a:bodyPr>
              <a:lstStyle/>
              <a:p>
                <a:r>
                  <a:rPr lang="en-GB" dirty="0"/>
                  <a:t>If a variable </a:t>
                </a:r>
                <a14:m>
                  <m:oMath xmlns:m="http://schemas.openxmlformats.org/officeDocument/2006/math">
                    <m:r>
                      <a:rPr lang="en-GB" i="1" dirty="0" smtClean="0">
                        <a:latin typeface="Cambria Math"/>
                      </a:rPr>
                      <m:t>𝑋</m:t>
                    </m:r>
                  </m:oMath>
                </a14:m>
                <a:r>
                  <a:rPr lang="en-GB" dirty="0"/>
                  <a:t> is ‘normally distributed’ (i.e. its probability function uses a normal distribution), then we write:</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836712"/>
                <a:ext cx="7488832" cy="646331"/>
              </a:xfrm>
              <a:prstGeom prst="rect">
                <a:avLst/>
              </a:prstGeom>
              <a:blipFill rotWithShape="1">
                <a:blip r:embed="rId2" cstate="print"/>
                <a:stretch>
                  <a:fillRect l="-733"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15616" y="3209181"/>
                <a:ext cx="4320480" cy="1270989"/>
              </a:xfrm>
              <a:prstGeom prst="rect">
                <a:avLst/>
              </a:prstGeom>
              <a:noFill/>
            </p:spPr>
            <p:txBody>
              <a:bodyPr wrap="square" rtlCol="0">
                <a:spAutoFit/>
              </a:bodyPr>
              <a:lstStyle/>
              <a:p>
                <a14:m>
                  <m:oMath xmlns:m="http://schemas.openxmlformats.org/officeDocument/2006/math">
                    <m:r>
                      <a:rPr lang="en-GB" sz="4000" i="1" smtClean="0">
                        <a:latin typeface="Cambria Math"/>
                      </a:rPr>
                      <m:t>𝑋</m:t>
                    </m:r>
                    <m:r>
                      <a:rPr lang="en-GB" sz="4000" i="1" smtClean="0">
                        <a:latin typeface="Cambria Math" panose="02040503050406030204" pitchFamily="18" charset="0"/>
                      </a:rPr>
                      <m:t>~</m:t>
                    </m:r>
                    <m:r>
                      <a:rPr lang="en-GB" sz="4000" i="1" smtClean="0">
                        <a:latin typeface="Cambria Math"/>
                      </a:rPr>
                      <m:t>𝑁</m:t>
                    </m:r>
                    <m:d>
                      <m:dPr>
                        <m:ctrlPr>
                          <a:rPr lang="en-GB" sz="4000" i="1">
                            <a:latin typeface="Cambria Math" panose="02040503050406030204" pitchFamily="18" charset="0"/>
                          </a:rPr>
                        </m:ctrlPr>
                      </m:dPr>
                      <m:e>
                        <m:r>
                          <a:rPr lang="en-GB" sz="4000" i="1">
                            <a:latin typeface="Cambria Math"/>
                          </a:rPr>
                          <m:t>𝜇</m:t>
                        </m:r>
                        <m:r>
                          <a:rPr lang="en-GB" sz="4000" i="1">
                            <a:latin typeface="Cambria Math"/>
                          </a:rPr>
                          <m:t>, </m:t>
                        </m:r>
                        <m:sSup>
                          <m:sSupPr>
                            <m:ctrlPr>
                              <a:rPr lang="en-GB" sz="4000" i="1">
                                <a:latin typeface="Cambria Math" panose="02040503050406030204" pitchFamily="18" charset="0"/>
                              </a:rPr>
                            </m:ctrlPr>
                          </m:sSupPr>
                          <m:e>
                            <m:r>
                              <a:rPr lang="en-GB" sz="4000" i="1">
                                <a:latin typeface="Cambria Math"/>
                              </a:rPr>
                              <m:t>𝜎</m:t>
                            </m:r>
                          </m:e>
                          <m:sup>
                            <m:r>
                              <a:rPr lang="en-GB" sz="4000" i="1">
                                <a:latin typeface="Cambria Math"/>
                              </a:rPr>
                              <m:t>2</m:t>
                            </m:r>
                          </m:sup>
                        </m:sSup>
                      </m:e>
                    </m:d>
                    <m:r>
                      <m:rPr>
                        <m:nor/>
                      </m:rPr>
                      <a:rPr lang="en-GB" sz="4000" dirty="0"/>
                      <m:t> =</m:t>
                    </m:r>
                    <m:f>
                      <m:fPr>
                        <m:ctrlPr>
                          <a:rPr lang="en-GB" sz="4000" i="1" smtClean="0">
                            <a:latin typeface="Cambria Math" panose="02040503050406030204" pitchFamily="18" charset="0"/>
                          </a:rPr>
                        </m:ctrlPr>
                      </m:fPr>
                      <m:num>
                        <m:r>
                          <a:rPr lang="en-IN" sz="4000" b="0" i="1" smtClean="0">
                            <a:latin typeface="Cambria Math" panose="02040503050406030204" pitchFamily="18" charset="0"/>
                          </a:rPr>
                          <m:t>1</m:t>
                        </m:r>
                      </m:num>
                      <m:den>
                        <m:rad>
                          <m:radPr>
                            <m:degHide m:val="on"/>
                            <m:ctrlPr>
                              <a:rPr lang="en-GB" sz="4000" i="1" smtClean="0">
                                <a:latin typeface="Cambria Math" panose="02040503050406030204" pitchFamily="18" charset="0"/>
                              </a:rPr>
                            </m:ctrlPr>
                          </m:radPr>
                          <m:deg/>
                          <m:e>
                            <m:r>
                              <a:rPr lang="en-IN" sz="4000" b="0" i="1" smtClean="0">
                                <a:latin typeface="Cambria Math" panose="02040503050406030204" pitchFamily="18" charset="0"/>
                              </a:rPr>
                              <m:t>2</m:t>
                            </m:r>
                            <m:r>
                              <a:rPr lang="en-IN" sz="4000" b="0" i="1" smtClean="0">
                                <a:latin typeface="Cambria Math" panose="02040503050406030204" pitchFamily="18" charset="0"/>
                                <a:ea typeface="Cambria Math" panose="02040503050406030204" pitchFamily="18" charset="0"/>
                              </a:rPr>
                              <m:t>𝜋𝜎</m:t>
                            </m:r>
                          </m:e>
                        </m:rad>
                      </m:den>
                    </m:f>
                    <m:sSup>
                      <m:sSupPr>
                        <m:ctrlPr>
                          <a:rPr lang="en-GB" sz="4000" i="1" smtClean="0">
                            <a:latin typeface="Cambria Math" panose="02040503050406030204" pitchFamily="18" charset="0"/>
                          </a:rPr>
                        </m:ctrlPr>
                      </m:sSupPr>
                      <m:e>
                        <m:r>
                          <a:rPr lang="en-IN" sz="4000" b="0" i="1" smtClean="0">
                            <a:latin typeface="Cambria Math" panose="02040503050406030204" pitchFamily="18" charset="0"/>
                          </a:rPr>
                          <m:t>𝑒</m:t>
                        </m:r>
                      </m:e>
                      <m:sup>
                        <m:sSup>
                          <m:sSupPr>
                            <m:ctrlPr>
                              <a:rPr lang="en-IN" sz="4000" b="0" i="1" smtClean="0">
                                <a:latin typeface="Cambria Math" panose="02040503050406030204" pitchFamily="18" charset="0"/>
                              </a:rPr>
                            </m:ctrlPr>
                          </m:sSupPr>
                          <m:e>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m:t>
                                </m:r>
                                <m:r>
                                  <a:rPr lang="en-IN" sz="4000" b="0" i="1" smtClean="0">
                                    <a:latin typeface="Cambria Math" panose="02040503050406030204" pitchFamily="18" charset="0"/>
                                  </a:rPr>
                                  <m:t>𝑥</m:t>
                                </m:r>
                                <m:r>
                                  <a:rPr lang="en-IN" sz="4000" b="0" i="1" smtClean="0">
                                    <a:latin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𝜇</m:t>
                                </m:r>
                                <m:r>
                                  <a:rPr lang="en-IN" sz="4000" b="0" i="1" smtClean="0">
                                    <a:latin typeface="Cambria Math" panose="02040503050406030204" pitchFamily="18" charset="0"/>
                                    <a:ea typeface="Cambria Math" panose="02040503050406030204" pitchFamily="18" charset="0"/>
                                  </a:rPr>
                                  <m:t>)</m:t>
                                </m:r>
                              </m:num>
                              <m:den>
                                <m:sSup>
                                  <m:sSupPr>
                                    <m:ctrlPr>
                                      <a:rPr lang="en-IN" sz="4000" b="0" i="1" smtClean="0">
                                        <a:latin typeface="Cambria Math" panose="02040503050406030204" pitchFamily="18" charset="0"/>
                                      </a:rPr>
                                    </m:ctrlPr>
                                  </m:sSupPr>
                                  <m:e>
                                    <m:r>
                                      <a:rPr lang="en-IN" sz="4000" b="0" i="1" smtClean="0">
                                        <a:latin typeface="Cambria Math" panose="02040503050406030204" pitchFamily="18" charset="0"/>
                                      </a:rPr>
                                      <m:t>2</m:t>
                                    </m:r>
                                    <m:r>
                                      <a:rPr lang="en-IN" sz="4000" b="0" i="1" smtClean="0">
                                        <a:latin typeface="Cambria Math" panose="02040503050406030204" pitchFamily="18" charset="0"/>
                                        <a:ea typeface="Cambria Math" panose="02040503050406030204" pitchFamily="18" charset="0"/>
                                      </a:rPr>
                                      <m:t>𝜎</m:t>
                                    </m:r>
                                  </m:e>
                                  <m:sup>
                                    <m:r>
                                      <a:rPr lang="en-IN" sz="4000" b="0" i="1" smtClean="0">
                                        <a:latin typeface="Cambria Math" panose="02040503050406030204" pitchFamily="18" charset="0"/>
                                      </a:rPr>
                                      <m:t>2</m:t>
                                    </m:r>
                                  </m:sup>
                                </m:sSup>
                              </m:den>
                            </m:f>
                          </m:e>
                          <m:sup>
                            <m:r>
                              <a:rPr lang="en-IN" sz="4000" b="0" i="1" smtClean="0">
                                <a:latin typeface="Cambria Math" panose="02040503050406030204" pitchFamily="18" charset="0"/>
                              </a:rPr>
                              <m:t>2</m:t>
                            </m:r>
                          </m:sup>
                        </m:sSup>
                        <m:r>
                          <a:rPr lang="en-IN" sz="4000" b="0" i="1" smtClean="0">
                            <a:latin typeface="Cambria Math" panose="02040503050406030204" pitchFamily="18" charset="0"/>
                          </a:rPr>
                          <m:t> −</m:t>
                        </m:r>
                        <m:r>
                          <a:rPr lang="en-IN" sz="4000" i="1" smtClean="0">
                            <a:latin typeface="Cambria Math" panose="02040503050406030204" pitchFamily="18" charset="0"/>
                            <a:ea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&lt;</m:t>
                        </m:r>
                        <m:r>
                          <a:rPr lang="en-IN" sz="4000" b="0" i="1" smtClean="0">
                            <a:latin typeface="Cambria Math" panose="02040503050406030204" pitchFamily="18" charset="0"/>
                            <a:ea typeface="Cambria Math" panose="02040503050406030204" pitchFamily="18" charset="0"/>
                          </a:rPr>
                          <m:t>𝑥</m:t>
                        </m:r>
                        <m:r>
                          <a:rPr lang="en-IN" sz="4000" b="0" i="1" smtClean="0">
                            <a:latin typeface="Cambria Math" panose="02040503050406030204" pitchFamily="18" charset="0"/>
                            <a:ea typeface="Cambria Math" panose="02040503050406030204" pitchFamily="18" charset="0"/>
                          </a:rPr>
                          <m:t>&lt;∞</m:t>
                        </m:r>
                      </m:sup>
                    </m:sSup>
                  </m:oMath>
                </a14:m>
                <a:r>
                  <a:rPr lang="en-GB" sz="40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1115616" y="3209181"/>
                <a:ext cx="4320480" cy="1270989"/>
              </a:xfrm>
              <a:prstGeom prst="rect">
                <a:avLst/>
              </a:prstGeom>
              <a:blipFill rotWithShape="0">
                <a:blip r:embed="rId3"/>
                <a:stretch>
                  <a:fillRect r="-73907"/>
                </a:stretch>
              </a:blipFill>
            </p:spPr>
            <p:txBody>
              <a:bodyPr/>
              <a:lstStyle/>
              <a:p>
                <a:r>
                  <a:rPr lang="en-IN">
                    <a:noFill/>
                  </a:rPr>
                  <a:t> </a:t>
                </a:r>
              </a:p>
            </p:txBody>
          </p:sp>
        </mc:Fallback>
      </mc:AlternateContent>
      <p:sp>
        <p:nvSpPr>
          <p:cNvPr id="7" name="TextBox 6"/>
          <p:cNvSpPr txBox="1"/>
          <p:nvPr/>
        </p:nvSpPr>
        <p:spPr>
          <a:xfrm>
            <a:off x="251520" y="2348880"/>
            <a:ext cx="244827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The random variable X...</a:t>
            </a:r>
          </a:p>
        </p:txBody>
      </p:sp>
      <p:sp>
        <p:nvSpPr>
          <p:cNvPr id="8" name="TextBox 7"/>
          <p:cNvSpPr txBox="1"/>
          <p:nvPr/>
        </p:nvSpPr>
        <p:spPr>
          <a:xfrm>
            <a:off x="2699792" y="1772816"/>
            <a:ext cx="244827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...is distributed...</a:t>
            </a:r>
          </a:p>
        </p:txBody>
      </p:sp>
      <mc:AlternateContent xmlns:mc="http://schemas.openxmlformats.org/markup-compatibility/2006" xmlns:a14="http://schemas.microsoft.com/office/drawing/2010/main">
        <mc:Choice Requires="a14">
          <p:sp>
            <p:nvSpPr>
              <p:cNvPr id="9" name="TextBox 8"/>
              <p:cNvSpPr txBox="1"/>
              <p:nvPr/>
            </p:nvSpPr>
            <p:spPr>
              <a:xfrm>
                <a:off x="5364088" y="2132856"/>
                <a:ext cx="360040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...using a </a:t>
                </a:r>
                <a:r>
                  <a:rPr lang="en-GB" b="1" u="sng" dirty="0"/>
                  <a:t>N</a:t>
                </a:r>
                <a:r>
                  <a:rPr lang="en-GB" dirty="0"/>
                  <a:t>ormal distribution with mean </a:t>
                </a:r>
                <a14:m>
                  <m:oMath xmlns:m="http://schemas.openxmlformats.org/officeDocument/2006/math">
                    <m:r>
                      <a:rPr lang="en-GB" b="0" i="1" smtClean="0">
                        <a:latin typeface="Cambria Math"/>
                      </a:rPr>
                      <m:t>𝜇</m:t>
                    </m:r>
                  </m:oMath>
                </a14:m>
                <a:r>
                  <a:rPr lang="en-GB" dirty="0"/>
                  <a:t> and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5364088" y="2132856"/>
                <a:ext cx="3600400" cy="646331"/>
              </a:xfrm>
              <a:prstGeom prst="rect">
                <a:avLst/>
              </a:prstGeom>
              <a:blipFill rotWithShape="1">
                <a:blip r:embed="rId4" cstate="print"/>
                <a:stretch>
                  <a:fillRect l="-1176" t="-2727" b="-11818"/>
                </a:stretch>
              </a:blipFill>
            </p:spPr>
            <p:txBody>
              <a:bodyPr/>
              <a:lstStyle/>
              <a:p>
                <a:r>
                  <a:rPr lang="en-GB">
                    <a:noFill/>
                  </a:rPr>
                  <a:t> </a:t>
                </a:r>
              </a:p>
            </p:txBody>
          </p:sp>
        </mc:Fallback>
      </mc:AlternateContent>
      <p:cxnSp>
        <p:nvCxnSpPr>
          <p:cNvPr id="11" name="Straight Arrow Connector 10"/>
          <p:cNvCxnSpPr>
            <a:stCxn id="7" idx="2"/>
          </p:cNvCxnSpPr>
          <p:nvPr/>
        </p:nvCxnSpPr>
        <p:spPr>
          <a:xfrm>
            <a:off x="1475656" y="2718212"/>
            <a:ext cx="0" cy="9159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2"/>
          </p:cNvCxnSpPr>
          <p:nvPr/>
        </p:nvCxnSpPr>
        <p:spPr>
          <a:xfrm flipH="1">
            <a:off x="2987824" y="2142148"/>
            <a:ext cx="936104" cy="14920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1"/>
          </p:cNvCxnSpPr>
          <p:nvPr/>
        </p:nvCxnSpPr>
        <p:spPr>
          <a:xfrm flipH="1">
            <a:off x="5148064" y="2456022"/>
            <a:ext cx="216024" cy="972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95536" y="4258156"/>
            <a:ext cx="13135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Example:</a:t>
            </a:r>
          </a:p>
        </p:txBody>
      </p:sp>
      <mc:AlternateContent xmlns:mc="http://schemas.openxmlformats.org/markup-compatibility/2006" xmlns:a14="http://schemas.microsoft.com/office/drawing/2010/main">
        <mc:Choice Requires="a14">
          <p:sp>
            <p:nvSpPr>
              <p:cNvPr id="14" name="TextBox 13"/>
              <p:cNvSpPr txBox="1"/>
              <p:nvPr/>
            </p:nvSpPr>
            <p:spPr>
              <a:xfrm>
                <a:off x="827584" y="4712803"/>
                <a:ext cx="5625346" cy="646331"/>
              </a:xfrm>
              <a:prstGeom prst="rect">
                <a:avLst/>
              </a:prstGeom>
              <a:noFill/>
            </p:spPr>
            <p:txBody>
              <a:bodyPr wrap="square" rtlCol="0">
                <a:spAutoFit/>
              </a:bodyPr>
              <a:lstStyle/>
              <a:p>
                <a:r>
                  <a:rPr lang="en-GB" dirty="0"/>
                  <a:t>“</a:t>
                </a:r>
                <a14:m>
                  <m:oMath xmlns:m="http://schemas.openxmlformats.org/officeDocument/2006/math">
                    <m:r>
                      <a:rPr lang="en-GB" b="0" i="1" smtClean="0">
                        <a:latin typeface="Cambria Math" panose="02040503050406030204" pitchFamily="18" charset="0"/>
                      </a:rPr>
                      <m:t>𝑋</m:t>
                    </m:r>
                  </m:oMath>
                </a14:m>
                <a:r>
                  <a:rPr lang="en-GB" dirty="0"/>
                  <a:t> represents the height of a randomly chosen person, with mean 160cm and standard deviation 10cm.”</a:t>
                </a:r>
              </a:p>
            </p:txBody>
          </p:sp>
        </mc:Choice>
        <mc:Fallback xmlns="">
          <p:sp>
            <p:nvSpPr>
              <p:cNvPr id="14" name="TextBox 13"/>
              <p:cNvSpPr txBox="1">
                <a:spLocks noRot="1" noChangeAspect="1" noMove="1" noResize="1" noEditPoints="1" noAdjustHandles="1" noChangeArrowheads="1" noChangeShapeType="1" noTextEdit="1"/>
              </p:cNvSpPr>
              <p:nvPr/>
            </p:nvSpPr>
            <p:spPr>
              <a:xfrm>
                <a:off x="827584" y="4712803"/>
                <a:ext cx="5625346" cy="646331"/>
              </a:xfrm>
              <a:prstGeom prst="rect">
                <a:avLst/>
              </a:prstGeom>
              <a:blipFill rotWithShape="0">
                <a:blip r:embed="rId5"/>
                <a:stretch>
                  <a:fillRect l="-975" t="-4717" b="-14151"/>
                </a:stretch>
              </a:blipFill>
            </p:spPr>
            <p:txBody>
              <a:bodyPr/>
              <a:lstStyle/>
              <a:p>
                <a:r>
                  <a:rPr lang="en-GB">
                    <a:noFill/>
                  </a:rPr>
                  <a:t> </a:t>
                </a:r>
              </a:p>
            </p:txBody>
          </p:sp>
        </mc:Fallback>
      </mc:AlternateContent>
      <p:sp>
        <p:nvSpPr>
          <p:cNvPr id="13" name="Right Arrow 12"/>
          <p:cNvSpPr/>
          <p:nvPr/>
        </p:nvSpPr>
        <p:spPr>
          <a:xfrm>
            <a:off x="2987824" y="5661248"/>
            <a:ext cx="432048" cy="288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p:cNvSpPr txBox="1"/>
              <p:nvPr/>
            </p:nvSpPr>
            <p:spPr>
              <a:xfrm>
                <a:off x="3633969" y="5543654"/>
                <a:ext cx="259259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𝑋</m:t>
                      </m:r>
                      <m:r>
                        <a:rPr lang="en-GB" sz="2800" b="0" i="1" smtClean="0">
                          <a:latin typeface="Cambria Math" panose="02040503050406030204" pitchFamily="18" charset="0"/>
                        </a:rPr>
                        <m:t>~</m:t>
                      </m:r>
                      <m:r>
                        <a:rPr lang="en-GB" sz="2800" b="0" i="1" smtClean="0">
                          <a:latin typeface="Cambria Math" panose="02040503050406030204" pitchFamily="18" charset="0"/>
                        </a:rPr>
                        <m:t>𝑁</m:t>
                      </m:r>
                      <m:d>
                        <m:dPr>
                          <m:ctrlPr>
                            <a:rPr lang="en-GB" sz="2800" b="0" i="1" smtClean="0">
                              <a:latin typeface="Cambria Math" panose="02040503050406030204" pitchFamily="18" charset="0"/>
                            </a:rPr>
                          </m:ctrlPr>
                        </m:dPr>
                        <m:e>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160,10</m:t>
                              </m:r>
                            </m:e>
                            <m:sup>
                              <m:r>
                                <a:rPr lang="en-GB" sz="2800" b="0" i="1" smtClean="0">
                                  <a:latin typeface="Cambria Math" panose="02040503050406030204" pitchFamily="18" charset="0"/>
                                </a:rPr>
                                <m:t>2</m:t>
                              </m:r>
                            </m:sup>
                          </m:sSup>
                        </m:e>
                      </m:d>
                    </m:oMath>
                  </m:oMathPara>
                </a14:m>
                <a:endParaRPr lang="en-GB"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33969" y="5543654"/>
                <a:ext cx="2592592" cy="523220"/>
              </a:xfrm>
              <a:prstGeom prst="rect">
                <a:avLst/>
              </a:prstGeom>
              <a:blipFill rotWithShape="0">
                <a:blip r:embed="rId6"/>
                <a:stretch>
                  <a:fillRect/>
                </a:stretch>
              </a:blipFill>
            </p:spPr>
            <p:txBody>
              <a:bodyPr/>
              <a:lstStyle/>
              <a:p>
                <a:r>
                  <a:rPr lang="en-GB">
                    <a:noFill/>
                  </a:rPr>
                  <a:t> </a:t>
                </a:r>
              </a:p>
            </p:txBody>
          </p:sp>
        </mc:Fallback>
      </mc:AlternateContent>
      <p:sp>
        <p:nvSpPr>
          <p:cNvPr id="19" name="Slide Number Placeholder 1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129</a:t>
            </a:fld>
            <a:endParaRPr lang="en-GB"/>
          </a:p>
        </p:txBody>
      </p:sp>
    </p:spTree>
    <p:extLst>
      <p:ext uri="{BB962C8B-B14F-4D97-AF65-F5344CB8AC3E}">
        <p14:creationId xmlns:p14="http://schemas.microsoft.com/office/powerpoint/2010/main" val="181647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a:t>Descriptive Statistics</a:t>
            </a:r>
          </a:p>
          <a:p>
            <a:pPr lvl="1">
              <a:buFont typeface="Wingdings" panose="05000000000000000000" pitchFamily="2" charset="2"/>
              <a:buChar char="v"/>
            </a:pPr>
            <a:r>
              <a:rPr lang="en-IN" sz="2400" dirty="0"/>
              <a:t>Presentation of data in tables and charts, and summarization by graphs and numerical descriptions.</a:t>
            </a:r>
          </a:p>
          <a:p>
            <a:pPr>
              <a:buFont typeface="Wingdings" panose="05000000000000000000" pitchFamily="2" charset="2"/>
              <a:buChar char="v"/>
            </a:pPr>
            <a:r>
              <a:rPr lang="en-IN" dirty="0"/>
              <a:t>Statistical Inference</a:t>
            </a:r>
          </a:p>
          <a:p>
            <a:pPr lvl="1">
              <a:buFont typeface="Wingdings" panose="05000000000000000000" pitchFamily="2" charset="2"/>
              <a:buChar char="v"/>
            </a:pPr>
            <a:r>
              <a:rPr lang="en-IN" sz="2400" dirty="0"/>
              <a:t>Generalization Based on Sample Data.</a:t>
            </a:r>
          </a:p>
          <a:p>
            <a:pPr lvl="1">
              <a:buFont typeface="Wingdings" panose="05000000000000000000" pitchFamily="2" charset="2"/>
              <a:buChar char="v"/>
            </a:pPr>
            <a:endParaRPr lang="en-IN" sz="2400" dirty="0"/>
          </a:p>
          <a:p>
            <a:r>
              <a:rPr lang="en-IN" dirty="0"/>
              <a:t>	</a:t>
            </a:r>
          </a:p>
        </p:txBody>
      </p:sp>
      <p:sp>
        <p:nvSpPr>
          <p:cNvPr id="3" name="Content Placeholder 2"/>
          <p:cNvSpPr>
            <a:spLocks noGrp="1"/>
          </p:cNvSpPr>
          <p:nvPr>
            <p:ph sz="quarter" idx="10"/>
          </p:nvPr>
        </p:nvSpPr>
        <p:spPr/>
        <p:txBody>
          <a:bodyPr/>
          <a:lstStyle/>
          <a:p>
            <a:r>
              <a:rPr lang="en-IN" dirty="0"/>
              <a:t>Current Day Statistics!</a:t>
            </a:r>
          </a:p>
        </p:txBody>
      </p:sp>
    </p:spTree>
    <p:extLst>
      <p:ext uri="{BB962C8B-B14F-4D97-AF65-F5344CB8AC3E}">
        <p14:creationId xmlns:p14="http://schemas.microsoft.com/office/powerpoint/2010/main" val="37770089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Notation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836712"/>
            <a:ext cx="7488832" cy="646331"/>
          </a:xfrm>
          <a:prstGeom prst="rect">
            <a:avLst/>
          </a:prstGeom>
          <a:noFill/>
        </p:spPr>
        <p:txBody>
          <a:bodyPr wrap="square" rtlCol="0">
            <a:spAutoFit/>
          </a:bodyPr>
          <a:lstStyle/>
          <a:p>
            <a:r>
              <a:rPr lang="en-GB" dirty="0"/>
              <a:t>For the probability function of </a:t>
            </a:r>
            <a:r>
              <a:rPr lang="en-GB" b="1" dirty="0"/>
              <a:t>standard normal distribution</a:t>
            </a:r>
            <a:r>
              <a:rPr lang="en-GB" dirty="0"/>
              <a:t> </a:t>
            </a:r>
            <a:r>
              <a:rPr lang="el-GR" b="1" dirty="0"/>
              <a:t>μ</a:t>
            </a:r>
            <a:r>
              <a:rPr lang="en-IN" b="1" dirty="0"/>
              <a:t> = 0 &amp; </a:t>
            </a:r>
            <a:r>
              <a:rPr lang="el-GR" b="1" dirty="0"/>
              <a:t>σ</a:t>
            </a:r>
            <a:r>
              <a:rPr lang="en-IN" b="1" dirty="0"/>
              <a:t> = 1</a:t>
            </a:r>
            <a:r>
              <a:rPr lang="en-GB" dirty="0"/>
              <a:t>, then  we write:</a:t>
            </a:r>
          </a:p>
        </p:txBody>
      </p:sp>
      <mc:AlternateContent xmlns:mc="http://schemas.openxmlformats.org/markup-compatibility/2006" xmlns:a14="http://schemas.microsoft.com/office/drawing/2010/main">
        <mc:Choice Requires="a14">
          <p:sp>
            <p:nvSpPr>
              <p:cNvPr id="6" name="TextBox 5"/>
              <p:cNvSpPr txBox="1"/>
              <p:nvPr/>
            </p:nvSpPr>
            <p:spPr>
              <a:xfrm>
                <a:off x="827584" y="3209181"/>
                <a:ext cx="7560840" cy="1249509"/>
              </a:xfrm>
              <a:prstGeom prst="rect">
                <a:avLst/>
              </a:prstGeom>
              <a:noFill/>
            </p:spPr>
            <p:txBody>
              <a:bodyPr wrap="square" rtlCol="0">
                <a:spAutoFit/>
              </a:bodyPr>
              <a:lstStyle/>
              <a:p>
                <a14:m>
                  <m:oMath xmlns:m="http://schemas.openxmlformats.org/officeDocument/2006/math">
                    <m:r>
                      <a:rPr lang="en-IN" sz="4000" b="0" i="1" smtClean="0">
                        <a:latin typeface="Cambria Math" panose="02040503050406030204" pitchFamily="18" charset="0"/>
                      </a:rPr>
                      <m:t>𝐹</m:t>
                    </m:r>
                    <m:r>
                      <a:rPr lang="en-IN" sz="4000" b="0" i="1" smtClean="0">
                        <a:latin typeface="Cambria Math" panose="02040503050406030204" pitchFamily="18" charset="0"/>
                      </a:rPr>
                      <m:t>(</m:t>
                    </m:r>
                    <m:r>
                      <a:rPr lang="en-GB" sz="4000" i="1" smtClean="0">
                        <a:latin typeface="Cambria Math"/>
                      </a:rPr>
                      <m:t>𝑋</m:t>
                    </m:r>
                    <m:r>
                      <m:rPr>
                        <m:nor/>
                      </m:rPr>
                      <a:rPr lang="en-IN" sz="4000" b="0" i="0" smtClean="0">
                        <a:latin typeface="Cambria Math"/>
                      </a:rPr>
                      <m:t>)</m:t>
                    </m:r>
                    <m:r>
                      <m:rPr>
                        <m:nor/>
                      </m:rPr>
                      <a:rPr lang="en-GB" sz="4000" dirty="0"/>
                      <m:t> =</m:t>
                    </m:r>
                    <m:f>
                      <m:fPr>
                        <m:ctrlPr>
                          <a:rPr lang="en-GB" sz="4000" i="1" smtClean="0">
                            <a:latin typeface="Cambria Math" panose="02040503050406030204" pitchFamily="18" charset="0"/>
                          </a:rPr>
                        </m:ctrlPr>
                      </m:fPr>
                      <m:num>
                        <m:r>
                          <a:rPr lang="en-IN" sz="4000" b="0" i="1" smtClean="0">
                            <a:latin typeface="Cambria Math" panose="02040503050406030204" pitchFamily="18" charset="0"/>
                          </a:rPr>
                          <m:t>1</m:t>
                        </m:r>
                      </m:num>
                      <m:den>
                        <m:rad>
                          <m:radPr>
                            <m:degHide m:val="on"/>
                            <m:ctrlPr>
                              <a:rPr lang="en-GB" sz="4000" i="1" smtClean="0">
                                <a:latin typeface="Cambria Math" panose="02040503050406030204" pitchFamily="18" charset="0"/>
                              </a:rPr>
                            </m:ctrlPr>
                          </m:radPr>
                          <m:deg/>
                          <m:e>
                            <m:r>
                              <a:rPr lang="en-IN" sz="4000" b="0" i="1" smtClean="0">
                                <a:latin typeface="Cambria Math" panose="02040503050406030204" pitchFamily="18" charset="0"/>
                              </a:rPr>
                              <m:t>2</m:t>
                            </m:r>
                            <m:r>
                              <a:rPr lang="en-IN" sz="4000" b="0" i="1" smtClean="0">
                                <a:latin typeface="Cambria Math" panose="02040503050406030204" pitchFamily="18" charset="0"/>
                                <a:ea typeface="Cambria Math" panose="02040503050406030204" pitchFamily="18" charset="0"/>
                              </a:rPr>
                              <m:t>𝜋</m:t>
                            </m:r>
                          </m:e>
                        </m:rad>
                      </m:den>
                    </m:f>
                    <m:sSup>
                      <m:sSupPr>
                        <m:ctrlPr>
                          <a:rPr lang="en-GB" sz="4000" i="1" smtClean="0">
                            <a:latin typeface="Cambria Math" panose="02040503050406030204" pitchFamily="18" charset="0"/>
                          </a:rPr>
                        </m:ctrlPr>
                      </m:sSupPr>
                      <m:e>
                        <m:nary>
                          <m:naryPr>
                            <m:ctrlPr>
                              <a:rPr lang="en-GB" sz="4000" i="1" smtClean="0">
                                <a:latin typeface="Cambria Math" panose="02040503050406030204" pitchFamily="18" charset="0"/>
                              </a:rPr>
                            </m:ctrlPr>
                          </m:naryPr>
                          <m:sub>
                            <m:r>
                              <m:rPr>
                                <m:brk m:alnAt="23"/>
                              </m:rPr>
                              <a:rPr lang="en-IN" sz="4000" b="0" i="1" smtClean="0">
                                <a:latin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m:t>
                            </m:r>
                          </m:sub>
                          <m:sup>
                            <m:r>
                              <a:rPr lang="en-IN" sz="4000" b="0" i="1" smtClean="0">
                                <a:latin typeface="Cambria Math" panose="02040503050406030204" pitchFamily="18" charset="0"/>
                              </a:rPr>
                              <m:t>𝑥</m:t>
                            </m:r>
                          </m:sup>
                          <m:e>
                            <m:sSup>
                              <m:sSupPr>
                                <m:ctrlPr>
                                  <a:rPr lang="en-GB" sz="4000" i="1" smtClean="0">
                                    <a:latin typeface="Cambria Math" panose="02040503050406030204" pitchFamily="18" charset="0"/>
                                  </a:rPr>
                                </m:ctrlPr>
                              </m:sSupPr>
                              <m:e>
                                <m:r>
                                  <a:rPr lang="en-IN" sz="4000" b="0" i="1" smtClean="0">
                                    <a:latin typeface="Cambria Math" panose="02040503050406030204" pitchFamily="18" charset="0"/>
                                  </a:rPr>
                                  <m:t>𝑒</m:t>
                                </m:r>
                              </m:e>
                              <m:sup>
                                <m:f>
                                  <m:fPr>
                                    <m:type m:val="skw"/>
                                    <m:ctrlPr>
                                      <a:rPr lang="en-GB" sz="4000" i="1" smtClean="0">
                                        <a:latin typeface="Cambria Math" panose="02040503050406030204" pitchFamily="18" charset="0"/>
                                      </a:rPr>
                                    </m:ctrlPr>
                                  </m:fPr>
                                  <m:num>
                                    <m:sSup>
                                      <m:sSupPr>
                                        <m:ctrlPr>
                                          <a:rPr lang="en-GB" sz="4000" i="1" smtClean="0">
                                            <a:latin typeface="Cambria Math" panose="02040503050406030204" pitchFamily="18" charset="0"/>
                                          </a:rPr>
                                        </m:ctrlPr>
                                      </m:sSupPr>
                                      <m:e>
                                        <m:r>
                                          <a:rPr lang="en-IN" sz="4000" b="0" i="1" smtClean="0">
                                            <a:latin typeface="Cambria Math" panose="02040503050406030204" pitchFamily="18" charset="0"/>
                                          </a:rPr>
                                          <m:t>−</m:t>
                                        </m:r>
                                        <m:r>
                                          <a:rPr lang="en-IN" sz="4000" b="0" i="1" smtClean="0">
                                            <a:latin typeface="Cambria Math" panose="02040503050406030204" pitchFamily="18" charset="0"/>
                                          </a:rPr>
                                          <m:t>𝑡</m:t>
                                        </m:r>
                                      </m:e>
                                      <m:sup>
                                        <m:r>
                                          <a:rPr lang="en-IN" sz="4000" b="0" i="1" smtClean="0">
                                            <a:latin typeface="Cambria Math" panose="02040503050406030204" pitchFamily="18" charset="0"/>
                                          </a:rPr>
                                          <m:t>2</m:t>
                                        </m:r>
                                      </m:sup>
                                    </m:sSup>
                                  </m:num>
                                  <m:den>
                                    <m:r>
                                      <a:rPr lang="en-IN" sz="4000" b="0" i="1" smtClean="0">
                                        <a:latin typeface="Cambria Math" panose="02040503050406030204" pitchFamily="18" charset="0"/>
                                      </a:rPr>
                                      <m:t>2</m:t>
                                    </m:r>
                                  </m:den>
                                </m:f>
                                <m:r>
                                  <a:rPr lang="en-IN" sz="4000" b="0" i="1" smtClean="0">
                                    <a:latin typeface="Cambria Math" panose="02040503050406030204" pitchFamily="18" charset="0"/>
                                  </a:rPr>
                                  <m:t> </m:t>
                                </m:r>
                                <m:r>
                                  <a:rPr lang="en-IN" sz="4000" b="0" i="1" smtClean="0">
                                    <a:latin typeface="Cambria Math" panose="02040503050406030204" pitchFamily="18" charset="0"/>
                                  </a:rPr>
                                  <m:t>𝑑𝑡</m:t>
                                </m:r>
                                <m:r>
                                  <a:rPr lang="en-IN" sz="4000" b="0" i="1" smtClean="0">
                                    <a:latin typeface="Cambria Math" panose="02040503050406030204" pitchFamily="18" charset="0"/>
                                  </a:rPr>
                                  <m:t>=</m:t>
                                </m:r>
                                <m:r>
                                  <a:rPr lang="en-IN" sz="4000" b="0" i="1" smtClean="0">
                                    <a:latin typeface="Cambria Math" panose="02040503050406030204" pitchFamily="18" charset="0"/>
                                  </a:rPr>
                                  <m:t>𝑃</m:t>
                                </m:r>
                                <m:r>
                                  <a:rPr lang="en-IN" sz="4000" b="0" i="1" smtClean="0">
                                    <a:latin typeface="Cambria Math" panose="02040503050406030204" pitchFamily="18" charset="0"/>
                                  </a:rPr>
                                  <m:t>(</m:t>
                                </m:r>
                                <m:r>
                                  <a:rPr lang="en-IN" sz="4000" b="0" i="1" smtClean="0">
                                    <a:latin typeface="Cambria Math" panose="02040503050406030204" pitchFamily="18" charset="0"/>
                                  </a:rPr>
                                  <m:t>𝑋</m:t>
                                </m:r>
                                <m:r>
                                  <a:rPr lang="en-IN" sz="4000" b="0" i="1" smtClean="0">
                                    <a:latin typeface="Cambria Math" panose="02040503050406030204" pitchFamily="18" charset="0"/>
                                  </a:rPr>
                                  <m:t>≤</m:t>
                                </m:r>
                                <m:r>
                                  <a:rPr lang="en-IN" sz="4000" b="0" i="1" smtClean="0">
                                    <a:latin typeface="Cambria Math" panose="02040503050406030204" pitchFamily="18" charset="0"/>
                                  </a:rPr>
                                  <m:t>𝑥</m:t>
                                </m:r>
                                <m:r>
                                  <a:rPr lang="en-IN" sz="4000" b="0" i="1" smtClean="0">
                                    <a:latin typeface="Cambria Math" panose="02040503050406030204" pitchFamily="18" charset="0"/>
                                  </a:rPr>
                                  <m:t>)</m:t>
                                </m:r>
                              </m:sup>
                            </m:sSup>
                          </m:e>
                        </m:nary>
                      </m:e>
                      <m:sup/>
                    </m:sSup>
                  </m:oMath>
                </a14:m>
                <a:r>
                  <a:rPr lang="en-GB" sz="40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827584" y="3209181"/>
                <a:ext cx="7560840" cy="1249509"/>
              </a:xfrm>
              <a:prstGeom prst="rect">
                <a:avLst/>
              </a:prstGeom>
              <a:blipFill rotWithShape="0">
                <a:blip r:embed="rId2"/>
                <a:stretch>
                  <a:fillRect/>
                </a:stretch>
              </a:blipFill>
            </p:spPr>
            <p:txBody>
              <a:bodyPr/>
              <a:lstStyle/>
              <a:p>
                <a:r>
                  <a:rPr lang="en-IN">
                    <a:noFill/>
                  </a:rPr>
                  <a:t> </a:t>
                </a:r>
              </a:p>
            </p:txBody>
          </p:sp>
        </mc:Fallback>
      </mc:AlternateContent>
      <p:sp>
        <p:nvSpPr>
          <p:cNvPr id="7" name="TextBox 6"/>
          <p:cNvSpPr txBox="1"/>
          <p:nvPr/>
        </p:nvSpPr>
        <p:spPr>
          <a:xfrm>
            <a:off x="251520" y="2348880"/>
            <a:ext cx="288032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The Cumulative Probability </a:t>
            </a:r>
          </a:p>
        </p:txBody>
      </p:sp>
      <p:sp>
        <p:nvSpPr>
          <p:cNvPr id="8" name="TextBox 7"/>
          <p:cNvSpPr txBox="1"/>
          <p:nvPr/>
        </p:nvSpPr>
        <p:spPr>
          <a:xfrm>
            <a:off x="2699792" y="1772816"/>
            <a:ext cx="244827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...is distributed...</a:t>
            </a:r>
          </a:p>
        </p:txBody>
      </p:sp>
      <mc:AlternateContent xmlns:mc="http://schemas.openxmlformats.org/markup-compatibility/2006" xmlns:a14="http://schemas.microsoft.com/office/drawing/2010/main">
        <mc:Choice Requires="a14">
          <p:sp>
            <p:nvSpPr>
              <p:cNvPr id="9" name="TextBox 8"/>
              <p:cNvSpPr txBox="1"/>
              <p:nvPr/>
            </p:nvSpPr>
            <p:spPr>
              <a:xfrm>
                <a:off x="5364088" y="2132856"/>
                <a:ext cx="36004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...using a </a:t>
                </a:r>
                <a:r>
                  <a:rPr lang="en-GB" b="1" u="sng" dirty="0"/>
                  <a:t>S</a:t>
                </a:r>
                <a:r>
                  <a:rPr lang="en-GB" dirty="0"/>
                  <a:t>tandard </a:t>
                </a:r>
                <a:r>
                  <a:rPr lang="en-GB" b="1" u="sng" dirty="0"/>
                  <a:t>N</a:t>
                </a:r>
                <a:r>
                  <a:rPr lang="en-GB" dirty="0"/>
                  <a:t>ormal </a:t>
                </a:r>
                <a:r>
                  <a:rPr lang="en-GB" b="1" u="sng" dirty="0"/>
                  <a:t>D</a:t>
                </a:r>
                <a:r>
                  <a:rPr lang="en-GB" dirty="0"/>
                  <a:t>istribution with mean </a:t>
                </a:r>
                <a14:m>
                  <m:oMath xmlns:m="http://schemas.openxmlformats.org/officeDocument/2006/math">
                    <m:r>
                      <a:rPr lang="en-GB" b="0" i="1" smtClean="0">
                        <a:latin typeface="Cambria Math"/>
                      </a:rPr>
                      <m:t>𝜇</m:t>
                    </m:r>
                  </m:oMath>
                </a14:m>
                <a:r>
                  <a:rPr lang="en-GB" dirty="0"/>
                  <a:t> = 0 and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IN" b="0" i="1" smtClean="0">
                        <a:latin typeface="Cambria Math" panose="02040503050406030204" pitchFamily="18" charset="0"/>
                      </a:rPr>
                      <m:t>=1</m:t>
                    </m:r>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5364088" y="2132856"/>
                <a:ext cx="3600400" cy="923330"/>
              </a:xfrm>
              <a:prstGeom prst="rect">
                <a:avLst/>
              </a:prstGeom>
              <a:blipFill rotWithShape="0">
                <a:blip r:embed="rId3"/>
                <a:stretch>
                  <a:fillRect l="-1176" t="-2581" b="-8387"/>
                </a:stretch>
              </a:blipFill>
            </p:spPr>
            <p:txBody>
              <a:bodyPr/>
              <a:lstStyle/>
              <a:p>
                <a:r>
                  <a:rPr lang="en-IN">
                    <a:noFill/>
                  </a:rPr>
                  <a:t> </a:t>
                </a:r>
              </a:p>
            </p:txBody>
          </p:sp>
        </mc:Fallback>
      </mc:AlternateContent>
      <p:cxnSp>
        <p:nvCxnSpPr>
          <p:cNvPr id="11" name="Straight Arrow Connector 10"/>
          <p:cNvCxnSpPr>
            <a:stCxn id="7" idx="2"/>
          </p:cNvCxnSpPr>
          <p:nvPr/>
        </p:nvCxnSpPr>
        <p:spPr>
          <a:xfrm>
            <a:off x="1691680" y="2718212"/>
            <a:ext cx="0" cy="9268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2"/>
          </p:cNvCxnSpPr>
          <p:nvPr/>
        </p:nvCxnSpPr>
        <p:spPr>
          <a:xfrm flipH="1">
            <a:off x="3131840" y="2142148"/>
            <a:ext cx="792088" cy="10708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1"/>
          </p:cNvCxnSpPr>
          <p:nvPr/>
        </p:nvCxnSpPr>
        <p:spPr>
          <a:xfrm flipH="1">
            <a:off x="3995936" y="2594521"/>
            <a:ext cx="1368152" cy="6184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619672" y="4941168"/>
            <a:ext cx="184731" cy="369332"/>
          </a:xfrm>
          <a:prstGeom prst="rect">
            <a:avLst/>
          </a:prstGeom>
          <a:noFill/>
        </p:spPr>
        <p:txBody>
          <a:bodyPr wrap="none" rtlCol="0">
            <a:spAutoFit/>
          </a:bodyPr>
          <a:lstStyle/>
          <a:p>
            <a:endParaRPr lang="en-IN" dirty="0"/>
          </a:p>
        </p:txBody>
      </p:sp>
      <p:sp>
        <p:nvSpPr>
          <p:cNvPr id="22" name="TextBox 21"/>
          <p:cNvSpPr txBox="1"/>
          <p:nvPr/>
        </p:nvSpPr>
        <p:spPr>
          <a:xfrm>
            <a:off x="1979712" y="4437112"/>
            <a:ext cx="5472608" cy="1938992"/>
          </a:xfrm>
          <a:prstGeom prst="rect">
            <a:avLst/>
          </a:prstGeom>
          <a:noFill/>
        </p:spPr>
        <p:txBody>
          <a:bodyPr wrap="square" rtlCol="0">
            <a:spAutoFit/>
          </a:bodyPr>
          <a:lstStyle/>
          <a:p>
            <a:r>
              <a:rPr lang="en-IN" sz="4000" i="1" dirty="0">
                <a:latin typeface="Cambria Math"/>
              </a:rPr>
              <a:t>P(a&lt;X&lt;b) = F(b)-F(a) </a:t>
            </a:r>
          </a:p>
          <a:p>
            <a:r>
              <a:rPr lang="en-IN" sz="4000" i="1" dirty="0">
                <a:latin typeface="Cambria Math"/>
              </a:rPr>
              <a:t>Also </a:t>
            </a:r>
          </a:p>
          <a:p>
            <a:r>
              <a:rPr lang="en-IN" sz="4000" i="1" dirty="0">
                <a:latin typeface="Cambria Math"/>
              </a:rPr>
              <a:t>F(-x) = 1 – F(x)</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130</a:t>
            </a:fld>
            <a:endParaRPr lang="en-GB"/>
          </a:p>
        </p:txBody>
      </p:sp>
    </p:spTree>
    <p:extLst>
      <p:ext uri="{BB962C8B-B14F-4D97-AF65-F5344CB8AC3E}">
        <p14:creationId xmlns:p14="http://schemas.microsoft.com/office/powerpoint/2010/main" val="7619954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Z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251520" y="765683"/>
            <a:ext cx="842493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a:t>
            </a:r>
            <a:r>
              <a:rPr lang="en-GB" b="1" dirty="0"/>
              <a:t>Z value </a:t>
            </a:r>
            <a:r>
              <a:rPr lang="en-GB" dirty="0"/>
              <a:t>is the number of standard deviations a value is above the mean.</a:t>
            </a:r>
          </a:p>
        </p:txBody>
      </p:sp>
      <p:cxnSp>
        <p:nvCxnSpPr>
          <p:cNvPr id="6" name="Straight Arrow Connector 5"/>
          <p:cNvCxnSpPr/>
          <p:nvPr/>
        </p:nvCxnSpPr>
        <p:spPr>
          <a:xfrm>
            <a:off x="625961" y="5134838"/>
            <a:ext cx="5400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flipV="1">
            <a:off x="3074233" y="2110502"/>
            <a:ext cx="0" cy="3024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2627784" y="5301208"/>
            <a:ext cx="936104" cy="369332"/>
          </a:xfrm>
          <a:prstGeom prst="rect">
            <a:avLst/>
          </a:prstGeom>
          <a:noFill/>
        </p:spPr>
        <p:txBody>
          <a:bodyPr wrap="square" rtlCol="0">
            <a:spAutoFit/>
          </a:bodyPr>
          <a:lstStyle/>
          <a:p>
            <a:pPr algn="ctr"/>
            <a:r>
              <a:rPr lang="en-GB" dirty="0"/>
              <a:t>100</a:t>
            </a:r>
          </a:p>
        </p:txBody>
      </p:sp>
      <p:cxnSp>
        <p:nvCxnSpPr>
          <p:cNvPr id="9" name="Straight Connector 8"/>
          <p:cNvCxnSpPr/>
          <p:nvPr/>
        </p:nvCxnSpPr>
        <p:spPr>
          <a:xfrm>
            <a:off x="3074233" y="5062830"/>
            <a:ext cx="0" cy="216024"/>
          </a:xfrm>
          <a:prstGeom prst="line">
            <a:avLst/>
          </a:prstGeom>
        </p:spPr>
        <p:style>
          <a:lnRef idx="2">
            <a:schemeClr val="dk1"/>
          </a:lnRef>
          <a:fillRef idx="0">
            <a:schemeClr val="dk1"/>
          </a:fillRef>
          <a:effectRef idx="1">
            <a:schemeClr val="dk1"/>
          </a:effectRef>
          <a:fontRef idx="minor">
            <a:schemeClr val="tx1"/>
          </a:fontRef>
        </p:style>
      </p:cxnSp>
      <p:grpSp>
        <p:nvGrpSpPr>
          <p:cNvPr id="10" name="Group 9"/>
          <p:cNvGrpSpPr/>
          <p:nvPr/>
        </p:nvGrpSpPr>
        <p:grpSpPr>
          <a:xfrm>
            <a:off x="683568" y="2852936"/>
            <a:ext cx="4727010" cy="2216546"/>
            <a:chOff x="1749287" y="2731274"/>
            <a:chExt cx="4727010" cy="2216546"/>
          </a:xfrm>
        </p:grpSpPr>
        <p:sp>
          <p:nvSpPr>
            <p:cNvPr id="11" name="Freeform 10"/>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Freeform 11"/>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9" name="TextBox 18"/>
              <p:cNvSpPr txBox="1"/>
              <p:nvPr/>
            </p:nvSpPr>
            <p:spPr>
              <a:xfrm>
                <a:off x="4932040" y="1772816"/>
                <a:ext cx="3744416" cy="1200329"/>
              </a:xfrm>
              <a:prstGeom prst="rect">
                <a:avLst/>
              </a:prstGeom>
              <a:noFill/>
            </p:spPr>
            <p:txBody>
              <a:bodyPr wrap="square" rtlCol="0">
                <a:spAutoFit/>
              </a:bodyPr>
              <a:lstStyle/>
              <a:p>
                <a:r>
                  <a:rPr lang="en-GB" dirty="0"/>
                  <a:t>IQ, by definition, is </a:t>
                </a:r>
                <a:r>
                  <a:rPr lang="en-GB" b="1" dirty="0"/>
                  <a:t>normally distributed</a:t>
                </a:r>
                <a:r>
                  <a:rPr lang="en-GB" dirty="0"/>
                  <a:t> for a given population. By definition, </a:t>
                </a:r>
                <a14:m>
                  <m:oMath xmlns:m="http://schemas.openxmlformats.org/officeDocument/2006/math">
                    <m:r>
                      <a:rPr lang="en-GB" b="0" i="1" smtClean="0">
                        <a:latin typeface="Cambria Math"/>
                      </a:rPr>
                      <m:t>𝜇</m:t>
                    </m:r>
                    <m:r>
                      <a:rPr lang="en-GB" b="0" i="1" smtClean="0">
                        <a:latin typeface="Cambria Math"/>
                      </a:rPr>
                      <m:t>=100</m:t>
                    </m:r>
                  </m:oMath>
                </a14:m>
                <a:r>
                  <a:rPr lang="en-GB" dirty="0"/>
                  <a:t> and </a:t>
                </a:r>
                <a14:m>
                  <m:oMath xmlns:m="http://schemas.openxmlformats.org/officeDocument/2006/math">
                    <m:r>
                      <a:rPr lang="en-GB" b="0" i="1" smtClean="0">
                        <a:latin typeface="Cambria Math"/>
                      </a:rPr>
                      <m:t>𝜎</m:t>
                    </m:r>
                    <m:r>
                      <a:rPr lang="en-GB" b="0" i="1" smtClean="0">
                        <a:latin typeface="Cambria Math"/>
                      </a:rPr>
                      <m:t>=15</m:t>
                    </m:r>
                  </m:oMath>
                </a14:m>
                <a:endParaRPr lang="en-GB" dirty="0"/>
              </a:p>
              <a:p>
                <a:r>
                  <a:rPr lang="en-GB" dirty="0"/>
                  <a:t>i.e. </a:t>
                </a:r>
                <a14:m>
                  <m:oMath xmlns:m="http://schemas.openxmlformats.org/officeDocument/2006/math">
                    <m:r>
                      <a:rPr lang="en-GB" b="0" i="1" smtClean="0">
                        <a:latin typeface="Cambria Math"/>
                      </a:rPr>
                      <m:t>𝑋</m:t>
                    </m:r>
                    <m:r>
                      <a:rPr lang="en-GB" b="0" i="1" smtClean="0">
                        <a:latin typeface="Cambria Math"/>
                      </a:rPr>
                      <m:t>~</m:t>
                    </m:r>
                    <m:r>
                      <a:rPr lang="en-GB" b="0" i="1" smtClean="0">
                        <a:latin typeface="Cambria Math"/>
                      </a:rPr>
                      <m:t>𝑁</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a:rPr>
                              <m:t>100,15</m:t>
                            </m:r>
                          </m:e>
                          <m:sup>
                            <m:r>
                              <a:rPr lang="en-GB" b="0" i="1" smtClean="0">
                                <a:latin typeface="Cambria Math"/>
                              </a:rPr>
                              <m:t>2</m:t>
                            </m:r>
                          </m:sup>
                        </m:sSup>
                      </m:e>
                    </m:d>
                  </m:oMath>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4932040" y="1772816"/>
                <a:ext cx="3744416" cy="1200329"/>
              </a:xfrm>
              <a:prstGeom prst="rect">
                <a:avLst/>
              </a:prstGeom>
              <a:blipFill rotWithShape="1">
                <a:blip r:embed="rId6" cstate="print"/>
                <a:stretch>
                  <a:fillRect l="-1303" t="-2538" r="-326" b="-71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051005" y="5218384"/>
                <a:ext cx="936104" cy="369332"/>
              </a:xfrm>
              <a:prstGeom prst="rect">
                <a:avLst/>
              </a:prstGeom>
              <a:noFill/>
            </p:spPr>
            <p:txBody>
              <a:bodyPr wrap="square" rtlCol="0">
                <a:spAutoFit/>
              </a:bodyPr>
              <a:lstStyle/>
              <a:p>
                <a:pPr algn="ctr"/>
                <a:r>
                  <a:rPr lang="en-GB" dirty="0"/>
                  <a:t>IQ (</a:t>
                </a:r>
                <a14:m>
                  <m:oMath xmlns:m="http://schemas.openxmlformats.org/officeDocument/2006/math">
                    <m:r>
                      <a:rPr lang="en-GB" i="1" dirty="0" smtClean="0">
                        <a:latin typeface="Cambria Math" panose="02040503050406030204" pitchFamily="18" charset="0"/>
                      </a:rPr>
                      <m:t>𝑥</m:t>
                    </m:r>
                  </m:oMath>
                </a14:m>
                <a:r>
                  <a:rPr lang="en-GB" dirty="0"/>
                  <a:t>)</a:t>
                </a:r>
              </a:p>
            </p:txBody>
          </p:sp>
        </mc:Choice>
        <mc:Fallback xmlns="">
          <p:sp>
            <p:nvSpPr>
              <p:cNvPr id="20" name="TextBox 19"/>
              <p:cNvSpPr txBox="1">
                <a:spLocks noRot="1" noChangeAspect="1" noMove="1" noResize="1" noEditPoints="1" noAdjustHandles="1" noChangeArrowheads="1" noChangeShapeType="1" noTextEdit="1"/>
              </p:cNvSpPr>
              <p:nvPr/>
            </p:nvSpPr>
            <p:spPr>
              <a:xfrm>
                <a:off x="5051005" y="5218384"/>
                <a:ext cx="936104" cy="369332"/>
              </a:xfrm>
              <a:prstGeom prst="rect">
                <a:avLst/>
              </a:prstGeom>
              <a:blipFill rotWithShape="0">
                <a:blip r:embed="rId7"/>
                <a:stretch>
                  <a:fillRect t="-8197" b="-24590"/>
                </a:stretch>
              </a:blipFill>
            </p:spPr>
            <p:txBody>
              <a:bodyPr/>
              <a:lstStyle/>
              <a:p>
                <a:r>
                  <a:rPr lang="en-GB">
                    <a:noFill/>
                  </a:rPr>
                  <a:t> </a:t>
                </a:r>
              </a:p>
            </p:txBody>
          </p:sp>
        </mc:Fallback>
      </mc:AlternateContent>
      <p:sp>
        <p:nvSpPr>
          <p:cNvPr id="21" name="TextBox 20"/>
          <p:cNvSpPr txBox="1"/>
          <p:nvPr/>
        </p:nvSpPr>
        <p:spPr>
          <a:xfrm>
            <a:off x="5004048" y="1340768"/>
            <a:ext cx="144016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Example</a:t>
            </a:r>
          </a:p>
        </p:txBody>
      </p:sp>
      <p:graphicFrame>
        <p:nvGraphicFramePr>
          <p:cNvPr id="22" name="Table 21"/>
          <p:cNvGraphicFramePr>
            <a:graphicFrameLocks noGrp="1"/>
          </p:cNvGraphicFramePr>
          <p:nvPr/>
        </p:nvGraphicFramePr>
        <p:xfrm>
          <a:off x="6444208" y="3140968"/>
          <a:ext cx="2016224" cy="2225040"/>
        </p:xfrm>
        <a:graphic>
          <a:graphicData uri="http://schemas.openxmlformats.org/drawingml/2006/table">
            <a:tbl>
              <a:tblPr firstRow="1" bandRow="1">
                <a:tableStyleId>{073A0DAA-6AF3-43AB-8588-CEC1D06C72B9}</a:tableStyleId>
              </a:tblPr>
              <a:tblGrid>
                <a:gridCol w="864096">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tblGrid>
              <a:tr h="370840">
                <a:tc>
                  <a:txBody>
                    <a:bodyPr/>
                    <a:lstStyle/>
                    <a:p>
                      <a:r>
                        <a:rPr lang="en-GB" dirty="0"/>
                        <a:t>IQ</a:t>
                      </a:r>
                    </a:p>
                  </a:txBody>
                  <a:tcPr/>
                </a:tc>
                <a:tc>
                  <a:txBody>
                    <a:bodyPr/>
                    <a:lstStyle/>
                    <a:p>
                      <a:r>
                        <a:rPr lang="en-GB" dirty="0"/>
                        <a:t>Z</a:t>
                      </a:r>
                    </a:p>
                  </a:txBody>
                  <a:tcPr/>
                </a:tc>
                <a:extLst>
                  <a:ext uri="{0D108BD9-81ED-4DB2-BD59-A6C34878D82A}">
                    <a16:rowId xmlns:a16="http://schemas.microsoft.com/office/drawing/2014/main" val="10000"/>
                  </a:ext>
                </a:extLst>
              </a:tr>
              <a:tr h="370840">
                <a:tc>
                  <a:txBody>
                    <a:bodyPr/>
                    <a:lstStyle/>
                    <a:p>
                      <a:r>
                        <a:rPr lang="en-GB" dirty="0"/>
                        <a:t>100</a:t>
                      </a:r>
                    </a:p>
                  </a:txBody>
                  <a:tcPr/>
                </a:tc>
                <a:tc>
                  <a:txBody>
                    <a:bodyPr/>
                    <a:lstStyle/>
                    <a:p>
                      <a:r>
                        <a:rPr lang="en-GB" dirty="0"/>
                        <a:t>0</a:t>
                      </a:r>
                    </a:p>
                  </a:txBody>
                  <a:tcPr/>
                </a:tc>
                <a:extLst>
                  <a:ext uri="{0D108BD9-81ED-4DB2-BD59-A6C34878D82A}">
                    <a16:rowId xmlns:a16="http://schemas.microsoft.com/office/drawing/2014/main" val="10001"/>
                  </a:ext>
                </a:extLst>
              </a:tr>
              <a:tr h="370840">
                <a:tc>
                  <a:txBody>
                    <a:bodyPr/>
                    <a:lstStyle/>
                    <a:p>
                      <a:r>
                        <a:rPr lang="en-GB" dirty="0"/>
                        <a:t>130</a:t>
                      </a:r>
                    </a:p>
                  </a:txBody>
                  <a:tcPr/>
                </a:tc>
                <a:tc>
                  <a:txBody>
                    <a:bodyPr/>
                    <a:lstStyle/>
                    <a:p>
                      <a:r>
                        <a:rPr lang="en-GB" dirty="0"/>
                        <a:t>2</a:t>
                      </a:r>
                    </a:p>
                  </a:txBody>
                  <a:tcPr/>
                </a:tc>
                <a:extLst>
                  <a:ext uri="{0D108BD9-81ED-4DB2-BD59-A6C34878D82A}">
                    <a16:rowId xmlns:a16="http://schemas.microsoft.com/office/drawing/2014/main" val="10002"/>
                  </a:ext>
                </a:extLst>
              </a:tr>
              <a:tr h="370840">
                <a:tc>
                  <a:txBody>
                    <a:bodyPr/>
                    <a:lstStyle/>
                    <a:p>
                      <a:r>
                        <a:rPr lang="en-GB" dirty="0"/>
                        <a:t>85</a:t>
                      </a:r>
                    </a:p>
                  </a:txBody>
                  <a:tcPr/>
                </a:tc>
                <a:tc>
                  <a:txBody>
                    <a:bodyPr/>
                    <a:lstStyle/>
                    <a:p>
                      <a:r>
                        <a:rPr lang="en-GB" dirty="0"/>
                        <a:t>-1</a:t>
                      </a:r>
                    </a:p>
                  </a:txBody>
                  <a:tcPr/>
                </a:tc>
                <a:extLst>
                  <a:ext uri="{0D108BD9-81ED-4DB2-BD59-A6C34878D82A}">
                    <a16:rowId xmlns:a16="http://schemas.microsoft.com/office/drawing/2014/main" val="10003"/>
                  </a:ext>
                </a:extLst>
              </a:tr>
              <a:tr h="370840">
                <a:tc>
                  <a:txBody>
                    <a:bodyPr/>
                    <a:lstStyle/>
                    <a:p>
                      <a:r>
                        <a:rPr lang="en-GB" dirty="0"/>
                        <a:t>165</a:t>
                      </a:r>
                    </a:p>
                  </a:txBody>
                  <a:tcPr/>
                </a:tc>
                <a:tc>
                  <a:txBody>
                    <a:bodyPr/>
                    <a:lstStyle/>
                    <a:p>
                      <a:r>
                        <a:rPr lang="en-GB" dirty="0"/>
                        <a:t>4.333</a:t>
                      </a:r>
                    </a:p>
                  </a:txBody>
                  <a:tcPr/>
                </a:tc>
                <a:extLst>
                  <a:ext uri="{0D108BD9-81ED-4DB2-BD59-A6C34878D82A}">
                    <a16:rowId xmlns:a16="http://schemas.microsoft.com/office/drawing/2014/main" val="10004"/>
                  </a:ext>
                </a:extLst>
              </a:tr>
              <a:tr h="370840">
                <a:tc>
                  <a:txBody>
                    <a:bodyPr/>
                    <a:lstStyle/>
                    <a:p>
                      <a:r>
                        <a:rPr lang="en-GB" dirty="0"/>
                        <a:t>62.5</a:t>
                      </a:r>
                    </a:p>
                  </a:txBody>
                  <a:tcPr/>
                </a:tc>
                <a:tc>
                  <a:txBody>
                    <a:bodyPr/>
                    <a:lstStyle/>
                    <a:p>
                      <a:r>
                        <a:rPr lang="en-GB" sz="1800" dirty="0"/>
                        <a:t>-2.5</a:t>
                      </a:r>
                      <a:endParaRPr lang="en-GB" sz="1050" dirty="0"/>
                    </a:p>
                  </a:txBody>
                  <a:tcPr/>
                </a:tc>
                <a:extLst>
                  <a:ext uri="{0D108BD9-81ED-4DB2-BD59-A6C34878D82A}">
                    <a16:rowId xmlns:a16="http://schemas.microsoft.com/office/drawing/2014/main" val="10005"/>
                  </a:ext>
                </a:extLst>
              </a:tr>
            </a:tbl>
          </a:graphicData>
        </a:graphic>
      </p:graphicFrame>
      <p:sp>
        <p:nvSpPr>
          <p:cNvPr id="29" name="TextBox 28"/>
          <p:cNvSpPr txBox="1"/>
          <p:nvPr/>
        </p:nvSpPr>
        <p:spPr>
          <a:xfrm>
            <a:off x="2352203" y="2011660"/>
            <a:ext cx="792088" cy="369332"/>
          </a:xfrm>
          <a:prstGeom prst="rect">
            <a:avLst/>
          </a:prstGeom>
          <a:noFill/>
        </p:spPr>
        <p:txBody>
          <a:bodyPr wrap="square" rtlCol="0">
            <a:spAutoFit/>
          </a:bodyPr>
          <a:lstStyle/>
          <a:p>
            <a:pPr algn="ctr"/>
            <a:r>
              <a:rPr lang="en-GB" dirty="0"/>
              <a:t>p(x)</a:t>
            </a:r>
          </a:p>
        </p:txBody>
      </p:sp>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131</a:t>
            </a:fld>
            <a:endParaRPr lang="en-GB"/>
          </a:p>
        </p:txBody>
      </p:sp>
    </p:spTree>
    <p:extLst>
      <p:ext uri="{BB962C8B-B14F-4D97-AF65-F5344CB8AC3E}">
        <p14:creationId xmlns:p14="http://schemas.microsoft.com/office/powerpoint/2010/main" val="25683879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7504" y="6088559"/>
            <a:ext cx="4824536" cy="769441"/>
          </a:xfrm>
          <a:prstGeom prst="rect">
            <a:avLst/>
          </a:prstGeom>
          <a:noFill/>
        </p:spPr>
        <p:txBody>
          <a:bodyPr wrap="square" rtlCol="0">
            <a:spAutoFit/>
          </a:bodyPr>
          <a:lstStyle/>
          <a:p>
            <a:r>
              <a:rPr lang="en-GB" sz="1100" dirty="0"/>
              <a:t>You may be wondering why we have to look up the values in a table, rather than being able to calculate it directly. The reason is that calculating the area under the graph involves integrating , but the probability function for the normal distribution (which you won’t see here) cannot be integrated!</a:t>
            </a:r>
          </a:p>
        </p:txBody>
      </p:sp>
      <mc:AlternateContent xmlns:mc="http://schemas.openxmlformats.org/markup-compatibility/2006" xmlns:a14="http://schemas.microsoft.com/office/drawing/2010/main">
        <mc:Choice Requires="a14">
          <p:sp>
            <p:nvSpPr>
              <p:cNvPr id="5" name="TextBox 4"/>
              <p:cNvSpPr txBox="1"/>
              <p:nvPr/>
            </p:nvSpPr>
            <p:spPr>
              <a:xfrm>
                <a:off x="323528" y="620688"/>
                <a:ext cx="8820472" cy="846386"/>
              </a:xfrm>
              <a:prstGeom prst="rect">
                <a:avLst/>
              </a:prstGeom>
              <a:noFill/>
            </p:spPr>
            <p:txBody>
              <a:bodyPr wrap="square" rtlCol="0">
                <a:spAutoFit/>
              </a:bodyPr>
              <a:lstStyle/>
              <a:p>
                <a:r>
                  <a:rPr lang="en-GB" sz="1700" dirty="0"/>
                  <a:t>A z-table allows us to find the probability that the outcome will be less than a particular z value.</a:t>
                </a:r>
              </a:p>
              <a:p>
                <a:r>
                  <a:rPr lang="en-GB" dirty="0"/>
                  <a:t>For IQ, </a:t>
                </a:r>
                <a14:m>
                  <m:oMath xmlns:m="http://schemas.openxmlformats.org/officeDocument/2006/math">
                    <m:r>
                      <a:rPr lang="en-GB" b="1" i="1" smtClean="0">
                        <a:latin typeface="Cambria Math" panose="02040503050406030204" pitchFamily="18" charset="0"/>
                      </a:rPr>
                      <m:t>𝑷</m:t>
                    </m:r>
                    <m:r>
                      <a:rPr lang="en-GB" b="1" i="1" smtClean="0">
                        <a:latin typeface="Cambria Math" panose="02040503050406030204" pitchFamily="18" charset="0"/>
                      </a:rPr>
                      <m:t>(</m:t>
                    </m:r>
                    <m:r>
                      <a:rPr lang="en-GB" b="1" i="1" smtClean="0">
                        <a:latin typeface="Cambria Math" panose="02040503050406030204" pitchFamily="18" charset="0"/>
                      </a:rPr>
                      <m:t>𝒁</m:t>
                    </m:r>
                    <m:r>
                      <a:rPr lang="en-GB" b="1" i="1" smtClean="0">
                        <a:latin typeface="Cambria Math" panose="02040503050406030204" pitchFamily="18" charset="0"/>
                      </a:rPr>
                      <m:t>&lt;</m:t>
                    </m:r>
                    <m:r>
                      <a:rPr lang="en-GB" b="1" i="1" smtClean="0">
                        <a:latin typeface="Cambria Math" panose="02040503050406030204" pitchFamily="18" charset="0"/>
                      </a:rPr>
                      <m:t>𝟐</m:t>
                    </m:r>
                    <m:r>
                      <a:rPr lang="en-GB" b="1" i="1" smtClean="0">
                        <a:latin typeface="Cambria Math" panose="02040503050406030204" pitchFamily="18" charset="0"/>
                      </a:rPr>
                      <m:t>)</m:t>
                    </m:r>
                  </m:oMath>
                </a14:m>
                <a:r>
                  <a:rPr lang="en-GB" b="1" dirty="0"/>
                  <a:t> </a:t>
                </a:r>
                <a:r>
                  <a:rPr lang="en-GB" dirty="0"/>
                  <a:t>would mean “</a:t>
                </a:r>
                <a:r>
                  <a:rPr lang="en-GB" b="1" dirty="0"/>
                  <a:t>the probability your IQ is less than 130</a:t>
                </a:r>
                <a:r>
                  <a:rPr lang="en-GB" dirty="0"/>
                  <a:t>”. </a:t>
                </a:r>
              </a:p>
              <a:p>
                <a:r>
                  <a:rPr lang="en-GB" sz="1400" dirty="0"/>
                  <a:t>(You can find these values at the back of your textbook, and in a formula booklet in the exam.)</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620688"/>
                <a:ext cx="8820472" cy="846386"/>
              </a:xfrm>
              <a:prstGeom prst="rect">
                <a:avLst/>
              </a:prstGeom>
              <a:blipFill rotWithShape="0">
                <a:blip r:embed="rId2"/>
                <a:stretch>
                  <a:fillRect l="-553" t="-2878" b="-6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441190" y="2718598"/>
                <a:ext cx="2097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&lt;2</m:t>
                          </m:r>
                        </m:e>
                      </m:d>
                      <m:r>
                        <a:rPr lang="en-GB" b="0" i="1" smtClean="0">
                          <a:latin typeface="Cambria Math" panose="02040503050406030204" pitchFamily="18" charset="0"/>
                        </a:rPr>
                        <m:t>=0.9772</m:t>
                      </m:r>
                    </m:oMath>
                  </m:oMathPara>
                </a14:m>
                <a:endParaRPr lang="en-GB" dirty="0"/>
              </a:p>
            </p:txBody>
          </p:sp>
        </mc:Choice>
        <mc:Fallback xmlns="">
          <p:sp>
            <p:nvSpPr>
              <p:cNvPr id="28" name="TextBox 27"/>
              <p:cNvSpPr txBox="1">
                <a:spLocks noRot="1" noChangeAspect="1" noMove="1" noResize="1" noEditPoints="1" noAdjustHandles="1" noChangeArrowheads="1" noChangeShapeType="1" noTextEdit="1"/>
              </p:cNvSpPr>
              <p:nvPr/>
            </p:nvSpPr>
            <p:spPr>
              <a:xfrm>
                <a:off x="3441190" y="2718598"/>
                <a:ext cx="2097157" cy="369332"/>
              </a:xfrm>
              <a:prstGeom prst="rect">
                <a:avLst/>
              </a:prstGeom>
              <a:blipFill rotWithShape="0">
                <a:blip r:embed="rId3"/>
                <a:stretch>
                  <a:fillRect/>
                </a:stretch>
              </a:blipFill>
            </p:spPr>
            <p:txBody>
              <a:bodyPr/>
              <a:lstStyle/>
              <a:p>
                <a:r>
                  <a:rPr lang="en-GB">
                    <a:noFill/>
                  </a:rPr>
                  <a:t> </a:t>
                </a:r>
              </a:p>
            </p:txBody>
          </p:sp>
        </mc:Fallback>
      </mc:AlternateContent>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Z table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cxnSp>
        <p:nvCxnSpPr>
          <p:cNvPr id="7" name="Straight Arrow Connector 6"/>
          <p:cNvCxnSpPr/>
          <p:nvPr/>
        </p:nvCxnSpPr>
        <p:spPr>
          <a:xfrm>
            <a:off x="625961" y="5134838"/>
            <a:ext cx="5400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3085718" y="2150279"/>
            <a:ext cx="0" cy="3024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683568" y="2852936"/>
            <a:ext cx="4727010" cy="2216546"/>
            <a:chOff x="1749287" y="2731274"/>
            <a:chExt cx="4727010" cy="2216546"/>
          </a:xfrm>
        </p:grpSpPr>
        <p:sp>
          <p:nvSpPr>
            <p:cNvPr id="12" name="Freeform 11"/>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4" name="TextBox 13"/>
              <p:cNvSpPr txBox="1"/>
              <p:nvPr/>
            </p:nvSpPr>
            <p:spPr>
              <a:xfrm>
                <a:off x="2627784" y="5661248"/>
                <a:ext cx="936104" cy="369332"/>
              </a:xfrm>
              <a:prstGeom prst="rect">
                <a:avLst/>
              </a:prstGeom>
              <a:noFill/>
            </p:spPr>
            <p:txBody>
              <a:bodyPr wrap="square" rtlCol="0">
                <a:spAutoFit/>
              </a:bodyPr>
              <a:lstStyle/>
              <a:p>
                <a:pPr algn="ctr"/>
                <a:r>
                  <a:rPr lang="en-GB" dirty="0"/>
                  <a:t>IQ (</a:t>
                </a:r>
                <a14:m>
                  <m:oMath xmlns:m="http://schemas.openxmlformats.org/officeDocument/2006/math">
                    <m:r>
                      <a:rPr lang="en-GB" i="1" dirty="0" smtClean="0">
                        <a:latin typeface="Cambria Math" panose="02040503050406030204" pitchFamily="18" charset="0"/>
                      </a:rPr>
                      <m:t>𝑥</m:t>
                    </m:r>
                  </m:oMath>
                </a14:m>
                <a:r>
                  <a:rPr lang="en-GB" dirty="0"/>
                  <a:t>)</a:t>
                </a:r>
              </a:p>
            </p:txBody>
          </p:sp>
        </mc:Choice>
        <mc:Fallback xmlns="">
          <p:sp>
            <p:nvSpPr>
              <p:cNvPr id="14" name="TextBox 13"/>
              <p:cNvSpPr txBox="1">
                <a:spLocks noRot="1" noChangeAspect="1" noMove="1" noResize="1" noEditPoints="1" noAdjustHandles="1" noChangeArrowheads="1" noChangeShapeType="1" noTextEdit="1"/>
              </p:cNvSpPr>
              <p:nvPr/>
            </p:nvSpPr>
            <p:spPr>
              <a:xfrm>
                <a:off x="2627784" y="5661248"/>
                <a:ext cx="936104" cy="369332"/>
              </a:xfrm>
              <a:prstGeom prst="rect">
                <a:avLst/>
              </a:prstGeom>
              <a:blipFill rotWithShape="0">
                <a:blip r:embed="rId4"/>
                <a:stretch>
                  <a:fillRect t="-10000" b="-26667"/>
                </a:stretch>
              </a:blipFill>
            </p:spPr>
            <p:txBody>
              <a:bodyPr/>
              <a:lstStyle/>
              <a:p>
                <a:r>
                  <a:rPr lang="en-GB">
                    <a:noFill/>
                  </a:rPr>
                  <a:t> </a:t>
                </a:r>
              </a:p>
            </p:txBody>
          </p:sp>
        </mc:Fallback>
      </mc:AlternateContent>
      <p:sp>
        <p:nvSpPr>
          <p:cNvPr id="15" name="Freeform 14"/>
          <p:cNvSpPr/>
          <p:nvPr/>
        </p:nvSpPr>
        <p:spPr>
          <a:xfrm>
            <a:off x="628153" y="2870421"/>
            <a:ext cx="3601941" cy="2293181"/>
          </a:xfrm>
          <a:custGeom>
            <a:avLst/>
            <a:gdLst>
              <a:gd name="connsiteX0" fmla="*/ 3116911 w 3124863"/>
              <a:gd name="connsiteY0" fmla="*/ 2258170 h 2282024"/>
              <a:gd name="connsiteX1" fmla="*/ 3124863 w 3124863"/>
              <a:gd name="connsiteY1" fmla="*/ 1661822 h 2282024"/>
              <a:gd name="connsiteX2" fmla="*/ 2926080 w 3124863"/>
              <a:gd name="connsiteY2" fmla="*/ 1486894 h 2282024"/>
              <a:gd name="connsiteX3" fmla="*/ 2806810 w 3124863"/>
              <a:gd name="connsiteY3" fmla="*/ 1272209 h 2282024"/>
              <a:gd name="connsiteX4" fmla="*/ 2695492 w 3124863"/>
              <a:gd name="connsiteY4" fmla="*/ 906449 h 2282024"/>
              <a:gd name="connsiteX5" fmla="*/ 2647784 w 3124863"/>
              <a:gd name="connsiteY5" fmla="*/ 596348 h 2282024"/>
              <a:gd name="connsiteX6" fmla="*/ 2592125 w 3124863"/>
              <a:gd name="connsiteY6" fmla="*/ 302149 h 2282024"/>
              <a:gd name="connsiteX7" fmla="*/ 2552369 w 3124863"/>
              <a:gd name="connsiteY7" fmla="*/ 95416 h 2282024"/>
              <a:gd name="connsiteX8" fmla="*/ 2520564 w 3124863"/>
              <a:gd name="connsiteY8" fmla="*/ 7951 h 2282024"/>
              <a:gd name="connsiteX9" fmla="*/ 2456953 w 3124863"/>
              <a:gd name="connsiteY9" fmla="*/ 0 h 2282024"/>
              <a:gd name="connsiteX10" fmla="*/ 2385391 w 3124863"/>
              <a:gd name="connsiteY10" fmla="*/ 0 h 2282024"/>
              <a:gd name="connsiteX11" fmla="*/ 2313830 w 3124863"/>
              <a:gd name="connsiteY11" fmla="*/ 23854 h 2282024"/>
              <a:gd name="connsiteX12" fmla="*/ 2282024 w 3124863"/>
              <a:gd name="connsiteY12" fmla="*/ 127221 h 2282024"/>
              <a:gd name="connsiteX13" fmla="*/ 2234317 w 3124863"/>
              <a:gd name="connsiteY13" fmla="*/ 453224 h 2282024"/>
              <a:gd name="connsiteX14" fmla="*/ 2194560 w 3124863"/>
              <a:gd name="connsiteY14" fmla="*/ 691763 h 2282024"/>
              <a:gd name="connsiteX15" fmla="*/ 2138901 w 3124863"/>
              <a:gd name="connsiteY15" fmla="*/ 938254 h 2282024"/>
              <a:gd name="connsiteX16" fmla="*/ 2019631 w 3124863"/>
              <a:gd name="connsiteY16" fmla="*/ 1304014 h 2282024"/>
              <a:gd name="connsiteX17" fmla="*/ 1916264 w 3124863"/>
              <a:gd name="connsiteY17" fmla="*/ 1478942 h 2282024"/>
              <a:gd name="connsiteX18" fmla="*/ 1653871 w 3124863"/>
              <a:gd name="connsiteY18" fmla="*/ 1701579 h 2282024"/>
              <a:gd name="connsiteX19" fmla="*/ 1423284 w 3124863"/>
              <a:gd name="connsiteY19" fmla="*/ 1860605 h 2282024"/>
              <a:gd name="connsiteX20" fmla="*/ 1224501 w 3124863"/>
              <a:gd name="connsiteY20" fmla="*/ 1940118 h 2282024"/>
              <a:gd name="connsiteX21" fmla="*/ 890546 w 3124863"/>
              <a:gd name="connsiteY21" fmla="*/ 2043485 h 2282024"/>
              <a:gd name="connsiteX22" fmla="*/ 421419 w 3124863"/>
              <a:gd name="connsiteY22" fmla="*/ 2146852 h 2282024"/>
              <a:gd name="connsiteX23" fmla="*/ 0 w 3124863"/>
              <a:gd name="connsiteY23" fmla="*/ 2202511 h 2282024"/>
              <a:gd name="connsiteX24" fmla="*/ 7951 w 3124863"/>
              <a:gd name="connsiteY24" fmla="*/ 2282024 h 2282024"/>
              <a:gd name="connsiteX25" fmla="*/ 3116911 w 3124863"/>
              <a:gd name="connsiteY25" fmla="*/ 2258170 h 2282024"/>
              <a:gd name="connsiteX0" fmla="*/ 3116911 w 3367783"/>
              <a:gd name="connsiteY0" fmla="*/ 2258170 h 2282024"/>
              <a:gd name="connsiteX1" fmla="*/ 3367783 w 3367783"/>
              <a:gd name="connsiteY1" fmla="*/ 1854723 h 2282024"/>
              <a:gd name="connsiteX2" fmla="*/ 2926080 w 3367783"/>
              <a:gd name="connsiteY2" fmla="*/ 1486894 h 2282024"/>
              <a:gd name="connsiteX3" fmla="*/ 2806810 w 3367783"/>
              <a:gd name="connsiteY3" fmla="*/ 1272209 h 2282024"/>
              <a:gd name="connsiteX4" fmla="*/ 2695492 w 3367783"/>
              <a:gd name="connsiteY4" fmla="*/ 906449 h 2282024"/>
              <a:gd name="connsiteX5" fmla="*/ 2647784 w 3367783"/>
              <a:gd name="connsiteY5" fmla="*/ 596348 h 2282024"/>
              <a:gd name="connsiteX6" fmla="*/ 2592125 w 3367783"/>
              <a:gd name="connsiteY6" fmla="*/ 302149 h 2282024"/>
              <a:gd name="connsiteX7" fmla="*/ 2552369 w 3367783"/>
              <a:gd name="connsiteY7" fmla="*/ 95416 h 2282024"/>
              <a:gd name="connsiteX8" fmla="*/ 2520564 w 3367783"/>
              <a:gd name="connsiteY8" fmla="*/ 7951 h 2282024"/>
              <a:gd name="connsiteX9" fmla="*/ 2456953 w 3367783"/>
              <a:gd name="connsiteY9" fmla="*/ 0 h 2282024"/>
              <a:gd name="connsiteX10" fmla="*/ 2385391 w 3367783"/>
              <a:gd name="connsiteY10" fmla="*/ 0 h 2282024"/>
              <a:gd name="connsiteX11" fmla="*/ 2313830 w 3367783"/>
              <a:gd name="connsiteY11" fmla="*/ 23854 h 2282024"/>
              <a:gd name="connsiteX12" fmla="*/ 2282024 w 3367783"/>
              <a:gd name="connsiteY12" fmla="*/ 127221 h 2282024"/>
              <a:gd name="connsiteX13" fmla="*/ 2234317 w 3367783"/>
              <a:gd name="connsiteY13" fmla="*/ 453224 h 2282024"/>
              <a:gd name="connsiteX14" fmla="*/ 2194560 w 3367783"/>
              <a:gd name="connsiteY14" fmla="*/ 691763 h 2282024"/>
              <a:gd name="connsiteX15" fmla="*/ 2138901 w 3367783"/>
              <a:gd name="connsiteY15" fmla="*/ 938254 h 2282024"/>
              <a:gd name="connsiteX16" fmla="*/ 2019631 w 3367783"/>
              <a:gd name="connsiteY16" fmla="*/ 1304014 h 2282024"/>
              <a:gd name="connsiteX17" fmla="*/ 1916264 w 3367783"/>
              <a:gd name="connsiteY17" fmla="*/ 1478942 h 2282024"/>
              <a:gd name="connsiteX18" fmla="*/ 1653871 w 3367783"/>
              <a:gd name="connsiteY18" fmla="*/ 1701579 h 2282024"/>
              <a:gd name="connsiteX19" fmla="*/ 1423284 w 3367783"/>
              <a:gd name="connsiteY19" fmla="*/ 1860605 h 2282024"/>
              <a:gd name="connsiteX20" fmla="*/ 1224501 w 3367783"/>
              <a:gd name="connsiteY20" fmla="*/ 1940118 h 2282024"/>
              <a:gd name="connsiteX21" fmla="*/ 890546 w 3367783"/>
              <a:gd name="connsiteY21" fmla="*/ 2043485 h 2282024"/>
              <a:gd name="connsiteX22" fmla="*/ 421419 w 3367783"/>
              <a:gd name="connsiteY22" fmla="*/ 2146852 h 2282024"/>
              <a:gd name="connsiteX23" fmla="*/ 0 w 3367783"/>
              <a:gd name="connsiteY23" fmla="*/ 2202511 h 2282024"/>
              <a:gd name="connsiteX24" fmla="*/ 7951 w 3367783"/>
              <a:gd name="connsiteY24" fmla="*/ 2282024 h 2282024"/>
              <a:gd name="connsiteX25" fmla="*/ 3116911 w 3367783"/>
              <a:gd name="connsiteY25" fmla="*/ 2258170 h 2282024"/>
              <a:gd name="connsiteX0" fmla="*/ 3360359 w 3367783"/>
              <a:gd name="connsiteY0" fmla="*/ 2261375 h 2282024"/>
              <a:gd name="connsiteX1" fmla="*/ 3367783 w 3367783"/>
              <a:gd name="connsiteY1" fmla="*/ 1854723 h 2282024"/>
              <a:gd name="connsiteX2" fmla="*/ 2926080 w 3367783"/>
              <a:gd name="connsiteY2" fmla="*/ 1486894 h 2282024"/>
              <a:gd name="connsiteX3" fmla="*/ 2806810 w 3367783"/>
              <a:gd name="connsiteY3" fmla="*/ 1272209 h 2282024"/>
              <a:gd name="connsiteX4" fmla="*/ 2695492 w 3367783"/>
              <a:gd name="connsiteY4" fmla="*/ 906449 h 2282024"/>
              <a:gd name="connsiteX5" fmla="*/ 2647784 w 3367783"/>
              <a:gd name="connsiteY5" fmla="*/ 596348 h 2282024"/>
              <a:gd name="connsiteX6" fmla="*/ 2592125 w 3367783"/>
              <a:gd name="connsiteY6" fmla="*/ 302149 h 2282024"/>
              <a:gd name="connsiteX7" fmla="*/ 2552369 w 3367783"/>
              <a:gd name="connsiteY7" fmla="*/ 95416 h 2282024"/>
              <a:gd name="connsiteX8" fmla="*/ 2520564 w 3367783"/>
              <a:gd name="connsiteY8" fmla="*/ 7951 h 2282024"/>
              <a:gd name="connsiteX9" fmla="*/ 2456953 w 3367783"/>
              <a:gd name="connsiteY9" fmla="*/ 0 h 2282024"/>
              <a:gd name="connsiteX10" fmla="*/ 2385391 w 3367783"/>
              <a:gd name="connsiteY10" fmla="*/ 0 h 2282024"/>
              <a:gd name="connsiteX11" fmla="*/ 2313830 w 3367783"/>
              <a:gd name="connsiteY11" fmla="*/ 23854 h 2282024"/>
              <a:gd name="connsiteX12" fmla="*/ 2282024 w 3367783"/>
              <a:gd name="connsiteY12" fmla="*/ 127221 h 2282024"/>
              <a:gd name="connsiteX13" fmla="*/ 2234317 w 3367783"/>
              <a:gd name="connsiteY13" fmla="*/ 453224 h 2282024"/>
              <a:gd name="connsiteX14" fmla="*/ 2194560 w 3367783"/>
              <a:gd name="connsiteY14" fmla="*/ 691763 h 2282024"/>
              <a:gd name="connsiteX15" fmla="*/ 2138901 w 3367783"/>
              <a:gd name="connsiteY15" fmla="*/ 938254 h 2282024"/>
              <a:gd name="connsiteX16" fmla="*/ 2019631 w 3367783"/>
              <a:gd name="connsiteY16" fmla="*/ 1304014 h 2282024"/>
              <a:gd name="connsiteX17" fmla="*/ 1916264 w 3367783"/>
              <a:gd name="connsiteY17" fmla="*/ 1478942 h 2282024"/>
              <a:gd name="connsiteX18" fmla="*/ 1653871 w 3367783"/>
              <a:gd name="connsiteY18" fmla="*/ 1701579 h 2282024"/>
              <a:gd name="connsiteX19" fmla="*/ 1423284 w 3367783"/>
              <a:gd name="connsiteY19" fmla="*/ 1860605 h 2282024"/>
              <a:gd name="connsiteX20" fmla="*/ 1224501 w 3367783"/>
              <a:gd name="connsiteY20" fmla="*/ 1940118 h 2282024"/>
              <a:gd name="connsiteX21" fmla="*/ 890546 w 3367783"/>
              <a:gd name="connsiteY21" fmla="*/ 2043485 h 2282024"/>
              <a:gd name="connsiteX22" fmla="*/ 421419 w 3367783"/>
              <a:gd name="connsiteY22" fmla="*/ 2146852 h 2282024"/>
              <a:gd name="connsiteX23" fmla="*/ 0 w 3367783"/>
              <a:gd name="connsiteY23" fmla="*/ 2202511 h 2282024"/>
              <a:gd name="connsiteX24" fmla="*/ 7951 w 3367783"/>
              <a:gd name="connsiteY24" fmla="*/ 2282024 h 2282024"/>
              <a:gd name="connsiteX25" fmla="*/ 3360359 w 3367783"/>
              <a:gd name="connsiteY25" fmla="*/ 2261375 h 2282024"/>
              <a:gd name="connsiteX0" fmla="*/ 3360359 w 3511799"/>
              <a:gd name="connsiteY0" fmla="*/ 2261375 h 2282024"/>
              <a:gd name="connsiteX1" fmla="*/ 3511799 w 3511799"/>
              <a:gd name="connsiteY1" fmla="*/ 1926731 h 2282024"/>
              <a:gd name="connsiteX2" fmla="*/ 2926080 w 3511799"/>
              <a:gd name="connsiteY2" fmla="*/ 1486894 h 2282024"/>
              <a:gd name="connsiteX3" fmla="*/ 2806810 w 3511799"/>
              <a:gd name="connsiteY3" fmla="*/ 1272209 h 2282024"/>
              <a:gd name="connsiteX4" fmla="*/ 2695492 w 3511799"/>
              <a:gd name="connsiteY4" fmla="*/ 906449 h 2282024"/>
              <a:gd name="connsiteX5" fmla="*/ 2647784 w 3511799"/>
              <a:gd name="connsiteY5" fmla="*/ 596348 h 2282024"/>
              <a:gd name="connsiteX6" fmla="*/ 2592125 w 3511799"/>
              <a:gd name="connsiteY6" fmla="*/ 302149 h 2282024"/>
              <a:gd name="connsiteX7" fmla="*/ 2552369 w 3511799"/>
              <a:gd name="connsiteY7" fmla="*/ 95416 h 2282024"/>
              <a:gd name="connsiteX8" fmla="*/ 2520564 w 3511799"/>
              <a:gd name="connsiteY8" fmla="*/ 7951 h 2282024"/>
              <a:gd name="connsiteX9" fmla="*/ 2456953 w 3511799"/>
              <a:gd name="connsiteY9" fmla="*/ 0 h 2282024"/>
              <a:gd name="connsiteX10" fmla="*/ 2385391 w 3511799"/>
              <a:gd name="connsiteY10" fmla="*/ 0 h 2282024"/>
              <a:gd name="connsiteX11" fmla="*/ 2313830 w 3511799"/>
              <a:gd name="connsiteY11" fmla="*/ 23854 h 2282024"/>
              <a:gd name="connsiteX12" fmla="*/ 2282024 w 3511799"/>
              <a:gd name="connsiteY12" fmla="*/ 127221 h 2282024"/>
              <a:gd name="connsiteX13" fmla="*/ 2234317 w 3511799"/>
              <a:gd name="connsiteY13" fmla="*/ 453224 h 2282024"/>
              <a:gd name="connsiteX14" fmla="*/ 2194560 w 3511799"/>
              <a:gd name="connsiteY14" fmla="*/ 691763 h 2282024"/>
              <a:gd name="connsiteX15" fmla="*/ 2138901 w 3511799"/>
              <a:gd name="connsiteY15" fmla="*/ 938254 h 2282024"/>
              <a:gd name="connsiteX16" fmla="*/ 2019631 w 3511799"/>
              <a:gd name="connsiteY16" fmla="*/ 1304014 h 2282024"/>
              <a:gd name="connsiteX17" fmla="*/ 1916264 w 3511799"/>
              <a:gd name="connsiteY17" fmla="*/ 1478942 h 2282024"/>
              <a:gd name="connsiteX18" fmla="*/ 1653871 w 3511799"/>
              <a:gd name="connsiteY18" fmla="*/ 1701579 h 2282024"/>
              <a:gd name="connsiteX19" fmla="*/ 1423284 w 3511799"/>
              <a:gd name="connsiteY19" fmla="*/ 1860605 h 2282024"/>
              <a:gd name="connsiteX20" fmla="*/ 1224501 w 3511799"/>
              <a:gd name="connsiteY20" fmla="*/ 1940118 h 2282024"/>
              <a:gd name="connsiteX21" fmla="*/ 890546 w 3511799"/>
              <a:gd name="connsiteY21" fmla="*/ 2043485 h 2282024"/>
              <a:gd name="connsiteX22" fmla="*/ 421419 w 3511799"/>
              <a:gd name="connsiteY22" fmla="*/ 2146852 h 2282024"/>
              <a:gd name="connsiteX23" fmla="*/ 0 w 3511799"/>
              <a:gd name="connsiteY23" fmla="*/ 2202511 h 2282024"/>
              <a:gd name="connsiteX24" fmla="*/ 7951 w 3511799"/>
              <a:gd name="connsiteY24" fmla="*/ 2282024 h 2282024"/>
              <a:gd name="connsiteX25" fmla="*/ 3360359 w 3511799"/>
              <a:gd name="connsiteY25" fmla="*/ 2261375 h 2282024"/>
              <a:gd name="connsiteX0" fmla="*/ 3511434 w 3511799"/>
              <a:gd name="connsiteY0" fmla="*/ 2277278 h 2282024"/>
              <a:gd name="connsiteX1" fmla="*/ 3511799 w 3511799"/>
              <a:gd name="connsiteY1" fmla="*/ 1926731 h 2282024"/>
              <a:gd name="connsiteX2" fmla="*/ 2926080 w 3511799"/>
              <a:gd name="connsiteY2" fmla="*/ 1486894 h 2282024"/>
              <a:gd name="connsiteX3" fmla="*/ 2806810 w 3511799"/>
              <a:gd name="connsiteY3" fmla="*/ 1272209 h 2282024"/>
              <a:gd name="connsiteX4" fmla="*/ 2695492 w 3511799"/>
              <a:gd name="connsiteY4" fmla="*/ 906449 h 2282024"/>
              <a:gd name="connsiteX5" fmla="*/ 2647784 w 3511799"/>
              <a:gd name="connsiteY5" fmla="*/ 596348 h 2282024"/>
              <a:gd name="connsiteX6" fmla="*/ 2592125 w 3511799"/>
              <a:gd name="connsiteY6" fmla="*/ 302149 h 2282024"/>
              <a:gd name="connsiteX7" fmla="*/ 2552369 w 3511799"/>
              <a:gd name="connsiteY7" fmla="*/ 95416 h 2282024"/>
              <a:gd name="connsiteX8" fmla="*/ 2520564 w 3511799"/>
              <a:gd name="connsiteY8" fmla="*/ 7951 h 2282024"/>
              <a:gd name="connsiteX9" fmla="*/ 2456953 w 3511799"/>
              <a:gd name="connsiteY9" fmla="*/ 0 h 2282024"/>
              <a:gd name="connsiteX10" fmla="*/ 2385391 w 3511799"/>
              <a:gd name="connsiteY10" fmla="*/ 0 h 2282024"/>
              <a:gd name="connsiteX11" fmla="*/ 2313830 w 3511799"/>
              <a:gd name="connsiteY11" fmla="*/ 23854 h 2282024"/>
              <a:gd name="connsiteX12" fmla="*/ 2282024 w 3511799"/>
              <a:gd name="connsiteY12" fmla="*/ 127221 h 2282024"/>
              <a:gd name="connsiteX13" fmla="*/ 2234317 w 3511799"/>
              <a:gd name="connsiteY13" fmla="*/ 453224 h 2282024"/>
              <a:gd name="connsiteX14" fmla="*/ 2194560 w 3511799"/>
              <a:gd name="connsiteY14" fmla="*/ 691763 h 2282024"/>
              <a:gd name="connsiteX15" fmla="*/ 2138901 w 3511799"/>
              <a:gd name="connsiteY15" fmla="*/ 938254 h 2282024"/>
              <a:gd name="connsiteX16" fmla="*/ 2019631 w 3511799"/>
              <a:gd name="connsiteY16" fmla="*/ 1304014 h 2282024"/>
              <a:gd name="connsiteX17" fmla="*/ 1916264 w 3511799"/>
              <a:gd name="connsiteY17" fmla="*/ 1478942 h 2282024"/>
              <a:gd name="connsiteX18" fmla="*/ 1653871 w 3511799"/>
              <a:gd name="connsiteY18" fmla="*/ 1701579 h 2282024"/>
              <a:gd name="connsiteX19" fmla="*/ 1423284 w 3511799"/>
              <a:gd name="connsiteY19" fmla="*/ 1860605 h 2282024"/>
              <a:gd name="connsiteX20" fmla="*/ 1224501 w 3511799"/>
              <a:gd name="connsiteY20" fmla="*/ 1940118 h 2282024"/>
              <a:gd name="connsiteX21" fmla="*/ 890546 w 3511799"/>
              <a:gd name="connsiteY21" fmla="*/ 2043485 h 2282024"/>
              <a:gd name="connsiteX22" fmla="*/ 421419 w 3511799"/>
              <a:gd name="connsiteY22" fmla="*/ 2146852 h 2282024"/>
              <a:gd name="connsiteX23" fmla="*/ 0 w 3511799"/>
              <a:gd name="connsiteY23" fmla="*/ 2202511 h 2282024"/>
              <a:gd name="connsiteX24" fmla="*/ 7951 w 3511799"/>
              <a:gd name="connsiteY24" fmla="*/ 2282024 h 2282024"/>
              <a:gd name="connsiteX25" fmla="*/ 3511434 w 3511799"/>
              <a:gd name="connsiteY25" fmla="*/ 2277278 h 2282024"/>
              <a:gd name="connsiteX0" fmla="*/ 3511434 w 3511799"/>
              <a:gd name="connsiteY0" fmla="*/ 2277278 h 2282024"/>
              <a:gd name="connsiteX1" fmla="*/ 3511799 w 3511799"/>
              <a:gd name="connsiteY1" fmla="*/ 1926731 h 2282024"/>
              <a:gd name="connsiteX2" fmla="*/ 3188473 w 3511799"/>
              <a:gd name="connsiteY2" fmla="*/ 1685676 h 2282024"/>
              <a:gd name="connsiteX3" fmla="*/ 2926080 w 3511799"/>
              <a:gd name="connsiteY3" fmla="*/ 1486894 h 2282024"/>
              <a:gd name="connsiteX4" fmla="*/ 2806810 w 3511799"/>
              <a:gd name="connsiteY4" fmla="*/ 1272209 h 2282024"/>
              <a:gd name="connsiteX5" fmla="*/ 2695492 w 3511799"/>
              <a:gd name="connsiteY5" fmla="*/ 906449 h 2282024"/>
              <a:gd name="connsiteX6" fmla="*/ 2647784 w 3511799"/>
              <a:gd name="connsiteY6" fmla="*/ 596348 h 2282024"/>
              <a:gd name="connsiteX7" fmla="*/ 2592125 w 3511799"/>
              <a:gd name="connsiteY7" fmla="*/ 302149 h 2282024"/>
              <a:gd name="connsiteX8" fmla="*/ 2552369 w 3511799"/>
              <a:gd name="connsiteY8" fmla="*/ 95416 h 2282024"/>
              <a:gd name="connsiteX9" fmla="*/ 2520564 w 3511799"/>
              <a:gd name="connsiteY9" fmla="*/ 7951 h 2282024"/>
              <a:gd name="connsiteX10" fmla="*/ 2456953 w 3511799"/>
              <a:gd name="connsiteY10" fmla="*/ 0 h 2282024"/>
              <a:gd name="connsiteX11" fmla="*/ 2385391 w 3511799"/>
              <a:gd name="connsiteY11" fmla="*/ 0 h 2282024"/>
              <a:gd name="connsiteX12" fmla="*/ 2313830 w 3511799"/>
              <a:gd name="connsiteY12" fmla="*/ 23854 h 2282024"/>
              <a:gd name="connsiteX13" fmla="*/ 2282024 w 3511799"/>
              <a:gd name="connsiteY13" fmla="*/ 127221 h 2282024"/>
              <a:gd name="connsiteX14" fmla="*/ 2234317 w 3511799"/>
              <a:gd name="connsiteY14" fmla="*/ 453224 h 2282024"/>
              <a:gd name="connsiteX15" fmla="*/ 2194560 w 3511799"/>
              <a:gd name="connsiteY15" fmla="*/ 691763 h 2282024"/>
              <a:gd name="connsiteX16" fmla="*/ 2138901 w 3511799"/>
              <a:gd name="connsiteY16" fmla="*/ 938254 h 2282024"/>
              <a:gd name="connsiteX17" fmla="*/ 2019631 w 3511799"/>
              <a:gd name="connsiteY17" fmla="*/ 1304014 h 2282024"/>
              <a:gd name="connsiteX18" fmla="*/ 1916264 w 3511799"/>
              <a:gd name="connsiteY18" fmla="*/ 1478942 h 2282024"/>
              <a:gd name="connsiteX19" fmla="*/ 1653871 w 3511799"/>
              <a:gd name="connsiteY19" fmla="*/ 1701579 h 2282024"/>
              <a:gd name="connsiteX20" fmla="*/ 1423284 w 3511799"/>
              <a:gd name="connsiteY20" fmla="*/ 1860605 h 2282024"/>
              <a:gd name="connsiteX21" fmla="*/ 1224501 w 3511799"/>
              <a:gd name="connsiteY21" fmla="*/ 1940118 h 2282024"/>
              <a:gd name="connsiteX22" fmla="*/ 890546 w 3511799"/>
              <a:gd name="connsiteY22" fmla="*/ 2043485 h 2282024"/>
              <a:gd name="connsiteX23" fmla="*/ 421419 w 3511799"/>
              <a:gd name="connsiteY23" fmla="*/ 2146852 h 2282024"/>
              <a:gd name="connsiteX24" fmla="*/ 0 w 3511799"/>
              <a:gd name="connsiteY24" fmla="*/ 2202511 h 2282024"/>
              <a:gd name="connsiteX25" fmla="*/ 7951 w 3511799"/>
              <a:gd name="connsiteY25" fmla="*/ 2282024 h 2282024"/>
              <a:gd name="connsiteX26" fmla="*/ 3511434 w 3511799"/>
              <a:gd name="connsiteY26" fmla="*/ 2277278 h 2282024"/>
              <a:gd name="connsiteX0" fmla="*/ 3511434 w 3601941"/>
              <a:gd name="connsiteY0" fmla="*/ 2277278 h 2282024"/>
              <a:gd name="connsiteX1" fmla="*/ 3601941 w 3601941"/>
              <a:gd name="connsiteY1" fmla="*/ 1979875 h 2282024"/>
              <a:gd name="connsiteX2" fmla="*/ 3188473 w 3601941"/>
              <a:gd name="connsiteY2" fmla="*/ 1685676 h 2282024"/>
              <a:gd name="connsiteX3" fmla="*/ 2926080 w 3601941"/>
              <a:gd name="connsiteY3" fmla="*/ 1486894 h 2282024"/>
              <a:gd name="connsiteX4" fmla="*/ 2806810 w 3601941"/>
              <a:gd name="connsiteY4" fmla="*/ 1272209 h 2282024"/>
              <a:gd name="connsiteX5" fmla="*/ 2695492 w 3601941"/>
              <a:gd name="connsiteY5" fmla="*/ 906449 h 2282024"/>
              <a:gd name="connsiteX6" fmla="*/ 2647784 w 3601941"/>
              <a:gd name="connsiteY6" fmla="*/ 596348 h 2282024"/>
              <a:gd name="connsiteX7" fmla="*/ 2592125 w 3601941"/>
              <a:gd name="connsiteY7" fmla="*/ 302149 h 2282024"/>
              <a:gd name="connsiteX8" fmla="*/ 2552369 w 3601941"/>
              <a:gd name="connsiteY8" fmla="*/ 95416 h 2282024"/>
              <a:gd name="connsiteX9" fmla="*/ 2520564 w 3601941"/>
              <a:gd name="connsiteY9" fmla="*/ 7951 h 2282024"/>
              <a:gd name="connsiteX10" fmla="*/ 2456953 w 3601941"/>
              <a:gd name="connsiteY10" fmla="*/ 0 h 2282024"/>
              <a:gd name="connsiteX11" fmla="*/ 2385391 w 3601941"/>
              <a:gd name="connsiteY11" fmla="*/ 0 h 2282024"/>
              <a:gd name="connsiteX12" fmla="*/ 2313830 w 3601941"/>
              <a:gd name="connsiteY12" fmla="*/ 23854 h 2282024"/>
              <a:gd name="connsiteX13" fmla="*/ 2282024 w 3601941"/>
              <a:gd name="connsiteY13" fmla="*/ 127221 h 2282024"/>
              <a:gd name="connsiteX14" fmla="*/ 2234317 w 3601941"/>
              <a:gd name="connsiteY14" fmla="*/ 453224 h 2282024"/>
              <a:gd name="connsiteX15" fmla="*/ 2194560 w 3601941"/>
              <a:gd name="connsiteY15" fmla="*/ 691763 h 2282024"/>
              <a:gd name="connsiteX16" fmla="*/ 2138901 w 3601941"/>
              <a:gd name="connsiteY16" fmla="*/ 938254 h 2282024"/>
              <a:gd name="connsiteX17" fmla="*/ 2019631 w 3601941"/>
              <a:gd name="connsiteY17" fmla="*/ 1304014 h 2282024"/>
              <a:gd name="connsiteX18" fmla="*/ 1916264 w 3601941"/>
              <a:gd name="connsiteY18" fmla="*/ 1478942 h 2282024"/>
              <a:gd name="connsiteX19" fmla="*/ 1653871 w 3601941"/>
              <a:gd name="connsiteY19" fmla="*/ 1701579 h 2282024"/>
              <a:gd name="connsiteX20" fmla="*/ 1423284 w 3601941"/>
              <a:gd name="connsiteY20" fmla="*/ 1860605 h 2282024"/>
              <a:gd name="connsiteX21" fmla="*/ 1224501 w 3601941"/>
              <a:gd name="connsiteY21" fmla="*/ 1940118 h 2282024"/>
              <a:gd name="connsiteX22" fmla="*/ 890546 w 3601941"/>
              <a:gd name="connsiteY22" fmla="*/ 2043485 h 2282024"/>
              <a:gd name="connsiteX23" fmla="*/ 421419 w 3601941"/>
              <a:gd name="connsiteY23" fmla="*/ 2146852 h 2282024"/>
              <a:gd name="connsiteX24" fmla="*/ 0 w 3601941"/>
              <a:gd name="connsiteY24" fmla="*/ 2202511 h 2282024"/>
              <a:gd name="connsiteX25" fmla="*/ 7951 w 3601941"/>
              <a:gd name="connsiteY25" fmla="*/ 2282024 h 2282024"/>
              <a:gd name="connsiteX26" fmla="*/ 3511434 w 3601941"/>
              <a:gd name="connsiteY26" fmla="*/ 2277278 h 2282024"/>
              <a:gd name="connsiteX0" fmla="*/ 3590947 w 3601941"/>
              <a:gd name="connsiteY0" fmla="*/ 2293181 h 2293181"/>
              <a:gd name="connsiteX1" fmla="*/ 3601941 w 3601941"/>
              <a:gd name="connsiteY1" fmla="*/ 1979875 h 2293181"/>
              <a:gd name="connsiteX2" fmla="*/ 3188473 w 3601941"/>
              <a:gd name="connsiteY2" fmla="*/ 1685676 h 2293181"/>
              <a:gd name="connsiteX3" fmla="*/ 2926080 w 3601941"/>
              <a:gd name="connsiteY3" fmla="*/ 1486894 h 2293181"/>
              <a:gd name="connsiteX4" fmla="*/ 2806810 w 3601941"/>
              <a:gd name="connsiteY4" fmla="*/ 1272209 h 2293181"/>
              <a:gd name="connsiteX5" fmla="*/ 2695492 w 3601941"/>
              <a:gd name="connsiteY5" fmla="*/ 906449 h 2293181"/>
              <a:gd name="connsiteX6" fmla="*/ 2647784 w 3601941"/>
              <a:gd name="connsiteY6" fmla="*/ 596348 h 2293181"/>
              <a:gd name="connsiteX7" fmla="*/ 2592125 w 3601941"/>
              <a:gd name="connsiteY7" fmla="*/ 302149 h 2293181"/>
              <a:gd name="connsiteX8" fmla="*/ 2552369 w 3601941"/>
              <a:gd name="connsiteY8" fmla="*/ 95416 h 2293181"/>
              <a:gd name="connsiteX9" fmla="*/ 2520564 w 3601941"/>
              <a:gd name="connsiteY9" fmla="*/ 7951 h 2293181"/>
              <a:gd name="connsiteX10" fmla="*/ 2456953 w 3601941"/>
              <a:gd name="connsiteY10" fmla="*/ 0 h 2293181"/>
              <a:gd name="connsiteX11" fmla="*/ 2385391 w 3601941"/>
              <a:gd name="connsiteY11" fmla="*/ 0 h 2293181"/>
              <a:gd name="connsiteX12" fmla="*/ 2313830 w 3601941"/>
              <a:gd name="connsiteY12" fmla="*/ 23854 h 2293181"/>
              <a:gd name="connsiteX13" fmla="*/ 2282024 w 3601941"/>
              <a:gd name="connsiteY13" fmla="*/ 127221 h 2293181"/>
              <a:gd name="connsiteX14" fmla="*/ 2234317 w 3601941"/>
              <a:gd name="connsiteY14" fmla="*/ 453224 h 2293181"/>
              <a:gd name="connsiteX15" fmla="*/ 2194560 w 3601941"/>
              <a:gd name="connsiteY15" fmla="*/ 691763 h 2293181"/>
              <a:gd name="connsiteX16" fmla="*/ 2138901 w 3601941"/>
              <a:gd name="connsiteY16" fmla="*/ 938254 h 2293181"/>
              <a:gd name="connsiteX17" fmla="*/ 2019631 w 3601941"/>
              <a:gd name="connsiteY17" fmla="*/ 1304014 h 2293181"/>
              <a:gd name="connsiteX18" fmla="*/ 1916264 w 3601941"/>
              <a:gd name="connsiteY18" fmla="*/ 1478942 h 2293181"/>
              <a:gd name="connsiteX19" fmla="*/ 1653871 w 3601941"/>
              <a:gd name="connsiteY19" fmla="*/ 1701579 h 2293181"/>
              <a:gd name="connsiteX20" fmla="*/ 1423284 w 3601941"/>
              <a:gd name="connsiteY20" fmla="*/ 1860605 h 2293181"/>
              <a:gd name="connsiteX21" fmla="*/ 1224501 w 3601941"/>
              <a:gd name="connsiteY21" fmla="*/ 1940118 h 2293181"/>
              <a:gd name="connsiteX22" fmla="*/ 890546 w 3601941"/>
              <a:gd name="connsiteY22" fmla="*/ 2043485 h 2293181"/>
              <a:gd name="connsiteX23" fmla="*/ 421419 w 3601941"/>
              <a:gd name="connsiteY23" fmla="*/ 2146852 h 2293181"/>
              <a:gd name="connsiteX24" fmla="*/ 0 w 3601941"/>
              <a:gd name="connsiteY24" fmla="*/ 2202511 h 2293181"/>
              <a:gd name="connsiteX25" fmla="*/ 7951 w 3601941"/>
              <a:gd name="connsiteY25" fmla="*/ 2282024 h 2293181"/>
              <a:gd name="connsiteX26" fmla="*/ 3590947 w 3601941"/>
              <a:gd name="connsiteY26" fmla="*/ 2293181 h 2293181"/>
              <a:gd name="connsiteX0" fmla="*/ 3590947 w 3601941"/>
              <a:gd name="connsiteY0" fmla="*/ 2293181 h 2293181"/>
              <a:gd name="connsiteX1" fmla="*/ 3601941 w 3601941"/>
              <a:gd name="connsiteY1" fmla="*/ 1979875 h 2293181"/>
              <a:gd name="connsiteX2" fmla="*/ 3200887 w 3601941"/>
              <a:gd name="connsiteY2" fmla="*/ 1732207 h 2293181"/>
              <a:gd name="connsiteX3" fmla="*/ 2926080 w 3601941"/>
              <a:gd name="connsiteY3" fmla="*/ 1486894 h 2293181"/>
              <a:gd name="connsiteX4" fmla="*/ 2806810 w 3601941"/>
              <a:gd name="connsiteY4" fmla="*/ 1272209 h 2293181"/>
              <a:gd name="connsiteX5" fmla="*/ 2695492 w 3601941"/>
              <a:gd name="connsiteY5" fmla="*/ 906449 h 2293181"/>
              <a:gd name="connsiteX6" fmla="*/ 2647784 w 3601941"/>
              <a:gd name="connsiteY6" fmla="*/ 596348 h 2293181"/>
              <a:gd name="connsiteX7" fmla="*/ 2592125 w 3601941"/>
              <a:gd name="connsiteY7" fmla="*/ 302149 h 2293181"/>
              <a:gd name="connsiteX8" fmla="*/ 2552369 w 3601941"/>
              <a:gd name="connsiteY8" fmla="*/ 95416 h 2293181"/>
              <a:gd name="connsiteX9" fmla="*/ 2520564 w 3601941"/>
              <a:gd name="connsiteY9" fmla="*/ 7951 h 2293181"/>
              <a:gd name="connsiteX10" fmla="*/ 2456953 w 3601941"/>
              <a:gd name="connsiteY10" fmla="*/ 0 h 2293181"/>
              <a:gd name="connsiteX11" fmla="*/ 2385391 w 3601941"/>
              <a:gd name="connsiteY11" fmla="*/ 0 h 2293181"/>
              <a:gd name="connsiteX12" fmla="*/ 2313830 w 3601941"/>
              <a:gd name="connsiteY12" fmla="*/ 23854 h 2293181"/>
              <a:gd name="connsiteX13" fmla="*/ 2282024 w 3601941"/>
              <a:gd name="connsiteY13" fmla="*/ 127221 h 2293181"/>
              <a:gd name="connsiteX14" fmla="*/ 2234317 w 3601941"/>
              <a:gd name="connsiteY14" fmla="*/ 453224 h 2293181"/>
              <a:gd name="connsiteX15" fmla="*/ 2194560 w 3601941"/>
              <a:gd name="connsiteY15" fmla="*/ 691763 h 2293181"/>
              <a:gd name="connsiteX16" fmla="*/ 2138901 w 3601941"/>
              <a:gd name="connsiteY16" fmla="*/ 938254 h 2293181"/>
              <a:gd name="connsiteX17" fmla="*/ 2019631 w 3601941"/>
              <a:gd name="connsiteY17" fmla="*/ 1304014 h 2293181"/>
              <a:gd name="connsiteX18" fmla="*/ 1916264 w 3601941"/>
              <a:gd name="connsiteY18" fmla="*/ 1478942 h 2293181"/>
              <a:gd name="connsiteX19" fmla="*/ 1653871 w 3601941"/>
              <a:gd name="connsiteY19" fmla="*/ 1701579 h 2293181"/>
              <a:gd name="connsiteX20" fmla="*/ 1423284 w 3601941"/>
              <a:gd name="connsiteY20" fmla="*/ 1860605 h 2293181"/>
              <a:gd name="connsiteX21" fmla="*/ 1224501 w 3601941"/>
              <a:gd name="connsiteY21" fmla="*/ 1940118 h 2293181"/>
              <a:gd name="connsiteX22" fmla="*/ 890546 w 3601941"/>
              <a:gd name="connsiteY22" fmla="*/ 2043485 h 2293181"/>
              <a:gd name="connsiteX23" fmla="*/ 421419 w 3601941"/>
              <a:gd name="connsiteY23" fmla="*/ 2146852 h 2293181"/>
              <a:gd name="connsiteX24" fmla="*/ 0 w 3601941"/>
              <a:gd name="connsiteY24" fmla="*/ 2202511 h 2293181"/>
              <a:gd name="connsiteX25" fmla="*/ 7951 w 3601941"/>
              <a:gd name="connsiteY25" fmla="*/ 2282024 h 2293181"/>
              <a:gd name="connsiteX26" fmla="*/ 3590947 w 3601941"/>
              <a:gd name="connsiteY26" fmla="*/ 2293181 h 229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01941" h="2293181">
                <a:moveTo>
                  <a:pt x="3590947" y="2293181"/>
                </a:moveTo>
                <a:cubicBezTo>
                  <a:pt x="3591069" y="2176332"/>
                  <a:pt x="3601819" y="2096724"/>
                  <a:pt x="3601941" y="1979875"/>
                </a:cubicBezTo>
                <a:lnTo>
                  <a:pt x="3200887" y="1732207"/>
                </a:lnTo>
                <a:lnTo>
                  <a:pt x="2926080" y="1486894"/>
                </a:lnTo>
                <a:lnTo>
                  <a:pt x="2806810" y="1272209"/>
                </a:lnTo>
                <a:lnTo>
                  <a:pt x="2695492" y="906449"/>
                </a:lnTo>
                <a:lnTo>
                  <a:pt x="2647784" y="596348"/>
                </a:lnTo>
                <a:lnTo>
                  <a:pt x="2592125" y="302149"/>
                </a:lnTo>
                <a:lnTo>
                  <a:pt x="2552369" y="95416"/>
                </a:lnTo>
                <a:lnTo>
                  <a:pt x="2520564" y="7951"/>
                </a:lnTo>
                <a:lnTo>
                  <a:pt x="2456953" y="0"/>
                </a:lnTo>
                <a:lnTo>
                  <a:pt x="2385391" y="0"/>
                </a:lnTo>
                <a:lnTo>
                  <a:pt x="2313830" y="23854"/>
                </a:lnTo>
                <a:lnTo>
                  <a:pt x="2282024" y="127221"/>
                </a:lnTo>
                <a:lnTo>
                  <a:pt x="2234317" y="453224"/>
                </a:lnTo>
                <a:lnTo>
                  <a:pt x="2194560" y="691763"/>
                </a:lnTo>
                <a:lnTo>
                  <a:pt x="2138901" y="938254"/>
                </a:lnTo>
                <a:lnTo>
                  <a:pt x="2019631" y="1304014"/>
                </a:lnTo>
                <a:lnTo>
                  <a:pt x="1916264" y="1478942"/>
                </a:lnTo>
                <a:lnTo>
                  <a:pt x="1653871" y="1701579"/>
                </a:lnTo>
                <a:lnTo>
                  <a:pt x="1423284" y="1860605"/>
                </a:lnTo>
                <a:lnTo>
                  <a:pt x="1224501" y="1940118"/>
                </a:lnTo>
                <a:lnTo>
                  <a:pt x="890546" y="2043485"/>
                </a:lnTo>
                <a:lnTo>
                  <a:pt x="421419" y="2146852"/>
                </a:lnTo>
                <a:lnTo>
                  <a:pt x="0" y="2202511"/>
                </a:lnTo>
                <a:lnTo>
                  <a:pt x="7951" y="2282024"/>
                </a:lnTo>
                <a:lnTo>
                  <a:pt x="3590947" y="2293181"/>
                </a:lnTo>
                <a:close/>
              </a:path>
            </a:pathLst>
          </a:cu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p:cNvGrpSpPr/>
          <p:nvPr/>
        </p:nvGrpSpPr>
        <p:grpSpPr>
          <a:xfrm>
            <a:off x="2560361" y="4771583"/>
            <a:ext cx="2142268" cy="906543"/>
            <a:chOff x="2560361" y="4771583"/>
            <a:chExt cx="2142268" cy="906543"/>
          </a:xfrm>
        </p:grpSpPr>
        <p:sp>
          <p:nvSpPr>
            <p:cNvPr id="9" name="TextBox 8"/>
            <p:cNvSpPr txBox="1"/>
            <p:nvPr/>
          </p:nvSpPr>
          <p:spPr>
            <a:xfrm>
              <a:off x="2627784" y="5301208"/>
              <a:ext cx="936104" cy="369332"/>
            </a:xfrm>
            <a:prstGeom prst="rect">
              <a:avLst/>
            </a:prstGeom>
            <a:noFill/>
          </p:spPr>
          <p:txBody>
            <a:bodyPr wrap="square" rtlCol="0">
              <a:spAutoFit/>
            </a:bodyPr>
            <a:lstStyle/>
            <a:p>
              <a:pPr algn="ctr"/>
              <a:r>
                <a:rPr lang="en-GB" dirty="0"/>
                <a:t>100</a:t>
              </a:r>
            </a:p>
          </p:txBody>
        </p:sp>
        <p:cxnSp>
          <p:nvCxnSpPr>
            <p:cNvPr id="10" name="Straight Connector 9"/>
            <p:cNvCxnSpPr/>
            <p:nvPr/>
          </p:nvCxnSpPr>
          <p:spPr>
            <a:xfrm>
              <a:off x="3074233" y="5062830"/>
              <a:ext cx="0" cy="216024"/>
            </a:xfrm>
            <a:prstGeom prst="line">
              <a:avLst/>
            </a:prstGeom>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3563888" y="5301208"/>
              <a:ext cx="936104" cy="369332"/>
            </a:xfrm>
            <a:prstGeom prst="rect">
              <a:avLst/>
            </a:prstGeom>
            <a:noFill/>
          </p:spPr>
          <p:txBody>
            <a:bodyPr wrap="square" rtlCol="0">
              <a:spAutoFit/>
            </a:bodyPr>
            <a:lstStyle/>
            <a:p>
              <a:pPr algn="ctr"/>
              <a:r>
                <a:rPr lang="en-GB" dirty="0"/>
                <a:t>130</a:t>
              </a:r>
            </a:p>
          </p:txBody>
        </p:sp>
        <p:sp>
          <p:nvSpPr>
            <p:cNvPr id="17" name="TextBox 16"/>
            <p:cNvSpPr txBox="1"/>
            <p:nvPr/>
          </p:nvSpPr>
          <p:spPr>
            <a:xfrm>
              <a:off x="3120401" y="5308794"/>
              <a:ext cx="936104" cy="369332"/>
            </a:xfrm>
            <a:prstGeom prst="rect">
              <a:avLst/>
            </a:prstGeom>
            <a:noFill/>
          </p:spPr>
          <p:txBody>
            <a:bodyPr wrap="square" rtlCol="0">
              <a:spAutoFit/>
            </a:bodyPr>
            <a:lstStyle/>
            <a:p>
              <a:pPr algn="ctr"/>
              <a:r>
                <a:rPr lang="en-GB" dirty="0"/>
                <a:t>115</a:t>
              </a:r>
            </a:p>
          </p:txBody>
        </p:sp>
        <p:cxnSp>
          <p:nvCxnSpPr>
            <p:cNvPr id="18" name="Straight Connector 17"/>
            <p:cNvCxnSpPr/>
            <p:nvPr/>
          </p:nvCxnSpPr>
          <p:spPr>
            <a:xfrm>
              <a:off x="3635896" y="5085184"/>
              <a:ext cx="0" cy="21602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211960" y="5085184"/>
              <a:ext cx="0" cy="2160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2560361" y="4771583"/>
                  <a:ext cx="7520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=0</m:t>
                        </m:r>
                      </m:oMath>
                    </m:oMathPara>
                  </a14:m>
                  <a:endParaRPr lang="en-GB" dirty="0"/>
                </a:p>
              </p:txBody>
            </p:sp>
          </mc:Choice>
          <mc:Fallback xmlns="">
            <p:sp>
              <p:nvSpPr>
                <p:cNvPr id="20" name="TextBox 19"/>
                <p:cNvSpPr txBox="1">
                  <a:spLocks noRot="1" noChangeAspect="1" noMove="1" noResize="1" noEditPoints="1" noAdjustHandles="1" noChangeArrowheads="1" noChangeShapeType="1" noTextEdit="1"/>
                </p:cNvSpPr>
                <p:nvPr/>
              </p:nvSpPr>
              <p:spPr>
                <a:xfrm>
                  <a:off x="2560361" y="4771583"/>
                  <a:ext cx="752006" cy="369332"/>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45226" y="4778491"/>
                  <a:ext cx="776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=1</m:t>
                        </m:r>
                      </m:oMath>
                    </m:oMathPara>
                  </a14:m>
                  <a:endParaRPr lang="en-GB" dirty="0"/>
                </a:p>
              </p:txBody>
            </p:sp>
          </mc:Choice>
          <mc:Fallback xmlns="">
            <p:sp>
              <p:nvSpPr>
                <p:cNvPr id="21" name="TextBox 20"/>
                <p:cNvSpPr txBox="1">
                  <a:spLocks noRot="1" noChangeAspect="1" noMove="1" noResize="1" noEditPoints="1" noAdjustHandles="1" noChangeArrowheads="1" noChangeShapeType="1" noTextEdit="1"/>
                </p:cNvSpPr>
                <p:nvPr/>
              </p:nvSpPr>
              <p:spPr>
                <a:xfrm>
                  <a:off x="3245226" y="4778491"/>
                  <a:ext cx="776267" cy="369332"/>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949283" y="4778491"/>
                  <a:ext cx="753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=2</m:t>
                        </m:r>
                      </m:oMath>
                    </m:oMathPara>
                  </a14:m>
                  <a:endParaRPr lang="en-GB" dirty="0"/>
                </a:p>
              </p:txBody>
            </p:sp>
          </mc:Choice>
          <mc:Fallback xmlns="">
            <p:sp>
              <p:nvSpPr>
                <p:cNvPr id="22" name="TextBox 21"/>
                <p:cNvSpPr txBox="1">
                  <a:spLocks noRot="1" noChangeAspect="1" noMove="1" noResize="1" noEditPoints="1" noAdjustHandles="1" noChangeArrowheads="1" noChangeShapeType="1" noTextEdit="1"/>
                </p:cNvSpPr>
                <p:nvPr/>
              </p:nvSpPr>
              <p:spPr>
                <a:xfrm>
                  <a:off x="3949283" y="4778491"/>
                  <a:ext cx="753346" cy="369332"/>
                </a:xfrm>
                <a:prstGeom prst="rect">
                  <a:avLst/>
                </a:prstGeom>
                <a:blipFill rotWithShape="0">
                  <a:blip r:embed="rId7"/>
                  <a:stretch>
                    <a:fillRect/>
                  </a:stretch>
                </a:blipFill>
              </p:spPr>
              <p:txBody>
                <a:bodyPr/>
                <a:lstStyle/>
                <a:p>
                  <a:r>
                    <a:rPr lang="en-GB">
                      <a:noFill/>
                    </a:rPr>
                    <a:t> </a:t>
                  </a:r>
                </a:p>
              </p:txBody>
            </p:sp>
          </mc:Fallback>
        </mc:AlternateContent>
      </p:grpSp>
      <p:pic>
        <p:nvPicPr>
          <p:cNvPr id="39938" name="Picture 2" descr="http://4.bp.blogspot.com/_5u1UHojRiJk/TEh9BHxxPUI/AAAAAAAAAIQ/DafeQNMYFoE/s1600/ztable.gif"/>
          <p:cNvPicPr>
            <a:picLocks noChangeAspect="1" noChangeArrowheads="1"/>
          </p:cNvPicPr>
          <p:nvPr/>
        </p:nvPicPr>
        <p:blipFill>
          <a:blip r:embed="rId8" cstate="print"/>
          <a:srcRect/>
          <a:stretch>
            <a:fillRect/>
          </a:stretch>
        </p:blipFill>
        <p:spPr bwMode="auto">
          <a:xfrm>
            <a:off x="5821014" y="1700808"/>
            <a:ext cx="3322986" cy="4874593"/>
          </a:xfrm>
          <a:prstGeom prst="rect">
            <a:avLst/>
          </a:prstGeom>
          <a:ln>
            <a:noFill/>
          </a:ln>
          <a:effectLst>
            <a:outerShdw blurRad="190500" algn="tl" rotWithShape="0">
              <a:srgbClr val="000000">
                <a:alpha val="70000"/>
              </a:srgbClr>
            </a:outerShdw>
          </a:effectLst>
        </p:spPr>
      </p:pic>
      <p:sp>
        <p:nvSpPr>
          <p:cNvPr id="24" name="Rectangle 23"/>
          <p:cNvSpPr/>
          <p:nvPr/>
        </p:nvSpPr>
        <p:spPr>
          <a:xfrm>
            <a:off x="5940152" y="1772816"/>
            <a:ext cx="1080120" cy="360040"/>
          </a:xfrm>
          <a:prstGeom prst="rect">
            <a:avLst/>
          </a:prstGeom>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Expand</a:t>
            </a:r>
          </a:p>
        </p:txBody>
      </p:sp>
      <p:sp>
        <p:nvSpPr>
          <p:cNvPr id="27" name="Rectangle 26"/>
          <p:cNvSpPr/>
          <p:nvPr/>
        </p:nvSpPr>
        <p:spPr>
          <a:xfrm>
            <a:off x="2123728" y="116632"/>
            <a:ext cx="1080120" cy="360040"/>
          </a:xfrm>
          <a:prstGeom prst="rect">
            <a:avLst/>
          </a:prstGeom>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Minimise</a:t>
            </a:r>
          </a:p>
        </p:txBody>
      </p:sp>
      <p:sp>
        <p:nvSpPr>
          <p:cNvPr id="23" name="Slide Number Placeholder 2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132</a:t>
            </a:fld>
            <a:endParaRPr lang="en-GB"/>
          </a:p>
        </p:txBody>
      </p:sp>
    </p:spTree>
    <p:extLst>
      <p:ext uri="{BB962C8B-B14F-4D97-AF65-F5344CB8AC3E}">
        <p14:creationId xmlns:p14="http://schemas.microsoft.com/office/powerpoint/2010/main" val="24371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1.73472E-18 6.93889E-18 L -0.33073 -0.10509 " pathEditMode="relative" ptsTypes="AA">
                                      <p:cBhvr>
                                        <p:cTn id="17" dur="1000" fill="hold"/>
                                        <p:tgtEl>
                                          <p:spTgt spid="39938"/>
                                        </p:tgtEl>
                                        <p:attrNameLst>
                                          <p:attrName>ppt_x</p:attrName>
                                          <p:attrName>ppt_y</p:attrName>
                                        </p:attrNameLst>
                                      </p:cBhvr>
                                    </p:animMotion>
                                  </p:childTnLst>
                                </p:cTn>
                              </p:par>
                            </p:childTnLst>
                          </p:cTn>
                        </p:par>
                        <p:par>
                          <p:cTn id="18" fill="hold">
                            <p:stCondLst>
                              <p:cond delay="1000"/>
                            </p:stCondLst>
                            <p:childTnLst>
                              <p:par>
                                <p:cTn id="19" presetID="6" presetClass="emph" presetSubtype="0" fill="hold" nodeType="afterEffect">
                                  <p:stCondLst>
                                    <p:cond delay="0"/>
                                  </p:stCondLst>
                                  <p:childTnLst>
                                    <p:animScale>
                                      <p:cBhvr>
                                        <p:cTn id="20" dur="500" fill="hold"/>
                                        <p:tgtEl>
                                          <p:spTgt spid="39938"/>
                                        </p:tgtEl>
                                      </p:cBhvr>
                                      <p:by x="150000" y="150000"/>
                                    </p:animScale>
                                  </p:childTnLst>
                                </p:cTn>
                              </p:par>
                            </p:childTnLst>
                          </p:cTn>
                        </p:par>
                        <p:par>
                          <p:cTn id="21" fill="hold">
                            <p:stCondLst>
                              <p:cond delay="1500"/>
                            </p:stCondLst>
                            <p:childTnLst>
                              <p:par>
                                <p:cTn id="22" presetID="10" presetClass="entr" presetSubtype="0" fill="hold" grpId="1"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nextCondLst>
                <p:cond evt="onClick" delay="0">
                  <p:tgtEl>
                    <p:spTgt spid="24"/>
                  </p:tgtEl>
                </p:cond>
              </p:nextCondLst>
            </p:seq>
            <p:seq concurrent="1" nextAc="seek">
              <p:cTn id="25" restart="whenNotActive" fill="hold" evtFilter="cancelBubble" nodeType="interactiveSeq">
                <p:stCondLst>
                  <p:cond evt="onClick" delay="0">
                    <p:tgtEl>
                      <p:spTgt spid="27"/>
                    </p:tgtEl>
                  </p:cond>
                </p:stCondLst>
                <p:endSync evt="end" delay="0">
                  <p:rtn val="all"/>
                </p:endSync>
                <p:childTnLst>
                  <p:par>
                    <p:cTn id="26" fill="hold">
                      <p:stCondLst>
                        <p:cond delay="0"/>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hidden"/>
                                      </p:to>
                                    </p:set>
                                  </p:childTnLst>
                                </p:cTn>
                              </p:par>
                            </p:childTnLst>
                          </p:cTn>
                        </p:par>
                        <p:par>
                          <p:cTn id="30" fill="hold">
                            <p:stCondLst>
                              <p:cond delay="0"/>
                            </p:stCondLst>
                            <p:childTnLst>
                              <p:par>
                                <p:cTn id="31" presetID="6" presetClass="emph" presetSubtype="0" fill="hold" nodeType="afterEffect">
                                  <p:stCondLst>
                                    <p:cond delay="0"/>
                                  </p:stCondLst>
                                  <p:childTnLst>
                                    <p:animScale>
                                      <p:cBhvr>
                                        <p:cTn id="32" dur="500" fill="hold"/>
                                        <p:tgtEl>
                                          <p:spTgt spid="39938"/>
                                        </p:tgtEl>
                                      </p:cBhvr>
                                      <p:by x="66700" y="66700"/>
                                    </p:animScale>
                                  </p:childTnLst>
                                </p:cTn>
                              </p:par>
                              <p:par>
                                <p:cTn id="33" presetID="0" presetClass="path" presetSubtype="0" accel="50000" decel="50000" fill="hold" nodeType="withEffect">
                                  <p:stCondLst>
                                    <p:cond delay="0"/>
                                  </p:stCondLst>
                                  <p:childTnLst>
                                    <p:animMotion origin="layout" path="M -0.33073 -0.10509 L 0.0026 -0.00185 " pathEditMode="relative" ptsTypes="AA">
                                      <p:cBhvr>
                                        <p:cTn id="34" dur="2000" fill="hold"/>
                                        <p:tgtEl>
                                          <p:spTgt spid="39938"/>
                                        </p:tgtEl>
                                        <p:attrNameLst>
                                          <p:attrName>ppt_x</p:attrName>
                                          <p:attrName>ppt_y</p:attrName>
                                        </p:attrNameLst>
                                      </p:cBhvr>
                                    </p:animMotion>
                                  </p:childTnLst>
                                </p:cTn>
                              </p:par>
                            </p:childTnLst>
                          </p:cTn>
                        </p:par>
                        <p:par>
                          <p:cTn id="35" fill="hold">
                            <p:stCondLst>
                              <p:cond delay="2000"/>
                            </p:stCondLst>
                            <p:childTnLst>
                              <p:par>
                                <p:cTn id="36" presetID="10" presetClass="entr" presetSubtype="0" fill="hold" grpId="1"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childTnLst>
                                </p:cTn>
                              </p:par>
                            </p:childTnLst>
                          </p:cTn>
                        </p:par>
                      </p:childTnLst>
                    </p:cTn>
                  </p:par>
                </p:childTnLst>
              </p:cTn>
              <p:nextCondLst>
                <p:cond evt="onClick" delay="0">
                  <p:tgtEl>
                    <p:spTgt spid="27"/>
                  </p:tgtEl>
                </p:cond>
              </p:nextCondLst>
            </p:seq>
          </p:childTnLst>
        </p:cTn>
      </p:par>
    </p:tnLst>
    <p:bldLst>
      <p:bldP spid="15" grpId="0" animBg="1"/>
      <p:bldP spid="24" grpId="0" animBg="1"/>
      <p:bldP spid="24" grpId="1" animBg="1"/>
      <p:bldP spid="27" grpId="0" animBg="1"/>
      <p:bldP spid="27"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Use of the z-table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287735" y="764704"/>
            <a:ext cx="8496944" cy="646331"/>
          </a:xfrm>
          <a:prstGeom prst="rect">
            <a:avLst/>
          </a:prstGeom>
          <a:noFill/>
        </p:spPr>
        <p:txBody>
          <a:bodyPr wrap="square" rtlCol="0">
            <a:spAutoFit/>
          </a:bodyPr>
          <a:lstStyle/>
          <a:p>
            <a:r>
              <a:rPr lang="en-GB" dirty="0"/>
              <a:t>Suppose we’ve already worked out the z value, i.e. the number of standard deviations above or below the mean.</a:t>
            </a:r>
          </a:p>
        </p:txBody>
      </p:sp>
      <p:sp>
        <p:nvSpPr>
          <p:cNvPr id="7" name="TextBox 6"/>
          <p:cNvSpPr txBox="1"/>
          <p:nvPr/>
        </p:nvSpPr>
        <p:spPr>
          <a:xfrm>
            <a:off x="6948264" y="1411035"/>
            <a:ext cx="1944216" cy="280076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b="1" dirty="0"/>
              <a:t>Tip</a:t>
            </a:r>
            <a:r>
              <a:rPr lang="en-GB" sz="1600" dirty="0"/>
              <a:t>: We can only use the z-table when:</a:t>
            </a:r>
          </a:p>
          <a:p>
            <a:pPr marL="342900" indent="-342900">
              <a:buAutoNum type="alphaLcParenR"/>
            </a:pPr>
            <a:r>
              <a:rPr lang="en-GB" sz="1600" b="1" dirty="0"/>
              <a:t>The z value is positive </a:t>
            </a:r>
            <a:r>
              <a:rPr lang="en-GB" sz="1600" dirty="0"/>
              <a:t>(i.e. we’re on the right half of the graph)</a:t>
            </a:r>
          </a:p>
          <a:p>
            <a:pPr marL="342900" indent="-342900">
              <a:buAutoNum type="alphaLcParenR"/>
            </a:pPr>
            <a:r>
              <a:rPr lang="en-GB" sz="1600" dirty="0"/>
              <a:t>We’re finding the probability to the </a:t>
            </a:r>
            <a:r>
              <a:rPr lang="en-GB" sz="1600" b="1" dirty="0"/>
              <a:t>left</a:t>
            </a:r>
            <a:r>
              <a:rPr lang="en-GB" sz="1600" dirty="0"/>
              <a:t> of this z value.</a:t>
            </a:r>
          </a:p>
        </p:txBody>
      </p:sp>
      <p:sp>
        <p:nvSpPr>
          <p:cNvPr id="8" name="TextBox 7"/>
          <p:cNvSpPr txBox="1"/>
          <p:nvPr/>
        </p:nvSpPr>
        <p:spPr>
          <a:xfrm>
            <a:off x="347850" y="1567299"/>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1</a:t>
            </a:r>
          </a:p>
        </p:txBody>
      </p:sp>
      <p:cxnSp>
        <p:nvCxnSpPr>
          <p:cNvPr id="10" name="Straight Arrow Connector 9"/>
          <p:cNvCxnSpPr/>
          <p:nvPr/>
        </p:nvCxnSpPr>
        <p:spPr>
          <a:xfrm>
            <a:off x="682055" y="3011523"/>
            <a:ext cx="252179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V="1">
            <a:off x="1915861" y="1473404"/>
            <a:ext cx="0" cy="15121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2" name="Group 11"/>
          <p:cNvGrpSpPr/>
          <p:nvPr/>
        </p:nvGrpSpPr>
        <p:grpSpPr>
          <a:xfrm>
            <a:off x="707890" y="1799303"/>
            <a:ext cx="2369489" cy="1186269"/>
            <a:chOff x="1749287" y="2731274"/>
            <a:chExt cx="4727010" cy="2216546"/>
          </a:xfrm>
        </p:grpSpPr>
        <p:sp>
          <p:nvSpPr>
            <p:cNvPr id="13" name="Freeform 12"/>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sp>
          <p:nvSpPr>
            <p:cNvPr id="14" name="Freeform 13"/>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8" name="TextBox 17"/>
              <p:cNvSpPr txBox="1"/>
              <p:nvPr/>
            </p:nvSpPr>
            <p:spPr>
              <a:xfrm>
                <a:off x="251520" y="3212976"/>
                <a:ext cx="302433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&gt;−0.3</m:t>
                          </m:r>
                        </m:e>
                      </m:d>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&lt;0.3</m:t>
                          </m:r>
                        </m:e>
                      </m:d>
                    </m:oMath>
                  </m:oMathPara>
                </a14:m>
                <a:endParaRPr lang="en-GB" b="0" dirty="0"/>
              </a:p>
              <a:p>
                <a:r>
                  <a:rPr lang="en-GB" dirty="0"/>
                  <a:t>                           </a:t>
                </a:r>
                <a14:m>
                  <m:oMath xmlns:m="http://schemas.openxmlformats.org/officeDocument/2006/math">
                    <m:r>
                      <a:rPr lang="en-GB" b="0" i="1" smtClean="0">
                        <a:latin typeface="Cambria Math"/>
                      </a:rPr>
                      <m:t>=0.6179</m:t>
                    </m:r>
                  </m:oMath>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251520" y="3212976"/>
                <a:ext cx="3024336" cy="646331"/>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097547" y="3007047"/>
                <a:ext cx="79208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b="0" i="1" smtClean="0">
                          <a:latin typeface="Cambria Math"/>
                        </a:rPr>
                        <m:t>𝑧</m:t>
                      </m:r>
                      <m:r>
                        <a:rPr lang="en-GB" sz="1000" b="0" i="1" smtClean="0">
                          <a:latin typeface="Cambria Math"/>
                        </a:rPr>
                        <m:t>=−0.3</m:t>
                      </m:r>
                    </m:oMath>
                  </m:oMathPara>
                </a14:m>
                <a:endParaRPr lang="en-GB" sz="1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097547" y="3007047"/>
                <a:ext cx="792088" cy="246221"/>
              </a:xfrm>
              <a:prstGeom prst="rect">
                <a:avLst/>
              </a:prstGeom>
              <a:blipFill rotWithShape="1">
                <a:blip r:embed="rId3"/>
                <a:stretch>
                  <a:fillRect/>
                </a:stretch>
              </a:blipFill>
            </p:spPr>
            <p:txBody>
              <a:bodyPr/>
              <a:lstStyle/>
              <a:p>
                <a:r>
                  <a:rPr lang="en-GB">
                    <a:noFill/>
                  </a:rPr>
                  <a:t> </a:t>
                </a:r>
              </a:p>
            </p:txBody>
          </p:sp>
        </mc:Fallback>
      </mc:AlternateContent>
      <p:sp>
        <p:nvSpPr>
          <p:cNvPr id="23" name="Freeform 22"/>
          <p:cNvSpPr/>
          <p:nvPr/>
        </p:nvSpPr>
        <p:spPr>
          <a:xfrm>
            <a:off x="1452563" y="1800225"/>
            <a:ext cx="1609725" cy="1209675"/>
          </a:xfrm>
          <a:custGeom>
            <a:avLst/>
            <a:gdLst>
              <a:gd name="connsiteX0" fmla="*/ 0 w 1609725"/>
              <a:gd name="connsiteY0" fmla="*/ 1209675 h 1209675"/>
              <a:gd name="connsiteX1" fmla="*/ 0 w 1609725"/>
              <a:gd name="connsiteY1" fmla="*/ 971550 h 1209675"/>
              <a:gd name="connsiteX2" fmla="*/ 128587 w 1609725"/>
              <a:gd name="connsiteY2" fmla="*/ 857250 h 1209675"/>
              <a:gd name="connsiteX3" fmla="*/ 233362 w 1609725"/>
              <a:gd name="connsiteY3" fmla="*/ 700088 h 1209675"/>
              <a:gd name="connsiteX4" fmla="*/ 280987 w 1609725"/>
              <a:gd name="connsiteY4" fmla="*/ 538163 h 1209675"/>
              <a:gd name="connsiteX5" fmla="*/ 328612 w 1609725"/>
              <a:gd name="connsiteY5" fmla="*/ 314325 h 1209675"/>
              <a:gd name="connsiteX6" fmla="*/ 366712 w 1609725"/>
              <a:gd name="connsiteY6" fmla="*/ 109538 h 1209675"/>
              <a:gd name="connsiteX7" fmla="*/ 390525 w 1609725"/>
              <a:gd name="connsiteY7" fmla="*/ 0 h 1209675"/>
              <a:gd name="connsiteX8" fmla="*/ 433387 w 1609725"/>
              <a:gd name="connsiteY8" fmla="*/ 0 h 1209675"/>
              <a:gd name="connsiteX9" fmla="*/ 476250 w 1609725"/>
              <a:gd name="connsiteY9" fmla="*/ 14288 h 1209675"/>
              <a:gd name="connsiteX10" fmla="*/ 504825 w 1609725"/>
              <a:gd name="connsiteY10" fmla="*/ 52388 h 1209675"/>
              <a:gd name="connsiteX11" fmla="*/ 523875 w 1609725"/>
              <a:gd name="connsiteY11" fmla="*/ 166688 h 1209675"/>
              <a:gd name="connsiteX12" fmla="*/ 581025 w 1609725"/>
              <a:gd name="connsiteY12" fmla="*/ 466725 h 1209675"/>
              <a:gd name="connsiteX13" fmla="*/ 647700 w 1609725"/>
              <a:gd name="connsiteY13" fmla="*/ 709613 h 1209675"/>
              <a:gd name="connsiteX14" fmla="*/ 719137 w 1609725"/>
              <a:gd name="connsiteY14" fmla="*/ 814388 h 1209675"/>
              <a:gd name="connsiteX15" fmla="*/ 804862 w 1609725"/>
              <a:gd name="connsiteY15" fmla="*/ 914400 h 1209675"/>
              <a:gd name="connsiteX16" fmla="*/ 981075 w 1609725"/>
              <a:gd name="connsiteY16" fmla="*/ 1038225 h 1209675"/>
              <a:gd name="connsiteX17" fmla="*/ 1219200 w 1609725"/>
              <a:gd name="connsiteY17" fmla="*/ 1109663 h 1209675"/>
              <a:gd name="connsiteX18" fmla="*/ 1490662 w 1609725"/>
              <a:gd name="connsiteY18" fmla="*/ 1176338 h 1209675"/>
              <a:gd name="connsiteX19" fmla="*/ 1604962 w 1609725"/>
              <a:gd name="connsiteY19" fmla="*/ 1176338 h 1209675"/>
              <a:gd name="connsiteX20" fmla="*/ 1609725 w 1609725"/>
              <a:gd name="connsiteY20" fmla="*/ 1204913 h 1209675"/>
              <a:gd name="connsiteX21" fmla="*/ 0 w 1609725"/>
              <a:gd name="connsiteY21" fmla="*/ 1209675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9725" h="1209675">
                <a:moveTo>
                  <a:pt x="0" y="1209675"/>
                </a:moveTo>
                <a:lnTo>
                  <a:pt x="0" y="971550"/>
                </a:lnTo>
                <a:lnTo>
                  <a:pt x="128587" y="857250"/>
                </a:lnTo>
                <a:lnTo>
                  <a:pt x="233362" y="700088"/>
                </a:lnTo>
                <a:lnTo>
                  <a:pt x="280987" y="538163"/>
                </a:lnTo>
                <a:lnTo>
                  <a:pt x="328612" y="314325"/>
                </a:lnTo>
                <a:lnTo>
                  <a:pt x="366712" y="109538"/>
                </a:lnTo>
                <a:lnTo>
                  <a:pt x="390525" y="0"/>
                </a:lnTo>
                <a:lnTo>
                  <a:pt x="433387" y="0"/>
                </a:lnTo>
                <a:lnTo>
                  <a:pt x="476250" y="14288"/>
                </a:lnTo>
                <a:lnTo>
                  <a:pt x="504825" y="52388"/>
                </a:lnTo>
                <a:lnTo>
                  <a:pt x="523875" y="166688"/>
                </a:lnTo>
                <a:lnTo>
                  <a:pt x="581025" y="466725"/>
                </a:lnTo>
                <a:lnTo>
                  <a:pt x="647700" y="709613"/>
                </a:lnTo>
                <a:lnTo>
                  <a:pt x="719137" y="814388"/>
                </a:lnTo>
                <a:lnTo>
                  <a:pt x="804862" y="914400"/>
                </a:lnTo>
                <a:lnTo>
                  <a:pt x="981075" y="1038225"/>
                </a:lnTo>
                <a:lnTo>
                  <a:pt x="1219200" y="1109663"/>
                </a:lnTo>
                <a:lnTo>
                  <a:pt x="1490662" y="1176338"/>
                </a:lnTo>
                <a:lnTo>
                  <a:pt x="1604962" y="1176338"/>
                </a:lnTo>
                <a:lnTo>
                  <a:pt x="1609725" y="1204913"/>
                </a:lnTo>
                <a:lnTo>
                  <a:pt x="0" y="1209675"/>
                </a:lnTo>
                <a:close/>
              </a:path>
            </a:pathLst>
          </a:cu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1772468" y="3727705"/>
            <a:ext cx="1674253" cy="253916"/>
          </a:xfrm>
          <a:prstGeom prst="rect">
            <a:avLst/>
          </a:prstGeom>
          <a:noFill/>
        </p:spPr>
        <p:txBody>
          <a:bodyPr wrap="square" rtlCol="0">
            <a:spAutoFit/>
          </a:bodyPr>
          <a:lstStyle/>
          <a:p>
            <a:r>
              <a:rPr lang="en-GB" sz="1050" dirty="0"/>
              <a:t>This is clear by symmetry.</a:t>
            </a:r>
          </a:p>
        </p:txBody>
      </p:sp>
      <mc:AlternateContent xmlns:mc="http://schemas.openxmlformats.org/markup-compatibility/2006" xmlns:a14="http://schemas.microsoft.com/office/drawing/2010/main">
        <mc:Choice Requires="a14">
          <p:sp>
            <p:nvSpPr>
              <p:cNvPr id="26" name="TextBox 25"/>
              <p:cNvSpPr txBox="1"/>
              <p:nvPr/>
            </p:nvSpPr>
            <p:spPr>
              <a:xfrm>
                <a:off x="3122805" y="2843644"/>
                <a:ext cx="3061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dirty="0" smtClean="0">
                          <a:latin typeface="Cambria Math"/>
                        </a:rPr>
                        <m:t>𝑧</m:t>
                      </m:r>
                    </m:oMath>
                  </m:oMathPara>
                </a14:m>
                <a:endParaRPr lang="en-GB" dirty="0"/>
              </a:p>
            </p:txBody>
          </p:sp>
        </mc:Choice>
        <mc:Fallback xmlns="">
          <p:sp>
            <p:nvSpPr>
              <p:cNvPr id="26" name="TextBox 25"/>
              <p:cNvSpPr txBox="1">
                <a:spLocks noRot="1" noChangeAspect="1" noMove="1" noResize="1" noEditPoints="1" noAdjustHandles="1" noChangeArrowheads="1" noChangeShapeType="1" noTextEdit="1"/>
              </p:cNvSpPr>
              <p:nvPr/>
            </p:nvSpPr>
            <p:spPr>
              <a:xfrm>
                <a:off x="3122805" y="2843644"/>
                <a:ext cx="306101" cy="369332"/>
              </a:xfrm>
              <a:prstGeom prst="rect">
                <a:avLst/>
              </a:prstGeom>
              <a:blipFill rotWithShape="1">
                <a:blip r:embed="rId4"/>
                <a:stretch>
                  <a:fillRect/>
                </a:stretch>
              </a:blipFill>
            </p:spPr>
            <p:txBody>
              <a:bodyPr/>
              <a:lstStyle/>
              <a:p>
                <a:r>
                  <a:rPr lang="en-GB">
                    <a:noFill/>
                  </a:rPr>
                  <a:t> </a:t>
                </a:r>
              </a:p>
            </p:txBody>
          </p:sp>
        </mc:Fallback>
      </mc:AlternateContent>
      <p:sp>
        <p:nvSpPr>
          <p:cNvPr id="27" name="TextBox 26"/>
          <p:cNvSpPr txBox="1"/>
          <p:nvPr/>
        </p:nvSpPr>
        <p:spPr>
          <a:xfrm>
            <a:off x="3611303" y="1581815"/>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2</a:t>
            </a:r>
          </a:p>
        </p:txBody>
      </p:sp>
      <p:cxnSp>
        <p:nvCxnSpPr>
          <p:cNvPr id="28" name="Straight Arrow Connector 27"/>
          <p:cNvCxnSpPr/>
          <p:nvPr/>
        </p:nvCxnSpPr>
        <p:spPr>
          <a:xfrm>
            <a:off x="3945508" y="3119934"/>
            <a:ext cx="252179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flipV="1">
            <a:off x="5179314" y="1581815"/>
            <a:ext cx="0" cy="15121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0" name="Group 29"/>
          <p:cNvGrpSpPr/>
          <p:nvPr/>
        </p:nvGrpSpPr>
        <p:grpSpPr>
          <a:xfrm>
            <a:off x="3971343" y="1907714"/>
            <a:ext cx="2369489" cy="1186269"/>
            <a:chOff x="1749287" y="2731274"/>
            <a:chExt cx="4727010" cy="2216546"/>
          </a:xfrm>
        </p:grpSpPr>
        <p:sp>
          <p:nvSpPr>
            <p:cNvPr id="31" name="Freeform 30"/>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sp>
          <p:nvSpPr>
            <p:cNvPr id="32" name="Freeform 31"/>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33" name="TextBox 32"/>
              <p:cNvSpPr txBox="1"/>
              <p:nvPr/>
            </p:nvSpPr>
            <p:spPr>
              <a:xfrm>
                <a:off x="3514972" y="3321387"/>
                <a:ext cx="34332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&lt;−0.3</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&lt;0.3</m:t>
                          </m:r>
                        </m:e>
                      </m:d>
                    </m:oMath>
                  </m:oMathPara>
                </a14:m>
                <a:br>
                  <a:rPr lang="en-GB" b="0" dirty="0"/>
                </a:br>
                <a:r>
                  <a:rPr lang="en-GB" b="0" dirty="0"/>
                  <a:t>                          </a:t>
                </a:r>
                <a14:m>
                  <m:oMath xmlns:m="http://schemas.openxmlformats.org/officeDocument/2006/math">
                    <m:r>
                      <a:rPr lang="en-GB" b="0" i="0" smtClean="0">
                        <a:latin typeface="Cambria Math"/>
                      </a:rPr>
                      <m:t> </m:t>
                    </m:r>
                    <m:r>
                      <a:rPr lang="en-GB" b="0" i="1" smtClean="0">
                        <a:latin typeface="Cambria Math"/>
                      </a:rPr>
                      <m:t>=0.3821</m:t>
                    </m:r>
                  </m:oMath>
                </a14:m>
                <a:endParaRPr lang="en-GB" dirty="0"/>
              </a:p>
            </p:txBody>
          </p:sp>
        </mc:Choice>
        <mc:Fallback xmlns="">
          <p:sp>
            <p:nvSpPr>
              <p:cNvPr id="33" name="TextBox 32"/>
              <p:cNvSpPr txBox="1">
                <a:spLocks noRot="1" noChangeAspect="1" noMove="1" noResize="1" noEditPoints="1" noAdjustHandles="1" noChangeArrowheads="1" noChangeShapeType="1" noTextEdit="1"/>
              </p:cNvSpPr>
              <p:nvPr/>
            </p:nvSpPr>
            <p:spPr>
              <a:xfrm>
                <a:off x="3514972" y="3321387"/>
                <a:ext cx="3433291" cy="646331"/>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361000" y="3115458"/>
                <a:ext cx="79208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b="0" i="1" smtClean="0">
                          <a:latin typeface="Cambria Math"/>
                        </a:rPr>
                        <m:t>𝑧</m:t>
                      </m:r>
                      <m:r>
                        <a:rPr lang="en-GB" sz="1000" b="0" i="1" smtClean="0">
                          <a:latin typeface="Cambria Math"/>
                        </a:rPr>
                        <m:t>=−0.3</m:t>
                      </m:r>
                    </m:oMath>
                  </m:oMathPara>
                </a14:m>
                <a:endParaRPr lang="en-GB" sz="1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361000" y="3115458"/>
                <a:ext cx="792088" cy="246221"/>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86258" y="2952055"/>
                <a:ext cx="3061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dirty="0" smtClean="0">
                          <a:latin typeface="Cambria Math"/>
                        </a:rPr>
                        <m:t>𝑧</m:t>
                      </m:r>
                    </m:oMath>
                  </m:oMathPara>
                </a14:m>
                <a:endParaRPr lang="en-GB" dirty="0"/>
              </a:p>
            </p:txBody>
          </p:sp>
        </mc:Choice>
        <mc:Fallback xmlns="">
          <p:sp>
            <p:nvSpPr>
              <p:cNvPr id="38" name="TextBox 37"/>
              <p:cNvSpPr txBox="1">
                <a:spLocks noRot="1" noChangeAspect="1" noMove="1" noResize="1" noEditPoints="1" noAdjustHandles="1" noChangeArrowheads="1" noChangeShapeType="1" noTextEdit="1"/>
              </p:cNvSpPr>
              <p:nvPr/>
            </p:nvSpPr>
            <p:spPr>
              <a:xfrm>
                <a:off x="6386258" y="2952055"/>
                <a:ext cx="306101" cy="369332"/>
              </a:xfrm>
              <a:prstGeom prst="rect">
                <a:avLst/>
              </a:prstGeom>
              <a:blipFill rotWithShape="1">
                <a:blip r:embed="rId7"/>
                <a:stretch>
                  <a:fillRect/>
                </a:stretch>
              </a:blipFill>
            </p:spPr>
            <p:txBody>
              <a:bodyPr/>
              <a:lstStyle/>
              <a:p>
                <a:r>
                  <a:rPr lang="en-GB">
                    <a:noFill/>
                  </a:rPr>
                  <a:t> </a:t>
                </a:r>
              </a:p>
            </p:txBody>
          </p:sp>
        </mc:Fallback>
      </mc:AlternateContent>
      <p:sp>
        <p:nvSpPr>
          <p:cNvPr id="39" name="Freeform 38"/>
          <p:cNvSpPr/>
          <p:nvPr/>
        </p:nvSpPr>
        <p:spPr>
          <a:xfrm>
            <a:off x="4029075" y="2867025"/>
            <a:ext cx="733425" cy="266700"/>
          </a:xfrm>
          <a:custGeom>
            <a:avLst/>
            <a:gdLst>
              <a:gd name="connsiteX0" fmla="*/ 723900 w 733425"/>
              <a:gd name="connsiteY0" fmla="*/ 257175 h 266700"/>
              <a:gd name="connsiteX1" fmla="*/ 733425 w 733425"/>
              <a:gd name="connsiteY1" fmla="*/ 0 h 266700"/>
              <a:gd name="connsiteX2" fmla="*/ 447675 w 733425"/>
              <a:gd name="connsiteY2" fmla="*/ 133350 h 266700"/>
              <a:gd name="connsiteX3" fmla="*/ 161925 w 733425"/>
              <a:gd name="connsiteY3" fmla="*/ 190500 h 266700"/>
              <a:gd name="connsiteX4" fmla="*/ 19050 w 733425"/>
              <a:gd name="connsiteY4" fmla="*/ 219075 h 266700"/>
              <a:gd name="connsiteX5" fmla="*/ 0 w 733425"/>
              <a:gd name="connsiteY5" fmla="*/ 266700 h 266700"/>
              <a:gd name="connsiteX6" fmla="*/ 723900 w 733425"/>
              <a:gd name="connsiteY6" fmla="*/ 25717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266700">
                <a:moveTo>
                  <a:pt x="723900" y="257175"/>
                </a:moveTo>
                <a:lnTo>
                  <a:pt x="733425" y="0"/>
                </a:lnTo>
                <a:lnTo>
                  <a:pt x="447675" y="133350"/>
                </a:lnTo>
                <a:lnTo>
                  <a:pt x="161925" y="190500"/>
                </a:lnTo>
                <a:lnTo>
                  <a:pt x="19050" y="219075"/>
                </a:lnTo>
                <a:lnTo>
                  <a:pt x="0" y="266700"/>
                </a:lnTo>
                <a:lnTo>
                  <a:pt x="723900" y="257175"/>
                </a:lnTo>
                <a:close/>
              </a:path>
            </a:pathLst>
          </a:cu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362941" y="4155827"/>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3</a:t>
            </a:r>
          </a:p>
        </p:txBody>
      </p:sp>
      <p:cxnSp>
        <p:nvCxnSpPr>
          <p:cNvPr id="41" name="Straight Arrow Connector 40"/>
          <p:cNvCxnSpPr/>
          <p:nvPr/>
        </p:nvCxnSpPr>
        <p:spPr>
          <a:xfrm>
            <a:off x="697146" y="5600051"/>
            <a:ext cx="252179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flipV="1">
            <a:off x="1930952" y="4061932"/>
            <a:ext cx="0" cy="15121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722981" y="4387831"/>
            <a:ext cx="2369489" cy="1186269"/>
            <a:chOff x="1749287" y="2731274"/>
            <a:chExt cx="4727010" cy="2216546"/>
          </a:xfrm>
        </p:grpSpPr>
        <p:sp>
          <p:nvSpPr>
            <p:cNvPr id="44" name="Freeform 43"/>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sp>
          <p:nvSpPr>
            <p:cNvPr id="45" name="Freeform 44"/>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46" name="TextBox 45"/>
              <p:cNvSpPr txBox="1"/>
              <p:nvPr/>
            </p:nvSpPr>
            <p:spPr>
              <a:xfrm>
                <a:off x="266611" y="5801504"/>
                <a:ext cx="302433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&gt;1</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&lt;1</m:t>
                          </m:r>
                        </m:e>
                      </m:d>
                    </m:oMath>
                  </m:oMathPara>
                </a14:m>
                <a:endParaRPr lang="en-GB" b="0" dirty="0"/>
              </a:p>
              <a:p>
                <a:r>
                  <a:rPr lang="en-GB" dirty="0"/>
                  <a:t>                           </a:t>
                </a:r>
                <a14:m>
                  <m:oMath xmlns:m="http://schemas.openxmlformats.org/officeDocument/2006/math">
                    <m:r>
                      <a:rPr lang="en-GB" b="0" i="1" smtClean="0">
                        <a:latin typeface="Cambria Math"/>
                      </a:rPr>
                      <m:t>=0.1587</m:t>
                    </m:r>
                  </m:oMath>
                </a14:m>
                <a:endParaRPr lang="en-GB" dirty="0"/>
              </a:p>
            </p:txBody>
          </p:sp>
        </mc:Choice>
        <mc:Fallback xmlns="">
          <p:sp>
            <p:nvSpPr>
              <p:cNvPr id="46" name="TextBox 45"/>
              <p:cNvSpPr txBox="1">
                <a:spLocks noRot="1" noChangeAspect="1" noMove="1" noResize="1" noEditPoints="1" noAdjustHandles="1" noChangeArrowheads="1" noChangeShapeType="1" noTextEdit="1"/>
              </p:cNvSpPr>
              <p:nvPr/>
            </p:nvSpPr>
            <p:spPr>
              <a:xfrm>
                <a:off x="266611" y="5801504"/>
                <a:ext cx="3024336" cy="646331"/>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102554" y="5585351"/>
                <a:ext cx="79208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b="0" i="1" smtClean="0">
                          <a:latin typeface="Cambria Math"/>
                        </a:rPr>
                        <m:t>𝑧</m:t>
                      </m:r>
                      <m:r>
                        <a:rPr lang="en-GB" sz="1000" b="0" i="1" smtClean="0">
                          <a:latin typeface="Cambria Math"/>
                        </a:rPr>
                        <m:t>=1</m:t>
                      </m:r>
                    </m:oMath>
                  </m:oMathPara>
                </a14:m>
                <a:endParaRPr lang="en-GB" sz="1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2102554" y="5585351"/>
                <a:ext cx="792088" cy="246221"/>
              </a:xfrm>
              <a:prstGeom prst="rect">
                <a:avLst/>
              </a:prstGeom>
              <a:blipFill rotWithShape="1">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137896" y="5432172"/>
                <a:ext cx="3061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dirty="0" smtClean="0">
                          <a:latin typeface="Cambria Math"/>
                        </a:rPr>
                        <m:t>𝑧</m:t>
                      </m:r>
                    </m:oMath>
                  </m:oMathPara>
                </a14:m>
                <a:endParaRPr lang="en-GB" dirty="0"/>
              </a:p>
            </p:txBody>
          </p:sp>
        </mc:Choice>
        <mc:Fallback xmlns="">
          <p:sp>
            <p:nvSpPr>
              <p:cNvPr id="51" name="TextBox 50"/>
              <p:cNvSpPr txBox="1">
                <a:spLocks noRot="1" noChangeAspect="1" noMove="1" noResize="1" noEditPoints="1" noAdjustHandles="1" noChangeArrowheads="1" noChangeShapeType="1" noTextEdit="1"/>
              </p:cNvSpPr>
              <p:nvPr/>
            </p:nvSpPr>
            <p:spPr>
              <a:xfrm>
                <a:off x="3137896" y="5432172"/>
                <a:ext cx="306101" cy="369332"/>
              </a:xfrm>
              <a:prstGeom prst="rect">
                <a:avLst/>
              </a:prstGeom>
              <a:blipFill rotWithShape="1">
                <a:blip r:embed="rId10"/>
                <a:stretch>
                  <a:fillRect/>
                </a:stretch>
              </a:blipFill>
            </p:spPr>
            <p:txBody>
              <a:bodyPr/>
              <a:lstStyle/>
              <a:p>
                <a:r>
                  <a:rPr lang="en-GB">
                    <a:noFill/>
                  </a:rPr>
                  <a:t> </a:t>
                </a:r>
              </a:p>
            </p:txBody>
          </p:sp>
        </mc:Fallback>
      </mc:AlternateContent>
      <p:sp>
        <p:nvSpPr>
          <p:cNvPr id="52" name="TextBox 51"/>
          <p:cNvSpPr txBox="1"/>
          <p:nvPr/>
        </p:nvSpPr>
        <p:spPr>
          <a:xfrm>
            <a:off x="3626394" y="4170343"/>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4</a:t>
            </a:r>
          </a:p>
        </p:txBody>
      </p:sp>
      <p:cxnSp>
        <p:nvCxnSpPr>
          <p:cNvPr id="53" name="Straight Arrow Connector 52"/>
          <p:cNvCxnSpPr/>
          <p:nvPr/>
        </p:nvCxnSpPr>
        <p:spPr>
          <a:xfrm>
            <a:off x="3960599" y="5708462"/>
            <a:ext cx="252179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5194405" y="4170343"/>
            <a:ext cx="0" cy="15121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5" name="Group 54"/>
          <p:cNvGrpSpPr/>
          <p:nvPr/>
        </p:nvGrpSpPr>
        <p:grpSpPr>
          <a:xfrm>
            <a:off x="3986434" y="4496242"/>
            <a:ext cx="2369489" cy="1186269"/>
            <a:chOff x="1749287" y="2731274"/>
            <a:chExt cx="4727010" cy="2216546"/>
          </a:xfrm>
        </p:grpSpPr>
        <p:sp>
          <p:nvSpPr>
            <p:cNvPr id="56" name="Freeform 55"/>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sp>
          <p:nvSpPr>
            <p:cNvPr id="57" name="Freeform 56"/>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58" name="TextBox 57"/>
              <p:cNvSpPr txBox="1"/>
              <p:nvPr/>
            </p:nvSpPr>
            <p:spPr>
              <a:xfrm>
                <a:off x="3530063" y="5909915"/>
                <a:ext cx="34332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&lt;−2</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&lt;2</m:t>
                          </m:r>
                        </m:e>
                      </m:d>
                    </m:oMath>
                  </m:oMathPara>
                </a14:m>
                <a:br>
                  <a:rPr lang="en-GB" b="0" dirty="0"/>
                </a:br>
                <a:r>
                  <a:rPr lang="en-GB" b="0" dirty="0"/>
                  <a:t>                          </a:t>
                </a:r>
                <a14:m>
                  <m:oMath xmlns:m="http://schemas.openxmlformats.org/officeDocument/2006/math">
                    <m:r>
                      <a:rPr lang="en-GB" b="0" i="0" smtClean="0">
                        <a:latin typeface="Cambria Math"/>
                      </a:rPr>
                      <m:t> </m:t>
                    </m:r>
                    <m:r>
                      <a:rPr lang="en-GB" b="0" i="1" smtClean="0">
                        <a:latin typeface="Cambria Math"/>
                      </a:rPr>
                      <m:t>=0.0228</m:t>
                    </m:r>
                  </m:oMath>
                </a14:m>
                <a:endParaRPr lang="en-GB" dirty="0"/>
              </a:p>
            </p:txBody>
          </p:sp>
        </mc:Choice>
        <mc:Fallback xmlns="">
          <p:sp>
            <p:nvSpPr>
              <p:cNvPr id="58" name="TextBox 57"/>
              <p:cNvSpPr txBox="1">
                <a:spLocks noRot="1" noChangeAspect="1" noMove="1" noResize="1" noEditPoints="1" noAdjustHandles="1" noChangeArrowheads="1" noChangeShapeType="1" noTextEdit="1"/>
              </p:cNvSpPr>
              <p:nvPr/>
            </p:nvSpPr>
            <p:spPr>
              <a:xfrm>
                <a:off x="3530063" y="5909915"/>
                <a:ext cx="3433291" cy="646331"/>
              </a:xfrm>
              <a:prstGeom prst="rect">
                <a:avLst/>
              </a:prstGeom>
              <a:blipFill rotWithShape="0">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376091" y="5703986"/>
                <a:ext cx="79208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000" b="0" i="1" smtClean="0">
                          <a:latin typeface="Cambria Math"/>
                        </a:rPr>
                        <m:t>𝑧</m:t>
                      </m:r>
                      <m:r>
                        <a:rPr lang="en-GB" sz="1000" b="0" i="1" smtClean="0">
                          <a:latin typeface="Cambria Math"/>
                        </a:rPr>
                        <m:t>=−2</m:t>
                      </m:r>
                    </m:oMath>
                  </m:oMathPara>
                </a14:m>
                <a:endParaRPr lang="en-GB" sz="1000" dirty="0"/>
              </a:p>
            </p:txBody>
          </p:sp>
        </mc:Choice>
        <mc:Fallback xmlns="">
          <p:sp>
            <p:nvSpPr>
              <p:cNvPr id="59" name="TextBox 58"/>
              <p:cNvSpPr txBox="1">
                <a:spLocks noRot="1" noChangeAspect="1" noMove="1" noResize="1" noEditPoints="1" noAdjustHandles="1" noChangeArrowheads="1" noChangeShapeType="1" noTextEdit="1"/>
              </p:cNvSpPr>
              <p:nvPr/>
            </p:nvSpPr>
            <p:spPr>
              <a:xfrm>
                <a:off x="4376091" y="5703986"/>
                <a:ext cx="792088" cy="246221"/>
              </a:xfrm>
              <a:prstGeom prst="rect">
                <a:avLst/>
              </a:prstGeom>
              <a:blipFill rotWithShape="1">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401349" y="5540583"/>
                <a:ext cx="3061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dirty="0" smtClean="0">
                          <a:latin typeface="Cambria Math"/>
                        </a:rPr>
                        <m:t>𝑧</m:t>
                      </m:r>
                    </m:oMath>
                  </m:oMathPara>
                </a14:m>
                <a:endParaRPr lang="en-GB" dirty="0"/>
              </a:p>
            </p:txBody>
          </p:sp>
        </mc:Choice>
        <mc:Fallback xmlns="">
          <p:sp>
            <p:nvSpPr>
              <p:cNvPr id="61" name="TextBox 60"/>
              <p:cNvSpPr txBox="1">
                <a:spLocks noRot="1" noChangeAspect="1" noMove="1" noResize="1" noEditPoints="1" noAdjustHandles="1" noChangeArrowheads="1" noChangeShapeType="1" noTextEdit="1"/>
              </p:cNvSpPr>
              <p:nvPr/>
            </p:nvSpPr>
            <p:spPr>
              <a:xfrm>
                <a:off x="6401349" y="5540583"/>
                <a:ext cx="306101" cy="369332"/>
              </a:xfrm>
              <a:prstGeom prst="rect">
                <a:avLst/>
              </a:prstGeom>
              <a:blipFill rotWithShape="1">
                <a:blip r:embed="rId13"/>
                <a:stretch>
                  <a:fillRect/>
                </a:stretch>
              </a:blipFill>
            </p:spPr>
            <p:txBody>
              <a:bodyPr/>
              <a:lstStyle/>
              <a:p>
                <a:r>
                  <a:rPr lang="en-GB">
                    <a:noFill/>
                  </a:rPr>
                  <a:t> </a:t>
                </a:r>
              </a:p>
            </p:txBody>
          </p:sp>
        </mc:Fallback>
      </mc:AlternateContent>
      <p:sp>
        <p:nvSpPr>
          <p:cNvPr id="62" name="Freeform 61"/>
          <p:cNvSpPr/>
          <p:nvPr/>
        </p:nvSpPr>
        <p:spPr>
          <a:xfrm>
            <a:off x="4044166" y="5455553"/>
            <a:ext cx="733425" cy="266700"/>
          </a:xfrm>
          <a:custGeom>
            <a:avLst/>
            <a:gdLst>
              <a:gd name="connsiteX0" fmla="*/ 723900 w 733425"/>
              <a:gd name="connsiteY0" fmla="*/ 257175 h 266700"/>
              <a:gd name="connsiteX1" fmla="*/ 733425 w 733425"/>
              <a:gd name="connsiteY1" fmla="*/ 0 h 266700"/>
              <a:gd name="connsiteX2" fmla="*/ 447675 w 733425"/>
              <a:gd name="connsiteY2" fmla="*/ 133350 h 266700"/>
              <a:gd name="connsiteX3" fmla="*/ 161925 w 733425"/>
              <a:gd name="connsiteY3" fmla="*/ 190500 h 266700"/>
              <a:gd name="connsiteX4" fmla="*/ 19050 w 733425"/>
              <a:gd name="connsiteY4" fmla="*/ 219075 h 266700"/>
              <a:gd name="connsiteX5" fmla="*/ 0 w 733425"/>
              <a:gd name="connsiteY5" fmla="*/ 266700 h 266700"/>
              <a:gd name="connsiteX6" fmla="*/ 723900 w 733425"/>
              <a:gd name="connsiteY6" fmla="*/ 25717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266700">
                <a:moveTo>
                  <a:pt x="723900" y="257175"/>
                </a:moveTo>
                <a:lnTo>
                  <a:pt x="733425" y="0"/>
                </a:lnTo>
                <a:lnTo>
                  <a:pt x="447675" y="133350"/>
                </a:lnTo>
                <a:lnTo>
                  <a:pt x="161925" y="190500"/>
                </a:lnTo>
                <a:lnTo>
                  <a:pt x="19050" y="219075"/>
                </a:lnTo>
                <a:lnTo>
                  <a:pt x="0" y="266700"/>
                </a:lnTo>
                <a:lnTo>
                  <a:pt x="723900" y="257175"/>
                </a:lnTo>
                <a:close/>
              </a:path>
            </a:pathLst>
          </a:cu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62"/>
          <p:cNvSpPr/>
          <p:nvPr/>
        </p:nvSpPr>
        <p:spPr>
          <a:xfrm>
            <a:off x="2466975" y="5419725"/>
            <a:ext cx="561975" cy="190500"/>
          </a:xfrm>
          <a:custGeom>
            <a:avLst/>
            <a:gdLst>
              <a:gd name="connsiteX0" fmla="*/ 0 w 561975"/>
              <a:gd name="connsiteY0" fmla="*/ 180975 h 190500"/>
              <a:gd name="connsiteX1" fmla="*/ 561975 w 561975"/>
              <a:gd name="connsiteY1" fmla="*/ 190500 h 190500"/>
              <a:gd name="connsiteX2" fmla="*/ 561975 w 561975"/>
              <a:gd name="connsiteY2" fmla="*/ 161925 h 190500"/>
              <a:gd name="connsiteX3" fmla="*/ 228600 w 561975"/>
              <a:gd name="connsiteY3" fmla="*/ 85725 h 190500"/>
              <a:gd name="connsiteX4" fmla="*/ 19050 w 561975"/>
              <a:gd name="connsiteY4" fmla="*/ 0 h 190500"/>
              <a:gd name="connsiteX5" fmla="*/ 0 w 561975"/>
              <a:gd name="connsiteY5" fmla="*/ 1809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975" h="190500">
                <a:moveTo>
                  <a:pt x="0" y="180975"/>
                </a:moveTo>
                <a:lnTo>
                  <a:pt x="561975" y="190500"/>
                </a:lnTo>
                <a:lnTo>
                  <a:pt x="561975" y="161925"/>
                </a:lnTo>
                <a:lnTo>
                  <a:pt x="228600" y="85725"/>
                </a:lnTo>
                <a:lnTo>
                  <a:pt x="19050" y="0"/>
                </a:lnTo>
                <a:lnTo>
                  <a:pt x="0" y="180975"/>
                </a:lnTo>
                <a:close/>
              </a:path>
            </a:pathLst>
          </a:cu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6948263" y="4653136"/>
            <a:ext cx="1944217"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b="1" dirty="0"/>
              <a:t>Tip</a:t>
            </a:r>
            <a:r>
              <a:rPr lang="en-GB" sz="1600" dirty="0"/>
              <a:t>: Either changing the sign of changing the direction of the inequality does “1 –”. If we do both, they cancel out.</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133</a:t>
            </a:fld>
            <a:endParaRPr lang="en-GB"/>
          </a:p>
        </p:txBody>
      </p:sp>
    </p:spTree>
    <p:extLst>
      <p:ext uri="{BB962C8B-B14F-4D97-AF65-F5344CB8AC3E}">
        <p14:creationId xmlns:p14="http://schemas.microsoft.com/office/powerpoint/2010/main" val="34384425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539552" y="1340768"/>
                <a:ext cx="7416824"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𝑍</m:t>
                          </m:r>
                          <m:r>
                            <a:rPr lang="en-GB" sz="2800" b="0" i="1" smtClean="0">
                              <a:latin typeface="Cambria Math" panose="02040503050406030204" pitchFamily="18" charset="0"/>
                            </a:rPr>
                            <m:t>&gt;0.70</m:t>
                          </m:r>
                        </m:e>
                      </m:d>
                      <m:r>
                        <a:rPr lang="en-GB" sz="2800" b="0"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m:t>
                      </m:r>
                      <m:r>
                        <a:rPr lang="en-GB" sz="2800" b="1" i="1" smtClean="0">
                          <a:latin typeface="Cambria Math" panose="02040503050406030204" pitchFamily="18" charset="0"/>
                        </a:rPr>
                        <m:t>𝑷</m:t>
                      </m:r>
                      <m:d>
                        <m:dPr>
                          <m:ctrlPr>
                            <a:rPr lang="en-GB" sz="2800" b="1" i="1" smtClean="0">
                              <a:latin typeface="Cambria Math" panose="02040503050406030204" pitchFamily="18" charset="0"/>
                            </a:rPr>
                          </m:ctrlPr>
                        </m:dPr>
                        <m:e>
                          <m:r>
                            <a:rPr lang="en-GB" sz="2800" b="1" i="1" smtClean="0">
                              <a:latin typeface="Cambria Math" panose="02040503050406030204" pitchFamily="18" charset="0"/>
                            </a:rPr>
                            <m:t>𝒁</m:t>
                          </m:r>
                          <m:r>
                            <a:rPr lang="en-GB" sz="2800" b="1" i="1" smtClean="0">
                              <a:latin typeface="Cambria Math" panose="02040503050406030204" pitchFamily="18" charset="0"/>
                            </a:rPr>
                            <m:t>&lt;</m:t>
                          </m:r>
                          <m:r>
                            <a:rPr lang="en-GB" sz="2800" b="1" i="1" smtClean="0">
                              <a:latin typeface="Cambria Math" panose="02040503050406030204" pitchFamily="18" charset="0"/>
                            </a:rPr>
                            <m:t>𝟎</m:t>
                          </m:r>
                          <m:r>
                            <a:rPr lang="en-GB" sz="2800" b="1" i="1" smtClean="0">
                              <a:latin typeface="Cambria Math" panose="02040503050406030204" pitchFamily="18" charset="0"/>
                            </a:rPr>
                            <m:t>.</m:t>
                          </m:r>
                          <m:r>
                            <a:rPr lang="en-GB" sz="2800" b="1" i="1" smtClean="0">
                              <a:latin typeface="Cambria Math" panose="02040503050406030204" pitchFamily="18" charset="0"/>
                            </a:rPr>
                            <m:t>𝟕𝟎</m:t>
                          </m:r>
                        </m:e>
                      </m:d>
                      <m:r>
                        <a:rPr lang="en-GB" sz="2800" b="1" i="1" smtClean="0">
                          <a:latin typeface="Cambria Math" panose="02040503050406030204" pitchFamily="18" charset="0"/>
                        </a:rPr>
                        <m:t> =</m:t>
                      </m:r>
                      <m:r>
                        <a:rPr lang="en-GB" sz="2800" b="1" i="1" smtClean="0">
                          <a:latin typeface="Cambria Math" panose="02040503050406030204" pitchFamily="18" charset="0"/>
                        </a:rPr>
                        <m:t>𝟎</m:t>
                      </m:r>
                      <m:r>
                        <a:rPr lang="en-GB" sz="2800" b="1" i="1" smtClean="0">
                          <a:latin typeface="Cambria Math" panose="02040503050406030204" pitchFamily="18" charset="0"/>
                        </a:rPr>
                        <m:t>.</m:t>
                      </m:r>
                      <m:r>
                        <a:rPr lang="en-GB" sz="2800" b="1" i="1" smtClean="0">
                          <a:latin typeface="Cambria Math" panose="02040503050406030204" pitchFamily="18" charset="0"/>
                        </a:rPr>
                        <m:t>𝟐𝟒𝟐𝟎</m:t>
                      </m:r>
                    </m:oMath>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𝑍</m:t>
                          </m:r>
                          <m:r>
                            <a:rPr lang="en-GB" sz="2800" b="0" i="1" smtClean="0">
                              <a:latin typeface="Cambria Math" panose="02040503050406030204" pitchFamily="18" charset="0"/>
                            </a:rPr>
                            <m:t>&lt;−1.25</m:t>
                          </m:r>
                        </m:e>
                      </m:d>
                      <m:r>
                        <a:rPr lang="en-GB" sz="2800" b="0" i="1" smtClean="0">
                          <a:latin typeface="Cambria Math" panose="02040503050406030204" pitchFamily="18" charset="0"/>
                        </a:rPr>
                        <m:t>=</m:t>
                      </m:r>
                      <m:r>
                        <a:rPr lang="en-GB" sz="2800" b="1" i="1" smtClean="0">
                          <a:latin typeface="Cambria Math" panose="02040503050406030204" pitchFamily="18" charset="0"/>
                        </a:rPr>
                        <m:t>𝟏</m:t>
                      </m:r>
                      <m:r>
                        <a:rPr lang="en-GB" sz="2800" b="1" i="1" smtClean="0">
                          <a:latin typeface="Cambria Math" panose="02040503050406030204" pitchFamily="18" charset="0"/>
                        </a:rPr>
                        <m:t>−</m:t>
                      </m:r>
                      <m:r>
                        <a:rPr lang="en-GB" sz="2800" b="1" i="1" smtClean="0">
                          <a:latin typeface="Cambria Math" panose="02040503050406030204" pitchFamily="18" charset="0"/>
                        </a:rPr>
                        <m:t>𝑷</m:t>
                      </m:r>
                      <m:d>
                        <m:dPr>
                          <m:ctrlPr>
                            <a:rPr lang="en-GB" sz="2800" b="1" i="1" smtClean="0">
                              <a:latin typeface="Cambria Math" panose="02040503050406030204" pitchFamily="18" charset="0"/>
                            </a:rPr>
                          </m:ctrlPr>
                        </m:dPr>
                        <m:e>
                          <m:r>
                            <a:rPr lang="en-GB" sz="2800" b="1" i="1" smtClean="0">
                              <a:latin typeface="Cambria Math" panose="02040503050406030204" pitchFamily="18" charset="0"/>
                            </a:rPr>
                            <m:t>𝒁</m:t>
                          </m:r>
                          <m:r>
                            <a:rPr lang="en-GB" sz="2800" b="1" i="1" smtClean="0">
                              <a:latin typeface="Cambria Math" panose="02040503050406030204" pitchFamily="18" charset="0"/>
                            </a:rPr>
                            <m:t>&lt;</m:t>
                          </m:r>
                          <m:r>
                            <a:rPr lang="en-GB" sz="2800" b="1" i="1" smtClean="0">
                              <a:latin typeface="Cambria Math" panose="02040503050406030204" pitchFamily="18" charset="0"/>
                            </a:rPr>
                            <m:t>𝟏</m:t>
                          </m:r>
                          <m:r>
                            <a:rPr lang="en-GB" sz="2800" b="1" i="1" smtClean="0">
                              <a:latin typeface="Cambria Math" panose="02040503050406030204" pitchFamily="18" charset="0"/>
                            </a:rPr>
                            <m:t>.</m:t>
                          </m:r>
                          <m:r>
                            <a:rPr lang="en-GB" sz="2800" b="1" i="1" smtClean="0">
                              <a:latin typeface="Cambria Math" panose="02040503050406030204" pitchFamily="18" charset="0"/>
                            </a:rPr>
                            <m:t>𝟐𝟓</m:t>
                          </m:r>
                        </m:e>
                      </m:d>
                      <m:r>
                        <a:rPr lang="en-GB" sz="2800" b="1" i="1" smtClean="0">
                          <a:latin typeface="Cambria Math" panose="02040503050406030204" pitchFamily="18" charset="0"/>
                        </a:rPr>
                        <m:t> =</m:t>
                      </m:r>
                      <m:r>
                        <a:rPr lang="en-GB" sz="2800" b="1" i="1" smtClean="0">
                          <a:latin typeface="Cambria Math" panose="02040503050406030204" pitchFamily="18" charset="0"/>
                        </a:rPr>
                        <m:t>𝟎</m:t>
                      </m:r>
                      <m:r>
                        <a:rPr lang="en-GB" sz="2800" b="1" i="1" smtClean="0">
                          <a:latin typeface="Cambria Math" panose="02040503050406030204" pitchFamily="18" charset="0"/>
                        </a:rPr>
                        <m:t>.</m:t>
                      </m:r>
                      <m:r>
                        <a:rPr lang="en-GB" sz="2800" b="1" i="1" smtClean="0">
                          <a:latin typeface="Cambria Math" panose="02040503050406030204" pitchFamily="18" charset="0"/>
                        </a:rPr>
                        <m:t>𝟏𝟎𝟓𝟔</m:t>
                      </m:r>
                    </m:oMath>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𝑍</m:t>
                          </m:r>
                          <m:r>
                            <a:rPr lang="en-GB" sz="2800" b="0" i="1" smtClean="0">
                              <a:latin typeface="Cambria Math" panose="02040503050406030204" pitchFamily="18" charset="0"/>
                            </a:rPr>
                            <m:t>&gt;−2.42</m:t>
                          </m:r>
                        </m:e>
                      </m:d>
                      <m:r>
                        <a:rPr lang="en-GB" sz="2800" b="0" i="1" smtClean="0">
                          <a:latin typeface="Cambria Math" panose="02040503050406030204" pitchFamily="18" charset="0"/>
                        </a:rPr>
                        <m:t>=</m:t>
                      </m:r>
                      <m:r>
                        <a:rPr lang="en-GB" sz="2800" b="1" i="1" smtClean="0">
                          <a:latin typeface="Cambria Math" panose="02040503050406030204" pitchFamily="18" charset="0"/>
                        </a:rPr>
                        <m:t>𝑷</m:t>
                      </m:r>
                      <m:d>
                        <m:dPr>
                          <m:ctrlPr>
                            <a:rPr lang="en-GB" sz="2800" b="1" i="1" smtClean="0">
                              <a:latin typeface="Cambria Math" panose="02040503050406030204" pitchFamily="18" charset="0"/>
                            </a:rPr>
                          </m:ctrlPr>
                        </m:dPr>
                        <m:e>
                          <m:r>
                            <a:rPr lang="en-GB" sz="2800" b="1" i="1" smtClean="0">
                              <a:latin typeface="Cambria Math" panose="02040503050406030204" pitchFamily="18" charset="0"/>
                            </a:rPr>
                            <m:t>𝒁</m:t>
                          </m:r>
                          <m:r>
                            <a:rPr lang="en-GB" sz="2800" b="1" i="1" smtClean="0">
                              <a:latin typeface="Cambria Math" panose="02040503050406030204" pitchFamily="18" charset="0"/>
                            </a:rPr>
                            <m:t>&lt;</m:t>
                          </m:r>
                          <m:r>
                            <a:rPr lang="en-GB" sz="2800" b="1" i="1" smtClean="0">
                              <a:latin typeface="Cambria Math" panose="02040503050406030204" pitchFamily="18" charset="0"/>
                            </a:rPr>
                            <m:t>𝟐</m:t>
                          </m:r>
                          <m:r>
                            <a:rPr lang="en-GB" sz="2800" b="1" i="1" smtClean="0">
                              <a:latin typeface="Cambria Math" panose="02040503050406030204" pitchFamily="18" charset="0"/>
                            </a:rPr>
                            <m:t>.</m:t>
                          </m:r>
                          <m:r>
                            <a:rPr lang="en-GB" sz="2800" b="1" i="1" smtClean="0">
                              <a:latin typeface="Cambria Math" panose="02040503050406030204" pitchFamily="18" charset="0"/>
                            </a:rPr>
                            <m:t>𝟒𝟐</m:t>
                          </m:r>
                        </m:e>
                      </m:d>
                      <m:r>
                        <a:rPr lang="en-GB" sz="2800" b="1" i="1" smtClean="0">
                          <a:latin typeface="Cambria Math" panose="02040503050406030204" pitchFamily="18" charset="0"/>
                        </a:rPr>
                        <m:t>=</m:t>
                      </m:r>
                      <m:r>
                        <a:rPr lang="en-GB" sz="2800" b="1" i="1" smtClean="0">
                          <a:latin typeface="Cambria Math" panose="02040503050406030204" pitchFamily="18" charset="0"/>
                        </a:rPr>
                        <m:t>𝟎</m:t>
                      </m:r>
                      <m:r>
                        <a:rPr lang="en-GB" sz="2800" b="1" i="1" smtClean="0">
                          <a:latin typeface="Cambria Math" panose="02040503050406030204" pitchFamily="18" charset="0"/>
                        </a:rPr>
                        <m:t>.</m:t>
                      </m:r>
                      <m:r>
                        <a:rPr lang="en-GB" sz="2800" b="1" i="1" smtClean="0">
                          <a:latin typeface="Cambria Math" panose="02040503050406030204" pitchFamily="18" charset="0"/>
                        </a:rPr>
                        <m:t>𝟗𝟗𝟐𝟐</m:t>
                      </m:r>
                    </m:oMath>
                  </m:oMathPara>
                </a14:m>
                <a:endParaRPr lang="en-GB" sz="28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539552" y="1340768"/>
                <a:ext cx="7416824" cy="1384995"/>
              </a:xfrm>
              <a:prstGeom prst="rect">
                <a:avLst/>
              </a:prstGeom>
              <a:blipFill rotWithShape="0">
                <a:blip r:embed="rId2"/>
                <a:stretch>
                  <a:fillRect/>
                </a:stretch>
              </a:blipFill>
            </p:spPr>
            <p:txBody>
              <a:bodyPr/>
              <a:lstStyle/>
              <a:p>
                <a:r>
                  <a:rPr lang="en-GB">
                    <a:noFill/>
                  </a:rPr>
                  <a:t> </a:t>
                </a:r>
              </a:p>
            </p:txBody>
          </p:sp>
        </mc:Fallback>
      </mc:AlternateContent>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134</a:t>
            </a:fld>
            <a:endParaRPr lang="en-GB"/>
          </a:p>
        </p:txBody>
      </p:sp>
    </p:spTree>
    <p:extLst>
      <p:ext uri="{BB962C8B-B14F-4D97-AF65-F5344CB8AC3E}">
        <p14:creationId xmlns:p14="http://schemas.microsoft.com/office/powerpoint/2010/main" val="26551011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1</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764704"/>
            <a:ext cx="8568952" cy="646331"/>
          </a:xfrm>
          <a:prstGeom prst="rect">
            <a:avLst/>
          </a:prstGeom>
          <a:noFill/>
        </p:spPr>
        <p:txBody>
          <a:bodyPr wrap="square" rtlCol="0">
            <a:spAutoFit/>
          </a:bodyPr>
          <a:lstStyle/>
          <a:p>
            <a:r>
              <a:rPr lang="en-GB" dirty="0"/>
              <a:t>Determine the following probabilities, ensuring you show how you have manipulated your probabilities (as per the previous examples).</a:t>
            </a:r>
          </a:p>
        </p:txBody>
      </p:sp>
      <mc:AlternateContent xmlns:mc="http://schemas.openxmlformats.org/markup-compatibility/2006" xmlns:a14="http://schemas.microsoft.com/office/drawing/2010/main">
        <mc:Choice Requires="a14">
          <p:sp>
            <p:nvSpPr>
              <p:cNvPr id="6" name="TextBox 5"/>
              <p:cNvSpPr txBox="1"/>
              <p:nvPr/>
            </p:nvSpPr>
            <p:spPr>
              <a:xfrm>
                <a:off x="899592" y="1844824"/>
                <a:ext cx="6552728" cy="28623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&lt;1</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𝟖𝟒𝟏𝟑</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&gt;2.1</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&lt;2.1</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𝟎𝟏𝟕𝟗</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&gt;−0.3</m:t>
                          </m:r>
                        </m:e>
                      </m:d>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&lt;0.3</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𝟔𝟏𝟕𝟗</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&lt;1.5</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𝟗𝟑𝟑𝟐</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panose="02040503050406030204" pitchFamily="18" charset="0"/>
                            </a:rPr>
                            <m:t>&lt;</m:t>
                          </m:r>
                          <m:r>
                            <a:rPr lang="en-GB" b="0" i="1" smtClean="0">
                              <a:latin typeface="Cambria Math"/>
                            </a:rPr>
                            <m:t>−0.7</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&lt;0.7</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𝟐𝟒𝟐𝟎</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&lt;−1.7</m:t>
                          </m:r>
                        </m:e>
                      </m:d>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&gt;1.7</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&lt;1.7</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𝟎𝟒𝟒𝟔</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&gt;0</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𝟓</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&lt;−0.4</m:t>
                          </m:r>
                        </m:e>
                      </m:d>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&gt;0.4</m:t>
                          </m:r>
                        </m:e>
                      </m:d>
                      <m:r>
                        <a:rPr lang="en-GB" b="0" i="1" smtClean="0">
                          <a:latin typeface="Cambria Math"/>
                        </a:rPr>
                        <m:t>=1−</m:t>
                      </m:r>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&lt;0.4</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𝟑𝟒𝟒𝟔</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&gt;−2.4</m:t>
                          </m:r>
                        </m:e>
                      </m:d>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&lt;2.4</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𝟗𝟗𝟏𝟖</m:t>
                      </m:r>
                    </m:oMath>
                  </m:oMathPara>
                </a14:m>
                <a:endParaRPr lang="en-GB" b="1" dirty="0"/>
              </a:p>
              <a:p>
                <a:pPr/>
                <a14:m>
                  <m:oMathPara xmlns:m="http://schemas.openxmlformats.org/officeDocument/2006/math">
                    <m:oMathParaPr>
                      <m:jc m:val="left"/>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&gt;3</m:t>
                          </m:r>
                        </m:e>
                      </m:d>
                      <m:r>
                        <a:rPr lang="en-GB" b="0" i="1" smtClean="0">
                          <a:latin typeface="Cambria Math"/>
                        </a:rPr>
                        <m:t>=1−</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&lt;3</m:t>
                          </m:r>
                        </m:e>
                      </m:d>
                      <m:r>
                        <a:rPr lang="en-GB" b="0" i="1" smtClean="0">
                          <a:latin typeface="Cambria Math"/>
                        </a:rPr>
                        <m:t>=</m:t>
                      </m:r>
                      <m:r>
                        <a:rPr lang="en-GB" b="1" i="1" smtClean="0">
                          <a:latin typeface="Cambria Math"/>
                        </a:rPr>
                        <m:t>𝟎</m:t>
                      </m:r>
                      <m:r>
                        <a:rPr lang="en-GB" b="1" i="1" smtClean="0">
                          <a:latin typeface="Cambria Math"/>
                        </a:rPr>
                        <m:t>.</m:t>
                      </m:r>
                      <m:r>
                        <a:rPr lang="en-GB" b="1" i="1" smtClean="0">
                          <a:latin typeface="Cambria Math"/>
                        </a:rPr>
                        <m:t>𝟎𝟎𝟏𝟑</m:t>
                      </m:r>
                    </m:oMath>
                  </m:oMathPara>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899592" y="1844824"/>
                <a:ext cx="6552728" cy="2862322"/>
              </a:xfrm>
              <a:prstGeom prst="rect">
                <a:avLst/>
              </a:prstGeom>
              <a:blipFill rotWithShape="1">
                <a:blip r:embed="rId3"/>
                <a:stretch>
                  <a:fillRect/>
                </a:stretch>
              </a:blipFill>
            </p:spPr>
            <p:txBody>
              <a:bodyPr/>
              <a:lstStyle/>
              <a:p>
                <a:r>
                  <a:rPr lang="en-GB">
                    <a:noFill/>
                  </a:rPr>
                  <a:t> </a:t>
                </a:r>
              </a:p>
            </p:txBody>
          </p:sp>
        </mc:Fallback>
      </mc:AlternateContent>
      <p:sp>
        <p:nvSpPr>
          <p:cNvPr id="7" name="TextBox 6"/>
          <p:cNvSpPr txBox="1"/>
          <p:nvPr/>
        </p:nvSpPr>
        <p:spPr>
          <a:xfrm>
            <a:off x="539552" y="1864276"/>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1</a:t>
            </a:r>
          </a:p>
        </p:txBody>
      </p:sp>
      <p:sp>
        <p:nvSpPr>
          <p:cNvPr id="8" name="TextBox 7"/>
          <p:cNvSpPr txBox="1"/>
          <p:nvPr/>
        </p:nvSpPr>
        <p:spPr>
          <a:xfrm>
            <a:off x="539552" y="2141275"/>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2</a:t>
            </a:r>
          </a:p>
        </p:txBody>
      </p:sp>
      <p:sp>
        <p:nvSpPr>
          <p:cNvPr id="9" name="TextBox 8"/>
          <p:cNvSpPr txBox="1"/>
          <p:nvPr/>
        </p:nvSpPr>
        <p:spPr>
          <a:xfrm>
            <a:off x="539552" y="2418274"/>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3</a:t>
            </a:r>
          </a:p>
        </p:txBody>
      </p:sp>
      <p:sp>
        <p:nvSpPr>
          <p:cNvPr id="10" name="TextBox 9"/>
          <p:cNvSpPr txBox="1"/>
          <p:nvPr/>
        </p:nvSpPr>
        <p:spPr>
          <a:xfrm>
            <a:off x="539552" y="2695273"/>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4</a:t>
            </a:r>
          </a:p>
        </p:txBody>
      </p:sp>
      <p:sp>
        <p:nvSpPr>
          <p:cNvPr id="11" name="TextBox 10"/>
          <p:cNvSpPr txBox="1"/>
          <p:nvPr/>
        </p:nvSpPr>
        <p:spPr>
          <a:xfrm>
            <a:off x="539552" y="2972272"/>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5</a:t>
            </a:r>
          </a:p>
        </p:txBody>
      </p:sp>
      <p:sp>
        <p:nvSpPr>
          <p:cNvPr id="12" name="TextBox 11"/>
          <p:cNvSpPr txBox="1"/>
          <p:nvPr/>
        </p:nvSpPr>
        <p:spPr>
          <a:xfrm>
            <a:off x="539552" y="3249271"/>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6</a:t>
            </a:r>
          </a:p>
        </p:txBody>
      </p:sp>
      <p:sp>
        <p:nvSpPr>
          <p:cNvPr id="13" name="TextBox 12"/>
          <p:cNvSpPr txBox="1"/>
          <p:nvPr/>
        </p:nvSpPr>
        <p:spPr>
          <a:xfrm>
            <a:off x="539552" y="3526270"/>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7</a:t>
            </a:r>
          </a:p>
        </p:txBody>
      </p:sp>
      <p:sp>
        <p:nvSpPr>
          <p:cNvPr id="14" name="TextBox 13"/>
          <p:cNvSpPr txBox="1"/>
          <p:nvPr/>
        </p:nvSpPr>
        <p:spPr>
          <a:xfrm>
            <a:off x="539552" y="3803269"/>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8</a:t>
            </a:r>
          </a:p>
        </p:txBody>
      </p:sp>
      <p:sp>
        <p:nvSpPr>
          <p:cNvPr id="15" name="TextBox 14"/>
          <p:cNvSpPr txBox="1"/>
          <p:nvPr/>
        </p:nvSpPr>
        <p:spPr>
          <a:xfrm>
            <a:off x="539552" y="4080268"/>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9</a:t>
            </a:r>
          </a:p>
        </p:txBody>
      </p:sp>
      <p:sp>
        <p:nvSpPr>
          <p:cNvPr id="16" name="TextBox 15"/>
          <p:cNvSpPr txBox="1"/>
          <p:nvPr/>
        </p:nvSpPr>
        <p:spPr>
          <a:xfrm>
            <a:off x="539552" y="4364113"/>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10</a:t>
            </a:r>
          </a:p>
        </p:txBody>
      </p:sp>
      <p:sp>
        <p:nvSpPr>
          <p:cNvPr id="28" name="Slide Number Placeholder 2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135</a:t>
            </a:fld>
            <a:endParaRPr lang="en-GB"/>
          </a:p>
        </p:txBody>
      </p:sp>
    </p:spTree>
    <p:extLst>
      <p:ext uri="{BB962C8B-B14F-4D97-AF65-F5344CB8AC3E}">
        <p14:creationId xmlns:p14="http://schemas.microsoft.com/office/powerpoint/2010/main" val="11800643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‘Standardising’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283367" y="686293"/>
                <a:ext cx="8326321" cy="1200329"/>
              </a:xfrm>
              <a:prstGeom prst="rect">
                <a:avLst/>
              </a:prstGeom>
              <a:noFill/>
            </p:spPr>
            <p:txBody>
              <a:bodyPr wrap="square" rtlCol="0">
                <a:spAutoFit/>
              </a:bodyPr>
              <a:lstStyle/>
              <a:p>
                <a:r>
                  <a:rPr lang="en-GB" dirty="0"/>
                  <a:t>We have seen that in order to look up a value in the </a:t>
                </a:r>
                <a14:m>
                  <m:oMath xmlns:m="http://schemas.openxmlformats.org/officeDocument/2006/math">
                    <m:r>
                      <a:rPr lang="en-GB" b="0" i="1" smtClean="0">
                        <a:latin typeface="Cambria Math"/>
                      </a:rPr>
                      <m:t>𝑧</m:t>
                    </m:r>
                  </m:oMath>
                </a14:m>
                <a:r>
                  <a:rPr lang="en-GB" dirty="0"/>
                  <a:t> table, we needed to first convert our IQ into a </a:t>
                </a:r>
                <a14:m>
                  <m:oMath xmlns:m="http://schemas.openxmlformats.org/officeDocument/2006/math">
                    <m:r>
                      <a:rPr lang="en-GB" b="0" i="1" smtClean="0">
                        <a:latin typeface="Cambria Math"/>
                      </a:rPr>
                      <m:t>𝑧</m:t>
                    </m:r>
                  </m:oMath>
                </a14:m>
                <a:r>
                  <a:rPr lang="en-GB" dirty="0"/>
                  <a:t> value. We call this ‘</a:t>
                </a:r>
                <a:r>
                  <a:rPr lang="en-GB" b="1" dirty="0"/>
                  <a:t>standardising</a:t>
                </a:r>
                <a:r>
                  <a:rPr lang="en-GB" dirty="0"/>
                  <a:t>’ our variable, because we’re turning our normally distributed variable </a:t>
                </a:r>
                <a14:m>
                  <m:oMath xmlns:m="http://schemas.openxmlformats.org/officeDocument/2006/math">
                    <m:r>
                      <a:rPr lang="en-GB" b="0" i="1" smtClean="0">
                        <a:latin typeface="Cambria Math"/>
                      </a:rPr>
                      <m:t>𝑋</m:t>
                    </m:r>
                  </m:oMath>
                </a14:m>
                <a:r>
                  <a:rPr lang="en-GB" dirty="0"/>
                  <a:t> into another one </a:t>
                </a:r>
                <a14:m>
                  <m:oMath xmlns:m="http://schemas.openxmlformats.org/officeDocument/2006/math">
                    <m:r>
                      <a:rPr lang="en-GB" b="0" i="1" smtClean="0">
                        <a:latin typeface="Cambria Math"/>
                      </a:rPr>
                      <m:t>𝑍</m:t>
                    </m:r>
                  </m:oMath>
                </a14:m>
                <a:r>
                  <a:rPr lang="en-GB" dirty="0"/>
                  <a:t> where the mean is 0 and the standard deviation is 1.</a:t>
                </a:r>
              </a:p>
            </p:txBody>
          </p:sp>
        </mc:Choice>
        <mc:Fallback xmlns="">
          <p:sp>
            <p:nvSpPr>
              <p:cNvPr id="5" name="TextBox 4"/>
              <p:cNvSpPr txBox="1">
                <a:spLocks noRot="1" noChangeAspect="1" noMove="1" noResize="1" noEditPoints="1" noAdjustHandles="1" noChangeArrowheads="1" noChangeShapeType="1" noTextEdit="1"/>
              </p:cNvSpPr>
              <p:nvPr/>
            </p:nvSpPr>
            <p:spPr>
              <a:xfrm>
                <a:off x="283367" y="686293"/>
                <a:ext cx="8326321" cy="1200329"/>
              </a:xfrm>
              <a:prstGeom prst="rect">
                <a:avLst/>
              </a:prstGeom>
              <a:blipFill rotWithShape="0">
                <a:blip r:embed="rId2"/>
                <a:stretch>
                  <a:fillRect l="-586" t="-3061" r="-220" b="-76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005573" y="4393773"/>
                <a:ext cx="3030256" cy="9664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4000" b="0" dirty="0">
                    <a:latin typeface="Wingdings" panose="05000000000000000000" pitchFamily="2" charset="2"/>
                  </a:rPr>
                  <a:t>!</a:t>
                </a:r>
                <a:r>
                  <a:rPr lang="en-GB" sz="4000" b="0" dirty="0"/>
                  <a:t> </a:t>
                </a:r>
                <a14:m>
                  <m:oMath xmlns:m="http://schemas.openxmlformats.org/officeDocument/2006/math">
                    <m:r>
                      <a:rPr lang="en-GB" sz="4000" b="0" i="1" smtClean="0">
                        <a:latin typeface="Cambria Math"/>
                      </a:rPr>
                      <m:t>𝑍</m:t>
                    </m:r>
                    <m:r>
                      <a:rPr lang="en-GB" sz="4000" b="0" i="1" smtClean="0">
                        <a:latin typeface="Cambria Math"/>
                      </a:rPr>
                      <m:t>=</m:t>
                    </m:r>
                    <m:f>
                      <m:fPr>
                        <m:ctrlPr>
                          <a:rPr lang="en-GB" sz="4000" b="0" i="1" smtClean="0">
                            <a:latin typeface="Cambria Math" panose="02040503050406030204" pitchFamily="18" charset="0"/>
                          </a:rPr>
                        </m:ctrlPr>
                      </m:fPr>
                      <m:num>
                        <m:r>
                          <a:rPr lang="en-GB" sz="4000" b="0" i="1" smtClean="0">
                            <a:latin typeface="Cambria Math"/>
                          </a:rPr>
                          <m:t>𝑋</m:t>
                        </m:r>
                        <m:r>
                          <a:rPr lang="en-GB" sz="4000" b="0" i="1" smtClean="0">
                            <a:latin typeface="Cambria Math"/>
                          </a:rPr>
                          <m:t>−</m:t>
                        </m:r>
                        <m:r>
                          <a:rPr lang="en-GB" sz="4000" b="0" i="1" smtClean="0">
                            <a:latin typeface="Cambria Math"/>
                          </a:rPr>
                          <m:t>𝜇</m:t>
                        </m:r>
                      </m:num>
                      <m:den>
                        <m:r>
                          <a:rPr lang="en-GB" sz="4000" b="0" i="1" smtClean="0">
                            <a:latin typeface="Cambria Math"/>
                          </a:rPr>
                          <m:t>𝜎</m:t>
                        </m:r>
                      </m:den>
                    </m:f>
                  </m:oMath>
                </a14:m>
                <a:endParaRPr lang="en-GB" sz="4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05573" y="4393773"/>
                <a:ext cx="3030256" cy="966418"/>
              </a:xfrm>
              <a:prstGeom prst="rect">
                <a:avLst/>
              </a:prstGeom>
              <a:blipFill rotWithShape="0">
                <a:blip r:embed="rId3"/>
                <a:stretch>
                  <a:fillRect l="-6587" b="-104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95536" y="6021288"/>
                <a:ext cx="8568952" cy="584775"/>
              </a:xfrm>
              <a:prstGeom prst="rect">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b="1" dirty="0">
                    <a:solidFill>
                      <a:schemeClr val="tx1"/>
                    </a:solidFill>
                  </a:rPr>
                  <a:t>Side Note</a:t>
                </a:r>
                <a:r>
                  <a:rPr lang="en-GB" sz="1600" dirty="0">
                    <a:solidFill>
                      <a:schemeClr val="tx1"/>
                    </a:solidFill>
                  </a:rPr>
                  <a:t>: </a:t>
                </a:r>
                <a14:m>
                  <m:oMath xmlns:m="http://schemas.openxmlformats.org/officeDocument/2006/math">
                    <m:r>
                      <a:rPr lang="en-GB" sz="1600" b="0" i="1" smtClean="0">
                        <a:solidFill>
                          <a:schemeClr val="tx1"/>
                        </a:solidFill>
                        <a:latin typeface="Cambria Math"/>
                      </a:rPr>
                      <m:t>𝑍</m:t>
                    </m:r>
                    <m:r>
                      <a:rPr lang="en-GB" sz="1600" b="0" i="1" smtClean="0">
                        <a:solidFill>
                          <a:schemeClr val="tx1"/>
                        </a:solidFill>
                        <a:latin typeface="Cambria Math"/>
                      </a:rPr>
                      <m:t>~</m:t>
                    </m:r>
                    <m:r>
                      <a:rPr lang="en-GB" sz="1600" b="0" i="1" smtClean="0">
                        <a:solidFill>
                          <a:schemeClr val="tx1"/>
                        </a:solidFill>
                        <a:latin typeface="Cambria Math"/>
                      </a:rPr>
                      <m:t>𝑁</m:t>
                    </m:r>
                    <m:d>
                      <m:dPr>
                        <m:ctrlPr>
                          <a:rPr lang="en-GB" sz="1600" b="0" i="1" smtClean="0">
                            <a:solidFill>
                              <a:schemeClr val="tx1"/>
                            </a:solidFill>
                            <a:latin typeface="Cambria Math" panose="02040503050406030204" pitchFamily="18" charset="0"/>
                          </a:rPr>
                        </m:ctrlPr>
                      </m:dPr>
                      <m:e>
                        <m:sSup>
                          <m:sSupPr>
                            <m:ctrlPr>
                              <a:rPr lang="en-GB" sz="1600" b="0" i="1" smtClean="0">
                                <a:solidFill>
                                  <a:schemeClr val="tx1"/>
                                </a:solidFill>
                                <a:latin typeface="Cambria Math" panose="02040503050406030204" pitchFamily="18" charset="0"/>
                              </a:rPr>
                            </m:ctrlPr>
                          </m:sSupPr>
                          <m:e>
                            <m:r>
                              <a:rPr lang="en-GB" sz="1600" b="0" i="1" smtClean="0">
                                <a:solidFill>
                                  <a:schemeClr val="tx1"/>
                                </a:solidFill>
                                <a:latin typeface="Cambria Math"/>
                              </a:rPr>
                              <m:t>0,1</m:t>
                            </m:r>
                          </m:e>
                          <m:sup>
                            <m:r>
                              <a:rPr lang="en-GB" sz="1600" b="0" i="1" smtClean="0">
                                <a:solidFill>
                                  <a:schemeClr val="tx1"/>
                                </a:solidFill>
                                <a:latin typeface="Cambria Math"/>
                              </a:rPr>
                              <m:t>2</m:t>
                            </m:r>
                          </m:sup>
                        </m:sSup>
                      </m:e>
                    </m:d>
                  </m:oMath>
                </a14:m>
                <a:r>
                  <a:rPr lang="en-GB" sz="1600" dirty="0">
                    <a:solidFill>
                      <a:schemeClr val="tx1"/>
                    </a:solidFill>
                  </a:rPr>
                  <a:t>, but why? Well consider a z value of 3 for example. We understand that to mean 3 standard deviations above the mean. But if </a:t>
                </a:r>
                <a14:m>
                  <m:oMath xmlns:m="http://schemas.openxmlformats.org/officeDocument/2006/math">
                    <m:r>
                      <a:rPr lang="en-GB" sz="1600" b="0" i="1" smtClean="0">
                        <a:solidFill>
                          <a:schemeClr val="tx1"/>
                        </a:solidFill>
                        <a:latin typeface="Cambria Math"/>
                      </a:rPr>
                      <m:t>𝜇</m:t>
                    </m:r>
                    <m:r>
                      <a:rPr lang="en-GB" sz="1600" b="0" i="1" smtClean="0">
                        <a:solidFill>
                          <a:schemeClr val="tx1"/>
                        </a:solidFill>
                        <a:latin typeface="Cambria Math"/>
                      </a:rPr>
                      <m:t>=0</m:t>
                    </m:r>
                  </m:oMath>
                </a14:m>
                <a:r>
                  <a:rPr lang="en-GB" sz="1600" dirty="0">
                    <a:solidFill>
                      <a:schemeClr val="tx1"/>
                    </a:solidFill>
                  </a:rPr>
                  <a:t> and </a:t>
                </a:r>
                <a14:m>
                  <m:oMath xmlns:m="http://schemas.openxmlformats.org/officeDocument/2006/math">
                    <m:r>
                      <a:rPr lang="en-GB" sz="1600" b="0" i="1" smtClean="0">
                        <a:solidFill>
                          <a:schemeClr val="tx1"/>
                        </a:solidFill>
                        <a:latin typeface="Cambria Math"/>
                      </a:rPr>
                      <m:t>𝜎</m:t>
                    </m:r>
                    <m:r>
                      <a:rPr lang="en-GB" sz="1600" b="0" i="1" smtClean="0">
                        <a:solidFill>
                          <a:schemeClr val="tx1"/>
                        </a:solidFill>
                        <a:latin typeface="Cambria Math"/>
                      </a:rPr>
                      <m:t>=1</m:t>
                    </m:r>
                  </m:oMath>
                </a14:m>
                <a:r>
                  <a:rPr lang="en-GB" sz="1600" dirty="0">
                    <a:solidFill>
                      <a:schemeClr val="tx1"/>
                    </a:solidFill>
                  </a:rPr>
                  <a:t>, the 3 is 3 lots of 1 above 0!</a:t>
                </a:r>
              </a:p>
            </p:txBody>
          </p:sp>
        </mc:Choice>
        <mc:Fallback xmlns="">
          <p:sp>
            <p:nvSpPr>
              <p:cNvPr id="14" name="TextBox 13"/>
              <p:cNvSpPr txBox="1">
                <a:spLocks noRot="1" noChangeAspect="1" noMove="1" noResize="1" noEditPoints="1" noAdjustHandles="1" noChangeArrowheads="1" noChangeShapeType="1" noTextEdit="1"/>
              </p:cNvSpPr>
              <p:nvPr/>
            </p:nvSpPr>
            <p:spPr>
              <a:xfrm>
                <a:off x="395536" y="6021288"/>
                <a:ext cx="8568952" cy="584775"/>
              </a:xfrm>
              <a:prstGeom prst="rect">
                <a:avLst/>
              </a:prstGeom>
              <a:blipFill rotWithShape="0">
                <a:blip r:embed="rId4"/>
                <a:stretch>
                  <a:fillRect/>
                </a:stretch>
              </a:blipFill>
              <a:ln>
                <a:noFill/>
              </a:ln>
              <a:effectLst>
                <a:outerShdw blurRad="63500" sx="102000" sy="102000" algn="ctr"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22914" y="2629535"/>
                <a:ext cx="208823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𝑋</m:t>
                      </m:r>
                      <m:r>
                        <a:rPr lang="en-GB" sz="3600" b="0" i="1" smtClean="0">
                          <a:latin typeface="Cambria Math" panose="02040503050406030204" pitchFamily="18" charset="0"/>
                        </a:rPr>
                        <m:t>=145</m:t>
                      </m:r>
                    </m:oMath>
                  </m:oMathPara>
                </a14:m>
                <a:endParaRPr lang="en-GB" sz="36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422914" y="2629535"/>
                <a:ext cx="2088232" cy="646331"/>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361007" y="2590243"/>
                <a:ext cx="208823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𝑍</m:t>
                      </m:r>
                      <m:r>
                        <a:rPr lang="en-GB" sz="3600" b="0" i="1" smtClean="0">
                          <a:latin typeface="Cambria Math" panose="02040503050406030204" pitchFamily="18" charset="0"/>
                        </a:rPr>
                        <m:t>=3</m:t>
                      </m:r>
                    </m:oMath>
                  </m:oMathPara>
                </a14:m>
                <a:endParaRPr lang="en-GB"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361007" y="2590243"/>
                <a:ext cx="2088232" cy="646331"/>
              </a:xfrm>
              <a:prstGeom prst="rect">
                <a:avLst/>
              </a:prstGeom>
              <a:blipFill rotWithShape="0">
                <a:blip r:embed="rId6"/>
                <a:stretch>
                  <a:fillRect/>
                </a:stretch>
              </a:blipFill>
            </p:spPr>
            <p:txBody>
              <a:bodyPr/>
              <a:lstStyle/>
              <a:p>
                <a:r>
                  <a:rPr lang="en-GB">
                    <a:noFill/>
                  </a:rPr>
                  <a:t> </a:t>
                </a:r>
              </a:p>
            </p:txBody>
          </p:sp>
        </mc:Fallback>
      </mc:AlternateContent>
      <p:sp>
        <p:nvSpPr>
          <p:cNvPr id="19" name="Right Arrow 18"/>
          <p:cNvSpPr/>
          <p:nvPr/>
        </p:nvSpPr>
        <p:spPr>
          <a:xfrm>
            <a:off x="4028094" y="2705556"/>
            <a:ext cx="1152128" cy="4502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p:cNvSpPr txBox="1"/>
              <p:nvPr/>
            </p:nvSpPr>
            <p:spPr>
              <a:xfrm>
                <a:off x="1456405" y="2120781"/>
                <a:ext cx="2641794" cy="584775"/>
              </a:xfrm>
              <a:prstGeom prst="rect">
                <a:avLst/>
              </a:prstGeom>
              <a:noFill/>
            </p:spPr>
            <p:txBody>
              <a:bodyPr wrap="square" rtlCol="0">
                <a:spAutoFit/>
              </a:bodyPr>
              <a:lstStyle/>
              <a:p>
                <a:r>
                  <a:rPr lang="en-GB" b="1" dirty="0"/>
                  <a:t>IQ (X) world </a:t>
                </a:r>
              </a:p>
              <a:p>
                <a:r>
                  <a:rPr lang="en-GB" sz="1400" dirty="0"/>
                  <a:t>(recall that </a:t>
                </a:r>
                <a14:m>
                  <m:oMath xmlns:m="http://schemas.openxmlformats.org/officeDocument/2006/math">
                    <m:r>
                      <a:rPr lang="en-GB" sz="1400" b="0" i="1" smtClean="0">
                        <a:latin typeface="Cambria Math" panose="02040503050406030204" pitchFamily="18" charset="0"/>
                      </a:rPr>
                      <m:t>𝜇</m:t>
                    </m:r>
                    <m:r>
                      <a:rPr lang="en-GB" sz="1400" b="0" i="1" smtClean="0">
                        <a:latin typeface="Cambria Math" panose="02040503050406030204" pitchFamily="18" charset="0"/>
                      </a:rPr>
                      <m:t>=100</m:t>
                    </m:r>
                  </m:oMath>
                </a14:m>
                <a:r>
                  <a:rPr lang="en-GB" sz="1400" dirty="0"/>
                  <a:t> and </a:t>
                </a:r>
                <a14:m>
                  <m:oMath xmlns:m="http://schemas.openxmlformats.org/officeDocument/2006/math">
                    <m:r>
                      <a:rPr lang="en-GB" sz="1400" b="0" i="1" smtClean="0">
                        <a:latin typeface="Cambria Math" panose="02040503050406030204" pitchFamily="18" charset="0"/>
                      </a:rPr>
                      <m:t>𝜎</m:t>
                    </m:r>
                    <m:r>
                      <a:rPr lang="en-GB" sz="1400" b="0" i="1" smtClean="0">
                        <a:latin typeface="Cambria Math" panose="02040503050406030204" pitchFamily="18" charset="0"/>
                      </a:rPr>
                      <m:t>=15</m:t>
                    </m:r>
                  </m:oMath>
                </a14:m>
                <a:r>
                  <a:rPr lang="en-GB" sz="1400" dirty="0"/>
                  <a:t>)</a:t>
                </a:r>
                <a:endParaRPr lang="en-GB" dirty="0"/>
              </a:p>
            </p:txBody>
          </p:sp>
        </mc:Choice>
        <mc:Fallback xmlns="">
          <p:sp>
            <p:nvSpPr>
              <p:cNvPr id="20" name="TextBox 19"/>
              <p:cNvSpPr txBox="1">
                <a:spLocks noRot="1" noChangeAspect="1" noMove="1" noResize="1" noEditPoints="1" noAdjustHandles="1" noChangeArrowheads="1" noChangeShapeType="1" noTextEdit="1"/>
              </p:cNvSpPr>
              <p:nvPr/>
            </p:nvSpPr>
            <p:spPr>
              <a:xfrm>
                <a:off x="1456405" y="2120781"/>
                <a:ext cx="2641794" cy="584775"/>
              </a:xfrm>
              <a:prstGeom prst="rect">
                <a:avLst/>
              </a:prstGeom>
              <a:blipFill rotWithShape="0">
                <a:blip r:embed="rId7"/>
                <a:stretch>
                  <a:fillRect l="-2079" t="-6250" b="-9375"/>
                </a:stretch>
              </a:blipFill>
            </p:spPr>
            <p:txBody>
              <a:bodyPr/>
              <a:lstStyle/>
              <a:p>
                <a:r>
                  <a:rPr lang="en-GB">
                    <a:noFill/>
                  </a:rPr>
                  <a:t> </a:t>
                </a:r>
              </a:p>
            </p:txBody>
          </p:sp>
        </mc:Fallback>
      </mc:AlternateContent>
      <p:sp>
        <p:nvSpPr>
          <p:cNvPr id="21" name="TextBox 20"/>
          <p:cNvSpPr txBox="1"/>
          <p:nvPr/>
        </p:nvSpPr>
        <p:spPr>
          <a:xfrm>
            <a:off x="5959418" y="2183160"/>
            <a:ext cx="1152128" cy="369332"/>
          </a:xfrm>
          <a:prstGeom prst="rect">
            <a:avLst/>
          </a:prstGeom>
          <a:noFill/>
        </p:spPr>
        <p:txBody>
          <a:bodyPr wrap="square" rtlCol="0">
            <a:spAutoFit/>
          </a:bodyPr>
          <a:lstStyle/>
          <a:p>
            <a:r>
              <a:rPr lang="en-GB" b="1" dirty="0"/>
              <a:t>Z world</a:t>
            </a:r>
          </a:p>
        </p:txBody>
      </p:sp>
      <mc:AlternateContent xmlns:mc="http://schemas.openxmlformats.org/markup-compatibility/2006" xmlns:a14="http://schemas.microsoft.com/office/drawing/2010/main">
        <mc:Choice Requires="a14">
          <p:sp>
            <p:nvSpPr>
              <p:cNvPr id="23" name="TextBox 22"/>
              <p:cNvSpPr txBox="1"/>
              <p:nvPr/>
            </p:nvSpPr>
            <p:spPr>
              <a:xfrm>
                <a:off x="1039762" y="3550304"/>
                <a:ext cx="7128792" cy="646331"/>
              </a:xfrm>
              <a:prstGeom prst="rect">
                <a:avLst/>
              </a:prstGeom>
              <a:noFill/>
            </p:spPr>
            <p:txBody>
              <a:bodyPr wrap="square" rtlCol="0">
                <a:spAutoFit/>
              </a:bodyPr>
              <a:lstStyle/>
              <a:p>
                <a:r>
                  <a:rPr lang="en-GB" dirty="0"/>
                  <a:t>By thinking of what calculation you did, can you therefore come up with a formula for </a:t>
                </a:r>
                <a14:m>
                  <m:oMath xmlns:m="http://schemas.openxmlformats.org/officeDocument/2006/math">
                    <m:r>
                      <a:rPr lang="en-GB" b="0" i="1" smtClean="0">
                        <a:latin typeface="Cambria Math" panose="02040503050406030204" pitchFamily="18" charset="0"/>
                      </a:rPr>
                      <m:t>𝑍</m:t>
                    </m:r>
                  </m:oMath>
                </a14:m>
                <a:r>
                  <a:rPr lang="en-GB" dirty="0"/>
                  <a:t> in terms of </a:t>
                </a:r>
                <a14:m>
                  <m:oMath xmlns:m="http://schemas.openxmlformats.org/officeDocument/2006/math">
                    <m:r>
                      <a:rPr lang="en-GB" b="0" i="1" smtClean="0">
                        <a:latin typeface="Cambria Math" panose="02040503050406030204" pitchFamily="18" charset="0"/>
                      </a:rPr>
                      <m:t>𝑋</m:t>
                    </m:r>
                  </m:oMath>
                </a14:m>
                <a:r>
                  <a:rPr lang="en-GB" dirty="0"/>
                  <a:t>, </a:t>
                </a:r>
                <a14:m>
                  <m:oMath xmlns:m="http://schemas.openxmlformats.org/officeDocument/2006/math">
                    <m:r>
                      <a:rPr lang="en-GB" b="0"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oMath>
                </a14:m>
                <a:r>
                  <a:rPr lang="en-GB" dirty="0"/>
                  <a:t>?</a:t>
                </a:r>
              </a:p>
            </p:txBody>
          </p:sp>
        </mc:Choice>
        <mc:Fallback xmlns="">
          <p:sp>
            <p:nvSpPr>
              <p:cNvPr id="23" name="TextBox 22"/>
              <p:cNvSpPr txBox="1">
                <a:spLocks noRot="1" noChangeAspect="1" noMove="1" noResize="1" noEditPoints="1" noAdjustHandles="1" noChangeArrowheads="1" noChangeShapeType="1" noTextEdit="1"/>
              </p:cNvSpPr>
              <p:nvPr/>
            </p:nvSpPr>
            <p:spPr>
              <a:xfrm>
                <a:off x="1039762" y="3550304"/>
                <a:ext cx="7128792" cy="646331"/>
              </a:xfrm>
              <a:prstGeom prst="rect">
                <a:avLst/>
              </a:prstGeom>
              <a:blipFill rotWithShape="0">
                <a:blip r:embed="rId8"/>
                <a:stretch>
                  <a:fillRect l="-770" t="-4717" b="-14151"/>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136</a:t>
            </a:fld>
            <a:endParaRPr lang="en-GB"/>
          </a:p>
        </p:txBody>
      </p:sp>
    </p:spTree>
    <p:extLst>
      <p:ext uri="{BB962C8B-B14F-4D97-AF65-F5344CB8AC3E}">
        <p14:creationId xmlns:p14="http://schemas.microsoft.com/office/powerpoint/2010/main" val="357380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7" name="TextBox 6"/>
          <p:cNvSpPr txBox="1"/>
          <p:nvPr/>
        </p:nvSpPr>
        <p:spPr>
          <a:xfrm>
            <a:off x="370806" y="2411596"/>
            <a:ext cx="7272808" cy="369332"/>
          </a:xfrm>
          <a:prstGeom prst="rect">
            <a:avLst/>
          </a:prstGeom>
          <a:noFill/>
        </p:spPr>
        <p:txBody>
          <a:bodyPr wrap="square" rtlCol="0">
            <a:spAutoFit/>
          </a:bodyPr>
          <a:lstStyle/>
          <a:p>
            <a:r>
              <a:rPr lang="en-GB" dirty="0"/>
              <a:t>Here’s how they’d expect you to lay out your working in an exam:</a:t>
            </a:r>
          </a:p>
        </p:txBody>
      </p:sp>
      <mc:AlternateContent xmlns:mc="http://schemas.openxmlformats.org/markup-compatibility/2006" xmlns:a14="http://schemas.microsoft.com/office/drawing/2010/main">
        <mc:Choice Requires="a14">
          <p:sp>
            <p:nvSpPr>
              <p:cNvPr id="8" name="TextBox 7"/>
              <p:cNvSpPr txBox="1"/>
              <p:nvPr/>
            </p:nvSpPr>
            <p:spPr>
              <a:xfrm>
                <a:off x="1835696" y="3429000"/>
                <a:ext cx="3960440" cy="2399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a:rPr>
                        <m:t>𝑋</m:t>
                      </m:r>
                      <m:r>
                        <a:rPr lang="en-GB" sz="2400" b="0" i="1" smtClean="0">
                          <a:latin typeface="Cambria Math"/>
                        </a:rPr>
                        <m:t>~</m:t>
                      </m:r>
                      <m:r>
                        <a:rPr lang="en-GB" sz="2400" b="0" i="1" smtClean="0">
                          <a:latin typeface="Cambria Math"/>
                        </a:rPr>
                        <m:t>𝑁</m:t>
                      </m:r>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a:rPr>
                                <m:t>160, 10</m:t>
                              </m:r>
                            </m:e>
                            <m:sup>
                              <m:r>
                                <a:rPr lang="en-GB" sz="2400" b="0" i="1" smtClean="0">
                                  <a:latin typeface="Cambria Math"/>
                                </a:rPr>
                                <m:t>2</m:t>
                              </m:r>
                            </m:sup>
                          </m:sSup>
                        </m:e>
                      </m:d>
                    </m:oMath>
                    <m:oMath xmlns:m="http://schemas.openxmlformats.org/officeDocument/2006/math">
                      <m:r>
                        <a:rPr lang="en-GB" sz="2400" b="0" i="1" smtClean="0">
                          <a:latin typeface="Cambria Math"/>
                        </a:rPr>
                        <m:t>𝑃</m:t>
                      </m:r>
                      <m:d>
                        <m:dPr>
                          <m:ctrlPr>
                            <a:rPr lang="en-GB" sz="2400" b="0" i="1" smtClean="0">
                              <a:latin typeface="Cambria Math" panose="02040503050406030204" pitchFamily="18" charset="0"/>
                            </a:rPr>
                          </m:ctrlPr>
                        </m:dPr>
                        <m:e>
                          <m:r>
                            <a:rPr lang="en-GB" sz="2400" b="0" i="1" smtClean="0">
                              <a:latin typeface="Cambria Math"/>
                            </a:rPr>
                            <m:t>𝑋</m:t>
                          </m:r>
                          <m:r>
                            <a:rPr lang="en-GB" sz="2400" b="0" i="1" smtClean="0">
                              <a:latin typeface="Cambria Math"/>
                            </a:rPr>
                            <m:t>&lt;180</m:t>
                          </m:r>
                        </m:e>
                      </m:d>
                    </m:oMath>
                    <m:oMath xmlns:m="http://schemas.openxmlformats.org/officeDocument/2006/math">
                      <m:r>
                        <a:rPr lang="en-GB" sz="2400" b="0" i="0" smtClean="0">
                          <a:latin typeface="Cambria Math"/>
                        </a:rPr>
                        <m:t>=</m:t>
                      </m:r>
                      <m:r>
                        <a:rPr lang="en-GB" sz="2400" b="0" i="1" smtClean="0">
                          <a:latin typeface="Cambria Math"/>
                        </a:rPr>
                        <m:t>𝑃</m:t>
                      </m:r>
                      <m:d>
                        <m:dPr>
                          <m:ctrlPr>
                            <a:rPr lang="en-GB" sz="2400" b="0" i="1" smtClean="0">
                              <a:latin typeface="Cambria Math" panose="02040503050406030204" pitchFamily="18" charset="0"/>
                            </a:rPr>
                          </m:ctrlPr>
                        </m:dPr>
                        <m:e>
                          <m:r>
                            <a:rPr lang="en-GB" sz="2400" b="0" i="1" smtClean="0">
                              <a:latin typeface="Cambria Math"/>
                            </a:rPr>
                            <m:t>𝑍</m:t>
                          </m:r>
                          <m:r>
                            <a:rPr lang="en-GB" sz="2400" b="0" i="1" smtClean="0">
                              <a:latin typeface="Cambria Math"/>
                            </a:rPr>
                            <m:t>&lt;</m:t>
                          </m:r>
                          <m:f>
                            <m:fPr>
                              <m:ctrlPr>
                                <a:rPr lang="en-GB" sz="2400" b="0" i="1" smtClean="0">
                                  <a:latin typeface="Cambria Math" panose="02040503050406030204" pitchFamily="18" charset="0"/>
                                </a:rPr>
                              </m:ctrlPr>
                            </m:fPr>
                            <m:num>
                              <m:r>
                                <a:rPr lang="en-GB" sz="2400" b="0" i="1" smtClean="0">
                                  <a:latin typeface="Cambria Math"/>
                                </a:rPr>
                                <m:t>180−160</m:t>
                              </m:r>
                            </m:num>
                            <m:den>
                              <m:r>
                                <a:rPr lang="en-GB" sz="2400" b="0" i="1" smtClean="0">
                                  <a:latin typeface="Cambria Math"/>
                                </a:rPr>
                                <m:t>10</m:t>
                              </m:r>
                            </m:den>
                          </m:f>
                        </m:e>
                      </m:d>
                    </m:oMath>
                    <m:oMath xmlns:m="http://schemas.openxmlformats.org/officeDocument/2006/math">
                      <m:r>
                        <a:rPr lang="en-GB" sz="2400" b="0" i="0" smtClean="0">
                          <a:latin typeface="Cambria Math"/>
                        </a:rPr>
                        <m:t>=</m:t>
                      </m:r>
                      <m:r>
                        <a:rPr lang="en-GB" sz="2400" b="0" i="1" smtClean="0">
                          <a:latin typeface="Cambria Math"/>
                        </a:rPr>
                        <m:t>𝑃</m:t>
                      </m:r>
                      <m:d>
                        <m:dPr>
                          <m:ctrlPr>
                            <a:rPr lang="en-GB" sz="2400" b="0" i="1" smtClean="0">
                              <a:latin typeface="Cambria Math" panose="02040503050406030204" pitchFamily="18" charset="0"/>
                            </a:rPr>
                          </m:ctrlPr>
                        </m:dPr>
                        <m:e>
                          <m:r>
                            <a:rPr lang="en-GB" sz="2400" b="0" i="1" smtClean="0">
                              <a:latin typeface="Cambria Math"/>
                            </a:rPr>
                            <m:t>𝑍</m:t>
                          </m:r>
                          <m:r>
                            <a:rPr lang="en-GB" sz="2400" b="0" i="1" smtClean="0">
                              <a:latin typeface="Cambria Math"/>
                            </a:rPr>
                            <m:t>&lt;2</m:t>
                          </m:r>
                        </m:e>
                      </m:d>
                    </m:oMath>
                    <m:oMath xmlns:m="http://schemas.openxmlformats.org/officeDocument/2006/math">
                      <m:r>
                        <a:rPr lang="en-GB" sz="2400" b="0" i="1" smtClean="0">
                          <a:latin typeface="Cambria Math"/>
                        </a:rPr>
                        <m:t>=0.9772</m:t>
                      </m:r>
                    </m:oMath>
                  </m:oMathPara>
                </a14:m>
                <a:endParaRPr lang="en-GB"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35696" y="3429000"/>
                <a:ext cx="3960440" cy="2399503"/>
              </a:xfrm>
              <a:prstGeom prst="rect">
                <a:avLst/>
              </a:prstGeom>
              <a:blipFill rotWithShape="1">
                <a:blip r:embed="rId2"/>
                <a:stretch>
                  <a:fillRect/>
                </a:stretch>
              </a:blipFill>
            </p:spPr>
            <p:txBody>
              <a:bodyPr/>
              <a:lstStyle/>
              <a:p>
                <a:r>
                  <a:rPr lang="en-GB">
                    <a:noFill/>
                  </a:rPr>
                  <a:t> </a:t>
                </a:r>
              </a:p>
            </p:txBody>
          </p:sp>
        </mc:Fallback>
      </mc:AlternateContent>
      <p:sp>
        <p:nvSpPr>
          <p:cNvPr id="9" name="TextBox 8"/>
          <p:cNvSpPr txBox="1"/>
          <p:nvPr/>
        </p:nvSpPr>
        <p:spPr>
          <a:xfrm>
            <a:off x="395536" y="764704"/>
            <a:ext cx="8064896" cy="923330"/>
          </a:xfrm>
          <a:prstGeom prst="rect">
            <a:avLst/>
          </a:prstGeom>
          <a:solidFill>
            <a:schemeClr val="bg1"/>
          </a:solidFill>
          <a:effectLst>
            <a:outerShdw blurRad="50800" dist="38100" dir="10800000" algn="r" rotWithShape="0">
              <a:prstClr val="black">
                <a:alpha val="40000"/>
              </a:prstClr>
            </a:outerShdw>
          </a:effectLst>
        </p:spPr>
        <p:txBody>
          <a:bodyPr wrap="square" rtlCol="0">
            <a:spAutoFit/>
          </a:bodyPr>
          <a:lstStyle/>
          <a:p>
            <a:r>
              <a:rPr lang="en-GB" dirty="0"/>
              <a:t>The heights in a population are normally distributed with mean 160cm and standard deviation 10cm. Find the probability of a randomly chosen person having a height less than 180cm.</a:t>
            </a:r>
          </a:p>
        </p:txBody>
      </p:sp>
      <p:sp>
        <p:nvSpPr>
          <p:cNvPr id="13" name="TextBox 12"/>
          <p:cNvSpPr txBox="1"/>
          <p:nvPr/>
        </p:nvSpPr>
        <p:spPr>
          <a:xfrm>
            <a:off x="6732240" y="3982420"/>
            <a:ext cx="201622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A statement of the problem.</a:t>
            </a:r>
          </a:p>
        </p:txBody>
      </p:sp>
      <p:sp>
        <p:nvSpPr>
          <p:cNvPr id="17" name="TextBox 16"/>
          <p:cNvSpPr txBox="1"/>
          <p:nvPr/>
        </p:nvSpPr>
        <p:spPr>
          <a:xfrm>
            <a:off x="6715422" y="4725144"/>
            <a:ext cx="201622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M1 for “attempt to standardise”</a:t>
            </a:r>
          </a:p>
        </p:txBody>
      </p:sp>
      <p:cxnSp>
        <p:nvCxnSpPr>
          <p:cNvPr id="18" name="Straight Arrow Connector 17"/>
          <p:cNvCxnSpPr>
            <a:stCxn id="17" idx="1"/>
          </p:cNvCxnSpPr>
          <p:nvPr/>
        </p:nvCxnSpPr>
        <p:spPr>
          <a:xfrm flipH="1" flipV="1">
            <a:off x="5364088" y="4725144"/>
            <a:ext cx="1351334" cy="3231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6737523" y="5505337"/>
            <a:ext cx="201622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Look up in z-table</a:t>
            </a:r>
          </a:p>
        </p:txBody>
      </p:sp>
      <p:cxnSp>
        <p:nvCxnSpPr>
          <p:cNvPr id="22" name="Straight Arrow Connector 21"/>
          <p:cNvCxnSpPr>
            <a:stCxn id="21" idx="1"/>
          </p:cNvCxnSpPr>
          <p:nvPr/>
        </p:nvCxnSpPr>
        <p:spPr>
          <a:xfrm flipH="1" flipV="1">
            <a:off x="3959932" y="5546539"/>
            <a:ext cx="2777591" cy="1434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3" idx="1"/>
          </p:cNvCxnSpPr>
          <p:nvPr/>
        </p:nvCxnSpPr>
        <p:spPr>
          <a:xfrm flipH="1" flipV="1">
            <a:off x="5004048" y="4077072"/>
            <a:ext cx="1728192" cy="22851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137</a:t>
            </a:fld>
            <a:endParaRPr lang="en-GB"/>
          </a:p>
        </p:txBody>
      </p:sp>
    </p:spTree>
    <p:extLst>
      <p:ext uri="{BB962C8B-B14F-4D97-AF65-F5344CB8AC3E}">
        <p14:creationId xmlns:p14="http://schemas.microsoft.com/office/powerpoint/2010/main" val="10592672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44034" name="Picture 2"/>
          <p:cNvPicPr>
            <a:picLocks noChangeAspect="1" noChangeArrowheads="1"/>
          </p:cNvPicPr>
          <p:nvPr/>
        </p:nvPicPr>
        <p:blipFill>
          <a:blip r:embed="rId2" cstate="print"/>
          <a:srcRect/>
          <a:stretch>
            <a:fillRect/>
          </a:stretch>
        </p:blipFill>
        <p:spPr bwMode="auto">
          <a:xfrm>
            <a:off x="323528" y="1196752"/>
            <a:ext cx="7972425" cy="1162050"/>
          </a:xfrm>
          <a:prstGeom prst="rect">
            <a:avLst/>
          </a:prstGeom>
          <a:ln>
            <a:noFill/>
          </a:ln>
          <a:effectLst>
            <a:outerShdw blurRad="292100" dist="139700" dir="2700000" algn="tl" rotWithShape="0">
              <a:srgbClr val="333333">
                <a:alpha val="65000"/>
              </a:srgbClr>
            </a:outerShdw>
          </a:effectLst>
        </p:spPr>
      </p:pic>
      <p:pic>
        <p:nvPicPr>
          <p:cNvPr id="44035" name="Picture 3"/>
          <p:cNvPicPr>
            <a:picLocks noChangeAspect="1" noChangeArrowheads="1"/>
          </p:cNvPicPr>
          <p:nvPr/>
        </p:nvPicPr>
        <p:blipFill>
          <a:blip r:embed="rId3" cstate="print"/>
          <a:srcRect/>
          <a:stretch>
            <a:fillRect/>
          </a:stretch>
        </p:blipFill>
        <p:spPr bwMode="auto">
          <a:xfrm>
            <a:off x="236266" y="3567211"/>
            <a:ext cx="7743825" cy="14859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2" name="TextBox 11"/>
              <p:cNvSpPr txBox="1"/>
              <p:nvPr/>
            </p:nvSpPr>
            <p:spPr>
              <a:xfrm>
                <a:off x="4454649" y="2158777"/>
                <a:ext cx="3384376" cy="12227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𝑁</m:t>
                      </m:r>
                      <m:d>
                        <m:dPr>
                          <m:ctrlPr>
                            <a:rPr lang="en-GB" sz="1400" b="0" i="1" smtClean="0">
                              <a:latin typeface="Cambria Math" panose="02040503050406030204" pitchFamily="18" charset="0"/>
                            </a:rPr>
                          </m:ctrlPr>
                        </m:dPr>
                        <m:e>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162,7.5</m:t>
                              </m:r>
                            </m:e>
                            <m:sup>
                              <m:r>
                                <a:rPr lang="en-GB" sz="1400" b="0" i="1" smtClean="0">
                                  <a:latin typeface="Cambria Math" panose="02040503050406030204" pitchFamily="18" charset="0"/>
                                </a:rPr>
                                <m:t>2</m:t>
                              </m:r>
                            </m:sup>
                          </m:sSup>
                        </m:e>
                      </m:d>
                    </m:oMath>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𝑋</m:t>
                          </m:r>
                          <m:r>
                            <a:rPr lang="en-GB" sz="1400" b="0" i="1" smtClean="0">
                              <a:latin typeface="Cambria Math" panose="02040503050406030204" pitchFamily="18" charset="0"/>
                            </a:rPr>
                            <m:t>&gt;150</m:t>
                          </m:r>
                        </m:e>
                      </m:d>
                    </m:oMath>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𝑍</m:t>
                          </m:r>
                          <m:r>
                            <a:rPr lang="en-GB" sz="1400" b="0" i="1" smtClean="0">
                              <a:latin typeface="Cambria Math" panose="02040503050406030204" pitchFamily="18" charset="0"/>
                            </a:rPr>
                            <m:t>&gt;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150−162</m:t>
                              </m:r>
                            </m:num>
                            <m:den>
                              <m:r>
                                <a:rPr lang="en-GB" sz="1400" b="0" i="1" smtClean="0">
                                  <a:latin typeface="Cambria Math" panose="02040503050406030204" pitchFamily="18" charset="0"/>
                                </a:rPr>
                                <m:t>7.5</m:t>
                              </m:r>
                            </m:den>
                          </m:f>
                        </m:e>
                      </m:d>
                      <m:r>
                        <a:rPr lang="en-GB" sz="1400" b="0" i="1" smtClean="0">
                          <a:latin typeface="Cambria Math" panose="02040503050406030204" pitchFamily="18" charset="0"/>
                        </a:rPr>
                        <m:t>=</m:t>
                      </m:r>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𝑍</m:t>
                          </m:r>
                          <m:r>
                            <a:rPr lang="en-GB" sz="1400" b="0" i="1" smtClean="0">
                              <a:latin typeface="Cambria Math" panose="02040503050406030204" pitchFamily="18" charset="0"/>
                            </a:rPr>
                            <m:t>&gt;−1.6</m:t>
                          </m:r>
                        </m:e>
                      </m:d>
                    </m:oMath>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𝑍</m:t>
                          </m:r>
                          <m:r>
                            <a:rPr lang="en-GB" sz="1400" b="0" i="1" smtClean="0">
                              <a:latin typeface="Cambria Math" panose="02040503050406030204" pitchFamily="18" charset="0"/>
                            </a:rPr>
                            <m:t>&lt;1.6</m:t>
                          </m:r>
                        </m:e>
                      </m:d>
                      <m:r>
                        <a:rPr lang="en-GB" sz="1400" b="0" i="1" smtClean="0">
                          <a:latin typeface="Cambria Math" panose="02040503050406030204" pitchFamily="18" charset="0"/>
                        </a:rPr>
                        <m:t>=0.9452</m:t>
                      </m:r>
                    </m:oMath>
                  </m:oMathPara>
                </a14:m>
                <a:endParaRPr lang="en-GB"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454649" y="2158777"/>
                <a:ext cx="3384376" cy="1222707"/>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44585" y="5047001"/>
                <a:ext cx="3456384" cy="12227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rPr>
                        <m:t>𝑋</m:t>
                      </m:r>
                      <m:r>
                        <a:rPr lang="en-GB" sz="1400" i="1" smtClean="0">
                          <a:latin typeface="Cambria Math" panose="02040503050406030204" pitchFamily="18" charset="0"/>
                        </a:rPr>
                        <m:t>~</m:t>
                      </m:r>
                      <m:r>
                        <a:rPr lang="en-GB" sz="1400" i="1" smtClean="0">
                          <a:latin typeface="Cambria Math" panose="02040503050406030204" pitchFamily="18" charset="0"/>
                        </a:rPr>
                        <m:t>𝑁</m:t>
                      </m:r>
                      <m:d>
                        <m:dPr>
                          <m:ctrlPr>
                            <a:rPr lang="en-GB" sz="1400" i="1">
                              <a:latin typeface="Cambria Math" panose="02040503050406030204" pitchFamily="18" charset="0"/>
                            </a:rPr>
                          </m:ctrlPr>
                        </m:dPr>
                        <m:e>
                          <m:sSup>
                            <m:sSupPr>
                              <m:ctrlPr>
                                <a:rPr lang="en-GB" sz="1400" i="1">
                                  <a:latin typeface="Cambria Math" panose="02040503050406030204" pitchFamily="18" charset="0"/>
                                </a:rPr>
                              </m:ctrlPr>
                            </m:sSupPr>
                            <m:e>
                              <m:r>
                                <a:rPr lang="en-GB" sz="1400" i="1">
                                  <a:latin typeface="Cambria Math" panose="02040503050406030204" pitchFamily="18" charset="0"/>
                                </a:rPr>
                                <m:t>1</m:t>
                              </m:r>
                              <m:r>
                                <a:rPr lang="en-GB" sz="1400" b="0" i="1" smtClean="0">
                                  <a:latin typeface="Cambria Math" panose="02040503050406030204" pitchFamily="18" charset="0"/>
                                </a:rPr>
                                <m:t>50</m:t>
                              </m:r>
                              <m:r>
                                <a:rPr lang="en-GB" sz="1400" i="1">
                                  <a:latin typeface="Cambria Math" panose="02040503050406030204" pitchFamily="18" charset="0"/>
                                </a:rPr>
                                <m:t>,</m:t>
                              </m:r>
                              <m:r>
                                <a:rPr lang="en-GB" sz="1400" b="0" i="1" smtClean="0">
                                  <a:latin typeface="Cambria Math" panose="02040503050406030204" pitchFamily="18" charset="0"/>
                                </a:rPr>
                                <m:t>10</m:t>
                              </m:r>
                            </m:e>
                            <m:sup>
                              <m:r>
                                <a:rPr lang="en-GB" sz="1400" i="1">
                                  <a:latin typeface="Cambria Math" panose="02040503050406030204" pitchFamily="18" charset="0"/>
                                </a:rPr>
                                <m:t>2</m:t>
                              </m:r>
                            </m:sup>
                          </m:sSup>
                        </m:e>
                      </m:d>
                    </m:oMath>
                    <m:oMath xmlns:m="http://schemas.openxmlformats.org/officeDocument/2006/math">
                      <m:r>
                        <a:rPr lang="en-GB" sz="1400" i="1">
                          <a:latin typeface="Cambria Math" panose="02040503050406030204" pitchFamily="18" charset="0"/>
                        </a:rPr>
                        <m:t>𝑃</m:t>
                      </m:r>
                      <m:d>
                        <m:dPr>
                          <m:ctrlPr>
                            <a:rPr lang="en-GB" sz="1400" i="1">
                              <a:latin typeface="Cambria Math" panose="02040503050406030204" pitchFamily="18" charset="0"/>
                            </a:rPr>
                          </m:ctrlPr>
                        </m:dPr>
                        <m:e>
                          <m:r>
                            <a:rPr lang="en-GB" sz="1400" i="1">
                              <a:latin typeface="Cambria Math" panose="02040503050406030204" pitchFamily="18" charset="0"/>
                            </a:rPr>
                            <m:t>𝑋</m:t>
                          </m:r>
                          <m:r>
                            <a:rPr lang="en-GB" sz="1400" b="0" i="1" smtClean="0">
                              <a:latin typeface="Cambria Math" panose="02040503050406030204" pitchFamily="18" charset="0"/>
                            </a:rPr>
                            <m:t>&lt;</m:t>
                          </m:r>
                          <m:r>
                            <a:rPr lang="en-GB" sz="1400" i="1">
                              <a:latin typeface="Cambria Math" panose="02040503050406030204" pitchFamily="18" charset="0"/>
                            </a:rPr>
                            <m:t>1</m:t>
                          </m:r>
                          <m:r>
                            <a:rPr lang="en-GB" sz="1400" b="0" i="1" smtClean="0">
                              <a:latin typeface="Cambria Math" panose="02040503050406030204" pitchFamily="18" charset="0"/>
                            </a:rPr>
                            <m:t>45</m:t>
                          </m:r>
                        </m:e>
                      </m:d>
                    </m:oMath>
                    <m:oMath xmlns:m="http://schemas.openxmlformats.org/officeDocument/2006/math">
                      <m:r>
                        <a:rPr lang="en-GB" sz="1400" i="1">
                          <a:latin typeface="Cambria Math" panose="02040503050406030204" pitchFamily="18" charset="0"/>
                        </a:rPr>
                        <m:t>=</m:t>
                      </m:r>
                      <m:r>
                        <a:rPr lang="en-GB" sz="1400" i="1">
                          <a:latin typeface="Cambria Math" panose="02040503050406030204" pitchFamily="18" charset="0"/>
                        </a:rPr>
                        <m:t>𝑃</m:t>
                      </m:r>
                      <m:d>
                        <m:dPr>
                          <m:ctrlPr>
                            <a:rPr lang="en-GB" sz="1400" i="1">
                              <a:latin typeface="Cambria Math" panose="02040503050406030204" pitchFamily="18" charset="0"/>
                            </a:rPr>
                          </m:ctrlPr>
                        </m:dPr>
                        <m:e>
                          <m:r>
                            <a:rPr lang="en-GB" sz="1400" i="1">
                              <a:latin typeface="Cambria Math" panose="02040503050406030204" pitchFamily="18" charset="0"/>
                            </a:rPr>
                            <m:t>𝑍</m:t>
                          </m:r>
                          <m:r>
                            <a:rPr lang="en-GB" sz="1400" b="0" i="1" smtClean="0">
                              <a:latin typeface="Cambria Math" panose="02040503050406030204" pitchFamily="18" charset="0"/>
                            </a:rPr>
                            <m:t>&lt;</m:t>
                          </m:r>
                          <m:f>
                            <m:fPr>
                              <m:ctrlPr>
                                <a:rPr lang="en-GB" sz="1400" i="1">
                                  <a:latin typeface="Cambria Math" panose="02040503050406030204" pitchFamily="18" charset="0"/>
                                </a:rPr>
                              </m:ctrlPr>
                            </m:fPr>
                            <m:num>
                              <m:r>
                                <a:rPr lang="en-GB" sz="1400" i="1">
                                  <a:latin typeface="Cambria Math" panose="02040503050406030204" pitchFamily="18" charset="0"/>
                                </a:rPr>
                                <m:t>1</m:t>
                              </m:r>
                              <m:r>
                                <a:rPr lang="en-GB" sz="1400" b="0" i="1" smtClean="0">
                                  <a:latin typeface="Cambria Math" panose="02040503050406030204" pitchFamily="18" charset="0"/>
                                </a:rPr>
                                <m:t>45</m:t>
                              </m:r>
                              <m:r>
                                <a:rPr lang="en-GB" sz="1400" i="1">
                                  <a:latin typeface="Cambria Math" panose="02040503050406030204" pitchFamily="18" charset="0"/>
                                </a:rPr>
                                <m:t>−1</m:t>
                              </m:r>
                              <m:r>
                                <a:rPr lang="en-GB" sz="1400" b="0" i="1" smtClean="0">
                                  <a:latin typeface="Cambria Math" panose="02040503050406030204" pitchFamily="18" charset="0"/>
                                </a:rPr>
                                <m:t>50</m:t>
                              </m:r>
                            </m:num>
                            <m:den>
                              <m:r>
                                <a:rPr lang="en-GB" sz="1400" b="0" i="1" smtClean="0">
                                  <a:latin typeface="Cambria Math" panose="02040503050406030204" pitchFamily="18" charset="0"/>
                                </a:rPr>
                                <m:t>10</m:t>
                              </m:r>
                            </m:den>
                          </m:f>
                        </m:e>
                      </m:d>
                      <m:r>
                        <a:rPr lang="en-GB" sz="1400" i="1">
                          <a:latin typeface="Cambria Math" panose="02040503050406030204" pitchFamily="18" charset="0"/>
                        </a:rPr>
                        <m:t>=</m:t>
                      </m:r>
                      <m:r>
                        <a:rPr lang="en-GB" sz="1400" i="1">
                          <a:latin typeface="Cambria Math" panose="02040503050406030204" pitchFamily="18" charset="0"/>
                        </a:rPr>
                        <m:t>𝑃</m:t>
                      </m:r>
                      <m:d>
                        <m:dPr>
                          <m:ctrlPr>
                            <a:rPr lang="en-GB" sz="1400" i="1">
                              <a:latin typeface="Cambria Math" panose="02040503050406030204" pitchFamily="18" charset="0"/>
                            </a:rPr>
                          </m:ctrlPr>
                        </m:dPr>
                        <m:e>
                          <m:r>
                            <a:rPr lang="en-GB" sz="1400" i="1">
                              <a:latin typeface="Cambria Math" panose="02040503050406030204" pitchFamily="18" charset="0"/>
                            </a:rPr>
                            <m:t>𝑍</m:t>
                          </m:r>
                          <m:r>
                            <a:rPr lang="en-GB" sz="1400" b="0" i="1" smtClean="0">
                              <a:latin typeface="Cambria Math" panose="02040503050406030204" pitchFamily="18" charset="0"/>
                            </a:rPr>
                            <m:t>&lt;−0.5</m:t>
                          </m:r>
                        </m:e>
                      </m:d>
                    </m:oMath>
                    <m:oMath xmlns:m="http://schemas.openxmlformats.org/officeDocument/2006/math">
                      <m:r>
                        <a:rPr lang="en-GB" sz="1400" i="1">
                          <a:latin typeface="Cambria Math" panose="02040503050406030204" pitchFamily="18" charset="0"/>
                        </a:rPr>
                        <m:t>=</m:t>
                      </m:r>
                      <m:r>
                        <a:rPr lang="en-GB" sz="1400" b="0" i="1" smtClean="0">
                          <a:latin typeface="Cambria Math" panose="02040503050406030204" pitchFamily="18" charset="0"/>
                        </a:rPr>
                        <m:t>1−</m:t>
                      </m:r>
                      <m:r>
                        <a:rPr lang="en-GB" sz="1400" i="1">
                          <a:latin typeface="Cambria Math" panose="02040503050406030204" pitchFamily="18" charset="0"/>
                        </a:rPr>
                        <m:t>𝑃</m:t>
                      </m:r>
                      <m:d>
                        <m:dPr>
                          <m:ctrlPr>
                            <a:rPr lang="en-GB" sz="1400" i="1">
                              <a:latin typeface="Cambria Math" panose="02040503050406030204" pitchFamily="18" charset="0"/>
                            </a:rPr>
                          </m:ctrlPr>
                        </m:dPr>
                        <m:e>
                          <m:r>
                            <a:rPr lang="en-GB" sz="1400" i="1">
                              <a:latin typeface="Cambria Math" panose="02040503050406030204" pitchFamily="18" charset="0"/>
                            </a:rPr>
                            <m:t>𝑍</m:t>
                          </m:r>
                          <m:r>
                            <a:rPr lang="en-GB" sz="1400" i="1">
                              <a:latin typeface="Cambria Math" panose="02040503050406030204" pitchFamily="18" charset="0"/>
                            </a:rPr>
                            <m:t>&lt;0.5</m:t>
                          </m:r>
                        </m:e>
                      </m:d>
                      <m:r>
                        <a:rPr lang="en-GB" sz="1400" i="1">
                          <a:latin typeface="Cambria Math" panose="02040503050406030204" pitchFamily="18" charset="0"/>
                        </a:rPr>
                        <m:t>=0.</m:t>
                      </m:r>
                      <m:r>
                        <a:rPr lang="en-GB" sz="1400" b="0" i="1" smtClean="0">
                          <a:latin typeface="Cambria Math" panose="02040503050406030204" pitchFamily="18" charset="0"/>
                        </a:rPr>
                        <m:t>3085</m:t>
                      </m:r>
                    </m:oMath>
                  </m:oMathPara>
                </a14:m>
                <a:endParaRPr lang="en-GB"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344585" y="5047001"/>
                <a:ext cx="3456384" cy="1222707"/>
              </a:xfrm>
              <a:prstGeom prst="rect">
                <a:avLst/>
              </a:prstGeom>
              <a:blipFill rotWithShape="0">
                <a:blip r:embed="rId6"/>
                <a:stretch>
                  <a:fillRect/>
                </a:stretch>
              </a:blipFill>
            </p:spPr>
            <p:txBody>
              <a:bodyPr/>
              <a:lstStyle/>
              <a:p>
                <a:r>
                  <a:rPr lang="en-GB">
                    <a:noFill/>
                  </a:rPr>
                  <a:t> </a:t>
                </a:r>
              </a:p>
            </p:txBody>
          </p:sp>
        </mc:Fallback>
      </mc:AlternateContent>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138</a:t>
            </a:fld>
            <a:endParaRPr lang="en-GB"/>
          </a:p>
        </p:txBody>
      </p:sp>
    </p:spTree>
    <p:extLst>
      <p:ext uri="{BB962C8B-B14F-4D97-AF65-F5344CB8AC3E}">
        <p14:creationId xmlns:p14="http://schemas.microsoft.com/office/powerpoint/2010/main" val="8695933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Probabilities for Ranges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820472" cy="1184940"/>
              </a:xfrm>
              <a:prstGeom prst="rect">
                <a:avLst/>
              </a:prstGeom>
              <a:noFill/>
            </p:spPr>
            <p:txBody>
              <a:bodyPr wrap="square" rtlCol="0">
                <a:spAutoFit/>
              </a:bodyPr>
              <a:lstStyle/>
              <a:p>
                <a:r>
                  <a:rPr lang="en-GB" sz="1700" dirty="0"/>
                  <a:t>Again, let </a:t>
                </a:r>
                <a14:m>
                  <m:oMath xmlns:m="http://schemas.openxmlformats.org/officeDocument/2006/math">
                    <m:r>
                      <a:rPr lang="en-GB" sz="1700" i="1" dirty="0" smtClean="0">
                        <a:latin typeface="Cambria Math" panose="02040503050406030204" pitchFamily="18" charset="0"/>
                      </a:rPr>
                      <m:t>𝑋</m:t>
                    </m:r>
                  </m:oMath>
                </a14:m>
                <a:r>
                  <a:rPr lang="en-GB" sz="1700" dirty="0"/>
                  <a:t> represent the IQ of a randomly chosen person, where </a:t>
                </a:r>
                <a14:m>
                  <m:oMath xmlns:m="http://schemas.openxmlformats.org/officeDocument/2006/math">
                    <m:r>
                      <a:rPr lang="en-GB" sz="1700" i="1">
                        <a:latin typeface="Cambria Math"/>
                      </a:rPr>
                      <m:t>𝑋</m:t>
                    </m:r>
                    <m:r>
                      <a:rPr lang="en-GB" sz="1700" i="1">
                        <a:latin typeface="Cambria Math"/>
                      </a:rPr>
                      <m:t>~</m:t>
                    </m:r>
                    <m:r>
                      <a:rPr lang="en-GB" sz="1700" i="1">
                        <a:latin typeface="Cambria Math"/>
                      </a:rPr>
                      <m:t>𝑁</m:t>
                    </m:r>
                    <m:d>
                      <m:dPr>
                        <m:ctrlPr>
                          <a:rPr lang="en-GB" sz="1700" i="1">
                            <a:latin typeface="Cambria Math" panose="02040503050406030204" pitchFamily="18" charset="0"/>
                          </a:rPr>
                        </m:ctrlPr>
                      </m:dPr>
                      <m:e>
                        <m:sSup>
                          <m:sSupPr>
                            <m:ctrlPr>
                              <a:rPr lang="en-GB" sz="1700" i="1">
                                <a:latin typeface="Cambria Math" panose="02040503050406030204" pitchFamily="18" charset="0"/>
                              </a:rPr>
                            </m:ctrlPr>
                          </m:sSupPr>
                          <m:e>
                            <m:r>
                              <a:rPr lang="en-GB" sz="1700" i="1">
                                <a:latin typeface="Cambria Math"/>
                              </a:rPr>
                              <m:t>100,15</m:t>
                            </m:r>
                          </m:e>
                          <m:sup>
                            <m:r>
                              <a:rPr lang="en-GB" sz="1700" i="1">
                                <a:latin typeface="Cambria Math"/>
                              </a:rPr>
                              <m:t>2</m:t>
                            </m:r>
                          </m:sup>
                        </m:sSup>
                      </m:e>
                    </m:d>
                    <m:r>
                      <a:rPr lang="en-GB" sz="1700" i="1">
                        <a:latin typeface="Cambria Math"/>
                      </a:rPr>
                      <m:t> </m:t>
                    </m:r>
                  </m:oMath>
                </a14:m>
                <a:endParaRPr lang="en-GB" sz="1700" dirty="0"/>
              </a:p>
              <a:p>
                <a:r>
                  <a:rPr lang="en-GB" sz="1700" dirty="0"/>
                  <a:t>Thinking about the graph of the normal distribution, find:</a:t>
                </a:r>
              </a:p>
              <a:p>
                <a:pPr algn="ctr"/>
                <a:endParaRPr lang="en-GB" sz="1700" dirty="0"/>
              </a:p>
              <a:p>
                <a:pPr algn="ctr"/>
                <a14:m>
                  <m:oMathPara xmlns:m="http://schemas.openxmlformats.org/officeDocument/2006/math">
                    <m:oMathParaPr>
                      <m:jc m:val="centerGroup"/>
                    </m:oMathParaPr>
                    <m:oMath xmlns:m="http://schemas.openxmlformats.org/officeDocument/2006/math">
                      <m:r>
                        <a:rPr lang="en-GB" sz="2000" b="1" i="1" smtClean="0">
                          <a:latin typeface="Cambria Math" panose="02040503050406030204" pitchFamily="18" charset="0"/>
                        </a:rPr>
                        <m:t>𝑷</m:t>
                      </m:r>
                      <m:d>
                        <m:dPr>
                          <m:ctrlPr>
                            <a:rPr lang="en-GB" sz="2000" b="1" i="1" smtClean="0">
                              <a:latin typeface="Cambria Math" panose="02040503050406030204" pitchFamily="18" charset="0"/>
                            </a:rPr>
                          </m:ctrlPr>
                        </m:dPr>
                        <m:e>
                          <m:r>
                            <a:rPr lang="en-GB" sz="2000" b="1" i="1" smtClean="0">
                              <a:latin typeface="Cambria Math" panose="02040503050406030204" pitchFamily="18" charset="0"/>
                            </a:rPr>
                            <m:t>𝟗𝟔</m:t>
                          </m:r>
                          <m:r>
                            <a:rPr lang="en-GB" sz="2000" b="1" i="1" smtClean="0">
                              <a:latin typeface="Cambria Math" panose="02040503050406030204" pitchFamily="18" charset="0"/>
                            </a:rPr>
                            <m:t>&lt;</m:t>
                          </m:r>
                          <m:r>
                            <a:rPr lang="en-GB" sz="2000" b="1" i="1" smtClean="0">
                              <a:latin typeface="Cambria Math" panose="02040503050406030204" pitchFamily="18" charset="0"/>
                            </a:rPr>
                            <m:t>𝑿</m:t>
                          </m:r>
                          <m:r>
                            <a:rPr lang="en-GB" sz="2000" b="1" i="1" smtClean="0">
                              <a:latin typeface="Cambria Math" panose="02040503050406030204" pitchFamily="18" charset="0"/>
                            </a:rPr>
                            <m:t>&lt;</m:t>
                          </m:r>
                          <m:r>
                            <a:rPr lang="en-GB" sz="2000" b="1" i="1" smtClean="0">
                              <a:latin typeface="Cambria Math" panose="02040503050406030204" pitchFamily="18" charset="0"/>
                            </a:rPr>
                            <m:t>𝟏𝟏𝟐</m:t>
                          </m:r>
                        </m:e>
                      </m:d>
                    </m:oMath>
                  </m:oMathPara>
                </a14:m>
                <a:endParaRPr lang="en-GB" b="1"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820472" cy="1184940"/>
              </a:xfrm>
              <a:prstGeom prst="rect">
                <a:avLst/>
              </a:prstGeom>
              <a:blipFill rotWithShape="0">
                <a:blip r:embed="rId2"/>
                <a:stretch>
                  <a:fillRect l="-415" t="-1538"/>
                </a:stretch>
              </a:blipFill>
            </p:spPr>
            <p:txBody>
              <a:bodyPr/>
              <a:lstStyle/>
              <a:p>
                <a:r>
                  <a:rPr lang="en-GB">
                    <a:noFill/>
                  </a:rPr>
                  <a:t> </a:t>
                </a:r>
              </a:p>
            </p:txBody>
          </p:sp>
        </mc:Fallback>
      </mc:AlternateContent>
      <p:cxnSp>
        <p:nvCxnSpPr>
          <p:cNvPr id="7" name="Straight Arrow Connector 6"/>
          <p:cNvCxnSpPr/>
          <p:nvPr/>
        </p:nvCxnSpPr>
        <p:spPr>
          <a:xfrm>
            <a:off x="625961" y="5134838"/>
            <a:ext cx="5400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625961" y="2110502"/>
            <a:ext cx="0" cy="3024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9" name="Group 8"/>
          <p:cNvGrpSpPr/>
          <p:nvPr/>
        </p:nvGrpSpPr>
        <p:grpSpPr>
          <a:xfrm>
            <a:off x="683568" y="2852936"/>
            <a:ext cx="4727010" cy="2216546"/>
            <a:chOff x="1749287" y="2731274"/>
            <a:chExt cx="4727010" cy="2216546"/>
          </a:xfrm>
        </p:grpSpPr>
        <p:sp>
          <p:nvSpPr>
            <p:cNvPr id="10" name="Freeform 9"/>
            <p:cNvSpPr/>
            <p:nvPr/>
          </p:nvSpPr>
          <p:spPr>
            <a:xfrm>
              <a:off x="1749287" y="273127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Freeform 10"/>
            <p:cNvSpPr/>
            <p:nvPr/>
          </p:nvSpPr>
          <p:spPr>
            <a:xfrm flipH="1">
              <a:off x="4106808" y="2741334"/>
              <a:ext cx="2369489" cy="2206486"/>
            </a:xfrm>
            <a:custGeom>
              <a:avLst/>
              <a:gdLst>
                <a:gd name="connsiteX0" fmla="*/ 0 w 2369489"/>
                <a:gd name="connsiteY0" fmla="*/ 2206486 h 2206486"/>
                <a:gd name="connsiteX1" fmla="*/ 397565 w 2369489"/>
                <a:gd name="connsiteY1" fmla="*/ 2158778 h 2206486"/>
                <a:gd name="connsiteX2" fmla="*/ 1129085 w 2369489"/>
                <a:gd name="connsiteY2" fmla="*/ 1975898 h 2206486"/>
                <a:gd name="connsiteX3" fmla="*/ 1590261 w 2369489"/>
                <a:gd name="connsiteY3" fmla="*/ 1721456 h 2206486"/>
                <a:gd name="connsiteX4" fmla="*/ 1924216 w 2369489"/>
                <a:gd name="connsiteY4" fmla="*/ 1363648 h 2206486"/>
                <a:gd name="connsiteX5" fmla="*/ 2122998 w 2369489"/>
                <a:gd name="connsiteY5" fmla="*/ 727543 h 2206486"/>
                <a:gd name="connsiteX6" fmla="*/ 2218414 w 2369489"/>
                <a:gd name="connsiteY6" fmla="*/ 170952 h 2206486"/>
                <a:gd name="connsiteX7" fmla="*/ 2274073 w 2369489"/>
                <a:gd name="connsiteY7" fmla="*/ 27829 h 2206486"/>
                <a:gd name="connsiteX8" fmla="*/ 2369489 w 2369489"/>
                <a:gd name="connsiteY8" fmla="*/ 3975 h 220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489" h="2206486">
                  <a:moveTo>
                    <a:pt x="0" y="2206486"/>
                  </a:moveTo>
                  <a:cubicBezTo>
                    <a:pt x="104692" y="2201847"/>
                    <a:pt x="209384" y="2197209"/>
                    <a:pt x="397565" y="2158778"/>
                  </a:cubicBezTo>
                  <a:cubicBezTo>
                    <a:pt x="585746" y="2120347"/>
                    <a:pt x="930302" y="2048785"/>
                    <a:pt x="1129085" y="1975898"/>
                  </a:cubicBezTo>
                  <a:cubicBezTo>
                    <a:pt x="1327868" y="1903011"/>
                    <a:pt x="1457739" y="1823498"/>
                    <a:pt x="1590261" y="1721456"/>
                  </a:cubicBezTo>
                  <a:cubicBezTo>
                    <a:pt x="1722783" y="1619414"/>
                    <a:pt x="1835427" y="1529300"/>
                    <a:pt x="1924216" y="1363648"/>
                  </a:cubicBezTo>
                  <a:cubicBezTo>
                    <a:pt x="2013006" y="1197996"/>
                    <a:pt x="2073965" y="926326"/>
                    <a:pt x="2122998" y="727543"/>
                  </a:cubicBezTo>
                  <a:cubicBezTo>
                    <a:pt x="2172031" y="528760"/>
                    <a:pt x="2193235" y="287571"/>
                    <a:pt x="2218414" y="170952"/>
                  </a:cubicBezTo>
                  <a:cubicBezTo>
                    <a:pt x="2243593" y="54333"/>
                    <a:pt x="2248894" y="55658"/>
                    <a:pt x="2274073" y="27829"/>
                  </a:cubicBezTo>
                  <a:cubicBezTo>
                    <a:pt x="2299252" y="0"/>
                    <a:pt x="2334370" y="1987"/>
                    <a:pt x="2369489" y="39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p:cNvSpPr txBox="1"/>
              <p:nvPr/>
            </p:nvSpPr>
            <p:spPr>
              <a:xfrm>
                <a:off x="2555776" y="5805264"/>
                <a:ext cx="936104" cy="369332"/>
              </a:xfrm>
              <a:prstGeom prst="rect">
                <a:avLst/>
              </a:prstGeom>
              <a:noFill/>
            </p:spPr>
            <p:txBody>
              <a:bodyPr wrap="square" rtlCol="0">
                <a:spAutoFit/>
              </a:bodyPr>
              <a:lstStyle/>
              <a:p>
                <a:pPr algn="ctr"/>
                <a:r>
                  <a:rPr lang="en-GB" dirty="0"/>
                  <a:t>IQ (</a:t>
                </a:r>
                <a14:m>
                  <m:oMath xmlns:m="http://schemas.openxmlformats.org/officeDocument/2006/math">
                    <m:r>
                      <a:rPr lang="en-GB" i="1" dirty="0" smtClean="0">
                        <a:latin typeface="Cambria Math" panose="02040503050406030204" pitchFamily="18" charset="0"/>
                      </a:rPr>
                      <m:t>𝑥</m:t>
                    </m:r>
                  </m:oMath>
                </a14:m>
                <a:r>
                  <a:rPr lang="en-GB"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2555776" y="5805264"/>
                <a:ext cx="936104" cy="369332"/>
              </a:xfrm>
              <a:prstGeom prst="rect">
                <a:avLst/>
              </a:prstGeom>
              <a:blipFill rotWithShape="0">
                <a:blip r:embed="rId3"/>
                <a:stretch>
                  <a:fillRect t="-8197" b="-24590"/>
                </a:stretch>
              </a:blipFill>
            </p:spPr>
            <p:txBody>
              <a:bodyPr/>
              <a:lstStyle/>
              <a:p>
                <a:r>
                  <a:rPr lang="en-GB">
                    <a:noFill/>
                  </a:rPr>
                  <a:t> </a:t>
                </a:r>
              </a:p>
            </p:txBody>
          </p:sp>
        </mc:Fallback>
      </mc:AlternateContent>
      <p:grpSp>
        <p:nvGrpSpPr>
          <p:cNvPr id="13" name="Group 24"/>
          <p:cNvGrpSpPr/>
          <p:nvPr/>
        </p:nvGrpSpPr>
        <p:grpSpPr>
          <a:xfrm>
            <a:off x="2267744" y="4797152"/>
            <a:ext cx="2088232" cy="873388"/>
            <a:chOff x="2267744" y="4797152"/>
            <a:chExt cx="2088232" cy="873388"/>
          </a:xfrm>
        </p:grpSpPr>
        <p:sp>
          <p:nvSpPr>
            <p:cNvPr id="14" name="TextBox 13"/>
            <p:cNvSpPr txBox="1"/>
            <p:nvPr/>
          </p:nvSpPr>
          <p:spPr>
            <a:xfrm>
              <a:off x="2771800" y="5301208"/>
              <a:ext cx="576064" cy="369332"/>
            </a:xfrm>
            <a:prstGeom prst="rect">
              <a:avLst/>
            </a:prstGeom>
            <a:noFill/>
          </p:spPr>
          <p:txBody>
            <a:bodyPr wrap="square" rtlCol="0">
              <a:spAutoFit/>
            </a:bodyPr>
            <a:lstStyle/>
            <a:p>
              <a:pPr algn="ctr"/>
              <a:r>
                <a:rPr lang="en-GB" dirty="0"/>
                <a:t>100</a:t>
              </a:r>
            </a:p>
          </p:txBody>
        </p:sp>
        <p:cxnSp>
          <p:nvCxnSpPr>
            <p:cNvPr id="15" name="Straight Connector 14"/>
            <p:cNvCxnSpPr/>
            <p:nvPr/>
          </p:nvCxnSpPr>
          <p:spPr>
            <a:xfrm>
              <a:off x="3074233" y="5062830"/>
              <a:ext cx="0" cy="2160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2555776" y="5085184"/>
              <a:ext cx="0" cy="21602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067944" y="5085184"/>
              <a:ext cx="0" cy="216024"/>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2771800" y="4797152"/>
              <a:ext cx="576064" cy="369332"/>
            </a:xfrm>
            <a:prstGeom prst="rect">
              <a:avLst/>
            </a:prstGeom>
            <a:noFill/>
          </p:spPr>
          <p:txBody>
            <a:bodyPr wrap="square" rtlCol="0">
              <a:spAutoFit/>
            </a:bodyPr>
            <a:lstStyle/>
            <a:p>
              <a:r>
                <a:rPr lang="en-GB" dirty="0"/>
                <a:t>z=0</a:t>
              </a:r>
            </a:p>
          </p:txBody>
        </p:sp>
        <p:sp>
          <p:nvSpPr>
            <p:cNvPr id="24" name="TextBox 23"/>
            <p:cNvSpPr txBox="1"/>
            <p:nvPr/>
          </p:nvSpPr>
          <p:spPr>
            <a:xfrm>
              <a:off x="2267744" y="5301208"/>
              <a:ext cx="576064" cy="369332"/>
            </a:xfrm>
            <a:prstGeom prst="rect">
              <a:avLst/>
            </a:prstGeom>
            <a:noFill/>
          </p:spPr>
          <p:txBody>
            <a:bodyPr wrap="square" rtlCol="0">
              <a:spAutoFit/>
            </a:bodyPr>
            <a:lstStyle/>
            <a:p>
              <a:pPr algn="ctr"/>
              <a:r>
                <a:rPr lang="en-GB" dirty="0"/>
                <a:t>96</a:t>
              </a:r>
            </a:p>
          </p:txBody>
        </p:sp>
        <p:sp>
          <p:nvSpPr>
            <p:cNvPr id="25" name="TextBox 24"/>
            <p:cNvSpPr txBox="1"/>
            <p:nvPr/>
          </p:nvSpPr>
          <p:spPr>
            <a:xfrm>
              <a:off x="3779912" y="5301208"/>
              <a:ext cx="576064" cy="369332"/>
            </a:xfrm>
            <a:prstGeom prst="rect">
              <a:avLst/>
            </a:prstGeom>
            <a:noFill/>
          </p:spPr>
          <p:txBody>
            <a:bodyPr wrap="square" rtlCol="0">
              <a:spAutoFit/>
            </a:bodyPr>
            <a:lstStyle/>
            <a:p>
              <a:pPr algn="ctr"/>
              <a:r>
                <a:rPr lang="en-GB" dirty="0"/>
                <a:t>112</a:t>
              </a:r>
            </a:p>
          </p:txBody>
        </p:sp>
      </p:grpSp>
      <p:sp>
        <p:nvSpPr>
          <p:cNvPr id="26" name="Freeform 25"/>
          <p:cNvSpPr/>
          <p:nvPr/>
        </p:nvSpPr>
        <p:spPr>
          <a:xfrm>
            <a:off x="2552700" y="2857500"/>
            <a:ext cx="1531620" cy="2286000"/>
          </a:xfrm>
          <a:custGeom>
            <a:avLst/>
            <a:gdLst>
              <a:gd name="connsiteX0" fmla="*/ 0 w 1531620"/>
              <a:gd name="connsiteY0" fmla="*/ 2286000 h 2286000"/>
              <a:gd name="connsiteX1" fmla="*/ 0 w 1531620"/>
              <a:gd name="connsiteY1" fmla="*/ 1470660 h 2286000"/>
              <a:gd name="connsiteX2" fmla="*/ 106680 w 1531620"/>
              <a:gd name="connsiteY2" fmla="*/ 1287780 h 2286000"/>
              <a:gd name="connsiteX3" fmla="*/ 182880 w 1531620"/>
              <a:gd name="connsiteY3" fmla="*/ 1074420 h 2286000"/>
              <a:gd name="connsiteX4" fmla="*/ 259080 w 1531620"/>
              <a:gd name="connsiteY4" fmla="*/ 731520 h 2286000"/>
              <a:gd name="connsiteX5" fmla="*/ 312420 w 1531620"/>
              <a:gd name="connsiteY5" fmla="*/ 441960 h 2286000"/>
              <a:gd name="connsiteX6" fmla="*/ 350520 w 1531620"/>
              <a:gd name="connsiteY6" fmla="*/ 144780 h 2286000"/>
              <a:gd name="connsiteX7" fmla="*/ 426720 w 1531620"/>
              <a:gd name="connsiteY7" fmla="*/ 0 h 2286000"/>
              <a:gd name="connsiteX8" fmla="*/ 556260 w 1531620"/>
              <a:gd name="connsiteY8" fmla="*/ 0 h 2286000"/>
              <a:gd name="connsiteX9" fmla="*/ 632460 w 1531620"/>
              <a:gd name="connsiteY9" fmla="*/ 91440 h 2286000"/>
              <a:gd name="connsiteX10" fmla="*/ 662940 w 1531620"/>
              <a:gd name="connsiteY10" fmla="*/ 350520 h 2286000"/>
              <a:gd name="connsiteX11" fmla="*/ 746760 w 1531620"/>
              <a:gd name="connsiteY11" fmla="*/ 838200 h 2286000"/>
              <a:gd name="connsiteX12" fmla="*/ 937260 w 1531620"/>
              <a:gd name="connsiteY12" fmla="*/ 1417320 h 2286000"/>
              <a:gd name="connsiteX13" fmla="*/ 1158240 w 1531620"/>
              <a:gd name="connsiteY13" fmla="*/ 1623060 h 2286000"/>
              <a:gd name="connsiteX14" fmla="*/ 1379220 w 1531620"/>
              <a:gd name="connsiteY14" fmla="*/ 1821180 h 2286000"/>
              <a:gd name="connsiteX15" fmla="*/ 1531620 w 1531620"/>
              <a:gd name="connsiteY15" fmla="*/ 1874520 h 2286000"/>
              <a:gd name="connsiteX16" fmla="*/ 1531620 w 1531620"/>
              <a:gd name="connsiteY16" fmla="*/ 2270760 h 2286000"/>
              <a:gd name="connsiteX17" fmla="*/ 0 w 1531620"/>
              <a:gd name="connsiteY17"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1620" h="2286000">
                <a:moveTo>
                  <a:pt x="0" y="2286000"/>
                </a:moveTo>
                <a:lnTo>
                  <a:pt x="0" y="1470660"/>
                </a:lnTo>
                <a:lnTo>
                  <a:pt x="106680" y="1287780"/>
                </a:lnTo>
                <a:lnTo>
                  <a:pt x="182880" y="1074420"/>
                </a:lnTo>
                <a:lnTo>
                  <a:pt x="259080" y="731520"/>
                </a:lnTo>
                <a:lnTo>
                  <a:pt x="312420" y="441960"/>
                </a:lnTo>
                <a:lnTo>
                  <a:pt x="350520" y="144780"/>
                </a:lnTo>
                <a:lnTo>
                  <a:pt x="426720" y="0"/>
                </a:lnTo>
                <a:lnTo>
                  <a:pt x="556260" y="0"/>
                </a:lnTo>
                <a:lnTo>
                  <a:pt x="632460" y="91440"/>
                </a:lnTo>
                <a:lnTo>
                  <a:pt x="662940" y="350520"/>
                </a:lnTo>
                <a:lnTo>
                  <a:pt x="746760" y="838200"/>
                </a:lnTo>
                <a:lnTo>
                  <a:pt x="937260" y="1417320"/>
                </a:lnTo>
                <a:lnTo>
                  <a:pt x="1158240" y="1623060"/>
                </a:lnTo>
                <a:lnTo>
                  <a:pt x="1379220" y="1821180"/>
                </a:lnTo>
                <a:lnTo>
                  <a:pt x="1531620" y="1874520"/>
                </a:lnTo>
                <a:lnTo>
                  <a:pt x="1531620" y="2270760"/>
                </a:lnTo>
                <a:lnTo>
                  <a:pt x="0" y="2286000"/>
                </a:lnTo>
                <a:close/>
              </a:path>
            </a:pathLst>
          </a:cu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TextBox 26"/>
              <p:cNvSpPr txBox="1"/>
              <p:nvPr/>
            </p:nvSpPr>
            <p:spPr>
              <a:xfrm>
                <a:off x="4932040" y="2032750"/>
                <a:ext cx="4139952" cy="3016403"/>
              </a:xfrm>
              <a:prstGeom prst="rect">
                <a:avLst/>
              </a:prstGeom>
              <a:noFill/>
            </p:spPr>
            <p:txBody>
              <a:bodyPr wrap="square" rtlCol="0">
                <a:spAutoFit/>
              </a:bodyPr>
              <a:lstStyle/>
              <a:p>
                <a:r>
                  <a:rPr lang="en-GB" dirty="0"/>
                  <a:t>This easiest way is to find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&lt;112</m:t>
                        </m:r>
                      </m:e>
                    </m:d>
                  </m:oMath>
                </a14:m>
                <a:r>
                  <a:rPr lang="en-GB" dirty="0"/>
                  <a:t> and ‘cut out’ the area corresponding to </a:t>
                </a:r>
              </a:p>
              <a:p>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&lt;96</m:t>
                        </m:r>
                      </m:e>
                    </m:d>
                  </m:oMath>
                </a14:m>
                <a:r>
                  <a:rPr lang="en-GB" dirty="0"/>
                  <a:t>:</a:t>
                </a:r>
              </a:p>
              <a:p>
                <a:endParaRPr lang="en-GB" dirty="0"/>
              </a:p>
              <a:p>
                <a:pPr/>
                <a14:m>
                  <m:oMathPara xmlns:m="http://schemas.openxmlformats.org/officeDocument/2006/math">
                    <m:oMathParaPr>
                      <m:jc m:val="centerGroup"/>
                    </m:oMathParaPr>
                    <m:oMath xmlns:m="http://schemas.openxmlformats.org/officeDocument/2006/math">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96&lt;</m:t>
                          </m:r>
                          <m:r>
                            <a:rPr lang="en-GB" sz="1600" b="0" i="1" smtClean="0">
                              <a:latin typeface="Cambria Math"/>
                            </a:rPr>
                            <m:t>𝑋</m:t>
                          </m:r>
                          <m:r>
                            <a:rPr lang="en-GB" sz="1600" b="0" i="1" smtClean="0">
                              <a:latin typeface="Cambria Math"/>
                            </a:rPr>
                            <m:t>&lt;112</m:t>
                          </m:r>
                        </m:e>
                      </m:d>
                    </m:oMath>
                    <m:oMath xmlns:m="http://schemas.openxmlformats.org/officeDocument/2006/math">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𝑋</m:t>
                          </m:r>
                          <m:r>
                            <a:rPr lang="en-GB" sz="1600" b="0" i="1" smtClean="0">
                              <a:latin typeface="Cambria Math"/>
                            </a:rPr>
                            <m:t>&lt;112</m:t>
                          </m:r>
                        </m:e>
                      </m:d>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𝑋</m:t>
                          </m:r>
                          <m:r>
                            <a:rPr lang="en-GB" sz="1600" b="0" i="1" smtClean="0">
                              <a:latin typeface="Cambria Math"/>
                            </a:rPr>
                            <m:t>&lt;96</m:t>
                          </m:r>
                        </m:e>
                      </m:d>
                    </m:oMath>
                    <m:oMath xmlns:m="http://schemas.openxmlformats.org/officeDocument/2006/math">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m:t>
                          </m:r>
                          <m:f>
                            <m:fPr>
                              <m:ctrlPr>
                                <a:rPr lang="en-GB" sz="1600" b="0" i="1" smtClean="0">
                                  <a:latin typeface="Cambria Math" panose="02040503050406030204" pitchFamily="18" charset="0"/>
                                </a:rPr>
                              </m:ctrlPr>
                            </m:fPr>
                            <m:num>
                              <m:r>
                                <a:rPr lang="en-GB" sz="1600" b="0" i="1" smtClean="0">
                                  <a:latin typeface="Cambria Math"/>
                                </a:rPr>
                                <m:t>112−100</m:t>
                              </m:r>
                            </m:num>
                            <m:den>
                              <m:r>
                                <a:rPr lang="en-GB" sz="1600" b="0" i="1" smtClean="0">
                                  <a:latin typeface="Cambria Math"/>
                                </a:rPr>
                                <m:t>15</m:t>
                              </m:r>
                            </m:den>
                          </m:f>
                        </m:e>
                      </m:d>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m:t>
                          </m:r>
                          <m:f>
                            <m:fPr>
                              <m:ctrlPr>
                                <a:rPr lang="en-GB" sz="1600" b="0" i="1" smtClean="0">
                                  <a:latin typeface="Cambria Math" panose="02040503050406030204" pitchFamily="18" charset="0"/>
                                </a:rPr>
                              </m:ctrlPr>
                            </m:fPr>
                            <m:num>
                              <m:r>
                                <a:rPr lang="en-GB" sz="1600" b="0" i="1" smtClean="0">
                                  <a:latin typeface="Cambria Math"/>
                                </a:rPr>
                                <m:t>96−100</m:t>
                              </m:r>
                            </m:num>
                            <m:den>
                              <m:r>
                                <a:rPr lang="en-GB" sz="1600" b="0" i="1" smtClean="0">
                                  <a:latin typeface="Cambria Math"/>
                                </a:rPr>
                                <m:t>15</m:t>
                              </m:r>
                            </m:den>
                          </m:f>
                        </m:e>
                      </m:d>
                    </m:oMath>
                    <m:oMath xmlns:m="http://schemas.openxmlformats.org/officeDocument/2006/math">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&lt;0.8</m:t>
                          </m:r>
                        </m:e>
                      </m:d>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&lt;−0.266</m:t>
                          </m:r>
                        </m:e>
                      </m:d>
                    </m:oMath>
                    <m:oMath xmlns:m="http://schemas.openxmlformats.org/officeDocument/2006/math">
                      <m:r>
                        <a:rPr lang="en-GB" sz="1600" b="0" i="1" smtClean="0">
                          <a:latin typeface="Cambria Math"/>
                        </a:rPr>
                        <m:t>=</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&lt;0.8</m:t>
                          </m:r>
                        </m:e>
                      </m:d>
                      <m:r>
                        <a:rPr lang="en-GB" sz="1600" b="0" i="1" smtClean="0">
                          <a:latin typeface="Cambria Math"/>
                        </a:rPr>
                        <m:t>−</m:t>
                      </m:r>
                      <m:d>
                        <m:dPr>
                          <m:ctrlPr>
                            <a:rPr lang="en-GB" sz="1600" b="0" i="1" smtClean="0">
                              <a:latin typeface="Cambria Math" panose="02040503050406030204" pitchFamily="18" charset="0"/>
                            </a:rPr>
                          </m:ctrlPr>
                        </m:dPr>
                        <m:e>
                          <m:r>
                            <a:rPr lang="en-GB" sz="1600" b="0" i="1" smtClean="0">
                              <a:latin typeface="Cambria Math"/>
                            </a:rPr>
                            <m:t>1−</m:t>
                          </m:r>
                          <m:r>
                            <a:rPr lang="en-GB" sz="1600" b="0" i="1" smtClean="0">
                              <a:latin typeface="Cambria Math"/>
                            </a:rPr>
                            <m:t>𝑃</m:t>
                          </m:r>
                          <m:d>
                            <m:dPr>
                              <m:ctrlPr>
                                <a:rPr lang="en-GB" sz="1600" b="0" i="1" smtClean="0">
                                  <a:latin typeface="Cambria Math" panose="02040503050406030204" pitchFamily="18" charset="0"/>
                                </a:rPr>
                              </m:ctrlPr>
                            </m:dPr>
                            <m:e>
                              <m:r>
                                <a:rPr lang="en-GB" sz="1600" b="0" i="1" smtClean="0">
                                  <a:latin typeface="Cambria Math"/>
                                </a:rPr>
                                <m:t>𝑍</m:t>
                              </m:r>
                              <m:r>
                                <a:rPr lang="en-GB" sz="1600" b="0" i="1" smtClean="0">
                                  <a:latin typeface="Cambria Math"/>
                                </a:rPr>
                                <m:t>&lt;0.266</m:t>
                              </m:r>
                            </m:e>
                          </m:d>
                        </m:e>
                      </m:d>
                    </m:oMath>
                    <m:oMath xmlns:m="http://schemas.openxmlformats.org/officeDocument/2006/math">
                      <m:r>
                        <a:rPr lang="en-GB" sz="1600" b="0" i="1" smtClean="0">
                          <a:latin typeface="Cambria Math"/>
                        </a:rPr>
                        <m:t>=0.7881−</m:t>
                      </m:r>
                      <m:d>
                        <m:dPr>
                          <m:ctrlPr>
                            <a:rPr lang="en-GB" sz="1600" b="0" i="1" smtClean="0">
                              <a:latin typeface="Cambria Math" panose="02040503050406030204" pitchFamily="18" charset="0"/>
                            </a:rPr>
                          </m:ctrlPr>
                        </m:dPr>
                        <m:e>
                          <m:r>
                            <a:rPr lang="en-GB" sz="1600" b="0" i="1" smtClean="0">
                              <a:latin typeface="Cambria Math"/>
                            </a:rPr>
                            <m:t>1−0.6064</m:t>
                          </m:r>
                        </m:e>
                      </m:d>
                      <m:r>
                        <a:rPr lang="en-GB" sz="1600" b="0" i="1" smtClean="0">
                          <a:latin typeface="Cambria Math"/>
                        </a:rPr>
                        <m:t>=0.3945</m:t>
                      </m:r>
                    </m:oMath>
                  </m:oMathPara>
                </a14:m>
                <a:endParaRPr lang="en-GB" dirty="0"/>
              </a:p>
            </p:txBody>
          </p:sp>
        </mc:Choice>
        <mc:Fallback xmlns="">
          <p:sp>
            <p:nvSpPr>
              <p:cNvPr id="27" name="TextBox 26"/>
              <p:cNvSpPr txBox="1">
                <a:spLocks noRot="1" noChangeAspect="1" noMove="1" noResize="1" noEditPoints="1" noAdjustHandles="1" noChangeArrowheads="1" noChangeShapeType="1" noTextEdit="1"/>
              </p:cNvSpPr>
              <p:nvPr/>
            </p:nvSpPr>
            <p:spPr>
              <a:xfrm>
                <a:off x="4932040" y="2032750"/>
                <a:ext cx="4139952" cy="3016403"/>
              </a:xfrm>
              <a:prstGeom prst="rect">
                <a:avLst/>
              </a:prstGeom>
              <a:blipFill rotWithShape="0">
                <a:blip r:embed="rId4"/>
                <a:stretch>
                  <a:fillRect l="-1178" t="-10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733764" y="5639339"/>
                <a:ext cx="412048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Probabilities of ranges:</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𝒂</m:t>
                          </m:r>
                          <m:r>
                            <a:rPr lang="en-GB" b="1" i="1" smtClean="0">
                              <a:latin typeface="Cambria Math" panose="02040503050406030204" pitchFamily="18" charset="0"/>
                            </a:rPr>
                            <m:t>&lt;</m:t>
                          </m:r>
                          <m:r>
                            <a:rPr lang="en-GB" b="1" i="1" smtClean="0">
                              <a:latin typeface="Cambria Math" panose="02040503050406030204" pitchFamily="18" charset="0"/>
                            </a:rPr>
                            <m:t>𝑿</m:t>
                          </m:r>
                          <m:r>
                            <a:rPr lang="en-GB" b="1" i="1" smtClean="0">
                              <a:latin typeface="Cambria Math" panose="02040503050406030204" pitchFamily="18" charset="0"/>
                            </a:rPr>
                            <m:t>&lt;</m:t>
                          </m:r>
                          <m:r>
                            <a:rPr lang="en-GB" b="1" i="1" smtClean="0">
                              <a:latin typeface="Cambria Math" panose="02040503050406030204" pitchFamily="18" charset="0"/>
                            </a:rPr>
                            <m:t>𝒃</m:t>
                          </m:r>
                        </m:e>
                      </m:d>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&lt;</m:t>
                          </m:r>
                          <m:r>
                            <a:rPr lang="en-GB" b="1" i="1" smtClean="0">
                              <a:latin typeface="Cambria Math" panose="02040503050406030204" pitchFamily="18" charset="0"/>
                            </a:rPr>
                            <m:t>𝒃</m:t>
                          </m:r>
                        </m:e>
                      </m:d>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&lt;</m:t>
                          </m:r>
                          <m:r>
                            <a:rPr lang="en-GB" b="1" i="1" smtClean="0">
                              <a:latin typeface="Cambria Math" panose="02040503050406030204" pitchFamily="18" charset="0"/>
                            </a:rPr>
                            <m:t>𝒂</m:t>
                          </m:r>
                        </m:e>
                      </m:d>
                    </m:oMath>
                  </m:oMathPara>
                </a14:m>
                <a:endParaRPr lang="en-GB"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733764" y="5639339"/>
                <a:ext cx="4120480" cy="646331"/>
              </a:xfrm>
              <a:prstGeom prst="rect">
                <a:avLst/>
              </a:prstGeom>
              <a:blipFill rotWithShape="0">
                <a:blip r:embed="rId5"/>
                <a:stretch>
                  <a:fillRect l="-1031" t="-3636"/>
                </a:stretch>
              </a:blipFill>
            </p:spPr>
            <p:txBody>
              <a:bodyPr/>
              <a:lstStyle/>
              <a:p>
                <a:r>
                  <a:rPr lang="en-GB">
                    <a:noFill/>
                  </a:rPr>
                  <a:t> </a:t>
                </a:r>
              </a:p>
            </p:txBody>
          </p:sp>
        </mc:Fallback>
      </mc:AlternateContent>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139</a:t>
            </a:fld>
            <a:endParaRPr lang="en-GB"/>
          </a:p>
        </p:txBody>
      </p:sp>
    </p:spTree>
    <p:extLst>
      <p:ext uri="{BB962C8B-B14F-4D97-AF65-F5344CB8AC3E}">
        <p14:creationId xmlns:p14="http://schemas.microsoft.com/office/powerpoint/2010/main" val="12100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sz="2800" dirty="0"/>
              <a:t>Population Vs Sample</a:t>
            </a:r>
          </a:p>
          <a:p>
            <a:pPr lvl="1">
              <a:buFont typeface="Wingdings" panose="05000000000000000000" pitchFamily="2" charset="2"/>
              <a:buChar char="v"/>
            </a:pPr>
            <a:endParaRPr lang="en-IN" sz="2800" dirty="0"/>
          </a:p>
          <a:p>
            <a:pPr>
              <a:buFont typeface="Wingdings" panose="05000000000000000000" pitchFamily="2" charset="2"/>
              <a:buChar char="v"/>
            </a:pPr>
            <a:r>
              <a:rPr lang="en-IN" dirty="0"/>
              <a:t>Selection of Sample</a:t>
            </a:r>
          </a:p>
          <a:p>
            <a:pPr lvl="1">
              <a:buFont typeface="Wingdings" panose="05000000000000000000" pitchFamily="2" charset="2"/>
              <a:buChar char="v"/>
            </a:pPr>
            <a:r>
              <a:rPr lang="en-IN" sz="2400" dirty="0"/>
              <a:t>Avoid biasness</a:t>
            </a:r>
          </a:p>
          <a:p>
            <a:pPr lvl="1">
              <a:buFont typeface="Wingdings" panose="05000000000000000000" pitchFamily="2" charset="2"/>
              <a:buChar char="v"/>
            </a:pPr>
            <a:r>
              <a:rPr lang="en-IN" sz="2400" dirty="0"/>
              <a:t>Keeping Objective in mind</a:t>
            </a:r>
          </a:p>
          <a:p>
            <a:pPr lvl="2">
              <a:buFont typeface="Wingdings" panose="05000000000000000000" pitchFamily="2" charset="2"/>
              <a:buChar char="v"/>
            </a:pPr>
            <a:r>
              <a:rPr lang="en-IN" dirty="0">
                <a:latin typeface="Arial" panose="020B0604020202020204" pitchFamily="34" charset="0"/>
                <a:cs typeface="Arial" panose="020B0604020202020204" pitchFamily="34" charset="0"/>
              </a:rPr>
              <a:t>Use Random numbers</a:t>
            </a:r>
          </a:p>
          <a:p>
            <a:endParaRPr lang="en-IN" dirty="0"/>
          </a:p>
        </p:txBody>
      </p:sp>
      <p:sp>
        <p:nvSpPr>
          <p:cNvPr id="3" name="Content Placeholder 2"/>
          <p:cNvSpPr>
            <a:spLocks noGrp="1"/>
          </p:cNvSpPr>
          <p:nvPr>
            <p:ph sz="quarter" idx="10"/>
          </p:nvPr>
        </p:nvSpPr>
        <p:spPr/>
        <p:txBody>
          <a:bodyPr/>
          <a:lstStyle/>
          <a:p>
            <a:r>
              <a:rPr lang="en-IN" dirty="0"/>
              <a:t>Current Day Statistics!</a:t>
            </a:r>
          </a:p>
        </p:txBody>
      </p:sp>
    </p:spTree>
    <p:extLst>
      <p:ext uri="{BB962C8B-B14F-4D97-AF65-F5344CB8AC3E}">
        <p14:creationId xmlns:p14="http://schemas.microsoft.com/office/powerpoint/2010/main" val="1213104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820472" cy="615553"/>
              </a:xfrm>
              <a:prstGeom prst="rect">
                <a:avLst/>
              </a:prstGeom>
              <a:noFill/>
            </p:spPr>
            <p:txBody>
              <a:bodyPr wrap="square" rtlCol="0">
                <a:spAutoFit/>
              </a:bodyPr>
              <a:lstStyle/>
              <a:p>
                <a:r>
                  <a:rPr lang="en-GB" sz="1700" dirty="0"/>
                  <a:t>Let X represent the IQ of a randomly chosen person, where </a:t>
                </a:r>
                <a14:m>
                  <m:oMath xmlns:m="http://schemas.openxmlformats.org/officeDocument/2006/math">
                    <m:r>
                      <a:rPr lang="en-GB" sz="1700" b="0" i="1" smtClean="0">
                        <a:latin typeface="Cambria Math"/>
                      </a:rPr>
                      <m:t>𝑋</m:t>
                    </m:r>
                    <m:r>
                      <a:rPr lang="en-GB" sz="1700" b="0" i="1" smtClean="0">
                        <a:latin typeface="Cambria Math"/>
                      </a:rPr>
                      <m:t>~</m:t>
                    </m:r>
                    <m:r>
                      <a:rPr lang="en-GB" sz="1700" b="0" i="1" smtClean="0">
                        <a:latin typeface="Cambria Math"/>
                      </a:rPr>
                      <m:t>𝑁</m:t>
                    </m:r>
                    <m:d>
                      <m:dPr>
                        <m:ctrlPr>
                          <a:rPr lang="en-GB" sz="1700" b="0" i="1" smtClean="0">
                            <a:latin typeface="Cambria Math" panose="02040503050406030204" pitchFamily="18" charset="0"/>
                          </a:rPr>
                        </m:ctrlPr>
                      </m:dPr>
                      <m:e>
                        <m:sSup>
                          <m:sSupPr>
                            <m:ctrlPr>
                              <a:rPr lang="en-GB" sz="1700" b="0" i="1" smtClean="0">
                                <a:latin typeface="Cambria Math" panose="02040503050406030204" pitchFamily="18" charset="0"/>
                              </a:rPr>
                            </m:ctrlPr>
                          </m:sSupPr>
                          <m:e>
                            <m:r>
                              <a:rPr lang="en-GB" sz="1700" b="0" i="1" smtClean="0">
                                <a:latin typeface="Cambria Math"/>
                              </a:rPr>
                              <m:t>100,15</m:t>
                            </m:r>
                          </m:e>
                          <m:sup>
                            <m:r>
                              <a:rPr lang="en-GB" sz="1700" b="0" i="1" smtClean="0">
                                <a:latin typeface="Cambria Math"/>
                              </a:rPr>
                              <m:t>2</m:t>
                            </m:r>
                          </m:sup>
                        </m:sSup>
                      </m:e>
                    </m:d>
                  </m:oMath>
                </a14:m>
                <a:endParaRPr lang="en-GB" sz="1700" dirty="0"/>
              </a:p>
              <a:p>
                <a:r>
                  <a:rPr lang="en-GB" sz="1700" dirty="0"/>
                  <a:t>Use your Z-table to find:</a:t>
                </a:r>
                <a:endParaRPr lang="en-GB"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820472" cy="615553"/>
              </a:xfrm>
              <a:prstGeom prst="rect">
                <a:avLst/>
              </a:prstGeom>
              <a:blipFill rotWithShape="1">
                <a:blip r:embed="rId3" cstate="print"/>
                <a:stretch>
                  <a:fillRect l="-415" t="-2970" b="-12871"/>
                </a:stretch>
              </a:blipFill>
            </p:spPr>
            <p:txBody>
              <a:bodyPr/>
              <a:lstStyle/>
              <a:p>
                <a:r>
                  <a:rPr lang="en-GB">
                    <a:noFill/>
                  </a:rPr>
                  <a:t> </a:t>
                </a:r>
              </a:p>
            </p:txBody>
          </p:sp>
        </mc:Fallback>
      </mc:AlternateContent>
      <p:sp>
        <p:nvSpPr>
          <p:cNvPr id="29" name="TextBox 28"/>
          <p:cNvSpPr txBox="1"/>
          <p:nvPr/>
        </p:nvSpPr>
        <p:spPr>
          <a:xfrm>
            <a:off x="611560" y="1844824"/>
            <a:ext cx="8208912" cy="2769989"/>
          </a:xfrm>
          <a:prstGeom prst="rect">
            <a:avLst/>
          </a:prstGeom>
          <a:noFill/>
        </p:spPr>
        <p:txBody>
          <a:bodyPr wrap="square" rtlCol="0">
            <a:spAutoFit/>
          </a:bodyPr>
          <a:lstStyle/>
          <a:p>
            <a:r>
              <a:rPr lang="en-GB" sz="2000" dirty="0"/>
              <a:t>P(100 &lt; X &lt; 107.5) </a:t>
            </a:r>
            <a:r>
              <a:rPr lang="en-GB" sz="2000" b="1" dirty="0"/>
              <a:t>= P(Z &lt; 0.5) – 0.5 = 0.1915</a:t>
            </a:r>
          </a:p>
          <a:p>
            <a:endParaRPr lang="en-GB" sz="2000" dirty="0"/>
          </a:p>
          <a:p>
            <a:r>
              <a:rPr lang="en-GB" sz="2000" dirty="0"/>
              <a:t>P(123 &lt; X &lt; 151) </a:t>
            </a:r>
            <a:r>
              <a:rPr lang="en-GB" sz="2000" b="1" dirty="0"/>
              <a:t>= P(1.53 &lt; Z &lt; 3.4) = P(Z &lt; 3.4) – P(Z &lt; 1.53) = 0.0627</a:t>
            </a:r>
          </a:p>
          <a:p>
            <a:endParaRPr lang="en-GB" sz="2000" dirty="0"/>
          </a:p>
          <a:p>
            <a:r>
              <a:rPr lang="en-GB" sz="2000" dirty="0"/>
              <a:t>P(70 &lt; X &lt; 90) </a:t>
            </a:r>
            <a:r>
              <a:rPr lang="en-GB" sz="2000" b="1" dirty="0"/>
              <a:t>= P(-2 &lt; Z &lt; -0.67) = (1 – 0.7486) – (1 – 0.9772) = 0.2286</a:t>
            </a:r>
          </a:p>
          <a:p>
            <a:endParaRPr lang="en-GB" sz="2000" b="1" dirty="0"/>
          </a:p>
          <a:p>
            <a:endParaRPr lang="en-GB" dirty="0"/>
          </a:p>
          <a:p>
            <a:r>
              <a:rPr lang="en-GB" dirty="0"/>
              <a:t> </a:t>
            </a:r>
          </a:p>
          <a:p>
            <a:endParaRPr lang="en-GB" dirty="0"/>
          </a:p>
        </p:txBody>
      </p:sp>
      <p:sp>
        <p:nvSpPr>
          <p:cNvPr id="35" name="TextBox 34"/>
          <p:cNvSpPr txBox="1"/>
          <p:nvPr/>
        </p:nvSpPr>
        <p:spPr>
          <a:xfrm>
            <a:off x="251520" y="1916832"/>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1</a:t>
            </a:r>
          </a:p>
        </p:txBody>
      </p:sp>
      <p:sp>
        <p:nvSpPr>
          <p:cNvPr id="36" name="TextBox 35"/>
          <p:cNvSpPr txBox="1"/>
          <p:nvPr/>
        </p:nvSpPr>
        <p:spPr>
          <a:xfrm>
            <a:off x="251520" y="2492896"/>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2</a:t>
            </a:r>
          </a:p>
        </p:txBody>
      </p:sp>
      <p:sp>
        <p:nvSpPr>
          <p:cNvPr id="37" name="TextBox 36"/>
          <p:cNvSpPr txBox="1"/>
          <p:nvPr/>
        </p:nvSpPr>
        <p:spPr>
          <a:xfrm>
            <a:off x="251520" y="3068960"/>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3</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140</a:t>
            </a:fld>
            <a:endParaRPr lang="en-GB"/>
          </a:p>
        </p:txBody>
      </p:sp>
    </p:spTree>
    <p:extLst>
      <p:ext uri="{BB962C8B-B14F-4D97-AF65-F5344CB8AC3E}">
        <p14:creationId xmlns:p14="http://schemas.microsoft.com/office/powerpoint/2010/main" val="1220005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2</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395536" y="692696"/>
            <a:ext cx="4248472" cy="5624617"/>
          </a:xfrm>
          <a:prstGeom prst="rect">
            <a:avLst/>
          </a:prstGeom>
        </p:spPr>
        <p:txBody>
          <a:bodyPr wrap="square">
            <a:spAutoFit/>
          </a:bodyPr>
          <a:lstStyle/>
          <a:p>
            <a:pPr lvl="0" algn="just">
              <a:lnSpc>
                <a:spcPct val="107000"/>
              </a:lnSpc>
              <a:spcAft>
                <a:spcPts val="0"/>
              </a:spcAft>
              <a:tabLst>
                <a:tab pos="270510" algn="l"/>
              </a:tabLst>
            </a:pPr>
            <a:r>
              <a:rPr lang="en-US" sz="1400" dirty="0">
                <a:latin typeface="Calibri" panose="020F0502020204030204" pitchFamily="34" charset="0"/>
                <a:ea typeface="TimesNewRomanPSMT"/>
                <a:cs typeface="Times New Roman" panose="02020603050405020304" pitchFamily="18" charset="0"/>
              </a:rPr>
              <a:t>The length of time, </a:t>
            </a:r>
            <a:r>
              <a:rPr lang="en-US" sz="1400" i="1" dirty="0">
                <a:latin typeface="Calibri" panose="020F0502020204030204" pitchFamily="34" charset="0"/>
                <a:ea typeface="TimesNewRomanPSMT"/>
                <a:cs typeface="Times New Roman" panose="02020603050405020304" pitchFamily="18" charset="0"/>
              </a:rPr>
              <a:t>L </a:t>
            </a:r>
            <a:r>
              <a:rPr lang="en-US" sz="1400" dirty="0">
                <a:latin typeface="Calibri" panose="020F0502020204030204" pitchFamily="34" charset="0"/>
                <a:ea typeface="TimesNewRomanPSMT"/>
                <a:cs typeface="Times New Roman" panose="02020603050405020304" pitchFamily="18" charset="0"/>
              </a:rPr>
              <a:t>hours, that a phone will work before it needs charging is normally distributed with a mean of 100 hours and a standard deviation of 15 hours. Find P(</a:t>
            </a:r>
            <a:r>
              <a:rPr lang="en-US" sz="1400" i="1" dirty="0">
                <a:latin typeface="Calibri" panose="020F0502020204030204" pitchFamily="34" charset="0"/>
                <a:ea typeface="TimesNewRomanPSMT"/>
                <a:cs typeface="Times New Roman" panose="02020603050405020304" pitchFamily="18" charset="0"/>
              </a:rPr>
              <a:t>L </a:t>
            </a:r>
            <a:r>
              <a:rPr lang="en-US" sz="1400" dirty="0">
                <a:latin typeface="Calibri" panose="020F0502020204030204" pitchFamily="34" charset="0"/>
                <a:ea typeface="TimesNewRomanPSMT"/>
                <a:cs typeface="Times New Roman" panose="02020603050405020304" pitchFamily="18" charset="0"/>
              </a:rPr>
              <a:t>&gt; 127).    = </a:t>
            </a:r>
            <a:r>
              <a:rPr lang="en-US" sz="1400" b="1" dirty="0">
                <a:latin typeface="Calibri" panose="020F0502020204030204" pitchFamily="34" charset="0"/>
                <a:ea typeface="TimesNewRomanPSMT"/>
                <a:cs typeface="Times New Roman" panose="02020603050405020304" pitchFamily="18" charset="0"/>
              </a:rPr>
              <a:t>0.035</a:t>
            </a:r>
            <a:r>
              <a:rPr lang="en-GB" sz="1400" b="1" dirty="0">
                <a:latin typeface="Calibri" panose="020F0502020204030204" pitchFamily="34" charset="0"/>
                <a:ea typeface="TimesNewRomanPSMT"/>
                <a:cs typeface="Times New Roman" panose="02020603050405020304" pitchFamily="18" charset="0"/>
              </a:rPr>
              <a:t>9</a:t>
            </a: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tabLst>
                <a:tab pos="270510" algn="l"/>
              </a:tabLst>
            </a:pP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tabLst>
                <a:tab pos="27051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 manufacturer fills jars with coffee. The weight of coffee, </a:t>
            </a:r>
            <a:r>
              <a:rPr lang="en-US" sz="1400" i="1" dirty="0">
                <a:latin typeface="Calibri" panose="020F0502020204030204" pitchFamily="34" charset="0"/>
                <a:ea typeface="Calibri" panose="020F0502020204030204" pitchFamily="34" charset="0"/>
                <a:cs typeface="Times New Roman" panose="02020603050405020304" pitchFamily="18" charset="0"/>
              </a:rPr>
              <a:t>W </a:t>
            </a:r>
            <a:r>
              <a:rPr lang="en-US" sz="1400" dirty="0">
                <a:latin typeface="Calibri" panose="020F0502020204030204" pitchFamily="34" charset="0"/>
                <a:ea typeface="Calibri" panose="020F0502020204030204" pitchFamily="34" charset="0"/>
                <a:cs typeface="Times New Roman" panose="02020603050405020304" pitchFamily="18" charset="0"/>
              </a:rPr>
              <a:t>grams, in a jar can be modelled by a normal distribution with mean 232 grams and standard deviation 5 grams. Find P(</a:t>
            </a:r>
            <a:r>
              <a:rPr lang="en-US" sz="1400" i="1" dirty="0">
                <a:latin typeface="Calibri" panose="020F0502020204030204" pitchFamily="34" charset="0"/>
                <a:ea typeface="Calibri" panose="020F0502020204030204" pitchFamily="34" charset="0"/>
                <a:cs typeface="Times New Roman" panose="02020603050405020304" pitchFamily="18" charset="0"/>
              </a:rPr>
              <a:t>W </a:t>
            </a:r>
            <a:r>
              <a:rPr lang="en-US" sz="1400" dirty="0">
                <a:latin typeface="Calibri" panose="020F0502020204030204" pitchFamily="34" charset="0"/>
                <a:ea typeface="Calibri" panose="020F0502020204030204" pitchFamily="34" charset="0"/>
                <a:cs typeface="Times New Roman" panose="02020603050405020304" pitchFamily="18" charset="0"/>
              </a:rPr>
              <a:t>&lt; 224).	  = </a:t>
            </a:r>
            <a:r>
              <a:rPr lang="en-US" sz="1400" b="1" dirty="0">
                <a:latin typeface="Calibri" panose="020F0502020204030204" pitchFamily="34" charset="0"/>
                <a:ea typeface="Calibri" panose="020F0502020204030204" pitchFamily="34" charset="0"/>
                <a:cs typeface="Times New Roman" panose="02020603050405020304" pitchFamily="18" charset="0"/>
              </a:rPr>
              <a:t>0.0548</a:t>
            </a: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pP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pP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Past records show that the times, in seconds, taken to run 100 m by children at a school can be modelled by a normal distribution with a mean of 16.12 and a standard deviation of 1.60.</a:t>
            </a:r>
            <a:b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b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A child from the school is selected at random. Find the probability that this child runs 100 m in less than 15 s.</a:t>
            </a:r>
          </a:p>
          <a:p>
            <a:pPr lvl="0" algn="just">
              <a:lnSpc>
                <a:spcPct val="107000"/>
              </a:lnSpc>
              <a:spcAft>
                <a:spcPts val="0"/>
              </a:spcAft>
            </a:pP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GB"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0.2420</a:t>
            </a: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tabLst>
                <a:tab pos="270510" algn="l"/>
              </a:tabLst>
            </a:pPr>
            <a:endParaRPr lang="en-GB"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tabLst>
                <a:tab pos="270510" algn="l"/>
              </a:tabLst>
            </a:pP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weight, </a:t>
            </a:r>
            <a:r>
              <a:rPr lang="en-GB" sz="1400"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X </a:t>
            </a: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grams, of soup put in a tin by machine </a:t>
            </a:r>
            <a:r>
              <a:rPr lang="en-GB" sz="1400"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A </a:t>
            </a:r>
            <a:r>
              <a:rPr lang="en-GB"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is normally distributed with a mean of 160 g and a standard deviation of 5 g. A tin is selected at random. Find the probability that this tin contains more than 168 g.      </a:t>
            </a:r>
          </a:p>
          <a:p>
            <a:pPr lvl="0" algn="just">
              <a:lnSpc>
                <a:spcPct val="107000"/>
              </a:lnSpc>
              <a:spcAft>
                <a:spcPts val="0"/>
              </a:spcAft>
              <a:tabLst>
                <a:tab pos="270510" algn="l"/>
              </a:tabLst>
            </a:pPr>
            <a:r>
              <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0.0548</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5076056" y="404664"/>
            <a:ext cx="3816424" cy="5459956"/>
          </a:xfrm>
          <a:prstGeom prst="rect">
            <a:avLst/>
          </a:prstGeom>
        </p:spPr>
        <p:txBody>
          <a:bodyPr wrap="square">
            <a:spAutoFit/>
          </a:bodyPr>
          <a:lstStyle/>
          <a:p>
            <a:pPr marL="342900" lvl="0" indent="-342900" algn="just">
              <a:lnSpc>
                <a:spcPct val="107000"/>
              </a:lnSpc>
              <a:spcAft>
                <a:spcPts val="0"/>
              </a:spcAft>
              <a:buFont typeface="+mj-lt"/>
              <a:buAutoNum type="arabicPeriod"/>
              <a:tabLst>
                <a:tab pos="270510" algn="l"/>
              </a:tabLst>
            </a:pPr>
            <a:endParaRPr lang="en-GB"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tabLst>
                <a:tab pos="270510" algn="l"/>
              </a:tabLst>
            </a:pPr>
            <a:r>
              <a:rPr lang="en-GB" sz="1400" dirty="0">
                <a:latin typeface="Calibri" panose="020F0502020204030204" pitchFamily="34" charset="0"/>
                <a:ea typeface="Calibri" panose="020F0502020204030204" pitchFamily="34" charset="0"/>
                <a:cs typeface="Times New Roman" panose="02020603050405020304" pitchFamily="18" charset="0"/>
              </a:rPr>
              <a:t>The distances travelled to work, </a:t>
            </a:r>
            <a:r>
              <a:rPr lang="en-GB" sz="1400" i="1" dirty="0">
                <a:latin typeface="Calibri" panose="020F0502020204030204" pitchFamily="34" charset="0"/>
                <a:ea typeface="Calibri" panose="020F0502020204030204" pitchFamily="34" charset="0"/>
                <a:cs typeface="Times New Roman" panose="02020603050405020304" pitchFamily="18" charset="0"/>
              </a:rPr>
              <a:t>D </a:t>
            </a:r>
            <a:r>
              <a:rPr lang="en-GB" sz="1400" dirty="0">
                <a:latin typeface="Calibri" panose="020F0502020204030204" pitchFamily="34" charset="0"/>
                <a:ea typeface="Calibri" panose="020F0502020204030204" pitchFamily="34" charset="0"/>
                <a:cs typeface="Times New Roman" panose="02020603050405020304" pitchFamily="18" charset="0"/>
              </a:rPr>
              <a:t>km, by the employees at a large company are normally distributed with </a:t>
            </a:r>
            <a:r>
              <a:rPr lang="en-GB" sz="1400" i="1" dirty="0">
                <a:latin typeface="Calibri" panose="020F0502020204030204" pitchFamily="34" charset="0"/>
                <a:ea typeface="Calibri" panose="020F0502020204030204" pitchFamily="34" charset="0"/>
                <a:cs typeface="Times New Roman" panose="02020603050405020304" pitchFamily="18" charset="0"/>
              </a:rPr>
              <a:t>D </a:t>
            </a:r>
            <a:r>
              <a:rPr lang="en-GB" sz="14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1400" dirty="0">
                <a:latin typeface="Calibri" panose="020F0502020204030204" pitchFamily="34" charset="0"/>
                <a:ea typeface="Calibri" panose="020F0502020204030204" pitchFamily="34" charset="0"/>
                <a:cs typeface="Times New Roman" panose="02020603050405020304" pitchFamily="18" charset="0"/>
              </a:rPr>
              <a:t> N( 30, 8</a:t>
            </a:r>
            <a:r>
              <a:rPr lang="en-GB" sz="1400" baseline="30000" dirty="0">
                <a:latin typeface="Calibri" panose="020F0502020204030204" pitchFamily="34" charset="0"/>
                <a:ea typeface="Calibri" panose="020F0502020204030204" pitchFamily="34" charset="0"/>
                <a:cs typeface="Times New Roman" panose="02020603050405020304" pitchFamily="18" charset="0"/>
              </a:rPr>
              <a:t>2</a:t>
            </a:r>
            <a:r>
              <a:rPr lang="en-GB" sz="1400" dirty="0">
                <a:latin typeface="Calibri" panose="020F0502020204030204" pitchFamily="34" charset="0"/>
                <a:ea typeface="Calibri" panose="020F0502020204030204" pitchFamily="34" charset="0"/>
                <a:cs typeface="Times New Roman" panose="02020603050405020304" pitchFamily="18" charset="0"/>
              </a:rPr>
              <a:t> ). Find the probability that a randomly selected employee has a journey to work of more than 20 km.</a:t>
            </a:r>
          </a:p>
          <a:p>
            <a:pPr lvl="0">
              <a:lnSpc>
                <a:spcPct val="107000"/>
              </a:lnSpc>
              <a:spcAft>
                <a:spcPts val="0"/>
              </a:spcAft>
              <a:tabLst>
                <a:tab pos="270510" algn="l"/>
              </a:tabLst>
            </a:pPr>
            <a:r>
              <a:rPr lang="en-GB" sz="1400" dirty="0">
                <a:latin typeface="Calibri" panose="020F0502020204030204" pitchFamily="34" charset="0"/>
                <a:ea typeface="Calibri" panose="020F0502020204030204" pitchFamily="34" charset="0"/>
                <a:cs typeface="Times New Roman" panose="02020603050405020304" pitchFamily="18" charset="0"/>
              </a:rPr>
              <a:t>                                                             </a:t>
            </a:r>
            <a:r>
              <a:rPr lang="en-GB" sz="1400" b="1" dirty="0">
                <a:latin typeface="Calibri" panose="020F0502020204030204" pitchFamily="34" charset="0"/>
                <a:ea typeface="Calibri" panose="020F0502020204030204" pitchFamily="34" charset="0"/>
                <a:cs typeface="Times New Roman" panose="02020603050405020304" pitchFamily="18" charset="0"/>
              </a:rPr>
              <a:t>= 0.8944</a:t>
            </a:r>
          </a:p>
          <a:p>
            <a:pPr lvl="0">
              <a:lnSpc>
                <a:spcPct val="107000"/>
              </a:lnSpc>
              <a:spcAft>
                <a:spcPts val="0"/>
              </a:spcAft>
              <a:tabLst>
                <a:tab pos="270510" algn="l"/>
              </a:tabLst>
            </a:pP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tabLst>
                <a:tab pos="270510" algn="l"/>
              </a:tabLst>
            </a:pPr>
            <a:r>
              <a:rPr lang="en-GB" sz="1400" dirty="0">
                <a:latin typeface="Calibri" panose="020F0502020204030204" pitchFamily="34" charset="0"/>
                <a:ea typeface="Calibri" panose="020F0502020204030204" pitchFamily="34" charset="0"/>
                <a:cs typeface="Times New Roman" panose="02020603050405020304" pitchFamily="18" charset="0"/>
              </a:rPr>
              <a:t>The lifetimes of bulbs used in a lamp are normally distributed. A company </a:t>
            </a:r>
            <a:r>
              <a:rPr lang="en-GB" sz="1400" i="1" dirty="0">
                <a:latin typeface="Calibri" panose="020F0502020204030204" pitchFamily="34" charset="0"/>
                <a:ea typeface="Calibri" panose="020F0502020204030204" pitchFamily="34" charset="0"/>
                <a:cs typeface="Times New Roman" panose="02020603050405020304" pitchFamily="18" charset="0"/>
              </a:rPr>
              <a:t>X </a:t>
            </a:r>
            <a:r>
              <a:rPr lang="en-GB" sz="1400" dirty="0">
                <a:latin typeface="Calibri" panose="020F0502020204030204" pitchFamily="34" charset="0"/>
                <a:ea typeface="Calibri" panose="020F0502020204030204" pitchFamily="34" charset="0"/>
                <a:cs typeface="Times New Roman" panose="02020603050405020304" pitchFamily="18" charset="0"/>
              </a:rPr>
              <a:t>sells bulbs with a mean lifetime of 850 hours and a standard deviation of 50 hours.</a:t>
            </a:r>
            <a:br>
              <a:rPr lang="en-GB" sz="1400" dirty="0">
                <a:latin typeface="Calibri" panose="020F0502020204030204" pitchFamily="34" charset="0"/>
                <a:ea typeface="Calibri" panose="020F0502020204030204" pitchFamily="34" charset="0"/>
                <a:cs typeface="Times New Roman" panose="02020603050405020304" pitchFamily="18" charset="0"/>
              </a:rPr>
            </a:br>
            <a:r>
              <a:rPr lang="en-GB" sz="1400" dirty="0">
                <a:latin typeface="Calibri" panose="020F0502020204030204" pitchFamily="34" charset="0"/>
                <a:ea typeface="Calibri" panose="020F0502020204030204" pitchFamily="34" charset="0"/>
                <a:cs typeface="Times New Roman" panose="02020603050405020304" pitchFamily="18" charset="0"/>
              </a:rPr>
              <a:t>(</a:t>
            </a:r>
            <a:r>
              <a:rPr lang="en-GB" sz="1400" i="1" dirty="0">
                <a:latin typeface="Calibri" panose="020F0502020204030204" pitchFamily="34" charset="0"/>
                <a:ea typeface="Calibri" panose="020F0502020204030204" pitchFamily="34" charset="0"/>
                <a:cs typeface="Times New Roman" panose="02020603050405020304" pitchFamily="18" charset="0"/>
              </a:rPr>
              <a:t>a</a:t>
            </a:r>
            <a:r>
              <a:rPr lang="en-GB" sz="1400" dirty="0">
                <a:latin typeface="Calibri" panose="020F0502020204030204" pitchFamily="34" charset="0"/>
                <a:ea typeface="Calibri" panose="020F0502020204030204" pitchFamily="34" charset="0"/>
                <a:cs typeface="Times New Roman" panose="02020603050405020304" pitchFamily="18" charset="0"/>
              </a:rPr>
              <a:t>)  Find the probability of a bulb, from company </a:t>
            </a:r>
            <a:r>
              <a:rPr lang="en-GB" sz="1400" i="1" dirty="0">
                <a:latin typeface="Calibri" panose="020F0502020204030204" pitchFamily="34" charset="0"/>
                <a:ea typeface="Calibri" panose="020F0502020204030204" pitchFamily="34" charset="0"/>
                <a:cs typeface="Times New Roman" panose="02020603050405020304" pitchFamily="18" charset="0"/>
              </a:rPr>
              <a:t>X</a:t>
            </a:r>
            <a:r>
              <a:rPr lang="en-GB" sz="1400" dirty="0">
                <a:latin typeface="Calibri" panose="020F0502020204030204" pitchFamily="34" charset="0"/>
                <a:ea typeface="Calibri" panose="020F0502020204030204" pitchFamily="34" charset="0"/>
                <a:cs typeface="Times New Roman" panose="02020603050405020304" pitchFamily="18" charset="0"/>
              </a:rPr>
              <a:t>, having a lifetime of less than 830 hours.</a:t>
            </a:r>
          </a:p>
          <a:p>
            <a:pPr lvl="0">
              <a:lnSpc>
                <a:spcPct val="107000"/>
              </a:lnSpc>
              <a:spcAft>
                <a:spcPts val="0"/>
              </a:spcAft>
              <a:tabLst>
                <a:tab pos="270510" algn="l"/>
              </a:tabLst>
            </a:pPr>
            <a:r>
              <a:rPr lang="en-GB" sz="1400" b="1" dirty="0">
                <a:latin typeface="Calibri" panose="020F0502020204030204" pitchFamily="34" charset="0"/>
                <a:ea typeface="Calibri" panose="020F0502020204030204" pitchFamily="34" charset="0"/>
                <a:cs typeface="Times New Roman" panose="02020603050405020304" pitchFamily="18" charset="0"/>
              </a:rPr>
              <a:t>                                                          = 0.3446</a:t>
            </a:r>
            <a:br>
              <a:rPr lang="en-GB" sz="1400" dirty="0">
                <a:latin typeface="Calibri" panose="020F0502020204030204" pitchFamily="34" charset="0"/>
                <a:ea typeface="Calibri" panose="020F0502020204030204" pitchFamily="34" charset="0"/>
                <a:cs typeface="Times New Roman" panose="02020603050405020304" pitchFamily="18" charset="0"/>
              </a:rPr>
            </a:br>
            <a:r>
              <a:rPr lang="en-GB" sz="1400" dirty="0">
                <a:latin typeface="Calibri" panose="020F0502020204030204" pitchFamily="34" charset="0"/>
                <a:ea typeface="Calibri" panose="020F0502020204030204" pitchFamily="34" charset="0"/>
                <a:cs typeface="Times New Roman" panose="02020603050405020304" pitchFamily="18" charset="0"/>
              </a:rPr>
              <a:t>(</a:t>
            </a:r>
            <a:r>
              <a:rPr lang="en-GB" sz="1400" i="1" dirty="0">
                <a:latin typeface="Calibri" panose="020F0502020204030204" pitchFamily="34" charset="0"/>
                <a:ea typeface="Calibri" panose="020F0502020204030204" pitchFamily="34" charset="0"/>
                <a:cs typeface="Times New Roman" panose="02020603050405020304" pitchFamily="18" charset="0"/>
              </a:rPr>
              <a:t>b</a:t>
            </a:r>
            <a:r>
              <a:rPr lang="en-GB" sz="1400" dirty="0">
                <a:latin typeface="Calibri" panose="020F0502020204030204" pitchFamily="34" charset="0"/>
                <a:ea typeface="Calibri" panose="020F0502020204030204" pitchFamily="34" charset="0"/>
                <a:cs typeface="Times New Roman" panose="02020603050405020304" pitchFamily="18" charset="0"/>
              </a:rPr>
              <a:t>)  In a box of 500 bulbs, from company </a:t>
            </a:r>
            <a:r>
              <a:rPr lang="en-GB" sz="1400" i="1" dirty="0">
                <a:latin typeface="Calibri" panose="020F0502020204030204" pitchFamily="34" charset="0"/>
                <a:ea typeface="Calibri" panose="020F0502020204030204" pitchFamily="34" charset="0"/>
                <a:cs typeface="Times New Roman" panose="02020603050405020304" pitchFamily="18" charset="0"/>
              </a:rPr>
              <a:t>X</a:t>
            </a:r>
            <a:r>
              <a:rPr lang="en-GB" sz="1400" dirty="0">
                <a:latin typeface="Calibri" panose="020F0502020204030204" pitchFamily="34" charset="0"/>
                <a:ea typeface="Calibri" panose="020F0502020204030204" pitchFamily="34" charset="0"/>
                <a:cs typeface="Times New Roman" panose="02020603050405020304" pitchFamily="18" charset="0"/>
              </a:rPr>
              <a:t>, find the expected number having a lifetime of less than 830 hours.                            </a:t>
            </a:r>
            <a:r>
              <a:rPr lang="en-GB" sz="1400" b="1" dirty="0">
                <a:latin typeface="Calibri" panose="020F0502020204030204" pitchFamily="34" charset="0"/>
                <a:ea typeface="Calibri" panose="020F0502020204030204" pitchFamily="34" charset="0"/>
                <a:cs typeface="Times New Roman" panose="02020603050405020304" pitchFamily="18" charset="0"/>
              </a:rPr>
              <a:t>= 172.3</a:t>
            </a:r>
          </a:p>
          <a:p>
            <a:pPr lvl="0">
              <a:lnSpc>
                <a:spcPct val="107000"/>
              </a:lnSpc>
              <a:spcAft>
                <a:spcPts val="0"/>
              </a:spcAft>
              <a:tabLst>
                <a:tab pos="270510" algn="l"/>
              </a:tabLst>
            </a:pP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tabLst>
                <a:tab pos="270510" algn="l"/>
              </a:tabLst>
            </a:pPr>
            <a:r>
              <a:rPr lang="en-GB" sz="1400" dirty="0">
                <a:latin typeface="Calibri" panose="020F0502020204030204" pitchFamily="34" charset="0"/>
                <a:ea typeface="Times New Roman" panose="02020603050405020304" pitchFamily="18" charset="0"/>
                <a:cs typeface="Times New Roman" panose="02020603050405020304" pitchFamily="18" charset="0"/>
              </a:rPr>
              <a:t>The random variable </a:t>
            </a:r>
            <a:r>
              <a:rPr lang="en-GB" sz="1400" i="1" dirty="0">
                <a:latin typeface="Calibri" panose="020F0502020204030204" pitchFamily="34" charset="0"/>
                <a:ea typeface="Times New Roman" panose="02020603050405020304" pitchFamily="18" charset="0"/>
                <a:cs typeface="Times New Roman" panose="02020603050405020304" pitchFamily="18" charset="0"/>
              </a:rPr>
              <a:t>X </a:t>
            </a:r>
            <a:r>
              <a:rPr lang="en-GB" sz="1400" dirty="0">
                <a:latin typeface="Calibri" panose="020F0502020204030204" pitchFamily="34" charset="0"/>
                <a:ea typeface="Times New Roman" panose="02020603050405020304" pitchFamily="18" charset="0"/>
                <a:cs typeface="Times New Roman" panose="02020603050405020304" pitchFamily="18" charset="0"/>
              </a:rPr>
              <a:t>has a normal distribution with mean 30 and standard deviation 5.Find P(</a:t>
            </a:r>
            <a:r>
              <a:rPr lang="en-GB" sz="1400" i="1" dirty="0">
                <a:latin typeface="Calibri" panose="020F0502020204030204" pitchFamily="34" charset="0"/>
                <a:ea typeface="Times New Roman" panose="02020603050405020304" pitchFamily="18" charset="0"/>
                <a:cs typeface="Times New Roman" panose="02020603050405020304" pitchFamily="18" charset="0"/>
              </a:rPr>
              <a:t>X </a:t>
            </a:r>
            <a:r>
              <a:rPr lang="en-GB" sz="1400" dirty="0">
                <a:latin typeface="Calibri" panose="020F0502020204030204" pitchFamily="34" charset="0"/>
                <a:ea typeface="Times New Roman" panose="02020603050405020304" pitchFamily="18" charset="0"/>
                <a:cs typeface="Times New Roman" panose="02020603050405020304" pitchFamily="18" charset="0"/>
              </a:rPr>
              <a:t>&lt; 39).                                                  = </a:t>
            </a:r>
            <a:r>
              <a:rPr lang="en-GB" sz="1400" b="1" dirty="0">
                <a:latin typeface="Calibri" panose="020F0502020204030204" pitchFamily="34" charset="0"/>
                <a:ea typeface="Times New Roman" panose="02020603050405020304" pitchFamily="18" charset="0"/>
                <a:cs typeface="Times New Roman" panose="02020603050405020304" pitchFamily="18" charset="0"/>
              </a:rPr>
              <a:t>0.9641</a:t>
            </a:r>
            <a:endParaRPr lang="en-GB" sz="1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270510" algn="l"/>
              </a:tabLst>
            </a:pPr>
            <a:r>
              <a:rPr lang="en-GB" sz="1400" dirty="0">
                <a:latin typeface="Calibri" panose="020F0502020204030204" pitchFamily="34" charset="0"/>
                <a:ea typeface="Times New Roman" panose="02020603050405020304" pitchFamily="18" charset="0"/>
                <a:cs typeface="Times New Roman" panose="02020603050405020304" pitchFamily="18" charset="0"/>
              </a:rPr>
              <a:t> </a:t>
            </a:r>
            <a:endParaRPr lang="en-GB"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07504" y="792645"/>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8" name="Rectangle 7"/>
          <p:cNvSpPr/>
          <p:nvPr/>
        </p:nvSpPr>
        <p:spPr>
          <a:xfrm>
            <a:off x="107504" y="1916832"/>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9" name="Rectangle 8"/>
          <p:cNvSpPr/>
          <p:nvPr/>
        </p:nvSpPr>
        <p:spPr>
          <a:xfrm>
            <a:off x="107504" y="3052773"/>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p:sp>
        <p:nvSpPr>
          <p:cNvPr id="10" name="Rectangle 9"/>
          <p:cNvSpPr/>
          <p:nvPr/>
        </p:nvSpPr>
        <p:spPr>
          <a:xfrm>
            <a:off x="107504" y="4869160"/>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2" name="Rectangle 11"/>
          <p:cNvSpPr/>
          <p:nvPr/>
        </p:nvSpPr>
        <p:spPr>
          <a:xfrm>
            <a:off x="4779043" y="743326"/>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3" name="Rectangle 12"/>
          <p:cNvSpPr/>
          <p:nvPr/>
        </p:nvSpPr>
        <p:spPr>
          <a:xfrm>
            <a:off x="4792756" y="2308288"/>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6</a:t>
            </a:r>
          </a:p>
        </p:txBody>
      </p:sp>
      <p:sp>
        <p:nvSpPr>
          <p:cNvPr id="14" name="Rectangle 13"/>
          <p:cNvSpPr/>
          <p:nvPr/>
        </p:nvSpPr>
        <p:spPr>
          <a:xfrm>
            <a:off x="4792209" y="4869160"/>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sp>
        <p:nvSpPr>
          <p:cNvPr id="23" name="Slide Number Placeholder 2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141</a:t>
            </a:fld>
            <a:endParaRPr lang="en-GB"/>
          </a:p>
        </p:txBody>
      </p:sp>
    </p:spTree>
    <p:extLst>
      <p:ext uri="{BB962C8B-B14F-4D97-AF65-F5344CB8AC3E}">
        <p14:creationId xmlns:p14="http://schemas.microsoft.com/office/powerpoint/2010/main" val="40756566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67544" y="700056"/>
                <a:ext cx="4752528" cy="5888663"/>
              </a:xfrm>
              <a:prstGeom prst="rect">
                <a:avLst/>
              </a:prstGeom>
            </p:spPr>
            <p:txBody>
              <a:bodyPr wrap="square">
                <a:spAutoFit/>
              </a:bodyPr>
              <a:lstStyle/>
              <a:p>
                <a:pPr lvl="0">
                  <a:lnSpc>
                    <a:spcPct val="107000"/>
                  </a:lnSpc>
                  <a:spcAft>
                    <a:spcPts val="0"/>
                  </a:spcAft>
                  <a:tabLst>
                    <a:tab pos="270510" algn="l"/>
                  </a:tabLst>
                </a:pPr>
                <a:r>
                  <a:rPr lang="en-GB" sz="1600" dirty="0">
                    <a:latin typeface="Calibri" panose="020F0502020204030204" pitchFamily="34" charset="0"/>
                    <a:ea typeface="Times New Roman" panose="02020603050405020304" pitchFamily="18" charset="0"/>
                    <a:cs typeface="Times New Roman" panose="02020603050405020304" pitchFamily="18" charset="0"/>
                  </a:rPr>
                  <a:t>A packing plant fills bags with cement. The weight </a:t>
                </a:r>
                <a:r>
                  <a:rPr lang="en-GB" sz="1600" i="1" dirty="0">
                    <a:latin typeface="Calibri" panose="020F0502020204030204" pitchFamily="34" charset="0"/>
                    <a:ea typeface="Times New Roman" panose="02020603050405020304" pitchFamily="18" charset="0"/>
                    <a:cs typeface="Times New Roman" panose="02020603050405020304" pitchFamily="18" charset="0"/>
                  </a:rPr>
                  <a:t>X </a:t>
                </a:r>
                <a:r>
                  <a:rPr lang="en-GB" sz="1600" dirty="0">
                    <a:latin typeface="Calibri" panose="020F0502020204030204" pitchFamily="34" charset="0"/>
                    <a:ea typeface="Times New Roman" panose="02020603050405020304" pitchFamily="18" charset="0"/>
                    <a:cs typeface="Times New Roman" panose="02020603050405020304" pitchFamily="18" charset="0"/>
                  </a:rPr>
                  <a:t>kg of a bag of cement can be modelled by a normal distribution with mean 50 kg and standard deviation 2 kg. Find P(</a:t>
                </a:r>
                <a:r>
                  <a:rPr lang="en-GB" sz="1600" i="1" dirty="0">
                    <a:latin typeface="Calibri" panose="020F0502020204030204" pitchFamily="34" charset="0"/>
                    <a:ea typeface="Times New Roman" panose="02020603050405020304" pitchFamily="18" charset="0"/>
                    <a:cs typeface="Times New Roman" panose="02020603050405020304" pitchFamily="18" charset="0"/>
                  </a:rPr>
                  <a:t>X </a:t>
                </a:r>
                <a:r>
                  <a:rPr lang="en-GB" sz="1600" dirty="0">
                    <a:latin typeface="Calibri" panose="020F0502020204030204" pitchFamily="34" charset="0"/>
                    <a:ea typeface="Times New Roman" panose="02020603050405020304" pitchFamily="18" charset="0"/>
                    <a:cs typeface="Times New Roman" panose="02020603050405020304" pitchFamily="18" charset="0"/>
                  </a:rPr>
                  <a:t>&gt; 53).</a:t>
                </a:r>
              </a:p>
              <a:p>
                <a:pPr lvl="0">
                  <a:lnSpc>
                    <a:spcPct val="107000"/>
                  </a:lnSpc>
                  <a:spcAft>
                    <a:spcPts val="0"/>
                  </a:spcAft>
                  <a:tabLst>
                    <a:tab pos="27051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        			</a:t>
                </a:r>
                <a:r>
                  <a:rPr lang="en-GB" sz="1600" b="1" dirty="0">
                    <a:latin typeface="Calibri" panose="020F0502020204030204" pitchFamily="34" charset="0"/>
                    <a:ea typeface="Calibri" panose="020F0502020204030204" pitchFamily="34" charset="0"/>
                    <a:cs typeface="Times New Roman" panose="02020603050405020304" pitchFamily="18" charset="0"/>
                  </a:rPr>
                  <a:t>= 0.0668</a:t>
                </a:r>
              </a:p>
              <a:p>
                <a:pPr lvl="0">
                  <a:lnSpc>
                    <a:spcPct val="107000"/>
                  </a:lnSpc>
                  <a:spcAft>
                    <a:spcPts val="0"/>
                  </a:spcAft>
                  <a:tabLst>
                    <a:tab pos="270510" algn="l"/>
                  </a:tabLst>
                </a:pP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270510" algn="l"/>
                  </a:tabLst>
                </a:pPr>
                <a:r>
                  <a:rPr lang="en-GB" sz="1600" dirty="0"/>
                  <a:t>The heights of raccoons in a Canadian town are normally distributed with mean 30cm and standard deviation 5cm. Determine the probability of a randomly chose raccoon having a height between:</a:t>
                </a:r>
                <a:br>
                  <a:rPr lang="en-GB" sz="1600" dirty="0"/>
                </a:br>
                <a:r>
                  <a:rPr lang="en-GB" sz="1600" dirty="0"/>
                  <a:t>a) 28cm and 31cm</a:t>
                </a:r>
              </a:p>
              <a:p>
                <a:pPr>
                  <a:lnSpc>
                    <a:spcPct val="107000"/>
                  </a:lnSpc>
                  <a:tabLst>
                    <a:tab pos="270510" algn="l"/>
                  </a:tabLst>
                </a:pPr>
                <a:r>
                  <a:rPr lang="en-GB" sz="1600" b="1" dirty="0"/>
                  <a:t>             </a:t>
                </a:r>
                <a14:m>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𝟐𝟖</m:t>
                        </m:r>
                        <m:r>
                          <a:rPr lang="en-GB" sz="1600" b="1" i="1" smtClean="0">
                            <a:latin typeface="Cambria Math" panose="02040503050406030204" pitchFamily="18" charset="0"/>
                          </a:rPr>
                          <m:t>&lt;</m:t>
                        </m:r>
                        <m:r>
                          <a:rPr lang="en-GB" sz="1600" b="1" i="1" smtClean="0">
                            <a:latin typeface="Cambria Math" panose="02040503050406030204" pitchFamily="18" charset="0"/>
                          </a:rPr>
                          <m:t>𝑿</m:t>
                        </m:r>
                        <m:r>
                          <a:rPr lang="en-GB" sz="1600" b="1" i="1" smtClean="0">
                            <a:latin typeface="Cambria Math" panose="02040503050406030204" pitchFamily="18" charset="0"/>
                          </a:rPr>
                          <m:t>&lt;</m:t>
                        </m:r>
                        <m:r>
                          <a:rPr lang="en-GB" sz="1600" b="1" i="1" smtClean="0">
                            <a:latin typeface="Cambria Math" panose="02040503050406030204" pitchFamily="18" charset="0"/>
                          </a:rPr>
                          <m:t>𝟑𝟏</m:t>
                        </m:r>
                      </m:e>
                    </m:d>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𝟒</m:t>
                        </m:r>
                        <m:r>
                          <a:rPr lang="en-GB" sz="1600" b="1" i="1" smtClean="0">
                            <a:latin typeface="Cambria Math" panose="02040503050406030204" pitchFamily="18" charset="0"/>
                          </a:rPr>
                          <m:t>&lt;</m:t>
                        </m:r>
                        <m:r>
                          <a:rPr lang="en-GB" sz="1600" b="1" i="1" smtClean="0">
                            <a:latin typeface="Cambria Math" panose="02040503050406030204" pitchFamily="18" charset="0"/>
                          </a:rPr>
                          <m:t>𝒁</m:t>
                        </m:r>
                        <m:r>
                          <a:rPr lang="en-GB" sz="1600" b="1" i="1" smtClean="0">
                            <a:latin typeface="Cambria Math" panose="02040503050406030204" pitchFamily="18" charset="0"/>
                          </a:rPr>
                          <m:t>&lt;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m:t>
                        </m:r>
                      </m:e>
                    </m:d>
                  </m:oMath>
                </a14:m>
                <a:br>
                  <a:rPr lang="en-GB" sz="1600" b="1" dirty="0"/>
                </a:b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𝟓𝟕𝟗𝟑</m:t>
                      </m:r>
                      <m:r>
                        <a:rPr lang="en-GB" sz="1600" b="1" i="1" smtClean="0">
                          <a:latin typeface="Cambria Math" panose="02040503050406030204" pitchFamily="18" charset="0"/>
                        </a:rPr>
                        <m:t>−</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𝟔𝟓𝟓𝟒</m:t>
                          </m:r>
                        </m:e>
                      </m:d>
                    </m:oMath>
                    <m:oMath xmlns:m="http://schemas.openxmlformats.org/officeDocument/2006/math">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𝟐𝟑𝟒𝟕</m:t>
                      </m:r>
                    </m:oMath>
                  </m:oMathPara>
                </a14:m>
                <a:br>
                  <a:rPr lang="en-GB" sz="1600" dirty="0"/>
                </a:br>
                <a:r>
                  <a:rPr lang="en-GB" sz="1600" dirty="0"/>
                  <a:t>b) 33cm and 37cm</a:t>
                </a:r>
              </a:p>
              <a:p>
                <a:pPr>
                  <a:lnSpc>
                    <a:spcPct val="107000"/>
                  </a:lnSpc>
                  <a:tabLst>
                    <a:tab pos="270510" algn="l"/>
                  </a:tabLst>
                </a:pPr>
                <a14:m>
                  <m:oMathPara xmlns:m="http://schemas.openxmlformats.org/officeDocument/2006/math">
                    <m:oMathParaPr>
                      <m:jc m:val="centerGroup"/>
                    </m:oMathParaPr>
                    <m:oMath xmlns:m="http://schemas.openxmlformats.org/officeDocument/2006/math">
                      <m:r>
                        <a:rPr lang="en-GB" sz="1600" b="1" i="1">
                          <a:latin typeface="Cambria Math" panose="02040503050406030204" pitchFamily="18" charset="0"/>
                        </a:rPr>
                        <m:t>𝑷</m:t>
                      </m:r>
                      <m:d>
                        <m:dPr>
                          <m:ctrlPr>
                            <a:rPr lang="en-GB" sz="1600" b="1" i="1">
                              <a:latin typeface="Cambria Math" panose="02040503050406030204" pitchFamily="18" charset="0"/>
                            </a:rPr>
                          </m:ctrlPr>
                        </m:dPr>
                        <m:e>
                          <m:r>
                            <a:rPr lang="en-GB" sz="1600" b="1" i="1" smtClean="0">
                              <a:latin typeface="Cambria Math" panose="02040503050406030204" pitchFamily="18" charset="0"/>
                            </a:rPr>
                            <m:t>𝟑𝟑</m:t>
                          </m:r>
                          <m:r>
                            <a:rPr lang="en-GB" sz="1600" b="1" i="1">
                              <a:latin typeface="Cambria Math" panose="02040503050406030204" pitchFamily="18" charset="0"/>
                            </a:rPr>
                            <m:t>&lt;</m:t>
                          </m:r>
                          <m:r>
                            <a:rPr lang="en-GB" sz="1600" b="1" i="1">
                              <a:latin typeface="Cambria Math" panose="02040503050406030204" pitchFamily="18" charset="0"/>
                            </a:rPr>
                            <m:t>𝑿</m:t>
                          </m:r>
                          <m:r>
                            <a:rPr lang="en-GB" sz="1600" b="1" i="1">
                              <a:latin typeface="Cambria Math" panose="02040503050406030204" pitchFamily="18" charset="0"/>
                            </a:rPr>
                            <m:t>&lt;</m:t>
                          </m:r>
                          <m:r>
                            <a:rPr lang="en-GB" sz="1600" b="1" i="1" smtClean="0">
                              <a:latin typeface="Cambria Math" panose="02040503050406030204" pitchFamily="18" charset="0"/>
                            </a:rPr>
                            <m:t>𝟑𝟕</m:t>
                          </m:r>
                        </m:e>
                      </m:d>
                      <m:r>
                        <a:rPr lang="en-GB" sz="1600" b="1" i="1">
                          <a:latin typeface="Cambria Math" panose="02040503050406030204" pitchFamily="18" charset="0"/>
                        </a:rPr>
                        <m:t>=</m:t>
                      </m:r>
                      <m:r>
                        <a:rPr lang="en-GB" sz="1600" b="1" i="1">
                          <a:latin typeface="Cambria Math" panose="02040503050406030204" pitchFamily="18" charset="0"/>
                        </a:rPr>
                        <m:t>𝑷</m:t>
                      </m:r>
                      <m:d>
                        <m:dPr>
                          <m:ctrlPr>
                            <a:rPr lang="en-GB" sz="1600" b="1" i="1">
                              <a:latin typeface="Cambria Math" panose="02040503050406030204" pitchFamily="18" charset="0"/>
                            </a:rPr>
                          </m:ctrlPr>
                        </m:dPr>
                        <m:e>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𝟔</m:t>
                          </m:r>
                          <m:r>
                            <a:rPr lang="en-GB" sz="1600" b="1" i="1">
                              <a:latin typeface="Cambria Math" panose="02040503050406030204" pitchFamily="18" charset="0"/>
                            </a:rPr>
                            <m:t>&lt;</m:t>
                          </m:r>
                          <m:r>
                            <a:rPr lang="en-GB" sz="1600" b="1" i="1">
                              <a:latin typeface="Cambria Math" panose="02040503050406030204" pitchFamily="18" charset="0"/>
                            </a:rPr>
                            <m:t>𝒁</m:t>
                          </m:r>
                          <m:r>
                            <a:rPr lang="en-GB" sz="1600" b="1" i="1">
                              <a:latin typeface="Cambria Math" panose="02040503050406030204" pitchFamily="18" charset="0"/>
                            </a:rPr>
                            <m:t>&lt;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𝟐</m:t>
                          </m:r>
                        </m:e>
                      </m:d>
                    </m:oMath>
                    <m:oMath xmlns:m="http://schemas.openxmlformats.org/officeDocument/2006/math">
                      <m:r>
                        <a:rPr lang="en-GB" sz="1600" b="1" i="1">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𝟖𝟖𝟒𝟗</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𝟕𝟐𝟓𝟕</m:t>
                      </m:r>
                    </m:oMath>
                    <m:oMath xmlns:m="http://schemas.openxmlformats.org/officeDocument/2006/math">
                      <m:r>
                        <a:rPr lang="en-GB" sz="1600" b="1" i="1">
                          <a:latin typeface="Cambria Math" panose="02040503050406030204" pitchFamily="18" charset="0"/>
                        </a:rPr>
                        <m:t>=</m:t>
                      </m:r>
                      <m:r>
                        <a:rPr lang="en-GB" sz="1600" b="1" i="1">
                          <a:latin typeface="Cambria Math" panose="02040503050406030204" pitchFamily="18" charset="0"/>
                        </a:rPr>
                        <m:t>𝟎</m:t>
                      </m:r>
                      <m:r>
                        <a:rPr lang="en-GB" sz="1600" b="1" i="1">
                          <a:latin typeface="Cambria Math" panose="02040503050406030204" pitchFamily="18" charset="0"/>
                        </a:rPr>
                        <m:t>.</m:t>
                      </m:r>
                      <m:r>
                        <a:rPr lang="en-GB" sz="1600" b="1" i="1" smtClean="0">
                          <a:latin typeface="Cambria Math" panose="02040503050406030204" pitchFamily="18" charset="0"/>
                        </a:rPr>
                        <m:t>𝟏𝟓𝟗𝟐</m:t>
                      </m:r>
                    </m:oMath>
                  </m:oMathPara>
                </a14:m>
                <a:br>
                  <a:rPr lang="en-GB" sz="1600" dirty="0"/>
                </a:br>
                <a:r>
                  <a:rPr lang="en-GB" sz="1600" dirty="0"/>
                  <a:t>c) 25cm and 28cm</a:t>
                </a:r>
              </a:p>
              <a:p>
                <a:pPr>
                  <a:lnSpc>
                    <a:spcPct val="107000"/>
                  </a:lnSpc>
                  <a:tabLst>
                    <a:tab pos="270510" algn="l"/>
                  </a:tabLst>
                </a:pPr>
                <a14:m>
                  <m:oMathPara xmlns:m="http://schemas.openxmlformats.org/officeDocument/2006/math">
                    <m:oMathParaPr>
                      <m:jc m:val="centerGroup"/>
                    </m:oMathParaPr>
                    <m:oMath xmlns:m="http://schemas.openxmlformats.org/officeDocument/2006/math">
                      <m:r>
                        <a:rPr lang="en-GB" sz="1600" b="1" i="1">
                          <a:latin typeface="Cambria Math" panose="02040503050406030204" pitchFamily="18" charset="0"/>
                        </a:rPr>
                        <m:t>𝑷</m:t>
                      </m:r>
                      <m:d>
                        <m:dPr>
                          <m:ctrlPr>
                            <a:rPr lang="en-GB" sz="1600" b="1" i="1">
                              <a:latin typeface="Cambria Math" panose="02040503050406030204" pitchFamily="18" charset="0"/>
                            </a:rPr>
                          </m:ctrlPr>
                        </m:dPr>
                        <m:e>
                          <m:r>
                            <a:rPr lang="en-GB" sz="1600" b="1" i="1">
                              <a:latin typeface="Cambria Math" panose="02040503050406030204" pitchFamily="18" charset="0"/>
                            </a:rPr>
                            <m:t>𝟐</m:t>
                          </m:r>
                          <m:r>
                            <a:rPr lang="en-GB" sz="1600" b="1" i="1" smtClean="0">
                              <a:latin typeface="Cambria Math" panose="02040503050406030204" pitchFamily="18" charset="0"/>
                            </a:rPr>
                            <m:t>𝟓</m:t>
                          </m:r>
                          <m:r>
                            <a:rPr lang="en-GB" sz="1600" b="1" i="1">
                              <a:latin typeface="Cambria Math" panose="02040503050406030204" pitchFamily="18" charset="0"/>
                            </a:rPr>
                            <m:t>&lt;</m:t>
                          </m:r>
                          <m:r>
                            <a:rPr lang="en-GB" sz="1600" b="1" i="1">
                              <a:latin typeface="Cambria Math" panose="02040503050406030204" pitchFamily="18" charset="0"/>
                            </a:rPr>
                            <m:t>𝑿</m:t>
                          </m:r>
                          <m:r>
                            <a:rPr lang="en-GB" sz="1600" b="1" i="1">
                              <a:latin typeface="Cambria Math" panose="02040503050406030204" pitchFamily="18" charset="0"/>
                            </a:rPr>
                            <m:t>&lt;</m:t>
                          </m:r>
                          <m:r>
                            <a:rPr lang="en-GB" sz="1600" b="1" i="1" smtClean="0">
                              <a:latin typeface="Cambria Math" panose="02040503050406030204" pitchFamily="18" charset="0"/>
                            </a:rPr>
                            <m:t>𝟐𝟖</m:t>
                          </m:r>
                        </m:e>
                      </m:d>
                      <m:r>
                        <a:rPr lang="en-GB" sz="1600" b="1" i="1">
                          <a:latin typeface="Cambria Math" panose="02040503050406030204" pitchFamily="18" charset="0"/>
                        </a:rPr>
                        <m:t>=</m:t>
                      </m:r>
                      <m:r>
                        <a:rPr lang="en-GB" sz="1600" b="1" i="1">
                          <a:latin typeface="Cambria Math" panose="02040503050406030204" pitchFamily="18" charset="0"/>
                        </a:rPr>
                        <m:t>𝑷</m:t>
                      </m:r>
                      <m:d>
                        <m:dPr>
                          <m:ctrlPr>
                            <a:rPr lang="en-GB" sz="1600" b="1" i="1">
                              <a:latin typeface="Cambria Math" panose="02040503050406030204" pitchFamily="18" charset="0"/>
                            </a:rPr>
                          </m:ctrlPr>
                        </m:dPr>
                        <m:e>
                          <m:r>
                            <a:rPr lang="en-GB" sz="1600" b="1" i="1">
                              <a:latin typeface="Cambria Math" panose="02040503050406030204" pitchFamily="18" charset="0"/>
                            </a:rPr>
                            <m:t>−</m:t>
                          </m:r>
                          <m:r>
                            <a:rPr lang="en-GB" sz="1600" b="1" i="1" smtClean="0">
                              <a:latin typeface="Cambria Math" panose="02040503050406030204" pitchFamily="18" charset="0"/>
                            </a:rPr>
                            <m:t>𝟏</m:t>
                          </m:r>
                          <m:r>
                            <a:rPr lang="en-GB" sz="1600" b="1" i="1">
                              <a:latin typeface="Cambria Math" panose="02040503050406030204" pitchFamily="18" charset="0"/>
                            </a:rPr>
                            <m:t>&lt;</m:t>
                          </m:r>
                          <m:r>
                            <a:rPr lang="en-GB" sz="1600" b="1" i="1">
                              <a:latin typeface="Cambria Math" panose="02040503050406030204" pitchFamily="18" charset="0"/>
                            </a:rPr>
                            <m:t>𝒁</m:t>
                          </m:r>
                          <m:r>
                            <a:rPr lang="en-GB" sz="1600" b="1" i="1">
                              <a:latin typeface="Cambria Math" panose="02040503050406030204" pitchFamily="18" charset="0"/>
                            </a:rPr>
                            <m:t>&lt;−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𝟒</m:t>
                          </m:r>
                        </m:e>
                      </m:d>
                    </m:oMath>
                    <m:oMath xmlns:m="http://schemas.openxmlformats.org/officeDocument/2006/math">
                      <m:r>
                        <a:rPr lang="en-GB" sz="1600" b="1" i="1">
                          <a:latin typeface="Cambria Math" panose="02040503050406030204" pitchFamily="18" charset="0"/>
                        </a:rPr>
                        <m:t>=</m:t>
                      </m:r>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𝟔𝟓𝟓𝟒</m:t>
                      </m:r>
                      <m:r>
                        <a:rPr lang="en-GB" sz="1600" b="1" i="1" smtClean="0">
                          <a:latin typeface="Cambria Math" panose="02040503050406030204" pitchFamily="18" charset="0"/>
                        </a:rPr>
                        <m:t>)−</m:t>
                      </m:r>
                      <m:d>
                        <m:dPr>
                          <m:ctrlPr>
                            <a:rPr lang="en-GB" sz="1600" b="1" i="1">
                              <a:latin typeface="Cambria Math" panose="02040503050406030204" pitchFamily="18" charset="0"/>
                            </a:rPr>
                          </m:ctrlPr>
                        </m:dPr>
                        <m:e>
                          <m:r>
                            <a:rPr lang="en-GB" sz="1600" b="1" i="1">
                              <a:latin typeface="Cambria Math" panose="02040503050406030204" pitchFamily="18" charset="0"/>
                            </a:rPr>
                            <m:t>𝟏</m:t>
                          </m:r>
                          <m:r>
                            <a:rPr lang="en-GB" sz="1600" b="1" i="1">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𝟖𝟒𝟏𝟑</m:t>
                          </m:r>
                        </m:e>
                      </m:d>
                    </m:oMath>
                    <m:oMath xmlns:m="http://schemas.openxmlformats.org/officeDocument/2006/math">
                      <m:r>
                        <a:rPr lang="en-GB" sz="1600" b="1" i="1">
                          <a:latin typeface="Cambria Math" panose="02040503050406030204" pitchFamily="18" charset="0"/>
                        </a:rPr>
                        <m:t>=</m:t>
                      </m:r>
                      <m:r>
                        <a:rPr lang="en-GB" sz="1600" b="1" i="1">
                          <a:latin typeface="Cambria Math" panose="02040503050406030204" pitchFamily="18" charset="0"/>
                        </a:rPr>
                        <m:t>𝟎</m:t>
                      </m:r>
                      <m:r>
                        <a:rPr lang="en-GB" sz="1600" b="1" i="1">
                          <a:latin typeface="Cambria Math" panose="02040503050406030204" pitchFamily="18" charset="0"/>
                        </a:rPr>
                        <m:t>.</m:t>
                      </m:r>
                      <m:r>
                        <a:rPr lang="en-GB" sz="1600" b="1" i="1" smtClean="0">
                          <a:latin typeface="Cambria Math" panose="02040503050406030204" pitchFamily="18" charset="0"/>
                        </a:rPr>
                        <m:t>𝟏𝟖𝟓𝟗</m:t>
                      </m:r>
                    </m:oMath>
                  </m:oMathPara>
                </a14:m>
                <a:endParaRPr lang="en-GB" sz="1600" dirty="0"/>
              </a:p>
            </p:txBody>
          </p:sp>
        </mc:Choice>
        <mc:Fallback xmlns="">
          <p:sp>
            <p:nvSpPr>
              <p:cNvPr id="2" name="Rectangle 1"/>
              <p:cNvSpPr>
                <a:spLocks noRot="1" noChangeAspect="1" noMove="1" noResize="1" noEditPoints="1" noAdjustHandles="1" noChangeArrowheads="1" noChangeShapeType="1" noTextEdit="1"/>
              </p:cNvSpPr>
              <p:nvPr/>
            </p:nvSpPr>
            <p:spPr>
              <a:xfrm>
                <a:off x="467544" y="700056"/>
                <a:ext cx="4752528" cy="5888663"/>
              </a:xfrm>
              <a:prstGeom prst="rect">
                <a:avLst/>
              </a:prstGeom>
              <a:blipFill rotWithShape="0">
                <a:blip r:embed="rId2"/>
                <a:stretch>
                  <a:fillRect l="-770" t="-207"/>
                </a:stretch>
              </a:blipFill>
            </p:spPr>
            <p:txBody>
              <a:bodyPr/>
              <a:lstStyle/>
              <a:p>
                <a:r>
                  <a:rPr lang="en-IN">
                    <a:noFill/>
                  </a:rPr>
                  <a:t> </a:t>
                </a:r>
              </a:p>
            </p:txBody>
          </p:sp>
        </mc:Fallback>
      </mc:AlternateContent>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2</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7" name="Rectangle 6"/>
          <p:cNvSpPr/>
          <p:nvPr/>
        </p:nvSpPr>
        <p:spPr>
          <a:xfrm>
            <a:off x="179512" y="751338"/>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8</a:t>
            </a:r>
          </a:p>
        </p:txBody>
      </p:sp>
      <p:sp>
        <p:nvSpPr>
          <p:cNvPr id="8" name="Rectangle 7"/>
          <p:cNvSpPr/>
          <p:nvPr/>
        </p:nvSpPr>
        <p:spPr>
          <a:xfrm>
            <a:off x="173931" y="2420888"/>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9</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142</a:t>
            </a:fld>
            <a:endParaRPr lang="en-GB"/>
          </a:p>
        </p:txBody>
      </p:sp>
    </p:spTree>
    <p:extLst>
      <p:ext uri="{BB962C8B-B14F-4D97-AF65-F5344CB8AC3E}">
        <p14:creationId xmlns:p14="http://schemas.microsoft.com/office/powerpoint/2010/main" val="18285563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The reverse: Finding the z-value for a probability</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836712"/>
                <a:ext cx="8136904" cy="923330"/>
              </a:xfrm>
              <a:prstGeom prst="rect">
                <a:avLst/>
              </a:prstGeom>
              <a:noFill/>
            </p:spPr>
            <p:txBody>
              <a:bodyPr wrap="square" rtlCol="0">
                <a:spAutoFit/>
              </a:bodyPr>
              <a:lstStyle/>
              <a:p>
                <a:r>
                  <a:rPr lang="en-GB" dirty="0"/>
                  <a:t>Sometimes we’re given the probability, and need to find the </a:t>
                </a:r>
                <a14:m>
                  <m:oMath xmlns:m="http://schemas.openxmlformats.org/officeDocument/2006/math">
                    <m:r>
                      <a:rPr lang="en-GB" b="0" i="1" smtClean="0">
                        <a:latin typeface="Cambria Math"/>
                      </a:rPr>
                      <m:t>𝑧</m:t>
                    </m:r>
                  </m:oMath>
                </a14:m>
                <a:r>
                  <a:rPr lang="en-GB" dirty="0"/>
                  <a:t> value, so that we can determine a missing value or the standard deviation/mean.</a:t>
                </a:r>
              </a:p>
              <a:p>
                <a:r>
                  <a:rPr lang="en-GB" b="1" dirty="0"/>
                  <a:t>Just use the z-table backwards!</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836712"/>
                <a:ext cx="8136904" cy="923330"/>
              </a:xfrm>
              <a:prstGeom prst="rect">
                <a:avLst/>
              </a:prstGeom>
              <a:blipFill rotWithShape="1">
                <a:blip r:embed="rId2"/>
                <a:stretch>
                  <a:fillRect l="-674" t="-3289"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9552" y="2101498"/>
                <a:ext cx="7992888" cy="4247317"/>
              </a:xfrm>
              <a:prstGeom prst="rect">
                <a:avLst/>
              </a:prstGeom>
              <a:noFill/>
            </p:spPr>
            <p:txBody>
              <a:bodyPr wrap="square" rtlCol="0">
                <a:spAutoFit/>
              </a:bodyPr>
              <a:lstStyle/>
              <a:p>
                <a14:m>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=0.87</m:t>
                    </m:r>
                  </m:oMath>
                </a14:m>
                <a:r>
                  <a:rPr lang="en-GB" dirty="0"/>
                  <a:t>         </a:t>
                </a:r>
                <a14:m>
                  <m:oMath xmlns:m="http://schemas.openxmlformats.org/officeDocument/2006/math">
                    <m:r>
                      <a:rPr lang="en-GB" b="0" i="1" dirty="0" smtClean="0">
                        <a:latin typeface="Cambria Math"/>
                      </a:rPr>
                      <m:t>→   </m:t>
                    </m:r>
                    <m:r>
                      <a:rPr lang="en-GB" b="0" i="1" dirty="0" smtClean="0">
                        <a:latin typeface="Cambria Math"/>
                      </a:rPr>
                      <m:t>𝑧</m:t>
                    </m:r>
                    <m:r>
                      <a:rPr lang="en-GB" b="0" i="1" dirty="0" smtClean="0">
                        <a:latin typeface="Cambria Math"/>
                      </a:rPr>
                      <m:t>=1.13</m:t>
                    </m:r>
                  </m:oMath>
                </a14:m>
                <a:endParaRPr lang="en-GB"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m:t>
                    </m:r>
                    <m:r>
                      <a:rPr lang="en-GB" b="0" i="1" smtClean="0">
                        <a:latin typeface="Cambria Math"/>
                      </a:rPr>
                      <m:t>92</m:t>
                    </m:r>
                  </m:oMath>
                </a14:m>
                <a:r>
                  <a:rPr lang="en-GB" dirty="0"/>
                  <a:t>         </a:t>
                </a:r>
                <a14:m>
                  <m:oMath xmlns:m="http://schemas.openxmlformats.org/officeDocument/2006/math">
                    <m:r>
                      <a:rPr lang="en-GB" i="1" dirty="0">
                        <a:latin typeface="Cambria Math"/>
                      </a:rPr>
                      <m:t>→   </m:t>
                    </m:r>
                    <m:r>
                      <a:rPr lang="en-GB" i="1" dirty="0">
                        <a:latin typeface="Cambria Math"/>
                      </a:rPr>
                      <m:t>𝑧</m:t>
                    </m:r>
                    <m:r>
                      <a:rPr lang="en-GB" i="1" dirty="0">
                        <a:latin typeface="Cambria Math"/>
                      </a:rPr>
                      <m:t>=1.41</m:t>
                    </m:r>
                  </m:oMath>
                </a14:m>
                <a:endParaRPr lang="en-GB"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m:t>
                    </m:r>
                    <m:r>
                      <a:rPr lang="en-GB" b="0" i="1" smtClean="0">
                        <a:latin typeface="Cambria Math"/>
                      </a:rPr>
                      <m:t>7</m:t>
                    </m:r>
                  </m:oMath>
                </a14:m>
                <a:r>
                  <a:rPr lang="en-GB" dirty="0"/>
                  <a:t>         </a:t>
                </a:r>
                <a14:m>
                  <m:oMath xmlns:m="http://schemas.openxmlformats.org/officeDocument/2006/math">
                    <m:r>
                      <a:rPr lang="en-GB" b="0" i="0" dirty="0" smtClean="0">
                        <a:latin typeface="Cambria Math"/>
                      </a:rPr>
                      <m:t>   </m:t>
                    </m:r>
                    <m:r>
                      <a:rPr lang="en-GB" i="1" dirty="0">
                        <a:latin typeface="Cambria Math"/>
                      </a:rPr>
                      <m:t>→   </m:t>
                    </m:r>
                    <m:r>
                      <a:rPr lang="en-GB" i="1" dirty="0">
                        <a:latin typeface="Cambria Math"/>
                      </a:rPr>
                      <m:t>𝑧</m:t>
                    </m:r>
                    <m:r>
                      <a:rPr lang="en-GB" i="1" dirty="0">
                        <a:latin typeface="Cambria Math"/>
                      </a:rPr>
                      <m:t>=0.5244</m:t>
                    </m:r>
                  </m:oMath>
                </a14:m>
                <a:endParaRPr lang="en-GB"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m:t>
                    </m:r>
                    <m:r>
                      <a:rPr lang="en-GB" b="0" i="1" smtClean="0">
                        <a:latin typeface="Cambria Math"/>
                      </a:rPr>
                      <m:t>85</m:t>
                    </m:r>
                  </m:oMath>
                </a14:m>
                <a:r>
                  <a:rPr lang="en-GB" dirty="0"/>
                  <a:t>         </a:t>
                </a:r>
                <a14:m>
                  <m:oMath xmlns:m="http://schemas.openxmlformats.org/officeDocument/2006/math">
                    <m:r>
                      <a:rPr lang="en-GB" dirty="0">
                        <a:latin typeface="Cambria Math"/>
                      </a:rPr>
                      <m:t>   </m:t>
                    </m:r>
                    <m:r>
                      <a:rPr lang="en-GB" i="1" dirty="0">
                        <a:latin typeface="Cambria Math"/>
                      </a:rPr>
                      <m:t>→   </m:t>
                    </m:r>
                    <m:r>
                      <a:rPr lang="en-GB" i="1" dirty="0">
                        <a:latin typeface="Cambria Math"/>
                      </a:rPr>
                      <m:t>𝑧</m:t>
                    </m:r>
                    <m:r>
                      <a:rPr lang="en-GB" i="1" dirty="0">
                        <a:latin typeface="Cambria Math"/>
                      </a:rPr>
                      <m:t>=1.0364</m:t>
                    </m:r>
                  </m:oMath>
                </a14:m>
                <a:endParaRPr lang="en-GB" b="0"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b="0" i="1" smtClean="0">
                            <a:latin typeface="Cambria Math"/>
                          </a:rPr>
                          <m:t>&gt;</m:t>
                        </m:r>
                        <m:r>
                          <a:rPr lang="en-GB" i="1">
                            <a:latin typeface="Cambria Math"/>
                          </a:rPr>
                          <m:t>𝑧</m:t>
                        </m:r>
                      </m:e>
                    </m:d>
                    <m:r>
                      <a:rPr lang="en-GB" i="1">
                        <a:latin typeface="Cambria Math"/>
                      </a:rPr>
                      <m:t>=0.</m:t>
                    </m:r>
                    <m:r>
                      <a:rPr lang="en-GB" b="0" i="1" smtClean="0">
                        <a:latin typeface="Cambria Math"/>
                      </a:rPr>
                      <m:t>23</m:t>
                    </m:r>
                  </m:oMath>
                </a14:m>
                <a:r>
                  <a:rPr lang="en-GB" dirty="0"/>
                  <a:t>         </a:t>
                </a:r>
                <a14:m>
                  <m:oMath xmlns:m="http://schemas.openxmlformats.org/officeDocument/2006/math">
                    <m:r>
                      <a:rPr lang="en-GB" dirty="0">
                        <a:latin typeface="Cambria Math"/>
                      </a:rPr>
                      <m:t>   </m:t>
                    </m:r>
                    <m:r>
                      <a:rPr lang="en-GB" i="1" dirty="0">
                        <a:latin typeface="Cambria Math"/>
                      </a:rPr>
                      <m:t>→   </m:t>
                    </m:r>
                    <m:r>
                      <a:rPr lang="en-GB" b="0" i="1" dirty="0" smtClean="0">
                        <a:latin typeface="Cambria Math"/>
                      </a:rPr>
                      <m:t>𝑃</m:t>
                    </m:r>
                    <m:d>
                      <m:dPr>
                        <m:ctrlPr>
                          <a:rPr lang="en-GB" b="0" i="1" dirty="0" smtClean="0">
                            <a:latin typeface="Cambria Math" panose="02040503050406030204" pitchFamily="18" charset="0"/>
                          </a:rPr>
                        </m:ctrlPr>
                      </m:dPr>
                      <m:e>
                        <m:r>
                          <a:rPr lang="en-GB" b="0" i="1" dirty="0" smtClean="0">
                            <a:latin typeface="Cambria Math"/>
                          </a:rPr>
                          <m:t>𝑍</m:t>
                        </m:r>
                        <m:r>
                          <a:rPr lang="en-GB" b="0" i="1" dirty="0" smtClean="0">
                            <a:latin typeface="Cambria Math"/>
                          </a:rPr>
                          <m:t>&lt;</m:t>
                        </m:r>
                        <m:r>
                          <a:rPr lang="en-GB" b="0" i="1" dirty="0" smtClean="0">
                            <a:latin typeface="Cambria Math"/>
                          </a:rPr>
                          <m:t>𝑧</m:t>
                        </m:r>
                      </m:e>
                    </m:d>
                    <m:r>
                      <a:rPr lang="en-GB" b="0" i="1" dirty="0" smtClean="0">
                        <a:latin typeface="Cambria Math"/>
                      </a:rPr>
                      <m:t>=0.77</m:t>
                    </m:r>
                  </m:oMath>
                </a14:m>
                <a:r>
                  <a:rPr lang="en-GB" dirty="0"/>
                  <a:t>      </a:t>
                </a:r>
                <a14:m>
                  <m:oMath xmlns:m="http://schemas.openxmlformats.org/officeDocument/2006/math">
                    <m:r>
                      <a:rPr lang="en-GB" b="0" i="0" dirty="0" smtClean="0">
                        <a:latin typeface="Cambria Math"/>
                      </a:rPr>
                      <m:t>    </m:t>
                    </m:r>
                    <m:r>
                      <a:rPr lang="en-GB" b="0" i="1" dirty="0" smtClean="0">
                        <a:latin typeface="Cambria Math"/>
                      </a:rPr>
                      <m:t>𝑧</m:t>
                    </m:r>
                    <m:r>
                      <a:rPr lang="en-GB" b="0" i="1" dirty="0" smtClean="0">
                        <a:latin typeface="Cambria Math"/>
                      </a:rPr>
                      <m:t>=0.74</m:t>
                    </m:r>
                  </m:oMath>
                </a14:m>
                <a:endParaRPr lang="en-GB" dirty="0"/>
              </a:p>
              <a:p>
                <a:pPr/>
                <a14:m>
                  <m:oMathPara xmlns:m="http://schemas.openxmlformats.org/officeDocument/2006/math">
                    <m:oMathParaPr>
                      <m:jc m:val="left"/>
                    </m:oMathParaPr>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b="0" i="1" smtClean="0">
                              <a:latin typeface="Cambria Math"/>
                            </a:rPr>
                            <m:t>&lt;</m:t>
                          </m:r>
                          <m:r>
                            <a:rPr lang="en-GB" i="1">
                              <a:latin typeface="Cambria Math"/>
                            </a:rPr>
                            <m:t>𝑧</m:t>
                          </m:r>
                        </m:e>
                      </m:d>
                      <m:r>
                        <a:rPr lang="en-GB" i="1">
                          <a:latin typeface="Cambria Math"/>
                        </a:rPr>
                        <m:t>=0.</m:t>
                      </m:r>
                      <m:r>
                        <a:rPr lang="en-GB" b="0" i="1" smtClean="0">
                          <a:latin typeface="Cambria Math"/>
                        </a:rPr>
                        <m:t>1</m:t>
                      </m:r>
                      <m:r>
                        <m:rPr>
                          <m:nor/>
                        </m:rPr>
                        <a:rPr lang="en-GB" dirty="0"/>
                        <m:t>         </m:t>
                      </m:r>
                      <m:r>
                        <a:rPr lang="en-GB" dirty="0">
                          <a:latin typeface="Cambria Math"/>
                        </a:rPr>
                        <m:t>   </m:t>
                      </m:r>
                      <m:r>
                        <a:rPr lang="en-GB" i="1" dirty="0">
                          <a:latin typeface="Cambria Math"/>
                        </a:rPr>
                        <m:t>→   </m:t>
                      </m:r>
                      <m:r>
                        <a:rPr lang="en-GB" i="1" dirty="0">
                          <a:latin typeface="Cambria Math"/>
                        </a:rPr>
                        <m:t>𝑃</m:t>
                      </m:r>
                      <m:d>
                        <m:dPr>
                          <m:ctrlPr>
                            <a:rPr lang="en-GB" i="1" dirty="0">
                              <a:latin typeface="Cambria Math" panose="02040503050406030204" pitchFamily="18" charset="0"/>
                            </a:rPr>
                          </m:ctrlPr>
                        </m:dPr>
                        <m:e>
                          <m:r>
                            <a:rPr lang="en-GB" i="1" dirty="0">
                              <a:latin typeface="Cambria Math"/>
                            </a:rPr>
                            <m:t>𝑍</m:t>
                          </m:r>
                          <m:r>
                            <a:rPr lang="en-GB" i="1" dirty="0">
                              <a:latin typeface="Cambria Math"/>
                            </a:rPr>
                            <m:t>&lt;−</m:t>
                          </m:r>
                          <m:r>
                            <a:rPr lang="en-GB" i="1" dirty="0">
                              <a:latin typeface="Cambria Math"/>
                            </a:rPr>
                            <m:t>𝑧</m:t>
                          </m:r>
                        </m:e>
                      </m:d>
                      <m:r>
                        <a:rPr lang="en-GB" i="1" dirty="0">
                          <a:latin typeface="Cambria Math"/>
                        </a:rPr>
                        <m:t>=0.</m:t>
                      </m:r>
                      <m:r>
                        <a:rPr lang="en-GB" b="0" i="1" dirty="0" smtClean="0">
                          <a:latin typeface="Cambria Math"/>
                        </a:rPr>
                        <m:t>9</m:t>
                      </m:r>
                      <m:r>
                        <m:rPr>
                          <m:nor/>
                        </m:rPr>
                        <a:rPr lang="en-GB" dirty="0"/>
                        <m:t>      </m:t>
                      </m:r>
                      <m:r>
                        <a:rPr lang="en-GB" dirty="0">
                          <a:latin typeface="Cambria Math"/>
                        </a:rPr>
                        <m:t>    </m:t>
                      </m:r>
                      <m:r>
                        <a:rPr lang="en-GB" i="1" dirty="0">
                          <a:latin typeface="Cambria Math"/>
                        </a:rPr>
                        <m:t>𝑧</m:t>
                      </m:r>
                      <m:r>
                        <a:rPr lang="en-GB" i="1" dirty="0">
                          <a:latin typeface="Cambria Math"/>
                        </a:rPr>
                        <m:t>=−1.2816</m:t>
                      </m:r>
                    </m:oMath>
                  </m:oMathPara>
                </a14:m>
                <a:endParaRPr lang="en-GB" dirty="0"/>
              </a:p>
              <a:p>
                <a:endParaRPr lang="en-GB" dirty="0"/>
              </a:p>
              <a:p>
                <a:endParaRPr lang="en-GB"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m:t>
                    </m:r>
                    <m:r>
                      <a:rPr lang="en-GB" b="0" i="1" smtClean="0">
                        <a:latin typeface="Cambria Math"/>
                      </a:rPr>
                      <m:t>95</m:t>
                    </m:r>
                  </m:oMath>
                </a14:m>
                <a:r>
                  <a:rPr lang="en-GB" dirty="0"/>
                  <a:t>         </a:t>
                </a:r>
                <a14:m>
                  <m:oMath xmlns:m="http://schemas.openxmlformats.org/officeDocument/2006/math">
                    <m:r>
                      <a:rPr lang="en-GB" i="1" dirty="0">
                        <a:latin typeface="Cambria Math"/>
                      </a:rPr>
                      <m:t>→   </m:t>
                    </m:r>
                    <m:r>
                      <a:rPr lang="en-GB" i="1" dirty="0">
                        <a:latin typeface="Cambria Math"/>
                      </a:rPr>
                      <m:t>𝑧</m:t>
                    </m:r>
                    <m:r>
                      <a:rPr lang="en-GB" i="1" dirty="0">
                        <a:latin typeface="Cambria Math"/>
                      </a:rPr>
                      <m:t>=1.6449</m:t>
                    </m:r>
                  </m:oMath>
                </a14:m>
                <a:endParaRPr lang="en-GB" b="0" i="1" dirty="0">
                  <a:latin typeface="Cambria Math"/>
                </a:endParaRPr>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=0.7</m:t>
                    </m:r>
                  </m:oMath>
                </a14:m>
                <a:r>
                  <a:rPr lang="en-GB" dirty="0"/>
                  <a:t>         </a:t>
                </a:r>
                <a14:m>
                  <m:oMath xmlns:m="http://schemas.openxmlformats.org/officeDocument/2006/math">
                    <m:r>
                      <a:rPr lang="en-GB" dirty="0">
                        <a:latin typeface="Cambria Math"/>
                      </a:rPr>
                      <m:t>   </m:t>
                    </m:r>
                    <m:r>
                      <a:rPr lang="en-GB" i="1" dirty="0">
                        <a:latin typeface="Cambria Math"/>
                      </a:rPr>
                      <m:t>→   </m:t>
                    </m:r>
                    <m:r>
                      <a:rPr lang="en-GB" i="1" dirty="0">
                        <a:latin typeface="Cambria Math"/>
                      </a:rPr>
                      <m:t>𝑧</m:t>
                    </m:r>
                    <m:r>
                      <a:rPr lang="en-GB" i="1" dirty="0">
                        <a:latin typeface="Cambria Math"/>
                      </a:rPr>
                      <m:t>=0.5244</m:t>
                    </m:r>
                  </m:oMath>
                </a14:m>
                <a:endParaRPr lang="en-GB" dirty="0"/>
              </a:p>
              <a:p>
                <a14:m>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=0.46</m:t>
                    </m:r>
                  </m:oMath>
                </a14:m>
                <a:r>
                  <a:rPr lang="en-GB" dirty="0"/>
                  <a:t>         </a:t>
                </a:r>
                <a14:m>
                  <m:oMath xmlns:m="http://schemas.openxmlformats.org/officeDocument/2006/math">
                    <m:r>
                      <a:rPr lang="en-GB" b="0" i="1" dirty="0" smtClean="0">
                        <a:latin typeface="Cambria Math"/>
                      </a:rPr>
                      <m:t>→   </m:t>
                    </m:r>
                    <m:r>
                      <a:rPr lang="en-GB" b="0" i="1" dirty="0" smtClean="0">
                        <a:latin typeface="Cambria Math"/>
                      </a:rPr>
                      <m:t>𝑃</m:t>
                    </m:r>
                    <m:d>
                      <m:dPr>
                        <m:ctrlPr>
                          <a:rPr lang="en-GB" b="0" i="1" dirty="0" smtClean="0">
                            <a:latin typeface="Cambria Math" panose="02040503050406030204" pitchFamily="18" charset="0"/>
                          </a:rPr>
                        </m:ctrlPr>
                      </m:dPr>
                      <m:e>
                        <m:r>
                          <a:rPr lang="en-GB" b="0" i="1" dirty="0" smtClean="0">
                            <a:latin typeface="Cambria Math"/>
                          </a:rPr>
                          <m:t>𝑍</m:t>
                        </m:r>
                        <m:r>
                          <a:rPr lang="en-GB" b="0" i="1" dirty="0" smtClean="0">
                            <a:latin typeface="Cambria Math"/>
                          </a:rPr>
                          <m:t>&lt;−</m:t>
                        </m:r>
                        <m:r>
                          <a:rPr lang="en-GB" b="0" i="1" dirty="0" smtClean="0">
                            <a:latin typeface="Cambria Math"/>
                          </a:rPr>
                          <m:t>𝑧</m:t>
                        </m:r>
                      </m:e>
                    </m:d>
                    <m:r>
                      <a:rPr lang="en-GB" b="0" i="1" dirty="0" smtClean="0">
                        <a:latin typeface="Cambria Math"/>
                      </a:rPr>
                      <m:t>=0.54        →  </m:t>
                    </m:r>
                    <m:r>
                      <a:rPr lang="en-GB" b="0" i="1" dirty="0" smtClean="0">
                        <a:latin typeface="Cambria Math"/>
                      </a:rPr>
                      <m:t>𝑧</m:t>
                    </m:r>
                    <m:r>
                      <a:rPr lang="en-GB" b="0" i="1" dirty="0" smtClean="0">
                        <a:latin typeface="Cambria Math"/>
                      </a:rPr>
                      <m:t>=−0.10</m:t>
                    </m:r>
                  </m:oMath>
                </a14:m>
                <a:endParaRPr lang="en-GB" b="0"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&lt;</m:t>
                        </m:r>
                        <m:r>
                          <a:rPr lang="en-GB" i="1">
                            <a:latin typeface="Cambria Math"/>
                          </a:rPr>
                          <m:t>𝑧</m:t>
                        </m:r>
                      </m:e>
                    </m:d>
                    <m:r>
                      <a:rPr lang="en-GB" i="1">
                        <a:latin typeface="Cambria Math"/>
                      </a:rPr>
                      <m:t>=0.</m:t>
                    </m:r>
                    <m:r>
                      <a:rPr lang="en-GB" b="0" i="1" smtClean="0">
                        <a:latin typeface="Cambria Math"/>
                      </a:rPr>
                      <m:t>01</m:t>
                    </m:r>
                  </m:oMath>
                </a14:m>
                <a:r>
                  <a:rPr lang="en-GB" dirty="0"/>
                  <a:t>         </a:t>
                </a:r>
                <a14:m>
                  <m:oMath xmlns:m="http://schemas.openxmlformats.org/officeDocument/2006/math">
                    <m:r>
                      <a:rPr lang="en-GB" i="1" dirty="0">
                        <a:latin typeface="Cambria Math"/>
                      </a:rPr>
                      <m:t>→   </m:t>
                    </m:r>
                    <m:r>
                      <a:rPr lang="en-GB" i="1" dirty="0">
                        <a:latin typeface="Cambria Math"/>
                      </a:rPr>
                      <m:t>𝑃</m:t>
                    </m:r>
                    <m:d>
                      <m:dPr>
                        <m:ctrlPr>
                          <a:rPr lang="en-GB" i="1" dirty="0">
                            <a:latin typeface="Cambria Math" panose="02040503050406030204" pitchFamily="18" charset="0"/>
                          </a:rPr>
                        </m:ctrlPr>
                      </m:dPr>
                      <m:e>
                        <m:r>
                          <a:rPr lang="en-GB" i="1" dirty="0">
                            <a:latin typeface="Cambria Math"/>
                          </a:rPr>
                          <m:t>𝑍</m:t>
                        </m:r>
                        <m:r>
                          <a:rPr lang="en-GB" i="1" dirty="0">
                            <a:latin typeface="Cambria Math"/>
                          </a:rPr>
                          <m:t>&lt;−</m:t>
                        </m:r>
                        <m:r>
                          <a:rPr lang="en-GB" i="1" dirty="0">
                            <a:latin typeface="Cambria Math"/>
                          </a:rPr>
                          <m:t>𝑧</m:t>
                        </m:r>
                      </m:e>
                    </m:d>
                    <m:r>
                      <a:rPr lang="en-GB" i="1" dirty="0">
                        <a:latin typeface="Cambria Math"/>
                      </a:rPr>
                      <m:t>=0.</m:t>
                    </m:r>
                    <m:r>
                      <a:rPr lang="en-GB" b="0" i="1" dirty="0" smtClean="0">
                        <a:latin typeface="Cambria Math"/>
                      </a:rPr>
                      <m:t>99</m:t>
                    </m:r>
                    <m:r>
                      <a:rPr lang="en-GB" i="1" dirty="0">
                        <a:latin typeface="Cambria Math"/>
                      </a:rPr>
                      <m:t>        →  </m:t>
                    </m:r>
                    <m:r>
                      <a:rPr lang="en-GB" i="1" dirty="0">
                        <a:latin typeface="Cambria Math"/>
                      </a:rPr>
                      <m:t>𝑧</m:t>
                    </m:r>
                    <m:r>
                      <a:rPr lang="en-GB" i="1" dirty="0">
                        <a:latin typeface="Cambria Math"/>
                      </a:rPr>
                      <m:t>=−2.3263</m:t>
                    </m:r>
                  </m:oMath>
                </a14:m>
                <a:endParaRPr lang="en-GB"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b="0" i="1" smtClean="0">
                            <a:latin typeface="Cambria Math"/>
                          </a:rPr>
                          <m:t>&gt;</m:t>
                        </m:r>
                        <m:r>
                          <a:rPr lang="en-GB" i="1">
                            <a:latin typeface="Cambria Math"/>
                          </a:rPr>
                          <m:t>𝑧</m:t>
                        </m:r>
                      </m:e>
                    </m:d>
                    <m:r>
                      <a:rPr lang="en-GB" i="1">
                        <a:latin typeface="Cambria Math"/>
                      </a:rPr>
                      <m:t>=0.</m:t>
                    </m:r>
                    <m:r>
                      <a:rPr lang="en-GB" b="0" i="1" smtClean="0">
                        <a:latin typeface="Cambria Math"/>
                      </a:rPr>
                      <m:t>86</m:t>
                    </m:r>
                  </m:oMath>
                </a14:m>
                <a:r>
                  <a:rPr lang="en-GB" dirty="0"/>
                  <a:t>         </a:t>
                </a:r>
                <a14:m>
                  <m:oMath xmlns:m="http://schemas.openxmlformats.org/officeDocument/2006/math">
                    <m:r>
                      <a:rPr lang="en-GB" i="1" dirty="0">
                        <a:latin typeface="Cambria Math"/>
                      </a:rPr>
                      <m:t>→   </m:t>
                    </m:r>
                    <m:r>
                      <a:rPr lang="en-GB" i="1" dirty="0">
                        <a:latin typeface="Cambria Math"/>
                      </a:rPr>
                      <m:t>𝑃</m:t>
                    </m:r>
                    <m:d>
                      <m:dPr>
                        <m:ctrlPr>
                          <a:rPr lang="en-GB" i="1" dirty="0">
                            <a:latin typeface="Cambria Math" panose="02040503050406030204" pitchFamily="18" charset="0"/>
                          </a:rPr>
                        </m:ctrlPr>
                      </m:dPr>
                      <m:e>
                        <m:r>
                          <a:rPr lang="en-GB" i="1" dirty="0">
                            <a:latin typeface="Cambria Math"/>
                          </a:rPr>
                          <m:t>𝑍</m:t>
                        </m:r>
                        <m:r>
                          <a:rPr lang="en-GB" i="1" dirty="0">
                            <a:latin typeface="Cambria Math"/>
                          </a:rPr>
                          <m:t>&lt;−</m:t>
                        </m:r>
                        <m:r>
                          <a:rPr lang="en-GB" i="1" dirty="0">
                            <a:latin typeface="Cambria Math"/>
                          </a:rPr>
                          <m:t>𝑧</m:t>
                        </m:r>
                      </m:e>
                    </m:d>
                    <m:r>
                      <a:rPr lang="en-GB" i="1" dirty="0">
                        <a:latin typeface="Cambria Math"/>
                      </a:rPr>
                      <m:t>=0.</m:t>
                    </m:r>
                    <m:r>
                      <a:rPr lang="en-GB" b="0" i="1" dirty="0" smtClean="0">
                        <a:latin typeface="Cambria Math"/>
                      </a:rPr>
                      <m:t>86</m:t>
                    </m:r>
                    <m:r>
                      <a:rPr lang="en-GB" i="1" dirty="0">
                        <a:latin typeface="Cambria Math"/>
                      </a:rPr>
                      <m:t>        →  </m:t>
                    </m:r>
                    <m:r>
                      <a:rPr lang="en-GB" i="1" dirty="0">
                        <a:latin typeface="Cambria Math"/>
                      </a:rPr>
                      <m:t>𝑧</m:t>
                    </m:r>
                    <m:r>
                      <a:rPr lang="en-GB" i="1" dirty="0">
                        <a:latin typeface="Cambria Math"/>
                      </a:rPr>
                      <m:t>=−1.08</m:t>
                    </m:r>
                  </m:oMath>
                </a14:m>
                <a:endParaRPr lang="en-GB" b="0" i="1" dirty="0">
                  <a:latin typeface="Cambria Math"/>
                </a:endParaRPr>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&gt;</m:t>
                        </m:r>
                        <m:r>
                          <a:rPr lang="en-GB" i="1">
                            <a:latin typeface="Cambria Math"/>
                          </a:rPr>
                          <m:t>𝑧</m:t>
                        </m:r>
                      </m:e>
                    </m:d>
                    <m:r>
                      <a:rPr lang="en-GB" i="1">
                        <a:latin typeface="Cambria Math"/>
                      </a:rPr>
                      <m:t>=0.</m:t>
                    </m:r>
                    <m:r>
                      <a:rPr lang="en-GB" b="0" i="1" smtClean="0">
                        <a:latin typeface="Cambria Math"/>
                      </a:rPr>
                      <m:t>975</m:t>
                    </m:r>
                  </m:oMath>
                </a14:m>
                <a:r>
                  <a:rPr lang="en-GB" dirty="0"/>
                  <a:t>         </a:t>
                </a:r>
                <a14:m>
                  <m:oMath xmlns:m="http://schemas.openxmlformats.org/officeDocument/2006/math">
                    <m:r>
                      <a:rPr lang="en-GB" i="1" dirty="0">
                        <a:latin typeface="Cambria Math"/>
                      </a:rPr>
                      <m:t>→   </m:t>
                    </m:r>
                    <m:r>
                      <a:rPr lang="en-GB" i="1" dirty="0">
                        <a:latin typeface="Cambria Math"/>
                      </a:rPr>
                      <m:t>𝑃</m:t>
                    </m:r>
                    <m:d>
                      <m:dPr>
                        <m:ctrlPr>
                          <a:rPr lang="en-GB" i="1" dirty="0">
                            <a:latin typeface="Cambria Math" panose="02040503050406030204" pitchFamily="18" charset="0"/>
                          </a:rPr>
                        </m:ctrlPr>
                      </m:dPr>
                      <m:e>
                        <m:r>
                          <a:rPr lang="en-GB" i="1" dirty="0">
                            <a:latin typeface="Cambria Math"/>
                          </a:rPr>
                          <m:t>𝑍</m:t>
                        </m:r>
                        <m:r>
                          <a:rPr lang="en-GB" i="1" dirty="0">
                            <a:latin typeface="Cambria Math"/>
                          </a:rPr>
                          <m:t>&lt;−</m:t>
                        </m:r>
                        <m:r>
                          <a:rPr lang="en-GB" i="1" dirty="0">
                            <a:latin typeface="Cambria Math"/>
                          </a:rPr>
                          <m:t>𝑧</m:t>
                        </m:r>
                      </m:e>
                    </m:d>
                    <m:r>
                      <a:rPr lang="en-GB" i="1" dirty="0">
                        <a:latin typeface="Cambria Math"/>
                      </a:rPr>
                      <m:t>=</m:t>
                    </m:r>
                    <m:r>
                      <a:rPr lang="en-GB" b="0" i="1" dirty="0" smtClean="0">
                        <a:latin typeface="Cambria Math"/>
                      </a:rPr>
                      <m:t>0.975</m:t>
                    </m:r>
                    <m:r>
                      <a:rPr lang="en-GB" i="1" dirty="0">
                        <a:latin typeface="Cambria Math"/>
                      </a:rPr>
                      <m:t>   →  </m:t>
                    </m:r>
                    <m:r>
                      <a:rPr lang="en-GB" i="1" dirty="0">
                        <a:latin typeface="Cambria Math"/>
                      </a:rPr>
                      <m:t>𝑧</m:t>
                    </m:r>
                    <m:r>
                      <a:rPr lang="en-GB" i="1" dirty="0">
                        <a:latin typeface="Cambria Math"/>
                      </a:rPr>
                      <m:t>=−1.9600</m:t>
                    </m:r>
                  </m:oMath>
                </a14:m>
                <a:endParaRPr lang="en-GB" b="0" dirty="0"/>
              </a:p>
              <a:p>
                <a14:m>
                  <m:oMath xmlns:m="http://schemas.openxmlformats.org/officeDocument/2006/math">
                    <m:r>
                      <a:rPr lang="en-GB" i="1">
                        <a:latin typeface="Cambria Math"/>
                      </a:rPr>
                      <m:t>𝑃</m:t>
                    </m:r>
                    <m:d>
                      <m:dPr>
                        <m:ctrlPr>
                          <a:rPr lang="en-GB" i="1">
                            <a:latin typeface="Cambria Math" panose="02040503050406030204" pitchFamily="18" charset="0"/>
                          </a:rPr>
                        </m:ctrlPr>
                      </m:dPr>
                      <m:e>
                        <m:r>
                          <a:rPr lang="en-GB" i="1">
                            <a:latin typeface="Cambria Math"/>
                          </a:rPr>
                          <m:t>𝑍</m:t>
                        </m:r>
                        <m:r>
                          <a:rPr lang="en-GB" i="1">
                            <a:latin typeface="Cambria Math"/>
                          </a:rPr>
                          <m:t>&gt;</m:t>
                        </m:r>
                        <m:r>
                          <a:rPr lang="en-GB" i="1">
                            <a:latin typeface="Cambria Math"/>
                          </a:rPr>
                          <m:t>𝑧</m:t>
                        </m:r>
                      </m:e>
                    </m:d>
                    <m:r>
                      <a:rPr lang="en-GB" i="1">
                        <a:latin typeface="Cambria Math"/>
                      </a:rPr>
                      <m:t>=0.</m:t>
                    </m:r>
                    <m:r>
                      <a:rPr lang="en-GB" b="0" i="1" smtClean="0">
                        <a:latin typeface="Cambria Math"/>
                      </a:rPr>
                      <m:t>43</m:t>
                    </m:r>
                  </m:oMath>
                </a14:m>
                <a:r>
                  <a:rPr lang="en-GB" dirty="0"/>
                  <a:t>         </a:t>
                </a:r>
                <a14:m>
                  <m:oMath xmlns:m="http://schemas.openxmlformats.org/officeDocument/2006/math">
                    <m:r>
                      <a:rPr lang="en-GB" i="1" dirty="0">
                        <a:latin typeface="Cambria Math"/>
                      </a:rPr>
                      <m:t>→   </m:t>
                    </m:r>
                    <m:r>
                      <a:rPr lang="en-GB" i="1" dirty="0">
                        <a:latin typeface="Cambria Math"/>
                      </a:rPr>
                      <m:t>𝑃</m:t>
                    </m:r>
                    <m:d>
                      <m:dPr>
                        <m:ctrlPr>
                          <a:rPr lang="en-GB" i="1" dirty="0">
                            <a:latin typeface="Cambria Math" panose="02040503050406030204" pitchFamily="18" charset="0"/>
                          </a:rPr>
                        </m:ctrlPr>
                      </m:dPr>
                      <m:e>
                        <m:r>
                          <a:rPr lang="en-GB" i="1" dirty="0">
                            <a:latin typeface="Cambria Math"/>
                          </a:rPr>
                          <m:t>𝑍</m:t>
                        </m:r>
                        <m:r>
                          <a:rPr lang="en-GB" i="1" dirty="0">
                            <a:latin typeface="Cambria Math"/>
                          </a:rPr>
                          <m:t>&lt;</m:t>
                        </m:r>
                        <m:r>
                          <a:rPr lang="en-GB" i="1" dirty="0">
                            <a:latin typeface="Cambria Math"/>
                          </a:rPr>
                          <m:t>𝑧</m:t>
                        </m:r>
                      </m:e>
                    </m:d>
                    <m:r>
                      <a:rPr lang="en-GB" i="1" dirty="0">
                        <a:latin typeface="Cambria Math"/>
                      </a:rPr>
                      <m:t>=0.</m:t>
                    </m:r>
                    <m:r>
                      <a:rPr lang="en-GB" b="0" i="1" dirty="0" smtClean="0">
                        <a:latin typeface="Cambria Math"/>
                      </a:rPr>
                      <m:t>57</m:t>
                    </m:r>
                    <m:r>
                      <a:rPr lang="en-GB" i="1" dirty="0">
                        <a:latin typeface="Cambria Math"/>
                      </a:rPr>
                      <m:t>        </m:t>
                    </m:r>
                    <m:r>
                      <a:rPr lang="en-GB" b="0" i="1" dirty="0" smtClean="0">
                        <a:latin typeface="Cambria Math"/>
                      </a:rPr>
                      <m:t>    </m:t>
                    </m:r>
                    <m:r>
                      <a:rPr lang="en-GB" i="1" dirty="0">
                        <a:latin typeface="Cambria Math"/>
                      </a:rPr>
                      <m:t>→  </m:t>
                    </m:r>
                    <m:r>
                      <a:rPr lang="en-GB" i="1" dirty="0">
                        <a:latin typeface="Cambria Math"/>
                      </a:rPr>
                      <m:t>𝑧</m:t>
                    </m:r>
                    <m:r>
                      <a:rPr lang="en-GB" i="1" dirty="0">
                        <a:latin typeface="Cambria Math"/>
                      </a:rPr>
                      <m:t>=0.18</m:t>
                    </m:r>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39552" y="2101498"/>
                <a:ext cx="7992888" cy="4247317"/>
              </a:xfrm>
              <a:prstGeom prst="rect">
                <a:avLst/>
              </a:prstGeom>
              <a:blipFill rotWithShape="0">
                <a:blip r:embed="rId3"/>
                <a:stretch>
                  <a:fillRect/>
                </a:stretch>
              </a:blipFill>
            </p:spPr>
            <p:txBody>
              <a:bodyPr/>
              <a:lstStyle/>
              <a:p>
                <a:r>
                  <a:rPr lang="en-GB">
                    <a:noFill/>
                  </a:rPr>
                  <a:t> </a:t>
                </a:r>
              </a:p>
            </p:txBody>
          </p:sp>
        </mc:Fallback>
      </mc:AlternateContent>
      <p:grpSp>
        <p:nvGrpSpPr>
          <p:cNvPr id="27" name="Group 26"/>
          <p:cNvGrpSpPr/>
          <p:nvPr/>
        </p:nvGrpSpPr>
        <p:grpSpPr>
          <a:xfrm>
            <a:off x="4571429" y="3851190"/>
            <a:ext cx="4412958" cy="738664"/>
            <a:chOff x="4571429" y="3851190"/>
            <a:chExt cx="4412958" cy="738664"/>
          </a:xfrm>
        </p:grpSpPr>
        <mc:AlternateContent xmlns:mc="http://schemas.openxmlformats.org/markup-compatibility/2006" xmlns:a14="http://schemas.microsoft.com/office/drawing/2010/main">
          <mc:Choice Requires="a14">
            <p:sp>
              <p:nvSpPr>
                <p:cNvPr id="10" name="TextBox 9"/>
                <p:cNvSpPr txBox="1"/>
                <p:nvPr/>
              </p:nvSpPr>
              <p:spPr>
                <a:xfrm>
                  <a:off x="5455995" y="3851190"/>
                  <a:ext cx="3528392"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Bro Tip: </a:t>
                  </a:r>
                  <a:r>
                    <a:rPr lang="en-GB" sz="1400" dirty="0"/>
                    <a:t>Remember that either flipping the inequality, or changing the sign of </a:t>
                  </a:r>
                  <a14:m>
                    <m:oMath xmlns:m="http://schemas.openxmlformats.org/officeDocument/2006/math">
                      <m:r>
                        <a:rPr lang="en-GB" sz="1400" b="0" i="1" smtClean="0">
                          <a:latin typeface="Cambria Math"/>
                        </a:rPr>
                        <m:t>𝑧</m:t>
                      </m:r>
                    </m:oMath>
                  </a14:m>
                  <a:r>
                    <a:rPr lang="en-GB" sz="1400" dirty="0"/>
                    <a:t> will cause your probability to become 1 minus it.</a:t>
                  </a:r>
                </a:p>
              </p:txBody>
            </p:sp>
          </mc:Choice>
          <mc:Fallback xmlns="">
            <p:sp>
              <p:nvSpPr>
                <p:cNvPr id="10" name="TextBox 9"/>
                <p:cNvSpPr txBox="1">
                  <a:spLocks noRot="1" noChangeAspect="1" noMove="1" noResize="1" noEditPoints="1" noAdjustHandles="1" noChangeArrowheads="1" noChangeShapeType="1" noTextEdit="1"/>
                </p:cNvSpPr>
                <p:nvPr/>
              </p:nvSpPr>
              <p:spPr>
                <a:xfrm>
                  <a:off x="5455995" y="3851190"/>
                  <a:ext cx="3528392" cy="738664"/>
                </a:xfrm>
                <a:prstGeom prst="rect">
                  <a:avLst/>
                </a:prstGeom>
                <a:blipFill rotWithShape="1">
                  <a:blip r:embed="rId4"/>
                  <a:stretch>
                    <a:fillRect r="-343" b="-5600"/>
                  </a:stretch>
                </a:blipFill>
              </p:spPr>
              <p:txBody>
                <a:bodyPr/>
                <a:lstStyle/>
                <a:p>
                  <a:r>
                    <a:rPr lang="en-GB">
                      <a:noFill/>
                    </a:rPr>
                    <a:t> </a:t>
                  </a:r>
                </a:p>
              </p:txBody>
            </p:sp>
          </mc:Fallback>
        </mc:AlternateContent>
        <p:cxnSp>
          <p:nvCxnSpPr>
            <p:cNvPr id="11" name="Straight Arrow Connector 10"/>
            <p:cNvCxnSpPr>
              <a:stCxn id="10" idx="1"/>
            </p:cNvCxnSpPr>
            <p:nvPr/>
          </p:nvCxnSpPr>
          <p:spPr>
            <a:xfrm flipH="1" flipV="1">
              <a:off x="4571429" y="3851192"/>
              <a:ext cx="884566" cy="3693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4463988" y="1771985"/>
            <a:ext cx="4496835" cy="1008943"/>
            <a:chOff x="4463988" y="1771985"/>
            <a:chExt cx="4496835" cy="1008943"/>
          </a:xfrm>
        </p:grpSpPr>
        <p:sp>
          <p:nvSpPr>
            <p:cNvPr id="7" name="TextBox 6"/>
            <p:cNvSpPr txBox="1"/>
            <p:nvPr/>
          </p:nvSpPr>
          <p:spPr>
            <a:xfrm>
              <a:off x="5432431" y="1771985"/>
              <a:ext cx="3528392"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For nice ‘round’ probabilities, we have to look in the </a:t>
              </a:r>
              <a:r>
                <a:rPr lang="en-GB" u="sng" dirty="0"/>
                <a:t>second</a:t>
              </a:r>
              <a:r>
                <a:rPr lang="en-GB" dirty="0"/>
                <a:t> z-table. You’ll lose a mark otherwise.</a:t>
              </a:r>
            </a:p>
          </p:txBody>
        </p:sp>
        <p:cxnSp>
          <p:nvCxnSpPr>
            <p:cNvPr id="9" name="Straight Arrow Connector 8"/>
            <p:cNvCxnSpPr>
              <a:stCxn id="7" idx="1"/>
            </p:cNvCxnSpPr>
            <p:nvPr/>
          </p:nvCxnSpPr>
          <p:spPr>
            <a:xfrm flipH="1">
              <a:off x="4463988" y="2233650"/>
              <a:ext cx="968443" cy="5472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143</a:t>
            </a:fld>
            <a:endParaRPr lang="en-GB"/>
          </a:p>
        </p:txBody>
      </p:sp>
    </p:spTree>
    <p:extLst>
      <p:ext uri="{BB962C8B-B14F-4D97-AF65-F5344CB8AC3E}">
        <p14:creationId xmlns:p14="http://schemas.microsoft.com/office/powerpoint/2010/main" val="37935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5405438" y="3257550"/>
            <a:ext cx="871537" cy="1328738"/>
          </a:xfrm>
          <a:custGeom>
            <a:avLst/>
            <a:gdLst>
              <a:gd name="connsiteX0" fmla="*/ 0 w 871537"/>
              <a:gd name="connsiteY0" fmla="*/ 1328738 h 1328738"/>
              <a:gd name="connsiteX1" fmla="*/ 14287 w 871537"/>
              <a:gd name="connsiteY1" fmla="*/ 709613 h 1328738"/>
              <a:gd name="connsiteX2" fmla="*/ 138112 w 871537"/>
              <a:gd name="connsiteY2" fmla="*/ 404813 h 1328738"/>
              <a:gd name="connsiteX3" fmla="*/ 223837 w 871537"/>
              <a:gd name="connsiteY3" fmla="*/ 161925 h 1328738"/>
              <a:gd name="connsiteX4" fmla="*/ 280987 w 871537"/>
              <a:gd name="connsiteY4" fmla="*/ 57150 h 1328738"/>
              <a:gd name="connsiteX5" fmla="*/ 342900 w 871537"/>
              <a:gd name="connsiteY5" fmla="*/ 14288 h 1328738"/>
              <a:gd name="connsiteX6" fmla="*/ 442912 w 871537"/>
              <a:gd name="connsiteY6" fmla="*/ 0 h 1328738"/>
              <a:gd name="connsiteX7" fmla="*/ 514350 w 871537"/>
              <a:gd name="connsiteY7" fmla="*/ 9525 h 1328738"/>
              <a:gd name="connsiteX8" fmla="*/ 619125 w 871537"/>
              <a:gd name="connsiteY8" fmla="*/ 52388 h 1328738"/>
              <a:gd name="connsiteX9" fmla="*/ 666750 w 871537"/>
              <a:gd name="connsiteY9" fmla="*/ 109538 h 1328738"/>
              <a:gd name="connsiteX10" fmla="*/ 704850 w 871537"/>
              <a:gd name="connsiteY10" fmla="*/ 228600 h 1328738"/>
              <a:gd name="connsiteX11" fmla="*/ 719137 w 871537"/>
              <a:gd name="connsiteY11" fmla="*/ 419100 h 1328738"/>
              <a:gd name="connsiteX12" fmla="*/ 771525 w 871537"/>
              <a:gd name="connsiteY12" fmla="*/ 666750 h 1328738"/>
              <a:gd name="connsiteX13" fmla="*/ 862012 w 871537"/>
              <a:gd name="connsiteY13" fmla="*/ 909638 h 1328738"/>
              <a:gd name="connsiteX14" fmla="*/ 871537 w 871537"/>
              <a:gd name="connsiteY14" fmla="*/ 919163 h 1328738"/>
              <a:gd name="connsiteX15" fmla="*/ 862012 w 871537"/>
              <a:gd name="connsiteY15" fmla="*/ 1323975 h 1328738"/>
              <a:gd name="connsiteX16" fmla="*/ 0 w 871537"/>
              <a:gd name="connsiteY16" fmla="*/ 1328738 h 132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1537" h="1328738">
                <a:moveTo>
                  <a:pt x="0" y="1328738"/>
                </a:moveTo>
                <a:lnTo>
                  <a:pt x="14287" y="709613"/>
                </a:lnTo>
                <a:lnTo>
                  <a:pt x="138112" y="404813"/>
                </a:lnTo>
                <a:lnTo>
                  <a:pt x="223837" y="161925"/>
                </a:lnTo>
                <a:lnTo>
                  <a:pt x="280987" y="57150"/>
                </a:lnTo>
                <a:lnTo>
                  <a:pt x="342900" y="14288"/>
                </a:lnTo>
                <a:lnTo>
                  <a:pt x="442912" y="0"/>
                </a:lnTo>
                <a:lnTo>
                  <a:pt x="514350" y="9525"/>
                </a:lnTo>
                <a:lnTo>
                  <a:pt x="619125" y="52388"/>
                </a:lnTo>
                <a:lnTo>
                  <a:pt x="666750" y="109538"/>
                </a:lnTo>
                <a:lnTo>
                  <a:pt x="704850" y="228600"/>
                </a:lnTo>
                <a:lnTo>
                  <a:pt x="719137" y="419100"/>
                </a:lnTo>
                <a:lnTo>
                  <a:pt x="771525" y="666750"/>
                </a:lnTo>
                <a:lnTo>
                  <a:pt x="862012" y="909638"/>
                </a:lnTo>
                <a:lnTo>
                  <a:pt x="871537" y="919163"/>
                </a:lnTo>
                <a:lnTo>
                  <a:pt x="862012" y="1323975"/>
                </a:lnTo>
                <a:lnTo>
                  <a:pt x="0" y="132873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21"/>
          <p:cNvSpPr/>
          <p:nvPr/>
        </p:nvSpPr>
        <p:spPr>
          <a:xfrm>
            <a:off x="1760220" y="3230880"/>
            <a:ext cx="556260" cy="1318260"/>
          </a:xfrm>
          <a:custGeom>
            <a:avLst/>
            <a:gdLst>
              <a:gd name="connsiteX0" fmla="*/ 0 w 556260"/>
              <a:gd name="connsiteY0" fmla="*/ 1310640 h 1318260"/>
              <a:gd name="connsiteX1" fmla="*/ 0 w 556260"/>
              <a:gd name="connsiteY1" fmla="*/ 0 h 1318260"/>
              <a:gd name="connsiteX2" fmla="*/ 121920 w 556260"/>
              <a:gd name="connsiteY2" fmla="*/ 22860 h 1318260"/>
              <a:gd name="connsiteX3" fmla="*/ 205740 w 556260"/>
              <a:gd name="connsiteY3" fmla="*/ 68580 h 1318260"/>
              <a:gd name="connsiteX4" fmla="*/ 266700 w 556260"/>
              <a:gd name="connsiteY4" fmla="*/ 182880 h 1318260"/>
              <a:gd name="connsiteX5" fmla="*/ 281940 w 556260"/>
              <a:gd name="connsiteY5" fmla="*/ 312420 h 1318260"/>
              <a:gd name="connsiteX6" fmla="*/ 312420 w 556260"/>
              <a:gd name="connsiteY6" fmla="*/ 541020 h 1318260"/>
              <a:gd name="connsiteX7" fmla="*/ 373380 w 556260"/>
              <a:gd name="connsiteY7" fmla="*/ 754380 h 1318260"/>
              <a:gd name="connsiteX8" fmla="*/ 403860 w 556260"/>
              <a:gd name="connsiteY8" fmla="*/ 861060 h 1318260"/>
              <a:gd name="connsiteX9" fmla="*/ 464820 w 556260"/>
              <a:gd name="connsiteY9" fmla="*/ 960120 h 1318260"/>
              <a:gd name="connsiteX10" fmla="*/ 556260 w 556260"/>
              <a:gd name="connsiteY10" fmla="*/ 1036320 h 1318260"/>
              <a:gd name="connsiteX11" fmla="*/ 556260 w 556260"/>
              <a:gd name="connsiteY11" fmla="*/ 1318260 h 1318260"/>
              <a:gd name="connsiteX12" fmla="*/ 0 w 556260"/>
              <a:gd name="connsiteY12" fmla="*/ 1310640 h 131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6260" h="1318260">
                <a:moveTo>
                  <a:pt x="0" y="1310640"/>
                </a:moveTo>
                <a:lnTo>
                  <a:pt x="0" y="0"/>
                </a:lnTo>
                <a:lnTo>
                  <a:pt x="121920" y="22860"/>
                </a:lnTo>
                <a:lnTo>
                  <a:pt x="205740" y="68580"/>
                </a:lnTo>
                <a:lnTo>
                  <a:pt x="266700" y="182880"/>
                </a:lnTo>
                <a:lnTo>
                  <a:pt x="281940" y="312420"/>
                </a:lnTo>
                <a:lnTo>
                  <a:pt x="312420" y="541020"/>
                </a:lnTo>
                <a:lnTo>
                  <a:pt x="373380" y="754380"/>
                </a:lnTo>
                <a:lnTo>
                  <a:pt x="403860" y="861060"/>
                </a:lnTo>
                <a:lnTo>
                  <a:pt x="464820" y="960120"/>
                </a:lnTo>
                <a:lnTo>
                  <a:pt x="556260" y="1036320"/>
                </a:lnTo>
                <a:lnTo>
                  <a:pt x="556260" y="1318260"/>
                </a:lnTo>
                <a:lnTo>
                  <a:pt x="0" y="131064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Dealing with two-ended inequalities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258224" y="713597"/>
            <a:ext cx="5140042" cy="646331"/>
          </a:xfrm>
          <a:prstGeom prst="rect">
            <a:avLst/>
          </a:prstGeom>
          <a:noFill/>
        </p:spPr>
        <p:txBody>
          <a:bodyPr wrap="square" rtlCol="0">
            <a:spAutoFit/>
          </a:bodyPr>
          <a:lstStyle/>
          <a:p>
            <a:r>
              <a:rPr lang="en-GB" dirty="0"/>
              <a:t>Sometimes the range is two ended.</a:t>
            </a:r>
          </a:p>
          <a:p>
            <a:r>
              <a:rPr lang="en-GB" dirty="0"/>
              <a:t>These can be one of two possible forms in an exam:</a:t>
            </a:r>
          </a:p>
        </p:txBody>
      </p:sp>
      <mc:AlternateContent xmlns:mc="http://schemas.openxmlformats.org/markup-compatibility/2006" xmlns:a14="http://schemas.microsoft.com/office/drawing/2010/main">
        <mc:Choice Requires="a14">
          <p:sp>
            <p:nvSpPr>
              <p:cNvPr id="6" name="TextBox 5"/>
              <p:cNvSpPr txBox="1"/>
              <p:nvPr/>
            </p:nvSpPr>
            <p:spPr>
              <a:xfrm>
                <a:off x="546906" y="2103349"/>
                <a:ext cx="2870014" cy="64633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Find the value of </a:t>
                </a:r>
                <a14:m>
                  <m:oMath xmlns:m="http://schemas.openxmlformats.org/officeDocument/2006/math">
                    <m:r>
                      <a:rPr lang="en-GB" b="0" i="1" smtClean="0">
                        <a:latin typeface="Cambria Math" panose="02040503050406030204" pitchFamily="18" charset="0"/>
                      </a:rPr>
                      <m:t>𝑎</m:t>
                    </m:r>
                  </m:oMath>
                </a14:m>
                <a:r>
                  <a:rPr lang="en-GB" dirty="0"/>
                  <a:t> such that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0&lt;</m:t>
                        </m:r>
                        <m:r>
                          <a:rPr lang="en-GB" b="0" i="1" smtClean="0">
                            <a:latin typeface="Cambria Math" panose="02040503050406030204" pitchFamily="18" charset="0"/>
                          </a:rPr>
                          <m:t>𝑍</m:t>
                        </m:r>
                        <m:r>
                          <a:rPr lang="en-GB" b="0" i="1" smtClean="0">
                            <a:latin typeface="Cambria Math" panose="02040503050406030204" pitchFamily="18" charset="0"/>
                          </a:rPr>
                          <m:t>&lt;</m:t>
                        </m:r>
                        <m:r>
                          <a:rPr lang="en-GB" b="0" i="1" smtClean="0">
                            <a:latin typeface="Cambria Math" panose="02040503050406030204" pitchFamily="18" charset="0"/>
                          </a:rPr>
                          <m:t>𝑎</m:t>
                        </m:r>
                      </m:e>
                    </m:d>
                    <m:r>
                      <a:rPr lang="en-GB" b="0" i="1" smtClean="0">
                        <a:latin typeface="Cambria Math" panose="02040503050406030204" pitchFamily="18" charset="0"/>
                      </a:rPr>
                      <m:t>=0.3</m:t>
                    </m:r>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46906" y="2103349"/>
                <a:ext cx="2870014" cy="646331"/>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TextBox 6"/>
          <p:cNvSpPr txBox="1"/>
          <p:nvPr/>
        </p:nvSpPr>
        <p:spPr>
          <a:xfrm>
            <a:off x="5600033" y="691860"/>
            <a:ext cx="3389953"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Bro Tip</a:t>
            </a:r>
            <a:r>
              <a:rPr lang="en-GB" dirty="0"/>
              <a:t>: The key is to use a diagram (or otherwise) to convert to a </a:t>
            </a:r>
            <a:r>
              <a:rPr lang="en-GB" u="sng" dirty="0"/>
              <a:t>single-ended inequality</a:t>
            </a:r>
            <a:r>
              <a:rPr lang="en-GB" dirty="0"/>
              <a:t>.</a:t>
            </a:r>
          </a:p>
        </p:txBody>
      </p:sp>
      <p:cxnSp>
        <p:nvCxnSpPr>
          <p:cNvPr id="8" name="Straight Arrow Connector 7"/>
          <p:cNvCxnSpPr/>
          <p:nvPr/>
        </p:nvCxnSpPr>
        <p:spPr>
          <a:xfrm flipV="1">
            <a:off x="1763688" y="2852936"/>
            <a:ext cx="0" cy="16968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693084" y="4549770"/>
            <a:ext cx="230425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Freeform 9"/>
          <p:cNvSpPr/>
          <p:nvPr/>
        </p:nvSpPr>
        <p:spPr>
          <a:xfrm>
            <a:off x="618938" y="3225698"/>
            <a:ext cx="2235200" cy="1210275"/>
          </a:xfrm>
          <a:custGeom>
            <a:avLst/>
            <a:gdLst>
              <a:gd name="connsiteX0" fmla="*/ 0 w 2235200"/>
              <a:gd name="connsiteY0" fmla="*/ 1156984 h 1210275"/>
              <a:gd name="connsiteX1" fmla="*/ 332509 w 2235200"/>
              <a:gd name="connsiteY1" fmla="*/ 1092329 h 1210275"/>
              <a:gd name="connsiteX2" fmla="*/ 618836 w 2235200"/>
              <a:gd name="connsiteY2" fmla="*/ 861420 h 1210275"/>
              <a:gd name="connsiteX3" fmla="*/ 812800 w 2235200"/>
              <a:gd name="connsiteY3" fmla="*/ 491966 h 1210275"/>
              <a:gd name="connsiteX4" fmla="*/ 932873 w 2235200"/>
              <a:gd name="connsiteY4" fmla="*/ 159457 h 1210275"/>
              <a:gd name="connsiteX5" fmla="*/ 1034473 w 2235200"/>
              <a:gd name="connsiteY5" fmla="*/ 30147 h 1210275"/>
              <a:gd name="connsiteX6" fmla="*/ 1126836 w 2235200"/>
              <a:gd name="connsiteY6" fmla="*/ 2438 h 1210275"/>
              <a:gd name="connsiteX7" fmla="*/ 1163782 w 2235200"/>
              <a:gd name="connsiteY7" fmla="*/ 2438 h 1210275"/>
              <a:gd name="connsiteX8" fmla="*/ 1209963 w 2235200"/>
              <a:gd name="connsiteY8" fmla="*/ 11675 h 1210275"/>
              <a:gd name="connsiteX9" fmla="*/ 1330036 w 2235200"/>
              <a:gd name="connsiteY9" fmla="*/ 57857 h 1210275"/>
              <a:gd name="connsiteX10" fmla="*/ 1403927 w 2235200"/>
              <a:gd name="connsiteY10" fmla="*/ 224111 h 1210275"/>
              <a:gd name="connsiteX11" fmla="*/ 1440873 w 2235200"/>
              <a:gd name="connsiteY11" fmla="*/ 501202 h 1210275"/>
              <a:gd name="connsiteX12" fmla="*/ 1542473 w 2235200"/>
              <a:gd name="connsiteY12" fmla="*/ 861420 h 1210275"/>
              <a:gd name="connsiteX13" fmla="*/ 1662545 w 2235200"/>
              <a:gd name="connsiteY13" fmla="*/ 1009202 h 1210275"/>
              <a:gd name="connsiteX14" fmla="*/ 1838036 w 2235200"/>
              <a:gd name="connsiteY14" fmla="*/ 1129275 h 1210275"/>
              <a:gd name="connsiteX15" fmla="*/ 2032000 w 2235200"/>
              <a:gd name="connsiteY15" fmla="*/ 1203166 h 1210275"/>
              <a:gd name="connsiteX16" fmla="*/ 2235200 w 2235200"/>
              <a:gd name="connsiteY16" fmla="*/ 1203166 h 12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5200" h="1210275">
                <a:moveTo>
                  <a:pt x="0" y="1156984"/>
                </a:moveTo>
                <a:cubicBezTo>
                  <a:pt x="114685" y="1149287"/>
                  <a:pt x="229370" y="1141590"/>
                  <a:pt x="332509" y="1092329"/>
                </a:cubicBezTo>
                <a:cubicBezTo>
                  <a:pt x="435648" y="1043068"/>
                  <a:pt x="538788" y="961480"/>
                  <a:pt x="618836" y="861420"/>
                </a:cubicBezTo>
                <a:cubicBezTo>
                  <a:pt x="698885" y="761359"/>
                  <a:pt x="760461" y="608960"/>
                  <a:pt x="812800" y="491966"/>
                </a:cubicBezTo>
                <a:cubicBezTo>
                  <a:pt x="865139" y="374972"/>
                  <a:pt x="895928" y="236427"/>
                  <a:pt x="932873" y="159457"/>
                </a:cubicBezTo>
                <a:cubicBezTo>
                  <a:pt x="969819" y="82487"/>
                  <a:pt x="1002146" y="56317"/>
                  <a:pt x="1034473" y="30147"/>
                </a:cubicBezTo>
                <a:cubicBezTo>
                  <a:pt x="1066800" y="3977"/>
                  <a:pt x="1105285" y="7056"/>
                  <a:pt x="1126836" y="2438"/>
                </a:cubicBezTo>
                <a:cubicBezTo>
                  <a:pt x="1148388" y="-2180"/>
                  <a:pt x="1149928" y="899"/>
                  <a:pt x="1163782" y="2438"/>
                </a:cubicBezTo>
                <a:cubicBezTo>
                  <a:pt x="1177636" y="3977"/>
                  <a:pt x="1182254" y="2438"/>
                  <a:pt x="1209963" y="11675"/>
                </a:cubicBezTo>
                <a:cubicBezTo>
                  <a:pt x="1237672" y="20911"/>
                  <a:pt x="1297709" y="22451"/>
                  <a:pt x="1330036" y="57857"/>
                </a:cubicBezTo>
                <a:cubicBezTo>
                  <a:pt x="1362363" y="93263"/>
                  <a:pt x="1385454" y="150220"/>
                  <a:pt x="1403927" y="224111"/>
                </a:cubicBezTo>
                <a:cubicBezTo>
                  <a:pt x="1422400" y="298002"/>
                  <a:pt x="1417782" y="394984"/>
                  <a:pt x="1440873" y="501202"/>
                </a:cubicBezTo>
                <a:cubicBezTo>
                  <a:pt x="1463964" y="607420"/>
                  <a:pt x="1505528" y="776753"/>
                  <a:pt x="1542473" y="861420"/>
                </a:cubicBezTo>
                <a:cubicBezTo>
                  <a:pt x="1579418" y="946087"/>
                  <a:pt x="1613285" y="964559"/>
                  <a:pt x="1662545" y="1009202"/>
                </a:cubicBezTo>
                <a:cubicBezTo>
                  <a:pt x="1711806" y="1053844"/>
                  <a:pt x="1776460" y="1096948"/>
                  <a:pt x="1838036" y="1129275"/>
                </a:cubicBezTo>
                <a:cubicBezTo>
                  <a:pt x="1899612" y="1161602"/>
                  <a:pt x="1965806" y="1190851"/>
                  <a:pt x="2032000" y="1203166"/>
                </a:cubicBezTo>
                <a:cubicBezTo>
                  <a:pt x="2098194" y="1215481"/>
                  <a:pt x="2166697" y="1209323"/>
                  <a:pt x="2235200" y="120316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2063006" y="4521141"/>
                <a:ext cx="4918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𝑎</m:t>
                      </m:r>
                    </m:oMath>
                  </m:oMathPara>
                </a14:m>
                <a:endParaRPr lang="en-GB"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063006" y="4521141"/>
                <a:ext cx="491815" cy="307777"/>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40957" y="4914087"/>
                <a:ext cx="2645462" cy="1477328"/>
              </a:xfrm>
              <a:prstGeom prst="rect">
                <a:avLst/>
              </a:prstGeom>
              <a:noFill/>
            </p:spPr>
            <p:txBody>
              <a:bodyPr wrap="square" rtlCol="0">
                <a:spAutoFit/>
              </a:bodyPr>
              <a:lstStyle/>
              <a:p>
                <a:r>
                  <a:rPr lang="en-GB" dirty="0">
                    <a:latin typeface="+mj-lt"/>
                  </a:rPr>
                  <a:t>This can be simplified to:</a:t>
                </a:r>
                <a:endParaRPr lang="en-GB" b="0" dirty="0">
                  <a:latin typeface="+mj-lt"/>
                </a:endParaRP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𝒁</m:t>
                          </m:r>
                          <m:r>
                            <a:rPr lang="en-GB" b="1" i="1" smtClean="0">
                              <a:latin typeface="Cambria Math" panose="02040503050406030204" pitchFamily="18" charset="0"/>
                            </a:rPr>
                            <m:t>&lt;  </m:t>
                          </m:r>
                          <m:r>
                            <a:rPr lang="en-GB" b="1" i="1" smtClean="0">
                              <a:latin typeface="Cambria Math" panose="02040503050406030204" pitchFamily="18" charset="0"/>
                            </a:rPr>
                            <m:t>𝒂</m:t>
                          </m:r>
                          <m:r>
                            <a:rPr lang="en-GB" b="1" i="1" smtClean="0">
                              <a:latin typeface="Cambria Math" panose="02040503050406030204" pitchFamily="18" charset="0"/>
                            </a:rPr>
                            <m:t>   </m:t>
                          </m:r>
                        </m:e>
                      </m:d>
                      <m:r>
                        <a:rPr lang="en-GB" b="1" i="1" smtClean="0">
                          <a:latin typeface="Cambria Math" panose="02040503050406030204" pitchFamily="18" charset="0"/>
                        </a:rPr>
                        <m:t>=  </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𝟖</m:t>
                      </m:r>
                    </m:oMath>
                  </m:oMathPara>
                </a14:m>
                <a:endParaRPr lang="en-GB" b="1" dirty="0"/>
              </a:p>
              <a:p>
                <a:endParaRPr lang="en-GB" dirty="0"/>
              </a:p>
              <a:p>
                <a:r>
                  <a:rPr lang="en-GB" dirty="0"/>
                  <a:t>Thus:</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𝟖𝟒𝟏𝟔</m:t>
                      </m:r>
                    </m:oMath>
                  </m:oMathPara>
                </a14:m>
                <a:endParaRPr lang="en-GB"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40957" y="4914087"/>
                <a:ext cx="2645462" cy="1477328"/>
              </a:xfrm>
              <a:prstGeom prst="rect">
                <a:avLst/>
              </a:prstGeom>
              <a:blipFill rotWithShape="0">
                <a:blip r:embed="rId4"/>
                <a:stretch>
                  <a:fillRect l="-1843" t="-2066"/>
                </a:stretch>
              </a:blipFill>
            </p:spPr>
            <p:txBody>
              <a:bodyPr/>
              <a:lstStyle/>
              <a:p>
                <a:r>
                  <a:rPr lang="en-GB">
                    <a:noFill/>
                  </a:rPr>
                  <a:t> </a:t>
                </a:r>
              </a:p>
            </p:txBody>
          </p:sp>
        </mc:Fallback>
      </mc:AlternateContent>
      <p:sp>
        <p:nvSpPr>
          <p:cNvPr id="23" name="TextBox 22"/>
          <p:cNvSpPr txBox="1"/>
          <p:nvPr/>
        </p:nvSpPr>
        <p:spPr>
          <a:xfrm>
            <a:off x="1783080" y="4120235"/>
            <a:ext cx="571500" cy="369332"/>
          </a:xfrm>
          <a:prstGeom prst="rect">
            <a:avLst/>
          </a:prstGeom>
          <a:noFill/>
        </p:spPr>
        <p:txBody>
          <a:bodyPr wrap="square" rtlCol="0">
            <a:spAutoFit/>
          </a:bodyPr>
          <a:lstStyle/>
          <a:p>
            <a:r>
              <a:rPr lang="en-GB" b="1" dirty="0">
                <a:solidFill>
                  <a:schemeClr val="bg1"/>
                </a:solidFill>
              </a:rPr>
              <a:t>0.3</a:t>
            </a:r>
          </a:p>
        </p:txBody>
      </p:sp>
      <mc:AlternateContent xmlns:mc="http://schemas.openxmlformats.org/markup-compatibility/2006" xmlns:a14="http://schemas.microsoft.com/office/drawing/2010/main">
        <mc:Choice Requires="a14">
          <p:sp>
            <p:nvSpPr>
              <p:cNvPr id="27" name="TextBox 26"/>
              <p:cNvSpPr txBox="1"/>
              <p:nvPr/>
            </p:nvSpPr>
            <p:spPr>
              <a:xfrm>
                <a:off x="4571524" y="2036515"/>
                <a:ext cx="2870014" cy="64633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Find the value of </a:t>
                </a:r>
                <a14:m>
                  <m:oMath xmlns:m="http://schemas.openxmlformats.org/officeDocument/2006/math">
                    <m:r>
                      <a:rPr lang="en-GB" b="0" i="1" smtClean="0">
                        <a:latin typeface="Cambria Math" panose="02040503050406030204" pitchFamily="18" charset="0"/>
                      </a:rPr>
                      <m:t>𝑏</m:t>
                    </m:r>
                  </m:oMath>
                </a14:m>
                <a:r>
                  <a:rPr lang="en-GB" dirty="0"/>
                  <a:t> such that </a:t>
                </a: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&lt;</m:t>
                        </m:r>
                        <m:r>
                          <a:rPr lang="en-GB" b="0" i="1" smtClean="0">
                            <a:latin typeface="Cambria Math" panose="02040503050406030204" pitchFamily="18" charset="0"/>
                          </a:rPr>
                          <m:t>𝑍</m:t>
                        </m:r>
                        <m:r>
                          <a:rPr lang="en-GB" b="0" i="1" smtClean="0">
                            <a:latin typeface="Cambria Math" panose="02040503050406030204" pitchFamily="18" charset="0"/>
                          </a:rPr>
                          <m:t>&lt;</m:t>
                        </m:r>
                        <m:r>
                          <a:rPr lang="en-GB" b="0" i="1" smtClean="0">
                            <a:latin typeface="Cambria Math" panose="02040503050406030204" pitchFamily="18" charset="0"/>
                          </a:rPr>
                          <m:t>𝑏</m:t>
                        </m:r>
                      </m:e>
                    </m:d>
                    <m:r>
                      <a:rPr lang="en-GB" b="0" i="1" smtClean="0">
                        <a:latin typeface="Cambria Math" panose="02040503050406030204" pitchFamily="18" charset="0"/>
                      </a:rPr>
                      <m:t>=0.7</m:t>
                    </m:r>
                  </m:oMath>
                </a14:m>
                <a:endParaRPr lang="en-GB" dirty="0"/>
              </a:p>
            </p:txBody>
          </p:sp>
        </mc:Choice>
        <mc:Fallback xmlns="">
          <p:sp>
            <p:nvSpPr>
              <p:cNvPr id="27" name="TextBox 26"/>
              <p:cNvSpPr txBox="1">
                <a:spLocks noRot="1" noChangeAspect="1" noMove="1" noResize="1" noEditPoints="1" noAdjustHandles="1" noChangeArrowheads="1" noChangeShapeType="1" noTextEdit="1"/>
              </p:cNvSpPr>
              <p:nvPr/>
            </p:nvSpPr>
            <p:spPr>
              <a:xfrm>
                <a:off x="4571524" y="2036515"/>
                <a:ext cx="2870014" cy="646331"/>
              </a:xfrm>
              <a:prstGeom prst="rect">
                <a:avLst/>
              </a:prstGeom>
              <a:blipFill rotWithShape="0">
                <a:blip r:embed="rId5"/>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cxnSp>
        <p:nvCxnSpPr>
          <p:cNvPr id="29" name="Straight Arrow Connector 28"/>
          <p:cNvCxnSpPr/>
          <p:nvPr/>
        </p:nvCxnSpPr>
        <p:spPr>
          <a:xfrm flipV="1">
            <a:off x="5844357" y="2883961"/>
            <a:ext cx="0" cy="16968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V="1">
            <a:off x="4773753" y="4580795"/>
            <a:ext cx="230425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Freeform 30"/>
          <p:cNvSpPr/>
          <p:nvPr/>
        </p:nvSpPr>
        <p:spPr>
          <a:xfrm>
            <a:off x="4699607" y="3256723"/>
            <a:ext cx="2235200" cy="1210275"/>
          </a:xfrm>
          <a:custGeom>
            <a:avLst/>
            <a:gdLst>
              <a:gd name="connsiteX0" fmla="*/ 0 w 2235200"/>
              <a:gd name="connsiteY0" fmla="*/ 1156984 h 1210275"/>
              <a:gd name="connsiteX1" fmla="*/ 332509 w 2235200"/>
              <a:gd name="connsiteY1" fmla="*/ 1092329 h 1210275"/>
              <a:gd name="connsiteX2" fmla="*/ 618836 w 2235200"/>
              <a:gd name="connsiteY2" fmla="*/ 861420 h 1210275"/>
              <a:gd name="connsiteX3" fmla="*/ 812800 w 2235200"/>
              <a:gd name="connsiteY3" fmla="*/ 491966 h 1210275"/>
              <a:gd name="connsiteX4" fmla="*/ 932873 w 2235200"/>
              <a:gd name="connsiteY4" fmla="*/ 159457 h 1210275"/>
              <a:gd name="connsiteX5" fmla="*/ 1034473 w 2235200"/>
              <a:gd name="connsiteY5" fmla="*/ 30147 h 1210275"/>
              <a:gd name="connsiteX6" fmla="*/ 1126836 w 2235200"/>
              <a:gd name="connsiteY6" fmla="*/ 2438 h 1210275"/>
              <a:gd name="connsiteX7" fmla="*/ 1163782 w 2235200"/>
              <a:gd name="connsiteY7" fmla="*/ 2438 h 1210275"/>
              <a:gd name="connsiteX8" fmla="*/ 1209963 w 2235200"/>
              <a:gd name="connsiteY8" fmla="*/ 11675 h 1210275"/>
              <a:gd name="connsiteX9" fmla="*/ 1330036 w 2235200"/>
              <a:gd name="connsiteY9" fmla="*/ 57857 h 1210275"/>
              <a:gd name="connsiteX10" fmla="*/ 1403927 w 2235200"/>
              <a:gd name="connsiteY10" fmla="*/ 224111 h 1210275"/>
              <a:gd name="connsiteX11" fmla="*/ 1440873 w 2235200"/>
              <a:gd name="connsiteY11" fmla="*/ 501202 h 1210275"/>
              <a:gd name="connsiteX12" fmla="*/ 1542473 w 2235200"/>
              <a:gd name="connsiteY12" fmla="*/ 861420 h 1210275"/>
              <a:gd name="connsiteX13" fmla="*/ 1662545 w 2235200"/>
              <a:gd name="connsiteY13" fmla="*/ 1009202 h 1210275"/>
              <a:gd name="connsiteX14" fmla="*/ 1838036 w 2235200"/>
              <a:gd name="connsiteY14" fmla="*/ 1129275 h 1210275"/>
              <a:gd name="connsiteX15" fmla="*/ 2032000 w 2235200"/>
              <a:gd name="connsiteY15" fmla="*/ 1203166 h 1210275"/>
              <a:gd name="connsiteX16" fmla="*/ 2235200 w 2235200"/>
              <a:gd name="connsiteY16" fmla="*/ 1203166 h 12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5200" h="1210275">
                <a:moveTo>
                  <a:pt x="0" y="1156984"/>
                </a:moveTo>
                <a:cubicBezTo>
                  <a:pt x="114685" y="1149287"/>
                  <a:pt x="229370" y="1141590"/>
                  <a:pt x="332509" y="1092329"/>
                </a:cubicBezTo>
                <a:cubicBezTo>
                  <a:pt x="435648" y="1043068"/>
                  <a:pt x="538788" y="961480"/>
                  <a:pt x="618836" y="861420"/>
                </a:cubicBezTo>
                <a:cubicBezTo>
                  <a:pt x="698885" y="761359"/>
                  <a:pt x="760461" y="608960"/>
                  <a:pt x="812800" y="491966"/>
                </a:cubicBezTo>
                <a:cubicBezTo>
                  <a:pt x="865139" y="374972"/>
                  <a:pt x="895928" y="236427"/>
                  <a:pt x="932873" y="159457"/>
                </a:cubicBezTo>
                <a:cubicBezTo>
                  <a:pt x="969819" y="82487"/>
                  <a:pt x="1002146" y="56317"/>
                  <a:pt x="1034473" y="30147"/>
                </a:cubicBezTo>
                <a:cubicBezTo>
                  <a:pt x="1066800" y="3977"/>
                  <a:pt x="1105285" y="7056"/>
                  <a:pt x="1126836" y="2438"/>
                </a:cubicBezTo>
                <a:cubicBezTo>
                  <a:pt x="1148388" y="-2180"/>
                  <a:pt x="1149928" y="899"/>
                  <a:pt x="1163782" y="2438"/>
                </a:cubicBezTo>
                <a:cubicBezTo>
                  <a:pt x="1177636" y="3977"/>
                  <a:pt x="1182254" y="2438"/>
                  <a:pt x="1209963" y="11675"/>
                </a:cubicBezTo>
                <a:cubicBezTo>
                  <a:pt x="1237672" y="20911"/>
                  <a:pt x="1297709" y="22451"/>
                  <a:pt x="1330036" y="57857"/>
                </a:cubicBezTo>
                <a:cubicBezTo>
                  <a:pt x="1362363" y="93263"/>
                  <a:pt x="1385454" y="150220"/>
                  <a:pt x="1403927" y="224111"/>
                </a:cubicBezTo>
                <a:cubicBezTo>
                  <a:pt x="1422400" y="298002"/>
                  <a:pt x="1417782" y="394984"/>
                  <a:pt x="1440873" y="501202"/>
                </a:cubicBezTo>
                <a:cubicBezTo>
                  <a:pt x="1463964" y="607420"/>
                  <a:pt x="1505528" y="776753"/>
                  <a:pt x="1542473" y="861420"/>
                </a:cubicBezTo>
                <a:cubicBezTo>
                  <a:pt x="1579418" y="946087"/>
                  <a:pt x="1613285" y="964559"/>
                  <a:pt x="1662545" y="1009202"/>
                </a:cubicBezTo>
                <a:cubicBezTo>
                  <a:pt x="1711806" y="1053844"/>
                  <a:pt x="1776460" y="1096948"/>
                  <a:pt x="1838036" y="1129275"/>
                </a:cubicBezTo>
                <a:cubicBezTo>
                  <a:pt x="1899612" y="1161602"/>
                  <a:pt x="1965806" y="1190851"/>
                  <a:pt x="2032000" y="1203166"/>
                </a:cubicBezTo>
                <a:cubicBezTo>
                  <a:pt x="2098194" y="1215481"/>
                  <a:pt x="2166697" y="1209323"/>
                  <a:pt x="2235200" y="120316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p:cNvSpPr txBox="1"/>
              <p:nvPr/>
            </p:nvSpPr>
            <p:spPr>
              <a:xfrm>
                <a:off x="6044523" y="4552166"/>
                <a:ext cx="4918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𝑎</m:t>
                      </m:r>
                    </m:oMath>
                  </m:oMathPara>
                </a14:m>
                <a:endParaRPr lang="en-GB"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044523" y="4552166"/>
                <a:ext cx="491815" cy="307777"/>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521626" y="4945112"/>
                <a:ext cx="2645462" cy="1477328"/>
              </a:xfrm>
              <a:prstGeom prst="rect">
                <a:avLst/>
              </a:prstGeom>
              <a:noFill/>
            </p:spPr>
            <p:txBody>
              <a:bodyPr wrap="square" rtlCol="0">
                <a:spAutoFit/>
              </a:bodyPr>
              <a:lstStyle/>
              <a:p>
                <a:r>
                  <a:rPr lang="en-GB" dirty="0">
                    <a:latin typeface="+mj-lt"/>
                  </a:rPr>
                  <a:t>This can be simplified to:</a:t>
                </a:r>
                <a:endParaRPr lang="en-GB" b="0" dirty="0">
                  <a:latin typeface="+mj-lt"/>
                </a:endParaRP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𝒁</m:t>
                          </m:r>
                          <m:r>
                            <a:rPr lang="en-GB" b="1" i="1" smtClean="0">
                              <a:latin typeface="Cambria Math" panose="02040503050406030204" pitchFamily="18" charset="0"/>
                            </a:rPr>
                            <m:t>&lt;  </m:t>
                          </m:r>
                          <m:r>
                            <a:rPr lang="en-GB" b="1" i="1" smtClean="0">
                              <a:latin typeface="Cambria Math" panose="02040503050406030204" pitchFamily="18" charset="0"/>
                            </a:rPr>
                            <m:t>𝒃</m:t>
                          </m:r>
                          <m:r>
                            <a:rPr lang="en-GB" b="1" i="1" smtClean="0">
                              <a:latin typeface="Cambria Math" panose="02040503050406030204" pitchFamily="18" charset="0"/>
                            </a:rPr>
                            <m:t>   </m:t>
                          </m:r>
                        </m:e>
                      </m:d>
                      <m:r>
                        <a:rPr lang="en-GB" b="1" i="1" smtClean="0">
                          <a:latin typeface="Cambria Math" panose="02040503050406030204" pitchFamily="18" charset="0"/>
                        </a:rPr>
                        <m:t>=  </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𝟖𝟓</m:t>
                      </m:r>
                    </m:oMath>
                  </m:oMathPara>
                </a14:m>
                <a:endParaRPr lang="en-GB" b="1" dirty="0"/>
              </a:p>
              <a:p>
                <a:endParaRPr lang="en-GB" dirty="0"/>
              </a:p>
              <a:p>
                <a:r>
                  <a:rPr lang="en-GB" dirty="0"/>
                  <a:t>Thus:</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𝟎𝟑𝟔𝟒</m:t>
                      </m:r>
                    </m:oMath>
                  </m:oMathPara>
                </a14:m>
                <a:endParaRPr lang="en-GB"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4521626" y="4945112"/>
                <a:ext cx="2645462" cy="1477328"/>
              </a:xfrm>
              <a:prstGeom prst="rect">
                <a:avLst/>
              </a:prstGeom>
              <a:blipFill rotWithShape="0">
                <a:blip r:embed="rId7"/>
                <a:stretch>
                  <a:fillRect l="-2074" t="-2058"/>
                </a:stretch>
              </a:blipFill>
            </p:spPr>
            <p:txBody>
              <a:bodyPr/>
              <a:lstStyle/>
              <a:p>
                <a:r>
                  <a:rPr lang="en-GB">
                    <a:noFill/>
                  </a:rPr>
                  <a:t> </a:t>
                </a:r>
              </a:p>
            </p:txBody>
          </p:sp>
        </mc:Fallback>
      </mc:AlternateContent>
      <p:sp>
        <p:nvSpPr>
          <p:cNvPr id="34" name="TextBox 33"/>
          <p:cNvSpPr txBox="1"/>
          <p:nvPr/>
        </p:nvSpPr>
        <p:spPr>
          <a:xfrm>
            <a:off x="5590084" y="3737253"/>
            <a:ext cx="571500" cy="369332"/>
          </a:xfrm>
          <a:prstGeom prst="rect">
            <a:avLst/>
          </a:prstGeom>
          <a:noFill/>
        </p:spPr>
        <p:txBody>
          <a:bodyPr wrap="square" rtlCol="0">
            <a:spAutoFit/>
          </a:bodyPr>
          <a:lstStyle/>
          <a:p>
            <a:r>
              <a:rPr lang="en-GB" b="1" dirty="0">
                <a:solidFill>
                  <a:schemeClr val="bg1"/>
                </a:solidFill>
              </a:rPr>
              <a:t>0.7</a:t>
            </a:r>
          </a:p>
        </p:txBody>
      </p:sp>
      <p:sp>
        <p:nvSpPr>
          <p:cNvPr id="41" name="TextBox 40"/>
          <p:cNvSpPr txBox="1"/>
          <p:nvPr/>
        </p:nvSpPr>
        <p:spPr>
          <a:xfrm>
            <a:off x="4929727" y="4282084"/>
            <a:ext cx="571500" cy="307777"/>
          </a:xfrm>
          <a:prstGeom prst="rect">
            <a:avLst/>
          </a:prstGeom>
          <a:noFill/>
        </p:spPr>
        <p:txBody>
          <a:bodyPr wrap="square" rtlCol="0">
            <a:spAutoFit/>
          </a:bodyPr>
          <a:lstStyle/>
          <a:p>
            <a:r>
              <a:rPr lang="en-GB" sz="1400" b="1" dirty="0"/>
              <a:t>0.15</a:t>
            </a:r>
          </a:p>
        </p:txBody>
      </p:sp>
      <p:sp>
        <p:nvSpPr>
          <p:cNvPr id="42" name="TextBox 41"/>
          <p:cNvSpPr txBox="1"/>
          <p:nvPr/>
        </p:nvSpPr>
        <p:spPr>
          <a:xfrm>
            <a:off x="6245498" y="4333547"/>
            <a:ext cx="571500" cy="307777"/>
          </a:xfrm>
          <a:prstGeom prst="rect">
            <a:avLst/>
          </a:prstGeom>
          <a:noFill/>
        </p:spPr>
        <p:txBody>
          <a:bodyPr wrap="square" rtlCol="0">
            <a:spAutoFit/>
          </a:bodyPr>
          <a:lstStyle/>
          <a:p>
            <a:r>
              <a:rPr lang="en-GB" sz="1400" b="1" dirty="0"/>
              <a:t>0.15</a:t>
            </a:r>
          </a:p>
        </p:txBody>
      </p:sp>
      <mc:AlternateContent xmlns:mc="http://schemas.openxmlformats.org/markup-compatibility/2006" xmlns:a14="http://schemas.microsoft.com/office/drawing/2010/main">
        <mc:Choice Requires="a14">
          <p:sp>
            <p:nvSpPr>
              <p:cNvPr id="43" name="TextBox 42"/>
              <p:cNvSpPr txBox="1"/>
              <p:nvPr/>
            </p:nvSpPr>
            <p:spPr>
              <a:xfrm>
                <a:off x="5152377" y="4552166"/>
                <a:ext cx="4918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dirty="0" smtClean="0">
                          <a:latin typeface="Cambria Math" panose="02040503050406030204" pitchFamily="18" charset="0"/>
                        </a:rPr>
                        <m:t>−</m:t>
                      </m:r>
                      <m:r>
                        <a:rPr lang="en-GB" sz="1400" i="1" dirty="0" smtClean="0">
                          <a:latin typeface="Cambria Math" panose="02040503050406030204" pitchFamily="18" charset="0"/>
                        </a:rPr>
                        <m:t>𝑎</m:t>
                      </m:r>
                    </m:oMath>
                  </m:oMathPara>
                </a14:m>
                <a:endParaRPr lang="en-GB"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5152377" y="4552166"/>
                <a:ext cx="491815" cy="307777"/>
              </a:xfrm>
              <a:prstGeom prst="rect">
                <a:avLst/>
              </a:prstGeom>
              <a:blipFill rotWithShape="0">
                <a:blip r:embed="rId8"/>
                <a:stretch>
                  <a:fillRect/>
                </a:stretch>
              </a:blipFill>
            </p:spPr>
            <p:txBody>
              <a:bodyPr/>
              <a:lstStyle/>
              <a:p>
                <a:r>
                  <a:rPr lang="en-GB">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144</a:t>
            </a:fld>
            <a:endParaRPr lang="en-GB"/>
          </a:p>
        </p:txBody>
      </p:sp>
    </p:spTree>
    <p:extLst>
      <p:ext uri="{BB962C8B-B14F-4D97-AF65-F5344CB8AC3E}">
        <p14:creationId xmlns:p14="http://schemas.microsoft.com/office/powerpoint/2010/main" val="422487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4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899020" y="836712"/>
                <a:ext cx="7344816" cy="3416320"/>
              </a:xfrm>
              <a:prstGeom prst="rect">
                <a:avLst/>
              </a:prstGeom>
              <a:noFill/>
            </p:spPr>
            <p:txBody>
              <a:bodyPr wrap="square" rtlCol="0">
                <a:spAutoFit/>
              </a:bodyPr>
              <a:lstStyle/>
              <a:p>
                <a:r>
                  <a:rPr lang="en-GB" sz="2400" dirty="0"/>
                  <a:t>Find the value of </a:t>
                </a:r>
                <a14:m>
                  <m:oMath xmlns:m="http://schemas.openxmlformats.org/officeDocument/2006/math">
                    <m:r>
                      <a:rPr lang="en-GB" sz="2400" b="0" i="1" smtClean="0">
                        <a:latin typeface="Cambria Math" panose="02040503050406030204" pitchFamily="18" charset="0"/>
                      </a:rPr>
                      <m:t>𝑒</m:t>
                    </m:r>
                  </m:oMath>
                </a14:m>
                <a:r>
                  <a:rPr lang="en-GB" sz="2400" dirty="0"/>
                  <a:t> such that </a:t>
                </a:r>
                <a14:m>
                  <m:oMath xmlns:m="http://schemas.openxmlformats.org/officeDocument/2006/math">
                    <m:r>
                      <a:rPr lang="en-GB" sz="2400" b="0" i="1" smtClean="0">
                        <a:latin typeface="Cambria Math" panose="02040503050406030204" pitchFamily="18" charset="0"/>
                      </a:rPr>
                      <m:t>𝑃</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m:t>
                        </m:r>
                        <m:r>
                          <a:rPr lang="en-GB" sz="2400" b="0" i="1" smtClean="0">
                            <a:latin typeface="Cambria Math" panose="02040503050406030204" pitchFamily="18" charset="0"/>
                          </a:rPr>
                          <m:t>𝑒</m:t>
                        </m:r>
                        <m:r>
                          <a:rPr lang="en-GB" sz="2400" b="0" i="1" smtClean="0">
                            <a:latin typeface="Cambria Math" panose="02040503050406030204" pitchFamily="18" charset="0"/>
                          </a:rPr>
                          <m:t>&lt;</m:t>
                        </m:r>
                        <m:r>
                          <a:rPr lang="en-GB" sz="2400" b="0" i="1" smtClean="0">
                            <a:latin typeface="Cambria Math" panose="02040503050406030204" pitchFamily="18" charset="0"/>
                          </a:rPr>
                          <m:t>𝑍</m:t>
                        </m:r>
                        <m:r>
                          <a:rPr lang="en-GB" sz="2400" b="0" i="1" smtClean="0">
                            <a:latin typeface="Cambria Math" panose="02040503050406030204" pitchFamily="18" charset="0"/>
                          </a:rPr>
                          <m:t>&lt;</m:t>
                        </m:r>
                        <m:r>
                          <a:rPr lang="en-GB" sz="2400" b="0" i="1" smtClean="0">
                            <a:latin typeface="Cambria Math" panose="02040503050406030204" pitchFamily="18" charset="0"/>
                          </a:rPr>
                          <m:t>𝑒</m:t>
                        </m:r>
                      </m:e>
                    </m:d>
                    <m:r>
                      <a:rPr lang="en-GB" sz="2400" b="0" i="1" smtClean="0">
                        <a:latin typeface="Cambria Math" panose="02040503050406030204" pitchFamily="18" charset="0"/>
                      </a:rPr>
                      <m:t>=0.9</m:t>
                    </m:r>
                  </m:oMath>
                </a14:m>
                <a:endParaRPr lang="en-GB" sz="2400" dirty="0"/>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𝒆</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𝟗𝟓</m:t>
                      </m:r>
                    </m:oMath>
                    <m:oMath xmlns:m="http://schemas.openxmlformats.org/officeDocument/2006/math">
                      <m:r>
                        <a:rPr lang="en-GB" sz="2400" b="1" i="1" smtClean="0">
                          <a:latin typeface="Cambria Math" panose="02040503050406030204" pitchFamily="18" charset="0"/>
                        </a:rPr>
                        <m:t>𝒆</m:t>
                      </m:r>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m:t>
                      </m:r>
                      <m:r>
                        <a:rPr lang="en-GB" sz="2400" b="1" i="1" smtClean="0">
                          <a:latin typeface="Cambria Math" panose="02040503050406030204" pitchFamily="18" charset="0"/>
                        </a:rPr>
                        <m:t>𝟔𝟒𝟒𝟗</m:t>
                      </m:r>
                    </m:oMath>
                  </m:oMathPara>
                </a14:m>
                <a:endParaRPr lang="en-GB" sz="2400" b="1" dirty="0"/>
              </a:p>
              <a:p>
                <a:endParaRPr lang="en-GB" sz="2400" dirty="0"/>
              </a:p>
              <a:p>
                <a:pPr/>
                <a:r>
                  <a:rPr lang="en-GB" sz="2400" dirty="0"/>
                  <a:t>Find the value of </a:t>
                </a:r>
                <a14:m>
                  <m:oMath xmlns:m="http://schemas.openxmlformats.org/officeDocument/2006/math">
                    <m:r>
                      <a:rPr lang="en-GB" sz="2400" b="0" i="1" smtClean="0">
                        <a:latin typeface="Cambria Math" panose="02040503050406030204" pitchFamily="18" charset="0"/>
                      </a:rPr>
                      <m:t>𝑓</m:t>
                    </m:r>
                  </m:oMath>
                </a14:m>
                <a:r>
                  <a:rPr lang="en-GB" sz="2400" dirty="0"/>
                  <a:t> such that </a:t>
                </a:r>
                <a14:m>
                  <m:oMath xmlns:m="http://schemas.openxmlformats.org/officeDocument/2006/math">
                    <m:r>
                      <a:rPr lang="en-GB" sz="2400" b="0" i="1" smtClean="0">
                        <a:latin typeface="Cambria Math" panose="02040503050406030204" pitchFamily="18" charset="0"/>
                      </a:rPr>
                      <m:t>𝑃</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𝑓</m:t>
                        </m:r>
                        <m:r>
                          <a:rPr lang="en-GB" sz="2400" b="0" i="1" smtClean="0">
                            <a:latin typeface="Cambria Math" panose="02040503050406030204" pitchFamily="18" charset="0"/>
                          </a:rPr>
                          <m:t>&lt;</m:t>
                        </m:r>
                        <m:r>
                          <a:rPr lang="en-GB" sz="2400" b="0" i="1" smtClean="0">
                            <a:latin typeface="Cambria Math" panose="02040503050406030204" pitchFamily="18" charset="0"/>
                          </a:rPr>
                          <m:t>𝑍</m:t>
                        </m:r>
                        <m:r>
                          <a:rPr lang="en-GB" sz="2400" b="0" i="1" smtClean="0">
                            <a:latin typeface="Cambria Math" panose="02040503050406030204" pitchFamily="18" charset="0"/>
                          </a:rPr>
                          <m:t>&lt;0</m:t>
                        </m:r>
                      </m:e>
                    </m:d>
                    <m:r>
                      <a:rPr lang="en-GB" sz="2400" b="0" i="1" smtClean="0">
                        <a:latin typeface="Cambria Math" panose="02040503050406030204" pitchFamily="18" charset="0"/>
                      </a:rPr>
                      <m:t>=0.4</m:t>
                    </m:r>
                  </m:oMath>
                </a14:m>
                <a:br>
                  <a:rPr lang="en-GB" sz="2400" b="0" dirty="0"/>
                </a:b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𝒇</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𝟏</m:t>
                      </m:r>
                    </m:oMath>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𝒇</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𝟗</m:t>
                      </m:r>
                    </m:oMath>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𝒇</m:t>
                      </m:r>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m:t>
                      </m:r>
                      <m:r>
                        <a:rPr lang="en-GB" sz="2400" b="1" i="1" smtClean="0">
                          <a:latin typeface="Cambria Math" panose="02040503050406030204" pitchFamily="18" charset="0"/>
                        </a:rPr>
                        <m:t>𝟐𝟖𝟏𝟔</m:t>
                      </m:r>
                    </m:oMath>
                    <m:oMath xmlns:m="http://schemas.openxmlformats.org/officeDocument/2006/math">
                      <m:r>
                        <a:rPr lang="en-GB" sz="2400" b="1" i="1" smtClean="0">
                          <a:latin typeface="Cambria Math" panose="02040503050406030204" pitchFamily="18" charset="0"/>
                        </a:rPr>
                        <m:t>𝒇</m:t>
                      </m:r>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m:t>
                      </m:r>
                      <m:r>
                        <a:rPr lang="en-GB" sz="2400" b="1" i="1" smtClean="0">
                          <a:latin typeface="Cambria Math" panose="02040503050406030204" pitchFamily="18" charset="0"/>
                        </a:rPr>
                        <m:t>𝟐𝟖𝟏𝟔</m:t>
                      </m:r>
                    </m:oMath>
                  </m:oMathPara>
                </a14:m>
                <a:endParaRPr lang="en-GB"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899020" y="836712"/>
                <a:ext cx="7344816" cy="3416320"/>
              </a:xfrm>
              <a:prstGeom prst="rect">
                <a:avLst/>
              </a:prstGeom>
              <a:blipFill rotWithShape="0">
                <a:blip r:embed="rId2"/>
                <a:stretch>
                  <a:fillRect l="-1245" t="-1426" b="-1426"/>
                </a:stretch>
              </a:blipFill>
            </p:spPr>
            <p:txBody>
              <a:bodyPr/>
              <a:lstStyle/>
              <a:p>
                <a:r>
                  <a:rPr lang="en-GB">
                    <a:noFill/>
                  </a:rPr>
                  <a:t> </a:t>
                </a:r>
              </a:p>
            </p:txBody>
          </p:sp>
        </mc:Fallback>
      </mc:AlternateContent>
      <p:sp>
        <p:nvSpPr>
          <p:cNvPr id="8" name="Rectangle 7"/>
          <p:cNvSpPr/>
          <p:nvPr/>
        </p:nvSpPr>
        <p:spPr>
          <a:xfrm>
            <a:off x="585610" y="907110"/>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9" name="Rectangle 8"/>
          <p:cNvSpPr/>
          <p:nvPr/>
        </p:nvSpPr>
        <p:spPr>
          <a:xfrm>
            <a:off x="585610" y="2400856"/>
            <a:ext cx="288032"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145</a:t>
            </a:fld>
            <a:endParaRPr lang="en-GB"/>
          </a:p>
        </p:txBody>
      </p:sp>
    </p:spTree>
    <p:extLst>
      <p:ext uri="{BB962C8B-B14F-4D97-AF65-F5344CB8AC3E}">
        <p14:creationId xmlns:p14="http://schemas.microsoft.com/office/powerpoint/2010/main" val="35673498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Where we are so far</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467544" y="768900"/>
            <a:ext cx="4047306" cy="646331"/>
          </a:xfrm>
          <a:prstGeom prst="rect">
            <a:avLst/>
          </a:prstGeom>
          <a:noFill/>
        </p:spPr>
        <p:txBody>
          <a:bodyPr wrap="square" rtlCol="0">
            <a:spAutoFit/>
          </a:bodyPr>
          <a:lstStyle/>
          <a:p>
            <a:r>
              <a:rPr lang="en-GB" dirty="0"/>
              <a:t>Understand what a Z-value means and the formula to calculate it.</a:t>
            </a:r>
          </a:p>
        </p:txBody>
      </p:sp>
      <mc:AlternateContent xmlns:mc="http://schemas.openxmlformats.org/markup-compatibility/2006" xmlns:a14="http://schemas.microsoft.com/office/drawing/2010/main">
        <mc:Choice Requires="a14">
          <p:sp>
            <p:nvSpPr>
              <p:cNvPr id="6" name="TextBox 5"/>
              <p:cNvSpPr txBox="1"/>
              <p:nvPr/>
            </p:nvSpPr>
            <p:spPr>
              <a:xfrm>
                <a:off x="4860032" y="768900"/>
                <a:ext cx="4032448" cy="1316899"/>
              </a:xfrm>
              <a:prstGeom prst="rect">
                <a:avLst/>
              </a:prstGeom>
              <a:noFill/>
            </p:spPr>
            <p:txBody>
              <a:bodyPr wrap="square" rtlCol="0">
                <a:spAutoFit/>
              </a:bodyPr>
              <a:lstStyle/>
              <a:p>
                <a:r>
                  <a:rPr lang="en-GB" dirty="0"/>
                  <a:t>“IQ has the distribution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100,15</m:t>
                            </m:r>
                          </m:e>
                          <m:sup>
                            <m:r>
                              <a:rPr lang="en-GB" b="0" i="1" smtClean="0">
                                <a:latin typeface="Cambria Math" panose="02040503050406030204" pitchFamily="18" charset="0"/>
                              </a:rPr>
                              <m:t>2</m:t>
                            </m:r>
                          </m:sup>
                        </m:sSup>
                      </m:e>
                    </m:d>
                  </m:oMath>
                </a14:m>
                <a:endParaRPr lang="en-GB" dirty="0"/>
              </a:p>
              <a:p>
                <a:r>
                  <a:rPr lang="en-GB" dirty="0"/>
                  <a:t>An IQ of 130 corresponds with what </a:t>
                </a:r>
              </a:p>
              <a:p>
                <a:r>
                  <a:rPr lang="en-GB" dirty="0"/>
                  <a:t>z-value?”</a:t>
                </a:r>
              </a:p>
              <a:p>
                <a:r>
                  <a:rPr lang="en-GB" dirty="0"/>
                  <a:t>	</a:t>
                </a:r>
                <a14:m>
                  <m:oMath xmlns:m="http://schemas.openxmlformats.org/officeDocument/2006/math">
                    <m:r>
                      <a:rPr lang="en-GB" b="1" i="1" smtClean="0">
                        <a:latin typeface="Cambria Math" panose="02040503050406030204" pitchFamily="18" charset="0"/>
                      </a:rPr>
                      <m:t>𝒁</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𝝁</m:t>
                        </m:r>
                      </m:num>
                      <m:den>
                        <m:r>
                          <a:rPr lang="en-GB" b="1" i="1" smtClean="0">
                            <a:latin typeface="Cambria Math" panose="02040503050406030204" pitchFamily="18" charset="0"/>
                          </a:rPr>
                          <m:t>𝝈</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𝟏𝟑𝟎</m:t>
                        </m:r>
                        <m:r>
                          <a:rPr lang="en-GB" b="1" i="1" smtClean="0">
                            <a:latin typeface="Cambria Math" panose="02040503050406030204" pitchFamily="18" charset="0"/>
                          </a:rPr>
                          <m:t>−</m:t>
                        </m:r>
                        <m:r>
                          <a:rPr lang="en-GB" b="1" i="1" smtClean="0">
                            <a:latin typeface="Cambria Math" panose="02040503050406030204" pitchFamily="18" charset="0"/>
                          </a:rPr>
                          <m:t>𝟏𝟎𝟎</m:t>
                        </m:r>
                      </m:num>
                      <m:den>
                        <m:r>
                          <a:rPr lang="en-GB" b="1" i="1" smtClean="0">
                            <a:latin typeface="Cambria Math" panose="02040503050406030204" pitchFamily="18" charset="0"/>
                          </a:rPr>
                          <m:t>𝟏𝟓</m:t>
                        </m:r>
                      </m:den>
                    </m:f>
                    <m:r>
                      <a:rPr lang="en-GB" b="1" i="1" smtClean="0">
                        <a:latin typeface="Cambria Math" panose="02040503050406030204" pitchFamily="18" charset="0"/>
                      </a:rPr>
                      <m:t>=</m:t>
                    </m:r>
                    <m:r>
                      <a:rPr lang="en-GB" b="1" i="1" smtClean="0">
                        <a:latin typeface="Cambria Math" panose="02040503050406030204" pitchFamily="18" charset="0"/>
                      </a:rPr>
                      <m:t>𝟐</m:t>
                    </m:r>
                  </m:oMath>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4860032" y="768900"/>
                <a:ext cx="4032448" cy="1316899"/>
              </a:xfrm>
              <a:prstGeom prst="rect">
                <a:avLst/>
              </a:prstGeom>
              <a:blipFill rotWithShape="0">
                <a:blip r:embed="rId2"/>
                <a:stretch>
                  <a:fillRect l="-1208" t="-2315" b="-926"/>
                </a:stretch>
              </a:blipFill>
            </p:spPr>
            <p:txBody>
              <a:bodyPr/>
              <a:lstStyle/>
              <a:p>
                <a:r>
                  <a:rPr lang="en-GB">
                    <a:noFill/>
                  </a:rPr>
                  <a:t> </a:t>
                </a:r>
              </a:p>
            </p:txBody>
          </p:sp>
        </mc:Fallback>
      </mc:AlternateContent>
      <p:sp>
        <p:nvSpPr>
          <p:cNvPr id="7" name="TextBox 6"/>
          <p:cNvSpPr txBox="1"/>
          <p:nvPr/>
        </p:nvSpPr>
        <p:spPr>
          <a:xfrm>
            <a:off x="440904" y="2364376"/>
            <a:ext cx="4131096" cy="646331"/>
          </a:xfrm>
          <a:prstGeom prst="rect">
            <a:avLst/>
          </a:prstGeom>
          <a:noFill/>
        </p:spPr>
        <p:txBody>
          <a:bodyPr wrap="square" rtlCol="0">
            <a:spAutoFit/>
          </a:bodyPr>
          <a:lstStyle/>
          <a:p>
            <a:r>
              <a:rPr lang="en-GB" dirty="0"/>
              <a:t>Calculate a probability of being above or below a particular value.</a:t>
            </a:r>
          </a:p>
        </p:txBody>
      </p:sp>
      <mc:AlternateContent xmlns:mc="http://schemas.openxmlformats.org/markup-compatibility/2006" xmlns:a14="http://schemas.microsoft.com/office/drawing/2010/main">
        <mc:Choice Requires="a14">
          <p:sp>
            <p:nvSpPr>
              <p:cNvPr id="8" name="TextBox 7"/>
              <p:cNvSpPr txBox="1"/>
              <p:nvPr/>
            </p:nvSpPr>
            <p:spPr>
              <a:xfrm>
                <a:off x="4716016" y="2348880"/>
                <a:ext cx="4032448" cy="1477328"/>
              </a:xfrm>
              <a:prstGeom prst="rect">
                <a:avLst/>
              </a:prstGeom>
              <a:noFill/>
            </p:spPr>
            <p:txBody>
              <a:bodyPr wrap="square" rtlCol="0">
                <a:spAutoFit/>
              </a:bodyPr>
              <a:lstStyle/>
              <a:p>
                <a:r>
                  <a:rPr lang="en-GB" dirty="0"/>
                  <a:t>“Find the probability that I have an IQ above 115.”</a:t>
                </a:r>
              </a:p>
              <a:p>
                <a:pPr/>
                <a:r>
                  <a:rPr lang="en-GB" dirty="0"/>
                  <a:t>	</a:t>
                </a:r>
                <a14:m>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&gt;</m:t>
                        </m:r>
                        <m:r>
                          <a:rPr lang="en-GB" b="1" i="1" smtClean="0">
                            <a:latin typeface="Cambria Math" panose="02040503050406030204" pitchFamily="18" charset="0"/>
                          </a:rPr>
                          <m:t>𝟏𝟏𝟓</m:t>
                        </m:r>
                      </m:e>
                    </m:d>
                  </m:oMath>
                </a14:m>
                <a:br>
                  <a:rPr lang="en-GB" b="1" dirty="0"/>
                </a:b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𝒁</m:t>
                          </m:r>
                          <m:r>
                            <a:rPr lang="en-GB" b="1" i="1" smtClean="0">
                              <a:latin typeface="Cambria Math" panose="02040503050406030204" pitchFamily="18" charset="0"/>
                            </a:rPr>
                            <m:t>&gt;</m:t>
                          </m:r>
                          <m:r>
                            <a:rPr lang="en-GB" b="1" i="1" smtClean="0">
                              <a:latin typeface="Cambria Math" panose="02040503050406030204" pitchFamily="18" charset="0"/>
                            </a:rPr>
                            <m:t>𝟏</m:t>
                          </m:r>
                        </m:e>
                      </m:d>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𝒁</m:t>
                          </m:r>
                          <m:r>
                            <a:rPr lang="en-GB" b="1" i="1" smtClean="0">
                              <a:latin typeface="Cambria Math" panose="02040503050406030204" pitchFamily="18" charset="0"/>
                            </a:rPr>
                            <m:t>&lt;</m:t>
                          </m:r>
                          <m:r>
                            <a:rPr lang="en-GB" b="1" i="1" smtClean="0">
                              <a:latin typeface="Cambria Math" panose="02040503050406030204" pitchFamily="18" charset="0"/>
                            </a:rPr>
                            <m:t>𝟏</m:t>
                          </m:r>
                        </m:e>
                      </m:d>
                    </m:oMath>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𝟏𝟓𝟖𝟕</m:t>
                      </m:r>
                    </m:oMath>
                  </m:oMathPara>
                </a14:m>
                <a:endParaRPr lang="en-GB" b="1" dirty="0"/>
              </a:p>
            </p:txBody>
          </p:sp>
        </mc:Choice>
        <mc:Fallback xmlns="">
          <p:sp>
            <p:nvSpPr>
              <p:cNvPr id="8" name="TextBox 7"/>
              <p:cNvSpPr txBox="1">
                <a:spLocks noRot="1" noChangeAspect="1" noMove="1" noResize="1" noEditPoints="1" noAdjustHandles="1" noChangeArrowheads="1" noChangeShapeType="1" noTextEdit="1"/>
              </p:cNvSpPr>
              <p:nvPr/>
            </p:nvSpPr>
            <p:spPr>
              <a:xfrm>
                <a:off x="4716016" y="2348880"/>
                <a:ext cx="4032448" cy="1477328"/>
              </a:xfrm>
              <a:prstGeom prst="rect">
                <a:avLst/>
              </a:prstGeom>
              <a:blipFill rotWithShape="0">
                <a:blip r:embed="rId3"/>
                <a:stretch>
                  <a:fillRect l="-1362" t="-2058"/>
                </a:stretch>
              </a:blipFill>
            </p:spPr>
            <p:txBody>
              <a:bodyPr/>
              <a:lstStyle/>
              <a:p>
                <a:r>
                  <a:rPr lang="en-GB">
                    <a:noFill/>
                  </a:rPr>
                  <a:t> </a:t>
                </a:r>
              </a:p>
            </p:txBody>
          </p:sp>
        </mc:Fallback>
      </mc:AlternateContent>
      <p:sp>
        <p:nvSpPr>
          <p:cNvPr id="9" name="TextBox 8"/>
          <p:cNvSpPr txBox="1"/>
          <p:nvPr/>
        </p:nvSpPr>
        <p:spPr>
          <a:xfrm>
            <a:off x="467544" y="3959852"/>
            <a:ext cx="4131096" cy="646331"/>
          </a:xfrm>
          <a:prstGeom prst="rect">
            <a:avLst/>
          </a:prstGeom>
          <a:noFill/>
        </p:spPr>
        <p:txBody>
          <a:bodyPr wrap="square" rtlCol="0">
            <a:spAutoFit/>
          </a:bodyPr>
          <a:lstStyle/>
          <a:p>
            <a:r>
              <a:rPr lang="en-GB" dirty="0"/>
              <a:t>Calculate a z-value corresponding to a probability.</a:t>
            </a:r>
          </a:p>
        </p:txBody>
      </p:sp>
      <mc:AlternateContent xmlns:mc="http://schemas.openxmlformats.org/markup-compatibility/2006" xmlns:a14="http://schemas.microsoft.com/office/drawing/2010/main">
        <mc:Choice Requires="a14">
          <p:sp>
            <p:nvSpPr>
              <p:cNvPr id="10" name="TextBox 9"/>
              <p:cNvSpPr txBox="1"/>
              <p:nvPr/>
            </p:nvSpPr>
            <p:spPr>
              <a:xfrm>
                <a:off x="1206780" y="5288005"/>
                <a:ext cx="4131096" cy="1200329"/>
              </a:xfrm>
              <a:prstGeom prst="rect">
                <a:avLst/>
              </a:prstGeom>
              <a:noFill/>
            </p:spPr>
            <p:txBody>
              <a:bodyPr wrap="square" rtlCol="0">
                <a:spAutoFit/>
              </a:bodyPr>
              <a:lstStyle/>
              <a:p>
                <a:r>
                  <a:rPr lang="en-GB" dirty="0"/>
                  <a:t>Calculate a value corresponding with a probability.</a:t>
                </a:r>
              </a:p>
              <a:p>
                <a:endParaRPr lang="en-GB" dirty="0"/>
              </a:p>
              <a:p>
                <a:r>
                  <a:rPr lang="en-GB" dirty="0"/>
                  <a:t>Calculate a missing value of </a:t>
                </a:r>
                <a14:m>
                  <m:oMath xmlns:m="http://schemas.openxmlformats.org/officeDocument/2006/math">
                    <m:r>
                      <a:rPr lang="en-GB" b="0" i="1" smtClean="0">
                        <a:latin typeface="Cambria Math" panose="02040503050406030204" pitchFamily="18" charset="0"/>
                      </a:rPr>
                      <m:t>𝜇</m:t>
                    </m:r>
                  </m:oMath>
                </a14:m>
                <a:r>
                  <a:rPr lang="en-GB" dirty="0"/>
                  <a:t> and/or </a:t>
                </a:r>
                <a14:m>
                  <m:oMath xmlns:m="http://schemas.openxmlformats.org/officeDocument/2006/math">
                    <m:r>
                      <a:rPr lang="en-GB" b="0" i="1" smtClean="0">
                        <a:latin typeface="Cambria Math" panose="02040503050406030204" pitchFamily="18" charset="0"/>
                      </a:rPr>
                      <m:t>𝜎</m:t>
                    </m:r>
                  </m:oMath>
                </a14:m>
                <a:r>
                  <a:rPr lang="en-GB"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1206780" y="5288005"/>
                <a:ext cx="4131096" cy="1200329"/>
              </a:xfrm>
              <a:prstGeom prst="rect">
                <a:avLst/>
              </a:prstGeom>
              <a:blipFill rotWithShape="0">
                <a:blip r:embed="rId4"/>
                <a:stretch>
                  <a:fillRect l="-1327" t="-2538" b="-7107"/>
                </a:stretch>
              </a:blipFill>
            </p:spPr>
            <p:txBody>
              <a:bodyPr/>
              <a:lstStyle/>
              <a:p>
                <a:r>
                  <a:rPr lang="en-GB">
                    <a:noFill/>
                  </a:rPr>
                  <a:t> </a:t>
                </a:r>
              </a:p>
            </p:txBody>
          </p:sp>
        </mc:Fallback>
      </mc:AlternateContent>
      <p:sp>
        <p:nvSpPr>
          <p:cNvPr id="11" name="TextBox 10"/>
          <p:cNvSpPr txBox="1"/>
          <p:nvPr/>
        </p:nvSpPr>
        <p:spPr>
          <a:xfrm>
            <a:off x="86047" y="863189"/>
            <a:ext cx="34257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ym typeface="Wingdings" panose="05000000000000000000" pitchFamily="2" charset="2"/>
              </a:rPr>
              <a:t></a:t>
            </a:r>
            <a:endParaRPr lang="en-GB" dirty="0"/>
          </a:p>
        </p:txBody>
      </p:sp>
      <p:sp>
        <p:nvSpPr>
          <p:cNvPr id="12" name="TextBox 11"/>
          <p:cNvSpPr txBox="1"/>
          <p:nvPr/>
        </p:nvSpPr>
        <p:spPr>
          <a:xfrm>
            <a:off x="86046" y="2420888"/>
            <a:ext cx="34257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ym typeface="Wingdings" panose="05000000000000000000" pitchFamily="2" charset="2"/>
              </a:rPr>
              <a:t></a:t>
            </a:r>
            <a:endParaRPr lang="en-GB" dirty="0"/>
          </a:p>
        </p:txBody>
      </p:sp>
      <p:sp>
        <p:nvSpPr>
          <p:cNvPr id="13" name="TextBox 12"/>
          <p:cNvSpPr txBox="1"/>
          <p:nvPr/>
        </p:nvSpPr>
        <p:spPr>
          <a:xfrm>
            <a:off x="86045" y="4098351"/>
            <a:ext cx="34257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ym typeface="Wingdings" panose="05000000000000000000" pitchFamily="2" charset="2"/>
              </a:rPr>
              <a:t></a:t>
            </a:r>
            <a:endParaRPr lang="en-GB" dirty="0"/>
          </a:p>
        </p:txBody>
      </p:sp>
      <mc:AlternateContent xmlns:mc="http://schemas.openxmlformats.org/markup-compatibility/2006" xmlns:a14="http://schemas.microsoft.com/office/drawing/2010/main">
        <mc:Choice Requires="a14">
          <p:sp>
            <p:nvSpPr>
              <p:cNvPr id="14" name="TextBox 13"/>
              <p:cNvSpPr txBox="1"/>
              <p:nvPr/>
            </p:nvSpPr>
            <p:spPr>
              <a:xfrm>
                <a:off x="4695676" y="3974728"/>
                <a:ext cx="4032448"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&lt;</m:t>
                          </m:r>
                          <m:r>
                            <a:rPr lang="en-GB" b="0" i="1" smtClean="0">
                              <a:latin typeface="Cambria Math" panose="02040503050406030204" pitchFamily="18" charset="0"/>
                            </a:rPr>
                            <m:t>𝑧</m:t>
                          </m:r>
                        </m:e>
                      </m:d>
                      <m:r>
                        <a:rPr lang="en-GB" b="0" i="1" smtClean="0">
                          <a:latin typeface="Cambria Math" panose="02040503050406030204" pitchFamily="18" charset="0"/>
                        </a:rPr>
                        <m:t>=0.58            </m:t>
                      </m:r>
                      <m:r>
                        <a:rPr lang="en-GB" b="1" i="1" smtClean="0">
                          <a:latin typeface="Cambria Math" panose="02040503050406030204" pitchFamily="18" charset="0"/>
                        </a:rPr>
                        <m:t> </m:t>
                      </m:r>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𝟐𝟎</m:t>
                      </m:r>
                    </m:oMath>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&gt;</m:t>
                          </m:r>
                          <m:r>
                            <a:rPr lang="en-GB" b="0" i="1" smtClean="0">
                              <a:latin typeface="Cambria Math" panose="02040503050406030204" pitchFamily="18" charset="0"/>
                            </a:rPr>
                            <m:t>𝑧</m:t>
                          </m:r>
                        </m:e>
                      </m:d>
                      <m:r>
                        <a:rPr lang="en-GB" b="0" i="1" smtClean="0">
                          <a:latin typeface="Cambria Math" panose="02040503050406030204" pitchFamily="18" charset="0"/>
                        </a:rPr>
                        <m:t>=0.22             </m:t>
                      </m:r>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𝟕𝟕</m:t>
                      </m:r>
                    </m:oMath>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&lt;</m:t>
                          </m:r>
                          <m:r>
                            <a:rPr lang="en-GB" b="0" i="1" smtClean="0">
                              <a:latin typeface="Cambria Math" panose="02040503050406030204" pitchFamily="18" charset="0"/>
                            </a:rPr>
                            <m:t>𝑧</m:t>
                          </m:r>
                        </m:e>
                      </m:d>
                      <m:r>
                        <a:rPr lang="en-GB" b="0" i="1" smtClean="0">
                          <a:latin typeface="Cambria Math" panose="02040503050406030204" pitchFamily="18" charset="0"/>
                        </a:rPr>
                        <m:t>=0.15             </m:t>
                      </m:r>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𝟎𝟑𝟔𝟒</m:t>
                      </m:r>
                    </m:oMath>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&gt;</m:t>
                          </m:r>
                          <m:r>
                            <a:rPr lang="en-GB" b="0" i="1" smtClean="0">
                              <a:latin typeface="Cambria Math" panose="02040503050406030204" pitchFamily="18" charset="0"/>
                            </a:rPr>
                            <m:t>𝑧</m:t>
                          </m:r>
                        </m:e>
                      </m:d>
                      <m:r>
                        <a:rPr lang="en-GB" b="0" i="1" smtClean="0">
                          <a:latin typeface="Cambria Math" panose="02040503050406030204" pitchFamily="18" charset="0"/>
                        </a:rPr>
                        <m:t>=0.95             </m:t>
                      </m:r>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𝟔𝟒𝟒𝟗</m:t>
                      </m:r>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95676" y="3974728"/>
                <a:ext cx="4032448" cy="1200329"/>
              </a:xfrm>
              <a:prstGeom prst="rect">
                <a:avLst/>
              </a:prstGeom>
              <a:blipFill rotWithShape="0">
                <a:blip r:embed="rId5"/>
                <a:stretch>
                  <a:fillRect/>
                </a:stretch>
              </a:blipFill>
            </p:spPr>
            <p:txBody>
              <a:bodyPr/>
              <a:lstStyle/>
              <a:p>
                <a:r>
                  <a:rPr lang="en-GB">
                    <a:noFill/>
                  </a:rPr>
                  <a:t> </a:t>
                </a:r>
              </a:p>
            </p:txBody>
          </p:sp>
        </mc:Fallback>
      </mc:AlternateContent>
      <p:sp>
        <p:nvSpPr>
          <p:cNvPr id="15" name="TextBox 14"/>
          <p:cNvSpPr txBox="1"/>
          <p:nvPr/>
        </p:nvSpPr>
        <p:spPr>
          <a:xfrm>
            <a:off x="141218" y="6054488"/>
            <a:ext cx="101992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sym typeface="Wingdings" panose="05000000000000000000" pitchFamily="2" charset="2"/>
              </a:rPr>
              <a:t>COMING SOON!</a:t>
            </a:r>
            <a:endParaRPr lang="en-GB" dirty="0"/>
          </a:p>
        </p:txBody>
      </p:sp>
      <p:sp>
        <p:nvSpPr>
          <p:cNvPr id="16" name="TextBox 15"/>
          <p:cNvSpPr txBox="1"/>
          <p:nvPr/>
        </p:nvSpPr>
        <p:spPr>
          <a:xfrm>
            <a:off x="141218" y="5288005"/>
            <a:ext cx="101992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sym typeface="Wingdings" panose="05000000000000000000" pitchFamily="2" charset="2"/>
              </a:rPr>
              <a:t>COMING NOW!</a:t>
            </a:r>
            <a:endParaRPr lang="en-GB" dirty="0"/>
          </a:p>
        </p:txBody>
      </p:sp>
      <p:sp>
        <p:nvSpPr>
          <p:cNvPr id="17" name="TextBox 16"/>
          <p:cNvSpPr txBox="1"/>
          <p:nvPr/>
        </p:nvSpPr>
        <p:spPr>
          <a:xfrm>
            <a:off x="5421582" y="5288005"/>
            <a:ext cx="3600400" cy="646331"/>
          </a:xfrm>
          <a:prstGeom prst="rect">
            <a:avLst/>
          </a:prstGeom>
          <a:noFill/>
        </p:spPr>
        <p:txBody>
          <a:bodyPr wrap="square" rtlCol="0">
            <a:spAutoFit/>
          </a:bodyPr>
          <a:lstStyle/>
          <a:p>
            <a:r>
              <a:rPr lang="en-GB" dirty="0"/>
              <a:t>“Find the IQ corresponding with the bottom 30% of the population.”</a:t>
            </a:r>
          </a:p>
        </p:txBody>
      </p:sp>
      <p:cxnSp>
        <p:nvCxnSpPr>
          <p:cNvPr id="19" name="Straight Connector 18"/>
          <p:cNvCxnSpPr/>
          <p:nvPr/>
        </p:nvCxnSpPr>
        <p:spPr>
          <a:xfrm flipH="1" flipV="1">
            <a:off x="482058" y="2184232"/>
            <a:ext cx="8260580" cy="1483"/>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flipV="1">
            <a:off x="467544" y="3869889"/>
            <a:ext cx="8260580" cy="148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467544" y="5166370"/>
            <a:ext cx="8260580" cy="1483"/>
          </a:xfrm>
          <a:prstGeom prst="line">
            <a:avLst/>
          </a:prstGeom>
        </p:spPr>
        <p:style>
          <a:lnRef idx="1">
            <a:schemeClr val="dk1"/>
          </a:lnRef>
          <a:fillRef idx="0">
            <a:schemeClr val="dk1"/>
          </a:fillRef>
          <a:effectRef idx="0">
            <a:schemeClr val="dk1"/>
          </a:effectRef>
          <a:fontRef idx="minor">
            <a:schemeClr val="tx1"/>
          </a:fontRef>
        </p:style>
      </p:cxnSp>
      <p:sp>
        <p:nvSpPr>
          <p:cNvPr id="23" name="Rectangle 22"/>
          <p:cNvSpPr/>
          <p:nvPr/>
        </p:nvSpPr>
        <p:spPr>
          <a:xfrm>
            <a:off x="1239292" y="6441676"/>
            <a:ext cx="6912768" cy="369332"/>
          </a:xfrm>
          <a:prstGeom prst="rect">
            <a:avLst/>
          </a:prstGeom>
        </p:spPr>
        <p:txBody>
          <a:bodyPr wrap="square">
            <a:spAutoFit/>
          </a:bodyPr>
          <a:lstStyle/>
          <a:p>
            <a:r>
              <a:rPr lang="en-GB" dirty="0"/>
              <a:t>Solve more complex problems (e.g. involving conditional probabilities)</a:t>
            </a:r>
          </a:p>
        </p:txBody>
      </p:sp>
      <p:cxnSp>
        <p:nvCxnSpPr>
          <p:cNvPr id="30" name="Straight Connector 29"/>
          <p:cNvCxnSpPr/>
          <p:nvPr/>
        </p:nvCxnSpPr>
        <p:spPr>
          <a:xfrm flipH="1" flipV="1">
            <a:off x="497699" y="5986692"/>
            <a:ext cx="8260580" cy="1483"/>
          </a:xfrm>
          <a:prstGeom prst="line">
            <a:avLst/>
          </a:prstGeom>
        </p:spPr>
        <p:style>
          <a:lnRef idx="1">
            <a:schemeClr val="dk1"/>
          </a:lnRef>
          <a:fillRef idx="0">
            <a:schemeClr val="dk1"/>
          </a:fillRef>
          <a:effectRef idx="0">
            <a:schemeClr val="dk1"/>
          </a:effectRef>
          <a:fontRef idx="minor">
            <a:schemeClr val="tx1"/>
          </a:fontRef>
        </p:style>
      </p:cxnSp>
      <p:sp>
        <p:nvSpPr>
          <p:cNvPr id="20" name="Slide Number Placeholder 1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146</a:t>
            </a:fld>
            <a:endParaRPr lang="en-GB"/>
          </a:p>
        </p:txBody>
      </p:sp>
    </p:spTree>
    <p:extLst>
      <p:ext uri="{BB962C8B-B14F-4D97-AF65-F5344CB8AC3E}">
        <p14:creationId xmlns:p14="http://schemas.microsoft.com/office/powerpoint/2010/main" val="14498808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Retrieving the original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95536" y="836712"/>
                <a:ext cx="8352928" cy="369332"/>
              </a:xfrm>
              <a:prstGeom prst="rect">
                <a:avLst/>
              </a:prstGeom>
            </p:spPr>
            <p:txBody>
              <a:bodyPr wrap="square">
                <a:spAutoFit/>
              </a:bodyPr>
              <a:lstStyle/>
              <a:p>
                <a:r>
                  <a:rPr lang="en-GB" dirty="0"/>
                  <a:t>Again, let X represent the IQ of a randomly chosen person, where </a:t>
                </a:r>
                <a14:m>
                  <m:oMath xmlns:m="http://schemas.openxmlformats.org/officeDocument/2006/math">
                    <m:r>
                      <a:rPr lang="en-GB" i="1">
                        <a:latin typeface="Cambria Math"/>
                      </a:rPr>
                      <m:t>𝑋</m:t>
                    </m:r>
                    <m:r>
                      <a:rPr lang="en-GB" i="1">
                        <a:latin typeface="Cambria Math"/>
                      </a:rPr>
                      <m:t>~</m:t>
                    </m:r>
                    <m:r>
                      <a:rPr lang="en-GB" i="1">
                        <a:latin typeface="Cambria Math"/>
                      </a:rPr>
                      <m:t>𝑁</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a:rPr>
                              <m:t>100,15</m:t>
                            </m:r>
                          </m:e>
                          <m:sup>
                            <m:r>
                              <a:rPr lang="en-GB" i="1">
                                <a:latin typeface="Cambria Math"/>
                              </a:rPr>
                              <m:t>2</m:t>
                            </m:r>
                          </m:sup>
                        </m:sSup>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95536" y="836712"/>
                <a:ext cx="8352928" cy="369332"/>
              </a:xfrm>
              <a:prstGeom prst="rect">
                <a:avLst/>
              </a:prstGeom>
              <a:blipFill rotWithShape="1">
                <a:blip r:embed="rId2" cstate="print"/>
                <a:stretch>
                  <a:fillRect l="-657" t="-8197" b="-24590"/>
                </a:stretch>
              </a:blipFill>
            </p:spPr>
            <p:txBody>
              <a:bodyPr/>
              <a:lstStyle/>
              <a:p>
                <a:r>
                  <a:rPr lang="en-GB">
                    <a:noFill/>
                  </a:rPr>
                  <a:t> </a:t>
                </a:r>
              </a:p>
            </p:txBody>
          </p:sp>
        </mc:Fallback>
      </mc:AlternateContent>
      <p:sp>
        <p:nvSpPr>
          <p:cNvPr id="6" name="TextBox 5"/>
          <p:cNvSpPr txBox="1"/>
          <p:nvPr/>
        </p:nvSpPr>
        <p:spPr>
          <a:xfrm>
            <a:off x="395536" y="1484784"/>
            <a:ext cx="741682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What IQ corresponds to the bottom 78% of the population?</a:t>
            </a:r>
          </a:p>
        </p:txBody>
      </p:sp>
      <p:sp>
        <p:nvSpPr>
          <p:cNvPr id="7" name="Down Arrow 6"/>
          <p:cNvSpPr/>
          <p:nvPr/>
        </p:nvSpPr>
        <p:spPr>
          <a:xfrm>
            <a:off x="3834852" y="1844823"/>
            <a:ext cx="432048" cy="4401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4716016" y="1948190"/>
            <a:ext cx="4426840" cy="369332"/>
          </a:xfrm>
          <a:prstGeom prst="rect">
            <a:avLst/>
          </a:prstGeom>
          <a:noFill/>
        </p:spPr>
        <p:txBody>
          <a:bodyPr wrap="square" rtlCol="0">
            <a:spAutoFit/>
          </a:bodyPr>
          <a:lstStyle/>
          <a:p>
            <a:r>
              <a:rPr lang="en-GB" dirty="0"/>
              <a:t>State the problem in probabilistic terms.</a:t>
            </a:r>
          </a:p>
        </p:txBody>
      </p:sp>
      <mc:AlternateContent xmlns:mc="http://schemas.openxmlformats.org/markup-compatibility/2006" xmlns:a14="http://schemas.microsoft.com/office/drawing/2010/main">
        <mc:Choice Requires="a14">
          <p:sp>
            <p:nvSpPr>
              <p:cNvPr id="9" name="TextBox 8"/>
              <p:cNvSpPr txBox="1"/>
              <p:nvPr/>
            </p:nvSpPr>
            <p:spPr>
              <a:xfrm>
                <a:off x="3059832" y="2999651"/>
                <a:ext cx="261936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panose="02040503050406030204" pitchFamily="18" charset="0"/>
                            </a:rPr>
                            <m:t>𝑧</m:t>
                          </m:r>
                        </m:e>
                      </m:d>
                      <m:r>
                        <a:rPr lang="en-GB" b="0" i="1" smtClean="0">
                          <a:latin typeface="Cambria Math"/>
                        </a:rPr>
                        <m:t>=0.78</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3059832" y="2999651"/>
                <a:ext cx="2619361" cy="369332"/>
              </a:xfrm>
              <a:prstGeom prst="rect">
                <a:avLst/>
              </a:prstGeom>
              <a:blipFill rotWithShape="0">
                <a:blip r:embed="rId3"/>
                <a:stretch>
                  <a:fillRect/>
                </a:stretch>
              </a:blipFill>
            </p:spPr>
            <p:txBody>
              <a:bodyPr/>
              <a:lstStyle/>
              <a:p>
                <a:r>
                  <a:rPr lang="en-GB">
                    <a:noFill/>
                  </a:rPr>
                  <a:t> </a:t>
                </a:r>
              </a:p>
            </p:txBody>
          </p:sp>
        </mc:Fallback>
      </mc:AlternateContent>
      <p:sp>
        <p:nvSpPr>
          <p:cNvPr id="10" name="Down Arrow 9"/>
          <p:cNvSpPr/>
          <p:nvPr/>
        </p:nvSpPr>
        <p:spPr>
          <a:xfrm>
            <a:off x="3834852" y="3405736"/>
            <a:ext cx="432048" cy="6912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TextBox 10"/>
          <p:cNvSpPr txBox="1"/>
          <p:nvPr/>
        </p:nvSpPr>
        <p:spPr>
          <a:xfrm>
            <a:off x="5010665" y="3859483"/>
            <a:ext cx="4032448" cy="646331"/>
          </a:xfrm>
          <a:prstGeom prst="rect">
            <a:avLst/>
          </a:prstGeom>
          <a:noFill/>
        </p:spPr>
        <p:txBody>
          <a:bodyPr wrap="square" rtlCol="0">
            <a:spAutoFit/>
          </a:bodyPr>
          <a:lstStyle/>
          <a:p>
            <a:r>
              <a:rPr lang="en-GB" dirty="0"/>
              <a:t>Identify z value</a:t>
            </a:r>
          </a:p>
          <a:p>
            <a:r>
              <a:rPr lang="en-GB" dirty="0"/>
              <a:t>(as we did in the previous lesson).</a:t>
            </a:r>
          </a:p>
        </p:txBody>
      </p:sp>
      <mc:AlternateContent xmlns:mc="http://schemas.openxmlformats.org/markup-compatibility/2006" xmlns:a14="http://schemas.microsoft.com/office/drawing/2010/main">
        <mc:Choice Requires="a14">
          <p:sp>
            <p:nvSpPr>
              <p:cNvPr id="12" name="TextBox 11"/>
              <p:cNvSpPr txBox="1"/>
              <p:nvPr/>
            </p:nvSpPr>
            <p:spPr>
              <a:xfrm>
                <a:off x="3186780" y="4120420"/>
                <a:ext cx="172819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i="1" smtClean="0">
                          <a:latin typeface="Cambria Math"/>
                        </a:rPr>
                        <m:t>𝑧</m:t>
                      </m:r>
                      <m:r>
                        <a:rPr lang="en-GB" b="0" i="1" smtClean="0">
                          <a:latin typeface="Cambria Math"/>
                        </a:rPr>
                        <m:t>=0.77</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3186780" y="4120420"/>
                <a:ext cx="1728192" cy="369332"/>
              </a:xfrm>
              <a:prstGeom prst="rect">
                <a:avLst/>
              </a:prstGeom>
              <a:blipFill rotWithShape="1">
                <a:blip r:embed="rId4"/>
                <a:stretch>
                  <a:fillRect/>
                </a:stretch>
              </a:blipFill>
            </p:spPr>
            <p:txBody>
              <a:bodyPr/>
              <a:lstStyle/>
              <a:p>
                <a:r>
                  <a:rPr lang="en-GB">
                    <a:noFill/>
                  </a:rPr>
                  <a:t> </a:t>
                </a:r>
              </a:p>
            </p:txBody>
          </p:sp>
        </mc:Fallback>
      </mc:AlternateContent>
      <p:sp>
        <p:nvSpPr>
          <p:cNvPr id="13" name="Down Arrow 12"/>
          <p:cNvSpPr/>
          <p:nvPr/>
        </p:nvSpPr>
        <p:spPr>
          <a:xfrm>
            <a:off x="3834852" y="4502512"/>
            <a:ext cx="432048" cy="10174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p:cNvSpPr txBox="1"/>
              <p:nvPr/>
            </p:nvSpPr>
            <p:spPr>
              <a:xfrm>
                <a:off x="4592635" y="4964022"/>
                <a:ext cx="4608512" cy="369332"/>
              </a:xfrm>
              <a:prstGeom prst="rect">
                <a:avLst/>
              </a:prstGeom>
              <a:noFill/>
            </p:spPr>
            <p:txBody>
              <a:bodyPr wrap="square" rtlCol="0">
                <a:spAutoFit/>
              </a:bodyPr>
              <a:lstStyle/>
              <a:p>
                <a:r>
                  <a:rPr lang="en-GB" dirty="0"/>
                  <a:t>Use z formula to find </a:t>
                </a:r>
                <a14:m>
                  <m:oMath xmlns:m="http://schemas.openxmlformats.org/officeDocument/2006/math">
                    <m:r>
                      <a:rPr lang="en-GB" b="0" i="1" smtClean="0">
                        <a:latin typeface="Cambria Math" panose="02040503050406030204" pitchFamily="18" charset="0"/>
                      </a:rPr>
                      <m:t>𝑥</m:t>
                    </m:r>
                  </m:oMath>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4592635" y="4964022"/>
                <a:ext cx="4608512" cy="369332"/>
              </a:xfrm>
              <a:prstGeom prst="rect">
                <a:avLst/>
              </a:prstGeom>
              <a:blipFill rotWithShape="0">
                <a:blip r:embed="rId5"/>
                <a:stretch>
                  <a:fillRect l="-1058"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54732" y="5519930"/>
                <a:ext cx="3456384" cy="8897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𝑥</m:t>
                          </m:r>
                          <m:r>
                            <a:rPr lang="en-GB" b="0" i="1" smtClean="0">
                              <a:latin typeface="Cambria Math"/>
                            </a:rPr>
                            <m:t>−100</m:t>
                          </m:r>
                        </m:num>
                        <m:den>
                          <m:r>
                            <a:rPr lang="en-GB" b="0" i="1" smtClean="0">
                              <a:latin typeface="Cambria Math"/>
                            </a:rPr>
                            <m:t>15</m:t>
                          </m:r>
                        </m:den>
                      </m:f>
                      <m:r>
                        <a:rPr lang="en-GB" b="0" i="1" smtClean="0">
                          <a:latin typeface="Cambria Math"/>
                        </a:rPr>
                        <m:t>=0.77</m:t>
                      </m:r>
                    </m:oMath>
                  </m:oMathPara>
                </a14:m>
                <a:endParaRPr lang="en-GB" b="0" i="1" dirty="0">
                  <a:latin typeface="Cambria Math"/>
                </a:endParaRPr>
              </a:p>
              <a:p>
                <a:pPr algn="ct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=100+</m:t>
                      </m:r>
                      <m:d>
                        <m:dPr>
                          <m:ctrlPr>
                            <a:rPr lang="en-GB" b="0" i="1" smtClean="0">
                              <a:latin typeface="Cambria Math" panose="02040503050406030204" pitchFamily="18" charset="0"/>
                            </a:rPr>
                          </m:ctrlPr>
                        </m:dPr>
                        <m:e>
                          <m:r>
                            <a:rPr lang="en-GB" b="0" i="1" smtClean="0">
                              <a:latin typeface="Cambria Math"/>
                            </a:rPr>
                            <m:t>0.77×15</m:t>
                          </m:r>
                        </m:e>
                      </m:d>
                      <m:r>
                        <a:rPr lang="en-GB" b="0" i="1" smtClean="0">
                          <a:latin typeface="Cambria Math"/>
                        </a:rPr>
                        <m:t>=111.55</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2754732" y="5519930"/>
                <a:ext cx="3456384" cy="889795"/>
              </a:xfrm>
              <a:prstGeom prst="rect">
                <a:avLst/>
              </a:prstGeom>
              <a:blipFill rotWithShape="1">
                <a:blip r:embed="rId6"/>
                <a:stretch>
                  <a:fillRect/>
                </a:stretch>
              </a:blipFill>
            </p:spPr>
            <p:txBody>
              <a:bodyPr/>
              <a:lstStyle/>
              <a:p>
                <a:r>
                  <a:rPr lang="en-GB">
                    <a:noFill/>
                  </a:rPr>
                  <a:t> </a:t>
                </a:r>
              </a:p>
            </p:txBody>
          </p:sp>
        </mc:Fallback>
      </mc:AlternateContent>
      <p:cxnSp>
        <p:nvCxnSpPr>
          <p:cNvPr id="20" name="Straight Arrow Connector 19"/>
          <p:cNvCxnSpPr/>
          <p:nvPr/>
        </p:nvCxnSpPr>
        <p:spPr>
          <a:xfrm flipV="1">
            <a:off x="1394132" y="2206003"/>
            <a:ext cx="0" cy="16968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V="1">
            <a:off x="323528" y="3902837"/>
            <a:ext cx="230425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Freeform 23"/>
          <p:cNvSpPr/>
          <p:nvPr/>
        </p:nvSpPr>
        <p:spPr>
          <a:xfrm>
            <a:off x="249382" y="2578765"/>
            <a:ext cx="2235200" cy="1210275"/>
          </a:xfrm>
          <a:custGeom>
            <a:avLst/>
            <a:gdLst>
              <a:gd name="connsiteX0" fmla="*/ 0 w 2235200"/>
              <a:gd name="connsiteY0" fmla="*/ 1156984 h 1210275"/>
              <a:gd name="connsiteX1" fmla="*/ 332509 w 2235200"/>
              <a:gd name="connsiteY1" fmla="*/ 1092329 h 1210275"/>
              <a:gd name="connsiteX2" fmla="*/ 618836 w 2235200"/>
              <a:gd name="connsiteY2" fmla="*/ 861420 h 1210275"/>
              <a:gd name="connsiteX3" fmla="*/ 812800 w 2235200"/>
              <a:gd name="connsiteY3" fmla="*/ 491966 h 1210275"/>
              <a:gd name="connsiteX4" fmla="*/ 932873 w 2235200"/>
              <a:gd name="connsiteY4" fmla="*/ 159457 h 1210275"/>
              <a:gd name="connsiteX5" fmla="*/ 1034473 w 2235200"/>
              <a:gd name="connsiteY5" fmla="*/ 30147 h 1210275"/>
              <a:gd name="connsiteX6" fmla="*/ 1126836 w 2235200"/>
              <a:gd name="connsiteY6" fmla="*/ 2438 h 1210275"/>
              <a:gd name="connsiteX7" fmla="*/ 1163782 w 2235200"/>
              <a:gd name="connsiteY7" fmla="*/ 2438 h 1210275"/>
              <a:gd name="connsiteX8" fmla="*/ 1209963 w 2235200"/>
              <a:gd name="connsiteY8" fmla="*/ 11675 h 1210275"/>
              <a:gd name="connsiteX9" fmla="*/ 1330036 w 2235200"/>
              <a:gd name="connsiteY9" fmla="*/ 57857 h 1210275"/>
              <a:gd name="connsiteX10" fmla="*/ 1403927 w 2235200"/>
              <a:gd name="connsiteY10" fmla="*/ 224111 h 1210275"/>
              <a:gd name="connsiteX11" fmla="*/ 1440873 w 2235200"/>
              <a:gd name="connsiteY11" fmla="*/ 501202 h 1210275"/>
              <a:gd name="connsiteX12" fmla="*/ 1542473 w 2235200"/>
              <a:gd name="connsiteY12" fmla="*/ 861420 h 1210275"/>
              <a:gd name="connsiteX13" fmla="*/ 1662545 w 2235200"/>
              <a:gd name="connsiteY13" fmla="*/ 1009202 h 1210275"/>
              <a:gd name="connsiteX14" fmla="*/ 1838036 w 2235200"/>
              <a:gd name="connsiteY14" fmla="*/ 1129275 h 1210275"/>
              <a:gd name="connsiteX15" fmla="*/ 2032000 w 2235200"/>
              <a:gd name="connsiteY15" fmla="*/ 1203166 h 1210275"/>
              <a:gd name="connsiteX16" fmla="*/ 2235200 w 2235200"/>
              <a:gd name="connsiteY16" fmla="*/ 1203166 h 12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5200" h="1210275">
                <a:moveTo>
                  <a:pt x="0" y="1156984"/>
                </a:moveTo>
                <a:cubicBezTo>
                  <a:pt x="114685" y="1149287"/>
                  <a:pt x="229370" y="1141590"/>
                  <a:pt x="332509" y="1092329"/>
                </a:cubicBezTo>
                <a:cubicBezTo>
                  <a:pt x="435648" y="1043068"/>
                  <a:pt x="538788" y="961480"/>
                  <a:pt x="618836" y="861420"/>
                </a:cubicBezTo>
                <a:cubicBezTo>
                  <a:pt x="698885" y="761359"/>
                  <a:pt x="760461" y="608960"/>
                  <a:pt x="812800" y="491966"/>
                </a:cubicBezTo>
                <a:cubicBezTo>
                  <a:pt x="865139" y="374972"/>
                  <a:pt x="895928" y="236427"/>
                  <a:pt x="932873" y="159457"/>
                </a:cubicBezTo>
                <a:cubicBezTo>
                  <a:pt x="969819" y="82487"/>
                  <a:pt x="1002146" y="56317"/>
                  <a:pt x="1034473" y="30147"/>
                </a:cubicBezTo>
                <a:cubicBezTo>
                  <a:pt x="1066800" y="3977"/>
                  <a:pt x="1105285" y="7056"/>
                  <a:pt x="1126836" y="2438"/>
                </a:cubicBezTo>
                <a:cubicBezTo>
                  <a:pt x="1148388" y="-2180"/>
                  <a:pt x="1149928" y="899"/>
                  <a:pt x="1163782" y="2438"/>
                </a:cubicBezTo>
                <a:cubicBezTo>
                  <a:pt x="1177636" y="3977"/>
                  <a:pt x="1182254" y="2438"/>
                  <a:pt x="1209963" y="11675"/>
                </a:cubicBezTo>
                <a:cubicBezTo>
                  <a:pt x="1237672" y="20911"/>
                  <a:pt x="1297709" y="22451"/>
                  <a:pt x="1330036" y="57857"/>
                </a:cubicBezTo>
                <a:cubicBezTo>
                  <a:pt x="1362363" y="93263"/>
                  <a:pt x="1385454" y="150220"/>
                  <a:pt x="1403927" y="224111"/>
                </a:cubicBezTo>
                <a:cubicBezTo>
                  <a:pt x="1422400" y="298002"/>
                  <a:pt x="1417782" y="394984"/>
                  <a:pt x="1440873" y="501202"/>
                </a:cubicBezTo>
                <a:cubicBezTo>
                  <a:pt x="1463964" y="607420"/>
                  <a:pt x="1505528" y="776753"/>
                  <a:pt x="1542473" y="861420"/>
                </a:cubicBezTo>
                <a:cubicBezTo>
                  <a:pt x="1579418" y="946087"/>
                  <a:pt x="1613285" y="964559"/>
                  <a:pt x="1662545" y="1009202"/>
                </a:cubicBezTo>
                <a:cubicBezTo>
                  <a:pt x="1711806" y="1053844"/>
                  <a:pt x="1776460" y="1096948"/>
                  <a:pt x="1838036" y="1129275"/>
                </a:cubicBezTo>
                <a:cubicBezTo>
                  <a:pt x="1899612" y="1161602"/>
                  <a:pt x="1965806" y="1190851"/>
                  <a:pt x="2032000" y="1203166"/>
                </a:cubicBezTo>
                <a:cubicBezTo>
                  <a:pt x="2098194" y="1215481"/>
                  <a:pt x="2166697" y="1209323"/>
                  <a:pt x="2235200" y="120316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7" name="Freeform 26"/>
          <p:cNvSpPr/>
          <p:nvPr/>
        </p:nvSpPr>
        <p:spPr>
          <a:xfrm>
            <a:off x="314036" y="2567709"/>
            <a:ext cx="1782619" cy="1348509"/>
          </a:xfrm>
          <a:custGeom>
            <a:avLst/>
            <a:gdLst>
              <a:gd name="connsiteX0" fmla="*/ 18473 w 1782619"/>
              <a:gd name="connsiteY0" fmla="*/ 1339273 h 1348509"/>
              <a:gd name="connsiteX1" fmla="*/ 1773382 w 1782619"/>
              <a:gd name="connsiteY1" fmla="*/ 1348509 h 1348509"/>
              <a:gd name="connsiteX2" fmla="*/ 1782619 w 1782619"/>
              <a:gd name="connsiteY2" fmla="*/ 1145309 h 1348509"/>
              <a:gd name="connsiteX3" fmla="*/ 1597891 w 1782619"/>
              <a:gd name="connsiteY3" fmla="*/ 1025236 h 1348509"/>
              <a:gd name="connsiteX4" fmla="*/ 1468582 w 1782619"/>
              <a:gd name="connsiteY4" fmla="*/ 849746 h 1348509"/>
              <a:gd name="connsiteX5" fmla="*/ 1385455 w 1782619"/>
              <a:gd name="connsiteY5" fmla="*/ 544946 h 1348509"/>
              <a:gd name="connsiteX6" fmla="*/ 1339273 w 1782619"/>
              <a:gd name="connsiteY6" fmla="*/ 258618 h 1348509"/>
              <a:gd name="connsiteX7" fmla="*/ 1274619 w 1782619"/>
              <a:gd name="connsiteY7" fmla="*/ 46182 h 1348509"/>
              <a:gd name="connsiteX8" fmla="*/ 1006764 w 1782619"/>
              <a:gd name="connsiteY8" fmla="*/ 0 h 1348509"/>
              <a:gd name="connsiteX9" fmla="*/ 877455 w 1782619"/>
              <a:gd name="connsiteY9" fmla="*/ 101600 h 1348509"/>
              <a:gd name="connsiteX10" fmla="*/ 803564 w 1782619"/>
              <a:gd name="connsiteY10" fmla="*/ 378691 h 1348509"/>
              <a:gd name="connsiteX11" fmla="*/ 581891 w 1782619"/>
              <a:gd name="connsiteY11" fmla="*/ 840509 h 1348509"/>
              <a:gd name="connsiteX12" fmla="*/ 360219 w 1782619"/>
              <a:gd name="connsiteY12" fmla="*/ 1043709 h 1348509"/>
              <a:gd name="connsiteX13" fmla="*/ 83128 w 1782619"/>
              <a:gd name="connsiteY13" fmla="*/ 1173018 h 1348509"/>
              <a:gd name="connsiteX14" fmla="*/ 0 w 1782619"/>
              <a:gd name="connsiteY14" fmla="*/ 1173018 h 1348509"/>
              <a:gd name="connsiteX15" fmla="*/ 18473 w 1782619"/>
              <a:gd name="connsiteY15" fmla="*/ 1339273 h 134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2619" h="1348509">
                <a:moveTo>
                  <a:pt x="18473" y="1339273"/>
                </a:moveTo>
                <a:lnTo>
                  <a:pt x="1773382" y="1348509"/>
                </a:lnTo>
                <a:lnTo>
                  <a:pt x="1782619" y="1145309"/>
                </a:lnTo>
                <a:lnTo>
                  <a:pt x="1597891" y="1025236"/>
                </a:lnTo>
                <a:lnTo>
                  <a:pt x="1468582" y="849746"/>
                </a:lnTo>
                <a:lnTo>
                  <a:pt x="1385455" y="544946"/>
                </a:lnTo>
                <a:lnTo>
                  <a:pt x="1339273" y="258618"/>
                </a:lnTo>
                <a:lnTo>
                  <a:pt x="1274619" y="46182"/>
                </a:lnTo>
                <a:lnTo>
                  <a:pt x="1006764" y="0"/>
                </a:lnTo>
                <a:lnTo>
                  <a:pt x="877455" y="101600"/>
                </a:lnTo>
                <a:lnTo>
                  <a:pt x="803564" y="378691"/>
                </a:lnTo>
                <a:lnTo>
                  <a:pt x="581891" y="840509"/>
                </a:lnTo>
                <a:lnTo>
                  <a:pt x="360219" y="1043709"/>
                </a:lnTo>
                <a:lnTo>
                  <a:pt x="83128" y="1173018"/>
                </a:lnTo>
                <a:lnTo>
                  <a:pt x="0" y="1173018"/>
                </a:lnTo>
                <a:lnTo>
                  <a:pt x="18473" y="1339273"/>
                </a:lnTo>
                <a:close/>
              </a:path>
            </a:pathLst>
          </a:cu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827584" y="3519163"/>
            <a:ext cx="720080" cy="369332"/>
          </a:xfrm>
          <a:prstGeom prst="rect">
            <a:avLst/>
          </a:prstGeom>
          <a:noFill/>
        </p:spPr>
        <p:txBody>
          <a:bodyPr wrap="square" rtlCol="0">
            <a:spAutoFit/>
          </a:bodyPr>
          <a:lstStyle/>
          <a:p>
            <a:r>
              <a:rPr lang="en-GB" dirty="0"/>
              <a:t>0.78</a:t>
            </a:r>
          </a:p>
        </p:txBody>
      </p:sp>
      <p:sp>
        <p:nvSpPr>
          <p:cNvPr id="29" name="TextBox 28"/>
          <p:cNvSpPr txBox="1"/>
          <p:nvPr/>
        </p:nvSpPr>
        <p:spPr>
          <a:xfrm>
            <a:off x="314036" y="4571836"/>
            <a:ext cx="1944216"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Bro Tip</a:t>
            </a:r>
            <a:r>
              <a:rPr lang="en-GB" sz="1400" dirty="0"/>
              <a:t>: Draw a diagram for these types of questions if it helps.</a:t>
            </a:r>
          </a:p>
        </p:txBody>
      </p:sp>
      <p:sp>
        <p:nvSpPr>
          <p:cNvPr id="30" name="TextBox 29"/>
          <p:cNvSpPr txBox="1"/>
          <p:nvPr/>
        </p:nvSpPr>
        <p:spPr>
          <a:xfrm>
            <a:off x="1620486" y="3943080"/>
            <a:ext cx="864096" cy="307777"/>
          </a:xfrm>
          <a:prstGeom prst="rect">
            <a:avLst/>
          </a:prstGeom>
          <a:noFill/>
        </p:spPr>
        <p:txBody>
          <a:bodyPr wrap="square" rtlCol="0">
            <a:spAutoFit/>
          </a:bodyPr>
          <a:lstStyle/>
          <a:p>
            <a:r>
              <a:rPr lang="en-GB" sz="1400" dirty="0"/>
              <a:t>z = 0.77</a:t>
            </a:r>
          </a:p>
        </p:txBody>
      </p:sp>
      <mc:AlternateContent xmlns:mc="http://schemas.openxmlformats.org/markup-compatibility/2006" xmlns:a14="http://schemas.microsoft.com/office/drawing/2010/main">
        <mc:Choice Requires="a14">
          <p:sp>
            <p:nvSpPr>
              <p:cNvPr id="26" name="TextBox 25"/>
              <p:cNvSpPr txBox="1"/>
              <p:nvPr/>
            </p:nvSpPr>
            <p:spPr>
              <a:xfrm>
                <a:off x="2326215" y="2284967"/>
                <a:ext cx="261936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a:rPr>
                            <m:t>&lt;</m:t>
                          </m:r>
                          <m:r>
                            <a:rPr lang="en-GB" b="0" i="1" smtClean="0">
                              <a:latin typeface="Cambria Math"/>
                            </a:rPr>
                            <m:t>𝑥</m:t>
                          </m:r>
                        </m:e>
                      </m:d>
                      <m:r>
                        <a:rPr lang="en-GB" b="0" i="1" smtClean="0">
                          <a:latin typeface="Cambria Math"/>
                        </a:rPr>
                        <m:t>=0.78</m:t>
                      </m:r>
                    </m:oMath>
                  </m:oMathPara>
                </a14:m>
                <a:endParaRPr lang="en-GB" dirty="0"/>
              </a:p>
            </p:txBody>
          </p:sp>
        </mc:Choice>
        <mc:Fallback xmlns="">
          <p:sp>
            <p:nvSpPr>
              <p:cNvPr id="26" name="TextBox 25"/>
              <p:cNvSpPr txBox="1">
                <a:spLocks noRot="1" noChangeAspect="1" noMove="1" noResize="1" noEditPoints="1" noAdjustHandles="1" noChangeArrowheads="1" noChangeShapeType="1" noTextEdit="1"/>
              </p:cNvSpPr>
              <p:nvPr/>
            </p:nvSpPr>
            <p:spPr>
              <a:xfrm>
                <a:off x="2326215" y="2284967"/>
                <a:ext cx="2619361" cy="369332"/>
              </a:xfrm>
              <a:prstGeom prst="rect">
                <a:avLst/>
              </a:prstGeom>
              <a:blipFill rotWithShape="1">
                <a:blip r:embed="rId7"/>
                <a:stretch>
                  <a:fillRect/>
                </a:stretch>
              </a:blipFill>
            </p:spPr>
            <p:txBody>
              <a:bodyPr/>
              <a:lstStyle/>
              <a:p>
                <a:r>
                  <a:rPr lang="en-GB">
                    <a:noFill/>
                  </a:rPr>
                  <a:t> </a:t>
                </a:r>
              </a:p>
            </p:txBody>
          </p:sp>
        </mc:Fallback>
      </mc:AlternateContent>
      <p:sp>
        <p:nvSpPr>
          <p:cNvPr id="31" name="TextBox 30"/>
          <p:cNvSpPr txBox="1"/>
          <p:nvPr/>
        </p:nvSpPr>
        <p:spPr>
          <a:xfrm>
            <a:off x="5940152" y="3038094"/>
            <a:ext cx="1512168" cy="369332"/>
          </a:xfrm>
          <a:prstGeom prst="rect">
            <a:avLst/>
          </a:prstGeom>
          <a:noFill/>
        </p:spPr>
        <p:txBody>
          <a:bodyPr wrap="square" rtlCol="0">
            <a:spAutoFit/>
          </a:bodyPr>
          <a:lstStyle/>
          <a:p>
            <a:r>
              <a:rPr lang="en-GB" dirty="0"/>
              <a:t>‘Standardise’.</a:t>
            </a:r>
          </a:p>
        </p:txBody>
      </p:sp>
      <p:sp>
        <p:nvSpPr>
          <p:cNvPr id="32" name="Down Arrow 31"/>
          <p:cNvSpPr/>
          <p:nvPr/>
        </p:nvSpPr>
        <p:spPr>
          <a:xfrm>
            <a:off x="3834852" y="2678253"/>
            <a:ext cx="432048" cy="32139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Slide Number Placeholder 2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147</a:t>
            </a:fld>
            <a:endParaRPr lang="en-GB"/>
          </a:p>
        </p:txBody>
      </p:sp>
    </p:spTree>
    <p:extLst>
      <p:ext uri="{BB962C8B-B14F-4D97-AF65-F5344CB8AC3E}">
        <p14:creationId xmlns:p14="http://schemas.microsoft.com/office/powerpoint/2010/main" val="31158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Retrieving the original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95536" y="836712"/>
                <a:ext cx="8352928" cy="369332"/>
              </a:xfrm>
              <a:prstGeom prst="rect">
                <a:avLst/>
              </a:prstGeom>
            </p:spPr>
            <p:txBody>
              <a:bodyPr wrap="square">
                <a:spAutoFit/>
              </a:bodyPr>
              <a:lstStyle/>
              <a:p>
                <a:r>
                  <a:rPr lang="en-GB" dirty="0"/>
                  <a:t>Again, let X represent the IQ of a randomly chosen person, where </a:t>
                </a:r>
                <a14:m>
                  <m:oMath xmlns:m="http://schemas.openxmlformats.org/officeDocument/2006/math">
                    <m:r>
                      <a:rPr lang="en-GB" i="1">
                        <a:latin typeface="Cambria Math"/>
                      </a:rPr>
                      <m:t>𝑋</m:t>
                    </m:r>
                    <m:r>
                      <a:rPr lang="en-GB" i="1">
                        <a:latin typeface="Cambria Math"/>
                      </a:rPr>
                      <m:t>~</m:t>
                    </m:r>
                    <m:r>
                      <a:rPr lang="en-GB" i="1">
                        <a:latin typeface="Cambria Math"/>
                      </a:rPr>
                      <m:t>𝑁</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a:rPr>
                              <m:t>100,15</m:t>
                            </m:r>
                          </m:e>
                          <m:sup>
                            <m:r>
                              <a:rPr lang="en-GB" i="1">
                                <a:latin typeface="Cambria Math"/>
                              </a:rPr>
                              <m:t>2</m:t>
                            </m:r>
                          </m:sup>
                        </m:sSup>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95536" y="836712"/>
                <a:ext cx="8352928" cy="369332"/>
              </a:xfrm>
              <a:prstGeom prst="rect">
                <a:avLst/>
              </a:prstGeom>
              <a:blipFill rotWithShape="1">
                <a:blip r:embed="rId2" cstate="print"/>
                <a:stretch>
                  <a:fillRect l="-657" t="-8197" b="-24590"/>
                </a:stretch>
              </a:blipFill>
            </p:spPr>
            <p:txBody>
              <a:bodyPr/>
              <a:lstStyle/>
              <a:p>
                <a:r>
                  <a:rPr lang="en-GB">
                    <a:noFill/>
                  </a:rPr>
                  <a:t> </a:t>
                </a:r>
              </a:p>
            </p:txBody>
          </p:sp>
        </mc:Fallback>
      </mc:AlternateContent>
      <p:sp>
        <p:nvSpPr>
          <p:cNvPr id="6" name="TextBox 5"/>
          <p:cNvSpPr txBox="1"/>
          <p:nvPr/>
        </p:nvSpPr>
        <p:spPr>
          <a:xfrm>
            <a:off x="395536" y="1484784"/>
            <a:ext cx="741682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What IQ corresponds to the bottom 90% of the population?</a:t>
            </a:r>
          </a:p>
        </p:txBody>
      </p:sp>
      <p:sp>
        <p:nvSpPr>
          <p:cNvPr id="7" name="Down Arrow 6"/>
          <p:cNvSpPr/>
          <p:nvPr/>
        </p:nvSpPr>
        <p:spPr>
          <a:xfrm>
            <a:off x="3635896" y="2568529"/>
            <a:ext cx="432048" cy="576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4994512" y="2806588"/>
            <a:ext cx="1581522" cy="369332"/>
          </a:xfrm>
          <a:prstGeom prst="rect">
            <a:avLst/>
          </a:prstGeom>
          <a:noFill/>
        </p:spPr>
        <p:txBody>
          <a:bodyPr wrap="square" rtlCol="0">
            <a:spAutoFit/>
          </a:bodyPr>
          <a:lstStyle/>
          <a:p>
            <a:r>
              <a:rPr lang="en-GB" dirty="0"/>
              <a:t>‘Standardise’</a:t>
            </a:r>
          </a:p>
        </p:txBody>
      </p:sp>
      <mc:AlternateContent xmlns:mc="http://schemas.openxmlformats.org/markup-compatibility/2006" xmlns:a14="http://schemas.microsoft.com/office/drawing/2010/main">
        <mc:Choice Requires="a14">
          <p:sp>
            <p:nvSpPr>
              <p:cNvPr id="9" name="TextBox 8"/>
              <p:cNvSpPr txBox="1"/>
              <p:nvPr/>
            </p:nvSpPr>
            <p:spPr>
              <a:xfrm>
                <a:off x="2839062" y="3144592"/>
                <a:ext cx="245776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panose="02040503050406030204" pitchFamily="18" charset="0"/>
                            </a:rPr>
                            <m:t>&lt;</m:t>
                          </m:r>
                          <m:r>
                            <a:rPr lang="en-GB" b="0" i="1" smtClean="0">
                              <a:latin typeface="Cambria Math" panose="02040503050406030204" pitchFamily="18" charset="0"/>
                            </a:rPr>
                            <m:t>𝑧</m:t>
                          </m:r>
                        </m:e>
                      </m:d>
                      <m:r>
                        <a:rPr lang="en-GB" b="0" i="1" smtClean="0">
                          <a:latin typeface="Cambria Math"/>
                        </a:rPr>
                        <m:t>=0.9</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2839062" y="3144592"/>
                <a:ext cx="2457764" cy="369332"/>
              </a:xfrm>
              <a:prstGeom prst="rect">
                <a:avLst/>
              </a:prstGeom>
              <a:blipFill rotWithShape="0">
                <a:blip r:embed="rId3"/>
                <a:stretch>
                  <a:fillRect/>
                </a:stretch>
              </a:blipFill>
            </p:spPr>
            <p:txBody>
              <a:bodyPr/>
              <a:lstStyle/>
              <a:p>
                <a:r>
                  <a:rPr lang="en-GB">
                    <a:noFill/>
                  </a:rPr>
                  <a:t> </a:t>
                </a:r>
              </a:p>
            </p:txBody>
          </p:sp>
        </mc:Fallback>
      </mc:AlternateContent>
      <p:sp>
        <p:nvSpPr>
          <p:cNvPr id="10" name="Down Arrow 9"/>
          <p:cNvSpPr/>
          <p:nvPr/>
        </p:nvSpPr>
        <p:spPr>
          <a:xfrm>
            <a:off x="3635896" y="3530313"/>
            <a:ext cx="432048" cy="8756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TextBox 10"/>
          <p:cNvSpPr txBox="1"/>
          <p:nvPr/>
        </p:nvSpPr>
        <p:spPr>
          <a:xfrm>
            <a:off x="4716016" y="3888495"/>
            <a:ext cx="4468663" cy="369332"/>
          </a:xfrm>
          <a:prstGeom prst="rect">
            <a:avLst/>
          </a:prstGeom>
          <a:noFill/>
        </p:spPr>
        <p:txBody>
          <a:bodyPr wrap="square" rtlCol="0">
            <a:spAutoFit/>
          </a:bodyPr>
          <a:lstStyle/>
          <a:p>
            <a:r>
              <a:rPr lang="en-GB" dirty="0"/>
              <a:t>Identify z value</a:t>
            </a:r>
          </a:p>
        </p:txBody>
      </p:sp>
      <p:sp>
        <p:nvSpPr>
          <p:cNvPr id="12" name="TextBox 11"/>
          <p:cNvSpPr txBox="1"/>
          <p:nvPr/>
        </p:nvSpPr>
        <p:spPr>
          <a:xfrm>
            <a:off x="2987824" y="4415438"/>
            <a:ext cx="172819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dirty="0"/>
              <a:t>z = 1.2816</a:t>
            </a:r>
          </a:p>
        </p:txBody>
      </p:sp>
      <p:sp>
        <p:nvSpPr>
          <p:cNvPr id="13" name="Down Arrow 12"/>
          <p:cNvSpPr/>
          <p:nvPr/>
        </p:nvSpPr>
        <p:spPr>
          <a:xfrm>
            <a:off x="3635896" y="4793811"/>
            <a:ext cx="432048" cy="8710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p:cNvSpPr txBox="1"/>
              <p:nvPr/>
            </p:nvSpPr>
            <p:spPr>
              <a:xfrm>
                <a:off x="4375012" y="5044676"/>
                <a:ext cx="4608512" cy="369332"/>
              </a:xfrm>
              <a:prstGeom prst="rect">
                <a:avLst/>
              </a:prstGeom>
              <a:noFill/>
            </p:spPr>
            <p:txBody>
              <a:bodyPr wrap="square" rtlCol="0">
                <a:spAutoFit/>
              </a:bodyPr>
              <a:lstStyle/>
              <a:p>
                <a:r>
                  <a:rPr lang="en-GB" dirty="0"/>
                  <a:t>Use z formula to find </a:t>
                </a:r>
                <a14:m>
                  <m:oMath xmlns:m="http://schemas.openxmlformats.org/officeDocument/2006/math">
                    <m:r>
                      <a:rPr lang="en-GB" i="1">
                        <a:latin typeface="Cambria Math" panose="02040503050406030204" pitchFamily="18" charset="0"/>
                      </a:rPr>
                      <m:t>𝑥</m:t>
                    </m:r>
                  </m:oMath>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4375012" y="5044676"/>
                <a:ext cx="4608512" cy="369332"/>
              </a:xfrm>
              <a:prstGeom prst="rect">
                <a:avLst/>
              </a:prstGeom>
              <a:blipFill rotWithShape="0">
                <a:blip r:embed="rId4"/>
                <a:stretch>
                  <a:fillRect l="-1190"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483768" y="5664873"/>
                <a:ext cx="3096344" cy="8897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a:rPr>
                            <m:t>𝑥</m:t>
                          </m:r>
                          <m:r>
                            <a:rPr lang="en-GB" i="1">
                              <a:latin typeface="Cambria Math"/>
                            </a:rPr>
                            <m:t>−100</m:t>
                          </m:r>
                        </m:num>
                        <m:den>
                          <m:r>
                            <a:rPr lang="en-GB" i="1">
                              <a:latin typeface="Cambria Math"/>
                            </a:rPr>
                            <m:t>15</m:t>
                          </m:r>
                        </m:den>
                      </m:f>
                      <m:r>
                        <a:rPr lang="en-GB" i="1">
                          <a:latin typeface="Cambria Math"/>
                        </a:rPr>
                        <m:t>=1.2816</m:t>
                      </m:r>
                    </m:oMath>
                  </m:oMathPara>
                </a14:m>
                <a:endParaRPr lang="en-GB" dirty="0"/>
              </a:p>
              <a:p>
                <a:pPr algn="ct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=119.224</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2483768" y="5664873"/>
                <a:ext cx="3096344" cy="889795"/>
              </a:xfrm>
              <a:prstGeom prst="rect">
                <a:avLst/>
              </a:prstGeom>
              <a:blipFill rotWithShape="1">
                <a:blip r:embed="rId5"/>
                <a:stretch>
                  <a:fillRect/>
                </a:stretch>
              </a:blipFill>
            </p:spPr>
            <p:txBody>
              <a:bodyPr/>
              <a:lstStyle/>
              <a:p>
                <a:r>
                  <a:rPr lang="en-GB">
                    <a:noFill/>
                  </a:rPr>
                  <a:t> </a:t>
                </a:r>
              </a:p>
            </p:txBody>
          </p:sp>
        </mc:Fallback>
      </mc:AlternateContent>
      <p:cxnSp>
        <p:nvCxnSpPr>
          <p:cNvPr id="20" name="Straight Arrow Connector 19"/>
          <p:cNvCxnSpPr/>
          <p:nvPr/>
        </p:nvCxnSpPr>
        <p:spPr>
          <a:xfrm flipV="1">
            <a:off x="1394132" y="2206003"/>
            <a:ext cx="0" cy="16968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V="1">
            <a:off x="323528" y="3902837"/>
            <a:ext cx="230425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Freeform 23"/>
          <p:cNvSpPr/>
          <p:nvPr/>
        </p:nvSpPr>
        <p:spPr>
          <a:xfrm>
            <a:off x="249382" y="2578765"/>
            <a:ext cx="2235200" cy="1210275"/>
          </a:xfrm>
          <a:custGeom>
            <a:avLst/>
            <a:gdLst>
              <a:gd name="connsiteX0" fmla="*/ 0 w 2235200"/>
              <a:gd name="connsiteY0" fmla="*/ 1156984 h 1210275"/>
              <a:gd name="connsiteX1" fmla="*/ 332509 w 2235200"/>
              <a:gd name="connsiteY1" fmla="*/ 1092329 h 1210275"/>
              <a:gd name="connsiteX2" fmla="*/ 618836 w 2235200"/>
              <a:gd name="connsiteY2" fmla="*/ 861420 h 1210275"/>
              <a:gd name="connsiteX3" fmla="*/ 812800 w 2235200"/>
              <a:gd name="connsiteY3" fmla="*/ 491966 h 1210275"/>
              <a:gd name="connsiteX4" fmla="*/ 932873 w 2235200"/>
              <a:gd name="connsiteY4" fmla="*/ 159457 h 1210275"/>
              <a:gd name="connsiteX5" fmla="*/ 1034473 w 2235200"/>
              <a:gd name="connsiteY5" fmla="*/ 30147 h 1210275"/>
              <a:gd name="connsiteX6" fmla="*/ 1126836 w 2235200"/>
              <a:gd name="connsiteY6" fmla="*/ 2438 h 1210275"/>
              <a:gd name="connsiteX7" fmla="*/ 1163782 w 2235200"/>
              <a:gd name="connsiteY7" fmla="*/ 2438 h 1210275"/>
              <a:gd name="connsiteX8" fmla="*/ 1209963 w 2235200"/>
              <a:gd name="connsiteY8" fmla="*/ 11675 h 1210275"/>
              <a:gd name="connsiteX9" fmla="*/ 1330036 w 2235200"/>
              <a:gd name="connsiteY9" fmla="*/ 57857 h 1210275"/>
              <a:gd name="connsiteX10" fmla="*/ 1403927 w 2235200"/>
              <a:gd name="connsiteY10" fmla="*/ 224111 h 1210275"/>
              <a:gd name="connsiteX11" fmla="*/ 1440873 w 2235200"/>
              <a:gd name="connsiteY11" fmla="*/ 501202 h 1210275"/>
              <a:gd name="connsiteX12" fmla="*/ 1542473 w 2235200"/>
              <a:gd name="connsiteY12" fmla="*/ 861420 h 1210275"/>
              <a:gd name="connsiteX13" fmla="*/ 1662545 w 2235200"/>
              <a:gd name="connsiteY13" fmla="*/ 1009202 h 1210275"/>
              <a:gd name="connsiteX14" fmla="*/ 1838036 w 2235200"/>
              <a:gd name="connsiteY14" fmla="*/ 1129275 h 1210275"/>
              <a:gd name="connsiteX15" fmla="*/ 2032000 w 2235200"/>
              <a:gd name="connsiteY15" fmla="*/ 1203166 h 1210275"/>
              <a:gd name="connsiteX16" fmla="*/ 2235200 w 2235200"/>
              <a:gd name="connsiteY16" fmla="*/ 1203166 h 121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5200" h="1210275">
                <a:moveTo>
                  <a:pt x="0" y="1156984"/>
                </a:moveTo>
                <a:cubicBezTo>
                  <a:pt x="114685" y="1149287"/>
                  <a:pt x="229370" y="1141590"/>
                  <a:pt x="332509" y="1092329"/>
                </a:cubicBezTo>
                <a:cubicBezTo>
                  <a:pt x="435648" y="1043068"/>
                  <a:pt x="538788" y="961480"/>
                  <a:pt x="618836" y="861420"/>
                </a:cubicBezTo>
                <a:cubicBezTo>
                  <a:pt x="698885" y="761359"/>
                  <a:pt x="760461" y="608960"/>
                  <a:pt x="812800" y="491966"/>
                </a:cubicBezTo>
                <a:cubicBezTo>
                  <a:pt x="865139" y="374972"/>
                  <a:pt x="895928" y="236427"/>
                  <a:pt x="932873" y="159457"/>
                </a:cubicBezTo>
                <a:cubicBezTo>
                  <a:pt x="969819" y="82487"/>
                  <a:pt x="1002146" y="56317"/>
                  <a:pt x="1034473" y="30147"/>
                </a:cubicBezTo>
                <a:cubicBezTo>
                  <a:pt x="1066800" y="3977"/>
                  <a:pt x="1105285" y="7056"/>
                  <a:pt x="1126836" y="2438"/>
                </a:cubicBezTo>
                <a:cubicBezTo>
                  <a:pt x="1148388" y="-2180"/>
                  <a:pt x="1149928" y="899"/>
                  <a:pt x="1163782" y="2438"/>
                </a:cubicBezTo>
                <a:cubicBezTo>
                  <a:pt x="1177636" y="3977"/>
                  <a:pt x="1182254" y="2438"/>
                  <a:pt x="1209963" y="11675"/>
                </a:cubicBezTo>
                <a:cubicBezTo>
                  <a:pt x="1237672" y="20911"/>
                  <a:pt x="1297709" y="22451"/>
                  <a:pt x="1330036" y="57857"/>
                </a:cubicBezTo>
                <a:cubicBezTo>
                  <a:pt x="1362363" y="93263"/>
                  <a:pt x="1385454" y="150220"/>
                  <a:pt x="1403927" y="224111"/>
                </a:cubicBezTo>
                <a:cubicBezTo>
                  <a:pt x="1422400" y="298002"/>
                  <a:pt x="1417782" y="394984"/>
                  <a:pt x="1440873" y="501202"/>
                </a:cubicBezTo>
                <a:cubicBezTo>
                  <a:pt x="1463964" y="607420"/>
                  <a:pt x="1505528" y="776753"/>
                  <a:pt x="1542473" y="861420"/>
                </a:cubicBezTo>
                <a:cubicBezTo>
                  <a:pt x="1579418" y="946087"/>
                  <a:pt x="1613285" y="964559"/>
                  <a:pt x="1662545" y="1009202"/>
                </a:cubicBezTo>
                <a:cubicBezTo>
                  <a:pt x="1711806" y="1053844"/>
                  <a:pt x="1776460" y="1096948"/>
                  <a:pt x="1838036" y="1129275"/>
                </a:cubicBezTo>
                <a:cubicBezTo>
                  <a:pt x="1899612" y="1161602"/>
                  <a:pt x="1965806" y="1190851"/>
                  <a:pt x="2032000" y="1203166"/>
                </a:cubicBezTo>
                <a:cubicBezTo>
                  <a:pt x="2098194" y="1215481"/>
                  <a:pt x="2166697" y="1209323"/>
                  <a:pt x="2235200" y="120316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7" name="Freeform 26"/>
          <p:cNvSpPr/>
          <p:nvPr/>
        </p:nvSpPr>
        <p:spPr>
          <a:xfrm>
            <a:off x="314036" y="2567709"/>
            <a:ext cx="1782619" cy="1348509"/>
          </a:xfrm>
          <a:custGeom>
            <a:avLst/>
            <a:gdLst>
              <a:gd name="connsiteX0" fmla="*/ 18473 w 1782619"/>
              <a:gd name="connsiteY0" fmla="*/ 1339273 h 1348509"/>
              <a:gd name="connsiteX1" fmla="*/ 1773382 w 1782619"/>
              <a:gd name="connsiteY1" fmla="*/ 1348509 h 1348509"/>
              <a:gd name="connsiteX2" fmla="*/ 1782619 w 1782619"/>
              <a:gd name="connsiteY2" fmla="*/ 1145309 h 1348509"/>
              <a:gd name="connsiteX3" fmla="*/ 1597891 w 1782619"/>
              <a:gd name="connsiteY3" fmla="*/ 1025236 h 1348509"/>
              <a:gd name="connsiteX4" fmla="*/ 1468582 w 1782619"/>
              <a:gd name="connsiteY4" fmla="*/ 849746 h 1348509"/>
              <a:gd name="connsiteX5" fmla="*/ 1385455 w 1782619"/>
              <a:gd name="connsiteY5" fmla="*/ 544946 h 1348509"/>
              <a:gd name="connsiteX6" fmla="*/ 1339273 w 1782619"/>
              <a:gd name="connsiteY6" fmla="*/ 258618 h 1348509"/>
              <a:gd name="connsiteX7" fmla="*/ 1274619 w 1782619"/>
              <a:gd name="connsiteY7" fmla="*/ 46182 h 1348509"/>
              <a:gd name="connsiteX8" fmla="*/ 1006764 w 1782619"/>
              <a:gd name="connsiteY8" fmla="*/ 0 h 1348509"/>
              <a:gd name="connsiteX9" fmla="*/ 877455 w 1782619"/>
              <a:gd name="connsiteY9" fmla="*/ 101600 h 1348509"/>
              <a:gd name="connsiteX10" fmla="*/ 803564 w 1782619"/>
              <a:gd name="connsiteY10" fmla="*/ 378691 h 1348509"/>
              <a:gd name="connsiteX11" fmla="*/ 581891 w 1782619"/>
              <a:gd name="connsiteY11" fmla="*/ 840509 h 1348509"/>
              <a:gd name="connsiteX12" fmla="*/ 360219 w 1782619"/>
              <a:gd name="connsiteY12" fmla="*/ 1043709 h 1348509"/>
              <a:gd name="connsiteX13" fmla="*/ 83128 w 1782619"/>
              <a:gd name="connsiteY13" fmla="*/ 1173018 h 1348509"/>
              <a:gd name="connsiteX14" fmla="*/ 0 w 1782619"/>
              <a:gd name="connsiteY14" fmla="*/ 1173018 h 1348509"/>
              <a:gd name="connsiteX15" fmla="*/ 18473 w 1782619"/>
              <a:gd name="connsiteY15" fmla="*/ 1339273 h 134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2619" h="1348509">
                <a:moveTo>
                  <a:pt x="18473" y="1339273"/>
                </a:moveTo>
                <a:lnTo>
                  <a:pt x="1773382" y="1348509"/>
                </a:lnTo>
                <a:lnTo>
                  <a:pt x="1782619" y="1145309"/>
                </a:lnTo>
                <a:lnTo>
                  <a:pt x="1597891" y="1025236"/>
                </a:lnTo>
                <a:lnTo>
                  <a:pt x="1468582" y="849746"/>
                </a:lnTo>
                <a:lnTo>
                  <a:pt x="1385455" y="544946"/>
                </a:lnTo>
                <a:lnTo>
                  <a:pt x="1339273" y="258618"/>
                </a:lnTo>
                <a:lnTo>
                  <a:pt x="1274619" y="46182"/>
                </a:lnTo>
                <a:lnTo>
                  <a:pt x="1006764" y="0"/>
                </a:lnTo>
                <a:lnTo>
                  <a:pt x="877455" y="101600"/>
                </a:lnTo>
                <a:lnTo>
                  <a:pt x="803564" y="378691"/>
                </a:lnTo>
                <a:lnTo>
                  <a:pt x="581891" y="840509"/>
                </a:lnTo>
                <a:lnTo>
                  <a:pt x="360219" y="1043709"/>
                </a:lnTo>
                <a:lnTo>
                  <a:pt x="83128" y="1173018"/>
                </a:lnTo>
                <a:lnTo>
                  <a:pt x="0" y="1173018"/>
                </a:lnTo>
                <a:lnTo>
                  <a:pt x="18473" y="1339273"/>
                </a:lnTo>
                <a:close/>
              </a:path>
            </a:pathLst>
          </a:cu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827584" y="3519163"/>
            <a:ext cx="539398" cy="369332"/>
          </a:xfrm>
          <a:prstGeom prst="rect">
            <a:avLst/>
          </a:prstGeom>
          <a:noFill/>
        </p:spPr>
        <p:txBody>
          <a:bodyPr wrap="square" rtlCol="0">
            <a:spAutoFit/>
          </a:bodyPr>
          <a:lstStyle/>
          <a:p>
            <a:r>
              <a:rPr lang="en-GB" dirty="0"/>
              <a:t>0.9</a:t>
            </a:r>
          </a:p>
        </p:txBody>
      </p:sp>
      <p:sp>
        <p:nvSpPr>
          <p:cNvPr id="30" name="TextBox 29"/>
          <p:cNvSpPr txBox="1"/>
          <p:nvPr/>
        </p:nvSpPr>
        <p:spPr>
          <a:xfrm>
            <a:off x="1475656" y="3916218"/>
            <a:ext cx="1152128" cy="307777"/>
          </a:xfrm>
          <a:prstGeom prst="rect">
            <a:avLst/>
          </a:prstGeom>
          <a:noFill/>
        </p:spPr>
        <p:txBody>
          <a:bodyPr wrap="square" rtlCol="0">
            <a:spAutoFit/>
          </a:bodyPr>
          <a:lstStyle/>
          <a:p>
            <a:r>
              <a:rPr lang="en-GB" sz="1400" dirty="0"/>
              <a:t>z = 1.2816</a:t>
            </a:r>
          </a:p>
        </p:txBody>
      </p:sp>
      <p:sp>
        <p:nvSpPr>
          <p:cNvPr id="26" name="TextBox 25"/>
          <p:cNvSpPr txBox="1"/>
          <p:nvPr/>
        </p:nvSpPr>
        <p:spPr>
          <a:xfrm>
            <a:off x="4977769" y="2195156"/>
            <a:ext cx="4031304" cy="369332"/>
          </a:xfrm>
          <a:prstGeom prst="rect">
            <a:avLst/>
          </a:prstGeom>
          <a:noFill/>
        </p:spPr>
        <p:txBody>
          <a:bodyPr wrap="square" rtlCol="0">
            <a:spAutoFit/>
          </a:bodyPr>
          <a:lstStyle/>
          <a:p>
            <a:r>
              <a:rPr lang="en-GB" dirty="0"/>
              <a:t>State the problem in probabilistic terms.</a:t>
            </a:r>
          </a:p>
        </p:txBody>
      </p:sp>
      <mc:AlternateContent xmlns:mc="http://schemas.openxmlformats.org/markup-compatibility/2006" xmlns:a14="http://schemas.microsoft.com/office/drawing/2010/main">
        <mc:Choice Requires="a14">
          <p:sp>
            <p:nvSpPr>
              <p:cNvPr id="31" name="TextBox 30"/>
              <p:cNvSpPr txBox="1"/>
              <p:nvPr/>
            </p:nvSpPr>
            <p:spPr>
              <a:xfrm>
                <a:off x="2311141" y="2198377"/>
                <a:ext cx="2619361"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panose="02040503050406030204" pitchFamily="18" charset="0"/>
                            </a:rPr>
                            <m:t>&lt;</m:t>
                          </m:r>
                          <m:r>
                            <a:rPr lang="en-GB" b="0" i="1" smtClean="0">
                              <a:latin typeface="Cambria Math"/>
                            </a:rPr>
                            <m:t>𝑥</m:t>
                          </m:r>
                        </m:e>
                      </m:d>
                      <m:r>
                        <a:rPr lang="en-GB" b="0" i="1" smtClean="0">
                          <a:latin typeface="Cambria Math"/>
                        </a:rPr>
                        <m:t>=</m:t>
                      </m:r>
                      <m:r>
                        <a:rPr lang="en-GB" b="0" i="1" smtClean="0">
                          <a:latin typeface="Cambria Math" panose="02040503050406030204" pitchFamily="18" charset="0"/>
                        </a:rPr>
                        <m:t>0.9</m:t>
                      </m:r>
                    </m:oMath>
                  </m:oMathPara>
                </a14:m>
                <a:endParaRPr lang="en-GB" dirty="0"/>
              </a:p>
            </p:txBody>
          </p:sp>
        </mc:Choice>
        <mc:Fallback xmlns="">
          <p:sp>
            <p:nvSpPr>
              <p:cNvPr id="31" name="TextBox 30"/>
              <p:cNvSpPr txBox="1">
                <a:spLocks noRot="1" noChangeAspect="1" noMove="1" noResize="1" noEditPoints="1" noAdjustHandles="1" noChangeArrowheads="1" noChangeShapeType="1" noTextEdit="1"/>
              </p:cNvSpPr>
              <p:nvPr/>
            </p:nvSpPr>
            <p:spPr>
              <a:xfrm>
                <a:off x="2311141" y="2198377"/>
                <a:ext cx="2619361" cy="369332"/>
              </a:xfrm>
              <a:prstGeom prst="rect">
                <a:avLst/>
              </a:prstGeom>
              <a:blipFill rotWithShape="0">
                <a:blip r:embed="rId6"/>
                <a:stretch>
                  <a:fillRect/>
                </a:stretch>
              </a:blipFill>
            </p:spPr>
            <p:txBody>
              <a:bodyPr/>
              <a:lstStyle/>
              <a:p>
                <a:r>
                  <a:rPr lang="en-GB">
                    <a:noFill/>
                  </a:rPr>
                  <a:t> </a:t>
                </a:r>
              </a:p>
            </p:txBody>
          </p:sp>
        </mc:Fallback>
      </mc:AlternateContent>
      <p:sp>
        <p:nvSpPr>
          <p:cNvPr id="22" name="Slide Number Placeholder 2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148</a:t>
            </a:fld>
            <a:endParaRPr lang="en-GB"/>
          </a:p>
        </p:txBody>
      </p:sp>
    </p:spTree>
    <p:extLst>
      <p:ext uri="{BB962C8B-B14F-4D97-AF65-F5344CB8AC3E}">
        <p14:creationId xmlns:p14="http://schemas.microsoft.com/office/powerpoint/2010/main" val="333141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TextBox 18"/>
              <p:cNvSpPr txBox="1"/>
              <p:nvPr/>
            </p:nvSpPr>
            <p:spPr>
              <a:xfrm>
                <a:off x="2987824" y="3933926"/>
                <a:ext cx="2006688"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a:rPr>
                        <m:t>𝑃</m:t>
                      </m:r>
                      <m:d>
                        <m:dPr>
                          <m:ctrlPr>
                            <a:rPr lang="en-GB" i="1" dirty="0" smtClean="0">
                              <a:latin typeface="Cambria Math" panose="02040503050406030204" pitchFamily="18" charset="0"/>
                            </a:rPr>
                          </m:ctrlPr>
                        </m:dPr>
                        <m:e>
                          <m:r>
                            <a:rPr lang="en-GB" i="1" dirty="0" smtClean="0">
                              <a:latin typeface="Cambria Math"/>
                            </a:rPr>
                            <m:t>𝑍</m:t>
                          </m:r>
                          <m:r>
                            <a:rPr lang="en-GB" i="1" dirty="0" smtClean="0">
                              <a:latin typeface="Cambria Math"/>
                            </a:rPr>
                            <m:t>&lt;−</m:t>
                          </m:r>
                          <m:r>
                            <a:rPr lang="en-GB" i="1" dirty="0" smtClean="0">
                              <a:latin typeface="Cambria Math"/>
                            </a:rPr>
                            <m:t>𝑧</m:t>
                          </m:r>
                        </m:e>
                      </m:d>
                      <m:r>
                        <a:rPr lang="en-GB" i="1" dirty="0" smtClean="0">
                          <a:latin typeface="Cambria Math"/>
                        </a:rPr>
                        <m:t>=0.7</m:t>
                      </m:r>
                    </m:oMath>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=0.5244</m:t>
                      </m:r>
                    </m:oMath>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=−0.5244</m:t>
                      </m:r>
                    </m:oMath>
                  </m:oMathPara>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2987824" y="3933926"/>
                <a:ext cx="2006688" cy="923330"/>
              </a:xfrm>
              <a:prstGeom prst="rect">
                <a:avLst/>
              </a:prstGeom>
              <a:blipFill rotWithShape="0">
                <a:blip r:embed="rId2"/>
                <a:stretch>
                  <a:fillRect/>
                </a:stretch>
              </a:blipFill>
            </p:spPr>
            <p:txBody>
              <a:bodyPr/>
              <a:lstStyle/>
              <a:p>
                <a:r>
                  <a:rPr lang="en-GB">
                    <a:noFill/>
                  </a:rPr>
                  <a:t> </a:t>
                </a:r>
              </a:p>
            </p:txBody>
          </p:sp>
        </mc:Fallback>
      </mc:AlternateContent>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Retrieving the original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95536" y="836712"/>
                <a:ext cx="8352928" cy="369332"/>
              </a:xfrm>
              <a:prstGeom prst="rect">
                <a:avLst/>
              </a:prstGeom>
            </p:spPr>
            <p:txBody>
              <a:bodyPr wrap="square">
                <a:spAutoFit/>
              </a:bodyPr>
              <a:lstStyle/>
              <a:p>
                <a:r>
                  <a:rPr lang="en-GB" dirty="0"/>
                  <a:t>Again, let X represent the IQ of a randomly chosen person, where </a:t>
                </a:r>
                <a14:m>
                  <m:oMath xmlns:m="http://schemas.openxmlformats.org/officeDocument/2006/math">
                    <m:r>
                      <a:rPr lang="en-GB" i="1">
                        <a:latin typeface="Cambria Math"/>
                      </a:rPr>
                      <m:t>𝑋</m:t>
                    </m:r>
                    <m:r>
                      <a:rPr lang="en-GB" i="1">
                        <a:latin typeface="Cambria Math"/>
                      </a:rPr>
                      <m:t>~</m:t>
                    </m:r>
                    <m:r>
                      <a:rPr lang="en-GB" i="1">
                        <a:latin typeface="Cambria Math"/>
                      </a:rPr>
                      <m:t>𝑁</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a:rPr>
                              <m:t>100,15</m:t>
                            </m:r>
                          </m:e>
                          <m:sup>
                            <m:r>
                              <a:rPr lang="en-GB" i="1">
                                <a:latin typeface="Cambria Math"/>
                              </a:rPr>
                              <m:t>2</m:t>
                            </m:r>
                          </m:sup>
                        </m:sSup>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95536" y="836712"/>
                <a:ext cx="8352928" cy="369332"/>
              </a:xfrm>
              <a:prstGeom prst="rect">
                <a:avLst/>
              </a:prstGeom>
              <a:blipFill rotWithShape="1">
                <a:blip r:embed="rId3" cstate="print"/>
                <a:stretch>
                  <a:fillRect l="-657" t="-8197" b="-24590"/>
                </a:stretch>
              </a:blipFill>
            </p:spPr>
            <p:txBody>
              <a:bodyPr/>
              <a:lstStyle/>
              <a:p>
                <a:r>
                  <a:rPr lang="en-GB">
                    <a:noFill/>
                  </a:rPr>
                  <a:t> </a:t>
                </a:r>
              </a:p>
            </p:txBody>
          </p:sp>
        </mc:Fallback>
      </mc:AlternateContent>
      <p:sp>
        <p:nvSpPr>
          <p:cNvPr id="6" name="TextBox 5"/>
          <p:cNvSpPr txBox="1"/>
          <p:nvPr/>
        </p:nvSpPr>
        <p:spPr>
          <a:xfrm>
            <a:off x="395536" y="1484784"/>
            <a:ext cx="741682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What IQ corresponds to the bottom 30% of the population?</a:t>
            </a:r>
          </a:p>
        </p:txBody>
      </p:sp>
      <p:sp>
        <p:nvSpPr>
          <p:cNvPr id="7" name="Down Arrow 6"/>
          <p:cNvSpPr/>
          <p:nvPr/>
        </p:nvSpPr>
        <p:spPr>
          <a:xfrm>
            <a:off x="3635896" y="1844824"/>
            <a:ext cx="432048" cy="576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p:cNvSpPr txBox="1"/>
              <p:nvPr/>
            </p:nvSpPr>
            <p:spPr>
              <a:xfrm>
                <a:off x="2987824" y="2420888"/>
                <a:ext cx="25922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a:rPr>
                            <m:t>&lt;</m:t>
                          </m:r>
                          <m:r>
                            <a:rPr lang="en-GB" b="0" i="1" smtClean="0">
                              <a:latin typeface="Cambria Math"/>
                            </a:rPr>
                            <m:t>𝑥</m:t>
                          </m:r>
                        </m:e>
                      </m:d>
                      <m:r>
                        <a:rPr lang="en-GB" b="0" i="1" smtClean="0">
                          <a:latin typeface="Cambria Math"/>
                        </a:rPr>
                        <m:t>=0.3</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2987824" y="2420888"/>
                <a:ext cx="2592288" cy="369332"/>
              </a:xfrm>
              <a:prstGeom prst="rect">
                <a:avLst/>
              </a:prstGeom>
              <a:blipFill rotWithShape="1">
                <a:blip r:embed="rId4"/>
                <a:stretch>
                  <a:fillRect/>
                </a:stretch>
              </a:blipFill>
            </p:spPr>
            <p:txBody>
              <a:bodyPr/>
              <a:lstStyle/>
              <a:p>
                <a:r>
                  <a:rPr lang="en-GB">
                    <a:noFill/>
                  </a:rPr>
                  <a:t> </a:t>
                </a:r>
              </a:p>
            </p:txBody>
          </p:sp>
        </mc:Fallback>
      </mc:AlternateContent>
      <p:sp>
        <p:nvSpPr>
          <p:cNvPr id="13" name="Down Arrow 12"/>
          <p:cNvSpPr/>
          <p:nvPr/>
        </p:nvSpPr>
        <p:spPr>
          <a:xfrm>
            <a:off x="3635896" y="4857256"/>
            <a:ext cx="432048" cy="10134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p:cNvSpPr txBox="1"/>
              <p:nvPr/>
            </p:nvSpPr>
            <p:spPr>
              <a:xfrm>
                <a:off x="4283968" y="5458072"/>
                <a:ext cx="4608512" cy="369332"/>
              </a:xfrm>
              <a:prstGeom prst="rect">
                <a:avLst/>
              </a:prstGeom>
              <a:noFill/>
            </p:spPr>
            <p:txBody>
              <a:bodyPr wrap="square" rtlCol="0">
                <a:spAutoFit/>
              </a:bodyPr>
              <a:lstStyle/>
              <a:p>
                <a:r>
                  <a:rPr lang="en-GB" dirty="0"/>
                  <a:t>Use z formula to find </a:t>
                </a:r>
                <a14:m>
                  <m:oMath xmlns:m="http://schemas.openxmlformats.org/officeDocument/2006/math">
                    <m:r>
                      <a:rPr lang="en-GB" i="1">
                        <a:latin typeface="Cambria Math" panose="02040503050406030204" pitchFamily="18" charset="0"/>
                      </a:rPr>
                      <m:t>𝑥</m:t>
                    </m:r>
                  </m:oMath>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4283968" y="5458072"/>
                <a:ext cx="4608512" cy="369332"/>
              </a:xfrm>
              <a:prstGeom prst="rect">
                <a:avLst/>
              </a:prstGeom>
              <a:blipFill rotWithShape="0">
                <a:blip r:embed="rId5"/>
                <a:stretch>
                  <a:fillRect l="-1190"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7012" y="5870741"/>
                <a:ext cx="2808312" cy="8897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−0.5244=</m:t>
                      </m:r>
                      <m:f>
                        <m:fPr>
                          <m:ctrlPr>
                            <a:rPr lang="en-GB" b="0" i="1" smtClean="0">
                              <a:latin typeface="Cambria Math" panose="02040503050406030204" pitchFamily="18" charset="0"/>
                            </a:rPr>
                          </m:ctrlPr>
                        </m:fPr>
                        <m:num>
                          <m:r>
                            <a:rPr lang="en-GB" b="0" i="1" smtClean="0">
                              <a:latin typeface="Cambria Math"/>
                            </a:rPr>
                            <m:t>𝑥</m:t>
                          </m:r>
                          <m:r>
                            <a:rPr lang="en-GB" b="0" i="1" smtClean="0">
                              <a:latin typeface="Cambria Math"/>
                            </a:rPr>
                            <m:t>−100</m:t>
                          </m:r>
                        </m:num>
                        <m:den>
                          <m:r>
                            <a:rPr lang="en-GB" b="0" i="1" smtClean="0">
                              <a:latin typeface="Cambria Math"/>
                            </a:rPr>
                            <m:t>15</m:t>
                          </m:r>
                        </m:den>
                      </m:f>
                    </m:oMath>
                  </m:oMathPara>
                </a14:m>
                <a:endParaRPr lang="en-GB" dirty="0"/>
              </a:p>
              <a:p>
                <a:pPr algn="ct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=92.143</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7012" y="5870741"/>
                <a:ext cx="2808312" cy="889795"/>
              </a:xfrm>
              <a:prstGeom prst="rect">
                <a:avLst/>
              </a:prstGeom>
              <a:blipFill rotWithShape="1">
                <a:blip r:embed="rId6"/>
                <a:stretch>
                  <a:fillRect/>
                </a:stretch>
              </a:blipFill>
            </p:spPr>
            <p:txBody>
              <a:bodyPr/>
              <a:lstStyle/>
              <a:p>
                <a:r>
                  <a:rPr lang="en-GB">
                    <a:noFill/>
                  </a:rPr>
                  <a:t> </a:t>
                </a:r>
              </a:p>
            </p:txBody>
          </p:sp>
        </mc:Fallback>
      </mc:AlternateContent>
      <p:sp>
        <p:nvSpPr>
          <p:cNvPr id="20" name="Down Arrow 19"/>
          <p:cNvSpPr/>
          <p:nvPr/>
        </p:nvSpPr>
        <p:spPr>
          <a:xfrm>
            <a:off x="3635896" y="3501878"/>
            <a:ext cx="432048" cy="4320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TextBox 35"/>
              <p:cNvSpPr txBox="1"/>
              <p:nvPr/>
            </p:nvSpPr>
            <p:spPr>
              <a:xfrm>
                <a:off x="2987824" y="3132546"/>
                <a:ext cx="25922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=0.3</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2987824" y="3132546"/>
                <a:ext cx="2592288" cy="369332"/>
              </a:xfrm>
              <a:prstGeom prst="rect">
                <a:avLst/>
              </a:prstGeom>
              <a:blipFill rotWithShape="1">
                <a:blip r:embed="rId7"/>
                <a:stretch>
                  <a:fillRect/>
                </a:stretch>
              </a:blipFill>
            </p:spPr>
            <p:txBody>
              <a:bodyPr/>
              <a:lstStyle/>
              <a:p>
                <a:r>
                  <a:rPr lang="en-GB">
                    <a:noFill/>
                  </a:rPr>
                  <a:t> </a:t>
                </a:r>
              </a:p>
            </p:txBody>
          </p:sp>
        </mc:Fallback>
      </mc:AlternateContent>
      <p:sp>
        <p:nvSpPr>
          <p:cNvPr id="37" name="Down Arrow 36"/>
          <p:cNvSpPr/>
          <p:nvPr/>
        </p:nvSpPr>
        <p:spPr>
          <a:xfrm>
            <a:off x="3635896" y="2807079"/>
            <a:ext cx="432048" cy="3254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8" name="TextBox 37"/>
          <p:cNvSpPr txBox="1"/>
          <p:nvPr/>
        </p:nvSpPr>
        <p:spPr>
          <a:xfrm>
            <a:off x="5797463" y="3113344"/>
            <a:ext cx="1581522" cy="369332"/>
          </a:xfrm>
          <a:prstGeom prst="rect">
            <a:avLst/>
          </a:prstGeom>
          <a:noFill/>
        </p:spPr>
        <p:txBody>
          <a:bodyPr wrap="square" rtlCol="0">
            <a:spAutoFit/>
          </a:bodyPr>
          <a:lstStyle/>
          <a:p>
            <a:r>
              <a:rPr lang="en-GB" dirty="0"/>
              <a:t>‘Standardise’</a:t>
            </a:r>
          </a:p>
        </p:txBody>
      </p:sp>
      <p:sp>
        <p:nvSpPr>
          <p:cNvPr id="39" name="TextBox 38"/>
          <p:cNvSpPr txBox="1"/>
          <p:nvPr/>
        </p:nvSpPr>
        <p:spPr>
          <a:xfrm>
            <a:off x="4994512" y="2000221"/>
            <a:ext cx="4031304" cy="369332"/>
          </a:xfrm>
          <a:prstGeom prst="rect">
            <a:avLst/>
          </a:prstGeom>
          <a:noFill/>
        </p:spPr>
        <p:txBody>
          <a:bodyPr wrap="square" rtlCol="0">
            <a:spAutoFit/>
          </a:bodyPr>
          <a:lstStyle/>
          <a:p>
            <a:r>
              <a:rPr lang="en-GB" dirty="0"/>
              <a:t>State the problem in probabilistic terms.</a:t>
            </a:r>
          </a:p>
        </p:txBody>
      </p:sp>
      <p:sp>
        <p:nvSpPr>
          <p:cNvPr id="21" name="Rectangle 20"/>
          <p:cNvSpPr/>
          <p:nvPr/>
        </p:nvSpPr>
        <p:spPr>
          <a:xfrm>
            <a:off x="5868144" y="4540696"/>
            <a:ext cx="1603772" cy="369332"/>
          </a:xfrm>
          <a:prstGeom prst="rect">
            <a:avLst/>
          </a:prstGeom>
        </p:spPr>
        <p:txBody>
          <a:bodyPr wrap="none">
            <a:spAutoFit/>
          </a:bodyPr>
          <a:lstStyle/>
          <a:p>
            <a:r>
              <a:rPr lang="en-GB" dirty="0"/>
              <a:t>Identify z value</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149</a:t>
            </a:fld>
            <a:endParaRPr lang="en-GB"/>
          </a:p>
        </p:txBody>
      </p:sp>
    </p:spTree>
    <p:extLst>
      <p:ext uri="{BB962C8B-B14F-4D97-AF65-F5344CB8AC3E}">
        <p14:creationId xmlns:p14="http://schemas.microsoft.com/office/powerpoint/2010/main" val="2603366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a:t>Statistical data obtained from the surveys, experiments, etc. are useless until they are arranged in proper and required form.</a:t>
            </a:r>
          </a:p>
          <a:p>
            <a:pPr lvl="1">
              <a:buFont typeface="Wingdings" panose="05000000000000000000" pitchFamily="2" charset="2"/>
              <a:buChar char="v"/>
            </a:pPr>
            <a:r>
              <a:rPr lang="en-IN" sz="2400" dirty="0"/>
              <a:t>Tally Table </a:t>
            </a:r>
          </a:p>
          <a:p>
            <a:pPr lvl="1">
              <a:buFont typeface="Wingdings" panose="05000000000000000000" pitchFamily="2" charset="2"/>
              <a:buChar char="v"/>
            </a:pPr>
            <a:r>
              <a:rPr lang="en-IN" sz="2400" dirty="0"/>
              <a:t>Dot Diagram.</a:t>
            </a:r>
          </a:p>
          <a:p>
            <a:pPr lvl="1">
              <a:buFont typeface="Wingdings" panose="05000000000000000000" pitchFamily="2" charset="2"/>
              <a:buChar char="v"/>
            </a:pPr>
            <a:r>
              <a:rPr lang="en-IN" sz="2400" dirty="0"/>
              <a:t>Bar Chart.</a:t>
            </a:r>
          </a:p>
          <a:p>
            <a:pPr lvl="1">
              <a:buFont typeface="Wingdings" panose="05000000000000000000" pitchFamily="2" charset="2"/>
              <a:buChar char="v"/>
            </a:pPr>
            <a:r>
              <a:rPr lang="en-IN" sz="2400" dirty="0"/>
              <a:t>Frequency Distributions.</a:t>
            </a:r>
          </a:p>
          <a:p>
            <a:pPr lvl="1">
              <a:buFont typeface="Wingdings" panose="05000000000000000000" pitchFamily="2" charset="2"/>
              <a:buChar char="v"/>
            </a:pPr>
            <a:r>
              <a:rPr lang="en-IN" sz="2400" dirty="0"/>
              <a:t>Histograms.</a:t>
            </a:r>
          </a:p>
          <a:p>
            <a:pPr lvl="1">
              <a:buFont typeface="Wingdings" panose="05000000000000000000" pitchFamily="2" charset="2"/>
              <a:buChar char="v"/>
            </a:pPr>
            <a:r>
              <a:rPr lang="en-IN" sz="2400" dirty="0"/>
              <a:t>Cumulative  Distribution.</a:t>
            </a:r>
          </a:p>
          <a:p>
            <a:pPr marL="0" indent="0"/>
            <a:endParaRPr lang="en-IN" dirty="0"/>
          </a:p>
        </p:txBody>
      </p:sp>
      <p:sp>
        <p:nvSpPr>
          <p:cNvPr id="3" name="Content Placeholder 2"/>
          <p:cNvSpPr>
            <a:spLocks noGrp="1"/>
          </p:cNvSpPr>
          <p:nvPr>
            <p:ph sz="quarter" idx="10"/>
          </p:nvPr>
        </p:nvSpPr>
        <p:spPr/>
        <p:txBody>
          <a:bodyPr/>
          <a:lstStyle/>
          <a:p>
            <a:r>
              <a:rPr lang="en-IN" dirty="0"/>
              <a:t>Representation of Data (Graphical)</a:t>
            </a:r>
          </a:p>
        </p:txBody>
      </p:sp>
      <p:pic>
        <p:nvPicPr>
          <p:cNvPr id="5" name="Picture 4"/>
          <p:cNvPicPr>
            <a:picLocks noChangeAspect="1"/>
          </p:cNvPicPr>
          <p:nvPr/>
        </p:nvPicPr>
        <p:blipFill>
          <a:blip r:embed="rId2"/>
          <a:stretch>
            <a:fillRect/>
          </a:stretch>
        </p:blipFill>
        <p:spPr>
          <a:xfrm>
            <a:off x="4908947" y="2390775"/>
            <a:ext cx="2409825" cy="1219200"/>
          </a:xfrm>
          <a:prstGeom prst="rect">
            <a:avLst/>
          </a:prstGeom>
        </p:spPr>
      </p:pic>
      <p:pic>
        <p:nvPicPr>
          <p:cNvPr id="6" name="Picture 5"/>
          <p:cNvPicPr>
            <a:picLocks noChangeAspect="1"/>
          </p:cNvPicPr>
          <p:nvPr/>
        </p:nvPicPr>
        <p:blipFill>
          <a:blip r:embed="rId3"/>
          <a:stretch>
            <a:fillRect/>
          </a:stretch>
        </p:blipFill>
        <p:spPr>
          <a:xfrm>
            <a:off x="4908947" y="2405848"/>
            <a:ext cx="3590925" cy="1276350"/>
          </a:xfrm>
          <a:prstGeom prst="rect">
            <a:avLst/>
          </a:prstGeom>
        </p:spPr>
      </p:pic>
      <p:pic>
        <p:nvPicPr>
          <p:cNvPr id="7" name="Picture 6"/>
          <p:cNvPicPr>
            <a:picLocks noChangeAspect="1"/>
          </p:cNvPicPr>
          <p:nvPr/>
        </p:nvPicPr>
        <p:blipFill>
          <a:blip r:embed="rId4"/>
          <a:stretch>
            <a:fillRect/>
          </a:stretch>
        </p:blipFill>
        <p:spPr>
          <a:xfrm>
            <a:off x="4908946" y="2405848"/>
            <a:ext cx="3590925" cy="1828007"/>
          </a:xfrm>
          <a:prstGeom prst="rect">
            <a:avLst/>
          </a:prstGeom>
        </p:spPr>
      </p:pic>
      <p:pic>
        <p:nvPicPr>
          <p:cNvPr id="10" name="Picture 9"/>
          <p:cNvPicPr>
            <a:picLocks noChangeAspect="1"/>
          </p:cNvPicPr>
          <p:nvPr/>
        </p:nvPicPr>
        <p:blipFill>
          <a:blip r:embed="rId5"/>
          <a:stretch>
            <a:fillRect/>
          </a:stretch>
        </p:blipFill>
        <p:spPr>
          <a:xfrm>
            <a:off x="4914674" y="2405848"/>
            <a:ext cx="3636990" cy="2687604"/>
          </a:xfrm>
          <a:prstGeom prst="rect">
            <a:avLst/>
          </a:prstGeom>
        </p:spPr>
      </p:pic>
      <p:pic>
        <p:nvPicPr>
          <p:cNvPr id="11" name="Picture 10"/>
          <p:cNvPicPr>
            <a:picLocks noChangeAspect="1"/>
          </p:cNvPicPr>
          <p:nvPr/>
        </p:nvPicPr>
        <p:blipFill>
          <a:blip r:embed="rId6"/>
          <a:stretch>
            <a:fillRect/>
          </a:stretch>
        </p:blipFill>
        <p:spPr>
          <a:xfrm>
            <a:off x="4908944" y="2405847"/>
            <a:ext cx="3642719" cy="2728523"/>
          </a:xfrm>
          <a:prstGeom prst="rect">
            <a:avLst/>
          </a:prstGeom>
        </p:spPr>
      </p:pic>
      <p:pic>
        <p:nvPicPr>
          <p:cNvPr id="12" name="Picture 11"/>
          <p:cNvPicPr>
            <a:picLocks noChangeAspect="1"/>
          </p:cNvPicPr>
          <p:nvPr/>
        </p:nvPicPr>
        <p:blipFill>
          <a:blip r:embed="rId7"/>
          <a:stretch>
            <a:fillRect/>
          </a:stretch>
        </p:blipFill>
        <p:spPr>
          <a:xfrm>
            <a:off x="4908942" y="2427860"/>
            <a:ext cx="3879701" cy="2721581"/>
          </a:xfrm>
          <a:prstGeom prst="rect">
            <a:avLst/>
          </a:prstGeom>
        </p:spPr>
      </p:pic>
    </p:spTree>
    <p:extLst>
      <p:ext uri="{BB962C8B-B14F-4D97-AF65-F5344CB8AC3E}">
        <p14:creationId xmlns:p14="http://schemas.microsoft.com/office/powerpoint/2010/main" val="16115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TextBox 18"/>
              <p:cNvSpPr txBox="1"/>
              <p:nvPr/>
            </p:nvSpPr>
            <p:spPr>
              <a:xfrm>
                <a:off x="2987824" y="3933926"/>
                <a:ext cx="2006688"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a:rPr>
                        <m:t>𝑃</m:t>
                      </m:r>
                      <m:d>
                        <m:dPr>
                          <m:ctrlPr>
                            <a:rPr lang="en-GB" i="1" dirty="0" smtClean="0">
                              <a:latin typeface="Cambria Math" panose="02040503050406030204" pitchFamily="18" charset="0"/>
                            </a:rPr>
                          </m:ctrlPr>
                        </m:dPr>
                        <m:e>
                          <m:r>
                            <a:rPr lang="en-GB" i="1" dirty="0" smtClean="0">
                              <a:latin typeface="Cambria Math"/>
                            </a:rPr>
                            <m:t>𝑍</m:t>
                          </m:r>
                          <m:r>
                            <a:rPr lang="en-GB" i="1" dirty="0" smtClean="0">
                              <a:latin typeface="Cambria Math"/>
                            </a:rPr>
                            <m:t>&lt;−</m:t>
                          </m:r>
                          <m:r>
                            <a:rPr lang="en-GB" i="1" dirty="0" smtClean="0">
                              <a:latin typeface="Cambria Math"/>
                            </a:rPr>
                            <m:t>𝑧</m:t>
                          </m:r>
                        </m:e>
                      </m:d>
                      <m:r>
                        <a:rPr lang="en-GB" i="1" dirty="0" smtClean="0">
                          <a:latin typeface="Cambria Math"/>
                        </a:rPr>
                        <m:t>=0.</m:t>
                      </m:r>
                      <m:r>
                        <a:rPr lang="en-GB" b="0" i="1" dirty="0" smtClean="0">
                          <a:latin typeface="Cambria Math" panose="02040503050406030204" pitchFamily="18" charset="0"/>
                        </a:rPr>
                        <m:t>8</m:t>
                      </m:r>
                    </m:oMath>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=0.8416</m:t>
                      </m:r>
                    </m:oMath>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=−0.8416</m:t>
                      </m:r>
                    </m:oMath>
                  </m:oMathPara>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2987824" y="3933926"/>
                <a:ext cx="2006688" cy="923330"/>
              </a:xfrm>
              <a:prstGeom prst="rect">
                <a:avLst/>
              </a:prstGeom>
              <a:blipFill rotWithShape="0">
                <a:blip r:embed="rId2"/>
                <a:stretch>
                  <a:fillRect/>
                </a:stretch>
              </a:blipFill>
            </p:spPr>
            <p:txBody>
              <a:bodyPr/>
              <a:lstStyle/>
              <a:p>
                <a:r>
                  <a:rPr lang="en-GB">
                    <a:noFill/>
                  </a:rPr>
                  <a:t> </a:t>
                </a:r>
              </a:p>
            </p:txBody>
          </p:sp>
        </mc:Fallback>
      </mc:AlternateContent>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Retrieving the original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Rectangle 4"/>
              <p:cNvSpPr/>
              <p:nvPr/>
            </p:nvSpPr>
            <p:spPr>
              <a:xfrm>
                <a:off x="395536" y="836712"/>
                <a:ext cx="8352928" cy="369332"/>
              </a:xfrm>
              <a:prstGeom prst="rect">
                <a:avLst/>
              </a:prstGeom>
            </p:spPr>
            <p:txBody>
              <a:bodyPr wrap="square">
                <a:spAutoFit/>
              </a:bodyPr>
              <a:lstStyle/>
              <a:p>
                <a:r>
                  <a:rPr lang="en-GB" dirty="0"/>
                  <a:t>Again, let X represent the IQ of a randomly chosen person, where </a:t>
                </a:r>
                <a14:m>
                  <m:oMath xmlns:m="http://schemas.openxmlformats.org/officeDocument/2006/math">
                    <m:r>
                      <a:rPr lang="en-GB" i="1">
                        <a:latin typeface="Cambria Math"/>
                      </a:rPr>
                      <m:t>𝑋</m:t>
                    </m:r>
                    <m:r>
                      <a:rPr lang="en-GB" i="1">
                        <a:latin typeface="Cambria Math"/>
                      </a:rPr>
                      <m:t>~</m:t>
                    </m:r>
                    <m:r>
                      <a:rPr lang="en-GB" i="1">
                        <a:latin typeface="Cambria Math"/>
                      </a:rPr>
                      <m:t>𝑁</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a:rPr>
                              <m:t>100,15</m:t>
                            </m:r>
                          </m:e>
                          <m:sup>
                            <m:r>
                              <a:rPr lang="en-GB" i="1">
                                <a:latin typeface="Cambria Math"/>
                              </a:rPr>
                              <m:t>2</m:t>
                            </m:r>
                          </m:sup>
                        </m:sSup>
                      </m:e>
                    </m:d>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95536" y="836712"/>
                <a:ext cx="8352928" cy="369332"/>
              </a:xfrm>
              <a:prstGeom prst="rect">
                <a:avLst/>
              </a:prstGeom>
              <a:blipFill rotWithShape="1">
                <a:blip r:embed="rId3" cstate="print"/>
                <a:stretch>
                  <a:fillRect l="-657" t="-8197" b="-24590"/>
                </a:stretch>
              </a:blipFill>
            </p:spPr>
            <p:txBody>
              <a:bodyPr/>
              <a:lstStyle/>
              <a:p>
                <a:r>
                  <a:rPr lang="en-GB">
                    <a:noFill/>
                  </a:rPr>
                  <a:t> </a:t>
                </a:r>
              </a:p>
            </p:txBody>
          </p:sp>
        </mc:Fallback>
      </mc:AlternateContent>
      <p:sp>
        <p:nvSpPr>
          <p:cNvPr id="6" name="TextBox 5"/>
          <p:cNvSpPr txBox="1"/>
          <p:nvPr/>
        </p:nvSpPr>
        <p:spPr>
          <a:xfrm>
            <a:off x="395536" y="1484784"/>
            <a:ext cx="741682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What IQ does 80% of the population have a value more than?</a:t>
            </a:r>
          </a:p>
        </p:txBody>
      </p:sp>
      <p:sp>
        <p:nvSpPr>
          <p:cNvPr id="7" name="Down Arrow 6"/>
          <p:cNvSpPr/>
          <p:nvPr/>
        </p:nvSpPr>
        <p:spPr>
          <a:xfrm>
            <a:off x="3635896" y="1844824"/>
            <a:ext cx="432048" cy="576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p:cNvSpPr txBox="1"/>
              <p:nvPr/>
            </p:nvSpPr>
            <p:spPr>
              <a:xfrm>
                <a:off x="2987824" y="2420888"/>
                <a:ext cx="25922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panose="02040503050406030204" pitchFamily="18" charset="0"/>
                            </a:rPr>
                            <m:t>&gt;</m:t>
                          </m:r>
                          <m:r>
                            <a:rPr lang="en-GB" b="0" i="1" smtClean="0">
                              <a:latin typeface="Cambria Math"/>
                            </a:rPr>
                            <m:t>𝑥</m:t>
                          </m:r>
                        </m:e>
                      </m:d>
                      <m:r>
                        <a:rPr lang="en-GB" b="0" i="1" smtClean="0">
                          <a:latin typeface="Cambria Math"/>
                        </a:rPr>
                        <m:t>=0.</m:t>
                      </m:r>
                      <m:r>
                        <a:rPr lang="en-GB" b="0" i="1" smtClean="0">
                          <a:latin typeface="Cambria Math" panose="02040503050406030204" pitchFamily="18" charset="0"/>
                        </a:rPr>
                        <m:t>8</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2987824" y="2420888"/>
                <a:ext cx="2592288" cy="369332"/>
              </a:xfrm>
              <a:prstGeom prst="rect">
                <a:avLst/>
              </a:prstGeom>
              <a:blipFill rotWithShape="0">
                <a:blip r:embed="rId4"/>
                <a:stretch>
                  <a:fillRect/>
                </a:stretch>
              </a:blipFill>
            </p:spPr>
            <p:txBody>
              <a:bodyPr/>
              <a:lstStyle/>
              <a:p>
                <a:r>
                  <a:rPr lang="en-GB">
                    <a:noFill/>
                  </a:rPr>
                  <a:t> </a:t>
                </a:r>
              </a:p>
            </p:txBody>
          </p:sp>
        </mc:Fallback>
      </mc:AlternateContent>
      <p:sp>
        <p:nvSpPr>
          <p:cNvPr id="13" name="Down Arrow 12"/>
          <p:cNvSpPr/>
          <p:nvPr/>
        </p:nvSpPr>
        <p:spPr>
          <a:xfrm>
            <a:off x="3635896" y="4857256"/>
            <a:ext cx="432048" cy="10134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TextBox 13"/>
          <p:cNvSpPr txBox="1"/>
          <p:nvPr/>
        </p:nvSpPr>
        <p:spPr>
          <a:xfrm>
            <a:off x="4350468" y="5458072"/>
            <a:ext cx="4608512" cy="369332"/>
          </a:xfrm>
          <a:prstGeom prst="rect">
            <a:avLst/>
          </a:prstGeom>
          <a:noFill/>
        </p:spPr>
        <p:txBody>
          <a:bodyPr wrap="square" rtlCol="0">
            <a:spAutoFit/>
          </a:bodyPr>
          <a:lstStyle/>
          <a:p>
            <a:r>
              <a:rPr lang="en-GB" dirty="0"/>
              <a:t>Convert back into an IQ.</a:t>
            </a:r>
          </a:p>
        </p:txBody>
      </p:sp>
      <mc:AlternateContent xmlns:mc="http://schemas.openxmlformats.org/markup-compatibility/2006" xmlns:a14="http://schemas.microsoft.com/office/drawing/2010/main">
        <mc:Choice Requires="a14">
          <p:sp>
            <p:nvSpPr>
              <p:cNvPr id="15" name="TextBox 14"/>
              <p:cNvSpPr txBox="1"/>
              <p:nvPr/>
            </p:nvSpPr>
            <p:spPr>
              <a:xfrm>
                <a:off x="2587012" y="5870741"/>
                <a:ext cx="2808312" cy="8897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m:t>
                      </m:r>
                      <m:r>
                        <a:rPr lang="en-GB" b="0" i="1" smtClean="0">
                          <a:latin typeface="Cambria Math" panose="02040503050406030204" pitchFamily="18" charset="0"/>
                        </a:rPr>
                        <m:t>0.8416</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𝑥</m:t>
                          </m:r>
                          <m:r>
                            <a:rPr lang="en-GB" b="0" i="1" smtClean="0">
                              <a:latin typeface="Cambria Math"/>
                            </a:rPr>
                            <m:t>−100</m:t>
                          </m:r>
                        </m:num>
                        <m:den>
                          <m:r>
                            <a:rPr lang="en-GB" b="0" i="1" smtClean="0">
                              <a:latin typeface="Cambria Math"/>
                            </a:rPr>
                            <m:t>15</m:t>
                          </m:r>
                        </m:den>
                      </m:f>
                    </m:oMath>
                  </m:oMathPara>
                </a14:m>
                <a:endParaRPr lang="en-GB" dirty="0"/>
              </a:p>
              <a:p>
                <a:pPr algn="ct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=87.376</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7012" y="5870741"/>
                <a:ext cx="2808312" cy="889795"/>
              </a:xfrm>
              <a:prstGeom prst="rect">
                <a:avLst/>
              </a:prstGeom>
              <a:blipFill rotWithShape="0">
                <a:blip r:embed="rId5"/>
                <a:stretch>
                  <a:fillRect/>
                </a:stretch>
              </a:blipFill>
            </p:spPr>
            <p:txBody>
              <a:bodyPr/>
              <a:lstStyle/>
              <a:p>
                <a:r>
                  <a:rPr lang="en-GB">
                    <a:noFill/>
                  </a:rPr>
                  <a:t> </a:t>
                </a:r>
              </a:p>
            </p:txBody>
          </p:sp>
        </mc:Fallback>
      </mc:AlternateContent>
      <p:sp>
        <p:nvSpPr>
          <p:cNvPr id="20" name="Down Arrow 19"/>
          <p:cNvSpPr/>
          <p:nvPr/>
        </p:nvSpPr>
        <p:spPr>
          <a:xfrm>
            <a:off x="3635896" y="3501878"/>
            <a:ext cx="432048" cy="4320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TextBox 21"/>
          <p:cNvSpPr txBox="1"/>
          <p:nvPr/>
        </p:nvSpPr>
        <p:spPr>
          <a:xfrm>
            <a:off x="5395324" y="4467442"/>
            <a:ext cx="3364702" cy="369332"/>
          </a:xfrm>
          <a:prstGeom prst="rect">
            <a:avLst/>
          </a:prstGeom>
          <a:noFill/>
        </p:spPr>
        <p:txBody>
          <a:bodyPr wrap="square" rtlCol="0">
            <a:spAutoFit/>
          </a:bodyPr>
          <a:lstStyle/>
          <a:p>
            <a:r>
              <a:rPr lang="en-GB" dirty="0"/>
              <a:t>Identify z value</a:t>
            </a:r>
          </a:p>
        </p:txBody>
      </p:sp>
      <mc:AlternateContent xmlns:mc="http://schemas.openxmlformats.org/markup-compatibility/2006" xmlns:a14="http://schemas.microsoft.com/office/drawing/2010/main">
        <mc:Choice Requires="a14">
          <p:sp>
            <p:nvSpPr>
              <p:cNvPr id="36" name="TextBox 35"/>
              <p:cNvSpPr txBox="1"/>
              <p:nvPr/>
            </p:nvSpPr>
            <p:spPr>
              <a:xfrm>
                <a:off x="2987824" y="3132546"/>
                <a:ext cx="259228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panose="02040503050406030204" pitchFamily="18" charset="0"/>
                            </a:rPr>
                            <m:t>&gt;</m:t>
                          </m:r>
                          <m:r>
                            <a:rPr lang="en-GB" b="0" i="1" smtClean="0">
                              <a:latin typeface="Cambria Math"/>
                            </a:rPr>
                            <m:t>𝑧</m:t>
                          </m:r>
                        </m:e>
                      </m:d>
                      <m:r>
                        <a:rPr lang="en-GB" b="0" i="1" smtClean="0">
                          <a:latin typeface="Cambria Math"/>
                        </a:rPr>
                        <m:t>=0.</m:t>
                      </m:r>
                      <m:r>
                        <a:rPr lang="en-GB" b="0" i="1" smtClean="0">
                          <a:latin typeface="Cambria Math" panose="02040503050406030204" pitchFamily="18" charset="0"/>
                        </a:rPr>
                        <m:t>8</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2987824" y="3132546"/>
                <a:ext cx="2592288" cy="369332"/>
              </a:xfrm>
              <a:prstGeom prst="rect">
                <a:avLst/>
              </a:prstGeom>
              <a:blipFill rotWithShape="0">
                <a:blip r:embed="rId6"/>
                <a:stretch>
                  <a:fillRect/>
                </a:stretch>
              </a:blipFill>
            </p:spPr>
            <p:txBody>
              <a:bodyPr/>
              <a:lstStyle/>
              <a:p>
                <a:r>
                  <a:rPr lang="en-GB">
                    <a:noFill/>
                  </a:rPr>
                  <a:t> </a:t>
                </a:r>
              </a:p>
            </p:txBody>
          </p:sp>
        </mc:Fallback>
      </mc:AlternateContent>
      <p:sp>
        <p:nvSpPr>
          <p:cNvPr id="37" name="Down Arrow 36"/>
          <p:cNvSpPr/>
          <p:nvPr/>
        </p:nvSpPr>
        <p:spPr>
          <a:xfrm>
            <a:off x="3635896" y="2807079"/>
            <a:ext cx="432048" cy="3254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8" name="TextBox 37"/>
          <p:cNvSpPr txBox="1"/>
          <p:nvPr/>
        </p:nvSpPr>
        <p:spPr>
          <a:xfrm>
            <a:off x="5628778" y="2622413"/>
            <a:ext cx="1581522" cy="369332"/>
          </a:xfrm>
          <a:prstGeom prst="rect">
            <a:avLst/>
          </a:prstGeom>
          <a:noFill/>
        </p:spPr>
        <p:txBody>
          <a:bodyPr wrap="square" rtlCol="0">
            <a:spAutoFit/>
          </a:bodyPr>
          <a:lstStyle/>
          <a:p>
            <a:r>
              <a:rPr lang="en-GB" dirty="0"/>
              <a:t>‘Standardise’</a:t>
            </a:r>
          </a:p>
        </p:txBody>
      </p:sp>
      <p:sp>
        <p:nvSpPr>
          <p:cNvPr id="39" name="TextBox 38"/>
          <p:cNvSpPr txBox="1"/>
          <p:nvPr/>
        </p:nvSpPr>
        <p:spPr>
          <a:xfrm>
            <a:off x="4994512" y="2000221"/>
            <a:ext cx="4031304" cy="369332"/>
          </a:xfrm>
          <a:prstGeom prst="rect">
            <a:avLst/>
          </a:prstGeom>
          <a:noFill/>
        </p:spPr>
        <p:txBody>
          <a:bodyPr wrap="square" rtlCol="0">
            <a:spAutoFit/>
          </a:bodyPr>
          <a:lstStyle/>
          <a:p>
            <a:r>
              <a:rPr lang="en-GB" dirty="0"/>
              <a:t>State the problem in probabilistic terms.</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150</a:t>
            </a:fld>
            <a:endParaRPr lang="en-GB"/>
          </a:p>
        </p:txBody>
      </p:sp>
    </p:spTree>
    <p:extLst>
      <p:ext uri="{BB962C8B-B14F-4D97-AF65-F5344CB8AC3E}">
        <p14:creationId xmlns:p14="http://schemas.microsoft.com/office/powerpoint/2010/main" val="4121811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1520" y="5378389"/>
            <a:ext cx="6699945" cy="1399495"/>
          </a:xfrm>
          <a:prstGeom prst="rect">
            <a:avLst/>
          </a:prstGeom>
        </p:spPr>
      </p:pic>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453030" y="648590"/>
            <a:ext cx="7920880" cy="923330"/>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spcAft>
                <a:spcPts val="0"/>
              </a:spcAft>
              <a:tabLst>
                <a:tab pos="270510" algn="l"/>
              </a:tabLst>
            </a:pPr>
            <a:r>
              <a:rPr lang="en-GB" dirty="0">
                <a:latin typeface="Times New Roman" panose="02020603050405020304" pitchFamily="18" charset="0"/>
                <a:ea typeface="Times New Roman" panose="02020603050405020304" pitchFamily="18" charset="0"/>
              </a:rPr>
              <a:t>A packing plant fills bags with cement. The weight </a:t>
            </a:r>
            <a:r>
              <a:rPr lang="en-GB" i="1" dirty="0">
                <a:latin typeface="Times New Roman" panose="02020603050405020304" pitchFamily="18" charset="0"/>
                <a:ea typeface="Times New Roman" panose="02020603050405020304" pitchFamily="18" charset="0"/>
              </a:rPr>
              <a:t>X </a:t>
            </a:r>
            <a:r>
              <a:rPr lang="en-GB" dirty="0">
                <a:latin typeface="Times New Roman" panose="02020603050405020304" pitchFamily="18" charset="0"/>
                <a:ea typeface="Times New Roman" panose="02020603050405020304" pitchFamily="18" charset="0"/>
              </a:rPr>
              <a:t>kg of a bag of cement can be modelled by a normal distribution with mean 50 kg and standard deviation 2 kg.</a:t>
            </a:r>
          </a:p>
          <a:p>
            <a:pPr>
              <a:spcAft>
                <a:spcPts val="0"/>
              </a:spcAft>
              <a:tabLst>
                <a:tab pos="270510" algn="l"/>
              </a:tabLst>
            </a:pPr>
            <a:r>
              <a:rPr lang="en-GB" dirty="0">
                <a:latin typeface="Times New Roman" panose="02020603050405020304" pitchFamily="18" charset="0"/>
                <a:ea typeface="Times New Roman" panose="02020603050405020304" pitchFamily="18" charset="0"/>
              </a:rPr>
              <a:t>Find the weight that is exceeded by 99% of the bags.			</a:t>
            </a:r>
            <a:r>
              <a:rPr lang="en-GB" b="1" dirty="0">
                <a:latin typeface="Times New Roman" panose="02020603050405020304" pitchFamily="18" charset="0"/>
                <a:ea typeface="Times New Roman" panose="02020603050405020304" pitchFamily="18" charset="0"/>
              </a:rPr>
              <a:t>(5)</a:t>
            </a:r>
            <a:endParaRPr lang="en-GB" dirty="0">
              <a:effectLst/>
              <a:latin typeface="Times New Roman" panose="02020603050405020304" pitchFamily="18" charset="0"/>
              <a:ea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916153" y="2139545"/>
            <a:ext cx="4329641" cy="1421078"/>
          </a:xfrm>
          <a:prstGeom prst="rect">
            <a:avLst/>
          </a:prstGeom>
        </p:spPr>
      </p:pic>
      <p:sp>
        <p:nvSpPr>
          <p:cNvPr id="7" name="Rectangle 6"/>
          <p:cNvSpPr/>
          <p:nvPr/>
        </p:nvSpPr>
        <p:spPr>
          <a:xfrm>
            <a:off x="496572" y="3553934"/>
            <a:ext cx="8179883" cy="1754326"/>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lgn="just">
              <a:spcAft>
                <a:spcPts val="0"/>
              </a:spcAft>
            </a:pPr>
            <a:r>
              <a:rPr lang="en-GB" dirty="0">
                <a:solidFill>
                  <a:srgbClr val="000000"/>
                </a:solidFill>
                <a:latin typeface="Times New Roman" panose="02020603050405020304" pitchFamily="18" charset="0"/>
                <a:ea typeface="Times New Roman" panose="02020603050405020304" pitchFamily="18" charset="0"/>
              </a:rPr>
              <a:t>Past records show that the times, in seconds, taken to run 100 m by children at a school can be modelled by a normal distribution with a mean of 16.12 and a standard deviation of 1.60.</a:t>
            </a:r>
            <a:endParaRPr lang="en-GB" dirty="0">
              <a:latin typeface="Times New Roman" panose="02020603050405020304" pitchFamily="18" charset="0"/>
              <a:ea typeface="Times New Roman" panose="02020603050405020304" pitchFamily="18" charset="0"/>
            </a:endParaRPr>
          </a:p>
          <a:p>
            <a:pPr marL="270510" indent="-270510">
              <a:spcAft>
                <a:spcPts val="0"/>
              </a:spcAft>
              <a:tabLst>
                <a:tab pos="270510" algn="l"/>
              </a:tabLst>
            </a:pPr>
            <a:r>
              <a:rPr lang="en-GB" dirty="0">
                <a:solidFill>
                  <a:srgbClr val="000000"/>
                </a:solidFill>
                <a:latin typeface="Times New Roman" panose="02020603050405020304" pitchFamily="18" charset="0"/>
                <a:ea typeface="Times New Roman" panose="02020603050405020304" pitchFamily="18" charset="0"/>
              </a:rPr>
              <a:t>On sports day the school awards certificates to the fastest 30% of the children in the 100 m race. Estimate, to 2 decimal places, the slowest time taken to run 100 m for which a child will be awarded a certificate.				</a:t>
            </a:r>
            <a:r>
              <a:rPr lang="en-GB" b="1" dirty="0">
                <a:solidFill>
                  <a:srgbClr val="000000"/>
                </a:solidFill>
                <a:latin typeface="Times New Roman" panose="02020603050405020304" pitchFamily="18" charset="0"/>
                <a:ea typeface="Times New Roman" panose="02020603050405020304" pitchFamily="18" charset="0"/>
              </a:rPr>
              <a:t>(4)</a:t>
            </a:r>
            <a:endParaRPr lang="en-GB"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5477816" y="1512196"/>
                <a:ext cx="3651669" cy="18887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Remember:</a:t>
                </a:r>
              </a:p>
              <a:p>
                <a:pPr marL="342900" indent="-342900">
                  <a:buAutoNum type="arabicPeriod"/>
                </a:pPr>
                <a:r>
                  <a:rPr lang="en-GB" sz="1400" dirty="0"/>
                  <a:t>State your problem in probabilistic terms.</a:t>
                </a:r>
              </a:p>
              <a:p>
                <a:pPr marL="342900" indent="-342900">
                  <a:buAutoNum type="arabicPeriod"/>
                </a:pPr>
                <a:r>
                  <a:rPr lang="en-GB" sz="1400" b="1" dirty="0"/>
                  <a:t>Standardise</a:t>
                </a:r>
                <a:r>
                  <a:rPr lang="en-GB" sz="1400" dirty="0"/>
                  <a:t>. Manipulate if necessary so that your probability is above 0.5 and you’re finding </a:t>
                </a:r>
                <a14:m>
                  <m:oMath xmlns:m="http://schemas.openxmlformats.org/officeDocument/2006/math">
                    <m:r>
                      <a:rPr lang="en-GB" sz="1400" b="0" i="1" smtClean="0">
                        <a:latin typeface="Cambria Math"/>
                      </a:rPr>
                      <m:t>𝑃</m:t>
                    </m:r>
                    <m:d>
                      <m:dPr>
                        <m:ctrlPr>
                          <a:rPr lang="en-GB" sz="1400" b="0" i="1" smtClean="0">
                            <a:latin typeface="Cambria Math" panose="02040503050406030204" pitchFamily="18" charset="0"/>
                          </a:rPr>
                        </m:ctrlPr>
                      </m:dPr>
                      <m:e>
                        <m:r>
                          <a:rPr lang="en-GB" sz="1400" b="0" i="1" smtClean="0">
                            <a:latin typeface="Cambria Math"/>
                          </a:rPr>
                          <m:t>𝑍</m:t>
                        </m:r>
                        <m:r>
                          <a:rPr lang="en-GB" sz="1400" b="0" i="1" smtClean="0">
                            <a:latin typeface="Cambria Math"/>
                          </a:rPr>
                          <m:t>&lt;</m:t>
                        </m:r>
                        <m:r>
                          <a:rPr lang="en-GB" sz="1400" b="0" i="1" smtClean="0">
                            <a:latin typeface="Cambria Math" panose="02040503050406030204" pitchFamily="18" charset="0"/>
                          </a:rPr>
                          <m:t>𝑠𝑜𝑚𝑒𝑡h𝑖𝑛𝑔</m:t>
                        </m:r>
                      </m:e>
                    </m:d>
                  </m:oMath>
                </a14:m>
                <a:r>
                  <a:rPr lang="en-GB" sz="1400" dirty="0"/>
                  <a:t>.</a:t>
                </a:r>
              </a:p>
              <a:p>
                <a:pPr marL="342900" indent="-342900">
                  <a:buAutoNum type="arabicPeriod"/>
                </a:pPr>
                <a:r>
                  <a:rPr lang="en-GB" sz="1400" dirty="0"/>
                  <a:t>Use your z-table backwards to find the z-value.</a:t>
                </a:r>
              </a:p>
              <a:p>
                <a:pPr marL="342900" indent="-342900">
                  <a:buAutoNum type="arabicPeriod"/>
                </a:pPr>
                <a:r>
                  <a:rPr lang="en-GB" sz="1400" dirty="0"/>
                  <a:t>Use </a:t>
                </a:r>
                <a14:m>
                  <m:oMath xmlns:m="http://schemas.openxmlformats.org/officeDocument/2006/math">
                    <m:r>
                      <a:rPr lang="en-GB" sz="1400" b="0" i="1" smtClean="0">
                        <a:latin typeface="Cambria Math"/>
                      </a:rPr>
                      <m:t>𝑧</m:t>
                    </m:r>
                    <m:r>
                      <a:rPr lang="en-GB" sz="1400" b="0" i="1" smtClean="0">
                        <a:latin typeface="Cambria Math"/>
                      </a:rPr>
                      <m:t>=</m:t>
                    </m:r>
                    <m:f>
                      <m:fPr>
                        <m:ctrlPr>
                          <a:rPr lang="en-GB" sz="1400" b="0" i="1" smtClean="0">
                            <a:latin typeface="Cambria Math" panose="02040503050406030204" pitchFamily="18" charset="0"/>
                          </a:rPr>
                        </m:ctrlPr>
                      </m:fPr>
                      <m:num>
                        <m:r>
                          <a:rPr lang="en-GB" sz="1400" b="0" i="1" smtClean="0">
                            <a:latin typeface="Cambria Math"/>
                          </a:rPr>
                          <m:t>𝑥</m:t>
                        </m:r>
                        <m:r>
                          <a:rPr lang="en-GB" sz="1400" b="0" i="1" smtClean="0">
                            <a:latin typeface="Cambria Math"/>
                          </a:rPr>
                          <m:t>−</m:t>
                        </m:r>
                        <m:r>
                          <a:rPr lang="en-GB" sz="1400" b="0" i="1" smtClean="0">
                            <a:latin typeface="Cambria Math"/>
                          </a:rPr>
                          <m:t>𝜇</m:t>
                        </m:r>
                      </m:num>
                      <m:den>
                        <m:r>
                          <a:rPr lang="en-GB" sz="1400" b="0" i="1" smtClean="0">
                            <a:latin typeface="Cambria Math"/>
                          </a:rPr>
                          <m:t>𝜎</m:t>
                        </m:r>
                      </m:den>
                    </m:f>
                  </m:oMath>
                </a14:m>
                <a:r>
                  <a:rPr lang="en-GB" sz="1400" dirty="0"/>
                  <a:t> to find your value of </a:t>
                </a:r>
                <a14:m>
                  <m:oMath xmlns:m="http://schemas.openxmlformats.org/officeDocument/2006/math">
                    <m:r>
                      <a:rPr lang="en-GB" sz="1400" b="0" i="1" smtClean="0">
                        <a:latin typeface="Cambria Math"/>
                      </a:rPr>
                      <m:t>𝑥</m:t>
                    </m:r>
                  </m:oMath>
                </a14:m>
                <a:r>
                  <a:rPr lang="en-GB" sz="14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5477816" y="1512196"/>
                <a:ext cx="3651669" cy="1888722"/>
              </a:xfrm>
              <a:prstGeom prst="rect">
                <a:avLst/>
              </a:prstGeom>
              <a:blipFill rotWithShape="0">
                <a:blip r:embed="rId4"/>
                <a:stretch>
                  <a:fillRect l="-332"/>
                </a:stretch>
              </a:blipFill>
            </p:spPr>
            <p:txBody>
              <a:bodyPr/>
              <a:lstStyle/>
              <a:p>
                <a:r>
                  <a:rPr lang="en-GB">
                    <a:noFill/>
                  </a:rPr>
                  <a:t> </a:t>
                </a:r>
              </a:p>
            </p:txBody>
          </p:sp>
        </mc:Fallback>
      </mc:AlternateContent>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151</a:t>
            </a:fld>
            <a:endParaRPr lang="en-GB"/>
          </a:p>
        </p:txBody>
      </p:sp>
    </p:spTree>
    <p:extLst>
      <p:ext uri="{BB962C8B-B14F-4D97-AF65-F5344CB8AC3E}">
        <p14:creationId xmlns:p14="http://schemas.microsoft.com/office/powerpoint/2010/main" val="3833588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3a</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Rectangle 5"/>
              <p:cNvSpPr/>
              <p:nvPr/>
            </p:nvSpPr>
            <p:spPr>
              <a:xfrm>
                <a:off x="395536" y="734412"/>
                <a:ext cx="4536504" cy="5723298"/>
              </a:xfrm>
              <a:prstGeom prst="rect">
                <a:avLst/>
              </a:prstGeom>
            </p:spPr>
            <p:txBody>
              <a:bodyPr wrap="square">
                <a:spAutoFit/>
              </a:bodyPr>
              <a:lstStyle/>
              <a:p>
                <a:pPr lvl="0">
                  <a:lnSpc>
                    <a:spcPct val="107000"/>
                  </a:lnSpc>
                  <a:spcAft>
                    <a:spcPts val="0"/>
                  </a:spcAft>
                  <a:tabLst>
                    <a:tab pos="270510" algn="l"/>
                  </a:tabLst>
                </a:pPr>
                <a:r>
                  <a:rPr lang="en-GB" dirty="0">
                    <a:latin typeface="Calibri" panose="020F0502020204030204" pitchFamily="34" charset="0"/>
                    <a:ea typeface="Calibri" panose="020F0502020204030204" pitchFamily="34" charset="0"/>
                    <a:cs typeface="Times New Roman" panose="02020603050405020304" pitchFamily="18" charset="0"/>
                  </a:rPr>
                  <a:t>The random variable </a:t>
                </a:r>
                <a:r>
                  <a:rPr lang="en-GB" i="1" dirty="0">
                    <a:latin typeface="Calibri" panose="020F0502020204030204" pitchFamily="34" charset="0"/>
                    <a:ea typeface="Calibri" panose="020F0502020204030204" pitchFamily="34" charset="0"/>
                    <a:cs typeface="Times New Roman" panose="02020603050405020304" pitchFamily="18" charset="0"/>
                  </a:rPr>
                  <a:t>X </a:t>
                </a:r>
                <a:r>
                  <a:rPr lang="en-GB" dirty="0">
                    <a:latin typeface="Calibri" panose="020F0502020204030204" pitchFamily="34" charset="0"/>
                    <a:ea typeface="Calibri" panose="020F0502020204030204" pitchFamily="34" charset="0"/>
                    <a:cs typeface="Times New Roman" panose="02020603050405020304" pitchFamily="18" charset="0"/>
                  </a:rPr>
                  <a:t>has a normal distribution with mean 30 and standard deviation 5.</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a:t>
                </a:r>
                <a:r>
                  <a:rPr lang="en-GB" i="1" dirty="0">
                    <a:latin typeface="Calibri" panose="020F0502020204030204" pitchFamily="34" charset="0"/>
                    <a:ea typeface="Calibri" panose="020F0502020204030204" pitchFamily="34" charset="0"/>
                    <a:cs typeface="Times New Roman" panose="02020603050405020304" pitchFamily="18" charset="0"/>
                  </a:rPr>
                  <a:t>b</a:t>
                </a:r>
                <a:r>
                  <a:rPr lang="en-GB" dirty="0">
                    <a:latin typeface="Calibri" panose="020F0502020204030204" pitchFamily="34" charset="0"/>
                    <a:ea typeface="Calibri" panose="020F0502020204030204" pitchFamily="34" charset="0"/>
                    <a:cs typeface="Times New Roman" panose="02020603050405020304" pitchFamily="18" charset="0"/>
                  </a:rPr>
                  <a:t>)  Find the value of </a:t>
                </a:r>
                <a:r>
                  <a:rPr lang="en-GB" i="1" dirty="0">
                    <a:latin typeface="Calibri" panose="020F0502020204030204" pitchFamily="34" charset="0"/>
                    <a:ea typeface="Calibri" panose="020F0502020204030204" pitchFamily="34" charset="0"/>
                    <a:cs typeface="Times New Roman" panose="02020603050405020304" pitchFamily="18" charset="0"/>
                  </a:rPr>
                  <a:t>d </a:t>
                </a:r>
                <a:r>
                  <a:rPr lang="en-GB" dirty="0">
                    <a:latin typeface="Calibri" panose="020F0502020204030204" pitchFamily="34" charset="0"/>
                    <a:ea typeface="Calibri" panose="020F0502020204030204" pitchFamily="34" charset="0"/>
                    <a:cs typeface="Times New Roman" panose="02020603050405020304" pitchFamily="18" charset="0"/>
                  </a:rPr>
                  <a:t>such that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        P(</a:t>
                </a:r>
                <a:r>
                  <a:rPr lang="en-GB" i="1" dirty="0">
                    <a:latin typeface="Calibri" panose="020F0502020204030204" pitchFamily="34" charset="0"/>
                    <a:ea typeface="Calibri" panose="020F0502020204030204" pitchFamily="34" charset="0"/>
                    <a:cs typeface="Times New Roman" panose="02020603050405020304" pitchFamily="18" charset="0"/>
                  </a:rPr>
                  <a:t>X </a:t>
                </a:r>
                <a:r>
                  <a:rPr lang="en-GB" dirty="0">
                    <a:latin typeface="Calibri" panose="020F0502020204030204" pitchFamily="34" charset="0"/>
                    <a:ea typeface="Calibri" panose="020F0502020204030204" pitchFamily="34" charset="0"/>
                    <a:cs typeface="Times New Roman" panose="02020603050405020304" pitchFamily="18" charset="0"/>
                  </a:rPr>
                  <a:t>&lt; </a:t>
                </a:r>
                <a:r>
                  <a:rPr lang="en-GB" i="1" dirty="0">
                    <a:latin typeface="Calibri" panose="020F0502020204030204" pitchFamily="34" charset="0"/>
                    <a:ea typeface="Calibri" panose="020F0502020204030204" pitchFamily="34" charset="0"/>
                    <a:cs typeface="Times New Roman" panose="02020603050405020304" pitchFamily="18" charset="0"/>
                  </a:rPr>
                  <a:t>d</a:t>
                </a:r>
                <a:r>
                  <a:rPr lang="en-GB" dirty="0">
                    <a:latin typeface="Calibri" panose="020F0502020204030204" pitchFamily="34" charset="0"/>
                    <a:ea typeface="Calibri" panose="020F0502020204030204" pitchFamily="34" charset="0"/>
                    <a:cs typeface="Times New Roman" panose="02020603050405020304" pitchFamily="18" charset="0"/>
                  </a:rPr>
                  <a:t>) = 0.1151.		</a:t>
                </a:r>
                <a:r>
                  <a:rPr lang="en-GB" b="1" dirty="0">
                    <a:latin typeface="Calibri" panose="020F0502020204030204" pitchFamily="34" charset="0"/>
                    <a:ea typeface="Calibri" panose="020F0502020204030204" pitchFamily="34" charset="0"/>
                    <a:cs typeface="Times New Roman" panose="02020603050405020304" pitchFamily="18" charset="0"/>
                  </a:rPr>
                  <a:t>(4)</a:t>
                </a:r>
                <a:br>
                  <a:rPr lang="en-GB" b="1" dirty="0">
                    <a:latin typeface="Calibri" panose="020F0502020204030204" pitchFamily="34" charset="0"/>
                    <a:ea typeface="Calibri" panose="020F0502020204030204" pitchFamily="34" charset="0"/>
                    <a:cs typeface="Times New Roman" panose="02020603050405020304" pitchFamily="18" charset="0"/>
                  </a:rPr>
                </a:br>
                <a:r>
                  <a:rPr lang="en-GB" b="1"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GB" b="1" i="1" smtClean="0">
                        <a:latin typeface="Cambria Math" panose="02040503050406030204" pitchFamily="18" charset="0"/>
                        <a:ea typeface="Calibri" panose="020F0502020204030204" pitchFamily="34" charset="0"/>
                        <a:cs typeface="Times New Roman" panose="02020603050405020304" pitchFamily="18" charset="0"/>
                      </a:rPr>
                      <m:t>𝒅</m:t>
                    </m:r>
                    <m:r>
                      <a:rPr lang="en-GB" b="1" i="1" smtClean="0">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𝟐𝟒</m:t>
                    </m:r>
                  </m:oMath>
                </a14:m>
                <a:br>
                  <a:rPr lang="en-GB" b="1"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a:t>
                </a:r>
                <a:r>
                  <a:rPr lang="en-GB" i="1" dirty="0">
                    <a:latin typeface="Calibri" panose="020F0502020204030204" pitchFamily="34" charset="0"/>
                    <a:ea typeface="Calibri" panose="020F0502020204030204" pitchFamily="34" charset="0"/>
                    <a:cs typeface="Times New Roman" panose="02020603050405020304" pitchFamily="18" charset="0"/>
                  </a:rPr>
                  <a:t>c</a:t>
                </a:r>
                <a:r>
                  <a:rPr lang="en-GB" dirty="0">
                    <a:latin typeface="Calibri" panose="020F0502020204030204" pitchFamily="34" charset="0"/>
                    <a:ea typeface="Calibri" panose="020F0502020204030204" pitchFamily="34" charset="0"/>
                    <a:cs typeface="Times New Roman" panose="02020603050405020304" pitchFamily="18" charset="0"/>
                  </a:rPr>
                  <a:t>)  Find the value of </a:t>
                </a:r>
                <a:r>
                  <a:rPr lang="en-GB" i="1" dirty="0">
                    <a:latin typeface="Calibri" panose="020F0502020204030204" pitchFamily="34" charset="0"/>
                    <a:ea typeface="Calibri" panose="020F0502020204030204" pitchFamily="34" charset="0"/>
                    <a:cs typeface="Times New Roman" panose="02020603050405020304" pitchFamily="18" charset="0"/>
                  </a:rPr>
                  <a:t>e </a:t>
                </a:r>
                <a:r>
                  <a:rPr lang="en-GB" dirty="0">
                    <a:latin typeface="Calibri" panose="020F0502020204030204" pitchFamily="34" charset="0"/>
                    <a:ea typeface="Calibri" panose="020F0502020204030204" pitchFamily="34" charset="0"/>
                    <a:cs typeface="Times New Roman" panose="02020603050405020304" pitchFamily="18" charset="0"/>
                  </a:rPr>
                  <a:t>such that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         P(</a:t>
                </a:r>
                <a:r>
                  <a:rPr lang="en-GB" i="1" dirty="0">
                    <a:latin typeface="Calibri" panose="020F0502020204030204" pitchFamily="34" charset="0"/>
                    <a:ea typeface="Calibri" panose="020F0502020204030204" pitchFamily="34" charset="0"/>
                    <a:cs typeface="Times New Roman" panose="02020603050405020304" pitchFamily="18" charset="0"/>
                  </a:rPr>
                  <a:t>X </a:t>
                </a:r>
                <a:r>
                  <a:rPr lang="en-GB" dirty="0">
                    <a:latin typeface="Calibri" panose="020F0502020204030204" pitchFamily="34" charset="0"/>
                    <a:ea typeface="Calibri" panose="020F0502020204030204" pitchFamily="34" charset="0"/>
                    <a:cs typeface="Times New Roman" panose="02020603050405020304" pitchFamily="18" charset="0"/>
                  </a:rPr>
                  <a:t>&gt; </a:t>
                </a:r>
                <a:r>
                  <a:rPr lang="en-GB" i="1" dirty="0">
                    <a:latin typeface="Calibri" panose="020F0502020204030204" pitchFamily="34" charset="0"/>
                    <a:ea typeface="Calibri" panose="020F0502020204030204" pitchFamily="34" charset="0"/>
                    <a:cs typeface="Times New Roman" panose="02020603050405020304" pitchFamily="18" charset="0"/>
                  </a:rPr>
                  <a:t>e</a:t>
                </a:r>
                <a:r>
                  <a:rPr lang="en-GB" dirty="0">
                    <a:latin typeface="Calibri" panose="020F0502020204030204" pitchFamily="34" charset="0"/>
                    <a:ea typeface="Calibri" panose="020F0502020204030204" pitchFamily="34" charset="0"/>
                    <a:cs typeface="Times New Roman" panose="02020603050405020304" pitchFamily="18" charset="0"/>
                  </a:rPr>
                  <a:t>) = 0.1151.		</a:t>
                </a:r>
                <a:r>
                  <a:rPr lang="en-GB" b="1" dirty="0">
                    <a:latin typeface="Calibri" panose="020F0502020204030204" pitchFamily="34" charset="0"/>
                    <a:ea typeface="Calibri" panose="020F0502020204030204" pitchFamily="34" charset="0"/>
                    <a:cs typeface="Times New Roman" panose="02020603050405020304" pitchFamily="18" charset="0"/>
                  </a:rPr>
                  <a:t>(2)</a:t>
                </a:r>
                <a:br>
                  <a:rPr lang="en-GB" b="1" dirty="0">
                    <a:latin typeface="Calibri" panose="020F0502020204030204" pitchFamily="34" charset="0"/>
                    <a:ea typeface="Calibri" panose="020F0502020204030204" pitchFamily="34" charset="0"/>
                    <a:cs typeface="Times New Roman" panose="02020603050405020304" pitchFamily="18" charset="0"/>
                  </a:rPr>
                </a:br>
                <a:r>
                  <a:rPr lang="en-GB" b="1"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GB" b="1" i="1" smtClean="0">
                        <a:latin typeface="Cambria Math" panose="02040503050406030204" pitchFamily="18" charset="0"/>
                        <a:ea typeface="Calibri" panose="020F0502020204030204" pitchFamily="34" charset="0"/>
                        <a:cs typeface="Times New Roman" panose="02020603050405020304" pitchFamily="18" charset="0"/>
                      </a:rPr>
                      <m:t>𝒆</m:t>
                    </m:r>
                    <m:r>
                      <a:rPr lang="en-GB" b="1" i="1" smtClean="0">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𝟑𝟔</m:t>
                    </m:r>
                  </m:oMath>
                </a14:m>
                <a:br>
                  <a:rPr lang="en-GB" b="1"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a:t>
                </a:r>
                <a:r>
                  <a:rPr lang="en-GB" i="1" dirty="0">
                    <a:latin typeface="Calibri" panose="020F0502020204030204" pitchFamily="34" charset="0"/>
                    <a:ea typeface="Calibri" panose="020F0502020204030204" pitchFamily="34" charset="0"/>
                    <a:cs typeface="Times New Roman" panose="02020603050405020304" pitchFamily="18" charset="0"/>
                  </a:rPr>
                  <a:t>d</a:t>
                </a:r>
                <a:r>
                  <a:rPr lang="en-GB" dirty="0">
                    <a:latin typeface="Calibri" panose="020F0502020204030204" pitchFamily="34" charset="0"/>
                    <a:ea typeface="Calibri" panose="020F0502020204030204" pitchFamily="34" charset="0"/>
                    <a:cs typeface="Times New Roman" panose="02020603050405020304" pitchFamily="18" charset="0"/>
                  </a:rPr>
                  <a:t>)  Find P(</a:t>
                </a:r>
                <a:r>
                  <a:rPr lang="en-GB" i="1" dirty="0">
                    <a:latin typeface="Calibri" panose="020F0502020204030204" pitchFamily="34" charset="0"/>
                    <a:ea typeface="Calibri" panose="020F0502020204030204" pitchFamily="34" charset="0"/>
                    <a:cs typeface="Times New Roman" panose="02020603050405020304" pitchFamily="18" charset="0"/>
                  </a:rPr>
                  <a:t>d </a:t>
                </a:r>
                <a:r>
                  <a:rPr lang="en-GB" dirty="0">
                    <a:latin typeface="Calibri" panose="020F0502020204030204" pitchFamily="34" charset="0"/>
                    <a:ea typeface="Calibri" panose="020F0502020204030204" pitchFamily="34" charset="0"/>
                    <a:cs typeface="Times New Roman" panose="02020603050405020304" pitchFamily="18" charset="0"/>
                  </a:rPr>
                  <a:t>&lt; </a:t>
                </a:r>
                <a:r>
                  <a:rPr lang="en-GB" i="1" dirty="0">
                    <a:latin typeface="Calibri" panose="020F0502020204030204" pitchFamily="34" charset="0"/>
                    <a:ea typeface="Calibri" panose="020F0502020204030204" pitchFamily="34" charset="0"/>
                    <a:cs typeface="Times New Roman" panose="02020603050405020304" pitchFamily="18" charset="0"/>
                  </a:rPr>
                  <a:t>X </a:t>
                </a:r>
                <a:r>
                  <a:rPr lang="en-GB" dirty="0">
                    <a:latin typeface="Calibri" panose="020F0502020204030204" pitchFamily="34" charset="0"/>
                    <a:ea typeface="Calibri" panose="020F0502020204030204" pitchFamily="34" charset="0"/>
                    <a:cs typeface="Times New Roman" panose="02020603050405020304" pitchFamily="18" charset="0"/>
                  </a:rPr>
                  <a:t>&lt; </a:t>
                </a:r>
                <a:r>
                  <a:rPr lang="en-GB" i="1" dirty="0">
                    <a:latin typeface="Calibri" panose="020F0502020204030204" pitchFamily="34" charset="0"/>
                    <a:ea typeface="Calibri" panose="020F0502020204030204" pitchFamily="34" charset="0"/>
                    <a:cs typeface="Times New Roman" panose="02020603050405020304" pitchFamily="18" charset="0"/>
                  </a:rPr>
                  <a:t>e</a:t>
                </a:r>
                <a:r>
                  <a:rPr lang="en-GB" dirty="0">
                    <a:latin typeface="Calibri" panose="020F0502020204030204" pitchFamily="34" charset="0"/>
                    <a:ea typeface="Calibri" panose="020F0502020204030204" pitchFamily="34" charset="0"/>
                    <a:cs typeface="Times New Roman" panose="02020603050405020304" pitchFamily="18" charset="0"/>
                  </a:rPr>
                  <a:t>).		</a:t>
                </a:r>
                <a:r>
                  <a:rPr lang="en-GB" b="1" dirty="0">
                    <a:latin typeface="Calibri" panose="020F0502020204030204" pitchFamily="34" charset="0"/>
                    <a:ea typeface="Calibri" panose="020F0502020204030204" pitchFamily="34" charset="0"/>
                    <a:cs typeface="Times New Roman" panose="02020603050405020304" pitchFamily="18" charset="0"/>
                  </a:rPr>
                  <a:t>(2)</a:t>
                </a:r>
                <a:br>
                  <a:rPr lang="en-GB" b="1" dirty="0">
                    <a:latin typeface="Calibri" panose="020F0502020204030204" pitchFamily="34" charset="0"/>
                    <a:ea typeface="Calibri" panose="020F0502020204030204" pitchFamily="34" charset="0"/>
                    <a:cs typeface="Times New Roman" panose="02020603050405020304" pitchFamily="18" charset="0"/>
                  </a:rPr>
                </a:br>
                <a:r>
                  <a:rPr lang="en-GB" b="1"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GB" b="1" i="1" smtClean="0">
                        <a:latin typeface="Cambria Math" panose="02040503050406030204" pitchFamily="18" charset="0"/>
                        <a:ea typeface="Calibri" panose="020F0502020204030204" pitchFamily="34" charset="0"/>
                        <a:cs typeface="Times New Roman" panose="02020603050405020304" pitchFamily="18" charset="0"/>
                      </a:rPr>
                      <m:t>𝟎</m:t>
                    </m:r>
                    <m:r>
                      <a:rPr lang="en-GB" b="1" i="1" smtClean="0">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𝟕𝟔𝟗𝟖</m:t>
                    </m:r>
                  </m:oMath>
                </a14:m>
                <a:endParaRPr lang="en-GB"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tabLst>
                    <a:tab pos="270510" algn="l"/>
                  </a:tabLst>
                </a:pPr>
                <a:endParaRPr lang="en-GB"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tabLst>
                    <a:tab pos="270510" algn="l"/>
                  </a:tabLst>
                </a:pPr>
                <a:r>
                  <a:rPr lang="en-GB" b="1"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TimesNewRomanPSMT"/>
                    <a:cs typeface="Times New Roman" panose="02020603050405020304" pitchFamily="18" charset="0"/>
                  </a:rPr>
                  <a:t>The length of time, </a:t>
                </a:r>
                <a:r>
                  <a:rPr lang="en-US" i="1" dirty="0">
                    <a:latin typeface="Calibri" panose="020F0502020204030204" pitchFamily="34" charset="0"/>
                    <a:ea typeface="TimesNewRomanPSMT"/>
                    <a:cs typeface="Times New Roman" panose="02020603050405020304" pitchFamily="18" charset="0"/>
                  </a:rPr>
                  <a:t>L </a:t>
                </a:r>
                <a:r>
                  <a:rPr lang="en-US" dirty="0">
                    <a:latin typeface="Calibri" panose="020F0502020204030204" pitchFamily="34" charset="0"/>
                    <a:ea typeface="TimesNewRomanPSMT"/>
                    <a:cs typeface="Times New Roman" panose="02020603050405020304" pitchFamily="18" charset="0"/>
                  </a:rPr>
                  <a:t>hours, that a phone will work before it needs charging is normally distributed with a mean of 100 hours and a standard deviation of 15 hours. Find the value of </a:t>
                </a:r>
                <a:r>
                  <a:rPr lang="en-US" i="1" dirty="0">
                    <a:latin typeface="Calibri" panose="020F0502020204030204" pitchFamily="34" charset="0"/>
                    <a:ea typeface="TimesNewRomanPSMT"/>
                    <a:cs typeface="Times New Roman" panose="02020603050405020304" pitchFamily="18" charset="0"/>
                  </a:rPr>
                  <a:t>d </a:t>
                </a:r>
                <a:r>
                  <a:rPr lang="en-US" dirty="0">
                    <a:latin typeface="Calibri" panose="020F0502020204030204" pitchFamily="34" charset="0"/>
                    <a:ea typeface="TimesNewRomanPSMT"/>
                    <a:cs typeface="Times New Roman" panose="02020603050405020304" pitchFamily="18" charset="0"/>
                  </a:rPr>
                  <a:t>such that </a:t>
                </a:r>
                <a:br>
                  <a:rPr lang="en-US" dirty="0">
                    <a:latin typeface="Calibri" panose="020F0502020204030204" pitchFamily="34" charset="0"/>
                    <a:ea typeface="TimesNewRomanPSMT"/>
                    <a:cs typeface="Times New Roman" panose="02020603050405020304" pitchFamily="18" charset="0"/>
                  </a:rPr>
                </a:br>
                <a:r>
                  <a:rPr lang="en-US" dirty="0">
                    <a:latin typeface="Calibri" panose="020F0502020204030204" pitchFamily="34" charset="0"/>
                    <a:ea typeface="TimesNewRomanPSMT"/>
                    <a:cs typeface="Times New Roman" panose="02020603050405020304" pitchFamily="18" charset="0"/>
                  </a:rPr>
                  <a:t>P(</a:t>
                </a:r>
                <a:r>
                  <a:rPr lang="en-US" i="1" dirty="0">
                    <a:latin typeface="Calibri" panose="020F0502020204030204" pitchFamily="34" charset="0"/>
                    <a:ea typeface="TimesNewRomanPSMT"/>
                    <a:cs typeface="Times New Roman" panose="02020603050405020304" pitchFamily="18" charset="0"/>
                  </a:rPr>
                  <a:t>L </a:t>
                </a:r>
                <a:r>
                  <a:rPr lang="en-US" dirty="0">
                    <a:latin typeface="Calibri" panose="020F0502020204030204" pitchFamily="34" charset="0"/>
                    <a:ea typeface="TimesNewRomanPSMT"/>
                    <a:cs typeface="Times New Roman" panose="02020603050405020304" pitchFamily="18" charset="0"/>
                  </a:rPr>
                  <a:t>&lt; </a:t>
                </a:r>
                <a:r>
                  <a:rPr lang="en-US" i="1" dirty="0">
                    <a:latin typeface="Calibri" panose="020F0502020204030204" pitchFamily="34" charset="0"/>
                    <a:ea typeface="TimesNewRomanPSMT"/>
                    <a:cs typeface="Times New Roman" panose="02020603050405020304" pitchFamily="18" charset="0"/>
                  </a:rPr>
                  <a:t>d</a:t>
                </a:r>
                <a:r>
                  <a:rPr lang="en-US" dirty="0">
                    <a:latin typeface="Calibri" panose="020F0502020204030204" pitchFamily="34" charset="0"/>
                    <a:ea typeface="TimesNewRomanPSMT"/>
                    <a:cs typeface="Times New Roman" panose="02020603050405020304" pitchFamily="18" charset="0"/>
                  </a:rPr>
                  <a:t>) = 0.10. </a:t>
                </a:r>
                <a:r>
                  <a:rPr lang="en-US" b="1" dirty="0">
                    <a:latin typeface="Calibri" panose="020F0502020204030204" pitchFamily="34" charset="0"/>
                    <a:ea typeface="TimesNewRomanPSMT"/>
                    <a:cs typeface="Times New Roman" panose="02020603050405020304" pitchFamily="18" charset="0"/>
                  </a:rPr>
                  <a:t>(3)</a:t>
                </a:r>
              </a:p>
              <a:p>
                <a:pPr lvl="0">
                  <a:lnSpc>
                    <a:spcPct val="107000"/>
                  </a:lnSpc>
                  <a:spcAft>
                    <a:spcPts val="0"/>
                  </a:spcAft>
                  <a:tabLst>
                    <a:tab pos="270510" algn="l"/>
                  </a:tabLst>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ea typeface="TimesNewRomanPSMT"/>
                          <a:cs typeface="Times New Roman" panose="02020603050405020304" pitchFamily="18" charset="0"/>
                        </a:rPr>
                        <m:t>𝒅</m:t>
                      </m:r>
                      <m:r>
                        <a:rPr lang="en-GB" b="1" i="1" smtClean="0">
                          <a:latin typeface="Cambria Math" panose="02040503050406030204" pitchFamily="18" charset="0"/>
                          <a:ea typeface="TimesNewRomanPSMT"/>
                          <a:cs typeface="Times New Roman" panose="02020603050405020304" pitchFamily="18" charset="0"/>
                        </a:rPr>
                        <m:t>=</m:t>
                      </m:r>
                      <m:r>
                        <a:rPr lang="en-GB" b="1" i="1" smtClean="0">
                          <a:latin typeface="Cambria Math" panose="02040503050406030204" pitchFamily="18" charset="0"/>
                          <a:ea typeface="TimesNewRomanPSMT"/>
                          <a:cs typeface="Times New Roman" panose="02020603050405020304" pitchFamily="18" charset="0"/>
                        </a:rPr>
                        <m:t>𝟖𝟎</m:t>
                      </m:r>
                      <m:r>
                        <a:rPr lang="en-GB" b="1" i="1" smtClean="0">
                          <a:latin typeface="Cambria Math" panose="02040503050406030204" pitchFamily="18" charset="0"/>
                          <a:ea typeface="TimesNewRomanPSMT"/>
                          <a:cs typeface="Times New Roman" panose="02020603050405020304" pitchFamily="18" charset="0"/>
                        </a:rPr>
                        <m:t>.</m:t>
                      </m:r>
                      <m:r>
                        <a:rPr lang="en-GB" b="1" i="1" smtClean="0">
                          <a:latin typeface="Cambria Math" panose="02040503050406030204" pitchFamily="18" charset="0"/>
                          <a:ea typeface="TimesNewRomanPSMT"/>
                          <a:cs typeface="Times New Roman" panose="02020603050405020304" pitchFamily="18" charset="0"/>
                        </a:rPr>
                        <m:t>𝟕𝟕𝟔</m:t>
                      </m:r>
                    </m:oMath>
                  </m:oMathPara>
                </a14:m>
                <a:br>
                  <a:rPr lang="en-US" b="1" dirty="0">
                    <a:latin typeface="Calibri" panose="020F0502020204030204" pitchFamily="34" charset="0"/>
                    <a:ea typeface="TimesNewRomanPSMT"/>
                    <a:cs typeface="Times New Roman" panose="02020603050405020304" pitchFamily="18" charset="0"/>
                  </a:rPr>
                </a:br>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5536" y="734412"/>
                <a:ext cx="4536504" cy="5723298"/>
              </a:xfrm>
              <a:prstGeom prst="rect">
                <a:avLst/>
              </a:prstGeom>
              <a:blipFill rotWithShape="0">
                <a:blip r:embed="rId2"/>
                <a:stretch>
                  <a:fillRect l="-1210" t="-426" r="-2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36096" y="806932"/>
                <a:ext cx="3443526" cy="5180777"/>
              </a:xfrm>
              <a:prstGeom prst="rect">
                <a:avLst/>
              </a:prstGeom>
            </p:spPr>
            <p:txBody>
              <a:bodyPr wrap="square">
                <a:spAutoFit/>
              </a:bodyPr>
              <a:lstStyle/>
              <a:p>
                <a:pPr lvl="0">
                  <a:lnSpc>
                    <a:spcPct val="107000"/>
                  </a:lnSpc>
                  <a:spcAft>
                    <a:spcPts val="800"/>
                  </a:spcAft>
                  <a:tabLst>
                    <a:tab pos="270510" algn="l"/>
                  </a:tabLst>
                </a:pP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weight, </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X </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grams, of soup put in a tin by machine </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A </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is normally distributed with a mean of 160 g and a standard deviation of 5 g. The weight stated on the tin is </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w </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grams. Find </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w </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such that P(</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X </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&lt; </a:t>
                </a:r>
                <a:r>
                  <a:rPr lang="en-GB"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w</a:t>
                </a:r>
                <a:r>
                  <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rPr>
                  <a:t>) = 0.01. </a:t>
                </a:r>
                <a:r>
                  <a:rPr lang="en-GB"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p>
              <a:p>
                <a:pPr lvl="0">
                  <a:lnSpc>
                    <a:spcPct val="107000"/>
                  </a:lnSpc>
                  <a:spcAft>
                    <a:spcPts val="800"/>
                  </a:spcAft>
                  <a:tabLst>
                    <a:tab pos="270510" algn="l"/>
                  </a:tabLst>
                </a:pPr>
                <a14:m>
                  <m:oMathPara xmlns:m="http://schemas.openxmlformats.org/officeDocument/2006/math">
                    <m:oMathParaPr>
                      <m:jc m:val="centerGroup"/>
                    </m:oMathParaPr>
                    <m:oMath xmlns:m="http://schemas.openxmlformats.org/officeDocument/2006/math">
                      <m:r>
                        <a:rPr lang="en-GB" b="1"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𝒘</m:t>
                      </m:r>
                      <m:r>
                        <a:rPr lang="en-GB" b="1"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𝟏𝟒𝟖</m:t>
                      </m:r>
                      <m:r>
                        <a:rPr lang="en-GB" b="1"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GB" b="1"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𝟑𝟕</m:t>
                      </m:r>
                    </m:oMath>
                  </m:oMathPara>
                </a14:m>
                <a:endParaRPr lang="en-GB" b="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0"/>
                <a:r>
                  <a:rPr lang="en-GB" dirty="0"/>
                  <a:t>Given </a:t>
                </a:r>
                <a14:m>
                  <m:oMath xmlns:m="http://schemas.openxmlformats.org/officeDocument/2006/math">
                    <m:r>
                      <a:rPr lang="en-GB" i="1">
                        <a:latin typeface="Cambria Math" panose="02040503050406030204" pitchFamily="18" charset="0"/>
                      </a:rPr>
                      <m:t>𝑌</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r>
                          <a:rPr lang="en-GB" i="1">
                            <a:latin typeface="Cambria Math" panose="02040503050406030204" pitchFamily="18" charset="0"/>
                          </a:rPr>
                          <m:t>30,</m:t>
                        </m:r>
                        <m:sSup>
                          <m:sSupPr>
                            <m:ctrlPr>
                              <a:rPr lang="en-GB" i="1">
                                <a:latin typeface="Cambria Math" panose="02040503050406030204" pitchFamily="18" charset="0"/>
                              </a:rPr>
                            </m:ctrlPr>
                          </m:sSupPr>
                          <m:e>
                            <m:r>
                              <a:rPr lang="en-GB" i="1">
                                <a:latin typeface="Cambria Math" panose="02040503050406030204" pitchFamily="18" charset="0"/>
                              </a:rPr>
                              <m:t>5</m:t>
                            </m:r>
                          </m:e>
                          <m:sup>
                            <m:r>
                              <a:rPr lang="en-GB" i="1">
                                <a:latin typeface="Cambria Math" panose="02040503050406030204" pitchFamily="18" charset="0"/>
                              </a:rPr>
                              <m:t>2</m:t>
                            </m:r>
                          </m:sup>
                        </m:sSup>
                      </m:e>
                    </m:d>
                  </m:oMath>
                </a14:m>
                <a:r>
                  <a:rPr lang="en-GB" dirty="0"/>
                  <a:t>, find </a:t>
                </a:r>
                <a14:m>
                  <m:oMath xmlns:m="http://schemas.openxmlformats.org/officeDocument/2006/math">
                    <m:r>
                      <a:rPr lang="en-GB" i="1">
                        <a:latin typeface="Cambria Math" panose="02040503050406030204" pitchFamily="18" charset="0"/>
                      </a:rPr>
                      <m:t>𝑎</m:t>
                    </m:r>
                  </m:oMath>
                </a14:m>
                <a:r>
                  <a:rPr lang="en-GB" dirty="0"/>
                  <a:t> such that </a:t>
                </a:r>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𝑌</m:t>
                        </m:r>
                        <m:r>
                          <a:rPr lang="en-GB" i="1">
                            <a:latin typeface="Cambria Math" panose="02040503050406030204" pitchFamily="18" charset="0"/>
                          </a:rPr>
                          <m:t>&gt;</m:t>
                        </m:r>
                        <m:r>
                          <a:rPr lang="en-GB" i="1">
                            <a:latin typeface="Cambria Math" panose="02040503050406030204" pitchFamily="18" charset="0"/>
                          </a:rPr>
                          <m:t>𝑎</m:t>
                        </m:r>
                      </m:e>
                    </m:d>
                    <m:r>
                      <a:rPr lang="en-GB" i="1">
                        <a:latin typeface="Cambria Math" panose="02040503050406030204" pitchFamily="18" charset="0"/>
                      </a:rPr>
                      <m:t>=0.30</m:t>
                    </m:r>
                  </m:oMath>
                </a14:m>
                <a:endParaRPr lang="en-GB" dirty="0"/>
              </a:p>
              <a:p>
                <a:pPr/>
                <a14:m>
                  <m:oMathPara xmlns:m="http://schemas.openxmlformats.org/officeDocument/2006/math">
                    <m:oMathParaPr>
                      <m:jc m:val="centerGroup"/>
                    </m:oMathParaPr>
                    <m:oMath xmlns:m="http://schemas.openxmlformats.org/officeDocument/2006/math">
                      <m:r>
                        <a:rPr lang="en-GB" b="1" i="1">
                          <a:latin typeface="Cambria Math"/>
                        </a:rPr>
                        <m:t>𝒂</m:t>
                      </m:r>
                      <m:r>
                        <a:rPr lang="en-GB" b="1" i="1">
                          <a:latin typeface="Cambria Math"/>
                        </a:rPr>
                        <m:t>=</m:t>
                      </m:r>
                      <m:r>
                        <a:rPr lang="en-GB" b="1" i="1">
                          <a:latin typeface="Cambria Math"/>
                        </a:rPr>
                        <m:t>𝟑𝟐</m:t>
                      </m:r>
                      <m:r>
                        <a:rPr lang="en-GB" b="1" i="1">
                          <a:latin typeface="Cambria Math"/>
                        </a:rPr>
                        <m:t>.</m:t>
                      </m:r>
                      <m:r>
                        <a:rPr lang="en-GB" b="1" i="1">
                          <a:latin typeface="Cambria Math"/>
                        </a:rPr>
                        <m:t>𝟔</m:t>
                      </m:r>
                    </m:oMath>
                  </m:oMathPara>
                </a14:m>
                <a:endParaRPr lang="en-GB" b="1" dirty="0"/>
              </a:p>
              <a:p>
                <a:pPr lvl="0"/>
                <a:endParaRPr lang="en-GB" dirty="0"/>
              </a:p>
              <a:p>
                <a:pPr lvl="0"/>
                <a:r>
                  <a:rPr lang="en-GB" dirty="0"/>
                  <a:t>Given </a:t>
                </a:r>
                <a14:m>
                  <m:oMath xmlns:m="http://schemas.openxmlformats.org/officeDocument/2006/math">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𝑁</m:t>
                    </m:r>
                    <m:d>
                      <m:dPr>
                        <m:ctrlPr>
                          <a:rPr lang="en-GB" i="1">
                            <a:latin typeface="Cambria Math" panose="02040503050406030204" pitchFamily="18" charset="0"/>
                          </a:rPr>
                        </m:ctrlPr>
                      </m:dPr>
                      <m:e>
                        <m:r>
                          <a:rPr lang="en-GB" i="1">
                            <a:latin typeface="Cambria Math" panose="02040503050406030204" pitchFamily="18" charset="0"/>
                          </a:rPr>
                          <m:t>15,</m:t>
                        </m:r>
                        <m:sSup>
                          <m:sSupPr>
                            <m:ctrlPr>
                              <a:rPr lang="en-GB" i="1">
                                <a:latin typeface="Cambria Math" panose="02040503050406030204" pitchFamily="18" charset="0"/>
                              </a:rPr>
                            </m:ctrlPr>
                          </m:sSupPr>
                          <m:e>
                            <m:r>
                              <a:rPr lang="en-GB" i="1">
                                <a:latin typeface="Cambria Math" panose="02040503050406030204" pitchFamily="18" charset="0"/>
                              </a:rPr>
                              <m:t>3</m:t>
                            </m:r>
                          </m:e>
                          <m:sup>
                            <m:r>
                              <a:rPr lang="en-GB" i="1">
                                <a:latin typeface="Cambria Math" panose="02040503050406030204" pitchFamily="18" charset="0"/>
                              </a:rPr>
                              <m:t>2</m:t>
                            </m:r>
                          </m:sup>
                        </m:sSup>
                      </m:e>
                    </m:d>
                  </m:oMath>
                </a14:m>
                <a:r>
                  <a:rPr lang="en-GB" dirty="0"/>
                  <a:t>, find </a:t>
                </a:r>
                <a14:m>
                  <m:oMath xmlns:m="http://schemas.openxmlformats.org/officeDocument/2006/math">
                    <m:r>
                      <a:rPr lang="en-GB" i="1">
                        <a:latin typeface="Cambria Math" panose="02040503050406030204" pitchFamily="18" charset="0"/>
                      </a:rPr>
                      <m:t>𝑎</m:t>
                    </m:r>
                  </m:oMath>
                </a14:m>
                <a:r>
                  <a:rPr lang="en-GB" dirty="0"/>
                  <a:t> such that </a:t>
                </a:r>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𝑋</m:t>
                        </m:r>
                        <m:r>
                          <a:rPr lang="en-GB" i="1">
                            <a:latin typeface="Cambria Math" panose="02040503050406030204" pitchFamily="18" charset="0"/>
                          </a:rPr>
                          <m:t>&gt;</m:t>
                        </m:r>
                        <m:r>
                          <a:rPr lang="en-GB" i="1">
                            <a:latin typeface="Cambria Math" panose="02040503050406030204" pitchFamily="18" charset="0"/>
                          </a:rPr>
                          <m:t>𝑎</m:t>
                        </m:r>
                      </m:e>
                    </m:d>
                    <m:r>
                      <a:rPr lang="en-GB" i="1">
                        <a:latin typeface="Cambria Math" panose="02040503050406030204" pitchFamily="18" charset="0"/>
                      </a:rPr>
                      <m:t>=0.15</m:t>
                    </m:r>
                  </m:oMath>
                </a14:m>
                <a:endParaRPr lang="en-GB" dirty="0"/>
              </a:p>
              <a:p>
                <a:pPr/>
                <a14:m>
                  <m:oMathPara xmlns:m="http://schemas.openxmlformats.org/officeDocument/2006/math">
                    <m:oMathParaPr>
                      <m:jc m:val="centerGroup"/>
                    </m:oMathParaPr>
                    <m:oMath xmlns:m="http://schemas.openxmlformats.org/officeDocument/2006/math">
                      <m:r>
                        <a:rPr lang="en-GB" b="1" i="1">
                          <a:latin typeface="Cambria Math"/>
                        </a:rPr>
                        <m:t>𝒂</m:t>
                      </m:r>
                      <m:r>
                        <a:rPr lang="en-GB" b="1" i="1">
                          <a:latin typeface="Cambria Math"/>
                        </a:rPr>
                        <m:t>=</m:t>
                      </m:r>
                      <m:r>
                        <a:rPr lang="en-GB" b="1" i="1">
                          <a:latin typeface="Cambria Math"/>
                        </a:rPr>
                        <m:t>𝟏𝟖</m:t>
                      </m:r>
                      <m:r>
                        <a:rPr lang="en-GB" b="1" i="1">
                          <a:latin typeface="Cambria Math"/>
                        </a:rPr>
                        <m:t>.</m:t>
                      </m:r>
                      <m:r>
                        <a:rPr lang="en-GB" b="1" i="1">
                          <a:latin typeface="Cambria Math"/>
                        </a:rPr>
                        <m:t>𝟏</m:t>
                      </m:r>
                    </m:oMath>
                  </m:oMathPara>
                </a14:m>
                <a:endParaRPr lang="en-GB" b="1" dirty="0"/>
              </a:p>
              <a:p>
                <a:pPr lvl="0"/>
                <a:endParaRPr lang="en-GB" dirty="0"/>
              </a:p>
              <a:p>
                <a:pPr lvl="0">
                  <a:lnSpc>
                    <a:spcPct val="107000"/>
                  </a:lnSpc>
                  <a:spcAft>
                    <a:spcPts val="800"/>
                  </a:spcAft>
                  <a:tabLst>
                    <a:tab pos="270510" algn="l"/>
                  </a:tabLst>
                </a:pPr>
                <a:endParaRPr lang="en-GB"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436096" y="806932"/>
                <a:ext cx="3443526" cy="5180777"/>
              </a:xfrm>
              <a:prstGeom prst="rect">
                <a:avLst/>
              </a:prstGeom>
              <a:blipFill rotWithShape="0">
                <a:blip r:embed="rId3"/>
                <a:stretch>
                  <a:fillRect l="-1593" t="-471" r="-531"/>
                </a:stretch>
              </a:blipFill>
            </p:spPr>
            <p:txBody>
              <a:bodyPr/>
              <a:lstStyle/>
              <a:p>
                <a:r>
                  <a:rPr lang="en-IN">
                    <a:noFill/>
                  </a:rPr>
                  <a:t> </a:t>
                </a:r>
              </a:p>
            </p:txBody>
          </p:sp>
        </mc:Fallback>
      </mc:AlternateContent>
      <p:sp>
        <p:nvSpPr>
          <p:cNvPr id="15" name="Rectangle 14"/>
          <p:cNvSpPr/>
          <p:nvPr/>
        </p:nvSpPr>
        <p:spPr>
          <a:xfrm>
            <a:off x="107504" y="806932"/>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16" name="Rectangle 15"/>
          <p:cNvSpPr/>
          <p:nvPr/>
        </p:nvSpPr>
        <p:spPr>
          <a:xfrm>
            <a:off x="107504" y="4390697"/>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7" name="Rectangle 16"/>
          <p:cNvSpPr/>
          <p:nvPr/>
        </p:nvSpPr>
        <p:spPr>
          <a:xfrm>
            <a:off x="5109298" y="856355"/>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p:sp>
        <p:nvSpPr>
          <p:cNvPr id="18" name="Rectangle 17"/>
          <p:cNvSpPr/>
          <p:nvPr/>
        </p:nvSpPr>
        <p:spPr>
          <a:xfrm>
            <a:off x="5109298" y="3768616"/>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9" name="Rectangle 18"/>
          <p:cNvSpPr/>
          <p:nvPr/>
        </p:nvSpPr>
        <p:spPr>
          <a:xfrm>
            <a:off x="5108532" y="4941168"/>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20" name="Slide Number Placeholder 1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152</a:t>
            </a:fld>
            <a:endParaRPr lang="en-GB"/>
          </a:p>
        </p:txBody>
      </p:sp>
    </p:spTree>
    <p:extLst>
      <p:ext uri="{BB962C8B-B14F-4D97-AF65-F5344CB8AC3E}">
        <p14:creationId xmlns:p14="http://schemas.microsoft.com/office/powerpoint/2010/main" val="18810106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3a</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Rectangle 5"/>
              <p:cNvSpPr/>
              <p:nvPr/>
            </p:nvSpPr>
            <p:spPr>
              <a:xfrm>
                <a:off x="363910" y="625842"/>
                <a:ext cx="4572000" cy="5540876"/>
              </a:xfrm>
              <a:prstGeom prst="rect">
                <a:avLst/>
              </a:prstGeom>
            </p:spPr>
            <p:txBody>
              <a:bodyPr>
                <a:spAutoFit/>
              </a:bodyPr>
              <a:lstStyle/>
              <a:p>
                <a:pPr lvl="0">
                  <a:lnSpc>
                    <a:spcPct val="107000"/>
                  </a:lnSpc>
                  <a:spcAft>
                    <a:spcPts val="0"/>
                  </a:spcAft>
                  <a:tabLst>
                    <a:tab pos="253365" algn="l"/>
                    <a:tab pos="270510" algn="l"/>
                  </a:tabLst>
                </a:pPr>
                <a:r>
                  <a:rPr lang="en-GB" dirty="0">
                    <a:latin typeface="Calibri" panose="020F0502020204030204" pitchFamily="34" charset="0"/>
                    <a:ea typeface="Calibri" panose="020F0502020204030204" pitchFamily="34" charset="0"/>
                    <a:cs typeface="Times New Roman" panose="02020603050405020304" pitchFamily="18" charset="0"/>
                  </a:rPr>
                  <a:t>The measure of intelligence, IQ, of a group of students is assumed to be Normally distributed with mean 100 and standard deviation 15.</a:t>
                </a:r>
                <a:br>
                  <a:rPr lang="en-GB" b="1"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The probability that a randomly selected student as an IQ of at least 100 + </a:t>
                </a:r>
                <a:r>
                  <a:rPr lang="en-GB" i="1" dirty="0">
                    <a:latin typeface="Calibri" panose="020F0502020204030204" pitchFamily="34" charset="0"/>
                    <a:ea typeface="Calibri" panose="020F0502020204030204" pitchFamily="34" charset="0"/>
                    <a:cs typeface="Times New Roman" panose="02020603050405020304" pitchFamily="18" charset="0"/>
                  </a:rPr>
                  <a:t>k</a:t>
                </a:r>
                <a:r>
                  <a:rPr lang="en-GB" dirty="0">
                    <a:latin typeface="Calibri" panose="020F0502020204030204" pitchFamily="34" charset="0"/>
                    <a:ea typeface="Calibri" panose="020F0502020204030204" pitchFamily="34" charset="0"/>
                    <a:cs typeface="Times New Roman" panose="02020603050405020304" pitchFamily="18" charset="0"/>
                  </a:rPr>
                  <a:t> is 0.2090.</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Find, to the nearest integer, the value of </a:t>
                </a:r>
                <a:r>
                  <a:rPr lang="en-GB" i="1" dirty="0">
                    <a:latin typeface="Calibri" panose="020F0502020204030204" pitchFamily="34" charset="0"/>
                    <a:ea typeface="Calibri" panose="020F0502020204030204" pitchFamily="34" charset="0"/>
                    <a:cs typeface="Times New Roman" panose="02020603050405020304" pitchFamily="18" charset="0"/>
                  </a:rPr>
                  <a:t>k</a:t>
                </a:r>
                <a:r>
                  <a:rPr lang="en-GB" dirty="0">
                    <a:latin typeface="Calibri" panose="020F0502020204030204" pitchFamily="34" charset="0"/>
                    <a:ea typeface="Calibri" panose="020F0502020204030204" pitchFamily="34" charset="0"/>
                    <a:cs typeface="Times New Roman" panose="02020603050405020304" pitchFamily="18" charset="0"/>
                  </a:rPr>
                  <a:t>.   (</a:t>
                </a:r>
                <a:r>
                  <a:rPr lang="en-GB" b="1" dirty="0">
                    <a:latin typeface="Calibri" panose="020F0502020204030204" pitchFamily="34" charset="0"/>
                    <a:ea typeface="Calibri" panose="020F0502020204030204" pitchFamily="34" charset="0"/>
                    <a:cs typeface="Times New Roman" panose="02020603050405020304" pitchFamily="18" charset="0"/>
                  </a:rPr>
                  <a:t>6)</a:t>
                </a:r>
                <a:endParaRPr lang="en-GB"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ea typeface="Calibri" panose="020F0502020204030204" pitchFamily="34" charset="0"/>
                          <a:cs typeface="Times New Roman" panose="02020603050405020304" pitchFamily="18" charset="0"/>
                        </a:rPr>
                        <m:t>𝒌</m:t>
                      </m:r>
                      <m:r>
                        <a:rPr lang="en-GB" b="1" i="1" smtClean="0">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𝟏𝟐</m:t>
                      </m:r>
                    </m:oMath>
                  </m:oMathPara>
                </a14:m>
                <a:endParaRPr lang="en-GB"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253365" algn="l"/>
                    <a:tab pos="270510" algn="l"/>
                  </a:tabLst>
                </a:pPr>
                <a:r>
                  <a:rPr lang="en-GB" dirty="0">
                    <a:latin typeface="Calibri" panose="020F0502020204030204" pitchFamily="34" charset="0"/>
                    <a:ea typeface="Calibri" panose="020F0502020204030204" pitchFamily="34" charset="0"/>
                    <a:cs typeface="Times New Roman" panose="02020603050405020304" pitchFamily="18" charset="0"/>
                  </a:rPr>
                  <a:t>A scientist found that the time taken, </a:t>
                </a:r>
                <a:r>
                  <a:rPr lang="en-GB" i="1" dirty="0">
                    <a:latin typeface="Calibri" panose="020F0502020204030204" pitchFamily="34" charset="0"/>
                    <a:ea typeface="Calibri" panose="020F0502020204030204" pitchFamily="34" charset="0"/>
                    <a:cs typeface="Times New Roman" panose="02020603050405020304" pitchFamily="18" charset="0"/>
                  </a:rPr>
                  <a:t>M</a:t>
                </a:r>
                <a:r>
                  <a:rPr lang="en-GB" dirty="0">
                    <a:latin typeface="Calibri" panose="020F0502020204030204" pitchFamily="34" charset="0"/>
                    <a:ea typeface="Calibri" panose="020F0502020204030204" pitchFamily="34" charset="0"/>
                    <a:cs typeface="Times New Roman" panose="02020603050405020304" pitchFamily="18" charset="0"/>
                  </a:rPr>
                  <a:t> minutes, to carry out an experiment can be modelled by a normal random variable with mean 155 minutes and standard deviation 3.5 minutes.</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a:t>
                </a:r>
                <a:r>
                  <a:rPr lang="en-GB" i="1" dirty="0">
                    <a:latin typeface="Calibri" panose="020F0502020204030204" pitchFamily="34" charset="0"/>
                    <a:ea typeface="Calibri" panose="020F0502020204030204" pitchFamily="34" charset="0"/>
                    <a:cs typeface="Times New Roman" panose="02020603050405020304" pitchFamily="18" charset="0"/>
                  </a:rPr>
                  <a:t>b</a:t>
                </a:r>
                <a:r>
                  <a:rPr lang="en-GB" dirty="0">
                    <a:latin typeface="Calibri" panose="020F0502020204030204" pitchFamily="34" charset="0"/>
                    <a:ea typeface="Calibri" panose="020F0502020204030204" pitchFamily="34" charset="0"/>
                    <a:cs typeface="Times New Roman" panose="02020603050405020304" pitchFamily="18" charset="0"/>
                  </a:rPr>
                  <a:t>)	P(150 ≤ </a:t>
                </a:r>
                <a:r>
                  <a:rPr lang="en-GB" i="1" dirty="0">
                    <a:latin typeface="Calibri" panose="020F0502020204030204" pitchFamily="34" charset="0"/>
                    <a:ea typeface="Calibri" panose="020F0502020204030204" pitchFamily="34" charset="0"/>
                    <a:cs typeface="Times New Roman" panose="02020603050405020304" pitchFamily="18" charset="0"/>
                  </a:rPr>
                  <a:t>M</a:t>
                </a:r>
                <a:r>
                  <a:rPr lang="en-GB" dirty="0">
                    <a:latin typeface="Calibri" panose="020F0502020204030204" pitchFamily="34" charset="0"/>
                    <a:ea typeface="Calibri" panose="020F0502020204030204" pitchFamily="34" charset="0"/>
                    <a:cs typeface="Times New Roman" panose="02020603050405020304" pitchFamily="18" charset="0"/>
                  </a:rPr>
                  <a:t> ≤ 157),		</a:t>
                </a:r>
                <a:r>
                  <a:rPr lang="en-GB" b="1" dirty="0">
                    <a:latin typeface="Calibri" panose="020F0502020204030204" pitchFamily="34" charset="0"/>
                    <a:ea typeface="Calibri" panose="020F0502020204030204" pitchFamily="34" charset="0"/>
                    <a:cs typeface="Times New Roman" panose="02020603050405020304" pitchFamily="18" charset="0"/>
                  </a:rPr>
                  <a:t>(4)</a:t>
                </a:r>
              </a:p>
              <a:p>
                <a:pPr lvl="0">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ea typeface="Calibri" panose="020F0502020204030204" pitchFamily="34" charset="0"/>
                          <a:cs typeface="Times New Roman" panose="02020603050405020304" pitchFamily="18" charset="0"/>
                        </a:rPr>
                        <m:t>𝟎</m:t>
                      </m:r>
                      <m:r>
                        <a:rPr lang="en-GB" b="1" i="1" smtClean="0">
                          <a:latin typeface="Cambria Math" panose="02040503050406030204" pitchFamily="18" charset="0"/>
                          <a:ea typeface="Calibri" panose="020F0502020204030204" pitchFamily="34" charset="0"/>
                          <a:cs typeface="Times New Roman" panose="02020603050405020304" pitchFamily="18" charset="0"/>
                        </a:rPr>
                        <m:t>.</m:t>
                      </m:r>
                      <m:r>
                        <a:rPr lang="en-GB" b="1" i="1" smtClean="0">
                          <a:latin typeface="Cambria Math" panose="02040503050406030204" pitchFamily="18" charset="0"/>
                          <a:ea typeface="Calibri" panose="020F0502020204030204" pitchFamily="34" charset="0"/>
                          <a:cs typeface="Times New Roman" panose="02020603050405020304" pitchFamily="18" charset="0"/>
                        </a:rPr>
                        <m:t>𝟔𝟑𝟗𝟑</m:t>
                      </m:r>
                    </m:oMath>
                  </m:oMathPara>
                </a14:m>
                <a:br>
                  <a:rPr lang="en-GB" b="1"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a:t>
                </a:r>
                <a:r>
                  <a:rPr lang="en-GB" i="1" dirty="0">
                    <a:latin typeface="Calibri" panose="020F0502020204030204" pitchFamily="34" charset="0"/>
                    <a:ea typeface="Calibri" panose="020F0502020204030204" pitchFamily="34" charset="0"/>
                    <a:cs typeface="Times New Roman" panose="02020603050405020304" pitchFamily="18" charset="0"/>
                  </a:rPr>
                  <a:t>c</a:t>
                </a:r>
                <a:r>
                  <a:rPr lang="en-GB" dirty="0">
                    <a:latin typeface="Calibri" panose="020F0502020204030204" pitchFamily="34" charset="0"/>
                    <a:ea typeface="Calibri" panose="020F0502020204030204" pitchFamily="34" charset="0"/>
                    <a:cs typeface="Times New Roman" panose="02020603050405020304" pitchFamily="18" charset="0"/>
                  </a:rPr>
                  <a:t>)	 the value of </a:t>
                </a:r>
                <a:r>
                  <a:rPr lang="en-GB" i="1" dirty="0">
                    <a:latin typeface="Calibri" panose="020F0502020204030204" pitchFamily="34" charset="0"/>
                    <a:ea typeface="Calibri" panose="020F0502020204030204" pitchFamily="34" charset="0"/>
                    <a:cs typeface="Times New Roman" panose="02020603050405020304" pitchFamily="18" charset="0"/>
                  </a:rPr>
                  <a:t>m</a:t>
                </a:r>
                <a:r>
                  <a:rPr lang="en-GB" dirty="0">
                    <a:latin typeface="Calibri" panose="020F0502020204030204" pitchFamily="34" charset="0"/>
                    <a:ea typeface="Calibri" panose="020F0502020204030204" pitchFamily="34" charset="0"/>
                    <a:cs typeface="Times New Roman" panose="02020603050405020304" pitchFamily="18" charset="0"/>
                  </a:rPr>
                  <a:t>, to 1 decimal place, such that P(</a:t>
                </a:r>
                <a:r>
                  <a:rPr lang="en-GB" i="1" dirty="0">
                    <a:latin typeface="Calibri" panose="020F0502020204030204" pitchFamily="34" charset="0"/>
                    <a:ea typeface="Calibri" panose="020F0502020204030204" pitchFamily="34" charset="0"/>
                    <a:cs typeface="Times New Roman" panose="02020603050405020304" pitchFamily="18" charset="0"/>
                  </a:rPr>
                  <a:t>M</a:t>
                </a:r>
                <a:r>
                  <a:rPr lang="en-GB" dirty="0">
                    <a:latin typeface="Calibri" panose="020F0502020204030204" pitchFamily="34" charset="0"/>
                    <a:ea typeface="Calibri" panose="020F0502020204030204" pitchFamily="34" charset="0"/>
                    <a:cs typeface="Times New Roman" panose="02020603050405020304" pitchFamily="18" charset="0"/>
                  </a:rPr>
                  <a:t> ≤ </a:t>
                </a:r>
                <a:r>
                  <a:rPr lang="en-GB" i="1" dirty="0">
                    <a:latin typeface="Calibri" panose="020F0502020204030204" pitchFamily="34" charset="0"/>
                    <a:ea typeface="Calibri" panose="020F0502020204030204" pitchFamily="34" charset="0"/>
                    <a:cs typeface="Times New Roman" panose="02020603050405020304" pitchFamily="18" charset="0"/>
                  </a:rPr>
                  <a:t>m</a:t>
                </a:r>
                <a:r>
                  <a:rPr lang="en-GB" dirty="0">
                    <a:latin typeface="Calibri" panose="020F0502020204030204" pitchFamily="34" charset="0"/>
                    <a:ea typeface="Calibri" panose="020F0502020204030204" pitchFamily="34" charset="0"/>
                    <a:cs typeface="Times New Roman" panose="02020603050405020304" pitchFamily="18" charset="0"/>
                  </a:rPr>
                  <a:t>) = 0.30.		</a:t>
                </a:r>
                <a:r>
                  <a:rPr lang="en-GB" b="1" dirty="0">
                    <a:latin typeface="Calibri" panose="020F0502020204030204" pitchFamily="34" charset="0"/>
                    <a:ea typeface="Calibri" panose="020F0502020204030204" pitchFamily="34" charset="0"/>
                    <a:cs typeface="Times New Roman" panose="02020603050405020304" pitchFamily="18" charset="0"/>
                  </a:rPr>
                  <a:t>(4)</a:t>
                </a:r>
              </a:p>
              <a:p>
                <a:pPr lvl="0">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𝒎</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𝟏𝟓𝟑</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𝟐</m:t>
                      </m:r>
                    </m:oMath>
                  </m:oMathPara>
                </a14:m>
                <a:endParaRPr lang="en-GB"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63910" y="625842"/>
                <a:ext cx="4572000" cy="5540876"/>
              </a:xfrm>
              <a:prstGeom prst="rect">
                <a:avLst/>
              </a:prstGeom>
              <a:blipFill rotWithShape="0">
                <a:blip r:embed="rId2"/>
                <a:stretch>
                  <a:fillRect l="-1200" t="-550" r="-18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14156" y="620112"/>
                <a:ext cx="3955042" cy="4948149"/>
              </a:xfrm>
              <a:prstGeom prst="rect">
                <a:avLst/>
              </a:prstGeom>
            </p:spPr>
            <p:txBody>
              <a:bodyPr wrap="square">
                <a:spAutoFit/>
              </a:bodyPr>
              <a:lstStyle/>
              <a:p>
                <a:pPr lvl="0" algn="just">
                  <a:lnSpc>
                    <a:spcPct val="107000"/>
                  </a:lnSpc>
                  <a:spcAft>
                    <a:spcPts val="0"/>
                  </a:spcAft>
                  <a:tabLst>
                    <a:tab pos="253365" algn="l"/>
                    <a:tab pos="270510" algn="l"/>
                  </a:tabLst>
                </a:pPr>
                <a:r>
                  <a:rPr lang="en-GB" dirty="0">
                    <a:effectLst/>
                    <a:latin typeface="Calibri" panose="020F0502020204030204" pitchFamily="34" charset="0"/>
                    <a:ea typeface="Calibri" panose="020F0502020204030204" pitchFamily="34" charset="0"/>
                    <a:cs typeface="Times New Roman" panose="02020603050405020304" pitchFamily="18" charset="0"/>
                  </a:rPr>
                  <a:t>The random variable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𝑋</m:t>
                    </m:r>
                  </m:oMath>
                </a14:m>
                <a:r>
                  <a:rPr lang="en-GB" dirty="0">
                    <a:effectLst/>
                    <a:latin typeface="Calibri" panose="020F0502020204030204" pitchFamily="34" charset="0"/>
                    <a:ea typeface="Times New Roman" panose="02020603050405020304" pitchFamily="18" charset="0"/>
                    <a:cs typeface="Times New Roman" panose="02020603050405020304" pitchFamily="18" charset="0"/>
                  </a:rPr>
                  <a:t> is normally distributed with a mean of 42 and a variance of 18. Find the value of </a:t>
                </a:r>
                <a14:m>
                  <m:oMath xmlns:m="http://schemas.openxmlformats.org/officeDocument/2006/math">
                    <m:r>
                      <a:rPr lang="en-GB"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GB" dirty="0">
                    <a:effectLst/>
                    <a:latin typeface="Calibri" panose="020F0502020204030204" pitchFamily="34" charset="0"/>
                    <a:ea typeface="Times New Roman" panose="02020603050405020304" pitchFamily="18" charset="0"/>
                    <a:cs typeface="Times New Roman" panose="02020603050405020304" pitchFamily="18" charset="0"/>
                  </a:rPr>
                  <a:t> such that </a:t>
                </a:r>
              </a:p>
              <a:p>
                <a:pPr lvl="0" algn="just">
                  <a:lnSpc>
                    <a:spcPct val="107000"/>
                  </a:lnSpc>
                  <a:spcAft>
                    <a:spcPts val="0"/>
                  </a:spcAft>
                  <a:tabLst>
                    <a:tab pos="253365" algn="l"/>
                    <a:tab pos="270510" algn="l"/>
                  </a:tabLst>
                </a:pPr>
                <a14:m>
                  <m:oMath xmlns:m="http://schemas.openxmlformats.org/officeDocument/2006/math">
                    <m:r>
                      <a:rPr lang="en-GB"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GB"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i="1">
                            <a:effectLst/>
                            <a:latin typeface="Cambria Math" panose="02040503050406030204" pitchFamily="18" charset="0"/>
                            <a:ea typeface="Times New Roman" panose="02020603050405020304" pitchFamily="18" charset="0"/>
                            <a:cs typeface="Times New Roman" panose="02020603050405020304" pitchFamily="18" charset="0"/>
                          </a:rPr>
                          <m:t>𝑋</m:t>
                        </m:r>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r>
                          <a:rPr lang="en-GB"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GB" i="1">
                        <a:effectLst/>
                        <a:latin typeface="Cambria Math" panose="02040503050406030204" pitchFamily="18" charset="0"/>
                        <a:ea typeface="Times New Roman" panose="02020603050405020304" pitchFamily="18" charset="0"/>
                        <a:cs typeface="Times New Roman" panose="02020603050405020304" pitchFamily="18" charset="0"/>
                      </a:rPr>
                      <m:t>=0.95</m:t>
                    </m:r>
                  </m:oMath>
                </a14:m>
                <a:r>
                  <a:rPr lang="en-GB" dirty="0">
                    <a:effectLst/>
                    <a:latin typeface="Calibri" panose="020F0502020204030204" pitchFamily="34" charset="0"/>
                    <a:ea typeface="Calibri" panose="020F0502020204030204" pitchFamily="34" charset="0"/>
                    <a:cs typeface="Times New Roman" panose="02020603050405020304" pitchFamily="18" charset="0"/>
                  </a:rPr>
                  <a:t> </a:t>
                </a:r>
              </a:p>
              <a:p>
                <a:pPr lvl="0" algn="just">
                  <a:lnSpc>
                    <a:spcPct val="107000"/>
                  </a:lnSpc>
                  <a:spcAft>
                    <a:spcPts val="0"/>
                  </a:spcAft>
                  <a:tabLst>
                    <a:tab pos="253365" algn="l"/>
                    <a:tab pos="270510" algn="l"/>
                  </a:tabLst>
                </a:pPr>
                <a14:m>
                  <m:oMathPara xmlns:m="http://schemas.openxmlformats.org/officeDocument/2006/math">
                    <m:oMathParaPr>
                      <m:jc m:val="centerGroup"/>
                    </m:oMathParaPr>
                    <m:oMath xmlns:m="http://schemas.openxmlformats.org/officeDocument/2006/math">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𝒙</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𝟒𝟗</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m:t>
                      </m:r>
                      <m:r>
                        <a:rPr lang="en-GB" b="1" i="1" smtClean="0">
                          <a:effectLst/>
                          <a:latin typeface="Cambria Math" panose="02040503050406030204" pitchFamily="18" charset="0"/>
                          <a:ea typeface="Calibri" panose="020F0502020204030204" pitchFamily="34" charset="0"/>
                          <a:cs typeface="Times New Roman" panose="02020603050405020304" pitchFamily="18" charset="0"/>
                        </a:rPr>
                        <m:t>𝟎</m:t>
                      </m:r>
                    </m:oMath>
                  </m:oMathPara>
                </a14:m>
                <a:endParaRPr lang="en-GB" b="1"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0"/>
                  </a:spcAft>
                  <a:tabLst>
                    <a:tab pos="253365" algn="l"/>
                    <a:tab pos="270510" algn="l"/>
                  </a:tabLst>
                </a:pP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253365" algn="l"/>
                    <a:tab pos="270510" algn="l"/>
                  </a:tabLst>
                </a:pPr>
                <a:r>
                  <a:rPr lang="en-GB" dirty="0">
                    <a:effectLst/>
                    <a:latin typeface="Calibri" panose="020F0502020204030204" pitchFamily="34" charset="0"/>
                    <a:ea typeface="Calibri" panose="020F0502020204030204" pitchFamily="34" charset="0"/>
                    <a:cs typeface="Times New Roman" panose="02020603050405020304" pitchFamily="18" charset="0"/>
                  </a:rPr>
                  <a:t>Given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𝑌</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GB"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GB"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i="1">
                                <a:effectLst/>
                                <a:latin typeface="Cambria Math" panose="02040503050406030204" pitchFamily="18" charset="0"/>
                                <a:ea typeface="Calibri" panose="020F0502020204030204" pitchFamily="34" charset="0"/>
                                <a:cs typeface="Times New Roman" panose="02020603050405020304" pitchFamily="18" charset="0"/>
                              </a:rPr>
                              <m:t>100,15</m:t>
                            </m:r>
                          </m:e>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sSup>
                      </m:e>
                    </m:d>
                  </m:oMath>
                </a14:m>
                <a:r>
                  <a:rPr lang="en-GB" dirty="0">
                    <a:effectLst/>
                    <a:latin typeface="Calibri" panose="020F0502020204030204" pitchFamily="34" charset="0"/>
                    <a:ea typeface="Calibri" panose="020F0502020204030204" pitchFamily="34" charset="0"/>
                    <a:cs typeface="Times New Roman" panose="02020603050405020304" pitchFamily="18" charset="0"/>
                  </a:rPr>
                  <a:t>. Find the value of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𝑎</m:t>
                    </m:r>
                  </m:oMath>
                </a14:m>
                <a:r>
                  <a:rPr lang="en-GB" dirty="0">
                    <a:effectLst/>
                    <a:latin typeface="Calibri" panose="020F0502020204030204" pitchFamily="34" charset="0"/>
                    <a:ea typeface="Calibri" panose="020F0502020204030204" pitchFamily="34" charset="0"/>
                    <a:cs typeface="Times New Roman" panose="02020603050405020304" pitchFamily="18" charset="0"/>
                  </a:rPr>
                  <a:t> and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𝑏</m:t>
                    </m:r>
                  </m:oMath>
                </a14:m>
                <a:r>
                  <a:rPr lang="en-GB" dirty="0">
                    <a:effectLst/>
                    <a:latin typeface="Calibri" panose="020F0502020204030204" pitchFamily="34" charset="0"/>
                    <a:ea typeface="Calibri" panose="020F0502020204030204" pitchFamily="34" charset="0"/>
                    <a:cs typeface="Times New Roman" panose="02020603050405020304" pitchFamily="18" charset="0"/>
                  </a:rPr>
                  <a:t> such that:</a:t>
                </a:r>
                <a:br>
                  <a:rPr lang="en-GB" dirty="0">
                    <a:effectLst/>
                    <a:latin typeface="Calibri" panose="020F0502020204030204" pitchFamily="34" charset="0"/>
                    <a:ea typeface="Calibri" panose="020F0502020204030204" pitchFamily="34" charset="0"/>
                    <a:cs typeface="Times New Roman" panose="02020603050405020304" pitchFamily="18" charset="0"/>
                  </a:rPr>
                </a:br>
                <a:r>
                  <a:rPr lang="en-GB" dirty="0">
                    <a:effectLst/>
                    <a:latin typeface="Calibri" panose="020F0502020204030204" pitchFamily="34" charset="0"/>
                    <a:ea typeface="Calibri" panose="020F0502020204030204" pitchFamily="34" charset="0"/>
                    <a:cs typeface="Times New Roman" panose="02020603050405020304" pitchFamily="18" charset="0"/>
                  </a:rPr>
                  <a:t>a)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GB" i="1">
                            <a:effectLst/>
                            <a:latin typeface="Cambria Math" panose="02040503050406030204" pitchFamily="18" charset="0"/>
                            <a:ea typeface="Calibri" panose="020F0502020204030204" pitchFamily="34" charset="0"/>
                            <a:cs typeface="Times New Roman" panose="02020603050405020304" pitchFamily="18" charset="0"/>
                          </a:rPr>
                        </m:ctrlPr>
                      </m:dPr>
                      <m:e>
                        <m:r>
                          <a:rPr lang="en-GB" i="1">
                            <a:effectLst/>
                            <a:latin typeface="Cambria Math" panose="02040503050406030204" pitchFamily="18" charset="0"/>
                            <a:ea typeface="Calibri" panose="020F0502020204030204" pitchFamily="34" charset="0"/>
                            <a:cs typeface="Times New Roman" panose="02020603050405020304" pitchFamily="18" charset="0"/>
                          </a:rPr>
                          <m:t>𝑌</m:t>
                        </m:r>
                        <m:r>
                          <a:rPr lang="en-GB" i="1">
                            <a:effectLst/>
                            <a:latin typeface="Cambria Math" panose="02040503050406030204" pitchFamily="18" charset="0"/>
                            <a:ea typeface="Calibri" panose="020F0502020204030204" pitchFamily="34" charset="0"/>
                            <a:cs typeface="Times New Roman" panose="02020603050405020304" pitchFamily="18" charset="0"/>
                          </a:rPr>
                          <m:t>&lt;</m:t>
                        </m:r>
                        <m:r>
                          <a:rPr lang="en-GB" i="1">
                            <a:effectLst/>
                            <a:latin typeface="Cambria Math" panose="02040503050406030204" pitchFamily="18" charset="0"/>
                            <a:ea typeface="Calibri" panose="020F0502020204030204" pitchFamily="34" charset="0"/>
                            <a:cs typeface="Times New Roman" panose="02020603050405020304" pitchFamily="18" charset="0"/>
                          </a:rPr>
                          <m:t>𝑎</m:t>
                        </m:r>
                      </m:e>
                    </m:d>
                    <m:r>
                      <a:rPr lang="en-GB" i="1">
                        <a:effectLst/>
                        <a:latin typeface="Cambria Math" panose="02040503050406030204" pitchFamily="18" charset="0"/>
                        <a:ea typeface="Calibri" panose="020F0502020204030204" pitchFamily="34" charset="0"/>
                        <a:cs typeface="Times New Roman" panose="02020603050405020304" pitchFamily="18" charset="0"/>
                      </a:rPr>
                      <m:t>=0.40</m:t>
                    </m:r>
                  </m:oMath>
                </a14:m>
                <a:endParaRPr lang="en-GB"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a:latin typeface="Cambria Math"/>
                        </a:rPr>
                        <m:t>𝒂</m:t>
                      </m:r>
                      <m:r>
                        <a:rPr lang="en-GB" b="1" i="1">
                          <a:latin typeface="Cambria Math"/>
                        </a:rPr>
                        <m:t>=</m:t>
                      </m:r>
                      <m:r>
                        <a:rPr lang="en-GB" b="1" i="1">
                          <a:latin typeface="Cambria Math"/>
                        </a:rPr>
                        <m:t>𝟕𝟎</m:t>
                      </m:r>
                      <m:r>
                        <a:rPr lang="en-GB" b="1" i="1">
                          <a:latin typeface="Cambria Math"/>
                        </a:rPr>
                        <m:t>.</m:t>
                      </m:r>
                      <m:r>
                        <a:rPr lang="en-GB" b="1" i="1">
                          <a:latin typeface="Cambria Math"/>
                        </a:rPr>
                        <m:t>𝟔</m:t>
                      </m:r>
                    </m:oMath>
                  </m:oMathPara>
                </a14:m>
                <a:br>
                  <a:rPr lang="en-GB" dirty="0">
                    <a:effectLst/>
                    <a:latin typeface="Calibri" panose="020F0502020204030204" pitchFamily="34" charset="0"/>
                    <a:ea typeface="Times New Roman" panose="02020603050405020304" pitchFamily="18" charset="0"/>
                    <a:cs typeface="Times New Roman" panose="02020603050405020304" pitchFamily="18" charset="0"/>
                  </a:rPr>
                </a:br>
                <a:r>
                  <a:rPr lang="en-GB" dirty="0">
                    <a:effectLst/>
                    <a:latin typeface="Calibri" panose="020F0502020204030204" pitchFamily="34" charset="0"/>
                    <a:ea typeface="Calibri" panose="020F0502020204030204" pitchFamily="34" charset="0"/>
                    <a:cs typeface="Times New Roman" panose="02020603050405020304" pitchFamily="18" charset="0"/>
                  </a:rPr>
                  <a:t>b)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GB" i="1">
                            <a:effectLst/>
                            <a:latin typeface="Cambria Math" panose="02040503050406030204" pitchFamily="18" charset="0"/>
                            <a:ea typeface="Calibri" panose="020F0502020204030204" pitchFamily="34" charset="0"/>
                            <a:cs typeface="Times New Roman" panose="02020603050405020304" pitchFamily="18" charset="0"/>
                          </a:rPr>
                        </m:ctrlPr>
                      </m:dPr>
                      <m:e>
                        <m:r>
                          <a:rPr lang="en-GB" i="1">
                            <a:effectLst/>
                            <a:latin typeface="Cambria Math" panose="02040503050406030204" pitchFamily="18" charset="0"/>
                            <a:ea typeface="Calibri" panose="020F0502020204030204" pitchFamily="34" charset="0"/>
                            <a:cs typeface="Times New Roman" panose="02020603050405020304" pitchFamily="18" charset="0"/>
                          </a:rPr>
                          <m:t>𝑋</m:t>
                        </m:r>
                        <m:r>
                          <a:rPr lang="en-GB" i="1">
                            <a:effectLst/>
                            <a:latin typeface="Cambria Math" panose="02040503050406030204" pitchFamily="18" charset="0"/>
                            <a:ea typeface="Calibri" panose="020F0502020204030204" pitchFamily="34" charset="0"/>
                            <a:cs typeface="Times New Roman" panose="02020603050405020304" pitchFamily="18" charset="0"/>
                          </a:rPr>
                          <m:t>&gt;</m:t>
                        </m:r>
                        <m:r>
                          <a:rPr lang="en-GB" i="1">
                            <a:effectLst/>
                            <a:latin typeface="Cambria Math" panose="02040503050406030204" pitchFamily="18" charset="0"/>
                            <a:ea typeface="Calibri" panose="020F0502020204030204" pitchFamily="34" charset="0"/>
                            <a:cs typeface="Times New Roman" panose="02020603050405020304" pitchFamily="18" charset="0"/>
                          </a:rPr>
                          <m:t>𝑏</m:t>
                        </m:r>
                      </m:e>
                    </m:d>
                    <m:r>
                      <a:rPr lang="en-GB" i="1">
                        <a:effectLst/>
                        <a:latin typeface="Cambria Math" panose="02040503050406030204" pitchFamily="18" charset="0"/>
                        <a:ea typeface="Calibri" panose="020F0502020204030204" pitchFamily="34" charset="0"/>
                        <a:cs typeface="Times New Roman" panose="02020603050405020304" pitchFamily="18" charset="0"/>
                      </a:rPr>
                      <m:t>=0.6915</m:t>
                    </m:r>
                  </m:oMath>
                </a14:m>
                <a:endParaRPr lang="en-GB"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𝒃</m:t>
                      </m:r>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𝟖𝟎</m:t>
                      </m:r>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𝟖</m:t>
                      </m:r>
                    </m:oMath>
                  </m:oMathPara>
                </a14:m>
                <a:br>
                  <a:rPr lang="en-GB" dirty="0">
                    <a:effectLst/>
                    <a:latin typeface="Calibri" panose="020F0502020204030204" pitchFamily="34" charset="0"/>
                    <a:ea typeface="Times New Roman" panose="02020603050405020304" pitchFamily="18" charset="0"/>
                    <a:cs typeface="Times New Roman" panose="02020603050405020304" pitchFamily="18" charset="0"/>
                  </a:rPr>
                </a:br>
                <a:r>
                  <a:rPr lang="en-GB" dirty="0">
                    <a:effectLst/>
                    <a:latin typeface="Calibri" panose="020F0502020204030204" pitchFamily="34" charset="0"/>
                    <a:ea typeface="Calibri" panose="020F0502020204030204" pitchFamily="34" charset="0"/>
                    <a:cs typeface="Times New Roman" panose="02020603050405020304" pitchFamily="18" charset="0"/>
                  </a:rPr>
                  <a:t>c) </a:t>
                </a:r>
                <a14:m>
                  <m:oMath xmlns:m="http://schemas.openxmlformats.org/officeDocument/2006/math">
                    <m:r>
                      <a:rPr lang="en-GB"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GB" i="1">
                            <a:effectLst/>
                            <a:latin typeface="Cambria Math" panose="02040503050406030204" pitchFamily="18" charset="0"/>
                            <a:ea typeface="Calibri" panose="020F0502020204030204" pitchFamily="34" charset="0"/>
                            <a:cs typeface="Times New Roman" panose="02020603050405020304" pitchFamily="18" charset="0"/>
                          </a:rPr>
                        </m:ctrlPr>
                      </m:dPr>
                      <m:e>
                        <m:r>
                          <a:rPr lang="en-GB" i="1">
                            <a:effectLst/>
                            <a:latin typeface="Cambria Math" panose="02040503050406030204" pitchFamily="18" charset="0"/>
                            <a:ea typeface="Calibri" panose="020F0502020204030204" pitchFamily="34" charset="0"/>
                            <a:cs typeface="Times New Roman" panose="02020603050405020304" pitchFamily="18" charset="0"/>
                          </a:rPr>
                          <m:t>𝑏</m:t>
                        </m:r>
                        <m:r>
                          <a:rPr lang="en-GB" i="1">
                            <a:effectLst/>
                            <a:latin typeface="Cambria Math" panose="02040503050406030204" pitchFamily="18" charset="0"/>
                            <a:ea typeface="Calibri" panose="020F0502020204030204" pitchFamily="34" charset="0"/>
                            <a:cs typeface="Times New Roman" panose="02020603050405020304" pitchFamily="18" charset="0"/>
                          </a:rPr>
                          <m:t>&lt;</m:t>
                        </m:r>
                        <m:r>
                          <a:rPr lang="en-GB" i="1">
                            <a:effectLst/>
                            <a:latin typeface="Cambria Math" panose="02040503050406030204" pitchFamily="18" charset="0"/>
                            <a:ea typeface="Calibri" panose="020F0502020204030204" pitchFamily="34" charset="0"/>
                            <a:cs typeface="Times New Roman" panose="02020603050405020304" pitchFamily="18" charset="0"/>
                          </a:rPr>
                          <m:t>𝑋</m:t>
                        </m:r>
                        <m:r>
                          <a:rPr lang="en-GB" i="1">
                            <a:effectLst/>
                            <a:latin typeface="Cambria Math" panose="02040503050406030204" pitchFamily="18" charset="0"/>
                            <a:ea typeface="Calibri" panose="020F0502020204030204" pitchFamily="34" charset="0"/>
                            <a:cs typeface="Times New Roman" panose="02020603050405020304" pitchFamily="18" charset="0"/>
                          </a:rPr>
                          <m:t>&lt;</m:t>
                        </m:r>
                        <m:r>
                          <a:rPr lang="en-GB" i="1">
                            <a:effectLst/>
                            <a:latin typeface="Cambria Math" panose="02040503050406030204" pitchFamily="18" charset="0"/>
                            <a:ea typeface="Calibri" panose="020F0502020204030204" pitchFamily="34" charset="0"/>
                            <a:cs typeface="Times New Roman" panose="02020603050405020304" pitchFamily="18" charset="0"/>
                          </a:rPr>
                          <m:t>𝑎</m:t>
                        </m:r>
                      </m:e>
                    </m:d>
                  </m:oMath>
                </a14:m>
                <a:endParaRPr lang="en-GB"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tabLst>
                    <a:tab pos="253365" algn="l"/>
                    <a:tab pos="270510" algn="l"/>
                  </a:tabLst>
                </a:pPr>
                <a14:m>
                  <m:oMathPara xmlns:m="http://schemas.openxmlformats.org/officeDocument/2006/math">
                    <m:oMathParaPr>
                      <m:jc m:val="centerGroup"/>
                    </m:oMathParaPr>
                    <m:oMath xmlns:m="http://schemas.openxmlformats.org/officeDocument/2006/math">
                      <m:r>
                        <a:rPr lang="en-GB" b="1" i="1">
                          <a:effectLst/>
                          <a:latin typeface="Cambria Math" panose="02040503050406030204" pitchFamily="18" charset="0"/>
                          <a:ea typeface="Calibri" panose="020F0502020204030204" pitchFamily="34" charset="0"/>
                          <a:cs typeface="Times New Roman" panose="02020603050405020304" pitchFamily="18" charset="0"/>
                        </a:rPr>
                        <m:t>=</m:t>
                      </m:r>
                      <m:r>
                        <a:rPr lang="en-GB" b="1" i="1">
                          <a:effectLst/>
                          <a:latin typeface="Cambria Math" panose="02040503050406030204" pitchFamily="18" charset="0"/>
                          <a:ea typeface="Calibri" panose="020F0502020204030204" pitchFamily="34" charset="0"/>
                          <a:cs typeface="Times New Roman" panose="02020603050405020304" pitchFamily="18" charset="0"/>
                        </a:rPr>
                        <m:t>𝟎</m:t>
                      </m:r>
                      <m:r>
                        <a:rPr lang="en-GB" b="1" i="1">
                          <a:effectLst/>
                          <a:latin typeface="Cambria Math" panose="02040503050406030204" pitchFamily="18" charset="0"/>
                          <a:ea typeface="Calibri" panose="020F0502020204030204" pitchFamily="34" charset="0"/>
                          <a:cs typeface="Times New Roman" panose="02020603050405020304" pitchFamily="18" charset="0"/>
                        </a:rPr>
                        <m:t>.</m:t>
                      </m:r>
                      <m:r>
                        <a:rPr lang="en-GB" b="1" i="1">
                          <a:effectLst/>
                          <a:latin typeface="Cambria Math" panose="02040503050406030204" pitchFamily="18" charset="0"/>
                          <a:ea typeface="Calibri" panose="020F0502020204030204" pitchFamily="34" charset="0"/>
                          <a:cs typeface="Times New Roman" panose="02020603050405020304" pitchFamily="18" charset="0"/>
                        </a:rPr>
                        <m:t>𝟎𝟑𝟔𝟒</m:t>
                      </m:r>
                    </m:oMath>
                  </m:oMathPara>
                </a14:m>
                <a:endParaRPr lang="en-GB"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114156" y="620112"/>
                <a:ext cx="3955042" cy="4948149"/>
              </a:xfrm>
              <a:prstGeom prst="rect">
                <a:avLst/>
              </a:prstGeom>
              <a:blipFill rotWithShape="0">
                <a:blip r:embed="rId3"/>
                <a:stretch>
                  <a:fillRect l="-1387" t="-617" r="-1233"/>
                </a:stretch>
              </a:blipFill>
            </p:spPr>
            <p:txBody>
              <a:bodyPr/>
              <a:lstStyle/>
              <a:p>
                <a:r>
                  <a:rPr lang="en-IN">
                    <a:noFill/>
                  </a:rPr>
                  <a:t> </a:t>
                </a:r>
              </a:p>
            </p:txBody>
          </p:sp>
        </mc:Fallback>
      </mc:AlternateContent>
      <p:sp>
        <p:nvSpPr>
          <p:cNvPr id="16" name="Rectangle 15"/>
          <p:cNvSpPr/>
          <p:nvPr/>
        </p:nvSpPr>
        <p:spPr>
          <a:xfrm>
            <a:off x="98709" y="723030"/>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6</a:t>
            </a:r>
          </a:p>
        </p:txBody>
      </p:sp>
      <p:sp>
        <p:nvSpPr>
          <p:cNvPr id="17" name="Rectangle 16"/>
          <p:cNvSpPr/>
          <p:nvPr/>
        </p:nvSpPr>
        <p:spPr>
          <a:xfrm>
            <a:off x="73624" y="3205891"/>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sp>
        <p:nvSpPr>
          <p:cNvPr id="18" name="Rectangle 17"/>
          <p:cNvSpPr/>
          <p:nvPr/>
        </p:nvSpPr>
        <p:spPr>
          <a:xfrm>
            <a:off x="4826124" y="723030"/>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8</a:t>
            </a:r>
          </a:p>
        </p:txBody>
      </p:sp>
      <p:sp>
        <p:nvSpPr>
          <p:cNvPr id="19" name="Rectangle 18"/>
          <p:cNvSpPr/>
          <p:nvPr/>
        </p:nvSpPr>
        <p:spPr>
          <a:xfrm>
            <a:off x="4835846" y="2773731"/>
            <a:ext cx="288032" cy="3178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9</a:t>
            </a:r>
          </a:p>
        </p:txBody>
      </p:sp>
      <p:sp>
        <p:nvSpPr>
          <p:cNvPr id="20" name="Slide Number Placeholder 1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153</a:t>
            </a:fld>
            <a:endParaRPr lang="en-GB"/>
          </a:p>
        </p:txBody>
      </p:sp>
    </p:spTree>
    <p:extLst>
      <p:ext uri="{BB962C8B-B14F-4D97-AF65-F5344CB8AC3E}">
        <p14:creationId xmlns:p14="http://schemas.microsoft.com/office/powerpoint/2010/main" val="17667519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Harder reverse probability questions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75434"/>
                <a:ext cx="7776864" cy="40011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000" b="1" dirty="0"/>
                  <a:t>Recap</a:t>
                </a:r>
                <a:r>
                  <a:rPr lang="en-GB" sz="2000" dirty="0"/>
                  <a:t>: Find the value </a:t>
                </a:r>
                <a14:m>
                  <m:oMath xmlns:m="http://schemas.openxmlformats.org/officeDocument/2006/math">
                    <m:r>
                      <a:rPr lang="en-GB" sz="2000" b="0" i="1" smtClean="0">
                        <a:latin typeface="Cambria Math" panose="02040503050406030204" pitchFamily="18" charset="0"/>
                      </a:rPr>
                      <m:t>𝑎</m:t>
                    </m:r>
                  </m:oMath>
                </a14:m>
                <a:r>
                  <a:rPr lang="en-GB" sz="2000" dirty="0"/>
                  <a:t> such that </a:t>
                </a:r>
                <a14:m>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m:t>
                        </m:r>
                        <m:r>
                          <a:rPr lang="en-GB" sz="2000" b="0" i="1" smtClean="0">
                            <a:latin typeface="Cambria Math" panose="02040503050406030204" pitchFamily="18" charset="0"/>
                          </a:rPr>
                          <m:t>𝑎</m:t>
                        </m:r>
                        <m:r>
                          <a:rPr lang="en-GB" sz="2000" b="0" i="1" smtClean="0">
                            <a:latin typeface="Cambria Math" panose="02040503050406030204" pitchFamily="18" charset="0"/>
                          </a:rPr>
                          <m:t>&lt;</m:t>
                        </m:r>
                        <m:r>
                          <a:rPr lang="en-GB" sz="2000" b="0" i="1" smtClean="0">
                            <a:latin typeface="Cambria Math" panose="02040503050406030204" pitchFamily="18" charset="0"/>
                          </a:rPr>
                          <m:t>𝑍</m:t>
                        </m:r>
                        <m:r>
                          <a:rPr lang="en-GB" sz="2000" b="0" i="1" smtClean="0">
                            <a:latin typeface="Cambria Math" panose="02040503050406030204" pitchFamily="18" charset="0"/>
                          </a:rPr>
                          <m:t>&lt;</m:t>
                        </m:r>
                        <m:r>
                          <a:rPr lang="en-GB" sz="2000" b="0" i="1" smtClean="0">
                            <a:latin typeface="Cambria Math" panose="02040503050406030204" pitchFamily="18" charset="0"/>
                          </a:rPr>
                          <m:t>𝑎</m:t>
                        </m:r>
                      </m:e>
                    </m:d>
                    <m:r>
                      <a:rPr lang="en-GB" sz="2000" b="0" i="1" smtClean="0">
                        <a:latin typeface="Cambria Math" panose="02040503050406030204" pitchFamily="18" charset="0"/>
                      </a:rPr>
                      <m:t>=0.7</m:t>
                    </m:r>
                  </m:oMath>
                </a14:m>
                <a:endParaRPr lang="en-GB"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975434"/>
                <a:ext cx="7776864" cy="400110"/>
              </a:xfrm>
              <a:prstGeom prst="rect">
                <a:avLst/>
              </a:prstGeom>
              <a:blipFill rotWithShape="0">
                <a:blip r:embed="rId2"/>
                <a:stretch>
                  <a:fillRect b="-555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07704" y="1556792"/>
                <a:ext cx="4104456"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𝒂</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𝟖𝟓</m:t>
                      </m:r>
                    </m:oMath>
                    <m:oMath xmlns:m="http://schemas.openxmlformats.org/officeDocument/2006/math">
                      <m:r>
                        <a:rPr lang="en-GB" sz="2400" b="1" i="1" smtClean="0">
                          <a:latin typeface="Cambria Math" panose="02040503050406030204" pitchFamily="18" charset="0"/>
                        </a:rPr>
                        <m:t>𝒂</m:t>
                      </m:r>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m:t>
                      </m:r>
                      <m:r>
                        <a:rPr lang="en-GB" sz="2400" b="1" i="1" smtClean="0">
                          <a:latin typeface="Cambria Math" panose="02040503050406030204" pitchFamily="18" charset="0"/>
                        </a:rPr>
                        <m:t>𝟎𝟑𝟔𝟒</m:t>
                      </m:r>
                    </m:oMath>
                  </m:oMathPara>
                </a14:m>
                <a:endParaRPr lang="en-GB"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907704" y="1556792"/>
                <a:ext cx="4104456" cy="830997"/>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5536" y="2780928"/>
                <a:ext cx="7776864" cy="40011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000" b="1" dirty="0"/>
                  <a:t>Q</a:t>
                </a:r>
                <a:r>
                  <a:rPr lang="en-GB" sz="2000" dirty="0"/>
                  <a:t>: If </a:t>
                </a:r>
                <a14:m>
                  <m:oMath xmlns:m="http://schemas.openxmlformats.org/officeDocument/2006/math">
                    <m:r>
                      <a:rPr lang="en-GB" sz="2000" b="0" i="1" smtClean="0">
                        <a:latin typeface="Cambria Math" panose="02040503050406030204" pitchFamily="18" charset="0"/>
                      </a:rPr>
                      <m:t>𝑋</m:t>
                    </m:r>
                    <m:r>
                      <a:rPr lang="en-GB" sz="2000" b="0" i="1" smtClean="0">
                        <a:latin typeface="Cambria Math" panose="02040503050406030204" pitchFamily="18" charset="0"/>
                      </a:rPr>
                      <m:t>~</m:t>
                    </m:r>
                    <m:r>
                      <a:rPr lang="en-GB" sz="2000" b="0" i="1" smtClean="0">
                        <a:latin typeface="Cambria Math" panose="02040503050406030204" pitchFamily="18" charset="0"/>
                      </a:rPr>
                      <m:t>𝑁</m:t>
                    </m:r>
                    <m:d>
                      <m:dPr>
                        <m:ctrlPr>
                          <a:rPr lang="en-GB" sz="2000" b="0" i="1" smtClean="0">
                            <a:latin typeface="Cambria Math" panose="02040503050406030204" pitchFamily="18" charset="0"/>
                          </a:rPr>
                        </m:ctrlPr>
                      </m:dPr>
                      <m:e>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30,5</m:t>
                            </m:r>
                          </m:e>
                          <m:sup>
                            <m:r>
                              <a:rPr lang="en-GB" sz="2000" b="0" i="1" smtClean="0">
                                <a:latin typeface="Cambria Math" panose="02040503050406030204" pitchFamily="18" charset="0"/>
                              </a:rPr>
                              <m:t>2</m:t>
                            </m:r>
                          </m:sup>
                        </m:sSup>
                      </m:e>
                    </m:d>
                  </m:oMath>
                </a14:m>
                <a:r>
                  <a:rPr lang="en-GB" sz="2000" dirty="0"/>
                  <a:t>, find the value of </a:t>
                </a:r>
                <a14:m>
                  <m:oMath xmlns:m="http://schemas.openxmlformats.org/officeDocument/2006/math">
                    <m:r>
                      <a:rPr lang="en-GB" sz="2000" b="0" i="1" smtClean="0">
                        <a:latin typeface="Cambria Math" panose="02040503050406030204" pitchFamily="18" charset="0"/>
                      </a:rPr>
                      <m:t>𝑘</m:t>
                    </m:r>
                  </m:oMath>
                </a14:m>
                <a:r>
                  <a:rPr lang="en-GB" sz="2000" dirty="0"/>
                  <a:t> such that </a:t>
                </a:r>
                <a14:m>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30&lt;</m:t>
                        </m:r>
                        <m:r>
                          <a:rPr lang="en-GB" sz="2000" b="0" i="1" smtClean="0">
                            <a:latin typeface="Cambria Math" panose="02040503050406030204" pitchFamily="18" charset="0"/>
                          </a:rPr>
                          <m:t>𝑋</m:t>
                        </m:r>
                        <m:r>
                          <a:rPr lang="en-GB" sz="2000" b="0" i="1" smtClean="0">
                            <a:latin typeface="Cambria Math" panose="02040503050406030204" pitchFamily="18" charset="0"/>
                          </a:rPr>
                          <m:t>&lt;</m:t>
                        </m:r>
                        <m:r>
                          <a:rPr lang="en-GB" sz="2000" b="0" i="1" smtClean="0">
                            <a:latin typeface="Cambria Math" panose="02040503050406030204" pitchFamily="18" charset="0"/>
                          </a:rPr>
                          <m:t>𝑘</m:t>
                        </m:r>
                      </m:e>
                    </m:d>
                    <m:r>
                      <a:rPr lang="en-GB" sz="2000" b="0" i="1" smtClean="0">
                        <a:latin typeface="Cambria Math" panose="02040503050406030204" pitchFamily="18" charset="0"/>
                      </a:rPr>
                      <m:t>=0.2</m:t>
                    </m:r>
                  </m:oMath>
                </a14:m>
                <a:endParaRPr lang="en-GB"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95536" y="2780928"/>
                <a:ext cx="7776864" cy="400110"/>
              </a:xfrm>
              <a:prstGeom prst="rect">
                <a:avLst/>
              </a:prstGeom>
              <a:blipFill rotWithShape="0">
                <a:blip r:embed="rId4"/>
                <a:stretch>
                  <a:fillRect b="-555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15616" y="3429000"/>
                <a:ext cx="6192688" cy="1908023"/>
              </a:xfrm>
              <a:prstGeom prst="rect">
                <a:avLst/>
              </a:prstGeom>
              <a:noFill/>
            </p:spPr>
            <p:txBody>
              <a:bodyPr wrap="square" rtlCol="0">
                <a:spAutoFit/>
              </a:bodyPr>
              <a:lstStyle/>
              <a:p>
                <a:r>
                  <a:rPr lang="en-GB" sz="2000" b="1" dirty="0"/>
                  <a:t>Observe that the 30 at the bottom end of the inequality is the mean. Thus:</a:t>
                </a:r>
              </a:p>
              <a:p>
                <a:pPr/>
                <a14:m>
                  <m:oMathPara xmlns:m="http://schemas.openxmlformats.org/officeDocument/2006/math">
                    <m:oMathParaPr>
                      <m:jc m:val="centerGroup"/>
                    </m:oMathParaPr>
                    <m:oMath xmlns:m="http://schemas.openxmlformats.org/officeDocument/2006/math">
                      <m:r>
                        <a:rPr lang="en-GB" sz="2000" b="1" i="1" smtClean="0">
                          <a:latin typeface="Cambria Math" panose="02040503050406030204" pitchFamily="18" charset="0"/>
                        </a:rPr>
                        <m:t>𝑷</m:t>
                      </m:r>
                      <m:d>
                        <m:dPr>
                          <m:ctrlPr>
                            <a:rPr lang="en-GB" sz="2000" b="1" i="1" smtClean="0">
                              <a:latin typeface="Cambria Math" panose="02040503050406030204" pitchFamily="18" charset="0"/>
                            </a:rPr>
                          </m:ctrlPr>
                        </m:dPr>
                        <m:e>
                          <m:r>
                            <a:rPr lang="en-GB" sz="2000" b="1" i="1" smtClean="0">
                              <a:latin typeface="Cambria Math" panose="02040503050406030204" pitchFamily="18" charset="0"/>
                            </a:rPr>
                            <m:t>𝑿</m:t>
                          </m:r>
                          <m:r>
                            <a:rPr lang="en-GB" sz="2000" b="1" i="1" smtClean="0">
                              <a:latin typeface="Cambria Math" panose="02040503050406030204" pitchFamily="18" charset="0"/>
                            </a:rPr>
                            <m:t>&lt;</m:t>
                          </m:r>
                          <m:r>
                            <a:rPr lang="en-GB" sz="2000" b="1" i="1" smtClean="0">
                              <a:latin typeface="Cambria Math" panose="02040503050406030204" pitchFamily="18" charset="0"/>
                            </a:rPr>
                            <m:t>𝒌</m:t>
                          </m:r>
                        </m:e>
                      </m:d>
                      <m:r>
                        <a:rPr lang="en-GB" sz="2000" b="1" i="1" smtClean="0">
                          <a:latin typeface="Cambria Math" panose="02040503050406030204" pitchFamily="18" charset="0"/>
                        </a:rPr>
                        <m:t>=</m:t>
                      </m:r>
                      <m:r>
                        <a:rPr lang="en-GB" sz="2000" b="1" i="1" smtClean="0">
                          <a:latin typeface="Cambria Math" panose="02040503050406030204" pitchFamily="18" charset="0"/>
                        </a:rPr>
                        <m:t>𝟎</m:t>
                      </m:r>
                      <m:r>
                        <a:rPr lang="en-GB" sz="2000" b="1" i="1" smtClean="0">
                          <a:latin typeface="Cambria Math" panose="02040503050406030204" pitchFamily="18" charset="0"/>
                        </a:rPr>
                        <m:t>.</m:t>
                      </m:r>
                      <m:r>
                        <a:rPr lang="en-GB" sz="2000" b="1" i="1" smtClean="0">
                          <a:latin typeface="Cambria Math" panose="02040503050406030204" pitchFamily="18" charset="0"/>
                        </a:rPr>
                        <m:t>𝟕</m:t>
                      </m:r>
                    </m:oMath>
                    <m:oMath xmlns:m="http://schemas.openxmlformats.org/officeDocument/2006/math">
                      <m:f>
                        <m:fPr>
                          <m:ctrlPr>
                            <a:rPr lang="en-GB" sz="2000" b="1" i="1" smtClean="0">
                              <a:latin typeface="Cambria Math" panose="02040503050406030204" pitchFamily="18" charset="0"/>
                            </a:rPr>
                          </m:ctrlPr>
                        </m:fPr>
                        <m:num>
                          <m:r>
                            <a:rPr lang="en-GB" sz="2000" b="1" i="1" smtClean="0">
                              <a:latin typeface="Cambria Math" panose="02040503050406030204" pitchFamily="18" charset="0"/>
                            </a:rPr>
                            <m:t>𝒌</m:t>
                          </m:r>
                          <m:r>
                            <a:rPr lang="en-GB" sz="2000" b="1" i="1" smtClean="0">
                              <a:latin typeface="Cambria Math" panose="02040503050406030204" pitchFamily="18" charset="0"/>
                            </a:rPr>
                            <m:t>−</m:t>
                          </m:r>
                          <m:r>
                            <a:rPr lang="en-GB" sz="2000" b="1" i="1" smtClean="0">
                              <a:latin typeface="Cambria Math" panose="02040503050406030204" pitchFamily="18" charset="0"/>
                            </a:rPr>
                            <m:t>𝟑𝟎</m:t>
                          </m:r>
                        </m:num>
                        <m:den>
                          <m:r>
                            <a:rPr lang="en-GB" sz="2000" b="1" i="1" smtClean="0">
                              <a:latin typeface="Cambria Math" panose="02040503050406030204" pitchFamily="18" charset="0"/>
                            </a:rPr>
                            <m:t>𝟓</m:t>
                          </m:r>
                        </m:den>
                      </m:f>
                      <m:r>
                        <a:rPr lang="en-GB" sz="2000" b="1" i="1" smtClean="0">
                          <a:latin typeface="Cambria Math" panose="02040503050406030204" pitchFamily="18" charset="0"/>
                        </a:rPr>
                        <m:t>=</m:t>
                      </m:r>
                      <m:r>
                        <a:rPr lang="en-GB" sz="2000" b="1" i="1" smtClean="0">
                          <a:latin typeface="Cambria Math" panose="02040503050406030204" pitchFamily="18" charset="0"/>
                        </a:rPr>
                        <m:t>𝟎</m:t>
                      </m:r>
                      <m:r>
                        <a:rPr lang="en-GB" sz="2000" b="1" i="1" smtClean="0">
                          <a:latin typeface="Cambria Math" panose="02040503050406030204" pitchFamily="18" charset="0"/>
                        </a:rPr>
                        <m:t>.</m:t>
                      </m:r>
                      <m:r>
                        <a:rPr lang="en-GB" sz="2000" b="1" i="1" smtClean="0">
                          <a:latin typeface="Cambria Math" panose="02040503050406030204" pitchFamily="18" charset="0"/>
                        </a:rPr>
                        <m:t>𝟓𝟐𝟒𝟒</m:t>
                      </m:r>
                    </m:oMath>
                    <m:oMath xmlns:m="http://schemas.openxmlformats.org/officeDocument/2006/math">
                      <m:r>
                        <a:rPr lang="en-GB" sz="2000" b="1" i="1" smtClean="0">
                          <a:latin typeface="Cambria Math" panose="02040503050406030204" pitchFamily="18" charset="0"/>
                        </a:rPr>
                        <m:t>𝒌</m:t>
                      </m:r>
                      <m:r>
                        <a:rPr lang="en-GB" sz="2000" b="1" i="1" smtClean="0">
                          <a:latin typeface="Cambria Math" panose="02040503050406030204" pitchFamily="18" charset="0"/>
                        </a:rPr>
                        <m:t>=</m:t>
                      </m:r>
                      <m:r>
                        <a:rPr lang="en-GB" sz="2000" b="1" i="1" smtClean="0">
                          <a:latin typeface="Cambria Math" panose="02040503050406030204" pitchFamily="18" charset="0"/>
                        </a:rPr>
                        <m:t>𝟑𝟐</m:t>
                      </m:r>
                      <m:r>
                        <a:rPr lang="en-GB" sz="2000" b="1" i="1" smtClean="0">
                          <a:latin typeface="Cambria Math" panose="02040503050406030204" pitchFamily="18" charset="0"/>
                        </a:rPr>
                        <m:t>.</m:t>
                      </m:r>
                      <m:r>
                        <a:rPr lang="en-GB" sz="2000" b="1" i="1" smtClean="0">
                          <a:latin typeface="Cambria Math" panose="02040503050406030204" pitchFamily="18" charset="0"/>
                        </a:rPr>
                        <m:t>𝟔𝟐𝟐</m:t>
                      </m:r>
                    </m:oMath>
                  </m:oMathPara>
                </a14:m>
                <a:endParaRPr lang="en-GB"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1115616" y="3429000"/>
                <a:ext cx="6192688" cy="1908023"/>
              </a:xfrm>
              <a:prstGeom prst="rect">
                <a:avLst/>
              </a:prstGeom>
              <a:blipFill rotWithShape="0">
                <a:blip r:embed="rId5"/>
                <a:stretch>
                  <a:fillRect l="-984" t="-1923"/>
                </a:stretch>
              </a:blipFill>
            </p:spPr>
            <p:txBody>
              <a:bodyPr/>
              <a:lstStyle/>
              <a:p>
                <a:r>
                  <a:rPr lang="en-GB">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154</a:t>
            </a:fld>
            <a:endParaRPr lang="en-GB"/>
          </a:p>
        </p:txBody>
      </p:sp>
    </p:spTree>
    <p:extLst>
      <p:ext uri="{BB962C8B-B14F-4D97-AF65-F5344CB8AC3E}">
        <p14:creationId xmlns:p14="http://schemas.microsoft.com/office/powerpoint/2010/main" val="22408920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Quartiles and Percentiles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12" name="TextBox 11"/>
              <p:cNvSpPr txBox="1"/>
              <p:nvPr/>
            </p:nvSpPr>
            <p:spPr>
              <a:xfrm>
                <a:off x="251520" y="764704"/>
                <a:ext cx="5328592" cy="954107"/>
              </a:xfrm>
              <a:prstGeom prst="rect">
                <a:avLst/>
              </a:prstGeom>
              <a:noFill/>
            </p:spPr>
            <p:txBody>
              <a:bodyPr wrap="square" rtlCol="0">
                <a:spAutoFit/>
              </a:bodyPr>
              <a:lstStyle/>
              <a:p>
                <a:r>
                  <a:rPr lang="en-GB" sz="2800" dirty="0"/>
                  <a:t>Using IQ: </a:t>
                </a:r>
                <a14:m>
                  <m:oMath xmlns:m="http://schemas.openxmlformats.org/officeDocument/2006/math">
                    <m:r>
                      <a:rPr lang="en-GB" sz="2800" b="0" i="1" smtClean="0">
                        <a:latin typeface="Cambria Math"/>
                      </a:rPr>
                      <m:t>𝑋</m:t>
                    </m:r>
                    <m:r>
                      <a:rPr lang="en-GB" sz="2800" b="0" i="1" smtClean="0">
                        <a:latin typeface="Cambria Math"/>
                      </a:rPr>
                      <m:t>~</m:t>
                    </m:r>
                    <m:r>
                      <a:rPr lang="en-GB" sz="2800" b="0" i="1" smtClean="0">
                        <a:latin typeface="Cambria Math"/>
                      </a:rPr>
                      <m:t>𝑁</m:t>
                    </m:r>
                    <m:d>
                      <m:dPr>
                        <m:ctrlPr>
                          <a:rPr lang="en-GB" sz="2800" b="0" i="1" smtClean="0">
                            <a:latin typeface="Cambria Math" panose="02040503050406030204" pitchFamily="18" charset="0"/>
                          </a:rPr>
                        </m:ctrlPr>
                      </m:dPr>
                      <m:e>
                        <m:r>
                          <a:rPr lang="en-GB" sz="2800" b="0" i="1" smtClean="0">
                            <a:latin typeface="Cambria Math"/>
                          </a:rPr>
                          <m:t>100, </m:t>
                        </m:r>
                        <m:sSup>
                          <m:sSupPr>
                            <m:ctrlPr>
                              <a:rPr lang="en-GB" sz="2800" b="0" i="1" smtClean="0">
                                <a:latin typeface="Cambria Math" panose="02040503050406030204" pitchFamily="18" charset="0"/>
                              </a:rPr>
                            </m:ctrlPr>
                          </m:sSupPr>
                          <m:e>
                            <m:r>
                              <a:rPr lang="en-GB" sz="2800" b="0" i="1" smtClean="0">
                                <a:latin typeface="Cambria Math"/>
                              </a:rPr>
                              <m:t>15</m:t>
                            </m:r>
                          </m:e>
                          <m:sup>
                            <m:r>
                              <a:rPr lang="en-GB" sz="2800" b="0" i="1" smtClean="0">
                                <a:latin typeface="Cambria Math"/>
                              </a:rPr>
                              <m:t>2</m:t>
                            </m:r>
                          </m:sup>
                        </m:sSup>
                      </m:e>
                    </m:d>
                  </m:oMath>
                </a14:m>
                <a:endParaRPr lang="en-GB" sz="2800" dirty="0"/>
              </a:p>
              <a:p>
                <a:r>
                  <a:rPr lang="en-GB" sz="2800" dirty="0"/>
                  <a:t>Find:</a:t>
                </a:r>
              </a:p>
            </p:txBody>
          </p:sp>
        </mc:Choice>
        <mc:Fallback xmlns="">
          <p:sp>
            <p:nvSpPr>
              <p:cNvPr id="12" name="TextBox 11"/>
              <p:cNvSpPr txBox="1">
                <a:spLocks noRot="1" noChangeAspect="1" noMove="1" noResize="1" noEditPoints="1" noAdjustHandles="1" noChangeArrowheads="1" noChangeShapeType="1" noTextEdit="1"/>
              </p:cNvSpPr>
              <p:nvPr/>
            </p:nvSpPr>
            <p:spPr>
              <a:xfrm>
                <a:off x="251520" y="764704"/>
                <a:ext cx="5328592" cy="954107"/>
              </a:xfrm>
              <a:prstGeom prst="rect">
                <a:avLst/>
              </a:prstGeom>
              <a:blipFill rotWithShape="0">
                <a:blip r:embed="rId2"/>
                <a:stretch>
                  <a:fillRect l="-2288" t="-5732" b="-171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74584" y="2417221"/>
                <a:ext cx="3240360" cy="2263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𝑿</m:t>
                          </m:r>
                          <m:r>
                            <a:rPr lang="en-GB" sz="2400" b="1" i="1" smtClean="0">
                              <a:latin typeface="Cambria Math" panose="02040503050406030204" pitchFamily="18" charset="0"/>
                            </a:rPr>
                            <m:t>&lt;</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𝟏</m:t>
                              </m:r>
                            </m:sub>
                          </m:sSub>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𝟐𝟓</m:t>
                      </m:r>
                    </m:oMath>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𝒛</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𝟐𝟓</m:t>
                      </m:r>
                    </m:oMath>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𝒛</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𝟕𝟓</m:t>
                      </m:r>
                    </m:oMath>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𝟔𝟕</m:t>
                      </m:r>
                      <m:r>
                        <a:rPr lang="en-GB" sz="2400" b="1" i="1" smtClean="0">
                          <a:latin typeface="Cambria Math" panose="02040503050406030204" pitchFamily="18" charset="0"/>
                        </a:rPr>
                        <m:t>=</m:t>
                      </m:r>
                      <m:f>
                        <m:fPr>
                          <m:ctrlPr>
                            <a:rPr lang="en-GB" sz="2400" b="1" i="1" smtClean="0">
                              <a:latin typeface="Cambria Math" panose="02040503050406030204" pitchFamily="18" charset="0"/>
                            </a:rPr>
                          </m:ctrlPr>
                        </m:fPr>
                        <m:num>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𝟏</m:t>
                              </m:r>
                            </m:sub>
                          </m:sSub>
                          <m:r>
                            <a:rPr lang="en-GB" sz="2400" b="1" i="1" smtClean="0">
                              <a:latin typeface="Cambria Math" panose="02040503050406030204" pitchFamily="18" charset="0"/>
                            </a:rPr>
                            <m:t>−</m:t>
                          </m:r>
                          <m:r>
                            <a:rPr lang="en-GB" sz="2400" b="1" i="1" smtClean="0">
                              <a:latin typeface="Cambria Math" panose="02040503050406030204" pitchFamily="18" charset="0"/>
                            </a:rPr>
                            <m:t>𝟏𝟎𝟎</m:t>
                          </m:r>
                        </m:num>
                        <m:den>
                          <m:r>
                            <a:rPr lang="en-GB" sz="2400" b="1" i="1" smtClean="0">
                              <a:latin typeface="Cambria Math" panose="02040503050406030204" pitchFamily="18" charset="0"/>
                            </a:rPr>
                            <m:t>𝟏𝟓</m:t>
                          </m:r>
                        </m:den>
                      </m:f>
                    </m:oMath>
                    <m:oMath xmlns:m="http://schemas.openxmlformats.org/officeDocument/2006/math">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𝟏</m:t>
                          </m:r>
                        </m:sub>
                      </m:sSub>
                      <m:r>
                        <a:rPr lang="en-GB" sz="2400" b="1" i="1" smtClean="0">
                          <a:latin typeface="Cambria Math" panose="02040503050406030204" pitchFamily="18" charset="0"/>
                        </a:rPr>
                        <m:t>=</m:t>
                      </m:r>
                      <m:r>
                        <a:rPr lang="en-GB" sz="2400" b="1" i="1" smtClean="0">
                          <a:latin typeface="Cambria Math" panose="02040503050406030204" pitchFamily="18" charset="0"/>
                        </a:rPr>
                        <m:t>𝟖𝟗</m:t>
                      </m:r>
                      <m:r>
                        <a:rPr lang="en-GB" sz="2400" b="1" i="1" smtClean="0">
                          <a:latin typeface="Cambria Math" panose="02040503050406030204" pitchFamily="18" charset="0"/>
                        </a:rPr>
                        <m:t>.</m:t>
                      </m:r>
                      <m:r>
                        <a:rPr lang="en-GB" sz="2400" b="1" i="1" smtClean="0">
                          <a:latin typeface="Cambria Math" panose="02040503050406030204" pitchFamily="18" charset="0"/>
                        </a:rPr>
                        <m:t>𝟗𝟓</m:t>
                      </m:r>
                    </m:oMath>
                  </m:oMathPara>
                </a14:m>
                <a:endParaRPr lang="en-GB" sz="2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874584" y="2417221"/>
                <a:ext cx="3240360" cy="2263505"/>
              </a:xfrm>
              <a:prstGeom prst="rect">
                <a:avLst/>
              </a:prstGeom>
              <a:blipFill rotWithShape="0">
                <a:blip r:embed="rId3"/>
                <a:stretch>
                  <a:fillRect b="-1887"/>
                </a:stretch>
              </a:blipFill>
            </p:spPr>
            <p:txBody>
              <a:bodyPr/>
              <a:lstStyle/>
              <a:p>
                <a:r>
                  <a:rPr lang="en-GB">
                    <a:noFill/>
                  </a:rPr>
                  <a:t> </a:t>
                </a:r>
              </a:p>
            </p:txBody>
          </p:sp>
        </mc:Fallback>
      </mc:AlternateContent>
      <p:sp>
        <p:nvSpPr>
          <p:cNvPr id="20" name="TextBox 19"/>
          <p:cNvSpPr txBox="1"/>
          <p:nvPr/>
        </p:nvSpPr>
        <p:spPr>
          <a:xfrm>
            <a:off x="4262138" y="1181236"/>
            <a:ext cx="3456956" cy="646331"/>
          </a:xfrm>
          <a:prstGeom prst="rect">
            <a:avLst/>
          </a:prstGeom>
          <a:noFill/>
        </p:spPr>
        <p:txBody>
          <a:bodyPr wrap="square" rtlCol="0">
            <a:spAutoFit/>
          </a:bodyPr>
          <a:lstStyle/>
          <a:p>
            <a:r>
              <a:rPr lang="en-GB" dirty="0"/>
              <a:t>i.e. 25% of people have an IQ less than the lower quartile.</a:t>
            </a:r>
          </a:p>
        </p:txBody>
      </p:sp>
      <p:cxnSp>
        <p:nvCxnSpPr>
          <p:cNvPr id="26" name="Straight Arrow Connector 25"/>
          <p:cNvCxnSpPr/>
          <p:nvPr/>
        </p:nvCxnSpPr>
        <p:spPr>
          <a:xfrm flipH="1">
            <a:off x="3921120" y="1602795"/>
            <a:ext cx="343271" cy="103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796311" y="1833153"/>
                <a:ext cx="3090710" cy="46166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400" dirty="0"/>
                  <a:t>The Lower Quartile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𝑄</m:t>
                        </m:r>
                      </m:e>
                      <m:sub>
                        <m:r>
                          <a:rPr lang="en-GB" sz="2400" i="1">
                            <a:latin typeface="Cambria Math" panose="02040503050406030204" pitchFamily="18" charset="0"/>
                          </a:rPr>
                          <m:t>1</m:t>
                        </m:r>
                      </m:sub>
                    </m:sSub>
                  </m:oMath>
                </a14:m>
                <a:endParaRPr lang="en-GB"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96311" y="1833153"/>
                <a:ext cx="3090710" cy="461665"/>
              </a:xfrm>
              <a:prstGeom prst="rect">
                <a:avLst/>
              </a:prstGeom>
              <a:blipFill rotWithShape="0">
                <a:blip r:embed="rId4"/>
                <a:stretch>
                  <a:fillRect b="-11111"/>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801000" y="1861413"/>
                <a:ext cx="3090710" cy="46166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400" dirty="0"/>
                  <a:t>The Upper Quartile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𝑄</m:t>
                        </m:r>
                      </m:e>
                      <m:sub>
                        <m:r>
                          <a:rPr lang="en-GB" sz="2400" b="0" i="1" smtClean="0">
                            <a:latin typeface="Cambria Math" panose="02040503050406030204" pitchFamily="18" charset="0"/>
                          </a:rPr>
                          <m:t>3</m:t>
                        </m:r>
                      </m:sub>
                    </m:sSub>
                  </m:oMath>
                </a14:m>
                <a:endParaRPr lang="en-GB"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801000" y="1861413"/>
                <a:ext cx="3090710" cy="461665"/>
              </a:xfrm>
              <a:prstGeom prst="rect">
                <a:avLst/>
              </a:prstGeom>
              <a:blipFill rotWithShape="0">
                <a:blip r:embed="rId5"/>
                <a:stretch>
                  <a:fillRect b="-10000"/>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860604" y="2571971"/>
                <a:ext cx="3240360" cy="18941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𝑿</m:t>
                          </m:r>
                          <m:r>
                            <a:rPr lang="en-GB" sz="2400" b="1" i="1" smtClean="0">
                              <a:latin typeface="Cambria Math" panose="02040503050406030204" pitchFamily="18" charset="0"/>
                            </a:rPr>
                            <m:t>&lt;</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𝟑</m:t>
                              </m:r>
                            </m:sub>
                          </m:sSub>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𝟕𝟓</m:t>
                      </m:r>
                    </m:oMath>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𝒁</m:t>
                          </m:r>
                          <m:r>
                            <a:rPr lang="en-GB" sz="2400" b="1" i="1" smtClean="0">
                              <a:latin typeface="Cambria Math" panose="02040503050406030204" pitchFamily="18" charset="0"/>
                            </a:rPr>
                            <m:t>&lt;</m:t>
                          </m:r>
                          <m:r>
                            <a:rPr lang="en-GB" sz="2400" b="1" i="1" smtClean="0">
                              <a:latin typeface="Cambria Math" panose="02040503050406030204" pitchFamily="18" charset="0"/>
                            </a:rPr>
                            <m:t>𝒛</m:t>
                          </m:r>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𝟕𝟓</m:t>
                      </m:r>
                    </m:oMath>
                    <m:oMath xmlns:m="http://schemas.openxmlformats.org/officeDocument/2006/math">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𝟔𝟕</m:t>
                      </m:r>
                      <m:r>
                        <a:rPr lang="en-GB" sz="2400" b="1" i="1" smtClean="0">
                          <a:latin typeface="Cambria Math" panose="02040503050406030204" pitchFamily="18" charset="0"/>
                        </a:rPr>
                        <m:t>=</m:t>
                      </m:r>
                      <m:f>
                        <m:fPr>
                          <m:ctrlPr>
                            <a:rPr lang="en-GB" sz="2400" b="1" i="1" smtClean="0">
                              <a:latin typeface="Cambria Math" panose="02040503050406030204" pitchFamily="18" charset="0"/>
                            </a:rPr>
                          </m:ctrlPr>
                        </m:fPr>
                        <m:num>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𝟑</m:t>
                              </m:r>
                            </m:sub>
                          </m:sSub>
                          <m:r>
                            <a:rPr lang="en-GB" sz="2400" b="1" i="1" smtClean="0">
                              <a:latin typeface="Cambria Math" panose="02040503050406030204" pitchFamily="18" charset="0"/>
                            </a:rPr>
                            <m:t>−</m:t>
                          </m:r>
                          <m:r>
                            <a:rPr lang="en-GB" sz="2400" b="1" i="1" smtClean="0">
                              <a:latin typeface="Cambria Math" panose="02040503050406030204" pitchFamily="18" charset="0"/>
                            </a:rPr>
                            <m:t>𝟏𝟎𝟎</m:t>
                          </m:r>
                        </m:num>
                        <m:den>
                          <m:r>
                            <a:rPr lang="en-GB" sz="2400" b="1" i="1" smtClean="0">
                              <a:latin typeface="Cambria Math" panose="02040503050406030204" pitchFamily="18" charset="0"/>
                            </a:rPr>
                            <m:t>𝟏𝟓</m:t>
                          </m:r>
                        </m:den>
                      </m:f>
                    </m:oMath>
                    <m:oMath xmlns:m="http://schemas.openxmlformats.org/officeDocument/2006/math">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𝟑</m:t>
                          </m:r>
                        </m:sub>
                      </m:sSub>
                      <m:r>
                        <a:rPr lang="en-GB" sz="2400" b="1" i="1" smtClean="0">
                          <a:latin typeface="Cambria Math" panose="02040503050406030204" pitchFamily="18" charset="0"/>
                        </a:rPr>
                        <m:t>=</m:t>
                      </m:r>
                      <m:r>
                        <a:rPr lang="en-GB" sz="2400" b="1" i="1" smtClean="0">
                          <a:latin typeface="Cambria Math" panose="02040503050406030204" pitchFamily="18" charset="0"/>
                        </a:rPr>
                        <m:t>𝟏𝟏𝟎</m:t>
                      </m:r>
                      <m:r>
                        <a:rPr lang="en-GB" sz="2400" b="1" i="1" smtClean="0">
                          <a:latin typeface="Cambria Math" panose="02040503050406030204" pitchFamily="18" charset="0"/>
                        </a:rPr>
                        <m:t>.</m:t>
                      </m:r>
                      <m:r>
                        <a:rPr lang="en-GB" sz="2400" b="1" i="1" smtClean="0">
                          <a:latin typeface="Cambria Math" panose="02040503050406030204" pitchFamily="18" charset="0"/>
                        </a:rPr>
                        <m:t>𝟎𝟓</m:t>
                      </m:r>
                    </m:oMath>
                  </m:oMathPara>
                </a14:m>
                <a:endParaRPr lang="en-GB" sz="2400"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4860604" y="2571971"/>
                <a:ext cx="3240360" cy="1894173"/>
              </a:xfrm>
              <a:prstGeom prst="rect">
                <a:avLst/>
              </a:prstGeom>
              <a:blipFill rotWithShape="0">
                <a:blip r:embed="rId6"/>
                <a:stretch>
                  <a:fillRect b="-22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27379" y="5148303"/>
                <a:ext cx="3090710" cy="46166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400" dirty="0"/>
                  <a:t>The 70</a:t>
                </a:r>
                <a:r>
                  <a:rPr lang="en-GB" sz="2400" baseline="30000" dirty="0"/>
                  <a:t>th</a:t>
                </a:r>
                <a:r>
                  <a:rPr lang="en-GB" sz="2400" dirty="0"/>
                  <a:t> percentile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𝑃</m:t>
                        </m:r>
                      </m:e>
                      <m:sub>
                        <m:r>
                          <a:rPr lang="en-GB" sz="2400" b="0" i="1" smtClean="0">
                            <a:latin typeface="Cambria Math" panose="02040503050406030204" pitchFamily="18" charset="0"/>
                          </a:rPr>
                          <m:t>70</m:t>
                        </m:r>
                      </m:sub>
                    </m:sSub>
                  </m:oMath>
                </a14:m>
                <a:endParaRPr lang="en-GB" sz="2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527379" y="5148303"/>
                <a:ext cx="3090710" cy="461665"/>
              </a:xfrm>
              <a:prstGeom prst="rect">
                <a:avLst/>
              </a:prstGeom>
              <a:blipFill rotWithShape="0">
                <a:blip r:embed="rId7"/>
                <a:stretch>
                  <a:fillRect b="-11111"/>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756391" y="5129947"/>
                <a:ext cx="3240360" cy="15248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𝑿</m:t>
                          </m:r>
                          <m:r>
                            <a:rPr lang="en-GB" sz="2400" b="1" i="1" smtClean="0">
                              <a:latin typeface="Cambria Math" panose="02040503050406030204" pitchFamily="18" charset="0"/>
                            </a:rPr>
                            <m:t>&lt;</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𝑷</m:t>
                              </m:r>
                            </m:e>
                            <m:sub>
                              <m:r>
                                <a:rPr lang="en-GB" sz="2400" b="1" i="1" smtClean="0">
                                  <a:latin typeface="Cambria Math" panose="02040503050406030204" pitchFamily="18" charset="0"/>
                                </a:rPr>
                                <m:t>𝟕𝟎</m:t>
                              </m:r>
                            </m:sub>
                          </m:sSub>
                        </m:e>
                      </m:d>
                      <m:r>
                        <a:rPr lang="en-GB" sz="2400" b="1" i="1" smtClean="0">
                          <a:latin typeface="Cambria Math" panose="02040503050406030204" pitchFamily="18" charset="0"/>
                        </a:rPr>
                        <m:t>=</m:t>
                      </m:r>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𝟕</m:t>
                      </m:r>
                    </m:oMath>
                    <m:oMath xmlns:m="http://schemas.openxmlformats.org/officeDocument/2006/math">
                      <m:r>
                        <a:rPr lang="en-GB" sz="2400" b="1" i="1" smtClean="0">
                          <a:latin typeface="Cambria Math" panose="02040503050406030204" pitchFamily="18" charset="0"/>
                        </a:rPr>
                        <m:t>𝟎</m:t>
                      </m:r>
                      <m:r>
                        <a:rPr lang="en-GB" sz="2400" b="1" i="1" smtClean="0">
                          <a:latin typeface="Cambria Math" panose="02040503050406030204" pitchFamily="18" charset="0"/>
                        </a:rPr>
                        <m:t>.</m:t>
                      </m:r>
                      <m:r>
                        <a:rPr lang="en-GB" sz="2400" b="1" i="1" smtClean="0">
                          <a:latin typeface="Cambria Math" panose="02040503050406030204" pitchFamily="18" charset="0"/>
                        </a:rPr>
                        <m:t>𝟓𝟐𝟒𝟒</m:t>
                      </m:r>
                      <m:r>
                        <a:rPr lang="en-GB" sz="2400" b="1" i="1" smtClean="0">
                          <a:latin typeface="Cambria Math" panose="02040503050406030204" pitchFamily="18" charset="0"/>
                        </a:rPr>
                        <m:t>=</m:t>
                      </m:r>
                      <m:f>
                        <m:fPr>
                          <m:ctrlPr>
                            <a:rPr lang="en-GB" sz="2400" b="1" i="1" smtClean="0">
                              <a:latin typeface="Cambria Math" panose="02040503050406030204" pitchFamily="18" charset="0"/>
                            </a:rPr>
                          </m:ctrlPr>
                        </m:fPr>
                        <m:num>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𝑷</m:t>
                              </m:r>
                            </m:e>
                            <m:sub>
                              <m:r>
                                <a:rPr lang="en-GB" sz="2400" b="1" i="1" smtClean="0">
                                  <a:latin typeface="Cambria Math" panose="02040503050406030204" pitchFamily="18" charset="0"/>
                                </a:rPr>
                                <m:t>𝟕𝟎</m:t>
                              </m:r>
                            </m:sub>
                          </m:sSub>
                          <m:r>
                            <a:rPr lang="en-GB" sz="2400" b="1" i="1" smtClean="0">
                              <a:latin typeface="Cambria Math" panose="02040503050406030204" pitchFamily="18" charset="0"/>
                            </a:rPr>
                            <m:t>−</m:t>
                          </m:r>
                          <m:r>
                            <a:rPr lang="en-GB" sz="2400" b="1" i="1" smtClean="0">
                              <a:latin typeface="Cambria Math" panose="02040503050406030204" pitchFamily="18" charset="0"/>
                            </a:rPr>
                            <m:t>𝟏𝟎𝟎</m:t>
                          </m:r>
                        </m:num>
                        <m:den>
                          <m:r>
                            <a:rPr lang="en-GB" sz="2400" b="1" i="1" smtClean="0">
                              <a:latin typeface="Cambria Math" panose="02040503050406030204" pitchFamily="18" charset="0"/>
                            </a:rPr>
                            <m:t>𝟏𝟓</m:t>
                          </m:r>
                        </m:den>
                      </m:f>
                    </m:oMath>
                    <m:oMath xmlns:m="http://schemas.openxmlformats.org/officeDocument/2006/math">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𝑸</m:t>
                          </m:r>
                        </m:e>
                        <m:sub>
                          <m:r>
                            <a:rPr lang="en-GB" sz="2400" b="1" i="1" smtClean="0">
                              <a:latin typeface="Cambria Math" panose="02040503050406030204" pitchFamily="18" charset="0"/>
                            </a:rPr>
                            <m:t>𝟏</m:t>
                          </m:r>
                        </m:sub>
                      </m:sSub>
                      <m:r>
                        <a:rPr lang="en-GB" sz="2400" b="1" i="1" smtClean="0">
                          <a:latin typeface="Cambria Math" panose="02040503050406030204" pitchFamily="18" charset="0"/>
                        </a:rPr>
                        <m:t>=</m:t>
                      </m:r>
                      <m:r>
                        <a:rPr lang="en-GB" sz="2400" b="1" i="1" smtClean="0">
                          <a:latin typeface="Cambria Math" panose="02040503050406030204" pitchFamily="18" charset="0"/>
                        </a:rPr>
                        <m:t>𝟏𝟎𝟕</m:t>
                      </m:r>
                      <m:r>
                        <a:rPr lang="en-GB" sz="2400" b="1" i="1" smtClean="0">
                          <a:latin typeface="Cambria Math" panose="02040503050406030204" pitchFamily="18" charset="0"/>
                        </a:rPr>
                        <m:t>.</m:t>
                      </m:r>
                      <m:r>
                        <a:rPr lang="en-GB" sz="2400" b="1" i="1" smtClean="0">
                          <a:latin typeface="Cambria Math" panose="02040503050406030204" pitchFamily="18" charset="0"/>
                        </a:rPr>
                        <m:t>𝟖𝟔𝟔</m:t>
                      </m:r>
                    </m:oMath>
                  </m:oMathPara>
                </a14:m>
                <a:endParaRPr lang="en-GB" sz="24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3756391" y="5129947"/>
                <a:ext cx="3240360" cy="1524841"/>
              </a:xfrm>
              <a:prstGeom prst="rect">
                <a:avLst/>
              </a:prstGeom>
              <a:blipFill rotWithShape="0">
                <a:blip r:embed="rId8"/>
                <a:stretch>
                  <a:fillRect b="-3200"/>
                </a:stretch>
              </a:blipFill>
            </p:spPr>
            <p:txBody>
              <a:bodyPr/>
              <a:lstStyle/>
              <a:p>
                <a:r>
                  <a:rPr lang="en-GB">
                    <a:noFill/>
                  </a:rPr>
                  <a:t> </a:t>
                </a:r>
              </a:p>
            </p:txBody>
          </p:sp>
        </mc:Fallback>
      </mc:AlternateContent>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155</a:t>
            </a:fld>
            <a:endParaRPr lang="en-GB"/>
          </a:p>
        </p:txBody>
      </p:sp>
    </p:spTree>
    <p:extLst>
      <p:ext uri="{BB962C8B-B14F-4D97-AF65-F5344CB8AC3E}">
        <p14:creationId xmlns:p14="http://schemas.microsoft.com/office/powerpoint/2010/main" val="56799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9143074" cy="599127"/>
            <a:chOff x="0" y="13335"/>
            <a:chExt cx="9144218" cy="599127"/>
          </a:xfrm>
        </p:grpSpPr>
        <p:sp>
          <p:nvSpPr>
            <p:cNvPr id="5"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6" name="Straight Connector 5"/>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1027" name="Picture 3"/>
          <p:cNvPicPr>
            <a:picLocks noChangeAspect="1" noChangeArrowheads="1"/>
          </p:cNvPicPr>
          <p:nvPr/>
        </p:nvPicPr>
        <p:blipFill>
          <a:blip r:embed="rId2" cstate="print"/>
          <a:srcRect/>
          <a:stretch>
            <a:fillRect/>
          </a:stretch>
        </p:blipFill>
        <p:spPr bwMode="auto">
          <a:xfrm>
            <a:off x="387782" y="1186870"/>
            <a:ext cx="8130321" cy="1738073"/>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243767" y="4262602"/>
            <a:ext cx="7026152" cy="2188336"/>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6156176" y="5531196"/>
            <a:ext cx="2844532" cy="116955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AutoNum type="alphaLcParenR"/>
            </a:pPr>
            <a:r>
              <a:rPr lang="en-GB" sz="1400" dirty="0"/>
              <a:t>P(D &gt; 20) = P(Z &gt; -1.25)</a:t>
            </a:r>
            <a:br>
              <a:rPr lang="en-GB" sz="1400" dirty="0"/>
            </a:br>
            <a:r>
              <a:rPr lang="en-GB" sz="1400" dirty="0"/>
              <a:t>    = P(Z &lt; 1.25) = 0.8944</a:t>
            </a:r>
          </a:p>
          <a:p>
            <a:pPr marL="342900" indent="-342900">
              <a:buAutoNum type="alphaLcParenR"/>
            </a:pPr>
            <a:r>
              <a:rPr lang="en-GB" sz="1400" dirty="0"/>
              <a:t>P(Z &lt; z) = 0.75           -&gt; z = 0.67</a:t>
            </a:r>
            <a:br>
              <a:rPr lang="en-GB" sz="1400" dirty="0"/>
            </a:br>
            <a:r>
              <a:rPr lang="en-GB" sz="1400" dirty="0"/>
              <a:t>Q</a:t>
            </a:r>
            <a:r>
              <a:rPr lang="en-GB" sz="1400" baseline="-25000" dirty="0"/>
              <a:t>3</a:t>
            </a:r>
            <a:r>
              <a:rPr lang="en-GB" sz="1400" dirty="0"/>
              <a:t> = 30 + (0.67 x 8) = 35.36</a:t>
            </a:r>
          </a:p>
          <a:p>
            <a:pPr marL="342900" indent="-342900">
              <a:buAutoNum type="alphaLcParenR"/>
            </a:pPr>
            <a:r>
              <a:rPr lang="en-GB" sz="1400" dirty="0"/>
              <a:t>Q</a:t>
            </a:r>
            <a:r>
              <a:rPr lang="en-GB" sz="1400" baseline="-25000" dirty="0"/>
              <a:t>1</a:t>
            </a:r>
            <a:r>
              <a:rPr lang="en-GB" sz="1400" dirty="0"/>
              <a:t> = 30 – (0.67 x 8) = 24.64</a:t>
            </a:r>
          </a:p>
        </p:txBody>
      </p:sp>
      <p:pic>
        <p:nvPicPr>
          <p:cNvPr id="8" name="Picture 7"/>
          <p:cNvPicPr>
            <a:picLocks noChangeAspect="1"/>
          </p:cNvPicPr>
          <p:nvPr/>
        </p:nvPicPr>
        <p:blipFill>
          <a:blip r:embed="rId4"/>
          <a:stretch>
            <a:fillRect/>
          </a:stretch>
        </p:blipFill>
        <p:spPr>
          <a:xfrm>
            <a:off x="2171704" y="2954381"/>
            <a:ext cx="4562475" cy="838200"/>
          </a:xfrm>
          <a:prstGeom prst="rect">
            <a:avLst/>
          </a:prstGeom>
        </p:spPr>
      </p:pic>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156</a:t>
            </a:fld>
            <a:endParaRPr lang="en-GB"/>
          </a:p>
        </p:txBody>
      </p:sp>
    </p:spTree>
    <p:extLst>
      <p:ext uri="{BB962C8B-B14F-4D97-AF65-F5344CB8AC3E}">
        <p14:creationId xmlns:p14="http://schemas.microsoft.com/office/powerpoint/2010/main" val="21802384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Finding missing </a:t>
                  </a:r>
                  <a14:m>
                    <m:oMath xmlns:m="http://schemas.openxmlformats.org/officeDocument/2006/math">
                      <m:r>
                        <a:rPr lang="en-GB" sz="3200" b="0" i="1" smtClean="0">
                          <a:latin typeface="Cambria Math"/>
                        </a:rPr>
                        <m:t>𝜇</m:t>
                      </m:r>
                    </m:oMath>
                  </a14:m>
                  <a:r>
                    <a:rPr lang="en-GB" sz="3200" dirty="0"/>
                    <a:t> and </a:t>
                  </a:r>
                  <a14:m>
                    <m:oMath xmlns:m="http://schemas.openxmlformats.org/officeDocument/2006/math">
                      <m:r>
                        <a:rPr lang="en-GB" sz="3200" b="0" i="1" smtClean="0">
                          <a:latin typeface="Cambria Math"/>
                        </a:rPr>
                        <m:t>𝜎</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1">
                  <a:blip r:embed="rId2" cstate="print"/>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3888432" cy="923330"/>
              </a:xfrm>
              <a:prstGeom prst="rect">
                <a:avLst/>
              </a:prstGeom>
              <a:noFill/>
            </p:spPr>
            <p:txBody>
              <a:bodyPr wrap="square" rtlCol="0">
                <a:spAutoFit/>
              </a:bodyPr>
              <a:lstStyle/>
              <a:p>
                <a:r>
                  <a:rPr lang="en-GB" dirty="0"/>
                  <a:t>The random variable </a:t>
                </a:r>
                <a14:m>
                  <m:oMath xmlns:m="http://schemas.openxmlformats.org/officeDocument/2006/math">
                    <m:r>
                      <a:rPr lang="en-GB" b="0" i="1" smtClean="0">
                        <a:latin typeface="Cambria Math"/>
                      </a:rPr>
                      <m:t>𝑋</m:t>
                    </m:r>
                    <m:r>
                      <a:rPr lang="en-GB" b="0" i="1" smtClean="0">
                        <a:latin typeface="Cambria Math"/>
                      </a:rPr>
                      <m:t>~</m:t>
                    </m:r>
                    <m:r>
                      <a:rPr lang="en-GB" b="0" i="1" smtClean="0">
                        <a:latin typeface="Cambria Math"/>
                      </a:rPr>
                      <m:t>𝑁</m:t>
                    </m:r>
                    <m:d>
                      <m:dPr>
                        <m:ctrlPr>
                          <a:rPr lang="en-GB" b="0" i="1" smtClean="0">
                            <a:latin typeface="Cambria Math" panose="02040503050406030204" pitchFamily="18" charset="0"/>
                          </a:rPr>
                        </m:ctrlPr>
                      </m:dPr>
                      <m:e>
                        <m:r>
                          <a:rPr lang="en-GB" b="0" i="1" smtClean="0">
                            <a:latin typeface="Cambria Math"/>
                          </a:rPr>
                          <m:t>𝜇</m:t>
                        </m:r>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3</m:t>
                            </m:r>
                          </m:e>
                          <m:sup>
                            <m:r>
                              <a:rPr lang="en-GB" b="0" i="1" smtClean="0">
                                <a:latin typeface="Cambria Math"/>
                              </a:rPr>
                              <m:t>2</m:t>
                            </m:r>
                          </m:sup>
                        </m:sSup>
                      </m:e>
                    </m:d>
                  </m:oMath>
                </a14:m>
                <a:endParaRPr lang="en-GB" dirty="0"/>
              </a:p>
              <a:p>
                <a:r>
                  <a:rPr lang="en-GB" dirty="0"/>
                  <a:t>Given that P(X &gt; 20) = 0.20, find the value of </a:t>
                </a:r>
                <a14:m>
                  <m:oMath xmlns:m="http://schemas.openxmlformats.org/officeDocument/2006/math">
                    <m:r>
                      <a:rPr lang="en-GB" b="0" i="1" smtClean="0">
                        <a:latin typeface="Cambria Math"/>
                      </a:rPr>
                      <m:t>𝜇</m:t>
                    </m:r>
                  </m:oMath>
                </a14:m>
                <a:r>
                  <a:rPr lang="en-GB"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3888432" cy="923330"/>
              </a:xfrm>
              <a:prstGeom prst="rect">
                <a:avLst/>
              </a:prstGeom>
              <a:blipFill rotWithShape="1">
                <a:blip r:embed="rId3" cstate="print"/>
                <a:stretch>
                  <a:fillRect l="-1411" t="-3289"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5536" y="2348880"/>
                <a:ext cx="3888432" cy="19977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14:m>
                  <m:oMath xmlns:m="http://schemas.openxmlformats.org/officeDocument/2006/math">
                    <m:r>
                      <a:rPr lang="en-GB" i="1" dirty="0" smtClean="0">
                        <a:latin typeface="Cambria Math"/>
                      </a:rPr>
                      <m:t>𝑃</m:t>
                    </m:r>
                    <m:r>
                      <a:rPr lang="en-GB" i="1" dirty="0" smtClean="0">
                        <a:latin typeface="Cambria Math"/>
                      </a:rPr>
                      <m:t>(</m:t>
                    </m:r>
                    <m:r>
                      <a:rPr lang="en-GB" i="1" dirty="0" smtClean="0">
                        <a:latin typeface="Cambria Math"/>
                      </a:rPr>
                      <m:t>𝑋</m:t>
                    </m:r>
                    <m:r>
                      <a:rPr lang="en-GB" i="1" dirty="0" smtClean="0">
                        <a:latin typeface="Cambria Math"/>
                      </a:rPr>
                      <m:t> &lt; 20) = 0.8</m:t>
                    </m:r>
                  </m:oMath>
                </a14:m>
                <a:r>
                  <a:rPr lang="en-GB" dirty="0"/>
                  <a:t> </a:t>
                </a:r>
              </a:p>
              <a:p>
                <a14:m>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=0.8</m:t>
                    </m:r>
                  </m:oMath>
                </a14:m>
                <a:r>
                  <a:rPr lang="en-GB" dirty="0"/>
                  <a:t>	(Standardising)</a:t>
                </a:r>
              </a:p>
              <a:p>
                <a:pPr/>
                <a14:m>
                  <m:oMathPara xmlns:m="http://schemas.openxmlformats.org/officeDocument/2006/math">
                    <m:oMathParaPr>
                      <m:jc m:val="left"/>
                    </m:oMathParaPr>
                    <m:oMath xmlns:m="http://schemas.openxmlformats.org/officeDocument/2006/math">
                      <m:r>
                        <a:rPr lang="en-GB" b="0" i="1" smtClean="0">
                          <a:latin typeface="Cambria Math"/>
                        </a:rPr>
                        <m:t>𝑧</m:t>
                      </m:r>
                      <m:r>
                        <a:rPr lang="en-GB" b="0" i="1" smtClean="0">
                          <a:latin typeface="Cambria Math"/>
                        </a:rPr>
                        <m:t>=0.8416</m:t>
                      </m:r>
                    </m:oMath>
                  </m:oMathPara>
                </a14:m>
                <a:endParaRPr lang="en-GB" dirty="0"/>
              </a:p>
              <a:p>
                <a:endParaRPr lang="en-GB" b="0" i="1" dirty="0">
                  <a:latin typeface="Cambria Math"/>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20−</m:t>
                          </m:r>
                          <m:r>
                            <a:rPr lang="en-GB" b="0" i="1" smtClean="0">
                              <a:latin typeface="Cambria Math"/>
                            </a:rPr>
                            <m:t>𝜇</m:t>
                          </m:r>
                        </m:num>
                        <m:den>
                          <m:r>
                            <a:rPr lang="en-GB" b="0" i="1" smtClean="0">
                              <a:latin typeface="Cambria Math"/>
                            </a:rPr>
                            <m:t>3</m:t>
                          </m:r>
                        </m:den>
                      </m:f>
                      <m:r>
                        <a:rPr lang="en-GB" b="0" i="1" smtClean="0">
                          <a:latin typeface="Cambria Math"/>
                        </a:rPr>
                        <m:t>=0.8416</m:t>
                      </m:r>
                    </m:oMath>
                  </m:oMathPara>
                </a14:m>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a:rPr>
                        <m:t>𝜇</m:t>
                      </m:r>
                      <m:r>
                        <a:rPr lang="en-GB" b="0" i="1" smtClean="0">
                          <a:latin typeface="Cambria Math"/>
                        </a:rPr>
                        <m:t>=17.5</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395536" y="2348880"/>
                <a:ext cx="3888432" cy="1997726"/>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44008" y="908720"/>
                <a:ext cx="3888432" cy="923330"/>
              </a:xfrm>
              <a:prstGeom prst="rect">
                <a:avLst/>
              </a:prstGeom>
              <a:noFill/>
            </p:spPr>
            <p:txBody>
              <a:bodyPr wrap="square" rtlCol="0">
                <a:spAutoFit/>
              </a:bodyPr>
              <a:lstStyle/>
              <a:p>
                <a:r>
                  <a:rPr lang="en-GB" dirty="0"/>
                  <a:t>The random variable </a:t>
                </a:r>
                <a14:m>
                  <m:oMath xmlns:m="http://schemas.openxmlformats.org/officeDocument/2006/math">
                    <m:r>
                      <a:rPr lang="en-GB" b="0" i="1" smtClean="0">
                        <a:latin typeface="Cambria Math" panose="02040503050406030204" pitchFamily="18" charset="0"/>
                      </a:rPr>
                      <m:t>𝑋</m:t>
                    </m:r>
                    <m:r>
                      <a:rPr lang="en-GB" b="0" i="1" smtClean="0">
                        <a:latin typeface="Cambria Math"/>
                      </a:rPr>
                      <m:t>~</m:t>
                    </m:r>
                    <m:r>
                      <a:rPr lang="en-GB" b="0" i="1" smtClean="0">
                        <a:latin typeface="Cambria Math"/>
                      </a:rPr>
                      <m:t>𝑁</m:t>
                    </m:r>
                    <m:d>
                      <m:dPr>
                        <m:ctrlPr>
                          <a:rPr lang="en-GB" b="0" i="1" smtClean="0">
                            <a:latin typeface="Cambria Math" panose="02040503050406030204" pitchFamily="18" charset="0"/>
                          </a:rPr>
                        </m:ctrlPr>
                      </m:dPr>
                      <m:e>
                        <m:r>
                          <a:rPr lang="en-GB" b="0" i="1" smtClean="0">
                            <a:latin typeface="Cambria Math"/>
                          </a:rPr>
                          <m:t>50,</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e>
                    </m:d>
                  </m:oMath>
                </a14:m>
                <a:endParaRPr lang="en-GB" dirty="0"/>
              </a:p>
              <a:p>
                <a:r>
                  <a:rPr lang="en-GB" dirty="0"/>
                  <a:t>Given that P(X &lt; 46) = 0.2119, find the value of </a:t>
                </a:r>
                <a14:m>
                  <m:oMath xmlns:m="http://schemas.openxmlformats.org/officeDocument/2006/math">
                    <m:r>
                      <a:rPr lang="en-GB" b="0" i="1" smtClean="0">
                        <a:latin typeface="Cambria Math"/>
                      </a:rPr>
                      <m:t>𝜎</m:t>
                    </m:r>
                  </m:oMath>
                </a14:m>
                <a:r>
                  <a:rPr lang="en-GB"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4644008" y="908720"/>
                <a:ext cx="3888432" cy="923330"/>
              </a:xfrm>
              <a:prstGeom prst="rect">
                <a:avLst/>
              </a:prstGeom>
              <a:blipFill rotWithShape="1">
                <a:blip r:embed="rId5" cstate="print"/>
                <a:stretch>
                  <a:fillRect l="-1411" t="-3289"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16016" y="2348880"/>
                <a:ext cx="3888432" cy="33883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a:rPr>
                            <m:t>&lt;46</m:t>
                          </m:r>
                        </m:e>
                      </m:d>
                      <m:r>
                        <a:rPr lang="en-GB" b="0" i="1" smtClean="0">
                          <a:latin typeface="Cambria Math"/>
                        </a:rPr>
                        <m:t>=0.2119</m:t>
                      </m:r>
                    </m:oMath>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=0.2119</m:t>
                      </m:r>
                    </m:oMath>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=0.7881</m:t>
                      </m:r>
                    </m:oMath>
                  </m:oMathPara>
                </a14:m>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=−0.8</m:t>
                      </m:r>
                    </m:oMath>
                  </m:oMathPara>
                </a14:m>
                <a:endParaRPr lang="en-GB" dirty="0"/>
              </a:p>
              <a:p>
                <a:endParaRPr lang="en-GB" dirty="0"/>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46−50</m:t>
                          </m:r>
                        </m:num>
                        <m:den>
                          <m:r>
                            <a:rPr lang="en-GB" b="0" i="1" smtClean="0">
                              <a:latin typeface="Cambria Math"/>
                            </a:rPr>
                            <m:t>𝜎</m:t>
                          </m:r>
                        </m:den>
                      </m:f>
                      <m:r>
                        <a:rPr lang="en-GB" b="0" i="1" smtClean="0">
                          <a:latin typeface="Cambria Math"/>
                        </a:rPr>
                        <m:t>=−0.8</m:t>
                      </m:r>
                    </m:oMath>
                  </m:oMathPara>
                </a14:m>
                <a:endParaRPr lang="en-GB" b="0" i="1" dirty="0">
                  <a:latin typeface="Cambria Math"/>
                </a:endParaRPr>
              </a:p>
              <a:p>
                <a:pPr/>
                <a14:m>
                  <m:oMathPara xmlns:m="http://schemas.openxmlformats.org/officeDocument/2006/math">
                    <m:oMathParaPr>
                      <m:jc m:val="centerGroup"/>
                    </m:oMathParaPr>
                    <m:oMath xmlns:m="http://schemas.openxmlformats.org/officeDocument/2006/math">
                      <m:r>
                        <a:rPr lang="en-GB" b="0" i="1" smtClean="0">
                          <a:latin typeface="Cambria Math"/>
                        </a:rPr>
                        <m:t>𝜎</m:t>
                      </m:r>
                      <m:r>
                        <a:rPr lang="en-GB" b="0" i="1" smtClean="0">
                          <a:latin typeface="Cambria Math"/>
                        </a:rPr>
                        <m:t>=5</m:t>
                      </m:r>
                    </m:oMath>
                  </m:oMathPara>
                </a14:m>
                <a:endParaRPr lang="en-GB" dirty="0"/>
              </a:p>
              <a:p>
                <a:endParaRPr lang="en-GB" dirty="0"/>
              </a:p>
              <a:p>
                <a:r>
                  <a:rPr lang="en-GB" dirty="0"/>
                  <a:t>If your standard deviation is negative, you know you’ve done something wrong!</a:t>
                </a:r>
              </a:p>
            </p:txBody>
          </p:sp>
        </mc:Choice>
        <mc:Fallback xmlns="">
          <p:sp>
            <p:nvSpPr>
              <p:cNvPr id="8" name="TextBox 7"/>
              <p:cNvSpPr txBox="1">
                <a:spLocks noRot="1" noChangeAspect="1" noMove="1" noResize="1" noEditPoints="1" noAdjustHandles="1" noChangeArrowheads="1" noChangeShapeType="1" noTextEdit="1"/>
              </p:cNvSpPr>
              <p:nvPr/>
            </p:nvSpPr>
            <p:spPr>
              <a:xfrm>
                <a:off x="4716016" y="2348880"/>
                <a:ext cx="3888432" cy="3388363"/>
              </a:xfrm>
              <a:prstGeom prst="rect">
                <a:avLst/>
              </a:prstGeom>
              <a:blipFill rotWithShape="1">
                <a:blip r:embed="rId6"/>
                <a:stretch>
                  <a:fillRect l="-1092" b="-1607"/>
                </a:stretch>
              </a:blipFill>
            </p:spPr>
            <p:txBody>
              <a:bodyPr/>
              <a:lstStyle/>
              <a:p>
                <a:r>
                  <a:rPr lang="en-GB">
                    <a:noFill/>
                  </a:rPr>
                  <a:t> </a:t>
                </a:r>
              </a:p>
            </p:txBody>
          </p:sp>
        </mc:Fallback>
      </mc:AlternateContent>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157</a:t>
            </a:fld>
            <a:endParaRPr lang="en-GB"/>
          </a:p>
        </p:txBody>
      </p:sp>
    </p:spTree>
    <p:extLst>
      <p:ext uri="{BB962C8B-B14F-4D97-AF65-F5344CB8AC3E}">
        <p14:creationId xmlns:p14="http://schemas.microsoft.com/office/powerpoint/2010/main" val="31918714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Finding missing </a:t>
                  </a:r>
                  <a14:m>
                    <m:oMath xmlns:m="http://schemas.openxmlformats.org/officeDocument/2006/math">
                      <m:r>
                        <a:rPr lang="en-GB" sz="3200" b="0" i="1" smtClean="0">
                          <a:latin typeface="Cambria Math"/>
                        </a:rPr>
                        <m:t>𝜇</m:t>
                      </m:r>
                    </m:oMath>
                  </a14:m>
                  <a:r>
                    <a:rPr lang="en-GB" sz="3200" dirty="0"/>
                    <a:t> and </a:t>
                  </a:r>
                  <a14:m>
                    <m:oMath xmlns:m="http://schemas.openxmlformats.org/officeDocument/2006/math">
                      <m:r>
                        <a:rPr lang="en-GB" sz="3200" b="0" i="1" smtClean="0">
                          <a:latin typeface="Cambria Math"/>
                        </a:rPr>
                        <m:t>𝜎</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1">
                  <a:blip r:embed="rId2" cstate="print"/>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7776864" cy="923330"/>
              </a:xfrm>
              <a:prstGeom prst="rect">
                <a:avLst/>
              </a:prstGeom>
              <a:noFill/>
            </p:spPr>
            <p:txBody>
              <a:bodyPr wrap="square" rtlCol="0">
                <a:spAutoFit/>
              </a:bodyPr>
              <a:lstStyle/>
              <a:p>
                <a:r>
                  <a:rPr lang="en-GB" dirty="0"/>
                  <a:t>The random variable </a:t>
                </a:r>
                <a14:m>
                  <m:oMath xmlns:m="http://schemas.openxmlformats.org/officeDocument/2006/math">
                    <m:r>
                      <a:rPr lang="en-GB" b="0" i="1" smtClean="0">
                        <a:latin typeface="Cambria Math"/>
                      </a:rPr>
                      <m:t>𝑋</m:t>
                    </m:r>
                    <m:r>
                      <a:rPr lang="en-GB" b="0" i="1" smtClean="0">
                        <a:latin typeface="Cambria Math"/>
                      </a:rPr>
                      <m:t>~</m:t>
                    </m:r>
                    <m:r>
                      <a:rPr lang="en-GB" b="0" i="1" smtClean="0">
                        <a:latin typeface="Cambria Math"/>
                      </a:rPr>
                      <m:t>𝑁</m:t>
                    </m:r>
                    <m:d>
                      <m:dPr>
                        <m:ctrlPr>
                          <a:rPr lang="en-GB" b="0" i="1" smtClean="0">
                            <a:latin typeface="Cambria Math" panose="02040503050406030204" pitchFamily="18" charset="0"/>
                          </a:rPr>
                        </m:ctrlPr>
                      </m:dPr>
                      <m:e>
                        <m:r>
                          <a:rPr lang="en-GB" b="0" i="1" smtClean="0">
                            <a:latin typeface="Cambria Math"/>
                          </a:rPr>
                          <m:t>𝜇</m:t>
                        </m:r>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e>
                    </m:d>
                  </m:oMath>
                </a14:m>
                <a:endParaRPr lang="en-GB" dirty="0"/>
              </a:p>
              <a:p>
                <a:r>
                  <a:rPr lang="en-GB" dirty="0"/>
                  <a:t>Given that P(X &gt; 35) = 0.025 and P(X &lt; 15) = 0.1469, find the value of </a:t>
                </a:r>
                <a14:m>
                  <m:oMath xmlns:m="http://schemas.openxmlformats.org/officeDocument/2006/math">
                    <m:r>
                      <a:rPr lang="en-GB" b="0" i="1" smtClean="0">
                        <a:latin typeface="Cambria Math"/>
                      </a:rPr>
                      <m:t>𝜇</m:t>
                    </m:r>
                  </m:oMath>
                </a14:m>
                <a:r>
                  <a:rPr lang="en-GB" dirty="0"/>
                  <a:t> and the value of </a:t>
                </a:r>
                <a14:m>
                  <m:oMath xmlns:m="http://schemas.openxmlformats.org/officeDocument/2006/math">
                    <m:r>
                      <a:rPr lang="en-GB" b="0" i="1" smtClean="0">
                        <a:latin typeface="Cambria Math"/>
                      </a:rPr>
                      <m:t>𝜎</m:t>
                    </m:r>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7776864" cy="923330"/>
              </a:xfrm>
              <a:prstGeom prst="rect">
                <a:avLst/>
              </a:prstGeom>
              <a:blipFill rotWithShape="1">
                <a:blip r:embed="rId3" cstate="print"/>
                <a:stretch>
                  <a:fillRect l="-705" t="-3289"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5536" y="2564904"/>
                <a:ext cx="3888432" cy="17263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P(X &lt; 35) = 1 – 0.025 = 0.975</a:t>
                </a:r>
              </a:p>
              <a:p>
                <a:r>
                  <a:rPr lang="en-GB" dirty="0"/>
                  <a:t>If P(Z &lt; z) = 0.975, then z = 1.96.</a:t>
                </a:r>
              </a:p>
              <a:p>
                <a:endParaRPr lang="en-GB" dirty="0"/>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35−</m:t>
                          </m:r>
                          <m:r>
                            <a:rPr lang="en-GB" b="0" i="1" smtClean="0">
                              <a:latin typeface="Cambria Math"/>
                            </a:rPr>
                            <m:t>𝜇</m:t>
                          </m:r>
                        </m:num>
                        <m:den>
                          <m:r>
                            <a:rPr lang="en-GB" b="0" i="1" smtClean="0">
                              <a:latin typeface="Cambria Math"/>
                            </a:rPr>
                            <m:t>𝜎</m:t>
                          </m:r>
                        </m:den>
                      </m:f>
                      <m:r>
                        <a:rPr lang="en-GB" b="0" i="1" smtClean="0">
                          <a:latin typeface="Cambria Math"/>
                        </a:rPr>
                        <m:t>=1.96</m:t>
                      </m:r>
                    </m:oMath>
                  </m:oMathPara>
                </a14:m>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a:rPr>
                        <m:t>𝜇</m:t>
                      </m:r>
                      <m:r>
                        <a:rPr lang="en-GB" b="0" i="1" smtClean="0">
                          <a:latin typeface="Cambria Math"/>
                        </a:rPr>
                        <m:t>+1.96</m:t>
                      </m:r>
                      <m:r>
                        <a:rPr lang="en-GB" b="0" i="1" smtClean="0">
                          <a:latin typeface="Cambria Math"/>
                        </a:rPr>
                        <m:t>𝜎</m:t>
                      </m:r>
                      <m:r>
                        <a:rPr lang="en-GB" b="0" i="1" smtClean="0">
                          <a:latin typeface="Cambria Math"/>
                        </a:rPr>
                        <m:t>=35</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395536" y="2564904"/>
                <a:ext cx="3888432" cy="1726370"/>
              </a:xfrm>
              <a:prstGeom prst="rect">
                <a:avLst/>
              </a:prstGeom>
              <a:blipFill rotWithShape="1">
                <a:blip r:embed="rId4"/>
                <a:stretch>
                  <a:fillRect l="-1090" t="-10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16016" y="2564904"/>
                <a:ext cx="3888432" cy="228036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𝑋</m:t>
                          </m:r>
                          <m:r>
                            <a:rPr lang="en-GB" b="0" i="1" smtClean="0">
                              <a:latin typeface="Cambria Math"/>
                            </a:rPr>
                            <m:t>&lt;15</m:t>
                          </m:r>
                        </m:e>
                      </m:d>
                      <m:r>
                        <a:rPr lang="en-GB" b="0" i="1" smtClean="0">
                          <a:latin typeface="Cambria Math"/>
                        </a:rPr>
                        <m:t>=0.1469</m:t>
                      </m:r>
                    </m:oMath>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=0.1469</m:t>
                      </m:r>
                    </m:oMath>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𝑍</m:t>
                          </m:r>
                          <m:r>
                            <a:rPr lang="en-GB" b="0" i="1" smtClean="0">
                              <a:latin typeface="Cambria Math"/>
                            </a:rPr>
                            <m:t>&lt;−</m:t>
                          </m:r>
                          <m:r>
                            <a:rPr lang="en-GB" b="0" i="1" smtClean="0">
                              <a:latin typeface="Cambria Math"/>
                            </a:rPr>
                            <m:t>𝑧</m:t>
                          </m:r>
                        </m:e>
                      </m:d>
                      <m:r>
                        <a:rPr lang="en-GB" b="0" i="1" smtClean="0">
                          <a:latin typeface="Cambria Math"/>
                        </a:rPr>
                        <m:t>=0.8531</m:t>
                      </m:r>
                    </m:oMath>
                  </m:oMathPara>
                </a14:m>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=−1.05</m:t>
                      </m:r>
                    </m:oMath>
                  </m:oMathPara>
                </a14:m>
                <a:endParaRPr lang="en-GB" dirty="0"/>
              </a:p>
              <a:p>
                <a:endParaRPr lang="en-GB" dirty="0"/>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a:rPr>
                            <m:t>15−</m:t>
                          </m:r>
                          <m:r>
                            <a:rPr lang="en-GB" b="0" i="1" smtClean="0">
                              <a:latin typeface="Cambria Math"/>
                            </a:rPr>
                            <m:t>𝜇</m:t>
                          </m:r>
                        </m:num>
                        <m:den>
                          <m:r>
                            <a:rPr lang="en-GB" b="0" i="1" smtClean="0">
                              <a:latin typeface="Cambria Math"/>
                            </a:rPr>
                            <m:t>𝜎</m:t>
                          </m:r>
                        </m:den>
                      </m:f>
                      <m:r>
                        <a:rPr lang="en-GB" b="0" i="1" smtClean="0">
                          <a:latin typeface="Cambria Math"/>
                        </a:rPr>
                        <m:t>=−1.05</m:t>
                      </m:r>
                    </m:oMath>
                  </m:oMathPara>
                </a14:m>
                <a:endParaRPr lang="en-GB" b="0" i="1" dirty="0">
                  <a:latin typeface="Cambria Math"/>
                </a:endParaRPr>
              </a:p>
              <a:p>
                <a:pPr/>
                <a14:m>
                  <m:oMathPara xmlns:m="http://schemas.openxmlformats.org/officeDocument/2006/math">
                    <m:oMathParaPr>
                      <m:jc m:val="centerGroup"/>
                    </m:oMathParaPr>
                    <m:oMath xmlns:m="http://schemas.openxmlformats.org/officeDocument/2006/math">
                      <m:r>
                        <a:rPr lang="en-GB" b="0" i="1" smtClean="0">
                          <a:latin typeface="Cambria Math"/>
                        </a:rPr>
                        <m:t>𝜇</m:t>
                      </m:r>
                      <m:r>
                        <a:rPr lang="en-GB" b="0" i="1" smtClean="0">
                          <a:latin typeface="Cambria Math"/>
                        </a:rPr>
                        <m:t>−1.05</m:t>
                      </m:r>
                      <m:r>
                        <a:rPr lang="en-GB" b="0" i="1" smtClean="0">
                          <a:latin typeface="Cambria Math"/>
                        </a:rPr>
                        <m:t>𝜎</m:t>
                      </m:r>
                      <m:r>
                        <a:rPr lang="en-GB" b="0" i="1" smtClean="0">
                          <a:latin typeface="Cambria Math"/>
                        </a:rPr>
                        <m:t>=15</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4716016" y="2564904"/>
                <a:ext cx="3888432" cy="2280368"/>
              </a:xfrm>
              <a:prstGeom prst="rect">
                <a:avLst/>
              </a:prstGeom>
              <a:blipFill rotWithShape="1">
                <a:blip r:embed="rId5"/>
                <a:stretch>
                  <a:fillRect/>
                </a:stretch>
              </a:blipFill>
            </p:spPr>
            <p:txBody>
              <a:bodyPr/>
              <a:lstStyle/>
              <a:p>
                <a:r>
                  <a:rPr lang="en-GB">
                    <a:noFill/>
                  </a:rPr>
                  <a:t> </a:t>
                </a:r>
              </a:p>
            </p:txBody>
          </p:sp>
        </mc:Fallback>
      </mc:AlternateContent>
      <p:sp>
        <p:nvSpPr>
          <p:cNvPr id="11" name="TextBox 10"/>
          <p:cNvSpPr txBox="1"/>
          <p:nvPr/>
        </p:nvSpPr>
        <p:spPr>
          <a:xfrm>
            <a:off x="395536" y="2204864"/>
            <a:ext cx="388843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First deal with P(X &gt; 35) = 0.025</a:t>
            </a:r>
          </a:p>
        </p:txBody>
      </p:sp>
      <p:sp>
        <p:nvSpPr>
          <p:cNvPr id="12" name="TextBox 11"/>
          <p:cNvSpPr txBox="1"/>
          <p:nvPr/>
        </p:nvSpPr>
        <p:spPr>
          <a:xfrm>
            <a:off x="4716016" y="2204864"/>
            <a:ext cx="388843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Next deal with P(X &lt; 15) = 0.1469</a:t>
            </a:r>
          </a:p>
        </p:txBody>
      </p:sp>
      <p:sp>
        <p:nvSpPr>
          <p:cNvPr id="13" name="TextBox 12"/>
          <p:cNvSpPr txBox="1"/>
          <p:nvPr/>
        </p:nvSpPr>
        <p:spPr>
          <a:xfrm>
            <a:off x="366938" y="4985617"/>
            <a:ext cx="820891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t>We now have two simultaneous equations. Solving gives:</a:t>
            </a:r>
          </a:p>
        </p:txBody>
      </p:sp>
      <mc:AlternateContent xmlns:mc="http://schemas.openxmlformats.org/markup-compatibility/2006" xmlns:a14="http://schemas.microsoft.com/office/drawing/2010/main">
        <mc:Choice Requires="a14">
          <p:sp>
            <p:nvSpPr>
              <p:cNvPr id="14" name="TextBox 13"/>
              <p:cNvSpPr txBox="1"/>
              <p:nvPr/>
            </p:nvSpPr>
            <p:spPr>
              <a:xfrm>
                <a:off x="366938" y="5345657"/>
                <a:ext cx="820891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𝜇</m:t>
                      </m:r>
                      <m:r>
                        <a:rPr lang="en-GB" b="0" i="1" smtClean="0">
                          <a:latin typeface="Cambria Math"/>
                        </a:rPr>
                        <m:t>=22.0</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a:rPr>
                        <m:t>𝜎</m:t>
                      </m:r>
                      <m:r>
                        <a:rPr lang="en-GB" b="0" i="1" smtClean="0">
                          <a:latin typeface="Cambria Math"/>
                        </a:rPr>
                        <m:t>=6.64</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366938" y="5345657"/>
                <a:ext cx="8208912" cy="646331"/>
              </a:xfrm>
              <a:prstGeom prst="rect">
                <a:avLst/>
              </a:prstGeom>
              <a:blipFill rotWithShape="1">
                <a:blip r:embed="rId6"/>
                <a:stretch>
                  <a:fillRect/>
                </a:stretch>
              </a:blipFill>
            </p:spPr>
            <p:txBody>
              <a:bodyPr/>
              <a:lstStyle/>
              <a:p>
                <a:r>
                  <a:rPr lang="en-GB">
                    <a:noFill/>
                  </a:rPr>
                  <a:t> </a:t>
                </a:r>
              </a:p>
            </p:txBody>
          </p:sp>
        </mc:Fallback>
      </mc:AlternateContent>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158</a:t>
            </a:fld>
            <a:endParaRPr lang="en-GB"/>
          </a:p>
        </p:txBody>
      </p:sp>
    </p:spTree>
    <p:extLst>
      <p:ext uri="{BB962C8B-B14F-4D97-AF65-F5344CB8AC3E}">
        <p14:creationId xmlns:p14="http://schemas.microsoft.com/office/powerpoint/2010/main" val="2907244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347864" y="1916832"/>
            <a:ext cx="1152128" cy="504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sym typeface="Wingdings"/>
              </a:rPr>
              <a:t></a:t>
            </a:r>
            <a:endParaRPr lang="en-GB" sz="2800" dirty="0"/>
          </a:p>
        </p:txBody>
      </p:sp>
      <p:sp>
        <p:nvSpPr>
          <p:cNvPr id="18" name="Rectangle 17"/>
          <p:cNvSpPr/>
          <p:nvPr/>
        </p:nvSpPr>
        <p:spPr>
          <a:xfrm>
            <a:off x="2051720" y="1916832"/>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19" name="Rectangle 18"/>
          <p:cNvSpPr/>
          <p:nvPr/>
        </p:nvSpPr>
        <p:spPr>
          <a:xfrm>
            <a:off x="4644008" y="1916832"/>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grpSp>
        <p:nvGrpSpPr>
          <p:cNvPr id="5" name="Group 4"/>
          <p:cNvGrpSpPr/>
          <p:nvPr/>
        </p:nvGrpSpPr>
        <p:grpSpPr>
          <a:xfrm>
            <a:off x="0" y="0"/>
            <a:ext cx="9143074" cy="599127"/>
            <a:chOff x="0" y="13335"/>
            <a:chExt cx="9144218" cy="599127"/>
          </a:xfrm>
        </p:grpSpPr>
        <p:sp>
          <p:nvSpPr>
            <p:cNvPr id="6"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7" name="Straight Connector 6"/>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8" name="TextBox 7"/>
          <p:cNvSpPr txBox="1"/>
          <p:nvPr/>
        </p:nvSpPr>
        <p:spPr>
          <a:xfrm>
            <a:off x="539552" y="836712"/>
            <a:ext cx="5328592" cy="923330"/>
          </a:xfrm>
          <a:prstGeom prst="rect">
            <a:avLst/>
          </a:prstGeom>
          <a:noFill/>
        </p:spPr>
        <p:txBody>
          <a:bodyPr wrap="square" rtlCol="0">
            <a:spAutoFit/>
          </a:bodyPr>
          <a:lstStyle/>
          <a:p>
            <a:r>
              <a:rPr lang="en-GB" dirty="0"/>
              <a:t>For the weights of a population of squirrels, which are normally distributed, Q</a:t>
            </a:r>
            <a:r>
              <a:rPr lang="en-GB" baseline="-25000" dirty="0"/>
              <a:t>1</a:t>
            </a:r>
            <a:r>
              <a:rPr lang="en-GB" dirty="0"/>
              <a:t> = 0.55kg and Q</a:t>
            </a:r>
            <a:r>
              <a:rPr lang="en-GB" baseline="-25000" dirty="0"/>
              <a:t>3</a:t>
            </a:r>
            <a:r>
              <a:rPr lang="en-GB" dirty="0"/>
              <a:t> = 0.73kg.</a:t>
            </a:r>
          </a:p>
          <a:p>
            <a:r>
              <a:rPr lang="en-GB" dirty="0"/>
              <a:t>Find the standard deviation of their weights.</a:t>
            </a:r>
          </a:p>
        </p:txBody>
      </p:sp>
      <p:pic>
        <p:nvPicPr>
          <p:cNvPr id="34818" name="Picture 2"/>
          <p:cNvPicPr>
            <a:picLocks noChangeAspect="1" noChangeArrowheads="1"/>
          </p:cNvPicPr>
          <p:nvPr/>
        </p:nvPicPr>
        <p:blipFill>
          <a:blip r:embed="rId2" cstate="print"/>
          <a:srcRect/>
          <a:stretch>
            <a:fillRect/>
          </a:stretch>
        </p:blipFill>
        <p:spPr bwMode="auto">
          <a:xfrm>
            <a:off x="6477994" y="836712"/>
            <a:ext cx="2498097" cy="2160240"/>
          </a:xfrm>
          <a:prstGeom prst="rect">
            <a:avLst/>
          </a:prstGeom>
          <a:noFill/>
          <a:ln w="9525">
            <a:noFill/>
            <a:miter lim="800000"/>
            <a:headEnd/>
            <a:tailEnd/>
          </a:ln>
        </p:spPr>
      </p:pic>
      <p:sp>
        <p:nvSpPr>
          <p:cNvPr id="10" name="TextBox 9"/>
          <p:cNvSpPr txBox="1"/>
          <p:nvPr/>
        </p:nvSpPr>
        <p:spPr>
          <a:xfrm>
            <a:off x="611560" y="2564904"/>
            <a:ext cx="5472608" cy="1077218"/>
          </a:xfrm>
          <a:prstGeom prst="rect">
            <a:avLst/>
          </a:prstGeom>
          <a:noFill/>
        </p:spPr>
        <p:txBody>
          <a:bodyPr wrap="square" rtlCol="0">
            <a:spAutoFit/>
          </a:bodyPr>
          <a:lstStyle/>
          <a:p>
            <a:r>
              <a:rPr lang="en-GB" sz="1600" b="1" dirty="0"/>
              <a:t>Due to symmetry, </a:t>
            </a:r>
            <a:r>
              <a:rPr lang="en-GB" sz="1600" b="1" dirty="0">
                <a:sym typeface="Symbol"/>
              </a:rPr>
              <a:t></a:t>
            </a:r>
            <a:r>
              <a:rPr lang="en-GB" sz="1600" b="1" dirty="0"/>
              <a:t> = (0.55 + 0.73)/2 = 0.64kg</a:t>
            </a:r>
          </a:p>
          <a:p>
            <a:r>
              <a:rPr lang="en-GB" sz="1600" b="1" dirty="0"/>
              <a:t>If P(Z &lt; z) = 0.75, then z = 0.67.</a:t>
            </a:r>
          </a:p>
          <a:p>
            <a:r>
              <a:rPr lang="en-GB" sz="1600" b="1" dirty="0"/>
              <a:t>0.64 + 0.67</a:t>
            </a:r>
            <a:r>
              <a:rPr lang="en-GB" sz="1600" b="1" dirty="0">
                <a:sym typeface="Symbol"/>
              </a:rPr>
              <a:t></a:t>
            </a:r>
            <a:r>
              <a:rPr lang="en-GB" sz="1600" b="1" dirty="0"/>
              <a:t> = 0.73</a:t>
            </a:r>
          </a:p>
          <a:p>
            <a:r>
              <a:rPr lang="en-GB" sz="1600" b="1" dirty="0">
                <a:sym typeface="Symbol"/>
              </a:rPr>
              <a:t></a:t>
            </a:r>
            <a:r>
              <a:rPr lang="en-GB" sz="1600" b="1" dirty="0"/>
              <a:t> = 0.134</a:t>
            </a:r>
          </a:p>
        </p:txBody>
      </p:sp>
      <p:sp>
        <p:nvSpPr>
          <p:cNvPr id="13" name="Rectangle 12"/>
          <p:cNvSpPr/>
          <p:nvPr/>
        </p:nvSpPr>
        <p:spPr>
          <a:xfrm>
            <a:off x="755576" y="1916832"/>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14" name="Rectangle 13"/>
          <p:cNvSpPr/>
          <p:nvPr/>
        </p:nvSpPr>
        <p:spPr>
          <a:xfrm>
            <a:off x="755576" y="1916832"/>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0.114</a:t>
            </a:r>
          </a:p>
        </p:txBody>
      </p:sp>
      <p:sp>
        <p:nvSpPr>
          <p:cNvPr id="20" name="Rectangle 19"/>
          <p:cNvSpPr/>
          <p:nvPr/>
        </p:nvSpPr>
        <p:spPr>
          <a:xfrm>
            <a:off x="2051720" y="1916832"/>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0.124</a:t>
            </a:r>
          </a:p>
        </p:txBody>
      </p:sp>
      <p:sp>
        <p:nvSpPr>
          <p:cNvPr id="21" name="Rectangle 20"/>
          <p:cNvSpPr/>
          <p:nvPr/>
        </p:nvSpPr>
        <p:spPr>
          <a:xfrm>
            <a:off x="3347864" y="1916832"/>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0.134</a:t>
            </a:r>
          </a:p>
        </p:txBody>
      </p:sp>
      <p:sp>
        <p:nvSpPr>
          <p:cNvPr id="22" name="Rectangle 21"/>
          <p:cNvSpPr/>
          <p:nvPr/>
        </p:nvSpPr>
        <p:spPr>
          <a:xfrm>
            <a:off x="4644008" y="1916832"/>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0.144</a:t>
            </a:r>
          </a:p>
        </p:txBody>
      </p:sp>
      <p:sp>
        <p:nvSpPr>
          <p:cNvPr id="23" name="TextBox 22"/>
          <p:cNvSpPr txBox="1"/>
          <p:nvPr/>
        </p:nvSpPr>
        <p:spPr>
          <a:xfrm>
            <a:off x="539552" y="4005064"/>
            <a:ext cx="6840760" cy="1200329"/>
          </a:xfrm>
          <a:prstGeom prst="rect">
            <a:avLst/>
          </a:prstGeom>
          <a:noFill/>
        </p:spPr>
        <p:txBody>
          <a:bodyPr wrap="square" rtlCol="0">
            <a:spAutoFit/>
          </a:bodyPr>
          <a:lstStyle/>
          <a:p>
            <a:r>
              <a:rPr lang="en-GB" dirty="0"/>
              <a:t>Only 10% of maths teachers live more than 80 years. Triple that number live less than 75 years. Given that life expectancy of maths teachers is normally distributed, calculate the standard deviation and mean life expectancy. </a:t>
            </a:r>
          </a:p>
        </p:txBody>
      </p:sp>
      <p:sp>
        <p:nvSpPr>
          <p:cNvPr id="25" name="Rectangle 24"/>
          <p:cNvSpPr/>
          <p:nvPr/>
        </p:nvSpPr>
        <p:spPr>
          <a:xfrm>
            <a:off x="1043608" y="6093296"/>
            <a:ext cx="1152128" cy="504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sym typeface="Wingdings"/>
              </a:rPr>
              <a:t></a:t>
            </a:r>
            <a:endParaRPr lang="en-GB" sz="2800" dirty="0"/>
          </a:p>
        </p:txBody>
      </p:sp>
      <p:sp>
        <p:nvSpPr>
          <p:cNvPr id="26" name="Rectangle 25"/>
          <p:cNvSpPr/>
          <p:nvPr/>
        </p:nvSpPr>
        <p:spPr>
          <a:xfrm>
            <a:off x="2339752" y="6093296"/>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27" name="Rectangle 26"/>
          <p:cNvSpPr/>
          <p:nvPr/>
        </p:nvSpPr>
        <p:spPr>
          <a:xfrm>
            <a:off x="4932040" y="6093296"/>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28" name="Rectangle 27"/>
          <p:cNvSpPr/>
          <p:nvPr/>
        </p:nvSpPr>
        <p:spPr>
          <a:xfrm>
            <a:off x="3635896" y="6093296"/>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29" name="Rectangle 28"/>
          <p:cNvSpPr/>
          <p:nvPr/>
        </p:nvSpPr>
        <p:spPr>
          <a:xfrm>
            <a:off x="1043608" y="6093296"/>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2.77</a:t>
            </a:r>
          </a:p>
        </p:txBody>
      </p:sp>
      <p:sp>
        <p:nvSpPr>
          <p:cNvPr id="30" name="Rectangle 29"/>
          <p:cNvSpPr/>
          <p:nvPr/>
        </p:nvSpPr>
        <p:spPr>
          <a:xfrm>
            <a:off x="2339752" y="6093296"/>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2.78</a:t>
            </a:r>
          </a:p>
        </p:txBody>
      </p:sp>
      <p:sp>
        <p:nvSpPr>
          <p:cNvPr id="31" name="Rectangle 30"/>
          <p:cNvSpPr/>
          <p:nvPr/>
        </p:nvSpPr>
        <p:spPr>
          <a:xfrm>
            <a:off x="3635896" y="6093296"/>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79</a:t>
            </a:r>
          </a:p>
        </p:txBody>
      </p:sp>
      <p:sp>
        <p:nvSpPr>
          <p:cNvPr id="32" name="Rectangle 31"/>
          <p:cNvSpPr/>
          <p:nvPr/>
        </p:nvSpPr>
        <p:spPr>
          <a:xfrm>
            <a:off x="4932040" y="6093296"/>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sym typeface="Symbol"/>
              </a:rPr>
              <a:t></a:t>
            </a:r>
            <a:r>
              <a:rPr lang="en-GB" dirty="0"/>
              <a:t> = 2.80</a:t>
            </a:r>
          </a:p>
        </p:txBody>
      </p:sp>
      <p:sp>
        <p:nvSpPr>
          <p:cNvPr id="33" name="Rectangle 32"/>
          <p:cNvSpPr/>
          <p:nvPr/>
        </p:nvSpPr>
        <p:spPr>
          <a:xfrm>
            <a:off x="4932040" y="5445224"/>
            <a:ext cx="1152128" cy="504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sym typeface="Wingdings"/>
              </a:rPr>
              <a:t></a:t>
            </a:r>
            <a:endParaRPr lang="en-GB" sz="2800" dirty="0"/>
          </a:p>
        </p:txBody>
      </p:sp>
      <p:sp>
        <p:nvSpPr>
          <p:cNvPr id="34" name="Rectangle 33"/>
          <p:cNvSpPr/>
          <p:nvPr/>
        </p:nvSpPr>
        <p:spPr>
          <a:xfrm>
            <a:off x="2339752" y="5445224"/>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35" name="Rectangle 34"/>
          <p:cNvSpPr/>
          <p:nvPr/>
        </p:nvSpPr>
        <p:spPr>
          <a:xfrm>
            <a:off x="1043608" y="5445224"/>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36" name="Rectangle 35"/>
          <p:cNvSpPr/>
          <p:nvPr/>
        </p:nvSpPr>
        <p:spPr>
          <a:xfrm>
            <a:off x="3635896" y="5445224"/>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GB" sz="2800" dirty="0">
                <a:sym typeface="Symbol"/>
              </a:rPr>
              <a:t></a:t>
            </a:r>
            <a:r>
              <a:rPr lang="en-GB" sz="2800" dirty="0">
                <a:sym typeface="Wingdings"/>
              </a:rPr>
              <a:t></a:t>
            </a:r>
            <a:endParaRPr lang="en-GB" sz="2800" dirty="0"/>
          </a:p>
        </p:txBody>
      </p:sp>
      <p:sp>
        <p:nvSpPr>
          <p:cNvPr id="37" name="Rectangle 36"/>
          <p:cNvSpPr/>
          <p:nvPr/>
        </p:nvSpPr>
        <p:spPr>
          <a:xfrm>
            <a:off x="1043608" y="5445224"/>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ym typeface="Symbol"/>
              </a:rPr>
              <a:t></a:t>
            </a:r>
            <a:r>
              <a:rPr lang="en-GB" dirty="0"/>
              <a:t> = 76.15</a:t>
            </a:r>
          </a:p>
        </p:txBody>
      </p:sp>
      <p:sp>
        <p:nvSpPr>
          <p:cNvPr id="38" name="Rectangle 37"/>
          <p:cNvSpPr/>
          <p:nvPr/>
        </p:nvSpPr>
        <p:spPr>
          <a:xfrm>
            <a:off x="2339752" y="5445224"/>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ym typeface="Symbol"/>
              </a:rPr>
              <a:t></a:t>
            </a:r>
            <a:r>
              <a:rPr lang="en-GB" dirty="0"/>
              <a:t> = 76.25</a:t>
            </a:r>
          </a:p>
        </p:txBody>
      </p:sp>
      <p:sp>
        <p:nvSpPr>
          <p:cNvPr id="39" name="Rectangle 38"/>
          <p:cNvSpPr/>
          <p:nvPr/>
        </p:nvSpPr>
        <p:spPr>
          <a:xfrm>
            <a:off x="3635896" y="5445224"/>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ym typeface="Symbol"/>
              </a:rPr>
              <a:t></a:t>
            </a:r>
            <a:r>
              <a:rPr lang="en-GB" dirty="0"/>
              <a:t> = 76.35</a:t>
            </a:r>
          </a:p>
        </p:txBody>
      </p:sp>
      <p:sp>
        <p:nvSpPr>
          <p:cNvPr id="40" name="Rectangle 39"/>
          <p:cNvSpPr/>
          <p:nvPr/>
        </p:nvSpPr>
        <p:spPr>
          <a:xfrm>
            <a:off x="4932040" y="5445224"/>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ym typeface="Symbol"/>
              </a:rPr>
              <a:t></a:t>
            </a:r>
            <a:r>
              <a:rPr lang="en-GB" dirty="0"/>
              <a:t> = 76.45</a:t>
            </a:r>
          </a:p>
        </p:txBody>
      </p:sp>
      <mc:AlternateContent xmlns:mc="http://schemas.openxmlformats.org/markup-compatibility/2006" xmlns:a14="http://schemas.microsoft.com/office/drawing/2010/main">
        <mc:Choice Requires="a14">
          <p:sp>
            <p:nvSpPr>
              <p:cNvPr id="41" name="TextBox 40"/>
              <p:cNvSpPr txBox="1"/>
              <p:nvPr/>
            </p:nvSpPr>
            <p:spPr>
              <a:xfrm>
                <a:off x="6084168" y="4969261"/>
                <a:ext cx="1642874" cy="17318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1200" b="1" i="1" smtClean="0">
                          <a:latin typeface="Cambria Math"/>
                          <a:sym typeface="Symbol"/>
                        </a:rPr>
                        <m:t>𝑷</m:t>
                      </m:r>
                      <m:d>
                        <m:dPr>
                          <m:ctrlPr>
                            <a:rPr lang="en-GB" sz="1200" b="1" i="1" smtClean="0">
                              <a:latin typeface="Cambria Math" panose="02040503050406030204" pitchFamily="18" charset="0"/>
                              <a:sym typeface="Symbol"/>
                            </a:rPr>
                          </m:ctrlPr>
                        </m:dPr>
                        <m:e>
                          <m:r>
                            <a:rPr lang="en-GB" sz="1200" b="1" i="1" smtClean="0">
                              <a:latin typeface="Cambria Math"/>
                              <a:sym typeface="Symbol"/>
                            </a:rPr>
                            <m:t>𝑿</m:t>
                          </m:r>
                          <m:r>
                            <a:rPr lang="en-GB" sz="1200" b="1" i="1" smtClean="0">
                              <a:latin typeface="Cambria Math"/>
                              <a:sym typeface="Symbol"/>
                            </a:rPr>
                            <m:t>&lt;</m:t>
                          </m:r>
                          <m:r>
                            <a:rPr lang="en-GB" sz="1200" b="1" i="1" smtClean="0">
                              <a:latin typeface="Cambria Math"/>
                              <a:sym typeface="Symbol"/>
                            </a:rPr>
                            <m:t>𝟖𝟎</m:t>
                          </m:r>
                        </m:e>
                      </m:d>
                      <m:r>
                        <a:rPr lang="en-GB" sz="1200" b="1" i="1" smtClean="0">
                          <a:latin typeface="Cambria Math"/>
                          <a:sym typeface="Symbol"/>
                        </a:rPr>
                        <m:t>=</m:t>
                      </m:r>
                      <m:r>
                        <a:rPr lang="en-GB" sz="1200" b="1" i="1" smtClean="0">
                          <a:latin typeface="Cambria Math"/>
                          <a:sym typeface="Symbol"/>
                        </a:rPr>
                        <m:t>𝟎</m:t>
                      </m:r>
                      <m:r>
                        <a:rPr lang="en-GB" sz="1200" b="1" i="1" smtClean="0">
                          <a:latin typeface="Cambria Math"/>
                          <a:sym typeface="Symbol"/>
                        </a:rPr>
                        <m:t>.</m:t>
                      </m:r>
                      <m:r>
                        <a:rPr lang="en-GB" sz="1200" b="1" i="1" smtClean="0">
                          <a:latin typeface="Cambria Math"/>
                          <a:sym typeface="Symbol"/>
                        </a:rPr>
                        <m:t>𝟗</m:t>
                      </m:r>
                    </m:oMath>
                    <m:oMath xmlns:m="http://schemas.openxmlformats.org/officeDocument/2006/math">
                      <m:r>
                        <a:rPr lang="en-GB" sz="1200" b="1" i="1" smtClean="0">
                          <a:latin typeface="Cambria Math"/>
                          <a:sym typeface="Symbol"/>
                        </a:rPr>
                        <m:t>𝑷</m:t>
                      </m:r>
                      <m:d>
                        <m:dPr>
                          <m:ctrlPr>
                            <a:rPr lang="en-GB" sz="1200" b="1" i="1" smtClean="0">
                              <a:latin typeface="Cambria Math" panose="02040503050406030204" pitchFamily="18" charset="0"/>
                              <a:sym typeface="Symbol"/>
                            </a:rPr>
                          </m:ctrlPr>
                        </m:dPr>
                        <m:e>
                          <m:r>
                            <a:rPr lang="en-GB" sz="1200" b="1" i="1" smtClean="0">
                              <a:latin typeface="Cambria Math"/>
                              <a:sym typeface="Symbol"/>
                            </a:rPr>
                            <m:t>𝒁</m:t>
                          </m:r>
                          <m:r>
                            <a:rPr lang="en-GB" sz="1200" b="1" i="1" smtClean="0">
                              <a:latin typeface="Cambria Math"/>
                              <a:sym typeface="Symbol"/>
                            </a:rPr>
                            <m:t>&lt;</m:t>
                          </m:r>
                          <m:r>
                            <a:rPr lang="en-GB" sz="1200" b="1" i="1" smtClean="0">
                              <a:latin typeface="Cambria Math"/>
                              <a:sym typeface="Symbol"/>
                            </a:rPr>
                            <m:t>𝒛</m:t>
                          </m:r>
                        </m:e>
                      </m:d>
                      <m:r>
                        <a:rPr lang="en-GB" sz="1200" b="1" i="1" smtClean="0">
                          <a:latin typeface="Cambria Math"/>
                          <a:sym typeface="Symbol"/>
                        </a:rPr>
                        <m:t>=</m:t>
                      </m:r>
                      <m:r>
                        <a:rPr lang="en-GB" sz="1200" b="1" i="1" smtClean="0">
                          <a:latin typeface="Cambria Math"/>
                          <a:sym typeface="Symbol"/>
                        </a:rPr>
                        <m:t>𝟎</m:t>
                      </m:r>
                      <m:r>
                        <a:rPr lang="en-GB" sz="1200" b="1" i="1" smtClean="0">
                          <a:latin typeface="Cambria Math"/>
                          <a:sym typeface="Symbol"/>
                        </a:rPr>
                        <m:t>.</m:t>
                      </m:r>
                      <m:r>
                        <a:rPr lang="en-GB" sz="1200" b="1" i="1" smtClean="0">
                          <a:latin typeface="Cambria Math"/>
                          <a:sym typeface="Symbol"/>
                        </a:rPr>
                        <m:t>𝟗</m:t>
                      </m:r>
                    </m:oMath>
                    <m:oMath xmlns:m="http://schemas.openxmlformats.org/officeDocument/2006/math">
                      <m:r>
                        <a:rPr lang="en-GB" sz="1200" b="1" i="1" smtClean="0">
                          <a:latin typeface="Cambria Math"/>
                          <a:sym typeface="Symbol"/>
                        </a:rPr>
                        <m:t>𝒛</m:t>
                      </m:r>
                      <m:r>
                        <a:rPr lang="en-GB" sz="1200" b="1" i="1" smtClean="0">
                          <a:latin typeface="Cambria Math"/>
                          <a:sym typeface="Symbol"/>
                        </a:rPr>
                        <m:t>=</m:t>
                      </m:r>
                      <m:r>
                        <a:rPr lang="en-GB" sz="1200" b="1" i="1" smtClean="0">
                          <a:latin typeface="Cambria Math"/>
                          <a:sym typeface="Symbol"/>
                        </a:rPr>
                        <m:t>𝟏</m:t>
                      </m:r>
                      <m:r>
                        <a:rPr lang="en-GB" sz="1200" b="1" i="1" smtClean="0">
                          <a:latin typeface="Cambria Math"/>
                          <a:sym typeface="Symbol"/>
                        </a:rPr>
                        <m:t>.</m:t>
                      </m:r>
                      <m:r>
                        <a:rPr lang="en-GB" sz="1200" b="1" i="1" smtClean="0">
                          <a:latin typeface="Cambria Math"/>
                          <a:sym typeface="Symbol"/>
                        </a:rPr>
                        <m:t>𝟐𝟖𝟏𝟔</m:t>
                      </m:r>
                    </m:oMath>
                  </m:oMathPara>
                </a14:m>
                <a:endParaRPr lang="en-GB" sz="1200" b="1" dirty="0">
                  <a:sym typeface="Symbol"/>
                </a:endParaRPr>
              </a:p>
              <a:p>
                <a:pPr/>
                <a14:m>
                  <m:oMathPara xmlns:m="http://schemas.openxmlformats.org/officeDocument/2006/math">
                    <m:oMathParaPr>
                      <m:jc m:val="left"/>
                    </m:oMathParaPr>
                    <m:oMath xmlns:m="http://schemas.openxmlformats.org/officeDocument/2006/math">
                      <m:f>
                        <m:fPr>
                          <m:ctrlPr>
                            <a:rPr lang="en-GB" sz="1200" b="1" i="1" smtClean="0">
                              <a:latin typeface="Cambria Math" panose="02040503050406030204" pitchFamily="18" charset="0"/>
                              <a:sym typeface="Symbol"/>
                            </a:rPr>
                          </m:ctrlPr>
                        </m:fPr>
                        <m:num>
                          <m:r>
                            <a:rPr lang="en-GB" sz="1200" b="1" i="1" smtClean="0">
                              <a:latin typeface="Cambria Math"/>
                              <a:sym typeface="Symbol"/>
                            </a:rPr>
                            <m:t>𝟖𝟎</m:t>
                          </m:r>
                          <m:r>
                            <a:rPr lang="en-GB" sz="1200" b="1" i="1" smtClean="0">
                              <a:latin typeface="Cambria Math"/>
                              <a:sym typeface="Symbol"/>
                            </a:rPr>
                            <m:t>−</m:t>
                          </m:r>
                          <m:r>
                            <a:rPr lang="en-GB" sz="1200" b="1" i="1" smtClean="0">
                              <a:latin typeface="Cambria Math"/>
                              <a:sym typeface="Symbol"/>
                            </a:rPr>
                            <m:t>𝝁</m:t>
                          </m:r>
                        </m:num>
                        <m:den>
                          <m:r>
                            <a:rPr lang="en-GB" sz="1200" b="1" i="1" smtClean="0">
                              <a:latin typeface="Cambria Math"/>
                              <a:sym typeface="Symbol"/>
                            </a:rPr>
                            <m:t>𝝈</m:t>
                          </m:r>
                        </m:den>
                      </m:f>
                      <m:r>
                        <a:rPr lang="en-GB" sz="1200" b="1" i="1" smtClean="0">
                          <a:latin typeface="Cambria Math"/>
                          <a:sym typeface="Symbol"/>
                        </a:rPr>
                        <m:t>=</m:t>
                      </m:r>
                      <m:r>
                        <a:rPr lang="en-GB" sz="1200" b="1" i="1" smtClean="0">
                          <a:latin typeface="Cambria Math"/>
                          <a:sym typeface="Symbol"/>
                        </a:rPr>
                        <m:t>𝟏</m:t>
                      </m:r>
                      <m:r>
                        <a:rPr lang="en-GB" sz="1200" b="1" i="1" smtClean="0">
                          <a:latin typeface="Cambria Math"/>
                          <a:sym typeface="Symbol"/>
                        </a:rPr>
                        <m:t>.</m:t>
                      </m:r>
                      <m:r>
                        <a:rPr lang="en-GB" sz="1200" b="1" i="1" smtClean="0">
                          <a:latin typeface="Cambria Math"/>
                          <a:sym typeface="Symbol"/>
                        </a:rPr>
                        <m:t>𝟐𝟖𝟏𝟔</m:t>
                      </m:r>
                    </m:oMath>
                  </m:oMathPara>
                </a14:m>
                <a:endParaRPr lang="en-GB" sz="1200" b="1" dirty="0">
                  <a:sym typeface="Symbol"/>
                </a:endParaRPr>
              </a:p>
              <a:p>
                <a:pPr/>
                <a14:m>
                  <m:oMathPara xmlns:m="http://schemas.openxmlformats.org/officeDocument/2006/math">
                    <m:oMathParaPr>
                      <m:jc m:val="left"/>
                    </m:oMathParaPr>
                    <m:oMath xmlns:m="http://schemas.openxmlformats.org/officeDocument/2006/math">
                      <m:r>
                        <a:rPr lang="en-GB" sz="1200" b="1" i="1" smtClean="0">
                          <a:latin typeface="Cambria Math"/>
                          <a:sym typeface="Symbol"/>
                        </a:rPr>
                        <m:t>𝝁</m:t>
                      </m:r>
                      <m:r>
                        <a:rPr lang="en-GB" sz="1200" b="1" i="1" smtClean="0">
                          <a:latin typeface="Cambria Math"/>
                          <a:sym typeface="Symbol"/>
                        </a:rPr>
                        <m:t>+</m:t>
                      </m:r>
                      <m:r>
                        <a:rPr lang="en-GB" sz="1200" b="1" i="1" smtClean="0">
                          <a:latin typeface="Cambria Math"/>
                          <a:sym typeface="Symbol"/>
                        </a:rPr>
                        <m:t>𝟏</m:t>
                      </m:r>
                      <m:r>
                        <a:rPr lang="en-GB" sz="1200" b="1" i="1" smtClean="0">
                          <a:latin typeface="Cambria Math"/>
                          <a:sym typeface="Symbol"/>
                        </a:rPr>
                        <m:t>.</m:t>
                      </m:r>
                      <m:r>
                        <a:rPr lang="en-GB" sz="1200" b="1" i="1" smtClean="0">
                          <a:latin typeface="Cambria Math"/>
                          <a:sym typeface="Symbol"/>
                        </a:rPr>
                        <m:t>𝟐𝟖𝟏𝟔</m:t>
                      </m:r>
                      <m:r>
                        <a:rPr lang="en-GB" sz="1200" b="1" i="1" smtClean="0">
                          <a:latin typeface="Cambria Math"/>
                          <a:sym typeface="Symbol"/>
                        </a:rPr>
                        <m:t>𝝈</m:t>
                      </m:r>
                      <m:r>
                        <a:rPr lang="en-GB" sz="1200" b="1" i="1" smtClean="0">
                          <a:latin typeface="Cambria Math"/>
                          <a:sym typeface="Symbol"/>
                        </a:rPr>
                        <m:t>=</m:t>
                      </m:r>
                      <m:r>
                        <a:rPr lang="en-GB" sz="1200" b="1" i="1" smtClean="0">
                          <a:latin typeface="Cambria Math"/>
                          <a:sym typeface="Symbol"/>
                        </a:rPr>
                        <m:t>𝟖𝟎</m:t>
                      </m:r>
                    </m:oMath>
                  </m:oMathPara>
                </a14:m>
                <a:endParaRPr lang="en-GB" sz="1200" b="1" dirty="0">
                  <a:sym typeface="Symbol"/>
                </a:endParaRPr>
              </a:p>
              <a:p>
                <a:endParaRPr lang="en-GB" sz="1200" b="1" dirty="0">
                  <a:sym typeface="Symbol"/>
                </a:endParaRPr>
              </a:p>
              <a:p>
                <a:r>
                  <a:rPr lang="en-GB" sz="1200" b="1" dirty="0">
                    <a:sym typeface="Symbol"/>
                  </a:rPr>
                  <a:t>Similarly</a:t>
                </a:r>
                <a:endParaRPr lang="en-GB" sz="1200" b="1" dirty="0"/>
              </a:p>
              <a:p>
                <a:r>
                  <a:rPr lang="en-GB" sz="1200" b="1" dirty="0">
                    <a:sym typeface="Symbol"/>
                  </a:rPr>
                  <a:t></a:t>
                </a:r>
                <a:r>
                  <a:rPr lang="en-GB" sz="1200" b="1" dirty="0"/>
                  <a:t> – 0.5244</a:t>
                </a:r>
                <a:r>
                  <a:rPr lang="en-GB" sz="1200" b="1" dirty="0">
                    <a:sym typeface="Symbol"/>
                  </a:rPr>
                  <a:t></a:t>
                </a:r>
                <a:r>
                  <a:rPr lang="en-GB" sz="1200" b="1" dirty="0"/>
                  <a:t> = 75</a:t>
                </a:r>
              </a:p>
            </p:txBody>
          </p:sp>
        </mc:Choice>
        <mc:Fallback xmlns="">
          <p:sp>
            <p:nvSpPr>
              <p:cNvPr id="41" name="TextBox 40"/>
              <p:cNvSpPr txBox="1">
                <a:spLocks noRot="1" noChangeAspect="1" noMove="1" noResize="1" noEditPoints="1" noAdjustHandles="1" noChangeArrowheads="1" noChangeShapeType="1" noTextEdit="1"/>
              </p:cNvSpPr>
              <p:nvPr/>
            </p:nvSpPr>
            <p:spPr>
              <a:xfrm>
                <a:off x="6084168" y="4969261"/>
                <a:ext cx="1642874" cy="1731821"/>
              </a:xfrm>
              <a:prstGeom prst="rect">
                <a:avLst/>
              </a:prstGeom>
              <a:blipFill rotWithShape="1">
                <a:blip r:embed="rId4"/>
                <a:stretch>
                  <a:fillRect b="-2113"/>
                </a:stretch>
              </a:blipFill>
            </p:spPr>
            <p:txBody>
              <a:bodyPr/>
              <a:lstStyle/>
              <a:p>
                <a:r>
                  <a:rPr lang="en-GB">
                    <a:noFill/>
                  </a:rPr>
                  <a:t> </a:t>
                </a:r>
              </a:p>
            </p:txBody>
          </p:sp>
        </mc:Fallback>
      </mc:AlternateContent>
      <p:cxnSp>
        <p:nvCxnSpPr>
          <p:cNvPr id="42" name="Straight Connector 41"/>
          <p:cNvCxnSpPr/>
          <p:nvPr/>
        </p:nvCxnSpPr>
        <p:spPr>
          <a:xfrm>
            <a:off x="0" y="3789040"/>
            <a:ext cx="91440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159</a:t>
            </a:fld>
            <a:endParaRPr lang="en-GB"/>
          </a:p>
        </p:txBody>
      </p:sp>
    </p:spTree>
    <p:extLst>
      <p:ext uri="{BB962C8B-B14F-4D97-AF65-F5344CB8AC3E}">
        <p14:creationId xmlns:p14="http://schemas.microsoft.com/office/powerpoint/2010/main" val="24738792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4"/>
                                        </p:tgtEl>
                                      </p:cBhvr>
                                    </p:animEffect>
                                    <p:set>
                                      <p:cBhvr>
                                        <p:cTn id="7" dur="1" fill="hold">
                                          <p:stCondLst>
                                            <p:cond delay="9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1000"/>
                                        <p:tgtEl>
                                          <p:spTgt spid="20"/>
                                        </p:tgtEl>
                                      </p:cBhvr>
                                    </p:animEffect>
                                    <p:set>
                                      <p:cBhvr>
                                        <p:cTn id="13" dur="1" fill="hold">
                                          <p:stCondLst>
                                            <p:cond delay="9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 restart="whenNotActive" fill="hold" evtFilter="cancelBubble" nodeType="interactiveSeq">
                <p:stCondLst>
                  <p:cond evt="onClick" delay="0">
                    <p:tgtEl>
                      <p:spTgt spid="2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1000"/>
                                        <p:tgtEl>
                                          <p:spTgt spid="21"/>
                                        </p:tgtEl>
                                      </p:cBhvr>
                                    </p:animEffect>
                                    <p:set>
                                      <p:cBhvr>
                                        <p:cTn id="19" dur="1" fill="hold">
                                          <p:stCondLst>
                                            <p:cond delay="999"/>
                                          </p:stCondLst>
                                        </p:cTn>
                                        <p:tgtEl>
                                          <p:spTgt spid="21"/>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nextCondLst>
                <p:cond evt="onClick" delay="0">
                  <p:tgtEl>
                    <p:spTgt spid="21"/>
                  </p:tgtEl>
                </p:cond>
              </p:nextCondLst>
            </p:seq>
            <p:seq concurrent="1" nextAc="seek">
              <p:cTn id="24" restart="whenNotActive" fill="hold" evtFilter="cancelBubble" nodeType="interactiveSeq">
                <p:stCondLst>
                  <p:cond evt="onClick" delay="0">
                    <p:tgtEl>
                      <p:spTgt spid="22"/>
                    </p:tgtEl>
                  </p:cond>
                </p:stCondLst>
                <p:endSync evt="end" delay="0">
                  <p:rtn val="all"/>
                </p:endSync>
                <p:childTnLst>
                  <p:par>
                    <p:cTn id="25" fill="hold">
                      <p:stCondLst>
                        <p:cond delay="0"/>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1000"/>
                                        <p:tgtEl>
                                          <p:spTgt spid="22"/>
                                        </p:tgtEl>
                                      </p:cBhvr>
                                    </p:animEffect>
                                    <p:set>
                                      <p:cBhvr>
                                        <p:cTn id="29" dur="1" fill="hold">
                                          <p:stCondLst>
                                            <p:cond delay="9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30" restart="whenNotActive" fill="hold" evtFilter="cancelBubble" nodeType="interactiveSeq">
                <p:stCondLst>
                  <p:cond evt="onClick" delay="0">
                    <p:tgtEl>
                      <p:spTgt spid="29"/>
                    </p:tgtEl>
                  </p:cond>
                </p:stCondLst>
                <p:endSync evt="end" delay="0">
                  <p:rtn val="all"/>
                </p:endSync>
                <p:childTnLst>
                  <p:par>
                    <p:cTn id="31" fill="hold">
                      <p:stCondLst>
                        <p:cond delay="0"/>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1000"/>
                                        <p:tgtEl>
                                          <p:spTgt spid="29"/>
                                        </p:tgtEl>
                                      </p:cBhvr>
                                    </p:animEffect>
                                    <p:set>
                                      <p:cBhvr>
                                        <p:cTn id="35" dur="1" fill="hold">
                                          <p:stCondLst>
                                            <p:cond delay="999"/>
                                          </p:stCondLst>
                                        </p:cTn>
                                        <p:tgtEl>
                                          <p:spTgt spid="2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childTnLst>
                                </p:cTn>
                              </p:par>
                            </p:childTnLst>
                          </p:cTn>
                        </p:par>
                      </p:childTnLst>
                    </p:cTn>
                  </p:par>
                </p:childTnLst>
              </p:cTn>
              <p:nextCondLst>
                <p:cond evt="onClick" delay="0">
                  <p:tgtEl>
                    <p:spTgt spid="29"/>
                  </p:tgtEl>
                </p:cond>
              </p:nextCondLst>
            </p:seq>
            <p:seq concurrent="1" nextAc="seek">
              <p:cTn id="39" restart="whenNotActive" fill="hold" evtFilter="cancelBubble" nodeType="interactiveSeq">
                <p:stCondLst>
                  <p:cond evt="onClick" delay="0">
                    <p:tgtEl>
                      <p:spTgt spid="30"/>
                    </p:tgtEl>
                  </p:cond>
                </p:stCondLst>
                <p:endSync evt="end" delay="0">
                  <p:rtn val="all"/>
                </p:endSync>
                <p:childTnLst>
                  <p:par>
                    <p:cTn id="40" fill="hold">
                      <p:stCondLst>
                        <p:cond delay="0"/>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1000"/>
                                        <p:tgtEl>
                                          <p:spTgt spid="30"/>
                                        </p:tgtEl>
                                      </p:cBhvr>
                                    </p:animEffect>
                                    <p:set>
                                      <p:cBhvr>
                                        <p:cTn id="44" dur="1" fill="hold">
                                          <p:stCondLst>
                                            <p:cond delay="9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45" restart="whenNotActive" fill="hold" evtFilter="cancelBubble" nodeType="interactiveSeq">
                <p:stCondLst>
                  <p:cond evt="onClick" delay="0">
                    <p:tgtEl>
                      <p:spTgt spid="31"/>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1000"/>
                                        <p:tgtEl>
                                          <p:spTgt spid="31"/>
                                        </p:tgtEl>
                                      </p:cBhvr>
                                    </p:animEffect>
                                    <p:set>
                                      <p:cBhvr>
                                        <p:cTn id="50" dur="1" fill="hold">
                                          <p:stCondLst>
                                            <p:cond delay="9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51" restart="whenNotActive" fill="hold" evtFilter="cancelBubble" nodeType="interactiveSeq">
                <p:stCondLst>
                  <p:cond evt="onClick" delay="0">
                    <p:tgtEl>
                      <p:spTgt spid="32"/>
                    </p:tgtEl>
                  </p:cond>
                </p:stCondLst>
                <p:endSync evt="end" delay="0">
                  <p:rtn val="all"/>
                </p:endSync>
                <p:childTnLst>
                  <p:par>
                    <p:cTn id="52" fill="hold">
                      <p:stCondLst>
                        <p:cond delay="0"/>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1000"/>
                                        <p:tgtEl>
                                          <p:spTgt spid="32"/>
                                        </p:tgtEl>
                                      </p:cBhvr>
                                    </p:animEffect>
                                    <p:set>
                                      <p:cBhvr>
                                        <p:cTn id="56" dur="1" fill="hold">
                                          <p:stCondLst>
                                            <p:cond delay="9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57" restart="whenNotActive" fill="hold" evtFilter="cancelBubble" nodeType="interactiveSeq">
                <p:stCondLst>
                  <p:cond evt="onClick" delay="0">
                    <p:tgtEl>
                      <p:spTgt spid="37"/>
                    </p:tgtEl>
                  </p:cond>
                </p:stCondLst>
                <p:endSync evt="end" delay="0">
                  <p:rtn val="all"/>
                </p:endSync>
                <p:childTnLst>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1000"/>
                                        <p:tgtEl>
                                          <p:spTgt spid="37"/>
                                        </p:tgtEl>
                                      </p:cBhvr>
                                    </p:animEffect>
                                    <p:set>
                                      <p:cBhvr>
                                        <p:cTn id="62" dur="1" fill="hold">
                                          <p:stCondLst>
                                            <p:cond delay="9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63" restart="whenNotActive" fill="hold" evtFilter="cancelBubble" nodeType="interactiveSeq">
                <p:stCondLst>
                  <p:cond evt="onClick" delay="0">
                    <p:tgtEl>
                      <p:spTgt spid="38"/>
                    </p:tgtEl>
                  </p:cond>
                </p:stCondLst>
                <p:endSync evt="end" delay="0">
                  <p:rtn val="all"/>
                </p:endSync>
                <p:childTnLst>
                  <p:par>
                    <p:cTn id="64" fill="hold">
                      <p:stCondLst>
                        <p:cond delay="0"/>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1000"/>
                                        <p:tgtEl>
                                          <p:spTgt spid="38"/>
                                        </p:tgtEl>
                                      </p:cBhvr>
                                    </p:animEffect>
                                    <p:set>
                                      <p:cBhvr>
                                        <p:cTn id="68" dur="1" fill="hold">
                                          <p:stCondLst>
                                            <p:cond delay="9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69" restart="whenNotActive" fill="hold" evtFilter="cancelBubble" nodeType="interactiveSeq">
                <p:stCondLst>
                  <p:cond evt="onClick" delay="0">
                    <p:tgtEl>
                      <p:spTgt spid="39"/>
                    </p:tgtEl>
                  </p:cond>
                </p:stCondLst>
                <p:endSync evt="end" delay="0">
                  <p:rtn val="all"/>
                </p:endSync>
                <p:childTnLst>
                  <p:par>
                    <p:cTn id="70" fill="hold">
                      <p:stCondLst>
                        <p:cond delay="0"/>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1000"/>
                                        <p:tgtEl>
                                          <p:spTgt spid="39"/>
                                        </p:tgtEl>
                                      </p:cBhvr>
                                    </p:animEffect>
                                    <p:set>
                                      <p:cBhvr>
                                        <p:cTn id="74" dur="1" fill="hold">
                                          <p:stCondLst>
                                            <p:cond delay="9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75" restart="whenNotActive" fill="hold" evtFilter="cancelBubble" nodeType="interactiveSeq">
                <p:stCondLst>
                  <p:cond evt="onClick" delay="0">
                    <p:tgtEl>
                      <p:spTgt spid="40"/>
                    </p:tgtEl>
                  </p:cond>
                </p:stCondLst>
                <p:endSync evt="end" delay="0">
                  <p:rtn val="all"/>
                </p:endSync>
                <p:childTnLst>
                  <p:par>
                    <p:cTn id="76" fill="hold">
                      <p:stCondLst>
                        <p:cond delay="0"/>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1000"/>
                                        <p:tgtEl>
                                          <p:spTgt spid="40"/>
                                        </p:tgtEl>
                                      </p:cBhvr>
                                    </p:animEffect>
                                    <p:set>
                                      <p:cBhvr>
                                        <p:cTn id="80" dur="1" fill="hold">
                                          <p:stCondLst>
                                            <p:cond delay="9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10" grpId="0"/>
      <p:bldP spid="14" grpId="0" animBg="1"/>
      <p:bldP spid="20" grpId="0" animBg="1"/>
      <p:bldP spid="21" grpId="0" animBg="1"/>
      <p:bldP spid="22" grpId="0" animBg="1"/>
      <p:bldP spid="29" grpId="0" animBg="1"/>
      <p:bldP spid="30" grpId="0" animBg="1"/>
      <p:bldP spid="31" grpId="0" animBg="1"/>
      <p:bldP spid="32" grpId="0" animBg="1"/>
      <p:bldP spid="37" grpId="0" animBg="1"/>
      <p:bldP spid="38" grpId="0" animBg="1"/>
      <p:bldP spid="39" grpId="0" animBg="1"/>
      <p:bldP spid="40"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dirty="0"/>
              <a:t>Mean.</a:t>
            </a:r>
          </a:p>
          <a:p>
            <a:pPr>
              <a:buFont typeface="Wingdings" panose="05000000000000000000" pitchFamily="2" charset="2"/>
              <a:buChar char="v"/>
            </a:pPr>
            <a:r>
              <a:rPr lang="en-IN" dirty="0"/>
              <a:t>Median.</a:t>
            </a:r>
          </a:p>
          <a:p>
            <a:pPr>
              <a:buFont typeface="Wingdings" panose="05000000000000000000" pitchFamily="2" charset="2"/>
              <a:buChar char="v"/>
            </a:pPr>
            <a:r>
              <a:rPr lang="en-IN" dirty="0"/>
              <a:t>Mode.</a:t>
            </a:r>
          </a:p>
          <a:p>
            <a:pPr>
              <a:buFont typeface="Wingdings" panose="05000000000000000000" pitchFamily="2" charset="2"/>
              <a:buChar char="v"/>
            </a:pPr>
            <a:r>
              <a:rPr lang="en-IN" dirty="0"/>
              <a:t>Deviation from Mean </a:t>
            </a:r>
          </a:p>
          <a:p>
            <a:pPr lvl="1">
              <a:buFont typeface="Wingdings" panose="05000000000000000000" pitchFamily="2" charset="2"/>
              <a:buChar char="Ø"/>
            </a:pPr>
            <a:r>
              <a:rPr lang="en-IN" sz="2400" dirty="0"/>
              <a:t>does not provide any information, as it is always ZERO</a:t>
            </a:r>
          </a:p>
          <a:p>
            <a:pPr>
              <a:buFont typeface="Wingdings" panose="05000000000000000000" pitchFamily="2" charset="2"/>
              <a:buChar char="v"/>
            </a:pPr>
            <a:r>
              <a:rPr lang="en-IN" dirty="0"/>
              <a:t>Variance. </a:t>
            </a:r>
          </a:p>
          <a:p>
            <a:pPr lvl="1">
              <a:buFont typeface="Wingdings" panose="05000000000000000000" pitchFamily="2" charset="2"/>
              <a:buChar char="Ø"/>
            </a:pPr>
            <a:r>
              <a:rPr lang="en-IN" sz="2400" dirty="0"/>
              <a:t>Why (n-1)?</a:t>
            </a:r>
          </a:p>
          <a:p>
            <a:pPr>
              <a:buFont typeface="Wingdings" panose="05000000000000000000" pitchFamily="2" charset="2"/>
              <a:buChar char="v"/>
            </a:pPr>
            <a:r>
              <a:rPr lang="en-IN" dirty="0"/>
              <a:t>Standard Deviation.</a:t>
            </a:r>
          </a:p>
          <a:p>
            <a:pPr>
              <a:buFont typeface="Wingdings" panose="05000000000000000000" pitchFamily="2" charset="2"/>
              <a:buChar char="Ø"/>
            </a:pPr>
            <a:r>
              <a:rPr lang="en-IN" dirty="0"/>
              <a:t>Outliers</a:t>
            </a:r>
          </a:p>
          <a:p>
            <a:pPr lvl="1">
              <a:buFont typeface="Wingdings" panose="05000000000000000000" pitchFamily="2" charset="2"/>
              <a:buChar char="Ø"/>
            </a:pPr>
            <a:r>
              <a:rPr lang="en-IN" sz="2400" dirty="0"/>
              <a:t>Accidentals or some extra and important information.</a:t>
            </a:r>
          </a:p>
          <a:p>
            <a:pPr lvl="1">
              <a:buFont typeface="Wingdings" panose="05000000000000000000" pitchFamily="2" charset="2"/>
              <a:buChar char="Ø"/>
            </a:pPr>
            <a:r>
              <a:rPr lang="en-IN" sz="2400" dirty="0"/>
              <a:t>its effect on each of the above</a:t>
            </a:r>
          </a:p>
          <a:p>
            <a:pPr marL="0" indent="0"/>
            <a:endParaRPr lang="en-IN" dirty="0"/>
          </a:p>
        </p:txBody>
      </p:sp>
      <p:sp>
        <p:nvSpPr>
          <p:cNvPr id="3" name="Content Placeholder 2"/>
          <p:cNvSpPr>
            <a:spLocks noGrp="1"/>
          </p:cNvSpPr>
          <p:nvPr>
            <p:ph sz="quarter" idx="10"/>
          </p:nvPr>
        </p:nvSpPr>
        <p:spPr/>
        <p:txBody>
          <a:bodyPr/>
          <a:lstStyle/>
          <a:p>
            <a:r>
              <a:rPr lang="en-IN" dirty="0"/>
              <a:t>Representation of Data (Numerical)</a:t>
            </a:r>
          </a:p>
        </p:txBody>
      </p:sp>
      <p:pic>
        <p:nvPicPr>
          <p:cNvPr id="4" name="Picture 3"/>
          <p:cNvPicPr>
            <a:picLocks noChangeAspect="1"/>
          </p:cNvPicPr>
          <p:nvPr/>
        </p:nvPicPr>
        <p:blipFill>
          <a:blip r:embed="rId2"/>
          <a:stretch>
            <a:fillRect/>
          </a:stretch>
        </p:blipFill>
        <p:spPr>
          <a:xfrm>
            <a:off x="4343400" y="1371600"/>
            <a:ext cx="3057525" cy="1495425"/>
          </a:xfrm>
          <a:prstGeom prst="rect">
            <a:avLst/>
          </a:prstGeom>
        </p:spPr>
      </p:pic>
      <p:pic>
        <p:nvPicPr>
          <p:cNvPr id="5" name="Picture 4"/>
          <p:cNvPicPr>
            <a:picLocks noChangeAspect="1"/>
          </p:cNvPicPr>
          <p:nvPr/>
        </p:nvPicPr>
        <p:blipFill>
          <a:blip r:embed="rId3"/>
          <a:stretch>
            <a:fillRect/>
          </a:stretch>
        </p:blipFill>
        <p:spPr>
          <a:xfrm>
            <a:off x="4343400" y="1371600"/>
            <a:ext cx="3215652" cy="1495425"/>
          </a:xfrm>
          <a:prstGeom prst="rect">
            <a:avLst/>
          </a:prstGeom>
        </p:spPr>
      </p:pic>
      <p:pic>
        <p:nvPicPr>
          <p:cNvPr id="6" name="Picture 5"/>
          <p:cNvPicPr>
            <a:picLocks noChangeAspect="1"/>
          </p:cNvPicPr>
          <p:nvPr/>
        </p:nvPicPr>
        <p:blipFill>
          <a:blip r:embed="rId4"/>
          <a:stretch>
            <a:fillRect/>
          </a:stretch>
        </p:blipFill>
        <p:spPr>
          <a:xfrm>
            <a:off x="4333875" y="1371600"/>
            <a:ext cx="4372120" cy="1495425"/>
          </a:xfrm>
          <a:prstGeom prst="rect">
            <a:avLst/>
          </a:prstGeom>
        </p:spPr>
      </p:pic>
      <p:pic>
        <p:nvPicPr>
          <p:cNvPr id="7" name="Picture 6"/>
          <p:cNvPicPr>
            <a:picLocks noChangeAspect="1"/>
          </p:cNvPicPr>
          <p:nvPr/>
        </p:nvPicPr>
        <p:blipFill>
          <a:blip r:embed="rId5"/>
          <a:stretch>
            <a:fillRect/>
          </a:stretch>
        </p:blipFill>
        <p:spPr>
          <a:xfrm>
            <a:off x="3886200" y="1371599"/>
            <a:ext cx="4884251" cy="1495425"/>
          </a:xfrm>
          <a:prstGeom prst="rect">
            <a:avLst/>
          </a:prstGeom>
        </p:spPr>
      </p:pic>
      <p:pic>
        <p:nvPicPr>
          <p:cNvPr id="8" name="Picture 7"/>
          <p:cNvPicPr>
            <a:picLocks noChangeAspect="1"/>
          </p:cNvPicPr>
          <p:nvPr/>
        </p:nvPicPr>
        <p:blipFill>
          <a:blip r:embed="rId6"/>
          <a:stretch>
            <a:fillRect/>
          </a:stretch>
        </p:blipFill>
        <p:spPr>
          <a:xfrm>
            <a:off x="3886200" y="3791743"/>
            <a:ext cx="3124200" cy="1466850"/>
          </a:xfrm>
          <a:prstGeom prst="rect">
            <a:avLst/>
          </a:prstGeom>
        </p:spPr>
      </p:pic>
      <p:pic>
        <p:nvPicPr>
          <p:cNvPr id="9" name="Picture 8"/>
          <p:cNvPicPr>
            <a:picLocks noChangeAspect="1"/>
          </p:cNvPicPr>
          <p:nvPr/>
        </p:nvPicPr>
        <p:blipFill>
          <a:blip r:embed="rId7"/>
          <a:stretch>
            <a:fillRect/>
          </a:stretch>
        </p:blipFill>
        <p:spPr>
          <a:xfrm>
            <a:off x="3886199" y="3772692"/>
            <a:ext cx="4247015" cy="1713708"/>
          </a:xfrm>
          <a:prstGeom prst="rect">
            <a:avLst/>
          </a:prstGeom>
        </p:spPr>
      </p:pic>
    </p:spTree>
    <p:extLst>
      <p:ext uri="{BB962C8B-B14F-4D97-AF65-F5344CB8AC3E}">
        <p14:creationId xmlns:p14="http://schemas.microsoft.com/office/powerpoint/2010/main" val="133106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368" y="1326697"/>
            <a:ext cx="3463488" cy="7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784" y="2594182"/>
            <a:ext cx="2087216" cy="1716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1026" name="Picture 2"/>
          <p:cNvPicPr>
            <a:picLocks noChangeAspect="1" noChangeArrowheads="1"/>
          </p:cNvPicPr>
          <p:nvPr/>
        </p:nvPicPr>
        <p:blipFill>
          <a:blip r:embed="rId4" cstate="print"/>
          <a:srcRect/>
          <a:stretch>
            <a:fillRect/>
          </a:stretch>
        </p:blipFill>
        <p:spPr bwMode="auto">
          <a:xfrm>
            <a:off x="611560" y="1124744"/>
            <a:ext cx="5112568" cy="1165907"/>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5" cstate="print"/>
          <a:srcRect/>
          <a:stretch>
            <a:fillRect/>
          </a:stretch>
        </p:blipFill>
        <p:spPr bwMode="auto">
          <a:xfrm>
            <a:off x="0" y="2924944"/>
            <a:ext cx="7056784" cy="1136187"/>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6" cstate="print"/>
          <a:srcRect/>
          <a:stretch>
            <a:fillRect/>
          </a:stretch>
        </p:blipFill>
        <p:spPr bwMode="auto">
          <a:xfrm>
            <a:off x="323529" y="4653136"/>
            <a:ext cx="5367314" cy="220486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3" name="TextBox 12"/>
              <p:cNvSpPr txBox="1"/>
              <p:nvPr/>
            </p:nvSpPr>
            <p:spPr>
              <a:xfrm>
                <a:off x="5796136" y="4919008"/>
                <a:ext cx="3347864"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28600" indent="-228600">
                  <a:buAutoNum type="alphaLcParenR"/>
                </a:pPr>
                <a:r>
                  <a:rPr lang="en-GB" sz="1200" dirty="0"/>
                  <a:t>z-value for 0.975 is 1.96. By symmetry, 235 is 1.96 standard deviations below mean.</a:t>
                </a:r>
                <a:br>
                  <a:rPr lang="en-GB" sz="1200" dirty="0"/>
                </a:br>
                <a:r>
                  <a:rPr lang="en-GB" sz="1200" dirty="0"/>
                  <a:t>So </a:t>
                </a:r>
                <a14:m>
                  <m:oMath xmlns:m="http://schemas.openxmlformats.org/officeDocument/2006/math">
                    <m:r>
                      <a:rPr lang="en-GB" sz="1200" b="0" i="1" smtClean="0">
                        <a:latin typeface="Cambria Math"/>
                      </a:rPr>
                      <m:t>𝜇</m:t>
                    </m:r>
                    <m:r>
                      <a:rPr lang="en-GB" sz="1200" b="0" i="1" smtClean="0">
                        <a:latin typeface="Cambria Math"/>
                      </a:rPr>
                      <m:t>−1.96</m:t>
                    </m:r>
                    <m:r>
                      <a:rPr lang="en-GB" sz="1200" b="0" i="1" smtClean="0">
                        <a:latin typeface="Cambria Math"/>
                      </a:rPr>
                      <m:t>𝜎</m:t>
                    </m:r>
                    <m:r>
                      <a:rPr lang="en-GB" sz="1200" b="0" i="1" smtClean="0">
                        <a:latin typeface="Cambria Math"/>
                      </a:rPr>
                      <m:t>=235</m:t>
                    </m:r>
                  </m:oMath>
                </a14:m>
                <a:r>
                  <a:rPr lang="en-GB" sz="1200" dirty="0"/>
                  <a:t>. The result follows.</a:t>
                </a:r>
              </a:p>
              <a:p>
                <a:pPr marL="228600" indent="-228600">
                  <a:buAutoNum type="alphaLcParenR"/>
                </a:pPr>
                <a:r>
                  <a:rPr lang="en-GB" sz="1200" dirty="0"/>
                  <a:t>P(Z &lt; z) = 0.85. So z = 1.04</a:t>
                </a:r>
                <a:br>
                  <a:rPr lang="en-GB" sz="1200" dirty="0"/>
                </a:br>
                <a14:m>
                  <m:oMath xmlns:m="http://schemas.openxmlformats.org/officeDocument/2006/math">
                    <m:r>
                      <a:rPr lang="en-GB" sz="1200" b="0" i="1" smtClean="0">
                        <a:latin typeface="Cambria Math"/>
                      </a:rPr>
                      <m:t>𝜇</m:t>
                    </m:r>
                    <m:r>
                      <a:rPr lang="en-GB" sz="1200" b="0" i="1" smtClean="0">
                        <a:latin typeface="Cambria Math"/>
                      </a:rPr>
                      <m:t>+1.04</m:t>
                    </m:r>
                    <m:r>
                      <a:rPr lang="en-GB" sz="1200" b="0" i="1" smtClean="0">
                        <a:latin typeface="Cambria Math"/>
                      </a:rPr>
                      <m:t>𝜎</m:t>
                    </m:r>
                    <m:r>
                      <a:rPr lang="en-GB" sz="1200" b="0" i="1" smtClean="0">
                        <a:latin typeface="Cambria Math"/>
                      </a:rPr>
                      <m:t>=286</m:t>
                    </m:r>
                  </m:oMath>
                </a14:m>
                <a:endParaRPr lang="en-GB" sz="1200" dirty="0"/>
              </a:p>
              <a:p>
                <a:pPr marL="228600" indent="-228600">
                  <a:buAutoNum type="alphaLcParenR"/>
                </a:pPr>
                <a:r>
                  <a:rPr lang="en-GB" sz="1200" dirty="0"/>
                  <a:t>Solving, </a:t>
                </a:r>
                <a14:m>
                  <m:oMath xmlns:m="http://schemas.openxmlformats.org/officeDocument/2006/math">
                    <m:r>
                      <a:rPr lang="en-GB" sz="1200" b="0" i="1" smtClean="0">
                        <a:latin typeface="Cambria Math"/>
                      </a:rPr>
                      <m:t>𝜇</m:t>
                    </m:r>
                    <m:r>
                      <a:rPr lang="en-GB" sz="1200" b="0" i="1" smtClean="0">
                        <a:latin typeface="Cambria Math"/>
                      </a:rPr>
                      <m:t>=268.32</m:t>
                    </m:r>
                  </m:oMath>
                </a14:m>
                <a:r>
                  <a:rPr lang="en-GB" sz="1200" dirty="0"/>
                  <a:t>, </a:t>
                </a:r>
                <a14:m>
                  <m:oMath xmlns:m="http://schemas.openxmlformats.org/officeDocument/2006/math">
                    <m:r>
                      <a:rPr lang="en-GB" sz="1200" b="0" i="1" smtClean="0">
                        <a:latin typeface="Cambria Math"/>
                      </a:rPr>
                      <m:t>𝜎</m:t>
                    </m:r>
                    <m:r>
                      <a:rPr lang="en-GB" sz="1200" b="0" i="1" smtClean="0">
                        <a:latin typeface="Cambria Math"/>
                      </a:rPr>
                      <m:t>=17</m:t>
                    </m:r>
                  </m:oMath>
                </a14:m>
                <a:endParaRPr lang="en-GB" sz="1200" dirty="0"/>
              </a:p>
              <a:p>
                <a:pPr marL="228600" indent="-228600">
                  <a:buAutoNum type="alphaLcParenR"/>
                </a:pPr>
                <a:r>
                  <a:rPr lang="en-GB" sz="1200" dirty="0"/>
                  <a:t>If 0.683 in the middle, (0.683/2)+0.5=0.8415 </a:t>
                </a:r>
                <a:r>
                  <a:rPr lang="en-GB" sz="1200" dirty="0" err="1"/>
                  <a:t>prob</a:t>
                </a:r>
                <a:r>
                  <a:rPr lang="en-GB" sz="1200" dirty="0"/>
                  <a:t> below value above mean. Thus z = 1.</a:t>
                </a:r>
                <a:br>
                  <a:rPr lang="en-GB" sz="1200" dirty="0"/>
                </a:br>
                <a:r>
                  <a:rPr lang="en-GB" sz="1200" dirty="0"/>
                  <a:t>So values are 154.8 – 2.22 and 154.8 + 2.22</a:t>
                </a:r>
              </a:p>
            </p:txBody>
          </p:sp>
        </mc:Choice>
        <mc:Fallback xmlns="">
          <p:sp>
            <p:nvSpPr>
              <p:cNvPr id="13" name="TextBox 12"/>
              <p:cNvSpPr txBox="1">
                <a:spLocks noRot="1" noChangeAspect="1" noMove="1" noResize="1" noEditPoints="1" noAdjustHandles="1" noChangeArrowheads="1" noChangeShapeType="1" noTextEdit="1"/>
              </p:cNvSpPr>
              <p:nvPr/>
            </p:nvSpPr>
            <p:spPr>
              <a:xfrm>
                <a:off x="5796136" y="4919008"/>
                <a:ext cx="3347864" cy="1754326"/>
              </a:xfrm>
              <a:prstGeom prst="rect">
                <a:avLst/>
              </a:prstGeom>
              <a:blipFill rotWithShape="1">
                <a:blip r:embed="rId7" cstate="print"/>
                <a:stretch>
                  <a:fillRect b="-1027"/>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160</a:t>
            </a:fld>
            <a:endParaRPr lang="en-GB"/>
          </a:p>
        </p:txBody>
      </p:sp>
    </p:spTree>
    <p:extLst>
      <p:ext uri="{BB962C8B-B14F-4D97-AF65-F5344CB8AC3E}">
        <p14:creationId xmlns:p14="http://schemas.microsoft.com/office/powerpoint/2010/main" val="12764851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Summary</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683568" y="3428999"/>
                <a:ext cx="4176464" cy="1235979"/>
              </a:xfrm>
              <a:prstGeom prst="rect">
                <a:avLst/>
              </a:prstGeom>
              <a:noFill/>
            </p:spPr>
            <p:txBody>
              <a:bodyPr wrap="square" rtlCol="0">
                <a:spAutoFit/>
              </a:bodyPr>
              <a:lstStyle/>
              <a:p>
                <a:r>
                  <a:rPr lang="en-GB" dirty="0"/>
                  <a:t>If a random variable X is normally distributed with mean 50 and standard deviation 2, we would write:</a:t>
                </a:r>
              </a:p>
              <a:p>
                <a:pPr/>
                <a14:m>
                  <m:oMathPara xmlns:m="http://schemas.openxmlformats.org/officeDocument/2006/math">
                    <m:oMathParaPr>
                      <m:jc m:val="centerGroup"/>
                    </m:oMathParaPr>
                    <m:oMath xmlns:m="http://schemas.openxmlformats.org/officeDocument/2006/math">
                      <m:r>
                        <a:rPr lang="en-GB" b="1" i="1" smtClean="0">
                          <a:latin typeface="Cambria Math"/>
                        </a:rPr>
                        <m:t>𝑿</m:t>
                      </m:r>
                      <m:r>
                        <a:rPr lang="en-GB" b="1" i="1" smtClean="0">
                          <a:latin typeface="Cambria Math"/>
                        </a:rPr>
                        <m:t>~</m:t>
                      </m:r>
                      <m:r>
                        <a:rPr lang="en-GB" b="1" i="1" smtClean="0">
                          <a:latin typeface="Cambria Math"/>
                        </a:rPr>
                        <m:t>𝑵</m:t>
                      </m:r>
                      <m:d>
                        <m:dPr>
                          <m:ctrlPr>
                            <a:rPr lang="en-GB" b="1" i="1" smtClean="0">
                              <a:latin typeface="Cambria Math" panose="02040503050406030204" pitchFamily="18" charset="0"/>
                            </a:rPr>
                          </m:ctrlPr>
                        </m:dPr>
                        <m:e>
                          <m:r>
                            <a:rPr lang="en-GB" b="1" i="1" smtClean="0">
                              <a:latin typeface="Cambria Math"/>
                            </a:rPr>
                            <m:t>𝟓𝟎</m:t>
                          </m:r>
                          <m:r>
                            <a:rPr lang="en-GB" b="1" i="1" smtClean="0">
                              <a:latin typeface="Cambria Math"/>
                            </a:rPr>
                            <m:t>,</m:t>
                          </m:r>
                          <m:sSup>
                            <m:sSupPr>
                              <m:ctrlPr>
                                <a:rPr lang="en-GB" b="1" i="1" smtClean="0">
                                  <a:latin typeface="Cambria Math" panose="02040503050406030204" pitchFamily="18" charset="0"/>
                                </a:rPr>
                              </m:ctrlPr>
                            </m:sSupPr>
                            <m:e>
                              <m:r>
                                <a:rPr lang="en-GB" b="1" i="1" smtClean="0">
                                  <a:latin typeface="Cambria Math"/>
                                </a:rPr>
                                <m:t>𝟐</m:t>
                              </m:r>
                            </m:e>
                            <m:sup>
                              <m:r>
                                <a:rPr lang="en-GB" b="1" i="1" smtClean="0">
                                  <a:latin typeface="Cambria Math"/>
                                </a:rPr>
                                <m:t>𝟐</m:t>
                              </m:r>
                            </m:sup>
                          </m:sSup>
                        </m:e>
                      </m:d>
                    </m:oMath>
                  </m:oMathPara>
                </a14:m>
                <a:endParaRPr lang="en-GB" b="1" dirty="0"/>
              </a:p>
            </p:txBody>
          </p:sp>
        </mc:Choice>
        <mc:Fallback xmlns="">
          <p:sp>
            <p:nvSpPr>
              <p:cNvPr id="5" name="TextBox 4"/>
              <p:cNvSpPr txBox="1">
                <a:spLocks noRot="1" noChangeAspect="1" noMove="1" noResize="1" noEditPoints="1" noAdjustHandles="1" noChangeArrowheads="1" noChangeShapeType="1" noTextEdit="1"/>
              </p:cNvSpPr>
              <p:nvPr/>
            </p:nvSpPr>
            <p:spPr>
              <a:xfrm>
                <a:off x="683568" y="3428999"/>
                <a:ext cx="4176464" cy="1235979"/>
              </a:xfrm>
              <a:prstGeom prst="rect">
                <a:avLst/>
              </a:prstGeom>
              <a:blipFill rotWithShape="1">
                <a:blip r:embed="rId2"/>
                <a:stretch>
                  <a:fillRect l="-1168" t="-1970"/>
                </a:stretch>
              </a:blipFill>
            </p:spPr>
            <p:txBody>
              <a:bodyPr/>
              <a:lstStyle/>
              <a:p>
                <a:r>
                  <a:rPr lang="en-GB">
                    <a:noFill/>
                  </a:rPr>
                  <a:t> </a:t>
                </a:r>
              </a:p>
            </p:txBody>
          </p:sp>
        </mc:Fallback>
      </mc:AlternateContent>
      <p:sp>
        <p:nvSpPr>
          <p:cNvPr id="6" name="TextBox 5"/>
          <p:cNvSpPr txBox="1"/>
          <p:nvPr/>
        </p:nvSpPr>
        <p:spPr>
          <a:xfrm>
            <a:off x="683568" y="2132855"/>
            <a:ext cx="4176464" cy="923330"/>
          </a:xfrm>
          <a:prstGeom prst="rect">
            <a:avLst/>
          </a:prstGeom>
          <a:noFill/>
        </p:spPr>
        <p:txBody>
          <a:bodyPr wrap="square" rtlCol="0">
            <a:spAutoFit/>
          </a:bodyPr>
          <a:lstStyle/>
          <a:p>
            <a:r>
              <a:rPr lang="en-GB" dirty="0"/>
              <a:t>A z-value is:</a:t>
            </a:r>
          </a:p>
          <a:p>
            <a:r>
              <a:rPr lang="en-GB" b="1" dirty="0"/>
              <a:t>The number of standard deviations above the mean.</a:t>
            </a:r>
          </a:p>
        </p:txBody>
      </p:sp>
      <p:sp>
        <p:nvSpPr>
          <p:cNvPr id="7" name="TextBox 6"/>
          <p:cNvSpPr txBox="1"/>
          <p:nvPr/>
        </p:nvSpPr>
        <p:spPr>
          <a:xfrm>
            <a:off x="683568" y="4941167"/>
            <a:ext cx="4176464" cy="1754326"/>
          </a:xfrm>
          <a:prstGeom prst="rect">
            <a:avLst/>
          </a:prstGeom>
          <a:noFill/>
        </p:spPr>
        <p:txBody>
          <a:bodyPr wrap="square" rtlCol="0">
            <a:spAutoFit/>
          </a:bodyPr>
          <a:lstStyle/>
          <a:p>
            <a:r>
              <a:rPr lang="en-GB" dirty="0"/>
              <a:t>A z-table is:</a:t>
            </a:r>
          </a:p>
          <a:p>
            <a:r>
              <a:rPr lang="en-GB" b="1" dirty="0"/>
              <a:t>A cumulative distribution function for a normal distribution with mean 0 and standard deviation 1.</a:t>
            </a:r>
          </a:p>
          <a:p>
            <a:endParaRPr lang="en-GB" b="1" dirty="0"/>
          </a:p>
          <a:p>
            <a:r>
              <a:rPr lang="en-GB" b="1" dirty="0"/>
              <a:t>P(IQ &lt; 115) = 0.8413</a:t>
            </a:r>
          </a:p>
        </p:txBody>
      </p:sp>
      <p:sp>
        <p:nvSpPr>
          <p:cNvPr id="8" name="TextBox 7"/>
          <p:cNvSpPr txBox="1"/>
          <p:nvPr/>
        </p:nvSpPr>
        <p:spPr>
          <a:xfrm>
            <a:off x="5652120" y="2857048"/>
            <a:ext cx="3240360" cy="3693319"/>
          </a:xfrm>
          <a:prstGeom prst="rect">
            <a:avLst/>
          </a:prstGeom>
          <a:noFill/>
        </p:spPr>
        <p:txBody>
          <a:bodyPr wrap="square" rtlCol="0">
            <a:spAutoFit/>
          </a:bodyPr>
          <a:lstStyle/>
          <a:p>
            <a:r>
              <a:rPr lang="en-GB" dirty="0"/>
              <a:t>We can treat quartiles and percentiles as probabilities.</a:t>
            </a:r>
          </a:p>
          <a:p>
            <a:endParaRPr lang="en-GB" b="1" dirty="0"/>
          </a:p>
          <a:p>
            <a:r>
              <a:rPr lang="en-GB" b="1" dirty="0"/>
              <a:t>For IQ, what is the 85</a:t>
            </a:r>
            <a:r>
              <a:rPr lang="en-GB" b="1" baseline="30000" dirty="0"/>
              <a:t>th</a:t>
            </a:r>
            <a:r>
              <a:rPr lang="en-GB" b="1" dirty="0"/>
              <a:t> percentile?</a:t>
            </a:r>
          </a:p>
          <a:p>
            <a:r>
              <a:rPr lang="en-GB" b="1" dirty="0"/>
              <a:t>100 + (1.04 x 15) = 115.6</a:t>
            </a:r>
          </a:p>
          <a:p>
            <a:endParaRPr lang="en-GB" b="1" dirty="0"/>
          </a:p>
          <a:p>
            <a:endParaRPr lang="en-GB" dirty="0"/>
          </a:p>
          <a:p>
            <a:r>
              <a:rPr lang="en-GB" dirty="0"/>
              <a:t>We can form simultaneous equations to find the mean and standard deviation, given known values with their probabilities.</a:t>
            </a:r>
          </a:p>
          <a:p>
            <a:endParaRPr lang="en-GB" b="1" dirty="0"/>
          </a:p>
        </p:txBody>
      </p:sp>
      <p:sp>
        <p:nvSpPr>
          <p:cNvPr id="9" name="TextBox 8"/>
          <p:cNvSpPr txBox="1"/>
          <p:nvPr/>
        </p:nvSpPr>
        <p:spPr>
          <a:xfrm>
            <a:off x="251520" y="2204863"/>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B</a:t>
            </a:r>
          </a:p>
        </p:txBody>
      </p:sp>
      <p:sp>
        <p:nvSpPr>
          <p:cNvPr id="10" name="TextBox 9"/>
          <p:cNvSpPr txBox="1"/>
          <p:nvPr/>
        </p:nvSpPr>
        <p:spPr>
          <a:xfrm>
            <a:off x="251520" y="3501007"/>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C</a:t>
            </a:r>
          </a:p>
        </p:txBody>
      </p:sp>
      <p:sp>
        <p:nvSpPr>
          <p:cNvPr id="11" name="TextBox 10"/>
          <p:cNvSpPr txBox="1"/>
          <p:nvPr/>
        </p:nvSpPr>
        <p:spPr>
          <a:xfrm>
            <a:off x="251520" y="5013175"/>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D</a:t>
            </a:r>
          </a:p>
        </p:txBody>
      </p:sp>
      <p:sp>
        <p:nvSpPr>
          <p:cNvPr id="12" name="TextBox 11"/>
          <p:cNvSpPr txBox="1"/>
          <p:nvPr/>
        </p:nvSpPr>
        <p:spPr>
          <a:xfrm>
            <a:off x="5148064" y="2929056"/>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G</a:t>
            </a:r>
          </a:p>
        </p:txBody>
      </p:sp>
      <p:sp>
        <p:nvSpPr>
          <p:cNvPr id="13" name="TextBox 12"/>
          <p:cNvSpPr txBox="1"/>
          <p:nvPr/>
        </p:nvSpPr>
        <p:spPr>
          <a:xfrm>
            <a:off x="5148064" y="5089296"/>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H</a:t>
            </a:r>
          </a:p>
        </p:txBody>
      </p:sp>
      <p:cxnSp>
        <p:nvCxnSpPr>
          <p:cNvPr id="19" name="Straight Connector 18"/>
          <p:cNvCxnSpPr/>
          <p:nvPr/>
        </p:nvCxnSpPr>
        <p:spPr>
          <a:xfrm flipV="1">
            <a:off x="5004048" y="620688"/>
            <a:ext cx="0" cy="623731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83560" y="1992952"/>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F</a:t>
            </a:r>
          </a:p>
        </p:txBody>
      </p:sp>
      <p:sp>
        <p:nvSpPr>
          <p:cNvPr id="26" name="TextBox 25"/>
          <p:cNvSpPr txBox="1"/>
          <p:nvPr/>
        </p:nvSpPr>
        <p:spPr>
          <a:xfrm>
            <a:off x="5687616" y="1920944"/>
            <a:ext cx="3456384" cy="369332"/>
          </a:xfrm>
          <a:prstGeom prst="rect">
            <a:avLst/>
          </a:prstGeom>
          <a:noFill/>
        </p:spPr>
        <p:txBody>
          <a:bodyPr wrap="square" rtlCol="0">
            <a:spAutoFit/>
          </a:bodyPr>
          <a:lstStyle/>
          <a:p>
            <a:r>
              <a:rPr lang="en-GB" dirty="0"/>
              <a:t>P(a &lt; X &lt; b) </a:t>
            </a:r>
            <a:r>
              <a:rPr lang="en-GB" b="1" dirty="0"/>
              <a:t>= P(X &lt; b) – P(X &lt; a)</a:t>
            </a:r>
          </a:p>
        </p:txBody>
      </p:sp>
      <p:sp>
        <p:nvSpPr>
          <p:cNvPr id="28" name="TextBox 27"/>
          <p:cNvSpPr txBox="1"/>
          <p:nvPr/>
        </p:nvSpPr>
        <p:spPr>
          <a:xfrm>
            <a:off x="683568" y="836712"/>
            <a:ext cx="4176464" cy="1200329"/>
          </a:xfrm>
          <a:prstGeom prst="rect">
            <a:avLst/>
          </a:prstGeom>
          <a:noFill/>
        </p:spPr>
        <p:txBody>
          <a:bodyPr wrap="square" rtlCol="0">
            <a:spAutoFit/>
          </a:bodyPr>
          <a:lstStyle/>
          <a:p>
            <a:r>
              <a:rPr lang="en-GB" dirty="0"/>
              <a:t>A normal distribution is good for modelling data which:</a:t>
            </a:r>
          </a:p>
          <a:p>
            <a:r>
              <a:rPr lang="en-GB" b="1" dirty="0"/>
              <a:t>tails off symmetrically about some mean/ has a bell-curve like distribution.</a:t>
            </a:r>
          </a:p>
        </p:txBody>
      </p:sp>
      <p:sp>
        <p:nvSpPr>
          <p:cNvPr id="29" name="TextBox 28"/>
          <p:cNvSpPr txBox="1"/>
          <p:nvPr/>
        </p:nvSpPr>
        <p:spPr>
          <a:xfrm>
            <a:off x="251520" y="908720"/>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A</a:t>
            </a:r>
          </a:p>
        </p:txBody>
      </p:sp>
      <p:sp>
        <p:nvSpPr>
          <p:cNvPr id="31" name="TextBox 30"/>
          <p:cNvSpPr txBox="1"/>
          <p:nvPr/>
        </p:nvSpPr>
        <p:spPr>
          <a:xfrm>
            <a:off x="5183560" y="770220"/>
            <a:ext cx="360040"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a:r>
              <a:rPr lang="en-GB" dirty="0"/>
              <a:t>E</a:t>
            </a:r>
          </a:p>
        </p:txBody>
      </p:sp>
      <p:sp>
        <p:nvSpPr>
          <p:cNvPr id="20" name="TextBox 19"/>
          <p:cNvSpPr txBox="1"/>
          <p:nvPr/>
        </p:nvSpPr>
        <p:spPr>
          <a:xfrm>
            <a:off x="5610969" y="709602"/>
            <a:ext cx="3240360" cy="1077218"/>
          </a:xfrm>
          <a:prstGeom prst="rect">
            <a:avLst/>
          </a:prstGeom>
          <a:noFill/>
        </p:spPr>
        <p:txBody>
          <a:bodyPr wrap="square" rtlCol="0">
            <a:spAutoFit/>
          </a:bodyPr>
          <a:lstStyle/>
          <a:p>
            <a:r>
              <a:rPr lang="en-GB" sz="1600" dirty="0"/>
              <a:t>We need to use the second z-table whenever:</a:t>
            </a:r>
          </a:p>
          <a:p>
            <a:r>
              <a:rPr lang="en-GB" sz="1600" b="1" dirty="0"/>
              <a:t>we’re looking up the z value for certain ‘round’ probabilities.</a:t>
            </a:r>
          </a:p>
        </p:txBody>
      </p:sp>
      <p:sp>
        <p:nvSpPr>
          <p:cNvPr id="22" name="Slide Number Placeholder 2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161</a:t>
            </a:fld>
            <a:endParaRPr lang="en-GB"/>
          </a:p>
        </p:txBody>
      </p:sp>
    </p:spTree>
    <p:extLst>
      <p:ext uri="{BB962C8B-B14F-4D97-AF65-F5344CB8AC3E}">
        <p14:creationId xmlns:p14="http://schemas.microsoft.com/office/powerpoint/2010/main" val="40235217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323528" y="1196753"/>
            <a:ext cx="5965701" cy="1443166"/>
          </a:xfrm>
          <a:prstGeom prst="rect">
            <a:avLst/>
          </a:prstGeom>
          <a:ln>
            <a:noFill/>
          </a:ln>
          <a:effectLst>
            <a:outerShdw blurRad="292100" dist="139700" dir="2700000" algn="tl" rotWithShape="0">
              <a:srgbClr val="333333">
                <a:alpha val="65000"/>
              </a:srgbClr>
            </a:outerShdw>
          </a:effectLst>
        </p:spPr>
      </p:pic>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Mixed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162</a:t>
            </a:fld>
            <a:endParaRPr lang="en-GB"/>
          </a:p>
        </p:txBody>
      </p:sp>
    </p:spTree>
    <p:extLst>
      <p:ext uri="{BB962C8B-B14F-4D97-AF65-F5344CB8AC3E}">
        <p14:creationId xmlns:p14="http://schemas.microsoft.com/office/powerpoint/2010/main" val="2337749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r>
              <a:rPr lang="en-IN" sz="4000" dirty="0"/>
              <a:t>Introduction to Statistical Methods</a:t>
            </a:r>
            <a:endParaRPr lang="en-US" sz="40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IN" sz="4800" dirty="0"/>
              <a:t>Introduction to Statistical Methods</a:t>
            </a:r>
            <a:endParaRPr lang="en-US" sz="48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Sampling Distribution</a:t>
            </a:r>
          </a:p>
        </p:txBody>
      </p:sp>
    </p:spTree>
    <p:extLst>
      <p:ext uri="{BB962C8B-B14F-4D97-AF65-F5344CB8AC3E}">
        <p14:creationId xmlns:p14="http://schemas.microsoft.com/office/powerpoint/2010/main" val="1923925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Learning Objective </a:t>
            </a:r>
          </a:p>
        </p:txBody>
      </p:sp>
      <p:sp>
        <p:nvSpPr>
          <p:cNvPr id="3" name="Vertical Text Placeholder 2"/>
          <p:cNvSpPr>
            <a:spLocks noGrp="1"/>
          </p:cNvSpPr>
          <p:nvPr>
            <p:ph type="body" orient="vert" idx="1"/>
          </p:nvPr>
        </p:nvSpPr>
        <p:spPr/>
        <p:txBody>
          <a:bodyPr vert="horz">
            <a:normAutofit/>
          </a:bodyPr>
          <a:lstStyle/>
          <a:p>
            <a:pPr lvl="0">
              <a:buFont typeface="Wingdings" panose="05000000000000000000" pitchFamily="2" charset="2"/>
              <a:buChar char="v"/>
            </a:pPr>
            <a:r>
              <a:rPr lang="en-IN" sz="2800" dirty="0"/>
              <a:t>Sampling Distributions</a:t>
            </a:r>
          </a:p>
          <a:p>
            <a:pPr lvl="1">
              <a:buFont typeface="Wingdings" panose="05000000000000000000" pitchFamily="2" charset="2"/>
              <a:buChar char="v"/>
            </a:pPr>
            <a:r>
              <a:rPr lang="en-IN" dirty="0"/>
              <a:t>Statistical methods in practice</a:t>
            </a:r>
          </a:p>
          <a:p>
            <a:pPr lvl="1">
              <a:buFont typeface="Wingdings" panose="05000000000000000000" pitchFamily="2" charset="2"/>
              <a:buChar char="v"/>
            </a:pPr>
            <a:r>
              <a:rPr lang="en-IN" dirty="0"/>
              <a:t>Random sample and statistics</a:t>
            </a:r>
          </a:p>
          <a:p>
            <a:pPr lvl="1">
              <a:buFont typeface="Wingdings" panose="05000000000000000000" pitchFamily="2" charset="2"/>
              <a:buChar char="v"/>
            </a:pPr>
            <a:r>
              <a:rPr lang="en-IN" dirty="0"/>
              <a:t>Some important statistics and their distributions</a:t>
            </a:r>
          </a:p>
          <a:p>
            <a:pPr>
              <a:buFont typeface="Wingdings" panose="05000000000000000000" pitchFamily="2" charset="2"/>
              <a:buChar char="v"/>
            </a:pPr>
            <a:endParaRPr lang="en-IN"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166</a:t>
            </a:fld>
            <a:endParaRPr lang="en-US"/>
          </a:p>
        </p:txBody>
      </p:sp>
    </p:spTree>
    <p:extLst>
      <p:ext uri="{BB962C8B-B14F-4D97-AF65-F5344CB8AC3E}">
        <p14:creationId xmlns:p14="http://schemas.microsoft.com/office/powerpoint/2010/main" val="11154526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Sampling Distributions</a:t>
            </a:r>
          </a:p>
        </p:txBody>
      </p:sp>
      <p:sp>
        <p:nvSpPr>
          <p:cNvPr id="3" name="Vertical Text Placeholder 2"/>
          <p:cNvSpPr>
            <a:spLocks noGrp="1"/>
          </p:cNvSpPr>
          <p:nvPr>
            <p:ph type="body" orient="vert" idx="1"/>
          </p:nvPr>
        </p:nvSpPr>
        <p:spPr/>
        <p:txBody>
          <a:bodyPr vert="horz">
            <a:normAutofit lnSpcReduction="10000"/>
          </a:bodyPr>
          <a:lstStyle/>
          <a:p>
            <a:pPr lvl="0">
              <a:buFont typeface="Wingdings" panose="05000000000000000000" pitchFamily="2" charset="2"/>
              <a:buChar char="v"/>
            </a:pPr>
            <a:endParaRPr lang="en-IN" sz="2800" dirty="0"/>
          </a:p>
          <a:p>
            <a:pPr lvl="0">
              <a:buFont typeface="Wingdings" panose="05000000000000000000" pitchFamily="2" charset="2"/>
              <a:buChar char="v"/>
            </a:pPr>
            <a:r>
              <a:rPr lang="en-IN" sz="2800" dirty="0"/>
              <a:t>Method of Sampling and statistics</a:t>
            </a:r>
          </a:p>
          <a:p>
            <a:pPr lvl="1">
              <a:buFont typeface="Wingdings" panose="05000000000000000000" pitchFamily="2" charset="2"/>
              <a:buChar char="v"/>
            </a:pPr>
            <a:r>
              <a:rPr lang="en-IN" dirty="0"/>
              <a:t>Descriptive statistics</a:t>
            </a:r>
          </a:p>
          <a:p>
            <a:pPr lvl="1">
              <a:buFont typeface="Wingdings" panose="05000000000000000000" pitchFamily="2" charset="2"/>
              <a:buChar char="v"/>
            </a:pPr>
            <a:r>
              <a:rPr lang="en-IN" dirty="0"/>
              <a:t>Statistical inference</a:t>
            </a:r>
          </a:p>
          <a:p>
            <a:pPr lvl="1">
              <a:buFont typeface="Wingdings" panose="05000000000000000000" pitchFamily="2" charset="2"/>
              <a:buChar char="v"/>
            </a:pPr>
            <a:r>
              <a:rPr lang="en-IN" dirty="0"/>
              <a:t>Probability theory.</a:t>
            </a:r>
          </a:p>
          <a:p>
            <a:pPr>
              <a:buFont typeface="Wingdings" panose="05000000000000000000" pitchFamily="2" charset="2"/>
              <a:buChar char="v"/>
            </a:pPr>
            <a:endParaRPr lang="en-IN"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167</a:t>
            </a:fld>
            <a:endParaRPr lang="en-US"/>
          </a:p>
        </p:txBody>
      </p:sp>
    </p:spTree>
    <p:extLst>
      <p:ext uri="{BB962C8B-B14F-4D97-AF65-F5344CB8AC3E}">
        <p14:creationId xmlns:p14="http://schemas.microsoft.com/office/powerpoint/2010/main" val="3447194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Sampling Distributions</a:t>
            </a:r>
          </a:p>
        </p:txBody>
      </p:sp>
      <p:sp>
        <p:nvSpPr>
          <p:cNvPr id="3" name="Vertical Text Placeholder 2"/>
          <p:cNvSpPr>
            <a:spLocks noGrp="1"/>
          </p:cNvSpPr>
          <p:nvPr>
            <p:ph type="body" orient="vert" idx="1"/>
          </p:nvPr>
        </p:nvSpPr>
        <p:spPr/>
        <p:txBody>
          <a:bodyPr vert="horz">
            <a:noAutofit/>
          </a:bodyPr>
          <a:lstStyle/>
          <a:p>
            <a:pPr lvl="0">
              <a:buFont typeface="Wingdings" panose="05000000000000000000" pitchFamily="2" charset="2"/>
              <a:buChar char="v"/>
            </a:pPr>
            <a:r>
              <a:rPr lang="en-IN" sz="2800" dirty="0"/>
              <a:t>Application</a:t>
            </a:r>
          </a:p>
          <a:p>
            <a:pPr lvl="1">
              <a:buFont typeface="Wingdings" panose="05000000000000000000" pitchFamily="2" charset="2"/>
              <a:buChar char="v"/>
            </a:pPr>
            <a:r>
              <a:rPr lang="en-IN" dirty="0"/>
              <a:t>Exit polls.</a:t>
            </a:r>
          </a:p>
          <a:p>
            <a:pPr lvl="1">
              <a:buFont typeface="Wingdings" panose="05000000000000000000" pitchFamily="2" charset="2"/>
              <a:buChar char="v"/>
            </a:pPr>
            <a:r>
              <a:rPr lang="en-IN" dirty="0"/>
              <a:t>Sociological and economical surveys.</a:t>
            </a:r>
          </a:p>
          <a:p>
            <a:pPr lvl="1">
              <a:buFont typeface="Wingdings" panose="05000000000000000000" pitchFamily="2" charset="2"/>
              <a:buChar char="v"/>
            </a:pPr>
            <a:r>
              <a:rPr lang="en-IN" dirty="0"/>
              <a:t>Advance experimental science.</a:t>
            </a:r>
          </a:p>
          <a:p>
            <a:pPr lvl="2">
              <a:buFont typeface="Wingdings" panose="05000000000000000000" pitchFamily="2" charset="2"/>
              <a:buChar char="v"/>
            </a:pPr>
            <a:r>
              <a:rPr lang="en-IN" sz="2800" dirty="0"/>
              <a:t>General inference based on experimental result based on experimental sample.</a:t>
            </a:r>
          </a:p>
          <a:p>
            <a:pPr lvl="1">
              <a:buFont typeface="Wingdings" panose="05000000000000000000" pitchFamily="2" charset="2"/>
              <a:buChar char="v"/>
            </a:pPr>
            <a:r>
              <a:rPr lang="en-IN" dirty="0"/>
              <a:t>Weather predictions.</a:t>
            </a:r>
          </a:p>
          <a:p>
            <a:pPr lvl="1">
              <a:buFont typeface="Wingdings" panose="05000000000000000000" pitchFamily="2" charset="2"/>
              <a:buChar char="v"/>
            </a:pPr>
            <a:r>
              <a:rPr lang="en-IN" dirty="0"/>
              <a:t>Quality control in industries.</a:t>
            </a:r>
          </a:p>
          <a:p>
            <a:pPr lvl="1">
              <a:buFont typeface="Wingdings" panose="05000000000000000000" pitchFamily="2" charset="2"/>
              <a:buChar char="v"/>
            </a:pPr>
            <a:r>
              <a:rPr lang="en-IN" dirty="0"/>
              <a:t>Market survey.</a:t>
            </a:r>
          </a:p>
          <a:p>
            <a:pPr>
              <a:buFont typeface="Wingdings" panose="05000000000000000000" pitchFamily="2" charset="2"/>
              <a:buChar char="v"/>
            </a:pPr>
            <a:endParaRPr lang="en-IN"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168</a:t>
            </a:fld>
            <a:endParaRPr lang="en-US"/>
          </a:p>
        </p:txBody>
      </p:sp>
    </p:spTree>
    <p:extLst>
      <p:ext uri="{BB962C8B-B14F-4D97-AF65-F5344CB8AC3E}">
        <p14:creationId xmlns:p14="http://schemas.microsoft.com/office/powerpoint/2010/main" val="679904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Populations and samples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Smiley Face 4"/>
          <p:cNvSpPr/>
          <p:nvPr/>
        </p:nvSpPr>
        <p:spPr>
          <a:xfrm>
            <a:off x="1799692" y="1128795"/>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Smiley Face 5"/>
          <p:cNvSpPr/>
          <p:nvPr/>
        </p:nvSpPr>
        <p:spPr>
          <a:xfrm>
            <a:off x="2375756"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Smiley Face 6"/>
          <p:cNvSpPr/>
          <p:nvPr/>
        </p:nvSpPr>
        <p:spPr>
          <a:xfrm>
            <a:off x="2951820"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Smiley Face 7"/>
          <p:cNvSpPr/>
          <p:nvPr/>
        </p:nvSpPr>
        <p:spPr>
          <a:xfrm>
            <a:off x="3527884"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Smiley Face 8"/>
          <p:cNvSpPr/>
          <p:nvPr/>
        </p:nvSpPr>
        <p:spPr>
          <a:xfrm>
            <a:off x="4103948"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Smiley Face 9"/>
          <p:cNvSpPr/>
          <p:nvPr/>
        </p:nvSpPr>
        <p:spPr>
          <a:xfrm>
            <a:off x="4680012" y="1128795"/>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Smiley Face 10"/>
          <p:cNvSpPr/>
          <p:nvPr/>
        </p:nvSpPr>
        <p:spPr>
          <a:xfrm>
            <a:off x="5256076"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Smiley Face 11"/>
          <p:cNvSpPr/>
          <p:nvPr/>
        </p:nvSpPr>
        <p:spPr>
          <a:xfrm>
            <a:off x="5832140"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Smiley Face 12"/>
          <p:cNvSpPr/>
          <p:nvPr/>
        </p:nvSpPr>
        <p:spPr>
          <a:xfrm>
            <a:off x="6408204"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Smiley Face 13"/>
          <p:cNvSpPr/>
          <p:nvPr/>
        </p:nvSpPr>
        <p:spPr>
          <a:xfrm>
            <a:off x="6984268"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Smiley Face 14"/>
          <p:cNvSpPr/>
          <p:nvPr/>
        </p:nvSpPr>
        <p:spPr>
          <a:xfrm>
            <a:off x="1799692" y="157072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Smiley Face 15"/>
          <p:cNvSpPr/>
          <p:nvPr/>
        </p:nvSpPr>
        <p:spPr>
          <a:xfrm>
            <a:off x="2375756"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Smiley Face 16"/>
          <p:cNvSpPr/>
          <p:nvPr/>
        </p:nvSpPr>
        <p:spPr>
          <a:xfrm>
            <a:off x="2951820"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miley Face 17"/>
          <p:cNvSpPr/>
          <p:nvPr/>
        </p:nvSpPr>
        <p:spPr>
          <a:xfrm>
            <a:off x="3527884"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miley Face 18"/>
          <p:cNvSpPr/>
          <p:nvPr/>
        </p:nvSpPr>
        <p:spPr>
          <a:xfrm>
            <a:off x="4103948"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miley Face 19"/>
          <p:cNvSpPr/>
          <p:nvPr/>
        </p:nvSpPr>
        <p:spPr>
          <a:xfrm>
            <a:off x="4680012" y="157072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miley Face 20"/>
          <p:cNvSpPr/>
          <p:nvPr/>
        </p:nvSpPr>
        <p:spPr>
          <a:xfrm>
            <a:off x="5256076"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miley Face 21"/>
          <p:cNvSpPr/>
          <p:nvPr/>
        </p:nvSpPr>
        <p:spPr>
          <a:xfrm>
            <a:off x="5832140"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miley Face 22"/>
          <p:cNvSpPr/>
          <p:nvPr/>
        </p:nvSpPr>
        <p:spPr>
          <a:xfrm>
            <a:off x="6408204"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miley Face 23"/>
          <p:cNvSpPr/>
          <p:nvPr/>
        </p:nvSpPr>
        <p:spPr>
          <a:xfrm>
            <a:off x="6984268"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miley Face 24"/>
          <p:cNvSpPr/>
          <p:nvPr/>
        </p:nvSpPr>
        <p:spPr>
          <a:xfrm>
            <a:off x="1799692" y="204570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miley Face 25"/>
          <p:cNvSpPr/>
          <p:nvPr/>
        </p:nvSpPr>
        <p:spPr>
          <a:xfrm>
            <a:off x="2375756"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miley Face 26"/>
          <p:cNvSpPr/>
          <p:nvPr/>
        </p:nvSpPr>
        <p:spPr>
          <a:xfrm>
            <a:off x="2951820"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miley Face 27"/>
          <p:cNvSpPr/>
          <p:nvPr/>
        </p:nvSpPr>
        <p:spPr>
          <a:xfrm>
            <a:off x="3527884"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miley Face 28"/>
          <p:cNvSpPr/>
          <p:nvPr/>
        </p:nvSpPr>
        <p:spPr>
          <a:xfrm>
            <a:off x="4103948"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miley Face 29"/>
          <p:cNvSpPr/>
          <p:nvPr/>
        </p:nvSpPr>
        <p:spPr>
          <a:xfrm>
            <a:off x="4680012" y="204570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miley Face 30"/>
          <p:cNvSpPr/>
          <p:nvPr/>
        </p:nvSpPr>
        <p:spPr>
          <a:xfrm>
            <a:off x="5256076"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miley Face 31"/>
          <p:cNvSpPr/>
          <p:nvPr/>
        </p:nvSpPr>
        <p:spPr>
          <a:xfrm>
            <a:off x="5832140"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miley Face 32"/>
          <p:cNvSpPr/>
          <p:nvPr/>
        </p:nvSpPr>
        <p:spPr>
          <a:xfrm>
            <a:off x="6408204"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miley Face 33"/>
          <p:cNvSpPr/>
          <p:nvPr/>
        </p:nvSpPr>
        <p:spPr>
          <a:xfrm>
            <a:off x="6984268"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miley Face 34"/>
          <p:cNvSpPr/>
          <p:nvPr/>
        </p:nvSpPr>
        <p:spPr>
          <a:xfrm>
            <a:off x="1799692" y="253319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miley Face 35"/>
          <p:cNvSpPr/>
          <p:nvPr/>
        </p:nvSpPr>
        <p:spPr>
          <a:xfrm>
            <a:off x="2375756"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miley Face 36"/>
          <p:cNvSpPr/>
          <p:nvPr/>
        </p:nvSpPr>
        <p:spPr>
          <a:xfrm>
            <a:off x="2951820"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miley Face 37"/>
          <p:cNvSpPr/>
          <p:nvPr/>
        </p:nvSpPr>
        <p:spPr>
          <a:xfrm>
            <a:off x="3527884"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miley Face 38"/>
          <p:cNvSpPr/>
          <p:nvPr/>
        </p:nvSpPr>
        <p:spPr>
          <a:xfrm>
            <a:off x="4103948"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miley Face 39"/>
          <p:cNvSpPr/>
          <p:nvPr/>
        </p:nvSpPr>
        <p:spPr>
          <a:xfrm>
            <a:off x="4680012" y="253319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Smiley Face 40"/>
          <p:cNvSpPr/>
          <p:nvPr/>
        </p:nvSpPr>
        <p:spPr>
          <a:xfrm>
            <a:off x="5256076"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Smiley Face 41"/>
          <p:cNvSpPr/>
          <p:nvPr/>
        </p:nvSpPr>
        <p:spPr>
          <a:xfrm>
            <a:off x="5832140"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miley Face 42"/>
          <p:cNvSpPr/>
          <p:nvPr/>
        </p:nvSpPr>
        <p:spPr>
          <a:xfrm>
            <a:off x="6408204"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miley Face 43"/>
          <p:cNvSpPr/>
          <p:nvPr/>
        </p:nvSpPr>
        <p:spPr>
          <a:xfrm>
            <a:off x="6984268"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miley Face 44"/>
          <p:cNvSpPr/>
          <p:nvPr/>
        </p:nvSpPr>
        <p:spPr>
          <a:xfrm>
            <a:off x="1799692" y="300817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Smiley Face 45"/>
          <p:cNvSpPr/>
          <p:nvPr/>
        </p:nvSpPr>
        <p:spPr>
          <a:xfrm>
            <a:off x="2375756"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7" name="Smiley Face 46"/>
          <p:cNvSpPr/>
          <p:nvPr/>
        </p:nvSpPr>
        <p:spPr>
          <a:xfrm>
            <a:off x="2951820"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Smiley Face 47"/>
          <p:cNvSpPr/>
          <p:nvPr/>
        </p:nvSpPr>
        <p:spPr>
          <a:xfrm>
            <a:off x="3527884"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Smiley Face 48"/>
          <p:cNvSpPr/>
          <p:nvPr/>
        </p:nvSpPr>
        <p:spPr>
          <a:xfrm>
            <a:off x="4103948"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Smiley Face 49"/>
          <p:cNvSpPr/>
          <p:nvPr/>
        </p:nvSpPr>
        <p:spPr>
          <a:xfrm>
            <a:off x="4680012" y="300817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Smiley Face 50"/>
          <p:cNvSpPr/>
          <p:nvPr/>
        </p:nvSpPr>
        <p:spPr>
          <a:xfrm>
            <a:off x="5256076"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Smiley Face 51"/>
          <p:cNvSpPr/>
          <p:nvPr/>
        </p:nvSpPr>
        <p:spPr>
          <a:xfrm>
            <a:off x="5832140"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Smiley Face 52"/>
          <p:cNvSpPr/>
          <p:nvPr/>
        </p:nvSpPr>
        <p:spPr>
          <a:xfrm>
            <a:off x="6408204"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Smiley Face 53"/>
          <p:cNvSpPr/>
          <p:nvPr/>
        </p:nvSpPr>
        <p:spPr>
          <a:xfrm>
            <a:off x="6984268"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TextBox 54"/>
          <p:cNvSpPr txBox="1"/>
          <p:nvPr/>
        </p:nvSpPr>
        <p:spPr>
          <a:xfrm>
            <a:off x="269413" y="3621167"/>
            <a:ext cx="8604956" cy="646331"/>
          </a:xfrm>
          <a:prstGeom prst="rect">
            <a:avLst/>
          </a:prstGeom>
          <a:noFill/>
        </p:spPr>
        <p:txBody>
          <a:bodyPr wrap="square" rtlCol="0">
            <a:spAutoFit/>
          </a:bodyPr>
          <a:lstStyle/>
          <a:p>
            <a:r>
              <a:rPr lang="en-GB" dirty="0"/>
              <a:t>A </a:t>
            </a:r>
            <a:r>
              <a:rPr lang="en-GB" b="1" dirty="0"/>
              <a:t>population</a:t>
            </a:r>
            <a:r>
              <a:rPr lang="en-GB" dirty="0"/>
              <a:t> is: 	the </a:t>
            </a:r>
            <a:r>
              <a:rPr lang="en-GB" u="sng" dirty="0"/>
              <a:t>full</a:t>
            </a:r>
            <a:r>
              <a:rPr lang="en-GB" dirty="0"/>
              <a:t> collection of people or things.</a:t>
            </a:r>
          </a:p>
          <a:p>
            <a:r>
              <a:rPr lang="en-GB" dirty="0"/>
              <a:t>A </a:t>
            </a:r>
            <a:r>
              <a:rPr lang="en-GB" b="1" dirty="0"/>
              <a:t>sample</a:t>
            </a:r>
            <a:r>
              <a:rPr lang="en-GB" dirty="0"/>
              <a:t> is: 	some subset of the population intended to represent the population.</a:t>
            </a:r>
          </a:p>
        </p:txBody>
      </p:sp>
      <p:sp>
        <p:nvSpPr>
          <p:cNvPr id="56" name="Rectangle 55"/>
          <p:cNvSpPr/>
          <p:nvPr/>
        </p:nvSpPr>
        <p:spPr>
          <a:xfrm>
            <a:off x="1619672" y="931321"/>
            <a:ext cx="5868652" cy="259228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57" name="TextBox 56"/>
          <p:cNvSpPr txBox="1"/>
          <p:nvPr/>
        </p:nvSpPr>
        <p:spPr>
          <a:xfrm>
            <a:off x="1633642" y="627162"/>
            <a:ext cx="1296144" cy="369332"/>
          </a:xfrm>
          <a:prstGeom prst="rect">
            <a:avLst/>
          </a:prstGeom>
          <a:noFill/>
        </p:spPr>
        <p:txBody>
          <a:bodyPr wrap="square" rtlCol="0">
            <a:spAutoFit/>
          </a:bodyPr>
          <a:lstStyle/>
          <a:p>
            <a:r>
              <a:rPr lang="en-GB" b="1" dirty="0">
                <a:solidFill>
                  <a:schemeClr val="tx2"/>
                </a:solidFill>
              </a:rPr>
              <a:t>Population</a:t>
            </a:r>
          </a:p>
        </p:txBody>
      </p:sp>
      <p:sp>
        <p:nvSpPr>
          <p:cNvPr id="58" name="Rectangle 57"/>
          <p:cNvSpPr/>
          <p:nvPr/>
        </p:nvSpPr>
        <p:spPr>
          <a:xfrm>
            <a:off x="5152611" y="1959528"/>
            <a:ext cx="2172576" cy="14480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9" name="TextBox 58"/>
          <p:cNvSpPr txBox="1"/>
          <p:nvPr/>
        </p:nvSpPr>
        <p:spPr>
          <a:xfrm>
            <a:off x="5341354" y="1760997"/>
            <a:ext cx="1296144" cy="369332"/>
          </a:xfrm>
          <a:prstGeom prst="rect">
            <a:avLst/>
          </a:prstGeom>
          <a:noFill/>
        </p:spPr>
        <p:txBody>
          <a:bodyPr wrap="square" rtlCol="0">
            <a:spAutoFit/>
          </a:bodyPr>
          <a:lstStyle/>
          <a:p>
            <a:r>
              <a:rPr lang="en-GB" b="1" dirty="0">
                <a:solidFill>
                  <a:srgbClr val="00B050"/>
                </a:solidFill>
              </a:rPr>
              <a:t>Sample</a:t>
            </a:r>
          </a:p>
        </p:txBody>
      </p:sp>
      <p:sp>
        <p:nvSpPr>
          <p:cNvPr id="60" name="TextBox 59"/>
          <p:cNvSpPr txBox="1"/>
          <p:nvPr/>
        </p:nvSpPr>
        <p:spPr>
          <a:xfrm>
            <a:off x="269413" y="5111427"/>
            <a:ext cx="2412268" cy="1200329"/>
          </a:xfrm>
          <a:prstGeom prst="rect">
            <a:avLst/>
          </a:prstGeom>
          <a:noFill/>
        </p:spPr>
        <p:txBody>
          <a:bodyPr wrap="square" rtlCol="0">
            <a:spAutoFit/>
          </a:bodyPr>
          <a:lstStyle/>
          <a:p>
            <a:r>
              <a:rPr lang="en-GB" dirty="0"/>
              <a:t>Data obtained from all members of the population is known as a </a:t>
            </a:r>
            <a:r>
              <a:rPr lang="en-GB" b="1" dirty="0"/>
              <a:t>census</a:t>
            </a:r>
            <a:r>
              <a:rPr lang="en-GB" dirty="0"/>
              <a:t>.</a:t>
            </a:r>
          </a:p>
        </p:txBody>
      </p:sp>
      <p:sp>
        <p:nvSpPr>
          <p:cNvPr id="61" name="TextBox 60"/>
          <p:cNvSpPr txBox="1"/>
          <p:nvPr/>
        </p:nvSpPr>
        <p:spPr>
          <a:xfrm>
            <a:off x="3595647" y="4346888"/>
            <a:ext cx="2700300"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b="1" dirty="0"/>
              <a:t>Advantages of sampling</a:t>
            </a:r>
          </a:p>
        </p:txBody>
      </p:sp>
      <p:sp>
        <p:nvSpPr>
          <p:cNvPr id="62" name="TextBox 61"/>
          <p:cNvSpPr txBox="1"/>
          <p:nvPr/>
        </p:nvSpPr>
        <p:spPr>
          <a:xfrm>
            <a:off x="3595647" y="4736476"/>
            <a:ext cx="4752528" cy="1107996"/>
          </a:xfrm>
          <a:prstGeom prst="rect">
            <a:avLst/>
          </a:prstGeom>
          <a:noFill/>
        </p:spPr>
        <p:txBody>
          <a:bodyPr wrap="square" rtlCol="0">
            <a:spAutoFit/>
          </a:bodyPr>
          <a:lstStyle/>
          <a:p>
            <a:pPr marL="285750" indent="-285750">
              <a:buFont typeface="Arial" panose="020B0604020202020204" pitchFamily="34" charset="0"/>
              <a:buChar char="•"/>
            </a:pPr>
            <a:r>
              <a:rPr lang="en-GB" sz="1600" dirty="0"/>
              <a:t>Cheaper/quicker than taking a census.</a:t>
            </a:r>
          </a:p>
          <a:p>
            <a:pPr marL="285750" indent="-285750">
              <a:buFont typeface="Arial" panose="020B0604020202020204" pitchFamily="34" charset="0"/>
              <a:buChar char="•"/>
            </a:pPr>
            <a:r>
              <a:rPr lang="en-GB" sz="1600" dirty="0"/>
              <a:t>Useful when testing of items results in their destruction (e.g. life-time of light bulb)</a:t>
            </a:r>
          </a:p>
          <a:p>
            <a:endParaRPr lang="en-GB" dirty="0"/>
          </a:p>
        </p:txBody>
      </p:sp>
      <p:sp>
        <p:nvSpPr>
          <p:cNvPr id="63" name="TextBox 62"/>
          <p:cNvSpPr txBox="1"/>
          <p:nvPr/>
        </p:nvSpPr>
        <p:spPr>
          <a:xfrm>
            <a:off x="3595647" y="5659806"/>
            <a:ext cx="2700300"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b="1" dirty="0"/>
              <a:t>Disadvantages of sampling</a:t>
            </a:r>
          </a:p>
        </p:txBody>
      </p:sp>
      <p:sp>
        <p:nvSpPr>
          <p:cNvPr id="64" name="TextBox 63"/>
          <p:cNvSpPr txBox="1"/>
          <p:nvPr/>
        </p:nvSpPr>
        <p:spPr>
          <a:xfrm>
            <a:off x="3555728" y="5992860"/>
            <a:ext cx="4752528"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Potential for bias.</a:t>
            </a:r>
          </a:p>
          <a:p>
            <a:pPr marL="285750" indent="-285750">
              <a:buFont typeface="Arial" panose="020B0604020202020204" pitchFamily="34" charset="0"/>
              <a:buChar char="•"/>
            </a:pPr>
            <a:r>
              <a:rPr lang="en-GB" sz="1600" dirty="0"/>
              <a:t>Natural variation between any two samples due to variation in data.</a:t>
            </a:r>
            <a:endParaRPr lang="en-GB" dirty="0"/>
          </a:p>
        </p:txBody>
      </p:sp>
      <p:sp>
        <p:nvSpPr>
          <p:cNvPr id="65" name="Rectangle 64"/>
          <p:cNvSpPr/>
          <p:nvPr/>
        </p:nvSpPr>
        <p:spPr>
          <a:xfrm>
            <a:off x="3966332" y="4752512"/>
            <a:ext cx="4341924" cy="7589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66" name="Rectangle 65"/>
          <p:cNvSpPr/>
          <p:nvPr/>
        </p:nvSpPr>
        <p:spPr>
          <a:xfrm>
            <a:off x="3949210" y="6062129"/>
            <a:ext cx="4341924" cy="7589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67" name="Rectangle 66"/>
          <p:cNvSpPr/>
          <p:nvPr/>
        </p:nvSpPr>
        <p:spPr>
          <a:xfrm>
            <a:off x="2110361" y="3591499"/>
            <a:ext cx="6764007" cy="3473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68" name="Rectangle 67"/>
          <p:cNvSpPr/>
          <p:nvPr/>
        </p:nvSpPr>
        <p:spPr>
          <a:xfrm>
            <a:off x="2110361" y="3937511"/>
            <a:ext cx="6764007" cy="2872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69" name="Rectangle 68"/>
          <p:cNvSpPr/>
          <p:nvPr/>
        </p:nvSpPr>
        <p:spPr>
          <a:xfrm>
            <a:off x="508293" y="5999584"/>
            <a:ext cx="895355" cy="3121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70" name="Slide Number Placeholder 6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169</a:t>
            </a:fld>
            <a:endParaRPr lang="en-US"/>
          </a:p>
        </p:txBody>
      </p:sp>
    </p:spTree>
    <p:extLst>
      <p:ext uri="{BB962C8B-B14F-4D97-AF65-F5344CB8AC3E}">
        <p14:creationId xmlns:p14="http://schemas.microsoft.com/office/powerpoint/2010/main" val="3714800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8" restart="whenNotActive" fill="hold" evtFilter="cancelBubble" nodeType="interactiveSeq">
                <p:stCondLst>
                  <p:cond evt="onClick" delay="0">
                    <p:tgtEl>
                      <p:spTgt spid="6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14" restart="whenNotActive" fill="hold" evtFilter="cancelBubble" nodeType="interactiveSeq">
                <p:stCondLst>
                  <p:cond evt="onClick" delay="0">
                    <p:tgtEl>
                      <p:spTgt spid="67"/>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7"/>
                                        </p:tgtEl>
                                      </p:cBhvr>
                                    </p:animEffect>
                                    <p:set>
                                      <p:cBhvr>
                                        <p:cTn id="19" dur="1" fill="hold">
                                          <p:stCondLst>
                                            <p:cond delay="499"/>
                                          </p:stCondLst>
                                        </p:cTn>
                                        <p:tgtEl>
                                          <p:spTgt spid="67"/>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0" restart="whenNotActive" fill="hold" evtFilter="cancelBubble" nodeType="interactiveSeq">
                <p:stCondLst>
                  <p:cond evt="onClick" delay="0">
                    <p:tgtEl>
                      <p:spTgt spid="68"/>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seq concurrent="1" nextAc="seek">
              <p:cTn id="26" restart="whenNotActive" fill="hold" evtFilter="cancelBubble" nodeType="interactiveSeq">
                <p:stCondLst>
                  <p:cond evt="onClick" delay="0">
                    <p:tgtEl>
                      <p:spTgt spid="69"/>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69"/>
                                        </p:tgtEl>
                                      </p:cBhvr>
                                    </p:animEffect>
                                    <p:set>
                                      <p:cBhvr>
                                        <p:cTn id="31" dur="1" fill="hold">
                                          <p:stCondLst>
                                            <p:cond delay="499"/>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69"/>
                  </p:tgtEl>
                </p:cond>
              </p:nextCondLst>
            </p:seq>
          </p:childTnLst>
        </p:cTn>
      </p:par>
    </p:tnLst>
    <p:bldLst>
      <p:bldP spid="65" grpId="0" animBg="1"/>
      <p:bldP spid="66" grpId="0" animBg="1"/>
      <p:bldP spid="67" grpId="0" animBg="1"/>
      <p:bldP spid="68"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buFont typeface="Wingdings" panose="05000000000000000000" pitchFamily="2" charset="2"/>
                  <a:buChar char="v"/>
                </a:pPr>
                <a:r>
                  <a:rPr lang="en-IN" dirty="0"/>
                  <a:t>Find the difference between</a:t>
                </a:r>
              </a:p>
              <a:p>
                <a:pPr marL="0" indent="0"/>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 </m:t>
                      </m:r>
                      <m:rad>
                        <m:radPr>
                          <m:degHide m:val="on"/>
                          <m:ctrlPr>
                            <a:rPr lang="en-IN" i="1" smtClean="0">
                              <a:latin typeface="Cambria Math" panose="02040503050406030204" pitchFamily="18" charset="0"/>
                            </a:rPr>
                          </m:ctrlPr>
                        </m:radPr>
                        <m:deg/>
                        <m:e>
                          <m:f>
                            <m:fPr>
                              <m:ctrlPr>
                                <a:rPr lang="en-IN" i="1" smtClean="0">
                                  <a:latin typeface="Cambria Math" panose="02040503050406030204" pitchFamily="18" charset="0"/>
                                </a:rPr>
                              </m:ctrlPr>
                            </m:fPr>
                            <m:num>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𝑛</m:t>
                                  </m:r>
                                </m:sup>
                                <m:e>
                                  <m:sSup>
                                    <m:sSupPr>
                                      <m:ctrlPr>
                                        <a:rPr lang="en-IN" i="1" smtClean="0">
                                          <a:latin typeface="Cambria Math" panose="02040503050406030204" pitchFamily="18" charset="0"/>
                                        </a:rPr>
                                      </m:ctrlPr>
                                    </m:sSupPr>
                                    <m:e>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e>
                                    <m:sup>
                                      <m:r>
                                        <a:rPr lang="en-IN" b="0" i="1" smtClean="0">
                                          <a:latin typeface="Cambria Math" panose="02040503050406030204" pitchFamily="18" charset="0"/>
                                        </a:rPr>
                                        <m:t>2</m:t>
                                      </m:r>
                                    </m:sup>
                                  </m:sSup>
                                </m:e>
                              </m:nary>
                            </m:num>
                            <m:den>
                              <m:r>
                                <a:rPr lang="en-IN" b="0" i="1" smtClean="0">
                                  <a:latin typeface="Cambria Math" panose="02040503050406030204" pitchFamily="18" charset="0"/>
                                </a:rPr>
                                <m:t>𝑛</m:t>
                              </m:r>
                              <m:r>
                                <a:rPr lang="en-IN" b="0" i="1" smtClean="0">
                                  <a:latin typeface="Cambria Math" panose="02040503050406030204" pitchFamily="18" charset="0"/>
                                </a:rPr>
                                <m:t>−1</m:t>
                              </m:r>
                            </m:den>
                          </m:f>
                        </m:e>
                      </m:rad>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f>
                        <m:fPr>
                          <m:ctrlPr>
                            <a:rPr lang="en-IN" i="1">
                              <a:latin typeface="Cambria Math" panose="02040503050406030204" pitchFamily="18" charset="0"/>
                            </a:rPr>
                          </m:ctrlPr>
                        </m:fPr>
                        <m:num>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=0</m:t>
                              </m:r>
                            </m:sub>
                            <m:sup>
                              <m:r>
                                <a:rPr lang="en-IN" i="1">
                                  <a:latin typeface="Cambria Math" panose="02040503050406030204" pitchFamily="18" charset="0"/>
                                </a:rPr>
                                <m:t>𝑛</m:t>
                              </m:r>
                            </m:sup>
                            <m:e>
                              <m:d>
                                <m:dPr>
                                  <m:begChr m:val="|"/>
                                  <m:endChr m:val="|"/>
                                  <m:ctrlPr>
                                    <a:rPr lang="en-IN" i="1" smtClean="0">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r>
                                    <a:rPr lang="en-IN" i="1">
                                      <a:latin typeface="Cambria Math" panose="02040503050406030204" pitchFamily="18" charset="0"/>
                                    </a:rPr>
                                    <m:t>− </m:t>
                                  </m:r>
                                  <m:acc>
                                    <m:accPr>
                                      <m:chr m:val="̅"/>
                                      <m:ctrlPr>
                                        <a:rPr lang="en-IN" i="1">
                                          <a:latin typeface="Cambria Math" panose="02040503050406030204" pitchFamily="18" charset="0"/>
                                        </a:rPr>
                                      </m:ctrlPr>
                                    </m:accPr>
                                    <m:e>
                                      <m:r>
                                        <a:rPr lang="en-IN" i="1">
                                          <a:latin typeface="Cambria Math" panose="02040503050406030204" pitchFamily="18" charset="0"/>
                                        </a:rPr>
                                        <m:t>𝑥</m:t>
                                      </m:r>
                                    </m:e>
                                  </m:acc>
                                </m:e>
                              </m:d>
                            </m:e>
                          </m:nary>
                        </m:num>
                        <m:den>
                          <m:r>
                            <a:rPr lang="en-IN" i="1">
                              <a:latin typeface="Cambria Math" panose="02040503050406030204" pitchFamily="18" charset="0"/>
                            </a:rPr>
                            <m:t>𝑛</m:t>
                          </m:r>
                          <m:r>
                            <a:rPr lang="en-IN" i="1">
                              <a:latin typeface="Cambria Math" panose="02040503050406030204" pitchFamily="18" charset="0"/>
                            </a:rPr>
                            <m:t>−1</m:t>
                          </m:r>
                        </m:den>
                      </m:f>
                    </m:oMath>
                  </m:oMathPara>
                </a14:m>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63" t="-943"/>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Home Work</a:t>
            </a:r>
          </a:p>
        </p:txBody>
      </p:sp>
    </p:spTree>
    <p:extLst>
      <p:ext uri="{BB962C8B-B14F-4D97-AF65-F5344CB8AC3E}">
        <p14:creationId xmlns:p14="http://schemas.microsoft.com/office/powerpoint/2010/main" val="5255625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Sampling key terms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Smiley Face 4"/>
          <p:cNvSpPr/>
          <p:nvPr/>
        </p:nvSpPr>
        <p:spPr>
          <a:xfrm>
            <a:off x="1799692" y="1128795"/>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Smiley Face 5"/>
          <p:cNvSpPr/>
          <p:nvPr/>
        </p:nvSpPr>
        <p:spPr>
          <a:xfrm>
            <a:off x="2375756"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Smiley Face 6"/>
          <p:cNvSpPr/>
          <p:nvPr/>
        </p:nvSpPr>
        <p:spPr>
          <a:xfrm>
            <a:off x="2951820"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Smiley Face 7"/>
          <p:cNvSpPr/>
          <p:nvPr/>
        </p:nvSpPr>
        <p:spPr>
          <a:xfrm>
            <a:off x="3527884"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Smiley Face 8"/>
          <p:cNvSpPr/>
          <p:nvPr/>
        </p:nvSpPr>
        <p:spPr>
          <a:xfrm>
            <a:off x="4103948"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Smiley Face 9"/>
          <p:cNvSpPr/>
          <p:nvPr/>
        </p:nvSpPr>
        <p:spPr>
          <a:xfrm>
            <a:off x="4680012" y="1128795"/>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Smiley Face 10"/>
          <p:cNvSpPr/>
          <p:nvPr/>
        </p:nvSpPr>
        <p:spPr>
          <a:xfrm>
            <a:off x="5256076"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Smiley Face 11"/>
          <p:cNvSpPr/>
          <p:nvPr/>
        </p:nvSpPr>
        <p:spPr>
          <a:xfrm>
            <a:off x="5832140"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Smiley Face 12"/>
          <p:cNvSpPr/>
          <p:nvPr/>
        </p:nvSpPr>
        <p:spPr>
          <a:xfrm>
            <a:off x="6408204"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Smiley Face 13"/>
          <p:cNvSpPr/>
          <p:nvPr/>
        </p:nvSpPr>
        <p:spPr>
          <a:xfrm>
            <a:off x="6984268" y="1140177"/>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Smiley Face 14"/>
          <p:cNvSpPr/>
          <p:nvPr/>
        </p:nvSpPr>
        <p:spPr>
          <a:xfrm>
            <a:off x="1799692" y="157072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Smiley Face 15"/>
          <p:cNvSpPr/>
          <p:nvPr/>
        </p:nvSpPr>
        <p:spPr>
          <a:xfrm>
            <a:off x="2375756"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Smiley Face 16"/>
          <p:cNvSpPr/>
          <p:nvPr/>
        </p:nvSpPr>
        <p:spPr>
          <a:xfrm>
            <a:off x="2951820"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Smiley Face 17"/>
          <p:cNvSpPr/>
          <p:nvPr/>
        </p:nvSpPr>
        <p:spPr>
          <a:xfrm>
            <a:off x="3527884"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Smiley Face 18"/>
          <p:cNvSpPr/>
          <p:nvPr/>
        </p:nvSpPr>
        <p:spPr>
          <a:xfrm>
            <a:off x="4103948"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Smiley Face 19"/>
          <p:cNvSpPr/>
          <p:nvPr/>
        </p:nvSpPr>
        <p:spPr>
          <a:xfrm>
            <a:off x="4680012" y="157072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Smiley Face 20"/>
          <p:cNvSpPr/>
          <p:nvPr/>
        </p:nvSpPr>
        <p:spPr>
          <a:xfrm>
            <a:off x="5256076"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Smiley Face 21"/>
          <p:cNvSpPr/>
          <p:nvPr/>
        </p:nvSpPr>
        <p:spPr>
          <a:xfrm>
            <a:off x="5832140"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Smiley Face 22"/>
          <p:cNvSpPr/>
          <p:nvPr/>
        </p:nvSpPr>
        <p:spPr>
          <a:xfrm>
            <a:off x="6408204"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Smiley Face 23"/>
          <p:cNvSpPr/>
          <p:nvPr/>
        </p:nvSpPr>
        <p:spPr>
          <a:xfrm>
            <a:off x="6984268" y="158210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Smiley Face 24"/>
          <p:cNvSpPr/>
          <p:nvPr/>
        </p:nvSpPr>
        <p:spPr>
          <a:xfrm>
            <a:off x="1799692" y="204570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Smiley Face 25"/>
          <p:cNvSpPr/>
          <p:nvPr/>
        </p:nvSpPr>
        <p:spPr>
          <a:xfrm>
            <a:off x="2375756"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Smiley Face 26"/>
          <p:cNvSpPr/>
          <p:nvPr/>
        </p:nvSpPr>
        <p:spPr>
          <a:xfrm>
            <a:off x="2951820"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Smiley Face 27"/>
          <p:cNvSpPr/>
          <p:nvPr/>
        </p:nvSpPr>
        <p:spPr>
          <a:xfrm>
            <a:off x="3527884"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Smiley Face 28"/>
          <p:cNvSpPr/>
          <p:nvPr/>
        </p:nvSpPr>
        <p:spPr>
          <a:xfrm>
            <a:off x="4103948"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Smiley Face 29"/>
          <p:cNvSpPr/>
          <p:nvPr/>
        </p:nvSpPr>
        <p:spPr>
          <a:xfrm>
            <a:off x="4680012" y="204570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Smiley Face 30"/>
          <p:cNvSpPr/>
          <p:nvPr/>
        </p:nvSpPr>
        <p:spPr>
          <a:xfrm>
            <a:off x="5256076"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Smiley Face 31"/>
          <p:cNvSpPr/>
          <p:nvPr/>
        </p:nvSpPr>
        <p:spPr>
          <a:xfrm>
            <a:off x="5832140"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Smiley Face 32"/>
          <p:cNvSpPr/>
          <p:nvPr/>
        </p:nvSpPr>
        <p:spPr>
          <a:xfrm>
            <a:off x="6408204"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Smiley Face 33"/>
          <p:cNvSpPr/>
          <p:nvPr/>
        </p:nvSpPr>
        <p:spPr>
          <a:xfrm>
            <a:off x="6984268" y="205708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Smiley Face 34"/>
          <p:cNvSpPr/>
          <p:nvPr/>
        </p:nvSpPr>
        <p:spPr>
          <a:xfrm>
            <a:off x="1799692" y="253319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Smiley Face 35"/>
          <p:cNvSpPr/>
          <p:nvPr/>
        </p:nvSpPr>
        <p:spPr>
          <a:xfrm>
            <a:off x="2375756"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Smiley Face 36"/>
          <p:cNvSpPr/>
          <p:nvPr/>
        </p:nvSpPr>
        <p:spPr>
          <a:xfrm>
            <a:off x="2951820"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Smiley Face 37"/>
          <p:cNvSpPr/>
          <p:nvPr/>
        </p:nvSpPr>
        <p:spPr>
          <a:xfrm>
            <a:off x="3527884"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Smiley Face 38"/>
          <p:cNvSpPr/>
          <p:nvPr/>
        </p:nvSpPr>
        <p:spPr>
          <a:xfrm>
            <a:off x="4103948"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Smiley Face 39"/>
          <p:cNvSpPr/>
          <p:nvPr/>
        </p:nvSpPr>
        <p:spPr>
          <a:xfrm>
            <a:off x="4680012" y="253319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Smiley Face 40"/>
          <p:cNvSpPr/>
          <p:nvPr/>
        </p:nvSpPr>
        <p:spPr>
          <a:xfrm>
            <a:off x="5256076"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Smiley Face 41"/>
          <p:cNvSpPr/>
          <p:nvPr/>
        </p:nvSpPr>
        <p:spPr>
          <a:xfrm>
            <a:off x="5832140"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Smiley Face 42"/>
          <p:cNvSpPr/>
          <p:nvPr/>
        </p:nvSpPr>
        <p:spPr>
          <a:xfrm>
            <a:off x="6408204"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Smiley Face 43"/>
          <p:cNvSpPr/>
          <p:nvPr/>
        </p:nvSpPr>
        <p:spPr>
          <a:xfrm>
            <a:off x="6984268" y="254457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Smiley Face 44"/>
          <p:cNvSpPr/>
          <p:nvPr/>
        </p:nvSpPr>
        <p:spPr>
          <a:xfrm>
            <a:off x="1799692" y="300817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Smiley Face 45"/>
          <p:cNvSpPr/>
          <p:nvPr/>
        </p:nvSpPr>
        <p:spPr>
          <a:xfrm>
            <a:off x="2375756"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7" name="Smiley Face 46"/>
          <p:cNvSpPr/>
          <p:nvPr/>
        </p:nvSpPr>
        <p:spPr>
          <a:xfrm>
            <a:off x="2951820"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Smiley Face 47"/>
          <p:cNvSpPr/>
          <p:nvPr/>
        </p:nvSpPr>
        <p:spPr>
          <a:xfrm>
            <a:off x="3527884"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Smiley Face 48"/>
          <p:cNvSpPr/>
          <p:nvPr/>
        </p:nvSpPr>
        <p:spPr>
          <a:xfrm>
            <a:off x="4103948"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Smiley Face 49"/>
          <p:cNvSpPr/>
          <p:nvPr/>
        </p:nvSpPr>
        <p:spPr>
          <a:xfrm>
            <a:off x="4680012" y="3008171"/>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Smiley Face 50"/>
          <p:cNvSpPr/>
          <p:nvPr/>
        </p:nvSpPr>
        <p:spPr>
          <a:xfrm>
            <a:off x="5256076"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Smiley Face 51"/>
          <p:cNvSpPr/>
          <p:nvPr/>
        </p:nvSpPr>
        <p:spPr>
          <a:xfrm>
            <a:off x="5832140"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Smiley Face 52"/>
          <p:cNvSpPr/>
          <p:nvPr/>
        </p:nvSpPr>
        <p:spPr>
          <a:xfrm>
            <a:off x="6408204"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Smiley Face 53"/>
          <p:cNvSpPr/>
          <p:nvPr/>
        </p:nvSpPr>
        <p:spPr>
          <a:xfrm>
            <a:off x="6984268" y="3019553"/>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54"/>
          <p:cNvSpPr/>
          <p:nvPr/>
        </p:nvSpPr>
        <p:spPr>
          <a:xfrm>
            <a:off x="1619672" y="931321"/>
            <a:ext cx="5868652" cy="259228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56" name="Rectangle 55"/>
          <p:cNvSpPr/>
          <p:nvPr/>
        </p:nvSpPr>
        <p:spPr>
          <a:xfrm>
            <a:off x="5152611" y="1959528"/>
            <a:ext cx="2172576" cy="14480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7" name="TextBox 56"/>
          <p:cNvSpPr txBox="1"/>
          <p:nvPr/>
        </p:nvSpPr>
        <p:spPr>
          <a:xfrm>
            <a:off x="5341354" y="1760997"/>
            <a:ext cx="1296144" cy="369332"/>
          </a:xfrm>
          <a:prstGeom prst="rect">
            <a:avLst/>
          </a:prstGeom>
          <a:noFill/>
        </p:spPr>
        <p:txBody>
          <a:bodyPr wrap="square" rtlCol="0">
            <a:spAutoFit/>
          </a:bodyPr>
          <a:lstStyle/>
          <a:p>
            <a:r>
              <a:rPr lang="en-GB" b="1" dirty="0">
                <a:solidFill>
                  <a:srgbClr val="00B050"/>
                </a:solidFill>
              </a:rPr>
              <a:t>Sample</a:t>
            </a:r>
          </a:p>
        </p:txBody>
      </p:sp>
      <p:cxnSp>
        <p:nvCxnSpPr>
          <p:cNvPr id="59" name="Straight Arrow Connector 58"/>
          <p:cNvCxnSpPr>
            <a:endCxn id="51" idx="3"/>
          </p:cNvCxnSpPr>
          <p:nvPr/>
        </p:nvCxnSpPr>
        <p:spPr>
          <a:xfrm flipV="1">
            <a:off x="2087724" y="3265404"/>
            <a:ext cx="3210533" cy="883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539552" y="4221088"/>
            <a:ext cx="2592288" cy="1200329"/>
          </a:xfrm>
          <a:prstGeom prst="rect">
            <a:avLst/>
          </a:prstGeom>
          <a:noFill/>
        </p:spPr>
        <p:txBody>
          <a:bodyPr wrap="square" rtlCol="0">
            <a:spAutoFit/>
          </a:bodyPr>
          <a:lstStyle/>
          <a:p>
            <a:r>
              <a:rPr lang="en-GB" dirty="0">
                <a:latin typeface="Wingdings" panose="05000000000000000000" pitchFamily="2" charset="2"/>
              </a:rPr>
              <a:t>!</a:t>
            </a:r>
            <a:r>
              <a:rPr lang="en-GB" dirty="0"/>
              <a:t> Each individual thing in the population that can be sampled is known as a </a:t>
            </a:r>
            <a:r>
              <a:rPr lang="en-GB" b="1" dirty="0"/>
              <a:t>sampling unit</a:t>
            </a:r>
            <a:r>
              <a:rPr lang="en-GB" dirty="0"/>
              <a:t>.</a:t>
            </a:r>
          </a:p>
        </p:txBody>
      </p:sp>
      <p:sp>
        <p:nvSpPr>
          <p:cNvPr id="62" name="TextBox 61"/>
          <p:cNvSpPr txBox="1"/>
          <p:nvPr/>
        </p:nvSpPr>
        <p:spPr>
          <a:xfrm>
            <a:off x="4247964" y="4551816"/>
            <a:ext cx="2592288" cy="1477328"/>
          </a:xfrm>
          <a:prstGeom prst="rect">
            <a:avLst/>
          </a:prstGeom>
          <a:noFill/>
        </p:spPr>
        <p:txBody>
          <a:bodyPr wrap="square" rtlCol="0">
            <a:spAutoFit/>
          </a:bodyPr>
          <a:lstStyle/>
          <a:p>
            <a:r>
              <a:rPr lang="en-GB" dirty="0">
                <a:latin typeface="Wingdings" panose="05000000000000000000" pitchFamily="2" charset="2"/>
              </a:rPr>
              <a:t>!</a:t>
            </a:r>
            <a:r>
              <a:rPr lang="en-GB" dirty="0"/>
              <a:t> The list of all those within the population that can be sampled is known as the </a:t>
            </a:r>
            <a:r>
              <a:rPr lang="en-GB" b="1" dirty="0"/>
              <a:t>sampling frame</a:t>
            </a:r>
            <a:r>
              <a:rPr lang="en-GB" dirty="0"/>
              <a:t>.</a:t>
            </a:r>
          </a:p>
        </p:txBody>
      </p:sp>
      <p:cxnSp>
        <p:nvCxnSpPr>
          <p:cNvPr id="64" name="Straight Arrow Connector 63"/>
          <p:cNvCxnSpPr>
            <a:stCxn id="62" idx="0"/>
          </p:cNvCxnSpPr>
          <p:nvPr/>
        </p:nvCxnSpPr>
        <p:spPr>
          <a:xfrm flipV="1">
            <a:off x="5544108" y="3650994"/>
            <a:ext cx="180020" cy="900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Slide Number Placeholder 5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170</a:t>
            </a:fld>
            <a:endParaRPr lang="en-US"/>
          </a:p>
        </p:txBody>
      </p:sp>
    </p:spTree>
    <p:extLst>
      <p:ext uri="{BB962C8B-B14F-4D97-AF65-F5344CB8AC3E}">
        <p14:creationId xmlns:p14="http://schemas.microsoft.com/office/powerpoint/2010/main" val="29675549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Random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8496944" cy="646331"/>
              </a:xfrm>
              <a:prstGeom prst="rect">
                <a:avLst/>
              </a:prstGeom>
              <a:noFill/>
            </p:spPr>
            <p:txBody>
              <a:bodyPr wrap="square" rtlCol="0">
                <a:spAutoFit/>
              </a:bodyPr>
              <a:lstStyle/>
              <a:p>
                <a:r>
                  <a:rPr lang="en-GB" dirty="0"/>
                  <a:t>Suppose that the heights of people in a population are represented using a random variable </a:t>
                </a:r>
                <a14:m>
                  <m:oMath xmlns:m="http://schemas.openxmlformats.org/officeDocument/2006/math">
                    <m:r>
                      <a:rPr lang="en-GB" b="0" i="1" smtClean="0">
                        <a:latin typeface="Cambria Math" panose="02040503050406030204" pitchFamily="18" charset="0"/>
                      </a:rPr>
                      <m:t>𝑋</m:t>
                    </m:r>
                  </m:oMath>
                </a14:m>
                <a:r>
                  <a:rPr lang="en-GB" dirty="0"/>
                  <a:t>, where </a:t>
                </a:r>
                <a14:m>
                  <m:oMath xmlns:m="http://schemas.openxmlformats.org/officeDocument/2006/math">
                    <m:r>
                      <a:rPr lang="en-GB" b="0" i="1" smtClean="0">
                        <a:latin typeface="Cambria Math" panose="02040503050406030204" pitchFamily="18" charset="0"/>
                      </a:rPr>
                      <m:t>𝑋</m:t>
                    </m:r>
                  </m:oMath>
                </a14:m>
                <a:r>
                  <a:rPr lang="en-GB" dirty="0"/>
                  <a:t> is (as you might expect), normally distributed, e.g.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1.5, 0.3</m:t>
                        </m:r>
                      </m:e>
                    </m:d>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8496944" cy="646331"/>
              </a:xfrm>
              <a:prstGeom prst="rect">
                <a:avLst/>
              </a:prstGeom>
              <a:blipFill rotWithShape="0">
                <a:blip r:embed="rId2"/>
                <a:stretch>
                  <a:fillRect l="-646" t="-4717" b="-14151"/>
                </a:stretch>
              </a:blipFill>
            </p:spPr>
            <p:txBody>
              <a:bodyPr/>
              <a:lstStyle/>
              <a:p>
                <a:r>
                  <a:rPr lang="en-GB">
                    <a:noFill/>
                  </a:rPr>
                  <a:t> </a:t>
                </a:r>
              </a:p>
            </p:txBody>
          </p:sp>
        </mc:Fallback>
      </mc:AlternateContent>
      <p:cxnSp>
        <p:nvCxnSpPr>
          <p:cNvPr id="7" name="Straight Arrow Connector 6"/>
          <p:cNvCxnSpPr/>
          <p:nvPr/>
        </p:nvCxnSpPr>
        <p:spPr>
          <a:xfrm>
            <a:off x="899592" y="3617332"/>
            <a:ext cx="34563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2555776" y="1889140"/>
            <a:ext cx="0" cy="1728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076056" y="1801450"/>
            <a:ext cx="3816424" cy="181588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Helping Hand</a:t>
            </a:r>
            <a:r>
              <a:rPr lang="en-GB" sz="1400" dirty="0"/>
              <a:t>: This might conceptually seem confusing as a population is a </a:t>
            </a:r>
            <a:r>
              <a:rPr lang="en-GB" sz="1400" i="1" dirty="0"/>
              <a:t>list</a:t>
            </a:r>
            <a:r>
              <a:rPr lang="en-GB" sz="1400" dirty="0"/>
              <a:t> of things. </a:t>
            </a:r>
            <a:r>
              <a:rPr lang="en-GB" sz="1400" u="sng" dirty="0"/>
              <a:t>The population can be represented as a distribution where the outcomes are possible samples</a:t>
            </a:r>
            <a:r>
              <a:rPr lang="en-GB" sz="1400" dirty="0"/>
              <a:t>.</a:t>
            </a:r>
          </a:p>
          <a:p>
            <a:r>
              <a:rPr lang="en-GB" sz="1400" dirty="0"/>
              <a:t>For example, if a population is all possible lottery tickets, then the distribution representing it is a uniform distribution whose outcomes are all the possible tickets.</a:t>
            </a:r>
          </a:p>
        </p:txBody>
      </p:sp>
      <p:sp>
        <p:nvSpPr>
          <p:cNvPr id="12" name="Freeform 11"/>
          <p:cNvSpPr/>
          <p:nvPr/>
        </p:nvSpPr>
        <p:spPr>
          <a:xfrm>
            <a:off x="868740" y="2081421"/>
            <a:ext cx="3205908" cy="1463596"/>
          </a:xfrm>
          <a:custGeom>
            <a:avLst/>
            <a:gdLst>
              <a:gd name="connsiteX0" fmla="*/ 0 w 3205908"/>
              <a:gd name="connsiteY0" fmla="*/ 1461149 h 1463596"/>
              <a:gd name="connsiteX1" fmla="*/ 616944 w 3205908"/>
              <a:gd name="connsiteY1" fmla="*/ 1439115 h 1463596"/>
              <a:gd name="connsiteX2" fmla="*/ 1112703 w 3205908"/>
              <a:gd name="connsiteY2" fmla="*/ 1284879 h 1463596"/>
              <a:gd name="connsiteX3" fmla="*/ 1299990 w 3205908"/>
              <a:gd name="connsiteY3" fmla="*/ 965390 h 1463596"/>
              <a:gd name="connsiteX4" fmla="*/ 1377108 w 3205908"/>
              <a:gd name="connsiteY4" fmla="*/ 557766 h 1463596"/>
              <a:gd name="connsiteX5" fmla="*/ 1454226 w 3205908"/>
              <a:gd name="connsiteY5" fmla="*/ 227260 h 1463596"/>
              <a:gd name="connsiteX6" fmla="*/ 1553378 w 3205908"/>
              <a:gd name="connsiteY6" fmla="*/ 39973 h 1463596"/>
              <a:gd name="connsiteX7" fmla="*/ 1663547 w 3205908"/>
              <a:gd name="connsiteY7" fmla="*/ 6922 h 1463596"/>
              <a:gd name="connsiteX8" fmla="*/ 1784732 w 3205908"/>
              <a:gd name="connsiteY8" fmla="*/ 17939 h 1463596"/>
              <a:gd name="connsiteX9" fmla="*/ 1872867 w 3205908"/>
              <a:gd name="connsiteY9" fmla="*/ 183192 h 1463596"/>
              <a:gd name="connsiteX10" fmla="*/ 1916934 w 3205908"/>
              <a:gd name="connsiteY10" fmla="*/ 579799 h 1463596"/>
              <a:gd name="connsiteX11" fmla="*/ 1961002 w 3205908"/>
              <a:gd name="connsiteY11" fmla="*/ 1130643 h 1463596"/>
              <a:gd name="connsiteX12" fmla="*/ 2236424 w 3205908"/>
              <a:gd name="connsiteY12" fmla="*/ 1317930 h 1463596"/>
              <a:gd name="connsiteX13" fmla="*/ 2610997 w 3205908"/>
              <a:gd name="connsiteY13" fmla="*/ 1395048 h 1463596"/>
              <a:gd name="connsiteX14" fmla="*/ 3205908 w 3205908"/>
              <a:gd name="connsiteY14" fmla="*/ 1461149 h 146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05908" h="1463596">
                <a:moveTo>
                  <a:pt x="0" y="1461149"/>
                </a:moveTo>
                <a:cubicBezTo>
                  <a:pt x="215747" y="1464821"/>
                  <a:pt x="431494" y="1468493"/>
                  <a:pt x="616944" y="1439115"/>
                </a:cubicBezTo>
                <a:cubicBezTo>
                  <a:pt x="802394" y="1409737"/>
                  <a:pt x="998862" y="1363833"/>
                  <a:pt x="1112703" y="1284879"/>
                </a:cubicBezTo>
                <a:cubicBezTo>
                  <a:pt x="1226544" y="1205925"/>
                  <a:pt x="1255923" y="1086575"/>
                  <a:pt x="1299990" y="965390"/>
                </a:cubicBezTo>
                <a:cubicBezTo>
                  <a:pt x="1344057" y="844205"/>
                  <a:pt x="1351402" y="680788"/>
                  <a:pt x="1377108" y="557766"/>
                </a:cubicBezTo>
                <a:cubicBezTo>
                  <a:pt x="1402814" y="434744"/>
                  <a:pt x="1424848" y="313559"/>
                  <a:pt x="1454226" y="227260"/>
                </a:cubicBezTo>
                <a:cubicBezTo>
                  <a:pt x="1483604" y="140961"/>
                  <a:pt x="1518491" y="76696"/>
                  <a:pt x="1553378" y="39973"/>
                </a:cubicBezTo>
                <a:cubicBezTo>
                  <a:pt x="1588265" y="3250"/>
                  <a:pt x="1624988" y="10594"/>
                  <a:pt x="1663547" y="6922"/>
                </a:cubicBezTo>
                <a:cubicBezTo>
                  <a:pt x="1702106" y="3250"/>
                  <a:pt x="1749845" y="-11439"/>
                  <a:pt x="1784732" y="17939"/>
                </a:cubicBezTo>
                <a:cubicBezTo>
                  <a:pt x="1819619" y="47317"/>
                  <a:pt x="1850833" y="89549"/>
                  <a:pt x="1872867" y="183192"/>
                </a:cubicBezTo>
                <a:cubicBezTo>
                  <a:pt x="1894901" y="276835"/>
                  <a:pt x="1902245" y="421891"/>
                  <a:pt x="1916934" y="579799"/>
                </a:cubicBezTo>
                <a:cubicBezTo>
                  <a:pt x="1931623" y="737707"/>
                  <a:pt x="1907754" y="1007621"/>
                  <a:pt x="1961002" y="1130643"/>
                </a:cubicBezTo>
                <a:cubicBezTo>
                  <a:pt x="2014250" y="1253665"/>
                  <a:pt x="2128092" y="1273863"/>
                  <a:pt x="2236424" y="1317930"/>
                </a:cubicBezTo>
                <a:cubicBezTo>
                  <a:pt x="2344756" y="1361997"/>
                  <a:pt x="2449416" y="1371178"/>
                  <a:pt x="2610997" y="1395048"/>
                </a:cubicBezTo>
                <a:cubicBezTo>
                  <a:pt x="2772578" y="1418918"/>
                  <a:pt x="2989243" y="1440033"/>
                  <a:pt x="3205908" y="146114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3966636" y="3655835"/>
                <a:ext cx="8933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r>
                        <a:rPr lang="en-GB" sz="1400" b="0" i="1" smtClean="0">
                          <a:latin typeface="Cambria Math" panose="02040503050406030204" pitchFamily="18" charset="0"/>
                        </a:rPr>
                        <m:t> </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h𝑒𝑖𝑔h𝑡</m:t>
                          </m:r>
                        </m:e>
                      </m:d>
                    </m:oMath>
                  </m:oMathPara>
                </a14:m>
                <a:endParaRPr lang="en-GB"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966636" y="3655835"/>
                <a:ext cx="893396" cy="307777"/>
              </a:xfrm>
              <a:prstGeom prst="rect">
                <a:avLst/>
              </a:prstGeom>
              <a:blipFill rotWithShape="0">
                <a:blip r:embed="rId3"/>
                <a:stretch>
                  <a:fillRect r="-137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47304" y="1590904"/>
                <a:ext cx="65845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𝑓</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oMath>
                  </m:oMathPara>
                </a14:m>
                <a:endParaRPr lang="en-GB"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247304" y="1590904"/>
                <a:ext cx="658456" cy="307777"/>
              </a:xfrm>
              <a:prstGeom prst="rect">
                <a:avLst/>
              </a:prstGeom>
              <a:blipFill rotWithShape="0">
                <a:blip r:embed="rId4"/>
                <a:stretch>
                  <a:fillRect b="-8000"/>
                </a:stretch>
              </a:blipFill>
            </p:spPr>
            <p:txBody>
              <a:bodyPr/>
              <a:lstStyle/>
              <a:p>
                <a:r>
                  <a:rPr lang="en-GB">
                    <a:noFill/>
                  </a:rPr>
                  <a:t> </a:t>
                </a:r>
              </a:p>
            </p:txBody>
          </p:sp>
        </mc:Fallback>
      </mc:AlternateContent>
      <p:sp>
        <p:nvSpPr>
          <p:cNvPr id="15" name="TextBox 14"/>
          <p:cNvSpPr txBox="1"/>
          <p:nvPr/>
        </p:nvSpPr>
        <p:spPr>
          <a:xfrm>
            <a:off x="467544" y="4653136"/>
            <a:ext cx="4608512" cy="646331"/>
          </a:xfrm>
          <a:prstGeom prst="rect">
            <a:avLst/>
          </a:prstGeom>
          <a:noFill/>
        </p:spPr>
        <p:txBody>
          <a:bodyPr wrap="square" rtlCol="0">
            <a:spAutoFit/>
          </a:bodyPr>
          <a:lstStyle/>
          <a:p>
            <a:r>
              <a:rPr lang="en-GB" dirty="0"/>
              <a:t>How could we represent the possible choice of 1</a:t>
            </a:r>
            <a:r>
              <a:rPr lang="en-GB" baseline="30000" dirty="0"/>
              <a:t>st</a:t>
            </a:r>
            <a:r>
              <a:rPr lang="en-GB" dirty="0"/>
              <a:t> member of our sample?</a:t>
            </a:r>
          </a:p>
        </p:txBody>
      </p:sp>
      <mc:AlternateContent xmlns:mc="http://schemas.openxmlformats.org/markup-compatibility/2006" xmlns:a14="http://schemas.microsoft.com/office/drawing/2010/main">
        <mc:Choice Requires="a14">
          <p:sp>
            <p:nvSpPr>
              <p:cNvPr id="16" name="TextBox 15"/>
              <p:cNvSpPr txBox="1"/>
              <p:nvPr/>
            </p:nvSpPr>
            <p:spPr>
              <a:xfrm>
                <a:off x="533138" y="4143702"/>
                <a:ext cx="3966854"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b="1" dirty="0"/>
                  <a:t>We want a sample with </a:t>
                </a:r>
                <a14:m>
                  <m:oMath xmlns:m="http://schemas.openxmlformats.org/officeDocument/2006/math">
                    <m:r>
                      <a:rPr lang="en-GB" b="1" i="1" smtClean="0">
                        <a:latin typeface="Cambria Math" panose="02040503050406030204" pitchFamily="18" charset="0"/>
                      </a:rPr>
                      <m:t>𝒏</m:t>
                    </m:r>
                  </m:oMath>
                </a14:m>
                <a:r>
                  <a:rPr lang="en-GB" b="1" dirty="0"/>
                  <a:t> things in it.</a:t>
                </a:r>
              </a:p>
            </p:txBody>
          </p:sp>
        </mc:Choice>
        <mc:Fallback xmlns="">
          <p:sp>
            <p:nvSpPr>
              <p:cNvPr id="16" name="TextBox 15"/>
              <p:cNvSpPr txBox="1">
                <a:spLocks noRot="1" noChangeAspect="1" noMove="1" noResize="1" noEditPoints="1" noAdjustHandles="1" noChangeArrowheads="1" noChangeShapeType="1" noTextEdit="1"/>
              </p:cNvSpPr>
              <p:nvPr/>
            </p:nvSpPr>
            <p:spPr>
              <a:xfrm>
                <a:off x="533138" y="4143702"/>
                <a:ext cx="3966854" cy="369332"/>
              </a:xfrm>
              <a:prstGeom prst="rect">
                <a:avLst/>
              </a:prstGeom>
              <a:blipFill rotWithShape="0">
                <a:blip r:embed="rId5"/>
                <a:stretch>
                  <a:fillRect b="-4762"/>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012160" y="4653136"/>
                <a:ext cx="2880320" cy="646331"/>
              </a:xfrm>
              <a:prstGeom prst="rect">
                <a:avLst/>
              </a:prstGeom>
              <a:noFill/>
            </p:spPr>
            <p:txBody>
              <a:bodyPr wrap="square" rtlCol="0">
                <a:spAutoFit/>
              </a:bodyPr>
              <a:lstStyle/>
              <a:p>
                <a:r>
                  <a:rPr lang="en-GB" dirty="0"/>
                  <a:t>A random variable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oMath>
                </a14:m>
                <a:endParaRPr lang="en-GB" dirty="0"/>
              </a:p>
              <a:p>
                <a:r>
                  <a:rPr lang="en-GB" dirty="0"/>
                  <a:t>where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1.5, 0.3</m:t>
                        </m:r>
                      </m:e>
                    </m:d>
                  </m:oMath>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6012160" y="4653136"/>
                <a:ext cx="2880320" cy="646331"/>
              </a:xfrm>
              <a:prstGeom prst="rect">
                <a:avLst/>
              </a:prstGeom>
              <a:blipFill rotWithShape="0">
                <a:blip r:embed="rId6"/>
                <a:stretch>
                  <a:fillRect l="-1691"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48072" y="5345688"/>
                <a:ext cx="8244408"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Helping Hand</a:t>
                </a:r>
                <a:r>
                  <a:rPr lang="en-GB" sz="1400" dirty="0"/>
                  <a:t>: Notice we’re representing the possible choice of the item in the sample, not the item itself.</a:t>
                </a:r>
              </a:p>
              <a:p>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1</m:t>
                        </m:r>
                      </m:sub>
                    </m:sSub>
                  </m:oMath>
                </a14:m>
                <a:r>
                  <a:rPr lang="en-GB" sz="1400" dirty="0"/>
                  <a:t> must have the same distribution as </a:t>
                </a:r>
                <a14:m>
                  <m:oMath xmlns:m="http://schemas.openxmlformats.org/officeDocument/2006/math">
                    <m:r>
                      <a:rPr lang="en-GB" sz="1400" b="0" i="1" smtClean="0">
                        <a:latin typeface="Cambria Math" panose="02040503050406030204" pitchFamily="18" charset="0"/>
                      </a:rPr>
                      <m:t>𝑋</m:t>
                    </m:r>
                  </m:oMath>
                </a14:m>
                <a:r>
                  <a:rPr lang="en-GB" sz="1400" dirty="0"/>
                  <a:t>, because our sample item is drawn from the population.</a:t>
                </a:r>
              </a:p>
            </p:txBody>
          </p:sp>
        </mc:Choice>
        <mc:Fallback xmlns="">
          <p:sp>
            <p:nvSpPr>
              <p:cNvPr id="18" name="TextBox 17"/>
              <p:cNvSpPr txBox="1">
                <a:spLocks noRot="1" noChangeAspect="1" noMove="1" noResize="1" noEditPoints="1" noAdjustHandles="1" noChangeArrowheads="1" noChangeShapeType="1" noTextEdit="1"/>
              </p:cNvSpPr>
              <p:nvPr/>
            </p:nvSpPr>
            <p:spPr>
              <a:xfrm>
                <a:off x="648072" y="5345688"/>
                <a:ext cx="8244408" cy="523220"/>
              </a:xfrm>
              <a:prstGeom prst="rect">
                <a:avLst/>
              </a:prstGeom>
              <a:blipFill rotWithShape="0">
                <a:blip r:embed="rId7"/>
                <a:stretch>
                  <a:fillRect l="-74" b="-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7544" y="5988991"/>
                <a:ext cx="4608512" cy="646331"/>
              </a:xfrm>
              <a:prstGeom prst="rect">
                <a:avLst/>
              </a:prstGeom>
              <a:noFill/>
            </p:spPr>
            <p:txBody>
              <a:bodyPr wrap="square" rtlCol="0">
                <a:spAutoFit/>
              </a:bodyPr>
              <a:lstStyle/>
              <a:p>
                <a:r>
                  <a:rPr lang="en-GB" dirty="0"/>
                  <a:t>How could we represent the possible choice of </a:t>
                </a:r>
                <a14:m>
                  <m:oMath xmlns:m="http://schemas.openxmlformats.org/officeDocument/2006/math">
                    <m:r>
                      <a:rPr lang="en-GB" i="1" dirty="0" smtClean="0">
                        <a:latin typeface="Cambria Math" panose="02040503050406030204" pitchFamily="18" charset="0"/>
                      </a:rPr>
                      <m:t>𝑛</m:t>
                    </m:r>
                  </m:oMath>
                </a14:m>
                <a:r>
                  <a:rPr lang="en-GB" baseline="30000" dirty="0"/>
                  <a:t>th</a:t>
                </a:r>
                <a:r>
                  <a:rPr lang="en-GB" dirty="0"/>
                  <a:t> member of our sample?</a:t>
                </a:r>
              </a:p>
            </p:txBody>
          </p:sp>
        </mc:Choice>
        <mc:Fallback xmlns="">
          <p:sp>
            <p:nvSpPr>
              <p:cNvPr id="19" name="TextBox 18"/>
              <p:cNvSpPr txBox="1">
                <a:spLocks noRot="1" noChangeAspect="1" noMove="1" noResize="1" noEditPoints="1" noAdjustHandles="1" noChangeArrowheads="1" noChangeShapeType="1" noTextEdit="1"/>
              </p:cNvSpPr>
              <p:nvPr/>
            </p:nvSpPr>
            <p:spPr>
              <a:xfrm>
                <a:off x="467544" y="5988991"/>
                <a:ext cx="4608512" cy="646331"/>
              </a:xfrm>
              <a:prstGeom prst="rect">
                <a:avLst/>
              </a:prstGeom>
              <a:blipFill rotWithShape="0">
                <a:blip r:embed="rId8"/>
                <a:stretch>
                  <a:fillRect l="-1190" t="-4717" r="-39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12160" y="6012105"/>
                <a:ext cx="2880320" cy="646331"/>
              </a:xfrm>
              <a:prstGeom prst="rect">
                <a:avLst/>
              </a:prstGeom>
              <a:noFill/>
            </p:spPr>
            <p:txBody>
              <a:bodyPr wrap="square" rtlCol="0">
                <a:spAutoFit/>
              </a:bodyPr>
              <a:lstStyle/>
              <a:p>
                <a:r>
                  <a:rPr lang="en-GB" dirty="0"/>
                  <a:t>A random variable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𝑛</m:t>
                        </m:r>
                      </m:sub>
                    </m:sSub>
                  </m:oMath>
                </a14:m>
                <a:endParaRPr lang="en-GB" dirty="0"/>
              </a:p>
              <a:p>
                <a:r>
                  <a:rPr lang="en-GB" dirty="0"/>
                  <a:t>where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𝑛</m:t>
                        </m:r>
                      </m:sub>
                    </m:sSub>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1.5, 0.3</m:t>
                        </m:r>
                      </m:e>
                    </m:d>
                  </m:oMath>
                </a14:m>
                <a:endParaRPr lang="en-GB" dirty="0"/>
              </a:p>
            </p:txBody>
          </p:sp>
        </mc:Choice>
        <mc:Fallback xmlns="">
          <p:sp>
            <p:nvSpPr>
              <p:cNvPr id="20" name="TextBox 19"/>
              <p:cNvSpPr txBox="1">
                <a:spLocks noRot="1" noChangeAspect="1" noMove="1" noResize="1" noEditPoints="1" noAdjustHandles="1" noChangeArrowheads="1" noChangeShapeType="1" noTextEdit="1"/>
              </p:cNvSpPr>
              <p:nvPr/>
            </p:nvSpPr>
            <p:spPr>
              <a:xfrm>
                <a:off x="6012160" y="6012105"/>
                <a:ext cx="2880320" cy="646331"/>
              </a:xfrm>
              <a:prstGeom prst="rect">
                <a:avLst/>
              </a:prstGeom>
              <a:blipFill rotWithShape="0">
                <a:blip r:embed="rId9"/>
                <a:stretch>
                  <a:fillRect l="-1691" t="-4717" b="-14151"/>
                </a:stretch>
              </a:blipFill>
            </p:spPr>
            <p:txBody>
              <a:bodyPr/>
              <a:lstStyle/>
              <a:p>
                <a:r>
                  <a:rPr lang="en-GB">
                    <a:noFill/>
                  </a:rPr>
                  <a:t> </a:t>
                </a:r>
              </a:p>
            </p:txBody>
          </p:sp>
        </mc:Fallback>
      </mc:AlternateContent>
      <p:sp>
        <p:nvSpPr>
          <p:cNvPr id="21" name="Right Arrow 20"/>
          <p:cNvSpPr/>
          <p:nvPr/>
        </p:nvSpPr>
        <p:spPr>
          <a:xfrm>
            <a:off x="5076056" y="4869160"/>
            <a:ext cx="720080" cy="21602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ight Arrow 21"/>
          <p:cNvSpPr/>
          <p:nvPr/>
        </p:nvSpPr>
        <p:spPr>
          <a:xfrm>
            <a:off x="5076056" y="6204144"/>
            <a:ext cx="720080" cy="21602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ectangle 30"/>
          <p:cNvSpPr/>
          <p:nvPr/>
        </p:nvSpPr>
        <p:spPr>
          <a:xfrm>
            <a:off x="6012160" y="4606915"/>
            <a:ext cx="2879703" cy="6619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32" name="Rectangle 31"/>
          <p:cNvSpPr/>
          <p:nvPr/>
        </p:nvSpPr>
        <p:spPr>
          <a:xfrm>
            <a:off x="5976994" y="5996506"/>
            <a:ext cx="2879703" cy="6619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171</a:t>
            </a:fld>
            <a:endParaRPr lang="en-US"/>
          </a:p>
        </p:txBody>
      </p:sp>
    </p:spTree>
    <p:extLst>
      <p:ext uri="{BB962C8B-B14F-4D97-AF65-F5344CB8AC3E}">
        <p14:creationId xmlns:p14="http://schemas.microsoft.com/office/powerpoint/2010/main" val="385056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1"/>
                    </p:tgtEl>
                  </p:cond>
                </p:stCondLst>
                <p:endSync evt="end" delay="0">
                  <p:rtn val="all"/>
                </p:endSync>
                <p:childTnLst>
                  <p:par>
                    <p:cTn id="16" fill="hold">
                      <p:stCondLst>
                        <p:cond delay="0"/>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 presetClass="entr" presetSubtype="0" fill="hold" grpId="1"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31"/>
                  </p:tgtEl>
                </p:cond>
              </p:nextCondLst>
            </p:seq>
            <p:seq concurrent="1" nextAc="seek">
              <p:cTn id="37" restart="whenNotActive" fill="hold" evtFilter="cancelBubble" nodeType="interactiveSeq">
                <p:stCondLst>
                  <p:cond evt="onClick" delay="0">
                    <p:tgtEl>
                      <p:spTgt spid="32"/>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15" grpId="0"/>
      <p:bldP spid="16" grpId="0" animBg="1"/>
      <p:bldP spid="17" grpId="0"/>
      <p:bldP spid="18" grpId="0" animBg="1"/>
      <p:bldP spid="19" grpId="0"/>
      <p:bldP spid="20" grpId="0"/>
      <p:bldP spid="21" grpId="0" animBg="1"/>
      <p:bldP spid="22" grpId="0" animBg="1"/>
      <p:bldP spid="31" grpId="0" animBg="1"/>
      <p:bldP spid="31" grpId="1" animBg="1"/>
      <p:bldP spid="32" grpId="0" animBg="1"/>
      <p:bldP spid="32"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Random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8064896"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A </a:t>
                </a:r>
                <a:r>
                  <a:rPr lang="en-GB" b="1" dirty="0"/>
                  <a:t>simple random sample</a:t>
                </a:r>
                <a:r>
                  <a:rPr lang="en-GB" dirty="0"/>
                  <a:t>, of size </a:t>
                </a:r>
                <a14:m>
                  <m:oMath xmlns:m="http://schemas.openxmlformats.org/officeDocument/2006/math">
                    <m:r>
                      <a:rPr lang="en-GB" b="0" i="1" smtClean="0">
                        <a:latin typeface="Cambria Math" panose="02040503050406030204" pitchFamily="18" charset="0"/>
                      </a:rPr>
                      <m:t>𝑛</m:t>
                    </m:r>
                  </m:oMath>
                </a14:m>
                <a:r>
                  <a:rPr lang="en-GB" dirty="0"/>
                  <a:t>, is one taken so that every possible sample of size </a:t>
                </a:r>
                <a14:m>
                  <m:oMath xmlns:m="http://schemas.openxmlformats.org/officeDocument/2006/math">
                    <m:r>
                      <a:rPr lang="en-GB" i="1" dirty="0" smtClean="0">
                        <a:latin typeface="Cambria Math" panose="02040503050406030204" pitchFamily="18" charset="0"/>
                      </a:rPr>
                      <m:t>𝑛</m:t>
                    </m:r>
                  </m:oMath>
                </a14:m>
                <a:r>
                  <a:rPr lang="en-GB" dirty="0"/>
                  <a:t> has an equal chance of being selected.</a:t>
                </a:r>
              </a:p>
              <a:p>
                <a:endParaRPr lang="en-GB" dirty="0"/>
              </a:p>
              <a:p>
                <a:r>
                  <a:rPr lang="en-GB" dirty="0"/>
                  <a:t>It consists of the observations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𝑛</m:t>
                        </m:r>
                      </m:sub>
                    </m:sSub>
                  </m:oMath>
                </a14:m>
                <a:r>
                  <a:rPr lang="en-GB" dirty="0"/>
                  <a:t> from a population where each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r>
                  <a:rPr lang="en-GB" dirty="0"/>
                  <a:t>:</a:t>
                </a:r>
              </a:p>
              <a:p>
                <a:pPr marL="285750" indent="-285750">
                  <a:buFont typeface="Arial" panose="020B0604020202020204" pitchFamily="34" charset="0"/>
                  <a:buChar char="•"/>
                </a:pPr>
                <a:r>
                  <a:rPr lang="en-GB" dirty="0"/>
                  <a:t>Are independent random variables</a:t>
                </a:r>
              </a:p>
              <a:p>
                <a:pPr marL="285750" indent="-285750">
                  <a:buFont typeface="Arial" panose="020B0604020202020204" pitchFamily="34" charset="0"/>
                  <a:buChar char="•"/>
                </a:pPr>
                <a:r>
                  <a:rPr lang="en-GB" dirty="0"/>
                  <a:t>Have the same distribution as the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8064896" cy="1754326"/>
              </a:xfrm>
              <a:prstGeom prst="rect">
                <a:avLst/>
              </a:prstGeom>
              <a:blipFill rotWithShape="0">
                <a:blip r:embed="rId2"/>
                <a:stretch>
                  <a:fillRect l="-528" t="-1370" b="-3767"/>
                </a:stretch>
              </a:blipFill>
            </p:spPr>
            <p:txBody>
              <a:bodyPr/>
              <a:lstStyle/>
              <a:p>
                <a:r>
                  <a:rPr lang="en-GB">
                    <a:noFill/>
                  </a:rPr>
                  <a:t> </a:t>
                </a:r>
              </a:p>
            </p:txBody>
          </p:sp>
        </mc:Fallback>
      </mc:AlternateContent>
      <p:sp>
        <p:nvSpPr>
          <p:cNvPr id="6" name="TextBox 5"/>
          <p:cNvSpPr txBox="1"/>
          <p:nvPr/>
        </p:nvSpPr>
        <p:spPr>
          <a:xfrm>
            <a:off x="5724128" y="2852936"/>
            <a:ext cx="3096344" cy="1384995"/>
          </a:xfrm>
          <a:prstGeom prst="rect">
            <a:avLst/>
          </a:prstGeom>
          <a:noFill/>
        </p:spPr>
        <p:txBody>
          <a:bodyPr wrap="square" rtlCol="0">
            <a:spAutoFit/>
          </a:bodyPr>
          <a:lstStyle/>
          <a:p>
            <a:r>
              <a:rPr lang="en-GB" sz="1400" dirty="0"/>
              <a:t>This means for example that if the first person chosen for our sample is Indian, that doesn’t make it any less or more likely our second choice will be Indian, i.e. our second choice is independent of the first.</a:t>
            </a:r>
          </a:p>
        </p:txBody>
      </p:sp>
      <p:cxnSp>
        <p:nvCxnSpPr>
          <p:cNvPr id="8" name="Straight Arrow Connector 7"/>
          <p:cNvCxnSpPr>
            <a:stCxn id="6" idx="0"/>
          </p:cNvCxnSpPr>
          <p:nvPr/>
        </p:nvCxnSpPr>
        <p:spPr>
          <a:xfrm flipH="1" flipV="1">
            <a:off x="4644008" y="2204864"/>
            <a:ext cx="2628292" cy="6480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1691680" y="5589240"/>
            <a:ext cx="475252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This will all become a lot clearer once we do an example…</a:t>
            </a:r>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172</a:t>
            </a:fld>
            <a:endParaRPr lang="en-US"/>
          </a:p>
        </p:txBody>
      </p:sp>
    </p:spTree>
    <p:extLst>
      <p:ext uri="{BB962C8B-B14F-4D97-AF65-F5344CB8AC3E}">
        <p14:creationId xmlns:p14="http://schemas.microsoft.com/office/powerpoint/2010/main" val="2181173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Random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764704"/>
            <a:ext cx="7704856" cy="646331"/>
          </a:xfrm>
          <a:prstGeom prst="rect">
            <a:avLst/>
          </a:prstGeom>
          <a:noFill/>
        </p:spPr>
        <p:txBody>
          <a:bodyPr wrap="square" rtlCol="0">
            <a:spAutoFit/>
          </a:bodyPr>
          <a:lstStyle/>
          <a:p>
            <a:r>
              <a:rPr lang="en-GB" dirty="0"/>
              <a:t>We might wish to calculate some numerical property of a population or a sample, e.g. mean, variance, mode, range.</a:t>
            </a:r>
          </a:p>
        </p:txBody>
      </p:sp>
      <p:sp>
        <p:nvSpPr>
          <p:cNvPr id="6" name="TextBox 5"/>
          <p:cNvSpPr txBox="1"/>
          <p:nvPr/>
        </p:nvSpPr>
        <p:spPr>
          <a:xfrm>
            <a:off x="467544" y="1628800"/>
            <a:ext cx="828092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A </a:t>
            </a:r>
            <a:r>
              <a:rPr lang="en-GB" b="1" dirty="0"/>
              <a:t>population parameter</a:t>
            </a:r>
            <a:r>
              <a:rPr lang="en-GB" dirty="0"/>
              <a:t> is a quantity calculated from the </a:t>
            </a:r>
            <a:r>
              <a:rPr lang="en-GB" u="sng" dirty="0"/>
              <a:t>population</a:t>
            </a:r>
            <a:r>
              <a:rPr lang="en-GB" dirty="0"/>
              <a:t>.</a:t>
            </a:r>
          </a:p>
        </p:txBody>
      </p:sp>
      <p:sp>
        <p:nvSpPr>
          <p:cNvPr id="7" name="TextBox 6"/>
          <p:cNvSpPr txBox="1"/>
          <p:nvPr/>
        </p:nvSpPr>
        <p:spPr>
          <a:xfrm>
            <a:off x="467544" y="2193760"/>
            <a:ext cx="828092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A </a:t>
            </a:r>
            <a:r>
              <a:rPr lang="en-GB" b="1" dirty="0"/>
              <a:t>statistic</a:t>
            </a:r>
            <a:r>
              <a:rPr lang="en-GB" dirty="0"/>
              <a:t> is a quantity calculated (solely) from the observations in a </a:t>
            </a:r>
            <a:r>
              <a:rPr lang="en-GB" u="sng" dirty="0"/>
              <a:t>sample</a:t>
            </a:r>
            <a:r>
              <a:rPr lang="en-GB" dirty="0"/>
              <a:t>.</a:t>
            </a:r>
          </a:p>
        </p:txBody>
      </p:sp>
      <mc:AlternateContent xmlns:mc="http://schemas.openxmlformats.org/markup-compatibility/2006" xmlns:a14="http://schemas.microsoft.com/office/drawing/2010/main">
        <mc:Choice Requires="a14">
          <p:sp>
            <p:nvSpPr>
              <p:cNvPr id="8" name="TextBox 7"/>
              <p:cNvSpPr txBox="1"/>
              <p:nvPr/>
            </p:nvSpPr>
            <p:spPr>
              <a:xfrm>
                <a:off x="864314" y="2747737"/>
                <a:ext cx="7884150" cy="1105239"/>
              </a:xfrm>
              <a:prstGeom prst="rect">
                <a:avLst/>
              </a:prstGeom>
              <a:noFill/>
            </p:spPr>
            <p:txBody>
              <a:bodyPr wrap="square" rtlCol="0">
                <a:spAutoFit/>
              </a:bodyPr>
              <a:lstStyle/>
              <a:p>
                <a:r>
                  <a:rPr lang="en-GB" sz="1600" dirty="0"/>
                  <a:t>e.g. </a:t>
                </a:r>
                <a14:m>
                  <m:oMath xmlns:m="http://schemas.openxmlformats.org/officeDocument/2006/math">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5</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8</m:t>
                            </m:r>
                          </m:sub>
                        </m:sSub>
                      </m:num>
                      <m:den>
                        <m:r>
                          <a:rPr lang="en-GB" sz="1600" b="0" i="1" smtClean="0">
                            <a:latin typeface="Cambria Math" panose="02040503050406030204" pitchFamily="18" charset="0"/>
                          </a:rPr>
                          <m:t>3</m:t>
                        </m:r>
                      </m:den>
                    </m:f>
                  </m:oMath>
                </a14:m>
                <a:r>
                  <a:rPr lang="en-GB" sz="1600" dirty="0"/>
                  <a:t> is a statistic (the average of the 2</a:t>
                </a:r>
                <a:r>
                  <a:rPr lang="en-GB" sz="1600" baseline="30000" dirty="0"/>
                  <a:t>nd</a:t>
                </a:r>
                <a:r>
                  <a:rPr lang="en-GB" sz="1600" dirty="0"/>
                  <a:t>, 5</a:t>
                </a:r>
                <a:r>
                  <a:rPr lang="en-GB" sz="1600" baseline="30000" dirty="0"/>
                  <a:t>th</a:t>
                </a:r>
                <a:r>
                  <a:rPr lang="en-GB" sz="1600" dirty="0"/>
                  <a:t> and 8</a:t>
                </a:r>
                <a:r>
                  <a:rPr lang="en-GB" sz="1600" baseline="30000" dirty="0"/>
                  <a:t>th</a:t>
                </a:r>
                <a:r>
                  <a:rPr lang="en-GB" sz="1600" dirty="0"/>
                  <a:t> items in the sample)</a:t>
                </a:r>
              </a:p>
              <a:p>
                <a14:m>
                  <m:oMath xmlns:m="http://schemas.openxmlformats.org/officeDocument/2006/math">
                    <m:f>
                      <m:fPr>
                        <m:ctrlPr>
                          <a:rPr lang="en-GB" sz="1600" b="0" i="1" smtClean="0">
                            <a:latin typeface="Cambria Math" panose="02040503050406030204" pitchFamily="18" charset="0"/>
                          </a:rPr>
                        </m:ctrlPr>
                      </m:fPr>
                      <m:num>
                        <m:r>
                          <m:rPr>
                            <m:sty m:val="p"/>
                          </m:rPr>
                          <a:rPr lang="en-GB" sz="1600" b="0" i="0" smtClean="0">
                            <a:latin typeface="Cambria Math" panose="02040503050406030204" pitchFamily="18" charset="0"/>
                          </a:rPr>
                          <m:t>Σ</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𝑋</m:t>
                            </m:r>
                          </m:e>
                          <m:sup>
                            <m:r>
                              <a:rPr lang="en-GB" sz="1600" b="0" i="1" smtClean="0">
                                <a:latin typeface="Cambria Math" panose="02040503050406030204" pitchFamily="18" charset="0"/>
                              </a:rPr>
                              <m:t>2</m:t>
                            </m:r>
                          </m:sup>
                        </m:sSup>
                      </m:num>
                      <m:den>
                        <m:r>
                          <a:rPr lang="en-GB" sz="1600" b="0" i="1" smtClean="0">
                            <a:latin typeface="Cambria Math" panose="02040503050406030204" pitchFamily="18" charset="0"/>
                          </a:rPr>
                          <m:t>𝑛</m:t>
                        </m:r>
                      </m:den>
                    </m:f>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f>
                              <m:fPr>
                                <m:ctrlPr>
                                  <a:rPr lang="en-GB" sz="1600" b="0" i="1" smtClean="0">
                                    <a:latin typeface="Cambria Math" panose="02040503050406030204" pitchFamily="18" charset="0"/>
                                  </a:rPr>
                                </m:ctrlPr>
                              </m:fPr>
                              <m:num>
                                <m:r>
                                  <m:rPr>
                                    <m:sty m:val="p"/>
                                  </m:rPr>
                                  <a:rPr lang="en-GB" sz="1600" b="0" i="0" smtClean="0">
                                    <a:latin typeface="Cambria Math" panose="02040503050406030204" pitchFamily="18" charset="0"/>
                                  </a:rPr>
                                  <m:t>Σ</m:t>
                                </m:r>
                                <m:r>
                                  <a:rPr lang="en-GB" sz="1600" b="0" i="1" smtClean="0">
                                    <a:latin typeface="Cambria Math" panose="02040503050406030204" pitchFamily="18" charset="0"/>
                                  </a:rPr>
                                  <m:t>𝑋</m:t>
                                </m:r>
                              </m:num>
                              <m:den>
                                <m:r>
                                  <a:rPr lang="en-GB" sz="1600" b="0" i="1" smtClean="0">
                                    <a:latin typeface="Cambria Math" panose="02040503050406030204" pitchFamily="18" charset="0"/>
                                  </a:rPr>
                                  <m:t>𝑛</m:t>
                                </m:r>
                              </m:den>
                            </m:f>
                          </m:e>
                        </m:d>
                      </m:e>
                      <m:sup>
                        <m:r>
                          <a:rPr lang="en-GB" sz="1600" b="0" i="1" smtClean="0">
                            <a:latin typeface="Cambria Math" panose="02040503050406030204" pitchFamily="18" charset="0"/>
                          </a:rPr>
                          <m:t>2</m:t>
                        </m:r>
                      </m:sup>
                    </m:sSup>
                  </m:oMath>
                </a14:m>
                <a:r>
                  <a:rPr lang="en-GB" sz="1600" dirty="0"/>
                  <a:t> is a statistic. But </a:t>
                </a:r>
                <a14:m>
                  <m:oMath xmlns:m="http://schemas.openxmlformats.org/officeDocument/2006/math">
                    <m:f>
                      <m:fPr>
                        <m:ctrlPr>
                          <a:rPr lang="en-GB" sz="1600" b="0" i="1" smtClean="0">
                            <a:latin typeface="Cambria Math" panose="02040503050406030204" pitchFamily="18" charset="0"/>
                          </a:rPr>
                        </m:ctrlPr>
                      </m:fPr>
                      <m:num>
                        <m:r>
                          <m:rPr>
                            <m:sty m:val="p"/>
                          </m:rPr>
                          <a:rPr lang="en-GB" sz="1600" b="0" i="0" smtClean="0">
                            <a:latin typeface="Cambria Math" panose="02040503050406030204" pitchFamily="18" charset="0"/>
                          </a:rPr>
                          <m:t>Σ</m:t>
                        </m:r>
                        <m:r>
                          <a:rPr lang="en-GB" sz="1600" b="0" i="1" smtClean="0">
                            <a:latin typeface="Cambria Math" panose="02040503050406030204" pitchFamily="18" charset="0"/>
                          </a:rPr>
                          <m:t>𝑋</m:t>
                        </m:r>
                      </m:num>
                      <m:den>
                        <m:r>
                          <a:rPr lang="en-GB" sz="1600" b="0" i="1" smtClean="0">
                            <a:latin typeface="Cambria Math" panose="02040503050406030204" pitchFamily="18" charset="0"/>
                          </a:rPr>
                          <m:t>𝑛</m:t>
                        </m:r>
                      </m:den>
                    </m:f>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𝜇</m:t>
                        </m:r>
                      </m:e>
                      <m:sup>
                        <m:r>
                          <a:rPr lang="en-GB" sz="1600" b="0" i="1" smtClean="0">
                            <a:latin typeface="Cambria Math" panose="02040503050406030204" pitchFamily="18" charset="0"/>
                          </a:rPr>
                          <m:t>2</m:t>
                        </m:r>
                      </m:sup>
                    </m:sSup>
                  </m:oMath>
                </a14:m>
                <a:r>
                  <a:rPr lang="en-GB" sz="1600" dirty="0"/>
                  <a:t> is not as it involves the population mean </a:t>
                </a:r>
                <a14:m>
                  <m:oMath xmlns:m="http://schemas.openxmlformats.org/officeDocument/2006/math">
                    <m:r>
                      <a:rPr lang="en-GB" sz="1600" b="0" i="1" smtClean="0">
                        <a:latin typeface="Cambria Math" panose="02040503050406030204" pitchFamily="18" charset="0"/>
                      </a:rPr>
                      <m:t>𝜇</m:t>
                    </m:r>
                  </m:oMath>
                </a14:m>
                <a:r>
                  <a:rPr lang="en-GB" sz="1600" dirty="0"/>
                  <a:t>, which is not known purely from the sample.</a:t>
                </a:r>
              </a:p>
            </p:txBody>
          </p:sp>
        </mc:Choice>
        <mc:Fallback xmlns="">
          <p:sp>
            <p:nvSpPr>
              <p:cNvPr id="8" name="TextBox 7"/>
              <p:cNvSpPr txBox="1">
                <a:spLocks noRot="1" noChangeAspect="1" noMove="1" noResize="1" noEditPoints="1" noAdjustHandles="1" noChangeArrowheads="1" noChangeShapeType="1" noTextEdit="1"/>
              </p:cNvSpPr>
              <p:nvPr/>
            </p:nvSpPr>
            <p:spPr>
              <a:xfrm>
                <a:off x="864314" y="2747737"/>
                <a:ext cx="7884150" cy="1105239"/>
              </a:xfrm>
              <a:prstGeom prst="rect">
                <a:avLst/>
              </a:prstGeom>
              <a:blipFill rotWithShape="0">
                <a:blip r:embed="rId2"/>
                <a:stretch>
                  <a:fillRect l="-464" r="-928" b="-66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3568" y="4437112"/>
                <a:ext cx="7704856" cy="1754326"/>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idea of a statistic is that the we hope it resembles the equivalent population parameter. For example, if we’re trying to find the mean age in England, we might take a sample, calculate the sample mean age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and hope this represents the ‘true’ unknown population mean age </a:t>
                </a:r>
                <a14:m>
                  <m:oMath xmlns:m="http://schemas.openxmlformats.org/officeDocument/2006/math">
                    <m:r>
                      <a:rPr lang="en-GB" b="0" i="1" smtClean="0">
                        <a:latin typeface="Cambria Math" panose="02040503050406030204" pitchFamily="18" charset="0"/>
                      </a:rPr>
                      <m:t>𝜇</m:t>
                    </m:r>
                  </m:oMath>
                </a14:m>
                <a:r>
                  <a:rPr lang="en-GB" dirty="0"/>
                  <a:t>…</a:t>
                </a:r>
              </a:p>
              <a:p>
                <a:endParaRPr lang="en-GB" dirty="0"/>
              </a:p>
              <a:p>
                <a:r>
                  <a:rPr lang="en-GB" sz="1600" dirty="0"/>
                  <a:t>(Recall that sample mean </a:t>
                </a:r>
                <a14:m>
                  <m:oMath xmlns:m="http://schemas.openxmlformats.org/officeDocument/2006/math">
                    <m:r>
                      <a:rPr lang="en-GB" sz="1600" b="0" i="1" smtClean="0">
                        <a:latin typeface="Cambria Math" panose="02040503050406030204" pitchFamily="18" charset="0"/>
                      </a:rPr>
                      <m:t>=</m:t>
                    </m:r>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oMath>
                </a14:m>
                <a:r>
                  <a:rPr lang="en-GB" sz="1600" dirty="0"/>
                  <a:t> and population mean </a:t>
                </a:r>
                <a14:m>
                  <m:oMath xmlns:m="http://schemas.openxmlformats.org/officeDocument/2006/math">
                    <m:r>
                      <a:rPr lang="en-GB" sz="1600" b="0" i="1" smtClean="0">
                        <a:latin typeface="Cambria Math" panose="02040503050406030204" pitchFamily="18" charset="0"/>
                      </a:rPr>
                      <m:t>=</m:t>
                    </m:r>
                    <m:r>
                      <a:rPr lang="en-GB" sz="1600" b="0" i="1" smtClean="0">
                        <a:latin typeface="Cambria Math" panose="02040503050406030204" pitchFamily="18" charset="0"/>
                      </a:rPr>
                      <m:t>𝜇</m:t>
                    </m:r>
                  </m:oMath>
                </a14:m>
                <a:r>
                  <a:rPr lang="en-GB" sz="1600"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683568" y="4437112"/>
                <a:ext cx="7704856" cy="1754326"/>
              </a:xfrm>
              <a:prstGeom prst="rect">
                <a:avLst/>
              </a:prstGeom>
              <a:blipFill rotWithShape="1">
                <a:blip r:embed="rId3"/>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173</a:t>
            </a:fld>
            <a:endParaRPr lang="en-US"/>
          </a:p>
        </p:txBody>
      </p:sp>
    </p:spTree>
    <p:extLst>
      <p:ext uri="{BB962C8B-B14F-4D97-AF65-F5344CB8AC3E}">
        <p14:creationId xmlns:p14="http://schemas.microsoft.com/office/powerpoint/2010/main" val="51676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0" y="599127"/>
            <a:ext cx="9144000" cy="227742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Sampling Distribution of a Statistic</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17512" y="679962"/>
            <a:ext cx="7782303"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latin typeface="Wingdings" panose="05000000000000000000" pitchFamily="2" charset="2"/>
              </a:rPr>
              <a:t>!</a:t>
            </a:r>
            <a:r>
              <a:rPr lang="en-GB" sz="1600" dirty="0"/>
              <a:t> The sampling distribution of a statistic gives all the values of a statistic and the probability that each would happen by chance alone.</a:t>
            </a:r>
          </a:p>
        </p:txBody>
      </p:sp>
      <p:sp>
        <p:nvSpPr>
          <p:cNvPr id="6" name="Smiley Face 5"/>
          <p:cNvSpPr/>
          <p:nvPr/>
        </p:nvSpPr>
        <p:spPr>
          <a:xfrm>
            <a:off x="1141395" y="158098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Smiley Face 6"/>
          <p:cNvSpPr/>
          <p:nvPr/>
        </p:nvSpPr>
        <p:spPr>
          <a:xfrm>
            <a:off x="1717459"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Smiley Face 7"/>
          <p:cNvSpPr/>
          <p:nvPr/>
        </p:nvSpPr>
        <p:spPr>
          <a:xfrm>
            <a:off x="2293523"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Smiley Face 8"/>
          <p:cNvSpPr/>
          <p:nvPr/>
        </p:nvSpPr>
        <p:spPr>
          <a:xfrm>
            <a:off x="2869587"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Smiley Face 9"/>
          <p:cNvSpPr/>
          <p:nvPr/>
        </p:nvSpPr>
        <p:spPr>
          <a:xfrm>
            <a:off x="3445651"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Smiley Face 10"/>
          <p:cNvSpPr/>
          <p:nvPr/>
        </p:nvSpPr>
        <p:spPr>
          <a:xfrm>
            <a:off x="4021715" y="1580984"/>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Smiley Face 11"/>
          <p:cNvSpPr/>
          <p:nvPr/>
        </p:nvSpPr>
        <p:spPr>
          <a:xfrm>
            <a:off x="4597779"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Smiley Face 12"/>
          <p:cNvSpPr/>
          <p:nvPr/>
        </p:nvSpPr>
        <p:spPr>
          <a:xfrm>
            <a:off x="5173843"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Smiley Face 13"/>
          <p:cNvSpPr/>
          <p:nvPr/>
        </p:nvSpPr>
        <p:spPr>
          <a:xfrm>
            <a:off x="5749907"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Smiley Face 14"/>
          <p:cNvSpPr/>
          <p:nvPr/>
        </p:nvSpPr>
        <p:spPr>
          <a:xfrm>
            <a:off x="6325971" y="1592366"/>
            <a:ext cx="288032" cy="28803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TextBox 15"/>
          <p:cNvSpPr txBox="1"/>
          <p:nvPr/>
        </p:nvSpPr>
        <p:spPr>
          <a:xfrm>
            <a:off x="925371" y="1880398"/>
            <a:ext cx="6048672" cy="369332"/>
          </a:xfrm>
          <a:prstGeom prst="rect">
            <a:avLst/>
          </a:prstGeom>
          <a:noFill/>
        </p:spPr>
        <p:txBody>
          <a:bodyPr wrap="square" rtlCol="0">
            <a:spAutoFit/>
          </a:bodyPr>
          <a:lstStyle/>
          <a:p>
            <a:r>
              <a:rPr lang="en-GB" dirty="0"/>
              <a:t>    0         1        1         0         1         1         2         0        0         0</a:t>
            </a:r>
          </a:p>
        </p:txBody>
      </p:sp>
      <p:sp>
        <p:nvSpPr>
          <p:cNvPr id="17" name="TextBox 16"/>
          <p:cNvSpPr txBox="1"/>
          <p:nvPr/>
        </p:nvSpPr>
        <p:spPr>
          <a:xfrm>
            <a:off x="497532" y="2900866"/>
            <a:ext cx="8053150" cy="338554"/>
          </a:xfrm>
          <a:prstGeom prst="rect">
            <a:avLst/>
          </a:prstGeom>
          <a:noFill/>
        </p:spPr>
        <p:txBody>
          <a:bodyPr wrap="square" rtlCol="0">
            <a:spAutoFit/>
          </a:bodyPr>
          <a:lstStyle/>
          <a:p>
            <a:r>
              <a:rPr lang="en-GB" sz="1600" dirty="0"/>
              <a:t>Statistics for this sample could be the </a:t>
            </a:r>
            <a:r>
              <a:rPr lang="en-GB" sz="1600" b="1" dirty="0"/>
              <a:t>mode</a:t>
            </a:r>
            <a:r>
              <a:rPr lang="en-GB" sz="1600" dirty="0"/>
              <a:t> number of children, </a:t>
            </a:r>
            <a:r>
              <a:rPr lang="en-GB" sz="1600" b="1" dirty="0"/>
              <a:t>median</a:t>
            </a:r>
            <a:r>
              <a:rPr lang="en-GB" sz="1600" dirty="0"/>
              <a:t>, </a:t>
            </a:r>
            <a:r>
              <a:rPr lang="en-GB" sz="1600" b="1" dirty="0"/>
              <a:t>maximum</a:t>
            </a:r>
            <a:r>
              <a:rPr lang="en-GB" sz="1600" dirty="0"/>
              <a:t>, </a:t>
            </a:r>
            <a:r>
              <a:rPr lang="en-GB" sz="1600" b="1" dirty="0"/>
              <a:t>mean</a:t>
            </a:r>
            <a:r>
              <a:rPr lang="en-GB" sz="1600" dirty="0"/>
              <a:t>, …</a:t>
            </a:r>
          </a:p>
        </p:txBody>
      </p:sp>
      <mc:AlternateContent xmlns:mc="http://schemas.openxmlformats.org/markup-compatibility/2006" xmlns:a14="http://schemas.microsoft.com/office/drawing/2010/main">
        <mc:Choice Requires="a14">
          <p:sp>
            <p:nvSpPr>
              <p:cNvPr id="18" name="TextBox 17"/>
              <p:cNvSpPr txBox="1"/>
              <p:nvPr/>
            </p:nvSpPr>
            <p:spPr>
              <a:xfrm>
                <a:off x="497532" y="3518060"/>
                <a:ext cx="1656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497532" y="3518060"/>
                <a:ext cx="1656184" cy="369332"/>
              </a:xfrm>
              <a:prstGeom prst="rect">
                <a:avLst/>
              </a:prstGeom>
              <a:blipFill rotWithShape="0">
                <a:blip r:embed="rId2"/>
                <a:stretch>
                  <a:fillRect/>
                </a:stretch>
              </a:blipFill>
            </p:spPr>
            <p:txBody>
              <a:bodyPr/>
              <a:lstStyle/>
              <a:p>
                <a:r>
                  <a:rPr lang="en-GB">
                    <a:noFill/>
                  </a:rPr>
                  <a:t> </a:t>
                </a:r>
              </a:p>
            </p:txBody>
          </p:sp>
        </mc:Fallback>
      </mc:AlternateContent>
      <p:cxnSp>
        <p:nvCxnSpPr>
          <p:cNvPr id="20" name="Straight Connector 19"/>
          <p:cNvCxnSpPr/>
          <p:nvPr/>
        </p:nvCxnSpPr>
        <p:spPr>
          <a:xfrm>
            <a:off x="317512" y="3887392"/>
            <a:ext cx="5637391"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189720" y="3518060"/>
            <a:ext cx="0" cy="2996650"/>
          </a:xfrm>
          <a:prstGeom prst="line">
            <a:avLst/>
          </a:prstGeom>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817021" y="3929387"/>
            <a:ext cx="1116124" cy="2585323"/>
          </a:xfrm>
          <a:prstGeom prst="rect">
            <a:avLst/>
          </a:prstGeom>
          <a:noFill/>
        </p:spPr>
        <p:txBody>
          <a:bodyPr wrap="square" rtlCol="0">
            <a:spAutoFit/>
          </a:bodyPr>
          <a:lstStyle/>
          <a:p>
            <a:r>
              <a:rPr lang="en-GB" dirty="0"/>
              <a:t>0          0</a:t>
            </a:r>
          </a:p>
          <a:p>
            <a:r>
              <a:rPr lang="en-GB" dirty="0"/>
              <a:t>0          1</a:t>
            </a:r>
          </a:p>
          <a:p>
            <a:r>
              <a:rPr lang="en-GB" dirty="0"/>
              <a:t>0          2</a:t>
            </a:r>
          </a:p>
          <a:p>
            <a:r>
              <a:rPr lang="en-GB" dirty="0"/>
              <a:t>1          0</a:t>
            </a:r>
          </a:p>
          <a:p>
            <a:r>
              <a:rPr lang="en-GB" dirty="0"/>
              <a:t>1          1</a:t>
            </a:r>
          </a:p>
          <a:p>
            <a:r>
              <a:rPr lang="en-GB" dirty="0"/>
              <a:t>1          2</a:t>
            </a:r>
          </a:p>
          <a:p>
            <a:r>
              <a:rPr lang="en-GB" dirty="0"/>
              <a:t>2          0</a:t>
            </a:r>
          </a:p>
          <a:p>
            <a:r>
              <a:rPr lang="en-GB" dirty="0"/>
              <a:t>2          1</a:t>
            </a:r>
          </a:p>
          <a:p>
            <a:r>
              <a:rPr lang="en-GB" dirty="0"/>
              <a:t>2          2</a:t>
            </a:r>
          </a:p>
        </p:txBody>
      </p:sp>
      <mc:AlternateContent xmlns:mc="http://schemas.openxmlformats.org/markup-compatibility/2006" xmlns:a14="http://schemas.microsoft.com/office/drawing/2010/main">
        <mc:Choice Requires="a14">
          <p:sp>
            <p:nvSpPr>
              <p:cNvPr id="26" name="TextBox 25"/>
              <p:cNvSpPr txBox="1"/>
              <p:nvPr/>
            </p:nvSpPr>
            <p:spPr>
              <a:xfrm>
                <a:off x="3974682" y="3483382"/>
                <a:ext cx="11881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𝑀𝑒𝑑𝑖𝑎𝑛</m:t>
                      </m:r>
                    </m:oMath>
                  </m:oMathPara>
                </a14:m>
                <a:endParaRPr lang="en-GB" dirty="0"/>
              </a:p>
            </p:txBody>
          </p:sp>
        </mc:Choice>
        <mc:Fallback xmlns="">
          <p:sp>
            <p:nvSpPr>
              <p:cNvPr id="26" name="TextBox 25"/>
              <p:cNvSpPr txBox="1">
                <a:spLocks noRot="1" noChangeAspect="1" noMove="1" noResize="1" noEditPoints="1" noAdjustHandles="1" noChangeArrowheads="1" noChangeShapeType="1" noTextEdit="1"/>
              </p:cNvSpPr>
              <p:nvPr/>
            </p:nvSpPr>
            <p:spPr>
              <a:xfrm>
                <a:off x="3974682" y="3483382"/>
                <a:ext cx="1188132" cy="369332"/>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162814" y="3483382"/>
                <a:ext cx="7920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𝑀𝑎𝑥</m:t>
                      </m:r>
                    </m:oMath>
                  </m:oMathPara>
                </a14:m>
                <a:endParaRPr lang="en-GB" dirty="0"/>
              </a:p>
            </p:txBody>
          </p:sp>
        </mc:Choice>
        <mc:Fallback xmlns="">
          <p:sp>
            <p:nvSpPr>
              <p:cNvPr id="27" name="TextBox 26"/>
              <p:cNvSpPr txBox="1">
                <a:spLocks noRot="1" noChangeAspect="1" noMove="1" noResize="1" noEditPoints="1" noAdjustHandles="1" noChangeArrowheads="1" noChangeShapeType="1" noTextEdit="1"/>
              </p:cNvSpPr>
              <p:nvPr/>
            </p:nvSpPr>
            <p:spPr>
              <a:xfrm>
                <a:off x="5162814" y="3483382"/>
                <a:ext cx="792089" cy="369332"/>
              </a:xfrm>
              <a:prstGeom prst="rect">
                <a:avLst/>
              </a:prstGeom>
              <a:blipFill rotWithShape="0">
                <a:blip r:embed="rId4"/>
                <a:stretch>
                  <a:fillRect/>
                </a:stretch>
              </a:blipFill>
            </p:spPr>
            <p:txBody>
              <a:bodyPr/>
              <a:lstStyle/>
              <a:p>
                <a:r>
                  <a:rPr lang="en-GB">
                    <a:noFill/>
                  </a:rPr>
                  <a:t> </a:t>
                </a:r>
              </a:p>
            </p:txBody>
          </p:sp>
        </mc:Fallback>
      </mc:AlternateContent>
      <p:cxnSp>
        <p:nvCxnSpPr>
          <p:cNvPr id="29" name="Straight Connector 28"/>
          <p:cNvCxnSpPr/>
          <p:nvPr/>
        </p:nvCxnSpPr>
        <p:spPr>
          <a:xfrm flipV="1">
            <a:off x="5090807" y="3483382"/>
            <a:ext cx="0" cy="301871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5954903" y="3483382"/>
            <a:ext cx="0" cy="3018718"/>
          </a:xfrm>
          <a:prstGeom prst="line">
            <a:avLst/>
          </a:prstGeom>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4298864" y="3909669"/>
            <a:ext cx="647927" cy="2585323"/>
          </a:xfrm>
          <a:prstGeom prst="rect">
            <a:avLst/>
          </a:prstGeom>
          <a:noFill/>
        </p:spPr>
        <p:txBody>
          <a:bodyPr wrap="square" rtlCol="0">
            <a:spAutoFit/>
          </a:bodyPr>
          <a:lstStyle/>
          <a:p>
            <a:r>
              <a:rPr lang="en-GB" dirty="0"/>
              <a:t>0</a:t>
            </a:r>
          </a:p>
          <a:p>
            <a:r>
              <a:rPr lang="en-GB" dirty="0"/>
              <a:t>0.5</a:t>
            </a:r>
          </a:p>
          <a:p>
            <a:r>
              <a:rPr lang="en-GB" dirty="0"/>
              <a:t>1</a:t>
            </a:r>
          </a:p>
          <a:p>
            <a:r>
              <a:rPr lang="en-GB" dirty="0"/>
              <a:t>0.5</a:t>
            </a:r>
          </a:p>
          <a:p>
            <a:r>
              <a:rPr lang="en-GB" dirty="0"/>
              <a:t>1</a:t>
            </a:r>
          </a:p>
          <a:p>
            <a:r>
              <a:rPr lang="en-GB" dirty="0"/>
              <a:t>1.5</a:t>
            </a:r>
          </a:p>
          <a:p>
            <a:r>
              <a:rPr lang="en-GB" dirty="0"/>
              <a:t>1</a:t>
            </a:r>
          </a:p>
          <a:p>
            <a:r>
              <a:rPr lang="en-GB" dirty="0"/>
              <a:t>1.5</a:t>
            </a:r>
          </a:p>
          <a:p>
            <a:r>
              <a:rPr lang="en-GB" dirty="0"/>
              <a:t>2</a:t>
            </a:r>
          </a:p>
        </p:txBody>
      </p:sp>
      <p:sp>
        <p:nvSpPr>
          <p:cNvPr id="34" name="TextBox 33"/>
          <p:cNvSpPr txBox="1"/>
          <p:nvPr/>
        </p:nvSpPr>
        <p:spPr>
          <a:xfrm>
            <a:off x="5258595" y="3887392"/>
            <a:ext cx="647927" cy="2585323"/>
          </a:xfrm>
          <a:prstGeom prst="rect">
            <a:avLst/>
          </a:prstGeom>
          <a:noFill/>
        </p:spPr>
        <p:txBody>
          <a:bodyPr wrap="square" rtlCol="0">
            <a:spAutoFit/>
          </a:bodyPr>
          <a:lstStyle/>
          <a:p>
            <a:r>
              <a:rPr lang="en-GB" dirty="0"/>
              <a:t>0</a:t>
            </a:r>
          </a:p>
          <a:p>
            <a:r>
              <a:rPr lang="en-GB" dirty="0"/>
              <a:t>1</a:t>
            </a:r>
          </a:p>
          <a:p>
            <a:r>
              <a:rPr lang="en-GB" dirty="0"/>
              <a:t>2</a:t>
            </a:r>
          </a:p>
          <a:p>
            <a:r>
              <a:rPr lang="en-GB" dirty="0"/>
              <a:t>1</a:t>
            </a:r>
          </a:p>
          <a:p>
            <a:r>
              <a:rPr lang="en-GB" dirty="0"/>
              <a:t>1</a:t>
            </a:r>
          </a:p>
          <a:p>
            <a:r>
              <a:rPr lang="en-GB" dirty="0"/>
              <a:t>2</a:t>
            </a:r>
          </a:p>
          <a:p>
            <a:r>
              <a:rPr lang="en-GB" dirty="0"/>
              <a:t>2</a:t>
            </a:r>
          </a:p>
          <a:p>
            <a:r>
              <a:rPr lang="en-GB" dirty="0"/>
              <a:t>2</a:t>
            </a:r>
          </a:p>
          <a:p>
            <a:r>
              <a:rPr lang="en-GB" dirty="0"/>
              <a:t>2</a:t>
            </a:r>
          </a:p>
        </p:txBody>
      </p:sp>
      <p:sp>
        <p:nvSpPr>
          <p:cNvPr id="36" name="Rectangle 35"/>
          <p:cNvSpPr/>
          <p:nvPr/>
        </p:nvSpPr>
        <p:spPr>
          <a:xfrm>
            <a:off x="372345" y="3885939"/>
            <a:ext cx="1812055" cy="26037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Possible Samples?</a:t>
            </a:r>
          </a:p>
        </p:txBody>
      </p:sp>
      <p:sp>
        <p:nvSpPr>
          <p:cNvPr id="37" name="TextBox 36"/>
          <p:cNvSpPr txBox="1"/>
          <p:nvPr/>
        </p:nvSpPr>
        <p:spPr>
          <a:xfrm>
            <a:off x="6089466" y="5288340"/>
            <a:ext cx="3007161" cy="15696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200" b="1" dirty="0"/>
              <a:t>Note</a:t>
            </a:r>
            <a:r>
              <a:rPr lang="en-GB" sz="1200" dirty="0"/>
              <a:t>: Because each thing in the sample is independently drawn from the population, we technically have sampling with replacement, and hence the same item could be in the sample twice. In practice however (and in exams) you won’t have to worry about this, as the population in exams is assumed to be infinitely large.</a:t>
            </a:r>
          </a:p>
        </p:txBody>
      </p:sp>
      <mc:AlternateContent xmlns:mc="http://schemas.openxmlformats.org/markup-compatibility/2006" xmlns:a14="http://schemas.microsoft.com/office/drawing/2010/main">
        <mc:Choice Requires="a14">
          <p:sp>
            <p:nvSpPr>
              <p:cNvPr id="38" name="TextBox 37"/>
              <p:cNvSpPr txBox="1"/>
              <p:nvPr/>
            </p:nvSpPr>
            <p:spPr>
              <a:xfrm>
                <a:off x="2054564" y="3506678"/>
                <a:ext cx="14101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e>
                      </m:d>
                    </m:oMath>
                  </m:oMathPara>
                </a14:m>
                <a:endParaRPr lang="en-GB" dirty="0"/>
              </a:p>
            </p:txBody>
          </p:sp>
        </mc:Choice>
        <mc:Fallback xmlns="">
          <p:sp>
            <p:nvSpPr>
              <p:cNvPr id="38" name="TextBox 37"/>
              <p:cNvSpPr txBox="1">
                <a:spLocks noRot="1" noChangeAspect="1" noMove="1" noResize="1" noEditPoints="1" noAdjustHandles="1" noChangeArrowheads="1" noChangeShapeType="1" noTextEdit="1"/>
              </p:cNvSpPr>
              <p:nvPr/>
            </p:nvSpPr>
            <p:spPr>
              <a:xfrm>
                <a:off x="2054564" y="3506678"/>
                <a:ext cx="1410172" cy="369332"/>
              </a:xfrm>
              <a:prstGeom prst="rect">
                <a:avLst/>
              </a:prstGeom>
              <a:blipFill rotWithShape="0">
                <a:blip r:embed="rId5"/>
                <a:stretch>
                  <a:fillRect/>
                </a:stretch>
              </a:blipFill>
            </p:spPr>
            <p:txBody>
              <a:bodyPr/>
              <a:lstStyle/>
              <a:p>
                <a:r>
                  <a:rPr lang="en-GB">
                    <a:noFill/>
                  </a:rPr>
                  <a:t> </a:t>
                </a:r>
              </a:p>
            </p:txBody>
          </p:sp>
        </mc:Fallback>
      </mc:AlternateContent>
      <p:cxnSp>
        <p:nvCxnSpPr>
          <p:cNvPr id="39" name="Straight Connector 38"/>
          <p:cNvCxnSpPr/>
          <p:nvPr/>
        </p:nvCxnSpPr>
        <p:spPr>
          <a:xfrm flipV="1">
            <a:off x="4061909" y="3512798"/>
            <a:ext cx="0" cy="301871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157640" y="3919096"/>
                <a:ext cx="1838628" cy="2585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0.5×0.5=0.25</m:t>
                      </m:r>
                    </m:oMath>
                    <m:oMath xmlns:m="http://schemas.openxmlformats.org/officeDocument/2006/math">
                      <m:r>
                        <a:rPr lang="en-GB" b="0" i="1" smtClean="0">
                          <a:latin typeface="Cambria Math" panose="02040503050406030204" pitchFamily="18" charset="0"/>
                        </a:rPr>
                        <m:t>0.5×0.4=0.2</m:t>
                      </m:r>
                    </m:oMath>
                    <m:oMath xmlns:m="http://schemas.openxmlformats.org/officeDocument/2006/math">
                      <m:r>
                        <a:rPr lang="en-GB" b="0" i="1" smtClean="0">
                          <a:latin typeface="Cambria Math" panose="02040503050406030204" pitchFamily="18" charset="0"/>
                        </a:rPr>
                        <m:t>0.5×0.1=0.05</m:t>
                      </m:r>
                    </m:oMath>
                    <m:oMath xmlns:m="http://schemas.openxmlformats.org/officeDocument/2006/math">
                      <m:r>
                        <a:rPr lang="en-GB" b="0" i="1" smtClean="0">
                          <a:latin typeface="Cambria Math" panose="02040503050406030204" pitchFamily="18" charset="0"/>
                        </a:rPr>
                        <m:t>0.4×0.5=0.2</m:t>
                      </m:r>
                    </m:oMath>
                    <m:oMath xmlns:m="http://schemas.openxmlformats.org/officeDocument/2006/math">
                      <m:r>
                        <a:rPr lang="en-GB" b="0" i="1" smtClean="0">
                          <a:latin typeface="Cambria Math" panose="02040503050406030204" pitchFamily="18" charset="0"/>
                        </a:rPr>
                        <m:t>0.4×0.4=0.16</m:t>
                      </m:r>
                    </m:oMath>
                    <m:oMath xmlns:m="http://schemas.openxmlformats.org/officeDocument/2006/math">
                      <m:r>
                        <a:rPr lang="en-GB" b="0" i="1" smtClean="0">
                          <a:latin typeface="Cambria Math" panose="02040503050406030204" pitchFamily="18" charset="0"/>
                        </a:rPr>
                        <m:t>0.4×0.1=0.04</m:t>
                      </m:r>
                    </m:oMath>
                    <m:oMath xmlns:m="http://schemas.openxmlformats.org/officeDocument/2006/math">
                      <m:r>
                        <a:rPr lang="en-GB" b="0" i="1" smtClean="0">
                          <a:latin typeface="Cambria Math" panose="02040503050406030204" pitchFamily="18" charset="0"/>
                        </a:rPr>
                        <m:t>0.1×0.5=0.05</m:t>
                      </m:r>
                    </m:oMath>
                    <m:oMath xmlns:m="http://schemas.openxmlformats.org/officeDocument/2006/math">
                      <m:r>
                        <a:rPr lang="en-GB" b="0" i="1" smtClean="0">
                          <a:latin typeface="Cambria Math" panose="02040503050406030204" pitchFamily="18" charset="0"/>
                        </a:rPr>
                        <m:t>0.1×0.4=0.04</m:t>
                      </m:r>
                    </m:oMath>
                    <m:oMath xmlns:m="http://schemas.openxmlformats.org/officeDocument/2006/math">
                      <m:r>
                        <a:rPr lang="en-GB" b="0" i="1" smtClean="0">
                          <a:latin typeface="Cambria Math" panose="02040503050406030204" pitchFamily="18" charset="0"/>
                        </a:rPr>
                        <m:t>0.1×0.1=0.01</m:t>
                      </m:r>
                    </m:oMath>
                  </m:oMathPara>
                </a14:m>
                <a:endParaRPr lang="en-GB" dirty="0"/>
              </a:p>
            </p:txBody>
          </p:sp>
        </mc:Choice>
        <mc:Fallback xmlns="">
          <p:sp>
            <p:nvSpPr>
              <p:cNvPr id="41" name="TextBox 40"/>
              <p:cNvSpPr txBox="1">
                <a:spLocks noRot="1" noChangeAspect="1" noMove="1" noResize="1" noEditPoints="1" noAdjustHandles="1" noChangeArrowheads="1" noChangeShapeType="1" noTextEdit="1"/>
              </p:cNvSpPr>
              <p:nvPr/>
            </p:nvSpPr>
            <p:spPr>
              <a:xfrm>
                <a:off x="2157640" y="3919096"/>
                <a:ext cx="1838628" cy="2585323"/>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7191348" y="3774484"/>
              <a:ext cx="1701927" cy="1483360"/>
            </p:xfrm>
            <a:graphic>
              <a:graphicData uri="http://schemas.openxmlformats.org/drawingml/2006/table">
                <a:tbl>
                  <a:tblPr firstRow="1" bandRow="1">
                    <a:tableStyleId>{21E4AEA4-8DFA-4A89-87EB-49C32662AFE0}</a:tableStyleId>
                  </a:tblPr>
                  <a:tblGrid>
                    <a:gridCol w="911035">
                      <a:extLst>
                        <a:ext uri="{9D8B030D-6E8A-4147-A177-3AD203B41FA5}">
                          <a16:colId xmlns:a16="http://schemas.microsoft.com/office/drawing/2014/main" val="20000"/>
                        </a:ext>
                      </a:extLst>
                    </a:gridCol>
                    <a:gridCol w="790892">
                      <a:extLst>
                        <a:ext uri="{9D8B030D-6E8A-4147-A177-3AD203B41FA5}">
                          <a16:colId xmlns:a16="http://schemas.microsoft.com/office/drawing/2014/main" val="20001"/>
                        </a:ext>
                      </a:extLst>
                    </a:gridCol>
                  </a:tblGrid>
                  <a:tr h="370840">
                    <a:tc>
                      <a:txBody>
                        <a:bodyPr/>
                        <a:lstStyle/>
                        <a:p>
                          <a:r>
                            <a:rPr lang="en-GB" dirty="0"/>
                            <a:t>Max </a:t>
                          </a:r>
                          <a14:m>
                            <m:oMath xmlns:m="http://schemas.openxmlformats.org/officeDocument/2006/math">
                              <m:r>
                                <a:rPr lang="en-GB" smtClean="0">
                                  <a:latin typeface="Cambria Math"/>
                                </a:rPr>
                                <m:t>𝑴</m:t>
                              </m:r>
                            </m:oMath>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a:rPr>
                                  <m:t>𝑷</m:t>
                                </m:r>
                                <m:r>
                                  <a:rPr lang="en-GB" smtClean="0">
                                    <a:latin typeface="Cambria Math"/>
                                  </a:rPr>
                                  <m:t>(</m:t>
                                </m:r>
                                <m:r>
                                  <a:rPr lang="en-GB" smtClean="0">
                                    <a:latin typeface="Cambria Math"/>
                                  </a:rPr>
                                  <m:t>𝑴</m:t>
                                </m:r>
                                <m:r>
                                  <a:rPr lang="en-GB" smtClean="0">
                                    <a:latin typeface="Cambria Math"/>
                                  </a:rPr>
                                  <m:t>)</m:t>
                                </m:r>
                              </m:oMath>
                            </m:oMathPara>
                          </a14:m>
                          <a:endParaRPr lang="en-GB" dirty="0"/>
                        </a:p>
                      </a:txBody>
                      <a:tcPr/>
                    </a:tc>
                    <a:extLst>
                      <a:ext uri="{0D108BD9-81ED-4DB2-BD59-A6C34878D82A}">
                        <a16:rowId xmlns:a16="http://schemas.microsoft.com/office/drawing/2014/main" val="10000"/>
                      </a:ext>
                    </a:extLst>
                  </a:tr>
                  <a:tr h="370840">
                    <a:tc>
                      <a:txBody>
                        <a:bodyPr/>
                        <a:lstStyle/>
                        <a:p>
                          <a:r>
                            <a:rPr lang="en-GB" dirty="0"/>
                            <a:t>0</a:t>
                          </a:r>
                        </a:p>
                      </a:txBody>
                      <a:tcPr/>
                    </a:tc>
                    <a:tc>
                      <a:txBody>
                        <a:bodyPr/>
                        <a:lstStyle/>
                        <a:p>
                          <a:r>
                            <a:rPr lang="en-GB" dirty="0"/>
                            <a:t>0.25</a:t>
                          </a:r>
                        </a:p>
                      </a:txBody>
                      <a:tcPr/>
                    </a:tc>
                    <a:extLst>
                      <a:ext uri="{0D108BD9-81ED-4DB2-BD59-A6C34878D82A}">
                        <a16:rowId xmlns:a16="http://schemas.microsoft.com/office/drawing/2014/main" val="10001"/>
                      </a:ext>
                    </a:extLst>
                  </a:tr>
                  <a:tr h="370840">
                    <a:tc>
                      <a:txBody>
                        <a:bodyPr/>
                        <a:lstStyle/>
                        <a:p>
                          <a:r>
                            <a:rPr lang="en-GB" dirty="0"/>
                            <a:t>1</a:t>
                          </a:r>
                        </a:p>
                      </a:txBody>
                      <a:tcPr/>
                    </a:tc>
                    <a:tc>
                      <a:txBody>
                        <a:bodyPr/>
                        <a:lstStyle/>
                        <a:p>
                          <a:r>
                            <a:rPr lang="en-GB" dirty="0"/>
                            <a:t>0.56</a:t>
                          </a:r>
                        </a:p>
                      </a:txBody>
                      <a:tcPr/>
                    </a:tc>
                    <a:extLst>
                      <a:ext uri="{0D108BD9-81ED-4DB2-BD59-A6C34878D82A}">
                        <a16:rowId xmlns:a16="http://schemas.microsoft.com/office/drawing/2014/main" val="10002"/>
                      </a:ext>
                    </a:extLst>
                  </a:tr>
                  <a:tr h="370840">
                    <a:tc>
                      <a:txBody>
                        <a:bodyPr/>
                        <a:lstStyle/>
                        <a:p>
                          <a:r>
                            <a:rPr lang="en-GB" dirty="0"/>
                            <a:t>2</a:t>
                          </a:r>
                        </a:p>
                      </a:txBody>
                      <a:tcPr/>
                    </a:tc>
                    <a:tc>
                      <a:txBody>
                        <a:bodyPr/>
                        <a:lstStyle/>
                        <a:p>
                          <a:r>
                            <a:rPr lang="en-GB" dirty="0"/>
                            <a:t>0.19</a:t>
                          </a:r>
                        </a:p>
                      </a:txBody>
                      <a:tcPr/>
                    </a:tc>
                    <a:extLst>
                      <a:ext uri="{0D108BD9-81ED-4DB2-BD59-A6C34878D82A}">
                        <a16:rowId xmlns:a16="http://schemas.microsoft.com/office/drawing/2014/main" val="1000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091738173"/>
                  </p:ext>
                </p:extLst>
              </p:nvPr>
            </p:nvGraphicFramePr>
            <p:xfrm>
              <a:off x="7191348" y="3774484"/>
              <a:ext cx="1701927" cy="1483360"/>
            </p:xfrm>
            <a:graphic>
              <a:graphicData uri="http://schemas.openxmlformats.org/drawingml/2006/table">
                <a:tbl>
                  <a:tblPr firstRow="1" bandRow="1">
                    <a:tableStyleId>{21E4AEA4-8DFA-4A89-87EB-49C32662AFE0}</a:tableStyleId>
                  </a:tblPr>
                  <a:tblGrid>
                    <a:gridCol w="911035"/>
                    <a:gridCol w="790892"/>
                  </a:tblGrid>
                  <a:tr h="370840">
                    <a:tc>
                      <a:txBody>
                        <a:bodyPr/>
                        <a:lstStyle/>
                        <a:p>
                          <a:endParaRPr lang="en-US"/>
                        </a:p>
                      </a:txBody>
                      <a:tcPr>
                        <a:blipFill rotWithShape="0">
                          <a:blip r:embed="rId7"/>
                          <a:stretch>
                            <a:fillRect l="-667" t="-8197" r="-90000" b="-324590"/>
                          </a:stretch>
                        </a:blipFill>
                      </a:tcPr>
                    </a:tc>
                    <a:tc>
                      <a:txBody>
                        <a:bodyPr/>
                        <a:lstStyle/>
                        <a:p>
                          <a:endParaRPr lang="en-US"/>
                        </a:p>
                      </a:txBody>
                      <a:tcPr>
                        <a:blipFill rotWithShape="0">
                          <a:blip r:embed="rId7"/>
                          <a:stretch>
                            <a:fillRect l="-116154" t="-8197" r="-3846" b="-324590"/>
                          </a:stretch>
                        </a:blipFill>
                      </a:tcPr>
                    </a:tc>
                  </a:tr>
                  <a:tr h="370840">
                    <a:tc>
                      <a:txBody>
                        <a:bodyPr/>
                        <a:lstStyle/>
                        <a:p>
                          <a:r>
                            <a:rPr lang="en-GB" dirty="0" smtClean="0"/>
                            <a:t>0</a:t>
                          </a:r>
                          <a:endParaRPr lang="en-GB" dirty="0"/>
                        </a:p>
                      </a:txBody>
                      <a:tcPr/>
                    </a:tc>
                    <a:tc>
                      <a:txBody>
                        <a:bodyPr/>
                        <a:lstStyle/>
                        <a:p>
                          <a:r>
                            <a:rPr lang="en-GB" dirty="0" smtClean="0"/>
                            <a:t>0.25</a:t>
                          </a:r>
                          <a:endParaRPr lang="en-GB" dirty="0"/>
                        </a:p>
                      </a:txBody>
                      <a:tcPr/>
                    </a:tc>
                  </a:tr>
                  <a:tr h="370840">
                    <a:tc>
                      <a:txBody>
                        <a:bodyPr/>
                        <a:lstStyle/>
                        <a:p>
                          <a:r>
                            <a:rPr lang="en-GB" dirty="0" smtClean="0"/>
                            <a:t>1</a:t>
                          </a:r>
                          <a:endParaRPr lang="en-GB" dirty="0"/>
                        </a:p>
                      </a:txBody>
                      <a:tcPr/>
                    </a:tc>
                    <a:tc>
                      <a:txBody>
                        <a:bodyPr/>
                        <a:lstStyle/>
                        <a:p>
                          <a:r>
                            <a:rPr lang="en-GB" dirty="0" smtClean="0"/>
                            <a:t>0.56</a:t>
                          </a:r>
                          <a:endParaRPr lang="en-GB" dirty="0"/>
                        </a:p>
                      </a:txBody>
                      <a:tcPr/>
                    </a:tc>
                  </a:tr>
                  <a:tr h="370840">
                    <a:tc>
                      <a:txBody>
                        <a:bodyPr/>
                        <a:lstStyle/>
                        <a:p>
                          <a:r>
                            <a:rPr lang="en-GB" dirty="0" smtClean="0"/>
                            <a:t>2</a:t>
                          </a:r>
                          <a:endParaRPr lang="en-GB" dirty="0"/>
                        </a:p>
                      </a:txBody>
                      <a:tcPr/>
                    </a:tc>
                    <a:tc>
                      <a:txBody>
                        <a:bodyPr/>
                        <a:lstStyle/>
                        <a:p>
                          <a:r>
                            <a:rPr lang="en-GB" dirty="0" smtClean="0"/>
                            <a:t>0.19</a:t>
                          </a:r>
                          <a:endParaRPr lang="en-GB" dirty="0"/>
                        </a:p>
                      </a:txBody>
                      <a:tcPr/>
                    </a:tc>
                  </a:tr>
                </a:tbl>
              </a:graphicData>
            </a:graphic>
          </p:graphicFrame>
        </mc:Fallback>
      </mc:AlternateContent>
      <p:sp>
        <p:nvSpPr>
          <p:cNvPr id="45" name="TextBox 44"/>
          <p:cNvSpPr txBox="1"/>
          <p:nvPr/>
        </p:nvSpPr>
        <p:spPr>
          <a:xfrm>
            <a:off x="7186193" y="3270911"/>
            <a:ext cx="1945493" cy="523220"/>
          </a:xfrm>
          <a:prstGeom prst="rect">
            <a:avLst/>
          </a:prstGeom>
          <a:noFill/>
        </p:spPr>
        <p:txBody>
          <a:bodyPr wrap="square" rtlCol="0">
            <a:spAutoFit/>
          </a:bodyPr>
          <a:lstStyle/>
          <a:p>
            <a:r>
              <a:rPr lang="en-GB" sz="1400" dirty="0"/>
              <a:t>Sampling distribution for sample maximum.</a:t>
            </a:r>
          </a:p>
        </p:txBody>
      </p:sp>
      <p:sp>
        <p:nvSpPr>
          <p:cNvPr id="46" name="Freeform 45"/>
          <p:cNvSpPr/>
          <p:nvPr/>
        </p:nvSpPr>
        <p:spPr>
          <a:xfrm>
            <a:off x="6868293" y="1752774"/>
            <a:ext cx="1230489" cy="440266"/>
          </a:xfrm>
          <a:custGeom>
            <a:avLst/>
            <a:gdLst>
              <a:gd name="connsiteX0" fmla="*/ 112889 w 1230489"/>
              <a:gd name="connsiteY0" fmla="*/ 383822 h 440266"/>
              <a:gd name="connsiteX1" fmla="*/ 462844 w 1230489"/>
              <a:gd name="connsiteY1" fmla="*/ 440266 h 440266"/>
              <a:gd name="connsiteX2" fmla="*/ 711200 w 1230489"/>
              <a:gd name="connsiteY2" fmla="*/ 440266 h 440266"/>
              <a:gd name="connsiteX3" fmla="*/ 1049867 w 1230489"/>
              <a:gd name="connsiteY3" fmla="*/ 395111 h 440266"/>
              <a:gd name="connsiteX4" fmla="*/ 1151467 w 1230489"/>
              <a:gd name="connsiteY4" fmla="*/ 361244 h 440266"/>
              <a:gd name="connsiteX5" fmla="*/ 1219200 w 1230489"/>
              <a:gd name="connsiteY5" fmla="*/ 338666 h 440266"/>
              <a:gd name="connsiteX6" fmla="*/ 1219200 w 1230489"/>
              <a:gd name="connsiteY6" fmla="*/ 338666 h 440266"/>
              <a:gd name="connsiteX7" fmla="*/ 1219200 w 1230489"/>
              <a:gd name="connsiteY7" fmla="*/ 338666 h 440266"/>
              <a:gd name="connsiteX8" fmla="*/ 1117600 w 1230489"/>
              <a:gd name="connsiteY8" fmla="*/ 237066 h 440266"/>
              <a:gd name="connsiteX9" fmla="*/ 1151467 w 1230489"/>
              <a:gd name="connsiteY9" fmla="*/ 158044 h 440266"/>
              <a:gd name="connsiteX10" fmla="*/ 1230489 w 1230489"/>
              <a:gd name="connsiteY10" fmla="*/ 146755 h 440266"/>
              <a:gd name="connsiteX11" fmla="*/ 1230489 w 1230489"/>
              <a:gd name="connsiteY11" fmla="*/ 79022 h 440266"/>
              <a:gd name="connsiteX12" fmla="*/ 1038578 w 1230489"/>
              <a:gd name="connsiteY12" fmla="*/ 45155 h 440266"/>
              <a:gd name="connsiteX13" fmla="*/ 857956 w 1230489"/>
              <a:gd name="connsiteY13" fmla="*/ 11289 h 440266"/>
              <a:gd name="connsiteX14" fmla="*/ 620889 w 1230489"/>
              <a:gd name="connsiteY14" fmla="*/ 0 h 440266"/>
              <a:gd name="connsiteX15" fmla="*/ 417689 w 1230489"/>
              <a:gd name="connsiteY15" fmla="*/ 0 h 440266"/>
              <a:gd name="connsiteX16" fmla="*/ 203200 w 1230489"/>
              <a:gd name="connsiteY16" fmla="*/ 45155 h 440266"/>
              <a:gd name="connsiteX17" fmla="*/ 79022 w 1230489"/>
              <a:gd name="connsiteY17" fmla="*/ 112889 h 440266"/>
              <a:gd name="connsiteX18" fmla="*/ 0 w 1230489"/>
              <a:gd name="connsiteY18" fmla="*/ 282222 h 440266"/>
              <a:gd name="connsiteX19" fmla="*/ 112889 w 1230489"/>
              <a:gd name="connsiteY19" fmla="*/ 383822 h 44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0489" h="440266">
                <a:moveTo>
                  <a:pt x="112889" y="383822"/>
                </a:moveTo>
                <a:lnTo>
                  <a:pt x="462844" y="440266"/>
                </a:lnTo>
                <a:lnTo>
                  <a:pt x="711200" y="440266"/>
                </a:lnTo>
                <a:lnTo>
                  <a:pt x="1049867" y="395111"/>
                </a:lnTo>
                <a:lnTo>
                  <a:pt x="1151467" y="361244"/>
                </a:lnTo>
                <a:lnTo>
                  <a:pt x="1219200" y="338666"/>
                </a:lnTo>
                <a:lnTo>
                  <a:pt x="1219200" y="338666"/>
                </a:lnTo>
                <a:lnTo>
                  <a:pt x="1219200" y="338666"/>
                </a:lnTo>
                <a:lnTo>
                  <a:pt x="1117600" y="237066"/>
                </a:lnTo>
                <a:lnTo>
                  <a:pt x="1151467" y="158044"/>
                </a:lnTo>
                <a:lnTo>
                  <a:pt x="1230489" y="146755"/>
                </a:lnTo>
                <a:lnTo>
                  <a:pt x="1230489" y="79022"/>
                </a:lnTo>
                <a:lnTo>
                  <a:pt x="1038578" y="45155"/>
                </a:lnTo>
                <a:lnTo>
                  <a:pt x="857956" y="11289"/>
                </a:lnTo>
                <a:lnTo>
                  <a:pt x="620889" y="0"/>
                </a:lnTo>
                <a:lnTo>
                  <a:pt x="417689" y="0"/>
                </a:lnTo>
                <a:lnTo>
                  <a:pt x="203200" y="45155"/>
                </a:lnTo>
                <a:lnTo>
                  <a:pt x="79022" y="112889"/>
                </a:lnTo>
                <a:lnTo>
                  <a:pt x="0" y="282222"/>
                </a:lnTo>
                <a:lnTo>
                  <a:pt x="112889" y="383822"/>
                </a:lnTo>
                <a:close/>
              </a:path>
            </a:pathLst>
          </a:cu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7" name="Freeform 46"/>
          <p:cNvSpPr/>
          <p:nvPr/>
        </p:nvSpPr>
        <p:spPr>
          <a:xfrm>
            <a:off x="7083743" y="1498855"/>
            <a:ext cx="857956" cy="541867"/>
          </a:xfrm>
          <a:custGeom>
            <a:avLst/>
            <a:gdLst>
              <a:gd name="connsiteX0" fmla="*/ 0 w 857956"/>
              <a:gd name="connsiteY0" fmla="*/ 462844 h 541867"/>
              <a:gd name="connsiteX1" fmla="*/ 135467 w 857956"/>
              <a:gd name="connsiteY1" fmla="*/ 508000 h 541867"/>
              <a:gd name="connsiteX2" fmla="*/ 349956 w 857956"/>
              <a:gd name="connsiteY2" fmla="*/ 541867 h 541867"/>
              <a:gd name="connsiteX3" fmla="*/ 553156 w 857956"/>
              <a:gd name="connsiteY3" fmla="*/ 519289 h 541867"/>
              <a:gd name="connsiteX4" fmla="*/ 756356 w 857956"/>
              <a:gd name="connsiteY4" fmla="*/ 485422 h 541867"/>
              <a:gd name="connsiteX5" fmla="*/ 756356 w 857956"/>
              <a:gd name="connsiteY5" fmla="*/ 485422 h 541867"/>
              <a:gd name="connsiteX6" fmla="*/ 857956 w 857956"/>
              <a:gd name="connsiteY6" fmla="*/ 372533 h 541867"/>
              <a:gd name="connsiteX7" fmla="*/ 857956 w 857956"/>
              <a:gd name="connsiteY7" fmla="*/ 372533 h 541867"/>
              <a:gd name="connsiteX8" fmla="*/ 745067 w 857956"/>
              <a:gd name="connsiteY8" fmla="*/ 270933 h 541867"/>
              <a:gd name="connsiteX9" fmla="*/ 745067 w 857956"/>
              <a:gd name="connsiteY9" fmla="*/ 270933 h 541867"/>
              <a:gd name="connsiteX10" fmla="*/ 620889 w 857956"/>
              <a:gd name="connsiteY10" fmla="*/ 169333 h 541867"/>
              <a:gd name="connsiteX11" fmla="*/ 541867 w 857956"/>
              <a:gd name="connsiteY11" fmla="*/ 112889 h 541867"/>
              <a:gd name="connsiteX12" fmla="*/ 451556 w 857956"/>
              <a:gd name="connsiteY12" fmla="*/ 33867 h 541867"/>
              <a:gd name="connsiteX13" fmla="*/ 327378 w 857956"/>
              <a:gd name="connsiteY13" fmla="*/ 0 h 541867"/>
              <a:gd name="connsiteX14" fmla="*/ 259645 w 857956"/>
              <a:gd name="connsiteY14" fmla="*/ 11289 h 541867"/>
              <a:gd name="connsiteX15" fmla="*/ 169334 w 857956"/>
              <a:gd name="connsiteY15" fmla="*/ 112889 h 541867"/>
              <a:gd name="connsiteX16" fmla="*/ 112889 w 857956"/>
              <a:gd name="connsiteY16" fmla="*/ 203200 h 541867"/>
              <a:gd name="connsiteX17" fmla="*/ 90312 w 857956"/>
              <a:gd name="connsiteY17" fmla="*/ 293511 h 541867"/>
              <a:gd name="connsiteX18" fmla="*/ 0 w 857956"/>
              <a:gd name="connsiteY18" fmla="*/ 462844 h 5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7956" h="541867">
                <a:moveTo>
                  <a:pt x="0" y="462844"/>
                </a:moveTo>
                <a:lnTo>
                  <a:pt x="135467" y="508000"/>
                </a:lnTo>
                <a:lnTo>
                  <a:pt x="349956" y="541867"/>
                </a:lnTo>
                <a:lnTo>
                  <a:pt x="553156" y="519289"/>
                </a:lnTo>
                <a:lnTo>
                  <a:pt x="756356" y="485422"/>
                </a:lnTo>
                <a:lnTo>
                  <a:pt x="756356" y="485422"/>
                </a:lnTo>
                <a:lnTo>
                  <a:pt x="857956" y="372533"/>
                </a:lnTo>
                <a:lnTo>
                  <a:pt x="857956" y="372533"/>
                </a:lnTo>
                <a:lnTo>
                  <a:pt x="745067" y="270933"/>
                </a:lnTo>
                <a:lnTo>
                  <a:pt x="745067" y="270933"/>
                </a:lnTo>
                <a:lnTo>
                  <a:pt x="620889" y="169333"/>
                </a:lnTo>
                <a:lnTo>
                  <a:pt x="541867" y="112889"/>
                </a:lnTo>
                <a:lnTo>
                  <a:pt x="451556" y="33867"/>
                </a:lnTo>
                <a:lnTo>
                  <a:pt x="327378" y="0"/>
                </a:lnTo>
                <a:lnTo>
                  <a:pt x="259645" y="11289"/>
                </a:lnTo>
                <a:lnTo>
                  <a:pt x="169334" y="112889"/>
                </a:lnTo>
                <a:lnTo>
                  <a:pt x="112889" y="203200"/>
                </a:lnTo>
                <a:lnTo>
                  <a:pt x="90312" y="293511"/>
                </a:lnTo>
                <a:lnTo>
                  <a:pt x="0" y="46284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nvGrpSpPr>
          <p:cNvPr id="96" name="Group 95"/>
          <p:cNvGrpSpPr/>
          <p:nvPr/>
        </p:nvGrpSpPr>
        <p:grpSpPr>
          <a:xfrm flipH="1">
            <a:off x="7729490" y="1743579"/>
            <a:ext cx="290357" cy="258762"/>
            <a:chOff x="8365331" y="1626394"/>
            <a:chExt cx="288132" cy="258762"/>
          </a:xfrm>
        </p:grpSpPr>
        <p:sp>
          <p:nvSpPr>
            <p:cNvPr id="97" name="Freeform 96"/>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8" name="Freeform 97"/>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9" name="Freeform 98"/>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00" name="TextBox 99"/>
          <p:cNvSpPr txBox="1"/>
          <p:nvPr/>
        </p:nvSpPr>
        <p:spPr>
          <a:xfrm>
            <a:off x="7260912" y="2057814"/>
            <a:ext cx="468962" cy="117647"/>
          </a:xfrm>
          <a:prstGeom prst="rect">
            <a:avLst/>
          </a:prstGeom>
          <a:noFill/>
        </p:spPr>
        <p:txBody>
          <a:bodyPr wrap="square" rtlCol="0">
            <a:prstTxWarp prst="textChevronInverted">
              <a:avLst/>
            </a:prstTxWarp>
            <a:spAutoFit/>
          </a:bodyPr>
          <a:lstStyle/>
          <a:p>
            <a:pPr algn="ctr"/>
            <a:r>
              <a:rPr lang="en-GB" sz="1000" dirty="0">
                <a:solidFill>
                  <a:schemeClr val="bg1"/>
                </a:solidFill>
              </a:rPr>
              <a:t>BOB</a:t>
            </a:r>
          </a:p>
        </p:txBody>
      </p:sp>
      <p:sp>
        <p:nvSpPr>
          <p:cNvPr id="101" name="Rectangle 100"/>
          <p:cNvSpPr/>
          <p:nvPr/>
        </p:nvSpPr>
        <p:spPr>
          <a:xfrm>
            <a:off x="254069" y="2226997"/>
            <a:ext cx="8670856" cy="584775"/>
          </a:xfrm>
          <a:prstGeom prst="rect">
            <a:avLst/>
          </a:prstGeom>
        </p:spPr>
        <p:txBody>
          <a:bodyPr wrap="square">
            <a:spAutoFit/>
          </a:bodyPr>
          <a:lstStyle/>
          <a:p>
            <a:r>
              <a:rPr lang="en-GB" sz="1600" b="1" dirty="0">
                <a:solidFill>
                  <a:schemeClr val="bg1"/>
                </a:solidFill>
              </a:rPr>
              <a:t>Suppose we had 10 families which form the population of an island (The Isle of Bob), for which we know the number of children in each family. Suppose we took a (very small!) sample of 2 families.</a:t>
            </a:r>
          </a:p>
        </p:txBody>
      </p:sp>
      <p:sp>
        <p:nvSpPr>
          <p:cNvPr id="103" name="Rectangle 102"/>
          <p:cNvSpPr/>
          <p:nvPr/>
        </p:nvSpPr>
        <p:spPr>
          <a:xfrm>
            <a:off x="2194551" y="3885940"/>
            <a:ext cx="1862527" cy="3551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4" name="Rectangle 103"/>
          <p:cNvSpPr/>
          <p:nvPr/>
        </p:nvSpPr>
        <p:spPr>
          <a:xfrm>
            <a:off x="2194551" y="4241073"/>
            <a:ext cx="1865267" cy="273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5" name="Rectangle 104"/>
          <p:cNvSpPr/>
          <p:nvPr/>
        </p:nvSpPr>
        <p:spPr>
          <a:xfrm>
            <a:off x="2194551" y="4514745"/>
            <a:ext cx="1862527" cy="260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6" name="Rectangle 105"/>
          <p:cNvSpPr/>
          <p:nvPr/>
        </p:nvSpPr>
        <p:spPr>
          <a:xfrm>
            <a:off x="2194551" y="4775201"/>
            <a:ext cx="1862527"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7" name="Rectangle 106"/>
          <p:cNvSpPr/>
          <p:nvPr/>
        </p:nvSpPr>
        <p:spPr>
          <a:xfrm>
            <a:off x="2194551" y="5054601"/>
            <a:ext cx="1862527"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8" name="Rectangle 107"/>
          <p:cNvSpPr/>
          <p:nvPr/>
        </p:nvSpPr>
        <p:spPr>
          <a:xfrm>
            <a:off x="2194550" y="5327650"/>
            <a:ext cx="1862527"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9" name="Rectangle 108"/>
          <p:cNvSpPr/>
          <p:nvPr/>
        </p:nvSpPr>
        <p:spPr>
          <a:xfrm>
            <a:off x="2194550" y="5607050"/>
            <a:ext cx="1862527" cy="882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0" name="Rectangle 109"/>
          <p:cNvSpPr/>
          <p:nvPr/>
        </p:nvSpPr>
        <p:spPr>
          <a:xfrm>
            <a:off x="4057079" y="3885940"/>
            <a:ext cx="1032210" cy="3551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1" name="Rectangle 110"/>
          <p:cNvSpPr/>
          <p:nvPr/>
        </p:nvSpPr>
        <p:spPr>
          <a:xfrm>
            <a:off x="4057078" y="4241073"/>
            <a:ext cx="1033729" cy="273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2" name="Rectangle 111"/>
          <p:cNvSpPr/>
          <p:nvPr/>
        </p:nvSpPr>
        <p:spPr>
          <a:xfrm>
            <a:off x="4057079" y="4514745"/>
            <a:ext cx="1032210" cy="260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3" name="Rectangle 112"/>
          <p:cNvSpPr/>
          <p:nvPr/>
        </p:nvSpPr>
        <p:spPr>
          <a:xfrm>
            <a:off x="4057079" y="4775201"/>
            <a:ext cx="1032210"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4" name="Rectangle 113"/>
          <p:cNvSpPr/>
          <p:nvPr/>
        </p:nvSpPr>
        <p:spPr>
          <a:xfrm>
            <a:off x="4057079" y="5054601"/>
            <a:ext cx="1032210"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5" name="Rectangle 114"/>
          <p:cNvSpPr/>
          <p:nvPr/>
        </p:nvSpPr>
        <p:spPr>
          <a:xfrm>
            <a:off x="4057078" y="5327650"/>
            <a:ext cx="1032210"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6" name="Rectangle 115"/>
          <p:cNvSpPr/>
          <p:nvPr/>
        </p:nvSpPr>
        <p:spPr>
          <a:xfrm>
            <a:off x="4057078" y="5607050"/>
            <a:ext cx="1032210" cy="882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7" name="Rectangle 116"/>
          <p:cNvSpPr/>
          <p:nvPr/>
        </p:nvSpPr>
        <p:spPr>
          <a:xfrm>
            <a:off x="5092325" y="3878540"/>
            <a:ext cx="863975" cy="3551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8" name="Rectangle 117"/>
          <p:cNvSpPr/>
          <p:nvPr/>
        </p:nvSpPr>
        <p:spPr>
          <a:xfrm>
            <a:off x="5092325" y="4233673"/>
            <a:ext cx="865246" cy="273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9" name="Rectangle 118"/>
          <p:cNvSpPr/>
          <p:nvPr/>
        </p:nvSpPr>
        <p:spPr>
          <a:xfrm>
            <a:off x="5092325" y="4507345"/>
            <a:ext cx="863975" cy="260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0" name="Rectangle 119"/>
          <p:cNvSpPr/>
          <p:nvPr/>
        </p:nvSpPr>
        <p:spPr>
          <a:xfrm>
            <a:off x="5092325" y="4767801"/>
            <a:ext cx="863975"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1" name="Rectangle 120"/>
          <p:cNvSpPr/>
          <p:nvPr/>
        </p:nvSpPr>
        <p:spPr>
          <a:xfrm>
            <a:off x="5092325" y="5047201"/>
            <a:ext cx="863975"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2" name="Rectangle 121"/>
          <p:cNvSpPr/>
          <p:nvPr/>
        </p:nvSpPr>
        <p:spPr>
          <a:xfrm>
            <a:off x="5092324" y="5320250"/>
            <a:ext cx="863975" cy="27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3" name="Rectangle 122"/>
          <p:cNvSpPr/>
          <p:nvPr/>
        </p:nvSpPr>
        <p:spPr>
          <a:xfrm>
            <a:off x="5092324" y="5599650"/>
            <a:ext cx="863975" cy="882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4" name="Rectangle 123"/>
          <p:cNvSpPr/>
          <p:nvPr/>
        </p:nvSpPr>
        <p:spPr>
          <a:xfrm>
            <a:off x="7216497" y="3766549"/>
            <a:ext cx="1678475" cy="14643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5" name="Right Arrow 124"/>
          <p:cNvSpPr/>
          <p:nvPr/>
        </p:nvSpPr>
        <p:spPr>
          <a:xfrm>
            <a:off x="6089466" y="4233673"/>
            <a:ext cx="994277" cy="4194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26" name="Group 125"/>
          <p:cNvGrpSpPr/>
          <p:nvPr/>
        </p:nvGrpSpPr>
        <p:grpSpPr>
          <a:xfrm>
            <a:off x="7369325" y="1673494"/>
            <a:ext cx="215370" cy="258762"/>
            <a:chOff x="8365331" y="1626394"/>
            <a:chExt cx="288132" cy="258762"/>
          </a:xfrm>
        </p:grpSpPr>
        <p:sp>
          <p:nvSpPr>
            <p:cNvPr id="127" name="Freeform 126"/>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8" name="Freeform 127"/>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29" name="Freeform 128"/>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30" name="Group 129"/>
          <p:cNvGrpSpPr/>
          <p:nvPr/>
        </p:nvGrpSpPr>
        <p:grpSpPr>
          <a:xfrm>
            <a:off x="7191247" y="1518656"/>
            <a:ext cx="215370" cy="258762"/>
            <a:chOff x="8365331" y="1626394"/>
            <a:chExt cx="288132" cy="258762"/>
          </a:xfrm>
        </p:grpSpPr>
        <p:sp>
          <p:nvSpPr>
            <p:cNvPr id="131" name="Freeform 130"/>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2" name="Freeform 131"/>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3" name="Freeform 132"/>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34" name="Group 133"/>
          <p:cNvGrpSpPr/>
          <p:nvPr/>
        </p:nvGrpSpPr>
        <p:grpSpPr>
          <a:xfrm flipH="1">
            <a:off x="7472839" y="1468423"/>
            <a:ext cx="290357" cy="258762"/>
            <a:chOff x="8365331" y="1626394"/>
            <a:chExt cx="288132" cy="258762"/>
          </a:xfrm>
        </p:grpSpPr>
        <p:sp>
          <p:nvSpPr>
            <p:cNvPr id="135" name="Freeform 134"/>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6" name="Freeform 135"/>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7" name="Freeform 136"/>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38" name="Group 137"/>
          <p:cNvGrpSpPr/>
          <p:nvPr/>
        </p:nvGrpSpPr>
        <p:grpSpPr>
          <a:xfrm>
            <a:off x="7512105" y="1680614"/>
            <a:ext cx="215370" cy="258762"/>
            <a:chOff x="8365331" y="1626394"/>
            <a:chExt cx="288132" cy="258762"/>
          </a:xfrm>
        </p:grpSpPr>
        <p:sp>
          <p:nvSpPr>
            <p:cNvPr id="139" name="Freeform 138"/>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0" name="Freeform 139"/>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1" name="Freeform 140"/>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42" name="Group 141"/>
          <p:cNvGrpSpPr/>
          <p:nvPr/>
        </p:nvGrpSpPr>
        <p:grpSpPr>
          <a:xfrm flipH="1">
            <a:off x="7317816" y="1388788"/>
            <a:ext cx="290357" cy="258762"/>
            <a:chOff x="8365331" y="1626394"/>
            <a:chExt cx="288132" cy="258762"/>
          </a:xfrm>
        </p:grpSpPr>
        <p:sp>
          <p:nvSpPr>
            <p:cNvPr id="143" name="Freeform 142"/>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4" name="Freeform 143"/>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5" name="Freeform 144"/>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56" name="Group 155"/>
          <p:cNvGrpSpPr/>
          <p:nvPr/>
        </p:nvGrpSpPr>
        <p:grpSpPr>
          <a:xfrm>
            <a:off x="7285767" y="1590093"/>
            <a:ext cx="215370" cy="258762"/>
            <a:chOff x="8365331" y="1626394"/>
            <a:chExt cx="288132" cy="258762"/>
          </a:xfrm>
        </p:grpSpPr>
        <p:sp>
          <p:nvSpPr>
            <p:cNvPr id="157" name="Freeform 156"/>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8" name="Freeform 157"/>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Freeform 158"/>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60" name="Group 159"/>
          <p:cNvGrpSpPr/>
          <p:nvPr/>
        </p:nvGrpSpPr>
        <p:grpSpPr>
          <a:xfrm flipH="1">
            <a:off x="7412879" y="1800590"/>
            <a:ext cx="290357" cy="258762"/>
            <a:chOff x="8365331" y="1626394"/>
            <a:chExt cx="288132" cy="258762"/>
          </a:xfrm>
        </p:grpSpPr>
        <p:sp>
          <p:nvSpPr>
            <p:cNvPr id="161" name="Freeform 160"/>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2" name="Freeform 161"/>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Freeform 162"/>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64" name="Group 163"/>
          <p:cNvGrpSpPr/>
          <p:nvPr/>
        </p:nvGrpSpPr>
        <p:grpSpPr>
          <a:xfrm flipH="1">
            <a:off x="7234572" y="1726928"/>
            <a:ext cx="290357" cy="258762"/>
            <a:chOff x="8365331" y="1626394"/>
            <a:chExt cx="288132" cy="258762"/>
          </a:xfrm>
        </p:grpSpPr>
        <p:sp>
          <p:nvSpPr>
            <p:cNvPr id="165" name="Freeform 164"/>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6" name="Freeform 165"/>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Freeform 166"/>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72" name="Group 171"/>
          <p:cNvGrpSpPr/>
          <p:nvPr/>
        </p:nvGrpSpPr>
        <p:grpSpPr>
          <a:xfrm>
            <a:off x="7157458" y="1767561"/>
            <a:ext cx="215370" cy="258762"/>
            <a:chOff x="8365331" y="1626394"/>
            <a:chExt cx="288132" cy="258762"/>
          </a:xfrm>
        </p:grpSpPr>
        <p:sp>
          <p:nvSpPr>
            <p:cNvPr id="173" name="Freeform 172"/>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74" name="Freeform 173"/>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75" name="Freeform 174"/>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176" name="Group 175"/>
          <p:cNvGrpSpPr/>
          <p:nvPr/>
        </p:nvGrpSpPr>
        <p:grpSpPr>
          <a:xfrm>
            <a:off x="7038544" y="1634017"/>
            <a:ext cx="215370" cy="258762"/>
            <a:chOff x="8365331" y="1626394"/>
            <a:chExt cx="288132" cy="258762"/>
          </a:xfrm>
        </p:grpSpPr>
        <p:sp>
          <p:nvSpPr>
            <p:cNvPr id="177" name="Freeform 176"/>
            <p:cNvSpPr/>
            <p:nvPr/>
          </p:nvSpPr>
          <p:spPr>
            <a:xfrm>
              <a:off x="8493928" y="1701006"/>
              <a:ext cx="50800" cy="184150"/>
            </a:xfrm>
            <a:custGeom>
              <a:avLst/>
              <a:gdLst>
                <a:gd name="connsiteX0" fmla="*/ 0 w 50800"/>
                <a:gd name="connsiteY0" fmla="*/ 184150 h 184150"/>
                <a:gd name="connsiteX1" fmla="*/ 12700 w 50800"/>
                <a:gd name="connsiteY1" fmla="*/ 76200 h 184150"/>
                <a:gd name="connsiteX2" fmla="*/ 31750 w 50800"/>
                <a:gd name="connsiteY2" fmla="*/ 0 h 184150"/>
                <a:gd name="connsiteX3" fmla="*/ 31750 w 50800"/>
                <a:gd name="connsiteY3" fmla="*/ 0 h 184150"/>
                <a:gd name="connsiteX4" fmla="*/ 50800 w 50800"/>
                <a:gd name="connsiteY4" fmla="*/ 82550 h 184150"/>
                <a:gd name="connsiteX5" fmla="*/ 0 w 50800"/>
                <a:gd name="connsiteY5" fmla="*/ 184150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 h="184150">
                  <a:moveTo>
                    <a:pt x="0" y="184150"/>
                  </a:moveTo>
                  <a:lnTo>
                    <a:pt x="12700" y="76200"/>
                  </a:lnTo>
                  <a:lnTo>
                    <a:pt x="31750" y="0"/>
                  </a:lnTo>
                  <a:lnTo>
                    <a:pt x="31750" y="0"/>
                  </a:lnTo>
                  <a:lnTo>
                    <a:pt x="50800" y="82550"/>
                  </a:lnTo>
                  <a:lnTo>
                    <a:pt x="0" y="184150"/>
                  </a:lnTo>
                  <a:close/>
                </a:path>
              </a:pathLst>
            </a:custGeom>
            <a:solidFill>
              <a:schemeClr val="accent6">
                <a:lumMod val="50000"/>
              </a:schemeClr>
            </a:solidFill>
            <a:ln>
              <a:solidFill>
                <a:srgbClr val="7D4B2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78" name="Freeform 177"/>
            <p:cNvSpPr/>
            <p:nvPr/>
          </p:nvSpPr>
          <p:spPr>
            <a:xfrm>
              <a:off x="8365331" y="1643063"/>
              <a:ext cx="152400" cy="54768"/>
            </a:xfrm>
            <a:custGeom>
              <a:avLst/>
              <a:gdLst>
                <a:gd name="connsiteX0" fmla="*/ 152400 w 152400"/>
                <a:gd name="connsiteY0" fmla="*/ 54768 h 54768"/>
                <a:gd name="connsiteX1" fmla="*/ 78582 w 152400"/>
                <a:gd name="connsiteY1" fmla="*/ 33337 h 54768"/>
                <a:gd name="connsiteX2" fmla="*/ 0 w 152400"/>
                <a:gd name="connsiteY2" fmla="*/ 47625 h 54768"/>
                <a:gd name="connsiteX3" fmla="*/ 57150 w 152400"/>
                <a:gd name="connsiteY3" fmla="*/ 0 h 54768"/>
                <a:gd name="connsiteX4" fmla="*/ 152400 w 152400"/>
                <a:gd name="connsiteY4" fmla="*/ 54768 h 5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4768">
                  <a:moveTo>
                    <a:pt x="152400" y="54768"/>
                  </a:moveTo>
                  <a:lnTo>
                    <a:pt x="78582" y="33337"/>
                  </a:lnTo>
                  <a:lnTo>
                    <a:pt x="0" y="47625"/>
                  </a:lnTo>
                  <a:lnTo>
                    <a:pt x="57150" y="0"/>
                  </a:lnTo>
                  <a:lnTo>
                    <a:pt x="152400" y="5476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79" name="Freeform 178"/>
            <p:cNvSpPr/>
            <p:nvPr/>
          </p:nvSpPr>
          <p:spPr>
            <a:xfrm>
              <a:off x="8493919" y="1626394"/>
              <a:ext cx="159544" cy="126206"/>
            </a:xfrm>
            <a:custGeom>
              <a:avLst/>
              <a:gdLst>
                <a:gd name="connsiteX0" fmla="*/ 26194 w 152400"/>
                <a:gd name="connsiteY0" fmla="*/ 111918 h 166687"/>
                <a:gd name="connsiteX1" fmla="*/ 0 w 152400"/>
                <a:gd name="connsiteY1" fmla="*/ 26193 h 166687"/>
                <a:gd name="connsiteX2" fmla="*/ 121444 w 152400"/>
                <a:gd name="connsiteY2" fmla="*/ 0 h 166687"/>
                <a:gd name="connsiteX3" fmla="*/ 40481 w 152400"/>
                <a:gd name="connsiteY3" fmla="*/ 47625 h 166687"/>
                <a:gd name="connsiteX4" fmla="*/ 152400 w 152400"/>
                <a:gd name="connsiteY4" fmla="*/ 104775 h 166687"/>
                <a:gd name="connsiteX5" fmla="*/ 78581 w 152400"/>
                <a:gd name="connsiteY5" fmla="*/ 97631 h 166687"/>
                <a:gd name="connsiteX6" fmla="*/ 138112 w 152400"/>
                <a:gd name="connsiteY6" fmla="*/ 166687 h 166687"/>
                <a:gd name="connsiteX7" fmla="*/ 26194 w 152400"/>
                <a:gd name="connsiteY7" fmla="*/ 11191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66687">
                  <a:moveTo>
                    <a:pt x="26194" y="111918"/>
                  </a:moveTo>
                  <a:lnTo>
                    <a:pt x="0" y="26193"/>
                  </a:lnTo>
                  <a:lnTo>
                    <a:pt x="121444" y="0"/>
                  </a:lnTo>
                  <a:lnTo>
                    <a:pt x="40481" y="47625"/>
                  </a:lnTo>
                  <a:lnTo>
                    <a:pt x="152400" y="104775"/>
                  </a:lnTo>
                  <a:lnTo>
                    <a:pt x="78581" y="97631"/>
                  </a:lnTo>
                  <a:lnTo>
                    <a:pt x="138112" y="166687"/>
                  </a:lnTo>
                  <a:lnTo>
                    <a:pt x="26194" y="111918"/>
                  </a:lnTo>
                  <a:close/>
                </a:path>
              </a:pathLst>
            </a:cu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80" name="TextBox 179"/>
          <p:cNvSpPr txBox="1"/>
          <p:nvPr/>
        </p:nvSpPr>
        <p:spPr>
          <a:xfrm>
            <a:off x="698464" y="5572456"/>
            <a:ext cx="345638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Let’s reflect on what we did.</a:t>
            </a:r>
          </a:p>
          <a:p>
            <a:r>
              <a:rPr lang="en-GB" b="1" dirty="0"/>
              <a:t>#1</a:t>
            </a:r>
            <a:r>
              <a:rPr lang="en-GB" dirty="0"/>
              <a:t>: We considered all possible samples, and the probability of each sample occurring.</a:t>
            </a:r>
          </a:p>
        </p:txBody>
      </p:sp>
      <p:sp>
        <p:nvSpPr>
          <p:cNvPr id="181" name="TextBox 180"/>
          <p:cNvSpPr txBox="1"/>
          <p:nvPr/>
        </p:nvSpPr>
        <p:spPr>
          <a:xfrm>
            <a:off x="4306812" y="5840298"/>
            <a:ext cx="3456384"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#2</a:t>
            </a:r>
            <a:r>
              <a:rPr lang="en-GB" dirty="0"/>
              <a:t>: We’re interested in some statistic for each sample (let’s say the sample maximum)</a:t>
            </a:r>
          </a:p>
        </p:txBody>
      </p:sp>
      <p:sp>
        <p:nvSpPr>
          <p:cNvPr id="182" name="TextBox 181"/>
          <p:cNvSpPr txBox="1"/>
          <p:nvPr/>
        </p:nvSpPr>
        <p:spPr>
          <a:xfrm>
            <a:off x="3201755" y="3310952"/>
            <a:ext cx="3456384"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#3</a:t>
            </a:r>
            <a:r>
              <a:rPr lang="en-GB" dirty="0"/>
              <a:t>: Thus we now have a distribution over possible values of the statistics across all possible samples we could have had, i.e. the ‘sampling distribution’.</a:t>
            </a:r>
          </a:p>
        </p:txBody>
      </p:sp>
      <p:cxnSp>
        <p:nvCxnSpPr>
          <p:cNvPr id="184" name="Straight Arrow Connector 183"/>
          <p:cNvCxnSpPr>
            <a:stCxn id="182" idx="3"/>
          </p:cNvCxnSpPr>
          <p:nvPr/>
        </p:nvCxnSpPr>
        <p:spPr>
          <a:xfrm>
            <a:off x="6658139" y="4049616"/>
            <a:ext cx="437362" cy="140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Slide Number Placeholder 1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174</a:t>
            </a:fld>
            <a:endParaRPr lang="en-US"/>
          </a:p>
        </p:txBody>
      </p:sp>
    </p:spTree>
    <p:extLst>
      <p:ext uri="{BB962C8B-B14F-4D97-AF65-F5344CB8AC3E}">
        <p14:creationId xmlns:p14="http://schemas.microsoft.com/office/powerpoint/2010/main" val="23021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10" presetClass="entr" presetSubtype="0" fill="hold" nodeType="withEffect">
                                  <p:stCondLst>
                                    <p:cond delay="0"/>
                                  </p:stCondLst>
                                  <p:childTnLst>
                                    <p:set>
                                      <p:cBhvr>
                                        <p:cTn id="19" dur="1" fill="hold">
                                          <p:stCondLst>
                                            <p:cond delay="0"/>
                                          </p:stCondLst>
                                        </p:cTn>
                                        <p:tgtEl>
                                          <p:spTgt spid="184"/>
                                        </p:tgtEl>
                                        <p:attrNameLst>
                                          <p:attrName>style.visibility</p:attrName>
                                        </p:attrNameLst>
                                      </p:cBhvr>
                                      <p:to>
                                        <p:strVal val="visible"/>
                                      </p:to>
                                    </p:set>
                                    <p:animEffect transition="in" filter="fade">
                                      <p:cBhvr>
                                        <p:cTn id="20"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36"/>
                    </p:tgtEl>
                  </p:cond>
                </p:stCondLst>
                <p:endSync evt="end" delay="0">
                  <p:rtn val="all"/>
                </p:endSync>
                <p:childTnLst>
                  <p:par>
                    <p:cTn id="22" fill="hold">
                      <p:stCondLst>
                        <p:cond delay="0"/>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36"/>
                                        </p:tgtEl>
                                      </p:cBhvr>
                                    </p:animEffect>
                                    <p:set>
                                      <p:cBhvr>
                                        <p:cTn id="26" dur="1" fill="hold">
                                          <p:stCondLst>
                                            <p:cond delay="499"/>
                                          </p:stCondLst>
                                        </p:cTn>
                                        <p:tgtEl>
                                          <p:spTgt spid="36"/>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nextCondLst>
                <p:cond evt="onClick" delay="0">
                  <p:tgtEl>
                    <p:spTgt spid="36"/>
                  </p:tgtEl>
                </p:cond>
              </p:nextCondLst>
            </p:seq>
            <p:seq concurrent="1" nextAc="seek">
              <p:cTn id="30" restart="whenNotActive" fill="hold" evtFilter="cancelBubble" nodeType="interactiveSeq">
                <p:stCondLst>
                  <p:cond evt="onClick" delay="0">
                    <p:tgtEl>
                      <p:spTgt spid="103"/>
                    </p:tgtEl>
                  </p:cond>
                </p:stCondLst>
                <p:endSync evt="end" delay="0">
                  <p:rtn val="all"/>
                </p:endSync>
                <p:childTnLst>
                  <p:par>
                    <p:cTn id="31" fill="hold">
                      <p:stCondLst>
                        <p:cond delay="0"/>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03"/>
                                        </p:tgtEl>
                                      </p:cBhvr>
                                    </p:animEffect>
                                    <p:set>
                                      <p:cBhvr>
                                        <p:cTn id="35" dur="1" fill="hold">
                                          <p:stCondLst>
                                            <p:cond delay="499"/>
                                          </p:stCondLst>
                                        </p:cTn>
                                        <p:tgtEl>
                                          <p:spTgt spid="103"/>
                                        </p:tgtEl>
                                        <p:attrNameLst>
                                          <p:attrName>style.visibility</p:attrName>
                                        </p:attrNameLst>
                                      </p:cBhvr>
                                      <p:to>
                                        <p:strVal val="hidden"/>
                                      </p:to>
                                    </p:set>
                                  </p:childTnLst>
                                </p:cTn>
                              </p:par>
                            </p:childTnLst>
                          </p:cTn>
                        </p:par>
                      </p:childTnLst>
                    </p:cTn>
                  </p:par>
                </p:childTnLst>
              </p:cTn>
              <p:nextCondLst>
                <p:cond evt="onClick" delay="0">
                  <p:tgtEl>
                    <p:spTgt spid="103"/>
                  </p:tgtEl>
                </p:cond>
              </p:nextCondLst>
            </p:seq>
            <p:seq concurrent="1" nextAc="seek">
              <p:cTn id="36" restart="whenNotActive" fill="hold" evtFilter="cancelBubble" nodeType="interactiveSeq">
                <p:stCondLst>
                  <p:cond evt="onClick" delay="0">
                    <p:tgtEl>
                      <p:spTgt spid="104"/>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04"/>
                                        </p:tgtEl>
                                      </p:cBhvr>
                                    </p:animEffect>
                                    <p:set>
                                      <p:cBhvr>
                                        <p:cTn id="41" dur="1" fill="hold">
                                          <p:stCondLst>
                                            <p:cond delay="499"/>
                                          </p:stCondLst>
                                        </p:cTn>
                                        <p:tgtEl>
                                          <p:spTgt spid="104"/>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seq concurrent="1" nextAc="seek">
              <p:cTn id="42" restart="whenNotActive" fill="hold" evtFilter="cancelBubble" nodeType="interactiveSeq">
                <p:stCondLst>
                  <p:cond evt="onClick" delay="0">
                    <p:tgtEl>
                      <p:spTgt spid="105"/>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05"/>
                                        </p:tgtEl>
                                      </p:cBhvr>
                                    </p:animEffect>
                                    <p:set>
                                      <p:cBhvr>
                                        <p:cTn id="47" dur="1" fill="hold">
                                          <p:stCondLst>
                                            <p:cond delay="499"/>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48" restart="whenNotActive" fill="hold" evtFilter="cancelBubble" nodeType="interactiveSeq">
                <p:stCondLst>
                  <p:cond evt="onClick" delay="0">
                    <p:tgtEl>
                      <p:spTgt spid="106"/>
                    </p:tgtEl>
                  </p:cond>
                </p:stCondLst>
                <p:endSync evt="end" delay="0">
                  <p:rtn val="all"/>
                </p:endSync>
                <p:childTnLst>
                  <p:par>
                    <p:cTn id="49" fill="hold">
                      <p:stCondLst>
                        <p:cond delay="0"/>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106"/>
                                        </p:tgtEl>
                                      </p:cBhvr>
                                    </p:animEffect>
                                    <p:set>
                                      <p:cBhvr>
                                        <p:cTn id="53" dur="1" fill="hold">
                                          <p:stCondLst>
                                            <p:cond delay="499"/>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54" restart="whenNotActive" fill="hold" evtFilter="cancelBubble" nodeType="interactiveSeq">
                <p:stCondLst>
                  <p:cond evt="onClick" delay="0">
                    <p:tgtEl>
                      <p:spTgt spid="107"/>
                    </p:tgtEl>
                  </p:cond>
                </p:stCondLst>
                <p:endSync evt="end" delay="0">
                  <p:rtn val="all"/>
                </p:endSync>
                <p:childTnLst>
                  <p:par>
                    <p:cTn id="55" fill="hold">
                      <p:stCondLst>
                        <p:cond delay="0"/>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107"/>
                                        </p:tgtEl>
                                      </p:cBhvr>
                                    </p:animEffect>
                                    <p:set>
                                      <p:cBhvr>
                                        <p:cTn id="59" dur="1" fill="hold">
                                          <p:stCondLst>
                                            <p:cond delay="499"/>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107"/>
                  </p:tgtEl>
                </p:cond>
              </p:nextCondLst>
            </p:seq>
            <p:seq concurrent="1" nextAc="seek">
              <p:cTn id="60" restart="whenNotActive" fill="hold" evtFilter="cancelBubble" nodeType="interactiveSeq">
                <p:stCondLst>
                  <p:cond evt="onClick" delay="0">
                    <p:tgtEl>
                      <p:spTgt spid="108"/>
                    </p:tgtEl>
                  </p:cond>
                </p:stCondLst>
                <p:endSync evt="end" delay="0">
                  <p:rtn val="all"/>
                </p:endSync>
                <p:childTnLst>
                  <p:par>
                    <p:cTn id="61" fill="hold">
                      <p:stCondLst>
                        <p:cond delay="0"/>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08"/>
                                        </p:tgtEl>
                                      </p:cBhvr>
                                    </p:animEffect>
                                    <p:set>
                                      <p:cBhvr>
                                        <p:cTn id="65" dur="1" fill="hold">
                                          <p:stCondLst>
                                            <p:cond delay="499"/>
                                          </p:stCondLst>
                                        </p:cTn>
                                        <p:tgtEl>
                                          <p:spTgt spid="108"/>
                                        </p:tgtEl>
                                        <p:attrNameLst>
                                          <p:attrName>style.visibility</p:attrName>
                                        </p:attrNameLst>
                                      </p:cBhvr>
                                      <p:to>
                                        <p:strVal val="hidden"/>
                                      </p:to>
                                    </p:set>
                                  </p:childTnLst>
                                </p:cTn>
                              </p:par>
                            </p:childTnLst>
                          </p:cTn>
                        </p:par>
                      </p:childTnLst>
                    </p:cTn>
                  </p:par>
                </p:childTnLst>
              </p:cTn>
              <p:nextCondLst>
                <p:cond evt="onClick" delay="0">
                  <p:tgtEl>
                    <p:spTgt spid="108"/>
                  </p:tgtEl>
                </p:cond>
              </p:nextCondLst>
            </p:seq>
            <p:seq concurrent="1" nextAc="seek">
              <p:cTn id="66" restart="whenNotActive" fill="hold" evtFilter="cancelBubble" nodeType="interactiveSeq">
                <p:stCondLst>
                  <p:cond evt="onClick" delay="0">
                    <p:tgtEl>
                      <p:spTgt spid="109"/>
                    </p:tgtEl>
                  </p:cond>
                </p:stCondLst>
                <p:endSync evt="end" delay="0">
                  <p:rtn val="all"/>
                </p:endSync>
                <p:childTnLst>
                  <p:par>
                    <p:cTn id="67" fill="hold">
                      <p:stCondLst>
                        <p:cond delay="0"/>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109"/>
                                        </p:tgtEl>
                                      </p:cBhvr>
                                    </p:animEffect>
                                    <p:set>
                                      <p:cBhvr>
                                        <p:cTn id="71" dur="1" fill="hold">
                                          <p:stCondLst>
                                            <p:cond delay="499"/>
                                          </p:stCondLst>
                                        </p:cTn>
                                        <p:tgtEl>
                                          <p:spTgt spid="109"/>
                                        </p:tgtEl>
                                        <p:attrNameLst>
                                          <p:attrName>style.visibility</p:attrName>
                                        </p:attrNameLst>
                                      </p:cBhvr>
                                      <p:to>
                                        <p:strVal val="hidden"/>
                                      </p:to>
                                    </p:set>
                                  </p:childTnLst>
                                </p:cTn>
                              </p:par>
                            </p:childTnLst>
                          </p:cTn>
                        </p:par>
                      </p:childTnLst>
                    </p:cTn>
                  </p:par>
                </p:childTnLst>
              </p:cTn>
              <p:nextCondLst>
                <p:cond evt="onClick" delay="0">
                  <p:tgtEl>
                    <p:spTgt spid="109"/>
                  </p:tgtEl>
                </p:cond>
              </p:nextCondLst>
            </p:seq>
            <p:seq concurrent="1" nextAc="seek">
              <p:cTn id="72" restart="whenNotActive" fill="hold" evtFilter="cancelBubble" nodeType="interactiveSeq">
                <p:stCondLst>
                  <p:cond evt="onClick" delay="0">
                    <p:tgtEl>
                      <p:spTgt spid="110"/>
                    </p:tgtEl>
                  </p:cond>
                </p:stCondLst>
                <p:endSync evt="end" delay="0">
                  <p:rtn val="all"/>
                </p:endSync>
                <p:childTnLst>
                  <p:par>
                    <p:cTn id="73" fill="hold">
                      <p:stCondLst>
                        <p:cond delay="0"/>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110"/>
                                        </p:tgtEl>
                                      </p:cBhvr>
                                    </p:animEffect>
                                    <p:set>
                                      <p:cBhvr>
                                        <p:cTn id="77"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78" restart="whenNotActive" fill="hold" evtFilter="cancelBubble" nodeType="interactiveSeq">
                <p:stCondLst>
                  <p:cond evt="onClick" delay="0">
                    <p:tgtEl>
                      <p:spTgt spid="111"/>
                    </p:tgtEl>
                  </p:cond>
                </p:stCondLst>
                <p:endSync evt="end" delay="0">
                  <p:rtn val="all"/>
                </p:endSync>
                <p:childTnLst>
                  <p:par>
                    <p:cTn id="79" fill="hold">
                      <p:stCondLst>
                        <p:cond delay="0"/>
                      </p:stCondLst>
                      <p:childTnLst>
                        <p:par>
                          <p:cTn id="80" fill="hold">
                            <p:stCondLst>
                              <p:cond delay="0"/>
                            </p:stCondLst>
                            <p:childTnLst>
                              <p:par>
                                <p:cTn id="81" presetID="10" presetClass="exit" presetSubtype="0" fill="hold" grpId="0" nodeType="clickEffect">
                                  <p:stCondLst>
                                    <p:cond delay="0"/>
                                  </p:stCondLst>
                                  <p:childTnLst>
                                    <p:animEffect transition="out" filter="fade">
                                      <p:cBhvr>
                                        <p:cTn id="82" dur="500"/>
                                        <p:tgtEl>
                                          <p:spTgt spid="111"/>
                                        </p:tgtEl>
                                      </p:cBhvr>
                                    </p:animEffect>
                                    <p:set>
                                      <p:cBhvr>
                                        <p:cTn id="83" dur="1" fill="hold">
                                          <p:stCondLst>
                                            <p:cond delay="499"/>
                                          </p:stCondLst>
                                        </p:cTn>
                                        <p:tgtEl>
                                          <p:spTgt spid="111"/>
                                        </p:tgtEl>
                                        <p:attrNameLst>
                                          <p:attrName>style.visibility</p:attrName>
                                        </p:attrNameLst>
                                      </p:cBhvr>
                                      <p:to>
                                        <p:strVal val="hidden"/>
                                      </p:to>
                                    </p:set>
                                  </p:childTnLst>
                                </p:cTn>
                              </p:par>
                            </p:childTnLst>
                          </p:cTn>
                        </p:par>
                      </p:childTnLst>
                    </p:cTn>
                  </p:par>
                </p:childTnLst>
              </p:cTn>
              <p:nextCondLst>
                <p:cond evt="onClick" delay="0">
                  <p:tgtEl>
                    <p:spTgt spid="111"/>
                  </p:tgtEl>
                </p:cond>
              </p:nextCondLst>
            </p:seq>
            <p:seq concurrent="1" nextAc="seek">
              <p:cTn id="84" restart="whenNotActive" fill="hold" evtFilter="cancelBubble" nodeType="interactiveSeq">
                <p:stCondLst>
                  <p:cond evt="onClick" delay="0">
                    <p:tgtEl>
                      <p:spTgt spid="112"/>
                    </p:tgtEl>
                  </p:cond>
                </p:stCondLst>
                <p:endSync evt="end" delay="0">
                  <p:rtn val="all"/>
                </p:endSync>
                <p:childTnLst>
                  <p:par>
                    <p:cTn id="85" fill="hold">
                      <p:stCondLst>
                        <p:cond delay="0"/>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12"/>
                                        </p:tgtEl>
                                      </p:cBhvr>
                                    </p:animEffect>
                                    <p:set>
                                      <p:cBhvr>
                                        <p:cTn id="89" dur="1" fill="hold">
                                          <p:stCondLst>
                                            <p:cond delay="499"/>
                                          </p:stCondLst>
                                        </p:cTn>
                                        <p:tgtEl>
                                          <p:spTgt spid="112"/>
                                        </p:tgtEl>
                                        <p:attrNameLst>
                                          <p:attrName>style.visibility</p:attrName>
                                        </p:attrNameLst>
                                      </p:cBhvr>
                                      <p:to>
                                        <p:strVal val="hidden"/>
                                      </p:to>
                                    </p:set>
                                  </p:childTnLst>
                                </p:cTn>
                              </p:par>
                            </p:childTnLst>
                          </p:cTn>
                        </p:par>
                      </p:childTnLst>
                    </p:cTn>
                  </p:par>
                </p:childTnLst>
              </p:cTn>
              <p:nextCondLst>
                <p:cond evt="onClick" delay="0">
                  <p:tgtEl>
                    <p:spTgt spid="112"/>
                  </p:tgtEl>
                </p:cond>
              </p:nextCondLst>
            </p:seq>
            <p:seq concurrent="1" nextAc="seek">
              <p:cTn id="90" restart="whenNotActive" fill="hold" evtFilter="cancelBubble" nodeType="interactiveSeq">
                <p:stCondLst>
                  <p:cond evt="onClick" delay="0">
                    <p:tgtEl>
                      <p:spTgt spid="113"/>
                    </p:tgtEl>
                  </p:cond>
                </p:stCondLst>
                <p:endSync evt="end" delay="0">
                  <p:rtn val="all"/>
                </p:endSync>
                <p:childTnLst>
                  <p:par>
                    <p:cTn id="91" fill="hold">
                      <p:stCondLst>
                        <p:cond delay="0"/>
                      </p:stCondLst>
                      <p:childTnLst>
                        <p:par>
                          <p:cTn id="92" fill="hold">
                            <p:stCondLst>
                              <p:cond delay="0"/>
                            </p:stCondLst>
                            <p:childTnLst>
                              <p:par>
                                <p:cTn id="93" presetID="10" presetClass="exit" presetSubtype="0" fill="hold" grpId="0" nodeType="clickEffect">
                                  <p:stCondLst>
                                    <p:cond delay="0"/>
                                  </p:stCondLst>
                                  <p:childTnLst>
                                    <p:animEffect transition="out" filter="fade">
                                      <p:cBhvr>
                                        <p:cTn id="94" dur="500"/>
                                        <p:tgtEl>
                                          <p:spTgt spid="113"/>
                                        </p:tgtEl>
                                      </p:cBhvr>
                                    </p:animEffect>
                                    <p:set>
                                      <p:cBhvr>
                                        <p:cTn id="95" dur="1" fill="hold">
                                          <p:stCondLst>
                                            <p:cond delay="499"/>
                                          </p:stCondLst>
                                        </p:cTn>
                                        <p:tgtEl>
                                          <p:spTgt spid="113"/>
                                        </p:tgtEl>
                                        <p:attrNameLst>
                                          <p:attrName>style.visibility</p:attrName>
                                        </p:attrNameLst>
                                      </p:cBhvr>
                                      <p:to>
                                        <p:strVal val="hidden"/>
                                      </p:to>
                                    </p:set>
                                  </p:childTnLst>
                                </p:cTn>
                              </p:par>
                            </p:childTnLst>
                          </p:cTn>
                        </p:par>
                      </p:childTnLst>
                    </p:cTn>
                  </p:par>
                </p:childTnLst>
              </p:cTn>
              <p:nextCondLst>
                <p:cond evt="onClick" delay="0">
                  <p:tgtEl>
                    <p:spTgt spid="113"/>
                  </p:tgtEl>
                </p:cond>
              </p:nextCondLst>
            </p:seq>
            <p:seq concurrent="1" nextAc="seek">
              <p:cTn id="96" restart="whenNotActive" fill="hold" evtFilter="cancelBubble" nodeType="interactiveSeq">
                <p:stCondLst>
                  <p:cond evt="onClick" delay="0">
                    <p:tgtEl>
                      <p:spTgt spid="114"/>
                    </p:tgtEl>
                  </p:cond>
                </p:stCondLst>
                <p:endSync evt="end" delay="0">
                  <p:rtn val="all"/>
                </p:endSync>
                <p:childTnLst>
                  <p:par>
                    <p:cTn id="97" fill="hold">
                      <p:stCondLst>
                        <p:cond delay="0"/>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114"/>
                                        </p:tgtEl>
                                      </p:cBhvr>
                                    </p:animEffect>
                                    <p:set>
                                      <p:cBhvr>
                                        <p:cTn id="101" dur="1" fill="hold">
                                          <p:stCondLst>
                                            <p:cond delay="49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02" restart="whenNotActive" fill="hold" evtFilter="cancelBubble" nodeType="interactiveSeq">
                <p:stCondLst>
                  <p:cond evt="onClick" delay="0">
                    <p:tgtEl>
                      <p:spTgt spid="115"/>
                    </p:tgtEl>
                  </p:cond>
                </p:stCondLst>
                <p:endSync evt="end" delay="0">
                  <p:rtn val="all"/>
                </p:endSync>
                <p:childTnLst>
                  <p:par>
                    <p:cTn id="103" fill="hold">
                      <p:stCondLst>
                        <p:cond delay="0"/>
                      </p:stCondLst>
                      <p:childTnLst>
                        <p:par>
                          <p:cTn id="104" fill="hold">
                            <p:stCondLst>
                              <p:cond delay="0"/>
                            </p:stCondLst>
                            <p:childTnLst>
                              <p:par>
                                <p:cTn id="105" presetID="10" presetClass="exit" presetSubtype="0" fill="hold" grpId="0" nodeType="clickEffect">
                                  <p:stCondLst>
                                    <p:cond delay="0"/>
                                  </p:stCondLst>
                                  <p:childTnLst>
                                    <p:animEffect transition="out" filter="fade">
                                      <p:cBhvr>
                                        <p:cTn id="106" dur="500"/>
                                        <p:tgtEl>
                                          <p:spTgt spid="115"/>
                                        </p:tgtEl>
                                      </p:cBhvr>
                                    </p:animEffect>
                                    <p:set>
                                      <p:cBhvr>
                                        <p:cTn id="107" dur="1" fill="hold">
                                          <p:stCondLst>
                                            <p:cond delay="499"/>
                                          </p:stCondLst>
                                        </p:cTn>
                                        <p:tgtEl>
                                          <p:spTgt spid="115"/>
                                        </p:tgtEl>
                                        <p:attrNameLst>
                                          <p:attrName>style.visibility</p:attrName>
                                        </p:attrNameLst>
                                      </p:cBhvr>
                                      <p:to>
                                        <p:strVal val="hidden"/>
                                      </p:to>
                                    </p:set>
                                  </p:childTnLst>
                                </p:cTn>
                              </p:par>
                            </p:childTnLst>
                          </p:cTn>
                        </p:par>
                      </p:childTnLst>
                    </p:cTn>
                  </p:par>
                </p:childTnLst>
              </p:cTn>
              <p:nextCondLst>
                <p:cond evt="onClick" delay="0">
                  <p:tgtEl>
                    <p:spTgt spid="115"/>
                  </p:tgtEl>
                </p:cond>
              </p:nextCondLst>
            </p:seq>
            <p:seq concurrent="1" nextAc="seek">
              <p:cTn id="108" restart="whenNotActive" fill="hold" evtFilter="cancelBubble" nodeType="interactiveSeq">
                <p:stCondLst>
                  <p:cond evt="onClick" delay="0">
                    <p:tgtEl>
                      <p:spTgt spid="116"/>
                    </p:tgtEl>
                  </p:cond>
                </p:stCondLst>
                <p:endSync evt="end" delay="0">
                  <p:rtn val="all"/>
                </p:endSync>
                <p:childTnLst>
                  <p:par>
                    <p:cTn id="109" fill="hold">
                      <p:stCondLst>
                        <p:cond delay="0"/>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116"/>
                                        </p:tgtEl>
                                      </p:cBhvr>
                                    </p:animEffect>
                                    <p:set>
                                      <p:cBhvr>
                                        <p:cTn id="113" dur="1" fill="hold">
                                          <p:stCondLst>
                                            <p:cond delay="499"/>
                                          </p:stCondLst>
                                        </p:cTn>
                                        <p:tgtEl>
                                          <p:spTgt spid="116"/>
                                        </p:tgtEl>
                                        <p:attrNameLst>
                                          <p:attrName>style.visibility</p:attrName>
                                        </p:attrNameLst>
                                      </p:cBhvr>
                                      <p:to>
                                        <p:strVal val="hidden"/>
                                      </p:to>
                                    </p:set>
                                  </p:childTnLst>
                                </p:cTn>
                              </p:par>
                            </p:childTnLst>
                          </p:cTn>
                        </p:par>
                      </p:childTnLst>
                    </p:cTn>
                  </p:par>
                </p:childTnLst>
              </p:cTn>
              <p:nextCondLst>
                <p:cond evt="onClick" delay="0">
                  <p:tgtEl>
                    <p:spTgt spid="116"/>
                  </p:tgtEl>
                </p:cond>
              </p:nextCondLst>
            </p:seq>
            <p:seq concurrent="1" nextAc="seek">
              <p:cTn id="114" restart="whenNotActive" fill="hold" evtFilter="cancelBubble" nodeType="interactiveSeq">
                <p:stCondLst>
                  <p:cond evt="onClick" delay="0">
                    <p:tgtEl>
                      <p:spTgt spid="117"/>
                    </p:tgtEl>
                  </p:cond>
                </p:stCondLst>
                <p:endSync evt="end" delay="0">
                  <p:rtn val="all"/>
                </p:endSync>
                <p:childTnLst>
                  <p:par>
                    <p:cTn id="115" fill="hold">
                      <p:stCondLst>
                        <p:cond delay="0"/>
                      </p:stCondLst>
                      <p:childTnLst>
                        <p:par>
                          <p:cTn id="116" fill="hold">
                            <p:stCondLst>
                              <p:cond delay="0"/>
                            </p:stCondLst>
                            <p:childTnLst>
                              <p:par>
                                <p:cTn id="117" presetID="10" presetClass="exit" presetSubtype="0" fill="hold" grpId="0" nodeType="clickEffect">
                                  <p:stCondLst>
                                    <p:cond delay="0"/>
                                  </p:stCondLst>
                                  <p:childTnLst>
                                    <p:animEffect transition="out" filter="fade">
                                      <p:cBhvr>
                                        <p:cTn id="118" dur="500"/>
                                        <p:tgtEl>
                                          <p:spTgt spid="117"/>
                                        </p:tgtEl>
                                      </p:cBhvr>
                                    </p:animEffect>
                                    <p:set>
                                      <p:cBhvr>
                                        <p:cTn id="119" dur="1" fill="hold">
                                          <p:stCondLst>
                                            <p:cond delay="499"/>
                                          </p:stCondLst>
                                        </p:cTn>
                                        <p:tgtEl>
                                          <p:spTgt spid="117"/>
                                        </p:tgtEl>
                                        <p:attrNameLst>
                                          <p:attrName>style.visibility</p:attrName>
                                        </p:attrNameLst>
                                      </p:cBhvr>
                                      <p:to>
                                        <p:strVal val="hidden"/>
                                      </p:to>
                                    </p:set>
                                  </p:childTnLst>
                                </p:cTn>
                              </p:par>
                            </p:childTnLst>
                          </p:cTn>
                        </p:par>
                      </p:childTnLst>
                    </p:cTn>
                  </p:par>
                </p:childTnLst>
              </p:cTn>
              <p:nextCondLst>
                <p:cond evt="onClick" delay="0">
                  <p:tgtEl>
                    <p:spTgt spid="117"/>
                  </p:tgtEl>
                </p:cond>
              </p:nextCondLst>
            </p:seq>
            <p:seq concurrent="1" nextAc="seek">
              <p:cTn id="120" restart="whenNotActive" fill="hold" evtFilter="cancelBubble" nodeType="interactiveSeq">
                <p:stCondLst>
                  <p:cond evt="onClick" delay="0">
                    <p:tgtEl>
                      <p:spTgt spid="118"/>
                    </p:tgtEl>
                  </p:cond>
                </p:stCondLst>
                <p:endSync evt="end" delay="0">
                  <p:rtn val="all"/>
                </p:endSync>
                <p:childTnLst>
                  <p:par>
                    <p:cTn id="121" fill="hold">
                      <p:stCondLst>
                        <p:cond delay="0"/>
                      </p:stCondLst>
                      <p:childTnLst>
                        <p:par>
                          <p:cTn id="122" fill="hold">
                            <p:stCondLst>
                              <p:cond delay="0"/>
                            </p:stCondLst>
                            <p:childTnLst>
                              <p:par>
                                <p:cTn id="123" presetID="10" presetClass="exit" presetSubtype="0" fill="hold" grpId="0" nodeType="clickEffect">
                                  <p:stCondLst>
                                    <p:cond delay="0"/>
                                  </p:stCondLst>
                                  <p:childTnLst>
                                    <p:animEffect transition="out" filter="fade">
                                      <p:cBhvr>
                                        <p:cTn id="124" dur="500"/>
                                        <p:tgtEl>
                                          <p:spTgt spid="118"/>
                                        </p:tgtEl>
                                      </p:cBhvr>
                                    </p:animEffect>
                                    <p:set>
                                      <p:cBhvr>
                                        <p:cTn id="125" dur="1" fill="hold">
                                          <p:stCondLst>
                                            <p:cond delay="499"/>
                                          </p:stCondLst>
                                        </p:cTn>
                                        <p:tgtEl>
                                          <p:spTgt spid="118"/>
                                        </p:tgtEl>
                                        <p:attrNameLst>
                                          <p:attrName>style.visibility</p:attrName>
                                        </p:attrNameLst>
                                      </p:cBhvr>
                                      <p:to>
                                        <p:strVal val="hidden"/>
                                      </p:to>
                                    </p:set>
                                  </p:childTnLst>
                                </p:cTn>
                              </p:par>
                            </p:childTnLst>
                          </p:cTn>
                        </p:par>
                      </p:childTnLst>
                    </p:cTn>
                  </p:par>
                </p:childTnLst>
              </p:cTn>
              <p:nextCondLst>
                <p:cond evt="onClick" delay="0">
                  <p:tgtEl>
                    <p:spTgt spid="118"/>
                  </p:tgtEl>
                </p:cond>
              </p:nextCondLst>
            </p:seq>
            <p:seq concurrent="1" nextAc="seek">
              <p:cTn id="126" restart="whenNotActive" fill="hold" evtFilter="cancelBubble" nodeType="interactiveSeq">
                <p:stCondLst>
                  <p:cond evt="onClick" delay="0">
                    <p:tgtEl>
                      <p:spTgt spid="119"/>
                    </p:tgtEl>
                  </p:cond>
                </p:stCondLst>
                <p:endSync evt="end" delay="0">
                  <p:rtn val="all"/>
                </p:endSync>
                <p:childTnLst>
                  <p:par>
                    <p:cTn id="127" fill="hold">
                      <p:stCondLst>
                        <p:cond delay="0"/>
                      </p:stCondLst>
                      <p:childTnLst>
                        <p:par>
                          <p:cTn id="128" fill="hold">
                            <p:stCondLst>
                              <p:cond delay="0"/>
                            </p:stCondLst>
                            <p:childTnLst>
                              <p:par>
                                <p:cTn id="129" presetID="10" presetClass="exit" presetSubtype="0" fill="hold" grpId="0" nodeType="clickEffect">
                                  <p:stCondLst>
                                    <p:cond delay="0"/>
                                  </p:stCondLst>
                                  <p:childTnLst>
                                    <p:animEffect transition="out" filter="fade">
                                      <p:cBhvr>
                                        <p:cTn id="130" dur="500"/>
                                        <p:tgtEl>
                                          <p:spTgt spid="119"/>
                                        </p:tgtEl>
                                      </p:cBhvr>
                                    </p:animEffect>
                                    <p:set>
                                      <p:cBhvr>
                                        <p:cTn id="131"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132" restart="whenNotActive" fill="hold" evtFilter="cancelBubble" nodeType="interactiveSeq">
                <p:stCondLst>
                  <p:cond evt="onClick" delay="0">
                    <p:tgtEl>
                      <p:spTgt spid="120"/>
                    </p:tgtEl>
                  </p:cond>
                </p:stCondLst>
                <p:endSync evt="end" delay="0">
                  <p:rtn val="all"/>
                </p:endSync>
                <p:childTnLst>
                  <p:par>
                    <p:cTn id="133" fill="hold">
                      <p:stCondLst>
                        <p:cond delay="0"/>
                      </p:stCondLst>
                      <p:childTnLst>
                        <p:par>
                          <p:cTn id="134" fill="hold">
                            <p:stCondLst>
                              <p:cond delay="0"/>
                            </p:stCondLst>
                            <p:childTnLst>
                              <p:par>
                                <p:cTn id="135" presetID="10" presetClass="exit" presetSubtype="0" fill="hold" grpId="0" nodeType="clickEffect">
                                  <p:stCondLst>
                                    <p:cond delay="0"/>
                                  </p:stCondLst>
                                  <p:childTnLst>
                                    <p:animEffect transition="out" filter="fade">
                                      <p:cBhvr>
                                        <p:cTn id="136" dur="500"/>
                                        <p:tgtEl>
                                          <p:spTgt spid="120"/>
                                        </p:tgtEl>
                                      </p:cBhvr>
                                    </p:animEffect>
                                    <p:set>
                                      <p:cBhvr>
                                        <p:cTn id="137" dur="1" fill="hold">
                                          <p:stCondLst>
                                            <p:cond delay="499"/>
                                          </p:stCondLst>
                                        </p:cTn>
                                        <p:tgtEl>
                                          <p:spTgt spid="120"/>
                                        </p:tgtEl>
                                        <p:attrNameLst>
                                          <p:attrName>style.visibility</p:attrName>
                                        </p:attrNameLst>
                                      </p:cBhvr>
                                      <p:to>
                                        <p:strVal val="hidden"/>
                                      </p:to>
                                    </p:set>
                                  </p:childTnLst>
                                </p:cTn>
                              </p:par>
                            </p:childTnLst>
                          </p:cTn>
                        </p:par>
                      </p:childTnLst>
                    </p:cTn>
                  </p:par>
                </p:childTnLst>
              </p:cTn>
              <p:nextCondLst>
                <p:cond evt="onClick" delay="0">
                  <p:tgtEl>
                    <p:spTgt spid="120"/>
                  </p:tgtEl>
                </p:cond>
              </p:nextCondLst>
            </p:seq>
            <p:seq concurrent="1" nextAc="seek">
              <p:cTn id="138" restart="whenNotActive" fill="hold" evtFilter="cancelBubble" nodeType="interactiveSeq">
                <p:stCondLst>
                  <p:cond evt="onClick" delay="0">
                    <p:tgtEl>
                      <p:spTgt spid="121"/>
                    </p:tgtEl>
                  </p:cond>
                </p:stCondLst>
                <p:endSync evt="end" delay="0">
                  <p:rtn val="all"/>
                </p:endSync>
                <p:childTnLst>
                  <p:par>
                    <p:cTn id="139" fill="hold">
                      <p:stCondLst>
                        <p:cond delay="0"/>
                      </p:stCondLst>
                      <p:childTnLst>
                        <p:par>
                          <p:cTn id="140" fill="hold">
                            <p:stCondLst>
                              <p:cond delay="0"/>
                            </p:stCondLst>
                            <p:childTnLst>
                              <p:par>
                                <p:cTn id="141" presetID="10" presetClass="exit" presetSubtype="0" fill="hold" grpId="0" nodeType="clickEffect">
                                  <p:stCondLst>
                                    <p:cond delay="0"/>
                                  </p:stCondLst>
                                  <p:childTnLst>
                                    <p:animEffect transition="out" filter="fade">
                                      <p:cBhvr>
                                        <p:cTn id="142" dur="500"/>
                                        <p:tgtEl>
                                          <p:spTgt spid="121"/>
                                        </p:tgtEl>
                                      </p:cBhvr>
                                    </p:animEffect>
                                    <p:set>
                                      <p:cBhvr>
                                        <p:cTn id="143" dur="1" fill="hold">
                                          <p:stCondLst>
                                            <p:cond delay="499"/>
                                          </p:stCondLst>
                                        </p:cTn>
                                        <p:tgtEl>
                                          <p:spTgt spid="121"/>
                                        </p:tgtEl>
                                        <p:attrNameLst>
                                          <p:attrName>style.visibility</p:attrName>
                                        </p:attrNameLst>
                                      </p:cBhvr>
                                      <p:to>
                                        <p:strVal val="hidden"/>
                                      </p:to>
                                    </p:set>
                                  </p:childTnLst>
                                </p:cTn>
                              </p:par>
                            </p:childTnLst>
                          </p:cTn>
                        </p:par>
                      </p:childTnLst>
                    </p:cTn>
                  </p:par>
                </p:childTnLst>
              </p:cTn>
              <p:nextCondLst>
                <p:cond evt="onClick" delay="0">
                  <p:tgtEl>
                    <p:spTgt spid="121"/>
                  </p:tgtEl>
                </p:cond>
              </p:nextCondLst>
            </p:seq>
            <p:seq concurrent="1" nextAc="seek">
              <p:cTn id="144" restart="whenNotActive" fill="hold" evtFilter="cancelBubble" nodeType="interactiveSeq">
                <p:stCondLst>
                  <p:cond evt="onClick" delay="0">
                    <p:tgtEl>
                      <p:spTgt spid="122"/>
                    </p:tgtEl>
                  </p:cond>
                </p:stCondLst>
                <p:endSync evt="end" delay="0">
                  <p:rtn val="all"/>
                </p:endSync>
                <p:childTnLst>
                  <p:par>
                    <p:cTn id="145" fill="hold">
                      <p:stCondLst>
                        <p:cond delay="0"/>
                      </p:stCondLst>
                      <p:childTnLst>
                        <p:par>
                          <p:cTn id="146" fill="hold">
                            <p:stCondLst>
                              <p:cond delay="0"/>
                            </p:stCondLst>
                            <p:childTnLst>
                              <p:par>
                                <p:cTn id="147" presetID="10" presetClass="exit" presetSubtype="0" fill="hold" grpId="0" nodeType="clickEffect">
                                  <p:stCondLst>
                                    <p:cond delay="0"/>
                                  </p:stCondLst>
                                  <p:childTnLst>
                                    <p:animEffect transition="out" filter="fade">
                                      <p:cBhvr>
                                        <p:cTn id="148" dur="500"/>
                                        <p:tgtEl>
                                          <p:spTgt spid="122"/>
                                        </p:tgtEl>
                                      </p:cBhvr>
                                    </p:animEffect>
                                    <p:set>
                                      <p:cBhvr>
                                        <p:cTn id="149" dur="1" fill="hold">
                                          <p:stCondLst>
                                            <p:cond delay="499"/>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150" restart="whenNotActive" fill="hold" evtFilter="cancelBubble" nodeType="interactiveSeq">
                <p:stCondLst>
                  <p:cond evt="onClick" delay="0">
                    <p:tgtEl>
                      <p:spTgt spid="123"/>
                    </p:tgtEl>
                  </p:cond>
                </p:stCondLst>
                <p:endSync evt="end" delay="0">
                  <p:rtn val="all"/>
                </p:endSync>
                <p:childTnLst>
                  <p:par>
                    <p:cTn id="151" fill="hold">
                      <p:stCondLst>
                        <p:cond delay="0"/>
                      </p:stCondLst>
                      <p:childTnLst>
                        <p:par>
                          <p:cTn id="152" fill="hold">
                            <p:stCondLst>
                              <p:cond delay="0"/>
                            </p:stCondLst>
                            <p:childTnLst>
                              <p:par>
                                <p:cTn id="153" presetID="10" presetClass="exit" presetSubtype="0" fill="hold" grpId="0" nodeType="clickEffect">
                                  <p:stCondLst>
                                    <p:cond delay="0"/>
                                  </p:stCondLst>
                                  <p:childTnLst>
                                    <p:animEffect transition="out" filter="fade">
                                      <p:cBhvr>
                                        <p:cTn id="154" dur="500"/>
                                        <p:tgtEl>
                                          <p:spTgt spid="123"/>
                                        </p:tgtEl>
                                      </p:cBhvr>
                                    </p:animEffect>
                                    <p:set>
                                      <p:cBhvr>
                                        <p:cTn id="155" dur="1" fill="hold">
                                          <p:stCondLst>
                                            <p:cond delay="499"/>
                                          </p:stCondLst>
                                        </p:cTn>
                                        <p:tgtEl>
                                          <p:spTgt spid="123"/>
                                        </p:tgtEl>
                                        <p:attrNameLst>
                                          <p:attrName>style.visibility</p:attrName>
                                        </p:attrNameLst>
                                      </p:cBhvr>
                                      <p:to>
                                        <p:strVal val="hidden"/>
                                      </p:to>
                                    </p:set>
                                  </p:childTnLst>
                                </p:cTn>
                              </p:par>
                            </p:childTnLst>
                          </p:cTn>
                        </p:par>
                      </p:childTnLst>
                    </p:cTn>
                  </p:par>
                </p:childTnLst>
              </p:cTn>
              <p:nextCondLst>
                <p:cond evt="onClick" delay="0">
                  <p:tgtEl>
                    <p:spTgt spid="123"/>
                  </p:tgtEl>
                </p:cond>
              </p:nextCondLst>
            </p:seq>
            <p:seq concurrent="1" nextAc="seek">
              <p:cTn id="156" restart="whenNotActive" fill="hold" evtFilter="cancelBubble" nodeType="interactiveSeq">
                <p:stCondLst>
                  <p:cond evt="onClick" delay="0">
                    <p:tgtEl>
                      <p:spTgt spid="124"/>
                    </p:tgtEl>
                  </p:cond>
                </p:stCondLst>
                <p:endSync evt="end" delay="0">
                  <p:rtn val="all"/>
                </p:endSync>
                <p:childTnLst>
                  <p:par>
                    <p:cTn id="157" fill="hold">
                      <p:stCondLst>
                        <p:cond delay="0"/>
                      </p:stCondLst>
                      <p:childTnLst>
                        <p:par>
                          <p:cTn id="158" fill="hold">
                            <p:stCondLst>
                              <p:cond delay="0"/>
                            </p:stCondLst>
                            <p:childTnLst>
                              <p:par>
                                <p:cTn id="159" presetID="10" presetClass="exit" presetSubtype="0" fill="hold" grpId="0" nodeType="clickEffect">
                                  <p:stCondLst>
                                    <p:cond delay="0"/>
                                  </p:stCondLst>
                                  <p:childTnLst>
                                    <p:animEffect transition="out" filter="fade">
                                      <p:cBhvr>
                                        <p:cTn id="160" dur="500"/>
                                        <p:tgtEl>
                                          <p:spTgt spid="124"/>
                                        </p:tgtEl>
                                      </p:cBhvr>
                                    </p:animEffect>
                                    <p:set>
                                      <p:cBhvr>
                                        <p:cTn id="161" dur="1" fill="hold">
                                          <p:stCondLst>
                                            <p:cond delay="499"/>
                                          </p:stCondLst>
                                        </p:cTn>
                                        <p:tgtEl>
                                          <p:spTgt spid="124"/>
                                        </p:tgtEl>
                                        <p:attrNameLst>
                                          <p:attrName>style.visibility</p:attrName>
                                        </p:attrNameLst>
                                      </p:cBhvr>
                                      <p:to>
                                        <p:strVal val="hidden"/>
                                      </p:to>
                                    </p:set>
                                  </p:childTnLst>
                                </p:cTn>
                              </p:par>
                            </p:childTnLst>
                          </p:cTn>
                        </p:par>
                      </p:childTnLst>
                    </p:cTn>
                  </p:par>
                </p:childTnLst>
              </p:cTn>
              <p:nextCondLst>
                <p:cond evt="onClick" delay="0">
                  <p:tgtEl>
                    <p:spTgt spid="124"/>
                  </p:tgtEl>
                </p:cond>
              </p:nextCondLst>
            </p:seq>
          </p:childTnLst>
        </p:cTn>
      </p:par>
    </p:tnLst>
    <p:bldLst>
      <p:bldP spid="36" grpId="0" animBg="1"/>
      <p:bldP spid="37"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80" grpId="0" animBg="1"/>
      <p:bldP spid="181" grpId="0" animBg="1"/>
      <p:bldP spid="18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7" name="Picture 6"/>
          <p:cNvPicPr>
            <a:picLocks noChangeAspect="1"/>
          </p:cNvPicPr>
          <p:nvPr/>
        </p:nvPicPr>
        <p:blipFill>
          <a:blip r:embed="rId3"/>
          <a:stretch>
            <a:fillRect/>
          </a:stretch>
        </p:blipFill>
        <p:spPr>
          <a:xfrm>
            <a:off x="325918" y="1160292"/>
            <a:ext cx="6057900" cy="2867025"/>
          </a:xfrm>
          <a:prstGeom prst="rect">
            <a:avLst/>
          </a:prstGeom>
          <a:effectLst>
            <a:outerShdw blurRad="63500" sx="102000" sy="102000" algn="ctr" rotWithShape="0">
              <a:prstClr val="black">
                <a:alpha val="40000"/>
              </a:prstClr>
            </a:outerShdw>
          </a:effectLst>
        </p:spPr>
      </p:pic>
      <mc:AlternateContent xmlns:mc="http://schemas.openxmlformats.org/markup-compatibility/2006" xmlns:a14="http://schemas.microsoft.com/office/drawing/2010/main">
        <mc:Choice Requires="a14">
          <p:sp>
            <p:nvSpPr>
              <p:cNvPr id="9" name="TextBox 8"/>
              <p:cNvSpPr txBox="1"/>
              <p:nvPr/>
            </p:nvSpPr>
            <p:spPr>
              <a:xfrm>
                <a:off x="510552" y="4027317"/>
                <a:ext cx="8633230" cy="2631490"/>
              </a:xfrm>
              <a:prstGeom prst="rect">
                <a:avLst/>
              </a:prstGeom>
              <a:noFill/>
            </p:spPr>
            <p:txBody>
              <a:bodyPr wrap="square" rtlCol="0">
                <a:spAutoFit/>
              </a:bodyPr>
              <a:lstStyle/>
              <a:p>
                <a:r>
                  <a:rPr lang="en-GB" sz="1500" dirty="0"/>
                  <a:t>As per tip, ordering matters!</a:t>
                </a:r>
              </a:p>
              <a:p>
                <a:r>
                  <a:rPr lang="en-GB" sz="1500" dirty="0"/>
                  <a:t>(1p, 5p, 5p), (5p, 1p, 5p), (5p, 5p, 1p)	(2p, 5p, 5p), (5p, 2p, 5p), (5p, 5p, 2p)	(5p, 5p, 5p)</a:t>
                </a:r>
              </a:p>
              <a:p>
                <a:endParaRPr lang="en-GB" sz="1500" dirty="0"/>
              </a:p>
              <a:p>
                <a:r>
                  <a:rPr lang="en-GB" sz="1500" dirty="0"/>
                  <a:t>For first three possibilities, probability is </a:t>
                </a:r>
                <a14:m>
                  <m:oMath xmlns:m="http://schemas.openxmlformats.org/officeDocument/2006/math">
                    <m:r>
                      <a:rPr lang="en-GB" sz="1500" b="0" i="1" smtClean="0">
                        <a:latin typeface="Cambria Math" panose="02040503050406030204" pitchFamily="18" charset="0"/>
                      </a:rPr>
                      <m:t>3×0.5×</m:t>
                    </m:r>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0.3</m:t>
                        </m:r>
                      </m:e>
                      <m:sup>
                        <m:r>
                          <a:rPr lang="en-GB" sz="1500" b="0" i="1" smtClean="0">
                            <a:latin typeface="Cambria Math" panose="02040503050406030204" pitchFamily="18" charset="0"/>
                          </a:rPr>
                          <m:t>2</m:t>
                        </m:r>
                      </m:sup>
                    </m:sSup>
                    <m:r>
                      <a:rPr lang="en-GB" sz="1500" b="0" i="1" smtClean="0">
                        <a:latin typeface="Cambria Math" panose="02040503050406030204" pitchFamily="18" charset="0"/>
                      </a:rPr>
                      <m:t>=0.135</m:t>
                    </m:r>
                  </m:oMath>
                </a14:m>
                <a:endParaRPr lang="en-GB" sz="1500" b="0" dirty="0"/>
              </a:p>
              <a:p>
                <a:r>
                  <a:rPr lang="en-GB" sz="1500" dirty="0"/>
                  <a:t>For next three: </a:t>
                </a:r>
                <a14:m>
                  <m:oMath xmlns:m="http://schemas.openxmlformats.org/officeDocument/2006/math">
                    <m:r>
                      <a:rPr lang="en-GB" sz="1500" b="0" i="1" smtClean="0">
                        <a:latin typeface="Cambria Math" panose="02040503050406030204" pitchFamily="18" charset="0"/>
                      </a:rPr>
                      <m:t>3×0.2×</m:t>
                    </m:r>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0.3</m:t>
                        </m:r>
                      </m:e>
                      <m:sup>
                        <m:r>
                          <a:rPr lang="en-GB" sz="1500" b="0" i="1" smtClean="0">
                            <a:latin typeface="Cambria Math" panose="02040503050406030204" pitchFamily="18" charset="0"/>
                          </a:rPr>
                          <m:t>2</m:t>
                        </m:r>
                      </m:sup>
                    </m:sSup>
                    <m:r>
                      <a:rPr lang="en-GB" sz="1500" b="0" i="1" smtClean="0">
                        <a:latin typeface="Cambria Math" panose="02040503050406030204" pitchFamily="18" charset="0"/>
                      </a:rPr>
                      <m:t>=0.054</m:t>
                    </m:r>
                  </m:oMath>
                </a14:m>
                <a:r>
                  <a:rPr lang="en-GB" sz="1500" dirty="0"/>
                  <a:t>	Last: </a:t>
                </a:r>
                <a14:m>
                  <m:oMath xmlns:m="http://schemas.openxmlformats.org/officeDocument/2006/math">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0.3</m:t>
                        </m:r>
                      </m:e>
                      <m:sup>
                        <m:r>
                          <a:rPr lang="en-GB" sz="1500" b="0" i="1" smtClean="0">
                            <a:latin typeface="Cambria Math" panose="02040503050406030204" pitchFamily="18" charset="0"/>
                          </a:rPr>
                          <m:t>3</m:t>
                        </m:r>
                      </m:sup>
                    </m:sSup>
                    <m:r>
                      <a:rPr lang="en-GB" sz="1500" b="0" i="1" smtClean="0">
                        <a:latin typeface="Cambria Math" panose="02040503050406030204" pitchFamily="18" charset="0"/>
                      </a:rPr>
                      <m:t>=0.027</m:t>
                    </m:r>
                  </m:oMath>
                </a14:m>
                <a:endParaRPr lang="en-GB" sz="1500" b="0" dirty="0"/>
              </a:p>
              <a:p>
                <a:pPr/>
                <a14:m>
                  <m:oMathPara xmlns:m="http://schemas.openxmlformats.org/officeDocument/2006/math">
                    <m:oMathParaPr>
                      <m:jc m:val="left"/>
                    </m:oMathParaPr>
                    <m:oMath xmlns:m="http://schemas.openxmlformats.org/officeDocument/2006/math">
                      <m:r>
                        <a:rPr lang="en-GB" sz="1500" b="0" i="1" smtClean="0">
                          <a:latin typeface="Cambria Math" panose="02040503050406030204" pitchFamily="18" charset="0"/>
                        </a:rPr>
                        <m:t>𝑃</m:t>
                      </m:r>
                      <m:r>
                        <a:rPr lang="en-GB" sz="1500" b="0" i="1" smtClean="0">
                          <a:latin typeface="Cambria Math" panose="02040503050406030204" pitchFamily="18" charset="0"/>
                        </a:rPr>
                        <m:t>(</m:t>
                      </m:r>
                      <m:r>
                        <a:rPr lang="en-GB" sz="1500" b="0" i="1" smtClean="0">
                          <a:latin typeface="Cambria Math" panose="02040503050406030204" pitchFamily="18" charset="0"/>
                        </a:rPr>
                        <m:t>𝑀</m:t>
                      </m:r>
                      <m:r>
                        <a:rPr lang="en-GB" sz="1500" b="0" i="1" smtClean="0">
                          <a:latin typeface="Cambria Math" panose="02040503050406030204" pitchFamily="18" charset="0"/>
                        </a:rPr>
                        <m:t>=5)=0.216</m:t>
                      </m:r>
                    </m:oMath>
                  </m:oMathPara>
                </a14:m>
                <a:endParaRPr lang="en-GB" sz="1500" dirty="0"/>
              </a:p>
              <a:p>
                <a:endParaRPr lang="en-GB" sz="1500" dirty="0"/>
              </a:p>
              <a:p>
                <a:r>
                  <a:rPr lang="en-GB" sz="1500" dirty="0"/>
                  <a:t>Possible values of the statistic </a:t>
                </a:r>
                <a14:m>
                  <m:oMath xmlns:m="http://schemas.openxmlformats.org/officeDocument/2006/math">
                    <m:r>
                      <a:rPr lang="en-GB" sz="1500" b="0" i="1" smtClean="0">
                        <a:latin typeface="Cambria Math" panose="02040503050406030204" pitchFamily="18" charset="0"/>
                      </a:rPr>
                      <m:t>𝑀</m:t>
                    </m:r>
                  </m:oMath>
                </a14:m>
                <a:r>
                  <a:rPr lang="en-GB" sz="1500" dirty="0"/>
                  <a:t> (the median) is 1p, 2p, 5p.</a:t>
                </a:r>
              </a:p>
              <a:p>
                <a:pPr/>
                <a14:m>
                  <m:oMathPara xmlns:m="http://schemas.openxmlformats.org/officeDocument/2006/math">
                    <m:oMathParaPr>
                      <m:jc m:val="left"/>
                    </m:oMathParaPr>
                    <m:oMath xmlns:m="http://schemas.openxmlformats.org/officeDocument/2006/math">
                      <m:r>
                        <a:rPr lang="en-GB" sz="1500" b="0" i="1" smtClean="0">
                          <a:latin typeface="Cambria Math" panose="02040503050406030204" pitchFamily="18" charset="0"/>
                        </a:rPr>
                        <m:t>𝑃</m:t>
                      </m:r>
                      <m:d>
                        <m:dPr>
                          <m:ctrlPr>
                            <a:rPr lang="en-GB" sz="1500" b="0" i="1" smtClean="0">
                              <a:latin typeface="Cambria Math" panose="02040503050406030204" pitchFamily="18" charset="0"/>
                            </a:rPr>
                          </m:ctrlPr>
                        </m:dPr>
                        <m:e>
                          <m:r>
                            <a:rPr lang="en-GB" sz="1500" b="0" i="1" smtClean="0">
                              <a:latin typeface="Cambria Math" panose="02040503050406030204" pitchFamily="18" charset="0"/>
                            </a:rPr>
                            <m:t>𝑀</m:t>
                          </m:r>
                          <m:r>
                            <a:rPr lang="en-GB" sz="1500" b="0" i="1" smtClean="0">
                              <a:latin typeface="Cambria Math" panose="02040503050406030204" pitchFamily="18" charset="0"/>
                            </a:rPr>
                            <m:t>=1</m:t>
                          </m:r>
                        </m:e>
                      </m:d>
                      <m:r>
                        <a:rPr lang="en-GB" sz="1500" b="0" i="1" smtClean="0">
                          <a:latin typeface="Cambria Math" panose="02040503050406030204" pitchFamily="18" charset="0"/>
                        </a:rPr>
                        <m:t>=</m:t>
                      </m:r>
                      <m:d>
                        <m:dPr>
                          <m:ctrlPr>
                            <a:rPr lang="en-GB" sz="1500" b="0" i="1" smtClean="0">
                              <a:latin typeface="Cambria Math" panose="02040503050406030204" pitchFamily="18" charset="0"/>
                            </a:rPr>
                          </m:ctrlPr>
                        </m:dPr>
                        <m:e>
                          <m:r>
                            <a:rPr lang="en-GB" sz="1500" b="0" i="1" smtClean="0">
                              <a:latin typeface="Cambria Math" panose="02040503050406030204" pitchFamily="18" charset="0"/>
                            </a:rPr>
                            <m:t>3×</m:t>
                          </m:r>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0.5</m:t>
                              </m:r>
                            </m:e>
                            <m:sup>
                              <m:r>
                                <a:rPr lang="en-GB" sz="1500" b="0" i="1" smtClean="0">
                                  <a:latin typeface="Cambria Math" panose="02040503050406030204" pitchFamily="18" charset="0"/>
                                </a:rPr>
                                <m:t>2</m:t>
                              </m:r>
                            </m:sup>
                          </m:sSup>
                          <m:r>
                            <a:rPr lang="en-GB" sz="1500" b="0" i="1" smtClean="0">
                              <a:latin typeface="Cambria Math" panose="02040503050406030204" pitchFamily="18" charset="0"/>
                            </a:rPr>
                            <m:t>×0.2</m:t>
                          </m:r>
                        </m:e>
                      </m:d>
                      <m:r>
                        <a:rPr lang="en-GB" sz="1500" b="0" i="1" smtClean="0">
                          <a:latin typeface="Cambria Math" panose="02040503050406030204" pitchFamily="18" charset="0"/>
                        </a:rPr>
                        <m:t>+</m:t>
                      </m:r>
                      <m:d>
                        <m:dPr>
                          <m:ctrlPr>
                            <a:rPr lang="en-GB" sz="1500" b="0" i="1" smtClean="0">
                              <a:latin typeface="Cambria Math" panose="02040503050406030204" pitchFamily="18" charset="0"/>
                            </a:rPr>
                          </m:ctrlPr>
                        </m:dPr>
                        <m:e>
                          <m:r>
                            <a:rPr lang="en-GB" sz="1500" b="0" i="1" smtClean="0">
                              <a:latin typeface="Cambria Math" panose="02040503050406030204" pitchFamily="18" charset="0"/>
                            </a:rPr>
                            <m:t>3×</m:t>
                          </m:r>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0.5</m:t>
                              </m:r>
                            </m:e>
                            <m:sup>
                              <m:r>
                                <a:rPr lang="en-GB" sz="1500" b="0" i="1" smtClean="0">
                                  <a:latin typeface="Cambria Math" panose="02040503050406030204" pitchFamily="18" charset="0"/>
                                </a:rPr>
                                <m:t>2</m:t>
                              </m:r>
                            </m:sup>
                          </m:sSup>
                          <m:r>
                            <a:rPr lang="en-GB" sz="1500" b="0" i="1" smtClean="0">
                              <a:latin typeface="Cambria Math" panose="02040503050406030204" pitchFamily="18" charset="0"/>
                            </a:rPr>
                            <m:t>×0.3</m:t>
                          </m:r>
                        </m:e>
                      </m:d>
                      <m:r>
                        <a:rPr lang="en-GB" sz="1500" b="0" i="1" smtClean="0">
                          <a:latin typeface="Cambria Math" panose="02040503050406030204" pitchFamily="18" charset="0"/>
                        </a:rPr>
                        <m:t>+</m:t>
                      </m:r>
                      <m:sSup>
                        <m:sSupPr>
                          <m:ctrlPr>
                            <a:rPr lang="en-GB" sz="1500" b="0" i="1" smtClean="0">
                              <a:latin typeface="Cambria Math" panose="02040503050406030204" pitchFamily="18" charset="0"/>
                            </a:rPr>
                          </m:ctrlPr>
                        </m:sSupPr>
                        <m:e>
                          <m:r>
                            <a:rPr lang="en-GB" sz="1500" b="0" i="1" smtClean="0">
                              <a:latin typeface="Cambria Math" panose="02040503050406030204" pitchFamily="18" charset="0"/>
                            </a:rPr>
                            <m:t>0.5</m:t>
                          </m:r>
                        </m:e>
                        <m:sup>
                          <m:r>
                            <a:rPr lang="en-GB" sz="1500" b="0" i="1" smtClean="0">
                              <a:latin typeface="Cambria Math" panose="02040503050406030204" pitchFamily="18" charset="0"/>
                            </a:rPr>
                            <m:t>3</m:t>
                          </m:r>
                        </m:sup>
                      </m:sSup>
                      <m:r>
                        <a:rPr lang="en-GB" sz="1500" b="0" i="1" smtClean="0">
                          <a:latin typeface="Cambria Math" panose="02040503050406030204" pitchFamily="18" charset="0"/>
                        </a:rPr>
                        <m:t>=0.5</m:t>
                      </m:r>
                    </m:oMath>
                  </m:oMathPara>
                </a14:m>
                <a:br>
                  <a:rPr lang="en-GB" sz="1500" b="0" dirty="0"/>
                </a:br>
                <a14:m>
                  <m:oMath xmlns:m="http://schemas.openxmlformats.org/officeDocument/2006/math">
                    <m:r>
                      <a:rPr lang="en-GB" sz="1500" b="0" i="1" smtClean="0">
                        <a:latin typeface="Cambria Math" panose="02040503050406030204" pitchFamily="18" charset="0"/>
                      </a:rPr>
                      <m:t>𝑃</m:t>
                    </m:r>
                    <m:d>
                      <m:dPr>
                        <m:ctrlPr>
                          <a:rPr lang="en-GB" sz="1500" b="0" i="1" smtClean="0">
                            <a:latin typeface="Cambria Math" panose="02040503050406030204" pitchFamily="18" charset="0"/>
                          </a:rPr>
                        </m:ctrlPr>
                      </m:dPr>
                      <m:e>
                        <m:r>
                          <a:rPr lang="en-GB" sz="1500" b="0" i="1" smtClean="0">
                            <a:latin typeface="Cambria Math" panose="02040503050406030204" pitchFamily="18" charset="0"/>
                          </a:rPr>
                          <m:t>𝑀</m:t>
                        </m:r>
                        <m:r>
                          <a:rPr lang="en-GB" sz="1500" b="0" i="1" smtClean="0">
                            <a:latin typeface="Cambria Math" panose="02040503050406030204" pitchFamily="18" charset="0"/>
                          </a:rPr>
                          <m:t>=2</m:t>
                        </m:r>
                      </m:e>
                    </m:d>
                    <m:r>
                      <a:rPr lang="en-GB" sz="1500" b="0" i="1" smtClean="0">
                        <a:latin typeface="Cambria Math" panose="02040503050406030204" pitchFamily="18" charset="0"/>
                      </a:rPr>
                      <m:t>=1−0.5−0.216=0.284</m:t>
                    </m:r>
                  </m:oMath>
                </a14:m>
                <a:r>
                  <a:rPr lang="en-GB" sz="1500" dirty="0"/>
                  <a:t> </a:t>
                </a:r>
              </a:p>
              <a:p>
                <a:r>
                  <a:rPr lang="en-GB" sz="1500" dirty="0"/>
                  <a:t>(since this is the only other possibility)</a:t>
                </a:r>
              </a:p>
            </p:txBody>
          </p:sp>
        </mc:Choice>
        <mc:Fallback xmlns="">
          <p:sp>
            <p:nvSpPr>
              <p:cNvPr id="9" name="TextBox 8"/>
              <p:cNvSpPr txBox="1">
                <a:spLocks noRot="1" noChangeAspect="1" noMove="1" noResize="1" noEditPoints="1" noAdjustHandles="1" noChangeArrowheads="1" noChangeShapeType="1" noTextEdit="1"/>
              </p:cNvSpPr>
              <p:nvPr/>
            </p:nvSpPr>
            <p:spPr>
              <a:xfrm>
                <a:off x="510552" y="4027317"/>
                <a:ext cx="8633230" cy="2631490"/>
              </a:xfrm>
              <a:prstGeom prst="rect">
                <a:avLst/>
              </a:prstGeom>
              <a:blipFill rotWithShape="0">
                <a:blip r:embed="rId4"/>
                <a:stretch>
                  <a:fillRect l="-282" t="-696" b="-16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5940152" y="5661248"/>
              <a:ext cx="3015617" cy="741680"/>
            </p:xfrm>
            <a:graphic>
              <a:graphicData uri="http://schemas.openxmlformats.org/drawingml/2006/table">
                <a:tbl>
                  <a:tblPr firstRow="1" bandRow="1">
                    <a:tableStyleId>{5940675A-B579-460E-94D1-54222C63F5DA}</a:tableStyleId>
                  </a:tblPr>
                  <a:tblGrid>
                    <a:gridCol w="1144588">
                      <a:extLst>
                        <a:ext uri="{9D8B030D-6E8A-4147-A177-3AD203B41FA5}">
                          <a16:colId xmlns:a16="http://schemas.microsoft.com/office/drawing/2014/main" val="20000"/>
                        </a:ext>
                      </a:extLst>
                    </a:gridCol>
                    <a:gridCol w="486093">
                      <a:extLst>
                        <a:ext uri="{9D8B030D-6E8A-4147-A177-3AD203B41FA5}">
                          <a16:colId xmlns:a16="http://schemas.microsoft.com/office/drawing/2014/main" val="20001"/>
                        </a:ext>
                      </a:extLst>
                    </a:gridCol>
                    <a:gridCol w="692468">
                      <a:extLst>
                        <a:ext uri="{9D8B030D-6E8A-4147-A177-3AD203B41FA5}">
                          <a16:colId xmlns:a16="http://schemas.microsoft.com/office/drawing/2014/main" val="20002"/>
                        </a:ext>
                      </a:extLst>
                    </a:gridCol>
                    <a:gridCol w="692468">
                      <a:extLst>
                        <a:ext uri="{9D8B030D-6E8A-4147-A177-3AD203B41FA5}">
                          <a16:colId xmlns:a16="http://schemas.microsoft.com/office/drawing/2014/main" val="2000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𝑚</m:t>
                                </m:r>
                              </m:oMath>
                            </m:oMathPara>
                          </a14:m>
                          <a:endParaRPr lang="en-GB" sz="1600" dirty="0"/>
                        </a:p>
                      </a:txBody>
                      <a:tcPr/>
                    </a:tc>
                    <a:tc>
                      <a:txBody>
                        <a:bodyPr/>
                        <a:lstStyle/>
                        <a:p>
                          <a:r>
                            <a:rPr lang="en-GB" sz="1600" dirty="0"/>
                            <a:t>1</a:t>
                          </a:r>
                        </a:p>
                      </a:txBody>
                      <a:tcPr/>
                    </a:tc>
                    <a:tc>
                      <a:txBody>
                        <a:bodyPr/>
                        <a:lstStyle/>
                        <a:p>
                          <a:r>
                            <a:rPr lang="en-GB" sz="1600" dirty="0"/>
                            <a:t>2</a:t>
                          </a:r>
                        </a:p>
                      </a:txBody>
                      <a:tcPr/>
                    </a:tc>
                    <a:tc>
                      <a:txBody>
                        <a:bodyPr/>
                        <a:lstStyle/>
                        <a:p>
                          <a:r>
                            <a:rPr lang="en-GB" sz="1600" dirty="0"/>
                            <a:t>5</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𝑀</m:t>
                                    </m:r>
                                    <m:r>
                                      <a:rPr lang="en-GB" sz="1600" b="0" i="1" smtClean="0">
                                        <a:latin typeface="Cambria Math" panose="02040503050406030204" pitchFamily="18" charset="0"/>
                                      </a:rPr>
                                      <m:t>=</m:t>
                                    </m:r>
                                    <m:r>
                                      <a:rPr lang="en-GB" sz="1600" b="0" i="1" smtClean="0">
                                        <a:latin typeface="Cambria Math" panose="02040503050406030204" pitchFamily="18" charset="0"/>
                                      </a:rPr>
                                      <m:t>𝑚</m:t>
                                    </m:r>
                                  </m:e>
                                </m:d>
                              </m:oMath>
                            </m:oMathPara>
                          </a14:m>
                          <a:endParaRPr lang="en-GB" sz="1600" dirty="0"/>
                        </a:p>
                      </a:txBody>
                      <a:tcPr/>
                    </a:tc>
                    <a:tc>
                      <a:txBody>
                        <a:bodyPr/>
                        <a:lstStyle/>
                        <a:p>
                          <a:r>
                            <a:rPr lang="en-GB" sz="1600" dirty="0"/>
                            <a:t>0.5</a:t>
                          </a:r>
                        </a:p>
                      </a:txBody>
                      <a:tcPr/>
                    </a:tc>
                    <a:tc>
                      <a:txBody>
                        <a:bodyPr/>
                        <a:lstStyle/>
                        <a:p>
                          <a:r>
                            <a:rPr lang="en-GB" sz="1600" dirty="0"/>
                            <a:t>0.284</a:t>
                          </a:r>
                        </a:p>
                      </a:txBody>
                      <a:tcPr/>
                    </a:tc>
                    <a:tc>
                      <a:txBody>
                        <a:bodyPr/>
                        <a:lstStyle/>
                        <a:p>
                          <a:r>
                            <a:rPr lang="en-GB" sz="1600" dirty="0"/>
                            <a:t>0.216</a:t>
                          </a:r>
                        </a:p>
                      </a:txBody>
                      <a:tcPr/>
                    </a:tc>
                    <a:extLst>
                      <a:ext uri="{0D108BD9-81ED-4DB2-BD59-A6C34878D82A}">
                        <a16:rowId xmlns:a16="http://schemas.microsoft.com/office/drawing/2014/main" val="10001"/>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753549474"/>
                  </p:ext>
                </p:extLst>
              </p:nvPr>
            </p:nvGraphicFramePr>
            <p:xfrm>
              <a:off x="5940152" y="5661248"/>
              <a:ext cx="3015617" cy="741680"/>
            </p:xfrm>
            <a:graphic>
              <a:graphicData uri="http://schemas.openxmlformats.org/drawingml/2006/table">
                <a:tbl>
                  <a:tblPr firstRow="1" bandRow="1">
                    <a:tableStyleId>{5940675A-B579-460E-94D1-54222C63F5DA}</a:tableStyleId>
                  </a:tblPr>
                  <a:tblGrid>
                    <a:gridCol w="1144588"/>
                    <a:gridCol w="486093"/>
                    <a:gridCol w="692468"/>
                    <a:gridCol w="692468"/>
                  </a:tblGrid>
                  <a:tr h="370840">
                    <a:tc>
                      <a:txBody>
                        <a:bodyPr/>
                        <a:lstStyle/>
                        <a:p>
                          <a:endParaRPr lang="en-US"/>
                        </a:p>
                      </a:txBody>
                      <a:tcPr>
                        <a:blipFill rotWithShape="0">
                          <a:blip r:embed="rId5"/>
                          <a:stretch>
                            <a:fillRect l="-532" t="-3226" r="-164894" b="-109677"/>
                          </a:stretch>
                        </a:blipFill>
                      </a:tcPr>
                    </a:tc>
                    <a:tc>
                      <a:txBody>
                        <a:bodyPr/>
                        <a:lstStyle/>
                        <a:p>
                          <a:r>
                            <a:rPr lang="en-GB" sz="1600" dirty="0" smtClean="0"/>
                            <a:t>1</a:t>
                          </a:r>
                          <a:endParaRPr lang="en-GB" sz="1600" dirty="0"/>
                        </a:p>
                      </a:txBody>
                      <a:tcPr/>
                    </a:tc>
                    <a:tc>
                      <a:txBody>
                        <a:bodyPr/>
                        <a:lstStyle/>
                        <a:p>
                          <a:r>
                            <a:rPr lang="en-GB" sz="1600" dirty="0" smtClean="0"/>
                            <a:t>2</a:t>
                          </a:r>
                          <a:endParaRPr lang="en-GB" sz="1600" dirty="0"/>
                        </a:p>
                      </a:txBody>
                      <a:tcPr/>
                    </a:tc>
                    <a:tc>
                      <a:txBody>
                        <a:bodyPr/>
                        <a:lstStyle/>
                        <a:p>
                          <a:r>
                            <a:rPr lang="en-GB" sz="1600" dirty="0" smtClean="0"/>
                            <a:t>5</a:t>
                          </a:r>
                          <a:endParaRPr lang="en-GB" sz="1600" dirty="0"/>
                        </a:p>
                      </a:txBody>
                      <a:tcPr/>
                    </a:tc>
                  </a:tr>
                  <a:tr h="370840">
                    <a:tc>
                      <a:txBody>
                        <a:bodyPr/>
                        <a:lstStyle/>
                        <a:p>
                          <a:endParaRPr lang="en-US"/>
                        </a:p>
                      </a:txBody>
                      <a:tcPr>
                        <a:blipFill rotWithShape="0">
                          <a:blip r:embed="rId5"/>
                          <a:stretch>
                            <a:fillRect l="-532" t="-104918" r="-164894" b="-11475"/>
                          </a:stretch>
                        </a:blipFill>
                      </a:tcPr>
                    </a:tc>
                    <a:tc>
                      <a:txBody>
                        <a:bodyPr/>
                        <a:lstStyle/>
                        <a:p>
                          <a:r>
                            <a:rPr lang="en-GB" sz="1600" dirty="0" smtClean="0"/>
                            <a:t>0.5</a:t>
                          </a:r>
                          <a:endParaRPr lang="en-GB" sz="1600" dirty="0"/>
                        </a:p>
                      </a:txBody>
                      <a:tcPr/>
                    </a:tc>
                    <a:tc>
                      <a:txBody>
                        <a:bodyPr/>
                        <a:lstStyle/>
                        <a:p>
                          <a:r>
                            <a:rPr lang="en-GB" sz="1600" dirty="0" smtClean="0"/>
                            <a:t>0.284</a:t>
                          </a:r>
                          <a:endParaRPr lang="en-GB" sz="1600" dirty="0"/>
                        </a:p>
                      </a:txBody>
                      <a:tcPr/>
                    </a:tc>
                    <a:tc>
                      <a:txBody>
                        <a:bodyPr/>
                        <a:lstStyle/>
                        <a:p>
                          <a:r>
                            <a:rPr lang="en-GB" sz="1600" dirty="0" smtClean="0"/>
                            <a:t>0.216</a:t>
                          </a:r>
                          <a:endParaRPr lang="en-GB" sz="1600" dirty="0"/>
                        </a:p>
                      </a:txBody>
                      <a:tcPr/>
                    </a:tc>
                  </a:tr>
                </a:tbl>
              </a:graphicData>
            </a:graphic>
          </p:graphicFrame>
        </mc:Fallback>
      </mc:AlternateContent>
      <p:sp>
        <p:nvSpPr>
          <p:cNvPr id="11" name="Rectangle 10"/>
          <p:cNvSpPr/>
          <p:nvPr/>
        </p:nvSpPr>
        <p:spPr>
          <a:xfrm>
            <a:off x="179636" y="4104702"/>
            <a:ext cx="331040"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a</a:t>
            </a:r>
          </a:p>
        </p:txBody>
      </p:sp>
      <p:sp>
        <p:nvSpPr>
          <p:cNvPr id="12" name="Rectangle 11"/>
          <p:cNvSpPr/>
          <p:nvPr/>
        </p:nvSpPr>
        <p:spPr>
          <a:xfrm>
            <a:off x="165738" y="4797769"/>
            <a:ext cx="331040"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b</a:t>
            </a:r>
          </a:p>
        </p:txBody>
      </p:sp>
      <p:sp>
        <p:nvSpPr>
          <p:cNvPr id="13" name="Rectangle 12"/>
          <p:cNvSpPr/>
          <p:nvPr/>
        </p:nvSpPr>
        <p:spPr>
          <a:xfrm>
            <a:off x="158008" y="5620491"/>
            <a:ext cx="331040"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c</a:t>
            </a:r>
          </a:p>
        </p:txBody>
      </p:sp>
      <p:sp>
        <p:nvSpPr>
          <p:cNvPr id="14" name="Rectangle 13"/>
          <p:cNvSpPr/>
          <p:nvPr/>
        </p:nvSpPr>
        <p:spPr>
          <a:xfrm>
            <a:off x="514536" y="4109292"/>
            <a:ext cx="8449952" cy="4914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Rectangle 14"/>
          <p:cNvSpPr/>
          <p:nvPr/>
        </p:nvSpPr>
        <p:spPr>
          <a:xfrm>
            <a:off x="514536" y="4788615"/>
            <a:ext cx="8449952" cy="6647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6" name="Rectangle 15"/>
          <p:cNvSpPr/>
          <p:nvPr/>
        </p:nvSpPr>
        <p:spPr>
          <a:xfrm>
            <a:off x="514536" y="5614413"/>
            <a:ext cx="8449952" cy="1044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7" name="TextBox 16"/>
          <p:cNvSpPr txBox="1"/>
          <p:nvPr/>
        </p:nvSpPr>
        <p:spPr>
          <a:xfrm>
            <a:off x="6588224" y="684333"/>
            <a:ext cx="144016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Key Points:</a:t>
            </a:r>
          </a:p>
        </p:txBody>
      </p:sp>
      <p:sp>
        <p:nvSpPr>
          <p:cNvPr id="18" name="TextBox 17"/>
          <p:cNvSpPr txBox="1"/>
          <p:nvPr/>
        </p:nvSpPr>
        <p:spPr>
          <a:xfrm>
            <a:off x="6588224" y="1062612"/>
            <a:ext cx="2555558" cy="461665"/>
          </a:xfrm>
          <a:prstGeom prst="rect">
            <a:avLst/>
          </a:prstGeom>
          <a:noFill/>
        </p:spPr>
        <p:txBody>
          <a:bodyPr wrap="square" rtlCol="0">
            <a:spAutoFit/>
          </a:bodyPr>
          <a:lstStyle/>
          <a:p>
            <a:r>
              <a:rPr lang="en-GB" sz="1200" b="1" dirty="0"/>
              <a:t>a) </a:t>
            </a:r>
            <a:r>
              <a:rPr lang="en-GB" sz="1200" dirty="0"/>
              <a:t>Ensure you don’t forget possibilities through other possible orderings, etc.</a:t>
            </a:r>
          </a:p>
        </p:txBody>
      </p:sp>
      <p:sp>
        <p:nvSpPr>
          <p:cNvPr id="20" name="TextBox 19"/>
          <p:cNvSpPr txBox="1"/>
          <p:nvPr/>
        </p:nvSpPr>
        <p:spPr>
          <a:xfrm>
            <a:off x="6609946" y="1537044"/>
            <a:ext cx="2534054" cy="1015663"/>
          </a:xfrm>
          <a:prstGeom prst="rect">
            <a:avLst/>
          </a:prstGeom>
          <a:noFill/>
        </p:spPr>
        <p:txBody>
          <a:bodyPr wrap="square" rtlCol="0">
            <a:spAutoFit/>
          </a:bodyPr>
          <a:lstStyle/>
          <a:p>
            <a:r>
              <a:rPr lang="en-GB" sz="1200" b="1" dirty="0"/>
              <a:t>b) </a:t>
            </a:r>
            <a:r>
              <a:rPr lang="en-GB" sz="1200" dirty="0"/>
              <a:t>If we know all the possible values of the statistic, we can find the probability of the last by just subtracting from 1 (as it’s a probability distribution!)</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175</a:t>
            </a:fld>
            <a:endParaRPr lang="en-US"/>
          </a:p>
        </p:txBody>
      </p:sp>
    </p:spTree>
    <p:extLst>
      <p:ext uri="{BB962C8B-B14F-4D97-AF65-F5344CB8AC3E}">
        <p14:creationId xmlns:p14="http://schemas.microsoft.com/office/powerpoint/2010/main" val="28556147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nextCondLst>
                <p:cond evt="onClick" delay="0">
                  <p:tgtEl>
                    <p:spTgt spid="14"/>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nextCondLst>
                <p:cond evt="onClick" delay="0">
                  <p:tgtEl>
                    <p:spTgt spid="16"/>
                  </p:tgtEl>
                </p:cond>
              </p:nextCondLst>
            </p:seq>
          </p:childTnLst>
        </p:cTn>
      </p:par>
    </p:tnLst>
    <p:bldLst>
      <p:bldP spid="14" grpId="0" animBg="1"/>
      <p:bldP spid="15" grpId="0" animBg="1"/>
      <p:bldP spid="16" grpId="0" animBg="1"/>
      <p:bldP spid="18" grpId="0"/>
      <p:bldP spid="2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Sampling Distribution by Inspection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764704"/>
            <a:ext cx="7992888" cy="646331"/>
          </a:xfrm>
          <a:prstGeom prst="rect">
            <a:avLst/>
          </a:prstGeom>
          <a:noFill/>
        </p:spPr>
        <p:txBody>
          <a:bodyPr wrap="square" rtlCol="0">
            <a:spAutoFit/>
          </a:bodyPr>
          <a:lstStyle/>
          <a:p>
            <a:r>
              <a:rPr lang="en-GB" dirty="0"/>
              <a:t>Sometimes it is not practical to list out all the possible samples, but we can tell what the sampling distribution is by thinking about what the statistic represents. </a:t>
            </a:r>
          </a:p>
        </p:txBody>
      </p:sp>
      <mc:AlternateContent xmlns:mc="http://schemas.openxmlformats.org/markup-compatibility/2006" xmlns:a14="http://schemas.microsoft.com/office/drawing/2010/main">
        <mc:Choice Requires="a14">
          <p:sp>
            <p:nvSpPr>
              <p:cNvPr id="6" name="TextBox 5"/>
              <p:cNvSpPr txBox="1"/>
              <p:nvPr/>
            </p:nvSpPr>
            <p:spPr>
              <a:xfrm>
                <a:off x="827584" y="1596949"/>
                <a:ext cx="7920880" cy="2701893"/>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school wishes to introduce a school uniform and is seeking to find out the support this idea has among the students at the school. The random variable </a:t>
                </a:r>
                <a14:m>
                  <m:oMath xmlns:m="http://schemas.openxmlformats.org/officeDocument/2006/math">
                    <m:r>
                      <a:rPr lang="en-GB" b="0" i="1" smtClean="0">
                        <a:latin typeface="Cambria Math" panose="02040503050406030204" pitchFamily="18" charset="0"/>
                      </a:rPr>
                      <m:t>𝑋</m:t>
                    </m:r>
                  </m:oMath>
                </a14:m>
                <a:r>
                  <a:rPr lang="en-GB" dirty="0"/>
                  <a:t> is defined as:</a:t>
                </a:r>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plcHide m:val="on"/>
                              <m:mcs>
                                <m:mc>
                                  <m:mcPr>
                                    <m:count m:val="2"/>
                                    <m:mcJc m:val="center"/>
                                  </m:mcPr>
                                </m:mc>
                              </m:mcs>
                              <m:ctrlPr>
                                <a:rPr lang="en-GB" b="0" i="1" smtClean="0">
                                  <a:latin typeface="Cambria Math" panose="02040503050406030204" pitchFamily="18" charset="0"/>
                                </a:rPr>
                              </m:ctrlPr>
                            </m:mPr>
                            <m:mr>
                              <m:e>
                                <m:r>
                                  <a:rPr lang="en-GB" b="0" i="1" smtClean="0">
                                    <a:latin typeface="Cambria Math" panose="02040503050406030204" pitchFamily="18" charset="0"/>
                                  </a:rPr>
                                  <m:t>1,</m:t>
                                </m:r>
                              </m:e>
                              <m:e>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𝑠𝑡𝑢𝑑𝑒𝑛𝑡</m:t>
                                </m:r>
                                <m:r>
                                  <a:rPr lang="en-GB" b="0" i="1" smtClean="0">
                                    <a:latin typeface="Cambria Math" panose="02040503050406030204" pitchFamily="18" charset="0"/>
                                  </a:rPr>
                                  <m:t> </m:t>
                                </m:r>
                                <m:r>
                                  <a:rPr lang="en-GB" b="0" i="1" smtClean="0">
                                    <a:latin typeface="Cambria Math" panose="02040503050406030204" pitchFamily="18" charset="0"/>
                                  </a:rPr>
                                  <m:t>𝑤𝑜𝑢𝑙𝑑</m:t>
                                </m:r>
                                <m:r>
                                  <a:rPr lang="en-GB" b="0" i="1" smtClean="0">
                                    <a:latin typeface="Cambria Math" panose="02040503050406030204" pitchFamily="18" charset="0"/>
                                  </a:rPr>
                                  <m:t> </m:t>
                                </m:r>
                                <m:r>
                                  <a:rPr lang="en-GB" b="0" i="1" smtClean="0">
                                    <a:latin typeface="Cambria Math" panose="02040503050406030204" pitchFamily="18" charset="0"/>
                                  </a:rPr>
                                  <m:t>𝑠𝑢𝑝𝑝𝑜𝑟𝑡</m:t>
                                </m:r>
                                <m:r>
                                  <a:rPr lang="en-GB" b="0" i="1" smtClean="0">
                                    <a:latin typeface="Cambria Math" panose="02040503050406030204" pitchFamily="18" charset="0"/>
                                  </a:rPr>
                                  <m:t> </m:t>
                                </m:r>
                                <m:r>
                                  <a:rPr lang="en-GB" b="0" i="1" smtClean="0">
                                    <a:latin typeface="Cambria Math" panose="02040503050406030204" pitchFamily="18" charset="0"/>
                                  </a:rPr>
                                  <m:t>𝑖𝑑𝑒𝑎</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marL="342900" indent="-342900">
                  <a:buAutoNum type="alphaLcPeriod"/>
                </a:pPr>
                <a:r>
                  <a:rPr lang="en-GB" dirty="0"/>
                  <a:t>Suggest a suitable population and the parameter of interest.</a:t>
                </a:r>
              </a:p>
              <a:p>
                <a:pPr marL="342900" indent="-342900">
                  <a:buAutoNum type="alphaLcPeriod"/>
                </a:pPr>
                <a:r>
                  <a:rPr lang="en-GB" dirty="0"/>
                  <a:t>A random sample of 15 students is asked if they would support the idea. The random sample is represented by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15</m:t>
                        </m:r>
                      </m:sub>
                    </m:sSub>
                  </m:oMath>
                </a14:m>
                <a:r>
                  <a:rPr lang="en-GB" dirty="0"/>
                  <a:t>.</a:t>
                </a:r>
                <a:br>
                  <a:rPr lang="en-GB" dirty="0"/>
                </a:br>
                <a:r>
                  <a:rPr lang="en-GB" dirty="0"/>
                  <a:t>Write down the sampling distribution of the Statistic </a:t>
                </a:r>
                <a14:m>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15</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e>
                    </m:nary>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827584" y="1596949"/>
                <a:ext cx="7920880" cy="2701893"/>
              </a:xfrm>
              <a:prstGeom prst="rect">
                <a:avLst/>
              </a:prstGeom>
              <a:blipFill rotWithShape="0">
                <a:blip r:embed="rId2"/>
                <a:stretch>
                  <a:fillRect b="-1881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Rectangle 6"/>
          <p:cNvSpPr/>
          <p:nvPr/>
        </p:nvSpPr>
        <p:spPr>
          <a:xfrm>
            <a:off x="467544" y="1596949"/>
            <a:ext cx="360040"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8" name="TextBox 7"/>
              <p:cNvSpPr txBox="1"/>
              <p:nvPr/>
            </p:nvSpPr>
            <p:spPr>
              <a:xfrm>
                <a:off x="827584" y="4455723"/>
                <a:ext cx="7920880" cy="2308324"/>
              </a:xfrm>
              <a:prstGeom prst="rect">
                <a:avLst/>
              </a:prstGeom>
              <a:noFill/>
            </p:spPr>
            <p:txBody>
              <a:bodyPr wrap="square" rtlCol="0">
                <a:spAutoFit/>
              </a:bodyPr>
              <a:lstStyle/>
              <a:p>
                <a:r>
                  <a:rPr lang="en-GB" sz="1600" dirty="0"/>
                  <a:t>The population is the responses of the people, represented as 0s and 1s (note, it is not the people themselves!)</a:t>
                </a:r>
              </a:p>
              <a:p>
                <a:r>
                  <a:rPr lang="en-GB" sz="1600" dirty="0"/>
                  <a:t>Population parameter of interest (based on the original question based by the school) is the proportion </a:t>
                </a:r>
                <a14:m>
                  <m:oMath xmlns:m="http://schemas.openxmlformats.org/officeDocument/2006/math">
                    <m:r>
                      <a:rPr lang="en-GB" sz="1600" b="0" i="1" smtClean="0">
                        <a:latin typeface="Cambria Math" panose="02040503050406030204" pitchFamily="18" charset="0"/>
                      </a:rPr>
                      <m:t>𝑝</m:t>
                    </m:r>
                  </m:oMath>
                </a14:m>
                <a:r>
                  <a:rPr lang="en-GB" sz="1600" dirty="0"/>
                  <a:t> of students who support the idea.</a:t>
                </a:r>
              </a:p>
              <a:p>
                <a:endParaRPr lang="en-GB" sz="1600" dirty="0"/>
              </a:p>
              <a:p>
                <a:r>
                  <a:rPr lang="en-GB" sz="1600" dirty="0"/>
                  <a:t>Think what </a:t>
                </a:r>
                <a14:m>
                  <m:oMath xmlns:m="http://schemas.openxmlformats.org/officeDocument/2006/math">
                    <m:r>
                      <a:rPr lang="en-GB" sz="1600" b="0" i="1" smtClean="0">
                        <a:latin typeface="Cambria Math" panose="02040503050406030204" pitchFamily="18" charset="0"/>
                      </a:rPr>
                      <m:t>𝑌</m:t>
                    </m:r>
                  </m:oMath>
                </a14:m>
                <a:r>
                  <a:rPr lang="en-GB" sz="1600" dirty="0"/>
                  <a:t> actually represents…</a:t>
                </a:r>
              </a:p>
              <a:p>
                <a14:m>
                  <m:oMath xmlns:m="http://schemas.openxmlformats.org/officeDocument/2006/math">
                    <m:r>
                      <a:rPr lang="en-GB" sz="1600" b="0" i="1" smtClean="0">
                        <a:latin typeface="Cambria Math" panose="02040503050406030204" pitchFamily="18" charset="0"/>
                      </a:rPr>
                      <m:t>𝑌</m:t>
                    </m:r>
                    <m:r>
                      <a:rPr lang="en-GB" sz="1600" b="0" i="1" smtClean="0">
                        <a:latin typeface="Cambria Math" panose="02040503050406030204" pitchFamily="18" charset="0"/>
                      </a:rPr>
                      <m:t>=</m:t>
                    </m:r>
                  </m:oMath>
                </a14:m>
                <a:r>
                  <a:rPr lang="en-GB" sz="1600" dirty="0"/>
                  <a:t>the number of students who support the idea. Since sample is random, observations are independent, each with a constant probability </a:t>
                </a:r>
                <a14:m>
                  <m:oMath xmlns:m="http://schemas.openxmlformats.org/officeDocument/2006/math">
                    <m:r>
                      <a:rPr lang="en-GB" sz="1600" b="0" i="1" smtClean="0">
                        <a:latin typeface="Cambria Math" panose="02040503050406030204" pitchFamily="18" charset="0"/>
                      </a:rPr>
                      <m:t>𝑝</m:t>
                    </m:r>
                  </m:oMath>
                </a14:m>
                <a:r>
                  <a:rPr lang="en-GB" sz="1600" dirty="0"/>
                  <a:t> of “success”. These are conditions for a Binomial Distribution! </a:t>
                </a:r>
                <a14:m>
                  <m:oMath xmlns:m="http://schemas.openxmlformats.org/officeDocument/2006/math">
                    <m:r>
                      <a:rPr lang="en-GB" sz="1600" b="1" i="1" smtClean="0">
                        <a:latin typeface="Cambria Math" panose="02040503050406030204" pitchFamily="18" charset="0"/>
                      </a:rPr>
                      <m:t>𝒀</m:t>
                    </m:r>
                    <m:r>
                      <a:rPr lang="en-GB" sz="1600" b="1" i="1" smtClean="0">
                        <a:latin typeface="Cambria Math" panose="02040503050406030204" pitchFamily="18" charset="0"/>
                      </a:rPr>
                      <m:t>~</m:t>
                    </m:r>
                    <m:r>
                      <a:rPr lang="en-GB" sz="1600" b="1" i="1" smtClean="0">
                        <a:latin typeface="Cambria Math" panose="02040503050406030204" pitchFamily="18" charset="0"/>
                      </a:rPr>
                      <m:t>𝑩</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𝟏𝟓</m:t>
                        </m:r>
                        <m:r>
                          <a:rPr lang="en-GB" sz="1600" b="1" i="1" smtClean="0">
                            <a:latin typeface="Cambria Math" panose="02040503050406030204" pitchFamily="18" charset="0"/>
                          </a:rPr>
                          <m:t>,</m:t>
                        </m:r>
                        <m:r>
                          <a:rPr lang="en-GB" sz="1600" b="1" i="1" smtClean="0">
                            <a:latin typeface="Cambria Math" panose="02040503050406030204" pitchFamily="18" charset="0"/>
                          </a:rPr>
                          <m:t>𝒑</m:t>
                        </m:r>
                      </m:e>
                    </m:d>
                  </m:oMath>
                </a14:m>
                <a:endParaRPr lang="en-GB" sz="1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827584" y="4455723"/>
                <a:ext cx="7920880" cy="2308324"/>
              </a:xfrm>
              <a:prstGeom prst="rect">
                <a:avLst/>
              </a:prstGeom>
              <a:blipFill rotWithShape="0">
                <a:blip r:embed="rId3"/>
                <a:stretch>
                  <a:fillRect l="-462" t="-792" b="-2375"/>
                </a:stretch>
              </a:blipFill>
            </p:spPr>
            <p:txBody>
              <a:bodyPr/>
              <a:lstStyle/>
              <a:p>
                <a:r>
                  <a:rPr lang="en-GB">
                    <a:noFill/>
                  </a:rPr>
                  <a:t> </a:t>
                </a:r>
              </a:p>
            </p:txBody>
          </p:sp>
        </mc:Fallback>
      </mc:AlternateContent>
      <p:sp>
        <p:nvSpPr>
          <p:cNvPr id="9" name="Rectangle 8"/>
          <p:cNvSpPr/>
          <p:nvPr/>
        </p:nvSpPr>
        <p:spPr>
          <a:xfrm>
            <a:off x="371901" y="4524621"/>
            <a:ext cx="331040"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a</a:t>
            </a:r>
          </a:p>
        </p:txBody>
      </p:sp>
      <p:sp>
        <p:nvSpPr>
          <p:cNvPr id="10" name="Rectangle 9"/>
          <p:cNvSpPr/>
          <p:nvPr/>
        </p:nvSpPr>
        <p:spPr>
          <a:xfrm>
            <a:off x="371901" y="5664381"/>
            <a:ext cx="331040" cy="288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b</a:t>
            </a:r>
          </a:p>
        </p:txBody>
      </p:sp>
      <p:sp>
        <p:nvSpPr>
          <p:cNvPr id="11" name="Rectangle 10"/>
          <p:cNvSpPr/>
          <p:nvPr/>
        </p:nvSpPr>
        <p:spPr>
          <a:xfrm>
            <a:off x="702941" y="4529410"/>
            <a:ext cx="7973515" cy="9878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 name="Rectangle 11"/>
          <p:cNvSpPr/>
          <p:nvPr/>
        </p:nvSpPr>
        <p:spPr>
          <a:xfrm>
            <a:off x="702940" y="5646728"/>
            <a:ext cx="7973515" cy="1084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176</a:t>
            </a:fld>
            <a:endParaRPr lang="en-US"/>
          </a:p>
        </p:txBody>
      </p:sp>
    </p:spTree>
    <p:extLst>
      <p:ext uri="{BB962C8B-B14F-4D97-AF65-F5344CB8AC3E}">
        <p14:creationId xmlns:p14="http://schemas.microsoft.com/office/powerpoint/2010/main" val="1337258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1" grpId="0" animBg="1"/>
      <p:bldP spid="1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More Wordy Questions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467544" y="908720"/>
                <a:ext cx="8424936" cy="2862322"/>
              </a:xfrm>
              <a:prstGeom prst="rect">
                <a:avLst/>
              </a:prstGeom>
              <a:noFill/>
            </p:spPr>
            <p:txBody>
              <a:bodyPr wrap="square" rtlCol="0">
                <a:spAutoFit/>
              </a:bodyPr>
              <a:lstStyle/>
              <a:p>
                <a:r>
                  <a:rPr lang="en-GB" dirty="0"/>
                  <a:t>Bob has a cupcake factory. He is trying to establish the proportion of cupcakes that are poisonous; he assumes 15%. He has ID numbers for all the cupcakes.</a:t>
                </a:r>
              </a:p>
              <a:p>
                <a:r>
                  <a:rPr lang="en-GB" dirty="0"/>
                  <a:t>He takes a sample of 20 cupcakes.</a:t>
                </a:r>
              </a:p>
              <a:p>
                <a:endParaRPr lang="en-GB" dirty="0"/>
              </a:p>
              <a:p>
                <a:pPr marL="342900" indent="-342900">
                  <a:buAutoNum type="alphaLcParenR"/>
                </a:pPr>
                <a:r>
                  <a:rPr lang="en-GB" dirty="0"/>
                  <a:t>Identify the sampling frame.</a:t>
                </a:r>
                <a:br>
                  <a:rPr lang="en-GB" dirty="0"/>
                </a:br>
                <a:r>
                  <a:rPr lang="en-GB" b="1" dirty="0"/>
                  <a:t>The </a:t>
                </a:r>
                <a:r>
                  <a:rPr lang="en-GB" b="1" u="sng" dirty="0"/>
                  <a:t>list</a:t>
                </a:r>
                <a:r>
                  <a:rPr lang="en-GB" b="1" dirty="0"/>
                  <a:t> of </a:t>
                </a:r>
                <a:r>
                  <a:rPr lang="en-GB" b="1" u="sng" dirty="0"/>
                  <a:t>id numbers</a:t>
                </a:r>
                <a:r>
                  <a:rPr lang="en-GB" b="1" dirty="0"/>
                  <a:t> of all the cupcakes.</a:t>
                </a:r>
                <a:br>
                  <a:rPr lang="en-GB" dirty="0"/>
                </a:br>
                <a:endParaRPr lang="en-GB" dirty="0"/>
              </a:p>
              <a:p>
                <a:pPr marL="342900" indent="-342900">
                  <a:buAutoNum type="alphaLcParenR"/>
                </a:pPr>
                <a:r>
                  <a:rPr lang="en-GB" dirty="0"/>
                  <a:t> Identify the sampling distribution of the number of poisonous cupcakes in the sample.</a:t>
                </a:r>
                <a:br>
                  <a:rPr lang="en-GB" dirty="0"/>
                </a:br>
                <a:r>
                  <a:rPr lang="en-GB" b="1" dirty="0"/>
                  <a:t>If </a:t>
                </a:r>
                <a14:m>
                  <m:oMath xmlns:m="http://schemas.openxmlformats.org/officeDocument/2006/math">
                    <m:r>
                      <a:rPr lang="en-GB" b="1" i="1" smtClean="0">
                        <a:latin typeface="Cambria Math"/>
                      </a:rPr>
                      <m:t>𝑪</m:t>
                    </m:r>
                  </m:oMath>
                </a14:m>
                <a:r>
                  <a:rPr lang="en-GB" b="1" dirty="0"/>
                  <a:t> is the number of poisonous cupcakes in the sample, then </a:t>
                </a:r>
                <a14:m>
                  <m:oMath xmlns:m="http://schemas.openxmlformats.org/officeDocument/2006/math">
                    <m:r>
                      <a:rPr lang="en-GB" b="1" i="1" smtClean="0">
                        <a:latin typeface="Cambria Math"/>
                      </a:rPr>
                      <m:t>𝑪</m:t>
                    </m:r>
                    <m:r>
                      <a:rPr lang="en-GB" b="1" i="1" smtClean="0">
                        <a:latin typeface="Cambria Math"/>
                      </a:rPr>
                      <m:t>~</m:t>
                    </m:r>
                    <m:r>
                      <a:rPr lang="en-GB" b="1" i="1" smtClean="0">
                        <a:latin typeface="Cambria Math"/>
                      </a:rPr>
                      <m:t>𝑩</m:t>
                    </m:r>
                    <m:r>
                      <a:rPr lang="en-GB" b="1" i="1" smtClean="0">
                        <a:latin typeface="Cambria Math"/>
                      </a:rPr>
                      <m:t>(</m:t>
                    </m:r>
                    <m:r>
                      <a:rPr lang="en-GB" b="1" i="1" smtClean="0">
                        <a:latin typeface="Cambria Math"/>
                      </a:rPr>
                      <m:t>𝟐𝟎</m:t>
                    </m:r>
                    <m:r>
                      <a:rPr lang="en-GB" b="1" i="1" smtClean="0">
                        <a:latin typeface="Cambria Math"/>
                      </a:rPr>
                      <m:t>,</m:t>
                    </m:r>
                    <m:r>
                      <a:rPr lang="en-GB" b="1" i="1" smtClean="0">
                        <a:latin typeface="Cambria Math"/>
                      </a:rPr>
                      <m:t>𝟎</m:t>
                    </m:r>
                    <m:r>
                      <a:rPr lang="en-GB" b="1" i="1" smtClean="0">
                        <a:latin typeface="Cambria Math"/>
                      </a:rPr>
                      <m:t>.</m:t>
                    </m:r>
                    <m:r>
                      <a:rPr lang="en-GB" b="1" i="1" smtClean="0">
                        <a:latin typeface="Cambria Math"/>
                      </a:rPr>
                      <m:t>𝟏𝟓</m:t>
                    </m:r>
                    <m:r>
                      <a:rPr lang="en-GB" b="1" i="1" smtClean="0">
                        <a:latin typeface="Cambria Math"/>
                      </a:rPr>
                      <m:t>)</m:t>
                    </m:r>
                  </m:oMath>
                </a14:m>
                <a:r>
                  <a:rPr lang="en-GB" b="1"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467544" y="908720"/>
                <a:ext cx="8424936" cy="2862322"/>
              </a:xfrm>
              <a:prstGeom prst="rect">
                <a:avLst/>
              </a:prstGeom>
              <a:blipFill rotWithShape="1">
                <a:blip r:embed="rId2"/>
                <a:stretch>
                  <a:fillRect l="-651" t="-1064" b="-2340"/>
                </a:stretch>
              </a:blipFill>
            </p:spPr>
            <p:txBody>
              <a:bodyPr/>
              <a:lstStyle/>
              <a:p>
                <a:r>
                  <a:rPr lang="en-GB">
                    <a:noFill/>
                  </a:rPr>
                  <a:t> </a:t>
                </a:r>
              </a:p>
            </p:txBody>
          </p:sp>
        </mc:Fallback>
      </mc:AlternateContent>
      <p:grpSp>
        <p:nvGrpSpPr>
          <p:cNvPr id="11" name="Group 10"/>
          <p:cNvGrpSpPr/>
          <p:nvPr/>
        </p:nvGrpSpPr>
        <p:grpSpPr>
          <a:xfrm>
            <a:off x="5004048" y="1556792"/>
            <a:ext cx="3916188" cy="1200329"/>
            <a:chOff x="5004048" y="1556792"/>
            <a:chExt cx="3916188" cy="1200329"/>
          </a:xfrm>
        </p:grpSpPr>
        <p:sp>
          <p:nvSpPr>
            <p:cNvPr id="6" name="TextBox 5"/>
            <p:cNvSpPr txBox="1"/>
            <p:nvPr/>
          </p:nvSpPr>
          <p:spPr>
            <a:xfrm>
              <a:off x="5607868" y="1556792"/>
              <a:ext cx="3312368"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Note</a:t>
              </a:r>
              <a:r>
                <a:rPr lang="en-GB" dirty="0"/>
                <a:t>: The mark schemes likes the idea of a ‘list’ and the idea that things in the sampling frame can be clearly identified.</a:t>
              </a:r>
            </a:p>
          </p:txBody>
        </p:sp>
        <p:cxnSp>
          <p:nvCxnSpPr>
            <p:cNvPr id="8" name="Straight Arrow Connector 7"/>
            <p:cNvCxnSpPr>
              <a:stCxn id="6" idx="1"/>
            </p:cNvCxnSpPr>
            <p:nvPr/>
          </p:nvCxnSpPr>
          <p:spPr>
            <a:xfrm flipH="1">
              <a:off x="5004048" y="2156957"/>
              <a:ext cx="603820" cy="1829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9" name="Rectangle 8"/>
          <p:cNvSpPr/>
          <p:nvPr/>
        </p:nvSpPr>
        <p:spPr>
          <a:xfrm>
            <a:off x="906141" y="2345010"/>
            <a:ext cx="3957959" cy="4997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 name="Rectangle 9"/>
          <p:cNvSpPr/>
          <p:nvPr/>
        </p:nvSpPr>
        <p:spPr>
          <a:xfrm>
            <a:off x="906140" y="3444946"/>
            <a:ext cx="7653660" cy="542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177</a:t>
            </a:fld>
            <a:endParaRPr lang="en-US"/>
          </a:p>
        </p:txBody>
      </p:sp>
    </p:spTree>
    <p:extLst>
      <p:ext uri="{BB962C8B-B14F-4D97-AF65-F5344CB8AC3E}">
        <p14:creationId xmlns:p14="http://schemas.microsoft.com/office/powerpoint/2010/main" val="28103523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9" grpId="0" animBg="1"/>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6B</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467544" y="836712"/>
                <a:ext cx="3600400" cy="4741554"/>
              </a:xfrm>
              <a:prstGeom prst="rect">
                <a:avLst/>
              </a:prstGeom>
              <a:noFill/>
            </p:spPr>
            <p:txBody>
              <a:bodyPr wrap="square" rtlCol="0">
                <a:spAutoFit/>
              </a:bodyPr>
              <a:lstStyle/>
              <a:p>
                <a:r>
                  <a:rPr lang="en-GB" sz="1400" dirty="0"/>
                  <a:t>A forester wants to estimate the height of the trees in a forest. He measures the heights of 50 randomly selected trees and works out the mean height. Is this a statistic?</a:t>
                </a:r>
              </a:p>
              <a:p>
                <a:r>
                  <a:rPr lang="en-GB" sz="1400" b="1" dirty="0"/>
                  <a:t>Yes as it is based only on the sample.</a:t>
                </a:r>
              </a:p>
              <a:p>
                <a:endParaRPr lang="en-GB" sz="1400" dirty="0"/>
              </a:p>
              <a:p>
                <a:r>
                  <a:rPr lang="en-GB" sz="1400" dirty="0"/>
                  <a:t>A bag contains a large number of coins. 50% are 50p coins. 25% are 20p coins, 25% are 10p coins. </a:t>
                </a:r>
              </a:p>
              <a:p>
                <a:pPr/>
                <a:r>
                  <a:rPr lang="en-GB" sz="1400" dirty="0"/>
                  <a:t>Find the mean </a:t>
                </a:r>
                <a14:m>
                  <m:oMath xmlns:m="http://schemas.openxmlformats.org/officeDocument/2006/math">
                    <m:r>
                      <a:rPr lang="en-GB" sz="1400" b="0" i="1" smtClean="0">
                        <a:latin typeface="Cambria Math"/>
                      </a:rPr>
                      <m:t>𝜇</m:t>
                    </m:r>
                  </m:oMath>
                </a14:m>
                <a:r>
                  <a:rPr lang="en-GB" sz="1400" dirty="0"/>
                  <a:t> and variance </a:t>
                </a:r>
                <a14:m>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a:rPr>
                          <m:t>𝜎</m:t>
                        </m:r>
                      </m:e>
                      <m:sup>
                        <m:r>
                          <a:rPr lang="en-GB" sz="1400" b="0" i="1" smtClean="0">
                            <a:latin typeface="Cambria Math"/>
                          </a:rPr>
                          <m:t>2</m:t>
                        </m:r>
                      </m:sup>
                    </m:sSup>
                  </m:oMath>
                </a14:m>
                <a:r>
                  <a:rPr lang="en-GB" sz="1400" dirty="0"/>
                  <a:t> for the value of this population of coins.</a:t>
                </a:r>
                <a:br>
                  <a:rPr lang="en-GB" sz="1400" dirty="0"/>
                </a:br>
                <a14:m>
                  <m:oMathPara xmlns:m="http://schemas.openxmlformats.org/officeDocument/2006/math">
                    <m:oMathParaPr>
                      <m:jc m:val="centerGroup"/>
                    </m:oMathParaPr>
                    <m:oMath xmlns:m="http://schemas.openxmlformats.org/officeDocument/2006/math">
                      <m:sSup>
                        <m:sSupPr>
                          <m:ctrlPr>
                            <a:rPr lang="en-GB" sz="1400" b="1" i="1" smtClean="0">
                              <a:latin typeface="Cambria Math" panose="02040503050406030204" pitchFamily="18" charset="0"/>
                            </a:rPr>
                          </m:ctrlPr>
                        </m:sSupPr>
                        <m:e>
                          <m:r>
                            <a:rPr lang="en-GB" sz="1400" b="1" i="1" smtClean="0">
                              <a:latin typeface="Cambria Math"/>
                            </a:rPr>
                            <m:t>𝝈</m:t>
                          </m:r>
                        </m:e>
                        <m:sup>
                          <m:r>
                            <a:rPr lang="en-GB" sz="1400" b="1" i="1" smtClean="0">
                              <a:latin typeface="Cambria Math"/>
                            </a:rPr>
                            <m:t>𝟐</m:t>
                          </m:r>
                        </m:sup>
                      </m:sSup>
                      <m:r>
                        <a:rPr lang="en-GB" sz="1400" b="1" i="1" smtClean="0">
                          <a:latin typeface="Cambria Math"/>
                        </a:rPr>
                        <m:t>=</m:t>
                      </m:r>
                      <m:r>
                        <a:rPr lang="en-GB" sz="1400" b="1" i="1" smtClean="0">
                          <a:latin typeface="Cambria Math"/>
                        </a:rPr>
                        <m:t>𝟑𝟏𝟖</m:t>
                      </m:r>
                      <m:r>
                        <a:rPr lang="en-GB" sz="1400" b="1" i="1" smtClean="0">
                          <a:latin typeface="Cambria Math"/>
                        </a:rPr>
                        <m:t>.</m:t>
                      </m:r>
                      <m:r>
                        <a:rPr lang="en-GB" sz="1400" b="1" i="1" smtClean="0">
                          <a:latin typeface="Cambria Math"/>
                        </a:rPr>
                        <m:t>𝟕𝟓</m:t>
                      </m:r>
                      <m:r>
                        <a:rPr lang="en-GB" sz="1400" b="1" i="1" smtClean="0">
                          <a:latin typeface="Cambria Math"/>
                        </a:rPr>
                        <m:t>,  </m:t>
                      </m:r>
                      <m:r>
                        <a:rPr lang="en-GB" sz="1400" b="1" i="1" smtClean="0">
                          <a:latin typeface="Cambria Math"/>
                        </a:rPr>
                        <m:t>𝝁</m:t>
                      </m:r>
                      <m:r>
                        <a:rPr lang="en-GB" sz="1400" b="1" i="1" smtClean="0">
                          <a:latin typeface="Cambria Math"/>
                        </a:rPr>
                        <m:t>=</m:t>
                      </m:r>
                      <m:r>
                        <a:rPr lang="en-GB" sz="1400" b="1" i="1" smtClean="0">
                          <a:latin typeface="Cambria Math"/>
                        </a:rPr>
                        <m:t>𝟑𝟐</m:t>
                      </m:r>
                      <m:r>
                        <a:rPr lang="en-GB" sz="1400" b="1" i="1" smtClean="0">
                          <a:latin typeface="Cambria Math"/>
                        </a:rPr>
                        <m:t>.</m:t>
                      </m:r>
                      <m:r>
                        <a:rPr lang="en-GB" sz="1400" b="1" i="1" smtClean="0">
                          <a:latin typeface="Cambria Math"/>
                        </a:rPr>
                        <m:t>𝟓</m:t>
                      </m:r>
                    </m:oMath>
                  </m:oMathPara>
                </a14:m>
                <a:endParaRPr lang="en-GB" sz="1400" b="1" dirty="0"/>
              </a:p>
              <a:p>
                <a:endParaRPr lang="en-GB" sz="900" dirty="0"/>
              </a:p>
              <a:p>
                <a:r>
                  <a:rPr lang="en-GB" sz="1400" dirty="0"/>
                  <a:t>A random sample of 2 coins is chosen from the bag.</a:t>
                </a:r>
              </a:p>
              <a:p>
                <a:endParaRPr lang="en-GB" sz="700" dirty="0"/>
              </a:p>
              <a:p>
                <a:r>
                  <a:rPr lang="en-GB" sz="1400" dirty="0"/>
                  <a:t>List all the possible samples that can be chosen.</a:t>
                </a:r>
              </a:p>
              <a:p>
                <a:pPr/>
                <a14:m>
                  <m:oMathPara xmlns:m="http://schemas.openxmlformats.org/officeDocument/2006/math">
                    <m:oMathParaPr>
                      <m:jc m:val="centerGroup"/>
                    </m:oMathParaPr>
                    <m:oMath xmlns:m="http://schemas.openxmlformats.org/officeDocument/2006/math">
                      <m:d>
                        <m:dPr>
                          <m:ctrlPr>
                            <a:rPr lang="en-GB" sz="1400" b="1" i="1" smtClean="0">
                              <a:latin typeface="Cambria Math" panose="02040503050406030204" pitchFamily="18" charset="0"/>
                            </a:rPr>
                          </m:ctrlPr>
                        </m:dPr>
                        <m:e>
                          <m:r>
                            <a:rPr lang="en-GB" sz="1400" b="1" i="1" smtClean="0">
                              <a:latin typeface="Cambria Math"/>
                            </a:rPr>
                            <m:t>𝟓𝟎</m:t>
                          </m:r>
                          <m:r>
                            <a:rPr lang="en-GB" sz="1400" b="1" i="1" smtClean="0">
                              <a:latin typeface="Cambria Math"/>
                            </a:rPr>
                            <m:t>,</m:t>
                          </m:r>
                          <m:r>
                            <a:rPr lang="en-GB" sz="1400" b="1" i="1" smtClean="0">
                              <a:latin typeface="Cambria Math"/>
                            </a:rPr>
                            <m:t>𝟓𝟎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𝟓𝟎</m:t>
                          </m:r>
                          <m:r>
                            <a:rPr lang="en-GB" sz="1400" b="1" i="1" smtClean="0">
                              <a:latin typeface="Cambria Math"/>
                            </a:rPr>
                            <m:t>,</m:t>
                          </m:r>
                          <m:r>
                            <a:rPr lang="en-GB" sz="1400" b="1" i="1" smtClean="0">
                              <a:latin typeface="Cambria Math"/>
                            </a:rPr>
                            <m:t>𝟐𝟎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𝟐𝟎</m:t>
                          </m:r>
                          <m:r>
                            <a:rPr lang="en-GB" sz="1400" b="1" i="1" smtClean="0">
                              <a:latin typeface="Cambria Math"/>
                            </a:rPr>
                            <m:t>,</m:t>
                          </m:r>
                          <m:r>
                            <a:rPr lang="en-GB" sz="1400" b="1" i="1" smtClean="0">
                              <a:latin typeface="Cambria Math"/>
                            </a:rPr>
                            <m:t>𝟓𝟎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𝟓𝟎</m:t>
                          </m:r>
                          <m:r>
                            <a:rPr lang="en-GB" sz="1400" b="1" i="1" smtClean="0">
                              <a:latin typeface="Cambria Math"/>
                            </a:rPr>
                            <m:t>,</m:t>
                          </m:r>
                          <m:r>
                            <a:rPr lang="en-GB" sz="1400" b="1" i="1" smtClean="0">
                              <a:latin typeface="Cambria Math"/>
                            </a:rPr>
                            <m:t>𝟏𝟎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𝟏𝟎</m:t>
                          </m:r>
                          <m:r>
                            <a:rPr lang="en-GB" sz="1400" b="1" i="1" smtClean="0">
                              <a:latin typeface="Cambria Math"/>
                            </a:rPr>
                            <m:t>,</m:t>
                          </m:r>
                          <m:r>
                            <a:rPr lang="en-GB" sz="1400" b="1" i="1" smtClean="0">
                              <a:latin typeface="Cambria Math"/>
                            </a:rPr>
                            <m:t>𝟓𝟎</m:t>
                          </m:r>
                        </m:e>
                      </m:d>
                      <m:r>
                        <a:rPr lang="en-GB" sz="1400" b="1" i="1" smtClean="0">
                          <a:latin typeface="Cambria Math"/>
                        </a:rPr>
                        <m:t>, </m:t>
                      </m:r>
                    </m:oMath>
                    <m:oMath xmlns:m="http://schemas.openxmlformats.org/officeDocument/2006/math">
                      <m:d>
                        <m:dPr>
                          <m:ctrlPr>
                            <a:rPr lang="en-GB" sz="1400" b="1" i="1" smtClean="0">
                              <a:latin typeface="Cambria Math" panose="02040503050406030204" pitchFamily="18" charset="0"/>
                            </a:rPr>
                          </m:ctrlPr>
                        </m:dPr>
                        <m:e>
                          <m:r>
                            <a:rPr lang="en-GB" sz="1400" b="1" i="1" smtClean="0">
                              <a:latin typeface="Cambria Math"/>
                            </a:rPr>
                            <m:t>𝟐𝟎</m:t>
                          </m:r>
                          <m:r>
                            <a:rPr lang="en-GB" sz="1400" b="1" i="1" smtClean="0">
                              <a:latin typeface="Cambria Math"/>
                            </a:rPr>
                            <m:t>,</m:t>
                          </m:r>
                          <m:r>
                            <a:rPr lang="en-GB" sz="1400" b="1" i="1" smtClean="0">
                              <a:latin typeface="Cambria Math"/>
                            </a:rPr>
                            <m:t>𝟐𝟎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𝟐𝟎</m:t>
                          </m:r>
                          <m:r>
                            <a:rPr lang="en-GB" sz="1400" b="1" i="1" smtClean="0">
                              <a:latin typeface="Cambria Math"/>
                            </a:rPr>
                            <m:t>,</m:t>
                          </m:r>
                          <m:r>
                            <a:rPr lang="en-GB" sz="1400" b="1" i="1" smtClean="0">
                              <a:latin typeface="Cambria Math"/>
                            </a:rPr>
                            <m:t>𝟏𝟎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𝟏𝟎</m:t>
                          </m:r>
                          <m:r>
                            <a:rPr lang="en-GB" sz="1400" b="1" i="1" smtClean="0">
                              <a:latin typeface="Cambria Math"/>
                            </a:rPr>
                            <m:t>,</m:t>
                          </m:r>
                          <m:r>
                            <a:rPr lang="en-GB" sz="1400" b="1" i="1" smtClean="0">
                              <a:latin typeface="Cambria Math"/>
                            </a:rPr>
                            <m:t>𝟐𝟎</m:t>
                          </m:r>
                        </m:e>
                      </m:d>
                      <m:r>
                        <a:rPr lang="en-GB" sz="1400" b="1" i="1" smtClean="0">
                          <a:latin typeface="Cambria Math"/>
                        </a:rPr>
                        <m:t>,</m:t>
                      </m:r>
                      <m:d>
                        <m:dPr>
                          <m:ctrlPr>
                            <a:rPr lang="en-GB" sz="1400" b="1" i="1" smtClean="0">
                              <a:latin typeface="Cambria Math" panose="02040503050406030204" pitchFamily="18" charset="0"/>
                            </a:rPr>
                          </m:ctrlPr>
                        </m:dPr>
                        <m:e>
                          <m:r>
                            <a:rPr lang="en-GB" sz="1400" b="1" i="1" smtClean="0">
                              <a:latin typeface="Cambria Math"/>
                            </a:rPr>
                            <m:t>𝟏𝟎</m:t>
                          </m:r>
                          <m:r>
                            <a:rPr lang="en-GB" sz="1400" b="1" i="1" smtClean="0">
                              <a:latin typeface="Cambria Math"/>
                            </a:rPr>
                            <m:t>,</m:t>
                          </m:r>
                          <m:r>
                            <a:rPr lang="en-GB" sz="1400" b="1" i="1" smtClean="0">
                              <a:latin typeface="Cambria Math"/>
                            </a:rPr>
                            <m:t>𝟏𝟎</m:t>
                          </m:r>
                        </m:e>
                      </m:d>
                    </m:oMath>
                  </m:oMathPara>
                </a14:m>
                <a:endParaRPr lang="en-GB" sz="1400" b="1" dirty="0"/>
              </a:p>
              <a:p>
                <a:r>
                  <a:rPr lang="en-GB" sz="1400" dirty="0"/>
                  <a:t>Find the sampling distribution for the mean </a:t>
                </a:r>
                <a14:m>
                  <m:oMath xmlns:m="http://schemas.openxmlformats.org/officeDocument/2006/math">
                    <m:acc>
                      <m:accPr>
                        <m:chr m:val="̅"/>
                        <m:ctrlPr>
                          <a:rPr lang="en-GB" sz="1400" b="0" i="1" smtClean="0">
                            <a:latin typeface="Cambria Math" panose="02040503050406030204" pitchFamily="18" charset="0"/>
                          </a:rPr>
                        </m:ctrlPr>
                      </m:accPr>
                      <m:e>
                        <m:r>
                          <a:rPr lang="en-GB" sz="1400" b="0" i="1" smtClean="0">
                            <a:latin typeface="Cambria Math"/>
                          </a:rPr>
                          <m:t>𝑋</m:t>
                        </m:r>
                      </m:e>
                    </m:acc>
                    <m:r>
                      <a:rPr lang="en-GB" sz="1400" b="0" i="1" dirty="0" smtClean="0">
                        <a:latin typeface="Cambria Math"/>
                      </a:rPr>
                      <m:t>=</m:t>
                    </m:r>
                    <m:f>
                      <m:fPr>
                        <m:ctrlPr>
                          <a:rPr lang="en-GB" sz="1400" b="0" i="1" dirty="0" smtClean="0">
                            <a:latin typeface="Cambria Math" panose="02040503050406030204" pitchFamily="18" charset="0"/>
                          </a:rPr>
                        </m:ctrlPr>
                      </m:fPr>
                      <m:num>
                        <m:sSub>
                          <m:sSubPr>
                            <m:ctrlPr>
                              <a:rPr lang="en-GB" sz="1400" b="0" i="1" dirty="0" smtClean="0">
                                <a:latin typeface="Cambria Math" panose="02040503050406030204" pitchFamily="18" charset="0"/>
                              </a:rPr>
                            </m:ctrlPr>
                          </m:sSubPr>
                          <m:e>
                            <m:r>
                              <a:rPr lang="en-GB" sz="1400" b="0" i="1" dirty="0" smtClean="0">
                                <a:latin typeface="Cambria Math"/>
                              </a:rPr>
                              <m:t>𝑋</m:t>
                            </m:r>
                          </m:e>
                          <m:sub>
                            <m:r>
                              <a:rPr lang="en-GB" sz="1400" b="0" i="1" dirty="0" smtClean="0">
                                <a:latin typeface="Cambria Math"/>
                              </a:rPr>
                              <m:t>1</m:t>
                            </m:r>
                          </m:sub>
                        </m:sSub>
                        <m:r>
                          <a:rPr lang="en-GB" sz="1400" b="0" i="1" dirty="0" smtClean="0">
                            <a:latin typeface="Cambria Math"/>
                          </a:rPr>
                          <m:t>+</m:t>
                        </m:r>
                        <m:sSub>
                          <m:sSubPr>
                            <m:ctrlPr>
                              <a:rPr lang="en-GB" sz="1400" b="0" i="1" dirty="0" smtClean="0">
                                <a:latin typeface="Cambria Math" panose="02040503050406030204" pitchFamily="18" charset="0"/>
                              </a:rPr>
                            </m:ctrlPr>
                          </m:sSubPr>
                          <m:e>
                            <m:r>
                              <a:rPr lang="en-GB" sz="1400" b="0" i="1" dirty="0" smtClean="0">
                                <a:latin typeface="Cambria Math"/>
                              </a:rPr>
                              <m:t>𝑋</m:t>
                            </m:r>
                          </m:e>
                          <m:sub>
                            <m:r>
                              <a:rPr lang="en-GB" sz="1400" b="0" i="1" dirty="0" smtClean="0">
                                <a:latin typeface="Cambria Math"/>
                              </a:rPr>
                              <m:t>2</m:t>
                            </m:r>
                          </m:sub>
                        </m:sSub>
                      </m:num>
                      <m:den>
                        <m:r>
                          <a:rPr lang="en-GB" sz="1400" b="0" i="1" dirty="0" smtClean="0">
                            <a:latin typeface="Cambria Math"/>
                          </a:rPr>
                          <m:t>2</m:t>
                        </m:r>
                      </m:den>
                    </m:f>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467544" y="836712"/>
                <a:ext cx="3600400" cy="4741554"/>
              </a:xfrm>
              <a:prstGeom prst="rect">
                <a:avLst/>
              </a:prstGeom>
              <a:blipFill rotWithShape="1">
                <a:blip r:embed="rId2"/>
                <a:stretch>
                  <a:fillRect l="-508" t="-129" r="-1525"/>
                </a:stretch>
              </a:blipFill>
            </p:spPr>
            <p:txBody>
              <a:bodyPr/>
              <a:lstStyle/>
              <a:p>
                <a:r>
                  <a:rPr lang="en-GB">
                    <a:noFill/>
                  </a:rPr>
                  <a:t> </a:t>
                </a:r>
              </a:p>
            </p:txBody>
          </p:sp>
        </mc:Fallback>
      </mc:AlternateContent>
      <p:sp>
        <p:nvSpPr>
          <p:cNvPr id="6" name="Rectangle 5"/>
          <p:cNvSpPr/>
          <p:nvPr/>
        </p:nvSpPr>
        <p:spPr>
          <a:xfrm>
            <a:off x="179512" y="908720"/>
            <a:ext cx="288032" cy="2478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7" name="Rectangle 6"/>
          <p:cNvSpPr/>
          <p:nvPr/>
        </p:nvSpPr>
        <p:spPr>
          <a:xfrm>
            <a:off x="177884" y="2204864"/>
            <a:ext cx="288032" cy="2478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8" name="Rectangle 7"/>
          <p:cNvSpPr/>
          <p:nvPr/>
        </p:nvSpPr>
        <p:spPr>
          <a:xfrm>
            <a:off x="254895" y="2838648"/>
            <a:ext cx="177676" cy="2478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a</a:t>
            </a:r>
          </a:p>
        </p:txBody>
      </p:sp>
      <p:sp>
        <p:nvSpPr>
          <p:cNvPr id="9" name="Rectangle 8"/>
          <p:cNvSpPr/>
          <p:nvPr/>
        </p:nvSpPr>
        <p:spPr>
          <a:xfrm>
            <a:off x="233062" y="4113351"/>
            <a:ext cx="177676" cy="2478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b</a:t>
            </a:r>
          </a:p>
        </p:txBody>
      </p:sp>
      <p:sp>
        <p:nvSpPr>
          <p:cNvPr id="10" name="Rectangle 9"/>
          <p:cNvSpPr/>
          <p:nvPr/>
        </p:nvSpPr>
        <p:spPr>
          <a:xfrm>
            <a:off x="233062" y="5013176"/>
            <a:ext cx="177676" cy="2478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c</a:t>
            </a:r>
          </a:p>
        </p:txBody>
      </p:sp>
      <mc:AlternateContent xmlns:mc="http://schemas.openxmlformats.org/markup-compatibility/2006" xmlns:a14="http://schemas.microsoft.com/office/drawing/2010/main">
        <mc:Choice Requires="a14">
          <p:sp>
            <p:nvSpPr>
              <p:cNvPr id="11" name="TextBox 10"/>
              <p:cNvSpPr txBox="1"/>
              <p:nvPr/>
            </p:nvSpPr>
            <p:spPr>
              <a:xfrm>
                <a:off x="5004048" y="821796"/>
                <a:ext cx="3312368" cy="3539430"/>
              </a:xfrm>
              <a:prstGeom prst="rect">
                <a:avLst/>
              </a:prstGeom>
              <a:noFill/>
            </p:spPr>
            <p:txBody>
              <a:bodyPr wrap="square" rtlCol="0">
                <a:spAutoFit/>
              </a:bodyPr>
              <a:lstStyle/>
              <a:p>
                <a:r>
                  <a:rPr lang="en-GB" sz="1400" dirty="0"/>
                  <a:t>A supermarket sells a large number of 3-litre and 2-litre cartons of milk. They are sold in the ratio 3:2.</a:t>
                </a:r>
              </a:p>
              <a:p>
                <a:r>
                  <a:rPr lang="en-GB" sz="1400" dirty="0"/>
                  <a:t>Find the mean and variance of the milk content of this population of cartons.</a:t>
                </a:r>
              </a:p>
              <a:p>
                <a:endParaRPr lang="en-GB" sz="1400" dirty="0"/>
              </a:p>
              <a:p>
                <a:r>
                  <a:rPr lang="en-GB" sz="1400" dirty="0"/>
                  <a:t>A random sample of 3 cartons is taken from the shelves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a:rPr>
                          <m:t>𝑋</m:t>
                        </m:r>
                      </m:e>
                      <m:sub>
                        <m:r>
                          <a:rPr lang="en-GB" sz="1400" b="0" i="1" smtClean="0">
                            <a:latin typeface="Cambria Math"/>
                          </a:rPr>
                          <m:t>1</m:t>
                        </m:r>
                      </m:sub>
                    </m:sSub>
                  </m:oMath>
                </a14:m>
                <a:r>
                  <a:rPr lang="en-GB" sz="1400" dirty="0"/>
                  <a:t>, </a:t>
                </a:r>
                <a14:m>
                  <m:oMath xmlns:m="http://schemas.openxmlformats.org/officeDocument/2006/math">
                    <m:sSub>
                      <m:sSubPr>
                        <m:ctrlPr>
                          <a:rPr lang="en-GB" sz="1400" b="0" i="1" dirty="0" smtClean="0">
                            <a:latin typeface="Cambria Math" panose="02040503050406030204" pitchFamily="18" charset="0"/>
                          </a:rPr>
                        </m:ctrlPr>
                      </m:sSubPr>
                      <m:e>
                        <m:r>
                          <a:rPr lang="en-GB" sz="1400" b="0" i="1" dirty="0" smtClean="0">
                            <a:latin typeface="Cambria Math"/>
                          </a:rPr>
                          <m:t>𝑋</m:t>
                        </m:r>
                      </m:e>
                      <m:sub>
                        <m:r>
                          <a:rPr lang="en-GB" sz="1400" b="0" i="1" dirty="0" smtClean="0">
                            <a:latin typeface="Cambria Math"/>
                          </a:rPr>
                          <m:t>2</m:t>
                        </m:r>
                      </m:sub>
                    </m:sSub>
                  </m:oMath>
                </a14:m>
                <a:r>
                  <a:rPr lang="en-GB" sz="1400" dirty="0"/>
                  <a:t>, </a:t>
                </a:r>
                <a14:m>
                  <m:oMath xmlns:m="http://schemas.openxmlformats.org/officeDocument/2006/math">
                    <m:sSub>
                      <m:sSubPr>
                        <m:ctrlPr>
                          <a:rPr lang="en-GB" sz="1400" b="0" i="1" dirty="0" smtClean="0">
                            <a:latin typeface="Cambria Math" panose="02040503050406030204" pitchFamily="18" charset="0"/>
                          </a:rPr>
                        </m:ctrlPr>
                      </m:sSubPr>
                      <m:e>
                        <m:r>
                          <a:rPr lang="en-GB" sz="1400" b="0" i="1" dirty="0" smtClean="0">
                            <a:latin typeface="Cambria Math"/>
                          </a:rPr>
                          <m:t>𝑋</m:t>
                        </m:r>
                      </m:e>
                      <m:sub>
                        <m:r>
                          <a:rPr lang="en-GB" sz="1400" b="0" i="1" dirty="0" smtClean="0">
                            <a:latin typeface="Cambria Math"/>
                          </a:rPr>
                          <m:t>3</m:t>
                        </m:r>
                      </m:sub>
                    </m:sSub>
                  </m:oMath>
                </a14:m>
                <a:r>
                  <a:rPr lang="en-GB" sz="1400" dirty="0"/>
                  <a:t>).</a:t>
                </a:r>
              </a:p>
              <a:p>
                <a:endParaRPr lang="en-GB" sz="1400" dirty="0"/>
              </a:p>
              <a:p>
                <a:r>
                  <a:rPr lang="en-GB" sz="1400" dirty="0"/>
                  <a:t>List all of the possible samples.</a:t>
                </a:r>
              </a:p>
              <a:p>
                <a:r>
                  <a:rPr lang="en-GB" sz="1400" dirty="0"/>
                  <a:t>Find the sampling distribution of the mean </a:t>
                </a:r>
                <a14:m>
                  <m:oMath xmlns:m="http://schemas.openxmlformats.org/officeDocument/2006/math">
                    <m:acc>
                      <m:accPr>
                        <m:chr m:val="̅"/>
                        <m:ctrlPr>
                          <a:rPr lang="en-GB" sz="1400" b="0" i="1" smtClean="0">
                            <a:latin typeface="Cambria Math" panose="02040503050406030204" pitchFamily="18" charset="0"/>
                          </a:rPr>
                        </m:ctrlPr>
                      </m:accPr>
                      <m:e>
                        <m:r>
                          <a:rPr lang="en-GB" sz="1400" b="0" i="1" smtClean="0">
                            <a:latin typeface="Cambria Math"/>
                          </a:rPr>
                          <m:t>𝑋</m:t>
                        </m:r>
                      </m:e>
                    </m:acc>
                  </m:oMath>
                </a14:m>
                <a:r>
                  <a:rPr lang="en-GB" sz="1400" dirty="0"/>
                  <a:t>.</a:t>
                </a:r>
              </a:p>
              <a:p>
                <a:r>
                  <a:rPr lang="en-GB" sz="1400" dirty="0"/>
                  <a:t>Find the sampling distribution of the mode </a:t>
                </a:r>
                <a14:m>
                  <m:oMath xmlns:m="http://schemas.openxmlformats.org/officeDocument/2006/math">
                    <m:r>
                      <a:rPr lang="en-GB" sz="1400" b="0" i="1" smtClean="0">
                        <a:latin typeface="Cambria Math"/>
                      </a:rPr>
                      <m:t>𝑀</m:t>
                    </m:r>
                  </m:oMath>
                </a14:m>
                <a:r>
                  <a:rPr lang="en-GB" sz="1400" dirty="0"/>
                  <a:t>.</a:t>
                </a:r>
              </a:p>
              <a:p>
                <a:r>
                  <a:rPr lang="en-GB" sz="1400" dirty="0"/>
                  <a:t>Find the sampling distribution of the median </a:t>
                </a:r>
                <a14:m>
                  <m:oMath xmlns:m="http://schemas.openxmlformats.org/officeDocument/2006/math">
                    <m:r>
                      <a:rPr lang="en-GB" sz="1400" b="0" i="1" smtClean="0">
                        <a:latin typeface="Cambria Math"/>
                      </a:rPr>
                      <m:t>𝑁</m:t>
                    </m:r>
                  </m:oMath>
                </a14:m>
                <a:r>
                  <a:rPr lang="en-GB" sz="1400" dirty="0"/>
                  <a:t> of these samples.</a:t>
                </a:r>
              </a:p>
            </p:txBody>
          </p:sp>
        </mc:Choice>
        <mc:Fallback xmlns="">
          <p:sp>
            <p:nvSpPr>
              <p:cNvPr id="11" name="TextBox 10"/>
              <p:cNvSpPr txBox="1">
                <a:spLocks noRot="1" noChangeAspect="1" noMove="1" noResize="1" noEditPoints="1" noAdjustHandles="1" noChangeArrowheads="1" noChangeShapeType="1" noTextEdit="1"/>
              </p:cNvSpPr>
              <p:nvPr/>
            </p:nvSpPr>
            <p:spPr>
              <a:xfrm>
                <a:off x="5004048" y="821796"/>
                <a:ext cx="3312368" cy="3539430"/>
              </a:xfrm>
              <a:prstGeom prst="rect">
                <a:avLst/>
              </a:prstGeom>
              <a:blipFill rotWithShape="1">
                <a:blip r:embed="rId3"/>
                <a:stretch>
                  <a:fillRect l="-552" t="-172" r="-737" b="-8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177884" y="5612686"/>
              <a:ext cx="3986469" cy="594466"/>
            </p:xfrm>
            <a:graphic>
              <a:graphicData uri="http://schemas.openxmlformats.org/drawingml/2006/table">
                <a:tbl>
                  <a:tblPr firstRow="1" bandRow="1">
                    <a:tableStyleId>{5940675A-B579-460E-94D1-54222C63F5DA}</a:tableStyleId>
                  </a:tblPr>
                  <a:tblGrid>
                    <a:gridCol w="846074">
                      <a:extLst>
                        <a:ext uri="{9D8B030D-6E8A-4147-A177-3AD203B41FA5}">
                          <a16:colId xmlns:a16="http://schemas.microsoft.com/office/drawing/2014/main" val="20000"/>
                        </a:ext>
                      </a:extLst>
                    </a:gridCol>
                    <a:gridCol w="463868">
                      <a:extLst>
                        <a:ext uri="{9D8B030D-6E8A-4147-A177-3AD203B41FA5}">
                          <a16:colId xmlns:a16="http://schemas.microsoft.com/office/drawing/2014/main" val="20001"/>
                        </a:ext>
                      </a:extLst>
                    </a:gridCol>
                    <a:gridCol w="463868">
                      <a:extLst>
                        <a:ext uri="{9D8B030D-6E8A-4147-A177-3AD203B41FA5}">
                          <a16:colId xmlns:a16="http://schemas.microsoft.com/office/drawing/2014/main" val="20002"/>
                        </a:ext>
                      </a:extLst>
                    </a:gridCol>
                    <a:gridCol w="463868">
                      <a:extLst>
                        <a:ext uri="{9D8B030D-6E8A-4147-A177-3AD203B41FA5}">
                          <a16:colId xmlns:a16="http://schemas.microsoft.com/office/drawing/2014/main" val="20003"/>
                        </a:ext>
                      </a:extLst>
                    </a:gridCol>
                    <a:gridCol w="606743">
                      <a:extLst>
                        <a:ext uri="{9D8B030D-6E8A-4147-A177-3AD203B41FA5}">
                          <a16:colId xmlns:a16="http://schemas.microsoft.com/office/drawing/2014/main" val="20004"/>
                        </a:ext>
                      </a:extLst>
                    </a:gridCol>
                    <a:gridCol w="535305">
                      <a:extLst>
                        <a:ext uri="{9D8B030D-6E8A-4147-A177-3AD203B41FA5}">
                          <a16:colId xmlns:a16="http://schemas.microsoft.com/office/drawing/2014/main" val="20005"/>
                        </a:ext>
                      </a:extLst>
                    </a:gridCol>
                    <a:gridCol w="606743">
                      <a:extLst>
                        <a:ext uri="{9D8B030D-6E8A-4147-A177-3AD203B41FA5}">
                          <a16:colId xmlns:a16="http://schemas.microsoft.com/office/drawing/2014/main" val="20006"/>
                        </a:ext>
                      </a:extLst>
                    </a:gridCol>
                  </a:tblGrid>
                  <a:tr h="264586">
                    <a:tc>
                      <a:txBody>
                        <a:bodyPr/>
                        <a:lstStyle/>
                        <a:p>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𝑚</m:t>
                                </m:r>
                              </m:oMath>
                            </m:oMathPara>
                          </a14:m>
                          <a:endParaRPr lang="en-GB" sz="1100" dirty="0"/>
                        </a:p>
                      </a:txBody>
                      <a:tcPr/>
                    </a:tc>
                    <a:tc>
                      <a:txBody>
                        <a:bodyPr/>
                        <a:lstStyle/>
                        <a:p>
                          <a:r>
                            <a:rPr lang="en-GB" sz="1100" dirty="0"/>
                            <a:t>50</a:t>
                          </a:r>
                        </a:p>
                      </a:txBody>
                      <a:tcPr/>
                    </a:tc>
                    <a:tc>
                      <a:txBody>
                        <a:bodyPr/>
                        <a:lstStyle/>
                        <a:p>
                          <a:r>
                            <a:rPr lang="en-GB" sz="1100" dirty="0"/>
                            <a:t>35</a:t>
                          </a:r>
                        </a:p>
                      </a:txBody>
                      <a:tcPr/>
                    </a:tc>
                    <a:tc>
                      <a:txBody>
                        <a:bodyPr/>
                        <a:lstStyle/>
                        <a:p>
                          <a:r>
                            <a:rPr lang="en-GB" sz="1100" dirty="0"/>
                            <a:t>30</a:t>
                          </a:r>
                        </a:p>
                      </a:txBody>
                      <a:tcPr/>
                    </a:tc>
                    <a:tc>
                      <a:txBody>
                        <a:bodyPr/>
                        <a:lstStyle/>
                        <a:p>
                          <a:r>
                            <a:rPr lang="en-GB" sz="1100" dirty="0"/>
                            <a:t>20</a:t>
                          </a:r>
                        </a:p>
                      </a:txBody>
                      <a:tcPr/>
                    </a:tc>
                    <a:tc>
                      <a:txBody>
                        <a:bodyPr/>
                        <a:lstStyle/>
                        <a:p>
                          <a:r>
                            <a:rPr lang="en-GB" sz="1100" dirty="0"/>
                            <a:t>15</a:t>
                          </a:r>
                        </a:p>
                      </a:txBody>
                      <a:tcPr/>
                    </a:tc>
                    <a:tc>
                      <a:txBody>
                        <a:bodyPr/>
                        <a:lstStyle/>
                        <a:p>
                          <a:r>
                            <a:rPr lang="en-GB" sz="1100" dirty="0"/>
                            <a:t>10</a:t>
                          </a:r>
                        </a:p>
                      </a:txBody>
                      <a:tcPr/>
                    </a:tc>
                    <a:extLst>
                      <a:ext uri="{0D108BD9-81ED-4DB2-BD59-A6C34878D82A}">
                        <a16:rowId xmlns:a16="http://schemas.microsoft.com/office/drawing/2014/main" val="10000"/>
                      </a:ext>
                    </a:extLst>
                  </a:tr>
                  <a:tr h="329880">
                    <a:tc>
                      <a:txBody>
                        <a:bodyPr/>
                        <a:lstStyle/>
                        <a:p>
                          <a:pP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𝑃</m:t>
                                </m:r>
                                <m:d>
                                  <m:dPr>
                                    <m:ctrlPr>
                                      <a:rPr lang="en-GB" sz="1100" b="0" i="1" smtClean="0">
                                        <a:latin typeface="Cambria Math" panose="02040503050406030204" pitchFamily="18" charset="0"/>
                                      </a:rPr>
                                    </m:ctrlPr>
                                  </m:dPr>
                                  <m:e>
                                    <m:r>
                                      <a:rPr lang="en-GB" sz="1100" b="0" i="1" smtClean="0">
                                        <a:latin typeface="Cambria Math" panose="02040503050406030204" pitchFamily="18" charset="0"/>
                                      </a:rPr>
                                      <m:t>𝑀</m:t>
                                    </m:r>
                                    <m:r>
                                      <a:rPr lang="en-GB" sz="1100" b="0" i="1" smtClean="0">
                                        <a:latin typeface="Cambria Math" panose="02040503050406030204" pitchFamily="18" charset="0"/>
                                      </a:rPr>
                                      <m:t>=</m:t>
                                    </m:r>
                                    <m:r>
                                      <a:rPr lang="en-GB" sz="1100" b="0" i="1" smtClean="0">
                                        <a:latin typeface="Cambria Math" panose="02040503050406030204" pitchFamily="18" charset="0"/>
                                      </a:rPr>
                                      <m:t>𝑚</m:t>
                                    </m:r>
                                  </m:e>
                                </m:d>
                              </m:oMath>
                            </m:oMathPara>
                          </a14:m>
                          <a:endParaRPr lang="en-GB" sz="1100" dirty="0"/>
                        </a:p>
                      </a:txBody>
                      <a:tcPr/>
                    </a:tc>
                    <a:tc>
                      <a:txBody>
                        <a:bodyPr/>
                        <a:lstStyle/>
                        <a:p>
                          <a:r>
                            <a:rPr lang="en-GB" sz="1100" dirty="0"/>
                            <a:t>0.25</a:t>
                          </a:r>
                        </a:p>
                      </a:txBody>
                      <a:tcPr/>
                    </a:tc>
                    <a:tc>
                      <a:txBody>
                        <a:bodyPr/>
                        <a:lstStyle/>
                        <a:p>
                          <a:r>
                            <a:rPr lang="en-GB" sz="1100" dirty="0"/>
                            <a:t>0.25</a:t>
                          </a:r>
                        </a:p>
                      </a:txBody>
                      <a:tcPr/>
                    </a:tc>
                    <a:tc>
                      <a:txBody>
                        <a:bodyPr/>
                        <a:lstStyle/>
                        <a:p>
                          <a:r>
                            <a:rPr lang="en-GB" sz="1100" dirty="0"/>
                            <a:t>0.25</a:t>
                          </a:r>
                        </a:p>
                      </a:txBody>
                      <a:tcPr/>
                    </a:tc>
                    <a:tc>
                      <a:txBody>
                        <a:bodyPr/>
                        <a:lstStyle/>
                        <a:p>
                          <a:r>
                            <a:rPr lang="en-GB" sz="1100" dirty="0"/>
                            <a:t>0.0625</a:t>
                          </a:r>
                        </a:p>
                      </a:txBody>
                      <a:tcPr/>
                    </a:tc>
                    <a:tc>
                      <a:txBody>
                        <a:bodyPr/>
                        <a:lstStyle/>
                        <a:p>
                          <a:r>
                            <a:rPr lang="en-GB" sz="1100" dirty="0"/>
                            <a:t>0.125</a:t>
                          </a:r>
                        </a:p>
                      </a:txBody>
                      <a:tcPr/>
                    </a:tc>
                    <a:tc>
                      <a:txBody>
                        <a:bodyPr/>
                        <a:lstStyle/>
                        <a:p>
                          <a:r>
                            <a:rPr lang="en-GB" sz="1100" dirty="0"/>
                            <a:t>0.0625</a:t>
                          </a:r>
                        </a:p>
                      </a:txBody>
                      <a:tcPr/>
                    </a:tc>
                    <a:extLst>
                      <a:ext uri="{0D108BD9-81ED-4DB2-BD59-A6C34878D82A}">
                        <a16:rowId xmlns:a16="http://schemas.microsoft.com/office/drawing/2014/main"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59680110"/>
                  </p:ext>
                </p:extLst>
              </p:nvPr>
            </p:nvGraphicFramePr>
            <p:xfrm>
              <a:off x="177884" y="5612686"/>
              <a:ext cx="3986469" cy="594466"/>
            </p:xfrm>
            <a:graphic>
              <a:graphicData uri="http://schemas.openxmlformats.org/drawingml/2006/table">
                <a:tbl>
                  <a:tblPr firstRow="1" bandRow="1">
                    <a:tableStyleId>{5940675A-B579-460E-94D1-54222C63F5DA}</a:tableStyleId>
                  </a:tblPr>
                  <a:tblGrid>
                    <a:gridCol w="846074"/>
                    <a:gridCol w="463868"/>
                    <a:gridCol w="463868"/>
                    <a:gridCol w="463868"/>
                    <a:gridCol w="606743"/>
                    <a:gridCol w="535305"/>
                    <a:gridCol w="606743"/>
                  </a:tblGrid>
                  <a:tr h="264586">
                    <a:tc>
                      <a:txBody>
                        <a:bodyPr/>
                        <a:lstStyle/>
                        <a:p>
                          <a:endParaRPr lang="en-US"/>
                        </a:p>
                      </a:txBody>
                      <a:tcPr>
                        <a:blipFill rotWithShape="1">
                          <a:blip r:embed="rId4"/>
                          <a:stretch>
                            <a:fillRect t="-2326" r="-371223" b="-127907"/>
                          </a:stretch>
                        </a:blipFill>
                      </a:tcPr>
                    </a:tc>
                    <a:tc>
                      <a:txBody>
                        <a:bodyPr/>
                        <a:lstStyle/>
                        <a:p>
                          <a:r>
                            <a:rPr lang="en-GB" sz="1100" dirty="0" smtClean="0"/>
                            <a:t>50</a:t>
                          </a:r>
                          <a:endParaRPr lang="en-GB" sz="1100" dirty="0"/>
                        </a:p>
                      </a:txBody>
                      <a:tcPr/>
                    </a:tc>
                    <a:tc>
                      <a:txBody>
                        <a:bodyPr/>
                        <a:lstStyle/>
                        <a:p>
                          <a:r>
                            <a:rPr lang="en-GB" sz="1100" dirty="0" smtClean="0"/>
                            <a:t>35</a:t>
                          </a:r>
                          <a:endParaRPr lang="en-GB" sz="1100" dirty="0"/>
                        </a:p>
                      </a:txBody>
                      <a:tcPr/>
                    </a:tc>
                    <a:tc>
                      <a:txBody>
                        <a:bodyPr/>
                        <a:lstStyle/>
                        <a:p>
                          <a:r>
                            <a:rPr lang="en-GB" sz="1100" dirty="0" smtClean="0"/>
                            <a:t>30</a:t>
                          </a:r>
                          <a:endParaRPr lang="en-GB" sz="1100" dirty="0"/>
                        </a:p>
                      </a:txBody>
                      <a:tcPr/>
                    </a:tc>
                    <a:tc>
                      <a:txBody>
                        <a:bodyPr/>
                        <a:lstStyle/>
                        <a:p>
                          <a:r>
                            <a:rPr lang="en-GB" sz="1100" dirty="0" smtClean="0"/>
                            <a:t>20</a:t>
                          </a:r>
                          <a:endParaRPr lang="en-GB" sz="1100" dirty="0"/>
                        </a:p>
                      </a:txBody>
                      <a:tcPr/>
                    </a:tc>
                    <a:tc>
                      <a:txBody>
                        <a:bodyPr/>
                        <a:lstStyle/>
                        <a:p>
                          <a:r>
                            <a:rPr lang="en-GB" sz="1100" dirty="0" smtClean="0"/>
                            <a:t>15</a:t>
                          </a:r>
                          <a:endParaRPr lang="en-GB" sz="1100" dirty="0"/>
                        </a:p>
                      </a:txBody>
                      <a:tcPr/>
                    </a:tc>
                    <a:tc>
                      <a:txBody>
                        <a:bodyPr/>
                        <a:lstStyle/>
                        <a:p>
                          <a:r>
                            <a:rPr lang="en-GB" sz="1100" dirty="0" smtClean="0"/>
                            <a:t>10</a:t>
                          </a:r>
                          <a:endParaRPr lang="en-GB" sz="1100" dirty="0"/>
                        </a:p>
                      </a:txBody>
                      <a:tcPr/>
                    </a:tc>
                  </a:tr>
                  <a:tr h="329880">
                    <a:tc>
                      <a:txBody>
                        <a:bodyPr/>
                        <a:lstStyle/>
                        <a:p>
                          <a:endParaRPr lang="en-US"/>
                        </a:p>
                      </a:txBody>
                      <a:tcPr>
                        <a:blipFill rotWithShape="1">
                          <a:blip r:embed="rId4"/>
                          <a:stretch>
                            <a:fillRect t="-81481" r="-371223" b="-1852"/>
                          </a:stretch>
                        </a:blipFill>
                      </a:tcPr>
                    </a:tc>
                    <a:tc>
                      <a:txBody>
                        <a:bodyPr/>
                        <a:lstStyle/>
                        <a:p>
                          <a:r>
                            <a:rPr lang="en-GB" sz="1100" dirty="0" smtClean="0"/>
                            <a:t>0.25</a:t>
                          </a:r>
                          <a:endParaRPr lang="en-GB" sz="1100" dirty="0"/>
                        </a:p>
                      </a:txBody>
                      <a:tcPr/>
                    </a:tc>
                    <a:tc>
                      <a:txBody>
                        <a:bodyPr/>
                        <a:lstStyle/>
                        <a:p>
                          <a:r>
                            <a:rPr lang="en-GB" sz="1100" dirty="0" smtClean="0"/>
                            <a:t>0.25</a:t>
                          </a:r>
                          <a:endParaRPr lang="en-GB" sz="1100" dirty="0"/>
                        </a:p>
                      </a:txBody>
                      <a:tcPr/>
                    </a:tc>
                    <a:tc>
                      <a:txBody>
                        <a:bodyPr/>
                        <a:lstStyle/>
                        <a:p>
                          <a:r>
                            <a:rPr lang="en-GB" sz="1100" dirty="0" smtClean="0"/>
                            <a:t>0.25</a:t>
                          </a:r>
                          <a:endParaRPr lang="en-GB" sz="1100" dirty="0"/>
                        </a:p>
                      </a:txBody>
                      <a:tcPr/>
                    </a:tc>
                    <a:tc>
                      <a:txBody>
                        <a:bodyPr/>
                        <a:lstStyle/>
                        <a:p>
                          <a:r>
                            <a:rPr lang="en-GB" sz="1100" dirty="0" smtClean="0"/>
                            <a:t>0.0625</a:t>
                          </a:r>
                          <a:endParaRPr lang="en-GB" sz="1100" dirty="0"/>
                        </a:p>
                      </a:txBody>
                      <a:tcPr/>
                    </a:tc>
                    <a:tc>
                      <a:txBody>
                        <a:bodyPr/>
                        <a:lstStyle/>
                        <a:p>
                          <a:r>
                            <a:rPr lang="en-GB" sz="1100" dirty="0" smtClean="0"/>
                            <a:t>0.125</a:t>
                          </a:r>
                          <a:endParaRPr lang="en-GB" sz="1100" dirty="0"/>
                        </a:p>
                      </a:txBody>
                      <a:tcPr/>
                    </a:tc>
                    <a:tc>
                      <a:txBody>
                        <a:bodyPr/>
                        <a:lstStyle/>
                        <a:p>
                          <a:r>
                            <a:rPr lang="en-GB" sz="1100" dirty="0" smtClean="0"/>
                            <a:t>0.0625</a:t>
                          </a:r>
                          <a:endParaRPr lang="en-GB" sz="1100" dirty="0"/>
                        </a:p>
                      </a:txBody>
                      <a:tcPr/>
                    </a:tc>
                  </a:tr>
                </a:tbl>
              </a:graphicData>
            </a:graphic>
          </p:graphicFrame>
        </mc:Fallback>
      </mc:AlternateContent>
      <p:sp>
        <p:nvSpPr>
          <p:cNvPr id="14" name="Rectangle 13"/>
          <p:cNvSpPr/>
          <p:nvPr/>
        </p:nvSpPr>
        <p:spPr>
          <a:xfrm>
            <a:off x="4585683" y="869215"/>
            <a:ext cx="288032" cy="2478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sp>
        <p:nvSpPr>
          <p:cNvPr id="15" name="Rectangle 14"/>
          <p:cNvSpPr/>
          <p:nvPr/>
        </p:nvSpPr>
        <p:spPr>
          <a:xfrm>
            <a:off x="500377" y="1710953"/>
            <a:ext cx="3639575" cy="3498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6" name="Rectangle 15"/>
          <p:cNvSpPr/>
          <p:nvPr/>
        </p:nvSpPr>
        <p:spPr>
          <a:xfrm>
            <a:off x="489614" y="3207489"/>
            <a:ext cx="3639575" cy="3498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7" name="Rectangle 16"/>
          <p:cNvSpPr/>
          <p:nvPr/>
        </p:nvSpPr>
        <p:spPr>
          <a:xfrm>
            <a:off x="500376" y="4581128"/>
            <a:ext cx="3639575" cy="36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8" name="Rectangle 17"/>
          <p:cNvSpPr/>
          <p:nvPr/>
        </p:nvSpPr>
        <p:spPr>
          <a:xfrm>
            <a:off x="206243" y="5606803"/>
            <a:ext cx="3933708" cy="5855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178</a:t>
            </a:fld>
            <a:endParaRPr lang="en-US"/>
          </a:p>
        </p:txBody>
      </p:sp>
    </p:spTree>
    <p:extLst>
      <p:ext uri="{BB962C8B-B14F-4D97-AF65-F5344CB8AC3E}">
        <p14:creationId xmlns:p14="http://schemas.microsoft.com/office/powerpoint/2010/main" val="124152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5" grpId="0" animBg="1"/>
      <p:bldP spid="16" grpId="0" animBg="1"/>
      <p:bldP spid="17" grpId="0" animBg="1"/>
      <p:bldP spid="1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836712"/>
            <a:ext cx="8280920" cy="646331"/>
          </a:xfrm>
          <a:prstGeom prst="rect">
            <a:avLst/>
          </a:prstGeom>
          <a:noFill/>
        </p:spPr>
        <p:txBody>
          <a:bodyPr wrap="square" rtlCol="0">
            <a:spAutoFit/>
          </a:bodyPr>
          <a:lstStyle/>
          <a:p>
            <a:r>
              <a:rPr lang="en-GB" dirty="0"/>
              <a:t>As you’ve seen, a sample is some subset of a population for which we have made observations, intended to represent the population.</a:t>
            </a:r>
          </a:p>
        </p:txBody>
      </p:sp>
      <p:sp>
        <p:nvSpPr>
          <p:cNvPr id="6" name="Oval 5"/>
          <p:cNvSpPr/>
          <p:nvPr/>
        </p:nvSpPr>
        <p:spPr>
          <a:xfrm>
            <a:off x="1259632" y="1607220"/>
            <a:ext cx="4392488" cy="13681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Oval 6"/>
          <p:cNvSpPr/>
          <p:nvPr/>
        </p:nvSpPr>
        <p:spPr>
          <a:xfrm>
            <a:off x="2023852" y="2132856"/>
            <a:ext cx="1440160" cy="5040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Sample</a:t>
            </a:r>
          </a:p>
        </p:txBody>
      </p:sp>
      <p:sp>
        <p:nvSpPr>
          <p:cNvPr id="8" name="TextBox 7"/>
          <p:cNvSpPr txBox="1"/>
          <p:nvPr/>
        </p:nvSpPr>
        <p:spPr>
          <a:xfrm>
            <a:off x="3707904" y="1988840"/>
            <a:ext cx="1224136" cy="369332"/>
          </a:xfrm>
          <a:prstGeom prst="rect">
            <a:avLst/>
          </a:prstGeom>
          <a:noFill/>
        </p:spPr>
        <p:txBody>
          <a:bodyPr wrap="square" rtlCol="0">
            <a:spAutoFit/>
          </a:bodyPr>
          <a:lstStyle/>
          <a:p>
            <a:r>
              <a:rPr lang="en-GB" dirty="0"/>
              <a:t>Population</a:t>
            </a:r>
          </a:p>
        </p:txBody>
      </p:sp>
      <p:graphicFrame>
        <p:nvGraphicFramePr>
          <p:cNvPr id="9" name="Table 8"/>
          <p:cNvGraphicFramePr>
            <a:graphicFrameLocks noGrp="1"/>
          </p:cNvGraphicFramePr>
          <p:nvPr/>
        </p:nvGraphicFramePr>
        <p:xfrm>
          <a:off x="252444" y="4371633"/>
          <a:ext cx="8638404" cy="2199640"/>
        </p:xfrm>
        <a:graphic>
          <a:graphicData uri="http://schemas.openxmlformats.org/drawingml/2006/table">
            <a:tbl>
              <a:tblPr firstRow="1" firstCol="1" bandRow="1">
                <a:tableStyleId>{073A0DAA-6AF3-43AB-8588-CEC1D06C72B9}</a:tableStyleId>
              </a:tblPr>
              <a:tblGrid>
                <a:gridCol w="933548">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gridCol w="5256584">
                  <a:extLst>
                    <a:ext uri="{9D8B030D-6E8A-4147-A177-3AD203B41FA5}">
                      <a16:colId xmlns:a16="http://schemas.microsoft.com/office/drawing/2014/main" val="20002"/>
                    </a:ext>
                  </a:extLst>
                </a:gridCol>
              </a:tblGrid>
              <a:tr h="370840">
                <a:tc>
                  <a:txBody>
                    <a:bodyPr/>
                    <a:lstStyle/>
                    <a:p>
                      <a:endParaRPr lang="en-GB" dirty="0"/>
                    </a:p>
                  </a:txBody>
                  <a:tcPr>
                    <a:solidFill>
                      <a:schemeClr val="bg1"/>
                    </a:solidFill>
                  </a:tcPr>
                </a:tc>
                <a:tc>
                  <a:txBody>
                    <a:bodyPr/>
                    <a:lstStyle/>
                    <a:p>
                      <a:r>
                        <a:rPr lang="en-GB" dirty="0"/>
                        <a:t>Advantages</a:t>
                      </a:r>
                    </a:p>
                  </a:txBody>
                  <a:tcPr/>
                </a:tc>
                <a:tc>
                  <a:txBody>
                    <a:bodyPr/>
                    <a:lstStyle/>
                    <a:p>
                      <a:r>
                        <a:rPr lang="en-GB" dirty="0"/>
                        <a:t>Disadvantages</a:t>
                      </a:r>
                    </a:p>
                  </a:txBody>
                  <a:tcPr/>
                </a:tc>
                <a:extLst>
                  <a:ext uri="{0D108BD9-81ED-4DB2-BD59-A6C34878D82A}">
                    <a16:rowId xmlns:a16="http://schemas.microsoft.com/office/drawing/2014/main" val="10000"/>
                  </a:ext>
                </a:extLst>
              </a:tr>
              <a:tr h="370840">
                <a:tc>
                  <a:txBody>
                    <a:bodyPr/>
                    <a:lstStyle/>
                    <a:p>
                      <a:r>
                        <a:rPr lang="en-GB" dirty="0"/>
                        <a:t>Census</a:t>
                      </a:r>
                    </a:p>
                  </a:txBody>
                  <a:tcPr/>
                </a:tc>
                <a:tc>
                  <a:txBody>
                    <a:bodyPr/>
                    <a:lstStyle/>
                    <a:p>
                      <a:r>
                        <a:rPr lang="en-GB" dirty="0"/>
                        <a:t>Should</a:t>
                      </a:r>
                      <a:r>
                        <a:rPr lang="en-GB" baseline="0" dirty="0"/>
                        <a:t> give completely accurate result.</a:t>
                      </a:r>
                      <a:endParaRPr lang="en-GB" dirty="0"/>
                    </a:p>
                  </a:txBody>
                  <a:tcPr/>
                </a:tc>
                <a:tc>
                  <a:txBody>
                    <a:bodyPr/>
                    <a:lstStyle/>
                    <a:p>
                      <a:pPr marL="285750" indent="-285750">
                        <a:buFont typeface="Arial" panose="020B0604020202020204" pitchFamily="34" charset="0"/>
                        <a:buChar char="•"/>
                      </a:pPr>
                      <a:r>
                        <a:rPr lang="en-GB" dirty="0"/>
                        <a:t>Time</a:t>
                      </a:r>
                      <a:r>
                        <a:rPr lang="en-GB" baseline="0" dirty="0"/>
                        <a:t> consuming and expensive.</a:t>
                      </a:r>
                    </a:p>
                    <a:p>
                      <a:pPr marL="285750" indent="-285750">
                        <a:buFont typeface="Arial" panose="020B0604020202020204" pitchFamily="34" charset="0"/>
                        <a:buChar char="•"/>
                      </a:pPr>
                      <a:r>
                        <a:rPr lang="en-GB" baseline="0" dirty="0"/>
                        <a:t>Can not be used when testing involves destruction.</a:t>
                      </a:r>
                    </a:p>
                    <a:p>
                      <a:pPr marL="285750" indent="-285750">
                        <a:buFont typeface="Arial" panose="020B0604020202020204" pitchFamily="34" charset="0"/>
                        <a:buChar char="•"/>
                      </a:pPr>
                      <a:r>
                        <a:rPr lang="en-GB" baseline="0" dirty="0"/>
                        <a:t>Large volume of data to process.</a:t>
                      </a:r>
                      <a:endParaRPr lang="en-GB" dirty="0"/>
                    </a:p>
                  </a:txBody>
                  <a:tcPr/>
                </a:tc>
                <a:extLst>
                  <a:ext uri="{0D108BD9-81ED-4DB2-BD59-A6C34878D82A}">
                    <a16:rowId xmlns:a16="http://schemas.microsoft.com/office/drawing/2014/main" val="10001"/>
                  </a:ext>
                </a:extLst>
              </a:tr>
              <a:tr h="370840">
                <a:tc>
                  <a:txBody>
                    <a:bodyPr/>
                    <a:lstStyle/>
                    <a:p>
                      <a:r>
                        <a:rPr lang="en-GB" dirty="0"/>
                        <a:t>Sample Survey</a:t>
                      </a:r>
                    </a:p>
                  </a:txBody>
                  <a:tcPr/>
                </a:tc>
                <a:tc>
                  <a:txBody>
                    <a:bodyPr/>
                    <a:lstStyle/>
                    <a:p>
                      <a:pPr marL="285750" indent="-285750">
                        <a:buFont typeface="Arial" panose="020B0604020202020204" pitchFamily="34" charset="0"/>
                        <a:buChar char="•"/>
                      </a:pPr>
                      <a:r>
                        <a:rPr lang="en-GB" dirty="0"/>
                        <a:t>Cheaper.</a:t>
                      </a:r>
                    </a:p>
                    <a:p>
                      <a:pPr marL="285750" indent="-285750">
                        <a:buFont typeface="Arial" panose="020B0604020202020204" pitchFamily="34" charset="0"/>
                        <a:buChar char="•"/>
                      </a:pPr>
                      <a:r>
                        <a:rPr lang="en-GB" dirty="0"/>
                        <a:t>Quicker.</a:t>
                      </a:r>
                    </a:p>
                    <a:p>
                      <a:pPr marL="285750" indent="-285750">
                        <a:buFont typeface="Arial" panose="020B0604020202020204" pitchFamily="34" charset="0"/>
                        <a:buChar char="•"/>
                      </a:pPr>
                      <a:r>
                        <a:rPr lang="en-GB" dirty="0"/>
                        <a:t>Less data to process.</a:t>
                      </a:r>
                    </a:p>
                  </a:txBody>
                  <a:tcPr/>
                </a:tc>
                <a:tc>
                  <a:txBody>
                    <a:bodyPr/>
                    <a:lstStyle/>
                    <a:p>
                      <a:pPr marL="285750" indent="-285750">
                        <a:buFont typeface="Arial" panose="020B0604020202020204" pitchFamily="34" charset="0"/>
                        <a:buChar char="•"/>
                      </a:pPr>
                      <a:r>
                        <a:rPr lang="en-GB" dirty="0"/>
                        <a:t>Data may not be accurate.</a:t>
                      </a:r>
                    </a:p>
                    <a:p>
                      <a:pPr marL="285750" indent="-285750">
                        <a:buFont typeface="Arial" panose="020B0604020202020204" pitchFamily="34" charset="0"/>
                        <a:buChar char="•"/>
                      </a:pPr>
                      <a:r>
                        <a:rPr lang="en-GB" dirty="0"/>
                        <a:t>Data may not be large enough to represent small</a:t>
                      </a:r>
                      <a:r>
                        <a:rPr lang="en-GB" baseline="0" dirty="0"/>
                        <a:t> sub-groups.</a:t>
                      </a:r>
                      <a:endParaRPr lang="en-GB" dirty="0"/>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448804" y="3140968"/>
            <a:ext cx="8352928" cy="1200329"/>
          </a:xfrm>
          <a:prstGeom prst="rect">
            <a:avLst/>
          </a:prstGeom>
          <a:noFill/>
        </p:spPr>
        <p:txBody>
          <a:bodyPr wrap="square" rtlCol="0">
            <a:spAutoFit/>
          </a:bodyPr>
          <a:lstStyle/>
          <a:p>
            <a:r>
              <a:rPr lang="en-GB" dirty="0"/>
              <a:t>The chapter looks at the variety of types of survey (many of which you’ve covered before). In the exam you are typically tested on:</a:t>
            </a:r>
          </a:p>
          <a:p>
            <a:pPr marL="285750" indent="-285750">
              <a:buFont typeface="Arial" panose="020B0604020202020204" pitchFamily="34" charset="0"/>
              <a:buChar char="•"/>
            </a:pPr>
            <a:r>
              <a:rPr lang="en-GB" dirty="0"/>
              <a:t>How you conduct the sampling method.</a:t>
            </a:r>
          </a:p>
          <a:p>
            <a:pPr marL="285750" indent="-285750">
              <a:buFont typeface="Arial" panose="020B0604020202020204" pitchFamily="34" charset="0"/>
              <a:buChar char="•"/>
            </a:pPr>
            <a:r>
              <a:rPr lang="en-GB" dirty="0"/>
              <a:t>Advantages and disadvantages.</a:t>
            </a:r>
          </a:p>
        </p:txBody>
      </p:sp>
      <p:sp>
        <p:nvSpPr>
          <p:cNvPr id="11" name="TextBox 10"/>
          <p:cNvSpPr txBox="1"/>
          <p:nvPr/>
        </p:nvSpPr>
        <p:spPr>
          <a:xfrm>
            <a:off x="5946328" y="1829631"/>
            <a:ext cx="2855404"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We want to chose things for our sample as random as possible to avoid bias.</a:t>
            </a:r>
          </a:p>
        </p:txBody>
      </p:sp>
      <p:sp>
        <p:nvSpPr>
          <p:cNvPr id="12" name="Rectangle 11"/>
          <p:cNvSpPr/>
          <p:nvPr/>
        </p:nvSpPr>
        <p:spPr>
          <a:xfrm>
            <a:off x="1220730" y="4725144"/>
            <a:ext cx="2431719"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3652449" y="4725144"/>
            <a:ext cx="5240031"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1227018" y="5661248"/>
            <a:ext cx="2431719"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3658737" y="5661248"/>
            <a:ext cx="5240031"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179</a:t>
            </a:fld>
            <a:endParaRPr lang="en-US"/>
          </a:p>
        </p:txBody>
      </p:sp>
    </p:spTree>
    <p:extLst>
      <p:ext uri="{BB962C8B-B14F-4D97-AF65-F5344CB8AC3E}">
        <p14:creationId xmlns:p14="http://schemas.microsoft.com/office/powerpoint/2010/main" val="4433071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Probability</a:t>
            </a:r>
          </a:p>
        </p:txBody>
      </p:sp>
    </p:spTree>
    <p:extLst>
      <p:ext uri="{BB962C8B-B14F-4D97-AF65-F5344CB8AC3E}">
        <p14:creationId xmlns:p14="http://schemas.microsoft.com/office/powerpoint/2010/main" val="11469166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Types of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11" name="Rectangle 10"/>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12" name="Rectangle 11"/>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13" name="Rectangle 12"/>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14" name="Rectangle 13"/>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15" name="Rectangle 14"/>
          <p:cNvSpPr/>
          <p:nvPr/>
        </p:nvSpPr>
        <p:spPr>
          <a:xfrm>
            <a:off x="671038" y="1639595"/>
            <a:ext cx="15246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Random Sampling</a:t>
            </a:r>
          </a:p>
        </p:txBody>
      </p:sp>
      <p:sp>
        <p:nvSpPr>
          <p:cNvPr id="16" name="Rectangle 15"/>
          <p:cNvSpPr/>
          <p:nvPr/>
        </p:nvSpPr>
        <p:spPr>
          <a:xfrm>
            <a:off x="2195736" y="1639595"/>
            <a:ext cx="1943644"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p:cNvSpPr/>
          <p:nvPr/>
        </p:nvSpPr>
        <p:spPr>
          <a:xfrm>
            <a:off x="4139952" y="1639595"/>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p:cNvSpPr/>
          <p:nvPr/>
        </p:nvSpPr>
        <p:spPr>
          <a:xfrm>
            <a:off x="6084168" y="1639595"/>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p:cNvSpPr/>
          <p:nvPr/>
        </p:nvSpPr>
        <p:spPr>
          <a:xfrm>
            <a:off x="671038" y="2503691"/>
            <a:ext cx="15246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Lottery Sampling</a:t>
            </a:r>
          </a:p>
        </p:txBody>
      </p:sp>
      <p:sp>
        <p:nvSpPr>
          <p:cNvPr id="20" name="Rectangle 19"/>
          <p:cNvSpPr/>
          <p:nvPr/>
        </p:nvSpPr>
        <p:spPr>
          <a:xfrm>
            <a:off x="671038" y="3367787"/>
            <a:ext cx="15246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Systematic Sampling</a:t>
            </a:r>
          </a:p>
        </p:txBody>
      </p:sp>
      <p:sp>
        <p:nvSpPr>
          <p:cNvPr id="21" name="Rectangle 20"/>
          <p:cNvSpPr/>
          <p:nvPr/>
        </p:nvSpPr>
        <p:spPr>
          <a:xfrm>
            <a:off x="671038" y="4231883"/>
            <a:ext cx="15246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Stratified Sampling</a:t>
            </a:r>
          </a:p>
        </p:txBody>
      </p:sp>
      <p:sp>
        <p:nvSpPr>
          <p:cNvPr id="22" name="Rectangle 21"/>
          <p:cNvSpPr/>
          <p:nvPr/>
        </p:nvSpPr>
        <p:spPr>
          <a:xfrm>
            <a:off x="671038" y="5095979"/>
            <a:ext cx="15246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Quota</a:t>
            </a:r>
          </a:p>
          <a:p>
            <a:pPr algn="ctr"/>
            <a:r>
              <a:rPr lang="en-GB" sz="1600" dirty="0"/>
              <a:t>Sampling</a:t>
            </a:r>
          </a:p>
        </p:txBody>
      </p:sp>
      <p:sp>
        <p:nvSpPr>
          <p:cNvPr id="23" name="Rectangle 22"/>
          <p:cNvSpPr/>
          <p:nvPr/>
        </p:nvSpPr>
        <p:spPr>
          <a:xfrm>
            <a:off x="2195736" y="2503691"/>
            <a:ext cx="1943644"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p:cNvSpPr/>
          <p:nvPr/>
        </p:nvSpPr>
        <p:spPr>
          <a:xfrm>
            <a:off x="4139952" y="2503691"/>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Rectangle 24"/>
          <p:cNvSpPr/>
          <p:nvPr/>
        </p:nvSpPr>
        <p:spPr>
          <a:xfrm>
            <a:off x="6084168" y="2503691"/>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25"/>
          <p:cNvSpPr/>
          <p:nvPr/>
        </p:nvSpPr>
        <p:spPr>
          <a:xfrm>
            <a:off x="2195736" y="3367787"/>
            <a:ext cx="1943644"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26"/>
          <p:cNvSpPr/>
          <p:nvPr/>
        </p:nvSpPr>
        <p:spPr>
          <a:xfrm>
            <a:off x="4139952" y="3367787"/>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27"/>
          <p:cNvSpPr/>
          <p:nvPr/>
        </p:nvSpPr>
        <p:spPr>
          <a:xfrm>
            <a:off x="6084168" y="3367787"/>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28"/>
          <p:cNvSpPr/>
          <p:nvPr/>
        </p:nvSpPr>
        <p:spPr>
          <a:xfrm>
            <a:off x="2193776" y="4231883"/>
            <a:ext cx="1953169"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29"/>
          <p:cNvSpPr/>
          <p:nvPr/>
        </p:nvSpPr>
        <p:spPr>
          <a:xfrm>
            <a:off x="4147517" y="4231883"/>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30"/>
          <p:cNvSpPr/>
          <p:nvPr/>
        </p:nvSpPr>
        <p:spPr>
          <a:xfrm>
            <a:off x="6091733" y="4231883"/>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31"/>
          <p:cNvSpPr/>
          <p:nvPr/>
        </p:nvSpPr>
        <p:spPr>
          <a:xfrm>
            <a:off x="2193776" y="5095979"/>
            <a:ext cx="1943644"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Rectangle 32"/>
          <p:cNvSpPr/>
          <p:nvPr/>
        </p:nvSpPr>
        <p:spPr>
          <a:xfrm>
            <a:off x="4137992" y="5095979"/>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33"/>
          <p:cNvSpPr/>
          <p:nvPr/>
        </p:nvSpPr>
        <p:spPr>
          <a:xfrm>
            <a:off x="6082208" y="5095979"/>
            <a:ext cx="194421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180</a:t>
            </a:fld>
            <a:endParaRPr lang="en-US"/>
          </a:p>
        </p:txBody>
      </p:sp>
    </p:spTree>
    <p:extLst>
      <p:ext uri="{BB962C8B-B14F-4D97-AF65-F5344CB8AC3E}">
        <p14:creationId xmlns:p14="http://schemas.microsoft.com/office/powerpoint/2010/main" val="2867016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Random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6" name="Rectangle 5"/>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7" name="Rectangle 6"/>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8" name="Rectangle 7"/>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9" name="Rectangle 8"/>
          <p:cNvSpPr/>
          <p:nvPr/>
        </p:nvSpPr>
        <p:spPr>
          <a:xfrm>
            <a:off x="671038" y="1639594"/>
            <a:ext cx="1524698" cy="2869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Random Sampling</a:t>
            </a:r>
          </a:p>
        </p:txBody>
      </p:sp>
      <p:sp>
        <p:nvSpPr>
          <p:cNvPr id="10" name="Rectangle 9"/>
          <p:cNvSpPr/>
          <p:nvPr/>
        </p:nvSpPr>
        <p:spPr>
          <a:xfrm>
            <a:off x="2195736" y="1639594"/>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GB" sz="1400" b="1" dirty="0"/>
              <a:t>What is it :</a:t>
            </a:r>
          </a:p>
          <a:p>
            <a:r>
              <a:rPr lang="en-GB" sz="1400" dirty="0"/>
              <a:t>Each thing has an equal chance of being selected.</a:t>
            </a:r>
          </a:p>
          <a:p>
            <a:endParaRPr lang="en-GB" sz="1400" dirty="0"/>
          </a:p>
          <a:p>
            <a:r>
              <a:rPr lang="en-GB" sz="1400" b="1" dirty="0"/>
              <a:t>Random Number Sampling:</a:t>
            </a:r>
          </a:p>
          <a:p>
            <a:r>
              <a:rPr lang="en-GB" sz="1400" dirty="0"/>
              <a:t>Each element of sampling frame assigned a number.</a:t>
            </a:r>
          </a:p>
          <a:p>
            <a:r>
              <a:rPr lang="en-GB" sz="1400" dirty="0"/>
              <a:t>(See below)</a:t>
            </a:r>
          </a:p>
        </p:txBody>
      </p:sp>
      <p:sp>
        <p:nvSpPr>
          <p:cNvPr id="13" name="Rectangle 12"/>
          <p:cNvSpPr/>
          <p:nvPr/>
        </p:nvSpPr>
        <p:spPr>
          <a:xfrm>
            <a:off x="4139380" y="1639593"/>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Numbers truly random and free from bias.</a:t>
            </a:r>
          </a:p>
          <a:p>
            <a:pPr marL="285750" indent="-285750">
              <a:buFont typeface="Arial" panose="020B0604020202020204" pitchFamily="34" charset="0"/>
              <a:buChar char="•"/>
            </a:pPr>
            <a:r>
              <a:rPr lang="en-GB" sz="1400" dirty="0"/>
              <a:t>Easy to use.</a:t>
            </a:r>
          </a:p>
          <a:p>
            <a:pPr marL="285750" indent="-285750">
              <a:buFont typeface="Arial" panose="020B0604020202020204" pitchFamily="34" charset="0"/>
              <a:buChar char="•"/>
            </a:pPr>
            <a:r>
              <a:rPr lang="en-GB" sz="1400" dirty="0"/>
              <a:t>Each number has a known equal chance of being selected.</a:t>
            </a:r>
          </a:p>
        </p:txBody>
      </p:sp>
      <p:sp>
        <p:nvSpPr>
          <p:cNvPr id="14" name="Rectangle 13"/>
          <p:cNvSpPr/>
          <p:nvPr/>
        </p:nvSpPr>
        <p:spPr>
          <a:xfrm>
            <a:off x="6100291" y="1639595"/>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Not suitable when population size is large.</a:t>
            </a:r>
          </a:p>
        </p:txBody>
      </p:sp>
      <p:sp>
        <p:nvSpPr>
          <p:cNvPr id="15" name="TextBox 14"/>
          <p:cNvSpPr txBox="1"/>
          <p:nvPr/>
        </p:nvSpPr>
        <p:spPr>
          <a:xfrm>
            <a:off x="467544" y="4797152"/>
            <a:ext cx="4536504" cy="923330"/>
          </a:xfrm>
          <a:prstGeom prst="rect">
            <a:avLst/>
          </a:prstGeom>
          <a:noFill/>
        </p:spPr>
        <p:txBody>
          <a:bodyPr wrap="square" rtlCol="0">
            <a:spAutoFit/>
          </a:bodyPr>
          <a:lstStyle/>
          <a:p>
            <a:r>
              <a:rPr lang="en-GB" dirty="0"/>
              <a:t>“Suppose you wanted to take a sample of 50 from a population of size 400. Write down the first five random numbers.”</a:t>
            </a:r>
          </a:p>
        </p:txBody>
      </p:sp>
      <p:sp>
        <p:nvSpPr>
          <p:cNvPr id="16" name="TextBox 15"/>
          <p:cNvSpPr txBox="1"/>
          <p:nvPr/>
        </p:nvSpPr>
        <p:spPr>
          <a:xfrm>
            <a:off x="5351884" y="4797152"/>
            <a:ext cx="2592288" cy="1200329"/>
          </a:xfrm>
          <a:prstGeom prst="rect">
            <a:avLst/>
          </a:prstGeom>
          <a:noFill/>
        </p:spPr>
        <p:txBody>
          <a:bodyPr wrap="square" rtlCol="0">
            <a:spAutoFit/>
          </a:bodyPr>
          <a:lstStyle/>
          <a:p>
            <a:r>
              <a:rPr lang="en-GB" b="1" dirty="0"/>
              <a:t>Population = 400, </a:t>
            </a:r>
          </a:p>
          <a:p>
            <a:endParaRPr lang="en-GB" dirty="0"/>
          </a:p>
          <a:p>
            <a:r>
              <a:rPr lang="en-GB" b="1" dirty="0"/>
              <a:t>Numbers:</a:t>
            </a:r>
          </a:p>
          <a:p>
            <a:r>
              <a:rPr lang="en-GB" b="1" dirty="0"/>
              <a:t>372, 039, 172, 117, 053</a:t>
            </a:r>
          </a:p>
        </p:txBody>
      </p:sp>
      <p:sp>
        <p:nvSpPr>
          <p:cNvPr id="17" name="Rectangle 16"/>
          <p:cNvSpPr/>
          <p:nvPr/>
        </p:nvSpPr>
        <p:spPr>
          <a:xfrm>
            <a:off x="5432167" y="5679461"/>
            <a:ext cx="2431719" cy="4680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ight Arrow 17"/>
          <p:cNvSpPr/>
          <p:nvPr/>
        </p:nvSpPr>
        <p:spPr>
          <a:xfrm>
            <a:off x="4824028" y="5535816"/>
            <a:ext cx="360040" cy="2694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Rectangle 18"/>
          <p:cNvSpPr/>
          <p:nvPr/>
        </p:nvSpPr>
        <p:spPr>
          <a:xfrm>
            <a:off x="2195737" y="1916832"/>
            <a:ext cx="1943644"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2195737" y="3212976"/>
            <a:ext cx="1943644" cy="12961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4156647" y="1669682"/>
            <a:ext cx="1943644" cy="28394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083024" y="1669682"/>
            <a:ext cx="1960911" cy="28394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181</a:t>
            </a:fld>
            <a:endParaRPr lang="en-US"/>
          </a:p>
        </p:txBody>
      </p:sp>
    </p:spTree>
    <p:extLst>
      <p:ext uri="{BB962C8B-B14F-4D97-AF65-F5344CB8AC3E}">
        <p14:creationId xmlns:p14="http://schemas.microsoft.com/office/powerpoint/2010/main" val="2605713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4" restart="whenNotActive" fill="hold" evtFilter="cancelBubble" nodeType="interactiveSeq">
                <p:stCondLst>
                  <p:cond evt="onClick" delay="0">
                    <p:tgtEl>
                      <p:spTgt spid="2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0" restart="whenNotActive" fill="hold" evtFilter="cancelBubble" nodeType="interactiveSeq">
                <p:stCondLst>
                  <p:cond evt="onClick" delay="0">
                    <p:tgtEl>
                      <p:spTgt spid="21"/>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26" restart="whenNotActive" fill="hold" evtFilter="cancelBubble" nodeType="interactiveSeq">
                <p:stCondLst>
                  <p:cond evt="onClick" delay="0">
                    <p:tgtEl>
                      <p:spTgt spid="22"/>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7" grpId="0" animBg="1"/>
      <p:bldP spid="19" grpId="0" animBg="1"/>
      <p:bldP spid="20" grpId="0" animBg="1"/>
      <p:bldP spid="21" grpId="0" animBg="1"/>
      <p:bldP spid="2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Lottery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6" name="Rectangle 5"/>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7" name="Rectangle 6"/>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8" name="Rectangle 7"/>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9" name="Rectangle 8"/>
          <p:cNvSpPr/>
          <p:nvPr/>
        </p:nvSpPr>
        <p:spPr>
          <a:xfrm>
            <a:off x="671038" y="1639594"/>
            <a:ext cx="1524698" cy="2869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Lottery Sampling</a:t>
            </a:r>
          </a:p>
        </p:txBody>
      </p:sp>
      <p:sp>
        <p:nvSpPr>
          <p:cNvPr id="10" name="Rectangle 9"/>
          <p:cNvSpPr/>
          <p:nvPr/>
        </p:nvSpPr>
        <p:spPr>
          <a:xfrm>
            <a:off x="2195736" y="1639594"/>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GB" sz="1400" b="1" dirty="0"/>
              <a:t>What is it :</a:t>
            </a:r>
          </a:p>
          <a:p>
            <a:r>
              <a:rPr lang="en-GB" sz="1400" dirty="0"/>
              <a:t>Each element of population identified by some characteristic put on a ticket. Tickets drawn randomly from container (without replacement).</a:t>
            </a:r>
          </a:p>
          <a:p>
            <a:endParaRPr lang="en-GB" sz="1400" dirty="0"/>
          </a:p>
        </p:txBody>
      </p:sp>
      <p:sp>
        <p:nvSpPr>
          <p:cNvPr id="13" name="Rectangle 12"/>
          <p:cNvSpPr/>
          <p:nvPr/>
        </p:nvSpPr>
        <p:spPr>
          <a:xfrm>
            <a:off x="4139380" y="1639593"/>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The tickets are drawn at random.</a:t>
            </a:r>
          </a:p>
          <a:p>
            <a:pPr marL="285750" indent="-285750">
              <a:buFont typeface="Arial" panose="020B0604020202020204" pitchFamily="34" charset="0"/>
              <a:buChar char="•"/>
            </a:pPr>
            <a:r>
              <a:rPr lang="en-GB" sz="1400" dirty="0"/>
              <a:t>It is easy to use.</a:t>
            </a:r>
          </a:p>
          <a:p>
            <a:pPr marL="285750" indent="-285750">
              <a:buFont typeface="Arial" panose="020B0604020202020204" pitchFamily="34" charset="0"/>
              <a:buChar char="•"/>
            </a:pPr>
            <a:r>
              <a:rPr lang="en-GB" sz="1400" dirty="0"/>
              <a:t>Each ticket has a known chance of selection.</a:t>
            </a:r>
          </a:p>
        </p:txBody>
      </p:sp>
      <p:sp>
        <p:nvSpPr>
          <p:cNvPr id="14" name="Rectangle 13"/>
          <p:cNvSpPr/>
          <p:nvPr/>
        </p:nvSpPr>
        <p:spPr>
          <a:xfrm>
            <a:off x="6100291" y="1639595"/>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It is not suitable where the population size is large.</a:t>
            </a:r>
          </a:p>
          <a:p>
            <a:pPr marL="285750" indent="-285750">
              <a:buFont typeface="Arial" panose="020B0604020202020204" pitchFamily="34" charset="0"/>
              <a:buChar char="•"/>
            </a:pPr>
            <a:r>
              <a:rPr lang="en-GB" sz="1400" dirty="0"/>
              <a:t>A sampling frame is needed.</a:t>
            </a:r>
          </a:p>
        </p:txBody>
      </p:sp>
      <p:sp>
        <p:nvSpPr>
          <p:cNvPr id="19" name="Rectangle 18"/>
          <p:cNvSpPr/>
          <p:nvPr/>
        </p:nvSpPr>
        <p:spPr>
          <a:xfrm>
            <a:off x="2195735" y="1916832"/>
            <a:ext cx="1942081" cy="2592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4137817" y="1654636"/>
            <a:ext cx="1943644" cy="28394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064194" y="1654636"/>
            <a:ext cx="1960911" cy="28394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182</a:t>
            </a:fld>
            <a:endParaRPr lang="en-US"/>
          </a:p>
        </p:txBody>
      </p:sp>
    </p:spTree>
    <p:extLst>
      <p:ext uri="{BB962C8B-B14F-4D97-AF65-F5344CB8AC3E}">
        <p14:creationId xmlns:p14="http://schemas.microsoft.com/office/powerpoint/2010/main" val="15934449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9" grpId="0" animBg="1"/>
      <p:bldP spid="21" grpId="0" animBg="1"/>
      <p:bldP spid="2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a:t>Systematic Sampling</a:t>
              </a:r>
              <a:endParaRPr lang="en-GB" sz="3200" dirty="0"/>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6" name="Rectangle 5"/>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7" name="Rectangle 6"/>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8" name="Rectangle 7"/>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9" name="Rectangle 8"/>
          <p:cNvSpPr/>
          <p:nvPr/>
        </p:nvSpPr>
        <p:spPr>
          <a:xfrm>
            <a:off x="671038" y="1639594"/>
            <a:ext cx="1524698" cy="2869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Systematic Sampling</a:t>
            </a:r>
          </a:p>
        </p:txBody>
      </p:sp>
      <mc:AlternateContent xmlns:mc="http://schemas.openxmlformats.org/markup-compatibility/2006" xmlns:a14="http://schemas.microsoft.com/office/drawing/2010/main">
        <mc:Choice Requires="a14">
          <p:sp>
            <p:nvSpPr>
              <p:cNvPr id="10" name="Rectangle 9"/>
              <p:cNvSpPr/>
              <p:nvPr/>
            </p:nvSpPr>
            <p:spPr>
              <a:xfrm>
                <a:off x="2195736" y="1639594"/>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GB" sz="1400" b="1" dirty="0"/>
                  <a:t>What is it :</a:t>
                </a:r>
              </a:p>
              <a:p>
                <a:r>
                  <a:rPr lang="en-GB" sz="1400" dirty="0"/>
                  <a:t>Required elements are chosen at regular intervals in ordered list.</a:t>
                </a:r>
              </a:p>
              <a:p>
                <a:endParaRPr lang="en-GB" sz="1400" dirty="0"/>
              </a:p>
              <a:p>
                <a:pPr/>
                <a:r>
                  <a:rPr lang="en-GB" sz="1400" dirty="0"/>
                  <a:t>i.e. Take every </a:t>
                </a:r>
                <a:r>
                  <a:rPr lang="en-GB" sz="1400" dirty="0" err="1"/>
                  <a:t>k</a:t>
                </a:r>
                <a:r>
                  <a:rPr lang="en-GB" sz="1400" baseline="30000" dirty="0" err="1"/>
                  <a:t>th</a:t>
                </a:r>
                <a:r>
                  <a:rPr lang="en-GB" sz="1400" dirty="0"/>
                  <a:t> elements where:</a:t>
                </a:r>
                <a:br>
                  <a:rPr lang="en-GB" sz="1400" dirty="0"/>
                </a:br>
                <a14:m>
                  <m:oMathPara xmlns:m="http://schemas.openxmlformats.org/officeDocument/2006/math">
                    <m:oMathParaPr>
                      <m:jc m:val="centerGroup"/>
                    </m:oMathParaPr>
                    <m:oMath xmlns:m="http://schemas.openxmlformats.org/officeDocument/2006/math">
                      <m:r>
                        <a:rPr lang="en-GB" sz="1400" b="0" i="1" smtClean="0">
                          <a:latin typeface="Cambria Math"/>
                        </a:rPr>
                        <m:t>𝑘</m:t>
                      </m:r>
                      <m:r>
                        <a:rPr lang="en-GB" sz="1400" b="0" i="1" smtClean="0">
                          <a:latin typeface="Cambria Math"/>
                        </a:rPr>
                        <m:t>=</m:t>
                      </m:r>
                      <m:f>
                        <m:fPr>
                          <m:ctrlPr>
                            <a:rPr lang="en-GB" sz="1400" b="0" i="1" smtClean="0">
                              <a:latin typeface="Cambria Math" panose="02040503050406030204" pitchFamily="18" charset="0"/>
                            </a:rPr>
                          </m:ctrlPr>
                        </m:fPr>
                        <m:num>
                          <m:r>
                            <a:rPr lang="en-GB" sz="1400" b="0" i="1" smtClean="0">
                              <a:latin typeface="Cambria Math"/>
                            </a:rPr>
                            <m:t>𝑝𝑜𝑝</m:t>
                          </m:r>
                          <m:r>
                            <a:rPr lang="en-GB" sz="1400" b="0" i="1" smtClean="0">
                              <a:latin typeface="Cambria Math"/>
                            </a:rPr>
                            <m:t> </m:t>
                          </m:r>
                          <m:r>
                            <a:rPr lang="en-GB" sz="1400" b="0" i="1" smtClean="0">
                              <a:latin typeface="Cambria Math"/>
                            </a:rPr>
                            <m:t>𝑠𝑖𝑧𝑒</m:t>
                          </m:r>
                          <m:r>
                            <a:rPr lang="en-GB" sz="1400" b="0" i="1" smtClean="0">
                              <a:latin typeface="Cambria Math"/>
                            </a:rPr>
                            <m:t> </m:t>
                          </m:r>
                          <m:d>
                            <m:dPr>
                              <m:ctrlPr>
                                <a:rPr lang="en-GB" sz="1400" b="0" i="1" smtClean="0">
                                  <a:latin typeface="Cambria Math" panose="02040503050406030204" pitchFamily="18" charset="0"/>
                                </a:rPr>
                              </m:ctrlPr>
                            </m:dPr>
                            <m:e>
                              <m:r>
                                <a:rPr lang="en-GB" sz="1400" b="0" i="1" smtClean="0">
                                  <a:latin typeface="Cambria Math"/>
                                </a:rPr>
                                <m:t>𝑁</m:t>
                              </m:r>
                            </m:e>
                          </m:d>
                        </m:num>
                        <m:den>
                          <m:r>
                            <a:rPr lang="en-GB" sz="1400" b="0" i="1" smtClean="0">
                              <a:latin typeface="Cambria Math"/>
                            </a:rPr>
                            <m:t>𝑠𝑎𝑚𝑝</m:t>
                          </m:r>
                          <m:r>
                            <a:rPr lang="en-GB" sz="1400" b="0" i="1" smtClean="0">
                              <a:latin typeface="Cambria Math"/>
                            </a:rPr>
                            <m:t> </m:t>
                          </m:r>
                          <m:r>
                            <a:rPr lang="en-GB" sz="1400" b="0" i="1" smtClean="0">
                              <a:latin typeface="Cambria Math"/>
                            </a:rPr>
                            <m:t>𝑠𝑖𝑧𝑒</m:t>
                          </m:r>
                          <m:r>
                            <a:rPr lang="en-GB" sz="1400" b="0" i="1" smtClean="0">
                              <a:latin typeface="Cambria Math"/>
                            </a:rPr>
                            <m:t> </m:t>
                          </m:r>
                          <m:d>
                            <m:dPr>
                              <m:ctrlPr>
                                <a:rPr lang="en-GB" sz="1400" b="0" i="1" smtClean="0">
                                  <a:latin typeface="Cambria Math" panose="02040503050406030204" pitchFamily="18" charset="0"/>
                                </a:rPr>
                              </m:ctrlPr>
                            </m:dPr>
                            <m:e>
                              <m:r>
                                <a:rPr lang="en-GB" sz="1400" b="0" i="1" smtClean="0">
                                  <a:latin typeface="Cambria Math"/>
                                </a:rPr>
                                <m:t>𝑛</m:t>
                              </m:r>
                            </m:e>
                          </m:d>
                        </m:den>
                      </m:f>
                    </m:oMath>
                  </m:oMathPara>
                </a14:m>
                <a:endParaRPr lang="en-GB" sz="1400" dirty="0"/>
              </a:p>
              <a:p>
                <a:endParaRPr lang="en-GB" sz="1400" dirty="0"/>
              </a:p>
            </p:txBody>
          </p:sp>
        </mc:Choice>
        <mc:Fallback xmlns="">
          <p:sp>
            <p:nvSpPr>
              <p:cNvPr id="10" name="Rectangle 9"/>
              <p:cNvSpPr>
                <a:spLocks noRot="1" noChangeAspect="1" noMove="1" noResize="1" noEditPoints="1" noAdjustHandles="1" noChangeArrowheads="1" noChangeShapeType="1" noTextEdit="1"/>
              </p:cNvSpPr>
              <p:nvPr/>
            </p:nvSpPr>
            <p:spPr>
              <a:xfrm>
                <a:off x="2195736" y="1639594"/>
                <a:ext cx="1943644" cy="2869525"/>
              </a:xfrm>
              <a:prstGeom prst="rect">
                <a:avLst/>
              </a:prstGeom>
              <a:blipFill rotWithShape="1">
                <a:blip r:embed="rId2"/>
                <a:stretch>
                  <a:fillRect/>
                </a:stretch>
              </a:blipFill>
            </p:spPr>
            <p:txBody>
              <a:bodyPr/>
              <a:lstStyle/>
              <a:p>
                <a:r>
                  <a:rPr lang="en-GB">
                    <a:noFill/>
                  </a:rPr>
                  <a:t> </a:t>
                </a:r>
              </a:p>
            </p:txBody>
          </p:sp>
        </mc:Fallback>
      </mc:AlternateContent>
      <p:sp>
        <p:nvSpPr>
          <p:cNvPr id="13" name="Rectangle 12"/>
          <p:cNvSpPr/>
          <p:nvPr/>
        </p:nvSpPr>
        <p:spPr>
          <a:xfrm>
            <a:off x="4139380" y="1639593"/>
            <a:ext cx="1943644" cy="28695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Simple to use.</a:t>
            </a:r>
          </a:p>
          <a:p>
            <a:pPr marL="285750" indent="-285750">
              <a:buFont typeface="Arial" panose="020B0604020202020204" pitchFamily="34" charset="0"/>
              <a:buChar char="•"/>
            </a:pPr>
            <a:r>
              <a:rPr lang="en-GB" sz="1400" dirty="0"/>
              <a:t>Suitable for large samples.</a:t>
            </a:r>
          </a:p>
        </p:txBody>
      </p:sp>
      <p:sp>
        <p:nvSpPr>
          <p:cNvPr id="14" name="Rectangle 13"/>
          <p:cNvSpPr/>
          <p:nvPr/>
        </p:nvSpPr>
        <p:spPr>
          <a:xfrm>
            <a:off x="6100291" y="1639595"/>
            <a:ext cx="1935657" cy="286955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Only random if the ordered list is truly random.</a:t>
            </a:r>
          </a:p>
          <a:p>
            <a:pPr marL="285750" indent="-285750">
              <a:buFont typeface="Arial" panose="020B0604020202020204" pitchFamily="34" charset="0"/>
              <a:buChar char="•"/>
            </a:pPr>
            <a:r>
              <a:rPr lang="en-GB" sz="1400" dirty="0"/>
              <a:t>Can introduce bias.</a:t>
            </a:r>
          </a:p>
        </p:txBody>
      </p:sp>
      <p:sp>
        <p:nvSpPr>
          <p:cNvPr id="19" name="Rectangle 18"/>
          <p:cNvSpPr/>
          <p:nvPr/>
        </p:nvSpPr>
        <p:spPr>
          <a:xfrm>
            <a:off x="2195090" y="1916830"/>
            <a:ext cx="1942081" cy="2592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4139379" y="1639593"/>
            <a:ext cx="1960911" cy="28695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100291" y="1639592"/>
            <a:ext cx="1935657" cy="28695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183</a:t>
            </a:fld>
            <a:endParaRPr lang="en-US"/>
          </a:p>
        </p:txBody>
      </p:sp>
    </p:spTree>
    <p:extLst>
      <p:ext uri="{BB962C8B-B14F-4D97-AF65-F5344CB8AC3E}">
        <p14:creationId xmlns:p14="http://schemas.microsoft.com/office/powerpoint/2010/main" val="3478135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9" grpId="0" animBg="1"/>
      <p:bldP spid="21" grpId="0" animBg="1"/>
      <p:bldP spid="2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Stratified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6" name="Rectangle 5"/>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7" name="Rectangle 6"/>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8" name="Rectangle 7"/>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9" name="Rectangle 8"/>
          <p:cNvSpPr/>
          <p:nvPr/>
        </p:nvSpPr>
        <p:spPr>
          <a:xfrm>
            <a:off x="671038" y="1639594"/>
            <a:ext cx="1524698" cy="33735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Stratified Sampling</a:t>
            </a:r>
          </a:p>
        </p:txBody>
      </p:sp>
      <mc:AlternateContent xmlns:mc="http://schemas.openxmlformats.org/markup-compatibility/2006" xmlns:a14="http://schemas.microsoft.com/office/drawing/2010/main">
        <mc:Choice Requires="a14">
          <p:sp>
            <p:nvSpPr>
              <p:cNvPr id="10" name="Rectangle 9"/>
              <p:cNvSpPr/>
              <p:nvPr/>
            </p:nvSpPr>
            <p:spPr>
              <a:xfrm>
                <a:off x="2195736" y="1639594"/>
                <a:ext cx="1943644" cy="3373547"/>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GB" sz="1400" b="1" dirty="0"/>
                  <a:t>What is it :</a:t>
                </a:r>
              </a:p>
              <a:p>
                <a:r>
                  <a:rPr lang="en-GB" sz="1400" dirty="0"/>
                  <a:t>Population divided into groups (strata) and a simple random sample carried out in each group.</a:t>
                </a:r>
              </a:p>
              <a:p>
                <a:endParaRPr lang="en-GB" sz="1400" dirty="0"/>
              </a:p>
              <a:p>
                <a:r>
                  <a:rPr lang="en-GB" sz="1400" dirty="0"/>
                  <a:t>Same proportion </a:t>
                </a:r>
                <a14:m>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a:rPr>
                          <m:t>𝑠𝑎𝑚𝑝</m:t>
                        </m:r>
                        <m:r>
                          <a:rPr lang="en-GB" sz="1400" b="0" i="1" smtClean="0">
                            <a:latin typeface="Cambria Math"/>
                          </a:rPr>
                          <m:t> </m:t>
                        </m:r>
                        <m:r>
                          <a:rPr lang="en-GB" sz="1400" b="0" i="1" smtClean="0">
                            <a:latin typeface="Cambria Math"/>
                          </a:rPr>
                          <m:t>𝑠𝑖𝑧𝑒</m:t>
                        </m:r>
                        <m:r>
                          <a:rPr lang="en-GB" sz="1400" b="0" i="1" smtClean="0">
                            <a:latin typeface="Cambria Math"/>
                          </a:rPr>
                          <m:t> </m:t>
                        </m:r>
                        <m:d>
                          <m:dPr>
                            <m:ctrlPr>
                              <a:rPr lang="en-GB" sz="1400" b="0" i="1" smtClean="0">
                                <a:latin typeface="Cambria Math" panose="02040503050406030204" pitchFamily="18" charset="0"/>
                              </a:rPr>
                            </m:ctrlPr>
                          </m:dPr>
                          <m:e>
                            <m:r>
                              <a:rPr lang="en-GB" sz="1400" b="0" i="1" smtClean="0">
                                <a:latin typeface="Cambria Math"/>
                              </a:rPr>
                              <m:t>𝑛</m:t>
                            </m:r>
                          </m:e>
                        </m:d>
                      </m:num>
                      <m:den>
                        <m:r>
                          <a:rPr lang="en-GB" sz="1400" b="0" i="1" smtClean="0">
                            <a:latin typeface="Cambria Math"/>
                          </a:rPr>
                          <m:t>𝑝𝑜𝑝</m:t>
                        </m:r>
                        <m:r>
                          <a:rPr lang="en-GB" sz="1400" b="0" i="1" smtClean="0">
                            <a:latin typeface="Cambria Math"/>
                          </a:rPr>
                          <m:t> </m:t>
                        </m:r>
                        <m:r>
                          <a:rPr lang="en-GB" sz="1400" b="0" i="1" smtClean="0">
                            <a:latin typeface="Cambria Math"/>
                          </a:rPr>
                          <m:t>𝑠𝑖𝑧𝑒</m:t>
                        </m:r>
                        <m:r>
                          <a:rPr lang="en-GB" sz="1400" b="0" i="1" smtClean="0">
                            <a:latin typeface="Cambria Math"/>
                          </a:rPr>
                          <m:t> </m:t>
                        </m:r>
                        <m:d>
                          <m:dPr>
                            <m:ctrlPr>
                              <a:rPr lang="en-GB" sz="1400" b="0" i="1" smtClean="0">
                                <a:latin typeface="Cambria Math" panose="02040503050406030204" pitchFamily="18" charset="0"/>
                              </a:rPr>
                            </m:ctrlPr>
                          </m:dPr>
                          <m:e>
                            <m:r>
                              <a:rPr lang="en-GB" sz="1400" b="0" i="1" smtClean="0">
                                <a:latin typeface="Cambria Math"/>
                              </a:rPr>
                              <m:t>𝑁</m:t>
                            </m:r>
                          </m:e>
                        </m:d>
                      </m:den>
                    </m:f>
                  </m:oMath>
                </a14:m>
                <a:r>
                  <a:rPr lang="en-GB" sz="1400" dirty="0"/>
                  <a:t> sampled from each strata.</a:t>
                </a:r>
              </a:p>
              <a:p>
                <a:endParaRPr lang="en-GB" sz="1400" dirty="0"/>
              </a:p>
              <a:p>
                <a:r>
                  <a:rPr lang="en-GB" sz="1400" dirty="0"/>
                  <a:t>Used when sample is large and population naturally divides into groups.</a:t>
                </a:r>
              </a:p>
            </p:txBody>
          </p:sp>
        </mc:Choice>
        <mc:Fallback xmlns="">
          <p:sp>
            <p:nvSpPr>
              <p:cNvPr id="10" name="Rectangle 9"/>
              <p:cNvSpPr>
                <a:spLocks noRot="1" noChangeAspect="1" noMove="1" noResize="1" noEditPoints="1" noAdjustHandles="1" noChangeArrowheads="1" noChangeShapeType="1" noTextEdit="1"/>
              </p:cNvSpPr>
              <p:nvPr/>
            </p:nvSpPr>
            <p:spPr>
              <a:xfrm>
                <a:off x="2195736" y="1639594"/>
                <a:ext cx="1943644" cy="3373547"/>
              </a:xfrm>
              <a:prstGeom prst="rect">
                <a:avLst/>
              </a:prstGeom>
              <a:blipFill rotWithShape="1">
                <a:blip r:embed="rId2"/>
                <a:stretch>
                  <a:fillRect b="-2873"/>
                </a:stretch>
              </a:blipFill>
            </p:spPr>
            <p:txBody>
              <a:bodyPr/>
              <a:lstStyle/>
              <a:p>
                <a:r>
                  <a:rPr lang="en-GB">
                    <a:noFill/>
                  </a:rPr>
                  <a:t> </a:t>
                </a:r>
              </a:p>
            </p:txBody>
          </p:sp>
        </mc:Fallback>
      </mc:AlternateContent>
      <p:sp>
        <p:nvSpPr>
          <p:cNvPr id="13" name="Rectangle 12"/>
          <p:cNvSpPr/>
          <p:nvPr/>
        </p:nvSpPr>
        <p:spPr>
          <a:xfrm>
            <a:off x="4139380" y="1639593"/>
            <a:ext cx="1943644" cy="337354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It can give more accurate estimates than simple random sampling where there are clear strata present.</a:t>
            </a:r>
          </a:p>
          <a:p>
            <a:pPr marL="285750" indent="-285750">
              <a:buFont typeface="Arial" panose="020B0604020202020204" pitchFamily="34" charset="0"/>
              <a:buChar char="•"/>
            </a:pPr>
            <a:r>
              <a:rPr lang="en-GB" sz="1400" dirty="0"/>
              <a:t>Reflects the population structure.</a:t>
            </a:r>
          </a:p>
        </p:txBody>
      </p:sp>
      <p:sp>
        <p:nvSpPr>
          <p:cNvPr id="14" name="Rectangle 13"/>
          <p:cNvSpPr/>
          <p:nvPr/>
        </p:nvSpPr>
        <p:spPr>
          <a:xfrm>
            <a:off x="6083025" y="1639595"/>
            <a:ext cx="1952924" cy="337357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Within the strata, the problems are the same as for any simple random sample.</a:t>
            </a:r>
          </a:p>
          <a:p>
            <a:pPr marL="285750" indent="-285750">
              <a:buFont typeface="Arial" panose="020B0604020202020204" pitchFamily="34" charset="0"/>
              <a:buChar char="•"/>
            </a:pPr>
            <a:r>
              <a:rPr lang="en-GB" sz="1400" dirty="0"/>
              <a:t>If the strata are not clearly defined they may overlap.</a:t>
            </a:r>
          </a:p>
        </p:txBody>
      </p:sp>
      <p:sp>
        <p:nvSpPr>
          <p:cNvPr id="19" name="Rectangle 18"/>
          <p:cNvSpPr/>
          <p:nvPr/>
        </p:nvSpPr>
        <p:spPr>
          <a:xfrm>
            <a:off x="2195736" y="1639596"/>
            <a:ext cx="1942081" cy="33735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4139380" y="1639596"/>
            <a:ext cx="1960911" cy="33735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100292" y="1639595"/>
            <a:ext cx="1935657" cy="33735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184</a:t>
            </a:fld>
            <a:endParaRPr lang="en-US"/>
          </a:p>
        </p:txBody>
      </p:sp>
    </p:spTree>
    <p:extLst>
      <p:ext uri="{BB962C8B-B14F-4D97-AF65-F5344CB8AC3E}">
        <p14:creationId xmlns:p14="http://schemas.microsoft.com/office/powerpoint/2010/main" val="3721424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9" grpId="0" animBg="1"/>
      <p:bldP spid="21" grpId="0" animBg="1"/>
      <p:bldP spid="2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Quota Sampling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671038" y="1288847"/>
            <a:ext cx="1236666"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Type</a:t>
            </a:r>
          </a:p>
        </p:txBody>
      </p:sp>
      <p:sp>
        <p:nvSpPr>
          <p:cNvPr id="6" name="Rectangle 5"/>
          <p:cNvSpPr/>
          <p:nvPr/>
        </p:nvSpPr>
        <p:spPr>
          <a:xfrm>
            <a:off x="1907704"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How to carry out</a:t>
            </a:r>
          </a:p>
        </p:txBody>
      </p:sp>
      <p:sp>
        <p:nvSpPr>
          <p:cNvPr id="7" name="Rectangle 6"/>
          <p:cNvSpPr/>
          <p:nvPr/>
        </p:nvSpPr>
        <p:spPr>
          <a:xfrm>
            <a:off x="3923928" y="1288847"/>
            <a:ext cx="2016224"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Advantages</a:t>
            </a:r>
          </a:p>
        </p:txBody>
      </p:sp>
      <p:sp>
        <p:nvSpPr>
          <p:cNvPr id="8" name="Rectangle 7"/>
          <p:cNvSpPr/>
          <p:nvPr/>
        </p:nvSpPr>
        <p:spPr>
          <a:xfrm>
            <a:off x="5943177" y="1288847"/>
            <a:ext cx="2092771" cy="3507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Disadvantages</a:t>
            </a:r>
          </a:p>
        </p:txBody>
      </p:sp>
      <p:sp>
        <p:nvSpPr>
          <p:cNvPr id="9" name="Rectangle 8"/>
          <p:cNvSpPr/>
          <p:nvPr/>
        </p:nvSpPr>
        <p:spPr>
          <a:xfrm>
            <a:off x="671038" y="1639594"/>
            <a:ext cx="1524698" cy="37336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Quota</a:t>
            </a:r>
          </a:p>
          <a:p>
            <a:pPr algn="ctr"/>
            <a:r>
              <a:rPr lang="en-GB" sz="1600" dirty="0"/>
              <a:t>Sampling</a:t>
            </a:r>
          </a:p>
        </p:txBody>
      </p:sp>
      <p:sp>
        <p:nvSpPr>
          <p:cNvPr id="10" name="Rectangle 9"/>
          <p:cNvSpPr/>
          <p:nvPr/>
        </p:nvSpPr>
        <p:spPr>
          <a:xfrm>
            <a:off x="2195736" y="1639594"/>
            <a:ext cx="1943644" cy="3733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GB" sz="1400" b="1" dirty="0"/>
              <a:t>What is it :</a:t>
            </a:r>
          </a:p>
          <a:p>
            <a:r>
              <a:rPr lang="en-GB" sz="1400" dirty="0"/>
              <a:t>The population is divided into groups in terms of gender, social class, etc.  A quota of people in each group is set to try and reflect the group’s proportion in the whole population. </a:t>
            </a:r>
            <a:r>
              <a:rPr lang="en-GB" sz="1400" u="sng" dirty="0"/>
              <a:t>Interviewer selects the actual sampling units</a:t>
            </a:r>
            <a:r>
              <a:rPr lang="en-GB" sz="1400" dirty="0"/>
              <a:t>.</a:t>
            </a:r>
          </a:p>
        </p:txBody>
      </p:sp>
      <p:sp>
        <p:nvSpPr>
          <p:cNvPr id="13" name="Rectangle 12"/>
          <p:cNvSpPr/>
          <p:nvPr/>
        </p:nvSpPr>
        <p:spPr>
          <a:xfrm>
            <a:off x="4139380" y="1639593"/>
            <a:ext cx="1943644" cy="37336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Enables fieldwork to be done quickly because a </a:t>
            </a:r>
            <a:r>
              <a:rPr lang="en-GB" sz="1400" dirty="0" err="1"/>
              <a:t>representatitive</a:t>
            </a:r>
            <a:r>
              <a:rPr lang="en-GB" sz="1400" dirty="0"/>
              <a:t> sample can be achieved with a small sample size.</a:t>
            </a:r>
          </a:p>
          <a:p>
            <a:pPr marL="285750" indent="-285750">
              <a:buFont typeface="Arial" panose="020B0604020202020204" pitchFamily="34" charset="0"/>
              <a:buChar char="•"/>
            </a:pPr>
            <a:r>
              <a:rPr lang="en-GB" sz="1400" dirty="0"/>
              <a:t>Costs kept to a minimum.</a:t>
            </a:r>
          </a:p>
          <a:p>
            <a:pPr marL="285750" indent="-285750">
              <a:buFont typeface="Arial" panose="020B0604020202020204" pitchFamily="34" charset="0"/>
              <a:buChar char="•"/>
            </a:pPr>
            <a:r>
              <a:rPr lang="en-GB" sz="1400" dirty="0"/>
              <a:t>Administering the test is easy.</a:t>
            </a:r>
          </a:p>
        </p:txBody>
      </p:sp>
      <p:sp>
        <p:nvSpPr>
          <p:cNvPr id="14" name="Rectangle 13"/>
          <p:cNvSpPr/>
          <p:nvPr/>
        </p:nvSpPr>
        <p:spPr>
          <a:xfrm>
            <a:off x="6083025" y="1639595"/>
            <a:ext cx="1952924" cy="373362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indent="-285750">
              <a:buFont typeface="Arial" panose="020B0604020202020204" pitchFamily="34" charset="0"/>
              <a:buChar char="•"/>
            </a:pPr>
            <a:r>
              <a:rPr lang="en-GB" sz="1400" dirty="0"/>
              <a:t>Not possible to estimate the sampling errors (Process is not a random one).</a:t>
            </a:r>
          </a:p>
          <a:p>
            <a:pPr marL="285750" indent="-285750">
              <a:buFont typeface="Arial" panose="020B0604020202020204" pitchFamily="34" charset="0"/>
              <a:buChar char="•"/>
            </a:pPr>
            <a:r>
              <a:rPr lang="en-GB" sz="1400" dirty="0"/>
              <a:t>Interviewers have to choose the respondents and may not be able to judge the characteristics easily.</a:t>
            </a:r>
          </a:p>
          <a:p>
            <a:pPr marL="285750" indent="-285750">
              <a:buFont typeface="Arial" panose="020B0604020202020204" pitchFamily="34" charset="0"/>
              <a:buChar char="•"/>
            </a:pPr>
            <a:r>
              <a:rPr lang="en-GB" sz="1400" dirty="0"/>
              <a:t>Non-responses are not recorded.</a:t>
            </a:r>
          </a:p>
          <a:p>
            <a:pPr marL="285750" indent="-285750">
              <a:buFont typeface="Arial" panose="020B0604020202020204" pitchFamily="34" charset="0"/>
              <a:buChar char="•"/>
            </a:pPr>
            <a:r>
              <a:rPr lang="en-GB" sz="1400" dirty="0"/>
              <a:t>Can introduce interviewer bias in who is included.</a:t>
            </a:r>
          </a:p>
        </p:txBody>
      </p:sp>
      <p:sp>
        <p:nvSpPr>
          <p:cNvPr id="19" name="Rectangle 18"/>
          <p:cNvSpPr/>
          <p:nvPr/>
        </p:nvSpPr>
        <p:spPr>
          <a:xfrm>
            <a:off x="2195091" y="1648256"/>
            <a:ext cx="1942081" cy="37249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4139380" y="1648256"/>
            <a:ext cx="1960911" cy="37249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100292" y="1648258"/>
            <a:ext cx="1935657" cy="37249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185</a:t>
            </a:fld>
            <a:endParaRPr lang="en-US"/>
          </a:p>
        </p:txBody>
      </p:sp>
    </p:spTree>
    <p:extLst>
      <p:ext uri="{BB962C8B-B14F-4D97-AF65-F5344CB8AC3E}">
        <p14:creationId xmlns:p14="http://schemas.microsoft.com/office/powerpoint/2010/main" val="2457514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9" grpId="0" animBg="1"/>
      <p:bldP spid="21" grpId="0" animBg="1"/>
      <p:bldP spid="2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10" y="908720"/>
            <a:ext cx="8265831" cy="17177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24" y="2996952"/>
            <a:ext cx="7541201"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16524" y="2978121"/>
            <a:ext cx="7743908" cy="17470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186</a:t>
            </a:fld>
            <a:endParaRPr lang="en-US"/>
          </a:p>
        </p:txBody>
      </p:sp>
    </p:spTree>
    <p:extLst>
      <p:ext uri="{BB962C8B-B14F-4D97-AF65-F5344CB8AC3E}">
        <p14:creationId xmlns:p14="http://schemas.microsoft.com/office/powerpoint/2010/main" val="1092556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04894"/>
            <a:ext cx="8364350" cy="21200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960" y="2924944"/>
            <a:ext cx="6429211" cy="393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3528" y="2895422"/>
            <a:ext cx="8364350" cy="3962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187</a:t>
            </a:fld>
            <a:endParaRPr lang="en-US"/>
          </a:p>
        </p:txBody>
      </p:sp>
    </p:spTree>
    <p:extLst>
      <p:ext uri="{BB962C8B-B14F-4D97-AF65-F5344CB8AC3E}">
        <p14:creationId xmlns:p14="http://schemas.microsoft.com/office/powerpoint/2010/main" val="1313667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35289"/>
            <a:ext cx="7493930" cy="352839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9" y="4263681"/>
            <a:ext cx="6790829" cy="259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43200" y="4263681"/>
            <a:ext cx="7074258" cy="25928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188</a:t>
            </a:fld>
            <a:endParaRPr lang="en-US"/>
          </a:p>
        </p:txBody>
      </p:sp>
    </p:spTree>
    <p:extLst>
      <p:ext uri="{BB962C8B-B14F-4D97-AF65-F5344CB8AC3E}">
        <p14:creationId xmlns:p14="http://schemas.microsoft.com/office/powerpoint/2010/main" val="3629859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36712"/>
            <a:ext cx="8706922" cy="158417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11" y="2708920"/>
            <a:ext cx="789093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36844" y="2708920"/>
            <a:ext cx="7913605" cy="3600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189</a:t>
            </a:fld>
            <a:endParaRPr lang="en-US"/>
          </a:p>
        </p:txBody>
      </p:sp>
    </p:spTree>
    <p:extLst>
      <p:ext uri="{BB962C8B-B14F-4D97-AF65-F5344CB8AC3E}">
        <p14:creationId xmlns:p14="http://schemas.microsoft.com/office/powerpoint/2010/main" val="20713037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a:t>It allows us to </a:t>
            </a:r>
            <a:r>
              <a:rPr lang="en-IN" b="1" dirty="0"/>
              <a:t>quantify</a:t>
            </a:r>
            <a:r>
              <a:rPr lang="en-IN" dirty="0"/>
              <a:t> the variability in the outcome of any experiment  whose exact outcome cannot be predicted with certainty.</a:t>
            </a:r>
          </a:p>
          <a:p>
            <a:pPr>
              <a:buFont typeface="Wingdings" panose="05000000000000000000" pitchFamily="2" charset="2"/>
              <a:buChar char="v"/>
            </a:pPr>
            <a:r>
              <a:rPr lang="en-IN" dirty="0"/>
              <a:t>Terminology</a:t>
            </a:r>
          </a:p>
          <a:p>
            <a:pPr lvl="1">
              <a:buFont typeface="Wingdings" panose="05000000000000000000" pitchFamily="2" charset="2"/>
              <a:buChar char="v"/>
            </a:pPr>
            <a:r>
              <a:rPr lang="en-IN" sz="2400" dirty="0"/>
              <a:t>Sample Space.</a:t>
            </a:r>
          </a:p>
          <a:p>
            <a:pPr lvl="2">
              <a:buFont typeface="Wingdings" panose="05000000000000000000" pitchFamily="2" charset="2"/>
              <a:buChar char="v"/>
            </a:pPr>
            <a:r>
              <a:rPr lang="en-IN" dirty="0">
                <a:latin typeface="Arial" panose="020B0604020202020204" pitchFamily="34" charset="0"/>
                <a:cs typeface="Arial" panose="020B0604020202020204" pitchFamily="34" charset="0"/>
              </a:rPr>
              <a:t>Discrete Sample Space.</a:t>
            </a:r>
          </a:p>
          <a:p>
            <a:pPr lvl="2">
              <a:buFont typeface="Wingdings" panose="05000000000000000000" pitchFamily="2" charset="2"/>
              <a:buChar char="v"/>
            </a:pPr>
            <a:r>
              <a:rPr lang="en-IN" dirty="0">
                <a:latin typeface="Arial" panose="020B0604020202020204" pitchFamily="34" charset="0"/>
                <a:cs typeface="Arial" panose="020B0604020202020204" pitchFamily="34" charset="0"/>
              </a:rPr>
              <a:t>Continuous Sample Space.</a:t>
            </a:r>
          </a:p>
          <a:p>
            <a:pPr lvl="1">
              <a:buFont typeface="Wingdings" panose="05000000000000000000" pitchFamily="2" charset="2"/>
              <a:buChar char="v"/>
            </a:pPr>
            <a:r>
              <a:rPr lang="en-IN" sz="2400" dirty="0"/>
              <a:t>Experiment</a:t>
            </a:r>
          </a:p>
          <a:p>
            <a:pPr lvl="1">
              <a:buFont typeface="Wingdings" panose="05000000000000000000" pitchFamily="2" charset="2"/>
              <a:buChar char="v"/>
            </a:pPr>
            <a:r>
              <a:rPr lang="en-IN" sz="2400" dirty="0"/>
              <a:t>Outcome</a:t>
            </a:r>
          </a:p>
        </p:txBody>
      </p:sp>
      <p:sp>
        <p:nvSpPr>
          <p:cNvPr id="3" name="Content Placeholder 2"/>
          <p:cNvSpPr>
            <a:spLocks noGrp="1"/>
          </p:cNvSpPr>
          <p:nvPr>
            <p:ph sz="quarter" idx="10"/>
          </p:nvPr>
        </p:nvSpPr>
        <p:spPr/>
        <p:txBody>
          <a:bodyPr/>
          <a:lstStyle/>
          <a:p>
            <a:r>
              <a:rPr lang="en-IN" dirty="0"/>
              <a:t>Probability</a:t>
            </a:r>
          </a:p>
        </p:txBody>
      </p:sp>
    </p:spTree>
    <p:extLst>
      <p:ext uri="{BB962C8B-B14F-4D97-AF65-F5344CB8AC3E}">
        <p14:creationId xmlns:p14="http://schemas.microsoft.com/office/powerpoint/2010/main" val="40782559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8267380" cy="13681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20" y="2852936"/>
            <a:ext cx="7498851"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36732" y="2777019"/>
            <a:ext cx="7854176" cy="20921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190</a:t>
            </a:fld>
            <a:endParaRPr lang="en-US"/>
          </a:p>
        </p:txBody>
      </p:sp>
    </p:spTree>
    <p:extLst>
      <p:ext uri="{BB962C8B-B14F-4D97-AF65-F5344CB8AC3E}">
        <p14:creationId xmlns:p14="http://schemas.microsoft.com/office/powerpoint/2010/main" val="1141090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09600" y="1847850"/>
            <a:ext cx="5395913" cy="4371975"/>
          </a:xfrm>
          <a:prstGeom prst="rect">
            <a:avLst/>
          </a:prstGeom>
          <a:solidFill>
            <a:srgbClr val="FFFFFF"/>
          </a:solidFill>
          <a:ln w="12700">
            <a:solidFill>
              <a:schemeClr val="tx2"/>
            </a:solidFill>
            <a:miter lim="800000"/>
            <a:headEnd/>
            <a:tailEnd/>
          </a:ln>
          <a:effectLst>
            <a:outerShdw dist="107763" dir="18900000" algn="ctr" rotWithShape="0">
              <a:schemeClr val="bg2"/>
            </a:outerShdw>
          </a:effectLst>
        </p:spPr>
        <p:txBody>
          <a:bodyPr lIns="90488" tIns="44450" rIns="90488" bIns="44450">
            <a:spAutoFit/>
          </a:bodyPr>
          <a:lstStyle/>
          <a:p>
            <a:pPr>
              <a:defRPr/>
            </a:pPr>
            <a:r>
              <a:rPr lang="en-US" sz="2800" dirty="0">
                <a:solidFill>
                  <a:schemeClr val="tx2"/>
                </a:solidFill>
                <a:latin typeface="Times New Roman" pitchFamily="18" charset="0"/>
              </a:rPr>
              <a:t>When sampling from a population with mean</a:t>
            </a:r>
            <a:r>
              <a:rPr lang="en-US" sz="2800" dirty="0">
                <a:latin typeface="Times New Roman" pitchFamily="18" charset="0"/>
              </a:rPr>
              <a:t> </a:t>
            </a:r>
            <a:r>
              <a:rPr lang="en-US" sz="2800" dirty="0">
                <a:latin typeface="Symbol" pitchFamily="18" charset="2"/>
              </a:rPr>
              <a:t></a:t>
            </a:r>
            <a:r>
              <a:rPr lang="en-US" sz="2800" dirty="0">
                <a:latin typeface="Times New Roman" pitchFamily="18" charset="0"/>
              </a:rPr>
              <a:t> </a:t>
            </a:r>
            <a:r>
              <a:rPr lang="en-US" sz="2800" dirty="0">
                <a:solidFill>
                  <a:schemeClr val="tx2"/>
                </a:solidFill>
                <a:latin typeface="Times New Roman" pitchFamily="18" charset="0"/>
              </a:rPr>
              <a:t>and finite standard deviation </a:t>
            </a:r>
            <a:r>
              <a:rPr lang="en-US" sz="2800" dirty="0">
                <a:latin typeface="Symbol" pitchFamily="18" charset="2"/>
              </a:rPr>
              <a:t></a:t>
            </a:r>
            <a:r>
              <a:rPr lang="en-US" sz="2800" dirty="0">
                <a:latin typeface="Times New Roman" pitchFamily="18" charset="0"/>
              </a:rPr>
              <a:t>,</a:t>
            </a:r>
            <a:r>
              <a:rPr lang="en-US" sz="2800" dirty="0">
                <a:solidFill>
                  <a:schemeClr val="tx2"/>
                </a:solidFill>
                <a:latin typeface="Times New Roman" pitchFamily="18" charset="0"/>
              </a:rPr>
              <a:t> the sampling distribution of the sample mean will tend to be a normal distribution with mean </a:t>
            </a:r>
            <a:r>
              <a:rPr lang="en-US" sz="2800" dirty="0">
                <a:latin typeface="Symbol" pitchFamily="18" charset="2"/>
              </a:rPr>
              <a:t></a:t>
            </a:r>
            <a:r>
              <a:rPr lang="en-US" sz="2800" dirty="0">
                <a:latin typeface="Times New Roman" pitchFamily="18" charset="0"/>
              </a:rPr>
              <a:t> </a:t>
            </a:r>
            <a:r>
              <a:rPr lang="en-US" sz="2800" dirty="0">
                <a:solidFill>
                  <a:schemeClr val="tx2"/>
                </a:solidFill>
                <a:latin typeface="Times New Roman" pitchFamily="18" charset="0"/>
              </a:rPr>
              <a:t>and standard deviation</a:t>
            </a:r>
            <a:r>
              <a:rPr lang="en-US" sz="2800" dirty="0">
                <a:solidFill>
                  <a:schemeClr val="bg2"/>
                </a:solidFill>
                <a:latin typeface="Times New Roman" pitchFamily="18" charset="0"/>
              </a:rPr>
              <a:t>     </a:t>
            </a:r>
            <a:r>
              <a:rPr lang="en-US" sz="2800" dirty="0">
                <a:solidFill>
                  <a:schemeClr val="tx2"/>
                </a:solidFill>
                <a:latin typeface="Times New Roman" pitchFamily="18" charset="0"/>
              </a:rPr>
              <a:t>as the sample size becomes large</a:t>
            </a:r>
          </a:p>
          <a:p>
            <a:pPr>
              <a:defRPr/>
            </a:pPr>
            <a:r>
              <a:rPr lang="en-US" sz="2800" dirty="0">
                <a:solidFill>
                  <a:srgbClr val="FF0000"/>
                </a:solidFill>
                <a:latin typeface="Times New Roman" pitchFamily="18" charset="0"/>
              </a:rPr>
              <a:t>(</a:t>
            </a:r>
            <a:r>
              <a:rPr lang="en-US" sz="2800" i="1" dirty="0">
                <a:solidFill>
                  <a:srgbClr val="FF0000"/>
                </a:solidFill>
                <a:latin typeface="Times New Roman" pitchFamily="18" charset="0"/>
              </a:rPr>
              <a:t>n</a:t>
            </a:r>
            <a:r>
              <a:rPr lang="en-US" sz="2800" dirty="0">
                <a:solidFill>
                  <a:srgbClr val="FF0000"/>
                </a:solidFill>
                <a:latin typeface="Times New Roman" pitchFamily="18" charset="0"/>
              </a:rPr>
              <a:t> &gt;30). </a:t>
            </a:r>
          </a:p>
          <a:p>
            <a:pPr>
              <a:defRPr/>
            </a:pPr>
            <a:endParaRPr lang="en-US" sz="2800" dirty="0">
              <a:solidFill>
                <a:schemeClr val="tx2"/>
              </a:solidFill>
              <a:latin typeface="Times New Roman" pitchFamily="18" charset="0"/>
            </a:endParaRPr>
          </a:p>
          <a:p>
            <a:pPr>
              <a:defRPr/>
            </a:pPr>
            <a:r>
              <a:rPr lang="en-US" sz="2800" dirty="0">
                <a:solidFill>
                  <a:srgbClr val="FF3300"/>
                </a:solidFill>
                <a:latin typeface="Times New Roman" pitchFamily="18" charset="0"/>
              </a:rPr>
              <a:t>For “large enough” </a:t>
            </a:r>
            <a:r>
              <a:rPr lang="en-US" sz="2800" i="1" dirty="0">
                <a:solidFill>
                  <a:srgbClr val="FF3300"/>
                </a:solidFill>
                <a:latin typeface="Times New Roman" pitchFamily="18" charset="0"/>
              </a:rPr>
              <a:t>n</a:t>
            </a:r>
            <a:r>
              <a:rPr lang="en-US" sz="2800" dirty="0">
                <a:solidFill>
                  <a:srgbClr val="FF3300"/>
                </a:solidFill>
                <a:latin typeface="Times New Roman" pitchFamily="18" charset="0"/>
              </a:rPr>
              <a:t>:</a:t>
            </a:r>
          </a:p>
        </p:txBody>
      </p:sp>
      <p:graphicFrame>
        <p:nvGraphicFramePr>
          <p:cNvPr id="9218" name="Object 4"/>
          <p:cNvGraphicFramePr>
            <a:graphicFrameLocks/>
          </p:cNvGraphicFramePr>
          <p:nvPr/>
        </p:nvGraphicFramePr>
        <p:xfrm>
          <a:off x="5191125" y="3887788"/>
          <a:ext cx="398463" cy="628650"/>
        </p:xfrm>
        <a:graphic>
          <a:graphicData uri="http://schemas.openxmlformats.org/presentationml/2006/ole">
            <mc:AlternateContent xmlns:mc="http://schemas.openxmlformats.org/markup-compatibility/2006">
              <mc:Choice xmlns:v="urn:schemas-microsoft-com:vml" Requires="v">
                <p:oleObj spid="_x0000_s5122" name="Equation" r:id="rId4" imgW="973080" imgH="701640" progId="Equation.3">
                  <p:embed/>
                </p:oleObj>
              </mc:Choice>
              <mc:Fallback>
                <p:oleObj name="Equation" r:id="rId4" imgW="973080" imgH="701640" progId="Equation.3">
                  <p:embed/>
                  <p:pic>
                    <p:nvPicPr>
                      <p:cNvPr id="9218"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25" y="3887788"/>
                        <a:ext cx="398463"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5"/>
          <p:cNvGraphicFramePr>
            <a:graphicFrameLocks/>
          </p:cNvGraphicFramePr>
          <p:nvPr/>
        </p:nvGraphicFramePr>
        <p:xfrm>
          <a:off x="3876675" y="5754688"/>
          <a:ext cx="1663700" cy="415925"/>
        </p:xfrm>
        <a:graphic>
          <a:graphicData uri="http://schemas.openxmlformats.org/presentationml/2006/ole">
            <mc:AlternateContent xmlns:mc="http://schemas.openxmlformats.org/markup-compatibility/2006">
              <mc:Choice xmlns:v="urn:schemas-microsoft-com:vml" Requires="v">
                <p:oleObj spid="_x0000_s5123" name="Equation" r:id="rId6" imgW="1701720" imgH="317160" progId="Equation.3">
                  <p:embed/>
                </p:oleObj>
              </mc:Choice>
              <mc:Fallback>
                <p:oleObj name="Equation" r:id="rId6" imgW="1701720" imgH="317160" progId="Equation.3">
                  <p:embed/>
                  <p:pic>
                    <p:nvPicPr>
                      <p:cNvPr id="9219"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675" y="5754688"/>
                        <a:ext cx="16637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Freeform 11"/>
          <p:cNvSpPr>
            <a:spLocks/>
          </p:cNvSpPr>
          <p:nvPr/>
        </p:nvSpPr>
        <p:spPr bwMode="auto">
          <a:xfrm>
            <a:off x="6496050" y="1868488"/>
            <a:ext cx="2328863" cy="1428750"/>
          </a:xfrm>
          <a:custGeom>
            <a:avLst/>
            <a:gdLst>
              <a:gd name="T0" fmla="*/ 0 w 1467"/>
              <a:gd name="T1" fmla="*/ 2147483647 h 900"/>
              <a:gd name="T2" fmla="*/ 2147483647 w 1467"/>
              <a:gd name="T3" fmla="*/ 2147483647 h 900"/>
              <a:gd name="T4" fmla="*/ 2147483647 w 1467"/>
              <a:gd name="T5" fmla="*/ 0 h 900"/>
              <a:gd name="T6" fmla="*/ 0 w 1467"/>
              <a:gd name="T7" fmla="*/ 0 h 900"/>
              <a:gd name="T8" fmla="*/ 0 w 1467"/>
              <a:gd name="T9" fmla="*/ 2147483647 h 900"/>
              <a:gd name="T10" fmla="*/ 0 60000 65536"/>
              <a:gd name="T11" fmla="*/ 0 60000 65536"/>
              <a:gd name="T12" fmla="*/ 0 60000 65536"/>
              <a:gd name="T13" fmla="*/ 0 60000 65536"/>
              <a:gd name="T14" fmla="*/ 0 60000 65536"/>
              <a:gd name="T15" fmla="*/ 0 w 1467"/>
              <a:gd name="T16" fmla="*/ 0 h 900"/>
              <a:gd name="T17" fmla="*/ 1467 w 1467"/>
              <a:gd name="T18" fmla="*/ 900 h 900"/>
            </a:gdLst>
            <a:ahLst/>
            <a:cxnLst>
              <a:cxn ang="T10">
                <a:pos x="T0" y="T1"/>
              </a:cxn>
              <a:cxn ang="T11">
                <a:pos x="T2" y="T3"/>
              </a:cxn>
              <a:cxn ang="T12">
                <a:pos x="T4" y="T5"/>
              </a:cxn>
              <a:cxn ang="T13">
                <a:pos x="T6" y="T7"/>
              </a:cxn>
              <a:cxn ang="T14">
                <a:pos x="T8" y="T9"/>
              </a:cxn>
            </a:cxnLst>
            <a:rect l="T15" t="T16" r="T17" b="T18"/>
            <a:pathLst>
              <a:path w="1467" h="900">
                <a:moveTo>
                  <a:pt x="0" y="899"/>
                </a:moveTo>
                <a:lnTo>
                  <a:pt x="1466" y="899"/>
                </a:lnTo>
                <a:lnTo>
                  <a:pt x="1466" y="0"/>
                </a:lnTo>
                <a:lnTo>
                  <a:pt x="0" y="0"/>
                </a:lnTo>
                <a:lnTo>
                  <a:pt x="0" y="899"/>
                </a:lnTo>
              </a:path>
            </a:pathLst>
          </a:custGeom>
          <a:solidFill>
            <a:srgbClr val="FFFF99"/>
          </a:solidFill>
          <a:ln w="12700" cap="rnd" cmpd="sng">
            <a:solidFill>
              <a:srgbClr val="000000"/>
            </a:solidFill>
            <a:prstDash val="solid"/>
            <a:round/>
            <a:headEnd type="none" w="med" len="med"/>
            <a:tailEnd type="none" w="med" len="med"/>
          </a:ln>
        </p:spPr>
        <p:txBody>
          <a:bodyPr/>
          <a:lstStyle/>
          <a:p>
            <a:endParaRPr lang="en-IN"/>
          </a:p>
        </p:txBody>
      </p:sp>
      <p:sp>
        <p:nvSpPr>
          <p:cNvPr id="9222" name="Rectangle 43"/>
          <p:cNvSpPr>
            <a:spLocks noChangeArrowheads="1"/>
          </p:cNvSpPr>
          <p:nvPr/>
        </p:nvSpPr>
        <p:spPr bwMode="auto">
          <a:xfrm rot="-5400000">
            <a:off x="6501607" y="2524919"/>
            <a:ext cx="2651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P</a:t>
            </a:r>
          </a:p>
        </p:txBody>
      </p:sp>
      <p:sp>
        <p:nvSpPr>
          <p:cNvPr id="9223" name="Rectangle 44"/>
          <p:cNvSpPr>
            <a:spLocks noChangeArrowheads="1"/>
          </p:cNvSpPr>
          <p:nvPr/>
        </p:nvSpPr>
        <p:spPr bwMode="auto">
          <a:xfrm rot="-5400000">
            <a:off x="6514306" y="2493169"/>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sp>
        <p:nvSpPr>
          <p:cNvPr id="9224" name="Rectangle 45"/>
          <p:cNvSpPr>
            <a:spLocks noChangeArrowheads="1"/>
          </p:cNvSpPr>
          <p:nvPr/>
        </p:nvSpPr>
        <p:spPr bwMode="auto">
          <a:xfrm rot="-5400000">
            <a:off x="6501606" y="2463007"/>
            <a:ext cx="2651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225" name="Rectangle 46"/>
          <p:cNvSpPr>
            <a:spLocks noChangeArrowheads="1"/>
          </p:cNvSpPr>
          <p:nvPr/>
        </p:nvSpPr>
        <p:spPr bwMode="auto">
          <a:xfrm rot="-5400000">
            <a:off x="6514306" y="2432844"/>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grpSp>
        <p:nvGrpSpPr>
          <p:cNvPr id="9226" name="Group 184"/>
          <p:cNvGrpSpPr>
            <a:grpSpLocks/>
          </p:cNvGrpSpPr>
          <p:nvPr/>
        </p:nvGrpSpPr>
        <p:grpSpPr bwMode="auto">
          <a:xfrm>
            <a:off x="6457950" y="1836738"/>
            <a:ext cx="2330450" cy="1495425"/>
            <a:chOff x="4038" y="1072"/>
            <a:chExt cx="1192" cy="918"/>
          </a:xfrm>
        </p:grpSpPr>
        <p:sp>
          <p:nvSpPr>
            <p:cNvPr id="9331" name="Rectangle 8"/>
            <p:cNvSpPr>
              <a:spLocks noChangeArrowheads="1"/>
            </p:cNvSpPr>
            <p:nvPr/>
          </p:nvSpPr>
          <p:spPr bwMode="auto">
            <a:xfrm rot="10800000">
              <a:off x="5095" y="1842"/>
              <a:ext cx="13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332" name="Line 9"/>
            <p:cNvSpPr>
              <a:spLocks noChangeShapeType="1"/>
            </p:cNvSpPr>
            <p:nvPr/>
          </p:nvSpPr>
          <p:spPr bwMode="auto">
            <a:xfrm>
              <a:off x="5135" y="1878"/>
              <a:ext cx="1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33" name="Freeform 12"/>
            <p:cNvSpPr>
              <a:spLocks/>
            </p:cNvSpPr>
            <p:nvPr/>
          </p:nvSpPr>
          <p:spPr bwMode="auto">
            <a:xfrm>
              <a:off x="4295" y="1286"/>
              <a:ext cx="881" cy="538"/>
            </a:xfrm>
            <a:custGeom>
              <a:avLst/>
              <a:gdLst>
                <a:gd name="T0" fmla="*/ 0 w 881"/>
                <a:gd name="T1" fmla="*/ 537 h 538"/>
                <a:gd name="T2" fmla="*/ 880 w 881"/>
                <a:gd name="T3" fmla="*/ 537 h 538"/>
                <a:gd name="T4" fmla="*/ 880 w 881"/>
                <a:gd name="T5" fmla="*/ 0 h 538"/>
                <a:gd name="T6" fmla="*/ 0 w 881"/>
                <a:gd name="T7" fmla="*/ 0 h 538"/>
                <a:gd name="T8" fmla="*/ 0 w 881"/>
                <a:gd name="T9" fmla="*/ 537 h 538"/>
                <a:gd name="T10" fmla="*/ 0 60000 65536"/>
                <a:gd name="T11" fmla="*/ 0 60000 65536"/>
                <a:gd name="T12" fmla="*/ 0 60000 65536"/>
                <a:gd name="T13" fmla="*/ 0 60000 65536"/>
                <a:gd name="T14" fmla="*/ 0 60000 65536"/>
                <a:gd name="T15" fmla="*/ 0 w 881"/>
                <a:gd name="T16" fmla="*/ 0 h 538"/>
                <a:gd name="T17" fmla="*/ 881 w 881"/>
                <a:gd name="T18" fmla="*/ 538 h 538"/>
              </a:gdLst>
              <a:ahLst/>
              <a:cxnLst>
                <a:cxn ang="T10">
                  <a:pos x="T0" y="T1"/>
                </a:cxn>
                <a:cxn ang="T11">
                  <a:pos x="T2" y="T3"/>
                </a:cxn>
                <a:cxn ang="T12">
                  <a:pos x="T4" y="T5"/>
                </a:cxn>
                <a:cxn ang="T13">
                  <a:pos x="T6" y="T7"/>
                </a:cxn>
                <a:cxn ang="T14">
                  <a:pos x="T8" y="T9"/>
                </a:cxn>
              </a:cxnLst>
              <a:rect l="T15" t="T16" r="T17" b="T18"/>
              <a:pathLst>
                <a:path w="881" h="538">
                  <a:moveTo>
                    <a:pt x="0" y="537"/>
                  </a:moveTo>
                  <a:lnTo>
                    <a:pt x="880" y="537"/>
                  </a:lnTo>
                  <a:lnTo>
                    <a:pt x="880" y="0"/>
                  </a:lnTo>
                  <a:lnTo>
                    <a:pt x="0" y="0"/>
                  </a:lnTo>
                  <a:lnTo>
                    <a:pt x="0" y="53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34" name="Rectangle 13"/>
            <p:cNvSpPr>
              <a:spLocks noChangeArrowheads="1"/>
            </p:cNvSpPr>
            <p:nvPr/>
          </p:nvSpPr>
          <p:spPr bwMode="auto">
            <a:xfrm>
              <a:off x="4119" y="1257"/>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35" name="Rectangle 14"/>
            <p:cNvSpPr>
              <a:spLocks noChangeArrowheads="1"/>
            </p:cNvSpPr>
            <p:nvPr/>
          </p:nvSpPr>
          <p:spPr bwMode="auto">
            <a:xfrm>
              <a:off x="4139" y="1257"/>
              <a:ext cx="10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36" name="Rectangle 15"/>
            <p:cNvSpPr>
              <a:spLocks noChangeArrowheads="1"/>
            </p:cNvSpPr>
            <p:nvPr/>
          </p:nvSpPr>
          <p:spPr bwMode="auto">
            <a:xfrm>
              <a:off x="4148" y="1257"/>
              <a:ext cx="12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2</a:t>
              </a:r>
            </a:p>
          </p:txBody>
        </p:sp>
        <p:sp>
          <p:nvSpPr>
            <p:cNvPr id="9337" name="Rectangle 16"/>
            <p:cNvSpPr>
              <a:spLocks noChangeArrowheads="1"/>
            </p:cNvSpPr>
            <p:nvPr/>
          </p:nvSpPr>
          <p:spPr bwMode="auto">
            <a:xfrm>
              <a:off x="4166" y="1257"/>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5</a:t>
              </a:r>
            </a:p>
          </p:txBody>
        </p:sp>
        <p:sp>
          <p:nvSpPr>
            <p:cNvPr id="9338" name="Rectangle 17"/>
            <p:cNvSpPr>
              <a:spLocks noChangeArrowheads="1"/>
            </p:cNvSpPr>
            <p:nvPr/>
          </p:nvSpPr>
          <p:spPr bwMode="auto">
            <a:xfrm>
              <a:off x="4119" y="1358"/>
              <a:ext cx="1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39" name="Rectangle 18"/>
            <p:cNvSpPr>
              <a:spLocks noChangeArrowheads="1"/>
            </p:cNvSpPr>
            <p:nvPr/>
          </p:nvSpPr>
          <p:spPr bwMode="auto">
            <a:xfrm>
              <a:off x="4139" y="1358"/>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40" name="Rectangle 19"/>
            <p:cNvSpPr>
              <a:spLocks noChangeArrowheads="1"/>
            </p:cNvSpPr>
            <p:nvPr/>
          </p:nvSpPr>
          <p:spPr bwMode="auto">
            <a:xfrm>
              <a:off x="4148" y="1358"/>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2</a:t>
              </a:r>
            </a:p>
          </p:txBody>
        </p:sp>
        <p:sp>
          <p:nvSpPr>
            <p:cNvPr id="9341" name="Rectangle 20"/>
            <p:cNvSpPr>
              <a:spLocks noChangeArrowheads="1"/>
            </p:cNvSpPr>
            <p:nvPr/>
          </p:nvSpPr>
          <p:spPr bwMode="auto">
            <a:xfrm>
              <a:off x="4166" y="1358"/>
              <a:ext cx="1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42" name="Rectangle 21"/>
            <p:cNvSpPr>
              <a:spLocks noChangeArrowheads="1"/>
            </p:cNvSpPr>
            <p:nvPr/>
          </p:nvSpPr>
          <p:spPr bwMode="auto">
            <a:xfrm>
              <a:off x="4119" y="1459"/>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43" name="Rectangle 22"/>
            <p:cNvSpPr>
              <a:spLocks noChangeArrowheads="1"/>
            </p:cNvSpPr>
            <p:nvPr/>
          </p:nvSpPr>
          <p:spPr bwMode="auto">
            <a:xfrm>
              <a:off x="4139" y="1459"/>
              <a:ext cx="10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44" name="Rectangle 23"/>
            <p:cNvSpPr>
              <a:spLocks noChangeArrowheads="1"/>
            </p:cNvSpPr>
            <p:nvPr/>
          </p:nvSpPr>
          <p:spPr bwMode="auto">
            <a:xfrm>
              <a:off x="4148" y="1459"/>
              <a:ext cx="12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1</a:t>
              </a:r>
            </a:p>
          </p:txBody>
        </p:sp>
        <p:sp>
          <p:nvSpPr>
            <p:cNvPr id="9345" name="Rectangle 24"/>
            <p:cNvSpPr>
              <a:spLocks noChangeArrowheads="1"/>
            </p:cNvSpPr>
            <p:nvPr/>
          </p:nvSpPr>
          <p:spPr bwMode="auto">
            <a:xfrm>
              <a:off x="4166" y="1459"/>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5</a:t>
              </a:r>
            </a:p>
          </p:txBody>
        </p:sp>
        <p:sp>
          <p:nvSpPr>
            <p:cNvPr id="9346" name="Rectangle 25"/>
            <p:cNvSpPr>
              <a:spLocks noChangeArrowheads="1"/>
            </p:cNvSpPr>
            <p:nvPr/>
          </p:nvSpPr>
          <p:spPr bwMode="auto">
            <a:xfrm>
              <a:off x="4119" y="1558"/>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47" name="Rectangle 26"/>
            <p:cNvSpPr>
              <a:spLocks noChangeArrowheads="1"/>
            </p:cNvSpPr>
            <p:nvPr/>
          </p:nvSpPr>
          <p:spPr bwMode="auto">
            <a:xfrm>
              <a:off x="4139" y="1558"/>
              <a:ext cx="10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48" name="Rectangle 27"/>
            <p:cNvSpPr>
              <a:spLocks noChangeArrowheads="1"/>
            </p:cNvSpPr>
            <p:nvPr/>
          </p:nvSpPr>
          <p:spPr bwMode="auto">
            <a:xfrm>
              <a:off x="4148" y="1558"/>
              <a:ext cx="12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1</a:t>
              </a:r>
            </a:p>
          </p:txBody>
        </p:sp>
        <p:sp>
          <p:nvSpPr>
            <p:cNvPr id="9349" name="Rectangle 28"/>
            <p:cNvSpPr>
              <a:spLocks noChangeArrowheads="1"/>
            </p:cNvSpPr>
            <p:nvPr/>
          </p:nvSpPr>
          <p:spPr bwMode="auto">
            <a:xfrm>
              <a:off x="4166" y="1558"/>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0" name="Rectangle 29"/>
            <p:cNvSpPr>
              <a:spLocks noChangeArrowheads="1"/>
            </p:cNvSpPr>
            <p:nvPr/>
          </p:nvSpPr>
          <p:spPr bwMode="auto">
            <a:xfrm>
              <a:off x="4119" y="1660"/>
              <a:ext cx="1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1" name="Rectangle 30"/>
            <p:cNvSpPr>
              <a:spLocks noChangeArrowheads="1"/>
            </p:cNvSpPr>
            <p:nvPr/>
          </p:nvSpPr>
          <p:spPr bwMode="auto">
            <a:xfrm>
              <a:off x="4139" y="1660"/>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52" name="Rectangle 31"/>
            <p:cNvSpPr>
              <a:spLocks noChangeArrowheads="1"/>
            </p:cNvSpPr>
            <p:nvPr/>
          </p:nvSpPr>
          <p:spPr bwMode="auto">
            <a:xfrm>
              <a:off x="4148" y="1660"/>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3" name="Rectangle 32"/>
            <p:cNvSpPr>
              <a:spLocks noChangeArrowheads="1"/>
            </p:cNvSpPr>
            <p:nvPr/>
          </p:nvSpPr>
          <p:spPr bwMode="auto">
            <a:xfrm>
              <a:off x="4166" y="1660"/>
              <a:ext cx="1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5</a:t>
              </a:r>
            </a:p>
          </p:txBody>
        </p:sp>
        <p:sp>
          <p:nvSpPr>
            <p:cNvPr id="9354" name="Rectangle 33"/>
            <p:cNvSpPr>
              <a:spLocks noChangeArrowheads="1"/>
            </p:cNvSpPr>
            <p:nvPr/>
          </p:nvSpPr>
          <p:spPr bwMode="auto">
            <a:xfrm>
              <a:off x="4119" y="1758"/>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5" name="Rectangle 34"/>
            <p:cNvSpPr>
              <a:spLocks noChangeArrowheads="1"/>
            </p:cNvSpPr>
            <p:nvPr/>
          </p:nvSpPr>
          <p:spPr bwMode="auto">
            <a:xfrm>
              <a:off x="4139" y="1758"/>
              <a:ext cx="10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356" name="Rectangle 35"/>
            <p:cNvSpPr>
              <a:spLocks noChangeArrowheads="1"/>
            </p:cNvSpPr>
            <p:nvPr/>
          </p:nvSpPr>
          <p:spPr bwMode="auto">
            <a:xfrm>
              <a:off x="4148" y="1758"/>
              <a:ext cx="12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7" name="Rectangle 36"/>
            <p:cNvSpPr>
              <a:spLocks noChangeArrowheads="1"/>
            </p:cNvSpPr>
            <p:nvPr/>
          </p:nvSpPr>
          <p:spPr bwMode="auto">
            <a:xfrm>
              <a:off x="4166" y="1758"/>
              <a:ext cx="12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358" name="Line 37"/>
            <p:cNvSpPr>
              <a:spLocks noChangeShapeType="1"/>
            </p:cNvSpPr>
            <p:nvPr/>
          </p:nvSpPr>
          <p:spPr bwMode="auto">
            <a:xfrm flipH="1">
              <a:off x="4260" y="1299"/>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59" name="Line 38"/>
            <p:cNvSpPr>
              <a:spLocks noChangeShapeType="1"/>
            </p:cNvSpPr>
            <p:nvPr/>
          </p:nvSpPr>
          <p:spPr bwMode="auto">
            <a:xfrm flipH="1">
              <a:off x="4260" y="1401"/>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0" name="Line 39"/>
            <p:cNvSpPr>
              <a:spLocks noChangeShapeType="1"/>
            </p:cNvSpPr>
            <p:nvPr/>
          </p:nvSpPr>
          <p:spPr bwMode="auto">
            <a:xfrm flipH="1">
              <a:off x="4260" y="1502"/>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1" name="Line 40"/>
            <p:cNvSpPr>
              <a:spLocks noChangeShapeType="1"/>
            </p:cNvSpPr>
            <p:nvPr/>
          </p:nvSpPr>
          <p:spPr bwMode="auto">
            <a:xfrm flipH="1">
              <a:off x="4260" y="1601"/>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2" name="Line 41"/>
            <p:cNvSpPr>
              <a:spLocks noChangeShapeType="1"/>
            </p:cNvSpPr>
            <p:nvPr/>
          </p:nvSpPr>
          <p:spPr bwMode="auto">
            <a:xfrm flipH="1">
              <a:off x="4260" y="1703"/>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3" name="Line 42"/>
            <p:cNvSpPr>
              <a:spLocks noChangeShapeType="1"/>
            </p:cNvSpPr>
            <p:nvPr/>
          </p:nvSpPr>
          <p:spPr bwMode="auto">
            <a:xfrm flipH="1">
              <a:off x="4260" y="1802"/>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4" name="Line 47"/>
            <p:cNvSpPr>
              <a:spLocks noChangeShapeType="1"/>
            </p:cNvSpPr>
            <p:nvPr/>
          </p:nvSpPr>
          <p:spPr bwMode="auto">
            <a:xfrm flipV="1">
              <a:off x="4295" y="1291"/>
              <a:ext cx="0" cy="5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65" name="Freeform 48"/>
            <p:cNvSpPr>
              <a:spLocks/>
            </p:cNvSpPr>
            <p:nvPr/>
          </p:nvSpPr>
          <p:spPr bwMode="auto">
            <a:xfrm>
              <a:off x="5084" y="1799"/>
              <a:ext cx="72" cy="2"/>
            </a:xfrm>
            <a:custGeom>
              <a:avLst/>
              <a:gdLst>
                <a:gd name="T0" fmla="*/ 0 w 72"/>
                <a:gd name="T1" fmla="*/ 0 h 2"/>
                <a:gd name="T2" fmla="*/ 71 w 72"/>
                <a:gd name="T3" fmla="*/ 0 h 2"/>
                <a:gd name="T4" fmla="*/ 71 w 72"/>
                <a:gd name="T5" fmla="*/ 1 h 2"/>
                <a:gd name="T6" fmla="*/ 0 w 72"/>
                <a:gd name="T7" fmla="*/ 1 h 2"/>
                <a:gd name="T8" fmla="*/ 0 w 72"/>
                <a:gd name="T9" fmla="*/ 0 h 2"/>
                <a:gd name="T10" fmla="*/ 0 60000 65536"/>
                <a:gd name="T11" fmla="*/ 0 60000 65536"/>
                <a:gd name="T12" fmla="*/ 0 60000 65536"/>
                <a:gd name="T13" fmla="*/ 0 60000 65536"/>
                <a:gd name="T14" fmla="*/ 0 60000 65536"/>
                <a:gd name="T15" fmla="*/ 0 w 72"/>
                <a:gd name="T16" fmla="*/ 0 h 2"/>
                <a:gd name="T17" fmla="*/ 72 w 72"/>
                <a:gd name="T18" fmla="*/ 2 h 2"/>
              </a:gdLst>
              <a:ahLst/>
              <a:cxnLst>
                <a:cxn ang="T10">
                  <a:pos x="T0" y="T1"/>
                </a:cxn>
                <a:cxn ang="T11">
                  <a:pos x="T2" y="T3"/>
                </a:cxn>
                <a:cxn ang="T12">
                  <a:pos x="T4" y="T5"/>
                </a:cxn>
                <a:cxn ang="T13">
                  <a:pos x="T6" y="T7"/>
                </a:cxn>
                <a:cxn ang="T14">
                  <a:pos x="T8" y="T9"/>
                </a:cxn>
              </a:cxnLst>
              <a:rect l="T15" t="T16" r="T17" b="T18"/>
              <a:pathLst>
                <a:path w="72" h="2">
                  <a:moveTo>
                    <a:pt x="0" y="0"/>
                  </a:moveTo>
                  <a:lnTo>
                    <a:pt x="71" y="0"/>
                  </a:lnTo>
                  <a:lnTo>
                    <a:pt x="71" y="1"/>
                  </a:lnTo>
                  <a:lnTo>
                    <a:pt x="0" y="1"/>
                  </a:lnTo>
                  <a:lnTo>
                    <a:pt x="0" y="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66" name="Freeform 49"/>
            <p:cNvSpPr>
              <a:spLocks/>
            </p:cNvSpPr>
            <p:nvPr/>
          </p:nvSpPr>
          <p:spPr bwMode="auto">
            <a:xfrm>
              <a:off x="5084" y="1800"/>
              <a:ext cx="75" cy="3"/>
            </a:xfrm>
            <a:custGeom>
              <a:avLst/>
              <a:gdLst>
                <a:gd name="T0" fmla="*/ 0 w 75"/>
                <a:gd name="T1" fmla="*/ 2 h 3"/>
                <a:gd name="T2" fmla="*/ 74 w 75"/>
                <a:gd name="T3" fmla="*/ 2 h 3"/>
                <a:gd name="T4" fmla="*/ 74 w 75"/>
                <a:gd name="T5" fmla="*/ 0 h 3"/>
                <a:gd name="T6" fmla="*/ 0 w 75"/>
                <a:gd name="T7" fmla="*/ 0 h 3"/>
                <a:gd name="T8" fmla="*/ 0 w 75"/>
                <a:gd name="T9" fmla="*/ 2 h 3"/>
                <a:gd name="T10" fmla="*/ 0 60000 65536"/>
                <a:gd name="T11" fmla="*/ 0 60000 65536"/>
                <a:gd name="T12" fmla="*/ 0 60000 65536"/>
                <a:gd name="T13" fmla="*/ 0 60000 65536"/>
                <a:gd name="T14" fmla="*/ 0 60000 65536"/>
                <a:gd name="T15" fmla="*/ 0 w 75"/>
                <a:gd name="T16" fmla="*/ 0 h 3"/>
                <a:gd name="T17" fmla="*/ 75 w 75"/>
                <a:gd name="T18" fmla="*/ 3 h 3"/>
              </a:gdLst>
              <a:ahLst/>
              <a:cxnLst>
                <a:cxn ang="T10">
                  <a:pos x="T0" y="T1"/>
                </a:cxn>
                <a:cxn ang="T11">
                  <a:pos x="T2" y="T3"/>
                </a:cxn>
                <a:cxn ang="T12">
                  <a:pos x="T4" y="T5"/>
                </a:cxn>
                <a:cxn ang="T13">
                  <a:pos x="T6" y="T7"/>
                </a:cxn>
                <a:cxn ang="T14">
                  <a:pos x="T8" y="T9"/>
                </a:cxn>
              </a:cxnLst>
              <a:rect l="T15" t="T16" r="T17" b="T18"/>
              <a:pathLst>
                <a:path w="75" h="3">
                  <a:moveTo>
                    <a:pt x="0" y="2"/>
                  </a:moveTo>
                  <a:lnTo>
                    <a:pt x="74" y="2"/>
                  </a:lnTo>
                  <a:lnTo>
                    <a:pt x="74" y="0"/>
                  </a:lnTo>
                  <a:lnTo>
                    <a:pt x="0" y="0"/>
                  </a:lnTo>
                  <a:lnTo>
                    <a:pt x="0" y="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67" name="Freeform 50"/>
            <p:cNvSpPr>
              <a:spLocks/>
            </p:cNvSpPr>
            <p:nvPr/>
          </p:nvSpPr>
          <p:spPr bwMode="auto">
            <a:xfrm>
              <a:off x="5006" y="1784"/>
              <a:ext cx="73" cy="16"/>
            </a:xfrm>
            <a:custGeom>
              <a:avLst/>
              <a:gdLst>
                <a:gd name="T0" fmla="*/ 0 w 73"/>
                <a:gd name="T1" fmla="*/ 15 h 16"/>
                <a:gd name="T2" fmla="*/ 72 w 73"/>
                <a:gd name="T3" fmla="*/ 15 h 16"/>
                <a:gd name="T4" fmla="*/ 72 w 73"/>
                <a:gd name="T5" fmla="*/ 0 h 16"/>
                <a:gd name="T6" fmla="*/ 0 w 73"/>
                <a:gd name="T7" fmla="*/ 0 h 16"/>
                <a:gd name="T8" fmla="*/ 0 w 73"/>
                <a:gd name="T9" fmla="*/ 15 h 16"/>
                <a:gd name="T10" fmla="*/ 0 60000 65536"/>
                <a:gd name="T11" fmla="*/ 0 60000 65536"/>
                <a:gd name="T12" fmla="*/ 0 60000 65536"/>
                <a:gd name="T13" fmla="*/ 0 60000 65536"/>
                <a:gd name="T14" fmla="*/ 0 60000 65536"/>
                <a:gd name="T15" fmla="*/ 0 w 73"/>
                <a:gd name="T16" fmla="*/ 0 h 16"/>
                <a:gd name="T17" fmla="*/ 73 w 73"/>
                <a:gd name="T18" fmla="*/ 16 h 16"/>
              </a:gdLst>
              <a:ahLst/>
              <a:cxnLst>
                <a:cxn ang="T10">
                  <a:pos x="T0" y="T1"/>
                </a:cxn>
                <a:cxn ang="T11">
                  <a:pos x="T2" y="T3"/>
                </a:cxn>
                <a:cxn ang="T12">
                  <a:pos x="T4" y="T5"/>
                </a:cxn>
                <a:cxn ang="T13">
                  <a:pos x="T6" y="T7"/>
                </a:cxn>
                <a:cxn ang="T14">
                  <a:pos x="T8" y="T9"/>
                </a:cxn>
              </a:cxnLst>
              <a:rect l="T15" t="T16" r="T17" b="T18"/>
              <a:pathLst>
                <a:path w="73" h="16">
                  <a:moveTo>
                    <a:pt x="0" y="15"/>
                  </a:moveTo>
                  <a:lnTo>
                    <a:pt x="72" y="15"/>
                  </a:lnTo>
                  <a:lnTo>
                    <a:pt x="72" y="0"/>
                  </a:lnTo>
                  <a:lnTo>
                    <a:pt x="0" y="0"/>
                  </a:lnTo>
                  <a:lnTo>
                    <a:pt x="0" y="1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68" name="Freeform 51"/>
            <p:cNvSpPr>
              <a:spLocks/>
            </p:cNvSpPr>
            <p:nvPr/>
          </p:nvSpPr>
          <p:spPr bwMode="auto">
            <a:xfrm>
              <a:off x="5006" y="1784"/>
              <a:ext cx="79" cy="19"/>
            </a:xfrm>
            <a:custGeom>
              <a:avLst/>
              <a:gdLst>
                <a:gd name="T0" fmla="*/ 0 w 79"/>
                <a:gd name="T1" fmla="*/ 18 h 19"/>
                <a:gd name="T2" fmla="*/ 78 w 79"/>
                <a:gd name="T3" fmla="*/ 18 h 19"/>
                <a:gd name="T4" fmla="*/ 78 w 79"/>
                <a:gd name="T5" fmla="*/ 0 h 19"/>
                <a:gd name="T6" fmla="*/ 0 w 79"/>
                <a:gd name="T7" fmla="*/ 0 h 19"/>
                <a:gd name="T8" fmla="*/ 0 w 79"/>
                <a:gd name="T9" fmla="*/ 18 h 19"/>
                <a:gd name="T10" fmla="*/ 0 60000 65536"/>
                <a:gd name="T11" fmla="*/ 0 60000 65536"/>
                <a:gd name="T12" fmla="*/ 0 60000 65536"/>
                <a:gd name="T13" fmla="*/ 0 60000 65536"/>
                <a:gd name="T14" fmla="*/ 0 60000 65536"/>
                <a:gd name="T15" fmla="*/ 0 w 79"/>
                <a:gd name="T16" fmla="*/ 0 h 19"/>
                <a:gd name="T17" fmla="*/ 79 w 79"/>
                <a:gd name="T18" fmla="*/ 19 h 19"/>
              </a:gdLst>
              <a:ahLst/>
              <a:cxnLst>
                <a:cxn ang="T10">
                  <a:pos x="T0" y="T1"/>
                </a:cxn>
                <a:cxn ang="T11">
                  <a:pos x="T2" y="T3"/>
                </a:cxn>
                <a:cxn ang="T12">
                  <a:pos x="T4" y="T5"/>
                </a:cxn>
                <a:cxn ang="T13">
                  <a:pos x="T6" y="T7"/>
                </a:cxn>
                <a:cxn ang="T14">
                  <a:pos x="T8" y="T9"/>
                </a:cxn>
              </a:cxnLst>
              <a:rect l="T15" t="T16" r="T17" b="T18"/>
              <a:pathLst>
                <a:path w="79" h="19">
                  <a:moveTo>
                    <a:pt x="0" y="18"/>
                  </a:moveTo>
                  <a:lnTo>
                    <a:pt x="78" y="18"/>
                  </a:lnTo>
                  <a:lnTo>
                    <a:pt x="78" y="0"/>
                  </a:lnTo>
                  <a:lnTo>
                    <a:pt x="0" y="0"/>
                  </a:lnTo>
                  <a:lnTo>
                    <a:pt x="0" y="1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69" name="Freeform 52"/>
            <p:cNvSpPr>
              <a:spLocks/>
            </p:cNvSpPr>
            <p:nvPr/>
          </p:nvSpPr>
          <p:spPr bwMode="auto">
            <a:xfrm>
              <a:off x="4929" y="1716"/>
              <a:ext cx="73" cy="84"/>
            </a:xfrm>
            <a:custGeom>
              <a:avLst/>
              <a:gdLst>
                <a:gd name="T0" fmla="*/ 0 w 73"/>
                <a:gd name="T1" fmla="*/ 83 h 84"/>
                <a:gd name="T2" fmla="*/ 72 w 73"/>
                <a:gd name="T3" fmla="*/ 83 h 84"/>
                <a:gd name="T4" fmla="*/ 72 w 73"/>
                <a:gd name="T5" fmla="*/ 0 h 84"/>
                <a:gd name="T6" fmla="*/ 0 w 73"/>
                <a:gd name="T7" fmla="*/ 0 h 84"/>
                <a:gd name="T8" fmla="*/ 0 w 73"/>
                <a:gd name="T9" fmla="*/ 83 h 84"/>
                <a:gd name="T10" fmla="*/ 0 60000 65536"/>
                <a:gd name="T11" fmla="*/ 0 60000 65536"/>
                <a:gd name="T12" fmla="*/ 0 60000 65536"/>
                <a:gd name="T13" fmla="*/ 0 60000 65536"/>
                <a:gd name="T14" fmla="*/ 0 60000 65536"/>
                <a:gd name="T15" fmla="*/ 0 w 73"/>
                <a:gd name="T16" fmla="*/ 0 h 84"/>
                <a:gd name="T17" fmla="*/ 73 w 73"/>
                <a:gd name="T18" fmla="*/ 84 h 84"/>
              </a:gdLst>
              <a:ahLst/>
              <a:cxnLst>
                <a:cxn ang="T10">
                  <a:pos x="T0" y="T1"/>
                </a:cxn>
                <a:cxn ang="T11">
                  <a:pos x="T2" y="T3"/>
                </a:cxn>
                <a:cxn ang="T12">
                  <a:pos x="T4" y="T5"/>
                </a:cxn>
                <a:cxn ang="T13">
                  <a:pos x="T6" y="T7"/>
                </a:cxn>
                <a:cxn ang="T14">
                  <a:pos x="T8" y="T9"/>
                </a:cxn>
              </a:cxnLst>
              <a:rect l="T15" t="T16" r="T17" b="T18"/>
              <a:pathLst>
                <a:path w="73" h="84">
                  <a:moveTo>
                    <a:pt x="0" y="83"/>
                  </a:moveTo>
                  <a:lnTo>
                    <a:pt x="72" y="83"/>
                  </a:lnTo>
                  <a:lnTo>
                    <a:pt x="72" y="0"/>
                  </a:lnTo>
                  <a:lnTo>
                    <a:pt x="0" y="0"/>
                  </a:lnTo>
                  <a:lnTo>
                    <a:pt x="0" y="83"/>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70" name="Freeform 53"/>
            <p:cNvSpPr>
              <a:spLocks/>
            </p:cNvSpPr>
            <p:nvPr/>
          </p:nvSpPr>
          <p:spPr bwMode="auto">
            <a:xfrm>
              <a:off x="4929" y="1716"/>
              <a:ext cx="78" cy="87"/>
            </a:xfrm>
            <a:custGeom>
              <a:avLst/>
              <a:gdLst>
                <a:gd name="T0" fmla="*/ 0 w 78"/>
                <a:gd name="T1" fmla="*/ 86 h 87"/>
                <a:gd name="T2" fmla="*/ 77 w 78"/>
                <a:gd name="T3" fmla="*/ 86 h 87"/>
                <a:gd name="T4" fmla="*/ 77 w 78"/>
                <a:gd name="T5" fmla="*/ 0 h 87"/>
                <a:gd name="T6" fmla="*/ 0 w 78"/>
                <a:gd name="T7" fmla="*/ 0 h 87"/>
                <a:gd name="T8" fmla="*/ 0 w 78"/>
                <a:gd name="T9" fmla="*/ 86 h 87"/>
                <a:gd name="T10" fmla="*/ 0 60000 65536"/>
                <a:gd name="T11" fmla="*/ 0 60000 65536"/>
                <a:gd name="T12" fmla="*/ 0 60000 65536"/>
                <a:gd name="T13" fmla="*/ 0 60000 65536"/>
                <a:gd name="T14" fmla="*/ 0 60000 65536"/>
                <a:gd name="T15" fmla="*/ 0 w 78"/>
                <a:gd name="T16" fmla="*/ 0 h 87"/>
                <a:gd name="T17" fmla="*/ 78 w 78"/>
                <a:gd name="T18" fmla="*/ 87 h 87"/>
              </a:gdLst>
              <a:ahLst/>
              <a:cxnLst>
                <a:cxn ang="T10">
                  <a:pos x="T0" y="T1"/>
                </a:cxn>
                <a:cxn ang="T11">
                  <a:pos x="T2" y="T3"/>
                </a:cxn>
                <a:cxn ang="T12">
                  <a:pos x="T4" y="T5"/>
                </a:cxn>
                <a:cxn ang="T13">
                  <a:pos x="T6" y="T7"/>
                </a:cxn>
                <a:cxn ang="T14">
                  <a:pos x="T8" y="T9"/>
                </a:cxn>
              </a:cxnLst>
              <a:rect l="T15" t="T16" r="T17" b="T18"/>
              <a:pathLst>
                <a:path w="78" h="87">
                  <a:moveTo>
                    <a:pt x="0" y="86"/>
                  </a:moveTo>
                  <a:lnTo>
                    <a:pt x="77" y="86"/>
                  </a:lnTo>
                  <a:lnTo>
                    <a:pt x="77" y="0"/>
                  </a:lnTo>
                  <a:lnTo>
                    <a:pt x="0" y="0"/>
                  </a:lnTo>
                  <a:lnTo>
                    <a:pt x="0" y="8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71" name="Freeform 54"/>
            <p:cNvSpPr>
              <a:spLocks/>
            </p:cNvSpPr>
            <p:nvPr/>
          </p:nvSpPr>
          <p:spPr bwMode="auto">
            <a:xfrm>
              <a:off x="4851" y="1568"/>
              <a:ext cx="74" cy="232"/>
            </a:xfrm>
            <a:custGeom>
              <a:avLst/>
              <a:gdLst>
                <a:gd name="T0" fmla="*/ 0 w 74"/>
                <a:gd name="T1" fmla="*/ 231 h 232"/>
                <a:gd name="T2" fmla="*/ 73 w 74"/>
                <a:gd name="T3" fmla="*/ 231 h 232"/>
                <a:gd name="T4" fmla="*/ 73 w 74"/>
                <a:gd name="T5" fmla="*/ 0 h 232"/>
                <a:gd name="T6" fmla="*/ 0 w 74"/>
                <a:gd name="T7" fmla="*/ 0 h 232"/>
                <a:gd name="T8" fmla="*/ 0 w 74"/>
                <a:gd name="T9" fmla="*/ 231 h 232"/>
                <a:gd name="T10" fmla="*/ 0 60000 65536"/>
                <a:gd name="T11" fmla="*/ 0 60000 65536"/>
                <a:gd name="T12" fmla="*/ 0 60000 65536"/>
                <a:gd name="T13" fmla="*/ 0 60000 65536"/>
                <a:gd name="T14" fmla="*/ 0 60000 65536"/>
                <a:gd name="T15" fmla="*/ 0 w 74"/>
                <a:gd name="T16" fmla="*/ 0 h 232"/>
                <a:gd name="T17" fmla="*/ 74 w 74"/>
                <a:gd name="T18" fmla="*/ 232 h 232"/>
              </a:gdLst>
              <a:ahLst/>
              <a:cxnLst>
                <a:cxn ang="T10">
                  <a:pos x="T0" y="T1"/>
                </a:cxn>
                <a:cxn ang="T11">
                  <a:pos x="T2" y="T3"/>
                </a:cxn>
                <a:cxn ang="T12">
                  <a:pos x="T4" y="T5"/>
                </a:cxn>
                <a:cxn ang="T13">
                  <a:pos x="T6" y="T7"/>
                </a:cxn>
                <a:cxn ang="T14">
                  <a:pos x="T8" y="T9"/>
                </a:cxn>
              </a:cxnLst>
              <a:rect l="T15" t="T16" r="T17" b="T18"/>
              <a:pathLst>
                <a:path w="74" h="232">
                  <a:moveTo>
                    <a:pt x="0" y="231"/>
                  </a:moveTo>
                  <a:lnTo>
                    <a:pt x="73" y="231"/>
                  </a:lnTo>
                  <a:lnTo>
                    <a:pt x="73" y="0"/>
                  </a:lnTo>
                  <a:lnTo>
                    <a:pt x="0" y="0"/>
                  </a:lnTo>
                  <a:lnTo>
                    <a:pt x="0" y="231"/>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72" name="Freeform 55"/>
            <p:cNvSpPr>
              <a:spLocks/>
            </p:cNvSpPr>
            <p:nvPr/>
          </p:nvSpPr>
          <p:spPr bwMode="auto">
            <a:xfrm>
              <a:off x="4851" y="1568"/>
              <a:ext cx="79" cy="235"/>
            </a:xfrm>
            <a:custGeom>
              <a:avLst/>
              <a:gdLst>
                <a:gd name="T0" fmla="*/ 0 w 79"/>
                <a:gd name="T1" fmla="*/ 234 h 235"/>
                <a:gd name="T2" fmla="*/ 78 w 79"/>
                <a:gd name="T3" fmla="*/ 234 h 235"/>
                <a:gd name="T4" fmla="*/ 78 w 79"/>
                <a:gd name="T5" fmla="*/ 0 h 235"/>
                <a:gd name="T6" fmla="*/ 0 w 79"/>
                <a:gd name="T7" fmla="*/ 0 h 235"/>
                <a:gd name="T8" fmla="*/ 0 w 79"/>
                <a:gd name="T9" fmla="*/ 234 h 235"/>
                <a:gd name="T10" fmla="*/ 0 60000 65536"/>
                <a:gd name="T11" fmla="*/ 0 60000 65536"/>
                <a:gd name="T12" fmla="*/ 0 60000 65536"/>
                <a:gd name="T13" fmla="*/ 0 60000 65536"/>
                <a:gd name="T14" fmla="*/ 0 60000 65536"/>
                <a:gd name="T15" fmla="*/ 0 w 79"/>
                <a:gd name="T16" fmla="*/ 0 h 235"/>
                <a:gd name="T17" fmla="*/ 79 w 79"/>
                <a:gd name="T18" fmla="*/ 235 h 235"/>
              </a:gdLst>
              <a:ahLst/>
              <a:cxnLst>
                <a:cxn ang="T10">
                  <a:pos x="T0" y="T1"/>
                </a:cxn>
                <a:cxn ang="T11">
                  <a:pos x="T2" y="T3"/>
                </a:cxn>
                <a:cxn ang="T12">
                  <a:pos x="T4" y="T5"/>
                </a:cxn>
                <a:cxn ang="T13">
                  <a:pos x="T6" y="T7"/>
                </a:cxn>
                <a:cxn ang="T14">
                  <a:pos x="T8" y="T9"/>
                </a:cxn>
              </a:cxnLst>
              <a:rect l="T15" t="T16" r="T17" b="T18"/>
              <a:pathLst>
                <a:path w="79" h="235">
                  <a:moveTo>
                    <a:pt x="0" y="234"/>
                  </a:moveTo>
                  <a:lnTo>
                    <a:pt x="78" y="234"/>
                  </a:lnTo>
                  <a:lnTo>
                    <a:pt x="78" y="0"/>
                  </a:lnTo>
                  <a:lnTo>
                    <a:pt x="0" y="0"/>
                  </a:lnTo>
                  <a:lnTo>
                    <a:pt x="0" y="23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73" name="Freeform 56"/>
            <p:cNvSpPr>
              <a:spLocks/>
            </p:cNvSpPr>
            <p:nvPr/>
          </p:nvSpPr>
          <p:spPr bwMode="auto">
            <a:xfrm>
              <a:off x="4774" y="1391"/>
              <a:ext cx="74" cy="409"/>
            </a:xfrm>
            <a:custGeom>
              <a:avLst/>
              <a:gdLst>
                <a:gd name="T0" fmla="*/ 0 w 74"/>
                <a:gd name="T1" fmla="*/ 408 h 409"/>
                <a:gd name="T2" fmla="*/ 73 w 74"/>
                <a:gd name="T3" fmla="*/ 408 h 409"/>
                <a:gd name="T4" fmla="*/ 73 w 74"/>
                <a:gd name="T5" fmla="*/ 0 h 409"/>
                <a:gd name="T6" fmla="*/ 0 w 74"/>
                <a:gd name="T7" fmla="*/ 0 h 409"/>
                <a:gd name="T8" fmla="*/ 0 w 74"/>
                <a:gd name="T9" fmla="*/ 408 h 409"/>
                <a:gd name="T10" fmla="*/ 0 60000 65536"/>
                <a:gd name="T11" fmla="*/ 0 60000 65536"/>
                <a:gd name="T12" fmla="*/ 0 60000 65536"/>
                <a:gd name="T13" fmla="*/ 0 60000 65536"/>
                <a:gd name="T14" fmla="*/ 0 60000 65536"/>
                <a:gd name="T15" fmla="*/ 0 w 74"/>
                <a:gd name="T16" fmla="*/ 0 h 409"/>
                <a:gd name="T17" fmla="*/ 74 w 74"/>
                <a:gd name="T18" fmla="*/ 409 h 409"/>
              </a:gdLst>
              <a:ahLst/>
              <a:cxnLst>
                <a:cxn ang="T10">
                  <a:pos x="T0" y="T1"/>
                </a:cxn>
                <a:cxn ang="T11">
                  <a:pos x="T2" y="T3"/>
                </a:cxn>
                <a:cxn ang="T12">
                  <a:pos x="T4" y="T5"/>
                </a:cxn>
                <a:cxn ang="T13">
                  <a:pos x="T6" y="T7"/>
                </a:cxn>
                <a:cxn ang="T14">
                  <a:pos x="T8" y="T9"/>
                </a:cxn>
              </a:cxnLst>
              <a:rect l="T15" t="T16" r="T17" b="T18"/>
              <a:pathLst>
                <a:path w="74" h="409">
                  <a:moveTo>
                    <a:pt x="0" y="408"/>
                  </a:moveTo>
                  <a:lnTo>
                    <a:pt x="73" y="408"/>
                  </a:lnTo>
                  <a:lnTo>
                    <a:pt x="73" y="0"/>
                  </a:lnTo>
                  <a:lnTo>
                    <a:pt x="0" y="0"/>
                  </a:lnTo>
                  <a:lnTo>
                    <a:pt x="0" y="40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74" name="Freeform 57"/>
            <p:cNvSpPr>
              <a:spLocks/>
            </p:cNvSpPr>
            <p:nvPr/>
          </p:nvSpPr>
          <p:spPr bwMode="auto">
            <a:xfrm>
              <a:off x="4774" y="1391"/>
              <a:ext cx="78" cy="412"/>
            </a:xfrm>
            <a:custGeom>
              <a:avLst/>
              <a:gdLst>
                <a:gd name="T0" fmla="*/ 0 w 78"/>
                <a:gd name="T1" fmla="*/ 411 h 412"/>
                <a:gd name="T2" fmla="*/ 77 w 78"/>
                <a:gd name="T3" fmla="*/ 411 h 412"/>
                <a:gd name="T4" fmla="*/ 77 w 78"/>
                <a:gd name="T5" fmla="*/ 0 h 412"/>
                <a:gd name="T6" fmla="*/ 0 w 78"/>
                <a:gd name="T7" fmla="*/ 0 h 412"/>
                <a:gd name="T8" fmla="*/ 0 w 78"/>
                <a:gd name="T9" fmla="*/ 411 h 412"/>
                <a:gd name="T10" fmla="*/ 0 60000 65536"/>
                <a:gd name="T11" fmla="*/ 0 60000 65536"/>
                <a:gd name="T12" fmla="*/ 0 60000 65536"/>
                <a:gd name="T13" fmla="*/ 0 60000 65536"/>
                <a:gd name="T14" fmla="*/ 0 60000 65536"/>
                <a:gd name="T15" fmla="*/ 0 w 78"/>
                <a:gd name="T16" fmla="*/ 0 h 412"/>
                <a:gd name="T17" fmla="*/ 78 w 78"/>
                <a:gd name="T18" fmla="*/ 412 h 412"/>
              </a:gdLst>
              <a:ahLst/>
              <a:cxnLst>
                <a:cxn ang="T10">
                  <a:pos x="T0" y="T1"/>
                </a:cxn>
                <a:cxn ang="T11">
                  <a:pos x="T2" y="T3"/>
                </a:cxn>
                <a:cxn ang="T12">
                  <a:pos x="T4" y="T5"/>
                </a:cxn>
                <a:cxn ang="T13">
                  <a:pos x="T6" y="T7"/>
                </a:cxn>
                <a:cxn ang="T14">
                  <a:pos x="T8" y="T9"/>
                </a:cxn>
              </a:cxnLst>
              <a:rect l="T15" t="T16" r="T17" b="T18"/>
              <a:pathLst>
                <a:path w="78" h="412">
                  <a:moveTo>
                    <a:pt x="0" y="411"/>
                  </a:moveTo>
                  <a:lnTo>
                    <a:pt x="77" y="411"/>
                  </a:lnTo>
                  <a:lnTo>
                    <a:pt x="77" y="0"/>
                  </a:lnTo>
                  <a:lnTo>
                    <a:pt x="0" y="0"/>
                  </a:lnTo>
                  <a:lnTo>
                    <a:pt x="0" y="41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75" name="Freeform 58"/>
            <p:cNvSpPr>
              <a:spLocks/>
            </p:cNvSpPr>
            <p:nvPr/>
          </p:nvSpPr>
          <p:spPr bwMode="auto">
            <a:xfrm>
              <a:off x="4697" y="1309"/>
              <a:ext cx="74" cy="491"/>
            </a:xfrm>
            <a:custGeom>
              <a:avLst/>
              <a:gdLst>
                <a:gd name="T0" fmla="*/ 0 w 74"/>
                <a:gd name="T1" fmla="*/ 490 h 491"/>
                <a:gd name="T2" fmla="*/ 73 w 74"/>
                <a:gd name="T3" fmla="*/ 490 h 491"/>
                <a:gd name="T4" fmla="*/ 73 w 74"/>
                <a:gd name="T5" fmla="*/ 0 h 491"/>
                <a:gd name="T6" fmla="*/ 0 w 74"/>
                <a:gd name="T7" fmla="*/ 0 h 491"/>
                <a:gd name="T8" fmla="*/ 0 w 74"/>
                <a:gd name="T9" fmla="*/ 490 h 491"/>
                <a:gd name="T10" fmla="*/ 0 60000 65536"/>
                <a:gd name="T11" fmla="*/ 0 60000 65536"/>
                <a:gd name="T12" fmla="*/ 0 60000 65536"/>
                <a:gd name="T13" fmla="*/ 0 60000 65536"/>
                <a:gd name="T14" fmla="*/ 0 60000 65536"/>
                <a:gd name="T15" fmla="*/ 0 w 74"/>
                <a:gd name="T16" fmla="*/ 0 h 491"/>
                <a:gd name="T17" fmla="*/ 74 w 74"/>
                <a:gd name="T18" fmla="*/ 491 h 491"/>
              </a:gdLst>
              <a:ahLst/>
              <a:cxnLst>
                <a:cxn ang="T10">
                  <a:pos x="T0" y="T1"/>
                </a:cxn>
                <a:cxn ang="T11">
                  <a:pos x="T2" y="T3"/>
                </a:cxn>
                <a:cxn ang="T12">
                  <a:pos x="T4" y="T5"/>
                </a:cxn>
                <a:cxn ang="T13">
                  <a:pos x="T6" y="T7"/>
                </a:cxn>
                <a:cxn ang="T14">
                  <a:pos x="T8" y="T9"/>
                </a:cxn>
              </a:cxnLst>
              <a:rect l="T15" t="T16" r="T17" b="T18"/>
              <a:pathLst>
                <a:path w="74" h="491">
                  <a:moveTo>
                    <a:pt x="0" y="490"/>
                  </a:moveTo>
                  <a:lnTo>
                    <a:pt x="73" y="490"/>
                  </a:lnTo>
                  <a:lnTo>
                    <a:pt x="73" y="0"/>
                  </a:lnTo>
                  <a:lnTo>
                    <a:pt x="0" y="0"/>
                  </a:lnTo>
                  <a:lnTo>
                    <a:pt x="0" y="49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76" name="Freeform 59"/>
            <p:cNvSpPr>
              <a:spLocks/>
            </p:cNvSpPr>
            <p:nvPr/>
          </p:nvSpPr>
          <p:spPr bwMode="auto">
            <a:xfrm>
              <a:off x="4697" y="1309"/>
              <a:ext cx="78" cy="494"/>
            </a:xfrm>
            <a:custGeom>
              <a:avLst/>
              <a:gdLst>
                <a:gd name="T0" fmla="*/ 0 w 78"/>
                <a:gd name="T1" fmla="*/ 493 h 494"/>
                <a:gd name="T2" fmla="*/ 77 w 78"/>
                <a:gd name="T3" fmla="*/ 493 h 494"/>
                <a:gd name="T4" fmla="*/ 77 w 78"/>
                <a:gd name="T5" fmla="*/ 0 h 494"/>
                <a:gd name="T6" fmla="*/ 0 w 78"/>
                <a:gd name="T7" fmla="*/ 0 h 494"/>
                <a:gd name="T8" fmla="*/ 0 w 78"/>
                <a:gd name="T9" fmla="*/ 493 h 494"/>
                <a:gd name="T10" fmla="*/ 0 60000 65536"/>
                <a:gd name="T11" fmla="*/ 0 60000 65536"/>
                <a:gd name="T12" fmla="*/ 0 60000 65536"/>
                <a:gd name="T13" fmla="*/ 0 60000 65536"/>
                <a:gd name="T14" fmla="*/ 0 60000 65536"/>
                <a:gd name="T15" fmla="*/ 0 w 78"/>
                <a:gd name="T16" fmla="*/ 0 h 494"/>
                <a:gd name="T17" fmla="*/ 78 w 78"/>
                <a:gd name="T18" fmla="*/ 494 h 494"/>
              </a:gdLst>
              <a:ahLst/>
              <a:cxnLst>
                <a:cxn ang="T10">
                  <a:pos x="T0" y="T1"/>
                </a:cxn>
                <a:cxn ang="T11">
                  <a:pos x="T2" y="T3"/>
                </a:cxn>
                <a:cxn ang="T12">
                  <a:pos x="T4" y="T5"/>
                </a:cxn>
                <a:cxn ang="T13">
                  <a:pos x="T6" y="T7"/>
                </a:cxn>
                <a:cxn ang="T14">
                  <a:pos x="T8" y="T9"/>
                </a:cxn>
              </a:cxnLst>
              <a:rect l="T15" t="T16" r="T17" b="T18"/>
              <a:pathLst>
                <a:path w="78" h="494">
                  <a:moveTo>
                    <a:pt x="0" y="493"/>
                  </a:moveTo>
                  <a:lnTo>
                    <a:pt x="77" y="493"/>
                  </a:lnTo>
                  <a:lnTo>
                    <a:pt x="77" y="0"/>
                  </a:lnTo>
                  <a:lnTo>
                    <a:pt x="0" y="0"/>
                  </a:lnTo>
                  <a:lnTo>
                    <a:pt x="0" y="493"/>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77" name="Freeform 60"/>
            <p:cNvSpPr>
              <a:spLocks/>
            </p:cNvSpPr>
            <p:nvPr/>
          </p:nvSpPr>
          <p:spPr bwMode="auto">
            <a:xfrm>
              <a:off x="4619" y="1391"/>
              <a:ext cx="75" cy="409"/>
            </a:xfrm>
            <a:custGeom>
              <a:avLst/>
              <a:gdLst>
                <a:gd name="T0" fmla="*/ 0 w 75"/>
                <a:gd name="T1" fmla="*/ 408 h 409"/>
                <a:gd name="T2" fmla="*/ 74 w 75"/>
                <a:gd name="T3" fmla="*/ 408 h 409"/>
                <a:gd name="T4" fmla="*/ 74 w 75"/>
                <a:gd name="T5" fmla="*/ 0 h 409"/>
                <a:gd name="T6" fmla="*/ 0 w 75"/>
                <a:gd name="T7" fmla="*/ 0 h 409"/>
                <a:gd name="T8" fmla="*/ 0 w 75"/>
                <a:gd name="T9" fmla="*/ 408 h 409"/>
                <a:gd name="T10" fmla="*/ 0 60000 65536"/>
                <a:gd name="T11" fmla="*/ 0 60000 65536"/>
                <a:gd name="T12" fmla="*/ 0 60000 65536"/>
                <a:gd name="T13" fmla="*/ 0 60000 65536"/>
                <a:gd name="T14" fmla="*/ 0 60000 65536"/>
                <a:gd name="T15" fmla="*/ 0 w 75"/>
                <a:gd name="T16" fmla="*/ 0 h 409"/>
                <a:gd name="T17" fmla="*/ 75 w 75"/>
                <a:gd name="T18" fmla="*/ 409 h 409"/>
              </a:gdLst>
              <a:ahLst/>
              <a:cxnLst>
                <a:cxn ang="T10">
                  <a:pos x="T0" y="T1"/>
                </a:cxn>
                <a:cxn ang="T11">
                  <a:pos x="T2" y="T3"/>
                </a:cxn>
                <a:cxn ang="T12">
                  <a:pos x="T4" y="T5"/>
                </a:cxn>
                <a:cxn ang="T13">
                  <a:pos x="T6" y="T7"/>
                </a:cxn>
                <a:cxn ang="T14">
                  <a:pos x="T8" y="T9"/>
                </a:cxn>
              </a:cxnLst>
              <a:rect l="T15" t="T16" r="T17" b="T18"/>
              <a:pathLst>
                <a:path w="75" h="409">
                  <a:moveTo>
                    <a:pt x="0" y="408"/>
                  </a:moveTo>
                  <a:lnTo>
                    <a:pt x="74" y="408"/>
                  </a:lnTo>
                  <a:lnTo>
                    <a:pt x="74" y="0"/>
                  </a:lnTo>
                  <a:lnTo>
                    <a:pt x="0" y="0"/>
                  </a:lnTo>
                  <a:lnTo>
                    <a:pt x="0" y="40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78" name="Freeform 61"/>
            <p:cNvSpPr>
              <a:spLocks/>
            </p:cNvSpPr>
            <p:nvPr/>
          </p:nvSpPr>
          <p:spPr bwMode="auto">
            <a:xfrm>
              <a:off x="4619" y="1391"/>
              <a:ext cx="79" cy="412"/>
            </a:xfrm>
            <a:custGeom>
              <a:avLst/>
              <a:gdLst>
                <a:gd name="T0" fmla="*/ 0 w 79"/>
                <a:gd name="T1" fmla="*/ 411 h 412"/>
                <a:gd name="T2" fmla="*/ 78 w 79"/>
                <a:gd name="T3" fmla="*/ 411 h 412"/>
                <a:gd name="T4" fmla="*/ 78 w 79"/>
                <a:gd name="T5" fmla="*/ 0 h 412"/>
                <a:gd name="T6" fmla="*/ 0 w 79"/>
                <a:gd name="T7" fmla="*/ 0 h 412"/>
                <a:gd name="T8" fmla="*/ 0 w 79"/>
                <a:gd name="T9" fmla="*/ 411 h 412"/>
                <a:gd name="T10" fmla="*/ 0 60000 65536"/>
                <a:gd name="T11" fmla="*/ 0 60000 65536"/>
                <a:gd name="T12" fmla="*/ 0 60000 65536"/>
                <a:gd name="T13" fmla="*/ 0 60000 65536"/>
                <a:gd name="T14" fmla="*/ 0 60000 65536"/>
                <a:gd name="T15" fmla="*/ 0 w 79"/>
                <a:gd name="T16" fmla="*/ 0 h 412"/>
                <a:gd name="T17" fmla="*/ 79 w 79"/>
                <a:gd name="T18" fmla="*/ 412 h 412"/>
              </a:gdLst>
              <a:ahLst/>
              <a:cxnLst>
                <a:cxn ang="T10">
                  <a:pos x="T0" y="T1"/>
                </a:cxn>
                <a:cxn ang="T11">
                  <a:pos x="T2" y="T3"/>
                </a:cxn>
                <a:cxn ang="T12">
                  <a:pos x="T4" y="T5"/>
                </a:cxn>
                <a:cxn ang="T13">
                  <a:pos x="T6" y="T7"/>
                </a:cxn>
                <a:cxn ang="T14">
                  <a:pos x="T8" y="T9"/>
                </a:cxn>
              </a:cxnLst>
              <a:rect l="T15" t="T16" r="T17" b="T18"/>
              <a:pathLst>
                <a:path w="79" h="412">
                  <a:moveTo>
                    <a:pt x="0" y="411"/>
                  </a:moveTo>
                  <a:lnTo>
                    <a:pt x="78" y="411"/>
                  </a:lnTo>
                  <a:lnTo>
                    <a:pt x="78" y="0"/>
                  </a:lnTo>
                  <a:lnTo>
                    <a:pt x="0" y="0"/>
                  </a:lnTo>
                  <a:lnTo>
                    <a:pt x="0" y="41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79" name="Freeform 62"/>
            <p:cNvSpPr>
              <a:spLocks/>
            </p:cNvSpPr>
            <p:nvPr/>
          </p:nvSpPr>
          <p:spPr bwMode="auto">
            <a:xfrm>
              <a:off x="4542" y="1568"/>
              <a:ext cx="75" cy="232"/>
            </a:xfrm>
            <a:custGeom>
              <a:avLst/>
              <a:gdLst>
                <a:gd name="T0" fmla="*/ 0 w 75"/>
                <a:gd name="T1" fmla="*/ 231 h 232"/>
                <a:gd name="T2" fmla="*/ 74 w 75"/>
                <a:gd name="T3" fmla="*/ 231 h 232"/>
                <a:gd name="T4" fmla="*/ 74 w 75"/>
                <a:gd name="T5" fmla="*/ 0 h 232"/>
                <a:gd name="T6" fmla="*/ 0 w 75"/>
                <a:gd name="T7" fmla="*/ 0 h 232"/>
                <a:gd name="T8" fmla="*/ 0 w 75"/>
                <a:gd name="T9" fmla="*/ 231 h 232"/>
                <a:gd name="T10" fmla="*/ 0 60000 65536"/>
                <a:gd name="T11" fmla="*/ 0 60000 65536"/>
                <a:gd name="T12" fmla="*/ 0 60000 65536"/>
                <a:gd name="T13" fmla="*/ 0 60000 65536"/>
                <a:gd name="T14" fmla="*/ 0 60000 65536"/>
                <a:gd name="T15" fmla="*/ 0 w 75"/>
                <a:gd name="T16" fmla="*/ 0 h 232"/>
                <a:gd name="T17" fmla="*/ 75 w 75"/>
                <a:gd name="T18" fmla="*/ 232 h 232"/>
              </a:gdLst>
              <a:ahLst/>
              <a:cxnLst>
                <a:cxn ang="T10">
                  <a:pos x="T0" y="T1"/>
                </a:cxn>
                <a:cxn ang="T11">
                  <a:pos x="T2" y="T3"/>
                </a:cxn>
                <a:cxn ang="T12">
                  <a:pos x="T4" y="T5"/>
                </a:cxn>
                <a:cxn ang="T13">
                  <a:pos x="T6" y="T7"/>
                </a:cxn>
                <a:cxn ang="T14">
                  <a:pos x="T8" y="T9"/>
                </a:cxn>
              </a:cxnLst>
              <a:rect l="T15" t="T16" r="T17" b="T18"/>
              <a:pathLst>
                <a:path w="75" h="232">
                  <a:moveTo>
                    <a:pt x="0" y="231"/>
                  </a:moveTo>
                  <a:lnTo>
                    <a:pt x="74" y="231"/>
                  </a:lnTo>
                  <a:lnTo>
                    <a:pt x="74" y="0"/>
                  </a:lnTo>
                  <a:lnTo>
                    <a:pt x="0" y="0"/>
                  </a:lnTo>
                  <a:lnTo>
                    <a:pt x="0" y="231"/>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80" name="Freeform 63"/>
            <p:cNvSpPr>
              <a:spLocks/>
            </p:cNvSpPr>
            <p:nvPr/>
          </p:nvSpPr>
          <p:spPr bwMode="auto">
            <a:xfrm>
              <a:off x="4542" y="1568"/>
              <a:ext cx="78" cy="235"/>
            </a:xfrm>
            <a:custGeom>
              <a:avLst/>
              <a:gdLst>
                <a:gd name="T0" fmla="*/ 0 w 78"/>
                <a:gd name="T1" fmla="*/ 234 h 235"/>
                <a:gd name="T2" fmla="*/ 77 w 78"/>
                <a:gd name="T3" fmla="*/ 234 h 235"/>
                <a:gd name="T4" fmla="*/ 77 w 78"/>
                <a:gd name="T5" fmla="*/ 0 h 235"/>
                <a:gd name="T6" fmla="*/ 0 w 78"/>
                <a:gd name="T7" fmla="*/ 0 h 235"/>
                <a:gd name="T8" fmla="*/ 0 w 78"/>
                <a:gd name="T9" fmla="*/ 234 h 235"/>
                <a:gd name="T10" fmla="*/ 0 60000 65536"/>
                <a:gd name="T11" fmla="*/ 0 60000 65536"/>
                <a:gd name="T12" fmla="*/ 0 60000 65536"/>
                <a:gd name="T13" fmla="*/ 0 60000 65536"/>
                <a:gd name="T14" fmla="*/ 0 60000 65536"/>
                <a:gd name="T15" fmla="*/ 0 w 78"/>
                <a:gd name="T16" fmla="*/ 0 h 235"/>
                <a:gd name="T17" fmla="*/ 78 w 78"/>
                <a:gd name="T18" fmla="*/ 235 h 235"/>
              </a:gdLst>
              <a:ahLst/>
              <a:cxnLst>
                <a:cxn ang="T10">
                  <a:pos x="T0" y="T1"/>
                </a:cxn>
                <a:cxn ang="T11">
                  <a:pos x="T2" y="T3"/>
                </a:cxn>
                <a:cxn ang="T12">
                  <a:pos x="T4" y="T5"/>
                </a:cxn>
                <a:cxn ang="T13">
                  <a:pos x="T6" y="T7"/>
                </a:cxn>
                <a:cxn ang="T14">
                  <a:pos x="T8" y="T9"/>
                </a:cxn>
              </a:cxnLst>
              <a:rect l="T15" t="T16" r="T17" b="T18"/>
              <a:pathLst>
                <a:path w="78" h="235">
                  <a:moveTo>
                    <a:pt x="0" y="234"/>
                  </a:moveTo>
                  <a:lnTo>
                    <a:pt x="77" y="234"/>
                  </a:lnTo>
                  <a:lnTo>
                    <a:pt x="77" y="0"/>
                  </a:lnTo>
                  <a:lnTo>
                    <a:pt x="0" y="0"/>
                  </a:lnTo>
                  <a:lnTo>
                    <a:pt x="0" y="23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81" name="Freeform 64"/>
            <p:cNvSpPr>
              <a:spLocks/>
            </p:cNvSpPr>
            <p:nvPr/>
          </p:nvSpPr>
          <p:spPr bwMode="auto">
            <a:xfrm>
              <a:off x="4464" y="1716"/>
              <a:ext cx="75" cy="84"/>
            </a:xfrm>
            <a:custGeom>
              <a:avLst/>
              <a:gdLst>
                <a:gd name="T0" fmla="*/ 0 w 75"/>
                <a:gd name="T1" fmla="*/ 83 h 84"/>
                <a:gd name="T2" fmla="*/ 74 w 75"/>
                <a:gd name="T3" fmla="*/ 83 h 84"/>
                <a:gd name="T4" fmla="*/ 74 w 75"/>
                <a:gd name="T5" fmla="*/ 0 h 84"/>
                <a:gd name="T6" fmla="*/ 0 w 75"/>
                <a:gd name="T7" fmla="*/ 0 h 84"/>
                <a:gd name="T8" fmla="*/ 0 w 75"/>
                <a:gd name="T9" fmla="*/ 83 h 84"/>
                <a:gd name="T10" fmla="*/ 0 60000 65536"/>
                <a:gd name="T11" fmla="*/ 0 60000 65536"/>
                <a:gd name="T12" fmla="*/ 0 60000 65536"/>
                <a:gd name="T13" fmla="*/ 0 60000 65536"/>
                <a:gd name="T14" fmla="*/ 0 60000 65536"/>
                <a:gd name="T15" fmla="*/ 0 w 75"/>
                <a:gd name="T16" fmla="*/ 0 h 84"/>
                <a:gd name="T17" fmla="*/ 75 w 75"/>
                <a:gd name="T18" fmla="*/ 84 h 84"/>
              </a:gdLst>
              <a:ahLst/>
              <a:cxnLst>
                <a:cxn ang="T10">
                  <a:pos x="T0" y="T1"/>
                </a:cxn>
                <a:cxn ang="T11">
                  <a:pos x="T2" y="T3"/>
                </a:cxn>
                <a:cxn ang="T12">
                  <a:pos x="T4" y="T5"/>
                </a:cxn>
                <a:cxn ang="T13">
                  <a:pos x="T6" y="T7"/>
                </a:cxn>
                <a:cxn ang="T14">
                  <a:pos x="T8" y="T9"/>
                </a:cxn>
              </a:cxnLst>
              <a:rect l="T15" t="T16" r="T17" b="T18"/>
              <a:pathLst>
                <a:path w="75" h="84">
                  <a:moveTo>
                    <a:pt x="0" y="83"/>
                  </a:moveTo>
                  <a:lnTo>
                    <a:pt x="74" y="83"/>
                  </a:lnTo>
                  <a:lnTo>
                    <a:pt x="74" y="0"/>
                  </a:lnTo>
                  <a:lnTo>
                    <a:pt x="0" y="0"/>
                  </a:lnTo>
                  <a:lnTo>
                    <a:pt x="0" y="83"/>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82" name="Freeform 65"/>
            <p:cNvSpPr>
              <a:spLocks/>
            </p:cNvSpPr>
            <p:nvPr/>
          </p:nvSpPr>
          <p:spPr bwMode="auto">
            <a:xfrm>
              <a:off x="4464" y="1716"/>
              <a:ext cx="79" cy="87"/>
            </a:xfrm>
            <a:custGeom>
              <a:avLst/>
              <a:gdLst>
                <a:gd name="T0" fmla="*/ 0 w 79"/>
                <a:gd name="T1" fmla="*/ 86 h 87"/>
                <a:gd name="T2" fmla="*/ 78 w 79"/>
                <a:gd name="T3" fmla="*/ 86 h 87"/>
                <a:gd name="T4" fmla="*/ 78 w 79"/>
                <a:gd name="T5" fmla="*/ 0 h 87"/>
                <a:gd name="T6" fmla="*/ 0 w 79"/>
                <a:gd name="T7" fmla="*/ 0 h 87"/>
                <a:gd name="T8" fmla="*/ 0 w 79"/>
                <a:gd name="T9" fmla="*/ 86 h 87"/>
                <a:gd name="T10" fmla="*/ 0 60000 65536"/>
                <a:gd name="T11" fmla="*/ 0 60000 65536"/>
                <a:gd name="T12" fmla="*/ 0 60000 65536"/>
                <a:gd name="T13" fmla="*/ 0 60000 65536"/>
                <a:gd name="T14" fmla="*/ 0 60000 65536"/>
                <a:gd name="T15" fmla="*/ 0 w 79"/>
                <a:gd name="T16" fmla="*/ 0 h 87"/>
                <a:gd name="T17" fmla="*/ 79 w 79"/>
                <a:gd name="T18" fmla="*/ 87 h 87"/>
              </a:gdLst>
              <a:ahLst/>
              <a:cxnLst>
                <a:cxn ang="T10">
                  <a:pos x="T0" y="T1"/>
                </a:cxn>
                <a:cxn ang="T11">
                  <a:pos x="T2" y="T3"/>
                </a:cxn>
                <a:cxn ang="T12">
                  <a:pos x="T4" y="T5"/>
                </a:cxn>
                <a:cxn ang="T13">
                  <a:pos x="T6" y="T7"/>
                </a:cxn>
                <a:cxn ang="T14">
                  <a:pos x="T8" y="T9"/>
                </a:cxn>
              </a:cxnLst>
              <a:rect l="T15" t="T16" r="T17" b="T18"/>
              <a:pathLst>
                <a:path w="79" h="87">
                  <a:moveTo>
                    <a:pt x="0" y="86"/>
                  </a:moveTo>
                  <a:lnTo>
                    <a:pt x="78" y="86"/>
                  </a:lnTo>
                  <a:lnTo>
                    <a:pt x="78" y="0"/>
                  </a:lnTo>
                  <a:lnTo>
                    <a:pt x="0" y="0"/>
                  </a:lnTo>
                  <a:lnTo>
                    <a:pt x="0" y="8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83" name="Freeform 66"/>
            <p:cNvSpPr>
              <a:spLocks/>
            </p:cNvSpPr>
            <p:nvPr/>
          </p:nvSpPr>
          <p:spPr bwMode="auto">
            <a:xfrm>
              <a:off x="4386" y="1784"/>
              <a:ext cx="74" cy="16"/>
            </a:xfrm>
            <a:custGeom>
              <a:avLst/>
              <a:gdLst>
                <a:gd name="T0" fmla="*/ 0 w 74"/>
                <a:gd name="T1" fmla="*/ 15 h 16"/>
                <a:gd name="T2" fmla="*/ 73 w 74"/>
                <a:gd name="T3" fmla="*/ 15 h 16"/>
                <a:gd name="T4" fmla="*/ 73 w 74"/>
                <a:gd name="T5" fmla="*/ 0 h 16"/>
                <a:gd name="T6" fmla="*/ 0 w 74"/>
                <a:gd name="T7" fmla="*/ 0 h 16"/>
                <a:gd name="T8" fmla="*/ 0 w 74"/>
                <a:gd name="T9" fmla="*/ 15 h 16"/>
                <a:gd name="T10" fmla="*/ 0 60000 65536"/>
                <a:gd name="T11" fmla="*/ 0 60000 65536"/>
                <a:gd name="T12" fmla="*/ 0 60000 65536"/>
                <a:gd name="T13" fmla="*/ 0 60000 65536"/>
                <a:gd name="T14" fmla="*/ 0 60000 65536"/>
                <a:gd name="T15" fmla="*/ 0 w 74"/>
                <a:gd name="T16" fmla="*/ 0 h 16"/>
                <a:gd name="T17" fmla="*/ 74 w 74"/>
                <a:gd name="T18" fmla="*/ 16 h 16"/>
              </a:gdLst>
              <a:ahLst/>
              <a:cxnLst>
                <a:cxn ang="T10">
                  <a:pos x="T0" y="T1"/>
                </a:cxn>
                <a:cxn ang="T11">
                  <a:pos x="T2" y="T3"/>
                </a:cxn>
                <a:cxn ang="T12">
                  <a:pos x="T4" y="T5"/>
                </a:cxn>
                <a:cxn ang="T13">
                  <a:pos x="T6" y="T7"/>
                </a:cxn>
                <a:cxn ang="T14">
                  <a:pos x="T8" y="T9"/>
                </a:cxn>
              </a:cxnLst>
              <a:rect l="T15" t="T16" r="T17" b="T18"/>
              <a:pathLst>
                <a:path w="74" h="16">
                  <a:moveTo>
                    <a:pt x="0" y="15"/>
                  </a:moveTo>
                  <a:lnTo>
                    <a:pt x="73" y="15"/>
                  </a:lnTo>
                  <a:lnTo>
                    <a:pt x="73" y="0"/>
                  </a:lnTo>
                  <a:lnTo>
                    <a:pt x="0" y="0"/>
                  </a:lnTo>
                  <a:lnTo>
                    <a:pt x="0" y="1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84" name="Freeform 67"/>
            <p:cNvSpPr>
              <a:spLocks/>
            </p:cNvSpPr>
            <p:nvPr/>
          </p:nvSpPr>
          <p:spPr bwMode="auto">
            <a:xfrm>
              <a:off x="4386" y="1784"/>
              <a:ext cx="79" cy="19"/>
            </a:xfrm>
            <a:custGeom>
              <a:avLst/>
              <a:gdLst>
                <a:gd name="T0" fmla="*/ 0 w 79"/>
                <a:gd name="T1" fmla="*/ 18 h 19"/>
                <a:gd name="T2" fmla="*/ 78 w 79"/>
                <a:gd name="T3" fmla="*/ 18 h 19"/>
                <a:gd name="T4" fmla="*/ 78 w 79"/>
                <a:gd name="T5" fmla="*/ 0 h 19"/>
                <a:gd name="T6" fmla="*/ 0 w 79"/>
                <a:gd name="T7" fmla="*/ 0 h 19"/>
                <a:gd name="T8" fmla="*/ 0 w 79"/>
                <a:gd name="T9" fmla="*/ 18 h 19"/>
                <a:gd name="T10" fmla="*/ 0 60000 65536"/>
                <a:gd name="T11" fmla="*/ 0 60000 65536"/>
                <a:gd name="T12" fmla="*/ 0 60000 65536"/>
                <a:gd name="T13" fmla="*/ 0 60000 65536"/>
                <a:gd name="T14" fmla="*/ 0 60000 65536"/>
                <a:gd name="T15" fmla="*/ 0 w 79"/>
                <a:gd name="T16" fmla="*/ 0 h 19"/>
                <a:gd name="T17" fmla="*/ 79 w 79"/>
                <a:gd name="T18" fmla="*/ 19 h 19"/>
              </a:gdLst>
              <a:ahLst/>
              <a:cxnLst>
                <a:cxn ang="T10">
                  <a:pos x="T0" y="T1"/>
                </a:cxn>
                <a:cxn ang="T11">
                  <a:pos x="T2" y="T3"/>
                </a:cxn>
                <a:cxn ang="T12">
                  <a:pos x="T4" y="T5"/>
                </a:cxn>
                <a:cxn ang="T13">
                  <a:pos x="T6" y="T7"/>
                </a:cxn>
                <a:cxn ang="T14">
                  <a:pos x="T8" y="T9"/>
                </a:cxn>
              </a:cxnLst>
              <a:rect l="T15" t="T16" r="T17" b="T18"/>
              <a:pathLst>
                <a:path w="79" h="19">
                  <a:moveTo>
                    <a:pt x="0" y="18"/>
                  </a:moveTo>
                  <a:lnTo>
                    <a:pt x="78" y="18"/>
                  </a:lnTo>
                  <a:lnTo>
                    <a:pt x="78" y="0"/>
                  </a:lnTo>
                  <a:lnTo>
                    <a:pt x="0" y="0"/>
                  </a:lnTo>
                  <a:lnTo>
                    <a:pt x="0" y="1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85" name="Freeform 68"/>
            <p:cNvSpPr>
              <a:spLocks/>
            </p:cNvSpPr>
            <p:nvPr/>
          </p:nvSpPr>
          <p:spPr bwMode="auto">
            <a:xfrm>
              <a:off x="4311" y="1799"/>
              <a:ext cx="73" cy="2"/>
            </a:xfrm>
            <a:custGeom>
              <a:avLst/>
              <a:gdLst>
                <a:gd name="T0" fmla="*/ 0 w 73"/>
                <a:gd name="T1" fmla="*/ 0 h 2"/>
                <a:gd name="T2" fmla="*/ 72 w 73"/>
                <a:gd name="T3" fmla="*/ 0 h 2"/>
                <a:gd name="T4" fmla="*/ 72 w 73"/>
                <a:gd name="T5" fmla="*/ 1 h 2"/>
                <a:gd name="T6" fmla="*/ 0 w 73"/>
                <a:gd name="T7" fmla="*/ 1 h 2"/>
                <a:gd name="T8" fmla="*/ 0 w 73"/>
                <a:gd name="T9" fmla="*/ 0 h 2"/>
                <a:gd name="T10" fmla="*/ 0 60000 65536"/>
                <a:gd name="T11" fmla="*/ 0 60000 65536"/>
                <a:gd name="T12" fmla="*/ 0 60000 65536"/>
                <a:gd name="T13" fmla="*/ 0 60000 65536"/>
                <a:gd name="T14" fmla="*/ 0 60000 65536"/>
                <a:gd name="T15" fmla="*/ 0 w 73"/>
                <a:gd name="T16" fmla="*/ 0 h 2"/>
                <a:gd name="T17" fmla="*/ 73 w 73"/>
                <a:gd name="T18" fmla="*/ 2 h 2"/>
              </a:gdLst>
              <a:ahLst/>
              <a:cxnLst>
                <a:cxn ang="T10">
                  <a:pos x="T0" y="T1"/>
                </a:cxn>
                <a:cxn ang="T11">
                  <a:pos x="T2" y="T3"/>
                </a:cxn>
                <a:cxn ang="T12">
                  <a:pos x="T4" y="T5"/>
                </a:cxn>
                <a:cxn ang="T13">
                  <a:pos x="T6" y="T7"/>
                </a:cxn>
                <a:cxn ang="T14">
                  <a:pos x="T8" y="T9"/>
                </a:cxn>
              </a:cxnLst>
              <a:rect l="T15" t="T16" r="T17" b="T18"/>
              <a:pathLst>
                <a:path w="73" h="2">
                  <a:moveTo>
                    <a:pt x="0" y="0"/>
                  </a:moveTo>
                  <a:lnTo>
                    <a:pt x="72" y="0"/>
                  </a:lnTo>
                  <a:lnTo>
                    <a:pt x="72" y="1"/>
                  </a:lnTo>
                  <a:lnTo>
                    <a:pt x="0" y="1"/>
                  </a:lnTo>
                  <a:lnTo>
                    <a:pt x="0" y="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86" name="Freeform 69"/>
            <p:cNvSpPr>
              <a:spLocks/>
            </p:cNvSpPr>
            <p:nvPr/>
          </p:nvSpPr>
          <p:spPr bwMode="auto">
            <a:xfrm>
              <a:off x="4311" y="1800"/>
              <a:ext cx="76" cy="3"/>
            </a:xfrm>
            <a:custGeom>
              <a:avLst/>
              <a:gdLst>
                <a:gd name="T0" fmla="*/ 0 w 76"/>
                <a:gd name="T1" fmla="*/ 2 h 3"/>
                <a:gd name="T2" fmla="*/ 75 w 76"/>
                <a:gd name="T3" fmla="*/ 2 h 3"/>
                <a:gd name="T4" fmla="*/ 75 w 76"/>
                <a:gd name="T5" fmla="*/ 0 h 3"/>
                <a:gd name="T6" fmla="*/ 0 w 76"/>
                <a:gd name="T7" fmla="*/ 0 h 3"/>
                <a:gd name="T8" fmla="*/ 0 w 76"/>
                <a:gd name="T9" fmla="*/ 2 h 3"/>
                <a:gd name="T10" fmla="*/ 0 60000 65536"/>
                <a:gd name="T11" fmla="*/ 0 60000 65536"/>
                <a:gd name="T12" fmla="*/ 0 60000 65536"/>
                <a:gd name="T13" fmla="*/ 0 60000 65536"/>
                <a:gd name="T14" fmla="*/ 0 60000 65536"/>
                <a:gd name="T15" fmla="*/ 0 w 76"/>
                <a:gd name="T16" fmla="*/ 0 h 3"/>
                <a:gd name="T17" fmla="*/ 76 w 76"/>
                <a:gd name="T18" fmla="*/ 3 h 3"/>
              </a:gdLst>
              <a:ahLst/>
              <a:cxnLst>
                <a:cxn ang="T10">
                  <a:pos x="T0" y="T1"/>
                </a:cxn>
                <a:cxn ang="T11">
                  <a:pos x="T2" y="T3"/>
                </a:cxn>
                <a:cxn ang="T12">
                  <a:pos x="T4" y="T5"/>
                </a:cxn>
                <a:cxn ang="T13">
                  <a:pos x="T6" y="T7"/>
                </a:cxn>
                <a:cxn ang="T14">
                  <a:pos x="T8" y="T9"/>
                </a:cxn>
              </a:cxnLst>
              <a:rect l="T15" t="T16" r="T17" b="T18"/>
              <a:pathLst>
                <a:path w="76" h="3">
                  <a:moveTo>
                    <a:pt x="0" y="2"/>
                  </a:moveTo>
                  <a:lnTo>
                    <a:pt x="75" y="2"/>
                  </a:lnTo>
                  <a:lnTo>
                    <a:pt x="75" y="0"/>
                  </a:lnTo>
                  <a:lnTo>
                    <a:pt x="0" y="0"/>
                  </a:lnTo>
                  <a:lnTo>
                    <a:pt x="0" y="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87" name="Line 70"/>
            <p:cNvSpPr>
              <a:spLocks noChangeShapeType="1"/>
            </p:cNvSpPr>
            <p:nvPr/>
          </p:nvSpPr>
          <p:spPr bwMode="auto">
            <a:xfrm>
              <a:off x="4038" y="1528"/>
              <a:ext cx="0" cy="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88" name="Rectangle 71"/>
            <p:cNvSpPr>
              <a:spLocks noChangeArrowheads="1"/>
            </p:cNvSpPr>
            <p:nvPr/>
          </p:nvSpPr>
          <p:spPr bwMode="auto">
            <a:xfrm>
              <a:off x="4566" y="1072"/>
              <a:ext cx="30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n = 5</a:t>
              </a:r>
            </a:p>
          </p:txBody>
        </p:sp>
      </p:grpSp>
      <p:sp>
        <p:nvSpPr>
          <p:cNvPr id="9227" name="Freeform 75"/>
          <p:cNvSpPr>
            <a:spLocks/>
          </p:cNvSpPr>
          <p:nvPr/>
        </p:nvSpPr>
        <p:spPr bwMode="auto">
          <a:xfrm>
            <a:off x="6496050" y="3430588"/>
            <a:ext cx="2328863" cy="1428750"/>
          </a:xfrm>
          <a:custGeom>
            <a:avLst/>
            <a:gdLst>
              <a:gd name="T0" fmla="*/ 0 w 1467"/>
              <a:gd name="T1" fmla="*/ 2147483647 h 900"/>
              <a:gd name="T2" fmla="*/ 2147483647 w 1467"/>
              <a:gd name="T3" fmla="*/ 2147483647 h 900"/>
              <a:gd name="T4" fmla="*/ 2147483647 w 1467"/>
              <a:gd name="T5" fmla="*/ 0 h 900"/>
              <a:gd name="T6" fmla="*/ 0 w 1467"/>
              <a:gd name="T7" fmla="*/ 0 h 900"/>
              <a:gd name="T8" fmla="*/ 0 w 1467"/>
              <a:gd name="T9" fmla="*/ 2147483647 h 900"/>
              <a:gd name="T10" fmla="*/ 0 60000 65536"/>
              <a:gd name="T11" fmla="*/ 0 60000 65536"/>
              <a:gd name="T12" fmla="*/ 0 60000 65536"/>
              <a:gd name="T13" fmla="*/ 0 60000 65536"/>
              <a:gd name="T14" fmla="*/ 0 60000 65536"/>
              <a:gd name="T15" fmla="*/ 0 w 1467"/>
              <a:gd name="T16" fmla="*/ 0 h 900"/>
              <a:gd name="T17" fmla="*/ 1467 w 1467"/>
              <a:gd name="T18" fmla="*/ 900 h 900"/>
            </a:gdLst>
            <a:ahLst/>
            <a:cxnLst>
              <a:cxn ang="T10">
                <a:pos x="T0" y="T1"/>
              </a:cxn>
              <a:cxn ang="T11">
                <a:pos x="T2" y="T3"/>
              </a:cxn>
              <a:cxn ang="T12">
                <a:pos x="T4" y="T5"/>
              </a:cxn>
              <a:cxn ang="T13">
                <a:pos x="T6" y="T7"/>
              </a:cxn>
              <a:cxn ang="T14">
                <a:pos x="T8" y="T9"/>
              </a:cxn>
            </a:cxnLst>
            <a:rect l="T15" t="T16" r="T17" b="T18"/>
            <a:pathLst>
              <a:path w="1467" h="900">
                <a:moveTo>
                  <a:pt x="0" y="899"/>
                </a:moveTo>
                <a:lnTo>
                  <a:pt x="1466" y="899"/>
                </a:lnTo>
                <a:lnTo>
                  <a:pt x="1466" y="0"/>
                </a:lnTo>
                <a:lnTo>
                  <a:pt x="0" y="0"/>
                </a:lnTo>
                <a:lnTo>
                  <a:pt x="0" y="899"/>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sp>
        <p:nvSpPr>
          <p:cNvPr id="9228" name="Rectangle 89"/>
          <p:cNvSpPr>
            <a:spLocks noChangeArrowheads="1"/>
          </p:cNvSpPr>
          <p:nvPr/>
        </p:nvSpPr>
        <p:spPr bwMode="auto">
          <a:xfrm rot="-5400000">
            <a:off x="6501607" y="4087019"/>
            <a:ext cx="2651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P</a:t>
            </a:r>
          </a:p>
        </p:txBody>
      </p:sp>
      <p:sp>
        <p:nvSpPr>
          <p:cNvPr id="9229" name="Rectangle 90"/>
          <p:cNvSpPr>
            <a:spLocks noChangeArrowheads="1"/>
          </p:cNvSpPr>
          <p:nvPr/>
        </p:nvSpPr>
        <p:spPr bwMode="auto">
          <a:xfrm rot="-5400000">
            <a:off x="6514306" y="4055269"/>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sp>
        <p:nvSpPr>
          <p:cNvPr id="9230" name="Rectangle 91"/>
          <p:cNvSpPr>
            <a:spLocks noChangeArrowheads="1"/>
          </p:cNvSpPr>
          <p:nvPr/>
        </p:nvSpPr>
        <p:spPr bwMode="auto">
          <a:xfrm rot="-5400000">
            <a:off x="6501606" y="4025107"/>
            <a:ext cx="2651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231" name="Rectangle 92"/>
          <p:cNvSpPr>
            <a:spLocks noChangeArrowheads="1"/>
          </p:cNvSpPr>
          <p:nvPr/>
        </p:nvSpPr>
        <p:spPr bwMode="auto">
          <a:xfrm rot="-5400000">
            <a:off x="6514306" y="3994944"/>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sp>
        <p:nvSpPr>
          <p:cNvPr id="9232" name="Line 94"/>
          <p:cNvSpPr>
            <a:spLocks noChangeShapeType="1"/>
          </p:cNvSpPr>
          <p:nvPr/>
        </p:nvSpPr>
        <p:spPr bwMode="auto">
          <a:xfrm>
            <a:off x="8128000" y="4422775"/>
            <a:ext cx="603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9233" name="Line 96"/>
          <p:cNvSpPr>
            <a:spLocks noChangeShapeType="1"/>
          </p:cNvSpPr>
          <p:nvPr/>
        </p:nvSpPr>
        <p:spPr bwMode="auto">
          <a:xfrm>
            <a:off x="8059738" y="4422775"/>
            <a:ext cx="682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9234" name="Line 98"/>
          <p:cNvSpPr>
            <a:spLocks noChangeShapeType="1"/>
          </p:cNvSpPr>
          <p:nvPr/>
        </p:nvSpPr>
        <p:spPr bwMode="auto">
          <a:xfrm>
            <a:off x="8001000" y="4422775"/>
            <a:ext cx="587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9235" name="Line 130"/>
          <p:cNvSpPr>
            <a:spLocks noChangeShapeType="1"/>
          </p:cNvSpPr>
          <p:nvPr/>
        </p:nvSpPr>
        <p:spPr bwMode="auto">
          <a:xfrm>
            <a:off x="6972300" y="4422775"/>
            <a:ext cx="619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9236" name="Line 132"/>
          <p:cNvSpPr>
            <a:spLocks noChangeShapeType="1"/>
          </p:cNvSpPr>
          <p:nvPr/>
        </p:nvSpPr>
        <p:spPr bwMode="auto">
          <a:xfrm>
            <a:off x="6907213" y="4422775"/>
            <a:ext cx="6508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9237" name="Line 134"/>
          <p:cNvSpPr>
            <a:spLocks noChangeShapeType="1"/>
          </p:cNvSpPr>
          <p:nvPr/>
        </p:nvSpPr>
        <p:spPr bwMode="auto">
          <a:xfrm>
            <a:off x="6843713" y="4422775"/>
            <a:ext cx="635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grpSp>
        <p:nvGrpSpPr>
          <p:cNvPr id="9238" name="Group 185"/>
          <p:cNvGrpSpPr>
            <a:grpSpLocks/>
          </p:cNvGrpSpPr>
          <p:nvPr/>
        </p:nvGrpSpPr>
        <p:grpSpPr bwMode="auto">
          <a:xfrm>
            <a:off x="6491288" y="3389313"/>
            <a:ext cx="2378075" cy="1482725"/>
            <a:chOff x="4047" y="2050"/>
            <a:chExt cx="1222" cy="922"/>
          </a:xfrm>
        </p:grpSpPr>
        <p:sp>
          <p:nvSpPr>
            <p:cNvPr id="9277" name="Freeform 76"/>
            <p:cNvSpPr>
              <a:spLocks/>
            </p:cNvSpPr>
            <p:nvPr/>
          </p:nvSpPr>
          <p:spPr bwMode="auto">
            <a:xfrm>
              <a:off x="4295" y="2270"/>
              <a:ext cx="881" cy="538"/>
            </a:xfrm>
            <a:custGeom>
              <a:avLst/>
              <a:gdLst>
                <a:gd name="T0" fmla="*/ 0 w 881"/>
                <a:gd name="T1" fmla="*/ 537 h 538"/>
                <a:gd name="T2" fmla="*/ 880 w 881"/>
                <a:gd name="T3" fmla="*/ 537 h 538"/>
                <a:gd name="T4" fmla="*/ 880 w 881"/>
                <a:gd name="T5" fmla="*/ 0 h 538"/>
                <a:gd name="T6" fmla="*/ 0 w 881"/>
                <a:gd name="T7" fmla="*/ 0 h 538"/>
                <a:gd name="T8" fmla="*/ 0 w 881"/>
                <a:gd name="T9" fmla="*/ 537 h 538"/>
                <a:gd name="T10" fmla="*/ 0 60000 65536"/>
                <a:gd name="T11" fmla="*/ 0 60000 65536"/>
                <a:gd name="T12" fmla="*/ 0 60000 65536"/>
                <a:gd name="T13" fmla="*/ 0 60000 65536"/>
                <a:gd name="T14" fmla="*/ 0 60000 65536"/>
                <a:gd name="T15" fmla="*/ 0 w 881"/>
                <a:gd name="T16" fmla="*/ 0 h 538"/>
                <a:gd name="T17" fmla="*/ 881 w 881"/>
                <a:gd name="T18" fmla="*/ 538 h 538"/>
              </a:gdLst>
              <a:ahLst/>
              <a:cxnLst>
                <a:cxn ang="T10">
                  <a:pos x="T0" y="T1"/>
                </a:cxn>
                <a:cxn ang="T11">
                  <a:pos x="T2" y="T3"/>
                </a:cxn>
                <a:cxn ang="T12">
                  <a:pos x="T4" y="T5"/>
                </a:cxn>
                <a:cxn ang="T13">
                  <a:pos x="T6" y="T7"/>
                </a:cxn>
                <a:cxn ang="T14">
                  <a:pos x="T8" y="T9"/>
                </a:cxn>
              </a:cxnLst>
              <a:rect l="T15" t="T16" r="T17" b="T18"/>
              <a:pathLst>
                <a:path w="881" h="538">
                  <a:moveTo>
                    <a:pt x="0" y="537"/>
                  </a:moveTo>
                  <a:lnTo>
                    <a:pt x="880" y="537"/>
                  </a:lnTo>
                  <a:lnTo>
                    <a:pt x="880" y="0"/>
                  </a:lnTo>
                  <a:lnTo>
                    <a:pt x="0" y="0"/>
                  </a:lnTo>
                  <a:lnTo>
                    <a:pt x="0" y="53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78" name="Rectangle 77"/>
            <p:cNvSpPr>
              <a:spLocks noChangeArrowheads="1"/>
            </p:cNvSpPr>
            <p:nvPr/>
          </p:nvSpPr>
          <p:spPr bwMode="auto">
            <a:xfrm>
              <a:off x="4139" y="2234"/>
              <a:ext cx="12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79" name="Rectangle 78"/>
            <p:cNvSpPr>
              <a:spLocks noChangeArrowheads="1"/>
            </p:cNvSpPr>
            <p:nvPr/>
          </p:nvSpPr>
          <p:spPr bwMode="auto">
            <a:xfrm>
              <a:off x="4157" y="2234"/>
              <a:ext cx="108"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80" name="Rectangle 79"/>
            <p:cNvSpPr>
              <a:spLocks noChangeArrowheads="1"/>
            </p:cNvSpPr>
            <p:nvPr/>
          </p:nvSpPr>
          <p:spPr bwMode="auto">
            <a:xfrm>
              <a:off x="4166" y="2234"/>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2</a:t>
              </a:r>
            </a:p>
          </p:txBody>
        </p:sp>
        <p:sp>
          <p:nvSpPr>
            <p:cNvPr id="9281" name="Rectangle 80"/>
            <p:cNvSpPr>
              <a:spLocks noChangeArrowheads="1"/>
            </p:cNvSpPr>
            <p:nvPr/>
          </p:nvSpPr>
          <p:spPr bwMode="auto">
            <a:xfrm>
              <a:off x="4139" y="2488"/>
              <a:ext cx="12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82" name="Rectangle 81"/>
            <p:cNvSpPr>
              <a:spLocks noChangeArrowheads="1"/>
            </p:cNvSpPr>
            <p:nvPr/>
          </p:nvSpPr>
          <p:spPr bwMode="auto">
            <a:xfrm>
              <a:off x="4157" y="2488"/>
              <a:ext cx="10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83" name="Rectangle 82"/>
            <p:cNvSpPr>
              <a:spLocks noChangeArrowheads="1"/>
            </p:cNvSpPr>
            <p:nvPr/>
          </p:nvSpPr>
          <p:spPr bwMode="auto">
            <a:xfrm>
              <a:off x="4166" y="2488"/>
              <a:ext cx="12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1</a:t>
              </a:r>
            </a:p>
          </p:txBody>
        </p:sp>
        <p:sp>
          <p:nvSpPr>
            <p:cNvPr id="9284" name="Rectangle 83"/>
            <p:cNvSpPr>
              <a:spLocks noChangeArrowheads="1"/>
            </p:cNvSpPr>
            <p:nvPr/>
          </p:nvSpPr>
          <p:spPr bwMode="auto">
            <a:xfrm>
              <a:off x="4139" y="2742"/>
              <a:ext cx="12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85" name="Rectangle 84"/>
            <p:cNvSpPr>
              <a:spLocks noChangeArrowheads="1"/>
            </p:cNvSpPr>
            <p:nvPr/>
          </p:nvSpPr>
          <p:spPr bwMode="auto">
            <a:xfrm>
              <a:off x="4157" y="2742"/>
              <a:ext cx="108"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86" name="Rectangle 85"/>
            <p:cNvSpPr>
              <a:spLocks noChangeArrowheads="1"/>
            </p:cNvSpPr>
            <p:nvPr/>
          </p:nvSpPr>
          <p:spPr bwMode="auto">
            <a:xfrm>
              <a:off x="4166" y="2742"/>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87" name="Line 86"/>
            <p:cNvSpPr>
              <a:spLocks noChangeShapeType="1"/>
            </p:cNvSpPr>
            <p:nvPr/>
          </p:nvSpPr>
          <p:spPr bwMode="auto">
            <a:xfrm flipH="1">
              <a:off x="4260" y="2279"/>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88" name="Line 87"/>
            <p:cNvSpPr>
              <a:spLocks noChangeShapeType="1"/>
            </p:cNvSpPr>
            <p:nvPr/>
          </p:nvSpPr>
          <p:spPr bwMode="auto">
            <a:xfrm flipH="1">
              <a:off x="4260" y="2533"/>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89" name="Line 88"/>
            <p:cNvSpPr>
              <a:spLocks noChangeShapeType="1"/>
            </p:cNvSpPr>
            <p:nvPr/>
          </p:nvSpPr>
          <p:spPr bwMode="auto">
            <a:xfrm flipH="1">
              <a:off x="4260" y="2786"/>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90" name="Line 93"/>
            <p:cNvSpPr>
              <a:spLocks noChangeShapeType="1"/>
            </p:cNvSpPr>
            <p:nvPr/>
          </p:nvSpPr>
          <p:spPr bwMode="auto">
            <a:xfrm flipV="1">
              <a:off x="4295" y="2275"/>
              <a:ext cx="0" cy="5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91" name="Freeform 95"/>
            <p:cNvSpPr>
              <a:spLocks/>
            </p:cNvSpPr>
            <p:nvPr/>
          </p:nvSpPr>
          <p:spPr bwMode="auto">
            <a:xfrm>
              <a:off x="5120" y="2786"/>
              <a:ext cx="39" cy="1"/>
            </a:xfrm>
            <a:custGeom>
              <a:avLst/>
              <a:gdLst>
                <a:gd name="T0" fmla="*/ 0 w 39"/>
                <a:gd name="T1" fmla="*/ 0 h 1"/>
                <a:gd name="T2" fmla="*/ 38 w 39"/>
                <a:gd name="T3" fmla="*/ 0 h 1"/>
                <a:gd name="T4" fmla="*/ 0 w 39"/>
                <a:gd name="T5" fmla="*/ 0 h 1"/>
                <a:gd name="T6" fmla="*/ 0 60000 65536"/>
                <a:gd name="T7" fmla="*/ 0 60000 65536"/>
                <a:gd name="T8" fmla="*/ 0 60000 65536"/>
                <a:gd name="T9" fmla="*/ 0 w 39"/>
                <a:gd name="T10" fmla="*/ 0 h 1"/>
                <a:gd name="T11" fmla="*/ 39 w 39"/>
                <a:gd name="T12" fmla="*/ 1 h 1"/>
              </a:gdLst>
              <a:ahLst/>
              <a:cxnLst>
                <a:cxn ang="T6">
                  <a:pos x="T0" y="T1"/>
                </a:cxn>
                <a:cxn ang="T7">
                  <a:pos x="T2" y="T3"/>
                </a:cxn>
                <a:cxn ang="T8">
                  <a:pos x="T4" y="T5"/>
                </a:cxn>
              </a:cxnLst>
              <a:rect l="T9" t="T10" r="T11" b="T12"/>
              <a:pathLst>
                <a:path w="39" h="1">
                  <a:moveTo>
                    <a:pt x="0" y="0"/>
                  </a:moveTo>
                  <a:lnTo>
                    <a:pt x="38"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92" name="Freeform 97"/>
            <p:cNvSpPr>
              <a:spLocks/>
            </p:cNvSpPr>
            <p:nvPr/>
          </p:nvSpPr>
          <p:spPr bwMode="auto">
            <a:xfrm>
              <a:off x="5077" y="2786"/>
              <a:ext cx="44" cy="1"/>
            </a:xfrm>
            <a:custGeom>
              <a:avLst/>
              <a:gdLst>
                <a:gd name="T0" fmla="*/ 0 w 44"/>
                <a:gd name="T1" fmla="*/ 0 h 1"/>
                <a:gd name="T2" fmla="*/ 43 w 44"/>
                <a:gd name="T3" fmla="*/ 0 h 1"/>
                <a:gd name="T4" fmla="*/ 0 w 44"/>
                <a:gd name="T5" fmla="*/ 0 h 1"/>
                <a:gd name="T6" fmla="*/ 0 60000 65536"/>
                <a:gd name="T7" fmla="*/ 0 60000 65536"/>
                <a:gd name="T8" fmla="*/ 0 60000 65536"/>
                <a:gd name="T9" fmla="*/ 0 w 44"/>
                <a:gd name="T10" fmla="*/ 0 h 1"/>
                <a:gd name="T11" fmla="*/ 44 w 44"/>
                <a:gd name="T12" fmla="*/ 1 h 1"/>
              </a:gdLst>
              <a:ahLst/>
              <a:cxnLst>
                <a:cxn ang="T6">
                  <a:pos x="T0" y="T1"/>
                </a:cxn>
                <a:cxn ang="T7">
                  <a:pos x="T2" y="T3"/>
                </a:cxn>
                <a:cxn ang="T8">
                  <a:pos x="T4" y="T5"/>
                </a:cxn>
              </a:cxnLst>
              <a:rect l="T9" t="T10" r="T11" b="T12"/>
              <a:pathLst>
                <a:path w="44" h="1">
                  <a:moveTo>
                    <a:pt x="0" y="0"/>
                  </a:moveTo>
                  <a:lnTo>
                    <a:pt x="43"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93" name="Freeform 99"/>
            <p:cNvSpPr>
              <a:spLocks/>
            </p:cNvSpPr>
            <p:nvPr/>
          </p:nvSpPr>
          <p:spPr bwMode="auto">
            <a:xfrm>
              <a:off x="5040" y="2786"/>
              <a:ext cx="38" cy="1"/>
            </a:xfrm>
            <a:custGeom>
              <a:avLst/>
              <a:gdLst>
                <a:gd name="T0" fmla="*/ 0 w 38"/>
                <a:gd name="T1" fmla="*/ 0 h 1"/>
                <a:gd name="T2" fmla="*/ 37 w 38"/>
                <a:gd name="T3" fmla="*/ 0 h 1"/>
                <a:gd name="T4" fmla="*/ 0 w 38"/>
                <a:gd name="T5" fmla="*/ 0 h 1"/>
                <a:gd name="T6" fmla="*/ 0 60000 65536"/>
                <a:gd name="T7" fmla="*/ 0 60000 65536"/>
                <a:gd name="T8" fmla="*/ 0 60000 65536"/>
                <a:gd name="T9" fmla="*/ 0 w 38"/>
                <a:gd name="T10" fmla="*/ 0 h 1"/>
                <a:gd name="T11" fmla="*/ 38 w 38"/>
                <a:gd name="T12" fmla="*/ 1 h 1"/>
              </a:gdLst>
              <a:ahLst/>
              <a:cxnLst>
                <a:cxn ang="T6">
                  <a:pos x="T0" y="T1"/>
                </a:cxn>
                <a:cxn ang="T7">
                  <a:pos x="T2" y="T3"/>
                </a:cxn>
                <a:cxn ang="T8">
                  <a:pos x="T4" y="T5"/>
                </a:cxn>
              </a:cxnLst>
              <a:rect l="T9" t="T10" r="T11" b="T12"/>
              <a:pathLst>
                <a:path w="38" h="1">
                  <a:moveTo>
                    <a:pt x="0" y="0"/>
                  </a:moveTo>
                  <a:lnTo>
                    <a:pt x="37"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94" name="Freeform 100"/>
            <p:cNvSpPr>
              <a:spLocks/>
            </p:cNvSpPr>
            <p:nvPr/>
          </p:nvSpPr>
          <p:spPr bwMode="auto">
            <a:xfrm>
              <a:off x="4997" y="2783"/>
              <a:ext cx="39" cy="2"/>
            </a:xfrm>
            <a:custGeom>
              <a:avLst/>
              <a:gdLst>
                <a:gd name="T0" fmla="*/ 0 w 39"/>
                <a:gd name="T1" fmla="*/ 0 h 2"/>
                <a:gd name="T2" fmla="*/ 38 w 39"/>
                <a:gd name="T3" fmla="*/ 0 h 2"/>
                <a:gd name="T4" fmla="*/ 38 w 39"/>
                <a:gd name="T5" fmla="*/ 1 h 2"/>
                <a:gd name="T6" fmla="*/ 0 w 39"/>
                <a:gd name="T7" fmla="*/ 1 h 2"/>
                <a:gd name="T8" fmla="*/ 0 w 39"/>
                <a:gd name="T9" fmla="*/ 0 h 2"/>
                <a:gd name="T10" fmla="*/ 0 60000 65536"/>
                <a:gd name="T11" fmla="*/ 0 60000 65536"/>
                <a:gd name="T12" fmla="*/ 0 60000 65536"/>
                <a:gd name="T13" fmla="*/ 0 60000 65536"/>
                <a:gd name="T14" fmla="*/ 0 60000 65536"/>
                <a:gd name="T15" fmla="*/ 0 w 39"/>
                <a:gd name="T16" fmla="*/ 0 h 2"/>
                <a:gd name="T17" fmla="*/ 39 w 39"/>
                <a:gd name="T18" fmla="*/ 2 h 2"/>
              </a:gdLst>
              <a:ahLst/>
              <a:cxnLst>
                <a:cxn ang="T10">
                  <a:pos x="T0" y="T1"/>
                </a:cxn>
                <a:cxn ang="T11">
                  <a:pos x="T2" y="T3"/>
                </a:cxn>
                <a:cxn ang="T12">
                  <a:pos x="T4" y="T5"/>
                </a:cxn>
                <a:cxn ang="T13">
                  <a:pos x="T6" y="T7"/>
                </a:cxn>
                <a:cxn ang="T14">
                  <a:pos x="T8" y="T9"/>
                </a:cxn>
              </a:cxnLst>
              <a:rect l="T15" t="T16" r="T17" b="T18"/>
              <a:pathLst>
                <a:path w="39" h="2">
                  <a:moveTo>
                    <a:pt x="0" y="0"/>
                  </a:moveTo>
                  <a:lnTo>
                    <a:pt x="38" y="0"/>
                  </a:lnTo>
                  <a:lnTo>
                    <a:pt x="38" y="1"/>
                  </a:lnTo>
                  <a:lnTo>
                    <a:pt x="0" y="1"/>
                  </a:lnTo>
                  <a:lnTo>
                    <a:pt x="0" y="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295" name="Freeform 101"/>
            <p:cNvSpPr>
              <a:spLocks/>
            </p:cNvSpPr>
            <p:nvPr/>
          </p:nvSpPr>
          <p:spPr bwMode="auto">
            <a:xfrm>
              <a:off x="4997" y="2784"/>
              <a:ext cx="44" cy="3"/>
            </a:xfrm>
            <a:custGeom>
              <a:avLst/>
              <a:gdLst>
                <a:gd name="T0" fmla="*/ 0 w 44"/>
                <a:gd name="T1" fmla="*/ 2 h 3"/>
                <a:gd name="T2" fmla="*/ 43 w 44"/>
                <a:gd name="T3" fmla="*/ 2 h 3"/>
                <a:gd name="T4" fmla="*/ 43 w 44"/>
                <a:gd name="T5" fmla="*/ 0 h 3"/>
                <a:gd name="T6" fmla="*/ 0 w 44"/>
                <a:gd name="T7" fmla="*/ 0 h 3"/>
                <a:gd name="T8" fmla="*/ 0 w 44"/>
                <a:gd name="T9" fmla="*/ 2 h 3"/>
                <a:gd name="T10" fmla="*/ 0 60000 65536"/>
                <a:gd name="T11" fmla="*/ 0 60000 65536"/>
                <a:gd name="T12" fmla="*/ 0 60000 65536"/>
                <a:gd name="T13" fmla="*/ 0 60000 65536"/>
                <a:gd name="T14" fmla="*/ 0 60000 65536"/>
                <a:gd name="T15" fmla="*/ 0 w 44"/>
                <a:gd name="T16" fmla="*/ 0 h 3"/>
                <a:gd name="T17" fmla="*/ 44 w 44"/>
                <a:gd name="T18" fmla="*/ 3 h 3"/>
              </a:gdLst>
              <a:ahLst/>
              <a:cxnLst>
                <a:cxn ang="T10">
                  <a:pos x="T0" y="T1"/>
                </a:cxn>
                <a:cxn ang="T11">
                  <a:pos x="T2" y="T3"/>
                </a:cxn>
                <a:cxn ang="T12">
                  <a:pos x="T4" y="T5"/>
                </a:cxn>
                <a:cxn ang="T13">
                  <a:pos x="T6" y="T7"/>
                </a:cxn>
                <a:cxn ang="T14">
                  <a:pos x="T8" y="T9"/>
                </a:cxn>
              </a:cxnLst>
              <a:rect l="T15" t="T16" r="T17" b="T18"/>
              <a:pathLst>
                <a:path w="44" h="3">
                  <a:moveTo>
                    <a:pt x="0" y="2"/>
                  </a:moveTo>
                  <a:lnTo>
                    <a:pt x="43" y="2"/>
                  </a:lnTo>
                  <a:lnTo>
                    <a:pt x="43" y="0"/>
                  </a:lnTo>
                  <a:lnTo>
                    <a:pt x="0" y="0"/>
                  </a:lnTo>
                  <a:lnTo>
                    <a:pt x="0" y="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96" name="Freeform 102"/>
            <p:cNvSpPr>
              <a:spLocks/>
            </p:cNvSpPr>
            <p:nvPr/>
          </p:nvSpPr>
          <p:spPr bwMode="auto">
            <a:xfrm>
              <a:off x="4955" y="2775"/>
              <a:ext cx="40" cy="9"/>
            </a:xfrm>
            <a:custGeom>
              <a:avLst/>
              <a:gdLst>
                <a:gd name="T0" fmla="*/ 0 w 40"/>
                <a:gd name="T1" fmla="*/ 8 h 9"/>
                <a:gd name="T2" fmla="*/ 39 w 40"/>
                <a:gd name="T3" fmla="*/ 8 h 9"/>
                <a:gd name="T4" fmla="*/ 39 w 40"/>
                <a:gd name="T5" fmla="*/ 0 h 9"/>
                <a:gd name="T6" fmla="*/ 0 w 40"/>
                <a:gd name="T7" fmla="*/ 0 h 9"/>
                <a:gd name="T8" fmla="*/ 0 w 40"/>
                <a:gd name="T9" fmla="*/ 8 h 9"/>
                <a:gd name="T10" fmla="*/ 0 60000 65536"/>
                <a:gd name="T11" fmla="*/ 0 60000 65536"/>
                <a:gd name="T12" fmla="*/ 0 60000 65536"/>
                <a:gd name="T13" fmla="*/ 0 60000 65536"/>
                <a:gd name="T14" fmla="*/ 0 60000 65536"/>
                <a:gd name="T15" fmla="*/ 0 w 40"/>
                <a:gd name="T16" fmla="*/ 0 h 9"/>
                <a:gd name="T17" fmla="*/ 40 w 40"/>
                <a:gd name="T18" fmla="*/ 9 h 9"/>
              </a:gdLst>
              <a:ahLst/>
              <a:cxnLst>
                <a:cxn ang="T10">
                  <a:pos x="T0" y="T1"/>
                </a:cxn>
                <a:cxn ang="T11">
                  <a:pos x="T2" y="T3"/>
                </a:cxn>
                <a:cxn ang="T12">
                  <a:pos x="T4" y="T5"/>
                </a:cxn>
                <a:cxn ang="T13">
                  <a:pos x="T6" y="T7"/>
                </a:cxn>
                <a:cxn ang="T14">
                  <a:pos x="T8" y="T9"/>
                </a:cxn>
              </a:cxnLst>
              <a:rect l="T15" t="T16" r="T17" b="T18"/>
              <a:pathLst>
                <a:path w="40" h="9">
                  <a:moveTo>
                    <a:pt x="0" y="8"/>
                  </a:moveTo>
                  <a:lnTo>
                    <a:pt x="39" y="8"/>
                  </a:lnTo>
                  <a:lnTo>
                    <a:pt x="39" y="0"/>
                  </a:lnTo>
                  <a:lnTo>
                    <a:pt x="0" y="0"/>
                  </a:lnTo>
                  <a:lnTo>
                    <a:pt x="0" y="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297" name="Freeform 103"/>
            <p:cNvSpPr>
              <a:spLocks/>
            </p:cNvSpPr>
            <p:nvPr/>
          </p:nvSpPr>
          <p:spPr bwMode="auto">
            <a:xfrm>
              <a:off x="4955" y="2775"/>
              <a:ext cx="43" cy="12"/>
            </a:xfrm>
            <a:custGeom>
              <a:avLst/>
              <a:gdLst>
                <a:gd name="T0" fmla="*/ 0 w 43"/>
                <a:gd name="T1" fmla="*/ 11 h 12"/>
                <a:gd name="T2" fmla="*/ 42 w 43"/>
                <a:gd name="T3" fmla="*/ 11 h 12"/>
                <a:gd name="T4" fmla="*/ 42 w 43"/>
                <a:gd name="T5" fmla="*/ 0 h 12"/>
                <a:gd name="T6" fmla="*/ 0 w 43"/>
                <a:gd name="T7" fmla="*/ 0 h 12"/>
                <a:gd name="T8" fmla="*/ 0 w 43"/>
                <a:gd name="T9" fmla="*/ 11 h 12"/>
                <a:gd name="T10" fmla="*/ 0 60000 65536"/>
                <a:gd name="T11" fmla="*/ 0 60000 65536"/>
                <a:gd name="T12" fmla="*/ 0 60000 65536"/>
                <a:gd name="T13" fmla="*/ 0 60000 65536"/>
                <a:gd name="T14" fmla="*/ 0 60000 65536"/>
                <a:gd name="T15" fmla="*/ 0 w 43"/>
                <a:gd name="T16" fmla="*/ 0 h 12"/>
                <a:gd name="T17" fmla="*/ 43 w 43"/>
                <a:gd name="T18" fmla="*/ 12 h 12"/>
              </a:gdLst>
              <a:ahLst/>
              <a:cxnLst>
                <a:cxn ang="T10">
                  <a:pos x="T0" y="T1"/>
                </a:cxn>
                <a:cxn ang="T11">
                  <a:pos x="T2" y="T3"/>
                </a:cxn>
                <a:cxn ang="T12">
                  <a:pos x="T4" y="T5"/>
                </a:cxn>
                <a:cxn ang="T13">
                  <a:pos x="T6" y="T7"/>
                </a:cxn>
                <a:cxn ang="T14">
                  <a:pos x="T8" y="T9"/>
                </a:cxn>
              </a:cxnLst>
              <a:rect l="T15" t="T16" r="T17" b="T18"/>
              <a:pathLst>
                <a:path w="43" h="12">
                  <a:moveTo>
                    <a:pt x="0" y="11"/>
                  </a:moveTo>
                  <a:lnTo>
                    <a:pt x="42" y="11"/>
                  </a:lnTo>
                  <a:lnTo>
                    <a:pt x="42" y="0"/>
                  </a:lnTo>
                  <a:lnTo>
                    <a:pt x="0" y="0"/>
                  </a:lnTo>
                  <a:lnTo>
                    <a:pt x="0" y="1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98" name="Freeform 104"/>
            <p:cNvSpPr>
              <a:spLocks/>
            </p:cNvSpPr>
            <p:nvPr/>
          </p:nvSpPr>
          <p:spPr bwMode="auto">
            <a:xfrm>
              <a:off x="4918" y="2748"/>
              <a:ext cx="36" cy="36"/>
            </a:xfrm>
            <a:custGeom>
              <a:avLst/>
              <a:gdLst>
                <a:gd name="T0" fmla="*/ 0 w 36"/>
                <a:gd name="T1" fmla="*/ 35 h 36"/>
                <a:gd name="T2" fmla="*/ 35 w 36"/>
                <a:gd name="T3" fmla="*/ 35 h 36"/>
                <a:gd name="T4" fmla="*/ 35 w 36"/>
                <a:gd name="T5" fmla="*/ 0 h 36"/>
                <a:gd name="T6" fmla="*/ 0 w 36"/>
                <a:gd name="T7" fmla="*/ 0 h 36"/>
                <a:gd name="T8" fmla="*/ 0 w 36"/>
                <a:gd name="T9" fmla="*/ 35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0" y="35"/>
                  </a:moveTo>
                  <a:lnTo>
                    <a:pt x="35" y="35"/>
                  </a:lnTo>
                  <a:lnTo>
                    <a:pt x="35" y="0"/>
                  </a:lnTo>
                  <a:lnTo>
                    <a:pt x="0" y="0"/>
                  </a:lnTo>
                  <a:lnTo>
                    <a:pt x="0" y="3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299" name="Freeform 105"/>
            <p:cNvSpPr>
              <a:spLocks/>
            </p:cNvSpPr>
            <p:nvPr/>
          </p:nvSpPr>
          <p:spPr bwMode="auto">
            <a:xfrm>
              <a:off x="4918" y="2748"/>
              <a:ext cx="38" cy="39"/>
            </a:xfrm>
            <a:custGeom>
              <a:avLst/>
              <a:gdLst>
                <a:gd name="T0" fmla="*/ 0 w 38"/>
                <a:gd name="T1" fmla="*/ 38 h 39"/>
                <a:gd name="T2" fmla="*/ 37 w 38"/>
                <a:gd name="T3" fmla="*/ 38 h 39"/>
                <a:gd name="T4" fmla="*/ 37 w 38"/>
                <a:gd name="T5" fmla="*/ 0 h 39"/>
                <a:gd name="T6" fmla="*/ 0 w 38"/>
                <a:gd name="T7" fmla="*/ 0 h 39"/>
                <a:gd name="T8" fmla="*/ 0 w 38"/>
                <a:gd name="T9" fmla="*/ 38 h 39"/>
                <a:gd name="T10" fmla="*/ 0 60000 65536"/>
                <a:gd name="T11" fmla="*/ 0 60000 65536"/>
                <a:gd name="T12" fmla="*/ 0 60000 65536"/>
                <a:gd name="T13" fmla="*/ 0 60000 65536"/>
                <a:gd name="T14" fmla="*/ 0 60000 65536"/>
                <a:gd name="T15" fmla="*/ 0 w 38"/>
                <a:gd name="T16" fmla="*/ 0 h 39"/>
                <a:gd name="T17" fmla="*/ 38 w 38"/>
                <a:gd name="T18" fmla="*/ 39 h 39"/>
              </a:gdLst>
              <a:ahLst/>
              <a:cxnLst>
                <a:cxn ang="T10">
                  <a:pos x="T0" y="T1"/>
                </a:cxn>
                <a:cxn ang="T11">
                  <a:pos x="T2" y="T3"/>
                </a:cxn>
                <a:cxn ang="T12">
                  <a:pos x="T4" y="T5"/>
                </a:cxn>
                <a:cxn ang="T13">
                  <a:pos x="T6" y="T7"/>
                </a:cxn>
                <a:cxn ang="T14">
                  <a:pos x="T8" y="T9"/>
                </a:cxn>
              </a:cxnLst>
              <a:rect l="T15" t="T16" r="T17" b="T18"/>
              <a:pathLst>
                <a:path w="38" h="39">
                  <a:moveTo>
                    <a:pt x="0" y="38"/>
                  </a:moveTo>
                  <a:lnTo>
                    <a:pt x="37" y="38"/>
                  </a:lnTo>
                  <a:lnTo>
                    <a:pt x="37" y="0"/>
                  </a:lnTo>
                  <a:lnTo>
                    <a:pt x="0" y="0"/>
                  </a:lnTo>
                  <a:lnTo>
                    <a:pt x="0" y="3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00" name="Freeform 106"/>
            <p:cNvSpPr>
              <a:spLocks/>
            </p:cNvSpPr>
            <p:nvPr/>
          </p:nvSpPr>
          <p:spPr bwMode="auto">
            <a:xfrm>
              <a:off x="4876" y="2693"/>
              <a:ext cx="39" cy="91"/>
            </a:xfrm>
            <a:custGeom>
              <a:avLst/>
              <a:gdLst>
                <a:gd name="T0" fmla="*/ 0 w 39"/>
                <a:gd name="T1" fmla="*/ 90 h 91"/>
                <a:gd name="T2" fmla="*/ 38 w 39"/>
                <a:gd name="T3" fmla="*/ 90 h 91"/>
                <a:gd name="T4" fmla="*/ 38 w 39"/>
                <a:gd name="T5" fmla="*/ 0 h 91"/>
                <a:gd name="T6" fmla="*/ 0 w 39"/>
                <a:gd name="T7" fmla="*/ 0 h 91"/>
                <a:gd name="T8" fmla="*/ 0 w 39"/>
                <a:gd name="T9" fmla="*/ 90 h 91"/>
                <a:gd name="T10" fmla="*/ 0 60000 65536"/>
                <a:gd name="T11" fmla="*/ 0 60000 65536"/>
                <a:gd name="T12" fmla="*/ 0 60000 65536"/>
                <a:gd name="T13" fmla="*/ 0 60000 65536"/>
                <a:gd name="T14" fmla="*/ 0 60000 65536"/>
                <a:gd name="T15" fmla="*/ 0 w 39"/>
                <a:gd name="T16" fmla="*/ 0 h 91"/>
                <a:gd name="T17" fmla="*/ 39 w 39"/>
                <a:gd name="T18" fmla="*/ 91 h 91"/>
              </a:gdLst>
              <a:ahLst/>
              <a:cxnLst>
                <a:cxn ang="T10">
                  <a:pos x="T0" y="T1"/>
                </a:cxn>
                <a:cxn ang="T11">
                  <a:pos x="T2" y="T3"/>
                </a:cxn>
                <a:cxn ang="T12">
                  <a:pos x="T4" y="T5"/>
                </a:cxn>
                <a:cxn ang="T13">
                  <a:pos x="T6" y="T7"/>
                </a:cxn>
                <a:cxn ang="T14">
                  <a:pos x="T8" y="T9"/>
                </a:cxn>
              </a:cxnLst>
              <a:rect l="T15" t="T16" r="T17" b="T18"/>
              <a:pathLst>
                <a:path w="39" h="91">
                  <a:moveTo>
                    <a:pt x="0" y="90"/>
                  </a:moveTo>
                  <a:lnTo>
                    <a:pt x="38" y="90"/>
                  </a:lnTo>
                  <a:lnTo>
                    <a:pt x="38" y="0"/>
                  </a:lnTo>
                  <a:lnTo>
                    <a:pt x="0" y="0"/>
                  </a:lnTo>
                  <a:lnTo>
                    <a:pt x="0" y="9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01" name="Freeform 107"/>
            <p:cNvSpPr>
              <a:spLocks/>
            </p:cNvSpPr>
            <p:nvPr/>
          </p:nvSpPr>
          <p:spPr bwMode="auto">
            <a:xfrm>
              <a:off x="4876" y="2693"/>
              <a:ext cx="43" cy="94"/>
            </a:xfrm>
            <a:custGeom>
              <a:avLst/>
              <a:gdLst>
                <a:gd name="T0" fmla="*/ 0 w 43"/>
                <a:gd name="T1" fmla="*/ 93 h 94"/>
                <a:gd name="T2" fmla="*/ 42 w 43"/>
                <a:gd name="T3" fmla="*/ 93 h 94"/>
                <a:gd name="T4" fmla="*/ 42 w 43"/>
                <a:gd name="T5" fmla="*/ 0 h 94"/>
                <a:gd name="T6" fmla="*/ 0 w 43"/>
                <a:gd name="T7" fmla="*/ 0 h 94"/>
                <a:gd name="T8" fmla="*/ 0 w 43"/>
                <a:gd name="T9" fmla="*/ 93 h 94"/>
                <a:gd name="T10" fmla="*/ 0 60000 65536"/>
                <a:gd name="T11" fmla="*/ 0 60000 65536"/>
                <a:gd name="T12" fmla="*/ 0 60000 65536"/>
                <a:gd name="T13" fmla="*/ 0 60000 65536"/>
                <a:gd name="T14" fmla="*/ 0 60000 65536"/>
                <a:gd name="T15" fmla="*/ 0 w 43"/>
                <a:gd name="T16" fmla="*/ 0 h 94"/>
                <a:gd name="T17" fmla="*/ 43 w 43"/>
                <a:gd name="T18" fmla="*/ 94 h 94"/>
              </a:gdLst>
              <a:ahLst/>
              <a:cxnLst>
                <a:cxn ang="T10">
                  <a:pos x="T0" y="T1"/>
                </a:cxn>
                <a:cxn ang="T11">
                  <a:pos x="T2" y="T3"/>
                </a:cxn>
                <a:cxn ang="T12">
                  <a:pos x="T4" y="T5"/>
                </a:cxn>
                <a:cxn ang="T13">
                  <a:pos x="T6" y="T7"/>
                </a:cxn>
                <a:cxn ang="T14">
                  <a:pos x="T8" y="T9"/>
                </a:cxn>
              </a:cxnLst>
              <a:rect l="T15" t="T16" r="T17" b="T18"/>
              <a:pathLst>
                <a:path w="43" h="94">
                  <a:moveTo>
                    <a:pt x="0" y="93"/>
                  </a:moveTo>
                  <a:lnTo>
                    <a:pt x="42" y="93"/>
                  </a:lnTo>
                  <a:lnTo>
                    <a:pt x="42" y="0"/>
                  </a:lnTo>
                  <a:lnTo>
                    <a:pt x="0" y="0"/>
                  </a:lnTo>
                  <a:lnTo>
                    <a:pt x="0" y="93"/>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02" name="Freeform 108"/>
            <p:cNvSpPr>
              <a:spLocks/>
            </p:cNvSpPr>
            <p:nvPr/>
          </p:nvSpPr>
          <p:spPr bwMode="auto">
            <a:xfrm>
              <a:off x="4837" y="2598"/>
              <a:ext cx="36" cy="186"/>
            </a:xfrm>
            <a:custGeom>
              <a:avLst/>
              <a:gdLst>
                <a:gd name="T0" fmla="*/ 0 w 36"/>
                <a:gd name="T1" fmla="*/ 185 h 186"/>
                <a:gd name="T2" fmla="*/ 35 w 36"/>
                <a:gd name="T3" fmla="*/ 185 h 186"/>
                <a:gd name="T4" fmla="*/ 35 w 36"/>
                <a:gd name="T5" fmla="*/ 0 h 186"/>
                <a:gd name="T6" fmla="*/ 0 w 36"/>
                <a:gd name="T7" fmla="*/ 0 h 186"/>
                <a:gd name="T8" fmla="*/ 0 w 36"/>
                <a:gd name="T9" fmla="*/ 185 h 186"/>
                <a:gd name="T10" fmla="*/ 0 60000 65536"/>
                <a:gd name="T11" fmla="*/ 0 60000 65536"/>
                <a:gd name="T12" fmla="*/ 0 60000 65536"/>
                <a:gd name="T13" fmla="*/ 0 60000 65536"/>
                <a:gd name="T14" fmla="*/ 0 60000 65536"/>
                <a:gd name="T15" fmla="*/ 0 w 36"/>
                <a:gd name="T16" fmla="*/ 0 h 186"/>
                <a:gd name="T17" fmla="*/ 36 w 36"/>
                <a:gd name="T18" fmla="*/ 186 h 186"/>
              </a:gdLst>
              <a:ahLst/>
              <a:cxnLst>
                <a:cxn ang="T10">
                  <a:pos x="T0" y="T1"/>
                </a:cxn>
                <a:cxn ang="T11">
                  <a:pos x="T2" y="T3"/>
                </a:cxn>
                <a:cxn ang="T12">
                  <a:pos x="T4" y="T5"/>
                </a:cxn>
                <a:cxn ang="T13">
                  <a:pos x="T6" y="T7"/>
                </a:cxn>
                <a:cxn ang="T14">
                  <a:pos x="T8" y="T9"/>
                </a:cxn>
              </a:cxnLst>
              <a:rect l="T15" t="T16" r="T17" b="T18"/>
              <a:pathLst>
                <a:path w="36" h="186">
                  <a:moveTo>
                    <a:pt x="0" y="185"/>
                  </a:moveTo>
                  <a:lnTo>
                    <a:pt x="35" y="185"/>
                  </a:lnTo>
                  <a:lnTo>
                    <a:pt x="35" y="0"/>
                  </a:lnTo>
                  <a:lnTo>
                    <a:pt x="0" y="0"/>
                  </a:lnTo>
                  <a:lnTo>
                    <a:pt x="0" y="18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03" name="Freeform 109"/>
            <p:cNvSpPr>
              <a:spLocks/>
            </p:cNvSpPr>
            <p:nvPr/>
          </p:nvSpPr>
          <p:spPr bwMode="auto">
            <a:xfrm>
              <a:off x="4837" y="2598"/>
              <a:ext cx="40" cy="189"/>
            </a:xfrm>
            <a:custGeom>
              <a:avLst/>
              <a:gdLst>
                <a:gd name="T0" fmla="*/ 0 w 40"/>
                <a:gd name="T1" fmla="*/ 188 h 189"/>
                <a:gd name="T2" fmla="*/ 39 w 40"/>
                <a:gd name="T3" fmla="*/ 188 h 189"/>
                <a:gd name="T4" fmla="*/ 39 w 40"/>
                <a:gd name="T5" fmla="*/ 0 h 189"/>
                <a:gd name="T6" fmla="*/ 0 w 40"/>
                <a:gd name="T7" fmla="*/ 0 h 189"/>
                <a:gd name="T8" fmla="*/ 0 w 40"/>
                <a:gd name="T9" fmla="*/ 188 h 189"/>
                <a:gd name="T10" fmla="*/ 0 60000 65536"/>
                <a:gd name="T11" fmla="*/ 0 60000 65536"/>
                <a:gd name="T12" fmla="*/ 0 60000 65536"/>
                <a:gd name="T13" fmla="*/ 0 60000 65536"/>
                <a:gd name="T14" fmla="*/ 0 60000 65536"/>
                <a:gd name="T15" fmla="*/ 0 w 40"/>
                <a:gd name="T16" fmla="*/ 0 h 189"/>
                <a:gd name="T17" fmla="*/ 40 w 40"/>
                <a:gd name="T18" fmla="*/ 189 h 189"/>
              </a:gdLst>
              <a:ahLst/>
              <a:cxnLst>
                <a:cxn ang="T10">
                  <a:pos x="T0" y="T1"/>
                </a:cxn>
                <a:cxn ang="T11">
                  <a:pos x="T2" y="T3"/>
                </a:cxn>
                <a:cxn ang="T12">
                  <a:pos x="T4" y="T5"/>
                </a:cxn>
                <a:cxn ang="T13">
                  <a:pos x="T6" y="T7"/>
                </a:cxn>
                <a:cxn ang="T14">
                  <a:pos x="T8" y="T9"/>
                </a:cxn>
              </a:cxnLst>
              <a:rect l="T15" t="T16" r="T17" b="T18"/>
              <a:pathLst>
                <a:path w="40" h="189">
                  <a:moveTo>
                    <a:pt x="0" y="188"/>
                  </a:moveTo>
                  <a:lnTo>
                    <a:pt x="39" y="188"/>
                  </a:lnTo>
                  <a:lnTo>
                    <a:pt x="39" y="0"/>
                  </a:lnTo>
                  <a:lnTo>
                    <a:pt x="0" y="0"/>
                  </a:lnTo>
                  <a:lnTo>
                    <a:pt x="0" y="18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04" name="Freeform 110"/>
            <p:cNvSpPr>
              <a:spLocks/>
            </p:cNvSpPr>
            <p:nvPr/>
          </p:nvSpPr>
          <p:spPr bwMode="auto">
            <a:xfrm>
              <a:off x="4796" y="2482"/>
              <a:ext cx="37" cy="302"/>
            </a:xfrm>
            <a:custGeom>
              <a:avLst/>
              <a:gdLst>
                <a:gd name="T0" fmla="*/ 0 w 37"/>
                <a:gd name="T1" fmla="*/ 301 h 302"/>
                <a:gd name="T2" fmla="*/ 36 w 37"/>
                <a:gd name="T3" fmla="*/ 301 h 302"/>
                <a:gd name="T4" fmla="*/ 36 w 37"/>
                <a:gd name="T5" fmla="*/ 0 h 302"/>
                <a:gd name="T6" fmla="*/ 0 w 37"/>
                <a:gd name="T7" fmla="*/ 0 h 302"/>
                <a:gd name="T8" fmla="*/ 0 w 37"/>
                <a:gd name="T9" fmla="*/ 301 h 302"/>
                <a:gd name="T10" fmla="*/ 0 60000 65536"/>
                <a:gd name="T11" fmla="*/ 0 60000 65536"/>
                <a:gd name="T12" fmla="*/ 0 60000 65536"/>
                <a:gd name="T13" fmla="*/ 0 60000 65536"/>
                <a:gd name="T14" fmla="*/ 0 60000 65536"/>
                <a:gd name="T15" fmla="*/ 0 w 37"/>
                <a:gd name="T16" fmla="*/ 0 h 302"/>
                <a:gd name="T17" fmla="*/ 37 w 37"/>
                <a:gd name="T18" fmla="*/ 302 h 302"/>
              </a:gdLst>
              <a:ahLst/>
              <a:cxnLst>
                <a:cxn ang="T10">
                  <a:pos x="T0" y="T1"/>
                </a:cxn>
                <a:cxn ang="T11">
                  <a:pos x="T2" y="T3"/>
                </a:cxn>
                <a:cxn ang="T12">
                  <a:pos x="T4" y="T5"/>
                </a:cxn>
                <a:cxn ang="T13">
                  <a:pos x="T6" y="T7"/>
                </a:cxn>
                <a:cxn ang="T14">
                  <a:pos x="T8" y="T9"/>
                </a:cxn>
              </a:cxnLst>
              <a:rect l="T15" t="T16" r="T17" b="T18"/>
              <a:pathLst>
                <a:path w="37" h="302">
                  <a:moveTo>
                    <a:pt x="0" y="301"/>
                  </a:moveTo>
                  <a:lnTo>
                    <a:pt x="36" y="301"/>
                  </a:lnTo>
                  <a:lnTo>
                    <a:pt x="36" y="0"/>
                  </a:lnTo>
                  <a:lnTo>
                    <a:pt x="0" y="0"/>
                  </a:lnTo>
                  <a:lnTo>
                    <a:pt x="0" y="301"/>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05" name="Freeform 111"/>
            <p:cNvSpPr>
              <a:spLocks/>
            </p:cNvSpPr>
            <p:nvPr/>
          </p:nvSpPr>
          <p:spPr bwMode="auto">
            <a:xfrm>
              <a:off x="4796" y="2482"/>
              <a:ext cx="42" cy="305"/>
            </a:xfrm>
            <a:custGeom>
              <a:avLst/>
              <a:gdLst>
                <a:gd name="T0" fmla="*/ 0 w 42"/>
                <a:gd name="T1" fmla="*/ 304 h 305"/>
                <a:gd name="T2" fmla="*/ 41 w 42"/>
                <a:gd name="T3" fmla="*/ 304 h 305"/>
                <a:gd name="T4" fmla="*/ 41 w 42"/>
                <a:gd name="T5" fmla="*/ 0 h 305"/>
                <a:gd name="T6" fmla="*/ 0 w 42"/>
                <a:gd name="T7" fmla="*/ 0 h 305"/>
                <a:gd name="T8" fmla="*/ 0 w 42"/>
                <a:gd name="T9" fmla="*/ 304 h 305"/>
                <a:gd name="T10" fmla="*/ 0 60000 65536"/>
                <a:gd name="T11" fmla="*/ 0 60000 65536"/>
                <a:gd name="T12" fmla="*/ 0 60000 65536"/>
                <a:gd name="T13" fmla="*/ 0 60000 65536"/>
                <a:gd name="T14" fmla="*/ 0 60000 65536"/>
                <a:gd name="T15" fmla="*/ 0 w 42"/>
                <a:gd name="T16" fmla="*/ 0 h 305"/>
                <a:gd name="T17" fmla="*/ 42 w 42"/>
                <a:gd name="T18" fmla="*/ 305 h 305"/>
              </a:gdLst>
              <a:ahLst/>
              <a:cxnLst>
                <a:cxn ang="T10">
                  <a:pos x="T0" y="T1"/>
                </a:cxn>
                <a:cxn ang="T11">
                  <a:pos x="T2" y="T3"/>
                </a:cxn>
                <a:cxn ang="T12">
                  <a:pos x="T4" y="T5"/>
                </a:cxn>
                <a:cxn ang="T13">
                  <a:pos x="T6" y="T7"/>
                </a:cxn>
                <a:cxn ang="T14">
                  <a:pos x="T8" y="T9"/>
                </a:cxn>
              </a:cxnLst>
              <a:rect l="T15" t="T16" r="T17" b="T18"/>
              <a:pathLst>
                <a:path w="42" h="305">
                  <a:moveTo>
                    <a:pt x="0" y="304"/>
                  </a:moveTo>
                  <a:lnTo>
                    <a:pt x="41" y="304"/>
                  </a:lnTo>
                  <a:lnTo>
                    <a:pt x="41" y="0"/>
                  </a:lnTo>
                  <a:lnTo>
                    <a:pt x="0" y="0"/>
                  </a:lnTo>
                  <a:lnTo>
                    <a:pt x="0" y="30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06" name="Freeform 112"/>
            <p:cNvSpPr>
              <a:spLocks/>
            </p:cNvSpPr>
            <p:nvPr/>
          </p:nvSpPr>
          <p:spPr bwMode="auto">
            <a:xfrm>
              <a:off x="4754" y="2378"/>
              <a:ext cx="39" cy="406"/>
            </a:xfrm>
            <a:custGeom>
              <a:avLst/>
              <a:gdLst>
                <a:gd name="T0" fmla="*/ 0 w 39"/>
                <a:gd name="T1" fmla="*/ 405 h 406"/>
                <a:gd name="T2" fmla="*/ 38 w 39"/>
                <a:gd name="T3" fmla="*/ 405 h 406"/>
                <a:gd name="T4" fmla="*/ 38 w 39"/>
                <a:gd name="T5" fmla="*/ 0 h 406"/>
                <a:gd name="T6" fmla="*/ 0 w 39"/>
                <a:gd name="T7" fmla="*/ 0 h 406"/>
                <a:gd name="T8" fmla="*/ 0 w 39"/>
                <a:gd name="T9" fmla="*/ 405 h 406"/>
                <a:gd name="T10" fmla="*/ 0 60000 65536"/>
                <a:gd name="T11" fmla="*/ 0 60000 65536"/>
                <a:gd name="T12" fmla="*/ 0 60000 65536"/>
                <a:gd name="T13" fmla="*/ 0 60000 65536"/>
                <a:gd name="T14" fmla="*/ 0 60000 65536"/>
                <a:gd name="T15" fmla="*/ 0 w 39"/>
                <a:gd name="T16" fmla="*/ 0 h 406"/>
                <a:gd name="T17" fmla="*/ 39 w 39"/>
                <a:gd name="T18" fmla="*/ 406 h 406"/>
              </a:gdLst>
              <a:ahLst/>
              <a:cxnLst>
                <a:cxn ang="T10">
                  <a:pos x="T0" y="T1"/>
                </a:cxn>
                <a:cxn ang="T11">
                  <a:pos x="T2" y="T3"/>
                </a:cxn>
                <a:cxn ang="T12">
                  <a:pos x="T4" y="T5"/>
                </a:cxn>
                <a:cxn ang="T13">
                  <a:pos x="T6" y="T7"/>
                </a:cxn>
                <a:cxn ang="T14">
                  <a:pos x="T8" y="T9"/>
                </a:cxn>
              </a:cxnLst>
              <a:rect l="T15" t="T16" r="T17" b="T18"/>
              <a:pathLst>
                <a:path w="39" h="406">
                  <a:moveTo>
                    <a:pt x="0" y="405"/>
                  </a:moveTo>
                  <a:lnTo>
                    <a:pt x="38" y="405"/>
                  </a:lnTo>
                  <a:lnTo>
                    <a:pt x="38" y="0"/>
                  </a:lnTo>
                  <a:lnTo>
                    <a:pt x="0" y="0"/>
                  </a:lnTo>
                  <a:lnTo>
                    <a:pt x="0" y="40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07" name="Freeform 113"/>
            <p:cNvSpPr>
              <a:spLocks/>
            </p:cNvSpPr>
            <p:nvPr/>
          </p:nvSpPr>
          <p:spPr bwMode="auto">
            <a:xfrm>
              <a:off x="4754" y="2378"/>
              <a:ext cx="43" cy="409"/>
            </a:xfrm>
            <a:custGeom>
              <a:avLst/>
              <a:gdLst>
                <a:gd name="T0" fmla="*/ 0 w 43"/>
                <a:gd name="T1" fmla="*/ 408 h 409"/>
                <a:gd name="T2" fmla="*/ 42 w 43"/>
                <a:gd name="T3" fmla="*/ 408 h 409"/>
                <a:gd name="T4" fmla="*/ 42 w 43"/>
                <a:gd name="T5" fmla="*/ 0 h 409"/>
                <a:gd name="T6" fmla="*/ 0 w 43"/>
                <a:gd name="T7" fmla="*/ 0 h 409"/>
                <a:gd name="T8" fmla="*/ 0 w 43"/>
                <a:gd name="T9" fmla="*/ 408 h 409"/>
                <a:gd name="T10" fmla="*/ 0 60000 65536"/>
                <a:gd name="T11" fmla="*/ 0 60000 65536"/>
                <a:gd name="T12" fmla="*/ 0 60000 65536"/>
                <a:gd name="T13" fmla="*/ 0 60000 65536"/>
                <a:gd name="T14" fmla="*/ 0 60000 65536"/>
                <a:gd name="T15" fmla="*/ 0 w 43"/>
                <a:gd name="T16" fmla="*/ 0 h 409"/>
                <a:gd name="T17" fmla="*/ 43 w 43"/>
                <a:gd name="T18" fmla="*/ 409 h 409"/>
              </a:gdLst>
              <a:ahLst/>
              <a:cxnLst>
                <a:cxn ang="T10">
                  <a:pos x="T0" y="T1"/>
                </a:cxn>
                <a:cxn ang="T11">
                  <a:pos x="T2" y="T3"/>
                </a:cxn>
                <a:cxn ang="T12">
                  <a:pos x="T4" y="T5"/>
                </a:cxn>
                <a:cxn ang="T13">
                  <a:pos x="T6" y="T7"/>
                </a:cxn>
                <a:cxn ang="T14">
                  <a:pos x="T8" y="T9"/>
                </a:cxn>
              </a:cxnLst>
              <a:rect l="T15" t="T16" r="T17" b="T18"/>
              <a:pathLst>
                <a:path w="43" h="409">
                  <a:moveTo>
                    <a:pt x="0" y="408"/>
                  </a:moveTo>
                  <a:lnTo>
                    <a:pt x="42" y="408"/>
                  </a:lnTo>
                  <a:lnTo>
                    <a:pt x="42" y="0"/>
                  </a:lnTo>
                  <a:lnTo>
                    <a:pt x="0" y="0"/>
                  </a:lnTo>
                  <a:lnTo>
                    <a:pt x="0" y="40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08" name="Freeform 114"/>
            <p:cNvSpPr>
              <a:spLocks/>
            </p:cNvSpPr>
            <p:nvPr/>
          </p:nvSpPr>
          <p:spPr bwMode="auto">
            <a:xfrm>
              <a:off x="4716" y="2339"/>
              <a:ext cx="35" cy="445"/>
            </a:xfrm>
            <a:custGeom>
              <a:avLst/>
              <a:gdLst>
                <a:gd name="T0" fmla="*/ 0 w 35"/>
                <a:gd name="T1" fmla="*/ 444 h 445"/>
                <a:gd name="T2" fmla="*/ 34 w 35"/>
                <a:gd name="T3" fmla="*/ 444 h 445"/>
                <a:gd name="T4" fmla="*/ 34 w 35"/>
                <a:gd name="T5" fmla="*/ 0 h 445"/>
                <a:gd name="T6" fmla="*/ 0 w 35"/>
                <a:gd name="T7" fmla="*/ 0 h 445"/>
                <a:gd name="T8" fmla="*/ 0 w 35"/>
                <a:gd name="T9" fmla="*/ 444 h 445"/>
                <a:gd name="T10" fmla="*/ 0 60000 65536"/>
                <a:gd name="T11" fmla="*/ 0 60000 65536"/>
                <a:gd name="T12" fmla="*/ 0 60000 65536"/>
                <a:gd name="T13" fmla="*/ 0 60000 65536"/>
                <a:gd name="T14" fmla="*/ 0 60000 65536"/>
                <a:gd name="T15" fmla="*/ 0 w 35"/>
                <a:gd name="T16" fmla="*/ 0 h 445"/>
                <a:gd name="T17" fmla="*/ 35 w 35"/>
                <a:gd name="T18" fmla="*/ 445 h 445"/>
              </a:gdLst>
              <a:ahLst/>
              <a:cxnLst>
                <a:cxn ang="T10">
                  <a:pos x="T0" y="T1"/>
                </a:cxn>
                <a:cxn ang="T11">
                  <a:pos x="T2" y="T3"/>
                </a:cxn>
                <a:cxn ang="T12">
                  <a:pos x="T4" y="T5"/>
                </a:cxn>
                <a:cxn ang="T13">
                  <a:pos x="T6" y="T7"/>
                </a:cxn>
                <a:cxn ang="T14">
                  <a:pos x="T8" y="T9"/>
                </a:cxn>
              </a:cxnLst>
              <a:rect l="T15" t="T16" r="T17" b="T18"/>
              <a:pathLst>
                <a:path w="35" h="445">
                  <a:moveTo>
                    <a:pt x="0" y="444"/>
                  </a:moveTo>
                  <a:lnTo>
                    <a:pt x="34" y="444"/>
                  </a:lnTo>
                  <a:lnTo>
                    <a:pt x="34" y="0"/>
                  </a:lnTo>
                  <a:lnTo>
                    <a:pt x="0" y="0"/>
                  </a:lnTo>
                  <a:lnTo>
                    <a:pt x="0" y="444"/>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09" name="Freeform 115"/>
            <p:cNvSpPr>
              <a:spLocks/>
            </p:cNvSpPr>
            <p:nvPr/>
          </p:nvSpPr>
          <p:spPr bwMode="auto">
            <a:xfrm>
              <a:off x="4716" y="2339"/>
              <a:ext cx="39" cy="448"/>
            </a:xfrm>
            <a:custGeom>
              <a:avLst/>
              <a:gdLst>
                <a:gd name="T0" fmla="*/ 0 w 39"/>
                <a:gd name="T1" fmla="*/ 447 h 448"/>
                <a:gd name="T2" fmla="*/ 38 w 39"/>
                <a:gd name="T3" fmla="*/ 447 h 448"/>
                <a:gd name="T4" fmla="*/ 38 w 39"/>
                <a:gd name="T5" fmla="*/ 0 h 448"/>
                <a:gd name="T6" fmla="*/ 0 w 39"/>
                <a:gd name="T7" fmla="*/ 0 h 448"/>
                <a:gd name="T8" fmla="*/ 0 w 39"/>
                <a:gd name="T9" fmla="*/ 447 h 448"/>
                <a:gd name="T10" fmla="*/ 0 60000 65536"/>
                <a:gd name="T11" fmla="*/ 0 60000 65536"/>
                <a:gd name="T12" fmla="*/ 0 60000 65536"/>
                <a:gd name="T13" fmla="*/ 0 60000 65536"/>
                <a:gd name="T14" fmla="*/ 0 60000 65536"/>
                <a:gd name="T15" fmla="*/ 0 w 39"/>
                <a:gd name="T16" fmla="*/ 0 h 448"/>
                <a:gd name="T17" fmla="*/ 39 w 39"/>
                <a:gd name="T18" fmla="*/ 448 h 448"/>
              </a:gdLst>
              <a:ahLst/>
              <a:cxnLst>
                <a:cxn ang="T10">
                  <a:pos x="T0" y="T1"/>
                </a:cxn>
                <a:cxn ang="T11">
                  <a:pos x="T2" y="T3"/>
                </a:cxn>
                <a:cxn ang="T12">
                  <a:pos x="T4" y="T5"/>
                </a:cxn>
                <a:cxn ang="T13">
                  <a:pos x="T6" y="T7"/>
                </a:cxn>
                <a:cxn ang="T14">
                  <a:pos x="T8" y="T9"/>
                </a:cxn>
              </a:cxnLst>
              <a:rect l="T15" t="T16" r="T17" b="T18"/>
              <a:pathLst>
                <a:path w="39" h="448">
                  <a:moveTo>
                    <a:pt x="0" y="447"/>
                  </a:moveTo>
                  <a:lnTo>
                    <a:pt x="38" y="447"/>
                  </a:lnTo>
                  <a:lnTo>
                    <a:pt x="38" y="0"/>
                  </a:lnTo>
                  <a:lnTo>
                    <a:pt x="0" y="0"/>
                  </a:lnTo>
                  <a:lnTo>
                    <a:pt x="0" y="44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10" name="Freeform 116"/>
            <p:cNvSpPr>
              <a:spLocks/>
            </p:cNvSpPr>
            <p:nvPr/>
          </p:nvSpPr>
          <p:spPr bwMode="auto">
            <a:xfrm>
              <a:off x="4674" y="2378"/>
              <a:ext cx="38" cy="406"/>
            </a:xfrm>
            <a:custGeom>
              <a:avLst/>
              <a:gdLst>
                <a:gd name="T0" fmla="*/ 0 w 38"/>
                <a:gd name="T1" fmla="*/ 405 h 406"/>
                <a:gd name="T2" fmla="*/ 37 w 38"/>
                <a:gd name="T3" fmla="*/ 405 h 406"/>
                <a:gd name="T4" fmla="*/ 37 w 38"/>
                <a:gd name="T5" fmla="*/ 0 h 406"/>
                <a:gd name="T6" fmla="*/ 0 w 38"/>
                <a:gd name="T7" fmla="*/ 0 h 406"/>
                <a:gd name="T8" fmla="*/ 0 w 38"/>
                <a:gd name="T9" fmla="*/ 405 h 406"/>
                <a:gd name="T10" fmla="*/ 0 60000 65536"/>
                <a:gd name="T11" fmla="*/ 0 60000 65536"/>
                <a:gd name="T12" fmla="*/ 0 60000 65536"/>
                <a:gd name="T13" fmla="*/ 0 60000 65536"/>
                <a:gd name="T14" fmla="*/ 0 60000 65536"/>
                <a:gd name="T15" fmla="*/ 0 w 38"/>
                <a:gd name="T16" fmla="*/ 0 h 406"/>
                <a:gd name="T17" fmla="*/ 38 w 38"/>
                <a:gd name="T18" fmla="*/ 406 h 406"/>
              </a:gdLst>
              <a:ahLst/>
              <a:cxnLst>
                <a:cxn ang="T10">
                  <a:pos x="T0" y="T1"/>
                </a:cxn>
                <a:cxn ang="T11">
                  <a:pos x="T2" y="T3"/>
                </a:cxn>
                <a:cxn ang="T12">
                  <a:pos x="T4" y="T5"/>
                </a:cxn>
                <a:cxn ang="T13">
                  <a:pos x="T6" y="T7"/>
                </a:cxn>
                <a:cxn ang="T14">
                  <a:pos x="T8" y="T9"/>
                </a:cxn>
              </a:cxnLst>
              <a:rect l="T15" t="T16" r="T17" b="T18"/>
              <a:pathLst>
                <a:path w="38" h="406">
                  <a:moveTo>
                    <a:pt x="0" y="405"/>
                  </a:moveTo>
                  <a:lnTo>
                    <a:pt x="37" y="405"/>
                  </a:lnTo>
                  <a:lnTo>
                    <a:pt x="37" y="0"/>
                  </a:lnTo>
                  <a:lnTo>
                    <a:pt x="0" y="0"/>
                  </a:lnTo>
                  <a:lnTo>
                    <a:pt x="0" y="40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11" name="Freeform 117"/>
            <p:cNvSpPr>
              <a:spLocks/>
            </p:cNvSpPr>
            <p:nvPr/>
          </p:nvSpPr>
          <p:spPr bwMode="auto">
            <a:xfrm>
              <a:off x="4674" y="2378"/>
              <a:ext cx="43" cy="409"/>
            </a:xfrm>
            <a:custGeom>
              <a:avLst/>
              <a:gdLst>
                <a:gd name="T0" fmla="*/ 0 w 43"/>
                <a:gd name="T1" fmla="*/ 408 h 409"/>
                <a:gd name="T2" fmla="*/ 42 w 43"/>
                <a:gd name="T3" fmla="*/ 408 h 409"/>
                <a:gd name="T4" fmla="*/ 42 w 43"/>
                <a:gd name="T5" fmla="*/ 0 h 409"/>
                <a:gd name="T6" fmla="*/ 0 w 43"/>
                <a:gd name="T7" fmla="*/ 0 h 409"/>
                <a:gd name="T8" fmla="*/ 0 w 43"/>
                <a:gd name="T9" fmla="*/ 408 h 409"/>
                <a:gd name="T10" fmla="*/ 0 60000 65536"/>
                <a:gd name="T11" fmla="*/ 0 60000 65536"/>
                <a:gd name="T12" fmla="*/ 0 60000 65536"/>
                <a:gd name="T13" fmla="*/ 0 60000 65536"/>
                <a:gd name="T14" fmla="*/ 0 60000 65536"/>
                <a:gd name="T15" fmla="*/ 0 w 43"/>
                <a:gd name="T16" fmla="*/ 0 h 409"/>
                <a:gd name="T17" fmla="*/ 43 w 43"/>
                <a:gd name="T18" fmla="*/ 409 h 409"/>
              </a:gdLst>
              <a:ahLst/>
              <a:cxnLst>
                <a:cxn ang="T10">
                  <a:pos x="T0" y="T1"/>
                </a:cxn>
                <a:cxn ang="T11">
                  <a:pos x="T2" y="T3"/>
                </a:cxn>
                <a:cxn ang="T12">
                  <a:pos x="T4" y="T5"/>
                </a:cxn>
                <a:cxn ang="T13">
                  <a:pos x="T6" y="T7"/>
                </a:cxn>
                <a:cxn ang="T14">
                  <a:pos x="T8" y="T9"/>
                </a:cxn>
              </a:cxnLst>
              <a:rect l="T15" t="T16" r="T17" b="T18"/>
              <a:pathLst>
                <a:path w="43" h="409">
                  <a:moveTo>
                    <a:pt x="0" y="408"/>
                  </a:moveTo>
                  <a:lnTo>
                    <a:pt x="42" y="408"/>
                  </a:lnTo>
                  <a:lnTo>
                    <a:pt x="42" y="0"/>
                  </a:lnTo>
                  <a:lnTo>
                    <a:pt x="0" y="0"/>
                  </a:lnTo>
                  <a:lnTo>
                    <a:pt x="0" y="40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12" name="Freeform 118"/>
            <p:cNvSpPr>
              <a:spLocks/>
            </p:cNvSpPr>
            <p:nvPr/>
          </p:nvSpPr>
          <p:spPr bwMode="auto">
            <a:xfrm>
              <a:off x="4631" y="2482"/>
              <a:ext cx="41" cy="302"/>
            </a:xfrm>
            <a:custGeom>
              <a:avLst/>
              <a:gdLst>
                <a:gd name="T0" fmla="*/ 0 w 41"/>
                <a:gd name="T1" fmla="*/ 301 h 302"/>
                <a:gd name="T2" fmla="*/ 40 w 41"/>
                <a:gd name="T3" fmla="*/ 301 h 302"/>
                <a:gd name="T4" fmla="*/ 40 w 41"/>
                <a:gd name="T5" fmla="*/ 0 h 302"/>
                <a:gd name="T6" fmla="*/ 0 w 41"/>
                <a:gd name="T7" fmla="*/ 0 h 302"/>
                <a:gd name="T8" fmla="*/ 0 w 41"/>
                <a:gd name="T9" fmla="*/ 301 h 302"/>
                <a:gd name="T10" fmla="*/ 0 60000 65536"/>
                <a:gd name="T11" fmla="*/ 0 60000 65536"/>
                <a:gd name="T12" fmla="*/ 0 60000 65536"/>
                <a:gd name="T13" fmla="*/ 0 60000 65536"/>
                <a:gd name="T14" fmla="*/ 0 60000 65536"/>
                <a:gd name="T15" fmla="*/ 0 w 41"/>
                <a:gd name="T16" fmla="*/ 0 h 302"/>
                <a:gd name="T17" fmla="*/ 41 w 41"/>
                <a:gd name="T18" fmla="*/ 302 h 302"/>
              </a:gdLst>
              <a:ahLst/>
              <a:cxnLst>
                <a:cxn ang="T10">
                  <a:pos x="T0" y="T1"/>
                </a:cxn>
                <a:cxn ang="T11">
                  <a:pos x="T2" y="T3"/>
                </a:cxn>
                <a:cxn ang="T12">
                  <a:pos x="T4" y="T5"/>
                </a:cxn>
                <a:cxn ang="T13">
                  <a:pos x="T6" y="T7"/>
                </a:cxn>
                <a:cxn ang="T14">
                  <a:pos x="T8" y="T9"/>
                </a:cxn>
              </a:cxnLst>
              <a:rect l="T15" t="T16" r="T17" b="T18"/>
              <a:pathLst>
                <a:path w="41" h="302">
                  <a:moveTo>
                    <a:pt x="0" y="301"/>
                  </a:moveTo>
                  <a:lnTo>
                    <a:pt x="40" y="301"/>
                  </a:lnTo>
                  <a:lnTo>
                    <a:pt x="40" y="0"/>
                  </a:lnTo>
                  <a:lnTo>
                    <a:pt x="0" y="0"/>
                  </a:lnTo>
                  <a:lnTo>
                    <a:pt x="0" y="301"/>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13" name="Freeform 119"/>
            <p:cNvSpPr>
              <a:spLocks/>
            </p:cNvSpPr>
            <p:nvPr/>
          </p:nvSpPr>
          <p:spPr bwMode="auto">
            <a:xfrm>
              <a:off x="4631" y="2482"/>
              <a:ext cx="44" cy="305"/>
            </a:xfrm>
            <a:custGeom>
              <a:avLst/>
              <a:gdLst>
                <a:gd name="T0" fmla="*/ 0 w 44"/>
                <a:gd name="T1" fmla="*/ 304 h 305"/>
                <a:gd name="T2" fmla="*/ 43 w 44"/>
                <a:gd name="T3" fmla="*/ 304 h 305"/>
                <a:gd name="T4" fmla="*/ 43 w 44"/>
                <a:gd name="T5" fmla="*/ 0 h 305"/>
                <a:gd name="T6" fmla="*/ 0 w 44"/>
                <a:gd name="T7" fmla="*/ 0 h 305"/>
                <a:gd name="T8" fmla="*/ 0 w 44"/>
                <a:gd name="T9" fmla="*/ 304 h 305"/>
                <a:gd name="T10" fmla="*/ 0 60000 65536"/>
                <a:gd name="T11" fmla="*/ 0 60000 65536"/>
                <a:gd name="T12" fmla="*/ 0 60000 65536"/>
                <a:gd name="T13" fmla="*/ 0 60000 65536"/>
                <a:gd name="T14" fmla="*/ 0 60000 65536"/>
                <a:gd name="T15" fmla="*/ 0 w 44"/>
                <a:gd name="T16" fmla="*/ 0 h 305"/>
                <a:gd name="T17" fmla="*/ 44 w 44"/>
                <a:gd name="T18" fmla="*/ 305 h 305"/>
              </a:gdLst>
              <a:ahLst/>
              <a:cxnLst>
                <a:cxn ang="T10">
                  <a:pos x="T0" y="T1"/>
                </a:cxn>
                <a:cxn ang="T11">
                  <a:pos x="T2" y="T3"/>
                </a:cxn>
                <a:cxn ang="T12">
                  <a:pos x="T4" y="T5"/>
                </a:cxn>
                <a:cxn ang="T13">
                  <a:pos x="T6" y="T7"/>
                </a:cxn>
                <a:cxn ang="T14">
                  <a:pos x="T8" y="T9"/>
                </a:cxn>
              </a:cxnLst>
              <a:rect l="T15" t="T16" r="T17" b="T18"/>
              <a:pathLst>
                <a:path w="44" h="305">
                  <a:moveTo>
                    <a:pt x="0" y="304"/>
                  </a:moveTo>
                  <a:lnTo>
                    <a:pt x="43" y="304"/>
                  </a:lnTo>
                  <a:lnTo>
                    <a:pt x="43" y="0"/>
                  </a:lnTo>
                  <a:lnTo>
                    <a:pt x="0" y="0"/>
                  </a:lnTo>
                  <a:lnTo>
                    <a:pt x="0" y="30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14" name="Freeform 120"/>
            <p:cNvSpPr>
              <a:spLocks/>
            </p:cNvSpPr>
            <p:nvPr/>
          </p:nvSpPr>
          <p:spPr bwMode="auto">
            <a:xfrm>
              <a:off x="4595" y="2598"/>
              <a:ext cx="35" cy="186"/>
            </a:xfrm>
            <a:custGeom>
              <a:avLst/>
              <a:gdLst>
                <a:gd name="T0" fmla="*/ 0 w 35"/>
                <a:gd name="T1" fmla="*/ 185 h 186"/>
                <a:gd name="T2" fmla="*/ 34 w 35"/>
                <a:gd name="T3" fmla="*/ 185 h 186"/>
                <a:gd name="T4" fmla="*/ 34 w 35"/>
                <a:gd name="T5" fmla="*/ 0 h 186"/>
                <a:gd name="T6" fmla="*/ 0 w 35"/>
                <a:gd name="T7" fmla="*/ 0 h 186"/>
                <a:gd name="T8" fmla="*/ 0 w 35"/>
                <a:gd name="T9" fmla="*/ 185 h 186"/>
                <a:gd name="T10" fmla="*/ 0 60000 65536"/>
                <a:gd name="T11" fmla="*/ 0 60000 65536"/>
                <a:gd name="T12" fmla="*/ 0 60000 65536"/>
                <a:gd name="T13" fmla="*/ 0 60000 65536"/>
                <a:gd name="T14" fmla="*/ 0 60000 65536"/>
                <a:gd name="T15" fmla="*/ 0 w 35"/>
                <a:gd name="T16" fmla="*/ 0 h 186"/>
                <a:gd name="T17" fmla="*/ 35 w 35"/>
                <a:gd name="T18" fmla="*/ 186 h 186"/>
              </a:gdLst>
              <a:ahLst/>
              <a:cxnLst>
                <a:cxn ang="T10">
                  <a:pos x="T0" y="T1"/>
                </a:cxn>
                <a:cxn ang="T11">
                  <a:pos x="T2" y="T3"/>
                </a:cxn>
                <a:cxn ang="T12">
                  <a:pos x="T4" y="T5"/>
                </a:cxn>
                <a:cxn ang="T13">
                  <a:pos x="T6" y="T7"/>
                </a:cxn>
                <a:cxn ang="T14">
                  <a:pos x="T8" y="T9"/>
                </a:cxn>
              </a:cxnLst>
              <a:rect l="T15" t="T16" r="T17" b="T18"/>
              <a:pathLst>
                <a:path w="35" h="186">
                  <a:moveTo>
                    <a:pt x="0" y="185"/>
                  </a:moveTo>
                  <a:lnTo>
                    <a:pt x="34" y="185"/>
                  </a:lnTo>
                  <a:lnTo>
                    <a:pt x="34" y="0"/>
                  </a:lnTo>
                  <a:lnTo>
                    <a:pt x="0" y="0"/>
                  </a:lnTo>
                  <a:lnTo>
                    <a:pt x="0" y="18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15" name="Freeform 121"/>
            <p:cNvSpPr>
              <a:spLocks/>
            </p:cNvSpPr>
            <p:nvPr/>
          </p:nvSpPr>
          <p:spPr bwMode="auto">
            <a:xfrm>
              <a:off x="4595" y="2598"/>
              <a:ext cx="37" cy="189"/>
            </a:xfrm>
            <a:custGeom>
              <a:avLst/>
              <a:gdLst>
                <a:gd name="T0" fmla="*/ 0 w 37"/>
                <a:gd name="T1" fmla="*/ 188 h 189"/>
                <a:gd name="T2" fmla="*/ 36 w 37"/>
                <a:gd name="T3" fmla="*/ 188 h 189"/>
                <a:gd name="T4" fmla="*/ 36 w 37"/>
                <a:gd name="T5" fmla="*/ 0 h 189"/>
                <a:gd name="T6" fmla="*/ 0 w 37"/>
                <a:gd name="T7" fmla="*/ 0 h 189"/>
                <a:gd name="T8" fmla="*/ 0 w 37"/>
                <a:gd name="T9" fmla="*/ 188 h 189"/>
                <a:gd name="T10" fmla="*/ 0 60000 65536"/>
                <a:gd name="T11" fmla="*/ 0 60000 65536"/>
                <a:gd name="T12" fmla="*/ 0 60000 65536"/>
                <a:gd name="T13" fmla="*/ 0 60000 65536"/>
                <a:gd name="T14" fmla="*/ 0 60000 65536"/>
                <a:gd name="T15" fmla="*/ 0 w 37"/>
                <a:gd name="T16" fmla="*/ 0 h 189"/>
                <a:gd name="T17" fmla="*/ 37 w 37"/>
                <a:gd name="T18" fmla="*/ 189 h 189"/>
              </a:gdLst>
              <a:ahLst/>
              <a:cxnLst>
                <a:cxn ang="T10">
                  <a:pos x="T0" y="T1"/>
                </a:cxn>
                <a:cxn ang="T11">
                  <a:pos x="T2" y="T3"/>
                </a:cxn>
                <a:cxn ang="T12">
                  <a:pos x="T4" y="T5"/>
                </a:cxn>
                <a:cxn ang="T13">
                  <a:pos x="T6" y="T7"/>
                </a:cxn>
                <a:cxn ang="T14">
                  <a:pos x="T8" y="T9"/>
                </a:cxn>
              </a:cxnLst>
              <a:rect l="T15" t="T16" r="T17" b="T18"/>
              <a:pathLst>
                <a:path w="37" h="189">
                  <a:moveTo>
                    <a:pt x="0" y="188"/>
                  </a:moveTo>
                  <a:lnTo>
                    <a:pt x="36" y="188"/>
                  </a:lnTo>
                  <a:lnTo>
                    <a:pt x="36" y="0"/>
                  </a:lnTo>
                  <a:lnTo>
                    <a:pt x="0" y="0"/>
                  </a:lnTo>
                  <a:lnTo>
                    <a:pt x="0" y="18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16" name="Freeform 122"/>
            <p:cNvSpPr>
              <a:spLocks/>
            </p:cNvSpPr>
            <p:nvPr/>
          </p:nvSpPr>
          <p:spPr bwMode="auto">
            <a:xfrm>
              <a:off x="4553" y="2693"/>
              <a:ext cx="37" cy="91"/>
            </a:xfrm>
            <a:custGeom>
              <a:avLst/>
              <a:gdLst>
                <a:gd name="T0" fmla="*/ 0 w 37"/>
                <a:gd name="T1" fmla="*/ 90 h 91"/>
                <a:gd name="T2" fmla="*/ 36 w 37"/>
                <a:gd name="T3" fmla="*/ 90 h 91"/>
                <a:gd name="T4" fmla="*/ 36 w 37"/>
                <a:gd name="T5" fmla="*/ 0 h 91"/>
                <a:gd name="T6" fmla="*/ 0 w 37"/>
                <a:gd name="T7" fmla="*/ 0 h 91"/>
                <a:gd name="T8" fmla="*/ 0 w 37"/>
                <a:gd name="T9" fmla="*/ 90 h 91"/>
                <a:gd name="T10" fmla="*/ 0 60000 65536"/>
                <a:gd name="T11" fmla="*/ 0 60000 65536"/>
                <a:gd name="T12" fmla="*/ 0 60000 65536"/>
                <a:gd name="T13" fmla="*/ 0 60000 65536"/>
                <a:gd name="T14" fmla="*/ 0 60000 65536"/>
                <a:gd name="T15" fmla="*/ 0 w 37"/>
                <a:gd name="T16" fmla="*/ 0 h 91"/>
                <a:gd name="T17" fmla="*/ 37 w 37"/>
                <a:gd name="T18" fmla="*/ 91 h 91"/>
              </a:gdLst>
              <a:ahLst/>
              <a:cxnLst>
                <a:cxn ang="T10">
                  <a:pos x="T0" y="T1"/>
                </a:cxn>
                <a:cxn ang="T11">
                  <a:pos x="T2" y="T3"/>
                </a:cxn>
                <a:cxn ang="T12">
                  <a:pos x="T4" y="T5"/>
                </a:cxn>
                <a:cxn ang="T13">
                  <a:pos x="T6" y="T7"/>
                </a:cxn>
                <a:cxn ang="T14">
                  <a:pos x="T8" y="T9"/>
                </a:cxn>
              </a:cxnLst>
              <a:rect l="T15" t="T16" r="T17" b="T18"/>
              <a:pathLst>
                <a:path w="37" h="91">
                  <a:moveTo>
                    <a:pt x="0" y="90"/>
                  </a:moveTo>
                  <a:lnTo>
                    <a:pt x="36" y="90"/>
                  </a:lnTo>
                  <a:lnTo>
                    <a:pt x="36" y="0"/>
                  </a:lnTo>
                  <a:lnTo>
                    <a:pt x="0" y="0"/>
                  </a:lnTo>
                  <a:lnTo>
                    <a:pt x="0" y="9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17" name="Freeform 123"/>
            <p:cNvSpPr>
              <a:spLocks/>
            </p:cNvSpPr>
            <p:nvPr/>
          </p:nvSpPr>
          <p:spPr bwMode="auto">
            <a:xfrm>
              <a:off x="4553" y="2693"/>
              <a:ext cx="43" cy="94"/>
            </a:xfrm>
            <a:custGeom>
              <a:avLst/>
              <a:gdLst>
                <a:gd name="T0" fmla="*/ 0 w 43"/>
                <a:gd name="T1" fmla="*/ 93 h 94"/>
                <a:gd name="T2" fmla="*/ 42 w 43"/>
                <a:gd name="T3" fmla="*/ 93 h 94"/>
                <a:gd name="T4" fmla="*/ 42 w 43"/>
                <a:gd name="T5" fmla="*/ 0 h 94"/>
                <a:gd name="T6" fmla="*/ 0 w 43"/>
                <a:gd name="T7" fmla="*/ 0 h 94"/>
                <a:gd name="T8" fmla="*/ 0 w 43"/>
                <a:gd name="T9" fmla="*/ 93 h 94"/>
                <a:gd name="T10" fmla="*/ 0 60000 65536"/>
                <a:gd name="T11" fmla="*/ 0 60000 65536"/>
                <a:gd name="T12" fmla="*/ 0 60000 65536"/>
                <a:gd name="T13" fmla="*/ 0 60000 65536"/>
                <a:gd name="T14" fmla="*/ 0 60000 65536"/>
                <a:gd name="T15" fmla="*/ 0 w 43"/>
                <a:gd name="T16" fmla="*/ 0 h 94"/>
                <a:gd name="T17" fmla="*/ 43 w 43"/>
                <a:gd name="T18" fmla="*/ 94 h 94"/>
              </a:gdLst>
              <a:ahLst/>
              <a:cxnLst>
                <a:cxn ang="T10">
                  <a:pos x="T0" y="T1"/>
                </a:cxn>
                <a:cxn ang="T11">
                  <a:pos x="T2" y="T3"/>
                </a:cxn>
                <a:cxn ang="T12">
                  <a:pos x="T4" y="T5"/>
                </a:cxn>
                <a:cxn ang="T13">
                  <a:pos x="T6" y="T7"/>
                </a:cxn>
                <a:cxn ang="T14">
                  <a:pos x="T8" y="T9"/>
                </a:cxn>
              </a:cxnLst>
              <a:rect l="T15" t="T16" r="T17" b="T18"/>
              <a:pathLst>
                <a:path w="43" h="94">
                  <a:moveTo>
                    <a:pt x="0" y="93"/>
                  </a:moveTo>
                  <a:lnTo>
                    <a:pt x="42" y="93"/>
                  </a:lnTo>
                  <a:lnTo>
                    <a:pt x="42" y="0"/>
                  </a:lnTo>
                  <a:lnTo>
                    <a:pt x="0" y="0"/>
                  </a:lnTo>
                  <a:lnTo>
                    <a:pt x="0" y="93"/>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18" name="Freeform 124"/>
            <p:cNvSpPr>
              <a:spLocks/>
            </p:cNvSpPr>
            <p:nvPr/>
          </p:nvSpPr>
          <p:spPr bwMode="auto">
            <a:xfrm>
              <a:off x="4513" y="2748"/>
              <a:ext cx="37" cy="36"/>
            </a:xfrm>
            <a:custGeom>
              <a:avLst/>
              <a:gdLst>
                <a:gd name="T0" fmla="*/ 0 w 37"/>
                <a:gd name="T1" fmla="*/ 35 h 36"/>
                <a:gd name="T2" fmla="*/ 36 w 37"/>
                <a:gd name="T3" fmla="*/ 35 h 36"/>
                <a:gd name="T4" fmla="*/ 36 w 37"/>
                <a:gd name="T5" fmla="*/ 0 h 36"/>
                <a:gd name="T6" fmla="*/ 0 w 37"/>
                <a:gd name="T7" fmla="*/ 0 h 36"/>
                <a:gd name="T8" fmla="*/ 0 w 37"/>
                <a:gd name="T9" fmla="*/ 35 h 36"/>
                <a:gd name="T10" fmla="*/ 0 60000 65536"/>
                <a:gd name="T11" fmla="*/ 0 60000 65536"/>
                <a:gd name="T12" fmla="*/ 0 60000 65536"/>
                <a:gd name="T13" fmla="*/ 0 60000 65536"/>
                <a:gd name="T14" fmla="*/ 0 60000 65536"/>
                <a:gd name="T15" fmla="*/ 0 w 37"/>
                <a:gd name="T16" fmla="*/ 0 h 36"/>
                <a:gd name="T17" fmla="*/ 37 w 37"/>
                <a:gd name="T18" fmla="*/ 36 h 36"/>
              </a:gdLst>
              <a:ahLst/>
              <a:cxnLst>
                <a:cxn ang="T10">
                  <a:pos x="T0" y="T1"/>
                </a:cxn>
                <a:cxn ang="T11">
                  <a:pos x="T2" y="T3"/>
                </a:cxn>
                <a:cxn ang="T12">
                  <a:pos x="T4" y="T5"/>
                </a:cxn>
                <a:cxn ang="T13">
                  <a:pos x="T6" y="T7"/>
                </a:cxn>
                <a:cxn ang="T14">
                  <a:pos x="T8" y="T9"/>
                </a:cxn>
              </a:cxnLst>
              <a:rect l="T15" t="T16" r="T17" b="T18"/>
              <a:pathLst>
                <a:path w="37" h="36">
                  <a:moveTo>
                    <a:pt x="0" y="35"/>
                  </a:moveTo>
                  <a:lnTo>
                    <a:pt x="36" y="35"/>
                  </a:lnTo>
                  <a:lnTo>
                    <a:pt x="36" y="0"/>
                  </a:lnTo>
                  <a:lnTo>
                    <a:pt x="0" y="0"/>
                  </a:lnTo>
                  <a:lnTo>
                    <a:pt x="0" y="3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19" name="Freeform 125"/>
            <p:cNvSpPr>
              <a:spLocks/>
            </p:cNvSpPr>
            <p:nvPr/>
          </p:nvSpPr>
          <p:spPr bwMode="auto">
            <a:xfrm>
              <a:off x="4513" y="2748"/>
              <a:ext cx="41" cy="39"/>
            </a:xfrm>
            <a:custGeom>
              <a:avLst/>
              <a:gdLst>
                <a:gd name="T0" fmla="*/ 0 w 41"/>
                <a:gd name="T1" fmla="*/ 38 h 39"/>
                <a:gd name="T2" fmla="*/ 40 w 41"/>
                <a:gd name="T3" fmla="*/ 38 h 39"/>
                <a:gd name="T4" fmla="*/ 40 w 41"/>
                <a:gd name="T5" fmla="*/ 0 h 39"/>
                <a:gd name="T6" fmla="*/ 0 w 41"/>
                <a:gd name="T7" fmla="*/ 0 h 39"/>
                <a:gd name="T8" fmla="*/ 0 w 41"/>
                <a:gd name="T9" fmla="*/ 38 h 39"/>
                <a:gd name="T10" fmla="*/ 0 60000 65536"/>
                <a:gd name="T11" fmla="*/ 0 60000 65536"/>
                <a:gd name="T12" fmla="*/ 0 60000 65536"/>
                <a:gd name="T13" fmla="*/ 0 60000 65536"/>
                <a:gd name="T14" fmla="*/ 0 60000 65536"/>
                <a:gd name="T15" fmla="*/ 0 w 41"/>
                <a:gd name="T16" fmla="*/ 0 h 39"/>
                <a:gd name="T17" fmla="*/ 41 w 41"/>
                <a:gd name="T18" fmla="*/ 39 h 39"/>
              </a:gdLst>
              <a:ahLst/>
              <a:cxnLst>
                <a:cxn ang="T10">
                  <a:pos x="T0" y="T1"/>
                </a:cxn>
                <a:cxn ang="T11">
                  <a:pos x="T2" y="T3"/>
                </a:cxn>
                <a:cxn ang="T12">
                  <a:pos x="T4" y="T5"/>
                </a:cxn>
                <a:cxn ang="T13">
                  <a:pos x="T6" y="T7"/>
                </a:cxn>
                <a:cxn ang="T14">
                  <a:pos x="T8" y="T9"/>
                </a:cxn>
              </a:cxnLst>
              <a:rect l="T15" t="T16" r="T17" b="T18"/>
              <a:pathLst>
                <a:path w="41" h="39">
                  <a:moveTo>
                    <a:pt x="0" y="38"/>
                  </a:moveTo>
                  <a:lnTo>
                    <a:pt x="40" y="38"/>
                  </a:lnTo>
                  <a:lnTo>
                    <a:pt x="40" y="0"/>
                  </a:lnTo>
                  <a:lnTo>
                    <a:pt x="0" y="0"/>
                  </a:lnTo>
                  <a:lnTo>
                    <a:pt x="0" y="3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0" name="Freeform 126"/>
            <p:cNvSpPr>
              <a:spLocks/>
            </p:cNvSpPr>
            <p:nvPr/>
          </p:nvSpPr>
          <p:spPr bwMode="auto">
            <a:xfrm>
              <a:off x="4473" y="2775"/>
              <a:ext cx="37" cy="9"/>
            </a:xfrm>
            <a:custGeom>
              <a:avLst/>
              <a:gdLst>
                <a:gd name="T0" fmla="*/ 0 w 37"/>
                <a:gd name="T1" fmla="*/ 8 h 9"/>
                <a:gd name="T2" fmla="*/ 36 w 37"/>
                <a:gd name="T3" fmla="*/ 8 h 9"/>
                <a:gd name="T4" fmla="*/ 36 w 37"/>
                <a:gd name="T5" fmla="*/ 0 h 9"/>
                <a:gd name="T6" fmla="*/ 0 w 37"/>
                <a:gd name="T7" fmla="*/ 0 h 9"/>
                <a:gd name="T8" fmla="*/ 0 w 37"/>
                <a:gd name="T9" fmla="*/ 8 h 9"/>
                <a:gd name="T10" fmla="*/ 0 60000 65536"/>
                <a:gd name="T11" fmla="*/ 0 60000 65536"/>
                <a:gd name="T12" fmla="*/ 0 60000 65536"/>
                <a:gd name="T13" fmla="*/ 0 60000 65536"/>
                <a:gd name="T14" fmla="*/ 0 60000 65536"/>
                <a:gd name="T15" fmla="*/ 0 w 37"/>
                <a:gd name="T16" fmla="*/ 0 h 9"/>
                <a:gd name="T17" fmla="*/ 37 w 37"/>
                <a:gd name="T18" fmla="*/ 9 h 9"/>
              </a:gdLst>
              <a:ahLst/>
              <a:cxnLst>
                <a:cxn ang="T10">
                  <a:pos x="T0" y="T1"/>
                </a:cxn>
                <a:cxn ang="T11">
                  <a:pos x="T2" y="T3"/>
                </a:cxn>
                <a:cxn ang="T12">
                  <a:pos x="T4" y="T5"/>
                </a:cxn>
                <a:cxn ang="T13">
                  <a:pos x="T6" y="T7"/>
                </a:cxn>
                <a:cxn ang="T14">
                  <a:pos x="T8" y="T9"/>
                </a:cxn>
              </a:cxnLst>
              <a:rect l="T15" t="T16" r="T17" b="T18"/>
              <a:pathLst>
                <a:path w="37" h="9">
                  <a:moveTo>
                    <a:pt x="0" y="8"/>
                  </a:moveTo>
                  <a:lnTo>
                    <a:pt x="36" y="8"/>
                  </a:lnTo>
                  <a:lnTo>
                    <a:pt x="36" y="0"/>
                  </a:lnTo>
                  <a:lnTo>
                    <a:pt x="0" y="0"/>
                  </a:lnTo>
                  <a:lnTo>
                    <a:pt x="0" y="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21" name="Freeform 127"/>
            <p:cNvSpPr>
              <a:spLocks/>
            </p:cNvSpPr>
            <p:nvPr/>
          </p:nvSpPr>
          <p:spPr bwMode="auto">
            <a:xfrm>
              <a:off x="4473" y="2775"/>
              <a:ext cx="41" cy="12"/>
            </a:xfrm>
            <a:custGeom>
              <a:avLst/>
              <a:gdLst>
                <a:gd name="T0" fmla="*/ 0 w 41"/>
                <a:gd name="T1" fmla="*/ 11 h 12"/>
                <a:gd name="T2" fmla="*/ 40 w 41"/>
                <a:gd name="T3" fmla="*/ 11 h 12"/>
                <a:gd name="T4" fmla="*/ 40 w 41"/>
                <a:gd name="T5" fmla="*/ 0 h 12"/>
                <a:gd name="T6" fmla="*/ 0 w 41"/>
                <a:gd name="T7" fmla="*/ 0 h 12"/>
                <a:gd name="T8" fmla="*/ 0 w 41"/>
                <a:gd name="T9" fmla="*/ 11 h 12"/>
                <a:gd name="T10" fmla="*/ 0 60000 65536"/>
                <a:gd name="T11" fmla="*/ 0 60000 65536"/>
                <a:gd name="T12" fmla="*/ 0 60000 65536"/>
                <a:gd name="T13" fmla="*/ 0 60000 65536"/>
                <a:gd name="T14" fmla="*/ 0 60000 65536"/>
                <a:gd name="T15" fmla="*/ 0 w 41"/>
                <a:gd name="T16" fmla="*/ 0 h 12"/>
                <a:gd name="T17" fmla="*/ 41 w 41"/>
                <a:gd name="T18" fmla="*/ 12 h 12"/>
              </a:gdLst>
              <a:ahLst/>
              <a:cxnLst>
                <a:cxn ang="T10">
                  <a:pos x="T0" y="T1"/>
                </a:cxn>
                <a:cxn ang="T11">
                  <a:pos x="T2" y="T3"/>
                </a:cxn>
                <a:cxn ang="T12">
                  <a:pos x="T4" y="T5"/>
                </a:cxn>
                <a:cxn ang="T13">
                  <a:pos x="T6" y="T7"/>
                </a:cxn>
                <a:cxn ang="T14">
                  <a:pos x="T8" y="T9"/>
                </a:cxn>
              </a:cxnLst>
              <a:rect l="T15" t="T16" r="T17" b="T18"/>
              <a:pathLst>
                <a:path w="41" h="12">
                  <a:moveTo>
                    <a:pt x="0" y="11"/>
                  </a:moveTo>
                  <a:lnTo>
                    <a:pt x="40" y="11"/>
                  </a:lnTo>
                  <a:lnTo>
                    <a:pt x="40" y="0"/>
                  </a:lnTo>
                  <a:lnTo>
                    <a:pt x="0" y="0"/>
                  </a:lnTo>
                  <a:lnTo>
                    <a:pt x="0" y="1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2" name="Freeform 128"/>
            <p:cNvSpPr>
              <a:spLocks/>
            </p:cNvSpPr>
            <p:nvPr/>
          </p:nvSpPr>
          <p:spPr bwMode="auto">
            <a:xfrm>
              <a:off x="4431" y="2783"/>
              <a:ext cx="38" cy="2"/>
            </a:xfrm>
            <a:custGeom>
              <a:avLst/>
              <a:gdLst>
                <a:gd name="T0" fmla="*/ 0 w 38"/>
                <a:gd name="T1" fmla="*/ 0 h 2"/>
                <a:gd name="T2" fmla="*/ 37 w 38"/>
                <a:gd name="T3" fmla="*/ 0 h 2"/>
                <a:gd name="T4" fmla="*/ 37 w 38"/>
                <a:gd name="T5" fmla="*/ 1 h 2"/>
                <a:gd name="T6" fmla="*/ 0 w 38"/>
                <a:gd name="T7" fmla="*/ 1 h 2"/>
                <a:gd name="T8" fmla="*/ 0 w 38"/>
                <a:gd name="T9" fmla="*/ 0 h 2"/>
                <a:gd name="T10" fmla="*/ 0 60000 65536"/>
                <a:gd name="T11" fmla="*/ 0 60000 65536"/>
                <a:gd name="T12" fmla="*/ 0 60000 65536"/>
                <a:gd name="T13" fmla="*/ 0 60000 65536"/>
                <a:gd name="T14" fmla="*/ 0 60000 65536"/>
                <a:gd name="T15" fmla="*/ 0 w 38"/>
                <a:gd name="T16" fmla="*/ 0 h 2"/>
                <a:gd name="T17" fmla="*/ 38 w 38"/>
                <a:gd name="T18" fmla="*/ 2 h 2"/>
              </a:gdLst>
              <a:ahLst/>
              <a:cxnLst>
                <a:cxn ang="T10">
                  <a:pos x="T0" y="T1"/>
                </a:cxn>
                <a:cxn ang="T11">
                  <a:pos x="T2" y="T3"/>
                </a:cxn>
                <a:cxn ang="T12">
                  <a:pos x="T4" y="T5"/>
                </a:cxn>
                <a:cxn ang="T13">
                  <a:pos x="T6" y="T7"/>
                </a:cxn>
                <a:cxn ang="T14">
                  <a:pos x="T8" y="T9"/>
                </a:cxn>
              </a:cxnLst>
              <a:rect l="T15" t="T16" r="T17" b="T18"/>
              <a:pathLst>
                <a:path w="38" h="2">
                  <a:moveTo>
                    <a:pt x="0" y="0"/>
                  </a:moveTo>
                  <a:lnTo>
                    <a:pt x="37" y="0"/>
                  </a:lnTo>
                  <a:lnTo>
                    <a:pt x="37" y="1"/>
                  </a:lnTo>
                  <a:lnTo>
                    <a:pt x="0" y="1"/>
                  </a:lnTo>
                  <a:lnTo>
                    <a:pt x="0" y="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323" name="Freeform 129"/>
            <p:cNvSpPr>
              <a:spLocks/>
            </p:cNvSpPr>
            <p:nvPr/>
          </p:nvSpPr>
          <p:spPr bwMode="auto">
            <a:xfrm>
              <a:off x="4431" y="2784"/>
              <a:ext cx="43" cy="3"/>
            </a:xfrm>
            <a:custGeom>
              <a:avLst/>
              <a:gdLst>
                <a:gd name="T0" fmla="*/ 0 w 43"/>
                <a:gd name="T1" fmla="*/ 2 h 3"/>
                <a:gd name="T2" fmla="*/ 42 w 43"/>
                <a:gd name="T3" fmla="*/ 2 h 3"/>
                <a:gd name="T4" fmla="*/ 42 w 43"/>
                <a:gd name="T5" fmla="*/ 0 h 3"/>
                <a:gd name="T6" fmla="*/ 0 w 43"/>
                <a:gd name="T7" fmla="*/ 0 h 3"/>
                <a:gd name="T8" fmla="*/ 0 w 43"/>
                <a:gd name="T9" fmla="*/ 2 h 3"/>
                <a:gd name="T10" fmla="*/ 0 60000 65536"/>
                <a:gd name="T11" fmla="*/ 0 60000 65536"/>
                <a:gd name="T12" fmla="*/ 0 60000 65536"/>
                <a:gd name="T13" fmla="*/ 0 60000 65536"/>
                <a:gd name="T14" fmla="*/ 0 60000 65536"/>
                <a:gd name="T15" fmla="*/ 0 w 43"/>
                <a:gd name="T16" fmla="*/ 0 h 3"/>
                <a:gd name="T17" fmla="*/ 43 w 43"/>
                <a:gd name="T18" fmla="*/ 3 h 3"/>
              </a:gdLst>
              <a:ahLst/>
              <a:cxnLst>
                <a:cxn ang="T10">
                  <a:pos x="T0" y="T1"/>
                </a:cxn>
                <a:cxn ang="T11">
                  <a:pos x="T2" y="T3"/>
                </a:cxn>
                <a:cxn ang="T12">
                  <a:pos x="T4" y="T5"/>
                </a:cxn>
                <a:cxn ang="T13">
                  <a:pos x="T6" y="T7"/>
                </a:cxn>
                <a:cxn ang="T14">
                  <a:pos x="T8" y="T9"/>
                </a:cxn>
              </a:cxnLst>
              <a:rect l="T15" t="T16" r="T17" b="T18"/>
              <a:pathLst>
                <a:path w="43" h="3">
                  <a:moveTo>
                    <a:pt x="0" y="2"/>
                  </a:moveTo>
                  <a:lnTo>
                    <a:pt x="42" y="2"/>
                  </a:lnTo>
                  <a:lnTo>
                    <a:pt x="42" y="0"/>
                  </a:lnTo>
                  <a:lnTo>
                    <a:pt x="0" y="0"/>
                  </a:lnTo>
                  <a:lnTo>
                    <a:pt x="0" y="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4" name="Freeform 131"/>
            <p:cNvSpPr>
              <a:spLocks/>
            </p:cNvSpPr>
            <p:nvPr/>
          </p:nvSpPr>
          <p:spPr bwMode="auto">
            <a:xfrm>
              <a:off x="4392" y="2786"/>
              <a:ext cx="40" cy="1"/>
            </a:xfrm>
            <a:custGeom>
              <a:avLst/>
              <a:gdLst>
                <a:gd name="T0" fmla="*/ 0 w 40"/>
                <a:gd name="T1" fmla="*/ 0 h 1"/>
                <a:gd name="T2" fmla="*/ 39 w 40"/>
                <a:gd name="T3" fmla="*/ 0 h 1"/>
                <a:gd name="T4" fmla="*/ 0 w 40"/>
                <a:gd name="T5" fmla="*/ 0 h 1"/>
                <a:gd name="T6" fmla="*/ 0 60000 65536"/>
                <a:gd name="T7" fmla="*/ 0 60000 65536"/>
                <a:gd name="T8" fmla="*/ 0 60000 65536"/>
                <a:gd name="T9" fmla="*/ 0 w 40"/>
                <a:gd name="T10" fmla="*/ 0 h 1"/>
                <a:gd name="T11" fmla="*/ 40 w 40"/>
                <a:gd name="T12" fmla="*/ 1 h 1"/>
              </a:gdLst>
              <a:ahLst/>
              <a:cxnLst>
                <a:cxn ang="T6">
                  <a:pos x="T0" y="T1"/>
                </a:cxn>
                <a:cxn ang="T7">
                  <a:pos x="T2" y="T3"/>
                </a:cxn>
                <a:cxn ang="T8">
                  <a:pos x="T4" y="T5"/>
                </a:cxn>
              </a:cxnLst>
              <a:rect l="T9" t="T10" r="T11" b="T12"/>
              <a:pathLst>
                <a:path w="40" h="1">
                  <a:moveTo>
                    <a:pt x="0" y="0"/>
                  </a:moveTo>
                  <a:lnTo>
                    <a:pt x="39"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5" name="Freeform 133"/>
            <p:cNvSpPr>
              <a:spLocks/>
            </p:cNvSpPr>
            <p:nvPr/>
          </p:nvSpPr>
          <p:spPr bwMode="auto">
            <a:xfrm>
              <a:off x="4351" y="2786"/>
              <a:ext cx="42" cy="1"/>
            </a:xfrm>
            <a:custGeom>
              <a:avLst/>
              <a:gdLst>
                <a:gd name="T0" fmla="*/ 0 w 42"/>
                <a:gd name="T1" fmla="*/ 0 h 1"/>
                <a:gd name="T2" fmla="*/ 41 w 42"/>
                <a:gd name="T3" fmla="*/ 0 h 1"/>
                <a:gd name="T4" fmla="*/ 0 w 42"/>
                <a:gd name="T5" fmla="*/ 0 h 1"/>
                <a:gd name="T6" fmla="*/ 0 60000 65536"/>
                <a:gd name="T7" fmla="*/ 0 60000 65536"/>
                <a:gd name="T8" fmla="*/ 0 60000 65536"/>
                <a:gd name="T9" fmla="*/ 0 w 42"/>
                <a:gd name="T10" fmla="*/ 0 h 1"/>
                <a:gd name="T11" fmla="*/ 42 w 42"/>
                <a:gd name="T12" fmla="*/ 1 h 1"/>
              </a:gdLst>
              <a:ahLst/>
              <a:cxnLst>
                <a:cxn ang="T6">
                  <a:pos x="T0" y="T1"/>
                </a:cxn>
                <a:cxn ang="T7">
                  <a:pos x="T2" y="T3"/>
                </a:cxn>
                <a:cxn ang="T8">
                  <a:pos x="T4" y="T5"/>
                </a:cxn>
              </a:cxnLst>
              <a:rect l="T9" t="T10" r="T11" b="T12"/>
              <a:pathLst>
                <a:path w="42" h="1">
                  <a:moveTo>
                    <a:pt x="0" y="0"/>
                  </a:moveTo>
                  <a:lnTo>
                    <a:pt x="41"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6" name="Freeform 135"/>
            <p:cNvSpPr>
              <a:spLocks/>
            </p:cNvSpPr>
            <p:nvPr/>
          </p:nvSpPr>
          <p:spPr bwMode="auto">
            <a:xfrm>
              <a:off x="4311" y="2786"/>
              <a:ext cx="41" cy="1"/>
            </a:xfrm>
            <a:custGeom>
              <a:avLst/>
              <a:gdLst>
                <a:gd name="T0" fmla="*/ 0 w 41"/>
                <a:gd name="T1" fmla="*/ 0 h 1"/>
                <a:gd name="T2" fmla="*/ 40 w 41"/>
                <a:gd name="T3" fmla="*/ 0 h 1"/>
                <a:gd name="T4" fmla="*/ 0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40" y="0"/>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327" name="Line 136"/>
            <p:cNvSpPr>
              <a:spLocks noChangeShapeType="1"/>
            </p:cNvSpPr>
            <p:nvPr/>
          </p:nvSpPr>
          <p:spPr bwMode="auto">
            <a:xfrm>
              <a:off x="4047" y="2512"/>
              <a:ext cx="0" cy="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28" name="Rectangle 137"/>
            <p:cNvSpPr>
              <a:spLocks noChangeArrowheads="1"/>
            </p:cNvSpPr>
            <p:nvPr/>
          </p:nvSpPr>
          <p:spPr bwMode="auto">
            <a:xfrm rot="10800000">
              <a:off x="5133" y="2822"/>
              <a:ext cx="13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329" name="Line 138"/>
            <p:cNvSpPr>
              <a:spLocks noChangeShapeType="1"/>
            </p:cNvSpPr>
            <p:nvPr/>
          </p:nvSpPr>
          <p:spPr bwMode="auto">
            <a:xfrm>
              <a:off x="5171" y="2860"/>
              <a:ext cx="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330" name="Rectangle 140"/>
            <p:cNvSpPr>
              <a:spLocks noChangeArrowheads="1"/>
            </p:cNvSpPr>
            <p:nvPr/>
          </p:nvSpPr>
          <p:spPr bwMode="auto">
            <a:xfrm>
              <a:off x="4536" y="2050"/>
              <a:ext cx="36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n = 20</a:t>
              </a:r>
            </a:p>
          </p:txBody>
        </p:sp>
      </p:grpSp>
      <p:sp>
        <p:nvSpPr>
          <p:cNvPr id="9239" name="Freeform 147"/>
          <p:cNvSpPr>
            <a:spLocks/>
          </p:cNvSpPr>
          <p:nvPr/>
        </p:nvSpPr>
        <p:spPr bwMode="auto">
          <a:xfrm>
            <a:off x="6496050" y="5011738"/>
            <a:ext cx="2328863" cy="1428750"/>
          </a:xfrm>
          <a:custGeom>
            <a:avLst/>
            <a:gdLst>
              <a:gd name="T0" fmla="*/ 0 w 1467"/>
              <a:gd name="T1" fmla="*/ 2147483647 h 900"/>
              <a:gd name="T2" fmla="*/ 2147483647 w 1467"/>
              <a:gd name="T3" fmla="*/ 2147483647 h 900"/>
              <a:gd name="T4" fmla="*/ 2147483647 w 1467"/>
              <a:gd name="T5" fmla="*/ 0 h 900"/>
              <a:gd name="T6" fmla="*/ 0 w 1467"/>
              <a:gd name="T7" fmla="*/ 0 h 900"/>
              <a:gd name="T8" fmla="*/ 0 w 1467"/>
              <a:gd name="T9" fmla="*/ 2147483647 h 900"/>
              <a:gd name="T10" fmla="*/ 0 60000 65536"/>
              <a:gd name="T11" fmla="*/ 0 60000 65536"/>
              <a:gd name="T12" fmla="*/ 0 60000 65536"/>
              <a:gd name="T13" fmla="*/ 0 60000 65536"/>
              <a:gd name="T14" fmla="*/ 0 60000 65536"/>
              <a:gd name="T15" fmla="*/ 0 w 1467"/>
              <a:gd name="T16" fmla="*/ 0 h 900"/>
              <a:gd name="T17" fmla="*/ 1467 w 1467"/>
              <a:gd name="T18" fmla="*/ 900 h 900"/>
            </a:gdLst>
            <a:ahLst/>
            <a:cxnLst>
              <a:cxn ang="T10">
                <a:pos x="T0" y="T1"/>
              </a:cxn>
              <a:cxn ang="T11">
                <a:pos x="T2" y="T3"/>
              </a:cxn>
              <a:cxn ang="T12">
                <a:pos x="T4" y="T5"/>
              </a:cxn>
              <a:cxn ang="T13">
                <a:pos x="T6" y="T7"/>
              </a:cxn>
              <a:cxn ang="T14">
                <a:pos x="T8" y="T9"/>
              </a:cxn>
            </a:cxnLst>
            <a:rect l="T15" t="T16" r="T17" b="T18"/>
            <a:pathLst>
              <a:path w="1467" h="900">
                <a:moveTo>
                  <a:pt x="0" y="899"/>
                </a:moveTo>
                <a:lnTo>
                  <a:pt x="1466" y="899"/>
                </a:lnTo>
                <a:lnTo>
                  <a:pt x="1466" y="0"/>
                </a:lnTo>
                <a:lnTo>
                  <a:pt x="0" y="0"/>
                </a:lnTo>
                <a:lnTo>
                  <a:pt x="0" y="899"/>
                </a:lnTo>
              </a:path>
            </a:pathLst>
          </a:custGeom>
          <a:solidFill>
            <a:srgbClr val="FFCC99"/>
          </a:solidFill>
          <a:ln w="12700" cap="rnd" cmpd="sng">
            <a:solidFill>
              <a:srgbClr val="000000"/>
            </a:solidFill>
            <a:prstDash val="solid"/>
            <a:round/>
            <a:headEnd type="none" w="med" len="med"/>
            <a:tailEnd type="none" w="med" len="med"/>
          </a:ln>
        </p:spPr>
        <p:txBody>
          <a:bodyPr/>
          <a:lstStyle/>
          <a:p>
            <a:endParaRPr lang="en-IN"/>
          </a:p>
        </p:txBody>
      </p:sp>
      <p:sp>
        <p:nvSpPr>
          <p:cNvPr id="9240" name="Rectangle 170"/>
          <p:cNvSpPr>
            <a:spLocks noChangeArrowheads="1"/>
          </p:cNvSpPr>
          <p:nvPr/>
        </p:nvSpPr>
        <p:spPr bwMode="auto">
          <a:xfrm rot="-5400000">
            <a:off x="6518275" y="5672138"/>
            <a:ext cx="2159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f</a:t>
            </a:r>
          </a:p>
        </p:txBody>
      </p:sp>
      <p:sp>
        <p:nvSpPr>
          <p:cNvPr id="9241" name="Rectangle 171"/>
          <p:cNvSpPr>
            <a:spLocks noChangeArrowheads="1"/>
          </p:cNvSpPr>
          <p:nvPr/>
        </p:nvSpPr>
        <p:spPr bwMode="auto">
          <a:xfrm rot="-5400000">
            <a:off x="6515894" y="5652294"/>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sp>
        <p:nvSpPr>
          <p:cNvPr id="9242" name="Rectangle 172"/>
          <p:cNvSpPr>
            <a:spLocks noChangeArrowheads="1"/>
          </p:cNvSpPr>
          <p:nvPr/>
        </p:nvSpPr>
        <p:spPr bwMode="auto">
          <a:xfrm rot="-5400000">
            <a:off x="6503193" y="5622132"/>
            <a:ext cx="2651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243" name="Rectangle 173"/>
          <p:cNvSpPr>
            <a:spLocks noChangeArrowheads="1"/>
          </p:cNvSpPr>
          <p:nvPr/>
        </p:nvSpPr>
        <p:spPr bwMode="auto">
          <a:xfrm rot="-5400000">
            <a:off x="6515894" y="5591969"/>
            <a:ext cx="223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a:t>
            </a:r>
          </a:p>
        </p:txBody>
      </p:sp>
      <p:grpSp>
        <p:nvGrpSpPr>
          <p:cNvPr id="9244" name="Group 186"/>
          <p:cNvGrpSpPr>
            <a:grpSpLocks/>
          </p:cNvGrpSpPr>
          <p:nvPr/>
        </p:nvGrpSpPr>
        <p:grpSpPr bwMode="auto">
          <a:xfrm>
            <a:off x="6489700" y="4954588"/>
            <a:ext cx="2311400" cy="1522412"/>
            <a:chOff x="4046" y="3048"/>
            <a:chExt cx="1180" cy="947"/>
          </a:xfrm>
        </p:grpSpPr>
        <p:sp>
          <p:nvSpPr>
            <p:cNvPr id="9246" name="Rectangle 144"/>
            <p:cNvSpPr>
              <a:spLocks noChangeArrowheads="1"/>
            </p:cNvSpPr>
            <p:nvPr/>
          </p:nvSpPr>
          <p:spPr bwMode="auto">
            <a:xfrm rot="10800000">
              <a:off x="5091" y="3809"/>
              <a:ext cx="13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solidFill>
                    <a:srgbClr val="000000"/>
                  </a:solidFill>
                </a:rPr>
                <a:t>X</a:t>
              </a:r>
            </a:p>
          </p:txBody>
        </p:sp>
        <p:sp>
          <p:nvSpPr>
            <p:cNvPr id="9247" name="Line 145"/>
            <p:cNvSpPr>
              <a:spLocks noChangeShapeType="1"/>
            </p:cNvSpPr>
            <p:nvPr/>
          </p:nvSpPr>
          <p:spPr bwMode="auto">
            <a:xfrm>
              <a:off x="5129" y="3848"/>
              <a:ext cx="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48" name="Freeform 148"/>
            <p:cNvSpPr>
              <a:spLocks/>
            </p:cNvSpPr>
            <p:nvPr/>
          </p:nvSpPr>
          <p:spPr bwMode="auto">
            <a:xfrm>
              <a:off x="4295" y="3266"/>
              <a:ext cx="881" cy="538"/>
            </a:xfrm>
            <a:custGeom>
              <a:avLst/>
              <a:gdLst>
                <a:gd name="T0" fmla="*/ 0 w 881"/>
                <a:gd name="T1" fmla="*/ 537 h 538"/>
                <a:gd name="T2" fmla="*/ 880 w 881"/>
                <a:gd name="T3" fmla="*/ 537 h 538"/>
                <a:gd name="T4" fmla="*/ 880 w 881"/>
                <a:gd name="T5" fmla="*/ 0 h 538"/>
                <a:gd name="T6" fmla="*/ 0 w 881"/>
                <a:gd name="T7" fmla="*/ 0 h 538"/>
                <a:gd name="T8" fmla="*/ 0 w 881"/>
                <a:gd name="T9" fmla="*/ 537 h 538"/>
                <a:gd name="T10" fmla="*/ 0 60000 65536"/>
                <a:gd name="T11" fmla="*/ 0 60000 65536"/>
                <a:gd name="T12" fmla="*/ 0 60000 65536"/>
                <a:gd name="T13" fmla="*/ 0 60000 65536"/>
                <a:gd name="T14" fmla="*/ 0 60000 65536"/>
                <a:gd name="T15" fmla="*/ 0 w 881"/>
                <a:gd name="T16" fmla="*/ 0 h 538"/>
                <a:gd name="T17" fmla="*/ 881 w 881"/>
                <a:gd name="T18" fmla="*/ 538 h 538"/>
              </a:gdLst>
              <a:ahLst/>
              <a:cxnLst>
                <a:cxn ang="T10">
                  <a:pos x="T0" y="T1"/>
                </a:cxn>
                <a:cxn ang="T11">
                  <a:pos x="T2" y="T3"/>
                </a:cxn>
                <a:cxn ang="T12">
                  <a:pos x="T4" y="T5"/>
                </a:cxn>
                <a:cxn ang="T13">
                  <a:pos x="T6" y="T7"/>
                </a:cxn>
                <a:cxn ang="T14">
                  <a:pos x="T8" y="T9"/>
                </a:cxn>
              </a:cxnLst>
              <a:rect l="T15" t="T16" r="T17" b="T18"/>
              <a:pathLst>
                <a:path w="881" h="538">
                  <a:moveTo>
                    <a:pt x="0" y="537"/>
                  </a:moveTo>
                  <a:lnTo>
                    <a:pt x="880" y="537"/>
                  </a:lnTo>
                  <a:lnTo>
                    <a:pt x="880" y="0"/>
                  </a:lnTo>
                  <a:lnTo>
                    <a:pt x="0" y="0"/>
                  </a:lnTo>
                  <a:lnTo>
                    <a:pt x="0" y="53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49" name="Rectangle 149"/>
            <p:cNvSpPr>
              <a:spLocks noChangeArrowheads="1"/>
            </p:cNvSpPr>
            <p:nvPr/>
          </p:nvSpPr>
          <p:spPr bwMode="auto">
            <a:xfrm>
              <a:off x="4261" y="3803"/>
              <a:ext cx="109"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50" name="Rectangle 150"/>
            <p:cNvSpPr>
              <a:spLocks noChangeArrowheads="1"/>
            </p:cNvSpPr>
            <p:nvPr/>
          </p:nvSpPr>
          <p:spPr bwMode="auto">
            <a:xfrm>
              <a:off x="4139" y="3243"/>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51" name="Rectangle 151"/>
            <p:cNvSpPr>
              <a:spLocks noChangeArrowheads="1"/>
            </p:cNvSpPr>
            <p:nvPr/>
          </p:nvSpPr>
          <p:spPr bwMode="auto">
            <a:xfrm>
              <a:off x="4157" y="3243"/>
              <a:ext cx="10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52" name="Rectangle 152"/>
            <p:cNvSpPr>
              <a:spLocks noChangeArrowheads="1"/>
            </p:cNvSpPr>
            <p:nvPr/>
          </p:nvSpPr>
          <p:spPr bwMode="auto">
            <a:xfrm>
              <a:off x="4166" y="3243"/>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4</a:t>
              </a:r>
            </a:p>
          </p:txBody>
        </p:sp>
        <p:sp>
          <p:nvSpPr>
            <p:cNvPr id="9253" name="Rectangle 153"/>
            <p:cNvSpPr>
              <a:spLocks noChangeArrowheads="1"/>
            </p:cNvSpPr>
            <p:nvPr/>
          </p:nvSpPr>
          <p:spPr bwMode="auto">
            <a:xfrm>
              <a:off x="4139" y="3367"/>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54" name="Rectangle 154"/>
            <p:cNvSpPr>
              <a:spLocks noChangeArrowheads="1"/>
            </p:cNvSpPr>
            <p:nvPr/>
          </p:nvSpPr>
          <p:spPr bwMode="auto">
            <a:xfrm>
              <a:off x="4157" y="3367"/>
              <a:ext cx="10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55" name="Rectangle 155"/>
            <p:cNvSpPr>
              <a:spLocks noChangeArrowheads="1"/>
            </p:cNvSpPr>
            <p:nvPr/>
          </p:nvSpPr>
          <p:spPr bwMode="auto">
            <a:xfrm>
              <a:off x="4166" y="3367"/>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3</a:t>
              </a:r>
            </a:p>
          </p:txBody>
        </p:sp>
        <p:sp>
          <p:nvSpPr>
            <p:cNvPr id="9256" name="Rectangle 156"/>
            <p:cNvSpPr>
              <a:spLocks noChangeArrowheads="1"/>
            </p:cNvSpPr>
            <p:nvPr/>
          </p:nvSpPr>
          <p:spPr bwMode="auto">
            <a:xfrm>
              <a:off x="4139" y="3490"/>
              <a:ext cx="12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57" name="Rectangle 157"/>
            <p:cNvSpPr>
              <a:spLocks noChangeArrowheads="1"/>
            </p:cNvSpPr>
            <p:nvPr/>
          </p:nvSpPr>
          <p:spPr bwMode="auto">
            <a:xfrm>
              <a:off x="4157" y="3490"/>
              <a:ext cx="107"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58" name="Rectangle 158"/>
            <p:cNvSpPr>
              <a:spLocks noChangeArrowheads="1"/>
            </p:cNvSpPr>
            <p:nvPr/>
          </p:nvSpPr>
          <p:spPr bwMode="auto">
            <a:xfrm>
              <a:off x="4166" y="3490"/>
              <a:ext cx="12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2</a:t>
              </a:r>
            </a:p>
          </p:txBody>
        </p:sp>
        <p:sp>
          <p:nvSpPr>
            <p:cNvPr id="9259" name="Rectangle 159"/>
            <p:cNvSpPr>
              <a:spLocks noChangeArrowheads="1"/>
            </p:cNvSpPr>
            <p:nvPr/>
          </p:nvSpPr>
          <p:spPr bwMode="auto">
            <a:xfrm>
              <a:off x="4139" y="3612"/>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60" name="Rectangle 160"/>
            <p:cNvSpPr>
              <a:spLocks noChangeArrowheads="1"/>
            </p:cNvSpPr>
            <p:nvPr/>
          </p:nvSpPr>
          <p:spPr bwMode="auto">
            <a:xfrm>
              <a:off x="4157" y="3612"/>
              <a:ext cx="10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61" name="Rectangle 161"/>
            <p:cNvSpPr>
              <a:spLocks noChangeArrowheads="1"/>
            </p:cNvSpPr>
            <p:nvPr/>
          </p:nvSpPr>
          <p:spPr bwMode="auto">
            <a:xfrm>
              <a:off x="4166" y="3612"/>
              <a:ext cx="12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1</a:t>
              </a:r>
            </a:p>
          </p:txBody>
        </p:sp>
        <p:sp>
          <p:nvSpPr>
            <p:cNvPr id="9262" name="Rectangle 162"/>
            <p:cNvSpPr>
              <a:spLocks noChangeArrowheads="1"/>
            </p:cNvSpPr>
            <p:nvPr/>
          </p:nvSpPr>
          <p:spPr bwMode="auto">
            <a:xfrm>
              <a:off x="4139" y="3736"/>
              <a:ext cx="12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63" name="Rectangle 163"/>
            <p:cNvSpPr>
              <a:spLocks noChangeArrowheads="1"/>
            </p:cNvSpPr>
            <p:nvPr/>
          </p:nvSpPr>
          <p:spPr bwMode="auto">
            <a:xfrm>
              <a:off x="4157" y="3736"/>
              <a:ext cx="107"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9264" name="Rectangle 164"/>
            <p:cNvSpPr>
              <a:spLocks noChangeArrowheads="1"/>
            </p:cNvSpPr>
            <p:nvPr/>
          </p:nvSpPr>
          <p:spPr bwMode="auto">
            <a:xfrm>
              <a:off x="4166" y="3736"/>
              <a:ext cx="12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9265" name="Line 165"/>
            <p:cNvSpPr>
              <a:spLocks noChangeShapeType="1"/>
            </p:cNvSpPr>
            <p:nvPr/>
          </p:nvSpPr>
          <p:spPr bwMode="auto">
            <a:xfrm flipH="1">
              <a:off x="4260" y="3287"/>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66" name="Line 166"/>
            <p:cNvSpPr>
              <a:spLocks noChangeShapeType="1"/>
            </p:cNvSpPr>
            <p:nvPr/>
          </p:nvSpPr>
          <p:spPr bwMode="auto">
            <a:xfrm flipH="1">
              <a:off x="4260" y="3410"/>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67" name="Line 167"/>
            <p:cNvSpPr>
              <a:spLocks noChangeShapeType="1"/>
            </p:cNvSpPr>
            <p:nvPr/>
          </p:nvSpPr>
          <p:spPr bwMode="auto">
            <a:xfrm flipH="1">
              <a:off x="4260" y="3533"/>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68" name="Line 168"/>
            <p:cNvSpPr>
              <a:spLocks noChangeShapeType="1"/>
            </p:cNvSpPr>
            <p:nvPr/>
          </p:nvSpPr>
          <p:spPr bwMode="auto">
            <a:xfrm flipH="1">
              <a:off x="4260" y="3657"/>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69" name="Line 169"/>
            <p:cNvSpPr>
              <a:spLocks noChangeShapeType="1"/>
            </p:cNvSpPr>
            <p:nvPr/>
          </p:nvSpPr>
          <p:spPr bwMode="auto">
            <a:xfrm flipH="1">
              <a:off x="4260" y="3780"/>
              <a:ext cx="3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70" name="Line 174"/>
            <p:cNvSpPr>
              <a:spLocks noChangeShapeType="1"/>
            </p:cNvSpPr>
            <p:nvPr/>
          </p:nvSpPr>
          <p:spPr bwMode="auto">
            <a:xfrm flipV="1">
              <a:off x="4295" y="3271"/>
              <a:ext cx="0" cy="5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71" name="Freeform 175"/>
            <p:cNvSpPr>
              <a:spLocks/>
            </p:cNvSpPr>
            <p:nvPr/>
          </p:nvSpPr>
          <p:spPr bwMode="auto">
            <a:xfrm>
              <a:off x="4334" y="3289"/>
              <a:ext cx="799" cy="503"/>
            </a:xfrm>
            <a:custGeom>
              <a:avLst/>
              <a:gdLst>
                <a:gd name="T0" fmla="*/ 25 w 799"/>
                <a:gd name="T1" fmla="*/ 488 h 503"/>
                <a:gd name="T2" fmla="*/ 52 w 799"/>
                <a:gd name="T3" fmla="*/ 488 h 503"/>
                <a:gd name="T4" fmla="*/ 79 w 799"/>
                <a:gd name="T5" fmla="*/ 488 h 503"/>
                <a:gd name="T6" fmla="*/ 107 w 799"/>
                <a:gd name="T7" fmla="*/ 488 h 503"/>
                <a:gd name="T8" fmla="*/ 135 w 799"/>
                <a:gd name="T9" fmla="*/ 488 h 503"/>
                <a:gd name="T10" fmla="*/ 165 w 799"/>
                <a:gd name="T11" fmla="*/ 483 h 503"/>
                <a:gd name="T12" fmla="*/ 193 w 799"/>
                <a:gd name="T13" fmla="*/ 471 h 503"/>
                <a:gd name="T14" fmla="*/ 220 w 799"/>
                <a:gd name="T15" fmla="*/ 449 h 503"/>
                <a:gd name="T16" fmla="*/ 247 w 799"/>
                <a:gd name="T17" fmla="*/ 408 h 503"/>
                <a:gd name="T18" fmla="*/ 275 w 799"/>
                <a:gd name="T19" fmla="*/ 341 h 503"/>
                <a:gd name="T20" fmla="*/ 302 w 799"/>
                <a:gd name="T21" fmla="*/ 250 h 503"/>
                <a:gd name="T22" fmla="*/ 330 w 799"/>
                <a:gd name="T23" fmla="*/ 147 h 503"/>
                <a:gd name="T24" fmla="*/ 360 w 799"/>
                <a:gd name="T25" fmla="*/ 58 h 503"/>
                <a:gd name="T26" fmla="*/ 388 w 799"/>
                <a:gd name="T27" fmla="*/ 5 h 503"/>
                <a:gd name="T28" fmla="*/ 416 w 799"/>
                <a:gd name="T29" fmla="*/ 9 h 503"/>
                <a:gd name="T30" fmla="*/ 443 w 799"/>
                <a:gd name="T31" fmla="*/ 67 h 503"/>
                <a:gd name="T32" fmla="*/ 470 w 799"/>
                <a:gd name="T33" fmla="*/ 161 h 503"/>
                <a:gd name="T34" fmla="*/ 498 w 799"/>
                <a:gd name="T35" fmla="*/ 264 h 503"/>
                <a:gd name="T36" fmla="*/ 525 w 799"/>
                <a:gd name="T37" fmla="*/ 353 h 503"/>
                <a:gd name="T38" fmla="*/ 553 w 799"/>
                <a:gd name="T39" fmla="*/ 416 h 503"/>
                <a:gd name="T40" fmla="*/ 583 w 799"/>
                <a:gd name="T41" fmla="*/ 454 h 503"/>
                <a:gd name="T42" fmla="*/ 611 w 799"/>
                <a:gd name="T43" fmla="*/ 473 h 503"/>
                <a:gd name="T44" fmla="*/ 638 w 799"/>
                <a:gd name="T45" fmla="*/ 483 h 503"/>
                <a:gd name="T46" fmla="*/ 666 w 799"/>
                <a:gd name="T47" fmla="*/ 488 h 503"/>
                <a:gd name="T48" fmla="*/ 693 w 799"/>
                <a:gd name="T49" fmla="*/ 488 h 503"/>
                <a:gd name="T50" fmla="*/ 720 w 799"/>
                <a:gd name="T51" fmla="*/ 488 h 503"/>
                <a:gd name="T52" fmla="*/ 748 w 799"/>
                <a:gd name="T53" fmla="*/ 488 h 503"/>
                <a:gd name="T54" fmla="*/ 778 w 799"/>
                <a:gd name="T55" fmla="*/ 488 h 503"/>
                <a:gd name="T56" fmla="*/ 792 w 799"/>
                <a:gd name="T57" fmla="*/ 502 h 503"/>
                <a:gd name="T58" fmla="*/ 765 w 799"/>
                <a:gd name="T59" fmla="*/ 502 h 503"/>
                <a:gd name="T60" fmla="*/ 737 w 799"/>
                <a:gd name="T61" fmla="*/ 502 h 503"/>
                <a:gd name="T62" fmla="*/ 710 w 799"/>
                <a:gd name="T63" fmla="*/ 502 h 503"/>
                <a:gd name="T64" fmla="*/ 682 w 799"/>
                <a:gd name="T65" fmla="*/ 502 h 503"/>
                <a:gd name="T66" fmla="*/ 654 w 799"/>
                <a:gd name="T67" fmla="*/ 502 h 503"/>
                <a:gd name="T68" fmla="*/ 627 w 799"/>
                <a:gd name="T69" fmla="*/ 502 h 503"/>
                <a:gd name="T70" fmla="*/ 597 w 799"/>
                <a:gd name="T71" fmla="*/ 502 h 503"/>
                <a:gd name="T72" fmla="*/ 569 w 799"/>
                <a:gd name="T73" fmla="*/ 502 h 503"/>
                <a:gd name="T74" fmla="*/ 542 w 799"/>
                <a:gd name="T75" fmla="*/ 502 h 503"/>
                <a:gd name="T76" fmla="*/ 515 w 799"/>
                <a:gd name="T77" fmla="*/ 502 h 503"/>
                <a:gd name="T78" fmla="*/ 487 w 799"/>
                <a:gd name="T79" fmla="*/ 502 h 503"/>
                <a:gd name="T80" fmla="*/ 459 w 799"/>
                <a:gd name="T81" fmla="*/ 502 h 503"/>
                <a:gd name="T82" fmla="*/ 432 w 799"/>
                <a:gd name="T83" fmla="*/ 502 h 503"/>
                <a:gd name="T84" fmla="*/ 402 w 799"/>
                <a:gd name="T85" fmla="*/ 502 h 503"/>
                <a:gd name="T86" fmla="*/ 374 w 799"/>
                <a:gd name="T87" fmla="*/ 502 h 503"/>
                <a:gd name="T88" fmla="*/ 346 w 799"/>
                <a:gd name="T89" fmla="*/ 502 h 503"/>
                <a:gd name="T90" fmla="*/ 319 w 799"/>
                <a:gd name="T91" fmla="*/ 502 h 503"/>
                <a:gd name="T92" fmla="*/ 292 w 799"/>
                <a:gd name="T93" fmla="*/ 502 h 503"/>
                <a:gd name="T94" fmla="*/ 264 w 799"/>
                <a:gd name="T95" fmla="*/ 502 h 503"/>
                <a:gd name="T96" fmla="*/ 236 w 799"/>
                <a:gd name="T97" fmla="*/ 502 h 503"/>
                <a:gd name="T98" fmla="*/ 206 w 799"/>
                <a:gd name="T99" fmla="*/ 502 h 503"/>
                <a:gd name="T100" fmla="*/ 179 w 799"/>
                <a:gd name="T101" fmla="*/ 502 h 503"/>
                <a:gd name="T102" fmla="*/ 151 w 799"/>
                <a:gd name="T103" fmla="*/ 502 h 503"/>
                <a:gd name="T104" fmla="*/ 124 w 799"/>
                <a:gd name="T105" fmla="*/ 502 h 503"/>
                <a:gd name="T106" fmla="*/ 96 w 799"/>
                <a:gd name="T107" fmla="*/ 502 h 503"/>
                <a:gd name="T108" fmla="*/ 69 w 799"/>
                <a:gd name="T109" fmla="*/ 502 h 503"/>
                <a:gd name="T110" fmla="*/ 41 w 799"/>
                <a:gd name="T111" fmla="*/ 502 h 503"/>
                <a:gd name="T112" fmla="*/ 13 w 799"/>
                <a:gd name="T113" fmla="*/ 502 h 5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99"/>
                <a:gd name="T172" fmla="*/ 0 h 503"/>
                <a:gd name="T173" fmla="*/ 799 w 799"/>
                <a:gd name="T174" fmla="*/ 503 h 5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99" h="503">
                  <a:moveTo>
                    <a:pt x="0" y="488"/>
                  </a:moveTo>
                  <a:lnTo>
                    <a:pt x="5" y="488"/>
                  </a:lnTo>
                  <a:lnTo>
                    <a:pt x="8" y="488"/>
                  </a:lnTo>
                  <a:lnTo>
                    <a:pt x="13" y="488"/>
                  </a:lnTo>
                  <a:lnTo>
                    <a:pt x="17" y="488"/>
                  </a:lnTo>
                  <a:lnTo>
                    <a:pt x="19" y="488"/>
                  </a:lnTo>
                  <a:lnTo>
                    <a:pt x="25" y="488"/>
                  </a:lnTo>
                  <a:lnTo>
                    <a:pt x="27" y="488"/>
                  </a:lnTo>
                  <a:lnTo>
                    <a:pt x="33" y="488"/>
                  </a:lnTo>
                  <a:lnTo>
                    <a:pt x="36" y="488"/>
                  </a:lnTo>
                  <a:lnTo>
                    <a:pt x="41" y="488"/>
                  </a:lnTo>
                  <a:lnTo>
                    <a:pt x="44" y="488"/>
                  </a:lnTo>
                  <a:lnTo>
                    <a:pt x="50" y="488"/>
                  </a:lnTo>
                  <a:lnTo>
                    <a:pt x="52" y="488"/>
                  </a:lnTo>
                  <a:lnTo>
                    <a:pt x="55" y="488"/>
                  </a:lnTo>
                  <a:lnTo>
                    <a:pt x="60" y="488"/>
                  </a:lnTo>
                  <a:lnTo>
                    <a:pt x="63" y="488"/>
                  </a:lnTo>
                  <a:lnTo>
                    <a:pt x="69" y="488"/>
                  </a:lnTo>
                  <a:lnTo>
                    <a:pt x="71" y="488"/>
                  </a:lnTo>
                  <a:lnTo>
                    <a:pt x="77" y="488"/>
                  </a:lnTo>
                  <a:lnTo>
                    <a:pt x="79" y="488"/>
                  </a:lnTo>
                  <a:lnTo>
                    <a:pt x="85" y="488"/>
                  </a:lnTo>
                  <a:lnTo>
                    <a:pt x="88" y="488"/>
                  </a:lnTo>
                  <a:lnTo>
                    <a:pt x="91" y="488"/>
                  </a:lnTo>
                  <a:lnTo>
                    <a:pt x="96" y="488"/>
                  </a:lnTo>
                  <a:lnTo>
                    <a:pt x="99" y="488"/>
                  </a:lnTo>
                  <a:lnTo>
                    <a:pt x="104" y="488"/>
                  </a:lnTo>
                  <a:lnTo>
                    <a:pt x="107" y="488"/>
                  </a:lnTo>
                  <a:lnTo>
                    <a:pt x="112" y="488"/>
                  </a:lnTo>
                  <a:lnTo>
                    <a:pt x="116" y="488"/>
                  </a:lnTo>
                  <a:lnTo>
                    <a:pt x="121" y="488"/>
                  </a:lnTo>
                  <a:lnTo>
                    <a:pt x="124" y="488"/>
                  </a:lnTo>
                  <a:lnTo>
                    <a:pt x="129" y="488"/>
                  </a:lnTo>
                  <a:lnTo>
                    <a:pt x="132" y="488"/>
                  </a:lnTo>
                  <a:lnTo>
                    <a:pt x="135" y="488"/>
                  </a:lnTo>
                  <a:lnTo>
                    <a:pt x="140" y="485"/>
                  </a:lnTo>
                  <a:lnTo>
                    <a:pt x="143" y="485"/>
                  </a:lnTo>
                  <a:lnTo>
                    <a:pt x="149" y="485"/>
                  </a:lnTo>
                  <a:lnTo>
                    <a:pt x="151" y="485"/>
                  </a:lnTo>
                  <a:lnTo>
                    <a:pt x="157" y="483"/>
                  </a:lnTo>
                  <a:lnTo>
                    <a:pt x="159" y="483"/>
                  </a:lnTo>
                  <a:lnTo>
                    <a:pt x="165" y="483"/>
                  </a:lnTo>
                  <a:lnTo>
                    <a:pt x="168" y="480"/>
                  </a:lnTo>
                  <a:lnTo>
                    <a:pt x="170" y="480"/>
                  </a:lnTo>
                  <a:lnTo>
                    <a:pt x="176" y="478"/>
                  </a:lnTo>
                  <a:lnTo>
                    <a:pt x="179" y="478"/>
                  </a:lnTo>
                  <a:lnTo>
                    <a:pt x="184" y="475"/>
                  </a:lnTo>
                  <a:lnTo>
                    <a:pt x="187" y="473"/>
                  </a:lnTo>
                  <a:lnTo>
                    <a:pt x="193" y="471"/>
                  </a:lnTo>
                  <a:lnTo>
                    <a:pt x="195" y="468"/>
                  </a:lnTo>
                  <a:lnTo>
                    <a:pt x="201" y="466"/>
                  </a:lnTo>
                  <a:lnTo>
                    <a:pt x="203" y="464"/>
                  </a:lnTo>
                  <a:lnTo>
                    <a:pt x="206" y="461"/>
                  </a:lnTo>
                  <a:lnTo>
                    <a:pt x="212" y="457"/>
                  </a:lnTo>
                  <a:lnTo>
                    <a:pt x="215" y="454"/>
                  </a:lnTo>
                  <a:lnTo>
                    <a:pt x="220" y="449"/>
                  </a:lnTo>
                  <a:lnTo>
                    <a:pt x="222" y="444"/>
                  </a:lnTo>
                  <a:lnTo>
                    <a:pt x="228" y="439"/>
                  </a:lnTo>
                  <a:lnTo>
                    <a:pt x="231" y="435"/>
                  </a:lnTo>
                  <a:lnTo>
                    <a:pt x="236" y="428"/>
                  </a:lnTo>
                  <a:lnTo>
                    <a:pt x="239" y="423"/>
                  </a:lnTo>
                  <a:lnTo>
                    <a:pt x="245" y="416"/>
                  </a:lnTo>
                  <a:lnTo>
                    <a:pt x="247" y="408"/>
                  </a:lnTo>
                  <a:lnTo>
                    <a:pt x="250" y="401"/>
                  </a:lnTo>
                  <a:lnTo>
                    <a:pt x="255" y="391"/>
                  </a:lnTo>
                  <a:lnTo>
                    <a:pt x="259" y="382"/>
                  </a:lnTo>
                  <a:lnTo>
                    <a:pt x="264" y="372"/>
                  </a:lnTo>
                  <a:lnTo>
                    <a:pt x="267" y="363"/>
                  </a:lnTo>
                  <a:lnTo>
                    <a:pt x="272" y="353"/>
                  </a:lnTo>
                  <a:lnTo>
                    <a:pt x="275" y="341"/>
                  </a:lnTo>
                  <a:lnTo>
                    <a:pt x="280" y="329"/>
                  </a:lnTo>
                  <a:lnTo>
                    <a:pt x="283" y="317"/>
                  </a:lnTo>
                  <a:lnTo>
                    <a:pt x="286" y="305"/>
                  </a:lnTo>
                  <a:lnTo>
                    <a:pt x="292" y="291"/>
                  </a:lnTo>
                  <a:lnTo>
                    <a:pt x="294" y="278"/>
                  </a:lnTo>
                  <a:lnTo>
                    <a:pt x="300" y="264"/>
                  </a:lnTo>
                  <a:lnTo>
                    <a:pt x="302" y="250"/>
                  </a:lnTo>
                  <a:lnTo>
                    <a:pt x="308" y="235"/>
                  </a:lnTo>
                  <a:lnTo>
                    <a:pt x="311" y="221"/>
                  </a:lnTo>
                  <a:lnTo>
                    <a:pt x="316" y="206"/>
                  </a:lnTo>
                  <a:lnTo>
                    <a:pt x="319" y="192"/>
                  </a:lnTo>
                  <a:lnTo>
                    <a:pt x="321" y="178"/>
                  </a:lnTo>
                  <a:lnTo>
                    <a:pt x="327" y="161"/>
                  </a:lnTo>
                  <a:lnTo>
                    <a:pt x="330" y="147"/>
                  </a:lnTo>
                  <a:lnTo>
                    <a:pt x="335" y="132"/>
                  </a:lnTo>
                  <a:lnTo>
                    <a:pt x="338" y="120"/>
                  </a:lnTo>
                  <a:lnTo>
                    <a:pt x="344" y="106"/>
                  </a:lnTo>
                  <a:lnTo>
                    <a:pt x="346" y="91"/>
                  </a:lnTo>
                  <a:lnTo>
                    <a:pt x="352" y="79"/>
                  </a:lnTo>
                  <a:lnTo>
                    <a:pt x="355" y="67"/>
                  </a:lnTo>
                  <a:lnTo>
                    <a:pt x="360" y="58"/>
                  </a:lnTo>
                  <a:lnTo>
                    <a:pt x="363" y="45"/>
                  </a:lnTo>
                  <a:lnTo>
                    <a:pt x="366" y="36"/>
                  </a:lnTo>
                  <a:lnTo>
                    <a:pt x="371" y="29"/>
                  </a:lnTo>
                  <a:lnTo>
                    <a:pt x="374" y="22"/>
                  </a:lnTo>
                  <a:lnTo>
                    <a:pt x="379" y="14"/>
                  </a:lnTo>
                  <a:lnTo>
                    <a:pt x="382" y="9"/>
                  </a:lnTo>
                  <a:lnTo>
                    <a:pt x="388" y="5"/>
                  </a:lnTo>
                  <a:lnTo>
                    <a:pt x="391" y="2"/>
                  </a:lnTo>
                  <a:lnTo>
                    <a:pt x="396" y="0"/>
                  </a:lnTo>
                  <a:lnTo>
                    <a:pt x="399" y="0"/>
                  </a:lnTo>
                  <a:lnTo>
                    <a:pt x="402" y="0"/>
                  </a:lnTo>
                  <a:lnTo>
                    <a:pt x="407" y="2"/>
                  </a:lnTo>
                  <a:lnTo>
                    <a:pt x="410" y="5"/>
                  </a:lnTo>
                  <a:lnTo>
                    <a:pt x="416" y="9"/>
                  </a:lnTo>
                  <a:lnTo>
                    <a:pt x="418" y="14"/>
                  </a:lnTo>
                  <a:lnTo>
                    <a:pt x="424" y="22"/>
                  </a:lnTo>
                  <a:lnTo>
                    <a:pt x="426" y="29"/>
                  </a:lnTo>
                  <a:lnTo>
                    <a:pt x="432" y="36"/>
                  </a:lnTo>
                  <a:lnTo>
                    <a:pt x="435" y="45"/>
                  </a:lnTo>
                  <a:lnTo>
                    <a:pt x="437" y="58"/>
                  </a:lnTo>
                  <a:lnTo>
                    <a:pt x="443" y="67"/>
                  </a:lnTo>
                  <a:lnTo>
                    <a:pt x="445" y="79"/>
                  </a:lnTo>
                  <a:lnTo>
                    <a:pt x="451" y="91"/>
                  </a:lnTo>
                  <a:lnTo>
                    <a:pt x="454" y="106"/>
                  </a:lnTo>
                  <a:lnTo>
                    <a:pt x="459" y="120"/>
                  </a:lnTo>
                  <a:lnTo>
                    <a:pt x="462" y="132"/>
                  </a:lnTo>
                  <a:lnTo>
                    <a:pt x="468" y="147"/>
                  </a:lnTo>
                  <a:lnTo>
                    <a:pt x="470" y="161"/>
                  </a:lnTo>
                  <a:lnTo>
                    <a:pt x="476" y="178"/>
                  </a:lnTo>
                  <a:lnTo>
                    <a:pt x="478" y="192"/>
                  </a:lnTo>
                  <a:lnTo>
                    <a:pt x="482" y="206"/>
                  </a:lnTo>
                  <a:lnTo>
                    <a:pt x="487" y="221"/>
                  </a:lnTo>
                  <a:lnTo>
                    <a:pt x="490" y="235"/>
                  </a:lnTo>
                  <a:lnTo>
                    <a:pt x="495" y="250"/>
                  </a:lnTo>
                  <a:lnTo>
                    <a:pt x="498" y="264"/>
                  </a:lnTo>
                  <a:lnTo>
                    <a:pt x="503" y="278"/>
                  </a:lnTo>
                  <a:lnTo>
                    <a:pt x="506" y="291"/>
                  </a:lnTo>
                  <a:lnTo>
                    <a:pt x="511" y="305"/>
                  </a:lnTo>
                  <a:lnTo>
                    <a:pt x="515" y="317"/>
                  </a:lnTo>
                  <a:lnTo>
                    <a:pt x="517" y="329"/>
                  </a:lnTo>
                  <a:lnTo>
                    <a:pt x="523" y="341"/>
                  </a:lnTo>
                  <a:lnTo>
                    <a:pt x="525" y="353"/>
                  </a:lnTo>
                  <a:lnTo>
                    <a:pt x="531" y="363"/>
                  </a:lnTo>
                  <a:lnTo>
                    <a:pt x="534" y="372"/>
                  </a:lnTo>
                  <a:lnTo>
                    <a:pt x="539" y="382"/>
                  </a:lnTo>
                  <a:lnTo>
                    <a:pt x="542" y="391"/>
                  </a:lnTo>
                  <a:lnTo>
                    <a:pt x="548" y="401"/>
                  </a:lnTo>
                  <a:lnTo>
                    <a:pt x="550" y="408"/>
                  </a:lnTo>
                  <a:lnTo>
                    <a:pt x="553" y="416"/>
                  </a:lnTo>
                  <a:lnTo>
                    <a:pt x="558" y="423"/>
                  </a:lnTo>
                  <a:lnTo>
                    <a:pt x="561" y="428"/>
                  </a:lnTo>
                  <a:lnTo>
                    <a:pt x="567" y="435"/>
                  </a:lnTo>
                  <a:lnTo>
                    <a:pt x="569" y="439"/>
                  </a:lnTo>
                  <a:lnTo>
                    <a:pt x="575" y="444"/>
                  </a:lnTo>
                  <a:lnTo>
                    <a:pt x="578" y="449"/>
                  </a:lnTo>
                  <a:lnTo>
                    <a:pt x="583" y="454"/>
                  </a:lnTo>
                  <a:lnTo>
                    <a:pt x="586" y="457"/>
                  </a:lnTo>
                  <a:lnTo>
                    <a:pt x="592" y="461"/>
                  </a:lnTo>
                  <a:lnTo>
                    <a:pt x="594" y="464"/>
                  </a:lnTo>
                  <a:lnTo>
                    <a:pt x="597" y="466"/>
                  </a:lnTo>
                  <a:lnTo>
                    <a:pt x="602" y="468"/>
                  </a:lnTo>
                  <a:lnTo>
                    <a:pt x="605" y="471"/>
                  </a:lnTo>
                  <a:lnTo>
                    <a:pt x="611" y="473"/>
                  </a:lnTo>
                  <a:lnTo>
                    <a:pt x="613" y="475"/>
                  </a:lnTo>
                  <a:lnTo>
                    <a:pt x="619" y="478"/>
                  </a:lnTo>
                  <a:lnTo>
                    <a:pt x="621" y="478"/>
                  </a:lnTo>
                  <a:lnTo>
                    <a:pt x="627" y="480"/>
                  </a:lnTo>
                  <a:lnTo>
                    <a:pt x="630" y="480"/>
                  </a:lnTo>
                  <a:lnTo>
                    <a:pt x="633" y="483"/>
                  </a:lnTo>
                  <a:lnTo>
                    <a:pt x="638" y="483"/>
                  </a:lnTo>
                  <a:lnTo>
                    <a:pt x="641" y="483"/>
                  </a:lnTo>
                  <a:lnTo>
                    <a:pt x="646" y="485"/>
                  </a:lnTo>
                  <a:lnTo>
                    <a:pt x="649" y="485"/>
                  </a:lnTo>
                  <a:lnTo>
                    <a:pt x="654" y="485"/>
                  </a:lnTo>
                  <a:lnTo>
                    <a:pt x="658" y="485"/>
                  </a:lnTo>
                  <a:lnTo>
                    <a:pt x="663" y="488"/>
                  </a:lnTo>
                  <a:lnTo>
                    <a:pt x="666" y="488"/>
                  </a:lnTo>
                  <a:lnTo>
                    <a:pt x="668" y="488"/>
                  </a:lnTo>
                  <a:lnTo>
                    <a:pt x="674" y="488"/>
                  </a:lnTo>
                  <a:lnTo>
                    <a:pt x="677" y="488"/>
                  </a:lnTo>
                  <a:lnTo>
                    <a:pt x="682" y="488"/>
                  </a:lnTo>
                  <a:lnTo>
                    <a:pt x="685" y="488"/>
                  </a:lnTo>
                  <a:lnTo>
                    <a:pt x="691" y="488"/>
                  </a:lnTo>
                  <a:lnTo>
                    <a:pt x="693" y="488"/>
                  </a:lnTo>
                  <a:lnTo>
                    <a:pt x="699" y="488"/>
                  </a:lnTo>
                  <a:lnTo>
                    <a:pt x="701" y="488"/>
                  </a:lnTo>
                  <a:lnTo>
                    <a:pt x="707" y="488"/>
                  </a:lnTo>
                  <a:lnTo>
                    <a:pt x="710" y="488"/>
                  </a:lnTo>
                  <a:lnTo>
                    <a:pt x="712" y="488"/>
                  </a:lnTo>
                  <a:lnTo>
                    <a:pt x="718" y="488"/>
                  </a:lnTo>
                  <a:lnTo>
                    <a:pt x="720" y="488"/>
                  </a:lnTo>
                  <a:lnTo>
                    <a:pt x="726" y="488"/>
                  </a:lnTo>
                  <a:lnTo>
                    <a:pt x="729" y="488"/>
                  </a:lnTo>
                  <a:lnTo>
                    <a:pt x="734" y="488"/>
                  </a:lnTo>
                  <a:lnTo>
                    <a:pt x="737" y="488"/>
                  </a:lnTo>
                  <a:lnTo>
                    <a:pt x="743" y="488"/>
                  </a:lnTo>
                  <a:lnTo>
                    <a:pt x="745" y="488"/>
                  </a:lnTo>
                  <a:lnTo>
                    <a:pt x="748" y="488"/>
                  </a:lnTo>
                  <a:lnTo>
                    <a:pt x="754" y="488"/>
                  </a:lnTo>
                  <a:lnTo>
                    <a:pt x="757" y="488"/>
                  </a:lnTo>
                  <a:lnTo>
                    <a:pt x="762" y="488"/>
                  </a:lnTo>
                  <a:lnTo>
                    <a:pt x="765" y="488"/>
                  </a:lnTo>
                  <a:lnTo>
                    <a:pt x="770" y="488"/>
                  </a:lnTo>
                  <a:lnTo>
                    <a:pt x="773" y="488"/>
                  </a:lnTo>
                  <a:lnTo>
                    <a:pt x="778" y="488"/>
                  </a:lnTo>
                  <a:lnTo>
                    <a:pt x="781" y="488"/>
                  </a:lnTo>
                  <a:lnTo>
                    <a:pt x="784" y="488"/>
                  </a:lnTo>
                  <a:lnTo>
                    <a:pt x="790" y="488"/>
                  </a:lnTo>
                  <a:lnTo>
                    <a:pt x="792" y="488"/>
                  </a:lnTo>
                  <a:lnTo>
                    <a:pt x="798" y="488"/>
                  </a:lnTo>
                  <a:lnTo>
                    <a:pt x="798" y="502"/>
                  </a:lnTo>
                  <a:lnTo>
                    <a:pt x="792" y="502"/>
                  </a:lnTo>
                  <a:lnTo>
                    <a:pt x="790" y="502"/>
                  </a:lnTo>
                  <a:lnTo>
                    <a:pt x="784" y="502"/>
                  </a:lnTo>
                  <a:lnTo>
                    <a:pt x="781" y="502"/>
                  </a:lnTo>
                  <a:lnTo>
                    <a:pt x="778" y="502"/>
                  </a:lnTo>
                  <a:lnTo>
                    <a:pt x="773" y="502"/>
                  </a:lnTo>
                  <a:lnTo>
                    <a:pt x="770" y="502"/>
                  </a:lnTo>
                  <a:lnTo>
                    <a:pt x="765" y="502"/>
                  </a:lnTo>
                  <a:lnTo>
                    <a:pt x="762" y="502"/>
                  </a:lnTo>
                  <a:lnTo>
                    <a:pt x="757" y="502"/>
                  </a:lnTo>
                  <a:lnTo>
                    <a:pt x="754" y="502"/>
                  </a:lnTo>
                  <a:lnTo>
                    <a:pt x="748" y="502"/>
                  </a:lnTo>
                  <a:lnTo>
                    <a:pt x="745" y="502"/>
                  </a:lnTo>
                  <a:lnTo>
                    <a:pt x="743" y="502"/>
                  </a:lnTo>
                  <a:lnTo>
                    <a:pt x="737" y="502"/>
                  </a:lnTo>
                  <a:lnTo>
                    <a:pt x="734" y="502"/>
                  </a:lnTo>
                  <a:lnTo>
                    <a:pt x="729" y="502"/>
                  </a:lnTo>
                  <a:lnTo>
                    <a:pt x="726" y="502"/>
                  </a:lnTo>
                  <a:lnTo>
                    <a:pt x="720" y="502"/>
                  </a:lnTo>
                  <a:lnTo>
                    <a:pt x="718" y="502"/>
                  </a:lnTo>
                  <a:lnTo>
                    <a:pt x="712" y="502"/>
                  </a:lnTo>
                  <a:lnTo>
                    <a:pt x="710" y="502"/>
                  </a:lnTo>
                  <a:lnTo>
                    <a:pt x="707" y="502"/>
                  </a:lnTo>
                  <a:lnTo>
                    <a:pt x="701" y="502"/>
                  </a:lnTo>
                  <a:lnTo>
                    <a:pt x="699" y="502"/>
                  </a:lnTo>
                  <a:lnTo>
                    <a:pt x="693" y="502"/>
                  </a:lnTo>
                  <a:lnTo>
                    <a:pt x="691" y="502"/>
                  </a:lnTo>
                  <a:lnTo>
                    <a:pt x="685" y="502"/>
                  </a:lnTo>
                  <a:lnTo>
                    <a:pt x="682" y="502"/>
                  </a:lnTo>
                  <a:lnTo>
                    <a:pt x="677" y="502"/>
                  </a:lnTo>
                  <a:lnTo>
                    <a:pt x="674" y="502"/>
                  </a:lnTo>
                  <a:lnTo>
                    <a:pt x="668" y="502"/>
                  </a:lnTo>
                  <a:lnTo>
                    <a:pt x="666" y="502"/>
                  </a:lnTo>
                  <a:lnTo>
                    <a:pt x="663" y="502"/>
                  </a:lnTo>
                  <a:lnTo>
                    <a:pt x="658" y="502"/>
                  </a:lnTo>
                  <a:lnTo>
                    <a:pt x="654" y="502"/>
                  </a:lnTo>
                  <a:lnTo>
                    <a:pt x="649" y="502"/>
                  </a:lnTo>
                  <a:lnTo>
                    <a:pt x="646" y="502"/>
                  </a:lnTo>
                  <a:lnTo>
                    <a:pt x="641" y="502"/>
                  </a:lnTo>
                  <a:lnTo>
                    <a:pt x="638" y="502"/>
                  </a:lnTo>
                  <a:lnTo>
                    <a:pt x="633" y="502"/>
                  </a:lnTo>
                  <a:lnTo>
                    <a:pt x="630" y="502"/>
                  </a:lnTo>
                  <a:lnTo>
                    <a:pt x="627" y="502"/>
                  </a:lnTo>
                  <a:lnTo>
                    <a:pt x="621" y="502"/>
                  </a:lnTo>
                  <a:lnTo>
                    <a:pt x="619" y="502"/>
                  </a:lnTo>
                  <a:lnTo>
                    <a:pt x="613" y="502"/>
                  </a:lnTo>
                  <a:lnTo>
                    <a:pt x="611" y="502"/>
                  </a:lnTo>
                  <a:lnTo>
                    <a:pt x="605" y="502"/>
                  </a:lnTo>
                  <a:lnTo>
                    <a:pt x="602" y="502"/>
                  </a:lnTo>
                  <a:lnTo>
                    <a:pt x="597" y="502"/>
                  </a:lnTo>
                  <a:lnTo>
                    <a:pt x="594" y="502"/>
                  </a:lnTo>
                  <a:lnTo>
                    <a:pt x="592" y="502"/>
                  </a:lnTo>
                  <a:lnTo>
                    <a:pt x="586" y="502"/>
                  </a:lnTo>
                  <a:lnTo>
                    <a:pt x="583" y="502"/>
                  </a:lnTo>
                  <a:lnTo>
                    <a:pt x="578" y="502"/>
                  </a:lnTo>
                  <a:lnTo>
                    <a:pt x="575" y="502"/>
                  </a:lnTo>
                  <a:lnTo>
                    <a:pt x="569" y="502"/>
                  </a:lnTo>
                  <a:lnTo>
                    <a:pt x="567" y="502"/>
                  </a:lnTo>
                  <a:lnTo>
                    <a:pt x="561" y="502"/>
                  </a:lnTo>
                  <a:lnTo>
                    <a:pt x="558" y="502"/>
                  </a:lnTo>
                  <a:lnTo>
                    <a:pt x="553" y="502"/>
                  </a:lnTo>
                  <a:lnTo>
                    <a:pt x="550" y="502"/>
                  </a:lnTo>
                  <a:lnTo>
                    <a:pt x="548" y="502"/>
                  </a:lnTo>
                  <a:lnTo>
                    <a:pt x="542" y="502"/>
                  </a:lnTo>
                  <a:lnTo>
                    <a:pt x="539" y="502"/>
                  </a:lnTo>
                  <a:lnTo>
                    <a:pt x="534" y="502"/>
                  </a:lnTo>
                  <a:lnTo>
                    <a:pt x="531" y="502"/>
                  </a:lnTo>
                  <a:lnTo>
                    <a:pt x="525" y="502"/>
                  </a:lnTo>
                  <a:lnTo>
                    <a:pt x="523" y="502"/>
                  </a:lnTo>
                  <a:lnTo>
                    <a:pt x="517" y="502"/>
                  </a:lnTo>
                  <a:lnTo>
                    <a:pt x="515" y="502"/>
                  </a:lnTo>
                  <a:lnTo>
                    <a:pt x="511" y="502"/>
                  </a:lnTo>
                  <a:lnTo>
                    <a:pt x="506" y="502"/>
                  </a:lnTo>
                  <a:lnTo>
                    <a:pt x="503" y="502"/>
                  </a:lnTo>
                  <a:lnTo>
                    <a:pt x="498" y="502"/>
                  </a:lnTo>
                  <a:lnTo>
                    <a:pt x="495" y="502"/>
                  </a:lnTo>
                  <a:lnTo>
                    <a:pt x="490" y="502"/>
                  </a:lnTo>
                  <a:lnTo>
                    <a:pt x="487" y="502"/>
                  </a:lnTo>
                  <a:lnTo>
                    <a:pt x="482" y="502"/>
                  </a:lnTo>
                  <a:lnTo>
                    <a:pt x="478" y="502"/>
                  </a:lnTo>
                  <a:lnTo>
                    <a:pt x="476" y="502"/>
                  </a:lnTo>
                  <a:lnTo>
                    <a:pt x="470" y="502"/>
                  </a:lnTo>
                  <a:lnTo>
                    <a:pt x="468" y="502"/>
                  </a:lnTo>
                  <a:lnTo>
                    <a:pt x="462" y="502"/>
                  </a:lnTo>
                  <a:lnTo>
                    <a:pt x="459" y="502"/>
                  </a:lnTo>
                  <a:lnTo>
                    <a:pt x="454" y="502"/>
                  </a:lnTo>
                  <a:lnTo>
                    <a:pt x="451" y="502"/>
                  </a:lnTo>
                  <a:lnTo>
                    <a:pt x="445" y="502"/>
                  </a:lnTo>
                  <a:lnTo>
                    <a:pt x="443" y="502"/>
                  </a:lnTo>
                  <a:lnTo>
                    <a:pt x="437" y="502"/>
                  </a:lnTo>
                  <a:lnTo>
                    <a:pt x="435" y="502"/>
                  </a:lnTo>
                  <a:lnTo>
                    <a:pt x="432" y="502"/>
                  </a:lnTo>
                  <a:lnTo>
                    <a:pt x="426" y="502"/>
                  </a:lnTo>
                  <a:lnTo>
                    <a:pt x="424" y="502"/>
                  </a:lnTo>
                  <a:lnTo>
                    <a:pt x="418" y="502"/>
                  </a:lnTo>
                  <a:lnTo>
                    <a:pt x="416" y="502"/>
                  </a:lnTo>
                  <a:lnTo>
                    <a:pt x="410" y="502"/>
                  </a:lnTo>
                  <a:lnTo>
                    <a:pt x="407" y="502"/>
                  </a:lnTo>
                  <a:lnTo>
                    <a:pt x="402" y="502"/>
                  </a:lnTo>
                  <a:lnTo>
                    <a:pt x="399" y="502"/>
                  </a:lnTo>
                  <a:lnTo>
                    <a:pt x="396" y="502"/>
                  </a:lnTo>
                  <a:lnTo>
                    <a:pt x="391" y="502"/>
                  </a:lnTo>
                  <a:lnTo>
                    <a:pt x="388" y="502"/>
                  </a:lnTo>
                  <a:lnTo>
                    <a:pt x="382" y="502"/>
                  </a:lnTo>
                  <a:lnTo>
                    <a:pt x="379" y="502"/>
                  </a:lnTo>
                  <a:lnTo>
                    <a:pt x="374" y="502"/>
                  </a:lnTo>
                  <a:lnTo>
                    <a:pt x="371" y="502"/>
                  </a:lnTo>
                  <a:lnTo>
                    <a:pt x="366" y="502"/>
                  </a:lnTo>
                  <a:lnTo>
                    <a:pt x="363" y="502"/>
                  </a:lnTo>
                  <a:lnTo>
                    <a:pt x="360" y="502"/>
                  </a:lnTo>
                  <a:lnTo>
                    <a:pt x="355" y="502"/>
                  </a:lnTo>
                  <a:lnTo>
                    <a:pt x="352" y="502"/>
                  </a:lnTo>
                  <a:lnTo>
                    <a:pt x="346" y="502"/>
                  </a:lnTo>
                  <a:lnTo>
                    <a:pt x="344" y="502"/>
                  </a:lnTo>
                  <a:lnTo>
                    <a:pt x="338" y="502"/>
                  </a:lnTo>
                  <a:lnTo>
                    <a:pt x="335" y="502"/>
                  </a:lnTo>
                  <a:lnTo>
                    <a:pt x="330" y="502"/>
                  </a:lnTo>
                  <a:lnTo>
                    <a:pt x="327" y="502"/>
                  </a:lnTo>
                  <a:lnTo>
                    <a:pt x="321" y="502"/>
                  </a:lnTo>
                  <a:lnTo>
                    <a:pt x="319" y="502"/>
                  </a:lnTo>
                  <a:lnTo>
                    <a:pt x="316" y="502"/>
                  </a:lnTo>
                  <a:lnTo>
                    <a:pt x="311" y="502"/>
                  </a:lnTo>
                  <a:lnTo>
                    <a:pt x="308" y="502"/>
                  </a:lnTo>
                  <a:lnTo>
                    <a:pt x="302" y="502"/>
                  </a:lnTo>
                  <a:lnTo>
                    <a:pt x="300" y="502"/>
                  </a:lnTo>
                  <a:lnTo>
                    <a:pt x="294" y="502"/>
                  </a:lnTo>
                  <a:lnTo>
                    <a:pt x="292" y="502"/>
                  </a:lnTo>
                  <a:lnTo>
                    <a:pt x="286" y="502"/>
                  </a:lnTo>
                  <a:lnTo>
                    <a:pt x="283" y="502"/>
                  </a:lnTo>
                  <a:lnTo>
                    <a:pt x="280" y="502"/>
                  </a:lnTo>
                  <a:lnTo>
                    <a:pt x="275" y="502"/>
                  </a:lnTo>
                  <a:lnTo>
                    <a:pt x="272" y="502"/>
                  </a:lnTo>
                  <a:lnTo>
                    <a:pt x="267" y="502"/>
                  </a:lnTo>
                  <a:lnTo>
                    <a:pt x="264" y="502"/>
                  </a:lnTo>
                  <a:lnTo>
                    <a:pt x="259" y="502"/>
                  </a:lnTo>
                  <a:lnTo>
                    <a:pt x="255" y="502"/>
                  </a:lnTo>
                  <a:lnTo>
                    <a:pt x="250" y="502"/>
                  </a:lnTo>
                  <a:lnTo>
                    <a:pt x="247" y="502"/>
                  </a:lnTo>
                  <a:lnTo>
                    <a:pt x="245" y="502"/>
                  </a:lnTo>
                  <a:lnTo>
                    <a:pt x="239" y="502"/>
                  </a:lnTo>
                  <a:lnTo>
                    <a:pt x="236" y="502"/>
                  </a:lnTo>
                  <a:lnTo>
                    <a:pt x="231" y="502"/>
                  </a:lnTo>
                  <a:lnTo>
                    <a:pt x="228" y="502"/>
                  </a:lnTo>
                  <a:lnTo>
                    <a:pt x="222" y="502"/>
                  </a:lnTo>
                  <a:lnTo>
                    <a:pt x="220" y="502"/>
                  </a:lnTo>
                  <a:lnTo>
                    <a:pt x="215" y="502"/>
                  </a:lnTo>
                  <a:lnTo>
                    <a:pt x="212" y="502"/>
                  </a:lnTo>
                  <a:lnTo>
                    <a:pt x="206" y="502"/>
                  </a:lnTo>
                  <a:lnTo>
                    <a:pt x="203" y="502"/>
                  </a:lnTo>
                  <a:lnTo>
                    <a:pt x="201" y="502"/>
                  </a:lnTo>
                  <a:lnTo>
                    <a:pt x="195" y="502"/>
                  </a:lnTo>
                  <a:lnTo>
                    <a:pt x="193" y="502"/>
                  </a:lnTo>
                  <a:lnTo>
                    <a:pt x="187" y="502"/>
                  </a:lnTo>
                  <a:lnTo>
                    <a:pt x="184" y="502"/>
                  </a:lnTo>
                  <a:lnTo>
                    <a:pt x="179" y="502"/>
                  </a:lnTo>
                  <a:lnTo>
                    <a:pt x="176" y="502"/>
                  </a:lnTo>
                  <a:lnTo>
                    <a:pt x="170" y="502"/>
                  </a:lnTo>
                  <a:lnTo>
                    <a:pt x="168" y="502"/>
                  </a:lnTo>
                  <a:lnTo>
                    <a:pt x="165" y="502"/>
                  </a:lnTo>
                  <a:lnTo>
                    <a:pt x="159" y="502"/>
                  </a:lnTo>
                  <a:lnTo>
                    <a:pt x="157" y="502"/>
                  </a:lnTo>
                  <a:lnTo>
                    <a:pt x="151" y="502"/>
                  </a:lnTo>
                  <a:lnTo>
                    <a:pt x="149" y="502"/>
                  </a:lnTo>
                  <a:lnTo>
                    <a:pt x="143" y="502"/>
                  </a:lnTo>
                  <a:lnTo>
                    <a:pt x="140" y="502"/>
                  </a:lnTo>
                  <a:lnTo>
                    <a:pt x="135" y="502"/>
                  </a:lnTo>
                  <a:lnTo>
                    <a:pt x="132" y="502"/>
                  </a:lnTo>
                  <a:lnTo>
                    <a:pt x="129" y="502"/>
                  </a:lnTo>
                  <a:lnTo>
                    <a:pt x="124" y="502"/>
                  </a:lnTo>
                  <a:lnTo>
                    <a:pt x="121" y="502"/>
                  </a:lnTo>
                  <a:lnTo>
                    <a:pt x="116" y="502"/>
                  </a:lnTo>
                  <a:lnTo>
                    <a:pt x="112" y="502"/>
                  </a:lnTo>
                  <a:lnTo>
                    <a:pt x="107" y="502"/>
                  </a:lnTo>
                  <a:lnTo>
                    <a:pt x="104" y="502"/>
                  </a:lnTo>
                  <a:lnTo>
                    <a:pt x="99" y="502"/>
                  </a:lnTo>
                  <a:lnTo>
                    <a:pt x="96" y="502"/>
                  </a:lnTo>
                  <a:lnTo>
                    <a:pt x="91" y="502"/>
                  </a:lnTo>
                  <a:lnTo>
                    <a:pt x="88" y="502"/>
                  </a:lnTo>
                  <a:lnTo>
                    <a:pt x="85" y="502"/>
                  </a:lnTo>
                  <a:lnTo>
                    <a:pt x="79" y="502"/>
                  </a:lnTo>
                  <a:lnTo>
                    <a:pt x="77" y="502"/>
                  </a:lnTo>
                  <a:lnTo>
                    <a:pt x="71" y="502"/>
                  </a:lnTo>
                  <a:lnTo>
                    <a:pt x="69" y="502"/>
                  </a:lnTo>
                  <a:lnTo>
                    <a:pt x="63" y="502"/>
                  </a:lnTo>
                  <a:lnTo>
                    <a:pt x="60" y="502"/>
                  </a:lnTo>
                  <a:lnTo>
                    <a:pt x="55" y="502"/>
                  </a:lnTo>
                  <a:lnTo>
                    <a:pt x="52" y="502"/>
                  </a:lnTo>
                  <a:lnTo>
                    <a:pt x="50" y="502"/>
                  </a:lnTo>
                  <a:lnTo>
                    <a:pt x="44" y="502"/>
                  </a:lnTo>
                  <a:lnTo>
                    <a:pt x="41" y="502"/>
                  </a:lnTo>
                  <a:lnTo>
                    <a:pt x="36" y="502"/>
                  </a:lnTo>
                  <a:lnTo>
                    <a:pt x="33" y="502"/>
                  </a:lnTo>
                  <a:lnTo>
                    <a:pt x="27" y="502"/>
                  </a:lnTo>
                  <a:lnTo>
                    <a:pt x="25" y="502"/>
                  </a:lnTo>
                  <a:lnTo>
                    <a:pt x="19" y="502"/>
                  </a:lnTo>
                  <a:lnTo>
                    <a:pt x="17" y="502"/>
                  </a:lnTo>
                  <a:lnTo>
                    <a:pt x="13" y="502"/>
                  </a:lnTo>
                  <a:lnTo>
                    <a:pt x="8" y="502"/>
                  </a:lnTo>
                  <a:lnTo>
                    <a:pt x="5" y="502"/>
                  </a:lnTo>
                  <a:lnTo>
                    <a:pt x="0" y="502"/>
                  </a:lnTo>
                  <a:lnTo>
                    <a:pt x="0" y="48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9272" name="Freeform 176"/>
            <p:cNvSpPr>
              <a:spLocks/>
            </p:cNvSpPr>
            <p:nvPr/>
          </p:nvSpPr>
          <p:spPr bwMode="auto">
            <a:xfrm>
              <a:off x="4334" y="3289"/>
              <a:ext cx="803" cy="505"/>
            </a:xfrm>
            <a:custGeom>
              <a:avLst/>
              <a:gdLst>
                <a:gd name="T0" fmla="*/ 25 w 803"/>
                <a:gd name="T1" fmla="*/ 490 h 505"/>
                <a:gd name="T2" fmla="*/ 52 w 803"/>
                <a:gd name="T3" fmla="*/ 490 h 505"/>
                <a:gd name="T4" fmla="*/ 80 w 803"/>
                <a:gd name="T5" fmla="*/ 490 h 505"/>
                <a:gd name="T6" fmla="*/ 108 w 803"/>
                <a:gd name="T7" fmla="*/ 490 h 505"/>
                <a:gd name="T8" fmla="*/ 135 w 803"/>
                <a:gd name="T9" fmla="*/ 490 h 505"/>
                <a:gd name="T10" fmla="*/ 166 w 803"/>
                <a:gd name="T11" fmla="*/ 485 h 505"/>
                <a:gd name="T12" fmla="*/ 193 w 803"/>
                <a:gd name="T13" fmla="*/ 473 h 505"/>
                <a:gd name="T14" fmla="*/ 221 w 803"/>
                <a:gd name="T15" fmla="*/ 451 h 505"/>
                <a:gd name="T16" fmla="*/ 248 w 803"/>
                <a:gd name="T17" fmla="*/ 410 h 505"/>
                <a:gd name="T18" fmla="*/ 276 w 803"/>
                <a:gd name="T19" fmla="*/ 342 h 505"/>
                <a:gd name="T20" fmla="*/ 304 w 803"/>
                <a:gd name="T21" fmla="*/ 251 h 505"/>
                <a:gd name="T22" fmla="*/ 331 w 803"/>
                <a:gd name="T23" fmla="*/ 147 h 505"/>
                <a:gd name="T24" fmla="*/ 362 w 803"/>
                <a:gd name="T25" fmla="*/ 58 h 505"/>
                <a:gd name="T26" fmla="*/ 390 w 803"/>
                <a:gd name="T27" fmla="*/ 5 h 505"/>
                <a:gd name="T28" fmla="*/ 418 w 803"/>
                <a:gd name="T29" fmla="*/ 9 h 505"/>
                <a:gd name="T30" fmla="*/ 445 w 803"/>
                <a:gd name="T31" fmla="*/ 67 h 505"/>
                <a:gd name="T32" fmla="*/ 473 w 803"/>
                <a:gd name="T33" fmla="*/ 162 h 505"/>
                <a:gd name="T34" fmla="*/ 501 w 803"/>
                <a:gd name="T35" fmla="*/ 265 h 505"/>
                <a:gd name="T36" fmla="*/ 528 w 803"/>
                <a:gd name="T37" fmla="*/ 355 h 505"/>
                <a:gd name="T38" fmla="*/ 556 w 803"/>
                <a:gd name="T39" fmla="*/ 417 h 505"/>
                <a:gd name="T40" fmla="*/ 586 w 803"/>
                <a:gd name="T41" fmla="*/ 456 h 505"/>
                <a:gd name="T42" fmla="*/ 614 w 803"/>
                <a:gd name="T43" fmla="*/ 475 h 505"/>
                <a:gd name="T44" fmla="*/ 641 w 803"/>
                <a:gd name="T45" fmla="*/ 485 h 505"/>
                <a:gd name="T46" fmla="*/ 669 w 803"/>
                <a:gd name="T47" fmla="*/ 490 h 505"/>
                <a:gd name="T48" fmla="*/ 697 w 803"/>
                <a:gd name="T49" fmla="*/ 490 h 505"/>
                <a:gd name="T50" fmla="*/ 724 w 803"/>
                <a:gd name="T51" fmla="*/ 490 h 505"/>
                <a:gd name="T52" fmla="*/ 752 w 803"/>
                <a:gd name="T53" fmla="*/ 490 h 505"/>
                <a:gd name="T54" fmla="*/ 782 w 803"/>
                <a:gd name="T55" fmla="*/ 490 h 505"/>
                <a:gd name="T56" fmla="*/ 796 w 803"/>
                <a:gd name="T57" fmla="*/ 504 h 505"/>
                <a:gd name="T58" fmla="*/ 769 w 803"/>
                <a:gd name="T59" fmla="*/ 504 h 505"/>
                <a:gd name="T60" fmla="*/ 741 w 803"/>
                <a:gd name="T61" fmla="*/ 504 h 505"/>
                <a:gd name="T62" fmla="*/ 713 w 803"/>
                <a:gd name="T63" fmla="*/ 504 h 505"/>
                <a:gd name="T64" fmla="*/ 686 w 803"/>
                <a:gd name="T65" fmla="*/ 504 h 505"/>
                <a:gd name="T66" fmla="*/ 658 w 803"/>
                <a:gd name="T67" fmla="*/ 504 h 505"/>
                <a:gd name="T68" fmla="*/ 630 w 803"/>
                <a:gd name="T69" fmla="*/ 504 h 505"/>
                <a:gd name="T70" fmla="*/ 600 w 803"/>
                <a:gd name="T71" fmla="*/ 504 h 505"/>
                <a:gd name="T72" fmla="*/ 572 w 803"/>
                <a:gd name="T73" fmla="*/ 504 h 505"/>
                <a:gd name="T74" fmla="*/ 545 w 803"/>
                <a:gd name="T75" fmla="*/ 504 h 505"/>
                <a:gd name="T76" fmla="*/ 517 w 803"/>
                <a:gd name="T77" fmla="*/ 504 h 505"/>
                <a:gd name="T78" fmla="*/ 489 w 803"/>
                <a:gd name="T79" fmla="*/ 504 h 505"/>
                <a:gd name="T80" fmla="*/ 462 w 803"/>
                <a:gd name="T81" fmla="*/ 504 h 505"/>
                <a:gd name="T82" fmla="*/ 434 w 803"/>
                <a:gd name="T83" fmla="*/ 504 h 505"/>
                <a:gd name="T84" fmla="*/ 404 w 803"/>
                <a:gd name="T85" fmla="*/ 504 h 505"/>
                <a:gd name="T86" fmla="*/ 376 w 803"/>
                <a:gd name="T87" fmla="*/ 504 h 505"/>
                <a:gd name="T88" fmla="*/ 348 w 803"/>
                <a:gd name="T89" fmla="*/ 504 h 505"/>
                <a:gd name="T90" fmla="*/ 321 w 803"/>
                <a:gd name="T91" fmla="*/ 504 h 505"/>
                <a:gd name="T92" fmla="*/ 293 w 803"/>
                <a:gd name="T93" fmla="*/ 504 h 505"/>
                <a:gd name="T94" fmla="*/ 265 w 803"/>
                <a:gd name="T95" fmla="*/ 504 h 505"/>
                <a:gd name="T96" fmla="*/ 238 w 803"/>
                <a:gd name="T97" fmla="*/ 504 h 505"/>
                <a:gd name="T98" fmla="*/ 208 w 803"/>
                <a:gd name="T99" fmla="*/ 504 h 505"/>
                <a:gd name="T100" fmla="*/ 179 w 803"/>
                <a:gd name="T101" fmla="*/ 504 h 505"/>
                <a:gd name="T102" fmla="*/ 152 w 803"/>
                <a:gd name="T103" fmla="*/ 504 h 505"/>
                <a:gd name="T104" fmla="*/ 125 w 803"/>
                <a:gd name="T105" fmla="*/ 504 h 505"/>
                <a:gd name="T106" fmla="*/ 96 w 803"/>
                <a:gd name="T107" fmla="*/ 504 h 505"/>
                <a:gd name="T108" fmla="*/ 69 w 803"/>
                <a:gd name="T109" fmla="*/ 504 h 505"/>
                <a:gd name="T110" fmla="*/ 42 w 803"/>
                <a:gd name="T111" fmla="*/ 504 h 505"/>
                <a:gd name="T112" fmla="*/ 13 w 803"/>
                <a:gd name="T113" fmla="*/ 504 h 5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3"/>
                <a:gd name="T172" fmla="*/ 0 h 505"/>
                <a:gd name="T173" fmla="*/ 803 w 803"/>
                <a:gd name="T174" fmla="*/ 505 h 5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3" h="505">
                  <a:moveTo>
                    <a:pt x="0" y="490"/>
                  </a:moveTo>
                  <a:lnTo>
                    <a:pt x="5" y="490"/>
                  </a:lnTo>
                  <a:lnTo>
                    <a:pt x="8" y="490"/>
                  </a:lnTo>
                  <a:lnTo>
                    <a:pt x="13" y="490"/>
                  </a:lnTo>
                  <a:lnTo>
                    <a:pt x="17" y="490"/>
                  </a:lnTo>
                  <a:lnTo>
                    <a:pt x="19" y="490"/>
                  </a:lnTo>
                  <a:lnTo>
                    <a:pt x="25" y="490"/>
                  </a:lnTo>
                  <a:lnTo>
                    <a:pt x="27" y="490"/>
                  </a:lnTo>
                  <a:lnTo>
                    <a:pt x="33" y="490"/>
                  </a:lnTo>
                  <a:lnTo>
                    <a:pt x="36" y="490"/>
                  </a:lnTo>
                  <a:lnTo>
                    <a:pt x="42" y="490"/>
                  </a:lnTo>
                  <a:lnTo>
                    <a:pt x="44" y="490"/>
                  </a:lnTo>
                  <a:lnTo>
                    <a:pt x="50" y="490"/>
                  </a:lnTo>
                  <a:lnTo>
                    <a:pt x="52" y="490"/>
                  </a:lnTo>
                  <a:lnTo>
                    <a:pt x="55" y="490"/>
                  </a:lnTo>
                  <a:lnTo>
                    <a:pt x="61" y="490"/>
                  </a:lnTo>
                  <a:lnTo>
                    <a:pt x="63" y="490"/>
                  </a:lnTo>
                  <a:lnTo>
                    <a:pt x="69" y="490"/>
                  </a:lnTo>
                  <a:lnTo>
                    <a:pt x="72" y="490"/>
                  </a:lnTo>
                  <a:lnTo>
                    <a:pt x="77" y="490"/>
                  </a:lnTo>
                  <a:lnTo>
                    <a:pt x="80" y="490"/>
                  </a:lnTo>
                  <a:lnTo>
                    <a:pt x="86" y="490"/>
                  </a:lnTo>
                  <a:lnTo>
                    <a:pt x="88" y="490"/>
                  </a:lnTo>
                  <a:lnTo>
                    <a:pt x="91" y="490"/>
                  </a:lnTo>
                  <a:lnTo>
                    <a:pt x="96" y="490"/>
                  </a:lnTo>
                  <a:lnTo>
                    <a:pt x="100" y="490"/>
                  </a:lnTo>
                  <a:lnTo>
                    <a:pt x="105" y="490"/>
                  </a:lnTo>
                  <a:lnTo>
                    <a:pt x="108" y="490"/>
                  </a:lnTo>
                  <a:lnTo>
                    <a:pt x="113" y="490"/>
                  </a:lnTo>
                  <a:lnTo>
                    <a:pt x="116" y="490"/>
                  </a:lnTo>
                  <a:lnTo>
                    <a:pt x="121" y="490"/>
                  </a:lnTo>
                  <a:lnTo>
                    <a:pt x="125" y="490"/>
                  </a:lnTo>
                  <a:lnTo>
                    <a:pt x="130" y="490"/>
                  </a:lnTo>
                  <a:lnTo>
                    <a:pt x="133" y="490"/>
                  </a:lnTo>
                  <a:lnTo>
                    <a:pt x="135" y="490"/>
                  </a:lnTo>
                  <a:lnTo>
                    <a:pt x="141" y="487"/>
                  </a:lnTo>
                  <a:lnTo>
                    <a:pt x="144" y="487"/>
                  </a:lnTo>
                  <a:lnTo>
                    <a:pt x="149" y="487"/>
                  </a:lnTo>
                  <a:lnTo>
                    <a:pt x="152" y="487"/>
                  </a:lnTo>
                  <a:lnTo>
                    <a:pt x="158" y="485"/>
                  </a:lnTo>
                  <a:lnTo>
                    <a:pt x="160" y="485"/>
                  </a:lnTo>
                  <a:lnTo>
                    <a:pt x="166" y="485"/>
                  </a:lnTo>
                  <a:lnTo>
                    <a:pt x="169" y="482"/>
                  </a:lnTo>
                  <a:lnTo>
                    <a:pt x="171" y="482"/>
                  </a:lnTo>
                  <a:lnTo>
                    <a:pt x="177" y="480"/>
                  </a:lnTo>
                  <a:lnTo>
                    <a:pt x="179" y="480"/>
                  </a:lnTo>
                  <a:lnTo>
                    <a:pt x="185" y="477"/>
                  </a:lnTo>
                  <a:lnTo>
                    <a:pt x="188" y="475"/>
                  </a:lnTo>
                  <a:lnTo>
                    <a:pt x="193" y="473"/>
                  </a:lnTo>
                  <a:lnTo>
                    <a:pt x="196" y="470"/>
                  </a:lnTo>
                  <a:lnTo>
                    <a:pt x="202" y="468"/>
                  </a:lnTo>
                  <a:lnTo>
                    <a:pt x="204" y="466"/>
                  </a:lnTo>
                  <a:lnTo>
                    <a:pt x="208" y="463"/>
                  </a:lnTo>
                  <a:lnTo>
                    <a:pt x="213" y="458"/>
                  </a:lnTo>
                  <a:lnTo>
                    <a:pt x="216" y="456"/>
                  </a:lnTo>
                  <a:lnTo>
                    <a:pt x="221" y="451"/>
                  </a:lnTo>
                  <a:lnTo>
                    <a:pt x="223" y="446"/>
                  </a:lnTo>
                  <a:lnTo>
                    <a:pt x="229" y="441"/>
                  </a:lnTo>
                  <a:lnTo>
                    <a:pt x="232" y="437"/>
                  </a:lnTo>
                  <a:lnTo>
                    <a:pt x="238" y="430"/>
                  </a:lnTo>
                  <a:lnTo>
                    <a:pt x="240" y="425"/>
                  </a:lnTo>
                  <a:lnTo>
                    <a:pt x="246" y="417"/>
                  </a:lnTo>
                  <a:lnTo>
                    <a:pt x="248" y="410"/>
                  </a:lnTo>
                  <a:lnTo>
                    <a:pt x="252" y="403"/>
                  </a:lnTo>
                  <a:lnTo>
                    <a:pt x="257" y="393"/>
                  </a:lnTo>
                  <a:lnTo>
                    <a:pt x="260" y="383"/>
                  </a:lnTo>
                  <a:lnTo>
                    <a:pt x="265" y="374"/>
                  </a:lnTo>
                  <a:lnTo>
                    <a:pt x="268" y="364"/>
                  </a:lnTo>
                  <a:lnTo>
                    <a:pt x="273" y="355"/>
                  </a:lnTo>
                  <a:lnTo>
                    <a:pt x="276" y="342"/>
                  </a:lnTo>
                  <a:lnTo>
                    <a:pt x="282" y="331"/>
                  </a:lnTo>
                  <a:lnTo>
                    <a:pt x="285" y="318"/>
                  </a:lnTo>
                  <a:lnTo>
                    <a:pt x="287" y="306"/>
                  </a:lnTo>
                  <a:lnTo>
                    <a:pt x="293" y="292"/>
                  </a:lnTo>
                  <a:lnTo>
                    <a:pt x="296" y="280"/>
                  </a:lnTo>
                  <a:lnTo>
                    <a:pt x="301" y="265"/>
                  </a:lnTo>
                  <a:lnTo>
                    <a:pt x="304" y="251"/>
                  </a:lnTo>
                  <a:lnTo>
                    <a:pt x="310" y="236"/>
                  </a:lnTo>
                  <a:lnTo>
                    <a:pt x="312" y="222"/>
                  </a:lnTo>
                  <a:lnTo>
                    <a:pt x="318" y="207"/>
                  </a:lnTo>
                  <a:lnTo>
                    <a:pt x="321" y="193"/>
                  </a:lnTo>
                  <a:lnTo>
                    <a:pt x="323" y="178"/>
                  </a:lnTo>
                  <a:lnTo>
                    <a:pt x="329" y="162"/>
                  </a:lnTo>
                  <a:lnTo>
                    <a:pt x="331" y="147"/>
                  </a:lnTo>
                  <a:lnTo>
                    <a:pt x="337" y="133"/>
                  </a:lnTo>
                  <a:lnTo>
                    <a:pt x="340" y="121"/>
                  </a:lnTo>
                  <a:lnTo>
                    <a:pt x="345" y="106"/>
                  </a:lnTo>
                  <a:lnTo>
                    <a:pt x="348" y="92"/>
                  </a:lnTo>
                  <a:lnTo>
                    <a:pt x="354" y="79"/>
                  </a:lnTo>
                  <a:lnTo>
                    <a:pt x="356" y="67"/>
                  </a:lnTo>
                  <a:lnTo>
                    <a:pt x="362" y="58"/>
                  </a:lnTo>
                  <a:lnTo>
                    <a:pt x="365" y="46"/>
                  </a:lnTo>
                  <a:lnTo>
                    <a:pt x="368" y="36"/>
                  </a:lnTo>
                  <a:lnTo>
                    <a:pt x="373" y="29"/>
                  </a:lnTo>
                  <a:lnTo>
                    <a:pt x="376" y="22"/>
                  </a:lnTo>
                  <a:lnTo>
                    <a:pt x="381" y="14"/>
                  </a:lnTo>
                  <a:lnTo>
                    <a:pt x="384" y="9"/>
                  </a:lnTo>
                  <a:lnTo>
                    <a:pt x="390" y="5"/>
                  </a:lnTo>
                  <a:lnTo>
                    <a:pt x="393" y="2"/>
                  </a:lnTo>
                  <a:lnTo>
                    <a:pt x="398" y="0"/>
                  </a:lnTo>
                  <a:lnTo>
                    <a:pt x="401" y="0"/>
                  </a:lnTo>
                  <a:lnTo>
                    <a:pt x="404" y="0"/>
                  </a:lnTo>
                  <a:lnTo>
                    <a:pt x="409" y="2"/>
                  </a:lnTo>
                  <a:lnTo>
                    <a:pt x="412" y="5"/>
                  </a:lnTo>
                  <a:lnTo>
                    <a:pt x="418" y="9"/>
                  </a:lnTo>
                  <a:lnTo>
                    <a:pt x="420" y="14"/>
                  </a:lnTo>
                  <a:lnTo>
                    <a:pt x="426" y="22"/>
                  </a:lnTo>
                  <a:lnTo>
                    <a:pt x="428" y="29"/>
                  </a:lnTo>
                  <a:lnTo>
                    <a:pt x="434" y="36"/>
                  </a:lnTo>
                  <a:lnTo>
                    <a:pt x="437" y="46"/>
                  </a:lnTo>
                  <a:lnTo>
                    <a:pt x="439" y="58"/>
                  </a:lnTo>
                  <a:lnTo>
                    <a:pt x="445" y="67"/>
                  </a:lnTo>
                  <a:lnTo>
                    <a:pt x="448" y="79"/>
                  </a:lnTo>
                  <a:lnTo>
                    <a:pt x="453" y="92"/>
                  </a:lnTo>
                  <a:lnTo>
                    <a:pt x="456" y="106"/>
                  </a:lnTo>
                  <a:lnTo>
                    <a:pt x="462" y="121"/>
                  </a:lnTo>
                  <a:lnTo>
                    <a:pt x="464" y="133"/>
                  </a:lnTo>
                  <a:lnTo>
                    <a:pt x="470" y="147"/>
                  </a:lnTo>
                  <a:lnTo>
                    <a:pt x="473" y="162"/>
                  </a:lnTo>
                  <a:lnTo>
                    <a:pt x="478" y="178"/>
                  </a:lnTo>
                  <a:lnTo>
                    <a:pt x="481" y="193"/>
                  </a:lnTo>
                  <a:lnTo>
                    <a:pt x="484" y="207"/>
                  </a:lnTo>
                  <a:lnTo>
                    <a:pt x="489" y="222"/>
                  </a:lnTo>
                  <a:lnTo>
                    <a:pt x="492" y="236"/>
                  </a:lnTo>
                  <a:lnTo>
                    <a:pt x="497" y="251"/>
                  </a:lnTo>
                  <a:lnTo>
                    <a:pt x="501" y="265"/>
                  </a:lnTo>
                  <a:lnTo>
                    <a:pt x="506" y="280"/>
                  </a:lnTo>
                  <a:lnTo>
                    <a:pt x="509" y="292"/>
                  </a:lnTo>
                  <a:lnTo>
                    <a:pt x="514" y="306"/>
                  </a:lnTo>
                  <a:lnTo>
                    <a:pt x="517" y="318"/>
                  </a:lnTo>
                  <a:lnTo>
                    <a:pt x="520" y="331"/>
                  </a:lnTo>
                  <a:lnTo>
                    <a:pt x="526" y="342"/>
                  </a:lnTo>
                  <a:lnTo>
                    <a:pt x="528" y="355"/>
                  </a:lnTo>
                  <a:lnTo>
                    <a:pt x="534" y="364"/>
                  </a:lnTo>
                  <a:lnTo>
                    <a:pt x="536" y="374"/>
                  </a:lnTo>
                  <a:lnTo>
                    <a:pt x="542" y="383"/>
                  </a:lnTo>
                  <a:lnTo>
                    <a:pt x="545" y="393"/>
                  </a:lnTo>
                  <a:lnTo>
                    <a:pt x="550" y="403"/>
                  </a:lnTo>
                  <a:lnTo>
                    <a:pt x="553" y="410"/>
                  </a:lnTo>
                  <a:lnTo>
                    <a:pt x="556" y="417"/>
                  </a:lnTo>
                  <a:lnTo>
                    <a:pt x="561" y="425"/>
                  </a:lnTo>
                  <a:lnTo>
                    <a:pt x="564" y="430"/>
                  </a:lnTo>
                  <a:lnTo>
                    <a:pt x="570" y="437"/>
                  </a:lnTo>
                  <a:lnTo>
                    <a:pt x="572" y="441"/>
                  </a:lnTo>
                  <a:lnTo>
                    <a:pt x="578" y="446"/>
                  </a:lnTo>
                  <a:lnTo>
                    <a:pt x="580" y="451"/>
                  </a:lnTo>
                  <a:lnTo>
                    <a:pt x="586" y="456"/>
                  </a:lnTo>
                  <a:lnTo>
                    <a:pt x="589" y="458"/>
                  </a:lnTo>
                  <a:lnTo>
                    <a:pt x="594" y="463"/>
                  </a:lnTo>
                  <a:lnTo>
                    <a:pt x="597" y="466"/>
                  </a:lnTo>
                  <a:lnTo>
                    <a:pt x="600" y="468"/>
                  </a:lnTo>
                  <a:lnTo>
                    <a:pt x="605" y="470"/>
                  </a:lnTo>
                  <a:lnTo>
                    <a:pt x="608" y="473"/>
                  </a:lnTo>
                  <a:lnTo>
                    <a:pt x="614" y="475"/>
                  </a:lnTo>
                  <a:lnTo>
                    <a:pt x="616" y="477"/>
                  </a:lnTo>
                  <a:lnTo>
                    <a:pt x="622" y="480"/>
                  </a:lnTo>
                  <a:lnTo>
                    <a:pt x="624" y="480"/>
                  </a:lnTo>
                  <a:lnTo>
                    <a:pt x="630" y="482"/>
                  </a:lnTo>
                  <a:lnTo>
                    <a:pt x="633" y="482"/>
                  </a:lnTo>
                  <a:lnTo>
                    <a:pt x="636" y="485"/>
                  </a:lnTo>
                  <a:lnTo>
                    <a:pt x="641" y="485"/>
                  </a:lnTo>
                  <a:lnTo>
                    <a:pt x="644" y="485"/>
                  </a:lnTo>
                  <a:lnTo>
                    <a:pt x="649" y="487"/>
                  </a:lnTo>
                  <a:lnTo>
                    <a:pt x="653" y="487"/>
                  </a:lnTo>
                  <a:lnTo>
                    <a:pt x="658" y="487"/>
                  </a:lnTo>
                  <a:lnTo>
                    <a:pt x="661" y="487"/>
                  </a:lnTo>
                  <a:lnTo>
                    <a:pt x="666" y="490"/>
                  </a:lnTo>
                  <a:lnTo>
                    <a:pt x="669" y="490"/>
                  </a:lnTo>
                  <a:lnTo>
                    <a:pt x="672" y="490"/>
                  </a:lnTo>
                  <a:lnTo>
                    <a:pt x="677" y="490"/>
                  </a:lnTo>
                  <a:lnTo>
                    <a:pt x="680" y="490"/>
                  </a:lnTo>
                  <a:lnTo>
                    <a:pt x="686" y="490"/>
                  </a:lnTo>
                  <a:lnTo>
                    <a:pt x="688" y="490"/>
                  </a:lnTo>
                  <a:lnTo>
                    <a:pt x="694" y="490"/>
                  </a:lnTo>
                  <a:lnTo>
                    <a:pt x="697" y="490"/>
                  </a:lnTo>
                  <a:lnTo>
                    <a:pt x="702" y="490"/>
                  </a:lnTo>
                  <a:lnTo>
                    <a:pt x="705" y="490"/>
                  </a:lnTo>
                  <a:lnTo>
                    <a:pt x="711" y="490"/>
                  </a:lnTo>
                  <a:lnTo>
                    <a:pt x="713" y="490"/>
                  </a:lnTo>
                  <a:lnTo>
                    <a:pt x="716" y="490"/>
                  </a:lnTo>
                  <a:lnTo>
                    <a:pt x="722" y="490"/>
                  </a:lnTo>
                  <a:lnTo>
                    <a:pt x="724" y="490"/>
                  </a:lnTo>
                  <a:lnTo>
                    <a:pt x="730" y="490"/>
                  </a:lnTo>
                  <a:lnTo>
                    <a:pt x="732" y="490"/>
                  </a:lnTo>
                  <a:lnTo>
                    <a:pt x="738" y="490"/>
                  </a:lnTo>
                  <a:lnTo>
                    <a:pt x="741" y="490"/>
                  </a:lnTo>
                  <a:lnTo>
                    <a:pt x="746" y="490"/>
                  </a:lnTo>
                  <a:lnTo>
                    <a:pt x="749" y="490"/>
                  </a:lnTo>
                  <a:lnTo>
                    <a:pt x="752" y="490"/>
                  </a:lnTo>
                  <a:lnTo>
                    <a:pt x="757" y="490"/>
                  </a:lnTo>
                  <a:lnTo>
                    <a:pt x="760" y="490"/>
                  </a:lnTo>
                  <a:lnTo>
                    <a:pt x="766" y="490"/>
                  </a:lnTo>
                  <a:lnTo>
                    <a:pt x="769" y="490"/>
                  </a:lnTo>
                  <a:lnTo>
                    <a:pt x="774" y="490"/>
                  </a:lnTo>
                  <a:lnTo>
                    <a:pt x="777" y="490"/>
                  </a:lnTo>
                  <a:lnTo>
                    <a:pt x="782" y="490"/>
                  </a:lnTo>
                  <a:lnTo>
                    <a:pt x="785" y="490"/>
                  </a:lnTo>
                  <a:lnTo>
                    <a:pt x="788" y="490"/>
                  </a:lnTo>
                  <a:lnTo>
                    <a:pt x="794" y="490"/>
                  </a:lnTo>
                  <a:lnTo>
                    <a:pt x="796" y="490"/>
                  </a:lnTo>
                  <a:lnTo>
                    <a:pt x="802" y="490"/>
                  </a:lnTo>
                  <a:lnTo>
                    <a:pt x="802" y="504"/>
                  </a:lnTo>
                  <a:lnTo>
                    <a:pt x="796" y="504"/>
                  </a:lnTo>
                  <a:lnTo>
                    <a:pt x="794" y="504"/>
                  </a:lnTo>
                  <a:lnTo>
                    <a:pt x="788" y="504"/>
                  </a:lnTo>
                  <a:lnTo>
                    <a:pt x="785" y="504"/>
                  </a:lnTo>
                  <a:lnTo>
                    <a:pt x="782" y="504"/>
                  </a:lnTo>
                  <a:lnTo>
                    <a:pt x="777" y="504"/>
                  </a:lnTo>
                  <a:lnTo>
                    <a:pt x="774" y="504"/>
                  </a:lnTo>
                  <a:lnTo>
                    <a:pt x="769" y="504"/>
                  </a:lnTo>
                  <a:lnTo>
                    <a:pt x="766" y="504"/>
                  </a:lnTo>
                  <a:lnTo>
                    <a:pt x="760" y="504"/>
                  </a:lnTo>
                  <a:lnTo>
                    <a:pt x="757" y="504"/>
                  </a:lnTo>
                  <a:lnTo>
                    <a:pt x="752" y="504"/>
                  </a:lnTo>
                  <a:lnTo>
                    <a:pt x="749" y="504"/>
                  </a:lnTo>
                  <a:lnTo>
                    <a:pt x="746" y="504"/>
                  </a:lnTo>
                  <a:lnTo>
                    <a:pt x="741" y="504"/>
                  </a:lnTo>
                  <a:lnTo>
                    <a:pt x="738" y="504"/>
                  </a:lnTo>
                  <a:lnTo>
                    <a:pt x="732" y="504"/>
                  </a:lnTo>
                  <a:lnTo>
                    <a:pt x="730" y="504"/>
                  </a:lnTo>
                  <a:lnTo>
                    <a:pt x="724" y="504"/>
                  </a:lnTo>
                  <a:lnTo>
                    <a:pt x="722" y="504"/>
                  </a:lnTo>
                  <a:lnTo>
                    <a:pt x="716" y="504"/>
                  </a:lnTo>
                  <a:lnTo>
                    <a:pt x="713" y="504"/>
                  </a:lnTo>
                  <a:lnTo>
                    <a:pt x="711" y="504"/>
                  </a:lnTo>
                  <a:lnTo>
                    <a:pt x="705" y="504"/>
                  </a:lnTo>
                  <a:lnTo>
                    <a:pt x="702" y="504"/>
                  </a:lnTo>
                  <a:lnTo>
                    <a:pt x="697" y="504"/>
                  </a:lnTo>
                  <a:lnTo>
                    <a:pt x="694" y="504"/>
                  </a:lnTo>
                  <a:lnTo>
                    <a:pt x="688" y="504"/>
                  </a:lnTo>
                  <a:lnTo>
                    <a:pt x="686" y="504"/>
                  </a:lnTo>
                  <a:lnTo>
                    <a:pt x="680" y="504"/>
                  </a:lnTo>
                  <a:lnTo>
                    <a:pt x="677" y="504"/>
                  </a:lnTo>
                  <a:lnTo>
                    <a:pt x="672" y="504"/>
                  </a:lnTo>
                  <a:lnTo>
                    <a:pt x="669" y="504"/>
                  </a:lnTo>
                  <a:lnTo>
                    <a:pt x="666" y="504"/>
                  </a:lnTo>
                  <a:lnTo>
                    <a:pt x="661" y="504"/>
                  </a:lnTo>
                  <a:lnTo>
                    <a:pt x="658" y="504"/>
                  </a:lnTo>
                  <a:lnTo>
                    <a:pt x="653" y="504"/>
                  </a:lnTo>
                  <a:lnTo>
                    <a:pt x="649" y="504"/>
                  </a:lnTo>
                  <a:lnTo>
                    <a:pt x="644" y="504"/>
                  </a:lnTo>
                  <a:lnTo>
                    <a:pt x="641" y="504"/>
                  </a:lnTo>
                  <a:lnTo>
                    <a:pt x="636" y="504"/>
                  </a:lnTo>
                  <a:lnTo>
                    <a:pt x="633" y="504"/>
                  </a:lnTo>
                  <a:lnTo>
                    <a:pt x="630" y="504"/>
                  </a:lnTo>
                  <a:lnTo>
                    <a:pt x="624" y="504"/>
                  </a:lnTo>
                  <a:lnTo>
                    <a:pt x="622" y="504"/>
                  </a:lnTo>
                  <a:lnTo>
                    <a:pt x="616" y="504"/>
                  </a:lnTo>
                  <a:lnTo>
                    <a:pt x="614" y="504"/>
                  </a:lnTo>
                  <a:lnTo>
                    <a:pt x="608" y="504"/>
                  </a:lnTo>
                  <a:lnTo>
                    <a:pt x="605" y="504"/>
                  </a:lnTo>
                  <a:lnTo>
                    <a:pt x="600" y="504"/>
                  </a:lnTo>
                  <a:lnTo>
                    <a:pt x="597" y="504"/>
                  </a:lnTo>
                  <a:lnTo>
                    <a:pt x="594" y="504"/>
                  </a:lnTo>
                  <a:lnTo>
                    <a:pt x="589" y="504"/>
                  </a:lnTo>
                  <a:lnTo>
                    <a:pt x="586" y="504"/>
                  </a:lnTo>
                  <a:lnTo>
                    <a:pt x="580" y="504"/>
                  </a:lnTo>
                  <a:lnTo>
                    <a:pt x="578" y="504"/>
                  </a:lnTo>
                  <a:lnTo>
                    <a:pt x="572" y="504"/>
                  </a:lnTo>
                  <a:lnTo>
                    <a:pt x="570" y="504"/>
                  </a:lnTo>
                  <a:lnTo>
                    <a:pt x="564" y="504"/>
                  </a:lnTo>
                  <a:lnTo>
                    <a:pt x="561" y="504"/>
                  </a:lnTo>
                  <a:lnTo>
                    <a:pt x="556" y="504"/>
                  </a:lnTo>
                  <a:lnTo>
                    <a:pt x="553" y="504"/>
                  </a:lnTo>
                  <a:lnTo>
                    <a:pt x="550" y="504"/>
                  </a:lnTo>
                  <a:lnTo>
                    <a:pt x="545" y="504"/>
                  </a:lnTo>
                  <a:lnTo>
                    <a:pt x="542" y="504"/>
                  </a:lnTo>
                  <a:lnTo>
                    <a:pt x="536" y="504"/>
                  </a:lnTo>
                  <a:lnTo>
                    <a:pt x="534" y="504"/>
                  </a:lnTo>
                  <a:lnTo>
                    <a:pt x="528" y="504"/>
                  </a:lnTo>
                  <a:lnTo>
                    <a:pt x="526" y="504"/>
                  </a:lnTo>
                  <a:lnTo>
                    <a:pt x="520" y="504"/>
                  </a:lnTo>
                  <a:lnTo>
                    <a:pt x="517" y="504"/>
                  </a:lnTo>
                  <a:lnTo>
                    <a:pt x="514" y="504"/>
                  </a:lnTo>
                  <a:lnTo>
                    <a:pt x="509" y="504"/>
                  </a:lnTo>
                  <a:lnTo>
                    <a:pt x="506" y="504"/>
                  </a:lnTo>
                  <a:lnTo>
                    <a:pt x="501" y="504"/>
                  </a:lnTo>
                  <a:lnTo>
                    <a:pt x="497" y="504"/>
                  </a:lnTo>
                  <a:lnTo>
                    <a:pt x="492" y="504"/>
                  </a:lnTo>
                  <a:lnTo>
                    <a:pt x="489" y="504"/>
                  </a:lnTo>
                  <a:lnTo>
                    <a:pt x="484" y="504"/>
                  </a:lnTo>
                  <a:lnTo>
                    <a:pt x="481" y="504"/>
                  </a:lnTo>
                  <a:lnTo>
                    <a:pt x="478" y="504"/>
                  </a:lnTo>
                  <a:lnTo>
                    <a:pt x="473" y="504"/>
                  </a:lnTo>
                  <a:lnTo>
                    <a:pt x="470" y="504"/>
                  </a:lnTo>
                  <a:lnTo>
                    <a:pt x="464" y="504"/>
                  </a:lnTo>
                  <a:lnTo>
                    <a:pt x="462" y="504"/>
                  </a:lnTo>
                  <a:lnTo>
                    <a:pt x="456" y="504"/>
                  </a:lnTo>
                  <a:lnTo>
                    <a:pt x="453" y="504"/>
                  </a:lnTo>
                  <a:lnTo>
                    <a:pt x="448" y="504"/>
                  </a:lnTo>
                  <a:lnTo>
                    <a:pt x="445" y="504"/>
                  </a:lnTo>
                  <a:lnTo>
                    <a:pt x="439" y="504"/>
                  </a:lnTo>
                  <a:lnTo>
                    <a:pt x="437" y="504"/>
                  </a:lnTo>
                  <a:lnTo>
                    <a:pt x="434" y="504"/>
                  </a:lnTo>
                  <a:lnTo>
                    <a:pt x="428" y="504"/>
                  </a:lnTo>
                  <a:lnTo>
                    <a:pt x="426" y="504"/>
                  </a:lnTo>
                  <a:lnTo>
                    <a:pt x="420" y="504"/>
                  </a:lnTo>
                  <a:lnTo>
                    <a:pt x="418" y="504"/>
                  </a:lnTo>
                  <a:lnTo>
                    <a:pt x="412" y="504"/>
                  </a:lnTo>
                  <a:lnTo>
                    <a:pt x="409" y="504"/>
                  </a:lnTo>
                  <a:lnTo>
                    <a:pt x="404" y="504"/>
                  </a:lnTo>
                  <a:lnTo>
                    <a:pt x="401" y="504"/>
                  </a:lnTo>
                  <a:lnTo>
                    <a:pt x="398" y="504"/>
                  </a:lnTo>
                  <a:lnTo>
                    <a:pt x="393" y="504"/>
                  </a:lnTo>
                  <a:lnTo>
                    <a:pt x="390" y="504"/>
                  </a:lnTo>
                  <a:lnTo>
                    <a:pt x="384" y="504"/>
                  </a:lnTo>
                  <a:lnTo>
                    <a:pt x="381" y="504"/>
                  </a:lnTo>
                  <a:lnTo>
                    <a:pt x="376" y="504"/>
                  </a:lnTo>
                  <a:lnTo>
                    <a:pt x="373" y="504"/>
                  </a:lnTo>
                  <a:lnTo>
                    <a:pt x="368" y="504"/>
                  </a:lnTo>
                  <a:lnTo>
                    <a:pt x="365" y="504"/>
                  </a:lnTo>
                  <a:lnTo>
                    <a:pt x="362" y="504"/>
                  </a:lnTo>
                  <a:lnTo>
                    <a:pt x="356" y="504"/>
                  </a:lnTo>
                  <a:lnTo>
                    <a:pt x="354" y="504"/>
                  </a:lnTo>
                  <a:lnTo>
                    <a:pt x="348" y="504"/>
                  </a:lnTo>
                  <a:lnTo>
                    <a:pt x="345" y="504"/>
                  </a:lnTo>
                  <a:lnTo>
                    <a:pt x="340" y="504"/>
                  </a:lnTo>
                  <a:lnTo>
                    <a:pt x="337" y="504"/>
                  </a:lnTo>
                  <a:lnTo>
                    <a:pt x="331" y="504"/>
                  </a:lnTo>
                  <a:lnTo>
                    <a:pt x="329" y="504"/>
                  </a:lnTo>
                  <a:lnTo>
                    <a:pt x="323" y="504"/>
                  </a:lnTo>
                  <a:lnTo>
                    <a:pt x="321" y="504"/>
                  </a:lnTo>
                  <a:lnTo>
                    <a:pt x="318" y="504"/>
                  </a:lnTo>
                  <a:lnTo>
                    <a:pt x="312" y="504"/>
                  </a:lnTo>
                  <a:lnTo>
                    <a:pt x="310" y="504"/>
                  </a:lnTo>
                  <a:lnTo>
                    <a:pt x="304" y="504"/>
                  </a:lnTo>
                  <a:lnTo>
                    <a:pt x="301" y="504"/>
                  </a:lnTo>
                  <a:lnTo>
                    <a:pt x="296" y="504"/>
                  </a:lnTo>
                  <a:lnTo>
                    <a:pt x="293" y="504"/>
                  </a:lnTo>
                  <a:lnTo>
                    <a:pt x="287" y="504"/>
                  </a:lnTo>
                  <a:lnTo>
                    <a:pt x="285" y="504"/>
                  </a:lnTo>
                  <a:lnTo>
                    <a:pt x="282" y="504"/>
                  </a:lnTo>
                  <a:lnTo>
                    <a:pt x="276" y="504"/>
                  </a:lnTo>
                  <a:lnTo>
                    <a:pt x="273" y="504"/>
                  </a:lnTo>
                  <a:lnTo>
                    <a:pt x="268" y="504"/>
                  </a:lnTo>
                  <a:lnTo>
                    <a:pt x="265" y="504"/>
                  </a:lnTo>
                  <a:lnTo>
                    <a:pt x="260" y="504"/>
                  </a:lnTo>
                  <a:lnTo>
                    <a:pt x="257" y="504"/>
                  </a:lnTo>
                  <a:lnTo>
                    <a:pt x="252" y="504"/>
                  </a:lnTo>
                  <a:lnTo>
                    <a:pt x="248" y="504"/>
                  </a:lnTo>
                  <a:lnTo>
                    <a:pt x="246" y="504"/>
                  </a:lnTo>
                  <a:lnTo>
                    <a:pt x="240" y="504"/>
                  </a:lnTo>
                  <a:lnTo>
                    <a:pt x="238" y="504"/>
                  </a:lnTo>
                  <a:lnTo>
                    <a:pt x="232" y="504"/>
                  </a:lnTo>
                  <a:lnTo>
                    <a:pt x="229" y="504"/>
                  </a:lnTo>
                  <a:lnTo>
                    <a:pt x="223" y="504"/>
                  </a:lnTo>
                  <a:lnTo>
                    <a:pt x="221" y="504"/>
                  </a:lnTo>
                  <a:lnTo>
                    <a:pt x="216" y="504"/>
                  </a:lnTo>
                  <a:lnTo>
                    <a:pt x="213" y="504"/>
                  </a:lnTo>
                  <a:lnTo>
                    <a:pt x="208" y="504"/>
                  </a:lnTo>
                  <a:lnTo>
                    <a:pt x="204" y="504"/>
                  </a:lnTo>
                  <a:lnTo>
                    <a:pt x="202" y="504"/>
                  </a:lnTo>
                  <a:lnTo>
                    <a:pt x="196" y="504"/>
                  </a:lnTo>
                  <a:lnTo>
                    <a:pt x="193" y="504"/>
                  </a:lnTo>
                  <a:lnTo>
                    <a:pt x="188" y="504"/>
                  </a:lnTo>
                  <a:lnTo>
                    <a:pt x="185" y="504"/>
                  </a:lnTo>
                  <a:lnTo>
                    <a:pt x="179" y="504"/>
                  </a:lnTo>
                  <a:lnTo>
                    <a:pt x="177" y="504"/>
                  </a:lnTo>
                  <a:lnTo>
                    <a:pt x="171" y="504"/>
                  </a:lnTo>
                  <a:lnTo>
                    <a:pt x="169" y="504"/>
                  </a:lnTo>
                  <a:lnTo>
                    <a:pt x="166" y="504"/>
                  </a:lnTo>
                  <a:lnTo>
                    <a:pt x="160" y="504"/>
                  </a:lnTo>
                  <a:lnTo>
                    <a:pt x="158" y="504"/>
                  </a:lnTo>
                  <a:lnTo>
                    <a:pt x="152" y="504"/>
                  </a:lnTo>
                  <a:lnTo>
                    <a:pt x="149" y="504"/>
                  </a:lnTo>
                  <a:lnTo>
                    <a:pt x="144" y="504"/>
                  </a:lnTo>
                  <a:lnTo>
                    <a:pt x="141" y="504"/>
                  </a:lnTo>
                  <a:lnTo>
                    <a:pt x="135" y="504"/>
                  </a:lnTo>
                  <a:lnTo>
                    <a:pt x="133" y="504"/>
                  </a:lnTo>
                  <a:lnTo>
                    <a:pt x="130" y="504"/>
                  </a:lnTo>
                  <a:lnTo>
                    <a:pt x="125" y="504"/>
                  </a:lnTo>
                  <a:lnTo>
                    <a:pt x="121" y="504"/>
                  </a:lnTo>
                  <a:lnTo>
                    <a:pt x="116" y="504"/>
                  </a:lnTo>
                  <a:lnTo>
                    <a:pt x="113" y="504"/>
                  </a:lnTo>
                  <a:lnTo>
                    <a:pt x="108" y="504"/>
                  </a:lnTo>
                  <a:lnTo>
                    <a:pt x="105" y="504"/>
                  </a:lnTo>
                  <a:lnTo>
                    <a:pt x="100" y="504"/>
                  </a:lnTo>
                  <a:lnTo>
                    <a:pt x="96" y="504"/>
                  </a:lnTo>
                  <a:lnTo>
                    <a:pt x="91" y="504"/>
                  </a:lnTo>
                  <a:lnTo>
                    <a:pt x="88" y="504"/>
                  </a:lnTo>
                  <a:lnTo>
                    <a:pt x="86" y="504"/>
                  </a:lnTo>
                  <a:lnTo>
                    <a:pt x="80" y="504"/>
                  </a:lnTo>
                  <a:lnTo>
                    <a:pt x="77" y="504"/>
                  </a:lnTo>
                  <a:lnTo>
                    <a:pt x="72" y="504"/>
                  </a:lnTo>
                  <a:lnTo>
                    <a:pt x="69" y="504"/>
                  </a:lnTo>
                  <a:lnTo>
                    <a:pt x="63" y="504"/>
                  </a:lnTo>
                  <a:lnTo>
                    <a:pt x="61" y="504"/>
                  </a:lnTo>
                  <a:lnTo>
                    <a:pt x="55" y="504"/>
                  </a:lnTo>
                  <a:lnTo>
                    <a:pt x="52" y="504"/>
                  </a:lnTo>
                  <a:lnTo>
                    <a:pt x="50" y="504"/>
                  </a:lnTo>
                  <a:lnTo>
                    <a:pt x="44" y="504"/>
                  </a:lnTo>
                  <a:lnTo>
                    <a:pt x="42" y="504"/>
                  </a:lnTo>
                  <a:lnTo>
                    <a:pt x="36" y="504"/>
                  </a:lnTo>
                  <a:lnTo>
                    <a:pt x="33" y="504"/>
                  </a:lnTo>
                  <a:lnTo>
                    <a:pt x="27" y="504"/>
                  </a:lnTo>
                  <a:lnTo>
                    <a:pt x="25" y="504"/>
                  </a:lnTo>
                  <a:lnTo>
                    <a:pt x="19" y="504"/>
                  </a:lnTo>
                  <a:lnTo>
                    <a:pt x="17" y="504"/>
                  </a:lnTo>
                  <a:lnTo>
                    <a:pt x="13" y="504"/>
                  </a:lnTo>
                  <a:lnTo>
                    <a:pt x="8" y="504"/>
                  </a:lnTo>
                  <a:lnTo>
                    <a:pt x="5" y="504"/>
                  </a:lnTo>
                  <a:lnTo>
                    <a:pt x="0" y="504"/>
                  </a:lnTo>
                  <a:lnTo>
                    <a:pt x="0" y="49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273" name="Line 177"/>
            <p:cNvSpPr>
              <a:spLocks noChangeShapeType="1"/>
            </p:cNvSpPr>
            <p:nvPr/>
          </p:nvSpPr>
          <p:spPr bwMode="auto">
            <a:xfrm>
              <a:off x="4046" y="3512"/>
              <a:ext cx="0" cy="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74" name="Line 178"/>
            <p:cNvSpPr>
              <a:spLocks noChangeShapeType="1"/>
            </p:cNvSpPr>
            <p:nvPr/>
          </p:nvSpPr>
          <p:spPr bwMode="auto">
            <a:xfrm>
              <a:off x="4734" y="3295"/>
              <a:ext cx="0" cy="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75" name="Rectangle 179"/>
            <p:cNvSpPr>
              <a:spLocks noChangeArrowheads="1"/>
            </p:cNvSpPr>
            <p:nvPr/>
          </p:nvSpPr>
          <p:spPr bwMode="auto">
            <a:xfrm>
              <a:off x="4655" y="3788"/>
              <a:ext cx="15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Symbol" panose="05050102010706020507" pitchFamily="18" charset="2"/>
                </a:rPr>
                <a:t></a:t>
              </a:r>
            </a:p>
          </p:txBody>
        </p:sp>
        <p:sp>
          <p:nvSpPr>
            <p:cNvPr id="9276" name="Rectangle 180"/>
            <p:cNvSpPr>
              <a:spLocks noChangeArrowheads="1"/>
            </p:cNvSpPr>
            <p:nvPr/>
          </p:nvSpPr>
          <p:spPr bwMode="auto">
            <a:xfrm>
              <a:off x="4483" y="3048"/>
              <a:ext cx="41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Large n</a:t>
              </a:r>
            </a:p>
          </p:txBody>
        </p:sp>
      </p:grpSp>
      <p:sp>
        <p:nvSpPr>
          <p:cNvPr id="9245" name="Rectangle 182"/>
          <p:cNvSpPr>
            <a:spLocks noGrp="1" noChangeArrowheads="1"/>
          </p:cNvSpPr>
          <p:nvPr>
            <p:ph type="title"/>
          </p:nvPr>
        </p:nvSpPr>
        <p:spPr>
          <a:xfrm>
            <a:off x="493713" y="228600"/>
            <a:ext cx="8478837" cy="1143000"/>
          </a:xfrm>
        </p:spPr>
        <p:txBody>
          <a:bodyPr/>
          <a:lstStyle/>
          <a:p>
            <a:pPr eaLnBrk="1" hangingPunct="1"/>
            <a:r>
              <a:rPr lang="en-US" altLang="en-US"/>
              <a:t>The Central Limit Theorem</a:t>
            </a:r>
          </a:p>
        </p:txBody>
      </p:sp>
      <p:graphicFrame>
        <p:nvGraphicFramePr>
          <p:cNvPr id="2" name="Object 1"/>
          <p:cNvGraphicFramePr>
            <a:graphicFrameLocks noChangeAspect="1"/>
          </p:cNvGraphicFramePr>
          <p:nvPr/>
        </p:nvGraphicFramePr>
        <p:xfrm>
          <a:off x="2696669" y="4900422"/>
          <a:ext cx="1066800" cy="863600"/>
        </p:xfrm>
        <a:graphic>
          <a:graphicData uri="http://schemas.openxmlformats.org/presentationml/2006/ole">
            <mc:AlternateContent xmlns:mc="http://schemas.openxmlformats.org/markup-compatibility/2006">
              <mc:Choice xmlns:v="urn:schemas-microsoft-com:vml" Requires="v">
                <p:oleObj spid="_x0000_s5124" name="Equation" r:id="rId8" imgW="1066680" imgH="863280" progId="Equation.3">
                  <p:embed/>
                </p:oleObj>
              </mc:Choice>
              <mc:Fallback>
                <p:oleObj name="Equation" r:id="rId8" imgW="1066680" imgH="863280" progId="Equation.3">
                  <p:embed/>
                  <p:pic>
                    <p:nvPicPr>
                      <p:cNvPr id="2" name="Object 1"/>
                      <p:cNvPicPr/>
                      <p:nvPr/>
                    </p:nvPicPr>
                    <p:blipFill>
                      <a:blip r:embed="rId9"/>
                      <a:stretch>
                        <a:fillRect/>
                      </a:stretch>
                    </p:blipFill>
                    <p:spPr>
                      <a:xfrm>
                        <a:off x="2696669" y="4900422"/>
                        <a:ext cx="1066800" cy="863600"/>
                      </a:xfrm>
                      <a:prstGeom prst="rect">
                        <a:avLst/>
                      </a:prstGeom>
                    </p:spPr>
                  </p:pic>
                </p:oleObj>
              </mc:Fallback>
            </mc:AlternateContent>
          </a:graphicData>
        </a:graphic>
      </p:graphicFrame>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191</a:t>
            </a:fld>
            <a:endParaRPr lang="en-US"/>
          </a:p>
        </p:txBody>
      </p:sp>
    </p:spTree>
    <p:extLst>
      <p:ext uri="{BB962C8B-B14F-4D97-AF65-F5344CB8AC3E}">
        <p14:creationId xmlns:p14="http://schemas.microsoft.com/office/powerpoint/2010/main" val="3959319455"/>
      </p:ext>
    </p:extLst>
  </p:cSld>
  <p:clrMapOvr>
    <a:masterClrMapping/>
  </p:clrMapOvr>
  <p:transition>
    <p:strips/>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84"/>
          <p:cNvGrpSpPr>
            <a:grpSpLocks/>
          </p:cNvGrpSpPr>
          <p:nvPr/>
        </p:nvGrpSpPr>
        <p:grpSpPr bwMode="auto">
          <a:xfrm>
            <a:off x="425450" y="1531938"/>
            <a:ext cx="8604250" cy="4906962"/>
            <a:chOff x="160" y="977"/>
            <a:chExt cx="5420" cy="3091"/>
          </a:xfrm>
        </p:grpSpPr>
        <p:sp>
          <p:nvSpPr>
            <p:cNvPr id="24580" name="Rectangle 3"/>
            <p:cNvSpPr>
              <a:spLocks noChangeArrowheads="1"/>
            </p:cNvSpPr>
            <p:nvPr/>
          </p:nvSpPr>
          <p:spPr bwMode="auto">
            <a:xfrm>
              <a:off x="1126" y="977"/>
              <a:ext cx="63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latin typeface="Times New Roman" panose="02020603050405020304" pitchFamily="18" charset="0"/>
                </a:rPr>
                <a:t>Normal</a:t>
              </a:r>
            </a:p>
          </p:txBody>
        </p:sp>
        <p:sp>
          <p:nvSpPr>
            <p:cNvPr id="24581" name="Rectangle 4"/>
            <p:cNvSpPr>
              <a:spLocks noChangeArrowheads="1"/>
            </p:cNvSpPr>
            <p:nvPr/>
          </p:nvSpPr>
          <p:spPr bwMode="auto">
            <a:xfrm>
              <a:off x="2368" y="977"/>
              <a:ext cx="70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latin typeface="Times New Roman" panose="02020603050405020304" pitchFamily="18" charset="0"/>
                </a:rPr>
                <a:t>Uniform</a:t>
              </a:r>
            </a:p>
          </p:txBody>
        </p:sp>
        <p:sp>
          <p:nvSpPr>
            <p:cNvPr id="24582" name="Rectangle 5"/>
            <p:cNvSpPr>
              <a:spLocks noChangeArrowheads="1"/>
            </p:cNvSpPr>
            <p:nvPr/>
          </p:nvSpPr>
          <p:spPr bwMode="auto">
            <a:xfrm>
              <a:off x="3484" y="977"/>
              <a:ext cx="63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latin typeface="Times New Roman" panose="02020603050405020304" pitchFamily="18" charset="0"/>
                </a:rPr>
                <a:t>Skewed</a:t>
              </a:r>
            </a:p>
          </p:txBody>
        </p:sp>
        <p:sp>
          <p:nvSpPr>
            <p:cNvPr id="24583" name="Rectangle 6"/>
            <p:cNvSpPr>
              <a:spLocks noChangeArrowheads="1"/>
            </p:cNvSpPr>
            <p:nvPr/>
          </p:nvSpPr>
          <p:spPr bwMode="auto">
            <a:xfrm>
              <a:off x="160" y="1663"/>
              <a:ext cx="7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imes New Roman" panose="02020603050405020304" pitchFamily="18" charset="0"/>
                </a:rPr>
                <a:t>Population</a:t>
              </a:r>
            </a:p>
          </p:txBody>
        </p:sp>
        <p:sp>
          <p:nvSpPr>
            <p:cNvPr id="24584" name="Rectangle 7"/>
            <p:cNvSpPr>
              <a:spLocks noChangeArrowheads="1"/>
            </p:cNvSpPr>
            <p:nvPr/>
          </p:nvSpPr>
          <p:spPr bwMode="auto">
            <a:xfrm>
              <a:off x="426" y="2491"/>
              <a:ext cx="42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imes New Roman" panose="02020603050405020304" pitchFamily="18" charset="0"/>
                </a:rPr>
                <a:t>n = 2</a:t>
              </a:r>
            </a:p>
          </p:txBody>
        </p:sp>
        <p:sp>
          <p:nvSpPr>
            <p:cNvPr id="24585" name="Rectangle 8"/>
            <p:cNvSpPr>
              <a:spLocks noChangeArrowheads="1"/>
            </p:cNvSpPr>
            <p:nvPr/>
          </p:nvSpPr>
          <p:spPr bwMode="auto">
            <a:xfrm>
              <a:off x="378" y="3301"/>
              <a:ext cx="49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imes New Roman" panose="02020603050405020304" pitchFamily="18" charset="0"/>
                </a:rPr>
                <a:t>n = 30</a:t>
              </a:r>
            </a:p>
          </p:txBody>
        </p:sp>
        <p:sp>
          <p:nvSpPr>
            <p:cNvPr id="24586" name="Freeform 9"/>
            <p:cNvSpPr>
              <a:spLocks/>
            </p:cNvSpPr>
            <p:nvPr/>
          </p:nvSpPr>
          <p:spPr bwMode="auto">
            <a:xfrm>
              <a:off x="4511" y="1410"/>
              <a:ext cx="922" cy="588"/>
            </a:xfrm>
            <a:custGeom>
              <a:avLst/>
              <a:gdLst>
                <a:gd name="T0" fmla="*/ 29 w 922"/>
                <a:gd name="T1" fmla="*/ 526 h 588"/>
                <a:gd name="T2" fmla="*/ 61 w 922"/>
                <a:gd name="T3" fmla="*/ 430 h 588"/>
                <a:gd name="T4" fmla="*/ 92 w 922"/>
                <a:gd name="T5" fmla="*/ 312 h 588"/>
                <a:gd name="T6" fmla="*/ 124 w 922"/>
                <a:gd name="T7" fmla="*/ 188 h 588"/>
                <a:gd name="T8" fmla="*/ 156 w 922"/>
                <a:gd name="T9" fmla="*/ 84 h 588"/>
                <a:gd name="T10" fmla="*/ 191 w 922"/>
                <a:gd name="T11" fmla="*/ 19 h 588"/>
                <a:gd name="T12" fmla="*/ 222 w 922"/>
                <a:gd name="T13" fmla="*/ 0 h 588"/>
                <a:gd name="T14" fmla="*/ 254 w 922"/>
                <a:gd name="T15" fmla="*/ 17 h 588"/>
                <a:gd name="T16" fmla="*/ 286 w 922"/>
                <a:gd name="T17" fmla="*/ 56 h 588"/>
                <a:gd name="T18" fmla="*/ 317 w 922"/>
                <a:gd name="T19" fmla="*/ 101 h 588"/>
                <a:gd name="T20" fmla="*/ 350 w 922"/>
                <a:gd name="T21" fmla="*/ 140 h 588"/>
                <a:gd name="T22" fmla="*/ 381 w 922"/>
                <a:gd name="T23" fmla="*/ 172 h 588"/>
                <a:gd name="T24" fmla="*/ 416 w 922"/>
                <a:gd name="T25" fmla="*/ 197 h 588"/>
                <a:gd name="T26" fmla="*/ 448 w 922"/>
                <a:gd name="T27" fmla="*/ 219 h 588"/>
                <a:gd name="T28" fmla="*/ 480 w 922"/>
                <a:gd name="T29" fmla="*/ 241 h 588"/>
                <a:gd name="T30" fmla="*/ 511 w 922"/>
                <a:gd name="T31" fmla="*/ 264 h 588"/>
                <a:gd name="T32" fmla="*/ 543 w 922"/>
                <a:gd name="T33" fmla="*/ 281 h 588"/>
                <a:gd name="T34" fmla="*/ 575 w 922"/>
                <a:gd name="T35" fmla="*/ 283 h 588"/>
                <a:gd name="T36" fmla="*/ 607 w 922"/>
                <a:gd name="T37" fmla="*/ 267 h 588"/>
                <a:gd name="T38" fmla="*/ 638 w 922"/>
                <a:gd name="T39" fmla="*/ 236 h 588"/>
                <a:gd name="T40" fmla="*/ 673 w 922"/>
                <a:gd name="T41" fmla="*/ 202 h 588"/>
                <a:gd name="T42" fmla="*/ 705 w 922"/>
                <a:gd name="T43" fmla="*/ 183 h 588"/>
                <a:gd name="T44" fmla="*/ 737 w 922"/>
                <a:gd name="T45" fmla="*/ 194 h 588"/>
                <a:gd name="T46" fmla="*/ 768 w 922"/>
                <a:gd name="T47" fmla="*/ 247 h 588"/>
                <a:gd name="T48" fmla="*/ 800 w 922"/>
                <a:gd name="T49" fmla="*/ 329 h 588"/>
                <a:gd name="T50" fmla="*/ 832 w 922"/>
                <a:gd name="T51" fmla="*/ 424 h 588"/>
                <a:gd name="T52" fmla="*/ 864 w 922"/>
                <a:gd name="T53" fmla="*/ 517 h 588"/>
                <a:gd name="T54" fmla="*/ 899 w 922"/>
                <a:gd name="T55" fmla="*/ 570 h 588"/>
                <a:gd name="T56" fmla="*/ 915 w 922"/>
                <a:gd name="T57" fmla="*/ 587 h 588"/>
                <a:gd name="T58" fmla="*/ 883 w 922"/>
                <a:gd name="T59" fmla="*/ 587 h 588"/>
                <a:gd name="T60" fmla="*/ 851 w 922"/>
                <a:gd name="T61" fmla="*/ 587 h 588"/>
                <a:gd name="T62" fmla="*/ 819 w 922"/>
                <a:gd name="T63" fmla="*/ 587 h 588"/>
                <a:gd name="T64" fmla="*/ 787 w 922"/>
                <a:gd name="T65" fmla="*/ 587 h 588"/>
                <a:gd name="T66" fmla="*/ 756 w 922"/>
                <a:gd name="T67" fmla="*/ 587 h 588"/>
                <a:gd name="T68" fmla="*/ 724 w 922"/>
                <a:gd name="T69" fmla="*/ 587 h 588"/>
                <a:gd name="T70" fmla="*/ 689 w 922"/>
                <a:gd name="T71" fmla="*/ 587 h 588"/>
                <a:gd name="T72" fmla="*/ 657 w 922"/>
                <a:gd name="T73" fmla="*/ 587 h 588"/>
                <a:gd name="T74" fmla="*/ 626 w 922"/>
                <a:gd name="T75" fmla="*/ 587 h 588"/>
                <a:gd name="T76" fmla="*/ 594 w 922"/>
                <a:gd name="T77" fmla="*/ 587 h 588"/>
                <a:gd name="T78" fmla="*/ 562 w 922"/>
                <a:gd name="T79" fmla="*/ 587 h 588"/>
                <a:gd name="T80" fmla="*/ 530 w 922"/>
                <a:gd name="T81" fmla="*/ 587 h 588"/>
                <a:gd name="T82" fmla="*/ 499 w 922"/>
                <a:gd name="T83" fmla="*/ 587 h 588"/>
                <a:gd name="T84" fmla="*/ 464 w 922"/>
                <a:gd name="T85" fmla="*/ 587 h 588"/>
                <a:gd name="T86" fmla="*/ 432 w 922"/>
                <a:gd name="T87" fmla="*/ 587 h 588"/>
                <a:gd name="T88" fmla="*/ 400 w 922"/>
                <a:gd name="T89" fmla="*/ 587 h 588"/>
                <a:gd name="T90" fmla="*/ 369 w 922"/>
                <a:gd name="T91" fmla="*/ 587 h 588"/>
                <a:gd name="T92" fmla="*/ 337 w 922"/>
                <a:gd name="T93" fmla="*/ 587 h 588"/>
                <a:gd name="T94" fmla="*/ 305 w 922"/>
                <a:gd name="T95" fmla="*/ 587 h 588"/>
                <a:gd name="T96" fmla="*/ 273 w 922"/>
                <a:gd name="T97" fmla="*/ 587 h 588"/>
                <a:gd name="T98" fmla="*/ 238 w 922"/>
                <a:gd name="T99" fmla="*/ 587 h 588"/>
                <a:gd name="T100" fmla="*/ 206 w 922"/>
                <a:gd name="T101" fmla="*/ 587 h 588"/>
                <a:gd name="T102" fmla="*/ 175 w 922"/>
                <a:gd name="T103" fmla="*/ 587 h 588"/>
                <a:gd name="T104" fmla="*/ 143 w 922"/>
                <a:gd name="T105" fmla="*/ 587 h 588"/>
                <a:gd name="T106" fmla="*/ 111 w 922"/>
                <a:gd name="T107" fmla="*/ 587 h 588"/>
                <a:gd name="T108" fmla="*/ 80 w 922"/>
                <a:gd name="T109" fmla="*/ 587 h 588"/>
                <a:gd name="T110" fmla="*/ 48 w 922"/>
                <a:gd name="T111" fmla="*/ 587 h 588"/>
                <a:gd name="T112" fmla="*/ 16 w 922"/>
                <a:gd name="T113" fmla="*/ 587 h 5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22"/>
                <a:gd name="T172" fmla="*/ 0 h 588"/>
                <a:gd name="T173" fmla="*/ 922 w 922"/>
                <a:gd name="T174" fmla="*/ 588 h 5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22" h="588">
                  <a:moveTo>
                    <a:pt x="0" y="570"/>
                  </a:moveTo>
                  <a:lnTo>
                    <a:pt x="6" y="570"/>
                  </a:lnTo>
                  <a:lnTo>
                    <a:pt x="10" y="570"/>
                  </a:lnTo>
                  <a:lnTo>
                    <a:pt x="16" y="559"/>
                  </a:lnTo>
                  <a:lnTo>
                    <a:pt x="19" y="548"/>
                  </a:lnTo>
                  <a:lnTo>
                    <a:pt x="22" y="537"/>
                  </a:lnTo>
                  <a:lnTo>
                    <a:pt x="29" y="526"/>
                  </a:lnTo>
                  <a:lnTo>
                    <a:pt x="32" y="514"/>
                  </a:lnTo>
                  <a:lnTo>
                    <a:pt x="38" y="500"/>
                  </a:lnTo>
                  <a:lnTo>
                    <a:pt x="42" y="489"/>
                  </a:lnTo>
                  <a:lnTo>
                    <a:pt x="48" y="474"/>
                  </a:lnTo>
                  <a:lnTo>
                    <a:pt x="51" y="461"/>
                  </a:lnTo>
                  <a:lnTo>
                    <a:pt x="57" y="444"/>
                  </a:lnTo>
                  <a:lnTo>
                    <a:pt x="61" y="430"/>
                  </a:lnTo>
                  <a:lnTo>
                    <a:pt x="64" y="413"/>
                  </a:lnTo>
                  <a:lnTo>
                    <a:pt x="70" y="396"/>
                  </a:lnTo>
                  <a:lnTo>
                    <a:pt x="73" y="379"/>
                  </a:lnTo>
                  <a:lnTo>
                    <a:pt x="80" y="362"/>
                  </a:lnTo>
                  <a:lnTo>
                    <a:pt x="83" y="346"/>
                  </a:lnTo>
                  <a:lnTo>
                    <a:pt x="89" y="329"/>
                  </a:lnTo>
                  <a:lnTo>
                    <a:pt x="92" y="312"/>
                  </a:lnTo>
                  <a:lnTo>
                    <a:pt x="99" y="295"/>
                  </a:lnTo>
                  <a:lnTo>
                    <a:pt x="102" y="275"/>
                  </a:lnTo>
                  <a:lnTo>
                    <a:pt x="105" y="258"/>
                  </a:lnTo>
                  <a:lnTo>
                    <a:pt x="111" y="241"/>
                  </a:lnTo>
                  <a:lnTo>
                    <a:pt x="115" y="225"/>
                  </a:lnTo>
                  <a:lnTo>
                    <a:pt x="121" y="205"/>
                  </a:lnTo>
                  <a:lnTo>
                    <a:pt x="124" y="188"/>
                  </a:lnTo>
                  <a:lnTo>
                    <a:pt x="130" y="174"/>
                  </a:lnTo>
                  <a:lnTo>
                    <a:pt x="134" y="157"/>
                  </a:lnTo>
                  <a:lnTo>
                    <a:pt x="140" y="140"/>
                  </a:lnTo>
                  <a:lnTo>
                    <a:pt x="143" y="126"/>
                  </a:lnTo>
                  <a:lnTo>
                    <a:pt x="149" y="113"/>
                  </a:lnTo>
                  <a:lnTo>
                    <a:pt x="153" y="98"/>
                  </a:lnTo>
                  <a:lnTo>
                    <a:pt x="156" y="84"/>
                  </a:lnTo>
                  <a:lnTo>
                    <a:pt x="162" y="73"/>
                  </a:lnTo>
                  <a:lnTo>
                    <a:pt x="165" y="61"/>
                  </a:lnTo>
                  <a:lnTo>
                    <a:pt x="172" y="50"/>
                  </a:lnTo>
                  <a:lnTo>
                    <a:pt x="175" y="42"/>
                  </a:lnTo>
                  <a:lnTo>
                    <a:pt x="181" y="34"/>
                  </a:lnTo>
                  <a:lnTo>
                    <a:pt x="184" y="25"/>
                  </a:lnTo>
                  <a:lnTo>
                    <a:pt x="191" y="19"/>
                  </a:lnTo>
                  <a:lnTo>
                    <a:pt x="194" y="14"/>
                  </a:lnTo>
                  <a:lnTo>
                    <a:pt x="197" y="8"/>
                  </a:lnTo>
                  <a:lnTo>
                    <a:pt x="203" y="6"/>
                  </a:lnTo>
                  <a:lnTo>
                    <a:pt x="206" y="3"/>
                  </a:lnTo>
                  <a:lnTo>
                    <a:pt x="213" y="0"/>
                  </a:lnTo>
                  <a:lnTo>
                    <a:pt x="216" y="0"/>
                  </a:lnTo>
                  <a:lnTo>
                    <a:pt x="222" y="0"/>
                  </a:lnTo>
                  <a:lnTo>
                    <a:pt x="225" y="0"/>
                  </a:lnTo>
                  <a:lnTo>
                    <a:pt x="232" y="0"/>
                  </a:lnTo>
                  <a:lnTo>
                    <a:pt x="235" y="3"/>
                  </a:lnTo>
                  <a:lnTo>
                    <a:pt x="238" y="6"/>
                  </a:lnTo>
                  <a:lnTo>
                    <a:pt x="245" y="8"/>
                  </a:lnTo>
                  <a:lnTo>
                    <a:pt x="248" y="14"/>
                  </a:lnTo>
                  <a:lnTo>
                    <a:pt x="254" y="17"/>
                  </a:lnTo>
                  <a:lnTo>
                    <a:pt x="257" y="23"/>
                  </a:lnTo>
                  <a:lnTo>
                    <a:pt x="264" y="28"/>
                  </a:lnTo>
                  <a:lnTo>
                    <a:pt x="267" y="34"/>
                  </a:lnTo>
                  <a:lnTo>
                    <a:pt x="273" y="39"/>
                  </a:lnTo>
                  <a:lnTo>
                    <a:pt x="276" y="45"/>
                  </a:lnTo>
                  <a:lnTo>
                    <a:pt x="283" y="50"/>
                  </a:lnTo>
                  <a:lnTo>
                    <a:pt x="286" y="56"/>
                  </a:lnTo>
                  <a:lnTo>
                    <a:pt x="289" y="65"/>
                  </a:lnTo>
                  <a:lnTo>
                    <a:pt x="295" y="70"/>
                  </a:lnTo>
                  <a:lnTo>
                    <a:pt x="298" y="76"/>
                  </a:lnTo>
                  <a:lnTo>
                    <a:pt x="305" y="84"/>
                  </a:lnTo>
                  <a:lnTo>
                    <a:pt x="308" y="90"/>
                  </a:lnTo>
                  <a:lnTo>
                    <a:pt x="314" y="96"/>
                  </a:lnTo>
                  <a:lnTo>
                    <a:pt x="317" y="101"/>
                  </a:lnTo>
                  <a:lnTo>
                    <a:pt x="324" y="109"/>
                  </a:lnTo>
                  <a:lnTo>
                    <a:pt x="327" y="115"/>
                  </a:lnTo>
                  <a:lnTo>
                    <a:pt x="330" y="121"/>
                  </a:lnTo>
                  <a:lnTo>
                    <a:pt x="337" y="126"/>
                  </a:lnTo>
                  <a:lnTo>
                    <a:pt x="340" y="132"/>
                  </a:lnTo>
                  <a:lnTo>
                    <a:pt x="346" y="138"/>
                  </a:lnTo>
                  <a:lnTo>
                    <a:pt x="350" y="140"/>
                  </a:lnTo>
                  <a:lnTo>
                    <a:pt x="356" y="146"/>
                  </a:lnTo>
                  <a:lnTo>
                    <a:pt x="359" y="151"/>
                  </a:lnTo>
                  <a:lnTo>
                    <a:pt x="365" y="155"/>
                  </a:lnTo>
                  <a:lnTo>
                    <a:pt x="369" y="160"/>
                  </a:lnTo>
                  <a:lnTo>
                    <a:pt x="372" y="163"/>
                  </a:lnTo>
                  <a:lnTo>
                    <a:pt x="378" y="168"/>
                  </a:lnTo>
                  <a:lnTo>
                    <a:pt x="381" y="172"/>
                  </a:lnTo>
                  <a:lnTo>
                    <a:pt x="388" y="174"/>
                  </a:lnTo>
                  <a:lnTo>
                    <a:pt x="391" y="180"/>
                  </a:lnTo>
                  <a:lnTo>
                    <a:pt x="397" y="183"/>
                  </a:lnTo>
                  <a:lnTo>
                    <a:pt x="400" y="185"/>
                  </a:lnTo>
                  <a:lnTo>
                    <a:pt x="407" y="188"/>
                  </a:lnTo>
                  <a:lnTo>
                    <a:pt x="410" y="194"/>
                  </a:lnTo>
                  <a:lnTo>
                    <a:pt x="416" y="197"/>
                  </a:lnTo>
                  <a:lnTo>
                    <a:pt x="419" y="199"/>
                  </a:lnTo>
                  <a:lnTo>
                    <a:pt x="422" y="202"/>
                  </a:lnTo>
                  <a:lnTo>
                    <a:pt x="429" y="205"/>
                  </a:lnTo>
                  <a:lnTo>
                    <a:pt x="432" y="210"/>
                  </a:lnTo>
                  <a:lnTo>
                    <a:pt x="438" y="214"/>
                  </a:lnTo>
                  <a:lnTo>
                    <a:pt x="441" y="216"/>
                  </a:lnTo>
                  <a:lnTo>
                    <a:pt x="448" y="219"/>
                  </a:lnTo>
                  <a:lnTo>
                    <a:pt x="451" y="222"/>
                  </a:lnTo>
                  <a:lnTo>
                    <a:pt x="457" y="225"/>
                  </a:lnTo>
                  <a:lnTo>
                    <a:pt x="461" y="230"/>
                  </a:lnTo>
                  <a:lnTo>
                    <a:pt x="464" y="233"/>
                  </a:lnTo>
                  <a:lnTo>
                    <a:pt x="470" y="236"/>
                  </a:lnTo>
                  <a:lnTo>
                    <a:pt x="473" y="239"/>
                  </a:lnTo>
                  <a:lnTo>
                    <a:pt x="480" y="241"/>
                  </a:lnTo>
                  <a:lnTo>
                    <a:pt x="483" y="247"/>
                  </a:lnTo>
                  <a:lnTo>
                    <a:pt x="489" y="250"/>
                  </a:lnTo>
                  <a:lnTo>
                    <a:pt x="492" y="253"/>
                  </a:lnTo>
                  <a:lnTo>
                    <a:pt x="499" y="256"/>
                  </a:lnTo>
                  <a:lnTo>
                    <a:pt x="502" y="258"/>
                  </a:lnTo>
                  <a:lnTo>
                    <a:pt x="505" y="261"/>
                  </a:lnTo>
                  <a:lnTo>
                    <a:pt x="511" y="264"/>
                  </a:lnTo>
                  <a:lnTo>
                    <a:pt x="514" y="267"/>
                  </a:lnTo>
                  <a:lnTo>
                    <a:pt x="521" y="270"/>
                  </a:lnTo>
                  <a:lnTo>
                    <a:pt x="524" y="272"/>
                  </a:lnTo>
                  <a:lnTo>
                    <a:pt x="530" y="275"/>
                  </a:lnTo>
                  <a:lnTo>
                    <a:pt x="533" y="278"/>
                  </a:lnTo>
                  <a:lnTo>
                    <a:pt x="540" y="278"/>
                  </a:lnTo>
                  <a:lnTo>
                    <a:pt x="543" y="281"/>
                  </a:lnTo>
                  <a:lnTo>
                    <a:pt x="549" y="281"/>
                  </a:lnTo>
                  <a:lnTo>
                    <a:pt x="552" y="283"/>
                  </a:lnTo>
                  <a:lnTo>
                    <a:pt x="556" y="283"/>
                  </a:lnTo>
                  <a:lnTo>
                    <a:pt x="562" y="283"/>
                  </a:lnTo>
                  <a:lnTo>
                    <a:pt x="565" y="283"/>
                  </a:lnTo>
                  <a:lnTo>
                    <a:pt x="571" y="283"/>
                  </a:lnTo>
                  <a:lnTo>
                    <a:pt x="575" y="283"/>
                  </a:lnTo>
                  <a:lnTo>
                    <a:pt x="581" y="281"/>
                  </a:lnTo>
                  <a:lnTo>
                    <a:pt x="584" y="281"/>
                  </a:lnTo>
                  <a:lnTo>
                    <a:pt x="591" y="278"/>
                  </a:lnTo>
                  <a:lnTo>
                    <a:pt x="594" y="275"/>
                  </a:lnTo>
                  <a:lnTo>
                    <a:pt x="597" y="272"/>
                  </a:lnTo>
                  <a:lnTo>
                    <a:pt x="603" y="270"/>
                  </a:lnTo>
                  <a:lnTo>
                    <a:pt x="607" y="267"/>
                  </a:lnTo>
                  <a:lnTo>
                    <a:pt x="613" y="264"/>
                  </a:lnTo>
                  <a:lnTo>
                    <a:pt x="616" y="261"/>
                  </a:lnTo>
                  <a:lnTo>
                    <a:pt x="623" y="256"/>
                  </a:lnTo>
                  <a:lnTo>
                    <a:pt x="626" y="250"/>
                  </a:lnTo>
                  <a:lnTo>
                    <a:pt x="632" y="247"/>
                  </a:lnTo>
                  <a:lnTo>
                    <a:pt x="635" y="241"/>
                  </a:lnTo>
                  <a:lnTo>
                    <a:pt x="638" y="236"/>
                  </a:lnTo>
                  <a:lnTo>
                    <a:pt x="645" y="230"/>
                  </a:lnTo>
                  <a:lnTo>
                    <a:pt x="648" y="228"/>
                  </a:lnTo>
                  <a:lnTo>
                    <a:pt x="654" y="222"/>
                  </a:lnTo>
                  <a:lnTo>
                    <a:pt x="657" y="216"/>
                  </a:lnTo>
                  <a:lnTo>
                    <a:pt x="664" y="210"/>
                  </a:lnTo>
                  <a:lnTo>
                    <a:pt x="667" y="208"/>
                  </a:lnTo>
                  <a:lnTo>
                    <a:pt x="673" y="202"/>
                  </a:lnTo>
                  <a:lnTo>
                    <a:pt x="676" y="199"/>
                  </a:lnTo>
                  <a:lnTo>
                    <a:pt x="683" y="194"/>
                  </a:lnTo>
                  <a:lnTo>
                    <a:pt x="686" y="191"/>
                  </a:lnTo>
                  <a:lnTo>
                    <a:pt x="689" y="188"/>
                  </a:lnTo>
                  <a:lnTo>
                    <a:pt x="696" y="185"/>
                  </a:lnTo>
                  <a:lnTo>
                    <a:pt x="699" y="183"/>
                  </a:lnTo>
                  <a:lnTo>
                    <a:pt x="705" y="183"/>
                  </a:lnTo>
                  <a:lnTo>
                    <a:pt x="708" y="183"/>
                  </a:lnTo>
                  <a:lnTo>
                    <a:pt x="715" y="183"/>
                  </a:lnTo>
                  <a:lnTo>
                    <a:pt x="718" y="183"/>
                  </a:lnTo>
                  <a:lnTo>
                    <a:pt x="724" y="185"/>
                  </a:lnTo>
                  <a:lnTo>
                    <a:pt x="727" y="188"/>
                  </a:lnTo>
                  <a:lnTo>
                    <a:pt x="730" y="191"/>
                  </a:lnTo>
                  <a:lnTo>
                    <a:pt x="737" y="194"/>
                  </a:lnTo>
                  <a:lnTo>
                    <a:pt x="740" y="199"/>
                  </a:lnTo>
                  <a:lnTo>
                    <a:pt x="746" y="205"/>
                  </a:lnTo>
                  <a:lnTo>
                    <a:pt x="749" y="214"/>
                  </a:lnTo>
                  <a:lnTo>
                    <a:pt x="756" y="219"/>
                  </a:lnTo>
                  <a:lnTo>
                    <a:pt x="759" y="228"/>
                  </a:lnTo>
                  <a:lnTo>
                    <a:pt x="765" y="236"/>
                  </a:lnTo>
                  <a:lnTo>
                    <a:pt x="768" y="247"/>
                  </a:lnTo>
                  <a:lnTo>
                    <a:pt x="772" y="256"/>
                  </a:lnTo>
                  <a:lnTo>
                    <a:pt x="778" y="267"/>
                  </a:lnTo>
                  <a:lnTo>
                    <a:pt x="781" y="278"/>
                  </a:lnTo>
                  <a:lnTo>
                    <a:pt x="787" y="289"/>
                  </a:lnTo>
                  <a:lnTo>
                    <a:pt x="791" y="304"/>
                  </a:lnTo>
                  <a:lnTo>
                    <a:pt x="797" y="315"/>
                  </a:lnTo>
                  <a:lnTo>
                    <a:pt x="800" y="329"/>
                  </a:lnTo>
                  <a:lnTo>
                    <a:pt x="806" y="342"/>
                  </a:lnTo>
                  <a:lnTo>
                    <a:pt x="810" y="357"/>
                  </a:lnTo>
                  <a:lnTo>
                    <a:pt x="816" y="371"/>
                  </a:lnTo>
                  <a:lnTo>
                    <a:pt x="819" y="385"/>
                  </a:lnTo>
                  <a:lnTo>
                    <a:pt x="822" y="399"/>
                  </a:lnTo>
                  <a:lnTo>
                    <a:pt x="829" y="413"/>
                  </a:lnTo>
                  <a:lnTo>
                    <a:pt x="832" y="424"/>
                  </a:lnTo>
                  <a:lnTo>
                    <a:pt x="838" y="438"/>
                  </a:lnTo>
                  <a:lnTo>
                    <a:pt x="841" y="452"/>
                  </a:lnTo>
                  <a:lnTo>
                    <a:pt x="848" y="466"/>
                  </a:lnTo>
                  <a:lnTo>
                    <a:pt x="851" y="480"/>
                  </a:lnTo>
                  <a:lnTo>
                    <a:pt x="857" y="492"/>
                  </a:lnTo>
                  <a:lnTo>
                    <a:pt x="860" y="505"/>
                  </a:lnTo>
                  <a:lnTo>
                    <a:pt x="864" y="517"/>
                  </a:lnTo>
                  <a:lnTo>
                    <a:pt x="870" y="528"/>
                  </a:lnTo>
                  <a:lnTo>
                    <a:pt x="873" y="539"/>
                  </a:lnTo>
                  <a:lnTo>
                    <a:pt x="879" y="551"/>
                  </a:lnTo>
                  <a:lnTo>
                    <a:pt x="883" y="562"/>
                  </a:lnTo>
                  <a:lnTo>
                    <a:pt x="889" y="570"/>
                  </a:lnTo>
                  <a:lnTo>
                    <a:pt x="892" y="570"/>
                  </a:lnTo>
                  <a:lnTo>
                    <a:pt x="899" y="570"/>
                  </a:lnTo>
                  <a:lnTo>
                    <a:pt x="902" y="570"/>
                  </a:lnTo>
                  <a:lnTo>
                    <a:pt x="905" y="570"/>
                  </a:lnTo>
                  <a:lnTo>
                    <a:pt x="911" y="570"/>
                  </a:lnTo>
                  <a:lnTo>
                    <a:pt x="915" y="570"/>
                  </a:lnTo>
                  <a:lnTo>
                    <a:pt x="921" y="570"/>
                  </a:lnTo>
                  <a:lnTo>
                    <a:pt x="921" y="587"/>
                  </a:lnTo>
                  <a:lnTo>
                    <a:pt x="915" y="587"/>
                  </a:lnTo>
                  <a:lnTo>
                    <a:pt x="911" y="587"/>
                  </a:lnTo>
                  <a:lnTo>
                    <a:pt x="905" y="587"/>
                  </a:lnTo>
                  <a:lnTo>
                    <a:pt x="902" y="587"/>
                  </a:lnTo>
                  <a:lnTo>
                    <a:pt x="899" y="587"/>
                  </a:lnTo>
                  <a:lnTo>
                    <a:pt x="892" y="587"/>
                  </a:lnTo>
                  <a:lnTo>
                    <a:pt x="889" y="587"/>
                  </a:lnTo>
                  <a:lnTo>
                    <a:pt x="883" y="587"/>
                  </a:lnTo>
                  <a:lnTo>
                    <a:pt x="879" y="587"/>
                  </a:lnTo>
                  <a:lnTo>
                    <a:pt x="873" y="587"/>
                  </a:lnTo>
                  <a:lnTo>
                    <a:pt x="870" y="587"/>
                  </a:lnTo>
                  <a:lnTo>
                    <a:pt x="864" y="587"/>
                  </a:lnTo>
                  <a:lnTo>
                    <a:pt x="860" y="587"/>
                  </a:lnTo>
                  <a:lnTo>
                    <a:pt x="857" y="587"/>
                  </a:lnTo>
                  <a:lnTo>
                    <a:pt x="851" y="587"/>
                  </a:lnTo>
                  <a:lnTo>
                    <a:pt x="848" y="587"/>
                  </a:lnTo>
                  <a:lnTo>
                    <a:pt x="841" y="587"/>
                  </a:lnTo>
                  <a:lnTo>
                    <a:pt x="838" y="587"/>
                  </a:lnTo>
                  <a:lnTo>
                    <a:pt x="832" y="587"/>
                  </a:lnTo>
                  <a:lnTo>
                    <a:pt x="829" y="587"/>
                  </a:lnTo>
                  <a:lnTo>
                    <a:pt x="822" y="587"/>
                  </a:lnTo>
                  <a:lnTo>
                    <a:pt x="819" y="587"/>
                  </a:lnTo>
                  <a:lnTo>
                    <a:pt x="816" y="587"/>
                  </a:lnTo>
                  <a:lnTo>
                    <a:pt x="810" y="587"/>
                  </a:lnTo>
                  <a:lnTo>
                    <a:pt x="806" y="587"/>
                  </a:lnTo>
                  <a:lnTo>
                    <a:pt x="800" y="587"/>
                  </a:lnTo>
                  <a:lnTo>
                    <a:pt x="797" y="587"/>
                  </a:lnTo>
                  <a:lnTo>
                    <a:pt x="791" y="587"/>
                  </a:lnTo>
                  <a:lnTo>
                    <a:pt x="787" y="587"/>
                  </a:lnTo>
                  <a:lnTo>
                    <a:pt x="781" y="587"/>
                  </a:lnTo>
                  <a:lnTo>
                    <a:pt x="778" y="587"/>
                  </a:lnTo>
                  <a:lnTo>
                    <a:pt x="772" y="587"/>
                  </a:lnTo>
                  <a:lnTo>
                    <a:pt x="768" y="587"/>
                  </a:lnTo>
                  <a:lnTo>
                    <a:pt x="765" y="587"/>
                  </a:lnTo>
                  <a:lnTo>
                    <a:pt x="759" y="587"/>
                  </a:lnTo>
                  <a:lnTo>
                    <a:pt x="756" y="587"/>
                  </a:lnTo>
                  <a:lnTo>
                    <a:pt x="749" y="587"/>
                  </a:lnTo>
                  <a:lnTo>
                    <a:pt x="746" y="587"/>
                  </a:lnTo>
                  <a:lnTo>
                    <a:pt x="740" y="587"/>
                  </a:lnTo>
                  <a:lnTo>
                    <a:pt x="737" y="587"/>
                  </a:lnTo>
                  <a:lnTo>
                    <a:pt x="730" y="587"/>
                  </a:lnTo>
                  <a:lnTo>
                    <a:pt x="727" y="587"/>
                  </a:lnTo>
                  <a:lnTo>
                    <a:pt x="724" y="587"/>
                  </a:lnTo>
                  <a:lnTo>
                    <a:pt x="718" y="587"/>
                  </a:lnTo>
                  <a:lnTo>
                    <a:pt x="715" y="587"/>
                  </a:lnTo>
                  <a:lnTo>
                    <a:pt x="708" y="587"/>
                  </a:lnTo>
                  <a:lnTo>
                    <a:pt x="705" y="587"/>
                  </a:lnTo>
                  <a:lnTo>
                    <a:pt x="699" y="587"/>
                  </a:lnTo>
                  <a:lnTo>
                    <a:pt x="696" y="587"/>
                  </a:lnTo>
                  <a:lnTo>
                    <a:pt x="689" y="587"/>
                  </a:lnTo>
                  <a:lnTo>
                    <a:pt x="686" y="587"/>
                  </a:lnTo>
                  <a:lnTo>
                    <a:pt x="683" y="587"/>
                  </a:lnTo>
                  <a:lnTo>
                    <a:pt x="676" y="587"/>
                  </a:lnTo>
                  <a:lnTo>
                    <a:pt x="673" y="587"/>
                  </a:lnTo>
                  <a:lnTo>
                    <a:pt x="667" y="587"/>
                  </a:lnTo>
                  <a:lnTo>
                    <a:pt x="664" y="587"/>
                  </a:lnTo>
                  <a:lnTo>
                    <a:pt x="657" y="587"/>
                  </a:lnTo>
                  <a:lnTo>
                    <a:pt x="654" y="587"/>
                  </a:lnTo>
                  <a:lnTo>
                    <a:pt x="648" y="587"/>
                  </a:lnTo>
                  <a:lnTo>
                    <a:pt x="645" y="587"/>
                  </a:lnTo>
                  <a:lnTo>
                    <a:pt x="638" y="587"/>
                  </a:lnTo>
                  <a:lnTo>
                    <a:pt x="635" y="587"/>
                  </a:lnTo>
                  <a:lnTo>
                    <a:pt x="632" y="587"/>
                  </a:lnTo>
                  <a:lnTo>
                    <a:pt x="626" y="587"/>
                  </a:lnTo>
                  <a:lnTo>
                    <a:pt x="623" y="587"/>
                  </a:lnTo>
                  <a:lnTo>
                    <a:pt x="616" y="587"/>
                  </a:lnTo>
                  <a:lnTo>
                    <a:pt x="613" y="587"/>
                  </a:lnTo>
                  <a:lnTo>
                    <a:pt x="607" y="587"/>
                  </a:lnTo>
                  <a:lnTo>
                    <a:pt x="603" y="587"/>
                  </a:lnTo>
                  <a:lnTo>
                    <a:pt x="597" y="587"/>
                  </a:lnTo>
                  <a:lnTo>
                    <a:pt x="594" y="587"/>
                  </a:lnTo>
                  <a:lnTo>
                    <a:pt x="591" y="587"/>
                  </a:lnTo>
                  <a:lnTo>
                    <a:pt x="584" y="587"/>
                  </a:lnTo>
                  <a:lnTo>
                    <a:pt x="581" y="587"/>
                  </a:lnTo>
                  <a:lnTo>
                    <a:pt x="575" y="587"/>
                  </a:lnTo>
                  <a:lnTo>
                    <a:pt x="571" y="587"/>
                  </a:lnTo>
                  <a:lnTo>
                    <a:pt x="565" y="587"/>
                  </a:lnTo>
                  <a:lnTo>
                    <a:pt x="562" y="587"/>
                  </a:lnTo>
                  <a:lnTo>
                    <a:pt x="556" y="587"/>
                  </a:lnTo>
                  <a:lnTo>
                    <a:pt x="552" y="587"/>
                  </a:lnTo>
                  <a:lnTo>
                    <a:pt x="549" y="587"/>
                  </a:lnTo>
                  <a:lnTo>
                    <a:pt x="543" y="587"/>
                  </a:lnTo>
                  <a:lnTo>
                    <a:pt x="540" y="587"/>
                  </a:lnTo>
                  <a:lnTo>
                    <a:pt x="533" y="587"/>
                  </a:lnTo>
                  <a:lnTo>
                    <a:pt x="530" y="587"/>
                  </a:lnTo>
                  <a:lnTo>
                    <a:pt x="524" y="587"/>
                  </a:lnTo>
                  <a:lnTo>
                    <a:pt x="521" y="587"/>
                  </a:lnTo>
                  <a:lnTo>
                    <a:pt x="514" y="587"/>
                  </a:lnTo>
                  <a:lnTo>
                    <a:pt x="511" y="587"/>
                  </a:lnTo>
                  <a:lnTo>
                    <a:pt x="505" y="587"/>
                  </a:lnTo>
                  <a:lnTo>
                    <a:pt x="502" y="587"/>
                  </a:lnTo>
                  <a:lnTo>
                    <a:pt x="499" y="587"/>
                  </a:lnTo>
                  <a:lnTo>
                    <a:pt x="492" y="587"/>
                  </a:lnTo>
                  <a:lnTo>
                    <a:pt x="489" y="587"/>
                  </a:lnTo>
                  <a:lnTo>
                    <a:pt x="483" y="587"/>
                  </a:lnTo>
                  <a:lnTo>
                    <a:pt x="480" y="587"/>
                  </a:lnTo>
                  <a:lnTo>
                    <a:pt x="473" y="587"/>
                  </a:lnTo>
                  <a:lnTo>
                    <a:pt x="470" y="587"/>
                  </a:lnTo>
                  <a:lnTo>
                    <a:pt x="464" y="587"/>
                  </a:lnTo>
                  <a:lnTo>
                    <a:pt x="461" y="587"/>
                  </a:lnTo>
                  <a:lnTo>
                    <a:pt x="457" y="587"/>
                  </a:lnTo>
                  <a:lnTo>
                    <a:pt x="451" y="587"/>
                  </a:lnTo>
                  <a:lnTo>
                    <a:pt x="448" y="587"/>
                  </a:lnTo>
                  <a:lnTo>
                    <a:pt x="441" y="587"/>
                  </a:lnTo>
                  <a:lnTo>
                    <a:pt x="438" y="587"/>
                  </a:lnTo>
                  <a:lnTo>
                    <a:pt x="432" y="587"/>
                  </a:lnTo>
                  <a:lnTo>
                    <a:pt x="429" y="587"/>
                  </a:lnTo>
                  <a:lnTo>
                    <a:pt x="422" y="587"/>
                  </a:lnTo>
                  <a:lnTo>
                    <a:pt x="419" y="587"/>
                  </a:lnTo>
                  <a:lnTo>
                    <a:pt x="416" y="587"/>
                  </a:lnTo>
                  <a:lnTo>
                    <a:pt x="410" y="587"/>
                  </a:lnTo>
                  <a:lnTo>
                    <a:pt x="407" y="587"/>
                  </a:lnTo>
                  <a:lnTo>
                    <a:pt x="400" y="587"/>
                  </a:lnTo>
                  <a:lnTo>
                    <a:pt x="397" y="587"/>
                  </a:lnTo>
                  <a:lnTo>
                    <a:pt x="391" y="587"/>
                  </a:lnTo>
                  <a:lnTo>
                    <a:pt x="388" y="587"/>
                  </a:lnTo>
                  <a:lnTo>
                    <a:pt x="381" y="587"/>
                  </a:lnTo>
                  <a:lnTo>
                    <a:pt x="378" y="587"/>
                  </a:lnTo>
                  <a:lnTo>
                    <a:pt x="372" y="587"/>
                  </a:lnTo>
                  <a:lnTo>
                    <a:pt x="369" y="587"/>
                  </a:lnTo>
                  <a:lnTo>
                    <a:pt x="365" y="587"/>
                  </a:lnTo>
                  <a:lnTo>
                    <a:pt x="359" y="587"/>
                  </a:lnTo>
                  <a:lnTo>
                    <a:pt x="356" y="587"/>
                  </a:lnTo>
                  <a:lnTo>
                    <a:pt x="350" y="587"/>
                  </a:lnTo>
                  <a:lnTo>
                    <a:pt x="346" y="587"/>
                  </a:lnTo>
                  <a:lnTo>
                    <a:pt x="340" y="587"/>
                  </a:lnTo>
                  <a:lnTo>
                    <a:pt x="337" y="587"/>
                  </a:lnTo>
                  <a:lnTo>
                    <a:pt x="330" y="587"/>
                  </a:lnTo>
                  <a:lnTo>
                    <a:pt x="327" y="587"/>
                  </a:lnTo>
                  <a:lnTo>
                    <a:pt x="324" y="587"/>
                  </a:lnTo>
                  <a:lnTo>
                    <a:pt x="317" y="587"/>
                  </a:lnTo>
                  <a:lnTo>
                    <a:pt x="314" y="587"/>
                  </a:lnTo>
                  <a:lnTo>
                    <a:pt x="308" y="587"/>
                  </a:lnTo>
                  <a:lnTo>
                    <a:pt x="305" y="587"/>
                  </a:lnTo>
                  <a:lnTo>
                    <a:pt x="298" y="587"/>
                  </a:lnTo>
                  <a:lnTo>
                    <a:pt x="295" y="587"/>
                  </a:lnTo>
                  <a:lnTo>
                    <a:pt x="289" y="587"/>
                  </a:lnTo>
                  <a:lnTo>
                    <a:pt x="286" y="587"/>
                  </a:lnTo>
                  <a:lnTo>
                    <a:pt x="283" y="587"/>
                  </a:lnTo>
                  <a:lnTo>
                    <a:pt x="276" y="587"/>
                  </a:lnTo>
                  <a:lnTo>
                    <a:pt x="273" y="587"/>
                  </a:lnTo>
                  <a:lnTo>
                    <a:pt x="267" y="587"/>
                  </a:lnTo>
                  <a:lnTo>
                    <a:pt x="264" y="587"/>
                  </a:lnTo>
                  <a:lnTo>
                    <a:pt x="257" y="587"/>
                  </a:lnTo>
                  <a:lnTo>
                    <a:pt x="254" y="587"/>
                  </a:lnTo>
                  <a:lnTo>
                    <a:pt x="248" y="587"/>
                  </a:lnTo>
                  <a:lnTo>
                    <a:pt x="245" y="587"/>
                  </a:lnTo>
                  <a:lnTo>
                    <a:pt x="238" y="587"/>
                  </a:lnTo>
                  <a:lnTo>
                    <a:pt x="235" y="587"/>
                  </a:lnTo>
                  <a:lnTo>
                    <a:pt x="232" y="587"/>
                  </a:lnTo>
                  <a:lnTo>
                    <a:pt x="225" y="587"/>
                  </a:lnTo>
                  <a:lnTo>
                    <a:pt x="222" y="587"/>
                  </a:lnTo>
                  <a:lnTo>
                    <a:pt x="216" y="587"/>
                  </a:lnTo>
                  <a:lnTo>
                    <a:pt x="213" y="587"/>
                  </a:lnTo>
                  <a:lnTo>
                    <a:pt x="206" y="587"/>
                  </a:lnTo>
                  <a:lnTo>
                    <a:pt x="203" y="587"/>
                  </a:lnTo>
                  <a:lnTo>
                    <a:pt x="197" y="587"/>
                  </a:lnTo>
                  <a:lnTo>
                    <a:pt x="194" y="587"/>
                  </a:lnTo>
                  <a:lnTo>
                    <a:pt x="191" y="587"/>
                  </a:lnTo>
                  <a:lnTo>
                    <a:pt x="184" y="587"/>
                  </a:lnTo>
                  <a:lnTo>
                    <a:pt x="181" y="587"/>
                  </a:lnTo>
                  <a:lnTo>
                    <a:pt x="175" y="587"/>
                  </a:lnTo>
                  <a:lnTo>
                    <a:pt x="172" y="587"/>
                  </a:lnTo>
                  <a:lnTo>
                    <a:pt x="165" y="587"/>
                  </a:lnTo>
                  <a:lnTo>
                    <a:pt x="162" y="587"/>
                  </a:lnTo>
                  <a:lnTo>
                    <a:pt x="156" y="587"/>
                  </a:lnTo>
                  <a:lnTo>
                    <a:pt x="153" y="587"/>
                  </a:lnTo>
                  <a:lnTo>
                    <a:pt x="149" y="587"/>
                  </a:lnTo>
                  <a:lnTo>
                    <a:pt x="143" y="587"/>
                  </a:lnTo>
                  <a:lnTo>
                    <a:pt x="140" y="587"/>
                  </a:lnTo>
                  <a:lnTo>
                    <a:pt x="134" y="587"/>
                  </a:lnTo>
                  <a:lnTo>
                    <a:pt x="130" y="587"/>
                  </a:lnTo>
                  <a:lnTo>
                    <a:pt x="124" y="587"/>
                  </a:lnTo>
                  <a:lnTo>
                    <a:pt x="121" y="587"/>
                  </a:lnTo>
                  <a:lnTo>
                    <a:pt x="115" y="587"/>
                  </a:lnTo>
                  <a:lnTo>
                    <a:pt x="111" y="587"/>
                  </a:lnTo>
                  <a:lnTo>
                    <a:pt x="105" y="587"/>
                  </a:lnTo>
                  <a:lnTo>
                    <a:pt x="102" y="587"/>
                  </a:lnTo>
                  <a:lnTo>
                    <a:pt x="99" y="587"/>
                  </a:lnTo>
                  <a:lnTo>
                    <a:pt x="92" y="587"/>
                  </a:lnTo>
                  <a:lnTo>
                    <a:pt x="89" y="587"/>
                  </a:lnTo>
                  <a:lnTo>
                    <a:pt x="83" y="587"/>
                  </a:lnTo>
                  <a:lnTo>
                    <a:pt x="80" y="587"/>
                  </a:lnTo>
                  <a:lnTo>
                    <a:pt x="73" y="587"/>
                  </a:lnTo>
                  <a:lnTo>
                    <a:pt x="70" y="587"/>
                  </a:lnTo>
                  <a:lnTo>
                    <a:pt x="64" y="587"/>
                  </a:lnTo>
                  <a:lnTo>
                    <a:pt x="61" y="587"/>
                  </a:lnTo>
                  <a:lnTo>
                    <a:pt x="57" y="587"/>
                  </a:lnTo>
                  <a:lnTo>
                    <a:pt x="51" y="587"/>
                  </a:lnTo>
                  <a:lnTo>
                    <a:pt x="48" y="587"/>
                  </a:lnTo>
                  <a:lnTo>
                    <a:pt x="42" y="587"/>
                  </a:lnTo>
                  <a:lnTo>
                    <a:pt x="38" y="587"/>
                  </a:lnTo>
                  <a:lnTo>
                    <a:pt x="32" y="587"/>
                  </a:lnTo>
                  <a:lnTo>
                    <a:pt x="29" y="587"/>
                  </a:lnTo>
                  <a:lnTo>
                    <a:pt x="22" y="587"/>
                  </a:lnTo>
                  <a:lnTo>
                    <a:pt x="19" y="587"/>
                  </a:lnTo>
                  <a:lnTo>
                    <a:pt x="16" y="587"/>
                  </a:lnTo>
                  <a:lnTo>
                    <a:pt x="10" y="587"/>
                  </a:lnTo>
                  <a:lnTo>
                    <a:pt x="6" y="587"/>
                  </a:lnTo>
                  <a:lnTo>
                    <a:pt x="0" y="587"/>
                  </a:lnTo>
                  <a:lnTo>
                    <a:pt x="0" y="570"/>
                  </a:lnTo>
                </a:path>
              </a:pathLst>
            </a:custGeom>
            <a:solidFill>
              <a:schemeClr val="folHlink"/>
            </a:solidFill>
            <a:ln w="12700" cap="rnd" cmpd="sng">
              <a:solidFill>
                <a:schemeClr val="tx2"/>
              </a:solidFill>
              <a:prstDash val="solid"/>
              <a:round/>
              <a:headEnd type="none" w="med" len="med"/>
              <a:tailEnd type="none" w="med" len="med"/>
            </a:ln>
          </p:spPr>
          <p:txBody>
            <a:bodyPr/>
            <a:lstStyle/>
            <a:p>
              <a:endParaRPr lang="en-IN"/>
            </a:p>
          </p:txBody>
        </p:sp>
        <p:sp>
          <p:nvSpPr>
            <p:cNvPr id="24587" name="Freeform 10"/>
            <p:cNvSpPr>
              <a:spLocks/>
            </p:cNvSpPr>
            <p:nvPr/>
          </p:nvSpPr>
          <p:spPr bwMode="auto">
            <a:xfrm>
              <a:off x="4426" y="1170"/>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88" name="Freeform 12"/>
            <p:cNvSpPr>
              <a:spLocks/>
            </p:cNvSpPr>
            <p:nvPr/>
          </p:nvSpPr>
          <p:spPr bwMode="auto">
            <a:xfrm>
              <a:off x="4444" y="3087"/>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89" name="Freeform 13"/>
            <p:cNvSpPr>
              <a:spLocks/>
            </p:cNvSpPr>
            <p:nvPr/>
          </p:nvSpPr>
          <p:spPr bwMode="auto">
            <a:xfrm>
              <a:off x="4492" y="3126"/>
              <a:ext cx="983" cy="800"/>
            </a:xfrm>
            <a:custGeom>
              <a:avLst/>
              <a:gdLst>
                <a:gd name="T0" fmla="*/ 30 w 983"/>
                <a:gd name="T1" fmla="*/ 776 h 800"/>
                <a:gd name="T2" fmla="*/ 64 w 983"/>
                <a:gd name="T3" fmla="*/ 776 h 800"/>
                <a:gd name="T4" fmla="*/ 98 w 983"/>
                <a:gd name="T5" fmla="*/ 776 h 800"/>
                <a:gd name="T6" fmla="*/ 132 w 983"/>
                <a:gd name="T7" fmla="*/ 776 h 800"/>
                <a:gd name="T8" fmla="*/ 166 w 983"/>
                <a:gd name="T9" fmla="*/ 776 h 800"/>
                <a:gd name="T10" fmla="*/ 203 w 983"/>
                <a:gd name="T11" fmla="*/ 768 h 800"/>
                <a:gd name="T12" fmla="*/ 237 w 983"/>
                <a:gd name="T13" fmla="*/ 750 h 800"/>
                <a:gd name="T14" fmla="*/ 271 w 983"/>
                <a:gd name="T15" fmla="*/ 715 h 800"/>
                <a:gd name="T16" fmla="*/ 304 w 983"/>
                <a:gd name="T17" fmla="*/ 650 h 800"/>
                <a:gd name="T18" fmla="*/ 339 w 983"/>
                <a:gd name="T19" fmla="*/ 543 h 800"/>
                <a:gd name="T20" fmla="*/ 372 w 983"/>
                <a:gd name="T21" fmla="*/ 397 h 800"/>
                <a:gd name="T22" fmla="*/ 406 w 983"/>
                <a:gd name="T23" fmla="*/ 233 h 800"/>
                <a:gd name="T24" fmla="*/ 443 w 983"/>
                <a:gd name="T25" fmla="*/ 92 h 800"/>
                <a:gd name="T26" fmla="*/ 477 w 983"/>
                <a:gd name="T27" fmla="*/ 8 h 800"/>
                <a:gd name="T28" fmla="*/ 511 w 983"/>
                <a:gd name="T29" fmla="*/ 15 h 800"/>
                <a:gd name="T30" fmla="*/ 545 w 983"/>
                <a:gd name="T31" fmla="*/ 107 h 800"/>
                <a:gd name="T32" fmla="*/ 579 w 983"/>
                <a:gd name="T33" fmla="*/ 256 h 800"/>
                <a:gd name="T34" fmla="*/ 613 w 983"/>
                <a:gd name="T35" fmla="*/ 420 h 800"/>
                <a:gd name="T36" fmla="*/ 647 w 983"/>
                <a:gd name="T37" fmla="*/ 562 h 800"/>
                <a:gd name="T38" fmla="*/ 680 w 983"/>
                <a:gd name="T39" fmla="*/ 662 h 800"/>
                <a:gd name="T40" fmla="*/ 718 w 983"/>
                <a:gd name="T41" fmla="*/ 722 h 800"/>
                <a:gd name="T42" fmla="*/ 751 w 983"/>
                <a:gd name="T43" fmla="*/ 753 h 800"/>
                <a:gd name="T44" fmla="*/ 785 w 983"/>
                <a:gd name="T45" fmla="*/ 768 h 800"/>
                <a:gd name="T46" fmla="*/ 819 w 983"/>
                <a:gd name="T47" fmla="*/ 776 h 800"/>
                <a:gd name="T48" fmla="*/ 853 w 983"/>
                <a:gd name="T49" fmla="*/ 776 h 800"/>
                <a:gd name="T50" fmla="*/ 887 w 983"/>
                <a:gd name="T51" fmla="*/ 776 h 800"/>
                <a:gd name="T52" fmla="*/ 921 w 983"/>
                <a:gd name="T53" fmla="*/ 776 h 800"/>
                <a:gd name="T54" fmla="*/ 958 w 983"/>
                <a:gd name="T55" fmla="*/ 776 h 800"/>
                <a:gd name="T56" fmla="*/ 975 w 983"/>
                <a:gd name="T57" fmla="*/ 799 h 800"/>
                <a:gd name="T58" fmla="*/ 941 w 983"/>
                <a:gd name="T59" fmla="*/ 799 h 800"/>
                <a:gd name="T60" fmla="*/ 907 w 983"/>
                <a:gd name="T61" fmla="*/ 799 h 800"/>
                <a:gd name="T62" fmla="*/ 873 w 983"/>
                <a:gd name="T63" fmla="*/ 799 h 800"/>
                <a:gd name="T64" fmla="*/ 840 w 983"/>
                <a:gd name="T65" fmla="*/ 799 h 800"/>
                <a:gd name="T66" fmla="*/ 805 w 983"/>
                <a:gd name="T67" fmla="*/ 799 h 800"/>
                <a:gd name="T68" fmla="*/ 772 w 983"/>
                <a:gd name="T69" fmla="*/ 799 h 800"/>
                <a:gd name="T70" fmla="*/ 734 w 983"/>
                <a:gd name="T71" fmla="*/ 799 h 800"/>
                <a:gd name="T72" fmla="*/ 701 w 983"/>
                <a:gd name="T73" fmla="*/ 799 h 800"/>
                <a:gd name="T74" fmla="*/ 667 w 983"/>
                <a:gd name="T75" fmla="*/ 799 h 800"/>
                <a:gd name="T76" fmla="*/ 633 w 983"/>
                <a:gd name="T77" fmla="*/ 799 h 800"/>
                <a:gd name="T78" fmla="*/ 599 w 983"/>
                <a:gd name="T79" fmla="*/ 799 h 800"/>
                <a:gd name="T80" fmla="*/ 565 w 983"/>
                <a:gd name="T81" fmla="*/ 799 h 800"/>
                <a:gd name="T82" fmla="*/ 532 w 983"/>
                <a:gd name="T83" fmla="*/ 799 h 800"/>
                <a:gd name="T84" fmla="*/ 494 w 983"/>
                <a:gd name="T85" fmla="*/ 799 h 800"/>
                <a:gd name="T86" fmla="*/ 461 w 983"/>
                <a:gd name="T87" fmla="*/ 799 h 800"/>
                <a:gd name="T88" fmla="*/ 426 w 983"/>
                <a:gd name="T89" fmla="*/ 799 h 800"/>
                <a:gd name="T90" fmla="*/ 392 w 983"/>
                <a:gd name="T91" fmla="*/ 799 h 800"/>
                <a:gd name="T92" fmla="*/ 359 w 983"/>
                <a:gd name="T93" fmla="*/ 799 h 800"/>
                <a:gd name="T94" fmla="*/ 324 w 983"/>
                <a:gd name="T95" fmla="*/ 799 h 800"/>
                <a:gd name="T96" fmla="*/ 291 w 983"/>
                <a:gd name="T97" fmla="*/ 799 h 800"/>
                <a:gd name="T98" fmla="*/ 254 w 983"/>
                <a:gd name="T99" fmla="*/ 799 h 800"/>
                <a:gd name="T100" fmla="*/ 220 w 983"/>
                <a:gd name="T101" fmla="*/ 799 h 800"/>
                <a:gd name="T102" fmla="*/ 186 w 983"/>
                <a:gd name="T103" fmla="*/ 799 h 800"/>
                <a:gd name="T104" fmla="*/ 152 w 983"/>
                <a:gd name="T105" fmla="*/ 799 h 800"/>
                <a:gd name="T106" fmla="*/ 118 w 983"/>
                <a:gd name="T107" fmla="*/ 799 h 800"/>
                <a:gd name="T108" fmla="*/ 84 w 983"/>
                <a:gd name="T109" fmla="*/ 799 h 800"/>
                <a:gd name="T110" fmla="*/ 51 w 983"/>
                <a:gd name="T111" fmla="*/ 799 h 800"/>
                <a:gd name="T112" fmla="*/ 16 w 983"/>
                <a:gd name="T113" fmla="*/ 799 h 8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3"/>
                <a:gd name="T172" fmla="*/ 0 h 800"/>
                <a:gd name="T173" fmla="*/ 983 w 983"/>
                <a:gd name="T174" fmla="*/ 800 h 8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3" h="800">
                  <a:moveTo>
                    <a:pt x="0" y="776"/>
                  </a:moveTo>
                  <a:lnTo>
                    <a:pt x="6" y="776"/>
                  </a:lnTo>
                  <a:lnTo>
                    <a:pt x="10" y="776"/>
                  </a:lnTo>
                  <a:lnTo>
                    <a:pt x="16" y="776"/>
                  </a:lnTo>
                  <a:lnTo>
                    <a:pt x="20" y="776"/>
                  </a:lnTo>
                  <a:lnTo>
                    <a:pt x="23" y="776"/>
                  </a:lnTo>
                  <a:lnTo>
                    <a:pt x="30" y="776"/>
                  </a:lnTo>
                  <a:lnTo>
                    <a:pt x="34" y="776"/>
                  </a:lnTo>
                  <a:lnTo>
                    <a:pt x="41" y="776"/>
                  </a:lnTo>
                  <a:lnTo>
                    <a:pt x="44" y="776"/>
                  </a:lnTo>
                  <a:lnTo>
                    <a:pt x="51" y="776"/>
                  </a:lnTo>
                  <a:lnTo>
                    <a:pt x="54" y="776"/>
                  </a:lnTo>
                  <a:lnTo>
                    <a:pt x="61" y="776"/>
                  </a:lnTo>
                  <a:lnTo>
                    <a:pt x="64" y="776"/>
                  </a:lnTo>
                  <a:lnTo>
                    <a:pt x="67" y="776"/>
                  </a:lnTo>
                  <a:lnTo>
                    <a:pt x="74" y="776"/>
                  </a:lnTo>
                  <a:lnTo>
                    <a:pt x="77" y="776"/>
                  </a:lnTo>
                  <a:lnTo>
                    <a:pt x="84" y="776"/>
                  </a:lnTo>
                  <a:lnTo>
                    <a:pt x="88" y="776"/>
                  </a:lnTo>
                  <a:lnTo>
                    <a:pt x="95" y="776"/>
                  </a:lnTo>
                  <a:lnTo>
                    <a:pt x="98" y="776"/>
                  </a:lnTo>
                  <a:lnTo>
                    <a:pt x="105" y="776"/>
                  </a:lnTo>
                  <a:lnTo>
                    <a:pt x="108" y="776"/>
                  </a:lnTo>
                  <a:lnTo>
                    <a:pt x="112" y="776"/>
                  </a:lnTo>
                  <a:lnTo>
                    <a:pt x="118" y="776"/>
                  </a:lnTo>
                  <a:lnTo>
                    <a:pt x="122" y="776"/>
                  </a:lnTo>
                  <a:lnTo>
                    <a:pt x="128" y="776"/>
                  </a:lnTo>
                  <a:lnTo>
                    <a:pt x="132" y="776"/>
                  </a:lnTo>
                  <a:lnTo>
                    <a:pt x="138" y="776"/>
                  </a:lnTo>
                  <a:lnTo>
                    <a:pt x="142" y="776"/>
                  </a:lnTo>
                  <a:lnTo>
                    <a:pt x="149" y="776"/>
                  </a:lnTo>
                  <a:lnTo>
                    <a:pt x="152" y="776"/>
                  </a:lnTo>
                  <a:lnTo>
                    <a:pt x="159" y="776"/>
                  </a:lnTo>
                  <a:lnTo>
                    <a:pt x="163" y="776"/>
                  </a:lnTo>
                  <a:lnTo>
                    <a:pt x="166" y="776"/>
                  </a:lnTo>
                  <a:lnTo>
                    <a:pt x="173" y="773"/>
                  </a:lnTo>
                  <a:lnTo>
                    <a:pt x="176" y="773"/>
                  </a:lnTo>
                  <a:lnTo>
                    <a:pt x="183" y="773"/>
                  </a:lnTo>
                  <a:lnTo>
                    <a:pt x="186" y="773"/>
                  </a:lnTo>
                  <a:lnTo>
                    <a:pt x="193" y="768"/>
                  </a:lnTo>
                  <a:lnTo>
                    <a:pt x="196" y="768"/>
                  </a:lnTo>
                  <a:lnTo>
                    <a:pt x="203" y="768"/>
                  </a:lnTo>
                  <a:lnTo>
                    <a:pt x="206" y="765"/>
                  </a:lnTo>
                  <a:lnTo>
                    <a:pt x="210" y="765"/>
                  </a:lnTo>
                  <a:lnTo>
                    <a:pt x="217" y="761"/>
                  </a:lnTo>
                  <a:lnTo>
                    <a:pt x="220" y="761"/>
                  </a:lnTo>
                  <a:lnTo>
                    <a:pt x="227" y="757"/>
                  </a:lnTo>
                  <a:lnTo>
                    <a:pt x="230" y="753"/>
                  </a:lnTo>
                  <a:lnTo>
                    <a:pt x="237" y="750"/>
                  </a:lnTo>
                  <a:lnTo>
                    <a:pt x="240" y="745"/>
                  </a:lnTo>
                  <a:lnTo>
                    <a:pt x="247" y="742"/>
                  </a:lnTo>
                  <a:lnTo>
                    <a:pt x="250" y="738"/>
                  </a:lnTo>
                  <a:lnTo>
                    <a:pt x="254" y="734"/>
                  </a:lnTo>
                  <a:lnTo>
                    <a:pt x="260" y="727"/>
                  </a:lnTo>
                  <a:lnTo>
                    <a:pt x="264" y="722"/>
                  </a:lnTo>
                  <a:lnTo>
                    <a:pt x="271" y="715"/>
                  </a:lnTo>
                  <a:lnTo>
                    <a:pt x="274" y="707"/>
                  </a:lnTo>
                  <a:lnTo>
                    <a:pt x="281" y="699"/>
                  </a:lnTo>
                  <a:lnTo>
                    <a:pt x="284" y="692"/>
                  </a:lnTo>
                  <a:lnTo>
                    <a:pt x="291" y="681"/>
                  </a:lnTo>
                  <a:lnTo>
                    <a:pt x="294" y="673"/>
                  </a:lnTo>
                  <a:lnTo>
                    <a:pt x="301" y="662"/>
                  </a:lnTo>
                  <a:lnTo>
                    <a:pt x="304" y="650"/>
                  </a:lnTo>
                  <a:lnTo>
                    <a:pt x="308" y="639"/>
                  </a:lnTo>
                  <a:lnTo>
                    <a:pt x="314" y="623"/>
                  </a:lnTo>
                  <a:lnTo>
                    <a:pt x="318" y="608"/>
                  </a:lnTo>
                  <a:lnTo>
                    <a:pt x="324" y="593"/>
                  </a:lnTo>
                  <a:lnTo>
                    <a:pt x="328" y="577"/>
                  </a:lnTo>
                  <a:lnTo>
                    <a:pt x="335" y="562"/>
                  </a:lnTo>
                  <a:lnTo>
                    <a:pt x="339" y="543"/>
                  </a:lnTo>
                  <a:lnTo>
                    <a:pt x="345" y="524"/>
                  </a:lnTo>
                  <a:lnTo>
                    <a:pt x="349" y="505"/>
                  </a:lnTo>
                  <a:lnTo>
                    <a:pt x="352" y="485"/>
                  </a:lnTo>
                  <a:lnTo>
                    <a:pt x="359" y="462"/>
                  </a:lnTo>
                  <a:lnTo>
                    <a:pt x="362" y="443"/>
                  </a:lnTo>
                  <a:lnTo>
                    <a:pt x="369" y="420"/>
                  </a:lnTo>
                  <a:lnTo>
                    <a:pt x="372" y="397"/>
                  </a:lnTo>
                  <a:lnTo>
                    <a:pt x="379" y="374"/>
                  </a:lnTo>
                  <a:lnTo>
                    <a:pt x="382" y="351"/>
                  </a:lnTo>
                  <a:lnTo>
                    <a:pt x="389" y="329"/>
                  </a:lnTo>
                  <a:lnTo>
                    <a:pt x="392" y="306"/>
                  </a:lnTo>
                  <a:lnTo>
                    <a:pt x="396" y="283"/>
                  </a:lnTo>
                  <a:lnTo>
                    <a:pt x="403" y="256"/>
                  </a:lnTo>
                  <a:lnTo>
                    <a:pt x="406" y="233"/>
                  </a:lnTo>
                  <a:lnTo>
                    <a:pt x="413" y="211"/>
                  </a:lnTo>
                  <a:lnTo>
                    <a:pt x="416" y="191"/>
                  </a:lnTo>
                  <a:lnTo>
                    <a:pt x="423" y="168"/>
                  </a:lnTo>
                  <a:lnTo>
                    <a:pt x="426" y="145"/>
                  </a:lnTo>
                  <a:lnTo>
                    <a:pt x="433" y="126"/>
                  </a:lnTo>
                  <a:lnTo>
                    <a:pt x="436" y="107"/>
                  </a:lnTo>
                  <a:lnTo>
                    <a:pt x="443" y="92"/>
                  </a:lnTo>
                  <a:lnTo>
                    <a:pt x="446" y="72"/>
                  </a:lnTo>
                  <a:lnTo>
                    <a:pt x="450" y="57"/>
                  </a:lnTo>
                  <a:lnTo>
                    <a:pt x="457" y="46"/>
                  </a:lnTo>
                  <a:lnTo>
                    <a:pt x="461" y="34"/>
                  </a:lnTo>
                  <a:lnTo>
                    <a:pt x="467" y="23"/>
                  </a:lnTo>
                  <a:lnTo>
                    <a:pt x="471" y="15"/>
                  </a:lnTo>
                  <a:lnTo>
                    <a:pt x="477" y="8"/>
                  </a:lnTo>
                  <a:lnTo>
                    <a:pt x="481" y="4"/>
                  </a:lnTo>
                  <a:lnTo>
                    <a:pt x="487" y="0"/>
                  </a:lnTo>
                  <a:lnTo>
                    <a:pt x="491" y="0"/>
                  </a:lnTo>
                  <a:lnTo>
                    <a:pt x="494" y="0"/>
                  </a:lnTo>
                  <a:lnTo>
                    <a:pt x="501" y="4"/>
                  </a:lnTo>
                  <a:lnTo>
                    <a:pt x="504" y="8"/>
                  </a:lnTo>
                  <a:lnTo>
                    <a:pt x="511" y="15"/>
                  </a:lnTo>
                  <a:lnTo>
                    <a:pt x="514" y="23"/>
                  </a:lnTo>
                  <a:lnTo>
                    <a:pt x="521" y="34"/>
                  </a:lnTo>
                  <a:lnTo>
                    <a:pt x="525" y="46"/>
                  </a:lnTo>
                  <a:lnTo>
                    <a:pt x="532" y="57"/>
                  </a:lnTo>
                  <a:lnTo>
                    <a:pt x="535" y="72"/>
                  </a:lnTo>
                  <a:lnTo>
                    <a:pt x="538" y="92"/>
                  </a:lnTo>
                  <a:lnTo>
                    <a:pt x="545" y="107"/>
                  </a:lnTo>
                  <a:lnTo>
                    <a:pt x="548" y="126"/>
                  </a:lnTo>
                  <a:lnTo>
                    <a:pt x="555" y="145"/>
                  </a:lnTo>
                  <a:lnTo>
                    <a:pt x="558" y="168"/>
                  </a:lnTo>
                  <a:lnTo>
                    <a:pt x="565" y="191"/>
                  </a:lnTo>
                  <a:lnTo>
                    <a:pt x="568" y="211"/>
                  </a:lnTo>
                  <a:lnTo>
                    <a:pt x="575" y="233"/>
                  </a:lnTo>
                  <a:lnTo>
                    <a:pt x="579" y="256"/>
                  </a:lnTo>
                  <a:lnTo>
                    <a:pt x="586" y="283"/>
                  </a:lnTo>
                  <a:lnTo>
                    <a:pt x="589" y="306"/>
                  </a:lnTo>
                  <a:lnTo>
                    <a:pt x="593" y="329"/>
                  </a:lnTo>
                  <a:lnTo>
                    <a:pt x="599" y="351"/>
                  </a:lnTo>
                  <a:lnTo>
                    <a:pt x="603" y="374"/>
                  </a:lnTo>
                  <a:lnTo>
                    <a:pt x="609" y="397"/>
                  </a:lnTo>
                  <a:lnTo>
                    <a:pt x="613" y="420"/>
                  </a:lnTo>
                  <a:lnTo>
                    <a:pt x="619" y="443"/>
                  </a:lnTo>
                  <a:lnTo>
                    <a:pt x="623" y="462"/>
                  </a:lnTo>
                  <a:lnTo>
                    <a:pt x="629" y="485"/>
                  </a:lnTo>
                  <a:lnTo>
                    <a:pt x="633" y="505"/>
                  </a:lnTo>
                  <a:lnTo>
                    <a:pt x="636" y="524"/>
                  </a:lnTo>
                  <a:lnTo>
                    <a:pt x="643" y="543"/>
                  </a:lnTo>
                  <a:lnTo>
                    <a:pt x="647" y="562"/>
                  </a:lnTo>
                  <a:lnTo>
                    <a:pt x="654" y="577"/>
                  </a:lnTo>
                  <a:lnTo>
                    <a:pt x="657" y="593"/>
                  </a:lnTo>
                  <a:lnTo>
                    <a:pt x="664" y="608"/>
                  </a:lnTo>
                  <a:lnTo>
                    <a:pt x="667" y="623"/>
                  </a:lnTo>
                  <a:lnTo>
                    <a:pt x="674" y="639"/>
                  </a:lnTo>
                  <a:lnTo>
                    <a:pt x="677" y="650"/>
                  </a:lnTo>
                  <a:lnTo>
                    <a:pt x="680" y="662"/>
                  </a:lnTo>
                  <a:lnTo>
                    <a:pt x="687" y="673"/>
                  </a:lnTo>
                  <a:lnTo>
                    <a:pt x="690" y="681"/>
                  </a:lnTo>
                  <a:lnTo>
                    <a:pt x="697" y="692"/>
                  </a:lnTo>
                  <a:lnTo>
                    <a:pt x="701" y="699"/>
                  </a:lnTo>
                  <a:lnTo>
                    <a:pt x="708" y="707"/>
                  </a:lnTo>
                  <a:lnTo>
                    <a:pt x="711" y="715"/>
                  </a:lnTo>
                  <a:lnTo>
                    <a:pt x="718" y="722"/>
                  </a:lnTo>
                  <a:lnTo>
                    <a:pt x="721" y="727"/>
                  </a:lnTo>
                  <a:lnTo>
                    <a:pt x="728" y="734"/>
                  </a:lnTo>
                  <a:lnTo>
                    <a:pt x="731" y="738"/>
                  </a:lnTo>
                  <a:lnTo>
                    <a:pt x="734" y="742"/>
                  </a:lnTo>
                  <a:lnTo>
                    <a:pt x="741" y="745"/>
                  </a:lnTo>
                  <a:lnTo>
                    <a:pt x="744" y="750"/>
                  </a:lnTo>
                  <a:lnTo>
                    <a:pt x="751" y="753"/>
                  </a:lnTo>
                  <a:lnTo>
                    <a:pt x="754" y="757"/>
                  </a:lnTo>
                  <a:lnTo>
                    <a:pt x="762" y="761"/>
                  </a:lnTo>
                  <a:lnTo>
                    <a:pt x="765" y="761"/>
                  </a:lnTo>
                  <a:lnTo>
                    <a:pt x="772" y="765"/>
                  </a:lnTo>
                  <a:lnTo>
                    <a:pt x="775" y="765"/>
                  </a:lnTo>
                  <a:lnTo>
                    <a:pt x="779" y="768"/>
                  </a:lnTo>
                  <a:lnTo>
                    <a:pt x="785" y="768"/>
                  </a:lnTo>
                  <a:lnTo>
                    <a:pt x="789" y="768"/>
                  </a:lnTo>
                  <a:lnTo>
                    <a:pt x="795" y="773"/>
                  </a:lnTo>
                  <a:lnTo>
                    <a:pt x="799" y="773"/>
                  </a:lnTo>
                  <a:lnTo>
                    <a:pt x="805" y="773"/>
                  </a:lnTo>
                  <a:lnTo>
                    <a:pt x="809" y="773"/>
                  </a:lnTo>
                  <a:lnTo>
                    <a:pt x="815" y="776"/>
                  </a:lnTo>
                  <a:lnTo>
                    <a:pt x="819" y="776"/>
                  </a:lnTo>
                  <a:lnTo>
                    <a:pt x="823" y="776"/>
                  </a:lnTo>
                  <a:lnTo>
                    <a:pt x="830" y="776"/>
                  </a:lnTo>
                  <a:lnTo>
                    <a:pt x="833" y="776"/>
                  </a:lnTo>
                  <a:lnTo>
                    <a:pt x="840" y="776"/>
                  </a:lnTo>
                  <a:lnTo>
                    <a:pt x="843" y="776"/>
                  </a:lnTo>
                  <a:lnTo>
                    <a:pt x="850" y="776"/>
                  </a:lnTo>
                  <a:lnTo>
                    <a:pt x="853" y="776"/>
                  </a:lnTo>
                  <a:lnTo>
                    <a:pt x="860" y="776"/>
                  </a:lnTo>
                  <a:lnTo>
                    <a:pt x="863" y="776"/>
                  </a:lnTo>
                  <a:lnTo>
                    <a:pt x="870" y="776"/>
                  </a:lnTo>
                  <a:lnTo>
                    <a:pt x="873" y="776"/>
                  </a:lnTo>
                  <a:lnTo>
                    <a:pt x="876" y="776"/>
                  </a:lnTo>
                  <a:lnTo>
                    <a:pt x="883" y="776"/>
                  </a:lnTo>
                  <a:lnTo>
                    <a:pt x="887" y="776"/>
                  </a:lnTo>
                  <a:lnTo>
                    <a:pt x="894" y="776"/>
                  </a:lnTo>
                  <a:lnTo>
                    <a:pt x="897" y="776"/>
                  </a:lnTo>
                  <a:lnTo>
                    <a:pt x="904" y="776"/>
                  </a:lnTo>
                  <a:lnTo>
                    <a:pt x="907" y="776"/>
                  </a:lnTo>
                  <a:lnTo>
                    <a:pt x="914" y="776"/>
                  </a:lnTo>
                  <a:lnTo>
                    <a:pt x="917" y="776"/>
                  </a:lnTo>
                  <a:lnTo>
                    <a:pt x="921" y="776"/>
                  </a:lnTo>
                  <a:lnTo>
                    <a:pt x="927" y="776"/>
                  </a:lnTo>
                  <a:lnTo>
                    <a:pt x="931" y="776"/>
                  </a:lnTo>
                  <a:lnTo>
                    <a:pt x="937" y="776"/>
                  </a:lnTo>
                  <a:lnTo>
                    <a:pt x="941" y="776"/>
                  </a:lnTo>
                  <a:lnTo>
                    <a:pt x="948" y="776"/>
                  </a:lnTo>
                  <a:lnTo>
                    <a:pt x="952" y="776"/>
                  </a:lnTo>
                  <a:lnTo>
                    <a:pt x="958" y="776"/>
                  </a:lnTo>
                  <a:lnTo>
                    <a:pt x="962" y="776"/>
                  </a:lnTo>
                  <a:lnTo>
                    <a:pt x="965" y="776"/>
                  </a:lnTo>
                  <a:lnTo>
                    <a:pt x="972" y="776"/>
                  </a:lnTo>
                  <a:lnTo>
                    <a:pt x="975" y="776"/>
                  </a:lnTo>
                  <a:lnTo>
                    <a:pt x="982" y="776"/>
                  </a:lnTo>
                  <a:lnTo>
                    <a:pt x="982" y="799"/>
                  </a:lnTo>
                  <a:lnTo>
                    <a:pt x="975" y="799"/>
                  </a:lnTo>
                  <a:lnTo>
                    <a:pt x="972" y="799"/>
                  </a:lnTo>
                  <a:lnTo>
                    <a:pt x="965" y="799"/>
                  </a:lnTo>
                  <a:lnTo>
                    <a:pt x="962" y="799"/>
                  </a:lnTo>
                  <a:lnTo>
                    <a:pt x="958" y="799"/>
                  </a:lnTo>
                  <a:lnTo>
                    <a:pt x="952" y="799"/>
                  </a:lnTo>
                  <a:lnTo>
                    <a:pt x="948" y="799"/>
                  </a:lnTo>
                  <a:lnTo>
                    <a:pt x="941" y="799"/>
                  </a:lnTo>
                  <a:lnTo>
                    <a:pt x="937" y="799"/>
                  </a:lnTo>
                  <a:lnTo>
                    <a:pt x="931" y="799"/>
                  </a:lnTo>
                  <a:lnTo>
                    <a:pt x="927" y="799"/>
                  </a:lnTo>
                  <a:lnTo>
                    <a:pt x="921" y="799"/>
                  </a:lnTo>
                  <a:lnTo>
                    <a:pt x="917" y="799"/>
                  </a:lnTo>
                  <a:lnTo>
                    <a:pt x="914" y="799"/>
                  </a:lnTo>
                  <a:lnTo>
                    <a:pt x="907" y="799"/>
                  </a:lnTo>
                  <a:lnTo>
                    <a:pt x="904" y="799"/>
                  </a:lnTo>
                  <a:lnTo>
                    <a:pt x="897" y="799"/>
                  </a:lnTo>
                  <a:lnTo>
                    <a:pt x="894" y="799"/>
                  </a:lnTo>
                  <a:lnTo>
                    <a:pt x="887" y="799"/>
                  </a:lnTo>
                  <a:lnTo>
                    <a:pt x="883" y="799"/>
                  </a:lnTo>
                  <a:lnTo>
                    <a:pt x="876" y="799"/>
                  </a:lnTo>
                  <a:lnTo>
                    <a:pt x="873" y="799"/>
                  </a:lnTo>
                  <a:lnTo>
                    <a:pt x="870" y="799"/>
                  </a:lnTo>
                  <a:lnTo>
                    <a:pt x="863" y="799"/>
                  </a:lnTo>
                  <a:lnTo>
                    <a:pt x="860" y="799"/>
                  </a:lnTo>
                  <a:lnTo>
                    <a:pt x="853" y="799"/>
                  </a:lnTo>
                  <a:lnTo>
                    <a:pt x="850" y="799"/>
                  </a:lnTo>
                  <a:lnTo>
                    <a:pt x="843" y="799"/>
                  </a:lnTo>
                  <a:lnTo>
                    <a:pt x="840" y="799"/>
                  </a:lnTo>
                  <a:lnTo>
                    <a:pt x="833" y="799"/>
                  </a:lnTo>
                  <a:lnTo>
                    <a:pt x="830" y="799"/>
                  </a:lnTo>
                  <a:lnTo>
                    <a:pt x="823" y="799"/>
                  </a:lnTo>
                  <a:lnTo>
                    <a:pt x="819" y="799"/>
                  </a:lnTo>
                  <a:lnTo>
                    <a:pt x="815" y="799"/>
                  </a:lnTo>
                  <a:lnTo>
                    <a:pt x="809" y="799"/>
                  </a:lnTo>
                  <a:lnTo>
                    <a:pt x="805" y="799"/>
                  </a:lnTo>
                  <a:lnTo>
                    <a:pt x="799" y="799"/>
                  </a:lnTo>
                  <a:lnTo>
                    <a:pt x="795" y="799"/>
                  </a:lnTo>
                  <a:lnTo>
                    <a:pt x="789" y="799"/>
                  </a:lnTo>
                  <a:lnTo>
                    <a:pt x="785" y="799"/>
                  </a:lnTo>
                  <a:lnTo>
                    <a:pt x="779" y="799"/>
                  </a:lnTo>
                  <a:lnTo>
                    <a:pt x="775" y="799"/>
                  </a:lnTo>
                  <a:lnTo>
                    <a:pt x="772" y="799"/>
                  </a:lnTo>
                  <a:lnTo>
                    <a:pt x="765" y="799"/>
                  </a:lnTo>
                  <a:lnTo>
                    <a:pt x="762" y="799"/>
                  </a:lnTo>
                  <a:lnTo>
                    <a:pt x="754" y="799"/>
                  </a:lnTo>
                  <a:lnTo>
                    <a:pt x="751" y="799"/>
                  </a:lnTo>
                  <a:lnTo>
                    <a:pt x="744" y="799"/>
                  </a:lnTo>
                  <a:lnTo>
                    <a:pt x="741" y="799"/>
                  </a:lnTo>
                  <a:lnTo>
                    <a:pt x="734" y="799"/>
                  </a:lnTo>
                  <a:lnTo>
                    <a:pt x="731" y="799"/>
                  </a:lnTo>
                  <a:lnTo>
                    <a:pt x="728" y="799"/>
                  </a:lnTo>
                  <a:lnTo>
                    <a:pt x="721" y="799"/>
                  </a:lnTo>
                  <a:lnTo>
                    <a:pt x="718" y="799"/>
                  </a:lnTo>
                  <a:lnTo>
                    <a:pt x="711" y="799"/>
                  </a:lnTo>
                  <a:lnTo>
                    <a:pt x="708" y="799"/>
                  </a:lnTo>
                  <a:lnTo>
                    <a:pt x="701" y="799"/>
                  </a:lnTo>
                  <a:lnTo>
                    <a:pt x="697" y="799"/>
                  </a:lnTo>
                  <a:lnTo>
                    <a:pt x="690" y="799"/>
                  </a:lnTo>
                  <a:lnTo>
                    <a:pt x="687" y="799"/>
                  </a:lnTo>
                  <a:lnTo>
                    <a:pt x="680" y="799"/>
                  </a:lnTo>
                  <a:lnTo>
                    <a:pt x="677" y="799"/>
                  </a:lnTo>
                  <a:lnTo>
                    <a:pt x="674" y="799"/>
                  </a:lnTo>
                  <a:lnTo>
                    <a:pt x="667" y="799"/>
                  </a:lnTo>
                  <a:lnTo>
                    <a:pt x="664" y="799"/>
                  </a:lnTo>
                  <a:lnTo>
                    <a:pt x="657" y="799"/>
                  </a:lnTo>
                  <a:lnTo>
                    <a:pt x="654" y="799"/>
                  </a:lnTo>
                  <a:lnTo>
                    <a:pt x="647" y="799"/>
                  </a:lnTo>
                  <a:lnTo>
                    <a:pt x="643" y="799"/>
                  </a:lnTo>
                  <a:lnTo>
                    <a:pt x="636" y="799"/>
                  </a:lnTo>
                  <a:lnTo>
                    <a:pt x="633" y="799"/>
                  </a:lnTo>
                  <a:lnTo>
                    <a:pt x="629" y="799"/>
                  </a:lnTo>
                  <a:lnTo>
                    <a:pt x="623" y="799"/>
                  </a:lnTo>
                  <a:lnTo>
                    <a:pt x="619" y="799"/>
                  </a:lnTo>
                  <a:lnTo>
                    <a:pt x="613" y="799"/>
                  </a:lnTo>
                  <a:lnTo>
                    <a:pt x="609" y="799"/>
                  </a:lnTo>
                  <a:lnTo>
                    <a:pt x="603" y="799"/>
                  </a:lnTo>
                  <a:lnTo>
                    <a:pt x="599" y="799"/>
                  </a:lnTo>
                  <a:lnTo>
                    <a:pt x="593" y="799"/>
                  </a:lnTo>
                  <a:lnTo>
                    <a:pt x="589" y="799"/>
                  </a:lnTo>
                  <a:lnTo>
                    <a:pt x="586" y="799"/>
                  </a:lnTo>
                  <a:lnTo>
                    <a:pt x="579" y="799"/>
                  </a:lnTo>
                  <a:lnTo>
                    <a:pt x="575" y="799"/>
                  </a:lnTo>
                  <a:lnTo>
                    <a:pt x="568" y="799"/>
                  </a:lnTo>
                  <a:lnTo>
                    <a:pt x="565" y="799"/>
                  </a:lnTo>
                  <a:lnTo>
                    <a:pt x="558" y="799"/>
                  </a:lnTo>
                  <a:lnTo>
                    <a:pt x="555" y="799"/>
                  </a:lnTo>
                  <a:lnTo>
                    <a:pt x="548" y="799"/>
                  </a:lnTo>
                  <a:lnTo>
                    <a:pt x="545" y="799"/>
                  </a:lnTo>
                  <a:lnTo>
                    <a:pt x="538" y="799"/>
                  </a:lnTo>
                  <a:lnTo>
                    <a:pt x="535" y="799"/>
                  </a:lnTo>
                  <a:lnTo>
                    <a:pt x="532" y="799"/>
                  </a:lnTo>
                  <a:lnTo>
                    <a:pt x="525" y="799"/>
                  </a:lnTo>
                  <a:lnTo>
                    <a:pt x="521" y="799"/>
                  </a:lnTo>
                  <a:lnTo>
                    <a:pt x="514" y="799"/>
                  </a:lnTo>
                  <a:lnTo>
                    <a:pt x="511" y="799"/>
                  </a:lnTo>
                  <a:lnTo>
                    <a:pt x="504" y="799"/>
                  </a:lnTo>
                  <a:lnTo>
                    <a:pt x="501" y="799"/>
                  </a:lnTo>
                  <a:lnTo>
                    <a:pt x="494" y="799"/>
                  </a:lnTo>
                  <a:lnTo>
                    <a:pt x="491" y="799"/>
                  </a:lnTo>
                  <a:lnTo>
                    <a:pt x="487" y="799"/>
                  </a:lnTo>
                  <a:lnTo>
                    <a:pt x="481" y="799"/>
                  </a:lnTo>
                  <a:lnTo>
                    <a:pt x="477" y="799"/>
                  </a:lnTo>
                  <a:lnTo>
                    <a:pt x="471" y="799"/>
                  </a:lnTo>
                  <a:lnTo>
                    <a:pt x="467" y="799"/>
                  </a:lnTo>
                  <a:lnTo>
                    <a:pt x="461" y="799"/>
                  </a:lnTo>
                  <a:lnTo>
                    <a:pt x="457" y="799"/>
                  </a:lnTo>
                  <a:lnTo>
                    <a:pt x="450" y="799"/>
                  </a:lnTo>
                  <a:lnTo>
                    <a:pt x="446" y="799"/>
                  </a:lnTo>
                  <a:lnTo>
                    <a:pt x="443" y="799"/>
                  </a:lnTo>
                  <a:lnTo>
                    <a:pt x="436" y="799"/>
                  </a:lnTo>
                  <a:lnTo>
                    <a:pt x="433" y="799"/>
                  </a:lnTo>
                  <a:lnTo>
                    <a:pt x="426" y="799"/>
                  </a:lnTo>
                  <a:lnTo>
                    <a:pt x="423" y="799"/>
                  </a:lnTo>
                  <a:lnTo>
                    <a:pt x="416" y="799"/>
                  </a:lnTo>
                  <a:lnTo>
                    <a:pt x="413" y="799"/>
                  </a:lnTo>
                  <a:lnTo>
                    <a:pt x="406" y="799"/>
                  </a:lnTo>
                  <a:lnTo>
                    <a:pt x="403" y="799"/>
                  </a:lnTo>
                  <a:lnTo>
                    <a:pt x="396" y="799"/>
                  </a:lnTo>
                  <a:lnTo>
                    <a:pt x="392" y="799"/>
                  </a:lnTo>
                  <a:lnTo>
                    <a:pt x="389" y="799"/>
                  </a:lnTo>
                  <a:lnTo>
                    <a:pt x="382" y="799"/>
                  </a:lnTo>
                  <a:lnTo>
                    <a:pt x="379" y="799"/>
                  </a:lnTo>
                  <a:lnTo>
                    <a:pt x="372" y="799"/>
                  </a:lnTo>
                  <a:lnTo>
                    <a:pt x="369" y="799"/>
                  </a:lnTo>
                  <a:lnTo>
                    <a:pt x="362" y="799"/>
                  </a:lnTo>
                  <a:lnTo>
                    <a:pt x="359" y="799"/>
                  </a:lnTo>
                  <a:lnTo>
                    <a:pt x="352" y="799"/>
                  </a:lnTo>
                  <a:lnTo>
                    <a:pt x="349" y="799"/>
                  </a:lnTo>
                  <a:lnTo>
                    <a:pt x="345" y="799"/>
                  </a:lnTo>
                  <a:lnTo>
                    <a:pt x="339" y="799"/>
                  </a:lnTo>
                  <a:lnTo>
                    <a:pt x="335" y="799"/>
                  </a:lnTo>
                  <a:lnTo>
                    <a:pt x="328" y="799"/>
                  </a:lnTo>
                  <a:lnTo>
                    <a:pt x="324" y="799"/>
                  </a:lnTo>
                  <a:lnTo>
                    <a:pt x="318" y="799"/>
                  </a:lnTo>
                  <a:lnTo>
                    <a:pt x="314" y="799"/>
                  </a:lnTo>
                  <a:lnTo>
                    <a:pt x="308" y="799"/>
                  </a:lnTo>
                  <a:lnTo>
                    <a:pt x="304" y="799"/>
                  </a:lnTo>
                  <a:lnTo>
                    <a:pt x="301" y="799"/>
                  </a:lnTo>
                  <a:lnTo>
                    <a:pt x="294" y="799"/>
                  </a:lnTo>
                  <a:lnTo>
                    <a:pt x="291" y="799"/>
                  </a:lnTo>
                  <a:lnTo>
                    <a:pt x="284" y="799"/>
                  </a:lnTo>
                  <a:lnTo>
                    <a:pt x="281" y="799"/>
                  </a:lnTo>
                  <a:lnTo>
                    <a:pt x="274" y="799"/>
                  </a:lnTo>
                  <a:lnTo>
                    <a:pt x="271" y="799"/>
                  </a:lnTo>
                  <a:lnTo>
                    <a:pt x="264" y="799"/>
                  </a:lnTo>
                  <a:lnTo>
                    <a:pt x="260" y="799"/>
                  </a:lnTo>
                  <a:lnTo>
                    <a:pt x="254" y="799"/>
                  </a:lnTo>
                  <a:lnTo>
                    <a:pt x="250" y="799"/>
                  </a:lnTo>
                  <a:lnTo>
                    <a:pt x="247" y="799"/>
                  </a:lnTo>
                  <a:lnTo>
                    <a:pt x="240" y="799"/>
                  </a:lnTo>
                  <a:lnTo>
                    <a:pt x="237" y="799"/>
                  </a:lnTo>
                  <a:lnTo>
                    <a:pt x="230" y="799"/>
                  </a:lnTo>
                  <a:lnTo>
                    <a:pt x="227" y="799"/>
                  </a:lnTo>
                  <a:lnTo>
                    <a:pt x="220" y="799"/>
                  </a:lnTo>
                  <a:lnTo>
                    <a:pt x="217" y="799"/>
                  </a:lnTo>
                  <a:lnTo>
                    <a:pt x="210" y="799"/>
                  </a:lnTo>
                  <a:lnTo>
                    <a:pt x="206" y="799"/>
                  </a:lnTo>
                  <a:lnTo>
                    <a:pt x="203" y="799"/>
                  </a:lnTo>
                  <a:lnTo>
                    <a:pt x="196" y="799"/>
                  </a:lnTo>
                  <a:lnTo>
                    <a:pt x="193" y="799"/>
                  </a:lnTo>
                  <a:lnTo>
                    <a:pt x="186" y="799"/>
                  </a:lnTo>
                  <a:lnTo>
                    <a:pt x="183" y="799"/>
                  </a:lnTo>
                  <a:lnTo>
                    <a:pt x="176" y="799"/>
                  </a:lnTo>
                  <a:lnTo>
                    <a:pt x="173" y="799"/>
                  </a:lnTo>
                  <a:lnTo>
                    <a:pt x="166" y="799"/>
                  </a:lnTo>
                  <a:lnTo>
                    <a:pt x="163" y="799"/>
                  </a:lnTo>
                  <a:lnTo>
                    <a:pt x="159" y="799"/>
                  </a:lnTo>
                  <a:lnTo>
                    <a:pt x="152" y="799"/>
                  </a:lnTo>
                  <a:lnTo>
                    <a:pt x="149" y="799"/>
                  </a:lnTo>
                  <a:lnTo>
                    <a:pt x="142" y="799"/>
                  </a:lnTo>
                  <a:lnTo>
                    <a:pt x="138" y="799"/>
                  </a:lnTo>
                  <a:lnTo>
                    <a:pt x="132" y="799"/>
                  </a:lnTo>
                  <a:lnTo>
                    <a:pt x="128" y="799"/>
                  </a:lnTo>
                  <a:lnTo>
                    <a:pt x="122" y="799"/>
                  </a:lnTo>
                  <a:lnTo>
                    <a:pt x="118" y="799"/>
                  </a:lnTo>
                  <a:lnTo>
                    <a:pt x="112" y="799"/>
                  </a:lnTo>
                  <a:lnTo>
                    <a:pt x="108" y="799"/>
                  </a:lnTo>
                  <a:lnTo>
                    <a:pt x="105" y="799"/>
                  </a:lnTo>
                  <a:lnTo>
                    <a:pt x="98" y="799"/>
                  </a:lnTo>
                  <a:lnTo>
                    <a:pt x="95" y="799"/>
                  </a:lnTo>
                  <a:lnTo>
                    <a:pt x="88" y="799"/>
                  </a:lnTo>
                  <a:lnTo>
                    <a:pt x="84" y="799"/>
                  </a:lnTo>
                  <a:lnTo>
                    <a:pt x="77" y="799"/>
                  </a:lnTo>
                  <a:lnTo>
                    <a:pt x="74" y="799"/>
                  </a:lnTo>
                  <a:lnTo>
                    <a:pt x="67" y="799"/>
                  </a:lnTo>
                  <a:lnTo>
                    <a:pt x="64" y="799"/>
                  </a:lnTo>
                  <a:lnTo>
                    <a:pt x="61" y="799"/>
                  </a:lnTo>
                  <a:lnTo>
                    <a:pt x="54" y="799"/>
                  </a:lnTo>
                  <a:lnTo>
                    <a:pt x="51" y="799"/>
                  </a:lnTo>
                  <a:lnTo>
                    <a:pt x="44" y="799"/>
                  </a:lnTo>
                  <a:lnTo>
                    <a:pt x="41" y="799"/>
                  </a:lnTo>
                  <a:lnTo>
                    <a:pt x="34" y="799"/>
                  </a:lnTo>
                  <a:lnTo>
                    <a:pt x="30" y="799"/>
                  </a:lnTo>
                  <a:lnTo>
                    <a:pt x="23" y="799"/>
                  </a:lnTo>
                  <a:lnTo>
                    <a:pt x="20" y="799"/>
                  </a:lnTo>
                  <a:lnTo>
                    <a:pt x="16" y="799"/>
                  </a:lnTo>
                  <a:lnTo>
                    <a:pt x="10" y="799"/>
                  </a:lnTo>
                  <a:lnTo>
                    <a:pt x="6" y="799"/>
                  </a:lnTo>
                  <a:lnTo>
                    <a:pt x="0" y="799"/>
                  </a:lnTo>
                  <a:lnTo>
                    <a:pt x="0" y="776"/>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590" name="Freeform 14"/>
            <p:cNvSpPr>
              <a:spLocks/>
            </p:cNvSpPr>
            <p:nvPr/>
          </p:nvSpPr>
          <p:spPr bwMode="auto">
            <a:xfrm>
              <a:off x="4492" y="3126"/>
              <a:ext cx="987" cy="806"/>
            </a:xfrm>
            <a:custGeom>
              <a:avLst/>
              <a:gdLst>
                <a:gd name="T0" fmla="*/ 31 w 987"/>
                <a:gd name="T1" fmla="*/ 782 h 806"/>
                <a:gd name="T2" fmla="*/ 64 w 987"/>
                <a:gd name="T3" fmla="*/ 782 h 806"/>
                <a:gd name="T4" fmla="*/ 98 w 987"/>
                <a:gd name="T5" fmla="*/ 782 h 806"/>
                <a:gd name="T6" fmla="*/ 133 w 987"/>
                <a:gd name="T7" fmla="*/ 782 h 806"/>
                <a:gd name="T8" fmla="*/ 166 w 987"/>
                <a:gd name="T9" fmla="*/ 782 h 806"/>
                <a:gd name="T10" fmla="*/ 204 w 987"/>
                <a:gd name="T11" fmla="*/ 774 h 806"/>
                <a:gd name="T12" fmla="*/ 238 w 987"/>
                <a:gd name="T13" fmla="*/ 755 h 806"/>
                <a:gd name="T14" fmla="*/ 272 w 987"/>
                <a:gd name="T15" fmla="*/ 721 h 806"/>
                <a:gd name="T16" fmla="*/ 305 w 987"/>
                <a:gd name="T17" fmla="*/ 655 h 806"/>
                <a:gd name="T18" fmla="*/ 340 w 987"/>
                <a:gd name="T19" fmla="*/ 547 h 806"/>
                <a:gd name="T20" fmla="*/ 374 w 987"/>
                <a:gd name="T21" fmla="*/ 400 h 806"/>
                <a:gd name="T22" fmla="*/ 407 w 987"/>
                <a:gd name="T23" fmla="*/ 235 h 806"/>
                <a:gd name="T24" fmla="*/ 445 w 987"/>
                <a:gd name="T25" fmla="*/ 92 h 806"/>
                <a:gd name="T26" fmla="*/ 479 w 987"/>
                <a:gd name="T27" fmla="*/ 8 h 806"/>
                <a:gd name="T28" fmla="*/ 513 w 987"/>
                <a:gd name="T29" fmla="*/ 15 h 806"/>
                <a:gd name="T30" fmla="*/ 547 w 987"/>
                <a:gd name="T31" fmla="*/ 107 h 806"/>
                <a:gd name="T32" fmla="*/ 581 w 987"/>
                <a:gd name="T33" fmla="*/ 258 h 806"/>
                <a:gd name="T34" fmla="*/ 615 w 987"/>
                <a:gd name="T35" fmla="*/ 423 h 806"/>
                <a:gd name="T36" fmla="*/ 649 w 987"/>
                <a:gd name="T37" fmla="*/ 566 h 806"/>
                <a:gd name="T38" fmla="*/ 683 w 987"/>
                <a:gd name="T39" fmla="*/ 667 h 806"/>
                <a:gd name="T40" fmla="*/ 721 w 987"/>
                <a:gd name="T41" fmla="*/ 728 h 806"/>
                <a:gd name="T42" fmla="*/ 754 w 987"/>
                <a:gd name="T43" fmla="*/ 759 h 806"/>
                <a:gd name="T44" fmla="*/ 788 w 987"/>
                <a:gd name="T45" fmla="*/ 774 h 806"/>
                <a:gd name="T46" fmla="*/ 823 w 987"/>
                <a:gd name="T47" fmla="*/ 782 h 806"/>
                <a:gd name="T48" fmla="*/ 856 w 987"/>
                <a:gd name="T49" fmla="*/ 782 h 806"/>
                <a:gd name="T50" fmla="*/ 890 w 987"/>
                <a:gd name="T51" fmla="*/ 782 h 806"/>
                <a:gd name="T52" fmla="*/ 925 w 987"/>
                <a:gd name="T53" fmla="*/ 782 h 806"/>
                <a:gd name="T54" fmla="*/ 962 w 987"/>
                <a:gd name="T55" fmla="*/ 782 h 806"/>
                <a:gd name="T56" fmla="*/ 979 w 987"/>
                <a:gd name="T57" fmla="*/ 805 h 806"/>
                <a:gd name="T58" fmla="*/ 945 w 987"/>
                <a:gd name="T59" fmla="*/ 805 h 806"/>
                <a:gd name="T60" fmla="*/ 911 w 987"/>
                <a:gd name="T61" fmla="*/ 805 h 806"/>
                <a:gd name="T62" fmla="*/ 877 w 987"/>
                <a:gd name="T63" fmla="*/ 805 h 806"/>
                <a:gd name="T64" fmla="*/ 843 w 987"/>
                <a:gd name="T65" fmla="*/ 805 h 806"/>
                <a:gd name="T66" fmla="*/ 809 w 987"/>
                <a:gd name="T67" fmla="*/ 805 h 806"/>
                <a:gd name="T68" fmla="*/ 775 w 987"/>
                <a:gd name="T69" fmla="*/ 805 h 806"/>
                <a:gd name="T70" fmla="*/ 737 w 987"/>
                <a:gd name="T71" fmla="*/ 805 h 806"/>
                <a:gd name="T72" fmla="*/ 703 w 987"/>
                <a:gd name="T73" fmla="*/ 805 h 806"/>
                <a:gd name="T74" fmla="*/ 670 w 987"/>
                <a:gd name="T75" fmla="*/ 805 h 806"/>
                <a:gd name="T76" fmla="*/ 636 w 987"/>
                <a:gd name="T77" fmla="*/ 805 h 806"/>
                <a:gd name="T78" fmla="*/ 601 w 987"/>
                <a:gd name="T79" fmla="*/ 805 h 806"/>
                <a:gd name="T80" fmla="*/ 568 w 987"/>
                <a:gd name="T81" fmla="*/ 805 h 806"/>
                <a:gd name="T82" fmla="*/ 534 w 987"/>
                <a:gd name="T83" fmla="*/ 805 h 806"/>
                <a:gd name="T84" fmla="*/ 496 w 987"/>
                <a:gd name="T85" fmla="*/ 805 h 806"/>
                <a:gd name="T86" fmla="*/ 462 w 987"/>
                <a:gd name="T87" fmla="*/ 805 h 806"/>
                <a:gd name="T88" fmla="*/ 428 w 987"/>
                <a:gd name="T89" fmla="*/ 805 h 806"/>
                <a:gd name="T90" fmla="*/ 394 w 987"/>
                <a:gd name="T91" fmla="*/ 805 h 806"/>
                <a:gd name="T92" fmla="*/ 360 w 987"/>
                <a:gd name="T93" fmla="*/ 805 h 806"/>
                <a:gd name="T94" fmla="*/ 326 w 987"/>
                <a:gd name="T95" fmla="*/ 805 h 806"/>
                <a:gd name="T96" fmla="*/ 292 w 987"/>
                <a:gd name="T97" fmla="*/ 805 h 806"/>
                <a:gd name="T98" fmla="*/ 255 w 987"/>
                <a:gd name="T99" fmla="*/ 805 h 806"/>
                <a:gd name="T100" fmla="*/ 221 w 987"/>
                <a:gd name="T101" fmla="*/ 805 h 806"/>
                <a:gd name="T102" fmla="*/ 187 w 987"/>
                <a:gd name="T103" fmla="*/ 805 h 806"/>
                <a:gd name="T104" fmla="*/ 153 w 987"/>
                <a:gd name="T105" fmla="*/ 805 h 806"/>
                <a:gd name="T106" fmla="*/ 119 w 987"/>
                <a:gd name="T107" fmla="*/ 805 h 806"/>
                <a:gd name="T108" fmla="*/ 85 w 987"/>
                <a:gd name="T109" fmla="*/ 805 h 806"/>
                <a:gd name="T110" fmla="*/ 51 w 987"/>
                <a:gd name="T111" fmla="*/ 805 h 806"/>
                <a:gd name="T112" fmla="*/ 16 w 987"/>
                <a:gd name="T113" fmla="*/ 805 h 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7"/>
                <a:gd name="T172" fmla="*/ 0 h 806"/>
                <a:gd name="T173" fmla="*/ 987 w 987"/>
                <a:gd name="T174" fmla="*/ 806 h 8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7" h="806">
                  <a:moveTo>
                    <a:pt x="0" y="782"/>
                  </a:moveTo>
                  <a:lnTo>
                    <a:pt x="6" y="782"/>
                  </a:lnTo>
                  <a:lnTo>
                    <a:pt x="10" y="782"/>
                  </a:lnTo>
                  <a:lnTo>
                    <a:pt x="16" y="782"/>
                  </a:lnTo>
                  <a:lnTo>
                    <a:pt x="20" y="782"/>
                  </a:lnTo>
                  <a:lnTo>
                    <a:pt x="24" y="782"/>
                  </a:lnTo>
                  <a:lnTo>
                    <a:pt x="31" y="782"/>
                  </a:lnTo>
                  <a:lnTo>
                    <a:pt x="34" y="782"/>
                  </a:lnTo>
                  <a:lnTo>
                    <a:pt x="41" y="782"/>
                  </a:lnTo>
                  <a:lnTo>
                    <a:pt x="44" y="782"/>
                  </a:lnTo>
                  <a:lnTo>
                    <a:pt x="51" y="782"/>
                  </a:lnTo>
                  <a:lnTo>
                    <a:pt x="54" y="782"/>
                  </a:lnTo>
                  <a:lnTo>
                    <a:pt x="61" y="782"/>
                  </a:lnTo>
                  <a:lnTo>
                    <a:pt x="64" y="782"/>
                  </a:lnTo>
                  <a:lnTo>
                    <a:pt x="68" y="782"/>
                  </a:lnTo>
                  <a:lnTo>
                    <a:pt x="75" y="782"/>
                  </a:lnTo>
                  <a:lnTo>
                    <a:pt x="78" y="782"/>
                  </a:lnTo>
                  <a:lnTo>
                    <a:pt x="85" y="782"/>
                  </a:lnTo>
                  <a:lnTo>
                    <a:pt x="88" y="782"/>
                  </a:lnTo>
                  <a:lnTo>
                    <a:pt x="95" y="782"/>
                  </a:lnTo>
                  <a:lnTo>
                    <a:pt x="98" y="782"/>
                  </a:lnTo>
                  <a:lnTo>
                    <a:pt x="105" y="782"/>
                  </a:lnTo>
                  <a:lnTo>
                    <a:pt x="108" y="782"/>
                  </a:lnTo>
                  <a:lnTo>
                    <a:pt x="112" y="782"/>
                  </a:lnTo>
                  <a:lnTo>
                    <a:pt x="119" y="782"/>
                  </a:lnTo>
                  <a:lnTo>
                    <a:pt x="122" y="782"/>
                  </a:lnTo>
                  <a:lnTo>
                    <a:pt x="129" y="782"/>
                  </a:lnTo>
                  <a:lnTo>
                    <a:pt x="133" y="782"/>
                  </a:lnTo>
                  <a:lnTo>
                    <a:pt x="139" y="782"/>
                  </a:lnTo>
                  <a:lnTo>
                    <a:pt x="143" y="782"/>
                  </a:lnTo>
                  <a:lnTo>
                    <a:pt x="149" y="782"/>
                  </a:lnTo>
                  <a:lnTo>
                    <a:pt x="153" y="782"/>
                  </a:lnTo>
                  <a:lnTo>
                    <a:pt x="159" y="782"/>
                  </a:lnTo>
                  <a:lnTo>
                    <a:pt x="163" y="782"/>
                  </a:lnTo>
                  <a:lnTo>
                    <a:pt x="166" y="782"/>
                  </a:lnTo>
                  <a:lnTo>
                    <a:pt x="173" y="778"/>
                  </a:lnTo>
                  <a:lnTo>
                    <a:pt x="177" y="778"/>
                  </a:lnTo>
                  <a:lnTo>
                    <a:pt x="184" y="778"/>
                  </a:lnTo>
                  <a:lnTo>
                    <a:pt x="187" y="778"/>
                  </a:lnTo>
                  <a:lnTo>
                    <a:pt x="194" y="774"/>
                  </a:lnTo>
                  <a:lnTo>
                    <a:pt x="197" y="774"/>
                  </a:lnTo>
                  <a:lnTo>
                    <a:pt x="204" y="774"/>
                  </a:lnTo>
                  <a:lnTo>
                    <a:pt x="207" y="770"/>
                  </a:lnTo>
                  <a:lnTo>
                    <a:pt x="210" y="770"/>
                  </a:lnTo>
                  <a:lnTo>
                    <a:pt x="217" y="767"/>
                  </a:lnTo>
                  <a:lnTo>
                    <a:pt x="221" y="767"/>
                  </a:lnTo>
                  <a:lnTo>
                    <a:pt x="228" y="762"/>
                  </a:lnTo>
                  <a:lnTo>
                    <a:pt x="231" y="759"/>
                  </a:lnTo>
                  <a:lnTo>
                    <a:pt x="238" y="755"/>
                  </a:lnTo>
                  <a:lnTo>
                    <a:pt x="241" y="751"/>
                  </a:lnTo>
                  <a:lnTo>
                    <a:pt x="248" y="747"/>
                  </a:lnTo>
                  <a:lnTo>
                    <a:pt x="251" y="744"/>
                  </a:lnTo>
                  <a:lnTo>
                    <a:pt x="255" y="739"/>
                  </a:lnTo>
                  <a:lnTo>
                    <a:pt x="261" y="732"/>
                  </a:lnTo>
                  <a:lnTo>
                    <a:pt x="265" y="728"/>
                  </a:lnTo>
                  <a:lnTo>
                    <a:pt x="272" y="721"/>
                  </a:lnTo>
                  <a:lnTo>
                    <a:pt x="275" y="713"/>
                  </a:lnTo>
                  <a:lnTo>
                    <a:pt x="282" y="705"/>
                  </a:lnTo>
                  <a:lnTo>
                    <a:pt x="285" y="698"/>
                  </a:lnTo>
                  <a:lnTo>
                    <a:pt x="292" y="686"/>
                  </a:lnTo>
                  <a:lnTo>
                    <a:pt x="295" y="678"/>
                  </a:lnTo>
                  <a:lnTo>
                    <a:pt x="302" y="667"/>
                  </a:lnTo>
                  <a:lnTo>
                    <a:pt x="305" y="655"/>
                  </a:lnTo>
                  <a:lnTo>
                    <a:pt x="309" y="643"/>
                  </a:lnTo>
                  <a:lnTo>
                    <a:pt x="316" y="627"/>
                  </a:lnTo>
                  <a:lnTo>
                    <a:pt x="320" y="612"/>
                  </a:lnTo>
                  <a:lnTo>
                    <a:pt x="326" y="597"/>
                  </a:lnTo>
                  <a:lnTo>
                    <a:pt x="330" y="581"/>
                  </a:lnTo>
                  <a:lnTo>
                    <a:pt x="336" y="566"/>
                  </a:lnTo>
                  <a:lnTo>
                    <a:pt x="340" y="547"/>
                  </a:lnTo>
                  <a:lnTo>
                    <a:pt x="346" y="528"/>
                  </a:lnTo>
                  <a:lnTo>
                    <a:pt x="350" y="509"/>
                  </a:lnTo>
                  <a:lnTo>
                    <a:pt x="353" y="489"/>
                  </a:lnTo>
                  <a:lnTo>
                    <a:pt x="360" y="466"/>
                  </a:lnTo>
                  <a:lnTo>
                    <a:pt x="363" y="446"/>
                  </a:lnTo>
                  <a:lnTo>
                    <a:pt x="371" y="423"/>
                  </a:lnTo>
                  <a:lnTo>
                    <a:pt x="374" y="400"/>
                  </a:lnTo>
                  <a:lnTo>
                    <a:pt x="381" y="377"/>
                  </a:lnTo>
                  <a:lnTo>
                    <a:pt x="384" y="354"/>
                  </a:lnTo>
                  <a:lnTo>
                    <a:pt x="391" y="331"/>
                  </a:lnTo>
                  <a:lnTo>
                    <a:pt x="394" y="308"/>
                  </a:lnTo>
                  <a:lnTo>
                    <a:pt x="397" y="285"/>
                  </a:lnTo>
                  <a:lnTo>
                    <a:pt x="404" y="258"/>
                  </a:lnTo>
                  <a:lnTo>
                    <a:pt x="407" y="235"/>
                  </a:lnTo>
                  <a:lnTo>
                    <a:pt x="414" y="212"/>
                  </a:lnTo>
                  <a:lnTo>
                    <a:pt x="418" y="193"/>
                  </a:lnTo>
                  <a:lnTo>
                    <a:pt x="425" y="170"/>
                  </a:lnTo>
                  <a:lnTo>
                    <a:pt x="428" y="146"/>
                  </a:lnTo>
                  <a:lnTo>
                    <a:pt x="435" y="127"/>
                  </a:lnTo>
                  <a:lnTo>
                    <a:pt x="438" y="107"/>
                  </a:lnTo>
                  <a:lnTo>
                    <a:pt x="445" y="92"/>
                  </a:lnTo>
                  <a:lnTo>
                    <a:pt x="448" y="73"/>
                  </a:lnTo>
                  <a:lnTo>
                    <a:pt x="452" y="58"/>
                  </a:lnTo>
                  <a:lnTo>
                    <a:pt x="458" y="46"/>
                  </a:lnTo>
                  <a:lnTo>
                    <a:pt x="462" y="35"/>
                  </a:lnTo>
                  <a:lnTo>
                    <a:pt x="469" y="23"/>
                  </a:lnTo>
                  <a:lnTo>
                    <a:pt x="473" y="15"/>
                  </a:lnTo>
                  <a:lnTo>
                    <a:pt x="479" y="8"/>
                  </a:lnTo>
                  <a:lnTo>
                    <a:pt x="483" y="4"/>
                  </a:lnTo>
                  <a:lnTo>
                    <a:pt x="489" y="0"/>
                  </a:lnTo>
                  <a:lnTo>
                    <a:pt x="493" y="0"/>
                  </a:lnTo>
                  <a:lnTo>
                    <a:pt x="496" y="0"/>
                  </a:lnTo>
                  <a:lnTo>
                    <a:pt x="503" y="4"/>
                  </a:lnTo>
                  <a:lnTo>
                    <a:pt x="506" y="8"/>
                  </a:lnTo>
                  <a:lnTo>
                    <a:pt x="513" y="15"/>
                  </a:lnTo>
                  <a:lnTo>
                    <a:pt x="517" y="23"/>
                  </a:lnTo>
                  <a:lnTo>
                    <a:pt x="524" y="35"/>
                  </a:lnTo>
                  <a:lnTo>
                    <a:pt x="527" y="46"/>
                  </a:lnTo>
                  <a:lnTo>
                    <a:pt x="534" y="58"/>
                  </a:lnTo>
                  <a:lnTo>
                    <a:pt x="537" y="73"/>
                  </a:lnTo>
                  <a:lnTo>
                    <a:pt x="540" y="92"/>
                  </a:lnTo>
                  <a:lnTo>
                    <a:pt x="547" y="107"/>
                  </a:lnTo>
                  <a:lnTo>
                    <a:pt x="550" y="127"/>
                  </a:lnTo>
                  <a:lnTo>
                    <a:pt x="557" y="146"/>
                  </a:lnTo>
                  <a:lnTo>
                    <a:pt x="561" y="170"/>
                  </a:lnTo>
                  <a:lnTo>
                    <a:pt x="568" y="193"/>
                  </a:lnTo>
                  <a:lnTo>
                    <a:pt x="571" y="212"/>
                  </a:lnTo>
                  <a:lnTo>
                    <a:pt x="578" y="235"/>
                  </a:lnTo>
                  <a:lnTo>
                    <a:pt x="581" y="258"/>
                  </a:lnTo>
                  <a:lnTo>
                    <a:pt x="588" y="285"/>
                  </a:lnTo>
                  <a:lnTo>
                    <a:pt x="591" y="308"/>
                  </a:lnTo>
                  <a:lnTo>
                    <a:pt x="595" y="331"/>
                  </a:lnTo>
                  <a:lnTo>
                    <a:pt x="601" y="354"/>
                  </a:lnTo>
                  <a:lnTo>
                    <a:pt x="605" y="377"/>
                  </a:lnTo>
                  <a:lnTo>
                    <a:pt x="612" y="400"/>
                  </a:lnTo>
                  <a:lnTo>
                    <a:pt x="615" y="423"/>
                  </a:lnTo>
                  <a:lnTo>
                    <a:pt x="622" y="446"/>
                  </a:lnTo>
                  <a:lnTo>
                    <a:pt x="626" y="466"/>
                  </a:lnTo>
                  <a:lnTo>
                    <a:pt x="632" y="489"/>
                  </a:lnTo>
                  <a:lnTo>
                    <a:pt x="636" y="509"/>
                  </a:lnTo>
                  <a:lnTo>
                    <a:pt x="639" y="528"/>
                  </a:lnTo>
                  <a:lnTo>
                    <a:pt x="646" y="547"/>
                  </a:lnTo>
                  <a:lnTo>
                    <a:pt x="649" y="566"/>
                  </a:lnTo>
                  <a:lnTo>
                    <a:pt x="656" y="581"/>
                  </a:lnTo>
                  <a:lnTo>
                    <a:pt x="659" y="597"/>
                  </a:lnTo>
                  <a:lnTo>
                    <a:pt x="666" y="612"/>
                  </a:lnTo>
                  <a:lnTo>
                    <a:pt x="670" y="627"/>
                  </a:lnTo>
                  <a:lnTo>
                    <a:pt x="677" y="643"/>
                  </a:lnTo>
                  <a:lnTo>
                    <a:pt x="680" y="655"/>
                  </a:lnTo>
                  <a:lnTo>
                    <a:pt x="683" y="667"/>
                  </a:lnTo>
                  <a:lnTo>
                    <a:pt x="690" y="678"/>
                  </a:lnTo>
                  <a:lnTo>
                    <a:pt x="693" y="686"/>
                  </a:lnTo>
                  <a:lnTo>
                    <a:pt x="700" y="698"/>
                  </a:lnTo>
                  <a:lnTo>
                    <a:pt x="703" y="705"/>
                  </a:lnTo>
                  <a:lnTo>
                    <a:pt x="710" y="713"/>
                  </a:lnTo>
                  <a:lnTo>
                    <a:pt x="714" y="721"/>
                  </a:lnTo>
                  <a:lnTo>
                    <a:pt x="721" y="728"/>
                  </a:lnTo>
                  <a:lnTo>
                    <a:pt x="724" y="732"/>
                  </a:lnTo>
                  <a:lnTo>
                    <a:pt x="731" y="739"/>
                  </a:lnTo>
                  <a:lnTo>
                    <a:pt x="734" y="744"/>
                  </a:lnTo>
                  <a:lnTo>
                    <a:pt x="737" y="747"/>
                  </a:lnTo>
                  <a:lnTo>
                    <a:pt x="744" y="751"/>
                  </a:lnTo>
                  <a:lnTo>
                    <a:pt x="747" y="755"/>
                  </a:lnTo>
                  <a:lnTo>
                    <a:pt x="754" y="759"/>
                  </a:lnTo>
                  <a:lnTo>
                    <a:pt x="758" y="762"/>
                  </a:lnTo>
                  <a:lnTo>
                    <a:pt x="765" y="767"/>
                  </a:lnTo>
                  <a:lnTo>
                    <a:pt x="768" y="767"/>
                  </a:lnTo>
                  <a:lnTo>
                    <a:pt x="775" y="770"/>
                  </a:lnTo>
                  <a:lnTo>
                    <a:pt x="778" y="770"/>
                  </a:lnTo>
                  <a:lnTo>
                    <a:pt x="782" y="774"/>
                  </a:lnTo>
                  <a:lnTo>
                    <a:pt x="788" y="774"/>
                  </a:lnTo>
                  <a:lnTo>
                    <a:pt x="792" y="774"/>
                  </a:lnTo>
                  <a:lnTo>
                    <a:pt x="798" y="778"/>
                  </a:lnTo>
                  <a:lnTo>
                    <a:pt x="802" y="778"/>
                  </a:lnTo>
                  <a:lnTo>
                    <a:pt x="809" y="778"/>
                  </a:lnTo>
                  <a:lnTo>
                    <a:pt x="813" y="778"/>
                  </a:lnTo>
                  <a:lnTo>
                    <a:pt x="819" y="782"/>
                  </a:lnTo>
                  <a:lnTo>
                    <a:pt x="823" y="782"/>
                  </a:lnTo>
                  <a:lnTo>
                    <a:pt x="826" y="782"/>
                  </a:lnTo>
                  <a:lnTo>
                    <a:pt x="833" y="782"/>
                  </a:lnTo>
                  <a:lnTo>
                    <a:pt x="836" y="782"/>
                  </a:lnTo>
                  <a:lnTo>
                    <a:pt x="843" y="782"/>
                  </a:lnTo>
                  <a:lnTo>
                    <a:pt x="846" y="782"/>
                  </a:lnTo>
                  <a:lnTo>
                    <a:pt x="853" y="782"/>
                  </a:lnTo>
                  <a:lnTo>
                    <a:pt x="856" y="782"/>
                  </a:lnTo>
                  <a:lnTo>
                    <a:pt x="864" y="782"/>
                  </a:lnTo>
                  <a:lnTo>
                    <a:pt x="867" y="782"/>
                  </a:lnTo>
                  <a:lnTo>
                    <a:pt x="874" y="782"/>
                  </a:lnTo>
                  <a:lnTo>
                    <a:pt x="877" y="782"/>
                  </a:lnTo>
                  <a:lnTo>
                    <a:pt x="880" y="782"/>
                  </a:lnTo>
                  <a:lnTo>
                    <a:pt x="887" y="782"/>
                  </a:lnTo>
                  <a:lnTo>
                    <a:pt x="890" y="782"/>
                  </a:lnTo>
                  <a:lnTo>
                    <a:pt x="897" y="782"/>
                  </a:lnTo>
                  <a:lnTo>
                    <a:pt x="900" y="782"/>
                  </a:lnTo>
                  <a:lnTo>
                    <a:pt x="907" y="782"/>
                  </a:lnTo>
                  <a:lnTo>
                    <a:pt x="911" y="782"/>
                  </a:lnTo>
                  <a:lnTo>
                    <a:pt x="918" y="782"/>
                  </a:lnTo>
                  <a:lnTo>
                    <a:pt x="921" y="782"/>
                  </a:lnTo>
                  <a:lnTo>
                    <a:pt x="925" y="782"/>
                  </a:lnTo>
                  <a:lnTo>
                    <a:pt x="931" y="782"/>
                  </a:lnTo>
                  <a:lnTo>
                    <a:pt x="935" y="782"/>
                  </a:lnTo>
                  <a:lnTo>
                    <a:pt x="941" y="782"/>
                  </a:lnTo>
                  <a:lnTo>
                    <a:pt x="945" y="782"/>
                  </a:lnTo>
                  <a:lnTo>
                    <a:pt x="951" y="782"/>
                  </a:lnTo>
                  <a:lnTo>
                    <a:pt x="955" y="782"/>
                  </a:lnTo>
                  <a:lnTo>
                    <a:pt x="962" y="782"/>
                  </a:lnTo>
                  <a:lnTo>
                    <a:pt x="966" y="782"/>
                  </a:lnTo>
                  <a:lnTo>
                    <a:pt x="969" y="782"/>
                  </a:lnTo>
                  <a:lnTo>
                    <a:pt x="976" y="782"/>
                  </a:lnTo>
                  <a:lnTo>
                    <a:pt x="979" y="782"/>
                  </a:lnTo>
                  <a:lnTo>
                    <a:pt x="986" y="782"/>
                  </a:lnTo>
                  <a:lnTo>
                    <a:pt x="986" y="805"/>
                  </a:lnTo>
                  <a:lnTo>
                    <a:pt x="979" y="805"/>
                  </a:lnTo>
                  <a:lnTo>
                    <a:pt x="976" y="805"/>
                  </a:lnTo>
                  <a:lnTo>
                    <a:pt x="969" y="805"/>
                  </a:lnTo>
                  <a:lnTo>
                    <a:pt x="966" y="805"/>
                  </a:lnTo>
                  <a:lnTo>
                    <a:pt x="962" y="805"/>
                  </a:lnTo>
                  <a:lnTo>
                    <a:pt x="955" y="805"/>
                  </a:lnTo>
                  <a:lnTo>
                    <a:pt x="951" y="805"/>
                  </a:lnTo>
                  <a:lnTo>
                    <a:pt x="945" y="805"/>
                  </a:lnTo>
                  <a:lnTo>
                    <a:pt x="941" y="805"/>
                  </a:lnTo>
                  <a:lnTo>
                    <a:pt x="935" y="805"/>
                  </a:lnTo>
                  <a:lnTo>
                    <a:pt x="931" y="805"/>
                  </a:lnTo>
                  <a:lnTo>
                    <a:pt x="925" y="805"/>
                  </a:lnTo>
                  <a:lnTo>
                    <a:pt x="921" y="805"/>
                  </a:lnTo>
                  <a:lnTo>
                    <a:pt x="918" y="805"/>
                  </a:lnTo>
                  <a:lnTo>
                    <a:pt x="911" y="805"/>
                  </a:lnTo>
                  <a:lnTo>
                    <a:pt x="907" y="805"/>
                  </a:lnTo>
                  <a:lnTo>
                    <a:pt x="900" y="805"/>
                  </a:lnTo>
                  <a:lnTo>
                    <a:pt x="897" y="805"/>
                  </a:lnTo>
                  <a:lnTo>
                    <a:pt x="890" y="805"/>
                  </a:lnTo>
                  <a:lnTo>
                    <a:pt x="887" y="805"/>
                  </a:lnTo>
                  <a:lnTo>
                    <a:pt x="880" y="805"/>
                  </a:lnTo>
                  <a:lnTo>
                    <a:pt x="877" y="805"/>
                  </a:lnTo>
                  <a:lnTo>
                    <a:pt x="874" y="805"/>
                  </a:lnTo>
                  <a:lnTo>
                    <a:pt x="867" y="805"/>
                  </a:lnTo>
                  <a:lnTo>
                    <a:pt x="864" y="805"/>
                  </a:lnTo>
                  <a:lnTo>
                    <a:pt x="856" y="805"/>
                  </a:lnTo>
                  <a:lnTo>
                    <a:pt x="853" y="805"/>
                  </a:lnTo>
                  <a:lnTo>
                    <a:pt x="846" y="805"/>
                  </a:lnTo>
                  <a:lnTo>
                    <a:pt x="843" y="805"/>
                  </a:lnTo>
                  <a:lnTo>
                    <a:pt x="836" y="805"/>
                  </a:lnTo>
                  <a:lnTo>
                    <a:pt x="833" y="805"/>
                  </a:lnTo>
                  <a:lnTo>
                    <a:pt x="826" y="805"/>
                  </a:lnTo>
                  <a:lnTo>
                    <a:pt x="823" y="805"/>
                  </a:lnTo>
                  <a:lnTo>
                    <a:pt x="819" y="805"/>
                  </a:lnTo>
                  <a:lnTo>
                    <a:pt x="813" y="805"/>
                  </a:lnTo>
                  <a:lnTo>
                    <a:pt x="809" y="805"/>
                  </a:lnTo>
                  <a:lnTo>
                    <a:pt x="802" y="805"/>
                  </a:lnTo>
                  <a:lnTo>
                    <a:pt x="798" y="805"/>
                  </a:lnTo>
                  <a:lnTo>
                    <a:pt x="792" y="805"/>
                  </a:lnTo>
                  <a:lnTo>
                    <a:pt x="788" y="805"/>
                  </a:lnTo>
                  <a:lnTo>
                    <a:pt x="782" y="805"/>
                  </a:lnTo>
                  <a:lnTo>
                    <a:pt x="778" y="805"/>
                  </a:lnTo>
                  <a:lnTo>
                    <a:pt x="775" y="805"/>
                  </a:lnTo>
                  <a:lnTo>
                    <a:pt x="768" y="805"/>
                  </a:lnTo>
                  <a:lnTo>
                    <a:pt x="765" y="805"/>
                  </a:lnTo>
                  <a:lnTo>
                    <a:pt x="758" y="805"/>
                  </a:lnTo>
                  <a:lnTo>
                    <a:pt x="754" y="805"/>
                  </a:lnTo>
                  <a:lnTo>
                    <a:pt x="747" y="805"/>
                  </a:lnTo>
                  <a:lnTo>
                    <a:pt x="744" y="805"/>
                  </a:lnTo>
                  <a:lnTo>
                    <a:pt x="737" y="805"/>
                  </a:lnTo>
                  <a:lnTo>
                    <a:pt x="734" y="805"/>
                  </a:lnTo>
                  <a:lnTo>
                    <a:pt x="731" y="805"/>
                  </a:lnTo>
                  <a:lnTo>
                    <a:pt x="724" y="805"/>
                  </a:lnTo>
                  <a:lnTo>
                    <a:pt x="721" y="805"/>
                  </a:lnTo>
                  <a:lnTo>
                    <a:pt x="714" y="805"/>
                  </a:lnTo>
                  <a:lnTo>
                    <a:pt x="710" y="805"/>
                  </a:lnTo>
                  <a:lnTo>
                    <a:pt x="703" y="805"/>
                  </a:lnTo>
                  <a:lnTo>
                    <a:pt x="700" y="805"/>
                  </a:lnTo>
                  <a:lnTo>
                    <a:pt x="693" y="805"/>
                  </a:lnTo>
                  <a:lnTo>
                    <a:pt x="690" y="805"/>
                  </a:lnTo>
                  <a:lnTo>
                    <a:pt x="683" y="805"/>
                  </a:lnTo>
                  <a:lnTo>
                    <a:pt x="680" y="805"/>
                  </a:lnTo>
                  <a:lnTo>
                    <a:pt x="677" y="805"/>
                  </a:lnTo>
                  <a:lnTo>
                    <a:pt x="670" y="805"/>
                  </a:lnTo>
                  <a:lnTo>
                    <a:pt x="666" y="805"/>
                  </a:lnTo>
                  <a:lnTo>
                    <a:pt x="659" y="805"/>
                  </a:lnTo>
                  <a:lnTo>
                    <a:pt x="656" y="805"/>
                  </a:lnTo>
                  <a:lnTo>
                    <a:pt x="649" y="805"/>
                  </a:lnTo>
                  <a:lnTo>
                    <a:pt x="646" y="805"/>
                  </a:lnTo>
                  <a:lnTo>
                    <a:pt x="639" y="805"/>
                  </a:lnTo>
                  <a:lnTo>
                    <a:pt x="636" y="805"/>
                  </a:lnTo>
                  <a:lnTo>
                    <a:pt x="632" y="805"/>
                  </a:lnTo>
                  <a:lnTo>
                    <a:pt x="626" y="805"/>
                  </a:lnTo>
                  <a:lnTo>
                    <a:pt x="622" y="805"/>
                  </a:lnTo>
                  <a:lnTo>
                    <a:pt x="615" y="805"/>
                  </a:lnTo>
                  <a:lnTo>
                    <a:pt x="612" y="805"/>
                  </a:lnTo>
                  <a:lnTo>
                    <a:pt x="605" y="805"/>
                  </a:lnTo>
                  <a:lnTo>
                    <a:pt x="601" y="805"/>
                  </a:lnTo>
                  <a:lnTo>
                    <a:pt x="595" y="805"/>
                  </a:lnTo>
                  <a:lnTo>
                    <a:pt x="591" y="805"/>
                  </a:lnTo>
                  <a:lnTo>
                    <a:pt x="588" y="805"/>
                  </a:lnTo>
                  <a:lnTo>
                    <a:pt x="581" y="805"/>
                  </a:lnTo>
                  <a:lnTo>
                    <a:pt x="578" y="805"/>
                  </a:lnTo>
                  <a:lnTo>
                    <a:pt x="571" y="805"/>
                  </a:lnTo>
                  <a:lnTo>
                    <a:pt x="568" y="805"/>
                  </a:lnTo>
                  <a:lnTo>
                    <a:pt x="561" y="805"/>
                  </a:lnTo>
                  <a:lnTo>
                    <a:pt x="557" y="805"/>
                  </a:lnTo>
                  <a:lnTo>
                    <a:pt x="550" y="805"/>
                  </a:lnTo>
                  <a:lnTo>
                    <a:pt x="547" y="805"/>
                  </a:lnTo>
                  <a:lnTo>
                    <a:pt x="540" y="805"/>
                  </a:lnTo>
                  <a:lnTo>
                    <a:pt x="537" y="805"/>
                  </a:lnTo>
                  <a:lnTo>
                    <a:pt x="534" y="805"/>
                  </a:lnTo>
                  <a:lnTo>
                    <a:pt x="527" y="805"/>
                  </a:lnTo>
                  <a:lnTo>
                    <a:pt x="524" y="805"/>
                  </a:lnTo>
                  <a:lnTo>
                    <a:pt x="517" y="805"/>
                  </a:lnTo>
                  <a:lnTo>
                    <a:pt x="513" y="805"/>
                  </a:lnTo>
                  <a:lnTo>
                    <a:pt x="506" y="805"/>
                  </a:lnTo>
                  <a:lnTo>
                    <a:pt x="503" y="805"/>
                  </a:lnTo>
                  <a:lnTo>
                    <a:pt x="496" y="805"/>
                  </a:lnTo>
                  <a:lnTo>
                    <a:pt x="493" y="805"/>
                  </a:lnTo>
                  <a:lnTo>
                    <a:pt x="489" y="805"/>
                  </a:lnTo>
                  <a:lnTo>
                    <a:pt x="483" y="805"/>
                  </a:lnTo>
                  <a:lnTo>
                    <a:pt x="479" y="805"/>
                  </a:lnTo>
                  <a:lnTo>
                    <a:pt x="473" y="805"/>
                  </a:lnTo>
                  <a:lnTo>
                    <a:pt x="469" y="805"/>
                  </a:lnTo>
                  <a:lnTo>
                    <a:pt x="462" y="805"/>
                  </a:lnTo>
                  <a:lnTo>
                    <a:pt x="458" y="805"/>
                  </a:lnTo>
                  <a:lnTo>
                    <a:pt x="452" y="805"/>
                  </a:lnTo>
                  <a:lnTo>
                    <a:pt x="448" y="805"/>
                  </a:lnTo>
                  <a:lnTo>
                    <a:pt x="445" y="805"/>
                  </a:lnTo>
                  <a:lnTo>
                    <a:pt x="438" y="805"/>
                  </a:lnTo>
                  <a:lnTo>
                    <a:pt x="435" y="805"/>
                  </a:lnTo>
                  <a:lnTo>
                    <a:pt x="428" y="805"/>
                  </a:lnTo>
                  <a:lnTo>
                    <a:pt x="425" y="805"/>
                  </a:lnTo>
                  <a:lnTo>
                    <a:pt x="418" y="805"/>
                  </a:lnTo>
                  <a:lnTo>
                    <a:pt x="414" y="805"/>
                  </a:lnTo>
                  <a:lnTo>
                    <a:pt x="407" y="805"/>
                  </a:lnTo>
                  <a:lnTo>
                    <a:pt x="404" y="805"/>
                  </a:lnTo>
                  <a:lnTo>
                    <a:pt x="397" y="805"/>
                  </a:lnTo>
                  <a:lnTo>
                    <a:pt x="394" y="805"/>
                  </a:lnTo>
                  <a:lnTo>
                    <a:pt x="391" y="805"/>
                  </a:lnTo>
                  <a:lnTo>
                    <a:pt x="384" y="805"/>
                  </a:lnTo>
                  <a:lnTo>
                    <a:pt x="381" y="805"/>
                  </a:lnTo>
                  <a:lnTo>
                    <a:pt x="374" y="805"/>
                  </a:lnTo>
                  <a:lnTo>
                    <a:pt x="371" y="805"/>
                  </a:lnTo>
                  <a:lnTo>
                    <a:pt x="363" y="805"/>
                  </a:lnTo>
                  <a:lnTo>
                    <a:pt x="360" y="805"/>
                  </a:lnTo>
                  <a:lnTo>
                    <a:pt x="353" y="805"/>
                  </a:lnTo>
                  <a:lnTo>
                    <a:pt x="350" y="805"/>
                  </a:lnTo>
                  <a:lnTo>
                    <a:pt x="346" y="805"/>
                  </a:lnTo>
                  <a:lnTo>
                    <a:pt x="340" y="805"/>
                  </a:lnTo>
                  <a:lnTo>
                    <a:pt x="336" y="805"/>
                  </a:lnTo>
                  <a:lnTo>
                    <a:pt x="330" y="805"/>
                  </a:lnTo>
                  <a:lnTo>
                    <a:pt x="326" y="805"/>
                  </a:lnTo>
                  <a:lnTo>
                    <a:pt x="320" y="805"/>
                  </a:lnTo>
                  <a:lnTo>
                    <a:pt x="316" y="805"/>
                  </a:lnTo>
                  <a:lnTo>
                    <a:pt x="309" y="805"/>
                  </a:lnTo>
                  <a:lnTo>
                    <a:pt x="305" y="805"/>
                  </a:lnTo>
                  <a:lnTo>
                    <a:pt x="302" y="805"/>
                  </a:lnTo>
                  <a:lnTo>
                    <a:pt x="295" y="805"/>
                  </a:lnTo>
                  <a:lnTo>
                    <a:pt x="292" y="805"/>
                  </a:lnTo>
                  <a:lnTo>
                    <a:pt x="285" y="805"/>
                  </a:lnTo>
                  <a:lnTo>
                    <a:pt x="282" y="805"/>
                  </a:lnTo>
                  <a:lnTo>
                    <a:pt x="275" y="805"/>
                  </a:lnTo>
                  <a:lnTo>
                    <a:pt x="272" y="805"/>
                  </a:lnTo>
                  <a:lnTo>
                    <a:pt x="265" y="805"/>
                  </a:lnTo>
                  <a:lnTo>
                    <a:pt x="261" y="805"/>
                  </a:lnTo>
                  <a:lnTo>
                    <a:pt x="255" y="805"/>
                  </a:lnTo>
                  <a:lnTo>
                    <a:pt x="251" y="805"/>
                  </a:lnTo>
                  <a:lnTo>
                    <a:pt x="248" y="805"/>
                  </a:lnTo>
                  <a:lnTo>
                    <a:pt x="241" y="805"/>
                  </a:lnTo>
                  <a:lnTo>
                    <a:pt x="238" y="805"/>
                  </a:lnTo>
                  <a:lnTo>
                    <a:pt x="231" y="805"/>
                  </a:lnTo>
                  <a:lnTo>
                    <a:pt x="228" y="805"/>
                  </a:lnTo>
                  <a:lnTo>
                    <a:pt x="221" y="805"/>
                  </a:lnTo>
                  <a:lnTo>
                    <a:pt x="217" y="805"/>
                  </a:lnTo>
                  <a:lnTo>
                    <a:pt x="210" y="805"/>
                  </a:lnTo>
                  <a:lnTo>
                    <a:pt x="207" y="805"/>
                  </a:lnTo>
                  <a:lnTo>
                    <a:pt x="204" y="805"/>
                  </a:lnTo>
                  <a:lnTo>
                    <a:pt x="197" y="805"/>
                  </a:lnTo>
                  <a:lnTo>
                    <a:pt x="194" y="805"/>
                  </a:lnTo>
                  <a:lnTo>
                    <a:pt x="187" y="805"/>
                  </a:lnTo>
                  <a:lnTo>
                    <a:pt x="184" y="805"/>
                  </a:lnTo>
                  <a:lnTo>
                    <a:pt x="177" y="805"/>
                  </a:lnTo>
                  <a:lnTo>
                    <a:pt x="173" y="805"/>
                  </a:lnTo>
                  <a:lnTo>
                    <a:pt x="166" y="805"/>
                  </a:lnTo>
                  <a:lnTo>
                    <a:pt x="163" y="805"/>
                  </a:lnTo>
                  <a:lnTo>
                    <a:pt x="159" y="805"/>
                  </a:lnTo>
                  <a:lnTo>
                    <a:pt x="153" y="805"/>
                  </a:lnTo>
                  <a:lnTo>
                    <a:pt x="149" y="805"/>
                  </a:lnTo>
                  <a:lnTo>
                    <a:pt x="143" y="805"/>
                  </a:lnTo>
                  <a:lnTo>
                    <a:pt x="139" y="805"/>
                  </a:lnTo>
                  <a:lnTo>
                    <a:pt x="133" y="805"/>
                  </a:lnTo>
                  <a:lnTo>
                    <a:pt x="129" y="805"/>
                  </a:lnTo>
                  <a:lnTo>
                    <a:pt x="122" y="805"/>
                  </a:lnTo>
                  <a:lnTo>
                    <a:pt x="119" y="805"/>
                  </a:lnTo>
                  <a:lnTo>
                    <a:pt x="112" y="805"/>
                  </a:lnTo>
                  <a:lnTo>
                    <a:pt x="108" y="805"/>
                  </a:lnTo>
                  <a:lnTo>
                    <a:pt x="105" y="805"/>
                  </a:lnTo>
                  <a:lnTo>
                    <a:pt x="98" y="805"/>
                  </a:lnTo>
                  <a:lnTo>
                    <a:pt x="95" y="805"/>
                  </a:lnTo>
                  <a:lnTo>
                    <a:pt x="88" y="805"/>
                  </a:lnTo>
                  <a:lnTo>
                    <a:pt x="85" y="805"/>
                  </a:lnTo>
                  <a:lnTo>
                    <a:pt x="78" y="805"/>
                  </a:lnTo>
                  <a:lnTo>
                    <a:pt x="75" y="805"/>
                  </a:lnTo>
                  <a:lnTo>
                    <a:pt x="68" y="805"/>
                  </a:lnTo>
                  <a:lnTo>
                    <a:pt x="64" y="805"/>
                  </a:lnTo>
                  <a:lnTo>
                    <a:pt x="61" y="805"/>
                  </a:lnTo>
                  <a:lnTo>
                    <a:pt x="54" y="805"/>
                  </a:lnTo>
                  <a:lnTo>
                    <a:pt x="51" y="805"/>
                  </a:lnTo>
                  <a:lnTo>
                    <a:pt x="44" y="805"/>
                  </a:lnTo>
                  <a:lnTo>
                    <a:pt x="41" y="805"/>
                  </a:lnTo>
                  <a:lnTo>
                    <a:pt x="34" y="805"/>
                  </a:lnTo>
                  <a:lnTo>
                    <a:pt x="31" y="805"/>
                  </a:lnTo>
                  <a:lnTo>
                    <a:pt x="24" y="805"/>
                  </a:lnTo>
                  <a:lnTo>
                    <a:pt x="20" y="805"/>
                  </a:lnTo>
                  <a:lnTo>
                    <a:pt x="16" y="805"/>
                  </a:lnTo>
                  <a:lnTo>
                    <a:pt x="10" y="805"/>
                  </a:lnTo>
                  <a:lnTo>
                    <a:pt x="6" y="805"/>
                  </a:lnTo>
                  <a:lnTo>
                    <a:pt x="0" y="805"/>
                  </a:lnTo>
                  <a:lnTo>
                    <a:pt x="0" y="78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91" name="Rectangle 15"/>
            <p:cNvSpPr>
              <a:spLocks noChangeArrowheads="1"/>
            </p:cNvSpPr>
            <p:nvPr/>
          </p:nvSpPr>
          <p:spPr bwMode="auto">
            <a:xfrm>
              <a:off x="5418" y="3926"/>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a:solidFill>
                    <a:srgbClr val="000000"/>
                  </a:solidFill>
                </a:rPr>
                <a:t>X</a:t>
              </a:r>
            </a:p>
          </p:txBody>
        </p:sp>
        <p:sp>
          <p:nvSpPr>
            <p:cNvPr id="24592" name="Line 16"/>
            <p:cNvSpPr>
              <a:spLocks noChangeShapeType="1"/>
            </p:cNvSpPr>
            <p:nvPr/>
          </p:nvSpPr>
          <p:spPr bwMode="auto">
            <a:xfrm>
              <a:off x="5480" y="3954"/>
              <a:ext cx="2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3" name="Rectangle 18"/>
            <p:cNvSpPr>
              <a:spLocks noChangeArrowheads="1"/>
            </p:cNvSpPr>
            <p:nvPr/>
          </p:nvSpPr>
          <p:spPr bwMode="auto">
            <a:xfrm>
              <a:off x="4919" y="3908"/>
              <a:ext cx="1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latin typeface="Symbol" panose="05050102010706020507" pitchFamily="18" charset="2"/>
                </a:rPr>
                <a:t></a:t>
              </a:r>
            </a:p>
          </p:txBody>
        </p:sp>
        <p:sp>
          <p:nvSpPr>
            <p:cNvPr id="24594" name="Line 20"/>
            <p:cNvSpPr>
              <a:spLocks noChangeShapeType="1"/>
            </p:cNvSpPr>
            <p:nvPr/>
          </p:nvSpPr>
          <p:spPr bwMode="auto">
            <a:xfrm>
              <a:off x="4984" y="3129"/>
              <a:ext cx="0" cy="8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5" name="Freeform 22"/>
            <p:cNvSpPr>
              <a:spLocks/>
            </p:cNvSpPr>
            <p:nvPr/>
          </p:nvSpPr>
          <p:spPr bwMode="auto">
            <a:xfrm>
              <a:off x="4450" y="2141"/>
              <a:ext cx="1081" cy="860"/>
            </a:xfrm>
            <a:custGeom>
              <a:avLst/>
              <a:gdLst>
                <a:gd name="T0" fmla="*/ 0 w 1081"/>
                <a:gd name="T1" fmla="*/ 859 h 860"/>
                <a:gd name="T2" fmla="*/ 1080 w 1081"/>
                <a:gd name="T3" fmla="*/ 859 h 860"/>
                <a:gd name="T4" fmla="*/ 1080 w 1081"/>
                <a:gd name="T5" fmla="*/ 0 h 860"/>
                <a:gd name="T6" fmla="*/ 0 w 1081"/>
                <a:gd name="T7" fmla="*/ 0 h 860"/>
                <a:gd name="T8" fmla="*/ 0 w 1081"/>
                <a:gd name="T9" fmla="*/ 859 h 860"/>
                <a:gd name="T10" fmla="*/ 0 60000 65536"/>
                <a:gd name="T11" fmla="*/ 0 60000 65536"/>
                <a:gd name="T12" fmla="*/ 0 60000 65536"/>
                <a:gd name="T13" fmla="*/ 0 60000 65536"/>
                <a:gd name="T14" fmla="*/ 0 60000 65536"/>
                <a:gd name="T15" fmla="*/ 0 w 1081"/>
                <a:gd name="T16" fmla="*/ 0 h 860"/>
                <a:gd name="T17" fmla="*/ 1081 w 1081"/>
                <a:gd name="T18" fmla="*/ 860 h 860"/>
              </a:gdLst>
              <a:ahLst/>
              <a:cxnLst>
                <a:cxn ang="T10">
                  <a:pos x="T0" y="T1"/>
                </a:cxn>
                <a:cxn ang="T11">
                  <a:pos x="T2" y="T3"/>
                </a:cxn>
                <a:cxn ang="T12">
                  <a:pos x="T4" y="T5"/>
                </a:cxn>
                <a:cxn ang="T13">
                  <a:pos x="T6" y="T7"/>
                </a:cxn>
                <a:cxn ang="T14">
                  <a:pos x="T8" y="T9"/>
                </a:cxn>
              </a:cxnLst>
              <a:rect l="T15" t="T16" r="T17" b="T18"/>
              <a:pathLst>
                <a:path w="1081" h="860">
                  <a:moveTo>
                    <a:pt x="0" y="859"/>
                  </a:moveTo>
                  <a:lnTo>
                    <a:pt x="1080" y="859"/>
                  </a:lnTo>
                  <a:lnTo>
                    <a:pt x="1080"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96" name="Freeform 23"/>
            <p:cNvSpPr>
              <a:spLocks/>
            </p:cNvSpPr>
            <p:nvPr/>
          </p:nvSpPr>
          <p:spPr bwMode="auto">
            <a:xfrm>
              <a:off x="4497" y="2557"/>
              <a:ext cx="983" cy="423"/>
            </a:xfrm>
            <a:custGeom>
              <a:avLst/>
              <a:gdLst>
                <a:gd name="T0" fmla="*/ 30 w 983"/>
                <a:gd name="T1" fmla="*/ 334 h 423"/>
                <a:gd name="T2" fmla="*/ 64 w 983"/>
                <a:gd name="T3" fmla="*/ 213 h 423"/>
                <a:gd name="T4" fmla="*/ 95 w 983"/>
                <a:gd name="T5" fmla="*/ 118 h 423"/>
                <a:gd name="T6" fmla="*/ 128 w 983"/>
                <a:gd name="T7" fmla="*/ 50 h 423"/>
                <a:gd name="T8" fmla="*/ 163 w 983"/>
                <a:gd name="T9" fmla="*/ 11 h 423"/>
                <a:gd name="T10" fmla="*/ 196 w 983"/>
                <a:gd name="T11" fmla="*/ 0 h 423"/>
                <a:gd name="T12" fmla="*/ 230 w 983"/>
                <a:gd name="T13" fmla="*/ 11 h 423"/>
                <a:gd name="T14" fmla="*/ 260 w 983"/>
                <a:gd name="T15" fmla="*/ 31 h 423"/>
                <a:gd name="T16" fmla="*/ 294 w 983"/>
                <a:gd name="T17" fmla="*/ 57 h 423"/>
                <a:gd name="T18" fmla="*/ 328 w 983"/>
                <a:gd name="T19" fmla="*/ 91 h 423"/>
                <a:gd name="T20" fmla="*/ 359 w 983"/>
                <a:gd name="T21" fmla="*/ 126 h 423"/>
                <a:gd name="T22" fmla="*/ 392 w 983"/>
                <a:gd name="T23" fmla="*/ 156 h 423"/>
                <a:gd name="T24" fmla="*/ 426 w 983"/>
                <a:gd name="T25" fmla="*/ 190 h 423"/>
                <a:gd name="T26" fmla="*/ 457 w 983"/>
                <a:gd name="T27" fmla="*/ 221 h 423"/>
                <a:gd name="T28" fmla="*/ 491 w 983"/>
                <a:gd name="T29" fmla="*/ 247 h 423"/>
                <a:gd name="T30" fmla="*/ 525 w 983"/>
                <a:gd name="T31" fmla="*/ 274 h 423"/>
                <a:gd name="T32" fmla="*/ 555 w 983"/>
                <a:gd name="T33" fmla="*/ 297 h 423"/>
                <a:gd name="T34" fmla="*/ 589 w 983"/>
                <a:gd name="T35" fmla="*/ 316 h 423"/>
                <a:gd name="T36" fmla="*/ 623 w 983"/>
                <a:gd name="T37" fmla="*/ 331 h 423"/>
                <a:gd name="T38" fmla="*/ 654 w 983"/>
                <a:gd name="T39" fmla="*/ 346 h 423"/>
                <a:gd name="T40" fmla="*/ 687 w 983"/>
                <a:gd name="T41" fmla="*/ 357 h 423"/>
                <a:gd name="T42" fmla="*/ 721 w 983"/>
                <a:gd name="T43" fmla="*/ 369 h 423"/>
                <a:gd name="T44" fmla="*/ 754 w 983"/>
                <a:gd name="T45" fmla="*/ 380 h 423"/>
                <a:gd name="T46" fmla="*/ 789 w 983"/>
                <a:gd name="T47" fmla="*/ 388 h 423"/>
                <a:gd name="T48" fmla="*/ 823 w 983"/>
                <a:gd name="T49" fmla="*/ 391 h 423"/>
                <a:gd name="T50" fmla="*/ 853 w 983"/>
                <a:gd name="T51" fmla="*/ 399 h 423"/>
                <a:gd name="T52" fmla="*/ 887 w 983"/>
                <a:gd name="T53" fmla="*/ 403 h 423"/>
                <a:gd name="T54" fmla="*/ 921 w 983"/>
                <a:gd name="T55" fmla="*/ 407 h 423"/>
                <a:gd name="T56" fmla="*/ 955 w 983"/>
                <a:gd name="T57" fmla="*/ 411 h 423"/>
                <a:gd name="T58" fmla="*/ 978 w 983"/>
                <a:gd name="T59" fmla="*/ 422 h 423"/>
                <a:gd name="T60" fmla="*/ 944 w 983"/>
                <a:gd name="T61" fmla="*/ 422 h 423"/>
                <a:gd name="T62" fmla="*/ 911 w 983"/>
                <a:gd name="T63" fmla="*/ 422 h 423"/>
                <a:gd name="T64" fmla="*/ 876 w 983"/>
                <a:gd name="T65" fmla="*/ 422 h 423"/>
                <a:gd name="T66" fmla="*/ 843 w 983"/>
                <a:gd name="T67" fmla="*/ 422 h 423"/>
                <a:gd name="T68" fmla="*/ 809 w 983"/>
                <a:gd name="T69" fmla="*/ 422 h 423"/>
                <a:gd name="T70" fmla="*/ 775 w 983"/>
                <a:gd name="T71" fmla="*/ 422 h 423"/>
                <a:gd name="T72" fmla="*/ 741 w 983"/>
                <a:gd name="T73" fmla="*/ 422 h 423"/>
                <a:gd name="T74" fmla="*/ 708 w 983"/>
                <a:gd name="T75" fmla="*/ 422 h 423"/>
                <a:gd name="T76" fmla="*/ 674 w 983"/>
                <a:gd name="T77" fmla="*/ 422 h 423"/>
                <a:gd name="T78" fmla="*/ 640 w 983"/>
                <a:gd name="T79" fmla="*/ 422 h 423"/>
                <a:gd name="T80" fmla="*/ 606 w 983"/>
                <a:gd name="T81" fmla="*/ 422 h 423"/>
                <a:gd name="T82" fmla="*/ 572 w 983"/>
                <a:gd name="T83" fmla="*/ 422 h 423"/>
                <a:gd name="T84" fmla="*/ 538 w 983"/>
                <a:gd name="T85" fmla="*/ 422 h 423"/>
                <a:gd name="T86" fmla="*/ 504 w 983"/>
                <a:gd name="T87" fmla="*/ 422 h 423"/>
                <a:gd name="T88" fmla="*/ 471 w 983"/>
                <a:gd name="T89" fmla="*/ 422 h 423"/>
                <a:gd name="T90" fmla="*/ 436 w 983"/>
                <a:gd name="T91" fmla="*/ 422 h 423"/>
                <a:gd name="T92" fmla="*/ 403 w 983"/>
                <a:gd name="T93" fmla="*/ 422 h 423"/>
                <a:gd name="T94" fmla="*/ 369 w 983"/>
                <a:gd name="T95" fmla="*/ 422 h 423"/>
                <a:gd name="T96" fmla="*/ 335 w 983"/>
                <a:gd name="T97" fmla="*/ 422 h 423"/>
                <a:gd name="T98" fmla="*/ 301 w 983"/>
                <a:gd name="T99" fmla="*/ 422 h 423"/>
                <a:gd name="T100" fmla="*/ 267 w 983"/>
                <a:gd name="T101" fmla="*/ 422 h 423"/>
                <a:gd name="T102" fmla="*/ 234 w 983"/>
                <a:gd name="T103" fmla="*/ 422 h 423"/>
                <a:gd name="T104" fmla="*/ 199 w 983"/>
                <a:gd name="T105" fmla="*/ 422 h 423"/>
                <a:gd name="T106" fmla="*/ 166 w 983"/>
                <a:gd name="T107" fmla="*/ 422 h 423"/>
                <a:gd name="T108" fmla="*/ 132 w 983"/>
                <a:gd name="T109" fmla="*/ 422 h 423"/>
                <a:gd name="T110" fmla="*/ 98 w 983"/>
                <a:gd name="T111" fmla="*/ 422 h 423"/>
                <a:gd name="T112" fmla="*/ 64 w 983"/>
                <a:gd name="T113" fmla="*/ 422 h 423"/>
                <a:gd name="T114" fmla="*/ 30 w 983"/>
                <a:gd name="T115" fmla="*/ 422 h 4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3"/>
                <a:gd name="T175" fmla="*/ 0 h 423"/>
                <a:gd name="T176" fmla="*/ 983 w 983"/>
                <a:gd name="T177" fmla="*/ 423 h 4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3" h="423">
                  <a:moveTo>
                    <a:pt x="0" y="422"/>
                  </a:moveTo>
                  <a:lnTo>
                    <a:pt x="3" y="418"/>
                  </a:lnTo>
                  <a:lnTo>
                    <a:pt x="6" y="414"/>
                  </a:lnTo>
                  <a:lnTo>
                    <a:pt x="10" y="403"/>
                  </a:lnTo>
                  <a:lnTo>
                    <a:pt x="13" y="396"/>
                  </a:lnTo>
                  <a:lnTo>
                    <a:pt x="16" y="384"/>
                  </a:lnTo>
                  <a:lnTo>
                    <a:pt x="20" y="373"/>
                  </a:lnTo>
                  <a:lnTo>
                    <a:pt x="23" y="362"/>
                  </a:lnTo>
                  <a:lnTo>
                    <a:pt x="27" y="350"/>
                  </a:lnTo>
                  <a:lnTo>
                    <a:pt x="30" y="334"/>
                  </a:lnTo>
                  <a:lnTo>
                    <a:pt x="34" y="323"/>
                  </a:lnTo>
                  <a:lnTo>
                    <a:pt x="37" y="312"/>
                  </a:lnTo>
                  <a:lnTo>
                    <a:pt x="41" y="300"/>
                  </a:lnTo>
                  <a:lnTo>
                    <a:pt x="44" y="285"/>
                  </a:lnTo>
                  <a:lnTo>
                    <a:pt x="47" y="274"/>
                  </a:lnTo>
                  <a:lnTo>
                    <a:pt x="51" y="263"/>
                  </a:lnTo>
                  <a:lnTo>
                    <a:pt x="54" y="251"/>
                  </a:lnTo>
                  <a:lnTo>
                    <a:pt x="57" y="236"/>
                  </a:lnTo>
                  <a:lnTo>
                    <a:pt x="61" y="224"/>
                  </a:lnTo>
                  <a:lnTo>
                    <a:pt x="64" y="213"/>
                  </a:lnTo>
                  <a:lnTo>
                    <a:pt x="64" y="201"/>
                  </a:lnTo>
                  <a:lnTo>
                    <a:pt x="67" y="194"/>
                  </a:lnTo>
                  <a:lnTo>
                    <a:pt x="71" y="183"/>
                  </a:lnTo>
                  <a:lnTo>
                    <a:pt x="74" y="172"/>
                  </a:lnTo>
                  <a:lnTo>
                    <a:pt x="77" y="160"/>
                  </a:lnTo>
                  <a:lnTo>
                    <a:pt x="81" y="152"/>
                  </a:lnTo>
                  <a:lnTo>
                    <a:pt x="84" y="141"/>
                  </a:lnTo>
                  <a:lnTo>
                    <a:pt x="88" y="133"/>
                  </a:lnTo>
                  <a:lnTo>
                    <a:pt x="91" y="126"/>
                  </a:lnTo>
                  <a:lnTo>
                    <a:pt x="95" y="118"/>
                  </a:lnTo>
                  <a:lnTo>
                    <a:pt x="98" y="107"/>
                  </a:lnTo>
                  <a:lnTo>
                    <a:pt x="102" y="99"/>
                  </a:lnTo>
                  <a:lnTo>
                    <a:pt x="105" y="91"/>
                  </a:lnTo>
                  <a:lnTo>
                    <a:pt x="108" y="88"/>
                  </a:lnTo>
                  <a:lnTo>
                    <a:pt x="112" y="80"/>
                  </a:lnTo>
                  <a:lnTo>
                    <a:pt x="115" y="73"/>
                  </a:lnTo>
                  <a:lnTo>
                    <a:pt x="118" y="65"/>
                  </a:lnTo>
                  <a:lnTo>
                    <a:pt x="122" y="61"/>
                  </a:lnTo>
                  <a:lnTo>
                    <a:pt x="125" y="57"/>
                  </a:lnTo>
                  <a:lnTo>
                    <a:pt x="128" y="50"/>
                  </a:lnTo>
                  <a:lnTo>
                    <a:pt x="132" y="46"/>
                  </a:lnTo>
                  <a:lnTo>
                    <a:pt x="135" y="42"/>
                  </a:lnTo>
                  <a:lnTo>
                    <a:pt x="138" y="39"/>
                  </a:lnTo>
                  <a:lnTo>
                    <a:pt x="142" y="31"/>
                  </a:lnTo>
                  <a:lnTo>
                    <a:pt x="145" y="27"/>
                  </a:lnTo>
                  <a:lnTo>
                    <a:pt x="149" y="27"/>
                  </a:lnTo>
                  <a:lnTo>
                    <a:pt x="152" y="23"/>
                  </a:lnTo>
                  <a:lnTo>
                    <a:pt x="156" y="19"/>
                  </a:lnTo>
                  <a:lnTo>
                    <a:pt x="159" y="16"/>
                  </a:lnTo>
                  <a:lnTo>
                    <a:pt x="163" y="11"/>
                  </a:lnTo>
                  <a:lnTo>
                    <a:pt x="166" y="11"/>
                  </a:lnTo>
                  <a:lnTo>
                    <a:pt x="169" y="8"/>
                  </a:lnTo>
                  <a:lnTo>
                    <a:pt x="173" y="8"/>
                  </a:lnTo>
                  <a:lnTo>
                    <a:pt x="176" y="4"/>
                  </a:lnTo>
                  <a:lnTo>
                    <a:pt x="179" y="4"/>
                  </a:lnTo>
                  <a:lnTo>
                    <a:pt x="183" y="4"/>
                  </a:lnTo>
                  <a:lnTo>
                    <a:pt x="186" y="4"/>
                  </a:lnTo>
                  <a:lnTo>
                    <a:pt x="189" y="4"/>
                  </a:lnTo>
                  <a:lnTo>
                    <a:pt x="193" y="4"/>
                  </a:lnTo>
                  <a:lnTo>
                    <a:pt x="196" y="0"/>
                  </a:lnTo>
                  <a:lnTo>
                    <a:pt x="199" y="4"/>
                  </a:lnTo>
                  <a:lnTo>
                    <a:pt x="203" y="4"/>
                  </a:lnTo>
                  <a:lnTo>
                    <a:pt x="206" y="4"/>
                  </a:lnTo>
                  <a:lnTo>
                    <a:pt x="210" y="4"/>
                  </a:lnTo>
                  <a:lnTo>
                    <a:pt x="213" y="4"/>
                  </a:lnTo>
                  <a:lnTo>
                    <a:pt x="217" y="4"/>
                  </a:lnTo>
                  <a:lnTo>
                    <a:pt x="220" y="8"/>
                  </a:lnTo>
                  <a:lnTo>
                    <a:pt x="224" y="8"/>
                  </a:lnTo>
                  <a:lnTo>
                    <a:pt x="227" y="8"/>
                  </a:lnTo>
                  <a:lnTo>
                    <a:pt x="230" y="11"/>
                  </a:lnTo>
                  <a:lnTo>
                    <a:pt x="234" y="11"/>
                  </a:lnTo>
                  <a:lnTo>
                    <a:pt x="237" y="11"/>
                  </a:lnTo>
                  <a:lnTo>
                    <a:pt x="240" y="16"/>
                  </a:lnTo>
                  <a:lnTo>
                    <a:pt x="244" y="16"/>
                  </a:lnTo>
                  <a:lnTo>
                    <a:pt x="247" y="19"/>
                  </a:lnTo>
                  <a:lnTo>
                    <a:pt x="250" y="19"/>
                  </a:lnTo>
                  <a:lnTo>
                    <a:pt x="254" y="23"/>
                  </a:lnTo>
                  <a:lnTo>
                    <a:pt x="254" y="27"/>
                  </a:lnTo>
                  <a:lnTo>
                    <a:pt x="257" y="27"/>
                  </a:lnTo>
                  <a:lnTo>
                    <a:pt x="260" y="31"/>
                  </a:lnTo>
                  <a:lnTo>
                    <a:pt x="264" y="31"/>
                  </a:lnTo>
                  <a:lnTo>
                    <a:pt x="267" y="34"/>
                  </a:lnTo>
                  <a:lnTo>
                    <a:pt x="271" y="39"/>
                  </a:lnTo>
                  <a:lnTo>
                    <a:pt x="274" y="42"/>
                  </a:lnTo>
                  <a:lnTo>
                    <a:pt x="278" y="42"/>
                  </a:lnTo>
                  <a:lnTo>
                    <a:pt x="281" y="46"/>
                  </a:lnTo>
                  <a:lnTo>
                    <a:pt x="284" y="50"/>
                  </a:lnTo>
                  <a:lnTo>
                    <a:pt x="288" y="53"/>
                  </a:lnTo>
                  <a:lnTo>
                    <a:pt x="291" y="53"/>
                  </a:lnTo>
                  <a:lnTo>
                    <a:pt x="294" y="57"/>
                  </a:lnTo>
                  <a:lnTo>
                    <a:pt x="298" y="61"/>
                  </a:lnTo>
                  <a:lnTo>
                    <a:pt x="301" y="65"/>
                  </a:lnTo>
                  <a:lnTo>
                    <a:pt x="304" y="68"/>
                  </a:lnTo>
                  <a:lnTo>
                    <a:pt x="308" y="68"/>
                  </a:lnTo>
                  <a:lnTo>
                    <a:pt x="311" y="73"/>
                  </a:lnTo>
                  <a:lnTo>
                    <a:pt x="314" y="76"/>
                  </a:lnTo>
                  <a:lnTo>
                    <a:pt x="318" y="80"/>
                  </a:lnTo>
                  <a:lnTo>
                    <a:pt x="321" y="84"/>
                  </a:lnTo>
                  <a:lnTo>
                    <a:pt x="324" y="88"/>
                  </a:lnTo>
                  <a:lnTo>
                    <a:pt x="328" y="91"/>
                  </a:lnTo>
                  <a:lnTo>
                    <a:pt x="332" y="95"/>
                  </a:lnTo>
                  <a:lnTo>
                    <a:pt x="335" y="95"/>
                  </a:lnTo>
                  <a:lnTo>
                    <a:pt x="339" y="99"/>
                  </a:lnTo>
                  <a:lnTo>
                    <a:pt x="342" y="103"/>
                  </a:lnTo>
                  <a:lnTo>
                    <a:pt x="345" y="107"/>
                  </a:lnTo>
                  <a:lnTo>
                    <a:pt x="349" y="110"/>
                  </a:lnTo>
                  <a:lnTo>
                    <a:pt x="349" y="115"/>
                  </a:lnTo>
                  <a:lnTo>
                    <a:pt x="352" y="118"/>
                  </a:lnTo>
                  <a:lnTo>
                    <a:pt x="355" y="122"/>
                  </a:lnTo>
                  <a:lnTo>
                    <a:pt x="359" y="126"/>
                  </a:lnTo>
                  <a:lnTo>
                    <a:pt x="362" y="126"/>
                  </a:lnTo>
                  <a:lnTo>
                    <a:pt x="365" y="130"/>
                  </a:lnTo>
                  <a:lnTo>
                    <a:pt x="369" y="133"/>
                  </a:lnTo>
                  <a:lnTo>
                    <a:pt x="372" y="137"/>
                  </a:lnTo>
                  <a:lnTo>
                    <a:pt x="375" y="141"/>
                  </a:lnTo>
                  <a:lnTo>
                    <a:pt x="379" y="144"/>
                  </a:lnTo>
                  <a:lnTo>
                    <a:pt x="382" y="149"/>
                  </a:lnTo>
                  <a:lnTo>
                    <a:pt x="385" y="152"/>
                  </a:lnTo>
                  <a:lnTo>
                    <a:pt x="389" y="156"/>
                  </a:lnTo>
                  <a:lnTo>
                    <a:pt x="392" y="156"/>
                  </a:lnTo>
                  <a:lnTo>
                    <a:pt x="396" y="160"/>
                  </a:lnTo>
                  <a:lnTo>
                    <a:pt x="400" y="164"/>
                  </a:lnTo>
                  <a:lnTo>
                    <a:pt x="403" y="167"/>
                  </a:lnTo>
                  <a:lnTo>
                    <a:pt x="406" y="172"/>
                  </a:lnTo>
                  <a:lnTo>
                    <a:pt x="410" y="175"/>
                  </a:lnTo>
                  <a:lnTo>
                    <a:pt x="413" y="179"/>
                  </a:lnTo>
                  <a:lnTo>
                    <a:pt x="416" y="179"/>
                  </a:lnTo>
                  <a:lnTo>
                    <a:pt x="420" y="183"/>
                  </a:lnTo>
                  <a:lnTo>
                    <a:pt x="423" y="186"/>
                  </a:lnTo>
                  <a:lnTo>
                    <a:pt x="426" y="190"/>
                  </a:lnTo>
                  <a:lnTo>
                    <a:pt x="430" y="194"/>
                  </a:lnTo>
                  <a:lnTo>
                    <a:pt x="433" y="198"/>
                  </a:lnTo>
                  <a:lnTo>
                    <a:pt x="436" y="198"/>
                  </a:lnTo>
                  <a:lnTo>
                    <a:pt x="440" y="201"/>
                  </a:lnTo>
                  <a:lnTo>
                    <a:pt x="443" y="206"/>
                  </a:lnTo>
                  <a:lnTo>
                    <a:pt x="443" y="209"/>
                  </a:lnTo>
                  <a:lnTo>
                    <a:pt x="446" y="213"/>
                  </a:lnTo>
                  <a:lnTo>
                    <a:pt x="450" y="213"/>
                  </a:lnTo>
                  <a:lnTo>
                    <a:pt x="453" y="217"/>
                  </a:lnTo>
                  <a:lnTo>
                    <a:pt x="457" y="221"/>
                  </a:lnTo>
                  <a:lnTo>
                    <a:pt x="461" y="224"/>
                  </a:lnTo>
                  <a:lnTo>
                    <a:pt x="464" y="224"/>
                  </a:lnTo>
                  <a:lnTo>
                    <a:pt x="467" y="229"/>
                  </a:lnTo>
                  <a:lnTo>
                    <a:pt x="471" y="232"/>
                  </a:lnTo>
                  <a:lnTo>
                    <a:pt x="474" y="236"/>
                  </a:lnTo>
                  <a:lnTo>
                    <a:pt x="477" y="236"/>
                  </a:lnTo>
                  <a:lnTo>
                    <a:pt x="481" y="240"/>
                  </a:lnTo>
                  <a:lnTo>
                    <a:pt x="484" y="243"/>
                  </a:lnTo>
                  <a:lnTo>
                    <a:pt x="487" y="247"/>
                  </a:lnTo>
                  <a:lnTo>
                    <a:pt x="491" y="247"/>
                  </a:lnTo>
                  <a:lnTo>
                    <a:pt x="494" y="251"/>
                  </a:lnTo>
                  <a:lnTo>
                    <a:pt x="497" y="255"/>
                  </a:lnTo>
                  <a:lnTo>
                    <a:pt x="501" y="255"/>
                  </a:lnTo>
                  <a:lnTo>
                    <a:pt x="504" y="258"/>
                  </a:lnTo>
                  <a:lnTo>
                    <a:pt x="507" y="263"/>
                  </a:lnTo>
                  <a:lnTo>
                    <a:pt x="511" y="263"/>
                  </a:lnTo>
                  <a:lnTo>
                    <a:pt x="514" y="266"/>
                  </a:lnTo>
                  <a:lnTo>
                    <a:pt x="518" y="270"/>
                  </a:lnTo>
                  <a:lnTo>
                    <a:pt x="521" y="270"/>
                  </a:lnTo>
                  <a:lnTo>
                    <a:pt x="525" y="274"/>
                  </a:lnTo>
                  <a:lnTo>
                    <a:pt x="528" y="274"/>
                  </a:lnTo>
                  <a:lnTo>
                    <a:pt x="532" y="278"/>
                  </a:lnTo>
                  <a:lnTo>
                    <a:pt x="535" y="282"/>
                  </a:lnTo>
                  <a:lnTo>
                    <a:pt x="538" y="282"/>
                  </a:lnTo>
                  <a:lnTo>
                    <a:pt x="538" y="285"/>
                  </a:lnTo>
                  <a:lnTo>
                    <a:pt x="542" y="285"/>
                  </a:lnTo>
                  <a:lnTo>
                    <a:pt x="545" y="289"/>
                  </a:lnTo>
                  <a:lnTo>
                    <a:pt x="548" y="293"/>
                  </a:lnTo>
                  <a:lnTo>
                    <a:pt x="552" y="293"/>
                  </a:lnTo>
                  <a:lnTo>
                    <a:pt x="555" y="297"/>
                  </a:lnTo>
                  <a:lnTo>
                    <a:pt x="558" y="297"/>
                  </a:lnTo>
                  <a:lnTo>
                    <a:pt x="562" y="300"/>
                  </a:lnTo>
                  <a:lnTo>
                    <a:pt x="565" y="300"/>
                  </a:lnTo>
                  <a:lnTo>
                    <a:pt x="568" y="305"/>
                  </a:lnTo>
                  <a:lnTo>
                    <a:pt x="572" y="305"/>
                  </a:lnTo>
                  <a:lnTo>
                    <a:pt x="575" y="308"/>
                  </a:lnTo>
                  <a:lnTo>
                    <a:pt x="579" y="308"/>
                  </a:lnTo>
                  <a:lnTo>
                    <a:pt x="582" y="312"/>
                  </a:lnTo>
                  <a:lnTo>
                    <a:pt x="586" y="312"/>
                  </a:lnTo>
                  <a:lnTo>
                    <a:pt x="589" y="316"/>
                  </a:lnTo>
                  <a:lnTo>
                    <a:pt x="593" y="316"/>
                  </a:lnTo>
                  <a:lnTo>
                    <a:pt x="596" y="320"/>
                  </a:lnTo>
                  <a:lnTo>
                    <a:pt x="599" y="320"/>
                  </a:lnTo>
                  <a:lnTo>
                    <a:pt x="603" y="323"/>
                  </a:lnTo>
                  <a:lnTo>
                    <a:pt x="606" y="323"/>
                  </a:lnTo>
                  <a:lnTo>
                    <a:pt x="609" y="327"/>
                  </a:lnTo>
                  <a:lnTo>
                    <a:pt x="613" y="327"/>
                  </a:lnTo>
                  <a:lnTo>
                    <a:pt x="616" y="327"/>
                  </a:lnTo>
                  <a:lnTo>
                    <a:pt x="619" y="331"/>
                  </a:lnTo>
                  <a:lnTo>
                    <a:pt x="623" y="331"/>
                  </a:lnTo>
                  <a:lnTo>
                    <a:pt x="626" y="334"/>
                  </a:lnTo>
                  <a:lnTo>
                    <a:pt x="629" y="334"/>
                  </a:lnTo>
                  <a:lnTo>
                    <a:pt x="633" y="334"/>
                  </a:lnTo>
                  <a:lnTo>
                    <a:pt x="633" y="339"/>
                  </a:lnTo>
                  <a:lnTo>
                    <a:pt x="636" y="339"/>
                  </a:lnTo>
                  <a:lnTo>
                    <a:pt x="640" y="342"/>
                  </a:lnTo>
                  <a:lnTo>
                    <a:pt x="643" y="342"/>
                  </a:lnTo>
                  <a:lnTo>
                    <a:pt x="647" y="342"/>
                  </a:lnTo>
                  <a:lnTo>
                    <a:pt x="650" y="346"/>
                  </a:lnTo>
                  <a:lnTo>
                    <a:pt x="654" y="346"/>
                  </a:lnTo>
                  <a:lnTo>
                    <a:pt x="657" y="346"/>
                  </a:lnTo>
                  <a:lnTo>
                    <a:pt x="660" y="350"/>
                  </a:lnTo>
                  <a:lnTo>
                    <a:pt x="664" y="350"/>
                  </a:lnTo>
                  <a:lnTo>
                    <a:pt x="667" y="350"/>
                  </a:lnTo>
                  <a:lnTo>
                    <a:pt x="670" y="354"/>
                  </a:lnTo>
                  <a:lnTo>
                    <a:pt x="674" y="354"/>
                  </a:lnTo>
                  <a:lnTo>
                    <a:pt x="677" y="354"/>
                  </a:lnTo>
                  <a:lnTo>
                    <a:pt x="680" y="357"/>
                  </a:lnTo>
                  <a:lnTo>
                    <a:pt x="684" y="357"/>
                  </a:lnTo>
                  <a:lnTo>
                    <a:pt x="687" y="357"/>
                  </a:lnTo>
                  <a:lnTo>
                    <a:pt x="690" y="362"/>
                  </a:lnTo>
                  <a:lnTo>
                    <a:pt x="694" y="362"/>
                  </a:lnTo>
                  <a:lnTo>
                    <a:pt x="697" y="362"/>
                  </a:lnTo>
                  <a:lnTo>
                    <a:pt x="701" y="365"/>
                  </a:lnTo>
                  <a:lnTo>
                    <a:pt x="704" y="365"/>
                  </a:lnTo>
                  <a:lnTo>
                    <a:pt x="708" y="365"/>
                  </a:lnTo>
                  <a:lnTo>
                    <a:pt x="711" y="365"/>
                  </a:lnTo>
                  <a:lnTo>
                    <a:pt x="715" y="369"/>
                  </a:lnTo>
                  <a:lnTo>
                    <a:pt x="718" y="369"/>
                  </a:lnTo>
                  <a:lnTo>
                    <a:pt x="721" y="369"/>
                  </a:lnTo>
                  <a:lnTo>
                    <a:pt x="724" y="369"/>
                  </a:lnTo>
                  <a:lnTo>
                    <a:pt x="728" y="373"/>
                  </a:lnTo>
                  <a:lnTo>
                    <a:pt x="731" y="373"/>
                  </a:lnTo>
                  <a:lnTo>
                    <a:pt x="734" y="373"/>
                  </a:lnTo>
                  <a:lnTo>
                    <a:pt x="738" y="376"/>
                  </a:lnTo>
                  <a:lnTo>
                    <a:pt x="741" y="376"/>
                  </a:lnTo>
                  <a:lnTo>
                    <a:pt x="744" y="376"/>
                  </a:lnTo>
                  <a:lnTo>
                    <a:pt x="748" y="376"/>
                  </a:lnTo>
                  <a:lnTo>
                    <a:pt x="751" y="380"/>
                  </a:lnTo>
                  <a:lnTo>
                    <a:pt x="754" y="380"/>
                  </a:lnTo>
                  <a:lnTo>
                    <a:pt x="758" y="380"/>
                  </a:lnTo>
                  <a:lnTo>
                    <a:pt x="762" y="380"/>
                  </a:lnTo>
                  <a:lnTo>
                    <a:pt x="765" y="380"/>
                  </a:lnTo>
                  <a:lnTo>
                    <a:pt x="769" y="384"/>
                  </a:lnTo>
                  <a:lnTo>
                    <a:pt x="772" y="384"/>
                  </a:lnTo>
                  <a:lnTo>
                    <a:pt x="775" y="384"/>
                  </a:lnTo>
                  <a:lnTo>
                    <a:pt x="779" y="384"/>
                  </a:lnTo>
                  <a:lnTo>
                    <a:pt x="782" y="384"/>
                  </a:lnTo>
                  <a:lnTo>
                    <a:pt x="785" y="388"/>
                  </a:lnTo>
                  <a:lnTo>
                    <a:pt x="789" y="388"/>
                  </a:lnTo>
                  <a:lnTo>
                    <a:pt x="792" y="388"/>
                  </a:lnTo>
                  <a:lnTo>
                    <a:pt x="795" y="388"/>
                  </a:lnTo>
                  <a:lnTo>
                    <a:pt x="799" y="388"/>
                  </a:lnTo>
                  <a:lnTo>
                    <a:pt x="802" y="391"/>
                  </a:lnTo>
                  <a:lnTo>
                    <a:pt x="805" y="391"/>
                  </a:lnTo>
                  <a:lnTo>
                    <a:pt x="809" y="391"/>
                  </a:lnTo>
                  <a:lnTo>
                    <a:pt x="812" y="391"/>
                  </a:lnTo>
                  <a:lnTo>
                    <a:pt x="815" y="391"/>
                  </a:lnTo>
                  <a:lnTo>
                    <a:pt x="819" y="391"/>
                  </a:lnTo>
                  <a:lnTo>
                    <a:pt x="823" y="391"/>
                  </a:lnTo>
                  <a:lnTo>
                    <a:pt x="823" y="396"/>
                  </a:lnTo>
                  <a:lnTo>
                    <a:pt x="826" y="396"/>
                  </a:lnTo>
                  <a:lnTo>
                    <a:pt x="830" y="396"/>
                  </a:lnTo>
                  <a:lnTo>
                    <a:pt x="833" y="396"/>
                  </a:lnTo>
                  <a:lnTo>
                    <a:pt x="836" y="396"/>
                  </a:lnTo>
                  <a:lnTo>
                    <a:pt x="840" y="396"/>
                  </a:lnTo>
                  <a:lnTo>
                    <a:pt x="843" y="396"/>
                  </a:lnTo>
                  <a:lnTo>
                    <a:pt x="846" y="399"/>
                  </a:lnTo>
                  <a:lnTo>
                    <a:pt x="850" y="399"/>
                  </a:lnTo>
                  <a:lnTo>
                    <a:pt x="853" y="399"/>
                  </a:lnTo>
                  <a:lnTo>
                    <a:pt x="856" y="399"/>
                  </a:lnTo>
                  <a:lnTo>
                    <a:pt x="860" y="399"/>
                  </a:lnTo>
                  <a:lnTo>
                    <a:pt x="863" y="399"/>
                  </a:lnTo>
                  <a:lnTo>
                    <a:pt x="866" y="399"/>
                  </a:lnTo>
                  <a:lnTo>
                    <a:pt x="870" y="399"/>
                  </a:lnTo>
                  <a:lnTo>
                    <a:pt x="873" y="403"/>
                  </a:lnTo>
                  <a:lnTo>
                    <a:pt x="876" y="403"/>
                  </a:lnTo>
                  <a:lnTo>
                    <a:pt x="880" y="403"/>
                  </a:lnTo>
                  <a:lnTo>
                    <a:pt x="883" y="403"/>
                  </a:lnTo>
                  <a:lnTo>
                    <a:pt x="887" y="403"/>
                  </a:lnTo>
                  <a:lnTo>
                    <a:pt x="891" y="403"/>
                  </a:lnTo>
                  <a:lnTo>
                    <a:pt x="894" y="403"/>
                  </a:lnTo>
                  <a:lnTo>
                    <a:pt x="897" y="403"/>
                  </a:lnTo>
                  <a:lnTo>
                    <a:pt x="901" y="403"/>
                  </a:lnTo>
                  <a:lnTo>
                    <a:pt x="904" y="407"/>
                  </a:lnTo>
                  <a:lnTo>
                    <a:pt x="907" y="407"/>
                  </a:lnTo>
                  <a:lnTo>
                    <a:pt x="911" y="407"/>
                  </a:lnTo>
                  <a:lnTo>
                    <a:pt x="914" y="407"/>
                  </a:lnTo>
                  <a:lnTo>
                    <a:pt x="917" y="407"/>
                  </a:lnTo>
                  <a:lnTo>
                    <a:pt x="921" y="407"/>
                  </a:lnTo>
                  <a:lnTo>
                    <a:pt x="924" y="407"/>
                  </a:lnTo>
                  <a:lnTo>
                    <a:pt x="927" y="407"/>
                  </a:lnTo>
                  <a:lnTo>
                    <a:pt x="931" y="407"/>
                  </a:lnTo>
                  <a:lnTo>
                    <a:pt x="934" y="407"/>
                  </a:lnTo>
                  <a:lnTo>
                    <a:pt x="937" y="411"/>
                  </a:lnTo>
                  <a:lnTo>
                    <a:pt x="941" y="411"/>
                  </a:lnTo>
                  <a:lnTo>
                    <a:pt x="944" y="411"/>
                  </a:lnTo>
                  <a:lnTo>
                    <a:pt x="948" y="411"/>
                  </a:lnTo>
                  <a:lnTo>
                    <a:pt x="952" y="411"/>
                  </a:lnTo>
                  <a:lnTo>
                    <a:pt x="955" y="411"/>
                  </a:lnTo>
                  <a:lnTo>
                    <a:pt x="958" y="411"/>
                  </a:lnTo>
                  <a:lnTo>
                    <a:pt x="962" y="411"/>
                  </a:lnTo>
                  <a:lnTo>
                    <a:pt x="965" y="411"/>
                  </a:lnTo>
                  <a:lnTo>
                    <a:pt x="968" y="411"/>
                  </a:lnTo>
                  <a:lnTo>
                    <a:pt x="972" y="411"/>
                  </a:lnTo>
                  <a:lnTo>
                    <a:pt x="975" y="411"/>
                  </a:lnTo>
                  <a:lnTo>
                    <a:pt x="978" y="411"/>
                  </a:lnTo>
                  <a:lnTo>
                    <a:pt x="982" y="411"/>
                  </a:lnTo>
                  <a:lnTo>
                    <a:pt x="982" y="422"/>
                  </a:lnTo>
                  <a:lnTo>
                    <a:pt x="978" y="422"/>
                  </a:lnTo>
                  <a:lnTo>
                    <a:pt x="975" y="422"/>
                  </a:lnTo>
                  <a:lnTo>
                    <a:pt x="972" y="422"/>
                  </a:lnTo>
                  <a:lnTo>
                    <a:pt x="968" y="422"/>
                  </a:lnTo>
                  <a:lnTo>
                    <a:pt x="965" y="422"/>
                  </a:lnTo>
                  <a:lnTo>
                    <a:pt x="962" y="422"/>
                  </a:lnTo>
                  <a:lnTo>
                    <a:pt x="958" y="422"/>
                  </a:lnTo>
                  <a:lnTo>
                    <a:pt x="955" y="422"/>
                  </a:lnTo>
                  <a:lnTo>
                    <a:pt x="952" y="422"/>
                  </a:lnTo>
                  <a:lnTo>
                    <a:pt x="948" y="422"/>
                  </a:lnTo>
                  <a:lnTo>
                    <a:pt x="944" y="422"/>
                  </a:lnTo>
                  <a:lnTo>
                    <a:pt x="941" y="422"/>
                  </a:lnTo>
                  <a:lnTo>
                    <a:pt x="937" y="422"/>
                  </a:lnTo>
                  <a:lnTo>
                    <a:pt x="934" y="422"/>
                  </a:lnTo>
                  <a:lnTo>
                    <a:pt x="931" y="422"/>
                  </a:lnTo>
                  <a:lnTo>
                    <a:pt x="927" y="422"/>
                  </a:lnTo>
                  <a:lnTo>
                    <a:pt x="924" y="422"/>
                  </a:lnTo>
                  <a:lnTo>
                    <a:pt x="921" y="422"/>
                  </a:lnTo>
                  <a:lnTo>
                    <a:pt x="917" y="422"/>
                  </a:lnTo>
                  <a:lnTo>
                    <a:pt x="914" y="422"/>
                  </a:lnTo>
                  <a:lnTo>
                    <a:pt x="911" y="422"/>
                  </a:lnTo>
                  <a:lnTo>
                    <a:pt x="907" y="422"/>
                  </a:lnTo>
                  <a:lnTo>
                    <a:pt x="904" y="422"/>
                  </a:lnTo>
                  <a:lnTo>
                    <a:pt x="901" y="422"/>
                  </a:lnTo>
                  <a:lnTo>
                    <a:pt x="897" y="422"/>
                  </a:lnTo>
                  <a:lnTo>
                    <a:pt x="894" y="422"/>
                  </a:lnTo>
                  <a:lnTo>
                    <a:pt x="891" y="422"/>
                  </a:lnTo>
                  <a:lnTo>
                    <a:pt x="887" y="422"/>
                  </a:lnTo>
                  <a:lnTo>
                    <a:pt x="883" y="422"/>
                  </a:lnTo>
                  <a:lnTo>
                    <a:pt x="880" y="422"/>
                  </a:lnTo>
                  <a:lnTo>
                    <a:pt x="876" y="422"/>
                  </a:lnTo>
                  <a:lnTo>
                    <a:pt x="873" y="422"/>
                  </a:lnTo>
                  <a:lnTo>
                    <a:pt x="870" y="422"/>
                  </a:lnTo>
                  <a:lnTo>
                    <a:pt x="866" y="422"/>
                  </a:lnTo>
                  <a:lnTo>
                    <a:pt x="863" y="422"/>
                  </a:lnTo>
                  <a:lnTo>
                    <a:pt x="860" y="422"/>
                  </a:lnTo>
                  <a:lnTo>
                    <a:pt x="856" y="422"/>
                  </a:lnTo>
                  <a:lnTo>
                    <a:pt x="853" y="422"/>
                  </a:lnTo>
                  <a:lnTo>
                    <a:pt x="850" y="422"/>
                  </a:lnTo>
                  <a:lnTo>
                    <a:pt x="846" y="422"/>
                  </a:lnTo>
                  <a:lnTo>
                    <a:pt x="843" y="422"/>
                  </a:lnTo>
                  <a:lnTo>
                    <a:pt x="840" y="422"/>
                  </a:lnTo>
                  <a:lnTo>
                    <a:pt x="836" y="422"/>
                  </a:lnTo>
                  <a:lnTo>
                    <a:pt x="833" y="422"/>
                  </a:lnTo>
                  <a:lnTo>
                    <a:pt x="830" y="422"/>
                  </a:lnTo>
                  <a:lnTo>
                    <a:pt x="826" y="422"/>
                  </a:lnTo>
                  <a:lnTo>
                    <a:pt x="823" y="422"/>
                  </a:lnTo>
                  <a:lnTo>
                    <a:pt x="819" y="422"/>
                  </a:lnTo>
                  <a:lnTo>
                    <a:pt x="815" y="422"/>
                  </a:lnTo>
                  <a:lnTo>
                    <a:pt x="812" y="422"/>
                  </a:lnTo>
                  <a:lnTo>
                    <a:pt x="809" y="422"/>
                  </a:lnTo>
                  <a:lnTo>
                    <a:pt x="805" y="422"/>
                  </a:lnTo>
                  <a:lnTo>
                    <a:pt x="802" y="422"/>
                  </a:lnTo>
                  <a:lnTo>
                    <a:pt x="799" y="422"/>
                  </a:lnTo>
                  <a:lnTo>
                    <a:pt x="795" y="422"/>
                  </a:lnTo>
                  <a:lnTo>
                    <a:pt x="792" y="422"/>
                  </a:lnTo>
                  <a:lnTo>
                    <a:pt x="789" y="422"/>
                  </a:lnTo>
                  <a:lnTo>
                    <a:pt x="785" y="422"/>
                  </a:lnTo>
                  <a:lnTo>
                    <a:pt x="782" y="422"/>
                  </a:lnTo>
                  <a:lnTo>
                    <a:pt x="779" y="422"/>
                  </a:lnTo>
                  <a:lnTo>
                    <a:pt x="775" y="422"/>
                  </a:lnTo>
                  <a:lnTo>
                    <a:pt x="772" y="422"/>
                  </a:lnTo>
                  <a:lnTo>
                    <a:pt x="769" y="422"/>
                  </a:lnTo>
                  <a:lnTo>
                    <a:pt x="765" y="422"/>
                  </a:lnTo>
                  <a:lnTo>
                    <a:pt x="762" y="422"/>
                  </a:lnTo>
                  <a:lnTo>
                    <a:pt x="758" y="422"/>
                  </a:lnTo>
                  <a:lnTo>
                    <a:pt x="754" y="422"/>
                  </a:lnTo>
                  <a:lnTo>
                    <a:pt x="751" y="422"/>
                  </a:lnTo>
                  <a:lnTo>
                    <a:pt x="748" y="422"/>
                  </a:lnTo>
                  <a:lnTo>
                    <a:pt x="744" y="422"/>
                  </a:lnTo>
                  <a:lnTo>
                    <a:pt x="741" y="422"/>
                  </a:lnTo>
                  <a:lnTo>
                    <a:pt x="738" y="422"/>
                  </a:lnTo>
                  <a:lnTo>
                    <a:pt x="734" y="422"/>
                  </a:lnTo>
                  <a:lnTo>
                    <a:pt x="731" y="422"/>
                  </a:lnTo>
                  <a:lnTo>
                    <a:pt x="728" y="422"/>
                  </a:lnTo>
                  <a:lnTo>
                    <a:pt x="724" y="422"/>
                  </a:lnTo>
                  <a:lnTo>
                    <a:pt x="721" y="422"/>
                  </a:lnTo>
                  <a:lnTo>
                    <a:pt x="718" y="422"/>
                  </a:lnTo>
                  <a:lnTo>
                    <a:pt x="715" y="422"/>
                  </a:lnTo>
                  <a:lnTo>
                    <a:pt x="711" y="422"/>
                  </a:lnTo>
                  <a:lnTo>
                    <a:pt x="708" y="422"/>
                  </a:lnTo>
                  <a:lnTo>
                    <a:pt x="704" y="422"/>
                  </a:lnTo>
                  <a:lnTo>
                    <a:pt x="701" y="422"/>
                  </a:lnTo>
                  <a:lnTo>
                    <a:pt x="697" y="422"/>
                  </a:lnTo>
                  <a:lnTo>
                    <a:pt x="694" y="422"/>
                  </a:lnTo>
                  <a:lnTo>
                    <a:pt x="690" y="422"/>
                  </a:lnTo>
                  <a:lnTo>
                    <a:pt x="687" y="422"/>
                  </a:lnTo>
                  <a:lnTo>
                    <a:pt x="684" y="422"/>
                  </a:lnTo>
                  <a:lnTo>
                    <a:pt x="680" y="422"/>
                  </a:lnTo>
                  <a:lnTo>
                    <a:pt x="677" y="422"/>
                  </a:lnTo>
                  <a:lnTo>
                    <a:pt x="674" y="422"/>
                  </a:lnTo>
                  <a:lnTo>
                    <a:pt x="670" y="422"/>
                  </a:lnTo>
                  <a:lnTo>
                    <a:pt x="667" y="422"/>
                  </a:lnTo>
                  <a:lnTo>
                    <a:pt x="664" y="422"/>
                  </a:lnTo>
                  <a:lnTo>
                    <a:pt x="660" y="422"/>
                  </a:lnTo>
                  <a:lnTo>
                    <a:pt x="657" y="422"/>
                  </a:lnTo>
                  <a:lnTo>
                    <a:pt x="654" y="422"/>
                  </a:lnTo>
                  <a:lnTo>
                    <a:pt x="650" y="422"/>
                  </a:lnTo>
                  <a:lnTo>
                    <a:pt x="647" y="422"/>
                  </a:lnTo>
                  <a:lnTo>
                    <a:pt x="643" y="422"/>
                  </a:lnTo>
                  <a:lnTo>
                    <a:pt x="640" y="422"/>
                  </a:lnTo>
                  <a:lnTo>
                    <a:pt x="636" y="422"/>
                  </a:lnTo>
                  <a:lnTo>
                    <a:pt x="633" y="422"/>
                  </a:lnTo>
                  <a:lnTo>
                    <a:pt x="629" y="422"/>
                  </a:lnTo>
                  <a:lnTo>
                    <a:pt x="626" y="422"/>
                  </a:lnTo>
                  <a:lnTo>
                    <a:pt x="623" y="422"/>
                  </a:lnTo>
                  <a:lnTo>
                    <a:pt x="619" y="422"/>
                  </a:lnTo>
                  <a:lnTo>
                    <a:pt x="616" y="422"/>
                  </a:lnTo>
                  <a:lnTo>
                    <a:pt x="613" y="422"/>
                  </a:lnTo>
                  <a:lnTo>
                    <a:pt x="609" y="422"/>
                  </a:lnTo>
                  <a:lnTo>
                    <a:pt x="606" y="422"/>
                  </a:lnTo>
                  <a:lnTo>
                    <a:pt x="603" y="422"/>
                  </a:lnTo>
                  <a:lnTo>
                    <a:pt x="599" y="422"/>
                  </a:lnTo>
                  <a:lnTo>
                    <a:pt x="596" y="422"/>
                  </a:lnTo>
                  <a:lnTo>
                    <a:pt x="593" y="422"/>
                  </a:lnTo>
                  <a:lnTo>
                    <a:pt x="589" y="422"/>
                  </a:lnTo>
                  <a:lnTo>
                    <a:pt x="586" y="422"/>
                  </a:lnTo>
                  <a:lnTo>
                    <a:pt x="582" y="422"/>
                  </a:lnTo>
                  <a:lnTo>
                    <a:pt x="579" y="422"/>
                  </a:lnTo>
                  <a:lnTo>
                    <a:pt x="575" y="422"/>
                  </a:lnTo>
                  <a:lnTo>
                    <a:pt x="572" y="422"/>
                  </a:lnTo>
                  <a:lnTo>
                    <a:pt x="568" y="422"/>
                  </a:lnTo>
                  <a:lnTo>
                    <a:pt x="565" y="422"/>
                  </a:lnTo>
                  <a:lnTo>
                    <a:pt x="562" y="422"/>
                  </a:lnTo>
                  <a:lnTo>
                    <a:pt x="558" y="422"/>
                  </a:lnTo>
                  <a:lnTo>
                    <a:pt x="555" y="422"/>
                  </a:lnTo>
                  <a:lnTo>
                    <a:pt x="552" y="422"/>
                  </a:lnTo>
                  <a:lnTo>
                    <a:pt x="548" y="422"/>
                  </a:lnTo>
                  <a:lnTo>
                    <a:pt x="545" y="422"/>
                  </a:lnTo>
                  <a:lnTo>
                    <a:pt x="542" y="422"/>
                  </a:lnTo>
                  <a:lnTo>
                    <a:pt x="538" y="422"/>
                  </a:lnTo>
                  <a:lnTo>
                    <a:pt x="535" y="422"/>
                  </a:lnTo>
                  <a:lnTo>
                    <a:pt x="532" y="422"/>
                  </a:lnTo>
                  <a:lnTo>
                    <a:pt x="528" y="422"/>
                  </a:lnTo>
                  <a:lnTo>
                    <a:pt x="525" y="422"/>
                  </a:lnTo>
                  <a:lnTo>
                    <a:pt x="521" y="422"/>
                  </a:lnTo>
                  <a:lnTo>
                    <a:pt x="518" y="422"/>
                  </a:lnTo>
                  <a:lnTo>
                    <a:pt x="514" y="422"/>
                  </a:lnTo>
                  <a:lnTo>
                    <a:pt x="511" y="422"/>
                  </a:lnTo>
                  <a:lnTo>
                    <a:pt x="507" y="422"/>
                  </a:lnTo>
                  <a:lnTo>
                    <a:pt x="504" y="422"/>
                  </a:lnTo>
                  <a:lnTo>
                    <a:pt x="501" y="422"/>
                  </a:lnTo>
                  <a:lnTo>
                    <a:pt x="497" y="422"/>
                  </a:lnTo>
                  <a:lnTo>
                    <a:pt x="494" y="422"/>
                  </a:lnTo>
                  <a:lnTo>
                    <a:pt x="491" y="422"/>
                  </a:lnTo>
                  <a:lnTo>
                    <a:pt x="487" y="422"/>
                  </a:lnTo>
                  <a:lnTo>
                    <a:pt x="484" y="422"/>
                  </a:lnTo>
                  <a:lnTo>
                    <a:pt x="481" y="422"/>
                  </a:lnTo>
                  <a:lnTo>
                    <a:pt x="477" y="422"/>
                  </a:lnTo>
                  <a:lnTo>
                    <a:pt x="474" y="422"/>
                  </a:lnTo>
                  <a:lnTo>
                    <a:pt x="471" y="422"/>
                  </a:lnTo>
                  <a:lnTo>
                    <a:pt x="467" y="422"/>
                  </a:lnTo>
                  <a:lnTo>
                    <a:pt x="464" y="422"/>
                  </a:lnTo>
                  <a:lnTo>
                    <a:pt x="461" y="422"/>
                  </a:lnTo>
                  <a:lnTo>
                    <a:pt x="457" y="422"/>
                  </a:lnTo>
                  <a:lnTo>
                    <a:pt x="453" y="422"/>
                  </a:lnTo>
                  <a:lnTo>
                    <a:pt x="450" y="422"/>
                  </a:lnTo>
                  <a:lnTo>
                    <a:pt x="446" y="422"/>
                  </a:lnTo>
                  <a:lnTo>
                    <a:pt x="443" y="422"/>
                  </a:lnTo>
                  <a:lnTo>
                    <a:pt x="440" y="422"/>
                  </a:lnTo>
                  <a:lnTo>
                    <a:pt x="436" y="422"/>
                  </a:lnTo>
                  <a:lnTo>
                    <a:pt x="433" y="422"/>
                  </a:lnTo>
                  <a:lnTo>
                    <a:pt x="430" y="422"/>
                  </a:lnTo>
                  <a:lnTo>
                    <a:pt x="426" y="422"/>
                  </a:lnTo>
                  <a:lnTo>
                    <a:pt x="423" y="422"/>
                  </a:lnTo>
                  <a:lnTo>
                    <a:pt x="420" y="422"/>
                  </a:lnTo>
                  <a:lnTo>
                    <a:pt x="416" y="422"/>
                  </a:lnTo>
                  <a:lnTo>
                    <a:pt x="413" y="422"/>
                  </a:lnTo>
                  <a:lnTo>
                    <a:pt x="410" y="422"/>
                  </a:lnTo>
                  <a:lnTo>
                    <a:pt x="406" y="422"/>
                  </a:lnTo>
                  <a:lnTo>
                    <a:pt x="403" y="422"/>
                  </a:lnTo>
                  <a:lnTo>
                    <a:pt x="400" y="422"/>
                  </a:lnTo>
                  <a:lnTo>
                    <a:pt x="396" y="422"/>
                  </a:lnTo>
                  <a:lnTo>
                    <a:pt x="392" y="422"/>
                  </a:lnTo>
                  <a:lnTo>
                    <a:pt x="389" y="422"/>
                  </a:lnTo>
                  <a:lnTo>
                    <a:pt x="385" y="422"/>
                  </a:lnTo>
                  <a:lnTo>
                    <a:pt x="382" y="422"/>
                  </a:lnTo>
                  <a:lnTo>
                    <a:pt x="379" y="422"/>
                  </a:lnTo>
                  <a:lnTo>
                    <a:pt x="375" y="422"/>
                  </a:lnTo>
                  <a:lnTo>
                    <a:pt x="372" y="422"/>
                  </a:lnTo>
                  <a:lnTo>
                    <a:pt x="369" y="422"/>
                  </a:lnTo>
                  <a:lnTo>
                    <a:pt x="365" y="422"/>
                  </a:lnTo>
                  <a:lnTo>
                    <a:pt x="362" y="422"/>
                  </a:lnTo>
                  <a:lnTo>
                    <a:pt x="359" y="422"/>
                  </a:lnTo>
                  <a:lnTo>
                    <a:pt x="355" y="422"/>
                  </a:lnTo>
                  <a:lnTo>
                    <a:pt x="352" y="422"/>
                  </a:lnTo>
                  <a:lnTo>
                    <a:pt x="349" y="422"/>
                  </a:lnTo>
                  <a:lnTo>
                    <a:pt x="345" y="422"/>
                  </a:lnTo>
                  <a:lnTo>
                    <a:pt x="342" y="422"/>
                  </a:lnTo>
                  <a:lnTo>
                    <a:pt x="339" y="422"/>
                  </a:lnTo>
                  <a:lnTo>
                    <a:pt x="335" y="422"/>
                  </a:lnTo>
                  <a:lnTo>
                    <a:pt x="332" y="422"/>
                  </a:lnTo>
                  <a:lnTo>
                    <a:pt x="328" y="422"/>
                  </a:lnTo>
                  <a:lnTo>
                    <a:pt x="324" y="422"/>
                  </a:lnTo>
                  <a:lnTo>
                    <a:pt x="321" y="422"/>
                  </a:lnTo>
                  <a:lnTo>
                    <a:pt x="318" y="422"/>
                  </a:lnTo>
                  <a:lnTo>
                    <a:pt x="314" y="422"/>
                  </a:lnTo>
                  <a:lnTo>
                    <a:pt x="311" y="422"/>
                  </a:lnTo>
                  <a:lnTo>
                    <a:pt x="308" y="422"/>
                  </a:lnTo>
                  <a:lnTo>
                    <a:pt x="304" y="422"/>
                  </a:lnTo>
                  <a:lnTo>
                    <a:pt x="301" y="422"/>
                  </a:lnTo>
                  <a:lnTo>
                    <a:pt x="298" y="422"/>
                  </a:lnTo>
                  <a:lnTo>
                    <a:pt x="294" y="422"/>
                  </a:lnTo>
                  <a:lnTo>
                    <a:pt x="291" y="422"/>
                  </a:lnTo>
                  <a:lnTo>
                    <a:pt x="288" y="422"/>
                  </a:lnTo>
                  <a:lnTo>
                    <a:pt x="284" y="422"/>
                  </a:lnTo>
                  <a:lnTo>
                    <a:pt x="281" y="422"/>
                  </a:lnTo>
                  <a:lnTo>
                    <a:pt x="278" y="422"/>
                  </a:lnTo>
                  <a:lnTo>
                    <a:pt x="274" y="422"/>
                  </a:lnTo>
                  <a:lnTo>
                    <a:pt x="271" y="422"/>
                  </a:lnTo>
                  <a:lnTo>
                    <a:pt x="267" y="422"/>
                  </a:lnTo>
                  <a:lnTo>
                    <a:pt x="264" y="422"/>
                  </a:lnTo>
                  <a:lnTo>
                    <a:pt x="260" y="422"/>
                  </a:lnTo>
                  <a:lnTo>
                    <a:pt x="257" y="422"/>
                  </a:lnTo>
                  <a:lnTo>
                    <a:pt x="254" y="422"/>
                  </a:lnTo>
                  <a:lnTo>
                    <a:pt x="250" y="422"/>
                  </a:lnTo>
                  <a:lnTo>
                    <a:pt x="247" y="422"/>
                  </a:lnTo>
                  <a:lnTo>
                    <a:pt x="244" y="422"/>
                  </a:lnTo>
                  <a:lnTo>
                    <a:pt x="240" y="422"/>
                  </a:lnTo>
                  <a:lnTo>
                    <a:pt x="237" y="422"/>
                  </a:lnTo>
                  <a:lnTo>
                    <a:pt x="234" y="422"/>
                  </a:lnTo>
                  <a:lnTo>
                    <a:pt x="230" y="422"/>
                  </a:lnTo>
                  <a:lnTo>
                    <a:pt x="227" y="422"/>
                  </a:lnTo>
                  <a:lnTo>
                    <a:pt x="224" y="422"/>
                  </a:lnTo>
                  <a:lnTo>
                    <a:pt x="220" y="422"/>
                  </a:lnTo>
                  <a:lnTo>
                    <a:pt x="217" y="422"/>
                  </a:lnTo>
                  <a:lnTo>
                    <a:pt x="213" y="422"/>
                  </a:lnTo>
                  <a:lnTo>
                    <a:pt x="210" y="422"/>
                  </a:lnTo>
                  <a:lnTo>
                    <a:pt x="206" y="422"/>
                  </a:lnTo>
                  <a:lnTo>
                    <a:pt x="203" y="422"/>
                  </a:lnTo>
                  <a:lnTo>
                    <a:pt x="199" y="422"/>
                  </a:lnTo>
                  <a:lnTo>
                    <a:pt x="196" y="422"/>
                  </a:lnTo>
                  <a:lnTo>
                    <a:pt x="193" y="422"/>
                  </a:lnTo>
                  <a:lnTo>
                    <a:pt x="189" y="422"/>
                  </a:lnTo>
                  <a:lnTo>
                    <a:pt x="186" y="422"/>
                  </a:lnTo>
                  <a:lnTo>
                    <a:pt x="183" y="422"/>
                  </a:lnTo>
                  <a:lnTo>
                    <a:pt x="179" y="422"/>
                  </a:lnTo>
                  <a:lnTo>
                    <a:pt x="176" y="422"/>
                  </a:lnTo>
                  <a:lnTo>
                    <a:pt x="173" y="422"/>
                  </a:lnTo>
                  <a:lnTo>
                    <a:pt x="169" y="422"/>
                  </a:lnTo>
                  <a:lnTo>
                    <a:pt x="166" y="422"/>
                  </a:lnTo>
                  <a:lnTo>
                    <a:pt x="163" y="422"/>
                  </a:lnTo>
                  <a:lnTo>
                    <a:pt x="159" y="422"/>
                  </a:lnTo>
                  <a:lnTo>
                    <a:pt x="156" y="422"/>
                  </a:lnTo>
                  <a:lnTo>
                    <a:pt x="152" y="422"/>
                  </a:lnTo>
                  <a:lnTo>
                    <a:pt x="149" y="422"/>
                  </a:lnTo>
                  <a:lnTo>
                    <a:pt x="145" y="422"/>
                  </a:lnTo>
                  <a:lnTo>
                    <a:pt x="142" y="422"/>
                  </a:lnTo>
                  <a:lnTo>
                    <a:pt x="138" y="422"/>
                  </a:lnTo>
                  <a:lnTo>
                    <a:pt x="135" y="422"/>
                  </a:lnTo>
                  <a:lnTo>
                    <a:pt x="132" y="422"/>
                  </a:lnTo>
                  <a:lnTo>
                    <a:pt x="128" y="422"/>
                  </a:lnTo>
                  <a:lnTo>
                    <a:pt x="125" y="422"/>
                  </a:lnTo>
                  <a:lnTo>
                    <a:pt x="122" y="422"/>
                  </a:lnTo>
                  <a:lnTo>
                    <a:pt x="118" y="422"/>
                  </a:lnTo>
                  <a:lnTo>
                    <a:pt x="115" y="422"/>
                  </a:lnTo>
                  <a:lnTo>
                    <a:pt x="112" y="422"/>
                  </a:lnTo>
                  <a:lnTo>
                    <a:pt x="108" y="422"/>
                  </a:lnTo>
                  <a:lnTo>
                    <a:pt x="105" y="422"/>
                  </a:lnTo>
                  <a:lnTo>
                    <a:pt x="102" y="422"/>
                  </a:lnTo>
                  <a:lnTo>
                    <a:pt x="98" y="422"/>
                  </a:lnTo>
                  <a:lnTo>
                    <a:pt x="95" y="422"/>
                  </a:lnTo>
                  <a:lnTo>
                    <a:pt x="91" y="422"/>
                  </a:lnTo>
                  <a:lnTo>
                    <a:pt x="88" y="422"/>
                  </a:lnTo>
                  <a:lnTo>
                    <a:pt x="84" y="422"/>
                  </a:lnTo>
                  <a:lnTo>
                    <a:pt x="81" y="422"/>
                  </a:lnTo>
                  <a:lnTo>
                    <a:pt x="77" y="422"/>
                  </a:lnTo>
                  <a:lnTo>
                    <a:pt x="74" y="422"/>
                  </a:lnTo>
                  <a:lnTo>
                    <a:pt x="71" y="422"/>
                  </a:lnTo>
                  <a:lnTo>
                    <a:pt x="67" y="422"/>
                  </a:lnTo>
                  <a:lnTo>
                    <a:pt x="64" y="422"/>
                  </a:lnTo>
                  <a:lnTo>
                    <a:pt x="61" y="422"/>
                  </a:lnTo>
                  <a:lnTo>
                    <a:pt x="57" y="422"/>
                  </a:lnTo>
                  <a:lnTo>
                    <a:pt x="54" y="422"/>
                  </a:lnTo>
                  <a:lnTo>
                    <a:pt x="51" y="422"/>
                  </a:lnTo>
                  <a:lnTo>
                    <a:pt x="47" y="422"/>
                  </a:lnTo>
                  <a:lnTo>
                    <a:pt x="44" y="422"/>
                  </a:lnTo>
                  <a:lnTo>
                    <a:pt x="41" y="422"/>
                  </a:lnTo>
                  <a:lnTo>
                    <a:pt x="37" y="422"/>
                  </a:lnTo>
                  <a:lnTo>
                    <a:pt x="34" y="422"/>
                  </a:lnTo>
                  <a:lnTo>
                    <a:pt x="30" y="422"/>
                  </a:lnTo>
                  <a:lnTo>
                    <a:pt x="27" y="422"/>
                  </a:lnTo>
                  <a:lnTo>
                    <a:pt x="23" y="422"/>
                  </a:lnTo>
                  <a:lnTo>
                    <a:pt x="20" y="422"/>
                  </a:lnTo>
                  <a:lnTo>
                    <a:pt x="16" y="422"/>
                  </a:lnTo>
                  <a:lnTo>
                    <a:pt x="13" y="422"/>
                  </a:lnTo>
                  <a:lnTo>
                    <a:pt x="10" y="422"/>
                  </a:lnTo>
                  <a:lnTo>
                    <a:pt x="6" y="422"/>
                  </a:lnTo>
                  <a:lnTo>
                    <a:pt x="3" y="422"/>
                  </a:lnTo>
                  <a:lnTo>
                    <a:pt x="0" y="422"/>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597" name="Freeform 24"/>
            <p:cNvSpPr>
              <a:spLocks/>
            </p:cNvSpPr>
            <p:nvPr/>
          </p:nvSpPr>
          <p:spPr bwMode="auto">
            <a:xfrm>
              <a:off x="4497" y="2557"/>
              <a:ext cx="987" cy="428"/>
            </a:xfrm>
            <a:custGeom>
              <a:avLst/>
              <a:gdLst>
                <a:gd name="T0" fmla="*/ 31 w 987"/>
                <a:gd name="T1" fmla="*/ 338 h 428"/>
                <a:gd name="T2" fmla="*/ 64 w 987"/>
                <a:gd name="T3" fmla="*/ 215 h 428"/>
                <a:gd name="T4" fmla="*/ 95 w 987"/>
                <a:gd name="T5" fmla="*/ 120 h 428"/>
                <a:gd name="T6" fmla="*/ 129 w 987"/>
                <a:gd name="T7" fmla="*/ 50 h 428"/>
                <a:gd name="T8" fmla="*/ 163 w 987"/>
                <a:gd name="T9" fmla="*/ 12 h 428"/>
                <a:gd name="T10" fmla="*/ 197 w 987"/>
                <a:gd name="T11" fmla="*/ 0 h 428"/>
                <a:gd name="T12" fmla="*/ 231 w 987"/>
                <a:gd name="T13" fmla="*/ 12 h 428"/>
                <a:gd name="T14" fmla="*/ 261 w 987"/>
                <a:gd name="T15" fmla="*/ 31 h 428"/>
                <a:gd name="T16" fmla="*/ 295 w 987"/>
                <a:gd name="T17" fmla="*/ 58 h 428"/>
                <a:gd name="T18" fmla="*/ 330 w 987"/>
                <a:gd name="T19" fmla="*/ 92 h 428"/>
                <a:gd name="T20" fmla="*/ 360 w 987"/>
                <a:gd name="T21" fmla="*/ 128 h 428"/>
                <a:gd name="T22" fmla="*/ 394 w 987"/>
                <a:gd name="T23" fmla="*/ 158 h 428"/>
                <a:gd name="T24" fmla="*/ 428 w 987"/>
                <a:gd name="T25" fmla="*/ 192 h 428"/>
                <a:gd name="T26" fmla="*/ 458 w 987"/>
                <a:gd name="T27" fmla="*/ 223 h 428"/>
                <a:gd name="T28" fmla="*/ 493 w 987"/>
                <a:gd name="T29" fmla="*/ 250 h 428"/>
                <a:gd name="T30" fmla="*/ 527 w 987"/>
                <a:gd name="T31" fmla="*/ 277 h 428"/>
                <a:gd name="T32" fmla="*/ 557 w 987"/>
                <a:gd name="T33" fmla="*/ 300 h 428"/>
                <a:gd name="T34" fmla="*/ 591 w 987"/>
                <a:gd name="T35" fmla="*/ 320 h 428"/>
                <a:gd name="T36" fmla="*/ 626 w 987"/>
                <a:gd name="T37" fmla="*/ 335 h 428"/>
                <a:gd name="T38" fmla="*/ 656 w 987"/>
                <a:gd name="T39" fmla="*/ 350 h 428"/>
                <a:gd name="T40" fmla="*/ 690 w 987"/>
                <a:gd name="T41" fmla="*/ 361 h 428"/>
                <a:gd name="T42" fmla="*/ 724 w 987"/>
                <a:gd name="T43" fmla="*/ 373 h 428"/>
                <a:gd name="T44" fmla="*/ 758 w 987"/>
                <a:gd name="T45" fmla="*/ 384 h 428"/>
                <a:gd name="T46" fmla="*/ 792 w 987"/>
                <a:gd name="T47" fmla="*/ 392 h 428"/>
                <a:gd name="T48" fmla="*/ 826 w 987"/>
                <a:gd name="T49" fmla="*/ 396 h 428"/>
                <a:gd name="T50" fmla="*/ 856 w 987"/>
                <a:gd name="T51" fmla="*/ 404 h 428"/>
                <a:gd name="T52" fmla="*/ 890 w 987"/>
                <a:gd name="T53" fmla="*/ 408 h 428"/>
                <a:gd name="T54" fmla="*/ 925 w 987"/>
                <a:gd name="T55" fmla="*/ 412 h 428"/>
                <a:gd name="T56" fmla="*/ 959 w 987"/>
                <a:gd name="T57" fmla="*/ 415 h 428"/>
                <a:gd name="T58" fmla="*/ 982 w 987"/>
                <a:gd name="T59" fmla="*/ 427 h 428"/>
                <a:gd name="T60" fmla="*/ 948 w 987"/>
                <a:gd name="T61" fmla="*/ 427 h 428"/>
                <a:gd name="T62" fmla="*/ 915 w 987"/>
                <a:gd name="T63" fmla="*/ 427 h 428"/>
                <a:gd name="T64" fmla="*/ 880 w 987"/>
                <a:gd name="T65" fmla="*/ 427 h 428"/>
                <a:gd name="T66" fmla="*/ 846 w 987"/>
                <a:gd name="T67" fmla="*/ 427 h 428"/>
                <a:gd name="T68" fmla="*/ 813 w 987"/>
                <a:gd name="T69" fmla="*/ 427 h 428"/>
                <a:gd name="T70" fmla="*/ 778 w 987"/>
                <a:gd name="T71" fmla="*/ 427 h 428"/>
                <a:gd name="T72" fmla="*/ 744 w 987"/>
                <a:gd name="T73" fmla="*/ 427 h 428"/>
                <a:gd name="T74" fmla="*/ 710 w 987"/>
                <a:gd name="T75" fmla="*/ 427 h 428"/>
                <a:gd name="T76" fmla="*/ 677 w 987"/>
                <a:gd name="T77" fmla="*/ 427 h 428"/>
                <a:gd name="T78" fmla="*/ 642 w 987"/>
                <a:gd name="T79" fmla="*/ 427 h 428"/>
                <a:gd name="T80" fmla="*/ 608 w 987"/>
                <a:gd name="T81" fmla="*/ 427 h 428"/>
                <a:gd name="T82" fmla="*/ 575 w 987"/>
                <a:gd name="T83" fmla="*/ 427 h 428"/>
                <a:gd name="T84" fmla="*/ 540 w 987"/>
                <a:gd name="T85" fmla="*/ 427 h 428"/>
                <a:gd name="T86" fmla="*/ 506 w 987"/>
                <a:gd name="T87" fmla="*/ 427 h 428"/>
                <a:gd name="T88" fmla="*/ 473 w 987"/>
                <a:gd name="T89" fmla="*/ 427 h 428"/>
                <a:gd name="T90" fmla="*/ 438 w 987"/>
                <a:gd name="T91" fmla="*/ 427 h 428"/>
                <a:gd name="T92" fmla="*/ 404 w 987"/>
                <a:gd name="T93" fmla="*/ 427 h 428"/>
                <a:gd name="T94" fmla="*/ 371 w 987"/>
                <a:gd name="T95" fmla="*/ 427 h 428"/>
                <a:gd name="T96" fmla="*/ 336 w 987"/>
                <a:gd name="T97" fmla="*/ 427 h 428"/>
                <a:gd name="T98" fmla="*/ 302 w 987"/>
                <a:gd name="T99" fmla="*/ 427 h 428"/>
                <a:gd name="T100" fmla="*/ 268 w 987"/>
                <a:gd name="T101" fmla="*/ 427 h 428"/>
                <a:gd name="T102" fmla="*/ 235 w 987"/>
                <a:gd name="T103" fmla="*/ 427 h 428"/>
                <a:gd name="T104" fmla="*/ 200 w 987"/>
                <a:gd name="T105" fmla="*/ 427 h 428"/>
                <a:gd name="T106" fmla="*/ 166 w 987"/>
                <a:gd name="T107" fmla="*/ 427 h 428"/>
                <a:gd name="T108" fmla="*/ 133 w 987"/>
                <a:gd name="T109" fmla="*/ 427 h 428"/>
                <a:gd name="T110" fmla="*/ 98 w 987"/>
                <a:gd name="T111" fmla="*/ 427 h 428"/>
                <a:gd name="T112" fmla="*/ 64 w 987"/>
                <a:gd name="T113" fmla="*/ 427 h 428"/>
                <a:gd name="T114" fmla="*/ 31 w 987"/>
                <a:gd name="T115" fmla="*/ 427 h 4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7"/>
                <a:gd name="T175" fmla="*/ 0 h 428"/>
                <a:gd name="T176" fmla="*/ 987 w 987"/>
                <a:gd name="T177" fmla="*/ 428 h 4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7" h="428">
                  <a:moveTo>
                    <a:pt x="0" y="427"/>
                  </a:moveTo>
                  <a:lnTo>
                    <a:pt x="3" y="423"/>
                  </a:lnTo>
                  <a:lnTo>
                    <a:pt x="6" y="419"/>
                  </a:lnTo>
                  <a:lnTo>
                    <a:pt x="10" y="408"/>
                  </a:lnTo>
                  <a:lnTo>
                    <a:pt x="13" y="400"/>
                  </a:lnTo>
                  <a:lnTo>
                    <a:pt x="16" y="389"/>
                  </a:lnTo>
                  <a:lnTo>
                    <a:pt x="20" y="377"/>
                  </a:lnTo>
                  <a:lnTo>
                    <a:pt x="24" y="366"/>
                  </a:lnTo>
                  <a:lnTo>
                    <a:pt x="27" y="354"/>
                  </a:lnTo>
                  <a:lnTo>
                    <a:pt x="31" y="338"/>
                  </a:lnTo>
                  <a:lnTo>
                    <a:pt x="34" y="327"/>
                  </a:lnTo>
                  <a:lnTo>
                    <a:pt x="37" y="315"/>
                  </a:lnTo>
                  <a:lnTo>
                    <a:pt x="41" y="304"/>
                  </a:lnTo>
                  <a:lnTo>
                    <a:pt x="44" y="289"/>
                  </a:lnTo>
                  <a:lnTo>
                    <a:pt x="47" y="277"/>
                  </a:lnTo>
                  <a:lnTo>
                    <a:pt x="51" y="266"/>
                  </a:lnTo>
                  <a:lnTo>
                    <a:pt x="54" y="254"/>
                  </a:lnTo>
                  <a:lnTo>
                    <a:pt x="57" y="238"/>
                  </a:lnTo>
                  <a:lnTo>
                    <a:pt x="61" y="227"/>
                  </a:lnTo>
                  <a:lnTo>
                    <a:pt x="64" y="215"/>
                  </a:lnTo>
                  <a:lnTo>
                    <a:pt x="64" y="204"/>
                  </a:lnTo>
                  <a:lnTo>
                    <a:pt x="68" y="197"/>
                  </a:lnTo>
                  <a:lnTo>
                    <a:pt x="71" y="185"/>
                  </a:lnTo>
                  <a:lnTo>
                    <a:pt x="75" y="174"/>
                  </a:lnTo>
                  <a:lnTo>
                    <a:pt x="78" y="162"/>
                  </a:lnTo>
                  <a:lnTo>
                    <a:pt x="82" y="154"/>
                  </a:lnTo>
                  <a:lnTo>
                    <a:pt x="85" y="143"/>
                  </a:lnTo>
                  <a:lnTo>
                    <a:pt x="88" y="135"/>
                  </a:lnTo>
                  <a:lnTo>
                    <a:pt x="92" y="128"/>
                  </a:lnTo>
                  <a:lnTo>
                    <a:pt x="95" y="120"/>
                  </a:lnTo>
                  <a:lnTo>
                    <a:pt x="98" y="108"/>
                  </a:lnTo>
                  <a:lnTo>
                    <a:pt x="102" y="100"/>
                  </a:lnTo>
                  <a:lnTo>
                    <a:pt x="105" y="92"/>
                  </a:lnTo>
                  <a:lnTo>
                    <a:pt x="108" y="89"/>
                  </a:lnTo>
                  <a:lnTo>
                    <a:pt x="112" y="81"/>
                  </a:lnTo>
                  <a:lnTo>
                    <a:pt x="115" y="74"/>
                  </a:lnTo>
                  <a:lnTo>
                    <a:pt x="119" y="66"/>
                  </a:lnTo>
                  <a:lnTo>
                    <a:pt x="122" y="62"/>
                  </a:lnTo>
                  <a:lnTo>
                    <a:pt x="126" y="58"/>
                  </a:lnTo>
                  <a:lnTo>
                    <a:pt x="129" y="50"/>
                  </a:lnTo>
                  <a:lnTo>
                    <a:pt x="133" y="46"/>
                  </a:lnTo>
                  <a:lnTo>
                    <a:pt x="136" y="43"/>
                  </a:lnTo>
                  <a:lnTo>
                    <a:pt x="139" y="39"/>
                  </a:lnTo>
                  <a:lnTo>
                    <a:pt x="143" y="31"/>
                  </a:lnTo>
                  <a:lnTo>
                    <a:pt x="146" y="27"/>
                  </a:lnTo>
                  <a:lnTo>
                    <a:pt x="149" y="27"/>
                  </a:lnTo>
                  <a:lnTo>
                    <a:pt x="153" y="23"/>
                  </a:lnTo>
                  <a:lnTo>
                    <a:pt x="156" y="19"/>
                  </a:lnTo>
                  <a:lnTo>
                    <a:pt x="159" y="16"/>
                  </a:lnTo>
                  <a:lnTo>
                    <a:pt x="163" y="12"/>
                  </a:lnTo>
                  <a:lnTo>
                    <a:pt x="166" y="12"/>
                  </a:lnTo>
                  <a:lnTo>
                    <a:pt x="170" y="8"/>
                  </a:lnTo>
                  <a:lnTo>
                    <a:pt x="173" y="8"/>
                  </a:lnTo>
                  <a:lnTo>
                    <a:pt x="177" y="4"/>
                  </a:lnTo>
                  <a:lnTo>
                    <a:pt x="180" y="4"/>
                  </a:lnTo>
                  <a:lnTo>
                    <a:pt x="184" y="4"/>
                  </a:lnTo>
                  <a:lnTo>
                    <a:pt x="187" y="4"/>
                  </a:lnTo>
                  <a:lnTo>
                    <a:pt x="190" y="4"/>
                  </a:lnTo>
                  <a:lnTo>
                    <a:pt x="194" y="4"/>
                  </a:lnTo>
                  <a:lnTo>
                    <a:pt x="197" y="0"/>
                  </a:lnTo>
                  <a:lnTo>
                    <a:pt x="200" y="4"/>
                  </a:lnTo>
                  <a:lnTo>
                    <a:pt x="204" y="4"/>
                  </a:lnTo>
                  <a:lnTo>
                    <a:pt x="207" y="4"/>
                  </a:lnTo>
                  <a:lnTo>
                    <a:pt x="210" y="4"/>
                  </a:lnTo>
                  <a:lnTo>
                    <a:pt x="214" y="4"/>
                  </a:lnTo>
                  <a:lnTo>
                    <a:pt x="217" y="4"/>
                  </a:lnTo>
                  <a:lnTo>
                    <a:pt x="221" y="8"/>
                  </a:lnTo>
                  <a:lnTo>
                    <a:pt x="225" y="8"/>
                  </a:lnTo>
                  <a:lnTo>
                    <a:pt x="228" y="8"/>
                  </a:lnTo>
                  <a:lnTo>
                    <a:pt x="231" y="12"/>
                  </a:lnTo>
                  <a:lnTo>
                    <a:pt x="235" y="12"/>
                  </a:lnTo>
                  <a:lnTo>
                    <a:pt x="238" y="12"/>
                  </a:lnTo>
                  <a:lnTo>
                    <a:pt x="241" y="16"/>
                  </a:lnTo>
                  <a:lnTo>
                    <a:pt x="245" y="16"/>
                  </a:lnTo>
                  <a:lnTo>
                    <a:pt x="248" y="19"/>
                  </a:lnTo>
                  <a:lnTo>
                    <a:pt x="251" y="19"/>
                  </a:lnTo>
                  <a:lnTo>
                    <a:pt x="255" y="23"/>
                  </a:lnTo>
                  <a:lnTo>
                    <a:pt x="255" y="27"/>
                  </a:lnTo>
                  <a:lnTo>
                    <a:pt x="258" y="27"/>
                  </a:lnTo>
                  <a:lnTo>
                    <a:pt x="261" y="31"/>
                  </a:lnTo>
                  <a:lnTo>
                    <a:pt x="265" y="31"/>
                  </a:lnTo>
                  <a:lnTo>
                    <a:pt x="268" y="35"/>
                  </a:lnTo>
                  <a:lnTo>
                    <a:pt x="272" y="39"/>
                  </a:lnTo>
                  <a:lnTo>
                    <a:pt x="275" y="43"/>
                  </a:lnTo>
                  <a:lnTo>
                    <a:pt x="279" y="43"/>
                  </a:lnTo>
                  <a:lnTo>
                    <a:pt x="282" y="46"/>
                  </a:lnTo>
                  <a:lnTo>
                    <a:pt x="285" y="50"/>
                  </a:lnTo>
                  <a:lnTo>
                    <a:pt x="289" y="54"/>
                  </a:lnTo>
                  <a:lnTo>
                    <a:pt x="292" y="54"/>
                  </a:lnTo>
                  <a:lnTo>
                    <a:pt x="295" y="58"/>
                  </a:lnTo>
                  <a:lnTo>
                    <a:pt x="299" y="62"/>
                  </a:lnTo>
                  <a:lnTo>
                    <a:pt x="302" y="66"/>
                  </a:lnTo>
                  <a:lnTo>
                    <a:pt x="305" y="69"/>
                  </a:lnTo>
                  <a:lnTo>
                    <a:pt x="309" y="69"/>
                  </a:lnTo>
                  <a:lnTo>
                    <a:pt x="312" y="74"/>
                  </a:lnTo>
                  <a:lnTo>
                    <a:pt x="316" y="77"/>
                  </a:lnTo>
                  <a:lnTo>
                    <a:pt x="320" y="81"/>
                  </a:lnTo>
                  <a:lnTo>
                    <a:pt x="323" y="85"/>
                  </a:lnTo>
                  <a:lnTo>
                    <a:pt x="326" y="89"/>
                  </a:lnTo>
                  <a:lnTo>
                    <a:pt x="330" y="92"/>
                  </a:lnTo>
                  <a:lnTo>
                    <a:pt x="333" y="97"/>
                  </a:lnTo>
                  <a:lnTo>
                    <a:pt x="336" y="97"/>
                  </a:lnTo>
                  <a:lnTo>
                    <a:pt x="340" y="100"/>
                  </a:lnTo>
                  <a:lnTo>
                    <a:pt x="343" y="105"/>
                  </a:lnTo>
                  <a:lnTo>
                    <a:pt x="346" y="108"/>
                  </a:lnTo>
                  <a:lnTo>
                    <a:pt x="350" y="112"/>
                  </a:lnTo>
                  <a:lnTo>
                    <a:pt x="350" y="116"/>
                  </a:lnTo>
                  <a:lnTo>
                    <a:pt x="353" y="120"/>
                  </a:lnTo>
                  <a:lnTo>
                    <a:pt x="356" y="123"/>
                  </a:lnTo>
                  <a:lnTo>
                    <a:pt x="360" y="128"/>
                  </a:lnTo>
                  <a:lnTo>
                    <a:pt x="363" y="128"/>
                  </a:lnTo>
                  <a:lnTo>
                    <a:pt x="367" y="131"/>
                  </a:lnTo>
                  <a:lnTo>
                    <a:pt x="371" y="135"/>
                  </a:lnTo>
                  <a:lnTo>
                    <a:pt x="374" y="139"/>
                  </a:lnTo>
                  <a:lnTo>
                    <a:pt x="377" y="143"/>
                  </a:lnTo>
                  <a:lnTo>
                    <a:pt x="381" y="146"/>
                  </a:lnTo>
                  <a:lnTo>
                    <a:pt x="384" y="151"/>
                  </a:lnTo>
                  <a:lnTo>
                    <a:pt x="387" y="154"/>
                  </a:lnTo>
                  <a:lnTo>
                    <a:pt x="391" y="158"/>
                  </a:lnTo>
                  <a:lnTo>
                    <a:pt x="394" y="158"/>
                  </a:lnTo>
                  <a:lnTo>
                    <a:pt x="397" y="162"/>
                  </a:lnTo>
                  <a:lnTo>
                    <a:pt x="401" y="166"/>
                  </a:lnTo>
                  <a:lnTo>
                    <a:pt x="404" y="169"/>
                  </a:lnTo>
                  <a:lnTo>
                    <a:pt x="407" y="174"/>
                  </a:lnTo>
                  <a:lnTo>
                    <a:pt x="411" y="177"/>
                  </a:lnTo>
                  <a:lnTo>
                    <a:pt x="414" y="181"/>
                  </a:lnTo>
                  <a:lnTo>
                    <a:pt x="418" y="181"/>
                  </a:lnTo>
                  <a:lnTo>
                    <a:pt x="422" y="185"/>
                  </a:lnTo>
                  <a:lnTo>
                    <a:pt x="425" y="189"/>
                  </a:lnTo>
                  <a:lnTo>
                    <a:pt x="428" y="192"/>
                  </a:lnTo>
                  <a:lnTo>
                    <a:pt x="432" y="197"/>
                  </a:lnTo>
                  <a:lnTo>
                    <a:pt x="435" y="200"/>
                  </a:lnTo>
                  <a:lnTo>
                    <a:pt x="438" y="200"/>
                  </a:lnTo>
                  <a:lnTo>
                    <a:pt x="442" y="204"/>
                  </a:lnTo>
                  <a:lnTo>
                    <a:pt x="445" y="208"/>
                  </a:lnTo>
                  <a:lnTo>
                    <a:pt x="445" y="212"/>
                  </a:lnTo>
                  <a:lnTo>
                    <a:pt x="448" y="215"/>
                  </a:lnTo>
                  <a:lnTo>
                    <a:pt x="452" y="215"/>
                  </a:lnTo>
                  <a:lnTo>
                    <a:pt x="455" y="220"/>
                  </a:lnTo>
                  <a:lnTo>
                    <a:pt x="458" y="223"/>
                  </a:lnTo>
                  <a:lnTo>
                    <a:pt x="462" y="227"/>
                  </a:lnTo>
                  <a:lnTo>
                    <a:pt x="466" y="227"/>
                  </a:lnTo>
                  <a:lnTo>
                    <a:pt x="469" y="231"/>
                  </a:lnTo>
                  <a:lnTo>
                    <a:pt x="473" y="235"/>
                  </a:lnTo>
                  <a:lnTo>
                    <a:pt x="476" y="238"/>
                  </a:lnTo>
                  <a:lnTo>
                    <a:pt x="479" y="238"/>
                  </a:lnTo>
                  <a:lnTo>
                    <a:pt x="483" y="243"/>
                  </a:lnTo>
                  <a:lnTo>
                    <a:pt x="486" y="246"/>
                  </a:lnTo>
                  <a:lnTo>
                    <a:pt x="489" y="250"/>
                  </a:lnTo>
                  <a:lnTo>
                    <a:pt x="493" y="250"/>
                  </a:lnTo>
                  <a:lnTo>
                    <a:pt x="496" y="254"/>
                  </a:lnTo>
                  <a:lnTo>
                    <a:pt x="499" y="258"/>
                  </a:lnTo>
                  <a:lnTo>
                    <a:pt x="503" y="258"/>
                  </a:lnTo>
                  <a:lnTo>
                    <a:pt x="506" y="261"/>
                  </a:lnTo>
                  <a:lnTo>
                    <a:pt x="509" y="266"/>
                  </a:lnTo>
                  <a:lnTo>
                    <a:pt x="513" y="266"/>
                  </a:lnTo>
                  <a:lnTo>
                    <a:pt x="517" y="269"/>
                  </a:lnTo>
                  <a:lnTo>
                    <a:pt x="520" y="273"/>
                  </a:lnTo>
                  <a:lnTo>
                    <a:pt x="524" y="273"/>
                  </a:lnTo>
                  <a:lnTo>
                    <a:pt x="527" y="277"/>
                  </a:lnTo>
                  <a:lnTo>
                    <a:pt x="530" y="277"/>
                  </a:lnTo>
                  <a:lnTo>
                    <a:pt x="534" y="281"/>
                  </a:lnTo>
                  <a:lnTo>
                    <a:pt x="537" y="285"/>
                  </a:lnTo>
                  <a:lnTo>
                    <a:pt x="540" y="285"/>
                  </a:lnTo>
                  <a:lnTo>
                    <a:pt x="540" y="289"/>
                  </a:lnTo>
                  <a:lnTo>
                    <a:pt x="544" y="289"/>
                  </a:lnTo>
                  <a:lnTo>
                    <a:pt x="547" y="292"/>
                  </a:lnTo>
                  <a:lnTo>
                    <a:pt x="550" y="297"/>
                  </a:lnTo>
                  <a:lnTo>
                    <a:pt x="554" y="297"/>
                  </a:lnTo>
                  <a:lnTo>
                    <a:pt x="557" y="300"/>
                  </a:lnTo>
                  <a:lnTo>
                    <a:pt x="561" y="300"/>
                  </a:lnTo>
                  <a:lnTo>
                    <a:pt x="564" y="304"/>
                  </a:lnTo>
                  <a:lnTo>
                    <a:pt x="568" y="304"/>
                  </a:lnTo>
                  <a:lnTo>
                    <a:pt x="571" y="308"/>
                  </a:lnTo>
                  <a:lnTo>
                    <a:pt x="575" y="308"/>
                  </a:lnTo>
                  <a:lnTo>
                    <a:pt x="578" y="312"/>
                  </a:lnTo>
                  <a:lnTo>
                    <a:pt x="581" y="312"/>
                  </a:lnTo>
                  <a:lnTo>
                    <a:pt x="585" y="315"/>
                  </a:lnTo>
                  <a:lnTo>
                    <a:pt x="588" y="315"/>
                  </a:lnTo>
                  <a:lnTo>
                    <a:pt x="591" y="320"/>
                  </a:lnTo>
                  <a:lnTo>
                    <a:pt x="595" y="320"/>
                  </a:lnTo>
                  <a:lnTo>
                    <a:pt x="598" y="323"/>
                  </a:lnTo>
                  <a:lnTo>
                    <a:pt x="601" y="323"/>
                  </a:lnTo>
                  <a:lnTo>
                    <a:pt x="605" y="327"/>
                  </a:lnTo>
                  <a:lnTo>
                    <a:pt x="608" y="327"/>
                  </a:lnTo>
                  <a:lnTo>
                    <a:pt x="612" y="331"/>
                  </a:lnTo>
                  <a:lnTo>
                    <a:pt x="615" y="331"/>
                  </a:lnTo>
                  <a:lnTo>
                    <a:pt x="619" y="331"/>
                  </a:lnTo>
                  <a:lnTo>
                    <a:pt x="622" y="335"/>
                  </a:lnTo>
                  <a:lnTo>
                    <a:pt x="626" y="335"/>
                  </a:lnTo>
                  <a:lnTo>
                    <a:pt x="629" y="338"/>
                  </a:lnTo>
                  <a:lnTo>
                    <a:pt x="632" y="338"/>
                  </a:lnTo>
                  <a:lnTo>
                    <a:pt x="636" y="338"/>
                  </a:lnTo>
                  <a:lnTo>
                    <a:pt x="636" y="343"/>
                  </a:lnTo>
                  <a:lnTo>
                    <a:pt x="639" y="343"/>
                  </a:lnTo>
                  <a:lnTo>
                    <a:pt x="642" y="346"/>
                  </a:lnTo>
                  <a:lnTo>
                    <a:pt x="646" y="346"/>
                  </a:lnTo>
                  <a:lnTo>
                    <a:pt x="649" y="346"/>
                  </a:lnTo>
                  <a:lnTo>
                    <a:pt x="652" y="350"/>
                  </a:lnTo>
                  <a:lnTo>
                    <a:pt x="656" y="350"/>
                  </a:lnTo>
                  <a:lnTo>
                    <a:pt x="659" y="350"/>
                  </a:lnTo>
                  <a:lnTo>
                    <a:pt x="663" y="354"/>
                  </a:lnTo>
                  <a:lnTo>
                    <a:pt x="666" y="354"/>
                  </a:lnTo>
                  <a:lnTo>
                    <a:pt x="670" y="354"/>
                  </a:lnTo>
                  <a:lnTo>
                    <a:pt x="673" y="358"/>
                  </a:lnTo>
                  <a:lnTo>
                    <a:pt x="677" y="358"/>
                  </a:lnTo>
                  <a:lnTo>
                    <a:pt x="680" y="358"/>
                  </a:lnTo>
                  <a:lnTo>
                    <a:pt x="683" y="361"/>
                  </a:lnTo>
                  <a:lnTo>
                    <a:pt x="687" y="361"/>
                  </a:lnTo>
                  <a:lnTo>
                    <a:pt x="690" y="361"/>
                  </a:lnTo>
                  <a:lnTo>
                    <a:pt x="693" y="366"/>
                  </a:lnTo>
                  <a:lnTo>
                    <a:pt x="697" y="366"/>
                  </a:lnTo>
                  <a:lnTo>
                    <a:pt x="700" y="366"/>
                  </a:lnTo>
                  <a:lnTo>
                    <a:pt x="703" y="369"/>
                  </a:lnTo>
                  <a:lnTo>
                    <a:pt x="707" y="369"/>
                  </a:lnTo>
                  <a:lnTo>
                    <a:pt x="710" y="369"/>
                  </a:lnTo>
                  <a:lnTo>
                    <a:pt x="714" y="369"/>
                  </a:lnTo>
                  <a:lnTo>
                    <a:pt x="718" y="373"/>
                  </a:lnTo>
                  <a:lnTo>
                    <a:pt x="721" y="373"/>
                  </a:lnTo>
                  <a:lnTo>
                    <a:pt x="724" y="373"/>
                  </a:lnTo>
                  <a:lnTo>
                    <a:pt x="727" y="373"/>
                  </a:lnTo>
                  <a:lnTo>
                    <a:pt x="731" y="377"/>
                  </a:lnTo>
                  <a:lnTo>
                    <a:pt x="734" y="377"/>
                  </a:lnTo>
                  <a:lnTo>
                    <a:pt x="737" y="377"/>
                  </a:lnTo>
                  <a:lnTo>
                    <a:pt x="741" y="381"/>
                  </a:lnTo>
                  <a:lnTo>
                    <a:pt x="744" y="381"/>
                  </a:lnTo>
                  <a:lnTo>
                    <a:pt x="747" y="381"/>
                  </a:lnTo>
                  <a:lnTo>
                    <a:pt x="751" y="381"/>
                  </a:lnTo>
                  <a:lnTo>
                    <a:pt x="754" y="384"/>
                  </a:lnTo>
                  <a:lnTo>
                    <a:pt x="758" y="384"/>
                  </a:lnTo>
                  <a:lnTo>
                    <a:pt x="761" y="384"/>
                  </a:lnTo>
                  <a:lnTo>
                    <a:pt x="765" y="384"/>
                  </a:lnTo>
                  <a:lnTo>
                    <a:pt x="768" y="384"/>
                  </a:lnTo>
                  <a:lnTo>
                    <a:pt x="772" y="389"/>
                  </a:lnTo>
                  <a:lnTo>
                    <a:pt x="775" y="389"/>
                  </a:lnTo>
                  <a:lnTo>
                    <a:pt x="778" y="389"/>
                  </a:lnTo>
                  <a:lnTo>
                    <a:pt x="782" y="389"/>
                  </a:lnTo>
                  <a:lnTo>
                    <a:pt x="785" y="389"/>
                  </a:lnTo>
                  <a:lnTo>
                    <a:pt x="788" y="392"/>
                  </a:lnTo>
                  <a:lnTo>
                    <a:pt x="792" y="392"/>
                  </a:lnTo>
                  <a:lnTo>
                    <a:pt x="795" y="392"/>
                  </a:lnTo>
                  <a:lnTo>
                    <a:pt x="798" y="392"/>
                  </a:lnTo>
                  <a:lnTo>
                    <a:pt x="802" y="392"/>
                  </a:lnTo>
                  <a:lnTo>
                    <a:pt x="805" y="396"/>
                  </a:lnTo>
                  <a:lnTo>
                    <a:pt x="809" y="396"/>
                  </a:lnTo>
                  <a:lnTo>
                    <a:pt x="813" y="396"/>
                  </a:lnTo>
                  <a:lnTo>
                    <a:pt x="816" y="396"/>
                  </a:lnTo>
                  <a:lnTo>
                    <a:pt x="819" y="396"/>
                  </a:lnTo>
                  <a:lnTo>
                    <a:pt x="823" y="396"/>
                  </a:lnTo>
                  <a:lnTo>
                    <a:pt x="826" y="396"/>
                  </a:lnTo>
                  <a:lnTo>
                    <a:pt x="826" y="400"/>
                  </a:lnTo>
                  <a:lnTo>
                    <a:pt x="829" y="400"/>
                  </a:lnTo>
                  <a:lnTo>
                    <a:pt x="833" y="400"/>
                  </a:lnTo>
                  <a:lnTo>
                    <a:pt x="836" y="400"/>
                  </a:lnTo>
                  <a:lnTo>
                    <a:pt x="839" y="400"/>
                  </a:lnTo>
                  <a:lnTo>
                    <a:pt x="843" y="400"/>
                  </a:lnTo>
                  <a:lnTo>
                    <a:pt x="846" y="400"/>
                  </a:lnTo>
                  <a:lnTo>
                    <a:pt x="849" y="404"/>
                  </a:lnTo>
                  <a:lnTo>
                    <a:pt x="853" y="404"/>
                  </a:lnTo>
                  <a:lnTo>
                    <a:pt x="856" y="404"/>
                  </a:lnTo>
                  <a:lnTo>
                    <a:pt x="860" y="404"/>
                  </a:lnTo>
                  <a:lnTo>
                    <a:pt x="864" y="404"/>
                  </a:lnTo>
                  <a:lnTo>
                    <a:pt x="867" y="404"/>
                  </a:lnTo>
                  <a:lnTo>
                    <a:pt x="870" y="404"/>
                  </a:lnTo>
                  <a:lnTo>
                    <a:pt x="874" y="404"/>
                  </a:lnTo>
                  <a:lnTo>
                    <a:pt x="877" y="408"/>
                  </a:lnTo>
                  <a:lnTo>
                    <a:pt x="880" y="408"/>
                  </a:lnTo>
                  <a:lnTo>
                    <a:pt x="884" y="408"/>
                  </a:lnTo>
                  <a:lnTo>
                    <a:pt x="887" y="408"/>
                  </a:lnTo>
                  <a:lnTo>
                    <a:pt x="890" y="408"/>
                  </a:lnTo>
                  <a:lnTo>
                    <a:pt x="894" y="408"/>
                  </a:lnTo>
                  <a:lnTo>
                    <a:pt x="897" y="408"/>
                  </a:lnTo>
                  <a:lnTo>
                    <a:pt x="900" y="408"/>
                  </a:lnTo>
                  <a:lnTo>
                    <a:pt x="904" y="408"/>
                  </a:lnTo>
                  <a:lnTo>
                    <a:pt x="907" y="412"/>
                  </a:lnTo>
                  <a:lnTo>
                    <a:pt x="911" y="412"/>
                  </a:lnTo>
                  <a:lnTo>
                    <a:pt x="915" y="412"/>
                  </a:lnTo>
                  <a:lnTo>
                    <a:pt x="918" y="412"/>
                  </a:lnTo>
                  <a:lnTo>
                    <a:pt x="921" y="412"/>
                  </a:lnTo>
                  <a:lnTo>
                    <a:pt x="925" y="412"/>
                  </a:lnTo>
                  <a:lnTo>
                    <a:pt x="928" y="412"/>
                  </a:lnTo>
                  <a:lnTo>
                    <a:pt x="931" y="412"/>
                  </a:lnTo>
                  <a:lnTo>
                    <a:pt x="935" y="412"/>
                  </a:lnTo>
                  <a:lnTo>
                    <a:pt x="938" y="412"/>
                  </a:lnTo>
                  <a:lnTo>
                    <a:pt x="941" y="415"/>
                  </a:lnTo>
                  <a:lnTo>
                    <a:pt x="945" y="415"/>
                  </a:lnTo>
                  <a:lnTo>
                    <a:pt x="948" y="415"/>
                  </a:lnTo>
                  <a:lnTo>
                    <a:pt x="951" y="415"/>
                  </a:lnTo>
                  <a:lnTo>
                    <a:pt x="955" y="415"/>
                  </a:lnTo>
                  <a:lnTo>
                    <a:pt x="959" y="415"/>
                  </a:lnTo>
                  <a:lnTo>
                    <a:pt x="962" y="415"/>
                  </a:lnTo>
                  <a:lnTo>
                    <a:pt x="966" y="415"/>
                  </a:lnTo>
                  <a:lnTo>
                    <a:pt x="969" y="415"/>
                  </a:lnTo>
                  <a:lnTo>
                    <a:pt x="972" y="415"/>
                  </a:lnTo>
                  <a:lnTo>
                    <a:pt x="976" y="415"/>
                  </a:lnTo>
                  <a:lnTo>
                    <a:pt x="979" y="415"/>
                  </a:lnTo>
                  <a:lnTo>
                    <a:pt x="982" y="415"/>
                  </a:lnTo>
                  <a:lnTo>
                    <a:pt x="986" y="415"/>
                  </a:lnTo>
                  <a:lnTo>
                    <a:pt x="986" y="427"/>
                  </a:lnTo>
                  <a:lnTo>
                    <a:pt x="982" y="427"/>
                  </a:lnTo>
                  <a:lnTo>
                    <a:pt x="979" y="427"/>
                  </a:lnTo>
                  <a:lnTo>
                    <a:pt x="976" y="427"/>
                  </a:lnTo>
                  <a:lnTo>
                    <a:pt x="972" y="427"/>
                  </a:lnTo>
                  <a:lnTo>
                    <a:pt x="969" y="427"/>
                  </a:lnTo>
                  <a:lnTo>
                    <a:pt x="966" y="427"/>
                  </a:lnTo>
                  <a:lnTo>
                    <a:pt x="962" y="427"/>
                  </a:lnTo>
                  <a:lnTo>
                    <a:pt x="959" y="427"/>
                  </a:lnTo>
                  <a:lnTo>
                    <a:pt x="955" y="427"/>
                  </a:lnTo>
                  <a:lnTo>
                    <a:pt x="951" y="427"/>
                  </a:lnTo>
                  <a:lnTo>
                    <a:pt x="948" y="427"/>
                  </a:lnTo>
                  <a:lnTo>
                    <a:pt x="945" y="427"/>
                  </a:lnTo>
                  <a:lnTo>
                    <a:pt x="941" y="427"/>
                  </a:lnTo>
                  <a:lnTo>
                    <a:pt x="938" y="427"/>
                  </a:lnTo>
                  <a:lnTo>
                    <a:pt x="935" y="427"/>
                  </a:lnTo>
                  <a:lnTo>
                    <a:pt x="931" y="427"/>
                  </a:lnTo>
                  <a:lnTo>
                    <a:pt x="928" y="427"/>
                  </a:lnTo>
                  <a:lnTo>
                    <a:pt x="925" y="427"/>
                  </a:lnTo>
                  <a:lnTo>
                    <a:pt x="921" y="427"/>
                  </a:lnTo>
                  <a:lnTo>
                    <a:pt x="918" y="427"/>
                  </a:lnTo>
                  <a:lnTo>
                    <a:pt x="915" y="427"/>
                  </a:lnTo>
                  <a:lnTo>
                    <a:pt x="911" y="427"/>
                  </a:lnTo>
                  <a:lnTo>
                    <a:pt x="907" y="427"/>
                  </a:lnTo>
                  <a:lnTo>
                    <a:pt x="904" y="427"/>
                  </a:lnTo>
                  <a:lnTo>
                    <a:pt x="900" y="427"/>
                  </a:lnTo>
                  <a:lnTo>
                    <a:pt x="897" y="427"/>
                  </a:lnTo>
                  <a:lnTo>
                    <a:pt x="894" y="427"/>
                  </a:lnTo>
                  <a:lnTo>
                    <a:pt x="890" y="427"/>
                  </a:lnTo>
                  <a:lnTo>
                    <a:pt x="887" y="427"/>
                  </a:lnTo>
                  <a:lnTo>
                    <a:pt x="884" y="427"/>
                  </a:lnTo>
                  <a:lnTo>
                    <a:pt x="880" y="427"/>
                  </a:lnTo>
                  <a:lnTo>
                    <a:pt x="877" y="427"/>
                  </a:lnTo>
                  <a:lnTo>
                    <a:pt x="874" y="427"/>
                  </a:lnTo>
                  <a:lnTo>
                    <a:pt x="870" y="427"/>
                  </a:lnTo>
                  <a:lnTo>
                    <a:pt x="867" y="427"/>
                  </a:lnTo>
                  <a:lnTo>
                    <a:pt x="864" y="427"/>
                  </a:lnTo>
                  <a:lnTo>
                    <a:pt x="860" y="427"/>
                  </a:lnTo>
                  <a:lnTo>
                    <a:pt x="856" y="427"/>
                  </a:lnTo>
                  <a:lnTo>
                    <a:pt x="853" y="427"/>
                  </a:lnTo>
                  <a:lnTo>
                    <a:pt x="849" y="427"/>
                  </a:lnTo>
                  <a:lnTo>
                    <a:pt x="846" y="427"/>
                  </a:lnTo>
                  <a:lnTo>
                    <a:pt x="843" y="427"/>
                  </a:lnTo>
                  <a:lnTo>
                    <a:pt x="839" y="427"/>
                  </a:lnTo>
                  <a:lnTo>
                    <a:pt x="836" y="427"/>
                  </a:lnTo>
                  <a:lnTo>
                    <a:pt x="833" y="427"/>
                  </a:lnTo>
                  <a:lnTo>
                    <a:pt x="829" y="427"/>
                  </a:lnTo>
                  <a:lnTo>
                    <a:pt x="826" y="427"/>
                  </a:lnTo>
                  <a:lnTo>
                    <a:pt x="823" y="427"/>
                  </a:lnTo>
                  <a:lnTo>
                    <a:pt x="819" y="427"/>
                  </a:lnTo>
                  <a:lnTo>
                    <a:pt x="816" y="427"/>
                  </a:lnTo>
                  <a:lnTo>
                    <a:pt x="813" y="427"/>
                  </a:lnTo>
                  <a:lnTo>
                    <a:pt x="809" y="427"/>
                  </a:lnTo>
                  <a:lnTo>
                    <a:pt x="805" y="427"/>
                  </a:lnTo>
                  <a:lnTo>
                    <a:pt x="802" y="427"/>
                  </a:lnTo>
                  <a:lnTo>
                    <a:pt x="798" y="427"/>
                  </a:lnTo>
                  <a:lnTo>
                    <a:pt x="795" y="427"/>
                  </a:lnTo>
                  <a:lnTo>
                    <a:pt x="792" y="427"/>
                  </a:lnTo>
                  <a:lnTo>
                    <a:pt x="788" y="427"/>
                  </a:lnTo>
                  <a:lnTo>
                    <a:pt x="785" y="427"/>
                  </a:lnTo>
                  <a:lnTo>
                    <a:pt x="782" y="427"/>
                  </a:lnTo>
                  <a:lnTo>
                    <a:pt x="778" y="427"/>
                  </a:lnTo>
                  <a:lnTo>
                    <a:pt x="775" y="427"/>
                  </a:lnTo>
                  <a:lnTo>
                    <a:pt x="772" y="427"/>
                  </a:lnTo>
                  <a:lnTo>
                    <a:pt x="768" y="427"/>
                  </a:lnTo>
                  <a:lnTo>
                    <a:pt x="765" y="427"/>
                  </a:lnTo>
                  <a:lnTo>
                    <a:pt x="761" y="427"/>
                  </a:lnTo>
                  <a:lnTo>
                    <a:pt x="758" y="427"/>
                  </a:lnTo>
                  <a:lnTo>
                    <a:pt x="754" y="427"/>
                  </a:lnTo>
                  <a:lnTo>
                    <a:pt x="751" y="427"/>
                  </a:lnTo>
                  <a:lnTo>
                    <a:pt x="747" y="427"/>
                  </a:lnTo>
                  <a:lnTo>
                    <a:pt x="744" y="427"/>
                  </a:lnTo>
                  <a:lnTo>
                    <a:pt x="741" y="427"/>
                  </a:lnTo>
                  <a:lnTo>
                    <a:pt x="737" y="427"/>
                  </a:lnTo>
                  <a:lnTo>
                    <a:pt x="734" y="427"/>
                  </a:lnTo>
                  <a:lnTo>
                    <a:pt x="731" y="427"/>
                  </a:lnTo>
                  <a:lnTo>
                    <a:pt x="727" y="427"/>
                  </a:lnTo>
                  <a:lnTo>
                    <a:pt x="724" y="427"/>
                  </a:lnTo>
                  <a:lnTo>
                    <a:pt x="721" y="427"/>
                  </a:lnTo>
                  <a:lnTo>
                    <a:pt x="718" y="427"/>
                  </a:lnTo>
                  <a:lnTo>
                    <a:pt x="714" y="427"/>
                  </a:lnTo>
                  <a:lnTo>
                    <a:pt x="710" y="427"/>
                  </a:lnTo>
                  <a:lnTo>
                    <a:pt x="707" y="427"/>
                  </a:lnTo>
                  <a:lnTo>
                    <a:pt x="703" y="427"/>
                  </a:lnTo>
                  <a:lnTo>
                    <a:pt x="700" y="427"/>
                  </a:lnTo>
                  <a:lnTo>
                    <a:pt x="697" y="427"/>
                  </a:lnTo>
                  <a:lnTo>
                    <a:pt x="693" y="427"/>
                  </a:lnTo>
                  <a:lnTo>
                    <a:pt x="690" y="427"/>
                  </a:lnTo>
                  <a:lnTo>
                    <a:pt x="687" y="427"/>
                  </a:lnTo>
                  <a:lnTo>
                    <a:pt x="683" y="427"/>
                  </a:lnTo>
                  <a:lnTo>
                    <a:pt x="680" y="427"/>
                  </a:lnTo>
                  <a:lnTo>
                    <a:pt x="677" y="427"/>
                  </a:lnTo>
                  <a:lnTo>
                    <a:pt x="673" y="427"/>
                  </a:lnTo>
                  <a:lnTo>
                    <a:pt x="670" y="427"/>
                  </a:lnTo>
                  <a:lnTo>
                    <a:pt x="666" y="427"/>
                  </a:lnTo>
                  <a:lnTo>
                    <a:pt x="663" y="427"/>
                  </a:lnTo>
                  <a:lnTo>
                    <a:pt x="659" y="427"/>
                  </a:lnTo>
                  <a:lnTo>
                    <a:pt x="656" y="427"/>
                  </a:lnTo>
                  <a:lnTo>
                    <a:pt x="652" y="427"/>
                  </a:lnTo>
                  <a:lnTo>
                    <a:pt x="649" y="427"/>
                  </a:lnTo>
                  <a:lnTo>
                    <a:pt x="646" y="427"/>
                  </a:lnTo>
                  <a:lnTo>
                    <a:pt x="642" y="427"/>
                  </a:lnTo>
                  <a:lnTo>
                    <a:pt x="639" y="427"/>
                  </a:lnTo>
                  <a:lnTo>
                    <a:pt x="636" y="427"/>
                  </a:lnTo>
                  <a:lnTo>
                    <a:pt x="632" y="427"/>
                  </a:lnTo>
                  <a:lnTo>
                    <a:pt x="629" y="427"/>
                  </a:lnTo>
                  <a:lnTo>
                    <a:pt x="626" y="427"/>
                  </a:lnTo>
                  <a:lnTo>
                    <a:pt x="622" y="427"/>
                  </a:lnTo>
                  <a:lnTo>
                    <a:pt x="619" y="427"/>
                  </a:lnTo>
                  <a:lnTo>
                    <a:pt x="615" y="427"/>
                  </a:lnTo>
                  <a:lnTo>
                    <a:pt x="612" y="427"/>
                  </a:lnTo>
                  <a:lnTo>
                    <a:pt x="608" y="427"/>
                  </a:lnTo>
                  <a:lnTo>
                    <a:pt x="605" y="427"/>
                  </a:lnTo>
                  <a:lnTo>
                    <a:pt x="601" y="427"/>
                  </a:lnTo>
                  <a:lnTo>
                    <a:pt x="598" y="427"/>
                  </a:lnTo>
                  <a:lnTo>
                    <a:pt x="595" y="427"/>
                  </a:lnTo>
                  <a:lnTo>
                    <a:pt x="591" y="427"/>
                  </a:lnTo>
                  <a:lnTo>
                    <a:pt x="588" y="427"/>
                  </a:lnTo>
                  <a:lnTo>
                    <a:pt x="585" y="427"/>
                  </a:lnTo>
                  <a:lnTo>
                    <a:pt x="581" y="427"/>
                  </a:lnTo>
                  <a:lnTo>
                    <a:pt x="578" y="427"/>
                  </a:lnTo>
                  <a:lnTo>
                    <a:pt x="575" y="427"/>
                  </a:lnTo>
                  <a:lnTo>
                    <a:pt x="571" y="427"/>
                  </a:lnTo>
                  <a:lnTo>
                    <a:pt x="568" y="427"/>
                  </a:lnTo>
                  <a:lnTo>
                    <a:pt x="564" y="427"/>
                  </a:lnTo>
                  <a:lnTo>
                    <a:pt x="561" y="427"/>
                  </a:lnTo>
                  <a:lnTo>
                    <a:pt x="557" y="427"/>
                  </a:lnTo>
                  <a:lnTo>
                    <a:pt x="554" y="427"/>
                  </a:lnTo>
                  <a:lnTo>
                    <a:pt x="550" y="427"/>
                  </a:lnTo>
                  <a:lnTo>
                    <a:pt x="547" y="427"/>
                  </a:lnTo>
                  <a:lnTo>
                    <a:pt x="544" y="427"/>
                  </a:lnTo>
                  <a:lnTo>
                    <a:pt x="540" y="427"/>
                  </a:lnTo>
                  <a:lnTo>
                    <a:pt x="537" y="427"/>
                  </a:lnTo>
                  <a:lnTo>
                    <a:pt x="534" y="427"/>
                  </a:lnTo>
                  <a:lnTo>
                    <a:pt x="530" y="427"/>
                  </a:lnTo>
                  <a:lnTo>
                    <a:pt x="527" y="427"/>
                  </a:lnTo>
                  <a:lnTo>
                    <a:pt x="524" y="427"/>
                  </a:lnTo>
                  <a:lnTo>
                    <a:pt x="520" y="427"/>
                  </a:lnTo>
                  <a:lnTo>
                    <a:pt x="517" y="427"/>
                  </a:lnTo>
                  <a:lnTo>
                    <a:pt x="513" y="427"/>
                  </a:lnTo>
                  <a:lnTo>
                    <a:pt x="509" y="427"/>
                  </a:lnTo>
                  <a:lnTo>
                    <a:pt x="506" y="427"/>
                  </a:lnTo>
                  <a:lnTo>
                    <a:pt x="503" y="427"/>
                  </a:lnTo>
                  <a:lnTo>
                    <a:pt x="499" y="427"/>
                  </a:lnTo>
                  <a:lnTo>
                    <a:pt x="496" y="427"/>
                  </a:lnTo>
                  <a:lnTo>
                    <a:pt x="493" y="427"/>
                  </a:lnTo>
                  <a:lnTo>
                    <a:pt x="489" y="427"/>
                  </a:lnTo>
                  <a:lnTo>
                    <a:pt x="486" y="427"/>
                  </a:lnTo>
                  <a:lnTo>
                    <a:pt x="483" y="427"/>
                  </a:lnTo>
                  <a:lnTo>
                    <a:pt x="479" y="427"/>
                  </a:lnTo>
                  <a:lnTo>
                    <a:pt x="476" y="427"/>
                  </a:lnTo>
                  <a:lnTo>
                    <a:pt x="473" y="427"/>
                  </a:lnTo>
                  <a:lnTo>
                    <a:pt x="469" y="427"/>
                  </a:lnTo>
                  <a:lnTo>
                    <a:pt x="466" y="427"/>
                  </a:lnTo>
                  <a:lnTo>
                    <a:pt x="462" y="427"/>
                  </a:lnTo>
                  <a:lnTo>
                    <a:pt x="458" y="427"/>
                  </a:lnTo>
                  <a:lnTo>
                    <a:pt x="455" y="427"/>
                  </a:lnTo>
                  <a:lnTo>
                    <a:pt x="452" y="427"/>
                  </a:lnTo>
                  <a:lnTo>
                    <a:pt x="448" y="427"/>
                  </a:lnTo>
                  <a:lnTo>
                    <a:pt x="445" y="427"/>
                  </a:lnTo>
                  <a:lnTo>
                    <a:pt x="442" y="427"/>
                  </a:lnTo>
                  <a:lnTo>
                    <a:pt x="438" y="427"/>
                  </a:lnTo>
                  <a:lnTo>
                    <a:pt x="435" y="427"/>
                  </a:lnTo>
                  <a:lnTo>
                    <a:pt x="432" y="427"/>
                  </a:lnTo>
                  <a:lnTo>
                    <a:pt x="428" y="427"/>
                  </a:lnTo>
                  <a:lnTo>
                    <a:pt x="425" y="427"/>
                  </a:lnTo>
                  <a:lnTo>
                    <a:pt x="422" y="427"/>
                  </a:lnTo>
                  <a:lnTo>
                    <a:pt x="418" y="427"/>
                  </a:lnTo>
                  <a:lnTo>
                    <a:pt x="414" y="427"/>
                  </a:lnTo>
                  <a:lnTo>
                    <a:pt x="411" y="427"/>
                  </a:lnTo>
                  <a:lnTo>
                    <a:pt x="407" y="427"/>
                  </a:lnTo>
                  <a:lnTo>
                    <a:pt x="404" y="427"/>
                  </a:lnTo>
                  <a:lnTo>
                    <a:pt x="401" y="427"/>
                  </a:lnTo>
                  <a:lnTo>
                    <a:pt x="397" y="427"/>
                  </a:lnTo>
                  <a:lnTo>
                    <a:pt x="394" y="427"/>
                  </a:lnTo>
                  <a:lnTo>
                    <a:pt x="391" y="427"/>
                  </a:lnTo>
                  <a:lnTo>
                    <a:pt x="387" y="427"/>
                  </a:lnTo>
                  <a:lnTo>
                    <a:pt x="384" y="427"/>
                  </a:lnTo>
                  <a:lnTo>
                    <a:pt x="381" y="427"/>
                  </a:lnTo>
                  <a:lnTo>
                    <a:pt x="377" y="427"/>
                  </a:lnTo>
                  <a:lnTo>
                    <a:pt x="374" y="427"/>
                  </a:lnTo>
                  <a:lnTo>
                    <a:pt x="371" y="427"/>
                  </a:lnTo>
                  <a:lnTo>
                    <a:pt x="367" y="427"/>
                  </a:lnTo>
                  <a:lnTo>
                    <a:pt x="363" y="427"/>
                  </a:lnTo>
                  <a:lnTo>
                    <a:pt x="360" y="427"/>
                  </a:lnTo>
                  <a:lnTo>
                    <a:pt x="356" y="427"/>
                  </a:lnTo>
                  <a:lnTo>
                    <a:pt x="353" y="427"/>
                  </a:lnTo>
                  <a:lnTo>
                    <a:pt x="350" y="427"/>
                  </a:lnTo>
                  <a:lnTo>
                    <a:pt x="346" y="427"/>
                  </a:lnTo>
                  <a:lnTo>
                    <a:pt x="343" y="427"/>
                  </a:lnTo>
                  <a:lnTo>
                    <a:pt x="340" y="427"/>
                  </a:lnTo>
                  <a:lnTo>
                    <a:pt x="336" y="427"/>
                  </a:lnTo>
                  <a:lnTo>
                    <a:pt x="333" y="427"/>
                  </a:lnTo>
                  <a:lnTo>
                    <a:pt x="330" y="427"/>
                  </a:lnTo>
                  <a:lnTo>
                    <a:pt x="326" y="427"/>
                  </a:lnTo>
                  <a:lnTo>
                    <a:pt x="323" y="427"/>
                  </a:lnTo>
                  <a:lnTo>
                    <a:pt x="320" y="427"/>
                  </a:lnTo>
                  <a:lnTo>
                    <a:pt x="316" y="427"/>
                  </a:lnTo>
                  <a:lnTo>
                    <a:pt x="312" y="427"/>
                  </a:lnTo>
                  <a:lnTo>
                    <a:pt x="309" y="427"/>
                  </a:lnTo>
                  <a:lnTo>
                    <a:pt x="305" y="427"/>
                  </a:lnTo>
                  <a:lnTo>
                    <a:pt x="302" y="427"/>
                  </a:lnTo>
                  <a:lnTo>
                    <a:pt x="299" y="427"/>
                  </a:lnTo>
                  <a:lnTo>
                    <a:pt x="295" y="427"/>
                  </a:lnTo>
                  <a:lnTo>
                    <a:pt x="292" y="427"/>
                  </a:lnTo>
                  <a:lnTo>
                    <a:pt x="289" y="427"/>
                  </a:lnTo>
                  <a:lnTo>
                    <a:pt x="285" y="427"/>
                  </a:lnTo>
                  <a:lnTo>
                    <a:pt x="282" y="427"/>
                  </a:lnTo>
                  <a:lnTo>
                    <a:pt x="279" y="427"/>
                  </a:lnTo>
                  <a:lnTo>
                    <a:pt x="275" y="427"/>
                  </a:lnTo>
                  <a:lnTo>
                    <a:pt x="272" y="427"/>
                  </a:lnTo>
                  <a:lnTo>
                    <a:pt x="268" y="427"/>
                  </a:lnTo>
                  <a:lnTo>
                    <a:pt x="265" y="427"/>
                  </a:lnTo>
                  <a:lnTo>
                    <a:pt x="261" y="427"/>
                  </a:lnTo>
                  <a:lnTo>
                    <a:pt x="258" y="427"/>
                  </a:lnTo>
                  <a:lnTo>
                    <a:pt x="255" y="427"/>
                  </a:lnTo>
                  <a:lnTo>
                    <a:pt x="251" y="427"/>
                  </a:lnTo>
                  <a:lnTo>
                    <a:pt x="248" y="427"/>
                  </a:lnTo>
                  <a:lnTo>
                    <a:pt x="245" y="427"/>
                  </a:lnTo>
                  <a:lnTo>
                    <a:pt x="241" y="427"/>
                  </a:lnTo>
                  <a:lnTo>
                    <a:pt x="238" y="427"/>
                  </a:lnTo>
                  <a:lnTo>
                    <a:pt x="235" y="427"/>
                  </a:lnTo>
                  <a:lnTo>
                    <a:pt x="231" y="427"/>
                  </a:lnTo>
                  <a:lnTo>
                    <a:pt x="228" y="427"/>
                  </a:lnTo>
                  <a:lnTo>
                    <a:pt x="225" y="427"/>
                  </a:lnTo>
                  <a:lnTo>
                    <a:pt x="221" y="427"/>
                  </a:lnTo>
                  <a:lnTo>
                    <a:pt x="217" y="427"/>
                  </a:lnTo>
                  <a:lnTo>
                    <a:pt x="214" y="427"/>
                  </a:lnTo>
                  <a:lnTo>
                    <a:pt x="210" y="427"/>
                  </a:lnTo>
                  <a:lnTo>
                    <a:pt x="207" y="427"/>
                  </a:lnTo>
                  <a:lnTo>
                    <a:pt x="204" y="427"/>
                  </a:lnTo>
                  <a:lnTo>
                    <a:pt x="200" y="427"/>
                  </a:lnTo>
                  <a:lnTo>
                    <a:pt x="197" y="427"/>
                  </a:lnTo>
                  <a:lnTo>
                    <a:pt x="194" y="427"/>
                  </a:lnTo>
                  <a:lnTo>
                    <a:pt x="190" y="427"/>
                  </a:lnTo>
                  <a:lnTo>
                    <a:pt x="187" y="427"/>
                  </a:lnTo>
                  <a:lnTo>
                    <a:pt x="184" y="427"/>
                  </a:lnTo>
                  <a:lnTo>
                    <a:pt x="180" y="427"/>
                  </a:lnTo>
                  <a:lnTo>
                    <a:pt x="177" y="427"/>
                  </a:lnTo>
                  <a:lnTo>
                    <a:pt x="173" y="427"/>
                  </a:lnTo>
                  <a:lnTo>
                    <a:pt x="170" y="427"/>
                  </a:lnTo>
                  <a:lnTo>
                    <a:pt x="166" y="427"/>
                  </a:lnTo>
                  <a:lnTo>
                    <a:pt x="163" y="427"/>
                  </a:lnTo>
                  <a:lnTo>
                    <a:pt x="159" y="427"/>
                  </a:lnTo>
                  <a:lnTo>
                    <a:pt x="156" y="427"/>
                  </a:lnTo>
                  <a:lnTo>
                    <a:pt x="153" y="427"/>
                  </a:lnTo>
                  <a:lnTo>
                    <a:pt x="149" y="427"/>
                  </a:lnTo>
                  <a:lnTo>
                    <a:pt x="146" y="427"/>
                  </a:lnTo>
                  <a:lnTo>
                    <a:pt x="143" y="427"/>
                  </a:lnTo>
                  <a:lnTo>
                    <a:pt x="139" y="427"/>
                  </a:lnTo>
                  <a:lnTo>
                    <a:pt x="136" y="427"/>
                  </a:lnTo>
                  <a:lnTo>
                    <a:pt x="133" y="427"/>
                  </a:lnTo>
                  <a:lnTo>
                    <a:pt x="129" y="427"/>
                  </a:lnTo>
                  <a:lnTo>
                    <a:pt x="126" y="427"/>
                  </a:lnTo>
                  <a:lnTo>
                    <a:pt x="122" y="427"/>
                  </a:lnTo>
                  <a:lnTo>
                    <a:pt x="119" y="427"/>
                  </a:lnTo>
                  <a:lnTo>
                    <a:pt x="115" y="427"/>
                  </a:lnTo>
                  <a:lnTo>
                    <a:pt x="112" y="427"/>
                  </a:lnTo>
                  <a:lnTo>
                    <a:pt x="108" y="427"/>
                  </a:lnTo>
                  <a:lnTo>
                    <a:pt x="105" y="427"/>
                  </a:lnTo>
                  <a:lnTo>
                    <a:pt x="102" y="427"/>
                  </a:lnTo>
                  <a:lnTo>
                    <a:pt x="98" y="427"/>
                  </a:lnTo>
                  <a:lnTo>
                    <a:pt x="95" y="427"/>
                  </a:lnTo>
                  <a:lnTo>
                    <a:pt x="92" y="427"/>
                  </a:lnTo>
                  <a:lnTo>
                    <a:pt x="88" y="427"/>
                  </a:lnTo>
                  <a:lnTo>
                    <a:pt x="85" y="427"/>
                  </a:lnTo>
                  <a:lnTo>
                    <a:pt x="82" y="427"/>
                  </a:lnTo>
                  <a:lnTo>
                    <a:pt x="78" y="427"/>
                  </a:lnTo>
                  <a:lnTo>
                    <a:pt x="75" y="427"/>
                  </a:lnTo>
                  <a:lnTo>
                    <a:pt x="71" y="427"/>
                  </a:lnTo>
                  <a:lnTo>
                    <a:pt x="68" y="427"/>
                  </a:lnTo>
                  <a:lnTo>
                    <a:pt x="64" y="427"/>
                  </a:lnTo>
                  <a:lnTo>
                    <a:pt x="61" y="427"/>
                  </a:lnTo>
                  <a:lnTo>
                    <a:pt x="57" y="427"/>
                  </a:lnTo>
                  <a:lnTo>
                    <a:pt x="54" y="427"/>
                  </a:lnTo>
                  <a:lnTo>
                    <a:pt x="51" y="427"/>
                  </a:lnTo>
                  <a:lnTo>
                    <a:pt x="47" y="427"/>
                  </a:lnTo>
                  <a:lnTo>
                    <a:pt x="44" y="427"/>
                  </a:lnTo>
                  <a:lnTo>
                    <a:pt x="41" y="427"/>
                  </a:lnTo>
                  <a:lnTo>
                    <a:pt x="37" y="427"/>
                  </a:lnTo>
                  <a:lnTo>
                    <a:pt x="34" y="427"/>
                  </a:lnTo>
                  <a:lnTo>
                    <a:pt x="31" y="427"/>
                  </a:lnTo>
                  <a:lnTo>
                    <a:pt x="27" y="427"/>
                  </a:lnTo>
                  <a:lnTo>
                    <a:pt x="24" y="427"/>
                  </a:lnTo>
                  <a:lnTo>
                    <a:pt x="20" y="427"/>
                  </a:lnTo>
                  <a:lnTo>
                    <a:pt x="16" y="427"/>
                  </a:lnTo>
                  <a:lnTo>
                    <a:pt x="13" y="427"/>
                  </a:lnTo>
                  <a:lnTo>
                    <a:pt x="10" y="427"/>
                  </a:lnTo>
                  <a:lnTo>
                    <a:pt x="6" y="427"/>
                  </a:lnTo>
                  <a:lnTo>
                    <a:pt x="3" y="427"/>
                  </a:lnTo>
                  <a:lnTo>
                    <a:pt x="0" y="42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98" name="Freeform 26"/>
            <p:cNvSpPr>
              <a:spLocks/>
            </p:cNvSpPr>
            <p:nvPr/>
          </p:nvSpPr>
          <p:spPr bwMode="auto">
            <a:xfrm>
              <a:off x="3245" y="2141"/>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599" name="Freeform 27"/>
            <p:cNvSpPr>
              <a:spLocks/>
            </p:cNvSpPr>
            <p:nvPr/>
          </p:nvSpPr>
          <p:spPr bwMode="auto">
            <a:xfrm>
              <a:off x="3294" y="2346"/>
              <a:ext cx="982" cy="634"/>
            </a:xfrm>
            <a:custGeom>
              <a:avLst/>
              <a:gdLst>
                <a:gd name="T0" fmla="*/ 34 w 982"/>
                <a:gd name="T1" fmla="*/ 633 h 634"/>
                <a:gd name="T2" fmla="*/ 71 w 982"/>
                <a:gd name="T3" fmla="*/ 633 h 634"/>
                <a:gd name="T4" fmla="*/ 105 w 982"/>
                <a:gd name="T5" fmla="*/ 625 h 634"/>
                <a:gd name="T6" fmla="*/ 135 w 982"/>
                <a:gd name="T7" fmla="*/ 602 h 634"/>
                <a:gd name="T8" fmla="*/ 162 w 982"/>
                <a:gd name="T9" fmla="*/ 568 h 634"/>
                <a:gd name="T10" fmla="*/ 189 w 982"/>
                <a:gd name="T11" fmla="*/ 515 h 634"/>
                <a:gd name="T12" fmla="*/ 216 w 982"/>
                <a:gd name="T13" fmla="*/ 446 h 634"/>
                <a:gd name="T14" fmla="*/ 244 w 982"/>
                <a:gd name="T15" fmla="*/ 362 h 634"/>
                <a:gd name="T16" fmla="*/ 270 w 982"/>
                <a:gd name="T17" fmla="*/ 278 h 634"/>
                <a:gd name="T18" fmla="*/ 298 w 982"/>
                <a:gd name="T19" fmla="*/ 198 h 634"/>
                <a:gd name="T20" fmla="*/ 324 w 982"/>
                <a:gd name="T21" fmla="*/ 126 h 634"/>
                <a:gd name="T22" fmla="*/ 351 w 982"/>
                <a:gd name="T23" fmla="*/ 64 h 634"/>
                <a:gd name="T24" fmla="*/ 379 w 982"/>
                <a:gd name="T25" fmla="*/ 26 h 634"/>
                <a:gd name="T26" fmla="*/ 409 w 982"/>
                <a:gd name="T27" fmla="*/ 0 h 634"/>
                <a:gd name="T28" fmla="*/ 443 w 982"/>
                <a:gd name="T29" fmla="*/ 4 h 634"/>
                <a:gd name="T30" fmla="*/ 473 w 982"/>
                <a:gd name="T31" fmla="*/ 23 h 634"/>
                <a:gd name="T32" fmla="*/ 504 w 982"/>
                <a:gd name="T33" fmla="*/ 57 h 634"/>
                <a:gd name="T34" fmla="*/ 531 w 982"/>
                <a:gd name="T35" fmla="*/ 98 h 634"/>
                <a:gd name="T36" fmla="*/ 558 w 982"/>
                <a:gd name="T37" fmla="*/ 145 h 634"/>
                <a:gd name="T38" fmla="*/ 585 w 982"/>
                <a:gd name="T39" fmla="*/ 194 h 634"/>
                <a:gd name="T40" fmla="*/ 608 w 982"/>
                <a:gd name="T41" fmla="*/ 244 h 634"/>
                <a:gd name="T42" fmla="*/ 636 w 982"/>
                <a:gd name="T43" fmla="*/ 289 h 634"/>
                <a:gd name="T44" fmla="*/ 663 w 982"/>
                <a:gd name="T45" fmla="*/ 336 h 634"/>
                <a:gd name="T46" fmla="*/ 690 w 982"/>
                <a:gd name="T47" fmla="*/ 377 h 634"/>
                <a:gd name="T48" fmla="*/ 717 w 982"/>
                <a:gd name="T49" fmla="*/ 419 h 634"/>
                <a:gd name="T50" fmla="*/ 747 w 982"/>
                <a:gd name="T51" fmla="*/ 454 h 634"/>
                <a:gd name="T52" fmla="*/ 774 w 982"/>
                <a:gd name="T53" fmla="*/ 484 h 634"/>
                <a:gd name="T54" fmla="*/ 804 w 982"/>
                <a:gd name="T55" fmla="*/ 515 h 634"/>
                <a:gd name="T56" fmla="*/ 835 w 982"/>
                <a:gd name="T57" fmla="*/ 538 h 634"/>
                <a:gd name="T58" fmla="*/ 865 w 982"/>
                <a:gd name="T59" fmla="*/ 557 h 634"/>
                <a:gd name="T60" fmla="*/ 896 w 982"/>
                <a:gd name="T61" fmla="*/ 576 h 634"/>
                <a:gd name="T62" fmla="*/ 926 w 982"/>
                <a:gd name="T63" fmla="*/ 587 h 634"/>
                <a:gd name="T64" fmla="*/ 957 w 982"/>
                <a:gd name="T65" fmla="*/ 599 h 634"/>
                <a:gd name="T66" fmla="*/ 974 w 982"/>
                <a:gd name="T67" fmla="*/ 633 h 634"/>
                <a:gd name="T68" fmla="*/ 936 w 982"/>
                <a:gd name="T69" fmla="*/ 633 h 634"/>
                <a:gd name="T70" fmla="*/ 900 w 982"/>
                <a:gd name="T71" fmla="*/ 633 h 634"/>
                <a:gd name="T72" fmla="*/ 862 w 982"/>
                <a:gd name="T73" fmla="*/ 633 h 634"/>
                <a:gd name="T74" fmla="*/ 825 w 982"/>
                <a:gd name="T75" fmla="*/ 633 h 634"/>
                <a:gd name="T76" fmla="*/ 788 w 982"/>
                <a:gd name="T77" fmla="*/ 633 h 634"/>
                <a:gd name="T78" fmla="*/ 751 w 982"/>
                <a:gd name="T79" fmla="*/ 633 h 634"/>
                <a:gd name="T80" fmla="*/ 714 w 982"/>
                <a:gd name="T81" fmla="*/ 633 h 634"/>
                <a:gd name="T82" fmla="*/ 676 w 982"/>
                <a:gd name="T83" fmla="*/ 633 h 634"/>
                <a:gd name="T84" fmla="*/ 639 w 982"/>
                <a:gd name="T85" fmla="*/ 633 h 634"/>
                <a:gd name="T86" fmla="*/ 602 w 982"/>
                <a:gd name="T87" fmla="*/ 633 h 634"/>
                <a:gd name="T88" fmla="*/ 565 w 982"/>
                <a:gd name="T89" fmla="*/ 633 h 634"/>
                <a:gd name="T90" fmla="*/ 527 w 982"/>
                <a:gd name="T91" fmla="*/ 633 h 634"/>
                <a:gd name="T92" fmla="*/ 491 w 982"/>
                <a:gd name="T93" fmla="*/ 633 h 634"/>
                <a:gd name="T94" fmla="*/ 453 w 982"/>
                <a:gd name="T95" fmla="*/ 633 h 634"/>
                <a:gd name="T96" fmla="*/ 416 w 982"/>
                <a:gd name="T97" fmla="*/ 633 h 634"/>
                <a:gd name="T98" fmla="*/ 379 w 982"/>
                <a:gd name="T99" fmla="*/ 633 h 634"/>
                <a:gd name="T100" fmla="*/ 341 w 982"/>
                <a:gd name="T101" fmla="*/ 633 h 634"/>
                <a:gd name="T102" fmla="*/ 304 w 982"/>
                <a:gd name="T103" fmla="*/ 633 h 634"/>
                <a:gd name="T104" fmla="*/ 267 w 982"/>
                <a:gd name="T105" fmla="*/ 633 h 634"/>
                <a:gd name="T106" fmla="*/ 230 w 982"/>
                <a:gd name="T107" fmla="*/ 633 h 634"/>
                <a:gd name="T108" fmla="*/ 193 w 982"/>
                <a:gd name="T109" fmla="*/ 633 h 634"/>
                <a:gd name="T110" fmla="*/ 155 w 982"/>
                <a:gd name="T111" fmla="*/ 633 h 634"/>
                <a:gd name="T112" fmla="*/ 118 w 982"/>
                <a:gd name="T113" fmla="*/ 633 h 634"/>
                <a:gd name="T114" fmla="*/ 81 w 982"/>
                <a:gd name="T115" fmla="*/ 633 h 634"/>
                <a:gd name="T116" fmla="*/ 44 w 982"/>
                <a:gd name="T117" fmla="*/ 633 h 634"/>
                <a:gd name="T118" fmla="*/ 6 w 982"/>
                <a:gd name="T119" fmla="*/ 633 h 6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2"/>
                <a:gd name="T181" fmla="*/ 0 h 634"/>
                <a:gd name="T182" fmla="*/ 982 w 982"/>
                <a:gd name="T183" fmla="*/ 634 h 6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2" h="634">
                  <a:moveTo>
                    <a:pt x="0" y="633"/>
                  </a:moveTo>
                  <a:lnTo>
                    <a:pt x="3" y="633"/>
                  </a:lnTo>
                  <a:lnTo>
                    <a:pt x="6" y="633"/>
                  </a:lnTo>
                  <a:lnTo>
                    <a:pt x="10" y="633"/>
                  </a:lnTo>
                  <a:lnTo>
                    <a:pt x="13" y="633"/>
                  </a:lnTo>
                  <a:lnTo>
                    <a:pt x="16" y="633"/>
                  </a:lnTo>
                  <a:lnTo>
                    <a:pt x="20" y="633"/>
                  </a:lnTo>
                  <a:lnTo>
                    <a:pt x="23" y="633"/>
                  </a:lnTo>
                  <a:lnTo>
                    <a:pt x="27" y="633"/>
                  </a:lnTo>
                  <a:lnTo>
                    <a:pt x="30" y="633"/>
                  </a:lnTo>
                  <a:lnTo>
                    <a:pt x="34" y="633"/>
                  </a:lnTo>
                  <a:lnTo>
                    <a:pt x="37" y="633"/>
                  </a:lnTo>
                  <a:lnTo>
                    <a:pt x="41" y="633"/>
                  </a:lnTo>
                  <a:lnTo>
                    <a:pt x="44" y="633"/>
                  </a:lnTo>
                  <a:lnTo>
                    <a:pt x="47" y="633"/>
                  </a:lnTo>
                  <a:lnTo>
                    <a:pt x="51" y="633"/>
                  </a:lnTo>
                  <a:lnTo>
                    <a:pt x="54" y="633"/>
                  </a:lnTo>
                  <a:lnTo>
                    <a:pt x="57" y="633"/>
                  </a:lnTo>
                  <a:lnTo>
                    <a:pt x="61" y="633"/>
                  </a:lnTo>
                  <a:lnTo>
                    <a:pt x="64" y="633"/>
                  </a:lnTo>
                  <a:lnTo>
                    <a:pt x="67" y="633"/>
                  </a:lnTo>
                  <a:lnTo>
                    <a:pt x="71" y="633"/>
                  </a:lnTo>
                  <a:lnTo>
                    <a:pt x="74" y="633"/>
                  </a:lnTo>
                  <a:lnTo>
                    <a:pt x="77" y="633"/>
                  </a:lnTo>
                  <a:lnTo>
                    <a:pt x="81" y="633"/>
                  </a:lnTo>
                  <a:lnTo>
                    <a:pt x="84" y="633"/>
                  </a:lnTo>
                  <a:lnTo>
                    <a:pt x="87" y="633"/>
                  </a:lnTo>
                  <a:lnTo>
                    <a:pt x="87" y="629"/>
                  </a:lnTo>
                  <a:lnTo>
                    <a:pt x="91" y="629"/>
                  </a:lnTo>
                  <a:lnTo>
                    <a:pt x="95" y="629"/>
                  </a:lnTo>
                  <a:lnTo>
                    <a:pt x="98" y="629"/>
                  </a:lnTo>
                  <a:lnTo>
                    <a:pt x="102" y="625"/>
                  </a:lnTo>
                  <a:lnTo>
                    <a:pt x="105" y="625"/>
                  </a:lnTo>
                  <a:lnTo>
                    <a:pt x="108" y="625"/>
                  </a:lnTo>
                  <a:lnTo>
                    <a:pt x="112" y="622"/>
                  </a:lnTo>
                  <a:lnTo>
                    <a:pt x="115" y="622"/>
                  </a:lnTo>
                  <a:lnTo>
                    <a:pt x="118" y="618"/>
                  </a:lnTo>
                  <a:lnTo>
                    <a:pt x="122" y="618"/>
                  </a:lnTo>
                  <a:lnTo>
                    <a:pt x="122" y="614"/>
                  </a:lnTo>
                  <a:lnTo>
                    <a:pt x="125" y="614"/>
                  </a:lnTo>
                  <a:lnTo>
                    <a:pt x="128" y="610"/>
                  </a:lnTo>
                  <a:lnTo>
                    <a:pt x="132" y="610"/>
                  </a:lnTo>
                  <a:lnTo>
                    <a:pt x="132" y="607"/>
                  </a:lnTo>
                  <a:lnTo>
                    <a:pt x="135" y="602"/>
                  </a:lnTo>
                  <a:lnTo>
                    <a:pt x="138" y="602"/>
                  </a:lnTo>
                  <a:lnTo>
                    <a:pt x="138" y="599"/>
                  </a:lnTo>
                  <a:lnTo>
                    <a:pt x="142" y="595"/>
                  </a:lnTo>
                  <a:lnTo>
                    <a:pt x="145" y="591"/>
                  </a:lnTo>
                  <a:lnTo>
                    <a:pt x="148" y="591"/>
                  </a:lnTo>
                  <a:lnTo>
                    <a:pt x="148" y="587"/>
                  </a:lnTo>
                  <a:lnTo>
                    <a:pt x="152" y="584"/>
                  </a:lnTo>
                  <a:lnTo>
                    <a:pt x="155" y="579"/>
                  </a:lnTo>
                  <a:lnTo>
                    <a:pt x="159" y="576"/>
                  </a:lnTo>
                  <a:lnTo>
                    <a:pt x="159" y="572"/>
                  </a:lnTo>
                  <a:lnTo>
                    <a:pt x="162" y="568"/>
                  </a:lnTo>
                  <a:lnTo>
                    <a:pt x="166" y="564"/>
                  </a:lnTo>
                  <a:lnTo>
                    <a:pt x="166" y="561"/>
                  </a:lnTo>
                  <a:lnTo>
                    <a:pt x="169" y="557"/>
                  </a:lnTo>
                  <a:lnTo>
                    <a:pt x="173" y="549"/>
                  </a:lnTo>
                  <a:lnTo>
                    <a:pt x="176" y="545"/>
                  </a:lnTo>
                  <a:lnTo>
                    <a:pt x="176" y="542"/>
                  </a:lnTo>
                  <a:lnTo>
                    <a:pt x="179" y="534"/>
                  </a:lnTo>
                  <a:lnTo>
                    <a:pt x="183" y="530"/>
                  </a:lnTo>
                  <a:lnTo>
                    <a:pt x="183" y="527"/>
                  </a:lnTo>
                  <a:lnTo>
                    <a:pt x="186" y="519"/>
                  </a:lnTo>
                  <a:lnTo>
                    <a:pt x="189" y="515"/>
                  </a:lnTo>
                  <a:lnTo>
                    <a:pt x="193" y="507"/>
                  </a:lnTo>
                  <a:lnTo>
                    <a:pt x="193" y="504"/>
                  </a:lnTo>
                  <a:lnTo>
                    <a:pt x="196" y="496"/>
                  </a:lnTo>
                  <a:lnTo>
                    <a:pt x="199" y="492"/>
                  </a:lnTo>
                  <a:lnTo>
                    <a:pt x="203" y="484"/>
                  </a:lnTo>
                  <a:lnTo>
                    <a:pt x="203" y="477"/>
                  </a:lnTo>
                  <a:lnTo>
                    <a:pt x="206" y="473"/>
                  </a:lnTo>
                  <a:lnTo>
                    <a:pt x="209" y="465"/>
                  </a:lnTo>
                  <a:lnTo>
                    <a:pt x="209" y="457"/>
                  </a:lnTo>
                  <a:lnTo>
                    <a:pt x="213" y="450"/>
                  </a:lnTo>
                  <a:lnTo>
                    <a:pt x="216" y="446"/>
                  </a:lnTo>
                  <a:lnTo>
                    <a:pt x="219" y="439"/>
                  </a:lnTo>
                  <a:lnTo>
                    <a:pt x="219" y="431"/>
                  </a:lnTo>
                  <a:lnTo>
                    <a:pt x="223" y="423"/>
                  </a:lnTo>
                  <a:lnTo>
                    <a:pt x="227" y="416"/>
                  </a:lnTo>
                  <a:lnTo>
                    <a:pt x="230" y="408"/>
                  </a:lnTo>
                  <a:lnTo>
                    <a:pt x="230" y="400"/>
                  </a:lnTo>
                  <a:lnTo>
                    <a:pt x="234" y="393"/>
                  </a:lnTo>
                  <a:lnTo>
                    <a:pt x="237" y="385"/>
                  </a:lnTo>
                  <a:lnTo>
                    <a:pt x="237" y="377"/>
                  </a:lnTo>
                  <a:lnTo>
                    <a:pt x="240" y="370"/>
                  </a:lnTo>
                  <a:lnTo>
                    <a:pt x="244" y="362"/>
                  </a:lnTo>
                  <a:lnTo>
                    <a:pt x="247" y="354"/>
                  </a:lnTo>
                  <a:lnTo>
                    <a:pt x="247" y="347"/>
                  </a:lnTo>
                  <a:lnTo>
                    <a:pt x="250" y="339"/>
                  </a:lnTo>
                  <a:lnTo>
                    <a:pt x="254" y="331"/>
                  </a:lnTo>
                  <a:lnTo>
                    <a:pt x="254" y="324"/>
                  </a:lnTo>
                  <a:lnTo>
                    <a:pt x="257" y="317"/>
                  </a:lnTo>
                  <a:lnTo>
                    <a:pt x="260" y="309"/>
                  </a:lnTo>
                  <a:lnTo>
                    <a:pt x="264" y="301"/>
                  </a:lnTo>
                  <a:lnTo>
                    <a:pt x="264" y="294"/>
                  </a:lnTo>
                  <a:lnTo>
                    <a:pt x="267" y="286"/>
                  </a:lnTo>
                  <a:lnTo>
                    <a:pt x="270" y="278"/>
                  </a:lnTo>
                  <a:lnTo>
                    <a:pt x="273" y="271"/>
                  </a:lnTo>
                  <a:lnTo>
                    <a:pt x="273" y="263"/>
                  </a:lnTo>
                  <a:lnTo>
                    <a:pt x="277" y="255"/>
                  </a:lnTo>
                  <a:lnTo>
                    <a:pt x="280" y="248"/>
                  </a:lnTo>
                  <a:lnTo>
                    <a:pt x="280" y="240"/>
                  </a:lnTo>
                  <a:lnTo>
                    <a:pt x="284" y="232"/>
                  </a:lnTo>
                  <a:lnTo>
                    <a:pt x="287" y="225"/>
                  </a:lnTo>
                  <a:lnTo>
                    <a:pt x="291" y="217"/>
                  </a:lnTo>
                  <a:lnTo>
                    <a:pt x="291" y="209"/>
                  </a:lnTo>
                  <a:lnTo>
                    <a:pt x="294" y="206"/>
                  </a:lnTo>
                  <a:lnTo>
                    <a:pt x="298" y="198"/>
                  </a:lnTo>
                  <a:lnTo>
                    <a:pt x="301" y="191"/>
                  </a:lnTo>
                  <a:lnTo>
                    <a:pt x="301" y="183"/>
                  </a:lnTo>
                  <a:lnTo>
                    <a:pt x="304" y="175"/>
                  </a:lnTo>
                  <a:lnTo>
                    <a:pt x="308" y="168"/>
                  </a:lnTo>
                  <a:lnTo>
                    <a:pt x="308" y="164"/>
                  </a:lnTo>
                  <a:lnTo>
                    <a:pt x="311" y="156"/>
                  </a:lnTo>
                  <a:lnTo>
                    <a:pt x="314" y="149"/>
                  </a:lnTo>
                  <a:lnTo>
                    <a:pt x="318" y="145"/>
                  </a:lnTo>
                  <a:lnTo>
                    <a:pt x="318" y="137"/>
                  </a:lnTo>
                  <a:lnTo>
                    <a:pt x="321" y="129"/>
                  </a:lnTo>
                  <a:lnTo>
                    <a:pt x="324" y="126"/>
                  </a:lnTo>
                  <a:lnTo>
                    <a:pt x="324" y="118"/>
                  </a:lnTo>
                  <a:lnTo>
                    <a:pt x="328" y="114"/>
                  </a:lnTo>
                  <a:lnTo>
                    <a:pt x="331" y="106"/>
                  </a:lnTo>
                  <a:lnTo>
                    <a:pt x="334" y="103"/>
                  </a:lnTo>
                  <a:lnTo>
                    <a:pt x="334" y="95"/>
                  </a:lnTo>
                  <a:lnTo>
                    <a:pt x="338" y="91"/>
                  </a:lnTo>
                  <a:lnTo>
                    <a:pt x="341" y="87"/>
                  </a:lnTo>
                  <a:lnTo>
                    <a:pt x="344" y="80"/>
                  </a:lnTo>
                  <a:lnTo>
                    <a:pt x="344" y="76"/>
                  </a:lnTo>
                  <a:lnTo>
                    <a:pt x="348" y="72"/>
                  </a:lnTo>
                  <a:lnTo>
                    <a:pt x="351" y="64"/>
                  </a:lnTo>
                  <a:lnTo>
                    <a:pt x="351" y="61"/>
                  </a:lnTo>
                  <a:lnTo>
                    <a:pt x="355" y="57"/>
                  </a:lnTo>
                  <a:lnTo>
                    <a:pt x="359" y="53"/>
                  </a:lnTo>
                  <a:lnTo>
                    <a:pt x="362" y="49"/>
                  </a:lnTo>
                  <a:lnTo>
                    <a:pt x="362" y="46"/>
                  </a:lnTo>
                  <a:lnTo>
                    <a:pt x="365" y="41"/>
                  </a:lnTo>
                  <a:lnTo>
                    <a:pt x="369" y="38"/>
                  </a:lnTo>
                  <a:lnTo>
                    <a:pt x="372" y="34"/>
                  </a:lnTo>
                  <a:lnTo>
                    <a:pt x="372" y="30"/>
                  </a:lnTo>
                  <a:lnTo>
                    <a:pt x="375" y="30"/>
                  </a:lnTo>
                  <a:lnTo>
                    <a:pt x="379" y="26"/>
                  </a:lnTo>
                  <a:lnTo>
                    <a:pt x="379" y="23"/>
                  </a:lnTo>
                  <a:lnTo>
                    <a:pt x="382" y="18"/>
                  </a:lnTo>
                  <a:lnTo>
                    <a:pt x="385" y="18"/>
                  </a:lnTo>
                  <a:lnTo>
                    <a:pt x="389" y="15"/>
                  </a:lnTo>
                  <a:lnTo>
                    <a:pt x="392" y="11"/>
                  </a:lnTo>
                  <a:lnTo>
                    <a:pt x="395" y="11"/>
                  </a:lnTo>
                  <a:lnTo>
                    <a:pt x="395" y="7"/>
                  </a:lnTo>
                  <a:lnTo>
                    <a:pt x="399" y="7"/>
                  </a:lnTo>
                  <a:lnTo>
                    <a:pt x="402" y="4"/>
                  </a:lnTo>
                  <a:lnTo>
                    <a:pt x="405" y="4"/>
                  </a:lnTo>
                  <a:lnTo>
                    <a:pt x="409" y="0"/>
                  </a:lnTo>
                  <a:lnTo>
                    <a:pt x="412" y="0"/>
                  </a:lnTo>
                  <a:lnTo>
                    <a:pt x="416" y="0"/>
                  </a:lnTo>
                  <a:lnTo>
                    <a:pt x="419" y="0"/>
                  </a:lnTo>
                  <a:lnTo>
                    <a:pt x="423" y="0"/>
                  </a:lnTo>
                  <a:lnTo>
                    <a:pt x="426" y="0"/>
                  </a:lnTo>
                  <a:lnTo>
                    <a:pt x="430" y="0"/>
                  </a:lnTo>
                  <a:lnTo>
                    <a:pt x="433" y="0"/>
                  </a:lnTo>
                  <a:lnTo>
                    <a:pt x="436" y="0"/>
                  </a:lnTo>
                  <a:lnTo>
                    <a:pt x="440" y="0"/>
                  </a:lnTo>
                  <a:lnTo>
                    <a:pt x="443" y="0"/>
                  </a:lnTo>
                  <a:lnTo>
                    <a:pt x="443" y="4"/>
                  </a:lnTo>
                  <a:lnTo>
                    <a:pt x="446" y="4"/>
                  </a:lnTo>
                  <a:lnTo>
                    <a:pt x="450" y="4"/>
                  </a:lnTo>
                  <a:lnTo>
                    <a:pt x="450" y="7"/>
                  </a:lnTo>
                  <a:lnTo>
                    <a:pt x="453" y="7"/>
                  </a:lnTo>
                  <a:lnTo>
                    <a:pt x="456" y="7"/>
                  </a:lnTo>
                  <a:lnTo>
                    <a:pt x="460" y="11"/>
                  </a:lnTo>
                  <a:lnTo>
                    <a:pt x="463" y="15"/>
                  </a:lnTo>
                  <a:lnTo>
                    <a:pt x="466" y="15"/>
                  </a:lnTo>
                  <a:lnTo>
                    <a:pt x="466" y="18"/>
                  </a:lnTo>
                  <a:lnTo>
                    <a:pt x="470" y="18"/>
                  </a:lnTo>
                  <a:lnTo>
                    <a:pt x="473" y="23"/>
                  </a:lnTo>
                  <a:lnTo>
                    <a:pt x="476" y="26"/>
                  </a:lnTo>
                  <a:lnTo>
                    <a:pt x="480" y="30"/>
                  </a:lnTo>
                  <a:lnTo>
                    <a:pt x="483" y="34"/>
                  </a:lnTo>
                  <a:lnTo>
                    <a:pt x="487" y="34"/>
                  </a:lnTo>
                  <a:lnTo>
                    <a:pt x="487" y="38"/>
                  </a:lnTo>
                  <a:lnTo>
                    <a:pt x="491" y="41"/>
                  </a:lnTo>
                  <a:lnTo>
                    <a:pt x="494" y="46"/>
                  </a:lnTo>
                  <a:lnTo>
                    <a:pt x="494" y="49"/>
                  </a:lnTo>
                  <a:lnTo>
                    <a:pt x="497" y="49"/>
                  </a:lnTo>
                  <a:lnTo>
                    <a:pt x="501" y="53"/>
                  </a:lnTo>
                  <a:lnTo>
                    <a:pt x="504" y="57"/>
                  </a:lnTo>
                  <a:lnTo>
                    <a:pt x="504" y="61"/>
                  </a:lnTo>
                  <a:lnTo>
                    <a:pt x="507" y="64"/>
                  </a:lnTo>
                  <a:lnTo>
                    <a:pt x="511" y="69"/>
                  </a:lnTo>
                  <a:lnTo>
                    <a:pt x="514" y="72"/>
                  </a:lnTo>
                  <a:lnTo>
                    <a:pt x="514" y="76"/>
                  </a:lnTo>
                  <a:lnTo>
                    <a:pt x="517" y="80"/>
                  </a:lnTo>
                  <a:lnTo>
                    <a:pt x="521" y="84"/>
                  </a:lnTo>
                  <a:lnTo>
                    <a:pt x="521" y="87"/>
                  </a:lnTo>
                  <a:lnTo>
                    <a:pt x="524" y="91"/>
                  </a:lnTo>
                  <a:lnTo>
                    <a:pt x="527" y="95"/>
                  </a:lnTo>
                  <a:lnTo>
                    <a:pt x="531" y="98"/>
                  </a:lnTo>
                  <a:lnTo>
                    <a:pt x="531" y="103"/>
                  </a:lnTo>
                  <a:lnTo>
                    <a:pt x="534" y="106"/>
                  </a:lnTo>
                  <a:lnTo>
                    <a:pt x="537" y="110"/>
                  </a:lnTo>
                  <a:lnTo>
                    <a:pt x="537" y="114"/>
                  </a:lnTo>
                  <a:lnTo>
                    <a:pt x="541" y="118"/>
                  </a:lnTo>
                  <a:lnTo>
                    <a:pt x="544" y="121"/>
                  </a:lnTo>
                  <a:lnTo>
                    <a:pt x="548" y="126"/>
                  </a:lnTo>
                  <a:lnTo>
                    <a:pt x="548" y="129"/>
                  </a:lnTo>
                  <a:lnTo>
                    <a:pt x="551" y="133"/>
                  </a:lnTo>
                  <a:lnTo>
                    <a:pt x="555" y="141"/>
                  </a:lnTo>
                  <a:lnTo>
                    <a:pt x="558" y="145"/>
                  </a:lnTo>
                  <a:lnTo>
                    <a:pt x="558" y="149"/>
                  </a:lnTo>
                  <a:lnTo>
                    <a:pt x="562" y="152"/>
                  </a:lnTo>
                  <a:lnTo>
                    <a:pt x="565" y="156"/>
                  </a:lnTo>
                  <a:lnTo>
                    <a:pt x="565" y="160"/>
                  </a:lnTo>
                  <a:lnTo>
                    <a:pt x="568" y="168"/>
                  </a:lnTo>
                  <a:lnTo>
                    <a:pt x="572" y="171"/>
                  </a:lnTo>
                  <a:lnTo>
                    <a:pt x="575" y="175"/>
                  </a:lnTo>
                  <a:lnTo>
                    <a:pt x="575" y="179"/>
                  </a:lnTo>
                  <a:lnTo>
                    <a:pt x="578" y="183"/>
                  </a:lnTo>
                  <a:lnTo>
                    <a:pt x="582" y="186"/>
                  </a:lnTo>
                  <a:lnTo>
                    <a:pt x="585" y="194"/>
                  </a:lnTo>
                  <a:lnTo>
                    <a:pt x="585" y="198"/>
                  </a:lnTo>
                  <a:lnTo>
                    <a:pt x="588" y="202"/>
                  </a:lnTo>
                  <a:lnTo>
                    <a:pt x="592" y="206"/>
                  </a:lnTo>
                  <a:lnTo>
                    <a:pt x="592" y="209"/>
                  </a:lnTo>
                  <a:lnTo>
                    <a:pt x="595" y="214"/>
                  </a:lnTo>
                  <a:lnTo>
                    <a:pt x="598" y="221"/>
                  </a:lnTo>
                  <a:lnTo>
                    <a:pt x="602" y="225"/>
                  </a:lnTo>
                  <a:lnTo>
                    <a:pt x="602" y="229"/>
                  </a:lnTo>
                  <a:lnTo>
                    <a:pt x="605" y="232"/>
                  </a:lnTo>
                  <a:lnTo>
                    <a:pt x="608" y="236"/>
                  </a:lnTo>
                  <a:lnTo>
                    <a:pt x="608" y="244"/>
                  </a:lnTo>
                  <a:lnTo>
                    <a:pt x="612" y="248"/>
                  </a:lnTo>
                  <a:lnTo>
                    <a:pt x="615" y="251"/>
                  </a:lnTo>
                  <a:lnTo>
                    <a:pt x="619" y="255"/>
                  </a:lnTo>
                  <a:lnTo>
                    <a:pt x="619" y="259"/>
                  </a:lnTo>
                  <a:lnTo>
                    <a:pt x="622" y="263"/>
                  </a:lnTo>
                  <a:lnTo>
                    <a:pt x="626" y="271"/>
                  </a:lnTo>
                  <a:lnTo>
                    <a:pt x="629" y="274"/>
                  </a:lnTo>
                  <a:lnTo>
                    <a:pt x="629" y="278"/>
                  </a:lnTo>
                  <a:lnTo>
                    <a:pt x="633" y="282"/>
                  </a:lnTo>
                  <a:lnTo>
                    <a:pt x="636" y="286"/>
                  </a:lnTo>
                  <a:lnTo>
                    <a:pt x="636" y="289"/>
                  </a:lnTo>
                  <a:lnTo>
                    <a:pt x="639" y="294"/>
                  </a:lnTo>
                  <a:lnTo>
                    <a:pt x="643" y="297"/>
                  </a:lnTo>
                  <a:lnTo>
                    <a:pt x="646" y="305"/>
                  </a:lnTo>
                  <a:lnTo>
                    <a:pt x="646" y="309"/>
                  </a:lnTo>
                  <a:lnTo>
                    <a:pt x="649" y="313"/>
                  </a:lnTo>
                  <a:lnTo>
                    <a:pt x="653" y="317"/>
                  </a:lnTo>
                  <a:lnTo>
                    <a:pt x="656" y="320"/>
                  </a:lnTo>
                  <a:lnTo>
                    <a:pt x="656" y="324"/>
                  </a:lnTo>
                  <a:lnTo>
                    <a:pt x="659" y="328"/>
                  </a:lnTo>
                  <a:lnTo>
                    <a:pt x="663" y="331"/>
                  </a:lnTo>
                  <a:lnTo>
                    <a:pt x="663" y="336"/>
                  </a:lnTo>
                  <a:lnTo>
                    <a:pt x="666" y="339"/>
                  </a:lnTo>
                  <a:lnTo>
                    <a:pt x="669" y="343"/>
                  </a:lnTo>
                  <a:lnTo>
                    <a:pt x="673" y="347"/>
                  </a:lnTo>
                  <a:lnTo>
                    <a:pt x="673" y="351"/>
                  </a:lnTo>
                  <a:lnTo>
                    <a:pt x="676" y="354"/>
                  </a:lnTo>
                  <a:lnTo>
                    <a:pt x="680" y="359"/>
                  </a:lnTo>
                  <a:lnTo>
                    <a:pt x="680" y="362"/>
                  </a:lnTo>
                  <a:lnTo>
                    <a:pt x="683" y="366"/>
                  </a:lnTo>
                  <a:lnTo>
                    <a:pt x="687" y="370"/>
                  </a:lnTo>
                  <a:lnTo>
                    <a:pt x="690" y="374"/>
                  </a:lnTo>
                  <a:lnTo>
                    <a:pt x="690" y="377"/>
                  </a:lnTo>
                  <a:lnTo>
                    <a:pt x="694" y="382"/>
                  </a:lnTo>
                  <a:lnTo>
                    <a:pt x="697" y="385"/>
                  </a:lnTo>
                  <a:lnTo>
                    <a:pt x="700" y="389"/>
                  </a:lnTo>
                  <a:lnTo>
                    <a:pt x="700" y="393"/>
                  </a:lnTo>
                  <a:lnTo>
                    <a:pt x="704" y="397"/>
                  </a:lnTo>
                  <a:lnTo>
                    <a:pt x="707" y="400"/>
                  </a:lnTo>
                  <a:lnTo>
                    <a:pt x="707" y="404"/>
                  </a:lnTo>
                  <a:lnTo>
                    <a:pt x="710" y="408"/>
                  </a:lnTo>
                  <a:lnTo>
                    <a:pt x="714" y="411"/>
                  </a:lnTo>
                  <a:lnTo>
                    <a:pt x="717" y="416"/>
                  </a:lnTo>
                  <a:lnTo>
                    <a:pt x="717" y="419"/>
                  </a:lnTo>
                  <a:lnTo>
                    <a:pt x="720" y="419"/>
                  </a:lnTo>
                  <a:lnTo>
                    <a:pt x="723" y="423"/>
                  </a:lnTo>
                  <a:lnTo>
                    <a:pt x="727" y="427"/>
                  </a:lnTo>
                  <a:lnTo>
                    <a:pt x="727" y="431"/>
                  </a:lnTo>
                  <a:lnTo>
                    <a:pt x="730" y="434"/>
                  </a:lnTo>
                  <a:lnTo>
                    <a:pt x="733" y="439"/>
                  </a:lnTo>
                  <a:lnTo>
                    <a:pt x="737" y="442"/>
                  </a:lnTo>
                  <a:lnTo>
                    <a:pt x="740" y="446"/>
                  </a:lnTo>
                  <a:lnTo>
                    <a:pt x="744" y="450"/>
                  </a:lnTo>
                  <a:lnTo>
                    <a:pt x="744" y="454"/>
                  </a:lnTo>
                  <a:lnTo>
                    <a:pt x="747" y="454"/>
                  </a:lnTo>
                  <a:lnTo>
                    <a:pt x="751" y="457"/>
                  </a:lnTo>
                  <a:lnTo>
                    <a:pt x="751" y="462"/>
                  </a:lnTo>
                  <a:lnTo>
                    <a:pt x="754" y="465"/>
                  </a:lnTo>
                  <a:lnTo>
                    <a:pt x="758" y="465"/>
                  </a:lnTo>
                  <a:lnTo>
                    <a:pt x="761" y="469"/>
                  </a:lnTo>
                  <a:lnTo>
                    <a:pt x="761" y="473"/>
                  </a:lnTo>
                  <a:lnTo>
                    <a:pt x="764" y="473"/>
                  </a:lnTo>
                  <a:lnTo>
                    <a:pt x="768" y="477"/>
                  </a:lnTo>
                  <a:lnTo>
                    <a:pt x="771" y="480"/>
                  </a:lnTo>
                  <a:lnTo>
                    <a:pt x="771" y="484"/>
                  </a:lnTo>
                  <a:lnTo>
                    <a:pt x="774" y="484"/>
                  </a:lnTo>
                  <a:lnTo>
                    <a:pt x="778" y="488"/>
                  </a:lnTo>
                  <a:lnTo>
                    <a:pt x="778" y="492"/>
                  </a:lnTo>
                  <a:lnTo>
                    <a:pt x="781" y="492"/>
                  </a:lnTo>
                  <a:lnTo>
                    <a:pt x="784" y="496"/>
                  </a:lnTo>
                  <a:lnTo>
                    <a:pt x="788" y="496"/>
                  </a:lnTo>
                  <a:lnTo>
                    <a:pt x="788" y="499"/>
                  </a:lnTo>
                  <a:lnTo>
                    <a:pt x="791" y="504"/>
                  </a:lnTo>
                  <a:lnTo>
                    <a:pt x="794" y="504"/>
                  </a:lnTo>
                  <a:lnTo>
                    <a:pt x="798" y="507"/>
                  </a:lnTo>
                  <a:lnTo>
                    <a:pt x="801" y="511"/>
                  </a:lnTo>
                  <a:lnTo>
                    <a:pt x="804" y="515"/>
                  </a:lnTo>
                  <a:lnTo>
                    <a:pt x="808" y="519"/>
                  </a:lnTo>
                  <a:lnTo>
                    <a:pt x="812" y="519"/>
                  </a:lnTo>
                  <a:lnTo>
                    <a:pt x="815" y="522"/>
                  </a:lnTo>
                  <a:lnTo>
                    <a:pt x="819" y="527"/>
                  </a:lnTo>
                  <a:lnTo>
                    <a:pt x="822" y="527"/>
                  </a:lnTo>
                  <a:lnTo>
                    <a:pt x="822" y="530"/>
                  </a:lnTo>
                  <a:lnTo>
                    <a:pt x="825" y="530"/>
                  </a:lnTo>
                  <a:lnTo>
                    <a:pt x="829" y="534"/>
                  </a:lnTo>
                  <a:lnTo>
                    <a:pt x="832" y="534"/>
                  </a:lnTo>
                  <a:lnTo>
                    <a:pt x="832" y="538"/>
                  </a:lnTo>
                  <a:lnTo>
                    <a:pt x="835" y="538"/>
                  </a:lnTo>
                  <a:lnTo>
                    <a:pt x="839" y="542"/>
                  </a:lnTo>
                  <a:lnTo>
                    <a:pt x="842" y="542"/>
                  </a:lnTo>
                  <a:lnTo>
                    <a:pt x="842" y="545"/>
                  </a:lnTo>
                  <a:lnTo>
                    <a:pt x="845" y="545"/>
                  </a:lnTo>
                  <a:lnTo>
                    <a:pt x="849" y="549"/>
                  </a:lnTo>
                  <a:lnTo>
                    <a:pt x="852" y="549"/>
                  </a:lnTo>
                  <a:lnTo>
                    <a:pt x="855" y="553"/>
                  </a:lnTo>
                  <a:lnTo>
                    <a:pt x="859" y="553"/>
                  </a:lnTo>
                  <a:lnTo>
                    <a:pt x="859" y="557"/>
                  </a:lnTo>
                  <a:lnTo>
                    <a:pt x="862" y="557"/>
                  </a:lnTo>
                  <a:lnTo>
                    <a:pt x="865" y="557"/>
                  </a:lnTo>
                  <a:lnTo>
                    <a:pt x="869" y="561"/>
                  </a:lnTo>
                  <a:lnTo>
                    <a:pt x="872" y="561"/>
                  </a:lnTo>
                  <a:lnTo>
                    <a:pt x="876" y="564"/>
                  </a:lnTo>
                  <a:lnTo>
                    <a:pt x="879" y="568"/>
                  </a:lnTo>
                  <a:lnTo>
                    <a:pt x="883" y="568"/>
                  </a:lnTo>
                  <a:lnTo>
                    <a:pt x="886" y="568"/>
                  </a:lnTo>
                  <a:lnTo>
                    <a:pt x="886" y="572"/>
                  </a:lnTo>
                  <a:lnTo>
                    <a:pt x="890" y="572"/>
                  </a:lnTo>
                  <a:lnTo>
                    <a:pt x="893" y="572"/>
                  </a:lnTo>
                  <a:lnTo>
                    <a:pt x="893" y="576"/>
                  </a:lnTo>
                  <a:lnTo>
                    <a:pt x="896" y="576"/>
                  </a:lnTo>
                  <a:lnTo>
                    <a:pt x="900" y="576"/>
                  </a:lnTo>
                  <a:lnTo>
                    <a:pt x="903" y="576"/>
                  </a:lnTo>
                  <a:lnTo>
                    <a:pt x="903" y="579"/>
                  </a:lnTo>
                  <a:lnTo>
                    <a:pt x="906" y="579"/>
                  </a:lnTo>
                  <a:lnTo>
                    <a:pt x="910" y="579"/>
                  </a:lnTo>
                  <a:lnTo>
                    <a:pt x="913" y="584"/>
                  </a:lnTo>
                  <a:lnTo>
                    <a:pt x="916" y="584"/>
                  </a:lnTo>
                  <a:lnTo>
                    <a:pt x="920" y="584"/>
                  </a:lnTo>
                  <a:lnTo>
                    <a:pt x="920" y="587"/>
                  </a:lnTo>
                  <a:lnTo>
                    <a:pt x="923" y="587"/>
                  </a:lnTo>
                  <a:lnTo>
                    <a:pt x="926" y="587"/>
                  </a:lnTo>
                  <a:lnTo>
                    <a:pt x="930" y="587"/>
                  </a:lnTo>
                  <a:lnTo>
                    <a:pt x="930" y="591"/>
                  </a:lnTo>
                  <a:lnTo>
                    <a:pt x="933" y="591"/>
                  </a:lnTo>
                  <a:lnTo>
                    <a:pt x="936" y="591"/>
                  </a:lnTo>
                  <a:lnTo>
                    <a:pt x="940" y="591"/>
                  </a:lnTo>
                  <a:lnTo>
                    <a:pt x="940" y="595"/>
                  </a:lnTo>
                  <a:lnTo>
                    <a:pt x="944" y="595"/>
                  </a:lnTo>
                  <a:lnTo>
                    <a:pt x="947" y="595"/>
                  </a:lnTo>
                  <a:lnTo>
                    <a:pt x="951" y="595"/>
                  </a:lnTo>
                  <a:lnTo>
                    <a:pt x="954" y="599"/>
                  </a:lnTo>
                  <a:lnTo>
                    <a:pt x="957" y="599"/>
                  </a:lnTo>
                  <a:lnTo>
                    <a:pt x="961" y="599"/>
                  </a:lnTo>
                  <a:lnTo>
                    <a:pt x="964" y="599"/>
                  </a:lnTo>
                  <a:lnTo>
                    <a:pt x="964" y="602"/>
                  </a:lnTo>
                  <a:lnTo>
                    <a:pt x="967" y="602"/>
                  </a:lnTo>
                  <a:lnTo>
                    <a:pt x="971" y="602"/>
                  </a:lnTo>
                  <a:lnTo>
                    <a:pt x="974" y="602"/>
                  </a:lnTo>
                  <a:lnTo>
                    <a:pt x="977" y="607"/>
                  </a:lnTo>
                  <a:lnTo>
                    <a:pt x="981" y="607"/>
                  </a:lnTo>
                  <a:lnTo>
                    <a:pt x="981" y="633"/>
                  </a:lnTo>
                  <a:lnTo>
                    <a:pt x="977" y="633"/>
                  </a:lnTo>
                  <a:lnTo>
                    <a:pt x="974" y="633"/>
                  </a:lnTo>
                  <a:lnTo>
                    <a:pt x="971" y="633"/>
                  </a:lnTo>
                  <a:lnTo>
                    <a:pt x="967" y="633"/>
                  </a:lnTo>
                  <a:lnTo>
                    <a:pt x="964" y="633"/>
                  </a:lnTo>
                  <a:lnTo>
                    <a:pt x="961" y="633"/>
                  </a:lnTo>
                  <a:lnTo>
                    <a:pt x="957" y="633"/>
                  </a:lnTo>
                  <a:lnTo>
                    <a:pt x="954" y="633"/>
                  </a:lnTo>
                  <a:lnTo>
                    <a:pt x="951" y="633"/>
                  </a:lnTo>
                  <a:lnTo>
                    <a:pt x="947" y="633"/>
                  </a:lnTo>
                  <a:lnTo>
                    <a:pt x="944" y="633"/>
                  </a:lnTo>
                  <a:lnTo>
                    <a:pt x="940" y="633"/>
                  </a:lnTo>
                  <a:lnTo>
                    <a:pt x="936" y="633"/>
                  </a:lnTo>
                  <a:lnTo>
                    <a:pt x="933" y="633"/>
                  </a:lnTo>
                  <a:lnTo>
                    <a:pt x="930" y="633"/>
                  </a:lnTo>
                  <a:lnTo>
                    <a:pt x="926" y="633"/>
                  </a:lnTo>
                  <a:lnTo>
                    <a:pt x="923" y="633"/>
                  </a:lnTo>
                  <a:lnTo>
                    <a:pt x="920" y="633"/>
                  </a:lnTo>
                  <a:lnTo>
                    <a:pt x="916" y="633"/>
                  </a:lnTo>
                  <a:lnTo>
                    <a:pt x="913" y="633"/>
                  </a:lnTo>
                  <a:lnTo>
                    <a:pt x="910" y="633"/>
                  </a:lnTo>
                  <a:lnTo>
                    <a:pt x="906" y="633"/>
                  </a:lnTo>
                  <a:lnTo>
                    <a:pt x="903" y="633"/>
                  </a:lnTo>
                  <a:lnTo>
                    <a:pt x="900" y="633"/>
                  </a:lnTo>
                  <a:lnTo>
                    <a:pt x="896" y="633"/>
                  </a:lnTo>
                  <a:lnTo>
                    <a:pt x="893" y="633"/>
                  </a:lnTo>
                  <a:lnTo>
                    <a:pt x="890" y="633"/>
                  </a:lnTo>
                  <a:lnTo>
                    <a:pt x="886" y="633"/>
                  </a:lnTo>
                  <a:lnTo>
                    <a:pt x="883" y="633"/>
                  </a:lnTo>
                  <a:lnTo>
                    <a:pt x="879" y="633"/>
                  </a:lnTo>
                  <a:lnTo>
                    <a:pt x="876" y="633"/>
                  </a:lnTo>
                  <a:lnTo>
                    <a:pt x="872" y="633"/>
                  </a:lnTo>
                  <a:lnTo>
                    <a:pt x="869" y="633"/>
                  </a:lnTo>
                  <a:lnTo>
                    <a:pt x="865" y="633"/>
                  </a:lnTo>
                  <a:lnTo>
                    <a:pt x="862" y="633"/>
                  </a:lnTo>
                  <a:lnTo>
                    <a:pt x="859" y="633"/>
                  </a:lnTo>
                  <a:lnTo>
                    <a:pt x="855" y="633"/>
                  </a:lnTo>
                  <a:lnTo>
                    <a:pt x="852" y="633"/>
                  </a:lnTo>
                  <a:lnTo>
                    <a:pt x="849" y="633"/>
                  </a:lnTo>
                  <a:lnTo>
                    <a:pt x="845" y="633"/>
                  </a:lnTo>
                  <a:lnTo>
                    <a:pt x="842" y="633"/>
                  </a:lnTo>
                  <a:lnTo>
                    <a:pt x="839" y="633"/>
                  </a:lnTo>
                  <a:lnTo>
                    <a:pt x="835" y="633"/>
                  </a:lnTo>
                  <a:lnTo>
                    <a:pt x="832" y="633"/>
                  </a:lnTo>
                  <a:lnTo>
                    <a:pt x="829" y="633"/>
                  </a:lnTo>
                  <a:lnTo>
                    <a:pt x="825" y="633"/>
                  </a:lnTo>
                  <a:lnTo>
                    <a:pt x="822" y="633"/>
                  </a:lnTo>
                  <a:lnTo>
                    <a:pt x="819" y="633"/>
                  </a:lnTo>
                  <a:lnTo>
                    <a:pt x="815" y="633"/>
                  </a:lnTo>
                  <a:lnTo>
                    <a:pt x="812" y="633"/>
                  </a:lnTo>
                  <a:lnTo>
                    <a:pt x="808" y="633"/>
                  </a:lnTo>
                  <a:lnTo>
                    <a:pt x="804" y="633"/>
                  </a:lnTo>
                  <a:lnTo>
                    <a:pt x="801" y="633"/>
                  </a:lnTo>
                  <a:lnTo>
                    <a:pt x="798" y="633"/>
                  </a:lnTo>
                  <a:lnTo>
                    <a:pt x="794" y="633"/>
                  </a:lnTo>
                  <a:lnTo>
                    <a:pt x="791" y="633"/>
                  </a:lnTo>
                  <a:lnTo>
                    <a:pt x="788" y="633"/>
                  </a:lnTo>
                  <a:lnTo>
                    <a:pt x="784" y="633"/>
                  </a:lnTo>
                  <a:lnTo>
                    <a:pt x="781" y="633"/>
                  </a:lnTo>
                  <a:lnTo>
                    <a:pt x="778" y="633"/>
                  </a:lnTo>
                  <a:lnTo>
                    <a:pt x="774" y="633"/>
                  </a:lnTo>
                  <a:lnTo>
                    <a:pt x="771" y="633"/>
                  </a:lnTo>
                  <a:lnTo>
                    <a:pt x="768" y="633"/>
                  </a:lnTo>
                  <a:lnTo>
                    <a:pt x="764" y="633"/>
                  </a:lnTo>
                  <a:lnTo>
                    <a:pt x="761" y="633"/>
                  </a:lnTo>
                  <a:lnTo>
                    <a:pt x="758" y="633"/>
                  </a:lnTo>
                  <a:lnTo>
                    <a:pt x="754" y="633"/>
                  </a:lnTo>
                  <a:lnTo>
                    <a:pt x="751" y="633"/>
                  </a:lnTo>
                  <a:lnTo>
                    <a:pt x="747" y="633"/>
                  </a:lnTo>
                  <a:lnTo>
                    <a:pt x="744" y="633"/>
                  </a:lnTo>
                  <a:lnTo>
                    <a:pt x="740" y="633"/>
                  </a:lnTo>
                  <a:lnTo>
                    <a:pt x="737" y="633"/>
                  </a:lnTo>
                  <a:lnTo>
                    <a:pt x="733" y="633"/>
                  </a:lnTo>
                  <a:lnTo>
                    <a:pt x="730" y="633"/>
                  </a:lnTo>
                  <a:lnTo>
                    <a:pt x="727" y="633"/>
                  </a:lnTo>
                  <a:lnTo>
                    <a:pt x="723" y="633"/>
                  </a:lnTo>
                  <a:lnTo>
                    <a:pt x="720" y="633"/>
                  </a:lnTo>
                  <a:lnTo>
                    <a:pt x="717" y="633"/>
                  </a:lnTo>
                  <a:lnTo>
                    <a:pt x="714" y="633"/>
                  </a:lnTo>
                  <a:lnTo>
                    <a:pt x="710" y="633"/>
                  </a:lnTo>
                  <a:lnTo>
                    <a:pt x="707" y="633"/>
                  </a:lnTo>
                  <a:lnTo>
                    <a:pt x="704" y="633"/>
                  </a:lnTo>
                  <a:lnTo>
                    <a:pt x="700" y="633"/>
                  </a:lnTo>
                  <a:lnTo>
                    <a:pt x="697" y="633"/>
                  </a:lnTo>
                  <a:lnTo>
                    <a:pt x="694" y="633"/>
                  </a:lnTo>
                  <a:lnTo>
                    <a:pt x="690" y="633"/>
                  </a:lnTo>
                  <a:lnTo>
                    <a:pt x="687" y="633"/>
                  </a:lnTo>
                  <a:lnTo>
                    <a:pt x="683" y="633"/>
                  </a:lnTo>
                  <a:lnTo>
                    <a:pt x="680" y="633"/>
                  </a:lnTo>
                  <a:lnTo>
                    <a:pt x="676" y="633"/>
                  </a:lnTo>
                  <a:lnTo>
                    <a:pt x="673" y="633"/>
                  </a:lnTo>
                  <a:lnTo>
                    <a:pt x="669" y="633"/>
                  </a:lnTo>
                  <a:lnTo>
                    <a:pt x="666" y="633"/>
                  </a:lnTo>
                  <a:lnTo>
                    <a:pt x="663" y="633"/>
                  </a:lnTo>
                  <a:lnTo>
                    <a:pt x="659" y="633"/>
                  </a:lnTo>
                  <a:lnTo>
                    <a:pt x="656" y="633"/>
                  </a:lnTo>
                  <a:lnTo>
                    <a:pt x="653" y="633"/>
                  </a:lnTo>
                  <a:lnTo>
                    <a:pt x="649" y="633"/>
                  </a:lnTo>
                  <a:lnTo>
                    <a:pt x="646" y="633"/>
                  </a:lnTo>
                  <a:lnTo>
                    <a:pt x="643" y="633"/>
                  </a:lnTo>
                  <a:lnTo>
                    <a:pt x="639" y="633"/>
                  </a:lnTo>
                  <a:lnTo>
                    <a:pt x="636" y="633"/>
                  </a:lnTo>
                  <a:lnTo>
                    <a:pt x="633" y="633"/>
                  </a:lnTo>
                  <a:lnTo>
                    <a:pt x="629" y="633"/>
                  </a:lnTo>
                  <a:lnTo>
                    <a:pt x="626" y="633"/>
                  </a:lnTo>
                  <a:lnTo>
                    <a:pt x="622" y="633"/>
                  </a:lnTo>
                  <a:lnTo>
                    <a:pt x="619" y="633"/>
                  </a:lnTo>
                  <a:lnTo>
                    <a:pt x="615" y="633"/>
                  </a:lnTo>
                  <a:lnTo>
                    <a:pt x="612" y="633"/>
                  </a:lnTo>
                  <a:lnTo>
                    <a:pt x="608" y="633"/>
                  </a:lnTo>
                  <a:lnTo>
                    <a:pt x="605" y="633"/>
                  </a:lnTo>
                  <a:lnTo>
                    <a:pt x="602" y="633"/>
                  </a:lnTo>
                  <a:lnTo>
                    <a:pt x="598" y="633"/>
                  </a:lnTo>
                  <a:lnTo>
                    <a:pt x="595" y="633"/>
                  </a:lnTo>
                  <a:lnTo>
                    <a:pt x="592" y="633"/>
                  </a:lnTo>
                  <a:lnTo>
                    <a:pt x="588" y="633"/>
                  </a:lnTo>
                  <a:lnTo>
                    <a:pt x="585" y="633"/>
                  </a:lnTo>
                  <a:lnTo>
                    <a:pt x="582" y="633"/>
                  </a:lnTo>
                  <a:lnTo>
                    <a:pt x="578" y="633"/>
                  </a:lnTo>
                  <a:lnTo>
                    <a:pt x="575" y="633"/>
                  </a:lnTo>
                  <a:lnTo>
                    <a:pt x="572" y="633"/>
                  </a:lnTo>
                  <a:lnTo>
                    <a:pt x="568" y="633"/>
                  </a:lnTo>
                  <a:lnTo>
                    <a:pt x="565" y="633"/>
                  </a:lnTo>
                  <a:lnTo>
                    <a:pt x="562" y="633"/>
                  </a:lnTo>
                  <a:lnTo>
                    <a:pt x="558" y="633"/>
                  </a:lnTo>
                  <a:lnTo>
                    <a:pt x="555" y="633"/>
                  </a:lnTo>
                  <a:lnTo>
                    <a:pt x="551" y="633"/>
                  </a:lnTo>
                  <a:lnTo>
                    <a:pt x="548" y="633"/>
                  </a:lnTo>
                  <a:lnTo>
                    <a:pt x="544" y="633"/>
                  </a:lnTo>
                  <a:lnTo>
                    <a:pt x="541" y="633"/>
                  </a:lnTo>
                  <a:lnTo>
                    <a:pt x="537" y="633"/>
                  </a:lnTo>
                  <a:lnTo>
                    <a:pt x="534" y="633"/>
                  </a:lnTo>
                  <a:lnTo>
                    <a:pt x="531" y="633"/>
                  </a:lnTo>
                  <a:lnTo>
                    <a:pt x="527" y="633"/>
                  </a:lnTo>
                  <a:lnTo>
                    <a:pt x="524" y="633"/>
                  </a:lnTo>
                  <a:lnTo>
                    <a:pt x="521" y="633"/>
                  </a:lnTo>
                  <a:lnTo>
                    <a:pt x="517" y="633"/>
                  </a:lnTo>
                  <a:lnTo>
                    <a:pt x="514" y="633"/>
                  </a:lnTo>
                  <a:lnTo>
                    <a:pt x="511" y="633"/>
                  </a:lnTo>
                  <a:lnTo>
                    <a:pt x="507" y="633"/>
                  </a:lnTo>
                  <a:lnTo>
                    <a:pt x="504" y="633"/>
                  </a:lnTo>
                  <a:lnTo>
                    <a:pt x="501" y="633"/>
                  </a:lnTo>
                  <a:lnTo>
                    <a:pt x="497" y="633"/>
                  </a:lnTo>
                  <a:lnTo>
                    <a:pt x="494" y="633"/>
                  </a:lnTo>
                  <a:lnTo>
                    <a:pt x="491" y="633"/>
                  </a:lnTo>
                  <a:lnTo>
                    <a:pt x="487" y="633"/>
                  </a:lnTo>
                  <a:lnTo>
                    <a:pt x="483" y="633"/>
                  </a:lnTo>
                  <a:lnTo>
                    <a:pt x="480" y="633"/>
                  </a:lnTo>
                  <a:lnTo>
                    <a:pt x="476" y="633"/>
                  </a:lnTo>
                  <a:lnTo>
                    <a:pt x="473" y="633"/>
                  </a:lnTo>
                  <a:lnTo>
                    <a:pt x="470" y="633"/>
                  </a:lnTo>
                  <a:lnTo>
                    <a:pt x="466" y="633"/>
                  </a:lnTo>
                  <a:lnTo>
                    <a:pt x="463" y="633"/>
                  </a:lnTo>
                  <a:lnTo>
                    <a:pt x="460" y="633"/>
                  </a:lnTo>
                  <a:lnTo>
                    <a:pt x="456" y="633"/>
                  </a:lnTo>
                  <a:lnTo>
                    <a:pt x="453" y="633"/>
                  </a:lnTo>
                  <a:lnTo>
                    <a:pt x="450" y="633"/>
                  </a:lnTo>
                  <a:lnTo>
                    <a:pt x="446" y="633"/>
                  </a:lnTo>
                  <a:lnTo>
                    <a:pt x="443" y="633"/>
                  </a:lnTo>
                  <a:lnTo>
                    <a:pt x="440" y="633"/>
                  </a:lnTo>
                  <a:lnTo>
                    <a:pt x="436" y="633"/>
                  </a:lnTo>
                  <a:lnTo>
                    <a:pt x="433" y="633"/>
                  </a:lnTo>
                  <a:lnTo>
                    <a:pt x="430" y="633"/>
                  </a:lnTo>
                  <a:lnTo>
                    <a:pt x="426" y="633"/>
                  </a:lnTo>
                  <a:lnTo>
                    <a:pt x="423" y="633"/>
                  </a:lnTo>
                  <a:lnTo>
                    <a:pt x="419" y="633"/>
                  </a:lnTo>
                  <a:lnTo>
                    <a:pt x="416" y="633"/>
                  </a:lnTo>
                  <a:lnTo>
                    <a:pt x="412" y="633"/>
                  </a:lnTo>
                  <a:lnTo>
                    <a:pt x="409" y="633"/>
                  </a:lnTo>
                  <a:lnTo>
                    <a:pt x="405" y="633"/>
                  </a:lnTo>
                  <a:lnTo>
                    <a:pt x="402" y="633"/>
                  </a:lnTo>
                  <a:lnTo>
                    <a:pt x="399" y="633"/>
                  </a:lnTo>
                  <a:lnTo>
                    <a:pt x="395" y="633"/>
                  </a:lnTo>
                  <a:lnTo>
                    <a:pt x="392" y="633"/>
                  </a:lnTo>
                  <a:lnTo>
                    <a:pt x="389" y="633"/>
                  </a:lnTo>
                  <a:lnTo>
                    <a:pt x="385" y="633"/>
                  </a:lnTo>
                  <a:lnTo>
                    <a:pt x="382" y="633"/>
                  </a:lnTo>
                  <a:lnTo>
                    <a:pt x="379" y="633"/>
                  </a:lnTo>
                  <a:lnTo>
                    <a:pt x="375" y="633"/>
                  </a:lnTo>
                  <a:lnTo>
                    <a:pt x="372" y="633"/>
                  </a:lnTo>
                  <a:lnTo>
                    <a:pt x="369" y="633"/>
                  </a:lnTo>
                  <a:lnTo>
                    <a:pt x="365" y="633"/>
                  </a:lnTo>
                  <a:lnTo>
                    <a:pt x="362" y="633"/>
                  </a:lnTo>
                  <a:lnTo>
                    <a:pt x="359" y="633"/>
                  </a:lnTo>
                  <a:lnTo>
                    <a:pt x="355" y="633"/>
                  </a:lnTo>
                  <a:lnTo>
                    <a:pt x="351" y="633"/>
                  </a:lnTo>
                  <a:lnTo>
                    <a:pt x="348" y="633"/>
                  </a:lnTo>
                  <a:lnTo>
                    <a:pt x="344" y="633"/>
                  </a:lnTo>
                  <a:lnTo>
                    <a:pt x="341" y="633"/>
                  </a:lnTo>
                  <a:lnTo>
                    <a:pt x="338" y="633"/>
                  </a:lnTo>
                  <a:lnTo>
                    <a:pt x="334" y="633"/>
                  </a:lnTo>
                  <a:lnTo>
                    <a:pt x="331" y="633"/>
                  </a:lnTo>
                  <a:lnTo>
                    <a:pt x="328" y="633"/>
                  </a:lnTo>
                  <a:lnTo>
                    <a:pt x="324" y="633"/>
                  </a:lnTo>
                  <a:lnTo>
                    <a:pt x="321" y="633"/>
                  </a:lnTo>
                  <a:lnTo>
                    <a:pt x="318" y="633"/>
                  </a:lnTo>
                  <a:lnTo>
                    <a:pt x="314" y="633"/>
                  </a:lnTo>
                  <a:lnTo>
                    <a:pt x="311" y="633"/>
                  </a:lnTo>
                  <a:lnTo>
                    <a:pt x="308" y="633"/>
                  </a:lnTo>
                  <a:lnTo>
                    <a:pt x="304" y="633"/>
                  </a:lnTo>
                  <a:lnTo>
                    <a:pt x="301" y="633"/>
                  </a:lnTo>
                  <a:lnTo>
                    <a:pt x="298" y="633"/>
                  </a:lnTo>
                  <a:lnTo>
                    <a:pt x="294" y="633"/>
                  </a:lnTo>
                  <a:lnTo>
                    <a:pt x="291" y="633"/>
                  </a:lnTo>
                  <a:lnTo>
                    <a:pt x="287" y="633"/>
                  </a:lnTo>
                  <a:lnTo>
                    <a:pt x="284" y="633"/>
                  </a:lnTo>
                  <a:lnTo>
                    <a:pt x="280" y="633"/>
                  </a:lnTo>
                  <a:lnTo>
                    <a:pt x="277" y="633"/>
                  </a:lnTo>
                  <a:lnTo>
                    <a:pt x="273" y="633"/>
                  </a:lnTo>
                  <a:lnTo>
                    <a:pt x="270" y="633"/>
                  </a:lnTo>
                  <a:lnTo>
                    <a:pt x="267" y="633"/>
                  </a:lnTo>
                  <a:lnTo>
                    <a:pt x="264" y="633"/>
                  </a:lnTo>
                  <a:lnTo>
                    <a:pt x="260" y="633"/>
                  </a:lnTo>
                  <a:lnTo>
                    <a:pt x="257" y="633"/>
                  </a:lnTo>
                  <a:lnTo>
                    <a:pt x="254" y="633"/>
                  </a:lnTo>
                  <a:lnTo>
                    <a:pt x="250" y="633"/>
                  </a:lnTo>
                  <a:lnTo>
                    <a:pt x="247" y="633"/>
                  </a:lnTo>
                  <a:lnTo>
                    <a:pt x="244" y="633"/>
                  </a:lnTo>
                  <a:lnTo>
                    <a:pt x="240" y="633"/>
                  </a:lnTo>
                  <a:lnTo>
                    <a:pt x="237" y="633"/>
                  </a:lnTo>
                  <a:lnTo>
                    <a:pt x="234" y="633"/>
                  </a:lnTo>
                  <a:lnTo>
                    <a:pt x="230" y="633"/>
                  </a:lnTo>
                  <a:lnTo>
                    <a:pt x="227" y="633"/>
                  </a:lnTo>
                  <a:lnTo>
                    <a:pt x="223" y="633"/>
                  </a:lnTo>
                  <a:lnTo>
                    <a:pt x="219" y="633"/>
                  </a:lnTo>
                  <a:lnTo>
                    <a:pt x="216" y="633"/>
                  </a:lnTo>
                  <a:lnTo>
                    <a:pt x="213" y="633"/>
                  </a:lnTo>
                  <a:lnTo>
                    <a:pt x="209" y="633"/>
                  </a:lnTo>
                  <a:lnTo>
                    <a:pt x="206" y="633"/>
                  </a:lnTo>
                  <a:lnTo>
                    <a:pt x="203" y="633"/>
                  </a:lnTo>
                  <a:lnTo>
                    <a:pt x="199" y="633"/>
                  </a:lnTo>
                  <a:lnTo>
                    <a:pt x="196" y="633"/>
                  </a:lnTo>
                  <a:lnTo>
                    <a:pt x="193" y="633"/>
                  </a:lnTo>
                  <a:lnTo>
                    <a:pt x="189" y="633"/>
                  </a:lnTo>
                  <a:lnTo>
                    <a:pt x="186" y="633"/>
                  </a:lnTo>
                  <a:lnTo>
                    <a:pt x="183" y="633"/>
                  </a:lnTo>
                  <a:lnTo>
                    <a:pt x="179" y="633"/>
                  </a:lnTo>
                  <a:lnTo>
                    <a:pt x="176" y="633"/>
                  </a:lnTo>
                  <a:lnTo>
                    <a:pt x="173" y="633"/>
                  </a:lnTo>
                  <a:lnTo>
                    <a:pt x="169" y="633"/>
                  </a:lnTo>
                  <a:lnTo>
                    <a:pt x="166" y="633"/>
                  </a:lnTo>
                  <a:lnTo>
                    <a:pt x="162" y="633"/>
                  </a:lnTo>
                  <a:lnTo>
                    <a:pt x="159" y="633"/>
                  </a:lnTo>
                  <a:lnTo>
                    <a:pt x="155" y="633"/>
                  </a:lnTo>
                  <a:lnTo>
                    <a:pt x="152" y="633"/>
                  </a:lnTo>
                  <a:lnTo>
                    <a:pt x="148" y="633"/>
                  </a:lnTo>
                  <a:lnTo>
                    <a:pt x="145" y="633"/>
                  </a:lnTo>
                  <a:lnTo>
                    <a:pt x="142" y="633"/>
                  </a:lnTo>
                  <a:lnTo>
                    <a:pt x="138" y="633"/>
                  </a:lnTo>
                  <a:lnTo>
                    <a:pt x="135" y="633"/>
                  </a:lnTo>
                  <a:lnTo>
                    <a:pt x="132" y="633"/>
                  </a:lnTo>
                  <a:lnTo>
                    <a:pt x="128" y="633"/>
                  </a:lnTo>
                  <a:lnTo>
                    <a:pt x="125" y="633"/>
                  </a:lnTo>
                  <a:lnTo>
                    <a:pt x="122" y="633"/>
                  </a:lnTo>
                  <a:lnTo>
                    <a:pt x="118" y="633"/>
                  </a:lnTo>
                  <a:lnTo>
                    <a:pt x="115" y="633"/>
                  </a:lnTo>
                  <a:lnTo>
                    <a:pt x="112" y="633"/>
                  </a:lnTo>
                  <a:lnTo>
                    <a:pt x="108" y="633"/>
                  </a:lnTo>
                  <a:lnTo>
                    <a:pt x="105" y="633"/>
                  </a:lnTo>
                  <a:lnTo>
                    <a:pt x="102" y="633"/>
                  </a:lnTo>
                  <a:lnTo>
                    <a:pt x="98" y="633"/>
                  </a:lnTo>
                  <a:lnTo>
                    <a:pt x="95" y="633"/>
                  </a:lnTo>
                  <a:lnTo>
                    <a:pt x="91" y="633"/>
                  </a:lnTo>
                  <a:lnTo>
                    <a:pt x="87" y="633"/>
                  </a:lnTo>
                  <a:lnTo>
                    <a:pt x="84" y="633"/>
                  </a:lnTo>
                  <a:lnTo>
                    <a:pt x="81" y="633"/>
                  </a:lnTo>
                  <a:lnTo>
                    <a:pt x="77" y="633"/>
                  </a:lnTo>
                  <a:lnTo>
                    <a:pt x="74" y="633"/>
                  </a:lnTo>
                  <a:lnTo>
                    <a:pt x="71" y="633"/>
                  </a:lnTo>
                  <a:lnTo>
                    <a:pt x="67" y="633"/>
                  </a:lnTo>
                  <a:lnTo>
                    <a:pt x="64" y="633"/>
                  </a:lnTo>
                  <a:lnTo>
                    <a:pt x="61" y="633"/>
                  </a:lnTo>
                  <a:lnTo>
                    <a:pt x="57" y="633"/>
                  </a:lnTo>
                  <a:lnTo>
                    <a:pt x="54" y="633"/>
                  </a:lnTo>
                  <a:lnTo>
                    <a:pt x="51" y="633"/>
                  </a:lnTo>
                  <a:lnTo>
                    <a:pt x="47" y="633"/>
                  </a:lnTo>
                  <a:lnTo>
                    <a:pt x="44" y="633"/>
                  </a:lnTo>
                  <a:lnTo>
                    <a:pt x="41" y="633"/>
                  </a:lnTo>
                  <a:lnTo>
                    <a:pt x="37" y="633"/>
                  </a:lnTo>
                  <a:lnTo>
                    <a:pt x="34" y="633"/>
                  </a:lnTo>
                  <a:lnTo>
                    <a:pt x="30" y="633"/>
                  </a:lnTo>
                  <a:lnTo>
                    <a:pt x="27" y="633"/>
                  </a:lnTo>
                  <a:lnTo>
                    <a:pt x="23" y="633"/>
                  </a:lnTo>
                  <a:lnTo>
                    <a:pt x="20" y="633"/>
                  </a:lnTo>
                  <a:lnTo>
                    <a:pt x="16" y="633"/>
                  </a:lnTo>
                  <a:lnTo>
                    <a:pt x="13" y="633"/>
                  </a:lnTo>
                  <a:lnTo>
                    <a:pt x="10" y="633"/>
                  </a:lnTo>
                  <a:lnTo>
                    <a:pt x="6" y="633"/>
                  </a:lnTo>
                  <a:lnTo>
                    <a:pt x="3" y="633"/>
                  </a:lnTo>
                  <a:lnTo>
                    <a:pt x="0" y="633"/>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00" name="Freeform 28"/>
            <p:cNvSpPr>
              <a:spLocks/>
            </p:cNvSpPr>
            <p:nvPr/>
          </p:nvSpPr>
          <p:spPr bwMode="auto">
            <a:xfrm>
              <a:off x="3294" y="2346"/>
              <a:ext cx="986" cy="639"/>
            </a:xfrm>
            <a:custGeom>
              <a:avLst/>
              <a:gdLst>
                <a:gd name="T0" fmla="*/ 34 w 986"/>
                <a:gd name="T1" fmla="*/ 638 h 639"/>
                <a:gd name="T2" fmla="*/ 71 w 986"/>
                <a:gd name="T3" fmla="*/ 638 h 639"/>
                <a:gd name="T4" fmla="*/ 105 w 986"/>
                <a:gd name="T5" fmla="*/ 630 h 639"/>
                <a:gd name="T6" fmla="*/ 136 w 986"/>
                <a:gd name="T7" fmla="*/ 607 h 639"/>
                <a:gd name="T8" fmla="*/ 163 w 986"/>
                <a:gd name="T9" fmla="*/ 572 h 639"/>
                <a:gd name="T10" fmla="*/ 190 w 986"/>
                <a:gd name="T11" fmla="*/ 519 h 639"/>
                <a:gd name="T12" fmla="*/ 217 w 986"/>
                <a:gd name="T13" fmla="*/ 449 h 639"/>
                <a:gd name="T14" fmla="*/ 245 w 986"/>
                <a:gd name="T15" fmla="*/ 365 h 639"/>
                <a:gd name="T16" fmla="*/ 271 w 986"/>
                <a:gd name="T17" fmla="*/ 280 h 639"/>
                <a:gd name="T18" fmla="*/ 299 w 986"/>
                <a:gd name="T19" fmla="*/ 199 h 639"/>
                <a:gd name="T20" fmla="*/ 325 w 986"/>
                <a:gd name="T21" fmla="*/ 127 h 639"/>
                <a:gd name="T22" fmla="*/ 353 w 986"/>
                <a:gd name="T23" fmla="*/ 65 h 639"/>
                <a:gd name="T24" fmla="*/ 380 w 986"/>
                <a:gd name="T25" fmla="*/ 27 h 639"/>
                <a:gd name="T26" fmla="*/ 411 w 986"/>
                <a:gd name="T27" fmla="*/ 0 h 639"/>
                <a:gd name="T28" fmla="*/ 445 w 986"/>
                <a:gd name="T29" fmla="*/ 4 h 639"/>
                <a:gd name="T30" fmla="*/ 475 w 986"/>
                <a:gd name="T31" fmla="*/ 23 h 639"/>
                <a:gd name="T32" fmla="*/ 506 w 986"/>
                <a:gd name="T33" fmla="*/ 58 h 639"/>
                <a:gd name="T34" fmla="*/ 533 w 986"/>
                <a:gd name="T35" fmla="*/ 99 h 639"/>
                <a:gd name="T36" fmla="*/ 560 w 986"/>
                <a:gd name="T37" fmla="*/ 146 h 639"/>
                <a:gd name="T38" fmla="*/ 587 w 986"/>
                <a:gd name="T39" fmla="*/ 196 h 639"/>
                <a:gd name="T40" fmla="*/ 611 w 986"/>
                <a:gd name="T41" fmla="*/ 245 h 639"/>
                <a:gd name="T42" fmla="*/ 638 w 986"/>
                <a:gd name="T43" fmla="*/ 292 h 639"/>
                <a:gd name="T44" fmla="*/ 666 w 986"/>
                <a:gd name="T45" fmla="*/ 338 h 639"/>
                <a:gd name="T46" fmla="*/ 692 w 986"/>
                <a:gd name="T47" fmla="*/ 380 h 639"/>
                <a:gd name="T48" fmla="*/ 720 w 986"/>
                <a:gd name="T49" fmla="*/ 423 h 639"/>
                <a:gd name="T50" fmla="*/ 751 w 986"/>
                <a:gd name="T51" fmla="*/ 457 h 639"/>
                <a:gd name="T52" fmla="*/ 777 w 986"/>
                <a:gd name="T53" fmla="*/ 488 h 639"/>
                <a:gd name="T54" fmla="*/ 808 w 986"/>
                <a:gd name="T55" fmla="*/ 519 h 639"/>
                <a:gd name="T56" fmla="*/ 838 w 986"/>
                <a:gd name="T57" fmla="*/ 542 h 639"/>
                <a:gd name="T58" fmla="*/ 869 w 986"/>
                <a:gd name="T59" fmla="*/ 561 h 639"/>
                <a:gd name="T60" fmla="*/ 900 w 986"/>
                <a:gd name="T61" fmla="*/ 580 h 639"/>
                <a:gd name="T62" fmla="*/ 930 w 986"/>
                <a:gd name="T63" fmla="*/ 592 h 639"/>
                <a:gd name="T64" fmla="*/ 961 w 986"/>
                <a:gd name="T65" fmla="*/ 603 h 639"/>
                <a:gd name="T66" fmla="*/ 978 w 986"/>
                <a:gd name="T67" fmla="*/ 638 h 639"/>
                <a:gd name="T68" fmla="*/ 940 w 986"/>
                <a:gd name="T69" fmla="*/ 638 h 639"/>
                <a:gd name="T70" fmla="*/ 903 w 986"/>
                <a:gd name="T71" fmla="*/ 638 h 639"/>
                <a:gd name="T72" fmla="*/ 866 w 986"/>
                <a:gd name="T73" fmla="*/ 638 h 639"/>
                <a:gd name="T74" fmla="*/ 828 w 986"/>
                <a:gd name="T75" fmla="*/ 638 h 639"/>
                <a:gd name="T76" fmla="*/ 791 w 986"/>
                <a:gd name="T77" fmla="*/ 638 h 639"/>
                <a:gd name="T78" fmla="*/ 754 w 986"/>
                <a:gd name="T79" fmla="*/ 638 h 639"/>
                <a:gd name="T80" fmla="*/ 717 w 986"/>
                <a:gd name="T81" fmla="*/ 638 h 639"/>
                <a:gd name="T82" fmla="*/ 679 w 986"/>
                <a:gd name="T83" fmla="*/ 638 h 639"/>
                <a:gd name="T84" fmla="*/ 642 w 986"/>
                <a:gd name="T85" fmla="*/ 638 h 639"/>
                <a:gd name="T86" fmla="*/ 605 w 986"/>
                <a:gd name="T87" fmla="*/ 638 h 639"/>
                <a:gd name="T88" fmla="*/ 567 w 986"/>
                <a:gd name="T89" fmla="*/ 638 h 639"/>
                <a:gd name="T90" fmla="*/ 529 w 986"/>
                <a:gd name="T91" fmla="*/ 638 h 639"/>
                <a:gd name="T92" fmla="*/ 493 w 986"/>
                <a:gd name="T93" fmla="*/ 638 h 639"/>
                <a:gd name="T94" fmla="*/ 455 w 986"/>
                <a:gd name="T95" fmla="*/ 638 h 639"/>
                <a:gd name="T96" fmla="*/ 417 w 986"/>
                <a:gd name="T97" fmla="*/ 638 h 639"/>
                <a:gd name="T98" fmla="*/ 380 w 986"/>
                <a:gd name="T99" fmla="*/ 638 h 639"/>
                <a:gd name="T100" fmla="*/ 343 w 986"/>
                <a:gd name="T101" fmla="*/ 638 h 639"/>
                <a:gd name="T102" fmla="*/ 305 w 986"/>
                <a:gd name="T103" fmla="*/ 638 h 639"/>
                <a:gd name="T104" fmla="*/ 268 w 986"/>
                <a:gd name="T105" fmla="*/ 638 h 639"/>
                <a:gd name="T106" fmla="*/ 231 w 986"/>
                <a:gd name="T107" fmla="*/ 638 h 639"/>
                <a:gd name="T108" fmla="*/ 194 w 986"/>
                <a:gd name="T109" fmla="*/ 638 h 639"/>
                <a:gd name="T110" fmla="*/ 156 w 986"/>
                <a:gd name="T111" fmla="*/ 638 h 639"/>
                <a:gd name="T112" fmla="*/ 118 w 986"/>
                <a:gd name="T113" fmla="*/ 638 h 639"/>
                <a:gd name="T114" fmla="*/ 82 w 986"/>
                <a:gd name="T115" fmla="*/ 638 h 639"/>
                <a:gd name="T116" fmla="*/ 44 w 986"/>
                <a:gd name="T117" fmla="*/ 638 h 639"/>
                <a:gd name="T118" fmla="*/ 6 w 986"/>
                <a:gd name="T119" fmla="*/ 638 h 6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6"/>
                <a:gd name="T181" fmla="*/ 0 h 639"/>
                <a:gd name="T182" fmla="*/ 986 w 986"/>
                <a:gd name="T183" fmla="*/ 639 h 6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6" h="639">
                  <a:moveTo>
                    <a:pt x="0" y="638"/>
                  </a:moveTo>
                  <a:lnTo>
                    <a:pt x="3" y="638"/>
                  </a:lnTo>
                  <a:lnTo>
                    <a:pt x="6" y="638"/>
                  </a:lnTo>
                  <a:lnTo>
                    <a:pt x="10" y="638"/>
                  </a:lnTo>
                  <a:lnTo>
                    <a:pt x="13" y="638"/>
                  </a:lnTo>
                  <a:lnTo>
                    <a:pt x="16" y="638"/>
                  </a:lnTo>
                  <a:lnTo>
                    <a:pt x="20" y="638"/>
                  </a:lnTo>
                  <a:lnTo>
                    <a:pt x="24" y="638"/>
                  </a:lnTo>
                  <a:lnTo>
                    <a:pt x="27" y="638"/>
                  </a:lnTo>
                  <a:lnTo>
                    <a:pt x="31" y="638"/>
                  </a:lnTo>
                  <a:lnTo>
                    <a:pt x="34" y="638"/>
                  </a:lnTo>
                  <a:lnTo>
                    <a:pt x="37" y="638"/>
                  </a:lnTo>
                  <a:lnTo>
                    <a:pt x="41" y="638"/>
                  </a:lnTo>
                  <a:lnTo>
                    <a:pt x="44" y="638"/>
                  </a:lnTo>
                  <a:lnTo>
                    <a:pt x="47" y="638"/>
                  </a:lnTo>
                  <a:lnTo>
                    <a:pt x="51" y="638"/>
                  </a:lnTo>
                  <a:lnTo>
                    <a:pt x="54" y="638"/>
                  </a:lnTo>
                  <a:lnTo>
                    <a:pt x="57" y="638"/>
                  </a:lnTo>
                  <a:lnTo>
                    <a:pt x="61" y="638"/>
                  </a:lnTo>
                  <a:lnTo>
                    <a:pt x="64" y="638"/>
                  </a:lnTo>
                  <a:lnTo>
                    <a:pt x="67" y="638"/>
                  </a:lnTo>
                  <a:lnTo>
                    <a:pt x="71" y="638"/>
                  </a:lnTo>
                  <a:lnTo>
                    <a:pt x="75" y="638"/>
                  </a:lnTo>
                  <a:lnTo>
                    <a:pt x="78" y="638"/>
                  </a:lnTo>
                  <a:lnTo>
                    <a:pt x="82" y="638"/>
                  </a:lnTo>
                  <a:lnTo>
                    <a:pt x="85" y="638"/>
                  </a:lnTo>
                  <a:lnTo>
                    <a:pt x="88" y="638"/>
                  </a:lnTo>
                  <a:lnTo>
                    <a:pt x="88" y="634"/>
                  </a:lnTo>
                  <a:lnTo>
                    <a:pt x="92" y="634"/>
                  </a:lnTo>
                  <a:lnTo>
                    <a:pt x="95" y="634"/>
                  </a:lnTo>
                  <a:lnTo>
                    <a:pt x="98" y="634"/>
                  </a:lnTo>
                  <a:lnTo>
                    <a:pt x="102" y="630"/>
                  </a:lnTo>
                  <a:lnTo>
                    <a:pt x="105" y="630"/>
                  </a:lnTo>
                  <a:lnTo>
                    <a:pt x="108" y="630"/>
                  </a:lnTo>
                  <a:lnTo>
                    <a:pt x="112" y="626"/>
                  </a:lnTo>
                  <a:lnTo>
                    <a:pt x="115" y="626"/>
                  </a:lnTo>
                  <a:lnTo>
                    <a:pt x="118" y="623"/>
                  </a:lnTo>
                  <a:lnTo>
                    <a:pt x="122" y="623"/>
                  </a:lnTo>
                  <a:lnTo>
                    <a:pt x="122" y="619"/>
                  </a:lnTo>
                  <a:lnTo>
                    <a:pt x="125" y="619"/>
                  </a:lnTo>
                  <a:lnTo>
                    <a:pt x="129" y="615"/>
                  </a:lnTo>
                  <a:lnTo>
                    <a:pt x="133" y="615"/>
                  </a:lnTo>
                  <a:lnTo>
                    <a:pt x="133" y="611"/>
                  </a:lnTo>
                  <a:lnTo>
                    <a:pt x="136" y="607"/>
                  </a:lnTo>
                  <a:lnTo>
                    <a:pt x="139" y="607"/>
                  </a:lnTo>
                  <a:lnTo>
                    <a:pt x="139" y="603"/>
                  </a:lnTo>
                  <a:lnTo>
                    <a:pt x="143" y="600"/>
                  </a:lnTo>
                  <a:lnTo>
                    <a:pt x="146" y="595"/>
                  </a:lnTo>
                  <a:lnTo>
                    <a:pt x="149" y="595"/>
                  </a:lnTo>
                  <a:lnTo>
                    <a:pt x="149" y="592"/>
                  </a:lnTo>
                  <a:lnTo>
                    <a:pt x="153" y="588"/>
                  </a:lnTo>
                  <a:lnTo>
                    <a:pt x="156" y="584"/>
                  </a:lnTo>
                  <a:lnTo>
                    <a:pt x="159" y="580"/>
                  </a:lnTo>
                  <a:lnTo>
                    <a:pt x="159" y="577"/>
                  </a:lnTo>
                  <a:lnTo>
                    <a:pt x="163" y="572"/>
                  </a:lnTo>
                  <a:lnTo>
                    <a:pt x="166" y="569"/>
                  </a:lnTo>
                  <a:lnTo>
                    <a:pt x="166" y="565"/>
                  </a:lnTo>
                  <a:lnTo>
                    <a:pt x="169" y="561"/>
                  </a:lnTo>
                  <a:lnTo>
                    <a:pt x="173" y="554"/>
                  </a:lnTo>
                  <a:lnTo>
                    <a:pt x="176" y="549"/>
                  </a:lnTo>
                  <a:lnTo>
                    <a:pt x="176" y="546"/>
                  </a:lnTo>
                  <a:lnTo>
                    <a:pt x="180" y="538"/>
                  </a:lnTo>
                  <a:lnTo>
                    <a:pt x="184" y="534"/>
                  </a:lnTo>
                  <a:lnTo>
                    <a:pt x="184" y="531"/>
                  </a:lnTo>
                  <a:lnTo>
                    <a:pt x="187" y="523"/>
                  </a:lnTo>
                  <a:lnTo>
                    <a:pt x="190" y="519"/>
                  </a:lnTo>
                  <a:lnTo>
                    <a:pt x="194" y="511"/>
                  </a:lnTo>
                  <a:lnTo>
                    <a:pt x="194" y="508"/>
                  </a:lnTo>
                  <a:lnTo>
                    <a:pt x="197" y="500"/>
                  </a:lnTo>
                  <a:lnTo>
                    <a:pt x="200" y="496"/>
                  </a:lnTo>
                  <a:lnTo>
                    <a:pt x="204" y="488"/>
                  </a:lnTo>
                  <a:lnTo>
                    <a:pt x="204" y="480"/>
                  </a:lnTo>
                  <a:lnTo>
                    <a:pt x="207" y="477"/>
                  </a:lnTo>
                  <a:lnTo>
                    <a:pt x="210" y="469"/>
                  </a:lnTo>
                  <a:lnTo>
                    <a:pt x="210" y="461"/>
                  </a:lnTo>
                  <a:lnTo>
                    <a:pt x="214" y="454"/>
                  </a:lnTo>
                  <a:lnTo>
                    <a:pt x="217" y="449"/>
                  </a:lnTo>
                  <a:lnTo>
                    <a:pt x="220" y="442"/>
                  </a:lnTo>
                  <a:lnTo>
                    <a:pt x="220" y="434"/>
                  </a:lnTo>
                  <a:lnTo>
                    <a:pt x="224" y="426"/>
                  </a:lnTo>
                  <a:lnTo>
                    <a:pt x="227" y="419"/>
                  </a:lnTo>
                  <a:lnTo>
                    <a:pt x="231" y="411"/>
                  </a:lnTo>
                  <a:lnTo>
                    <a:pt x="231" y="403"/>
                  </a:lnTo>
                  <a:lnTo>
                    <a:pt x="234" y="396"/>
                  </a:lnTo>
                  <a:lnTo>
                    <a:pt x="238" y="388"/>
                  </a:lnTo>
                  <a:lnTo>
                    <a:pt x="238" y="380"/>
                  </a:lnTo>
                  <a:lnTo>
                    <a:pt x="241" y="373"/>
                  </a:lnTo>
                  <a:lnTo>
                    <a:pt x="245" y="365"/>
                  </a:lnTo>
                  <a:lnTo>
                    <a:pt x="248" y="357"/>
                  </a:lnTo>
                  <a:lnTo>
                    <a:pt x="248" y="350"/>
                  </a:lnTo>
                  <a:lnTo>
                    <a:pt x="251" y="342"/>
                  </a:lnTo>
                  <a:lnTo>
                    <a:pt x="255" y="334"/>
                  </a:lnTo>
                  <a:lnTo>
                    <a:pt x="255" y="327"/>
                  </a:lnTo>
                  <a:lnTo>
                    <a:pt x="258" y="319"/>
                  </a:lnTo>
                  <a:lnTo>
                    <a:pt x="261" y="311"/>
                  </a:lnTo>
                  <a:lnTo>
                    <a:pt x="265" y="303"/>
                  </a:lnTo>
                  <a:lnTo>
                    <a:pt x="265" y="296"/>
                  </a:lnTo>
                  <a:lnTo>
                    <a:pt x="268" y="288"/>
                  </a:lnTo>
                  <a:lnTo>
                    <a:pt x="271" y="280"/>
                  </a:lnTo>
                  <a:lnTo>
                    <a:pt x="274" y="273"/>
                  </a:lnTo>
                  <a:lnTo>
                    <a:pt x="274" y="265"/>
                  </a:lnTo>
                  <a:lnTo>
                    <a:pt x="278" y="257"/>
                  </a:lnTo>
                  <a:lnTo>
                    <a:pt x="282" y="250"/>
                  </a:lnTo>
                  <a:lnTo>
                    <a:pt x="282" y="242"/>
                  </a:lnTo>
                  <a:lnTo>
                    <a:pt x="285" y="234"/>
                  </a:lnTo>
                  <a:lnTo>
                    <a:pt x="289" y="227"/>
                  </a:lnTo>
                  <a:lnTo>
                    <a:pt x="292" y="219"/>
                  </a:lnTo>
                  <a:lnTo>
                    <a:pt x="292" y="211"/>
                  </a:lnTo>
                  <a:lnTo>
                    <a:pt x="295" y="207"/>
                  </a:lnTo>
                  <a:lnTo>
                    <a:pt x="299" y="199"/>
                  </a:lnTo>
                  <a:lnTo>
                    <a:pt x="302" y="192"/>
                  </a:lnTo>
                  <a:lnTo>
                    <a:pt x="302" y="184"/>
                  </a:lnTo>
                  <a:lnTo>
                    <a:pt x="305" y="176"/>
                  </a:lnTo>
                  <a:lnTo>
                    <a:pt x="309" y="169"/>
                  </a:lnTo>
                  <a:lnTo>
                    <a:pt x="309" y="165"/>
                  </a:lnTo>
                  <a:lnTo>
                    <a:pt x="312" y="158"/>
                  </a:lnTo>
                  <a:lnTo>
                    <a:pt x="315" y="150"/>
                  </a:lnTo>
                  <a:lnTo>
                    <a:pt x="319" y="146"/>
                  </a:lnTo>
                  <a:lnTo>
                    <a:pt x="319" y="138"/>
                  </a:lnTo>
                  <a:lnTo>
                    <a:pt x="322" y="130"/>
                  </a:lnTo>
                  <a:lnTo>
                    <a:pt x="325" y="127"/>
                  </a:lnTo>
                  <a:lnTo>
                    <a:pt x="325" y="119"/>
                  </a:lnTo>
                  <a:lnTo>
                    <a:pt x="329" y="115"/>
                  </a:lnTo>
                  <a:lnTo>
                    <a:pt x="333" y="107"/>
                  </a:lnTo>
                  <a:lnTo>
                    <a:pt x="336" y="104"/>
                  </a:lnTo>
                  <a:lnTo>
                    <a:pt x="336" y="96"/>
                  </a:lnTo>
                  <a:lnTo>
                    <a:pt x="340" y="92"/>
                  </a:lnTo>
                  <a:lnTo>
                    <a:pt x="343" y="88"/>
                  </a:lnTo>
                  <a:lnTo>
                    <a:pt x="346" y="81"/>
                  </a:lnTo>
                  <a:lnTo>
                    <a:pt x="346" y="76"/>
                  </a:lnTo>
                  <a:lnTo>
                    <a:pt x="350" y="73"/>
                  </a:lnTo>
                  <a:lnTo>
                    <a:pt x="353" y="65"/>
                  </a:lnTo>
                  <a:lnTo>
                    <a:pt x="353" y="61"/>
                  </a:lnTo>
                  <a:lnTo>
                    <a:pt x="356" y="58"/>
                  </a:lnTo>
                  <a:lnTo>
                    <a:pt x="360" y="53"/>
                  </a:lnTo>
                  <a:lnTo>
                    <a:pt x="363" y="50"/>
                  </a:lnTo>
                  <a:lnTo>
                    <a:pt x="363" y="46"/>
                  </a:lnTo>
                  <a:lnTo>
                    <a:pt x="366" y="42"/>
                  </a:lnTo>
                  <a:lnTo>
                    <a:pt x="370" y="38"/>
                  </a:lnTo>
                  <a:lnTo>
                    <a:pt x="373" y="35"/>
                  </a:lnTo>
                  <a:lnTo>
                    <a:pt x="373" y="30"/>
                  </a:lnTo>
                  <a:lnTo>
                    <a:pt x="376" y="30"/>
                  </a:lnTo>
                  <a:lnTo>
                    <a:pt x="380" y="27"/>
                  </a:lnTo>
                  <a:lnTo>
                    <a:pt x="380" y="23"/>
                  </a:lnTo>
                  <a:lnTo>
                    <a:pt x="383" y="19"/>
                  </a:lnTo>
                  <a:lnTo>
                    <a:pt x="387" y="19"/>
                  </a:lnTo>
                  <a:lnTo>
                    <a:pt x="391" y="15"/>
                  </a:lnTo>
                  <a:lnTo>
                    <a:pt x="394" y="12"/>
                  </a:lnTo>
                  <a:lnTo>
                    <a:pt x="397" y="12"/>
                  </a:lnTo>
                  <a:lnTo>
                    <a:pt x="397" y="7"/>
                  </a:lnTo>
                  <a:lnTo>
                    <a:pt x="401" y="7"/>
                  </a:lnTo>
                  <a:lnTo>
                    <a:pt x="404" y="4"/>
                  </a:lnTo>
                  <a:lnTo>
                    <a:pt x="407" y="4"/>
                  </a:lnTo>
                  <a:lnTo>
                    <a:pt x="411" y="0"/>
                  </a:lnTo>
                  <a:lnTo>
                    <a:pt x="414" y="0"/>
                  </a:lnTo>
                  <a:lnTo>
                    <a:pt x="417" y="0"/>
                  </a:lnTo>
                  <a:lnTo>
                    <a:pt x="421" y="0"/>
                  </a:lnTo>
                  <a:lnTo>
                    <a:pt x="424" y="0"/>
                  </a:lnTo>
                  <a:lnTo>
                    <a:pt x="427" y="0"/>
                  </a:lnTo>
                  <a:lnTo>
                    <a:pt x="431" y="0"/>
                  </a:lnTo>
                  <a:lnTo>
                    <a:pt x="434" y="0"/>
                  </a:lnTo>
                  <a:lnTo>
                    <a:pt x="438" y="0"/>
                  </a:lnTo>
                  <a:lnTo>
                    <a:pt x="442" y="0"/>
                  </a:lnTo>
                  <a:lnTo>
                    <a:pt x="445" y="0"/>
                  </a:lnTo>
                  <a:lnTo>
                    <a:pt x="445" y="4"/>
                  </a:lnTo>
                  <a:lnTo>
                    <a:pt x="448" y="4"/>
                  </a:lnTo>
                  <a:lnTo>
                    <a:pt x="452" y="4"/>
                  </a:lnTo>
                  <a:lnTo>
                    <a:pt x="452" y="7"/>
                  </a:lnTo>
                  <a:lnTo>
                    <a:pt x="455" y="7"/>
                  </a:lnTo>
                  <a:lnTo>
                    <a:pt x="458" y="7"/>
                  </a:lnTo>
                  <a:lnTo>
                    <a:pt x="462" y="12"/>
                  </a:lnTo>
                  <a:lnTo>
                    <a:pt x="465" y="15"/>
                  </a:lnTo>
                  <a:lnTo>
                    <a:pt x="468" y="15"/>
                  </a:lnTo>
                  <a:lnTo>
                    <a:pt x="468" y="19"/>
                  </a:lnTo>
                  <a:lnTo>
                    <a:pt x="472" y="19"/>
                  </a:lnTo>
                  <a:lnTo>
                    <a:pt x="475" y="23"/>
                  </a:lnTo>
                  <a:lnTo>
                    <a:pt x="478" y="27"/>
                  </a:lnTo>
                  <a:lnTo>
                    <a:pt x="482" y="30"/>
                  </a:lnTo>
                  <a:lnTo>
                    <a:pt x="485" y="35"/>
                  </a:lnTo>
                  <a:lnTo>
                    <a:pt x="489" y="35"/>
                  </a:lnTo>
                  <a:lnTo>
                    <a:pt x="489" y="38"/>
                  </a:lnTo>
                  <a:lnTo>
                    <a:pt x="493" y="42"/>
                  </a:lnTo>
                  <a:lnTo>
                    <a:pt x="496" y="46"/>
                  </a:lnTo>
                  <a:lnTo>
                    <a:pt x="496" y="50"/>
                  </a:lnTo>
                  <a:lnTo>
                    <a:pt x="499" y="50"/>
                  </a:lnTo>
                  <a:lnTo>
                    <a:pt x="503" y="53"/>
                  </a:lnTo>
                  <a:lnTo>
                    <a:pt x="506" y="58"/>
                  </a:lnTo>
                  <a:lnTo>
                    <a:pt x="506" y="61"/>
                  </a:lnTo>
                  <a:lnTo>
                    <a:pt x="509" y="65"/>
                  </a:lnTo>
                  <a:lnTo>
                    <a:pt x="513" y="69"/>
                  </a:lnTo>
                  <a:lnTo>
                    <a:pt x="516" y="73"/>
                  </a:lnTo>
                  <a:lnTo>
                    <a:pt x="516" y="76"/>
                  </a:lnTo>
                  <a:lnTo>
                    <a:pt x="519" y="81"/>
                  </a:lnTo>
                  <a:lnTo>
                    <a:pt x="523" y="84"/>
                  </a:lnTo>
                  <a:lnTo>
                    <a:pt x="523" y="88"/>
                  </a:lnTo>
                  <a:lnTo>
                    <a:pt x="526" y="92"/>
                  </a:lnTo>
                  <a:lnTo>
                    <a:pt x="529" y="96"/>
                  </a:lnTo>
                  <a:lnTo>
                    <a:pt x="533" y="99"/>
                  </a:lnTo>
                  <a:lnTo>
                    <a:pt x="533" y="104"/>
                  </a:lnTo>
                  <a:lnTo>
                    <a:pt x="536" y="107"/>
                  </a:lnTo>
                  <a:lnTo>
                    <a:pt x="540" y="111"/>
                  </a:lnTo>
                  <a:lnTo>
                    <a:pt x="540" y="115"/>
                  </a:lnTo>
                  <a:lnTo>
                    <a:pt x="543" y="119"/>
                  </a:lnTo>
                  <a:lnTo>
                    <a:pt x="547" y="122"/>
                  </a:lnTo>
                  <a:lnTo>
                    <a:pt x="550" y="127"/>
                  </a:lnTo>
                  <a:lnTo>
                    <a:pt x="550" y="130"/>
                  </a:lnTo>
                  <a:lnTo>
                    <a:pt x="554" y="134"/>
                  </a:lnTo>
                  <a:lnTo>
                    <a:pt x="557" y="142"/>
                  </a:lnTo>
                  <a:lnTo>
                    <a:pt x="560" y="146"/>
                  </a:lnTo>
                  <a:lnTo>
                    <a:pt x="560" y="150"/>
                  </a:lnTo>
                  <a:lnTo>
                    <a:pt x="564" y="153"/>
                  </a:lnTo>
                  <a:lnTo>
                    <a:pt x="567" y="158"/>
                  </a:lnTo>
                  <a:lnTo>
                    <a:pt x="567" y="161"/>
                  </a:lnTo>
                  <a:lnTo>
                    <a:pt x="570" y="169"/>
                  </a:lnTo>
                  <a:lnTo>
                    <a:pt x="574" y="173"/>
                  </a:lnTo>
                  <a:lnTo>
                    <a:pt x="577" y="176"/>
                  </a:lnTo>
                  <a:lnTo>
                    <a:pt x="577" y="181"/>
                  </a:lnTo>
                  <a:lnTo>
                    <a:pt x="580" y="184"/>
                  </a:lnTo>
                  <a:lnTo>
                    <a:pt x="584" y="188"/>
                  </a:lnTo>
                  <a:lnTo>
                    <a:pt x="587" y="196"/>
                  </a:lnTo>
                  <a:lnTo>
                    <a:pt x="587" y="199"/>
                  </a:lnTo>
                  <a:lnTo>
                    <a:pt x="591" y="204"/>
                  </a:lnTo>
                  <a:lnTo>
                    <a:pt x="594" y="207"/>
                  </a:lnTo>
                  <a:lnTo>
                    <a:pt x="594" y="211"/>
                  </a:lnTo>
                  <a:lnTo>
                    <a:pt x="598" y="215"/>
                  </a:lnTo>
                  <a:lnTo>
                    <a:pt x="601" y="222"/>
                  </a:lnTo>
                  <a:lnTo>
                    <a:pt x="605" y="227"/>
                  </a:lnTo>
                  <a:lnTo>
                    <a:pt x="605" y="230"/>
                  </a:lnTo>
                  <a:lnTo>
                    <a:pt x="608" y="234"/>
                  </a:lnTo>
                  <a:lnTo>
                    <a:pt x="611" y="238"/>
                  </a:lnTo>
                  <a:lnTo>
                    <a:pt x="611" y="245"/>
                  </a:lnTo>
                  <a:lnTo>
                    <a:pt x="615" y="250"/>
                  </a:lnTo>
                  <a:lnTo>
                    <a:pt x="618" y="253"/>
                  </a:lnTo>
                  <a:lnTo>
                    <a:pt x="621" y="257"/>
                  </a:lnTo>
                  <a:lnTo>
                    <a:pt x="621" y="261"/>
                  </a:lnTo>
                  <a:lnTo>
                    <a:pt x="625" y="265"/>
                  </a:lnTo>
                  <a:lnTo>
                    <a:pt x="628" y="273"/>
                  </a:lnTo>
                  <a:lnTo>
                    <a:pt x="631" y="276"/>
                  </a:lnTo>
                  <a:lnTo>
                    <a:pt x="631" y="280"/>
                  </a:lnTo>
                  <a:lnTo>
                    <a:pt x="635" y="284"/>
                  </a:lnTo>
                  <a:lnTo>
                    <a:pt x="638" y="288"/>
                  </a:lnTo>
                  <a:lnTo>
                    <a:pt x="638" y="292"/>
                  </a:lnTo>
                  <a:lnTo>
                    <a:pt x="642" y="296"/>
                  </a:lnTo>
                  <a:lnTo>
                    <a:pt x="645" y="300"/>
                  </a:lnTo>
                  <a:lnTo>
                    <a:pt x="649" y="307"/>
                  </a:lnTo>
                  <a:lnTo>
                    <a:pt x="649" y="311"/>
                  </a:lnTo>
                  <a:lnTo>
                    <a:pt x="652" y="315"/>
                  </a:lnTo>
                  <a:lnTo>
                    <a:pt x="656" y="319"/>
                  </a:lnTo>
                  <a:lnTo>
                    <a:pt x="659" y="323"/>
                  </a:lnTo>
                  <a:lnTo>
                    <a:pt x="659" y="327"/>
                  </a:lnTo>
                  <a:lnTo>
                    <a:pt x="662" y="331"/>
                  </a:lnTo>
                  <a:lnTo>
                    <a:pt x="666" y="334"/>
                  </a:lnTo>
                  <a:lnTo>
                    <a:pt x="666" y="338"/>
                  </a:lnTo>
                  <a:lnTo>
                    <a:pt x="669" y="342"/>
                  </a:lnTo>
                  <a:lnTo>
                    <a:pt x="672" y="346"/>
                  </a:lnTo>
                  <a:lnTo>
                    <a:pt x="676" y="350"/>
                  </a:lnTo>
                  <a:lnTo>
                    <a:pt x="676" y="354"/>
                  </a:lnTo>
                  <a:lnTo>
                    <a:pt x="679" y="357"/>
                  </a:lnTo>
                  <a:lnTo>
                    <a:pt x="682" y="362"/>
                  </a:lnTo>
                  <a:lnTo>
                    <a:pt x="682" y="365"/>
                  </a:lnTo>
                  <a:lnTo>
                    <a:pt x="686" y="369"/>
                  </a:lnTo>
                  <a:lnTo>
                    <a:pt x="689" y="373"/>
                  </a:lnTo>
                  <a:lnTo>
                    <a:pt x="692" y="377"/>
                  </a:lnTo>
                  <a:lnTo>
                    <a:pt x="692" y="380"/>
                  </a:lnTo>
                  <a:lnTo>
                    <a:pt x="696" y="385"/>
                  </a:lnTo>
                  <a:lnTo>
                    <a:pt x="700" y="388"/>
                  </a:lnTo>
                  <a:lnTo>
                    <a:pt x="703" y="392"/>
                  </a:lnTo>
                  <a:lnTo>
                    <a:pt x="703" y="396"/>
                  </a:lnTo>
                  <a:lnTo>
                    <a:pt x="707" y="400"/>
                  </a:lnTo>
                  <a:lnTo>
                    <a:pt x="710" y="403"/>
                  </a:lnTo>
                  <a:lnTo>
                    <a:pt x="710" y="408"/>
                  </a:lnTo>
                  <a:lnTo>
                    <a:pt x="713" y="411"/>
                  </a:lnTo>
                  <a:lnTo>
                    <a:pt x="717" y="415"/>
                  </a:lnTo>
                  <a:lnTo>
                    <a:pt x="720" y="419"/>
                  </a:lnTo>
                  <a:lnTo>
                    <a:pt x="720" y="423"/>
                  </a:lnTo>
                  <a:lnTo>
                    <a:pt x="723" y="423"/>
                  </a:lnTo>
                  <a:lnTo>
                    <a:pt x="726" y="426"/>
                  </a:lnTo>
                  <a:lnTo>
                    <a:pt x="730" y="431"/>
                  </a:lnTo>
                  <a:lnTo>
                    <a:pt x="730" y="434"/>
                  </a:lnTo>
                  <a:lnTo>
                    <a:pt x="733" y="438"/>
                  </a:lnTo>
                  <a:lnTo>
                    <a:pt x="736" y="442"/>
                  </a:lnTo>
                  <a:lnTo>
                    <a:pt x="740" y="446"/>
                  </a:lnTo>
                  <a:lnTo>
                    <a:pt x="743" y="449"/>
                  </a:lnTo>
                  <a:lnTo>
                    <a:pt x="747" y="454"/>
                  </a:lnTo>
                  <a:lnTo>
                    <a:pt x="747" y="457"/>
                  </a:lnTo>
                  <a:lnTo>
                    <a:pt x="751" y="457"/>
                  </a:lnTo>
                  <a:lnTo>
                    <a:pt x="754" y="461"/>
                  </a:lnTo>
                  <a:lnTo>
                    <a:pt x="754" y="465"/>
                  </a:lnTo>
                  <a:lnTo>
                    <a:pt x="757" y="469"/>
                  </a:lnTo>
                  <a:lnTo>
                    <a:pt x="761" y="469"/>
                  </a:lnTo>
                  <a:lnTo>
                    <a:pt x="764" y="472"/>
                  </a:lnTo>
                  <a:lnTo>
                    <a:pt x="764" y="477"/>
                  </a:lnTo>
                  <a:lnTo>
                    <a:pt x="767" y="477"/>
                  </a:lnTo>
                  <a:lnTo>
                    <a:pt x="771" y="480"/>
                  </a:lnTo>
                  <a:lnTo>
                    <a:pt x="774" y="484"/>
                  </a:lnTo>
                  <a:lnTo>
                    <a:pt x="774" y="488"/>
                  </a:lnTo>
                  <a:lnTo>
                    <a:pt x="777" y="488"/>
                  </a:lnTo>
                  <a:lnTo>
                    <a:pt x="781" y="492"/>
                  </a:lnTo>
                  <a:lnTo>
                    <a:pt x="781" y="496"/>
                  </a:lnTo>
                  <a:lnTo>
                    <a:pt x="784" y="496"/>
                  </a:lnTo>
                  <a:lnTo>
                    <a:pt x="787" y="500"/>
                  </a:lnTo>
                  <a:lnTo>
                    <a:pt x="791" y="500"/>
                  </a:lnTo>
                  <a:lnTo>
                    <a:pt x="791" y="503"/>
                  </a:lnTo>
                  <a:lnTo>
                    <a:pt x="794" y="508"/>
                  </a:lnTo>
                  <a:lnTo>
                    <a:pt x="798" y="508"/>
                  </a:lnTo>
                  <a:lnTo>
                    <a:pt x="801" y="511"/>
                  </a:lnTo>
                  <a:lnTo>
                    <a:pt x="805" y="515"/>
                  </a:lnTo>
                  <a:lnTo>
                    <a:pt x="808" y="519"/>
                  </a:lnTo>
                  <a:lnTo>
                    <a:pt x="812" y="523"/>
                  </a:lnTo>
                  <a:lnTo>
                    <a:pt x="815" y="523"/>
                  </a:lnTo>
                  <a:lnTo>
                    <a:pt x="818" y="526"/>
                  </a:lnTo>
                  <a:lnTo>
                    <a:pt x="822" y="531"/>
                  </a:lnTo>
                  <a:lnTo>
                    <a:pt x="825" y="531"/>
                  </a:lnTo>
                  <a:lnTo>
                    <a:pt x="825" y="534"/>
                  </a:lnTo>
                  <a:lnTo>
                    <a:pt x="828" y="534"/>
                  </a:lnTo>
                  <a:lnTo>
                    <a:pt x="832" y="538"/>
                  </a:lnTo>
                  <a:lnTo>
                    <a:pt x="835" y="538"/>
                  </a:lnTo>
                  <a:lnTo>
                    <a:pt x="835" y="542"/>
                  </a:lnTo>
                  <a:lnTo>
                    <a:pt x="838" y="542"/>
                  </a:lnTo>
                  <a:lnTo>
                    <a:pt x="842" y="546"/>
                  </a:lnTo>
                  <a:lnTo>
                    <a:pt x="845" y="546"/>
                  </a:lnTo>
                  <a:lnTo>
                    <a:pt x="845" y="549"/>
                  </a:lnTo>
                  <a:lnTo>
                    <a:pt x="849" y="549"/>
                  </a:lnTo>
                  <a:lnTo>
                    <a:pt x="852" y="554"/>
                  </a:lnTo>
                  <a:lnTo>
                    <a:pt x="856" y="554"/>
                  </a:lnTo>
                  <a:lnTo>
                    <a:pt x="859" y="557"/>
                  </a:lnTo>
                  <a:lnTo>
                    <a:pt x="863" y="557"/>
                  </a:lnTo>
                  <a:lnTo>
                    <a:pt x="863" y="561"/>
                  </a:lnTo>
                  <a:lnTo>
                    <a:pt x="866" y="561"/>
                  </a:lnTo>
                  <a:lnTo>
                    <a:pt x="869" y="561"/>
                  </a:lnTo>
                  <a:lnTo>
                    <a:pt x="873" y="565"/>
                  </a:lnTo>
                  <a:lnTo>
                    <a:pt x="876" y="565"/>
                  </a:lnTo>
                  <a:lnTo>
                    <a:pt x="879" y="569"/>
                  </a:lnTo>
                  <a:lnTo>
                    <a:pt x="883" y="572"/>
                  </a:lnTo>
                  <a:lnTo>
                    <a:pt x="886" y="572"/>
                  </a:lnTo>
                  <a:lnTo>
                    <a:pt x="889" y="572"/>
                  </a:lnTo>
                  <a:lnTo>
                    <a:pt x="889" y="577"/>
                  </a:lnTo>
                  <a:lnTo>
                    <a:pt x="893" y="577"/>
                  </a:lnTo>
                  <a:lnTo>
                    <a:pt x="896" y="577"/>
                  </a:lnTo>
                  <a:lnTo>
                    <a:pt x="896" y="580"/>
                  </a:lnTo>
                  <a:lnTo>
                    <a:pt x="900" y="580"/>
                  </a:lnTo>
                  <a:lnTo>
                    <a:pt x="903" y="580"/>
                  </a:lnTo>
                  <a:lnTo>
                    <a:pt x="907" y="580"/>
                  </a:lnTo>
                  <a:lnTo>
                    <a:pt x="907" y="584"/>
                  </a:lnTo>
                  <a:lnTo>
                    <a:pt x="910" y="584"/>
                  </a:lnTo>
                  <a:lnTo>
                    <a:pt x="914" y="584"/>
                  </a:lnTo>
                  <a:lnTo>
                    <a:pt x="917" y="588"/>
                  </a:lnTo>
                  <a:lnTo>
                    <a:pt x="920" y="588"/>
                  </a:lnTo>
                  <a:lnTo>
                    <a:pt x="924" y="588"/>
                  </a:lnTo>
                  <a:lnTo>
                    <a:pt x="924" y="592"/>
                  </a:lnTo>
                  <a:lnTo>
                    <a:pt x="927" y="592"/>
                  </a:lnTo>
                  <a:lnTo>
                    <a:pt x="930" y="592"/>
                  </a:lnTo>
                  <a:lnTo>
                    <a:pt x="934" y="592"/>
                  </a:lnTo>
                  <a:lnTo>
                    <a:pt x="934" y="595"/>
                  </a:lnTo>
                  <a:lnTo>
                    <a:pt x="937" y="595"/>
                  </a:lnTo>
                  <a:lnTo>
                    <a:pt x="940" y="595"/>
                  </a:lnTo>
                  <a:lnTo>
                    <a:pt x="944" y="595"/>
                  </a:lnTo>
                  <a:lnTo>
                    <a:pt x="944" y="600"/>
                  </a:lnTo>
                  <a:lnTo>
                    <a:pt x="947" y="600"/>
                  </a:lnTo>
                  <a:lnTo>
                    <a:pt x="950" y="600"/>
                  </a:lnTo>
                  <a:lnTo>
                    <a:pt x="954" y="600"/>
                  </a:lnTo>
                  <a:lnTo>
                    <a:pt x="958" y="603"/>
                  </a:lnTo>
                  <a:lnTo>
                    <a:pt x="961" y="603"/>
                  </a:lnTo>
                  <a:lnTo>
                    <a:pt x="965" y="603"/>
                  </a:lnTo>
                  <a:lnTo>
                    <a:pt x="968" y="603"/>
                  </a:lnTo>
                  <a:lnTo>
                    <a:pt x="968" y="607"/>
                  </a:lnTo>
                  <a:lnTo>
                    <a:pt x="971" y="607"/>
                  </a:lnTo>
                  <a:lnTo>
                    <a:pt x="975" y="607"/>
                  </a:lnTo>
                  <a:lnTo>
                    <a:pt x="978" y="607"/>
                  </a:lnTo>
                  <a:lnTo>
                    <a:pt x="981" y="611"/>
                  </a:lnTo>
                  <a:lnTo>
                    <a:pt x="985" y="611"/>
                  </a:lnTo>
                  <a:lnTo>
                    <a:pt x="985" y="638"/>
                  </a:lnTo>
                  <a:lnTo>
                    <a:pt x="981" y="638"/>
                  </a:lnTo>
                  <a:lnTo>
                    <a:pt x="978" y="638"/>
                  </a:lnTo>
                  <a:lnTo>
                    <a:pt x="975" y="638"/>
                  </a:lnTo>
                  <a:lnTo>
                    <a:pt x="971" y="638"/>
                  </a:lnTo>
                  <a:lnTo>
                    <a:pt x="968" y="638"/>
                  </a:lnTo>
                  <a:lnTo>
                    <a:pt x="965" y="638"/>
                  </a:lnTo>
                  <a:lnTo>
                    <a:pt x="961" y="638"/>
                  </a:lnTo>
                  <a:lnTo>
                    <a:pt x="958" y="638"/>
                  </a:lnTo>
                  <a:lnTo>
                    <a:pt x="954" y="638"/>
                  </a:lnTo>
                  <a:lnTo>
                    <a:pt x="950" y="638"/>
                  </a:lnTo>
                  <a:lnTo>
                    <a:pt x="947" y="638"/>
                  </a:lnTo>
                  <a:lnTo>
                    <a:pt x="944" y="638"/>
                  </a:lnTo>
                  <a:lnTo>
                    <a:pt x="940" y="638"/>
                  </a:lnTo>
                  <a:lnTo>
                    <a:pt x="937" y="638"/>
                  </a:lnTo>
                  <a:lnTo>
                    <a:pt x="934" y="638"/>
                  </a:lnTo>
                  <a:lnTo>
                    <a:pt x="930" y="638"/>
                  </a:lnTo>
                  <a:lnTo>
                    <a:pt x="927" y="638"/>
                  </a:lnTo>
                  <a:lnTo>
                    <a:pt x="924" y="638"/>
                  </a:lnTo>
                  <a:lnTo>
                    <a:pt x="920" y="638"/>
                  </a:lnTo>
                  <a:lnTo>
                    <a:pt x="917" y="638"/>
                  </a:lnTo>
                  <a:lnTo>
                    <a:pt x="914" y="638"/>
                  </a:lnTo>
                  <a:lnTo>
                    <a:pt x="910" y="638"/>
                  </a:lnTo>
                  <a:lnTo>
                    <a:pt x="907" y="638"/>
                  </a:lnTo>
                  <a:lnTo>
                    <a:pt x="903" y="638"/>
                  </a:lnTo>
                  <a:lnTo>
                    <a:pt x="900" y="638"/>
                  </a:lnTo>
                  <a:lnTo>
                    <a:pt x="896" y="638"/>
                  </a:lnTo>
                  <a:lnTo>
                    <a:pt x="893" y="638"/>
                  </a:lnTo>
                  <a:lnTo>
                    <a:pt x="889" y="638"/>
                  </a:lnTo>
                  <a:lnTo>
                    <a:pt x="886" y="638"/>
                  </a:lnTo>
                  <a:lnTo>
                    <a:pt x="883" y="638"/>
                  </a:lnTo>
                  <a:lnTo>
                    <a:pt x="879" y="638"/>
                  </a:lnTo>
                  <a:lnTo>
                    <a:pt x="876" y="638"/>
                  </a:lnTo>
                  <a:lnTo>
                    <a:pt x="873" y="638"/>
                  </a:lnTo>
                  <a:lnTo>
                    <a:pt x="869" y="638"/>
                  </a:lnTo>
                  <a:lnTo>
                    <a:pt x="866" y="638"/>
                  </a:lnTo>
                  <a:lnTo>
                    <a:pt x="863" y="638"/>
                  </a:lnTo>
                  <a:lnTo>
                    <a:pt x="859" y="638"/>
                  </a:lnTo>
                  <a:lnTo>
                    <a:pt x="856" y="638"/>
                  </a:lnTo>
                  <a:lnTo>
                    <a:pt x="852" y="638"/>
                  </a:lnTo>
                  <a:lnTo>
                    <a:pt x="849" y="638"/>
                  </a:lnTo>
                  <a:lnTo>
                    <a:pt x="845" y="638"/>
                  </a:lnTo>
                  <a:lnTo>
                    <a:pt x="842" y="638"/>
                  </a:lnTo>
                  <a:lnTo>
                    <a:pt x="838" y="638"/>
                  </a:lnTo>
                  <a:lnTo>
                    <a:pt x="835" y="638"/>
                  </a:lnTo>
                  <a:lnTo>
                    <a:pt x="832" y="638"/>
                  </a:lnTo>
                  <a:lnTo>
                    <a:pt x="828" y="638"/>
                  </a:lnTo>
                  <a:lnTo>
                    <a:pt x="825" y="638"/>
                  </a:lnTo>
                  <a:lnTo>
                    <a:pt x="822" y="638"/>
                  </a:lnTo>
                  <a:lnTo>
                    <a:pt x="818" y="638"/>
                  </a:lnTo>
                  <a:lnTo>
                    <a:pt x="815" y="638"/>
                  </a:lnTo>
                  <a:lnTo>
                    <a:pt x="812" y="638"/>
                  </a:lnTo>
                  <a:lnTo>
                    <a:pt x="808" y="638"/>
                  </a:lnTo>
                  <a:lnTo>
                    <a:pt x="805" y="638"/>
                  </a:lnTo>
                  <a:lnTo>
                    <a:pt x="801" y="638"/>
                  </a:lnTo>
                  <a:lnTo>
                    <a:pt x="798" y="638"/>
                  </a:lnTo>
                  <a:lnTo>
                    <a:pt x="794" y="638"/>
                  </a:lnTo>
                  <a:lnTo>
                    <a:pt x="791" y="638"/>
                  </a:lnTo>
                  <a:lnTo>
                    <a:pt x="787" y="638"/>
                  </a:lnTo>
                  <a:lnTo>
                    <a:pt x="784" y="638"/>
                  </a:lnTo>
                  <a:lnTo>
                    <a:pt x="781" y="638"/>
                  </a:lnTo>
                  <a:lnTo>
                    <a:pt x="777" y="638"/>
                  </a:lnTo>
                  <a:lnTo>
                    <a:pt x="774" y="638"/>
                  </a:lnTo>
                  <a:lnTo>
                    <a:pt x="771" y="638"/>
                  </a:lnTo>
                  <a:lnTo>
                    <a:pt x="767" y="638"/>
                  </a:lnTo>
                  <a:lnTo>
                    <a:pt x="764" y="638"/>
                  </a:lnTo>
                  <a:lnTo>
                    <a:pt x="761" y="638"/>
                  </a:lnTo>
                  <a:lnTo>
                    <a:pt x="757" y="638"/>
                  </a:lnTo>
                  <a:lnTo>
                    <a:pt x="754" y="638"/>
                  </a:lnTo>
                  <a:lnTo>
                    <a:pt x="751" y="638"/>
                  </a:lnTo>
                  <a:lnTo>
                    <a:pt x="747" y="638"/>
                  </a:lnTo>
                  <a:lnTo>
                    <a:pt x="743" y="638"/>
                  </a:lnTo>
                  <a:lnTo>
                    <a:pt x="740" y="638"/>
                  </a:lnTo>
                  <a:lnTo>
                    <a:pt x="736" y="638"/>
                  </a:lnTo>
                  <a:lnTo>
                    <a:pt x="733" y="638"/>
                  </a:lnTo>
                  <a:lnTo>
                    <a:pt x="730" y="638"/>
                  </a:lnTo>
                  <a:lnTo>
                    <a:pt x="726" y="638"/>
                  </a:lnTo>
                  <a:lnTo>
                    <a:pt x="723" y="638"/>
                  </a:lnTo>
                  <a:lnTo>
                    <a:pt x="720" y="638"/>
                  </a:lnTo>
                  <a:lnTo>
                    <a:pt x="717" y="638"/>
                  </a:lnTo>
                  <a:lnTo>
                    <a:pt x="713" y="638"/>
                  </a:lnTo>
                  <a:lnTo>
                    <a:pt x="710" y="638"/>
                  </a:lnTo>
                  <a:lnTo>
                    <a:pt x="707" y="638"/>
                  </a:lnTo>
                  <a:lnTo>
                    <a:pt x="703" y="638"/>
                  </a:lnTo>
                  <a:lnTo>
                    <a:pt x="700" y="638"/>
                  </a:lnTo>
                  <a:lnTo>
                    <a:pt x="696" y="638"/>
                  </a:lnTo>
                  <a:lnTo>
                    <a:pt x="692" y="638"/>
                  </a:lnTo>
                  <a:lnTo>
                    <a:pt x="689" y="638"/>
                  </a:lnTo>
                  <a:lnTo>
                    <a:pt x="686" y="638"/>
                  </a:lnTo>
                  <a:lnTo>
                    <a:pt x="682" y="638"/>
                  </a:lnTo>
                  <a:lnTo>
                    <a:pt x="679" y="638"/>
                  </a:lnTo>
                  <a:lnTo>
                    <a:pt x="676" y="638"/>
                  </a:lnTo>
                  <a:lnTo>
                    <a:pt x="672" y="638"/>
                  </a:lnTo>
                  <a:lnTo>
                    <a:pt x="669" y="638"/>
                  </a:lnTo>
                  <a:lnTo>
                    <a:pt x="666" y="638"/>
                  </a:lnTo>
                  <a:lnTo>
                    <a:pt x="662" y="638"/>
                  </a:lnTo>
                  <a:lnTo>
                    <a:pt x="659" y="638"/>
                  </a:lnTo>
                  <a:lnTo>
                    <a:pt x="656" y="638"/>
                  </a:lnTo>
                  <a:lnTo>
                    <a:pt x="652" y="638"/>
                  </a:lnTo>
                  <a:lnTo>
                    <a:pt x="649" y="638"/>
                  </a:lnTo>
                  <a:lnTo>
                    <a:pt x="645" y="638"/>
                  </a:lnTo>
                  <a:lnTo>
                    <a:pt x="642" y="638"/>
                  </a:lnTo>
                  <a:lnTo>
                    <a:pt x="638" y="638"/>
                  </a:lnTo>
                  <a:lnTo>
                    <a:pt x="635" y="638"/>
                  </a:lnTo>
                  <a:lnTo>
                    <a:pt x="631" y="638"/>
                  </a:lnTo>
                  <a:lnTo>
                    <a:pt x="628" y="638"/>
                  </a:lnTo>
                  <a:lnTo>
                    <a:pt x="625" y="638"/>
                  </a:lnTo>
                  <a:lnTo>
                    <a:pt x="621" y="638"/>
                  </a:lnTo>
                  <a:lnTo>
                    <a:pt x="618" y="638"/>
                  </a:lnTo>
                  <a:lnTo>
                    <a:pt x="615" y="638"/>
                  </a:lnTo>
                  <a:lnTo>
                    <a:pt x="611" y="638"/>
                  </a:lnTo>
                  <a:lnTo>
                    <a:pt x="608" y="638"/>
                  </a:lnTo>
                  <a:lnTo>
                    <a:pt x="605" y="638"/>
                  </a:lnTo>
                  <a:lnTo>
                    <a:pt x="601" y="638"/>
                  </a:lnTo>
                  <a:lnTo>
                    <a:pt x="598" y="638"/>
                  </a:lnTo>
                  <a:lnTo>
                    <a:pt x="594" y="638"/>
                  </a:lnTo>
                  <a:lnTo>
                    <a:pt x="591" y="638"/>
                  </a:lnTo>
                  <a:lnTo>
                    <a:pt x="587" y="638"/>
                  </a:lnTo>
                  <a:lnTo>
                    <a:pt x="584" y="638"/>
                  </a:lnTo>
                  <a:lnTo>
                    <a:pt x="580" y="638"/>
                  </a:lnTo>
                  <a:lnTo>
                    <a:pt x="577" y="638"/>
                  </a:lnTo>
                  <a:lnTo>
                    <a:pt x="574" y="638"/>
                  </a:lnTo>
                  <a:lnTo>
                    <a:pt x="570" y="638"/>
                  </a:lnTo>
                  <a:lnTo>
                    <a:pt x="567" y="638"/>
                  </a:lnTo>
                  <a:lnTo>
                    <a:pt x="564" y="638"/>
                  </a:lnTo>
                  <a:lnTo>
                    <a:pt x="560" y="638"/>
                  </a:lnTo>
                  <a:lnTo>
                    <a:pt x="557" y="638"/>
                  </a:lnTo>
                  <a:lnTo>
                    <a:pt x="554" y="638"/>
                  </a:lnTo>
                  <a:lnTo>
                    <a:pt x="550" y="638"/>
                  </a:lnTo>
                  <a:lnTo>
                    <a:pt x="547" y="638"/>
                  </a:lnTo>
                  <a:lnTo>
                    <a:pt x="543" y="638"/>
                  </a:lnTo>
                  <a:lnTo>
                    <a:pt x="540" y="638"/>
                  </a:lnTo>
                  <a:lnTo>
                    <a:pt x="536" y="638"/>
                  </a:lnTo>
                  <a:lnTo>
                    <a:pt x="533" y="638"/>
                  </a:lnTo>
                  <a:lnTo>
                    <a:pt x="529" y="638"/>
                  </a:lnTo>
                  <a:lnTo>
                    <a:pt x="526" y="638"/>
                  </a:lnTo>
                  <a:lnTo>
                    <a:pt x="523" y="638"/>
                  </a:lnTo>
                  <a:lnTo>
                    <a:pt x="519" y="638"/>
                  </a:lnTo>
                  <a:lnTo>
                    <a:pt x="516" y="638"/>
                  </a:lnTo>
                  <a:lnTo>
                    <a:pt x="513" y="638"/>
                  </a:lnTo>
                  <a:lnTo>
                    <a:pt x="509" y="638"/>
                  </a:lnTo>
                  <a:lnTo>
                    <a:pt x="506" y="638"/>
                  </a:lnTo>
                  <a:lnTo>
                    <a:pt x="503" y="638"/>
                  </a:lnTo>
                  <a:lnTo>
                    <a:pt x="499" y="638"/>
                  </a:lnTo>
                  <a:lnTo>
                    <a:pt x="496" y="638"/>
                  </a:lnTo>
                  <a:lnTo>
                    <a:pt x="493" y="638"/>
                  </a:lnTo>
                  <a:lnTo>
                    <a:pt x="489" y="638"/>
                  </a:lnTo>
                  <a:lnTo>
                    <a:pt x="485" y="638"/>
                  </a:lnTo>
                  <a:lnTo>
                    <a:pt x="482" y="638"/>
                  </a:lnTo>
                  <a:lnTo>
                    <a:pt x="478" y="638"/>
                  </a:lnTo>
                  <a:lnTo>
                    <a:pt x="475" y="638"/>
                  </a:lnTo>
                  <a:lnTo>
                    <a:pt x="472" y="638"/>
                  </a:lnTo>
                  <a:lnTo>
                    <a:pt x="468" y="638"/>
                  </a:lnTo>
                  <a:lnTo>
                    <a:pt x="465" y="638"/>
                  </a:lnTo>
                  <a:lnTo>
                    <a:pt x="462" y="638"/>
                  </a:lnTo>
                  <a:lnTo>
                    <a:pt x="458" y="638"/>
                  </a:lnTo>
                  <a:lnTo>
                    <a:pt x="455" y="638"/>
                  </a:lnTo>
                  <a:lnTo>
                    <a:pt x="452" y="638"/>
                  </a:lnTo>
                  <a:lnTo>
                    <a:pt x="448" y="638"/>
                  </a:lnTo>
                  <a:lnTo>
                    <a:pt x="445" y="638"/>
                  </a:lnTo>
                  <a:lnTo>
                    <a:pt x="442" y="638"/>
                  </a:lnTo>
                  <a:lnTo>
                    <a:pt x="438" y="638"/>
                  </a:lnTo>
                  <a:lnTo>
                    <a:pt x="434" y="638"/>
                  </a:lnTo>
                  <a:lnTo>
                    <a:pt x="431" y="638"/>
                  </a:lnTo>
                  <a:lnTo>
                    <a:pt x="427" y="638"/>
                  </a:lnTo>
                  <a:lnTo>
                    <a:pt x="424" y="638"/>
                  </a:lnTo>
                  <a:lnTo>
                    <a:pt x="421" y="638"/>
                  </a:lnTo>
                  <a:lnTo>
                    <a:pt x="417" y="638"/>
                  </a:lnTo>
                  <a:lnTo>
                    <a:pt x="414" y="638"/>
                  </a:lnTo>
                  <a:lnTo>
                    <a:pt x="411" y="638"/>
                  </a:lnTo>
                  <a:lnTo>
                    <a:pt x="407" y="638"/>
                  </a:lnTo>
                  <a:lnTo>
                    <a:pt x="404" y="638"/>
                  </a:lnTo>
                  <a:lnTo>
                    <a:pt x="401" y="638"/>
                  </a:lnTo>
                  <a:lnTo>
                    <a:pt x="397" y="638"/>
                  </a:lnTo>
                  <a:lnTo>
                    <a:pt x="394" y="638"/>
                  </a:lnTo>
                  <a:lnTo>
                    <a:pt x="391" y="638"/>
                  </a:lnTo>
                  <a:lnTo>
                    <a:pt x="387" y="638"/>
                  </a:lnTo>
                  <a:lnTo>
                    <a:pt x="383" y="638"/>
                  </a:lnTo>
                  <a:lnTo>
                    <a:pt x="380" y="638"/>
                  </a:lnTo>
                  <a:lnTo>
                    <a:pt x="376" y="638"/>
                  </a:lnTo>
                  <a:lnTo>
                    <a:pt x="373" y="638"/>
                  </a:lnTo>
                  <a:lnTo>
                    <a:pt x="370" y="638"/>
                  </a:lnTo>
                  <a:lnTo>
                    <a:pt x="366" y="638"/>
                  </a:lnTo>
                  <a:lnTo>
                    <a:pt x="363" y="638"/>
                  </a:lnTo>
                  <a:lnTo>
                    <a:pt x="360" y="638"/>
                  </a:lnTo>
                  <a:lnTo>
                    <a:pt x="356" y="638"/>
                  </a:lnTo>
                  <a:lnTo>
                    <a:pt x="353" y="638"/>
                  </a:lnTo>
                  <a:lnTo>
                    <a:pt x="350" y="638"/>
                  </a:lnTo>
                  <a:lnTo>
                    <a:pt x="346" y="638"/>
                  </a:lnTo>
                  <a:lnTo>
                    <a:pt x="343" y="638"/>
                  </a:lnTo>
                  <a:lnTo>
                    <a:pt x="340" y="638"/>
                  </a:lnTo>
                  <a:lnTo>
                    <a:pt x="336" y="638"/>
                  </a:lnTo>
                  <a:lnTo>
                    <a:pt x="333" y="638"/>
                  </a:lnTo>
                  <a:lnTo>
                    <a:pt x="329" y="638"/>
                  </a:lnTo>
                  <a:lnTo>
                    <a:pt x="325" y="638"/>
                  </a:lnTo>
                  <a:lnTo>
                    <a:pt x="322" y="638"/>
                  </a:lnTo>
                  <a:lnTo>
                    <a:pt x="319" y="638"/>
                  </a:lnTo>
                  <a:lnTo>
                    <a:pt x="315" y="638"/>
                  </a:lnTo>
                  <a:lnTo>
                    <a:pt x="312" y="638"/>
                  </a:lnTo>
                  <a:lnTo>
                    <a:pt x="309" y="638"/>
                  </a:lnTo>
                  <a:lnTo>
                    <a:pt x="305" y="638"/>
                  </a:lnTo>
                  <a:lnTo>
                    <a:pt x="302" y="638"/>
                  </a:lnTo>
                  <a:lnTo>
                    <a:pt x="299" y="638"/>
                  </a:lnTo>
                  <a:lnTo>
                    <a:pt x="295" y="638"/>
                  </a:lnTo>
                  <a:lnTo>
                    <a:pt x="292" y="638"/>
                  </a:lnTo>
                  <a:lnTo>
                    <a:pt x="289" y="638"/>
                  </a:lnTo>
                  <a:lnTo>
                    <a:pt x="285" y="638"/>
                  </a:lnTo>
                  <a:lnTo>
                    <a:pt x="282" y="638"/>
                  </a:lnTo>
                  <a:lnTo>
                    <a:pt x="278" y="638"/>
                  </a:lnTo>
                  <a:lnTo>
                    <a:pt x="274" y="638"/>
                  </a:lnTo>
                  <a:lnTo>
                    <a:pt x="271" y="638"/>
                  </a:lnTo>
                  <a:lnTo>
                    <a:pt x="268" y="638"/>
                  </a:lnTo>
                  <a:lnTo>
                    <a:pt x="265" y="638"/>
                  </a:lnTo>
                  <a:lnTo>
                    <a:pt x="261" y="638"/>
                  </a:lnTo>
                  <a:lnTo>
                    <a:pt x="258" y="638"/>
                  </a:lnTo>
                  <a:lnTo>
                    <a:pt x="255" y="638"/>
                  </a:lnTo>
                  <a:lnTo>
                    <a:pt x="251" y="638"/>
                  </a:lnTo>
                  <a:lnTo>
                    <a:pt x="248" y="638"/>
                  </a:lnTo>
                  <a:lnTo>
                    <a:pt x="245" y="638"/>
                  </a:lnTo>
                  <a:lnTo>
                    <a:pt x="241" y="638"/>
                  </a:lnTo>
                  <a:lnTo>
                    <a:pt x="238" y="638"/>
                  </a:lnTo>
                  <a:lnTo>
                    <a:pt x="234" y="638"/>
                  </a:lnTo>
                  <a:lnTo>
                    <a:pt x="231" y="638"/>
                  </a:lnTo>
                  <a:lnTo>
                    <a:pt x="227" y="638"/>
                  </a:lnTo>
                  <a:lnTo>
                    <a:pt x="224" y="638"/>
                  </a:lnTo>
                  <a:lnTo>
                    <a:pt x="220" y="638"/>
                  </a:lnTo>
                  <a:lnTo>
                    <a:pt x="217" y="638"/>
                  </a:lnTo>
                  <a:lnTo>
                    <a:pt x="214" y="638"/>
                  </a:lnTo>
                  <a:lnTo>
                    <a:pt x="210" y="638"/>
                  </a:lnTo>
                  <a:lnTo>
                    <a:pt x="207" y="638"/>
                  </a:lnTo>
                  <a:lnTo>
                    <a:pt x="204" y="638"/>
                  </a:lnTo>
                  <a:lnTo>
                    <a:pt x="200" y="638"/>
                  </a:lnTo>
                  <a:lnTo>
                    <a:pt x="197" y="638"/>
                  </a:lnTo>
                  <a:lnTo>
                    <a:pt x="194" y="638"/>
                  </a:lnTo>
                  <a:lnTo>
                    <a:pt x="190" y="638"/>
                  </a:lnTo>
                  <a:lnTo>
                    <a:pt x="187" y="638"/>
                  </a:lnTo>
                  <a:lnTo>
                    <a:pt x="184" y="638"/>
                  </a:lnTo>
                  <a:lnTo>
                    <a:pt x="180" y="638"/>
                  </a:lnTo>
                  <a:lnTo>
                    <a:pt x="176" y="638"/>
                  </a:lnTo>
                  <a:lnTo>
                    <a:pt x="173" y="638"/>
                  </a:lnTo>
                  <a:lnTo>
                    <a:pt x="169" y="638"/>
                  </a:lnTo>
                  <a:lnTo>
                    <a:pt x="166" y="638"/>
                  </a:lnTo>
                  <a:lnTo>
                    <a:pt x="163" y="638"/>
                  </a:lnTo>
                  <a:lnTo>
                    <a:pt x="159" y="638"/>
                  </a:lnTo>
                  <a:lnTo>
                    <a:pt x="156" y="638"/>
                  </a:lnTo>
                  <a:lnTo>
                    <a:pt x="153" y="638"/>
                  </a:lnTo>
                  <a:lnTo>
                    <a:pt x="149" y="638"/>
                  </a:lnTo>
                  <a:lnTo>
                    <a:pt x="146" y="638"/>
                  </a:lnTo>
                  <a:lnTo>
                    <a:pt x="143" y="638"/>
                  </a:lnTo>
                  <a:lnTo>
                    <a:pt x="139" y="638"/>
                  </a:lnTo>
                  <a:lnTo>
                    <a:pt x="136" y="638"/>
                  </a:lnTo>
                  <a:lnTo>
                    <a:pt x="133" y="638"/>
                  </a:lnTo>
                  <a:lnTo>
                    <a:pt x="129" y="638"/>
                  </a:lnTo>
                  <a:lnTo>
                    <a:pt x="125" y="638"/>
                  </a:lnTo>
                  <a:lnTo>
                    <a:pt x="122" y="638"/>
                  </a:lnTo>
                  <a:lnTo>
                    <a:pt x="118" y="638"/>
                  </a:lnTo>
                  <a:lnTo>
                    <a:pt x="115" y="638"/>
                  </a:lnTo>
                  <a:lnTo>
                    <a:pt x="112" y="638"/>
                  </a:lnTo>
                  <a:lnTo>
                    <a:pt x="108" y="638"/>
                  </a:lnTo>
                  <a:lnTo>
                    <a:pt x="105" y="638"/>
                  </a:lnTo>
                  <a:lnTo>
                    <a:pt x="102" y="638"/>
                  </a:lnTo>
                  <a:lnTo>
                    <a:pt x="98" y="638"/>
                  </a:lnTo>
                  <a:lnTo>
                    <a:pt x="95" y="638"/>
                  </a:lnTo>
                  <a:lnTo>
                    <a:pt x="92" y="638"/>
                  </a:lnTo>
                  <a:lnTo>
                    <a:pt x="88" y="638"/>
                  </a:lnTo>
                  <a:lnTo>
                    <a:pt x="85" y="638"/>
                  </a:lnTo>
                  <a:lnTo>
                    <a:pt x="82" y="638"/>
                  </a:lnTo>
                  <a:lnTo>
                    <a:pt x="78" y="638"/>
                  </a:lnTo>
                  <a:lnTo>
                    <a:pt x="75" y="638"/>
                  </a:lnTo>
                  <a:lnTo>
                    <a:pt x="71" y="638"/>
                  </a:lnTo>
                  <a:lnTo>
                    <a:pt x="67" y="638"/>
                  </a:lnTo>
                  <a:lnTo>
                    <a:pt x="64" y="638"/>
                  </a:lnTo>
                  <a:lnTo>
                    <a:pt x="61" y="638"/>
                  </a:lnTo>
                  <a:lnTo>
                    <a:pt x="57" y="638"/>
                  </a:lnTo>
                  <a:lnTo>
                    <a:pt x="54" y="638"/>
                  </a:lnTo>
                  <a:lnTo>
                    <a:pt x="51" y="638"/>
                  </a:lnTo>
                  <a:lnTo>
                    <a:pt x="47" y="638"/>
                  </a:lnTo>
                  <a:lnTo>
                    <a:pt x="44" y="638"/>
                  </a:lnTo>
                  <a:lnTo>
                    <a:pt x="41" y="638"/>
                  </a:lnTo>
                  <a:lnTo>
                    <a:pt x="37" y="638"/>
                  </a:lnTo>
                  <a:lnTo>
                    <a:pt x="34" y="638"/>
                  </a:lnTo>
                  <a:lnTo>
                    <a:pt x="31" y="638"/>
                  </a:lnTo>
                  <a:lnTo>
                    <a:pt x="27" y="638"/>
                  </a:lnTo>
                  <a:lnTo>
                    <a:pt x="24" y="638"/>
                  </a:lnTo>
                  <a:lnTo>
                    <a:pt x="20" y="638"/>
                  </a:lnTo>
                  <a:lnTo>
                    <a:pt x="16" y="638"/>
                  </a:lnTo>
                  <a:lnTo>
                    <a:pt x="13" y="638"/>
                  </a:lnTo>
                  <a:lnTo>
                    <a:pt x="10" y="638"/>
                  </a:lnTo>
                  <a:lnTo>
                    <a:pt x="6" y="638"/>
                  </a:lnTo>
                  <a:lnTo>
                    <a:pt x="3" y="638"/>
                  </a:lnTo>
                  <a:lnTo>
                    <a:pt x="0" y="63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01" name="Freeform 30"/>
            <p:cNvSpPr>
              <a:spLocks/>
            </p:cNvSpPr>
            <p:nvPr/>
          </p:nvSpPr>
          <p:spPr bwMode="auto">
            <a:xfrm>
              <a:off x="3245" y="1170"/>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02" name="Freeform 31"/>
            <p:cNvSpPr>
              <a:spLocks/>
            </p:cNvSpPr>
            <p:nvPr/>
          </p:nvSpPr>
          <p:spPr bwMode="auto">
            <a:xfrm>
              <a:off x="3294" y="1586"/>
              <a:ext cx="982" cy="424"/>
            </a:xfrm>
            <a:custGeom>
              <a:avLst/>
              <a:gdLst>
                <a:gd name="T0" fmla="*/ 30 w 982"/>
                <a:gd name="T1" fmla="*/ 335 h 424"/>
                <a:gd name="T2" fmla="*/ 64 w 982"/>
                <a:gd name="T3" fmla="*/ 213 h 424"/>
                <a:gd name="T4" fmla="*/ 95 w 982"/>
                <a:gd name="T5" fmla="*/ 118 h 424"/>
                <a:gd name="T6" fmla="*/ 128 w 982"/>
                <a:gd name="T7" fmla="*/ 50 h 424"/>
                <a:gd name="T8" fmla="*/ 162 w 982"/>
                <a:gd name="T9" fmla="*/ 11 h 424"/>
                <a:gd name="T10" fmla="*/ 196 w 982"/>
                <a:gd name="T11" fmla="*/ 0 h 424"/>
                <a:gd name="T12" fmla="*/ 230 w 982"/>
                <a:gd name="T13" fmla="*/ 11 h 424"/>
                <a:gd name="T14" fmla="*/ 260 w 982"/>
                <a:gd name="T15" fmla="*/ 31 h 424"/>
                <a:gd name="T16" fmla="*/ 294 w 982"/>
                <a:gd name="T17" fmla="*/ 57 h 424"/>
                <a:gd name="T18" fmla="*/ 328 w 982"/>
                <a:gd name="T19" fmla="*/ 91 h 424"/>
                <a:gd name="T20" fmla="*/ 359 w 982"/>
                <a:gd name="T21" fmla="*/ 126 h 424"/>
                <a:gd name="T22" fmla="*/ 392 w 982"/>
                <a:gd name="T23" fmla="*/ 156 h 424"/>
                <a:gd name="T24" fmla="*/ 426 w 982"/>
                <a:gd name="T25" fmla="*/ 190 h 424"/>
                <a:gd name="T26" fmla="*/ 456 w 982"/>
                <a:gd name="T27" fmla="*/ 221 h 424"/>
                <a:gd name="T28" fmla="*/ 491 w 982"/>
                <a:gd name="T29" fmla="*/ 247 h 424"/>
                <a:gd name="T30" fmla="*/ 524 w 982"/>
                <a:gd name="T31" fmla="*/ 275 h 424"/>
                <a:gd name="T32" fmla="*/ 555 w 982"/>
                <a:gd name="T33" fmla="*/ 298 h 424"/>
                <a:gd name="T34" fmla="*/ 588 w 982"/>
                <a:gd name="T35" fmla="*/ 317 h 424"/>
                <a:gd name="T36" fmla="*/ 622 w 982"/>
                <a:gd name="T37" fmla="*/ 332 h 424"/>
                <a:gd name="T38" fmla="*/ 653 w 982"/>
                <a:gd name="T39" fmla="*/ 347 h 424"/>
                <a:gd name="T40" fmla="*/ 687 w 982"/>
                <a:gd name="T41" fmla="*/ 358 h 424"/>
                <a:gd name="T42" fmla="*/ 720 w 982"/>
                <a:gd name="T43" fmla="*/ 369 h 424"/>
                <a:gd name="T44" fmla="*/ 754 w 982"/>
                <a:gd name="T45" fmla="*/ 381 h 424"/>
                <a:gd name="T46" fmla="*/ 788 w 982"/>
                <a:gd name="T47" fmla="*/ 389 h 424"/>
                <a:gd name="T48" fmla="*/ 822 w 982"/>
                <a:gd name="T49" fmla="*/ 392 h 424"/>
                <a:gd name="T50" fmla="*/ 852 w 982"/>
                <a:gd name="T51" fmla="*/ 400 h 424"/>
                <a:gd name="T52" fmla="*/ 886 w 982"/>
                <a:gd name="T53" fmla="*/ 404 h 424"/>
                <a:gd name="T54" fmla="*/ 920 w 982"/>
                <a:gd name="T55" fmla="*/ 408 h 424"/>
                <a:gd name="T56" fmla="*/ 954 w 982"/>
                <a:gd name="T57" fmla="*/ 412 h 424"/>
                <a:gd name="T58" fmla="*/ 977 w 982"/>
                <a:gd name="T59" fmla="*/ 423 h 424"/>
                <a:gd name="T60" fmla="*/ 944 w 982"/>
                <a:gd name="T61" fmla="*/ 423 h 424"/>
                <a:gd name="T62" fmla="*/ 910 w 982"/>
                <a:gd name="T63" fmla="*/ 423 h 424"/>
                <a:gd name="T64" fmla="*/ 876 w 982"/>
                <a:gd name="T65" fmla="*/ 423 h 424"/>
                <a:gd name="T66" fmla="*/ 842 w 982"/>
                <a:gd name="T67" fmla="*/ 423 h 424"/>
                <a:gd name="T68" fmla="*/ 808 w 982"/>
                <a:gd name="T69" fmla="*/ 423 h 424"/>
                <a:gd name="T70" fmla="*/ 774 w 982"/>
                <a:gd name="T71" fmla="*/ 423 h 424"/>
                <a:gd name="T72" fmla="*/ 740 w 982"/>
                <a:gd name="T73" fmla="*/ 423 h 424"/>
                <a:gd name="T74" fmla="*/ 707 w 982"/>
                <a:gd name="T75" fmla="*/ 423 h 424"/>
                <a:gd name="T76" fmla="*/ 673 w 982"/>
                <a:gd name="T77" fmla="*/ 423 h 424"/>
                <a:gd name="T78" fmla="*/ 639 w 982"/>
                <a:gd name="T79" fmla="*/ 423 h 424"/>
                <a:gd name="T80" fmla="*/ 605 w 982"/>
                <a:gd name="T81" fmla="*/ 423 h 424"/>
                <a:gd name="T82" fmla="*/ 572 w 982"/>
                <a:gd name="T83" fmla="*/ 423 h 424"/>
                <a:gd name="T84" fmla="*/ 537 w 982"/>
                <a:gd name="T85" fmla="*/ 423 h 424"/>
                <a:gd name="T86" fmla="*/ 504 w 982"/>
                <a:gd name="T87" fmla="*/ 423 h 424"/>
                <a:gd name="T88" fmla="*/ 470 w 982"/>
                <a:gd name="T89" fmla="*/ 423 h 424"/>
                <a:gd name="T90" fmla="*/ 436 w 982"/>
                <a:gd name="T91" fmla="*/ 423 h 424"/>
                <a:gd name="T92" fmla="*/ 402 w 982"/>
                <a:gd name="T93" fmla="*/ 423 h 424"/>
                <a:gd name="T94" fmla="*/ 369 w 982"/>
                <a:gd name="T95" fmla="*/ 423 h 424"/>
                <a:gd name="T96" fmla="*/ 334 w 982"/>
                <a:gd name="T97" fmla="*/ 423 h 424"/>
                <a:gd name="T98" fmla="*/ 301 w 982"/>
                <a:gd name="T99" fmla="*/ 423 h 424"/>
                <a:gd name="T100" fmla="*/ 267 w 982"/>
                <a:gd name="T101" fmla="*/ 423 h 424"/>
                <a:gd name="T102" fmla="*/ 234 w 982"/>
                <a:gd name="T103" fmla="*/ 423 h 424"/>
                <a:gd name="T104" fmla="*/ 199 w 982"/>
                <a:gd name="T105" fmla="*/ 423 h 424"/>
                <a:gd name="T106" fmla="*/ 166 w 982"/>
                <a:gd name="T107" fmla="*/ 423 h 424"/>
                <a:gd name="T108" fmla="*/ 132 w 982"/>
                <a:gd name="T109" fmla="*/ 423 h 424"/>
                <a:gd name="T110" fmla="*/ 98 w 982"/>
                <a:gd name="T111" fmla="*/ 423 h 424"/>
                <a:gd name="T112" fmla="*/ 64 w 982"/>
                <a:gd name="T113" fmla="*/ 423 h 424"/>
                <a:gd name="T114" fmla="*/ 30 w 982"/>
                <a:gd name="T115" fmla="*/ 423 h 4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2"/>
                <a:gd name="T175" fmla="*/ 0 h 424"/>
                <a:gd name="T176" fmla="*/ 982 w 982"/>
                <a:gd name="T177" fmla="*/ 424 h 4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2" h="424">
                  <a:moveTo>
                    <a:pt x="0" y="423"/>
                  </a:moveTo>
                  <a:lnTo>
                    <a:pt x="3" y="419"/>
                  </a:lnTo>
                  <a:lnTo>
                    <a:pt x="6" y="415"/>
                  </a:lnTo>
                  <a:lnTo>
                    <a:pt x="10" y="404"/>
                  </a:lnTo>
                  <a:lnTo>
                    <a:pt x="13" y="397"/>
                  </a:lnTo>
                  <a:lnTo>
                    <a:pt x="16" y="385"/>
                  </a:lnTo>
                  <a:lnTo>
                    <a:pt x="20" y="374"/>
                  </a:lnTo>
                  <a:lnTo>
                    <a:pt x="23" y="362"/>
                  </a:lnTo>
                  <a:lnTo>
                    <a:pt x="27" y="351"/>
                  </a:lnTo>
                  <a:lnTo>
                    <a:pt x="30" y="335"/>
                  </a:lnTo>
                  <a:lnTo>
                    <a:pt x="34" y="324"/>
                  </a:lnTo>
                  <a:lnTo>
                    <a:pt x="37" y="312"/>
                  </a:lnTo>
                  <a:lnTo>
                    <a:pt x="41" y="301"/>
                  </a:lnTo>
                  <a:lnTo>
                    <a:pt x="44" y="286"/>
                  </a:lnTo>
                  <a:lnTo>
                    <a:pt x="47" y="275"/>
                  </a:lnTo>
                  <a:lnTo>
                    <a:pt x="51" y="263"/>
                  </a:lnTo>
                  <a:lnTo>
                    <a:pt x="54" y="252"/>
                  </a:lnTo>
                  <a:lnTo>
                    <a:pt x="57" y="236"/>
                  </a:lnTo>
                  <a:lnTo>
                    <a:pt x="61" y="225"/>
                  </a:lnTo>
                  <a:lnTo>
                    <a:pt x="64" y="213"/>
                  </a:lnTo>
                  <a:lnTo>
                    <a:pt x="64" y="202"/>
                  </a:lnTo>
                  <a:lnTo>
                    <a:pt x="67" y="195"/>
                  </a:lnTo>
                  <a:lnTo>
                    <a:pt x="71" y="183"/>
                  </a:lnTo>
                  <a:lnTo>
                    <a:pt x="74" y="172"/>
                  </a:lnTo>
                  <a:lnTo>
                    <a:pt x="77" y="161"/>
                  </a:lnTo>
                  <a:lnTo>
                    <a:pt x="81" y="153"/>
                  </a:lnTo>
                  <a:lnTo>
                    <a:pt x="84" y="141"/>
                  </a:lnTo>
                  <a:lnTo>
                    <a:pt x="87" y="133"/>
                  </a:lnTo>
                  <a:lnTo>
                    <a:pt x="91" y="126"/>
                  </a:lnTo>
                  <a:lnTo>
                    <a:pt x="95" y="118"/>
                  </a:lnTo>
                  <a:lnTo>
                    <a:pt x="98" y="107"/>
                  </a:lnTo>
                  <a:lnTo>
                    <a:pt x="102" y="99"/>
                  </a:lnTo>
                  <a:lnTo>
                    <a:pt x="105" y="91"/>
                  </a:lnTo>
                  <a:lnTo>
                    <a:pt x="108" y="88"/>
                  </a:lnTo>
                  <a:lnTo>
                    <a:pt x="112" y="80"/>
                  </a:lnTo>
                  <a:lnTo>
                    <a:pt x="115" y="73"/>
                  </a:lnTo>
                  <a:lnTo>
                    <a:pt x="118" y="65"/>
                  </a:lnTo>
                  <a:lnTo>
                    <a:pt x="122" y="61"/>
                  </a:lnTo>
                  <a:lnTo>
                    <a:pt x="125" y="57"/>
                  </a:lnTo>
                  <a:lnTo>
                    <a:pt x="128" y="50"/>
                  </a:lnTo>
                  <a:lnTo>
                    <a:pt x="132" y="46"/>
                  </a:lnTo>
                  <a:lnTo>
                    <a:pt x="135" y="42"/>
                  </a:lnTo>
                  <a:lnTo>
                    <a:pt x="138" y="39"/>
                  </a:lnTo>
                  <a:lnTo>
                    <a:pt x="142" y="31"/>
                  </a:lnTo>
                  <a:lnTo>
                    <a:pt x="145" y="27"/>
                  </a:lnTo>
                  <a:lnTo>
                    <a:pt x="148" y="27"/>
                  </a:lnTo>
                  <a:lnTo>
                    <a:pt x="152" y="23"/>
                  </a:lnTo>
                  <a:lnTo>
                    <a:pt x="155" y="19"/>
                  </a:lnTo>
                  <a:lnTo>
                    <a:pt x="159" y="16"/>
                  </a:lnTo>
                  <a:lnTo>
                    <a:pt x="162" y="11"/>
                  </a:lnTo>
                  <a:lnTo>
                    <a:pt x="166" y="11"/>
                  </a:lnTo>
                  <a:lnTo>
                    <a:pt x="169" y="8"/>
                  </a:lnTo>
                  <a:lnTo>
                    <a:pt x="173" y="8"/>
                  </a:lnTo>
                  <a:lnTo>
                    <a:pt x="176" y="4"/>
                  </a:lnTo>
                  <a:lnTo>
                    <a:pt x="179" y="4"/>
                  </a:lnTo>
                  <a:lnTo>
                    <a:pt x="183" y="4"/>
                  </a:lnTo>
                  <a:lnTo>
                    <a:pt x="186" y="4"/>
                  </a:lnTo>
                  <a:lnTo>
                    <a:pt x="189" y="4"/>
                  </a:lnTo>
                  <a:lnTo>
                    <a:pt x="193" y="4"/>
                  </a:lnTo>
                  <a:lnTo>
                    <a:pt x="196" y="0"/>
                  </a:lnTo>
                  <a:lnTo>
                    <a:pt x="199" y="4"/>
                  </a:lnTo>
                  <a:lnTo>
                    <a:pt x="203" y="4"/>
                  </a:lnTo>
                  <a:lnTo>
                    <a:pt x="206" y="4"/>
                  </a:lnTo>
                  <a:lnTo>
                    <a:pt x="209" y="4"/>
                  </a:lnTo>
                  <a:lnTo>
                    <a:pt x="213" y="4"/>
                  </a:lnTo>
                  <a:lnTo>
                    <a:pt x="216" y="4"/>
                  </a:lnTo>
                  <a:lnTo>
                    <a:pt x="219" y="8"/>
                  </a:lnTo>
                  <a:lnTo>
                    <a:pt x="223" y="8"/>
                  </a:lnTo>
                  <a:lnTo>
                    <a:pt x="227" y="8"/>
                  </a:lnTo>
                  <a:lnTo>
                    <a:pt x="230" y="11"/>
                  </a:lnTo>
                  <a:lnTo>
                    <a:pt x="234" y="11"/>
                  </a:lnTo>
                  <a:lnTo>
                    <a:pt x="237" y="11"/>
                  </a:lnTo>
                  <a:lnTo>
                    <a:pt x="240" y="16"/>
                  </a:lnTo>
                  <a:lnTo>
                    <a:pt x="244" y="16"/>
                  </a:lnTo>
                  <a:lnTo>
                    <a:pt x="247" y="19"/>
                  </a:lnTo>
                  <a:lnTo>
                    <a:pt x="250" y="19"/>
                  </a:lnTo>
                  <a:lnTo>
                    <a:pt x="254" y="23"/>
                  </a:lnTo>
                  <a:lnTo>
                    <a:pt x="254" y="27"/>
                  </a:lnTo>
                  <a:lnTo>
                    <a:pt x="257" y="27"/>
                  </a:lnTo>
                  <a:lnTo>
                    <a:pt x="260" y="31"/>
                  </a:lnTo>
                  <a:lnTo>
                    <a:pt x="264" y="31"/>
                  </a:lnTo>
                  <a:lnTo>
                    <a:pt x="267" y="34"/>
                  </a:lnTo>
                  <a:lnTo>
                    <a:pt x="270" y="39"/>
                  </a:lnTo>
                  <a:lnTo>
                    <a:pt x="273" y="42"/>
                  </a:lnTo>
                  <a:lnTo>
                    <a:pt x="277" y="42"/>
                  </a:lnTo>
                  <a:lnTo>
                    <a:pt x="280" y="46"/>
                  </a:lnTo>
                  <a:lnTo>
                    <a:pt x="284" y="50"/>
                  </a:lnTo>
                  <a:lnTo>
                    <a:pt x="287" y="54"/>
                  </a:lnTo>
                  <a:lnTo>
                    <a:pt x="291" y="54"/>
                  </a:lnTo>
                  <a:lnTo>
                    <a:pt x="294" y="57"/>
                  </a:lnTo>
                  <a:lnTo>
                    <a:pt x="298" y="61"/>
                  </a:lnTo>
                  <a:lnTo>
                    <a:pt x="301" y="65"/>
                  </a:lnTo>
                  <a:lnTo>
                    <a:pt x="304" y="68"/>
                  </a:lnTo>
                  <a:lnTo>
                    <a:pt x="308" y="68"/>
                  </a:lnTo>
                  <a:lnTo>
                    <a:pt x="311" y="73"/>
                  </a:lnTo>
                  <a:lnTo>
                    <a:pt x="314" y="76"/>
                  </a:lnTo>
                  <a:lnTo>
                    <a:pt x="318" y="80"/>
                  </a:lnTo>
                  <a:lnTo>
                    <a:pt x="321" y="84"/>
                  </a:lnTo>
                  <a:lnTo>
                    <a:pt x="324" y="88"/>
                  </a:lnTo>
                  <a:lnTo>
                    <a:pt x="328" y="91"/>
                  </a:lnTo>
                  <a:lnTo>
                    <a:pt x="331" y="96"/>
                  </a:lnTo>
                  <a:lnTo>
                    <a:pt x="334" y="96"/>
                  </a:lnTo>
                  <a:lnTo>
                    <a:pt x="338" y="99"/>
                  </a:lnTo>
                  <a:lnTo>
                    <a:pt x="341" y="104"/>
                  </a:lnTo>
                  <a:lnTo>
                    <a:pt x="344" y="107"/>
                  </a:lnTo>
                  <a:lnTo>
                    <a:pt x="348" y="111"/>
                  </a:lnTo>
                  <a:lnTo>
                    <a:pt x="348" y="115"/>
                  </a:lnTo>
                  <a:lnTo>
                    <a:pt x="351" y="118"/>
                  </a:lnTo>
                  <a:lnTo>
                    <a:pt x="355" y="122"/>
                  </a:lnTo>
                  <a:lnTo>
                    <a:pt x="359" y="126"/>
                  </a:lnTo>
                  <a:lnTo>
                    <a:pt x="362" y="126"/>
                  </a:lnTo>
                  <a:lnTo>
                    <a:pt x="365" y="130"/>
                  </a:lnTo>
                  <a:lnTo>
                    <a:pt x="369" y="133"/>
                  </a:lnTo>
                  <a:lnTo>
                    <a:pt x="372" y="138"/>
                  </a:lnTo>
                  <a:lnTo>
                    <a:pt x="375" y="141"/>
                  </a:lnTo>
                  <a:lnTo>
                    <a:pt x="379" y="145"/>
                  </a:lnTo>
                  <a:lnTo>
                    <a:pt x="382" y="149"/>
                  </a:lnTo>
                  <a:lnTo>
                    <a:pt x="385" y="153"/>
                  </a:lnTo>
                  <a:lnTo>
                    <a:pt x="389" y="156"/>
                  </a:lnTo>
                  <a:lnTo>
                    <a:pt x="392" y="156"/>
                  </a:lnTo>
                  <a:lnTo>
                    <a:pt x="395" y="161"/>
                  </a:lnTo>
                  <a:lnTo>
                    <a:pt x="399" y="164"/>
                  </a:lnTo>
                  <a:lnTo>
                    <a:pt x="402" y="168"/>
                  </a:lnTo>
                  <a:lnTo>
                    <a:pt x="405" y="172"/>
                  </a:lnTo>
                  <a:lnTo>
                    <a:pt x="409" y="176"/>
                  </a:lnTo>
                  <a:lnTo>
                    <a:pt x="412" y="179"/>
                  </a:lnTo>
                  <a:lnTo>
                    <a:pt x="416" y="179"/>
                  </a:lnTo>
                  <a:lnTo>
                    <a:pt x="419" y="183"/>
                  </a:lnTo>
                  <a:lnTo>
                    <a:pt x="423" y="187"/>
                  </a:lnTo>
                  <a:lnTo>
                    <a:pt x="426" y="190"/>
                  </a:lnTo>
                  <a:lnTo>
                    <a:pt x="430" y="195"/>
                  </a:lnTo>
                  <a:lnTo>
                    <a:pt x="433" y="198"/>
                  </a:lnTo>
                  <a:lnTo>
                    <a:pt x="436" y="198"/>
                  </a:lnTo>
                  <a:lnTo>
                    <a:pt x="440" y="202"/>
                  </a:lnTo>
                  <a:lnTo>
                    <a:pt x="443" y="206"/>
                  </a:lnTo>
                  <a:lnTo>
                    <a:pt x="443" y="210"/>
                  </a:lnTo>
                  <a:lnTo>
                    <a:pt x="446" y="213"/>
                  </a:lnTo>
                  <a:lnTo>
                    <a:pt x="450" y="213"/>
                  </a:lnTo>
                  <a:lnTo>
                    <a:pt x="453" y="218"/>
                  </a:lnTo>
                  <a:lnTo>
                    <a:pt x="456" y="221"/>
                  </a:lnTo>
                  <a:lnTo>
                    <a:pt x="460" y="225"/>
                  </a:lnTo>
                  <a:lnTo>
                    <a:pt x="463" y="225"/>
                  </a:lnTo>
                  <a:lnTo>
                    <a:pt x="466" y="229"/>
                  </a:lnTo>
                  <a:lnTo>
                    <a:pt x="470" y="233"/>
                  </a:lnTo>
                  <a:lnTo>
                    <a:pt x="473" y="236"/>
                  </a:lnTo>
                  <a:lnTo>
                    <a:pt x="476" y="236"/>
                  </a:lnTo>
                  <a:lnTo>
                    <a:pt x="480" y="240"/>
                  </a:lnTo>
                  <a:lnTo>
                    <a:pt x="483" y="244"/>
                  </a:lnTo>
                  <a:lnTo>
                    <a:pt x="487" y="247"/>
                  </a:lnTo>
                  <a:lnTo>
                    <a:pt x="491" y="247"/>
                  </a:lnTo>
                  <a:lnTo>
                    <a:pt x="494" y="252"/>
                  </a:lnTo>
                  <a:lnTo>
                    <a:pt x="497" y="255"/>
                  </a:lnTo>
                  <a:lnTo>
                    <a:pt x="501" y="255"/>
                  </a:lnTo>
                  <a:lnTo>
                    <a:pt x="504" y="259"/>
                  </a:lnTo>
                  <a:lnTo>
                    <a:pt x="507" y="263"/>
                  </a:lnTo>
                  <a:lnTo>
                    <a:pt x="511" y="263"/>
                  </a:lnTo>
                  <a:lnTo>
                    <a:pt x="514" y="267"/>
                  </a:lnTo>
                  <a:lnTo>
                    <a:pt x="517" y="270"/>
                  </a:lnTo>
                  <a:lnTo>
                    <a:pt x="521" y="270"/>
                  </a:lnTo>
                  <a:lnTo>
                    <a:pt x="524" y="275"/>
                  </a:lnTo>
                  <a:lnTo>
                    <a:pt x="527" y="275"/>
                  </a:lnTo>
                  <a:lnTo>
                    <a:pt x="531" y="278"/>
                  </a:lnTo>
                  <a:lnTo>
                    <a:pt x="534" y="283"/>
                  </a:lnTo>
                  <a:lnTo>
                    <a:pt x="537" y="283"/>
                  </a:lnTo>
                  <a:lnTo>
                    <a:pt x="537" y="286"/>
                  </a:lnTo>
                  <a:lnTo>
                    <a:pt x="541" y="286"/>
                  </a:lnTo>
                  <a:lnTo>
                    <a:pt x="544" y="290"/>
                  </a:lnTo>
                  <a:lnTo>
                    <a:pt x="548" y="294"/>
                  </a:lnTo>
                  <a:lnTo>
                    <a:pt x="551" y="294"/>
                  </a:lnTo>
                  <a:lnTo>
                    <a:pt x="555" y="298"/>
                  </a:lnTo>
                  <a:lnTo>
                    <a:pt x="558" y="298"/>
                  </a:lnTo>
                  <a:lnTo>
                    <a:pt x="562" y="301"/>
                  </a:lnTo>
                  <a:lnTo>
                    <a:pt x="565" y="301"/>
                  </a:lnTo>
                  <a:lnTo>
                    <a:pt x="568" y="305"/>
                  </a:lnTo>
                  <a:lnTo>
                    <a:pt x="572" y="305"/>
                  </a:lnTo>
                  <a:lnTo>
                    <a:pt x="575" y="309"/>
                  </a:lnTo>
                  <a:lnTo>
                    <a:pt x="578" y="309"/>
                  </a:lnTo>
                  <a:lnTo>
                    <a:pt x="582" y="312"/>
                  </a:lnTo>
                  <a:lnTo>
                    <a:pt x="585" y="312"/>
                  </a:lnTo>
                  <a:lnTo>
                    <a:pt x="588" y="317"/>
                  </a:lnTo>
                  <a:lnTo>
                    <a:pt x="592" y="317"/>
                  </a:lnTo>
                  <a:lnTo>
                    <a:pt x="595" y="320"/>
                  </a:lnTo>
                  <a:lnTo>
                    <a:pt x="598" y="320"/>
                  </a:lnTo>
                  <a:lnTo>
                    <a:pt x="602" y="324"/>
                  </a:lnTo>
                  <a:lnTo>
                    <a:pt x="605" y="324"/>
                  </a:lnTo>
                  <a:lnTo>
                    <a:pt x="608" y="328"/>
                  </a:lnTo>
                  <a:lnTo>
                    <a:pt x="612" y="328"/>
                  </a:lnTo>
                  <a:lnTo>
                    <a:pt x="615" y="328"/>
                  </a:lnTo>
                  <a:lnTo>
                    <a:pt x="619" y="332"/>
                  </a:lnTo>
                  <a:lnTo>
                    <a:pt x="622" y="332"/>
                  </a:lnTo>
                  <a:lnTo>
                    <a:pt x="626" y="335"/>
                  </a:lnTo>
                  <a:lnTo>
                    <a:pt x="629" y="335"/>
                  </a:lnTo>
                  <a:lnTo>
                    <a:pt x="633" y="335"/>
                  </a:lnTo>
                  <a:lnTo>
                    <a:pt x="633" y="340"/>
                  </a:lnTo>
                  <a:lnTo>
                    <a:pt x="636" y="340"/>
                  </a:lnTo>
                  <a:lnTo>
                    <a:pt x="639" y="343"/>
                  </a:lnTo>
                  <a:lnTo>
                    <a:pt x="643" y="343"/>
                  </a:lnTo>
                  <a:lnTo>
                    <a:pt x="646" y="343"/>
                  </a:lnTo>
                  <a:lnTo>
                    <a:pt x="649" y="347"/>
                  </a:lnTo>
                  <a:lnTo>
                    <a:pt x="653" y="347"/>
                  </a:lnTo>
                  <a:lnTo>
                    <a:pt x="656" y="347"/>
                  </a:lnTo>
                  <a:lnTo>
                    <a:pt x="659" y="351"/>
                  </a:lnTo>
                  <a:lnTo>
                    <a:pt x="663" y="351"/>
                  </a:lnTo>
                  <a:lnTo>
                    <a:pt x="666" y="351"/>
                  </a:lnTo>
                  <a:lnTo>
                    <a:pt x="669" y="355"/>
                  </a:lnTo>
                  <a:lnTo>
                    <a:pt x="673" y="355"/>
                  </a:lnTo>
                  <a:lnTo>
                    <a:pt x="676" y="355"/>
                  </a:lnTo>
                  <a:lnTo>
                    <a:pt x="680" y="358"/>
                  </a:lnTo>
                  <a:lnTo>
                    <a:pt x="683" y="358"/>
                  </a:lnTo>
                  <a:lnTo>
                    <a:pt x="687" y="358"/>
                  </a:lnTo>
                  <a:lnTo>
                    <a:pt x="690" y="362"/>
                  </a:lnTo>
                  <a:lnTo>
                    <a:pt x="694" y="362"/>
                  </a:lnTo>
                  <a:lnTo>
                    <a:pt x="697" y="362"/>
                  </a:lnTo>
                  <a:lnTo>
                    <a:pt x="700" y="366"/>
                  </a:lnTo>
                  <a:lnTo>
                    <a:pt x="704" y="366"/>
                  </a:lnTo>
                  <a:lnTo>
                    <a:pt x="707" y="366"/>
                  </a:lnTo>
                  <a:lnTo>
                    <a:pt x="710" y="366"/>
                  </a:lnTo>
                  <a:lnTo>
                    <a:pt x="714" y="369"/>
                  </a:lnTo>
                  <a:lnTo>
                    <a:pt x="717" y="369"/>
                  </a:lnTo>
                  <a:lnTo>
                    <a:pt x="720" y="369"/>
                  </a:lnTo>
                  <a:lnTo>
                    <a:pt x="723" y="369"/>
                  </a:lnTo>
                  <a:lnTo>
                    <a:pt x="727" y="374"/>
                  </a:lnTo>
                  <a:lnTo>
                    <a:pt x="730" y="374"/>
                  </a:lnTo>
                  <a:lnTo>
                    <a:pt x="733" y="374"/>
                  </a:lnTo>
                  <a:lnTo>
                    <a:pt x="737" y="377"/>
                  </a:lnTo>
                  <a:lnTo>
                    <a:pt x="740" y="377"/>
                  </a:lnTo>
                  <a:lnTo>
                    <a:pt x="744" y="377"/>
                  </a:lnTo>
                  <a:lnTo>
                    <a:pt x="747" y="377"/>
                  </a:lnTo>
                  <a:lnTo>
                    <a:pt x="751" y="381"/>
                  </a:lnTo>
                  <a:lnTo>
                    <a:pt x="754" y="381"/>
                  </a:lnTo>
                  <a:lnTo>
                    <a:pt x="758" y="381"/>
                  </a:lnTo>
                  <a:lnTo>
                    <a:pt x="761" y="381"/>
                  </a:lnTo>
                  <a:lnTo>
                    <a:pt x="764" y="381"/>
                  </a:lnTo>
                  <a:lnTo>
                    <a:pt x="768" y="385"/>
                  </a:lnTo>
                  <a:lnTo>
                    <a:pt x="771" y="385"/>
                  </a:lnTo>
                  <a:lnTo>
                    <a:pt x="774" y="385"/>
                  </a:lnTo>
                  <a:lnTo>
                    <a:pt x="778" y="385"/>
                  </a:lnTo>
                  <a:lnTo>
                    <a:pt x="781" y="385"/>
                  </a:lnTo>
                  <a:lnTo>
                    <a:pt x="784" y="389"/>
                  </a:lnTo>
                  <a:lnTo>
                    <a:pt x="788" y="389"/>
                  </a:lnTo>
                  <a:lnTo>
                    <a:pt x="791" y="389"/>
                  </a:lnTo>
                  <a:lnTo>
                    <a:pt x="794" y="389"/>
                  </a:lnTo>
                  <a:lnTo>
                    <a:pt x="798" y="389"/>
                  </a:lnTo>
                  <a:lnTo>
                    <a:pt x="801" y="392"/>
                  </a:lnTo>
                  <a:lnTo>
                    <a:pt x="804" y="392"/>
                  </a:lnTo>
                  <a:lnTo>
                    <a:pt x="808" y="392"/>
                  </a:lnTo>
                  <a:lnTo>
                    <a:pt x="812" y="392"/>
                  </a:lnTo>
                  <a:lnTo>
                    <a:pt x="815" y="392"/>
                  </a:lnTo>
                  <a:lnTo>
                    <a:pt x="819" y="392"/>
                  </a:lnTo>
                  <a:lnTo>
                    <a:pt x="822" y="392"/>
                  </a:lnTo>
                  <a:lnTo>
                    <a:pt x="822" y="397"/>
                  </a:lnTo>
                  <a:lnTo>
                    <a:pt x="825" y="397"/>
                  </a:lnTo>
                  <a:lnTo>
                    <a:pt x="829" y="397"/>
                  </a:lnTo>
                  <a:lnTo>
                    <a:pt x="832" y="397"/>
                  </a:lnTo>
                  <a:lnTo>
                    <a:pt x="835" y="397"/>
                  </a:lnTo>
                  <a:lnTo>
                    <a:pt x="839" y="397"/>
                  </a:lnTo>
                  <a:lnTo>
                    <a:pt x="842" y="397"/>
                  </a:lnTo>
                  <a:lnTo>
                    <a:pt x="845" y="400"/>
                  </a:lnTo>
                  <a:lnTo>
                    <a:pt x="849" y="400"/>
                  </a:lnTo>
                  <a:lnTo>
                    <a:pt x="852" y="400"/>
                  </a:lnTo>
                  <a:lnTo>
                    <a:pt x="855" y="400"/>
                  </a:lnTo>
                  <a:lnTo>
                    <a:pt x="859" y="400"/>
                  </a:lnTo>
                  <a:lnTo>
                    <a:pt x="862" y="400"/>
                  </a:lnTo>
                  <a:lnTo>
                    <a:pt x="865" y="400"/>
                  </a:lnTo>
                  <a:lnTo>
                    <a:pt x="869" y="400"/>
                  </a:lnTo>
                  <a:lnTo>
                    <a:pt x="872" y="404"/>
                  </a:lnTo>
                  <a:lnTo>
                    <a:pt x="876" y="404"/>
                  </a:lnTo>
                  <a:lnTo>
                    <a:pt x="879" y="404"/>
                  </a:lnTo>
                  <a:lnTo>
                    <a:pt x="883" y="404"/>
                  </a:lnTo>
                  <a:lnTo>
                    <a:pt x="886" y="404"/>
                  </a:lnTo>
                  <a:lnTo>
                    <a:pt x="890" y="404"/>
                  </a:lnTo>
                  <a:lnTo>
                    <a:pt x="893" y="404"/>
                  </a:lnTo>
                  <a:lnTo>
                    <a:pt x="896" y="404"/>
                  </a:lnTo>
                  <a:lnTo>
                    <a:pt x="900" y="404"/>
                  </a:lnTo>
                  <a:lnTo>
                    <a:pt x="903" y="408"/>
                  </a:lnTo>
                  <a:lnTo>
                    <a:pt x="906" y="408"/>
                  </a:lnTo>
                  <a:lnTo>
                    <a:pt x="910" y="408"/>
                  </a:lnTo>
                  <a:lnTo>
                    <a:pt x="913" y="408"/>
                  </a:lnTo>
                  <a:lnTo>
                    <a:pt x="916" y="408"/>
                  </a:lnTo>
                  <a:lnTo>
                    <a:pt x="920" y="408"/>
                  </a:lnTo>
                  <a:lnTo>
                    <a:pt x="923" y="408"/>
                  </a:lnTo>
                  <a:lnTo>
                    <a:pt x="926" y="408"/>
                  </a:lnTo>
                  <a:lnTo>
                    <a:pt x="930" y="408"/>
                  </a:lnTo>
                  <a:lnTo>
                    <a:pt x="933" y="408"/>
                  </a:lnTo>
                  <a:lnTo>
                    <a:pt x="936" y="412"/>
                  </a:lnTo>
                  <a:lnTo>
                    <a:pt x="940" y="412"/>
                  </a:lnTo>
                  <a:lnTo>
                    <a:pt x="944" y="412"/>
                  </a:lnTo>
                  <a:lnTo>
                    <a:pt x="947" y="412"/>
                  </a:lnTo>
                  <a:lnTo>
                    <a:pt x="951" y="412"/>
                  </a:lnTo>
                  <a:lnTo>
                    <a:pt x="954" y="412"/>
                  </a:lnTo>
                  <a:lnTo>
                    <a:pt x="957" y="412"/>
                  </a:lnTo>
                  <a:lnTo>
                    <a:pt x="961" y="412"/>
                  </a:lnTo>
                  <a:lnTo>
                    <a:pt x="964" y="412"/>
                  </a:lnTo>
                  <a:lnTo>
                    <a:pt x="967" y="412"/>
                  </a:lnTo>
                  <a:lnTo>
                    <a:pt x="971" y="412"/>
                  </a:lnTo>
                  <a:lnTo>
                    <a:pt x="974" y="412"/>
                  </a:lnTo>
                  <a:lnTo>
                    <a:pt x="977" y="412"/>
                  </a:lnTo>
                  <a:lnTo>
                    <a:pt x="981" y="412"/>
                  </a:lnTo>
                  <a:lnTo>
                    <a:pt x="981" y="423"/>
                  </a:lnTo>
                  <a:lnTo>
                    <a:pt x="977" y="423"/>
                  </a:lnTo>
                  <a:lnTo>
                    <a:pt x="974" y="423"/>
                  </a:lnTo>
                  <a:lnTo>
                    <a:pt x="971" y="423"/>
                  </a:lnTo>
                  <a:lnTo>
                    <a:pt x="967" y="423"/>
                  </a:lnTo>
                  <a:lnTo>
                    <a:pt x="964" y="423"/>
                  </a:lnTo>
                  <a:lnTo>
                    <a:pt x="961" y="423"/>
                  </a:lnTo>
                  <a:lnTo>
                    <a:pt x="957" y="423"/>
                  </a:lnTo>
                  <a:lnTo>
                    <a:pt x="954" y="423"/>
                  </a:lnTo>
                  <a:lnTo>
                    <a:pt x="951" y="423"/>
                  </a:lnTo>
                  <a:lnTo>
                    <a:pt x="947" y="423"/>
                  </a:lnTo>
                  <a:lnTo>
                    <a:pt x="944" y="423"/>
                  </a:lnTo>
                  <a:lnTo>
                    <a:pt x="940" y="423"/>
                  </a:lnTo>
                  <a:lnTo>
                    <a:pt x="936" y="423"/>
                  </a:lnTo>
                  <a:lnTo>
                    <a:pt x="933" y="423"/>
                  </a:lnTo>
                  <a:lnTo>
                    <a:pt x="930" y="423"/>
                  </a:lnTo>
                  <a:lnTo>
                    <a:pt x="926" y="423"/>
                  </a:lnTo>
                  <a:lnTo>
                    <a:pt x="923" y="423"/>
                  </a:lnTo>
                  <a:lnTo>
                    <a:pt x="920" y="423"/>
                  </a:lnTo>
                  <a:lnTo>
                    <a:pt x="916" y="423"/>
                  </a:lnTo>
                  <a:lnTo>
                    <a:pt x="913" y="423"/>
                  </a:lnTo>
                  <a:lnTo>
                    <a:pt x="910" y="423"/>
                  </a:lnTo>
                  <a:lnTo>
                    <a:pt x="906" y="423"/>
                  </a:lnTo>
                  <a:lnTo>
                    <a:pt x="903" y="423"/>
                  </a:lnTo>
                  <a:lnTo>
                    <a:pt x="900" y="423"/>
                  </a:lnTo>
                  <a:lnTo>
                    <a:pt x="896" y="423"/>
                  </a:lnTo>
                  <a:lnTo>
                    <a:pt x="893" y="423"/>
                  </a:lnTo>
                  <a:lnTo>
                    <a:pt x="890" y="423"/>
                  </a:lnTo>
                  <a:lnTo>
                    <a:pt x="886" y="423"/>
                  </a:lnTo>
                  <a:lnTo>
                    <a:pt x="883" y="423"/>
                  </a:lnTo>
                  <a:lnTo>
                    <a:pt x="879" y="423"/>
                  </a:lnTo>
                  <a:lnTo>
                    <a:pt x="876" y="423"/>
                  </a:lnTo>
                  <a:lnTo>
                    <a:pt x="872" y="423"/>
                  </a:lnTo>
                  <a:lnTo>
                    <a:pt x="869" y="423"/>
                  </a:lnTo>
                  <a:lnTo>
                    <a:pt x="865" y="423"/>
                  </a:lnTo>
                  <a:lnTo>
                    <a:pt x="862" y="423"/>
                  </a:lnTo>
                  <a:lnTo>
                    <a:pt x="859" y="423"/>
                  </a:lnTo>
                  <a:lnTo>
                    <a:pt x="855" y="423"/>
                  </a:lnTo>
                  <a:lnTo>
                    <a:pt x="852" y="423"/>
                  </a:lnTo>
                  <a:lnTo>
                    <a:pt x="849" y="423"/>
                  </a:lnTo>
                  <a:lnTo>
                    <a:pt x="845" y="423"/>
                  </a:lnTo>
                  <a:lnTo>
                    <a:pt x="842" y="423"/>
                  </a:lnTo>
                  <a:lnTo>
                    <a:pt x="839" y="423"/>
                  </a:lnTo>
                  <a:lnTo>
                    <a:pt x="835" y="423"/>
                  </a:lnTo>
                  <a:lnTo>
                    <a:pt x="832" y="423"/>
                  </a:lnTo>
                  <a:lnTo>
                    <a:pt x="829" y="423"/>
                  </a:lnTo>
                  <a:lnTo>
                    <a:pt x="825" y="423"/>
                  </a:lnTo>
                  <a:lnTo>
                    <a:pt x="822" y="423"/>
                  </a:lnTo>
                  <a:lnTo>
                    <a:pt x="819" y="423"/>
                  </a:lnTo>
                  <a:lnTo>
                    <a:pt x="815" y="423"/>
                  </a:lnTo>
                  <a:lnTo>
                    <a:pt x="812" y="423"/>
                  </a:lnTo>
                  <a:lnTo>
                    <a:pt x="808" y="423"/>
                  </a:lnTo>
                  <a:lnTo>
                    <a:pt x="804" y="423"/>
                  </a:lnTo>
                  <a:lnTo>
                    <a:pt x="801" y="423"/>
                  </a:lnTo>
                  <a:lnTo>
                    <a:pt x="798" y="423"/>
                  </a:lnTo>
                  <a:lnTo>
                    <a:pt x="794" y="423"/>
                  </a:lnTo>
                  <a:lnTo>
                    <a:pt x="791" y="423"/>
                  </a:lnTo>
                  <a:lnTo>
                    <a:pt x="788" y="423"/>
                  </a:lnTo>
                  <a:lnTo>
                    <a:pt x="784" y="423"/>
                  </a:lnTo>
                  <a:lnTo>
                    <a:pt x="781" y="423"/>
                  </a:lnTo>
                  <a:lnTo>
                    <a:pt x="778" y="423"/>
                  </a:lnTo>
                  <a:lnTo>
                    <a:pt x="774" y="423"/>
                  </a:lnTo>
                  <a:lnTo>
                    <a:pt x="771" y="423"/>
                  </a:lnTo>
                  <a:lnTo>
                    <a:pt x="768" y="423"/>
                  </a:lnTo>
                  <a:lnTo>
                    <a:pt x="764" y="423"/>
                  </a:lnTo>
                  <a:lnTo>
                    <a:pt x="761" y="423"/>
                  </a:lnTo>
                  <a:lnTo>
                    <a:pt x="758" y="423"/>
                  </a:lnTo>
                  <a:lnTo>
                    <a:pt x="754" y="423"/>
                  </a:lnTo>
                  <a:lnTo>
                    <a:pt x="751" y="423"/>
                  </a:lnTo>
                  <a:lnTo>
                    <a:pt x="747" y="423"/>
                  </a:lnTo>
                  <a:lnTo>
                    <a:pt x="744" y="423"/>
                  </a:lnTo>
                  <a:lnTo>
                    <a:pt x="740" y="423"/>
                  </a:lnTo>
                  <a:lnTo>
                    <a:pt x="737" y="423"/>
                  </a:lnTo>
                  <a:lnTo>
                    <a:pt x="733" y="423"/>
                  </a:lnTo>
                  <a:lnTo>
                    <a:pt x="730" y="423"/>
                  </a:lnTo>
                  <a:lnTo>
                    <a:pt x="727" y="423"/>
                  </a:lnTo>
                  <a:lnTo>
                    <a:pt x="723" y="423"/>
                  </a:lnTo>
                  <a:lnTo>
                    <a:pt x="720" y="423"/>
                  </a:lnTo>
                  <a:lnTo>
                    <a:pt x="717" y="423"/>
                  </a:lnTo>
                  <a:lnTo>
                    <a:pt x="714" y="423"/>
                  </a:lnTo>
                  <a:lnTo>
                    <a:pt x="710" y="423"/>
                  </a:lnTo>
                  <a:lnTo>
                    <a:pt x="707" y="423"/>
                  </a:lnTo>
                  <a:lnTo>
                    <a:pt x="704" y="423"/>
                  </a:lnTo>
                  <a:lnTo>
                    <a:pt x="700" y="423"/>
                  </a:lnTo>
                  <a:lnTo>
                    <a:pt x="697" y="423"/>
                  </a:lnTo>
                  <a:lnTo>
                    <a:pt x="694" y="423"/>
                  </a:lnTo>
                  <a:lnTo>
                    <a:pt x="690" y="423"/>
                  </a:lnTo>
                  <a:lnTo>
                    <a:pt x="687" y="423"/>
                  </a:lnTo>
                  <a:lnTo>
                    <a:pt x="683" y="423"/>
                  </a:lnTo>
                  <a:lnTo>
                    <a:pt x="680" y="423"/>
                  </a:lnTo>
                  <a:lnTo>
                    <a:pt x="676" y="423"/>
                  </a:lnTo>
                  <a:lnTo>
                    <a:pt x="673" y="423"/>
                  </a:lnTo>
                  <a:lnTo>
                    <a:pt x="669" y="423"/>
                  </a:lnTo>
                  <a:lnTo>
                    <a:pt x="666" y="423"/>
                  </a:lnTo>
                  <a:lnTo>
                    <a:pt x="663" y="423"/>
                  </a:lnTo>
                  <a:lnTo>
                    <a:pt x="659" y="423"/>
                  </a:lnTo>
                  <a:lnTo>
                    <a:pt x="656" y="423"/>
                  </a:lnTo>
                  <a:lnTo>
                    <a:pt x="653" y="423"/>
                  </a:lnTo>
                  <a:lnTo>
                    <a:pt x="649" y="423"/>
                  </a:lnTo>
                  <a:lnTo>
                    <a:pt x="646" y="423"/>
                  </a:lnTo>
                  <a:lnTo>
                    <a:pt x="643" y="423"/>
                  </a:lnTo>
                  <a:lnTo>
                    <a:pt x="639" y="423"/>
                  </a:lnTo>
                  <a:lnTo>
                    <a:pt x="636" y="423"/>
                  </a:lnTo>
                  <a:lnTo>
                    <a:pt x="633" y="423"/>
                  </a:lnTo>
                  <a:lnTo>
                    <a:pt x="629" y="423"/>
                  </a:lnTo>
                  <a:lnTo>
                    <a:pt x="626" y="423"/>
                  </a:lnTo>
                  <a:lnTo>
                    <a:pt x="622" y="423"/>
                  </a:lnTo>
                  <a:lnTo>
                    <a:pt x="619" y="423"/>
                  </a:lnTo>
                  <a:lnTo>
                    <a:pt x="615" y="423"/>
                  </a:lnTo>
                  <a:lnTo>
                    <a:pt x="612" y="423"/>
                  </a:lnTo>
                  <a:lnTo>
                    <a:pt x="608" y="423"/>
                  </a:lnTo>
                  <a:lnTo>
                    <a:pt x="605" y="423"/>
                  </a:lnTo>
                  <a:lnTo>
                    <a:pt x="602" y="423"/>
                  </a:lnTo>
                  <a:lnTo>
                    <a:pt x="598" y="423"/>
                  </a:lnTo>
                  <a:lnTo>
                    <a:pt x="595" y="423"/>
                  </a:lnTo>
                  <a:lnTo>
                    <a:pt x="592" y="423"/>
                  </a:lnTo>
                  <a:lnTo>
                    <a:pt x="588" y="423"/>
                  </a:lnTo>
                  <a:lnTo>
                    <a:pt x="585" y="423"/>
                  </a:lnTo>
                  <a:lnTo>
                    <a:pt x="582" y="423"/>
                  </a:lnTo>
                  <a:lnTo>
                    <a:pt x="578" y="423"/>
                  </a:lnTo>
                  <a:lnTo>
                    <a:pt x="575" y="423"/>
                  </a:lnTo>
                  <a:lnTo>
                    <a:pt x="572" y="423"/>
                  </a:lnTo>
                  <a:lnTo>
                    <a:pt x="568" y="423"/>
                  </a:lnTo>
                  <a:lnTo>
                    <a:pt x="565" y="423"/>
                  </a:lnTo>
                  <a:lnTo>
                    <a:pt x="562" y="423"/>
                  </a:lnTo>
                  <a:lnTo>
                    <a:pt x="558" y="423"/>
                  </a:lnTo>
                  <a:lnTo>
                    <a:pt x="555" y="423"/>
                  </a:lnTo>
                  <a:lnTo>
                    <a:pt x="551" y="423"/>
                  </a:lnTo>
                  <a:lnTo>
                    <a:pt x="548" y="423"/>
                  </a:lnTo>
                  <a:lnTo>
                    <a:pt x="544" y="423"/>
                  </a:lnTo>
                  <a:lnTo>
                    <a:pt x="541" y="423"/>
                  </a:lnTo>
                  <a:lnTo>
                    <a:pt x="537" y="423"/>
                  </a:lnTo>
                  <a:lnTo>
                    <a:pt x="534" y="423"/>
                  </a:lnTo>
                  <a:lnTo>
                    <a:pt x="531" y="423"/>
                  </a:lnTo>
                  <a:lnTo>
                    <a:pt x="527" y="423"/>
                  </a:lnTo>
                  <a:lnTo>
                    <a:pt x="524" y="423"/>
                  </a:lnTo>
                  <a:lnTo>
                    <a:pt x="521" y="423"/>
                  </a:lnTo>
                  <a:lnTo>
                    <a:pt x="517" y="423"/>
                  </a:lnTo>
                  <a:lnTo>
                    <a:pt x="514" y="423"/>
                  </a:lnTo>
                  <a:lnTo>
                    <a:pt x="511" y="423"/>
                  </a:lnTo>
                  <a:lnTo>
                    <a:pt x="507" y="423"/>
                  </a:lnTo>
                  <a:lnTo>
                    <a:pt x="504" y="423"/>
                  </a:lnTo>
                  <a:lnTo>
                    <a:pt x="501" y="423"/>
                  </a:lnTo>
                  <a:lnTo>
                    <a:pt x="497" y="423"/>
                  </a:lnTo>
                  <a:lnTo>
                    <a:pt x="494" y="423"/>
                  </a:lnTo>
                  <a:lnTo>
                    <a:pt x="491" y="423"/>
                  </a:lnTo>
                  <a:lnTo>
                    <a:pt x="487" y="423"/>
                  </a:lnTo>
                  <a:lnTo>
                    <a:pt x="483" y="423"/>
                  </a:lnTo>
                  <a:lnTo>
                    <a:pt x="480" y="423"/>
                  </a:lnTo>
                  <a:lnTo>
                    <a:pt x="476" y="423"/>
                  </a:lnTo>
                  <a:lnTo>
                    <a:pt x="473" y="423"/>
                  </a:lnTo>
                  <a:lnTo>
                    <a:pt x="470" y="423"/>
                  </a:lnTo>
                  <a:lnTo>
                    <a:pt x="466" y="423"/>
                  </a:lnTo>
                  <a:lnTo>
                    <a:pt x="463" y="423"/>
                  </a:lnTo>
                  <a:lnTo>
                    <a:pt x="460" y="423"/>
                  </a:lnTo>
                  <a:lnTo>
                    <a:pt x="456" y="423"/>
                  </a:lnTo>
                  <a:lnTo>
                    <a:pt x="453" y="423"/>
                  </a:lnTo>
                  <a:lnTo>
                    <a:pt x="450" y="423"/>
                  </a:lnTo>
                  <a:lnTo>
                    <a:pt x="446" y="423"/>
                  </a:lnTo>
                  <a:lnTo>
                    <a:pt x="443" y="423"/>
                  </a:lnTo>
                  <a:lnTo>
                    <a:pt x="440" y="423"/>
                  </a:lnTo>
                  <a:lnTo>
                    <a:pt x="436" y="423"/>
                  </a:lnTo>
                  <a:lnTo>
                    <a:pt x="433" y="423"/>
                  </a:lnTo>
                  <a:lnTo>
                    <a:pt x="430" y="423"/>
                  </a:lnTo>
                  <a:lnTo>
                    <a:pt x="426" y="423"/>
                  </a:lnTo>
                  <a:lnTo>
                    <a:pt x="423" y="423"/>
                  </a:lnTo>
                  <a:lnTo>
                    <a:pt x="419" y="423"/>
                  </a:lnTo>
                  <a:lnTo>
                    <a:pt x="416" y="423"/>
                  </a:lnTo>
                  <a:lnTo>
                    <a:pt x="412" y="423"/>
                  </a:lnTo>
                  <a:lnTo>
                    <a:pt x="409" y="423"/>
                  </a:lnTo>
                  <a:lnTo>
                    <a:pt x="405" y="423"/>
                  </a:lnTo>
                  <a:lnTo>
                    <a:pt x="402" y="423"/>
                  </a:lnTo>
                  <a:lnTo>
                    <a:pt x="399" y="423"/>
                  </a:lnTo>
                  <a:lnTo>
                    <a:pt x="395" y="423"/>
                  </a:lnTo>
                  <a:lnTo>
                    <a:pt x="392" y="423"/>
                  </a:lnTo>
                  <a:lnTo>
                    <a:pt x="389" y="423"/>
                  </a:lnTo>
                  <a:lnTo>
                    <a:pt x="385" y="423"/>
                  </a:lnTo>
                  <a:lnTo>
                    <a:pt x="382" y="423"/>
                  </a:lnTo>
                  <a:lnTo>
                    <a:pt x="379" y="423"/>
                  </a:lnTo>
                  <a:lnTo>
                    <a:pt x="375" y="423"/>
                  </a:lnTo>
                  <a:lnTo>
                    <a:pt x="372" y="423"/>
                  </a:lnTo>
                  <a:lnTo>
                    <a:pt x="369" y="423"/>
                  </a:lnTo>
                  <a:lnTo>
                    <a:pt x="365" y="423"/>
                  </a:lnTo>
                  <a:lnTo>
                    <a:pt x="362" y="423"/>
                  </a:lnTo>
                  <a:lnTo>
                    <a:pt x="359" y="423"/>
                  </a:lnTo>
                  <a:lnTo>
                    <a:pt x="355" y="423"/>
                  </a:lnTo>
                  <a:lnTo>
                    <a:pt x="351" y="423"/>
                  </a:lnTo>
                  <a:lnTo>
                    <a:pt x="348" y="423"/>
                  </a:lnTo>
                  <a:lnTo>
                    <a:pt x="344" y="423"/>
                  </a:lnTo>
                  <a:lnTo>
                    <a:pt x="341" y="423"/>
                  </a:lnTo>
                  <a:lnTo>
                    <a:pt x="338" y="423"/>
                  </a:lnTo>
                  <a:lnTo>
                    <a:pt x="334" y="423"/>
                  </a:lnTo>
                  <a:lnTo>
                    <a:pt x="331" y="423"/>
                  </a:lnTo>
                  <a:lnTo>
                    <a:pt x="328" y="423"/>
                  </a:lnTo>
                  <a:lnTo>
                    <a:pt x="324" y="423"/>
                  </a:lnTo>
                  <a:lnTo>
                    <a:pt x="321" y="423"/>
                  </a:lnTo>
                  <a:lnTo>
                    <a:pt x="318" y="423"/>
                  </a:lnTo>
                  <a:lnTo>
                    <a:pt x="314" y="423"/>
                  </a:lnTo>
                  <a:lnTo>
                    <a:pt x="311" y="423"/>
                  </a:lnTo>
                  <a:lnTo>
                    <a:pt x="308" y="423"/>
                  </a:lnTo>
                  <a:lnTo>
                    <a:pt x="304" y="423"/>
                  </a:lnTo>
                  <a:lnTo>
                    <a:pt x="301" y="423"/>
                  </a:lnTo>
                  <a:lnTo>
                    <a:pt x="298" y="423"/>
                  </a:lnTo>
                  <a:lnTo>
                    <a:pt x="294" y="423"/>
                  </a:lnTo>
                  <a:lnTo>
                    <a:pt x="291" y="423"/>
                  </a:lnTo>
                  <a:lnTo>
                    <a:pt x="287" y="423"/>
                  </a:lnTo>
                  <a:lnTo>
                    <a:pt x="284" y="423"/>
                  </a:lnTo>
                  <a:lnTo>
                    <a:pt x="280" y="423"/>
                  </a:lnTo>
                  <a:lnTo>
                    <a:pt x="277" y="423"/>
                  </a:lnTo>
                  <a:lnTo>
                    <a:pt x="273" y="423"/>
                  </a:lnTo>
                  <a:lnTo>
                    <a:pt x="270" y="423"/>
                  </a:lnTo>
                  <a:lnTo>
                    <a:pt x="267" y="423"/>
                  </a:lnTo>
                  <a:lnTo>
                    <a:pt x="264" y="423"/>
                  </a:lnTo>
                  <a:lnTo>
                    <a:pt x="260" y="423"/>
                  </a:lnTo>
                  <a:lnTo>
                    <a:pt x="257" y="423"/>
                  </a:lnTo>
                  <a:lnTo>
                    <a:pt x="254" y="423"/>
                  </a:lnTo>
                  <a:lnTo>
                    <a:pt x="250" y="423"/>
                  </a:lnTo>
                  <a:lnTo>
                    <a:pt x="247" y="423"/>
                  </a:lnTo>
                  <a:lnTo>
                    <a:pt x="244" y="423"/>
                  </a:lnTo>
                  <a:lnTo>
                    <a:pt x="240" y="423"/>
                  </a:lnTo>
                  <a:lnTo>
                    <a:pt x="237" y="423"/>
                  </a:lnTo>
                  <a:lnTo>
                    <a:pt x="234" y="423"/>
                  </a:lnTo>
                  <a:lnTo>
                    <a:pt x="230" y="423"/>
                  </a:lnTo>
                  <a:lnTo>
                    <a:pt x="227" y="423"/>
                  </a:lnTo>
                  <a:lnTo>
                    <a:pt x="223" y="423"/>
                  </a:lnTo>
                  <a:lnTo>
                    <a:pt x="219" y="423"/>
                  </a:lnTo>
                  <a:lnTo>
                    <a:pt x="216" y="423"/>
                  </a:lnTo>
                  <a:lnTo>
                    <a:pt x="213" y="423"/>
                  </a:lnTo>
                  <a:lnTo>
                    <a:pt x="209" y="423"/>
                  </a:lnTo>
                  <a:lnTo>
                    <a:pt x="206" y="423"/>
                  </a:lnTo>
                  <a:lnTo>
                    <a:pt x="203" y="423"/>
                  </a:lnTo>
                  <a:lnTo>
                    <a:pt x="199" y="423"/>
                  </a:lnTo>
                  <a:lnTo>
                    <a:pt x="196" y="423"/>
                  </a:lnTo>
                  <a:lnTo>
                    <a:pt x="193" y="423"/>
                  </a:lnTo>
                  <a:lnTo>
                    <a:pt x="189" y="423"/>
                  </a:lnTo>
                  <a:lnTo>
                    <a:pt x="186" y="423"/>
                  </a:lnTo>
                  <a:lnTo>
                    <a:pt x="183" y="423"/>
                  </a:lnTo>
                  <a:lnTo>
                    <a:pt x="179" y="423"/>
                  </a:lnTo>
                  <a:lnTo>
                    <a:pt x="176" y="423"/>
                  </a:lnTo>
                  <a:lnTo>
                    <a:pt x="173" y="423"/>
                  </a:lnTo>
                  <a:lnTo>
                    <a:pt x="169" y="423"/>
                  </a:lnTo>
                  <a:lnTo>
                    <a:pt x="166" y="423"/>
                  </a:lnTo>
                  <a:lnTo>
                    <a:pt x="162" y="423"/>
                  </a:lnTo>
                  <a:lnTo>
                    <a:pt x="159" y="423"/>
                  </a:lnTo>
                  <a:lnTo>
                    <a:pt x="155" y="423"/>
                  </a:lnTo>
                  <a:lnTo>
                    <a:pt x="152" y="423"/>
                  </a:lnTo>
                  <a:lnTo>
                    <a:pt x="148" y="423"/>
                  </a:lnTo>
                  <a:lnTo>
                    <a:pt x="145" y="423"/>
                  </a:lnTo>
                  <a:lnTo>
                    <a:pt x="142" y="423"/>
                  </a:lnTo>
                  <a:lnTo>
                    <a:pt x="138" y="423"/>
                  </a:lnTo>
                  <a:lnTo>
                    <a:pt x="135" y="423"/>
                  </a:lnTo>
                  <a:lnTo>
                    <a:pt x="132" y="423"/>
                  </a:lnTo>
                  <a:lnTo>
                    <a:pt x="128" y="423"/>
                  </a:lnTo>
                  <a:lnTo>
                    <a:pt x="125" y="423"/>
                  </a:lnTo>
                  <a:lnTo>
                    <a:pt x="122" y="423"/>
                  </a:lnTo>
                  <a:lnTo>
                    <a:pt x="118" y="423"/>
                  </a:lnTo>
                  <a:lnTo>
                    <a:pt x="115" y="423"/>
                  </a:lnTo>
                  <a:lnTo>
                    <a:pt x="112" y="423"/>
                  </a:lnTo>
                  <a:lnTo>
                    <a:pt x="108" y="423"/>
                  </a:lnTo>
                  <a:lnTo>
                    <a:pt x="105" y="423"/>
                  </a:lnTo>
                  <a:lnTo>
                    <a:pt x="102" y="423"/>
                  </a:lnTo>
                  <a:lnTo>
                    <a:pt x="98" y="423"/>
                  </a:lnTo>
                  <a:lnTo>
                    <a:pt x="95" y="423"/>
                  </a:lnTo>
                  <a:lnTo>
                    <a:pt x="91" y="423"/>
                  </a:lnTo>
                  <a:lnTo>
                    <a:pt x="87" y="423"/>
                  </a:lnTo>
                  <a:lnTo>
                    <a:pt x="84" y="423"/>
                  </a:lnTo>
                  <a:lnTo>
                    <a:pt x="81" y="423"/>
                  </a:lnTo>
                  <a:lnTo>
                    <a:pt x="77" y="423"/>
                  </a:lnTo>
                  <a:lnTo>
                    <a:pt x="74" y="423"/>
                  </a:lnTo>
                  <a:lnTo>
                    <a:pt x="71" y="423"/>
                  </a:lnTo>
                  <a:lnTo>
                    <a:pt x="67" y="423"/>
                  </a:lnTo>
                  <a:lnTo>
                    <a:pt x="64" y="423"/>
                  </a:lnTo>
                  <a:lnTo>
                    <a:pt x="61" y="423"/>
                  </a:lnTo>
                  <a:lnTo>
                    <a:pt x="57" y="423"/>
                  </a:lnTo>
                  <a:lnTo>
                    <a:pt x="54" y="423"/>
                  </a:lnTo>
                  <a:lnTo>
                    <a:pt x="51" y="423"/>
                  </a:lnTo>
                  <a:lnTo>
                    <a:pt x="47" y="423"/>
                  </a:lnTo>
                  <a:lnTo>
                    <a:pt x="44" y="423"/>
                  </a:lnTo>
                  <a:lnTo>
                    <a:pt x="41" y="423"/>
                  </a:lnTo>
                  <a:lnTo>
                    <a:pt x="37" y="423"/>
                  </a:lnTo>
                  <a:lnTo>
                    <a:pt x="34" y="423"/>
                  </a:lnTo>
                  <a:lnTo>
                    <a:pt x="30" y="423"/>
                  </a:lnTo>
                  <a:lnTo>
                    <a:pt x="27" y="423"/>
                  </a:lnTo>
                  <a:lnTo>
                    <a:pt x="23" y="423"/>
                  </a:lnTo>
                  <a:lnTo>
                    <a:pt x="20" y="423"/>
                  </a:lnTo>
                  <a:lnTo>
                    <a:pt x="16" y="423"/>
                  </a:lnTo>
                  <a:lnTo>
                    <a:pt x="13" y="423"/>
                  </a:lnTo>
                  <a:lnTo>
                    <a:pt x="10" y="423"/>
                  </a:lnTo>
                  <a:lnTo>
                    <a:pt x="6" y="423"/>
                  </a:lnTo>
                  <a:lnTo>
                    <a:pt x="3" y="423"/>
                  </a:lnTo>
                  <a:lnTo>
                    <a:pt x="0" y="423"/>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03" name="Freeform 32"/>
            <p:cNvSpPr>
              <a:spLocks/>
            </p:cNvSpPr>
            <p:nvPr/>
          </p:nvSpPr>
          <p:spPr bwMode="auto">
            <a:xfrm>
              <a:off x="3294" y="1586"/>
              <a:ext cx="986" cy="429"/>
            </a:xfrm>
            <a:custGeom>
              <a:avLst/>
              <a:gdLst>
                <a:gd name="T0" fmla="*/ 31 w 986"/>
                <a:gd name="T1" fmla="*/ 339 h 429"/>
                <a:gd name="T2" fmla="*/ 64 w 986"/>
                <a:gd name="T3" fmla="*/ 216 h 429"/>
                <a:gd name="T4" fmla="*/ 95 w 986"/>
                <a:gd name="T5" fmla="*/ 120 h 429"/>
                <a:gd name="T6" fmla="*/ 129 w 986"/>
                <a:gd name="T7" fmla="*/ 51 h 429"/>
                <a:gd name="T8" fmla="*/ 163 w 986"/>
                <a:gd name="T9" fmla="*/ 12 h 429"/>
                <a:gd name="T10" fmla="*/ 197 w 986"/>
                <a:gd name="T11" fmla="*/ 0 h 429"/>
                <a:gd name="T12" fmla="*/ 231 w 986"/>
                <a:gd name="T13" fmla="*/ 12 h 429"/>
                <a:gd name="T14" fmla="*/ 261 w 986"/>
                <a:gd name="T15" fmla="*/ 31 h 429"/>
                <a:gd name="T16" fmla="*/ 295 w 986"/>
                <a:gd name="T17" fmla="*/ 58 h 429"/>
                <a:gd name="T18" fmla="*/ 329 w 986"/>
                <a:gd name="T19" fmla="*/ 92 h 429"/>
                <a:gd name="T20" fmla="*/ 360 w 986"/>
                <a:gd name="T21" fmla="*/ 128 h 429"/>
                <a:gd name="T22" fmla="*/ 394 w 986"/>
                <a:gd name="T23" fmla="*/ 158 h 429"/>
                <a:gd name="T24" fmla="*/ 427 w 986"/>
                <a:gd name="T25" fmla="*/ 193 h 429"/>
                <a:gd name="T26" fmla="*/ 458 w 986"/>
                <a:gd name="T27" fmla="*/ 224 h 429"/>
                <a:gd name="T28" fmla="*/ 493 w 986"/>
                <a:gd name="T29" fmla="*/ 250 h 429"/>
                <a:gd name="T30" fmla="*/ 526 w 986"/>
                <a:gd name="T31" fmla="*/ 278 h 429"/>
                <a:gd name="T32" fmla="*/ 557 w 986"/>
                <a:gd name="T33" fmla="*/ 301 h 429"/>
                <a:gd name="T34" fmla="*/ 591 w 986"/>
                <a:gd name="T35" fmla="*/ 321 h 429"/>
                <a:gd name="T36" fmla="*/ 625 w 986"/>
                <a:gd name="T37" fmla="*/ 336 h 429"/>
                <a:gd name="T38" fmla="*/ 656 w 986"/>
                <a:gd name="T39" fmla="*/ 351 h 429"/>
                <a:gd name="T40" fmla="*/ 689 w 986"/>
                <a:gd name="T41" fmla="*/ 362 h 429"/>
                <a:gd name="T42" fmla="*/ 723 w 986"/>
                <a:gd name="T43" fmla="*/ 374 h 429"/>
                <a:gd name="T44" fmla="*/ 757 w 986"/>
                <a:gd name="T45" fmla="*/ 385 h 429"/>
                <a:gd name="T46" fmla="*/ 791 w 986"/>
                <a:gd name="T47" fmla="*/ 393 h 429"/>
                <a:gd name="T48" fmla="*/ 825 w 986"/>
                <a:gd name="T49" fmla="*/ 397 h 429"/>
                <a:gd name="T50" fmla="*/ 856 w 986"/>
                <a:gd name="T51" fmla="*/ 405 h 429"/>
                <a:gd name="T52" fmla="*/ 889 w 986"/>
                <a:gd name="T53" fmla="*/ 408 h 429"/>
                <a:gd name="T54" fmla="*/ 924 w 986"/>
                <a:gd name="T55" fmla="*/ 413 h 429"/>
                <a:gd name="T56" fmla="*/ 958 w 986"/>
                <a:gd name="T57" fmla="*/ 416 h 429"/>
                <a:gd name="T58" fmla="*/ 981 w 986"/>
                <a:gd name="T59" fmla="*/ 428 h 429"/>
                <a:gd name="T60" fmla="*/ 947 w 986"/>
                <a:gd name="T61" fmla="*/ 428 h 429"/>
                <a:gd name="T62" fmla="*/ 914 w 986"/>
                <a:gd name="T63" fmla="*/ 428 h 429"/>
                <a:gd name="T64" fmla="*/ 879 w 986"/>
                <a:gd name="T65" fmla="*/ 428 h 429"/>
                <a:gd name="T66" fmla="*/ 845 w 986"/>
                <a:gd name="T67" fmla="*/ 428 h 429"/>
                <a:gd name="T68" fmla="*/ 812 w 986"/>
                <a:gd name="T69" fmla="*/ 428 h 429"/>
                <a:gd name="T70" fmla="*/ 777 w 986"/>
                <a:gd name="T71" fmla="*/ 428 h 429"/>
                <a:gd name="T72" fmla="*/ 743 w 986"/>
                <a:gd name="T73" fmla="*/ 428 h 429"/>
                <a:gd name="T74" fmla="*/ 710 w 986"/>
                <a:gd name="T75" fmla="*/ 428 h 429"/>
                <a:gd name="T76" fmla="*/ 676 w 986"/>
                <a:gd name="T77" fmla="*/ 428 h 429"/>
                <a:gd name="T78" fmla="*/ 642 w 986"/>
                <a:gd name="T79" fmla="*/ 428 h 429"/>
                <a:gd name="T80" fmla="*/ 608 w 986"/>
                <a:gd name="T81" fmla="*/ 428 h 429"/>
                <a:gd name="T82" fmla="*/ 574 w 986"/>
                <a:gd name="T83" fmla="*/ 428 h 429"/>
                <a:gd name="T84" fmla="*/ 540 w 986"/>
                <a:gd name="T85" fmla="*/ 428 h 429"/>
                <a:gd name="T86" fmla="*/ 506 w 986"/>
                <a:gd name="T87" fmla="*/ 428 h 429"/>
                <a:gd name="T88" fmla="*/ 472 w 986"/>
                <a:gd name="T89" fmla="*/ 428 h 429"/>
                <a:gd name="T90" fmla="*/ 438 w 986"/>
                <a:gd name="T91" fmla="*/ 428 h 429"/>
                <a:gd name="T92" fmla="*/ 404 w 986"/>
                <a:gd name="T93" fmla="*/ 428 h 429"/>
                <a:gd name="T94" fmla="*/ 370 w 986"/>
                <a:gd name="T95" fmla="*/ 428 h 429"/>
                <a:gd name="T96" fmla="*/ 336 w 986"/>
                <a:gd name="T97" fmla="*/ 428 h 429"/>
                <a:gd name="T98" fmla="*/ 302 w 986"/>
                <a:gd name="T99" fmla="*/ 428 h 429"/>
                <a:gd name="T100" fmla="*/ 268 w 986"/>
                <a:gd name="T101" fmla="*/ 428 h 429"/>
                <a:gd name="T102" fmla="*/ 234 w 986"/>
                <a:gd name="T103" fmla="*/ 428 h 429"/>
                <a:gd name="T104" fmla="*/ 200 w 986"/>
                <a:gd name="T105" fmla="*/ 428 h 429"/>
                <a:gd name="T106" fmla="*/ 166 w 986"/>
                <a:gd name="T107" fmla="*/ 428 h 429"/>
                <a:gd name="T108" fmla="*/ 133 w 986"/>
                <a:gd name="T109" fmla="*/ 428 h 429"/>
                <a:gd name="T110" fmla="*/ 98 w 986"/>
                <a:gd name="T111" fmla="*/ 428 h 429"/>
                <a:gd name="T112" fmla="*/ 64 w 986"/>
                <a:gd name="T113" fmla="*/ 428 h 429"/>
                <a:gd name="T114" fmla="*/ 31 w 986"/>
                <a:gd name="T115" fmla="*/ 428 h 4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6"/>
                <a:gd name="T175" fmla="*/ 0 h 429"/>
                <a:gd name="T176" fmla="*/ 986 w 986"/>
                <a:gd name="T177" fmla="*/ 429 h 4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6" h="429">
                  <a:moveTo>
                    <a:pt x="0" y="428"/>
                  </a:moveTo>
                  <a:lnTo>
                    <a:pt x="3" y="424"/>
                  </a:lnTo>
                  <a:lnTo>
                    <a:pt x="6" y="420"/>
                  </a:lnTo>
                  <a:lnTo>
                    <a:pt x="10" y="408"/>
                  </a:lnTo>
                  <a:lnTo>
                    <a:pt x="13" y="401"/>
                  </a:lnTo>
                  <a:lnTo>
                    <a:pt x="16" y="390"/>
                  </a:lnTo>
                  <a:lnTo>
                    <a:pt x="20" y="378"/>
                  </a:lnTo>
                  <a:lnTo>
                    <a:pt x="24" y="367"/>
                  </a:lnTo>
                  <a:lnTo>
                    <a:pt x="27" y="355"/>
                  </a:lnTo>
                  <a:lnTo>
                    <a:pt x="31" y="339"/>
                  </a:lnTo>
                  <a:lnTo>
                    <a:pt x="34" y="328"/>
                  </a:lnTo>
                  <a:lnTo>
                    <a:pt x="37" y="316"/>
                  </a:lnTo>
                  <a:lnTo>
                    <a:pt x="41" y="305"/>
                  </a:lnTo>
                  <a:lnTo>
                    <a:pt x="44" y="289"/>
                  </a:lnTo>
                  <a:lnTo>
                    <a:pt x="47" y="278"/>
                  </a:lnTo>
                  <a:lnTo>
                    <a:pt x="51" y="266"/>
                  </a:lnTo>
                  <a:lnTo>
                    <a:pt x="54" y="255"/>
                  </a:lnTo>
                  <a:lnTo>
                    <a:pt x="57" y="239"/>
                  </a:lnTo>
                  <a:lnTo>
                    <a:pt x="61" y="227"/>
                  </a:lnTo>
                  <a:lnTo>
                    <a:pt x="64" y="216"/>
                  </a:lnTo>
                  <a:lnTo>
                    <a:pt x="64" y="204"/>
                  </a:lnTo>
                  <a:lnTo>
                    <a:pt x="67" y="197"/>
                  </a:lnTo>
                  <a:lnTo>
                    <a:pt x="71" y="186"/>
                  </a:lnTo>
                  <a:lnTo>
                    <a:pt x="75" y="174"/>
                  </a:lnTo>
                  <a:lnTo>
                    <a:pt x="78" y="162"/>
                  </a:lnTo>
                  <a:lnTo>
                    <a:pt x="82" y="155"/>
                  </a:lnTo>
                  <a:lnTo>
                    <a:pt x="85" y="143"/>
                  </a:lnTo>
                  <a:lnTo>
                    <a:pt x="88" y="135"/>
                  </a:lnTo>
                  <a:lnTo>
                    <a:pt x="92" y="128"/>
                  </a:lnTo>
                  <a:lnTo>
                    <a:pt x="95" y="120"/>
                  </a:lnTo>
                  <a:lnTo>
                    <a:pt x="98" y="108"/>
                  </a:lnTo>
                  <a:lnTo>
                    <a:pt x="102" y="100"/>
                  </a:lnTo>
                  <a:lnTo>
                    <a:pt x="105" y="92"/>
                  </a:lnTo>
                  <a:lnTo>
                    <a:pt x="108" y="89"/>
                  </a:lnTo>
                  <a:lnTo>
                    <a:pt x="112" y="81"/>
                  </a:lnTo>
                  <a:lnTo>
                    <a:pt x="115" y="74"/>
                  </a:lnTo>
                  <a:lnTo>
                    <a:pt x="118" y="66"/>
                  </a:lnTo>
                  <a:lnTo>
                    <a:pt x="122" y="62"/>
                  </a:lnTo>
                  <a:lnTo>
                    <a:pt x="125" y="58"/>
                  </a:lnTo>
                  <a:lnTo>
                    <a:pt x="129" y="51"/>
                  </a:lnTo>
                  <a:lnTo>
                    <a:pt x="133" y="46"/>
                  </a:lnTo>
                  <a:lnTo>
                    <a:pt x="136" y="43"/>
                  </a:lnTo>
                  <a:lnTo>
                    <a:pt x="139" y="39"/>
                  </a:lnTo>
                  <a:lnTo>
                    <a:pt x="143" y="31"/>
                  </a:lnTo>
                  <a:lnTo>
                    <a:pt x="146" y="28"/>
                  </a:lnTo>
                  <a:lnTo>
                    <a:pt x="149" y="28"/>
                  </a:lnTo>
                  <a:lnTo>
                    <a:pt x="153" y="23"/>
                  </a:lnTo>
                  <a:lnTo>
                    <a:pt x="156" y="20"/>
                  </a:lnTo>
                  <a:lnTo>
                    <a:pt x="159" y="16"/>
                  </a:lnTo>
                  <a:lnTo>
                    <a:pt x="163" y="12"/>
                  </a:lnTo>
                  <a:lnTo>
                    <a:pt x="166" y="12"/>
                  </a:lnTo>
                  <a:lnTo>
                    <a:pt x="169" y="8"/>
                  </a:lnTo>
                  <a:lnTo>
                    <a:pt x="173" y="8"/>
                  </a:lnTo>
                  <a:lnTo>
                    <a:pt x="176" y="4"/>
                  </a:lnTo>
                  <a:lnTo>
                    <a:pt x="180" y="4"/>
                  </a:lnTo>
                  <a:lnTo>
                    <a:pt x="184" y="4"/>
                  </a:lnTo>
                  <a:lnTo>
                    <a:pt x="187" y="4"/>
                  </a:lnTo>
                  <a:lnTo>
                    <a:pt x="190" y="4"/>
                  </a:lnTo>
                  <a:lnTo>
                    <a:pt x="194" y="4"/>
                  </a:lnTo>
                  <a:lnTo>
                    <a:pt x="197" y="0"/>
                  </a:lnTo>
                  <a:lnTo>
                    <a:pt x="200" y="4"/>
                  </a:lnTo>
                  <a:lnTo>
                    <a:pt x="204" y="4"/>
                  </a:lnTo>
                  <a:lnTo>
                    <a:pt x="207" y="4"/>
                  </a:lnTo>
                  <a:lnTo>
                    <a:pt x="210" y="4"/>
                  </a:lnTo>
                  <a:lnTo>
                    <a:pt x="214" y="4"/>
                  </a:lnTo>
                  <a:lnTo>
                    <a:pt x="217" y="4"/>
                  </a:lnTo>
                  <a:lnTo>
                    <a:pt x="220" y="8"/>
                  </a:lnTo>
                  <a:lnTo>
                    <a:pt x="224" y="8"/>
                  </a:lnTo>
                  <a:lnTo>
                    <a:pt x="227" y="8"/>
                  </a:lnTo>
                  <a:lnTo>
                    <a:pt x="231" y="12"/>
                  </a:lnTo>
                  <a:lnTo>
                    <a:pt x="234" y="12"/>
                  </a:lnTo>
                  <a:lnTo>
                    <a:pt x="238" y="12"/>
                  </a:lnTo>
                  <a:lnTo>
                    <a:pt x="241" y="16"/>
                  </a:lnTo>
                  <a:lnTo>
                    <a:pt x="245" y="16"/>
                  </a:lnTo>
                  <a:lnTo>
                    <a:pt x="248" y="20"/>
                  </a:lnTo>
                  <a:lnTo>
                    <a:pt x="251" y="20"/>
                  </a:lnTo>
                  <a:lnTo>
                    <a:pt x="255" y="23"/>
                  </a:lnTo>
                  <a:lnTo>
                    <a:pt x="255" y="28"/>
                  </a:lnTo>
                  <a:lnTo>
                    <a:pt x="258" y="28"/>
                  </a:lnTo>
                  <a:lnTo>
                    <a:pt x="261" y="31"/>
                  </a:lnTo>
                  <a:lnTo>
                    <a:pt x="265" y="31"/>
                  </a:lnTo>
                  <a:lnTo>
                    <a:pt x="268" y="35"/>
                  </a:lnTo>
                  <a:lnTo>
                    <a:pt x="271" y="39"/>
                  </a:lnTo>
                  <a:lnTo>
                    <a:pt x="274" y="43"/>
                  </a:lnTo>
                  <a:lnTo>
                    <a:pt x="278" y="43"/>
                  </a:lnTo>
                  <a:lnTo>
                    <a:pt x="282" y="46"/>
                  </a:lnTo>
                  <a:lnTo>
                    <a:pt x="285" y="51"/>
                  </a:lnTo>
                  <a:lnTo>
                    <a:pt x="289" y="54"/>
                  </a:lnTo>
                  <a:lnTo>
                    <a:pt x="292" y="54"/>
                  </a:lnTo>
                  <a:lnTo>
                    <a:pt x="295" y="58"/>
                  </a:lnTo>
                  <a:lnTo>
                    <a:pt x="299" y="62"/>
                  </a:lnTo>
                  <a:lnTo>
                    <a:pt x="302" y="66"/>
                  </a:lnTo>
                  <a:lnTo>
                    <a:pt x="305" y="69"/>
                  </a:lnTo>
                  <a:lnTo>
                    <a:pt x="309" y="69"/>
                  </a:lnTo>
                  <a:lnTo>
                    <a:pt x="312" y="74"/>
                  </a:lnTo>
                  <a:lnTo>
                    <a:pt x="315" y="77"/>
                  </a:lnTo>
                  <a:lnTo>
                    <a:pt x="319" y="81"/>
                  </a:lnTo>
                  <a:lnTo>
                    <a:pt x="322" y="85"/>
                  </a:lnTo>
                  <a:lnTo>
                    <a:pt x="325" y="89"/>
                  </a:lnTo>
                  <a:lnTo>
                    <a:pt x="329" y="92"/>
                  </a:lnTo>
                  <a:lnTo>
                    <a:pt x="333" y="97"/>
                  </a:lnTo>
                  <a:lnTo>
                    <a:pt x="336" y="97"/>
                  </a:lnTo>
                  <a:lnTo>
                    <a:pt x="340" y="100"/>
                  </a:lnTo>
                  <a:lnTo>
                    <a:pt x="343" y="105"/>
                  </a:lnTo>
                  <a:lnTo>
                    <a:pt x="346" y="108"/>
                  </a:lnTo>
                  <a:lnTo>
                    <a:pt x="350" y="112"/>
                  </a:lnTo>
                  <a:lnTo>
                    <a:pt x="350" y="116"/>
                  </a:lnTo>
                  <a:lnTo>
                    <a:pt x="353" y="120"/>
                  </a:lnTo>
                  <a:lnTo>
                    <a:pt x="356" y="123"/>
                  </a:lnTo>
                  <a:lnTo>
                    <a:pt x="360" y="128"/>
                  </a:lnTo>
                  <a:lnTo>
                    <a:pt x="363" y="128"/>
                  </a:lnTo>
                  <a:lnTo>
                    <a:pt x="366" y="131"/>
                  </a:lnTo>
                  <a:lnTo>
                    <a:pt x="370" y="135"/>
                  </a:lnTo>
                  <a:lnTo>
                    <a:pt x="373" y="139"/>
                  </a:lnTo>
                  <a:lnTo>
                    <a:pt x="376" y="143"/>
                  </a:lnTo>
                  <a:lnTo>
                    <a:pt x="380" y="147"/>
                  </a:lnTo>
                  <a:lnTo>
                    <a:pt x="383" y="151"/>
                  </a:lnTo>
                  <a:lnTo>
                    <a:pt x="387" y="155"/>
                  </a:lnTo>
                  <a:lnTo>
                    <a:pt x="391" y="158"/>
                  </a:lnTo>
                  <a:lnTo>
                    <a:pt x="394" y="158"/>
                  </a:lnTo>
                  <a:lnTo>
                    <a:pt x="397" y="162"/>
                  </a:lnTo>
                  <a:lnTo>
                    <a:pt x="401" y="166"/>
                  </a:lnTo>
                  <a:lnTo>
                    <a:pt x="404" y="170"/>
                  </a:lnTo>
                  <a:lnTo>
                    <a:pt x="407" y="174"/>
                  </a:lnTo>
                  <a:lnTo>
                    <a:pt x="411" y="178"/>
                  </a:lnTo>
                  <a:lnTo>
                    <a:pt x="414" y="181"/>
                  </a:lnTo>
                  <a:lnTo>
                    <a:pt x="417" y="181"/>
                  </a:lnTo>
                  <a:lnTo>
                    <a:pt x="421" y="186"/>
                  </a:lnTo>
                  <a:lnTo>
                    <a:pt x="424" y="189"/>
                  </a:lnTo>
                  <a:lnTo>
                    <a:pt x="427" y="193"/>
                  </a:lnTo>
                  <a:lnTo>
                    <a:pt x="431" y="197"/>
                  </a:lnTo>
                  <a:lnTo>
                    <a:pt x="434" y="201"/>
                  </a:lnTo>
                  <a:lnTo>
                    <a:pt x="438" y="201"/>
                  </a:lnTo>
                  <a:lnTo>
                    <a:pt x="442" y="204"/>
                  </a:lnTo>
                  <a:lnTo>
                    <a:pt x="445" y="209"/>
                  </a:lnTo>
                  <a:lnTo>
                    <a:pt x="445" y="212"/>
                  </a:lnTo>
                  <a:lnTo>
                    <a:pt x="448" y="216"/>
                  </a:lnTo>
                  <a:lnTo>
                    <a:pt x="452" y="216"/>
                  </a:lnTo>
                  <a:lnTo>
                    <a:pt x="455" y="220"/>
                  </a:lnTo>
                  <a:lnTo>
                    <a:pt x="458" y="224"/>
                  </a:lnTo>
                  <a:lnTo>
                    <a:pt x="462" y="227"/>
                  </a:lnTo>
                  <a:lnTo>
                    <a:pt x="465" y="227"/>
                  </a:lnTo>
                  <a:lnTo>
                    <a:pt x="468" y="232"/>
                  </a:lnTo>
                  <a:lnTo>
                    <a:pt x="472" y="235"/>
                  </a:lnTo>
                  <a:lnTo>
                    <a:pt x="475" y="239"/>
                  </a:lnTo>
                  <a:lnTo>
                    <a:pt x="478" y="239"/>
                  </a:lnTo>
                  <a:lnTo>
                    <a:pt x="482" y="243"/>
                  </a:lnTo>
                  <a:lnTo>
                    <a:pt x="485" y="247"/>
                  </a:lnTo>
                  <a:lnTo>
                    <a:pt x="489" y="250"/>
                  </a:lnTo>
                  <a:lnTo>
                    <a:pt x="493" y="250"/>
                  </a:lnTo>
                  <a:lnTo>
                    <a:pt x="496" y="255"/>
                  </a:lnTo>
                  <a:lnTo>
                    <a:pt x="499" y="258"/>
                  </a:lnTo>
                  <a:lnTo>
                    <a:pt x="503" y="258"/>
                  </a:lnTo>
                  <a:lnTo>
                    <a:pt x="506" y="262"/>
                  </a:lnTo>
                  <a:lnTo>
                    <a:pt x="509" y="266"/>
                  </a:lnTo>
                  <a:lnTo>
                    <a:pt x="513" y="266"/>
                  </a:lnTo>
                  <a:lnTo>
                    <a:pt x="516" y="270"/>
                  </a:lnTo>
                  <a:lnTo>
                    <a:pt x="519" y="273"/>
                  </a:lnTo>
                  <a:lnTo>
                    <a:pt x="523" y="273"/>
                  </a:lnTo>
                  <a:lnTo>
                    <a:pt x="526" y="278"/>
                  </a:lnTo>
                  <a:lnTo>
                    <a:pt x="529" y="278"/>
                  </a:lnTo>
                  <a:lnTo>
                    <a:pt x="533" y="281"/>
                  </a:lnTo>
                  <a:lnTo>
                    <a:pt x="536" y="286"/>
                  </a:lnTo>
                  <a:lnTo>
                    <a:pt x="540" y="286"/>
                  </a:lnTo>
                  <a:lnTo>
                    <a:pt x="540" y="289"/>
                  </a:lnTo>
                  <a:lnTo>
                    <a:pt x="543" y="289"/>
                  </a:lnTo>
                  <a:lnTo>
                    <a:pt x="547" y="293"/>
                  </a:lnTo>
                  <a:lnTo>
                    <a:pt x="550" y="297"/>
                  </a:lnTo>
                  <a:lnTo>
                    <a:pt x="554" y="297"/>
                  </a:lnTo>
                  <a:lnTo>
                    <a:pt x="557" y="301"/>
                  </a:lnTo>
                  <a:lnTo>
                    <a:pt x="560" y="301"/>
                  </a:lnTo>
                  <a:lnTo>
                    <a:pt x="564" y="305"/>
                  </a:lnTo>
                  <a:lnTo>
                    <a:pt x="567" y="305"/>
                  </a:lnTo>
                  <a:lnTo>
                    <a:pt x="570" y="309"/>
                  </a:lnTo>
                  <a:lnTo>
                    <a:pt x="574" y="309"/>
                  </a:lnTo>
                  <a:lnTo>
                    <a:pt x="577" y="313"/>
                  </a:lnTo>
                  <a:lnTo>
                    <a:pt x="580" y="313"/>
                  </a:lnTo>
                  <a:lnTo>
                    <a:pt x="584" y="316"/>
                  </a:lnTo>
                  <a:lnTo>
                    <a:pt x="587" y="316"/>
                  </a:lnTo>
                  <a:lnTo>
                    <a:pt x="591" y="321"/>
                  </a:lnTo>
                  <a:lnTo>
                    <a:pt x="594" y="321"/>
                  </a:lnTo>
                  <a:lnTo>
                    <a:pt x="598" y="324"/>
                  </a:lnTo>
                  <a:lnTo>
                    <a:pt x="601" y="324"/>
                  </a:lnTo>
                  <a:lnTo>
                    <a:pt x="605" y="328"/>
                  </a:lnTo>
                  <a:lnTo>
                    <a:pt x="608" y="328"/>
                  </a:lnTo>
                  <a:lnTo>
                    <a:pt x="611" y="332"/>
                  </a:lnTo>
                  <a:lnTo>
                    <a:pt x="615" y="332"/>
                  </a:lnTo>
                  <a:lnTo>
                    <a:pt x="618" y="332"/>
                  </a:lnTo>
                  <a:lnTo>
                    <a:pt x="621" y="336"/>
                  </a:lnTo>
                  <a:lnTo>
                    <a:pt x="625" y="336"/>
                  </a:lnTo>
                  <a:lnTo>
                    <a:pt x="628" y="339"/>
                  </a:lnTo>
                  <a:lnTo>
                    <a:pt x="631" y="339"/>
                  </a:lnTo>
                  <a:lnTo>
                    <a:pt x="635" y="339"/>
                  </a:lnTo>
                  <a:lnTo>
                    <a:pt x="635" y="344"/>
                  </a:lnTo>
                  <a:lnTo>
                    <a:pt x="638" y="344"/>
                  </a:lnTo>
                  <a:lnTo>
                    <a:pt x="642" y="347"/>
                  </a:lnTo>
                  <a:lnTo>
                    <a:pt x="645" y="347"/>
                  </a:lnTo>
                  <a:lnTo>
                    <a:pt x="649" y="347"/>
                  </a:lnTo>
                  <a:lnTo>
                    <a:pt x="652" y="351"/>
                  </a:lnTo>
                  <a:lnTo>
                    <a:pt x="656" y="351"/>
                  </a:lnTo>
                  <a:lnTo>
                    <a:pt x="659" y="351"/>
                  </a:lnTo>
                  <a:lnTo>
                    <a:pt x="662" y="355"/>
                  </a:lnTo>
                  <a:lnTo>
                    <a:pt x="666" y="355"/>
                  </a:lnTo>
                  <a:lnTo>
                    <a:pt x="669" y="355"/>
                  </a:lnTo>
                  <a:lnTo>
                    <a:pt x="672" y="359"/>
                  </a:lnTo>
                  <a:lnTo>
                    <a:pt x="676" y="359"/>
                  </a:lnTo>
                  <a:lnTo>
                    <a:pt x="679" y="359"/>
                  </a:lnTo>
                  <a:lnTo>
                    <a:pt x="682" y="362"/>
                  </a:lnTo>
                  <a:lnTo>
                    <a:pt x="686" y="362"/>
                  </a:lnTo>
                  <a:lnTo>
                    <a:pt x="689" y="362"/>
                  </a:lnTo>
                  <a:lnTo>
                    <a:pt x="692" y="367"/>
                  </a:lnTo>
                  <a:lnTo>
                    <a:pt x="696" y="367"/>
                  </a:lnTo>
                  <a:lnTo>
                    <a:pt x="700" y="367"/>
                  </a:lnTo>
                  <a:lnTo>
                    <a:pt x="703" y="370"/>
                  </a:lnTo>
                  <a:lnTo>
                    <a:pt x="707" y="370"/>
                  </a:lnTo>
                  <a:lnTo>
                    <a:pt x="710" y="370"/>
                  </a:lnTo>
                  <a:lnTo>
                    <a:pt x="713" y="370"/>
                  </a:lnTo>
                  <a:lnTo>
                    <a:pt x="717" y="374"/>
                  </a:lnTo>
                  <a:lnTo>
                    <a:pt x="720" y="374"/>
                  </a:lnTo>
                  <a:lnTo>
                    <a:pt x="723" y="374"/>
                  </a:lnTo>
                  <a:lnTo>
                    <a:pt x="726" y="374"/>
                  </a:lnTo>
                  <a:lnTo>
                    <a:pt x="730" y="378"/>
                  </a:lnTo>
                  <a:lnTo>
                    <a:pt x="733" y="378"/>
                  </a:lnTo>
                  <a:lnTo>
                    <a:pt x="736" y="378"/>
                  </a:lnTo>
                  <a:lnTo>
                    <a:pt x="740" y="382"/>
                  </a:lnTo>
                  <a:lnTo>
                    <a:pt x="743" y="382"/>
                  </a:lnTo>
                  <a:lnTo>
                    <a:pt x="747" y="382"/>
                  </a:lnTo>
                  <a:lnTo>
                    <a:pt x="751" y="382"/>
                  </a:lnTo>
                  <a:lnTo>
                    <a:pt x="754" y="385"/>
                  </a:lnTo>
                  <a:lnTo>
                    <a:pt x="757" y="385"/>
                  </a:lnTo>
                  <a:lnTo>
                    <a:pt x="761" y="385"/>
                  </a:lnTo>
                  <a:lnTo>
                    <a:pt x="764" y="385"/>
                  </a:lnTo>
                  <a:lnTo>
                    <a:pt x="767" y="385"/>
                  </a:lnTo>
                  <a:lnTo>
                    <a:pt x="771" y="390"/>
                  </a:lnTo>
                  <a:lnTo>
                    <a:pt x="774" y="390"/>
                  </a:lnTo>
                  <a:lnTo>
                    <a:pt x="777" y="390"/>
                  </a:lnTo>
                  <a:lnTo>
                    <a:pt x="781" y="390"/>
                  </a:lnTo>
                  <a:lnTo>
                    <a:pt x="784" y="390"/>
                  </a:lnTo>
                  <a:lnTo>
                    <a:pt x="787" y="393"/>
                  </a:lnTo>
                  <a:lnTo>
                    <a:pt x="791" y="393"/>
                  </a:lnTo>
                  <a:lnTo>
                    <a:pt x="794" y="393"/>
                  </a:lnTo>
                  <a:lnTo>
                    <a:pt x="798" y="393"/>
                  </a:lnTo>
                  <a:lnTo>
                    <a:pt x="801" y="393"/>
                  </a:lnTo>
                  <a:lnTo>
                    <a:pt x="805" y="397"/>
                  </a:lnTo>
                  <a:lnTo>
                    <a:pt x="808" y="397"/>
                  </a:lnTo>
                  <a:lnTo>
                    <a:pt x="812" y="397"/>
                  </a:lnTo>
                  <a:lnTo>
                    <a:pt x="815" y="397"/>
                  </a:lnTo>
                  <a:lnTo>
                    <a:pt x="818" y="397"/>
                  </a:lnTo>
                  <a:lnTo>
                    <a:pt x="822" y="397"/>
                  </a:lnTo>
                  <a:lnTo>
                    <a:pt x="825" y="397"/>
                  </a:lnTo>
                  <a:lnTo>
                    <a:pt x="825" y="401"/>
                  </a:lnTo>
                  <a:lnTo>
                    <a:pt x="828" y="401"/>
                  </a:lnTo>
                  <a:lnTo>
                    <a:pt x="832" y="401"/>
                  </a:lnTo>
                  <a:lnTo>
                    <a:pt x="835" y="401"/>
                  </a:lnTo>
                  <a:lnTo>
                    <a:pt x="838" y="401"/>
                  </a:lnTo>
                  <a:lnTo>
                    <a:pt x="842" y="401"/>
                  </a:lnTo>
                  <a:lnTo>
                    <a:pt x="845" y="401"/>
                  </a:lnTo>
                  <a:lnTo>
                    <a:pt x="849" y="405"/>
                  </a:lnTo>
                  <a:lnTo>
                    <a:pt x="852" y="405"/>
                  </a:lnTo>
                  <a:lnTo>
                    <a:pt x="856" y="405"/>
                  </a:lnTo>
                  <a:lnTo>
                    <a:pt x="859" y="405"/>
                  </a:lnTo>
                  <a:lnTo>
                    <a:pt x="863" y="405"/>
                  </a:lnTo>
                  <a:lnTo>
                    <a:pt x="866" y="405"/>
                  </a:lnTo>
                  <a:lnTo>
                    <a:pt x="869" y="405"/>
                  </a:lnTo>
                  <a:lnTo>
                    <a:pt x="873" y="405"/>
                  </a:lnTo>
                  <a:lnTo>
                    <a:pt x="876" y="408"/>
                  </a:lnTo>
                  <a:lnTo>
                    <a:pt x="879" y="408"/>
                  </a:lnTo>
                  <a:lnTo>
                    <a:pt x="883" y="408"/>
                  </a:lnTo>
                  <a:lnTo>
                    <a:pt x="886" y="408"/>
                  </a:lnTo>
                  <a:lnTo>
                    <a:pt x="889" y="408"/>
                  </a:lnTo>
                  <a:lnTo>
                    <a:pt x="893" y="408"/>
                  </a:lnTo>
                  <a:lnTo>
                    <a:pt x="896" y="408"/>
                  </a:lnTo>
                  <a:lnTo>
                    <a:pt x="900" y="408"/>
                  </a:lnTo>
                  <a:lnTo>
                    <a:pt x="903" y="408"/>
                  </a:lnTo>
                  <a:lnTo>
                    <a:pt x="907" y="413"/>
                  </a:lnTo>
                  <a:lnTo>
                    <a:pt x="910" y="413"/>
                  </a:lnTo>
                  <a:lnTo>
                    <a:pt x="914" y="413"/>
                  </a:lnTo>
                  <a:lnTo>
                    <a:pt x="917" y="413"/>
                  </a:lnTo>
                  <a:lnTo>
                    <a:pt x="920" y="413"/>
                  </a:lnTo>
                  <a:lnTo>
                    <a:pt x="924" y="413"/>
                  </a:lnTo>
                  <a:lnTo>
                    <a:pt x="927" y="413"/>
                  </a:lnTo>
                  <a:lnTo>
                    <a:pt x="930" y="413"/>
                  </a:lnTo>
                  <a:lnTo>
                    <a:pt x="934" y="413"/>
                  </a:lnTo>
                  <a:lnTo>
                    <a:pt x="937" y="413"/>
                  </a:lnTo>
                  <a:lnTo>
                    <a:pt x="940" y="416"/>
                  </a:lnTo>
                  <a:lnTo>
                    <a:pt x="944" y="416"/>
                  </a:lnTo>
                  <a:lnTo>
                    <a:pt x="947" y="416"/>
                  </a:lnTo>
                  <a:lnTo>
                    <a:pt x="950" y="416"/>
                  </a:lnTo>
                  <a:lnTo>
                    <a:pt x="954" y="416"/>
                  </a:lnTo>
                  <a:lnTo>
                    <a:pt x="958" y="416"/>
                  </a:lnTo>
                  <a:lnTo>
                    <a:pt x="961" y="416"/>
                  </a:lnTo>
                  <a:lnTo>
                    <a:pt x="965" y="416"/>
                  </a:lnTo>
                  <a:lnTo>
                    <a:pt x="968" y="416"/>
                  </a:lnTo>
                  <a:lnTo>
                    <a:pt x="971" y="416"/>
                  </a:lnTo>
                  <a:lnTo>
                    <a:pt x="975" y="416"/>
                  </a:lnTo>
                  <a:lnTo>
                    <a:pt x="978" y="416"/>
                  </a:lnTo>
                  <a:lnTo>
                    <a:pt x="981" y="416"/>
                  </a:lnTo>
                  <a:lnTo>
                    <a:pt x="985" y="416"/>
                  </a:lnTo>
                  <a:lnTo>
                    <a:pt x="985" y="428"/>
                  </a:lnTo>
                  <a:lnTo>
                    <a:pt x="981" y="428"/>
                  </a:lnTo>
                  <a:lnTo>
                    <a:pt x="978" y="428"/>
                  </a:lnTo>
                  <a:lnTo>
                    <a:pt x="975" y="428"/>
                  </a:lnTo>
                  <a:lnTo>
                    <a:pt x="971" y="428"/>
                  </a:lnTo>
                  <a:lnTo>
                    <a:pt x="968" y="428"/>
                  </a:lnTo>
                  <a:lnTo>
                    <a:pt x="965" y="428"/>
                  </a:lnTo>
                  <a:lnTo>
                    <a:pt x="961" y="428"/>
                  </a:lnTo>
                  <a:lnTo>
                    <a:pt x="958" y="428"/>
                  </a:lnTo>
                  <a:lnTo>
                    <a:pt x="954" y="428"/>
                  </a:lnTo>
                  <a:lnTo>
                    <a:pt x="950" y="428"/>
                  </a:lnTo>
                  <a:lnTo>
                    <a:pt x="947" y="428"/>
                  </a:lnTo>
                  <a:lnTo>
                    <a:pt x="944" y="428"/>
                  </a:lnTo>
                  <a:lnTo>
                    <a:pt x="940" y="428"/>
                  </a:lnTo>
                  <a:lnTo>
                    <a:pt x="937" y="428"/>
                  </a:lnTo>
                  <a:lnTo>
                    <a:pt x="934" y="428"/>
                  </a:lnTo>
                  <a:lnTo>
                    <a:pt x="930" y="428"/>
                  </a:lnTo>
                  <a:lnTo>
                    <a:pt x="927" y="428"/>
                  </a:lnTo>
                  <a:lnTo>
                    <a:pt x="924" y="428"/>
                  </a:lnTo>
                  <a:lnTo>
                    <a:pt x="920" y="428"/>
                  </a:lnTo>
                  <a:lnTo>
                    <a:pt x="917" y="428"/>
                  </a:lnTo>
                  <a:lnTo>
                    <a:pt x="914" y="428"/>
                  </a:lnTo>
                  <a:lnTo>
                    <a:pt x="910" y="428"/>
                  </a:lnTo>
                  <a:lnTo>
                    <a:pt x="907" y="428"/>
                  </a:lnTo>
                  <a:lnTo>
                    <a:pt x="903" y="428"/>
                  </a:lnTo>
                  <a:lnTo>
                    <a:pt x="900" y="428"/>
                  </a:lnTo>
                  <a:lnTo>
                    <a:pt x="896" y="428"/>
                  </a:lnTo>
                  <a:lnTo>
                    <a:pt x="893" y="428"/>
                  </a:lnTo>
                  <a:lnTo>
                    <a:pt x="889" y="428"/>
                  </a:lnTo>
                  <a:lnTo>
                    <a:pt x="886" y="428"/>
                  </a:lnTo>
                  <a:lnTo>
                    <a:pt x="883" y="428"/>
                  </a:lnTo>
                  <a:lnTo>
                    <a:pt x="879" y="428"/>
                  </a:lnTo>
                  <a:lnTo>
                    <a:pt x="876" y="428"/>
                  </a:lnTo>
                  <a:lnTo>
                    <a:pt x="873" y="428"/>
                  </a:lnTo>
                  <a:lnTo>
                    <a:pt x="869" y="428"/>
                  </a:lnTo>
                  <a:lnTo>
                    <a:pt x="866" y="428"/>
                  </a:lnTo>
                  <a:lnTo>
                    <a:pt x="863" y="428"/>
                  </a:lnTo>
                  <a:lnTo>
                    <a:pt x="859" y="428"/>
                  </a:lnTo>
                  <a:lnTo>
                    <a:pt x="856" y="428"/>
                  </a:lnTo>
                  <a:lnTo>
                    <a:pt x="852" y="428"/>
                  </a:lnTo>
                  <a:lnTo>
                    <a:pt x="849" y="428"/>
                  </a:lnTo>
                  <a:lnTo>
                    <a:pt x="845" y="428"/>
                  </a:lnTo>
                  <a:lnTo>
                    <a:pt x="842" y="428"/>
                  </a:lnTo>
                  <a:lnTo>
                    <a:pt x="838" y="428"/>
                  </a:lnTo>
                  <a:lnTo>
                    <a:pt x="835" y="428"/>
                  </a:lnTo>
                  <a:lnTo>
                    <a:pt x="832" y="428"/>
                  </a:lnTo>
                  <a:lnTo>
                    <a:pt x="828" y="428"/>
                  </a:lnTo>
                  <a:lnTo>
                    <a:pt x="825" y="428"/>
                  </a:lnTo>
                  <a:lnTo>
                    <a:pt x="822" y="428"/>
                  </a:lnTo>
                  <a:lnTo>
                    <a:pt x="818" y="428"/>
                  </a:lnTo>
                  <a:lnTo>
                    <a:pt x="815" y="428"/>
                  </a:lnTo>
                  <a:lnTo>
                    <a:pt x="812" y="428"/>
                  </a:lnTo>
                  <a:lnTo>
                    <a:pt x="808" y="428"/>
                  </a:lnTo>
                  <a:lnTo>
                    <a:pt x="805" y="428"/>
                  </a:lnTo>
                  <a:lnTo>
                    <a:pt x="801" y="428"/>
                  </a:lnTo>
                  <a:lnTo>
                    <a:pt x="798" y="428"/>
                  </a:lnTo>
                  <a:lnTo>
                    <a:pt x="794" y="428"/>
                  </a:lnTo>
                  <a:lnTo>
                    <a:pt x="791" y="428"/>
                  </a:lnTo>
                  <a:lnTo>
                    <a:pt x="787" y="428"/>
                  </a:lnTo>
                  <a:lnTo>
                    <a:pt x="784" y="428"/>
                  </a:lnTo>
                  <a:lnTo>
                    <a:pt x="781" y="428"/>
                  </a:lnTo>
                  <a:lnTo>
                    <a:pt x="777" y="428"/>
                  </a:lnTo>
                  <a:lnTo>
                    <a:pt x="774" y="428"/>
                  </a:lnTo>
                  <a:lnTo>
                    <a:pt x="771" y="428"/>
                  </a:lnTo>
                  <a:lnTo>
                    <a:pt x="767" y="428"/>
                  </a:lnTo>
                  <a:lnTo>
                    <a:pt x="764" y="428"/>
                  </a:lnTo>
                  <a:lnTo>
                    <a:pt x="761" y="428"/>
                  </a:lnTo>
                  <a:lnTo>
                    <a:pt x="757" y="428"/>
                  </a:lnTo>
                  <a:lnTo>
                    <a:pt x="754" y="428"/>
                  </a:lnTo>
                  <a:lnTo>
                    <a:pt x="751" y="428"/>
                  </a:lnTo>
                  <a:lnTo>
                    <a:pt x="747" y="428"/>
                  </a:lnTo>
                  <a:lnTo>
                    <a:pt x="743" y="428"/>
                  </a:lnTo>
                  <a:lnTo>
                    <a:pt x="740" y="428"/>
                  </a:lnTo>
                  <a:lnTo>
                    <a:pt x="736" y="428"/>
                  </a:lnTo>
                  <a:lnTo>
                    <a:pt x="733" y="428"/>
                  </a:lnTo>
                  <a:lnTo>
                    <a:pt x="730" y="428"/>
                  </a:lnTo>
                  <a:lnTo>
                    <a:pt x="726" y="428"/>
                  </a:lnTo>
                  <a:lnTo>
                    <a:pt x="723" y="428"/>
                  </a:lnTo>
                  <a:lnTo>
                    <a:pt x="720" y="428"/>
                  </a:lnTo>
                  <a:lnTo>
                    <a:pt x="717" y="428"/>
                  </a:lnTo>
                  <a:lnTo>
                    <a:pt x="713" y="428"/>
                  </a:lnTo>
                  <a:lnTo>
                    <a:pt x="710" y="428"/>
                  </a:lnTo>
                  <a:lnTo>
                    <a:pt x="707" y="428"/>
                  </a:lnTo>
                  <a:lnTo>
                    <a:pt x="703" y="428"/>
                  </a:lnTo>
                  <a:lnTo>
                    <a:pt x="700" y="428"/>
                  </a:lnTo>
                  <a:lnTo>
                    <a:pt x="696" y="428"/>
                  </a:lnTo>
                  <a:lnTo>
                    <a:pt x="692" y="428"/>
                  </a:lnTo>
                  <a:lnTo>
                    <a:pt x="689" y="428"/>
                  </a:lnTo>
                  <a:lnTo>
                    <a:pt x="686" y="428"/>
                  </a:lnTo>
                  <a:lnTo>
                    <a:pt x="682" y="428"/>
                  </a:lnTo>
                  <a:lnTo>
                    <a:pt x="679" y="428"/>
                  </a:lnTo>
                  <a:lnTo>
                    <a:pt x="676" y="428"/>
                  </a:lnTo>
                  <a:lnTo>
                    <a:pt x="672" y="428"/>
                  </a:lnTo>
                  <a:lnTo>
                    <a:pt x="669" y="428"/>
                  </a:lnTo>
                  <a:lnTo>
                    <a:pt x="666" y="428"/>
                  </a:lnTo>
                  <a:lnTo>
                    <a:pt x="662" y="428"/>
                  </a:lnTo>
                  <a:lnTo>
                    <a:pt x="659" y="428"/>
                  </a:lnTo>
                  <a:lnTo>
                    <a:pt x="656" y="428"/>
                  </a:lnTo>
                  <a:lnTo>
                    <a:pt x="652" y="428"/>
                  </a:lnTo>
                  <a:lnTo>
                    <a:pt x="649" y="428"/>
                  </a:lnTo>
                  <a:lnTo>
                    <a:pt x="645" y="428"/>
                  </a:lnTo>
                  <a:lnTo>
                    <a:pt x="642" y="428"/>
                  </a:lnTo>
                  <a:lnTo>
                    <a:pt x="638" y="428"/>
                  </a:lnTo>
                  <a:lnTo>
                    <a:pt x="635" y="428"/>
                  </a:lnTo>
                  <a:lnTo>
                    <a:pt x="631" y="428"/>
                  </a:lnTo>
                  <a:lnTo>
                    <a:pt x="628" y="428"/>
                  </a:lnTo>
                  <a:lnTo>
                    <a:pt x="625" y="428"/>
                  </a:lnTo>
                  <a:lnTo>
                    <a:pt x="621" y="428"/>
                  </a:lnTo>
                  <a:lnTo>
                    <a:pt x="618" y="428"/>
                  </a:lnTo>
                  <a:lnTo>
                    <a:pt x="615" y="428"/>
                  </a:lnTo>
                  <a:lnTo>
                    <a:pt x="611" y="428"/>
                  </a:lnTo>
                  <a:lnTo>
                    <a:pt x="608" y="428"/>
                  </a:lnTo>
                  <a:lnTo>
                    <a:pt x="605" y="428"/>
                  </a:lnTo>
                  <a:lnTo>
                    <a:pt x="601" y="428"/>
                  </a:lnTo>
                  <a:lnTo>
                    <a:pt x="598" y="428"/>
                  </a:lnTo>
                  <a:lnTo>
                    <a:pt x="594" y="428"/>
                  </a:lnTo>
                  <a:lnTo>
                    <a:pt x="591" y="428"/>
                  </a:lnTo>
                  <a:lnTo>
                    <a:pt x="587" y="428"/>
                  </a:lnTo>
                  <a:lnTo>
                    <a:pt x="584" y="428"/>
                  </a:lnTo>
                  <a:lnTo>
                    <a:pt x="580" y="428"/>
                  </a:lnTo>
                  <a:lnTo>
                    <a:pt x="577" y="428"/>
                  </a:lnTo>
                  <a:lnTo>
                    <a:pt x="574" y="428"/>
                  </a:lnTo>
                  <a:lnTo>
                    <a:pt x="570" y="428"/>
                  </a:lnTo>
                  <a:lnTo>
                    <a:pt x="567" y="428"/>
                  </a:lnTo>
                  <a:lnTo>
                    <a:pt x="564" y="428"/>
                  </a:lnTo>
                  <a:lnTo>
                    <a:pt x="560" y="428"/>
                  </a:lnTo>
                  <a:lnTo>
                    <a:pt x="557" y="428"/>
                  </a:lnTo>
                  <a:lnTo>
                    <a:pt x="554" y="428"/>
                  </a:lnTo>
                  <a:lnTo>
                    <a:pt x="550" y="428"/>
                  </a:lnTo>
                  <a:lnTo>
                    <a:pt x="547" y="428"/>
                  </a:lnTo>
                  <a:lnTo>
                    <a:pt x="543" y="428"/>
                  </a:lnTo>
                  <a:lnTo>
                    <a:pt x="540" y="428"/>
                  </a:lnTo>
                  <a:lnTo>
                    <a:pt x="536" y="428"/>
                  </a:lnTo>
                  <a:lnTo>
                    <a:pt x="533" y="428"/>
                  </a:lnTo>
                  <a:lnTo>
                    <a:pt x="529" y="428"/>
                  </a:lnTo>
                  <a:lnTo>
                    <a:pt x="526" y="428"/>
                  </a:lnTo>
                  <a:lnTo>
                    <a:pt x="523" y="428"/>
                  </a:lnTo>
                  <a:lnTo>
                    <a:pt x="519" y="428"/>
                  </a:lnTo>
                  <a:lnTo>
                    <a:pt x="516" y="428"/>
                  </a:lnTo>
                  <a:lnTo>
                    <a:pt x="513" y="428"/>
                  </a:lnTo>
                  <a:lnTo>
                    <a:pt x="509" y="428"/>
                  </a:lnTo>
                  <a:lnTo>
                    <a:pt x="506" y="428"/>
                  </a:lnTo>
                  <a:lnTo>
                    <a:pt x="503" y="428"/>
                  </a:lnTo>
                  <a:lnTo>
                    <a:pt x="499" y="428"/>
                  </a:lnTo>
                  <a:lnTo>
                    <a:pt x="496" y="428"/>
                  </a:lnTo>
                  <a:lnTo>
                    <a:pt x="493" y="428"/>
                  </a:lnTo>
                  <a:lnTo>
                    <a:pt x="489" y="428"/>
                  </a:lnTo>
                  <a:lnTo>
                    <a:pt x="485" y="428"/>
                  </a:lnTo>
                  <a:lnTo>
                    <a:pt x="482" y="428"/>
                  </a:lnTo>
                  <a:lnTo>
                    <a:pt x="478" y="428"/>
                  </a:lnTo>
                  <a:lnTo>
                    <a:pt x="475" y="428"/>
                  </a:lnTo>
                  <a:lnTo>
                    <a:pt x="472" y="428"/>
                  </a:lnTo>
                  <a:lnTo>
                    <a:pt x="468" y="428"/>
                  </a:lnTo>
                  <a:lnTo>
                    <a:pt x="465" y="428"/>
                  </a:lnTo>
                  <a:lnTo>
                    <a:pt x="462" y="428"/>
                  </a:lnTo>
                  <a:lnTo>
                    <a:pt x="458" y="428"/>
                  </a:lnTo>
                  <a:lnTo>
                    <a:pt x="455" y="428"/>
                  </a:lnTo>
                  <a:lnTo>
                    <a:pt x="452" y="428"/>
                  </a:lnTo>
                  <a:lnTo>
                    <a:pt x="448" y="428"/>
                  </a:lnTo>
                  <a:lnTo>
                    <a:pt x="445" y="428"/>
                  </a:lnTo>
                  <a:lnTo>
                    <a:pt x="442" y="428"/>
                  </a:lnTo>
                  <a:lnTo>
                    <a:pt x="438" y="428"/>
                  </a:lnTo>
                  <a:lnTo>
                    <a:pt x="434" y="428"/>
                  </a:lnTo>
                  <a:lnTo>
                    <a:pt x="431" y="428"/>
                  </a:lnTo>
                  <a:lnTo>
                    <a:pt x="427" y="428"/>
                  </a:lnTo>
                  <a:lnTo>
                    <a:pt x="424" y="428"/>
                  </a:lnTo>
                  <a:lnTo>
                    <a:pt x="421" y="428"/>
                  </a:lnTo>
                  <a:lnTo>
                    <a:pt x="417" y="428"/>
                  </a:lnTo>
                  <a:lnTo>
                    <a:pt x="414" y="428"/>
                  </a:lnTo>
                  <a:lnTo>
                    <a:pt x="411" y="428"/>
                  </a:lnTo>
                  <a:lnTo>
                    <a:pt x="407" y="428"/>
                  </a:lnTo>
                  <a:lnTo>
                    <a:pt x="404" y="428"/>
                  </a:lnTo>
                  <a:lnTo>
                    <a:pt x="401" y="428"/>
                  </a:lnTo>
                  <a:lnTo>
                    <a:pt x="397" y="428"/>
                  </a:lnTo>
                  <a:lnTo>
                    <a:pt x="394" y="428"/>
                  </a:lnTo>
                  <a:lnTo>
                    <a:pt x="391" y="428"/>
                  </a:lnTo>
                  <a:lnTo>
                    <a:pt x="387" y="428"/>
                  </a:lnTo>
                  <a:lnTo>
                    <a:pt x="383" y="428"/>
                  </a:lnTo>
                  <a:lnTo>
                    <a:pt x="380" y="428"/>
                  </a:lnTo>
                  <a:lnTo>
                    <a:pt x="376" y="428"/>
                  </a:lnTo>
                  <a:lnTo>
                    <a:pt x="373" y="428"/>
                  </a:lnTo>
                  <a:lnTo>
                    <a:pt x="370" y="428"/>
                  </a:lnTo>
                  <a:lnTo>
                    <a:pt x="366" y="428"/>
                  </a:lnTo>
                  <a:lnTo>
                    <a:pt x="363" y="428"/>
                  </a:lnTo>
                  <a:lnTo>
                    <a:pt x="360" y="428"/>
                  </a:lnTo>
                  <a:lnTo>
                    <a:pt x="356" y="428"/>
                  </a:lnTo>
                  <a:lnTo>
                    <a:pt x="353" y="428"/>
                  </a:lnTo>
                  <a:lnTo>
                    <a:pt x="350" y="428"/>
                  </a:lnTo>
                  <a:lnTo>
                    <a:pt x="346" y="428"/>
                  </a:lnTo>
                  <a:lnTo>
                    <a:pt x="343" y="428"/>
                  </a:lnTo>
                  <a:lnTo>
                    <a:pt x="340" y="428"/>
                  </a:lnTo>
                  <a:lnTo>
                    <a:pt x="336" y="428"/>
                  </a:lnTo>
                  <a:lnTo>
                    <a:pt x="333" y="428"/>
                  </a:lnTo>
                  <a:lnTo>
                    <a:pt x="329" y="428"/>
                  </a:lnTo>
                  <a:lnTo>
                    <a:pt x="325" y="428"/>
                  </a:lnTo>
                  <a:lnTo>
                    <a:pt x="322" y="428"/>
                  </a:lnTo>
                  <a:lnTo>
                    <a:pt x="319" y="428"/>
                  </a:lnTo>
                  <a:lnTo>
                    <a:pt x="315" y="428"/>
                  </a:lnTo>
                  <a:lnTo>
                    <a:pt x="312" y="428"/>
                  </a:lnTo>
                  <a:lnTo>
                    <a:pt x="309" y="428"/>
                  </a:lnTo>
                  <a:lnTo>
                    <a:pt x="305" y="428"/>
                  </a:lnTo>
                  <a:lnTo>
                    <a:pt x="302" y="428"/>
                  </a:lnTo>
                  <a:lnTo>
                    <a:pt x="299" y="428"/>
                  </a:lnTo>
                  <a:lnTo>
                    <a:pt x="295" y="428"/>
                  </a:lnTo>
                  <a:lnTo>
                    <a:pt x="292" y="428"/>
                  </a:lnTo>
                  <a:lnTo>
                    <a:pt x="289" y="428"/>
                  </a:lnTo>
                  <a:lnTo>
                    <a:pt x="285" y="428"/>
                  </a:lnTo>
                  <a:lnTo>
                    <a:pt x="282" y="428"/>
                  </a:lnTo>
                  <a:lnTo>
                    <a:pt x="278" y="428"/>
                  </a:lnTo>
                  <a:lnTo>
                    <a:pt x="274" y="428"/>
                  </a:lnTo>
                  <a:lnTo>
                    <a:pt x="271" y="428"/>
                  </a:lnTo>
                  <a:lnTo>
                    <a:pt x="268" y="428"/>
                  </a:lnTo>
                  <a:lnTo>
                    <a:pt x="265" y="428"/>
                  </a:lnTo>
                  <a:lnTo>
                    <a:pt x="261" y="428"/>
                  </a:lnTo>
                  <a:lnTo>
                    <a:pt x="258" y="428"/>
                  </a:lnTo>
                  <a:lnTo>
                    <a:pt x="255" y="428"/>
                  </a:lnTo>
                  <a:lnTo>
                    <a:pt x="251" y="428"/>
                  </a:lnTo>
                  <a:lnTo>
                    <a:pt x="248" y="428"/>
                  </a:lnTo>
                  <a:lnTo>
                    <a:pt x="245" y="428"/>
                  </a:lnTo>
                  <a:lnTo>
                    <a:pt x="241" y="428"/>
                  </a:lnTo>
                  <a:lnTo>
                    <a:pt x="238" y="428"/>
                  </a:lnTo>
                  <a:lnTo>
                    <a:pt x="234" y="428"/>
                  </a:lnTo>
                  <a:lnTo>
                    <a:pt x="231" y="428"/>
                  </a:lnTo>
                  <a:lnTo>
                    <a:pt x="227" y="428"/>
                  </a:lnTo>
                  <a:lnTo>
                    <a:pt x="224" y="428"/>
                  </a:lnTo>
                  <a:lnTo>
                    <a:pt x="220" y="428"/>
                  </a:lnTo>
                  <a:lnTo>
                    <a:pt x="217" y="428"/>
                  </a:lnTo>
                  <a:lnTo>
                    <a:pt x="214" y="428"/>
                  </a:lnTo>
                  <a:lnTo>
                    <a:pt x="210" y="428"/>
                  </a:lnTo>
                  <a:lnTo>
                    <a:pt x="207" y="428"/>
                  </a:lnTo>
                  <a:lnTo>
                    <a:pt x="204" y="428"/>
                  </a:lnTo>
                  <a:lnTo>
                    <a:pt x="200" y="428"/>
                  </a:lnTo>
                  <a:lnTo>
                    <a:pt x="197" y="428"/>
                  </a:lnTo>
                  <a:lnTo>
                    <a:pt x="194" y="428"/>
                  </a:lnTo>
                  <a:lnTo>
                    <a:pt x="190" y="428"/>
                  </a:lnTo>
                  <a:lnTo>
                    <a:pt x="187" y="428"/>
                  </a:lnTo>
                  <a:lnTo>
                    <a:pt x="184" y="428"/>
                  </a:lnTo>
                  <a:lnTo>
                    <a:pt x="180" y="428"/>
                  </a:lnTo>
                  <a:lnTo>
                    <a:pt x="176" y="428"/>
                  </a:lnTo>
                  <a:lnTo>
                    <a:pt x="173" y="428"/>
                  </a:lnTo>
                  <a:lnTo>
                    <a:pt x="169" y="428"/>
                  </a:lnTo>
                  <a:lnTo>
                    <a:pt x="166" y="428"/>
                  </a:lnTo>
                  <a:lnTo>
                    <a:pt x="163" y="428"/>
                  </a:lnTo>
                  <a:lnTo>
                    <a:pt x="159" y="428"/>
                  </a:lnTo>
                  <a:lnTo>
                    <a:pt x="156" y="428"/>
                  </a:lnTo>
                  <a:lnTo>
                    <a:pt x="153" y="428"/>
                  </a:lnTo>
                  <a:lnTo>
                    <a:pt x="149" y="428"/>
                  </a:lnTo>
                  <a:lnTo>
                    <a:pt x="146" y="428"/>
                  </a:lnTo>
                  <a:lnTo>
                    <a:pt x="143" y="428"/>
                  </a:lnTo>
                  <a:lnTo>
                    <a:pt x="139" y="428"/>
                  </a:lnTo>
                  <a:lnTo>
                    <a:pt x="136" y="428"/>
                  </a:lnTo>
                  <a:lnTo>
                    <a:pt x="133" y="428"/>
                  </a:lnTo>
                  <a:lnTo>
                    <a:pt x="129" y="428"/>
                  </a:lnTo>
                  <a:lnTo>
                    <a:pt x="125" y="428"/>
                  </a:lnTo>
                  <a:lnTo>
                    <a:pt x="122" y="428"/>
                  </a:lnTo>
                  <a:lnTo>
                    <a:pt x="118" y="428"/>
                  </a:lnTo>
                  <a:lnTo>
                    <a:pt x="115" y="428"/>
                  </a:lnTo>
                  <a:lnTo>
                    <a:pt x="112" y="428"/>
                  </a:lnTo>
                  <a:lnTo>
                    <a:pt x="108" y="428"/>
                  </a:lnTo>
                  <a:lnTo>
                    <a:pt x="105" y="428"/>
                  </a:lnTo>
                  <a:lnTo>
                    <a:pt x="102" y="428"/>
                  </a:lnTo>
                  <a:lnTo>
                    <a:pt x="98" y="428"/>
                  </a:lnTo>
                  <a:lnTo>
                    <a:pt x="95" y="428"/>
                  </a:lnTo>
                  <a:lnTo>
                    <a:pt x="92" y="428"/>
                  </a:lnTo>
                  <a:lnTo>
                    <a:pt x="88" y="428"/>
                  </a:lnTo>
                  <a:lnTo>
                    <a:pt x="85" y="428"/>
                  </a:lnTo>
                  <a:lnTo>
                    <a:pt x="82" y="428"/>
                  </a:lnTo>
                  <a:lnTo>
                    <a:pt x="78" y="428"/>
                  </a:lnTo>
                  <a:lnTo>
                    <a:pt x="75" y="428"/>
                  </a:lnTo>
                  <a:lnTo>
                    <a:pt x="71" y="428"/>
                  </a:lnTo>
                  <a:lnTo>
                    <a:pt x="67" y="428"/>
                  </a:lnTo>
                  <a:lnTo>
                    <a:pt x="64" y="428"/>
                  </a:lnTo>
                  <a:lnTo>
                    <a:pt x="61" y="428"/>
                  </a:lnTo>
                  <a:lnTo>
                    <a:pt x="57" y="428"/>
                  </a:lnTo>
                  <a:lnTo>
                    <a:pt x="54" y="428"/>
                  </a:lnTo>
                  <a:lnTo>
                    <a:pt x="51" y="428"/>
                  </a:lnTo>
                  <a:lnTo>
                    <a:pt x="47" y="428"/>
                  </a:lnTo>
                  <a:lnTo>
                    <a:pt x="44" y="428"/>
                  </a:lnTo>
                  <a:lnTo>
                    <a:pt x="41" y="428"/>
                  </a:lnTo>
                  <a:lnTo>
                    <a:pt x="37" y="428"/>
                  </a:lnTo>
                  <a:lnTo>
                    <a:pt x="34" y="428"/>
                  </a:lnTo>
                  <a:lnTo>
                    <a:pt x="31" y="428"/>
                  </a:lnTo>
                  <a:lnTo>
                    <a:pt x="27" y="428"/>
                  </a:lnTo>
                  <a:lnTo>
                    <a:pt x="24" y="428"/>
                  </a:lnTo>
                  <a:lnTo>
                    <a:pt x="20" y="428"/>
                  </a:lnTo>
                  <a:lnTo>
                    <a:pt x="16" y="428"/>
                  </a:lnTo>
                  <a:lnTo>
                    <a:pt x="13" y="428"/>
                  </a:lnTo>
                  <a:lnTo>
                    <a:pt x="10" y="428"/>
                  </a:lnTo>
                  <a:lnTo>
                    <a:pt x="6" y="428"/>
                  </a:lnTo>
                  <a:lnTo>
                    <a:pt x="3" y="428"/>
                  </a:lnTo>
                  <a:lnTo>
                    <a:pt x="0" y="428"/>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04" name="Freeform 34"/>
            <p:cNvSpPr>
              <a:spLocks/>
            </p:cNvSpPr>
            <p:nvPr/>
          </p:nvSpPr>
          <p:spPr bwMode="auto">
            <a:xfrm>
              <a:off x="3229" y="3087"/>
              <a:ext cx="1081" cy="860"/>
            </a:xfrm>
            <a:custGeom>
              <a:avLst/>
              <a:gdLst>
                <a:gd name="T0" fmla="*/ 0 w 1081"/>
                <a:gd name="T1" fmla="*/ 859 h 860"/>
                <a:gd name="T2" fmla="*/ 1080 w 1081"/>
                <a:gd name="T3" fmla="*/ 859 h 860"/>
                <a:gd name="T4" fmla="*/ 1080 w 1081"/>
                <a:gd name="T5" fmla="*/ 0 h 860"/>
                <a:gd name="T6" fmla="*/ 0 w 1081"/>
                <a:gd name="T7" fmla="*/ 0 h 860"/>
                <a:gd name="T8" fmla="*/ 0 w 1081"/>
                <a:gd name="T9" fmla="*/ 859 h 860"/>
                <a:gd name="T10" fmla="*/ 0 60000 65536"/>
                <a:gd name="T11" fmla="*/ 0 60000 65536"/>
                <a:gd name="T12" fmla="*/ 0 60000 65536"/>
                <a:gd name="T13" fmla="*/ 0 60000 65536"/>
                <a:gd name="T14" fmla="*/ 0 60000 65536"/>
                <a:gd name="T15" fmla="*/ 0 w 1081"/>
                <a:gd name="T16" fmla="*/ 0 h 860"/>
                <a:gd name="T17" fmla="*/ 1081 w 1081"/>
                <a:gd name="T18" fmla="*/ 860 h 860"/>
              </a:gdLst>
              <a:ahLst/>
              <a:cxnLst>
                <a:cxn ang="T10">
                  <a:pos x="T0" y="T1"/>
                </a:cxn>
                <a:cxn ang="T11">
                  <a:pos x="T2" y="T3"/>
                </a:cxn>
                <a:cxn ang="T12">
                  <a:pos x="T4" y="T5"/>
                </a:cxn>
                <a:cxn ang="T13">
                  <a:pos x="T6" y="T7"/>
                </a:cxn>
                <a:cxn ang="T14">
                  <a:pos x="T8" y="T9"/>
                </a:cxn>
              </a:cxnLst>
              <a:rect l="T15" t="T16" r="T17" b="T18"/>
              <a:pathLst>
                <a:path w="1081" h="860">
                  <a:moveTo>
                    <a:pt x="0" y="859"/>
                  </a:moveTo>
                  <a:lnTo>
                    <a:pt x="1080" y="859"/>
                  </a:lnTo>
                  <a:lnTo>
                    <a:pt x="1080"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05" name="Freeform 35"/>
            <p:cNvSpPr>
              <a:spLocks/>
            </p:cNvSpPr>
            <p:nvPr/>
          </p:nvSpPr>
          <p:spPr bwMode="auto">
            <a:xfrm>
              <a:off x="3277" y="3126"/>
              <a:ext cx="982" cy="800"/>
            </a:xfrm>
            <a:custGeom>
              <a:avLst/>
              <a:gdLst>
                <a:gd name="T0" fmla="*/ 30 w 982"/>
                <a:gd name="T1" fmla="*/ 776 h 800"/>
                <a:gd name="T2" fmla="*/ 64 w 982"/>
                <a:gd name="T3" fmla="*/ 776 h 800"/>
                <a:gd name="T4" fmla="*/ 98 w 982"/>
                <a:gd name="T5" fmla="*/ 776 h 800"/>
                <a:gd name="T6" fmla="*/ 132 w 982"/>
                <a:gd name="T7" fmla="*/ 776 h 800"/>
                <a:gd name="T8" fmla="*/ 166 w 982"/>
                <a:gd name="T9" fmla="*/ 776 h 800"/>
                <a:gd name="T10" fmla="*/ 203 w 982"/>
                <a:gd name="T11" fmla="*/ 768 h 800"/>
                <a:gd name="T12" fmla="*/ 237 w 982"/>
                <a:gd name="T13" fmla="*/ 750 h 800"/>
                <a:gd name="T14" fmla="*/ 270 w 982"/>
                <a:gd name="T15" fmla="*/ 715 h 800"/>
                <a:gd name="T16" fmla="*/ 304 w 982"/>
                <a:gd name="T17" fmla="*/ 650 h 800"/>
                <a:gd name="T18" fmla="*/ 338 w 982"/>
                <a:gd name="T19" fmla="*/ 543 h 800"/>
                <a:gd name="T20" fmla="*/ 372 w 982"/>
                <a:gd name="T21" fmla="*/ 397 h 800"/>
                <a:gd name="T22" fmla="*/ 405 w 982"/>
                <a:gd name="T23" fmla="*/ 233 h 800"/>
                <a:gd name="T24" fmla="*/ 443 w 982"/>
                <a:gd name="T25" fmla="*/ 92 h 800"/>
                <a:gd name="T26" fmla="*/ 476 w 982"/>
                <a:gd name="T27" fmla="*/ 8 h 800"/>
                <a:gd name="T28" fmla="*/ 511 w 982"/>
                <a:gd name="T29" fmla="*/ 15 h 800"/>
                <a:gd name="T30" fmla="*/ 544 w 982"/>
                <a:gd name="T31" fmla="*/ 107 h 800"/>
                <a:gd name="T32" fmla="*/ 578 w 982"/>
                <a:gd name="T33" fmla="*/ 256 h 800"/>
                <a:gd name="T34" fmla="*/ 612 w 982"/>
                <a:gd name="T35" fmla="*/ 420 h 800"/>
                <a:gd name="T36" fmla="*/ 646 w 982"/>
                <a:gd name="T37" fmla="*/ 562 h 800"/>
                <a:gd name="T38" fmla="*/ 680 w 982"/>
                <a:gd name="T39" fmla="*/ 662 h 800"/>
                <a:gd name="T40" fmla="*/ 717 w 982"/>
                <a:gd name="T41" fmla="*/ 722 h 800"/>
                <a:gd name="T42" fmla="*/ 751 w 982"/>
                <a:gd name="T43" fmla="*/ 753 h 800"/>
                <a:gd name="T44" fmla="*/ 784 w 982"/>
                <a:gd name="T45" fmla="*/ 768 h 800"/>
                <a:gd name="T46" fmla="*/ 819 w 982"/>
                <a:gd name="T47" fmla="*/ 776 h 800"/>
                <a:gd name="T48" fmla="*/ 852 w 982"/>
                <a:gd name="T49" fmla="*/ 776 h 800"/>
                <a:gd name="T50" fmla="*/ 886 w 982"/>
                <a:gd name="T51" fmla="*/ 776 h 800"/>
                <a:gd name="T52" fmla="*/ 920 w 982"/>
                <a:gd name="T53" fmla="*/ 776 h 800"/>
                <a:gd name="T54" fmla="*/ 957 w 982"/>
                <a:gd name="T55" fmla="*/ 776 h 800"/>
                <a:gd name="T56" fmla="*/ 974 w 982"/>
                <a:gd name="T57" fmla="*/ 799 h 800"/>
                <a:gd name="T58" fmla="*/ 940 w 982"/>
                <a:gd name="T59" fmla="*/ 799 h 800"/>
                <a:gd name="T60" fmla="*/ 906 w 982"/>
                <a:gd name="T61" fmla="*/ 799 h 800"/>
                <a:gd name="T62" fmla="*/ 872 w 982"/>
                <a:gd name="T63" fmla="*/ 799 h 800"/>
                <a:gd name="T64" fmla="*/ 839 w 982"/>
                <a:gd name="T65" fmla="*/ 799 h 800"/>
                <a:gd name="T66" fmla="*/ 804 w 982"/>
                <a:gd name="T67" fmla="*/ 799 h 800"/>
                <a:gd name="T68" fmla="*/ 771 w 982"/>
                <a:gd name="T69" fmla="*/ 799 h 800"/>
                <a:gd name="T70" fmla="*/ 733 w 982"/>
                <a:gd name="T71" fmla="*/ 799 h 800"/>
                <a:gd name="T72" fmla="*/ 700 w 982"/>
                <a:gd name="T73" fmla="*/ 799 h 800"/>
                <a:gd name="T74" fmla="*/ 666 w 982"/>
                <a:gd name="T75" fmla="*/ 799 h 800"/>
                <a:gd name="T76" fmla="*/ 633 w 982"/>
                <a:gd name="T77" fmla="*/ 799 h 800"/>
                <a:gd name="T78" fmla="*/ 598 w 982"/>
                <a:gd name="T79" fmla="*/ 799 h 800"/>
                <a:gd name="T80" fmla="*/ 565 w 982"/>
                <a:gd name="T81" fmla="*/ 799 h 800"/>
                <a:gd name="T82" fmla="*/ 531 w 982"/>
                <a:gd name="T83" fmla="*/ 799 h 800"/>
                <a:gd name="T84" fmla="*/ 494 w 982"/>
                <a:gd name="T85" fmla="*/ 799 h 800"/>
                <a:gd name="T86" fmla="*/ 460 w 982"/>
                <a:gd name="T87" fmla="*/ 799 h 800"/>
                <a:gd name="T88" fmla="*/ 426 w 982"/>
                <a:gd name="T89" fmla="*/ 799 h 800"/>
                <a:gd name="T90" fmla="*/ 392 w 982"/>
                <a:gd name="T91" fmla="*/ 799 h 800"/>
                <a:gd name="T92" fmla="*/ 359 w 982"/>
                <a:gd name="T93" fmla="*/ 799 h 800"/>
                <a:gd name="T94" fmla="*/ 324 w 982"/>
                <a:gd name="T95" fmla="*/ 799 h 800"/>
                <a:gd name="T96" fmla="*/ 291 w 982"/>
                <a:gd name="T97" fmla="*/ 799 h 800"/>
                <a:gd name="T98" fmla="*/ 254 w 982"/>
                <a:gd name="T99" fmla="*/ 799 h 800"/>
                <a:gd name="T100" fmla="*/ 219 w 982"/>
                <a:gd name="T101" fmla="*/ 799 h 800"/>
                <a:gd name="T102" fmla="*/ 186 w 982"/>
                <a:gd name="T103" fmla="*/ 799 h 800"/>
                <a:gd name="T104" fmla="*/ 152 w 982"/>
                <a:gd name="T105" fmla="*/ 799 h 800"/>
                <a:gd name="T106" fmla="*/ 118 w 982"/>
                <a:gd name="T107" fmla="*/ 799 h 800"/>
                <a:gd name="T108" fmla="*/ 84 w 982"/>
                <a:gd name="T109" fmla="*/ 799 h 800"/>
                <a:gd name="T110" fmla="*/ 51 w 982"/>
                <a:gd name="T111" fmla="*/ 799 h 800"/>
                <a:gd name="T112" fmla="*/ 16 w 982"/>
                <a:gd name="T113" fmla="*/ 799 h 8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2"/>
                <a:gd name="T172" fmla="*/ 0 h 800"/>
                <a:gd name="T173" fmla="*/ 982 w 982"/>
                <a:gd name="T174" fmla="*/ 800 h 8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2" h="800">
                  <a:moveTo>
                    <a:pt x="0" y="776"/>
                  </a:moveTo>
                  <a:lnTo>
                    <a:pt x="6" y="776"/>
                  </a:lnTo>
                  <a:lnTo>
                    <a:pt x="10" y="776"/>
                  </a:lnTo>
                  <a:lnTo>
                    <a:pt x="16" y="776"/>
                  </a:lnTo>
                  <a:lnTo>
                    <a:pt x="20" y="776"/>
                  </a:lnTo>
                  <a:lnTo>
                    <a:pt x="23" y="776"/>
                  </a:lnTo>
                  <a:lnTo>
                    <a:pt x="30" y="776"/>
                  </a:lnTo>
                  <a:lnTo>
                    <a:pt x="34" y="776"/>
                  </a:lnTo>
                  <a:lnTo>
                    <a:pt x="41" y="776"/>
                  </a:lnTo>
                  <a:lnTo>
                    <a:pt x="44" y="776"/>
                  </a:lnTo>
                  <a:lnTo>
                    <a:pt x="51" y="776"/>
                  </a:lnTo>
                  <a:lnTo>
                    <a:pt x="54" y="776"/>
                  </a:lnTo>
                  <a:lnTo>
                    <a:pt x="61" y="776"/>
                  </a:lnTo>
                  <a:lnTo>
                    <a:pt x="64" y="776"/>
                  </a:lnTo>
                  <a:lnTo>
                    <a:pt x="67" y="776"/>
                  </a:lnTo>
                  <a:lnTo>
                    <a:pt x="74" y="776"/>
                  </a:lnTo>
                  <a:lnTo>
                    <a:pt x="77" y="776"/>
                  </a:lnTo>
                  <a:lnTo>
                    <a:pt x="84" y="776"/>
                  </a:lnTo>
                  <a:lnTo>
                    <a:pt x="87" y="776"/>
                  </a:lnTo>
                  <a:lnTo>
                    <a:pt x="95" y="776"/>
                  </a:lnTo>
                  <a:lnTo>
                    <a:pt x="98" y="776"/>
                  </a:lnTo>
                  <a:lnTo>
                    <a:pt x="105" y="776"/>
                  </a:lnTo>
                  <a:lnTo>
                    <a:pt x="108" y="776"/>
                  </a:lnTo>
                  <a:lnTo>
                    <a:pt x="112" y="776"/>
                  </a:lnTo>
                  <a:lnTo>
                    <a:pt x="118" y="776"/>
                  </a:lnTo>
                  <a:lnTo>
                    <a:pt x="122" y="776"/>
                  </a:lnTo>
                  <a:lnTo>
                    <a:pt x="128" y="776"/>
                  </a:lnTo>
                  <a:lnTo>
                    <a:pt x="132" y="776"/>
                  </a:lnTo>
                  <a:lnTo>
                    <a:pt x="138" y="776"/>
                  </a:lnTo>
                  <a:lnTo>
                    <a:pt x="142" y="776"/>
                  </a:lnTo>
                  <a:lnTo>
                    <a:pt x="148" y="776"/>
                  </a:lnTo>
                  <a:lnTo>
                    <a:pt x="152" y="776"/>
                  </a:lnTo>
                  <a:lnTo>
                    <a:pt x="159" y="776"/>
                  </a:lnTo>
                  <a:lnTo>
                    <a:pt x="162" y="776"/>
                  </a:lnTo>
                  <a:lnTo>
                    <a:pt x="166" y="776"/>
                  </a:lnTo>
                  <a:lnTo>
                    <a:pt x="173" y="773"/>
                  </a:lnTo>
                  <a:lnTo>
                    <a:pt x="176" y="773"/>
                  </a:lnTo>
                  <a:lnTo>
                    <a:pt x="183" y="773"/>
                  </a:lnTo>
                  <a:lnTo>
                    <a:pt x="186" y="773"/>
                  </a:lnTo>
                  <a:lnTo>
                    <a:pt x="193" y="768"/>
                  </a:lnTo>
                  <a:lnTo>
                    <a:pt x="196" y="768"/>
                  </a:lnTo>
                  <a:lnTo>
                    <a:pt x="203" y="768"/>
                  </a:lnTo>
                  <a:lnTo>
                    <a:pt x="206" y="765"/>
                  </a:lnTo>
                  <a:lnTo>
                    <a:pt x="209" y="765"/>
                  </a:lnTo>
                  <a:lnTo>
                    <a:pt x="216" y="761"/>
                  </a:lnTo>
                  <a:lnTo>
                    <a:pt x="219" y="761"/>
                  </a:lnTo>
                  <a:lnTo>
                    <a:pt x="227" y="757"/>
                  </a:lnTo>
                  <a:lnTo>
                    <a:pt x="230" y="753"/>
                  </a:lnTo>
                  <a:lnTo>
                    <a:pt x="237" y="750"/>
                  </a:lnTo>
                  <a:lnTo>
                    <a:pt x="240" y="745"/>
                  </a:lnTo>
                  <a:lnTo>
                    <a:pt x="247" y="742"/>
                  </a:lnTo>
                  <a:lnTo>
                    <a:pt x="250" y="738"/>
                  </a:lnTo>
                  <a:lnTo>
                    <a:pt x="254" y="734"/>
                  </a:lnTo>
                  <a:lnTo>
                    <a:pt x="260" y="727"/>
                  </a:lnTo>
                  <a:lnTo>
                    <a:pt x="264" y="722"/>
                  </a:lnTo>
                  <a:lnTo>
                    <a:pt x="270" y="715"/>
                  </a:lnTo>
                  <a:lnTo>
                    <a:pt x="273" y="707"/>
                  </a:lnTo>
                  <a:lnTo>
                    <a:pt x="280" y="699"/>
                  </a:lnTo>
                  <a:lnTo>
                    <a:pt x="284" y="692"/>
                  </a:lnTo>
                  <a:lnTo>
                    <a:pt x="291" y="681"/>
                  </a:lnTo>
                  <a:lnTo>
                    <a:pt x="294" y="673"/>
                  </a:lnTo>
                  <a:lnTo>
                    <a:pt x="301" y="662"/>
                  </a:lnTo>
                  <a:lnTo>
                    <a:pt x="304" y="650"/>
                  </a:lnTo>
                  <a:lnTo>
                    <a:pt x="308" y="639"/>
                  </a:lnTo>
                  <a:lnTo>
                    <a:pt x="314" y="623"/>
                  </a:lnTo>
                  <a:lnTo>
                    <a:pt x="318" y="608"/>
                  </a:lnTo>
                  <a:lnTo>
                    <a:pt x="324" y="593"/>
                  </a:lnTo>
                  <a:lnTo>
                    <a:pt x="328" y="577"/>
                  </a:lnTo>
                  <a:lnTo>
                    <a:pt x="334" y="562"/>
                  </a:lnTo>
                  <a:lnTo>
                    <a:pt x="338" y="543"/>
                  </a:lnTo>
                  <a:lnTo>
                    <a:pt x="344" y="524"/>
                  </a:lnTo>
                  <a:lnTo>
                    <a:pt x="348" y="505"/>
                  </a:lnTo>
                  <a:lnTo>
                    <a:pt x="351" y="485"/>
                  </a:lnTo>
                  <a:lnTo>
                    <a:pt x="359" y="462"/>
                  </a:lnTo>
                  <a:lnTo>
                    <a:pt x="362" y="443"/>
                  </a:lnTo>
                  <a:lnTo>
                    <a:pt x="369" y="420"/>
                  </a:lnTo>
                  <a:lnTo>
                    <a:pt x="372" y="397"/>
                  </a:lnTo>
                  <a:lnTo>
                    <a:pt x="379" y="374"/>
                  </a:lnTo>
                  <a:lnTo>
                    <a:pt x="382" y="351"/>
                  </a:lnTo>
                  <a:lnTo>
                    <a:pt x="389" y="329"/>
                  </a:lnTo>
                  <a:lnTo>
                    <a:pt x="392" y="306"/>
                  </a:lnTo>
                  <a:lnTo>
                    <a:pt x="395" y="283"/>
                  </a:lnTo>
                  <a:lnTo>
                    <a:pt x="402" y="256"/>
                  </a:lnTo>
                  <a:lnTo>
                    <a:pt x="405" y="233"/>
                  </a:lnTo>
                  <a:lnTo>
                    <a:pt x="412" y="211"/>
                  </a:lnTo>
                  <a:lnTo>
                    <a:pt x="416" y="191"/>
                  </a:lnTo>
                  <a:lnTo>
                    <a:pt x="423" y="168"/>
                  </a:lnTo>
                  <a:lnTo>
                    <a:pt x="426" y="145"/>
                  </a:lnTo>
                  <a:lnTo>
                    <a:pt x="433" y="126"/>
                  </a:lnTo>
                  <a:lnTo>
                    <a:pt x="436" y="107"/>
                  </a:lnTo>
                  <a:lnTo>
                    <a:pt x="443" y="92"/>
                  </a:lnTo>
                  <a:lnTo>
                    <a:pt x="446" y="72"/>
                  </a:lnTo>
                  <a:lnTo>
                    <a:pt x="450" y="57"/>
                  </a:lnTo>
                  <a:lnTo>
                    <a:pt x="456" y="46"/>
                  </a:lnTo>
                  <a:lnTo>
                    <a:pt x="460" y="34"/>
                  </a:lnTo>
                  <a:lnTo>
                    <a:pt x="466" y="23"/>
                  </a:lnTo>
                  <a:lnTo>
                    <a:pt x="470" y="15"/>
                  </a:lnTo>
                  <a:lnTo>
                    <a:pt x="476" y="8"/>
                  </a:lnTo>
                  <a:lnTo>
                    <a:pt x="480" y="4"/>
                  </a:lnTo>
                  <a:lnTo>
                    <a:pt x="487" y="0"/>
                  </a:lnTo>
                  <a:lnTo>
                    <a:pt x="491" y="0"/>
                  </a:lnTo>
                  <a:lnTo>
                    <a:pt x="494" y="0"/>
                  </a:lnTo>
                  <a:lnTo>
                    <a:pt x="501" y="4"/>
                  </a:lnTo>
                  <a:lnTo>
                    <a:pt x="504" y="8"/>
                  </a:lnTo>
                  <a:lnTo>
                    <a:pt x="511" y="15"/>
                  </a:lnTo>
                  <a:lnTo>
                    <a:pt x="514" y="23"/>
                  </a:lnTo>
                  <a:lnTo>
                    <a:pt x="521" y="34"/>
                  </a:lnTo>
                  <a:lnTo>
                    <a:pt x="524" y="46"/>
                  </a:lnTo>
                  <a:lnTo>
                    <a:pt x="531" y="57"/>
                  </a:lnTo>
                  <a:lnTo>
                    <a:pt x="534" y="72"/>
                  </a:lnTo>
                  <a:lnTo>
                    <a:pt x="537" y="92"/>
                  </a:lnTo>
                  <a:lnTo>
                    <a:pt x="544" y="107"/>
                  </a:lnTo>
                  <a:lnTo>
                    <a:pt x="548" y="126"/>
                  </a:lnTo>
                  <a:lnTo>
                    <a:pt x="555" y="145"/>
                  </a:lnTo>
                  <a:lnTo>
                    <a:pt x="558" y="168"/>
                  </a:lnTo>
                  <a:lnTo>
                    <a:pt x="565" y="191"/>
                  </a:lnTo>
                  <a:lnTo>
                    <a:pt x="568" y="211"/>
                  </a:lnTo>
                  <a:lnTo>
                    <a:pt x="575" y="233"/>
                  </a:lnTo>
                  <a:lnTo>
                    <a:pt x="578" y="256"/>
                  </a:lnTo>
                  <a:lnTo>
                    <a:pt x="585" y="283"/>
                  </a:lnTo>
                  <a:lnTo>
                    <a:pt x="588" y="306"/>
                  </a:lnTo>
                  <a:lnTo>
                    <a:pt x="592" y="329"/>
                  </a:lnTo>
                  <a:lnTo>
                    <a:pt x="598" y="351"/>
                  </a:lnTo>
                  <a:lnTo>
                    <a:pt x="602" y="374"/>
                  </a:lnTo>
                  <a:lnTo>
                    <a:pt x="608" y="397"/>
                  </a:lnTo>
                  <a:lnTo>
                    <a:pt x="612" y="420"/>
                  </a:lnTo>
                  <a:lnTo>
                    <a:pt x="619" y="443"/>
                  </a:lnTo>
                  <a:lnTo>
                    <a:pt x="622" y="462"/>
                  </a:lnTo>
                  <a:lnTo>
                    <a:pt x="629" y="485"/>
                  </a:lnTo>
                  <a:lnTo>
                    <a:pt x="633" y="505"/>
                  </a:lnTo>
                  <a:lnTo>
                    <a:pt x="636" y="524"/>
                  </a:lnTo>
                  <a:lnTo>
                    <a:pt x="643" y="543"/>
                  </a:lnTo>
                  <a:lnTo>
                    <a:pt x="646" y="562"/>
                  </a:lnTo>
                  <a:lnTo>
                    <a:pt x="653" y="577"/>
                  </a:lnTo>
                  <a:lnTo>
                    <a:pt x="656" y="593"/>
                  </a:lnTo>
                  <a:lnTo>
                    <a:pt x="663" y="608"/>
                  </a:lnTo>
                  <a:lnTo>
                    <a:pt x="666" y="623"/>
                  </a:lnTo>
                  <a:lnTo>
                    <a:pt x="673" y="639"/>
                  </a:lnTo>
                  <a:lnTo>
                    <a:pt x="676" y="650"/>
                  </a:lnTo>
                  <a:lnTo>
                    <a:pt x="680" y="662"/>
                  </a:lnTo>
                  <a:lnTo>
                    <a:pt x="687" y="673"/>
                  </a:lnTo>
                  <a:lnTo>
                    <a:pt x="690" y="681"/>
                  </a:lnTo>
                  <a:lnTo>
                    <a:pt x="697" y="692"/>
                  </a:lnTo>
                  <a:lnTo>
                    <a:pt x="700" y="699"/>
                  </a:lnTo>
                  <a:lnTo>
                    <a:pt x="707" y="707"/>
                  </a:lnTo>
                  <a:lnTo>
                    <a:pt x="710" y="715"/>
                  </a:lnTo>
                  <a:lnTo>
                    <a:pt x="717" y="722"/>
                  </a:lnTo>
                  <a:lnTo>
                    <a:pt x="720" y="727"/>
                  </a:lnTo>
                  <a:lnTo>
                    <a:pt x="727" y="734"/>
                  </a:lnTo>
                  <a:lnTo>
                    <a:pt x="730" y="738"/>
                  </a:lnTo>
                  <a:lnTo>
                    <a:pt x="733" y="742"/>
                  </a:lnTo>
                  <a:lnTo>
                    <a:pt x="740" y="745"/>
                  </a:lnTo>
                  <a:lnTo>
                    <a:pt x="744" y="750"/>
                  </a:lnTo>
                  <a:lnTo>
                    <a:pt x="751" y="753"/>
                  </a:lnTo>
                  <a:lnTo>
                    <a:pt x="754" y="757"/>
                  </a:lnTo>
                  <a:lnTo>
                    <a:pt x="761" y="761"/>
                  </a:lnTo>
                  <a:lnTo>
                    <a:pt x="764" y="761"/>
                  </a:lnTo>
                  <a:lnTo>
                    <a:pt x="771" y="765"/>
                  </a:lnTo>
                  <a:lnTo>
                    <a:pt x="774" y="765"/>
                  </a:lnTo>
                  <a:lnTo>
                    <a:pt x="778" y="768"/>
                  </a:lnTo>
                  <a:lnTo>
                    <a:pt x="784" y="768"/>
                  </a:lnTo>
                  <a:lnTo>
                    <a:pt x="788" y="768"/>
                  </a:lnTo>
                  <a:lnTo>
                    <a:pt x="794" y="773"/>
                  </a:lnTo>
                  <a:lnTo>
                    <a:pt x="798" y="773"/>
                  </a:lnTo>
                  <a:lnTo>
                    <a:pt x="804" y="773"/>
                  </a:lnTo>
                  <a:lnTo>
                    <a:pt x="808" y="773"/>
                  </a:lnTo>
                  <a:lnTo>
                    <a:pt x="815" y="776"/>
                  </a:lnTo>
                  <a:lnTo>
                    <a:pt x="819" y="776"/>
                  </a:lnTo>
                  <a:lnTo>
                    <a:pt x="822" y="776"/>
                  </a:lnTo>
                  <a:lnTo>
                    <a:pt x="829" y="776"/>
                  </a:lnTo>
                  <a:lnTo>
                    <a:pt x="832" y="776"/>
                  </a:lnTo>
                  <a:lnTo>
                    <a:pt x="839" y="776"/>
                  </a:lnTo>
                  <a:lnTo>
                    <a:pt x="842" y="776"/>
                  </a:lnTo>
                  <a:lnTo>
                    <a:pt x="849" y="776"/>
                  </a:lnTo>
                  <a:lnTo>
                    <a:pt x="852" y="776"/>
                  </a:lnTo>
                  <a:lnTo>
                    <a:pt x="859" y="776"/>
                  </a:lnTo>
                  <a:lnTo>
                    <a:pt x="862" y="776"/>
                  </a:lnTo>
                  <a:lnTo>
                    <a:pt x="869" y="776"/>
                  </a:lnTo>
                  <a:lnTo>
                    <a:pt x="872" y="776"/>
                  </a:lnTo>
                  <a:lnTo>
                    <a:pt x="876" y="776"/>
                  </a:lnTo>
                  <a:lnTo>
                    <a:pt x="883" y="776"/>
                  </a:lnTo>
                  <a:lnTo>
                    <a:pt x="886" y="776"/>
                  </a:lnTo>
                  <a:lnTo>
                    <a:pt x="893" y="776"/>
                  </a:lnTo>
                  <a:lnTo>
                    <a:pt x="896" y="776"/>
                  </a:lnTo>
                  <a:lnTo>
                    <a:pt x="903" y="776"/>
                  </a:lnTo>
                  <a:lnTo>
                    <a:pt x="906" y="776"/>
                  </a:lnTo>
                  <a:lnTo>
                    <a:pt x="913" y="776"/>
                  </a:lnTo>
                  <a:lnTo>
                    <a:pt x="916" y="776"/>
                  </a:lnTo>
                  <a:lnTo>
                    <a:pt x="920" y="776"/>
                  </a:lnTo>
                  <a:lnTo>
                    <a:pt x="926" y="776"/>
                  </a:lnTo>
                  <a:lnTo>
                    <a:pt x="930" y="776"/>
                  </a:lnTo>
                  <a:lnTo>
                    <a:pt x="936" y="776"/>
                  </a:lnTo>
                  <a:lnTo>
                    <a:pt x="940" y="776"/>
                  </a:lnTo>
                  <a:lnTo>
                    <a:pt x="947" y="776"/>
                  </a:lnTo>
                  <a:lnTo>
                    <a:pt x="951" y="776"/>
                  </a:lnTo>
                  <a:lnTo>
                    <a:pt x="957" y="776"/>
                  </a:lnTo>
                  <a:lnTo>
                    <a:pt x="961" y="776"/>
                  </a:lnTo>
                  <a:lnTo>
                    <a:pt x="964" y="776"/>
                  </a:lnTo>
                  <a:lnTo>
                    <a:pt x="971" y="776"/>
                  </a:lnTo>
                  <a:lnTo>
                    <a:pt x="974" y="776"/>
                  </a:lnTo>
                  <a:lnTo>
                    <a:pt x="981" y="776"/>
                  </a:lnTo>
                  <a:lnTo>
                    <a:pt x="981" y="799"/>
                  </a:lnTo>
                  <a:lnTo>
                    <a:pt x="974" y="799"/>
                  </a:lnTo>
                  <a:lnTo>
                    <a:pt x="971" y="799"/>
                  </a:lnTo>
                  <a:lnTo>
                    <a:pt x="964" y="799"/>
                  </a:lnTo>
                  <a:lnTo>
                    <a:pt x="961" y="799"/>
                  </a:lnTo>
                  <a:lnTo>
                    <a:pt x="957" y="799"/>
                  </a:lnTo>
                  <a:lnTo>
                    <a:pt x="951" y="799"/>
                  </a:lnTo>
                  <a:lnTo>
                    <a:pt x="947" y="799"/>
                  </a:lnTo>
                  <a:lnTo>
                    <a:pt x="940" y="799"/>
                  </a:lnTo>
                  <a:lnTo>
                    <a:pt x="936" y="799"/>
                  </a:lnTo>
                  <a:lnTo>
                    <a:pt x="930" y="799"/>
                  </a:lnTo>
                  <a:lnTo>
                    <a:pt x="926" y="799"/>
                  </a:lnTo>
                  <a:lnTo>
                    <a:pt x="920" y="799"/>
                  </a:lnTo>
                  <a:lnTo>
                    <a:pt x="916" y="799"/>
                  </a:lnTo>
                  <a:lnTo>
                    <a:pt x="913" y="799"/>
                  </a:lnTo>
                  <a:lnTo>
                    <a:pt x="906" y="799"/>
                  </a:lnTo>
                  <a:lnTo>
                    <a:pt x="903" y="799"/>
                  </a:lnTo>
                  <a:lnTo>
                    <a:pt x="896" y="799"/>
                  </a:lnTo>
                  <a:lnTo>
                    <a:pt x="893" y="799"/>
                  </a:lnTo>
                  <a:lnTo>
                    <a:pt x="886" y="799"/>
                  </a:lnTo>
                  <a:lnTo>
                    <a:pt x="883" y="799"/>
                  </a:lnTo>
                  <a:lnTo>
                    <a:pt x="876" y="799"/>
                  </a:lnTo>
                  <a:lnTo>
                    <a:pt x="872" y="799"/>
                  </a:lnTo>
                  <a:lnTo>
                    <a:pt x="869" y="799"/>
                  </a:lnTo>
                  <a:lnTo>
                    <a:pt x="862" y="799"/>
                  </a:lnTo>
                  <a:lnTo>
                    <a:pt x="859" y="799"/>
                  </a:lnTo>
                  <a:lnTo>
                    <a:pt x="852" y="799"/>
                  </a:lnTo>
                  <a:lnTo>
                    <a:pt x="849" y="799"/>
                  </a:lnTo>
                  <a:lnTo>
                    <a:pt x="842" y="799"/>
                  </a:lnTo>
                  <a:lnTo>
                    <a:pt x="839" y="799"/>
                  </a:lnTo>
                  <a:lnTo>
                    <a:pt x="832" y="799"/>
                  </a:lnTo>
                  <a:lnTo>
                    <a:pt x="829" y="799"/>
                  </a:lnTo>
                  <a:lnTo>
                    <a:pt x="822" y="799"/>
                  </a:lnTo>
                  <a:lnTo>
                    <a:pt x="819" y="799"/>
                  </a:lnTo>
                  <a:lnTo>
                    <a:pt x="815" y="799"/>
                  </a:lnTo>
                  <a:lnTo>
                    <a:pt x="808" y="799"/>
                  </a:lnTo>
                  <a:lnTo>
                    <a:pt x="804" y="799"/>
                  </a:lnTo>
                  <a:lnTo>
                    <a:pt x="798" y="799"/>
                  </a:lnTo>
                  <a:lnTo>
                    <a:pt x="794" y="799"/>
                  </a:lnTo>
                  <a:lnTo>
                    <a:pt x="788" y="799"/>
                  </a:lnTo>
                  <a:lnTo>
                    <a:pt x="784" y="799"/>
                  </a:lnTo>
                  <a:lnTo>
                    <a:pt x="778" y="799"/>
                  </a:lnTo>
                  <a:lnTo>
                    <a:pt x="774" y="799"/>
                  </a:lnTo>
                  <a:lnTo>
                    <a:pt x="771" y="799"/>
                  </a:lnTo>
                  <a:lnTo>
                    <a:pt x="764" y="799"/>
                  </a:lnTo>
                  <a:lnTo>
                    <a:pt x="761" y="799"/>
                  </a:lnTo>
                  <a:lnTo>
                    <a:pt x="754" y="799"/>
                  </a:lnTo>
                  <a:lnTo>
                    <a:pt x="751" y="799"/>
                  </a:lnTo>
                  <a:lnTo>
                    <a:pt x="744" y="799"/>
                  </a:lnTo>
                  <a:lnTo>
                    <a:pt x="740" y="799"/>
                  </a:lnTo>
                  <a:lnTo>
                    <a:pt x="733" y="799"/>
                  </a:lnTo>
                  <a:lnTo>
                    <a:pt x="730" y="799"/>
                  </a:lnTo>
                  <a:lnTo>
                    <a:pt x="727" y="799"/>
                  </a:lnTo>
                  <a:lnTo>
                    <a:pt x="720" y="799"/>
                  </a:lnTo>
                  <a:lnTo>
                    <a:pt x="717" y="799"/>
                  </a:lnTo>
                  <a:lnTo>
                    <a:pt x="710" y="799"/>
                  </a:lnTo>
                  <a:lnTo>
                    <a:pt x="707" y="799"/>
                  </a:lnTo>
                  <a:lnTo>
                    <a:pt x="700" y="799"/>
                  </a:lnTo>
                  <a:lnTo>
                    <a:pt x="697" y="799"/>
                  </a:lnTo>
                  <a:lnTo>
                    <a:pt x="690" y="799"/>
                  </a:lnTo>
                  <a:lnTo>
                    <a:pt x="687" y="799"/>
                  </a:lnTo>
                  <a:lnTo>
                    <a:pt x="680" y="799"/>
                  </a:lnTo>
                  <a:lnTo>
                    <a:pt x="676" y="799"/>
                  </a:lnTo>
                  <a:lnTo>
                    <a:pt x="673" y="799"/>
                  </a:lnTo>
                  <a:lnTo>
                    <a:pt x="666" y="799"/>
                  </a:lnTo>
                  <a:lnTo>
                    <a:pt x="663" y="799"/>
                  </a:lnTo>
                  <a:lnTo>
                    <a:pt x="656" y="799"/>
                  </a:lnTo>
                  <a:lnTo>
                    <a:pt x="653" y="799"/>
                  </a:lnTo>
                  <a:lnTo>
                    <a:pt x="646" y="799"/>
                  </a:lnTo>
                  <a:lnTo>
                    <a:pt x="643" y="799"/>
                  </a:lnTo>
                  <a:lnTo>
                    <a:pt x="636" y="799"/>
                  </a:lnTo>
                  <a:lnTo>
                    <a:pt x="633" y="799"/>
                  </a:lnTo>
                  <a:lnTo>
                    <a:pt x="629" y="799"/>
                  </a:lnTo>
                  <a:lnTo>
                    <a:pt x="622" y="799"/>
                  </a:lnTo>
                  <a:lnTo>
                    <a:pt x="619" y="799"/>
                  </a:lnTo>
                  <a:lnTo>
                    <a:pt x="612" y="799"/>
                  </a:lnTo>
                  <a:lnTo>
                    <a:pt x="608" y="799"/>
                  </a:lnTo>
                  <a:lnTo>
                    <a:pt x="602" y="799"/>
                  </a:lnTo>
                  <a:lnTo>
                    <a:pt x="598" y="799"/>
                  </a:lnTo>
                  <a:lnTo>
                    <a:pt x="592" y="799"/>
                  </a:lnTo>
                  <a:lnTo>
                    <a:pt x="588" y="799"/>
                  </a:lnTo>
                  <a:lnTo>
                    <a:pt x="585" y="799"/>
                  </a:lnTo>
                  <a:lnTo>
                    <a:pt x="578" y="799"/>
                  </a:lnTo>
                  <a:lnTo>
                    <a:pt x="575" y="799"/>
                  </a:lnTo>
                  <a:lnTo>
                    <a:pt x="568" y="799"/>
                  </a:lnTo>
                  <a:lnTo>
                    <a:pt x="565" y="799"/>
                  </a:lnTo>
                  <a:lnTo>
                    <a:pt x="558" y="799"/>
                  </a:lnTo>
                  <a:lnTo>
                    <a:pt x="555" y="799"/>
                  </a:lnTo>
                  <a:lnTo>
                    <a:pt x="548" y="799"/>
                  </a:lnTo>
                  <a:lnTo>
                    <a:pt x="544" y="799"/>
                  </a:lnTo>
                  <a:lnTo>
                    <a:pt x="537" y="799"/>
                  </a:lnTo>
                  <a:lnTo>
                    <a:pt x="534" y="799"/>
                  </a:lnTo>
                  <a:lnTo>
                    <a:pt x="531" y="799"/>
                  </a:lnTo>
                  <a:lnTo>
                    <a:pt x="524" y="799"/>
                  </a:lnTo>
                  <a:lnTo>
                    <a:pt x="521" y="799"/>
                  </a:lnTo>
                  <a:lnTo>
                    <a:pt x="514" y="799"/>
                  </a:lnTo>
                  <a:lnTo>
                    <a:pt x="511" y="799"/>
                  </a:lnTo>
                  <a:lnTo>
                    <a:pt x="504" y="799"/>
                  </a:lnTo>
                  <a:lnTo>
                    <a:pt x="501" y="799"/>
                  </a:lnTo>
                  <a:lnTo>
                    <a:pt x="494" y="799"/>
                  </a:lnTo>
                  <a:lnTo>
                    <a:pt x="491" y="799"/>
                  </a:lnTo>
                  <a:lnTo>
                    <a:pt x="487" y="799"/>
                  </a:lnTo>
                  <a:lnTo>
                    <a:pt x="480" y="799"/>
                  </a:lnTo>
                  <a:lnTo>
                    <a:pt x="476" y="799"/>
                  </a:lnTo>
                  <a:lnTo>
                    <a:pt x="470" y="799"/>
                  </a:lnTo>
                  <a:lnTo>
                    <a:pt x="466" y="799"/>
                  </a:lnTo>
                  <a:lnTo>
                    <a:pt x="460" y="799"/>
                  </a:lnTo>
                  <a:lnTo>
                    <a:pt x="456" y="799"/>
                  </a:lnTo>
                  <a:lnTo>
                    <a:pt x="450" y="799"/>
                  </a:lnTo>
                  <a:lnTo>
                    <a:pt x="446" y="799"/>
                  </a:lnTo>
                  <a:lnTo>
                    <a:pt x="443" y="799"/>
                  </a:lnTo>
                  <a:lnTo>
                    <a:pt x="436" y="799"/>
                  </a:lnTo>
                  <a:lnTo>
                    <a:pt x="433" y="799"/>
                  </a:lnTo>
                  <a:lnTo>
                    <a:pt x="426" y="799"/>
                  </a:lnTo>
                  <a:lnTo>
                    <a:pt x="423" y="799"/>
                  </a:lnTo>
                  <a:lnTo>
                    <a:pt x="416" y="799"/>
                  </a:lnTo>
                  <a:lnTo>
                    <a:pt x="412" y="799"/>
                  </a:lnTo>
                  <a:lnTo>
                    <a:pt x="405" y="799"/>
                  </a:lnTo>
                  <a:lnTo>
                    <a:pt x="402" y="799"/>
                  </a:lnTo>
                  <a:lnTo>
                    <a:pt x="395" y="799"/>
                  </a:lnTo>
                  <a:lnTo>
                    <a:pt x="392" y="799"/>
                  </a:lnTo>
                  <a:lnTo>
                    <a:pt x="389" y="799"/>
                  </a:lnTo>
                  <a:lnTo>
                    <a:pt x="382" y="799"/>
                  </a:lnTo>
                  <a:lnTo>
                    <a:pt x="379" y="799"/>
                  </a:lnTo>
                  <a:lnTo>
                    <a:pt x="372" y="799"/>
                  </a:lnTo>
                  <a:lnTo>
                    <a:pt x="369" y="799"/>
                  </a:lnTo>
                  <a:lnTo>
                    <a:pt x="362" y="799"/>
                  </a:lnTo>
                  <a:lnTo>
                    <a:pt x="359" y="799"/>
                  </a:lnTo>
                  <a:lnTo>
                    <a:pt x="351" y="799"/>
                  </a:lnTo>
                  <a:lnTo>
                    <a:pt x="348" y="799"/>
                  </a:lnTo>
                  <a:lnTo>
                    <a:pt x="344" y="799"/>
                  </a:lnTo>
                  <a:lnTo>
                    <a:pt x="338" y="799"/>
                  </a:lnTo>
                  <a:lnTo>
                    <a:pt x="334" y="799"/>
                  </a:lnTo>
                  <a:lnTo>
                    <a:pt x="328" y="799"/>
                  </a:lnTo>
                  <a:lnTo>
                    <a:pt x="324" y="799"/>
                  </a:lnTo>
                  <a:lnTo>
                    <a:pt x="318" y="799"/>
                  </a:lnTo>
                  <a:lnTo>
                    <a:pt x="314" y="799"/>
                  </a:lnTo>
                  <a:lnTo>
                    <a:pt x="308" y="799"/>
                  </a:lnTo>
                  <a:lnTo>
                    <a:pt x="304" y="799"/>
                  </a:lnTo>
                  <a:lnTo>
                    <a:pt x="301" y="799"/>
                  </a:lnTo>
                  <a:lnTo>
                    <a:pt x="294" y="799"/>
                  </a:lnTo>
                  <a:lnTo>
                    <a:pt x="291" y="799"/>
                  </a:lnTo>
                  <a:lnTo>
                    <a:pt x="284" y="799"/>
                  </a:lnTo>
                  <a:lnTo>
                    <a:pt x="280" y="799"/>
                  </a:lnTo>
                  <a:lnTo>
                    <a:pt x="273" y="799"/>
                  </a:lnTo>
                  <a:lnTo>
                    <a:pt x="270" y="799"/>
                  </a:lnTo>
                  <a:lnTo>
                    <a:pt x="264" y="799"/>
                  </a:lnTo>
                  <a:lnTo>
                    <a:pt x="260" y="799"/>
                  </a:lnTo>
                  <a:lnTo>
                    <a:pt x="254" y="799"/>
                  </a:lnTo>
                  <a:lnTo>
                    <a:pt x="250" y="799"/>
                  </a:lnTo>
                  <a:lnTo>
                    <a:pt x="247" y="799"/>
                  </a:lnTo>
                  <a:lnTo>
                    <a:pt x="240" y="799"/>
                  </a:lnTo>
                  <a:lnTo>
                    <a:pt x="237" y="799"/>
                  </a:lnTo>
                  <a:lnTo>
                    <a:pt x="230" y="799"/>
                  </a:lnTo>
                  <a:lnTo>
                    <a:pt x="227" y="799"/>
                  </a:lnTo>
                  <a:lnTo>
                    <a:pt x="219" y="799"/>
                  </a:lnTo>
                  <a:lnTo>
                    <a:pt x="216" y="799"/>
                  </a:lnTo>
                  <a:lnTo>
                    <a:pt x="209" y="799"/>
                  </a:lnTo>
                  <a:lnTo>
                    <a:pt x="206" y="799"/>
                  </a:lnTo>
                  <a:lnTo>
                    <a:pt x="203" y="799"/>
                  </a:lnTo>
                  <a:lnTo>
                    <a:pt x="196" y="799"/>
                  </a:lnTo>
                  <a:lnTo>
                    <a:pt x="193" y="799"/>
                  </a:lnTo>
                  <a:lnTo>
                    <a:pt x="186" y="799"/>
                  </a:lnTo>
                  <a:lnTo>
                    <a:pt x="183" y="799"/>
                  </a:lnTo>
                  <a:lnTo>
                    <a:pt x="176" y="799"/>
                  </a:lnTo>
                  <a:lnTo>
                    <a:pt x="173" y="799"/>
                  </a:lnTo>
                  <a:lnTo>
                    <a:pt x="166" y="799"/>
                  </a:lnTo>
                  <a:lnTo>
                    <a:pt x="162" y="799"/>
                  </a:lnTo>
                  <a:lnTo>
                    <a:pt x="159" y="799"/>
                  </a:lnTo>
                  <a:lnTo>
                    <a:pt x="152" y="799"/>
                  </a:lnTo>
                  <a:lnTo>
                    <a:pt x="148" y="799"/>
                  </a:lnTo>
                  <a:lnTo>
                    <a:pt x="142" y="799"/>
                  </a:lnTo>
                  <a:lnTo>
                    <a:pt x="138" y="799"/>
                  </a:lnTo>
                  <a:lnTo>
                    <a:pt x="132" y="799"/>
                  </a:lnTo>
                  <a:lnTo>
                    <a:pt x="128" y="799"/>
                  </a:lnTo>
                  <a:lnTo>
                    <a:pt x="122" y="799"/>
                  </a:lnTo>
                  <a:lnTo>
                    <a:pt x="118" y="799"/>
                  </a:lnTo>
                  <a:lnTo>
                    <a:pt x="112" y="799"/>
                  </a:lnTo>
                  <a:lnTo>
                    <a:pt x="108" y="799"/>
                  </a:lnTo>
                  <a:lnTo>
                    <a:pt x="105" y="799"/>
                  </a:lnTo>
                  <a:lnTo>
                    <a:pt x="98" y="799"/>
                  </a:lnTo>
                  <a:lnTo>
                    <a:pt x="95" y="799"/>
                  </a:lnTo>
                  <a:lnTo>
                    <a:pt x="87" y="799"/>
                  </a:lnTo>
                  <a:lnTo>
                    <a:pt x="84" y="799"/>
                  </a:lnTo>
                  <a:lnTo>
                    <a:pt x="77" y="799"/>
                  </a:lnTo>
                  <a:lnTo>
                    <a:pt x="74" y="799"/>
                  </a:lnTo>
                  <a:lnTo>
                    <a:pt x="67" y="799"/>
                  </a:lnTo>
                  <a:lnTo>
                    <a:pt x="64" y="799"/>
                  </a:lnTo>
                  <a:lnTo>
                    <a:pt x="61" y="799"/>
                  </a:lnTo>
                  <a:lnTo>
                    <a:pt x="54" y="799"/>
                  </a:lnTo>
                  <a:lnTo>
                    <a:pt x="51" y="799"/>
                  </a:lnTo>
                  <a:lnTo>
                    <a:pt x="44" y="799"/>
                  </a:lnTo>
                  <a:lnTo>
                    <a:pt x="41" y="799"/>
                  </a:lnTo>
                  <a:lnTo>
                    <a:pt x="34" y="799"/>
                  </a:lnTo>
                  <a:lnTo>
                    <a:pt x="30" y="799"/>
                  </a:lnTo>
                  <a:lnTo>
                    <a:pt x="23" y="799"/>
                  </a:lnTo>
                  <a:lnTo>
                    <a:pt x="20" y="799"/>
                  </a:lnTo>
                  <a:lnTo>
                    <a:pt x="16" y="799"/>
                  </a:lnTo>
                  <a:lnTo>
                    <a:pt x="10" y="799"/>
                  </a:lnTo>
                  <a:lnTo>
                    <a:pt x="6" y="799"/>
                  </a:lnTo>
                  <a:lnTo>
                    <a:pt x="0" y="799"/>
                  </a:lnTo>
                  <a:lnTo>
                    <a:pt x="0" y="776"/>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06" name="Freeform 36"/>
            <p:cNvSpPr>
              <a:spLocks/>
            </p:cNvSpPr>
            <p:nvPr/>
          </p:nvSpPr>
          <p:spPr bwMode="auto">
            <a:xfrm>
              <a:off x="3277" y="3126"/>
              <a:ext cx="987" cy="806"/>
            </a:xfrm>
            <a:custGeom>
              <a:avLst/>
              <a:gdLst>
                <a:gd name="T0" fmla="*/ 31 w 987"/>
                <a:gd name="T1" fmla="*/ 782 h 806"/>
                <a:gd name="T2" fmla="*/ 64 w 987"/>
                <a:gd name="T3" fmla="*/ 782 h 806"/>
                <a:gd name="T4" fmla="*/ 98 w 987"/>
                <a:gd name="T5" fmla="*/ 782 h 806"/>
                <a:gd name="T6" fmla="*/ 133 w 987"/>
                <a:gd name="T7" fmla="*/ 782 h 806"/>
                <a:gd name="T8" fmla="*/ 166 w 987"/>
                <a:gd name="T9" fmla="*/ 782 h 806"/>
                <a:gd name="T10" fmla="*/ 204 w 987"/>
                <a:gd name="T11" fmla="*/ 774 h 806"/>
                <a:gd name="T12" fmla="*/ 238 w 987"/>
                <a:gd name="T13" fmla="*/ 755 h 806"/>
                <a:gd name="T14" fmla="*/ 272 w 987"/>
                <a:gd name="T15" fmla="*/ 721 h 806"/>
                <a:gd name="T16" fmla="*/ 305 w 987"/>
                <a:gd name="T17" fmla="*/ 655 h 806"/>
                <a:gd name="T18" fmla="*/ 340 w 987"/>
                <a:gd name="T19" fmla="*/ 547 h 806"/>
                <a:gd name="T20" fmla="*/ 374 w 987"/>
                <a:gd name="T21" fmla="*/ 400 h 806"/>
                <a:gd name="T22" fmla="*/ 407 w 987"/>
                <a:gd name="T23" fmla="*/ 235 h 806"/>
                <a:gd name="T24" fmla="*/ 445 w 987"/>
                <a:gd name="T25" fmla="*/ 92 h 806"/>
                <a:gd name="T26" fmla="*/ 479 w 987"/>
                <a:gd name="T27" fmla="*/ 8 h 806"/>
                <a:gd name="T28" fmla="*/ 513 w 987"/>
                <a:gd name="T29" fmla="*/ 15 h 806"/>
                <a:gd name="T30" fmla="*/ 547 w 987"/>
                <a:gd name="T31" fmla="*/ 107 h 806"/>
                <a:gd name="T32" fmla="*/ 581 w 987"/>
                <a:gd name="T33" fmla="*/ 258 h 806"/>
                <a:gd name="T34" fmla="*/ 615 w 987"/>
                <a:gd name="T35" fmla="*/ 423 h 806"/>
                <a:gd name="T36" fmla="*/ 649 w 987"/>
                <a:gd name="T37" fmla="*/ 566 h 806"/>
                <a:gd name="T38" fmla="*/ 683 w 987"/>
                <a:gd name="T39" fmla="*/ 667 h 806"/>
                <a:gd name="T40" fmla="*/ 721 w 987"/>
                <a:gd name="T41" fmla="*/ 728 h 806"/>
                <a:gd name="T42" fmla="*/ 754 w 987"/>
                <a:gd name="T43" fmla="*/ 759 h 806"/>
                <a:gd name="T44" fmla="*/ 788 w 987"/>
                <a:gd name="T45" fmla="*/ 774 h 806"/>
                <a:gd name="T46" fmla="*/ 823 w 987"/>
                <a:gd name="T47" fmla="*/ 782 h 806"/>
                <a:gd name="T48" fmla="*/ 856 w 987"/>
                <a:gd name="T49" fmla="*/ 782 h 806"/>
                <a:gd name="T50" fmla="*/ 890 w 987"/>
                <a:gd name="T51" fmla="*/ 782 h 806"/>
                <a:gd name="T52" fmla="*/ 925 w 987"/>
                <a:gd name="T53" fmla="*/ 782 h 806"/>
                <a:gd name="T54" fmla="*/ 962 w 987"/>
                <a:gd name="T55" fmla="*/ 782 h 806"/>
                <a:gd name="T56" fmla="*/ 979 w 987"/>
                <a:gd name="T57" fmla="*/ 805 h 806"/>
                <a:gd name="T58" fmla="*/ 945 w 987"/>
                <a:gd name="T59" fmla="*/ 805 h 806"/>
                <a:gd name="T60" fmla="*/ 911 w 987"/>
                <a:gd name="T61" fmla="*/ 805 h 806"/>
                <a:gd name="T62" fmla="*/ 877 w 987"/>
                <a:gd name="T63" fmla="*/ 805 h 806"/>
                <a:gd name="T64" fmla="*/ 843 w 987"/>
                <a:gd name="T65" fmla="*/ 805 h 806"/>
                <a:gd name="T66" fmla="*/ 809 w 987"/>
                <a:gd name="T67" fmla="*/ 805 h 806"/>
                <a:gd name="T68" fmla="*/ 775 w 987"/>
                <a:gd name="T69" fmla="*/ 805 h 806"/>
                <a:gd name="T70" fmla="*/ 737 w 987"/>
                <a:gd name="T71" fmla="*/ 805 h 806"/>
                <a:gd name="T72" fmla="*/ 703 w 987"/>
                <a:gd name="T73" fmla="*/ 805 h 806"/>
                <a:gd name="T74" fmla="*/ 670 w 987"/>
                <a:gd name="T75" fmla="*/ 805 h 806"/>
                <a:gd name="T76" fmla="*/ 636 w 987"/>
                <a:gd name="T77" fmla="*/ 805 h 806"/>
                <a:gd name="T78" fmla="*/ 601 w 987"/>
                <a:gd name="T79" fmla="*/ 805 h 806"/>
                <a:gd name="T80" fmla="*/ 568 w 987"/>
                <a:gd name="T81" fmla="*/ 805 h 806"/>
                <a:gd name="T82" fmla="*/ 534 w 987"/>
                <a:gd name="T83" fmla="*/ 805 h 806"/>
                <a:gd name="T84" fmla="*/ 496 w 987"/>
                <a:gd name="T85" fmla="*/ 805 h 806"/>
                <a:gd name="T86" fmla="*/ 462 w 987"/>
                <a:gd name="T87" fmla="*/ 805 h 806"/>
                <a:gd name="T88" fmla="*/ 428 w 987"/>
                <a:gd name="T89" fmla="*/ 805 h 806"/>
                <a:gd name="T90" fmla="*/ 394 w 987"/>
                <a:gd name="T91" fmla="*/ 805 h 806"/>
                <a:gd name="T92" fmla="*/ 360 w 987"/>
                <a:gd name="T93" fmla="*/ 805 h 806"/>
                <a:gd name="T94" fmla="*/ 326 w 987"/>
                <a:gd name="T95" fmla="*/ 805 h 806"/>
                <a:gd name="T96" fmla="*/ 292 w 987"/>
                <a:gd name="T97" fmla="*/ 805 h 806"/>
                <a:gd name="T98" fmla="*/ 255 w 987"/>
                <a:gd name="T99" fmla="*/ 805 h 806"/>
                <a:gd name="T100" fmla="*/ 221 w 987"/>
                <a:gd name="T101" fmla="*/ 805 h 806"/>
                <a:gd name="T102" fmla="*/ 187 w 987"/>
                <a:gd name="T103" fmla="*/ 805 h 806"/>
                <a:gd name="T104" fmla="*/ 153 w 987"/>
                <a:gd name="T105" fmla="*/ 805 h 806"/>
                <a:gd name="T106" fmla="*/ 119 w 987"/>
                <a:gd name="T107" fmla="*/ 805 h 806"/>
                <a:gd name="T108" fmla="*/ 85 w 987"/>
                <a:gd name="T109" fmla="*/ 805 h 806"/>
                <a:gd name="T110" fmla="*/ 51 w 987"/>
                <a:gd name="T111" fmla="*/ 805 h 806"/>
                <a:gd name="T112" fmla="*/ 16 w 987"/>
                <a:gd name="T113" fmla="*/ 805 h 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7"/>
                <a:gd name="T172" fmla="*/ 0 h 806"/>
                <a:gd name="T173" fmla="*/ 987 w 987"/>
                <a:gd name="T174" fmla="*/ 806 h 8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7" h="806">
                  <a:moveTo>
                    <a:pt x="0" y="782"/>
                  </a:moveTo>
                  <a:lnTo>
                    <a:pt x="6" y="782"/>
                  </a:lnTo>
                  <a:lnTo>
                    <a:pt x="10" y="782"/>
                  </a:lnTo>
                  <a:lnTo>
                    <a:pt x="16" y="782"/>
                  </a:lnTo>
                  <a:lnTo>
                    <a:pt x="20" y="782"/>
                  </a:lnTo>
                  <a:lnTo>
                    <a:pt x="24" y="782"/>
                  </a:lnTo>
                  <a:lnTo>
                    <a:pt x="31" y="782"/>
                  </a:lnTo>
                  <a:lnTo>
                    <a:pt x="34" y="782"/>
                  </a:lnTo>
                  <a:lnTo>
                    <a:pt x="41" y="782"/>
                  </a:lnTo>
                  <a:lnTo>
                    <a:pt x="44" y="782"/>
                  </a:lnTo>
                  <a:lnTo>
                    <a:pt x="51" y="782"/>
                  </a:lnTo>
                  <a:lnTo>
                    <a:pt x="54" y="782"/>
                  </a:lnTo>
                  <a:lnTo>
                    <a:pt x="61" y="782"/>
                  </a:lnTo>
                  <a:lnTo>
                    <a:pt x="64" y="782"/>
                  </a:lnTo>
                  <a:lnTo>
                    <a:pt x="68" y="782"/>
                  </a:lnTo>
                  <a:lnTo>
                    <a:pt x="75" y="782"/>
                  </a:lnTo>
                  <a:lnTo>
                    <a:pt x="78" y="782"/>
                  </a:lnTo>
                  <a:lnTo>
                    <a:pt x="85" y="782"/>
                  </a:lnTo>
                  <a:lnTo>
                    <a:pt x="88" y="782"/>
                  </a:lnTo>
                  <a:lnTo>
                    <a:pt x="95" y="782"/>
                  </a:lnTo>
                  <a:lnTo>
                    <a:pt x="98" y="782"/>
                  </a:lnTo>
                  <a:lnTo>
                    <a:pt x="105" y="782"/>
                  </a:lnTo>
                  <a:lnTo>
                    <a:pt x="108" y="782"/>
                  </a:lnTo>
                  <a:lnTo>
                    <a:pt x="112" y="782"/>
                  </a:lnTo>
                  <a:lnTo>
                    <a:pt x="119" y="782"/>
                  </a:lnTo>
                  <a:lnTo>
                    <a:pt x="122" y="782"/>
                  </a:lnTo>
                  <a:lnTo>
                    <a:pt x="129" y="782"/>
                  </a:lnTo>
                  <a:lnTo>
                    <a:pt x="133" y="782"/>
                  </a:lnTo>
                  <a:lnTo>
                    <a:pt x="139" y="782"/>
                  </a:lnTo>
                  <a:lnTo>
                    <a:pt x="143" y="782"/>
                  </a:lnTo>
                  <a:lnTo>
                    <a:pt x="149" y="782"/>
                  </a:lnTo>
                  <a:lnTo>
                    <a:pt x="153" y="782"/>
                  </a:lnTo>
                  <a:lnTo>
                    <a:pt x="159" y="782"/>
                  </a:lnTo>
                  <a:lnTo>
                    <a:pt x="163" y="782"/>
                  </a:lnTo>
                  <a:lnTo>
                    <a:pt x="166" y="782"/>
                  </a:lnTo>
                  <a:lnTo>
                    <a:pt x="173" y="778"/>
                  </a:lnTo>
                  <a:lnTo>
                    <a:pt x="177" y="778"/>
                  </a:lnTo>
                  <a:lnTo>
                    <a:pt x="184" y="778"/>
                  </a:lnTo>
                  <a:lnTo>
                    <a:pt x="187" y="778"/>
                  </a:lnTo>
                  <a:lnTo>
                    <a:pt x="194" y="774"/>
                  </a:lnTo>
                  <a:lnTo>
                    <a:pt x="197" y="774"/>
                  </a:lnTo>
                  <a:lnTo>
                    <a:pt x="204" y="774"/>
                  </a:lnTo>
                  <a:lnTo>
                    <a:pt x="207" y="770"/>
                  </a:lnTo>
                  <a:lnTo>
                    <a:pt x="210" y="770"/>
                  </a:lnTo>
                  <a:lnTo>
                    <a:pt x="217" y="767"/>
                  </a:lnTo>
                  <a:lnTo>
                    <a:pt x="221" y="767"/>
                  </a:lnTo>
                  <a:lnTo>
                    <a:pt x="228" y="762"/>
                  </a:lnTo>
                  <a:lnTo>
                    <a:pt x="231" y="759"/>
                  </a:lnTo>
                  <a:lnTo>
                    <a:pt x="238" y="755"/>
                  </a:lnTo>
                  <a:lnTo>
                    <a:pt x="241" y="751"/>
                  </a:lnTo>
                  <a:lnTo>
                    <a:pt x="248" y="747"/>
                  </a:lnTo>
                  <a:lnTo>
                    <a:pt x="251" y="744"/>
                  </a:lnTo>
                  <a:lnTo>
                    <a:pt x="255" y="739"/>
                  </a:lnTo>
                  <a:lnTo>
                    <a:pt x="261" y="732"/>
                  </a:lnTo>
                  <a:lnTo>
                    <a:pt x="265" y="728"/>
                  </a:lnTo>
                  <a:lnTo>
                    <a:pt x="272" y="721"/>
                  </a:lnTo>
                  <a:lnTo>
                    <a:pt x="275" y="713"/>
                  </a:lnTo>
                  <a:lnTo>
                    <a:pt x="282" y="705"/>
                  </a:lnTo>
                  <a:lnTo>
                    <a:pt x="285" y="698"/>
                  </a:lnTo>
                  <a:lnTo>
                    <a:pt x="292" y="686"/>
                  </a:lnTo>
                  <a:lnTo>
                    <a:pt x="295" y="678"/>
                  </a:lnTo>
                  <a:lnTo>
                    <a:pt x="302" y="667"/>
                  </a:lnTo>
                  <a:lnTo>
                    <a:pt x="305" y="655"/>
                  </a:lnTo>
                  <a:lnTo>
                    <a:pt x="309" y="643"/>
                  </a:lnTo>
                  <a:lnTo>
                    <a:pt x="316" y="627"/>
                  </a:lnTo>
                  <a:lnTo>
                    <a:pt x="320" y="612"/>
                  </a:lnTo>
                  <a:lnTo>
                    <a:pt x="326" y="597"/>
                  </a:lnTo>
                  <a:lnTo>
                    <a:pt x="330" y="581"/>
                  </a:lnTo>
                  <a:lnTo>
                    <a:pt x="336" y="566"/>
                  </a:lnTo>
                  <a:lnTo>
                    <a:pt x="340" y="547"/>
                  </a:lnTo>
                  <a:lnTo>
                    <a:pt x="346" y="528"/>
                  </a:lnTo>
                  <a:lnTo>
                    <a:pt x="350" y="509"/>
                  </a:lnTo>
                  <a:lnTo>
                    <a:pt x="353" y="489"/>
                  </a:lnTo>
                  <a:lnTo>
                    <a:pt x="360" y="466"/>
                  </a:lnTo>
                  <a:lnTo>
                    <a:pt x="363" y="446"/>
                  </a:lnTo>
                  <a:lnTo>
                    <a:pt x="371" y="423"/>
                  </a:lnTo>
                  <a:lnTo>
                    <a:pt x="374" y="400"/>
                  </a:lnTo>
                  <a:lnTo>
                    <a:pt x="381" y="377"/>
                  </a:lnTo>
                  <a:lnTo>
                    <a:pt x="384" y="354"/>
                  </a:lnTo>
                  <a:lnTo>
                    <a:pt x="391" y="331"/>
                  </a:lnTo>
                  <a:lnTo>
                    <a:pt x="394" y="308"/>
                  </a:lnTo>
                  <a:lnTo>
                    <a:pt x="397" y="285"/>
                  </a:lnTo>
                  <a:lnTo>
                    <a:pt x="404" y="258"/>
                  </a:lnTo>
                  <a:lnTo>
                    <a:pt x="407" y="235"/>
                  </a:lnTo>
                  <a:lnTo>
                    <a:pt x="414" y="212"/>
                  </a:lnTo>
                  <a:lnTo>
                    <a:pt x="418" y="193"/>
                  </a:lnTo>
                  <a:lnTo>
                    <a:pt x="425" y="170"/>
                  </a:lnTo>
                  <a:lnTo>
                    <a:pt x="428" y="146"/>
                  </a:lnTo>
                  <a:lnTo>
                    <a:pt x="435" y="127"/>
                  </a:lnTo>
                  <a:lnTo>
                    <a:pt x="438" y="107"/>
                  </a:lnTo>
                  <a:lnTo>
                    <a:pt x="445" y="92"/>
                  </a:lnTo>
                  <a:lnTo>
                    <a:pt x="448" y="73"/>
                  </a:lnTo>
                  <a:lnTo>
                    <a:pt x="452" y="58"/>
                  </a:lnTo>
                  <a:lnTo>
                    <a:pt x="458" y="46"/>
                  </a:lnTo>
                  <a:lnTo>
                    <a:pt x="462" y="35"/>
                  </a:lnTo>
                  <a:lnTo>
                    <a:pt x="469" y="23"/>
                  </a:lnTo>
                  <a:lnTo>
                    <a:pt x="473" y="15"/>
                  </a:lnTo>
                  <a:lnTo>
                    <a:pt x="479" y="8"/>
                  </a:lnTo>
                  <a:lnTo>
                    <a:pt x="483" y="4"/>
                  </a:lnTo>
                  <a:lnTo>
                    <a:pt x="489" y="0"/>
                  </a:lnTo>
                  <a:lnTo>
                    <a:pt x="493" y="0"/>
                  </a:lnTo>
                  <a:lnTo>
                    <a:pt x="496" y="0"/>
                  </a:lnTo>
                  <a:lnTo>
                    <a:pt x="503" y="4"/>
                  </a:lnTo>
                  <a:lnTo>
                    <a:pt x="506" y="8"/>
                  </a:lnTo>
                  <a:lnTo>
                    <a:pt x="513" y="15"/>
                  </a:lnTo>
                  <a:lnTo>
                    <a:pt x="517" y="23"/>
                  </a:lnTo>
                  <a:lnTo>
                    <a:pt x="524" y="35"/>
                  </a:lnTo>
                  <a:lnTo>
                    <a:pt x="527" y="46"/>
                  </a:lnTo>
                  <a:lnTo>
                    <a:pt x="534" y="58"/>
                  </a:lnTo>
                  <a:lnTo>
                    <a:pt x="537" y="73"/>
                  </a:lnTo>
                  <a:lnTo>
                    <a:pt x="540" y="92"/>
                  </a:lnTo>
                  <a:lnTo>
                    <a:pt x="547" y="107"/>
                  </a:lnTo>
                  <a:lnTo>
                    <a:pt x="550" y="127"/>
                  </a:lnTo>
                  <a:lnTo>
                    <a:pt x="557" y="146"/>
                  </a:lnTo>
                  <a:lnTo>
                    <a:pt x="561" y="170"/>
                  </a:lnTo>
                  <a:lnTo>
                    <a:pt x="568" y="193"/>
                  </a:lnTo>
                  <a:lnTo>
                    <a:pt x="571" y="212"/>
                  </a:lnTo>
                  <a:lnTo>
                    <a:pt x="578" y="235"/>
                  </a:lnTo>
                  <a:lnTo>
                    <a:pt x="581" y="258"/>
                  </a:lnTo>
                  <a:lnTo>
                    <a:pt x="588" y="285"/>
                  </a:lnTo>
                  <a:lnTo>
                    <a:pt x="591" y="308"/>
                  </a:lnTo>
                  <a:lnTo>
                    <a:pt x="595" y="331"/>
                  </a:lnTo>
                  <a:lnTo>
                    <a:pt x="601" y="354"/>
                  </a:lnTo>
                  <a:lnTo>
                    <a:pt x="605" y="377"/>
                  </a:lnTo>
                  <a:lnTo>
                    <a:pt x="612" y="400"/>
                  </a:lnTo>
                  <a:lnTo>
                    <a:pt x="615" y="423"/>
                  </a:lnTo>
                  <a:lnTo>
                    <a:pt x="622" y="446"/>
                  </a:lnTo>
                  <a:lnTo>
                    <a:pt x="626" y="466"/>
                  </a:lnTo>
                  <a:lnTo>
                    <a:pt x="632" y="489"/>
                  </a:lnTo>
                  <a:lnTo>
                    <a:pt x="636" y="509"/>
                  </a:lnTo>
                  <a:lnTo>
                    <a:pt x="639" y="528"/>
                  </a:lnTo>
                  <a:lnTo>
                    <a:pt x="646" y="547"/>
                  </a:lnTo>
                  <a:lnTo>
                    <a:pt x="649" y="566"/>
                  </a:lnTo>
                  <a:lnTo>
                    <a:pt x="656" y="581"/>
                  </a:lnTo>
                  <a:lnTo>
                    <a:pt x="659" y="597"/>
                  </a:lnTo>
                  <a:lnTo>
                    <a:pt x="666" y="612"/>
                  </a:lnTo>
                  <a:lnTo>
                    <a:pt x="670" y="627"/>
                  </a:lnTo>
                  <a:lnTo>
                    <a:pt x="677" y="643"/>
                  </a:lnTo>
                  <a:lnTo>
                    <a:pt x="680" y="655"/>
                  </a:lnTo>
                  <a:lnTo>
                    <a:pt x="683" y="667"/>
                  </a:lnTo>
                  <a:lnTo>
                    <a:pt x="690" y="678"/>
                  </a:lnTo>
                  <a:lnTo>
                    <a:pt x="693" y="686"/>
                  </a:lnTo>
                  <a:lnTo>
                    <a:pt x="700" y="698"/>
                  </a:lnTo>
                  <a:lnTo>
                    <a:pt x="703" y="705"/>
                  </a:lnTo>
                  <a:lnTo>
                    <a:pt x="710" y="713"/>
                  </a:lnTo>
                  <a:lnTo>
                    <a:pt x="714" y="721"/>
                  </a:lnTo>
                  <a:lnTo>
                    <a:pt x="721" y="728"/>
                  </a:lnTo>
                  <a:lnTo>
                    <a:pt x="724" y="732"/>
                  </a:lnTo>
                  <a:lnTo>
                    <a:pt x="731" y="739"/>
                  </a:lnTo>
                  <a:lnTo>
                    <a:pt x="734" y="744"/>
                  </a:lnTo>
                  <a:lnTo>
                    <a:pt x="737" y="747"/>
                  </a:lnTo>
                  <a:lnTo>
                    <a:pt x="744" y="751"/>
                  </a:lnTo>
                  <a:lnTo>
                    <a:pt x="747" y="755"/>
                  </a:lnTo>
                  <a:lnTo>
                    <a:pt x="754" y="759"/>
                  </a:lnTo>
                  <a:lnTo>
                    <a:pt x="758" y="762"/>
                  </a:lnTo>
                  <a:lnTo>
                    <a:pt x="765" y="767"/>
                  </a:lnTo>
                  <a:lnTo>
                    <a:pt x="768" y="767"/>
                  </a:lnTo>
                  <a:lnTo>
                    <a:pt x="775" y="770"/>
                  </a:lnTo>
                  <a:lnTo>
                    <a:pt x="778" y="770"/>
                  </a:lnTo>
                  <a:lnTo>
                    <a:pt x="782" y="774"/>
                  </a:lnTo>
                  <a:lnTo>
                    <a:pt x="788" y="774"/>
                  </a:lnTo>
                  <a:lnTo>
                    <a:pt x="792" y="774"/>
                  </a:lnTo>
                  <a:lnTo>
                    <a:pt x="798" y="778"/>
                  </a:lnTo>
                  <a:lnTo>
                    <a:pt x="802" y="778"/>
                  </a:lnTo>
                  <a:lnTo>
                    <a:pt x="809" y="778"/>
                  </a:lnTo>
                  <a:lnTo>
                    <a:pt x="813" y="778"/>
                  </a:lnTo>
                  <a:lnTo>
                    <a:pt x="819" y="782"/>
                  </a:lnTo>
                  <a:lnTo>
                    <a:pt x="823" y="782"/>
                  </a:lnTo>
                  <a:lnTo>
                    <a:pt x="826" y="782"/>
                  </a:lnTo>
                  <a:lnTo>
                    <a:pt x="833" y="782"/>
                  </a:lnTo>
                  <a:lnTo>
                    <a:pt x="836" y="782"/>
                  </a:lnTo>
                  <a:lnTo>
                    <a:pt x="843" y="782"/>
                  </a:lnTo>
                  <a:lnTo>
                    <a:pt x="846" y="782"/>
                  </a:lnTo>
                  <a:lnTo>
                    <a:pt x="853" y="782"/>
                  </a:lnTo>
                  <a:lnTo>
                    <a:pt x="856" y="782"/>
                  </a:lnTo>
                  <a:lnTo>
                    <a:pt x="864" y="782"/>
                  </a:lnTo>
                  <a:lnTo>
                    <a:pt x="867" y="782"/>
                  </a:lnTo>
                  <a:lnTo>
                    <a:pt x="874" y="782"/>
                  </a:lnTo>
                  <a:lnTo>
                    <a:pt x="877" y="782"/>
                  </a:lnTo>
                  <a:lnTo>
                    <a:pt x="880" y="782"/>
                  </a:lnTo>
                  <a:lnTo>
                    <a:pt x="887" y="782"/>
                  </a:lnTo>
                  <a:lnTo>
                    <a:pt x="890" y="782"/>
                  </a:lnTo>
                  <a:lnTo>
                    <a:pt x="897" y="782"/>
                  </a:lnTo>
                  <a:lnTo>
                    <a:pt x="900" y="782"/>
                  </a:lnTo>
                  <a:lnTo>
                    <a:pt x="907" y="782"/>
                  </a:lnTo>
                  <a:lnTo>
                    <a:pt x="911" y="782"/>
                  </a:lnTo>
                  <a:lnTo>
                    <a:pt x="918" y="782"/>
                  </a:lnTo>
                  <a:lnTo>
                    <a:pt x="921" y="782"/>
                  </a:lnTo>
                  <a:lnTo>
                    <a:pt x="925" y="782"/>
                  </a:lnTo>
                  <a:lnTo>
                    <a:pt x="931" y="782"/>
                  </a:lnTo>
                  <a:lnTo>
                    <a:pt x="935" y="782"/>
                  </a:lnTo>
                  <a:lnTo>
                    <a:pt x="941" y="782"/>
                  </a:lnTo>
                  <a:lnTo>
                    <a:pt x="945" y="782"/>
                  </a:lnTo>
                  <a:lnTo>
                    <a:pt x="951" y="782"/>
                  </a:lnTo>
                  <a:lnTo>
                    <a:pt x="955" y="782"/>
                  </a:lnTo>
                  <a:lnTo>
                    <a:pt x="962" y="782"/>
                  </a:lnTo>
                  <a:lnTo>
                    <a:pt x="966" y="782"/>
                  </a:lnTo>
                  <a:lnTo>
                    <a:pt x="969" y="782"/>
                  </a:lnTo>
                  <a:lnTo>
                    <a:pt x="976" y="782"/>
                  </a:lnTo>
                  <a:lnTo>
                    <a:pt x="979" y="782"/>
                  </a:lnTo>
                  <a:lnTo>
                    <a:pt x="986" y="782"/>
                  </a:lnTo>
                  <a:lnTo>
                    <a:pt x="986" y="805"/>
                  </a:lnTo>
                  <a:lnTo>
                    <a:pt x="979" y="805"/>
                  </a:lnTo>
                  <a:lnTo>
                    <a:pt x="976" y="805"/>
                  </a:lnTo>
                  <a:lnTo>
                    <a:pt x="969" y="805"/>
                  </a:lnTo>
                  <a:lnTo>
                    <a:pt x="966" y="805"/>
                  </a:lnTo>
                  <a:lnTo>
                    <a:pt x="962" y="805"/>
                  </a:lnTo>
                  <a:lnTo>
                    <a:pt x="955" y="805"/>
                  </a:lnTo>
                  <a:lnTo>
                    <a:pt x="951" y="805"/>
                  </a:lnTo>
                  <a:lnTo>
                    <a:pt x="945" y="805"/>
                  </a:lnTo>
                  <a:lnTo>
                    <a:pt x="941" y="805"/>
                  </a:lnTo>
                  <a:lnTo>
                    <a:pt x="935" y="805"/>
                  </a:lnTo>
                  <a:lnTo>
                    <a:pt x="931" y="805"/>
                  </a:lnTo>
                  <a:lnTo>
                    <a:pt x="925" y="805"/>
                  </a:lnTo>
                  <a:lnTo>
                    <a:pt x="921" y="805"/>
                  </a:lnTo>
                  <a:lnTo>
                    <a:pt x="918" y="805"/>
                  </a:lnTo>
                  <a:lnTo>
                    <a:pt x="911" y="805"/>
                  </a:lnTo>
                  <a:lnTo>
                    <a:pt x="907" y="805"/>
                  </a:lnTo>
                  <a:lnTo>
                    <a:pt x="900" y="805"/>
                  </a:lnTo>
                  <a:lnTo>
                    <a:pt x="897" y="805"/>
                  </a:lnTo>
                  <a:lnTo>
                    <a:pt x="890" y="805"/>
                  </a:lnTo>
                  <a:lnTo>
                    <a:pt x="887" y="805"/>
                  </a:lnTo>
                  <a:lnTo>
                    <a:pt x="880" y="805"/>
                  </a:lnTo>
                  <a:lnTo>
                    <a:pt x="877" y="805"/>
                  </a:lnTo>
                  <a:lnTo>
                    <a:pt x="874" y="805"/>
                  </a:lnTo>
                  <a:lnTo>
                    <a:pt x="867" y="805"/>
                  </a:lnTo>
                  <a:lnTo>
                    <a:pt x="864" y="805"/>
                  </a:lnTo>
                  <a:lnTo>
                    <a:pt x="856" y="805"/>
                  </a:lnTo>
                  <a:lnTo>
                    <a:pt x="853" y="805"/>
                  </a:lnTo>
                  <a:lnTo>
                    <a:pt x="846" y="805"/>
                  </a:lnTo>
                  <a:lnTo>
                    <a:pt x="843" y="805"/>
                  </a:lnTo>
                  <a:lnTo>
                    <a:pt x="836" y="805"/>
                  </a:lnTo>
                  <a:lnTo>
                    <a:pt x="833" y="805"/>
                  </a:lnTo>
                  <a:lnTo>
                    <a:pt x="826" y="805"/>
                  </a:lnTo>
                  <a:lnTo>
                    <a:pt x="823" y="805"/>
                  </a:lnTo>
                  <a:lnTo>
                    <a:pt x="819" y="805"/>
                  </a:lnTo>
                  <a:lnTo>
                    <a:pt x="813" y="805"/>
                  </a:lnTo>
                  <a:lnTo>
                    <a:pt x="809" y="805"/>
                  </a:lnTo>
                  <a:lnTo>
                    <a:pt x="802" y="805"/>
                  </a:lnTo>
                  <a:lnTo>
                    <a:pt x="798" y="805"/>
                  </a:lnTo>
                  <a:lnTo>
                    <a:pt x="792" y="805"/>
                  </a:lnTo>
                  <a:lnTo>
                    <a:pt x="788" y="805"/>
                  </a:lnTo>
                  <a:lnTo>
                    <a:pt x="782" y="805"/>
                  </a:lnTo>
                  <a:lnTo>
                    <a:pt x="778" y="805"/>
                  </a:lnTo>
                  <a:lnTo>
                    <a:pt x="775" y="805"/>
                  </a:lnTo>
                  <a:lnTo>
                    <a:pt x="768" y="805"/>
                  </a:lnTo>
                  <a:lnTo>
                    <a:pt x="765" y="805"/>
                  </a:lnTo>
                  <a:lnTo>
                    <a:pt x="758" y="805"/>
                  </a:lnTo>
                  <a:lnTo>
                    <a:pt x="754" y="805"/>
                  </a:lnTo>
                  <a:lnTo>
                    <a:pt x="747" y="805"/>
                  </a:lnTo>
                  <a:lnTo>
                    <a:pt x="744" y="805"/>
                  </a:lnTo>
                  <a:lnTo>
                    <a:pt x="737" y="805"/>
                  </a:lnTo>
                  <a:lnTo>
                    <a:pt x="734" y="805"/>
                  </a:lnTo>
                  <a:lnTo>
                    <a:pt x="731" y="805"/>
                  </a:lnTo>
                  <a:lnTo>
                    <a:pt x="724" y="805"/>
                  </a:lnTo>
                  <a:lnTo>
                    <a:pt x="721" y="805"/>
                  </a:lnTo>
                  <a:lnTo>
                    <a:pt x="714" y="805"/>
                  </a:lnTo>
                  <a:lnTo>
                    <a:pt x="710" y="805"/>
                  </a:lnTo>
                  <a:lnTo>
                    <a:pt x="703" y="805"/>
                  </a:lnTo>
                  <a:lnTo>
                    <a:pt x="700" y="805"/>
                  </a:lnTo>
                  <a:lnTo>
                    <a:pt x="693" y="805"/>
                  </a:lnTo>
                  <a:lnTo>
                    <a:pt x="690" y="805"/>
                  </a:lnTo>
                  <a:lnTo>
                    <a:pt x="683" y="805"/>
                  </a:lnTo>
                  <a:lnTo>
                    <a:pt x="680" y="805"/>
                  </a:lnTo>
                  <a:lnTo>
                    <a:pt x="677" y="805"/>
                  </a:lnTo>
                  <a:lnTo>
                    <a:pt x="670" y="805"/>
                  </a:lnTo>
                  <a:lnTo>
                    <a:pt x="666" y="805"/>
                  </a:lnTo>
                  <a:lnTo>
                    <a:pt x="659" y="805"/>
                  </a:lnTo>
                  <a:lnTo>
                    <a:pt x="656" y="805"/>
                  </a:lnTo>
                  <a:lnTo>
                    <a:pt x="649" y="805"/>
                  </a:lnTo>
                  <a:lnTo>
                    <a:pt x="646" y="805"/>
                  </a:lnTo>
                  <a:lnTo>
                    <a:pt x="639" y="805"/>
                  </a:lnTo>
                  <a:lnTo>
                    <a:pt x="636" y="805"/>
                  </a:lnTo>
                  <a:lnTo>
                    <a:pt x="632" y="805"/>
                  </a:lnTo>
                  <a:lnTo>
                    <a:pt x="626" y="805"/>
                  </a:lnTo>
                  <a:lnTo>
                    <a:pt x="622" y="805"/>
                  </a:lnTo>
                  <a:lnTo>
                    <a:pt x="615" y="805"/>
                  </a:lnTo>
                  <a:lnTo>
                    <a:pt x="612" y="805"/>
                  </a:lnTo>
                  <a:lnTo>
                    <a:pt x="605" y="805"/>
                  </a:lnTo>
                  <a:lnTo>
                    <a:pt x="601" y="805"/>
                  </a:lnTo>
                  <a:lnTo>
                    <a:pt x="595" y="805"/>
                  </a:lnTo>
                  <a:lnTo>
                    <a:pt x="591" y="805"/>
                  </a:lnTo>
                  <a:lnTo>
                    <a:pt x="588" y="805"/>
                  </a:lnTo>
                  <a:lnTo>
                    <a:pt x="581" y="805"/>
                  </a:lnTo>
                  <a:lnTo>
                    <a:pt x="578" y="805"/>
                  </a:lnTo>
                  <a:lnTo>
                    <a:pt x="571" y="805"/>
                  </a:lnTo>
                  <a:lnTo>
                    <a:pt x="568" y="805"/>
                  </a:lnTo>
                  <a:lnTo>
                    <a:pt x="561" y="805"/>
                  </a:lnTo>
                  <a:lnTo>
                    <a:pt x="557" y="805"/>
                  </a:lnTo>
                  <a:lnTo>
                    <a:pt x="550" y="805"/>
                  </a:lnTo>
                  <a:lnTo>
                    <a:pt x="547" y="805"/>
                  </a:lnTo>
                  <a:lnTo>
                    <a:pt x="540" y="805"/>
                  </a:lnTo>
                  <a:lnTo>
                    <a:pt x="537" y="805"/>
                  </a:lnTo>
                  <a:lnTo>
                    <a:pt x="534" y="805"/>
                  </a:lnTo>
                  <a:lnTo>
                    <a:pt x="527" y="805"/>
                  </a:lnTo>
                  <a:lnTo>
                    <a:pt x="524" y="805"/>
                  </a:lnTo>
                  <a:lnTo>
                    <a:pt x="517" y="805"/>
                  </a:lnTo>
                  <a:lnTo>
                    <a:pt x="513" y="805"/>
                  </a:lnTo>
                  <a:lnTo>
                    <a:pt x="506" y="805"/>
                  </a:lnTo>
                  <a:lnTo>
                    <a:pt x="503" y="805"/>
                  </a:lnTo>
                  <a:lnTo>
                    <a:pt x="496" y="805"/>
                  </a:lnTo>
                  <a:lnTo>
                    <a:pt x="493" y="805"/>
                  </a:lnTo>
                  <a:lnTo>
                    <a:pt x="489" y="805"/>
                  </a:lnTo>
                  <a:lnTo>
                    <a:pt x="483" y="805"/>
                  </a:lnTo>
                  <a:lnTo>
                    <a:pt x="479" y="805"/>
                  </a:lnTo>
                  <a:lnTo>
                    <a:pt x="473" y="805"/>
                  </a:lnTo>
                  <a:lnTo>
                    <a:pt x="469" y="805"/>
                  </a:lnTo>
                  <a:lnTo>
                    <a:pt x="462" y="805"/>
                  </a:lnTo>
                  <a:lnTo>
                    <a:pt x="458" y="805"/>
                  </a:lnTo>
                  <a:lnTo>
                    <a:pt x="452" y="805"/>
                  </a:lnTo>
                  <a:lnTo>
                    <a:pt x="448" y="805"/>
                  </a:lnTo>
                  <a:lnTo>
                    <a:pt x="445" y="805"/>
                  </a:lnTo>
                  <a:lnTo>
                    <a:pt x="438" y="805"/>
                  </a:lnTo>
                  <a:lnTo>
                    <a:pt x="435" y="805"/>
                  </a:lnTo>
                  <a:lnTo>
                    <a:pt x="428" y="805"/>
                  </a:lnTo>
                  <a:lnTo>
                    <a:pt x="425" y="805"/>
                  </a:lnTo>
                  <a:lnTo>
                    <a:pt x="418" y="805"/>
                  </a:lnTo>
                  <a:lnTo>
                    <a:pt x="414" y="805"/>
                  </a:lnTo>
                  <a:lnTo>
                    <a:pt x="407" y="805"/>
                  </a:lnTo>
                  <a:lnTo>
                    <a:pt x="404" y="805"/>
                  </a:lnTo>
                  <a:lnTo>
                    <a:pt x="397" y="805"/>
                  </a:lnTo>
                  <a:lnTo>
                    <a:pt x="394" y="805"/>
                  </a:lnTo>
                  <a:lnTo>
                    <a:pt x="391" y="805"/>
                  </a:lnTo>
                  <a:lnTo>
                    <a:pt x="384" y="805"/>
                  </a:lnTo>
                  <a:lnTo>
                    <a:pt x="381" y="805"/>
                  </a:lnTo>
                  <a:lnTo>
                    <a:pt x="374" y="805"/>
                  </a:lnTo>
                  <a:lnTo>
                    <a:pt x="371" y="805"/>
                  </a:lnTo>
                  <a:lnTo>
                    <a:pt x="363" y="805"/>
                  </a:lnTo>
                  <a:lnTo>
                    <a:pt x="360" y="805"/>
                  </a:lnTo>
                  <a:lnTo>
                    <a:pt x="353" y="805"/>
                  </a:lnTo>
                  <a:lnTo>
                    <a:pt x="350" y="805"/>
                  </a:lnTo>
                  <a:lnTo>
                    <a:pt x="346" y="805"/>
                  </a:lnTo>
                  <a:lnTo>
                    <a:pt x="340" y="805"/>
                  </a:lnTo>
                  <a:lnTo>
                    <a:pt x="336" y="805"/>
                  </a:lnTo>
                  <a:lnTo>
                    <a:pt x="330" y="805"/>
                  </a:lnTo>
                  <a:lnTo>
                    <a:pt x="326" y="805"/>
                  </a:lnTo>
                  <a:lnTo>
                    <a:pt x="320" y="805"/>
                  </a:lnTo>
                  <a:lnTo>
                    <a:pt x="316" y="805"/>
                  </a:lnTo>
                  <a:lnTo>
                    <a:pt x="309" y="805"/>
                  </a:lnTo>
                  <a:lnTo>
                    <a:pt x="305" y="805"/>
                  </a:lnTo>
                  <a:lnTo>
                    <a:pt x="302" y="805"/>
                  </a:lnTo>
                  <a:lnTo>
                    <a:pt x="295" y="805"/>
                  </a:lnTo>
                  <a:lnTo>
                    <a:pt x="292" y="805"/>
                  </a:lnTo>
                  <a:lnTo>
                    <a:pt x="285" y="805"/>
                  </a:lnTo>
                  <a:lnTo>
                    <a:pt x="282" y="805"/>
                  </a:lnTo>
                  <a:lnTo>
                    <a:pt x="275" y="805"/>
                  </a:lnTo>
                  <a:lnTo>
                    <a:pt x="272" y="805"/>
                  </a:lnTo>
                  <a:lnTo>
                    <a:pt x="265" y="805"/>
                  </a:lnTo>
                  <a:lnTo>
                    <a:pt x="261" y="805"/>
                  </a:lnTo>
                  <a:lnTo>
                    <a:pt x="255" y="805"/>
                  </a:lnTo>
                  <a:lnTo>
                    <a:pt x="251" y="805"/>
                  </a:lnTo>
                  <a:lnTo>
                    <a:pt x="248" y="805"/>
                  </a:lnTo>
                  <a:lnTo>
                    <a:pt x="241" y="805"/>
                  </a:lnTo>
                  <a:lnTo>
                    <a:pt x="238" y="805"/>
                  </a:lnTo>
                  <a:lnTo>
                    <a:pt x="231" y="805"/>
                  </a:lnTo>
                  <a:lnTo>
                    <a:pt x="228" y="805"/>
                  </a:lnTo>
                  <a:lnTo>
                    <a:pt x="221" y="805"/>
                  </a:lnTo>
                  <a:lnTo>
                    <a:pt x="217" y="805"/>
                  </a:lnTo>
                  <a:lnTo>
                    <a:pt x="210" y="805"/>
                  </a:lnTo>
                  <a:lnTo>
                    <a:pt x="207" y="805"/>
                  </a:lnTo>
                  <a:lnTo>
                    <a:pt x="204" y="805"/>
                  </a:lnTo>
                  <a:lnTo>
                    <a:pt x="197" y="805"/>
                  </a:lnTo>
                  <a:lnTo>
                    <a:pt x="194" y="805"/>
                  </a:lnTo>
                  <a:lnTo>
                    <a:pt x="187" y="805"/>
                  </a:lnTo>
                  <a:lnTo>
                    <a:pt x="184" y="805"/>
                  </a:lnTo>
                  <a:lnTo>
                    <a:pt x="177" y="805"/>
                  </a:lnTo>
                  <a:lnTo>
                    <a:pt x="173" y="805"/>
                  </a:lnTo>
                  <a:lnTo>
                    <a:pt x="166" y="805"/>
                  </a:lnTo>
                  <a:lnTo>
                    <a:pt x="163" y="805"/>
                  </a:lnTo>
                  <a:lnTo>
                    <a:pt x="159" y="805"/>
                  </a:lnTo>
                  <a:lnTo>
                    <a:pt x="153" y="805"/>
                  </a:lnTo>
                  <a:lnTo>
                    <a:pt x="149" y="805"/>
                  </a:lnTo>
                  <a:lnTo>
                    <a:pt x="143" y="805"/>
                  </a:lnTo>
                  <a:lnTo>
                    <a:pt x="139" y="805"/>
                  </a:lnTo>
                  <a:lnTo>
                    <a:pt x="133" y="805"/>
                  </a:lnTo>
                  <a:lnTo>
                    <a:pt x="129" y="805"/>
                  </a:lnTo>
                  <a:lnTo>
                    <a:pt x="122" y="805"/>
                  </a:lnTo>
                  <a:lnTo>
                    <a:pt x="119" y="805"/>
                  </a:lnTo>
                  <a:lnTo>
                    <a:pt x="112" y="805"/>
                  </a:lnTo>
                  <a:lnTo>
                    <a:pt x="108" y="805"/>
                  </a:lnTo>
                  <a:lnTo>
                    <a:pt x="105" y="805"/>
                  </a:lnTo>
                  <a:lnTo>
                    <a:pt x="98" y="805"/>
                  </a:lnTo>
                  <a:lnTo>
                    <a:pt x="95" y="805"/>
                  </a:lnTo>
                  <a:lnTo>
                    <a:pt x="88" y="805"/>
                  </a:lnTo>
                  <a:lnTo>
                    <a:pt x="85" y="805"/>
                  </a:lnTo>
                  <a:lnTo>
                    <a:pt x="78" y="805"/>
                  </a:lnTo>
                  <a:lnTo>
                    <a:pt x="75" y="805"/>
                  </a:lnTo>
                  <a:lnTo>
                    <a:pt x="68" y="805"/>
                  </a:lnTo>
                  <a:lnTo>
                    <a:pt x="64" y="805"/>
                  </a:lnTo>
                  <a:lnTo>
                    <a:pt x="61" y="805"/>
                  </a:lnTo>
                  <a:lnTo>
                    <a:pt x="54" y="805"/>
                  </a:lnTo>
                  <a:lnTo>
                    <a:pt x="51" y="805"/>
                  </a:lnTo>
                  <a:lnTo>
                    <a:pt x="44" y="805"/>
                  </a:lnTo>
                  <a:lnTo>
                    <a:pt x="41" y="805"/>
                  </a:lnTo>
                  <a:lnTo>
                    <a:pt x="34" y="805"/>
                  </a:lnTo>
                  <a:lnTo>
                    <a:pt x="31" y="805"/>
                  </a:lnTo>
                  <a:lnTo>
                    <a:pt x="24" y="805"/>
                  </a:lnTo>
                  <a:lnTo>
                    <a:pt x="20" y="805"/>
                  </a:lnTo>
                  <a:lnTo>
                    <a:pt x="16" y="805"/>
                  </a:lnTo>
                  <a:lnTo>
                    <a:pt x="10" y="805"/>
                  </a:lnTo>
                  <a:lnTo>
                    <a:pt x="6" y="805"/>
                  </a:lnTo>
                  <a:lnTo>
                    <a:pt x="0" y="805"/>
                  </a:lnTo>
                  <a:lnTo>
                    <a:pt x="0" y="78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07" name="Rectangle 37"/>
            <p:cNvSpPr>
              <a:spLocks noChangeArrowheads="1"/>
            </p:cNvSpPr>
            <p:nvPr/>
          </p:nvSpPr>
          <p:spPr bwMode="auto">
            <a:xfrm>
              <a:off x="4202" y="3926"/>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a:solidFill>
                    <a:srgbClr val="000000"/>
                  </a:solidFill>
                </a:rPr>
                <a:t>X</a:t>
              </a:r>
            </a:p>
          </p:txBody>
        </p:sp>
        <p:sp>
          <p:nvSpPr>
            <p:cNvPr id="24608" name="Line 38"/>
            <p:cNvSpPr>
              <a:spLocks noChangeShapeType="1"/>
            </p:cNvSpPr>
            <p:nvPr/>
          </p:nvSpPr>
          <p:spPr bwMode="auto">
            <a:xfrm>
              <a:off x="4264" y="3954"/>
              <a:ext cx="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9" name="Rectangle 40"/>
            <p:cNvSpPr>
              <a:spLocks noChangeArrowheads="1"/>
            </p:cNvSpPr>
            <p:nvPr/>
          </p:nvSpPr>
          <p:spPr bwMode="auto">
            <a:xfrm>
              <a:off x="3704" y="3908"/>
              <a:ext cx="1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latin typeface="Symbol" panose="05050102010706020507" pitchFamily="18" charset="2"/>
                </a:rPr>
                <a:t></a:t>
              </a:r>
            </a:p>
          </p:txBody>
        </p:sp>
        <p:sp>
          <p:nvSpPr>
            <p:cNvPr id="24610" name="Line 42"/>
            <p:cNvSpPr>
              <a:spLocks noChangeShapeType="1"/>
            </p:cNvSpPr>
            <p:nvPr/>
          </p:nvSpPr>
          <p:spPr bwMode="auto">
            <a:xfrm>
              <a:off x="3768" y="3129"/>
              <a:ext cx="0" cy="8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1" name="Freeform 44"/>
            <p:cNvSpPr>
              <a:spLocks/>
            </p:cNvSpPr>
            <p:nvPr/>
          </p:nvSpPr>
          <p:spPr bwMode="auto">
            <a:xfrm>
              <a:off x="2063" y="3087"/>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12" name="Freeform 45"/>
            <p:cNvSpPr>
              <a:spLocks/>
            </p:cNvSpPr>
            <p:nvPr/>
          </p:nvSpPr>
          <p:spPr bwMode="auto">
            <a:xfrm>
              <a:off x="2111" y="3126"/>
              <a:ext cx="982" cy="800"/>
            </a:xfrm>
            <a:custGeom>
              <a:avLst/>
              <a:gdLst>
                <a:gd name="T0" fmla="*/ 30 w 982"/>
                <a:gd name="T1" fmla="*/ 776 h 800"/>
                <a:gd name="T2" fmla="*/ 64 w 982"/>
                <a:gd name="T3" fmla="*/ 776 h 800"/>
                <a:gd name="T4" fmla="*/ 98 w 982"/>
                <a:gd name="T5" fmla="*/ 776 h 800"/>
                <a:gd name="T6" fmla="*/ 132 w 982"/>
                <a:gd name="T7" fmla="*/ 776 h 800"/>
                <a:gd name="T8" fmla="*/ 166 w 982"/>
                <a:gd name="T9" fmla="*/ 776 h 800"/>
                <a:gd name="T10" fmla="*/ 203 w 982"/>
                <a:gd name="T11" fmla="*/ 768 h 800"/>
                <a:gd name="T12" fmla="*/ 237 w 982"/>
                <a:gd name="T13" fmla="*/ 750 h 800"/>
                <a:gd name="T14" fmla="*/ 270 w 982"/>
                <a:gd name="T15" fmla="*/ 715 h 800"/>
                <a:gd name="T16" fmla="*/ 304 w 982"/>
                <a:gd name="T17" fmla="*/ 650 h 800"/>
                <a:gd name="T18" fmla="*/ 338 w 982"/>
                <a:gd name="T19" fmla="*/ 543 h 800"/>
                <a:gd name="T20" fmla="*/ 372 w 982"/>
                <a:gd name="T21" fmla="*/ 397 h 800"/>
                <a:gd name="T22" fmla="*/ 405 w 982"/>
                <a:gd name="T23" fmla="*/ 233 h 800"/>
                <a:gd name="T24" fmla="*/ 443 w 982"/>
                <a:gd name="T25" fmla="*/ 92 h 800"/>
                <a:gd name="T26" fmla="*/ 476 w 982"/>
                <a:gd name="T27" fmla="*/ 8 h 800"/>
                <a:gd name="T28" fmla="*/ 511 w 982"/>
                <a:gd name="T29" fmla="*/ 15 h 800"/>
                <a:gd name="T30" fmla="*/ 544 w 982"/>
                <a:gd name="T31" fmla="*/ 107 h 800"/>
                <a:gd name="T32" fmla="*/ 578 w 982"/>
                <a:gd name="T33" fmla="*/ 256 h 800"/>
                <a:gd name="T34" fmla="*/ 612 w 982"/>
                <a:gd name="T35" fmla="*/ 420 h 800"/>
                <a:gd name="T36" fmla="*/ 646 w 982"/>
                <a:gd name="T37" fmla="*/ 562 h 800"/>
                <a:gd name="T38" fmla="*/ 680 w 982"/>
                <a:gd name="T39" fmla="*/ 662 h 800"/>
                <a:gd name="T40" fmla="*/ 717 w 982"/>
                <a:gd name="T41" fmla="*/ 722 h 800"/>
                <a:gd name="T42" fmla="*/ 751 w 982"/>
                <a:gd name="T43" fmla="*/ 753 h 800"/>
                <a:gd name="T44" fmla="*/ 784 w 982"/>
                <a:gd name="T45" fmla="*/ 768 h 800"/>
                <a:gd name="T46" fmla="*/ 819 w 982"/>
                <a:gd name="T47" fmla="*/ 776 h 800"/>
                <a:gd name="T48" fmla="*/ 852 w 982"/>
                <a:gd name="T49" fmla="*/ 776 h 800"/>
                <a:gd name="T50" fmla="*/ 886 w 982"/>
                <a:gd name="T51" fmla="*/ 776 h 800"/>
                <a:gd name="T52" fmla="*/ 920 w 982"/>
                <a:gd name="T53" fmla="*/ 776 h 800"/>
                <a:gd name="T54" fmla="*/ 957 w 982"/>
                <a:gd name="T55" fmla="*/ 776 h 800"/>
                <a:gd name="T56" fmla="*/ 974 w 982"/>
                <a:gd name="T57" fmla="*/ 799 h 800"/>
                <a:gd name="T58" fmla="*/ 940 w 982"/>
                <a:gd name="T59" fmla="*/ 799 h 800"/>
                <a:gd name="T60" fmla="*/ 906 w 982"/>
                <a:gd name="T61" fmla="*/ 799 h 800"/>
                <a:gd name="T62" fmla="*/ 872 w 982"/>
                <a:gd name="T63" fmla="*/ 799 h 800"/>
                <a:gd name="T64" fmla="*/ 839 w 982"/>
                <a:gd name="T65" fmla="*/ 799 h 800"/>
                <a:gd name="T66" fmla="*/ 804 w 982"/>
                <a:gd name="T67" fmla="*/ 799 h 800"/>
                <a:gd name="T68" fmla="*/ 771 w 982"/>
                <a:gd name="T69" fmla="*/ 799 h 800"/>
                <a:gd name="T70" fmla="*/ 733 w 982"/>
                <a:gd name="T71" fmla="*/ 799 h 800"/>
                <a:gd name="T72" fmla="*/ 700 w 982"/>
                <a:gd name="T73" fmla="*/ 799 h 800"/>
                <a:gd name="T74" fmla="*/ 666 w 982"/>
                <a:gd name="T75" fmla="*/ 799 h 800"/>
                <a:gd name="T76" fmla="*/ 633 w 982"/>
                <a:gd name="T77" fmla="*/ 799 h 800"/>
                <a:gd name="T78" fmla="*/ 598 w 982"/>
                <a:gd name="T79" fmla="*/ 799 h 800"/>
                <a:gd name="T80" fmla="*/ 565 w 982"/>
                <a:gd name="T81" fmla="*/ 799 h 800"/>
                <a:gd name="T82" fmla="*/ 531 w 982"/>
                <a:gd name="T83" fmla="*/ 799 h 800"/>
                <a:gd name="T84" fmla="*/ 494 w 982"/>
                <a:gd name="T85" fmla="*/ 799 h 800"/>
                <a:gd name="T86" fmla="*/ 460 w 982"/>
                <a:gd name="T87" fmla="*/ 799 h 800"/>
                <a:gd name="T88" fmla="*/ 426 w 982"/>
                <a:gd name="T89" fmla="*/ 799 h 800"/>
                <a:gd name="T90" fmla="*/ 392 w 982"/>
                <a:gd name="T91" fmla="*/ 799 h 800"/>
                <a:gd name="T92" fmla="*/ 359 w 982"/>
                <a:gd name="T93" fmla="*/ 799 h 800"/>
                <a:gd name="T94" fmla="*/ 324 w 982"/>
                <a:gd name="T95" fmla="*/ 799 h 800"/>
                <a:gd name="T96" fmla="*/ 291 w 982"/>
                <a:gd name="T97" fmla="*/ 799 h 800"/>
                <a:gd name="T98" fmla="*/ 254 w 982"/>
                <a:gd name="T99" fmla="*/ 799 h 800"/>
                <a:gd name="T100" fmla="*/ 219 w 982"/>
                <a:gd name="T101" fmla="*/ 799 h 800"/>
                <a:gd name="T102" fmla="*/ 186 w 982"/>
                <a:gd name="T103" fmla="*/ 799 h 800"/>
                <a:gd name="T104" fmla="*/ 152 w 982"/>
                <a:gd name="T105" fmla="*/ 799 h 800"/>
                <a:gd name="T106" fmla="*/ 118 w 982"/>
                <a:gd name="T107" fmla="*/ 799 h 800"/>
                <a:gd name="T108" fmla="*/ 84 w 982"/>
                <a:gd name="T109" fmla="*/ 799 h 800"/>
                <a:gd name="T110" fmla="*/ 51 w 982"/>
                <a:gd name="T111" fmla="*/ 799 h 800"/>
                <a:gd name="T112" fmla="*/ 16 w 982"/>
                <a:gd name="T113" fmla="*/ 799 h 8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2"/>
                <a:gd name="T172" fmla="*/ 0 h 800"/>
                <a:gd name="T173" fmla="*/ 982 w 982"/>
                <a:gd name="T174" fmla="*/ 800 h 8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2" h="800">
                  <a:moveTo>
                    <a:pt x="0" y="776"/>
                  </a:moveTo>
                  <a:lnTo>
                    <a:pt x="6" y="776"/>
                  </a:lnTo>
                  <a:lnTo>
                    <a:pt x="10" y="776"/>
                  </a:lnTo>
                  <a:lnTo>
                    <a:pt x="16" y="776"/>
                  </a:lnTo>
                  <a:lnTo>
                    <a:pt x="20" y="776"/>
                  </a:lnTo>
                  <a:lnTo>
                    <a:pt x="23" y="776"/>
                  </a:lnTo>
                  <a:lnTo>
                    <a:pt x="30" y="776"/>
                  </a:lnTo>
                  <a:lnTo>
                    <a:pt x="34" y="776"/>
                  </a:lnTo>
                  <a:lnTo>
                    <a:pt x="41" y="776"/>
                  </a:lnTo>
                  <a:lnTo>
                    <a:pt x="44" y="776"/>
                  </a:lnTo>
                  <a:lnTo>
                    <a:pt x="51" y="776"/>
                  </a:lnTo>
                  <a:lnTo>
                    <a:pt x="54" y="776"/>
                  </a:lnTo>
                  <a:lnTo>
                    <a:pt x="61" y="776"/>
                  </a:lnTo>
                  <a:lnTo>
                    <a:pt x="64" y="776"/>
                  </a:lnTo>
                  <a:lnTo>
                    <a:pt x="67" y="776"/>
                  </a:lnTo>
                  <a:lnTo>
                    <a:pt x="74" y="776"/>
                  </a:lnTo>
                  <a:lnTo>
                    <a:pt x="77" y="776"/>
                  </a:lnTo>
                  <a:lnTo>
                    <a:pt x="84" y="776"/>
                  </a:lnTo>
                  <a:lnTo>
                    <a:pt x="87" y="776"/>
                  </a:lnTo>
                  <a:lnTo>
                    <a:pt x="95" y="776"/>
                  </a:lnTo>
                  <a:lnTo>
                    <a:pt x="98" y="776"/>
                  </a:lnTo>
                  <a:lnTo>
                    <a:pt x="105" y="776"/>
                  </a:lnTo>
                  <a:lnTo>
                    <a:pt x="108" y="776"/>
                  </a:lnTo>
                  <a:lnTo>
                    <a:pt x="112" y="776"/>
                  </a:lnTo>
                  <a:lnTo>
                    <a:pt x="118" y="776"/>
                  </a:lnTo>
                  <a:lnTo>
                    <a:pt x="122" y="776"/>
                  </a:lnTo>
                  <a:lnTo>
                    <a:pt x="128" y="776"/>
                  </a:lnTo>
                  <a:lnTo>
                    <a:pt x="132" y="776"/>
                  </a:lnTo>
                  <a:lnTo>
                    <a:pt x="138" y="776"/>
                  </a:lnTo>
                  <a:lnTo>
                    <a:pt x="142" y="776"/>
                  </a:lnTo>
                  <a:lnTo>
                    <a:pt x="148" y="776"/>
                  </a:lnTo>
                  <a:lnTo>
                    <a:pt x="152" y="776"/>
                  </a:lnTo>
                  <a:lnTo>
                    <a:pt x="159" y="776"/>
                  </a:lnTo>
                  <a:lnTo>
                    <a:pt x="162" y="776"/>
                  </a:lnTo>
                  <a:lnTo>
                    <a:pt x="166" y="776"/>
                  </a:lnTo>
                  <a:lnTo>
                    <a:pt x="173" y="773"/>
                  </a:lnTo>
                  <a:lnTo>
                    <a:pt x="176" y="773"/>
                  </a:lnTo>
                  <a:lnTo>
                    <a:pt x="183" y="773"/>
                  </a:lnTo>
                  <a:lnTo>
                    <a:pt x="186" y="773"/>
                  </a:lnTo>
                  <a:lnTo>
                    <a:pt x="193" y="768"/>
                  </a:lnTo>
                  <a:lnTo>
                    <a:pt x="196" y="768"/>
                  </a:lnTo>
                  <a:lnTo>
                    <a:pt x="203" y="768"/>
                  </a:lnTo>
                  <a:lnTo>
                    <a:pt x="206" y="765"/>
                  </a:lnTo>
                  <a:lnTo>
                    <a:pt x="209" y="765"/>
                  </a:lnTo>
                  <a:lnTo>
                    <a:pt x="216" y="761"/>
                  </a:lnTo>
                  <a:lnTo>
                    <a:pt x="219" y="761"/>
                  </a:lnTo>
                  <a:lnTo>
                    <a:pt x="227" y="757"/>
                  </a:lnTo>
                  <a:lnTo>
                    <a:pt x="230" y="753"/>
                  </a:lnTo>
                  <a:lnTo>
                    <a:pt x="237" y="750"/>
                  </a:lnTo>
                  <a:lnTo>
                    <a:pt x="240" y="745"/>
                  </a:lnTo>
                  <a:lnTo>
                    <a:pt x="247" y="742"/>
                  </a:lnTo>
                  <a:lnTo>
                    <a:pt x="250" y="738"/>
                  </a:lnTo>
                  <a:lnTo>
                    <a:pt x="254" y="734"/>
                  </a:lnTo>
                  <a:lnTo>
                    <a:pt x="260" y="727"/>
                  </a:lnTo>
                  <a:lnTo>
                    <a:pt x="264" y="722"/>
                  </a:lnTo>
                  <a:lnTo>
                    <a:pt x="270" y="715"/>
                  </a:lnTo>
                  <a:lnTo>
                    <a:pt x="273" y="707"/>
                  </a:lnTo>
                  <a:lnTo>
                    <a:pt x="280" y="699"/>
                  </a:lnTo>
                  <a:lnTo>
                    <a:pt x="284" y="692"/>
                  </a:lnTo>
                  <a:lnTo>
                    <a:pt x="291" y="681"/>
                  </a:lnTo>
                  <a:lnTo>
                    <a:pt x="294" y="673"/>
                  </a:lnTo>
                  <a:lnTo>
                    <a:pt x="301" y="662"/>
                  </a:lnTo>
                  <a:lnTo>
                    <a:pt x="304" y="650"/>
                  </a:lnTo>
                  <a:lnTo>
                    <a:pt x="308" y="639"/>
                  </a:lnTo>
                  <a:lnTo>
                    <a:pt x="314" y="623"/>
                  </a:lnTo>
                  <a:lnTo>
                    <a:pt x="318" y="608"/>
                  </a:lnTo>
                  <a:lnTo>
                    <a:pt x="324" y="593"/>
                  </a:lnTo>
                  <a:lnTo>
                    <a:pt x="328" y="577"/>
                  </a:lnTo>
                  <a:lnTo>
                    <a:pt x="334" y="562"/>
                  </a:lnTo>
                  <a:lnTo>
                    <a:pt x="338" y="543"/>
                  </a:lnTo>
                  <a:lnTo>
                    <a:pt x="344" y="524"/>
                  </a:lnTo>
                  <a:lnTo>
                    <a:pt x="348" y="505"/>
                  </a:lnTo>
                  <a:lnTo>
                    <a:pt x="351" y="485"/>
                  </a:lnTo>
                  <a:lnTo>
                    <a:pt x="359" y="462"/>
                  </a:lnTo>
                  <a:lnTo>
                    <a:pt x="362" y="443"/>
                  </a:lnTo>
                  <a:lnTo>
                    <a:pt x="369" y="420"/>
                  </a:lnTo>
                  <a:lnTo>
                    <a:pt x="372" y="397"/>
                  </a:lnTo>
                  <a:lnTo>
                    <a:pt x="379" y="374"/>
                  </a:lnTo>
                  <a:lnTo>
                    <a:pt x="382" y="351"/>
                  </a:lnTo>
                  <a:lnTo>
                    <a:pt x="389" y="329"/>
                  </a:lnTo>
                  <a:lnTo>
                    <a:pt x="392" y="306"/>
                  </a:lnTo>
                  <a:lnTo>
                    <a:pt x="395" y="283"/>
                  </a:lnTo>
                  <a:lnTo>
                    <a:pt x="402" y="256"/>
                  </a:lnTo>
                  <a:lnTo>
                    <a:pt x="405" y="233"/>
                  </a:lnTo>
                  <a:lnTo>
                    <a:pt x="412" y="211"/>
                  </a:lnTo>
                  <a:lnTo>
                    <a:pt x="416" y="191"/>
                  </a:lnTo>
                  <a:lnTo>
                    <a:pt x="423" y="168"/>
                  </a:lnTo>
                  <a:lnTo>
                    <a:pt x="426" y="145"/>
                  </a:lnTo>
                  <a:lnTo>
                    <a:pt x="433" y="126"/>
                  </a:lnTo>
                  <a:lnTo>
                    <a:pt x="436" y="107"/>
                  </a:lnTo>
                  <a:lnTo>
                    <a:pt x="443" y="92"/>
                  </a:lnTo>
                  <a:lnTo>
                    <a:pt x="446" y="72"/>
                  </a:lnTo>
                  <a:lnTo>
                    <a:pt x="450" y="57"/>
                  </a:lnTo>
                  <a:lnTo>
                    <a:pt x="456" y="46"/>
                  </a:lnTo>
                  <a:lnTo>
                    <a:pt x="460" y="34"/>
                  </a:lnTo>
                  <a:lnTo>
                    <a:pt x="466" y="23"/>
                  </a:lnTo>
                  <a:lnTo>
                    <a:pt x="470" y="15"/>
                  </a:lnTo>
                  <a:lnTo>
                    <a:pt x="476" y="8"/>
                  </a:lnTo>
                  <a:lnTo>
                    <a:pt x="480" y="4"/>
                  </a:lnTo>
                  <a:lnTo>
                    <a:pt x="487" y="0"/>
                  </a:lnTo>
                  <a:lnTo>
                    <a:pt x="491" y="0"/>
                  </a:lnTo>
                  <a:lnTo>
                    <a:pt x="494" y="0"/>
                  </a:lnTo>
                  <a:lnTo>
                    <a:pt x="501" y="4"/>
                  </a:lnTo>
                  <a:lnTo>
                    <a:pt x="504" y="8"/>
                  </a:lnTo>
                  <a:lnTo>
                    <a:pt x="511" y="15"/>
                  </a:lnTo>
                  <a:lnTo>
                    <a:pt x="514" y="23"/>
                  </a:lnTo>
                  <a:lnTo>
                    <a:pt x="521" y="34"/>
                  </a:lnTo>
                  <a:lnTo>
                    <a:pt x="524" y="46"/>
                  </a:lnTo>
                  <a:lnTo>
                    <a:pt x="531" y="57"/>
                  </a:lnTo>
                  <a:lnTo>
                    <a:pt x="534" y="72"/>
                  </a:lnTo>
                  <a:lnTo>
                    <a:pt x="537" y="92"/>
                  </a:lnTo>
                  <a:lnTo>
                    <a:pt x="544" y="107"/>
                  </a:lnTo>
                  <a:lnTo>
                    <a:pt x="548" y="126"/>
                  </a:lnTo>
                  <a:lnTo>
                    <a:pt x="555" y="145"/>
                  </a:lnTo>
                  <a:lnTo>
                    <a:pt x="558" y="168"/>
                  </a:lnTo>
                  <a:lnTo>
                    <a:pt x="565" y="191"/>
                  </a:lnTo>
                  <a:lnTo>
                    <a:pt x="568" y="211"/>
                  </a:lnTo>
                  <a:lnTo>
                    <a:pt x="575" y="233"/>
                  </a:lnTo>
                  <a:lnTo>
                    <a:pt x="578" y="256"/>
                  </a:lnTo>
                  <a:lnTo>
                    <a:pt x="585" y="283"/>
                  </a:lnTo>
                  <a:lnTo>
                    <a:pt x="588" y="306"/>
                  </a:lnTo>
                  <a:lnTo>
                    <a:pt x="592" y="329"/>
                  </a:lnTo>
                  <a:lnTo>
                    <a:pt x="598" y="351"/>
                  </a:lnTo>
                  <a:lnTo>
                    <a:pt x="602" y="374"/>
                  </a:lnTo>
                  <a:lnTo>
                    <a:pt x="608" y="397"/>
                  </a:lnTo>
                  <a:lnTo>
                    <a:pt x="612" y="420"/>
                  </a:lnTo>
                  <a:lnTo>
                    <a:pt x="619" y="443"/>
                  </a:lnTo>
                  <a:lnTo>
                    <a:pt x="622" y="462"/>
                  </a:lnTo>
                  <a:lnTo>
                    <a:pt x="629" y="485"/>
                  </a:lnTo>
                  <a:lnTo>
                    <a:pt x="633" y="505"/>
                  </a:lnTo>
                  <a:lnTo>
                    <a:pt x="636" y="524"/>
                  </a:lnTo>
                  <a:lnTo>
                    <a:pt x="643" y="543"/>
                  </a:lnTo>
                  <a:lnTo>
                    <a:pt x="646" y="562"/>
                  </a:lnTo>
                  <a:lnTo>
                    <a:pt x="653" y="577"/>
                  </a:lnTo>
                  <a:lnTo>
                    <a:pt x="656" y="593"/>
                  </a:lnTo>
                  <a:lnTo>
                    <a:pt x="663" y="608"/>
                  </a:lnTo>
                  <a:lnTo>
                    <a:pt x="666" y="623"/>
                  </a:lnTo>
                  <a:lnTo>
                    <a:pt x="673" y="639"/>
                  </a:lnTo>
                  <a:lnTo>
                    <a:pt x="676" y="650"/>
                  </a:lnTo>
                  <a:lnTo>
                    <a:pt x="680" y="662"/>
                  </a:lnTo>
                  <a:lnTo>
                    <a:pt x="687" y="673"/>
                  </a:lnTo>
                  <a:lnTo>
                    <a:pt x="690" y="681"/>
                  </a:lnTo>
                  <a:lnTo>
                    <a:pt x="697" y="692"/>
                  </a:lnTo>
                  <a:lnTo>
                    <a:pt x="700" y="699"/>
                  </a:lnTo>
                  <a:lnTo>
                    <a:pt x="707" y="707"/>
                  </a:lnTo>
                  <a:lnTo>
                    <a:pt x="710" y="715"/>
                  </a:lnTo>
                  <a:lnTo>
                    <a:pt x="717" y="722"/>
                  </a:lnTo>
                  <a:lnTo>
                    <a:pt x="720" y="727"/>
                  </a:lnTo>
                  <a:lnTo>
                    <a:pt x="727" y="734"/>
                  </a:lnTo>
                  <a:lnTo>
                    <a:pt x="730" y="738"/>
                  </a:lnTo>
                  <a:lnTo>
                    <a:pt x="733" y="742"/>
                  </a:lnTo>
                  <a:lnTo>
                    <a:pt x="740" y="745"/>
                  </a:lnTo>
                  <a:lnTo>
                    <a:pt x="744" y="750"/>
                  </a:lnTo>
                  <a:lnTo>
                    <a:pt x="751" y="753"/>
                  </a:lnTo>
                  <a:lnTo>
                    <a:pt x="754" y="757"/>
                  </a:lnTo>
                  <a:lnTo>
                    <a:pt x="761" y="761"/>
                  </a:lnTo>
                  <a:lnTo>
                    <a:pt x="764" y="761"/>
                  </a:lnTo>
                  <a:lnTo>
                    <a:pt x="771" y="765"/>
                  </a:lnTo>
                  <a:lnTo>
                    <a:pt x="774" y="765"/>
                  </a:lnTo>
                  <a:lnTo>
                    <a:pt x="778" y="768"/>
                  </a:lnTo>
                  <a:lnTo>
                    <a:pt x="784" y="768"/>
                  </a:lnTo>
                  <a:lnTo>
                    <a:pt x="788" y="768"/>
                  </a:lnTo>
                  <a:lnTo>
                    <a:pt x="794" y="773"/>
                  </a:lnTo>
                  <a:lnTo>
                    <a:pt x="798" y="773"/>
                  </a:lnTo>
                  <a:lnTo>
                    <a:pt x="804" y="773"/>
                  </a:lnTo>
                  <a:lnTo>
                    <a:pt x="808" y="773"/>
                  </a:lnTo>
                  <a:lnTo>
                    <a:pt x="815" y="776"/>
                  </a:lnTo>
                  <a:lnTo>
                    <a:pt x="819" y="776"/>
                  </a:lnTo>
                  <a:lnTo>
                    <a:pt x="822" y="776"/>
                  </a:lnTo>
                  <a:lnTo>
                    <a:pt x="829" y="776"/>
                  </a:lnTo>
                  <a:lnTo>
                    <a:pt x="832" y="776"/>
                  </a:lnTo>
                  <a:lnTo>
                    <a:pt x="839" y="776"/>
                  </a:lnTo>
                  <a:lnTo>
                    <a:pt x="842" y="776"/>
                  </a:lnTo>
                  <a:lnTo>
                    <a:pt x="849" y="776"/>
                  </a:lnTo>
                  <a:lnTo>
                    <a:pt x="852" y="776"/>
                  </a:lnTo>
                  <a:lnTo>
                    <a:pt x="859" y="776"/>
                  </a:lnTo>
                  <a:lnTo>
                    <a:pt x="862" y="776"/>
                  </a:lnTo>
                  <a:lnTo>
                    <a:pt x="869" y="776"/>
                  </a:lnTo>
                  <a:lnTo>
                    <a:pt x="872" y="776"/>
                  </a:lnTo>
                  <a:lnTo>
                    <a:pt x="876" y="776"/>
                  </a:lnTo>
                  <a:lnTo>
                    <a:pt x="883" y="776"/>
                  </a:lnTo>
                  <a:lnTo>
                    <a:pt x="886" y="776"/>
                  </a:lnTo>
                  <a:lnTo>
                    <a:pt x="893" y="776"/>
                  </a:lnTo>
                  <a:lnTo>
                    <a:pt x="896" y="776"/>
                  </a:lnTo>
                  <a:lnTo>
                    <a:pt x="903" y="776"/>
                  </a:lnTo>
                  <a:lnTo>
                    <a:pt x="906" y="776"/>
                  </a:lnTo>
                  <a:lnTo>
                    <a:pt x="913" y="776"/>
                  </a:lnTo>
                  <a:lnTo>
                    <a:pt x="916" y="776"/>
                  </a:lnTo>
                  <a:lnTo>
                    <a:pt x="920" y="776"/>
                  </a:lnTo>
                  <a:lnTo>
                    <a:pt x="926" y="776"/>
                  </a:lnTo>
                  <a:lnTo>
                    <a:pt x="930" y="776"/>
                  </a:lnTo>
                  <a:lnTo>
                    <a:pt x="936" y="776"/>
                  </a:lnTo>
                  <a:lnTo>
                    <a:pt x="940" y="776"/>
                  </a:lnTo>
                  <a:lnTo>
                    <a:pt x="947" y="776"/>
                  </a:lnTo>
                  <a:lnTo>
                    <a:pt x="951" y="776"/>
                  </a:lnTo>
                  <a:lnTo>
                    <a:pt x="957" y="776"/>
                  </a:lnTo>
                  <a:lnTo>
                    <a:pt x="961" y="776"/>
                  </a:lnTo>
                  <a:lnTo>
                    <a:pt x="964" y="776"/>
                  </a:lnTo>
                  <a:lnTo>
                    <a:pt x="971" y="776"/>
                  </a:lnTo>
                  <a:lnTo>
                    <a:pt x="974" y="776"/>
                  </a:lnTo>
                  <a:lnTo>
                    <a:pt x="981" y="776"/>
                  </a:lnTo>
                  <a:lnTo>
                    <a:pt x="981" y="799"/>
                  </a:lnTo>
                  <a:lnTo>
                    <a:pt x="974" y="799"/>
                  </a:lnTo>
                  <a:lnTo>
                    <a:pt x="971" y="799"/>
                  </a:lnTo>
                  <a:lnTo>
                    <a:pt x="964" y="799"/>
                  </a:lnTo>
                  <a:lnTo>
                    <a:pt x="961" y="799"/>
                  </a:lnTo>
                  <a:lnTo>
                    <a:pt x="957" y="799"/>
                  </a:lnTo>
                  <a:lnTo>
                    <a:pt x="951" y="799"/>
                  </a:lnTo>
                  <a:lnTo>
                    <a:pt x="947" y="799"/>
                  </a:lnTo>
                  <a:lnTo>
                    <a:pt x="940" y="799"/>
                  </a:lnTo>
                  <a:lnTo>
                    <a:pt x="936" y="799"/>
                  </a:lnTo>
                  <a:lnTo>
                    <a:pt x="930" y="799"/>
                  </a:lnTo>
                  <a:lnTo>
                    <a:pt x="926" y="799"/>
                  </a:lnTo>
                  <a:lnTo>
                    <a:pt x="920" y="799"/>
                  </a:lnTo>
                  <a:lnTo>
                    <a:pt x="916" y="799"/>
                  </a:lnTo>
                  <a:lnTo>
                    <a:pt x="913" y="799"/>
                  </a:lnTo>
                  <a:lnTo>
                    <a:pt x="906" y="799"/>
                  </a:lnTo>
                  <a:lnTo>
                    <a:pt x="903" y="799"/>
                  </a:lnTo>
                  <a:lnTo>
                    <a:pt x="896" y="799"/>
                  </a:lnTo>
                  <a:lnTo>
                    <a:pt x="893" y="799"/>
                  </a:lnTo>
                  <a:lnTo>
                    <a:pt x="886" y="799"/>
                  </a:lnTo>
                  <a:lnTo>
                    <a:pt x="883" y="799"/>
                  </a:lnTo>
                  <a:lnTo>
                    <a:pt x="876" y="799"/>
                  </a:lnTo>
                  <a:lnTo>
                    <a:pt x="872" y="799"/>
                  </a:lnTo>
                  <a:lnTo>
                    <a:pt x="869" y="799"/>
                  </a:lnTo>
                  <a:lnTo>
                    <a:pt x="862" y="799"/>
                  </a:lnTo>
                  <a:lnTo>
                    <a:pt x="859" y="799"/>
                  </a:lnTo>
                  <a:lnTo>
                    <a:pt x="852" y="799"/>
                  </a:lnTo>
                  <a:lnTo>
                    <a:pt x="849" y="799"/>
                  </a:lnTo>
                  <a:lnTo>
                    <a:pt x="842" y="799"/>
                  </a:lnTo>
                  <a:lnTo>
                    <a:pt x="839" y="799"/>
                  </a:lnTo>
                  <a:lnTo>
                    <a:pt x="832" y="799"/>
                  </a:lnTo>
                  <a:lnTo>
                    <a:pt x="829" y="799"/>
                  </a:lnTo>
                  <a:lnTo>
                    <a:pt x="822" y="799"/>
                  </a:lnTo>
                  <a:lnTo>
                    <a:pt x="819" y="799"/>
                  </a:lnTo>
                  <a:lnTo>
                    <a:pt x="815" y="799"/>
                  </a:lnTo>
                  <a:lnTo>
                    <a:pt x="808" y="799"/>
                  </a:lnTo>
                  <a:lnTo>
                    <a:pt x="804" y="799"/>
                  </a:lnTo>
                  <a:lnTo>
                    <a:pt x="798" y="799"/>
                  </a:lnTo>
                  <a:lnTo>
                    <a:pt x="794" y="799"/>
                  </a:lnTo>
                  <a:lnTo>
                    <a:pt x="788" y="799"/>
                  </a:lnTo>
                  <a:lnTo>
                    <a:pt x="784" y="799"/>
                  </a:lnTo>
                  <a:lnTo>
                    <a:pt x="778" y="799"/>
                  </a:lnTo>
                  <a:lnTo>
                    <a:pt x="774" y="799"/>
                  </a:lnTo>
                  <a:lnTo>
                    <a:pt x="771" y="799"/>
                  </a:lnTo>
                  <a:lnTo>
                    <a:pt x="764" y="799"/>
                  </a:lnTo>
                  <a:lnTo>
                    <a:pt x="761" y="799"/>
                  </a:lnTo>
                  <a:lnTo>
                    <a:pt x="754" y="799"/>
                  </a:lnTo>
                  <a:lnTo>
                    <a:pt x="751" y="799"/>
                  </a:lnTo>
                  <a:lnTo>
                    <a:pt x="744" y="799"/>
                  </a:lnTo>
                  <a:lnTo>
                    <a:pt x="740" y="799"/>
                  </a:lnTo>
                  <a:lnTo>
                    <a:pt x="733" y="799"/>
                  </a:lnTo>
                  <a:lnTo>
                    <a:pt x="730" y="799"/>
                  </a:lnTo>
                  <a:lnTo>
                    <a:pt x="727" y="799"/>
                  </a:lnTo>
                  <a:lnTo>
                    <a:pt x="720" y="799"/>
                  </a:lnTo>
                  <a:lnTo>
                    <a:pt x="717" y="799"/>
                  </a:lnTo>
                  <a:lnTo>
                    <a:pt x="710" y="799"/>
                  </a:lnTo>
                  <a:lnTo>
                    <a:pt x="707" y="799"/>
                  </a:lnTo>
                  <a:lnTo>
                    <a:pt x="700" y="799"/>
                  </a:lnTo>
                  <a:lnTo>
                    <a:pt x="697" y="799"/>
                  </a:lnTo>
                  <a:lnTo>
                    <a:pt x="690" y="799"/>
                  </a:lnTo>
                  <a:lnTo>
                    <a:pt x="687" y="799"/>
                  </a:lnTo>
                  <a:lnTo>
                    <a:pt x="680" y="799"/>
                  </a:lnTo>
                  <a:lnTo>
                    <a:pt x="676" y="799"/>
                  </a:lnTo>
                  <a:lnTo>
                    <a:pt x="673" y="799"/>
                  </a:lnTo>
                  <a:lnTo>
                    <a:pt x="666" y="799"/>
                  </a:lnTo>
                  <a:lnTo>
                    <a:pt x="663" y="799"/>
                  </a:lnTo>
                  <a:lnTo>
                    <a:pt x="656" y="799"/>
                  </a:lnTo>
                  <a:lnTo>
                    <a:pt x="653" y="799"/>
                  </a:lnTo>
                  <a:lnTo>
                    <a:pt x="646" y="799"/>
                  </a:lnTo>
                  <a:lnTo>
                    <a:pt x="643" y="799"/>
                  </a:lnTo>
                  <a:lnTo>
                    <a:pt x="636" y="799"/>
                  </a:lnTo>
                  <a:lnTo>
                    <a:pt x="633" y="799"/>
                  </a:lnTo>
                  <a:lnTo>
                    <a:pt x="629" y="799"/>
                  </a:lnTo>
                  <a:lnTo>
                    <a:pt x="622" y="799"/>
                  </a:lnTo>
                  <a:lnTo>
                    <a:pt x="619" y="799"/>
                  </a:lnTo>
                  <a:lnTo>
                    <a:pt x="612" y="799"/>
                  </a:lnTo>
                  <a:lnTo>
                    <a:pt x="608" y="799"/>
                  </a:lnTo>
                  <a:lnTo>
                    <a:pt x="602" y="799"/>
                  </a:lnTo>
                  <a:lnTo>
                    <a:pt x="598" y="799"/>
                  </a:lnTo>
                  <a:lnTo>
                    <a:pt x="592" y="799"/>
                  </a:lnTo>
                  <a:lnTo>
                    <a:pt x="588" y="799"/>
                  </a:lnTo>
                  <a:lnTo>
                    <a:pt x="585" y="799"/>
                  </a:lnTo>
                  <a:lnTo>
                    <a:pt x="578" y="799"/>
                  </a:lnTo>
                  <a:lnTo>
                    <a:pt x="575" y="799"/>
                  </a:lnTo>
                  <a:lnTo>
                    <a:pt x="568" y="799"/>
                  </a:lnTo>
                  <a:lnTo>
                    <a:pt x="565" y="799"/>
                  </a:lnTo>
                  <a:lnTo>
                    <a:pt x="558" y="799"/>
                  </a:lnTo>
                  <a:lnTo>
                    <a:pt x="555" y="799"/>
                  </a:lnTo>
                  <a:lnTo>
                    <a:pt x="548" y="799"/>
                  </a:lnTo>
                  <a:lnTo>
                    <a:pt x="544" y="799"/>
                  </a:lnTo>
                  <a:lnTo>
                    <a:pt x="537" y="799"/>
                  </a:lnTo>
                  <a:lnTo>
                    <a:pt x="534" y="799"/>
                  </a:lnTo>
                  <a:lnTo>
                    <a:pt x="531" y="799"/>
                  </a:lnTo>
                  <a:lnTo>
                    <a:pt x="524" y="799"/>
                  </a:lnTo>
                  <a:lnTo>
                    <a:pt x="521" y="799"/>
                  </a:lnTo>
                  <a:lnTo>
                    <a:pt x="514" y="799"/>
                  </a:lnTo>
                  <a:lnTo>
                    <a:pt x="511" y="799"/>
                  </a:lnTo>
                  <a:lnTo>
                    <a:pt x="504" y="799"/>
                  </a:lnTo>
                  <a:lnTo>
                    <a:pt x="501" y="799"/>
                  </a:lnTo>
                  <a:lnTo>
                    <a:pt x="494" y="799"/>
                  </a:lnTo>
                  <a:lnTo>
                    <a:pt x="491" y="799"/>
                  </a:lnTo>
                  <a:lnTo>
                    <a:pt x="487" y="799"/>
                  </a:lnTo>
                  <a:lnTo>
                    <a:pt x="480" y="799"/>
                  </a:lnTo>
                  <a:lnTo>
                    <a:pt x="476" y="799"/>
                  </a:lnTo>
                  <a:lnTo>
                    <a:pt x="470" y="799"/>
                  </a:lnTo>
                  <a:lnTo>
                    <a:pt x="466" y="799"/>
                  </a:lnTo>
                  <a:lnTo>
                    <a:pt x="460" y="799"/>
                  </a:lnTo>
                  <a:lnTo>
                    <a:pt x="456" y="799"/>
                  </a:lnTo>
                  <a:lnTo>
                    <a:pt x="450" y="799"/>
                  </a:lnTo>
                  <a:lnTo>
                    <a:pt x="446" y="799"/>
                  </a:lnTo>
                  <a:lnTo>
                    <a:pt x="443" y="799"/>
                  </a:lnTo>
                  <a:lnTo>
                    <a:pt x="436" y="799"/>
                  </a:lnTo>
                  <a:lnTo>
                    <a:pt x="433" y="799"/>
                  </a:lnTo>
                  <a:lnTo>
                    <a:pt x="426" y="799"/>
                  </a:lnTo>
                  <a:lnTo>
                    <a:pt x="423" y="799"/>
                  </a:lnTo>
                  <a:lnTo>
                    <a:pt x="416" y="799"/>
                  </a:lnTo>
                  <a:lnTo>
                    <a:pt x="412" y="799"/>
                  </a:lnTo>
                  <a:lnTo>
                    <a:pt x="405" y="799"/>
                  </a:lnTo>
                  <a:lnTo>
                    <a:pt x="402" y="799"/>
                  </a:lnTo>
                  <a:lnTo>
                    <a:pt x="395" y="799"/>
                  </a:lnTo>
                  <a:lnTo>
                    <a:pt x="392" y="799"/>
                  </a:lnTo>
                  <a:lnTo>
                    <a:pt x="389" y="799"/>
                  </a:lnTo>
                  <a:lnTo>
                    <a:pt x="382" y="799"/>
                  </a:lnTo>
                  <a:lnTo>
                    <a:pt x="379" y="799"/>
                  </a:lnTo>
                  <a:lnTo>
                    <a:pt x="372" y="799"/>
                  </a:lnTo>
                  <a:lnTo>
                    <a:pt x="369" y="799"/>
                  </a:lnTo>
                  <a:lnTo>
                    <a:pt x="362" y="799"/>
                  </a:lnTo>
                  <a:lnTo>
                    <a:pt x="359" y="799"/>
                  </a:lnTo>
                  <a:lnTo>
                    <a:pt x="351" y="799"/>
                  </a:lnTo>
                  <a:lnTo>
                    <a:pt x="348" y="799"/>
                  </a:lnTo>
                  <a:lnTo>
                    <a:pt x="344" y="799"/>
                  </a:lnTo>
                  <a:lnTo>
                    <a:pt x="338" y="799"/>
                  </a:lnTo>
                  <a:lnTo>
                    <a:pt x="334" y="799"/>
                  </a:lnTo>
                  <a:lnTo>
                    <a:pt x="328" y="799"/>
                  </a:lnTo>
                  <a:lnTo>
                    <a:pt x="324" y="799"/>
                  </a:lnTo>
                  <a:lnTo>
                    <a:pt x="318" y="799"/>
                  </a:lnTo>
                  <a:lnTo>
                    <a:pt x="314" y="799"/>
                  </a:lnTo>
                  <a:lnTo>
                    <a:pt x="308" y="799"/>
                  </a:lnTo>
                  <a:lnTo>
                    <a:pt x="304" y="799"/>
                  </a:lnTo>
                  <a:lnTo>
                    <a:pt x="301" y="799"/>
                  </a:lnTo>
                  <a:lnTo>
                    <a:pt x="294" y="799"/>
                  </a:lnTo>
                  <a:lnTo>
                    <a:pt x="291" y="799"/>
                  </a:lnTo>
                  <a:lnTo>
                    <a:pt x="284" y="799"/>
                  </a:lnTo>
                  <a:lnTo>
                    <a:pt x="280" y="799"/>
                  </a:lnTo>
                  <a:lnTo>
                    <a:pt x="273" y="799"/>
                  </a:lnTo>
                  <a:lnTo>
                    <a:pt x="270" y="799"/>
                  </a:lnTo>
                  <a:lnTo>
                    <a:pt x="264" y="799"/>
                  </a:lnTo>
                  <a:lnTo>
                    <a:pt x="260" y="799"/>
                  </a:lnTo>
                  <a:lnTo>
                    <a:pt x="254" y="799"/>
                  </a:lnTo>
                  <a:lnTo>
                    <a:pt x="250" y="799"/>
                  </a:lnTo>
                  <a:lnTo>
                    <a:pt x="247" y="799"/>
                  </a:lnTo>
                  <a:lnTo>
                    <a:pt x="240" y="799"/>
                  </a:lnTo>
                  <a:lnTo>
                    <a:pt x="237" y="799"/>
                  </a:lnTo>
                  <a:lnTo>
                    <a:pt x="230" y="799"/>
                  </a:lnTo>
                  <a:lnTo>
                    <a:pt x="227" y="799"/>
                  </a:lnTo>
                  <a:lnTo>
                    <a:pt x="219" y="799"/>
                  </a:lnTo>
                  <a:lnTo>
                    <a:pt x="216" y="799"/>
                  </a:lnTo>
                  <a:lnTo>
                    <a:pt x="209" y="799"/>
                  </a:lnTo>
                  <a:lnTo>
                    <a:pt x="206" y="799"/>
                  </a:lnTo>
                  <a:lnTo>
                    <a:pt x="203" y="799"/>
                  </a:lnTo>
                  <a:lnTo>
                    <a:pt x="196" y="799"/>
                  </a:lnTo>
                  <a:lnTo>
                    <a:pt x="193" y="799"/>
                  </a:lnTo>
                  <a:lnTo>
                    <a:pt x="186" y="799"/>
                  </a:lnTo>
                  <a:lnTo>
                    <a:pt x="183" y="799"/>
                  </a:lnTo>
                  <a:lnTo>
                    <a:pt x="176" y="799"/>
                  </a:lnTo>
                  <a:lnTo>
                    <a:pt x="173" y="799"/>
                  </a:lnTo>
                  <a:lnTo>
                    <a:pt x="166" y="799"/>
                  </a:lnTo>
                  <a:lnTo>
                    <a:pt x="162" y="799"/>
                  </a:lnTo>
                  <a:lnTo>
                    <a:pt x="159" y="799"/>
                  </a:lnTo>
                  <a:lnTo>
                    <a:pt x="152" y="799"/>
                  </a:lnTo>
                  <a:lnTo>
                    <a:pt x="148" y="799"/>
                  </a:lnTo>
                  <a:lnTo>
                    <a:pt x="142" y="799"/>
                  </a:lnTo>
                  <a:lnTo>
                    <a:pt x="138" y="799"/>
                  </a:lnTo>
                  <a:lnTo>
                    <a:pt x="132" y="799"/>
                  </a:lnTo>
                  <a:lnTo>
                    <a:pt x="128" y="799"/>
                  </a:lnTo>
                  <a:lnTo>
                    <a:pt x="122" y="799"/>
                  </a:lnTo>
                  <a:lnTo>
                    <a:pt x="118" y="799"/>
                  </a:lnTo>
                  <a:lnTo>
                    <a:pt x="112" y="799"/>
                  </a:lnTo>
                  <a:lnTo>
                    <a:pt x="108" y="799"/>
                  </a:lnTo>
                  <a:lnTo>
                    <a:pt x="105" y="799"/>
                  </a:lnTo>
                  <a:lnTo>
                    <a:pt x="98" y="799"/>
                  </a:lnTo>
                  <a:lnTo>
                    <a:pt x="95" y="799"/>
                  </a:lnTo>
                  <a:lnTo>
                    <a:pt x="87" y="799"/>
                  </a:lnTo>
                  <a:lnTo>
                    <a:pt x="84" y="799"/>
                  </a:lnTo>
                  <a:lnTo>
                    <a:pt x="77" y="799"/>
                  </a:lnTo>
                  <a:lnTo>
                    <a:pt x="74" y="799"/>
                  </a:lnTo>
                  <a:lnTo>
                    <a:pt x="67" y="799"/>
                  </a:lnTo>
                  <a:lnTo>
                    <a:pt x="64" y="799"/>
                  </a:lnTo>
                  <a:lnTo>
                    <a:pt x="61" y="799"/>
                  </a:lnTo>
                  <a:lnTo>
                    <a:pt x="54" y="799"/>
                  </a:lnTo>
                  <a:lnTo>
                    <a:pt x="51" y="799"/>
                  </a:lnTo>
                  <a:lnTo>
                    <a:pt x="44" y="799"/>
                  </a:lnTo>
                  <a:lnTo>
                    <a:pt x="41" y="799"/>
                  </a:lnTo>
                  <a:lnTo>
                    <a:pt x="34" y="799"/>
                  </a:lnTo>
                  <a:lnTo>
                    <a:pt x="30" y="799"/>
                  </a:lnTo>
                  <a:lnTo>
                    <a:pt x="23" y="799"/>
                  </a:lnTo>
                  <a:lnTo>
                    <a:pt x="20" y="799"/>
                  </a:lnTo>
                  <a:lnTo>
                    <a:pt x="16" y="799"/>
                  </a:lnTo>
                  <a:lnTo>
                    <a:pt x="10" y="799"/>
                  </a:lnTo>
                  <a:lnTo>
                    <a:pt x="6" y="799"/>
                  </a:lnTo>
                  <a:lnTo>
                    <a:pt x="0" y="799"/>
                  </a:lnTo>
                  <a:lnTo>
                    <a:pt x="0" y="776"/>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13" name="Freeform 46"/>
            <p:cNvSpPr>
              <a:spLocks/>
            </p:cNvSpPr>
            <p:nvPr/>
          </p:nvSpPr>
          <p:spPr bwMode="auto">
            <a:xfrm>
              <a:off x="2111" y="3126"/>
              <a:ext cx="987" cy="806"/>
            </a:xfrm>
            <a:custGeom>
              <a:avLst/>
              <a:gdLst>
                <a:gd name="T0" fmla="*/ 31 w 987"/>
                <a:gd name="T1" fmla="*/ 782 h 806"/>
                <a:gd name="T2" fmla="*/ 64 w 987"/>
                <a:gd name="T3" fmla="*/ 782 h 806"/>
                <a:gd name="T4" fmla="*/ 98 w 987"/>
                <a:gd name="T5" fmla="*/ 782 h 806"/>
                <a:gd name="T6" fmla="*/ 133 w 987"/>
                <a:gd name="T7" fmla="*/ 782 h 806"/>
                <a:gd name="T8" fmla="*/ 166 w 987"/>
                <a:gd name="T9" fmla="*/ 782 h 806"/>
                <a:gd name="T10" fmla="*/ 204 w 987"/>
                <a:gd name="T11" fmla="*/ 774 h 806"/>
                <a:gd name="T12" fmla="*/ 238 w 987"/>
                <a:gd name="T13" fmla="*/ 755 h 806"/>
                <a:gd name="T14" fmla="*/ 272 w 987"/>
                <a:gd name="T15" fmla="*/ 721 h 806"/>
                <a:gd name="T16" fmla="*/ 305 w 987"/>
                <a:gd name="T17" fmla="*/ 655 h 806"/>
                <a:gd name="T18" fmla="*/ 340 w 987"/>
                <a:gd name="T19" fmla="*/ 547 h 806"/>
                <a:gd name="T20" fmla="*/ 374 w 987"/>
                <a:gd name="T21" fmla="*/ 400 h 806"/>
                <a:gd name="T22" fmla="*/ 407 w 987"/>
                <a:gd name="T23" fmla="*/ 235 h 806"/>
                <a:gd name="T24" fmla="*/ 445 w 987"/>
                <a:gd name="T25" fmla="*/ 92 h 806"/>
                <a:gd name="T26" fmla="*/ 479 w 987"/>
                <a:gd name="T27" fmla="*/ 8 h 806"/>
                <a:gd name="T28" fmla="*/ 513 w 987"/>
                <a:gd name="T29" fmla="*/ 15 h 806"/>
                <a:gd name="T30" fmla="*/ 547 w 987"/>
                <a:gd name="T31" fmla="*/ 107 h 806"/>
                <a:gd name="T32" fmla="*/ 581 w 987"/>
                <a:gd name="T33" fmla="*/ 258 h 806"/>
                <a:gd name="T34" fmla="*/ 615 w 987"/>
                <a:gd name="T35" fmla="*/ 423 h 806"/>
                <a:gd name="T36" fmla="*/ 649 w 987"/>
                <a:gd name="T37" fmla="*/ 566 h 806"/>
                <a:gd name="T38" fmla="*/ 683 w 987"/>
                <a:gd name="T39" fmla="*/ 667 h 806"/>
                <a:gd name="T40" fmla="*/ 721 w 987"/>
                <a:gd name="T41" fmla="*/ 728 h 806"/>
                <a:gd name="T42" fmla="*/ 754 w 987"/>
                <a:gd name="T43" fmla="*/ 759 h 806"/>
                <a:gd name="T44" fmla="*/ 788 w 987"/>
                <a:gd name="T45" fmla="*/ 774 h 806"/>
                <a:gd name="T46" fmla="*/ 823 w 987"/>
                <a:gd name="T47" fmla="*/ 782 h 806"/>
                <a:gd name="T48" fmla="*/ 856 w 987"/>
                <a:gd name="T49" fmla="*/ 782 h 806"/>
                <a:gd name="T50" fmla="*/ 890 w 987"/>
                <a:gd name="T51" fmla="*/ 782 h 806"/>
                <a:gd name="T52" fmla="*/ 925 w 987"/>
                <a:gd name="T53" fmla="*/ 782 h 806"/>
                <a:gd name="T54" fmla="*/ 962 w 987"/>
                <a:gd name="T55" fmla="*/ 782 h 806"/>
                <a:gd name="T56" fmla="*/ 979 w 987"/>
                <a:gd name="T57" fmla="*/ 805 h 806"/>
                <a:gd name="T58" fmla="*/ 945 w 987"/>
                <a:gd name="T59" fmla="*/ 805 h 806"/>
                <a:gd name="T60" fmla="*/ 911 w 987"/>
                <a:gd name="T61" fmla="*/ 805 h 806"/>
                <a:gd name="T62" fmla="*/ 877 w 987"/>
                <a:gd name="T63" fmla="*/ 805 h 806"/>
                <a:gd name="T64" fmla="*/ 843 w 987"/>
                <a:gd name="T65" fmla="*/ 805 h 806"/>
                <a:gd name="T66" fmla="*/ 809 w 987"/>
                <a:gd name="T67" fmla="*/ 805 h 806"/>
                <a:gd name="T68" fmla="*/ 775 w 987"/>
                <a:gd name="T69" fmla="*/ 805 h 806"/>
                <a:gd name="T70" fmla="*/ 737 w 987"/>
                <a:gd name="T71" fmla="*/ 805 h 806"/>
                <a:gd name="T72" fmla="*/ 703 w 987"/>
                <a:gd name="T73" fmla="*/ 805 h 806"/>
                <a:gd name="T74" fmla="*/ 670 w 987"/>
                <a:gd name="T75" fmla="*/ 805 h 806"/>
                <a:gd name="T76" fmla="*/ 636 w 987"/>
                <a:gd name="T77" fmla="*/ 805 h 806"/>
                <a:gd name="T78" fmla="*/ 601 w 987"/>
                <a:gd name="T79" fmla="*/ 805 h 806"/>
                <a:gd name="T80" fmla="*/ 568 w 987"/>
                <a:gd name="T81" fmla="*/ 805 h 806"/>
                <a:gd name="T82" fmla="*/ 534 w 987"/>
                <a:gd name="T83" fmla="*/ 805 h 806"/>
                <a:gd name="T84" fmla="*/ 496 w 987"/>
                <a:gd name="T85" fmla="*/ 805 h 806"/>
                <a:gd name="T86" fmla="*/ 462 w 987"/>
                <a:gd name="T87" fmla="*/ 805 h 806"/>
                <a:gd name="T88" fmla="*/ 428 w 987"/>
                <a:gd name="T89" fmla="*/ 805 h 806"/>
                <a:gd name="T90" fmla="*/ 394 w 987"/>
                <a:gd name="T91" fmla="*/ 805 h 806"/>
                <a:gd name="T92" fmla="*/ 360 w 987"/>
                <a:gd name="T93" fmla="*/ 805 h 806"/>
                <a:gd name="T94" fmla="*/ 326 w 987"/>
                <a:gd name="T95" fmla="*/ 805 h 806"/>
                <a:gd name="T96" fmla="*/ 292 w 987"/>
                <a:gd name="T97" fmla="*/ 805 h 806"/>
                <a:gd name="T98" fmla="*/ 255 w 987"/>
                <a:gd name="T99" fmla="*/ 805 h 806"/>
                <a:gd name="T100" fmla="*/ 221 w 987"/>
                <a:gd name="T101" fmla="*/ 805 h 806"/>
                <a:gd name="T102" fmla="*/ 187 w 987"/>
                <a:gd name="T103" fmla="*/ 805 h 806"/>
                <a:gd name="T104" fmla="*/ 153 w 987"/>
                <a:gd name="T105" fmla="*/ 805 h 806"/>
                <a:gd name="T106" fmla="*/ 119 w 987"/>
                <a:gd name="T107" fmla="*/ 805 h 806"/>
                <a:gd name="T108" fmla="*/ 85 w 987"/>
                <a:gd name="T109" fmla="*/ 805 h 806"/>
                <a:gd name="T110" fmla="*/ 51 w 987"/>
                <a:gd name="T111" fmla="*/ 805 h 806"/>
                <a:gd name="T112" fmla="*/ 16 w 987"/>
                <a:gd name="T113" fmla="*/ 805 h 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7"/>
                <a:gd name="T172" fmla="*/ 0 h 806"/>
                <a:gd name="T173" fmla="*/ 987 w 987"/>
                <a:gd name="T174" fmla="*/ 806 h 8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7" h="806">
                  <a:moveTo>
                    <a:pt x="0" y="782"/>
                  </a:moveTo>
                  <a:lnTo>
                    <a:pt x="6" y="782"/>
                  </a:lnTo>
                  <a:lnTo>
                    <a:pt x="10" y="782"/>
                  </a:lnTo>
                  <a:lnTo>
                    <a:pt x="16" y="782"/>
                  </a:lnTo>
                  <a:lnTo>
                    <a:pt x="20" y="782"/>
                  </a:lnTo>
                  <a:lnTo>
                    <a:pt x="24" y="782"/>
                  </a:lnTo>
                  <a:lnTo>
                    <a:pt x="31" y="782"/>
                  </a:lnTo>
                  <a:lnTo>
                    <a:pt x="34" y="782"/>
                  </a:lnTo>
                  <a:lnTo>
                    <a:pt x="41" y="782"/>
                  </a:lnTo>
                  <a:lnTo>
                    <a:pt x="44" y="782"/>
                  </a:lnTo>
                  <a:lnTo>
                    <a:pt x="51" y="782"/>
                  </a:lnTo>
                  <a:lnTo>
                    <a:pt x="54" y="782"/>
                  </a:lnTo>
                  <a:lnTo>
                    <a:pt x="61" y="782"/>
                  </a:lnTo>
                  <a:lnTo>
                    <a:pt x="64" y="782"/>
                  </a:lnTo>
                  <a:lnTo>
                    <a:pt x="68" y="782"/>
                  </a:lnTo>
                  <a:lnTo>
                    <a:pt x="75" y="782"/>
                  </a:lnTo>
                  <a:lnTo>
                    <a:pt x="78" y="782"/>
                  </a:lnTo>
                  <a:lnTo>
                    <a:pt x="85" y="782"/>
                  </a:lnTo>
                  <a:lnTo>
                    <a:pt x="88" y="782"/>
                  </a:lnTo>
                  <a:lnTo>
                    <a:pt x="95" y="782"/>
                  </a:lnTo>
                  <a:lnTo>
                    <a:pt x="98" y="782"/>
                  </a:lnTo>
                  <a:lnTo>
                    <a:pt x="105" y="782"/>
                  </a:lnTo>
                  <a:lnTo>
                    <a:pt x="108" y="782"/>
                  </a:lnTo>
                  <a:lnTo>
                    <a:pt x="112" y="782"/>
                  </a:lnTo>
                  <a:lnTo>
                    <a:pt x="119" y="782"/>
                  </a:lnTo>
                  <a:lnTo>
                    <a:pt x="122" y="782"/>
                  </a:lnTo>
                  <a:lnTo>
                    <a:pt x="129" y="782"/>
                  </a:lnTo>
                  <a:lnTo>
                    <a:pt x="133" y="782"/>
                  </a:lnTo>
                  <a:lnTo>
                    <a:pt x="139" y="782"/>
                  </a:lnTo>
                  <a:lnTo>
                    <a:pt x="143" y="782"/>
                  </a:lnTo>
                  <a:lnTo>
                    <a:pt x="149" y="782"/>
                  </a:lnTo>
                  <a:lnTo>
                    <a:pt x="153" y="782"/>
                  </a:lnTo>
                  <a:lnTo>
                    <a:pt x="159" y="782"/>
                  </a:lnTo>
                  <a:lnTo>
                    <a:pt x="163" y="782"/>
                  </a:lnTo>
                  <a:lnTo>
                    <a:pt x="166" y="782"/>
                  </a:lnTo>
                  <a:lnTo>
                    <a:pt x="173" y="778"/>
                  </a:lnTo>
                  <a:lnTo>
                    <a:pt x="177" y="778"/>
                  </a:lnTo>
                  <a:lnTo>
                    <a:pt x="184" y="778"/>
                  </a:lnTo>
                  <a:lnTo>
                    <a:pt x="187" y="778"/>
                  </a:lnTo>
                  <a:lnTo>
                    <a:pt x="194" y="774"/>
                  </a:lnTo>
                  <a:lnTo>
                    <a:pt x="197" y="774"/>
                  </a:lnTo>
                  <a:lnTo>
                    <a:pt x="204" y="774"/>
                  </a:lnTo>
                  <a:lnTo>
                    <a:pt x="207" y="770"/>
                  </a:lnTo>
                  <a:lnTo>
                    <a:pt x="210" y="770"/>
                  </a:lnTo>
                  <a:lnTo>
                    <a:pt x="217" y="767"/>
                  </a:lnTo>
                  <a:lnTo>
                    <a:pt x="221" y="767"/>
                  </a:lnTo>
                  <a:lnTo>
                    <a:pt x="228" y="762"/>
                  </a:lnTo>
                  <a:lnTo>
                    <a:pt x="231" y="759"/>
                  </a:lnTo>
                  <a:lnTo>
                    <a:pt x="238" y="755"/>
                  </a:lnTo>
                  <a:lnTo>
                    <a:pt x="241" y="751"/>
                  </a:lnTo>
                  <a:lnTo>
                    <a:pt x="248" y="747"/>
                  </a:lnTo>
                  <a:lnTo>
                    <a:pt x="251" y="744"/>
                  </a:lnTo>
                  <a:lnTo>
                    <a:pt x="255" y="739"/>
                  </a:lnTo>
                  <a:lnTo>
                    <a:pt x="261" y="732"/>
                  </a:lnTo>
                  <a:lnTo>
                    <a:pt x="265" y="728"/>
                  </a:lnTo>
                  <a:lnTo>
                    <a:pt x="272" y="721"/>
                  </a:lnTo>
                  <a:lnTo>
                    <a:pt x="275" y="713"/>
                  </a:lnTo>
                  <a:lnTo>
                    <a:pt x="282" y="705"/>
                  </a:lnTo>
                  <a:lnTo>
                    <a:pt x="285" y="698"/>
                  </a:lnTo>
                  <a:lnTo>
                    <a:pt x="292" y="686"/>
                  </a:lnTo>
                  <a:lnTo>
                    <a:pt x="295" y="678"/>
                  </a:lnTo>
                  <a:lnTo>
                    <a:pt x="302" y="667"/>
                  </a:lnTo>
                  <a:lnTo>
                    <a:pt x="305" y="655"/>
                  </a:lnTo>
                  <a:lnTo>
                    <a:pt x="309" y="643"/>
                  </a:lnTo>
                  <a:lnTo>
                    <a:pt x="316" y="627"/>
                  </a:lnTo>
                  <a:lnTo>
                    <a:pt x="320" y="612"/>
                  </a:lnTo>
                  <a:lnTo>
                    <a:pt x="326" y="597"/>
                  </a:lnTo>
                  <a:lnTo>
                    <a:pt x="330" y="581"/>
                  </a:lnTo>
                  <a:lnTo>
                    <a:pt x="336" y="566"/>
                  </a:lnTo>
                  <a:lnTo>
                    <a:pt x="340" y="547"/>
                  </a:lnTo>
                  <a:lnTo>
                    <a:pt x="346" y="528"/>
                  </a:lnTo>
                  <a:lnTo>
                    <a:pt x="350" y="509"/>
                  </a:lnTo>
                  <a:lnTo>
                    <a:pt x="353" y="489"/>
                  </a:lnTo>
                  <a:lnTo>
                    <a:pt x="360" y="466"/>
                  </a:lnTo>
                  <a:lnTo>
                    <a:pt x="363" y="446"/>
                  </a:lnTo>
                  <a:lnTo>
                    <a:pt x="371" y="423"/>
                  </a:lnTo>
                  <a:lnTo>
                    <a:pt x="374" y="400"/>
                  </a:lnTo>
                  <a:lnTo>
                    <a:pt x="381" y="377"/>
                  </a:lnTo>
                  <a:lnTo>
                    <a:pt x="384" y="354"/>
                  </a:lnTo>
                  <a:lnTo>
                    <a:pt x="391" y="331"/>
                  </a:lnTo>
                  <a:lnTo>
                    <a:pt x="394" y="308"/>
                  </a:lnTo>
                  <a:lnTo>
                    <a:pt x="397" y="285"/>
                  </a:lnTo>
                  <a:lnTo>
                    <a:pt x="404" y="258"/>
                  </a:lnTo>
                  <a:lnTo>
                    <a:pt x="407" y="235"/>
                  </a:lnTo>
                  <a:lnTo>
                    <a:pt x="414" y="212"/>
                  </a:lnTo>
                  <a:lnTo>
                    <a:pt x="418" y="193"/>
                  </a:lnTo>
                  <a:lnTo>
                    <a:pt x="425" y="170"/>
                  </a:lnTo>
                  <a:lnTo>
                    <a:pt x="428" y="146"/>
                  </a:lnTo>
                  <a:lnTo>
                    <a:pt x="435" y="127"/>
                  </a:lnTo>
                  <a:lnTo>
                    <a:pt x="438" y="107"/>
                  </a:lnTo>
                  <a:lnTo>
                    <a:pt x="445" y="92"/>
                  </a:lnTo>
                  <a:lnTo>
                    <a:pt x="448" y="73"/>
                  </a:lnTo>
                  <a:lnTo>
                    <a:pt x="452" y="58"/>
                  </a:lnTo>
                  <a:lnTo>
                    <a:pt x="458" y="46"/>
                  </a:lnTo>
                  <a:lnTo>
                    <a:pt x="462" y="35"/>
                  </a:lnTo>
                  <a:lnTo>
                    <a:pt x="469" y="23"/>
                  </a:lnTo>
                  <a:lnTo>
                    <a:pt x="473" y="15"/>
                  </a:lnTo>
                  <a:lnTo>
                    <a:pt x="479" y="8"/>
                  </a:lnTo>
                  <a:lnTo>
                    <a:pt x="483" y="4"/>
                  </a:lnTo>
                  <a:lnTo>
                    <a:pt x="489" y="0"/>
                  </a:lnTo>
                  <a:lnTo>
                    <a:pt x="493" y="0"/>
                  </a:lnTo>
                  <a:lnTo>
                    <a:pt x="496" y="0"/>
                  </a:lnTo>
                  <a:lnTo>
                    <a:pt x="503" y="4"/>
                  </a:lnTo>
                  <a:lnTo>
                    <a:pt x="506" y="8"/>
                  </a:lnTo>
                  <a:lnTo>
                    <a:pt x="513" y="15"/>
                  </a:lnTo>
                  <a:lnTo>
                    <a:pt x="517" y="23"/>
                  </a:lnTo>
                  <a:lnTo>
                    <a:pt x="524" y="35"/>
                  </a:lnTo>
                  <a:lnTo>
                    <a:pt x="527" y="46"/>
                  </a:lnTo>
                  <a:lnTo>
                    <a:pt x="534" y="58"/>
                  </a:lnTo>
                  <a:lnTo>
                    <a:pt x="537" y="73"/>
                  </a:lnTo>
                  <a:lnTo>
                    <a:pt x="540" y="92"/>
                  </a:lnTo>
                  <a:lnTo>
                    <a:pt x="547" y="107"/>
                  </a:lnTo>
                  <a:lnTo>
                    <a:pt x="550" y="127"/>
                  </a:lnTo>
                  <a:lnTo>
                    <a:pt x="557" y="146"/>
                  </a:lnTo>
                  <a:lnTo>
                    <a:pt x="561" y="170"/>
                  </a:lnTo>
                  <a:lnTo>
                    <a:pt x="568" y="193"/>
                  </a:lnTo>
                  <a:lnTo>
                    <a:pt x="571" y="212"/>
                  </a:lnTo>
                  <a:lnTo>
                    <a:pt x="578" y="235"/>
                  </a:lnTo>
                  <a:lnTo>
                    <a:pt x="581" y="258"/>
                  </a:lnTo>
                  <a:lnTo>
                    <a:pt x="588" y="285"/>
                  </a:lnTo>
                  <a:lnTo>
                    <a:pt x="591" y="308"/>
                  </a:lnTo>
                  <a:lnTo>
                    <a:pt x="595" y="331"/>
                  </a:lnTo>
                  <a:lnTo>
                    <a:pt x="601" y="354"/>
                  </a:lnTo>
                  <a:lnTo>
                    <a:pt x="605" y="377"/>
                  </a:lnTo>
                  <a:lnTo>
                    <a:pt x="612" y="400"/>
                  </a:lnTo>
                  <a:lnTo>
                    <a:pt x="615" y="423"/>
                  </a:lnTo>
                  <a:lnTo>
                    <a:pt x="622" y="446"/>
                  </a:lnTo>
                  <a:lnTo>
                    <a:pt x="626" y="466"/>
                  </a:lnTo>
                  <a:lnTo>
                    <a:pt x="632" y="489"/>
                  </a:lnTo>
                  <a:lnTo>
                    <a:pt x="636" y="509"/>
                  </a:lnTo>
                  <a:lnTo>
                    <a:pt x="639" y="528"/>
                  </a:lnTo>
                  <a:lnTo>
                    <a:pt x="646" y="547"/>
                  </a:lnTo>
                  <a:lnTo>
                    <a:pt x="649" y="566"/>
                  </a:lnTo>
                  <a:lnTo>
                    <a:pt x="656" y="581"/>
                  </a:lnTo>
                  <a:lnTo>
                    <a:pt x="659" y="597"/>
                  </a:lnTo>
                  <a:lnTo>
                    <a:pt x="666" y="612"/>
                  </a:lnTo>
                  <a:lnTo>
                    <a:pt x="670" y="627"/>
                  </a:lnTo>
                  <a:lnTo>
                    <a:pt x="677" y="643"/>
                  </a:lnTo>
                  <a:lnTo>
                    <a:pt x="680" y="655"/>
                  </a:lnTo>
                  <a:lnTo>
                    <a:pt x="683" y="667"/>
                  </a:lnTo>
                  <a:lnTo>
                    <a:pt x="690" y="678"/>
                  </a:lnTo>
                  <a:lnTo>
                    <a:pt x="693" y="686"/>
                  </a:lnTo>
                  <a:lnTo>
                    <a:pt x="700" y="698"/>
                  </a:lnTo>
                  <a:lnTo>
                    <a:pt x="703" y="705"/>
                  </a:lnTo>
                  <a:lnTo>
                    <a:pt x="710" y="713"/>
                  </a:lnTo>
                  <a:lnTo>
                    <a:pt x="714" y="721"/>
                  </a:lnTo>
                  <a:lnTo>
                    <a:pt x="721" y="728"/>
                  </a:lnTo>
                  <a:lnTo>
                    <a:pt x="724" y="732"/>
                  </a:lnTo>
                  <a:lnTo>
                    <a:pt x="731" y="739"/>
                  </a:lnTo>
                  <a:lnTo>
                    <a:pt x="734" y="744"/>
                  </a:lnTo>
                  <a:lnTo>
                    <a:pt x="737" y="747"/>
                  </a:lnTo>
                  <a:lnTo>
                    <a:pt x="744" y="751"/>
                  </a:lnTo>
                  <a:lnTo>
                    <a:pt x="747" y="755"/>
                  </a:lnTo>
                  <a:lnTo>
                    <a:pt x="754" y="759"/>
                  </a:lnTo>
                  <a:lnTo>
                    <a:pt x="758" y="762"/>
                  </a:lnTo>
                  <a:lnTo>
                    <a:pt x="765" y="767"/>
                  </a:lnTo>
                  <a:lnTo>
                    <a:pt x="768" y="767"/>
                  </a:lnTo>
                  <a:lnTo>
                    <a:pt x="775" y="770"/>
                  </a:lnTo>
                  <a:lnTo>
                    <a:pt x="778" y="770"/>
                  </a:lnTo>
                  <a:lnTo>
                    <a:pt x="782" y="774"/>
                  </a:lnTo>
                  <a:lnTo>
                    <a:pt x="788" y="774"/>
                  </a:lnTo>
                  <a:lnTo>
                    <a:pt x="792" y="774"/>
                  </a:lnTo>
                  <a:lnTo>
                    <a:pt x="798" y="778"/>
                  </a:lnTo>
                  <a:lnTo>
                    <a:pt x="802" y="778"/>
                  </a:lnTo>
                  <a:lnTo>
                    <a:pt x="809" y="778"/>
                  </a:lnTo>
                  <a:lnTo>
                    <a:pt x="813" y="778"/>
                  </a:lnTo>
                  <a:lnTo>
                    <a:pt x="819" y="782"/>
                  </a:lnTo>
                  <a:lnTo>
                    <a:pt x="823" y="782"/>
                  </a:lnTo>
                  <a:lnTo>
                    <a:pt x="826" y="782"/>
                  </a:lnTo>
                  <a:lnTo>
                    <a:pt x="833" y="782"/>
                  </a:lnTo>
                  <a:lnTo>
                    <a:pt x="836" y="782"/>
                  </a:lnTo>
                  <a:lnTo>
                    <a:pt x="843" y="782"/>
                  </a:lnTo>
                  <a:lnTo>
                    <a:pt x="846" y="782"/>
                  </a:lnTo>
                  <a:lnTo>
                    <a:pt x="853" y="782"/>
                  </a:lnTo>
                  <a:lnTo>
                    <a:pt x="856" y="782"/>
                  </a:lnTo>
                  <a:lnTo>
                    <a:pt x="864" y="782"/>
                  </a:lnTo>
                  <a:lnTo>
                    <a:pt x="867" y="782"/>
                  </a:lnTo>
                  <a:lnTo>
                    <a:pt x="874" y="782"/>
                  </a:lnTo>
                  <a:lnTo>
                    <a:pt x="877" y="782"/>
                  </a:lnTo>
                  <a:lnTo>
                    <a:pt x="880" y="782"/>
                  </a:lnTo>
                  <a:lnTo>
                    <a:pt x="887" y="782"/>
                  </a:lnTo>
                  <a:lnTo>
                    <a:pt x="890" y="782"/>
                  </a:lnTo>
                  <a:lnTo>
                    <a:pt x="897" y="782"/>
                  </a:lnTo>
                  <a:lnTo>
                    <a:pt x="900" y="782"/>
                  </a:lnTo>
                  <a:lnTo>
                    <a:pt x="907" y="782"/>
                  </a:lnTo>
                  <a:lnTo>
                    <a:pt x="911" y="782"/>
                  </a:lnTo>
                  <a:lnTo>
                    <a:pt x="918" y="782"/>
                  </a:lnTo>
                  <a:lnTo>
                    <a:pt x="921" y="782"/>
                  </a:lnTo>
                  <a:lnTo>
                    <a:pt x="925" y="782"/>
                  </a:lnTo>
                  <a:lnTo>
                    <a:pt x="931" y="782"/>
                  </a:lnTo>
                  <a:lnTo>
                    <a:pt x="935" y="782"/>
                  </a:lnTo>
                  <a:lnTo>
                    <a:pt x="941" y="782"/>
                  </a:lnTo>
                  <a:lnTo>
                    <a:pt x="945" y="782"/>
                  </a:lnTo>
                  <a:lnTo>
                    <a:pt x="951" y="782"/>
                  </a:lnTo>
                  <a:lnTo>
                    <a:pt x="955" y="782"/>
                  </a:lnTo>
                  <a:lnTo>
                    <a:pt x="962" y="782"/>
                  </a:lnTo>
                  <a:lnTo>
                    <a:pt x="966" y="782"/>
                  </a:lnTo>
                  <a:lnTo>
                    <a:pt x="969" y="782"/>
                  </a:lnTo>
                  <a:lnTo>
                    <a:pt x="976" y="782"/>
                  </a:lnTo>
                  <a:lnTo>
                    <a:pt x="979" y="782"/>
                  </a:lnTo>
                  <a:lnTo>
                    <a:pt x="986" y="782"/>
                  </a:lnTo>
                  <a:lnTo>
                    <a:pt x="986" y="805"/>
                  </a:lnTo>
                  <a:lnTo>
                    <a:pt x="979" y="805"/>
                  </a:lnTo>
                  <a:lnTo>
                    <a:pt x="976" y="805"/>
                  </a:lnTo>
                  <a:lnTo>
                    <a:pt x="969" y="805"/>
                  </a:lnTo>
                  <a:lnTo>
                    <a:pt x="966" y="805"/>
                  </a:lnTo>
                  <a:lnTo>
                    <a:pt x="962" y="805"/>
                  </a:lnTo>
                  <a:lnTo>
                    <a:pt x="955" y="805"/>
                  </a:lnTo>
                  <a:lnTo>
                    <a:pt x="951" y="805"/>
                  </a:lnTo>
                  <a:lnTo>
                    <a:pt x="945" y="805"/>
                  </a:lnTo>
                  <a:lnTo>
                    <a:pt x="941" y="805"/>
                  </a:lnTo>
                  <a:lnTo>
                    <a:pt x="935" y="805"/>
                  </a:lnTo>
                  <a:lnTo>
                    <a:pt x="931" y="805"/>
                  </a:lnTo>
                  <a:lnTo>
                    <a:pt x="925" y="805"/>
                  </a:lnTo>
                  <a:lnTo>
                    <a:pt x="921" y="805"/>
                  </a:lnTo>
                  <a:lnTo>
                    <a:pt x="918" y="805"/>
                  </a:lnTo>
                  <a:lnTo>
                    <a:pt x="911" y="805"/>
                  </a:lnTo>
                  <a:lnTo>
                    <a:pt x="907" y="805"/>
                  </a:lnTo>
                  <a:lnTo>
                    <a:pt x="900" y="805"/>
                  </a:lnTo>
                  <a:lnTo>
                    <a:pt x="897" y="805"/>
                  </a:lnTo>
                  <a:lnTo>
                    <a:pt x="890" y="805"/>
                  </a:lnTo>
                  <a:lnTo>
                    <a:pt x="887" y="805"/>
                  </a:lnTo>
                  <a:lnTo>
                    <a:pt x="880" y="805"/>
                  </a:lnTo>
                  <a:lnTo>
                    <a:pt x="877" y="805"/>
                  </a:lnTo>
                  <a:lnTo>
                    <a:pt x="874" y="805"/>
                  </a:lnTo>
                  <a:lnTo>
                    <a:pt x="867" y="805"/>
                  </a:lnTo>
                  <a:lnTo>
                    <a:pt x="864" y="805"/>
                  </a:lnTo>
                  <a:lnTo>
                    <a:pt x="856" y="805"/>
                  </a:lnTo>
                  <a:lnTo>
                    <a:pt x="853" y="805"/>
                  </a:lnTo>
                  <a:lnTo>
                    <a:pt x="846" y="805"/>
                  </a:lnTo>
                  <a:lnTo>
                    <a:pt x="843" y="805"/>
                  </a:lnTo>
                  <a:lnTo>
                    <a:pt x="836" y="805"/>
                  </a:lnTo>
                  <a:lnTo>
                    <a:pt x="833" y="805"/>
                  </a:lnTo>
                  <a:lnTo>
                    <a:pt x="826" y="805"/>
                  </a:lnTo>
                  <a:lnTo>
                    <a:pt x="823" y="805"/>
                  </a:lnTo>
                  <a:lnTo>
                    <a:pt x="819" y="805"/>
                  </a:lnTo>
                  <a:lnTo>
                    <a:pt x="813" y="805"/>
                  </a:lnTo>
                  <a:lnTo>
                    <a:pt x="809" y="805"/>
                  </a:lnTo>
                  <a:lnTo>
                    <a:pt x="802" y="805"/>
                  </a:lnTo>
                  <a:lnTo>
                    <a:pt x="798" y="805"/>
                  </a:lnTo>
                  <a:lnTo>
                    <a:pt x="792" y="805"/>
                  </a:lnTo>
                  <a:lnTo>
                    <a:pt x="788" y="805"/>
                  </a:lnTo>
                  <a:lnTo>
                    <a:pt x="782" y="805"/>
                  </a:lnTo>
                  <a:lnTo>
                    <a:pt x="778" y="805"/>
                  </a:lnTo>
                  <a:lnTo>
                    <a:pt x="775" y="805"/>
                  </a:lnTo>
                  <a:lnTo>
                    <a:pt x="768" y="805"/>
                  </a:lnTo>
                  <a:lnTo>
                    <a:pt x="765" y="805"/>
                  </a:lnTo>
                  <a:lnTo>
                    <a:pt x="758" y="805"/>
                  </a:lnTo>
                  <a:lnTo>
                    <a:pt x="754" y="805"/>
                  </a:lnTo>
                  <a:lnTo>
                    <a:pt x="747" y="805"/>
                  </a:lnTo>
                  <a:lnTo>
                    <a:pt x="744" y="805"/>
                  </a:lnTo>
                  <a:lnTo>
                    <a:pt x="737" y="805"/>
                  </a:lnTo>
                  <a:lnTo>
                    <a:pt x="734" y="805"/>
                  </a:lnTo>
                  <a:lnTo>
                    <a:pt x="731" y="805"/>
                  </a:lnTo>
                  <a:lnTo>
                    <a:pt x="724" y="805"/>
                  </a:lnTo>
                  <a:lnTo>
                    <a:pt x="721" y="805"/>
                  </a:lnTo>
                  <a:lnTo>
                    <a:pt x="714" y="805"/>
                  </a:lnTo>
                  <a:lnTo>
                    <a:pt x="710" y="805"/>
                  </a:lnTo>
                  <a:lnTo>
                    <a:pt x="703" y="805"/>
                  </a:lnTo>
                  <a:lnTo>
                    <a:pt x="700" y="805"/>
                  </a:lnTo>
                  <a:lnTo>
                    <a:pt x="693" y="805"/>
                  </a:lnTo>
                  <a:lnTo>
                    <a:pt x="690" y="805"/>
                  </a:lnTo>
                  <a:lnTo>
                    <a:pt x="683" y="805"/>
                  </a:lnTo>
                  <a:lnTo>
                    <a:pt x="680" y="805"/>
                  </a:lnTo>
                  <a:lnTo>
                    <a:pt x="677" y="805"/>
                  </a:lnTo>
                  <a:lnTo>
                    <a:pt x="670" y="805"/>
                  </a:lnTo>
                  <a:lnTo>
                    <a:pt x="666" y="805"/>
                  </a:lnTo>
                  <a:lnTo>
                    <a:pt x="659" y="805"/>
                  </a:lnTo>
                  <a:lnTo>
                    <a:pt x="656" y="805"/>
                  </a:lnTo>
                  <a:lnTo>
                    <a:pt x="649" y="805"/>
                  </a:lnTo>
                  <a:lnTo>
                    <a:pt x="646" y="805"/>
                  </a:lnTo>
                  <a:lnTo>
                    <a:pt x="639" y="805"/>
                  </a:lnTo>
                  <a:lnTo>
                    <a:pt x="636" y="805"/>
                  </a:lnTo>
                  <a:lnTo>
                    <a:pt x="632" y="805"/>
                  </a:lnTo>
                  <a:lnTo>
                    <a:pt x="626" y="805"/>
                  </a:lnTo>
                  <a:lnTo>
                    <a:pt x="622" y="805"/>
                  </a:lnTo>
                  <a:lnTo>
                    <a:pt x="615" y="805"/>
                  </a:lnTo>
                  <a:lnTo>
                    <a:pt x="612" y="805"/>
                  </a:lnTo>
                  <a:lnTo>
                    <a:pt x="605" y="805"/>
                  </a:lnTo>
                  <a:lnTo>
                    <a:pt x="601" y="805"/>
                  </a:lnTo>
                  <a:lnTo>
                    <a:pt x="595" y="805"/>
                  </a:lnTo>
                  <a:lnTo>
                    <a:pt x="591" y="805"/>
                  </a:lnTo>
                  <a:lnTo>
                    <a:pt x="588" y="805"/>
                  </a:lnTo>
                  <a:lnTo>
                    <a:pt x="581" y="805"/>
                  </a:lnTo>
                  <a:lnTo>
                    <a:pt x="578" y="805"/>
                  </a:lnTo>
                  <a:lnTo>
                    <a:pt x="571" y="805"/>
                  </a:lnTo>
                  <a:lnTo>
                    <a:pt x="568" y="805"/>
                  </a:lnTo>
                  <a:lnTo>
                    <a:pt x="561" y="805"/>
                  </a:lnTo>
                  <a:lnTo>
                    <a:pt x="557" y="805"/>
                  </a:lnTo>
                  <a:lnTo>
                    <a:pt x="550" y="805"/>
                  </a:lnTo>
                  <a:lnTo>
                    <a:pt x="547" y="805"/>
                  </a:lnTo>
                  <a:lnTo>
                    <a:pt x="540" y="805"/>
                  </a:lnTo>
                  <a:lnTo>
                    <a:pt x="537" y="805"/>
                  </a:lnTo>
                  <a:lnTo>
                    <a:pt x="534" y="805"/>
                  </a:lnTo>
                  <a:lnTo>
                    <a:pt x="527" y="805"/>
                  </a:lnTo>
                  <a:lnTo>
                    <a:pt x="524" y="805"/>
                  </a:lnTo>
                  <a:lnTo>
                    <a:pt x="517" y="805"/>
                  </a:lnTo>
                  <a:lnTo>
                    <a:pt x="513" y="805"/>
                  </a:lnTo>
                  <a:lnTo>
                    <a:pt x="506" y="805"/>
                  </a:lnTo>
                  <a:lnTo>
                    <a:pt x="503" y="805"/>
                  </a:lnTo>
                  <a:lnTo>
                    <a:pt x="496" y="805"/>
                  </a:lnTo>
                  <a:lnTo>
                    <a:pt x="493" y="805"/>
                  </a:lnTo>
                  <a:lnTo>
                    <a:pt x="489" y="805"/>
                  </a:lnTo>
                  <a:lnTo>
                    <a:pt x="483" y="805"/>
                  </a:lnTo>
                  <a:lnTo>
                    <a:pt x="479" y="805"/>
                  </a:lnTo>
                  <a:lnTo>
                    <a:pt x="473" y="805"/>
                  </a:lnTo>
                  <a:lnTo>
                    <a:pt x="469" y="805"/>
                  </a:lnTo>
                  <a:lnTo>
                    <a:pt x="462" y="805"/>
                  </a:lnTo>
                  <a:lnTo>
                    <a:pt x="458" y="805"/>
                  </a:lnTo>
                  <a:lnTo>
                    <a:pt x="452" y="805"/>
                  </a:lnTo>
                  <a:lnTo>
                    <a:pt x="448" y="805"/>
                  </a:lnTo>
                  <a:lnTo>
                    <a:pt x="445" y="805"/>
                  </a:lnTo>
                  <a:lnTo>
                    <a:pt x="438" y="805"/>
                  </a:lnTo>
                  <a:lnTo>
                    <a:pt x="435" y="805"/>
                  </a:lnTo>
                  <a:lnTo>
                    <a:pt x="428" y="805"/>
                  </a:lnTo>
                  <a:lnTo>
                    <a:pt x="425" y="805"/>
                  </a:lnTo>
                  <a:lnTo>
                    <a:pt x="418" y="805"/>
                  </a:lnTo>
                  <a:lnTo>
                    <a:pt x="414" y="805"/>
                  </a:lnTo>
                  <a:lnTo>
                    <a:pt x="407" y="805"/>
                  </a:lnTo>
                  <a:lnTo>
                    <a:pt x="404" y="805"/>
                  </a:lnTo>
                  <a:lnTo>
                    <a:pt x="397" y="805"/>
                  </a:lnTo>
                  <a:lnTo>
                    <a:pt x="394" y="805"/>
                  </a:lnTo>
                  <a:lnTo>
                    <a:pt x="391" y="805"/>
                  </a:lnTo>
                  <a:lnTo>
                    <a:pt x="384" y="805"/>
                  </a:lnTo>
                  <a:lnTo>
                    <a:pt x="381" y="805"/>
                  </a:lnTo>
                  <a:lnTo>
                    <a:pt x="374" y="805"/>
                  </a:lnTo>
                  <a:lnTo>
                    <a:pt x="371" y="805"/>
                  </a:lnTo>
                  <a:lnTo>
                    <a:pt x="363" y="805"/>
                  </a:lnTo>
                  <a:lnTo>
                    <a:pt x="360" y="805"/>
                  </a:lnTo>
                  <a:lnTo>
                    <a:pt x="353" y="805"/>
                  </a:lnTo>
                  <a:lnTo>
                    <a:pt x="350" y="805"/>
                  </a:lnTo>
                  <a:lnTo>
                    <a:pt x="346" y="805"/>
                  </a:lnTo>
                  <a:lnTo>
                    <a:pt x="340" y="805"/>
                  </a:lnTo>
                  <a:lnTo>
                    <a:pt x="336" y="805"/>
                  </a:lnTo>
                  <a:lnTo>
                    <a:pt x="330" y="805"/>
                  </a:lnTo>
                  <a:lnTo>
                    <a:pt x="326" y="805"/>
                  </a:lnTo>
                  <a:lnTo>
                    <a:pt x="320" y="805"/>
                  </a:lnTo>
                  <a:lnTo>
                    <a:pt x="316" y="805"/>
                  </a:lnTo>
                  <a:lnTo>
                    <a:pt x="309" y="805"/>
                  </a:lnTo>
                  <a:lnTo>
                    <a:pt x="305" y="805"/>
                  </a:lnTo>
                  <a:lnTo>
                    <a:pt x="302" y="805"/>
                  </a:lnTo>
                  <a:lnTo>
                    <a:pt x="295" y="805"/>
                  </a:lnTo>
                  <a:lnTo>
                    <a:pt x="292" y="805"/>
                  </a:lnTo>
                  <a:lnTo>
                    <a:pt x="285" y="805"/>
                  </a:lnTo>
                  <a:lnTo>
                    <a:pt x="282" y="805"/>
                  </a:lnTo>
                  <a:lnTo>
                    <a:pt x="275" y="805"/>
                  </a:lnTo>
                  <a:lnTo>
                    <a:pt x="272" y="805"/>
                  </a:lnTo>
                  <a:lnTo>
                    <a:pt x="265" y="805"/>
                  </a:lnTo>
                  <a:lnTo>
                    <a:pt x="261" y="805"/>
                  </a:lnTo>
                  <a:lnTo>
                    <a:pt x="255" y="805"/>
                  </a:lnTo>
                  <a:lnTo>
                    <a:pt x="251" y="805"/>
                  </a:lnTo>
                  <a:lnTo>
                    <a:pt x="248" y="805"/>
                  </a:lnTo>
                  <a:lnTo>
                    <a:pt x="241" y="805"/>
                  </a:lnTo>
                  <a:lnTo>
                    <a:pt x="238" y="805"/>
                  </a:lnTo>
                  <a:lnTo>
                    <a:pt x="231" y="805"/>
                  </a:lnTo>
                  <a:lnTo>
                    <a:pt x="228" y="805"/>
                  </a:lnTo>
                  <a:lnTo>
                    <a:pt x="221" y="805"/>
                  </a:lnTo>
                  <a:lnTo>
                    <a:pt x="217" y="805"/>
                  </a:lnTo>
                  <a:lnTo>
                    <a:pt x="210" y="805"/>
                  </a:lnTo>
                  <a:lnTo>
                    <a:pt x="207" y="805"/>
                  </a:lnTo>
                  <a:lnTo>
                    <a:pt x="204" y="805"/>
                  </a:lnTo>
                  <a:lnTo>
                    <a:pt x="197" y="805"/>
                  </a:lnTo>
                  <a:lnTo>
                    <a:pt x="194" y="805"/>
                  </a:lnTo>
                  <a:lnTo>
                    <a:pt x="187" y="805"/>
                  </a:lnTo>
                  <a:lnTo>
                    <a:pt x="184" y="805"/>
                  </a:lnTo>
                  <a:lnTo>
                    <a:pt x="177" y="805"/>
                  </a:lnTo>
                  <a:lnTo>
                    <a:pt x="173" y="805"/>
                  </a:lnTo>
                  <a:lnTo>
                    <a:pt x="166" y="805"/>
                  </a:lnTo>
                  <a:lnTo>
                    <a:pt x="163" y="805"/>
                  </a:lnTo>
                  <a:lnTo>
                    <a:pt x="159" y="805"/>
                  </a:lnTo>
                  <a:lnTo>
                    <a:pt x="153" y="805"/>
                  </a:lnTo>
                  <a:lnTo>
                    <a:pt x="149" y="805"/>
                  </a:lnTo>
                  <a:lnTo>
                    <a:pt x="143" y="805"/>
                  </a:lnTo>
                  <a:lnTo>
                    <a:pt x="139" y="805"/>
                  </a:lnTo>
                  <a:lnTo>
                    <a:pt x="133" y="805"/>
                  </a:lnTo>
                  <a:lnTo>
                    <a:pt x="129" y="805"/>
                  </a:lnTo>
                  <a:lnTo>
                    <a:pt x="122" y="805"/>
                  </a:lnTo>
                  <a:lnTo>
                    <a:pt x="119" y="805"/>
                  </a:lnTo>
                  <a:lnTo>
                    <a:pt x="112" y="805"/>
                  </a:lnTo>
                  <a:lnTo>
                    <a:pt x="108" y="805"/>
                  </a:lnTo>
                  <a:lnTo>
                    <a:pt x="105" y="805"/>
                  </a:lnTo>
                  <a:lnTo>
                    <a:pt x="98" y="805"/>
                  </a:lnTo>
                  <a:lnTo>
                    <a:pt x="95" y="805"/>
                  </a:lnTo>
                  <a:lnTo>
                    <a:pt x="88" y="805"/>
                  </a:lnTo>
                  <a:lnTo>
                    <a:pt x="85" y="805"/>
                  </a:lnTo>
                  <a:lnTo>
                    <a:pt x="78" y="805"/>
                  </a:lnTo>
                  <a:lnTo>
                    <a:pt x="75" y="805"/>
                  </a:lnTo>
                  <a:lnTo>
                    <a:pt x="68" y="805"/>
                  </a:lnTo>
                  <a:lnTo>
                    <a:pt x="64" y="805"/>
                  </a:lnTo>
                  <a:lnTo>
                    <a:pt x="61" y="805"/>
                  </a:lnTo>
                  <a:lnTo>
                    <a:pt x="54" y="805"/>
                  </a:lnTo>
                  <a:lnTo>
                    <a:pt x="51" y="805"/>
                  </a:lnTo>
                  <a:lnTo>
                    <a:pt x="44" y="805"/>
                  </a:lnTo>
                  <a:lnTo>
                    <a:pt x="41" y="805"/>
                  </a:lnTo>
                  <a:lnTo>
                    <a:pt x="34" y="805"/>
                  </a:lnTo>
                  <a:lnTo>
                    <a:pt x="31" y="805"/>
                  </a:lnTo>
                  <a:lnTo>
                    <a:pt x="24" y="805"/>
                  </a:lnTo>
                  <a:lnTo>
                    <a:pt x="20" y="805"/>
                  </a:lnTo>
                  <a:lnTo>
                    <a:pt x="16" y="805"/>
                  </a:lnTo>
                  <a:lnTo>
                    <a:pt x="10" y="805"/>
                  </a:lnTo>
                  <a:lnTo>
                    <a:pt x="6" y="805"/>
                  </a:lnTo>
                  <a:lnTo>
                    <a:pt x="0" y="805"/>
                  </a:lnTo>
                  <a:lnTo>
                    <a:pt x="0" y="78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14" name="Rectangle 47"/>
            <p:cNvSpPr>
              <a:spLocks noChangeArrowheads="1"/>
            </p:cNvSpPr>
            <p:nvPr/>
          </p:nvSpPr>
          <p:spPr bwMode="auto">
            <a:xfrm>
              <a:off x="3036" y="3926"/>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a:solidFill>
                    <a:srgbClr val="000000"/>
                  </a:solidFill>
                </a:rPr>
                <a:t>X</a:t>
              </a:r>
            </a:p>
          </p:txBody>
        </p:sp>
        <p:sp>
          <p:nvSpPr>
            <p:cNvPr id="24615" name="Line 48"/>
            <p:cNvSpPr>
              <a:spLocks noChangeShapeType="1"/>
            </p:cNvSpPr>
            <p:nvPr/>
          </p:nvSpPr>
          <p:spPr bwMode="auto">
            <a:xfrm>
              <a:off x="3099" y="3954"/>
              <a:ext cx="2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6" name="Rectangle 50"/>
            <p:cNvSpPr>
              <a:spLocks noChangeArrowheads="1"/>
            </p:cNvSpPr>
            <p:nvPr/>
          </p:nvSpPr>
          <p:spPr bwMode="auto">
            <a:xfrm>
              <a:off x="2539" y="3908"/>
              <a:ext cx="1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latin typeface="Symbol" panose="05050102010706020507" pitchFamily="18" charset="2"/>
                </a:rPr>
                <a:t></a:t>
              </a:r>
            </a:p>
          </p:txBody>
        </p:sp>
        <p:sp>
          <p:nvSpPr>
            <p:cNvPr id="24617" name="Line 52"/>
            <p:cNvSpPr>
              <a:spLocks noChangeShapeType="1"/>
            </p:cNvSpPr>
            <p:nvPr/>
          </p:nvSpPr>
          <p:spPr bwMode="auto">
            <a:xfrm>
              <a:off x="2602" y="3129"/>
              <a:ext cx="0" cy="8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8" name="Freeform 54"/>
            <p:cNvSpPr>
              <a:spLocks/>
            </p:cNvSpPr>
            <p:nvPr/>
          </p:nvSpPr>
          <p:spPr bwMode="auto">
            <a:xfrm>
              <a:off x="2079" y="1170"/>
              <a:ext cx="1083" cy="860"/>
            </a:xfrm>
            <a:custGeom>
              <a:avLst/>
              <a:gdLst>
                <a:gd name="T0" fmla="*/ 0 w 1083"/>
                <a:gd name="T1" fmla="*/ 859 h 860"/>
                <a:gd name="T2" fmla="*/ 1082 w 1083"/>
                <a:gd name="T3" fmla="*/ 859 h 860"/>
                <a:gd name="T4" fmla="*/ 1082 w 1083"/>
                <a:gd name="T5" fmla="*/ 0 h 860"/>
                <a:gd name="T6" fmla="*/ 0 w 1083"/>
                <a:gd name="T7" fmla="*/ 0 h 860"/>
                <a:gd name="T8" fmla="*/ 0 w 1083"/>
                <a:gd name="T9" fmla="*/ 859 h 860"/>
                <a:gd name="T10" fmla="*/ 0 60000 65536"/>
                <a:gd name="T11" fmla="*/ 0 60000 65536"/>
                <a:gd name="T12" fmla="*/ 0 60000 65536"/>
                <a:gd name="T13" fmla="*/ 0 60000 65536"/>
                <a:gd name="T14" fmla="*/ 0 60000 65536"/>
                <a:gd name="T15" fmla="*/ 0 w 1083"/>
                <a:gd name="T16" fmla="*/ 0 h 860"/>
                <a:gd name="T17" fmla="*/ 1083 w 1083"/>
                <a:gd name="T18" fmla="*/ 860 h 860"/>
              </a:gdLst>
              <a:ahLst/>
              <a:cxnLst>
                <a:cxn ang="T10">
                  <a:pos x="T0" y="T1"/>
                </a:cxn>
                <a:cxn ang="T11">
                  <a:pos x="T2" y="T3"/>
                </a:cxn>
                <a:cxn ang="T12">
                  <a:pos x="T4" y="T5"/>
                </a:cxn>
                <a:cxn ang="T13">
                  <a:pos x="T6" y="T7"/>
                </a:cxn>
                <a:cxn ang="T14">
                  <a:pos x="T8" y="T9"/>
                </a:cxn>
              </a:cxnLst>
              <a:rect l="T15" t="T16" r="T17" b="T18"/>
              <a:pathLst>
                <a:path w="1083" h="860">
                  <a:moveTo>
                    <a:pt x="0" y="859"/>
                  </a:moveTo>
                  <a:lnTo>
                    <a:pt x="1082" y="859"/>
                  </a:lnTo>
                  <a:lnTo>
                    <a:pt x="1082"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19" name="Freeform 55"/>
            <p:cNvSpPr>
              <a:spLocks/>
            </p:cNvSpPr>
            <p:nvPr/>
          </p:nvSpPr>
          <p:spPr bwMode="auto">
            <a:xfrm>
              <a:off x="2201" y="1598"/>
              <a:ext cx="833" cy="412"/>
            </a:xfrm>
            <a:custGeom>
              <a:avLst/>
              <a:gdLst>
                <a:gd name="T0" fmla="*/ 0 w 833"/>
                <a:gd name="T1" fmla="*/ 0 h 412"/>
                <a:gd name="T2" fmla="*/ 209 w 833"/>
                <a:gd name="T3" fmla="*/ 0 h 412"/>
                <a:gd name="T4" fmla="*/ 416 w 833"/>
                <a:gd name="T5" fmla="*/ 0 h 412"/>
                <a:gd name="T6" fmla="*/ 623 w 833"/>
                <a:gd name="T7" fmla="*/ 0 h 412"/>
                <a:gd name="T8" fmla="*/ 832 w 833"/>
                <a:gd name="T9" fmla="*/ 0 h 412"/>
                <a:gd name="T10" fmla="*/ 832 w 833"/>
                <a:gd name="T11" fmla="*/ 411 h 412"/>
                <a:gd name="T12" fmla="*/ 623 w 833"/>
                <a:gd name="T13" fmla="*/ 411 h 412"/>
                <a:gd name="T14" fmla="*/ 416 w 833"/>
                <a:gd name="T15" fmla="*/ 411 h 412"/>
                <a:gd name="T16" fmla="*/ 209 w 833"/>
                <a:gd name="T17" fmla="*/ 411 h 412"/>
                <a:gd name="T18" fmla="*/ 0 w 833"/>
                <a:gd name="T19" fmla="*/ 411 h 412"/>
                <a:gd name="T20" fmla="*/ 0 w 833"/>
                <a:gd name="T21" fmla="*/ 0 h 4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3"/>
                <a:gd name="T34" fmla="*/ 0 h 412"/>
                <a:gd name="T35" fmla="*/ 833 w 833"/>
                <a:gd name="T36" fmla="*/ 412 h 4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3" h="412">
                  <a:moveTo>
                    <a:pt x="0" y="0"/>
                  </a:moveTo>
                  <a:lnTo>
                    <a:pt x="209" y="0"/>
                  </a:lnTo>
                  <a:lnTo>
                    <a:pt x="416" y="0"/>
                  </a:lnTo>
                  <a:lnTo>
                    <a:pt x="623" y="0"/>
                  </a:lnTo>
                  <a:lnTo>
                    <a:pt x="832" y="0"/>
                  </a:lnTo>
                  <a:lnTo>
                    <a:pt x="832" y="411"/>
                  </a:lnTo>
                  <a:lnTo>
                    <a:pt x="623" y="411"/>
                  </a:lnTo>
                  <a:lnTo>
                    <a:pt x="416" y="411"/>
                  </a:lnTo>
                  <a:lnTo>
                    <a:pt x="209" y="411"/>
                  </a:lnTo>
                  <a:lnTo>
                    <a:pt x="0" y="411"/>
                  </a:lnTo>
                  <a:lnTo>
                    <a:pt x="0" y="0"/>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20" name="Freeform 56"/>
            <p:cNvSpPr>
              <a:spLocks/>
            </p:cNvSpPr>
            <p:nvPr/>
          </p:nvSpPr>
          <p:spPr bwMode="auto">
            <a:xfrm>
              <a:off x="2201" y="1598"/>
              <a:ext cx="838" cy="417"/>
            </a:xfrm>
            <a:custGeom>
              <a:avLst/>
              <a:gdLst>
                <a:gd name="T0" fmla="*/ 0 w 838"/>
                <a:gd name="T1" fmla="*/ 0 h 417"/>
                <a:gd name="T2" fmla="*/ 211 w 838"/>
                <a:gd name="T3" fmla="*/ 0 h 417"/>
                <a:gd name="T4" fmla="*/ 419 w 838"/>
                <a:gd name="T5" fmla="*/ 0 h 417"/>
                <a:gd name="T6" fmla="*/ 626 w 838"/>
                <a:gd name="T7" fmla="*/ 0 h 417"/>
                <a:gd name="T8" fmla="*/ 837 w 838"/>
                <a:gd name="T9" fmla="*/ 0 h 417"/>
                <a:gd name="T10" fmla="*/ 837 w 838"/>
                <a:gd name="T11" fmla="*/ 416 h 417"/>
                <a:gd name="T12" fmla="*/ 626 w 838"/>
                <a:gd name="T13" fmla="*/ 416 h 417"/>
                <a:gd name="T14" fmla="*/ 419 w 838"/>
                <a:gd name="T15" fmla="*/ 416 h 417"/>
                <a:gd name="T16" fmla="*/ 211 w 838"/>
                <a:gd name="T17" fmla="*/ 416 h 417"/>
                <a:gd name="T18" fmla="*/ 0 w 838"/>
                <a:gd name="T19" fmla="*/ 416 h 417"/>
                <a:gd name="T20" fmla="*/ 0 w 838"/>
                <a:gd name="T21" fmla="*/ 0 h 4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8"/>
                <a:gd name="T34" fmla="*/ 0 h 417"/>
                <a:gd name="T35" fmla="*/ 838 w 838"/>
                <a:gd name="T36" fmla="*/ 417 h 4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8" h="417">
                  <a:moveTo>
                    <a:pt x="0" y="0"/>
                  </a:moveTo>
                  <a:lnTo>
                    <a:pt x="211" y="0"/>
                  </a:lnTo>
                  <a:lnTo>
                    <a:pt x="419" y="0"/>
                  </a:lnTo>
                  <a:lnTo>
                    <a:pt x="626" y="0"/>
                  </a:lnTo>
                  <a:lnTo>
                    <a:pt x="837" y="0"/>
                  </a:lnTo>
                  <a:lnTo>
                    <a:pt x="837" y="416"/>
                  </a:lnTo>
                  <a:lnTo>
                    <a:pt x="626" y="416"/>
                  </a:lnTo>
                  <a:lnTo>
                    <a:pt x="419" y="416"/>
                  </a:lnTo>
                  <a:lnTo>
                    <a:pt x="211" y="416"/>
                  </a:lnTo>
                  <a:lnTo>
                    <a:pt x="0" y="416"/>
                  </a:lnTo>
                  <a:lnTo>
                    <a:pt x="0" y="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1" name="Freeform 58"/>
            <p:cNvSpPr>
              <a:spLocks/>
            </p:cNvSpPr>
            <p:nvPr/>
          </p:nvSpPr>
          <p:spPr bwMode="auto">
            <a:xfrm>
              <a:off x="2079" y="2141"/>
              <a:ext cx="1083" cy="860"/>
            </a:xfrm>
            <a:custGeom>
              <a:avLst/>
              <a:gdLst>
                <a:gd name="T0" fmla="*/ 0 w 1083"/>
                <a:gd name="T1" fmla="*/ 859 h 860"/>
                <a:gd name="T2" fmla="*/ 1082 w 1083"/>
                <a:gd name="T3" fmla="*/ 859 h 860"/>
                <a:gd name="T4" fmla="*/ 1082 w 1083"/>
                <a:gd name="T5" fmla="*/ 0 h 860"/>
                <a:gd name="T6" fmla="*/ 0 w 1083"/>
                <a:gd name="T7" fmla="*/ 0 h 860"/>
                <a:gd name="T8" fmla="*/ 0 w 1083"/>
                <a:gd name="T9" fmla="*/ 859 h 860"/>
                <a:gd name="T10" fmla="*/ 0 60000 65536"/>
                <a:gd name="T11" fmla="*/ 0 60000 65536"/>
                <a:gd name="T12" fmla="*/ 0 60000 65536"/>
                <a:gd name="T13" fmla="*/ 0 60000 65536"/>
                <a:gd name="T14" fmla="*/ 0 60000 65536"/>
                <a:gd name="T15" fmla="*/ 0 w 1083"/>
                <a:gd name="T16" fmla="*/ 0 h 860"/>
                <a:gd name="T17" fmla="*/ 1083 w 1083"/>
                <a:gd name="T18" fmla="*/ 860 h 860"/>
              </a:gdLst>
              <a:ahLst/>
              <a:cxnLst>
                <a:cxn ang="T10">
                  <a:pos x="T0" y="T1"/>
                </a:cxn>
                <a:cxn ang="T11">
                  <a:pos x="T2" y="T3"/>
                </a:cxn>
                <a:cxn ang="T12">
                  <a:pos x="T4" y="T5"/>
                </a:cxn>
                <a:cxn ang="T13">
                  <a:pos x="T6" y="T7"/>
                </a:cxn>
                <a:cxn ang="T14">
                  <a:pos x="T8" y="T9"/>
                </a:cxn>
              </a:cxnLst>
              <a:rect l="T15" t="T16" r="T17" b="T18"/>
              <a:pathLst>
                <a:path w="1083" h="860">
                  <a:moveTo>
                    <a:pt x="0" y="859"/>
                  </a:moveTo>
                  <a:lnTo>
                    <a:pt x="1082" y="859"/>
                  </a:lnTo>
                  <a:lnTo>
                    <a:pt x="1082"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2" name="Freeform 59"/>
            <p:cNvSpPr>
              <a:spLocks/>
            </p:cNvSpPr>
            <p:nvPr/>
          </p:nvSpPr>
          <p:spPr bwMode="auto">
            <a:xfrm>
              <a:off x="2201" y="2179"/>
              <a:ext cx="833" cy="779"/>
            </a:xfrm>
            <a:custGeom>
              <a:avLst/>
              <a:gdLst>
                <a:gd name="T0" fmla="*/ 0 w 833"/>
                <a:gd name="T1" fmla="*/ 778 h 779"/>
                <a:gd name="T2" fmla="*/ 209 w 833"/>
                <a:gd name="T3" fmla="*/ 387 h 779"/>
                <a:gd name="T4" fmla="*/ 416 w 833"/>
                <a:gd name="T5" fmla="*/ 0 h 779"/>
                <a:gd name="T6" fmla="*/ 623 w 833"/>
                <a:gd name="T7" fmla="*/ 387 h 779"/>
                <a:gd name="T8" fmla="*/ 832 w 833"/>
                <a:gd name="T9" fmla="*/ 778 h 779"/>
                <a:gd name="T10" fmla="*/ 623 w 833"/>
                <a:gd name="T11" fmla="*/ 778 h 779"/>
                <a:gd name="T12" fmla="*/ 416 w 833"/>
                <a:gd name="T13" fmla="*/ 778 h 779"/>
                <a:gd name="T14" fmla="*/ 209 w 833"/>
                <a:gd name="T15" fmla="*/ 778 h 779"/>
                <a:gd name="T16" fmla="*/ 0 w 833"/>
                <a:gd name="T17" fmla="*/ 778 h 7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3"/>
                <a:gd name="T28" fmla="*/ 0 h 779"/>
                <a:gd name="T29" fmla="*/ 833 w 833"/>
                <a:gd name="T30" fmla="*/ 779 h 7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3" h="779">
                  <a:moveTo>
                    <a:pt x="0" y="778"/>
                  </a:moveTo>
                  <a:lnTo>
                    <a:pt x="209" y="387"/>
                  </a:lnTo>
                  <a:lnTo>
                    <a:pt x="416" y="0"/>
                  </a:lnTo>
                  <a:lnTo>
                    <a:pt x="623" y="387"/>
                  </a:lnTo>
                  <a:lnTo>
                    <a:pt x="832" y="778"/>
                  </a:lnTo>
                  <a:lnTo>
                    <a:pt x="623" y="778"/>
                  </a:lnTo>
                  <a:lnTo>
                    <a:pt x="416" y="778"/>
                  </a:lnTo>
                  <a:lnTo>
                    <a:pt x="209" y="778"/>
                  </a:lnTo>
                  <a:lnTo>
                    <a:pt x="0" y="778"/>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23" name="Freeform 60"/>
            <p:cNvSpPr>
              <a:spLocks/>
            </p:cNvSpPr>
            <p:nvPr/>
          </p:nvSpPr>
          <p:spPr bwMode="auto">
            <a:xfrm>
              <a:off x="2201" y="2179"/>
              <a:ext cx="838" cy="782"/>
            </a:xfrm>
            <a:custGeom>
              <a:avLst/>
              <a:gdLst>
                <a:gd name="T0" fmla="*/ 0 w 838"/>
                <a:gd name="T1" fmla="*/ 781 h 782"/>
                <a:gd name="T2" fmla="*/ 211 w 838"/>
                <a:gd name="T3" fmla="*/ 388 h 782"/>
                <a:gd name="T4" fmla="*/ 419 w 838"/>
                <a:gd name="T5" fmla="*/ 0 h 782"/>
                <a:gd name="T6" fmla="*/ 626 w 838"/>
                <a:gd name="T7" fmla="*/ 388 h 782"/>
                <a:gd name="T8" fmla="*/ 837 w 838"/>
                <a:gd name="T9" fmla="*/ 781 h 782"/>
                <a:gd name="T10" fmla="*/ 626 w 838"/>
                <a:gd name="T11" fmla="*/ 781 h 782"/>
                <a:gd name="T12" fmla="*/ 419 w 838"/>
                <a:gd name="T13" fmla="*/ 781 h 782"/>
                <a:gd name="T14" fmla="*/ 211 w 838"/>
                <a:gd name="T15" fmla="*/ 781 h 782"/>
                <a:gd name="T16" fmla="*/ 0 w 838"/>
                <a:gd name="T17" fmla="*/ 781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8"/>
                <a:gd name="T28" fmla="*/ 0 h 782"/>
                <a:gd name="T29" fmla="*/ 838 w 838"/>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8" h="782">
                  <a:moveTo>
                    <a:pt x="0" y="781"/>
                  </a:moveTo>
                  <a:lnTo>
                    <a:pt x="211" y="388"/>
                  </a:lnTo>
                  <a:lnTo>
                    <a:pt x="419" y="0"/>
                  </a:lnTo>
                  <a:lnTo>
                    <a:pt x="626" y="388"/>
                  </a:lnTo>
                  <a:lnTo>
                    <a:pt x="837" y="781"/>
                  </a:lnTo>
                  <a:lnTo>
                    <a:pt x="626" y="781"/>
                  </a:lnTo>
                  <a:lnTo>
                    <a:pt x="419" y="781"/>
                  </a:lnTo>
                  <a:lnTo>
                    <a:pt x="211" y="781"/>
                  </a:lnTo>
                  <a:lnTo>
                    <a:pt x="0" y="78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4" name="Freeform 62"/>
            <p:cNvSpPr>
              <a:spLocks/>
            </p:cNvSpPr>
            <p:nvPr/>
          </p:nvSpPr>
          <p:spPr bwMode="auto">
            <a:xfrm>
              <a:off x="894" y="1170"/>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5" name="Freeform 63"/>
            <p:cNvSpPr>
              <a:spLocks/>
            </p:cNvSpPr>
            <p:nvPr/>
          </p:nvSpPr>
          <p:spPr bwMode="auto">
            <a:xfrm>
              <a:off x="942" y="1461"/>
              <a:ext cx="982" cy="549"/>
            </a:xfrm>
            <a:custGeom>
              <a:avLst/>
              <a:gdLst>
                <a:gd name="T0" fmla="*/ 30 w 982"/>
                <a:gd name="T1" fmla="*/ 514 h 549"/>
                <a:gd name="T2" fmla="*/ 64 w 982"/>
                <a:gd name="T3" fmla="*/ 499 h 549"/>
                <a:gd name="T4" fmla="*/ 98 w 982"/>
                <a:gd name="T5" fmla="*/ 476 h 549"/>
                <a:gd name="T6" fmla="*/ 132 w 982"/>
                <a:gd name="T7" fmla="*/ 445 h 549"/>
                <a:gd name="T8" fmla="*/ 166 w 982"/>
                <a:gd name="T9" fmla="*/ 410 h 549"/>
                <a:gd name="T10" fmla="*/ 203 w 982"/>
                <a:gd name="T11" fmla="*/ 364 h 549"/>
                <a:gd name="T12" fmla="*/ 237 w 982"/>
                <a:gd name="T13" fmla="*/ 314 h 549"/>
                <a:gd name="T14" fmla="*/ 270 w 982"/>
                <a:gd name="T15" fmla="*/ 257 h 549"/>
                <a:gd name="T16" fmla="*/ 304 w 982"/>
                <a:gd name="T17" fmla="*/ 199 h 549"/>
                <a:gd name="T18" fmla="*/ 338 w 982"/>
                <a:gd name="T19" fmla="*/ 142 h 549"/>
                <a:gd name="T20" fmla="*/ 372 w 982"/>
                <a:gd name="T21" fmla="*/ 93 h 549"/>
                <a:gd name="T22" fmla="*/ 405 w 982"/>
                <a:gd name="T23" fmla="*/ 46 h 549"/>
                <a:gd name="T24" fmla="*/ 443 w 982"/>
                <a:gd name="T25" fmla="*/ 16 h 549"/>
                <a:gd name="T26" fmla="*/ 476 w 982"/>
                <a:gd name="T27" fmla="*/ 0 h 549"/>
                <a:gd name="T28" fmla="*/ 511 w 982"/>
                <a:gd name="T29" fmla="*/ 4 h 549"/>
                <a:gd name="T30" fmla="*/ 544 w 982"/>
                <a:gd name="T31" fmla="*/ 19 h 549"/>
                <a:gd name="T32" fmla="*/ 578 w 982"/>
                <a:gd name="T33" fmla="*/ 54 h 549"/>
                <a:gd name="T34" fmla="*/ 612 w 982"/>
                <a:gd name="T35" fmla="*/ 96 h 549"/>
                <a:gd name="T36" fmla="*/ 646 w 982"/>
                <a:gd name="T37" fmla="*/ 150 h 549"/>
                <a:gd name="T38" fmla="*/ 680 w 982"/>
                <a:gd name="T39" fmla="*/ 207 h 549"/>
                <a:gd name="T40" fmla="*/ 717 w 982"/>
                <a:gd name="T41" fmla="*/ 265 h 549"/>
                <a:gd name="T42" fmla="*/ 751 w 982"/>
                <a:gd name="T43" fmla="*/ 322 h 549"/>
                <a:gd name="T44" fmla="*/ 784 w 982"/>
                <a:gd name="T45" fmla="*/ 372 h 549"/>
                <a:gd name="T46" fmla="*/ 819 w 982"/>
                <a:gd name="T47" fmla="*/ 414 h 549"/>
                <a:gd name="T48" fmla="*/ 852 w 982"/>
                <a:gd name="T49" fmla="*/ 453 h 549"/>
                <a:gd name="T50" fmla="*/ 886 w 982"/>
                <a:gd name="T51" fmla="*/ 479 h 549"/>
                <a:gd name="T52" fmla="*/ 920 w 982"/>
                <a:gd name="T53" fmla="*/ 502 h 549"/>
                <a:gd name="T54" fmla="*/ 957 w 982"/>
                <a:gd name="T55" fmla="*/ 517 h 549"/>
                <a:gd name="T56" fmla="*/ 974 w 982"/>
                <a:gd name="T57" fmla="*/ 548 h 549"/>
                <a:gd name="T58" fmla="*/ 940 w 982"/>
                <a:gd name="T59" fmla="*/ 548 h 549"/>
                <a:gd name="T60" fmla="*/ 906 w 982"/>
                <a:gd name="T61" fmla="*/ 548 h 549"/>
                <a:gd name="T62" fmla="*/ 872 w 982"/>
                <a:gd name="T63" fmla="*/ 548 h 549"/>
                <a:gd name="T64" fmla="*/ 839 w 982"/>
                <a:gd name="T65" fmla="*/ 548 h 549"/>
                <a:gd name="T66" fmla="*/ 804 w 982"/>
                <a:gd name="T67" fmla="*/ 548 h 549"/>
                <a:gd name="T68" fmla="*/ 771 w 982"/>
                <a:gd name="T69" fmla="*/ 548 h 549"/>
                <a:gd name="T70" fmla="*/ 733 w 982"/>
                <a:gd name="T71" fmla="*/ 548 h 549"/>
                <a:gd name="T72" fmla="*/ 700 w 982"/>
                <a:gd name="T73" fmla="*/ 548 h 549"/>
                <a:gd name="T74" fmla="*/ 666 w 982"/>
                <a:gd name="T75" fmla="*/ 548 h 549"/>
                <a:gd name="T76" fmla="*/ 633 w 982"/>
                <a:gd name="T77" fmla="*/ 548 h 549"/>
                <a:gd name="T78" fmla="*/ 598 w 982"/>
                <a:gd name="T79" fmla="*/ 548 h 549"/>
                <a:gd name="T80" fmla="*/ 565 w 982"/>
                <a:gd name="T81" fmla="*/ 548 h 549"/>
                <a:gd name="T82" fmla="*/ 531 w 982"/>
                <a:gd name="T83" fmla="*/ 548 h 549"/>
                <a:gd name="T84" fmla="*/ 494 w 982"/>
                <a:gd name="T85" fmla="*/ 548 h 549"/>
                <a:gd name="T86" fmla="*/ 460 w 982"/>
                <a:gd name="T87" fmla="*/ 548 h 549"/>
                <a:gd name="T88" fmla="*/ 426 w 982"/>
                <a:gd name="T89" fmla="*/ 548 h 549"/>
                <a:gd name="T90" fmla="*/ 392 w 982"/>
                <a:gd name="T91" fmla="*/ 548 h 549"/>
                <a:gd name="T92" fmla="*/ 359 w 982"/>
                <a:gd name="T93" fmla="*/ 548 h 549"/>
                <a:gd name="T94" fmla="*/ 324 w 982"/>
                <a:gd name="T95" fmla="*/ 548 h 549"/>
                <a:gd name="T96" fmla="*/ 291 w 982"/>
                <a:gd name="T97" fmla="*/ 548 h 549"/>
                <a:gd name="T98" fmla="*/ 254 w 982"/>
                <a:gd name="T99" fmla="*/ 548 h 549"/>
                <a:gd name="T100" fmla="*/ 219 w 982"/>
                <a:gd name="T101" fmla="*/ 548 h 549"/>
                <a:gd name="T102" fmla="*/ 186 w 982"/>
                <a:gd name="T103" fmla="*/ 548 h 549"/>
                <a:gd name="T104" fmla="*/ 152 w 982"/>
                <a:gd name="T105" fmla="*/ 548 h 549"/>
                <a:gd name="T106" fmla="*/ 118 w 982"/>
                <a:gd name="T107" fmla="*/ 548 h 549"/>
                <a:gd name="T108" fmla="*/ 84 w 982"/>
                <a:gd name="T109" fmla="*/ 548 h 549"/>
                <a:gd name="T110" fmla="*/ 51 w 982"/>
                <a:gd name="T111" fmla="*/ 548 h 549"/>
                <a:gd name="T112" fmla="*/ 16 w 982"/>
                <a:gd name="T113" fmla="*/ 548 h 5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2"/>
                <a:gd name="T172" fmla="*/ 0 h 549"/>
                <a:gd name="T173" fmla="*/ 982 w 982"/>
                <a:gd name="T174" fmla="*/ 549 h 5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2" h="549">
                  <a:moveTo>
                    <a:pt x="0" y="525"/>
                  </a:moveTo>
                  <a:lnTo>
                    <a:pt x="6" y="525"/>
                  </a:lnTo>
                  <a:lnTo>
                    <a:pt x="10" y="522"/>
                  </a:lnTo>
                  <a:lnTo>
                    <a:pt x="16" y="522"/>
                  </a:lnTo>
                  <a:lnTo>
                    <a:pt x="20" y="517"/>
                  </a:lnTo>
                  <a:lnTo>
                    <a:pt x="23" y="517"/>
                  </a:lnTo>
                  <a:lnTo>
                    <a:pt x="30" y="514"/>
                  </a:lnTo>
                  <a:lnTo>
                    <a:pt x="34" y="514"/>
                  </a:lnTo>
                  <a:lnTo>
                    <a:pt x="41" y="510"/>
                  </a:lnTo>
                  <a:lnTo>
                    <a:pt x="44" y="510"/>
                  </a:lnTo>
                  <a:lnTo>
                    <a:pt x="51" y="506"/>
                  </a:lnTo>
                  <a:lnTo>
                    <a:pt x="54" y="502"/>
                  </a:lnTo>
                  <a:lnTo>
                    <a:pt x="61" y="502"/>
                  </a:lnTo>
                  <a:lnTo>
                    <a:pt x="64" y="499"/>
                  </a:lnTo>
                  <a:lnTo>
                    <a:pt x="67" y="494"/>
                  </a:lnTo>
                  <a:lnTo>
                    <a:pt x="74" y="491"/>
                  </a:lnTo>
                  <a:lnTo>
                    <a:pt x="77" y="491"/>
                  </a:lnTo>
                  <a:lnTo>
                    <a:pt x="84" y="487"/>
                  </a:lnTo>
                  <a:lnTo>
                    <a:pt x="87" y="483"/>
                  </a:lnTo>
                  <a:lnTo>
                    <a:pt x="95" y="479"/>
                  </a:lnTo>
                  <a:lnTo>
                    <a:pt x="98" y="476"/>
                  </a:lnTo>
                  <a:lnTo>
                    <a:pt x="105" y="471"/>
                  </a:lnTo>
                  <a:lnTo>
                    <a:pt x="108" y="468"/>
                  </a:lnTo>
                  <a:lnTo>
                    <a:pt x="112" y="464"/>
                  </a:lnTo>
                  <a:lnTo>
                    <a:pt x="118" y="460"/>
                  </a:lnTo>
                  <a:lnTo>
                    <a:pt x="122" y="456"/>
                  </a:lnTo>
                  <a:lnTo>
                    <a:pt x="128" y="453"/>
                  </a:lnTo>
                  <a:lnTo>
                    <a:pt x="132" y="445"/>
                  </a:lnTo>
                  <a:lnTo>
                    <a:pt x="138" y="441"/>
                  </a:lnTo>
                  <a:lnTo>
                    <a:pt x="142" y="437"/>
                  </a:lnTo>
                  <a:lnTo>
                    <a:pt x="148" y="430"/>
                  </a:lnTo>
                  <a:lnTo>
                    <a:pt x="152" y="425"/>
                  </a:lnTo>
                  <a:lnTo>
                    <a:pt x="159" y="422"/>
                  </a:lnTo>
                  <a:lnTo>
                    <a:pt x="162" y="414"/>
                  </a:lnTo>
                  <a:lnTo>
                    <a:pt x="166" y="410"/>
                  </a:lnTo>
                  <a:lnTo>
                    <a:pt x="173" y="402"/>
                  </a:lnTo>
                  <a:lnTo>
                    <a:pt x="176" y="399"/>
                  </a:lnTo>
                  <a:lnTo>
                    <a:pt x="183" y="391"/>
                  </a:lnTo>
                  <a:lnTo>
                    <a:pt x="186" y="383"/>
                  </a:lnTo>
                  <a:lnTo>
                    <a:pt x="193" y="379"/>
                  </a:lnTo>
                  <a:lnTo>
                    <a:pt x="196" y="372"/>
                  </a:lnTo>
                  <a:lnTo>
                    <a:pt x="203" y="364"/>
                  </a:lnTo>
                  <a:lnTo>
                    <a:pt x="206" y="357"/>
                  </a:lnTo>
                  <a:lnTo>
                    <a:pt x="209" y="349"/>
                  </a:lnTo>
                  <a:lnTo>
                    <a:pt x="216" y="345"/>
                  </a:lnTo>
                  <a:lnTo>
                    <a:pt x="219" y="337"/>
                  </a:lnTo>
                  <a:lnTo>
                    <a:pt x="227" y="330"/>
                  </a:lnTo>
                  <a:lnTo>
                    <a:pt x="230" y="322"/>
                  </a:lnTo>
                  <a:lnTo>
                    <a:pt x="237" y="314"/>
                  </a:lnTo>
                  <a:lnTo>
                    <a:pt x="240" y="307"/>
                  </a:lnTo>
                  <a:lnTo>
                    <a:pt x="247" y="299"/>
                  </a:lnTo>
                  <a:lnTo>
                    <a:pt x="250" y="291"/>
                  </a:lnTo>
                  <a:lnTo>
                    <a:pt x="254" y="284"/>
                  </a:lnTo>
                  <a:lnTo>
                    <a:pt x="260" y="273"/>
                  </a:lnTo>
                  <a:lnTo>
                    <a:pt x="264" y="265"/>
                  </a:lnTo>
                  <a:lnTo>
                    <a:pt x="270" y="257"/>
                  </a:lnTo>
                  <a:lnTo>
                    <a:pt x="273" y="250"/>
                  </a:lnTo>
                  <a:lnTo>
                    <a:pt x="280" y="242"/>
                  </a:lnTo>
                  <a:lnTo>
                    <a:pt x="284" y="234"/>
                  </a:lnTo>
                  <a:lnTo>
                    <a:pt x="291" y="227"/>
                  </a:lnTo>
                  <a:lnTo>
                    <a:pt x="294" y="214"/>
                  </a:lnTo>
                  <a:lnTo>
                    <a:pt x="301" y="207"/>
                  </a:lnTo>
                  <a:lnTo>
                    <a:pt x="304" y="199"/>
                  </a:lnTo>
                  <a:lnTo>
                    <a:pt x="308" y="191"/>
                  </a:lnTo>
                  <a:lnTo>
                    <a:pt x="314" y="184"/>
                  </a:lnTo>
                  <a:lnTo>
                    <a:pt x="318" y="176"/>
                  </a:lnTo>
                  <a:lnTo>
                    <a:pt x="324" y="165"/>
                  </a:lnTo>
                  <a:lnTo>
                    <a:pt x="328" y="157"/>
                  </a:lnTo>
                  <a:lnTo>
                    <a:pt x="334" y="150"/>
                  </a:lnTo>
                  <a:lnTo>
                    <a:pt x="338" y="142"/>
                  </a:lnTo>
                  <a:lnTo>
                    <a:pt x="344" y="134"/>
                  </a:lnTo>
                  <a:lnTo>
                    <a:pt x="348" y="127"/>
                  </a:lnTo>
                  <a:lnTo>
                    <a:pt x="351" y="119"/>
                  </a:lnTo>
                  <a:lnTo>
                    <a:pt x="359" y="111"/>
                  </a:lnTo>
                  <a:lnTo>
                    <a:pt x="362" y="104"/>
                  </a:lnTo>
                  <a:lnTo>
                    <a:pt x="369" y="96"/>
                  </a:lnTo>
                  <a:lnTo>
                    <a:pt x="372" y="93"/>
                  </a:lnTo>
                  <a:lnTo>
                    <a:pt x="379" y="85"/>
                  </a:lnTo>
                  <a:lnTo>
                    <a:pt x="382" y="77"/>
                  </a:lnTo>
                  <a:lnTo>
                    <a:pt x="389" y="70"/>
                  </a:lnTo>
                  <a:lnTo>
                    <a:pt x="392" y="65"/>
                  </a:lnTo>
                  <a:lnTo>
                    <a:pt x="395" y="58"/>
                  </a:lnTo>
                  <a:lnTo>
                    <a:pt x="402" y="54"/>
                  </a:lnTo>
                  <a:lnTo>
                    <a:pt x="405" y="46"/>
                  </a:lnTo>
                  <a:lnTo>
                    <a:pt x="412" y="42"/>
                  </a:lnTo>
                  <a:lnTo>
                    <a:pt x="416" y="39"/>
                  </a:lnTo>
                  <a:lnTo>
                    <a:pt x="423" y="31"/>
                  </a:lnTo>
                  <a:lnTo>
                    <a:pt x="426" y="27"/>
                  </a:lnTo>
                  <a:lnTo>
                    <a:pt x="433" y="23"/>
                  </a:lnTo>
                  <a:lnTo>
                    <a:pt x="436" y="19"/>
                  </a:lnTo>
                  <a:lnTo>
                    <a:pt x="443" y="16"/>
                  </a:lnTo>
                  <a:lnTo>
                    <a:pt x="446" y="11"/>
                  </a:lnTo>
                  <a:lnTo>
                    <a:pt x="450" y="11"/>
                  </a:lnTo>
                  <a:lnTo>
                    <a:pt x="456" y="8"/>
                  </a:lnTo>
                  <a:lnTo>
                    <a:pt x="460" y="4"/>
                  </a:lnTo>
                  <a:lnTo>
                    <a:pt x="466" y="4"/>
                  </a:lnTo>
                  <a:lnTo>
                    <a:pt x="470" y="4"/>
                  </a:lnTo>
                  <a:lnTo>
                    <a:pt x="476" y="0"/>
                  </a:lnTo>
                  <a:lnTo>
                    <a:pt x="480" y="0"/>
                  </a:lnTo>
                  <a:lnTo>
                    <a:pt x="487" y="0"/>
                  </a:lnTo>
                  <a:lnTo>
                    <a:pt x="491" y="0"/>
                  </a:lnTo>
                  <a:lnTo>
                    <a:pt x="494" y="0"/>
                  </a:lnTo>
                  <a:lnTo>
                    <a:pt x="501" y="0"/>
                  </a:lnTo>
                  <a:lnTo>
                    <a:pt x="504" y="0"/>
                  </a:lnTo>
                  <a:lnTo>
                    <a:pt x="511" y="4"/>
                  </a:lnTo>
                  <a:lnTo>
                    <a:pt x="514" y="4"/>
                  </a:lnTo>
                  <a:lnTo>
                    <a:pt x="521" y="4"/>
                  </a:lnTo>
                  <a:lnTo>
                    <a:pt x="524" y="8"/>
                  </a:lnTo>
                  <a:lnTo>
                    <a:pt x="531" y="11"/>
                  </a:lnTo>
                  <a:lnTo>
                    <a:pt x="534" y="11"/>
                  </a:lnTo>
                  <a:lnTo>
                    <a:pt x="537" y="16"/>
                  </a:lnTo>
                  <a:lnTo>
                    <a:pt x="544" y="19"/>
                  </a:lnTo>
                  <a:lnTo>
                    <a:pt x="548" y="23"/>
                  </a:lnTo>
                  <a:lnTo>
                    <a:pt x="555" y="27"/>
                  </a:lnTo>
                  <a:lnTo>
                    <a:pt x="558" y="31"/>
                  </a:lnTo>
                  <a:lnTo>
                    <a:pt x="565" y="39"/>
                  </a:lnTo>
                  <a:lnTo>
                    <a:pt x="568" y="42"/>
                  </a:lnTo>
                  <a:lnTo>
                    <a:pt x="575" y="46"/>
                  </a:lnTo>
                  <a:lnTo>
                    <a:pt x="578" y="54"/>
                  </a:lnTo>
                  <a:lnTo>
                    <a:pt x="585" y="58"/>
                  </a:lnTo>
                  <a:lnTo>
                    <a:pt x="588" y="65"/>
                  </a:lnTo>
                  <a:lnTo>
                    <a:pt x="592" y="70"/>
                  </a:lnTo>
                  <a:lnTo>
                    <a:pt x="598" y="77"/>
                  </a:lnTo>
                  <a:lnTo>
                    <a:pt x="602" y="85"/>
                  </a:lnTo>
                  <a:lnTo>
                    <a:pt x="608" y="93"/>
                  </a:lnTo>
                  <a:lnTo>
                    <a:pt x="612" y="96"/>
                  </a:lnTo>
                  <a:lnTo>
                    <a:pt x="619" y="104"/>
                  </a:lnTo>
                  <a:lnTo>
                    <a:pt x="622" y="111"/>
                  </a:lnTo>
                  <a:lnTo>
                    <a:pt x="629" y="119"/>
                  </a:lnTo>
                  <a:lnTo>
                    <a:pt x="633" y="127"/>
                  </a:lnTo>
                  <a:lnTo>
                    <a:pt x="636" y="134"/>
                  </a:lnTo>
                  <a:lnTo>
                    <a:pt x="643" y="142"/>
                  </a:lnTo>
                  <a:lnTo>
                    <a:pt x="646" y="150"/>
                  </a:lnTo>
                  <a:lnTo>
                    <a:pt x="653" y="157"/>
                  </a:lnTo>
                  <a:lnTo>
                    <a:pt x="656" y="165"/>
                  </a:lnTo>
                  <a:lnTo>
                    <a:pt x="663" y="176"/>
                  </a:lnTo>
                  <a:lnTo>
                    <a:pt x="666" y="184"/>
                  </a:lnTo>
                  <a:lnTo>
                    <a:pt x="673" y="191"/>
                  </a:lnTo>
                  <a:lnTo>
                    <a:pt x="676" y="199"/>
                  </a:lnTo>
                  <a:lnTo>
                    <a:pt x="680" y="207"/>
                  </a:lnTo>
                  <a:lnTo>
                    <a:pt x="687" y="214"/>
                  </a:lnTo>
                  <a:lnTo>
                    <a:pt x="690" y="227"/>
                  </a:lnTo>
                  <a:lnTo>
                    <a:pt x="697" y="234"/>
                  </a:lnTo>
                  <a:lnTo>
                    <a:pt x="700" y="242"/>
                  </a:lnTo>
                  <a:lnTo>
                    <a:pt x="707" y="250"/>
                  </a:lnTo>
                  <a:lnTo>
                    <a:pt x="710" y="257"/>
                  </a:lnTo>
                  <a:lnTo>
                    <a:pt x="717" y="265"/>
                  </a:lnTo>
                  <a:lnTo>
                    <a:pt x="720" y="273"/>
                  </a:lnTo>
                  <a:lnTo>
                    <a:pt x="727" y="284"/>
                  </a:lnTo>
                  <a:lnTo>
                    <a:pt x="730" y="291"/>
                  </a:lnTo>
                  <a:lnTo>
                    <a:pt x="733" y="299"/>
                  </a:lnTo>
                  <a:lnTo>
                    <a:pt x="740" y="307"/>
                  </a:lnTo>
                  <a:lnTo>
                    <a:pt x="744" y="314"/>
                  </a:lnTo>
                  <a:lnTo>
                    <a:pt x="751" y="322"/>
                  </a:lnTo>
                  <a:lnTo>
                    <a:pt x="754" y="330"/>
                  </a:lnTo>
                  <a:lnTo>
                    <a:pt x="761" y="337"/>
                  </a:lnTo>
                  <a:lnTo>
                    <a:pt x="764" y="345"/>
                  </a:lnTo>
                  <a:lnTo>
                    <a:pt x="771" y="349"/>
                  </a:lnTo>
                  <a:lnTo>
                    <a:pt x="774" y="357"/>
                  </a:lnTo>
                  <a:lnTo>
                    <a:pt x="778" y="364"/>
                  </a:lnTo>
                  <a:lnTo>
                    <a:pt x="784" y="372"/>
                  </a:lnTo>
                  <a:lnTo>
                    <a:pt x="788" y="379"/>
                  </a:lnTo>
                  <a:lnTo>
                    <a:pt x="794" y="383"/>
                  </a:lnTo>
                  <a:lnTo>
                    <a:pt x="798" y="391"/>
                  </a:lnTo>
                  <a:lnTo>
                    <a:pt x="804" y="399"/>
                  </a:lnTo>
                  <a:lnTo>
                    <a:pt x="808" y="402"/>
                  </a:lnTo>
                  <a:lnTo>
                    <a:pt x="815" y="410"/>
                  </a:lnTo>
                  <a:lnTo>
                    <a:pt x="819" y="414"/>
                  </a:lnTo>
                  <a:lnTo>
                    <a:pt x="822" y="422"/>
                  </a:lnTo>
                  <a:lnTo>
                    <a:pt x="829" y="425"/>
                  </a:lnTo>
                  <a:lnTo>
                    <a:pt x="832" y="430"/>
                  </a:lnTo>
                  <a:lnTo>
                    <a:pt x="839" y="437"/>
                  </a:lnTo>
                  <a:lnTo>
                    <a:pt x="842" y="441"/>
                  </a:lnTo>
                  <a:lnTo>
                    <a:pt x="849" y="445"/>
                  </a:lnTo>
                  <a:lnTo>
                    <a:pt x="852" y="453"/>
                  </a:lnTo>
                  <a:lnTo>
                    <a:pt x="859" y="456"/>
                  </a:lnTo>
                  <a:lnTo>
                    <a:pt x="862" y="460"/>
                  </a:lnTo>
                  <a:lnTo>
                    <a:pt x="869" y="464"/>
                  </a:lnTo>
                  <a:lnTo>
                    <a:pt x="872" y="468"/>
                  </a:lnTo>
                  <a:lnTo>
                    <a:pt x="876" y="471"/>
                  </a:lnTo>
                  <a:lnTo>
                    <a:pt x="883" y="476"/>
                  </a:lnTo>
                  <a:lnTo>
                    <a:pt x="886" y="479"/>
                  </a:lnTo>
                  <a:lnTo>
                    <a:pt x="893" y="483"/>
                  </a:lnTo>
                  <a:lnTo>
                    <a:pt x="896" y="487"/>
                  </a:lnTo>
                  <a:lnTo>
                    <a:pt x="903" y="491"/>
                  </a:lnTo>
                  <a:lnTo>
                    <a:pt x="906" y="491"/>
                  </a:lnTo>
                  <a:lnTo>
                    <a:pt x="913" y="494"/>
                  </a:lnTo>
                  <a:lnTo>
                    <a:pt x="916" y="499"/>
                  </a:lnTo>
                  <a:lnTo>
                    <a:pt x="920" y="502"/>
                  </a:lnTo>
                  <a:lnTo>
                    <a:pt x="926" y="502"/>
                  </a:lnTo>
                  <a:lnTo>
                    <a:pt x="930" y="506"/>
                  </a:lnTo>
                  <a:lnTo>
                    <a:pt x="936" y="510"/>
                  </a:lnTo>
                  <a:lnTo>
                    <a:pt x="940" y="510"/>
                  </a:lnTo>
                  <a:lnTo>
                    <a:pt x="947" y="514"/>
                  </a:lnTo>
                  <a:lnTo>
                    <a:pt x="951" y="514"/>
                  </a:lnTo>
                  <a:lnTo>
                    <a:pt x="957" y="517"/>
                  </a:lnTo>
                  <a:lnTo>
                    <a:pt x="961" y="517"/>
                  </a:lnTo>
                  <a:lnTo>
                    <a:pt x="964" y="522"/>
                  </a:lnTo>
                  <a:lnTo>
                    <a:pt x="971" y="522"/>
                  </a:lnTo>
                  <a:lnTo>
                    <a:pt x="974" y="525"/>
                  </a:lnTo>
                  <a:lnTo>
                    <a:pt x="981" y="525"/>
                  </a:lnTo>
                  <a:lnTo>
                    <a:pt x="981" y="548"/>
                  </a:lnTo>
                  <a:lnTo>
                    <a:pt x="974" y="548"/>
                  </a:lnTo>
                  <a:lnTo>
                    <a:pt x="971" y="548"/>
                  </a:lnTo>
                  <a:lnTo>
                    <a:pt x="964" y="548"/>
                  </a:lnTo>
                  <a:lnTo>
                    <a:pt x="961" y="548"/>
                  </a:lnTo>
                  <a:lnTo>
                    <a:pt x="957" y="548"/>
                  </a:lnTo>
                  <a:lnTo>
                    <a:pt x="951" y="548"/>
                  </a:lnTo>
                  <a:lnTo>
                    <a:pt x="947" y="548"/>
                  </a:lnTo>
                  <a:lnTo>
                    <a:pt x="940" y="548"/>
                  </a:lnTo>
                  <a:lnTo>
                    <a:pt x="936" y="548"/>
                  </a:lnTo>
                  <a:lnTo>
                    <a:pt x="930" y="548"/>
                  </a:lnTo>
                  <a:lnTo>
                    <a:pt x="926" y="548"/>
                  </a:lnTo>
                  <a:lnTo>
                    <a:pt x="920" y="548"/>
                  </a:lnTo>
                  <a:lnTo>
                    <a:pt x="916" y="548"/>
                  </a:lnTo>
                  <a:lnTo>
                    <a:pt x="913" y="548"/>
                  </a:lnTo>
                  <a:lnTo>
                    <a:pt x="906" y="548"/>
                  </a:lnTo>
                  <a:lnTo>
                    <a:pt x="903" y="548"/>
                  </a:lnTo>
                  <a:lnTo>
                    <a:pt x="896" y="548"/>
                  </a:lnTo>
                  <a:lnTo>
                    <a:pt x="893" y="548"/>
                  </a:lnTo>
                  <a:lnTo>
                    <a:pt x="886" y="548"/>
                  </a:lnTo>
                  <a:lnTo>
                    <a:pt x="883" y="548"/>
                  </a:lnTo>
                  <a:lnTo>
                    <a:pt x="876" y="548"/>
                  </a:lnTo>
                  <a:lnTo>
                    <a:pt x="872" y="548"/>
                  </a:lnTo>
                  <a:lnTo>
                    <a:pt x="869" y="548"/>
                  </a:lnTo>
                  <a:lnTo>
                    <a:pt x="862" y="548"/>
                  </a:lnTo>
                  <a:lnTo>
                    <a:pt x="859" y="548"/>
                  </a:lnTo>
                  <a:lnTo>
                    <a:pt x="852" y="548"/>
                  </a:lnTo>
                  <a:lnTo>
                    <a:pt x="849" y="548"/>
                  </a:lnTo>
                  <a:lnTo>
                    <a:pt x="842" y="548"/>
                  </a:lnTo>
                  <a:lnTo>
                    <a:pt x="839" y="548"/>
                  </a:lnTo>
                  <a:lnTo>
                    <a:pt x="832" y="548"/>
                  </a:lnTo>
                  <a:lnTo>
                    <a:pt x="829" y="548"/>
                  </a:lnTo>
                  <a:lnTo>
                    <a:pt x="822" y="548"/>
                  </a:lnTo>
                  <a:lnTo>
                    <a:pt x="819" y="548"/>
                  </a:lnTo>
                  <a:lnTo>
                    <a:pt x="815" y="548"/>
                  </a:lnTo>
                  <a:lnTo>
                    <a:pt x="808" y="548"/>
                  </a:lnTo>
                  <a:lnTo>
                    <a:pt x="804" y="548"/>
                  </a:lnTo>
                  <a:lnTo>
                    <a:pt x="798" y="548"/>
                  </a:lnTo>
                  <a:lnTo>
                    <a:pt x="794" y="548"/>
                  </a:lnTo>
                  <a:lnTo>
                    <a:pt x="788" y="548"/>
                  </a:lnTo>
                  <a:lnTo>
                    <a:pt x="784" y="548"/>
                  </a:lnTo>
                  <a:lnTo>
                    <a:pt x="778" y="548"/>
                  </a:lnTo>
                  <a:lnTo>
                    <a:pt x="774" y="548"/>
                  </a:lnTo>
                  <a:lnTo>
                    <a:pt x="771" y="548"/>
                  </a:lnTo>
                  <a:lnTo>
                    <a:pt x="764" y="548"/>
                  </a:lnTo>
                  <a:lnTo>
                    <a:pt x="761" y="548"/>
                  </a:lnTo>
                  <a:lnTo>
                    <a:pt x="754" y="548"/>
                  </a:lnTo>
                  <a:lnTo>
                    <a:pt x="751" y="548"/>
                  </a:lnTo>
                  <a:lnTo>
                    <a:pt x="744" y="548"/>
                  </a:lnTo>
                  <a:lnTo>
                    <a:pt x="740" y="548"/>
                  </a:lnTo>
                  <a:lnTo>
                    <a:pt x="733" y="548"/>
                  </a:lnTo>
                  <a:lnTo>
                    <a:pt x="730" y="548"/>
                  </a:lnTo>
                  <a:lnTo>
                    <a:pt x="727" y="548"/>
                  </a:lnTo>
                  <a:lnTo>
                    <a:pt x="720" y="548"/>
                  </a:lnTo>
                  <a:lnTo>
                    <a:pt x="717" y="548"/>
                  </a:lnTo>
                  <a:lnTo>
                    <a:pt x="710" y="548"/>
                  </a:lnTo>
                  <a:lnTo>
                    <a:pt x="707" y="548"/>
                  </a:lnTo>
                  <a:lnTo>
                    <a:pt x="700" y="548"/>
                  </a:lnTo>
                  <a:lnTo>
                    <a:pt x="697" y="548"/>
                  </a:lnTo>
                  <a:lnTo>
                    <a:pt x="690" y="548"/>
                  </a:lnTo>
                  <a:lnTo>
                    <a:pt x="687" y="548"/>
                  </a:lnTo>
                  <a:lnTo>
                    <a:pt x="680" y="548"/>
                  </a:lnTo>
                  <a:lnTo>
                    <a:pt x="676" y="548"/>
                  </a:lnTo>
                  <a:lnTo>
                    <a:pt x="673" y="548"/>
                  </a:lnTo>
                  <a:lnTo>
                    <a:pt x="666" y="548"/>
                  </a:lnTo>
                  <a:lnTo>
                    <a:pt x="663" y="548"/>
                  </a:lnTo>
                  <a:lnTo>
                    <a:pt x="656" y="548"/>
                  </a:lnTo>
                  <a:lnTo>
                    <a:pt x="653" y="548"/>
                  </a:lnTo>
                  <a:lnTo>
                    <a:pt x="646" y="548"/>
                  </a:lnTo>
                  <a:lnTo>
                    <a:pt x="643" y="548"/>
                  </a:lnTo>
                  <a:lnTo>
                    <a:pt x="636" y="548"/>
                  </a:lnTo>
                  <a:lnTo>
                    <a:pt x="633" y="548"/>
                  </a:lnTo>
                  <a:lnTo>
                    <a:pt x="629" y="548"/>
                  </a:lnTo>
                  <a:lnTo>
                    <a:pt x="622" y="548"/>
                  </a:lnTo>
                  <a:lnTo>
                    <a:pt x="619" y="548"/>
                  </a:lnTo>
                  <a:lnTo>
                    <a:pt x="612" y="548"/>
                  </a:lnTo>
                  <a:lnTo>
                    <a:pt x="608" y="548"/>
                  </a:lnTo>
                  <a:lnTo>
                    <a:pt x="602" y="548"/>
                  </a:lnTo>
                  <a:lnTo>
                    <a:pt x="598" y="548"/>
                  </a:lnTo>
                  <a:lnTo>
                    <a:pt x="592" y="548"/>
                  </a:lnTo>
                  <a:lnTo>
                    <a:pt x="588" y="548"/>
                  </a:lnTo>
                  <a:lnTo>
                    <a:pt x="585" y="548"/>
                  </a:lnTo>
                  <a:lnTo>
                    <a:pt x="578" y="548"/>
                  </a:lnTo>
                  <a:lnTo>
                    <a:pt x="575" y="548"/>
                  </a:lnTo>
                  <a:lnTo>
                    <a:pt x="568" y="548"/>
                  </a:lnTo>
                  <a:lnTo>
                    <a:pt x="565" y="548"/>
                  </a:lnTo>
                  <a:lnTo>
                    <a:pt x="558" y="548"/>
                  </a:lnTo>
                  <a:lnTo>
                    <a:pt x="555" y="548"/>
                  </a:lnTo>
                  <a:lnTo>
                    <a:pt x="548" y="548"/>
                  </a:lnTo>
                  <a:lnTo>
                    <a:pt x="544" y="548"/>
                  </a:lnTo>
                  <a:lnTo>
                    <a:pt x="537" y="548"/>
                  </a:lnTo>
                  <a:lnTo>
                    <a:pt x="534" y="548"/>
                  </a:lnTo>
                  <a:lnTo>
                    <a:pt x="531" y="548"/>
                  </a:lnTo>
                  <a:lnTo>
                    <a:pt x="524" y="548"/>
                  </a:lnTo>
                  <a:lnTo>
                    <a:pt x="521" y="548"/>
                  </a:lnTo>
                  <a:lnTo>
                    <a:pt x="514" y="548"/>
                  </a:lnTo>
                  <a:lnTo>
                    <a:pt x="511" y="548"/>
                  </a:lnTo>
                  <a:lnTo>
                    <a:pt x="504" y="548"/>
                  </a:lnTo>
                  <a:lnTo>
                    <a:pt x="501" y="548"/>
                  </a:lnTo>
                  <a:lnTo>
                    <a:pt x="494" y="548"/>
                  </a:lnTo>
                  <a:lnTo>
                    <a:pt x="491" y="548"/>
                  </a:lnTo>
                  <a:lnTo>
                    <a:pt x="487" y="548"/>
                  </a:lnTo>
                  <a:lnTo>
                    <a:pt x="480" y="548"/>
                  </a:lnTo>
                  <a:lnTo>
                    <a:pt x="476" y="548"/>
                  </a:lnTo>
                  <a:lnTo>
                    <a:pt x="470" y="548"/>
                  </a:lnTo>
                  <a:lnTo>
                    <a:pt x="466" y="548"/>
                  </a:lnTo>
                  <a:lnTo>
                    <a:pt x="460" y="548"/>
                  </a:lnTo>
                  <a:lnTo>
                    <a:pt x="456" y="548"/>
                  </a:lnTo>
                  <a:lnTo>
                    <a:pt x="450" y="548"/>
                  </a:lnTo>
                  <a:lnTo>
                    <a:pt x="446" y="548"/>
                  </a:lnTo>
                  <a:lnTo>
                    <a:pt x="443" y="548"/>
                  </a:lnTo>
                  <a:lnTo>
                    <a:pt x="436" y="548"/>
                  </a:lnTo>
                  <a:lnTo>
                    <a:pt x="433" y="548"/>
                  </a:lnTo>
                  <a:lnTo>
                    <a:pt x="426" y="548"/>
                  </a:lnTo>
                  <a:lnTo>
                    <a:pt x="423" y="548"/>
                  </a:lnTo>
                  <a:lnTo>
                    <a:pt x="416" y="548"/>
                  </a:lnTo>
                  <a:lnTo>
                    <a:pt x="412" y="548"/>
                  </a:lnTo>
                  <a:lnTo>
                    <a:pt x="405" y="548"/>
                  </a:lnTo>
                  <a:lnTo>
                    <a:pt x="402" y="548"/>
                  </a:lnTo>
                  <a:lnTo>
                    <a:pt x="395" y="548"/>
                  </a:lnTo>
                  <a:lnTo>
                    <a:pt x="392" y="548"/>
                  </a:lnTo>
                  <a:lnTo>
                    <a:pt x="389" y="548"/>
                  </a:lnTo>
                  <a:lnTo>
                    <a:pt x="382" y="548"/>
                  </a:lnTo>
                  <a:lnTo>
                    <a:pt x="379" y="548"/>
                  </a:lnTo>
                  <a:lnTo>
                    <a:pt x="372" y="548"/>
                  </a:lnTo>
                  <a:lnTo>
                    <a:pt x="369" y="548"/>
                  </a:lnTo>
                  <a:lnTo>
                    <a:pt x="362" y="548"/>
                  </a:lnTo>
                  <a:lnTo>
                    <a:pt x="359" y="548"/>
                  </a:lnTo>
                  <a:lnTo>
                    <a:pt x="351" y="548"/>
                  </a:lnTo>
                  <a:lnTo>
                    <a:pt x="348" y="548"/>
                  </a:lnTo>
                  <a:lnTo>
                    <a:pt x="344" y="548"/>
                  </a:lnTo>
                  <a:lnTo>
                    <a:pt x="338" y="548"/>
                  </a:lnTo>
                  <a:lnTo>
                    <a:pt x="334" y="548"/>
                  </a:lnTo>
                  <a:lnTo>
                    <a:pt x="328" y="548"/>
                  </a:lnTo>
                  <a:lnTo>
                    <a:pt x="324" y="548"/>
                  </a:lnTo>
                  <a:lnTo>
                    <a:pt x="318" y="548"/>
                  </a:lnTo>
                  <a:lnTo>
                    <a:pt x="314" y="548"/>
                  </a:lnTo>
                  <a:lnTo>
                    <a:pt x="308" y="548"/>
                  </a:lnTo>
                  <a:lnTo>
                    <a:pt x="304" y="548"/>
                  </a:lnTo>
                  <a:lnTo>
                    <a:pt x="301" y="548"/>
                  </a:lnTo>
                  <a:lnTo>
                    <a:pt x="294" y="548"/>
                  </a:lnTo>
                  <a:lnTo>
                    <a:pt x="291" y="548"/>
                  </a:lnTo>
                  <a:lnTo>
                    <a:pt x="284" y="548"/>
                  </a:lnTo>
                  <a:lnTo>
                    <a:pt x="280" y="548"/>
                  </a:lnTo>
                  <a:lnTo>
                    <a:pt x="273" y="548"/>
                  </a:lnTo>
                  <a:lnTo>
                    <a:pt x="270" y="548"/>
                  </a:lnTo>
                  <a:lnTo>
                    <a:pt x="264" y="548"/>
                  </a:lnTo>
                  <a:lnTo>
                    <a:pt x="260" y="548"/>
                  </a:lnTo>
                  <a:lnTo>
                    <a:pt x="254" y="548"/>
                  </a:lnTo>
                  <a:lnTo>
                    <a:pt x="250" y="548"/>
                  </a:lnTo>
                  <a:lnTo>
                    <a:pt x="247" y="548"/>
                  </a:lnTo>
                  <a:lnTo>
                    <a:pt x="240" y="548"/>
                  </a:lnTo>
                  <a:lnTo>
                    <a:pt x="237" y="548"/>
                  </a:lnTo>
                  <a:lnTo>
                    <a:pt x="230" y="548"/>
                  </a:lnTo>
                  <a:lnTo>
                    <a:pt x="227" y="548"/>
                  </a:lnTo>
                  <a:lnTo>
                    <a:pt x="219" y="548"/>
                  </a:lnTo>
                  <a:lnTo>
                    <a:pt x="216" y="548"/>
                  </a:lnTo>
                  <a:lnTo>
                    <a:pt x="209" y="548"/>
                  </a:lnTo>
                  <a:lnTo>
                    <a:pt x="206" y="548"/>
                  </a:lnTo>
                  <a:lnTo>
                    <a:pt x="203" y="548"/>
                  </a:lnTo>
                  <a:lnTo>
                    <a:pt x="196" y="548"/>
                  </a:lnTo>
                  <a:lnTo>
                    <a:pt x="193" y="548"/>
                  </a:lnTo>
                  <a:lnTo>
                    <a:pt x="186" y="548"/>
                  </a:lnTo>
                  <a:lnTo>
                    <a:pt x="183" y="548"/>
                  </a:lnTo>
                  <a:lnTo>
                    <a:pt x="176" y="548"/>
                  </a:lnTo>
                  <a:lnTo>
                    <a:pt x="173" y="548"/>
                  </a:lnTo>
                  <a:lnTo>
                    <a:pt x="166" y="548"/>
                  </a:lnTo>
                  <a:lnTo>
                    <a:pt x="162" y="548"/>
                  </a:lnTo>
                  <a:lnTo>
                    <a:pt x="159" y="548"/>
                  </a:lnTo>
                  <a:lnTo>
                    <a:pt x="152" y="548"/>
                  </a:lnTo>
                  <a:lnTo>
                    <a:pt x="148" y="548"/>
                  </a:lnTo>
                  <a:lnTo>
                    <a:pt x="142" y="548"/>
                  </a:lnTo>
                  <a:lnTo>
                    <a:pt x="138" y="548"/>
                  </a:lnTo>
                  <a:lnTo>
                    <a:pt x="132" y="548"/>
                  </a:lnTo>
                  <a:lnTo>
                    <a:pt x="128" y="548"/>
                  </a:lnTo>
                  <a:lnTo>
                    <a:pt x="122" y="548"/>
                  </a:lnTo>
                  <a:lnTo>
                    <a:pt x="118" y="548"/>
                  </a:lnTo>
                  <a:lnTo>
                    <a:pt x="112" y="548"/>
                  </a:lnTo>
                  <a:lnTo>
                    <a:pt x="108" y="548"/>
                  </a:lnTo>
                  <a:lnTo>
                    <a:pt x="105" y="548"/>
                  </a:lnTo>
                  <a:lnTo>
                    <a:pt x="98" y="548"/>
                  </a:lnTo>
                  <a:lnTo>
                    <a:pt x="95" y="548"/>
                  </a:lnTo>
                  <a:lnTo>
                    <a:pt x="87" y="548"/>
                  </a:lnTo>
                  <a:lnTo>
                    <a:pt x="84" y="548"/>
                  </a:lnTo>
                  <a:lnTo>
                    <a:pt x="77" y="548"/>
                  </a:lnTo>
                  <a:lnTo>
                    <a:pt x="74" y="548"/>
                  </a:lnTo>
                  <a:lnTo>
                    <a:pt x="67" y="548"/>
                  </a:lnTo>
                  <a:lnTo>
                    <a:pt x="64" y="548"/>
                  </a:lnTo>
                  <a:lnTo>
                    <a:pt x="61" y="548"/>
                  </a:lnTo>
                  <a:lnTo>
                    <a:pt x="54" y="548"/>
                  </a:lnTo>
                  <a:lnTo>
                    <a:pt x="51" y="548"/>
                  </a:lnTo>
                  <a:lnTo>
                    <a:pt x="44" y="548"/>
                  </a:lnTo>
                  <a:lnTo>
                    <a:pt x="41" y="548"/>
                  </a:lnTo>
                  <a:lnTo>
                    <a:pt x="34" y="548"/>
                  </a:lnTo>
                  <a:lnTo>
                    <a:pt x="30" y="548"/>
                  </a:lnTo>
                  <a:lnTo>
                    <a:pt x="23" y="548"/>
                  </a:lnTo>
                  <a:lnTo>
                    <a:pt x="20" y="548"/>
                  </a:lnTo>
                  <a:lnTo>
                    <a:pt x="16" y="548"/>
                  </a:lnTo>
                  <a:lnTo>
                    <a:pt x="10" y="548"/>
                  </a:lnTo>
                  <a:lnTo>
                    <a:pt x="6" y="548"/>
                  </a:lnTo>
                  <a:lnTo>
                    <a:pt x="0" y="548"/>
                  </a:lnTo>
                  <a:lnTo>
                    <a:pt x="0" y="525"/>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26" name="Freeform 64"/>
            <p:cNvSpPr>
              <a:spLocks/>
            </p:cNvSpPr>
            <p:nvPr/>
          </p:nvSpPr>
          <p:spPr bwMode="auto">
            <a:xfrm>
              <a:off x="942" y="1461"/>
              <a:ext cx="988" cy="554"/>
            </a:xfrm>
            <a:custGeom>
              <a:avLst/>
              <a:gdLst>
                <a:gd name="T0" fmla="*/ 31 w 988"/>
                <a:gd name="T1" fmla="*/ 518 h 554"/>
                <a:gd name="T2" fmla="*/ 64 w 988"/>
                <a:gd name="T3" fmla="*/ 503 h 554"/>
                <a:gd name="T4" fmla="*/ 98 w 988"/>
                <a:gd name="T5" fmla="*/ 480 h 554"/>
                <a:gd name="T6" fmla="*/ 133 w 988"/>
                <a:gd name="T7" fmla="*/ 449 h 554"/>
                <a:gd name="T8" fmla="*/ 167 w 988"/>
                <a:gd name="T9" fmla="*/ 414 h 554"/>
                <a:gd name="T10" fmla="*/ 204 w 988"/>
                <a:gd name="T11" fmla="*/ 368 h 554"/>
                <a:gd name="T12" fmla="*/ 238 w 988"/>
                <a:gd name="T13" fmla="*/ 317 h 554"/>
                <a:gd name="T14" fmla="*/ 272 w 988"/>
                <a:gd name="T15" fmla="*/ 259 h 554"/>
                <a:gd name="T16" fmla="*/ 306 w 988"/>
                <a:gd name="T17" fmla="*/ 201 h 554"/>
                <a:gd name="T18" fmla="*/ 340 w 988"/>
                <a:gd name="T19" fmla="*/ 143 h 554"/>
                <a:gd name="T20" fmla="*/ 374 w 988"/>
                <a:gd name="T21" fmla="*/ 94 h 554"/>
                <a:gd name="T22" fmla="*/ 408 w 988"/>
                <a:gd name="T23" fmla="*/ 46 h 554"/>
                <a:gd name="T24" fmla="*/ 446 w 988"/>
                <a:gd name="T25" fmla="*/ 16 h 554"/>
                <a:gd name="T26" fmla="*/ 479 w 988"/>
                <a:gd name="T27" fmla="*/ 0 h 554"/>
                <a:gd name="T28" fmla="*/ 514 w 988"/>
                <a:gd name="T29" fmla="*/ 4 h 554"/>
                <a:gd name="T30" fmla="*/ 548 w 988"/>
                <a:gd name="T31" fmla="*/ 20 h 554"/>
                <a:gd name="T32" fmla="*/ 582 w 988"/>
                <a:gd name="T33" fmla="*/ 54 h 554"/>
                <a:gd name="T34" fmla="*/ 616 w 988"/>
                <a:gd name="T35" fmla="*/ 97 h 554"/>
                <a:gd name="T36" fmla="*/ 650 w 988"/>
                <a:gd name="T37" fmla="*/ 151 h 554"/>
                <a:gd name="T38" fmla="*/ 684 w 988"/>
                <a:gd name="T39" fmla="*/ 209 h 554"/>
                <a:gd name="T40" fmla="*/ 721 w 988"/>
                <a:gd name="T41" fmla="*/ 267 h 554"/>
                <a:gd name="T42" fmla="*/ 755 w 988"/>
                <a:gd name="T43" fmla="*/ 325 h 554"/>
                <a:gd name="T44" fmla="*/ 789 w 988"/>
                <a:gd name="T45" fmla="*/ 375 h 554"/>
                <a:gd name="T46" fmla="*/ 824 w 988"/>
                <a:gd name="T47" fmla="*/ 418 h 554"/>
                <a:gd name="T48" fmla="*/ 857 w 988"/>
                <a:gd name="T49" fmla="*/ 457 h 554"/>
                <a:gd name="T50" fmla="*/ 891 w 988"/>
                <a:gd name="T51" fmla="*/ 484 h 554"/>
                <a:gd name="T52" fmla="*/ 926 w 988"/>
                <a:gd name="T53" fmla="*/ 507 h 554"/>
                <a:gd name="T54" fmla="*/ 963 w 988"/>
                <a:gd name="T55" fmla="*/ 522 h 554"/>
                <a:gd name="T56" fmla="*/ 980 w 988"/>
                <a:gd name="T57" fmla="*/ 553 h 554"/>
                <a:gd name="T58" fmla="*/ 946 w 988"/>
                <a:gd name="T59" fmla="*/ 553 h 554"/>
                <a:gd name="T60" fmla="*/ 912 w 988"/>
                <a:gd name="T61" fmla="*/ 553 h 554"/>
                <a:gd name="T62" fmla="*/ 878 w 988"/>
                <a:gd name="T63" fmla="*/ 553 h 554"/>
                <a:gd name="T64" fmla="*/ 844 w 988"/>
                <a:gd name="T65" fmla="*/ 553 h 554"/>
                <a:gd name="T66" fmla="*/ 809 w 988"/>
                <a:gd name="T67" fmla="*/ 553 h 554"/>
                <a:gd name="T68" fmla="*/ 776 w 988"/>
                <a:gd name="T69" fmla="*/ 553 h 554"/>
                <a:gd name="T70" fmla="*/ 738 w 988"/>
                <a:gd name="T71" fmla="*/ 553 h 554"/>
                <a:gd name="T72" fmla="*/ 704 w 988"/>
                <a:gd name="T73" fmla="*/ 553 h 554"/>
                <a:gd name="T74" fmla="*/ 670 w 988"/>
                <a:gd name="T75" fmla="*/ 553 h 554"/>
                <a:gd name="T76" fmla="*/ 637 w 988"/>
                <a:gd name="T77" fmla="*/ 553 h 554"/>
                <a:gd name="T78" fmla="*/ 602 w 988"/>
                <a:gd name="T79" fmla="*/ 553 h 554"/>
                <a:gd name="T80" fmla="*/ 568 w 988"/>
                <a:gd name="T81" fmla="*/ 553 h 554"/>
                <a:gd name="T82" fmla="*/ 534 w 988"/>
                <a:gd name="T83" fmla="*/ 553 h 554"/>
                <a:gd name="T84" fmla="*/ 497 w 988"/>
                <a:gd name="T85" fmla="*/ 553 h 554"/>
                <a:gd name="T86" fmla="*/ 463 w 988"/>
                <a:gd name="T87" fmla="*/ 553 h 554"/>
                <a:gd name="T88" fmla="*/ 428 w 988"/>
                <a:gd name="T89" fmla="*/ 553 h 554"/>
                <a:gd name="T90" fmla="*/ 394 w 988"/>
                <a:gd name="T91" fmla="*/ 553 h 554"/>
                <a:gd name="T92" fmla="*/ 361 w 988"/>
                <a:gd name="T93" fmla="*/ 553 h 554"/>
                <a:gd name="T94" fmla="*/ 326 w 988"/>
                <a:gd name="T95" fmla="*/ 553 h 554"/>
                <a:gd name="T96" fmla="*/ 292 w 988"/>
                <a:gd name="T97" fmla="*/ 553 h 554"/>
                <a:gd name="T98" fmla="*/ 255 w 988"/>
                <a:gd name="T99" fmla="*/ 553 h 554"/>
                <a:gd name="T100" fmla="*/ 221 w 988"/>
                <a:gd name="T101" fmla="*/ 553 h 554"/>
                <a:gd name="T102" fmla="*/ 187 w 988"/>
                <a:gd name="T103" fmla="*/ 553 h 554"/>
                <a:gd name="T104" fmla="*/ 153 w 988"/>
                <a:gd name="T105" fmla="*/ 553 h 554"/>
                <a:gd name="T106" fmla="*/ 119 w 988"/>
                <a:gd name="T107" fmla="*/ 553 h 554"/>
                <a:gd name="T108" fmla="*/ 85 w 988"/>
                <a:gd name="T109" fmla="*/ 553 h 554"/>
                <a:gd name="T110" fmla="*/ 51 w 988"/>
                <a:gd name="T111" fmla="*/ 553 h 554"/>
                <a:gd name="T112" fmla="*/ 17 w 988"/>
                <a:gd name="T113" fmla="*/ 553 h 5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8"/>
                <a:gd name="T172" fmla="*/ 0 h 554"/>
                <a:gd name="T173" fmla="*/ 988 w 988"/>
                <a:gd name="T174" fmla="*/ 554 h 5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8" h="554">
                  <a:moveTo>
                    <a:pt x="0" y="530"/>
                  </a:moveTo>
                  <a:lnTo>
                    <a:pt x="6" y="530"/>
                  </a:lnTo>
                  <a:lnTo>
                    <a:pt x="10" y="526"/>
                  </a:lnTo>
                  <a:lnTo>
                    <a:pt x="17" y="526"/>
                  </a:lnTo>
                  <a:lnTo>
                    <a:pt x="20" y="522"/>
                  </a:lnTo>
                  <a:lnTo>
                    <a:pt x="24" y="522"/>
                  </a:lnTo>
                  <a:lnTo>
                    <a:pt x="31" y="518"/>
                  </a:lnTo>
                  <a:lnTo>
                    <a:pt x="34" y="518"/>
                  </a:lnTo>
                  <a:lnTo>
                    <a:pt x="41" y="515"/>
                  </a:lnTo>
                  <a:lnTo>
                    <a:pt x="44" y="515"/>
                  </a:lnTo>
                  <a:lnTo>
                    <a:pt x="51" y="510"/>
                  </a:lnTo>
                  <a:lnTo>
                    <a:pt x="54" y="507"/>
                  </a:lnTo>
                  <a:lnTo>
                    <a:pt x="61" y="507"/>
                  </a:lnTo>
                  <a:lnTo>
                    <a:pt x="64" y="503"/>
                  </a:lnTo>
                  <a:lnTo>
                    <a:pt x="68" y="499"/>
                  </a:lnTo>
                  <a:lnTo>
                    <a:pt x="75" y="495"/>
                  </a:lnTo>
                  <a:lnTo>
                    <a:pt x="78" y="495"/>
                  </a:lnTo>
                  <a:lnTo>
                    <a:pt x="85" y="492"/>
                  </a:lnTo>
                  <a:lnTo>
                    <a:pt x="88" y="487"/>
                  </a:lnTo>
                  <a:lnTo>
                    <a:pt x="95" y="484"/>
                  </a:lnTo>
                  <a:lnTo>
                    <a:pt x="98" y="480"/>
                  </a:lnTo>
                  <a:lnTo>
                    <a:pt x="105" y="476"/>
                  </a:lnTo>
                  <a:lnTo>
                    <a:pt x="108" y="472"/>
                  </a:lnTo>
                  <a:lnTo>
                    <a:pt x="112" y="468"/>
                  </a:lnTo>
                  <a:lnTo>
                    <a:pt x="119" y="464"/>
                  </a:lnTo>
                  <a:lnTo>
                    <a:pt x="123" y="460"/>
                  </a:lnTo>
                  <a:lnTo>
                    <a:pt x="129" y="457"/>
                  </a:lnTo>
                  <a:lnTo>
                    <a:pt x="133" y="449"/>
                  </a:lnTo>
                  <a:lnTo>
                    <a:pt x="139" y="445"/>
                  </a:lnTo>
                  <a:lnTo>
                    <a:pt x="143" y="441"/>
                  </a:lnTo>
                  <a:lnTo>
                    <a:pt x="149" y="434"/>
                  </a:lnTo>
                  <a:lnTo>
                    <a:pt x="153" y="429"/>
                  </a:lnTo>
                  <a:lnTo>
                    <a:pt x="160" y="426"/>
                  </a:lnTo>
                  <a:lnTo>
                    <a:pt x="163" y="418"/>
                  </a:lnTo>
                  <a:lnTo>
                    <a:pt x="167" y="414"/>
                  </a:lnTo>
                  <a:lnTo>
                    <a:pt x="174" y="406"/>
                  </a:lnTo>
                  <a:lnTo>
                    <a:pt x="177" y="403"/>
                  </a:lnTo>
                  <a:lnTo>
                    <a:pt x="184" y="394"/>
                  </a:lnTo>
                  <a:lnTo>
                    <a:pt x="187" y="386"/>
                  </a:lnTo>
                  <a:lnTo>
                    <a:pt x="194" y="383"/>
                  </a:lnTo>
                  <a:lnTo>
                    <a:pt x="197" y="375"/>
                  </a:lnTo>
                  <a:lnTo>
                    <a:pt x="204" y="368"/>
                  </a:lnTo>
                  <a:lnTo>
                    <a:pt x="207" y="360"/>
                  </a:lnTo>
                  <a:lnTo>
                    <a:pt x="211" y="352"/>
                  </a:lnTo>
                  <a:lnTo>
                    <a:pt x="218" y="348"/>
                  </a:lnTo>
                  <a:lnTo>
                    <a:pt x="221" y="340"/>
                  </a:lnTo>
                  <a:lnTo>
                    <a:pt x="228" y="333"/>
                  </a:lnTo>
                  <a:lnTo>
                    <a:pt x="231" y="325"/>
                  </a:lnTo>
                  <a:lnTo>
                    <a:pt x="238" y="317"/>
                  </a:lnTo>
                  <a:lnTo>
                    <a:pt x="241" y="310"/>
                  </a:lnTo>
                  <a:lnTo>
                    <a:pt x="248" y="302"/>
                  </a:lnTo>
                  <a:lnTo>
                    <a:pt x="251" y="294"/>
                  </a:lnTo>
                  <a:lnTo>
                    <a:pt x="255" y="287"/>
                  </a:lnTo>
                  <a:lnTo>
                    <a:pt x="262" y="275"/>
                  </a:lnTo>
                  <a:lnTo>
                    <a:pt x="266" y="267"/>
                  </a:lnTo>
                  <a:lnTo>
                    <a:pt x="272" y="259"/>
                  </a:lnTo>
                  <a:lnTo>
                    <a:pt x="275" y="252"/>
                  </a:lnTo>
                  <a:lnTo>
                    <a:pt x="282" y="244"/>
                  </a:lnTo>
                  <a:lnTo>
                    <a:pt x="285" y="236"/>
                  </a:lnTo>
                  <a:lnTo>
                    <a:pt x="292" y="229"/>
                  </a:lnTo>
                  <a:lnTo>
                    <a:pt x="295" y="216"/>
                  </a:lnTo>
                  <a:lnTo>
                    <a:pt x="303" y="209"/>
                  </a:lnTo>
                  <a:lnTo>
                    <a:pt x="306" y="201"/>
                  </a:lnTo>
                  <a:lnTo>
                    <a:pt x="310" y="193"/>
                  </a:lnTo>
                  <a:lnTo>
                    <a:pt x="316" y="186"/>
                  </a:lnTo>
                  <a:lnTo>
                    <a:pt x="320" y="178"/>
                  </a:lnTo>
                  <a:lnTo>
                    <a:pt x="326" y="167"/>
                  </a:lnTo>
                  <a:lnTo>
                    <a:pt x="330" y="159"/>
                  </a:lnTo>
                  <a:lnTo>
                    <a:pt x="336" y="151"/>
                  </a:lnTo>
                  <a:lnTo>
                    <a:pt x="340" y="143"/>
                  </a:lnTo>
                  <a:lnTo>
                    <a:pt x="347" y="135"/>
                  </a:lnTo>
                  <a:lnTo>
                    <a:pt x="350" y="128"/>
                  </a:lnTo>
                  <a:lnTo>
                    <a:pt x="354" y="120"/>
                  </a:lnTo>
                  <a:lnTo>
                    <a:pt x="361" y="112"/>
                  </a:lnTo>
                  <a:lnTo>
                    <a:pt x="364" y="105"/>
                  </a:lnTo>
                  <a:lnTo>
                    <a:pt x="371" y="97"/>
                  </a:lnTo>
                  <a:lnTo>
                    <a:pt x="374" y="94"/>
                  </a:lnTo>
                  <a:lnTo>
                    <a:pt x="381" y="85"/>
                  </a:lnTo>
                  <a:lnTo>
                    <a:pt x="384" y="77"/>
                  </a:lnTo>
                  <a:lnTo>
                    <a:pt x="391" y="70"/>
                  </a:lnTo>
                  <a:lnTo>
                    <a:pt x="394" y="66"/>
                  </a:lnTo>
                  <a:lnTo>
                    <a:pt x="398" y="59"/>
                  </a:lnTo>
                  <a:lnTo>
                    <a:pt x="405" y="54"/>
                  </a:lnTo>
                  <a:lnTo>
                    <a:pt x="408" y="46"/>
                  </a:lnTo>
                  <a:lnTo>
                    <a:pt x="415" y="43"/>
                  </a:lnTo>
                  <a:lnTo>
                    <a:pt x="418" y="39"/>
                  </a:lnTo>
                  <a:lnTo>
                    <a:pt x="425" y="31"/>
                  </a:lnTo>
                  <a:lnTo>
                    <a:pt x="428" y="28"/>
                  </a:lnTo>
                  <a:lnTo>
                    <a:pt x="435" y="23"/>
                  </a:lnTo>
                  <a:lnTo>
                    <a:pt x="438" y="20"/>
                  </a:lnTo>
                  <a:lnTo>
                    <a:pt x="446" y="16"/>
                  </a:lnTo>
                  <a:lnTo>
                    <a:pt x="449" y="12"/>
                  </a:lnTo>
                  <a:lnTo>
                    <a:pt x="453" y="12"/>
                  </a:lnTo>
                  <a:lnTo>
                    <a:pt x="459" y="8"/>
                  </a:lnTo>
                  <a:lnTo>
                    <a:pt x="463" y="4"/>
                  </a:lnTo>
                  <a:lnTo>
                    <a:pt x="469" y="4"/>
                  </a:lnTo>
                  <a:lnTo>
                    <a:pt x="473" y="4"/>
                  </a:lnTo>
                  <a:lnTo>
                    <a:pt x="479" y="0"/>
                  </a:lnTo>
                  <a:lnTo>
                    <a:pt x="483" y="0"/>
                  </a:lnTo>
                  <a:lnTo>
                    <a:pt x="490" y="0"/>
                  </a:lnTo>
                  <a:lnTo>
                    <a:pt x="494" y="0"/>
                  </a:lnTo>
                  <a:lnTo>
                    <a:pt x="497" y="0"/>
                  </a:lnTo>
                  <a:lnTo>
                    <a:pt x="504" y="0"/>
                  </a:lnTo>
                  <a:lnTo>
                    <a:pt x="507" y="0"/>
                  </a:lnTo>
                  <a:lnTo>
                    <a:pt x="514" y="4"/>
                  </a:lnTo>
                  <a:lnTo>
                    <a:pt x="517" y="4"/>
                  </a:lnTo>
                  <a:lnTo>
                    <a:pt x="524" y="4"/>
                  </a:lnTo>
                  <a:lnTo>
                    <a:pt x="527" y="8"/>
                  </a:lnTo>
                  <a:lnTo>
                    <a:pt x="534" y="12"/>
                  </a:lnTo>
                  <a:lnTo>
                    <a:pt x="538" y="12"/>
                  </a:lnTo>
                  <a:lnTo>
                    <a:pt x="541" y="16"/>
                  </a:lnTo>
                  <a:lnTo>
                    <a:pt x="548" y="20"/>
                  </a:lnTo>
                  <a:lnTo>
                    <a:pt x="551" y="23"/>
                  </a:lnTo>
                  <a:lnTo>
                    <a:pt x="558" y="28"/>
                  </a:lnTo>
                  <a:lnTo>
                    <a:pt x="561" y="31"/>
                  </a:lnTo>
                  <a:lnTo>
                    <a:pt x="568" y="39"/>
                  </a:lnTo>
                  <a:lnTo>
                    <a:pt x="571" y="43"/>
                  </a:lnTo>
                  <a:lnTo>
                    <a:pt x="578" y="46"/>
                  </a:lnTo>
                  <a:lnTo>
                    <a:pt x="582" y="54"/>
                  </a:lnTo>
                  <a:lnTo>
                    <a:pt x="589" y="59"/>
                  </a:lnTo>
                  <a:lnTo>
                    <a:pt x="592" y="66"/>
                  </a:lnTo>
                  <a:lnTo>
                    <a:pt x="596" y="70"/>
                  </a:lnTo>
                  <a:lnTo>
                    <a:pt x="602" y="77"/>
                  </a:lnTo>
                  <a:lnTo>
                    <a:pt x="606" y="85"/>
                  </a:lnTo>
                  <a:lnTo>
                    <a:pt x="612" y="94"/>
                  </a:lnTo>
                  <a:lnTo>
                    <a:pt x="616" y="97"/>
                  </a:lnTo>
                  <a:lnTo>
                    <a:pt x="622" y="105"/>
                  </a:lnTo>
                  <a:lnTo>
                    <a:pt x="626" y="112"/>
                  </a:lnTo>
                  <a:lnTo>
                    <a:pt x="633" y="120"/>
                  </a:lnTo>
                  <a:lnTo>
                    <a:pt x="637" y="128"/>
                  </a:lnTo>
                  <a:lnTo>
                    <a:pt x="640" y="135"/>
                  </a:lnTo>
                  <a:lnTo>
                    <a:pt x="647" y="143"/>
                  </a:lnTo>
                  <a:lnTo>
                    <a:pt x="650" y="151"/>
                  </a:lnTo>
                  <a:lnTo>
                    <a:pt x="657" y="159"/>
                  </a:lnTo>
                  <a:lnTo>
                    <a:pt x="660" y="167"/>
                  </a:lnTo>
                  <a:lnTo>
                    <a:pt x="667" y="178"/>
                  </a:lnTo>
                  <a:lnTo>
                    <a:pt x="670" y="186"/>
                  </a:lnTo>
                  <a:lnTo>
                    <a:pt x="677" y="193"/>
                  </a:lnTo>
                  <a:lnTo>
                    <a:pt x="681" y="201"/>
                  </a:lnTo>
                  <a:lnTo>
                    <a:pt x="684" y="209"/>
                  </a:lnTo>
                  <a:lnTo>
                    <a:pt x="691" y="216"/>
                  </a:lnTo>
                  <a:lnTo>
                    <a:pt x="694" y="229"/>
                  </a:lnTo>
                  <a:lnTo>
                    <a:pt x="701" y="236"/>
                  </a:lnTo>
                  <a:lnTo>
                    <a:pt x="704" y="244"/>
                  </a:lnTo>
                  <a:lnTo>
                    <a:pt x="711" y="252"/>
                  </a:lnTo>
                  <a:lnTo>
                    <a:pt x="714" y="259"/>
                  </a:lnTo>
                  <a:lnTo>
                    <a:pt x="721" y="267"/>
                  </a:lnTo>
                  <a:lnTo>
                    <a:pt x="725" y="275"/>
                  </a:lnTo>
                  <a:lnTo>
                    <a:pt x="732" y="287"/>
                  </a:lnTo>
                  <a:lnTo>
                    <a:pt x="735" y="294"/>
                  </a:lnTo>
                  <a:lnTo>
                    <a:pt x="738" y="302"/>
                  </a:lnTo>
                  <a:lnTo>
                    <a:pt x="745" y="310"/>
                  </a:lnTo>
                  <a:lnTo>
                    <a:pt x="748" y="317"/>
                  </a:lnTo>
                  <a:lnTo>
                    <a:pt x="755" y="325"/>
                  </a:lnTo>
                  <a:lnTo>
                    <a:pt x="758" y="333"/>
                  </a:lnTo>
                  <a:lnTo>
                    <a:pt x="765" y="340"/>
                  </a:lnTo>
                  <a:lnTo>
                    <a:pt x="769" y="348"/>
                  </a:lnTo>
                  <a:lnTo>
                    <a:pt x="776" y="352"/>
                  </a:lnTo>
                  <a:lnTo>
                    <a:pt x="779" y="360"/>
                  </a:lnTo>
                  <a:lnTo>
                    <a:pt x="783" y="368"/>
                  </a:lnTo>
                  <a:lnTo>
                    <a:pt x="789" y="375"/>
                  </a:lnTo>
                  <a:lnTo>
                    <a:pt x="793" y="383"/>
                  </a:lnTo>
                  <a:lnTo>
                    <a:pt x="799" y="386"/>
                  </a:lnTo>
                  <a:lnTo>
                    <a:pt x="803" y="394"/>
                  </a:lnTo>
                  <a:lnTo>
                    <a:pt x="809" y="403"/>
                  </a:lnTo>
                  <a:lnTo>
                    <a:pt x="813" y="406"/>
                  </a:lnTo>
                  <a:lnTo>
                    <a:pt x="820" y="414"/>
                  </a:lnTo>
                  <a:lnTo>
                    <a:pt x="824" y="418"/>
                  </a:lnTo>
                  <a:lnTo>
                    <a:pt x="827" y="426"/>
                  </a:lnTo>
                  <a:lnTo>
                    <a:pt x="834" y="429"/>
                  </a:lnTo>
                  <a:lnTo>
                    <a:pt x="837" y="434"/>
                  </a:lnTo>
                  <a:lnTo>
                    <a:pt x="844" y="441"/>
                  </a:lnTo>
                  <a:lnTo>
                    <a:pt x="847" y="445"/>
                  </a:lnTo>
                  <a:lnTo>
                    <a:pt x="854" y="449"/>
                  </a:lnTo>
                  <a:lnTo>
                    <a:pt x="857" y="457"/>
                  </a:lnTo>
                  <a:lnTo>
                    <a:pt x="864" y="460"/>
                  </a:lnTo>
                  <a:lnTo>
                    <a:pt x="868" y="464"/>
                  </a:lnTo>
                  <a:lnTo>
                    <a:pt x="875" y="468"/>
                  </a:lnTo>
                  <a:lnTo>
                    <a:pt x="878" y="472"/>
                  </a:lnTo>
                  <a:lnTo>
                    <a:pt x="881" y="476"/>
                  </a:lnTo>
                  <a:lnTo>
                    <a:pt x="888" y="480"/>
                  </a:lnTo>
                  <a:lnTo>
                    <a:pt x="891" y="484"/>
                  </a:lnTo>
                  <a:lnTo>
                    <a:pt x="898" y="487"/>
                  </a:lnTo>
                  <a:lnTo>
                    <a:pt x="901" y="492"/>
                  </a:lnTo>
                  <a:lnTo>
                    <a:pt x="908" y="495"/>
                  </a:lnTo>
                  <a:lnTo>
                    <a:pt x="912" y="495"/>
                  </a:lnTo>
                  <a:lnTo>
                    <a:pt x="919" y="499"/>
                  </a:lnTo>
                  <a:lnTo>
                    <a:pt x="922" y="503"/>
                  </a:lnTo>
                  <a:lnTo>
                    <a:pt x="926" y="507"/>
                  </a:lnTo>
                  <a:lnTo>
                    <a:pt x="932" y="507"/>
                  </a:lnTo>
                  <a:lnTo>
                    <a:pt x="936" y="510"/>
                  </a:lnTo>
                  <a:lnTo>
                    <a:pt x="942" y="515"/>
                  </a:lnTo>
                  <a:lnTo>
                    <a:pt x="946" y="515"/>
                  </a:lnTo>
                  <a:lnTo>
                    <a:pt x="952" y="518"/>
                  </a:lnTo>
                  <a:lnTo>
                    <a:pt x="956" y="518"/>
                  </a:lnTo>
                  <a:lnTo>
                    <a:pt x="963" y="522"/>
                  </a:lnTo>
                  <a:lnTo>
                    <a:pt x="967" y="522"/>
                  </a:lnTo>
                  <a:lnTo>
                    <a:pt x="970" y="526"/>
                  </a:lnTo>
                  <a:lnTo>
                    <a:pt x="977" y="526"/>
                  </a:lnTo>
                  <a:lnTo>
                    <a:pt x="980" y="530"/>
                  </a:lnTo>
                  <a:lnTo>
                    <a:pt x="987" y="530"/>
                  </a:lnTo>
                  <a:lnTo>
                    <a:pt x="987" y="553"/>
                  </a:lnTo>
                  <a:lnTo>
                    <a:pt x="980" y="553"/>
                  </a:lnTo>
                  <a:lnTo>
                    <a:pt x="977" y="553"/>
                  </a:lnTo>
                  <a:lnTo>
                    <a:pt x="970" y="553"/>
                  </a:lnTo>
                  <a:lnTo>
                    <a:pt x="967" y="553"/>
                  </a:lnTo>
                  <a:lnTo>
                    <a:pt x="963" y="553"/>
                  </a:lnTo>
                  <a:lnTo>
                    <a:pt x="956" y="553"/>
                  </a:lnTo>
                  <a:lnTo>
                    <a:pt x="952" y="553"/>
                  </a:lnTo>
                  <a:lnTo>
                    <a:pt x="946" y="553"/>
                  </a:lnTo>
                  <a:lnTo>
                    <a:pt x="942" y="553"/>
                  </a:lnTo>
                  <a:lnTo>
                    <a:pt x="936" y="553"/>
                  </a:lnTo>
                  <a:lnTo>
                    <a:pt x="932" y="553"/>
                  </a:lnTo>
                  <a:lnTo>
                    <a:pt x="926" y="553"/>
                  </a:lnTo>
                  <a:lnTo>
                    <a:pt x="922" y="553"/>
                  </a:lnTo>
                  <a:lnTo>
                    <a:pt x="919" y="553"/>
                  </a:lnTo>
                  <a:lnTo>
                    <a:pt x="912" y="553"/>
                  </a:lnTo>
                  <a:lnTo>
                    <a:pt x="908" y="553"/>
                  </a:lnTo>
                  <a:lnTo>
                    <a:pt x="901" y="553"/>
                  </a:lnTo>
                  <a:lnTo>
                    <a:pt x="898" y="553"/>
                  </a:lnTo>
                  <a:lnTo>
                    <a:pt x="891" y="553"/>
                  </a:lnTo>
                  <a:lnTo>
                    <a:pt x="888" y="553"/>
                  </a:lnTo>
                  <a:lnTo>
                    <a:pt x="881" y="553"/>
                  </a:lnTo>
                  <a:lnTo>
                    <a:pt x="878" y="553"/>
                  </a:lnTo>
                  <a:lnTo>
                    <a:pt x="875" y="553"/>
                  </a:lnTo>
                  <a:lnTo>
                    <a:pt x="868" y="553"/>
                  </a:lnTo>
                  <a:lnTo>
                    <a:pt x="864" y="553"/>
                  </a:lnTo>
                  <a:lnTo>
                    <a:pt x="857" y="553"/>
                  </a:lnTo>
                  <a:lnTo>
                    <a:pt x="854" y="553"/>
                  </a:lnTo>
                  <a:lnTo>
                    <a:pt x="847" y="553"/>
                  </a:lnTo>
                  <a:lnTo>
                    <a:pt x="844" y="553"/>
                  </a:lnTo>
                  <a:lnTo>
                    <a:pt x="837" y="553"/>
                  </a:lnTo>
                  <a:lnTo>
                    <a:pt x="834" y="553"/>
                  </a:lnTo>
                  <a:lnTo>
                    <a:pt x="827" y="553"/>
                  </a:lnTo>
                  <a:lnTo>
                    <a:pt x="824" y="553"/>
                  </a:lnTo>
                  <a:lnTo>
                    <a:pt x="820" y="553"/>
                  </a:lnTo>
                  <a:lnTo>
                    <a:pt x="813" y="553"/>
                  </a:lnTo>
                  <a:lnTo>
                    <a:pt x="809" y="553"/>
                  </a:lnTo>
                  <a:lnTo>
                    <a:pt x="803" y="553"/>
                  </a:lnTo>
                  <a:lnTo>
                    <a:pt x="799" y="553"/>
                  </a:lnTo>
                  <a:lnTo>
                    <a:pt x="793" y="553"/>
                  </a:lnTo>
                  <a:lnTo>
                    <a:pt x="789" y="553"/>
                  </a:lnTo>
                  <a:lnTo>
                    <a:pt x="783" y="553"/>
                  </a:lnTo>
                  <a:lnTo>
                    <a:pt x="779" y="553"/>
                  </a:lnTo>
                  <a:lnTo>
                    <a:pt x="776" y="553"/>
                  </a:lnTo>
                  <a:lnTo>
                    <a:pt x="769" y="553"/>
                  </a:lnTo>
                  <a:lnTo>
                    <a:pt x="765" y="553"/>
                  </a:lnTo>
                  <a:lnTo>
                    <a:pt x="758" y="553"/>
                  </a:lnTo>
                  <a:lnTo>
                    <a:pt x="755" y="553"/>
                  </a:lnTo>
                  <a:lnTo>
                    <a:pt x="748" y="553"/>
                  </a:lnTo>
                  <a:lnTo>
                    <a:pt x="745" y="553"/>
                  </a:lnTo>
                  <a:lnTo>
                    <a:pt x="738" y="553"/>
                  </a:lnTo>
                  <a:lnTo>
                    <a:pt x="735" y="553"/>
                  </a:lnTo>
                  <a:lnTo>
                    <a:pt x="732" y="553"/>
                  </a:lnTo>
                  <a:lnTo>
                    <a:pt x="725" y="553"/>
                  </a:lnTo>
                  <a:lnTo>
                    <a:pt x="721" y="553"/>
                  </a:lnTo>
                  <a:lnTo>
                    <a:pt x="714" y="553"/>
                  </a:lnTo>
                  <a:lnTo>
                    <a:pt x="711" y="553"/>
                  </a:lnTo>
                  <a:lnTo>
                    <a:pt x="704" y="553"/>
                  </a:lnTo>
                  <a:lnTo>
                    <a:pt x="701" y="553"/>
                  </a:lnTo>
                  <a:lnTo>
                    <a:pt x="694" y="553"/>
                  </a:lnTo>
                  <a:lnTo>
                    <a:pt x="691" y="553"/>
                  </a:lnTo>
                  <a:lnTo>
                    <a:pt x="684" y="553"/>
                  </a:lnTo>
                  <a:lnTo>
                    <a:pt x="681" y="553"/>
                  </a:lnTo>
                  <a:lnTo>
                    <a:pt x="677" y="553"/>
                  </a:lnTo>
                  <a:lnTo>
                    <a:pt x="670" y="553"/>
                  </a:lnTo>
                  <a:lnTo>
                    <a:pt x="667" y="553"/>
                  </a:lnTo>
                  <a:lnTo>
                    <a:pt x="660" y="553"/>
                  </a:lnTo>
                  <a:lnTo>
                    <a:pt x="657" y="553"/>
                  </a:lnTo>
                  <a:lnTo>
                    <a:pt x="650" y="553"/>
                  </a:lnTo>
                  <a:lnTo>
                    <a:pt x="647" y="553"/>
                  </a:lnTo>
                  <a:lnTo>
                    <a:pt x="640" y="553"/>
                  </a:lnTo>
                  <a:lnTo>
                    <a:pt x="637" y="553"/>
                  </a:lnTo>
                  <a:lnTo>
                    <a:pt x="633" y="553"/>
                  </a:lnTo>
                  <a:lnTo>
                    <a:pt x="626" y="553"/>
                  </a:lnTo>
                  <a:lnTo>
                    <a:pt x="622" y="553"/>
                  </a:lnTo>
                  <a:lnTo>
                    <a:pt x="616" y="553"/>
                  </a:lnTo>
                  <a:lnTo>
                    <a:pt x="612" y="553"/>
                  </a:lnTo>
                  <a:lnTo>
                    <a:pt x="606" y="553"/>
                  </a:lnTo>
                  <a:lnTo>
                    <a:pt x="602" y="553"/>
                  </a:lnTo>
                  <a:lnTo>
                    <a:pt x="596" y="553"/>
                  </a:lnTo>
                  <a:lnTo>
                    <a:pt x="592" y="553"/>
                  </a:lnTo>
                  <a:lnTo>
                    <a:pt x="589" y="553"/>
                  </a:lnTo>
                  <a:lnTo>
                    <a:pt x="582" y="553"/>
                  </a:lnTo>
                  <a:lnTo>
                    <a:pt x="578" y="553"/>
                  </a:lnTo>
                  <a:lnTo>
                    <a:pt x="571" y="553"/>
                  </a:lnTo>
                  <a:lnTo>
                    <a:pt x="568" y="553"/>
                  </a:lnTo>
                  <a:lnTo>
                    <a:pt x="561" y="553"/>
                  </a:lnTo>
                  <a:lnTo>
                    <a:pt x="558" y="553"/>
                  </a:lnTo>
                  <a:lnTo>
                    <a:pt x="551" y="553"/>
                  </a:lnTo>
                  <a:lnTo>
                    <a:pt x="548" y="553"/>
                  </a:lnTo>
                  <a:lnTo>
                    <a:pt x="541" y="553"/>
                  </a:lnTo>
                  <a:lnTo>
                    <a:pt x="538" y="553"/>
                  </a:lnTo>
                  <a:lnTo>
                    <a:pt x="534" y="553"/>
                  </a:lnTo>
                  <a:lnTo>
                    <a:pt x="527" y="553"/>
                  </a:lnTo>
                  <a:lnTo>
                    <a:pt x="524" y="553"/>
                  </a:lnTo>
                  <a:lnTo>
                    <a:pt x="517" y="553"/>
                  </a:lnTo>
                  <a:lnTo>
                    <a:pt x="514" y="553"/>
                  </a:lnTo>
                  <a:lnTo>
                    <a:pt x="507" y="553"/>
                  </a:lnTo>
                  <a:lnTo>
                    <a:pt x="504" y="553"/>
                  </a:lnTo>
                  <a:lnTo>
                    <a:pt x="497" y="553"/>
                  </a:lnTo>
                  <a:lnTo>
                    <a:pt x="494" y="553"/>
                  </a:lnTo>
                  <a:lnTo>
                    <a:pt x="490" y="553"/>
                  </a:lnTo>
                  <a:lnTo>
                    <a:pt x="483" y="553"/>
                  </a:lnTo>
                  <a:lnTo>
                    <a:pt x="479" y="553"/>
                  </a:lnTo>
                  <a:lnTo>
                    <a:pt x="473" y="553"/>
                  </a:lnTo>
                  <a:lnTo>
                    <a:pt x="469" y="553"/>
                  </a:lnTo>
                  <a:lnTo>
                    <a:pt x="463" y="553"/>
                  </a:lnTo>
                  <a:lnTo>
                    <a:pt x="459" y="553"/>
                  </a:lnTo>
                  <a:lnTo>
                    <a:pt x="453" y="553"/>
                  </a:lnTo>
                  <a:lnTo>
                    <a:pt x="449" y="553"/>
                  </a:lnTo>
                  <a:lnTo>
                    <a:pt x="446" y="553"/>
                  </a:lnTo>
                  <a:lnTo>
                    <a:pt x="438" y="553"/>
                  </a:lnTo>
                  <a:lnTo>
                    <a:pt x="435" y="553"/>
                  </a:lnTo>
                  <a:lnTo>
                    <a:pt x="428" y="553"/>
                  </a:lnTo>
                  <a:lnTo>
                    <a:pt x="425" y="553"/>
                  </a:lnTo>
                  <a:lnTo>
                    <a:pt x="418" y="553"/>
                  </a:lnTo>
                  <a:lnTo>
                    <a:pt x="415" y="553"/>
                  </a:lnTo>
                  <a:lnTo>
                    <a:pt x="408" y="553"/>
                  </a:lnTo>
                  <a:lnTo>
                    <a:pt x="405" y="553"/>
                  </a:lnTo>
                  <a:lnTo>
                    <a:pt x="398" y="553"/>
                  </a:lnTo>
                  <a:lnTo>
                    <a:pt x="394" y="553"/>
                  </a:lnTo>
                  <a:lnTo>
                    <a:pt x="391" y="553"/>
                  </a:lnTo>
                  <a:lnTo>
                    <a:pt x="384" y="553"/>
                  </a:lnTo>
                  <a:lnTo>
                    <a:pt x="381" y="553"/>
                  </a:lnTo>
                  <a:lnTo>
                    <a:pt x="374" y="553"/>
                  </a:lnTo>
                  <a:lnTo>
                    <a:pt x="371" y="553"/>
                  </a:lnTo>
                  <a:lnTo>
                    <a:pt x="364" y="553"/>
                  </a:lnTo>
                  <a:lnTo>
                    <a:pt x="361" y="553"/>
                  </a:lnTo>
                  <a:lnTo>
                    <a:pt x="354" y="553"/>
                  </a:lnTo>
                  <a:lnTo>
                    <a:pt x="350" y="553"/>
                  </a:lnTo>
                  <a:lnTo>
                    <a:pt x="347" y="553"/>
                  </a:lnTo>
                  <a:lnTo>
                    <a:pt x="340" y="553"/>
                  </a:lnTo>
                  <a:lnTo>
                    <a:pt x="336" y="553"/>
                  </a:lnTo>
                  <a:lnTo>
                    <a:pt x="330" y="553"/>
                  </a:lnTo>
                  <a:lnTo>
                    <a:pt x="326" y="553"/>
                  </a:lnTo>
                  <a:lnTo>
                    <a:pt x="320" y="553"/>
                  </a:lnTo>
                  <a:lnTo>
                    <a:pt x="316" y="553"/>
                  </a:lnTo>
                  <a:lnTo>
                    <a:pt x="310" y="553"/>
                  </a:lnTo>
                  <a:lnTo>
                    <a:pt x="306" y="553"/>
                  </a:lnTo>
                  <a:lnTo>
                    <a:pt x="303" y="553"/>
                  </a:lnTo>
                  <a:lnTo>
                    <a:pt x="295" y="553"/>
                  </a:lnTo>
                  <a:lnTo>
                    <a:pt x="292" y="553"/>
                  </a:lnTo>
                  <a:lnTo>
                    <a:pt x="285" y="553"/>
                  </a:lnTo>
                  <a:lnTo>
                    <a:pt x="282" y="553"/>
                  </a:lnTo>
                  <a:lnTo>
                    <a:pt x="275" y="553"/>
                  </a:lnTo>
                  <a:lnTo>
                    <a:pt x="272" y="553"/>
                  </a:lnTo>
                  <a:lnTo>
                    <a:pt x="266" y="553"/>
                  </a:lnTo>
                  <a:lnTo>
                    <a:pt x="262" y="553"/>
                  </a:lnTo>
                  <a:lnTo>
                    <a:pt x="255" y="553"/>
                  </a:lnTo>
                  <a:lnTo>
                    <a:pt x="251" y="553"/>
                  </a:lnTo>
                  <a:lnTo>
                    <a:pt x="248" y="553"/>
                  </a:lnTo>
                  <a:lnTo>
                    <a:pt x="241" y="553"/>
                  </a:lnTo>
                  <a:lnTo>
                    <a:pt x="238" y="553"/>
                  </a:lnTo>
                  <a:lnTo>
                    <a:pt x="231" y="553"/>
                  </a:lnTo>
                  <a:lnTo>
                    <a:pt x="228" y="553"/>
                  </a:lnTo>
                  <a:lnTo>
                    <a:pt x="221" y="553"/>
                  </a:lnTo>
                  <a:lnTo>
                    <a:pt x="218" y="553"/>
                  </a:lnTo>
                  <a:lnTo>
                    <a:pt x="211" y="553"/>
                  </a:lnTo>
                  <a:lnTo>
                    <a:pt x="207" y="553"/>
                  </a:lnTo>
                  <a:lnTo>
                    <a:pt x="204" y="553"/>
                  </a:lnTo>
                  <a:lnTo>
                    <a:pt x="197" y="553"/>
                  </a:lnTo>
                  <a:lnTo>
                    <a:pt x="194" y="553"/>
                  </a:lnTo>
                  <a:lnTo>
                    <a:pt x="187" y="553"/>
                  </a:lnTo>
                  <a:lnTo>
                    <a:pt x="184" y="553"/>
                  </a:lnTo>
                  <a:lnTo>
                    <a:pt x="177" y="553"/>
                  </a:lnTo>
                  <a:lnTo>
                    <a:pt x="174" y="553"/>
                  </a:lnTo>
                  <a:lnTo>
                    <a:pt x="167" y="553"/>
                  </a:lnTo>
                  <a:lnTo>
                    <a:pt x="163" y="553"/>
                  </a:lnTo>
                  <a:lnTo>
                    <a:pt x="160" y="553"/>
                  </a:lnTo>
                  <a:lnTo>
                    <a:pt x="153" y="553"/>
                  </a:lnTo>
                  <a:lnTo>
                    <a:pt x="149" y="553"/>
                  </a:lnTo>
                  <a:lnTo>
                    <a:pt x="143" y="553"/>
                  </a:lnTo>
                  <a:lnTo>
                    <a:pt x="139" y="553"/>
                  </a:lnTo>
                  <a:lnTo>
                    <a:pt x="133" y="553"/>
                  </a:lnTo>
                  <a:lnTo>
                    <a:pt x="129" y="553"/>
                  </a:lnTo>
                  <a:lnTo>
                    <a:pt x="123" y="553"/>
                  </a:lnTo>
                  <a:lnTo>
                    <a:pt x="119" y="553"/>
                  </a:lnTo>
                  <a:lnTo>
                    <a:pt x="112" y="553"/>
                  </a:lnTo>
                  <a:lnTo>
                    <a:pt x="108" y="553"/>
                  </a:lnTo>
                  <a:lnTo>
                    <a:pt x="105" y="553"/>
                  </a:lnTo>
                  <a:lnTo>
                    <a:pt x="98" y="553"/>
                  </a:lnTo>
                  <a:lnTo>
                    <a:pt x="95" y="553"/>
                  </a:lnTo>
                  <a:lnTo>
                    <a:pt x="88" y="553"/>
                  </a:lnTo>
                  <a:lnTo>
                    <a:pt x="85" y="553"/>
                  </a:lnTo>
                  <a:lnTo>
                    <a:pt x="78" y="553"/>
                  </a:lnTo>
                  <a:lnTo>
                    <a:pt x="75" y="553"/>
                  </a:lnTo>
                  <a:lnTo>
                    <a:pt x="68" y="553"/>
                  </a:lnTo>
                  <a:lnTo>
                    <a:pt x="64" y="553"/>
                  </a:lnTo>
                  <a:lnTo>
                    <a:pt x="61" y="553"/>
                  </a:lnTo>
                  <a:lnTo>
                    <a:pt x="54" y="553"/>
                  </a:lnTo>
                  <a:lnTo>
                    <a:pt x="51" y="553"/>
                  </a:lnTo>
                  <a:lnTo>
                    <a:pt x="44" y="553"/>
                  </a:lnTo>
                  <a:lnTo>
                    <a:pt x="41" y="553"/>
                  </a:lnTo>
                  <a:lnTo>
                    <a:pt x="34" y="553"/>
                  </a:lnTo>
                  <a:lnTo>
                    <a:pt x="31" y="553"/>
                  </a:lnTo>
                  <a:lnTo>
                    <a:pt x="24" y="553"/>
                  </a:lnTo>
                  <a:lnTo>
                    <a:pt x="20" y="553"/>
                  </a:lnTo>
                  <a:lnTo>
                    <a:pt x="17" y="553"/>
                  </a:lnTo>
                  <a:lnTo>
                    <a:pt x="10" y="553"/>
                  </a:lnTo>
                  <a:lnTo>
                    <a:pt x="6" y="553"/>
                  </a:lnTo>
                  <a:lnTo>
                    <a:pt x="0" y="553"/>
                  </a:lnTo>
                  <a:lnTo>
                    <a:pt x="0" y="53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7" name="Freeform 66"/>
            <p:cNvSpPr>
              <a:spLocks/>
            </p:cNvSpPr>
            <p:nvPr/>
          </p:nvSpPr>
          <p:spPr bwMode="auto">
            <a:xfrm>
              <a:off x="894" y="2141"/>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28" name="Freeform 67"/>
            <p:cNvSpPr>
              <a:spLocks/>
            </p:cNvSpPr>
            <p:nvPr/>
          </p:nvSpPr>
          <p:spPr bwMode="auto">
            <a:xfrm>
              <a:off x="942" y="2244"/>
              <a:ext cx="982" cy="736"/>
            </a:xfrm>
            <a:custGeom>
              <a:avLst/>
              <a:gdLst>
                <a:gd name="T0" fmla="*/ 30 w 982"/>
                <a:gd name="T1" fmla="*/ 712 h 736"/>
                <a:gd name="T2" fmla="*/ 64 w 982"/>
                <a:gd name="T3" fmla="*/ 709 h 736"/>
                <a:gd name="T4" fmla="*/ 98 w 982"/>
                <a:gd name="T5" fmla="*/ 697 h 736"/>
                <a:gd name="T6" fmla="*/ 132 w 982"/>
                <a:gd name="T7" fmla="*/ 681 h 736"/>
                <a:gd name="T8" fmla="*/ 166 w 982"/>
                <a:gd name="T9" fmla="*/ 655 h 736"/>
                <a:gd name="T10" fmla="*/ 203 w 982"/>
                <a:gd name="T11" fmla="*/ 617 h 736"/>
                <a:gd name="T12" fmla="*/ 237 w 982"/>
                <a:gd name="T13" fmla="*/ 559 h 736"/>
                <a:gd name="T14" fmla="*/ 270 w 982"/>
                <a:gd name="T15" fmla="*/ 486 h 736"/>
                <a:gd name="T16" fmla="*/ 304 w 982"/>
                <a:gd name="T17" fmla="*/ 398 h 736"/>
                <a:gd name="T18" fmla="*/ 338 w 982"/>
                <a:gd name="T19" fmla="*/ 298 h 736"/>
                <a:gd name="T20" fmla="*/ 372 w 982"/>
                <a:gd name="T21" fmla="*/ 199 h 736"/>
                <a:gd name="T22" fmla="*/ 405 w 982"/>
                <a:gd name="T23" fmla="*/ 107 h 736"/>
                <a:gd name="T24" fmla="*/ 443 w 982"/>
                <a:gd name="T25" fmla="*/ 41 h 736"/>
                <a:gd name="T26" fmla="*/ 476 w 982"/>
                <a:gd name="T27" fmla="*/ 4 h 736"/>
                <a:gd name="T28" fmla="*/ 511 w 982"/>
                <a:gd name="T29" fmla="*/ 7 h 736"/>
                <a:gd name="T30" fmla="*/ 544 w 982"/>
                <a:gd name="T31" fmla="*/ 49 h 736"/>
                <a:gd name="T32" fmla="*/ 578 w 982"/>
                <a:gd name="T33" fmla="*/ 118 h 736"/>
                <a:gd name="T34" fmla="*/ 612 w 982"/>
                <a:gd name="T35" fmla="*/ 210 h 736"/>
                <a:gd name="T36" fmla="*/ 646 w 982"/>
                <a:gd name="T37" fmla="*/ 314 h 736"/>
                <a:gd name="T38" fmla="*/ 680 w 982"/>
                <a:gd name="T39" fmla="*/ 409 h 736"/>
                <a:gd name="T40" fmla="*/ 717 w 982"/>
                <a:gd name="T41" fmla="*/ 498 h 736"/>
                <a:gd name="T42" fmla="*/ 751 w 982"/>
                <a:gd name="T43" fmla="*/ 566 h 736"/>
                <a:gd name="T44" fmla="*/ 784 w 982"/>
                <a:gd name="T45" fmla="*/ 620 h 736"/>
                <a:gd name="T46" fmla="*/ 819 w 982"/>
                <a:gd name="T47" fmla="*/ 658 h 736"/>
                <a:gd name="T48" fmla="*/ 852 w 982"/>
                <a:gd name="T49" fmla="*/ 686 h 736"/>
                <a:gd name="T50" fmla="*/ 886 w 982"/>
                <a:gd name="T51" fmla="*/ 701 h 736"/>
                <a:gd name="T52" fmla="*/ 920 w 982"/>
                <a:gd name="T53" fmla="*/ 709 h 736"/>
                <a:gd name="T54" fmla="*/ 957 w 982"/>
                <a:gd name="T55" fmla="*/ 712 h 736"/>
                <a:gd name="T56" fmla="*/ 974 w 982"/>
                <a:gd name="T57" fmla="*/ 735 h 736"/>
                <a:gd name="T58" fmla="*/ 940 w 982"/>
                <a:gd name="T59" fmla="*/ 735 h 736"/>
                <a:gd name="T60" fmla="*/ 906 w 982"/>
                <a:gd name="T61" fmla="*/ 735 h 736"/>
                <a:gd name="T62" fmla="*/ 872 w 982"/>
                <a:gd name="T63" fmla="*/ 735 h 736"/>
                <a:gd name="T64" fmla="*/ 839 w 982"/>
                <a:gd name="T65" fmla="*/ 735 h 736"/>
                <a:gd name="T66" fmla="*/ 804 w 982"/>
                <a:gd name="T67" fmla="*/ 735 h 736"/>
                <a:gd name="T68" fmla="*/ 771 w 982"/>
                <a:gd name="T69" fmla="*/ 735 h 736"/>
                <a:gd name="T70" fmla="*/ 733 w 982"/>
                <a:gd name="T71" fmla="*/ 735 h 736"/>
                <a:gd name="T72" fmla="*/ 700 w 982"/>
                <a:gd name="T73" fmla="*/ 735 h 736"/>
                <a:gd name="T74" fmla="*/ 666 w 982"/>
                <a:gd name="T75" fmla="*/ 735 h 736"/>
                <a:gd name="T76" fmla="*/ 633 w 982"/>
                <a:gd name="T77" fmla="*/ 735 h 736"/>
                <a:gd name="T78" fmla="*/ 598 w 982"/>
                <a:gd name="T79" fmla="*/ 735 h 736"/>
                <a:gd name="T80" fmla="*/ 565 w 982"/>
                <a:gd name="T81" fmla="*/ 735 h 736"/>
                <a:gd name="T82" fmla="*/ 531 w 982"/>
                <a:gd name="T83" fmla="*/ 735 h 736"/>
                <a:gd name="T84" fmla="*/ 494 w 982"/>
                <a:gd name="T85" fmla="*/ 735 h 736"/>
                <a:gd name="T86" fmla="*/ 460 w 982"/>
                <a:gd name="T87" fmla="*/ 735 h 736"/>
                <a:gd name="T88" fmla="*/ 426 w 982"/>
                <a:gd name="T89" fmla="*/ 735 h 736"/>
                <a:gd name="T90" fmla="*/ 392 w 982"/>
                <a:gd name="T91" fmla="*/ 735 h 736"/>
                <a:gd name="T92" fmla="*/ 359 w 982"/>
                <a:gd name="T93" fmla="*/ 735 h 736"/>
                <a:gd name="T94" fmla="*/ 324 w 982"/>
                <a:gd name="T95" fmla="*/ 735 h 736"/>
                <a:gd name="T96" fmla="*/ 291 w 982"/>
                <a:gd name="T97" fmla="*/ 735 h 736"/>
                <a:gd name="T98" fmla="*/ 254 w 982"/>
                <a:gd name="T99" fmla="*/ 735 h 736"/>
                <a:gd name="T100" fmla="*/ 219 w 982"/>
                <a:gd name="T101" fmla="*/ 735 h 736"/>
                <a:gd name="T102" fmla="*/ 186 w 982"/>
                <a:gd name="T103" fmla="*/ 735 h 736"/>
                <a:gd name="T104" fmla="*/ 152 w 982"/>
                <a:gd name="T105" fmla="*/ 735 h 736"/>
                <a:gd name="T106" fmla="*/ 118 w 982"/>
                <a:gd name="T107" fmla="*/ 735 h 736"/>
                <a:gd name="T108" fmla="*/ 84 w 982"/>
                <a:gd name="T109" fmla="*/ 735 h 736"/>
                <a:gd name="T110" fmla="*/ 51 w 982"/>
                <a:gd name="T111" fmla="*/ 735 h 736"/>
                <a:gd name="T112" fmla="*/ 16 w 982"/>
                <a:gd name="T113" fmla="*/ 735 h 7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2"/>
                <a:gd name="T172" fmla="*/ 0 h 736"/>
                <a:gd name="T173" fmla="*/ 982 w 982"/>
                <a:gd name="T174" fmla="*/ 736 h 7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2" h="736">
                  <a:moveTo>
                    <a:pt x="0" y="716"/>
                  </a:moveTo>
                  <a:lnTo>
                    <a:pt x="6" y="716"/>
                  </a:lnTo>
                  <a:lnTo>
                    <a:pt x="10" y="716"/>
                  </a:lnTo>
                  <a:lnTo>
                    <a:pt x="16" y="716"/>
                  </a:lnTo>
                  <a:lnTo>
                    <a:pt x="20" y="716"/>
                  </a:lnTo>
                  <a:lnTo>
                    <a:pt x="23" y="712"/>
                  </a:lnTo>
                  <a:lnTo>
                    <a:pt x="30" y="712"/>
                  </a:lnTo>
                  <a:lnTo>
                    <a:pt x="34" y="712"/>
                  </a:lnTo>
                  <a:lnTo>
                    <a:pt x="41" y="712"/>
                  </a:lnTo>
                  <a:lnTo>
                    <a:pt x="44" y="712"/>
                  </a:lnTo>
                  <a:lnTo>
                    <a:pt x="51" y="712"/>
                  </a:lnTo>
                  <a:lnTo>
                    <a:pt x="54" y="709"/>
                  </a:lnTo>
                  <a:lnTo>
                    <a:pt x="61" y="709"/>
                  </a:lnTo>
                  <a:lnTo>
                    <a:pt x="64" y="709"/>
                  </a:lnTo>
                  <a:lnTo>
                    <a:pt x="67" y="709"/>
                  </a:lnTo>
                  <a:lnTo>
                    <a:pt x="74" y="704"/>
                  </a:lnTo>
                  <a:lnTo>
                    <a:pt x="77" y="704"/>
                  </a:lnTo>
                  <a:lnTo>
                    <a:pt x="84" y="704"/>
                  </a:lnTo>
                  <a:lnTo>
                    <a:pt x="87" y="701"/>
                  </a:lnTo>
                  <a:lnTo>
                    <a:pt x="95" y="701"/>
                  </a:lnTo>
                  <a:lnTo>
                    <a:pt x="98" y="697"/>
                  </a:lnTo>
                  <a:lnTo>
                    <a:pt x="105" y="697"/>
                  </a:lnTo>
                  <a:lnTo>
                    <a:pt x="108" y="693"/>
                  </a:lnTo>
                  <a:lnTo>
                    <a:pt x="112" y="693"/>
                  </a:lnTo>
                  <a:lnTo>
                    <a:pt x="118" y="689"/>
                  </a:lnTo>
                  <a:lnTo>
                    <a:pt x="122" y="686"/>
                  </a:lnTo>
                  <a:lnTo>
                    <a:pt x="128" y="686"/>
                  </a:lnTo>
                  <a:lnTo>
                    <a:pt x="132" y="681"/>
                  </a:lnTo>
                  <a:lnTo>
                    <a:pt x="138" y="678"/>
                  </a:lnTo>
                  <a:lnTo>
                    <a:pt x="142" y="674"/>
                  </a:lnTo>
                  <a:lnTo>
                    <a:pt x="148" y="670"/>
                  </a:lnTo>
                  <a:lnTo>
                    <a:pt x="152" y="666"/>
                  </a:lnTo>
                  <a:lnTo>
                    <a:pt x="159" y="663"/>
                  </a:lnTo>
                  <a:lnTo>
                    <a:pt x="162" y="658"/>
                  </a:lnTo>
                  <a:lnTo>
                    <a:pt x="166" y="655"/>
                  </a:lnTo>
                  <a:lnTo>
                    <a:pt x="173" y="651"/>
                  </a:lnTo>
                  <a:lnTo>
                    <a:pt x="176" y="643"/>
                  </a:lnTo>
                  <a:lnTo>
                    <a:pt x="183" y="640"/>
                  </a:lnTo>
                  <a:lnTo>
                    <a:pt x="186" y="635"/>
                  </a:lnTo>
                  <a:lnTo>
                    <a:pt x="193" y="628"/>
                  </a:lnTo>
                  <a:lnTo>
                    <a:pt x="196" y="620"/>
                  </a:lnTo>
                  <a:lnTo>
                    <a:pt x="203" y="617"/>
                  </a:lnTo>
                  <a:lnTo>
                    <a:pt x="206" y="609"/>
                  </a:lnTo>
                  <a:lnTo>
                    <a:pt x="209" y="601"/>
                  </a:lnTo>
                  <a:lnTo>
                    <a:pt x="216" y="594"/>
                  </a:lnTo>
                  <a:lnTo>
                    <a:pt x="219" y="586"/>
                  </a:lnTo>
                  <a:lnTo>
                    <a:pt x="227" y="578"/>
                  </a:lnTo>
                  <a:lnTo>
                    <a:pt x="230" y="566"/>
                  </a:lnTo>
                  <a:lnTo>
                    <a:pt x="237" y="559"/>
                  </a:lnTo>
                  <a:lnTo>
                    <a:pt x="240" y="547"/>
                  </a:lnTo>
                  <a:lnTo>
                    <a:pt x="247" y="540"/>
                  </a:lnTo>
                  <a:lnTo>
                    <a:pt x="250" y="529"/>
                  </a:lnTo>
                  <a:lnTo>
                    <a:pt x="254" y="521"/>
                  </a:lnTo>
                  <a:lnTo>
                    <a:pt x="260" y="509"/>
                  </a:lnTo>
                  <a:lnTo>
                    <a:pt x="264" y="498"/>
                  </a:lnTo>
                  <a:lnTo>
                    <a:pt x="270" y="486"/>
                  </a:lnTo>
                  <a:lnTo>
                    <a:pt x="273" y="475"/>
                  </a:lnTo>
                  <a:lnTo>
                    <a:pt x="280" y="463"/>
                  </a:lnTo>
                  <a:lnTo>
                    <a:pt x="284" y="448"/>
                  </a:lnTo>
                  <a:lnTo>
                    <a:pt x="291" y="437"/>
                  </a:lnTo>
                  <a:lnTo>
                    <a:pt x="294" y="425"/>
                  </a:lnTo>
                  <a:lnTo>
                    <a:pt x="301" y="409"/>
                  </a:lnTo>
                  <a:lnTo>
                    <a:pt x="304" y="398"/>
                  </a:lnTo>
                  <a:lnTo>
                    <a:pt x="308" y="383"/>
                  </a:lnTo>
                  <a:lnTo>
                    <a:pt x="314" y="371"/>
                  </a:lnTo>
                  <a:lnTo>
                    <a:pt x="318" y="356"/>
                  </a:lnTo>
                  <a:lnTo>
                    <a:pt x="324" y="341"/>
                  </a:lnTo>
                  <a:lnTo>
                    <a:pt x="328" y="326"/>
                  </a:lnTo>
                  <a:lnTo>
                    <a:pt x="334" y="314"/>
                  </a:lnTo>
                  <a:lnTo>
                    <a:pt x="338" y="298"/>
                  </a:lnTo>
                  <a:lnTo>
                    <a:pt x="344" y="283"/>
                  </a:lnTo>
                  <a:lnTo>
                    <a:pt x="348" y="268"/>
                  </a:lnTo>
                  <a:lnTo>
                    <a:pt x="351" y="257"/>
                  </a:lnTo>
                  <a:lnTo>
                    <a:pt x="359" y="241"/>
                  </a:lnTo>
                  <a:lnTo>
                    <a:pt x="362" y="226"/>
                  </a:lnTo>
                  <a:lnTo>
                    <a:pt x="369" y="210"/>
                  </a:lnTo>
                  <a:lnTo>
                    <a:pt x="372" y="199"/>
                  </a:lnTo>
                  <a:lnTo>
                    <a:pt x="379" y="184"/>
                  </a:lnTo>
                  <a:lnTo>
                    <a:pt x="382" y="172"/>
                  </a:lnTo>
                  <a:lnTo>
                    <a:pt x="389" y="157"/>
                  </a:lnTo>
                  <a:lnTo>
                    <a:pt x="392" y="146"/>
                  </a:lnTo>
                  <a:lnTo>
                    <a:pt x="395" y="130"/>
                  </a:lnTo>
                  <a:lnTo>
                    <a:pt x="402" y="118"/>
                  </a:lnTo>
                  <a:lnTo>
                    <a:pt x="405" y="107"/>
                  </a:lnTo>
                  <a:lnTo>
                    <a:pt x="412" y="95"/>
                  </a:lnTo>
                  <a:lnTo>
                    <a:pt x="416" y="84"/>
                  </a:lnTo>
                  <a:lnTo>
                    <a:pt x="423" y="77"/>
                  </a:lnTo>
                  <a:lnTo>
                    <a:pt x="426" y="65"/>
                  </a:lnTo>
                  <a:lnTo>
                    <a:pt x="433" y="57"/>
                  </a:lnTo>
                  <a:lnTo>
                    <a:pt x="436" y="49"/>
                  </a:lnTo>
                  <a:lnTo>
                    <a:pt x="443" y="41"/>
                  </a:lnTo>
                  <a:lnTo>
                    <a:pt x="446" y="34"/>
                  </a:lnTo>
                  <a:lnTo>
                    <a:pt x="450" y="26"/>
                  </a:lnTo>
                  <a:lnTo>
                    <a:pt x="456" y="19"/>
                  </a:lnTo>
                  <a:lnTo>
                    <a:pt x="460" y="15"/>
                  </a:lnTo>
                  <a:lnTo>
                    <a:pt x="466" y="11"/>
                  </a:lnTo>
                  <a:lnTo>
                    <a:pt x="470" y="7"/>
                  </a:lnTo>
                  <a:lnTo>
                    <a:pt x="476" y="4"/>
                  </a:lnTo>
                  <a:lnTo>
                    <a:pt x="480" y="4"/>
                  </a:lnTo>
                  <a:lnTo>
                    <a:pt x="487" y="4"/>
                  </a:lnTo>
                  <a:lnTo>
                    <a:pt x="491" y="0"/>
                  </a:lnTo>
                  <a:lnTo>
                    <a:pt x="494" y="4"/>
                  </a:lnTo>
                  <a:lnTo>
                    <a:pt x="501" y="4"/>
                  </a:lnTo>
                  <a:lnTo>
                    <a:pt x="504" y="4"/>
                  </a:lnTo>
                  <a:lnTo>
                    <a:pt x="511" y="7"/>
                  </a:lnTo>
                  <a:lnTo>
                    <a:pt x="514" y="11"/>
                  </a:lnTo>
                  <a:lnTo>
                    <a:pt x="521" y="15"/>
                  </a:lnTo>
                  <a:lnTo>
                    <a:pt x="524" y="19"/>
                  </a:lnTo>
                  <a:lnTo>
                    <a:pt x="531" y="26"/>
                  </a:lnTo>
                  <a:lnTo>
                    <a:pt x="534" y="34"/>
                  </a:lnTo>
                  <a:lnTo>
                    <a:pt x="537" y="41"/>
                  </a:lnTo>
                  <a:lnTo>
                    <a:pt x="544" y="49"/>
                  </a:lnTo>
                  <a:lnTo>
                    <a:pt x="548" y="57"/>
                  </a:lnTo>
                  <a:lnTo>
                    <a:pt x="555" y="65"/>
                  </a:lnTo>
                  <a:lnTo>
                    <a:pt x="558" y="77"/>
                  </a:lnTo>
                  <a:lnTo>
                    <a:pt x="565" y="84"/>
                  </a:lnTo>
                  <a:lnTo>
                    <a:pt x="568" y="95"/>
                  </a:lnTo>
                  <a:lnTo>
                    <a:pt x="575" y="107"/>
                  </a:lnTo>
                  <a:lnTo>
                    <a:pt x="578" y="118"/>
                  </a:lnTo>
                  <a:lnTo>
                    <a:pt x="585" y="130"/>
                  </a:lnTo>
                  <a:lnTo>
                    <a:pt x="588" y="146"/>
                  </a:lnTo>
                  <a:lnTo>
                    <a:pt x="592" y="157"/>
                  </a:lnTo>
                  <a:lnTo>
                    <a:pt x="598" y="172"/>
                  </a:lnTo>
                  <a:lnTo>
                    <a:pt x="602" y="184"/>
                  </a:lnTo>
                  <a:lnTo>
                    <a:pt x="608" y="199"/>
                  </a:lnTo>
                  <a:lnTo>
                    <a:pt x="612" y="210"/>
                  </a:lnTo>
                  <a:lnTo>
                    <a:pt x="619" y="226"/>
                  </a:lnTo>
                  <a:lnTo>
                    <a:pt x="622" y="241"/>
                  </a:lnTo>
                  <a:lnTo>
                    <a:pt x="629" y="257"/>
                  </a:lnTo>
                  <a:lnTo>
                    <a:pt x="633" y="268"/>
                  </a:lnTo>
                  <a:lnTo>
                    <a:pt x="636" y="283"/>
                  </a:lnTo>
                  <a:lnTo>
                    <a:pt x="643" y="298"/>
                  </a:lnTo>
                  <a:lnTo>
                    <a:pt x="646" y="314"/>
                  </a:lnTo>
                  <a:lnTo>
                    <a:pt x="653" y="326"/>
                  </a:lnTo>
                  <a:lnTo>
                    <a:pt x="656" y="341"/>
                  </a:lnTo>
                  <a:lnTo>
                    <a:pt x="663" y="356"/>
                  </a:lnTo>
                  <a:lnTo>
                    <a:pt x="666" y="371"/>
                  </a:lnTo>
                  <a:lnTo>
                    <a:pt x="673" y="383"/>
                  </a:lnTo>
                  <a:lnTo>
                    <a:pt x="676" y="398"/>
                  </a:lnTo>
                  <a:lnTo>
                    <a:pt x="680" y="409"/>
                  </a:lnTo>
                  <a:lnTo>
                    <a:pt x="687" y="425"/>
                  </a:lnTo>
                  <a:lnTo>
                    <a:pt x="690" y="437"/>
                  </a:lnTo>
                  <a:lnTo>
                    <a:pt x="697" y="448"/>
                  </a:lnTo>
                  <a:lnTo>
                    <a:pt x="700" y="463"/>
                  </a:lnTo>
                  <a:lnTo>
                    <a:pt x="707" y="475"/>
                  </a:lnTo>
                  <a:lnTo>
                    <a:pt x="710" y="486"/>
                  </a:lnTo>
                  <a:lnTo>
                    <a:pt x="717" y="498"/>
                  </a:lnTo>
                  <a:lnTo>
                    <a:pt x="720" y="509"/>
                  </a:lnTo>
                  <a:lnTo>
                    <a:pt x="727" y="521"/>
                  </a:lnTo>
                  <a:lnTo>
                    <a:pt x="730" y="529"/>
                  </a:lnTo>
                  <a:lnTo>
                    <a:pt x="733" y="540"/>
                  </a:lnTo>
                  <a:lnTo>
                    <a:pt x="740" y="547"/>
                  </a:lnTo>
                  <a:lnTo>
                    <a:pt x="744" y="559"/>
                  </a:lnTo>
                  <a:lnTo>
                    <a:pt x="751" y="566"/>
                  </a:lnTo>
                  <a:lnTo>
                    <a:pt x="754" y="578"/>
                  </a:lnTo>
                  <a:lnTo>
                    <a:pt x="761" y="586"/>
                  </a:lnTo>
                  <a:lnTo>
                    <a:pt x="764" y="594"/>
                  </a:lnTo>
                  <a:lnTo>
                    <a:pt x="771" y="601"/>
                  </a:lnTo>
                  <a:lnTo>
                    <a:pt x="774" y="609"/>
                  </a:lnTo>
                  <a:lnTo>
                    <a:pt x="778" y="617"/>
                  </a:lnTo>
                  <a:lnTo>
                    <a:pt x="784" y="620"/>
                  </a:lnTo>
                  <a:lnTo>
                    <a:pt x="788" y="628"/>
                  </a:lnTo>
                  <a:lnTo>
                    <a:pt x="794" y="635"/>
                  </a:lnTo>
                  <a:lnTo>
                    <a:pt x="798" y="640"/>
                  </a:lnTo>
                  <a:lnTo>
                    <a:pt x="804" y="643"/>
                  </a:lnTo>
                  <a:lnTo>
                    <a:pt x="808" y="651"/>
                  </a:lnTo>
                  <a:lnTo>
                    <a:pt x="815" y="655"/>
                  </a:lnTo>
                  <a:lnTo>
                    <a:pt x="819" y="658"/>
                  </a:lnTo>
                  <a:lnTo>
                    <a:pt x="822" y="663"/>
                  </a:lnTo>
                  <a:lnTo>
                    <a:pt x="829" y="666"/>
                  </a:lnTo>
                  <a:lnTo>
                    <a:pt x="832" y="670"/>
                  </a:lnTo>
                  <a:lnTo>
                    <a:pt x="839" y="674"/>
                  </a:lnTo>
                  <a:lnTo>
                    <a:pt x="842" y="678"/>
                  </a:lnTo>
                  <a:lnTo>
                    <a:pt x="849" y="681"/>
                  </a:lnTo>
                  <a:lnTo>
                    <a:pt x="852" y="686"/>
                  </a:lnTo>
                  <a:lnTo>
                    <a:pt x="859" y="686"/>
                  </a:lnTo>
                  <a:lnTo>
                    <a:pt x="862" y="689"/>
                  </a:lnTo>
                  <a:lnTo>
                    <a:pt x="869" y="693"/>
                  </a:lnTo>
                  <a:lnTo>
                    <a:pt x="872" y="693"/>
                  </a:lnTo>
                  <a:lnTo>
                    <a:pt x="876" y="697"/>
                  </a:lnTo>
                  <a:lnTo>
                    <a:pt x="883" y="697"/>
                  </a:lnTo>
                  <a:lnTo>
                    <a:pt x="886" y="701"/>
                  </a:lnTo>
                  <a:lnTo>
                    <a:pt x="893" y="701"/>
                  </a:lnTo>
                  <a:lnTo>
                    <a:pt x="896" y="704"/>
                  </a:lnTo>
                  <a:lnTo>
                    <a:pt x="903" y="704"/>
                  </a:lnTo>
                  <a:lnTo>
                    <a:pt x="906" y="704"/>
                  </a:lnTo>
                  <a:lnTo>
                    <a:pt x="913" y="709"/>
                  </a:lnTo>
                  <a:lnTo>
                    <a:pt x="916" y="709"/>
                  </a:lnTo>
                  <a:lnTo>
                    <a:pt x="920" y="709"/>
                  </a:lnTo>
                  <a:lnTo>
                    <a:pt x="926" y="709"/>
                  </a:lnTo>
                  <a:lnTo>
                    <a:pt x="930" y="712"/>
                  </a:lnTo>
                  <a:lnTo>
                    <a:pt x="936" y="712"/>
                  </a:lnTo>
                  <a:lnTo>
                    <a:pt x="940" y="712"/>
                  </a:lnTo>
                  <a:lnTo>
                    <a:pt x="947" y="712"/>
                  </a:lnTo>
                  <a:lnTo>
                    <a:pt x="951" y="712"/>
                  </a:lnTo>
                  <a:lnTo>
                    <a:pt x="957" y="712"/>
                  </a:lnTo>
                  <a:lnTo>
                    <a:pt x="961" y="716"/>
                  </a:lnTo>
                  <a:lnTo>
                    <a:pt x="964" y="716"/>
                  </a:lnTo>
                  <a:lnTo>
                    <a:pt x="971" y="716"/>
                  </a:lnTo>
                  <a:lnTo>
                    <a:pt x="974" y="716"/>
                  </a:lnTo>
                  <a:lnTo>
                    <a:pt x="981" y="716"/>
                  </a:lnTo>
                  <a:lnTo>
                    <a:pt x="981" y="735"/>
                  </a:lnTo>
                  <a:lnTo>
                    <a:pt x="974" y="735"/>
                  </a:lnTo>
                  <a:lnTo>
                    <a:pt x="971" y="735"/>
                  </a:lnTo>
                  <a:lnTo>
                    <a:pt x="964" y="735"/>
                  </a:lnTo>
                  <a:lnTo>
                    <a:pt x="961" y="735"/>
                  </a:lnTo>
                  <a:lnTo>
                    <a:pt x="957" y="735"/>
                  </a:lnTo>
                  <a:lnTo>
                    <a:pt x="951" y="735"/>
                  </a:lnTo>
                  <a:lnTo>
                    <a:pt x="947" y="735"/>
                  </a:lnTo>
                  <a:lnTo>
                    <a:pt x="940" y="735"/>
                  </a:lnTo>
                  <a:lnTo>
                    <a:pt x="936" y="735"/>
                  </a:lnTo>
                  <a:lnTo>
                    <a:pt x="930" y="735"/>
                  </a:lnTo>
                  <a:lnTo>
                    <a:pt x="926" y="735"/>
                  </a:lnTo>
                  <a:lnTo>
                    <a:pt x="920" y="735"/>
                  </a:lnTo>
                  <a:lnTo>
                    <a:pt x="916" y="735"/>
                  </a:lnTo>
                  <a:lnTo>
                    <a:pt x="913" y="735"/>
                  </a:lnTo>
                  <a:lnTo>
                    <a:pt x="906" y="735"/>
                  </a:lnTo>
                  <a:lnTo>
                    <a:pt x="903" y="735"/>
                  </a:lnTo>
                  <a:lnTo>
                    <a:pt x="896" y="735"/>
                  </a:lnTo>
                  <a:lnTo>
                    <a:pt x="893" y="735"/>
                  </a:lnTo>
                  <a:lnTo>
                    <a:pt x="886" y="735"/>
                  </a:lnTo>
                  <a:lnTo>
                    <a:pt x="883" y="735"/>
                  </a:lnTo>
                  <a:lnTo>
                    <a:pt x="876" y="735"/>
                  </a:lnTo>
                  <a:lnTo>
                    <a:pt x="872" y="735"/>
                  </a:lnTo>
                  <a:lnTo>
                    <a:pt x="869" y="735"/>
                  </a:lnTo>
                  <a:lnTo>
                    <a:pt x="862" y="735"/>
                  </a:lnTo>
                  <a:lnTo>
                    <a:pt x="859" y="735"/>
                  </a:lnTo>
                  <a:lnTo>
                    <a:pt x="852" y="735"/>
                  </a:lnTo>
                  <a:lnTo>
                    <a:pt x="849" y="735"/>
                  </a:lnTo>
                  <a:lnTo>
                    <a:pt x="842" y="735"/>
                  </a:lnTo>
                  <a:lnTo>
                    <a:pt x="839" y="735"/>
                  </a:lnTo>
                  <a:lnTo>
                    <a:pt x="832" y="735"/>
                  </a:lnTo>
                  <a:lnTo>
                    <a:pt x="829" y="735"/>
                  </a:lnTo>
                  <a:lnTo>
                    <a:pt x="822" y="735"/>
                  </a:lnTo>
                  <a:lnTo>
                    <a:pt x="819" y="735"/>
                  </a:lnTo>
                  <a:lnTo>
                    <a:pt x="815" y="735"/>
                  </a:lnTo>
                  <a:lnTo>
                    <a:pt x="808" y="735"/>
                  </a:lnTo>
                  <a:lnTo>
                    <a:pt x="804" y="735"/>
                  </a:lnTo>
                  <a:lnTo>
                    <a:pt x="798" y="735"/>
                  </a:lnTo>
                  <a:lnTo>
                    <a:pt x="794" y="735"/>
                  </a:lnTo>
                  <a:lnTo>
                    <a:pt x="788" y="735"/>
                  </a:lnTo>
                  <a:lnTo>
                    <a:pt x="784" y="735"/>
                  </a:lnTo>
                  <a:lnTo>
                    <a:pt x="778" y="735"/>
                  </a:lnTo>
                  <a:lnTo>
                    <a:pt x="774" y="735"/>
                  </a:lnTo>
                  <a:lnTo>
                    <a:pt x="771" y="735"/>
                  </a:lnTo>
                  <a:lnTo>
                    <a:pt x="764" y="735"/>
                  </a:lnTo>
                  <a:lnTo>
                    <a:pt x="761" y="735"/>
                  </a:lnTo>
                  <a:lnTo>
                    <a:pt x="754" y="735"/>
                  </a:lnTo>
                  <a:lnTo>
                    <a:pt x="751" y="735"/>
                  </a:lnTo>
                  <a:lnTo>
                    <a:pt x="744" y="735"/>
                  </a:lnTo>
                  <a:lnTo>
                    <a:pt x="740" y="735"/>
                  </a:lnTo>
                  <a:lnTo>
                    <a:pt x="733" y="735"/>
                  </a:lnTo>
                  <a:lnTo>
                    <a:pt x="730" y="735"/>
                  </a:lnTo>
                  <a:lnTo>
                    <a:pt x="727" y="735"/>
                  </a:lnTo>
                  <a:lnTo>
                    <a:pt x="720" y="735"/>
                  </a:lnTo>
                  <a:lnTo>
                    <a:pt x="717" y="735"/>
                  </a:lnTo>
                  <a:lnTo>
                    <a:pt x="710" y="735"/>
                  </a:lnTo>
                  <a:lnTo>
                    <a:pt x="707" y="735"/>
                  </a:lnTo>
                  <a:lnTo>
                    <a:pt x="700" y="735"/>
                  </a:lnTo>
                  <a:lnTo>
                    <a:pt x="697" y="735"/>
                  </a:lnTo>
                  <a:lnTo>
                    <a:pt x="690" y="735"/>
                  </a:lnTo>
                  <a:lnTo>
                    <a:pt x="687" y="735"/>
                  </a:lnTo>
                  <a:lnTo>
                    <a:pt x="680" y="735"/>
                  </a:lnTo>
                  <a:lnTo>
                    <a:pt x="676" y="735"/>
                  </a:lnTo>
                  <a:lnTo>
                    <a:pt x="673" y="735"/>
                  </a:lnTo>
                  <a:lnTo>
                    <a:pt x="666" y="735"/>
                  </a:lnTo>
                  <a:lnTo>
                    <a:pt x="663" y="735"/>
                  </a:lnTo>
                  <a:lnTo>
                    <a:pt x="656" y="735"/>
                  </a:lnTo>
                  <a:lnTo>
                    <a:pt x="653" y="735"/>
                  </a:lnTo>
                  <a:lnTo>
                    <a:pt x="646" y="735"/>
                  </a:lnTo>
                  <a:lnTo>
                    <a:pt x="643" y="735"/>
                  </a:lnTo>
                  <a:lnTo>
                    <a:pt x="636" y="735"/>
                  </a:lnTo>
                  <a:lnTo>
                    <a:pt x="633" y="735"/>
                  </a:lnTo>
                  <a:lnTo>
                    <a:pt x="629" y="735"/>
                  </a:lnTo>
                  <a:lnTo>
                    <a:pt x="622" y="735"/>
                  </a:lnTo>
                  <a:lnTo>
                    <a:pt x="619" y="735"/>
                  </a:lnTo>
                  <a:lnTo>
                    <a:pt x="612" y="735"/>
                  </a:lnTo>
                  <a:lnTo>
                    <a:pt x="608" y="735"/>
                  </a:lnTo>
                  <a:lnTo>
                    <a:pt x="602" y="735"/>
                  </a:lnTo>
                  <a:lnTo>
                    <a:pt x="598" y="735"/>
                  </a:lnTo>
                  <a:lnTo>
                    <a:pt x="592" y="735"/>
                  </a:lnTo>
                  <a:lnTo>
                    <a:pt x="588" y="735"/>
                  </a:lnTo>
                  <a:lnTo>
                    <a:pt x="585" y="735"/>
                  </a:lnTo>
                  <a:lnTo>
                    <a:pt x="578" y="735"/>
                  </a:lnTo>
                  <a:lnTo>
                    <a:pt x="575" y="735"/>
                  </a:lnTo>
                  <a:lnTo>
                    <a:pt x="568" y="735"/>
                  </a:lnTo>
                  <a:lnTo>
                    <a:pt x="565" y="735"/>
                  </a:lnTo>
                  <a:lnTo>
                    <a:pt x="558" y="735"/>
                  </a:lnTo>
                  <a:lnTo>
                    <a:pt x="555" y="735"/>
                  </a:lnTo>
                  <a:lnTo>
                    <a:pt x="548" y="735"/>
                  </a:lnTo>
                  <a:lnTo>
                    <a:pt x="544" y="735"/>
                  </a:lnTo>
                  <a:lnTo>
                    <a:pt x="537" y="735"/>
                  </a:lnTo>
                  <a:lnTo>
                    <a:pt x="534" y="735"/>
                  </a:lnTo>
                  <a:lnTo>
                    <a:pt x="531" y="735"/>
                  </a:lnTo>
                  <a:lnTo>
                    <a:pt x="524" y="735"/>
                  </a:lnTo>
                  <a:lnTo>
                    <a:pt x="521" y="735"/>
                  </a:lnTo>
                  <a:lnTo>
                    <a:pt x="514" y="735"/>
                  </a:lnTo>
                  <a:lnTo>
                    <a:pt x="511" y="735"/>
                  </a:lnTo>
                  <a:lnTo>
                    <a:pt x="504" y="735"/>
                  </a:lnTo>
                  <a:lnTo>
                    <a:pt x="501" y="735"/>
                  </a:lnTo>
                  <a:lnTo>
                    <a:pt x="494" y="735"/>
                  </a:lnTo>
                  <a:lnTo>
                    <a:pt x="491" y="735"/>
                  </a:lnTo>
                  <a:lnTo>
                    <a:pt x="487" y="735"/>
                  </a:lnTo>
                  <a:lnTo>
                    <a:pt x="480" y="735"/>
                  </a:lnTo>
                  <a:lnTo>
                    <a:pt x="476" y="735"/>
                  </a:lnTo>
                  <a:lnTo>
                    <a:pt x="470" y="735"/>
                  </a:lnTo>
                  <a:lnTo>
                    <a:pt x="466" y="735"/>
                  </a:lnTo>
                  <a:lnTo>
                    <a:pt x="460" y="735"/>
                  </a:lnTo>
                  <a:lnTo>
                    <a:pt x="456" y="735"/>
                  </a:lnTo>
                  <a:lnTo>
                    <a:pt x="450" y="735"/>
                  </a:lnTo>
                  <a:lnTo>
                    <a:pt x="446" y="735"/>
                  </a:lnTo>
                  <a:lnTo>
                    <a:pt x="443" y="735"/>
                  </a:lnTo>
                  <a:lnTo>
                    <a:pt x="436" y="735"/>
                  </a:lnTo>
                  <a:lnTo>
                    <a:pt x="433" y="735"/>
                  </a:lnTo>
                  <a:lnTo>
                    <a:pt x="426" y="735"/>
                  </a:lnTo>
                  <a:lnTo>
                    <a:pt x="423" y="735"/>
                  </a:lnTo>
                  <a:lnTo>
                    <a:pt x="416" y="735"/>
                  </a:lnTo>
                  <a:lnTo>
                    <a:pt x="412" y="735"/>
                  </a:lnTo>
                  <a:lnTo>
                    <a:pt x="405" y="735"/>
                  </a:lnTo>
                  <a:lnTo>
                    <a:pt x="402" y="735"/>
                  </a:lnTo>
                  <a:lnTo>
                    <a:pt x="395" y="735"/>
                  </a:lnTo>
                  <a:lnTo>
                    <a:pt x="392" y="735"/>
                  </a:lnTo>
                  <a:lnTo>
                    <a:pt x="389" y="735"/>
                  </a:lnTo>
                  <a:lnTo>
                    <a:pt x="382" y="735"/>
                  </a:lnTo>
                  <a:lnTo>
                    <a:pt x="379" y="735"/>
                  </a:lnTo>
                  <a:lnTo>
                    <a:pt x="372" y="735"/>
                  </a:lnTo>
                  <a:lnTo>
                    <a:pt x="369" y="735"/>
                  </a:lnTo>
                  <a:lnTo>
                    <a:pt x="362" y="735"/>
                  </a:lnTo>
                  <a:lnTo>
                    <a:pt x="359" y="735"/>
                  </a:lnTo>
                  <a:lnTo>
                    <a:pt x="351" y="735"/>
                  </a:lnTo>
                  <a:lnTo>
                    <a:pt x="348" y="735"/>
                  </a:lnTo>
                  <a:lnTo>
                    <a:pt x="344" y="735"/>
                  </a:lnTo>
                  <a:lnTo>
                    <a:pt x="338" y="735"/>
                  </a:lnTo>
                  <a:lnTo>
                    <a:pt x="334" y="735"/>
                  </a:lnTo>
                  <a:lnTo>
                    <a:pt x="328" y="735"/>
                  </a:lnTo>
                  <a:lnTo>
                    <a:pt x="324" y="735"/>
                  </a:lnTo>
                  <a:lnTo>
                    <a:pt x="318" y="735"/>
                  </a:lnTo>
                  <a:lnTo>
                    <a:pt x="314" y="735"/>
                  </a:lnTo>
                  <a:lnTo>
                    <a:pt x="308" y="735"/>
                  </a:lnTo>
                  <a:lnTo>
                    <a:pt x="304" y="735"/>
                  </a:lnTo>
                  <a:lnTo>
                    <a:pt x="301" y="735"/>
                  </a:lnTo>
                  <a:lnTo>
                    <a:pt x="294" y="735"/>
                  </a:lnTo>
                  <a:lnTo>
                    <a:pt x="291" y="735"/>
                  </a:lnTo>
                  <a:lnTo>
                    <a:pt x="284" y="735"/>
                  </a:lnTo>
                  <a:lnTo>
                    <a:pt x="280" y="735"/>
                  </a:lnTo>
                  <a:lnTo>
                    <a:pt x="273" y="735"/>
                  </a:lnTo>
                  <a:lnTo>
                    <a:pt x="270" y="735"/>
                  </a:lnTo>
                  <a:lnTo>
                    <a:pt x="264" y="735"/>
                  </a:lnTo>
                  <a:lnTo>
                    <a:pt x="260" y="735"/>
                  </a:lnTo>
                  <a:lnTo>
                    <a:pt x="254" y="735"/>
                  </a:lnTo>
                  <a:lnTo>
                    <a:pt x="250" y="735"/>
                  </a:lnTo>
                  <a:lnTo>
                    <a:pt x="247" y="735"/>
                  </a:lnTo>
                  <a:lnTo>
                    <a:pt x="240" y="735"/>
                  </a:lnTo>
                  <a:lnTo>
                    <a:pt x="237" y="735"/>
                  </a:lnTo>
                  <a:lnTo>
                    <a:pt x="230" y="735"/>
                  </a:lnTo>
                  <a:lnTo>
                    <a:pt x="227" y="735"/>
                  </a:lnTo>
                  <a:lnTo>
                    <a:pt x="219" y="735"/>
                  </a:lnTo>
                  <a:lnTo>
                    <a:pt x="216" y="735"/>
                  </a:lnTo>
                  <a:lnTo>
                    <a:pt x="209" y="735"/>
                  </a:lnTo>
                  <a:lnTo>
                    <a:pt x="206" y="735"/>
                  </a:lnTo>
                  <a:lnTo>
                    <a:pt x="203" y="735"/>
                  </a:lnTo>
                  <a:lnTo>
                    <a:pt x="196" y="735"/>
                  </a:lnTo>
                  <a:lnTo>
                    <a:pt x="193" y="735"/>
                  </a:lnTo>
                  <a:lnTo>
                    <a:pt x="186" y="735"/>
                  </a:lnTo>
                  <a:lnTo>
                    <a:pt x="183" y="735"/>
                  </a:lnTo>
                  <a:lnTo>
                    <a:pt x="176" y="735"/>
                  </a:lnTo>
                  <a:lnTo>
                    <a:pt x="173" y="735"/>
                  </a:lnTo>
                  <a:lnTo>
                    <a:pt x="166" y="735"/>
                  </a:lnTo>
                  <a:lnTo>
                    <a:pt x="162" y="735"/>
                  </a:lnTo>
                  <a:lnTo>
                    <a:pt x="159" y="735"/>
                  </a:lnTo>
                  <a:lnTo>
                    <a:pt x="152" y="735"/>
                  </a:lnTo>
                  <a:lnTo>
                    <a:pt x="148" y="735"/>
                  </a:lnTo>
                  <a:lnTo>
                    <a:pt x="142" y="735"/>
                  </a:lnTo>
                  <a:lnTo>
                    <a:pt x="138" y="735"/>
                  </a:lnTo>
                  <a:lnTo>
                    <a:pt x="132" y="735"/>
                  </a:lnTo>
                  <a:lnTo>
                    <a:pt x="128" y="735"/>
                  </a:lnTo>
                  <a:lnTo>
                    <a:pt x="122" y="735"/>
                  </a:lnTo>
                  <a:lnTo>
                    <a:pt x="118" y="735"/>
                  </a:lnTo>
                  <a:lnTo>
                    <a:pt x="112" y="735"/>
                  </a:lnTo>
                  <a:lnTo>
                    <a:pt x="108" y="735"/>
                  </a:lnTo>
                  <a:lnTo>
                    <a:pt x="105" y="735"/>
                  </a:lnTo>
                  <a:lnTo>
                    <a:pt x="98" y="735"/>
                  </a:lnTo>
                  <a:lnTo>
                    <a:pt x="95" y="735"/>
                  </a:lnTo>
                  <a:lnTo>
                    <a:pt x="87" y="735"/>
                  </a:lnTo>
                  <a:lnTo>
                    <a:pt x="84" y="735"/>
                  </a:lnTo>
                  <a:lnTo>
                    <a:pt x="77" y="735"/>
                  </a:lnTo>
                  <a:lnTo>
                    <a:pt x="74" y="735"/>
                  </a:lnTo>
                  <a:lnTo>
                    <a:pt x="67" y="735"/>
                  </a:lnTo>
                  <a:lnTo>
                    <a:pt x="64" y="735"/>
                  </a:lnTo>
                  <a:lnTo>
                    <a:pt x="61" y="735"/>
                  </a:lnTo>
                  <a:lnTo>
                    <a:pt x="54" y="735"/>
                  </a:lnTo>
                  <a:lnTo>
                    <a:pt x="51" y="735"/>
                  </a:lnTo>
                  <a:lnTo>
                    <a:pt x="44" y="735"/>
                  </a:lnTo>
                  <a:lnTo>
                    <a:pt x="41" y="735"/>
                  </a:lnTo>
                  <a:lnTo>
                    <a:pt x="34" y="735"/>
                  </a:lnTo>
                  <a:lnTo>
                    <a:pt x="30" y="735"/>
                  </a:lnTo>
                  <a:lnTo>
                    <a:pt x="23" y="735"/>
                  </a:lnTo>
                  <a:lnTo>
                    <a:pt x="20" y="735"/>
                  </a:lnTo>
                  <a:lnTo>
                    <a:pt x="16" y="735"/>
                  </a:lnTo>
                  <a:lnTo>
                    <a:pt x="10" y="735"/>
                  </a:lnTo>
                  <a:lnTo>
                    <a:pt x="6" y="735"/>
                  </a:lnTo>
                  <a:lnTo>
                    <a:pt x="0" y="735"/>
                  </a:lnTo>
                  <a:lnTo>
                    <a:pt x="0" y="716"/>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29" name="Freeform 68"/>
            <p:cNvSpPr>
              <a:spLocks/>
            </p:cNvSpPr>
            <p:nvPr/>
          </p:nvSpPr>
          <p:spPr bwMode="auto">
            <a:xfrm>
              <a:off x="942" y="2244"/>
              <a:ext cx="988" cy="741"/>
            </a:xfrm>
            <a:custGeom>
              <a:avLst/>
              <a:gdLst>
                <a:gd name="T0" fmla="*/ 31 w 988"/>
                <a:gd name="T1" fmla="*/ 717 h 741"/>
                <a:gd name="T2" fmla="*/ 64 w 988"/>
                <a:gd name="T3" fmla="*/ 713 h 741"/>
                <a:gd name="T4" fmla="*/ 98 w 988"/>
                <a:gd name="T5" fmla="*/ 702 h 741"/>
                <a:gd name="T6" fmla="*/ 133 w 988"/>
                <a:gd name="T7" fmla="*/ 686 h 741"/>
                <a:gd name="T8" fmla="*/ 167 w 988"/>
                <a:gd name="T9" fmla="*/ 659 h 741"/>
                <a:gd name="T10" fmla="*/ 204 w 988"/>
                <a:gd name="T11" fmla="*/ 621 h 741"/>
                <a:gd name="T12" fmla="*/ 238 w 988"/>
                <a:gd name="T13" fmla="*/ 562 h 741"/>
                <a:gd name="T14" fmla="*/ 272 w 988"/>
                <a:gd name="T15" fmla="*/ 489 h 741"/>
                <a:gd name="T16" fmla="*/ 306 w 988"/>
                <a:gd name="T17" fmla="*/ 401 h 741"/>
                <a:gd name="T18" fmla="*/ 340 w 988"/>
                <a:gd name="T19" fmla="*/ 300 h 741"/>
                <a:gd name="T20" fmla="*/ 374 w 988"/>
                <a:gd name="T21" fmla="*/ 200 h 741"/>
                <a:gd name="T22" fmla="*/ 408 w 988"/>
                <a:gd name="T23" fmla="*/ 107 h 741"/>
                <a:gd name="T24" fmla="*/ 446 w 988"/>
                <a:gd name="T25" fmla="*/ 42 h 741"/>
                <a:gd name="T26" fmla="*/ 479 w 988"/>
                <a:gd name="T27" fmla="*/ 4 h 741"/>
                <a:gd name="T28" fmla="*/ 514 w 988"/>
                <a:gd name="T29" fmla="*/ 7 h 741"/>
                <a:gd name="T30" fmla="*/ 548 w 988"/>
                <a:gd name="T31" fmla="*/ 50 h 741"/>
                <a:gd name="T32" fmla="*/ 582 w 988"/>
                <a:gd name="T33" fmla="*/ 119 h 741"/>
                <a:gd name="T34" fmla="*/ 616 w 988"/>
                <a:gd name="T35" fmla="*/ 211 h 741"/>
                <a:gd name="T36" fmla="*/ 650 w 988"/>
                <a:gd name="T37" fmla="*/ 316 h 741"/>
                <a:gd name="T38" fmla="*/ 684 w 988"/>
                <a:gd name="T39" fmla="*/ 412 h 741"/>
                <a:gd name="T40" fmla="*/ 721 w 988"/>
                <a:gd name="T41" fmla="*/ 501 h 741"/>
                <a:gd name="T42" fmla="*/ 755 w 988"/>
                <a:gd name="T43" fmla="*/ 570 h 741"/>
                <a:gd name="T44" fmla="*/ 789 w 988"/>
                <a:gd name="T45" fmla="*/ 625 h 741"/>
                <a:gd name="T46" fmla="*/ 824 w 988"/>
                <a:gd name="T47" fmla="*/ 663 h 741"/>
                <a:gd name="T48" fmla="*/ 857 w 988"/>
                <a:gd name="T49" fmla="*/ 690 h 741"/>
                <a:gd name="T50" fmla="*/ 891 w 988"/>
                <a:gd name="T51" fmla="*/ 705 h 741"/>
                <a:gd name="T52" fmla="*/ 926 w 988"/>
                <a:gd name="T53" fmla="*/ 713 h 741"/>
                <a:gd name="T54" fmla="*/ 963 w 988"/>
                <a:gd name="T55" fmla="*/ 717 h 741"/>
                <a:gd name="T56" fmla="*/ 980 w 988"/>
                <a:gd name="T57" fmla="*/ 740 h 741"/>
                <a:gd name="T58" fmla="*/ 946 w 988"/>
                <a:gd name="T59" fmla="*/ 740 h 741"/>
                <a:gd name="T60" fmla="*/ 912 w 988"/>
                <a:gd name="T61" fmla="*/ 740 h 741"/>
                <a:gd name="T62" fmla="*/ 878 w 988"/>
                <a:gd name="T63" fmla="*/ 740 h 741"/>
                <a:gd name="T64" fmla="*/ 844 w 988"/>
                <a:gd name="T65" fmla="*/ 740 h 741"/>
                <a:gd name="T66" fmla="*/ 809 w 988"/>
                <a:gd name="T67" fmla="*/ 740 h 741"/>
                <a:gd name="T68" fmla="*/ 776 w 988"/>
                <a:gd name="T69" fmla="*/ 740 h 741"/>
                <a:gd name="T70" fmla="*/ 738 w 988"/>
                <a:gd name="T71" fmla="*/ 740 h 741"/>
                <a:gd name="T72" fmla="*/ 704 w 988"/>
                <a:gd name="T73" fmla="*/ 740 h 741"/>
                <a:gd name="T74" fmla="*/ 670 w 988"/>
                <a:gd name="T75" fmla="*/ 740 h 741"/>
                <a:gd name="T76" fmla="*/ 637 w 988"/>
                <a:gd name="T77" fmla="*/ 740 h 741"/>
                <a:gd name="T78" fmla="*/ 602 w 988"/>
                <a:gd name="T79" fmla="*/ 740 h 741"/>
                <a:gd name="T80" fmla="*/ 568 w 988"/>
                <a:gd name="T81" fmla="*/ 740 h 741"/>
                <a:gd name="T82" fmla="*/ 534 w 988"/>
                <a:gd name="T83" fmla="*/ 740 h 741"/>
                <a:gd name="T84" fmla="*/ 497 w 988"/>
                <a:gd name="T85" fmla="*/ 740 h 741"/>
                <a:gd name="T86" fmla="*/ 463 w 988"/>
                <a:gd name="T87" fmla="*/ 740 h 741"/>
                <a:gd name="T88" fmla="*/ 428 w 988"/>
                <a:gd name="T89" fmla="*/ 740 h 741"/>
                <a:gd name="T90" fmla="*/ 394 w 988"/>
                <a:gd name="T91" fmla="*/ 740 h 741"/>
                <a:gd name="T92" fmla="*/ 361 w 988"/>
                <a:gd name="T93" fmla="*/ 740 h 741"/>
                <a:gd name="T94" fmla="*/ 326 w 988"/>
                <a:gd name="T95" fmla="*/ 740 h 741"/>
                <a:gd name="T96" fmla="*/ 292 w 988"/>
                <a:gd name="T97" fmla="*/ 740 h 741"/>
                <a:gd name="T98" fmla="*/ 255 w 988"/>
                <a:gd name="T99" fmla="*/ 740 h 741"/>
                <a:gd name="T100" fmla="*/ 221 w 988"/>
                <a:gd name="T101" fmla="*/ 740 h 741"/>
                <a:gd name="T102" fmla="*/ 187 w 988"/>
                <a:gd name="T103" fmla="*/ 740 h 741"/>
                <a:gd name="T104" fmla="*/ 153 w 988"/>
                <a:gd name="T105" fmla="*/ 740 h 741"/>
                <a:gd name="T106" fmla="*/ 119 w 988"/>
                <a:gd name="T107" fmla="*/ 740 h 741"/>
                <a:gd name="T108" fmla="*/ 85 w 988"/>
                <a:gd name="T109" fmla="*/ 740 h 741"/>
                <a:gd name="T110" fmla="*/ 51 w 988"/>
                <a:gd name="T111" fmla="*/ 740 h 741"/>
                <a:gd name="T112" fmla="*/ 17 w 988"/>
                <a:gd name="T113" fmla="*/ 740 h 7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8"/>
                <a:gd name="T172" fmla="*/ 0 h 741"/>
                <a:gd name="T173" fmla="*/ 988 w 988"/>
                <a:gd name="T174" fmla="*/ 741 h 7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8" h="741">
                  <a:moveTo>
                    <a:pt x="0" y="720"/>
                  </a:moveTo>
                  <a:lnTo>
                    <a:pt x="6" y="720"/>
                  </a:lnTo>
                  <a:lnTo>
                    <a:pt x="10" y="720"/>
                  </a:lnTo>
                  <a:lnTo>
                    <a:pt x="17" y="720"/>
                  </a:lnTo>
                  <a:lnTo>
                    <a:pt x="20" y="720"/>
                  </a:lnTo>
                  <a:lnTo>
                    <a:pt x="24" y="717"/>
                  </a:lnTo>
                  <a:lnTo>
                    <a:pt x="31" y="717"/>
                  </a:lnTo>
                  <a:lnTo>
                    <a:pt x="34" y="717"/>
                  </a:lnTo>
                  <a:lnTo>
                    <a:pt x="41" y="717"/>
                  </a:lnTo>
                  <a:lnTo>
                    <a:pt x="44" y="717"/>
                  </a:lnTo>
                  <a:lnTo>
                    <a:pt x="51" y="717"/>
                  </a:lnTo>
                  <a:lnTo>
                    <a:pt x="54" y="713"/>
                  </a:lnTo>
                  <a:lnTo>
                    <a:pt x="61" y="713"/>
                  </a:lnTo>
                  <a:lnTo>
                    <a:pt x="64" y="713"/>
                  </a:lnTo>
                  <a:lnTo>
                    <a:pt x="68" y="713"/>
                  </a:lnTo>
                  <a:lnTo>
                    <a:pt x="75" y="709"/>
                  </a:lnTo>
                  <a:lnTo>
                    <a:pt x="78" y="709"/>
                  </a:lnTo>
                  <a:lnTo>
                    <a:pt x="85" y="709"/>
                  </a:lnTo>
                  <a:lnTo>
                    <a:pt x="88" y="705"/>
                  </a:lnTo>
                  <a:lnTo>
                    <a:pt x="95" y="705"/>
                  </a:lnTo>
                  <a:lnTo>
                    <a:pt x="98" y="702"/>
                  </a:lnTo>
                  <a:lnTo>
                    <a:pt x="105" y="702"/>
                  </a:lnTo>
                  <a:lnTo>
                    <a:pt x="108" y="697"/>
                  </a:lnTo>
                  <a:lnTo>
                    <a:pt x="112" y="697"/>
                  </a:lnTo>
                  <a:lnTo>
                    <a:pt x="119" y="694"/>
                  </a:lnTo>
                  <a:lnTo>
                    <a:pt x="123" y="690"/>
                  </a:lnTo>
                  <a:lnTo>
                    <a:pt x="129" y="690"/>
                  </a:lnTo>
                  <a:lnTo>
                    <a:pt x="133" y="686"/>
                  </a:lnTo>
                  <a:lnTo>
                    <a:pt x="139" y="682"/>
                  </a:lnTo>
                  <a:lnTo>
                    <a:pt x="143" y="679"/>
                  </a:lnTo>
                  <a:lnTo>
                    <a:pt x="149" y="674"/>
                  </a:lnTo>
                  <a:lnTo>
                    <a:pt x="153" y="671"/>
                  </a:lnTo>
                  <a:lnTo>
                    <a:pt x="160" y="667"/>
                  </a:lnTo>
                  <a:lnTo>
                    <a:pt x="163" y="663"/>
                  </a:lnTo>
                  <a:lnTo>
                    <a:pt x="167" y="659"/>
                  </a:lnTo>
                  <a:lnTo>
                    <a:pt x="174" y="656"/>
                  </a:lnTo>
                  <a:lnTo>
                    <a:pt x="177" y="648"/>
                  </a:lnTo>
                  <a:lnTo>
                    <a:pt x="184" y="644"/>
                  </a:lnTo>
                  <a:lnTo>
                    <a:pt x="187" y="640"/>
                  </a:lnTo>
                  <a:lnTo>
                    <a:pt x="194" y="633"/>
                  </a:lnTo>
                  <a:lnTo>
                    <a:pt x="197" y="625"/>
                  </a:lnTo>
                  <a:lnTo>
                    <a:pt x="204" y="621"/>
                  </a:lnTo>
                  <a:lnTo>
                    <a:pt x="207" y="613"/>
                  </a:lnTo>
                  <a:lnTo>
                    <a:pt x="211" y="605"/>
                  </a:lnTo>
                  <a:lnTo>
                    <a:pt x="218" y="598"/>
                  </a:lnTo>
                  <a:lnTo>
                    <a:pt x="221" y="590"/>
                  </a:lnTo>
                  <a:lnTo>
                    <a:pt x="228" y="582"/>
                  </a:lnTo>
                  <a:lnTo>
                    <a:pt x="231" y="570"/>
                  </a:lnTo>
                  <a:lnTo>
                    <a:pt x="238" y="562"/>
                  </a:lnTo>
                  <a:lnTo>
                    <a:pt x="241" y="551"/>
                  </a:lnTo>
                  <a:lnTo>
                    <a:pt x="248" y="544"/>
                  </a:lnTo>
                  <a:lnTo>
                    <a:pt x="251" y="532"/>
                  </a:lnTo>
                  <a:lnTo>
                    <a:pt x="255" y="524"/>
                  </a:lnTo>
                  <a:lnTo>
                    <a:pt x="262" y="513"/>
                  </a:lnTo>
                  <a:lnTo>
                    <a:pt x="266" y="501"/>
                  </a:lnTo>
                  <a:lnTo>
                    <a:pt x="272" y="489"/>
                  </a:lnTo>
                  <a:lnTo>
                    <a:pt x="275" y="478"/>
                  </a:lnTo>
                  <a:lnTo>
                    <a:pt x="282" y="466"/>
                  </a:lnTo>
                  <a:lnTo>
                    <a:pt x="285" y="451"/>
                  </a:lnTo>
                  <a:lnTo>
                    <a:pt x="292" y="440"/>
                  </a:lnTo>
                  <a:lnTo>
                    <a:pt x="295" y="428"/>
                  </a:lnTo>
                  <a:lnTo>
                    <a:pt x="303" y="412"/>
                  </a:lnTo>
                  <a:lnTo>
                    <a:pt x="306" y="401"/>
                  </a:lnTo>
                  <a:lnTo>
                    <a:pt x="310" y="386"/>
                  </a:lnTo>
                  <a:lnTo>
                    <a:pt x="316" y="374"/>
                  </a:lnTo>
                  <a:lnTo>
                    <a:pt x="320" y="358"/>
                  </a:lnTo>
                  <a:lnTo>
                    <a:pt x="326" y="343"/>
                  </a:lnTo>
                  <a:lnTo>
                    <a:pt x="330" y="328"/>
                  </a:lnTo>
                  <a:lnTo>
                    <a:pt x="336" y="316"/>
                  </a:lnTo>
                  <a:lnTo>
                    <a:pt x="340" y="300"/>
                  </a:lnTo>
                  <a:lnTo>
                    <a:pt x="347" y="285"/>
                  </a:lnTo>
                  <a:lnTo>
                    <a:pt x="350" y="270"/>
                  </a:lnTo>
                  <a:lnTo>
                    <a:pt x="354" y="259"/>
                  </a:lnTo>
                  <a:lnTo>
                    <a:pt x="361" y="243"/>
                  </a:lnTo>
                  <a:lnTo>
                    <a:pt x="364" y="227"/>
                  </a:lnTo>
                  <a:lnTo>
                    <a:pt x="371" y="211"/>
                  </a:lnTo>
                  <a:lnTo>
                    <a:pt x="374" y="200"/>
                  </a:lnTo>
                  <a:lnTo>
                    <a:pt x="381" y="185"/>
                  </a:lnTo>
                  <a:lnTo>
                    <a:pt x="384" y="173"/>
                  </a:lnTo>
                  <a:lnTo>
                    <a:pt x="391" y="158"/>
                  </a:lnTo>
                  <a:lnTo>
                    <a:pt x="394" y="147"/>
                  </a:lnTo>
                  <a:lnTo>
                    <a:pt x="398" y="131"/>
                  </a:lnTo>
                  <a:lnTo>
                    <a:pt x="405" y="119"/>
                  </a:lnTo>
                  <a:lnTo>
                    <a:pt x="408" y="107"/>
                  </a:lnTo>
                  <a:lnTo>
                    <a:pt x="415" y="96"/>
                  </a:lnTo>
                  <a:lnTo>
                    <a:pt x="418" y="84"/>
                  </a:lnTo>
                  <a:lnTo>
                    <a:pt x="425" y="77"/>
                  </a:lnTo>
                  <a:lnTo>
                    <a:pt x="428" y="66"/>
                  </a:lnTo>
                  <a:lnTo>
                    <a:pt x="435" y="58"/>
                  </a:lnTo>
                  <a:lnTo>
                    <a:pt x="438" y="50"/>
                  </a:lnTo>
                  <a:lnTo>
                    <a:pt x="446" y="42"/>
                  </a:lnTo>
                  <a:lnTo>
                    <a:pt x="449" y="35"/>
                  </a:lnTo>
                  <a:lnTo>
                    <a:pt x="453" y="27"/>
                  </a:lnTo>
                  <a:lnTo>
                    <a:pt x="459" y="19"/>
                  </a:lnTo>
                  <a:lnTo>
                    <a:pt x="463" y="15"/>
                  </a:lnTo>
                  <a:lnTo>
                    <a:pt x="469" y="12"/>
                  </a:lnTo>
                  <a:lnTo>
                    <a:pt x="473" y="7"/>
                  </a:lnTo>
                  <a:lnTo>
                    <a:pt x="479" y="4"/>
                  </a:lnTo>
                  <a:lnTo>
                    <a:pt x="483" y="4"/>
                  </a:lnTo>
                  <a:lnTo>
                    <a:pt x="490" y="4"/>
                  </a:lnTo>
                  <a:lnTo>
                    <a:pt x="494" y="0"/>
                  </a:lnTo>
                  <a:lnTo>
                    <a:pt x="497" y="4"/>
                  </a:lnTo>
                  <a:lnTo>
                    <a:pt x="504" y="4"/>
                  </a:lnTo>
                  <a:lnTo>
                    <a:pt x="507" y="4"/>
                  </a:lnTo>
                  <a:lnTo>
                    <a:pt x="514" y="7"/>
                  </a:lnTo>
                  <a:lnTo>
                    <a:pt x="517" y="12"/>
                  </a:lnTo>
                  <a:lnTo>
                    <a:pt x="524" y="15"/>
                  </a:lnTo>
                  <a:lnTo>
                    <a:pt x="527" y="19"/>
                  </a:lnTo>
                  <a:lnTo>
                    <a:pt x="534" y="27"/>
                  </a:lnTo>
                  <a:lnTo>
                    <a:pt x="538" y="35"/>
                  </a:lnTo>
                  <a:lnTo>
                    <a:pt x="541" y="42"/>
                  </a:lnTo>
                  <a:lnTo>
                    <a:pt x="548" y="50"/>
                  </a:lnTo>
                  <a:lnTo>
                    <a:pt x="551" y="58"/>
                  </a:lnTo>
                  <a:lnTo>
                    <a:pt x="558" y="66"/>
                  </a:lnTo>
                  <a:lnTo>
                    <a:pt x="561" y="77"/>
                  </a:lnTo>
                  <a:lnTo>
                    <a:pt x="568" y="84"/>
                  </a:lnTo>
                  <a:lnTo>
                    <a:pt x="571" y="96"/>
                  </a:lnTo>
                  <a:lnTo>
                    <a:pt x="578" y="107"/>
                  </a:lnTo>
                  <a:lnTo>
                    <a:pt x="582" y="119"/>
                  </a:lnTo>
                  <a:lnTo>
                    <a:pt x="589" y="131"/>
                  </a:lnTo>
                  <a:lnTo>
                    <a:pt x="592" y="147"/>
                  </a:lnTo>
                  <a:lnTo>
                    <a:pt x="596" y="158"/>
                  </a:lnTo>
                  <a:lnTo>
                    <a:pt x="602" y="173"/>
                  </a:lnTo>
                  <a:lnTo>
                    <a:pt x="606" y="185"/>
                  </a:lnTo>
                  <a:lnTo>
                    <a:pt x="612" y="200"/>
                  </a:lnTo>
                  <a:lnTo>
                    <a:pt x="616" y="211"/>
                  </a:lnTo>
                  <a:lnTo>
                    <a:pt x="622" y="227"/>
                  </a:lnTo>
                  <a:lnTo>
                    <a:pt x="626" y="243"/>
                  </a:lnTo>
                  <a:lnTo>
                    <a:pt x="633" y="259"/>
                  </a:lnTo>
                  <a:lnTo>
                    <a:pt x="637" y="270"/>
                  </a:lnTo>
                  <a:lnTo>
                    <a:pt x="640" y="285"/>
                  </a:lnTo>
                  <a:lnTo>
                    <a:pt x="647" y="300"/>
                  </a:lnTo>
                  <a:lnTo>
                    <a:pt x="650" y="316"/>
                  </a:lnTo>
                  <a:lnTo>
                    <a:pt x="657" y="328"/>
                  </a:lnTo>
                  <a:lnTo>
                    <a:pt x="660" y="343"/>
                  </a:lnTo>
                  <a:lnTo>
                    <a:pt x="667" y="358"/>
                  </a:lnTo>
                  <a:lnTo>
                    <a:pt x="670" y="374"/>
                  </a:lnTo>
                  <a:lnTo>
                    <a:pt x="677" y="386"/>
                  </a:lnTo>
                  <a:lnTo>
                    <a:pt x="681" y="401"/>
                  </a:lnTo>
                  <a:lnTo>
                    <a:pt x="684" y="412"/>
                  </a:lnTo>
                  <a:lnTo>
                    <a:pt x="691" y="428"/>
                  </a:lnTo>
                  <a:lnTo>
                    <a:pt x="694" y="440"/>
                  </a:lnTo>
                  <a:lnTo>
                    <a:pt x="701" y="451"/>
                  </a:lnTo>
                  <a:lnTo>
                    <a:pt x="704" y="466"/>
                  </a:lnTo>
                  <a:lnTo>
                    <a:pt x="711" y="478"/>
                  </a:lnTo>
                  <a:lnTo>
                    <a:pt x="714" y="489"/>
                  </a:lnTo>
                  <a:lnTo>
                    <a:pt x="721" y="501"/>
                  </a:lnTo>
                  <a:lnTo>
                    <a:pt x="725" y="513"/>
                  </a:lnTo>
                  <a:lnTo>
                    <a:pt x="732" y="524"/>
                  </a:lnTo>
                  <a:lnTo>
                    <a:pt x="735" y="532"/>
                  </a:lnTo>
                  <a:lnTo>
                    <a:pt x="738" y="544"/>
                  </a:lnTo>
                  <a:lnTo>
                    <a:pt x="745" y="551"/>
                  </a:lnTo>
                  <a:lnTo>
                    <a:pt x="748" y="562"/>
                  </a:lnTo>
                  <a:lnTo>
                    <a:pt x="755" y="570"/>
                  </a:lnTo>
                  <a:lnTo>
                    <a:pt x="758" y="582"/>
                  </a:lnTo>
                  <a:lnTo>
                    <a:pt x="765" y="590"/>
                  </a:lnTo>
                  <a:lnTo>
                    <a:pt x="769" y="598"/>
                  </a:lnTo>
                  <a:lnTo>
                    <a:pt x="776" y="605"/>
                  </a:lnTo>
                  <a:lnTo>
                    <a:pt x="779" y="613"/>
                  </a:lnTo>
                  <a:lnTo>
                    <a:pt x="783" y="621"/>
                  </a:lnTo>
                  <a:lnTo>
                    <a:pt x="789" y="625"/>
                  </a:lnTo>
                  <a:lnTo>
                    <a:pt x="793" y="633"/>
                  </a:lnTo>
                  <a:lnTo>
                    <a:pt x="799" y="640"/>
                  </a:lnTo>
                  <a:lnTo>
                    <a:pt x="803" y="644"/>
                  </a:lnTo>
                  <a:lnTo>
                    <a:pt x="809" y="648"/>
                  </a:lnTo>
                  <a:lnTo>
                    <a:pt x="813" y="656"/>
                  </a:lnTo>
                  <a:lnTo>
                    <a:pt x="820" y="659"/>
                  </a:lnTo>
                  <a:lnTo>
                    <a:pt x="824" y="663"/>
                  </a:lnTo>
                  <a:lnTo>
                    <a:pt x="827" y="667"/>
                  </a:lnTo>
                  <a:lnTo>
                    <a:pt x="834" y="671"/>
                  </a:lnTo>
                  <a:lnTo>
                    <a:pt x="837" y="674"/>
                  </a:lnTo>
                  <a:lnTo>
                    <a:pt x="844" y="679"/>
                  </a:lnTo>
                  <a:lnTo>
                    <a:pt x="847" y="682"/>
                  </a:lnTo>
                  <a:lnTo>
                    <a:pt x="854" y="686"/>
                  </a:lnTo>
                  <a:lnTo>
                    <a:pt x="857" y="690"/>
                  </a:lnTo>
                  <a:lnTo>
                    <a:pt x="864" y="690"/>
                  </a:lnTo>
                  <a:lnTo>
                    <a:pt x="868" y="694"/>
                  </a:lnTo>
                  <a:lnTo>
                    <a:pt x="875" y="697"/>
                  </a:lnTo>
                  <a:lnTo>
                    <a:pt x="878" y="697"/>
                  </a:lnTo>
                  <a:lnTo>
                    <a:pt x="881" y="702"/>
                  </a:lnTo>
                  <a:lnTo>
                    <a:pt x="888" y="702"/>
                  </a:lnTo>
                  <a:lnTo>
                    <a:pt x="891" y="705"/>
                  </a:lnTo>
                  <a:lnTo>
                    <a:pt x="898" y="705"/>
                  </a:lnTo>
                  <a:lnTo>
                    <a:pt x="901" y="709"/>
                  </a:lnTo>
                  <a:lnTo>
                    <a:pt x="908" y="709"/>
                  </a:lnTo>
                  <a:lnTo>
                    <a:pt x="912" y="709"/>
                  </a:lnTo>
                  <a:lnTo>
                    <a:pt x="919" y="713"/>
                  </a:lnTo>
                  <a:lnTo>
                    <a:pt x="922" y="713"/>
                  </a:lnTo>
                  <a:lnTo>
                    <a:pt x="926" y="713"/>
                  </a:lnTo>
                  <a:lnTo>
                    <a:pt x="932" y="713"/>
                  </a:lnTo>
                  <a:lnTo>
                    <a:pt x="936" y="717"/>
                  </a:lnTo>
                  <a:lnTo>
                    <a:pt x="942" y="717"/>
                  </a:lnTo>
                  <a:lnTo>
                    <a:pt x="946" y="717"/>
                  </a:lnTo>
                  <a:lnTo>
                    <a:pt x="952" y="717"/>
                  </a:lnTo>
                  <a:lnTo>
                    <a:pt x="956" y="717"/>
                  </a:lnTo>
                  <a:lnTo>
                    <a:pt x="963" y="717"/>
                  </a:lnTo>
                  <a:lnTo>
                    <a:pt x="967" y="720"/>
                  </a:lnTo>
                  <a:lnTo>
                    <a:pt x="970" y="720"/>
                  </a:lnTo>
                  <a:lnTo>
                    <a:pt x="977" y="720"/>
                  </a:lnTo>
                  <a:lnTo>
                    <a:pt x="980" y="720"/>
                  </a:lnTo>
                  <a:lnTo>
                    <a:pt x="987" y="720"/>
                  </a:lnTo>
                  <a:lnTo>
                    <a:pt x="987" y="740"/>
                  </a:lnTo>
                  <a:lnTo>
                    <a:pt x="980" y="740"/>
                  </a:lnTo>
                  <a:lnTo>
                    <a:pt x="977" y="740"/>
                  </a:lnTo>
                  <a:lnTo>
                    <a:pt x="970" y="740"/>
                  </a:lnTo>
                  <a:lnTo>
                    <a:pt x="967" y="740"/>
                  </a:lnTo>
                  <a:lnTo>
                    <a:pt x="963" y="740"/>
                  </a:lnTo>
                  <a:lnTo>
                    <a:pt x="956" y="740"/>
                  </a:lnTo>
                  <a:lnTo>
                    <a:pt x="952" y="740"/>
                  </a:lnTo>
                  <a:lnTo>
                    <a:pt x="946" y="740"/>
                  </a:lnTo>
                  <a:lnTo>
                    <a:pt x="942" y="740"/>
                  </a:lnTo>
                  <a:lnTo>
                    <a:pt x="936" y="740"/>
                  </a:lnTo>
                  <a:lnTo>
                    <a:pt x="932" y="740"/>
                  </a:lnTo>
                  <a:lnTo>
                    <a:pt x="926" y="740"/>
                  </a:lnTo>
                  <a:lnTo>
                    <a:pt x="922" y="740"/>
                  </a:lnTo>
                  <a:lnTo>
                    <a:pt x="919" y="740"/>
                  </a:lnTo>
                  <a:lnTo>
                    <a:pt x="912" y="740"/>
                  </a:lnTo>
                  <a:lnTo>
                    <a:pt x="908" y="740"/>
                  </a:lnTo>
                  <a:lnTo>
                    <a:pt x="901" y="740"/>
                  </a:lnTo>
                  <a:lnTo>
                    <a:pt x="898" y="740"/>
                  </a:lnTo>
                  <a:lnTo>
                    <a:pt x="891" y="740"/>
                  </a:lnTo>
                  <a:lnTo>
                    <a:pt x="888" y="740"/>
                  </a:lnTo>
                  <a:lnTo>
                    <a:pt x="881" y="740"/>
                  </a:lnTo>
                  <a:lnTo>
                    <a:pt x="878" y="740"/>
                  </a:lnTo>
                  <a:lnTo>
                    <a:pt x="875" y="740"/>
                  </a:lnTo>
                  <a:lnTo>
                    <a:pt x="868" y="740"/>
                  </a:lnTo>
                  <a:lnTo>
                    <a:pt x="864" y="740"/>
                  </a:lnTo>
                  <a:lnTo>
                    <a:pt x="857" y="740"/>
                  </a:lnTo>
                  <a:lnTo>
                    <a:pt x="854" y="740"/>
                  </a:lnTo>
                  <a:lnTo>
                    <a:pt x="847" y="740"/>
                  </a:lnTo>
                  <a:lnTo>
                    <a:pt x="844" y="740"/>
                  </a:lnTo>
                  <a:lnTo>
                    <a:pt x="837" y="740"/>
                  </a:lnTo>
                  <a:lnTo>
                    <a:pt x="834" y="740"/>
                  </a:lnTo>
                  <a:lnTo>
                    <a:pt x="827" y="740"/>
                  </a:lnTo>
                  <a:lnTo>
                    <a:pt x="824" y="740"/>
                  </a:lnTo>
                  <a:lnTo>
                    <a:pt x="820" y="740"/>
                  </a:lnTo>
                  <a:lnTo>
                    <a:pt x="813" y="740"/>
                  </a:lnTo>
                  <a:lnTo>
                    <a:pt x="809" y="740"/>
                  </a:lnTo>
                  <a:lnTo>
                    <a:pt x="803" y="740"/>
                  </a:lnTo>
                  <a:lnTo>
                    <a:pt x="799" y="740"/>
                  </a:lnTo>
                  <a:lnTo>
                    <a:pt x="793" y="740"/>
                  </a:lnTo>
                  <a:lnTo>
                    <a:pt x="789" y="740"/>
                  </a:lnTo>
                  <a:lnTo>
                    <a:pt x="783" y="740"/>
                  </a:lnTo>
                  <a:lnTo>
                    <a:pt x="779" y="740"/>
                  </a:lnTo>
                  <a:lnTo>
                    <a:pt x="776" y="740"/>
                  </a:lnTo>
                  <a:lnTo>
                    <a:pt x="769" y="740"/>
                  </a:lnTo>
                  <a:lnTo>
                    <a:pt x="765" y="740"/>
                  </a:lnTo>
                  <a:lnTo>
                    <a:pt x="758" y="740"/>
                  </a:lnTo>
                  <a:lnTo>
                    <a:pt x="755" y="740"/>
                  </a:lnTo>
                  <a:lnTo>
                    <a:pt x="748" y="740"/>
                  </a:lnTo>
                  <a:lnTo>
                    <a:pt x="745" y="740"/>
                  </a:lnTo>
                  <a:lnTo>
                    <a:pt x="738" y="740"/>
                  </a:lnTo>
                  <a:lnTo>
                    <a:pt x="735" y="740"/>
                  </a:lnTo>
                  <a:lnTo>
                    <a:pt x="732" y="740"/>
                  </a:lnTo>
                  <a:lnTo>
                    <a:pt x="725" y="740"/>
                  </a:lnTo>
                  <a:lnTo>
                    <a:pt x="721" y="740"/>
                  </a:lnTo>
                  <a:lnTo>
                    <a:pt x="714" y="740"/>
                  </a:lnTo>
                  <a:lnTo>
                    <a:pt x="711" y="740"/>
                  </a:lnTo>
                  <a:lnTo>
                    <a:pt x="704" y="740"/>
                  </a:lnTo>
                  <a:lnTo>
                    <a:pt x="701" y="740"/>
                  </a:lnTo>
                  <a:lnTo>
                    <a:pt x="694" y="740"/>
                  </a:lnTo>
                  <a:lnTo>
                    <a:pt x="691" y="740"/>
                  </a:lnTo>
                  <a:lnTo>
                    <a:pt x="684" y="740"/>
                  </a:lnTo>
                  <a:lnTo>
                    <a:pt x="681" y="740"/>
                  </a:lnTo>
                  <a:lnTo>
                    <a:pt x="677" y="740"/>
                  </a:lnTo>
                  <a:lnTo>
                    <a:pt x="670" y="740"/>
                  </a:lnTo>
                  <a:lnTo>
                    <a:pt x="667" y="740"/>
                  </a:lnTo>
                  <a:lnTo>
                    <a:pt x="660" y="740"/>
                  </a:lnTo>
                  <a:lnTo>
                    <a:pt x="657" y="740"/>
                  </a:lnTo>
                  <a:lnTo>
                    <a:pt x="650" y="740"/>
                  </a:lnTo>
                  <a:lnTo>
                    <a:pt x="647" y="740"/>
                  </a:lnTo>
                  <a:lnTo>
                    <a:pt x="640" y="740"/>
                  </a:lnTo>
                  <a:lnTo>
                    <a:pt x="637" y="740"/>
                  </a:lnTo>
                  <a:lnTo>
                    <a:pt x="633" y="740"/>
                  </a:lnTo>
                  <a:lnTo>
                    <a:pt x="626" y="740"/>
                  </a:lnTo>
                  <a:lnTo>
                    <a:pt x="622" y="740"/>
                  </a:lnTo>
                  <a:lnTo>
                    <a:pt x="616" y="740"/>
                  </a:lnTo>
                  <a:lnTo>
                    <a:pt x="612" y="740"/>
                  </a:lnTo>
                  <a:lnTo>
                    <a:pt x="606" y="740"/>
                  </a:lnTo>
                  <a:lnTo>
                    <a:pt x="602" y="740"/>
                  </a:lnTo>
                  <a:lnTo>
                    <a:pt x="596" y="740"/>
                  </a:lnTo>
                  <a:lnTo>
                    <a:pt x="592" y="740"/>
                  </a:lnTo>
                  <a:lnTo>
                    <a:pt x="589" y="740"/>
                  </a:lnTo>
                  <a:lnTo>
                    <a:pt x="582" y="740"/>
                  </a:lnTo>
                  <a:lnTo>
                    <a:pt x="578" y="740"/>
                  </a:lnTo>
                  <a:lnTo>
                    <a:pt x="571" y="740"/>
                  </a:lnTo>
                  <a:lnTo>
                    <a:pt x="568" y="740"/>
                  </a:lnTo>
                  <a:lnTo>
                    <a:pt x="561" y="740"/>
                  </a:lnTo>
                  <a:lnTo>
                    <a:pt x="558" y="740"/>
                  </a:lnTo>
                  <a:lnTo>
                    <a:pt x="551" y="740"/>
                  </a:lnTo>
                  <a:lnTo>
                    <a:pt x="548" y="740"/>
                  </a:lnTo>
                  <a:lnTo>
                    <a:pt x="541" y="740"/>
                  </a:lnTo>
                  <a:lnTo>
                    <a:pt x="538" y="740"/>
                  </a:lnTo>
                  <a:lnTo>
                    <a:pt x="534" y="740"/>
                  </a:lnTo>
                  <a:lnTo>
                    <a:pt x="527" y="740"/>
                  </a:lnTo>
                  <a:lnTo>
                    <a:pt x="524" y="740"/>
                  </a:lnTo>
                  <a:lnTo>
                    <a:pt x="517" y="740"/>
                  </a:lnTo>
                  <a:lnTo>
                    <a:pt x="514" y="740"/>
                  </a:lnTo>
                  <a:lnTo>
                    <a:pt x="507" y="740"/>
                  </a:lnTo>
                  <a:lnTo>
                    <a:pt x="504" y="740"/>
                  </a:lnTo>
                  <a:lnTo>
                    <a:pt x="497" y="740"/>
                  </a:lnTo>
                  <a:lnTo>
                    <a:pt x="494" y="740"/>
                  </a:lnTo>
                  <a:lnTo>
                    <a:pt x="490" y="740"/>
                  </a:lnTo>
                  <a:lnTo>
                    <a:pt x="483" y="740"/>
                  </a:lnTo>
                  <a:lnTo>
                    <a:pt x="479" y="740"/>
                  </a:lnTo>
                  <a:lnTo>
                    <a:pt x="473" y="740"/>
                  </a:lnTo>
                  <a:lnTo>
                    <a:pt x="469" y="740"/>
                  </a:lnTo>
                  <a:lnTo>
                    <a:pt x="463" y="740"/>
                  </a:lnTo>
                  <a:lnTo>
                    <a:pt x="459" y="740"/>
                  </a:lnTo>
                  <a:lnTo>
                    <a:pt x="453" y="740"/>
                  </a:lnTo>
                  <a:lnTo>
                    <a:pt x="449" y="740"/>
                  </a:lnTo>
                  <a:lnTo>
                    <a:pt x="446" y="740"/>
                  </a:lnTo>
                  <a:lnTo>
                    <a:pt x="438" y="740"/>
                  </a:lnTo>
                  <a:lnTo>
                    <a:pt x="435" y="740"/>
                  </a:lnTo>
                  <a:lnTo>
                    <a:pt x="428" y="740"/>
                  </a:lnTo>
                  <a:lnTo>
                    <a:pt x="425" y="740"/>
                  </a:lnTo>
                  <a:lnTo>
                    <a:pt x="418" y="740"/>
                  </a:lnTo>
                  <a:lnTo>
                    <a:pt x="415" y="740"/>
                  </a:lnTo>
                  <a:lnTo>
                    <a:pt x="408" y="740"/>
                  </a:lnTo>
                  <a:lnTo>
                    <a:pt x="405" y="740"/>
                  </a:lnTo>
                  <a:lnTo>
                    <a:pt x="398" y="740"/>
                  </a:lnTo>
                  <a:lnTo>
                    <a:pt x="394" y="740"/>
                  </a:lnTo>
                  <a:lnTo>
                    <a:pt x="391" y="740"/>
                  </a:lnTo>
                  <a:lnTo>
                    <a:pt x="384" y="740"/>
                  </a:lnTo>
                  <a:lnTo>
                    <a:pt x="381" y="740"/>
                  </a:lnTo>
                  <a:lnTo>
                    <a:pt x="374" y="740"/>
                  </a:lnTo>
                  <a:lnTo>
                    <a:pt x="371" y="740"/>
                  </a:lnTo>
                  <a:lnTo>
                    <a:pt x="364" y="740"/>
                  </a:lnTo>
                  <a:lnTo>
                    <a:pt x="361" y="740"/>
                  </a:lnTo>
                  <a:lnTo>
                    <a:pt x="354" y="740"/>
                  </a:lnTo>
                  <a:lnTo>
                    <a:pt x="350" y="740"/>
                  </a:lnTo>
                  <a:lnTo>
                    <a:pt x="347" y="740"/>
                  </a:lnTo>
                  <a:lnTo>
                    <a:pt x="340" y="740"/>
                  </a:lnTo>
                  <a:lnTo>
                    <a:pt x="336" y="740"/>
                  </a:lnTo>
                  <a:lnTo>
                    <a:pt x="330" y="740"/>
                  </a:lnTo>
                  <a:lnTo>
                    <a:pt x="326" y="740"/>
                  </a:lnTo>
                  <a:lnTo>
                    <a:pt x="320" y="740"/>
                  </a:lnTo>
                  <a:lnTo>
                    <a:pt x="316" y="740"/>
                  </a:lnTo>
                  <a:lnTo>
                    <a:pt x="310" y="740"/>
                  </a:lnTo>
                  <a:lnTo>
                    <a:pt x="306" y="740"/>
                  </a:lnTo>
                  <a:lnTo>
                    <a:pt x="303" y="740"/>
                  </a:lnTo>
                  <a:lnTo>
                    <a:pt x="295" y="740"/>
                  </a:lnTo>
                  <a:lnTo>
                    <a:pt x="292" y="740"/>
                  </a:lnTo>
                  <a:lnTo>
                    <a:pt x="285" y="740"/>
                  </a:lnTo>
                  <a:lnTo>
                    <a:pt x="282" y="740"/>
                  </a:lnTo>
                  <a:lnTo>
                    <a:pt x="275" y="740"/>
                  </a:lnTo>
                  <a:lnTo>
                    <a:pt x="272" y="740"/>
                  </a:lnTo>
                  <a:lnTo>
                    <a:pt x="266" y="740"/>
                  </a:lnTo>
                  <a:lnTo>
                    <a:pt x="262" y="740"/>
                  </a:lnTo>
                  <a:lnTo>
                    <a:pt x="255" y="740"/>
                  </a:lnTo>
                  <a:lnTo>
                    <a:pt x="251" y="740"/>
                  </a:lnTo>
                  <a:lnTo>
                    <a:pt x="248" y="740"/>
                  </a:lnTo>
                  <a:lnTo>
                    <a:pt x="241" y="740"/>
                  </a:lnTo>
                  <a:lnTo>
                    <a:pt x="238" y="740"/>
                  </a:lnTo>
                  <a:lnTo>
                    <a:pt x="231" y="740"/>
                  </a:lnTo>
                  <a:lnTo>
                    <a:pt x="228" y="740"/>
                  </a:lnTo>
                  <a:lnTo>
                    <a:pt x="221" y="740"/>
                  </a:lnTo>
                  <a:lnTo>
                    <a:pt x="218" y="740"/>
                  </a:lnTo>
                  <a:lnTo>
                    <a:pt x="211" y="740"/>
                  </a:lnTo>
                  <a:lnTo>
                    <a:pt x="207" y="740"/>
                  </a:lnTo>
                  <a:lnTo>
                    <a:pt x="204" y="740"/>
                  </a:lnTo>
                  <a:lnTo>
                    <a:pt x="197" y="740"/>
                  </a:lnTo>
                  <a:lnTo>
                    <a:pt x="194" y="740"/>
                  </a:lnTo>
                  <a:lnTo>
                    <a:pt x="187" y="740"/>
                  </a:lnTo>
                  <a:lnTo>
                    <a:pt x="184" y="740"/>
                  </a:lnTo>
                  <a:lnTo>
                    <a:pt x="177" y="740"/>
                  </a:lnTo>
                  <a:lnTo>
                    <a:pt x="174" y="740"/>
                  </a:lnTo>
                  <a:lnTo>
                    <a:pt x="167" y="740"/>
                  </a:lnTo>
                  <a:lnTo>
                    <a:pt x="163" y="740"/>
                  </a:lnTo>
                  <a:lnTo>
                    <a:pt x="160" y="740"/>
                  </a:lnTo>
                  <a:lnTo>
                    <a:pt x="153" y="740"/>
                  </a:lnTo>
                  <a:lnTo>
                    <a:pt x="149" y="740"/>
                  </a:lnTo>
                  <a:lnTo>
                    <a:pt x="143" y="740"/>
                  </a:lnTo>
                  <a:lnTo>
                    <a:pt x="139" y="740"/>
                  </a:lnTo>
                  <a:lnTo>
                    <a:pt x="133" y="740"/>
                  </a:lnTo>
                  <a:lnTo>
                    <a:pt x="129" y="740"/>
                  </a:lnTo>
                  <a:lnTo>
                    <a:pt x="123" y="740"/>
                  </a:lnTo>
                  <a:lnTo>
                    <a:pt x="119" y="740"/>
                  </a:lnTo>
                  <a:lnTo>
                    <a:pt x="112" y="740"/>
                  </a:lnTo>
                  <a:lnTo>
                    <a:pt x="108" y="740"/>
                  </a:lnTo>
                  <a:lnTo>
                    <a:pt x="105" y="740"/>
                  </a:lnTo>
                  <a:lnTo>
                    <a:pt x="98" y="740"/>
                  </a:lnTo>
                  <a:lnTo>
                    <a:pt x="95" y="740"/>
                  </a:lnTo>
                  <a:lnTo>
                    <a:pt x="88" y="740"/>
                  </a:lnTo>
                  <a:lnTo>
                    <a:pt x="85" y="740"/>
                  </a:lnTo>
                  <a:lnTo>
                    <a:pt x="78" y="740"/>
                  </a:lnTo>
                  <a:lnTo>
                    <a:pt x="75" y="740"/>
                  </a:lnTo>
                  <a:lnTo>
                    <a:pt x="68" y="740"/>
                  </a:lnTo>
                  <a:lnTo>
                    <a:pt x="64" y="740"/>
                  </a:lnTo>
                  <a:lnTo>
                    <a:pt x="61" y="740"/>
                  </a:lnTo>
                  <a:lnTo>
                    <a:pt x="54" y="740"/>
                  </a:lnTo>
                  <a:lnTo>
                    <a:pt x="51" y="740"/>
                  </a:lnTo>
                  <a:lnTo>
                    <a:pt x="44" y="740"/>
                  </a:lnTo>
                  <a:lnTo>
                    <a:pt x="41" y="740"/>
                  </a:lnTo>
                  <a:lnTo>
                    <a:pt x="34" y="740"/>
                  </a:lnTo>
                  <a:lnTo>
                    <a:pt x="31" y="740"/>
                  </a:lnTo>
                  <a:lnTo>
                    <a:pt x="24" y="740"/>
                  </a:lnTo>
                  <a:lnTo>
                    <a:pt x="20" y="740"/>
                  </a:lnTo>
                  <a:lnTo>
                    <a:pt x="17" y="740"/>
                  </a:lnTo>
                  <a:lnTo>
                    <a:pt x="10" y="740"/>
                  </a:lnTo>
                  <a:lnTo>
                    <a:pt x="6" y="740"/>
                  </a:lnTo>
                  <a:lnTo>
                    <a:pt x="0" y="740"/>
                  </a:lnTo>
                  <a:lnTo>
                    <a:pt x="0" y="72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30" name="Freeform 70"/>
            <p:cNvSpPr>
              <a:spLocks/>
            </p:cNvSpPr>
            <p:nvPr/>
          </p:nvSpPr>
          <p:spPr bwMode="auto">
            <a:xfrm>
              <a:off x="878" y="3087"/>
              <a:ext cx="1082" cy="860"/>
            </a:xfrm>
            <a:custGeom>
              <a:avLst/>
              <a:gdLst>
                <a:gd name="T0" fmla="*/ 0 w 1082"/>
                <a:gd name="T1" fmla="*/ 859 h 860"/>
                <a:gd name="T2" fmla="*/ 1081 w 1082"/>
                <a:gd name="T3" fmla="*/ 859 h 860"/>
                <a:gd name="T4" fmla="*/ 1081 w 1082"/>
                <a:gd name="T5" fmla="*/ 0 h 860"/>
                <a:gd name="T6" fmla="*/ 0 w 1082"/>
                <a:gd name="T7" fmla="*/ 0 h 860"/>
                <a:gd name="T8" fmla="*/ 0 w 1082"/>
                <a:gd name="T9" fmla="*/ 859 h 860"/>
                <a:gd name="T10" fmla="*/ 0 60000 65536"/>
                <a:gd name="T11" fmla="*/ 0 60000 65536"/>
                <a:gd name="T12" fmla="*/ 0 60000 65536"/>
                <a:gd name="T13" fmla="*/ 0 60000 65536"/>
                <a:gd name="T14" fmla="*/ 0 60000 65536"/>
                <a:gd name="T15" fmla="*/ 0 w 1082"/>
                <a:gd name="T16" fmla="*/ 0 h 860"/>
                <a:gd name="T17" fmla="*/ 1082 w 1082"/>
                <a:gd name="T18" fmla="*/ 860 h 860"/>
              </a:gdLst>
              <a:ahLst/>
              <a:cxnLst>
                <a:cxn ang="T10">
                  <a:pos x="T0" y="T1"/>
                </a:cxn>
                <a:cxn ang="T11">
                  <a:pos x="T2" y="T3"/>
                </a:cxn>
                <a:cxn ang="T12">
                  <a:pos x="T4" y="T5"/>
                </a:cxn>
                <a:cxn ang="T13">
                  <a:pos x="T6" y="T7"/>
                </a:cxn>
                <a:cxn ang="T14">
                  <a:pos x="T8" y="T9"/>
                </a:cxn>
              </a:cxnLst>
              <a:rect l="T15" t="T16" r="T17" b="T18"/>
              <a:pathLst>
                <a:path w="1082" h="860">
                  <a:moveTo>
                    <a:pt x="0" y="859"/>
                  </a:moveTo>
                  <a:lnTo>
                    <a:pt x="1081" y="859"/>
                  </a:lnTo>
                  <a:lnTo>
                    <a:pt x="1081" y="0"/>
                  </a:lnTo>
                  <a:lnTo>
                    <a:pt x="0" y="0"/>
                  </a:lnTo>
                  <a:lnTo>
                    <a:pt x="0" y="859"/>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31" name="Freeform 71"/>
            <p:cNvSpPr>
              <a:spLocks/>
            </p:cNvSpPr>
            <p:nvPr/>
          </p:nvSpPr>
          <p:spPr bwMode="auto">
            <a:xfrm>
              <a:off x="925" y="3126"/>
              <a:ext cx="984" cy="800"/>
            </a:xfrm>
            <a:custGeom>
              <a:avLst/>
              <a:gdLst>
                <a:gd name="T0" fmla="*/ 31 w 984"/>
                <a:gd name="T1" fmla="*/ 776 h 800"/>
                <a:gd name="T2" fmla="*/ 64 w 984"/>
                <a:gd name="T3" fmla="*/ 776 h 800"/>
                <a:gd name="T4" fmla="*/ 98 w 984"/>
                <a:gd name="T5" fmla="*/ 776 h 800"/>
                <a:gd name="T6" fmla="*/ 132 w 984"/>
                <a:gd name="T7" fmla="*/ 776 h 800"/>
                <a:gd name="T8" fmla="*/ 166 w 984"/>
                <a:gd name="T9" fmla="*/ 776 h 800"/>
                <a:gd name="T10" fmla="*/ 203 w 984"/>
                <a:gd name="T11" fmla="*/ 768 h 800"/>
                <a:gd name="T12" fmla="*/ 237 w 984"/>
                <a:gd name="T13" fmla="*/ 750 h 800"/>
                <a:gd name="T14" fmla="*/ 271 w 984"/>
                <a:gd name="T15" fmla="*/ 715 h 800"/>
                <a:gd name="T16" fmla="*/ 304 w 984"/>
                <a:gd name="T17" fmla="*/ 650 h 800"/>
                <a:gd name="T18" fmla="*/ 339 w 984"/>
                <a:gd name="T19" fmla="*/ 543 h 800"/>
                <a:gd name="T20" fmla="*/ 373 w 984"/>
                <a:gd name="T21" fmla="*/ 397 h 800"/>
                <a:gd name="T22" fmla="*/ 406 w 984"/>
                <a:gd name="T23" fmla="*/ 233 h 800"/>
                <a:gd name="T24" fmla="*/ 444 w 984"/>
                <a:gd name="T25" fmla="*/ 92 h 800"/>
                <a:gd name="T26" fmla="*/ 477 w 984"/>
                <a:gd name="T27" fmla="*/ 8 h 800"/>
                <a:gd name="T28" fmla="*/ 512 w 984"/>
                <a:gd name="T29" fmla="*/ 15 h 800"/>
                <a:gd name="T30" fmla="*/ 546 w 984"/>
                <a:gd name="T31" fmla="*/ 107 h 800"/>
                <a:gd name="T32" fmla="*/ 579 w 984"/>
                <a:gd name="T33" fmla="*/ 256 h 800"/>
                <a:gd name="T34" fmla="*/ 614 w 984"/>
                <a:gd name="T35" fmla="*/ 420 h 800"/>
                <a:gd name="T36" fmla="*/ 647 w 984"/>
                <a:gd name="T37" fmla="*/ 562 h 800"/>
                <a:gd name="T38" fmla="*/ 681 w 984"/>
                <a:gd name="T39" fmla="*/ 662 h 800"/>
                <a:gd name="T40" fmla="*/ 718 w 984"/>
                <a:gd name="T41" fmla="*/ 722 h 800"/>
                <a:gd name="T42" fmla="*/ 752 w 984"/>
                <a:gd name="T43" fmla="*/ 753 h 800"/>
                <a:gd name="T44" fmla="*/ 786 w 984"/>
                <a:gd name="T45" fmla="*/ 768 h 800"/>
                <a:gd name="T46" fmla="*/ 820 w 984"/>
                <a:gd name="T47" fmla="*/ 776 h 800"/>
                <a:gd name="T48" fmla="*/ 854 w 984"/>
                <a:gd name="T49" fmla="*/ 776 h 800"/>
                <a:gd name="T50" fmla="*/ 888 w 984"/>
                <a:gd name="T51" fmla="*/ 776 h 800"/>
                <a:gd name="T52" fmla="*/ 922 w 984"/>
                <a:gd name="T53" fmla="*/ 776 h 800"/>
                <a:gd name="T54" fmla="*/ 959 w 984"/>
                <a:gd name="T55" fmla="*/ 776 h 800"/>
                <a:gd name="T56" fmla="*/ 976 w 984"/>
                <a:gd name="T57" fmla="*/ 799 h 800"/>
                <a:gd name="T58" fmla="*/ 942 w 984"/>
                <a:gd name="T59" fmla="*/ 799 h 800"/>
                <a:gd name="T60" fmla="*/ 908 w 984"/>
                <a:gd name="T61" fmla="*/ 799 h 800"/>
                <a:gd name="T62" fmla="*/ 874 w 984"/>
                <a:gd name="T63" fmla="*/ 799 h 800"/>
                <a:gd name="T64" fmla="*/ 841 w 984"/>
                <a:gd name="T65" fmla="*/ 799 h 800"/>
                <a:gd name="T66" fmla="*/ 806 w 984"/>
                <a:gd name="T67" fmla="*/ 799 h 800"/>
                <a:gd name="T68" fmla="*/ 772 w 984"/>
                <a:gd name="T69" fmla="*/ 799 h 800"/>
                <a:gd name="T70" fmla="*/ 735 w 984"/>
                <a:gd name="T71" fmla="*/ 799 h 800"/>
                <a:gd name="T72" fmla="*/ 701 w 984"/>
                <a:gd name="T73" fmla="*/ 799 h 800"/>
                <a:gd name="T74" fmla="*/ 668 w 984"/>
                <a:gd name="T75" fmla="*/ 799 h 800"/>
                <a:gd name="T76" fmla="*/ 634 w 984"/>
                <a:gd name="T77" fmla="*/ 799 h 800"/>
                <a:gd name="T78" fmla="*/ 600 w 984"/>
                <a:gd name="T79" fmla="*/ 799 h 800"/>
                <a:gd name="T80" fmla="*/ 566 w 984"/>
                <a:gd name="T81" fmla="*/ 799 h 800"/>
                <a:gd name="T82" fmla="*/ 532 w 984"/>
                <a:gd name="T83" fmla="*/ 799 h 800"/>
                <a:gd name="T84" fmla="*/ 495 w 984"/>
                <a:gd name="T85" fmla="*/ 799 h 800"/>
                <a:gd name="T86" fmla="*/ 461 w 984"/>
                <a:gd name="T87" fmla="*/ 799 h 800"/>
                <a:gd name="T88" fmla="*/ 427 w 984"/>
                <a:gd name="T89" fmla="*/ 799 h 800"/>
                <a:gd name="T90" fmla="*/ 393 w 984"/>
                <a:gd name="T91" fmla="*/ 799 h 800"/>
                <a:gd name="T92" fmla="*/ 359 w 984"/>
                <a:gd name="T93" fmla="*/ 799 h 800"/>
                <a:gd name="T94" fmla="*/ 325 w 984"/>
                <a:gd name="T95" fmla="*/ 799 h 800"/>
                <a:gd name="T96" fmla="*/ 291 w 984"/>
                <a:gd name="T97" fmla="*/ 799 h 800"/>
                <a:gd name="T98" fmla="*/ 254 w 984"/>
                <a:gd name="T99" fmla="*/ 799 h 800"/>
                <a:gd name="T100" fmla="*/ 220 w 984"/>
                <a:gd name="T101" fmla="*/ 799 h 800"/>
                <a:gd name="T102" fmla="*/ 186 w 984"/>
                <a:gd name="T103" fmla="*/ 799 h 800"/>
                <a:gd name="T104" fmla="*/ 153 w 984"/>
                <a:gd name="T105" fmla="*/ 799 h 800"/>
                <a:gd name="T106" fmla="*/ 118 w 984"/>
                <a:gd name="T107" fmla="*/ 799 h 800"/>
                <a:gd name="T108" fmla="*/ 85 w 984"/>
                <a:gd name="T109" fmla="*/ 799 h 800"/>
                <a:gd name="T110" fmla="*/ 51 w 984"/>
                <a:gd name="T111" fmla="*/ 799 h 800"/>
                <a:gd name="T112" fmla="*/ 16 w 984"/>
                <a:gd name="T113" fmla="*/ 799 h 8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4"/>
                <a:gd name="T172" fmla="*/ 0 h 800"/>
                <a:gd name="T173" fmla="*/ 984 w 984"/>
                <a:gd name="T174" fmla="*/ 800 h 8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4" h="800">
                  <a:moveTo>
                    <a:pt x="0" y="776"/>
                  </a:moveTo>
                  <a:lnTo>
                    <a:pt x="6" y="776"/>
                  </a:lnTo>
                  <a:lnTo>
                    <a:pt x="10" y="776"/>
                  </a:lnTo>
                  <a:lnTo>
                    <a:pt x="16" y="776"/>
                  </a:lnTo>
                  <a:lnTo>
                    <a:pt x="20" y="776"/>
                  </a:lnTo>
                  <a:lnTo>
                    <a:pt x="23" y="776"/>
                  </a:lnTo>
                  <a:lnTo>
                    <a:pt x="31" y="776"/>
                  </a:lnTo>
                  <a:lnTo>
                    <a:pt x="34" y="776"/>
                  </a:lnTo>
                  <a:lnTo>
                    <a:pt x="41" y="776"/>
                  </a:lnTo>
                  <a:lnTo>
                    <a:pt x="44" y="776"/>
                  </a:lnTo>
                  <a:lnTo>
                    <a:pt x="51" y="776"/>
                  </a:lnTo>
                  <a:lnTo>
                    <a:pt x="54" y="776"/>
                  </a:lnTo>
                  <a:lnTo>
                    <a:pt x="61" y="776"/>
                  </a:lnTo>
                  <a:lnTo>
                    <a:pt x="64" y="776"/>
                  </a:lnTo>
                  <a:lnTo>
                    <a:pt x="67" y="776"/>
                  </a:lnTo>
                  <a:lnTo>
                    <a:pt x="74" y="776"/>
                  </a:lnTo>
                  <a:lnTo>
                    <a:pt x="77" y="776"/>
                  </a:lnTo>
                  <a:lnTo>
                    <a:pt x="85" y="776"/>
                  </a:lnTo>
                  <a:lnTo>
                    <a:pt x="88" y="776"/>
                  </a:lnTo>
                  <a:lnTo>
                    <a:pt x="95" y="776"/>
                  </a:lnTo>
                  <a:lnTo>
                    <a:pt x="98" y="776"/>
                  </a:lnTo>
                  <a:lnTo>
                    <a:pt x="105" y="776"/>
                  </a:lnTo>
                  <a:lnTo>
                    <a:pt x="108" y="776"/>
                  </a:lnTo>
                  <a:lnTo>
                    <a:pt x="112" y="776"/>
                  </a:lnTo>
                  <a:lnTo>
                    <a:pt x="118" y="776"/>
                  </a:lnTo>
                  <a:lnTo>
                    <a:pt x="122" y="776"/>
                  </a:lnTo>
                  <a:lnTo>
                    <a:pt x="128" y="776"/>
                  </a:lnTo>
                  <a:lnTo>
                    <a:pt x="132" y="776"/>
                  </a:lnTo>
                  <a:lnTo>
                    <a:pt x="139" y="776"/>
                  </a:lnTo>
                  <a:lnTo>
                    <a:pt x="142" y="776"/>
                  </a:lnTo>
                  <a:lnTo>
                    <a:pt x="149" y="776"/>
                  </a:lnTo>
                  <a:lnTo>
                    <a:pt x="153" y="776"/>
                  </a:lnTo>
                  <a:lnTo>
                    <a:pt x="159" y="776"/>
                  </a:lnTo>
                  <a:lnTo>
                    <a:pt x="163" y="776"/>
                  </a:lnTo>
                  <a:lnTo>
                    <a:pt x="166" y="776"/>
                  </a:lnTo>
                  <a:lnTo>
                    <a:pt x="173" y="773"/>
                  </a:lnTo>
                  <a:lnTo>
                    <a:pt x="176" y="773"/>
                  </a:lnTo>
                  <a:lnTo>
                    <a:pt x="183" y="773"/>
                  </a:lnTo>
                  <a:lnTo>
                    <a:pt x="186" y="773"/>
                  </a:lnTo>
                  <a:lnTo>
                    <a:pt x="193" y="768"/>
                  </a:lnTo>
                  <a:lnTo>
                    <a:pt x="196" y="768"/>
                  </a:lnTo>
                  <a:lnTo>
                    <a:pt x="203" y="768"/>
                  </a:lnTo>
                  <a:lnTo>
                    <a:pt x="207" y="765"/>
                  </a:lnTo>
                  <a:lnTo>
                    <a:pt x="210" y="765"/>
                  </a:lnTo>
                  <a:lnTo>
                    <a:pt x="217" y="761"/>
                  </a:lnTo>
                  <a:lnTo>
                    <a:pt x="220" y="761"/>
                  </a:lnTo>
                  <a:lnTo>
                    <a:pt x="227" y="757"/>
                  </a:lnTo>
                  <a:lnTo>
                    <a:pt x="230" y="753"/>
                  </a:lnTo>
                  <a:lnTo>
                    <a:pt x="237" y="750"/>
                  </a:lnTo>
                  <a:lnTo>
                    <a:pt x="240" y="745"/>
                  </a:lnTo>
                  <a:lnTo>
                    <a:pt x="247" y="742"/>
                  </a:lnTo>
                  <a:lnTo>
                    <a:pt x="250" y="738"/>
                  </a:lnTo>
                  <a:lnTo>
                    <a:pt x="254" y="734"/>
                  </a:lnTo>
                  <a:lnTo>
                    <a:pt x="261" y="727"/>
                  </a:lnTo>
                  <a:lnTo>
                    <a:pt x="265" y="722"/>
                  </a:lnTo>
                  <a:lnTo>
                    <a:pt x="271" y="715"/>
                  </a:lnTo>
                  <a:lnTo>
                    <a:pt x="274" y="707"/>
                  </a:lnTo>
                  <a:lnTo>
                    <a:pt x="281" y="699"/>
                  </a:lnTo>
                  <a:lnTo>
                    <a:pt x="284" y="692"/>
                  </a:lnTo>
                  <a:lnTo>
                    <a:pt x="291" y="681"/>
                  </a:lnTo>
                  <a:lnTo>
                    <a:pt x="294" y="673"/>
                  </a:lnTo>
                  <a:lnTo>
                    <a:pt x="301" y="662"/>
                  </a:lnTo>
                  <a:lnTo>
                    <a:pt x="304" y="650"/>
                  </a:lnTo>
                  <a:lnTo>
                    <a:pt x="308" y="639"/>
                  </a:lnTo>
                  <a:lnTo>
                    <a:pt x="315" y="623"/>
                  </a:lnTo>
                  <a:lnTo>
                    <a:pt x="319" y="608"/>
                  </a:lnTo>
                  <a:lnTo>
                    <a:pt x="325" y="593"/>
                  </a:lnTo>
                  <a:lnTo>
                    <a:pt x="329" y="577"/>
                  </a:lnTo>
                  <a:lnTo>
                    <a:pt x="335" y="562"/>
                  </a:lnTo>
                  <a:lnTo>
                    <a:pt x="339" y="543"/>
                  </a:lnTo>
                  <a:lnTo>
                    <a:pt x="345" y="524"/>
                  </a:lnTo>
                  <a:lnTo>
                    <a:pt x="349" y="505"/>
                  </a:lnTo>
                  <a:lnTo>
                    <a:pt x="352" y="485"/>
                  </a:lnTo>
                  <a:lnTo>
                    <a:pt x="359" y="462"/>
                  </a:lnTo>
                  <a:lnTo>
                    <a:pt x="362" y="443"/>
                  </a:lnTo>
                  <a:lnTo>
                    <a:pt x="369" y="420"/>
                  </a:lnTo>
                  <a:lnTo>
                    <a:pt x="373" y="397"/>
                  </a:lnTo>
                  <a:lnTo>
                    <a:pt x="380" y="374"/>
                  </a:lnTo>
                  <a:lnTo>
                    <a:pt x="383" y="351"/>
                  </a:lnTo>
                  <a:lnTo>
                    <a:pt x="390" y="329"/>
                  </a:lnTo>
                  <a:lnTo>
                    <a:pt x="393" y="306"/>
                  </a:lnTo>
                  <a:lnTo>
                    <a:pt x="396" y="283"/>
                  </a:lnTo>
                  <a:lnTo>
                    <a:pt x="403" y="256"/>
                  </a:lnTo>
                  <a:lnTo>
                    <a:pt x="406" y="233"/>
                  </a:lnTo>
                  <a:lnTo>
                    <a:pt x="413" y="211"/>
                  </a:lnTo>
                  <a:lnTo>
                    <a:pt x="416" y="191"/>
                  </a:lnTo>
                  <a:lnTo>
                    <a:pt x="423" y="168"/>
                  </a:lnTo>
                  <a:lnTo>
                    <a:pt x="427" y="145"/>
                  </a:lnTo>
                  <a:lnTo>
                    <a:pt x="434" y="126"/>
                  </a:lnTo>
                  <a:lnTo>
                    <a:pt x="437" y="107"/>
                  </a:lnTo>
                  <a:lnTo>
                    <a:pt x="444" y="92"/>
                  </a:lnTo>
                  <a:lnTo>
                    <a:pt x="447" y="72"/>
                  </a:lnTo>
                  <a:lnTo>
                    <a:pt x="451" y="57"/>
                  </a:lnTo>
                  <a:lnTo>
                    <a:pt x="457" y="46"/>
                  </a:lnTo>
                  <a:lnTo>
                    <a:pt x="461" y="34"/>
                  </a:lnTo>
                  <a:lnTo>
                    <a:pt x="467" y="23"/>
                  </a:lnTo>
                  <a:lnTo>
                    <a:pt x="471" y="15"/>
                  </a:lnTo>
                  <a:lnTo>
                    <a:pt x="477" y="8"/>
                  </a:lnTo>
                  <a:lnTo>
                    <a:pt x="481" y="4"/>
                  </a:lnTo>
                  <a:lnTo>
                    <a:pt x="488" y="0"/>
                  </a:lnTo>
                  <a:lnTo>
                    <a:pt x="492" y="0"/>
                  </a:lnTo>
                  <a:lnTo>
                    <a:pt x="495" y="0"/>
                  </a:lnTo>
                  <a:lnTo>
                    <a:pt x="502" y="4"/>
                  </a:lnTo>
                  <a:lnTo>
                    <a:pt x="505" y="8"/>
                  </a:lnTo>
                  <a:lnTo>
                    <a:pt x="512" y="15"/>
                  </a:lnTo>
                  <a:lnTo>
                    <a:pt x="515" y="23"/>
                  </a:lnTo>
                  <a:lnTo>
                    <a:pt x="522" y="34"/>
                  </a:lnTo>
                  <a:lnTo>
                    <a:pt x="525" y="46"/>
                  </a:lnTo>
                  <a:lnTo>
                    <a:pt x="532" y="57"/>
                  </a:lnTo>
                  <a:lnTo>
                    <a:pt x="535" y="72"/>
                  </a:lnTo>
                  <a:lnTo>
                    <a:pt x="538" y="92"/>
                  </a:lnTo>
                  <a:lnTo>
                    <a:pt x="546" y="107"/>
                  </a:lnTo>
                  <a:lnTo>
                    <a:pt x="549" y="126"/>
                  </a:lnTo>
                  <a:lnTo>
                    <a:pt x="556" y="145"/>
                  </a:lnTo>
                  <a:lnTo>
                    <a:pt x="559" y="168"/>
                  </a:lnTo>
                  <a:lnTo>
                    <a:pt x="566" y="191"/>
                  </a:lnTo>
                  <a:lnTo>
                    <a:pt x="569" y="211"/>
                  </a:lnTo>
                  <a:lnTo>
                    <a:pt x="576" y="233"/>
                  </a:lnTo>
                  <a:lnTo>
                    <a:pt x="579" y="256"/>
                  </a:lnTo>
                  <a:lnTo>
                    <a:pt x="586" y="283"/>
                  </a:lnTo>
                  <a:lnTo>
                    <a:pt x="589" y="306"/>
                  </a:lnTo>
                  <a:lnTo>
                    <a:pt x="593" y="329"/>
                  </a:lnTo>
                  <a:lnTo>
                    <a:pt x="600" y="351"/>
                  </a:lnTo>
                  <a:lnTo>
                    <a:pt x="603" y="374"/>
                  </a:lnTo>
                  <a:lnTo>
                    <a:pt x="610" y="397"/>
                  </a:lnTo>
                  <a:lnTo>
                    <a:pt x="614" y="420"/>
                  </a:lnTo>
                  <a:lnTo>
                    <a:pt x="620" y="443"/>
                  </a:lnTo>
                  <a:lnTo>
                    <a:pt x="624" y="462"/>
                  </a:lnTo>
                  <a:lnTo>
                    <a:pt x="630" y="485"/>
                  </a:lnTo>
                  <a:lnTo>
                    <a:pt x="634" y="505"/>
                  </a:lnTo>
                  <a:lnTo>
                    <a:pt x="637" y="524"/>
                  </a:lnTo>
                  <a:lnTo>
                    <a:pt x="644" y="543"/>
                  </a:lnTo>
                  <a:lnTo>
                    <a:pt x="647" y="562"/>
                  </a:lnTo>
                  <a:lnTo>
                    <a:pt x="654" y="577"/>
                  </a:lnTo>
                  <a:lnTo>
                    <a:pt x="657" y="593"/>
                  </a:lnTo>
                  <a:lnTo>
                    <a:pt x="664" y="608"/>
                  </a:lnTo>
                  <a:lnTo>
                    <a:pt x="668" y="623"/>
                  </a:lnTo>
                  <a:lnTo>
                    <a:pt x="675" y="639"/>
                  </a:lnTo>
                  <a:lnTo>
                    <a:pt x="678" y="650"/>
                  </a:lnTo>
                  <a:lnTo>
                    <a:pt x="681" y="662"/>
                  </a:lnTo>
                  <a:lnTo>
                    <a:pt x="688" y="673"/>
                  </a:lnTo>
                  <a:lnTo>
                    <a:pt x="691" y="681"/>
                  </a:lnTo>
                  <a:lnTo>
                    <a:pt x="698" y="692"/>
                  </a:lnTo>
                  <a:lnTo>
                    <a:pt x="701" y="699"/>
                  </a:lnTo>
                  <a:lnTo>
                    <a:pt x="708" y="707"/>
                  </a:lnTo>
                  <a:lnTo>
                    <a:pt x="711" y="715"/>
                  </a:lnTo>
                  <a:lnTo>
                    <a:pt x="718" y="722"/>
                  </a:lnTo>
                  <a:lnTo>
                    <a:pt x="722" y="727"/>
                  </a:lnTo>
                  <a:lnTo>
                    <a:pt x="729" y="734"/>
                  </a:lnTo>
                  <a:lnTo>
                    <a:pt x="732" y="738"/>
                  </a:lnTo>
                  <a:lnTo>
                    <a:pt x="735" y="742"/>
                  </a:lnTo>
                  <a:lnTo>
                    <a:pt x="742" y="745"/>
                  </a:lnTo>
                  <a:lnTo>
                    <a:pt x="745" y="750"/>
                  </a:lnTo>
                  <a:lnTo>
                    <a:pt x="752" y="753"/>
                  </a:lnTo>
                  <a:lnTo>
                    <a:pt x="755" y="757"/>
                  </a:lnTo>
                  <a:lnTo>
                    <a:pt x="762" y="761"/>
                  </a:lnTo>
                  <a:lnTo>
                    <a:pt x="765" y="761"/>
                  </a:lnTo>
                  <a:lnTo>
                    <a:pt x="772" y="765"/>
                  </a:lnTo>
                  <a:lnTo>
                    <a:pt x="776" y="765"/>
                  </a:lnTo>
                  <a:lnTo>
                    <a:pt x="780" y="768"/>
                  </a:lnTo>
                  <a:lnTo>
                    <a:pt x="786" y="768"/>
                  </a:lnTo>
                  <a:lnTo>
                    <a:pt x="790" y="768"/>
                  </a:lnTo>
                  <a:lnTo>
                    <a:pt x="796" y="773"/>
                  </a:lnTo>
                  <a:lnTo>
                    <a:pt x="800" y="773"/>
                  </a:lnTo>
                  <a:lnTo>
                    <a:pt x="806" y="773"/>
                  </a:lnTo>
                  <a:lnTo>
                    <a:pt x="810" y="773"/>
                  </a:lnTo>
                  <a:lnTo>
                    <a:pt x="816" y="776"/>
                  </a:lnTo>
                  <a:lnTo>
                    <a:pt x="820" y="776"/>
                  </a:lnTo>
                  <a:lnTo>
                    <a:pt x="823" y="776"/>
                  </a:lnTo>
                  <a:lnTo>
                    <a:pt x="830" y="776"/>
                  </a:lnTo>
                  <a:lnTo>
                    <a:pt x="834" y="776"/>
                  </a:lnTo>
                  <a:lnTo>
                    <a:pt x="841" y="776"/>
                  </a:lnTo>
                  <a:lnTo>
                    <a:pt x="844" y="776"/>
                  </a:lnTo>
                  <a:lnTo>
                    <a:pt x="851" y="776"/>
                  </a:lnTo>
                  <a:lnTo>
                    <a:pt x="854" y="776"/>
                  </a:lnTo>
                  <a:lnTo>
                    <a:pt x="861" y="776"/>
                  </a:lnTo>
                  <a:lnTo>
                    <a:pt x="864" y="776"/>
                  </a:lnTo>
                  <a:lnTo>
                    <a:pt x="871" y="776"/>
                  </a:lnTo>
                  <a:lnTo>
                    <a:pt x="874" y="776"/>
                  </a:lnTo>
                  <a:lnTo>
                    <a:pt x="877" y="776"/>
                  </a:lnTo>
                  <a:lnTo>
                    <a:pt x="884" y="776"/>
                  </a:lnTo>
                  <a:lnTo>
                    <a:pt x="888" y="776"/>
                  </a:lnTo>
                  <a:lnTo>
                    <a:pt x="895" y="776"/>
                  </a:lnTo>
                  <a:lnTo>
                    <a:pt x="898" y="776"/>
                  </a:lnTo>
                  <a:lnTo>
                    <a:pt x="905" y="776"/>
                  </a:lnTo>
                  <a:lnTo>
                    <a:pt x="908" y="776"/>
                  </a:lnTo>
                  <a:lnTo>
                    <a:pt x="915" y="776"/>
                  </a:lnTo>
                  <a:lnTo>
                    <a:pt x="918" y="776"/>
                  </a:lnTo>
                  <a:lnTo>
                    <a:pt x="922" y="776"/>
                  </a:lnTo>
                  <a:lnTo>
                    <a:pt x="928" y="776"/>
                  </a:lnTo>
                  <a:lnTo>
                    <a:pt x="932" y="776"/>
                  </a:lnTo>
                  <a:lnTo>
                    <a:pt x="938" y="776"/>
                  </a:lnTo>
                  <a:lnTo>
                    <a:pt x="942" y="776"/>
                  </a:lnTo>
                  <a:lnTo>
                    <a:pt x="949" y="776"/>
                  </a:lnTo>
                  <a:lnTo>
                    <a:pt x="952" y="776"/>
                  </a:lnTo>
                  <a:lnTo>
                    <a:pt x="959" y="776"/>
                  </a:lnTo>
                  <a:lnTo>
                    <a:pt x="963" y="776"/>
                  </a:lnTo>
                  <a:lnTo>
                    <a:pt x="966" y="776"/>
                  </a:lnTo>
                  <a:lnTo>
                    <a:pt x="973" y="776"/>
                  </a:lnTo>
                  <a:lnTo>
                    <a:pt x="976" y="776"/>
                  </a:lnTo>
                  <a:lnTo>
                    <a:pt x="983" y="776"/>
                  </a:lnTo>
                  <a:lnTo>
                    <a:pt x="983" y="799"/>
                  </a:lnTo>
                  <a:lnTo>
                    <a:pt x="976" y="799"/>
                  </a:lnTo>
                  <a:lnTo>
                    <a:pt x="973" y="799"/>
                  </a:lnTo>
                  <a:lnTo>
                    <a:pt x="966" y="799"/>
                  </a:lnTo>
                  <a:lnTo>
                    <a:pt x="963" y="799"/>
                  </a:lnTo>
                  <a:lnTo>
                    <a:pt x="959" y="799"/>
                  </a:lnTo>
                  <a:lnTo>
                    <a:pt x="952" y="799"/>
                  </a:lnTo>
                  <a:lnTo>
                    <a:pt x="949" y="799"/>
                  </a:lnTo>
                  <a:lnTo>
                    <a:pt x="942" y="799"/>
                  </a:lnTo>
                  <a:lnTo>
                    <a:pt x="938" y="799"/>
                  </a:lnTo>
                  <a:lnTo>
                    <a:pt x="932" y="799"/>
                  </a:lnTo>
                  <a:lnTo>
                    <a:pt x="928" y="799"/>
                  </a:lnTo>
                  <a:lnTo>
                    <a:pt x="922" y="799"/>
                  </a:lnTo>
                  <a:lnTo>
                    <a:pt x="918" y="799"/>
                  </a:lnTo>
                  <a:lnTo>
                    <a:pt x="915" y="799"/>
                  </a:lnTo>
                  <a:lnTo>
                    <a:pt x="908" y="799"/>
                  </a:lnTo>
                  <a:lnTo>
                    <a:pt x="905" y="799"/>
                  </a:lnTo>
                  <a:lnTo>
                    <a:pt x="898" y="799"/>
                  </a:lnTo>
                  <a:lnTo>
                    <a:pt x="895" y="799"/>
                  </a:lnTo>
                  <a:lnTo>
                    <a:pt x="888" y="799"/>
                  </a:lnTo>
                  <a:lnTo>
                    <a:pt x="884" y="799"/>
                  </a:lnTo>
                  <a:lnTo>
                    <a:pt x="877" y="799"/>
                  </a:lnTo>
                  <a:lnTo>
                    <a:pt x="874" y="799"/>
                  </a:lnTo>
                  <a:lnTo>
                    <a:pt x="871" y="799"/>
                  </a:lnTo>
                  <a:lnTo>
                    <a:pt x="864" y="799"/>
                  </a:lnTo>
                  <a:lnTo>
                    <a:pt x="861" y="799"/>
                  </a:lnTo>
                  <a:lnTo>
                    <a:pt x="854" y="799"/>
                  </a:lnTo>
                  <a:lnTo>
                    <a:pt x="851" y="799"/>
                  </a:lnTo>
                  <a:lnTo>
                    <a:pt x="844" y="799"/>
                  </a:lnTo>
                  <a:lnTo>
                    <a:pt x="841" y="799"/>
                  </a:lnTo>
                  <a:lnTo>
                    <a:pt x="834" y="799"/>
                  </a:lnTo>
                  <a:lnTo>
                    <a:pt x="830" y="799"/>
                  </a:lnTo>
                  <a:lnTo>
                    <a:pt x="823" y="799"/>
                  </a:lnTo>
                  <a:lnTo>
                    <a:pt x="820" y="799"/>
                  </a:lnTo>
                  <a:lnTo>
                    <a:pt x="816" y="799"/>
                  </a:lnTo>
                  <a:lnTo>
                    <a:pt x="810" y="799"/>
                  </a:lnTo>
                  <a:lnTo>
                    <a:pt x="806" y="799"/>
                  </a:lnTo>
                  <a:lnTo>
                    <a:pt x="800" y="799"/>
                  </a:lnTo>
                  <a:lnTo>
                    <a:pt x="796" y="799"/>
                  </a:lnTo>
                  <a:lnTo>
                    <a:pt x="790" y="799"/>
                  </a:lnTo>
                  <a:lnTo>
                    <a:pt x="786" y="799"/>
                  </a:lnTo>
                  <a:lnTo>
                    <a:pt x="780" y="799"/>
                  </a:lnTo>
                  <a:lnTo>
                    <a:pt x="776" y="799"/>
                  </a:lnTo>
                  <a:lnTo>
                    <a:pt x="772" y="799"/>
                  </a:lnTo>
                  <a:lnTo>
                    <a:pt x="765" y="799"/>
                  </a:lnTo>
                  <a:lnTo>
                    <a:pt x="762" y="799"/>
                  </a:lnTo>
                  <a:lnTo>
                    <a:pt x="755" y="799"/>
                  </a:lnTo>
                  <a:lnTo>
                    <a:pt x="752" y="799"/>
                  </a:lnTo>
                  <a:lnTo>
                    <a:pt x="745" y="799"/>
                  </a:lnTo>
                  <a:lnTo>
                    <a:pt x="742" y="799"/>
                  </a:lnTo>
                  <a:lnTo>
                    <a:pt x="735" y="799"/>
                  </a:lnTo>
                  <a:lnTo>
                    <a:pt x="732" y="799"/>
                  </a:lnTo>
                  <a:lnTo>
                    <a:pt x="729" y="799"/>
                  </a:lnTo>
                  <a:lnTo>
                    <a:pt x="722" y="799"/>
                  </a:lnTo>
                  <a:lnTo>
                    <a:pt x="718" y="799"/>
                  </a:lnTo>
                  <a:lnTo>
                    <a:pt x="711" y="799"/>
                  </a:lnTo>
                  <a:lnTo>
                    <a:pt x="708" y="799"/>
                  </a:lnTo>
                  <a:lnTo>
                    <a:pt x="701" y="799"/>
                  </a:lnTo>
                  <a:lnTo>
                    <a:pt x="698" y="799"/>
                  </a:lnTo>
                  <a:lnTo>
                    <a:pt x="691" y="799"/>
                  </a:lnTo>
                  <a:lnTo>
                    <a:pt x="688" y="799"/>
                  </a:lnTo>
                  <a:lnTo>
                    <a:pt x="681" y="799"/>
                  </a:lnTo>
                  <a:lnTo>
                    <a:pt x="678" y="799"/>
                  </a:lnTo>
                  <a:lnTo>
                    <a:pt x="675" y="799"/>
                  </a:lnTo>
                  <a:lnTo>
                    <a:pt x="668" y="799"/>
                  </a:lnTo>
                  <a:lnTo>
                    <a:pt x="664" y="799"/>
                  </a:lnTo>
                  <a:lnTo>
                    <a:pt x="657" y="799"/>
                  </a:lnTo>
                  <a:lnTo>
                    <a:pt x="654" y="799"/>
                  </a:lnTo>
                  <a:lnTo>
                    <a:pt x="647" y="799"/>
                  </a:lnTo>
                  <a:lnTo>
                    <a:pt x="644" y="799"/>
                  </a:lnTo>
                  <a:lnTo>
                    <a:pt x="637" y="799"/>
                  </a:lnTo>
                  <a:lnTo>
                    <a:pt x="634" y="799"/>
                  </a:lnTo>
                  <a:lnTo>
                    <a:pt x="630" y="799"/>
                  </a:lnTo>
                  <a:lnTo>
                    <a:pt x="624" y="799"/>
                  </a:lnTo>
                  <a:lnTo>
                    <a:pt x="620" y="799"/>
                  </a:lnTo>
                  <a:lnTo>
                    <a:pt x="614" y="799"/>
                  </a:lnTo>
                  <a:lnTo>
                    <a:pt x="610" y="799"/>
                  </a:lnTo>
                  <a:lnTo>
                    <a:pt x="603" y="799"/>
                  </a:lnTo>
                  <a:lnTo>
                    <a:pt x="600" y="799"/>
                  </a:lnTo>
                  <a:lnTo>
                    <a:pt x="593" y="799"/>
                  </a:lnTo>
                  <a:lnTo>
                    <a:pt x="589" y="799"/>
                  </a:lnTo>
                  <a:lnTo>
                    <a:pt x="586" y="799"/>
                  </a:lnTo>
                  <a:lnTo>
                    <a:pt x="579" y="799"/>
                  </a:lnTo>
                  <a:lnTo>
                    <a:pt x="576" y="799"/>
                  </a:lnTo>
                  <a:lnTo>
                    <a:pt x="569" y="799"/>
                  </a:lnTo>
                  <a:lnTo>
                    <a:pt x="566" y="799"/>
                  </a:lnTo>
                  <a:lnTo>
                    <a:pt x="559" y="799"/>
                  </a:lnTo>
                  <a:lnTo>
                    <a:pt x="556" y="799"/>
                  </a:lnTo>
                  <a:lnTo>
                    <a:pt x="549" y="799"/>
                  </a:lnTo>
                  <a:lnTo>
                    <a:pt x="546" y="799"/>
                  </a:lnTo>
                  <a:lnTo>
                    <a:pt x="538" y="799"/>
                  </a:lnTo>
                  <a:lnTo>
                    <a:pt x="535" y="799"/>
                  </a:lnTo>
                  <a:lnTo>
                    <a:pt x="532" y="799"/>
                  </a:lnTo>
                  <a:lnTo>
                    <a:pt x="525" y="799"/>
                  </a:lnTo>
                  <a:lnTo>
                    <a:pt x="522" y="799"/>
                  </a:lnTo>
                  <a:lnTo>
                    <a:pt x="515" y="799"/>
                  </a:lnTo>
                  <a:lnTo>
                    <a:pt x="512" y="799"/>
                  </a:lnTo>
                  <a:lnTo>
                    <a:pt x="505" y="799"/>
                  </a:lnTo>
                  <a:lnTo>
                    <a:pt x="502" y="799"/>
                  </a:lnTo>
                  <a:lnTo>
                    <a:pt x="495" y="799"/>
                  </a:lnTo>
                  <a:lnTo>
                    <a:pt x="492" y="799"/>
                  </a:lnTo>
                  <a:lnTo>
                    <a:pt x="488" y="799"/>
                  </a:lnTo>
                  <a:lnTo>
                    <a:pt x="481" y="799"/>
                  </a:lnTo>
                  <a:lnTo>
                    <a:pt x="477" y="799"/>
                  </a:lnTo>
                  <a:lnTo>
                    <a:pt x="471" y="799"/>
                  </a:lnTo>
                  <a:lnTo>
                    <a:pt x="467" y="799"/>
                  </a:lnTo>
                  <a:lnTo>
                    <a:pt x="461" y="799"/>
                  </a:lnTo>
                  <a:lnTo>
                    <a:pt x="457" y="799"/>
                  </a:lnTo>
                  <a:lnTo>
                    <a:pt x="451" y="799"/>
                  </a:lnTo>
                  <a:lnTo>
                    <a:pt x="447" y="799"/>
                  </a:lnTo>
                  <a:lnTo>
                    <a:pt x="444" y="799"/>
                  </a:lnTo>
                  <a:lnTo>
                    <a:pt x="437" y="799"/>
                  </a:lnTo>
                  <a:lnTo>
                    <a:pt x="434" y="799"/>
                  </a:lnTo>
                  <a:lnTo>
                    <a:pt x="427" y="799"/>
                  </a:lnTo>
                  <a:lnTo>
                    <a:pt x="423" y="799"/>
                  </a:lnTo>
                  <a:lnTo>
                    <a:pt x="416" y="799"/>
                  </a:lnTo>
                  <a:lnTo>
                    <a:pt x="413" y="799"/>
                  </a:lnTo>
                  <a:lnTo>
                    <a:pt x="406" y="799"/>
                  </a:lnTo>
                  <a:lnTo>
                    <a:pt x="403" y="799"/>
                  </a:lnTo>
                  <a:lnTo>
                    <a:pt x="396" y="799"/>
                  </a:lnTo>
                  <a:lnTo>
                    <a:pt x="393" y="799"/>
                  </a:lnTo>
                  <a:lnTo>
                    <a:pt x="390" y="799"/>
                  </a:lnTo>
                  <a:lnTo>
                    <a:pt x="383" y="799"/>
                  </a:lnTo>
                  <a:lnTo>
                    <a:pt x="380" y="799"/>
                  </a:lnTo>
                  <a:lnTo>
                    <a:pt x="373" y="799"/>
                  </a:lnTo>
                  <a:lnTo>
                    <a:pt x="369" y="799"/>
                  </a:lnTo>
                  <a:lnTo>
                    <a:pt x="362" y="799"/>
                  </a:lnTo>
                  <a:lnTo>
                    <a:pt x="359" y="799"/>
                  </a:lnTo>
                  <a:lnTo>
                    <a:pt x="352" y="799"/>
                  </a:lnTo>
                  <a:lnTo>
                    <a:pt x="349" y="799"/>
                  </a:lnTo>
                  <a:lnTo>
                    <a:pt x="345" y="799"/>
                  </a:lnTo>
                  <a:lnTo>
                    <a:pt x="339" y="799"/>
                  </a:lnTo>
                  <a:lnTo>
                    <a:pt x="335" y="799"/>
                  </a:lnTo>
                  <a:lnTo>
                    <a:pt x="329" y="799"/>
                  </a:lnTo>
                  <a:lnTo>
                    <a:pt x="325" y="799"/>
                  </a:lnTo>
                  <a:lnTo>
                    <a:pt x="319" y="799"/>
                  </a:lnTo>
                  <a:lnTo>
                    <a:pt x="315" y="799"/>
                  </a:lnTo>
                  <a:lnTo>
                    <a:pt x="308" y="799"/>
                  </a:lnTo>
                  <a:lnTo>
                    <a:pt x="304" y="799"/>
                  </a:lnTo>
                  <a:lnTo>
                    <a:pt x="301" y="799"/>
                  </a:lnTo>
                  <a:lnTo>
                    <a:pt x="294" y="799"/>
                  </a:lnTo>
                  <a:lnTo>
                    <a:pt x="291" y="799"/>
                  </a:lnTo>
                  <a:lnTo>
                    <a:pt x="284" y="799"/>
                  </a:lnTo>
                  <a:lnTo>
                    <a:pt x="281" y="799"/>
                  </a:lnTo>
                  <a:lnTo>
                    <a:pt x="274" y="799"/>
                  </a:lnTo>
                  <a:lnTo>
                    <a:pt x="271" y="799"/>
                  </a:lnTo>
                  <a:lnTo>
                    <a:pt x="265" y="799"/>
                  </a:lnTo>
                  <a:lnTo>
                    <a:pt x="261" y="799"/>
                  </a:lnTo>
                  <a:lnTo>
                    <a:pt x="254" y="799"/>
                  </a:lnTo>
                  <a:lnTo>
                    <a:pt x="250" y="799"/>
                  </a:lnTo>
                  <a:lnTo>
                    <a:pt x="247" y="799"/>
                  </a:lnTo>
                  <a:lnTo>
                    <a:pt x="240" y="799"/>
                  </a:lnTo>
                  <a:lnTo>
                    <a:pt x="237" y="799"/>
                  </a:lnTo>
                  <a:lnTo>
                    <a:pt x="230" y="799"/>
                  </a:lnTo>
                  <a:lnTo>
                    <a:pt x="227" y="799"/>
                  </a:lnTo>
                  <a:lnTo>
                    <a:pt x="220" y="799"/>
                  </a:lnTo>
                  <a:lnTo>
                    <a:pt x="217" y="799"/>
                  </a:lnTo>
                  <a:lnTo>
                    <a:pt x="210" y="799"/>
                  </a:lnTo>
                  <a:lnTo>
                    <a:pt x="207" y="799"/>
                  </a:lnTo>
                  <a:lnTo>
                    <a:pt x="203" y="799"/>
                  </a:lnTo>
                  <a:lnTo>
                    <a:pt x="196" y="799"/>
                  </a:lnTo>
                  <a:lnTo>
                    <a:pt x="193" y="799"/>
                  </a:lnTo>
                  <a:lnTo>
                    <a:pt x="186" y="799"/>
                  </a:lnTo>
                  <a:lnTo>
                    <a:pt x="183" y="799"/>
                  </a:lnTo>
                  <a:lnTo>
                    <a:pt x="176" y="799"/>
                  </a:lnTo>
                  <a:lnTo>
                    <a:pt x="173" y="799"/>
                  </a:lnTo>
                  <a:lnTo>
                    <a:pt x="166" y="799"/>
                  </a:lnTo>
                  <a:lnTo>
                    <a:pt x="163" y="799"/>
                  </a:lnTo>
                  <a:lnTo>
                    <a:pt x="159" y="799"/>
                  </a:lnTo>
                  <a:lnTo>
                    <a:pt x="153" y="799"/>
                  </a:lnTo>
                  <a:lnTo>
                    <a:pt x="149" y="799"/>
                  </a:lnTo>
                  <a:lnTo>
                    <a:pt x="142" y="799"/>
                  </a:lnTo>
                  <a:lnTo>
                    <a:pt x="139" y="799"/>
                  </a:lnTo>
                  <a:lnTo>
                    <a:pt x="132" y="799"/>
                  </a:lnTo>
                  <a:lnTo>
                    <a:pt x="128" y="799"/>
                  </a:lnTo>
                  <a:lnTo>
                    <a:pt x="122" y="799"/>
                  </a:lnTo>
                  <a:lnTo>
                    <a:pt x="118" y="799"/>
                  </a:lnTo>
                  <a:lnTo>
                    <a:pt x="112" y="799"/>
                  </a:lnTo>
                  <a:lnTo>
                    <a:pt x="108" y="799"/>
                  </a:lnTo>
                  <a:lnTo>
                    <a:pt x="105" y="799"/>
                  </a:lnTo>
                  <a:lnTo>
                    <a:pt x="98" y="799"/>
                  </a:lnTo>
                  <a:lnTo>
                    <a:pt x="95" y="799"/>
                  </a:lnTo>
                  <a:lnTo>
                    <a:pt x="88" y="799"/>
                  </a:lnTo>
                  <a:lnTo>
                    <a:pt x="85" y="799"/>
                  </a:lnTo>
                  <a:lnTo>
                    <a:pt x="77" y="799"/>
                  </a:lnTo>
                  <a:lnTo>
                    <a:pt x="74" y="799"/>
                  </a:lnTo>
                  <a:lnTo>
                    <a:pt x="67" y="799"/>
                  </a:lnTo>
                  <a:lnTo>
                    <a:pt x="64" y="799"/>
                  </a:lnTo>
                  <a:lnTo>
                    <a:pt x="61" y="799"/>
                  </a:lnTo>
                  <a:lnTo>
                    <a:pt x="54" y="799"/>
                  </a:lnTo>
                  <a:lnTo>
                    <a:pt x="51" y="799"/>
                  </a:lnTo>
                  <a:lnTo>
                    <a:pt x="44" y="799"/>
                  </a:lnTo>
                  <a:lnTo>
                    <a:pt x="41" y="799"/>
                  </a:lnTo>
                  <a:lnTo>
                    <a:pt x="34" y="799"/>
                  </a:lnTo>
                  <a:lnTo>
                    <a:pt x="31" y="799"/>
                  </a:lnTo>
                  <a:lnTo>
                    <a:pt x="23" y="799"/>
                  </a:lnTo>
                  <a:lnTo>
                    <a:pt x="20" y="799"/>
                  </a:lnTo>
                  <a:lnTo>
                    <a:pt x="16" y="799"/>
                  </a:lnTo>
                  <a:lnTo>
                    <a:pt x="10" y="799"/>
                  </a:lnTo>
                  <a:lnTo>
                    <a:pt x="6" y="799"/>
                  </a:lnTo>
                  <a:lnTo>
                    <a:pt x="0" y="799"/>
                  </a:lnTo>
                  <a:lnTo>
                    <a:pt x="0" y="776"/>
                  </a:lnTo>
                </a:path>
              </a:pathLst>
            </a:custGeom>
            <a:solidFill>
              <a:srgbClr val="C0C0C0"/>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24632" name="Freeform 72"/>
            <p:cNvSpPr>
              <a:spLocks/>
            </p:cNvSpPr>
            <p:nvPr/>
          </p:nvSpPr>
          <p:spPr bwMode="auto">
            <a:xfrm>
              <a:off x="925" y="3126"/>
              <a:ext cx="987" cy="806"/>
            </a:xfrm>
            <a:custGeom>
              <a:avLst/>
              <a:gdLst>
                <a:gd name="T0" fmla="*/ 31 w 987"/>
                <a:gd name="T1" fmla="*/ 782 h 806"/>
                <a:gd name="T2" fmla="*/ 64 w 987"/>
                <a:gd name="T3" fmla="*/ 782 h 806"/>
                <a:gd name="T4" fmla="*/ 98 w 987"/>
                <a:gd name="T5" fmla="*/ 782 h 806"/>
                <a:gd name="T6" fmla="*/ 133 w 987"/>
                <a:gd name="T7" fmla="*/ 782 h 806"/>
                <a:gd name="T8" fmla="*/ 166 w 987"/>
                <a:gd name="T9" fmla="*/ 782 h 806"/>
                <a:gd name="T10" fmla="*/ 204 w 987"/>
                <a:gd name="T11" fmla="*/ 774 h 806"/>
                <a:gd name="T12" fmla="*/ 238 w 987"/>
                <a:gd name="T13" fmla="*/ 755 h 806"/>
                <a:gd name="T14" fmla="*/ 272 w 987"/>
                <a:gd name="T15" fmla="*/ 721 h 806"/>
                <a:gd name="T16" fmla="*/ 305 w 987"/>
                <a:gd name="T17" fmla="*/ 655 h 806"/>
                <a:gd name="T18" fmla="*/ 340 w 987"/>
                <a:gd name="T19" fmla="*/ 547 h 806"/>
                <a:gd name="T20" fmla="*/ 374 w 987"/>
                <a:gd name="T21" fmla="*/ 400 h 806"/>
                <a:gd name="T22" fmla="*/ 407 w 987"/>
                <a:gd name="T23" fmla="*/ 235 h 806"/>
                <a:gd name="T24" fmla="*/ 445 w 987"/>
                <a:gd name="T25" fmla="*/ 92 h 806"/>
                <a:gd name="T26" fmla="*/ 479 w 987"/>
                <a:gd name="T27" fmla="*/ 8 h 806"/>
                <a:gd name="T28" fmla="*/ 513 w 987"/>
                <a:gd name="T29" fmla="*/ 15 h 806"/>
                <a:gd name="T30" fmla="*/ 547 w 987"/>
                <a:gd name="T31" fmla="*/ 107 h 806"/>
                <a:gd name="T32" fmla="*/ 581 w 987"/>
                <a:gd name="T33" fmla="*/ 258 h 806"/>
                <a:gd name="T34" fmla="*/ 615 w 987"/>
                <a:gd name="T35" fmla="*/ 423 h 806"/>
                <a:gd name="T36" fmla="*/ 649 w 987"/>
                <a:gd name="T37" fmla="*/ 566 h 806"/>
                <a:gd name="T38" fmla="*/ 683 w 987"/>
                <a:gd name="T39" fmla="*/ 667 h 806"/>
                <a:gd name="T40" fmla="*/ 721 w 987"/>
                <a:gd name="T41" fmla="*/ 728 h 806"/>
                <a:gd name="T42" fmla="*/ 754 w 987"/>
                <a:gd name="T43" fmla="*/ 759 h 806"/>
                <a:gd name="T44" fmla="*/ 788 w 987"/>
                <a:gd name="T45" fmla="*/ 774 h 806"/>
                <a:gd name="T46" fmla="*/ 823 w 987"/>
                <a:gd name="T47" fmla="*/ 782 h 806"/>
                <a:gd name="T48" fmla="*/ 856 w 987"/>
                <a:gd name="T49" fmla="*/ 782 h 806"/>
                <a:gd name="T50" fmla="*/ 890 w 987"/>
                <a:gd name="T51" fmla="*/ 782 h 806"/>
                <a:gd name="T52" fmla="*/ 925 w 987"/>
                <a:gd name="T53" fmla="*/ 782 h 806"/>
                <a:gd name="T54" fmla="*/ 962 w 987"/>
                <a:gd name="T55" fmla="*/ 782 h 806"/>
                <a:gd name="T56" fmla="*/ 979 w 987"/>
                <a:gd name="T57" fmla="*/ 805 h 806"/>
                <a:gd name="T58" fmla="*/ 945 w 987"/>
                <a:gd name="T59" fmla="*/ 805 h 806"/>
                <a:gd name="T60" fmla="*/ 911 w 987"/>
                <a:gd name="T61" fmla="*/ 805 h 806"/>
                <a:gd name="T62" fmla="*/ 877 w 987"/>
                <a:gd name="T63" fmla="*/ 805 h 806"/>
                <a:gd name="T64" fmla="*/ 843 w 987"/>
                <a:gd name="T65" fmla="*/ 805 h 806"/>
                <a:gd name="T66" fmla="*/ 809 w 987"/>
                <a:gd name="T67" fmla="*/ 805 h 806"/>
                <a:gd name="T68" fmla="*/ 775 w 987"/>
                <a:gd name="T69" fmla="*/ 805 h 806"/>
                <a:gd name="T70" fmla="*/ 737 w 987"/>
                <a:gd name="T71" fmla="*/ 805 h 806"/>
                <a:gd name="T72" fmla="*/ 703 w 987"/>
                <a:gd name="T73" fmla="*/ 805 h 806"/>
                <a:gd name="T74" fmla="*/ 670 w 987"/>
                <a:gd name="T75" fmla="*/ 805 h 806"/>
                <a:gd name="T76" fmla="*/ 636 w 987"/>
                <a:gd name="T77" fmla="*/ 805 h 806"/>
                <a:gd name="T78" fmla="*/ 601 w 987"/>
                <a:gd name="T79" fmla="*/ 805 h 806"/>
                <a:gd name="T80" fmla="*/ 568 w 987"/>
                <a:gd name="T81" fmla="*/ 805 h 806"/>
                <a:gd name="T82" fmla="*/ 534 w 987"/>
                <a:gd name="T83" fmla="*/ 805 h 806"/>
                <a:gd name="T84" fmla="*/ 496 w 987"/>
                <a:gd name="T85" fmla="*/ 805 h 806"/>
                <a:gd name="T86" fmla="*/ 462 w 987"/>
                <a:gd name="T87" fmla="*/ 805 h 806"/>
                <a:gd name="T88" fmla="*/ 428 w 987"/>
                <a:gd name="T89" fmla="*/ 805 h 806"/>
                <a:gd name="T90" fmla="*/ 394 w 987"/>
                <a:gd name="T91" fmla="*/ 805 h 806"/>
                <a:gd name="T92" fmla="*/ 360 w 987"/>
                <a:gd name="T93" fmla="*/ 805 h 806"/>
                <a:gd name="T94" fmla="*/ 326 w 987"/>
                <a:gd name="T95" fmla="*/ 805 h 806"/>
                <a:gd name="T96" fmla="*/ 292 w 987"/>
                <a:gd name="T97" fmla="*/ 805 h 806"/>
                <a:gd name="T98" fmla="*/ 255 w 987"/>
                <a:gd name="T99" fmla="*/ 805 h 806"/>
                <a:gd name="T100" fmla="*/ 221 w 987"/>
                <a:gd name="T101" fmla="*/ 805 h 806"/>
                <a:gd name="T102" fmla="*/ 187 w 987"/>
                <a:gd name="T103" fmla="*/ 805 h 806"/>
                <a:gd name="T104" fmla="*/ 153 w 987"/>
                <a:gd name="T105" fmla="*/ 805 h 806"/>
                <a:gd name="T106" fmla="*/ 119 w 987"/>
                <a:gd name="T107" fmla="*/ 805 h 806"/>
                <a:gd name="T108" fmla="*/ 85 w 987"/>
                <a:gd name="T109" fmla="*/ 805 h 806"/>
                <a:gd name="T110" fmla="*/ 51 w 987"/>
                <a:gd name="T111" fmla="*/ 805 h 806"/>
                <a:gd name="T112" fmla="*/ 16 w 987"/>
                <a:gd name="T113" fmla="*/ 805 h 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7"/>
                <a:gd name="T172" fmla="*/ 0 h 806"/>
                <a:gd name="T173" fmla="*/ 987 w 987"/>
                <a:gd name="T174" fmla="*/ 806 h 8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7" h="806">
                  <a:moveTo>
                    <a:pt x="0" y="782"/>
                  </a:moveTo>
                  <a:lnTo>
                    <a:pt x="6" y="782"/>
                  </a:lnTo>
                  <a:lnTo>
                    <a:pt x="10" y="782"/>
                  </a:lnTo>
                  <a:lnTo>
                    <a:pt x="16" y="782"/>
                  </a:lnTo>
                  <a:lnTo>
                    <a:pt x="20" y="782"/>
                  </a:lnTo>
                  <a:lnTo>
                    <a:pt x="24" y="782"/>
                  </a:lnTo>
                  <a:lnTo>
                    <a:pt x="31" y="782"/>
                  </a:lnTo>
                  <a:lnTo>
                    <a:pt x="34" y="782"/>
                  </a:lnTo>
                  <a:lnTo>
                    <a:pt x="41" y="782"/>
                  </a:lnTo>
                  <a:lnTo>
                    <a:pt x="44" y="782"/>
                  </a:lnTo>
                  <a:lnTo>
                    <a:pt x="51" y="782"/>
                  </a:lnTo>
                  <a:lnTo>
                    <a:pt x="54" y="782"/>
                  </a:lnTo>
                  <a:lnTo>
                    <a:pt x="61" y="782"/>
                  </a:lnTo>
                  <a:lnTo>
                    <a:pt x="64" y="782"/>
                  </a:lnTo>
                  <a:lnTo>
                    <a:pt x="68" y="782"/>
                  </a:lnTo>
                  <a:lnTo>
                    <a:pt x="75" y="782"/>
                  </a:lnTo>
                  <a:lnTo>
                    <a:pt x="78" y="782"/>
                  </a:lnTo>
                  <a:lnTo>
                    <a:pt x="85" y="782"/>
                  </a:lnTo>
                  <a:lnTo>
                    <a:pt x="88" y="782"/>
                  </a:lnTo>
                  <a:lnTo>
                    <a:pt x="95" y="782"/>
                  </a:lnTo>
                  <a:lnTo>
                    <a:pt x="98" y="782"/>
                  </a:lnTo>
                  <a:lnTo>
                    <a:pt x="105" y="782"/>
                  </a:lnTo>
                  <a:lnTo>
                    <a:pt x="108" y="782"/>
                  </a:lnTo>
                  <a:lnTo>
                    <a:pt x="112" y="782"/>
                  </a:lnTo>
                  <a:lnTo>
                    <a:pt x="119" y="782"/>
                  </a:lnTo>
                  <a:lnTo>
                    <a:pt x="122" y="782"/>
                  </a:lnTo>
                  <a:lnTo>
                    <a:pt x="129" y="782"/>
                  </a:lnTo>
                  <a:lnTo>
                    <a:pt x="133" y="782"/>
                  </a:lnTo>
                  <a:lnTo>
                    <a:pt x="139" y="782"/>
                  </a:lnTo>
                  <a:lnTo>
                    <a:pt x="143" y="782"/>
                  </a:lnTo>
                  <a:lnTo>
                    <a:pt x="149" y="782"/>
                  </a:lnTo>
                  <a:lnTo>
                    <a:pt x="153" y="782"/>
                  </a:lnTo>
                  <a:lnTo>
                    <a:pt x="159" y="782"/>
                  </a:lnTo>
                  <a:lnTo>
                    <a:pt x="163" y="782"/>
                  </a:lnTo>
                  <a:lnTo>
                    <a:pt x="166" y="782"/>
                  </a:lnTo>
                  <a:lnTo>
                    <a:pt x="173" y="778"/>
                  </a:lnTo>
                  <a:lnTo>
                    <a:pt x="177" y="778"/>
                  </a:lnTo>
                  <a:lnTo>
                    <a:pt x="184" y="778"/>
                  </a:lnTo>
                  <a:lnTo>
                    <a:pt x="187" y="778"/>
                  </a:lnTo>
                  <a:lnTo>
                    <a:pt x="194" y="774"/>
                  </a:lnTo>
                  <a:lnTo>
                    <a:pt x="197" y="774"/>
                  </a:lnTo>
                  <a:lnTo>
                    <a:pt x="204" y="774"/>
                  </a:lnTo>
                  <a:lnTo>
                    <a:pt x="207" y="770"/>
                  </a:lnTo>
                  <a:lnTo>
                    <a:pt x="210" y="770"/>
                  </a:lnTo>
                  <a:lnTo>
                    <a:pt x="217" y="767"/>
                  </a:lnTo>
                  <a:lnTo>
                    <a:pt x="221" y="767"/>
                  </a:lnTo>
                  <a:lnTo>
                    <a:pt x="228" y="762"/>
                  </a:lnTo>
                  <a:lnTo>
                    <a:pt x="231" y="759"/>
                  </a:lnTo>
                  <a:lnTo>
                    <a:pt x="238" y="755"/>
                  </a:lnTo>
                  <a:lnTo>
                    <a:pt x="241" y="751"/>
                  </a:lnTo>
                  <a:lnTo>
                    <a:pt x="248" y="747"/>
                  </a:lnTo>
                  <a:lnTo>
                    <a:pt x="251" y="744"/>
                  </a:lnTo>
                  <a:lnTo>
                    <a:pt x="255" y="739"/>
                  </a:lnTo>
                  <a:lnTo>
                    <a:pt x="261" y="732"/>
                  </a:lnTo>
                  <a:lnTo>
                    <a:pt x="265" y="728"/>
                  </a:lnTo>
                  <a:lnTo>
                    <a:pt x="272" y="721"/>
                  </a:lnTo>
                  <a:lnTo>
                    <a:pt x="275" y="713"/>
                  </a:lnTo>
                  <a:lnTo>
                    <a:pt x="282" y="705"/>
                  </a:lnTo>
                  <a:lnTo>
                    <a:pt x="285" y="698"/>
                  </a:lnTo>
                  <a:lnTo>
                    <a:pt x="292" y="686"/>
                  </a:lnTo>
                  <a:lnTo>
                    <a:pt x="295" y="678"/>
                  </a:lnTo>
                  <a:lnTo>
                    <a:pt x="302" y="667"/>
                  </a:lnTo>
                  <a:lnTo>
                    <a:pt x="305" y="655"/>
                  </a:lnTo>
                  <a:lnTo>
                    <a:pt x="309" y="643"/>
                  </a:lnTo>
                  <a:lnTo>
                    <a:pt x="316" y="627"/>
                  </a:lnTo>
                  <a:lnTo>
                    <a:pt x="320" y="612"/>
                  </a:lnTo>
                  <a:lnTo>
                    <a:pt x="326" y="597"/>
                  </a:lnTo>
                  <a:lnTo>
                    <a:pt x="330" y="581"/>
                  </a:lnTo>
                  <a:lnTo>
                    <a:pt x="336" y="566"/>
                  </a:lnTo>
                  <a:lnTo>
                    <a:pt x="340" y="547"/>
                  </a:lnTo>
                  <a:lnTo>
                    <a:pt x="346" y="528"/>
                  </a:lnTo>
                  <a:lnTo>
                    <a:pt x="350" y="509"/>
                  </a:lnTo>
                  <a:lnTo>
                    <a:pt x="353" y="489"/>
                  </a:lnTo>
                  <a:lnTo>
                    <a:pt x="360" y="466"/>
                  </a:lnTo>
                  <a:lnTo>
                    <a:pt x="363" y="446"/>
                  </a:lnTo>
                  <a:lnTo>
                    <a:pt x="371" y="423"/>
                  </a:lnTo>
                  <a:lnTo>
                    <a:pt x="374" y="400"/>
                  </a:lnTo>
                  <a:lnTo>
                    <a:pt x="381" y="377"/>
                  </a:lnTo>
                  <a:lnTo>
                    <a:pt x="384" y="354"/>
                  </a:lnTo>
                  <a:lnTo>
                    <a:pt x="391" y="331"/>
                  </a:lnTo>
                  <a:lnTo>
                    <a:pt x="394" y="308"/>
                  </a:lnTo>
                  <a:lnTo>
                    <a:pt x="397" y="285"/>
                  </a:lnTo>
                  <a:lnTo>
                    <a:pt x="404" y="258"/>
                  </a:lnTo>
                  <a:lnTo>
                    <a:pt x="407" y="235"/>
                  </a:lnTo>
                  <a:lnTo>
                    <a:pt x="414" y="212"/>
                  </a:lnTo>
                  <a:lnTo>
                    <a:pt x="418" y="193"/>
                  </a:lnTo>
                  <a:lnTo>
                    <a:pt x="425" y="170"/>
                  </a:lnTo>
                  <a:lnTo>
                    <a:pt x="428" y="146"/>
                  </a:lnTo>
                  <a:lnTo>
                    <a:pt x="435" y="127"/>
                  </a:lnTo>
                  <a:lnTo>
                    <a:pt x="438" y="107"/>
                  </a:lnTo>
                  <a:lnTo>
                    <a:pt x="445" y="92"/>
                  </a:lnTo>
                  <a:lnTo>
                    <a:pt x="448" y="73"/>
                  </a:lnTo>
                  <a:lnTo>
                    <a:pt x="452" y="58"/>
                  </a:lnTo>
                  <a:lnTo>
                    <a:pt x="458" y="46"/>
                  </a:lnTo>
                  <a:lnTo>
                    <a:pt x="462" y="35"/>
                  </a:lnTo>
                  <a:lnTo>
                    <a:pt x="469" y="23"/>
                  </a:lnTo>
                  <a:lnTo>
                    <a:pt x="473" y="15"/>
                  </a:lnTo>
                  <a:lnTo>
                    <a:pt x="479" y="8"/>
                  </a:lnTo>
                  <a:lnTo>
                    <a:pt x="483" y="4"/>
                  </a:lnTo>
                  <a:lnTo>
                    <a:pt x="489" y="0"/>
                  </a:lnTo>
                  <a:lnTo>
                    <a:pt x="493" y="0"/>
                  </a:lnTo>
                  <a:lnTo>
                    <a:pt x="496" y="0"/>
                  </a:lnTo>
                  <a:lnTo>
                    <a:pt x="503" y="4"/>
                  </a:lnTo>
                  <a:lnTo>
                    <a:pt x="506" y="8"/>
                  </a:lnTo>
                  <a:lnTo>
                    <a:pt x="513" y="15"/>
                  </a:lnTo>
                  <a:lnTo>
                    <a:pt x="517" y="23"/>
                  </a:lnTo>
                  <a:lnTo>
                    <a:pt x="524" y="35"/>
                  </a:lnTo>
                  <a:lnTo>
                    <a:pt x="527" y="46"/>
                  </a:lnTo>
                  <a:lnTo>
                    <a:pt x="534" y="58"/>
                  </a:lnTo>
                  <a:lnTo>
                    <a:pt x="537" y="73"/>
                  </a:lnTo>
                  <a:lnTo>
                    <a:pt x="540" y="92"/>
                  </a:lnTo>
                  <a:lnTo>
                    <a:pt x="547" y="107"/>
                  </a:lnTo>
                  <a:lnTo>
                    <a:pt x="550" y="127"/>
                  </a:lnTo>
                  <a:lnTo>
                    <a:pt x="557" y="146"/>
                  </a:lnTo>
                  <a:lnTo>
                    <a:pt x="561" y="170"/>
                  </a:lnTo>
                  <a:lnTo>
                    <a:pt x="568" y="193"/>
                  </a:lnTo>
                  <a:lnTo>
                    <a:pt x="571" y="212"/>
                  </a:lnTo>
                  <a:lnTo>
                    <a:pt x="578" y="235"/>
                  </a:lnTo>
                  <a:lnTo>
                    <a:pt x="581" y="258"/>
                  </a:lnTo>
                  <a:lnTo>
                    <a:pt x="588" y="285"/>
                  </a:lnTo>
                  <a:lnTo>
                    <a:pt x="591" y="308"/>
                  </a:lnTo>
                  <a:lnTo>
                    <a:pt x="595" y="331"/>
                  </a:lnTo>
                  <a:lnTo>
                    <a:pt x="601" y="354"/>
                  </a:lnTo>
                  <a:lnTo>
                    <a:pt x="605" y="377"/>
                  </a:lnTo>
                  <a:lnTo>
                    <a:pt x="612" y="400"/>
                  </a:lnTo>
                  <a:lnTo>
                    <a:pt x="615" y="423"/>
                  </a:lnTo>
                  <a:lnTo>
                    <a:pt x="622" y="446"/>
                  </a:lnTo>
                  <a:lnTo>
                    <a:pt x="626" y="466"/>
                  </a:lnTo>
                  <a:lnTo>
                    <a:pt x="632" y="489"/>
                  </a:lnTo>
                  <a:lnTo>
                    <a:pt x="636" y="509"/>
                  </a:lnTo>
                  <a:lnTo>
                    <a:pt x="639" y="528"/>
                  </a:lnTo>
                  <a:lnTo>
                    <a:pt x="646" y="547"/>
                  </a:lnTo>
                  <a:lnTo>
                    <a:pt x="649" y="566"/>
                  </a:lnTo>
                  <a:lnTo>
                    <a:pt x="656" y="581"/>
                  </a:lnTo>
                  <a:lnTo>
                    <a:pt x="659" y="597"/>
                  </a:lnTo>
                  <a:lnTo>
                    <a:pt x="666" y="612"/>
                  </a:lnTo>
                  <a:lnTo>
                    <a:pt x="670" y="627"/>
                  </a:lnTo>
                  <a:lnTo>
                    <a:pt x="677" y="643"/>
                  </a:lnTo>
                  <a:lnTo>
                    <a:pt x="680" y="655"/>
                  </a:lnTo>
                  <a:lnTo>
                    <a:pt x="683" y="667"/>
                  </a:lnTo>
                  <a:lnTo>
                    <a:pt x="690" y="678"/>
                  </a:lnTo>
                  <a:lnTo>
                    <a:pt x="693" y="686"/>
                  </a:lnTo>
                  <a:lnTo>
                    <a:pt x="700" y="698"/>
                  </a:lnTo>
                  <a:lnTo>
                    <a:pt x="703" y="705"/>
                  </a:lnTo>
                  <a:lnTo>
                    <a:pt x="710" y="713"/>
                  </a:lnTo>
                  <a:lnTo>
                    <a:pt x="714" y="721"/>
                  </a:lnTo>
                  <a:lnTo>
                    <a:pt x="721" y="728"/>
                  </a:lnTo>
                  <a:lnTo>
                    <a:pt x="724" y="732"/>
                  </a:lnTo>
                  <a:lnTo>
                    <a:pt x="731" y="739"/>
                  </a:lnTo>
                  <a:lnTo>
                    <a:pt x="734" y="744"/>
                  </a:lnTo>
                  <a:lnTo>
                    <a:pt x="737" y="747"/>
                  </a:lnTo>
                  <a:lnTo>
                    <a:pt x="744" y="751"/>
                  </a:lnTo>
                  <a:lnTo>
                    <a:pt x="747" y="755"/>
                  </a:lnTo>
                  <a:lnTo>
                    <a:pt x="754" y="759"/>
                  </a:lnTo>
                  <a:lnTo>
                    <a:pt x="758" y="762"/>
                  </a:lnTo>
                  <a:lnTo>
                    <a:pt x="765" y="767"/>
                  </a:lnTo>
                  <a:lnTo>
                    <a:pt x="768" y="767"/>
                  </a:lnTo>
                  <a:lnTo>
                    <a:pt x="775" y="770"/>
                  </a:lnTo>
                  <a:lnTo>
                    <a:pt x="778" y="770"/>
                  </a:lnTo>
                  <a:lnTo>
                    <a:pt x="782" y="774"/>
                  </a:lnTo>
                  <a:lnTo>
                    <a:pt x="788" y="774"/>
                  </a:lnTo>
                  <a:lnTo>
                    <a:pt x="792" y="774"/>
                  </a:lnTo>
                  <a:lnTo>
                    <a:pt x="798" y="778"/>
                  </a:lnTo>
                  <a:lnTo>
                    <a:pt x="802" y="778"/>
                  </a:lnTo>
                  <a:lnTo>
                    <a:pt x="809" y="778"/>
                  </a:lnTo>
                  <a:lnTo>
                    <a:pt x="813" y="778"/>
                  </a:lnTo>
                  <a:lnTo>
                    <a:pt x="819" y="782"/>
                  </a:lnTo>
                  <a:lnTo>
                    <a:pt x="823" y="782"/>
                  </a:lnTo>
                  <a:lnTo>
                    <a:pt x="826" y="782"/>
                  </a:lnTo>
                  <a:lnTo>
                    <a:pt x="833" y="782"/>
                  </a:lnTo>
                  <a:lnTo>
                    <a:pt x="836" y="782"/>
                  </a:lnTo>
                  <a:lnTo>
                    <a:pt x="843" y="782"/>
                  </a:lnTo>
                  <a:lnTo>
                    <a:pt x="846" y="782"/>
                  </a:lnTo>
                  <a:lnTo>
                    <a:pt x="853" y="782"/>
                  </a:lnTo>
                  <a:lnTo>
                    <a:pt x="856" y="782"/>
                  </a:lnTo>
                  <a:lnTo>
                    <a:pt x="864" y="782"/>
                  </a:lnTo>
                  <a:lnTo>
                    <a:pt x="867" y="782"/>
                  </a:lnTo>
                  <a:lnTo>
                    <a:pt x="874" y="782"/>
                  </a:lnTo>
                  <a:lnTo>
                    <a:pt x="877" y="782"/>
                  </a:lnTo>
                  <a:lnTo>
                    <a:pt x="880" y="782"/>
                  </a:lnTo>
                  <a:lnTo>
                    <a:pt x="887" y="782"/>
                  </a:lnTo>
                  <a:lnTo>
                    <a:pt x="890" y="782"/>
                  </a:lnTo>
                  <a:lnTo>
                    <a:pt x="897" y="782"/>
                  </a:lnTo>
                  <a:lnTo>
                    <a:pt x="900" y="782"/>
                  </a:lnTo>
                  <a:lnTo>
                    <a:pt x="907" y="782"/>
                  </a:lnTo>
                  <a:lnTo>
                    <a:pt x="911" y="782"/>
                  </a:lnTo>
                  <a:lnTo>
                    <a:pt x="918" y="782"/>
                  </a:lnTo>
                  <a:lnTo>
                    <a:pt x="921" y="782"/>
                  </a:lnTo>
                  <a:lnTo>
                    <a:pt x="925" y="782"/>
                  </a:lnTo>
                  <a:lnTo>
                    <a:pt x="931" y="782"/>
                  </a:lnTo>
                  <a:lnTo>
                    <a:pt x="935" y="782"/>
                  </a:lnTo>
                  <a:lnTo>
                    <a:pt x="941" y="782"/>
                  </a:lnTo>
                  <a:lnTo>
                    <a:pt x="945" y="782"/>
                  </a:lnTo>
                  <a:lnTo>
                    <a:pt x="951" y="782"/>
                  </a:lnTo>
                  <a:lnTo>
                    <a:pt x="955" y="782"/>
                  </a:lnTo>
                  <a:lnTo>
                    <a:pt x="962" y="782"/>
                  </a:lnTo>
                  <a:lnTo>
                    <a:pt x="966" y="782"/>
                  </a:lnTo>
                  <a:lnTo>
                    <a:pt x="969" y="782"/>
                  </a:lnTo>
                  <a:lnTo>
                    <a:pt x="976" y="782"/>
                  </a:lnTo>
                  <a:lnTo>
                    <a:pt x="979" y="782"/>
                  </a:lnTo>
                  <a:lnTo>
                    <a:pt x="986" y="782"/>
                  </a:lnTo>
                  <a:lnTo>
                    <a:pt x="986" y="805"/>
                  </a:lnTo>
                  <a:lnTo>
                    <a:pt x="979" y="805"/>
                  </a:lnTo>
                  <a:lnTo>
                    <a:pt x="976" y="805"/>
                  </a:lnTo>
                  <a:lnTo>
                    <a:pt x="969" y="805"/>
                  </a:lnTo>
                  <a:lnTo>
                    <a:pt x="966" y="805"/>
                  </a:lnTo>
                  <a:lnTo>
                    <a:pt x="962" y="805"/>
                  </a:lnTo>
                  <a:lnTo>
                    <a:pt x="955" y="805"/>
                  </a:lnTo>
                  <a:lnTo>
                    <a:pt x="951" y="805"/>
                  </a:lnTo>
                  <a:lnTo>
                    <a:pt x="945" y="805"/>
                  </a:lnTo>
                  <a:lnTo>
                    <a:pt x="941" y="805"/>
                  </a:lnTo>
                  <a:lnTo>
                    <a:pt x="935" y="805"/>
                  </a:lnTo>
                  <a:lnTo>
                    <a:pt x="931" y="805"/>
                  </a:lnTo>
                  <a:lnTo>
                    <a:pt x="925" y="805"/>
                  </a:lnTo>
                  <a:lnTo>
                    <a:pt x="921" y="805"/>
                  </a:lnTo>
                  <a:lnTo>
                    <a:pt x="918" y="805"/>
                  </a:lnTo>
                  <a:lnTo>
                    <a:pt x="911" y="805"/>
                  </a:lnTo>
                  <a:lnTo>
                    <a:pt x="907" y="805"/>
                  </a:lnTo>
                  <a:lnTo>
                    <a:pt x="900" y="805"/>
                  </a:lnTo>
                  <a:lnTo>
                    <a:pt x="897" y="805"/>
                  </a:lnTo>
                  <a:lnTo>
                    <a:pt x="890" y="805"/>
                  </a:lnTo>
                  <a:lnTo>
                    <a:pt x="887" y="805"/>
                  </a:lnTo>
                  <a:lnTo>
                    <a:pt x="880" y="805"/>
                  </a:lnTo>
                  <a:lnTo>
                    <a:pt x="877" y="805"/>
                  </a:lnTo>
                  <a:lnTo>
                    <a:pt x="874" y="805"/>
                  </a:lnTo>
                  <a:lnTo>
                    <a:pt x="867" y="805"/>
                  </a:lnTo>
                  <a:lnTo>
                    <a:pt x="864" y="805"/>
                  </a:lnTo>
                  <a:lnTo>
                    <a:pt x="856" y="805"/>
                  </a:lnTo>
                  <a:lnTo>
                    <a:pt x="853" y="805"/>
                  </a:lnTo>
                  <a:lnTo>
                    <a:pt x="846" y="805"/>
                  </a:lnTo>
                  <a:lnTo>
                    <a:pt x="843" y="805"/>
                  </a:lnTo>
                  <a:lnTo>
                    <a:pt x="836" y="805"/>
                  </a:lnTo>
                  <a:lnTo>
                    <a:pt x="833" y="805"/>
                  </a:lnTo>
                  <a:lnTo>
                    <a:pt x="826" y="805"/>
                  </a:lnTo>
                  <a:lnTo>
                    <a:pt x="823" y="805"/>
                  </a:lnTo>
                  <a:lnTo>
                    <a:pt x="819" y="805"/>
                  </a:lnTo>
                  <a:lnTo>
                    <a:pt x="813" y="805"/>
                  </a:lnTo>
                  <a:lnTo>
                    <a:pt x="809" y="805"/>
                  </a:lnTo>
                  <a:lnTo>
                    <a:pt x="802" y="805"/>
                  </a:lnTo>
                  <a:lnTo>
                    <a:pt x="798" y="805"/>
                  </a:lnTo>
                  <a:lnTo>
                    <a:pt x="792" y="805"/>
                  </a:lnTo>
                  <a:lnTo>
                    <a:pt x="788" y="805"/>
                  </a:lnTo>
                  <a:lnTo>
                    <a:pt x="782" y="805"/>
                  </a:lnTo>
                  <a:lnTo>
                    <a:pt x="778" y="805"/>
                  </a:lnTo>
                  <a:lnTo>
                    <a:pt x="775" y="805"/>
                  </a:lnTo>
                  <a:lnTo>
                    <a:pt x="768" y="805"/>
                  </a:lnTo>
                  <a:lnTo>
                    <a:pt x="765" y="805"/>
                  </a:lnTo>
                  <a:lnTo>
                    <a:pt x="758" y="805"/>
                  </a:lnTo>
                  <a:lnTo>
                    <a:pt x="754" y="805"/>
                  </a:lnTo>
                  <a:lnTo>
                    <a:pt x="747" y="805"/>
                  </a:lnTo>
                  <a:lnTo>
                    <a:pt x="744" y="805"/>
                  </a:lnTo>
                  <a:lnTo>
                    <a:pt x="737" y="805"/>
                  </a:lnTo>
                  <a:lnTo>
                    <a:pt x="734" y="805"/>
                  </a:lnTo>
                  <a:lnTo>
                    <a:pt x="731" y="805"/>
                  </a:lnTo>
                  <a:lnTo>
                    <a:pt x="724" y="805"/>
                  </a:lnTo>
                  <a:lnTo>
                    <a:pt x="721" y="805"/>
                  </a:lnTo>
                  <a:lnTo>
                    <a:pt x="714" y="805"/>
                  </a:lnTo>
                  <a:lnTo>
                    <a:pt x="710" y="805"/>
                  </a:lnTo>
                  <a:lnTo>
                    <a:pt x="703" y="805"/>
                  </a:lnTo>
                  <a:lnTo>
                    <a:pt x="700" y="805"/>
                  </a:lnTo>
                  <a:lnTo>
                    <a:pt x="693" y="805"/>
                  </a:lnTo>
                  <a:lnTo>
                    <a:pt x="690" y="805"/>
                  </a:lnTo>
                  <a:lnTo>
                    <a:pt x="683" y="805"/>
                  </a:lnTo>
                  <a:lnTo>
                    <a:pt x="680" y="805"/>
                  </a:lnTo>
                  <a:lnTo>
                    <a:pt x="677" y="805"/>
                  </a:lnTo>
                  <a:lnTo>
                    <a:pt x="670" y="805"/>
                  </a:lnTo>
                  <a:lnTo>
                    <a:pt x="666" y="805"/>
                  </a:lnTo>
                  <a:lnTo>
                    <a:pt x="659" y="805"/>
                  </a:lnTo>
                  <a:lnTo>
                    <a:pt x="656" y="805"/>
                  </a:lnTo>
                  <a:lnTo>
                    <a:pt x="649" y="805"/>
                  </a:lnTo>
                  <a:lnTo>
                    <a:pt x="646" y="805"/>
                  </a:lnTo>
                  <a:lnTo>
                    <a:pt x="639" y="805"/>
                  </a:lnTo>
                  <a:lnTo>
                    <a:pt x="636" y="805"/>
                  </a:lnTo>
                  <a:lnTo>
                    <a:pt x="632" y="805"/>
                  </a:lnTo>
                  <a:lnTo>
                    <a:pt x="626" y="805"/>
                  </a:lnTo>
                  <a:lnTo>
                    <a:pt x="622" y="805"/>
                  </a:lnTo>
                  <a:lnTo>
                    <a:pt x="615" y="805"/>
                  </a:lnTo>
                  <a:lnTo>
                    <a:pt x="612" y="805"/>
                  </a:lnTo>
                  <a:lnTo>
                    <a:pt x="605" y="805"/>
                  </a:lnTo>
                  <a:lnTo>
                    <a:pt x="601" y="805"/>
                  </a:lnTo>
                  <a:lnTo>
                    <a:pt x="595" y="805"/>
                  </a:lnTo>
                  <a:lnTo>
                    <a:pt x="591" y="805"/>
                  </a:lnTo>
                  <a:lnTo>
                    <a:pt x="588" y="805"/>
                  </a:lnTo>
                  <a:lnTo>
                    <a:pt x="581" y="805"/>
                  </a:lnTo>
                  <a:lnTo>
                    <a:pt x="578" y="805"/>
                  </a:lnTo>
                  <a:lnTo>
                    <a:pt x="571" y="805"/>
                  </a:lnTo>
                  <a:lnTo>
                    <a:pt x="568" y="805"/>
                  </a:lnTo>
                  <a:lnTo>
                    <a:pt x="561" y="805"/>
                  </a:lnTo>
                  <a:lnTo>
                    <a:pt x="557" y="805"/>
                  </a:lnTo>
                  <a:lnTo>
                    <a:pt x="550" y="805"/>
                  </a:lnTo>
                  <a:lnTo>
                    <a:pt x="547" y="805"/>
                  </a:lnTo>
                  <a:lnTo>
                    <a:pt x="540" y="805"/>
                  </a:lnTo>
                  <a:lnTo>
                    <a:pt x="537" y="805"/>
                  </a:lnTo>
                  <a:lnTo>
                    <a:pt x="534" y="805"/>
                  </a:lnTo>
                  <a:lnTo>
                    <a:pt x="527" y="805"/>
                  </a:lnTo>
                  <a:lnTo>
                    <a:pt x="524" y="805"/>
                  </a:lnTo>
                  <a:lnTo>
                    <a:pt x="517" y="805"/>
                  </a:lnTo>
                  <a:lnTo>
                    <a:pt x="513" y="805"/>
                  </a:lnTo>
                  <a:lnTo>
                    <a:pt x="506" y="805"/>
                  </a:lnTo>
                  <a:lnTo>
                    <a:pt x="503" y="805"/>
                  </a:lnTo>
                  <a:lnTo>
                    <a:pt x="496" y="805"/>
                  </a:lnTo>
                  <a:lnTo>
                    <a:pt x="493" y="805"/>
                  </a:lnTo>
                  <a:lnTo>
                    <a:pt x="489" y="805"/>
                  </a:lnTo>
                  <a:lnTo>
                    <a:pt x="483" y="805"/>
                  </a:lnTo>
                  <a:lnTo>
                    <a:pt x="479" y="805"/>
                  </a:lnTo>
                  <a:lnTo>
                    <a:pt x="473" y="805"/>
                  </a:lnTo>
                  <a:lnTo>
                    <a:pt x="469" y="805"/>
                  </a:lnTo>
                  <a:lnTo>
                    <a:pt x="462" y="805"/>
                  </a:lnTo>
                  <a:lnTo>
                    <a:pt x="458" y="805"/>
                  </a:lnTo>
                  <a:lnTo>
                    <a:pt x="452" y="805"/>
                  </a:lnTo>
                  <a:lnTo>
                    <a:pt x="448" y="805"/>
                  </a:lnTo>
                  <a:lnTo>
                    <a:pt x="445" y="805"/>
                  </a:lnTo>
                  <a:lnTo>
                    <a:pt x="438" y="805"/>
                  </a:lnTo>
                  <a:lnTo>
                    <a:pt x="435" y="805"/>
                  </a:lnTo>
                  <a:lnTo>
                    <a:pt x="428" y="805"/>
                  </a:lnTo>
                  <a:lnTo>
                    <a:pt x="425" y="805"/>
                  </a:lnTo>
                  <a:lnTo>
                    <a:pt x="418" y="805"/>
                  </a:lnTo>
                  <a:lnTo>
                    <a:pt x="414" y="805"/>
                  </a:lnTo>
                  <a:lnTo>
                    <a:pt x="407" y="805"/>
                  </a:lnTo>
                  <a:lnTo>
                    <a:pt x="404" y="805"/>
                  </a:lnTo>
                  <a:lnTo>
                    <a:pt x="397" y="805"/>
                  </a:lnTo>
                  <a:lnTo>
                    <a:pt x="394" y="805"/>
                  </a:lnTo>
                  <a:lnTo>
                    <a:pt x="391" y="805"/>
                  </a:lnTo>
                  <a:lnTo>
                    <a:pt x="384" y="805"/>
                  </a:lnTo>
                  <a:lnTo>
                    <a:pt x="381" y="805"/>
                  </a:lnTo>
                  <a:lnTo>
                    <a:pt x="374" y="805"/>
                  </a:lnTo>
                  <a:lnTo>
                    <a:pt x="371" y="805"/>
                  </a:lnTo>
                  <a:lnTo>
                    <a:pt x="363" y="805"/>
                  </a:lnTo>
                  <a:lnTo>
                    <a:pt x="360" y="805"/>
                  </a:lnTo>
                  <a:lnTo>
                    <a:pt x="353" y="805"/>
                  </a:lnTo>
                  <a:lnTo>
                    <a:pt x="350" y="805"/>
                  </a:lnTo>
                  <a:lnTo>
                    <a:pt x="346" y="805"/>
                  </a:lnTo>
                  <a:lnTo>
                    <a:pt x="340" y="805"/>
                  </a:lnTo>
                  <a:lnTo>
                    <a:pt x="336" y="805"/>
                  </a:lnTo>
                  <a:lnTo>
                    <a:pt x="330" y="805"/>
                  </a:lnTo>
                  <a:lnTo>
                    <a:pt x="326" y="805"/>
                  </a:lnTo>
                  <a:lnTo>
                    <a:pt x="320" y="805"/>
                  </a:lnTo>
                  <a:lnTo>
                    <a:pt x="316" y="805"/>
                  </a:lnTo>
                  <a:lnTo>
                    <a:pt x="309" y="805"/>
                  </a:lnTo>
                  <a:lnTo>
                    <a:pt x="305" y="805"/>
                  </a:lnTo>
                  <a:lnTo>
                    <a:pt x="302" y="805"/>
                  </a:lnTo>
                  <a:lnTo>
                    <a:pt x="295" y="805"/>
                  </a:lnTo>
                  <a:lnTo>
                    <a:pt x="292" y="805"/>
                  </a:lnTo>
                  <a:lnTo>
                    <a:pt x="285" y="805"/>
                  </a:lnTo>
                  <a:lnTo>
                    <a:pt x="282" y="805"/>
                  </a:lnTo>
                  <a:lnTo>
                    <a:pt x="275" y="805"/>
                  </a:lnTo>
                  <a:lnTo>
                    <a:pt x="272" y="805"/>
                  </a:lnTo>
                  <a:lnTo>
                    <a:pt x="265" y="805"/>
                  </a:lnTo>
                  <a:lnTo>
                    <a:pt x="261" y="805"/>
                  </a:lnTo>
                  <a:lnTo>
                    <a:pt x="255" y="805"/>
                  </a:lnTo>
                  <a:lnTo>
                    <a:pt x="251" y="805"/>
                  </a:lnTo>
                  <a:lnTo>
                    <a:pt x="248" y="805"/>
                  </a:lnTo>
                  <a:lnTo>
                    <a:pt x="241" y="805"/>
                  </a:lnTo>
                  <a:lnTo>
                    <a:pt x="238" y="805"/>
                  </a:lnTo>
                  <a:lnTo>
                    <a:pt x="231" y="805"/>
                  </a:lnTo>
                  <a:lnTo>
                    <a:pt x="228" y="805"/>
                  </a:lnTo>
                  <a:lnTo>
                    <a:pt x="221" y="805"/>
                  </a:lnTo>
                  <a:lnTo>
                    <a:pt x="217" y="805"/>
                  </a:lnTo>
                  <a:lnTo>
                    <a:pt x="210" y="805"/>
                  </a:lnTo>
                  <a:lnTo>
                    <a:pt x="207" y="805"/>
                  </a:lnTo>
                  <a:lnTo>
                    <a:pt x="204" y="805"/>
                  </a:lnTo>
                  <a:lnTo>
                    <a:pt x="197" y="805"/>
                  </a:lnTo>
                  <a:lnTo>
                    <a:pt x="194" y="805"/>
                  </a:lnTo>
                  <a:lnTo>
                    <a:pt x="187" y="805"/>
                  </a:lnTo>
                  <a:lnTo>
                    <a:pt x="184" y="805"/>
                  </a:lnTo>
                  <a:lnTo>
                    <a:pt x="177" y="805"/>
                  </a:lnTo>
                  <a:lnTo>
                    <a:pt x="173" y="805"/>
                  </a:lnTo>
                  <a:lnTo>
                    <a:pt x="166" y="805"/>
                  </a:lnTo>
                  <a:lnTo>
                    <a:pt x="163" y="805"/>
                  </a:lnTo>
                  <a:lnTo>
                    <a:pt x="159" y="805"/>
                  </a:lnTo>
                  <a:lnTo>
                    <a:pt x="153" y="805"/>
                  </a:lnTo>
                  <a:lnTo>
                    <a:pt x="149" y="805"/>
                  </a:lnTo>
                  <a:lnTo>
                    <a:pt x="143" y="805"/>
                  </a:lnTo>
                  <a:lnTo>
                    <a:pt x="139" y="805"/>
                  </a:lnTo>
                  <a:lnTo>
                    <a:pt x="133" y="805"/>
                  </a:lnTo>
                  <a:lnTo>
                    <a:pt x="129" y="805"/>
                  </a:lnTo>
                  <a:lnTo>
                    <a:pt x="122" y="805"/>
                  </a:lnTo>
                  <a:lnTo>
                    <a:pt x="119" y="805"/>
                  </a:lnTo>
                  <a:lnTo>
                    <a:pt x="112" y="805"/>
                  </a:lnTo>
                  <a:lnTo>
                    <a:pt x="108" y="805"/>
                  </a:lnTo>
                  <a:lnTo>
                    <a:pt x="105" y="805"/>
                  </a:lnTo>
                  <a:lnTo>
                    <a:pt x="98" y="805"/>
                  </a:lnTo>
                  <a:lnTo>
                    <a:pt x="95" y="805"/>
                  </a:lnTo>
                  <a:lnTo>
                    <a:pt x="88" y="805"/>
                  </a:lnTo>
                  <a:lnTo>
                    <a:pt x="85" y="805"/>
                  </a:lnTo>
                  <a:lnTo>
                    <a:pt x="78" y="805"/>
                  </a:lnTo>
                  <a:lnTo>
                    <a:pt x="75" y="805"/>
                  </a:lnTo>
                  <a:lnTo>
                    <a:pt x="68" y="805"/>
                  </a:lnTo>
                  <a:lnTo>
                    <a:pt x="64" y="805"/>
                  </a:lnTo>
                  <a:lnTo>
                    <a:pt x="61" y="805"/>
                  </a:lnTo>
                  <a:lnTo>
                    <a:pt x="54" y="805"/>
                  </a:lnTo>
                  <a:lnTo>
                    <a:pt x="51" y="805"/>
                  </a:lnTo>
                  <a:lnTo>
                    <a:pt x="44" y="805"/>
                  </a:lnTo>
                  <a:lnTo>
                    <a:pt x="41" y="805"/>
                  </a:lnTo>
                  <a:lnTo>
                    <a:pt x="34" y="805"/>
                  </a:lnTo>
                  <a:lnTo>
                    <a:pt x="31" y="805"/>
                  </a:lnTo>
                  <a:lnTo>
                    <a:pt x="24" y="805"/>
                  </a:lnTo>
                  <a:lnTo>
                    <a:pt x="20" y="805"/>
                  </a:lnTo>
                  <a:lnTo>
                    <a:pt x="16" y="805"/>
                  </a:lnTo>
                  <a:lnTo>
                    <a:pt x="10" y="805"/>
                  </a:lnTo>
                  <a:lnTo>
                    <a:pt x="6" y="805"/>
                  </a:lnTo>
                  <a:lnTo>
                    <a:pt x="0" y="805"/>
                  </a:lnTo>
                  <a:lnTo>
                    <a:pt x="0" y="78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633" name="Rectangle 73"/>
            <p:cNvSpPr>
              <a:spLocks noChangeArrowheads="1"/>
            </p:cNvSpPr>
            <p:nvPr/>
          </p:nvSpPr>
          <p:spPr bwMode="auto">
            <a:xfrm>
              <a:off x="1852" y="3926"/>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900" b="1">
                  <a:solidFill>
                    <a:srgbClr val="000000"/>
                  </a:solidFill>
                </a:rPr>
                <a:t>X</a:t>
              </a:r>
            </a:p>
          </p:txBody>
        </p:sp>
        <p:sp>
          <p:nvSpPr>
            <p:cNvPr id="24634" name="Line 74"/>
            <p:cNvSpPr>
              <a:spLocks noChangeShapeType="1"/>
            </p:cNvSpPr>
            <p:nvPr/>
          </p:nvSpPr>
          <p:spPr bwMode="auto">
            <a:xfrm>
              <a:off x="1913" y="3954"/>
              <a:ext cx="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35" name="Rectangle 76"/>
            <p:cNvSpPr>
              <a:spLocks noChangeArrowheads="1"/>
            </p:cNvSpPr>
            <p:nvPr/>
          </p:nvSpPr>
          <p:spPr bwMode="auto">
            <a:xfrm>
              <a:off x="1353" y="3908"/>
              <a:ext cx="1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b="1">
                  <a:latin typeface="Symbol" panose="05050102010706020507" pitchFamily="18" charset="2"/>
                </a:rPr>
                <a:t></a:t>
              </a:r>
            </a:p>
          </p:txBody>
        </p:sp>
        <p:sp>
          <p:nvSpPr>
            <p:cNvPr id="24636" name="Line 78"/>
            <p:cNvSpPr>
              <a:spLocks noChangeShapeType="1"/>
            </p:cNvSpPr>
            <p:nvPr/>
          </p:nvSpPr>
          <p:spPr bwMode="auto">
            <a:xfrm>
              <a:off x="1417" y="3129"/>
              <a:ext cx="0" cy="8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37" name="Rectangle 81"/>
            <p:cNvSpPr>
              <a:spLocks noChangeArrowheads="1"/>
            </p:cNvSpPr>
            <p:nvPr/>
          </p:nvSpPr>
          <p:spPr bwMode="auto">
            <a:xfrm>
              <a:off x="4624" y="977"/>
              <a:ext cx="66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latin typeface="Times New Roman" panose="02020603050405020304" pitchFamily="18" charset="0"/>
                </a:rPr>
                <a:t>General</a:t>
              </a:r>
            </a:p>
          </p:txBody>
        </p:sp>
      </p:grpSp>
      <p:sp>
        <p:nvSpPr>
          <p:cNvPr id="24579" name="Rectangle 83"/>
          <p:cNvSpPr>
            <a:spLocks noGrp="1" noChangeArrowheads="1"/>
          </p:cNvSpPr>
          <p:nvPr>
            <p:ph type="title"/>
          </p:nvPr>
        </p:nvSpPr>
        <p:spPr>
          <a:xfrm>
            <a:off x="493713" y="228600"/>
            <a:ext cx="8478837" cy="1143000"/>
          </a:xfrm>
        </p:spPr>
        <p:txBody>
          <a:bodyPr/>
          <a:lstStyle/>
          <a:p>
            <a:pPr eaLnBrk="1" hangingPunct="1"/>
            <a:r>
              <a:rPr lang="en-US" altLang="en-US" sz="3000" b="1"/>
              <a:t>The Central Limit Theorem Applies to Sampling Distributions from </a:t>
            </a:r>
            <a:r>
              <a:rPr lang="en-US" altLang="en-US" sz="3000" b="1">
                <a:solidFill>
                  <a:srgbClr val="FF3300"/>
                </a:solidFill>
              </a:rPr>
              <a:t>Any</a:t>
            </a:r>
            <a:r>
              <a:rPr lang="en-US" altLang="en-US" sz="3000" b="1"/>
              <a:t> Population</a:t>
            </a:r>
            <a:endParaRPr lang="en-US" altLang="en-US" sz="3400" b="1"/>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192</a:t>
            </a:fld>
            <a:endParaRPr lang="en-US"/>
          </a:p>
        </p:txBody>
      </p:sp>
    </p:spTree>
    <p:extLst>
      <p:ext uri="{BB962C8B-B14F-4D97-AF65-F5344CB8AC3E}">
        <p14:creationId xmlns:p14="http://schemas.microsoft.com/office/powerpoint/2010/main" val="3196445500"/>
      </p:ext>
    </p:extLst>
  </p:cSld>
  <p:clrMapOvr>
    <a:masterClrMapping/>
  </p:clrMapOvr>
  <p:transition>
    <p:strips/>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423863" y="1643063"/>
            <a:ext cx="8470900" cy="1628775"/>
          </a:xfrm>
          <a:prstGeom prst="rect">
            <a:avLst/>
          </a:prstGeom>
          <a:solidFill>
            <a:srgbClr val="FFFF99"/>
          </a:solidFill>
          <a:ln w="3175">
            <a:solidFill>
              <a:schemeClr val="tx1"/>
            </a:solidFill>
            <a:miter lim="800000"/>
            <a:headEnd/>
            <a:tailEnd/>
          </a:ln>
          <a:effectLst>
            <a:outerShdw dist="107763" dir="18900000" algn="ctr" rotWithShape="0">
              <a:schemeClr val="bg2"/>
            </a:outerShdw>
          </a:effectLst>
        </p:spPr>
        <p:txBody>
          <a:bodyPr lIns="90488" tIns="44450" rIns="90488" bIns="44450">
            <a:spAutoFit/>
          </a:bodyPr>
          <a:lstStyle/>
          <a:p>
            <a:pPr>
              <a:defRPr/>
            </a:pPr>
            <a:r>
              <a:rPr lang="en-US" sz="2000" b="1" dirty="0">
                <a:latin typeface="Times New Roman" pitchFamily="18" charset="0"/>
              </a:rPr>
              <a:t>Mercury makes a 2.4 liter V-6 engine, used in speedboats.  The company’s engineers believe the engine delivers an average horsepower of 220 HP and that the standard deviation of power delivered is 15 HP.  A potential buyer intends to sample 100 engines.  What is the probability that the sample mean will be less than 217 HP?</a:t>
            </a:r>
          </a:p>
        </p:txBody>
      </p:sp>
      <p:graphicFrame>
        <p:nvGraphicFramePr>
          <p:cNvPr id="10242" name="Object 4"/>
          <p:cNvGraphicFramePr>
            <a:graphicFrameLocks/>
          </p:cNvGraphicFramePr>
          <p:nvPr/>
        </p:nvGraphicFramePr>
        <p:xfrm>
          <a:off x="1971675" y="3592513"/>
          <a:ext cx="5145088" cy="3284537"/>
        </p:xfrm>
        <a:graphic>
          <a:graphicData uri="http://schemas.openxmlformats.org/presentationml/2006/ole">
            <mc:AlternateContent xmlns:mc="http://schemas.openxmlformats.org/markup-compatibility/2006">
              <mc:Choice xmlns:v="urn:schemas-microsoft-com:vml" Requires="v">
                <p:oleObj spid="_x0000_s6146" name="Equation" r:id="rId4" imgW="6608520" imgH="4227480" progId="Equation.3">
                  <p:embed/>
                </p:oleObj>
              </mc:Choice>
              <mc:Fallback>
                <p:oleObj name="Equation" r:id="rId4" imgW="6608520" imgH="4227480" progId="Equation.3">
                  <p:embed/>
                  <p:pic>
                    <p:nvPicPr>
                      <p:cNvPr id="1024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675" y="3592513"/>
                        <a:ext cx="5145088"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4" name="Rectangle 5"/>
          <p:cNvSpPr>
            <a:spLocks noGrp="1" noChangeArrowheads="1"/>
          </p:cNvSpPr>
          <p:nvPr>
            <p:ph type="title"/>
          </p:nvPr>
        </p:nvSpPr>
        <p:spPr>
          <a:xfrm>
            <a:off x="493713" y="228600"/>
            <a:ext cx="8478837" cy="1143000"/>
          </a:xfrm>
        </p:spPr>
        <p:txBody>
          <a:bodyPr>
            <a:normAutofit/>
          </a:bodyPr>
          <a:lstStyle/>
          <a:p>
            <a:pPr eaLnBrk="1" hangingPunct="1"/>
            <a:r>
              <a:rPr lang="en-US" altLang="en-US" sz="3600"/>
              <a:t>The Central Limit Theorem</a:t>
            </a:r>
            <a:br>
              <a:rPr lang="en-US" altLang="en-US" sz="3600"/>
            </a:br>
            <a:r>
              <a:rPr lang="en-US" altLang="en-US" sz="3600"/>
              <a:t> (Example)</a:t>
            </a:r>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193</a:t>
            </a:fld>
            <a:endParaRPr lang="en-US"/>
          </a:p>
        </p:txBody>
      </p:sp>
    </p:spTree>
    <p:extLst>
      <p:ext uri="{BB962C8B-B14F-4D97-AF65-F5344CB8AC3E}">
        <p14:creationId xmlns:p14="http://schemas.microsoft.com/office/powerpoint/2010/main" val="2116750189"/>
      </p:ext>
    </p:extLst>
  </p:cSld>
  <p:clrMapOvr>
    <a:masterClrMapping/>
  </p:clrMapOvr>
  <p:transition>
    <p:strips/>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ChangeArrowheads="1"/>
          </p:cNvSpPr>
          <p:nvPr/>
        </p:nvSpPr>
        <p:spPr bwMode="auto">
          <a:xfrm>
            <a:off x="381000" y="1219200"/>
            <a:ext cx="8489950" cy="1917700"/>
          </a:xfrm>
          <a:prstGeom prst="rect">
            <a:avLst/>
          </a:prstGeom>
          <a:gradFill rotWithShape="0">
            <a:gsLst>
              <a:gs pos="0">
                <a:srgbClr val="FFEFD1"/>
              </a:gs>
              <a:gs pos="64999">
                <a:srgbClr val="F0EBD5"/>
              </a:gs>
              <a:gs pos="100000">
                <a:srgbClr val="D1C39F"/>
              </a:gs>
            </a:gsLst>
            <a:lin ang="5400000" scaled="0"/>
          </a:gradFill>
          <a:ln w="3175">
            <a:solidFill>
              <a:schemeClr val="tx1"/>
            </a:solidFill>
            <a:miter lim="800000"/>
            <a:headEnd/>
            <a:tailEnd/>
          </a:ln>
          <a:effectLst>
            <a:outerShdw dist="107763" dir="18900000" algn="ctr" rotWithShape="0">
              <a:schemeClr val="bg2"/>
            </a:outerShdw>
          </a:effectLst>
        </p:spPr>
        <p:txBody>
          <a:bodyPr lIns="90488" tIns="44450" rIns="90488" bIns="44450">
            <a:spAutoFit/>
          </a:bodyPr>
          <a:lstStyle/>
          <a:p>
            <a:pPr>
              <a:defRPr/>
            </a:pPr>
            <a:r>
              <a:rPr lang="en-US" sz="2400" dirty="0">
                <a:solidFill>
                  <a:srgbClr val="00279F"/>
                </a:solidFill>
                <a:latin typeface="Times New Roman" pitchFamily="18" charset="0"/>
              </a:rPr>
              <a:t>If the population standard deviation, </a:t>
            </a:r>
            <a:r>
              <a:rPr lang="en-US" sz="2400" dirty="0">
                <a:solidFill>
                  <a:srgbClr val="00279F"/>
                </a:solidFill>
                <a:latin typeface="Symbol" pitchFamily="18" charset="2"/>
              </a:rPr>
              <a:t></a:t>
            </a:r>
            <a:r>
              <a:rPr lang="en-US" sz="2400" dirty="0">
                <a:solidFill>
                  <a:srgbClr val="00279F"/>
                </a:solidFill>
                <a:latin typeface="Times New Roman" pitchFamily="18" charset="0"/>
              </a:rPr>
              <a:t>, is</a:t>
            </a:r>
            <a:r>
              <a:rPr lang="en-US" sz="2400" i="1" dirty="0">
                <a:solidFill>
                  <a:srgbClr val="790015"/>
                </a:solidFill>
                <a:latin typeface="Times New Roman" pitchFamily="18" charset="0"/>
              </a:rPr>
              <a:t> </a:t>
            </a:r>
            <a:r>
              <a:rPr lang="en-US" sz="2400" b="1" i="1" dirty="0">
                <a:solidFill>
                  <a:srgbClr val="790015"/>
                </a:solidFill>
                <a:effectLst>
                  <a:outerShdw blurRad="38100" dist="38100" dir="2700000" algn="tl">
                    <a:srgbClr val="000000"/>
                  </a:outerShdw>
                </a:effectLst>
                <a:latin typeface="Times New Roman" pitchFamily="18" charset="0"/>
              </a:rPr>
              <a:t>unknown</a:t>
            </a:r>
            <a:r>
              <a:rPr lang="en-US" sz="2400" dirty="0">
                <a:solidFill>
                  <a:srgbClr val="00279F"/>
                </a:solidFill>
                <a:latin typeface="Times New Roman" pitchFamily="18" charset="0"/>
              </a:rPr>
              <a:t>, replace </a:t>
            </a:r>
            <a:r>
              <a:rPr lang="en-US" sz="2400" dirty="0">
                <a:solidFill>
                  <a:srgbClr val="00279F"/>
                </a:solidFill>
                <a:latin typeface="Symbol" pitchFamily="18" charset="2"/>
              </a:rPr>
              <a:t></a:t>
            </a:r>
            <a:r>
              <a:rPr lang="en-US" sz="2400" dirty="0">
                <a:solidFill>
                  <a:srgbClr val="00279F"/>
                </a:solidFill>
                <a:latin typeface="Times New Roman" pitchFamily="18" charset="0"/>
              </a:rPr>
              <a:t>with the sample standard deviation, </a:t>
            </a:r>
            <a:r>
              <a:rPr lang="en-US" sz="2400" i="1" dirty="0">
                <a:solidFill>
                  <a:srgbClr val="00279F"/>
                </a:solidFill>
                <a:latin typeface="Times New Roman" pitchFamily="18" charset="0"/>
              </a:rPr>
              <a:t>s</a:t>
            </a:r>
            <a:r>
              <a:rPr lang="en-US" sz="2400" dirty="0">
                <a:solidFill>
                  <a:srgbClr val="00279F"/>
                </a:solidFill>
                <a:latin typeface="Times New Roman" pitchFamily="18" charset="0"/>
              </a:rPr>
              <a:t>.  If the population is normal, the resulting statistic:</a:t>
            </a:r>
          </a:p>
          <a:p>
            <a:pPr>
              <a:defRPr/>
            </a:pPr>
            <a:r>
              <a:rPr lang="en-US" sz="2400" dirty="0">
                <a:solidFill>
                  <a:srgbClr val="00279F"/>
                </a:solidFill>
                <a:latin typeface="Times New Roman" pitchFamily="18" charset="0"/>
              </a:rPr>
              <a:t> </a:t>
            </a:r>
          </a:p>
          <a:p>
            <a:pPr>
              <a:defRPr/>
            </a:pPr>
            <a:r>
              <a:rPr lang="en-US" sz="2400" dirty="0">
                <a:solidFill>
                  <a:srgbClr val="00279F"/>
                </a:solidFill>
                <a:latin typeface="Times New Roman" pitchFamily="18" charset="0"/>
              </a:rPr>
              <a:t>has a </a:t>
            </a:r>
            <a:r>
              <a:rPr lang="en-US" sz="2400" b="1" i="1" dirty="0">
                <a:solidFill>
                  <a:srgbClr val="790015"/>
                </a:solidFill>
                <a:effectLst>
                  <a:outerShdw blurRad="38100" dist="38100" dir="2700000" algn="tl">
                    <a:srgbClr val="000000"/>
                  </a:outerShdw>
                </a:effectLst>
                <a:latin typeface="Times New Roman" pitchFamily="18" charset="0"/>
              </a:rPr>
              <a:t>t distribution </a:t>
            </a:r>
            <a:r>
              <a:rPr lang="en-US" sz="2400" b="1" dirty="0">
                <a:solidFill>
                  <a:srgbClr val="790015"/>
                </a:solidFill>
                <a:effectLst>
                  <a:outerShdw blurRad="38100" dist="38100" dir="2700000" algn="tl">
                    <a:srgbClr val="000000"/>
                  </a:outerShdw>
                </a:effectLst>
                <a:latin typeface="Times New Roman" pitchFamily="18" charset="0"/>
              </a:rPr>
              <a:t>with </a:t>
            </a:r>
            <a:r>
              <a:rPr lang="en-US" sz="2400" b="1" i="1" dirty="0">
                <a:solidFill>
                  <a:srgbClr val="790015"/>
                </a:solidFill>
                <a:effectLst>
                  <a:outerShdw blurRad="38100" dist="38100" dir="2700000" algn="tl">
                    <a:srgbClr val="000000"/>
                  </a:outerShdw>
                </a:effectLst>
                <a:latin typeface="Times New Roman" pitchFamily="18" charset="0"/>
              </a:rPr>
              <a:t>(n - 1) degrees of freedom</a:t>
            </a:r>
            <a:r>
              <a:rPr lang="en-US" sz="2400" i="1" dirty="0">
                <a:solidFill>
                  <a:srgbClr val="790015"/>
                </a:solidFill>
                <a:latin typeface="Times New Roman" pitchFamily="18" charset="0"/>
              </a:rPr>
              <a:t>.</a:t>
            </a:r>
          </a:p>
        </p:txBody>
      </p:sp>
      <p:sp>
        <p:nvSpPr>
          <p:cNvPr id="21508" name="Rectangle 4"/>
          <p:cNvSpPr>
            <a:spLocks noGrp="1" noChangeArrowheads="1"/>
          </p:cNvSpPr>
          <p:nvPr>
            <p:ph type="body" sz="half" idx="4294967295"/>
          </p:nvPr>
        </p:nvSpPr>
        <p:spPr>
          <a:xfrm>
            <a:off x="457200" y="3352800"/>
            <a:ext cx="4495800" cy="3276600"/>
          </a:xfrm>
          <a:gradFill rotWithShape="0">
            <a:gsLst>
              <a:gs pos="0">
                <a:schemeClr val="hlink">
                  <a:gamma/>
                  <a:tint val="0"/>
                  <a:invGamma/>
                </a:schemeClr>
              </a:gs>
              <a:gs pos="100000">
                <a:schemeClr val="hlink"/>
              </a:gs>
            </a:gsLst>
            <a:path path="shape">
              <a:fillToRect l="50000" t="50000" r="50000" b="50000"/>
            </a:path>
          </a:gradFill>
          <a:ln w="3175">
            <a:solidFill>
              <a:schemeClr val="tx1"/>
            </a:solidFill>
          </a:ln>
          <a:effectLst>
            <a:outerShdw dist="107763" dir="18900000" algn="ctr" rotWithShape="0">
              <a:schemeClr val="bg2"/>
            </a:outerShdw>
          </a:effectLst>
        </p:spPr>
        <p:txBody>
          <a:bodyPr lIns="90488" tIns="44450" rIns="90488" bIns="44450"/>
          <a:lstStyle/>
          <a:p>
            <a:pPr eaLnBrk="1" hangingPunct="1">
              <a:buClr>
                <a:schemeClr val="tx1"/>
              </a:buClr>
              <a:buSzPct val="125000"/>
              <a:defRPr/>
            </a:pPr>
            <a:r>
              <a:rPr lang="en-US" sz="1600" dirty="0"/>
              <a:t>The </a:t>
            </a:r>
            <a:r>
              <a:rPr lang="en-US" sz="1600" i="1" dirty="0"/>
              <a:t>t</a:t>
            </a:r>
            <a:r>
              <a:rPr lang="en-US" sz="1600" dirty="0"/>
              <a:t> is a family of bell-shaped and symmetric distributions, one for each number of degree of freedom.</a:t>
            </a:r>
          </a:p>
          <a:p>
            <a:pPr eaLnBrk="1" hangingPunct="1">
              <a:buClr>
                <a:schemeClr val="tx1"/>
              </a:buClr>
              <a:buSzPct val="125000"/>
              <a:defRPr/>
            </a:pPr>
            <a:r>
              <a:rPr lang="en-US" sz="1600" dirty="0"/>
              <a:t>The expected value of </a:t>
            </a:r>
            <a:r>
              <a:rPr lang="en-US" sz="1600" i="1" dirty="0"/>
              <a:t>t </a:t>
            </a:r>
            <a:r>
              <a:rPr lang="en-US" sz="1600" dirty="0"/>
              <a:t>is 0.</a:t>
            </a:r>
          </a:p>
          <a:p>
            <a:pPr eaLnBrk="1" hangingPunct="1">
              <a:buClr>
                <a:schemeClr val="tx1"/>
              </a:buClr>
              <a:buSzPct val="125000"/>
              <a:defRPr/>
            </a:pPr>
            <a:r>
              <a:rPr lang="en-US" sz="1600" dirty="0"/>
              <a:t>The variance of </a:t>
            </a:r>
            <a:r>
              <a:rPr lang="en-US" sz="1600" i="1" dirty="0"/>
              <a:t>t </a:t>
            </a:r>
            <a:r>
              <a:rPr lang="en-US" sz="1600" dirty="0"/>
              <a:t>is greater than 1, but approaches 1 as the number of degrees of freedom increases.   </a:t>
            </a:r>
          </a:p>
          <a:p>
            <a:pPr eaLnBrk="1" hangingPunct="1">
              <a:buClr>
                <a:schemeClr val="tx1"/>
              </a:buClr>
              <a:buSzPct val="125000"/>
              <a:defRPr/>
            </a:pPr>
            <a:r>
              <a:rPr lang="en-US" sz="1600" dirty="0"/>
              <a:t>The </a:t>
            </a:r>
            <a:r>
              <a:rPr lang="en-US" sz="1600" i="1" dirty="0"/>
              <a:t>t</a:t>
            </a:r>
            <a:r>
              <a:rPr lang="en-US" sz="1600" dirty="0"/>
              <a:t> distribution approaches a standard normal as the number of degrees of freedom increases.</a:t>
            </a:r>
          </a:p>
          <a:p>
            <a:pPr>
              <a:defRPr/>
            </a:pPr>
            <a:r>
              <a:rPr lang="en-US" sz="1600" dirty="0">
                <a:latin typeface="Albertus Extra Bold" pitchFamily="34" charset="0"/>
              </a:rPr>
              <a:t>When the sample size is small (&lt;30) we use </a:t>
            </a:r>
          </a:p>
          <a:p>
            <a:pPr>
              <a:buFontTx/>
              <a:buNone/>
              <a:defRPr/>
            </a:pPr>
            <a:r>
              <a:rPr lang="en-US" sz="1600" dirty="0">
                <a:latin typeface="Albertus Extra Bold" pitchFamily="34" charset="0"/>
              </a:rPr>
              <a:t>	t distribution.</a:t>
            </a:r>
          </a:p>
          <a:p>
            <a:pPr eaLnBrk="1" hangingPunct="1">
              <a:buClr>
                <a:schemeClr val="tx1"/>
              </a:buClr>
              <a:buSzPct val="125000"/>
              <a:defRPr/>
            </a:pPr>
            <a:endParaRPr lang="en-US" sz="1600" dirty="0"/>
          </a:p>
        </p:txBody>
      </p:sp>
      <p:graphicFrame>
        <p:nvGraphicFramePr>
          <p:cNvPr id="11266" name="Object 5"/>
          <p:cNvGraphicFramePr>
            <a:graphicFrameLocks/>
          </p:cNvGraphicFramePr>
          <p:nvPr/>
        </p:nvGraphicFramePr>
        <p:xfrm>
          <a:off x="2971800" y="2133600"/>
          <a:ext cx="1238250" cy="557213"/>
        </p:xfrm>
        <a:graphic>
          <a:graphicData uri="http://schemas.openxmlformats.org/presentationml/2006/ole">
            <mc:AlternateContent xmlns:mc="http://schemas.openxmlformats.org/markup-compatibility/2006">
              <mc:Choice xmlns:v="urn:schemas-microsoft-com:vml" Requires="v">
                <p:oleObj spid="_x0000_s7170" name="Equation" r:id="rId4" imgW="1346040" imgH="787320" progId="Equation.3">
                  <p:embed/>
                </p:oleObj>
              </mc:Choice>
              <mc:Fallback>
                <p:oleObj name="Equation" r:id="rId4" imgW="1346040" imgH="787320" progId="Equation.3">
                  <p:embed/>
                  <p:pic>
                    <p:nvPicPr>
                      <p:cNvPr id="11266"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133600"/>
                        <a:ext cx="1238250"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69" name="Group 25"/>
          <p:cNvGrpSpPr>
            <a:grpSpLocks/>
          </p:cNvGrpSpPr>
          <p:nvPr/>
        </p:nvGrpSpPr>
        <p:grpSpPr bwMode="auto">
          <a:xfrm>
            <a:off x="5334000" y="3735388"/>
            <a:ext cx="3602038" cy="2349500"/>
            <a:chOff x="3301" y="2281"/>
            <a:chExt cx="2269" cy="1480"/>
          </a:xfrm>
        </p:grpSpPr>
        <p:sp>
          <p:nvSpPr>
            <p:cNvPr id="21510" name="Rectangle 6"/>
            <p:cNvSpPr>
              <a:spLocks noChangeArrowheads="1"/>
            </p:cNvSpPr>
            <p:nvPr/>
          </p:nvSpPr>
          <p:spPr bwMode="auto">
            <a:xfrm>
              <a:off x="3301" y="2281"/>
              <a:ext cx="2230" cy="1480"/>
            </a:xfrm>
            <a:prstGeom prst="rect">
              <a:avLst/>
            </a:prstGeom>
            <a:gradFill rotWithShape="0">
              <a:gsLst>
                <a:gs pos="0">
                  <a:schemeClr val="hlink">
                    <a:gamma/>
                    <a:tint val="0"/>
                    <a:invGamma/>
                  </a:schemeClr>
                </a:gs>
                <a:gs pos="100000">
                  <a:schemeClr val="hlink"/>
                </a:gs>
              </a:gsLst>
              <a:path path="shape">
                <a:fillToRect l="50000" t="50000" r="50000" b="50000"/>
              </a:path>
            </a:gradFill>
            <a:ln w="12700">
              <a:solidFill>
                <a:schemeClr val="tx1"/>
              </a:solidFill>
              <a:miter lim="800000"/>
              <a:headEnd/>
              <a:tailEnd/>
            </a:ln>
            <a:effectLst/>
          </p:spPr>
          <p:txBody>
            <a:bodyPr wrap="none" anchor="ctr"/>
            <a:lstStyle/>
            <a:p>
              <a:pPr>
                <a:defRPr/>
              </a:pPr>
              <a:endParaRPr lang="en-US"/>
            </a:p>
          </p:txBody>
        </p:sp>
        <p:sp>
          <p:nvSpPr>
            <p:cNvPr id="11272" name="Freeform 7"/>
            <p:cNvSpPr>
              <a:spLocks/>
            </p:cNvSpPr>
            <p:nvPr/>
          </p:nvSpPr>
          <p:spPr bwMode="auto">
            <a:xfrm>
              <a:off x="3420" y="2531"/>
              <a:ext cx="1378" cy="968"/>
            </a:xfrm>
            <a:custGeom>
              <a:avLst/>
              <a:gdLst>
                <a:gd name="T0" fmla="*/ 0 w 1378"/>
                <a:gd name="T1" fmla="*/ 967 h 968"/>
                <a:gd name="T2" fmla="*/ 1377 w 1378"/>
                <a:gd name="T3" fmla="*/ 967 h 968"/>
                <a:gd name="T4" fmla="*/ 1377 w 1378"/>
                <a:gd name="T5" fmla="*/ 0 h 968"/>
                <a:gd name="T6" fmla="*/ 0 w 1378"/>
                <a:gd name="T7" fmla="*/ 0 h 968"/>
                <a:gd name="T8" fmla="*/ 0 w 1378"/>
                <a:gd name="T9" fmla="*/ 967 h 968"/>
                <a:gd name="T10" fmla="*/ 0 60000 65536"/>
                <a:gd name="T11" fmla="*/ 0 60000 65536"/>
                <a:gd name="T12" fmla="*/ 0 60000 65536"/>
                <a:gd name="T13" fmla="*/ 0 60000 65536"/>
                <a:gd name="T14" fmla="*/ 0 60000 65536"/>
                <a:gd name="T15" fmla="*/ 0 w 1378"/>
                <a:gd name="T16" fmla="*/ 0 h 968"/>
                <a:gd name="T17" fmla="*/ 1378 w 1378"/>
                <a:gd name="T18" fmla="*/ 968 h 968"/>
              </a:gdLst>
              <a:ahLst/>
              <a:cxnLst>
                <a:cxn ang="T10">
                  <a:pos x="T0" y="T1"/>
                </a:cxn>
                <a:cxn ang="T11">
                  <a:pos x="T2" y="T3"/>
                </a:cxn>
                <a:cxn ang="T12">
                  <a:pos x="T4" y="T5"/>
                </a:cxn>
                <a:cxn ang="T13">
                  <a:pos x="T6" y="T7"/>
                </a:cxn>
                <a:cxn ang="T14">
                  <a:pos x="T8" y="T9"/>
                </a:cxn>
              </a:cxnLst>
              <a:rect l="T15" t="T16" r="T17" b="T18"/>
              <a:pathLst>
                <a:path w="1378" h="968">
                  <a:moveTo>
                    <a:pt x="0" y="967"/>
                  </a:moveTo>
                  <a:lnTo>
                    <a:pt x="1377" y="967"/>
                  </a:lnTo>
                  <a:lnTo>
                    <a:pt x="1377" y="0"/>
                  </a:lnTo>
                  <a:lnTo>
                    <a:pt x="0" y="0"/>
                  </a:lnTo>
                  <a:lnTo>
                    <a:pt x="0" y="967"/>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73" name="Freeform 8"/>
            <p:cNvSpPr>
              <a:spLocks/>
            </p:cNvSpPr>
            <p:nvPr/>
          </p:nvSpPr>
          <p:spPr bwMode="auto">
            <a:xfrm>
              <a:off x="3481" y="2548"/>
              <a:ext cx="1251" cy="928"/>
            </a:xfrm>
            <a:custGeom>
              <a:avLst/>
              <a:gdLst>
                <a:gd name="T0" fmla="*/ 39 w 1251"/>
                <a:gd name="T1" fmla="*/ 927 h 928"/>
                <a:gd name="T2" fmla="*/ 82 w 1251"/>
                <a:gd name="T3" fmla="*/ 927 h 928"/>
                <a:gd name="T4" fmla="*/ 124 w 1251"/>
                <a:gd name="T5" fmla="*/ 927 h 928"/>
                <a:gd name="T6" fmla="*/ 168 w 1251"/>
                <a:gd name="T7" fmla="*/ 927 h 928"/>
                <a:gd name="T8" fmla="*/ 211 w 1251"/>
                <a:gd name="T9" fmla="*/ 927 h 928"/>
                <a:gd name="T10" fmla="*/ 259 w 1251"/>
                <a:gd name="T11" fmla="*/ 918 h 928"/>
                <a:gd name="T12" fmla="*/ 302 w 1251"/>
                <a:gd name="T13" fmla="*/ 897 h 928"/>
                <a:gd name="T14" fmla="*/ 344 w 1251"/>
                <a:gd name="T15" fmla="*/ 853 h 928"/>
                <a:gd name="T16" fmla="*/ 387 w 1251"/>
                <a:gd name="T17" fmla="*/ 776 h 928"/>
                <a:gd name="T18" fmla="*/ 431 w 1251"/>
                <a:gd name="T19" fmla="*/ 651 h 928"/>
                <a:gd name="T20" fmla="*/ 474 w 1251"/>
                <a:gd name="T21" fmla="*/ 479 h 928"/>
                <a:gd name="T22" fmla="*/ 517 w 1251"/>
                <a:gd name="T23" fmla="*/ 280 h 928"/>
                <a:gd name="T24" fmla="*/ 564 w 1251"/>
                <a:gd name="T25" fmla="*/ 107 h 928"/>
                <a:gd name="T26" fmla="*/ 607 w 1251"/>
                <a:gd name="T27" fmla="*/ 9 h 928"/>
                <a:gd name="T28" fmla="*/ 651 w 1251"/>
                <a:gd name="T29" fmla="*/ 17 h 928"/>
                <a:gd name="T30" fmla="*/ 694 w 1251"/>
                <a:gd name="T31" fmla="*/ 129 h 928"/>
                <a:gd name="T32" fmla="*/ 736 w 1251"/>
                <a:gd name="T33" fmla="*/ 310 h 928"/>
                <a:gd name="T34" fmla="*/ 780 w 1251"/>
                <a:gd name="T35" fmla="*/ 505 h 928"/>
                <a:gd name="T36" fmla="*/ 823 w 1251"/>
                <a:gd name="T37" fmla="*/ 673 h 928"/>
                <a:gd name="T38" fmla="*/ 866 w 1251"/>
                <a:gd name="T39" fmla="*/ 789 h 928"/>
                <a:gd name="T40" fmla="*/ 914 w 1251"/>
                <a:gd name="T41" fmla="*/ 862 h 928"/>
                <a:gd name="T42" fmla="*/ 956 w 1251"/>
                <a:gd name="T43" fmla="*/ 901 h 928"/>
                <a:gd name="T44" fmla="*/ 999 w 1251"/>
                <a:gd name="T45" fmla="*/ 918 h 928"/>
                <a:gd name="T46" fmla="*/ 1043 w 1251"/>
                <a:gd name="T47" fmla="*/ 927 h 928"/>
                <a:gd name="T48" fmla="*/ 1086 w 1251"/>
                <a:gd name="T49" fmla="*/ 927 h 928"/>
                <a:gd name="T50" fmla="*/ 1129 w 1251"/>
                <a:gd name="T51" fmla="*/ 927 h 928"/>
                <a:gd name="T52" fmla="*/ 1172 w 1251"/>
                <a:gd name="T53" fmla="*/ 927 h 928"/>
                <a:gd name="T54" fmla="*/ 1219 w 1251"/>
                <a:gd name="T55" fmla="*/ 927 h 928"/>
                <a:gd name="T56" fmla="*/ 1237 w 1251"/>
                <a:gd name="T57" fmla="*/ 927 h 928"/>
                <a:gd name="T58" fmla="*/ 1193 w 1251"/>
                <a:gd name="T59" fmla="*/ 927 h 928"/>
                <a:gd name="T60" fmla="*/ 1150 w 1251"/>
                <a:gd name="T61" fmla="*/ 927 h 928"/>
                <a:gd name="T62" fmla="*/ 1108 w 1251"/>
                <a:gd name="T63" fmla="*/ 927 h 928"/>
                <a:gd name="T64" fmla="*/ 1060 w 1251"/>
                <a:gd name="T65" fmla="*/ 927 h 928"/>
                <a:gd name="T66" fmla="*/ 1017 w 1251"/>
                <a:gd name="T67" fmla="*/ 927 h 928"/>
                <a:gd name="T68" fmla="*/ 973 w 1251"/>
                <a:gd name="T69" fmla="*/ 927 h 928"/>
                <a:gd name="T70" fmla="*/ 931 w 1251"/>
                <a:gd name="T71" fmla="*/ 927 h 928"/>
                <a:gd name="T72" fmla="*/ 888 w 1251"/>
                <a:gd name="T73" fmla="*/ 927 h 928"/>
                <a:gd name="T74" fmla="*/ 845 w 1251"/>
                <a:gd name="T75" fmla="*/ 927 h 928"/>
                <a:gd name="T76" fmla="*/ 801 w 1251"/>
                <a:gd name="T77" fmla="*/ 927 h 928"/>
                <a:gd name="T78" fmla="*/ 754 w 1251"/>
                <a:gd name="T79" fmla="*/ 927 h 928"/>
                <a:gd name="T80" fmla="*/ 711 w 1251"/>
                <a:gd name="T81" fmla="*/ 927 h 928"/>
                <a:gd name="T82" fmla="*/ 668 w 1251"/>
                <a:gd name="T83" fmla="*/ 927 h 928"/>
                <a:gd name="T84" fmla="*/ 625 w 1251"/>
                <a:gd name="T85" fmla="*/ 927 h 928"/>
                <a:gd name="T86" fmla="*/ 581 w 1251"/>
                <a:gd name="T87" fmla="*/ 927 h 928"/>
                <a:gd name="T88" fmla="*/ 538 w 1251"/>
                <a:gd name="T89" fmla="*/ 927 h 928"/>
                <a:gd name="T90" fmla="*/ 496 w 1251"/>
                <a:gd name="T91" fmla="*/ 927 h 928"/>
                <a:gd name="T92" fmla="*/ 448 w 1251"/>
                <a:gd name="T93" fmla="*/ 927 h 928"/>
                <a:gd name="T94" fmla="*/ 405 w 1251"/>
                <a:gd name="T95" fmla="*/ 927 h 928"/>
                <a:gd name="T96" fmla="*/ 361 w 1251"/>
                <a:gd name="T97" fmla="*/ 927 h 928"/>
                <a:gd name="T98" fmla="*/ 318 w 1251"/>
                <a:gd name="T99" fmla="*/ 927 h 928"/>
                <a:gd name="T100" fmla="*/ 276 w 1251"/>
                <a:gd name="T101" fmla="*/ 927 h 928"/>
                <a:gd name="T102" fmla="*/ 233 w 1251"/>
                <a:gd name="T103" fmla="*/ 927 h 928"/>
                <a:gd name="T104" fmla="*/ 189 w 1251"/>
                <a:gd name="T105" fmla="*/ 927 h 928"/>
                <a:gd name="T106" fmla="*/ 142 w 1251"/>
                <a:gd name="T107" fmla="*/ 927 h 928"/>
                <a:gd name="T108" fmla="*/ 99 w 1251"/>
                <a:gd name="T109" fmla="*/ 927 h 928"/>
                <a:gd name="T110" fmla="*/ 56 w 1251"/>
                <a:gd name="T111" fmla="*/ 927 h 928"/>
                <a:gd name="T112" fmla="*/ 13 w 1251"/>
                <a:gd name="T113" fmla="*/ 927 h 9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51"/>
                <a:gd name="T172" fmla="*/ 0 h 928"/>
                <a:gd name="T173" fmla="*/ 1251 w 1251"/>
                <a:gd name="T174" fmla="*/ 928 h 9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51" h="928">
                  <a:moveTo>
                    <a:pt x="0" y="927"/>
                  </a:moveTo>
                  <a:lnTo>
                    <a:pt x="8" y="927"/>
                  </a:lnTo>
                  <a:lnTo>
                    <a:pt x="13" y="927"/>
                  </a:lnTo>
                  <a:lnTo>
                    <a:pt x="21" y="927"/>
                  </a:lnTo>
                  <a:lnTo>
                    <a:pt x="26" y="927"/>
                  </a:lnTo>
                  <a:lnTo>
                    <a:pt x="30" y="927"/>
                  </a:lnTo>
                  <a:lnTo>
                    <a:pt x="39" y="927"/>
                  </a:lnTo>
                  <a:lnTo>
                    <a:pt x="43" y="927"/>
                  </a:lnTo>
                  <a:lnTo>
                    <a:pt x="52" y="927"/>
                  </a:lnTo>
                  <a:lnTo>
                    <a:pt x="56" y="927"/>
                  </a:lnTo>
                  <a:lnTo>
                    <a:pt x="65" y="927"/>
                  </a:lnTo>
                  <a:lnTo>
                    <a:pt x="69" y="927"/>
                  </a:lnTo>
                  <a:lnTo>
                    <a:pt x="78" y="927"/>
                  </a:lnTo>
                  <a:lnTo>
                    <a:pt x="82" y="927"/>
                  </a:lnTo>
                  <a:lnTo>
                    <a:pt x="86" y="927"/>
                  </a:lnTo>
                  <a:lnTo>
                    <a:pt x="95" y="927"/>
                  </a:lnTo>
                  <a:lnTo>
                    <a:pt x="99" y="927"/>
                  </a:lnTo>
                  <a:lnTo>
                    <a:pt x="107" y="927"/>
                  </a:lnTo>
                  <a:lnTo>
                    <a:pt x="111" y="927"/>
                  </a:lnTo>
                  <a:lnTo>
                    <a:pt x="120" y="927"/>
                  </a:lnTo>
                  <a:lnTo>
                    <a:pt x="124" y="927"/>
                  </a:lnTo>
                  <a:lnTo>
                    <a:pt x="133" y="927"/>
                  </a:lnTo>
                  <a:lnTo>
                    <a:pt x="137" y="927"/>
                  </a:lnTo>
                  <a:lnTo>
                    <a:pt x="142" y="927"/>
                  </a:lnTo>
                  <a:lnTo>
                    <a:pt x="150" y="927"/>
                  </a:lnTo>
                  <a:lnTo>
                    <a:pt x="155" y="927"/>
                  </a:lnTo>
                  <a:lnTo>
                    <a:pt x="163" y="927"/>
                  </a:lnTo>
                  <a:lnTo>
                    <a:pt x="168" y="927"/>
                  </a:lnTo>
                  <a:lnTo>
                    <a:pt x="176" y="927"/>
                  </a:lnTo>
                  <a:lnTo>
                    <a:pt x="181" y="927"/>
                  </a:lnTo>
                  <a:lnTo>
                    <a:pt x="189" y="927"/>
                  </a:lnTo>
                  <a:lnTo>
                    <a:pt x="194" y="927"/>
                  </a:lnTo>
                  <a:lnTo>
                    <a:pt x="202" y="927"/>
                  </a:lnTo>
                  <a:lnTo>
                    <a:pt x="207" y="927"/>
                  </a:lnTo>
                  <a:lnTo>
                    <a:pt x="211" y="927"/>
                  </a:lnTo>
                  <a:lnTo>
                    <a:pt x="220" y="923"/>
                  </a:lnTo>
                  <a:lnTo>
                    <a:pt x="224" y="923"/>
                  </a:lnTo>
                  <a:lnTo>
                    <a:pt x="233" y="923"/>
                  </a:lnTo>
                  <a:lnTo>
                    <a:pt x="237" y="923"/>
                  </a:lnTo>
                  <a:lnTo>
                    <a:pt x="246" y="918"/>
                  </a:lnTo>
                  <a:lnTo>
                    <a:pt x="250" y="918"/>
                  </a:lnTo>
                  <a:lnTo>
                    <a:pt x="259" y="918"/>
                  </a:lnTo>
                  <a:lnTo>
                    <a:pt x="263" y="914"/>
                  </a:lnTo>
                  <a:lnTo>
                    <a:pt x="267" y="914"/>
                  </a:lnTo>
                  <a:lnTo>
                    <a:pt x="276" y="910"/>
                  </a:lnTo>
                  <a:lnTo>
                    <a:pt x="280" y="910"/>
                  </a:lnTo>
                  <a:lnTo>
                    <a:pt x="289" y="905"/>
                  </a:lnTo>
                  <a:lnTo>
                    <a:pt x="293" y="901"/>
                  </a:lnTo>
                  <a:lnTo>
                    <a:pt x="302" y="897"/>
                  </a:lnTo>
                  <a:lnTo>
                    <a:pt x="306" y="892"/>
                  </a:lnTo>
                  <a:lnTo>
                    <a:pt x="314" y="888"/>
                  </a:lnTo>
                  <a:lnTo>
                    <a:pt x="318" y="884"/>
                  </a:lnTo>
                  <a:lnTo>
                    <a:pt x="323" y="875"/>
                  </a:lnTo>
                  <a:lnTo>
                    <a:pt x="331" y="871"/>
                  </a:lnTo>
                  <a:lnTo>
                    <a:pt x="336" y="862"/>
                  </a:lnTo>
                  <a:lnTo>
                    <a:pt x="344" y="853"/>
                  </a:lnTo>
                  <a:lnTo>
                    <a:pt x="348" y="846"/>
                  </a:lnTo>
                  <a:lnTo>
                    <a:pt x="357" y="837"/>
                  </a:lnTo>
                  <a:lnTo>
                    <a:pt x="361" y="828"/>
                  </a:lnTo>
                  <a:lnTo>
                    <a:pt x="370" y="815"/>
                  </a:lnTo>
                  <a:lnTo>
                    <a:pt x="374" y="802"/>
                  </a:lnTo>
                  <a:lnTo>
                    <a:pt x="383" y="789"/>
                  </a:lnTo>
                  <a:lnTo>
                    <a:pt x="387" y="776"/>
                  </a:lnTo>
                  <a:lnTo>
                    <a:pt x="392" y="763"/>
                  </a:lnTo>
                  <a:lnTo>
                    <a:pt x="400" y="746"/>
                  </a:lnTo>
                  <a:lnTo>
                    <a:pt x="405" y="728"/>
                  </a:lnTo>
                  <a:lnTo>
                    <a:pt x="413" y="711"/>
                  </a:lnTo>
                  <a:lnTo>
                    <a:pt x="418" y="690"/>
                  </a:lnTo>
                  <a:lnTo>
                    <a:pt x="426" y="673"/>
                  </a:lnTo>
                  <a:lnTo>
                    <a:pt x="431" y="651"/>
                  </a:lnTo>
                  <a:lnTo>
                    <a:pt x="439" y="630"/>
                  </a:lnTo>
                  <a:lnTo>
                    <a:pt x="444" y="604"/>
                  </a:lnTo>
                  <a:lnTo>
                    <a:pt x="448" y="582"/>
                  </a:lnTo>
                  <a:lnTo>
                    <a:pt x="457" y="556"/>
                  </a:lnTo>
                  <a:lnTo>
                    <a:pt x="461" y="531"/>
                  </a:lnTo>
                  <a:lnTo>
                    <a:pt x="470" y="505"/>
                  </a:lnTo>
                  <a:lnTo>
                    <a:pt x="474" y="479"/>
                  </a:lnTo>
                  <a:lnTo>
                    <a:pt x="483" y="448"/>
                  </a:lnTo>
                  <a:lnTo>
                    <a:pt x="487" y="422"/>
                  </a:lnTo>
                  <a:lnTo>
                    <a:pt x="496" y="392"/>
                  </a:lnTo>
                  <a:lnTo>
                    <a:pt x="500" y="367"/>
                  </a:lnTo>
                  <a:lnTo>
                    <a:pt x="504" y="336"/>
                  </a:lnTo>
                  <a:lnTo>
                    <a:pt x="513" y="310"/>
                  </a:lnTo>
                  <a:lnTo>
                    <a:pt x="517" y="280"/>
                  </a:lnTo>
                  <a:lnTo>
                    <a:pt x="525" y="254"/>
                  </a:lnTo>
                  <a:lnTo>
                    <a:pt x="529" y="229"/>
                  </a:lnTo>
                  <a:lnTo>
                    <a:pt x="538" y="203"/>
                  </a:lnTo>
                  <a:lnTo>
                    <a:pt x="542" y="177"/>
                  </a:lnTo>
                  <a:lnTo>
                    <a:pt x="551" y="155"/>
                  </a:lnTo>
                  <a:lnTo>
                    <a:pt x="555" y="129"/>
                  </a:lnTo>
                  <a:lnTo>
                    <a:pt x="564" y="107"/>
                  </a:lnTo>
                  <a:lnTo>
                    <a:pt x="568" y="90"/>
                  </a:lnTo>
                  <a:lnTo>
                    <a:pt x="573" y="74"/>
                  </a:lnTo>
                  <a:lnTo>
                    <a:pt x="581" y="56"/>
                  </a:lnTo>
                  <a:lnTo>
                    <a:pt x="586" y="43"/>
                  </a:lnTo>
                  <a:lnTo>
                    <a:pt x="594" y="30"/>
                  </a:lnTo>
                  <a:lnTo>
                    <a:pt x="599" y="17"/>
                  </a:lnTo>
                  <a:lnTo>
                    <a:pt x="607" y="9"/>
                  </a:lnTo>
                  <a:lnTo>
                    <a:pt x="612" y="4"/>
                  </a:lnTo>
                  <a:lnTo>
                    <a:pt x="620" y="0"/>
                  </a:lnTo>
                  <a:lnTo>
                    <a:pt x="625" y="0"/>
                  </a:lnTo>
                  <a:lnTo>
                    <a:pt x="629" y="0"/>
                  </a:lnTo>
                  <a:lnTo>
                    <a:pt x="638" y="4"/>
                  </a:lnTo>
                  <a:lnTo>
                    <a:pt x="642" y="9"/>
                  </a:lnTo>
                  <a:lnTo>
                    <a:pt x="651" y="17"/>
                  </a:lnTo>
                  <a:lnTo>
                    <a:pt x="655" y="30"/>
                  </a:lnTo>
                  <a:lnTo>
                    <a:pt x="664" y="43"/>
                  </a:lnTo>
                  <a:lnTo>
                    <a:pt x="668" y="56"/>
                  </a:lnTo>
                  <a:lnTo>
                    <a:pt x="677" y="74"/>
                  </a:lnTo>
                  <a:lnTo>
                    <a:pt x="681" y="90"/>
                  </a:lnTo>
                  <a:lnTo>
                    <a:pt x="685" y="107"/>
                  </a:lnTo>
                  <a:lnTo>
                    <a:pt x="694" y="129"/>
                  </a:lnTo>
                  <a:lnTo>
                    <a:pt x="698" y="155"/>
                  </a:lnTo>
                  <a:lnTo>
                    <a:pt x="707" y="177"/>
                  </a:lnTo>
                  <a:lnTo>
                    <a:pt x="711" y="203"/>
                  </a:lnTo>
                  <a:lnTo>
                    <a:pt x="720" y="229"/>
                  </a:lnTo>
                  <a:lnTo>
                    <a:pt x="724" y="254"/>
                  </a:lnTo>
                  <a:lnTo>
                    <a:pt x="732" y="280"/>
                  </a:lnTo>
                  <a:lnTo>
                    <a:pt x="736" y="310"/>
                  </a:lnTo>
                  <a:lnTo>
                    <a:pt x="745" y="336"/>
                  </a:lnTo>
                  <a:lnTo>
                    <a:pt x="749" y="367"/>
                  </a:lnTo>
                  <a:lnTo>
                    <a:pt x="754" y="392"/>
                  </a:lnTo>
                  <a:lnTo>
                    <a:pt x="762" y="422"/>
                  </a:lnTo>
                  <a:lnTo>
                    <a:pt x="767" y="448"/>
                  </a:lnTo>
                  <a:lnTo>
                    <a:pt x="775" y="479"/>
                  </a:lnTo>
                  <a:lnTo>
                    <a:pt x="780" y="505"/>
                  </a:lnTo>
                  <a:lnTo>
                    <a:pt x="788" y="531"/>
                  </a:lnTo>
                  <a:lnTo>
                    <a:pt x="793" y="556"/>
                  </a:lnTo>
                  <a:lnTo>
                    <a:pt x="801" y="582"/>
                  </a:lnTo>
                  <a:lnTo>
                    <a:pt x="806" y="604"/>
                  </a:lnTo>
                  <a:lnTo>
                    <a:pt x="810" y="630"/>
                  </a:lnTo>
                  <a:lnTo>
                    <a:pt x="819" y="651"/>
                  </a:lnTo>
                  <a:lnTo>
                    <a:pt x="823" y="673"/>
                  </a:lnTo>
                  <a:lnTo>
                    <a:pt x="832" y="690"/>
                  </a:lnTo>
                  <a:lnTo>
                    <a:pt x="836" y="711"/>
                  </a:lnTo>
                  <a:lnTo>
                    <a:pt x="845" y="728"/>
                  </a:lnTo>
                  <a:lnTo>
                    <a:pt x="849" y="746"/>
                  </a:lnTo>
                  <a:lnTo>
                    <a:pt x="858" y="763"/>
                  </a:lnTo>
                  <a:lnTo>
                    <a:pt x="862" y="776"/>
                  </a:lnTo>
                  <a:lnTo>
                    <a:pt x="866" y="789"/>
                  </a:lnTo>
                  <a:lnTo>
                    <a:pt x="875" y="802"/>
                  </a:lnTo>
                  <a:lnTo>
                    <a:pt x="879" y="815"/>
                  </a:lnTo>
                  <a:lnTo>
                    <a:pt x="888" y="828"/>
                  </a:lnTo>
                  <a:lnTo>
                    <a:pt x="892" y="837"/>
                  </a:lnTo>
                  <a:lnTo>
                    <a:pt x="901" y="846"/>
                  </a:lnTo>
                  <a:lnTo>
                    <a:pt x="905" y="853"/>
                  </a:lnTo>
                  <a:lnTo>
                    <a:pt x="914" y="862"/>
                  </a:lnTo>
                  <a:lnTo>
                    <a:pt x="918" y="871"/>
                  </a:lnTo>
                  <a:lnTo>
                    <a:pt x="927" y="875"/>
                  </a:lnTo>
                  <a:lnTo>
                    <a:pt x="931" y="884"/>
                  </a:lnTo>
                  <a:lnTo>
                    <a:pt x="935" y="888"/>
                  </a:lnTo>
                  <a:lnTo>
                    <a:pt x="943" y="892"/>
                  </a:lnTo>
                  <a:lnTo>
                    <a:pt x="947" y="897"/>
                  </a:lnTo>
                  <a:lnTo>
                    <a:pt x="956" y="901"/>
                  </a:lnTo>
                  <a:lnTo>
                    <a:pt x="960" y="905"/>
                  </a:lnTo>
                  <a:lnTo>
                    <a:pt x="969" y="910"/>
                  </a:lnTo>
                  <a:lnTo>
                    <a:pt x="973" y="910"/>
                  </a:lnTo>
                  <a:lnTo>
                    <a:pt x="982" y="914"/>
                  </a:lnTo>
                  <a:lnTo>
                    <a:pt x="986" y="914"/>
                  </a:lnTo>
                  <a:lnTo>
                    <a:pt x="991" y="918"/>
                  </a:lnTo>
                  <a:lnTo>
                    <a:pt x="999" y="918"/>
                  </a:lnTo>
                  <a:lnTo>
                    <a:pt x="1004" y="918"/>
                  </a:lnTo>
                  <a:lnTo>
                    <a:pt x="1012" y="923"/>
                  </a:lnTo>
                  <a:lnTo>
                    <a:pt x="1017" y="923"/>
                  </a:lnTo>
                  <a:lnTo>
                    <a:pt x="1025" y="923"/>
                  </a:lnTo>
                  <a:lnTo>
                    <a:pt x="1030" y="923"/>
                  </a:lnTo>
                  <a:lnTo>
                    <a:pt x="1038" y="927"/>
                  </a:lnTo>
                  <a:lnTo>
                    <a:pt x="1043" y="927"/>
                  </a:lnTo>
                  <a:lnTo>
                    <a:pt x="1047" y="927"/>
                  </a:lnTo>
                  <a:lnTo>
                    <a:pt x="1056" y="927"/>
                  </a:lnTo>
                  <a:lnTo>
                    <a:pt x="1060" y="927"/>
                  </a:lnTo>
                  <a:lnTo>
                    <a:pt x="1069" y="927"/>
                  </a:lnTo>
                  <a:lnTo>
                    <a:pt x="1073" y="927"/>
                  </a:lnTo>
                  <a:lnTo>
                    <a:pt x="1082" y="927"/>
                  </a:lnTo>
                  <a:lnTo>
                    <a:pt x="1086" y="927"/>
                  </a:lnTo>
                  <a:lnTo>
                    <a:pt x="1095" y="927"/>
                  </a:lnTo>
                  <a:lnTo>
                    <a:pt x="1099" y="927"/>
                  </a:lnTo>
                  <a:lnTo>
                    <a:pt x="1108" y="927"/>
                  </a:lnTo>
                  <a:lnTo>
                    <a:pt x="1112" y="927"/>
                  </a:lnTo>
                  <a:lnTo>
                    <a:pt x="1116" y="927"/>
                  </a:lnTo>
                  <a:lnTo>
                    <a:pt x="1125" y="927"/>
                  </a:lnTo>
                  <a:lnTo>
                    <a:pt x="1129" y="927"/>
                  </a:lnTo>
                  <a:lnTo>
                    <a:pt x="1138" y="927"/>
                  </a:lnTo>
                  <a:lnTo>
                    <a:pt x="1142" y="927"/>
                  </a:lnTo>
                  <a:lnTo>
                    <a:pt x="1150" y="927"/>
                  </a:lnTo>
                  <a:lnTo>
                    <a:pt x="1154" y="927"/>
                  </a:lnTo>
                  <a:lnTo>
                    <a:pt x="1163" y="927"/>
                  </a:lnTo>
                  <a:lnTo>
                    <a:pt x="1167" y="927"/>
                  </a:lnTo>
                  <a:lnTo>
                    <a:pt x="1172" y="927"/>
                  </a:lnTo>
                  <a:lnTo>
                    <a:pt x="1180" y="927"/>
                  </a:lnTo>
                  <a:lnTo>
                    <a:pt x="1185" y="927"/>
                  </a:lnTo>
                  <a:lnTo>
                    <a:pt x="1193" y="927"/>
                  </a:lnTo>
                  <a:lnTo>
                    <a:pt x="1198" y="927"/>
                  </a:lnTo>
                  <a:lnTo>
                    <a:pt x="1206" y="927"/>
                  </a:lnTo>
                  <a:lnTo>
                    <a:pt x="1211" y="927"/>
                  </a:lnTo>
                  <a:lnTo>
                    <a:pt x="1219" y="927"/>
                  </a:lnTo>
                  <a:lnTo>
                    <a:pt x="1224" y="927"/>
                  </a:lnTo>
                  <a:lnTo>
                    <a:pt x="1228" y="927"/>
                  </a:lnTo>
                  <a:lnTo>
                    <a:pt x="1237" y="927"/>
                  </a:lnTo>
                  <a:lnTo>
                    <a:pt x="1241" y="927"/>
                  </a:lnTo>
                  <a:lnTo>
                    <a:pt x="1250" y="927"/>
                  </a:lnTo>
                  <a:lnTo>
                    <a:pt x="1241" y="927"/>
                  </a:lnTo>
                  <a:lnTo>
                    <a:pt x="1237" y="927"/>
                  </a:lnTo>
                  <a:lnTo>
                    <a:pt x="1228" y="927"/>
                  </a:lnTo>
                  <a:lnTo>
                    <a:pt x="1224" y="927"/>
                  </a:lnTo>
                  <a:lnTo>
                    <a:pt x="1219" y="927"/>
                  </a:lnTo>
                  <a:lnTo>
                    <a:pt x="1211" y="927"/>
                  </a:lnTo>
                  <a:lnTo>
                    <a:pt x="1206" y="927"/>
                  </a:lnTo>
                  <a:lnTo>
                    <a:pt x="1198" y="927"/>
                  </a:lnTo>
                  <a:lnTo>
                    <a:pt x="1193" y="927"/>
                  </a:lnTo>
                  <a:lnTo>
                    <a:pt x="1185" y="927"/>
                  </a:lnTo>
                  <a:lnTo>
                    <a:pt x="1180" y="927"/>
                  </a:lnTo>
                  <a:lnTo>
                    <a:pt x="1172" y="927"/>
                  </a:lnTo>
                  <a:lnTo>
                    <a:pt x="1167" y="927"/>
                  </a:lnTo>
                  <a:lnTo>
                    <a:pt x="1163" y="927"/>
                  </a:lnTo>
                  <a:lnTo>
                    <a:pt x="1154" y="927"/>
                  </a:lnTo>
                  <a:lnTo>
                    <a:pt x="1150" y="927"/>
                  </a:lnTo>
                  <a:lnTo>
                    <a:pt x="1142" y="927"/>
                  </a:lnTo>
                  <a:lnTo>
                    <a:pt x="1138" y="927"/>
                  </a:lnTo>
                  <a:lnTo>
                    <a:pt x="1129" y="927"/>
                  </a:lnTo>
                  <a:lnTo>
                    <a:pt x="1125" y="927"/>
                  </a:lnTo>
                  <a:lnTo>
                    <a:pt x="1116" y="927"/>
                  </a:lnTo>
                  <a:lnTo>
                    <a:pt x="1112" y="927"/>
                  </a:lnTo>
                  <a:lnTo>
                    <a:pt x="1108" y="927"/>
                  </a:lnTo>
                  <a:lnTo>
                    <a:pt x="1099" y="927"/>
                  </a:lnTo>
                  <a:lnTo>
                    <a:pt x="1095" y="927"/>
                  </a:lnTo>
                  <a:lnTo>
                    <a:pt x="1086" y="927"/>
                  </a:lnTo>
                  <a:lnTo>
                    <a:pt x="1082" y="927"/>
                  </a:lnTo>
                  <a:lnTo>
                    <a:pt x="1073" y="927"/>
                  </a:lnTo>
                  <a:lnTo>
                    <a:pt x="1069" y="927"/>
                  </a:lnTo>
                  <a:lnTo>
                    <a:pt x="1060" y="927"/>
                  </a:lnTo>
                  <a:lnTo>
                    <a:pt x="1056" y="927"/>
                  </a:lnTo>
                  <a:lnTo>
                    <a:pt x="1047" y="927"/>
                  </a:lnTo>
                  <a:lnTo>
                    <a:pt x="1043" y="927"/>
                  </a:lnTo>
                  <a:lnTo>
                    <a:pt x="1038" y="927"/>
                  </a:lnTo>
                  <a:lnTo>
                    <a:pt x="1030" y="927"/>
                  </a:lnTo>
                  <a:lnTo>
                    <a:pt x="1025" y="927"/>
                  </a:lnTo>
                  <a:lnTo>
                    <a:pt x="1017" y="927"/>
                  </a:lnTo>
                  <a:lnTo>
                    <a:pt x="1012" y="927"/>
                  </a:lnTo>
                  <a:lnTo>
                    <a:pt x="1004" y="927"/>
                  </a:lnTo>
                  <a:lnTo>
                    <a:pt x="999" y="927"/>
                  </a:lnTo>
                  <a:lnTo>
                    <a:pt x="991" y="927"/>
                  </a:lnTo>
                  <a:lnTo>
                    <a:pt x="986" y="927"/>
                  </a:lnTo>
                  <a:lnTo>
                    <a:pt x="982" y="927"/>
                  </a:lnTo>
                  <a:lnTo>
                    <a:pt x="973" y="927"/>
                  </a:lnTo>
                  <a:lnTo>
                    <a:pt x="969" y="927"/>
                  </a:lnTo>
                  <a:lnTo>
                    <a:pt x="960" y="927"/>
                  </a:lnTo>
                  <a:lnTo>
                    <a:pt x="956" y="927"/>
                  </a:lnTo>
                  <a:lnTo>
                    <a:pt x="947" y="927"/>
                  </a:lnTo>
                  <a:lnTo>
                    <a:pt x="943" y="927"/>
                  </a:lnTo>
                  <a:lnTo>
                    <a:pt x="935" y="927"/>
                  </a:lnTo>
                  <a:lnTo>
                    <a:pt x="931" y="927"/>
                  </a:lnTo>
                  <a:lnTo>
                    <a:pt x="927" y="927"/>
                  </a:lnTo>
                  <a:lnTo>
                    <a:pt x="918" y="927"/>
                  </a:lnTo>
                  <a:lnTo>
                    <a:pt x="914" y="927"/>
                  </a:lnTo>
                  <a:lnTo>
                    <a:pt x="905" y="927"/>
                  </a:lnTo>
                  <a:lnTo>
                    <a:pt x="901" y="927"/>
                  </a:lnTo>
                  <a:lnTo>
                    <a:pt x="892" y="927"/>
                  </a:lnTo>
                  <a:lnTo>
                    <a:pt x="888" y="927"/>
                  </a:lnTo>
                  <a:lnTo>
                    <a:pt x="879" y="927"/>
                  </a:lnTo>
                  <a:lnTo>
                    <a:pt x="875" y="927"/>
                  </a:lnTo>
                  <a:lnTo>
                    <a:pt x="866" y="927"/>
                  </a:lnTo>
                  <a:lnTo>
                    <a:pt x="862" y="927"/>
                  </a:lnTo>
                  <a:lnTo>
                    <a:pt x="858" y="927"/>
                  </a:lnTo>
                  <a:lnTo>
                    <a:pt x="849" y="927"/>
                  </a:lnTo>
                  <a:lnTo>
                    <a:pt x="845" y="927"/>
                  </a:lnTo>
                  <a:lnTo>
                    <a:pt x="836" y="927"/>
                  </a:lnTo>
                  <a:lnTo>
                    <a:pt x="832" y="927"/>
                  </a:lnTo>
                  <a:lnTo>
                    <a:pt x="823" y="927"/>
                  </a:lnTo>
                  <a:lnTo>
                    <a:pt x="819" y="927"/>
                  </a:lnTo>
                  <a:lnTo>
                    <a:pt x="810" y="927"/>
                  </a:lnTo>
                  <a:lnTo>
                    <a:pt x="806" y="927"/>
                  </a:lnTo>
                  <a:lnTo>
                    <a:pt x="801" y="927"/>
                  </a:lnTo>
                  <a:lnTo>
                    <a:pt x="793" y="927"/>
                  </a:lnTo>
                  <a:lnTo>
                    <a:pt x="788" y="927"/>
                  </a:lnTo>
                  <a:lnTo>
                    <a:pt x="780" y="927"/>
                  </a:lnTo>
                  <a:lnTo>
                    <a:pt x="775" y="927"/>
                  </a:lnTo>
                  <a:lnTo>
                    <a:pt x="767" y="927"/>
                  </a:lnTo>
                  <a:lnTo>
                    <a:pt x="762" y="927"/>
                  </a:lnTo>
                  <a:lnTo>
                    <a:pt x="754" y="927"/>
                  </a:lnTo>
                  <a:lnTo>
                    <a:pt x="749" y="927"/>
                  </a:lnTo>
                  <a:lnTo>
                    <a:pt x="745" y="927"/>
                  </a:lnTo>
                  <a:lnTo>
                    <a:pt x="736" y="927"/>
                  </a:lnTo>
                  <a:lnTo>
                    <a:pt x="732" y="927"/>
                  </a:lnTo>
                  <a:lnTo>
                    <a:pt x="724" y="927"/>
                  </a:lnTo>
                  <a:lnTo>
                    <a:pt x="720" y="927"/>
                  </a:lnTo>
                  <a:lnTo>
                    <a:pt x="711" y="927"/>
                  </a:lnTo>
                  <a:lnTo>
                    <a:pt x="707" y="927"/>
                  </a:lnTo>
                  <a:lnTo>
                    <a:pt x="698" y="927"/>
                  </a:lnTo>
                  <a:lnTo>
                    <a:pt x="694" y="927"/>
                  </a:lnTo>
                  <a:lnTo>
                    <a:pt x="685" y="927"/>
                  </a:lnTo>
                  <a:lnTo>
                    <a:pt x="681" y="927"/>
                  </a:lnTo>
                  <a:lnTo>
                    <a:pt x="677" y="927"/>
                  </a:lnTo>
                  <a:lnTo>
                    <a:pt x="668" y="927"/>
                  </a:lnTo>
                  <a:lnTo>
                    <a:pt x="664" y="927"/>
                  </a:lnTo>
                  <a:lnTo>
                    <a:pt x="655" y="927"/>
                  </a:lnTo>
                  <a:lnTo>
                    <a:pt x="651" y="927"/>
                  </a:lnTo>
                  <a:lnTo>
                    <a:pt x="642" y="927"/>
                  </a:lnTo>
                  <a:lnTo>
                    <a:pt x="638" y="927"/>
                  </a:lnTo>
                  <a:lnTo>
                    <a:pt x="629" y="927"/>
                  </a:lnTo>
                  <a:lnTo>
                    <a:pt x="625" y="927"/>
                  </a:lnTo>
                  <a:lnTo>
                    <a:pt x="620" y="927"/>
                  </a:lnTo>
                  <a:lnTo>
                    <a:pt x="612" y="927"/>
                  </a:lnTo>
                  <a:lnTo>
                    <a:pt x="607" y="927"/>
                  </a:lnTo>
                  <a:lnTo>
                    <a:pt x="599" y="927"/>
                  </a:lnTo>
                  <a:lnTo>
                    <a:pt x="594" y="927"/>
                  </a:lnTo>
                  <a:lnTo>
                    <a:pt x="586" y="927"/>
                  </a:lnTo>
                  <a:lnTo>
                    <a:pt x="581" y="927"/>
                  </a:lnTo>
                  <a:lnTo>
                    <a:pt x="573" y="927"/>
                  </a:lnTo>
                  <a:lnTo>
                    <a:pt x="568" y="927"/>
                  </a:lnTo>
                  <a:lnTo>
                    <a:pt x="564" y="927"/>
                  </a:lnTo>
                  <a:lnTo>
                    <a:pt x="555" y="927"/>
                  </a:lnTo>
                  <a:lnTo>
                    <a:pt x="551" y="927"/>
                  </a:lnTo>
                  <a:lnTo>
                    <a:pt x="542" y="927"/>
                  </a:lnTo>
                  <a:lnTo>
                    <a:pt x="538" y="927"/>
                  </a:lnTo>
                  <a:lnTo>
                    <a:pt x="529" y="927"/>
                  </a:lnTo>
                  <a:lnTo>
                    <a:pt x="525" y="927"/>
                  </a:lnTo>
                  <a:lnTo>
                    <a:pt x="517" y="927"/>
                  </a:lnTo>
                  <a:lnTo>
                    <a:pt x="513" y="927"/>
                  </a:lnTo>
                  <a:lnTo>
                    <a:pt x="504" y="927"/>
                  </a:lnTo>
                  <a:lnTo>
                    <a:pt x="500" y="927"/>
                  </a:lnTo>
                  <a:lnTo>
                    <a:pt x="496" y="927"/>
                  </a:lnTo>
                  <a:lnTo>
                    <a:pt x="487" y="927"/>
                  </a:lnTo>
                  <a:lnTo>
                    <a:pt x="483" y="927"/>
                  </a:lnTo>
                  <a:lnTo>
                    <a:pt x="474" y="927"/>
                  </a:lnTo>
                  <a:lnTo>
                    <a:pt x="470" y="927"/>
                  </a:lnTo>
                  <a:lnTo>
                    <a:pt x="461" y="927"/>
                  </a:lnTo>
                  <a:lnTo>
                    <a:pt x="457" y="927"/>
                  </a:lnTo>
                  <a:lnTo>
                    <a:pt x="448" y="927"/>
                  </a:lnTo>
                  <a:lnTo>
                    <a:pt x="444" y="927"/>
                  </a:lnTo>
                  <a:lnTo>
                    <a:pt x="439" y="927"/>
                  </a:lnTo>
                  <a:lnTo>
                    <a:pt x="431" y="927"/>
                  </a:lnTo>
                  <a:lnTo>
                    <a:pt x="426" y="927"/>
                  </a:lnTo>
                  <a:lnTo>
                    <a:pt x="418" y="927"/>
                  </a:lnTo>
                  <a:lnTo>
                    <a:pt x="413" y="927"/>
                  </a:lnTo>
                  <a:lnTo>
                    <a:pt x="405" y="927"/>
                  </a:lnTo>
                  <a:lnTo>
                    <a:pt x="400" y="927"/>
                  </a:lnTo>
                  <a:lnTo>
                    <a:pt x="392" y="927"/>
                  </a:lnTo>
                  <a:lnTo>
                    <a:pt x="387" y="927"/>
                  </a:lnTo>
                  <a:lnTo>
                    <a:pt x="383" y="927"/>
                  </a:lnTo>
                  <a:lnTo>
                    <a:pt x="374" y="927"/>
                  </a:lnTo>
                  <a:lnTo>
                    <a:pt x="370" y="927"/>
                  </a:lnTo>
                  <a:lnTo>
                    <a:pt x="361" y="927"/>
                  </a:lnTo>
                  <a:lnTo>
                    <a:pt x="357" y="927"/>
                  </a:lnTo>
                  <a:lnTo>
                    <a:pt x="348" y="927"/>
                  </a:lnTo>
                  <a:lnTo>
                    <a:pt x="344" y="927"/>
                  </a:lnTo>
                  <a:lnTo>
                    <a:pt x="336" y="927"/>
                  </a:lnTo>
                  <a:lnTo>
                    <a:pt x="331" y="927"/>
                  </a:lnTo>
                  <a:lnTo>
                    <a:pt x="323" y="927"/>
                  </a:lnTo>
                  <a:lnTo>
                    <a:pt x="318" y="927"/>
                  </a:lnTo>
                  <a:lnTo>
                    <a:pt x="314" y="927"/>
                  </a:lnTo>
                  <a:lnTo>
                    <a:pt x="306" y="927"/>
                  </a:lnTo>
                  <a:lnTo>
                    <a:pt x="302" y="927"/>
                  </a:lnTo>
                  <a:lnTo>
                    <a:pt x="293" y="927"/>
                  </a:lnTo>
                  <a:lnTo>
                    <a:pt x="289" y="927"/>
                  </a:lnTo>
                  <a:lnTo>
                    <a:pt x="280" y="927"/>
                  </a:lnTo>
                  <a:lnTo>
                    <a:pt x="276" y="927"/>
                  </a:lnTo>
                  <a:lnTo>
                    <a:pt x="267" y="927"/>
                  </a:lnTo>
                  <a:lnTo>
                    <a:pt x="263" y="927"/>
                  </a:lnTo>
                  <a:lnTo>
                    <a:pt x="259" y="927"/>
                  </a:lnTo>
                  <a:lnTo>
                    <a:pt x="250" y="927"/>
                  </a:lnTo>
                  <a:lnTo>
                    <a:pt x="246" y="927"/>
                  </a:lnTo>
                  <a:lnTo>
                    <a:pt x="237" y="927"/>
                  </a:lnTo>
                  <a:lnTo>
                    <a:pt x="233" y="927"/>
                  </a:lnTo>
                  <a:lnTo>
                    <a:pt x="224" y="927"/>
                  </a:lnTo>
                  <a:lnTo>
                    <a:pt x="220" y="927"/>
                  </a:lnTo>
                  <a:lnTo>
                    <a:pt x="211" y="927"/>
                  </a:lnTo>
                  <a:lnTo>
                    <a:pt x="207" y="927"/>
                  </a:lnTo>
                  <a:lnTo>
                    <a:pt x="202" y="927"/>
                  </a:lnTo>
                  <a:lnTo>
                    <a:pt x="194" y="927"/>
                  </a:lnTo>
                  <a:lnTo>
                    <a:pt x="189" y="927"/>
                  </a:lnTo>
                  <a:lnTo>
                    <a:pt x="181" y="927"/>
                  </a:lnTo>
                  <a:lnTo>
                    <a:pt x="176" y="927"/>
                  </a:lnTo>
                  <a:lnTo>
                    <a:pt x="168" y="927"/>
                  </a:lnTo>
                  <a:lnTo>
                    <a:pt x="163" y="927"/>
                  </a:lnTo>
                  <a:lnTo>
                    <a:pt x="155" y="927"/>
                  </a:lnTo>
                  <a:lnTo>
                    <a:pt x="150" y="927"/>
                  </a:lnTo>
                  <a:lnTo>
                    <a:pt x="142" y="927"/>
                  </a:lnTo>
                  <a:lnTo>
                    <a:pt x="137" y="927"/>
                  </a:lnTo>
                  <a:lnTo>
                    <a:pt x="133" y="927"/>
                  </a:lnTo>
                  <a:lnTo>
                    <a:pt x="124" y="927"/>
                  </a:lnTo>
                  <a:lnTo>
                    <a:pt x="120" y="927"/>
                  </a:lnTo>
                  <a:lnTo>
                    <a:pt x="111" y="927"/>
                  </a:lnTo>
                  <a:lnTo>
                    <a:pt x="107" y="927"/>
                  </a:lnTo>
                  <a:lnTo>
                    <a:pt x="99" y="927"/>
                  </a:lnTo>
                  <a:lnTo>
                    <a:pt x="95" y="927"/>
                  </a:lnTo>
                  <a:lnTo>
                    <a:pt x="86" y="927"/>
                  </a:lnTo>
                  <a:lnTo>
                    <a:pt x="82" y="927"/>
                  </a:lnTo>
                  <a:lnTo>
                    <a:pt x="78" y="927"/>
                  </a:lnTo>
                  <a:lnTo>
                    <a:pt x="69" y="927"/>
                  </a:lnTo>
                  <a:lnTo>
                    <a:pt x="65" y="927"/>
                  </a:lnTo>
                  <a:lnTo>
                    <a:pt x="56" y="927"/>
                  </a:lnTo>
                  <a:lnTo>
                    <a:pt x="52" y="927"/>
                  </a:lnTo>
                  <a:lnTo>
                    <a:pt x="43" y="927"/>
                  </a:lnTo>
                  <a:lnTo>
                    <a:pt x="39" y="927"/>
                  </a:lnTo>
                  <a:lnTo>
                    <a:pt x="30" y="927"/>
                  </a:lnTo>
                  <a:lnTo>
                    <a:pt x="26" y="927"/>
                  </a:lnTo>
                  <a:lnTo>
                    <a:pt x="21" y="927"/>
                  </a:lnTo>
                  <a:lnTo>
                    <a:pt x="13" y="927"/>
                  </a:lnTo>
                  <a:lnTo>
                    <a:pt x="8" y="927"/>
                  </a:lnTo>
                  <a:lnTo>
                    <a:pt x="0" y="927"/>
                  </a:lnTo>
                </a:path>
              </a:pathLst>
            </a:custGeom>
            <a:solidFill>
              <a:schemeClr val="folHlink"/>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1274" name="Freeform 9"/>
            <p:cNvSpPr>
              <a:spLocks/>
            </p:cNvSpPr>
            <p:nvPr/>
          </p:nvSpPr>
          <p:spPr bwMode="auto">
            <a:xfrm>
              <a:off x="3481" y="2548"/>
              <a:ext cx="1257" cy="934"/>
            </a:xfrm>
            <a:custGeom>
              <a:avLst/>
              <a:gdLst>
                <a:gd name="T0" fmla="*/ 39 w 1257"/>
                <a:gd name="T1" fmla="*/ 933 h 934"/>
                <a:gd name="T2" fmla="*/ 82 w 1257"/>
                <a:gd name="T3" fmla="*/ 933 h 934"/>
                <a:gd name="T4" fmla="*/ 125 w 1257"/>
                <a:gd name="T5" fmla="*/ 933 h 934"/>
                <a:gd name="T6" fmla="*/ 169 w 1257"/>
                <a:gd name="T7" fmla="*/ 933 h 934"/>
                <a:gd name="T8" fmla="*/ 212 w 1257"/>
                <a:gd name="T9" fmla="*/ 933 h 934"/>
                <a:gd name="T10" fmla="*/ 260 w 1257"/>
                <a:gd name="T11" fmla="*/ 924 h 934"/>
                <a:gd name="T12" fmla="*/ 303 w 1257"/>
                <a:gd name="T13" fmla="*/ 903 h 934"/>
                <a:gd name="T14" fmla="*/ 346 w 1257"/>
                <a:gd name="T15" fmla="*/ 859 h 934"/>
                <a:gd name="T16" fmla="*/ 389 w 1257"/>
                <a:gd name="T17" fmla="*/ 781 h 934"/>
                <a:gd name="T18" fmla="*/ 433 w 1257"/>
                <a:gd name="T19" fmla="*/ 655 h 934"/>
                <a:gd name="T20" fmla="*/ 476 w 1257"/>
                <a:gd name="T21" fmla="*/ 482 h 934"/>
                <a:gd name="T22" fmla="*/ 519 w 1257"/>
                <a:gd name="T23" fmla="*/ 282 h 934"/>
                <a:gd name="T24" fmla="*/ 567 w 1257"/>
                <a:gd name="T25" fmla="*/ 108 h 934"/>
                <a:gd name="T26" fmla="*/ 610 w 1257"/>
                <a:gd name="T27" fmla="*/ 9 h 934"/>
                <a:gd name="T28" fmla="*/ 654 w 1257"/>
                <a:gd name="T29" fmla="*/ 17 h 934"/>
                <a:gd name="T30" fmla="*/ 697 w 1257"/>
                <a:gd name="T31" fmla="*/ 130 h 934"/>
                <a:gd name="T32" fmla="*/ 740 w 1257"/>
                <a:gd name="T33" fmla="*/ 312 h 934"/>
                <a:gd name="T34" fmla="*/ 784 w 1257"/>
                <a:gd name="T35" fmla="*/ 508 h 934"/>
                <a:gd name="T36" fmla="*/ 827 w 1257"/>
                <a:gd name="T37" fmla="*/ 677 h 934"/>
                <a:gd name="T38" fmla="*/ 870 w 1257"/>
                <a:gd name="T39" fmla="*/ 794 h 934"/>
                <a:gd name="T40" fmla="*/ 918 w 1257"/>
                <a:gd name="T41" fmla="*/ 868 h 934"/>
                <a:gd name="T42" fmla="*/ 961 w 1257"/>
                <a:gd name="T43" fmla="*/ 907 h 934"/>
                <a:gd name="T44" fmla="*/ 1004 w 1257"/>
                <a:gd name="T45" fmla="*/ 924 h 934"/>
                <a:gd name="T46" fmla="*/ 1048 w 1257"/>
                <a:gd name="T47" fmla="*/ 933 h 934"/>
                <a:gd name="T48" fmla="*/ 1091 w 1257"/>
                <a:gd name="T49" fmla="*/ 933 h 934"/>
                <a:gd name="T50" fmla="*/ 1134 w 1257"/>
                <a:gd name="T51" fmla="*/ 933 h 934"/>
                <a:gd name="T52" fmla="*/ 1178 w 1257"/>
                <a:gd name="T53" fmla="*/ 933 h 934"/>
                <a:gd name="T54" fmla="*/ 1225 w 1257"/>
                <a:gd name="T55" fmla="*/ 933 h 934"/>
                <a:gd name="T56" fmla="*/ 1243 w 1257"/>
                <a:gd name="T57" fmla="*/ 933 h 934"/>
                <a:gd name="T58" fmla="*/ 1199 w 1257"/>
                <a:gd name="T59" fmla="*/ 933 h 934"/>
                <a:gd name="T60" fmla="*/ 1156 w 1257"/>
                <a:gd name="T61" fmla="*/ 933 h 934"/>
                <a:gd name="T62" fmla="*/ 1113 w 1257"/>
                <a:gd name="T63" fmla="*/ 933 h 934"/>
                <a:gd name="T64" fmla="*/ 1065 w 1257"/>
                <a:gd name="T65" fmla="*/ 933 h 934"/>
                <a:gd name="T66" fmla="*/ 1022 w 1257"/>
                <a:gd name="T67" fmla="*/ 933 h 934"/>
                <a:gd name="T68" fmla="*/ 978 w 1257"/>
                <a:gd name="T69" fmla="*/ 933 h 934"/>
                <a:gd name="T70" fmla="*/ 935 w 1257"/>
                <a:gd name="T71" fmla="*/ 933 h 934"/>
                <a:gd name="T72" fmla="*/ 892 w 1257"/>
                <a:gd name="T73" fmla="*/ 933 h 934"/>
                <a:gd name="T74" fmla="*/ 849 w 1257"/>
                <a:gd name="T75" fmla="*/ 933 h 934"/>
                <a:gd name="T76" fmla="*/ 805 w 1257"/>
                <a:gd name="T77" fmla="*/ 933 h 934"/>
                <a:gd name="T78" fmla="*/ 758 w 1257"/>
                <a:gd name="T79" fmla="*/ 933 h 934"/>
                <a:gd name="T80" fmla="*/ 714 w 1257"/>
                <a:gd name="T81" fmla="*/ 933 h 934"/>
                <a:gd name="T82" fmla="*/ 671 w 1257"/>
                <a:gd name="T83" fmla="*/ 933 h 934"/>
                <a:gd name="T84" fmla="*/ 628 w 1257"/>
                <a:gd name="T85" fmla="*/ 933 h 934"/>
                <a:gd name="T86" fmla="*/ 584 w 1257"/>
                <a:gd name="T87" fmla="*/ 933 h 934"/>
                <a:gd name="T88" fmla="*/ 541 w 1257"/>
                <a:gd name="T89" fmla="*/ 933 h 934"/>
                <a:gd name="T90" fmla="*/ 498 w 1257"/>
                <a:gd name="T91" fmla="*/ 933 h 934"/>
                <a:gd name="T92" fmla="*/ 450 w 1257"/>
                <a:gd name="T93" fmla="*/ 933 h 934"/>
                <a:gd name="T94" fmla="*/ 407 w 1257"/>
                <a:gd name="T95" fmla="*/ 933 h 934"/>
                <a:gd name="T96" fmla="*/ 363 w 1257"/>
                <a:gd name="T97" fmla="*/ 933 h 934"/>
                <a:gd name="T98" fmla="*/ 320 w 1257"/>
                <a:gd name="T99" fmla="*/ 933 h 934"/>
                <a:gd name="T100" fmla="*/ 277 w 1257"/>
                <a:gd name="T101" fmla="*/ 933 h 934"/>
                <a:gd name="T102" fmla="*/ 234 w 1257"/>
                <a:gd name="T103" fmla="*/ 933 h 934"/>
                <a:gd name="T104" fmla="*/ 190 w 1257"/>
                <a:gd name="T105" fmla="*/ 933 h 934"/>
                <a:gd name="T106" fmla="*/ 143 w 1257"/>
                <a:gd name="T107" fmla="*/ 933 h 934"/>
                <a:gd name="T108" fmla="*/ 99 w 1257"/>
                <a:gd name="T109" fmla="*/ 933 h 934"/>
                <a:gd name="T110" fmla="*/ 56 w 1257"/>
                <a:gd name="T111" fmla="*/ 933 h 934"/>
                <a:gd name="T112" fmla="*/ 13 w 1257"/>
                <a:gd name="T113" fmla="*/ 933 h 9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57"/>
                <a:gd name="T172" fmla="*/ 0 h 934"/>
                <a:gd name="T173" fmla="*/ 1257 w 1257"/>
                <a:gd name="T174" fmla="*/ 934 h 9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57" h="934">
                  <a:moveTo>
                    <a:pt x="0" y="933"/>
                  </a:moveTo>
                  <a:lnTo>
                    <a:pt x="8" y="933"/>
                  </a:lnTo>
                  <a:lnTo>
                    <a:pt x="13" y="933"/>
                  </a:lnTo>
                  <a:lnTo>
                    <a:pt x="21" y="933"/>
                  </a:lnTo>
                  <a:lnTo>
                    <a:pt x="26" y="933"/>
                  </a:lnTo>
                  <a:lnTo>
                    <a:pt x="30" y="933"/>
                  </a:lnTo>
                  <a:lnTo>
                    <a:pt x="39" y="933"/>
                  </a:lnTo>
                  <a:lnTo>
                    <a:pt x="43" y="933"/>
                  </a:lnTo>
                  <a:lnTo>
                    <a:pt x="52" y="933"/>
                  </a:lnTo>
                  <a:lnTo>
                    <a:pt x="56" y="933"/>
                  </a:lnTo>
                  <a:lnTo>
                    <a:pt x="65" y="933"/>
                  </a:lnTo>
                  <a:lnTo>
                    <a:pt x="69" y="933"/>
                  </a:lnTo>
                  <a:lnTo>
                    <a:pt x="78" y="933"/>
                  </a:lnTo>
                  <a:lnTo>
                    <a:pt x="82" y="933"/>
                  </a:lnTo>
                  <a:lnTo>
                    <a:pt x="86" y="933"/>
                  </a:lnTo>
                  <a:lnTo>
                    <a:pt x="95" y="933"/>
                  </a:lnTo>
                  <a:lnTo>
                    <a:pt x="99" y="933"/>
                  </a:lnTo>
                  <a:lnTo>
                    <a:pt x="108" y="933"/>
                  </a:lnTo>
                  <a:lnTo>
                    <a:pt x="112" y="933"/>
                  </a:lnTo>
                  <a:lnTo>
                    <a:pt x="121" y="933"/>
                  </a:lnTo>
                  <a:lnTo>
                    <a:pt x="125" y="933"/>
                  </a:lnTo>
                  <a:lnTo>
                    <a:pt x="134" y="933"/>
                  </a:lnTo>
                  <a:lnTo>
                    <a:pt x="138" y="933"/>
                  </a:lnTo>
                  <a:lnTo>
                    <a:pt x="143" y="933"/>
                  </a:lnTo>
                  <a:lnTo>
                    <a:pt x="151" y="933"/>
                  </a:lnTo>
                  <a:lnTo>
                    <a:pt x="156" y="933"/>
                  </a:lnTo>
                  <a:lnTo>
                    <a:pt x="164" y="933"/>
                  </a:lnTo>
                  <a:lnTo>
                    <a:pt x="169" y="933"/>
                  </a:lnTo>
                  <a:lnTo>
                    <a:pt x="177" y="933"/>
                  </a:lnTo>
                  <a:lnTo>
                    <a:pt x="182" y="933"/>
                  </a:lnTo>
                  <a:lnTo>
                    <a:pt x="190" y="933"/>
                  </a:lnTo>
                  <a:lnTo>
                    <a:pt x="195" y="933"/>
                  </a:lnTo>
                  <a:lnTo>
                    <a:pt x="203" y="933"/>
                  </a:lnTo>
                  <a:lnTo>
                    <a:pt x="208" y="933"/>
                  </a:lnTo>
                  <a:lnTo>
                    <a:pt x="212" y="933"/>
                  </a:lnTo>
                  <a:lnTo>
                    <a:pt x="221" y="929"/>
                  </a:lnTo>
                  <a:lnTo>
                    <a:pt x="225" y="929"/>
                  </a:lnTo>
                  <a:lnTo>
                    <a:pt x="234" y="929"/>
                  </a:lnTo>
                  <a:lnTo>
                    <a:pt x="238" y="929"/>
                  </a:lnTo>
                  <a:lnTo>
                    <a:pt x="247" y="924"/>
                  </a:lnTo>
                  <a:lnTo>
                    <a:pt x="251" y="924"/>
                  </a:lnTo>
                  <a:lnTo>
                    <a:pt x="260" y="924"/>
                  </a:lnTo>
                  <a:lnTo>
                    <a:pt x="264" y="920"/>
                  </a:lnTo>
                  <a:lnTo>
                    <a:pt x="268" y="920"/>
                  </a:lnTo>
                  <a:lnTo>
                    <a:pt x="277" y="916"/>
                  </a:lnTo>
                  <a:lnTo>
                    <a:pt x="281" y="916"/>
                  </a:lnTo>
                  <a:lnTo>
                    <a:pt x="290" y="911"/>
                  </a:lnTo>
                  <a:lnTo>
                    <a:pt x="294" y="907"/>
                  </a:lnTo>
                  <a:lnTo>
                    <a:pt x="303" y="903"/>
                  </a:lnTo>
                  <a:lnTo>
                    <a:pt x="307" y="898"/>
                  </a:lnTo>
                  <a:lnTo>
                    <a:pt x="316" y="894"/>
                  </a:lnTo>
                  <a:lnTo>
                    <a:pt x="320" y="890"/>
                  </a:lnTo>
                  <a:lnTo>
                    <a:pt x="325" y="881"/>
                  </a:lnTo>
                  <a:lnTo>
                    <a:pt x="333" y="877"/>
                  </a:lnTo>
                  <a:lnTo>
                    <a:pt x="338" y="868"/>
                  </a:lnTo>
                  <a:lnTo>
                    <a:pt x="346" y="859"/>
                  </a:lnTo>
                  <a:lnTo>
                    <a:pt x="350" y="851"/>
                  </a:lnTo>
                  <a:lnTo>
                    <a:pt x="359" y="842"/>
                  </a:lnTo>
                  <a:lnTo>
                    <a:pt x="363" y="833"/>
                  </a:lnTo>
                  <a:lnTo>
                    <a:pt x="372" y="820"/>
                  </a:lnTo>
                  <a:lnTo>
                    <a:pt x="376" y="807"/>
                  </a:lnTo>
                  <a:lnTo>
                    <a:pt x="385" y="794"/>
                  </a:lnTo>
                  <a:lnTo>
                    <a:pt x="389" y="781"/>
                  </a:lnTo>
                  <a:lnTo>
                    <a:pt x="394" y="768"/>
                  </a:lnTo>
                  <a:lnTo>
                    <a:pt x="402" y="751"/>
                  </a:lnTo>
                  <a:lnTo>
                    <a:pt x="407" y="733"/>
                  </a:lnTo>
                  <a:lnTo>
                    <a:pt x="415" y="716"/>
                  </a:lnTo>
                  <a:lnTo>
                    <a:pt x="420" y="694"/>
                  </a:lnTo>
                  <a:lnTo>
                    <a:pt x="428" y="677"/>
                  </a:lnTo>
                  <a:lnTo>
                    <a:pt x="433" y="655"/>
                  </a:lnTo>
                  <a:lnTo>
                    <a:pt x="441" y="634"/>
                  </a:lnTo>
                  <a:lnTo>
                    <a:pt x="446" y="608"/>
                  </a:lnTo>
                  <a:lnTo>
                    <a:pt x="450" y="586"/>
                  </a:lnTo>
                  <a:lnTo>
                    <a:pt x="459" y="560"/>
                  </a:lnTo>
                  <a:lnTo>
                    <a:pt x="463" y="534"/>
                  </a:lnTo>
                  <a:lnTo>
                    <a:pt x="472" y="508"/>
                  </a:lnTo>
                  <a:lnTo>
                    <a:pt x="476" y="482"/>
                  </a:lnTo>
                  <a:lnTo>
                    <a:pt x="485" y="451"/>
                  </a:lnTo>
                  <a:lnTo>
                    <a:pt x="489" y="425"/>
                  </a:lnTo>
                  <a:lnTo>
                    <a:pt x="498" y="395"/>
                  </a:lnTo>
                  <a:lnTo>
                    <a:pt x="502" y="369"/>
                  </a:lnTo>
                  <a:lnTo>
                    <a:pt x="506" y="338"/>
                  </a:lnTo>
                  <a:lnTo>
                    <a:pt x="515" y="312"/>
                  </a:lnTo>
                  <a:lnTo>
                    <a:pt x="519" y="282"/>
                  </a:lnTo>
                  <a:lnTo>
                    <a:pt x="528" y="256"/>
                  </a:lnTo>
                  <a:lnTo>
                    <a:pt x="532" y="230"/>
                  </a:lnTo>
                  <a:lnTo>
                    <a:pt x="541" y="204"/>
                  </a:lnTo>
                  <a:lnTo>
                    <a:pt x="545" y="178"/>
                  </a:lnTo>
                  <a:lnTo>
                    <a:pt x="554" y="156"/>
                  </a:lnTo>
                  <a:lnTo>
                    <a:pt x="558" y="130"/>
                  </a:lnTo>
                  <a:lnTo>
                    <a:pt x="567" y="108"/>
                  </a:lnTo>
                  <a:lnTo>
                    <a:pt x="571" y="91"/>
                  </a:lnTo>
                  <a:lnTo>
                    <a:pt x="576" y="74"/>
                  </a:lnTo>
                  <a:lnTo>
                    <a:pt x="584" y="56"/>
                  </a:lnTo>
                  <a:lnTo>
                    <a:pt x="589" y="43"/>
                  </a:lnTo>
                  <a:lnTo>
                    <a:pt x="597" y="30"/>
                  </a:lnTo>
                  <a:lnTo>
                    <a:pt x="602" y="17"/>
                  </a:lnTo>
                  <a:lnTo>
                    <a:pt x="610" y="9"/>
                  </a:lnTo>
                  <a:lnTo>
                    <a:pt x="615" y="4"/>
                  </a:lnTo>
                  <a:lnTo>
                    <a:pt x="623" y="0"/>
                  </a:lnTo>
                  <a:lnTo>
                    <a:pt x="628" y="0"/>
                  </a:lnTo>
                  <a:lnTo>
                    <a:pt x="632" y="0"/>
                  </a:lnTo>
                  <a:lnTo>
                    <a:pt x="641" y="4"/>
                  </a:lnTo>
                  <a:lnTo>
                    <a:pt x="645" y="9"/>
                  </a:lnTo>
                  <a:lnTo>
                    <a:pt x="654" y="17"/>
                  </a:lnTo>
                  <a:lnTo>
                    <a:pt x="658" y="30"/>
                  </a:lnTo>
                  <a:lnTo>
                    <a:pt x="667" y="43"/>
                  </a:lnTo>
                  <a:lnTo>
                    <a:pt x="671" y="56"/>
                  </a:lnTo>
                  <a:lnTo>
                    <a:pt x="680" y="74"/>
                  </a:lnTo>
                  <a:lnTo>
                    <a:pt x="684" y="91"/>
                  </a:lnTo>
                  <a:lnTo>
                    <a:pt x="688" y="108"/>
                  </a:lnTo>
                  <a:lnTo>
                    <a:pt x="697" y="130"/>
                  </a:lnTo>
                  <a:lnTo>
                    <a:pt x="701" y="156"/>
                  </a:lnTo>
                  <a:lnTo>
                    <a:pt x="710" y="178"/>
                  </a:lnTo>
                  <a:lnTo>
                    <a:pt x="714" y="204"/>
                  </a:lnTo>
                  <a:lnTo>
                    <a:pt x="723" y="230"/>
                  </a:lnTo>
                  <a:lnTo>
                    <a:pt x="727" y="256"/>
                  </a:lnTo>
                  <a:lnTo>
                    <a:pt x="736" y="282"/>
                  </a:lnTo>
                  <a:lnTo>
                    <a:pt x="740" y="312"/>
                  </a:lnTo>
                  <a:lnTo>
                    <a:pt x="749" y="338"/>
                  </a:lnTo>
                  <a:lnTo>
                    <a:pt x="753" y="369"/>
                  </a:lnTo>
                  <a:lnTo>
                    <a:pt x="758" y="395"/>
                  </a:lnTo>
                  <a:lnTo>
                    <a:pt x="766" y="425"/>
                  </a:lnTo>
                  <a:lnTo>
                    <a:pt x="771" y="451"/>
                  </a:lnTo>
                  <a:lnTo>
                    <a:pt x="779" y="482"/>
                  </a:lnTo>
                  <a:lnTo>
                    <a:pt x="784" y="508"/>
                  </a:lnTo>
                  <a:lnTo>
                    <a:pt x="792" y="534"/>
                  </a:lnTo>
                  <a:lnTo>
                    <a:pt x="797" y="560"/>
                  </a:lnTo>
                  <a:lnTo>
                    <a:pt x="805" y="586"/>
                  </a:lnTo>
                  <a:lnTo>
                    <a:pt x="810" y="608"/>
                  </a:lnTo>
                  <a:lnTo>
                    <a:pt x="814" y="634"/>
                  </a:lnTo>
                  <a:lnTo>
                    <a:pt x="823" y="655"/>
                  </a:lnTo>
                  <a:lnTo>
                    <a:pt x="827" y="677"/>
                  </a:lnTo>
                  <a:lnTo>
                    <a:pt x="836" y="694"/>
                  </a:lnTo>
                  <a:lnTo>
                    <a:pt x="840" y="716"/>
                  </a:lnTo>
                  <a:lnTo>
                    <a:pt x="849" y="733"/>
                  </a:lnTo>
                  <a:lnTo>
                    <a:pt x="853" y="751"/>
                  </a:lnTo>
                  <a:lnTo>
                    <a:pt x="862" y="768"/>
                  </a:lnTo>
                  <a:lnTo>
                    <a:pt x="866" y="781"/>
                  </a:lnTo>
                  <a:lnTo>
                    <a:pt x="870" y="794"/>
                  </a:lnTo>
                  <a:lnTo>
                    <a:pt x="879" y="807"/>
                  </a:lnTo>
                  <a:lnTo>
                    <a:pt x="883" y="820"/>
                  </a:lnTo>
                  <a:lnTo>
                    <a:pt x="892" y="833"/>
                  </a:lnTo>
                  <a:lnTo>
                    <a:pt x="896" y="842"/>
                  </a:lnTo>
                  <a:lnTo>
                    <a:pt x="905" y="851"/>
                  </a:lnTo>
                  <a:lnTo>
                    <a:pt x="909" y="859"/>
                  </a:lnTo>
                  <a:lnTo>
                    <a:pt x="918" y="868"/>
                  </a:lnTo>
                  <a:lnTo>
                    <a:pt x="922" y="877"/>
                  </a:lnTo>
                  <a:lnTo>
                    <a:pt x="931" y="881"/>
                  </a:lnTo>
                  <a:lnTo>
                    <a:pt x="935" y="890"/>
                  </a:lnTo>
                  <a:lnTo>
                    <a:pt x="939" y="894"/>
                  </a:lnTo>
                  <a:lnTo>
                    <a:pt x="948" y="898"/>
                  </a:lnTo>
                  <a:lnTo>
                    <a:pt x="952" y="903"/>
                  </a:lnTo>
                  <a:lnTo>
                    <a:pt x="961" y="907"/>
                  </a:lnTo>
                  <a:lnTo>
                    <a:pt x="965" y="911"/>
                  </a:lnTo>
                  <a:lnTo>
                    <a:pt x="974" y="916"/>
                  </a:lnTo>
                  <a:lnTo>
                    <a:pt x="978" y="916"/>
                  </a:lnTo>
                  <a:lnTo>
                    <a:pt x="987" y="920"/>
                  </a:lnTo>
                  <a:lnTo>
                    <a:pt x="991" y="920"/>
                  </a:lnTo>
                  <a:lnTo>
                    <a:pt x="996" y="924"/>
                  </a:lnTo>
                  <a:lnTo>
                    <a:pt x="1004" y="924"/>
                  </a:lnTo>
                  <a:lnTo>
                    <a:pt x="1009" y="924"/>
                  </a:lnTo>
                  <a:lnTo>
                    <a:pt x="1017" y="929"/>
                  </a:lnTo>
                  <a:lnTo>
                    <a:pt x="1022" y="929"/>
                  </a:lnTo>
                  <a:lnTo>
                    <a:pt x="1030" y="929"/>
                  </a:lnTo>
                  <a:lnTo>
                    <a:pt x="1035" y="929"/>
                  </a:lnTo>
                  <a:lnTo>
                    <a:pt x="1043" y="933"/>
                  </a:lnTo>
                  <a:lnTo>
                    <a:pt x="1048" y="933"/>
                  </a:lnTo>
                  <a:lnTo>
                    <a:pt x="1052" y="933"/>
                  </a:lnTo>
                  <a:lnTo>
                    <a:pt x="1061" y="933"/>
                  </a:lnTo>
                  <a:lnTo>
                    <a:pt x="1065" y="933"/>
                  </a:lnTo>
                  <a:lnTo>
                    <a:pt x="1074" y="933"/>
                  </a:lnTo>
                  <a:lnTo>
                    <a:pt x="1078" y="933"/>
                  </a:lnTo>
                  <a:lnTo>
                    <a:pt x="1087" y="933"/>
                  </a:lnTo>
                  <a:lnTo>
                    <a:pt x="1091" y="933"/>
                  </a:lnTo>
                  <a:lnTo>
                    <a:pt x="1100" y="933"/>
                  </a:lnTo>
                  <a:lnTo>
                    <a:pt x="1104" y="933"/>
                  </a:lnTo>
                  <a:lnTo>
                    <a:pt x="1113" y="933"/>
                  </a:lnTo>
                  <a:lnTo>
                    <a:pt x="1117" y="933"/>
                  </a:lnTo>
                  <a:lnTo>
                    <a:pt x="1121" y="933"/>
                  </a:lnTo>
                  <a:lnTo>
                    <a:pt x="1130" y="933"/>
                  </a:lnTo>
                  <a:lnTo>
                    <a:pt x="1134" y="933"/>
                  </a:lnTo>
                  <a:lnTo>
                    <a:pt x="1143" y="933"/>
                  </a:lnTo>
                  <a:lnTo>
                    <a:pt x="1147" y="933"/>
                  </a:lnTo>
                  <a:lnTo>
                    <a:pt x="1156" y="933"/>
                  </a:lnTo>
                  <a:lnTo>
                    <a:pt x="1160" y="933"/>
                  </a:lnTo>
                  <a:lnTo>
                    <a:pt x="1169" y="933"/>
                  </a:lnTo>
                  <a:lnTo>
                    <a:pt x="1173" y="933"/>
                  </a:lnTo>
                  <a:lnTo>
                    <a:pt x="1178" y="933"/>
                  </a:lnTo>
                  <a:lnTo>
                    <a:pt x="1186" y="933"/>
                  </a:lnTo>
                  <a:lnTo>
                    <a:pt x="1191" y="933"/>
                  </a:lnTo>
                  <a:lnTo>
                    <a:pt x="1199" y="933"/>
                  </a:lnTo>
                  <a:lnTo>
                    <a:pt x="1204" y="933"/>
                  </a:lnTo>
                  <a:lnTo>
                    <a:pt x="1212" y="933"/>
                  </a:lnTo>
                  <a:lnTo>
                    <a:pt x="1217" y="933"/>
                  </a:lnTo>
                  <a:lnTo>
                    <a:pt x="1225" y="933"/>
                  </a:lnTo>
                  <a:lnTo>
                    <a:pt x="1230" y="933"/>
                  </a:lnTo>
                  <a:lnTo>
                    <a:pt x="1234" y="933"/>
                  </a:lnTo>
                  <a:lnTo>
                    <a:pt x="1243" y="933"/>
                  </a:lnTo>
                  <a:lnTo>
                    <a:pt x="1247" y="933"/>
                  </a:lnTo>
                  <a:lnTo>
                    <a:pt x="1256" y="933"/>
                  </a:lnTo>
                  <a:lnTo>
                    <a:pt x="1247" y="933"/>
                  </a:lnTo>
                  <a:lnTo>
                    <a:pt x="1243" y="933"/>
                  </a:lnTo>
                  <a:lnTo>
                    <a:pt x="1234" y="933"/>
                  </a:lnTo>
                  <a:lnTo>
                    <a:pt x="1230" y="933"/>
                  </a:lnTo>
                  <a:lnTo>
                    <a:pt x="1225" y="933"/>
                  </a:lnTo>
                  <a:lnTo>
                    <a:pt x="1217" y="933"/>
                  </a:lnTo>
                  <a:lnTo>
                    <a:pt x="1212" y="933"/>
                  </a:lnTo>
                  <a:lnTo>
                    <a:pt x="1204" y="933"/>
                  </a:lnTo>
                  <a:lnTo>
                    <a:pt x="1199" y="933"/>
                  </a:lnTo>
                  <a:lnTo>
                    <a:pt x="1191" y="933"/>
                  </a:lnTo>
                  <a:lnTo>
                    <a:pt x="1186" y="933"/>
                  </a:lnTo>
                  <a:lnTo>
                    <a:pt x="1178" y="933"/>
                  </a:lnTo>
                  <a:lnTo>
                    <a:pt x="1173" y="933"/>
                  </a:lnTo>
                  <a:lnTo>
                    <a:pt x="1169" y="933"/>
                  </a:lnTo>
                  <a:lnTo>
                    <a:pt x="1160" y="933"/>
                  </a:lnTo>
                  <a:lnTo>
                    <a:pt x="1156" y="933"/>
                  </a:lnTo>
                  <a:lnTo>
                    <a:pt x="1147" y="933"/>
                  </a:lnTo>
                  <a:lnTo>
                    <a:pt x="1143" y="933"/>
                  </a:lnTo>
                  <a:lnTo>
                    <a:pt x="1134" y="933"/>
                  </a:lnTo>
                  <a:lnTo>
                    <a:pt x="1130" y="933"/>
                  </a:lnTo>
                  <a:lnTo>
                    <a:pt x="1121" y="933"/>
                  </a:lnTo>
                  <a:lnTo>
                    <a:pt x="1117" y="933"/>
                  </a:lnTo>
                  <a:lnTo>
                    <a:pt x="1113" y="933"/>
                  </a:lnTo>
                  <a:lnTo>
                    <a:pt x="1104" y="933"/>
                  </a:lnTo>
                  <a:lnTo>
                    <a:pt x="1100" y="933"/>
                  </a:lnTo>
                  <a:lnTo>
                    <a:pt x="1091" y="933"/>
                  </a:lnTo>
                  <a:lnTo>
                    <a:pt x="1087" y="933"/>
                  </a:lnTo>
                  <a:lnTo>
                    <a:pt x="1078" y="933"/>
                  </a:lnTo>
                  <a:lnTo>
                    <a:pt x="1074" y="933"/>
                  </a:lnTo>
                  <a:lnTo>
                    <a:pt x="1065" y="933"/>
                  </a:lnTo>
                  <a:lnTo>
                    <a:pt x="1061" y="933"/>
                  </a:lnTo>
                  <a:lnTo>
                    <a:pt x="1052" y="933"/>
                  </a:lnTo>
                  <a:lnTo>
                    <a:pt x="1048" y="933"/>
                  </a:lnTo>
                  <a:lnTo>
                    <a:pt x="1043" y="933"/>
                  </a:lnTo>
                  <a:lnTo>
                    <a:pt x="1035" y="933"/>
                  </a:lnTo>
                  <a:lnTo>
                    <a:pt x="1030" y="933"/>
                  </a:lnTo>
                  <a:lnTo>
                    <a:pt x="1022" y="933"/>
                  </a:lnTo>
                  <a:lnTo>
                    <a:pt x="1017" y="933"/>
                  </a:lnTo>
                  <a:lnTo>
                    <a:pt x="1009" y="933"/>
                  </a:lnTo>
                  <a:lnTo>
                    <a:pt x="1004" y="933"/>
                  </a:lnTo>
                  <a:lnTo>
                    <a:pt x="996" y="933"/>
                  </a:lnTo>
                  <a:lnTo>
                    <a:pt x="991" y="933"/>
                  </a:lnTo>
                  <a:lnTo>
                    <a:pt x="987" y="933"/>
                  </a:lnTo>
                  <a:lnTo>
                    <a:pt x="978" y="933"/>
                  </a:lnTo>
                  <a:lnTo>
                    <a:pt x="974" y="933"/>
                  </a:lnTo>
                  <a:lnTo>
                    <a:pt x="965" y="933"/>
                  </a:lnTo>
                  <a:lnTo>
                    <a:pt x="961" y="933"/>
                  </a:lnTo>
                  <a:lnTo>
                    <a:pt x="952" y="933"/>
                  </a:lnTo>
                  <a:lnTo>
                    <a:pt x="948" y="933"/>
                  </a:lnTo>
                  <a:lnTo>
                    <a:pt x="939" y="933"/>
                  </a:lnTo>
                  <a:lnTo>
                    <a:pt x="935" y="933"/>
                  </a:lnTo>
                  <a:lnTo>
                    <a:pt x="931" y="933"/>
                  </a:lnTo>
                  <a:lnTo>
                    <a:pt x="922" y="933"/>
                  </a:lnTo>
                  <a:lnTo>
                    <a:pt x="918" y="933"/>
                  </a:lnTo>
                  <a:lnTo>
                    <a:pt x="909" y="933"/>
                  </a:lnTo>
                  <a:lnTo>
                    <a:pt x="905" y="933"/>
                  </a:lnTo>
                  <a:lnTo>
                    <a:pt x="896" y="933"/>
                  </a:lnTo>
                  <a:lnTo>
                    <a:pt x="892" y="933"/>
                  </a:lnTo>
                  <a:lnTo>
                    <a:pt x="883" y="933"/>
                  </a:lnTo>
                  <a:lnTo>
                    <a:pt x="879" y="933"/>
                  </a:lnTo>
                  <a:lnTo>
                    <a:pt x="870" y="933"/>
                  </a:lnTo>
                  <a:lnTo>
                    <a:pt x="866" y="933"/>
                  </a:lnTo>
                  <a:lnTo>
                    <a:pt x="862" y="933"/>
                  </a:lnTo>
                  <a:lnTo>
                    <a:pt x="853" y="933"/>
                  </a:lnTo>
                  <a:lnTo>
                    <a:pt x="849" y="933"/>
                  </a:lnTo>
                  <a:lnTo>
                    <a:pt x="840" y="933"/>
                  </a:lnTo>
                  <a:lnTo>
                    <a:pt x="836" y="933"/>
                  </a:lnTo>
                  <a:lnTo>
                    <a:pt x="827" y="933"/>
                  </a:lnTo>
                  <a:lnTo>
                    <a:pt x="823" y="933"/>
                  </a:lnTo>
                  <a:lnTo>
                    <a:pt x="814" y="933"/>
                  </a:lnTo>
                  <a:lnTo>
                    <a:pt x="810" y="933"/>
                  </a:lnTo>
                  <a:lnTo>
                    <a:pt x="805" y="933"/>
                  </a:lnTo>
                  <a:lnTo>
                    <a:pt x="797" y="933"/>
                  </a:lnTo>
                  <a:lnTo>
                    <a:pt x="792" y="933"/>
                  </a:lnTo>
                  <a:lnTo>
                    <a:pt x="784" y="933"/>
                  </a:lnTo>
                  <a:lnTo>
                    <a:pt x="779" y="933"/>
                  </a:lnTo>
                  <a:lnTo>
                    <a:pt x="771" y="933"/>
                  </a:lnTo>
                  <a:lnTo>
                    <a:pt x="766" y="933"/>
                  </a:lnTo>
                  <a:lnTo>
                    <a:pt x="758" y="933"/>
                  </a:lnTo>
                  <a:lnTo>
                    <a:pt x="753" y="933"/>
                  </a:lnTo>
                  <a:lnTo>
                    <a:pt x="749" y="933"/>
                  </a:lnTo>
                  <a:lnTo>
                    <a:pt x="740" y="933"/>
                  </a:lnTo>
                  <a:lnTo>
                    <a:pt x="736" y="933"/>
                  </a:lnTo>
                  <a:lnTo>
                    <a:pt x="727" y="933"/>
                  </a:lnTo>
                  <a:lnTo>
                    <a:pt x="723" y="933"/>
                  </a:lnTo>
                  <a:lnTo>
                    <a:pt x="714" y="933"/>
                  </a:lnTo>
                  <a:lnTo>
                    <a:pt x="710" y="933"/>
                  </a:lnTo>
                  <a:lnTo>
                    <a:pt x="701" y="933"/>
                  </a:lnTo>
                  <a:lnTo>
                    <a:pt x="697" y="933"/>
                  </a:lnTo>
                  <a:lnTo>
                    <a:pt x="688" y="933"/>
                  </a:lnTo>
                  <a:lnTo>
                    <a:pt x="684" y="933"/>
                  </a:lnTo>
                  <a:lnTo>
                    <a:pt x="680" y="933"/>
                  </a:lnTo>
                  <a:lnTo>
                    <a:pt x="671" y="933"/>
                  </a:lnTo>
                  <a:lnTo>
                    <a:pt x="667" y="933"/>
                  </a:lnTo>
                  <a:lnTo>
                    <a:pt x="658" y="933"/>
                  </a:lnTo>
                  <a:lnTo>
                    <a:pt x="654" y="933"/>
                  </a:lnTo>
                  <a:lnTo>
                    <a:pt x="645" y="933"/>
                  </a:lnTo>
                  <a:lnTo>
                    <a:pt x="641" y="933"/>
                  </a:lnTo>
                  <a:lnTo>
                    <a:pt x="632" y="933"/>
                  </a:lnTo>
                  <a:lnTo>
                    <a:pt x="628" y="933"/>
                  </a:lnTo>
                  <a:lnTo>
                    <a:pt x="623" y="933"/>
                  </a:lnTo>
                  <a:lnTo>
                    <a:pt x="615" y="933"/>
                  </a:lnTo>
                  <a:lnTo>
                    <a:pt x="610" y="933"/>
                  </a:lnTo>
                  <a:lnTo>
                    <a:pt x="602" y="933"/>
                  </a:lnTo>
                  <a:lnTo>
                    <a:pt x="597" y="933"/>
                  </a:lnTo>
                  <a:lnTo>
                    <a:pt x="589" y="933"/>
                  </a:lnTo>
                  <a:lnTo>
                    <a:pt x="584" y="933"/>
                  </a:lnTo>
                  <a:lnTo>
                    <a:pt x="576" y="933"/>
                  </a:lnTo>
                  <a:lnTo>
                    <a:pt x="571" y="933"/>
                  </a:lnTo>
                  <a:lnTo>
                    <a:pt x="567" y="933"/>
                  </a:lnTo>
                  <a:lnTo>
                    <a:pt x="558" y="933"/>
                  </a:lnTo>
                  <a:lnTo>
                    <a:pt x="554" y="933"/>
                  </a:lnTo>
                  <a:lnTo>
                    <a:pt x="545" y="933"/>
                  </a:lnTo>
                  <a:lnTo>
                    <a:pt x="541" y="933"/>
                  </a:lnTo>
                  <a:lnTo>
                    <a:pt x="532" y="933"/>
                  </a:lnTo>
                  <a:lnTo>
                    <a:pt x="528" y="933"/>
                  </a:lnTo>
                  <a:lnTo>
                    <a:pt x="519" y="933"/>
                  </a:lnTo>
                  <a:lnTo>
                    <a:pt x="515" y="933"/>
                  </a:lnTo>
                  <a:lnTo>
                    <a:pt x="506" y="933"/>
                  </a:lnTo>
                  <a:lnTo>
                    <a:pt x="502" y="933"/>
                  </a:lnTo>
                  <a:lnTo>
                    <a:pt x="498" y="933"/>
                  </a:lnTo>
                  <a:lnTo>
                    <a:pt x="489" y="933"/>
                  </a:lnTo>
                  <a:lnTo>
                    <a:pt x="485" y="933"/>
                  </a:lnTo>
                  <a:lnTo>
                    <a:pt x="476" y="933"/>
                  </a:lnTo>
                  <a:lnTo>
                    <a:pt x="472" y="933"/>
                  </a:lnTo>
                  <a:lnTo>
                    <a:pt x="463" y="933"/>
                  </a:lnTo>
                  <a:lnTo>
                    <a:pt x="459" y="933"/>
                  </a:lnTo>
                  <a:lnTo>
                    <a:pt x="450" y="933"/>
                  </a:lnTo>
                  <a:lnTo>
                    <a:pt x="446" y="933"/>
                  </a:lnTo>
                  <a:lnTo>
                    <a:pt x="441" y="933"/>
                  </a:lnTo>
                  <a:lnTo>
                    <a:pt x="433" y="933"/>
                  </a:lnTo>
                  <a:lnTo>
                    <a:pt x="428" y="933"/>
                  </a:lnTo>
                  <a:lnTo>
                    <a:pt x="420" y="933"/>
                  </a:lnTo>
                  <a:lnTo>
                    <a:pt x="415" y="933"/>
                  </a:lnTo>
                  <a:lnTo>
                    <a:pt x="407" y="933"/>
                  </a:lnTo>
                  <a:lnTo>
                    <a:pt x="402" y="933"/>
                  </a:lnTo>
                  <a:lnTo>
                    <a:pt x="394" y="933"/>
                  </a:lnTo>
                  <a:lnTo>
                    <a:pt x="389" y="933"/>
                  </a:lnTo>
                  <a:lnTo>
                    <a:pt x="385" y="933"/>
                  </a:lnTo>
                  <a:lnTo>
                    <a:pt x="376" y="933"/>
                  </a:lnTo>
                  <a:lnTo>
                    <a:pt x="372" y="933"/>
                  </a:lnTo>
                  <a:lnTo>
                    <a:pt x="363" y="933"/>
                  </a:lnTo>
                  <a:lnTo>
                    <a:pt x="359" y="933"/>
                  </a:lnTo>
                  <a:lnTo>
                    <a:pt x="350" y="933"/>
                  </a:lnTo>
                  <a:lnTo>
                    <a:pt x="346" y="933"/>
                  </a:lnTo>
                  <a:lnTo>
                    <a:pt x="338" y="933"/>
                  </a:lnTo>
                  <a:lnTo>
                    <a:pt x="333" y="933"/>
                  </a:lnTo>
                  <a:lnTo>
                    <a:pt x="325" y="933"/>
                  </a:lnTo>
                  <a:lnTo>
                    <a:pt x="320" y="933"/>
                  </a:lnTo>
                  <a:lnTo>
                    <a:pt x="316" y="933"/>
                  </a:lnTo>
                  <a:lnTo>
                    <a:pt x="307" y="933"/>
                  </a:lnTo>
                  <a:lnTo>
                    <a:pt x="303" y="933"/>
                  </a:lnTo>
                  <a:lnTo>
                    <a:pt x="294" y="933"/>
                  </a:lnTo>
                  <a:lnTo>
                    <a:pt x="290" y="933"/>
                  </a:lnTo>
                  <a:lnTo>
                    <a:pt x="281" y="933"/>
                  </a:lnTo>
                  <a:lnTo>
                    <a:pt x="277" y="933"/>
                  </a:lnTo>
                  <a:lnTo>
                    <a:pt x="268" y="933"/>
                  </a:lnTo>
                  <a:lnTo>
                    <a:pt x="264" y="933"/>
                  </a:lnTo>
                  <a:lnTo>
                    <a:pt x="260" y="933"/>
                  </a:lnTo>
                  <a:lnTo>
                    <a:pt x="251" y="933"/>
                  </a:lnTo>
                  <a:lnTo>
                    <a:pt x="247" y="933"/>
                  </a:lnTo>
                  <a:lnTo>
                    <a:pt x="238" y="933"/>
                  </a:lnTo>
                  <a:lnTo>
                    <a:pt x="234" y="933"/>
                  </a:lnTo>
                  <a:lnTo>
                    <a:pt x="225" y="933"/>
                  </a:lnTo>
                  <a:lnTo>
                    <a:pt x="221" y="933"/>
                  </a:lnTo>
                  <a:lnTo>
                    <a:pt x="212" y="933"/>
                  </a:lnTo>
                  <a:lnTo>
                    <a:pt x="208" y="933"/>
                  </a:lnTo>
                  <a:lnTo>
                    <a:pt x="203" y="933"/>
                  </a:lnTo>
                  <a:lnTo>
                    <a:pt x="195" y="933"/>
                  </a:lnTo>
                  <a:lnTo>
                    <a:pt x="190" y="933"/>
                  </a:lnTo>
                  <a:lnTo>
                    <a:pt x="182" y="933"/>
                  </a:lnTo>
                  <a:lnTo>
                    <a:pt x="177" y="933"/>
                  </a:lnTo>
                  <a:lnTo>
                    <a:pt x="169" y="933"/>
                  </a:lnTo>
                  <a:lnTo>
                    <a:pt x="164" y="933"/>
                  </a:lnTo>
                  <a:lnTo>
                    <a:pt x="156" y="933"/>
                  </a:lnTo>
                  <a:lnTo>
                    <a:pt x="151" y="933"/>
                  </a:lnTo>
                  <a:lnTo>
                    <a:pt x="143" y="933"/>
                  </a:lnTo>
                  <a:lnTo>
                    <a:pt x="138" y="933"/>
                  </a:lnTo>
                  <a:lnTo>
                    <a:pt x="134" y="933"/>
                  </a:lnTo>
                  <a:lnTo>
                    <a:pt x="125" y="933"/>
                  </a:lnTo>
                  <a:lnTo>
                    <a:pt x="121" y="933"/>
                  </a:lnTo>
                  <a:lnTo>
                    <a:pt x="112" y="933"/>
                  </a:lnTo>
                  <a:lnTo>
                    <a:pt x="108" y="933"/>
                  </a:lnTo>
                  <a:lnTo>
                    <a:pt x="99" y="933"/>
                  </a:lnTo>
                  <a:lnTo>
                    <a:pt x="95" y="933"/>
                  </a:lnTo>
                  <a:lnTo>
                    <a:pt x="86" y="933"/>
                  </a:lnTo>
                  <a:lnTo>
                    <a:pt x="82" y="933"/>
                  </a:lnTo>
                  <a:lnTo>
                    <a:pt x="78" y="933"/>
                  </a:lnTo>
                  <a:lnTo>
                    <a:pt x="69" y="933"/>
                  </a:lnTo>
                  <a:lnTo>
                    <a:pt x="65" y="933"/>
                  </a:lnTo>
                  <a:lnTo>
                    <a:pt x="56" y="933"/>
                  </a:lnTo>
                  <a:lnTo>
                    <a:pt x="52" y="933"/>
                  </a:lnTo>
                  <a:lnTo>
                    <a:pt x="43" y="933"/>
                  </a:lnTo>
                  <a:lnTo>
                    <a:pt x="39" y="933"/>
                  </a:lnTo>
                  <a:lnTo>
                    <a:pt x="30" y="933"/>
                  </a:lnTo>
                  <a:lnTo>
                    <a:pt x="26" y="933"/>
                  </a:lnTo>
                  <a:lnTo>
                    <a:pt x="21" y="933"/>
                  </a:lnTo>
                  <a:lnTo>
                    <a:pt x="13" y="933"/>
                  </a:lnTo>
                  <a:lnTo>
                    <a:pt x="8" y="933"/>
                  </a:lnTo>
                  <a:lnTo>
                    <a:pt x="0" y="933"/>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75" name="Freeform 10"/>
            <p:cNvSpPr>
              <a:spLocks/>
            </p:cNvSpPr>
            <p:nvPr/>
          </p:nvSpPr>
          <p:spPr bwMode="auto">
            <a:xfrm>
              <a:off x="3480" y="2913"/>
              <a:ext cx="1257" cy="507"/>
            </a:xfrm>
            <a:custGeom>
              <a:avLst/>
              <a:gdLst>
                <a:gd name="T0" fmla="*/ 21 w 1257"/>
                <a:gd name="T1" fmla="*/ 503 h 507"/>
                <a:gd name="T2" fmla="*/ 43 w 1257"/>
                <a:gd name="T3" fmla="*/ 503 h 507"/>
                <a:gd name="T4" fmla="*/ 69 w 1257"/>
                <a:gd name="T5" fmla="*/ 500 h 507"/>
                <a:gd name="T6" fmla="*/ 95 w 1257"/>
                <a:gd name="T7" fmla="*/ 497 h 507"/>
                <a:gd name="T8" fmla="*/ 121 w 1257"/>
                <a:gd name="T9" fmla="*/ 497 h 507"/>
                <a:gd name="T10" fmla="*/ 143 w 1257"/>
                <a:gd name="T11" fmla="*/ 494 h 507"/>
                <a:gd name="T12" fmla="*/ 169 w 1257"/>
                <a:gd name="T13" fmla="*/ 488 h 507"/>
                <a:gd name="T14" fmla="*/ 195 w 1257"/>
                <a:gd name="T15" fmla="*/ 485 h 507"/>
                <a:gd name="T16" fmla="*/ 221 w 1257"/>
                <a:gd name="T17" fmla="*/ 481 h 507"/>
                <a:gd name="T18" fmla="*/ 247 w 1257"/>
                <a:gd name="T19" fmla="*/ 476 h 507"/>
                <a:gd name="T20" fmla="*/ 268 w 1257"/>
                <a:gd name="T21" fmla="*/ 469 h 507"/>
                <a:gd name="T22" fmla="*/ 294 w 1257"/>
                <a:gd name="T23" fmla="*/ 460 h 507"/>
                <a:gd name="T24" fmla="*/ 320 w 1257"/>
                <a:gd name="T25" fmla="*/ 451 h 507"/>
                <a:gd name="T26" fmla="*/ 346 w 1257"/>
                <a:gd name="T27" fmla="*/ 439 h 507"/>
                <a:gd name="T28" fmla="*/ 372 w 1257"/>
                <a:gd name="T29" fmla="*/ 423 h 507"/>
                <a:gd name="T30" fmla="*/ 394 w 1257"/>
                <a:gd name="T31" fmla="*/ 408 h 507"/>
                <a:gd name="T32" fmla="*/ 420 w 1257"/>
                <a:gd name="T33" fmla="*/ 383 h 507"/>
                <a:gd name="T34" fmla="*/ 446 w 1257"/>
                <a:gd name="T35" fmla="*/ 355 h 507"/>
                <a:gd name="T36" fmla="*/ 472 w 1257"/>
                <a:gd name="T37" fmla="*/ 319 h 507"/>
                <a:gd name="T38" fmla="*/ 498 w 1257"/>
                <a:gd name="T39" fmla="*/ 276 h 507"/>
                <a:gd name="T40" fmla="*/ 519 w 1257"/>
                <a:gd name="T41" fmla="*/ 220 h 507"/>
                <a:gd name="T42" fmla="*/ 545 w 1257"/>
                <a:gd name="T43" fmla="*/ 156 h 507"/>
                <a:gd name="T44" fmla="*/ 571 w 1257"/>
                <a:gd name="T45" fmla="*/ 89 h 507"/>
                <a:gd name="T46" fmla="*/ 597 w 1257"/>
                <a:gd name="T47" fmla="*/ 30 h 507"/>
                <a:gd name="T48" fmla="*/ 623 w 1257"/>
                <a:gd name="T49" fmla="*/ 0 h 507"/>
                <a:gd name="T50" fmla="*/ 645 w 1257"/>
                <a:gd name="T51" fmla="*/ 9 h 507"/>
                <a:gd name="T52" fmla="*/ 671 w 1257"/>
                <a:gd name="T53" fmla="*/ 55 h 507"/>
                <a:gd name="T54" fmla="*/ 697 w 1257"/>
                <a:gd name="T55" fmla="*/ 122 h 507"/>
                <a:gd name="T56" fmla="*/ 723 w 1257"/>
                <a:gd name="T57" fmla="*/ 187 h 507"/>
                <a:gd name="T58" fmla="*/ 749 w 1257"/>
                <a:gd name="T59" fmla="*/ 248 h 507"/>
                <a:gd name="T60" fmla="*/ 771 w 1257"/>
                <a:gd name="T61" fmla="*/ 298 h 507"/>
                <a:gd name="T62" fmla="*/ 797 w 1257"/>
                <a:gd name="T63" fmla="*/ 341 h 507"/>
                <a:gd name="T64" fmla="*/ 823 w 1257"/>
                <a:gd name="T65" fmla="*/ 371 h 507"/>
                <a:gd name="T66" fmla="*/ 849 w 1257"/>
                <a:gd name="T67" fmla="*/ 396 h 507"/>
                <a:gd name="T68" fmla="*/ 870 w 1257"/>
                <a:gd name="T69" fmla="*/ 417 h 507"/>
                <a:gd name="T70" fmla="*/ 896 w 1257"/>
                <a:gd name="T71" fmla="*/ 433 h 507"/>
                <a:gd name="T72" fmla="*/ 922 w 1257"/>
                <a:gd name="T73" fmla="*/ 445 h 507"/>
                <a:gd name="T74" fmla="*/ 948 w 1257"/>
                <a:gd name="T75" fmla="*/ 457 h 507"/>
                <a:gd name="T76" fmla="*/ 974 w 1257"/>
                <a:gd name="T77" fmla="*/ 463 h 507"/>
                <a:gd name="T78" fmla="*/ 996 w 1257"/>
                <a:gd name="T79" fmla="*/ 472 h 507"/>
                <a:gd name="T80" fmla="*/ 1022 w 1257"/>
                <a:gd name="T81" fmla="*/ 478 h 507"/>
                <a:gd name="T82" fmla="*/ 1048 w 1257"/>
                <a:gd name="T83" fmla="*/ 481 h 507"/>
                <a:gd name="T84" fmla="*/ 1074 w 1257"/>
                <a:gd name="T85" fmla="*/ 488 h 507"/>
                <a:gd name="T86" fmla="*/ 1100 w 1257"/>
                <a:gd name="T87" fmla="*/ 490 h 507"/>
                <a:gd name="T88" fmla="*/ 1121 w 1257"/>
                <a:gd name="T89" fmla="*/ 494 h 507"/>
                <a:gd name="T90" fmla="*/ 1147 w 1257"/>
                <a:gd name="T91" fmla="*/ 497 h 507"/>
                <a:gd name="T92" fmla="*/ 1173 w 1257"/>
                <a:gd name="T93" fmla="*/ 500 h 507"/>
                <a:gd name="T94" fmla="*/ 1199 w 1257"/>
                <a:gd name="T95" fmla="*/ 503 h 507"/>
                <a:gd name="T96" fmla="*/ 1225 w 1257"/>
                <a:gd name="T97" fmla="*/ 503 h 507"/>
                <a:gd name="T98" fmla="*/ 1247 w 1257"/>
                <a:gd name="T99" fmla="*/ 506 h 5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57"/>
                <a:gd name="T151" fmla="*/ 0 h 507"/>
                <a:gd name="T152" fmla="*/ 1257 w 1257"/>
                <a:gd name="T153" fmla="*/ 507 h 5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57" h="507">
                  <a:moveTo>
                    <a:pt x="0" y="506"/>
                  </a:moveTo>
                  <a:lnTo>
                    <a:pt x="8" y="506"/>
                  </a:lnTo>
                  <a:lnTo>
                    <a:pt x="13" y="506"/>
                  </a:lnTo>
                  <a:lnTo>
                    <a:pt x="21" y="503"/>
                  </a:lnTo>
                  <a:lnTo>
                    <a:pt x="26" y="503"/>
                  </a:lnTo>
                  <a:lnTo>
                    <a:pt x="30" y="503"/>
                  </a:lnTo>
                  <a:lnTo>
                    <a:pt x="39" y="503"/>
                  </a:lnTo>
                  <a:lnTo>
                    <a:pt x="43" y="503"/>
                  </a:lnTo>
                  <a:lnTo>
                    <a:pt x="52" y="503"/>
                  </a:lnTo>
                  <a:lnTo>
                    <a:pt x="56" y="503"/>
                  </a:lnTo>
                  <a:lnTo>
                    <a:pt x="65" y="500"/>
                  </a:lnTo>
                  <a:lnTo>
                    <a:pt x="69" y="500"/>
                  </a:lnTo>
                  <a:lnTo>
                    <a:pt x="78" y="500"/>
                  </a:lnTo>
                  <a:lnTo>
                    <a:pt x="82" y="500"/>
                  </a:lnTo>
                  <a:lnTo>
                    <a:pt x="86" y="500"/>
                  </a:lnTo>
                  <a:lnTo>
                    <a:pt x="95" y="497"/>
                  </a:lnTo>
                  <a:lnTo>
                    <a:pt x="99" y="497"/>
                  </a:lnTo>
                  <a:lnTo>
                    <a:pt x="108" y="497"/>
                  </a:lnTo>
                  <a:lnTo>
                    <a:pt x="112" y="497"/>
                  </a:lnTo>
                  <a:lnTo>
                    <a:pt x="121" y="497"/>
                  </a:lnTo>
                  <a:lnTo>
                    <a:pt x="125" y="494"/>
                  </a:lnTo>
                  <a:lnTo>
                    <a:pt x="134" y="494"/>
                  </a:lnTo>
                  <a:lnTo>
                    <a:pt x="138" y="494"/>
                  </a:lnTo>
                  <a:lnTo>
                    <a:pt x="143" y="494"/>
                  </a:lnTo>
                  <a:lnTo>
                    <a:pt x="151" y="490"/>
                  </a:lnTo>
                  <a:lnTo>
                    <a:pt x="156" y="490"/>
                  </a:lnTo>
                  <a:lnTo>
                    <a:pt x="164" y="490"/>
                  </a:lnTo>
                  <a:lnTo>
                    <a:pt x="169" y="488"/>
                  </a:lnTo>
                  <a:lnTo>
                    <a:pt x="177" y="488"/>
                  </a:lnTo>
                  <a:lnTo>
                    <a:pt x="182" y="488"/>
                  </a:lnTo>
                  <a:lnTo>
                    <a:pt x="190" y="488"/>
                  </a:lnTo>
                  <a:lnTo>
                    <a:pt x="195" y="485"/>
                  </a:lnTo>
                  <a:lnTo>
                    <a:pt x="203" y="485"/>
                  </a:lnTo>
                  <a:lnTo>
                    <a:pt x="208" y="481"/>
                  </a:lnTo>
                  <a:lnTo>
                    <a:pt x="212" y="481"/>
                  </a:lnTo>
                  <a:lnTo>
                    <a:pt x="221" y="481"/>
                  </a:lnTo>
                  <a:lnTo>
                    <a:pt x="225" y="478"/>
                  </a:lnTo>
                  <a:lnTo>
                    <a:pt x="234" y="478"/>
                  </a:lnTo>
                  <a:lnTo>
                    <a:pt x="238" y="476"/>
                  </a:lnTo>
                  <a:lnTo>
                    <a:pt x="247" y="476"/>
                  </a:lnTo>
                  <a:lnTo>
                    <a:pt x="251" y="472"/>
                  </a:lnTo>
                  <a:lnTo>
                    <a:pt x="260" y="472"/>
                  </a:lnTo>
                  <a:lnTo>
                    <a:pt x="264" y="469"/>
                  </a:lnTo>
                  <a:lnTo>
                    <a:pt x="268" y="469"/>
                  </a:lnTo>
                  <a:lnTo>
                    <a:pt x="277" y="466"/>
                  </a:lnTo>
                  <a:lnTo>
                    <a:pt x="281" y="463"/>
                  </a:lnTo>
                  <a:lnTo>
                    <a:pt x="290" y="463"/>
                  </a:lnTo>
                  <a:lnTo>
                    <a:pt x="294" y="460"/>
                  </a:lnTo>
                  <a:lnTo>
                    <a:pt x="303" y="457"/>
                  </a:lnTo>
                  <a:lnTo>
                    <a:pt x="307" y="457"/>
                  </a:lnTo>
                  <a:lnTo>
                    <a:pt x="316" y="454"/>
                  </a:lnTo>
                  <a:lnTo>
                    <a:pt x="320" y="451"/>
                  </a:lnTo>
                  <a:lnTo>
                    <a:pt x="325" y="448"/>
                  </a:lnTo>
                  <a:lnTo>
                    <a:pt x="333" y="445"/>
                  </a:lnTo>
                  <a:lnTo>
                    <a:pt x="338" y="442"/>
                  </a:lnTo>
                  <a:lnTo>
                    <a:pt x="346" y="439"/>
                  </a:lnTo>
                  <a:lnTo>
                    <a:pt x="350" y="435"/>
                  </a:lnTo>
                  <a:lnTo>
                    <a:pt x="359" y="433"/>
                  </a:lnTo>
                  <a:lnTo>
                    <a:pt x="363" y="430"/>
                  </a:lnTo>
                  <a:lnTo>
                    <a:pt x="372" y="423"/>
                  </a:lnTo>
                  <a:lnTo>
                    <a:pt x="376" y="420"/>
                  </a:lnTo>
                  <a:lnTo>
                    <a:pt x="385" y="417"/>
                  </a:lnTo>
                  <a:lnTo>
                    <a:pt x="389" y="411"/>
                  </a:lnTo>
                  <a:lnTo>
                    <a:pt x="394" y="408"/>
                  </a:lnTo>
                  <a:lnTo>
                    <a:pt x="402" y="401"/>
                  </a:lnTo>
                  <a:lnTo>
                    <a:pt x="407" y="396"/>
                  </a:lnTo>
                  <a:lnTo>
                    <a:pt x="415" y="389"/>
                  </a:lnTo>
                  <a:lnTo>
                    <a:pt x="420" y="383"/>
                  </a:lnTo>
                  <a:lnTo>
                    <a:pt x="428" y="377"/>
                  </a:lnTo>
                  <a:lnTo>
                    <a:pt x="433" y="371"/>
                  </a:lnTo>
                  <a:lnTo>
                    <a:pt x="441" y="365"/>
                  </a:lnTo>
                  <a:lnTo>
                    <a:pt x="446" y="355"/>
                  </a:lnTo>
                  <a:lnTo>
                    <a:pt x="450" y="346"/>
                  </a:lnTo>
                  <a:lnTo>
                    <a:pt x="459" y="341"/>
                  </a:lnTo>
                  <a:lnTo>
                    <a:pt x="463" y="331"/>
                  </a:lnTo>
                  <a:lnTo>
                    <a:pt x="472" y="319"/>
                  </a:lnTo>
                  <a:lnTo>
                    <a:pt x="476" y="310"/>
                  </a:lnTo>
                  <a:lnTo>
                    <a:pt x="485" y="298"/>
                  </a:lnTo>
                  <a:lnTo>
                    <a:pt x="489" y="288"/>
                  </a:lnTo>
                  <a:lnTo>
                    <a:pt x="498" y="276"/>
                  </a:lnTo>
                  <a:lnTo>
                    <a:pt x="502" y="264"/>
                  </a:lnTo>
                  <a:lnTo>
                    <a:pt x="506" y="248"/>
                  </a:lnTo>
                  <a:lnTo>
                    <a:pt x="515" y="236"/>
                  </a:lnTo>
                  <a:lnTo>
                    <a:pt x="519" y="220"/>
                  </a:lnTo>
                  <a:lnTo>
                    <a:pt x="528" y="206"/>
                  </a:lnTo>
                  <a:lnTo>
                    <a:pt x="532" y="187"/>
                  </a:lnTo>
                  <a:lnTo>
                    <a:pt x="541" y="172"/>
                  </a:lnTo>
                  <a:lnTo>
                    <a:pt x="545" y="156"/>
                  </a:lnTo>
                  <a:lnTo>
                    <a:pt x="554" y="138"/>
                  </a:lnTo>
                  <a:lnTo>
                    <a:pt x="558" y="122"/>
                  </a:lnTo>
                  <a:lnTo>
                    <a:pt x="567" y="104"/>
                  </a:lnTo>
                  <a:lnTo>
                    <a:pt x="571" y="89"/>
                  </a:lnTo>
                  <a:lnTo>
                    <a:pt x="576" y="71"/>
                  </a:lnTo>
                  <a:lnTo>
                    <a:pt x="584" y="55"/>
                  </a:lnTo>
                  <a:lnTo>
                    <a:pt x="589" y="43"/>
                  </a:lnTo>
                  <a:lnTo>
                    <a:pt x="597" y="30"/>
                  </a:lnTo>
                  <a:lnTo>
                    <a:pt x="602" y="18"/>
                  </a:lnTo>
                  <a:lnTo>
                    <a:pt x="610" y="9"/>
                  </a:lnTo>
                  <a:lnTo>
                    <a:pt x="615" y="3"/>
                  </a:lnTo>
                  <a:lnTo>
                    <a:pt x="623" y="0"/>
                  </a:lnTo>
                  <a:lnTo>
                    <a:pt x="628" y="0"/>
                  </a:lnTo>
                  <a:lnTo>
                    <a:pt x="632" y="0"/>
                  </a:lnTo>
                  <a:lnTo>
                    <a:pt x="641" y="3"/>
                  </a:lnTo>
                  <a:lnTo>
                    <a:pt x="645" y="9"/>
                  </a:lnTo>
                  <a:lnTo>
                    <a:pt x="654" y="18"/>
                  </a:lnTo>
                  <a:lnTo>
                    <a:pt x="658" y="30"/>
                  </a:lnTo>
                  <a:lnTo>
                    <a:pt x="667" y="43"/>
                  </a:lnTo>
                  <a:lnTo>
                    <a:pt x="671" y="55"/>
                  </a:lnTo>
                  <a:lnTo>
                    <a:pt x="680" y="71"/>
                  </a:lnTo>
                  <a:lnTo>
                    <a:pt x="684" y="89"/>
                  </a:lnTo>
                  <a:lnTo>
                    <a:pt x="688" y="104"/>
                  </a:lnTo>
                  <a:lnTo>
                    <a:pt x="697" y="122"/>
                  </a:lnTo>
                  <a:lnTo>
                    <a:pt x="701" y="138"/>
                  </a:lnTo>
                  <a:lnTo>
                    <a:pt x="710" y="156"/>
                  </a:lnTo>
                  <a:lnTo>
                    <a:pt x="714" y="172"/>
                  </a:lnTo>
                  <a:lnTo>
                    <a:pt x="723" y="187"/>
                  </a:lnTo>
                  <a:lnTo>
                    <a:pt x="727" y="206"/>
                  </a:lnTo>
                  <a:lnTo>
                    <a:pt x="736" y="220"/>
                  </a:lnTo>
                  <a:lnTo>
                    <a:pt x="740" y="236"/>
                  </a:lnTo>
                  <a:lnTo>
                    <a:pt x="749" y="248"/>
                  </a:lnTo>
                  <a:lnTo>
                    <a:pt x="753" y="264"/>
                  </a:lnTo>
                  <a:lnTo>
                    <a:pt x="758" y="276"/>
                  </a:lnTo>
                  <a:lnTo>
                    <a:pt x="766" y="288"/>
                  </a:lnTo>
                  <a:lnTo>
                    <a:pt x="771" y="298"/>
                  </a:lnTo>
                  <a:lnTo>
                    <a:pt x="779" y="310"/>
                  </a:lnTo>
                  <a:lnTo>
                    <a:pt x="784" y="319"/>
                  </a:lnTo>
                  <a:lnTo>
                    <a:pt x="792" y="331"/>
                  </a:lnTo>
                  <a:lnTo>
                    <a:pt x="797" y="341"/>
                  </a:lnTo>
                  <a:lnTo>
                    <a:pt x="805" y="346"/>
                  </a:lnTo>
                  <a:lnTo>
                    <a:pt x="810" y="355"/>
                  </a:lnTo>
                  <a:lnTo>
                    <a:pt x="814" y="365"/>
                  </a:lnTo>
                  <a:lnTo>
                    <a:pt x="823" y="371"/>
                  </a:lnTo>
                  <a:lnTo>
                    <a:pt x="827" y="377"/>
                  </a:lnTo>
                  <a:lnTo>
                    <a:pt x="836" y="383"/>
                  </a:lnTo>
                  <a:lnTo>
                    <a:pt x="840" y="389"/>
                  </a:lnTo>
                  <a:lnTo>
                    <a:pt x="849" y="396"/>
                  </a:lnTo>
                  <a:lnTo>
                    <a:pt x="853" y="401"/>
                  </a:lnTo>
                  <a:lnTo>
                    <a:pt x="862" y="408"/>
                  </a:lnTo>
                  <a:lnTo>
                    <a:pt x="866" y="411"/>
                  </a:lnTo>
                  <a:lnTo>
                    <a:pt x="870" y="417"/>
                  </a:lnTo>
                  <a:lnTo>
                    <a:pt x="879" y="420"/>
                  </a:lnTo>
                  <a:lnTo>
                    <a:pt x="883" y="423"/>
                  </a:lnTo>
                  <a:lnTo>
                    <a:pt x="892" y="430"/>
                  </a:lnTo>
                  <a:lnTo>
                    <a:pt x="896" y="433"/>
                  </a:lnTo>
                  <a:lnTo>
                    <a:pt x="905" y="435"/>
                  </a:lnTo>
                  <a:lnTo>
                    <a:pt x="909" y="439"/>
                  </a:lnTo>
                  <a:lnTo>
                    <a:pt x="918" y="442"/>
                  </a:lnTo>
                  <a:lnTo>
                    <a:pt x="922" y="445"/>
                  </a:lnTo>
                  <a:lnTo>
                    <a:pt x="931" y="448"/>
                  </a:lnTo>
                  <a:lnTo>
                    <a:pt x="935" y="451"/>
                  </a:lnTo>
                  <a:lnTo>
                    <a:pt x="939" y="454"/>
                  </a:lnTo>
                  <a:lnTo>
                    <a:pt x="948" y="457"/>
                  </a:lnTo>
                  <a:lnTo>
                    <a:pt x="952" y="457"/>
                  </a:lnTo>
                  <a:lnTo>
                    <a:pt x="961" y="460"/>
                  </a:lnTo>
                  <a:lnTo>
                    <a:pt x="965" y="463"/>
                  </a:lnTo>
                  <a:lnTo>
                    <a:pt x="974" y="463"/>
                  </a:lnTo>
                  <a:lnTo>
                    <a:pt x="978" y="466"/>
                  </a:lnTo>
                  <a:lnTo>
                    <a:pt x="987" y="469"/>
                  </a:lnTo>
                  <a:lnTo>
                    <a:pt x="991" y="469"/>
                  </a:lnTo>
                  <a:lnTo>
                    <a:pt x="996" y="472"/>
                  </a:lnTo>
                  <a:lnTo>
                    <a:pt x="1004" y="472"/>
                  </a:lnTo>
                  <a:lnTo>
                    <a:pt x="1009" y="476"/>
                  </a:lnTo>
                  <a:lnTo>
                    <a:pt x="1017" y="476"/>
                  </a:lnTo>
                  <a:lnTo>
                    <a:pt x="1022" y="478"/>
                  </a:lnTo>
                  <a:lnTo>
                    <a:pt x="1030" y="478"/>
                  </a:lnTo>
                  <a:lnTo>
                    <a:pt x="1035" y="481"/>
                  </a:lnTo>
                  <a:lnTo>
                    <a:pt x="1043" y="481"/>
                  </a:lnTo>
                  <a:lnTo>
                    <a:pt x="1048" y="481"/>
                  </a:lnTo>
                  <a:lnTo>
                    <a:pt x="1052" y="485"/>
                  </a:lnTo>
                  <a:lnTo>
                    <a:pt x="1061" y="485"/>
                  </a:lnTo>
                  <a:lnTo>
                    <a:pt x="1065" y="488"/>
                  </a:lnTo>
                  <a:lnTo>
                    <a:pt x="1074" y="488"/>
                  </a:lnTo>
                  <a:lnTo>
                    <a:pt x="1078" y="488"/>
                  </a:lnTo>
                  <a:lnTo>
                    <a:pt x="1087" y="488"/>
                  </a:lnTo>
                  <a:lnTo>
                    <a:pt x="1091" y="490"/>
                  </a:lnTo>
                  <a:lnTo>
                    <a:pt x="1100" y="490"/>
                  </a:lnTo>
                  <a:lnTo>
                    <a:pt x="1104" y="490"/>
                  </a:lnTo>
                  <a:lnTo>
                    <a:pt x="1113" y="494"/>
                  </a:lnTo>
                  <a:lnTo>
                    <a:pt x="1117" y="494"/>
                  </a:lnTo>
                  <a:lnTo>
                    <a:pt x="1121" y="494"/>
                  </a:lnTo>
                  <a:lnTo>
                    <a:pt x="1130" y="494"/>
                  </a:lnTo>
                  <a:lnTo>
                    <a:pt x="1134" y="497"/>
                  </a:lnTo>
                  <a:lnTo>
                    <a:pt x="1143" y="497"/>
                  </a:lnTo>
                  <a:lnTo>
                    <a:pt x="1147" y="497"/>
                  </a:lnTo>
                  <a:lnTo>
                    <a:pt x="1156" y="497"/>
                  </a:lnTo>
                  <a:lnTo>
                    <a:pt x="1160" y="497"/>
                  </a:lnTo>
                  <a:lnTo>
                    <a:pt x="1169" y="500"/>
                  </a:lnTo>
                  <a:lnTo>
                    <a:pt x="1173" y="500"/>
                  </a:lnTo>
                  <a:lnTo>
                    <a:pt x="1178" y="500"/>
                  </a:lnTo>
                  <a:lnTo>
                    <a:pt x="1186" y="500"/>
                  </a:lnTo>
                  <a:lnTo>
                    <a:pt x="1191" y="500"/>
                  </a:lnTo>
                  <a:lnTo>
                    <a:pt x="1199" y="503"/>
                  </a:lnTo>
                  <a:lnTo>
                    <a:pt x="1204" y="503"/>
                  </a:lnTo>
                  <a:lnTo>
                    <a:pt x="1212" y="503"/>
                  </a:lnTo>
                  <a:lnTo>
                    <a:pt x="1217" y="503"/>
                  </a:lnTo>
                  <a:lnTo>
                    <a:pt x="1225" y="503"/>
                  </a:lnTo>
                  <a:lnTo>
                    <a:pt x="1230" y="503"/>
                  </a:lnTo>
                  <a:lnTo>
                    <a:pt x="1234" y="503"/>
                  </a:lnTo>
                  <a:lnTo>
                    <a:pt x="1243" y="506"/>
                  </a:lnTo>
                  <a:lnTo>
                    <a:pt x="1247" y="506"/>
                  </a:lnTo>
                  <a:lnTo>
                    <a:pt x="1256" y="50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76" name="Freeform 11"/>
            <p:cNvSpPr>
              <a:spLocks/>
            </p:cNvSpPr>
            <p:nvPr/>
          </p:nvSpPr>
          <p:spPr bwMode="auto">
            <a:xfrm>
              <a:off x="3481" y="2738"/>
              <a:ext cx="1257" cy="716"/>
            </a:xfrm>
            <a:custGeom>
              <a:avLst/>
              <a:gdLst>
                <a:gd name="T0" fmla="*/ 21 w 1257"/>
                <a:gd name="T1" fmla="*/ 712 h 716"/>
                <a:gd name="T2" fmla="*/ 43 w 1257"/>
                <a:gd name="T3" fmla="*/ 712 h 716"/>
                <a:gd name="T4" fmla="*/ 69 w 1257"/>
                <a:gd name="T5" fmla="*/ 712 h 716"/>
                <a:gd name="T6" fmla="*/ 95 w 1257"/>
                <a:gd name="T7" fmla="*/ 708 h 716"/>
                <a:gd name="T8" fmla="*/ 121 w 1257"/>
                <a:gd name="T9" fmla="*/ 708 h 716"/>
                <a:gd name="T10" fmla="*/ 143 w 1257"/>
                <a:gd name="T11" fmla="*/ 704 h 716"/>
                <a:gd name="T12" fmla="*/ 169 w 1257"/>
                <a:gd name="T13" fmla="*/ 701 h 716"/>
                <a:gd name="T14" fmla="*/ 195 w 1257"/>
                <a:gd name="T15" fmla="*/ 697 h 716"/>
                <a:gd name="T16" fmla="*/ 221 w 1257"/>
                <a:gd name="T17" fmla="*/ 694 h 716"/>
                <a:gd name="T18" fmla="*/ 247 w 1257"/>
                <a:gd name="T19" fmla="*/ 687 h 716"/>
                <a:gd name="T20" fmla="*/ 268 w 1257"/>
                <a:gd name="T21" fmla="*/ 676 h 716"/>
                <a:gd name="T22" fmla="*/ 294 w 1257"/>
                <a:gd name="T23" fmla="*/ 666 h 716"/>
                <a:gd name="T24" fmla="*/ 320 w 1257"/>
                <a:gd name="T25" fmla="*/ 649 h 716"/>
                <a:gd name="T26" fmla="*/ 346 w 1257"/>
                <a:gd name="T27" fmla="*/ 628 h 716"/>
                <a:gd name="T28" fmla="*/ 372 w 1257"/>
                <a:gd name="T29" fmla="*/ 603 h 716"/>
                <a:gd name="T30" fmla="*/ 394 w 1257"/>
                <a:gd name="T31" fmla="*/ 568 h 716"/>
                <a:gd name="T32" fmla="*/ 420 w 1257"/>
                <a:gd name="T33" fmla="*/ 522 h 716"/>
                <a:gd name="T34" fmla="*/ 446 w 1257"/>
                <a:gd name="T35" fmla="*/ 466 h 716"/>
                <a:gd name="T36" fmla="*/ 472 w 1257"/>
                <a:gd name="T37" fmla="*/ 399 h 716"/>
                <a:gd name="T38" fmla="*/ 498 w 1257"/>
                <a:gd name="T39" fmla="*/ 322 h 716"/>
                <a:gd name="T40" fmla="*/ 519 w 1257"/>
                <a:gd name="T41" fmla="*/ 238 h 716"/>
                <a:gd name="T42" fmla="*/ 545 w 1257"/>
                <a:gd name="T43" fmla="*/ 154 h 716"/>
                <a:gd name="T44" fmla="*/ 571 w 1257"/>
                <a:gd name="T45" fmla="*/ 80 h 716"/>
                <a:gd name="T46" fmla="*/ 597 w 1257"/>
                <a:gd name="T47" fmla="*/ 24 h 716"/>
                <a:gd name="T48" fmla="*/ 623 w 1257"/>
                <a:gd name="T49" fmla="*/ 0 h 716"/>
                <a:gd name="T50" fmla="*/ 645 w 1257"/>
                <a:gd name="T51" fmla="*/ 6 h 716"/>
                <a:gd name="T52" fmla="*/ 671 w 1257"/>
                <a:gd name="T53" fmla="*/ 48 h 716"/>
                <a:gd name="T54" fmla="*/ 697 w 1257"/>
                <a:gd name="T55" fmla="*/ 116 h 716"/>
                <a:gd name="T56" fmla="*/ 723 w 1257"/>
                <a:gd name="T57" fmla="*/ 196 h 716"/>
                <a:gd name="T58" fmla="*/ 749 w 1257"/>
                <a:gd name="T59" fmla="*/ 280 h 716"/>
                <a:gd name="T60" fmla="*/ 771 w 1257"/>
                <a:gd name="T61" fmla="*/ 361 h 716"/>
                <a:gd name="T62" fmla="*/ 797 w 1257"/>
                <a:gd name="T63" fmla="*/ 435 h 716"/>
                <a:gd name="T64" fmla="*/ 823 w 1257"/>
                <a:gd name="T65" fmla="*/ 494 h 716"/>
                <a:gd name="T66" fmla="*/ 849 w 1257"/>
                <a:gd name="T67" fmla="*/ 547 h 716"/>
                <a:gd name="T68" fmla="*/ 870 w 1257"/>
                <a:gd name="T69" fmla="*/ 586 h 716"/>
                <a:gd name="T70" fmla="*/ 896 w 1257"/>
                <a:gd name="T71" fmla="*/ 617 h 716"/>
                <a:gd name="T72" fmla="*/ 922 w 1257"/>
                <a:gd name="T73" fmla="*/ 641 h 716"/>
                <a:gd name="T74" fmla="*/ 948 w 1257"/>
                <a:gd name="T75" fmla="*/ 659 h 716"/>
                <a:gd name="T76" fmla="*/ 974 w 1257"/>
                <a:gd name="T77" fmla="*/ 673 h 716"/>
                <a:gd name="T78" fmla="*/ 996 w 1257"/>
                <a:gd name="T79" fmla="*/ 683 h 716"/>
                <a:gd name="T80" fmla="*/ 1022 w 1257"/>
                <a:gd name="T81" fmla="*/ 691 h 716"/>
                <a:gd name="T82" fmla="*/ 1048 w 1257"/>
                <a:gd name="T83" fmla="*/ 694 h 716"/>
                <a:gd name="T84" fmla="*/ 1074 w 1257"/>
                <a:gd name="T85" fmla="*/ 701 h 716"/>
                <a:gd name="T86" fmla="*/ 1100 w 1257"/>
                <a:gd name="T87" fmla="*/ 704 h 716"/>
                <a:gd name="T88" fmla="*/ 1121 w 1257"/>
                <a:gd name="T89" fmla="*/ 708 h 716"/>
                <a:gd name="T90" fmla="*/ 1147 w 1257"/>
                <a:gd name="T91" fmla="*/ 708 h 716"/>
                <a:gd name="T92" fmla="*/ 1173 w 1257"/>
                <a:gd name="T93" fmla="*/ 712 h 716"/>
                <a:gd name="T94" fmla="*/ 1199 w 1257"/>
                <a:gd name="T95" fmla="*/ 712 h 716"/>
                <a:gd name="T96" fmla="*/ 1225 w 1257"/>
                <a:gd name="T97" fmla="*/ 712 h 716"/>
                <a:gd name="T98" fmla="*/ 1247 w 1257"/>
                <a:gd name="T99" fmla="*/ 712 h 7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57"/>
                <a:gd name="T151" fmla="*/ 0 h 716"/>
                <a:gd name="T152" fmla="*/ 1257 w 1257"/>
                <a:gd name="T153" fmla="*/ 716 h 7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57" h="716">
                  <a:moveTo>
                    <a:pt x="0" y="715"/>
                  </a:moveTo>
                  <a:lnTo>
                    <a:pt x="8" y="712"/>
                  </a:lnTo>
                  <a:lnTo>
                    <a:pt x="13" y="712"/>
                  </a:lnTo>
                  <a:lnTo>
                    <a:pt x="21" y="712"/>
                  </a:lnTo>
                  <a:lnTo>
                    <a:pt x="26" y="712"/>
                  </a:lnTo>
                  <a:lnTo>
                    <a:pt x="30" y="712"/>
                  </a:lnTo>
                  <a:lnTo>
                    <a:pt x="39" y="712"/>
                  </a:lnTo>
                  <a:lnTo>
                    <a:pt x="43" y="712"/>
                  </a:lnTo>
                  <a:lnTo>
                    <a:pt x="52" y="712"/>
                  </a:lnTo>
                  <a:lnTo>
                    <a:pt x="56" y="712"/>
                  </a:lnTo>
                  <a:lnTo>
                    <a:pt x="65" y="712"/>
                  </a:lnTo>
                  <a:lnTo>
                    <a:pt x="69" y="712"/>
                  </a:lnTo>
                  <a:lnTo>
                    <a:pt x="78" y="712"/>
                  </a:lnTo>
                  <a:lnTo>
                    <a:pt x="82" y="712"/>
                  </a:lnTo>
                  <a:lnTo>
                    <a:pt x="86" y="712"/>
                  </a:lnTo>
                  <a:lnTo>
                    <a:pt x="95" y="708"/>
                  </a:lnTo>
                  <a:lnTo>
                    <a:pt x="99" y="708"/>
                  </a:lnTo>
                  <a:lnTo>
                    <a:pt x="108" y="708"/>
                  </a:lnTo>
                  <a:lnTo>
                    <a:pt x="112" y="708"/>
                  </a:lnTo>
                  <a:lnTo>
                    <a:pt x="121" y="708"/>
                  </a:lnTo>
                  <a:lnTo>
                    <a:pt x="125" y="708"/>
                  </a:lnTo>
                  <a:lnTo>
                    <a:pt x="134" y="708"/>
                  </a:lnTo>
                  <a:lnTo>
                    <a:pt x="138" y="704"/>
                  </a:lnTo>
                  <a:lnTo>
                    <a:pt x="143" y="704"/>
                  </a:lnTo>
                  <a:lnTo>
                    <a:pt x="151" y="704"/>
                  </a:lnTo>
                  <a:lnTo>
                    <a:pt x="156" y="704"/>
                  </a:lnTo>
                  <a:lnTo>
                    <a:pt x="164" y="704"/>
                  </a:lnTo>
                  <a:lnTo>
                    <a:pt x="169" y="701"/>
                  </a:lnTo>
                  <a:lnTo>
                    <a:pt x="177" y="701"/>
                  </a:lnTo>
                  <a:lnTo>
                    <a:pt x="182" y="701"/>
                  </a:lnTo>
                  <a:lnTo>
                    <a:pt x="190" y="701"/>
                  </a:lnTo>
                  <a:lnTo>
                    <a:pt x="195" y="697"/>
                  </a:lnTo>
                  <a:lnTo>
                    <a:pt x="203" y="697"/>
                  </a:lnTo>
                  <a:lnTo>
                    <a:pt x="208" y="694"/>
                  </a:lnTo>
                  <a:lnTo>
                    <a:pt x="212" y="694"/>
                  </a:lnTo>
                  <a:lnTo>
                    <a:pt x="221" y="694"/>
                  </a:lnTo>
                  <a:lnTo>
                    <a:pt x="225" y="691"/>
                  </a:lnTo>
                  <a:lnTo>
                    <a:pt x="234" y="691"/>
                  </a:lnTo>
                  <a:lnTo>
                    <a:pt x="238" y="687"/>
                  </a:lnTo>
                  <a:lnTo>
                    <a:pt x="247" y="687"/>
                  </a:lnTo>
                  <a:lnTo>
                    <a:pt x="251" y="683"/>
                  </a:lnTo>
                  <a:lnTo>
                    <a:pt x="260" y="683"/>
                  </a:lnTo>
                  <a:lnTo>
                    <a:pt x="264" y="680"/>
                  </a:lnTo>
                  <a:lnTo>
                    <a:pt x="268" y="676"/>
                  </a:lnTo>
                  <a:lnTo>
                    <a:pt x="277" y="673"/>
                  </a:lnTo>
                  <a:lnTo>
                    <a:pt x="281" y="673"/>
                  </a:lnTo>
                  <a:lnTo>
                    <a:pt x="290" y="670"/>
                  </a:lnTo>
                  <a:lnTo>
                    <a:pt x="294" y="666"/>
                  </a:lnTo>
                  <a:lnTo>
                    <a:pt x="303" y="662"/>
                  </a:lnTo>
                  <a:lnTo>
                    <a:pt x="307" y="659"/>
                  </a:lnTo>
                  <a:lnTo>
                    <a:pt x="316" y="652"/>
                  </a:lnTo>
                  <a:lnTo>
                    <a:pt x="320" y="649"/>
                  </a:lnTo>
                  <a:lnTo>
                    <a:pt x="325" y="645"/>
                  </a:lnTo>
                  <a:lnTo>
                    <a:pt x="333" y="641"/>
                  </a:lnTo>
                  <a:lnTo>
                    <a:pt x="338" y="634"/>
                  </a:lnTo>
                  <a:lnTo>
                    <a:pt x="346" y="628"/>
                  </a:lnTo>
                  <a:lnTo>
                    <a:pt x="350" y="624"/>
                  </a:lnTo>
                  <a:lnTo>
                    <a:pt x="359" y="617"/>
                  </a:lnTo>
                  <a:lnTo>
                    <a:pt x="363" y="610"/>
                  </a:lnTo>
                  <a:lnTo>
                    <a:pt x="372" y="603"/>
                  </a:lnTo>
                  <a:lnTo>
                    <a:pt x="376" y="592"/>
                  </a:lnTo>
                  <a:lnTo>
                    <a:pt x="385" y="586"/>
                  </a:lnTo>
                  <a:lnTo>
                    <a:pt x="389" y="574"/>
                  </a:lnTo>
                  <a:lnTo>
                    <a:pt x="394" y="568"/>
                  </a:lnTo>
                  <a:lnTo>
                    <a:pt x="402" y="557"/>
                  </a:lnTo>
                  <a:lnTo>
                    <a:pt x="407" y="547"/>
                  </a:lnTo>
                  <a:lnTo>
                    <a:pt x="415" y="532"/>
                  </a:lnTo>
                  <a:lnTo>
                    <a:pt x="420" y="522"/>
                  </a:lnTo>
                  <a:lnTo>
                    <a:pt x="428" y="508"/>
                  </a:lnTo>
                  <a:lnTo>
                    <a:pt x="433" y="494"/>
                  </a:lnTo>
                  <a:lnTo>
                    <a:pt x="441" y="480"/>
                  </a:lnTo>
                  <a:lnTo>
                    <a:pt x="446" y="466"/>
                  </a:lnTo>
                  <a:lnTo>
                    <a:pt x="450" y="448"/>
                  </a:lnTo>
                  <a:lnTo>
                    <a:pt x="459" y="435"/>
                  </a:lnTo>
                  <a:lnTo>
                    <a:pt x="463" y="417"/>
                  </a:lnTo>
                  <a:lnTo>
                    <a:pt x="472" y="399"/>
                  </a:lnTo>
                  <a:lnTo>
                    <a:pt x="476" y="382"/>
                  </a:lnTo>
                  <a:lnTo>
                    <a:pt x="485" y="361"/>
                  </a:lnTo>
                  <a:lnTo>
                    <a:pt x="489" y="340"/>
                  </a:lnTo>
                  <a:lnTo>
                    <a:pt x="498" y="322"/>
                  </a:lnTo>
                  <a:lnTo>
                    <a:pt x="502" y="301"/>
                  </a:lnTo>
                  <a:lnTo>
                    <a:pt x="506" y="280"/>
                  </a:lnTo>
                  <a:lnTo>
                    <a:pt x="515" y="259"/>
                  </a:lnTo>
                  <a:lnTo>
                    <a:pt x="519" y="238"/>
                  </a:lnTo>
                  <a:lnTo>
                    <a:pt x="528" y="217"/>
                  </a:lnTo>
                  <a:lnTo>
                    <a:pt x="532" y="196"/>
                  </a:lnTo>
                  <a:lnTo>
                    <a:pt x="541" y="175"/>
                  </a:lnTo>
                  <a:lnTo>
                    <a:pt x="545" y="154"/>
                  </a:lnTo>
                  <a:lnTo>
                    <a:pt x="554" y="133"/>
                  </a:lnTo>
                  <a:lnTo>
                    <a:pt x="558" y="116"/>
                  </a:lnTo>
                  <a:lnTo>
                    <a:pt x="567" y="95"/>
                  </a:lnTo>
                  <a:lnTo>
                    <a:pt x="571" y="80"/>
                  </a:lnTo>
                  <a:lnTo>
                    <a:pt x="576" y="63"/>
                  </a:lnTo>
                  <a:lnTo>
                    <a:pt x="584" y="48"/>
                  </a:lnTo>
                  <a:lnTo>
                    <a:pt x="589" y="35"/>
                  </a:lnTo>
                  <a:lnTo>
                    <a:pt x="597" y="24"/>
                  </a:lnTo>
                  <a:lnTo>
                    <a:pt x="602" y="14"/>
                  </a:lnTo>
                  <a:lnTo>
                    <a:pt x="610" y="6"/>
                  </a:lnTo>
                  <a:lnTo>
                    <a:pt x="615" y="3"/>
                  </a:lnTo>
                  <a:lnTo>
                    <a:pt x="623" y="0"/>
                  </a:lnTo>
                  <a:lnTo>
                    <a:pt x="628" y="0"/>
                  </a:lnTo>
                  <a:lnTo>
                    <a:pt x="632" y="0"/>
                  </a:lnTo>
                  <a:lnTo>
                    <a:pt x="641" y="3"/>
                  </a:lnTo>
                  <a:lnTo>
                    <a:pt x="645" y="6"/>
                  </a:lnTo>
                  <a:lnTo>
                    <a:pt x="654" y="14"/>
                  </a:lnTo>
                  <a:lnTo>
                    <a:pt x="658" y="24"/>
                  </a:lnTo>
                  <a:lnTo>
                    <a:pt x="667" y="35"/>
                  </a:lnTo>
                  <a:lnTo>
                    <a:pt x="671" y="48"/>
                  </a:lnTo>
                  <a:lnTo>
                    <a:pt x="680" y="63"/>
                  </a:lnTo>
                  <a:lnTo>
                    <a:pt x="684" y="80"/>
                  </a:lnTo>
                  <a:lnTo>
                    <a:pt x="688" y="95"/>
                  </a:lnTo>
                  <a:lnTo>
                    <a:pt x="697" y="116"/>
                  </a:lnTo>
                  <a:lnTo>
                    <a:pt x="701" y="133"/>
                  </a:lnTo>
                  <a:lnTo>
                    <a:pt x="710" y="154"/>
                  </a:lnTo>
                  <a:lnTo>
                    <a:pt x="714" y="175"/>
                  </a:lnTo>
                  <a:lnTo>
                    <a:pt x="723" y="196"/>
                  </a:lnTo>
                  <a:lnTo>
                    <a:pt x="727" y="217"/>
                  </a:lnTo>
                  <a:lnTo>
                    <a:pt x="736" y="238"/>
                  </a:lnTo>
                  <a:lnTo>
                    <a:pt x="740" y="259"/>
                  </a:lnTo>
                  <a:lnTo>
                    <a:pt x="749" y="280"/>
                  </a:lnTo>
                  <a:lnTo>
                    <a:pt x="753" y="301"/>
                  </a:lnTo>
                  <a:lnTo>
                    <a:pt x="758" y="322"/>
                  </a:lnTo>
                  <a:lnTo>
                    <a:pt x="766" y="340"/>
                  </a:lnTo>
                  <a:lnTo>
                    <a:pt x="771" y="361"/>
                  </a:lnTo>
                  <a:lnTo>
                    <a:pt x="779" y="382"/>
                  </a:lnTo>
                  <a:lnTo>
                    <a:pt x="784" y="399"/>
                  </a:lnTo>
                  <a:lnTo>
                    <a:pt x="792" y="417"/>
                  </a:lnTo>
                  <a:lnTo>
                    <a:pt x="797" y="435"/>
                  </a:lnTo>
                  <a:lnTo>
                    <a:pt x="805" y="448"/>
                  </a:lnTo>
                  <a:lnTo>
                    <a:pt x="810" y="466"/>
                  </a:lnTo>
                  <a:lnTo>
                    <a:pt x="814" y="480"/>
                  </a:lnTo>
                  <a:lnTo>
                    <a:pt x="823" y="494"/>
                  </a:lnTo>
                  <a:lnTo>
                    <a:pt x="827" y="508"/>
                  </a:lnTo>
                  <a:lnTo>
                    <a:pt x="836" y="522"/>
                  </a:lnTo>
                  <a:lnTo>
                    <a:pt x="840" y="532"/>
                  </a:lnTo>
                  <a:lnTo>
                    <a:pt x="849" y="547"/>
                  </a:lnTo>
                  <a:lnTo>
                    <a:pt x="853" y="557"/>
                  </a:lnTo>
                  <a:lnTo>
                    <a:pt x="862" y="568"/>
                  </a:lnTo>
                  <a:lnTo>
                    <a:pt x="866" y="574"/>
                  </a:lnTo>
                  <a:lnTo>
                    <a:pt x="870" y="586"/>
                  </a:lnTo>
                  <a:lnTo>
                    <a:pt x="879" y="592"/>
                  </a:lnTo>
                  <a:lnTo>
                    <a:pt x="883" y="603"/>
                  </a:lnTo>
                  <a:lnTo>
                    <a:pt x="892" y="610"/>
                  </a:lnTo>
                  <a:lnTo>
                    <a:pt x="896" y="617"/>
                  </a:lnTo>
                  <a:lnTo>
                    <a:pt x="905" y="624"/>
                  </a:lnTo>
                  <a:lnTo>
                    <a:pt x="909" y="628"/>
                  </a:lnTo>
                  <a:lnTo>
                    <a:pt x="918" y="634"/>
                  </a:lnTo>
                  <a:lnTo>
                    <a:pt x="922" y="641"/>
                  </a:lnTo>
                  <a:lnTo>
                    <a:pt x="931" y="645"/>
                  </a:lnTo>
                  <a:lnTo>
                    <a:pt x="935" y="649"/>
                  </a:lnTo>
                  <a:lnTo>
                    <a:pt x="939" y="652"/>
                  </a:lnTo>
                  <a:lnTo>
                    <a:pt x="948" y="659"/>
                  </a:lnTo>
                  <a:lnTo>
                    <a:pt x="952" y="662"/>
                  </a:lnTo>
                  <a:lnTo>
                    <a:pt x="961" y="666"/>
                  </a:lnTo>
                  <a:lnTo>
                    <a:pt x="965" y="670"/>
                  </a:lnTo>
                  <a:lnTo>
                    <a:pt x="974" y="673"/>
                  </a:lnTo>
                  <a:lnTo>
                    <a:pt x="978" y="673"/>
                  </a:lnTo>
                  <a:lnTo>
                    <a:pt x="987" y="676"/>
                  </a:lnTo>
                  <a:lnTo>
                    <a:pt x="991" y="680"/>
                  </a:lnTo>
                  <a:lnTo>
                    <a:pt x="996" y="683"/>
                  </a:lnTo>
                  <a:lnTo>
                    <a:pt x="1004" y="683"/>
                  </a:lnTo>
                  <a:lnTo>
                    <a:pt x="1009" y="687"/>
                  </a:lnTo>
                  <a:lnTo>
                    <a:pt x="1017" y="687"/>
                  </a:lnTo>
                  <a:lnTo>
                    <a:pt x="1022" y="691"/>
                  </a:lnTo>
                  <a:lnTo>
                    <a:pt x="1030" y="691"/>
                  </a:lnTo>
                  <a:lnTo>
                    <a:pt x="1035" y="694"/>
                  </a:lnTo>
                  <a:lnTo>
                    <a:pt x="1043" y="694"/>
                  </a:lnTo>
                  <a:lnTo>
                    <a:pt x="1048" y="694"/>
                  </a:lnTo>
                  <a:lnTo>
                    <a:pt x="1052" y="697"/>
                  </a:lnTo>
                  <a:lnTo>
                    <a:pt x="1061" y="697"/>
                  </a:lnTo>
                  <a:lnTo>
                    <a:pt x="1065" y="701"/>
                  </a:lnTo>
                  <a:lnTo>
                    <a:pt x="1074" y="701"/>
                  </a:lnTo>
                  <a:lnTo>
                    <a:pt x="1078" y="701"/>
                  </a:lnTo>
                  <a:lnTo>
                    <a:pt x="1087" y="701"/>
                  </a:lnTo>
                  <a:lnTo>
                    <a:pt x="1091" y="704"/>
                  </a:lnTo>
                  <a:lnTo>
                    <a:pt x="1100" y="704"/>
                  </a:lnTo>
                  <a:lnTo>
                    <a:pt x="1104" y="704"/>
                  </a:lnTo>
                  <a:lnTo>
                    <a:pt x="1113" y="704"/>
                  </a:lnTo>
                  <a:lnTo>
                    <a:pt x="1117" y="704"/>
                  </a:lnTo>
                  <a:lnTo>
                    <a:pt x="1121" y="708"/>
                  </a:lnTo>
                  <a:lnTo>
                    <a:pt x="1130" y="708"/>
                  </a:lnTo>
                  <a:lnTo>
                    <a:pt x="1134" y="708"/>
                  </a:lnTo>
                  <a:lnTo>
                    <a:pt x="1143" y="708"/>
                  </a:lnTo>
                  <a:lnTo>
                    <a:pt x="1147" y="708"/>
                  </a:lnTo>
                  <a:lnTo>
                    <a:pt x="1156" y="708"/>
                  </a:lnTo>
                  <a:lnTo>
                    <a:pt x="1160" y="708"/>
                  </a:lnTo>
                  <a:lnTo>
                    <a:pt x="1169" y="712"/>
                  </a:lnTo>
                  <a:lnTo>
                    <a:pt x="1173" y="712"/>
                  </a:lnTo>
                  <a:lnTo>
                    <a:pt x="1178" y="712"/>
                  </a:lnTo>
                  <a:lnTo>
                    <a:pt x="1186" y="712"/>
                  </a:lnTo>
                  <a:lnTo>
                    <a:pt x="1191" y="712"/>
                  </a:lnTo>
                  <a:lnTo>
                    <a:pt x="1199" y="712"/>
                  </a:lnTo>
                  <a:lnTo>
                    <a:pt x="1204" y="712"/>
                  </a:lnTo>
                  <a:lnTo>
                    <a:pt x="1212" y="712"/>
                  </a:lnTo>
                  <a:lnTo>
                    <a:pt x="1217" y="712"/>
                  </a:lnTo>
                  <a:lnTo>
                    <a:pt x="1225" y="712"/>
                  </a:lnTo>
                  <a:lnTo>
                    <a:pt x="1230" y="712"/>
                  </a:lnTo>
                  <a:lnTo>
                    <a:pt x="1234" y="712"/>
                  </a:lnTo>
                  <a:lnTo>
                    <a:pt x="1243" y="712"/>
                  </a:lnTo>
                  <a:lnTo>
                    <a:pt x="1247" y="712"/>
                  </a:lnTo>
                  <a:lnTo>
                    <a:pt x="1256" y="715"/>
                  </a:lnTo>
                </a:path>
              </a:pathLst>
            </a:custGeom>
            <a:noFill/>
            <a:ln w="12700" cap="rnd" cmpd="sng">
              <a:solidFill>
                <a:srgbClr val="00279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77" name="Rectangle 14"/>
            <p:cNvSpPr>
              <a:spLocks noChangeArrowheads="1"/>
            </p:cNvSpPr>
            <p:nvPr/>
          </p:nvSpPr>
          <p:spPr bwMode="auto">
            <a:xfrm>
              <a:off x="4500" y="2491"/>
              <a:ext cx="107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Standard normal</a:t>
              </a:r>
            </a:p>
          </p:txBody>
        </p:sp>
        <p:sp>
          <p:nvSpPr>
            <p:cNvPr id="11278" name="Rectangle 15"/>
            <p:cNvSpPr>
              <a:spLocks noChangeArrowheads="1"/>
            </p:cNvSpPr>
            <p:nvPr/>
          </p:nvSpPr>
          <p:spPr bwMode="auto">
            <a:xfrm>
              <a:off x="4500" y="2731"/>
              <a:ext cx="57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t, df=20</a:t>
              </a:r>
            </a:p>
          </p:txBody>
        </p:sp>
        <p:sp>
          <p:nvSpPr>
            <p:cNvPr id="11279" name="Rectangle 16"/>
            <p:cNvSpPr>
              <a:spLocks noChangeArrowheads="1"/>
            </p:cNvSpPr>
            <p:nvPr/>
          </p:nvSpPr>
          <p:spPr bwMode="auto">
            <a:xfrm>
              <a:off x="4500" y="2884"/>
              <a:ext cx="57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t, df=10</a:t>
              </a:r>
            </a:p>
          </p:txBody>
        </p:sp>
        <p:sp>
          <p:nvSpPr>
            <p:cNvPr id="11280" name="Line 17"/>
            <p:cNvSpPr>
              <a:spLocks noChangeShapeType="1"/>
            </p:cNvSpPr>
            <p:nvPr/>
          </p:nvSpPr>
          <p:spPr bwMode="auto">
            <a:xfrm flipH="1">
              <a:off x="4145" y="2601"/>
              <a:ext cx="3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1281" name="Line 18"/>
            <p:cNvSpPr>
              <a:spLocks noChangeShapeType="1"/>
            </p:cNvSpPr>
            <p:nvPr/>
          </p:nvSpPr>
          <p:spPr bwMode="auto">
            <a:xfrm flipH="1">
              <a:off x="4148" y="2997"/>
              <a:ext cx="3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1282" name="Line 19"/>
            <p:cNvSpPr>
              <a:spLocks noChangeShapeType="1"/>
            </p:cNvSpPr>
            <p:nvPr/>
          </p:nvSpPr>
          <p:spPr bwMode="auto">
            <a:xfrm flipH="1">
              <a:off x="4157" y="2841"/>
              <a:ext cx="39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1283" name="Rectangle 20"/>
            <p:cNvSpPr>
              <a:spLocks noChangeArrowheads="1"/>
            </p:cNvSpPr>
            <p:nvPr/>
          </p:nvSpPr>
          <p:spPr bwMode="auto">
            <a:xfrm>
              <a:off x="4032" y="3500"/>
              <a:ext cx="16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latin typeface="Symbol" panose="05050102010706020507" pitchFamily="18" charset="2"/>
                </a:rPr>
                <a:t></a:t>
              </a:r>
            </a:p>
            <a:p>
              <a:r>
                <a:rPr lang="en-US" altLang="en-US" sz="1000">
                  <a:latin typeface="Symbol" panose="05050102010706020507" pitchFamily="18" charset="2"/>
                </a:rPr>
                <a:t></a:t>
              </a:r>
            </a:p>
          </p:txBody>
        </p:sp>
        <p:sp>
          <p:nvSpPr>
            <p:cNvPr id="11284" name="Line 21"/>
            <p:cNvSpPr>
              <a:spLocks noChangeShapeType="1"/>
            </p:cNvSpPr>
            <p:nvPr/>
          </p:nvSpPr>
          <p:spPr bwMode="auto">
            <a:xfrm>
              <a:off x="4108" y="2552"/>
              <a:ext cx="0" cy="9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11270" name="Rectangle 23"/>
          <p:cNvSpPr>
            <a:spLocks noGrp="1" noChangeArrowheads="1"/>
          </p:cNvSpPr>
          <p:nvPr>
            <p:ph type="title"/>
          </p:nvPr>
        </p:nvSpPr>
        <p:spPr>
          <a:xfrm>
            <a:off x="493713" y="228600"/>
            <a:ext cx="8478837" cy="1143000"/>
          </a:xfrm>
        </p:spPr>
        <p:txBody>
          <a:bodyPr/>
          <a:lstStyle/>
          <a:p>
            <a:pPr eaLnBrk="1" hangingPunct="1"/>
            <a:r>
              <a:rPr lang="en-US" altLang="en-US"/>
              <a:t>Student’s </a:t>
            </a:r>
            <a:r>
              <a:rPr lang="en-US" altLang="en-US" i="1">
                <a:solidFill>
                  <a:srgbClr val="FF3300"/>
                </a:solidFill>
              </a:rPr>
              <a:t>t</a:t>
            </a:r>
            <a:r>
              <a:rPr lang="en-US" altLang="en-US"/>
              <a:t> Distribution</a:t>
            </a:r>
            <a:endParaRPr lang="en-US" altLang="en-US" sz="5100"/>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194</a:t>
            </a:fld>
            <a:endParaRPr lang="en-US"/>
          </a:p>
        </p:txBody>
      </p:sp>
    </p:spTree>
    <p:extLst>
      <p:ext uri="{BB962C8B-B14F-4D97-AF65-F5344CB8AC3E}">
        <p14:creationId xmlns:p14="http://schemas.microsoft.com/office/powerpoint/2010/main" val="343607795"/>
      </p:ext>
    </p:extLst>
  </p:cSld>
  <p:clrMapOvr>
    <a:masterClrMapping/>
  </p:clrMapOvr>
  <p:transition>
    <p:strips/>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
          <p:cNvSpPr txBox="1">
            <a:spLocks noChangeArrowheads="1"/>
          </p:cNvSpPr>
          <p:nvPr/>
        </p:nvSpPr>
        <p:spPr bwMode="auto">
          <a:xfrm>
            <a:off x="1050925" y="14288"/>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accent1"/>
                </a:solidFill>
                <a:latin typeface="Albertus Extra Bold" pitchFamily="34" charset="0"/>
              </a:rPr>
              <a:t> </a:t>
            </a:r>
            <a:endParaRPr lang="en-US" altLang="en-US" sz="1400">
              <a:latin typeface="Albertus Extra Bold" pitchFamily="34" charset="0"/>
            </a:endParaRPr>
          </a:p>
        </p:txBody>
      </p:sp>
      <p:sp>
        <p:nvSpPr>
          <p:cNvPr id="12292" name="Text Box 3"/>
          <p:cNvSpPr txBox="1">
            <a:spLocks noChangeArrowheads="1"/>
          </p:cNvSpPr>
          <p:nvPr/>
        </p:nvSpPr>
        <p:spPr bwMode="auto">
          <a:xfrm>
            <a:off x="2574925" y="198438"/>
            <a:ext cx="346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solidFill>
                  <a:srgbClr val="0000CC"/>
                </a:solidFill>
                <a:latin typeface="Albertus Extra Bold" pitchFamily="34" charset="0"/>
              </a:rPr>
              <a:t>Sampling Distributions</a:t>
            </a:r>
            <a:endParaRPr lang="en-US" altLang="en-US" sz="2400" dirty="0">
              <a:latin typeface="Albertus Extra Bold" pitchFamily="34" charset="0"/>
            </a:endParaRPr>
          </a:p>
        </p:txBody>
      </p:sp>
      <p:sp>
        <p:nvSpPr>
          <p:cNvPr id="12293" name="Text Box 4"/>
          <p:cNvSpPr txBox="1">
            <a:spLocks noChangeArrowheads="1"/>
          </p:cNvSpPr>
          <p:nvPr/>
        </p:nvSpPr>
        <p:spPr bwMode="auto">
          <a:xfrm>
            <a:off x="1660525" y="1570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sz="2400">
              <a:latin typeface="Albertus Extra Bold" pitchFamily="34" charset="0"/>
            </a:endParaRPr>
          </a:p>
        </p:txBody>
      </p:sp>
      <p:sp>
        <p:nvSpPr>
          <p:cNvPr id="12294" name="Text Box 5"/>
          <p:cNvSpPr txBox="1">
            <a:spLocks noChangeArrowheads="1"/>
          </p:cNvSpPr>
          <p:nvPr/>
        </p:nvSpPr>
        <p:spPr bwMode="auto">
          <a:xfrm>
            <a:off x="1584325" y="1341438"/>
            <a:ext cx="535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Albertus Extra Bold" pitchFamily="34" charset="0"/>
              </a:rPr>
              <a:t>Finite Population Correction Factor</a:t>
            </a:r>
          </a:p>
        </p:txBody>
      </p:sp>
      <p:sp>
        <p:nvSpPr>
          <p:cNvPr id="12295" name="Text Box 6"/>
          <p:cNvSpPr txBox="1">
            <a:spLocks noChangeArrowheads="1"/>
          </p:cNvSpPr>
          <p:nvPr/>
        </p:nvSpPr>
        <p:spPr bwMode="auto">
          <a:xfrm>
            <a:off x="1676400" y="2133600"/>
            <a:ext cx="63309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Albertus Extra Bold" pitchFamily="34" charset="0"/>
              </a:rPr>
              <a:t>If the sample </a:t>
            </a:r>
            <a:r>
              <a:rPr lang="en-US" altLang="en-US" sz="2400">
                <a:solidFill>
                  <a:srgbClr val="993300"/>
                </a:solidFill>
                <a:latin typeface="Albertus Extra Bold" pitchFamily="34" charset="0"/>
              </a:rPr>
              <a:t>size</a:t>
            </a:r>
            <a:r>
              <a:rPr lang="en-US" altLang="en-US" sz="2400">
                <a:latin typeface="Albertus Extra Bold" pitchFamily="34" charset="0"/>
              </a:rPr>
              <a:t> is </a:t>
            </a:r>
            <a:r>
              <a:rPr lang="en-US" altLang="en-US" sz="2400">
                <a:solidFill>
                  <a:srgbClr val="993300"/>
                </a:solidFill>
                <a:latin typeface="Albertus Extra Bold" pitchFamily="34" charset="0"/>
              </a:rPr>
              <a:t>more than 5%</a:t>
            </a:r>
            <a:r>
              <a:rPr lang="en-US" altLang="en-US" sz="2400">
                <a:latin typeface="Albertus Extra Bold" pitchFamily="34" charset="0"/>
              </a:rPr>
              <a:t> of the </a:t>
            </a:r>
          </a:p>
          <a:p>
            <a:r>
              <a:rPr lang="en-US" altLang="en-US" sz="2400">
                <a:latin typeface="Albertus Extra Bold" pitchFamily="34" charset="0"/>
              </a:rPr>
              <a:t>population size and the sampling is done</a:t>
            </a:r>
          </a:p>
          <a:p>
            <a:r>
              <a:rPr lang="en-US" altLang="en-US" sz="2400">
                <a:latin typeface="Albertus Extra Bold" pitchFamily="34" charset="0"/>
              </a:rPr>
              <a:t>without replacement, then a correction needs</a:t>
            </a:r>
          </a:p>
          <a:p>
            <a:r>
              <a:rPr lang="en-US" altLang="en-US" sz="2400">
                <a:latin typeface="Albertus Extra Bold" pitchFamily="34" charset="0"/>
              </a:rPr>
              <a:t>to be made to the standard error of the </a:t>
            </a:r>
          </a:p>
          <a:p>
            <a:r>
              <a:rPr lang="en-US" altLang="en-US" sz="2400">
                <a:latin typeface="Albertus Extra Bold" pitchFamily="34" charset="0"/>
              </a:rPr>
              <a:t>means.</a:t>
            </a:r>
          </a:p>
        </p:txBody>
      </p:sp>
      <p:graphicFrame>
        <p:nvGraphicFramePr>
          <p:cNvPr id="12290" name="Object 7"/>
          <p:cNvGraphicFramePr>
            <a:graphicFrameLocks noChangeAspect="1"/>
          </p:cNvGraphicFramePr>
          <p:nvPr/>
        </p:nvGraphicFramePr>
        <p:xfrm>
          <a:off x="3048000" y="4302125"/>
          <a:ext cx="3200400" cy="1057275"/>
        </p:xfrm>
        <a:graphic>
          <a:graphicData uri="http://schemas.openxmlformats.org/presentationml/2006/ole">
            <mc:AlternateContent xmlns:mc="http://schemas.openxmlformats.org/markup-compatibility/2006">
              <mc:Choice xmlns:v="urn:schemas-microsoft-com:vml" Requires="v">
                <p:oleObj spid="_x0000_s8194" name="Equation" r:id="rId4" imgW="2844720" imgH="939600" progId="Equation.3">
                  <p:embed/>
                </p:oleObj>
              </mc:Choice>
              <mc:Fallback>
                <p:oleObj name="Equation" r:id="rId4" imgW="2844720" imgH="939600" progId="Equation.3">
                  <p:embed/>
                  <p:pic>
                    <p:nvPicPr>
                      <p:cNvPr id="1229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302125"/>
                        <a:ext cx="32004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195</a:t>
            </a:fld>
            <a:endParaRPr lang="en-US"/>
          </a:p>
        </p:txBody>
      </p:sp>
    </p:spTree>
    <p:custDataLst>
      <p:tags r:id="rId2"/>
    </p:custDataLst>
    <p:extLst>
      <p:ext uri="{BB962C8B-B14F-4D97-AF65-F5344CB8AC3E}">
        <p14:creationId xmlns:p14="http://schemas.microsoft.com/office/powerpoint/2010/main" val="26964885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20" name="Group 2"/>
          <p:cNvGrpSpPr>
            <a:grpSpLocks/>
          </p:cNvGrpSpPr>
          <p:nvPr/>
        </p:nvGrpSpPr>
        <p:grpSpPr bwMode="auto">
          <a:xfrm>
            <a:off x="2365375" y="195263"/>
            <a:ext cx="4452938" cy="519112"/>
            <a:chOff x="1490" y="123"/>
            <a:chExt cx="2805" cy="327"/>
          </a:xfrm>
        </p:grpSpPr>
        <p:sp>
          <p:nvSpPr>
            <p:cNvPr id="239619" name="Text Box 3"/>
            <p:cNvSpPr txBox="1">
              <a:spLocks noChangeArrowheads="1"/>
            </p:cNvSpPr>
            <p:nvPr/>
          </p:nvSpPr>
          <p:spPr bwMode="auto">
            <a:xfrm>
              <a:off x="1490" y="123"/>
              <a:ext cx="2805" cy="327"/>
            </a:xfrm>
            <a:prstGeom prst="rect">
              <a:avLst/>
            </a:prstGeom>
            <a:noFill/>
            <a:ln w="12700">
              <a:noFill/>
              <a:miter lim="800000"/>
              <a:headEnd/>
              <a:tailEnd/>
            </a:ln>
            <a:effectLst/>
          </p:spPr>
          <p:txBody>
            <a:bodyPr wrap="none">
              <a:spAutoFit/>
            </a:bodyPr>
            <a:lstStyle/>
            <a:p>
              <a:pPr>
                <a:defRPr/>
              </a:pPr>
              <a:r>
                <a:rPr lang="en-US" sz="2800">
                  <a:solidFill>
                    <a:srgbClr val="66FFFF"/>
                  </a:solidFill>
                  <a:effectLst>
                    <a:outerShdw blurRad="38100" dist="38100" dir="2700000" algn="tl">
                      <a:srgbClr val="000000"/>
                    </a:outerShdw>
                  </a:effectLst>
                  <a:latin typeface="Book Antiqua" pitchFamily="18" charset="0"/>
                </a:rPr>
                <a:t>Sampling Distribution of    </a:t>
              </a:r>
            </a:p>
          </p:txBody>
        </p:sp>
        <p:graphicFrame>
          <p:nvGraphicFramePr>
            <p:cNvPr id="13319" name="Object 7">
              <a:hlinkClick r:id="" action="ppaction://ole?verb=0"/>
            </p:cNvPr>
            <p:cNvGraphicFramePr>
              <a:graphicFrameLocks/>
            </p:cNvGraphicFramePr>
            <p:nvPr/>
          </p:nvGraphicFramePr>
          <p:xfrm>
            <a:off x="4061" y="219"/>
            <a:ext cx="133" cy="156"/>
          </p:xfrm>
          <a:graphic>
            <a:graphicData uri="http://schemas.openxmlformats.org/presentationml/2006/ole">
              <mc:AlternateContent xmlns:mc="http://schemas.openxmlformats.org/markup-compatibility/2006">
                <mc:Choice xmlns:v="urn:schemas-microsoft-com:vml" Requires="v">
                  <p:oleObj spid="_x0000_s9218" name="Equation" r:id="rId4" imgW="163440" imgH="163440" progId="Equation.2">
                    <p:embed/>
                  </p:oleObj>
                </mc:Choice>
                <mc:Fallback>
                  <p:oleObj name="Equation" r:id="rId4" imgW="163440" imgH="163440" progId="Equation.2">
                    <p:embed/>
                    <p:pic>
                      <p:nvPicPr>
                        <p:cNvPr id="13319" name="Object 7">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 y="219"/>
                          <a:ext cx="133" cy="156"/>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sp useBgFill="1">
        <p:nvSpPr>
          <p:cNvPr id="239621" name="Rectangle 5"/>
          <p:cNvSpPr>
            <a:spLocks noChangeArrowheads="1"/>
          </p:cNvSpPr>
          <p:nvPr/>
        </p:nvSpPr>
        <p:spPr bwMode="auto">
          <a:xfrm>
            <a:off x="4954588" y="2224088"/>
            <a:ext cx="2773362" cy="1212850"/>
          </a:xfrm>
          <a:prstGeom prst="rect">
            <a:avLst/>
          </a:prstGeom>
          <a:ln w="6350">
            <a:solidFill>
              <a:schemeClr val="tx1"/>
            </a:solidFill>
            <a:miter lim="800000"/>
            <a:headEnd/>
            <a:tailEnd/>
          </a:ln>
          <a:effectLst>
            <a:outerShdw dist="53882" dir="2700000" algn="ctr" rotWithShape="0">
              <a:srgbClr val="000000"/>
            </a:outerShdw>
          </a:effectLst>
        </p:spPr>
        <p:txBody>
          <a:bodyPr wrap="none" anchor="ctr"/>
          <a:lstStyle/>
          <a:p>
            <a:pPr>
              <a:defRPr/>
            </a:pPr>
            <a:endParaRPr lang="en-US"/>
          </a:p>
        </p:txBody>
      </p:sp>
      <p:sp useBgFill="1">
        <p:nvSpPr>
          <p:cNvPr id="239622" name="Rectangle 6"/>
          <p:cNvSpPr>
            <a:spLocks noChangeArrowheads="1"/>
          </p:cNvSpPr>
          <p:nvPr/>
        </p:nvSpPr>
        <p:spPr bwMode="auto">
          <a:xfrm>
            <a:off x="1673225" y="2236788"/>
            <a:ext cx="2889250" cy="1192212"/>
          </a:xfrm>
          <a:prstGeom prst="rect">
            <a:avLst/>
          </a:prstGeom>
          <a:ln w="6350">
            <a:solidFill>
              <a:schemeClr val="tx1"/>
            </a:solidFill>
            <a:miter lim="800000"/>
            <a:headEnd/>
            <a:tailEnd/>
          </a:ln>
          <a:effectLst>
            <a:outerShdw dist="53882" dir="2700000" algn="ctr" rotWithShape="0">
              <a:srgbClr val="000000"/>
            </a:outerShdw>
          </a:effectLst>
        </p:spPr>
        <p:txBody>
          <a:bodyPr wrap="none" anchor="ctr"/>
          <a:lstStyle/>
          <a:p>
            <a:pPr>
              <a:defRPr/>
            </a:pPr>
            <a:endParaRPr lang="en-US"/>
          </a:p>
        </p:txBody>
      </p:sp>
      <p:sp>
        <p:nvSpPr>
          <p:cNvPr id="239628" name="AutoShape 12"/>
          <p:cNvSpPr>
            <a:spLocks noChangeArrowheads="1"/>
          </p:cNvSpPr>
          <p:nvPr/>
        </p:nvSpPr>
        <p:spPr bwMode="auto">
          <a:xfrm rot="5400000">
            <a:off x="1209675" y="1879600"/>
            <a:ext cx="244475" cy="155575"/>
          </a:xfrm>
          <a:prstGeom prst="triangle">
            <a:avLst>
              <a:gd name="adj" fmla="val 50000"/>
            </a:avLst>
          </a:prstGeom>
          <a:solidFill>
            <a:srgbClr val="66FFFF"/>
          </a:solidFill>
          <a:ln w="12700">
            <a:solidFill>
              <a:srgbClr val="66FFFF"/>
            </a:solidFill>
            <a:miter lim="800000"/>
            <a:headEnd/>
            <a:tailEnd/>
          </a:ln>
          <a:effectLst>
            <a:outerShdw dist="17961" dir="2700000" algn="ctr" rotWithShape="0">
              <a:srgbClr val="000000"/>
            </a:outerShdw>
          </a:effectLst>
        </p:spPr>
        <p:txBody>
          <a:bodyPr wrap="none" anchor="ctr"/>
          <a:lstStyle/>
          <a:p>
            <a:pPr>
              <a:defRPr/>
            </a:pPr>
            <a:endParaRPr lang="en-US"/>
          </a:p>
        </p:txBody>
      </p:sp>
      <p:sp>
        <p:nvSpPr>
          <p:cNvPr id="239629" name="AutoShape 13"/>
          <p:cNvSpPr>
            <a:spLocks noChangeArrowheads="1"/>
          </p:cNvSpPr>
          <p:nvPr/>
        </p:nvSpPr>
        <p:spPr bwMode="auto">
          <a:xfrm rot="16200000" flipH="1">
            <a:off x="7762875" y="1879600"/>
            <a:ext cx="244475" cy="155575"/>
          </a:xfrm>
          <a:prstGeom prst="triangle">
            <a:avLst>
              <a:gd name="adj" fmla="val 50000"/>
            </a:avLst>
          </a:prstGeom>
          <a:solidFill>
            <a:srgbClr val="66FFFF"/>
          </a:solidFill>
          <a:ln w="12700">
            <a:solidFill>
              <a:srgbClr val="66FFFF"/>
            </a:solidFill>
            <a:miter lim="800000"/>
            <a:headEnd/>
            <a:tailEnd/>
          </a:ln>
          <a:effectLst>
            <a:outerShdw dist="17961" dir="2700000" algn="ctr" rotWithShape="0">
              <a:srgbClr val="000000"/>
            </a:outerShdw>
          </a:effectLst>
        </p:spPr>
        <p:txBody>
          <a:bodyPr wrap="none" anchor="ctr"/>
          <a:lstStyle/>
          <a:p>
            <a:pPr>
              <a:defRPr/>
            </a:pPr>
            <a:endParaRPr lang="en-US"/>
          </a:p>
        </p:txBody>
      </p:sp>
      <p:sp>
        <p:nvSpPr>
          <p:cNvPr id="239630" name="Text Box 14"/>
          <p:cNvSpPr txBox="1">
            <a:spLocks noChangeArrowheads="1"/>
          </p:cNvSpPr>
          <p:nvPr/>
        </p:nvSpPr>
        <p:spPr bwMode="auto">
          <a:xfrm>
            <a:off x="1824038" y="1728788"/>
            <a:ext cx="2524125" cy="457200"/>
          </a:xfrm>
          <a:prstGeom prst="rect">
            <a:avLst/>
          </a:prstGeom>
          <a:noFill/>
          <a:ln w="12700">
            <a:noFill/>
            <a:miter lim="800000"/>
            <a:headEnd/>
            <a:tailEnd/>
          </a:ln>
          <a:effectLst/>
        </p:spPr>
        <p:txBody>
          <a:bodyPr wrap="none">
            <a:spAutoFit/>
          </a:bodyPr>
          <a:lstStyle/>
          <a:p>
            <a:pPr>
              <a:defRPr/>
            </a:pPr>
            <a:r>
              <a:rPr lang="en-US" sz="2400">
                <a:effectLst>
                  <a:outerShdw blurRad="38100" dist="38100" dir="2700000" algn="tl">
                    <a:srgbClr val="000000"/>
                  </a:outerShdw>
                </a:effectLst>
                <a:latin typeface="Book Antiqua" pitchFamily="18" charset="0"/>
              </a:rPr>
              <a:t>Finite Population</a:t>
            </a:r>
          </a:p>
        </p:txBody>
      </p:sp>
      <p:sp>
        <p:nvSpPr>
          <p:cNvPr id="239631" name="Text Box 15"/>
          <p:cNvSpPr txBox="1">
            <a:spLocks noChangeArrowheads="1"/>
          </p:cNvSpPr>
          <p:nvPr/>
        </p:nvSpPr>
        <p:spPr bwMode="auto">
          <a:xfrm>
            <a:off x="4956175" y="1728788"/>
            <a:ext cx="2736850" cy="457200"/>
          </a:xfrm>
          <a:prstGeom prst="rect">
            <a:avLst/>
          </a:prstGeom>
          <a:noFill/>
          <a:ln w="12700">
            <a:noFill/>
            <a:miter lim="800000"/>
            <a:headEnd/>
            <a:tailEnd/>
          </a:ln>
          <a:effectLst/>
        </p:spPr>
        <p:txBody>
          <a:bodyPr wrap="none">
            <a:spAutoFit/>
          </a:bodyPr>
          <a:lstStyle/>
          <a:p>
            <a:pPr>
              <a:defRPr/>
            </a:pPr>
            <a:r>
              <a:rPr lang="en-US" sz="2400">
                <a:effectLst>
                  <a:outerShdw blurRad="38100" dist="38100" dir="2700000" algn="tl">
                    <a:srgbClr val="000000"/>
                  </a:outerShdw>
                </a:effectLst>
                <a:latin typeface="Book Antiqua" pitchFamily="18" charset="0"/>
              </a:rPr>
              <a:t>Infinite Population</a:t>
            </a:r>
          </a:p>
        </p:txBody>
      </p:sp>
      <p:graphicFrame>
        <p:nvGraphicFramePr>
          <p:cNvPr id="239634" name="Object 2">
            <a:hlinkClick r:id="" action="ppaction://ole?verb=0"/>
          </p:cNvPr>
          <p:cNvGraphicFramePr>
            <a:graphicFrameLocks/>
          </p:cNvGraphicFramePr>
          <p:nvPr/>
        </p:nvGraphicFramePr>
        <p:xfrm>
          <a:off x="1911350" y="2428875"/>
          <a:ext cx="2390775" cy="806450"/>
        </p:xfrm>
        <a:graphic>
          <a:graphicData uri="http://schemas.openxmlformats.org/presentationml/2006/ole">
            <mc:AlternateContent xmlns:mc="http://schemas.openxmlformats.org/markup-compatibility/2006">
              <mc:Choice xmlns:v="urn:schemas-microsoft-com:vml" Requires="v">
                <p:oleObj spid="_x0000_s9219" name="Equation" r:id="rId6" imgW="2233440" imgH="734760" progId="EQUATION">
                  <p:embed/>
                </p:oleObj>
              </mc:Choice>
              <mc:Fallback>
                <p:oleObj name="Equation" r:id="rId6" imgW="2233440" imgH="734760" progId="EQUATION">
                  <p:embed/>
                  <p:pic>
                    <p:nvPicPr>
                      <p:cNvPr id="239634" name="Object 2">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350" y="2428875"/>
                        <a:ext cx="2390775" cy="80645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39635" name="Object 3">
            <a:hlinkClick r:id="" action="ppaction://ole?verb=0"/>
          </p:cNvPr>
          <p:cNvGraphicFramePr>
            <a:graphicFrameLocks/>
          </p:cNvGraphicFramePr>
          <p:nvPr/>
        </p:nvGraphicFramePr>
        <p:xfrm>
          <a:off x="5765800" y="2424113"/>
          <a:ext cx="1200150" cy="793750"/>
        </p:xfrm>
        <a:graphic>
          <a:graphicData uri="http://schemas.openxmlformats.org/presentationml/2006/ole">
            <mc:AlternateContent xmlns:mc="http://schemas.openxmlformats.org/markup-compatibility/2006">
              <mc:Choice xmlns:v="urn:schemas-microsoft-com:vml" Requires="v">
                <p:oleObj spid="_x0000_s9220" name="Equation" r:id="rId8" imgW="1064880" imgH="709560" progId="EQUATION">
                  <p:embed/>
                </p:oleObj>
              </mc:Choice>
              <mc:Fallback>
                <p:oleObj name="Equation" r:id="rId8" imgW="1064880" imgH="709560" progId="EQUATION">
                  <p:embed/>
                  <p:pic>
                    <p:nvPicPr>
                      <p:cNvPr id="239635" name="Object 3">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5800" y="2424113"/>
                        <a:ext cx="1200150" cy="79375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3" name="Group 29"/>
          <p:cNvGrpSpPr>
            <a:grpSpLocks/>
          </p:cNvGrpSpPr>
          <p:nvPr/>
        </p:nvGrpSpPr>
        <p:grpSpPr bwMode="auto">
          <a:xfrm>
            <a:off x="1603375" y="4795838"/>
            <a:ext cx="6516688" cy="822325"/>
            <a:chOff x="1010" y="3021"/>
            <a:chExt cx="4105" cy="518"/>
          </a:xfrm>
        </p:grpSpPr>
        <p:sp>
          <p:nvSpPr>
            <p:cNvPr id="239626" name="Text Box 10"/>
            <p:cNvSpPr txBox="1">
              <a:spLocks noChangeArrowheads="1"/>
            </p:cNvSpPr>
            <p:nvPr/>
          </p:nvSpPr>
          <p:spPr bwMode="auto">
            <a:xfrm>
              <a:off x="1010" y="3021"/>
              <a:ext cx="4105" cy="518"/>
            </a:xfrm>
            <a:prstGeom prst="rect">
              <a:avLst/>
            </a:prstGeom>
            <a:noFill/>
            <a:ln w="12700">
              <a:noFill/>
              <a:miter lim="800000"/>
              <a:headEnd/>
              <a:tailEnd/>
            </a:ln>
            <a:effectLst/>
          </p:spPr>
          <p:txBody>
            <a:bodyPr>
              <a:spAutoFit/>
            </a:bodyPr>
            <a:lstStyle/>
            <a:p>
              <a:pPr>
                <a:buFontTx/>
                <a:buChar char="•"/>
                <a:defRPr/>
              </a:pPr>
              <a:r>
                <a:rPr lang="en-US" sz="2400">
                  <a:effectLst>
                    <a:outerShdw blurRad="38100" dist="38100" dir="2700000" algn="tl">
                      <a:srgbClr val="000000"/>
                    </a:outerShdw>
                  </a:effectLst>
                  <a:latin typeface="Book Antiqua" pitchFamily="18" charset="0"/>
                </a:rPr>
                <a:t>         is referred to as the </a:t>
              </a:r>
              <a:r>
                <a:rPr lang="en-US" sz="2400" u="sng">
                  <a:effectLst>
                    <a:outerShdw blurRad="38100" dist="38100" dir="2700000" algn="tl">
                      <a:srgbClr val="000000"/>
                    </a:outerShdw>
                  </a:effectLst>
                  <a:latin typeface="Book Antiqua" pitchFamily="18" charset="0"/>
                </a:rPr>
                <a:t>standard error of the</a:t>
              </a:r>
            </a:p>
            <a:p>
              <a:pPr>
                <a:defRPr/>
              </a:pPr>
              <a:r>
                <a:rPr lang="en-US" sz="2400">
                  <a:effectLst>
                    <a:outerShdw blurRad="38100" dist="38100" dir="2700000" algn="tl">
                      <a:srgbClr val="000000"/>
                    </a:outerShdw>
                  </a:effectLst>
                  <a:latin typeface="Book Antiqua" pitchFamily="18" charset="0"/>
                </a:rPr>
                <a:t>      </a:t>
              </a:r>
              <a:r>
                <a:rPr lang="en-US" sz="2400" u="sng">
                  <a:effectLst>
                    <a:outerShdw blurRad="38100" dist="38100" dir="2700000" algn="tl">
                      <a:srgbClr val="000000"/>
                    </a:outerShdw>
                  </a:effectLst>
                  <a:latin typeface="Book Antiqua" pitchFamily="18" charset="0"/>
                </a:rPr>
                <a:t>mean</a:t>
              </a:r>
              <a:r>
                <a:rPr lang="en-US" sz="2400">
                  <a:effectLst>
                    <a:outerShdw blurRad="38100" dist="38100" dir="2700000" algn="tl">
                      <a:srgbClr val="000000"/>
                    </a:outerShdw>
                  </a:effectLst>
                  <a:latin typeface="Book Antiqua" pitchFamily="18" charset="0"/>
                </a:rPr>
                <a:t>.</a:t>
              </a:r>
            </a:p>
          </p:txBody>
        </p:sp>
        <p:graphicFrame>
          <p:nvGraphicFramePr>
            <p:cNvPr id="13318" name="Object 6">
              <a:hlinkClick r:id="" action="ppaction://ole?verb=0"/>
            </p:cNvPr>
            <p:cNvGraphicFramePr>
              <a:graphicFrameLocks/>
            </p:cNvGraphicFramePr>
            <p:nvPr/>
          </p:nvGraphicFramePr>
          <p:xfrm>
            <a:off x="1332" y="3064"/>
            <a:ext cx="220" cy="220"/>
          </p:xfrm>
          <a:graphic>
            <a:graphicData uri="http://schemas.openxmlformats.org/presentationml/2006/ole">
              <mc:AlternateContent xmlns:mc="http://schemas.openxmlformats.org/markup-compatibility/2006">
                <mc:Choice xmlns:v="urn:schemas-microsoft-com:vml" Requires="v">
                  <p:oleObj spid="_x0000_s9221" name="Equation" r:id="rId10" imgW="341280" imgH="341280" progId="EQUATION">
                    <p:embed/>
                  </p:oleObj>
                </mc:Choice>
                <mc:Fallback>
                  <p:oleObj name="Equation" r:id="rId10" imgW="341280" imgH="341280" progId="EQUATION">
                    <p:embed/>
                    <p:pic>
                      <p:nvPicPr>
                        <p:cNvPr id="13318" name="Object 6">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2" y="3064"/>
                          <a:ext cx="220" cy="22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sp>
        <p:nvSpPr>
          <p:cNvPr id="239638" name="Text Box 22"/>
          <p:cNvSpPr txBox="1">
            <a:spLocks noChangeArrowheads="1"/>
          </p:cNvSpPr>
          <p:nvPr/>
        </p:nvSpPr>
        <p:spPr bwMode="auto">
          <a:xfrm>
            <a:off x="1584325" y="3500438"/>
            <a:ext cx="5738813" cy="830262"/>
          </a:xfrm>
          <a:prstGeom prst="rect">
            <a:avLst/>
          </a:prstGeom>
          <a:noFill/>
          <a:ln w="12700">
            <a:noFill/>
            <a:miter lim="800000"/>
            <a:headEnd/>
            <a:tailEnd/>
          </a:ln>
          <a:effectLst/>
        </p:spPr>
        <p:txBody>
          <a:bodyPr wrap="none">
            <a:spAutoFit/>
          </a:bodyPr>
          <a:lstStyle/>
          <a:p>
            <a:pPr>
              <a:buFontTx/>
              <a:buChar char="•"/>
              <a:defRPr/>
            </a:pPr>
            <a:r>
              <a:rPr lang="en-US" sz="2400" dirty="0">
                <a:effectLst>
                  <a:outerShdw blurRad="38100" dist="38100" dir="2700000" algn="tl">
                    <a:srgbClr val="000000"/>
                  </a:outerShdw>
                </a:effectLst>
                <a:latin typeface="Book Antiqua" pitchFamily="18" charset="0"/>
              </a:rPr>
              <a:t>   A finite population is treated as being</a:t>
            </a:r>
          </a:p>
          <a:p>
            <a:pPr>
              <a:defRPr/>
            </a:pPr>
            <a:r>
              <a:rPr lang="en-US" sz="2400" dirty="0">
                <a:effectLst>
                  <a:outerShdw blurRad="38100" dist="38100" dir="2700000" algn="tl">
                    <a:srgbClr val="000000"/>
                  </a:outerShdw>
                </a:effectLst>
                <a:latin typeface="Book Antiqua" pitchFamily="18" charset="0"/>
              </a:rPr>
              <a:t>      infinite if </a:t>
            </a:r>
            <a:r>
              <a:rPr lang="en-US" sz="2400" i="1" dirty="0">
                <a:effectLst>
                  <a:outerShdw blurRad="38100" dist="38100" dir="2700000" algn="tl">
                    <a:srgbClr val="000000"/>
                  </a:outerShdw>
                </a:effectLst>
                <a:latin typeface="Book Antiqua" pitchFamily="18" charset="0"/>
              </a:rPr>
              <a:t>n</a:t>
            </a:r>
            <a:r>
              <a:rPr lang="en-US" sz="2400" dirty="0">
                <a:effectLst>
                  <a:outerShdw blurRad="38100" dist="38100" dir="2700000" algn="tl">
                    <a:srgbClr val="000000"/>
                  </a:outerShdw>
                </a:effectLst>
                <a:latin typeface="Book Antiqua" pitchFamily="18" charset="0"/>
              </a:rPr>
              <a:t>/</a:t>
            </a:r>
            <a:r>
              <a:rPr lang="en-US" sz="2400" i="1" dirty="0">
                <a:effectLst>
                  <a:outerShdw blurRad="38100" dist="38100" dir="2700000" algn="tl">
                    <a:srgbClr val="000000"/>
                  </a:outerShdw>
                </a:effectLst>
                <a:latin typeface="Book Antiqua" pitchFamily="18" charset="0"/>
              </a:rPr>
              <a:t>N</a:t>
            </a:r>
            <a:r>
              <a:rPr lang="en-US" sz="2400" dirty="0">
                <a:effectLst>
                  <a:outerShdw blurRad="38100" dist="38100" dir="2700000" algn="tl">
                    <a:srgbClr val="000000"/>
                  </a:outerShdw>
                </a:effectLst>
                <a:latin typeface="Book Antiqua" pitchFamily="18" charset="0"/>
              </a:rPr>
              <a:t> </a:t>
            </a:r>
            <a:r>
              <a:rPr lang="en-US" sz="2400" u="sng" dirty="0">
                <a:effectLst>
                  <a:outerShdw blurRad="38100" dist="38100" dir="2700000" algn="tl">
                    <a:srgbClr val="000000"/>
                  </a:outerShdw>
                </a:effectLst>
                <a:latin typeface="Book Antiqua" pitchFamily="18" charset="0"/>
              </a:rPr>
              <a:t>&lt;</a:t>
            </a:r>
            <a:r>
              <a:rPr lang="en-US" sz="2400" dirty="0">
                <a:effectLst>
                  <a:outerShdw blurRad="38100" dist="38100" dir="2700000" algn="tl">
                    <a:srgbClr val="000000"/>
                  </a:outerShdw>
                </a:effectLst>
                <a:latin typeface="Book Antiqua" pitchFamily="18" charset="0"/>
              </a:rPr>
              <a:t> .05.</a:t>
            </a:r>
          </a:p>
        </p:txBody>
      </p:sp>
      <p:grpSp>
        <p:nvGrpSpPr>
          <p:cNvPr id="4" name="Group 30"/>
          <p:cNvGrpSpPr>
            <a:grpSpLocks/>
          </p:cNvGrpSpPr>
          <p:nvPr/>
        </p:nvGrpSpPr>
        <p:grpSpPr bwMode="auto">
          <a:xfrm>
            <a:off x="1598613" y="4319588"/>
            <a:ext cx="6361112" cy="457200"/>
            <a:chOff x="1007" y="2721"/>
            <a:chExt cx="4007" cy="288"/>
          </a:xfrm>
        </p:grpSpPr>
        <p:sp>
          <p:nvSpPr>
            <p:cNvPr id="239639" name="Text Box 23"/>
            <p:cNvSpPr txBox="1">
              <a:spLocks noChangeArrowheads="1"/>
            </p:cNvSpPr>
            <p:nvPr/>
          </p:nvSpPr>
          <p:spPr bwMode="auto">
            <a:xfrm>
              <a:off x="1007" y="2721"/>
              <a:ext cx="4007" cy="288"/>
            </a:xfrm>
            <a:prstGeom prst="rect">
              <a:avLst/>
            </a:prstGeom>
            <a:noFill/>
            <a:ln w="12700">
              <a:noFill/>
              <a:miter lim="800000"/>
              <a:headEnd/>
              <a:tailEnd/>
            </a:ln>
            <a:effectLst/>
          </p:spPr>
          <p:txBody>
            <a:bodyPr wrap="none">
              <a:spAutoFit/>
            </a:bodyPr>
            <a:lstStyle/>
            <a:p>
              <a:pPr>
                <a:buFontTx/>
                <a:buChar char="•"/>
                <a:defRPr/>
              </a:pPr>
              <a:r>
                <a:rPr lang="en-US" sz="2400">
                  <a:effectLst>
                    <a:outerShdw blurRad="38100" dist="38100" dir="2700000" algn="tl">
                      <a:srgbClr val="000000"/>
                    </a:outerShdw>
                  </a:effectLst>
                  <a:latin typeface="Book Antiqua" pitchFamily="18" charset="0"/>
                </a:rPr>
                <a:t>                            is the finite correction factor.</a:t>
              </a:r>
            </a:p>
          </p:txBody>
        </p:sp>
        <p:graphicFrame>
          <p:nvGraphicFramePr>
            <p:cNvPr id="13317" name="Object 5">
              <a:hlinkClick r:id="" action="ppaction://ole?verb=0"/>
            </p:cNvPr>
            <p:cNvGraphicFramePr>
              <a:graphicFrameLocks/>
            </p:cNvGraphicFramePr>
            <p:nvPr/>
          </p:nvGraphicFramePr>
          <p:xfrm>
            <a:off x="1337" y="2781"/>
            <a:ext cx="1169" cy="193"/>
          </p:xfrm>
          <a:graphic>
            <a:graphicData uri="http://schemas.openxmlformats.org/presentationml/2006/ole">
              <mc:AlternateContent xmlns:mc="http://schemas.openxmlformats.org/markup-compatibility/2006">
                <mc:Choice xmlns:v="urn:schemas-microsoft-com:vml" Requires="v">
                  <p:oleObj spid="_x0000_s9222" name="Equation" r:id="rId12" imgW="1865160" imgH="315720" progId="EQUATION">
                    <p:embed/>
                  </p:oleObj>
                </mc:Choice>
                <mc:Fallback>
                  <p:oleObj name="Equation" r:id="rId12" imgW="1865160" imgH="315720" progId="EQUATION">
                    <p:embed/>
                    <p:pic>
                      <p:nvPicPr>
                        <p:cNvPr id="13317" name="Object 5">
                          <a:hlinkClick r:id="" action="ppaction://ole?verb=0"/>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7" y="2781"/>
                          <a:ext cx="1169" cy="193"/>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grpSp>
        <p:nvGrpSpPr>
          <p:cNvPr id="13330" name="Group 28"/>
          <p:cNvGrpSpPr>
            <a:grpSpLocks/>
          </p:cNvGrpSpPr>
          <p:nvPr/>
        </p:nvGrpSpPr>
        <p:grpSpPr bwMode="auto">
          <a:xfrm>
            <a:off x="1158875" y="1138238"/>
            <a:ext cx="3368675" cy="457200"/>
            <a:chOff x="730" y="717"/>
            <a:chExt cx="2122" cy="288"/>
          </a:xfrm>
        </p:grpSpPr>
        <p:graphicFrame>
          <p:nvGraphicFramePr>
            <p:cNvPr id="13316" name="Object 4">
              <a:hlinkClick r:id="" action="ppaction://ole?verb=0"/>
            </p:cNvPr>
            <p:cNvGraphicFramePr>
              <a:graphicFrameLocks/>
            </p:cNvGraphicFramePr>
            <p:nvPr/>
          </p:nvGraphicFramePr>
          <p:xfrm>
            <a:off x="2714" y="804"/>
            <a:ext cx="138" cy="138"/>
          </p:xfrm>
          <a:graphic>
            <a:graphicData uri="http://schemas.openxmlformats.org/presentationml/2006/ole">
              <mc:AlternateContent xmlns:mc="http://schemas.openxmlformats.org/markup-compatibility/2006">
                <mc:Choice xmlns:v="urn:schemas-microsoft-com:vml" Requires="v">
                  <p:oleObj spid="_x0000_s9223" name="Equation" r:id="rId14" imgW="163440" imgH="163440" progId="Equation.2">
                    <p:embed/>
                  </p:oleObj>
                </mc:Choice>
                <mc:Fallback>
                  <p:oleObj name="Equation" r:id="rId14" imgW="163440" imgH="163440" progId="Equation.2">
                    <p:embed/>
                    <p:pic>
                      <p:nvPicPr>
                        <p:cNvPr id="13316" name="Object 4">
                          <a:hlinkClick r:id="" action="ppaction://ole?verb=0"/>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4" y="804"/>
                          <a:ext cx="138" cy="138"/>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39643" name="Text Box 27"/>
            <p:cNvSpPr txBox="1">
              <a:spLocks noChangeArrowheads="1"/>
            </p:cNvSpPr>
            <p:nvPr/>
          </p:nvSpPr>
          <p:spPr bwMode="auto">
            <a:xfrm>
              <a:off x="730" y="717"/>
              <a:ext cx="1996" cy="288"/>
            </a:xfrm>
            <a:prstGeom prst="rect">
              <a:avLst/>
            </a:prstGeom>
            <a:noFill/>
            <a:ln w="12700">
              <a:noFill/>
              <a:miter lim="800000"/>
              <a:headEnd/>
              <a:tailEnd/>
            </a:ln>
            <a:effectLst/>
          </p:spPr>
          <p:txBody>
            <a:bodyPr wrap="none">
              <a:spAutoFit/>
            </a:bodyPr>
            <a:lstStyle/>
            <a:p>
              <a:pPr>
                <a:defRPr/>
              </a:pPr>
              <a:r>
                <a:rPr lang="en-US" sz="2400">
                  <a:solidFill>
                    <a:srgbClr val="66FFFF"/>
                  </a:solidFill>
                  <a:effectLst>
                    <a:outerShdw blurRad="38100" dist="38100" dir="2700000" algn="tl">
                      <a:srgbClr val="000000"/>
                    </a:outerShdw>
                  </a:effectLst>
                  <a:latin typeface="Book Antiqua" pitchFamily="18" charset="0"/>
                </a:rPr>
                <a:t>Standard Deviation of</a:t>
              </a:r>
            </a:p>
          </p:txBody>
        </p:sp>
      </p:gr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196</a:t>
            </a:fld>
            <a:endParaRPr lang="en-US"/>
          </a:p>
        </p:txBody>
      </p:sp>
    </p:spTree>
    <p:extLst>
      <p:ext uri="{BB962C8B-B14F-4D97-AF65-F5344CB8AC3E}">
        <p14:creationId xmlns:p14="http://schemas.microsoft.com/office/powerpoint/2010/main" val="19471127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239628"/>
                                        </p:tgtEl>
                                        <p:attrNameLst>
                                          <p:attrName>style.visibility</p:attrName>
                                        </p:attrNameLst>
                                      </p:cBhvr>
                                      <p:to>
                                        <p:strVal val="visible"/>
                                      </p:to>
                                    </p:set>
                                    <p:animEffect transition="in" filter="slide(fromLeft)">
                                      <p:cBhvr>
                                        <p:cTn id="7" dur="500"/>
                                        <p:tgtEl>
                                          <p:spTgt spid="239628"/>
                                        </p:tgtEl>
                                      </p:cBhvr>
                                    </p:animEffect>
                                  </p:childTnLst>
                                  <p:subTnLst>
                                    <p:set>
                                      <p:cBhvr override="childStyle">
                                        <p:cTn dur="1" fill="hold" display="0" masterRel="nextClick" afterEffect="1"/>
                                        <p:tgtEl>
                                          <p:spTgt spid="239628"/>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9630"/>
                                        </p:tgtEl>
                                        <p:attrNameLst>
                                          <p:attrName>style.visibility</p:attrName>
                                        </p:attrNameLst>
                                      </p:cBhvr>
                                      <p:to>
                                        <p:strVal val="visible"/>
                                      </p:to>
                                    </p:set>
                                    <p:animEffect transition="in" filter="slide(fromTop)">
                                      <p:cBhvr>
                                        <p:cTn id="12" dur="500"/>
                                        <p:tgtEl>
                                          <p:spTgt spid="239630"/>
                                        </p:tgtEl>
                                      </p:cBhvr>
                                    </p:animEffect>
                                  </p:childTnLst>
                                </p:cTn>
                              </p:par>
                            </p:childTnLst>
                          </p:cTn>
                        </p:par>
                        <p:par>
                          <p:cTn id="13" fill="hold" nodeType="afterGroup">
                            <p:stCondLst>
                              <p:cond delay="500"/>
                            </p:stCondLst>
                            <p:childTnLst>
                              <p:par>
                                <p:cTn id="14" presetID="9" presetClass="entr" presetSubtype="0" fill="hold" grpId="0" nodeType="afterEffect">
                                  <p:stCondLst>
                                    <p:cond delay="1000"/>
                                  </p:stCondLst>
                                  <p:childTnLst>
                                    <p:set>
                                      <p:cBhvr>
                                        <p:cTn id="15" dur="1" fill="hold">
                                          <p:stCondLst>
                                            <p:cond delay="0"/>
                                          </p:stCondLst>
                                        </p:cTn>
                                        <p:tgtEl>
                                          <p:spTgt spid="239622"/>
                                        </p:tgtEl>
                                        <p:attrNameLst>
                                          <p:attrName>style.visibility</p:attrName>
                                        </p:attrNameLst>
                                      </p:cBhvr>
                                      <p:to>
                                        <p:strVal val="visible"/>
                                      </p:to>
                                    </p:set>
                                    <p:animEffect transition="in" filter="dissolve">
                                      <p:cBhvr>
                                        <p:cTn id="16" dur="500"/>
                                        <p:tgtEl>
                                          <p:spTgt spid="239622"/>
                                        </p:tgtEl>
                                      </p:cBhvr>
                                    </p:animEffect>
                                  </p:childTnLst>
                                </p:cTn>
                              </p:par>
                            </p:childTnLst>
                          </p:cTn>
                        </p:par>
                        <p:par>
                          <p:cTn id="17" fill="hold" nodeType="afterGroup">
                            <p:stCondLst>
                              <p:cond delay="2000"/>
                            </p:stCondLst>
                            <p:childTnLst>
                              <p:par>
                                <p:cTn id="18" presetID="23" presetClass="entr" presetSubtype="272" fill="hold" nodeType="afterEffect">
                                  <p:stCondLst>
                                    <p:cond delay="1000"/>
                                  </p:stCondLst>
                                  <p:childTnLst>
                                    <p:set>
                                      <p:cBhvr>
                                        <p:cTn id="19" dur="1" fill="hold">
                                          <p:stCondLst>
                                            <p:cond delay="0"/>
                                          </p:stCondLst>
                                        </p:cTn>
                                        <p:tgtEl>
                                          <p:spTgt spid="239634"/>
                                        </p:tgtEl>
                                        <p:attrNameLst>
                                          <p:attrName>style.visibility</p:attrName>
                                        </p:attrNameLst>
                                      </p:cBhvr>
                                      <p:to>
                                        <p:strVal val="visible"/>
                                      </p:to>
                                    </p:set>
                                    <p:anim calcmode="lin" valueType="num">
                                      <p:cBhvr>
                                        <p:cTn id="20" dur="500" fill="hold"/>
                                        <p:tgtEl>
                                          <p:spTgt spid="239634"/>
                                        </p:tgtEl>
                                        <p:attrNameLst>
                                          <p:attrName>ppt_w</p:attrName>
                                        </p:attrNameLst>
                                      </p:cBhvr>
                                      <p:tavLst>
                                        <p:tav tm="0">
                                          <p:val>
                                            <p:strVal val="2/3*#ppt_w"/>
                                          </p:val>
                                        </p:tav>
                                        <p:tav tm="100000">
                                          <p:val>
                                            <p:strVal val="#ppt_w"/>
                                          </p:val>
                                        </p:tav>
                                      </p:tavLst>
                                    </p:anim>
                                    <p:anim calcmode="lin" valueType="num">
                                      <p:cBhvr>
                                        <p:cTn id="21" dur="500" fill="hold"/>
                                        <p:tgtEl>
                                          <p:spTgt spid="239634"/>
                                        </p:tgtEl>
                                        <p:attrNameLst>
                                          <p:attrName>ppt_h</p:attrName>
                                        </p:attrNameLst>
                                      </p:cBhvr>
                                      <p:tavLst>
                                        <p:tav tm="0">
                                          <p:val>
                                            <p:strVal val="2/3*#ppt_h"/>
                                          </p:val>
                                        </p:tav>
                                        <p:tav tm="100000">
                                          <p:val>
                                            <p:strVal val="#ppt_h"/>
                                          </p:val>
                                        </p:tav>
                                      </p:tavLst>
                                    </p:anim>
                                  </p:childTnLst>
                                </p:cTn>
                              </p:par>
                            </p:childTnLst>
                          </p:cTn>
                        </p:par>
                        <p:par>
                          <p:cTn id="22" fill="hold" nodeType="afterGroup">
                            <p:stCondLst>
                              <p:cond delay="3500"/>
                            </p:stCondLst>
                            <p:childTnLst>
                              <p:par>
                                <p:cTn id="23" presetID="12" presetClass="entr" presetSubtype="8" fill="hold" grpId="0" nodeType="afterEffect">
                                  <p:stCondLst>
                                    <p:cond delay="2000"/>
                                  </p:stCondLst>
                                  <p:childTnLst>
                                    <p:set>
                                      <p:cBhvr>
                                        <p:cTn id="24" dur="1" fill="hold">
                                          <p:stCondLst>
                                            <p:cond delay="0"/>
                                          </p:stCondLst>
                                        </p:cTn>
                                        <p:tgtEl>
                                          <p:spTgt spid="239629"/>
                                        </p:tgtEl>
                                        <p:attrNameLst>
                                          <p:attrName>style.visibility</p:attrName>
                                        </p:attrNameLst>
                                      </p:cBhvr>
                                      <p:to>
                                        <p:strVal val="visible"/>
                                      </p:to>
                                    </p:set>
                                    <p:animEffect transition="in" filter="slide(fromLeft)">
                                      <p:cBhvr>
                                        <p:cTn id="25" dur="500"/>
                                        <p:tgtEl>
                                          <p:spTgt spid="239629"/>
                                        </p:tgtEl>
                                      </p:cBhvr>
                                    </p:animEffect>
                                  </p:childTnLst>
                                  <p:subTnLst>
                                    <p:set>
                                      <p:cBhvr override="childStyle">
                                        <p:cTn dur="1" fill="hold" display="0" masterRel="nextClick" afterEffect="1"/>
                                        <p:tgtEl>
                                          <p:spTgt spid="239629"/>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239631"/>
                                        </p:tgtEl>
                                        <p:attrNameLst>
                                          <p:attrName>style.visibility</p:attrName>
                                        </p:attrNameLst>
                                      </p:cBhvr>
                                      <p:to>
                                        <p:strVal val="visible"/>
                                      </p:to>
                                    </p:set>
                                    <p:animEffect transition="in" filter="slide(fromTop)">
                                      <p:cBhvr>
                                        <p:cTn id="30" dur="500"/>
                                        <p:tgtEl>
                                          <p:spTgt spid="239631"/>
                                        </p:tgtEl>
                                      </p:cBhvr>
                                    </p:animEffect>
                                  </p:childTnLst>
                                </p:cTn>
                              </p:par>
                            </p:childTnLst>
                          </p:cTn>
                        </p:par>
                        <p:par>
                          <p:cTn id="31" fill="hold" nodeType="afterGroup">
                            <p:stCondLst>
                              <p:cond delay="500"/>
                            </p:stCondLst>
                            <p:childTnLst>
                              <p:par>
                                <p:cTn id="32" presetID="9" presetClass="entr" presetSubtype="0" fill="hold" grpId="0" nodeType="afterEffect">
                                  <p:stCondLst>
                                    <p:cond delay="1000"/>
                                  </p:stCondLst>
                                  <p:childTnLst>
                                    <p:set>
                                      <p:cBhvr>
                                        <p:cTn id="33" dur="1" fill="hold">
                                          <p:stCondLst>
                                            <p:cond delay="0"/>
                                          </p:stCondLst>
                                        </p:cTn>
                                        <p:tgtEl>
                                          <p:spTgt spid="239621"/>
                                        </p:tgtEl>
                                        <p:attrNameLst>
                                          <p:attrName>style.visibility</p:attrName>
                                        </p:attrNameLst>
                                      </p:cBhvr>
                                      <p:to>
                                        <p:strVal val="visible"/>
                                      </p:to>
                                    </p:set>
                                    <p:animEffect transition="in" filter="dissolve">
                                      <p:cBhvr>
                                        <p:cTn id="34" dur="500"/>
                                        <p:tgtEl>
                                          <p:spTgt spid="239621"/>
                                        </p:tgtEl>
                                      </p:cBhvr>
                                    </p:animEffect>
                                  </p:childTnLst>
                                </p:cTn>
                              </p:par>
                            </p:childTnLst>
                          </p:cTn>
                        </p:par>
                        <p:par>
                          <p:cTn id="35" fill="hold" nodeType="afterGroup">
                            <p:stCondLst>
                              <p:cond delay="2000"/>
                            </p:stCondLst>
                            <p:childTnLst>
                              <p:par>
                                <p:cTn id="36" presetID="23" presetClass="entr" presetSubtype="272" fill="hold" nodeType="afterEffect">
                                  <p:stCondLst>
                                    <p:cond delay="1000"/>
                                  </p:stCondLst>
                                  <p:childTnLst>
                                    <p:set>
                                      <p:cBhvr>
                                        <p:cTn id="37" dur="1" fill="hold">
                                          <p:stCondLst>
                                            <p:cond delay="0"/>
                                          </p:stCondLst>
                                        </p:cTn>
                                        <p:tgtEl>
                                          <p:spTgt spid="239635"/>
                                        </p:tgtEl>
                                        <p:attrNameLst>
                                          <p:attrName>style.visibility</p:attrName>
                                        </p:attrNameLst>
                                      </p:cBhvr>
                                      <p:to>
                                        <p:strVal val="visible"/>
                                      </p:to>
                                    </p:set>
                                    <p:anim calcmode="lin" valueType="num">
                                      <p:cBhvr>
                                        <p:cTn id="38" dur="500" fill="hold"/>
                                        <p:tgtEl>
                                          <p:spTgt spid="239635"/>
                                        </p:tgtEl>
                                        <p:attrNameLst>
                                          <p:attrName>ppt_w</p:attrName>
                                        </p:attrNameLst>
                                      </p:cBhvr>
                                      <p:tavLst>
                                        <p:tav tm="0">
                                          <p:val>
                                            <p:strVal val="2/3*#ppt_w"/>
                                          </p:val>
                                        </p:tav>
                                        <p:tav tm="100000">
                                          <p:val>
                                            <p:strVal val="#ppt_w"/>
                                          </p:val>
                                        </p:tav>
                                      </p:tavLst>
                                    </p:anim>
                                    <p:anim calcmode="lin" valueType="num">
                                      <p:cBhvr>
                                        <p:cTn id="39" dur="500" fill="hold"/>
                                        <p:tgtEl>
                                          <p:spTgt spid="239635"/>
                                        </p:tgtEl>
                                        <p:attrNameLst>
                                          <p:attrName>ppt_h</p:attrName>
                                        </p:attrNameLst>
                                      </p:cBhvr>
                                      <p:tavLst>
                                        <p:tav tm="0">
                                          <p:val>
                                            <p:strVal val="2/3*#ppt_h"/>
                                          </p:val>
                                        </p:tav>
                                        <p:tav tm="100000">
                                          <p:val>
                                            <p:strVal val="#ppt_h"/>
                                          </p:val>
                                        </p:tav>
                                      </p:tavLst>
                                    </p:anim>
                                  </p:childTnLst>
                                </p:cTn>
                              </p:par>
                            </p:childTnLst>
                          </p:cTn>
                        </p:par>
                        <p:par>
                          <p:cTn id="40" fill="hold" nodeType="afterGroup">
                            <p:stCondLst>
                              <p:cond delay="3500"/>
                            </p:stCondLst>
                            <p:childTnLst>
                              <p:par>
                                <p:cTn id="41" presetID="12" presetClass="entr" presetSubtype="1" fill="hold" grpId="0" nodeType="afterEffect">
                                  <p:stCondLst>
                                    <p:cond delay="2000"/>
                                  </p:stCondLst>
                                  <p:childTnLst>
                                    <p:set>
                                      <p:cBhvr>
                                        <p:cTn id="42" dur="1" fill="hold">
                                          <p:stCondLst>
                                            <p:cond delay="0"/>
                                          </p:stCondLst>
                                        </p:cTn>
                                        <p:tgtEl>
                                          <p:spTgt spid="239638"/>
                                        </p:tgtEl>
                                        <p:attrNameLst>
                                          <p:attrName>style.visibility</p:attrName>
                                        </p:attrNameLst>
                                      </p:cBhvr>
                                      <p:to>
                                        <p:strVal val="visible"/>
                                      </p:to>
                                    </p:set>
                                    <p:animEffect transition="in" filter="slide(fromTop)">
                                      <p:cBhvr>
                                        <p:cTn id="43" dur="500"/>
                                        <p:tgtEl>
                                          <p:spTgt spid="239638"/>
                                        </p:tgtEl>
                                      </p:cBhvr>
                                    </p:animEffect>
                                  </p:childTnLst>
                                </p:cTn>
                              </p:par>
                            </p:childTnLst>
                          </p:cTn>
                        </p:par>
                        <p:par>
                          <p:cTn id="44" fill="hold" nodeType="afterGroup">
                            <p:stCondLst>
                              <p:cond delay="6000"/>
                            </p:stCondLst>
                            <p:childTnLst>
                              <p:par>
                                <p:cTn id="45" presetID="12" presetClass="entr" presetSubtype="1" fill="hold" nodeType="afterEffect">
                                  <p:stCondLst>
                                    <p:cond delay="2000"/>
                                  </p:stCondLst>
                                  <p:childTnLst>
                                    <p:set>
                                      <p:cBhvr>
                                        <p:cTn id="46" dur="1" fill="hold">
                                          <p:stCondLst>
                                            <p:cond delay="0"/>
                                          </p:stCondLst>
                                        </p:cTn>
                                        <p:tgtEl>
                                          <p:spTgt spid="4"/>
                                        </p:tgtEl>
                                        <p:attrNameLst>
                                          <p:attrName>style.visibility</p:attrName>
                                        </p:attrNameLst>
                                      </p:cBhvr>
                                      <p:to>
                                        <p:strVal val="visible"/>
                                      </p:to>
                                    </p:set>
                                    <p:animEffect transition="in" filter="slide(fromTop)">
                                      <p:cBhvr>
                                        <p:cTn id="47" dur="500"/>
                                        <p:tgtEl>
                                          <p:spTgt spid="4"/>
                                        </p:tgtEl>
                                      </p:cBhvr>
                                    </p:animEffect>
                                  </p:childTnLst>
                                </p:cTn>
                              </p:par>
                            </p:childTnLst>
                          </p:cTn>
                        </p:par>
                        <p:par>
                          <p:cTn id="48" fill="hold" nodeType="afterGroup">
                            <p:stCondLst>
                              <p:cond delay="8500"/>
                            </p:stCondLst>
                            <p:childTnLst>
                              <p:par>
                                <p:cTn id="49" presetID="12" presetClass="entr" presetSubtype="1" fill="hold" nodeType="afterEffect">
                                  <p:stCondLst>
                                    <p:cond delay="2000"/>
                                  </p:stCondLst>
                                  <p:childTnLst>
                                    <p:set>
                                      <p:cBhvr>
                                        <p:cTn id="50" dur="1" fill="hold">
                                          <p:stCondLst>
                                            <p:cond delay="0"/>
                                          </p:stCondLst>
                                        </p:cTn>
                                        <p:tgtEl>
                                          <p:spTgt spid="3"/>
                                        </p:tgtEl>
                                        <p:attrNameLst>
                                          <p:attrName>style.visibility</p:attrName>
                                        </p:attrNameLst>
                                      </p:cBhvr>
                                      <p:to>
                                        <p:strVal val="visible"/>
                                      </p:to>
                                    </p:set>
                                    <p:animEffect transition="in" filter="slide(fromTop)">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nimBg="1"/>
      <p:bldP spid="239622" grpId="0" animBg="1"/>
      <p:bldP spid="239628" grpId="0" animBg="1"/>
      <p:bldP spid="239629" grpId="0" animBg="1"/>
      <p:bldP spid="239630" grpId="0" autoUpdateAnimBg="0"/>
      <p:bldP spid="239631" grpId="0" autoUpdateAnimBg="0"/>
      <p:bldP spid="239638"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67350" y="5187950"/>
            <a:ext cx="1603375" cy="1357313"/>
            <a:chOff x="3348" y="3133"/>
            <a:chExt cx="1010" cy="855"/>
          </a:xfrm>
        </p:grpSpPr>
        <p:sp>
          <p:nvSpPr>
            <p:cNvPr id="14354" name="Text Box 4"/>
            <p:cNvSpPr txBox="1">
              <a:spLocks noChangeArrowheads="1"/>
            </p:cNvSpPr>
            <p:nvPr/>
          </p:nvSpPr>
          <p:spPr bwMode="auto">
            <a:xfrm>
              <a:off x="3793" y="3757"/>
              <a:ext cx="5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Symbol" panose="05050102010706020507" pitchFamily="18" charset="2"/>
                </a:rPr>
                <a:t>m</a:t>
              </a:r>
              <a:r>
                <a:rPr lang="en-US" altLang="en-US">
                  <a:latin typeface="Arial Narrow" panose="020B0606020202030204" pitchFamily="34" charset="0"/>
                </a:rPr>
                <a:t> = 32.2</a:t>
              </a:r>
            </a:p>
          </p:txBody>
        </p:sp>
        <p:sp>
          <p:nvSpPr>
            <p:cNvPr id="14355" name="Line 10"/>
            <p:cNvSpPr>
              <a:spLocks noChangeShapeType="1"/>
            </p:cNvSpPr>
            <p:nvPr/>
          </p:nvSpPr>
          <p:spPr bwMode="auto">
            <a:xfrm>
              <a:off x="3768" y="3178"/>
              <a:ext cx="0" cy="62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6" name="Line 13"/>
            <p:cNvSpPr>
              <a:spLocks noChangeShapeType="1"/>
            </p:cNvSpPr>
            <p:nvPr/>
          </p:nvSpPr>
          <p:spPr bwMode="auto">
            <a:xfrm>
              <a:off x="3985" y="3133"/>
              <a:ext cx="0" cy="672"/>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7" name="Text Box 14"/>
            <p:cNvSpPr txBox="1">
              <a:spLocks noChangeArrowheads="1"/>
            </p:cNvSpPr>
            <p:nvPr/>
          </p:nvSpPr>
          <p:spPr bwMode="auto">
            <a:xfrm>
              <a:off x="3348" y="3552"/>
              <a:ext cx="4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FFFFFF"/>
                  </a:solidFill>
                  <a:latin typeface="Arial Narrow" panose="020B0606020202030204" pitchFamily="34" charset="0"/>
                </a:rPr>
                <a:t>x = 32</a:t>
              </a:r>
            </a:p>
          </p:txBody>
        </p:sp>
      </p:grpSp>
      <p:sp>
        <p:nvSpPr>
          <p:cNvPr id="12297" name="Rectangle 15"/>
          <p:cNvSpPr>
            <a:spLocks noGrp="1" noChangeArrowheads="1"/>
          </p:cNvSpPr>
          <p:nvPr>
            <p:ph type="body" idx="1"/>
          </p:nvPr>
        </p:nvSpPr>
        <p:spPr>
          <a:xfrm>
            <a:off x="609600" y="1143000"/>
            <a:ext cx="7772400" cy="3352800"/>
          </a:xfrm>
        </p:spPr>
        <p:txBody>
          <a:bodyPr/>
          <a:lstStyle/>
          <a:p>
            <a:pPr marL="342900" lvl="1" indent="-342900" eaLnBrk="1" hangingPunct="1">
              <a:buFontTx/>
              <a:buChar char="•"/>
              <a:defRPr/>
            </a:pPr>
            <a:r>
              <a:rPr lang="en-US" sz="2400" dirty="0"/>
              <a:t>The amount of soda pop in each bottle is normally distributed with a mean of 32.2 ounces and a standard deviation of 0.3 ounces.</a:t>
            </a:r>
          </a:p>
          <a:p>
            <a:pPr eaLnBrk="1" hangingPunct="1">
              <a:defRPr/>
            </a:pPr>
            <a:r>
              <a:rPr lang="en-US" sz="2400" dirty="0"/>
              <a:t>Find the probability that a carton of four bottles will have a mean of more than 32 ounces of soda per bottle.</a:t>
            </a:r>
          </a:p>
          <a:p>
            <a:pPr eaLnBrk="1" hangingPunct="1">
              <a:defRPr/>
            </a:pPr>
            <a:r>
              <a:rPr lang="en-US" sz="2400" dirty="0">
                <a:solidFill>
                  <a:schemeClr val="accent2"/>
                </a:solidFill>
              </a:rPr>
              <a:t>Solution</a:t>
            </a:r>
          </a:p>
          <a:p>
            <a:pPr lvl="1" eaLnBrk="1" hangingPunct="1">
              <a:defRPr/>
            </a:pPr>
            <a:r>
              <a:rPr lang="en-US" sz="2000" dirty="0">
                <a:solidFill>
                  <a:schemeClr val="accent2"/>
                </a:solidFill>
              </a:rPr>
              <a:t>Define the random variable as the mean amount of soda per bottle.</a:t>
            </a:r>
            <a:endParaRPr lang="en-US" sz="2000" dirty="0"/>
          </a:p>
        </p:txBody>
      </p:sp>
      <p:graphicFrame>
        <p:nvGraphicFramePr>
          <p:cNvPr id="11266" name="Object 16"/>
          <p:cNvGraphicFramePr>
            <a:graphicFrameLocks noChangeAspect="1"/>
          </p:cNvGraphicFramePr>
          <p:nvPr/>
        </p:nvGraphicFramePr>
        <p:xfrm>
          <a:off x="1219200" y="4495800"/>
          <a:ext cx="3657600" cy="1106488"/>
        </p:xfrm>
        <a:graphic>
          <a:graphicData uri="http://schemas.openxmlformats.org/presentationml/2006/ole">
            <mc:AlternateContent xmlns:mc="http://schemas.openxmlformats.org/markup-compatibility/2006">
              <mc:Choice xmlns:v="urn:schemas-microsoft-com:vml" Requires="v">
                <p:oleObj spid="_x0000_s10242" name="Equation" r:id="rId3" imgW="2247840" imgH="660240" progId="Equation.3">
                  <p:embed/>
                </p:oleObj>
              </mc:Choice>
              <mc:Fallback>
                <p:oleObj name="Equation" r:id="rId3" imgW="2247840" imgH="660240" progId="Equation.3">
                  <p:embed/>
                  <p:pic>
                    <p:nvPicPr>
                      <p:cNvPr id="11266"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95800"/>
                        <a:ext cx="3657600"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5" name="Object 17"/>
          <p:cNvGraphicFramePr>
            <a:graphicFrameLocks noChangeAspect="1"/>
          </p:cNvGraphicFramePr>
          <p:nvPr/>
        </p:nvGraphicFramePr>
        <p:xfrm>
          <a:off x="5526088" y="6229350"/>
          <a:ext cx="609600" cy="292100"/>
        </p:xfrm>
        <a:graphic>
          <a:graphicData uri="http://schemas.openxmlformats.org/presentationml/2006/ole">
            <mc:AlternateContent xmlns:mc="http://schemas.openxmlformats.org/markup-compatibility/2006">
              <mc:Choice xmlns:v="urn:schemas-microsoft-com:vml" Requires="v">
                <p:oleObj spid="_x0000_s10243" name="Equation" r:id="rId5" imgW="342720" imgH="164880" progId="Equation.3">
                  <p:embed/>
                </p:oleObj>
              </mc:Choice>
              <mc:Fallback>
                <p:oleObj name="Equation" r:id="rId5" imgW="342720" imgH="164880" progId="Equation.3">
                  <p:embed/>
                  <p:pic>
                    <p:nvPicPr>
                      <p:cNvPr id="63505"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6088" y="6229350"/>
                        <a:ext cx="609600" cy="2921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6" name="Freeform 18"/>
          <p:cNvSpPr>
            <a:spLocks/>
          </p:cNvSpPr>
          <p:nvPr/>
        </p:nvSpPr>
        <p:spPr bwMode="auto">
          <a:xfrm>
            <a:off x="6191250" y="4648200"/>
            <a:ext cx="1373188" cy="1549400"/>
          </a:xfrm>
          <a:custGeom>
            <a:avLst/>
            <a:gdLst>
              <a:gd name="T0" fmla="*/ 0 w 1154"/>
              <a:gd name="T1" fmla="*/ 2147483647 h 802"/>
              <a:gd name="T2" fmla="*/ 2147483647 w 1154"/>
              <a:gd name="T3" fmla="*/ 2147483647 h 802"/>
              <a:gd name="T4" fmla="*/ 2147483647 w 1154"/>
              <a:gd name="T5" fmla="*/ 2147483647 h 802"/>
              <a:gd name="T6" fmla="*/ 2147483647 w 1154"/>
              <a:gd name="T7" fmla="*/ 0 h 802"/>
              <a:gd name="T8" fmla="*/ 2147483647 w 1154"/>
              <a:gd name="T9" fmla="*/ 2147483647 h 802"/>
              <a:gd name="T10" fmla="*/ 2147483647 w 1154"/>
              <a:gd name="T11" fmla="*/ 2147483647 h 802"/>
              <a:gd name="T12" fmla="*/ 2147483647 w 1154"/>
              <a:gd name="T13" fmla="*/ 2147483647 h 802"/>
              <a:gd name="T14" fmla="*/ 2147483647 w 1154"/>
              <a:gd name="T15" fmla="*/ 2147483647 h 802"/>
              <a:gd name="T16" fmla="*/ 2147483647 w 1154"/>
              <a:gd name="T17" fmla="*/ 2147483647 h 802"/>
              <a:gd name="T18" fmla="*/ 2147483647 w 1154"/>
              <a:gd name="T19" fmla="*/ 2147483647 h 802"/>
              <a:gd name="T20" fmla="*/ 2147483647 w 1154"/>
              <a:gd name="T21" fmla="*/ 2147483647 h 802"/>
              <a:gd name="T22" fmla="*/ 0 w 1154"/>
              <a:gd name="T23" fmla="*/ 2147483647 h 8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4"/>
              <a:gd name="T37" fmla="*/ 0 h 802"/>
              <a:gd name="T38" fmla="*/ 1154 w 1154"/>
              <a:gd name="T39" fmla="*/ 802 h 8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4" h="802">
                <a:moveTo>
                  <a:pt x="0" y="802"/>
                </a:moveTo>
                <a:lnTo>
                  <a:pt x="6" y="156"/>
                </a:lnTo>
                <a:lnTo>
                  <a:pt x="144" y="34"/>
                </a:lnTo>
                <a:lnTo>
                  <a:pt x="241" y="0"/>
                </a:lnTo>
                <a:lnTo>
                  <a:pt x="332" y="26"/>
                </a:lnTo>
                <a:lnTo>
                  <a:pt x="476" y="143"/>
                </a:lnTo>
                <a:lnTo>
                  <a:pt x="619" y="313"/>
                </a:lnTo>
                <a:lnTo>
                  <a:pt x="763" y="535"/>
                </a:lnTo>
                <a:lnTo>
                  <a:pt x="854" y="639"/>
                </a:lnTo>
                <a:lnTo>
                  <a:pt x="945" y="704"/>
                </a:lnTo>
                <a:lnTo>
                  <a:pt x="1154" y="782"/>
                </a:lnTo>
                <a:lnTo>
                  <a:pt x="0" y="802"/>
                </a:lnTo>
                <a:close/>
              </a:path>
            </a:pathLst>
          </a:custGeom>
          <a:solidFill>
            <a:srgbClr val="CC99FF">
              <a:alpha val="50195"/>
            </a:srgbClr>
          </a:solidFill>
          <a:ln w="9525">
            <a:solidFill>
              <a:schemeClr val="tx1"/>
            </a:solidFill>
            <a:round/>
            <a:headEnd/>
            <a:tailEnd/>
          </a:ln>
        </p:spPr>
        <p:txBody>
          <a:bodyPr wrap="none" anchor="ctr"/>
          <a:lstStyle/>
          <a:p>
            <a:endParaRPr lang="en-IN"/>
          </a:p>
        </p:txBody>
      </p:sp>
      <p:grpSp>
        <p:nvGrpSpPr>
          <p:cNvPr id="3" name="Group 19"/>
          <p:cNvGrpSpPr>
            <a:grpSpLocks/>
          </p:cNvGrpSpPr>
          <p:nvPr/>
        </p:nvGrpSpPr>
        <p:grpSpPr bwMode="auto">
          <a:xfrm>
            <a:off x="5314950" y="4654550"/>
            <a:ext cx="2362200" cy="1544638"/>
            <a:chOff x="3408" y="3072"/>
            <a:chExt cx="2160" cy="833"/>
          </a:xfrm>
        </p:grpSpPr>
        <p:grpSp>
          <p:nvGrpSpPr>
            <p:cNvPr id="14350" name="Group 20"/>
            <p:cNvGrpSpPr>
              <a:grpSpLocks/>
            </p:cNvGrpSpPr>
            <p:nvPr/>
          </p:nvGrpSpPr>
          <p:grpSpPr bwMode="auto">
            <a:xfrm>
              <a:off x="3408" y="3072"/>
              <a:ext cx="2135" cy="833"/>
              <a:chOff x="2160" y="672"/>
              <a:chExt cx="2135" cy="833"/>
            </a:xfrm>
          </p:grpSpPr>
          <p:sp>
            <p:nvSpPr>
              <p:cNvPr id="14352" name="Freeform 21"/>
              <p:cNvSpPr>
                <a:spLocks/>
              </p:cNvSpPr>
              <p:nvPr/>
            </p:nvSpPr>
            <p:spPr bwMode="auto">
              <a:xfrm>
                <a:off x="2160" y="672"/>
                <a:ext cx="1104" cy="832"/>
              </a:xfrm>
              <a:custGeom>
                <a:avLst/>
                <a:gdLst>
                  <a:gd name="T0" fmla="*/ 0 w 1104"/>
                  <a:gd name="T1" fmla="*/ 832 h 832"/>
                  <a:gd name="T2" fmla="*/ 336 w 1104"/>
                  <a:gd name="T3" fmla="*/ 736 h 832"/>
                  <a:gd name="T4" fmla="*/ 528 w 1104"/>
                  <a:gd name="T5" fmla="*/ 544 h 832"/>
                  <a:gd name="T6" fmla="*/ 672 w 1104"/>
                  <a:gd name="T7" fmla="*/ 352 h 832"/>
                  <a:gd name="T8" fmla="*/ 864 w 1104"/>
                  <a:gd name="T9" fmla="*/ 112 h 832"/>
                  <a:gd name="T10" fmla="*/ 1008 w 1104"/>
                  <a:gd name="T11" fmla="*/ 16 h 832"/>
                  <a:gd name="T12" fmla="*/ 1104 w 1104"/>
                  <a:gd name="T13" fmla="*/ 16 h 832"/>
                  <a:gd name="T14" fmla="*/ 0 60000 65536"/>
                  <a:gd name="T15" fmla="*/ 0 60000 65536"/>
                  <a:gd name="T16" fmla="*/ 0 60000 65536"/>
                  <a:gd name="T17" fmla="*/ 0 60000 65536"/>
                  <a:gd name="T18" fmla="*/ 0 60000 65536"/>
                  <a:gd name="T19" fmla="*/ 0 60000 65536"/>
                  <a:gd name="T20" fmla="*/ 0 60000 65536"/>
                  <a:gd name="T21" fmla="*/ 0 w 1104"/>
                  <a:gd name="T22" fmla="*/ 0 h 832"/>
                  <a:gd name="T23" fmla="*/ 1104 w 1104"/>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32">
                    <a:moveTo>
                      <a:pt x="0" y="832"/>
                    </a:moveTo>
                    <a:cubicBezTo>
                      <a:pt x="124" y="808"/>
                      <a:pt x="248" y="784"/>
                      <a:pt x="336" y="736"/>
                    </a:cubicBezTo>
                    <a:cubicBezTo>
                      <a:pt x="424" y="688"/>
                      <a:pt x="472" y="608"/>
                      <a:pt x="528" y="544"/>
                    </a:cubicBezTo>
                    <a:cubicBezTo>
                      <a:pt x="584" y="480"/>
                      <a:pt x="616" y="424"/>
                      <a:pt x="672" y="352"/>
                    </a:cubicBezTo>
                    <a:cubicBezTo>
                      <a:pt x="728" y="280"/>
                      <a:pt x="808" y="168"/>
                      <a:pt x="864" y="112"/>
                    </a:cubicBezTo>
                    <a:cubicBezTo>
                      <a:pt x="920" y="56"/>
                      <a:pt x="968" y="32"/>
                      <a:pt x="1008" y="16"/>
                    </a:cubicBezTo>
                    <a:cubicBezTo>
                      <a:pt x="1048" y="0"/>
                      <a:pt x="1076" y="8"/>
                      <a:pt x="1104" y="16"/>
                    </a:cubicBezTo>
                  </a:path>
                </a:pathLst>
              </a:cu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353" name="Freeform 22"/>
              <p:cNvSpPr>
                <a:spLocks/>
              </p:cNvSpPr>
              <p:nvPr/>
            </p:nvSpPr>
            <p:spPr bwMode="auto">
              <a:xfrm flipH="1">
                <a:off x="3191" y="673"/>
                <a:ext cx="1104" cy="832"/>
              </a:xfrm>
              <a:custGeom>
                <a:avLst/>
                <a:gdLst>
                  <a:gd name="T0" fmla="*/ 0 w 1104"/>
                  <a:gd name="T1" fmla="*/ 832 h 832"/>
                  <a:gd name="T2" fmla="*/ 336 w 1104"/>
                  <a:gd name="T3" fmla="*/ 736 h 832"/>
                  <a:gd name="T4" fmla="*/ 528 w 1104"/>
                  <a:gd name="T5" fmla="*/ 544 h 832"/>
                  <a:gd name="T6" fmla="*/ 672 w 1104"/>
                  <a:gd name="T7" fmla="*/ 352 h 832"/>
                  <a:gd name="T8" fmla="*/ 864 w 1104"/>
                  <a:gd name="T9" fmla="*/ 112 h 832"/>
                  <a:gd name="T10" fmla="*/ 1008 w 1104"/>
                  <a:gd name="T11" fmla="*/ 16 h 832"/>
                  <a:gd name="T12" fmla="*/ 1104 w 1104"/>
                  <a:gd name="T13" fmla="*/ 16 h 832"/>
                  <a:gd name="T14" fmla="*/ 0 60000 65536"/>
                  <a:gd name="T15" fmla="*/ 0 60000 65536"/>
                  <a:gd name="T16" fmla="*/ 0 60000 65536"/>
                  <a:gd name="T17" fmla="*/ 0 60000 65536"/>
                  <a:gd name="T18" fmla="*/ 0 60000 65536"/>
                  <a:gd name="T19" fmla="*/ 0 60000 65536"/>
                  <a:gd name="T20" fmla="*/ 0 60000 65536"/>
                  <a:gd name="T21" fmla="*/ 0 w 1104"/>
                  <a:gd name="T22" fmla="*/ 0 h 832"/>
                  <a:gd name="T23" fmla="*/ 1104 w 1104"/>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32">
                    <a:moveTo>
                      <a:pt x="0" y="832"/>
                    </a:moveTo>
                    <a:cubicBezTo>
                      <a:pt x="124" y="808"/>
                      <a:pt x="248" y="784"/>
                      <a:pt x="336" y="736"/>
                    </a:cubicBezTo>
                    <a:cubicBezTo>
                      <a:pt x="424" y="688"/>
                      <a:pt x="472" y="608"/>
                      <a:pt x="528" y="544"/>
                    </a:cubicBezTo>
                    <a:cubicBezTo>
                      <a:pt x="584" y="480"/>
                      <a:pt x="616" y="424"/>
                      <a:pt x="672" y="352"/>
                    </a:cubicBezTo>
                    <a:cubicBezTo>
                      <a:pt x="728" y="280"/>
                      <a:pt x="808" y="168"/>
                      <a:pt x="864" y="112"/>
                    </a:cubicBezTo>
                    <a:cubicBezTo>
                      <a:pt x="920" y="56"/>
                      <a:pt x="968" y="32"/>
                      <a:pt x="1008" y="16"/>
                    </a:cubicBezTo>
                    <a:cubicBezTo>
                      <a:pt x="1048" y="0"/>
                      <a:pt x="1076" y="8"/>
                      <a:pt x="1104" y="16"/>
                    </a:cubicBezTo>
                  </a:path>
                </a:pathLst>
              </a:cu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14351" name="Line 23"/>
            <p:cNvSpPr>
              <a:spLocks noChangeShapeType="1"/>
            </p:cNvSpPr>
            <p:nvPr/>
          </p:nvSpPr>
          <p:spPr bwMode="auto">
            <a:xfrm>
              <a:off x="3408" y="3888"/>
              <a:ext cx="2160"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63512" name="Line 24"/>
          <p:cNvSpPr>
            <a:spLocks noChangeShapeType="1"/>
          </p:cNvSpPr>
          <p:nvPr/>
        </p:nvSpPr>
        <p:spPr bwMode="auto">
          <a:xfrm flipV="1">
            <a:off x="6176963" y="5086350"/>
            <a:ext cx="0" cy="1081088"/>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3513" name="Line 25"/>
          <p:cNvSpPr>
            <a:spLocks noChangeShapeType="1"/>
          </p:cNvSpPr>
          <p:nvPr/>
        </p:nvSpPr>
        <p:spPr bwMode="auto">
          <a:xfrm>
            <a:off x="6478588" y="4654550"/>
            <a:ext cx="0" cy="15668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3514" name="Text Box 26"/>
          <p:cNvSpPr txBox="1">
            <a:spLocks noChangeArrowheads="1"/>
          </p:cNvSpPr>
          <p:nvPr/>
        </p:nvSpPr>
        <p:spPr bwMode="auto">
          <a:xfrm>
            <a:off x="8062913" y="4689475"/>
            <a:ext cx="760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Arial Narrow" panose="020B0606020202030204" pitchFamily="34" charset="0"/>
              </a:rPr>
              <a:t>0.9082</a:t>
            </a:r>
          </a:p>
        </p:txBody>
      </p:sp>
      <p:sp>
        <p:nvSpPr>
          <p:cNvPr id="63515" name="Line 27"/>
          <p:cNvSpPr>
            <a:spLocks noChangeShapeType="1"/>
          </p:cNvSpPr>
          <p:nvPr/>
        </p:nvSpPr>
        <p:spPr bwMode="auto">
          <a:xfrm flipH="1">
            <a:off x="6783388" y="4959350"/>
            <a:ext cx="1143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aphicFrame>
        <p:nvGraphicFramePr>
          <p:cNvPr id="63516" name="Object 28"/>
          <p:cNvGraphicFramePr>
            <a:graphicFrameLocks noChangeAspect="1"/>
          </p:cNvGraphicFramePr>
          <p:nvPr/>
        </p:nvGraphicFramePr>
        <p:xfrm>
          <a:off x="6229350" y="6430963"/>
          <a:ext cx="933450" cy="350837"/>
        </p:xfrm>
        <a:graphic>
          <a:graphicData uri="http://schemas.openxmlformats.org/presentationml/2006/ole">
            <mc:AlternateContent xmlns:mc="http://schemas.openxmlformats.org/markup-compatibility/2006">
              <mc:Choice xmlns:v="urn:schemas-microsoft-com:vml" Requires="v">
                <p:oleObj spid="_x0000_s10244" name="Equation" r:id="rId7" imgW="507960" imgH="190440" progId="Equation.3">
                  <p:embed/>
                </p:oleObj>
              </mc:Choice>
              <mc:Fallback>
                <p:oleObj name="Equation" r:id="rId7" imgW="507960" imgH="190440" progId="Equation.3">
                  <p:embed/>
                  <p:pic>
                    <p:nvPicPr>
                      <p:cNvPr id="63516"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6430963"/>
                        <a:ext cx="9334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9" name="Rectangle 29"/>
          <p:cNvSpPr>
            <a:spLocks noGrp="1" noChangeArrowheads="1"/>
          </p:cNvSpPr>
          <p:nvPr>
            <p:ph type="title"/>
          </p:nvPr>
        </p:nvSpPr>
        <p:spPr>
          <a:xfrm>
            <a:off x="609600" y="228600"/>
            <a:ext cx="8153400" cy="838200"/>
          </a:xfrm>
          <a:noFill/>
        </p:spPr>
        <p:txBody>
          <a:bodyPr/>
          <a:lstStyle/>
          <a:p>
            <a:pPr eaLnBrk="1" hangingPunct="1">
              <a:tabLst>
                <a:tab pos="911225" algn="l"/>
              </a:tabLst>
            </a:pPr>
            <a:r>
              <a:rPr lang="en-US" altLang="en-US" sz="4000"/>
              <a:t> </a:t>
            </a:r>
            <a:r>
              <a:rPr lang="en-US" altLang="en-US" sz="2800">
                <a:solidFill>
                  <a:schemeClr val="hlink"/>
                </a:solidFill>
              </a:rPr>
              <a:t>Sampling Distribution of the Sample Mean</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197</a:t>
            </a:fld>
            <a:endParaRPr lang="en-US"/>
          </a:p>
        </p:txBody>
      </p:sp>
    </p:spTree>
    <p:extLst>
      <p:ext uri="{BB962C8B-B14F-4D97-AF65-F5344CB8AC3E}">
        <p14:creationId xmlns:p14="http://schemas.microsoft.com/office/powerpoint/2010/main" val="504446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nodeType="afterGroup">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63513"/>
                                        </p:tgtEl>
                                        <p:attrNameLst>
                                          <p:attrName>style.visibility</p:attrName>
                                        </p:attrNameLst>
                                      </p:cBhvr>
                                      <p:to>
                                        <p:strVal val="visible"/>
                                      </p:to>
                                    </p:set>
                                    <p:anim calcmode="lin" valueType="num">
                                      <p:cBhvr additive="base">
                                        <p:cTn id="15" dur="500" fill="hold"/>
                                        <p:tgtEl>
                                          <p:spTgt spid="63513"/>
                                        </p:tgtEl>
                                        <p:attrNameLst>
                                          <p:attrName>ppt_x</p:attrName>
                                        </p:attrNameLst>
                                      </p:cBhvr>
                                      <p:tavLst>
                                        <p:tav tm="0">
                                          <p:val>
                                            <p:strVal val="0-#ppt_w/2"/>
                                          </p:val>
                                        </p:tav>
                                        <p:tav tm="100000">
                                          <p:val>
                                            <p:strVal val="#ppt_x"/>
                                          </p:val>
                                        </p:tav>
                                      </p:tavLst>
                                    </p:anim>
                                    <p:anim calcmode="lin" valueType="num">
                                      <p:cBhvr additive="base">
                                        <p:cTn id="16" dur="500" fill="hold"/>
                                        <p:tgtEl>
                                          <p:spTgt spid="63513"/>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63512"/>
                                        </p:tgtEl>
                                        <p:attrNameLst>
                                          <p:attrName>style.visibility</p:attrName>
                                        </p:attrNameLst>
                                      </p:cBhvr>
                                      <p:to>
                                        <p:strVal val="visible"/>
                                      </p:to>
                                    </p:set>
                                    <p:anim calcmode="lin" valueType="num">
                                      <p:cBhvr additive="base">
                                        <p:cTn id="20" dur="500" fill="hold"/>
                                        <p:tgtEl>
                                          <p:spTgt spid="63512"/>
                                        </p:tgtEl>
                                        <p:attrNameLst>
                                          <p:attrName>ppt_x</p:attrName>
                                        </p:attrNameLst>
                                      </p:cBhvr>
                                      <p:tavLst>
                                        <p:tav tm="0">
                                          <p:val>
                                            <p:strVal val="0-#ppt_w/2"/>
                                          </p:val>
                                        </p:tav>
                                        <p:tav tm="100000">
                                          <p:val>
                                            <p:strVal val="#ppt_x"/>
                                          </p:val>
                                        </p:tav>
                                      </p:tavLst>
                                    </p:anim>
                                    <p:anim calcmode="lin" valueType="num">
                                      <p:cBhvr additive="base">
                                        <p:cTn id="21" dur="500" fill="hold"/>
                                        <p:tgtEl>
                                          <p:spTgt spid="6351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00"/>
                            </p:stCondLst>
                            <p:childTnLst>
                              <p:par>
                                <p:cTn id="23" presetID="2" presetClass="entr" presetSubtype="8" fill="hold" nodeType="afterEffect">
                                  <p:stCondLst>
                                    <p:cond delay="0"/>
                                  </p:stCondLst>
                                  <p:childTnLst>
                                    <p:set>
                                      <p:cBhvr>
                                        <p:cTn id="24" dur="1" fill="hold">
                                          <p:stCondLst>
                                            <p:cond delay="0"/>
                                          </p:stCondLst>
                                        </p:cTn>
                                        <p:tgtEl>
                                          <p:spTgt spid="63505"/>
                                        </p:tgtEl>
                                        <p:attrNameLst>
                                          <p:attrName>style.visibility</p:attrName>
                                        </p:attrNameLst>
                                      </p:cBhvr>
                                      <p:to>
                                        <p:strVal val="visible"/>
                                      </p:to>
                                    </p:set>
                                    <p:anim calcmode="lin" valueType="num">
                                      <p:cBhvr additive="base">
                                        <p:cTn id="25" dur="500" fill="hold"/>
                                        <p:tgtEl>
                                          <p:spTgt spid="63505"/>
                                        </p:tgtEl>
                                        <p:attrNameLst>
                                          <p:attrName>ppt_x</p:attrName>
                                        </p:attrNameLst>
                                      </p:cBhvr>
                                      <p:tavLst>
                                        <p:tav tm="0">
                                          <p:val>
                                            <p:strVal val="0-#ppt_w/2"/>
                                          </p:val>
                                        </p:tav>
                                        <p:tav tm="100000">
                                          <p:val>
                                            <p:strVal val="#ppt_x"/>
                                          </p:val>
                                        </p:tav>
                                      </p:tavLst>
                                    </p:anim>
                                    <p:anim calcmode="lin" valueType="num">
                                      <p:cBhvr additive="base">
                                        <p:cTn id="26" dur="500" fill="hold"/>
                                        <p:tgtEl>
                                          <p:spTgt spid="63505"/>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2000"/>
                            </p:stCondLst>
                            <p:childTnLst>
                              <p:par>
                                <p:cTn id="28" presetID="22" presetClass="entr" presetSubtype="4" fill="hold" grpId="0" nodeType="afterEffect">
                                  <p:stCondLst>
                                    <p:cond delay="0"/>
                                  </p:stCondLst>
                                  <p:childTnLst>
                                    <p:set>
                                      <p:cBhvr>
                                        <p:cTn id="29" dur="1" fill="hold">
                                          <p:stCondLst>
                                            <p:cond delay="0"/>
                                          </p:stCondLst>
                                        </p:cTn>
                                        <p:tgtEl>
                                          <p:spTgt spid="63506"/>
                                        </p:tgtEl>
                                        <p:attrNameLst>
                                          <p:attrName>style.visibility</p:attrName>
                                        </p:attrNameLst>
                                      </p:cBhvr>
                                      <p:to>
                                        <p:strVal val="visible"/>
                                      </p:to>
                                    </p:set>
                                    <p:animEffect transition="in" filter="wipe(down)">
                                      <p:cBhvr>
                                        <p:cTn id="30" dur="500"/>
                                        <p:tgtEl>
                                          <p:spTgt spid="63506"/>
                                        </p:tgtEl>
                                      </p:cBhvr>
                                    </p:animEffect>
                                  </p:childTnLst>
                                </p:cTn>
                              </p:par>
                            </p:childTnLst>
                          </p:cTn>
                        </p:par>
                        <p:par>
                          <p:cTn id="31" fill="hold" nodeType="afterGroup">
                            <p:stCondLst>
                              <p:cond delay="2500"/>
                            </p:stCondLst>
                            <p:childTnLst>
                              <p:par>
                                <p:cTn id="32" presetID="22" presetClass="entr" presetSubtype="2" fill="hold" grpId="0" nodeType="afterEffect">
                                  <p:stCondLst>
                                    <p:cond delay="0"/>
                                  </p:stCondLst>
                                  <p:childTnLst>
                                    <p:set>
                                      <p:cBhvr>
                                        <p:cTn id="33" dur="1" fill="hold">
                                          <p:stCondLst>
                                            <p:cond delay="0"/>
                                          </p:stCondLst>
                                        </p:cTn>
                                        <p:tgtEl>
                                          <p:spTgt spid="63514"/>
                                        </p:tgtEl>
                                        <p:attrNameLst>
                                          <p:attrName>style.visibility</p:attrName>
                                        </p:attrNameLst>
                                      </p:cBhvr>
                                      <p:to>
                                        <p:strVal val="visible"/>
                                      </p:to>
                                    </p:set>
                                    <p:animEffect transition="in" filter="wipe(right)">
                                      <p:cBhvr>
                                        <p:cTn id="34" dur="500"/>
                                        <p:tgtEl>
                                          <p:spTgt spid="63514"/>
                                        </p:tgtEl>
                                      </p:cBhvr>
                                    </p:animEffect>
                                  </p:childTnLst>
                                </p:cTn>
                              </p:par>
                            </p:childTnLst>
                          </p:cTn>
                        </p:par>
                        <p:par>
                          <p:cTn id="35" fill="hold" nodeType="afterGroup">
                            <p:stCondLst>
                              <p:cond delay="3000"/>
                            </p:stCondLst>
                            <p:childTnLst>
                              <p:par>
                                <p:cTn id="36" presetID="22" presetClass="entr" presetSubtype="2" fill="hold" grpId="0" nodeType="afterEffect">
                                  <p:stCondLst>
                                    <p:cond delay="0"/>
                                  </p:stCondLst>
                                  <p:childTnLst>
                                    <p:set>
                                      <p:cBhvr>
                                        <p:cTn id="37" dur="1" fill="hold">
                                          <p:stCondLst>
                                            <p:cond delay="0"/>
                                          </p:stCondLst>
                                        </p:cTn>
                                        <p:tgtEl>
                                          <p:spTgt spid="63515"/>
                                        </p:tgtEl>
                                        <p:attrNameLst>
                                          <p:attrName>style.visibility</p:attrName>
                                        </p:attrNameLst>
                                      </p:cBhvr>
                                      <p:to>
                                        <p:strVal val="visible"/>
                                      </p:to>
                                    </p:set>
                                    <p:animEffect transition="in" filter="wipe(right)">
                                      <p:cBhvr>
                                        <p:cTn id="38" dur="500"/>
                                        <p:tgtEl>
                                          <p:spTgt spid="63515"/>
                                        </p:tgtEl>
                                      </p:cBhvr>
                                    </p:animEffect>
                                  </p:childTnLst>
                                </p:cTn>
                              </p:par>
                            </p:childTnLst>
                          </p:cTn>
                        </p:par>
                        <p:par>
                          <p:cTn id="39" fill="hold" nodeType="afterGroup">
                            <p:stCondLst>
                              <p:cond delay="3500"/>
                            </p:stCondLst>
                            <p:childTnLst>
                              <p:par>
                                <p:cTn id="40" presetID="2" presetClass="entr" presetSubtype="8" fill="hold" nodeType="afterEffect">
                                  <p:stCondLst>
                                    <p:cond delay="0"/>
                                  </p:stCondLst>
                                  <p:childTnLst>
                                    <p:set>
                                      <p:cBhvr>
                                        <p:cTn id="41" dur="1" fill="hold">
                                          <p:stCondLst>
                                            <p:cond delay="0"/>
                                          </p:stCondLst>
                                        </p:cTn>
                                        <p:tgtEl>
                                          <p:spTgt spid="63516"/>
                                        </p:tgtEl>
                                        <p:attrNameLst>
                                          <p:attrName>style.visibility</p:attrName>
                                        </p:attrNameLst>
                                      </p:cBhvr>
                                      <p:to>
                                        <p:strVal val="visible"/>
                                      </p:to>
                                    </p:set>
                                    <p:anim calcmode="lin" valueType="num">
                                      <p:cBhvr additive="base">
                                        <p:cTn id="42" dur="500" fill="hold"/>
                                        <p:tgtEl>
                                          <p:spTgt spid="63516"/>
                                        </p:tgtEl>
                                        <p:attrNameLst>
                                          <p:attrName>ppt_x</p:attrName>
                                        </p:attrNameLst>
                                      </p:cBhvr>
                                      <p:tavLst>
                                        <p:tav tm="0">
                                          <p:val>
                                            <p:strVal val="0-#ppt_w/2"/>
                                          </p:val>
                                        </p:tav>
                                        <p:tav tm="100000">
                                          <p:val>
                                            <p:strVal val="#ppt_x"/>
                                          </p:val>
                                        </p:tav>
                                      </p:tavLst>
                                    </p:anim>
                                    <p:anim calcmode="lin" valueType="num">
                                      <p:cBhvr additive="base">
                                        <p:cTn id="43" dur="500" fill="hold"/>
                                        <p:tgtEl>
                                          <p:spTgt spid="63516"/>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1266"/>
                                        </p:tgtEl>
                                        <p:attrNameLst>
                                          <p:attrName>style.visibility</p:attrName>
                                        </p:attrNameLst>
                                      </p:cBhvr>
                                      <p:to>
                                        <p:strVal val="visible"/>
                                      </p:to>
                                    </p:set>
                                    <p:animEffect transition="in" filter="blinds(horizontal)">
                                      <p:cBhvr>
                                        <p:cTn id="48"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6" grpId="0" animBg="1"/>
      <p:bldP spid="63512" grpId="0" animBg="1"/>
      <p:bldP spid="63513" grpId="0" animBg="1"/>
      <p:bldP spid="63514" grpId="0" autoUpdateAnimBg="0"/>
      <p:bldP spid="635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body" idx="1"/>
          </p:nvPr>
        </p:nvSpPr>
        <p:spPr>
          <a:xfrm>
            <a:off x="685800" y="2057400"/>
            <a:ext cx="7772400" cy="3733800"/>
          </a:xfrm>
        </p:spPr>
        <p:txBody>
          <a:bodyPr/>
          <a:lstStyle/>
          <a:p>
            <a:pPr eaLnBrk="1" hangingPunct="1">
              <a:lnSpc>
                <a:spcPct val="90000"/>
              </a:lnSpc>
            </a:pPr>
            <a:r>
              <a:rPr lang="en-US" altLang="en-US" sz="2800"/>
              <a:t>Example </a:t>
            </a:r>
          </a:p>
          <a:p>
            <a:pPr lvl="1" eaLnBrk="1" hangingPunct="1">
              <a:lnSpc>
                <a:spcPct val="90000"/>
              </a:lnSpc>
            </a:pPr>
            <a:r>
              <a:rPr lang="en-US" altLang="en-US" sz="2400"/>
              <a:t>Dean’s claim: The average weekly income of M.B.A graduates one year after graduation is $600.</a:t>
            </a:r>
          </a:p>
          <a:p>
            <a:pPr lvl="1" eaLnBrk="1" hangingPunct="1">
              <a:lnSpc>
                <a:spcPct val="90000"/>
              </a:lnSpc>
            </a:pPr>
            <a:r>
              <a:rPr lang="en-US" altLang="en-US" sz="2400"/>
              <a:t>Suppose the distribution of weekly income has a standard deviation of $100.  What is the probability that 25 randomly selected graduates have an average weekly income of less than $550?</a:t>
            </a:r>
          </a:p>
          <a:p>
            <a:pPr lvl="1" eaLnBrk="1" hangingPunct="1">
              <a:lnSpc>
                <a:spcPct val="90000"/>
              </a:lnSpc>
            </a:pPr>
            <a:r>
              <a:rPr lang="en-US" altLang="en-US" sz="2400">
                <a:solidFill>
                  <a:schemeClr val="accent2"/>
                </a:solidFill>
              </a:rPr>
              <a:t>Solution</a:t>
            </a:r>
            <a:endParaRPr lang="en-US" altLang="en-US" sz="2400"/>
          </a:p>
        </p:txBody>
      </p:sp>
      <p:graphicFrame>
        <p:nvGraphicFramePr>
          <p:cNvPr id="12290" name="Object 3"/>
          <p:cNvGraphicFramePr>
            <a:graphicFrameLocks noChangeAspect="1"/>
          </p:cNvGraphicFramePr>
          <p:nvPr/>
        </p:nvGraphicFramePr>
        <p:xfrm>
          <a:off x="2136775" y="5334000"/>
          <a:ext cx="5175250" cy="1565275"/>
        </p:xfrm>
        <a:graphic>
          <a:graphicData uri="http://schemas.openxmlformats.org/presentationml/2006/ole">
            <mc:AlternateContent xmlns:mc="http://schemas.openxmlformats.org/markup-compatibility/2006">
              <mc:Choice xmlns:v="urn:schemas-microsoft-com:vml" Requires="v">
                <p:oleObj spid="_x0000_s11266" name="Equation" r:id="rId3" imgW="2184120" imgH="660240" progId="Equation.3">
                  <p:embed/>
                </p:oleObj>
              </mc:Choice>
              <mc:Fallback>
                <p:oleObj name="Equation" r:id="rId3" imgW="2184120" imgH="660240" progId="Equation.3">
                  <p:embed/>
                  <p:pic>
                    <p:nvPicPr>
                      <p:cNvPr id="1229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5334000"/>
                        <a:ext cx="5175250" cy="156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 name="Rectangle 4"/>
          <p:cNvSpPr>
            <a:spLocks noGrp="1" noChangeArrowheads="1"/>
          </p:cNvSpPr>
          <p:nvPr>
            <p:ph type="title"/>
          </p:nvPr>
        </p:nvSpPr>
        <p:spPr>
          <a:xfrm>
            <a:off x="990600" y="762000"/>
            <a:ext cx="8153400" cy="838200"/>
          </a:xfrm>
          <a:noFill/>
        </p:spPr>
        <p:txBody>
          <a:bodyPr>
            <a:normAutofit fontScale="90000"/>
          </a:bodyPr>
          <a:lstStyle/>
          <a:p>
            <a:pPr eaLnBrk="1" hangingPunct="1">
              <a:tabLst>
                <a:tab pos="911225" algn="l"/>
              </a:tabLst>
            </a:pPr>
            <a:r>
              <a:rPr lang="en-US" altLang="en-US" sz="4000"/>
              <a:t> </a:t>
            </a:r>
            <a:r>
              <a:rPr lang="en-US" altLang="en-US" sz="4000">
                <a:solidFill>
                  <a:schemeClr val="hlink"/>
                </a:solidFill>
              </a:rPr>
              <a:t>Sampling Distribution of the Sample Mean</a:t>
            </a:r>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198</a:t>
            </a:fld>
            <a:endParaRPr lang="en-US"/>
          </a:p>
        </p:txBody>
      </p:sp>
    </p:spTree>
    <p:extLst>
      <p:ext uri="{BB962C8B-B14F-4D97-AF65-F5344CB8AC3E}">
        <p14:creationId xmlns:p14="http://schemas.microsoft.com/office/powerpoint/2010/main" val="1284546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ChangeArrowheads="1"/>
          </p:cNvSpPr>
          <p:nvPr/>
        </p:nvSpPr>
        <p:spPr bwMode="auto">
          <a:xfrm>
            <a:off x="688975" y="1865313"/>
            <a:ext cx="4889500" cy="1311275"/>
          </a:xfrm>
          <a:prstGeom prst="rect">
            <a:avLst/>
          </a:prstGeom>
          <a:gradFill rotWithShape="0">
            <a:gsLst>
              <a:gs pos="0">
                <a:schemeClr val="hlink">
                  <a:gamma/>
                  <a:tint val="9020"/>
                  <a:invGamma/>
                </a:schemeClr>
              </a:gs>
              <a:gs pos="100000">
                <a:schemeClr val="hlink"/>
              </a:gs>
            </a:gsLst>
            <a:path path="shape">
              <a:fillToRect l="50000" t="50000" r="50000" b="50000"/>
            </a:path>
          </a:gradFill>
          <a:ln w="3175">
            <a:solidFill>
              <a:schemeClr val="tx1"/>
            </a:solidFill>
            <a:miter lim="800000"/>
            <a:headEnd/>
            <a:tailEnd/>
          </a:ln>
          <a:effectLst>
            <a:outerShdw dist="107763" dir="18900000" algn="ctr" rotWithShape="0">
              <a:schemeClr val="bg2"/>
            </a:outerShdw>
          </a:effectLst>
        </p:spPr>
        <p:txBody>
          <a:bodyPr lIns="90488" tIns="44450" rIns="90488" bIns="44450">
            <a:spAutoFit/>
          </a:bodyPr>
          <a:lstStyle/>
          <a:p>
            <a:pPr>
              <a:defRPr/>
            </a:pPr>
            <a:r>
              <a:rPr lang="en-US" sz="2000">
                <a:solidFill>
                  <a:srgbClr val="00279F"/>
                </a:solidFill>
                <a:latin typeface="Times New Roman" pitchFamily="18" charset="0"/>
              </a:rPr>
              <a:t>The </a:t>
            </a:r>
            <a:r>
              <a:rPr lang="en-US" sz="2000" b="1">
                <a:solidFill>
                  <a:srgbClr val="790015"/>
                </a:solidFill>
                <a:effectLst>
                  <a:outerShdw blurRad="38100" dist="38100" dir="2700000" algn="tl">
                    <a:srgbClr val="000000"/>
                  </a:outerShdw>
                </a:effectLst>
                <a:latin typeface="Times New Roman" pitchFamily="18" charset="0"/>
              </a:rPr>
              <a:t>sample proportion</a:t>
            </a:r>
            <a:r>
              <a:rPr lang="en-US" sz="2000">
                <a:solidFill>
                  <a:srgbClr val="790015"/>
                </a:solidFill>
                <a:latin typeface="Times New Roman" pitchFamily="18" charset="0"/>
              </a:rPr>
              <a:t> </a:t>
            </a:r>
            <a:r>
              <a:rPr lang="en-US" sz="2000">
                <a:solidFill>
                  <a:srgbClr val="00279F"/>
                </a:solidFill>
                <a:latin typeface="Times New Roman" pitchFamily="18" charset="0"/>
              </a:rPr>
              <a:t>is the percentage of successes in </a:t>
            </a:r>
            <a:r>
              <a:rPr lang="en-US" sz="2000" i="1">
                <a:solidFill>
                  <a:srgbClr val="00279F"/>
                </a:solidFill>
                <a:latin typeface="Times New Roman" pitchFamily="18" charset="0"/>
              </a:rPr>
              <a:t>n</a:t>
            </a:r>
            <a:r>
              <a:rPr lang="en-US" sz="2000">
                <a:solidFill>
                  <a:srgbClr val="00279F"/>
                </a:solidFill>
                <a:latin typeface="Times New Roman" pitchFamily="18" charset="0"/>
              </a:rPr>
              <a:t> binomial trials.  It is the number of successes,</a:t>
            </a:r>
            <a:r>
              <a:rPr lang="en-US" sz="2000" i="1">
                <a:solidFill>
                  <a:srgbClr val="00279F"/>
                </a:solidFill>
                <a:latin typeface="Times New Roman" pitchFamily="18" charset="0"/>
              </a:rPr>
              <a:t> X</a:t>
            </a:r>
            <a:r>
              <a:rPr lang="en-US" sz="2000">
                <a:solidFill>
                  <a:srgbClr val="00279F"/>
                </a:solidFill>
                <a:latin typeface="Times New Roman" pitchFamily="18" charset="0"/>
              </a:rPr>
              <a:t>, divided by the number of trials, </a:t>
            </a:r>
            <a:r>
              <a:rPr lang="en-US" sz="2000" i="1">
                <a:solidFill>
                  <a:srgbClr val="00279F"/>
                </a:solidFill>
                <a:latin typeface="Times New Roman" pitchFamily="18" charset="0"/>
              </a:rPr>
              <a:t>n</a:t>
            </a:r>
            <a:r>
              <a:rPr lang="en-US" sz="2000">
                <a:solidFill>
                  <a:srgbClr val="00279F"/>
                </a:solidFill>
                <a:latin typeface="Times New Roman" pitchFamily="18" charset="0"/>
              </a:rPr>
              <a:t>.</a:t>
            </a:r>
          </a:p>
        </p:txBody>
      </p:sp>
      <p:graphicFrame>
        <p:nvGraphicFramePr>
          <p:cNvPr id="16386" name="Object 5"/>
          <p:cNvGraphicFramePr>
            <a:graphicFrameLocks/>
          </p:cNvGraphicFramePr>
          <p:nvPr/>
        </p:nvGraphicFramePr>
        <p:xfrm>
          <a:off x="2974975" y="3465513"/>
          <a:ext cx="674688" cy="684212"/>
        </p:xfrm>
        <a:graphic>
          <a:graphicData uri="http://schemas.openxmlformats.org/presentationml/2006/ole">
            <mc:AlternateContent xmlns:mc="http://schemas.openxmlformats.org/markup-compatibility/2006">
              <mc:Choice xmlns:v="urn:schemas-microsoft-com:vml" Requires="v">
                <p:oleObj spid="_x0000_s12290" name="Equation" r:id="rId4" imgW="799920" imgH="545760" progId="Equation.3">
                  <p:embed/>
                </p:oleObj>
              </mc:Choice>
              <mc:Fallback>
                <p:oleObj name="Equation" r:id="rId4" imgW="799920" imgH="545760" progId="Equation.3">
                  <p:embed/>
                  <p:pic>
                    <p:nvPicPr>
                      <p:cNvPr id="16386"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975" y="3465513"/>
                        <a:ext cx="674688"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Rectangle 6"/>
          <p:cNvSpPr>
            <a:spLocks noChangeArrowheads="1"/>
          </p:cNvSpPr>
          <p:nvPr/>
        </p:nvSpPr>
        <p:spPr bwMode="auto">
          <a:xfrm>
            <a:off x="731838" y="4608513"/>
            <a:ext cx="5002212" cy="1616075"/>
          </a:xfrm>
          <a:prstGeom prst="rect">
            <a:avLst/>
          </a:prstGeom>
          <a:gradFill rotWithShape="0">
            <a:gsLst>
              <a:gs pos="0">
                <a:schemeClr val="hlink">
                  <a:gamma/>
                  <a:tint val="9020"/>
                  <a:invGamma/>
                </a:schemeClr>
              </a:gs>
              <a:gs pos="100000">
                <a:schemeClr val="hlink"/>
              </a:gs>
            </a:gsLst>
            <a:path path="shape">
              <a:fillToRect l="50000" t="50000" r="50000" b="50000"/>
            </a:path>
          </a:gradFill>
          <a:ln w="3175">
            <a:solidFill>
              <a:schemeClr val="tx1"/>
            </a:solidFill>
            <a:miter lim="800000"/>
            <a:headEnd/>
            <a:tailEnd/>
          </a:ln>
          <a:effectLst>
            <a:outerShdw dist="107763" dir="18900000" algn="ctr" rotWithShape="0">
              <a:schemeClr val="bg2"/>
            </a:outerShdw>
          </a:effectLst>
        </p:spPr>
        <p:txBody>
          <a:bodyPr lIns="90488" tIns="44450" rIns="90488" bIns="44450">
            <a:spAutoFit/>
          </a:bodyPr>
          <a:lstStyle/>
          <a:p>
            <a:pPr>
              <a:defRPr/>
            </a:pPr>
            <a:r>
              <a:rPr lang="en-US" sz="2000">
                <a:solidFill>
                  <a:srgbClr val="00279F"/>
                </a:solidFill>
                <a:latin typeface="Times New Roman" pitchFamily="18" charset="0"/>
              </a:rPr>
              <a:t>As the sample size, </a:t>
            </a:r>
            <a:r>
              <a:rPr lang="en-US" sz="2000" i="1">
                <a:solidFill>
                  <a:srgbClr val="00279F"/>
                </a:solidFill>
                <a:latin typeface="Times New Roman" pitchFamily="18" charset="0"/>
              </a:rPr>
              <a:t>n, </a:t>
            </a:r>
            <a:r>
              <a:rPr lang="en-US" sz="2000">
                <a:solidFill>
                  <a:srgbClr val="00279F"/>
                </a:solidFill>
                <a:latin typeface="Times New Roman" pitchFamily="18" charset="0"/>
              </a:rPr>
              <a:t>increases, the sampling distribution of     approaches a </a:t>
            </a:r>
            <a:r>
              <a:rPr lang="en-US" sz="2000" b="1">
                <a:solidFill>
                  <a:srgbClr val="790015"/>
                </a:solidFill>
                <a:effectLst>
                  <a:outerShdw blurRad="38100" dist="38100" dir="2700000" algn="tl">
                    <a:srgbClr val="000000"/>
                  </a:outerShdw>
                </a:effectLst>
                <a:latin typeface="Times New Roman" pitchFamily="18" charset="0"/>
              </a:rPr>
              <a:t>normal distribution</a:t>
            </a:r>
            <a:r>
              <a:rPr lang="en-US" sz="2000">
                <a:solidFill>
                  <a:srgbClr val="790015"/>
                </a:solidFill>
                <a:latin typeface="Times New Roman" pitchFamily="18" charset="0"/>
              </a:rPr>
              <a:t> </a:t>
            </a:r>
            <a:r>
              <a:rPr lang="en-US" sz="2000">
                <a:solidFill>
                  <a:srgbClr val="00279F"/>
                </a:solidFill>
                <a:latin typeface="Times New Roman" pitchFamily="18" charset="0"/>
              </a:rPr>
              <a:t>with mean </a:t>
            </a:r>
            <a:r>
              <a:rPr lang="en-US" sz="2000" i="1">
                <a:solidFill>
                  <a:srgbClr val="00279F"/>
                </a:solidFill>
                <a:latin typeface="Times New Roman" pitchFamily="18" charset="0"/>
              </a:rPr>
              <a:t>p</a:t>
            </a:r>
            <a:r>
              <a:rPr lang="en-US" sz="2000">
                <a:solidFill>
                  <a:srgbClr val="00279F"/>
                </a:solidFill>
                <a:latin typeface="Times New Roman" pitchFamily="18" charset="0"/>
              </a:rPr>
              <a:t> and standard deviation</a:t>
            </a:r>
          </a:p>
          <a:p>
            <a:pPr latinLnBrk="1">
              <a:defRPr/>
            </a:pPr>
            <a:endParaRPr lang="en-US" sz="2000">
              <a:solidFill>
                <a:srgbClr val="00279F"/>
              </a:solidFill>
              <a:latin typeface="Times New Roman" pitchFamily="18" charset="0"/>
            </a:endParaRPr>
          </a:p>
        </p:txBody>
      </p:sp>
      <p:graphicFrame>
        <p:nvGraphicFramePr>
          <p:cNvPr id="16387" name="Object 7"/>
          <p:cNvGraphicFramePr>
            <a:graphicFrameLocks/>
          </p:cNvGraphicFramePr>
          <p:nvPr/>
        </p:nvGraphicFramePr>
        <p:xfrm>
          <a:off x="2333625" y="4956175"/>
          <a:ext cx="508000" cy="376238"/>
        </p:xfrm>
        <a:graphic>
          <a:graphicData uri="http://schemas.openxmlformats.org/presentationml/2006/ole">
            <mc:AlternateContent xmlns:mc="http://schemas.openxmlformats.org/markup-compatibility/2006">
              <mc:Choice xmlns:v="urn:schemas-microsoft-com:vml" Requires="v">
                <p:oleObj spid="_x0000_s12291" name="Equation" r:id="rId6" imgW="885600" imgH="398160" progId="Equation.3">
                  <p:embed/>
                </p:oleObj>
              </mc:Choice>
              <mc:Fallback>
                <p:oleObj name="Equation" r:id="rId6" imgW="885600" imgH="398160" progId="Equation.3">
                  <p:embed/>
                  <p:pic>
                    <p:nvPicPr>
                      <p:cNvPr id="16387"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3625" y="4956175"/>
                        <a:ext cx="5080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8" name="Object 8"/>
          <p:cNvGraphicFramePr>
            <a:graphicFrameLocks/>
          </p:cNvGraphicFramePr>
          <p:nvPr/>
        </p:nvGraphicFramePr>
        <p:xfrm>
          <a:off x="1908175" y="5599113"/>
          <a:ext cx="2076450" cy="800100"/>
        </p:xfrm>
        <a:graphic>
          <a:graphicData uri="http://schemas.openxmlformats.org/presentationml/2006/ole">
            <mc:AlternateContent xmlns:mc="http://schemas.openxmlformats.org/markup-compatibility/2006">
              <mc:Choice xmlns:v="urn:schemas-microsoft-com:vml" Requires="v">
                <p:oleObj spid="_x0000_s12292" name="Equation" r:id="rId8" imgW="1971360" imgH="957240" progId="Equation.3">
                  <p:embed/>
                </p:oleObj>
              </mc:Choice>
              <mc:Fallback>
                <p:oleObj name="Equation" r:id="rId8" imgW="1971360" imgH="957240" progId="Equation.3">
                  <p:embed/>
                  <p:pic>
                    <p:nvPicPr>
                      <p:cNvPr id="16388"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5599113"/>
                        <a:ext cx="20764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2" name="Rectangle 9"/>
          <p:cNvSpPr>
            <a:spLocks noChangeArrowheads="1"/>
          </p:cNvSpPr>
          <p:nvPr/>
        </p:nvSpPr>
        <p:spPr bwMode="auto">
          <a:xfrm>
            <a:off x="731838" y="3611563"/>
            <a:ext cx="22082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Sample proportion: </a:t>
            </a:r>
          </a:p>
        </p:txBody>
      </p:sp>
      <p:sp>
        <p:nvSpPr>
          <p:cNvPr id="16393" name="Line 70"/>
          <p:cNvSpPr>
            <a:spLocks noChangeShapeType="1"/>
          </p:cNvSpPr>
          <p:nvPr/>
        </p:nvSpPr>
        <p:spPr bwMode="auto">
          <a:xfrm>
            <a:off x="8120063" y="5880100"/>
            <a:ext cx="333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16394" name="Line 73"/>
          <p:cNvSpPr>
            <a:spLocks noChangeShapeType="1"/>
          </p:cNvSpPr>
          <p:nvPr/>
        </p:nvSpPr>
        <p:spPr bwMode="auto">
          <a:xfrm>
            <a:off x="8040688" y="5880100"/>
            <a:ext cx="6191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16395" name="Line 75"/>
          <p:cNvSpPr>
            <a:spLocks noChangeShapeType="1"/>
          </p:cNvSpPr>
          <p:nvPr/>
        </p:nvSpPr>
        <p:spPr bwMode="auto">
          <a:xfrm>
            <a:off x="7964488" y="5880100"/>
            <a:ext cx="571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16396" name="Line 77"/>
          <p:cNvSpPr>
            <a:spLocks noChangeShapeType="1"/>
          </p:cNvSpPr>
          <p:nvPr/>
        </p:nvSpPr>
        <p:spPr bwMode="auto">
          <a:xfrm>
            <a:off x="7886700" y="5880100"/>
            <a:ext cx="571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sp>
        <p:nvSpPr>
          <p:cNvPr id="16397" name="Line 79"/>
          <p:cNvSpPr>
            <a:spLocks noChangeShapeType="1"/>
          </p:cNvSpPr>
          <p:nvPr/>
        </p:nvSpPr>
        <p:spPr bwMode="auto">
          <a:xfrm>
            <a:off x="7810500" y="5880100"/>
            <a:ext cx="555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IN"/>
          </a:p>
        </p:txBody>
      </p:sp>
      <p:grpSp>
        <p:nvGrpSpPr>
          <p:cNvPr id="16398" name="Group 282"/>
          <p:cNvGrpSpPr>
            <a:grpSpLocks/>
          </p:cNvGrpSpPr>
          <p:nvPr/>
        </p:nvGrpSpPr>
        <p:grpSpPr bwMode="auto">
          <a:xfrm>
            <a:off x="6019800" y="4881563"/>
            <a:ext cx="2667000" cy="1747837"/>
            <a:chOff x="4056" y="3004"/>
            <a:chExt cx="1391" cy="1005"/>
          </a:xfrm>
        </p:grpSpPr>
        <p:sp>
          <p:nvSpPr>
            <p:cNvPr id="16534" name="Freeform 12"/>
            <p:cNvSpPr>
              <a:spLocks/>
            </p:cNvSpPr>
            <p:nvPr/>
          </p:nvSpPr>
          <p:spPr bwMode="auto">
            <a:xfrm>
              <a:off x="4056" y="3004"/>
              <a:ext cx="1391" cy="1005"/>
            </a:xfrm>
            <a:custGeom>
              <a:avLst/>
              <a:gdLst>
                <a:gd name="T0" fmla="*/ 0 w 1367"/>
                <a:gd name="T1" fmla="*/ 1004 h 1005"/>
                <a:gd name="T2" fmla="*/ 1570 w 1367"/>
                <a:gd name="T3" fmla="*/ 1004 h 1005"/>
                <a:gd name="T4" fmla="*/ 1570 w 1367"/>
                <a:gd name="T5" fmla="*/ 0 h 1005"/>
                <a:gd name="T6" fmla="*/ 0 w 1367"/>
                <a:gd name="T7" fmla="*/ 0 h 1005"/>
                <a:gd name="T8" fmla="*/ 0 w 1367"/>
                <a:gd name="T9" fmla="*/ 1004 h 1005"/>
                <a:gd name="T10" fmla="*/ 0 60000 65536"/>
                <a:gd name="T11" fmla="*/ 0 60000 65536"/>
                <a:gd name="T12" fmla="*/ 0 60000 65536"/>
                <a:gd name="T13" fmla="*/ 0 60000 65536"/>
                <a:gd name="T14" fmla="*/ 0 60000 65536"/>
                <a:gd name="T15" fmla="*/ 0 w 1367"/>
                <a:gd name="T16" fmla="*/ 0 h 1005"/>
                <a:gd name="T17" fmla="*/ 1367 w 1367"/>
                <a:gd name="T18" fmla="*/ 1005 h 1005"/>
              </a:gdLst>
              <a:ahLst/>
              <a:cxnLst>
                <a:cxn ang="T10">
                  <a:pos x="T0" y="T1"/>
                </a:cxn>
                <a:cxn ang="T11">
                  <a:pos x="T2" y="T3"/>
                </a:cxn>
                <a:cxn ang="T12">
                  <a:pos x="T4" y="T5"/>
                </a:cxn>
                <a:cxn ang="T13">
                  <a:pos x="T6" y="T7"/>
                </a:cxn>
                <a:cxn ang="T14">
                  <a:pos x="T8" y="T9"/>
                </a:cxn>
              </a:cxnLst>
              <a:rect l="T15" t="T16" r="T17" b="T18"/>
              <a:pathLst>
                <a:path w="1367" h="1005">
                  <a:moveTo>
                    <a:pt x="0" y="1004"/>
                  </a:moveTo>
                  <a:lnTo>
                    <a:pt x="1366" y="1004"/>
                  </a:lnTo>
                  <a:lnTo>
                    <a:pt x="1366" y="0"/>
                  </a:lnTo>
                  <a:lnTo>
                    <a:pt x="0" y="0"/>
                  </a:lnTo>
                  <a:lnTo>
                    <a:pt x="0" y="1004"/>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grpSp>
          <p:nvGrpSpPr>
            <p:cNvPr id="16535" name="Group 279"/>
            <p:cNvGrpSpPr>
              <a:grpSpLocks/>
            </p:cNvGrpSpPr>
            <p:nvPr/>
          </p:nvGrpSpPr>
          <p:grpSpPr bwMode="auto">
            <a:xfrm>
              <a:off x="4073" y="3008"/>
              <a:ext cx="1343" cy="991"/>
              <a:chOff x="4133" y="2996"/>
              <a:chExt cx="1166" cy="979"/>
            </a:xfrm>
          </p:grpSpPr>
          <p:sp>
            <p:nvSpPr>
              <p:cNvPr id="16536" name="Freeform 13"/>
              <p:cNvSpPr>
                <a:spLocks/>
              </p:cNvSpPr>
              <p:nvPr/>
            </p:nvSpPr>
            <p:spPr bwMode="auto">
              <a:xfrm>
                <a:off x="4328" y="3154"/>
                <a:ext cx="821" cy="562"/>
              </a:xfrm>
              <a:custGeom>
                <a:avLst/>
                <a:gdLst>
                  <a:gd name="T0" fmla="*/ 0 w 821"/>
                  <a:gd name="T1" fmla="*/ 561 h 562"/>
                  <a:gd name="T2" fmla="*/ 820 w 821"/>
                  <a:gd name="T3" fmla="*/ 561 h 562"/>
                  <a:gd name="T4" fmla="*/ 820 w 821"/>
                  <a:gd name="T5" fmla="*/ 0 h 562"/>
                  <a:gd name="T6" fmla="*/ 0 w 821"/>
                  <a:gd name="T7" fmla="*/ 0 h 562"/>
                  <a:gd name="T8" fmla="*/ 0 w 821"/>
                  <a:gd name="T9" fmla="*/ 561 h 562"/>
                  <a:gd name="T10" fmla="*/ 0 60000 65536"/>
                  <a:gd name="T11" fmla="*/ 0 60000 65536"/>
                  <a:gd name="T12" fmla="*/ 0 60000 65536"/>
                  <a:gd name="T13" fmla="*/ 0 60000 65536"/>
                  <a:gd name="T14" fmla="*/ 0 60000 65536"/>
                  <a:gd name="T15" fmla="*/ 0 w 821"/>
                  <a:gd name="T16" fmla="*/ 0 h 562"/>
                  <a:gd name="T17" fmla="*/ 821 w 821"/>
                  <a:gd name="T18" fmla="*/ 562 h 562"/>
                </a:gdLst>
                <a:ahLst/>
                <a:cxnLst>
                  <a:cxn ang="T10">
                    <a:pos x="T0" y="T1"/>
                  </a:cxn>
                  <a:cxn ang="T11">
                    <a:pos x="T2" y="T3"/>
                  </a:cxn>
                  <a:cxn ang="T12">
                    <a:pos x="T4" y="T5"/>
                  </a:cxn>
                  <a:cxn ang="T13">
                    <a:pos x="T6" y="T7"/>
                  </a:cxn>
                  <a:cxn ang="T14">
                    <a:pos x="T8" y="T9"/>
                  </a:cxn>
                </a:cxnLst>
                <a:rect l="T15" t="T16" r="T17" b="T18"/>
                <a:pathLst>
                  <a:path w="821" h="562">
                    <a:moveTo>
                      <a:pt x="0" y="561"/>
                    </a:moveTo>
                    <a:lnTo>
                      <a:pt x="820" y="561"/>
                    </a:lnTo>
                    <a:lnTo>
                      <a:pt x="820" y="0"/>
                    </a:lnTo>
                    <a:lnTo>
                      <a:pt x="0" y="0"/>
                    </a:lnTo>
                    <a:lnTo>
                      <a:pt x="0" y="561"/>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537" name="Rectangle 14"/>
              <p:cNvSpPr>
                <a:spLocks noChangeArrowheads="1"/>
              </p:cNvSpPr>
              <p:nvPr/>
            </p:nvSpPr>
            <p:spPr bwMode="auto">
              <a:xfrm>
                <a:off x="5061"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38" name="Rectangle 15"/>
              <p:cNvSpPr>
                <a:spLocks noChangeArrowheads="1"/>
              </p:cNvSpPr>
              <p:nvPr/>
            </p:nvSpPr>
            <p:spPr bwMode="auto">
              <a:xfrm>
                <a:off x="5079"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5</a:t>
                </a:r>
              </a:p>
            </p:txBody>
          </p:sp>
          <p:sp>
            <p:nvSpPr>
              <p:cNvPr id="16539" name="Rectangle 16"/>
              <p:cNvSpPr>
                <a:spLocks noChangeArrowheads="1"/>
              </p:cNvSpPr>
              <p:nvPr/>
            </p:nvSpPr>
            <p:spPr bwMode="auto">
              <a:xfrm>
                <a:off x="5011"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0" name="Rectangle 17"/>
              <p:cNvSpPr>
                <a:spLocks noChangeArrowheads="1"/>
              </p:cNvSpPr>
              <p:nvPr/>
            </p:nvSpPr>
            <p:spPr bwMode="auto">
              <a:xfrm>
                <a:off x="5030"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4</a:t>
                </a:r>
              </a:p>
            </p:txBody>
          </p:sp>
          <p:sp>
            <p:nvSpPr>
              <p:cNvPr id="16541" name="Rectangle 18"/>
              <p:cNvSpPr>
                <a:spLocks noChangeArrowheads="1"/>
              </p:cNvSpPr>
              <p:nvPr/>
            </p:nvSpPr>
            <p:spPr bwMode="auto">
              <a:xfrm>
                <a:off x="4960"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2" name="Rectangle 19"/>
              <p:cNvSpPr>
                <a:spLocks noChangeArrowheads="1"/>
              </p:cNvSpPr>
              <p:nvPr/>
            </p:nvSpPr>
            <p:spPr bwMode="auto">
              <a:xfrm>
                <a:off x="4979"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3</a:t>
                </a:r>
              </a:p>
            </p:txBody>
          </p:sp>
          <p:sp>
            <p:nvSpPr>
              <p:cNvPr id="16543" name="Rectangle 20"/>
              <p:cNvSpPr>
                <a:spLocks noChangeArrowheads="1"/>
              </p:cNvSpPr>
              <p:nvPr/>
            </p:nvSpPr>
            <p:spPr bwMode="auto">
              <a:xfrm>
                <a:off x="4911"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4" name="Rectangle 21"/>
              <p:cNvSpPr>
                <a:spLocks noChangeArrowheads="1"/>
              </p:cNvSpPr>
              <p:nvPr/>
            </p:nvSpPr>
            <p:spPr bwMode="auto">
              <a:xfrm>
                <a:off x="4929"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2</a:t>
                </a:r>
              </a:p>
            </p:txBody>
          </p:sp>
          <p:sp>
            <p:nvSpPr>
              <p:cNvPr id="16545" name="Rectangle 22"/>
              <p:cNvSpPr>
                <a:spLocks noChangeArrowheads="1"/>
              </p:cNvSpPr>
              <p:nvPr/>
            </p:nvSpPr>
            <p:spPr bwMode="auto">
              <a:xfrm>
                <a:off x="4863"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6" name="Rectangle 23"/>
              <p:cNvSpPr>
                <a:spLocks noChangeArrowheads="1"/>
              </p:cNvSpPr>
              <p:nvPr/>
            </p:nvSpPr>
            <p:spPr bwMode="auto">
              <a:xfrm>
                <a:off x="4881"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7" name="Rectangle 24"/>
              <p:cNvSpPr>
                <a:spLocks noChangeArrowheads="1"/>
              </p:cNvSpPr>
              <p:nvPr/>
            </p:nvSpPr>
            <p:spPr bwMode="auto">
              <a:xfrm>
                <a:off x="4813"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48" name="Rectangle 25"/>
              <p:cNvSpPr>
                <a:spLocks noChangeArrowheads="1"/>
              </p:cNvSpPr>
              <p:nvPr/>
            </p:nvSpPr>
            <p:spPr bwMode="auto">
              <a:xfrm>
                <a:off x="4831"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49" name="Rectangle 26"/>
              <p:cNvSpPr>
                <a:spLocks noChangeArrowheads="1"/>
              </p:cNvSpPr>
              <p:nvPr/>
            </p:nvSpPr>
            <p:spPr bwMode="auto">
              <a:xfrm>
                <a:off x="4772"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9</a:t>
                </a:r>
              </a:p>
            </p:txBody>
          </p:sp>
          <p:sp>
            <p:nvSpPr>
              <p:cNvPr id="16550" name="Rectangle 27"/>
              <p:cNvSpPr>
                <a:spLocks noChangeArrowheads="1"/>
              </p:cNvSpPr>
              <p:nvPr/>
            </p:nvSpPr>
            <p:spPr bwMode="auto">
              <a:xfrm>
                <a:off x="4723"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8</a:t>
                </a:r>
              </a:p>
            </p:txBody>
          </p:sp>
          <p:sp>
            <p:nvSpPr>
              <p:cNvPr id="16551" name="Rectangle 28"/>
              <p:cNvSpPr>
                <a:spLocks noChangeArrowheads="1"/>
              </p:cNvSpPr>
              <p:nvPr/>
            </p:nvSpPr>
            <p:spPr bwMode="auto">
              <a:xfrm>
                <a:off x="4674"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7</a:t>
                </a:r>
              </a:p>
            </p:txBody>
          </p:sp>
          <p:sp>
            <p:nvSpPr>
              <p:cNvPr id="16552" name="Rectangle 29"/>
              <p:cNvSpPr>
                <a:spLocks noChangeArrowheads="1"/>
              </p:cNvSpPr>
              <p:nvPr/>
            </p:nvSpPr>
            <p:spPr bwMode="auto">
              <a:xfrm>
                <a:off x="4623"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6</a:t>
                </a:r>
              </a:p>
            </p:txBody>
          </p:sp>
          <p:sp>
            <p:nvSpPr>
              <p:cNvPr id="16553" name="Rectangle 30"/>
              <p:cNvSpPr>
                <a:spLocks noChangeArrowheads="1"/>
              </p:cNvSpPr>
              <p:nvPr/>
            </p:nvSpPr>
            <p:spPr bwMode="auto">
              <a:xfrm>
                <a:off x="4574"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5</a:t>
                </a:r>
              </a:p>
            </p:txBody>
          </p:sp>
          <p:sp>
            <p:nvSpPr>
              <p:cNvPr id="16554" name="Rectangle 31"/>
              <p:cNvSpPr>
                <a:spLocks noChangeArrowheads="1"/>
              </p:cNvSpPr>
              <p:nvPr/>
            </p:nvSpPr>
            <p:spPr bwMode="auto">
              <a:xfrm>
                <a:off x="4523"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4</a:t>
                </a:r>
              </a:p>
            </p:txBody>
          </p:sp>
          <p:sp>
            <p:nvSpPr>
              <p:cNvPr id="16555" name="Rectangle 32"/>
              <p:cNvSpPr>
                <a:spLocks noChangeArrowheads="1"/>
              </p:cNvSpPr>
              <p:nvPr/>
            </p:nvSpPr>
            <p:spPr bwMode="auto">
              <a:xfrm>
                <a:off x="4475"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3</a:t>
                </a:r>
              </a:p>
            </p:txBody>
          </p:sp>
          <p:sp>
            <p:nvSpPr>
              <p:cNvPr id="16556" name="Rectangle 33"/>
              <p:cNvSpPr>
                <a:spLocks noChangeArrowheads="1"/>
              </p:cNvSpPr>
              <p:nvPr/>
            </p:nvSpPr>
            <p:spPr bwMode="auto">
              <a:xfrm>
                <a:off x="4423"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2</a:t>
                </a:r>
              </a:p>
            </p:txBody>
          </p:sp>
          <p:sp>
            <p:nvSpPr>
              <p:cNvPr id="16557" name="Rectangle 34"/>
              <p:cNvSpPr>
                <a:spLocks noChangeArrowheads="1"/>
              </p:cNvSpPr>
              <p:nvPr/>
            </p:nvSpPr>
            <p:spPr bwMode="auto">
              <a:xfrm>
                <a:off x="4375" y="3711"/>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58" name="Rectangle 35"/>
              <p:cNvSpPr>
                <a:spLocks noChangeArrowheads="1"/>
              </p:cNvSpPr>
              <p:nvPr/>
            </p:nvSpPr>
            <p:spPr bwMode="auto">
              <a:xfrm>
                <a:off x="4325" y="3711"/>
                <a:ext cx="122"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59" name="Line 36"/>
              <p:cNvSpPr>
                <a:spLocks noChangeShapeType="1"/>
              </p:cNvSpPr>
              <p:nvPr/>
            </p:nvSpPr>
            <p:spPr bwMode="auto">
              <a:xfrm>
                <a:off x="5136"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0" name="Line 37"/>
              <p:cNvSpPr>
                <a:spLocks noChangeShapeType="1"/>
              </p:cNvSpPr>
              <p:nvPr/>
            </p:nvSpPr>
            <p:spPr bwMode="auto">
              <a:xfrm>
                <a:off x="5087"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1" name="Line 38"/>
              <p:cNvSpPr>
                <a:spLocks noChangeShapeType="1"/>
              </p:cNvSpPr>
              <p:nvPr/>
            </p:nvSpPr>
            <p:spPr bwMode="auto">
              <a:xfrm>
                <a:off x="5036"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2" name="Line 39"/>
              <p:cNvSpPr>
                <a:spLocks noChangeShapeType="1"/>
              </p:cNvSpPr>
              <p:nvPr/>
            </p:nvSpPr>
            <p:spPr bwMode="auto">
              <a:xfrm>
                <a:off x="4986"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3" name="Line 40"/>
              <p:cNvSpPr>
                <a:spLocks noChangeShapeType="1"/>
              </p:cNvSpPr>
              <p:nvPr/>
            </p:nvSpPr>
            <p:spPr bwMode="auto">
              <a:xfrm>
                <a:off x="4938"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4" name="Line 41"/>
              <p:cNvSpPr>
                <a:spLocks noChangeShapeType="1"/>
              </p:cNvSpPr>
              <p:nvPr/>
            </p:nvSpPr>
            <p:spPr bwMode="auto">
              <a:xfrm>
                <a:off x="4888"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5" name="Line 42"/>
              <p:cNvSpPr>
                <a:spLocks noChangeShapeType="1"/>
              </p:cNvSpPr>
              <p:nvPr/>
            </p:nvSpPr>
            <p:spPr bwMode="auto">
              <a:xfrm>
                <a:off x="4836"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6" name="Line 43"/>
              <p:cNvSpPr>
                <a:spLocks noChangeShapeType="1"/>
              </p:cNvSpPr>
              <p:nvPr/>
            </p:nvSpPr>
            <p:spPr bwMode="auto">
              <a:xfrm>
                <a:off x="4787"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7" name="Line 44"/>
              <p:cNvSpPr>
                <a:spLocks noChangeShapeType="1"/>
              </p:cNvSpPr>
              <p:nvPr/>
            </p:nvSpPr>
            <p:spPr bwMode="auto">
              <a:xfrm>
                <a:off x="4738"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8" name="Line 45"/>
              <p:cNvSpPr>
                <a:spLocks noChangeShapeType="1"/>
              </p:cNvSpPr>
              <p:nvPr/>
            </p:nvSpPr>
            <p:spPr bwMode="auto">
              <a:xfrm>
                <a:off x="4690"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69" name="Line 46"/>
              <p:cNvSpPr>
                <a:spLocks noChangeShapeType="1"/>
              </p:cNvSpPr>
              <p:nvPr/>
            </p:nvSpPr>
            <p:spPr bwMode="auto">
              <a:xfrm>
                <a:off x="4640"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0" name="Line 47"/>
              <p:cNvSpPr>
                <a:spLocks noChangeShapeType="1"/>
              </p:cNvSpPr>
              <p:nvPr/>
            </p:nvSpPr>
            <p:spPr bwMode="auto">
              <a:xfrm>
                <a:off x="4589"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1" name="Line 48"/>
              <p:cNvSpPr>
                <a:spLocks noChangeShapeType="1"/>
              </p:cNvSpPr>
              <p:nvPr/>
            </p:nvSpPr>
            <p:spPr bwMode="auto">
              <a:xfrm>
                <a:off x="4540"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2" name="Line 49"/>
              <p:cNvSpPr>
                <a:spLocks noChangeShapeType="1"/>
              </p:cNvSpPr>
              <p:nvPr/>
            </p:nvSpPr>
            <p:spPr bwMode="auto">
              <a:xfrm>
                <a:off x="4490"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3" name="Line 50"/>
              <p:cNvSpPr>
                <a:spLocks noChangeShapeType="1"/>
              </p:cNvSpPr>
              <p:nvPr/>
            </p:nvSpPr>
            <p:spPr bwMode="auto">
              <a:xfrm>
                <a:off x="4442"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4" name="Line 51"/>
              <p:cNvSpPr>
                <a:spLocks noChangeShapeType="1"/>
              </p:cNvSpPr>
              <p:nvPr/>
            </p:nvSpPr>
            <p:spPr bwMode="auto">
              <a:xfrm>
                <a:off x="4390" y="3719"/>
                <a:ext cx="0" cy="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75" name="Rectangle 52"/>
              <p:cNvSpPr>
                <a:spLocks noChangeArrowheads="1"/>
              </p:cNvSpPr>
              <p:nvPr/>
            </p:nvSpPr>
            <p:spPr bwMode="auto">
              <a:xfrm>
                <a:off x="4178" y="3176"/>
                <a:ext cx="123"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76" name="Rectangle 53"/>
              <p:cNvSpPr>
                <a:spLocks noChangeArrowheads="1"/>
              </p:cNvSpPr>
              <p:nvPr/>
            </p:nvSpPr>
            <p:spPr bwMode="auto">
              <a:xfrm>
                <a:off x="4197" y="3176"/>
                <a:ext cx="111"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p>
            </p:txBody>
          </p:sp>
          <p:sp>
            <p:nvSpPr>
              <p:cNvPr id="16577" name="Rectangle 54"/>
              <p:cNvSpPr>
                <a:spLocks noChangeArrowheads="1"/>
              </p:cNvSpPr>
              <p:nvPr/>
            </p:nvSpPr>
            <p:spPr bwMode="auto">
              <a:xfrm>
                <a:off x="4204" y="3176"/>
                <a:ext cx="123"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2</a:t>
                </a:r>
              </a:p>
            </p:txBody>
          </p:sp>
          <p:sp>
            <p:nvSpPr>
              <p:cNvPr id="16578" name="Rectangle 55"/>
              <p:cNvSpPr>
                <a:spLocks noChangeArrowheads="1"/>
              </p:cNvSpPr>
              <p:nvPr/>
            </p:nvSpPr>
            <p:spPr bwMode="auto">
              <a:xfrm>
                <a:off x="4178" y="3416"/>
                <a:ext cx="123"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79" name="Rectangle 56"/>
              <p:cNvSpPr>
                <a:spLocks noChangeArrowheads="1"/>
              </p:cNvSpPr>
              <p:nvPr/>
            </p:nvSpPr>
            <p:spPr bwMode="auto">
              <a:xfrm>
                <a:off x="4197" y="3416"/>
                <a:ext cx="111"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p>
            </p:txBody>
          </p:sp>
          <p:sp>
            <p:nvSpPr>
              <p:cNvPr id="16580" name="Rectangle 57"/>
              <p:cNvSpPr>
                <a:spLocks noChangeArrowheads="1"/>
              </p:cNvSpPr>
              <p:nvPr/>
            </p:nvSpPr>
            <p:spPr bwMode="auto">
              <a:xfrm>
                <a:off x="4204" y="3416"/>
                <a:ext cx="123" cy="112"/>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p>
            </p:txBody>
          </p:sp>
          <p:sp>
            <p:nvSpPr>
              <p:cNvPr id="16581" name="Rectangle 58"/>
              <p:cNvSpPr>
                <a:spLocks noChangeArrowheads="1"/>
              </p:cNvSpPr>
              <p:nvPr/>
            </p:nvSpPr>
            <p:spPr bwMode="auto">
              <a:xfrm>
                <a:off x="4178" y="3657"/>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82" name="Rectangle 59"/>
              <p:cNvSpPr>
                <a:spLocks noChangeArrowheads="1"/>
              </p:cNvSpPr>
              <p:nvPr/>
            </p:nvSpPr>
            <p:spPr bwMode="auto">
              <a:xfrm>
                <a:off x="4197" y="3657"/>
                <a:ext cx="111"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p>
            </p:txBody>
          </p:sp>
          <p:sp>
            <p:nvSpPr>
              <p:cNvPr id="16583" name="Rectangle 60"/>
              <p:cNvSpPr>
                <a:spLocks noChangeArrowheads="1"/>
              </p:cNvSpPr>
              <p:nvPr/>
            </p:nvSpPr>
            <p:spPr bwMode="auto">
              <a:xfrm>
                <a:off x="4204" y="3657"/>
                <a:ext cx="123"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p>
            </p:txBody>
          </p:sp>
          <p:sp>
            <p:nvSpPr>
              <p:cNvPr id="16584" name="Line 61"/>
              <p:cNvSpPr>
                <a:spLocks noChangeShapeType="1"/>
              </p:cNvSpPr>
              <p:nvPr/>
            </p:nvSpPr>
            <p:spPr bwMode="auto">
              <a:xfrm flipH="1">
                <a:off x="4296" y="3227"/>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85" name="Line 62"/>
              <p:cNvSpPr>
                <a:spLocks noChangeShapeType="1"/>
              </p:cNvSpPr>
              <p:nvPr/>
            </p:nvSpPr>
            <p:spPr bwMode="auto">
              <a:xfrm flipH="1">
                <a:off x="4296" y="3467"/>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86" name="Line 63"/>
              <p:cNvSpPr>
                <a:spLocks noChangeShapeType="1"/>
              </p:cNvSpPr>
              <p:nvPr/>
            </p:nvSpPr>
            <p:spPr bwMode="auto">
              <a:xfrm flipH="1">
                <a:off x="4296" y="3704"/>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87" name="Line 64"/>
              <p:cNvSpPr>
                <a:spLocks noChangeShapeType="1"/>
              </p:cNvSpPr>
              <p:nvPr/>
            </p:nvSpPr>
            <p:spPr bwMode="auto">
              <a:xfrm>
                <a:off x="4346" y="3715"/>
                <a:ext cx="7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88" name="Rectangle 65"/>
              <p:cNvSpPr>
                <a:spLocks noChangeArrowheads="1"/>
              </p:cNvSpPr>
              <p:nvPr/>
            </p:nvSpPr>
            <p:spPr bwMode="auto">
              <a:xfrm rot="-5400000">
                <a:off x="4112" y="3404"/>
                <a:ext cx="149" cy="107"/>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P</a:t>
                </a:r>
              </a:p>
            </p:txBody>
          </p:sp>
          <p:sp>
            <p:nvSpPr>
              <p:cNvPr id="16589" name="Rectangle 66"/>
              <p:cNvSpPr>
                <a:spLocks noChangeArrowheads="1"/>
              </p:cNvSpPr>
              <p:nvPr/>
            </p:nvSpPr>
            <p:spPr bwMode="auto">
              <a:xfrm rot="-5400000">
                <a:off x="4121" y="3383"/>
                <a:ext cx="132" cy="107"/>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p>
            </p:txBody>
          </p:sp>
          <p:sp>
            <p:nvSpPr>
              <p:cNvPr id="16590" name="Rectangle 67"/>
              <p:cNvSpPr>
                <a:spLocks noChangeArrowheads="1"/>
              </p:cNvSpPr>
              <p:nvPr/>
            </p:nvSpPr>
            <p:spPr bwMode="auto">
              <a:xfrm rot="-5400000">
                <a:off x="4112" y="3363"/>
                <a:ext cx="149" cy="107"/>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X</a:t>
                </a:r>
              </a:p>
            </p:txBody>
          </p:sp>
          <p:sp>
            <p:nvSpPr>
              <p:cNvPr id="16591" name="Rectangle 68"/>
              <p:cNvSpPr>
                <a:spLocks noChangeArrowheads="1"/>
              </p:cNvSpPr>
              <p:nvPr/>
            </p:nvSpPr>
            <p:spPr bwMode="auto">
              <a:xfrm rot="-5400000">
                <a:off x="4121" y="3344"/>
                <a:ext cx="131" cy="107"/>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p>
            </p:txBody>
          </p:sp>
          <p:sp>
            <p:nvSpPr>
              <p:cNvPr id="16592" name="Line 69"/>
              <p:cNvSpPr>
                <a:spLocks noChangeShapeType="1"/>
              </p:cNvSpPr>
              <p:nvPr/>
            </p:nvSpPr>
            <p:spPr bwMode="auto">
              <a:xfrm flipV="1">
                <a:off x="4328" y="3161"/>
                <a:ext cx="0" cy="54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93" name="Line 71"/>
              <p:cNvSpPr>
                <a:spLocks noChangeShapeType="1"/>
              </p:cNvSpPr>
              <p:nvPr/>
            </p:nvSpPr>
            <p:spPr bwMode="auto">
              <a:xfrm flipH="1">
                <a:off x="5111" y="3704"/>
                <a:ext cx="2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94" name="Line 72"/>
              <p:cNvSpPr>
                <a:spLocks noChangeShapeType="1"/>
              </p:cNvSpPr>
              <p:nvPr/>
            </p:nvSpPr>
            <p:spPr bwMode="auto">
              <a:xfrm>
                <a:off x="5119" y="3704"/>
                <a:ext cx="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95" name="Freeform 74"/>
              <p:cNvSpPr>
                <a:spLocks/>
              </p:cNvSpPr>
              <p:nvPr/>
            </p:nvSpPr>
            <p:spPr bwMode="auto">
              <a:xfrm>
                <a:off x="5065" y="3704"/>
                <a:ext cx="40" cy="1"/>
              </a:xfrm>
              <a:custGeom>
                <a:avLst/>
                <a:gdLst>
                  <a:gd name="T0" fmla="*/ 0 w 40"/>
                  <a:gd name="T1" fmla="*/ 0 h 1"/>
                  <a:gd name="T2" fmla="*/ 39 w 40"/>
                  <a:gd name="T3" fmla="*/ 0 h 1"/>
                  <a:gd name="T4" fmla="*/ 0 w 40"/>
                  <a:gd name="T5" fmla="*/ 0 h 1"/>
                  <a:gd name="T6" fmla="*/ 0 60000 65536"/>
                  <a:gd name="T7" fmla="*/ 0 60000 65536"/>
                  <a:gd name="T8" fmla="*/ 0 60000 65536"/>
                  <a:gd name="T9" fmla="*/ 0 w 40"/>
                  <a:gd name="T10" fmla="*/ 0 h 1"/>
                  <a:gd name="T11" fmla="*/ 40 w 40"/>
                  <a:gd name="T12" fmla="*/ 1 h 1"/>
                </a:gdLst>
                <a:ahLst/>
                <a:cxnLst>
                  <a:cxn ang="T6">
                    <a:pos x="T0" y="T1"/>
                  </a:cxn>
                  <a:cxn ang="T7">
                    <a:pos x="T2" y="T3"/>
                  </a:cxn>
                  <a:cxn ang="T8">
                    <a:pos x="T4" y="T5"/>
                  </a:cxn>
                </a:cxnLst>
                <a:rect l="T9" t="T10" r="T11" b="T12"/>
                <a:pathLst>
                  <a:path w="40" h="1">
                    <a:moveTo>
                      <a:pt x="0" y="0"/>
                    </a:moveTo>
                    <a:lnTo>
                      <a:pt x="39" y="0"/>
                    </a:lnTo>
                    <a:lnTo>
                      <a:pt x="0" y="0"/>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596" name="Freeform 76"/>
              <p:cNvSpPr>
                <a:spLocks/>
              </p:cNvSpPr>
              <p:nvPr/>
            </p:nvSpPr>
            <p:spPr bwMode="auto">
              <a:xfrm>
                <a:off x="5017" y="3704"/>
                <a:ext cx="37" cy="1"/>
              </a:xfrm>
              <a:custGeom>
                <a:avLst/>
                <a:gdLst>
                  <a:gd name="T0" fmla="*/ 0 w 37"/>
                  <a:gd name="T1" fmla="*/ 0 h 1"/>
                  <a:gd name="T2" fmla="*/ 36 w 37"/>
                  <a:gd name="T3" fmla="*/ 0 h 1"/>
                  <a:gd name="T4" fmla="*/ 0 w 37"/>
                  <a:gd name="T5" fmla="*/ 0 h 1"/>
                  <a:gd name="T6" fmla="*/ 0 60000 65536"/>
                  <a:gd name="T7" fmla="*/ 0 60000 65536"/>
                  <a:gd name="T8" fmla="*/ 0 60000 65536"/>
                  <a:gd name="T9" fmla="*/ 0 w 37"/>
                  <a:gd name="T10" fmla="*/ 0 h 1"/>
                  <a:gd name="T11" fmla="*/ 37 w 37"/>
                  <a:gd name="T12" fmla="*/ 1 h 1"/>
                </a:gdLst>
                <a:ahLst/>
                <a:cxnLst>
                  <a:cxn ang="T6">
                    <a:pos x="T0" y="T1"/>
                  </a:cxn>
                  <a:cxn ang="T7">
                    <a:pos x="T2" y="T3"/>
                  </a:cxn>
                  <a:cxn ang="T8">
                    <a:pos x="T4" y="T5"/>
                  </a:cxn>
                </a:cxnLst>
                <a:rect l="T9" t="T10" r="T11" b="T12"/>
                <a:pathLst>
                  <a:path w="37" h="1">
                    <a:moveTo>
                      <a:pt x="0" y="0"/>
                    </a:moveTo>
                    <a:lnTo>
                      <a:pt x="36" y="0"/>
                    </a:lnTo>
                    <a:lnTo>
                      <a:pt x="0" y="0"/>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597" name="Freeform 78"/>
              <p:cNvSpPr>
                <a:spLocks/>
              </p:cNvSpPr>
              <p:nvPr/>
            </p:nvSpPr>
            <p:spPr bwMode="auto">
              <a:xfrm>
                <a:off x="4968" y="3704"/>
                <a:ext cx="37" cy="1"/>
              </a:xfrm>
              <a:custGeom>
                <a:avLst/>
                <a:gdLst>
                  <a:gd name="T0" fmla="*/ 0 w 37"/>
                  <a:gd name="T1" fmla="*/ 0 h 1"/>
                  <a:gd name="T2" fmla="*/ 36 w 37"/>
                  <a:gd name="T3" fmla="*/ 0 h 1"/>
                  <a:gd name="T4" fmla="*/ 0 w 37"/>
                  <a:gd name="T5" fmla="*/ 0 h 1"/>
                  <a:gd name="T6" fmla="*/ 0 60000 65536"/>
                  <a:gd name="T7" fmla="*/ 0 60000 65536"/>
                  <a:gd name="T8" fmla="*/ 0 60000 65536"/>
                  <a:gd name="T9" fmla="*/ 0 w 37"/>
                  <a:gd name="T10" fmla="*/ 0 h 1"/>
                  <a:gd name="T11" fmla="*/ 37 w 37"/>
                  <a:gd name="T12" fmla="*/ 1 h 1"/>
                </a:gdLst>
                <a:ahLst/>
                <a:cxnLst>
                  <a:cxn ang="T6">
                    <a:pos x="T0" y="T1"/>
                  </a:cxn>
                  <a:cxn ang="T7">
                    <a:pos x="T2" y="T3"/>
                  </a:cxn>
                  <a:cxn ang="T8">
                    <a:pos x="T4" y="T5"/>
                  </a:cxn>
                </a:cxnLst>
                <a:rect l="T9" t="T10" r="T11" b="T12"/>
                <a:pathLst>
                  <a:path w="37" h="1">
                    <a:moveTo>
                      <a:pt x="0" y="0"/>
                    </a:moveTo>
                    <a:lnTo>
                      <a:pt x="36" y="0"/>
                    </a:lnTo>
                    <a:lnTo>
                      <a:pt x="0" y="0"/>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598" name="Freeform 80"/>
              <p:cNvSpPr>
                <a:spLocks/>
              </p:cNvSpPr>
              <p:nvPr/>
            </p:nvSpPr>
            <p:spPr bwMode="auto">
              <a:xfrm>
                <a:off x="4920" y="3704"/>
                <a:ext cx="36" cy="1"/>
              </a:xfrm>
              <a:custGeom>
                <a:avLst/>
                <a:gdLst>
                  <a:gd name="T0" fmla="*/ 0 w 36"/>
                  <a:gd name="T1" fmla="*/ 0 h 1"/>
                  <a:gd name="T2" fmla="*/ 35 w 36"/>
                  <a:gd name="T3" fmla="*/ 0 h 1"/>
                  <a:gd name="T4" fmla="*/ 0 w 36"/>
                  <a:gd name="T5" fmla="*/ 0 h 1"/>
                  <a:gd name="T6" fmla="*/ 0 60000 65536"/>
                  <a:gd name="T7" fmla="*/ 0 60000 65536"/>
                  <a:gd name="T8" fmla="*/ 0 60000 65536"/>
                  <a:gd name="T9" fmla="*/ 0 w 36"/>
                  <a:gd name="T10" fmla="*/ 0 h 1"/>
                  <a:gd name="T11" fmla="*/ 36 w 36"/>
                  <a:gd name="T12" fmla="*/ 1 h 1"/>
                </a:gdLst>
                <a:ahLst/>
                <a:cxnLst>
                  <a:cxn ang="T6">
                    <a:pos x="T0" y="T1"/>
                  </a:cxn>
                  <a:cxn ang="T7">
                    <a:pos x="T2" y="T3"/>
                  </a:cxn>
                  <a:cxn ang="T8">
                    <a:pos x="T4" y="T5"/>
                  </a:cxn>
                </a:cxnLst>
                <a:rect l="T9" t="T10" r="T11" b="T12"/>
                <a:pathLst>
                  <a:path w="36" h="1">
                    <a:moveTo>
                      <a:pt x="0" y="0"/>
                    </a:moveTo>
                    <a:lnTo>
                      <a:pt x="35" y="0"/>
                    </a:lnTo>
                    <a:lnTo>
                      <a:pt x="0" y="0"/>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599" name="Freeform 81"/>
              <p:cNvSpPr>
                <a:spLocks/>
              </p:cNvSpPr>
              <p:nvPr/>
            </p:nvSpPr>
            <p:spPr bwMode="auto">
              <a:xfrm>
                <a:off x="4867" y="3698"/>
                <a:ext cx="34" cy="1"/>
              </a:xfrm>
              <a:custGeom>
                <a:avLst/>
                <a:gdLst>
                  <a:gd name="T0" fmla="*/ 0 w 34"/>
                  <a:gd name="T1" fmla="*/ 0 h 1"/>
                  <a:gd name="T2" fmla="*/ 33 w 34"/>
                  <a:gd name="T3" fmla="*/ 0 h 1"/>
                  <a:gd name="T4" fmla="*/ 33 w 34"/>
                  <a:gd name="T5" fmla="*/ 0 h 1"/>
                  <a:gd name="T6" fmla="*/ 0 w 34"/>
                  <a:gd name="T7" fmla="*/ 0 h 1"/>
                  <a:gd name="T8" fmla="*/ 0 w 34"/>
                  <a:gd name="T9" fmla="*/ 0 h 1"/>
                  <a:gd name="T10" fmla="*/ 0 60000 65536"/>
                  <a:gd name="T11" fmla="*/ 0 60000 65536"/>
                  <a:gd name="T12" fmla="*/ 0 60000 65536"/>
                  <a:gd name="T13" fmla="*/ 0 60000 65536"/>
                  <a:gd name="T14" fmla="*/ 0 60000 65536"/>
                  <a:gd name="T15" fmla="*/ 0 w 34"/>
                  <a:gd name="T16" fmla="*/ 0 h 1"/>
                  <a:gd name="T17" fmla="*/ 34 w 34"/>
                  <a:gd name="T18" fmla="*/ 1 h 1"/>
                </a:gdLst>
                <a:ahLst/>
                <a:cxnLst>
                  <a:cxn ang="T10">
                    <a:pos x="T0" y="T1"/>
                  </a:cxn>
                  <a:cxn ang="T11">
                    <a:pos x="T2" y="T3"/>
                  </a:cxn>
                  <a:cxn ang="T12">
                    <a:pos x="T4" y="T5"/>
                  </a:cxn>
                  <a:cxn ang="T13">
                    <a:pos x="T6" y="T7"/>
                  </a:cxn>
                  <a:cxn ang="T14">
                    <a:pos x="T8" y="T9"/>
                  </a:cxn>
                </a:cxnLst>
                <a:rect l="T15" t="T16" r="T17" b="T18"/>
                <a:pathLst>
                  <a:path w="34" h="1">
                    <a:moveTo>
                      <a:pt x="0" y="0"/>
                    </a:moveTo>
                    <a:lnTo>
                      <a:pt x="33" y="0"/>
                    </a:lnTo>
                    <a:lnTo>
                      <a:pt x="0" y="0"/>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00" name="Freeform 82"/>
              <p:cNvSpPr>
                <a:spLocks/>
              </p:cNvSpPr>
              <p:nvPr/>
            </p:nvSpPr>
            <p:spPr bwMode="auto">
              <a:xfrm>
                <a:off x="4867" y="3698"/>
                <a:ext cx="40" cy="7"/>
              </a:xfrm>
              <a:custGeom>
                <a:avLst/>
                <a:gdLst>
                  <a:gd name="T0" fmla="*/ 0 w 40"/>
                  <a:gd name="T1" fmla="*/ 6 h 7"/>
                  <a:gd name="T2" fmla="*/ 39 w 40"/>
                  <a:gd name="T3" fmla="*/ 6 h 7"/>
                  <a:gd name="T4" fmla="*/ 39 w 40"/>
                  <a:gd name="T5" fmla="*/ 0 h 7"/>
                  <a:gd name="T6" fmla="*/ 0 w 40"/>
                  <a:gd name="T7" fmla="*/ 0 h 7"/>
                  <a:gd name="T8" fmla="*/ 0 w 40"/>
                  <a:gd name="T9" fmla="*/ 6 h 7"/>
                  <a:gd name="T10" fmla="*/ 0 60000 65536"/>
                  <a:gd name="T11" fmla="*/ 0 60000 65536"/>
                  <a:gd name="T12" fmla="*/ 0 60000 65536"/>
                  <a:gd name="T13" fmla="*/ 0 60000 65536"/>
                  <a:gd name="T14" fmla="*/ 0 60000 65536"/>
                  <a:gd name="T15" fmla="*/ 0 w 40"/>
                  <a:gd name="T16" fmla="*/ 0 h 7"/>
                  <a:gd name="T17" fmla="*/ 40 w 40"/>
                  <a:gd name="T18" fmla="*/ 7 h 7"/>
                </a:gdLst>
                <a:ahLst/>
                <a:cxnLst>
                  <a:cxn ang="T10">
                    <a:pos x="T0" y="T1"/>
                  </a:cxn>
                  <a:cxn ang="T11">
                    <a:pos x="T2" y="T3"/>
                  </a:cxn>
                  <a:cxn ang="T12">
                    <a:pos x="T4" y="T5"/>
                  </a:cxn>
                  <a:cxn ang="T13">
                    <a:pos x="T6" y="T7"/>
                  </a:cxn>
                  <a:cxn ang="T14">
                    <a:pos x="T8" y="T9"/>
                  </a:cxn>
                </a:cxnLst>
                <a:rect l="T15" t="T16" r="T17" b="T18"/>
                <a:pathLst>
                  <a:path w="40" h="7">
                    <a:moveTo>
                      <a:pt x="0" y="6"/>
                    </a:moveTo>
                    <a:lnTo>
                      <a:pt x="39" y="6"/>
                    </a:lnTo>
                    <a:lnTo>
                      <a:pt x="39" y="0"/>
                    </a:lnTo>
                    <a:lnTo>
                      <a:pt x="0" y="0"/>
                    </a:lnTo>
                    <a:lnTo>
                      <a:pt x="0" y="6"/>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01" name="Freeform 83"/>
              <p:cNvSpPr>
                <a:spLocks/>
              </p:cNvSpPr>
              <p:nvPr/>
            </p:nvSpPr>
            <p:spPr bwMode="auto">
              <a:xfrm>
                <a:off x="4819" y="3678"/>
                <a:ext cx="33" cy="21"/>
              </a:xfrm>
              <a:custGeom>
                <a:avLst/>
                <a:gdLst>
                  <a:gd name="T0" fmla="*/ 0 w 33"/>
                  <a:gd name="T1" fmla="*/ 20 h 21"/>
                  <a:gd name="T2" fmla="*/ 32 w 33"/>
                  <a:gd name="T3" fmla="*/ 20 h 21"/>
                  <a:gd name="T4" fmla="*/ 32 w 33"/>
                  <a:gd name="T5" fmla="*/ 0 h 21"/>
                  <a:gd name="T6" fmla="*/ 0 w 33"/>
                  <a:gd name="T7" fmla="*/ 0 h 21"/>
                  <a:gd name="T8" fmla="*/ 0 w 33"/>
                  <a:gd name="T9" fmla="*/ 20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0" y="20"/>
                    </a:moveTo>
                    <a:lnTo>
                      <a:pt x="32" y="20"/>
                    </a:lnTo>
                    <a:lnTo>
                      <a:pt x="32" y="0"/>
                    </a:lnTo>
                    <a:lnTo>
                      <a:pt x="0" y="0"/>
                    </a:lnTo>
                    <a:lnTo>
                      <a:pt x="0" y="20"/>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02" name="Freeform 84"/>
              <p:cNvSpPr>
                <a:spLocks/>
              </p:cNvSpPr>
              <p:nvPr/>
            </p:nvSpPr>
            <p:spPr bwMode="auto">
              <a:xfrm>
                <a:off x="4819" y="3678"/>
                <a:ext cx="39" cy="27"/>
              </a:xfrm>
              <a:custGeom>
                <a:avLst/>
                <a:gdLst>
                  <a:gd name="T0" fmla="*/ 0 w 39"/>
                  <a:gd name="T1" fmla="*/ 26 h 27"/>
                  <a:gd name="T2" fmla="*/ 38 w 39"/>
                  <a:gd name="T3" fmla="*/ 26 h 27"/>
                  <a:gd name="T4" fmla="*/ 38 w 39"/>
                  <a:gd name="T5" fmla="*/ 0 h 27"/>
                  <a:gd name="T6" fmla="*/ 0 w 39"/>
                  <a:gd name="T7" fmla="*/ 0 h 27"/>
                  <a:gd name="T8" fmla="*/ 0 w 39"/>
                  <a:gd name="T9" fmla="*/ 26 h 27"/>
                  <a:gd name="T10" fmla="*/ 0 60000 65536"/>
                  <a:gd name="T11" fmla="*/ 0 60000 65536"/>
                  <a:gd name="T12" fmla="*/ 0 60000 65536"/>
                  <a:gd name="T13" fmla="*/ 0 60000 65536"/>
                  <a:gd name="T14" fmla="*/ 0 60000 65536"/>
                  <a:gd name="T15" fmla="*/ 0 w 39"/>
                  <a:gd name="T16" fmla="*/ 0 h 27"/>
                  <a:gd name="T17" fmla="*/ 39 w 39"/>
                  <a:gd name="T18" fmla="*/ 27 h 27"/>
                </a:gdLst>
                <a:ahLst/>
                <a:cxnLst>
                  <a:cxn ang="T10">
                    <a:pos x="T0" y="T1"/>
                  </a:cxn>
                  <a:cxn ang="T11">
                    <a:pos x="T2" y="T3"/>
                  </a:cxn>
                  <a:cxn ang="T12">
                    <a:pos x="T4" y="T5"/>
                  </a:cxn>
                  <a:cxn ang="T13">
                    <a:pos x="T6" y="T7"/>
                  </a:cxn>
                  <a:cxn ang="T14">
                    <a:pos x="T8" y="T9"/>
                  </a:cxn>
                </a:cxnLst>
                <a:rect l="T15" t="T16" r="T17" b="T18"/>
                <a:pathLst>
                  <a:path w="39" h="27">
                    <a:moveTo>
                      <a:pt x="0" y="26"/>
                    </a:moveTo>
                    <a:lnTo>
                      <a:pt x="38" y="26"/>
                    </a:lnTo>
                    <a:lnTo>
                      <a:pt x="38" y="0"/>
                    </a:lnTo>
                    <a:lnTo>
                      <a:pt x="0" y="0"/>
                    </a:lnTo>
                    <a:lnTo>
                      <a:pt x="0" y="26"/>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03" name="Freeform 85"/>
              <p:cNvSpPr>
                <a:spLocks/>
              </p:cNvSpPr>
              <p:nvPr/>
            </p:nvSpPr>
            <p:spPr bwMode="auto">
              <a:xfrm>
                <a:off x="4770" y="3622"/>
                <a:ext cx="31" cy="77"/>
              </a:xfrm>
              <a:custGeom>
                <a:avLst/>
                <a:gdLst>
                  <a:gd name="T0" fmla="*/ 0 w 31"/>
                  <a:gd name="T1" fmla="*/ 76 h 77"/>
                  <a:gd name="T2" fmla="*/ 30 w 31"/>
                  <a:gd name="T3" fmla="*/ 76 h 77"/>
                  <a:gd name="T4" fmla="*/ 30 w 31"/>
                  <a:gd name="T5" fmla="*/ 0 h 77"/>
                  <a:gd name="T6" fmla="*/ 0 w 31"/>
                  <a:gd name="T7" fmla="*/ 0 h 77"/>
                  <a:gd name="T8" fmla="*/ 0 w 31"/>
                  <a:gd name="T9" fmla="*/ 76 h 77"/>
                  <a:gd name="T10" fmla="*/ 0 60000 65536"/>
                  <a:gd name="T11" fmla="*/ 0 60000 65536"/>
                  <a:gd name="T12" fmla="*/ 0 60000 65536"/>
                  <a:gd name="T13" fmla="*/ 0 60000 65536"/>
                  <a:gd name="T14" fmla="*/ 0 60000 65536"/>
                  <a:gd name="T15" fmla="*/ 0 w 31"/>
                  <a:gd name="T16" fmla="*/ 0 h 77"/>
                  <a:gd name="T17" fmla="*/ 31 w 31"/>
                  <a:gd name="T18" fmla="*/ 77 h 77"/>
                </a:gdLst>
                <a:ahLst/>
                <a:cxnLst>
                  <a:cxn ang="T10">
                    <a:pos x="T0" y="T1"/>
                  </a:cxn>
                  <a:cxn ang="T11">
                    <a:pos x="T2" y="T3"/>
                  </a:cxn>
                  <a:cxn ang="T12">
                    <a:pos x="T4" y="T5"/>
                  </a:cxn>
                  <a:cxn ang="T13">
                    <a:pos x="T6" y="T7"/>
                  </a:cxn>
                  <a:cxn ang="T14">
                    <a:pos x="T8" y="T9"/>
                  </a:cxn>
                </a:cxnLst>
                <a:rect l="T15" t="T16" r="T17" b="T18"/>
                <a:pathLst>
                  <a:path w="31" h="77">
                    <a:moveTo>
                      <a:pt x="0" y="76"/>
                    </a:moveTo>
                    <a:lnTo>
                      <a:pt x="30" y="76"/>
                    </a:lnTo>
                    <a:lnTo>
                      <a:pt x="30" y="0"/>
                    </a:lnTo>
                    <a:lnTo>
                      <a:pt x="0" y="0"/>
                    </a:lnTo>
                    <a:lnTo>
                      <a:pt x="0" y="76"/>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04" name="Freeform 86"/>
              <p:cNvSpPr>
                <a:spLocks/>
              </p:cNvSpPr>
              <p:nvPr/>
            </p:nvSpPr>
            <p:spPr bwMode="auto">
              <a:xfrm>
                <a:off x="4770" y="3622"/>
                <a:ext cx="37" cy="83"/>
              </a:xfrm>
              <a:custGeom>
                <a:avLst/>
                <a:gdLst>
                  <a:gd name="T0" fmla="*/ 0 w 37"/>
                  <a:gd name="T1" fmla="*/ 82 h 83"/>
                  <a:gd name="T2" fmla="*/ 36 w 37"/>
                  <a:gd name="T3" fmla="*/ 82 h 83"/>
                  <a:gd name="T4" fmla="*/ 36 w 37"/>
                  <a:gd name="T5" fmla="*/ 0 h 83"/>
                  <a:gd name="T6" fmla="*/ 0 w 37"/>
                  <a:gd name="T7" fmla="*/ 0 h 83"/>
                  <a:gd name="T8" fmla="*/ 0 w 37"/>
                  <a:gd name="T9" fmla="*/ 82 h 83"/>
                  <a:gd name="T10" fmla="*/ 0 60000 65536"/>
                  <a:gd name="T11" fmla="*/ 0 60000 65536"/>
                  <a:gd name="T12" fmla="*/ 0 60000 65536"/>
                  <a:gd name="T13" fmla="*/ 0 60000 65536"/>
                  <a:gd name="T14" fmla="*/ 0 60000 65536"/>
                  <a:gd name="T15" fmla="*/ 0 w 37"/>
                  <a:gd name="T16" fmla="*/ 0 h 83"/>
                  <a:gd name="T17" fmla="*/ 37 w 37"/>
                  <a:gd name="T18" fmla="*/ 83 h 83"/>
                </a:gdLst>
                <a:ahLst/>
                <a:cxnLst>
                  <a:cxn ang="T10">
                    <a:pos x="T0" y="T1"/>
                  </a:cxn>
                  <a:cxn ang="T11">
                    <a:pos x="T2" y="T3"/>
                  </a:cxn>
                  <a:cxn ang="T12">
                    <a:pos x="T4" y="T5"/>
                  </a:cxn>
                  <a:cxn ang="T13">
                    <a:pos x="T6" y="T7"/>
                  </a:cxn>
                  <a:cxn ang="T14">
                    <a:pos x="T8" y="T9"/>
                  </a:cxn>
                </a:cxnLst>
                <a:rect l="T15" t="T16" r="T17" b="T18"/>
                <a:pathLst>
                  <a:path w="37" h="83">
                    <a:moveTo>
                      <a:pt x="0" y="82"/>
                    </a:moveTo>
                    <a:lnTo>
                      <a:pt x="36" y="82"/>
                    </a:lnTo>
                    <a:lnTo>
                      <a:pt x="36" y="0"/>
                    </a:lnTo>
                    <a:lnTo>
                      <a:pt x="0" y="0"/>
                    </a:lnTo>
                    <a:lnTo>
                      <a:pt x="0" y="82"/>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05" name="Freeform 87"/>
              <p:cNvSpPr>
                <a:spLocks/>
              </p:cNvSpPr>
              <p:nvPr/>
            </p:nvSpPr>
            <p:spPr bwMode="auto">
              <a:xfrm>
                <a:off x="4720" y="3512"/>
                <a:ext cx="31" cy="187"/>
              </a:xfrm>
              <a:custGeom>
                <a:avLst/>
                <a:gdLst>
                  <a:gd name="T0" fmla="*/ 0 w 31"/>
                  <a:gd name="T1" fmla="*/ 186 h 187"/>
                  <a:gd name="T2" fmla="*/ 30 w 31"/>
                  <a:gd name="T3" fmla="*/ 186 h 187"/>
                  <a:gd name="T4" fmla="*/ 30 w 31"/>
                  <a:gd name="T5" fmla="*/ 0 h 187"/>
                  <a:gd name="T6" fmla="*/ 0 w 31"/>
                  <a:gd name="T7" fmla="*/ 0 h 187"/>
                  <a:gd name="T8" fmla="*/ 0 w 31"/>
                  <a:gd name="T9" fmla="*/ 186 h 187"/>
                  <a:gd name="T10" fmla="*/ 0 60000 65536"/>
                  <a:gd name="T11" fmla="*/ 0 60000 65536"/>
                  <a:gd name="T12" fmla="*/ 0 60000 65536"/>
                  <a:gd name="T13" fmla="*/ 0 60000 65536"/>
                  <a:gd name="T14" fmla="*/ 0 60000 65536"/>
                  <a:gd name="T15" fmla="*/ 0 w 31"/>
                  <a:gd name="T16" fmla="*/ 0 h 187"/>
                  <a:gd name="T17" fmla="*/ 31 w 31"/>
                  <a:gd name="T18" fmla="*/ 187 h 187"/>
                </a:gdLst>
                <a:ahLst/>
                <a:cxnLst>
                  <a:cxn ang="T10">
                    <a:pos x="T0" y="T1"/>
                  </a:cxn>
                  <a:cxn ang="T11">
                    <a:pos x="T2" y="T3"/>
                  </a:cxn>
                  <a:cxn ang="T12">
                    <a:pos x="T4" y="T5"/>
                  </a:cxn>
                  <a:cxn ang="T13">
                    <a:pos x="T6" y="T7"/>
                  </a:cxn>
                  <a:cxn ang="T14">
                    <a:pos x="T8" y="T9"/>
                  </a:cxn>
                </a:cxnLst>
                <a:rect l="T15" t="T16" r="T17" b="T18"/>
                <a:pathLst>
                  <a:path w="31" h="187">
                    <a:moveTo>
                      <a:pt x="0" y="186"/>
                    </a:moveTo>
                    <a:lnTo>
                      <a:pt x="30" y="186"/>
                    </a:lnTo>
                    <a:lnTo>
                      <a:pt x="30" y="0"/>
                    </a:lnTo>
                    <a:lnTo>
                      <a:pt x="0" y="0"/>
                    </a:lnTo>
                    <a:lnTo>
                      <a:pt x="0" y="186"/>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06" name="Freeform 88"/>
              <p:cNvSpPr>
                <a:spLocks/>
              </p:cNvSpPr>
              <p:nvPr/>
            </p:nvSpPr>
            <p:spPr bwMode="auto">
              <a:xfrm>
                <a:off x="4720" y="3512"/>
                <a:ext cx="37" cy="193"/>
              </a:xfrm>
              <a:custGeom>
                <a:avLst/>
                <a:gdLst>
                  <a:gd name="T0" fmla="*/ 0 w 37"/>
                  <a:gd name="T1" fmla="*/ 192 h 193"/>
                  <a:gd name="T2" fmla="*/ 36 w 37"/>
                  <a:gd name="T3" fmla="*/ 192 h 193"/>
                  <a:gd name="T4" fmla="*/ 36 w 37"/>
                  <a:gd name="T5" fmla="*/ 0 h 193"/>
                  <a:gd name="T6" fmla="*/ 0 w 37"/>
                  <a:gd name="T7" fmla="*/ 0 h 193"/>
                  <a:gd name="T8" fmla="*/ 0 w 37"/>
                  <a:gd name="T9" fmla="*/ 192 h 193"/>
                  <a:gd name="T10" fmla="*/ 0 60000 65536"/>
                  <a:gd name="T11" fmla="*/ 0 60000 65536"/>
                  <a:gd name="T12" fmla="*/ 0 60000 65536"/>
                  <a:gd name="T13" fmla="*/ 0 60000 65536"/>
                  <a:gd name="T14" fmla="*/ 0 60000 65536"/>
                  <a:gd name="T15" fmla="*/ 0 w 37"/>
                  <a:gd name="T16" fmla="*/ 0 h 193"/>
                  <a:gd name="T17" fmla="*/ 37 w 37"/>
                  <a:gd name="T18" fmla="*/ 193 h 193"/>
                </a:gdLst>
                <a:ahLst/>
                <a:cxnLst>
                  <a:cxn ang="T10">
                    <a:pos x="T0" y="T1"/>
                  </a:cxn>
                  <a:cxn ang="T11">
                    <a:pos x="T2" y="T3"/>
                  </a:cxn>
                  <a:cxn ang="T12">
                    <a:pos x="T4" y="T5"/>
                  </a:cxn>
                  <a:cxn ang="T13">
                    <a:pos x="T6" y="T7"/>
                  </a:cxn>
                  <a:cxn ang="T14">
                    <a:pos x="T8" y="T9"/>
                  </a:cxn>
                </a:cxnLst>
                <a:rect l="T15" t="T16" r="T17" b="T18"/>
                <a:pathLst>
                  <a:path w="37" h="193">
                    <a:moveTo>
                      <a:pt x="0" y="192"/>
                    </a:moveTo>
                    <a:lnTo>
                      <a:pt x="36" y="192"/>
                    </a:lnTo>
                    <a:lnTo>
                      <a:pt x="36" y="0"/>
                    </a:lnTo>
                    <a:lnTo>
                      <a:pt x="0" y="0"/>
                    </a:lnTo>
                    <a:lnTo>
                      <a:pt x="0" y="192"/>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07" name="Freeform 89"/>
              <p:cNvSpPr>
                <a:spLocks/>
              </p:cNvSpPr>
              <p:nvPr/>
            </p:nvSpPr>
            <p:spPr bwMode="auto">
              <a:xfrm>
                <a:off x="4672" y="3351"/>
                <a:ext cx="31" cy="348"/>
              </a:xfrm>
              <a:custGeom>
                <a:avLst/>
                <a:gdLst>
                  <a:gd name="T0" fmla="*/ 0 w 31"/>
                  <a:gd name="T1" fmla="*/ 347 h 348"/>
                  <a:gd name="T2" fmla="*/ 30 w 31"/>
                  <a:gd name="T3" fmla="*/ 347 h 348"/>
                  <a:gd name="T4" fmla="*/ 30 w 31"/>
                  <a:gd name="T5" fmla="*/ 0 h 348"/>
                  <a:gd name="T6" fmla="*/ 0 w 31"/>
                  <a:gd name="T7" fmla="*/ 0 h 348"/>
                  <a:gd name="T8" fmla="*/ 0 w 31"/>
                  <a:gd name="T9" fmla="*/ 347 h 348"/>
                  <a:gd name="T10" fmla="*/ 0 60000 65536"/>
                  <a:gd name="T11" fmla="*/ 0 60000 65536"/>
                  <a:gd name="T12" fmla="*/ 0 60000 65536"/>
                  <a:gd name="T13" fmla="*/ 0 60000 65536"/>
                  <a:gd name="T14" fmla="*/ 0 60000 65536"/>
                  <a:gd name="T15" fmla="*/ 0 w 31"/>
                  <a:gd name="T16" fmla="*/ 0 h 348"/>
                  <a:gd name="T17" fmla="*/ 31 w 31"/>
                  <a:gd name="T18" fmla="*/ 348 h 348"/>
                </a:gdLst>
                <a:ahLst/>
                <a:cxnLst>
                  <a:cxn ang="T10">
                    <a:pos x="T0" y="T1"/>
                  </a:cxn>
                  <a:cxn ang="T11">
                    <a:pos x="T2" y="T3"/>
                  </a:cxn>
                  <a:cxn ang="T12">
                    <a:pos x="T4" y="T5"/>
                  </a:cxn>
                  <a:cxn ang="T13">
                    <a:pos x="T6" y="T7"/>
                  </a:cxn>
                  <a:cxn ang="T14">
                    <a:pos x="T8" y="T9"/>
                  </a:cxn>
                </a:cxnLst>
                <a:rect l="T15" t="T16" r="T17" b="T18"/>
                <a:pathLst>
                  <a:path w="31" h="348">
                    <a:moveTo>
                      <a:pt x="0" y="347"/>
                    </a:moveTo>
                    <a:lnTo>
                      <a:pt x="30" y="347"/>
                    </a:lnTo>
                    <a:lnTo>
                      <a:pt x="30" y="0"/>
                    </a:lnTo>
                    <a:lnTo>
                      <a:pt x="0" y="0"/>
                    </a:lnTo>
                    <a:lnTo>
                      <a:pt x="0" y="347"/>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08" name="Freeform 90"/>
              <p:cNvSpPr>
                <a:spLocks/>
              </p:cNvSpPr>
              <p:nvPr/>
            </p:nvSpPr>
            <p:spPr bwMode="auto">
              <a:xfrm>
                <a:off x="4672" y="3351"/>
                <a:ext cx="37" cy="354"/>
              </a:xfrm>
              <a:custGeom>
                <a:avLst/>
                <a:gdLst>
                  <a:gd name="T0" fmla="*/ 0 w 37"/>
                  <a:gd name="T1" fmla="*/ 353 h 354"/>
                  <a:gd name="T2" fmla="*/ 36 w 37"/>
                  <a:gd name="T3" fmla="*/ 353 h 354"/>
                  <a:gd name="T4" fmla="*/ 36 w 37"/>
                  <a:gd name="T5" fmla="*/ 0 h 354"/>
                  <a:gd name="T6" fmla="*/ 0 w 37"/>
                  <a:gd name="T7" fmla="*/ 0 h 354"/>
                  <a:gd name="T8" fmla="*/ 0 w 37"/>
                  <a:gd name="T9" fmla="*/ 353 h 354"/>
                  <a:gd name="T10" fmla="*/ 0 60000 65536"/>
                  <a:gd name="T11" fmla="*/ 0 60000 65536"/>
                  <a:gd name="T12" fmla="*/ 0 60000 65536"/>
                  <a:gd name="T13" fmla="*/ 0 60000 65536"/>
                  <a:gd name="T14" fmla="*/ 0 60000 65536"/>
                  <a:gd name="T15" fmla="*/ 0 w 37"/>
                  <a:gd name="T16" fmla="*/ 0 h 354"/>
                  <a:gd name="T17" fmla="*/ 37 w 37"/>
                  <a:gd name="T18" fmla="*/ 354 h 354"/>
                </a:gdLst>
                <a:ahLst/>
                <a:cxnLst>
                  <a:cxn ang="T10">
                    <a:pos x="T0" y="T1"/>
                  </a:cxn>
                  <a:cxn ang="T11">
                    <a:pos x="T2" y="T3"/>
                  </a:cxn>
                  <a:cxn ang="T12">
                    <a:pos x="T4" y="T5"/>
                  </a:cxn>
                  <a:cxn ang="T13">
                    <a:pos x="T6" y="T7"/>
                  </a:cxn>
                  <a:cxn ang="T14">
                    <a:pos x="T8" y="T9"/>
                  </a:cxn>
                </a:cxnLst>
                <a:rect l="T15" t="T16" r="T17" b="T18"/>
                <a:pathLst>
                  <a:path w="37" h="354">
                    <a:moveTo>
                      <a:pt x="0" y="353"/>
                    </a:moveTo>
                    <a:lnTo>
                      <a:pt x="36" y="353"/>
                    </a:lnTo>
                    <a:lnTo>
                      <a:pt x="36" y="0"/>
                    </a:lnTo>
                    <a:lnTo>
                      <a:pt x="0" y="0"/>
                    </a:lnTo>
                    <a:lnTo>
                      <a:pt x="0" y="353"/>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09" name="Freeform 91"/>
              <p:cNvSpPr>
                <a:spLocks/>
              </p:cNvSpPr>
              <p:nvPr/>
            </p:nvSpPr>
            <p:spPr bwMode="auto">
              <a:xfrm>
                <a:off x="4620" y="3210"/>
                <a:ext cx="34" cy="489"/>
              </a:xfrm>
              <a:custGeom>
                <a:avLst/>
                <a:gdLst>
                  <a:gd name="T0" fmla="*/ 0 w 34"/>
                  <a:gd name="T1" fmla="*/ 488 h 489"/>
                  <a:gd name="T2" fmla="*/ 33 w 34"/>
                  <a:gd name="T3" fmla="*/ 488 h 489"/>
                  <a:gd name="T4" fmla="*/ 33 w 34"/>
                  <a:gd name="T5" fmla="*/ 0 h 489"/>
                  <a:gd name="T6" fmla="*/ 0 w 34"/>
                  <a:gd name="T7" fmla="*/ 0 h 489"/>
                  <a:gd name="T8" fmla="*/ 0 w 34"/>
                  <a:gd name="T9" fmla="*/ 488 h 489"/>
                  <a:gd name="T10" fmla="*/ 0 60000 65536"/>
                  <a:gd name="T11" fmla="*/ 0 60000 65536"/>
                  <a:gd name="T12" fmla="*/ 0 60000 65536"/>
                  <a:gd name="T13" fmla="*/ 0 60000 65536"/>
                  <a:gd name="T14" fmla="*/ 0 60000 65536"/>
                  <a:gd name="T15" fmla="*/ 0 w 34"/>
                  <a:gd name="T16" fmla="*/ 0 h 489"/>
                  <a:gd name="T17" fmla="*/ 34 w 34"/>
                  <a:gd name="T18" fmla="*/ 489 h 489"/>
                </a:gdLst>
                <a:ahLst/>
                <a:cxnLst>
                  <a:cxn ang="T10">
                    <a:pos x="T0" y="T1"/>
                  </a:cxn>
                  <a:cxn ang="T11">
                    <a:pos x="T2" y="T3"/>
                  </a:cxn>
                  <a:cxn ang="T12">
                    <a:pos x="T4" y="T5"/>
                  </a:cxn>
                  <a:cxn ang="T13">
                    <a:pos x="T6" y="T7"/>
                  </a:cxn>
                  <a:cxn ang="T14">
                    <a:pos x="T8" y="T9"/>
                  </a:cxn>
                </a:cxnLst>
                <a:rect l="T15" t="T16" r="T17" b="T18"/>
                <a:pathLst>
                  <a:path w="34" h="489">
                    <a:moveTo>
                      <a:pt x="0" y="488"/>
                    </a:moveTo>
                    <a:lnTo>
                      <a:pt x="33" y="488"/>
                    </a:lnTo>
                    <a:lnTo>
                      <a:pt x="33" y="0"/>
                    </a:lnTo>
                    <a:lnTo>
                      <a:pt x="0" y="0"/>
                    </a:lnTo>
                    <a:lnTo>
                      <a:pt x="0" y="488"/>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10" name="Freeform 92"/>
              <p:cNvSpPr>
                <a:spLocks/>
              </p:cNvSpPr>
              <p:nvPr/>
            </p:nvSpPr>
            <p:spPr bwMode="auto">
              <a:xfrm>
                <a:off x="4620" y="3210"/>
                <a:ext cx="40" cy="495"/>
              </a:xfrm>
              <a:custGeom>
                <a:avLst/>
                <a:gdLst>
                  <a:gd name="T0" fmla="*/ 0 w 40"/>
                  <a:gd name="T1" fmla="*/ 494 h 495"/>
                  <a:gd name="T2" fmla="*/ 39 w 40"/>
                  <a:gd name="T3" fmla="*/ 494 h 495"/>
                  <a:gd name="T4" fmla="*/ 39 w 40"/>
                  <a:gd name="T5" fmla="*/ 0 h 495"/>
                  <a:gd name="T6" fmla="*/ 0 w 40"/>
                  <a:gd name="T7" fmla="*/ 0 h 495"/>
                  <a:gd name="T8" fmla="*/ 0 w 40"/>
                  <a:gd name="T9" fmla="*/ 494 h 495"/>
                  <a:gd name="T10" fmla="*/ 0 60000 65536"/>
                  <a:gd name="T11" fmla="*/ 0 60000 65536"/>
                  <a:gd name="T12" fmla="*/ 0 60000 65536"/>
                  <a:gd name="T13" fmla="*/ 0 60000 65536"/>
                  <a:gd name="T14" fmla="*/ 0 60000 65536"/>
                  <a:gd name="T15" fmla="*/ 0 w 40"/>
                  <a:gd name="T16" fmla="*/ 0 h 495"/>
                  <a:gd name="T17" fmla="*/ 40 w 40"/>
                  <a:gd name="T18" fmla="*/ 495 h 495"/>
                </a:gdLst>
                <a:ahLst/>
                <a:cxnLst>
                  <a:cxn ang="T10">
                    <a:pos x="T0" y="T1"/>
                  </a:cxn>
                  <a:cxn ang="T11">
                    <a:pos x="T2" y="T3"/>
                  </a:cxn>
                  <a:cxn ang="T12">
                    <a:pos x="T4" y="T5"/>
                  </a:cxn>
                  <a:cxn ang="T13">
                    <a:pos x="T6" y="T7"/>
                  </a:cxn>
                  <a:cxn ang="T14">
                    <a:pos x="T8" y="T9"/>
                  </a:cxn>
                </a:cxnLst>
                <a:rect l="T15" t="T16" r="T17" b="T18"/>
                <a:pathLst>
                  <a:path w="40" h="495">
                    <a:moveTo>
                      <a:pt x="0" y="494"/>
                    </a:moveTo>
                    <a:lnTo>
                      <a:pt x="39" y="494"/>
                    </a:lnTo>
                    <a:lnTo>
                      <a:pt x="39" y="0"/>
                    </a:lnTo>
                    <a:lnTo>
                      <a:pt x="0" y="0"/>
                    </a:lnTo>
                    <a:lnTo>
                      <a:pt x="0" y="494"/>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11" name="Freeform 93"/>
              <p:cNvSpPr>
                <a:spLocks/>
              </p:cNvSpPr>
              <p:nvPr/>
            </p:nvSpPr>
            <p:spPr bwMode="auto">
              <a:xfrm>
                <a:off x="4572" y="3181"/>
                <a:ext cx="33" cy="518"/>
              </a:xfrm>
              <a:custGeom>
                <a:avLst/>
                <a:gdLst>
                  <a:gd name="T0" fmla="*/ 0 w 33"/>
                  <a:gd name="T1" fmla="*/ 517 h 518"/>
                  <a:gd name="T2" fmla="*/ 32 w 33"/>
                  <a:gd name="T3" fmla="*/ 517 h 518"/>
                  <a:gd name="T4" fmla="*/ 32 w 33"/>
                  <a:gd name="T5" fmla="*/ 0 h 518"/>
                  <a:gd name="T6" fmla="*/ 0 w 33"/>
                  <a:gd name="T7" fmla="*/ 0 h 518"/>
                  <a:gd name="T8" fmla="*/ 0 w 33"/>
                  <a:gd name="T9" fmla="*/ 517 h 518"/>
                  <a:gd name="T10" fmla="*/ 0 60000 65536"/>
                  <a:gd name="T11" fmla="*/ 0 60000 65536"/>
                  <a:gd name="T12" fmla="*/ 0 60000 65536"/>
                  <a:gd name="T13" fmla="*/ 0 60000 65536"/>
                  <a:gd name="T14" fmla="*/ 0 60000 65536"/>
                  <a:gd name="T15" fmla="*/ 0 w 33"/>
                  <a:gd name="T16" fmla="*/ 0 h 518"/>
                  <a:gd name="T17" fmla="*/ 33 w 33"/>
                  <a:gd name="T18" fmla="*/ 518 h 518"/>
                </a:gdLst>
                <a:ahLst/>
                <a:cxnLst>
                  <a:cxn ang="T10">
                    <a:pos x="T0" y="T1"/>
                  </a:cxn>
                  <a:cxn ang="T11">
                    <a:pos x="T2" y="T3"/>
                  </a:cxn>
                  <a:cxn ang="T12">
                    <a:pos x="T4" y="T5"/>
                  </a:cxn>
                  <a:cxn ang="T13">
                    <a:pos x="T6" y="T7"/>
                  </a:cxn>
                  <a:cxn ang="T14">
                    <a:pos x="T8" y="T9"/>
                  </a:cxn>
                </a:cxnLst>
                <a:rect l="T15" t="T16" r="T17" b="T18"/>
                <a:pathLst>
                  <a:path w="33" h="518">
                    <a:moveTo>
                      <a:pt x="0" y="517"/>
                    </a:moveTo>
                    <a:lnTo>
                      <a:pt x="32" y="517"/>
                    </a:lnTo>
                    <a:lnTo>
                      <a:pt x="32" y="0"/>
                    </a:lnTo>
                    <a:lnTo>
                      <a:pt x="0" y="0"/>
                    </a:lnTo>
                    <a:lnTo>
                      <a:pt x="0" y="517"/>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12" name="Freeform 94"/>
              <p:cNvSpPr>
                <a:spLocks/>
              </p:cNvSpPr>
              <p:nvPr/>
            </p:nvSpPr>
            <p:spPr bwMode="auto">
              <a:xfrm>
                <a:off x="4572" y="3181"/>
                <a:ext cx="38" cy="524"/>
              </a:xfrm>
              <a:custGeom>
                <a:avLst/>
                <a:gdLst>
                  <a:gd name="T0" fmla="*/ 0 w 38"/>
                  <a:gd name="T1" fmla="*/ 523 h 524"/>
                  <a:gd name="T2" fmla="*/ 37 w 38"/>
                  <a:gd name="T3" fmla="*/ 523 h 524"/>
                  <a:gd name="T4" fmla="*/ 37 w 38"/>
                  <a:gd name="T5" fmla="*/ 0 h 524"/>
                  <a:gd name="T6" fmla="*/ 0 w 38"/>
                  <a:gd name="T7" fmla="*/ 0 h 524"/>
                  <a:gd name="T8" fmla="*/ 0 w 38"/>
                  <a:gd name="T9" fmla="*/ 523 h 524"/>
                  <a:gd name="T10" fmla="*/ 0 60000 65536"/>
                  <a:gd name="T11" fmla="*/ 0 60000 65536"/>
                  <a:gd name="T12" fmla="*/ 0 60000 65536"/>
                  <a:gd name="T13" fmla="*/ 0 60000 65536"/>
                  <a:gd name="T14" fmla="*/ 0 60000 65536"/>
                  <a:gd name="T15" fmla="*/ 0 w 38"/>
                  <a:gd name="T16" fmla="*/ 0 h 524"/>
                  <a:gd name="T17" fmla="*/ 38 w 38"/>
                  <a:gd name="T18" fmla="*/ 524 h 524"/>
                </a:gdLst>
                <a:ahLst/>
                <a:cxnLst>
                  <a:cxn ang="T10">
                    <a:pos x="T0" y="T1"/>
                  </a:cxn>
                  <a:cxn ang="T11">
                    <a:pos x="T2" y="T3"/>
                  </a:cxn>
                  <a:cxn ang="T12">
                    <a:pos x="T4" y="T5"/>
                  </a:cxn>
                  <a:cxn ang="T13">
                    <a:pos x="T6" y="T7"/>
                  </a:cxn>
                  <a:cxn ang="T14">
                    <a:pos x="T8" y="T9"/>
                  </a:cxn>
                </a:cxnLst>
                <a:rect l="T15" t="T16" r="T17" b="T18"/>
                <a:pathLst>
                  <a:path w="38" h="524">
                    <a:moveTo>
                      <a:pt x="0" y="523"/>
                    </a:moveTo>
                    <a:lnTo>
                      <a:pt x="37" y="523"/>
                    </a:lnTo>
                    <a:lnTo>
                      <a:pt x="37" y="0"/>
                    </a:lnTo>
                    <a:lnTo>
                      <a:pt x="0" y="0"/>
                    </a:lnTo>
                    <a:lnTo>
                      <a:pt x="0" y="523"/>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13" name="Freeform 95"/>
              <p:cNvSpPr>
                <a:spLocks/>
              </p:cNvSpPr>
              <p:nvPr/>
            </p:nvSpPr>
            <p:spPr bwMode="auto">
              <a:xfrm>
                <a:off x="4522" y="3296"/>
                <a:ext cx="31" cy="403"/>
              </a:xfrm>
              <a:custGeom>
                <a:avLst/>
                <a:gdLst>
                  <a:gd name="T0" fmla="*/ 0 w 31"/>
                  <a:gd name="T1" fmla="*/ 402 h 403"/>
                  <a:gd name="T2" fmla="*/ 30 w 31"/>
                  <a:gd name="T3" fmla="*/ 402 h 403"/>
                  <a:gd name="T4" fmla="*/ 30 w 31"/>
                  <a:gd name="T5" fmla="*/ 0 h 403"/>
                  <a:gd name="T6" fmla="*/ 0 w 31"/>
                  <a:gd name="T7" fmla="*/ 0 h 403"/>
                  <a:gd name="T8" fmla="*/ 0 w 31"/>
                  <a:gd name="T9" fmla="*/ 402 h 403"/>
                  <a:gd name="T10" fmla="*/ 0 60000 65536"/>
                  <a:gd name="T11" fmla="*/ 0 60000 65536"/>
                  <a:gd name="T12" fmla="*/ 0 60000 65536"/>
                  <a:gd name="T13" fmla="*/ 0 60000 65536"/>
                  <a:gd name="T14" fmla="*/ 0 60000 65536"/>
                  <a:gd name="T15" fmla="*/ 0 w 31"/>
                  <a:gd name="T16" fmla="*/ 0 h 403"/>
                  <a:gd name="T17" fmla="*/ 31 w 31"/>
                  <a:gd name="T18" fmla="*/ 403 h 403"/>
                </a:gdLst>
                <a:ahLst/>
                <a:cxnLst>
                  <a:cxn ang="T10">
                    <a:pos x="T0" y="T1"/>
                  </a:cxn>
                  <a:cxn ang="T11">
                    <a:pos x="T2" y="T3"/>
                  </a:cxn>
                  <a:cxn ang="T12">
                    <a:pos x="T4" y="T5"/>
                  </a:cxn>
                  <a:cxn ang="T13">
                    <a:pos x="T6" y="T7"/>
                  </a:cxn>
                  <a:cxn ang="T14">
                    <a:pos x="T8" y="T9"/>
                  </a:cxn>
                </a:cxnLst>
                <a:rect l="T15" t="T16" r="T17" b="T18"/>
                <a:pathLst>
                  <a:path w="31" h="403">
                    <a:moveTo>
                      <a:pt x="0" y="402"/>
                    </a:moveTo>
                    <a:lnTo>
                      <a:pt x="30" y="402"/>
                    </a:lnTo>
                    <a:lnTo>
                      <a:pt x="30" y="0"/>
                    </a:lnTo>
                    <a:lnTo>
                      <a:pt x="0" y="0"/>
                    </a:lnTo>
                    <a:lnTo>
                      <a:pt x="0" y="402"/>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14" name="Freeform 96"/>
              <p:cNvSpPr>
                <a:spLocks/>
              </p:cNvSpPr>
              <p:nvPr/>
            </p:nvSpPr>
            <p:spPr bwMode="auto">
              <a:xfrm>
                <a:off x="4522" y="3296"/>
                <a:ext cx="37" cy="409"/>
              </a:xfrm>
              <a:custGeom>
                <a:avLst/>
                <a:gdLst>
                  <a:gd name="T0" fmla="*/ 0 w 37"/>
                  <a:gd name="T1" fmla="*/ 408 h 409"/>
                  <a:gd name="T2" fmla="*/ 36 w 37"/>
                  <a:gd name="T3" fmla="*/ 408 h 409"/>
                  <a:gd name="T4" fmla="*/ 36 w 37"/>
                  <a:gd name="T5" fmla="*/ 0 h 409"/>
                  <a:gd name="T6" fmla="*/ 0 w 37"/>
                  <a:gd name="T7" fmla="*/ 0 h 409"/>
                  <a:gd name="T8" fmla="*/ 0 w 37"/>
                  <a:gd name="T9" fmla="*/ 408 h 409"/>
                  <a:gd name="T10" fmla="*/ 0 60000 65536"/>
                  <a:gd name="T11" fmla="*/ 0 60000 65536"/>
                  <a:gd name="T12" fmla="*/ 0 60000 65536"/>
                  <a:gd name="T13" fmla="*/ 0 60000 65536"/>
                  <a:gd name="T14" fmla="*/ 0 60000 65536"/>
                  <a:gd name="T15" fmla="*/ 0 w 37"/>
                  <a:gd name="T16" fmla="*/ 0 h 409"/>
                  <a:gd name="T17" fmla="*/ 37 w 37"/>
                  <a:gd name="T18" fmla="*/ 409 h 409"/>
                </a:gdLst>
                <a:ahLst/>
                <a:cxnLst>
                  <a:cxn ang="T10">
                    <a:pos x="T0" y="T1"/>
                  </a:cxn>
                  <a:cxn ang="T11">
                    <a:pos x="T2" y="T3"/>
                  </a:cxn>
                  <a:cxn ang="T12">
                    <a:pos x="T4" y="T5"/>
                  </a:cxn>
                  <a:cxn ang="T13">
                    <a:pos x="T6" y="T7"/>
                  </a:cxn>
                  <a:cxn ang="T14">
                    <a:pos x="T8" y="T9"/>
                  </a:cxn>
                </a:cxnLst>
                <a:rect l="T15" t="T16" r="T17" b="T18"/>
                <a:pathLst>
                  <a:path w="37" h="409">
                    <a:moveTo>
                      <a:pt x="0" y="408"/>
                    </a:moveTo>
                    <a:lnTo>
                      <a:pt x="36" y="408"/>
                    </a:lnTo>
                    <a:lnTo>
                      <a:pt x="36" y="0"/>
                    </a:lnTo>
                    <a:lnTo>
                      <a:pt x="0" y="0"/>
                    </a:lnTo>
                    <a:lnTo>
                      <a:pt x="0" y="408"/>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15" name="Freeform 97"/>
              <p:cNvSpPr>
                <a:spLocks/>
              </p:cNvSpPr>
              <p:nvPr/>
            </p:nvSpPr>
            <p:spPr bwMode="auto">
              <a:xfrm>
                <a:off x="4473" y="3486"/>
                <a:ext cx="31" cy="213"/>
              </a:xfrm>
              <a:custGeom>
                <a:avLst/>
                <a:gdLst>
                  <a:gd name="T0" fmla="*/ 0 w 31"/>
                  <a:gd name="T1" fmla="*/ 212 h 213"/>
                  <a:gd name="T2" fmla="*/ 30 w 31"/>
                  <a:gd name="T3" fmla="*/ 212 h 213"/>
                  <a:gd name="T4" fmla="*/ 30 w 31"/>
                  <a:gd name="T5" fmla="*/ 0 h 213"/>
                  <a:gd name="T6" fmla="*/ 0 w 31"/>
                  <a:gd name="T7" fmla="*/ 0 h 213"/>
                  <a:gd name="T8" fmla="*/ 0 w 31"/>
                  <a:gd name="T9" fmla="*/ 212 h 213"/>
                  <a:gd name="T10" fmla="*/ 0 60000 65536"/>
                  <a:gd name="T11" fmla="*/ 0 60000 65536"/>
                  <a:gd name="T12" fmla="*/ 0 60000 65536"/>
                  <a:gd name="T13" fmla="*/ 0 60000 65536"/>
                  <a:gd name="T14" fmla="*/ 0 60000 65536"/>
                  <a:gd name="T15" fmla="*/ 0 w 31"/>
                  <a:gd name="T16" fmla="*/ 0 h 213"/>
                  <a:gd name="T17" fmla="*/ 31 w 31"/>
                  <a:gd name="T18" fmla="*/ 213 h 213"/>
                </a:gdLst>
                <a:ahLst/>
                <a:cxnLst>
                  <a:cxn ang="T10">
                    <a:pos x="T0" y="T1"/>
                  </a:cxn>
                  <a:cxn ang="T11">
                    <a:pos x="T2" y="T3"/>
                  </a:cxn>
                  <a:cxn ang="T12">
                    <a:pos x="T4" y="T5"/>
                  </a:cxn>
                  <a:cxn ang="T13">
                    <a:pos x="T6" y="T7"/>
                  </a:cxn>
                  <a:cxn ang="T14">
                    <a:pos x="T8" y="T9"/>
                  </a:cxn>
                </a:cxnLst>
                <a:rect l="T15" t="T16" r="T17" b="T18"/>
                <a:pathLst>
                  <a:path w="31" h="213">
                    <a:moveTo>
                      <a:pt x="0" y="212"/>
                    </a:moveTo>
                    <a:lnTo>
                      <a:pt x="30" y="212"/>
                    </a:lnTo>
                    <a:lnTo>
                      <a:pt x="30" y="0"/>
                    </a:lnTo>
                    <a:lnTo>
                      <a:pt x="0" y="0"/>
                    </a:lnTo>
                    <a:lnTo>
                      <a:pt x="0" y="212"/>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16" name="Freeform 98"/>
              <p:cNvSpPr>
                <a:spLocks/>
              </p:cNvSpPr>
              <p:nvPr/>
            </p:nvSpPr>
            <p:spPr bwMode="auto">
              <a:xfrm>
                <a:off x="4473" y="3486"/>
                <a:ext cx="37" cy="219"/>
              </a:xfrm>
              <a:custGeom>
                <a:avLst/>
                <a:gdLst>
                  <a:gd name="T0" fmla="*/ 0 w 37"/>
                  <a:gd name="T1" fmla="*/ 218 h 219"/>
                  <a:gd name="T2" fmla="*/ 36 w 37"/>
                  <a:gd name="T3" fmla="*/ 218 h 219"/>
                  <a:gd name="T4" fmla="*/ 36 w 37"/>
                  <a:gd name="T5" fmla="*/ 0 h 219"/>
                  <a:gd name="T6" fmla="*/ 0 w 37"/>
                  <a:gd name="T7" fmla="*/ 0 h 219"/>
                  <a:gd name="T8" fmla="*/ 0 w 37"/>
                  <a:gd name="T9" fmla="*/ 218 h 219"/>
                  <a:gd name="T10" fmla="*/ 0 60000 65536"/>
                  <a:gd name="T11" fmla="*/ 0 60000 65536"/>
                  <a:gd name="T12" fmla="*/ 0 60000 65536"/>
                  <a:gd name="T13" fmla="*/ 0 60000 65536"/>
                  <a:gd name="T14" fmla="*/ 0 60000 65536"/>
                  <a:gd name="T15" fmla="*/ 0 w 37"/>
                  <a:gd name="T16" fmla="*/ 0 h 219"/>
                  <a:gd name="T17" fmla="*/ 37 w 37"/>
                  <a:gd name="T18" fmla="*/ 219 h 219"/>
                </a:gdLst>
                <a:ahLst/>
                <a:cxnLst>
                  <a:cxn ang="T10">
                    <a:pos x="T0" y="T1"/>
                  </a:cxn>
                  <a:cxn ang="T11">
                    <a:pos x="T2" y="T3"/>
                  </a:cxn>
                  <a:cxn ang="T12">
                    <a:pos x="T4" y="T5"/>
                  </a:cxn>
                  <a:cxn ang="T13">
                    <a:pos x="T6" y="T7"/>
                  </a:cxn>
                  <a:cxn ang="T14">
                    <a:pos x="T8" y="T9"/>
                  </a:cxn>
                </a:cxnLst>
                <a:rect l="T15" t="T16" r="T17" b="T18"/>
                <a:pathLst>
                  <a:path w="37" h="219">
                    <a:moveTo>
                      <a:pt x="0" y="218"/>
                    </a:moveTo>
                    <a:lnTo>
                      <a:pt x="36" y="218"/>
                    </a:lnTo>
                    <a:lnTo>
                      <a:pt x="36" y="0"/>
                    </a:lnTo>
                    <a:lnTo>
                      <a:pt x="0" y="0"/>
                    </a:lnTo>
                    <a:lnTo>
                      <a:pt x="0" y="218"/>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17" name="Freeform 99"/>
              <p:cNvSpPr>
                <a:spLocks/>
              </p:cNvSpPr>
              <p:nvPr/>
            </p:nvSpPr>
            <p:spPr bwMode="auto">
              <a:xfrm>
                <a:off x="4425" y="3632"/>
                <a:ext cx="31" cy="67"/>
              </a:xfrm>
              <a:custGeom>
                <a:avLst/>
                <a:gdLst>
                  <a:gd name="T0" fmla="*/ 0 w 31"/>
                  <a:gd name="T1" fmla="*/ 66 h 67"/>
                  <a:gd name="T2" fmla="*/ 30 w 31"/>
                  <a:gd name="T3" fmla="*/ 66 h 67"/>
                  <a:gd name="T4" fmla="*/ 30 w 31"/>
                  <a:gd name="T5" fmla="*/ 0 h 67"/>
                  <a:gd name="T6" fmla="*/ 0 w 31"/>
                  <a:gd name="T7" fmla="*/ 0 h 67"/>
                  <a:gd name="T8" fmla="*/ 0 w 31"/>
                  <a:gd name="T9" fmla="*/ 66 h 67"/>
                  <a:gd name="T10" fmla="*/ 0 60000 65536"/>
                  <a:gd name="T11" fmla="*/ 0 60000 65536"/>
                  <a:gd name="T12" fmla="*/ 0 60000 65536"/>
                  <a:gd name="T13" fmla="*/ 0 60000 65536"/>
                  <a:gd name="T14" fmla="*/ 0 60000 65536"/>
                  <a:gd name="T15" fmla="*/ 0 w 31"/>
                  <a:gd name="T16" fmla="*/ 0 h 67"/>
                  <a:gd name="T17" fmla="*/ 31 w 31"/>
                  <a:gd name="T18" fmla="*/ 67 h 67"/>
                </a:gdLst>
                <a:ahLst/>
                <a:cxnLst>
                  <a:cxn ang="T10">
                    <a:pos x="T0" y="T1"/>
                  </a:cxn>
                  <a:cxn ang="T11">
                    <a:pos x="T2" y="T3"/>
                  </a:cxn>
                  <a:cxn ang="T12">
                    <a:pos x="T4" y="T5"/>
                  </a:cxn>
                  <a:cxn ang="T13">
                    <a:pos x="T6" y="T7"/>
                  </a:cxn>
                  <a:cxn ang="T14">
                    <a:pos x="T8" y="T9"/>
                  </a:cxn>
                </a:cxnLst>
                <a:rect l="T15" t="T16" r="T17" b="T18"/>
                <a:pathLst>
                  <a:path w="31" h="67">
                    <a:moveTo>
                      <a:pt x="0" y="66"/>
                    </a:moveTo>
                    <a:lnTo>
                      <a:pt x="30" y="66"/>
                    </a:lnTo>
                    <a:lnTo>
                      <a:pt x="30" y="0"/>
                    </a:lnTo>
                    <a:lnTo>
                      <a:pt x="0" y="0"/>
                    </a:lnTo>
                    <a:lnTo>
                      <a:pt x="0" y="66"/>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18" name="Freeform 100"/>
              <p:cNvSpPr>
                <a:spLocks/>
              </p:cNvSpPr>
              <p:nvPr/>
            </p:nvSpPr>
            <p:spPr bwMode="auto">
              <a:xfrm>
                <a:off x="4425" y="3632"/>
                <a:ext cx="37" cy="73"/>
              </a:xfrm>
              <a:custGeom>
                <a:avLst/>
                <a:gdLst>
                  <a:gd name="T0" fmla="*/ 0 w 37"/>
                  <a:gd name="T1" fmla="*/ 72 h 73"/>
                  <a:gd name="T2" fmla="*/ 36 w 37"/>
                  <a:gd name="T3" fmla="*/ 72 h 73"/>
                  <a:gd name="T4" fmla="*/ 36 w 37"/>
                  <a:gd name="T5" fmla="*/ 0 h 73"/>
                  <a:gd name="T6" fmla="*/ 0 w 37"/>
                  <a:gd name="T7" fmla="*/ 0 h 73"/>
                  <a:gd name="T8" fmla="*/ 0 w 37"/>
                  <a:gd name="T9" fmla="*/ 72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0" y="72"/>
                    </a:moveTo>
                    <a:lnTo>
                      <a:pt x="36" y="72"/>
                    </a:lnTo>
                    <a:lnTo>
                      <a:pt x="36" y="0"/>
                    </a:lnTo>
                    <a:lnTo>
                      <a:pt x="0" y="0"/>
                    </a:lnTo>
                    <a:lnTo>
                      <a:pt x="0" y="72"/>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19" name="Freeform 101"/>
              <p:cNvSpPr>
                <a:spLocks/>
              </p:cNvSpPr>
              <p:nvPr/>
            </p:nvSpPr>
            <p:spPr bwMode="auto">
              <a:xfrm>
                <a:off x="4373" y="3695"/>
                <a:ext cx="33" cy="4"/>
              </a:xfrm>
              <a:custGeom>
                <a:avLst/>
                <a:gdLst>
                  <a:gd name="T0" fmla="*/ 0 w 33"/>
                  <a:gd name="T1" fmla="*/ 3 h 4"/>
                  <a:gd name="T2" fmla="*/ 32 w 33"/>
                  <a:gd name="T3" fmla="*/ 3 h 4"/>
                  <a:gd name="T4" fmla="*/ 32 w 33"/>
                  <a:gd name="T5" fmla="*/ 0 h 4"/>
                  <a:gd name="T6" fmla="*/ 0 w 33"/>
                  <a:gd name="T7" fmla="*/ 0 h 4"/>
                  <a:gd name="T8" fmla="*/ 0 w 33"/>
                  <a:gd name="T9" fmla="*/ 3 h 4"/>
                  <a:gd name="T10" fmla="*/ 0 60000 65536"/>
                  <a:gd name="T11" fmla="*/ 0 60000 65536"/>
                  <a:gd name="T12" fmla="*/ 0 60000 65536"/>
                  <a:gd name="T13" fmla="*/ 0 60000 65536"/>
                  <a:gd name="T14" fmla="*/ 0 60000 65536"/>
                  <a:gd name="T15" fmla="*/ 0 w 33"/>
                  <a:gd name="T16" fmla="*/ 0 h 4"/>
                  <a:gd name="T17" fmla="*/ 33 w 33"/>
                  <a:gd name="T18" fmla="*/ 4 h 4"/>
                </a:gdLst>
                <a:ahLst/>
                <a:cxnLst>
                  <a:cxn ang="T10">
                    <a:pos x="T0" y="T1"/>
                  </a:cxn>
                  <a:cxn ang="T11">
                    <a:pos x="T2" y="T3"/>
                  </a:cxn>
                  <a:cxn ang="T12">
                    <a:pos x="T4" y="T5"/>
                  </a:cxn>
                  <a:cxn ang="T13">
                    <a:pos x="T6" y="T7"/>
                  </a:cxn>
                  <a:cxn ang="T14">
                    <a:pos x="T8" y="T9"/>
                  </a:cxn>
                </a:cxnLst>
                <a:rect l="T15" t="T16" r="T17" b="T18"/>
                <a:pathLst>
                  <a:path w="33" h="4">
                    <a:moveTo>
                      <a:pt x="0" y="3"/>
                    </a:moveTo>
                    <a:lnTo>
                      <a:pt x="32" y="3"/>
                    </a:lnTo>
                    <a:lnTo>
                      <a:pt x="32" y="0"/>
                    </a:lnTo>
                    <a:lnTo>
                      <a:pt x="0" y="0"/>
                    </a:lnTo>
                    <a:lnTo>
                      <a:pt x="0" y="3"/>
                    </a:lnTo>
                  </a:path>
                </a:pathLst>
              </a:custGeom>
              <a:solidFill>
                <a:srgbClr val="CCFFCC"/>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620" name="Freeform 102"/>
              <p:cNvSpPr>
                <a:spLocks/>
              </p:cNvSpPr>
              <p:nvPr/>
            </p:nvSpPr>
            <p:spPr bwMode="auto">
              <a:xfrm>
                <a:off x="4373" y="3695"/>
                <a:ext cx="39" cy="10"/>
              </a:xfrm>
              <a:custGeom>
                <a:avLst/>
                <a:gdLst>
                  <a:gd name="T0" fmla="*/ 0 w 39"/>
                  <a:gd name="T1" fmla="*/ 9 h 10"/>
                  <a:gd name="T2" fmla="*/ 38 w 39"/>
                  <a:gd name="T3" fmla="*/ 9 h 10"/>
                  <a:gd name="T4" fmla="*/ 38 w 39"/>
                  <a:gd name="T5" fmla="*/ 0 h 10"/>
                  <a:gd name="T6" fmla="*/ 0 w 39"/>
                  <a:gd name="T7" fmla="*/ 0 h 10"/>
                  <a:gd name="T8" fmla="*/ 0 w 39"/>
                  <a:gd name="T9" fmla="*/ 9 h 10"/>
                  <a:gd name="T10" fmla="*/ 0 60000 65536"/>
                  <a:gd name="T11" fmla="*/ 0 60000 65536"/>
                  <a:gd name="T12" fmla="*/ 0 60000 65536"/>
                  <a:gd name="T13" fmla="*/ 0 60000 65536"/>
                  <a:gd name="T14" fmla="*/ 0 60000 65536"/>
                  <a:gd name="T15" fmla="*/ 0 w 39"/>
                  <a:gd name="T16" fmla="*/ 0 h 10"/>
                  <a:gd name="T17" fmla="*/ 39 w 39"/>
                  <a:gd name="T18" fmla="*/ 10 h 10"/>
                </a:gdLst>
                <a:ahLst/>
                <a:cxnLst>
                  <a:cxn ang="T10">
                    <a:pos x="T0" y="T1"/>
                  </a:cxn>
                  <a:cxn ang="T11">
                    <a:pos x="T2" y="T3"/>
                  </a:cxn>
                  <a:cxn ang="T12">
                    <a:pos x="T4" y="T5"/>
                  </a:cxn>
                  <a:cxn ang="T13">
                    <a:pos x="T6" y="T7"/>
                  </a:cxn>
                  <a:cxn ang="T14">
                    <a:pos x="T8" y="T9"/>
                  </a:cxn>
                </a:cxnLst>
                <a:rect l="T15" t="T16" r="T17" b="T18"/>
                <a:pathLst>
                  <a:path w="39" h="10">
                    <a:moveTo>
                      <a:pt x="0" y="9"/>
                    </a:moveTo>
                    <a:lnTo>
                      <a:pt x="38" y="9"/>
                    </a:lnTo>
                    <a:lnTo>
                      <a:pt x="38" y="0"/>
                    </a:lnTo>
                    <a:lnTo>
                      <a:pt x="0" y="0"/>
                    </a:lnTo>
                    <a:lnTo>
                      <a:pt x="0" y="9"/>
                    </a:lnTo>
                  </a:path>
                </a:pathLst>
              </a:custGeom>
              <a:solidFill>
                <a:srgbClr val="CCFFCC"/>
              </a:solidFill>
              <a:ln w="12700" cap="rnd" cmpd="sng">
                <a:solidFill>
                  <a:srgbClr val="000000"/>
                </a:solidFill>
                <a:prstDash val="solid"/>
                <a:round/>
                <a:headEnd type="none" w="med" len="med"/>
                <a:tailEnd type="none" w="med" len="med"/>
              </a:ln>
            </p:spPr>
            <p:txBody>
              <a:bodyPr/>
              <a:lstStyle/>
              <a:p>
                <a:endParaRPr lang="en-IN"/>
              </a:p>
            </p:txBody>
          </p:sp>
          <p:sp>
            <p:nvSpPr>
              <p:cNvPr id="16621" name="Rectangle 103"/>
              <p:cNvSpPr>
                <a:spLocks noChangeArrowheads="1"/>
              </p:cNvSpPr>
              <p:nvPr/>
            </p:nvSpPr>
            <p:spPr bwMode="auto">
              <a:xfrm>
                <a:off x="4537" y="2996"/>
                <a:ext cx="130"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n</a:t>
                </a:r>
              </a:p>
            </p:txBody>
          </p:sp>
          <p:sp>
            <p:nvSpPr>
              <p:cNvPr id="16622" name="Rectangle 104"/>
              <p:cNvSpPr>
                <a:spLocks noChangeArrowheads="1"/>
              </p:cNvSpPr>
              <p:nvPr/>
            </p:nvSpPr>
            <p:spPr bwMode="auto">
              <a:xfrm>
                <a:off x="4563" y="2996"/>
                <a:ext cx="131"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623" name="Rectangle 105"/>
              <p:cNvSpPr>
                <a:spLocks noChangeArrowheads="1"/>
              </p:cNvSpPr>
              <p:nvPr/>
            </p:nvSpPr>
            <p:spPr bwMode="auto">
              <a:xfrm>
                <a:off x="4591" y="2996"/>
                <a:ext cx="131"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1</a:t>
                </a:r>
              </a:p>
            </p:txBody>
          </p:sp>
          <p:sp>
            <p:nvSpPr>
              <p:cNvPr id="16624" name="Rectangle 106"/>
              <p:cNvSpPr>
                <a:spLocks noChangeArrowheads="1"/>
              </p:cNvSpPr>
              <p:nvPr/>
            </p:nvSpPr>
            <p:spPr bwMode="auto">
              <a:xfrm>
                <a:off x="4620" y="2996"/>
                <a:ext cx="130"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5</a:t>
                </a:r>
              </a:p>
            </p:txBody>
          </p:sp>
          <p:sp>
            <p:nvSpPr>
              <p:cNvPr id="16625" name="Rectangle 107"/>
              <p:cNvSpPr>
                <a:spLocks noChangeArrowheads="1"/>
              </p:cNvSpPr>
              <p:nvPr/>
            </p:nvSpPr>
            <p:spPr bwMode="auto">
              <a:xfrm>
                <a:off x="4648" y="2996"/>
                <a:ext cx="114"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626" name="Rectangle 108"/>
              <p:cNvSpPr>
                <a:spLocks noChangeArrowheads="1"/>
              </p:cNvSpPr>
              <p:nvPr/>
            </p:nvSpPr>
            <p:spPr bwMode="auto">
              <a:xfrm>
                <a:off x="4662" y="2996"/>
                <a:ext cx="114"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627" name="Rectangle 109"/>
              <p:cNvSpPr>
                <a:spLocks noChangeArrowheads="1"/>
              </p:cNvSpPr>
              <p:nvPr/>
            </p:nvSpPr>
            <p:spPr bwMode="auto">
              <a:xfrm>
                <a:off x="4674" y="2996"/>
                <a:ext cx="130"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p</a:t>
                </a:r>
              </a:p>
            </p:txBody>
          </p:sp>
          <p:sp>
            <p:nvSpPr>
              <p:cNvPr id="16628" name="Rectangle 110"/>
              <p:cNvSpPr>
                <a:spLocks noChangeArrowheads="1"/>
              </p:cNvSpPr>
              <p:nvPr/>
            </p:nvSpPr>
            <p:spPr bwMode="auto">
              <a:xfrm>
                <a:off x="4702" y="2996"/>
                <a:ext cx="114"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629" name="Rectangle 111"/>
              <p:cNvSpPr>
                <a:spLocks noChangeArrowheads="1"/>
              </p:cNvSpPr>
              <p:nvPr/>
            </p:nvSpPr>
            <p:spPr bwMode="auto">
              <a:xfrm>
                <a:off x="4716" y="2996"/>
                <a:ext cx="132"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630" name="Rectangle 112"/>
              <p:cNvSpPr>
                <a:spLocks noChangeArrowheads="1"/>
              </p:cNvSpPr>
              <p:nvPr/>
            </p:nvSpPr>
            <p:spPr bwMode="auto">
              <a:xfrm>
                <a:off x="4744" y="2996"/>
                <a:ext cx="115"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631" name="Rectangle 113"/>
              <p:cNvSpPr>
                <a:spLocks noChangeArrowheads="1"/>
              </p:cNvSpPr>
              <p:nvPr/>
            </p:nvSpPr>
            <p:spPr bwMode="auto">
              <a:xfrm>
                <a:off x="4756" y="2996"/>
                <a:ext cx="131"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16632" name="Rectangle 114"/>
              <p:cNvSpPr>
                <a:spLocks noChangeArrowheads="1"/>
              </p:cNvSpPr>
              <p:nvPr/>
            </p:nvSpPr>
            <p:spPr bwMode="auto">
              <a:xfrm>
                <a:off x="4784" y="2996"/>
                <a:ext cx="115"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633" name="Rectangle 115"/>
              <p:cNvSpPr>
                <a:spLocks noChangeArrowheads="1"/>
              </p:cNvSpPr>
              <p:nvPr/>
            </p:nvSpPr>
            <p:spPr bwMode="auto">
              <a:xfrm>
                <a:off x="4798" y="2996"/>
                <a:ext cx="130" cy="131"/>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3</a:t>
                </a:r>
              </a:p>
            </p:txBody>
          </p:sp>
          <p:sp>
            <p:nvSpPr>
              <p:cNvPr id="16634" name="Rectangle 116"/>
              <p:cNvSpPr>
                <a:spLocks noChangeArrowheads="1"/>
              </p:cNvSpPr>
              <p:nvPr/>
            </p:nvSpPr>
            <p:spPr bwMode="auto">
              <a:xfrm>
                <a:off x="5158" y="3709"/>
                <a:ext cx="127" cy="113"/>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X</a:t>
                </a:r>
              </a:p>
            </p:txBody>
          </p:sp>
          <p:sp>
            <p:nvSpPr>
              <p:cNvPr id="16635" name="Rectangle 117"/>
              <p:cNvSpPr>
                <a:spLocks noChangeArrowheads="1"/>
              </p:cNvSpPr>
              <p:nvPr/>
            </p:nvSpPr>
            <p:spPr bwMode="auto">
              <a:xfrm>
                <a:off x="5020"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14</a:t>
                </a:r>
                <a:endParaRPr lang="en-US" altLang="en-US" sz="600">
                  <a:solidFill>
                    <a:srgbClr val="000000"/>
                  </a:solidFill>
                </a:endParaRPr>
              </a:p>
              <a:p>
                <a:r>
                  <a:rPr lang="en-US" altLang="en-US" sz="600">
                    <a:solidFill>
                      <a:srgbClr val="000000"/>
                    </a:solidFill>
                  </a:rPr>
                  <a:t>15</a:t>
                </a:r>
              </a:p>
            </p:txBody>
          </p:sp>
          <p:sp>
            <p:nvSpPr>
              <p:cNvPr id="16636" name="Rectangle 118"/>
              <p:cNvSpPr>
                <a:spLocks noChangeArrowheads="1"/>
              </p:cNvSpPr>
              <p:nvPr/>
            </p:nvSpPr>
            <p:spPr bwMode="auto">
              <a:xfrm>
                <a:off x="4969"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13</a:t>
                </a:r>
              </a:p>
              <a:p>
                <a:r>
                  <a:rPr lang="en-US" altLang="en-US" sz="600">
                    <a:solidFill>
                      <a:srgbClr val="000000"/>
                    </a:solidFill>
                  </a:rPr>
                  <a:t>15</a:t>
                </a:r>
              </a:p>
            </p:txBody>
          </p:sp>
          <p:sp>
            <p:nvSpPr>
              <p:cNvPr id="16637" name="Rectangle 119"/>
              <p:cNvSpPr>
                <a:spLocks noChangeArrowheads="1"/>
              </p:cNvSpPr>
              <p:nvPr/>
            </p:nvSpPr>
            <p:spPr bwMode="auto">
              <a:xfrm>
                <a:off x="4919"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12</a:t>
                </a:r>
                <a:endParaRPr lang="en-US" altLang="en-US" sz="600">
                  <a:solidFill>
                    <a:srgbClr val="000000"/>
                  </a:solidFill>
                </a:endParaRPr>
              </a:p>
              <a:p>
                <a:r>
                  <a:rPr lang="en-US" altLang="en-US" sz="600">
                    <a:solidFill>
                      <a:srgbClr val="000000"/>
                    </a:solidFill>
                  </a:rPr>
                  <a:t>15</a:t>
                </a:r>
              </a:p>
            </p:txBody>
          </p:sp>
          <p:sp>
            <p:nvSpPr>
              <p:cNvPr id="16638" name="Rectangle 120"/>
              <p:cNvSpPr>
                <a:spLocks noChangeArrowheads="1"/>
              </p:cNvSpPr>
              <p:nvPr/>
            </p:nvSpPr>
            <p:spPr bwMode="auto">
              <a:xfrm>
                <a:off x="4855" y="3824"/>
                <a:ext cx="131" cy="98"/>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639" name="Rectangle 121"/>
              <p:cNvSpPr>
                <a:spLocks noChangeArrowheads="1"/>
              </p:cNvSpPr>
              <p:nvPr/>
            </p:nvSpPr>
            <p:spPr bwMode="auto">
              <a:xfrm>
                <a:off x="4871"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11</a:t>
                </a:r>
              </a:p>
              <a:p>
                <a:r>
                  <a:rPr lang="en-US" altLang="en-US" sz="600">
                    <a:solidFill>
                      <a:srgbClr val="000000"/>
                    </a:solidFill>
                  </a:rPr>
                  <a:t>15</a:t>
                </a:r>
              </a:p>
            </p:txBody>
          </p:sp>
          <p:sp>
            <p:nvSpPr>
              <p:cNvPr id="16640" name="Rectangle 122"/>
              <p:cNvSpPr>
                <a:spLocks noChangeArrowheads="1"/>
              </p:cNvSpPr>
              <p:nvPr/>
            </p:nvSpPr>
            <p:spPr bwMode="auto">
              <a:xfrm>
                <a:off x="4806" y="3807"/>
                <a:ext cx="131" cy="97"/>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641" name="Rectangle 123"/>
              <p:cNvSpPr>
                <a:spLocks noChangeArrowheads="1"/>
              </p:cNvSpPr>
              <p:nvPr/>
            </p:nvSpPr>
            <p:spPr bwMode="auto">
              <a:xfrm>
                <a:off x="4806" y="3804"/>
                <a:ext cx="157"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10 </a:t>
                </a:r>
                <a:endParaRPr lang="en-US" altLang="en-US" sz="600">
                  <a:solidFill>
                    <a:srgbClr val="000000"/>
                  </a:solidFill>
                </a:endParaRPr>
              </a:p>
              <a:p>
                <a:r>
                  <a:rPr lang="en-US" altLang="en-US" sz="600">
                    <a:solidFill>
                      <a:srgbClr val="000000"/>
                    </a:solidFill>
                  </a:rPr>
                  <a:t>15</a:t>
                </a:r>
              </a:p>
            </p:txBody>
          </p:sp>
          <p:sp>
            <p:nvSpPr>
              <p:cNvPr id="16642" name="Rectangle 124"/>
              <p:cNvSpPr>
                <a:spLocks noChangeArrowheads="1"/>
              </p:cNvSpPr>
              <p:nvPr/>
            </p:nvSpPr>
            <p:spPr bwMode="auto">
              <a:xfrm>
                <a:off x="4762" y="3805"/>
                <a:ext cx="145"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9 </a:t>
                </a:r>
                <a:endParaRPr lang="en-US" altLang="en-US" sz="600">
                  <a:solidFill>
                    <a:srgbClr val="000000"/>
                  </a:solidFill>
                </a:endParaRPr>
              </a:p>
              <a:p>
                <a:r>
                  <a:rPr lang="en-US" altLang="en-US" sz="600">
                    <a:solidFill>
                      <a:srgbClr val="000000"/>
                    </a:solidFill>
                  </a:rPr>
                  <a:t>15</a:t>
                </a:r>
              </a:p>
            </p:txBody>
          </p:sp>
          <p:sp>
            <p:nvSpPr>
              <p:cNvPr id="16643" name="Rectangle 125"/>
              <p:cNvSpPr>
                <a:spLocks noChangeArrowheads="1"/>
              </p:cNvSpPr>
              <p:nvPr/>
            </p:nvSpPr>
            <p:spPr bwMode="auto">
              <a:xfrm>
                <a:off x="4714"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8 </a:t>
                </a:r>
                <a:endParaRPr lang="en-US" altLang="en-US" sz="600">
                  <a:solidFill>
                    <a:srgbClr val="000000"/>
                  </a:solidFill>
                </a:endParaRPr>
              </a:p>
              <a:p>
                <a:r>
                  <a:rPr lang="en-US" altLang="en-US" sz="600">
                    <a:solidFill>
                      <a:srgbClr val="000000"/>
                    </a:solidFill>
                  </a:rPr>
                  <a:t>15</a:t>
                </a:r>
              </a:p>
            </p:txBody>
          </p:sp>
          <p:sp>
            <p:nvSpPr>
              <p:cNvPr id="16644" name="Rectangle 126"/>
              <p:cNvSpPr>
                <a:spLocks noChangeArrowheads="1"/>
              </p:cNvSpPr>
              <p:nvPr/>
            </p:nvSpPr>
            <p:spPr bwMode="auto">
              <a:xfrm>
                <a:off x="4664" y="3804"/>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7 </a:t>
                </a:r>
                <a:endParaRPr lang="en-US" altLang="en-US" sz="600">
                  <a:solidFill>
                    <a:srgbClr val="000000"/>
                  </a:solidFill>
                </a:endParaRPr>
              </a:p>
              <a:p>
                <a:r>
                  <a:rPr lang="en-US" altLang="en-US" sz="600">
                    <a:solidFill>
                      <a:srgbClr val="000000"/>
                    </a:solidFill>
                  </a:rPr>
                  <a:t>15</a:t>
                </a:r>
              </a:p>
            </p:txBody>
          </p:sp>
          <p:sp>
            <p:nvSpPr>
              <p:cNvPr id="16645" name="Rectangle 127"/>
              <p:cNvSpPr>
                <a:spLocks noChangeArrowheads="1"/>
              </p:cNvSpPr>
              <p:nvPr/>
            </p:nvSpPr>
            <p:spPr bwMode="auto">
              <a:xfrm>
                <a:off x="4613"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6 </a:t>
                </a:r>
                <a:endParaRPr lang="en-US" altLang="en-US" sz="600">
                  <a:solidFill>
                    <a:srgbClr val="000000"/>
                  </a:solidFill>
                </a:endParaRPr>
              </a:p>
              <a:p>
                <a:r>
                  <a:rPr lang="en-US" altLang="en-US" sz="600">
                    <a:solidFill>
                      <a:srgbClr val="000000"/>
                    </a:solidFill>
                  </a:rPr>
                  <a:t>15</a:t>
                </a:r>
              </a:p>
            </p:txBody>
          </p:sp>
          <p:sp>
            <p:nvSpPr>
              <p:cNvPr id="16646" name="Rectangle 128"/>
              <p:cNvSpPr>
                <a:spLocks noChangeArrowheads="1"/>
              </p:cNvSpPr>
              <p:nvPr/>
            </p:nvSpPr>
            <p:spPr bwMode="auto">
              <a:xfrm>
                <a:off x="4564" y="3805"/>
                <a:ext cx="145"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5 </a:t>
                </a:r>
                <a:endParaRPr lang="en-US" altLang="en-US" sz="600">
                  <a:solidFill>
                    <a:srgbClr val="000000"/>
                  </a:solidFill>
                </a:endParaRPr>
              </a:p>
              <a:p>
                <a:r>
                  <a:rPr lang="en-US" altLang="en-US" sz="600">
                    <a:solidFill>
                      <a:srgbClr val="000000"/>
                    </a:solidFill>
                  </a:rPr>
                  <a:t>15</a:t>
                </a:r>
              </a:p>
            </p:txBody>
          </p:sp>
          <p:sp>
            <p:nvSpPr>
              <p:cNvPr id="16647" name="Rectangle 129"/>
              <p:cNvSpPr>
                <a:spLocks noChangeArrowheads="1"/>
              </p:cNvSpPr>
              <p:nvPr/>
            </p:nvSpPr>
            <p:spPr bwMode="auto">
              <a:xfrm>
                <a:off x="4515"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4 </a:t>
                </a:r>
                <a:endParaRPr lang="en-US" altLang="en-US" sz="600">
                  <a:solidFill>
                    <a:srgbClr val="000000"/>
                  </a:solidFill>
                </a:endParaRPr>
              </a:p>
              <a:p>
                <a:r>
                  <a:rPr lang="en-US" altLang="en-US" sz="600">
                    <a:solidFill>
                      <a:srgbClr val="000000"/>
                    </a:solidFill>
                  </a:rPr>
                  <a:t>15</a:t>
                </a:r>
              </a:p>
            </p:txBody>
          </p:sp>
          <p:sp>
            <p:nvSpPr>
              <p:cNvPr id="16648" name="Rectangle 130"/>
              <p:cNvSpPr>
                <a:spLocks noChangeArrowheads="1"/>
              </p:cNvSpPr>
              <p:nvPr/>
            </p:nvSpPr>
            <p:spPr bwMode="auto">
              <a:xfrm>
                <a:off x="4466"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3 </a:t>
                </a:r>
                <a:endParaRPr lang="en-US" altLang="en-US" sz="600">
                  <a:solidFill>
                    <a:srgbClr val="000000"/>
                  </a:solidFill>
                </a:endParaRPr>
              </a:p>
              <a:p>
                <a:r>
                  <a:rPr lang="en-US" altLang="en-US" sz="600">
                    <a:solidFill>
                      <a:srgbClr val="000000"/>
                    </a:solidFill>
                  </a:rPr>
                  <a:t>15</a:t>
                </a:r>
              </a:p>
            </p:txBody>
          </p:sp>
          <p:sp>
            <p:nvSpPr>
              <p:cNvPr id="16649" name="Rectangle 131"/>
              <p:cNvSpPr>
                <a:spLocks noChangeArrowheads="1"/>
              </p:cNvSpPr>
              <p:nvPr/>
            </p:nvSpPr>
            <p:spPr bwMode="auto">
              <a:xfrm>
                <a:off x="4414"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2 </a:t>
                </a:r>
                <a:endParaRPr lang="en-US" altLang="en-US" sz="600">
                  <a:solidFill>
                    <a:srgbClr val="000000"/>
                  </a:solidFill>
                </a:endParaRPr>
              </a:p>
              <a:p>
                <a:r>
                  <a:rPr lang="en-US" altLang="en-US" sz="600">
                    <a:solidFill>
                      <a:srgbClr val="000000"/>
                    </a:solidFill>
                  </a:rPr>
                  <a:t>15</a:t>
                </a:r>
              </a:p>
            </p:txBody>
          </p:sp>
          <p:sp>
            <p:nvSpPr>
              <p:cNvPr id="16650" name="Rectangle 132"/>
              <p:cNvSpPr>
                <a:spLocks noChangeArrowheads="1"/>
              </p:cNvSpPr>
              <p:nvPr/>
            </p:nvSpPr>
            <p:spPr bwMode="auto">
              <a:xfrm>
                <a:off x="4366"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1 </a:t>
                </a:r>
              </a:p>
              <a:p>
                <a:r>
                  <a:rPr lang="en-US" altLang="en-US" sz="600">
                    <a:solidFill>
                      <a:srgbClr val="000000"/>
                    </a:solidFill>
                  </a:rPr>
                  <a:t>15</a:t>
                </a:r>
              </a:p>
            </p:txBody>
          </p:sp>
          <p:sp>
            <p:nvSpPr>
              <p:cNvPr id="16651" name="Rectangle 133"/>
              <p:cNvSpPr>
                <a:spLocks noChangeArrowheads="1"/>
              </p:cNvSpPr>
              <p:nvPr/>
            </p:nvSpPr>
            <p:spPr bwMode="auto">
              <a:xfrm>
                <a:off x="4317" y="3805"/>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 0 </a:t>
                </a:r>
              </a:p>
              <a:p>
                <a:r>
                  <a:rPr lang="en-US" altLang="en-US" sz="600">
                    <a:solidFill>
                      <a:srgbClr val="000000"/>
                    </a:solidFill>
                  </a:rPr>
                  <a:t>15</a:t>
                </a:r>
              </a:p>
            </p:txBody>
          </p:sp>
          <p:sp>
            <p:nvSpPr>
              <p:cNvPr id="16652" name="Rectangle 134"/>
              <p:cNvSpPr>
                <a:spLocks noChangeArrowheads="1"/>
              </p:cNvSpPr>
              <p:nvPr/>
            </p:nvSpPr>
            <p:spPr bwMode="auto">
              <a:xfrm>
                <a:off x="5067" y="3804"/>
                <a:ext cx="146" cy="170"/>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u="sng">
                    <a:solidFill>
                      <a:srgbClr val="000000"/>
                    </a:solidFill>
                  </a:rPr>
                  <a:t>15</a:t>
                </a:r>
                <a:endParaRPr lang="en-US" altLang="en-US" sz="600">
                  <a:solidFill>
                    <a:srgbClr val="000000"/>
                  </a:solidFill>
                </a:endParaRPr>
              </a:p>
              <a:p>
                <a:r>
                  <a:rPr lang="en-US" altLang="en-US" sz="600">
                    <a:solidFill>
                      <a:srgbClr val="000000"/>
                    </a:solidFill>
                  </a:rPr>
                  <a:t>15</a:t>
                </a:r>
              </a:p>
            </p:txBody>
          </p:sp>
          <p:sp>
            <p:nvSpPr>
              <p:cNvPr id="16653" name="Rectangle 135"/>
              <p:cNvSpPr>
                <a:spLocks noChangeArrowheads="1"/>
              </p:cNvSpPr>
              <p:nvPr/>
            </p:nvSpPr>
            <p:spPr bwMode="auto">
              <a:xfrm>
                <a:off x="5174" y="3771"/>
                <a:ext cx="125" cy="188"/>
              </a:xfrm>
              <a:prstGeom prst="rect">
                <a:avLst/>
              </a:prstGeom>
              <a:solidFill>
                <a:srgbClr val="CC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aseline="-60000">
                    <a:solidFill>
                      <a:srgbClr val="000000"/>
                    </a:solidFill>
                  </a:rPr>
                  <a:t>^</a:t>
                </a:r>
                <a:endParaRPr lang="en-US" altLang="en-US" sz="600" baseline="-60000">
                  <a:solidFill>
                    <a:srgbClr val="000000"/>
                  </a:solidFill>
                </a:endParaRPr>
              </a:p>
              <a:p>
                <a:r>
                  <a:rPr lang="en-US" altLang="en-US" sz="600">
                    <a:solidFill>
                      <a:srgbClr val="000000"/>
                    </a:solidFill>
                  </a:rPr>
                  <a:t>p</a:t>
                </a:r>
              </a:p>
            </p:txBody>
          </p:sp>
        </p:grpSp>
      </p:grpSp>
      <p:grpSp>
        <p:nvGrpSpPr>
          <p:cNvPr id="16399" name="Group 280"/>
          <p:cNvGrpSpPr>
            <a:grpSpLocks/>
          </p:cNvGrpSpPr>
          <p:nvPr/>
        </p:nvGrpSpPr>
        <p:grpSpPr bwMode="auto">
          <a:xfrm>
            <a:off x="6019800" y="1735138"/>
            <a:ext cx="2667000" cy="1482725"/>
            <a:chOff x="4056" y="1022"/>
            <a:chExt cx="1392" cy="934"/>
          </a:xfrm>
        </p:grpSpPr>
        <p:sp>
          <p:nvSpPr>
            <p:cNvPr id="16476" name="Freeform 140"/>
            <p:cNvSpPr>
              <a:spLocks/>
            </p:cNvSpPr>
            <p:nvPr/>
          </p:nvSpPr>
          <p:spPr bwMode="auto">
            <a:xfrm>
              <a:off x="4056" y="1022"/>
              <a:ext cx="1392" cy="934"/>
            </a:xfrm>
            <a:custGeom>
              <a:avLst/>
              <a:gdLst>
                <a:gd name="T0" fmla="*/ 0 w 1368"/>
                <a:gd name="T1" fmla="*/ 933 h 934"/>
                <a:gd name="T2" fmla="*/ 1571 w 1368"/>
                <a:gd name="T3" fmla="*/ 933 h 934"/>
                <a:gd name="T4" fmla="*/ 1571 w 1368"/>
                <a:gd name="T5" fmla="*/ 0 h 934"/>
                <a:gd name="T6" fmla="*/ 0 w 1368"/>
                <a:gd name="T7" fmla="*/ 0 h 934"/>
                <a:gd name="T8" fmla="*/ 0 w 1368"/>
                <a:gd name="T9" fmla="*/ 933 h 934"/>
                <a:gd name="T10" fmla="*/ 0 60000 65536"/>
                <a:gd name="T11" fmla="*/ 0 60000 65536"/>
                <a:gd name="T12" fmla="*/ 0 60000 65536"/>
                <a:gd name="T13" fmla="*/ 0 60000 65536"/>
                <a:gd name="T14" fmla="*/ 0 60000 65536"/>
                <a:gd name="T15" fmla="*/ 0 w 1368"/>
                <a:gd name="T16" fmla="*/ 0 h 934"/>
                <a:gd name="T17" fmla="*/ 1368 w 1368"/>
                <a:gd name="T18" fmla="*/ 934 h 934"/>
              </a:gdLst>
              <a:ahLst/>
              <a:cxnLst>
                <a:cxn ang="T10">
                  <a:pos x="T0" y="T1"/>
                </a:cxn>
                <a:cxn ang="T11">
                  <a:pos x="T2" y="T3"/>
                </a:cxn>
                <a:cxn ang="T12">
                  <a:pos x="T4" y="T5"/>
                </a:cxn>
                <a:cxn ang="T13">
                  <a:pos x="T6" y="T7"/>
                </a:cxn>
                <a:cxn ang="T14">
                  <a:pos x="T8" y="T9"/>
                </a:cxn>
              </a:cxnLst>
              <a:rect l="T15" t="T16" r="T17" b="T18"/>
              <a:pathLst>
                <a:path w="1368" h="934">
                  <a:moveTo>
                    <a:pt x="0" y="933"/>
                  </a:moveTo>
                  <a:lnTo>
                    <a:pt x="1367" y="933"/>
                  </a:lnTo>
                  <a:lnTo>
                    <a:pt x="1367" y="0"/>
                  </a:lnTo>
                  <a:lnTo>
                    <a:pt x="0" y="0"/>
                  </a:lnTo>
                  <a:lnTo>
                    <a:pt x="0" y="933"/>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grpSp>
          <p:nvGrpSpPr>
            <p:cNvPr id="16477" name="Group 277"/>
            <p:cNvGrpSpPr>
              <a:grpSpLocks/>
            </p:cNvGrpSpPr>
            <p:nvPr/>
          </p:nvGrpSpPr>
          <p:grpSpPr bwMode="auto">
            <a:xfrm>
              <a:off x="4070" y="1029"/>
              <a:ext cx="1320" cy="915"/>
              <a:chOff x="4142" y="949"/>
              <a:chExt cx="1008" cy="891"/>
            </a:xfrm>
          </p:grpSpPr>
          <p:sp>
            <p:nvSpPr>
              <p:cNvPr id="16478" name="Freeform 141"/>
              <p:cNvSpPr>
                <a:spLocks/>
              </p:cNvSpPr>
              <p:nvPr/>
            </p:nvSpPr>
            <p:spPr bwMode="auto">
              <a:xfrm>
                <a:off x="4329" y="1106"/>
                <a:ext cx="821" cy="561"/>
              </a:xfrm>
              <a:custGeom>
                <a:avLst/>
                <a:gdLst>
                  <a:gd name="T0" fmla="*/ 0 w 821"/>
                  <a:gd name="T1" fmla="*/ 560 h 561"/>
                  <a:gd name="T2" fmla="*/ 820 w 821"/>
                  <a:gd name="T3" fmla="*/ 560 h 561"/>
                  <a:gd name="T4" fmla="*/ 820 w 821"/>
                  <a:gd name="T5" fmla="*/ 0 h 561"/>
                  <a:gd name="T6" fmla="*/ 0 w 821"/>
                  <a:gd name="T7" fmla="*/ 0 h 561"/>
                  <a:gd name="T8" fmla="*/ 0 w 821"/>
                  <a:gd name="T9" fmla="*/ 560 h 561"/>
                  <a:gd name="T10" fmla="*/ 0 60000 65536"/>
                  <a:gd name="T11" fmla="*/ 0 60000 65536"/>
                  <a:gd name="T12" fmla="*/ 0 60000 65536"/>
                  <a:gd name="T13" fmla="*/ 0 60000 65536"/>
                  <a:gd name="T14" fmla="*/ 0 60000 65536"/>
                  <a:gd name="T15" fmla="*/ 0 w 821"/>
                  <a:gd name="T16" fmla="*/ 0 h 561"/>
                  <a:gd name="T17" fmla="*/ 821 w 821"/>
                  <a:gd name="T18" fmla="*/ 561 h 561"/>
                </a:gdLst>
                <a:ahLst/>
                <a:cxnLst>
                  <a:cxn ang="T10">
                    <a:pos x="T0" y="T1"/>
                  </a:cxn>
                  <a:cxn ang="T11">
                    <a:pos x="T2" y="T3"/>
                  </a:cxn>
                  <a:cxn ang="T12">
                    <a:pos x="T4" y="T5"/>
                  </a:cxn>
                  <a:cxn ang="T13">
                    <a:pos x="T6" y="T7"/>
                  </a:cxn>
                  <a:cxn ang="T14">
                    <a:pos x="T8" y="T9"/>
                  </a:cxn>
                </a:cxnLst>
                <a:rect l="T15" t="T16" r="T17" b="T18"/>
                <a:pathLst>
                  <a:path w="821" h="561">
                    <a:moveTo>
                      <a:pt x="0" y="560"/>
                    </a:moveTo>
                    <a:lnTo>
                      <a:pt x="820" y="560"/>
                    </a:lnTo>
                    <a:lnTo>
                      <a:pt x="820" y="0"/>
                    </a:lnTo>
                    <a:lnTo>
                      <a:pt x="0" y="0"/>
                    </a:lnTo>
                    <a:lnTo>
                      <a:pt x="0" y="560"/>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sp>
            <p:nvSpPr>
              <p:cNvPr id="16479" name="Rectangle 142"/>
              <p:cNvSpPr>
                <a:spLocks noChangeArrowheads="1"/>
              </p:cNvSpPr>
              <p:nvPr/>
            </p:nvSpPr>
            <p:spPr bwMode="auto">
              <a:xfrm>
                <a:off x="4425" y="1667"/>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2</a:t>
                </a:r>
              </a:p>
            </p:txBody>
          </p:sp>
          <p:sp>
            <p:nvSpPr>
              <p:cNvPr id="16480" name="Rectangle 143"/>
              <p:cNvSpPr>
                <a:spLocks noChangeArrowheads="1"/>
              </p:cNvSpPr>
              <p:nvPr/>
            </p:nvSpPr>
            <p:spPr bwMode="auto">
              <a:xfrm>
                <a:off x="4376" y="1667"/>
                <a:ext cx="100"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1</a:t>
                </a:r>
              </a:p>
            </p:txBody>
          </p:sp>
          <p:sp>
            <p:nvSpPr>
              <p:cNvPr id="16481" name="Rectangle 144"/>
              <p:cNvSpPr>
                <a:spLocks noChangeArrowheads="1"/>
              </p:cNvSpPr>
              <p:nvPr/>
            </p:nvSpPr>
            <p:spPr bwMode="auto">
              <a:xfrm>
                <a:off x="4327" y="1667"/>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82" name="Line 145"/>
              <p:cNvSpPr>
                <a:spLocks noChangeShapeType="1"/>
              </p:cNvSpPr>
              <p:nvPr/>
            </p:nvSpPr>
            <p:spPr bwMode="auto">
              <a:xfrm>
                <a:off x="4492" y="1670"/>
                <a:ext cx="0"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83" name="Line 146"/>
              <p:cNvSpPr>
                <a:spLocks noChangeShapeType="1"/>
              </p:cNvSpPr>
              <p:nvPr/>
            </p:nvSpPr>
            <p:spPr bwMode="auto">
              <a:xfrm>
                <a:off x="4443" y="1670"/>
                <a:ext cx="0"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84" name="Line 147"/>
              <p:cNvSpPr>
                <a:spLocks noChangeShapeType="1"/>
              </p:cNvSpPr>
              <p:nvPr/>
            </p:nvSpPr>
            <p:spPr bwMode="auto">
              <a:xfrm>
                <a:off x="4391" y="1670"/>
                <a:ext cx="0"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85" name="Rectangle 148"/>
              <p:cNvSpPr>
                <a:spLocks noChangeArrowheads="1"/>
              </p:cNvSpPr>
              <p:nvPr/>
            </p:nvSpPr>
            <p:spPr bwMode="auto">
              <a:xfrm>
                <a:off x="4180" y="1077"/>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86" name="Rectangle 149"/>
              <p:cNvSpPr>
                <a:spLocks noChangeArrowheads="1"/>
              </p:cNvSpPr>
              <p:nvPr/>
            </p:nvSpPr>
            <p:spPr bwMode="auto">
              <a:xfrm>
                <a:off x="4198" y="1077"/>
                <a:ext cx="94"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487" name="Rectangle 150"/>
              <p:cNvSpPr>
                <a:spLocks noChangeArrowheads="1"/>
              </p:cNvSpPr>
              <p:nvPr/>
            </p:nvSpPr>
            <p:spPr bwMode="auto">
              <a:xfrm>
                <a:off x="4205" y="1077"/>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5</a:t>
                </a:r>
              </a:p>
            </p:txBody>
          </p:sp>
          <p:sp>
            <p:nvSpPr>
              <p:cNvPr id="16488" name="Rectangle 151"/>
              <p:cNvSpPr>
                <a:spLocks noChangeArrowheads="1"/>
              </p:cNvSpPr>
              <p:nvPr/>
            </p:nvSpPr>
            <p:spPr bwMode="auto">
              <a:xfrm>
                <a:off x="4180" y="1182"/>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89" name="Rectangle 152"/>
              <p:cNvSpPr>
                <a:spLocks noChangeArrowheads="1"/>
              </p:cNvSpPr>
              <p:nvPr/>
            </p:nvSpPr>
            <p:spPr bwMode="auto">
              <a:xfrm>
                <a:off x="4198" y="1182"/>
                <a:ext cx="94"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490" name="Rectangle 153"/>
              <p:cNvSpPr>
                <a:spLocks noChangeArrowheads="1"/>
              </p:cNvSpPr>
              <p:nvPr/>
            </p:nvSpPr>
            <p:spPr bwMode="auto">
              <a:xfrm>
                <a:off x="4205" y="1182"/>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4</a:t>
                </a:r>
              </a:p>
            </p:txBody>
          </p:sp>
          <p:sp>
            <p:nvSpPr>
              <p:cNvPr id="16491" name="Rectangle 154"/>
              <p:cNvSpPr>
                <a:spLocks noChangeArrowheads="1"/>
              </p:cNvSpPr>
              <p:nvPr/>
            </p:nvSpPr>
            <p:spPr bwMode="auto">
              <a:xfrm>
                <a:off x="4180" y="1290"/>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92" name="Rectangle 155"/>
              <p:cNvSpPr>
                <a:spLocks noChangeArrowheads="1"/>
              </p:cNvSpPr>
              <p:nvPr/>
            </p:nvSpPr>
            <p:spPr bwMode="auto">
              <a:xfrm>
                <a:off x="4198" y="1290"/>
                <a:ext cx="94"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493" name="Rectangle 156"/>
              <p:cNvSpPr>
                <a:spLocks noChangeArrowheads="1"/>
              </p:cNvSpPr>
              <p:nvPr/>
            </p:nvSpPr>
            <p:spPr bwMode="auto">
              <a:xfrm>
                <a:off x="4205" y="1290"/>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3</a:t>
                </a:r>
              </a:p>
            </p:txBody>
          </p:sp>
          <p:sp>
            <p:nvSpPr>
              <p:cNvPr id="16494" name="Rectangle 157"/>
              <p:cNvSpPr>
                <a:spLocks noChangeArrowheads="1"/>
              </p:cNvSpPr>
              <p:nvPr/>
            </p:nvSpPr>
            <p:spPr bwMode="auto">
              <a:xfrm>
                <a:off x="4180" y="1398"/>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95" name="Rectangle 158"/>
              <p:cNvSpPr>
                <a:spLocks noChangeArrowheads="1"/>
              </p:cNvSpPr>
              <p:nvPr/>
            </p:nvSpPr>
            <p:spPr bwMode="auto">
              <a:xfrm>
                <a:off x="4198" y="1398"/>
                <a:ext cx="94"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496" name="Rectangle 159"/>
              <p:cNvSpPr>
                <a:spLocks noChangeArrowheads="1"/>
              </p:cNvSpPr>
              <p:nvPr/>
            </p:nvSpPr>
            <p:spPr bwMode="auto">
              <a:xfrm>
                <a:off x="4205" y="1398"/>
                <a:ext cx="101" cy="91"/>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2</a:t>
                </a:r>
              </a:p>
            </p:txBody>
          </p:sp>
          <p:sp>
            <p:nvSpPr>
              <p:cNvPr id="16497" name="Rectangle 160"/>
              <p:cNvSpPr>
                <a:spLocks noChangeArrowheads="1"/>
              </p:cNvSpPr>
              <p:nvPr/>
            </p:nvSpPr>
            <p:spPr bwMode="auto">
              <a:xfrm>
                <a:off x="4180" y="1506"/>
                <a:ext cx="101"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498" name="Rectangle 161"/>
              <p:cNvSpPr>
                <a:spLocks noChangeArrowheads="1"/>
              </p:cNvSpPr>
              <p:nvPr/>
            </p:nvSpPr>
            <p:spPr bwMode="auto">
              <a:xfrm>
                <a:off x="4198" y="1506"/>
                <a:ext cx="94"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499" name="Rectangle 162"/>
              <p:cNvSpPr>
                <a:spLocks noChangeArrowheads="1"/>
              </p:cNvSpPr>
              <p:nvPr/>
            </p:nvSpPr>
            <p:spPr bwMode="auto">
              <a:xfrm>
                <a:off x="4205" y="1506"/>
                <a:ext cx="101"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1</a:t>
                </a:r>
              </a:p>
            </p:txBody>
          </p:sp>
          <p:sp>
            <p:nvSpPr>
              <p:cNvPr id="16500" name="Rectangle 163"/>
              <p:cNvSpPr>
                <a:spLocks noChangeArrowheads="1"/>
              </p:cNvSpPr>
              <p:nvPr/>
            </p:nvSpPr>
            <p:spPr bwMode="auto">
              <a:xfrm>
                <a:off x="4180" y="1611"/>
                <a:ext cx="101"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501" name="Rectangle 164"/>
              <p:cNvSpPr>
                <a:spLocks noChangeArrowheads="1"/>
              </p:cNvSpPr>
              <p:nvPr/>
            </p:nvSpPr>
            <p:spPr bwMode="auto">
              <a:xfrm>
                <a:off x="4198" y="1611"/>
                <a:ext cx="94"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a:t>
                </a:r>
              </a:p>
            </p:txBody>
          </p:sp>
          <p:sp>
            <p:nvSpPr>
              <p:cNvPr id="16502" name="Rectangle 165"/>
              <p:cNvSpPr>
                <a:spLocks noChangeArrowheads="1"/>
              </p:cNvSpPr>
              <p:nvPr/>
            </p:nvSpPr>
            <p:spPr bwMode="auto">
              <a:xfrm>
                <a:off x="4205" y="1611"/>
                <a:ext cx="101" cy="9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00">
                    <a:solidFill>
                      <a:srgbClr val="000000"/>
                    </a:solidFill>
                  </a:rPr>
                  <a:t>0</a:t>
                </a:r>
              </a:p>
            </p:txBody>
          </p:sp>
          <p:sp>
            <p:nvSpPr>
              <p:cNvPr id="16503" name="Line 166"/>
              <p:cNvSpPr>
                <a:spLocks noChangeShapeType="1"/>
              </p:cNvSpPr>
              <p:nvPr/>
            </p:nvSpPr>
            <p:spPr bwMode="auto">
              <a:xfrm flipH="1">
                <a:off x="4297" y="1121"/>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4" name="Line 167"/>
              <p:cNvSpPr>
                <a:spLocks noChangeShapeType="1"/>
              </p:cNvSpPr>
              <p:nvPr/>
            </p:nvSpPr>
            <p:spPr bwMode="auto">
              <a:xfrm flipH="1">
                <a:off x="4297" y="1227"/>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5" name="Line 168"/>
              <p:cNvSpPr>
                <a:spLocks noChangeShapeType="1"/>
              </p:cNvSpPr>
              <p:nvPr/>
            </p:nvSpPr>
            <p:spPr bwMode="auto">
              <a:xfrm flipH="1">
                <a:off x="4297" y="1335"/>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6" name="Line 169"/>
              <p:cNvSpPr>
                <a:spLocks noChangeShapeType="1"/>
              </p:cNvSpPr>
              <p:nvPr/>
            </p:nvSpPr>
            <p:spPr bwMode="auto">
              <a:xfrm flipH="1">
                <a:off x="4297" y="1442"/>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7" name="Line 170"/>
              <p:cNvSpPr>
                <a:spLocks noChangeShapeType="1"/>
              </p:cNvSpPr>
              <p:nvPr/>
            </p:nvSpPr>
            <p:spPr bwMode="auto">
              <a:xfrm flipH="1">
                <a:off x="4297" y="1550"/>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8" name="Line 171"/>
              <p:cNvSpPr>
                <a:spLocks noChangeShapeType="1"/>
              </p:cNvSpPr>
              <p:nvPr/>
            </p:nvSpPr>
            <p:spPr bwMode="auto">
              <a:xfrm flipH="1">
                <a:off x="4297" y="1656"/>
                <a:ext cx="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09" name="Rectangle 172"/>
              <p:cNvSpPr>
                <a:spLocks noChangeArrowheads="1"/>
              </p:cNvSpPr>
              <p:nvPr/>
            </p:nvSpPr>
            <p:spPr bwMode="auto">
              <a:xfrm>
                <a:off x="4670" y="1720"/>
                <a:ext cx="115" cy="12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X</a:t>
                </a:r>
              </a:p>
            </p:txBody>
          </p:sp>
          <p:sp>
            <p:nvSpPr>
              <p:cNvPr id="16510" name="Line 173"/>
              <p:cNvSpPr>
                <a:spLocks noChangeShapeType="1"/>
              </p:cNvSpPr>
              <p:nvPr/>
            </p:nvSpPr>
            <p:spPr bwMode="auto">
              <a:xfrm>
                <a:off x="4346" y="1666"/>
                <a:ext cx="7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11" name="Rectangle 174"/>
              <p:cNvSpPr>
                <a:spLocks noChangeArrowheads="1"/>
              </p:cNvSpPr>
              <p:nvPr/>
            </p:nvSpPr>
            <p:spPr bwMode="auto">
              <a:xfrm rot="-5400000">
                <a:off x="4115" y="1358"/>
                <a:ext cx="147" cy="94"/>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P</a:t>
                </a:r>
              </a:p>
            </p:txBody>
          </p:sp>
          <p:sp>
            <p:nvSpPr>
              <p:cNvPr id="16512" name="Rectangle 175"/>
              <p:cNvSpPr>
                <a:spLocks noChangeArrowheads="1"/>
              </p:cNvSpPr>
              <p:nvPr/>
            </p:nvSpPr>
            <p:spPr bwMode="auto">
              <a:xfrm rot="-5400000">
                <a:off x="4124" y="1338"/>
                <a:ext cx="130" cy="94"/>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p>
            </p:txBody>
          </p:sp>
          <p:sp>
            <p:nvSpPr>
              <p:cNvPr id="16513" name="Rectangle 176"/>
              <p:cNvSpPr>
                <a:spLocks noChangeArrowheads="1"/>
              </p:cNvSpPr>
              <p:nvPr/>
            </p:nvSpPr>
            <p:spPr bwMode="auto">
              <a:xfrm rot="-5400000">
                <a:off x="4115" y="1318"/>
                <a:ext cx="147" cy="94"/>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X</a:t>
                </a:r>
              </a:p>
            </p:txBody>
          </p:sp>
          <p:sp>
            <p:nvSpPr>
              <p:cNvPr id="16514" name="Rectangle 177"/>
              <p:cNvSpPr>
                <a:spLocks noChangeArrowheads="1"/>
              </p:cNvSpPr>
              <p:nvPr/>
            </p:nvSpPr>
            <p:spPr bwMode="auto">
              <a:xfrm rot="-5400000">
                <a:off x="4124" y="1298"/>
                <a:ext cx="130" cy="94"/>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p>
            </p:txBody>
          </p:sp>
          <p:sp>
            <p:nvSpPr>
              <p:cNvPr id="16515" name="Line 178"/>
              <p:cNvSpPr>
                <a:spLocks noChangeShapeType="1"/>
              </p:cNvSpPr>
              <p:nvPr/>
            </p:nvSpPr>
            <p:spPr bwMode="auto">
              <a:xfrm flipV="1">
                <a:off x="4329" y="1112"/>
                <a:ext cx="0" cy="5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516" name="Freeform 179"/>
              <p:cNvSpPr>
                <a:spLocks/>
              </p:cNvSpPr>
              <p:nvPr/>
            </p:nvSpPr>
            <p:spPr bwMode="auto">
              <a:xfrm>
                <a:off x="4474" y="1560"/>
                <a:ext cx="31" cy="91"/>
              </a:xfrm>
              <a:custGeom>
                <a:avLst/>
                <a:gdLst>
                  <a:gd name="T0" fmla="*/ 0 w 31"/>
                  <a:gd name="T1" fmla="*/ 90 h 91"/>
                  <a:gd name="T2" fmla="*/ 30 w 31"/>
                  <a:gd name="T3" fmla="*/ 90 h 91"/>
                  <a:gd name="T4" fmla="*/ 30 w 31"/>
                  <a:gd name="T5" fmla="*/ 0 h 91"/>
                  <a:gd name="T6" fmla="*/ 0 w 31"/>
                  <a:gd name="T7" fmla="*/ 0 h 91"/>
                  <a:gd name="T8" fmla="*/ 0 w 31"/>
                  <a:gd name="T9" fmla="*/ 90 h 91"/>
                  <a:gd name="T10" fmla="*/ 0 60000 65536"/>
                  <a:gd name="T11" fmla="*/ 0 60000 65536"/>
                  <a:gd name="T12" fmla="*/ 0 60000 65536"/>
                  <a:gd name="T13" fmla="*/ 0 60000 65536"/>
                  <a:gd name="T14" fmla="*/ 0 60000 65536"/>
                  <a:gd name="T15" fmla="*/ 0 w 31"/>
                  <a:gd name="T16" fmla="*/ 0 h 91"/>
                  <a:gd name="T17" fmla="*/ 31 w 31"/>
                  <a:gd name="T18" fmla="*/ 91 h 91"/>
                </a:gdLst>
                <a:ahLst/>
                <a:cxnLst>
                  <a:cxn ang="T10">
                    <a:pos x="T0" y="T1"/>
                  </a:cxn>
                  <a:cxn ang="T11">
                    <a:pos x="T2" y="T3"/>
                  </a:cxn>
                  <a:cxn ang="T12">
                    <a:pos x="T4" y="T5"/>
                  </a:cxn>
                  <a:cxn ang="T13">
                    <a:pos x="T6" y="T7"/>
                  </a:cxn>
                  <a:cxn ang="T14">
                    <a:pos x="T8" y="T9"/>
                  </a:cxn>
                </a:cxnLst>
                <a:rect l="T15" t="T16" r="T17" b="T18"/>
                <a:pathLst>
                  <a:path w="31" h="91">
                    <a:moveTo>
                      <a:pt x="0" y="90"/>
                    </a:moveTo>
                    <a:lnTo>
                      <a:pt x="30" y="90"/>
                    </a:lnTo>
                    <a:lnTo>
                      <a:pt x="30" y="0"/>
                    </a:lnTo>
                    <a:lnTo>
                      <a:pt x="0" y="0"/>
                    </a:lnTo>
                    <a:lnTo>
                      <a:pt x="0" y="90"/>
                    </a:lnTo>
                  </a:path>
                </a:pathLst>
              </a:custGeom>
              <a:solidFill>
                <a:srgbClr val="66F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517" name="Freeform 180"/>
              <p:cNvSpPr>
                <a:spLocks/>
              </p:cNvSpPr>
              <p:nvPr/>
            </p:nvSpPr>
            <p:spPr bwMode="auto">
              <a:xfrm>
                <a:off x="4474" y="1560"/>
                <a:ext cx="37" cy="97"/>
              </a:xfrm>
              <a:custGeom>
                <a:avLst/>
                <a:gdLst>
                  <a:gd name="T0" fmla="*/ 0 w 37"/>
                  <a:gd name="T1" fmla="*/ 96 h 97"/>
                  <a:gd name="T2" fmla="*/ 36 w 37"/>
                  <a:gd name="T3" fmla="*/ 96 h 97"/>
                  <a:gd name="T4" fmla="*/ 36 w 37"/>
                  <a:gd name="T5" fmla="*/ 0 h 97"/>
                  <a:gd name="T6" fmla="*/ 0 w 37"/>
                  <a:gd name="T7" fmla="*/ 0 h 97"/>
                  <a:gd name="T8" fmla="*/ 0 w 37"/>
                  <a:gd name="T9" fmla="*/ 96 h 97"/>
                  <a:gd name="T10" fmla="*/ 0 60000 65536"/>
                  <a:gd name="T11" fmla="*/ 0 60000 65536"/>
                  <a:gd name="T12" fmla="*/ 0 60000 65536"/>
                  <a:gd name="T13" fmla="*/ 0 60000 65536"/>
                  <a:gd name="T14" fmla="*/ 0 60000 65536"/>
                  <a:gd name="T15" fmla="*/ 0 w 37"/>
                  <a:gd name="T16" fmla="*/ 0 h 97"/>
                  <a:gd name="T17" fmla="*/ 37 w 37"/>
                  <a:gd name="T18" fmla="*/ 97 h 97"/>
                </a:gdLst>
                <a:ahLst/>
                <a:cxnLst>
                  <a:cxn ang="T10">
                    <a:pos x="T0" y="T1"/>
                  </a:cxn>
                  <a:cxn ang="T11">
                    <a:pos x="T2" y="T3"/>
                  </a:cxn>
                  <a:cxn ang="T12">
                    <a:pos x="T4" y="T5"/>
                  </a:cxn>
                  <a:cxn ang="T13">
                    <a:pos x="T6" y="T7"/>
                  </a:cxn>
                  <a:cxn ang="T14">
                    <a:pos x="T8" y="T9"/>
                  </a:cxn>
                </a:cxnLst>
                <a:rect l="T15" t="T16" r="T17" b="T18"/>
                <a:pathLst>
                  <a:path w="37" h="97">
                    <a:moveTo>
                      <a:pt x="0" y="96"/>
                    </a:moveTo>
                    <a:lnTo>
                      <a:pt x="36" y="96"/>
                    </a:lnTo>
                    <a:lnTo>
                      <a:pt x="36" y="0"/>
                    </a:lnTo>
                    <a:lnTo>
                      <a:pt x="0" y="0"/>
                    </a:lnTo>
                    <a:lnTo>
                      <a:pt x="0" y="96"/>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sp>
            <p:nvSpPr>
              <p:cNvPr id="16518" name="Freeform 181"/>
              <p:cNvSpPr>
                <a:spLocks/>
              </p:cNvSpPr>
              <p:nvPr/>
            </p:nvSpPr>
            <p:spPr bwMode="auto">
              <a:xfrm>
                <a:off x="4425" y="1207"/>
                <a:ext cx="31" cy="444"/>
              </a:xfrm>
              <a:custGeom>
                <a:avLst/>
                <a:gdLst>
                  <a:gd name="T0" fmla="*/ 0 w 31"/>
                  <a:gd name="T1" fmla="*/ 443 h 444"/>
                  <a:gd name="T2" fmla="*/ 30 w 31"/>
                  <a:gd name="T3" fmla="*/ 443 h 444"/>
                  <a:gd name="T4" fmla="*/ 30 w 31"/>
                  <a:gd name="T5" fmla="*/ 0 h 444"/>
                  <a:gd name="T6" fmla="*/ 0 w 31"/>
                  <a:gd name="T7" fmla="*/ 0 h 444"/>
                  <a:gd name="T8" fmla="*/ 0 w 31"/>
                  <a:gd name="T9" fmla="*/ 443 h 444"/>
                  <a:gd name="T10" fmla="*/ 0 60000 65536"/>
                  <a:gd name="T11" fmla="*/ 0 60000 65536"/>
                  <a:gd name="T12" fmla="*/ 0 60000 65536"/>
                  <a:gd name="T13" fmla="*/ 0 60000 65536"/>
                  <a:gd name="T14" fmla="*/ 0 60000 65536"/>
                  <a:gd name="T15" fmla="*/ 0 w 31"/>
                  <a:gd name="T16" fmla="*/ 0 h 444"/>
                  <a:gd name="T17" fmla="*/ 31 w 31"/>
                  <a:gd name="T18" fmla="*/ 444 h 444"/>
                </a:gdLst>
                <a:ahLst/>
                <a:cxnLst>
                  <a:cxn ang="T10">
                    <a:pos x="T0" y="T1"/>
                  </a:cxn>
                  <a:cxn ang="T11">
                    <a:pos x="T2" y="T3"/>
                  </a:cxn>
                  <a:cxn ang="T12">
                    <a:pos x="T4" y="T5"/>
                  </a:cxn>
                  <a:cxn ang="T13">
                    <a:pos x="T6" y="T7"/>
                  </a:cxn>
                  <a:cxn ang="T14">
                    <a:pos x="T8" y="T9"/>
                  </a:cxn>
                </a:cxnLst>
                <a:rect l="T15" t="T16" r="T17" b="T18"/>
                <a:pathLst>
                  <a:path w="31" h="444">
                    <a:moveTo>
                      <a:pt x="0" y="443"/>
                    </a:moveTo>
                    <a:lnTo>
                      <a:pt x="30" y="443"/>
                    </a:lnTo>
                    <a:lnTo>
                      <a:pt x="30" y="0"/>
                    </a:lnTo>
                    <a:lnTo>
                      <a:pt x="0" y="0"/>
                    </a:lnTo>
                    <a:lnTo>
                      <a:pt x="0" y="443"/>
                    </a:lnTo>
                  </a:path>
                </a:pathLst>
              </a:custGeom>
              <a:solidFill>
                <a:srgbClr val="66F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519" name="Freeform 182"/>
              <p:cNvSpPr>
                <a:spLocks/>
              </p:cNvSpPr>
              <p:nvPr/>
            </p:nvSpPr>
            <p:spPr bwMode="auto">
              <a:xfrm>
                <a:off x="4425" y="1207"/>
                <a:ext cx="37" cy="450"/>
              </a:xfrm>
              <a:custGeom>
                <a:avLst/>
                <a:gdLst>
                  <a:gd name="T0" fmla="*/ 0 w 37"/>
                  <a:gd name="T1" fmla="*/ 449 h 450"/>
                  <a:gd name="T2" fmla="*/ 36 w 37"/>
                  <a:gd name="T3" fmla="*/ 449 h 450"/>
                  <a:gd name="T4" fmla="*/ 36 w 37"/>
                  <a:gd name="T5" fmla="*/ 0 h 450"/>
                  <a:gd name="T6" fmla="*/ 0 w 37"/>
                  <a:gd name="T7" fmla="*/ 0 h 450"/>
                  <a:gd name="T8" fmla="*/ 0 w 37"/>
                  <a:gd name="T9" fmla="*/ 449 h 450"/>
                  <a:gd name="T10" fmla="*/ 0 60000 65536"/>
                  <a:gd name="T11" fmla="*/ 0 60000 65536"/>
                  <a:gd name="T12" fmla="*/ 0 60000 65536"/>
                  <a:gd name="T13" fmla="*/ 0 60000 65536"/>
                  <a:gd name="T14" fmla="*/ 0 60000 65536"/>
                  <a:gd name="T15" fmla="*/ 0 w 37"/>
                  <a:gd name="T16" fmla="*/ 0 h 450"/>
                  <a:gd name="T17" fmla="*/ 37 w 37"/>
                  <a:gd name="T18" fmla="*/ 450 h 450"/>
                </a:gdLst>
                <a:ahLst/>
                <a:cxnLst>
                  <a:cxn ang="T10">
                    <a:pos x="T0" y="T1"/>
                  </a:cxn>
                  <a:cxn ang="T11">
                    <a:pos x="T2" y="T3"/>
                  </a:cxn>
                  <a:cxn ang="T12">
                    <a:pos x="T4" y="T5"/>
                  </a:cxn>
                  <a:cxn ang="T13">
                    <a:pos x="T6" y="T7"/>
                  </a:cxn>
                  <a:cxn ang="T14">
                    <a:pos x="T8" y="T9"/>
                  </a:cxn>
                </a:cxnLst>
                <a:rect l="T15" t="T16" r="T17" b="T18"/>
                <a:pathLst>
                  <a:path w="37" h="450">
                    <a:moveTo>
                      <a:pt x="0" y="449"/>
                    </a:moveTo>
                    <a:lnTo>
                      <a:pt x="36" y="449"/>
                    </a:lnTo>
                    <a:lnTo>
                      <a:pt x="36" y="0"/>
                    </a:lnTo>
                    <a:lnTo>
                      <a:pt x="0" y="0"/>
                    </a:lnTo>
                    <a:lnTo>
                      <a:pt x="0" y="449"/>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sp>
            <p:nvSpPr>
              <p:cNvPr id="16520" name="Freeform 183"/>
              <p:cNvSpPr>
                <a:spLocks/>
              </p:cNvSpPr>
              <p:nvPr/>
            </p:nvSpPr>
            <p:spPr bwMode="auto">
              <a:xfrm>
                <a:off x="4373" y="1131"/>
                <a:ext cx="34" cy="520"/>
              </a:xfrm>
              <a:custGeom>
                <a:avLst/>
                <a:gdLst>
                  <a:gd name="T0" fmla="*/ 0 w 34"/>
                  <a:gd name="T1" fmla="*/ 519 h 520"/>
                  <a:gd name="T2" fmla="*/ 33 w 34"/>
                  <a:gd name="T3" fmla="*/ 519 h 520"/>
                  <a:gd name="T4" fmla="*/ 33 w 34"/>
                  <a:gd name="T5" fmla="*/ 0 h 520"/>
                  <a:gd name="T6" fmla="*/ 0 w 34"/>
                  <a:gd name="T7" fmla="*/ 0 h 520"/>
                  <a:gd name="T8" fmla="*/ 0 w 34"/>
                  <a:gd name="T9" fmla="*/ 519 h 520"/>
                  <a:gd name="T10" fmla="*/ 0 60000 65536"/>
                  <a:gd name="T11" fmla="*/ 0 60000 65536"/>
                  <a:gd name="T12" fmla="*/ 0 60000 65536"/>
                  <a:gd name="T13" fmla="*/ 0 60000 65536"/>
                  <a:gd name="T14" fmla="*/ 0 60000 65536"/>
                  <a:gd name="T15" fmla="*/ 0 w 34"/>
                  <a:gd name="T16" fmla="*/ 0 h 520"/>
                  <a:gd name="T17" fmla="*/ 34 w 34"/>
                  <a:gd name="T18" fmla="*/ 520 h 520"/>
                </a:gdLst>
                <a:ahLst/>
                <a:cxnLst>
                  <a:cxn ang="T10">
                    <a:pos x="T0" y="T1"/>
                  </a:cxn>
                  <a:cxn ang="T11">
                    <a:pos x="T2" y="T3"/>
                  </a:cxn>
                  <a:cxn ang="T12">
                    <a:pos x="T4" y="T5"/>
                  </a:cxn>
                  <a:cxn ang="T13">
                    <a:pos x="T6" y="T7"/>
                  </a:cxn>
                  <a:cxn ang="T14">
                    <a:pos x="T8" y="T9"/>
                  </a:cxn>
                </a:cxnLst>
                <a:rect l="T15" t="T16" r="T17" b="T18"/>
                <a:pathLst>
                  <a:path w="34" h="520">
                    <a:moveTo>
                      <a:pt x="0" y="519"/>
                    </a:moveTo>
                    <a:lnTo>
                      <a:pt x="33" y="519"/>
                    </a:lnTo>
                    <a:lnTo>
                      <a:pt x="33" y="0"/>
                    </a:lnTo>
                    <a:lnTo>
                      <a:pt x="0" y="0"/>
                    </a:lnTo>
                    <a:lnTo>
                      <a:pt x="0" y="519"/>
                    </a:lnTo>
                  </a:path>
                </a:pathLst>
              </a:custGeom>
              <a:solidFill>
                <a:srgbClr val="66FFFF"/>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a:p>
            </p:txBody>
          </p:sp>
          <p:sp>
            <p:nvSpPr>
              <p:cNvPr id="16521" name="Freeform 184"/>
              <p:cNvSpPr>
                <a:spLocks/>
              </p:cNvSpPr>
              <p:nvPr/>
            </p:nvSpPr>
            <p:spPr bwMode="auto">
              <a:xfrm>
                <a:off x="4373" y="1131"/>
                <a:ext cx="40" cy="526"/>
              </a:xfrm>
              <a:custGeom>
                <a:avLst/>
                <a:gdLst>
                  <a:gd name="T0" fmla="*/ 0 w 40"/>
                  <a:gd name="T1" fmla="*/ 525 h 526"/>
                  <a:gd name="T2" fmla="*/ 39 w 40"/>
                  <a:gd name="T3" fmla="*/ 525 h 526"/>
                  <a:gd name="T4" fmla="*/ 39 w 40"/>
                  <a:gd name="T5" fmla="*/ 0 h 526"/>
                  <a:gd name="T6" fmla="*/ 0 w 40"/>
                  <a:gd name="T7" fmla="*/ 0 h 526"/>
                  <a:gd name="T8" fmla="*/ 0 w 40"/>
                  <a:gd name="T9" fmla="*/ 525 h 526"/>
                  <a:gd name="T10" fmla="*/ 0 60000 65536"/>
                  <a:gd name="T11" fmla="*/ 0 60000 65536"/>
                  <a:gd name="T12" fmla="*/ 0 60000 65536"/>
                  <a:gd name="T13" fmla="*/ 0 60000 65536"/>
                  <a:gd name="T14" fmla="*/ 0 60000 65536"/>
                  <a:gd name="T15" fmla="*/ 0 w 40"/>
                  <a:gd name="T16" fmla="*/ 0 h 526"/>
                  <a:gd name="T17" fmla="*/ 40 w 40"/>
                  <a:gd name="T18" fmla="*/ 526 h 526"/>
                </a:gdLst>
                <a:ahLst/>
                <a:cxnLst>
                  <a:cxn ang="T10">
                    <a:pos x="T0" y="T1"/>
                  </a:cxn>
                  <a:cxn ang="T11">
                    <a:pos x="T2" y="T3"/>
                  </a:cxn>
                  <a:cxn ang="T12">
                    <a:pos x="T4" y="T5"/>
                  </a:cxn>
                  <a:cxn ang="T13">
                    <a:pos x="T6" y="T7"/>
                  </a:cxn>
                  <a:cxn ang="T14">
                    <a:pos x="T8" y="T9"/>
                  </a:cxn>
                </a:cxnLst>
                <a:rect l="T15" t="T16" r="T17" b="T18"/>
                <a:pathLst>
                  <a:path w="40" h="526">
                    <a:moveTo>
                      <a:pt x="0" y="525"/>
                    </a:moveTo>
                    <a:lnTo>
                      <a:pt x="39" y="525"/>
                    </a:lnTo>
                    <a:lnTo>
                      <a:pt x="39" y="0"/>
                    </a:lnTo>
                    <a:lnTo>
                      <a:pt x="0" y="0"/>
                    </a:lnTo>
                    <a:lnTo>
                      <a:pt x="0" y="525"/>
                    </a:lnTo>
                  </a:path>
                </a:pathLst>
              </a:custGeom>
              <a:solidFill>
                <a:srgbClr val="66FFFF"/>
              </a:solidFill>
              <a:ln w="12700" cap="rnd" cmpd="sng">
                <a:solidFill>
                  <a:srgbClr val="000000"/>
                </a:solidFill>
                <a:prstDash val="solid"/>
                <a:round/>
                <a:headEnd type="none" w="med" len="med"/>
                <a:tailEnd type="none" w="med" len="med"/>
              </a:ln>
            </p:spPr>
            <p:txBody>
              <a:bodyPr/>
              <a:lstStyle/>
              <a:p>
                <a:endParaRPr lang="en-IN"/>
              </a:p>
            </p:txBody>
          </p:sp>
          <p:sp>
            <p:nvSpPr>
              <p:cNvPr id="16522" name="Rectangle 185"/>
              <p:cNvSpPr>
                <a:spLocks noChangeArrowheads="1"/>
              </p:cNvSpPr>
              <p:nvPr/>
            </p:nvSpPr>
            <p:spPr bwMode="auto">
              <a:xfrm>
                <a:off x="4553" y="949"/>
                <a:ext cx="114"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n</a:t>
                </a:r>
              </a:p>
            </p:txBody>
          </p:sp>
          <p:sp>
            <p:nvSpPr>
              <p:cNvPr id="16523" name="Rectangle 186"/>
              <p:cNvSpPr>
                <a:spLocks noChangeArrowheads="1"/>
              </p:cNvSpPr>
              <p:nvPr/>
            </p:nvSpPr>
            <p:spPr bwMode="auto">
              <a:xfrm>
                <a:off x="4579" y="949"/>
                <a:ext cx="115"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524" name="Rectangle 187"/>
              <p:cNvSpPr>
                <a:spLocks noChangeArrowheads="1"/>
              </p:cNvSpPr>
              <p:nvPr/>
            </p:nvSpPr>
            <p:spPr bwMode="auto">
              <a:xfrm>
                <a:off x="4608" y="949"/>
                <a:ext cx="114"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2</a:t>
                </a:r>
              </a:p>
            </p:txBody>
          </p:sp>
          <p:sp>
            <p:nvSpPr>
              <p:cNvPr id="16525" name="Rectangle 188"/>
              <p:cNvSpPr>
                <a:spLocks noChangeArrowheads="1"/>
              </p:cNvSpPr>
              <p:nvPr/>
            </p:nvSpPr>
            <p:spPr bwMode="auto">
              <a:xfrm>
                <a:off x="4636" y="949"/>
                <a:ext cx="101"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526" name="Rectangle 189"/>
              <p:cNvSpPr>
                <a:spLocks noChangeArrowheads="1"/>
              </p:cNvSpPr>
              <p:nvPr/>
            </p:nvSpPr>
            <p:spPr bwMode="auto">
              <a:xfrm>
                <a:off x="4649" y="949"/>
                <a:ext cx="101"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527" name="Rectangle 190"/>
              <p:cNvSpPr>
                <a:spLocks noChangeArrowheads="1"/>
              </p:cNvSpPr>
              <p:nvPr/>
            </p:nvSpPr>
            <p:spPr bwMode="auto">
              <a:xfrm>
                <a:off x="4662" y="949"/>
                <a:ext cx="115"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p</a:t>
                </a:r>
              </a:p>
            </p:txBody>
          </p:sp>
          <p:sp>
            <p:nvSpPr>
              <p:cNvPr id="16528" name="Rectangle 191"/>
              <p:cNvSpPr>
                <a:spLocks noChangeArrowheads="1"/>
              </p:cNvSpPr>
              <p:nvPr/>
            </p:nvSpPr>
            <p:spPr bwMode="auto">
              <a:xfrm>
                <a:off x="4690" y="949"/>
                <a:ext cx="101"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529" name="Rectangle 192"/>
              <p:cNvSpPr>
                <a:spLocks noChangeArrowheads="1"/>
              </p:cNvSpPr>
              <p:nvPr/>
            </p:nvSpPr>
            <p:spPr bwMode="auto">
              <a:xfrm>
                <a:off x="4703" y="949"/>
                <a:ext cx="116"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530" name="Rectangle 193"/>
              <p:cNvSpPr>
                <a:spLocks noChangeArrowheads="1"/>
              </p:cNvSpPr>
              <p:nvPr/>
            </p:nvSpPr>
            <p:spPr bwMode="auto">
              <a:xfrm>
                <a:off x="4731" y="949"/>
                <a:ext cx="101"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 </a:t>
                </a:r>
              </a:p>
            </p:txBody>
          </p:sp>
          <p:sp>
            <p:nvSpPr>
              <p:cNvPr id="16531" name="Rectangle 194"/>
              <p:cNvSpPr>
                <a:spLocks noChangeArrowheads="1"/>
              </p:cNvSpPr>
              <p:nvPr/>
            </p:nvSpPr>
            <p:spPr bwMode="auto">
              <a:xfrm>
                <a:off x="4744" y="949"/>
                <a:ext cx="114"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0</a:t>
                </a:r>
              </a:p>
            </p:txBody>
          </p:sp>
          <p:sp>
            <p:nvSpPr>
              <p:cNvPr id="16532" name="Rectangle 195"/>
              <p:cNvSpPr>
                <a:spLocks noChangeArrowheads="1"/>
              </p:cNvSpPr>
              <p:nvPr/>
            </p:nvSpPr>
            <p:spPr bwMode="auto">
              <a:xfrm>
                <a:off x="4773" y="949"/>
                <a:ext cx="101"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a:t>
                </a:r>
              </a:p>
            </p:txBody>
          </p:sp>
          <p:sp>
            <p:nvSpPr>
              <p:cNvPr id="16533" name="Rectangle 196"/>
              <p:cNvSpPr>
                <a:spLocks noChangeArrowheads="1"/>
              </p:cNvSpPr>
              <p:nvPr/>
            </p:nvSpPr>
            <p:spPr bwMode="auto">
              <a:xfrm>
                <a:off x="4786" y="949"/>
                <a:ext cx="114" cy="130"/>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800">
                    <a:solidFill>
                      <a:srgbClr val="000000"/>
                    </a:solidFill>
                  </a:rPr>
                  <a:t>3</a:t>
                </a:r>
              </a:p>
            </p:txBody>
          </p:sp>
        </p:grpSp>
      </p:grpSp>
      <p:sp>
        <p:nvSpPr>
          <p:cNvPr id="16400" name="Rectangle 253"/>
          <p:cNvSpPr>
            <a:spLocks noChangeArrowheads="1"/>
          </p:cNvSpPr>
          <p:nvPr/>
        </p:nvSpPr>
        <p:spPr bwMode="auto">
          <a:xfrm>
            <a:off x="8126413" y="4259263"/>
            <a:ext cx="46037" cy="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01" name="Rectangle 256"/>
          <p:cNvSpPr>
            <a:spLocks noChangeArrowheads="1"/>
          </p:cNvSpPr>
          <p:nvPr/>
        </p:nvSpPr>
        <p:spPr bwMode="auto">
          <a:xfrm>
            <a:off x="8010525" y="4259263"/>
            <a:ext cx="87313" cy="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grpSp>
        <p:nvGrpSpPr>
          <p:cNvPr id="16402" name="Group 281"/>
          <p:cNvGrpSpPr>
            <a:grpSpLocks/>
          </p:cNvGrpSpPr>
          <p:nvPr/>
        </p:nvGrpSpPr>
        <p:grpSpPr bwMode="auto">
          <a:xfrm>
            <a:off x="6019800" y="3267075"/>
            <a:ext cx="2667000" cy="1549400"/>
            <a:chOff x="4054" y="1987"/>
            <a:chExt cx="1389" cy="976"/>
          </a:xfrm>
        </p:grpSpPr>
        <p:sp>
          <p:nvSpPr>
            <p:cNvPr id="16404" name="Rectangle 276"/>
            <p:cNvSpPr>
              <a:spLocks noChangeArrowheads="1"/>
            </p:cNvSpPr>
            <p:nvPr/>
          </p:nvSpPr>
          <p:spPr bwMode="auto">
            <a:xfrm>
              <a:off x="4054" y="1987"/>
              <a:ext cx="1389" cy="976"/>
            </a:xfrm>
            <a:prstGeom prst="rect">
              <a:avLst/>
            </a:prstGeom>
            <a:solidFill>
              <a:srgbClr val="FFFF99"/>
            </a:solidFill>
            <a:ln w="12700">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grpSp>
          <p:nvGrpSpPr>
            <p:cNvPr id="16405" name="Group 278"/>
            <p:cNvGrpSpPr>
              <a:grpSpLocks/>
            </p:cNvGrpSpPr>
            <p:nvPr/>
          </p:nvGrpSpPr>
          <p:grpSpPr bwMode="auto">
            <a:xfrm>
              <a:off x="4074" y="2007"/>
              <a:ext cx="1321" cy="939"/>
              <a:chOff x="4170" y="1983"/>
              <a:chExt cx="999" cy="903"/>
            </a:xfrm>
          </p:grpSpPr>
          <p:sp>
            <p:nvSpPr>
              <p:cNvPr id="16406" name="Freeform 206"/>
              <p:cNvSpPr>
                <a:spLocks/>
              </p:cNvSpPr>
              <p:nvPr/>
            </p:nvSpPr>
            <p:spPr bwMode="auto">
              <a:xfrm>
                <a:off x="4331" y="2123"/>
                <a:ext cx="830" cy="584"/>
              </a:xfrm>
              <a:custGeom>
                <a:avLst/>
                <a:gdLst>
                  <a:gd name="T0" fmla="*/ 0 w 830"/>
                  <a:gd name="T1" fmla="*/ 584 h 584"/>
                  <a:gd name="T2" fmla="*/ 830 w 830"/>
                  <a:gd name="T3" fmla="*/ 584 h 584"/>
                  <a:gd name="T4" fmla="*/ 830 w 830"/>
                  <a:gd name="T5" fmla="*/ 0 h 584"/>
                  <a:gd name="T6" fmla="*/ 0 w 830"/>
                  <a:gd name="T7" fmla="*/ 0 h 584"/>
                  <a:gd name="T8" fmla="*/ 0 w 830"/>
                  <a:gd name="T9" fmla="*/ 584 h 584"/>
                  <a:gd name="T10" fmla="*/ 0 w 830"/>
                  <a:gd name="T11" fmla="*/ 584 h 584"/>
                  <a:gd name="T12" fmla="*/ 0 60000 65536"/>
                  <a:gd name="T13" fmla="*/ 0 60000 65536"/>
                  <a:gd name="T14" fmla="*/ 0 60000 65536"/>
                  <a:gd name="T15" fmla="*/ 0 60000 65536"/>
                  <a:gd name="T16" fmla="*/ 0 60000 65536"/>
                  <a:gd name="T17" fmla="*/ 0 60000 65536"/>
                  <a:gd name="T18" fmla="*/ 0 w 830"/>
                  <a:gd name="T19" fmla="*/ 0 h 584"/>
                  <a:gd name="T20" fmla="*/ 830 w 830"/>
                  <a:gd name="T21" fmla="*/ 584 h 584"/>
                </a:gdLst>
                <a:ahLst/>
                <a:cxnLst>
                  <a:cxn ang="T12">
                    <a:pos x="T0" y="T1"/>
                  </a:cxn>
                  <a:cxn ang="T13">
                    <a:pos x="T2" y="T3"/>
                  </a:cxn>
                  <a:cxn ang="T14">
                    <a:pos x="T4" y="T5"/>
                  </a:cxn>
                  <a:cxn ang="T15">
                    <a:pos x="T6" y="T7"/>
                  </a:cxn>
                  <a:cxn ang="T16">
                    <a:pos x="T8" y="T9"/>
                  </a:cxn>
                  <a:cxn ang="T17">
                    <a:pos x="T10" y="T11"/>
                  </a:cxn>
                </a:cxnLst>
                <a:rect l="T18" t="T19" r="T20" b="T21"/>
                <a:pathLst>
                  <a:path w="830" h="584">
                    <a:moveTo>
                      <a:pt x="0" y="584"/>
                    </a:moveTo>
                    <a:lnTo>
                      <a:pt x="830" y="584"/>
                    </a:lnTo>
                    <a:lnTo>
                      <a:pt x="830" y="0"/>
                    </a:lnTo>
                    <a:lnTo>
                      <a:pt x="0" y="0"/>
                    </a:lnTo>
                    <a:lnTo>
                      <a:pt x="0" y="584"/>
                    </a:lnTo>
                  </a:path>
                </a:pathLst>
              </a:custGeom>
              <a:solidFill>
                <a:srgbClr val="FFFF99"/>
              </a:solidFill>
              <a:ln w="4763">
                <a:solidFill>
                  <a:srgbClr val="000000"/>
                </a:solidFill>
                <a:prstDash val="solid"/>
                <a:round/>
                <a:headEnd/>
                <a:tailEnd/>
              </a:ln>
            </p:spPr>
            <p:txBody>
              <a:bodyPr/>
              <a:lstStyle/>
              <a:p>
                <a:endParaRPr lang="en-IN"/>
              </a:p>
            </p:txBody>
          </p:sp>
          <p:sp>
            <p:nvSpPr>
              <p:cNvPr id="16407" name="Rectangle 207"/>
              <p:cNvSpPr>
                <a:spLocks noChangeArrowheads="1"/>
              </p:cNvSpPr>
              <p:nvPr/>
            </p:nvSpPr>
            <p:spPr bwMode="auto">
              <a:xfrm>
                <a:off x="5129"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endParaRPr lang="en-US" altLang="en-US" sz="2800">
                  <a:latin typeface="Times New Roman" panose="02020603050405020304" pitchFamily="18" charset="0"/>
                </a:endParaRPr>
              </a:p>
            </p:txBody>
          </p:sp>
          <p:sp>
            <p:nvSpPr>
              <p:cNvPr id="16408" name="Rectangle 208"/>
              <p:cNvSpPr>
                <a:spLocks noChangeArrowheads="1"/>
              </p:cNvSpPr>
              <p:nvPr/>
            </p:nvSpPr>
            <p:spPr bwMode="auto">
              <a:xfrm>
                <a:off x="5148" y="2736"/>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09" name="Rectangle 209"/>
              <p:cNvSpPr>
                <a:spLocks noChangeArrowheads="1"/>
              </p:cNvSpPr>
              <p:nvPr/>
            </p:nvSpPr>
            <p:spPr bwMode="auto">
              <a:xfrm>
                <a:off x="5064"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9</a:t>
                </a:r>
                <a:endParaRPr lang="en-US" altLang="en-US" sz="2800">
                  <a:latin typeface="Times New Roman" panose="02020603050405020304" pitchFamily="18" charset="0"/>
                </a:endParaRPr>
              </a:p>
            </p:txBody>
          </p:sp>
          <p:sp>
            <p:nvSpPr>
              <p:cNvPr id="16410" name="Rectangle 210"/>
              <p:cNvSpPr>
                <a:spLocks noChangeArrowheads="1"/>
              </p:cNvSpPr>
              <p:nvPr/>
            </p:nvSpPr>
            <p:spPr bwMode="auto">
              <a:xfrm>
                <a:off x="4991"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8</a:t>
                </a:r>
                <a:endParaRPr lang="en-US" altLang="en-US" sz="2800">
                  <a:latin typeface="Times New Roman" panose="02020603050405020304" pitchFamily="18" charset="0"/>
                </a:endParaRPr>
              </a:p>
            </p:txBody>
          </p:sp>
          <p:sp>
            <p:nvSpPr>
              <p:cNvPr id="16411" name="Rectangle 211"/>
              <p:cNvSpPr>
                <a:spLocks noChangeArrowheads="1"/>
              </p:cNvSpPr>
              <p:nvPr/>
            </p:nvSpPr>
            <p:spPr bwMode="auto">
              <a:xfrm>
                <a:off x="4918"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7</a:t>
                </a:r>
                <a:endParaRPr lang="en-US" altLang="en-US" sz="2800">
                  <a:latin typeface="Times New Roman" panose="02020603050405020304" pitchFamily="18" charset="0"/>
                </a:endParaRPr>
              </a:p>
            </p:txBody>
          </p:sp>
          <p:sp>
            <p:nvSpPr>
              <p:cNvPr id="16412" name="Rectangle 212"/>
              <p:cNvSpPr>
                <a:spLocks noChangeArrowheads="1"/>
              </p:cNvSpPr>
              <p:nvPr/>
            </p:nvSpPr>
            <p:spPr bwMode="auto">
              <a:xfrm>
                <a:off x="4848" y="2736"/>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6</a:t>
                </a:r>
                <a:endParaRPr lang="en-US" altLang="en-US" sz="2800">
                  <a:latin typeface="Times New Roman" panose="02020603050405020304" pitchFamily="18" charset="0"/>
                </a:endParaRPr>
              </a:p>
            </p:txBody>
          </p:sp>
          <p:sp>
            <p:nvSpPr>
              <p:cNvPr id="16413" name="Rectangle 213"/>
              <p:cNvSpPr>
                <a:spLocks noChangeArrowheads="1"/>
              </p:cNvSpPr>
              <p:nvPr/>
            </p:nvSpPr>
            <p:spPr bwMode="auto">
              <a:xfrm>
                <a:off x="4775"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5</a:t>
                </a:r>
                <a:endParaRPr lang="en-US" altLang="en-US" sz="2800">
                  <a:latin typeface="Times New Roman" panose="02020603050405020304" pitchFamily="18" charset="0"/>
                </a:endParaRPr>
              </a:p>
            </p:txBody>
          </p:sp>
          <p:sp>
            <p:nvSpPr>
              <p:cNvPr id="16414" name="Rectangle 214"/>
              <p:cNvSpPr>
                <a:spLocks noChangeArrowheads="1"/>
              </p:cNvSpPr>
              <p:nvPr/>
            </p:nvSpPr>
            <p:spPr bwMode="auto">
              <a:xfrm>
                <a:off x="4702" y="2736"/>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4</a:t>
                </a:r>
                <a:endParaRPr lang="en-US" altLang="en-US" sz="2800">
                  <a:latin typeface="Times New Roman" panose="02020603050405020304" pitchFamily="18" charset="0"/>
                </a:endParaRPr>
              </a:p>
            </p:txBody>
          </p:sp>
          <p:sp>
            <p:nvSpPr>
              <p:cNvPr id="16415" name="Rectangle 215"/>
              <p:cNvSpPr>
                <a:spLocks noChangeArrowheads="1"/>
              </p:cNvSpPr>
              <p:nvPr/>
            </p:nvSpPr>
            <p:spPr bwMode="auto">
              <a:xfrm>
                <a:off x="4628" y="2736"/>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3</a:t>
                </a:r>
                <a:endParaRPr lang="en-US" altLang="en-US" sz="2800">
                  <a:latin typeface="Times New Roman" panose="02020603050405020304" pitchFamily="18" charset="0"/>
                </a:endParaRPr>
              </a:p>
            </p:txBody>
          </p:sp>
          <p:sp>
            <p:nvSpPr>
              <p:cNvPr id="16416" name="Rectangle 216"/>
              <p:cNvSpPr>
                <a:spLocks noChangeArrowheads="1"/>
              </p:cNvSpPr>
              <p:nvPr/>
            </p:nvSpPr>
            <p:spPr bwMode="auto">
              <a:xfrm>
                <a:off x="4555"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2</a:t>
                </a:r>
                <a:endParaRPr lang="en-US" altLang="en-US" sz="2800">
                  <a:latin typeface="Times New Roman" panose="02020603050405020304" pitchFamily="18" charset="0"/>
                </a:endParaRPr>
              </a:p>
            </p:txBody>
          </p:sp>
          <p:sp>
            <p:nvSpPr>
              <p:cNvPr id="16417" name="Rectangle 217"/>
              <p:cNvSpPr>
                <a:spLocks noChangeArrowheads="1"/>
              </p:cNvSpPr>
              <p:nvPr/>
            </p:nvSpPr>
            <p:spPr bwMode="auto">
              <a:xfrm>
                <a:off x="4482" y="2736"/>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endParaRPr lang="en-US" altLang="en-US" sz="2800">
                  <a:latin typeface="Times New Roman" panose="02020603050405020304" pitchFamily="18" charset="0"/>
                </a:endParaRPr>
              </a:p>
            </p:txBody>
          </p:sp>
          <p:sp>
            <p:nvSpPr>
              <p:cNvPr id="16418" name="Rectangle 218"/>
              <p:cNvSpPr>
                <a:spLocks noChangeArrowheads="1"/>
              </p:cNvSpPr>
              <p:nvPr/>
            </p:nvSpPr>
            <p:spPr bwMode="auto">
              <a:xfrm>
                <a:off x="4409" y="2736"/>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19" name="Line 219"/>
              <p:cNvSpPr>
                <a:spLocks noChangeShapeType="1"/>
              </p:cNvSpPr>
              <p:nvPr/>
            </p:nvSpPr>
            <p:spPr bwMode="auto">
              <a:xfrm>
                <a:off x="5148"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0" name="Line 220"/>
              <p:cNvSpPr>
                <a:spLocks noChangeShapeType="1"/>
              </p:cNvSpPr>
              <p:nvPr/>
            </p:nvSpPr>
            <p:spPr bwMode="auto">
              <a:xfrm>
                <a:off x="5075"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1" name="Line 221"/>
              <p:cNvSpPr>
                <a:spLocks noChangeShapeType="1"/>
              </p:cNvSpPr>
              <p:nvPr/>
            </p:nvSpPr>
            <p:spPr bwMode="auto">
              <a:xfrm>
                <a:off x="5002"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2" name="Line 222"/>
              <p:cNvSpPr>
                <a:spLocks noChangeShapeType="1"/>
              </p:cNvSpPr>
              <p:nvPr/>
            </p:nvSpPr>
            <p:spPr bwMode="auto">
              <a:xfrm>
                <a:off x="4929"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3" name="Line 223"/>
              <p:cNvSpPr>
                <a:spLocks noChangeShapeType="1"/>
              </p:cNvSpPr>
              <p:nvPr/>
            </p:nvSpPr>
            <p:spPr bwMode="auto">
              <a:xfrm>
                <a:off x="4856"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4" name="Line 224"/>
              <p:cNvSpPr>
                <a:spLocks noChangeShapeType="1"/>
              </p:cNvSpPr>
              <p:nvPr/>
            </p:nvSpPr>
            <p:spPr bwMode="auto">
              <a:xfrm>
                <a:off x="4782"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5" name="Line 225"/>
              <p:cNvSpPr>
                <a:spLocks noChangeShapeType="1"/>
              </p:cNvSpPr>
              <p:nvPr/>
            </p:nvSpPr>
            <p:spPr bwMode="auto">
              <a:xfrm>
                <a:off x="4709"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6" name="Line 226"/>
              <p:cNvSpPr>
                <a:spLocks noChangeShapeType="1"/>
              </p:cNvSpPr>
              <p:nvPr/>
            </p:nvSpPr>
            <p:spPr bwMode="auto">
              <a:xfrm>
                <a:off x="4636"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7" name="Line 227"/>
              <p:cNvSpPr>
                <a:spLocks noChangeShapeType="1"/>
              </p:cNvSpPr>
              <p:nvPr/>
            </p:nvSpPr>
            <p:spPr bwMode="auto">
              <a:xfrm>
                <a:off x="4563"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8" name="Line 228"/>
              <p:cNvSpPr>
                <a:spLocks noChangeShapeType="1"/>
              </p:cNvSpPr>
              <p:nvPr/>
            </p:nvSpPr>
            <p:spPr bwMode="auto">
              <a:xfrm>
                <a:off x="4490"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29" name="Line 229"/>
              <p:cNvSpPr>
                <a:spLocks noChangeShapeType="1"/>
              </p:cNvSpPr>
              <p:nvPr/>
            </p:nvSpPr>
            <p:spPr bwMode="auto">
              <a:xfrm>
                <a:off x="4417" y="2707"/>
                <a:ext cx="1" cy="2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30" name="Rectangle 230"/>
              <p:cNvSpPr>
                <a:spLocks noChangeArrowheads="1"/>
              </p:cNvSpPr>
              <p:nvPr/>
            </p:nvSpPr>
            <p:spPr bwMode="auto">
              <a:xfrm>
                <a:off x="4237" y="2116"/>
                <a:ext cx="21" cy="5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31" name="Rectangle 231"/>
              <p:cNvSpPr>
                <a:spLocks noChangeArrowheads="1"/>
              </p:cNvSpPr>
              <p:nvPr/>
            </p:nvSpPr>
            <p:spPr bwMode="auto">
              <a:xfrm>
                <a:off x="4255" y="2116"/>
                <a:ext cx="10" cy="5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endParaRPr lang="en-US" altLang="en-US" sz="2800">
                  <a:latin typeface="Times New Roman" panose="02020603050405020304" pitchFamily="18" charset="0"/>
                </a:endParaRPr>
              </a:p>
            </p:txBody>
          </p:sp>
          <p:sp>
            <p:nvSpPr>
              <p:cNvPr id="16432" name="Rectangle 232"/>
              <p:cNvSpPr>
                <a:spLocks noChangeArrowheads="1"/>
              </p:cNvSpPr>
              <p:nvPr/>
            </p:nvSpPr>
            <p:spPr bwMode="auto">
              <a:xfrm>
                <a:off x="4263" y="2116"/>
                <a:ext cx="20" cy="5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3</a:t>
                </a:r>
                <a:endParaRPr lang="en-US" altLang="en-US" sz="2800">
                  <a:latin typeface="Times New Roman" panose="02020603050405020304" pitchFamily="18" charset="0"/>
                </a:endParaRPr>
              </a:p>
            </p:txBody>
          </p:sp>
          <p:sp>
            <p:nvSpPr>
              <p:cNvPr id="16433" name="Rectangle 233"/>
              <p:cNvSpPr>
                <a:spLocks noChangeArrowheads="1"/>
              </p:cNvSpPr>
              <p:nvPr/>
            </p:nvSpPr>
            <p:spPr bwMode="auto">
              <a:xfrm>
                <a:off x="4237" y="2299"/>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34" name="Rectangle 234"/>
              <p:cNvSpPr>
                <a:spLocks noChangeArrowheads="1"/>
              </p:cNvSpPr>
              <p:nvPr/>
            </p:nvSpPr>
            <p:spPr bwMode="auto">
              <a:xfrm>
                <a:off x="4255" y="2299"/>
                <a:ext cx="1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endParaRPr lang="en-US" altLang="en-US" sz="2800">
                  <a:latin typeface="Times New Roman" panose="02020603050405020304" pitchFamily="18" charset="0"/>
                </a:endParaRPr>
              </a:p>
            </p:txBody>
          </p:sp>
          <p:sp>
            <p:nvSpPr>
              <p:cNvPr id="16435" name="Rectangle 235"/>
              <p:cNvSpPr>
                <a:spLocks noChangeArrowheads="1"/>
              </p:cNvSpPr>
              <p:nvPr/>
            </p:nvSpPr>
            <p:spPr bwMode="auto">
              <a:xfrm>
                <a:off x="4263" y="2299"/>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2</a:t>
                </a:r>
                <a:endParaRPr lang="en-US" altLang="en-US" sz="2800">
                  <a:latin typeface="Times New Roman" panose="02020603050405020304" pitchFamily="18" charset="0"/>
                </a:endParaRPr>
              </a:p>
            </p:txBody>
          </p:sp>
          <p:sp>
            <p:nvSpPr>
              <p:cNvPr id="16436" name="Rectangle 236"/>
              <p:cNvSpPr>
                <a:spLocks noChangeArrowheads="1"/>
              </p:cNvSpPr>
              <p:nvPr/>
            </p:nvSpPr>
            <p:spPr bwMode="auto">
              <a:xfrm>
                <a:off x="4237" y="2482"/>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37" name="Rectangle 237"/>
              <p:cNvSpPr>
                <a:spLocks noChangeArrowheads="1"/>
              </p:cNvSpPr>
              <p:nvPr/>
            </p:nvSpPr>
            <p:spPr bwMode="auto">
              <a:xfrm>
                <a:off x="4255" y="2482"/>
                <a:ext cx="1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endParaRPr lang="en-US" altLang="en-US" sz="2800">
                  <a:latin typeface="Times New Roman" panose="02020603050405020304" pitchFamily="18" charset="0"/>
                </a:endParaRPr>
              </a:p>
            </p:txBody>
          </p:sp>
          <p:sp>
            <p:nvSpPr>
              <p:cNvPr id="16438" name="Rectangle 238"/>
              <p:cNvSpPr>
                <a:spLocks noChangeArrowheads="1"/>
              </p:cNvSpPr>
              <p:nvPr/>
            </p:nvSpPr>
            <p:spPr bwMode="auto">
              <a:xfrm>
                <a:off x="4263" y="2482"/>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1</a:t>
                </a:r>
                <a:endParaRPr lang="en-US" altLang="en-US" sz="2800">
                  <a:latin typeface="Times New Roman" panose="02020603050405020304" pitchFamily="18" charset="0"/>
                </a:endParaRPr>
              </a:p>
            </p:txBody>
          </p:sp>
          <p:sp>
            <p:nvSpPr>
              <p:cNvPr id="16439" name="Rectangle 239"/>
              <p:cNvSpPr>
                <a:spLocks noChangeArrowheads="1"/>
              </p:cNvSpPr>
              <p:nvPr/>
            </p:nvSpPr>
            <p:spPr bwMode="auto">
              <a:xfrm>
                <a:off x="4237" y="2665"/>
                <a:ext cx="21"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40" name="Rectangle 240"/>
              <p:cNvSpPr>
                <a:spLocks noChangeArrowheads="1"/>
              </p:cNvSpPr>
              <p:nvPr/>
            </p:nvSpPr>
            <p:spPr bwMode="auto">
              <a:xfrm>
                <a:off x="4255" y="2665"/>
                <a:ext cx="1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a:t>
                </a:r>
                <a:endParaRPr lang="en-US" altLang="en-US" sz="2800">
                  <a:latin typeface="Times New Roman" panose="02020603050405020304" pitchFamily="18" charset="0"/>
                </a:endParaRPr>
              </a:p>
            </p:txBody>
          </p:sp>
          <p:sp>
            <p:nvSpPr>
              <p:cNvPr id="16441" name="Rectangle 241"/>
              <p:cNvSpPr>
                <a:spLocks noChangeArrowheads="1"/>
              </p:cNvSpPr>
              <p:nvPr/>
            </p:nvSpPr>
            <p:spPr bwMode="auto">
              <a:xfrm>
                <a:off x="4263" y="2665"/>
                <a:ext cx="20" cy="5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0</a:t>
                </a:r>
                <a:endParaRPr lang="en-US" altLang="en-US" sz="2800">
                  <a:latin typeface="Times New Roman" panose="02020603050405020304" pitchFamily="18" charset="0"/>
                </a:endParaRPr>
              </a:p>
            </p:txBody>
          </p:sp>
          <p:sp>
            <p:nvSpPr>
              <p:cNvPr id="16442" name="Line 242"/>
              <p:cNvSpPr>
                <a:spLocks noChangeShapeType="1"/>
              </p:cNvSpPr>
              <p:nvPr/>
            </p:nvSpPr>
            <p:spPr bwMode="auto">
              <a:xfrm flipH="1">
                <a:off x="4302" y="2134"/>
                <a:ext cx="2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43" name="Line 243"/>
              <p:cNvSpPr>
                <a:spLocks noChangeShapeType="1"/>
              </p:cNvSpPr>
              <p:nvPr/>
            </p:nvSpPr>
            <p:spPr bwMode="auto">
              <a:xfrm flipH="1">
                <a:off x="4302" y="2317"/>
                <a:ext cx="2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44" name="Line 244"/>
              <p:cNvSpPr>
                <a:spLocks noChangeShapeType="1"/>
              </p:cNvSpPr>
              <p:nvPr/>
            </p:nvSpPr>
            <p:spPr bwMode="auto">
              <a:xfrm flipH="1">
                <a:off x="4302" y="2500"/>
                <a:ext cx="2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45" name="Line 245"/>
              <p:cNvSpPr>
                <a:spLocks noChangeShapeType="1"/>
              </p:cNvSpPr>
              <p:nvPr/>
            </p:nvSpPr>
            <p:spPr bwMode="auto">
              <a:xfrm flipH="1">
                <a:off x="4302" y="2683"/>
                <a:ext cx="2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46" name="Line 246"/>
              <p:cNvSpPr>
                <a:spLocks noChangeShapeType="1"/>
              </p:cNvSpPr>
              <p:nvPr/>
            </p:nvSpPr>
            <p:spPr bwMode="auto">
              <a:xfrm>
                <a:off x="4344" y="2707"/>
                <a:ext cx="80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47" name="Rectangle 247"/>
              <p:cNvSpPr>
                <a:spLocks noChangeArrowheads="1"/>
              </p:cNvSpPr>
              <p:nvPr/>
            </p:nvSpPr>
            <p:spPr bwMode="auto">
              <a:xfrm rot="-5400000">
                <a:off x="4188" y="2425"/>
                <a:ext cx="15" cy="5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 </a:t>
                </a:r>
                <a:endParaRPr lang="en-US" altLang="en-US" sz="2800">
                  <a:latin typeface="Times New Roman" panose="02020603050405020304" pitchFamily="18" charset="0"/>
                </a:endParaRPr>
              </a:p>
            </p:txBody>
          </p:sp>
          <p:sp>
            <p:nvSpPr>
              <p:cNvPr id="16448" name="Rectangle 248"/>
              <p:cNvSpPr>
                <a:spLocks noChangeArrowheads="1"/>
              </p:cNvSpPr>
              <p:nvPr/>
            </p:nvSpPr>
            <p:spPr bwMode="auto">
              <a:xfrm rot="-5400000">
                <a:off x="4178" y="2403"/>
                <a:ext cx="36" cy="5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P</a:t>
                </a:r>
                <a:endParaRPr lang="en-US" altLang="en-US" sz="2800">
                  <a:latin typeface="Times New Roman" panose="02020603050405020304" pitchFamily="18" charset="0"/>
                </a:endParaRPr>
              </a:p>
            </p:txBody>
          </p:sp>
          <p:sp>
            <p:nvSpPr>
              <p:cNvPr id="16449" name="Rectangle 249"/>
              <p:cNvSpPr>
                <a:spLocks noChangeArrowheads="1"/>
              </p:cNvSpPr>
              <p:nvPr/>
            </p:nvSpPr>
            <p:spPr bwMode="auto">
              <a:xfrm rot="-5400000">
                <a:off x="4186" y="2383"/>
                <a:ext cx="19" cy="5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endParaRPr lang="en-US" altLang="en-US" sz="2800">
                  <a:latin typeface="Times New Roman" panose="02020603050405020304" pitchFamily="18" charset="0"/>
                </a:endParaRPr>
              </a:p>
            </p:txBody>
          </p:sp>
          <p:sp>
            <p:nvSpPr>
              <p:cNvPr id="16450" name="Rectangle 250"/>
              <p:cNvSpPr>
                <a:spLocks noChangeArrowheads="1"/>
              </p:cNvSpPr>
              <p:nvPr/>
            </p:nvSpPr>
            <p:spPr bwMode="auto">
              <a:xfrm rot="-5400000">
                <a:off x="4178" y="2362"/>
                <a:ext cx="35" cy="5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X</a:t>
                </a:r>
                <a:endParaRPr lang="en-US" altLang="en-US" sz="2800">
                  <a:latin typeface="Times New Roman" panose="02020603050405020304" pitchFamily="18" charset="0"/>
                </a:endParaRPr>
              </a:p>
            </p:txBody>
          </p:sp>
          <p:sp>
            <p:nvSpPr>
              <p:cNvPr id="16451" name="Rectangle 251"/>
              <p:cNvSpPr>
                <a:spLocks noChangeArrowheads="1"/>
              </p:cNvSpPr>
              <p:nvPr/>
            </p:nvSpPr>
            <p:spPr bwMode="auto">
              <a:xfrm rot="-5400000">
                <a:off x="4187" y="2341"/>
                <a:ext cx="18" cy="5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a:t>
                </a:r>
                <a:endParaRPr lang="en-US" altLang="en-US" sz="2800">
                  <a:latin typeface="Times New Roman" panose="02020603050405020304" pitchFamily="18" charset="0"/>
                </a:endParaRPr>
              </a:p>
            </p:txBody>
          </p:sp>
          <p:sp>
            <p:nvSpPr>
              <p:cNvPr id="16452" name="Line 252"/>
              <p:cNvSpPr>
                <a:spLocks noChangeShapeType="1"/>
              </p:cNvSpPr>
              <p:nvPr/>
            </p:nvSpPr>
            <p:spPr bwMode="auto">
              <a:xfrm flipV="1">
                <a:off x="4331" y="2134"/>
                <a:ext cx="1" cy="5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53" name="Freeform 254"/>
              <p:cNvSpPr>
                <a:spLocks/>
              </p:cNvSpPr>
              <p:nvPr/>
            </p:nvSpPr>
            <p:spPr bwMode="auto">
              <a:xfrm>
                <a:off x="5119" y="2683"/>
                <a:ext cx="29" cy="1"/>
              </a:xfrm>
              <a:custGeom>
                <a:avLst/>
                <a:gdLst>
                  <a:gd name="T0" fmla="*/ 29 w 29"/>
                  <a:gd name="T1" fmla="*/ 0 h 1"/>
                  <a:gd name="T2" fmla="*/ 0 w 29"/>
                  <a:gd name="T3" fmla="*/ 0 h 1"/>
                  <a:gd name="T4" fmla="*/ 0 w 29"/>
                  <a:gd name="T5" fmla="*/ 0 h 1"/>
                  <a:gd name="T6" fmla="*/ 0 w 29"/>
                  <a:gd name="T7" fmla="*/ 0 h 1"/>
                  <a:gd name="T8" fmla="*/ 0 60000 65536"/>
                  <a:gd name="T9" fmla="*/ 0 60000 65536"/>
                  <a:gd name="T10" fmla="*/ 0 60000 65536"/>
                  <a:gd name="T11" fmla="*/ 0 60000 65536"/>
                  <a:gd name="T12" fmla="*/ 0 w 29"/>
                  <a:gd name="T13" fmla="*/ 0 h 1"/>
                  <a:gd name="T14" fmla="*/ 29 w 29"/>
                  <a:gd name="T15" fmla="*/ 1 h 1"/>
                </a:gdLst>
                <a:ahLst/>
                <a:cxnLst>
                  <a:cxn ang="T8">
                    <a:pos x="T0" y="T1"/>
                  </a:cxn>
                  <a:cxn ang="T9">
                    <a:pos x="T2" y="T3"/>
                  </a:cxn>
                  <a:cxn ang="T10">
                    <a:pos x="T4" y="T5"/>
                  </a:cxn>
                  <a:cxn ang="T11">
                    <a:pos x="T6" y="T7"/>
                  </a:cxn>
                </a:cxnLst>
                <a:rect l="T12" t="T13" r="T14" b="T15"/>
                <a:pathLst>
                  <a:path w="29" h="1">
                    <a:moveTo>
                      <a:pt x="29" y="0"/>
                    </a:moveTo>
                    <a:lnTo>
                      <a:pt x="0" y="0"/>
                    </a:lnTo>
                  </a:path>
                </a:pathLst>
              </a:custGeom>
              <a:solidFill>
                <a:srgbClr val="FFFF99"/>
              </a:solidFill>
              <a:ln w="4763">
                <a:solidFill>
                  <a:srgbClr val="000000"/>
                </a:solidFill>
                <a:prstDash val="solid"/>
                <a:round/>
                <a:headEnd/>
                <a:tailEnd/>
              </a:ln>
            </p:spPr>
            <p:txBody>
              <a:bodyPr/>
              <a:lstStyle/>
              <a:p>
                <a:endParaRPr lang="en-IN"/>
              </a:p>
            </p:txBody>
          </p:sp>
          <p:sp>
            <p:nvSpPr>
              <p:cNvPr id="16454" name="Line 255"/>
              <p:cNvSpPr>
                <a:spLocks noChangeShapeType="1"/>
              </p:cNvSpPr>
              <p:nvPr/>
            </p:nvSpPr>
            <p:spPr bwMode="auto">
              <a:xfrm>
                <a:off x="5119" y="2683"/>
                <a:ext cx="2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55" name="Freeform 257"/>
              <p:cNvSpPr>
                <a:spLocks/>
              </p:cNvSpPr>
              <p:nvPr/>
            </p:nvSpPr>
            <p:spPr bwMode="auto">
              <a:xfrm>
                <a:off x="5046" y="2683"/>
                <a:ext cx="55" cy="1"/>
              </a:xfrm>
              <a:custGeom>
                <a:avLst/>
                <a:gdLst>
                  <a:gd name="T0" fmla="*/ 0 w 55"/>
                  <a:gd name="T1" fmla="*/ 0 h 1"/>
                  <a:gd name="T2" fmla="*/ 55 w 55"/>
                  <a:gd name="T3" fmla="*/ 0 h 1"/>
                  <a:gd name="T4" fmla="*/ 55 w 55"/>
                  <a:gd name="T5" fmla="*/ 0 h 1"/>
                  <a:gd name="T6" fmla="*/ 0 w 55"/>
                  <a:gd name="T7" fmla="*/ 0 h 1"/>
                  <a:gd name="T8" fmla="*/ 0 w 55"/>
                  <a:gd name="T9" fmla="*/ 0 h 1"/>
                  <a:gd name="T10" fmla="*/ 0 w 55"/>
                  <a:gd name="T11" fmla="*/ 0 h 1"/>
                  <a:gd name="T12" fmla="*/ 0 60000 65536"/>
                  <a:gd name="T13" fmla="*/ 0 60000 65536"/>
                  <a:gd name="T14" fmla="*/ 0 60000 65536"/>
                  <a:gd name="T15" fmla="*/ 0 60000 65536"/>
                  <a:gd name="T16" fmla="*/ 0 60000 65536"/>
                  <a:gd name="T17" fmla="*/ 0 60000 65536"/>
                  <a:gd name="T18" fmla="*/ 0 w 55"/>
                  <a:gd name="T19" fmla="*/ 0 h 1"/>
                  <a:gd name="T20" fmla="*/ 55 w 55"/>
                  <a:gd name="T21" fmla="*/ 1 h 1"/>
                </a:gdLst>
                <a:ahLst/>
                <a:cxnLst>
                  <a:cxn ang="T12">
                    <a:pos x="T0" y="T1"/>
                  </a:cxn>
                  <a:cxn ang="T13">
                    <a:pos x="T2" y="T3"/>
                  </a:cxn>
                  <a:cxn ang="T14">
                    <a:pos x="T4" y="T5"/>
                  </a:cxn>
                  <a:cxn ang="T15">
                    <a:pos x="T6" y="T7"/>
                  </a:cxn>
                  <a:cxn ang="T16">
                    <a:pos x="T8" y="T9"/>
                  </a:cxn>
                  <a:cxn ang="T17">
                    <a:pos x="T10" y="T11"/>
                  </a:cxn>
                </a:cxnLst>
                <a:rect l="T18" t="T19" r="T20" b="T21"/>
                <a:pathLst>
                  <a:path w="55" h="1">
                    <a:moveTo>
                      <a:pt x="0" y="0"/>
                    </a:moveTo>
                    <a:lnTo>
                      <a:pt x="55" y="0"/>
                    </a:lnTo>
                    <a:lnTo>
                      <a:pt x="0" y="0"/>
                    </a:lnTo>
                  </a:path>
                </a:pathLst>
              </a:custGeom>
              <a:solidFill>
                <a:srgbClr val="FFFF99"/>
              </a:solidFill>
              <a:ln w="4763">
                <a:solidFill>
                  <a:srgbClr val="000000"/>
                </a:solidFill>
                <a:prstDash val="solid"/>
                <a:round/>
                <a:headEnd/>
                <a:tailEnd/>
              </a:ln>
            </p:spPr>
            <p:txBody>
              <a:bodyPr/>
              <a:lstStyle/>
              <a:p>
                <a:endParaRPr lang="en-IN"/>
              </a:p>
            </p:txBody>
          </p:sp>
          <p:sp>
            <p:nvSpPr>
              <p:cNvPr id="16456" name="Rectangle 258"/>
              <p:cNvSpPr>
                <a:spLocks noChangeArrowheads="1"/>
              </p:cNvSpPr>
              <p:nvPr/>
            </p:nvSpPr>
            <p:spPr bwMode="auto">
              <a:xfrm>
                <a:off x="4973" y="2681"/>
                <a:ext cx="55" cy="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57" name="Freeform 259"/>
              <p:cNvSpPr>
                <a:spLocks/>
              </p:cNvSpPr>
              <p:nvPr/>
            </p:nvSpPr>
            <p:spPr bwMode="auto">
              <a:xfrm>
                <a:off x="4973" y="2681"/>
                <a:ext cx="55" cy="2"/>
              </a:xfrm>
              <a:custGeom>
                <a:avLst/>
                <a:gdLst>
                  <a:gd name="T0" fmla="*/ 0 w 55"/>
                  <a:gd name="T1" fmla="*/ 2 h 2"/>
                  <a:gd name="T2" fmla="*/ 55 w 55"/>
                  <a:gd name="T3" fmla="*/ 2 h 2"/>
                  <a:gd name="T4" fmla="*/ 55 w 55"/>
                  <a:gd name="T5" fmla="*/ 0 h 2"/>
                  <a:gd name="T6" fmla="*/ 0 w 55"/>
                  <a:gd name="T7" fmla="*/ 0 h 2"/>
                  <a:gd name="T8" fmla="*/ 0 w 55"/>
                  <a:gd name="T9" fmla="*/ 2 h 2"/>
                  <a:gd name="T10" fmla="*/ 0 w 55"/>
                  <a:gd name="T11" fmla="*/ 2 h 2"/>
                  <a:gd name="T12" fmla="*/ 0 60000 65536"/>
                  <a:gd name="T13" fmla="*/ 0 60000 65536"/>
                  <a:gd name="T14" fmla="*/ 0 60000 65536"/>
                  <a:gd name="T15" fmla="*/ 0 60000 65536"/>
                  <a:gd name="T16" fmla="*/ 0 60000 65536"/>
                  <a:gd name="T17" fmla="*/ 0 60000 65536"/>
                  <a:gd name="T18" fmla="*/ 0 w 55"/>
                  <a:gd name="T19" fmla="*/ 0 h 2"/>
                  <a:gd name="T20" fmla="*/ 55 w 5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5" h="2">
                    <a:moveTo>
                      <a:pt x="0" y="2"/>
                    </a:moveTo>
                    <a:lnTo>
                      <a:pt x="55" y="2"/>
                    </a:lnTo>
                    <a:lnTo>
                      <a:pt x="55" y="0"/>
                    </a:lnTo>
                    <a:lnTo>
                      <a:pt x="0" y="0"/>
                    </a:lnTo>
                    <a:lnTo>
                      <a:pt x="0" y="2"/>
                    </a:lnTo>
                  </a:path>
                </a:pathLst>
              </a:custGeom>
              <a:solidFill>
                <a:srgbClr val="FFFF99"/>
              </a:solidFill>
              <a:ln w="4763">
                <a:solidFill>
                  <a:srgbClr val="000000"/>
                </a:solidFill>
                <a:prstDash val="solid"/>
                <a:round/>
                <a:headEnd/>
                <a:tailEnd/>
              </a:ln>
            </p:spPr>
            <p:txBody>
              <a:bodyPr/>
              <a:lstStyle/>
              <a:p>
                <a:endParaRPr lang="en-IN"/>
              </a:p>
            </p:txBody>
          </p:sp>
          <p:sp>
            <p:nvSpPr>
              <p:cNvPr id="16458" name="Rectangle 260"/>
              <p:cNvSpPr>
                <a:spLocks noChangeArrowheads="1"/>
              </p:cNvSpPr>
              <p:nvPr/>
            </p:nvSpPr>
            <p:spPr bwMode="auto">
              <a:xfrm>
                <a:off x="4900" y="2668"/>
                <a:ext cx="55" cy="1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59" name="Freeform 261"/>
              <p:cNvSpPr>
                <a:spLocks/>
              </p:cNvSpPr>
              <p:nvPr/>
            </p:nvSpPr>
            <p:spPr bwMode="auto">
              <a:xfrm>
                <a:off x="4900" y="2668"/>
                <a:ext cx="55" cy="15"/>
              </a:xfrm>
              <a:custGeom>
                <a:avLst/>
                <a:gdLst>
                  <a:gd name="T0" fmla="*/ 0 w 55"/>
                  <a:gd name="T1" fmla="*/ 15 h 15"/>
                  <a:gd name="T2" fmla="*/ 55 w 55"/>
                  <a:gd name="T3" fmla="*/ 15 h 15"/>
                  <a:gd name="T4" fmla="*/ 55 w 55"/>
                  <a:gd name="T5" fmla="*/ 0 h 15"/>
                  <a:gd name="T6" fmla="*/ 0 w 55"/>
                  <a:gd name="T7" fmla="*/ 0 h 15"/>
                  <a:gd name="T8" fmla="*/ 0 w 55"/>
                  <a:gd name="T9" fmla="*/ 15 h 15"/>
                  <a:gd name="T10" fmla="*/ 0 w 55"/>
                  <a:gd name="T11" fmla="*/ 15 h 15"/>
                  <a:gd name="T12" fmla="*/ 0 60000 65536"/>
                  <a:gd name="T13" fmla="*/ 0 60000 65536"/>
                  <a:gd name="T14" fmla="*/ 0 60000 65536"/>
                  <a:gd name="T15" fmla="*/ 0 60000 65536"/>
                  <a:gd name="T16" fmla="*/ 0 60000 65536"/>
                  <a:gd name="T17" fmla="*/ 0 60000 65536"/>
                  <a:gd name="T18" fmla="*/ 0 w 55"/>
                  <a:gd name="T19" fmla="*/ 0 h 15"/>
                  <a:gd name="T20" fmla="*/ 55 w 5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55" h="15">
                    <a:moveTo>
                      <a:pt x="0" y="15"/>
                    </a:moveTo>
                    <a:lnTo>
                      <a:pt x="55" y="15"/>
                    </a:lnTo>
                    <a:lnTo>
                      <a:pt x="55" y="0"/>
                    </a:lnTo>
                    <a:lnTo>
                      <a:pt x="0" y="0"/>
                    </a:lnTo>
                    <a:lnTo>
                      <a:pt x="0" y="15"/>
                    </a:lnTo>
                  </a:path>
                </a:pathLst>
              </a:custGeom>
              <a:solidFill>
                <a:srgbClr val="FFFF99"/>
              </a:solidFill>
              <a:ln w="4763">
                <a:solidFill>
                  <a:srgbClr val="000000"/>
                </a:solidFill>
                <a:prstDash val="solid"/>
                <a:round/>
                <a:headEnd/>
                <a:tailEnd/>
              </a:ln>
            </p:spPr>
            <p:txBody>
              <a:bodyPr/>
              <a:lstStyle/>
              <a:p>
                <a:endParaRPr lang="en-IN"/>
              </a:p>
            </p:txBody>
          </p:sp>
          <p:sp>
            <p:nvSpPr>
              <p:cNvPr id="16460" name="Rectangle 262"/>
              <p:cNvSpPr>
                <a:spLocks noChangeArrowheads="1"/>
              </p:cNvSpPr>
              <p:nvPr/>
            </p:nvSpPr>
            <p:spPr bwMode="auto">
              <a:xfrm>
                <a:off x="4827" y="2615"/>
                <a:ext cx="55" cy="6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61" name="Freeform 263"/>
              <p:cNvSpPr>
                <a:spLocks/>
              </p:cNvSpPr>
              <p:nvPr/>
            </p:nvSpPr>
            <p:spPr bwMode="auto">
              <a:xfrm>
                <a:off x="4827" y="2615"/>
                <a:ext cx="55" cy="68"/>
              </a:xfrm>
              <a:custGeom>
                <a:avLst/>
                <a:gdLst>
                  <a:gd name="T0" fmla="*/ 0 w 55"/>
                  <a:gd name="T1" fmla="*/ 68 h 68"/>
                  <a:gd name="T2" fmla="*/ 55 w 55"/>
                  <a:gd name="T3" fmla="*/ 68 h 68"/>
                  <a:gd name="T4" fmla="*/ 55 w 55"/>
                  <a:gd name="T5" fmla="*/ 0 h 68"/>
                  <a:gd name="T6" fmla="*/ 0 w 55"/>
                  <a:gd name="T7" fmla="*/ 0 h 68"/>
                  <a:gd name="T8" fmla="*/ 0 w 55"/>
                  <a:gd name="T9" fmla="*/ 68 h 68"/>
                  <a:gd name="T10" fmla="*/ 0 w 55"/>
                  <a:gd name="T11" fmla="*/ 68 h 68"/>
                  <a:gd name="T12" fmla="*/ 0 60000 65536"/>
                  <a:gd name="T13" fmla="*/ 0 60000 65536"/>
                  <a:gd name="T14" fmla="*/ 0 60000 65536"/>
                  <a:gd name="T15" fmla="*/ 0 60000 65536"/>
                  <a:gd name="T16" fmla="*/ 0 60000 65536"/>
                  <a:gd name="T17" fmla="*/ 0 60000 65536"/>
                  <a:gd name="T18" fmla="*/ 0 w 55"/>
                  <a:gd name="T19" fmla="*/ 0 h 68"/>
                  <a:gd name="T20" fmla="*/ 55 w 55"/>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55" h="68">
                    <a:moveTo>
                      <a:pt x="0" y="68"/>
                    </a:moveTo>
                    <a:lnTo>
                      <a:pt x="55" y="68"/>
                    </a:lnTo>
                    <a:lnTo>
                      <a:pt x="55" y="0"/>
                    </a:lnTo>
                    <a:lnTo>
                      <a:pt x="0" y="0"/>
                    </a:lnTo>
                    <a:lnTo>
                      <a:pt x="0" y="68"/>
                    </a:lnTo>
                  </a:path>
                </a:pathLst>
              </a:custGeom>
              <a:solidFill>
                <a:srgbClr val="FFFF99"/>
              </a:solidFill>
              <a:ln w="4763">
                <a:solidFill>
                  <a:srgbClr val="000000"/>
                </a:solidFill>
                <a:prstDash val="solid"/>
                <a:round/>
                <a:headEnd/>
                <a:tailEnd/>
              </a:ln>
            </p:spPr>
            <p:txBody>
              <a:bodyPr/>
              <a:lstStyle/>
              <a:p>
                <a:endParaRPr lang="en-IN"/>
              </a:p>
            </p:txBody>
          </p:sp>
          <p:sp>
            <p:nvSpPr>
              <p:cNvPr id="16462" name="Rectangle 264"/>
              <p:cNvSpPr>
                <a:spLocks noChangeArrowheads="1"/>
              </p:cNvSpPr>
              <p:nvPr/>
            </p:nvSpPr>
            <p:spPr bwMode="auto">
              <a:xfrm>
                <a:off x="4754" y="2495"/>
                <a:ext cx="55" cy="1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63" name="Freeform 265"/>
              <p:cNvSpPr>
                <a:spLocks/>
              </p:cNvSpPr>
              <p:nvPr/>
            </p:nvSpPr>
            <p:spPr bwMode="auto">
              <a:xfrm>
                <a:off x="4754" y="2495"/>
                <a:ext cx="55" cy="188"/>
              </a:xfrm>
              <a:custGeom>
                <a:avLst/>
                <a:gdLst>
                  <a:gd name="T0" fmla="*/ 0 w 55"/>
                  <a:gd name="T1" fmla="*/ 188 h 188"/>
                  <a:gd name="T2" fmla="*/ 55 w 55"/>
                  <a:gd name="T3" fmla="*/ 188 h 188"/>
                  <a:gd name="T4" fmla="*/ 55 w 55"/>
                  <a:gd name="T5" fmla="*/ 0 h 188"/>
                  <a:gd name="T6" fmla="*/ 0 w 55"/>
                  <a:gd name="T7" fmla="*/ 0 h 188"/>
                  <a:gd name="T8" fmla="*/ 0 w 55"/>
                  <a:gd name="T9" fmla="*/ 188 h 188"/>
                  <a:gd name="T10" fmla="*/ 0 w 55"/>
                  <a:gd name="T11" fmla="*/ 188 h 188"/>
                  <a:gd name="T12" fmla="*/ 0 60000 65536"/>
                  <a:gd name="T13" fmla="*/ 0 60000 65536"/>
                  <a:gd name="T14" fmla="*/ 0 60000 65536"/>
                  <a:gd name="T15" fmla="*/ 0 60000 65536"/>
                  <a:gd name="T16" fmla="*/ 0 60000 65536"/>
                  <a:gd name="T17" fmla="*/ 0 60000 65536"/>
                  <a:gd name="T18" fmla="*/ 0 w 55"/>
                  <a:gd name="T19" fmla="*/ 0 h 188"/>
                  <a:gd name="T20" fmla="*/ 55 w 55"/>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55" h="188">
                    <a:moveTo>
                      <a:pt x="0" y="188"/>
                    </a:moveTo>
                    <a:lnTo>
                      <a:pt x="55" y="188"/>
                    </a:lnTo>
                    <a:lnTo>
                      <a:pt x="55" y="0"/>
                    </a:lnTo>
                    <a:lnTo>
                      <a:pt x="0" y="0"/>
                    </a:lnTo>
                    <a:lnTo>
                      <a:pt x="0" y="188"/>
                    </a:lnTo>
                  </a:path>
                </a:pathLst>
              </a:custGeom>
              <a:solidFill>
                <a:srgbClr val="FFFF99"/>
              </a:solidFill>
              <a:ln w="4763">
                <a:solidFill>
                  <a:srgbClr val="000000"/>
                </a:solidFill>
                <a:prstDash val="solid"/>
                <a:round/>
                <a:headEnd/>
                <a:tailEnd/>
              </a:ln>
            </p:spPr>
            <p:txBody>
              <a:bodyPr/>
              <a:lstStyle/>
              <a:p>
                <a:endParaRPr lang="en-IN"/>
              </a:p>
            </p:txBody>
          </p:sp>
          <p:sp>
            <p:nvSpPr>
              <p:cNvPr id="16464" name="Rectangle 266"/>
              <p:cNvSpPr>
                <a:spLocks noChangeArrowheads="1"/>
              </p:cNvSpPr>
              <p:nvPr/>
            </p:nvSpPr>
            <p:spPr bwMode="auto">
              <a:xfrm>
                <a:off x="4683" y="2317"/>
                <a:ext cx="55" cy="36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65" name="Freeform 267"/>
              <p:cNvSpPr>
                <a:spLocks/>
              </p:cNvSpPr>
              <p:nvPr/>
            </p:nvSpPr>
            <p:spPr bwMode="auto">
              <a:xfrm>
                <a:off x="4683" y="2317"/>
                <a:ext cx="55" cy="366"/>
              </a:xfrm>
              <a:custGeom>
                <a:avLst/>
                <a:gdLst>
                  <a:gd name="T0" fmla="*/ 0 w 55"/>
                  <a:gd name="T1" fmla="*/ 366 h 366"/>
                  <a:gd name="T2" fmla="*/ 55 w 55"/>
                  <a:gd name="T3" fmla="*/ 366 h 366"/>
                  <a:gd name="T4" fmla="*/ 55 w 55"/>
                  <a:gd name="T5" fmla="*/ 0 h 366"/>
                  <a:gd name="T6" fmla="*/ 0 w 55"/>
                  <a:gd name="T7" fmla="*/ 0 h 366"/>
                  <a:gd name="T8" fmla="*/ 0 w 55"/>
                  <a:gd name="T9" fmla="*/ 366 h 366"/>
                  <a:gd name="T10" fmla="*/ 0 w 55"/>
                  <a:gd name="T11" fmla="*/ 366 h 366"/>
                  <a:gd name="T12" fmla="*/ 0 60000 65536"/>
                  <a:gd name="T13" fmla="*/ 0 60000 65536"/>
                  <a:gd name="T14" fmla="*/ 0 60000 65536"/>
                  <a:gd name="T15" fmla="*/ 0 60000 65536"/>
                  <a:gd name="T16" fmla="*/ 0 60000 65536"/>
                  <a:gd name="T17" fmla="*/ 0 60000 65536"/>
                  <a:gd name="T18" fmla="*/ 0 w 55"/>
                  <a:gd name="T19" fmla="*/ 0 h 366"/>
                  <a:gd name="T20" fmla="*/ 55 w 55"/>
                  <a:gd name="T21" fmla="*/ 366 h 366"/>
                </a:gdLst>
                <a:ahLst/>
                <a:cxnLst>
                  <a:cxn ang="T12">
                    <a:pos x="T0" y="T1"/>
                  </a:cxn>
                  <a:cxn ang="T13">
                    <a:pos x="T2" y="T3"/>
                  </a:cxn>
                  <a:cxn ang="T14">
                    <a:pos x="T4" y="T5"/>
                  </a:cxn>
                  <a:cxn ang="T15">
                    <a:pos x="T6" y="T7"/>
                  </a:cxn>
                  <a:cxn ang="T16">
                    <a:pos x="T8" y="T9"/>
                  </a:cxn>
                  <a:cxn ang="T17">
                    <a:pos x="T10" y="T11"/>
                  </a:cxn>
                </a:cxnLst>
                <a:rect l="T18" t="T19" r="T20" b="T21"/>
                <a:pathLst>
                  <a:path w="55" h="366">
                    <a:moveTo>
                      <a:pt x="0" y="366"/>
                    </a:moveTo>
                    <a:lnTo>
                      <a:pt x="55" y="366"/>
                    </a:lnTo>
                    <a:lnTo>
                      <a:pt x="55" y="0"/>
                    </a:lnTo>
                    <a:lnTo>
                      <a:pt x="0" y="0"/>
                    </a:lnTo>
                    <a:lnTo>
                      <a:pt x="0" y="366"/>
                    </a:lnTo>
                  </a:path>
                </a:pathLst>
              </a:custGeom>
              <a:solidFill>
                <a:srgbClr val="FFFF99"/>
              </a:solidFill>
              <a:ln w="4763">
                <a:solidFill>
                  <a:srgbClr val="000000"/>
                </a:solidFill>
                <a:prstDash val="solid"/>
                <a:round/>
                <a:headEnd/>
                <a:tailEnd/>
              </a:ln>
            </p:spPr>
            <p:txBody>
              <a:bodyPr/>
              <a:lstStyle/>
              <a:p>
                <a:endParaRPr lang="en-IN"/>
              </a:p>
            </p:txBody>
          </p:sp>
          <p:sp>
            <p:nvSpPr>
              <p:cNvPr id="16466" name="Rectangle 268"/>
              <p:cNvSpPr>
                <a:spLocks noChangeArrowheads="1"/>
              </p:cNvSpPr>
              <p:nvPr/>
            </p:nvSpPr>
            <p:spPr bwMode="auto">
              <a:xfrm>
                <a:off x="4610" y="2194"/>
                <a:ext cx="55" cy="48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67" name="Freeform 269"/>
              <p:cNvSpPr>
                <a:spLocks/>
              </p:cNvSpPr>
              <p:nvPr/>
            </p:nvSpPr>
            <p:spPr bwMode="auto">
              <a:xfrm>
                <a:off x="4610" y="2194"/>
                <a:ext cx="55" cy="489"/>
              </a:xfrm>
              <a:custGeom>
                <a:avLst/>
                <a:gdLst>
                  <a:gd name="T0" fmla="*/ 0 w 55"/>
                  <a:gd name="T1" fmla="*/ 489 h 489"/>
                  <a:gd name="T2" fmla="*/ 55 w 55"/>
                  <a:gd name="T3" fmla="*/ 489 h 489"/>
                  <a:gd name="T4" fmla="*/ 55 w 55"/>
                  <a:gd name="T5" fmla="*/ 0 h 489"/>
                  <a:gd name="T6" fmla="*/ 0 w 55"/>
                  <a:gd name="T7" fmla="*/ 0 h 489"/>
                  <a:gd name="T8" fmla="*/ 0 w 55"/>
                  <a:gd name="T9" fmla="*/ 489 h 489"/>
                  <a:gd name="T10" fmla="*/ 0 w 55"/>
                  <a:gd name="T11" fmla="*/ 489 h 489"/>
                  <a:gd name="T12" fmla="*/ 0 60000 65536"/>
                  <a:gd name="T13" fmla="*/ 0 60000 65536"/>
                  <a:gd name="T14" fmla="*/ 0 60000 65536"/>
                  <a:gd name="T15" fmla="*/ 0 60000 65536"/>
                  <a:gd name="T16" fmla="*/ 0 60000 65536"/>
                  <a:gd name="T17" fmla="*/ 0 60000 65536"/>
                  <a:gd name="T18" fmla="*/ 0 w 55"/>
                  <a:gd name="T19" fmla="*/ 0 h 489"/>
                  <a:gd name="T20" fmla="*/ 55 w 55"/>
                  <a:gd name="T21" fmla="*/ 489 h 489"/>
                </a:gdLst>
                <a:ahLst/>
                <a:cxnLst>
                  <a:cxn ang="T12">
                    <a:pos x="T0" y="T1"/>
                  </a:cxn>
                  <a:cxn ang="T13">
                    <a:pos x="T2" y="T3"/>
                  </a:cxn>
                  <a:cxn ang="T14">
                    <a:pos x="T4" y="T5"/>
                  </a:cxn>
                  <a:cxn ang="T15">
                    <a:pos x="T6" y="T7"/>
                  </a:cxn>
                  <a:cxn ang="T16">
                    <a:pos x="T8" y="T9"/>
                  </a:cxn>
                  <a:cxn ang="T17">
                    <a:pos x="T10" y="T11"/>
                  </a:cxn>
                </a:cxnLst>
                <a:rect l="T18" t="T19" r="T20" b="T21"/>
                <a:pathLst>
                  <a:path w="55" h="489">
                    <a:moveTo>
                      <a:pt x="0" y="489"/>
                    </a:moveTo>
                    <a:lnTo>
                      <a:pt x="55" y="489"/>
                    </a:lnTo>
                    <a:lnTo>
                      <a:pt x="55" y="0"/>
                    </a:lnTo>
                    <a:lnTo>
                      <a:pt x="0" y="0"/>
                    </a:lnTo>
                    <a:lnTo>
                      <a:pt x="0" y="489"/>
                    </a:lnTo>
                  </a:path>
                </a:pathLst>
              </a:custGeom>
              <a:solidFill>
                <a:srgbClr val="FFFF99"/>
              </a:solidFill>
              <a:ln w="4763">
                <a:solidFill>
                  <a:srgbClr val="000000"/>
                </a:solidFill>
                <a:prstDash val="solid"/>
                <a:round/>
                <a:headEnd/>
                <a:tailEnd/>
              </a:ln>
            </p:spPr>
            <p:txBody>
              <a:bodyPr/>
              <a:lstStyle/>
              <a:p>
                <a:endParaRPr lang="en-IN"/>
              </a:p>
            </p:txBody>
          </p:sp>
          <p:sp>
            <p:nvSpPr>
              <p:cNvPr id="16468" name="Rectangle 270"/>
              <p:cNvSpPr>
                <a:spLocks noChangeArrowheads="1"/>
              </p:cNvSpPr>
              <p:nvPr/>
            </p:nvSpPr>
            <p:spPr bwMode="auto">
              <a:xfrm>
                <a:off x="4537" y="2254"/>
                <a:ext cx="55" cy="4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69" name="Freeform 271"/>
              <p:cNvSpPr>
                <a:spLocks/>
              </p:cNvSpPr>
              <p:nvPr/>
            </p:nvSpPr>
            <p:spPr bwMode="auto">
              <a:xfrm>
                <a:off x="4537" y="2254"/>
                <a:ext cx="55" cy="429"/>
              </a:xfrm>
              <a:custGeom>
                <a:avLst/>
                <a:gdLst>
                  <a:gd name="T0" fmla="*/ 0 w 55"/>
                  <a:gd name="T1" fmla="*/ 429 h 429"/>
                  <a:gd name="T2" fmla="*/ 55 w 55"/>
                  <a:gd name="T3" fmla="*/ 429 h 429"/>
                  <a:gd name="T4" fmla="*/ 55 w 55"/>
                  <a:gd name="T5" fmla="*/ 0 h 429"/>
                  <a:gd name="T6" fmla="*/ 0 w 55"/>
                  <a:gd name="T7" fmla="*/ 0 h 429"/>
                  <a:gd name="T8" fmla="*/ 0 w 55"/>
                  <a:gd name="T9" fmla="*/ 429 h 429"/>
                  <a:gd name="T10" fmla="*/ 0 w 55"/>
                  <a:gd name="T11" fmla="*/ 429 h 429"/>
                  <a:gd name="T12" fmla="*/ 0 60000 65536"/>
                  <a:gd name="T13" fmla="*/ 0 60000 65536"/>
                  <a:gd name="T14" fmla="*/ 0 60000 65536"/>
                  <a:gd name="T15" fmla="*/ 0 60000 65536"/>
                  <a:gd name="T16" fmla="*/ 0 60000 65536"/>
                  <a:gd name="T17" fmla="*/ 0 60000 65536"/>
                  <a:gd name="T18" fmla="*/ 0 w 55"/>
                  <a:gd name="T19" fmla="*/ 0 h 429"/>
                  <a:gd name="T20" fmla="*/ 55 w 55"/>
                  <a:gd name="T21" fmla="*/ 429 h 429"/>
                </a:gdLst>
                <a:ahLst/>
                <a:cxnLst>
                  <a:cxn ang="T12">
                    <a:pos x="T0" y="T1"/>
                  </a:cxn>
                  <a:cxn ang="T13">
                    <a:pos x="T2" y="T3"/>
                  </a:cxn>
                  <a:cxn ang="T14">
                    <a:pos x="T4" y="T5"/>
                  </a:cxn>
                  <a:cxn ang="T15">
                    <a:pos x="T6" y="T7"/>
                  </a:cxn>
                  <a:cxn ang="T16">
                    <a:pos x="T8" y="T9"/>
                  </a:cxn>
                  <a:cxn ang="T17">
                    <a:pos x="T10" y="T11"/>
                  </a:cxn>
                </a:cxnLst>
                <a:rect l="T18" t="T19" r="T20" b="T21"/>
                <a:pathLst>
                  <a:path w="55" h="429">
                    <a:moveTo>
                      <a:pt x="0" y="429"/>
                    </a:moveTo>
                    <a:lnTo>
                      <a:pt x="55" y="429"/>
                    </a:lnTo>
                    <a:lnTo>
                      <a:pt x="55" y="0"/>
                    </a:lnTo>
                    <a:lnTo>
                      <a:pt x="0" y="0"/>
                    </a:lnTo>
                    <a:lnTo>
                      <a:pt x="0" y="429"/>
                    </a:lnTo>
                  </a:path>
                </a:pathLst>
              </a:custGeom>
              <a:solidFill>
                <a:srgbClr val="FFFF99"/>
              </a:solidFill>
              <a:ln w="4763">
                <a:solidFill>
                  <a:srgbClr val="000000"/>
                </a:solidFill>
                <a:prstDash val="solid"/>
                <a:round/>
                <a:headEnd/>
                <a:tailEnd/>
              </a:ln>
            </p:spPr>
            <p:txBody>
              <a:bodyPr/>
              <a:lstStyle/>
              <a:p>
                <a:endParaRPr lang="en-IN"/>
              </a:p>
            </p:txBody>
          </p:sp>
          <p:sp>
            <p:nvSpPr>
              <p:cNvPr id="16470" name="Rectangle 272"/>
              <p:cNvSpPr>
                <a:spLocks noChangeArrowheads="1"/>
              </p:cNvSpPr>
              <p:nvPr/>
            </p:nvSpPr>
            <p:spPr bwMode="auto">
              <a:xfrm>
                <a:off x="4464" y="2461"/>
                <a:ext cx="55" cy="22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71" name="Freeform 273"/>
              <p:cNvSpPr>
                <a:spLocks/>
              </p:cNvSpPr>
              <p:nvPr/>
            </p:nvSpPr>
            <p:spPr bwMode="auto">
              <a:xfrm>
                <a:off x="4464" y="2461"/>
                <a:ext cx="55" cy="222"/>
              </a:xfrm>
              <a:custGeom>
                <a:avLst/>
                <a:gdLst>
                  <a:gd name="T0" fmla="*/ 0 w 55"/>
                  <a:gd name="T1" fmla="*/ 222 h 222"/>
                  <a:gd name="T2" fmla="*/ 55 w 55"/>
                  <a:gd name="T3" fmla="*/ 222 h 222"/>
                  <a:gd name="T4" fmla="*/ 55 w 55"/>
                  <a:gd name="T5" fmla="*/ 0 h 222"/>
                  <a:gd name="T6" fmla="*/ 0 w 55"/>
                  <a:gd name="T7" fmla="*/ 0 h 222"/>
                  <a:gd name="T8" fmla="*/ 0 w 55"/>
                  <a:gd name="T9" fmla="*/ 222 h 222"/>
                  <a:gd name="T10" fmla="*/ 0 w 55"/>
                  <a:gd name="T11" fmla="*/ 222 h 222"/>
                  <a:gd name="T12" fmla="*/ 0 60000 65536"/>
                  <a:gd name="T13" fmla="*/ 0 60000 65536"/>
                  <a:gd name="T14" fmla="*/ 0 60000 65536"/>
                  <a:gd name="T15" fmla="*/ 0 60000 65536"/>
                  <a:gd name="T16" fmla="*/ 0 60000 65536"/>
                  <a:gd name="T17" fmla="*/ 0 60000 65536"/>
                  <a:gd name="T18" fmla="*/ 0 w 55"/>
                  <a:gd name="T19" fmla="*/ 0 h 222"/>
                  <a:gd name="T20" fmla="*/ 55 w 55"/>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55" h="222">
                    <a:moveTo>
                      <a:pt x="0" y="222"/>
                    </a:moveTo>
                    <a:lnTo>
                      <a:pt x="55" y="222"/>
                    </a:lnTo>
                    <a:lnTo>
                      <a:pt x="55" y="0"/>
                    </a:lnTo>
                    <a:lnTo>
                      <a:pt x="0" y="0"/>
                    </a:lnTo>
                    <a:lnTo>
                      <a:pt x="0" y="222"/>
                    </a:lnTo>
                  </a:path>
                </a:pathLst>
              </a:custGeom>
              <a:solidFill>
                <a:srgbClr val="FFFF99"/>
              </a:solidFill>
              <a:ln w="4763">
                <a:solidFill>
                  <a:srgbClr val="000000"/>
                </a:solidFill>
                <a:prstDash val="solid"/>
                <a:round/>
                <a:headEnd/>
                <a:tailEnd/>
              </a:ln>
            </p:spPr>
            <p:txBody>
              <a:bodyPr/>
              <a:lstStyle/>
              <a:p>
                <a:endParaRPr lang="en-IN"/>
              </a:p>
            </p:txBody>
          </p:sp>
          <p:sp>
            <p:nvSpPr>
              <p:cNvPr id="16472" name="Rectangle 274"/>
              <p:cNvSpPr>
                <a:spLocks noChangeArrowheads="1"/>
              </p:cNvSpPr>
              <p:nvPr/>
            </p:nvSpPr>
            <p:spPr bwMode="auto">
              <a:xfrm>
                <a:off x="4391" y="2631"/>
                <a:ext cx="55" cy="5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ar-SA" altLang="en-US"/>
              </a:p>
            </p:txBody>
          </p:sp>
          <p:sp>
            <p:nvSpPr>
              <p:cNvPr id="16473" name="Freeform 275"/>
              <p:cNvSpPr>
                <a:spLocks/>
              </p:cNvSpPr>
              <p:nvPr/>
            </p:nvSpPr>
            <p:spPr bwMode="auto">
              <a:xfrm>
                <a:off x="4391" y="2631"/>
                <a:ext cx="55" cy="52"/>
              </a:xfrm>
              <a:custGeom>
                <a:avLst/>
                <a:gdLst>
                  <a:gd name="T0" fmla="*/ 0 w 55"/>
                  <a:gd name="T1" fmla="*/ 52 h 52"/>
                  <a:gd name="T2" fmla="*/ 55 w 55"/>
                  <a:gd name="T3" fmla="*/ 52 h 52"/>
                  <a:gd name="T4" fmla="*/ 55 w 55"/>
                  <a:gd name="T5" fmla="*/ 0 h 52"/>
                  <a:gd name="T6" fmla="*/ 0 w 55"/>
                  <a:gd name="T7" fmla="*/ 0 h 52"/>
                  <a:gd name="T8" fmla="*/ 0 w 55"/>
                  <a:gd name="T9" fmla="*/ 52 h 52"/>
                  <a:gd name="T10" fmla="*/ 0 w 55"/>
                  <a:gd name="T11" fmla="*/ 52 h 52"/>
                  <a:gd name="T12" fmla="*/ 0 60000 65536"/>
                  <a:gd name="T13" fmla="*/ 0 60000 65536"/>
                  <a:gd name="T14" fmla="*/ 0 60000 65536"/>
                  <a:gd name="T15" fmla="*/ 0 60000 65536"/>
                  <a:gd name="T16" fmla="*/ 0 60000 65536"/>
                  <a:gd name="T17" fmla="*/ 0 60000 65536"/>
                  <a:gd name="T18" fmla="*/ 0 w 55"/>
                  <a:gd name="T19" fmla="*/ 0 h 52"/>
                  <a:gd name="T20" fmla="*/ 55 w 5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5" h="52">
                    <a:moveTo>
                      <a:pt x="0" y="52"/>
                    </a:moveTo>
                    <a:lnTo>
                      <a:pt x="55" y="52"/>
                    </a:lnTo>
                    <a:lnTo>
                      <a:pt x="55" y="0"/>
                    </a:lnTo>
                    <a:lnTo>
                      <a:pt x="0" y="0"/>
                    </a:lnTo>
                    <a:lnTo>
                      <a:pt x="0" y="52"/>
                    </a:lnTo>
                  </a:path>
                </a:pathLst>
              </a:custGeom>
              <a:solidFill>
                <a:srgbClr val="FFFF99"/>
              </a:solidFill>
              <a:ln w="4763">
                <a:solidFill>
                  <a:srgbClr val="000000"/>
                </a:solidFill>
                <a:prstDash val="solid"/>
                <a:round/>
                <a:headEnd/>
                <a:tailEnd/>
              </a:ln>
            </p:spPr>
            <p:txBody>
              <a:bodyPr/>
              <a:lstStyle/>
              <a:p>
                <a:endParaRPr lang="en-IN"/>
              </a:p>
            </p:txBody>
          </p:sp>
          <p:sp>
            <p:nvSpPr>
              <p:cNvPr id="16474" name="Rectangle 199"/>
              <p:cNvSpPr>
                <a:spLocks noChangeArrowheads="1"/>
              </p:cNvSpPr>
              <p:nvPr/>
            </p:nvSpPr>
            <p:spPr bwMode="auto">
              <a:xfrm>
                <a:off x="4514" y="1983"/>
                <a:ext cx="301" cy="118"/>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a:solidFill>
                      <a:srgbClr val="000000"/>
                    </a:solidFill>
                  </a:rPr>
                  <a:t>n=10,p=0.3</a:t>
                </a:r>
              </a:p>
            </p:txBody>
          </p:sp>
          <p:sp>
            <p:nvSpPr>
              <p:cNvPr id="16475" name="Rectangle 200"/>
              <p:cNvSpPr>
                <a:spLocks noChangeArrowheads="1"/>
              </p:cNvSpPr>
              <p:nvPr/>
            </p:nvSpPr>
            <p:spPr bwMode="auto">
              <a:xfrm>
                <a:off x="4610" y="2776"/>
                <a:ext cx="110" cy="110"/>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rPr>
                  <a:t>X</a:t>
                </a:r>
              </a:p>
            </p:txBody>
          </p:sp>
        </p:grpSp>
      </p:grpSp>
      <p:sp>
        <p:nvSpPr>
          <p:cNvPr id="16403" name="Rectangle 202"/>
          <p:cNvSpPr>
            <a:spLocks noGrp="1" noChangeArrowheads="1"/>
          </p:cNvSpPr>
          <p:nvPr>
            <p:ph type="title"/>
          </p:nvPr>
        </p:nvSpPr>
        <p:spPr>
          <a:xfrm>
            <a:off x="493713" y="228600"/>
            <a:ext cx="8478837" cy="1143000"/>
          </a:xfrm>
        </p:spPr>
        <p:txBody>
          <a:bodyPr>
            <a:normAutofit/>
          </a:bodyPr>
          <a:lstStyle/>
          <a:p>
            <a:pPr eaLnBrk="1" hangingPunct="1"/>
            <a:r>
              <a:rPr lang="en-US" altLang="en-US" sz="3600" dirty="0"/>
              <a:t>The Sampling Distribution of the </a:t>
            </a:r>
            <a:r>
              <a:rPr lang="en-US" altLang="en-US" sz="3600" dirty="0">
                <a:solidFill>
                  <a:srgbClr val="FF3300"/>
                </a:solidFill>
              </a:rPr>
              <a:t>Sample Proportion</a:t>
            </a:r>
            <a:r>
              <a:rPr lang="en-US" altLang="en-US" sz="3600" dirty="0"/>
              <a:t>,</a:t>
            </a:r>
          </a:p>
        </p:txBody>
      </p:sp>
      <p:graphicFrame>
        <p:nvGraphicFramePr>
          <p:cNvPr id="16389" name="Object 3"/>
          <p:cNvGraphicFramePr>
            <a:graphicFrameLocks/>
          </p:cNvGraphicFramePr>
          <p:nvPr/>
        </p:nvGraphicFramePr>
        <p:xfrm>
          <a:off x="5562600" y="838200"/>
          <a:ext cx="762000" cy="533400"/>
        </p:xfrm>
        <a:graphic>
          <a:graphicData uri="http://schemas.openxmlformats.org/presentationml/2006/ole">
            <mc:AlternateContent xmlns:mc="http://schemas.openxmlformats.org/markup-compatibility/2006">
              <mc:Choice xmlns:v="urn:schemas-microsoft-com:vml" Requires="v">
                <p:oleObj spid="_x0000_s12293" name="Equation" r:id="rId10" imgW="876240" imgH="320400" progId="Equation.3">
                  <p:embed/>
                </p:oleObj>
              </mc:Choice>
              <mc:Fallback>
                <p:oleObj name="Equation" r:id="rId10" imgW="876240" imgH="320400" progId="Equation.3">
                  <p:embed/>
                  <p:pic>
                    <p:nvPicPr>
                      <p:cNvPr id="16389" name="Object 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2600" y="8382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199</a:t>
            </a:fld>
            <a:endParaRPr lang="en-US"/>
          </a:p>
        </p:txBody>
      </p:sp>
    </p:spTree>
    <p:extLst>
      <p:ext uri="{BB962C8B-B14F-4D97-AF65-F5344CB8AC3E}">
        <p14:creationId xmlns:p14="http://schemas.microsoft.com/office/powerpoint/2010/main" val="2162338402"/>
      </p:ext>
    </p:extLst>
  </p:cSld>
  <p:clrMapOvr>
    <a:masterClrMapping/>
  </p:clrMapOvr>
  <p:transition>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IN" dirty="0"/>
              <a:t>Introduction to Statistical Methods</a:t>
            </a:r>
            <a:endParaRPr lang="en-US" dirty="0"/>
          </a:p>
          <a:p>
            <a:r>
              <a:rPr lang="en-US" dirty="0"/>
              <a:t>Contact Session I</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30D825-3D56-4E72-B742-BB9CD97E7E7C}"/>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75BDD859-35F6-4D23-AE29-C621AA1BAAAF}"/>
              </a:ext>
            </a:extLst>
          </p:cNvPr>
          <p:cNvSpPr>
            <a:spLocks noGrp="1"/>
          </p:cNvSpPr>
          <p:nvPr>
            <p:ph sz="quarter" idx="10"/>
          </p:nvPr>
        </p:nvSpPr>
        <p:spPr/>
        <p:txBody>
          <a:bodyPr/>
          <a:lstStyle/>
          <a:p>
            <a:endParaRPr lang="en-IN"/>
          </a:p>
        </p:txBody>
      </p:sp>
      <p:sp>
        <p:nvSpPr>
          <p:cNvPr id="11266" name="Rectangle 2"/>
          <p:cNvSpPr>
            <a:spLocks noGrp="1" noChangeArrowheads="1"/>
          </p:cNvSpPr>
          <p:nvPr>
            <p:ph type="title" idx="4294967295"/>
          </p:nvPr>
        </p:nvSpPr>
        <p:spPr>
          <a:xfrm>
            <a:off x="0" y="274638"/>
            <a:ext cx="8229600" cy="1143000"/>
          </a:xfrm>
        </p:spPr>
        <p:txBody>
          <a:bodyPr/>
          <a:lstStyle/>
          <a:p>
            <a:r>
              <a:rPr lang="en-US" altLang="en-US"/>
              <a:t>Algebra of Events</a:t>
            </a:r>
          </a:p>
        </p:txBody>
      </p:sp>
      <p:sp>
        <p:nvSpPr>
          <p:cNvPr id="11269" name="Rectangle 5"/>
          <p:cNvSpPr>
            <a:spLocks noChangeArrowheads="1"/>
          </p:cNvSpPr>
          <p:nvPr/>
        </p:nvSpPr>
        <p:spPr bwMode="auto">
          <a:xfrm>
            <a:off x="533400" y="1905000"/>
            <a:ext cx="3124200"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70" name="Oval 6"/>
          <p:cNvSpPr>
            <a:spLocks noChangeArrowheads="1"/>
          </p:cNvSpPr>
          <p:nvPr/>
        </p:nvSpPr>
        <p:spPr bwMode="auto">
          <a:xfrm>
            <a:off x="914400" y="2133600"/>
            <a:ext cx="10668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1274" name="Oval 10"/>
          <p:cNvSpPr>
            <a:spLocks noChangeArrowheads="1"/>
          </p:cNvSpPr>
          <p:nvPr/>
        </p:nvSpPr>
        <p:spPr bwMode="auto">
          <a:xfrm>
            <a:off x="2438400" y="2209800"/>
            <a:ext cx="990600" cy="1219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11275" name="Oval 11"/>
          <p:cNvSpPr>
            <a:spLocks noChangeArrowheads="1"/>
          </p:cNvSpPr>
          <p:nvPr/>
        </p:nvSpPr>
        <p:spPr bwMode="auto">
          <a:xfrm>
            <a:off x="1524000" y="2895600"/>
            <a:ext cx="838200" cy="762000"/>
          </a:xfrm>
          <a:prstGeom prst="ellipse">
            <a:avLst/>
          </a:pr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C</a:t>
            </a:r>
          </a:p>
        </p:txBody>
      </p:sp>
      <p:sp>
        <p:nvSpPr>
          <p:cNvPr id="11276" name="Text Box 12"/>
          <p:cNvSpPr txBox="1">
            <a:spLocks noChangeArrowheads="1"/>
          </p:cNvSpPr>
          <p:nvPr/>
        </p:nvSpPr>
        <p:spPr bwMode="auto">
          <a:xfrm>
            <a:off x="3962400" y="2362200"/>
            <a:ext cx="4648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i="1" dirty="0"/>
              <a:t>Events </a:t>
            </a:r>
            <a:r>
              <a:rPr lang="en-US" altLang="en-US" sz="2400" dirty="0"/>
              <a:t>are collections of points or areas in a space. </a:t>
            </a:r>
            <a:endParaRPr lang="en-US" altLang="en-US" sz="2400" i="1" dirty="0"/>
          </a:p>
        </p:txBody>
      </p:sp>
      <p:sp>
        <p:nvSpPr>
          <p:cNvPr id="11277" name="Rectangle 13"/>
          <p:cNvSpPr>
            <a:spLocks noChangeArrowheads="1"/>
          </p:cNvSpPr>
          <p:nvPr/>
        </p:nvSpPr>
        <p:spPr bwMode="auto">
          <a:xfrm>
            <a:off x="533400" y="4343400"/>
            <a:ext cx="3124200" cy="19812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78" name="Text Box 14"/>
          <p:cNvSpPr txBox="1">
            <a:spLocks noChangeArrowheads="1"/>
          </p:cNvSpPr>
          <p:nvPr/>
        </p:nvSpPr>
        <p:spPr bwMode="auto">
          <a:xfrm>
            <a:off x="3886200" y="4572000"/>
            <a:ext cx="502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The collection of all points in the entire  space is called U , the </a:t>
            </a:r>
            <a:r>
              <a:rPr lang="en-US" altLang="en-US" sz="2400" i="1" dirty="0"/>
              <a:t>universal set </a:t>
            </a:r>
            <a:r>
              <a:rPr lang="en-US" altLang="en-US" sz="2400" dirty="0"/>
              <a:t>or the</a:t>
            </a:r>
            <a:r>
              <a:rPr lang="en-US" altLang="en-US" sz="2400" i="1" dirty="0"/>
              <a:t> universal event. </a:t>
            </a:r>
            <a:endParaRPr lang="en-US" altLang="en-US" sz="2400" dirty="0"/>
          </a:p>
        </p:txBody>
      </p:sp>
    </p:spTree>
    <p:extLst>
      <p:ext uri="{BB962C8B-B14F-4D97-AF65-F5344CB8AC3E}">
        <p14:creationId xmlns:p14="http://schemas.microsoft.com/office/powerpoint/2010/main" val="2502643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752600" y="5486400"/>
            <a:ext cx="3276600" cy="685800"/>
          </a:xfrm>
          <a:prstGeom prst="rect">
            <a:avLst/>
          </a:prstGeom>
          <a:noFill/>
          <a:ln w="9525">
            <a:noFill/>
            <a:miter lim="800000"/>
            <a:headEnd/>
            <a:tailEnd/>
          </a:ln>
          <a:effectLst>
            <a:outerShdw dist="107763" dir="18900000" algn="ctr" rotWithShape="0">
              <a:srgbClr val="FF0000"/>
            </a:outerShdw>
          </a:effectLst>
        </p:spPr>
        <p:txBody>
          <a:bodyPr wrap="none" anchor="ctr"/>
          <a:lstStyle/>
          <a:p>
            <a:pPr>
              <a:defRPr/>
            </a:pPr>
            <a:endParaRPr lang="en-US">
              <a:latin typeface="Arial" charset="0"/>
            </a:endParaRPr>
          </a:p>
        </p:txBody>
      </p:sp>
      <p:sp>
        <p:nvSpPr>
          <p:cNvPr id="17413" name="Rectangle 3"/>
          <p:cNvSpPr>
            <a:spLocks noGrp="1" noChangeArrowheads="1"/>
          </p:cNvSpPr>
          <p:nvPr>
            <p:ph type="title"/>
          </p:nvPr>
        </p:nvSpPr>
        <p:spPr>
          <a:noFill/>
        </p:spPr>
        <p:txBody>
          <a:bodyPr/>
          <a:lstStyle/>
          <a:p>
            <a:pPr eaLnBrk="1" hangingPunct="1">
              <a:tabLst>
                <a:tab pos="911225" algn="l"/>
              </a:tabLst>
            </a:pPr>
            <a:r>
              <a:rPr lang="en-US" altLang="en-US" sz="4000">
                <a:solidFill>
                  <a:schemeClr val="hlink"/>
                </a:solidFill>
              </a:rPr>
              <a:t>Normal approximation to the Binomial</a:t>
            </a:r>
          </a:p>
        </p:txBody>
      </p:sp>
      <p:sp>
        <p:nvSpPr>
          <p:cNvPr id="17414" name="Rectangle 4"/>
          <p:cNvSpPr>
            <a:spLocks noGrp="1" noChangeArrowheads="1"/>
          </p:cNvSpPr>
          <p:nvPr>
            <p:ph type="body" sz="half" idx="1"/>
          </p:nvPr>
        </p:nvSpPr>
        <p:spPr>
          <a:xfrm>
            <a:off x="457200" y="1600200"/>
            <a:ext cx="7467600" cy="4525963"/>
          </a:xfrm>
        </p:spPr>
        <p:txBody>
          <a:bodyPr/>
          <a:lstStyle/>
          <a:p>
            <a:pPr lvl="1" eaLnBrk="1" hangingPunct="1">
              <a:lnSpc>
                <a:spcPct val="80000"/>
              </a:lnSpc>
            </a:pPr>
            <a:r>
              <a:rPr lang="en-US" altLang="en-US" sz="2400"/>
              <a:t>Normal approximation to the binomial works best when</a:t>
            </a:r>
          </a:p>
          <a:p>
            <a:pPr lvl="2" eaLnBrk="1" hangingPunct="1">
              <a:lnSpc>
                <a:spcPct val="80000"/>
              </a:lnSpc>
            </a:pPr>
            <a:r>
              <a:rPr lang="en-US" altLang="en-US"/>
              <a:t>the number of experiments (sample size) is large, and</a:t>
            </a:r>
          </a:p>
          <a:p>
            <a:pPr lvl="2" eaLnBrk="1" hangingPunct="1">
              <a:lnSpc>
                <a:spcPct val="80000"/>
              </a:lnSpc>
            </a:pPr>
            <a:r>
              <a:rPr lang="en-US" altLang="en-US"/>
              <a:t>the probability of success, p, is close to 0.5.</a:t>
            </a:r>
          </a:p>
          <a:p>
            <a:pPr lvl="1" algn="ctr" eaLnBrk="1" hangingPunct="1">
              <a:lnSpc>
                <a:spcPct val="80000"/>
              </a:lnSpc>
            </a:pPr>
            <a:endParaRPr lang="en-US" altLang="en-US" sz="2400"/>
          </a:p>
          <a:p>
            <a:pPr lvl="1" eaLnBrk="1" hangingPunct="1">
              <a:lnSpc>
                <a:spcPct val="80000"/>
              </a:lnSpc>
            </a:pPr>
            <a:r>
              <a:rPr lang="en-US" altLang="en-US" sz="2400"/>
              <a:t>For the approximation to provide good results two conditions should be met:</a:t>
            </a:r>
            <a:br>
              <a:rPr lang="en-US" altLang="en-US" sz="2400"/>
            </a:br>
            <a:endParaRPr lang="en-US" altLang="en-US" sz="2400"/>
          </a:p>
          <a:p>
            <a:pPr lvl="1" algn="ctr" eaLnBrk="1" hangingPunct="1">
              <a:lnSpc>
                <a:spcPct val="80000"/>
              </a:lnSpc>
              <a:buFontTx/>
              <a:buNone/>
            </a:pPr>
            <a:r>
              <a:rPr lang="en-US" altLang="en-US" sz="2400">
                <a:solidFill>
                  <a:srgbClr val="FF0000"/>
                </a:solidFill>
              </a:rPr>
              <a:t>np    5;   n(1 - p)     5</a:t>
            </a:r>
          </a:p>
        </p:txBody>
      </p:sp>
      <p:graphicFrame>
        <p:nvGraphicFramePr>
          <p:cNvPr id="17410" name="Object 5"/>
          <p:cNvGraphicFramePr>
            <a:graphicFrameLocks noGrp="1" noChangeAspect="1"/>
          </p:cNvGraphicFramePr>
          <p:nvPr>
            <p:ph sz="quarter" idx="2"/>
          </p:nvPr>
        </p:nvGraphicFramePr>
        <p:xfrm>
          <a:off x="3505200" y="4724400"/>
          <a:ext cx="117475" cy="163513"/>
        </p:xfrm>
        <a:graphic>
          <a:graphicData uri="http://schemas.openxmlformats.org/presentationml/2006/ole">
            <mc:AlternateContent xmlns:mc="http://schemas.openxmlformats.org/markup-compatibility/2006">
              <mc:Choice xmlns:v="urn:schemas-microsoft-com:vml" Requires="v">
                <p:oleObj spid="_x0000_s13314" name="Equation" r:id="rId3" imgW="114120" imgH="139680" progId="Equation.3">
                  <p:embed/>
                </p:oleObj>
              </mc:Choice>
              <mc:Fallback>
                <p:oleObj name="Equation" r:id="rId3" imgW="114120" imgH="139680" progId="Equation.3">
                  <p:embed/>
                  <p:pic>
                    <p:nvPicPr>
                      <p:cNvPr id="1741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724400"/>
                        <a:ext cx="117475" cy="16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6"/>
          <p:cNvGraphicFramePr>
            <a:graphicFrameLocks noGrp="1" noChangeAspect="1"/>
          </p:cNvGraphicFramePr>
          <p:nvPr>
            <p:ph sz="quarter" idx="3"/>
          </p:nvPr>
        </p:nvGraphicFramePr>
        <p:xfrm>
          <a:off x="5334000" y="4724400"/>
          <a:ext cx="117475" cy="141288"/>
        </p:xfrm>
        <a:graphic>
          <a:graphicData uri="http://schemas.openxmlformats.org/presentationml/2006/ole">
            <mc:AlternateContent xmlns:mc="http://schemas.openxmlformats.org/markup-compatibility/2006">
              <mc:Choice xmlns:v="urn:schemas-microsoft-com:vml" Requires="v">
                <p:oleObj spid="_x0000_s13315" name="Equation" r:id="rId5" imgW="126720" imgH="152280" progId="Equation.3">
                  <p:embed/>
                </p:oleObj>
              </mc:Choice>
              <mc:Fallback>
                <p:oleObj name="Equation" r:id="rId5" imgW="126720" imgH="152280" progId="Equation.3">
                  <p:embed/>
                  <p:pic>
                    <p:nvPicPr>
                      <p:cNvPr id="174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724400"/>
                        <a:ext cx="117475" cy="14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B1D1C6EC-2AF9-4B03-A79A-046DD738247C}" type="slidenum">
              <a:rPr lang="en-US" altLang="en-US" smtClean="0"/>
              <a:pPr/>
              <a:t>200</a:t>
            </a:fld>
            <a:endParaRPr lang="en-US" altLang="en-US"/>
          </a:p>
        </p:txBody>
      </p:sp>
    </p:spTree>
    <p:extLst>
      <p:ext uri="{BB962C8B-B14F-4D97-AF65-F5344CB8AC3E}">
        <p14:creationId xmlns:p14="http://schemas.microsoft.com/office/powerpoint/2010/main" val="14838896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685800" y="838200"/>
            <a:ext cx="7772400" cy="5791200"/>
          </a:xfrm>
        </p:spPr>
        <p:txBody>
          <a:bodyPr/>
          <a:lstStyle/>
          <a:p>
            <a:pPr eaLnBrk="1" hangingPunct="1"/>
            <a:r>
              <a:rPr lang="en-US" altLang="en-US"/>
              <a:t>Example </a:t>
            </a:r>
          </a:p>
          <a:p>
            <a:pPr lvl="1" eaLnBrk="1" hangingPunct="1"/>
            <a:r>
              <a:rPr lang="en-US" altLang="en-US"/>
              <a:t>A state representative received 52% of the votes in the last election.</a:t>
            </a:r>
          </a:p>
          <a:p>
            <a:pPr lvl="1" eaLnBrk="1" hangingPunct="1"/>
            <a:r>
              <a:rPr lang="en-US" altLang="en-US">
                <a:solidFill>
                  <a:srgbClr val="0033CC"/>
                </a:solidFill>
              </a:rPr>
              <a:t>One year later the representative wanted to study his popularity.</a:t>
            </a:r>
          </a:p>
          <a:p>
            <a:pPr lvl="1" eaLnBrk="1" hangingPunct="1"/>
            <a:r>
              <a:rPr lang="en-US" altLang="en-US"/>
              <a:t>If his popularity has not changed, what is the probability that more than half of a sample of 300 voters would vote for him? </a:t>
            </a:r>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201</a:t>
            </a:fld>
            <a:endParaRPr lang="en-US"/>
          </a:p>
        </p:txBody>
      </p:sp>
    </p:spTree>
    <p:extLst>
      <p:ext uri="{BB962C8B-B14F-4D97-AF65-F5344CB8AC3E}">
        <p14:creationId xmlns:p14="http://schemas.microsoft.com/office/powerpoint/2010/main" val="19341663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body" idx="1"/>
          </p:nvPr>
        </p:nvSpPr>
        <p:spPr>
          <a:xfrm>
            <a:off x="685800" y="1524000"/>
            <a:ext cx="7772400" cy="5105400"/>
          </a:xfrm>
        </p:spPr>
        <p:txBody>
          <a:bodyPr/>
          <a:lstStyle/>
          <a:p>
            <a:pPr eaLnBrk="1" hangingPunct="1"/>
            <a:r>
              <a:rPr lang="en-US" altLang="en-US"/>
              <a:t>Example </a:t>
            </a:r>
          </a:p>
          <a:p>
            <a:pPr lvl="1" eaLnBrk="1" hangingPunct="1"/>
            <a:r>
              <a:rPr lang="en-US" altLang="en-US">
                <a:solidFill>
                  <a:schemeClr val="accent2"/>
                </a:solidFill>
              </a:rPr>
              <a:t>Solution</a:t>
            </a:r>
          </a:p>
          <a:p>
            <a:pPr lvl="2" eaLnBrk="1" hangingPunct="1"/>
            <a:r>
              <a:rPr lang="en-US" altLang="en-US">
                <a:solidFill>
                  <a:schemeClr val="accent2"/>
                </a:solidFill>
              </a:rPr>
              <a:t>The number of respondents who prefer the representative is binomial with n = 300 and p = .52. Thus, np = 300(.52) = 156 and</a:t>
            </a:r>
            <a:br>
              <a:rPr lang="en-US" altLang="en-US">
                <a:solidFill>
                  <a:schemeClr val="accent2"/>
                </a:solidFill>
              </a:rPr>
            </a:br>
            <a:r>
              <a:rPr lang="en-US" altLang="en-US">
                <a:solidFill>
                  <a:schemeClr val="accent2"/>
                </a:solidFill>
              </a:rPr>
              <a:t>n(1-p) = 300(1-.52) = 144 (both greater than 5)</a:t>
            </a:r>
            <a:endParaRPr lang="en-US" altLang="en-US"/>
          </a:p>
        </p:txBody>
      </p:sp>
      <p:graphicFrame>
        <p:nvGraphicFramePr>
          <p:cNvPr id="18434" name="Object 3"/>
          <p:cNvGraphicFramePr>
            <a:graphicFrameLocks noChangeAspect="1"/>
          </p:cNvGraphicFramePr>
          <p:nvPr/>
        </p:nvGraphicFramePr>
        <p:xfrm>
          <a:off x="1452563" y="5065713"/>
          <a:ext cx="6161087" cy="928687"/>
        </p:xfrm>
        <a:graphic>
          <a:graphicData uri="http://schemas.openxmlformats.org/presentationml/2006/ole">
            <mc:AlternateContent xmlns:mc="http://schemas.openxmlformats.org/markup-compatibility/2006">
              <mc:Choice xmlns:v="urn:schemas-microsoft-com:vml" Requires="v">
                <p:oleObj spid="_x0000_s14338" name="Equation" r:id="rId3" imgW="3124080" imgH="469800" progId="Equation.3">
                  <p:embed/>
                </p:oleObj>
              </mc:Choice>
              <mc:Fallback>
                <p:oleObj name="Equation" r:id="rId3" imgW="3124080" imgH="469800" progId="Equation.3">
                  <p:embed/>
                  <p:pic>
                    <p:nvPicPr>
                      <p:cNvPr id="1843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63" y="5065713"/>
                        <a:ext cx="6161087" cy="928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202</a:t>
            </a:fld>
            <a:endParaRPr lang="en-US"/>
          </a:p>
        </p:txBody>
      </p:sp>
    </p:spTree>
    <p:extLst>
      <p:ext uri="{BB962C8B-B14F-4D97-AF65-F5344CB8AC3E}">
        <p14:creationId xmlns:p14="http://schemas.microsoft.com/office/powerpoint/2010/main" val="1247019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1353754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IN" sz="4000" dirty="0"/>
              <a:t>Introduction to Statistical Methods</a:t>
            </a:r>
            <a:endParaRPr lang="en-US" sz="40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Introduction to Statistical Methods</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742950" indent="-742950">
              <a:buFont typeface="+mj-lt"/>
              <a:buAutoNum type="arabicPeriod"/>
            </a:pPr>
            <a:r>
              <a:rPr lang="en-IN" dirty="0"/>
              <a:t>Sampling Distribution &amp; Estimation</a:t>
            </a:r>
          </a:p>
          <a:p>
            <a:pPr marL="742950" indent="-742950">
              <a:buFont typeface="+mj-lt"/>
              <a:buAutoNum type="arabicPeriod"/>
            </a:pPr>
            <a:r>
              <a:rPr lang="en-IN" dirty="0"/>
              <a:t>Testing of Hypothesis</a:t>
            </a:r>
          </a:p>
        </p:txBody>
      </p:sp>
    </p:spTree>
    <p:extLst>
      <p:ext uri="{BB962C8B-B14F-4D97-AF65-F5344CB8AC3E}">
        <p14:creationId xmlns:p14="http://schemas.microsoft.com/office/powerpoint/2010/main" val="21509128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b="1" dirty="0"/>
                <a:t>RECAP</a:t>
              </a:r>
              <a:r>
                <a:rPr lang="en-GB" sz="3200" dirty="0"/>
                <a:t>: Sampling Distributions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724054"/>
            <a:ext cx="3816424" cy="369332"/>
          </a:xfrm>
          <a:prstGeom prst="rect">
            <a:avLst/>
          </a:prstGeom>
          <a:noFill/>
        </p:spPr>
        <p:txBody>
          <a:bodyPr wrap="square" rtlCol="0">
            <a:spAutoFit/>
          </a:bodyPr>
          <a:lstStyle/>
          <a:p>
            <a:r>
              <a:rPr lang="en-GB" dirty="0"/>
              <a:t>What is:</a:t>
            </a:r>
          </a:p>
        </p:txBody>
      </p:sp>
      <mc:AlternateContent xmlns:mc="http://schemas.openxmlformats.org/markup-compatibility/2006" xmlns:a14="http://schemas.microsoft.com/office/drawing/2010/main">
        <mc:Choice Requires="a14">
          <p:sp>
            <p:nvSpPr>
              <p:cNvPr id="6" name="TextBox 5"/>
              <p:cNvSpPr txBox="1"/>
              <p:nvPr/>
            </p:nvSpPr>
            <p:spPr>
              <a:xfrm>
                <a:off x="395536" y="1093386"/>
                <a:ext cx="8352928" cy="1477328"/>
              </a:xfrm>
              <a:prstGeom prst="rect">
                <a:avLst/>
              </a:prstGeom>
              <a:noFill/>
            </p:spPr>
            <p:txBody>
              <a:bodyPr wrap="square" rtlCol="0">
                <a:spAutoFit/>
              </a:bodyPr>
              <a:lstStyle/>
              <a:p>
                <a:r>
                  <a:rPr lang="en-GB" dirty="0"/>
                  <a:t>A statistic?        </a:t>
                </a:r>
                <a:r>
                  <a:rPr lang="en-GB" b="1" dirty="0"/>
                  <a:t>A value based only on the samples (i.e. not any population parameters)</a:t>
                </a:r>
              </a:p>
              <a:p>
                <a:endParaRPr lang="en-GB" dirty="0"/>
              </a:p>
              <a:p>
                <a:r>
                  <a:rPr lang="en-GB" dirty="0"/>
                  <a:t>Sampling distribution of a statistic </a:t>
                </a:r>
                <a14:m>
                  <m:oMath xmlns:m="http://schemas.openxmlformats.org/officeDocument/2006/math">
                    <m:r>
                      <a:rPr lang="en-GB" i="1" dirty="0" smtClean="0">
                        <a:latin typeface="Cambria Math"/>
                      </a:rPr>
                      <m:t>𝑇</m:t>
                    </m:r>
                  </m:oMath>
                </a14:m>
                <a:r>
                  <a:rPr lang="en-GB" dirty="0"/>
                  <a:t>?</a:t>
                </a:r>
              </a:p>
              <a:p>
                <a:r>
                  <a:rPr lang="en-GB" b="1" dirty="0"/>
                  <a:t>The probability distribution of </a:t>
                </a:r>
                <a14:m>
                  <m:oMath xmlns:m="http://schemas.openxmlformats.org/officeDocument/2006/math">
                    <m:r>
                      <a:rPr lang="en-GB" b="1" i="1" smtClean="0">
                        <a:latin typeface="Cambria Math"/>
                      </a:rPr>
                      <m:t>𝑻</m:t>
                    </m:r>
                  </m:oMath>
                </a14:m>
                <a:r>
                  <a:rPr lang="en-GB" b="1" dirty="0"/>
                  <a:t> (i.e. a distribution describing how the statistic can vary as we consider possible samples)</a:t>
                </a:r>
              </a:p>
            </p:txBody>
          </p:sp>
        </mc:Choice>
        <mc:Fallback xmlns="">
          <p:sp>
            <p:nvSpPr>
              <p:cNvPr id="6" name="TextBox 5"/>
              <p:cNvSpPr txBox="1">
                <a:spLocks noRot="1" noChangeAspect="1" noMove="1" noResize="1" noEditPoints="1" noAdjustHandles="1" noChangeArrowheads="1" noChangeShapeType="1" noTextEdit="1"/>
              </p:cNvSpPr>
              <p:nvPr/>
            </p:nvSpPr>
            <p:spPr>
              <a:xfrm>
                <a:off x="395536" y="1093386"/>
                <a:ext cx="8352928" cy="1477328"/>
              </a:xfrm>
              <a:prstGeom prst="rect">
                <a:avLst/>
              </a:prstGeom>
              <a:blipFill rotWithShape="1">
                <a:blip r:embed="rId3"/>
                <a:stretch>
                  <a:fillRect l="-657" t="-2058" r="-584" b="-5350"/>
                </a:stretch>
              </a:blipFill>
            </p:spPr>
            <p:txBody>
              <a:bodyPr/>
              <a:lstStyle/>
              <a:p>
                <a:r>
                  <a:rPr lang="en-GB">
                    <a:noFill/>
                  </a:rPr>
                  <a:t> </a:t>
                </a:r>
              </a:p>
            </p:txBody>
          </p:sp>
        </mc:Fallback>
      </mc:AlternateContent>
      <p:sp>
        <p:nvSpPr>
          <p:cNvPr id="7" name="TextBox 6"/>
          <p:cNvSpPr txBox="1"/>
          <p:nvPr/>
        </p:nvSpPr>
        <p:spPr>
          <a:xfrm>
            <a:off x="2051720" y="3132336"/>
            <a:ext cx="280831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dirty="0"/>
              <a:t>Population distribution</a:t>
            </a:r>
          </a:p>
        </p:txBody>
      </p:sp>
      <p:sp>
        <p:nvSpPr>
          <p:cNvPr id="8" name="TextBox 7"/>
          <p:cNvSpPr txBox="1"/>
          <p:nvPr/>
        </p:nvSpPr>
        <p:spPr>
          <a:xfrm>
            <a:off x="5940152" y="2924944"/>
            <a:ext cx="2664296" cy="923330"/>
          </a:xfrm>
          <a:prstGeom prst="rect">
            <a:avLst/>
          </a:prstGeom>
          <a:noFill/>
        </p:spPr>
        <p:txBody>
          <a:bodyPr wrap="square" rtlCol="0">
            <a:spAutoFit/>
          </a:bodyPr>
          <a:lstStyle/>
          <a:p>
            <a:r>
              <a:rPr lang="en-GB" dirty="0"/>
              <a:t>e.g. The distribution of heights of </a:t>
            </a:r>
            <a:r>
              <a:rPr lang="en-GB" b="1" dirty="0"/>
              <a:t>everyone</a:t>
            </a:r>
            <a:r>
              <a:rPr lang="en-GB" dirty="0"/>
              <a:t> in the population.</a:t>
            </a:r>
          </a:p>
        </p:txBody>
      </p:sp>
      <mc:AlternateContent xmlns:mc="http://schemas.openxmlformats.org/markup-compatibility/2006" xmlns:a14="http://schemas.microsoft.com/office/drawing/2010/main">
        <mc:Choice Requires="a14">
          <p:sp>
            <p:nvSpPr>
              <p:cNvPr id="9" name="TextBox 8"/>
              <p:cNvSpPr txBox="1"/>
              <p:nvPr/>
            </p:nvSpPr>
            <p:spPr>
              <a:xfrm>
                <a:off x="899592" y="4365104"/>
                <a:ext cx="93610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1</m:t>
                          </m:r>
                        </m:sub>
                      </m:sSub>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99592" y="4365104"/>
                <a:ext cx="936104" cy="369332"/>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051720" y="4365104"/>
                <a:ext cx="93610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2</m:t>
                          </m:r>
                        </m:sub>
                      </m:sSub>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2051720" y="4365104"/>
                <a:ext cx="936104" cy="369332"/>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40956" y="4365104"/>
                <a:ext cx="93610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3</m:t>
                          </m:r>
                        </m:sub>
                      </m:sSub>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3240956" y="4365104"/>
                <a:ext cx="936104" cy="369332"/>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91980" y="4365104"/>
                <a:ext cx="93610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4</m:t>
                          </m:r>
                        </m:sub>
                      </m:sSub>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4391980" y="4365104"/>
                <a:ext cx="936104" cy="369332"/>
              </a:xfrm>
              <a:prstGeom prst="rect">
                <a:avLst/>
              </a:prstGeom>
              <a:blipFill rotWithShape="1">
                <a:blip r:embed="rId7"/>
                <a:stretch>
                  <a:fillRect/>
                </a:stretch>
              </a:blipFill>
            </p:spPr>
            <p:txBody>
              <a:bodyPr/>
              <a:lstStyle/>
              <a:p>
                <a:r>
                  <a:rPr lang="en-GB">
                    <a:noFill/>
                  </a:rPr>
                  <a:t> </a:t>
                </a:r>
              </a:p>
            </p:txBody>
          </p:sp>
        </mc:Fallback>
      </mc:AlternateContent>
      <p:cxnSp>
        <p:nvCxnSpPr>
          <p:cNvPr id="15" name="Straight Arrow Connector 14"/>
          <p:cNvCxnSpPr>
            <a:stCxn id="7" idx="2"/>
            <a:endCxn id="9" idx="0"/>
          </p:cNvCxnSpPr>
          <p:nvPr/>
        </p:nvCxnSpPr>
        <p:spPr>
          <a:xfrm flipH="1">
            <a:off x="1367644" y="3501668"/>
            <a:ext cx="2088232" cy="8634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7" idx="2"/>
            <a:endCxn id="10" idx="0"/>
          </p:cNvCxnSpPr>
          <p:nvPr/>
        </p:nvCxnSpPr>
        <p:spPr>
          <a:xfrm flipH="1">
            <a:off x="2519772" y="3501668"/>
            <a:ext cx="936104" cy="8634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7" idx="2"/>
            <a:endCxn id="11" idx="0"/>
          </p:cNvCxnSpPr>
          <p:nvPr/>
        </p:nvCxnSpPr>
        <p:spPr>
          <a:xfrm>
            <a:off x="3455876" y="3501668"/>
            <a:ext cx="253132" cy="8634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2"/>
            <a:endCxn id="12" idx="0"/>
          </p:cNvCxnSpPr>
          <p:nvPr/>
        </p:nvCxnSpPr>
        <p:spPr>
          <a:xfrm>
            <a:off x="3455876" y="3501668"/>
            <a:ext cx="1404156" cy="8634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652120" y="4077072"/>
                <a:ext cx="3458812" cy="1323439"/>
              </a:xfrm>
              <a:prstGeom prst="rect">
                <a:avLst/>
              </a:prstGeom>
              <a:noFill/>
            </p:spPr>
            <p:txBody>
              <a:bodyPr wrap="square" rtlCol="0">
                <a:spAutoFit/>
              </a:bodyPr>
              <a:lstStyle/>
              <a:p>
                <a:r>
                  <a:rPr lang="en-GB" sz="1600" dirty="0"/>
                  <a:t>Each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a:rPr>
                          <m:t>𝑋</m:t>
                        </m:r>
                      </m:e>
                      <m:sub>
                        <m:r>
                          <a:rPr lang="en-GB" sz="1600" b="0" i="1" smtClean="0">
                            <a:latin typeface="Cambria Math"/>
                          </a:rPr>
                          <m:t>𝑖</m:t>
                        </m:r>
                      </m:sub>
                    </m:sSub>
                  </m:oMath>
                </a14:m>
                <a:r>
                  <a:rPr lang="en-GB" sz="1600" dirty="0"/>
                  <a:t> is a distribution representing the choice of each thing in the sample. Since each sample is chosen from the population, each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𝑖</m:t>
                        </m:r>
                      </m:sub>
                    </m:sSub>
                  </m:oMath>
                </a14:m>
                <a:r>
                  <a:rPr lang="en-GB" sz="1600" dirty="0"/>
                  <a:t> has the same distribution as the population.</a:t>
                </a:r>
              </a:p>
            </p:txBody>
          </p:sp>
        </mc:Choice>
        <mc:Fallback xmlns="">
          <p:sp>
            <p:nvSpPr>
              <p:cNvPr id="25" name="TextBox 24"/>
              <p:cNvSpPr txBox="1">
                <a:spLocks noRot="1" noChangeAspect="1" noMove="1" noResize="1" noEditPoints="1" noAdjustHandles="1" noChangeArrowheads="1" noChangeShapeType="1" noTextEdit="1"/>
              </p:cNvSpPr>
              <p:nvPr/>
            </p:nvSpPr>
            <p:spPr>
              <a:xfrm>
                <a:off x="5652120" y="4077072"/>
                <a:ext cx="3458812" cy="1323439"/>
              </a:xfrm>
              <a:prstGeom prst="rect">
                <a:avLst/>
              </a:prstGeom>
              <a:blipFill rotWithShape="1">
                <a:blip r:embed="rId8"/>
                <a:stretch>
                  <a:fillRect l="-880" t="-1382" b="-5069"/>
                </a:stretch>
              </a:blipFill>
            </p:spPr>
            <p:txBody>
              <a:bodyPr/>
              <a:lstStyle/>
              <a:p>
                <a:r>
                  <a:rPr lang="en-GB">
                    <a:noFill/>
                  </a:rPr>
                  <a:t> </a:t>
                </a:r>
              </a:p>
            </p:txBody>
          </p:sp>
        </mc:Fallback>
      </mc:AlternateContent>
      <p:sp>
        <p:nvSpPr>
          <p:cNvPr id="26" name="TextBox 25"/>
          <p:cNvSpPr txBox="1"/>
          <p:nvPr/>
        </p:nvSpPr>
        <p:spPr>
          <a:xfrm>
            <a:off x="706252" y="3619748"/>
            <a:ext cx="2124236" cy="369332"/>
          </a:xfrm>
          <a:prstGeom prst="rect">
            <a:avLst/>
          </a:prstGeom>
          <a:noFill/>
        </p:spPr>
        <p:txBody>
          <a:bodyPr wrap="square" rtlCol="0">
            <a:spAutoFit/>
          </a:bodyPr>
          <a:lstStyle/>
          <a:p>
            <a:r>
              <a:rPr lang="en-GB" dirty="0"/>
              <a:t>Generate sample</a:t>
            </a:r>
          </a:p>
        </p:txBody>
      </p:sp>
      <mc:AlternateContent xmlns:mc="http://schemas.openxmlformats.org/markup-compatibility/2006" xmlns:a14="http://schemas.microsoft.com/office/drawing/2010/main">
        <mc:Choice Requires="a14">
          <p:sp>
            <p:nvSpPr>
              <p:cNvPr id="28" name="TextBox 27"/>
              <p:cNvSpPr txBox="1"/>
              <p:nvPr/>
            </p:nvSpPr>
            <p:spPr>
              <a:xfrm>
                <a:off x="2673152" y="5599896"/>
                <a:ext cx="93610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a:rPr>
                        <m:t>𝑇</m:t>
                      </m:r>
                    </m:oMath>
                  </m:oMathPara>
                </a14:m>
                <a:endParaRPr lang="en-GB" dirty="0"/>
              </a:p>
            </p:txBody>
          </p:sp>
        </mc:Choice>
        <mc:Fallback xmlns="">
          <p:sp>
            <p:nvSpPr>
              <p:cNvPr id="28" name="TextBox 27"/>
              <p:cNvSpPr txBox="1">
                <a:spLocks noRot="1" noChangeAspect="1" noMove="1" noResize="1" noEditPoints="1" noAdjustHandles="1" noChangeArrowheads="1" noChangeShapeType="1" noTextEdit="1"/>
              </p:cNvSpPr>
              <p:nvPr/>
            </p:nvSpPr>
            <p:spPr>
              <a:xfrm>
                <a:off x="2673152" y="5599896"/>
                <a:ext cx="936104" cy="369332"/>
              </a:xfrm>
              <a:prstGeom prst="rect">
                <a:avLst/>
              </a:prstGeom>
              <a:blipFill rotWithShape="1">
                <a:blip r:embed="rId9"/>
                <a:stretch>
                  <a:fillRect/>
                </a:stretch>
              </a:blipFill>
            </p:spPr>
            <p:txBody>
              <a:bodyPr/>
              <a:lstStyle/>
              <a:p>
                <a:r>
                  <a:rPr lang="en-GB">
                    <a:noFill/>
                  </a:rPr>
                  <a:t> </a:t>
                </a:r>
              </a:p>
            </p:txBody>
          </p:sp>
        </mc:Fallback>
      </mc:AlternateContent>
      <p:cxnSp>
        <p:nvCxnSpPr>
          <p:cNvPr id="29" name="Straight Arrow Connector 28"/>
          <p:cNvCxnSpPr>
            <a:stCxn id="9" idx="2"/>
            <a:endCxn id="28" idx="0"/>
          </p:cNvCxnSpPr>
          <p:nvPr/>
        </p:nvCxnSpPr>
        <p:spPr>
          <a:xfrm>
            <a:off x="1367644" y="4734436"/>
            <a:ext cx="1773560" cy="8654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10" idx="2"/>
            <a:endCxn id="28" idx="0"/>
          </p:cNvCxnSpPr>
          <p:nvPr/>
        </p:nvCxnSpPr>
        <p:spPr>
          <a:xfrm>
            <a:off x="2519772" y="4734436"/>
            <a:ext cx="621432" cy="8654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1" idx="2"/>
            <a:endCxn id="28" idx="0"/>
          </p:cNvCxnSpPr>
          <p:nvPr/>
        </p:nvCxnSpPr>
        <p:spPr>
          <a:xfrm flipH="1">
            <a:off x="3141204" y="4734436"/>
            <a:ext cx="567804" cy="8654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12" idx="2"/>
            <a:endCxn id="28" idx="0"/>
          </p:cNvCxnSpPr>
          <p:nvPr/>
        </p:nvCxnSpPr>
        <p:spPr>
          <a:xfrm flipH="1">
            <a:off x="3141204" y="4734436"/>
            <a:ext cx="1718828" cy="8654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4860032" y="5445224"/>
            <a:ext cx="4032448" cy="1077218"/>
          </a:xfrm>
          <a:prstGeom prst="rect">
            <a:avLst/>
          </a:prstGeom>
          <a:noFill/>
        </p:spPr>
        <p:txBody>
          <a:bodyPr wrap="square" rtlCol="0">
            <a:spAutoFit/>
          </a:bodyPr>
          <a:lstStyle/>
          <a:p>
            <a:r>
              <a:rPr lang="en-GB" sz="1600" dirty="0"/>
              <a:t>The samples are combined in some way to form a statistic (e.g. mean, maximum, mode). As above, this forms a sampling distribution as we consider possible samples.</a:t>
            </a:r>
          </a:p>
        </p:txBody>
      </p:sp>
      <p:cxnSp>
        <p:nvCxnSpPr>
          <p:cNvPr id="44" name="Straight Connector 43"/>
          <p:cNvCxnSpPr/>
          <p:nvPr/>
        </p:nvCxnSpPr>
        <p:spPr>
          <a:xfrm>
            <a:off x="0" y="2570714"/>
            <a:ext cx="9110932" cy="0"/>
          </a:xfrm>
          <a:prstGeom prst="line">
            <a:avLst/>
          </a:prstGeom>
        </p:spPr>
        <p:style>
          <a:lnRef idx="1">
            <a:schemeClr val="dk1"/>
          </a:lnRef>
          <a:fillRef idx="0">
            <a:schemeClr val="dk1"/>
          </a:fillRef>
          <a:effectRef idx="0">
            <a:schemeClr val="dk1"/>
          </a:effectRef>
          <a:fontRef idx="minor">
            <a:schemeClr val="tx1"/>
          </a:fontRef>
        </p:style>
      </p:cxnSp>
      <p:sp>
        <p:nvSpPr>
          <p:cNvPr id="45" name="Rectangle 44"/>
          <p:cNvSpPr/>
          <p:nvPr/>
        </p:nvSpPr>
        <p:spPr>
          <a:xfrm>
            <a:off x="1811772" y="1087587"/>
            <a:ext cx="7080708" cy="4336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46" name="Rectangle 45"/>
          <p:cNvSpPr/>
          <p:nvPr/>
        </p:nvSpPr>
        <p:spPr>
          <a:xfrm>
            <a:off x="460264" y="1988840"/>
            <a:ext cx="8432216" cy="500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207</a:t>
            </a:fld>
            <a:endParaRPr lang="en-GB"/>
          </a:p>
        </p:txBody>
      </p:sp>
    </p:spTree>
    <p:extLst>
      <p:ext uri="{BB962C8B-B14F-4D97-AF65-F5344CB8AC3E}">
        <p14:creationId xmlns:p14="http://schemas.microsoft.com/office/powerpoint/2010/main" val="8009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5"/>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46"/>
                                        </p:tgtEl>
                                      </p:cBhvr>
                                    </p:animEffect>
                                    <p:set>
                                      <p:cBhvr>
                                        <p:cTn id="13"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childTnLst>
        </p:cTn>
      </p:par>
    </p:tnLst>
    <p:bldLst>
      <p:bldP spid="45" grpId="0" animBg="1"/>
      <p:bldP spid="4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b="1" dirty="0"/>
                <a:t>RECAP</a:t>
              </a:r>
              <a:r>
                <a:rPr lang="en-GB" sz="3200" dirty="0"/>
                <a:t>: Sampling Distributions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764704"/>
                <a:ext cx="8424936" cy="365786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large bar contains counters. 60% of the counters have the number 0 on them and 40% have the number 1.</a:t>
                </a:r>
              </a:p>
              <a:p>
                <a:pPr marL="342900" indent="-342900">
                  <a:buAutoNum type="alphaLcPeriod"/>
                </a:pPr>
                <a:r>
                  <a:rPr lang="en-GB" dirty="0"/>
                  <a:t>Find the mean </a:t>
                </a:r>
                <a14:m>
                  <m:oMath xmlns:m="http://schemas.openxmlformats.org/officeDocument/2006/math">
                    <m:r>
                      <a:rPr lang="en-GB" b="0" i="1" smtClean="0">
                        <a:latin typeface="Cambria Math" panose="02040503050406030204" pitchFamily="18" charset="0"/>
                      </a:rPr>
                      <m:t>𝜇</m:t>
                    </m:r>
                  </m:oMath>
                </a14:m>
                <a:r>
                  <a:rPr lang="en-GB" dirty="0"/>
                  <a:t> and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oMath>
                </a14:m>
                <a:r>
                  <a:rPr lang="en-GB" dirty="0"/>
                  <a:t> for this population of counters.</a:t>
                </a:r>
                <a:br>
                  <a:rPr lang="en-GB" dirty="0"/>
                </a:br>
                <a:endParaRPr lang="en-GB" dirty="0"/>
              </a:p>
              <a:p>
                <a:r>
                  <a:rPr lang="en-GB" dirty="0"/>
                  <a:t>A simple random sample of size 3 is taken from this population.</a:t>
                </a:r>
              </a:p>
              <a:p>
                <a:r>
                  <a:rPr lang="en-GB" dirty="0"/>
                  <a:t>b. List all possible samples.</a:t>
                </a:r>
              </a:p>
              <a:p>
                <a:r>
                  <a:rPr lang="en-GB" dirty="0"/>
                  <a:t>c. Find the sampling distribution for the mean:</a:t>
                </a:r>
              </a:p>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𝑋</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𝑋</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𝑋</m:t>
                              </m:r>
                            </m:e>
                            <m:sub>
                              <m:r>
                                <a:rPr lang="en-GB" b="0" i="1" dirty="0" smtClean="0">
                                  <a:latin typeface="Cambria Math" panose="02040503050406030204" pitchFamily="18" charset="0"/>
                                </a:rPr>
                                <m:t>3</m:t>
                              </m:r>
                            </m:sub>
                          </m:sSub>
                        </m:num>
                        <m:den>
                          <m:r>
                            <a:rPr lang="en-GB" b="0" i="1" dirty="0" smtClean="0">
                              <a:latin typeface="Cambria Math" panose="02040503050406030204" pitchFamily="18" charset="0"/>
                            </a:rPr>
                            <m:t>3</m:t>
                          </m:r>
                        </m:den>
                      </m:f>
                    </m:oMath>
                  </m:oMathPara>
                </a14:m>
                <a:endParaRPr lang="en-GB" dirty="0"/>
              </a:p>
              <a:p>
                <a:r>
                  <a:rPr lang="en-GB" dirty="0"/>
                  <a:t>    where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oMath>
                </a14:m>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3</m:t>
                        </m:r>
                      </m:sub>
                    </m:sSub>
                  </m:oMath>
                </a14:m>
                <a:r>
                  <a:rPr lang="en-GB" dirty="0"/>
                  <a:t> are the three variables representing counters within the sample.</a:t>
                </a:r>
              </a:p>
              <a:p>
                <a:r>
                  <a:rPr lang="en-GB" dirty="0"/>
                  <a:t>d. Hence find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d>
                  </m:oMath>
                </a14:m>
                <a:r>
                  <a:rPr lang="en-GB" dirty="0"/>
                  <a:t> and </a:t>
                </a:r>
                <a14:m>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d>
                  </m:oMath>
                </a14:m>
                <a:endParaRPr lang="en-GB" dirty="0"/>
              </a:p>
              <a:p>
                <a:r>
                  <a:rPr lang="en-GB" dirty="0"/>
                  <a:t>e. Find the sampling distribution for the mode </a:t>
                </a:r>
                <a14:m>
                  <m:oMath xmlns:m="http://schemas.openxmlformats.org/officeDocument/2006/math">
                    <m:r>
                      <a:rPr lang="en-GB" b="0" i="1" smtClean="0">
                        <a:latin typeface="Cambria Math" panose="02040503050406030204" pitchFamily="18" charset="0"/>
                      </a:rPr>
                      <m:t>𝑀</m:t>
                    </m:r>
                  </m:oMath>
                </a14:m>
                <a:r>
                  <a:rPr lang="en-GB" dirty="0"/>
                  <a:t>.</a:t>
                </a:r>
              </a:p>
              <a:p>
                <a:r>
                  <a:rPr lang="en-GB" dirty="0"/>
                  <a:t>f. Hence find </a:t>
                </a:r>
                <a14:m>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𝑀</m:t>
                    </m:r>
                    <m:r>
                      <a:rPr lang="en-GB" b="0" i="1" smtClean="0">
                        <a:latin typeface="Cambria Math" panose="02040503050406030204" pitchFamily="18" charset="0"/>
                      </a:rPr>
                      <m:t>)</m:t>
                    </m:r>
                  </m:oMath>
                </a14:m>
                <a:r>
                  <a:rPr lang="en-GB" dirty="0"/>
                  <a:t> and </a:t>
                </a:r>
                <a14:m>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𝑀</m:t>
                        </m:r>
                      </m:e>
                    </m:d>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764704"/>
                <a:ext cx="8424936" cy="3657861"/>
              </a:xfrm>
              <a:prstGeom prst="rect">
                <a:avLst/>
              </a:prstGeom>
              <a:blipFill rotWithShape="1">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827584" y="4653136"/>
              <a:ext cx="1877252" cy="863092"/>
            </p:xfrm>
            <a:graphic>
              <a:graphicData uri="http://schemas.openxmlformats.org/drawingml/2006/table">
                <a:tbl>
                  <a:tblPr bandRow="1">
                    <a:tableStyleId>{5C22544A-7EE6-4342-B048-85BDC9FD1C3A}</a:tableStyleId>
                  </a:tblPr>
                  <a:tblGrid>
                    <a:gridCol w="1152716">
                      <a:extLst>
                        <a:ext uri="{9D8B030D-6E8A-4147-A177-3AD203B41FA5}">
                          <a16:colId xmlns:a16="http://schemas.microsoft.com/office/drawing/2014/main" val="20000"/>
                        </a:ext>
                      </a:extLst>
                    </a:gridCol>
                    <a:gridCol w="362268">
                      <a:extLst>
                        <a:ext uri="{9D8B030D-6E8A-4147-A177-3AD203B41FA5}">
                          <a16:colId xmlns:a16="http://schemas.microsoft.com/office/drawing/2014/main" val="20001"/>
                        </a:ext>
                      </a:extLst>
                    </a:gridCol>
                    <a:gridCol w="362268">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𝒙</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0</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m:t>
                                </m:r>
                              </m:oMath>
                            </m:oMathPara>
                          </a14:m>
                          <a:endParaRPr lang="en-GB" sz="140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e>
                                </m:d>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3</m:t>
                                    </m:r>
                                  </m:num>
                                  <m:den>
                                    <m:r>
                                      <a:rPr lang="en-GB" sz="1400" b="0" i="1" smtClean="0">
                                        <a:latin typeface="Cambria Math" panose="02040503050406030204" pitchFamily="18" charset="0"/>
                                      </a:rPr>
                                      <m:t>5</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2</m:t>
                                    </m:r>
                                  </m:num>
                                  <m:den>
                                    <m:r>
                                      <a:rPr lang="en-GB" sz="1400" b="0" i="1" smtClean="0">
                                        <a:latin typeface="Cambria Math" panose="02040503050406030204" pitchFamily="18" charset="0"/>
                                      </a:rPr>
                                      <m:t>5</m:t>
                                    </m:r>
                                  </m:den>
                                </m:f>
                              </m:oMath>
                            </m:oMathPara>
                          </a14:m>
                          <a:endParaRPr lang="en-GB" sz="1400" dirty="0"/>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513040033"/>
                  </p:ext>
                </p:extLst>
              </p:nvPr>
            </p:nvGraphicFramePr>
            <p:xfrm>
              <a:off x="827584" y="4653136"/>
              <a:ext cx="1877252" cy="863092"/>
            </p:xfrm>
            <a:graphic>
              <a:graphicData uri="http://schemas.openxmlformats.org/drawingml/2006/table">
                <a:tbl>
                  <a:tblPr bandRow="1">
                    <a:tableStyleId>{5C22544A-7EE6-4342-B048-85BDC9FD1C3A}</a:tableStyleId>
                  </a:tblPr>
                  <a:tblGrid>
                    <a:gridCol w="1152716"/>
                    <a:gridCol w="362268"/>
                    <a:gridCol w="362268"/>
                  </a:tblGrid>
                  <a:tr h="370840">
                    <a:tc>
                      <a:txBody>
                        <a:bodyPr/>
                        <a:lstStyle/>
                        <a:p>
                          <a:endParaRPr lang="en-US"/>
                        </a:p>
                      </a:txBody>
                      <a:tcPr>
                        <a:blipFill rotWithShape="0">
                          <a:blip r:embed="rId3"/>
                          <a:stretch>
                            <a:fillRect l="-526" t="-1639" r="-63684" b="-136066"/>
                          </a:stretch>
                        </a:blipFill>
                      </a:tcPr>
                    </a:tc>
                    <a:tc>
                      <a:txBody>
                        <a:bodyPr/>
                        <a:lstStyle/>
                        <a:p>
                          <a:endParaRPr lang="en-US"/>
                        </a:p>
                      </a:txBody>
                      <a:tcPr>
                        <a:blipFill rotWithShape="0">
                          <a:blip r:embed="rId3"/>
                          <a:stretch>
                            <a:fillRect l="-323729" t="-1639" r="-105085" b="-136066"/>
                          </a:stretch>
                        </a:blipFill>
                      </a:tcPr>
                    </a:tc>
                    <a:tc>
                      <a:txBody>
                        <a:bodyPr/>
                        <a:lstStyle/>
                        <a:p>
                          <a:endParaRPr lang="en-US"/>
                        </a:p>
                      </a:txBody>
                      <a:tcPr>
                        <a:blipFill rotWithShape="0">
                          <a:blip r:embed="rId3"/>
                          <a:stretch>
                            <a:fillRect l="-416667" t="-1639" r="-3333" b="-136066"/>
                          </a:stretch>
                        </a:blipFill>
                      </a:tcPr>
                    </a:tc>
                  </a:tr>
                  <a:tr h="492252">
                    <a:tc>
                      <a:txBody>
                        <a:bodyPr/>
                        <a:lstStyle/>
                        <a:p>
                          <a:endParaRPr lang="en-US"/>
                        </a:p>
                      </a:txBody>
                      <a:tcPr>
                        <a:blipFill rotWithShape="0">
                          <a:blip r:embed="rId3"/>
                          <a:stretch>
                            <a:fillRect l="-526" t="-76543" r="-63684" b="-2469"/>
                          </a:stretch>
                        </a:blipFill>
                      </a:tcPr>
                    </a:tc>
                    <a:tc>
                      <a:txBody>
                        <a:bodyPr/>
                        <a:lstStyle/>
                        <a:p>
                          <a:endParaRPr lang="en-US"/>
                        </a:p>
                      </a:txBody>
                      <a:tcPr>
                        <a:blipFill rotWithShape="0">
                          <a:blip r:embed="rId3"/>
                          <a:stretch>
                            <a:fillRect l="-323729" t="-76543" r="-105085" b="-2469"/>
                          </a:stretch>
                        </a:blipFill>
                      </a:tcPr>
                    </a:tc>
                    <a:tc>
                      <a:txBody>
                        <a:bodyPr/>
                        <a:lstStyle/>
                        <a:p>
                          <a:endParaRPr lang="en-US"/>
                        </a:p>
                      </a:txBody>
                      <a:tcPr>
                        <a:blipFill rotWithShape="0">
                          <a:blip r:embed="rId3"/>
                          <a:stretch>
                            <a:fillRect l="-416667" t="-76543" r="-3333" b="-2469"/>
                          </a:stretch>
                        </a:blipFill>
                      </a:tcPr>
                    </a:tc>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755576" y="5517232"/>
                <a:ext cx="1872208" cy="9017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𝜇</m:t>
                      </m:r>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2</m:t>
                          </m:r>
                        </m:num>
                        <m:den>
                          <m:r>
                            <a:rPr lang="en-GB" sz="1400" b="0" i="1" smtClean="0">
                              <a:latin typeface="Cambria Math" panose="02040503050406030204" pitchFamily="18" charset="0"/>
                            </a:rPr>
                            <m:t>5</m:t>
                          </m:r>
                        </m:den>
                      </m:f>
                    </m:oMath>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𝜎</m:t>
                          </m:r>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6</m:t>
                          </m:r>
                        </m:num>
                        <m:den>
                          <m:r>
                            <a:rPr lang="en-GB" sz="1400" b="0" i="1" smtClean="0">
                              <a:latin typeface="Cambria Math" panose="02040503050406030204" pitchFamily="18" charset="0"/>
                            </a:rPr>
                            <m:t>25</m:t>
                          </m:r>
                        </m:den>
                      </m:f>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755576" y="5517232"/>
                <a:ext cx="1872208" cy="901785"/>
              </a:xfrm>
              <a:prstGeom prst="rect">
                <a:avLst/>
              </a:prstGeom>
              <a:blipFill rotWithShape="0">
                <a:blip r:embed="rId4"/>
                <a:stretch>
                  <a:fillRect b="-676"/>
                </a:stretch>
              </a:blipFill>
            </p:spPr>
            <p:txBody>
              <a:bodyPr/>
              <a:lstStyle/>
              <a:p>
                <a:r>
                  <a:rPr lang="en-GB">
                    <a:noFill/>
                  </a:rPr>
                  <a:t> </a:t>
                </a:r>
              </a:p>
            </p:txBody>
          </p:sp>
        </mc:Fallback>
      </mc:AlternateContent>
      <p:sp>
        <p:nvSpPr>
          <p:cNvPr id="8" name="TextBox 7"/>
          <p:cNvSpPr txBox="1"/>
          <p:nvPr/>
        </p:nvSpPr>
        <p:spPr>
          <a:xfrm>
            <a:off x="3275856" y="4653136"/>
            <a:ext cx="2880320" cy="646331"/>
          </a:xfrm>
          <a:prstGeom prst="rect">
            <a:avLst/>
          </a:prstGeom>
          <a:noFill/>
        </p:spPr>
        <p:txBody>
          <a:bodyPr wrap="square" rtlCol="0">
            <a:spAutoFit/>
          </a:bodyPr>
          <a:lstStyle/>
          <a:p>
            <a:r>
              <a:rPr lang="en-GB" dirty="0"/>
              <a:t>List systematically:</a:t>
            </a:r>
          </a:p>
          <a:p>
            <a:r>
              <a:rPr lang="en-GB" dirty="0"/>
              <a:t>(0,0,0), (1,0,0), (0,1,0), etc.</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3212623" y="5440151"/>
              <a:ext cx="3006786" cy="988822"/>
            </p:xfrm>
            <a:graphic>
              <a:graphicData uri="http://schemas.openxmlformats.org/drawingml/2006/table">
                <a:tbl>
                  <a:tblPr bandRow="1">
                    <a:tableStyleId>{5C22544A-7EE6-4342-B048-85BDC9FD1C3A}</a:tableStyleId>
                  </a:tblPr>
                  <a:tblGrid>
                    <a:gridCol w="935418">
                      <a:extLst>
                        <a:ext uri="{9D8B030D-6E8A-4147-A177-3AD203B41FA5}">
                          <a16:colId xmlns:a16="http://schemas.microsoft.com/office/drawing/2014/main" val="20000"/>
                        </a:ext>
                      </a:extLst>
                    </a:gridCol>
                    <a:gridCol w="517842">
                      <a:extLst>
                        <a:ext uri="{9D8B030D-6E8A-4147-A177-3AD203B41FA5}">
                          <a16:colId xmlns:a16="http://schemas.microsoft.com/office/drawing/2014/main" val="20001"/>
                        </a:ext>
                      </a:extLst>
                    </a:gridCol>
                    <a:gridCol w="517842">
                      <a:extLst>
                        <a:ext uri="{9D8B030D-6E8A-4147-A177-3AD203B41FA5}">
                          <a16:colId xmlns:a16="http://schemas.microsoft.com/office/drawing/2014/main" val="20002"/>
                        </a:ext>
                      </a:extLst>
                    </a:gridCol>
                    <a:gridCol w="517842">
                      <a:extLst>
                        <a:ext uri="{9D8B030D-6E8A-4147-A177-3AD203B41FA5}">
                          <a16:colId xmlns:a16="http://schemas.microsoft.com/office/drawing/2014/main" val="20003"/>
                        </a:ext>
                      </a:extLst>
                    </a:gridCol>
                    <a:gridCol w="517842">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r>
                                      <a:rPr lang="en-GB" sz="1400" b="1" i="1" smtClean="0">
                                        <a:latin typeface="Cambria Math" panose="02040503050406030204" pitchFamily="18" charset="0"/>
                                      </a:rPr>
                                      <m:t>𝑿</m:t>
                                    </m:r>
                                  </m:e>
                                </m:acc>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0</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3</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2</m:t>
                                    </m:r>
                                  </m:num>
                                  <m:den>
                                    <m:r>
                                      <a:rPr lang="en-GB" sz="1400" b="0" i="1" smtClean="0">
                                        <a:latin typeface="Cambria Math" panose="02040503050406030204" pitchFamily="18" charset="0"/>
                                      </a:rPr>
                                      <m:t>3</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m:t>
                                </m:r>
                              </m:oMath>
                            </m:oMathPara>
                          </a14:m>
                          <a:endParaRPr lang="en-GB" sz="140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e>
                                </m:d>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27</m:t>
                                    </m:r>
                                  </m:num>
                                  <m:den>
                                    <m:r>
                                      <a:rPr lang="en-GB" sz="1400" b="0" i="1" smtClean="0">
                                        <a:latin typeface="Cambria Math" panose="02040503050406030204" pitchFamily="18" charset="0"/>
                                      </a:rPr>
                                      <m:t>125</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54</m:t>
                                    </m:r>
                                  </m:num>
                                  <m:den>
                                    <m:r>
                                      <a:rPr lang="en-GB" sz="1400" b="0" i="1" smtClean="0">
                                        <a:latin typeface="Cambria Math" panose="02040503050406030204" pitchFamily="18" charset="0"/>
                                      </a:rPr>
                                      <m:t>125</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36</m:t>
                                    </m:r>
                                  </m:num>
                                  <m:den>
                                    <m:r>
                                      <a:rPr lang="en-GB" sz="1400" b="0" i="1" smtClean="0">
                                        <a:latin typeface="Cambria Math" panose="02040503050406030204" pitchFamily="18" charset="0"/>
                                      </a:rPr>
                                      <m:t>125</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8</m:t>
                                    </m:r>
                                  </m:num>
                                  <m:den>
                                    <m:r>
                                      <a:rPr lang="en-GB" sz="1400" b="0" i="1" smtClean="0">
                                        <a:latin typeface="Cambria Math" panose="02040503050406030204" pitchFamily="18" charset="0"/>
                                      </a:rPr>
                                      <m:t>125</m:t>
                                    </m:r>
                                  </m:den>
                                </m:f>
                              </m:oMath>
                            </m:oMathPara>
                          </a14:m>
                          <a:endParaRPr lang="en-GB" sz="1400" dirty="0"/>
                        </a:p>
                      </a:txBody>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1926404154"/>
                  </p:ext>
                </p:extLst>
              </p:nvPr>
            </p:nvGraphicFramePr>
            <p:xfrm>
              <a:off x="3212623" y="5440151"/>
              <a:ext cx="3006786" cy="988822"/>
            </p:xfrm>
            <a:graphic>
              <a:graphicData uri="http://schemas.openxmlformats.org/drawingml/2006/table">
                <a:tbl>
                  <a:tblPr bandRow="1">
                    <a:tableStyleId>{5C22544A-7EE6-4342-B048-85BDC9FD1C3A}</a:tableStyleId>
                  </a:tblPr>
                  <a:tblGrid>
                    <a:gridCol w="935418"/>
                    <a:gridCol w="517842"/>
                    <a:gridCol w="517842"/>
                    <a:gridCol w="517842"/>
                    <a:gridCol w="517842"/>
                  </a:tblGrid>
                  <a:tr h="492252">
                    <a:tc>
                      <a:txBody>
                        <a:bodyPr/>
                        <a:lstStyle/>
                        <a:p>
                          <a:endParaRPr lang="en-US"/>
                        </a:p>
                      </a:txBody>
                      <a:tcPr>
                        <a:blipFill rotWithShape="1">
                          <a:blip r:embed="rId5"/>
                          <a:stretch>
                            <a:fillRect r="-222876" b="-103704"/>
                          </a:stretch>
                        </a:blipFill>
                      </a:tcPr>
                    </a:tc>
                    <a:tc>
                      <a:txBody>
                        <a:bodyPr/>
                        <a:lstStyle/>
                        <a:p>
                          <a:endParaRPr lang="en-US"/>
                        </a:p>
                      </a:txBody>
                      <a:tcPr>
                        <a:blipFill rotWithShape="1">
                          <a:blip r:embed="rId5"/>
                          <a:stretch>
                            <a:fillRect l="-180000" r="-301176" b="-103704"/>
                          </a:stretch>
                        </a:blipFill>
                      </a:tcPr>
                    </a:tc>
                    <a:tc>
                      <a:txBody>
                        <a:bodyPr/>
                        <a:lstStyle/>
                        <a:p>
                          <a:endParaRPr lang="en-US"/>
                        </a:p>
                      </a:txBody>
                      <a:tcPr>
                        <a:blipFill rotWithShape="1">
                          <a:blip r:embed="rId5"/>
                          <a:stretch>
                            <a:fillRect l="-280000" r="-201176" b="-103704"/>
                          </a:stretch>
                        </a:blipFill>
                      </a:tcPr>
                    </a:tc>
                    <a:tc>
                      <a:txBody>
                        <a:bodyPr/>
                        <a:lstStyle/>
                        <a:p>
                          <a:endParaRPr lang="en-US"/>
                        </a:p>
                      </a:txBody>
                      <a:tcPr>
                        <a:blipFill rotWithShape="1">
                          <a:blip r:embed="rId5"/>
                          <a:stretch>
                            <a:fillRect l="-380000" r="-101176" b="-103704"/>
                          </a:stretch>
                        </a:blipFill>
                      </a:tcPr>
                    </a:tc>
                    <a:tc>
                      <a:txBody>
                        <a:bodyPr/>
                        <a:lstStyle/>
                        <a:p>
                          <a:endParaRPr lang="en-US"/>
                        </a:p>
                      </a:txBody>
                      <a:tcPr>
                        <a:blipFill rotWithShape="1">
                          <a:blip r:embed="rId5"/>
                          <a:stretch>
                            <a:fillRect l="-480000" r="-1176" b="-103704"/>
                          </a:stretch>
                        </a:blipFill>
                      </a:tcPr>
                    </a:tc>
                  </a:tr>
                  <a:tr h="496570">
                    <a:tc>
                      <a:txBody>
                        <a:bodyPr/>
                        <a:lstStyle/>
                        <a:p>
                          <a:endParaRPr lang="en-US"/>
                        </a:p>
                      </a:txBody>
                      <a:tcPr>
                        <a:blipFill rotWithShape="1">
                          <a:blip r:embed="rId5"/>
                          <a:stretch>
                            <a:fillRect t="-98780" r="-222876" b="-2439"/>
                          </a:stretch>
                        </a:blipFill>
                      </a:tcPr>
                    </a:tc>
                    <a:tc>
                      <a:txBody>
                        <a:bodyPr/>
                        <a:lstStyle/>
                        <a:p>
                          <a:endParaRPr lang="en-US"/>
                        </a:p>
                      </a:txBody>
                      <a:tcPr>
                        <a:blipFill rotWithShape="1">
                          <a:blip r:embed="rId5"/>
                          <a:stretch>
                            <a:fillRect l="-180000" t="-98780" r="-301176" b="-2439"/>
                          </a:stretch>
                        </a:blipFill>
                      </a:tcPr>
                    </a:tc>
                    <a:tc>
                      <a:txBody>
                        <a:bodyPr/>
                        <a:lstStyle/>
                        <a:p>
                          <a:endParaRPr lang="en-US"/>
                        </a:p>
                      </a:txBody>
                      <a:tcPr>
                        <a:blipFill rotWithShape="1">
                          <a:blip r:embed="rId5"/>
                          <a:stretch>
                            <a:fillRect l="-280000" t="-98780" r="-201176" b="-2439"/>
                          </a:stretch>
                        </a:blipFill>
                      </a:tcPr>
                    </a:tc>
                    <a:tc>
                      <a:txBody>
                        <a:bodyPr/>
                        <a:lstStyle/>
                        <a:p>
                          <a:endParaRPr lang="en-US"/>
                        </a:p>
                      </a:txBody>
                      <a:tcPr>
                        <a:blipFill rotWithShape="1">
                          <a:blip r:embed="rId5"/>
                          <a:stretch>
                            <a:fillRect l="-380000" t="-98780" r="-101176" b="-2439"/>
                          </a:stretch>
                        </a:blipFill>
                      </a:tcPr>
                    </a:tc>
                    <a:tc>
                      <a:txBody>
                        <a:bodyPr/>
                        <a:lstStyle/>
                        <a:p>
                          <a:endParaRPr lang="en-US"/>
                        </a:p>
                      </a:txBody>
                      <a:tcPr>
                        <a:blipFill rotWithShape="1">
                          <a:blip r:embed="rId5"/>
                          <a:stretch>
                            <a:fillRect l="-480000" t="-98780" r="-1176" b="-2439"/>
                          </a:stretch>
                        </a:blipFill>
                      </a:tcPr>
                    </a:tc>
                  </a:tr>
                </a:tbl>
              </a:graphicData>
            </a:graphic>
          </p:graphicFrame>
        </mc:Fallback>
      </mc:AlternateContent>
      <mc:AlternateContent xmlns:mc="http://schemas.openxmlformats.org/markup-compatibility/2006" xmlns:a14="http://schemas.microsoft.com/office/drawing/2010/main">
        <mc:Choice Requires="a14">
          <p:sp>
            <p:nvSpPr>
              <p:cNvPr id="11" name="TextBox 10"/>
              <p:cNvSpPr txBox="1"/>
              <p:nvPr/>
            </p:nvSpPr>
            <p:spPr>
              <a:xfrm>
                <a:off x="6516216" y="4422565"/>
                <a:ext cx="2482624" cy="1017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e>
                      </m:d>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m:t>
                          </m:r>
                        </m:num>
                        <m:den>
                          <m:r>
                            <a:rPr lang="en-GB" sz="1600" b="0" i="1" smtClean="0">
                              <a:latin typeface="Cambria Math" panose="02040503050406030204" pitchFamily="18" charset="0"/>
                            </a:rPr>
                            <m:t>5</m:t>
                          </m:r>
                        </m:den>
                      </m:f>
                    </m:oMath>
                    <m:oMath xmlns:m="http://schemas.openxmlformats.org/officeDocument/2006/math">
                      <m:r>
                        <a:rPr lang="en-GB" sz="1600" b="0" i="1" smtClean="0">
                          <a:latin typeface="Cambria Math" panose="02040503050406030204" pitchFamily="18" charset="0"/>
                        </a:rPr>
                        <m:t>𝑉𝑎𝑟</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e>
                      </m:d>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m:t>
                          </m:r>
                        </m:num>
                        <m:den>
                          <m:r>
                            <a:rPr lang="en-GB" sz="1600" b="0" i="1" smtClean="0">
                              <a:latin typeface="Cambria Math" panose="02040503050406030204" pitchFamily="18" charset="0"/>
                            </a:rPr>
                            <m:t>25</m:t>
                          </m:r>
                        </m:den>
                      </m:f>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6516216" y="4422565"/>
                <a:ext cx="2482624" cy="1017586"/>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6939600" y="5440151"/>
              <a:ext cx="2059240" cy="863092"/>
            </p:xfrm>
            <a:graphic>
              <a:graphicData uri="http://schemas.openxmlformats.org/drawingml/2006/table">
                <a:tbl>
                  <a:tblPr bandRow="1">
                    <a:tableStyleId>{5C22544A-7EE6-4342-B048-85BDC9FD1C3A}</a:tableStyleId>
                  </a:tblPr>
                  <a:tblGrid>
                    <a:gridCol w="1023556">
                      <a:extLst>
                        <a:ext uri="{9D8B030D-6E8A-4147-A177-3AD203B41FA5}">
                          <a16:colId xmlns:a16="http://schemas.microsoft.com/office/drawing/2014/main" val="20000"/>
                        </a:ext>
                      </a:extLst>
                    </a:gridCol>
                    <a:gridCol w="517842">
                      <a:extLst>
                        <a:ext uri="{9D8B030D-6E8A-4147-A177-3AD203B41FA5}">
                          <a16:colId xmlns:a16="http://schemas.microsoft.com/office/drawing/2014/main" val="20001"/>
                        </a:ext>
                      </a:extLst>
                    </a:gridCol>
                    <a:gridCol w="517842">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𝑴</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0</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m:t>
                                </m:r>
                              </m:oMath>
                            </m:oMathPara>
                          </a14:m>
                          <a:endParaRPr lang="en-GB" sz="140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𝑀</m:t>
                                    </m:r>
                                    <m:r>
                                      <a:rPr lang="en-GB" sz="1400" b="0" i="1" smtClean="0">
                                        <a:latin typeface="Cambria Math" panose="02040503050406030204" pitchFamily="18" charset="0"/>
                                      </a:rPr>
                                      <m:t>=</m:t>
                                    </m:r>
                                    <m:r>
                                      <a:rPr lang="en-GB" sz="1400" b="0" i="1" smtClean="0">
                                        <a:latin typeface="Cambria Math" panose="02040503050406030204" pitchFamily="18" charset="0"/>
                                      </a:rPr>
                                      <m:t>𝑚</m:t>
                                    </m:r>
                                  </m:e>
                                </m:d>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81</m:t>
                                    </m:r>
                                  </m:num>
                                  <m:den>
                                    <m:r>
                                      <a:rPr lang="en-GB" sz="1400" b="0" i="1" smtClean="0">
                                        <a:latin typeface="Cambria Math" panose="02040503050406030204" pitchFamily="18" charset="0"/>
                                      </a:rPr>
                                      <m:t>125</m:t>
                                    </m:r>
                                  </m:den>
                                </m:f>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44</m:t>
                                    </m:r>
                                  </m:num>
                                  <m:den>
                                    <m:r>
                                      <a:rPr lang="en-GB" sz="1400" b="0" i="1" smtClean="0">
                                        <a:latin typeface="Cambria Math" panose="02040503050406030204" pitchFamily="18" charset="0"/>
                                      </a:rPr>
                                      <m:t>125</m:t>
                                    </m:r>
                                  </m:den>
                                </m:f>
                              </m:oMath>
                            </m:oMathPara>
                          </a14:m>
                          <a:endParaRPr lang="en-GB" sz="1400" dirty="0"/>
                        </a:p>
                      </a:txBody>
                      <a:tcPr/>
                    </a:tc>
                    <a:extLst>
                      <a:ext uri="{0D108BD9-81ED-4DB2-BD59-A6C34878D82A}">
                        <a16:rowId xmlns:a16="http://schemas.microsoft.com/office/drawing/2014/main"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xmlns="" xmlns:a14="http://schemas.microsoft.com/office/drawing/2010/main" val="3803670867"/>
                  </p:ext>
                </p:extLst>
              </p:nvPr>
            </p:nvGraphicFramePr>
            <p:xfrm>
              <a:off x="6939600" y="5440151"/>
              <a:ext cx="2059240" cy="863092"/>
            </p:xfrm>
            <a:graphic>
              <a:graphicData uri="http://schemas.openxmlformats.org/drawingml/2006/table">
                <a:tbl>
                  <a:tblPr bandRow="1">
                    <a:tableStyleId>{5C22544A-7EE6-4342-B048-85BDC9FD1C3A}</a:tableStyleId>
                  </a:tblPr>
                  <a:tblGrid>
                    <a:gridCol w="1023556"/>
                    <a:gridCol w="517842"/>
                    <a:gridCol w="517842"/>
                  </a:tblGrid>
                  <a:tr h="370840">
                    <a:tc>
                      <a:txBody>
                        <a:bodyPr/>
                        <a:lstStyle/>
                        <a:p>
                          <a:endParaRPr lang="en-US"/>
                        </a:p>
                      </a:txBody>
                      <a:tcPr>
                        <a:blipFill rotWithShape="1">
                          <a:blip r:embed="rId7"/>
                          <a:stretch>
                            <a:fillRect r="-101786" b="-136066"/>
                          </a:stretch>
                        </a:blipFill>
                      </a:tcPr>
                    </a:tc>
                    <a:tc>
                      <a:txBody>
                        <a:bodyPr/>
                        <a:lstStyle/>
                        <a:p>
                          <a:endParaRPr lang="en-US"/>
                        </a:p>
                      </a:txBody>
                      <a:tcPr>
                        <a:blipFill rotWithShape="1">
                          <a:blip r:embed="rId7"/>
                          <a:stretch>
                            <a:fillRect l="-197647" r="-101176" b="-136066"/>
                          </a:stretch>
                        </a:blipFill>
                      </a:tcPr>
                    </a:tc>
                    <a:tc>
                      <a:txBody>
                        <a:bodyPr/>
                        <a:lstStyle/>
                        <a:p>
                          <a:endParaRPr lang="en-US"/>
                        </a:p>
                      </a:txBody>
                      <a:tcPr>
                        <a:blipFill rotWithShape="1">
                          <a:blip r:embed="rId7"/>
                          <a:stretch>
                            <a:fillRect l="-297647" r="-1176" b="-136066"/>
                          </a:stretch>
                        </a:blipFill>
                      </a:tcPr>
                    </a:tc>
                  </a:tr>
                  <a:tr h="492252">
                    <a:tc>
                      <a:txBody>
                        <a:bodyPr/>
                        <a:lstStyle/>
                        <a:p>
                          <a:endParaRPr lang="en-US"/>
                        </a:p>
                      </a:txBody>
                      <a:tcPr>
                        <a:blipFill rotWithShape="1">
                          <a:blip r:embed="rId7"/>
                          <a:stretch>
                            <a:fillRect t="-75309" r="-101786" b="-2469"/>
                          </a:stretch>
                        </a:blipFill>
                      </a:tcPr>
                    </a:tc>
                    <a:tc>
                      <a:txBody>
                        <a:bodyPr/>
                        <a:lstStyle/>
                        <a:p>
                          <a:endParaRPr lang="en-US"/>
                        </a:p>
                      </a:txBody>
                      <a:tcPr>
                        <a:blipFill rotWithShape="1">
                          <a:blip r:embed="rId7"/>
                          <a:stretch>
                            <a:fillRect l="-197647" t="-75309" r="-101176" b="-2469"/>
                          </a:stretch>
                        </a:blipFill>
                      </a:tcPr>
                    </a:tc>
                    <a:tc>
                      <a:txBody>
                        <a:bodyPr/>
                        <a:lstStyle/>
                        <a:p>
                          <a:endParaRPr lang="en-US"/>
                        </a:p>
                      </a:txBody>
                      <a:tcPr>
                        <a:blipFill rotWithShape="1">
                          <a:blip r:embed="rId7"/>
                          <a:stretch>
                            <a:fillRect l="-297647" t="-75309" r="-1176" b="-2469"/>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TextBox 13"/>
              <p:cNvSpPr txBox="1"/>
              <p:nvPr/>
            </p:nvSpPr>
            <p:spPr>
              <a:xfrm>
                <a:off x="6370596" y="6361710"/>
                <a:ext cx="2770656" cy="4962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𝐸</m:t>
                      </m:r>
                      <m:d>
                        <m:dPr>
                          <m:ctrlPr>
                            <a:rPr lang="en-GB" sz="1400" b="0" i="1" smtClean="0">
                              <a:latin typeface="Cambria Math" panose="02040503050406030204" pitchFamily="18" charset="0"/>
                            </a:rPr>
                          </m:ctrlPr>
                        </m:dPr>
                        <m:e>
                          <m:r>
                            <a:rPr lang="en-GB" sz="1400" b="0" i="1" smtClean="0">
                              <a:latin typeface="Cambria Math"/>
                            </a:rPr>
                            <m:t>𝑀</m:t>
                          </m:r>
                        </m:e>
                      </m:d>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a:rPr>
                            <m:t>44</m:t>
                          </m:r>
                        </m:num>
                        <m:den>
                          <m:r>
                            <a:rPr lang="en-GB" sz="1400" b="0" i="1" smtClean="0">
                              <a:latin typeface="Cambria Math"/>
                            </a:rPr>
                            <m:t>125</m:t>
                          </m:r>
                        </m:den>
                      </m:f>
                      <m:r>
                        <a:rPr lang="en-GB" sz="1400" b="0" i="1" smtClean="0">
                          <a:latin typeface="Cambria Math"/>
                        </a:rPr>
                        <m:t>  </m:t>
                      </m:r>
                      <m:r>
                        <a:rPr lang="en-GB" sz="1400" b="0" i="1" smtClean="0">
                          <a:latin typeface="Cambria Math" panose="02040503050406030204" pitchFamily="18" charset="0"/>
                        </a:rPr>
                        <m:t>𝑉𝑎𝑟</m:t>
                      </m:r>
                      <m:d>
                        <m:dPr>
                          <m:ctrlPr>
                            <a:rPr lang="en-GB" sz="1400" b="0" i="1" smtClean="0">
                              <a:latin typeface="Cambria Math" panose="02040503050406030204" pitchFamily="18" charset="0"/>
                            </a:rPr>
                          </m:ctrlPr>
                        </m:dPr>
                        <m:e>
                          <m:r>
                            <a:rPr lang="en-GB" sz="1400" b="0" i="1" smtClean="0">
                              <a:latin typeface="Cambria Math"/>
                            </a:rPr>
                            <m:t>𝑀</m:t>
                          </m:r>
                        </m:e>
                      </m:d>
                      <m:r>
                        <a:rPr lang="en-GB" sz="1400" b="0" i="1" smtClean="0">
                          <a:latin typeface="Cambria Math" panose="02040503050406030204" pitchFamily="18" charset="0"/>
                        </a:rPr>
                        <m:t>=</m:t>
                      </m:r>
                      <m:r>
                        <a:rPr lang="en-GB" sz="1400" b="0" i="1" smtClean="0">
                          <a:latin typeface="Cambria Math"/>
                        </a:rPr>
                        <m:t>0.228</m:t>
                      </m:r>
                    </m:oMath>
                  </m:oMathPara>
                </a14:m>
                <a:endParaRPr lang="en-GB"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370596" y="6361710"/>
                <a:ext cx="2770656" cy="496290"/>
              </a:xfrm>
              <a:prstGeom prst="rect">
                <a:avLst/>
              </a:prstGeom>
              <a:blipFill rotWithShape="1">
                <a:blip r:embed="rId8"/>
                <a:stretch>
                  <a:fillRect b="-2469"/>
                </a:stretch>
              </a:blipFill>
            </p:spPr>
            <p:txBody>
              <a:bodyPr/>
              <a:lstStyle/>
              <a:p>
                <a:r>
                  <a:rPr lang="en-GB">
                    <a:noFill/>
                  </a:rPr>
                  <a:t> </a:t>
                </a:r>
              </a:p>
            </p:txBody>
          </p:sp>
        </mc:Fallback>
      </mc:AlternateContent>
      <p:sp>
        <p:nvSpPr>
          <p:cNvPr id="12" name="Rectangle 11"/>
          <p:cNvSpPr/>
          <p:nvPr/>
        </p:nvSpPr>
        <p:spPr>
          <a:xfrm>
            <a:off x="395536" y="4653136"/>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a</a:t>
            </a:r>
          </a:p>
        </p:txBody>
      </p:sp>
      <p:sp>
        <p:nvSpPr>
          <p:cNvPr id="15" name="Rectangle 14"/>
          <p:cNvSpPr/>
          <p:nvPr/>
        </p:nvSpPr>
        <p:spPr>
          <a:xfrm>
            <a:off x="2843808" y="4653136"/>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a:t>
            </a:r>
          </a:p>
        </p:txBody>
      </p:sp>
      <p:sp>
        <p:nvSpPr>
          <p:cNvPr id="16" name="Rectangle 15"/>
          <p:cNvSpPr/>
          <p:nvPr/>
        </p:nvSpPr>
        <p:spPr>
          <a:xfrm>
            <a:off x="2828692" y="5455209"/>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a:t>
            </a:r>
          </a:p>
        </p:txBody>
      </p:sp>
      <p:sp>
        <p:nvSpPr>
          <p:cNvPr id="17" name="Rectangle 16"/>
          <p:cNvSpPr/>
          <p:nvPr/>
        </p:nvSpPr>
        <p:spPr>
          <a:xfrm>
            <a:off x="6516216" y="4554859"/>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d</a:t>
            </a:r>
          </a:p>
        </p:txBody>
      </p:sp>
      <p:sp>
        <p:nvSpPr>
          <p:cNvPr id="18" name="Rectangle 17"/>
          <p:cNvSpPr/>
          <p:nvPr/>
        </p:nvSpPr>
        <p:spPr>
          <a:xfrm>
            <a:off x="6516216" y="5409220"/>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e</a:t>
            </a:r>
          </a:p>
        </p:txBody>
      </p:sp>
      <p:sp>
        <p:nvSpPr>
          <p:cNvPr id="19" name="Rectangle 18"/>
          <p:cNvSpPr/>
          <p:nvPr/>
        </p:nvSpPr>
        <p:spPr>
          <a:xfrm>
            <a:off x="6280429" y="6501843"/>
            <a:ext cx="216024" cy="2160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a:t>
            </a:r>
          </a:p>
        </p:txBody>
      </p:sp>
      <p:sp>
        <p:nvSpPr>
          <p:cNvPr id="20" name="Rectangle 19"/>
          <p:cNvSpPr/>
          <p:nvPr/>
        </p:nvSpPr>
        <p:spPr>
          <a:xfrm>
            <a:off x="775345" y="4639639"/>
            <a:ext cx="1924447" cy="17793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3200400" y="4624581"/>
            <a:ext cx="2955776" cy="674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3192016" y="5409219"/>
            <a:ext cx="2955776" cy="1009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3" name="Rectangle 22"/>
          <p:cNvSpPr/>
          <p:nvPr/>
        </p:nvSpPr>
        <p:spPr>
          <a:xfrm>
            <a:off x="6876255" y="4455307"/>
            <a:ext cx="2213967" cy="9539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4" name="Rectangle 23"/>
          <p:cNvSpPr/>
          <p:nvPr/>
        </p:nvSpPr>
        <p:spPr>
          <a:xfrm>
            <a:off x="6877061" y="5409220"/>
            <a:ext cx="2213967" cy="9539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5" name="Rectangle 24"/>
          <p:cNvSpPr/>
          <p:nvPr/>
        </p:nvSpPr>
        <p:spPr>
          <a:xfrm>
            <a:off x="6575598" y="6352813"/>
            <a:ext cx="2514624" cy="4769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208</a:t>
            </a:fld>
            <a:endParaRPr lang="en-GB"/>
          </a:p>
        </p:txBody>
      </p:sp>
    </p:spTree>
    <p:extLst>
      <p:ext uri="{BB962C8B-B14F-4D97-AF65-F5344CB8AC3E}">
        <p14:creationId xmlns:p14="http://schemas.microsoft.com/office/powerpoint/2010/main" val="8036408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26" restart="whenNotActive" fill="hold" evtFilter="cancelBubble" nodeType="interactiveSeq">
                <p:stCondLst>
                  <p:cond evt="onClick" delay="0">
                    <p:tgtEl>
                      <p:spTgt spid="24"/>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32" restart="whenNotActive" fill="hold" evtFilter="cancelBubble" nodeType="interactiveSeq">
                <p:stCondLst>
                  <p:cond evt="onClick" delay="0">
                    <p:tgtEl>
                      <p:spTgt spid="25"/>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9552" y="2392203"/>
            <a:ext cx="7488832"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Estimating Population Parameters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58999" y="1496749"/>
            <a:ext cx="2628825" cy="369332"/>
          </a:xfrm>
          <a:prstGeom prst="rect">
            <a:avLst/>
          </a:prstGeom>
          <a:noFill/>
        </p:spPr>
        <p:txBody>
          <a:bodyPr wrap="square" rtlCol="0">
            <a:spAutoFit/>
          </a:bodyPr>
          <a:lstStyle/>
          <a:p>
            <a:r>
              <a:rPr lang="en-GB" dirty="0"/>
              <a:t>In the example we saw:</a:t>
            </a:r>
          </a:p>
        </p:txBody>
      </p:sp>
      <p:sp>
        <p:nvSpPr>
          <p:cNvPr id="6" name="Rectangle 5"/>
          <p:cNvSpPr/>
          <p:nvPr/>
        </p:nvSpPr>
        <p:spPr>
          <a:xfrm>
            <a:off x="323528" y="776823"/>
            <a:ext cx="8568952" cy="646331"/>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A large bar contains counters. 60% of the counters have the number 0 on them and 40% have the number 1. A simple random sample of size 3 is taken from this population.</a:t>
            </a:r>
          </a:p>
        </p:txBody>
      </p:sp>
      <mc:AlternateContent xmlns:mc="http://schemas.openxmlformats.org/markup-compatibility/2006" xmlns:a14="http://schemas.microsoft.com/office/drawing/2010/main">
        <mc:Choice Requires="a14">
          <p:sp>
            <p:nvSpPr>
              <p:cNvPr id="12" name="TextBox 11"/>
              <p:cNvSpPr txBox="1"/>
              <p:nvPr/>
            </p:nvSpPr>
            <p:spPr>
              <a:xfrm>
                <a:off x="3419872" y="2482493"/>
                <a:ext cx="2088232" cy="485774"/>
              </a:xfrm>
              <a:prstGeom prst="rect">
                <a:avLst/>
              </a:prstGeom>
              <a:noFill/>
            </p:spPr>
            <p:txBody>
              <a:bodyPr wrap="square" rtlCol="0">
                <a:spAutoFit/>
              </a:bodyPr>
              <a:lstStyle/>
              <a:p>
                <a:r>
                  <a:rPr lang="en-GB" dirty="0"/>
                  <a:t>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6</m:t>
                        </m:r>
                      </m:num>
                      <m:den>
                        <m:r>
                          <a:rPr lang="en-GB" b="0" i="1" smtClean="0">
                            <a:latin typeface="Cambria Math"/>
                          </a:rPr>
                          <m:t>25</m:t>
                        </m:r>
                      </m:den>
                    </m:f>
                  </m:oMath>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3419872" y="2482493"/>
                <a:ext cx="2088232" cy="485774"/>
              </a:xfrm>
              <a:prstGeom prst="rect">
                <a:avLst/>
              </a:prstGeom>
              <a:blipFill rotWithShape="1">
                <a:blip r:embed="rId2"/>
                <a:stretch>
                  <a:fillRect l="-2332" b="-7500"/>
                </a:stretch>
              </a:blipFill>
            </p:spPr>
            <p:txBody>
              <a:bodyPr/>
              <a:lstStyle/>
              <a:p>
                <a:r>
                  <a:rPr lang="en-GB">
                    <a:noFill/>
                  </a:rPr>
                  <a:t> </a:t>
                </a:r>
              </a:p>
            </p:txBody>
          </p:sp>
        </mc:Fallback>
      </mc:AlternateContent>
      <p:sp>
        <p:nvSpPr>
          <p:cNvPr id="15" name="TextBox 14"/>
          <p:cNvSpPr txBox="1"/>
          <p:nvPr/>
        </p:nvSpPr>
        <p:spPr>
          <a:xfrm>
            <a:off x="539552" y="2022871"/>
            <a:ext cx="136815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Population</a:t>
            </a:r>
          </a:p>
        </p:txBody>
      </p:sp>
      <mc:AlternateContent xmlns:mc="http://schemas.openxmlformats.org/markup-compatibility/2006" xmlns:a14="http://schemas.microsoft.com/office/drawing/2010/main">
        <mc:Choice Requires="a14">
          <p:sp>
            <p:nvSpPr>
              <p:cNvPr id="16" name="TextBox 15"/>
              <p:cNvSpPr txBox="1"/>
              <p:nvPr/>
            </p:nvSpPr>
            <p:spPr>
              <a:xfrm>
                <a:off x="863588" y="2482493"/>
                <a:ext cx="2088232" cy="485774"/>
              </a:xfrm>
              <a:prstGeom prst="rect">
                <a:avLst/>
              </a:prstGeom>
              <a:noFill/>
            </p:spPr>
            <p:txBody>
              <a:bodyPr wrap="square" rtlCol="0">
                <a:spAutoFit/>
              </a:bodyPr>
              <a:lstStyle/>
              <a:p>
                <a:r>
                  <a:rPr lang="en-GB" dirty="0"/>
                  <a:t>Mean </a:t>
                </a:r>
                <a14:m>
                  <m:oMath xmlns:m="http://schemas.openxmlformats.org/officeDocument/2006/math">
                    <m:r>
                      <a:rPr lang="en-GB" b="0" i="1" smtClean="0">
                        <a:latin typeface="Cambria Math"/>
                      </a:rPr>
                      <m:t>𝜇</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2</m:t>
                        </m:r>
                      </m:num>
                      <m:den>
                        <m:r>
                          <a:rPr lang="en-GB" b="0" i="1" smtClean="0">
                            <a:latin typeface="Cambria Math"/>
                          </a:rPr>
                          <m:t>5</m:t>
                        </m:r>
                      </m:den>
                    </m:f>
                  </m:oMath>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863588" y="2482493"/>
                <a:ext cx="2088232" cy="485774"/>
              </a:xfrm>
              <a:prstGeom prst="rect">
                <a:avLst/>
              </a:prstGeom>
              <a:blipFill rotWithShape="1">
                <a:blip r:embed="rId3"/>
                <a:stretch>
                  <a:fillRect l="-2632" b="-7500"/>
                </a:stretch>
              </a:blipFill>
            </p:spPr>
            <p:txBody>
              <a:bodyPr/>
              <a:lstStyle/>
              <a:p>
                <a:r>
                  <a:rPr lang="en-GB">
                    <a:noFill/>
                  </a:rPr>
                  <a:t> </a:t>
                </a:r>
              </a:p>
            </p:txBody>
          </p:sp>
        </mc:Fallback>
      </mc:AlternateContent>
      <p:sp>
        <p:nvSpPr>
          <p:cNvPr id="17" name="TextBox 16"/>
          <p:cNvSpPr txBox="1"/>
          <p:nvPr/>
        </p:nvSpPr>
        <p:spPr>
          <a:xfrm>
            <a:off x="539552" y="3328307"/>
            <a:ext cx="102611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Sample</a:t>
            </a:r>
          </a:p>
        </p:txBody>
      </p:sp>
      <p:sp>
        <p:nvSpPr>
          <p:cNvPr id="18" name="Rectangle 17"/>
          <p:cNvSpPr/>
          <p:nvPr/>
        </p:nvSpPr>
        <p:spPr>
          <a:xfrm>
            <a:off x="539552" y="3697639"/>
            <a:ext cx="7488832" cy="12148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TextBox 18"/>
              <p:cNvSpPr txBox="1"/>
              <p:nvPr/>
            </p:nvSpPr>
            <p:spPr>
              <a:xfrm>
                <a:off x="6084168" y="2540714"/>
                <a:ext cx="1728192" cy="369332"/>
              </a:xfrm>
              <a:prstGeom prst="rect">
                <a:avLst/>
              </a:prstGeom>
              <a:noFill/>
            </p:spPr>
            <p:txBody>
              <a:bodyPr wrap="square" rtlCol="0">
                <a:spAutoFit/>
              </a:bodyPr>
              <a:lstStyle/>
              <a:p>
                <a:r>
                  <a:rPr lang="en-GB" dirty="0"/>
                  <a:t>Mode </a:t>
                </a:r>
                <a14:m>
                  <m:oMath xmlns:m="http://schemas.openxmlformats.org/officeDocument/2006/math">
                    <m:r>
                      <a:rPr lang="en-GB" b="0" i="1" smtClean="0">
                        <a:latin typeface="Cambria Math"/>
                      </a:rPr>
                      <m:t>𝑀</m:t>
                    </m:r>
                    <m:r>
                      <a:rPr lang="en-GB" b="0" i="1" smtClean="0">
                        <a:latin typeface="Cambria Math"/>
                      </a:rPr>
                      <m:t>=0</m:t>
                    </m:r>
                  </m:oMath>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6084168" y="2540714"/>
                <a:ext cx="1728192" cy="369332"/>
              </a:xfrm>
              <a:prstGeom prst="rect">
                <a:avLst/>
              </a:prstGeom>
              <a:blipFill rotWithShape="1">
                <a:blip r:embed="rId4"/>
                <a:stretch>
                  <a:fillRect l="-2817" t="-833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7923" y="3733663"/>
                <a:ext cx="2088232" cy="1047403"/>
              </a:xfrm>
              <a:prstGeom prst="rect">
                <a:avLst/>
              </a:prstGeom>
              <a:noFill/>
            </p:spPr>
            <p:txBody>
              <a:bodyPr wrap="square" rtlCol="0">
                <a:spAutoFit/>
              </a:bodyPr>
              <a:lstStyle/>
              <a:p>
                <a:r>
                  <a:rPr lang="en-GB" sz="1600" dirty="0"/>
                  <a:t>Average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5</m:t>
                          </m:r>
                        </m:den>
                      </m:f>
                    </m:oMath>
                  </m:oMathPara>
                </a14:m>
                <a:endParaRPr lang="en-GB"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647923" y="3733663"/>
                <a:ext cx="2088232" cy="1047403"/>
              </a:xfrm>
              <a:prstGeom prst="rect">
                <a:avLst/>
              </a:prstGeom>
              <a:blipFill rotWithShape="1">
                <a:blip r:embed="rId5"/>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987824" y="3733664"/>
                <a:ext cx="2088232" cy="1047403"/>
              </a:xfrm>
              <a:prstGeom prst="rect">
                <a:avLst/>
              </a:prstGeom>
              <a:noFill/>
            </p:spPr>
            <p:txBody>
              <a:bodyPr wrap="square" rtlCol="0">
                <a:spAutoFit/>
              </a:bodyPr>
              <a:lstStyle/>
              <a:p>
                <a:r>
                  <a:rPr lang="en-GB" sz="1600" dirty="0"/>
                  <a:t>Variance of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25</m:t>
                          </m:r>
                        </m:den>
                      </m:f>
                    </m:oMath>
                  </m:oMathPara>
                </a14:m>
                <a:endParaRPr lang="en-GB"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987824" y="3733664"/>
                <a:ext cx="2088232" cy="1047403"/>
              </a:xfrm>
              <a:prstGeom prst="rect">
                <a:avLst/>
              </a:prstGeom>
              <a:blipFill rotWithShape="1">
                <a:blip r:embed="rId6"/>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652120" y="3857223"/>
                <a:ext cx="2088232" cy="8002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44</m:t>
                          </m:r>
                        </m:num>
                        <m:den>
                          <m:r>
                            <a:rPr lang="en-GB" sz="1600" b="0" i="1" smtClean="0">
                              <a:latin typeface="Cambria Math"/>
                            </a:rPr>
                            <m:t>125</m:t>
                          </m:r>
                        </m:den>
                      </m:f>
                      <m:r>
                        <a:rPr lang="en-GB" sz="1600" b="0" i="1" smtClean="0">
                          <a:latin typeface="Cambria Math"/>
                        </a:rPr>
                        <m:t>=0.352</m:t>
                      </m:r>
                    </m:oMath>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=0.228</m:t>
                      </m:r>
                    </m:oMath>
                  </m:oMathPara>
                </a14:m>
                <a:endParaRPr lang="en-GB"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652120" y="3857223"/>
                <a:ext cx="2088232" cy="800284"/>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79512" y="4952046"/>
                <a:ext cx="3174032" cy="1384995"/>
              </a:xfrm>
              <a:prstGeom prst="rect">
                <a:avLst/>
              </a:prstGeom>
              <a:noFill/>
            </p:spPr>
            <p:txBody>
              <a:bodyPr wrap="square" rtlCol="0">
                <a:spAutoFit/>
              </a:bodyPr>
              <a:lstStyle/>
              <a:p>
                <a:r>
                  <a:rPr lang="en-GB" sz="1400" dirty="0"/>
                  <a:t>To estimate the mean number of the population, we sampled 3 counters and took the mean for them </a:t>
                </a:r>
                <a14:m>
                  <m:oMath xmlns:m="http://schemas.openxmlformats.org/officeDocument/2006/math">
                    <m:acc>
                      <m:accPr>
                        <m:chr m:val="̅"/>
                        <m:ctrlPr>
                          <a:rPr lang="en-GB" sz="1400" b="0" i="1" smtClean="0">
                            <a:latin typeface="Cambria Math" panose="02040503050406030204" pitchFamily="18" charset="0"/>
                          </a:rPr>
                        </m:ctrlPr>
                      </m:accPr>
                      <m:e>
                        <m:r>
                          <a:rPr lang="en-GB" sz="1400" b="0" i="1" smtClean="0">
                            <a:latin typeface="Cambria Math"/>
                          </a:rPr>
                          <m:t>𝑋</m:t>
                        </m:r>
                      </m:e>
                    </m:acc>
                  </m:oMath>
                </a14:m>
                <a:r>
                  <a:rPr lang="en-GB" sz="1400" dirty="0"/>
                  <a:t>. ‘On average’, what do you notice about our estimate of the mean? </a:t>
                </a:r>
              </a:p>
              <a:p>
                <a:r>
                  <a:rPr lang="en-GB" sz="1400" b="1" dirty="0"/>
                  <a:t>It’s the same as the population!</a:t>
                </a:r>
              </a:p>
            </p:txBody>
          </p:sp>
        </mc:Choice>
        <mc:Fallback xmlns="">
          <p:sp>
            <p:nvSpPr>
              <p:cNvPr id="22" name="TextBox 21"/>
              <p:cNvSpPr txBox="1">
                <a:spLocks noRot="1" noChangeAspect="1" noMove="1" noResize="1" noEditPoints="1" noAdjustHandles="1" noChangeArrowheads="1" noChangeShapeType="1" noTextEdit="1"/>
              </p:cNvSpPr>
              <p:nvPr/>
            </p:nvSpPr>
            <p:spPr>
              <a:xfrm>
                <a:off x="179512" y="4952046"/>
                <a:ext cx="3174032" cy="1384995"/>
              </a:xfrm>
              <a:prstGeom prst="rect">
                <a:avLst/>
              </a:prstGeom>
              <a:blipFill rotWithShape="1">
                <a:blip r:embed="rId8"/>
                <a:stretch>
                  <a:fillRect l="-384" t="-439" b="-3070"/>
                </a:stretch>
              </a:blipFill>
            </p:spPr>
            <p:txBody>
              <a:bodyPr/>
              <a:lstStyle/>
              <a:p>
                <a:r>
                  <a:rPr lang="en-GB">
                    <a:noFill/>
                  </a:rPr>
                  <a:t> </a:t>
                </a:r>
              </a:p>
            </p:txBody>
          </p:sp>
        </mc:Fallback>
      </mc:AlternateContent>
      <p:cxnSp>
        <p:nvCxnSpPr>
          <p:cNvPr id="24" name="Straight Arrow Connector 23"/>
          <p:cNvCxnSpPr/>
          <p:nvPr/>
        </p:nvCxnSpPr>
        <p:spPr>
          <a:xfrm flipV="1">
            <a:off x="1476375" y="4720297"/>
            <a:ext cx="431329" cy="29165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429397" y="5275211"/>
            <a:ext cx="2867025" cy="738664"/>
          </a:xfrm>
          <a:prstGeom prst="rect">
            <a:avLst/>
          </a:prstGeom>
          <a:noFill/>
        </p:spPr>
        <p:txBody>
          <a:bodyPr wrap="square" rtlCol="0">
            <a:spAutoFit/>
          </a:bodyPr>
          <a:lstStyle/>
          <a:p>
            <a:r>
              <a:rPr lang="en-GB" sz="1400" dirty="0"/>
              <a:t>What do you notice about the mode seen on average across samples?</a:t>
            </a:r>
          </a:p>
          <a:p>
            <a:r>
              <a:rPr lang="en-GB" sz="1400" b="1" dirty="0"/>
              <a:t>It’s different from the population.</a:t>
            </a:r>
          </a:p>
        </p:txBody>
      </p:sp>
      <p:cxnSp>
        <p:nvCxnSpPr>
          <p:cNvPr id="29" name="Straight Arrow Connector 28"/>
          <p:cNvCxnSpPr>
            <a:stCxn id="28" idx="0"/>
          </p:cNvCxnSpPr>
          <p:nvPr/>
        </p:nvCxnSpPr>
        <p:spPr>
          <a:xfrm flipV="1">
            <a:off x="4862910" y="4679915"/>
            <a:ext cx="1077242" cy="595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 name="Rectangle 31"/>
          <p:cNvSpPr/>
          <p:nvPr/>
        </p:nvSpPr>
        <p:spPr>
          <a:xfrm>
            <a:off x="179512" y="6078750"/>
            <a:ext cx="2772308" cy="3333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3" name="Rectangle 32"/>
          <p:cNvSpPr/>
          <p:nvPr/>
        </p:nvSpPr>
        <p:spPr>
          <a:xfrm>
            <a:off x="3476755" y="5779009"/>
            <a:ext cx="2772308" cy="3869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4" name="Rectangle 33"/>
          <p:cNvSpPr/>
          <p:nvPr/>
        </p:nvSpPr>
        <p:spPr>
          <a:xfrm>
            <a:off x="7236296" y="2457451"/>
            <a:ext cx="707554" cy="5048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sp>
            <p:nvSpPr>
              <p:cNvPr id="36" name="TextBox 35"/>
              <p:cNvSpPr txBox="1"/>
              <p:nvPr/>
            </p:nvSpPr>
            <p:spPr>
              <a:xfrm>
                <a:off x="6530975" y="5229200"/>
                <a:ext cx="2418754"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latin typeface="Wingdings" panose="05000000000000000000" pitchFamily="2" charset="2"/>
                  </a:rPr>
                  <a:t>!</a:t>
                </a:r>
                <a:r>
                  <a:rPr lang="en-GB" sz="1600" b="1" dirty="0"/>
                  <a:t>Estimator</a:t>
                </a:r>
                <a:r>
                  <a:rPr lang="en-GB" sz="1600" dirty="0"/>
                  <a:t>: A statistic used to estimate a population (e.g. </a:t>
                </a:r>
                <a14:m>
                  <m:oMath xmlns:m="http://schemas.openxmlformats.org/officeDocument/2006/math">
                    <m:acc>
                      <m:accPr>
                        <m:chr m:val="̅"/>
                        <m:ctrlPr>
                          <a:rPr lang="en-GB" sz="1600" b="0" i="1" smtClean="0">
                            <a:latin typeface="Cambria Math" panose="02040503050406030204" pitchFamily="18" charset="0"/>
                          </a:rPr>
                        </m:ctrlPr>
                      </m:accPr>
                      <m:e>
                        <m:r>
                          <a:rPr lang="en-GB" sz="1600" b="0" i="1" smtClean="0">
                            <a:latin typeface="Cambria Math"/>
                          </a:rPr>
                          <m:t>𝑋</m:t>
                        </m:r>
                      </m:e>
                    </m:acc>
                  </m:oMath>
                </a14:m>
                <a:r>
                  <a:rPr lang="en-GB" sz="1600" dirty="0"/>
                  <a:t> for </a:t>
                </a:r>
                <a14:m>
                  <m:oMath xmlns:m="http://schemas.openxmlformats.org/officeDocument/2006/math">
                    <m:r>
                      <a:rPr lang="en-GB" sz="1600" b="0" i="1" smtClean="0">
                        <a:latin typeface="Cambria Math"/>
                      </a:rPr>
                      <m:t>𝜇</m:t>
                    </m:r>
                  </m:oMath>
                </a14:m>
                <a:r>
                  <a:rPr lang="en-GB" sz="1600" dirty="0"/>
                  <a:t>).</a:t>
                </a:r>
              </a:p>
              <a:p>
                <a:r>
                  <a:rPr lang="en-GB" sz="1600" b="1" dirty="0"/>
                  <a:t>Estimate: </a:t>
                </a:r>
                <a:r>
                  <a:rPr lang="en-GB" sz="1600" dirty="0"/>
                  <a:t>A particular value of an estimator.</a:t>
                </a:r>
              </a:p>
            </p:txBody>
          </p:sp>
        </mc:Choice>
        <mc:Fallback xmlns="">
          <p:sp>
            <p:nvSpPr>
              <p:cNvPr id="36" name="TextBox 35"/>
              <p:cNvSpPr txBox="1">
                <a:spLocks noRot="1" noChangeAspect="1" noMove="1" noResize="1" noEditPoints="1" noAdjustHandles="1" noChangeArrowheads="1" noChangeShapeType="1" noTextEdit="1"/>
              </p:cNvSpPr>
              <p:nvPr/>
            </p:nvSpPr>
            <p:spPr>
              <a:xfrm>
                <a:off x="6530975" y="5229200"/>
                <a:ext cx="2418754" cy="1323439"/>
              </a:xfrm>
              <a:prstGeom prst="rect">
                <a:avLst/>
              </a:prstGeom>
              <a:blipFill rotWithShape="1">
                <a:blip r:embed="rId9"/>
                <a:stretch>
                  <a:fillRect l="-748" t="-905" b="-4072"/>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209</a:t>
            </a:fld>
            <a:endParaRPr lang="en-GB"/>
          </a:p>
        </p:txBody>
      </p:sp>
    </p:spTree>
    <p:extLst>
      <p:ext uri="{BB962C8B-B14F-4D97-AF65-F5344CB8AC3E}">
        <p14:creationId xmlns:p14="http://schemas.microsoft.com/office/powerpoint/2010/main" val="24973928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nextCondLst>
                <p:cond evt="onClick" delay="0">
                  <p:tgtEl>
                    <p:spTgt spid="33"/>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2" grpId="0" animBg="1"/>
      <p:bldP spid="33" grpId="0" animBg="1"/>
      <p:bldP spid="34"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745E42-6673-4770-A297-D7845B34C667}"/>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B906575A-A5DA-4811-B09E-FDC018DA9137}"/>
              </a:ext>
            </a:extLst>
          </p:cNvPr>
          <p:cNvSpPr>
            <a:spLocks noGrp="1"/>
          </p:cNvSpPr>
          <p:nvPr>
            <p:ph sz="quarter" idx="10"/>
          </p:nvPr>
        </p:nvSpPr>
        <p:spPr/>
        <p:txBody>
          <a:bodyPr/>
          <a:lstStyle/>
          <a:p>
            <a:endParaRPr lang="en-IN"/>
          </a:p>
        </p:txBody>
      </p:sp>
      <p:sp>
        <p:nvSpPr>
          <p:cNvPr id="12290" name="Rectangle 2"/>
          <p:cNvSpPr>
            <a:spLocks noGrp="1" noChangeArrowheads="1"/>
          </p:cNvSpPr>
          <p:nvPr>
            <p:ph type="title" idx="4294967295"/>
          </p:nvPr>
        </p:nvSpPr>
        <p:spPr>
          <a:xfrm>
            <a:off x="0" y="274638"/>
            <a:ext cx="8229600" cy="1143000"/>
          </a:xfrm>
        </p:spPr>
        <p:txBody>
          <a:bodyPr/>
          <a:lstStyle/>
          <a:p>
            <a:r>
              <a:rPr lang="en-US" altLang="en-US"/>
              <a:t>Alebra of Events Continued</a:t>
            </a:r>
          </a:p>
        </p:txBody>
      </p:sp>
      <p:sp>
        <p:nvSpPr>
          <p:cNvPr id="12292" name="Rectangle 4"/>
          <p:cNvSpPr>
            <a:spLocks noChangeArrowheads="1"/>
          </p:cNvSpPr>
          <p:nvPr/>
        </p:nvSpPr>
        <p:spPr bwMode="auto">
          <a:xfrm>
            <a:off x="685800" y="1981200"/>
            <a:ext cx="2286000" cy="16002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3" name="Oval 5"/>
          <p:cNvSpPr>
            <a:spLocks noChangeArrowheads="1"/>
          </p:cNvSpPr>
          <p:nvPr/>
        </p:nvSpPr>
        <p:spPr bwMode="auto">
          <a:xfrm>
            <a:off x="1219200" y="2362200"/>
            <a:ext cx="914400" cy="914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2294" name="Text Box 6"/>
          <p:cNvSpPr txBox="1">
            <a:spLocks noChangeArrowheads="1"/>
          </p:cNvSpPr>
          <p:nvPr/>
        </p:nvSpPr>
        <p:spPr bwMode="auto">
          <a:xfrm>
            <a:off x="2209800" y="2590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a:t>
            </a:r>
          </a:p>
        </p:txBody>
      </p:sp>
      <p:sp>
        <p:nvSpPr>
          <p:cNvPr id="12296" name="Text Box 8"/>
          <p:cNvSpPr txBox="1">
            <a:spLocks noChangeArrowheads="1"/>
          </p:cNvSpPr>
          <p:nvPr/>
        </p:nvSpPr>
        <p:spPr bwMode="auto">
          <a:xfrm>
            <a:off x="3276600" y="1752600"/>
            <a:ext cx="5410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Event A’, the </a:t>
            </a:r>
            <a:r>
              <a:rPr lang="en-US" altLang="en-US" sz="2400" b="1" i="1" dirty="0"/>
              <a:t>complement</a:t>
            </a:r>
            <a:r>
              <a:rPr lang="en-US" altLang="en-US" sz="2400" b="1" dirty="0"/>
              <a:t> </a:t>
            </a:r>
            <a:r>
              <a:rPr lang="en-US" altLang="en-US" sz="2400" dirty="0"/>
              <a:t>of event </a:t>
            </a:r>
            <a:r>
              <a:rPr lang="en-US" altLang="en-US" sz="2400" b="1" dirty="0"/>
              <a:t>A</a:t>
            </a:r>
            <a:r>
              <a:rPr lang="en-US" altLang="en-US" sz="2400" dirty="0"/>
              <a:t>, is the collection of all points in the universal set which are not included in event A</a:t>
            </a:r>
            <a:r>
              <a:rPr lang="en-US" altLang="en-US" sz="2400" b="1" dirty="0"/>
              <a:t>.</a:t>
            </a:r>
            <a:r>
              <a:rPr lang="en-US" altLang="en-US" sz="2400" dirty="0"/>
              <a:t> The </a:t>
            </a:r>
            <a:r>
              <a:rPr lang="en-US" altLang="en-US" sz="2400" i="1" dirty="0"/>
              <a:t>null set</a:t>
            </a:r>
            <a:r>
              <a:rPr lang="en-US" altLang="en-US" sz="2400" dirty="0"/>
              <a:t> </a:t>
            </a:r>
            <a:r>
              <a:rPr lang="en-US" altLang="en-US" sz="3600" dirty="0">
                <a:latin typeface="Symbol" panose="05050102010706020507" pitchFamily="18" charset="2"/>
              </a:rPr>
              <a:t>f </a:t>
            </a:r>
            <a:r>
              <a:rPr lang="en-US" altLang="en-US" sz="2400" dirty="0"/>
              <a:t>contains no points and is the complement of the universal set.</a:t>
            </a:r>
          </a:p>
        </p:txBody>
      </p:sp>
      <p:sp>
        <p:nvSpPr>
          <p:cNvPr id="12297" name="Rectangle 9"/>
          <p:cNvSpPr>
            <a:spLocks noChangeArrowheads="1"/>
          </p:cNvSpPr>
          <p:nvPr/>
        </p:nvSpPr>
        <p:spPr bwMode="auto">
          <a:xfrm>
            <a:off x="685800" y="3962400"/>
            <a:ext cx="2286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8" name="Oval 10" descr="Light vertical"/>
          <p:cNvSpPr>
            <a:spLocks noChangeArrowheads="1"/>
          </p:cNvSpPr>
          <p:nvPr/>
        </p:nvSpPr>
        <p:spPr bwMode="auto">
          <a:xfrm>
            <a:off x="990600" y="4343400"/>
            <a:ext cx="914400" cy="838200"/>
          </a:xfrm>
          <a:prstGeom prst="ellipse">
            <a:avLst/>
          </a:prstGeom>
          <a:pattFill prst="ltVert">
            <a:fgClr>
              <a:schemeClr val="tx1"/>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12299" name="Oval 11"/>
          <p:cNvSpPr>
            <a:spLocks noChangeArrowheads="1"/>
          </p:cNvSpPr>
          <p:nvPr/>
        </p:nvSpPr>
        <p:spPr bwMode="auto">
          <a:xfrm>
            <a:off x="1676400" y="4343400"/>
            <a:ext cx="914400" cy="838200"/>
          </a:xfrm>
          <a:prstGeom prst="ellipse">
            <a:avLst/>
          </a:prstGeom>
          <a:solidFill>
            <a:schemeClr val="bg2">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2300" name="Text Box 12"/>
          <p:cNvSpPr txBox="1">
            <a:spLocks noChangeArrowheads="1"/>
          </p:cNvSpPr>
          <p:nvPr/>
        </p:nvSpPr>
        <p:spPr bwMode="auto">
          <a:xfrm>
            <a:off x="3352800" y="4191000"/>
            <a:ext cx="5181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The </a:t>
            </a:r>
            <a:r>
              <a:rPr lang="en-US" altLang="en-US" sz="2400" b="1" i="1" dirty="0"/>
              <a:t>intersection</a:t>
            </a:r>
            <a:r>
              <a:rPr lang="en-US" altLang="en-US" sz="2400" dirty="0"/>
              <a:t> of two events </a:t>
            </a:r>
            <a:r>
              <a:rPr lang="en-US" altLang="en-US" sz="2400" b="1" dirty="0"/>
              <a:t>A</a:t>
            </a:r>
            <a:r>
              <a:rPr lang="en-US" altLang="en-US" sz="2400" dirty="0"/>
              <a:t> and </a:t>
            </a:r>
            <a:r>
              <a:rPr lang="en-US" altLang="en-US" sz="2400" b="1" dirty="0"/>
              <a:t>B</a:t>
            </a:r>
            <a:r>
              <a:rPr lang="en-US" altLang="en-US" sz="2400" dirty="0"/>
              <a:t> is the collection of all points which are contained both in </a:t>
            </a:r>
            <a:r>
              <a:rPr lang="en-US" altLang="en-US" sz="2400" b="1" dirty="0"/>
              <a:t>A</a:t>
            </a:r>
            <a:r>
              <a:rPr lang="en-US" altLang="en-US" sz="2400" dirty="0"/>
              <a:t> and </a:t>
            </a:r>
            <a:r>
              <a:rPr lang="en-US" altLang="en-US" sz="2400" b="1" dirty="0"/>
              <a:t>B</a:t>
            </a:r>
            <a:r>
              <a:rPr lang="en-US" altLang="en-US" sz="2400" dirty="0"/>
              <a:t> notated </a:t>
            </a:r>
            <a:r>
              <a:rPr lang="en-US" altLang="en-US" sz="2400" b="1" dirty="0"/>
              <a:t>AB</a:t>
            </a:r>
            <a:r>
              <a:rPr lang="en-US" altLang="en-US" sz="2400" dirty="0"/>
              <a:t>.</a:t>
            </a:r>
          </a:p>
        </p:txBody>
      </p:sp>
    </p:spTree>
    <p:extLst>
      <p:ext uri="{BB962C8B-B14F-4D97-AF65-F5344CB8AC3E}">
        <p14:creationId xmlns:p14="http://schemas.microsoft.com/office/powerpoint/2010/main" val="20379384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9552" y="2392203"/>
            <a:ext cx="7488832"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Estimating Population Parameters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58999" y="1496749"/>
            <a:ext cx="2628825" cy="369332"/>
          </a:xfrm>
          <a:prstGeom prst="rect">
            <a:avLst/>
          </a:prstGeom>
          <a:noFill/>
        </p:spPr>
        <p:txBody>
          <a:bodyPr wrap="square" rtlCol="0">
            <a:spAutoFit/>
          </a:bodyPr>
          <a:lstStyle/>
          <a:p>
            <a:r>
              <a:rPr lang="en-GB" dirty="0"/>
              <a:t>In the example we saw:</a:t>
            </a:r>
          </a:p>
        </p:txBody>
      </p:sp>
      <p:sp>
        <p:nvSpPr>
          <p:cNvPr id="6" name="Rectangle 5"/>
          <p:cNvSpPr/>
          <p:nvPr/>
        </p:nvSpPr>
        <p:spPr>
          <a:xfrm>
            <a:off x="323528" y="776823"/>
            <a:ext cx="8568952" cy="646331"/>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A large bar contains counters. 60% of the counters have the number 0 on them and 40% have the number 1. A simple random sample of size 3 is taken from this population.</a:t>
            </a:r>
          </a:p>
        </p:txBody>
      </p:sp>
      <mc:AlternateContent xmlns:mc="http://schemas.openxmlformats.org/markup-compatibility/2006" xmlns:a14="http://schemas.microsoft.com/office/drawing/2010/main">
        <mc:Choice Requires="a14">
          <p:sp>
            <p:nvSpPr>
              <p:cNvPr id="12" name="TextBox 11"/>
              <p:cNvSpPr txBox="1"/>
              <p:nvPr/>
            </p:nvSpPr>
            <p:spPr>
              <a:xfrm>
                <a:off x="3419872" y="2482493"/>
                <a:ext cx="2088232" cy="485774"/>
              </a:xfrm>
              <a:prstGeom prst="rect">
                <a:avLst/>
              </a:prstGeom>
              <a:noFill/>
            </p:spPr>
            <p:txBody>
              <a:bodyPr wrap="square" rtlCol="0">
                <a:spAutoFit/>
              </a:bodyPr>
              <a:lstStyle/>
              <a:p>
                <a:r>
                  <a:rPr lang="en-GB" dirty="0"/>
                  <a:t>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6</m:t>
                        </m:r>
                      </m:num>
                      <m:den>
                        <m:r>
                          <a:rPr lang="en-GB" b="0" i="1" smtClean="0">
                            <a:latin typeface="Cambria Math"/>
                          </a:rPr>
                          <m:t>25</m:t>
                        </m:r>
                      </m:den>
                    </m:f>
                  </m:oMath>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3419872" y="2482493"/>
                <a:ext cx="2088232" cy="485774"/>
              </a:xfrm>
              <a:prstGeom prst="rect">
                <a:avLst/>
              </a:prstGeom>
              <a:blipFill rotWithShape="1">
                <a:blip r:embed="rId3"/>
                <a:stretch>
                  <a:fillRect l="-2332" b="-7500"/>
                </a:stretch>
              </a:blipFill>
            </p:spPr>
            <p:txBody>
              <a:bodyPr/>
              <a:lstStyle/>
              <a:p>
                <a:r>
                  <a:rPr lang="en-GB">
                    <a:noFill/>
                  </a:rPr>
                  <a:t> </a:t>
                </a:r>
              </a:p>
            </p:txBody>
          </p:sp>
        </mc:Fallback>
      </mc:AlternateContent>
      <p:sp>
        <p:nvSpPr>
          <p:cNvPr id="15" name="TextBox 14"/>
          <p:cNvSpPr txBox="1"/>
          <p:nvPr/>
        </p:nvSpPr>
        <p:spPr>
          <a:xfrm>
            <a:off x="539552" y="2022871"/>
            <a:ext cx="136815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Population</a:t>
            </a:r>
          </a:p>
        </p:txBody>
      </p:sp>
      <mc:AlternateContent xmlns:mc="http://schemas.openxmlformats.org/markup-compatibility/2006" xmlns:a14="http://schemas.microsoft.com/office/drawing/2010/main">
        <mc:Choice Requires="a14">
          <p:sp>
            <p:nvSpPr>
              <p:cNvPr id="16" name="TextBox 15"/>
              <p:cNvSpPr txBox="1"/>
              <p:nvPr/>
            </p:nvSpPr>
            <p:spPr>
              <a:xfrm>
                <a:off x="863588" y="2482493"/>
                <a:ext cx="2088232" cy="485774"/>
              </a:xfrm>
              <a:prstGeom prst="rect">
                <a:avLst/>
              </a:prstGeom>
              <a:noFill/>
            </p:spPr>
            <p:txBody>
              <a:bodyPr wrap="square" rtlCol="0">
                <a:spAutoFit/>
              </a:bodyPr>
              <a:lstStyle/>
              <a:p>
                <a:r>
                  <a:rPr lang="en-GB" dirty="0"/>
                  <a:t>Mean </a:t>
                </a:r>
                <a14:m>
                  <m:oMath xmlns:m="http://schemas.openxmlformats.org/officeDocument/2006/math">
                    <m:r>
                      <a:rPr lang="en-GB" b="0" i="1" smtClean="0">
                        <a:latin typeface="Cambria Math"/>
                      </a:rPr>
                      <m:t>𝜇</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2</m:t>
                        </m:r>
                      </m:num>
                      <m:den>
                        <m:r>
                          <a:rPr lang="en-GB" b="0" i="1" smtClean="0">
                            <a:latin typeface="Cambria Math"/>
                          </a:rPr>
                          <m:t>5</m:t>
                        </m:r>
                      </m:den>
                    </m:f>
                  </m:oMath>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863588" y="2482493"/>
                <a:ext cx="2088232" cy="485774"/>
              </a:xfrm>
              <a:prstGeom prst="rect">
                <a:avLst/>
              </a:prstGeom>
              <a:blipFill rotWithShape="1">
                <a:blip r:embed="rId4"/>
                <a:stretch>
                  <a:fillRect l="-2632" b="-7500"/>
                </a:stretch>
              </a:blipFill>
            </p:spPr>
            <p:txBody>
              <a:bodyPr/>
              <a:lstStyle/>
              <a:p>
                <a:r>
                  <a:rPr lang="en-GB">
                    <a:noFill/>
                  </a:rPr>
                  <a:t> </a:t>
                </a:r>
              </a:p>
            </p:txBody>
          </p:sp>
        </mc:Fallback>
      </mc:AlternateContent>
      <p:sp>
        <p:nvSpPr>
          <p:cNvPr id="17" name="TextBox 16"/>
          <p:cNvSpPr txBox="1"/>
          <p:nvPr/>
        </p:nvSpPr>
        <p:spPr>
          <a:xfrm>
            <a:off x="539552" y="3328307"/>
            <a:ext cx="102611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Sample</a:t>
            </a:r>
          </a:p>
        </p:txBody>
      </p:sp>
      <p:sp>
        <p:nvSpPr>
          <p:cNvPr id="18" name="Rectangle 17"/>
          <p:cNvSpPr/>
          <p:nvPr/>
        </p:nvSpPr>
        <p:spPr>
          <a:xfrm>
            <a:off x="539552" y="3697639"/>
            <a:ext cx="7488832" cy="12148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TextBox 18"/>
              <p:cNvSpPr txBox="1"/>
              <p:nvPr/>
            </p:nvSpPr>
            <p:spPr>
              <a:xfrm>
                <a:off x="6084168" y="2540714"/>
                <a:ext cx="1728192" cy="369332"/>
              </a:xfrm>
              <a:prstGeom prst="rect">
                <a:avLst/>
              </a:prstGeom>
              <a:noFill/>
            </p:spPr>
            <p:txBody>
              <a:bodyPr wrap="square" rtlCol="0">
                <a:spAutoFit/>
              </a:bodyPr>
              <a:lstStyle/>
              <a:p>
                <a:r>
                  <a:rPr lang="en-GB" dirty="0"/>
                  <a:t>Mode </a:t>
                </a:r>
                <a14:m>
                  <m:oMath xmlns:m="http://schemas.openxmlformats.org/officeDocument/2006/math">
                    <m:r>
                      <a:rPr lang="en-GB" b="0" i="1" smtClean="0">
                        <a:latin typeface="Cambria Math"/>
                      </a:rPr>
                      <m:t>=0</m:t>
                    </m:r>
                  </m:oMath>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6084168" y="2540714"/>
                <a:ext cx="1728192" cy="369332"/>
              </a:xfrm>
              <a:prstGeom prst="rect">
                <a:avLst/>
              </a:prstGeom>
              <a:blipFill rotWithShape="1">
                <a:blip r:embed="rId5"/>
                <a:stretch>
                  <a:fillRect l="-2817" t="-833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7923" y="3733663"/>
                <a:ext cx="2088232" cy="1047403"/>
              </a:xfrm>
              <a:prstGeom prst="rect">
                <a:avLst/>
              </a:prstGeom>
              <a:noFill/>
            </p:spPr>
            <p:txBody>
              <a:bodyPr wrap="square" rtlCol="0">
                <a:spAutoFit/>
              </a:bodyPr>
              <a:lstStyle/>
              <a:p>
                <a:r>
                  <a:rPr lang="en-GB" sz="1600" dirty="0"/>
                  <a:t>Average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5</m:t>
                          </m:r>
                        </m:den>
                      </m:f>
                    </m:oMath>
                  </m:oMathPara>
                </a14:m>
                <a:endParaRPr lang="en-GB"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647923" y="3733663"/>
                <a:ext cx="2088232" cy="1047403"/>
              </a:xfrm>
              <a:prstGeom prst="rect">
                <a:avLst/>
              </a:prstGeom>
              <a:blipFill rotWithShape="1">
                <a:blip r:embed="rId6"/>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987824" y="3733664"/>
                <a:ext cx="2088232" cy="1047403"/>
              </a:xfrm>
              <a:prstGeom prst="rect">
                <a:avLst/>
              </a:prstGeom>
              <a:noFill/>
            </p:spPr>
            <p:txBody>
              <a:bodyPr wrap="square" rtlCol="0">
                <a:spAutoFit/>
              </a:bodyPr>
              <a:lstStyle/>
              <a:p>
                <a:r>
                  <a:rPr lang="en-GB" sz="1600" dirty="0"/>
                  <a:t>Variance of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25</m:t>
                          </m:r>
                        </m:den>
                      </m:f>
                    </m:oMath>
                  </m:oMathPara>
                </a14:m>
                <a:endParaRPr lang="en-GB"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987824" y="3733664"/>
                <a:ext cx="2088232" cy="1047403"/>
              </a:xfrm>
              <a:prstGeom prst="rect">
                <a:avLst/>
              </a:prstGeom>
              <a:blipFill rotWithShape="1">
                <a:blip r:embed="rId7"/>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652120" y="3857223"/>
                <a:ext cx="2088232" cy="8002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44</m:t>
                          </m:r>
                        </m:num>
                        <m:den>
                          <m:r>
                            <a:rPr lang="en-GB" sz="1600" b="0" i="1" smtClean="0">
                              <a:latin typeface="Cambria Math"/>
                            </a:rPr>
                            <m:t>125</m:t>
                          </m:r>
                        </m:den>
                      </m:f>
                      <m:r>
                        <a:rPr lang="en-GB" sz="1600" b="0" i="1" smtClean="0">
                          <a:latin typeface="Cambria Math"/>
                        </a:rPr>
                        <m:t>=0.352</m:t>
                      </m:r>
                    </m:oMath>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=0.228</m:t>
                      </m:r>
                    </m:oMath>
                  </m:oMathPara>
                </a14:m>
                <a:endParaRPr lang="en-GB"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652120" y="3857223"/>
                <a:ext cx="2088232" cy="800284"/>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47923" y="5157192"/>
                <a:ext cx="7726101"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a:buChar char="!"/>
                </a:pPr>
                <a:r>
                  <a:rPr lang="en-GB" sz="1600" b="1" dirty="0"/>
                  <a:t>If a statistic </a:t>
                </a:r>
                <a14:m>
                  <m:oMath xmlns:m="http://schemas.openxmlformats.org/officeDocument/2006/math">
                    <m:r>
                      <a:rPr lang="en-GB" sz="1600" b="1" i="1" smtClean="0">
                        <a:latin typeface="Cambria Math"/>
                      </a:rPr>
                      <m:t>𝑻</m:t>
                    </m:r>
                  </m:oMath>
                </a14:m>
                <a:r>
                  <a:rPr lang="en-GB" sz="1600" dirty="0"/>
                  <a:t> is used as an estimator for a population parameter </a:t>
                </a:r>
                <a14:m>
                  <m:oMath xmlns:m="http://schemas.openxmlformats.org/officeDocument/2006/math">
                    <m:r>
                      <a:rPr lang="en-GB" sz="1600" b="0" i="1" smtClean="0">
                        <a:latin typeface="Cambria Math"/>
                      </a:rPr>
                      <m:t>𝜃</m:t>
                    </m:r>
                  </m:oMath>
                </a14:m>
                <a:r>
                  <a:rPr lang="en-GB" sz="1600" dirty="0"/>
                  <a:t> then the bias is:</a:t>
                </a:r>
                <a:br>
                  <a:rPr lang="en-GB" sz="1600" dirty="0"/>
                </a:br>
                <a14:m>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𝑇</m:t>
                        </m:r>
                      </m:e>
                    </m:d>
                    <m:r>
                      <a:rPr lang="en-GB" sz="1600" b="0" i="1" smtClean="0">
                        <a:latin typeface="Cambria Math"/>
                      </a:rPr>
                      <m:t>−</m:t>
                    </m:r>
                    <m:r>
                      <a:rPr lang="en-GB" sz="1600" b="0" i="1" smtClean="0">
                        <a:latin typeface="Cambria Math"/>
                      </a:rPr>
                      <m:t>𝜃</m:t>
                    </m:r>
                  </m:oMath>
                </a14:m>
                <a:endParaRPr lang="en-GB" sz="1600" dirty="0"/>
              </a:p>
              <a:p>
                <a:pPr marL="285750" indent="-285750">
                  <a:buFont typeface="Wingdings"/>
                  <a:buChar char="!"/>
                </a:pPr>
                <a:r>
                  <a:rPr lang="en-GB" sz="1600" dirty="0"/>
                  <a:t>If </a:t>
                </a:r>
                <a14:m>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𝑇</m:t>
                        </m:r>
                      </m:e>
                    </m:d>
                    <m:r>
                      <a:rPr lang="en-GB" sz="1600" b="0" i="1" smtClean="0">
                        <a:latin typeface="Cambria Math"/>
                      </a:rPr>
                      <m:t>−</m:t>
                    </m:r>
                    <m:r>
                      <a:rPr lang="en-GB" sz="1600" b="0" i="1" smtClean="0">
                        <a:latin typeface="Cambria Math"/>
                      </a:rPr>
                      <m:t>𝜃</m:t>
                    </m:r>
                    <m:r>
                      <a:rPr lang="en-GB" sz="1600" b="0" i="1" smtClean="0">
                        <a:latin typeface="Cambria Math"/>
                      </a:rPr>
                      <m:t>=0</m:t>
                    </m:r>
                  </m:oMath>
                </a14:m>
                <a:r>
                  <a:rPr lang="en-GB" sz="1600" dirty="0"/>
                  <a:t>, i.e. </a:t>
                </a:r>
                <a14:m>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𝑇</m:t>
                        </m:r>
                      </m:e>
                    </m:d>
                    <m:r>
                      <a:rPr lang="en-GB" sz="1600" b="0" i="1" smtClean="0">
                        <a:latin typeface="Cambria Math"/>
                      </a:rPr>
                      <m:t>=</m:t>
                    </m:r>
                    <m:r>
                      <a:rPr lang="en-GB" sz="1600" b="0" i="1" smtClean="0">
                        <a:latin typeface="Cambria Math"/>
                      </a:rPr>
                      <m:t>𝜃</m:t>
                    </m:r>
                  </m:oMath>
                </a14:m>
                <a:r>
                  <a:rPr lang="en-GB" sz="1600" dirty="0"/>
                  <a:t>, then </a:t>
                </a:r>
                <a14:m>
                  <m:oMath xmlns:m="http://schemas.openxmlformats.org/officeDocument/2006/math">
                    <m:r>
                      <a:rPr lang="en-GB" sz="1600" b="0" i="1" smtClean="0">
                        <a:latin typeface="Cambria Math"/>
                      </a:rPr>
                      <m:t>𝑇</m:t>
                    </m:r>
                  </m:oMath>
                </a14:m>
                <a:r>
                  <a:rPr lang="en-GB" sz="1600" dirty="0"/>
                  <a:t> is an unbiased estimator for </a:t>
                </a:r>
                <a14:m>
                  <m:oMath xmlns:m="http://schemas.openxmlformats.org/officeDocument/2006/math">
                    <m:r>
                      <a:rPr lang="en-GB" sz="1600" b="0" i="1" smtClean="0">
                        <a:latin typeface="Cambria Math"/>
                      </a:rPr>
                      <m:t>𝜃</m:t>
                    </m:r>
                  </m:oMath>
                </a14:m>
                <a:endParaRPr lang="en-GB" sz="1600" dirty="0"/>
              </a:p>
            </p:txBody>
          </p:sp>
        </mc:Choice>
        <mc:Fallback xmlns="">
          <p:sp>
            <p:nvSpPr>
              <p:cNvPr id="36" name="TextBox 35"/>
              <p:cNvSpPr txBox="1">
                <a:spLocks noRot="1" noChangeAspect="1" noMove="1" noResize="1" noEditPoints="1" noAdjustHandles="1" noChangeArrowheads="1" noChangeShapeType="1" noTextEdit="1"/>
              </p:cNvSpPr>
              <p:nvPr/>
            </p:nvSpPr>
            <p:spPr>
              <a:xfrm>
                <a:off x="647923" y="5157192"/>
                <a:ext cx="7726101" cy="830997"/>
              </a:xfrm>
              <a:prstGeom prst="rect">
                <a:avLst/>
              </a:prstGeom>
              <a:blipFill rotWithShape="1">
                <a:blip r:embed="rId9"/>
                <a:stretch>
                  <a:fillRect l="-79" t="-714"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63588" y="6093296"/>
                <a:ext cx="6228692" cy="646331"/>
              </a:xfrm>
              <a:prstGeom prst="rect">
                <a:avLst/>
              </a:prstGeom>
              <a:noFill/>
            </p:spPr>
            <p:txBody>
              <a:bodyPr wrap="square" rtlCol="0">
                <a:spAutoFit/>
              </a:bodyPr>
              <a:lstStyle/>
              <a:p>
                <a:r>
                  <a:rPr lang="en-GB" dirty="0"/>
                  <a:t>e.g.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a:rPr>
                          <m:t>𝑋</m:t>
                        </m:r>
                      </m:e>
                    </m:acc>
                  </m:oMath>
                </a14:m>
                <a:r>
                  <a:rPr lang="en-GB" dirty="0"/>
                  <a:t> is an unbiased estimator for </a:t>
                </a:r>
                <a14:m>
                  <m:oMath xmlns:m="http://schemas.openxmlformats.org/officeDocument/2006/math">
                    <m:r>
                      <a:rPr lang="en-GB" b="0" i="1" smtClean="0">
                        <a:latin typeface="Cambria Math"/>
                      </a:rPr>
                      <m:t>𝜇</m:t>
                    </m:r>
                  </m:oMath>
                </a14:m>
                <a:endParaRPr lang="en-GB" dirty="0"/>
              </a:p>
              <a:p>
                <a:r>
                  <a:rPr lang="en-GB" dirty="0"/>
                  <a:t>But </a:t>
                </a:r>
                <a14:m>
                  <m:oMath xmlns:m="http://schemas.openxmlformats.org/officeDocument/2006/math">
                    <m:r>
                      <a:rPr lang="en-GB" b="0" i="1" smtClean="0">
                        <a:latin typeface="Cambria Math"/>
                      </a:rPr>
                      <m:t>𝑀</m:t>
                    </m:r>
                  </m:oMath>
                </a14:m>
                <a:r>
                  <a:rPr lang="en-GB" dirty="0"/>
                  <a:t> was a biased estimator of the true mode.</a:t>
                </a:r>
              </a:p>
            </p:txBody>
          </p:sp>
        </mc:Choice>
        <mc:Fallback xmlns="">
          <p:sp>
            <p:nvSpPr>
              <p:cNvPr id="7" name="TextBox 6"/>
              <p:cNvSpPr txBox="1">
                <a:spLocks noRot="1" noChangeAspect="1" noMove="1" noResize="1" noEditPoints="1" noAdjustHandles="1" noChangeArrowheads="1" noChangeShapeType="1" noTextEdit="1"/>
              </p:cNvSpPr>
              <p:nvPr/>
            </p:nvSpPr>
            <p:spPr>
              <a:xfrm>
                <a:off x="863588" y="6093296"/>
                <a:ext cx="6228692" cy="646331"/>
              </a:xfrm>
              <a:prstGeom prst="rect">
                <a:avLst/>
              </a:prstGeom>
              <a:blipFill rotWithShape="1">
                <a:blip r:embed="rId10"/>
                <a:stretch>
                  <a:fillRect l="-881" t="-4717" b="-14151"/>
                </a:stretch>
              </a:blipFill>
            </p:spPr>
            <p:txBody>
              <a:bodyPr/>
              <a:lstStyle/>
              <a:p>
                <a:r>
                  <a:rPr lang="en-GB">
                    <a:noFill/>
                  </a:rPr>
                  <a:t> </a:t>
                </a:r>
              </a:p>
            </p:txBody>
          </p:sp>
        </mc:Fallback>
      </mc:AlternateContent>
      <p:sp>
        <p:nvSpPr>
          <p:cNvPr id="22" name="Rectangle 21">
            <a:hlinkClick r:id="rId11" action="ppaction://hlinksldjump"/>
          </p:cNvPr>
          <p:cNvSpPr/>
          <p:nvPr/>
        </p:nvSpPr>
        <p:spPr>
          <a:xfrm>
            <a:off x="5761784" y="6093296"/>
            <a:ext cx="1330496" cy="504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See Proof &gt;</a:t>
            </a:r>
          </a:p>
        </p:txBody>
      </p:sp>
      <p:cxnSp>
        <p:nvCxnSpPr>
          <p:cNvPr id="9" name="Straight Arrow Connector 8"/>
          <p:cNvCxnSpPr/>
          <p:nvPr/>
        </p:nvCxnSpPr>
        <p:spPr>
          <a:xfrm>
            <a:off x="4860032" y="6237312"/>
            <a:ext cx="901752" cy="1080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Slide Number Placeholder 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210</a:t>
            </a:fld>
            <a:endParaRPr lang="en-GB"/>
          </a:p>
        </p:txBody>
      </p:sp>
    </p:spTree>
    <p:extLst>
      <p:ext uri="{BB962C8B-B14F-4D97-AF65-F5344CB8AC3E}">
        <p14:creationId xmlns:p14="http://schemas.microsoft.com/office/powerpoint/2010/main" val="10864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The variance of the sample mean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Rectangle 4"/>
          <p:cNvSpPr/>
          <p:nvPr/>
        </p:nvSpPr>
        <p:spPr>
          <a:xfrm>
            <a:off x="509669" y="1926124"/>
            <a:ext cx="7488832"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5"/>
          <p:cNvSpPr/>
          <p:nvPr/>
        </p:nvSpPr>
        <p:spPr>
          <a:xfrm>
            <a:off x="323528" y="776823"/>
            <a:ext cx="8568952" cy="646331"/>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GB" dirty="0"/>
              <a:t>A large bar contains counters. 60% of the counters have the number 0 on them and 40% have the number 1. A simple random sample of size 3 is taken from this population.</a:t>
            </a:r>
          </a:p>
        </p:txBody>
      </p:sp>
      <mc:AlternateContent xmlns:mc="http://schemas.openxmlformats.org/markup-compatibility/2006" xmlns:a14="http://schemas.microsoft.com/office/drawing/2010/main">
        <mc:Choice Requires="a14">
          <p:sp>
            <p:nvSpPr>
              <p:cNvPr id="7" name="TextBox 6"/>
              <p:cNvSpPr txBox="1"/>
              <p:nvPr/>
            </p:nvSpPr>
            <p:spPr>
              <a:xfrm>
                <a:off x="3389989" y="2016414"/>
                <a:ext cx="2088232" cy="485774"/>
              </a:xfrm>
              <a:prstGeom prst="rect">
                <a:avLst/>
              </a:prstGeom>
              <a:noFill/>
            </p:spPr>
            <p:txBody>
              <a:bodyPr wrap="square" rtlCol="0">
                <a:spAutoFit/>
              </a:bodyPr>
              <a:lstStyle/>
              <a:p>
                <a:r>
                  <a:rPr lang="en-GB" dirty="0"/>
                  <a:t>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6</m:t>
                        </m:r>
                      </m:num>
                      <m:den>
                        <m:r>
                          <a:rPr lang="en-GB" b="0" i="1" smtClean="0">
                            <a:latin typeface="Cambria Math"/>
                          </a:rPr>
                          <m:t>25</m:t>
                        </m:r>
                      </m:den>
                    </m:f>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3389989" y="2016414"/>
                <a:ext cx="2088232" cy="485774"/>
              </a:xfrm>
              <a:prstGeom prst="rect">
                <a:avLst/>
              </a:prstGeom>
              <a:blipFill rotWithShape="1">
                <a:blip r:embed="rId2"/>
                <a:stretch>
                  <a:fillRect l="-2332" b="-8861"/>
                </a:stretch>
              </a:blipFill>
            </p:spPr>
            <p:txBody>
              <a:bodyPr/>
              <a:lstStyle/>
              <a:p>
                <a:r>
                  <a:rPr lang="en-GB">
                    <a:noFill/>
                  </a:rPr>
                  <a:t> </a:t>
                </a:r>
              </a:p>
            </p:txBody>
          </p:sp>
        </mc:Fallback>
      </mc:AlternateContent>
      <p:sp>
        <p:nvSpPr>
          <p:cNvPr id="8" name="TextBox 7"/>
          <p:cNvSpPr txBox="1"/>
          <p:nvPr/>
        </p:nvSpPr>
        <p:spPr>
          <a:xfrm>
            <a:off x="509669" y="1556792"/>
            <a:ext cx="136815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Population</a:t>
            </a:r>
          </a:p>
        </p:txBody>
      </p:sp>
      <mc:AlternateContent xmlns:mc="http://schemas.openxmlformats.org/markup-compatibility/2006" xmlns:a14="http://schemas.microsoft.com/office/drawing/2010/main">
        <mc:Choice Requires="a14">
          <p:sp>
            <p:nvSpPr>
              <p:cNvPr id="9" name="TextBox 8"/>
              <p:cNvSpPr txBox="1"/>
              <p:nvPr/>
            </p:nvSpPr>
            <p:spPr>
              <a:xfrm>
                <a:off x="833705" y="2016414"/>
                <a:ext cx="2088232" cy="485774"/>
              </a:xfrm>
              <a:prstGeom prst="rect">
                <a:avLst/>
              </a:prstGeom>
              <a:noFill/>
            </p:spPr>
            <p:txBody>
              <a:bodyPr wrap="square" rtlCol="0">
                <a:spAutoFit/>
              </a:bodyPr>
              <a:lstStyle/>
              <a:p>
                <a:r>
                  <a:rPr lang="en-GB" dirty="0"/>
                  <a:t>Mean </a:t>
                </a:r>
                <a14:m>
                  <m:oMath xmlns:m="http://schemas.openxmlformats.org/officeDocument/2006/math">
                    <m:r>
                      <a:rPr lang="en-GB" b="0" i="1" smtClean="0">
                        <a:latin typeface="Cambria Math"/>
                      </a:rPr>
                      <m:t>𝜇</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2</m:t>
                        </m:r>
                      </m:num>
                      <m:den>
                        <m:r>
                          <a:rPr lang="en-GB" b="0" i="1" smtClean="0">
                            <a:latin typeface="Cambria Math"/>
                          </a:rPr>
                          <m:t>5</m:t>
                        </m:r>
                      </m:den>
                    </m:f>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33705" y="2016414"/>
                <a:ext cx="2088232" cy="485774"/>
              </a:xfrm>
              <a:prstGeom prst="rect">
                <a:avLst/>
              </a:prstGeom>
              <a:blipFill rotWithShape="1">
                <a:blip r:embed="rId3"/>
                <a:stretch>
                  <a:fillRect l="-2632" b="-8861"/>
                </a:stretch>
              </a:blipFill>
            </p:spPr>
            <p:txBody>
              <a:bodyPr/>
              <a:lstStyle/>
              <a:p>
                <a:r>
                  <a:rPr lang="en-GB">
                    <a:noFill/>
                  </a:rPr>
                  <a:t> </a:t>
                </a:r>
              </a:p>
            </p:txBody>
          </p:sp>
        </mc:Fallback>
      </mc:AlternateContent>
      <p:sp>
        <p:nvSpPr>
          <p:cNvPr id="10" name="TextBox 9"/>
          <p:cNvSpPr txBox="1"/>
          <p:nvPr/>
        </p:nvSpPr>
        <p:spPr>
          <a:xfrm>
            <a:off x="509669" y="2862228"/>
            <a:ext cx="102611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t>Sample</a:t>
            </a:r>
          </a:p>
        </p:txBody>
      </p:sp>
      <p:sp>
        <p:nvSpPr>
          <p:cNvPr id="11" name="Rectangle 10"/>
          <p:cNvSpPr/>
          <p:nvPr/>
        </p:nvSpPr>
        <p:spPr>
          <a:xfrm>
            <a:off x="509669" y="3231560"/>
            <a:ext cx="7488832" cy="12148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 name="TextBox 11"/>
              <p:cNvSpPr txBox="1"/>
              <p:nvPr/>
            </p:nvSpPr>
            <p:spPr>
              <a:xfrm>
                <a:off x="6054285" y="2074635"/>
                <a:ext cx="1728192" cy="369332"/>
              </a:xfrm>
              <a:prstGeom prst="rect">
                <a:avLst/>
              </a:prstGeom>
              <a:noFill/>
            </p:spPr>
            <p:txBody>
              <a:bodyPr wrap="square" rtlCol="0">
                <a:spAutoFit/>
              </a:bodyPr>
              <a:lstStyle/>
              <a:p>
                <a:r>
                  <a:rPr lang="en-GB" dirty="0"/>
                  <a:t>Mode </a:t>
                </a:r>
                <a14:m>
                  <m:oMath xmlns:m="http://schemas.openxmlformats.org/officeDocument/2006/math">
                    <m:r>
                      <a:rPr lang="en-GB" b="0" i="1" smtClean="0">
                        <a:latin typeface="Cambria Math"/>
                      </a:rPr>
                      <m:t>𝑀</m:t>
                    </m:r>
                    <m:r>
                      <a:rPr lang="en-GB" b="0" i="1" smtClean="0">
                        <a:latin typeface="Cambria Math"/>
                      </a:rPr>
                      <m:t>=0</m:t>
                    </m:r>
                  </m:oMath>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6054285" y="2074635"/>
                <a:ext cx="1728192" cy="369332"/>
              </a:xfrm>
              <a:prstGeom prst="rect">
                <a:avLst/>
              </a:prstGeom>
              <a:blipFill rotWithShape="1">
                <a:blip r:embed="rId4"/>
                <a:stretch>
                  <a:fillRect l="-2817"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18040" y="3267584"/>
                <a:ext cx="2088232" cy="1047403"/>
              </a:xfrm>
              <a:prstGeom prst="rect">
                <a:avLst/>
              </a:prstGeom>
              <a:noFill/>
            </p:spPr>
            <p:txBody>
              <a:bodyPr wrap="square" rtlCol="0">
                <a:spAutoFit/>
              </a:bodyPr>
              <a:lstStyle/>
              <a:p>
                <a:r>
                  <a:rPr lang="en-GB" sz="1600" dirty="0"/>
                  <a:t>Average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5</m:t>
                          </m:r>
                        </m:den>
                      </m:f>
                    </m:oMath>
                  </m:oMathPara>
                </a14:m>
                <a:endParaRPr lang="en-GB"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18040" y="3267584"/>
                <a:ext cx="2088232" cy="1047403"/>
              </a:xfrm>
              <a:prstGeom prst="rect">
                <a:avLst/>
              </a:prstGeom>
              <a:blipFill rotWithShape="1">
                <a:blip r:embed="rId5"/>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57941" y="3267585"/>
                <a:ext cx="2088232" cy="1047403"/>
              </a:xfrm>
              <a:prstGeom prst="rect">
                <a:avLst/>
              </a:prstGeom>
              <a:noFill/>
            </p:spPr>
            <p:txBody>
              <a:bodyPr wrap="square" rtlCol="0">
                <a:spAutoFit/>
              </a:bodyPr>
              <a:lstStyle/>
              <a:p>
                <a:r>
                  <a:rPr lang="en-GB" sz="1600" dirty="0"/>
                  <a:t>Variance of mean across samples:</a:t>
                </a:r>
              </a:p>
              <a:p>
                <a:pPr/>
                <a14:m>
                  <m:oMathPara xmlns:m="http://schemas.openxmlformats.org/officeDocument/2006/math">
                    <m:oMathParaPr>
                      <m:jc m:val="centerGroup"/>
                    </m:oMathParaPr>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2</m:t>
                          </m:r>
                        </m:num>
                        <m:den>
                          <m:r>
                            <a:rPr lang="en-GB" sz="1600" b="0" i="1" smtClean="0">
                              <a:latin typeface="Cambria Math"/>
                            </a:rPr>
                            <m:t>25</m:t>
                          </m:r>
                        </m:den>
                      </m:f>
                    </m:oMath>
                  </m:oMathPara>
                </a14:m>
                <a:endParaRPr lang="en-GB"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957941" y="3267585"/>
                <a:ext cx="2088232" cy="1047403"/>
              </a:xfrm>
              <a:prstGeom prst="rect">
                <a:avLst/>
              </a:prstGeom>
              <a:blipFill rotWithShape="1">
                <a:blip r:embed="rId6"/>
                <a:stretch>
                  <a:fillRect l="-1458" t="-17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22237" y="3391144"/>
                <a:ext cx="2088232" cy="8002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a:rPr>
                        <m:t>𝐸</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m:t>
                      </m:r>
                      <m:f>
                        <m:fPr>
                          <m:ctrlPr>
                            <a:rPr lang="en-GB" sz="1600" b="0" i="1" smtClean="0">
                              <a:latin typeface="Cambria Math" panose="02040503050406030204" pitchFamily="18" charset="0"/>
                            </a:rPr>
                          </m:ctrlPr>
                        </m:fPr>
                        <m:num>
                          <m:r>
                            <a:rPr lang="en-GB" sz="1600" b="0" i="1" smtClean="0">
                              <a:latin typeface="Cambria Math"/>
                            </a:rPr>
                            <m:t>44</m:t>
                          </m:r>
                        </m:num>
                        <m:den>
                          <m:r>
                            <a:rPr lang="en-GB" sz="1600" b="0" i="1" smtClean="0">
                              <a:latin typeface="Cambria Math"/>
                            </a:rPr>
                            <m:t>125</m:t>
                          </m:r>
                        </m:den>
                      </m:f>
                      <m:r>
                        <a:rPr lang="en-GB" sz="1600" b="0" i="1" smtClean="0">
                          <a:latin typeface="Cambria Math"/>
                        </a:rPr>
                        <m:t>=0.352</m:t>
                      </m:r>
                    </m:oMath>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r>
                            <a:rPr lang="en-GB" sz="1600" b="0" i="1" smtClean="0">
                              <a:latin typeface="Cambria Math"/>
                            </a:rPr>
                            <m:t>𝑀</m:t>
                          </m:r>
                        </m:e>
                      </m:d>
                      <m:r>
                        <a:rPr lang="en-GB" sz="1600" b="0" i="1" smtClean="0">
                          <a:latin typeface="Cambria Math"/>
                        </a:rPr>
                        <m:t>=0.228</m:t>
                      </m:r>
                    </m:oMath>
                  </m:oMathPara>
                </a14:m>
                <a:endParaRPr lang="en-GB"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622237" y="3391144"/>
                <a:ext cx="2088232" cy="800284"/>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09669" y="4869160"/>
                <a:ext cx="8382811" cy="923330"/>
              </a:xfrm>
              <a:prstGeom prst="rect">
                <a:avLst/>
              </a:prstGeom>
              <a:noFill/>
            </p:spPr>
            <p:txBody>
              <a:bodyPr wrap="square" rtlCol="0">
                <a:spAutoFit/>
              </a:bodyPr>
              <a:lstStyle/>
              <a:p>
                <a:r>
                  <a:rPr lang="en-GB" dirty="0"/>
                  <a:t>We saw that the sample mean,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a:rPr>
                          <m:t>𝑋</m:t>
                        </m:r>
                      </m:e>
                    </m:acc>
                  </m:oMath>
                </a14:m>
                <a:r>
                  <a:rPr lang="en-GB" dirty="0"/>
                  <a:t>, varied as we considered different samples. Can you spot the relationship between the population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oMath>
                </a14:m>
                <a:r>
                  <a:rPr lang="en-GB" dirty="0"/>
                  <a:t>, and this variance of the sample mean?</a:t>
                </a:r>
              </a:p>
            </p:txBody>
          </p:sp>
        </mc:Choice>
        <mc:Fallback xmlns="">
          <p:sp>
            <p:nvSpPr>
              <p:cNvPr id="18" name="TextBox 17"/>
              <p:cNvSpPr txBox="1">
                <a:spLocks noRot="1" noChangeAspect="1" noMove="1" noResize="1" noEditPoints="1" noAdjustHandles="1" noChangeArrowheads="1" noChangeShapeType="1" noTextEdit="1"/>
              </p:cNvSpPr>
              <p:nvPr/>
            </p:nvSpPr>
            <p:spPr>
              <a:xfrm>
                <a:off x="509669" y="4869160"/>
                <a:ext cx="8382811" cy="923330"/>
              </a:xfrm>
              <a:prstGeom prst="rect">
                <a:avLst/>
              </a:prstGeom>
              <a:blipFill rotWithShape="1">
                <a:blip r:embed="rId8"/>
                <a:stretch>
                  <a:fillRect l="-655" t="-3311" b="-99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19396" y="5753579"/>
                <a:ext cx="2537605" cy="740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a:rPr>
                        <m:t>𝑉𝑎𝑟</m:t>
                      </m:r>
                      <m:d>
                        <m:dPr>
                          <m:ctrlPr>
                            <a:rPr lang="en-GB" sz="1600" b="0" i="1" smtClean="0">
                              <a:latin typeface="Cambria Math" panose="02040503050406030204" pitchFamily="18" charset="0"/>
                            </a:rPr>
                          </m:ctrlPr>
                        </m:dPr>
                        <m:e>
                          <m:acc>
                            <m:accPr>
                              <m:chr m:val="̅"/>
                              <m:ctrlPr>
                                <a:rPr lang="en-GB" sz="1600" b="0" i="1" smtClean="0">
                                  <a:latin typeface="Cambria Math" panose="02040503050406030204" pitchFamily="18" charset="0"/>
                                </a:rPr>
                              </m:ctrlPr>
                            </m:accPr>
                            <m:e>
                              <m:r>
                                <a:rPr lang="en-GB" sz="1600" b="0" i="1" smtClean="0">
                                  <a:latin typeface="Cambria Math"/>
                                </a:rPr>
                                <m:t>𝑋</m:t>
                              </m:r>
                            </m:e>
                          </m:acc>
                        </m:e>
                      </m:d>
                      <m:r>
                        <a:rPr lang="en-GB" sz="1600" b="0" i="1" smtClean="0">
                          <a:latin typeface="Cambria Math"/>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a:rPr>
                                <m:t>𝜎</m:t>
                              </m:r>
                            </m:e>
                            <m:sup>
                              <m:r>
                                <a:rPr lang="en-GB" sz="1600" b="0" i="1" smtClean="0">
                                  <a:latin typeface="Cambria Math"/>
                                </a:rPr>
                                <m:t>2</m:t>
                              </m:r>
                            </m:sup>
                          </m:sSup>
                        </m:num>
                        <m:den>
                          <m:r>
                            <a:rPr lang="en-GB" sz="1600" b="0" i="1" smtClean="0">
                              <a:latin typeface="Cambria Math"/>
                            </a:rPr>
                            <m:t>𝑛</m:t>
                          </m:r>
                        </m:den>
                      </m:f>
                    </m:oMath>
                  </m:oMathPara>
                </a14:m>
                <a:endParaRPr lang="en-GB" sz="1600" dirty="0"/>
              </a:p>
              <a:p>
                <a:r>
                  <a:rPr lang="en-GB" sz="1000" dirty="0"/>
                  <a:t>where </a:t>
                </a:r>
                <a14:m>
                  <m:oMath xmlns:m="http://schemas.openxmlformats.org/officeDocument/2006/math">
                    <m:r>
                      <a:rPr lang="en-GB" sz="1000" b="0" i="1" smtClean="0">
                        <a:latin typeface="Cambria Math"/>
                      </a:rPr>
                      <m:t>𝑛</m:t>
                    </m:r>
                  </m:oMath>
                </a14:m>
                <a:r>
                  <a:rPr lang="en-GB" sz="1000" dirty="0"/>
                  <a:t> is the sample size.</a:t>
                </a:r>
              </a:p>
            </p:txBody>
          </p:sp>
        </mc:Choice>
        <mc:Fallback xmlns="">
          <p:sp>
            <p:nvSpPr>
              <p:cNvPr id="19" name="TextBox 18"/>
              <p:cNvSpPr txBox="1">
                <a:spLocks noRot="1" noChangeAspect="1" noMove="1" noResize="1" noEditPoints="1" noAdjustHandles="1" noChangeArrowheads="1" noChangeShapeType="1" noTextEdit="1"/>
              </p:cNvSpPr>
              <p:nvPr/>
            </p:nvSpPr>
            <p:spPr>
              <a:xfrm>
                <a:off x="519396" y="5753579"/>
                <a:ext cx="2537605" cy="740331"/>
              </a:xfrm>
              <a:prstGeom prst="rect">
                <a:avLst/>
              </a:prstGeom>
              <a:blipFill rotWithShape="1">
                <a:blip r:embed="rId9"/>
                <a:stretch>
                  <a:fillRect b="-2400"/>
                </a:stretch>
              </a:blipFill>
            </p:spPr>
            <p:txBody>
              <a:bodyPr/>
              <a:lstStyle/>
              <a:p>
                <a:r>
                  <a:rPr lang="en-GB">
                    <a:noFill/>
                  </a:rPr>
                  <a:t> </a:t>
                </a:r>
              </a:p>
            </p:txBody>
          </p:sp>
        </mc:Fallback>
      </mc:AlternateContent>
      <p:sp>
        <p:nvSpPr>
          <p:cNvPr id="21" name="TextBox 20"/>
          <p:cNvSpPr txBox="1"/>
          <p:nvPr/>
        </p:nvSpPr>
        <p:spPr>
          <a:xfrm>
            <a:off x="3156280" y="5724640"/>
            <a:ext cx="6048671" cy="1323439"/>
          </a:xfrm>
          <a:prstGeom prst="rect">
            <a:avLst/>
          </a:prstGeom>
          <a:noFill/>
        </p:spPr>
        <p:txBody>
          <a:bodyPr wrap="square" rtlCol="0">
            <a:spAutoFit/>
          </a:bodyPr>
          <a:lstStyle/>
          <a:p>
            <a:r>
              <a:rPr lang="en-GB" sz="1600" dirty="0"/>
              <a:t>What does this imply as we increase the sample size. Is this expected?</a:t>
            </a:r>
          </a:p>
          <a:p>
            <a:r>
              <a:rPr lang="en-GB" sz="1600" b="1" dirty="0"/>
              <a:t>If the sample size is larger, the sample mean varies less. This is expected as a large sample size makes our sample mean more accurate.</a:t>
            </a:r>
          </a:p>
          <a:p>
            <a:endParaRPr lang="en-GB" sz="1600" dirty="0"/>
          </a:p>
        </p:txBody>
      </p:sp>
      <p:sp>
        <p:nvSpPr>
          <p:cNvPr id="22" name="Rectangle 21"/>
          <p:cNvSpPr/>
          <p:nvPr/>
        </p:nvSpPr>
        <p:spPr>
          <a:xfrm>
            <a:off x="3271236" y="6028821"/>
            <a:ext cx="5621244" cy="8291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3" name="Rectangle 22">
            <a:hlinkClick r:id="rId10" action="ppaction://hlinksldjump"/>
          </p:cNvPr>
          <p:cNvSpPr/>
          <p:nvPr/>
        </p:nvSpPr>
        <p:spPr>
          <a:xfrm>
            <a:off x="2101986" y="6425658"/>
            <a:ext cx="1065338" cy="40686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a:t>See Proof &gt;</a:t>
            </a:r>
          </a:p>
        </p:txBody>
      </p:sp>
      <p:sp>
        <p:nvSpPr>
          <p:cNvPr id="20" name="Rectangle 19"/>
          <p:cNvSpPr/>
          <p:nvPr/>
        </p:nvSpPr>
        <p:spPr>
          <a:xfrm>
            <a:off x="507233" y="5724640"/>
            <a:ext cx="2660091" cy="11078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211</a:t>
            </a:fld>
            <a:endParaRPr lang="en-GB"/>
          </a:p>
        </p:txBody>
      </p:sp>
    </p:spTree>
    <p:extLst>
      <p:ext uri="{BB962C8B-B14F-4D97-AF65-F5344CB8AC3E}">
        <p14:creationId xmlns:p14="http://schemas.microsoft.com/office/powerpoint/2010/main" val="6269745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22" grpId="0" animBg="1"/>
      <p:bldP spid="2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51520" y="1628800"/>
            <a:ext cx="8582668" cy="194421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0" y="0"/>
            <a:ext cx="9143074" cy="587744"/>
            <a:chOff x="0" y="13335"/>
            <a:chExt cx="9144218" cy="587744"/>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Unbiased estimator of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a:rPr>
                            <m:t>𝜎</m:t>
                          </m:r>
                        </m:e>
                        <m:sup>
                          <m:r>
                            <a:rPr lang="en-GB" sz="3200" b="0" i="1" smtClean="0">
                              <a:latin typeface="Cambria Math"/>
                            </a:rPr>
                            <m:t>2</m:t>
                          </m:r>
                        </m:sup>
                      </m:sSup>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84775"/>
                </a:xfrm>
                <a:prstGeom prst="rect">
                  <a:avLst/>
                </a:prstGeom>
                <a:blipFill rotWithShape="1">
                  <a:blip r:embed="rId2"/>
                  <a:stretch>
                    <a:fillRect t="-12500" b="-34375"/>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36712"/>
                <a:ext cx="8352928" cy="2585323"/>
              </a:xfrm>
              <a:prstGeom prst="rect">
                <a:avLst/>
              </a:prstGeom>
              <a:noFill/>
            </p:spPr>
            <p:txBody>
              <a:bodyPr wrap="square" rtlCol="0">
                <a:spAutoFit/>
              </a:bodyPr>
              <a:lstStyle/>
              <a:p>
                <a:r>
                  <a:rPr lang="en-GB" dirty="0"/>
                  <a:t>We’ve seen that we can use </a:t>
                </a:r>
                <a14:m>
                  <m:oMath xmlns:m="http://schemas.openxmlformats.org/officeDocument/2006/math">
                    <m:r>
                      <a:rPr lang="en-GB" b="0" i="1" smtClean="0">
                        <a:latin typeface="Cambria Math"/>
                      </a:rPr>
                      <m:t>𝐸</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a:rPr>
                              <m:t>𝑋</m:t>
                            </m:r>
                          </m:e>
                        </m:acc>
                      </m:e>
                    </m:d>
                  </m:oMath>
                </a14:m>
                <a:r>
                  <a:rPr lang="en-GB" dirty="0"/>
                  <a:t> as an unbiased estimator for the population mean </a:t>
                </a:r>
                <a14:m>
                  <m:oMath xmlns:m="http://schemas.openxmlformats.org/officeDocument/2006/math">
                    <m:r>
                      <a:rPr lang="en-GB" b="0" i="1" smtClean="0">
                        <a:latin typeface="Cambria Math"/>
                      </a:rPr>
                      <m:t>𝜇</m:t>
                    </m:r>
                  </m:oMath>
                </a14:m>
                <a:r>
                  <a:rPr lang="en-GB" dirty="0"/>
                  <a:t>.</a:t>
                </a:r>
              </a:p>
              <a:p>
                <a:r>
                  <a:rPr lang="en-GB" dirty="0"/>
                  <a:t>Can the variance of the sample be used as an unbiased estimator for the population?</a:t>
                </a:r>
              </a:p>
              <a:p>
                <a:endParaRPr lang="en-GB" dirty="0"/>
              </a:p>
              <a:p>
                <a:r>
                  <a:rPr lang="en-GB" dirty="0"/>
                  <a:t>Consider the heights of students at Tiffin, say with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GB" b="0" i="1" smtClean="0">
                        <a:latin typeface="Cambria Math"/>
                      </a:rPr>
                      <m:t>=0.4</m:t>
                    </m:r>
                    <m:r>
                      <a:rPr lang="en-GB" b="0" i="1" smtClean="0">
                        <a:latin typeface="Cambria Math"/>
                      </a:rPr>
                      <m:t>𝑚</m:t>
                    </m:r>
                  </m:oMath>
                </a14:m>
                <a:endParaRPr lang="en-GB" dirty="0"/>
              </a:p>
              <a:p>
                <a:r>
                  <a:rPr lang="en-GB" u="sng" dirty="0"/>
                  <a:t>If the sample size was 1</a:t>
                </a:r>
                <a:r>
                  <a:rPr lang="en-GB" dirty="0"/>
                  <a:t>, what (on average) would the variance of our sample be? What does this tell us about our use of the sample variance to represent the population variance?</a:t>
                </a:r>
              </a:p>
              <a:p>
                <a:r>
                  <a:rPr lang="en-GB" b="1" dirty="0"/>
                  <a:t>Variance of sample is 0. Therefore it must be a biased estimator, because on average the variance of the sample (i.e. 0) is not equal to the variance of the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836712"/>
                <a:ext cx="8352928" cy="2585323"/>
              </a:xfrm>
              <a:prstGeom prst="rect">
                <a:avLst/>
              </a:prstGeom>
              <a:blipFill rotWithShape="1">
                <a:blip r:embed="rId3"/>
                <a:stretch>
                  <a:fillRect l="-584" t="-1179" r="-365" b="-2830"/>
                </a:stretch>
              </a:blipFill>
            </p:spPr>
            <p:txBody>
              <a:bodyPr/>
              <a:lstStyle/>
              <a:p>
                <a:r>
                  <a:rPr lang="en-GB">
                    <a:noFill/>
                  </a:rPr>
                  <a:t> </a:t>
                </a:r>
              </a:p>
            </p:txBody>
          </p:sp>
        </mc:Fallback>
      </mc:AlternateContent>
      <p:sp>
        <p:nvSpPr>
          <p:cNvPr id="6" name="Rectangle 5"/>
          <p:cNvSpPr/>
          <p:nvPr/>
        </p:nvSpPr>
        <p:spPr>
          <a:xfrm>
            <a:off x="337244" y="2870313"/>
            <a:ext cx="8339211"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309752" y="4435371"/>
              <a:ext cx="6380480" cy="198348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tblGrid>
                  <a:tr h="370840">
                    <a:tc>
                      <a:txBody>
                        <a:bodyPr/>
                        <a:lstStyle/>
                        <a:p>
                          <a:r>
                            <a:rPr lang="en-GB" dirty="0"/>
                            <a:t>Variance Type</a:t>
                          </a:r>
                        </a:p>
                      </a:txBody>
                      <a:tcPr/>
                    </a:tc>
                    <a:tc>
                      <a:txBody>
                        <a:bodyPr/>
                        <a:lstStyle/>
                        <a:p>
                          <a:r>
                            <a:rPr lang="en-GB" dirty="0"/>
                            <a:t>Definition</a:t>
                          </a:r>
                        </a:p>
                      </a:txBody>
                      <a:tcPr/>
                    </a:tc>
                    <a:tc>
                      <a:txBody>
                        <a:bodyPr/>
                        <a:lstStyle/>
                        <a:p>
                          <a:r>
                            <a:rPr lang="en-GB" dirty="0"/>
                            <a:t>Simplified (“</a:t>
                          </a:r>
                          <a:r>
                            <a:rPr lang="en-GB" dirty="0" err="1"/>
                            <a:t>msmsm</a:t>
                          </a:r>
                          <a:r>
                            <a:rPr lang="en-GB" dirty="0"/>
                            <a:t>”)</a:t>
                          </a:r>
                        </a:p>
                      </a:txBody>
                      <a:tcPr/>
                    </a:tc>
                    <a:extLst>
                      <a:ext uri="{0D108BD9-81ED-4DB2-BD59-A6C34878D82A}">
                        <a16:rowId xmlns:a16="http://schemas.microsoft.com/office/drawing/2014/main" val="10000"/>
                      </a:ext>
                    </a:extLst>
                  </a:tr>
                  <a:tr h="370840">
                    <a:tc>
                      <a:txBody>
                        <a:bodyPr/>
                        <a:lstStyle/>
                        <a:p>
                          <a:r>
                            <a:rPr lang="en-GB" dirty="0"/>
                            <a:t>Population Variance (</a:t>
                          </a:r>
                          <a14:m>
                            <m:oMath xmlns:m="http://schemas.openxmlformats.org/officeDocument/2006/math">
                              <m:sSup>
                                <m:sSupPr>
                                  <m:ctrlPr>
                                    <a:rPr lang="en-GB" i="1" smtClean="0">
                                      <a:latin typeface="Cambria Math" panose="02040503050406030204" pitchFamily="18" charset="0"/>
                                    </a:rPr>
                                  </m:ctrlPr>
                                </m:sSupPr>
                                <m:e>
                                  <m:r>
                                    <a:rPr lang="en-GB" smtClean="0">
                                      <a:latin typeface="Cambria Math" panose="02040503050406030204" pitchFamily="18" charset="0"/>
                                    </a:rPr>
                                    <m:t>𝜎</m:t>
                                  </m:r>
                                </m:e>
                                <m:sup>
                                  <m:r>
                                    <a:rPr lang="en-GB" smtClean="0">
                                      <a:latin typeface="Cambria Math" panose="02040503050406030204" pitchFamily="18" charset="0"/>
                                    </a:rPr>
                                    <m:t>2</m:t>
                                  </m:r>
                                </m:sup>
                              </m:sSup>
                            </m:oMath>
                          </a14:m>
                          <a:r>
                            <a:rPr lang="en-GB" dirty="0"/>
                            <a:t>)</a:t>
                          </a:r>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smtClean="0">
                                        <a:latin typeface="Cambria Math" panose="02040503050406030204" pitchFamily="18" charset="0"/>
                                      </a:rPr>
                                      <m:t>1</m:t>
                                    </m:r>
                                  </m:num>
                                  <m:den>
                                    <m:r>
                                      <a:rPr lang="en-GB" smtClean="0">
                                        <a:latin typeface="Cambria Math" panose="02040503050406030204" pitchFamily="18" charset="0"/>
                                      </a:rPr>
                                      <m:t>𝑛</m:t>
                                    </m:r>
                                  </m:den>
                                </m:f>
                                <m:r>
                                  <m:rPr>
                                    <m:sty m:val="p"/>
                                  </m:rPr>
                                  <a:rPr lang="en-GB" smtClean="0">
                                    <a:latin typeface="Cambria Math" panose="02040503050406030204" pitchFamily="18" charset="0"/>
                                  </a:rPr>
                                  <m:t>Σ</m:t>
                                </m:r>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smtClean="0">
                                            <a:latin typeface="Cambria Math" panose="02040503050406030204" pitchFamily="18" charset="0"/>
                                          </a:rPr>
                                          <m:t>𝑋</m:t>
                                        </m:r>
                                        <m:r>
                                          <a:rPr lang="en-GB" smtClean="0">
                                            <a:latin typeface="Cambria Math" panose="02040503050406030204" pitchFamily="18" charset="0"/>
                                          </a:rPr>
                                          <m:t>−</m:t>
                                        </m:r>
                                        <m:r>
                                          <a:rPr lang="en-GB" smtClean="0">
                                            <a:latin typeface="Cambria Math" panose="02040503050406030204" pitchFamily="18" charset="0"/>
                                          </a:rPr>
                                          <m:t>𝜇</m:t>
                                        </m:r>
                                      </m:e>
                                    </m:d>
                                  </m:e>
                                  <m:sup>
                                    <m:r>
                                      <a:rPr lang="en-GB" smtClean="0">
                                        <a:latin typeface="Cambria Math" panose="02040503050406030204" pitchFamily="18" charset="0"/>
                                      </a:rPr>
                                      <m:t>2</m:t>
                                    </m:r>
                                  </m:sup>
                                </m:sSup>
                              </m:oMath>
                            </m:oMathPara>
                          </a14:m>
                          <a:endParaRPr lang="en-GB" dirty="0"/>
                        </a:p>
                        <a:p>
                          <a:r>
                            <a:rPr lang="en-GB" sz="1200" dirty="0"/>
                            <a:t>i.e. average squared distance from</a:t>
                          </a:r>
                          <a:r>
                            <a:rPr lang="en-GB" sz="1200" baseline="0" dirty="0"/>
                            <a:t> the mean</a:t>
                          </a:r>
                          <a:endParaRPr lang="en-GB" sz="12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m:rPr>
                                        <m:sty m:val="p"/>
                                      </m:rPr>
                                      <a:rPr lang="en-GB" smtClean="0">
                                        <a:latin typeface="Cambria Math" panose="02040503050406030204" pitchFamily="18" charset="0"/>
                                      </a:rPr>
                                      <m:t>Σ</m:t>
                                    </m:r>
                                    <m:sSup>
                                      <m:sSupPr>
                                        <m:ctrlPr>
                                          <a:rPr lang="en-GB" i="1" smtClean="0">
                                            <a:latin typeface="Cambria Math" panose="02040503050406030204" pitchFamily="18" charset="0"/>
                                          </a:rPr>
                                        </m:ctrlPr>
                                      </m:sSupPr>
                                      <m:e>
                                        <m:r>
                                          <a:rPr lang="en-GB" smtClean="0">
                                            <a:latin typeface="Cambria Math" panose="02040503050406030204" pitchFamily="18" charset="0"/>
                                          </a:rPr>
                                          <m:t>𝑋</m:t>
                                        </m:r>
                                      </m:e>
                                      <m:sup>
                                        <m:r>
                                          <a:rPr lang="en-GB" smtClean="0">
                                            <a:latin typeface="Cambria Math" panose="02040503050406030204" pitchFamily="18" charset="0"/>
                                          </a:rPr>
                                          <m:t>2</m:t>
                                        </m:r>
                                      </m:sup>
                                    </m:sSup>
                                  </m:num>
                                  <m:den>
                                    <m:r>
                                      <a:rPr lang="en-GB" smtClean="0">
                                        <a:latin typeface="Cambria Math" panose="02040503050406030204" pitchFamily="18" charset="0"/>
                                      </a:rPr>
                                      <m:t>𝑛</m:t>
                                    </m:r>
                                  </m:den>
                                </m:f>
                                <m:r>
                                  <a:rPr lang="en-GB" smtClean="0">
                                    <a:latin typeface="Cambria Math" panose="02040503050406030204" pitchFamily="18" charset="0"/>
                                  </a:rPr>
                                  <m:t>−</m:t>
                                </m:r>
                                <m:sSup>
                                  <m:sSupPr>
                                    <m:ctrlPr>
                                      <a:rPr lang="en-GB" i="1" smtClean="0">
                                        <a:latin typeface="Cambria Math" panose="02040503050406030204" pitchFamily="18" charset="0"/>
                                      </a:rPr>
                                    </m:ctrlPr>
                                  </m:sSupPr>
                                  <m:e>
                                    <m:r>
                                      <a:rPr lang="en-GB" smtClean="0">
                                        <a:latin typeface="Cambria Math" panose="02040503050406030204" pitchFamily="18" charset="0"/>
                                      </a:rPr>
                                      <m:t>𝜇</m:t>
                                    </m:r>
                                  </m:e>
                                  <m:sup>
                                    <m:r>
                                      <a:rPr lang="en-GB" smtClean="0">
                                        <a:latin typeface="Cambria Math" panose="02040503050406030204" pitchFamily="18" charset="0"/>
                                      </a:rPr>
                                      <m:t>2</m:t>
                                    </m:r>
                                  </m:sup>
                                </m:sSup>
                              </m:oMath>
                            </m:oMathPara>
                          </a14:m>
                          <a:endParaRPr lang="en-GB" dirty="0"/>
                        </a:p>
                      </a:txBody>
                      <a:tcPr/>
                    </a:tc>
                    <a:extLst>
                      <a:ext uri="{0D108BD9-81ED-4DB2-BD59-A6C34878D82A}">
                        <a16:rowId xmlns:a16="http://schemas.microsoft.com/office/drawing/2014/main" val="10001"/>
                      </a:ext>
                    </a:extLst>
                  </a:tr>
                  <a:tr h="370840">
                    <a:tc>
                      <a:txBody>
                        <a:bodyPr/>
                        <a:lstStyle/>
                        <a:p>
                          <a:r>
                            <a:rPr lang="en-GB" dirty="0"/>
                            <a:t>Sample</a:t>
                          </a:r>
                          <a:r>
                            <a:rPr lang="en-GB" baseline="0" dirty="0"/>
                            <a:t> Variance (</a:t>
                          </a:r>
                          <a14:m>
                            <m:oMath xmlns:m="http://schemas.openxmlformats.org/officeDocument/2006/math">
                              <m:sSup>
                                <m:sSupPr>
                                  <m:ctrlPr>
                                    <a:rPr lang="en-GB" i="1" baseline="0" smtClean="0">
                                      <a:latin typeface="Cambria Math" panose="02040503050406030204" pitchFamily="18" charset="0"/>
                                    </a:rPr>
                                  </m:ctrlPr>
                                </m:sSupPr>
                                <m:e>
                                  <m:r>
                                    <a:rPr lang="en-GB" baseline="0" smtClean="0">
                                      <a:latin typeface="Cambria Math" panose="02040503050406030204" pitchFamily="18" charset="0"/>
                                    </a:rPr>
                                    <m:t>𝑆</m:t>
                                  </m:r>
                                </m:e>
                                <m:sup>
                                  <m:r>
                                    <a:rPr lang="en-GB" baseline="0" smtClean="0">
                                      <a:latin typeface="Cambria Math" panose="02040503050406030204" pitchFamily="18" charset="0"/>
                                    </a:rPr>
                                    <m:t>2</m:t>
                                  </m:r>
                                </m:sup>
                              </m:sSup>
                            </m:oMath>
                          </a14:m>
                          <a:r>
                            <a:rPr lang="en-GB" dirty="0"/>
                            <a:t>)</a:t>
                          </a:r>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smtClean="0">
                                        <a:latin typeface="Cambria Math" panose="02040503050406030204" pitchFamily="18" charset="0"/>
                                      </a:rPr>
                                      <m:t>1</m:t>
                                    </m:r>
                                  </m:num>
                                  <m:den>
                                    <m:r>
                                      <a:rPr lang="en-GB" smtClean="0">
                                        <a:latin typeface="Cambria Math" panose="02040503050406030204" pitchFamily="18" charset="0"/>
                                      </a:rPr>
                                      <m:t>𝑛</m:t>
                                    </m:r>
                                    <m:r>
                                      <a:rPr lang="en-GB" smtClean="0">
                                        <a:latin typeface="Cambria Math" panose="02040503050406030204" pitchFamily="18" charset="0"/>
                                      </a:rPr>
                                      <m:t>−1</m:t>
                                    </m:r>
                                  </m:den>
                                </m:f>
                                <m:r>
                                  <m:rPr>
                                    <m:sty m:val="p"/>
                                  </m:rPr>
                                  <a:rPr lang="en-GB" smtClean="0">
                                    <a:latin typeface="Cambria Math" panose="02040503050406030204" pitchFamily="18" charset="0"/>
                                  </a:rPr>
                                  <m:t>Σ</m:t>
                                </m:r>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smtClean="0">
                                            <a:latin typeface="Cambria Math" panose="02040503050406030204" pitchFamily="18" charset="0"/>
                                          </a:rPr>
                                          <m:t>𝑋</m:t>
                                        </m:r>
                                        <m:r>
                                          <a:rPr lang="en-GB" smtClean="0">
                                            <a:latin typeface="Cambria Math" panose="02040503050406030204" pitchFamily="18" charset="0"/>
                                          </a:rPr>
                                          <m:t>−</m:t>
                                        </m:r>
                                        <m:r>
                                          <a:rPr lang="en-GB" smtClean="0">
                                            <a:latin typeface="Cambria Math" panose="02040503050406030204" pitchFamily="18" charset="0"/>
                                          </a:rPr>
                                          <m:t>𝜇</m:t>
                                        </m:r>
                                      </m:e>
                                    </m:d>
                                  </m:e>
                                  <m:sup>
                                    <m:r>
                                      <a:rPr lang="en-GB" smtClean="0">
                                        <a:latin typeface="Cambria Math" panose="02040503050406030204" pitchFamily="18" charset="0"/>
                                      </a:rPr>
                                      <m:t>2</m:t>
                                    </m:r>
                                  </m:sup>
                                </m:sSup>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smtClean="0">
                                        <a:latin typeface="Cambria Math" panose="02040503050406030204" pitchFamily="18" charset="0"/>
                                      </a:rPr>
                                      <m:t>1</m:t>
                                    </m:r>
                                  </m:num>
                                  <m:den>
                                    <m:r>
                                      <a:rPr lang="en-GB" smtClean="0">
                                        <a:latin typeface="Cambria Math" panose="02040503050406030204" pitchFamily="18" charset="0"/>
                                      </a:rPr>
                                      <m:t>𝑛</m:t>
                                    </m:r>
                                    <m:r>
                                      <a:rPr lang="en-GB" smtClean="0">
                                        <a:latin typeface="Cambria Math" panose="02040503050406030204" pitchFamily="18" charset="0"/>
                                      </a:rPr>
                                      <m:t>−1</m:t>
                                    </m:r>
                                  </m:den>
                                </m:f>
                                <m:r>
                                  <a:rPr lang="en-GB" smtClean="0">
                                    <a:latin typeface="Cambria Math" panose="02040503050406030204" pitchFamily="18" charset="0"/>
                                  </a:rPr>
                                  <m:t>(</m:t>
                                </m:r>
                                <m:r>
                                  <m:rPr>
                                    <m:sty m:val="p"/>
                                  </m:rPr>
                                  <a:rPr lang="en-GB" smtClean="0">
                                    <a:latin typeface="Cambria Math" panose="02040503050406030204" pitchFamily="18" charset="0"/>
                                  </a:rPr>
                                  <m:t>Σ</m:t>
                                </m:r>
                                <m:sSup>
                                  <m:sSupPr>
                                    <m:ctrlPr>
                                      <a:rPr lang="en-GB" i="1" smtClean="0">
                                        <a:latin typeface="Cambria Math" panose="02040503050406030204" pitchFamily="18" charset="0"/>
                                      </a:rPr>
                                    </m:ctrlPr>
                                  </m:sSupPr>
                                  <m:e>
                                    <m:r>
                                      <a:rPr lang="en-GB" smtClean="0">
                                        <a:latin typeface="Cambria Math" panose="02040503050406030204" pitchFamily="18" charset="0"/>
                                      </a:rPr>
                                      <m:t>𝑋</m:t>
                                    </m:r>
                                  </m:e>
                                  <m:sup>
                                    <m:r>
                                      <a:rPr lang="en-GB" smtClean="0">
                                        <a:latin typeface="Cambria Math" panose="02040503050406030204" pitchFamily="18" charset="0"/>
                                      </a:rPr>
                                      <m:t>2</m:t>
                                    </m:r>
                                  </m:sup>
                                </m:sSup>
                                <m:r>
                                  <a:rPr lang="en-GB" smtClean="0">
                                    <a:latin typeface="Cambria Math" panose="02040503050406030204" pitchFamily="18" charset="0"/>
                                  </a:rPr>
                                  <m:t>−</m:t>
                                </m:r>
                                <m:r>
                                  <a:rPr lang="en-GB" smtClean="0">
                                    <a:latin typeface="Cambria Math" panose="02040503050406030204" pitchFamily="18" charset="0"/>
                                  </a:rPr>
                                  <m:t>𝑛</m:t>
                                </m:r>
                                <m:sSup>
                                  <m:sSupPr>
                                    <m:ctrlPr>
                                      <a:rPr lang="en-GB" i="1" smtClean="0">
                                        <a:latin typeface="Cambria Math" panose="02040503050406030204" pitchFamily="18" charset="0"/>
                                      </a:rPr>
                                    </m:ctrlPr>
                                  </m:sSupPr>
                                  <m:e>
                                    <m:acc>
                                      <m:accPr>
                                        <m:chr m:val="̅"/>
                                        <m:ctrlPr>
                                          <a:rPr lang="en-GB" i="1" smtClean="0">
                                            <a:latin typeface="Cambria Math" panose="02040503050406030204" pitchFamily="18" charset="0"/>
                                          </a:rPr>
                                        </m:ctrlPr>
                                      </m:accPr>
                                      <m:e>
                                        <m:r>
                                          <a:rPr lang="en-GB" smtClean="0">
                                            <a:latin typeface="Cambria Math" panose="02040503050406030204" pitchFamily="18" charset="0"/>
                                          </a:rPr>
                                          <m:t>𝑋</m:t>
                                        </m:r>
                                      </m:e>
                                    </m:acc>
                                  </m:e>
                                  <m:sup>
                                    <m:r>
                                      <a:rPr lang="en-GB" smtClean="0">
                                        <a:latin typeface="Cambria Math" panose="02040503050406030204" pitchFamily="18" charset="0"/>
                                      </a:rPr>
                                      <m:t>2</m:t>
                                    </m:r>
                                  </m:sup>
                                </m:sSup>
                                <m:r>
                                  <a:rPr lang="en-GB" smtClean="0">
                                    <a:latin typeface="Cambria Math" panose="02040503050406030204" pitchFamily="18" charset="0"/>
                                  </a:rPr>
                                  <m:t>)</m:t>
                                </m:r>
                              </m:oMath>
                            </m:oMathPara>
                          </a14:m>
                          <a:endParaRPr lang="en-GB" dirty="0"/>
                        </a:p>
                      </a:txBody>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1367127401"/>
                  </p:ext>
                </p:extLst>
              </p:nvPr>
            </p:nvGraphicFramePr>
            <p:xfrm>
              <a:off x="1309752" y="4435371"/>
              <a:ext cx="6380480" cy="2008759"/>
            </p:xfrm>
            <a:graphic>
              <a:graphicData uri="http://schemas.openxmlformats.org/drawingml/2006/table">
                <a:tbl>
                  <a:tblPr firstRow="1" bandRow="1">
                    <a:tableStyleId>{073A0DAA-6AF3-43AB-8588-CEC1D06C72B9}</a:tableStyleId>
                  </a:tblPr>
                  <a:tblGrid>
                    <a:gridCol w="2032000"/>
                    <a:gridCol w="2032000"/>
                    <a:gridCol w="2316480"/>
                  </a:tblGrid>
                  <a:tr h="370840">
                    <a:tc>
                      <a:txBody>
                        <a:bodyPr/>
                        <a:lstStyle/>
                        <a:p>
                          <a:r>
                            <a:rPr lang="en-GB" dirty="0" smtClean="0"/>
                            <a:t>Variance Type</a:t>
                          </a:r>
                          <a:endParaRPr lang="en-GB" dirty="0"/>
                        </a:p>
                      </a:txBody>
                      <a:tcPr/>
                    </a:tc>
                    <a:tc>
                      <a:txBody>
                        <a:bodyPr/>
                        <a:lstStyle/>
                        <a:p>
                          <a:r>
                            <a:rPr lang="en-GB" dirty="0" smtClean="0"/>
                            <a:t>Definition</a:t>
                          </a:r>
                          <a:endParaRPr lang="en-GB" dirty="0"/>
                        </a:p>
                      </a:txBody>
                      <a:tcPr/>
                    </a:tc>
                    <a:tc>
                      <a:txBody>
                        <a:bodyPr/>
                        <a:lstStyle/>
                        <a:p>
                          <a:r>
                            <a:rPr lang="en-GB" dirty="0" smtClean="0"/>
                            <a:t>Simplified (“</a:t>
                          </a:r>
                          <a:r>
                            <a:rPr lang="en-GB" dirty="0" err="1" smtClean="0"/>
                            <a:t>msmsm</a:t>
                          </a:r>
                          <a:r>
                            <a:rPr lang="en-GB" dirty="0" smtClean="0"/>
                            <a:t>”)</a:t>
                          </a:r>
                          <a:endParaRPr lang="en-GB" dirty="0"/>
                        </a:p>
                      </a:txBody>
                      <a:tcPr/>
                    </a:tc>
                  </a:tr>
                  <a:tr h="972566">
                    <a:tc>
                      <a:txBody>
                        <a:bodyPr/>
                        <a:lstStyle/>
                        <a:p>
                          <a:endParaRPr lang="en-US"/>
                        </a:p>
                      </a:txBody>
                      <a:tcPr>
                        <a:blipFill rotWithShape="1">
                          <a:blip r:embed="rId4"/>
                          <a:stretch>
                            <a:fillRect l="-300" t="-41509" r="-214414" b="-79245"/>
                          </a:stretch>
                        </a:blipFill>
                      </a:tcPr>
                    </a:tc>
                    <a:tc>
                      <a:txBody>
                        <a:bodyPr/>
                        <a:lstStyle/>
                        <a:p>
                          <a:endParaRPr lang="en-US"/>
                        </a:p>
                      </a:txBody>
                      <a:tcPr>
                        <a:blipFill rotWithShape="1">
                          <a:blip r:embed="rId4"/>
                          <a:stretch>
                            <a:fillRect l="-100000" t="-41509" r="-113772" b="-79245"/>
                          </a:stretch>
                        </a:blipFill>
                      </a:tcPr>
                    </a:tc>
                    <a:tc>
                      <a:txBody>
                        <a:bodyPr/>
                        <a:lstStyle/>
                        <a:p>
                          <a:endParaRPr lang="en-US"/>
                        </a:p>
                      </a:txBody>
                      <a:tcPr>
                        <a:blipFill rotWithShape="1">
                          <a:blip r:embed="rId4"/>
                          <a:stretch>
                            <a:fillRect l="-175789" t="-41509" b="-79245"/>
                          </a:stretch>
                        </a:blipFill>
                      </a:tcPr>
                    </a:tc>
                  </a:tr>
                  <a:tr h="665353">
                    <a:tc>
                      <a:txBody>
                        <a:bodyPr/>
                        <a:lstStyle/>
                        <a:p>
                          <a:endParaRPr lang="en-US"/>
                        </a:p>
                      </a:txBody>
                      <a:tcPr>
                        <a:blipFill rotWithShape="1">
                          <a:blip r:embed="rId4"/>
                          <a:stretch>
                            <a:fillRect l="-300" t="-206422" r="-214414" b="-15596"/>
                          </a:stretch>
                        </a:blipFill>
                      </a:tcPr>
                    </a:tc>
                    <a:tc>
                      <a:txBody>
                        <a:bodyPr/>
                        <a:lstStyle/>
                        <a:p>
                          <a:endParaRPr lang="en-US"/>
                        </a:p>
                      </a:txBody>
                      <a:tcPr>
                        <a:blipFill rotWithShape="1">
                          <a:blip r:embed="rId4"/>
                          <a:stretch>
                            <a:fillRect l="-100000" t="-206422" r="-113772" b="-15596"/>
                          </a:stretch>
                        </a:blipFill>
                      </a:tcPr>
                    </a:tc>
                    <a:tc>
                      <a:txBody>
                        <a:bodyPr/>
                        <a:lstStyle/>
                        <a:p>
                          <a:endParaRPr lang="en-US"/>
                        </a:p>
                      </a:txBody>
                      <a:tcPr>
                        <a:blipFill rotWithShape="1">
                          <a:blip r:embed="rId4"/>
                          <a:stretch>
                            <a:fillRect l="-175789" t="-206422" b="-15596"/>
                          </a:stretch>
                        </a:blipFill>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22956" y="3573016"/>
                <a:ext cx="8496944" cy="646331"/>
              </a:xfrm>
              <a:prstGeom prst="rect">
                <a:avLst/>
              </a:prstGeom>
              <a:noFill/>
            </p:spPr>
            <p:txBody>
              <a:bodyPr wrap="square" rtlCol="0">
                <a:spAutoFit/>
              </a:bodyPr>
              <a:lstStyle/>
              <a:p>
                <a:r>
                  <a:rPr lang="en-GB" dirty="0"/>
                  <a:t>We can modified the formula for variance of a sample to give us an </a:t>
                </a:r>
                <a:r>
                  <a:rPr lang="en-GB" b="1" dirty="0"/>
                  <a:t>unbiased estimator for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oMath>
                </a14:m>
                <a:r>
                  <a:rPr lang="en-GB"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322956" y="3573016"/>
                <a:ext cx="8496944" cy="646331"/>
              </a:xfrm>
              <a:prstGeom prst="rect">
                <a:avLst/>
              </a:prstGeom>
              <a:blipFill rotWithShape="1">
                <a:blip r:embed="rId5"/>
                <a:stretch>
                  <a:fillRect l="-646" t="-4717" b="-15094"/>
                </a:stretch>
              </a:blipFill>
            </p:spPr>
            <p:txBody>
              <a:bodyPr/>
              <a:lstStyle/>
              <a:p>
                <a:r>
                  <a:rPr lang="en-GB">
                    <a:noFill/>
                  </a:rPr>
                  <a:t> </a:t>
                </a:r>
              </a:p>
            </p:txBody>
          </p:sp>
        </mc:Fallback>
      </mc:AlternateContent>
      <p:sp>
        <p:nvSpPr>
          <p:cNvPr id="11" name="Rectangle 10"/>
          <p:cNvSpPr/>
          <p:nvPr/>
        </p:nvSpPr>
        <p:spPr>
          <a:xfrm>
            <a:off x="3347864" y="4797152"/>
            <a:ext cx="2016224"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5364088" y="4797152"/>
            <a:ext cx="2304256" cy="936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3347864" y="5733256"/>
            <a:ext cx="2016224"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5364088" y="5733256"/>
            <a:ext cx="2304256"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Rectangle 6">
            <a:hlinkClick r:id="rId6" action="ppaction://hlinksldjump"/>
          </p:cNvPr>
          <p:cNvSpPr/>
          <p:nvPr/>
        </p:nvSpPr>
        <p:spPr>
          <a:xfrm>
            <a:off x="7671642" y="5949280"/>
            <a:ext cx="1330496" cy="504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See Proof &gt;</a:t>
            </a:r>
          </a:p>
        </p:txBody>
      </p:sp>
      <mc:AlternateContent xmlns:mc="http://schemas.openxmlformats.org/markup-compatibility/2006" xmlns:a14="http://schemas.microsoft.com/office/drawing/2010/main">
        <mc:Choice Requires="a14">
          <p:sp>
            <p:nvSpPr>
              <p:cNvPr id="15" name="TextBox 14"/>
              <p:cNvSpPr txBox="1"/>
              <p:nvPr/>
            </p:nvSpPr>
            <p:spPr>
              <a:xfrm>
                <a:off x="1324821" y="3990774"/>
                <a:ext cx="693324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S</a:t>
                </a:r>
                <a:r>
                  <a:rPr lang="en-GB" baseline="30000" dirty="0"/>
                  <a:t>2</a:t>
                </a:r>
                <a:r>
                  <a:rPr lang="en-GB" dirty="0"/>
                  <a:t>is an unbiased estimator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oMath>
                </a14:m>
                <a:r>
                  <a:rPr lang="en-GB" dirty="0"/>
                  <a:t>, i.e. </a:t>
                </a:r>
                <a14:m>
                  <m:oMath xmlns:m="http://schemas.openxmlformats.org/officeDocument/2006/math">
                    <m:r>
                      <a:rPr lang="en-GB" b="0" i="1" smtClean="0">
                        <a:latin typeface="Cambria Math"/>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a:rPr>
                              <m:t>𝑆</m:t>
                            </m:r>
                          </m:e>
                          <m:sup>
                            <m:r>
                              <a:rPr lang="en-GB" b="0" i="1" smtClean="0">
                                <a:latin typeface="Cambria Math"/>
                              </a:rPr>
                              <m:t>2</m:t>
                            </m:r>
                          </m:sup>
                        </m:sSup>
                      </m:e>
                    </m:d>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oMath>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1324821" y="3990774"/>
                <a:ext cx="6933242" cy="369332"/>
              </a:xfrm>
              <a:prstGeom prst="rect">
                <a:avLst/>
              </a:prstGeom>
              <a:blipFill rotWithShape="0">
                <a:blip r:embed="rId7"/>
                <a:stretch>
                  <a:fillRect l="-525" t="-7813" b="-21875"/>
                </a:stretch>
              </a:blipFill>
            </p:spPr>
            <p:txBody>
              <a:bodyPr/>
              <a:lstStyle/>
              <a:p>
                <a:r>
                  <a:rPr lang="en-IN">
                    <a:noFill/>
                  </a:rPr>
                  <a:t> </a:t>
                </a:r>
              </a:p>
            </p:txBody>
          </p:sp>
        </mc:Fallback>
      </mc:AlternateContent>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212</a:t>
            </a:fld>
            <a:endParaRPr lang="en-GB"/>
          </a:p>
        </p:txBody>
      </p:sp>
    </p:spTree>
    <p:extLst>
      <p:ext uri="{BB962C8B-B14F-4D97-AF65-F5344CB8AC3E}">
        <p14:creationId xmlns:p14="http://schemas.microsoft.com/office/powerpoint/2010/main" val="159385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31" restart="whenNotActive" fill="hold" evtFilter="cancelBubble" nodeType="interactiveSeq">
                <p:stCondLst>
                  <p:cond evt="onClick" delay="0">
                    <p:tgtEl>
                      <p:spTgt spid="12"/>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43" restart="whenNotActive" fill="hold" evtFilter="cancelBubble" nodeType="interactiveSeq">
                <p:stCondLst>
                  <p:cond evt="onClick" delay="0">
                    <p:tgtEl>
                      <p:spTgt spid="14"/>
                    </p:tgtEl>
                  </p:cond>
                </p:stCondLst>
                <p:endSync evt="end" delay="0">
                  <p:rtn val="all"/>
                </p:endSync>
                <p:childTnLst>
                  <p:par>
                    <p:cTn id="44" fill="hold">
                      <p:stCondLst>
                        <p:cond delay="0"/>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6" grpId="0" animBg="1"/>
      <p:bldP spid="9" grpId="0" animBg="1"/>
      <p:bldP spid="11" grpId="0" animBg="1"/>
      <p:bldP spid="11" grpId="1" animBg="1"/>
      <p:bldP spid="12" grpId="0" animBg="1"/>
      <p:bldP spid="12" grpId="1" animBg="1"/>
      <p:bldP spid="13" grpId="0" animBg="1"/>
      <p:bldP spid="13" grpId="1" animBg="1"/>
      <p:bldP spid="14" grpId="0" animBg="1"/>
      <p:bldP spid="14" grpId="1" animBg="1"/>
      <p:bldP spid="1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Notation for estimators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3744416" cy="38106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𝜃</m:t>
                        </m:r>
                      </m:e>
                    </m:acc>
                  </m:oMath>
                </a14:m>
                <a:r>
                  <a:rPr lang="en-GB" dirty="0"/>
                  <a:t> represents an estimator of </a:t>
                </a:r>
                <a14:m>
                  <m:oMath xmlns:m="http://schemas.openxmlformats.org/officeDocument/2006/math">
                    <m:r>
                      <a:rPr lang="en-GB" b="0" i="1" smtClean="0">
                        <a:latin typeface="Cambria Math" panose="02040503050406030204" pitchFamily="18" charset="0"/>
                      </a:rPr>
                      <m:t>𝜃</m:t>
                    </m:r>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3744416" cy="381066"/>
              </a:xfrm>
              <a:prstGeom prst="rect">
                <a:avLst/>
              </a:prstGeom>
              <a:blipFill rotWithShape="0">
                <a:blip r:embed="rId2"/>
                <a:stretch>
                  <a:fillRect l="-1133" t="-4478" b="-194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67744" y="1594156"/>
                <a:ext cx="3672408"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𝜇</m:t>
                          </m:r>
                        </m:e>
                      </m:acc>
                      <m:r>
                        <a:rPr lang="en-GB" sz="3600" b="0" i="1" smtClean="0">
                          <a:latin typeface="Cambria Math" panose="02040503050406030204" pitchFamily="18" charset="0"/>
                        </a:rPr>
                        <m:t>=</m:t>
                      </m:r>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𝑋</m:t>
                          </m:r>
                        </m:e>
                      </m:acc>
                    </m:oMath>
                    <m:oMath xmlns:m="http://schemas.openxmlformats.org/officeDocument/2006/math">
                      <m:sSup>
                        <m:sSupPr>
                          <m:ctrlPr>
                            <a:rPr lang="en-GB" sz="3600" b="0" i="1" smtClean="0">
                              <a:latin typeface="Cambria Math" panose="02040503050406030204" pitchFamily="18" charset="0"/>
                            </a:rPr>
                          </m:ctrlPr>
                        </m:s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𝜎</m:t>
                              </m:r>
                            </m:e>
                          </m:acc>
                        </m:e>
                        <m:sup>
                          <m:r>
                            <a:rPr lang="en-GB" sz="3600" b="0" i="1" smtClean="0">
                              <a:latin typeface="Cambria Math" panose="02040503050406030204" pitchFamily="18" charset="0"/>
                            </a:rPr>
                            <m:t>2</m:t>
                          </m:r>
                        </m:sup>
                      </m:sSup>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𝑆</m:t>
                          </m:r>
                        </m:e>
                        <m:sup>
                          <m:r>
                            <a:rPr lang="en-GB" sz="3600" b="0" i="1" smtClean="0">
                              <a:latin typeface="Cambria Math" panose="02040503050406030204" pitchFamily="18" charset="0"/>
                            </a:rPr>
                            <m:t>2</m:t>
                          </m:r>
                        </m:sup>
                      </m:sSup>
                    </m:oMath>
                  </m:oMathPara>
                </a14:m>
                <a:endParaRPr lang="en-GB"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2267744" y="1594156"/>
                <a:ext cx="3672408" cy="1200329"/>
              </a:xfrm>
              <a:prstGeom prst="rect">
                <a:avLst/>
              </a:prstGeom>
              <a:blipFill rotWithShape="0">
                <a:blip r:embed="rId3"/>
                <a:stretch>
                  <a:fillRect/>
                </a:stretch>
              </a:blipFill>
            </p:spPr>
            <p:txBody>
              <a:bodyPr/>
              <a:lstStyle/>
              <a:p>
                <a:r>
                  <a:rPr lang="en-GB">
                    <a:noFill/>
                  </a:rPr>
                  <a:t> </a:t>
                </a:r>
              </a:p>
            </p:txBody>
          </p:sp>
        </mc:Fallback>
      </mc:AlternateContent>
      <p:sp>
        <p:nvSpPr>
          <p:cNvPr id="8" name="Rectangle 7"/>
          <p:cNvSpPr/>
          <p:nvPr/>
        </p:nvSpPr>
        <p:spPr>
          <a:xfrm>
            <a:off x="4139952" y="1591186"/>
            <a:ext cx="1800200" cy="6031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4355976" y="2176931"/>
            <a:ext cx="1800200" cy="6031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213</a:t>
            </a:fld>
            <a:endParaRPr lang="en-GB"/>
          </a:p>
        </p:txBody>
      </p:sp>
    </p:spTree>
    <p:extLst>
      <p:ext uri="{BB962C8B-B14F-4D97-AF65-F5344CB8AC3E}">
        <p14:creationId xmlns:p14="http://schemas.microsoft.com/office/powerpoint/2010/main" val="1128747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8" grpId="0" animBg="1"/>
      <p:bldP spid="9"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363272"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table below summarises the number of breakdowns, </a:t>
                </a:r>
                <a14:m>
                  <m:oMath xmlns:m="http://schemas.openxmlformats.org/officeDocument/2006/math">
                    <m:r>
                      <a:rPr lang="en-GB" b="0" i="1" smtClean="0">
                        <a:latin typeface="Cambria Math" panose="02040503050406030204" pitchFamily="18" charset="0"/>
                      </a:rPr>
                      <m:t>𝑥</m:t>
                    </m:r>
                  </m:oMath>
                </a14:m>
                <a:r>
                  <a:rPr lang="en-GB" dirty="0"/>
                  <a:t>, on a town’s bypass on 30 randomly chosen days.</a:t>
                </a:r>
              </a:p>
              <a:p>
                <a:endParaRPr lang="en-GB" dirty="0"/>
              </a:p>
              <a:p>
                <a:r>
                  <a:rPr lang="en-GB" dirty="0"/>
                  <a:t>Calculate unbiased estimates of the mean and variance of the number of breakdowns.</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363272" cy="1200329"/>
              </a:xfrm>
              <a:prstGeom prst="rect">
                <a:avLst/>
              </a:prstGeom>
              <a:blipFill rotWithShape="0">
                <a:blip r:embed="rId2"/>
                <a:stretch>
                  <a:fillRect b="-448"/>
                </a:stretch>
              </a:blipFill>
              <a:effectLst>
                <a:outerShdw blurRad="63500" sx="102000" sy="102000" algn="ctr" rotWithShape="0">
                  <a:prstClr val="black">
                    <a:alpha val="40000"/>
                  </a:prstClr>
                </a:outerShdw>
              </a:effectLst>
            </p:spPr>
            <p:txBody>
              <a:bodyPr/>
              <a:lstStyle/>
              <a:p>
                <a:r>
                  <a:rPr lang="en-IN">
                    <a:noFill/>
                  </a:rPr>
                  <a:t> </a:t>
                </a:r>
              </a:p>
            </p:txBody>
          </p:sp>
        </mc:Fallback>
      </mc:AlternateContent>
      <p:graphicFrame>
        <p:nvGraphicFramePr>
          <p:cNvPr id="6" name="Table 5"/>
          <p:cNvGraphicFramePr>
            <a:graphicFrameLocks noGrp="1"/>
          </p:cNvGraphicFramePr>
          <p:nvPr/>
        </p:nvGraphicFramePr>
        <p:xfrm>
          <a:off x="2339752" y="2492896"/>
          <a:ext cx="4027234" cy="741680"/>
        </p:xfrm>
        <a:graphic>
          <a:graphicData uri="http://schemas.openxmlformats.org/drawingml/2006/table">
            <a:tbl>
              <a:tblPr firstCol="1" bandRow="1">
                <a:tableStyleId>{073A0DAA-6AF3-43AB-8588-CEC1D06C72B9}</a:tableStyleId>
              </a:tblPr>
              <a:tblGrid>
                <a:gridCol w="1522794">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5">
                  <a:extLst>
                    <a:ext uri="{9D8B030D-6E8A-4147-A177-3AD203B41FA5}">
                      <a16:colId xmlns:a16="http://schemas.microsoft.com/office/drawing/2014/main" val="20002"/>
                    </a:ext>
                  </a:extLst>
                </a:gridCol>
                <a:gridCol w="313055">
                  <a:extLst>
                    <a:ext uri="{9D8B030D-6E8A-4147-A177-3AD203B41FA5}">
                      <a16:colId xmlns:a16="http://schemas.microsoft.com/office/drawing/2014/main" val="20003"/>
                    </a:ext>
                  </a:extLst>
                </a:gridCol>
                <a:gridCol w="313055">
                  <a:extLst>
                    <a:ext uri="{9D8B030D-6E8A-4147-A177-3AD203B41FA5}">
                      <a16:colId xmlns:a16="http://schemas.microsoft.com/office/drawing/2014/main" val="20004"/>
                    </a:ext>
                  </a:extLst>
                </a:gridCol>
                <a:gridCol w="313055">
                  <a:extLst>
                    <a:ext uri="{9D8B030D-6E8A-4147-A177-3AD203B41FA5}">
                      <a16:colId xmlns:a16="http://schemas.microsoft.com/office/drawing/2014/main" val="20005"/>
                    </a:ext>
                  </a:extLst>
                </a:gridCol>
                <a:gridCol w="313055">
                  <a:extLst>
                    <a:ext uri="{9D8B030D-6E8A-4147-A177-3AD203B41FA5}">
                      <a16:colId xmlns:a16="http://schemas.microsoft.com/office/drawing/2014/main" val="20006"/>
                    </a:ext>
                  </a:extLst>
                </a:gridCol>
                <a:gridCol w="313055">
                  <a:extLst>
                    <a:ext uri="{9D8B030D-6E8A-4147-A177-3AD203B41FA5}">
                      <a16:colId xmlns:a16="http://schemas.microsoft.com/office/drawing/2014/main" val="20007"/>
                    </a:ext>
                  </a:extLst>
                </a:gridCol>
                <a:gridCol w="313055">
                  <a:extLst>
                    <a:ext uri="{9D8B030D-6E8A-4147-A177-3AD203B41FA5}">
                      <a16:colId xmlns:a16="http://schemas.microsoft.com/office/drawing/2014/main" val="20008"/>
                    </a:ext>
                  </a:extLst>
                </a:gridCol>
              </a:tblGrid>
              <a:tr h="370840">
                <a:tc>
                  <a:txBody>
                    <a:bodyPr/>
                    <a:lstStyle/>
                    <a:p>
                      <a:r>
                        <a:rPr lang="en-GB" sz="1400" dirty="0" err="1"/>
                        <a:t>Num</a:t>
                      </a:r>
                      <a:r>
                        <a:rPr lang="en-GB" sz="1400" dirty="0"/>
                        <a:t> breakdowns</a:t>
                      </a:r>
                    </a:p>
                  </a:txBody>
                  <a:tcPr/>
                </a:tc>
                <a:tc>
                  <a:txBody>
                    <a:bodyPr/>
                    <a:lstStyle/>
                    <a:p>
                      <a:r>
                        <a:rPr lang="en-GB" sz="1400" dirty="0"/>
                        <a:t>2</a:t>
                      </a:r>
                    </a:p>
                  </a:txBody>
                  <a:tcPr/>
                </a:tc>
                <a:tc>
                  <a:txBody>
                    <a:bodyPr/>
                    <a:lstStyle/>
                    <a:p>
                      <a:r>
                        <a:rPr lang="en-GB" sz="1400" dirty="0"/>
                        <a:t>3</a:t>
                      </a:r>
                    </a:p>
                  </a:txBody>
                  <a:tcPr/>
                </a:tc>
                <a:tc>
                  <a:txBody>
                    <a:bodyPr/>
                    <a:lstStyle/>
                    <a:p>
                      <a:r>
                        <a:rPr lang="en-GB" sz="1400" dirty="0"/>
                        <a:t>4</a:t>
                      </a:r>
                    </a:p>
                  </a:txBody>
                  <a:tcPr/>
                </a:tc>
                <a:tc>
                  <a:txBody>
                    <a:bodyPr/>
                    <a:lstStyle/>
                    <a:p>
                      <a:r>
                        <a:rPr lang="en-GB" sz="1400" dirty="0"/>
                        <a:t>5</a:t>
                      </a:r>
                    </a:p>
                  </a:txBody>
                  <a:tcPr/>
                </a:tc>
                <a:tc>
                  <a:txBody>
                    <a:bodyPr/>
                    <a:lstStyle/>
                    <a:p>
                      <a:r>
                        <a:rPr lang="en-GB" sz="1400" dirty="0"/>
                        <a:t>6</a:t>
                      </a:r>
                    </a:p>
                  </a:txBody>
                  <a:tcPr/>
                </a:tc>
                <a:tc>
                  <a:txBody>
                    <a:bodyPr/>
                    <a:lstStyle/>
                    <a:p>
                      <a:r>
                        <a:rPr lang="en-GB" sz="1400" dirty="0"/>
                        <a:t>7</a:t>
                      </a:r>
                    </a:p>
                  </a:txBody>
                  <a:tcPr/>
                </a:tc>
                <a:tc>
                  <a:txBody>
                    <a:bodyPr/>
                    <a:lstStyle/>
                    <a:p>
                      <a:r>
                        <a:rPr lang="en-GB" sz="1400" dirty="0"/>
                        <a:t>8</a:t>
                      </a:r>
                    </a:p>
                  </a:txBody>
                  <a:tcPr/>
                </a:tc>
                <a:tc>
                  <a:txBody>
                    <a:bodyPr/>
                    <a:lstStyle/>
                    <a:p>
                      <a:r>
                        <a:rPr lang="en-GB" sz="1400" dirty="0"/>
                        <a:t>9</a:t>
                      </a:r>
                    </a:p>
                  </a:txBody>
                  <a:tcPr/>
                </a:tc>
                <a:extLst>
                  <a:ext uri="{0D108BD9-81ED-4DB2-BD59-A6C34878D82A}">
                    <a16:rowId xmlns:a16="http://schemas.microsoft.com/office/drawing/2014/main" val="10000"/>
                  </a:ext>
                </a:extLst>
              </a:tr>
              <a:tr h="370840">
                <a:tc>
                  <a:txBody>
                    <a:bodyPr/>
                    <a:lstStyle/>
                    <a:p>
                      <a:r>
                        <a:rPr lang="en-GB" sz="1400" dirty="0" err="1"/>
                        <a:t>Num</a:t>
                      </a:r>
                      <a:r>
                        <a:rPr lang="en-GB" sz="1400" dirty="0"/>
                        <a:t> days</a:t>
                      </a:r>
                    </a:p>
                  </a:txBody>
                  <a:tcPr/>
                </a:tc>
                <a:tc>
                  <a:txBody>
                    <a:bodyPr/>
                    <a:lstStyle/>
                    <a:p>
                      <a:r>
                        <a:rPr lang="en-GB" sz="1400" dirty="0"/>
                        <a:t>3</a:t>
                      </a:r>
                    </a:p>
                  </a:txBody>
                  <a:tcPr/>
                </a:tc>
                <a:tc>
                  <a:txBody>
                    <a:bodyPr/>
                    <a:lstStyle/>
                    <a:p>
                      <a:r>
                        <a:rPr lang="en-GB" sz="1400" dirty="0"/>
                        <a:t>5</a:t>
                      </a:r>
                    </a:p>
                  </a:txBody>
                  <a:tcPr/>
                </a:tc>
                <a:tc>
                  <a:txBody>
                    <a:bodyPr/>
                    <a:lstStyle/>
                    <a:p>
                      <a:r>
                        <a:rPr lang="en-GB" sz="1400" dirty="0"/>
                        <a:t>4</a:t>
                      </a:r>
                    </a:p>
                  </a:txBody>
                  <a:tcPr/>
                </a:tc>
                <a:tc>
                  <a:txBody>
                    <a:bodyPr/>
                    <a:lstStyle/>
                    <a:p>
                      <a:r>
                        <a:rPr lang="en-GB" sz="1400" dirty="0"/>
                        <a:t>3</a:t>
                      </a:r>
                    </a:p>
                  </a:txBody>
                  <a:tcPr/>
                </a:tc>
                <a:tc>
                  <a:txBody>
                    <a:bodyPr/>
                    <a:lstStyle/>
                    <a:p>
                      <a:r>
                        <a:rPr lang="en-GB" sz="1400" dirty="0"/>
                        <a:t>5</a:t>
                      </a:r>
                    </a:p>
                  </a:txBody>
                  <a:tcPr/>
                </a:tc>
                <a:tc>
                  <a:txBody>
                    <a:bodyPr/>
                    <a:lstStyle/>
                    <a:p>
                      <a:r>
                        <a:rPr lang="en-GB" sz="1400" dirty="0"/>
                        <a:t>4</a:t>
                      </a:r>
                    </a:p>
                  </a:txBody>
                  <a:tcPr/>
                </a:tc>
                <a:tc>
                  <a:txBody>
                    <a:bodyPr/>
                    <a:lstStyle/>
                    <a:p>
                      <a:r>
                        <a:rPr lang="en-GB" sz="1400" dirty="0"/>
                        <a:t>4</a:t>
                      </a:r>
                    </a:p>
                  </a:txBody>
                  <a:tcPr/>
                </a:tc>
                <a:tc>
                  <a:txBody>
                    <a:bodyPr/>
                    <a:lstStyle/>
                    <a:p>
                      <a:r>
                        <a:rPr lang="en-GB" sz="1400" dirty="0"/>
                        <a:t>2</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2699792" y="3429000"/>
                <a:ext cx="3168352" cy="21534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Σ</m:t>
                      </m:r>
                      <m:r>
                        <a:rPr lang="en-GB" b="0" i="1" smtClean="0">
                          <a:latin typeface="Cambria Math" panose="02040503050406030204" pitchFamily="18" charset="0"/>
                        </a:rPr>
                        <m:t>𝑥</m:t>
                      </m:r>
                      <m:r>
                        <a:rPr lang="en-GB" b="0" i="1" smtClean="0">
                          <a:latin typeface="Cambria Math" panose="02040503050406030204" pitchFamily="18" charset="0"/>
                        </a:rPr>
                        <m:t>=160    </m:t>
                      </m:r>
                      <m:r>
                        <m:rPr>
                          <m:sty m:val="p"/>
                        </m:rPr>
                        <a:rPr lang="en-GB" b="0" i="0" smtClean="0">
                          <a:latin typeface="Cambria Math" panose="02040503050406030204" pitchFamily="18" charset="0"/>
                        </a:rPr>
                        <m:t>Σ</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=990</m:t>
                      </m:r>
                    </m:oMath>
                  </m:oMathPara>
                </a14:m>
                <a:endParaRPr lang="en-GB" dirty="0"/>
              </a:p>
              <a:p>
                <a:r>
                  <a:rPr lang="en-GB" sz="1400" dirty="0"/>
                  <a:t>(note here that we’re taking into account the frequency here)</a:t>
                </a:r>
              </a:p>
              <a:p>
                <a:endParaRPr lang="en-GB" dirty="0"/>
              </a:p>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𝜇</m:t>
                          </m:r>
                        </m:e>
                      </m:acc>
                      <m:r>
                        <a:rPr lang="en-GB" b="0" i="0" smtClean="0">
                          <a:latin typeface="Cambria Math" panose="02040503050406030204" pitchFamily="18" charset="0"/>
                        </a:rPr>
                        <m:t>=</m:t>
                      </m:r>
                      <m:acc>
                        <m:accPr>
                          <m:chr m:val="̅"/>
                          <m:ctrlPr>
                            <a:rPr lang="en-GB" b="0" i="1" smtClean="0">
                              <a:latin typeface="Cambria Math" panose="02040503050406030204" pitchFamily="18" charset="0"/>
                            </a:rPr>
                          </m:ctrlPr>
                        </m:accPr>
                        <m:e>
                          <m:r>
                            <m:rPr>
                              <m:sty m:val="p"/>
                            </m:rPr>
                            <a:rPr lang="en-GB" b="0" i="0" smtClean="0">
                              <a:latin typeface="Cambria Math" panose="02040503050406030204" pitchFamily="18" charset="0"/>
                            </a:rPr>
                            <m:t>x</m:t>
                          </m:r>
                        </m:e>
                      </m:acc>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0" smtClean="0">
                              <a:latin typeface="Cambria Math" panose="02040503050406030204" pitchFamily="18" charset="0"/>
                            </a:rPr>
                            <m:t>160</m:t>
                          </m:r>
                        </m:num>
                        <m:den>
                          <m:r>
                            <a:rPr lang="en-GB" b="0" i="0" smtClean="0">
                              <a:latin typeface="Cambria Math" panose="02040503050406030204" pitchFamily="18" charset="0"/>
                            </a:rPr>
                            <m:t>30</m:t>
                          </m:r>
                        </m:den>
                      </m:f>
                      <m:r>
                        <a:rPr lang="en-GB" b="0" i="0" smtClean="0">
                          <a:latin typeface="Cambria Math" panose="02040503050406030204" pitchFamily="18" charset="0"/>
                        </a:rPr>
                        <m:t>=5.33</m:t>
                      </m:r>
                    </m:oMath>
                    <m:oMath xmlns:m="http://schemas.openxmlformats.org/officeDocument/2006/math">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𝜎</m:t>
                              </m:r>
                            </m:e>
                          </m:acc>
                        </m:e>
                        <m:sup>
                          <m:r>
                            <a:rPr lang="en-GB" b="0" i="0" smtClean="0">
                              <a:latin typeface="Cambria Math" panose="02040503050406030204" pitchFamily="18" charset="0"/>
                            </a:rPr>
                            <m:t>2</m:t>
                          </m:r>
                        </m:sup>
                      </m:sSup>
                      <m:r>
                        <a:rPr lang="en-GB" b="0" i="0" smtClean="0">
                          <a:latin typeface="Cambria Math" panose="02040503050406030204" pitchFamily="18" charset="0"/>
                        </a:rPr>
                        <m:t>=</m:t>
                      </m:r>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s</m:t>
                          </m:r>
                        </m:e>
                        <m:sub>
                          <m:r>
                            <m:rPr>
                              <m:sty m:val="p"/>
                            </m:rPr>
                            <a:rPr lang="en-GB" b="0" i="0" smtClean="0">
                              <a:latin typeface="Cambria Math" panose="02040503050406030204" pitchFamily="18" charset="0"/>
                            </a:rPr>
                            <m:t>x</m:t>
                          </m:r>
                        </m:sub>
                        <m:sup>
                          <m:r>
                            <a:rPr lang="en-GB" b="0" i="0" smtClean="0">
                              <a:latin typeface="Cambria Math" panose="02040503050406030204" pitchFamily="18" charset="0"/>
                            </a:rPr>
                            <m:t>2</m:t>
                          </m:r>
                        </m:sup>
                      </m:sSubSup>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0" smtClean="0">
                              <a:latin typeface="Cambria Math" panose="02040503050406030204" pitchFamily="18" charset="0"/>
                            </a:rPr>
                            <m:t>990−30</m:t>
                          </m:r>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m:rPr>
                                      <m:sty m:val="p"/>
                                    </m:rPr>
                                    <a:rPr lang="en-GB" b="0" i="0" smtClean="0">
                                      <a:latin typeface="Cambria Math" panose="02040503050406030204" pitchFamily="18" charset="0"/>
                                    </a:rPr>
                                    <m:t>x</m:t>
                                  </m:r>
                                </m:e>
                              </m:acc>
                            </m:e>
                            <m:sup>
                              <m:r>
                                <a:rPr lang="en-GB" b="0" i="0" smtClean="0">
                                  <a:latin typeface="Cambria Math" panose="02040503050406030204" pitchFamily="18" charset="0"/>
                                </a:rPr>
                                <m:t>2</m:t>
                              </m:r>
                            </m:sup>
                          </m:sSup>
                        </m:num>
                        <m:den>
                          <m:r>
                            <a:rPr lang="en-GB" b="0" i="0" smtClean="0">
                              <a:latin typeface="Cambria Math" panose="02040503050406030204" pitchFamily="18" charset="0"/>
                            </a:rPr>
                            <m:t>29</m:t>
                          </m:r>
                        </m:den>
                      </m:f>
                      <m:r>
                        <a:rPr lang="en-GB" b="0" i="0" smtClean="0">
                          <a:latin typeface="Cambria Math" panose="02040503050406030204" pitchFamily="18" charset="0"/>
                        </a:rPr>
                        <m:t>=4.71</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2699792" y="3429000"/>
                <a:ext cx="3168352" cy="2153410"/>
              </a:xfrm>
              <a:prstGeom prst="rect">
                <a:avLst/>
              </a:prstGeom>
              <a:blipFill rotWithShape="0">
                <a:blip r:embed="rId3"/>
                <a:stretch>
                  <a:fillRect l="-577" r="-962"/>
                </a:stretch>
              </a:blipFill>
            </p:spPr>
            <p:txBody>
              <a:bodyPr/>
              <a:lstStyle/>
              <a:p>
                <a:r>
                  <a:rPr lang="en-IN">
                    <a:noFill/>
                  </a:rPr>
                  <a:t> </a:t>
                </a:r>
              </a:p>
            </p:txBody>
          </p:sp>
        </mc:Fallback>
      </mc:AlternateContent>
      <p:sp>
        <p:nvSpPr>
          <p:cNvPr id="8" name="Rectangle 7"/>
          <p:cNvSpPr/>
          <p:nvPr/>
        </p:nvSpPr>
        <p:spPr>
          <a:xfrm>
            <a:off x="3707904" y="3284983"/>
            <a:ext cx="504056" cy="44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4968044" y="3284983"/>
            <a:ext cx="756084" cy="44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3203847" y="4363499"/>
            <a:ext cx="1887357" cy="6195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340289" y="4983072"/>
            <a:ext cx="2527855" cy="6195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sp>
            <p:nvSpPr>
              <p:cNvPr id="15" name="Rectangle 14"/>
              <p:cNvSpPr/>
              <p:nvPr/>
            </p:nvSpPr>
            <p:spPr>
              <a:xfrm>
                <a:off x="6514700" y="-27957"/>
                <a:ext cx="2350964"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1600" b="0" i="1" smtClean="0">
                              <a:solidFill>
                                <a:schemeClr val="bg1"/>
                              </a:solidFill>
                              <a:latin typeface="Cambria Math" panose="02040503050406030204" pitchFamily="18" charset="0"/>
                            </a:rPr>
                          </m:ctrlPr>
                        </m:sSupPr>
                        <m:e>
                          <m:r>
                            <a:rPr lang="en-GB" sz="1600" b="0" i="1" smtClean="0">
                              <a:solidFill>
                                <a:schemeClr val="bg1"/>
                              </a:solidFill>
                              <a:latin typeface="Cambria Math"/>
                            </a:rPr>
                            <m:t>𝑆</m:t>
                          </m:r>
                        </m:e>
                        <m:sup>
                          <m:r>
                            <a:rPr lang="en-GB" sz="1600" b="0" i="1" smtClean="0">
                              <a:solidFill>
                                <a:schemeClr val="bg1"/>
                              </a:solidFill>
                              <a:latin typeface="Cambria Math"/>
                            </a:rPr>
                            <m:t>2</m:t>
                          </m:r>
                        </m:sup>
                      </m:sSup>
                      <m:r>
                        <a:rPr lang="en-GB" sz="1600" b="0" i="1" smtClean="0">
                          <a:solidFill>
                            <a:schemeClr val="bg1"/>
                          </a:solidFill>
                          <a:latin typeface="Cambria Math"/>
                        </a:rPr>
                        <m:t>=</m:t>
                      </m:r>
                      <m:f>
                        <m:fPr>
                          <m:ctrlPr>
                            <a:rPr lang="en-GB" sz="1600" i="1">
                              <a:solidFill>
                                <a:schemeClr val="bg1"/>
                              </a:solidFill>
                              <a:latin typeface="Cambria Math" panose="02040503050406030204" pitchFamily="18" charset="0"/>
                            </a:rPr>
                          </m:ctrlPr>
                        </m:fPr>
                        <m:num>
                          <m:r>
                            <a:rPr lang="en-GB" sz="1600">
                              <a:solidFill>
                                <a:schemeClr val="bg1"/>
                              </a:solidFill>
                              <a:latin typeface="Cambria Math" panose="02040503050406030204" pitchFamily="18" charset="0"/>
                            </a:rPr>
                            <m:t>1</m:t>
                          </m:r>
                        </m:num>
                        <m:den>
                          <m:r>
                            <a:rPr lang="en-GB" sz="1600">
                              <a:solidFill>
                                <a:schemeClr val="bg1"/>
                              </a:solidFill>
                              <a:latin typeface="Cambria Math" panose="02040503050406030204" pitchFamily="18" charset="0"/>
                            </a:rPr>
                            <m:t>𝑛</m:t>
                          </m:r>
                          <m:r>
                            <a:rPr lang="en-GB" sz="1600">
                              <a:solidFill>
                                <a:schemeClr val="bg1"/>
                              </a:solidFill>
                              <a:latin typeface="Cambria Math" panose="02040503050406030204" pitchFamily="18" charset="0"/>
                            </a:rPr>
                            <m:t>−1</m:t>
                          </m:r>
                        </m:den>
                      </m:f>
                      <m:r>
                        <a:rPr lang="en-GB" sz="1600">
                          <a:solidFill>
                            <a:schemeClr val="bg1"/>
                          </a:solidFill>
                          <a:latin typeface="Cambria Math" panose="02040503050406030204" pitchFamily="18" charset="0"/>
                        </a:rPr>
                        <m:t>(</m:t>
                      </m:r>
                      <m:r>
                        <m:rPr>
                          <m:sty m:val="p"/>
                        </m:rPr>
                        <a:rPr lang="en-GB" sz="1600">
                          <a:solidFill>
                            <a:schemeClr val="bg1"/>
                          </a:solidFill>
                          <a:latin typeface="Cambria Math" panose="02040503050406030204" pitchFamily="18" charset="0"/>
                        </a:rPr>
                        <m:t>Σ</m:t>
                      </m:r>
                      <m:sSup>
                        <m:sSupPr>
                          <m:ctrlPr>
                            <a:rPr lang="en-GB" sz="1600" i="1">
                              <a:solidFill>
                                <a:schemeClr val="bg1"/>
                              </a:solidFill>
                              <a:latin typeface="Cambria Math" panose="02040503050406030204" pitchFamily="18" charset="0"/>
                            </a:rPr>
                          </m:ctrlPr>
                        </m:sSupPr>
                        <m:e>
                          <m:r>
                            <a:rPr lang="en-GB" sz="1600">
                              <a:solidFill>
                                <a:schemeClr val="bg1"/>
                              </a:solidFill>
                              <a:latin typeface="Cambria Math" panose="02040503050406030204" pitchFamily="18" charset="0"/>
                            </a:rPr>
                            <m:t>𝑋</m:t>
                          </m:r>
                        </m:e>
                        <m:sup>
                          <m:r>
                            <a:rPr lang="en-GB" sz="1600">
                              <a:solidFill>
                                <a:schemeClr val="bg1"/>
                              </a:solidFill>
                              <a:latin typeface="Cambria Math" panose="02040503050406030204" pitchFamily="18" charset="0"/>
                            </a:rPr>
                            <m:t>2</m:t>
                          </m:r>
                        </m:sup>
                      </m:sSup>
                      <m:r>
                        <a:rPr lang="en-GB" sz="1600">
                          <a:solidFill>
                            <a:schemeClr val="bg1"/>
                          </a:solidFill>
                          <a:latin typeface="Cambria Math" panose="02040503050406030204" pitchFamily="18" charset="0"/>
                        </a:rPr>
                        <m:t>−</m:t>
                      </m:r>
                      <m:r>
                        <a:rPr lang="en-GB" sz="1600">
                          <a:solidFill>
                            <a:schemeClr val="bg1"/>
                          </a:solidFill>
                          <a:latin typeface="Cambria Math" panose="02040503050406030204" pitchFamily="18" charset="0"/>
                        </a:rPr>
                        <m:t>𝑛</m:t>
                      </m:r>
                      <m:sSup>
                        <m:sSupPr>
                          <m:ctrlPr>
                            <a:rPr lang="en-GB" sz="1600" i="1">
                              <a:solidFill>
                                <a:schemeClr val="bg1"/>
                              </a:solidFill>
                              <a:latin typeface="Cambria Math" panose="02040503050406030204" pitchFamily="18" charset="0"/>
                            </a:rPr>
                          </m:ctrlPr>
                        </m:sSupPr>
                        <m:e>
                          <m:acc>
                            <m:accPr>
                              <m:chr m:val="̅"/>
                              <m:ctrlPr>
                                <a:rPr lang="en-GB" sz="1600" i="1">
                                  <a:solidFill>
                                    <a:schemeClr val="bg1"/>
                                  </a:solidFill>
                                  <a:latin typeface="Cambria Math" panose="02040503050406030204" pitchFamily="18" charset="0"/>
                                </a:rPr>
                              </m:ctrlPr>
                            </m:accPr>
                            <m:e>
                              <m:r>
                                <a:rPr lang="en-GB" sz="1600">
                                  <a:solidFill>
                                    <a:schemeClr val="bg1"/>
                                  </a:solidFill>
                                  <a:latin typeface="Cambria Math" panose="02040503050406030204" pitchFamily="18" charset="0"/>
                                </a:rPr>
                                <m:t>𝑋</m:t>
                              </m:r>
                            </m:e>
                          </m:acc>
                        </m:e>
                        <m:sup>
                          <m:r>
                            <a:rPr lang="en-GB" sz="1600">
                              <a:solidFill>
                                <a:schemeClr val="bg1"/>
                              </a:solidFill>
                              <a:latin typeface="Cambria Math" panose="02040503050406030204" pitchFamily="18" charset="0"/>
                            </a:rPr>
                            <m:t>2</m:t>
                          </m:r>
                        </m:sup>
                      </m:sSup>
                      <m:r>
                        <a:rPr lang="en-GB" sz="1600">
                          <a:solidFill>
                            <a:schemeClr val="bg1"/>
                          </a:solidFill>
                          <a:latin typeface="Cambria Math" panose="02040503050406030204" pitchFamily="18" charset="0"/>
                        </a:rPr>
                        <m:t>)</m:t>
                      </m:r>
                    </m:oMath>
                  </m:oMathPara>
                </a14:m>
                <a:endParaRPr lang="en-GB" sz="16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514700" y="-27957"/>
                <a:ext cx="2350964" cy="554960"/>
              </a:xfrm>
              <a:prstGeom prst="rect">
                <a:avLst/>
              </a:prstGeom>
              <a:blipFill rotWithShape="1">
                <a:blip r:embed="rId6"/>
                <a:stretch>
                  <a:fillRect/>
                </a:stretch>
              </a:blipFill>
            </p:spPr>
            <p:txBody>
              <a:bodyPr/>
              <a:lstStyle/>
              <a:p>
                <a:r>
                  <a:rPr lang="en-GB">
                    <a:noFill/>
                  </a:rPr>
                  <a:t> </a:t>
                </a:r>
              </a:p>
            </p:txBody>
          </p:sp>
        </mc:Fallback>
      </mc:AlternateContent>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214</a:t>
            </a:fld>
            <a:endParaRPr lang="en-GB"/>
          </a:p>
        </p:txBody>
      </p:sp>
    </p:spTree>
    <p:extLst>
      <p:ext uri="{BB962C8B-B14F-4D97-AF65-F5344CB8AC3E}">
        <p14:creationId xmlns:p14="http://schemas.microsoft.com/office/powerpoint/2010/main" val="38940535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8" grpId="0" animBg="1"/>
      <p:bldP spid="9" grpId="0" animBg="1"/>
      <p:bldP spid="10" grpId="0" animBg="1"/>
      <p:bldP spid="11"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Standard Error</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908720"/>
                <a:ext cx="8136904" cy="1694566"/>
              </a:xfrm>
              <a:prstGeom prst="rect">
                <a:avLst/>
              </a:prstGeom>
              <a:noFill/>
            </p:spPr>
            <p:txBody>
              <a:bodyPr wrap="square" rtlCol="0">
                <a:spAutoFit/>
              </a:bodyPr>
              <a:lstStyle/>
              <a:p>
                <a:r>
                  <a:rPr lang="en-GB" dirty="0"/>
                  <a:t>We previously saw that variance of the sample mean is:</a:t>
                </a:r>
              </a:p>
              <a:p>
                <a:r>
                  <a:rPr lang="en-GB" sz="1400" dirty="0"/>
                  <a:t>(i.e. how much the mean varies as we consider different samples)</a:t>
                </a:r>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num>
                        <m:den>
                          <m:r>
                            <a:rPr lang="en-GB" b="0" i="1" smtClean="0">
                              <a:latin typeface="Cambria Math" panose="02040503050406030204" pitchFamily="18" charset="0"/>
                            </a:rPr>
                            <m:t>𝑛</m:t>
                          </m:r>
                        </m:den>
                      </m:f>
                    </m:oMath>
                  </m:oMathPara>
                </a14:m>
                <a:endParaRPr lang="en-GB" dirty="0"/>
              </a:p>
              <a:p>
                <a:r>
                  <a:rPr lang="en-GB" dirty="0"/>
                  <a:t>Naturally we might want to refer to the standard deviation of the sample mean.</a:t>
                </a:r>
              </a:p>
              <a:p>
                <a:r>
                  <a:rPr lang="en-GB" dirty="0"/>
                  <a:t>This is known as the </a:t>
                </a:r>
                <a:r>
                  <a:rPr lang="en-GB" b="1" dirty="0"/>
                  <a:t>standard error</a:t>
                </a:r>
                <a:r>
                  <a:rPr lang="en-GB"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908720"/>
                <a:ext cx="8136904" cy="1694566"/>
              </a:xfrm>
              <a:prstGeom prst="rect">
                <a:avLst/>
              </a:prstGeom>
              <a:blipFill rotWithShape="1">
                <a:blip r:embed="rId2"/>
                <a:stretch>
                  <a:fillRect l="-599" t="-1799" b="-46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63080" y="2603286"/>
                <a:ext cx="5184576" cy="62311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dirty="0"/>
                  <a:t>Standard error = </a:t>
                </a:r>
                <a14:m>
                  <m:oMath xmlns:m="http://schemas.openxmlformats.org/officeDocument/2006/math">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𝜎</m:t>
                        </m:r>
                      </m:num>
                      <m:den>
                        <m:rad>
                          <m:radPr>
                            <m:degHide m:val="on"/>
                            <m:ctrlPr>
                              <a:rPr lang="en-GB" sz="2400" b="0" i="1" smtClean="0">
                                <a:latin typeface="Cambria Math" panose="02040503050406030204" pitchFamily="18" charset="0"/>
                              </a:rPr>
                            </m:ctrlPr>
                          </m:radPr>
                          <m:deg/>
                          <m:e>
                            <m:r>
                              <a:rPr lang="en-GB" sz="2400" b="0" i="1" smtClean="0">
                                <a:latin typeface="Cambria Math" panose="02040503050406030204" pitchFamily="18" charset="0"/>
                              </a:rPr>
                              <m:t>𝑛</m:t>
                            </m:r>
                          </m:e>
                        </m:rad>
                      </m:den>
                    </m:f>
                  </m:oMath>
                </a14:m>
                <a:r>
                  <a:rPr lang="en-GB" sz="2400" dirty="0"/>
                  <a:t> or </a:t>
                </a:r>
                <a14:m>
                  <m:oMath xmlns:m="http://schemas.openxmlformats.org/officeDocument/2006/math">
                    <m:f>
                      <m:fPr>
                        <m:ctrlPr>
                          <a:rPr lang="en-GB" sz="2400" b="0" i="1" smtClean="0">
                            <a:latin typeface="Cambria Math" panose="02040503050406030204" pitchFamily="18" charset="0"/>
                          </a:rPr>
                        </m:ctrlPr>
                      </m:fPr>
                      <m:num>
                        <m:r>
                          <a:rPr lang="en-GB" sz="2400" b="0" i="1" smtClean="0">
                            <a:latin typeface="Cambria Math"/>
                          </a:rPr>
                          <m:t>𝑠</m:t>
                        </m:r>
                      </m:num>
                      <m:den>
                        <m:rad>
                          <m:radPr>
                            <m:degHide m:val="on"/>
                            <m:ctrlPr>
                              <a:rPr lang="en-GB" sz="2400" b="0" i="1" smtClean="0">
                                <a:latin typeface="Cambria Math" panose="02040503050406030204" pitchFamily="18" charset="0"/>
                              </a:rPr>
                            </m:ctrlPr>
                          </m:radPr>
                          <m:deg/>
                          <m:e>
                            <m:r>
                              <a:rPr lang="en-GB" sz="2400" b="0" i="1" smtClean="0">
                                <a:latin typeface="Cambria Math"/>
                              </a:rPr>
                              <m:t>𝑛</m:t>
                            </m:r>
                          </m:e>
                        </m:rad>
                      </m:den>
                    </m:f>
                  </m:oMath>
                </a14:m>
                <a:r>
                  <a:rPr lang="en-GB" sz="1600" dirty="0"/>
                  <a:t>(if </a:t>
                </a:r>
                <a14:m>
                  <m:oMath xmlns:m="http://schemas.openxmlformats.org/officeDocument/2006/math">
                    <m:r>
                      <a:rPr lang="en-GB" sz="1600" b="0" i="1" smtClean="0">
                        <a:latin typeface="Cambria Math"/>
                      </a:rPr>
                      <m:t>𝜎</m:t>
                    </m:r>
                  </m:oMath>
                </a14:m>
                <a:r>
                  <a:rPr lang="en-GB" sz="1600" dirty="0"/>
                  <a:t> not known)</a:t>
                </a:r>
              </a:p>
            </p:txBody>
          </p:sp>
        </mc:Choice>
        <mc:Fallback xmlns="">
          <p:sp>
            <p:nvSpPr>
              <p:cNvPr id="6" name="TextBox 5"/>
              <p:cNvSpPr txBox="1">
                <a:spLocks noRot="1" noChangeAspect="1" noMove="1" noResize="1" noEditPoints="1" noAdjustHandles="1" noChangeArrowheads="1" noChangeShapeType="1" noTextEdit="1"/>
              </p:cNvSpPr>
              <p:nvPr/>
            </p:nvSpPr>
            <p:spPr>
              <a:xfrm>
                <a:off x="1663080" y="2603286"/>
                <a:ext cx="5184576" cy="623119"/>
              </a:xfrm>
              <a:prstGeom prst="rect">
                <a:avLst/>
              </a:prstGeom>
              <a:blipFill rotWithShape="1">
                <a:blip r:embed="rId3"/>
                <a:stretch>
                  <a:fillRect b="-1887"/>
                </a:stretch>
              </a:blipFill>
            </p:spPr>
            <p:txBody>
              <a:bodyPr/>
              <a:lstStyle/>
              <a:p>
                <a:r>
                  <a:rPr lang="en-GB">
                    <a:noFill/>
                  </a:rPr>
                  <a:t> </a:t>
                </a:r>
              </a:p>
            </p:txBody>
          </p:sp>
        </mc:Fallback>
      </mc:AlternateContent>
      <p:sp>
        <p:nvSpPr>
          <p:cNvPr id="7" name="Rectangle 6"/>
          <p:cNvSpPr/>
          <p:nvPr/>
        </p:nvSpPr>
        <p:spPr>
          <a:xfrm>
            <a:off x="5148064" y="2603286"/>
            <a:ext cx="1699592" cy="623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sp>
            <p:nvSpPr>
              <p:cNvPr id="8" name="TextBox 7"/>
              <p:cNvSpPr txBox="1"/>
              <p:nvPr/>
            </p:nvSpPr>
            <p:spPr>
              <a:xfrm>
                <a:off x="179512" y="3531314"/>
                <a:ext cx="4752528" cy="3170099"/>
              </a:xfrm>
              <a:prstGeom prst="rect">
                <a:avLst/>
              </a:prstGeom>
              <a:noFill/>
            </p:spPr>
            <p:txBody>
              <a:bodyPr wrap="square" rtlCol="0">
                <a:spAutoFit/>
              </a:bodyPr>
              <a:lstStyle/>
              <a:p>
                <a:r>
                  <a:rPr lang="en-GB" sz="1600" b="1" dirty="0"/>
                  <a:t>Example</a:t>
                </a:r>
                <a:r>
                  <a:rPr lang="en-GB" sz="1600" dirty="0"/>
                  <a:t>: Recall the table from before:</a:t>
                </a:r>
              </a:p>
              <a:p>
                <a:endParaRPr lang="en-GB" sz="1600" dirty="0"/>
              </a:p>
              <a:p>
                <a:endParaRPr lang="en-GB" sz="2000" dirty="0"/>
              </a:p>
              <a:p>
                <a:endParaRPr lang="en-GB" sz="2000" dirty="0"/>
              </a:p>
              <a:p>
                <a:r>
                  <a:rPr lang="en-GB" sz="1600" dirty="0"/>
                  <a:t>Twenty more days were randomly sampled and this sample had a mean of 6.0 days and </a:t>
                </a:r>
                <a14:m>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a:rPr>
                          <m:t>𝑠</m:t>
                        </m:r>
                      </m:e>
                      <m:sup>
                        <m:r>
                          <a:rPr lang="en-GB" sz="1600" b="0" i="1" smtClean="0">
                            <a:latin typeface="Cambria Math"/>
                          </a:rPr>
                          <m:t>2</m:t>
                        </m:r>
                      </m:sup>
                    </m:sSup>
                    <m:r>
                      <a:rPr lang="en-GB" sz="1600" b="0" i="1" smtClean="0">
                        <a:latin typeface="Cambria Math"/>
                      </a:rPr>
                      <m:t>=5.0</m:t>
                    </m:r>
                  </m:oMath>
                </a14:m>
                <a:r>
                  <a:rPr lang="en-GB" sz="1600" dirty="0"/>
                  <a:t>.</a:t>
                </a:r>
              </a:p>
              <a:p>
                <a:r>
                  <a:rPr lang="en-GB" sz="1600" dirty="0"/>
                  <a:t>b. Treating the 50 results as a single sample, obtain further unbiased estimates of the population mean and variance.</a:t>
                </a:r>
              </a:p>
              <a:p>
                <a:r>
                  <a:rPr lang="en-GB" sz="1600" dirty="0"/>
                  <a:t>c. Find the standard error of this estimate of the mean.</a:t>
                </a:r>
              </a:p>
              <a:p>
                <a:r>
                  <a:rPr lang="en-GB" sz="1600" dirty="0"/>
                  <a:t>d. Estimate the size of sample required to achieve a standard error of less than 0.25.</a:t>
                </a:r>
              </a:p>
            </p:txBody>
          </p:sp>
        </mc:Choice>
        <mc:Fallback xmlns="">
          <p:sp>
            <p:nvSpPr>
              <p:cNvPr id="8" name="TextBox 7"/>
              <p:cNvSpPr txBox="1">
                <a:spLocks noRot="1" noChangeAspect="1" noMove="1" noResize="1" noEditPoints="1" noAdjustHandles="1" noChangeArrowheads="1" noChangeShapeType="1" noTextEdit="1"/>
              </p:cNvSpPr>
              <p:nvPr/>
            </p:nvSpPr>
            <p:spPr>
              <a:xfrm>
                <a:off x="179512" y="3531314"/>
                <a:ext cx="4752528" cy="3170099"/>
              </a:xfrm>
              <a:prstGeom prst="rect">
                <a:avLst/>
              </a:prstGeom>
              <a:blipFill rotWithShape="1">
                <a:blip r:embed="rId4"/>
                <a:stretch>
                  <a:fillRect l="-641" t="-577" b="-1538"/>
                </a:stretch>
              </a:blipFill>
            </p:spPr>
            <p:txBody>
              <a:bodyPr/>
              <a:lstStyle/>
              <a:p>
                <a:r>
                  <a:rPr lang="en-GB">
                    <a:noFill/>
                  </a:rPr>
                  <a:t> </a:t>
                </a:r>
              </a:p>
            </p:txBody>
          </p:sp>
        </mc:Fallback>
      </mc:AlternateContent>
      <p:graphicFrame>
        <p:nvGraphicFramePr>
          <p:cNvPr id="9" name="Table 8"/>
          <p:cNvGraphicFramePr>
            <a:graphicFrameLocks noGrp="1"/>
          </p:cNvGraphicFramePr>
          <p:nvPr/>
        </p:nvGraphicFramePr>
        <p:xfrm>
          <a:off x="179512" y="3828732"/>
          <a:ext cx="4027234" cy="741680"/>
        </p:xfrm>
        <a:graphic>
          <a:graphicData uri="http://schemas.openxmlformats.org/drawingml/2006/table">
            <a:tbl>
              <a:tblPr firstCol="1" bandRow="1">
                <a:tableStyleId>{073A0DAA-6AF3-43AB-8588-CEC1D06C72B9}</a:tableStyleId>
              </a:tblPr>
              <a:tblGrid>
                <a:gridCol w="1522794">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5">
                  <a:extLst>
                    <a:ext uri="{9D8B030D-6E8A-4147-A177-3AD203B41FA5}">
                      <a16:colId xmlns:a16="http://schemas.microsoft.com/office/drawing/2014/main" val="20002"/>
                    </a:ext>
                  </a:extLst>
                </a:gridCol>
                <a:gridCol w="313055">
                  <a:extLst>
                    <a:ext uri="{9D8B030D-6E8A-4147-A177-3AD203B41FA5}">
                      <a16:colId xmlns:a16="http://schemas.microsoft.com/office/drawing/2014/main" val="20003"/>
                    </a:ext>
                  </a:extLst>
                </a:gridCol>
                <a:gridCol w="313055">
                  <a:extLst>
                    <a:ext uri="{9D8B030D-6E8A-4147-A177-3AD203B41FA5}">
                      <a16:colId xmlns:a16="http://schemas.microsoft.com/office/drawing/2014/main" val="20004"/>
                    </a:ext>
                  </a:extLst>
                </a:gridCol>
                <a:gridCol w="313055">
                  <a:extLst>
                    <a:ext uri="{9D8B030D-6E8A-4147-A177-3AD203B41FA5}">
                      <a16:colId xmlns:a16="http://schemas.microsoft.com/office/drawing/2014/main" val="20005"/>
                    </a:ext>
                  </a:extLst>
                </a:gridCol>
                <a:gridCol w="313055">
                  <a:extLst>
                    <a:ext uri="{9D8B030D-6E8A-4147-A177-3AD203B41FA5}">
                      <a16:colId xmlns:a16="http://schemas.microsoft.com/office/drawing/2014/main" val="20006"/>
                    </a:ext>
                  </a:extLst>
                </a:gridCol>
                <a:gridCol w="313055">
                  <a:extLst>
                    <a:ext uri="{9D8B030D-6E8A-4147-A177-3AD203B41FA5}">
                      <a16:colId xmlns:a16="http://schemas.microsoft.com/office/drawing/2014/main" val="20007"/>
                    </a:ext>
                  </a:extLst>
                </a:gridCol>
                <a:gridCol w="313055">
                  <a:extLst>
                    <a:ext uri="{9D8B030D-6E8A-4147-A177-3AD203B41FA5}">
                      <a16:colId xmlns:a16="http://schemas.microsoft.com/office/drawing/2014/main" val="20008"/>
                    </a:ext>
                  </a:extLst>
                </a:gridCol>
              </a:tblGrid>
              <a:tr h="370840">
                <a:tc>
                  <a:txBody>
                    <a:bodyPr/>
                    <a:lstStyle/>
                    <a:p>
                      <a:r>
                        <a:rPr lang="en-GB" sz="1400" dirty="0" err="1"/>
                        <a:t>Num</a:t>
                      </a:r>
                      <a:r>
                        <a:rPr lang="en-GB" sz="1400" dirty="0"/>
                        <a:t> breakdowns</a:t>
                      </a:r>
                    </a:p>
                  </a:txBody>
                  <a:tcPr/>
                </a:tc>
                <a:tc>
                  <a:txBody>
                    <a:bodyPr/>
                    <a:lstStyle/>
                    <a:p>
                      <a:r>
                        <a:rPr lang="en-GB" sz="1400" dirty="0"/>
                        <a:t>2</a:t>
                      </a:r>
                    </a:p>
                  </a:txBody>
                  <a:tcPr/>
                </a:tc>
                <a:tc>
                  <a:txBody>
                    <a:bodyPr/>
                    <a:lstStyle/>
                    <a:p>
                      <a:r>
                        <a:rPr lang="en-GB" sz="1400" dirty="0"/>
                        <a:t>3</a:t>
                      </a:r>
                    </a:p>
                  </a:txBody>
                  <a:tcPr/>
                </a:tc>
                <a:tc>
                  <a:txBody>
                    <a:bodyPr/>
                    <a:lstStyle/>
                    <a:p>
                      <a:r>
                        <a:rPr lang="en-GB" sz="1400" dirty="0"/>
                        <a:t>4</a:t>
                      </a:r>
                    </a:p>
                  </a:txBody>
                  <a:tcPr/>
                </a:tc>
                <a:tc>
                  <a:txBody>
                    <a:bodyPr/>
                    <a:lstStyle/>
                    <a:p>
                      <a:r>
                        <a:rPr lang="en-GB" sz="1400" dirty="0"/>
                        <a:t>5</a:t>
                      </a:r>
                    </a:p>
                  </a:txBody>
                  <a:tcPr/>
                </a:tc>
                <a:tc>
                  <a:txBody>
                    <a:bodyPr/>
                    <a:lstStyle/>
                    <a:p>
                      <a:r>
                        <a:rPr lang="en-GB" sz="1400" dirty="0"/>
                        <a:t>6</a:t>
                      </a:r>
                    </a:p>
                  </a:txBody>
                  <a:tcPr/>
                </a:tc>
                <a:tc>
                  <a:txBody>
                    <a:bodyPr/>
                    <a:lstStyle/>
                    <a:p>
                      <a:r>
                        <a:rPr lang="en-GB" sz="1400" dirty="0"/>
                        <a:t>7</a:t>
                      </a:r>
                    </a:p>
                  </a:txBody>
                  <a:tcPr/>
                </a:tc>
                <a:tc>
                  <a:txBody>
                    <a:bodyPr/>
                    <a:lstStyle/>
                    <a:p>
                      <a:r>
                        <a:rPr lang="en-GB" sz="1400" dirty="0"/>
                        <a:t>8</a:t>
                      </a:r>
                    </a:p>
                  </a:txBody>
                  <a:tcPr/>
                </a:tc>
                <a:tc>
                  <a:txBody>
                    <a:bodyPr/>
                    <a:lstStyle/>
                    <a:p>
                      <a:r>
                        <a:rPr lang="en-GB" sz="1400" dirty="0"/>
                        <a:t>9</a:t>
                      </a:r>
                    </a:p>
                  </a:txBody>
                  <a:tcPr/>
                </a:tc>
                <a:extLst>
                  <a:ext uri="{0D108BD9-81ED-4DB2-BD59-A6C34878D82A}">
                    <a16:rowId xmlns:a16="http://schemas.microsoft.com/office/drawing/2014/main" val="10000"/>
                  </a:ext>
                </a:extLst>
              </a:tr>
              <a:tr h="370840">
                <a:tc>
                  <a:txBody>
                    <a:bodyPr/>
                    <a:lstStyle/>
                    <a:p>
                      <a:r>
                        <a:rPr lang="en-GB" sz="1400" dirty="0" err="1"/>
                        <a:t>Num</a:t>
                      </a:r>
                      <a:r>
                        <a:rPr lang="en-GB" sz="1400" dirty="0"/>
                        <a:t> days</a:t>
                      </a:r>
                    </a:p>
                  </a:txBody>
                  <a:tcPr/>
                </a:tc>
                <a:tc>
                  <a:txBody>
                    <a:bodyPr/>
                    <a:lstStyle/>
                    <a:p>
                      <a:r>
                        <a:rPr lang="en-GB" sz="1400" dirty="0"/>
                        <a:t>3</a:t>
                      </a:r>
                    </a:p>
                  </a:txBody>
                  <a:tcPr/>
                </a:tc>
                <a:tc>
                  <a:txBody>
                    <a:bodyPr/>
                    <a:lstStyle/>
                    <a:p>
                      <a:r>
                        <a:rPr lang="en-GB" sz="1400" dirty="0"/>
                        <a:t>5</a:t>
                      </a:r>
                    </a:p>
                  </a:txBody>
                  <a:tcPr/>
                </a:tc>
                <a:tc>
                  <a:txBody>
                    <a:bodyPr/>
                    <a:lstStyle/>
                    <a:p>
                      <a:r>
                        <a:rPr lang="en-GB" sz="1400" dirty="0"/>
                        <a:t>4</a:t>
                      </a:r>
                    </a:p>
                  </a:txBody>
                  <a:tcPr/>
                </a:tc>
                <a:tc>
                  <a:txBody>
                    <a:bodyPr/>
                    <a:lstStyle/>
                    <a:p>
                      <a:r>
                        <a:rPr lang="en-GB" sz="1400" dirty="0"/>
                        <a:t>3</a:t>
                      </a:r>
                    </a:p>
                  </a:txBody>
                  <a:tcPr/>
                </a:tc>
                <a:tc>
                  <a:txBody>
                    <a:bodyPr/>
                    <a:lstStyle/>
                    <a:p>
                      <a:r>
                        <a:rPr lang="en-GB" sz="1400" dirty="0"/>
                        <a:t>5</a:t>
                      </a:r>
                    </a:p>
                  </a:txBody>
                  <a:tcPr/>
                </a:tc>
                <a:tc>
                  <a:txBody>
                    <a:bodyPr/>
                    <a:lstStyle/>
                    <a:p>
                      <a:r>
                        <a:rPr lang="en-GB" sz="1400" dirty="0"/>
                        <a:t>4</a:t>
                      </a:r>
                    </a:p>
                  </a:txBody>
                  <a:tcPr/>
                </a:tc>
                <a:tc>
                  <a:txBody>
                    <a:bodyPr/>
                    <a:lstStyle/>
                    <a:p>
                      <a:r>
                        <a:rPr lang="en-GB" sz="1400" dirty="0"/>
                        <a:t>4</a:t>
                      </a:r>
                    </a:p>
                  </a:txBody>
                  <a:tcPr/>
                </a:tc>
                <a:tc>
                  <a:txBody>
                    <a:bodyPr/>
                    <a:lstStyle/>
                    <a:p>
                      <a:r>
                        <a:rPr lang="en-GB" sz="1400" dirty="0"/>
                        <a:t>2</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5210100" y="3304034"/>
                <a:ext cx="3773016" cy="3627340"/>
              </a:xfrm>
              <a:prstGeom prst="rect">
                <a:avLst/>
              </a:prstGeom>
              <a:noFill/>
            </p:spPr>
            <p:txBody>
              <a:bodyPr wrap="square" rtlCol="0">
                <a:spAutoFit/>
              </a:bodyPr>
              <a:lstStyle/>
              <a:p>
                <a:r>
                  <a:rPr lang="en-GB" sz="1400" dirty="0"/>
                  <a:t>New sample:</a:t>
                </a:r>
              </a:p>
              <a:p>
                <a:pPr/>
                <a14:m>
                  <m:oMathPara xmlns:m="http://schemas.openxmlformats.org/officeDocument/2006/math">
                    <m:oMathParaPr>
                      <m:jc m:val="centerGroup"/>
                    </m:oMathParaPr>
                    <m:oMath xmlns:m="http://schemas.openxmlformats.org/officeDocument/2006/math">
                      <m:acc>
                        <m:accPr>
                          <m:chr m:val="̅"/>
                          <m:ctrlPr>
                            <a:rPr lang="en-GB" sz="1400" b="0" i="1" smtClean="0">
                              <a:latin typeface="Cambria Math" panose="02040503050406030204" pitchFamily="18" charset="0"/>
                            </a:rPr>
                          </m:ctrlPr>
                        </m:accPr>
                        <m:e>
                          <m:r>
                            <a:rPr lang="en-GB" sz="1400" b="0" i="1" smtClean="0">
                              <a:latin typeface="Cambria Math"/>
                            </a:rPr>
                            <m:t>𝑦</m:t>
                          </m:r>
                        </m:e>
                      </m:acc>
                      <m:r>
                        <a:rPr lang="en-GB" sz="1400" b="0" i="1" dirty="0" smtClean="0">
                          <a:latin typeface="Cambria Math"/>
                        </a:rPr>
                        <m:t>=6.0   ⇒</m:t>
                      </m:r>
                      <m:r>
                        <m:rPr>
                          <m:sty m:val="p"/>
                        </m:rPr>
                        <a:rPr lang="en-GB" sz="1400" b="0" i="0" dirty="0" smtClean="0">
                          <a:latin typeface="Cambria Math"/>
                        </a:rPr>
                        <m:t>Σ</m:t>
                      </m:r>
                      <m:r>
                        <a:rPr lang="en-GB" sz="1400" b="0" i="1" dirty="0" smtClean="0">
                          <a:latin typeface="Cambria Math"/>
                        </a:rPr>
                        <m:t>𝑦</m:t>
                      </m:r>
                      <m:r>
                        <a:rPr lang="en-GB" sz="1400" b="0" i="1" dirty="0" smtClean="0">
                          <a:latin typeface="Cambria Math"/>
                        </a:rPr>
                        <m:t>=20×6=120</m:t>
                      </m:r>
                    </m:oMath>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a:rPr>
                            <m:t>𝑠</m:t>
                          </m:r>
                        </m:e>
                        <m:sub>
                          <m:r>
                            <a:rPr lang="en-GB" sz="1400" b="0" i="1" smtClean="0">
                              <a:latin typeface="Cambria Math"/>
                            </a:rPr>
                            <m:t>𝑦</m:t>
                          </m:r>
                        </m:sub>
                        <m:sup>
                          <m:r>
                            <a:rPr lang="en-GB" sz="1400" b="0" i="1" smtClean="0">
                              <a:latin typeface="Cambria Math" panose="02040503050406030204" pitchFamily="18" charset="0"/>
                            </a:rPr>
                            <m:t>2</m:t>
                          </m:r>
                        </m:sup>
                      </m:sSubSup>
                      <m:r>
                        <a:rPr lang="en-GB" sz="1400" b="0" i="1" smtClean="0">
                          <a:latin typeface="Cambria Math"/>
                        </a:rPr>
                        <m:t>=5.0⇒</m:t>
                      </m:r>
                      <m:r>
                        <m:rPr>
                          <m:sty m:val="p"/>
                        </m:rPr>
                        <a:rPr lang="en-GB" sz="1400" b="0" i="0" smtClean="0">
                          <a:latin typeface="Cambria Math"/>
                        </a:rPr>
                        <m:t>Σ</m:t>
                      </m:r>
                      <m:sSup>
                        <m:sSupPr>
                          <m:ctrlPr>
                            <a:rPr lang="en-GB" sz="1400" b="0" i="1" smtClean="0">
                              <a:latin typeface="Cambria Math" panose="02040503050406030204" pitchFamily="18" charset="0"/>
                            </a:rPr>
                          </m:ctrlPr>
                        </m:sSupPr>
                        <m:e>
                          <m:r>
                            <a:rPr lang="en-GB" sz="1400" b="0" i="1" smtClean="0">
                              <a:latin typeface="Cambria Math"/>
                            </a:rPr>
                            <m:t>𝑦</m:t>
                          </m:r>
                        </m:e>
                        <m:sup>
                          <m:r>
                            <a:rPr lang="en-GB" sz="1400" b="0" i="1" smtClean="0">
                              <a:latin typeface="Cambria Math"/>
                            </a:rPr>
                            <m:t>2</m:t>
                          </m:r>
                        </m:sup>
                      </m:sSup>
                      <m:r>
                        <a:rPr lang="en-GB" sz="1400" b="0" i="1" smtClean="0">
                          <a:latin typeface="Cambria Math"/>
                        </a:rPr>
                        <m:t>=815</m:t>
                      </m:r>
                    </m:oMath>
                  </m:oMathPara>
                </a14:m>
                <a:endParaRPr lang="en-GB" sz="1400" b="0" dirty="0"/>
              </a:p>
              <a:p>
                <a:r>
                  <a:rPr lang="en-GB" sz="1400" dirty="0"/>
                  <a:t>So combined sample (</a:t>
                </a:r>
                <a14:m>
                  <m:oMath xmlns:m="http://schemas.openxmlformats.org/officeDocument/2006/math">
                    <m:r>
                      <a:rPr lang="en-GB" sz="1400" b="0" i="1" smtClean="0">
                        <a:latin typeface="Cambria Math"/>
                      </a:rPr>
                      <m:t>𝑤</m:t>
                    </m:r>
                  </m:oMath>
                </a14:m>
                <a:r>
                  <a:rPr lang="en-GB" sz="1400" dirty="0"/>
                  <a:t>):</a:t>
                </a:r>
              </a:p>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a:rPr>
                        <m:t>Σ</m:t>
                      </m:r>
                      <m:r>
                        <a:rPr lang="en-GB" sz="1400" b="0" i="1" smtClean="0">
                          <a:latin typeface="Cambria Math"/>
                        </a:rPr>
                        <m:t>𝑤</m:t>
                      </m:r>
                      <m:r>
                        <a:rPr lang="en-GB" sz="1400" b="0" i="1" smtClean="0">
                          <a:latin typeface="Cambria Math"/>
                        </a:rPr>
                        <m:t>=160+120=280</m:t>
                      </m:r>
                    </m:oMath>
                  </m:oMathPara>
                </a14:m>
                <a:endParaRPr lang="en-GB" sz="1400" b="0" dirty="0"/>
              </a:p>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a:rPr>
                        <m:t>Σ</m:t>
                      </m:r>
                      <m:sSup>
                        <m:sSupPr>
                          <m:ctrlPr>
                            <a:rPr lang="en-GB" sz="1400" b="0" i="1" smtClean="0">
                              <a:latin typeface="Cambria Math" panose="02040503050406030204" pitchFamily="18" charset="0"/>
                            </a:rPr>
                          </m:ctrlPr>
                        </m:sSupPr>
                        <m:e>
                          <m:r>
                            <a:rPr lang="en-GB" sz="1400" b="0" i="1" smtClean="0">
                              <a:latin typeface="Cambria Math"/>
                            </a:rPr>
                            <m:t>𝑤</m:t>
                          </m:r>
                        </m:e>
                        <m:sup>
                          <m:r>
                            <a:rPr lang="en-GB" sz="1400" b="0" i="1" smtClean="0">
                              <a:latin typeface="Cambria Math"/>
                            </a:rPr>
                            <m:t>2</m:t>
                          </m:r>
                        </m:sup>
                      </m:sSup>
                      <m:r>
                        <a:rPr lang="en-GB" sz="1400" b="0" i="1" smtClean="0">
                          <a:latin typeface="Cambria Math"/>
                        </a:rPr>
                        <m:t>=990+815=1805</m:t>
                      </m:r>
                    </m:oMath>
                  </m:oMathPara>
                </a14:m>
                <a:endParaRPr lang="en-GB" sz="1400" b="0" dirty="0"/>
              </a:p>
              <a:p>
                <a:r>
                  <a:rPr lang="en-GB" sz="1400" dirty="0"/>
                  <a:t>Combined estimate of </a:t>
                </a:r>
                <a14:m>
                  <m:oMath xmlns:m="http://schemas.openxmlformats.org/officeDocument/2006/math">
                    <m:r>
                      <a:rPr lang="en-GB" sz="1400" b="0" i="1" smtClean="0">
                        <a:latin typeface="Cambria Math"/>
                      </a:rPr>
                      <m:t>𝜇</m:t>
                    </m:r>
                  </m:oMath>
                </a14:m>
                <a:r>
                  <a:rPr lang="en-GB" sz="1400" dirty="0"/>
                  <a:t> is:</a:t>
                </a:r>
              </a:p>
              <a:p>
                <a:pPr/>
                <a14:m>
                  <m:oMathPara xmlns:m="http://schemas.openxmlformats.org/officeDocument/2006/math">
                    <m:oMathParaPr>
                      <m:jc m:val="centerGroup"/>
                    </m:oMathParaPr>
                    <m:oMath xmlns:m="http://schemas.openxmlformats.org/officeDocument/2006/math">
                      <m:acc>
                        <m:accPr>
                          <m:chr m:val="̅"/>
                          <m:ctrlPr>
                            <a:rPr lang="en-GB" sz="1400" b="0" i="1" smtClean="0">
                              <a:latin typeface="Cambria Math" panose="02040503050406030204" pitchFamily="18" charset="0"/>
                            </a:rPr>
                          </m:ctrlPr>
                        </m:accPr>
                        <m:e>
                          <m:r>
                            <a:rPr lang="en-GB" sz="1400" b="0" i="1" smtClean="0">
                              <a:latin typeface="Cambria Math"/>
                            </a:rPr>
                            <m:t>𝑤</m:t>
                          </m:r>
                        </m:e>
                      </m:acc>
                      <m:r>
                        <a:rPr lang="en-GB" sz="1400" b="0" i="1" dirty="0" smtClean="0">
                          <a:latin typeface="Cambria Math"/>
                        </a:rPr>
                        <m:t>=</m:t>
                      </m:r>
                      <m:f>
                        <m:fPr>
                          <m:ctrlPr>
                            <a:rPr lang="en-GB" sz="1400" b="0" i="1" dirty="0" smtClean="0">
                              <a:latin typeface="Cambria Math" panose="02040503050406030204" pitchFamily="18" charset="0"/>
                            </a:rPr>
                          </m:ctrlPr>
                        </m:fPr>
                        <m:num>
                          <m:r>
                            <a:rPr lang="en-GB" sz="1400" b="0" i="1" dirty="0" smtClean="0">
                              <a:latin typeface="Cambria Math"/>
                            </a:rPr>
                            <m:t>280</m:t>
                          </m:r>
                        </m:num>
                        <m:den>
                          <m:r>
                            <a:rPr lang="en-GB" sz="1400" b="0" i="1" dirty="0" smtClean="0">
                              <a:latin typeface="Cambria Math"/>
                            </a:rPr>
                            <m:t>50</m:t>
                          </m:r>
                        </m:den>
                      </m:f>
                      <m:r>
                        <a:rPr lang="en-GB" sz="1400" b="0" i="1" dirty="0" smtClean="0">
                          <a:latin typeface="Cambria Math"/>
                        </a:rPr>
                        <m:t>=5.6</m:t>
                      </m:r>
                    </m:oMath>
                  </m:oMathPara>
                </a14:m>
                <a:endParaRPr lang="en-GB" sz="1400" b="0" dirty="0"/>
              </a:p>
              <a:p>
                <a:r>
                  <a:rPr lang="en-GB" sz="1400" dirty="0"/>
                  <a:t>and the estimate for </a:t>
                </a:r>
                <a14:m>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a:rPr>
                          <m:t>𝜎</m:t>
                        </m:r>
                      </m:e>
                      <m:sup>
                        <m:r>
                          <a:rPr lang="en-GB" sz="1400" b="0" i="1" smtClean="0">
                            <a:latin typeface="Cambria Math"/>
                          </a:rPr>
                          <m:t>2</m:t>
                        </m:r>
                      </m:sup>
                    </m:sSup>
                  </m:oMath>
                </a14:m>
                <a:r>
                  <a:rPr lang="en-GB" sz="1400" dirty="0"/>
                  <a:t> is</a:t>
                </a:r>
              </a:p>
              <a:p>
                <a:pPr/>
                <a14:m>
                  <m:oMathPara xmlns:m="http://schemas.openxmlformats.org/officeDocument/2006/math">
                    <m:oMathParaPr>
                      <m:jc m:val="centerGroup"/>
                    </m:oMathParaPr>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a:rPr>
                            <m:t>𝑠</m:t>
                          </m:r>
                        </m:e>
                        <m:sub>
                          <m:r>
                            <a:rPr lang="en-GB" sz="1400" b="0" i="1" smtClean="0">
                              <a:latin typeface="Cambria Math"/>
                            </a:rPr>
                            <m:t>𝑤</m:t>
                          </m:r>
                        </m:sub>
                        <m:sup>
                          <m:r>
                            <a:rPr lang="en-GB" sz="1400" b="0" i="1" smtClean="0">
                              <a:latin typeface="Cambria Math"/>
                            </a:rPr>
                            <m:t>2</m:t>
                          </m:r>
                        </m:sup>
                      </m:sSubSup>
                      <m:r>
                        <a:rPr lang="en-GB" sz="1400" b="0" i="1" smtClean="0">
                          <a:latin typeface="Cambria Math"/>
                        </a:rPr>
                        <m:t>=</m:t>
                      </m:r>
                      <m:f>
                        <m:fPr>
                          <m:ctrlPr>
                            <a:rPr lang="en-GB" sz="1400" b="0" i="1" smtClean="0">
                              <a:latin typeface="Cambria Math" panose="02040503050406030204" pitchFamily="18" charset="0"/>
                            </a:rPr>
                          </m:ctrlPr>
                        </m:fPr>
                        <m:num>
                          <m:r>
                            <a:rPr lang="en-GB" sz="1400" b="0" i="1" smtClean="0">
                              <a:latin typeface="Cambria Math"/>
                            </a:rPr>
                            <m:t>1805−50×</m:t>
                          </m:r>
                          <m:sSup>
                            <m:sSupPr>
                              <m:ctrlPr>
                                <a:rPr lang="en-GB" sz="1400" b="0" i="1" smtClean="0">
                                  <a:latin typeface="Cambria Math" panose="02040503050406030204" pitchFamily="18" charset="0"/>
                                </a:rPr>
                              </m:ctrlPr>
                            </m:sSupPr>
                            <m:e>
                              <m:r>
                                <a:rPr lang="en-GB" sz="1400" b="0" i="1" smtClean="0">
                                  <a:latin typeface="Cambria Math"/>
                                </a:rPr>
                                <m:t>5.6</m:t>
                              </m:r>
                            </m:e>
                            <m:sup>
                              <m:r>
                                <a:rPr lang="en-GB" sz="1400" b="0" i="1" smtClean="0">
                                  <a:latin typeface="Cambria Math"/>
                                </a:rPr>
                                <m:t>2</m:t>
                              </m:r>
                            </m:sup>
                          </m:sSup>
                        </m:num>
                        <m:den>
                          <m:r>
                            <a:rPr lang="en-GB" sz="1400" b="0" i="1" smtClean="0">
                              <a:latin typeface="Cambria Math"/>
                            </a:rPr>
                            <m:t>49</m:t>
                          </m:r>
                        </m:den>
                      </m:f>
                      <m:r>
                        <a:rPr lang="en-GB" sz="1400" b="0" i="0" smtClean="0">
                          <a:latin typeface="Cambria Math"/>
                        </a:rPr>
                        <m:t>=4.84</m:t>
                      </m:r>
                    </m:oMath>
                  </m:oMathPara>
                </a14:m>
                <a:endParaRPr lang="en-GB" sz="1400" dirty="0"/>
              </a:p>
              <a:p>
                <a:pPr/>
                <a14:m>
                  <m:oMathPara xmlns:m="http://schemas.openxmlformats.org/officeDocument/2006/math">
                    <m:oMathParaPr>
                      <m:jc m:val="centerGroup"/>
                    </m:oMathParaPr>
                    <m:oMath xmlns:m="http://schemas.openxmlformats.org/officeDocument/2006/math">
                      <m:f>
                        <m:fPr>
                          <m:ctrlPr>
                            <a:rPr lang="en-GB" sz="1400" b="0" i="1" smtClean="0">
                              <a:latin typeface="Cambria Math" panose="02040503050406030204" pitchFamily="18" charset="0"/>
                            </a:rPr>
                          </m:ctrlPr>
                        </m:fPr>
                        <m:num>
                          <m:sSub>
                            <m:sSubPr>
                              <m:ctrlPr>
                                <a:rPr lang="en-GB" sz="1400" b="0" i="1" smtClean="0">
                                  <a:latin typeface="Cambria Math" panose="02040503050406030204" pitchFamily="18" charset="0"/>
                                </a:rPr>
                              </m:ctrlPr>
                            </m:sSubPr>
                            <m:e>
                              <m:r>
                                <a:rPr lang="en-GB" sz="1400" b="0" i="1" smtClean="0">
                                  <a:latin typeface="Cambria Math"/>
                                </a:rPr>
                                <m:t>𝑠</m:t>
                              </m:r>
                            </m:e>
                            <m:sub>
                              <m:r>
                                <a:rPr lang="en-GB" sz="1400" b="0" i="1" smtClean="0">
                                  <a:latin typeface="Cambria Math"/>
                                </a:rPr>
                                <m:t>𝑤</m:t>
                              </m:r>
                            </m:sub>
                          </m:sSub>
                        </m:num>
                        <m:den>
                          <m:rad>
                            <m:radPr>
                              <m:degHide m:val="on"/>
                              <m:ctrlPr>
                                <a:rPr lang="en-GB" sz="1400" b="0" i="1" smtClean="0">
                                  <a:latin typeface="Cambria Math" panose="02040503050406030204" pitchFamily="18" charset="0"/>
                                </a:rPr>
                              </m:ctrlPr>
                            </m:radPr>
                            <m:deg/>
                            <m:e>
                              <m:r>
                                <a:rPr lang="en-GB" sz="1400" b="0" i="1" smtClean="0">
                                  <a:latin typeface="Cambria Math"/>
                                </a:rPr>
                                <m:t>50</m:t>
                              </m:r>
                            </m:e>
                          </m:rad>
                        </m:den>
                      </m:f>
                      <m:r>
                        <a:rPr lang="en-GB" sz="1400" b="0" i="1" smtClean="0">
                          <a:latin typeface="Cambria Math"/>
                        </a:rPr>
                        <m:t>=0.311</m:t>
                      </m:r>
                    </m:oMath>
                  </m:oMathPara>
                </a14:m>
                <a:endParaRPr lang="en-GB" sz="1400" dirty="0"/>
              </a:p>
              <a:p>
                <a:pPr/>
                <a14:m>
                  <m:oMathPara xmlns:m="http://schemas.openxmlformats.org/officeDocument/2006/math">
                    <m:oMathParaPr>
                      <m:jc m:val="centerGroup"/>
                    </m:oMathParaPr>
                    <m:oMath xmlns:m="http://schemas.openxmlformats.org/officeDocument/2006/math">
                      <m:rad>
                        <m:radPr>
                          <m:degHide m:val="on"/>
                          <m:ctrlPr>
                            <a:rPr lang="en-GB" sz="1400" b="0" i="1" smtClean="0">
                              <a:latin typeface="Cambria Math" panose="02040503050406030204" pitchFamily="18" charset="0"/>
                            </a:rPr>
                          </m:ctrlPr>
                        </m:radPr>
                        <m:deg/>
                        <m:e>
                          <m:f>
                            <m:fPr>
                              <m:ctrlPr>
                                <a:rPr lang="en-GB" sz="1400" b="0" i="1" smtClean="0">
                                  <a:latin typeface="Cambria Math" panose="02040503050406030204" pitchFamily="18" charset="0"/>
                                </a:rPr>
                              </m:ctrlPr>
                            </m:fPr>
                            <m:num>
                              <m:r>
                                <a:rPr lang="en-GB" sz="1400" b="0" i="1" smtClean="0">
                                  <a:latin typeface="Cambria Math"/>
                                </a:rPr>
                                <m:t>4.86…</m:t>
                              </m:r>
                            </m:num>
                            <m:den>
                              <m:r>
                                <a:rPr lang="en-GB" sz="1400" b="0" i="1" smtClean="0">
                                  <a:latin typeface="Cambria Math"/>
                                </a:rPr>
                                <m:t>𝑛</m:t>
                              </m:r>
                            </m:den>
                          </m:f>
                        </m:e>
                      </m:rad>
                      <m:r>
                        <a:rPr lang="en-GB" sz="1400" b="0" i="1" smtClean="0">
                          <a:latin typeface="Cambria Math"/>
                        </a:rPr>
                        <m:t>&lt;0.25     →   </m:t>
                      </m:r>
                      <m:r>
                        <a:rPr lang="en-GB" sz="1400" b="0" i="1" smtClean="0">
                          <a:latin typeface="Cambria Math"/>
                        </a:rPr>
                        <m:t>𝑛</m:t>
                      </m:r>
                      <m:r>
                        <a:rPr lang="en-GB" sz="1400" b="0" i="1" smtClean="0">
                          <a:latin typeface="Cambria Math"/>
                        </a:rPr>
                        <m:t>&gt;77.38</m:t>
                      </m:r>
                    </m:oMath>
                  </m:oMathPara>
                </a14:m>
                <a:endParaRPr lang="en-GB" sz="1400" dirty="0"/>
              </a:p>
              <a:p>
                <a:r>
                  <a:rPr lang="en-GB" sz="1400" dirty="0"/>
                  <a:t>Thus need sample of at least 78.</a:t>
                </a:r>
              </a:p>
            </p:txBody>
          </p:sp>
        </mc:Choice>
        <mc:Fallback xmlns="">
          <p:sp>
            <p:nvSpPr>
              <p:cNvPr id="10" name="TextBox 9"/>
              <p:cNvSpPr txBox="1">
                <a:spLocks noRot="1" noChangeAspect="1" noMove="1" noResize="1" noEditPoints="1" noAdjustHandles="1" noChangeArrowheads="1" noChangeShapeType="1" noTextEdit="1"/>
              </p:cNvSpPr>
              <p:nvPr/>
            </p:nvSpPr>
            <p:spPr>
              <a:xfrm>
                <a:off x="5210100" y="3304034"/>
                <a:ext cx="3773016" cy="3627340"/>
              </a:xfrm>
              <a:prstGeom prst="rect">
                <a:avLst/>
              </a:prstGeom>
              <a:blipFill rotWithShape="1">
                <a:blip r:embed="rId5"/>
                <a:stretch>
                  <a:fillRect l="-485" t="-168" b="-84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514700" y="-27957"/>
                <a:ext cx="2350964"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1600" b="0" i="1" smtClean="0">
                              <a:solidFill>
                                <a:schemeClr val="bg1"/>
                              </a:solidFill>
                              <a:latin typeface="Cambria Math" panose="02040503050406030204" pitchFamily="18" charset="0"/>
                            </a:rPr>
                          </m:ctrlPr>
                        </m:sSupPr>
                        <m:e>
                          <m:r>
                            <a:rPr lang="en-GB" sz="1600" b="0" i="1" smtClean="0">
                              <a:solidFill>
                                <a:schemeClr val="bg1"/>
                              </a:solidFill>
                              <a:latin typeface="Cambria Math"/>
                            </a:rPr>
                            <m:t>𝑆</m:t>
                          </m:r>
                        </m:e>
                        <m:sup>
                          <m:r>
                            <a:rPr lang="en-GB" sz="1600" b="0" i="1" smtClean="0">
                              <a:solidFill>
                                <a:schemeClr val="bg1"/>
                              </a:solidFill>
                              <a:latin typeface="Cambria Math"/>
                            </a:rPr>
                            <m:t>2</m:t>
                          </m:r>
                        </m:sup>
                      </m:sSup>
                      <m:r>
                        <a:rPr lang="en-GB" sz="1600" b="0" i="1" smtClean="0">
                          <a:solidFill>
                            <a:schemeClr val="bg1"/>
                          </a:solidFill>
                          <a:latin typeface="Cambria Math"/>
                        </a:rPr>
                        <m:t>=</m:t>
                      </m:r>
                      <m:f>
                        <m:fPr>
                          <m:ctrlPr>
                            <a:rPr lang="en-GB" sz="1600" i="1">
                              <a:solidFill>
                                <a:schemeClr val="bg1"/>
                              </a:solidFill>
                              <a:latin typeface="Cambria Math" panose="02040503050406030204" pitchFamily="18" charset="0"/>
                            </a:rPr>
                          </m:ctrlPr>
                        </m:fPr>
                        <m:num>
                          <m:r>
                            <a:rPr lang="en-GB" sz="1600">
                              <a:solidFill>
                                <a:schemeClr val="bg1"/>
                              </a:solidFill>
                              <a:latin typeface="Cambria Math" panose="02040503050406030204" pitchFamily="18" charset="0"/>
                            </a:rPr>
                            <m:t>1</m:t>
                          </m:r>
                        </m:num>
                        <m:den>
                          <m:r>
                            <a:rPr lang="en-GB" sz="1600">
                              <a:solidFill>
                                <a:schemeClr val="bg1"/>
                              </a:solidFill>
                              <a:latin typeface="Cambria Math" panose="02040503050406030204" pitchFamily="18" charset="0"/>
                            </a:rPr>
                            <m:t>𝑛</m:t>
                          </m:r>
                          <m:r>
                            <a:rPr lang="en-GB" sz="1600">
                              <a:solidFill>
                                <a:schemeClr val="bg1"/>
                              </a:solidFill>
                              <a:latin typeface="Cambria Math" panose="02040503050406030204" pitchFamily="18" charset="0"/>
                            </a:rPr>
                            <m:t>−1</m:t>
                          </m:r>
                        </m:den>
                      </m:f>
                      <m:r>
                        <a:rPr lang="en-GB" sz="1600">
                          <a:solidFill>
                            <a:schemeClr val="bg1"/>
                          </a:solidFill>
                          <a:latin typeface="Cambria Math" panose="02040503050406030204" pitchFamily="18" charset="0"/>
                        </a:rPr>
                        <m:t>(</m:t>
                      </m:r>
                      <m:r>
                        <m:rPr>
                          <m:sty m:val="p"/>
                        </m:rPr>
                        <a:rPr lang="en-GB" sz="1600">
                          <a:solidFill>
                            <a:schemeClr val="bg1"/>
                          </a:solidFill>
                          <a:latin typeface="Cambria Math" panose="02040503050406030204" pitchFamily="18" charset="0"/>
                        </a:rPr>
                        <m:t>Σ</m:t>
                      </m:r>
                      <m:sSup>
                        <m:sSupPr>
                          <m:ctrlPr>
                            <a:rPr lang="en-GB" sz="1600" i="1">
                              <a:solidFill>
                                <a:schemeClr val="bg1"/>
                              </a:solidFill>
                              <a:latin typeface="Cambria Math" panose="02040503050406030204" pitchFamily="18" charset="0"/>
                            </a:rPr>
                          </m:ctrlPr>
                        </m:sSupPr>
                        <m:e>
                          <m:r>
                            <a:rPr lang="en-GB" sz="1600">
                              <a:solidFill>
                                <a:schemeClr val="bg1"/>
                              </a:solidFill>
                              <a:latin typeface="Cambria Math" panose="02040503050406030204" pitchFamily="18" charset="0"/>
                            </a:rPr>
                            <m:t>𝑋</m:t>
                          </m:r>
                        </m:e>
                        <m:sup>
                          <m:r>
                            <a:rPr lang="en-GB" sz="1600">
                              <a:solidFill>
                                <a:schemeClr val="bg1"/>
                              </a:solidFill>
                              <a:latin typeface="Cambria Math" panose="02040503050406030204" pitchFamily="18" charset="0"/>
                            </a:rPr>
                            <m:t>2</m:t>
                          </m:r>
                        </m:sup>
                      </m:sSup>
                      <m:r>
                        <a:rPr lang="en-GB" sz="1600">
                          <a:solidFill>
                            <a:schemeClr val="bg1"/>
                          </a:solidFill>
                          <a:latin typeface="Cambria Math" panose="02040503050406030204" pitchFamily="18" charset="0"/>
                        </a:rPr>
                        <m:t>−</m:t>
                      </m:r>
                      <m:r>
                        <a:rPr lang="en-GB" sz="1600">
                          <a:solidFill>
                            <a:schemeClr val="bg1"/>
                          </a:solidFill>
                          <a:latin typeface="Cambria Math" panose="02040503050406030204" pitchFamily="18" charset="0"/>
                        </a:rPr>
                        <m:t>𝑛</m:t>
                      </m:r>
                      <m:sSup>
                        <m:sSupPr>
                          <m:ctrlPr>
                            <a:rPr lang="en-GB" sz="1600" i="1">
                              <a:solidFill>
                                <a:schemeClr val="bg1"/>
                              </a:solidFill>
                              <a:latin typeface="Cambria Math" panose="02040503050406030204" pitchFamily="18" charset="0"/>
                            </a:rPr>
                          </m:ctrlPr>
                        </m:sSupPr>
                        <m:e>
                          <m:acc>
                            <m:accPr>
                              <m:chr m:val="̅"/>
                              <m:ctrlPr>
                                <a:rPr lang="en-GB" sz="1600" i="1">
                                  <a:solidFill>
                                    <a:schemeClr val="bg1"/>
                                  </a:solidFill>
                                  <a:latin typeface="Cambria Math" panose="02040503050406030204" pitchFamily="18" charset="0"/>
                                </a:rPr>
                              </m:ctrlPr>
                            </m:accPr>
                            <m:e>
                              <m:r>
                                <a:rPr lang="en-GB" sz="1600">
                                  <a:solidFill>
                                    <a:schemeClr val="bg1"/>
                                  </a:solidFill>
                                  <a:latin typeface="Cambria Math" panose="02040503050406030204" pitchFamily="18" charset="0"/>
                                </a:rPr>
                                <m:t>𝑋</m:t>
                              </m:r>
                            </m:e>
                          </m:acc>
                        </m:e>
                        <m:sup>
                          <m:r>
                            <a:rPr lang="en-GB" sz="1600">
                              <a:solidFill>
                                <a:schemeClr val="bg1"/>
                              </a:solidFill>
                              <a:latin typeface="Cambria Math" panose="02040503050406030204" pitchFamily="18" charset="0"/>
                            </a:rPr>
                            <m:t>2</m:t>
                          </m:r>
                        </m:sup>
                      </m:sSup>
                      <m:r>
                        <a:rPr lang="en-GB" sz="1600">
                          <a:solidFill>
                            <a:schemeClr val="bg1"/>
                          </a:solidFill>
                          <a:latin typeface="Cambria Math" panose="02040503050406030204" pitchFamily="18" charset="0"/>
                        </a:rPr>
                        <m:t>)</m:t>
                      </m:r>
                    </m:oMath>
                  </m:oMathPara>
                </a14:m>
                <a:endParaRPr lang="en-GB" sz="16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514700" y="-27957"/>
                <a:ext cx="2350964" cy="554960"/>
              </a:xfrm>
              <a:prstGeom prst="rect">
                <a:avLst/>
              </a:prstGeom>
              <a:blipFill rotWithShape="1">
                <a:blip r:embed="rId6"/>
                <a:stretch>
                  <a:fillRect/>
                </a:stretch>
              </a:blipFill>
            </p:spPr>
            <p:txBody>
              <a:bodyPr/>
              <a:lstStyle/>
              <a:p>
                <a:r>
                  <a:rPr lang="en-GB">
                    <a:noFill/>
                  </a:rPr>
                  <a:t> </a:t>
                </a:r>
              </a:p>
            </p:txBody>
          </p:sp>
        </mc:Fallback>
      </mc:AlternateContent>
      <p:sp>
        <p:nvSpPr>
          <p:cNvPr id="12" name="Rectangle 11"/>
          <p:cNvSpPr/>
          <p:nvPr/>
        </p:nvSpPr>
        <p:spPr>
          <a:xfrm>
            <a:off x="4932040" y="3360819"/>
            <a:ext cx="278060" cy="340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a:t>
            </a:r>
          </a:p>
        </p:txBody>
      </p:sp>
      <p:sp>
        <p:nvSpPr>
          <p:cNvPr id="13" name="Rectangle 12"/>
          <p:cNvSpPr/>
          <p:nvPr/>
        </p:nvSpPr>
        <p:spPr>
          <a:xfrm>
            <a:off x="4932040" y="5932512"/>
            <a:ext cx="278060" cy="340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a:t>
            </a:r>
          </a:p>
        </p:txBody>
      </p:sp>
      <p:sp>
        <p:nvSpPr>
          <p:cNvPr id="14" name="Rectangle 13"/>
          <p:cNvSpPr/>
          <p:nvPr/>
        </p:nvSpPr>
        <p:spPr>
          <a:xfrm>
            <a:off x="4923234" y="6273502"/>
            <a:ext cx="278060" cy="340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d</a:t>
            </a:r>
          </a:p>
        </p:txBody>
      </p:sp>
      <p:sp>
        <p:nvSpPr>
          <p:cNvPr id="15" name="Rectangle 14"/>
          <p:cNvSpPr/>
          <p:nvPr/>
        </p:nvSpPr>
        <p:spPr>
          <a:xfrm>
            <a:off x="5210100" y="3360819"/>
            <a:ext cx="3178324" cy="25542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5210100" y="5915026"/>
            <a:ext cx="3178324" cy="314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5210100" y="6234112"/>
            <a:ext cx="3178324" cy="623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cxnSp>
        <p:nvCxnSpPr>
          <p:cNvPr id="19" name="Straight Connector 18"/>
          <p:cNvCxnSpPr/>
          <p:nvPr/>
        </p:nvCxnSpPr>
        <p:spPr>
          <a:xfrm>
            <a:off x="0" y="3294499"/>
            <a:ext cx="9144000" cy="0"/>
          </a:xfrm>
          <a:prstGeom prst="line">
            <a:avLst/>
          </a:prstGeom>
        </p:spPr>
        <p:style>
          <a:lnRef idx="1">
            <a:schemeClr val="dk1"/>
          </a:lnRef>
          <a:fillRef idx="0">
            <a:schemeClr val="dk1"/>
          </a:fillRef>
          <a:effectRef idx="0">
            <a:schemeClr val="dk1"/>
          </a:effectRef>
          <a:fontRef idx="minor">
            <a:schemeClr val="tx1"/>
          </a:fontRef>
        </p:style>
      </p:cxnSp>
      <p:sp>
        <p:nvSpPr>
          <p:cNvPr id="18" name="Slide Number Placeholder 1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215</a:t>
            </a:fld>
            <a:endParaRPr lang="en-GB"/>
          </a:p>
        </p:txBody>
      </p:sp>
    </p:spTree>
    <p:extLst>
      <p:ext uri="{BB962C8B-B14F-4D97-AF65-F5344CB8AC3E}">
        <p14:creationId xmlns:p14="http://schemas.microsoft.com/office/powerpoint/2010/main" val="1144137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7" grpId="0" animBg="1"/>
      <p:bldP spid="15" grpId="0" animBg="1"/>
      <p:bldP spid="16" grpId="0" animBg="1"/>
      <p:bldP spid="1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Central Limit Theorem</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836712"/>
                <a:ext cx="8136904" cy="923330"/>
              </a:xfrm>
              <a:prstGeom prst="rect">
                <a:avLst/>
              </a:prstGeom>
              <a:noFill/>
            </p:spPr>
            <p:txBody>
              <a:bodyPr wrap="square" rtlCol="0">
                <a:spAutoFit/>
              </a:bodyPr>
              <a:lstStyle/>
              <a:p>
                <a:r>
                  <a:rPr lang="en-GB" dirty="0"/>
                  <a:t>Suppose you rolled </a:t>
                </a:r>
                <a14:m>
                  <m:oMath xmlns:m="http://schemas.openxmlformats.org/officeDocument/2006/math">
                    <m:r>
                      <a:rPr lang="en-GB" b="0" i="1" smtClean="0">
                        <a:latin typeface="Cambria Math"/>
                      </a:rPr>
                      <m:t>𝑛</m:t>
                    </m:r>
                  </m:oMath>
                </a14:m>
                <a:r>
                  <a:rPr lang="en-GB" dirty="0"/>
                  <a:t> 10-sided </a:t>
                </a:r>
                <a:r>
                  <a:rPr lang="en-GB" b="1" u="sng" dirty="0"/>
                  <a:t>unfair</a:t>
                </a:r>
                <a:r>
                  <a:rPr lang="en-GB" dirty="0"/>
                  <a:t> dice, where each throw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oMath>
                </a14:m>
                <a:r>
                  <a:rPr lang="en-GB" dirty="0"/>
                  <a:t>, …</a:t>
                </a:r>
                <a14:m>
                  <m:oMath xmlns:m="http://schemas.openxmlformats.org/officeDocument/2006/math">
                    <m:r>
                      <a:rPr lang="en-GB" b="0" i="0" dirty="0" smtClean="0">
                        <a:latin typeface="Cambria Math"/>
                      </a:rPr>
                      <m:t>, </m:t>
                    </m:r>
                    <m:sSub>
                      <m:sSubPr>
                        <m:ctrlPr>
                          <a:rPr lang="en-GB" b="0" i="1" dirty="0" smtClean="0">
                            <a:latin typeface="Cambria Math" panose="02040503050406030204" pitchFamily="18" charset="0"/>
                          </a:rPr>
                        </m:ctrlPr>
                      </m:sSubPr>
                      <m:e>
                        <m:r>
                          <a:rPr lang="en-GB" b="0" i="1" dirty="0" smtClean="0">
                            <a:latin typeface="Cambria Math"/>
                          </a:rPr>
                          <m:t>𝑋</m:t>
                        </m:r>
                      </m:e>
                      <m:sub>
                        <m:r>
                          <a:rPr lang="en-GB" b="0" i="1" dirty="0" smtClean="0">
                            <a:latin typeface="Cambria Math"/>
                          </a:rPr>
                          <m:t>𝑛</m:t>
                        </m:r>
                      </m:sub>
                    </m:sSub>
                  </m:oMath>
                </a14:m>
                <a:r>
                  <a:rPr lang="en-GB" dirty="0"/>
                  <a:t> (all with the same distribution </a:t>
                </a:r>
                <a14:m>
                  <m:oMath xmlns:m="http://schemas.openxmlformats.org/officeDocument/2006/math">
                    <m:r>
                      <a:rPr lang="en-GB" b="0" i="1" smtClean="0">
                        <a:latin typeface="Cambria Math" panose="02040503050406030204" pitchFamily="18" charset="0"/>
                      </a:rPr>
                      <m:t>𝑋</m:t>
                    </m:r>
                  </m:oMath>
                </a14:m>
                <a:r>
                  <a:rPr lang="en-GB" dirty="0"/>
                  <a:t>) and you </a:t>
                </a:r>
                <a:r>
                  <a:rPr lang="en-GB" b="1" u="sng" dirty="0"/>
                  <a:t>added</a:t>
                </a:r>
                <a:r>
                  <a:rPr lang="en-GB" dirty="0"/>
                  <a:t> up the values (to obtain a distribution across possible sums, </a:t>
                </a:r>
                <a14:m>
                  <m:oMath xmlns:m="http://schemas.openxmlformats.org/officeDocument/2006/math">
                    <m:r>
                      <m:rPr>
                        <m:sty m:val="p"/>
                      </m:rPr>
                      <a:rPr lang="en-GB" b="0" i="0" smtClean="0">
                        <a:latin typeface="Cambria Math" panose="02040503050406030204" pitchFamily="18" charset="0"/>
                      </a:rPr>
                      <m:t>Σ</m:t>
                    </m:r>
                    <m:r>
                      <a:rPr lang="en-GB" b="0" i="1" smtClean="0">
                        <a:latin typeface="Cambria Math" panose="02040503050406030204" pitchFamily="18" charset="0"/>
                      </a:rPr>
                      <m:t>𝑋</m:t>
                    </m:r>
                  </m:oMath>
                </a14:m>
                <a:r>
                  <a:rPr lang="en-GB"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836712"/>
                <a:ext cx="8136904" cy="923330"/>
              </a:xfrm>
              <a:prstGeom prst="rect">
                <a:avLst/>
              </a:prstGeom>
              <a:blipFill rotWithShape="1">
                <a:blip r:embed="rId2"/>
                <a:stretch>
                  <a:fillRect l="-674" t="-3289" r="-524"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11560" y="3212976"/>
                <a:ext cx="7992888" cy="2585323"/>
              </a:xfrm>
              <a:prstGeom prst="rect">
                <a:avLst/>
              </a:prstGeom>
              <a:noFill/>
            </p:spPr>
            <p:txBody>
              <a:bodyPr wrap="square" rtlCol="0">
                <a:spAutoFit/>
              </a:bodyPr>
              <a:lstStyle/>
              <a:p>
                <a:r>
                  <a:rPr lang="en-GB" dirty="0"/>
                  <a:t>As </a:t>
                </a:r>
                <a14:m>
                  <m:oMath xmlns:m="http://schemas.openxmlformats.org/officeDocument/2006/math">
                    <m:r>
                      <a:rPr lang="en-GB" b="0" i="1" smtClean="0">
                        <a:latin typeface="Cambria Math"/>
                      </a:rPr>
                      <m:t>𝑛</m:t>
                    </m:r>
                  </m:oMath>
                </a14:m>
                <a:r>
                  <a:rPr lang="en-GB" dirty="0"/>
                  <a:t> becomes large, what distribution does </a:t>
                </a:r>
                <a14:m>
                  <m:oMath xmlns:m="http://schemas.openxmlformats.org/officeDocument/2006/math">
                    <m:r>
                      <m:rPr>
                        <m:sty m:val="p"/>
                      </m:rPr>
                      <a:rPr lang="en-GB" b="0" i="0" smtClean="0">
                        <a:latin typeface="Cambria Math" panose="02040503050406030204" pitchFamily="18" charset="0"/>
                      </a:rPr>
                      <m:t>Σ</m:t>
                    </m:r>
                    <m:r>
                      <a:rPr lang="en-GB" b="0" i="1" smtClean="0">
                        <a:latin typeface="Cambria Math" panose="02040503050406030204" pitchFamily="18" charset="0"/>
                      </a:rPr>
                      <m:t>𝑋</m:t>
                    </m:r>
                  </m:oMath>
                </a14:m>
                <a:r>
                  <a:rPr lang="en-GB" dirty="0"/>
                  <a:t> seem to approximate?</a:t>
                </a:r>
              </a:p>
              <a:p>
                <a:r>
                  <a:rPr lang="en-GB" b="1" dirty="0"/>
                  <a:t>A Normal Distribution.</a:t>
                </a:r>
              </a:p>
              <a:p>
                <a:endParaRPr lang="en-GB" dirty="0"/>
              </a:p>
              <a:p>
                <a:r>
                  <a:rPr lang="en-GB" dirty="0"/>
                  <a:t>Does how biased the die is (i.e. </a:t>
                </a:r>
                <a14:m>
                  <m:oMath xmlns:m="http://schemas.openxmlformats.org/officeDocument/2006/math">
                    <m:r>
                      <a:rPr lang="en-GB" b="0" i="1" smtClean="0">
                        <a:latin typeface="Cambria Math" panose="02040503050406030204" pitchFamily="18" charset="0"/>
                      </a:rPr>
                      <m:t>𝑋</m:t>
                    </m:r>
                  </m:oMath>
                </a14:m>
                <a:r>
                  <a:rPr lang="en-GB" dirty="0"/>
                  <a:t>) affect the type of distribution of</a:t>
                </a:r>
                <a14:m>
                  <m:oMath xmlns:m="http://schemas.openxmlformats.org/officeDocument/2006/math">
                    <m:r>
                      <a:rPr lang="en-GB" b="0" i="0" smtClean="0">
                        <a:latin typeface="Cambria Math" panose="02040503050406030204" pitchFamily="18" charset="0"/>
                      </a:rPr>
                      <m:t> </m:t>
                    </m:r>
                    <m:r>
                      <a:rPr lang="en-GB" b="0" i="1">
                        <a:latin typeface="Cambria Math" panose="02040503050406030204" pitchFamily="18" charset="0"/>
                      </a:rPr>
                      <m:t>𝛴</m:t>
                    </m:r>
                    <m:r>
                      <a:rPr lang="en-GB" b="0" i="1">
                        <a:latin typeface="Cambria Math" panose="02040503050406030204" pitchFamily="18" charset="0"/>
                      </a:rPr>
                      <m:t>𝑋</m:t>
                    </m:r>
                  </m:oMath>
                </a14:m>
                <a:r>
                  <a:rPr lang="en-GB" dirty="0"/>
                  <a:t>?</a:t>
                </a:r>
              </a:p>
              <a:p>
                <a:r>
                  <a:rPr lang="en-GB" b="1" dirty="0"/>
                  <a:t>No. It will affect the variance and mean of </a:t>
                </a:r>
                <a14:m>
                  <m:oMath xmlns:m="http://schemas.openxmlformats.org/officeDocument/2006/math">
                    <m:r>
                      <a:rPr lang="en-GB" b="1" i="1">
                        <a:latin typeface="Cambria Math" panose="02040503050406030204" pitchFamily="18" charset="0"/>
                      </a:rPr>
                      <m:t>𝜮</m:t>
                    </m:r>
                    <m:r>
                      <a:rPr lang="en-GB" b="1" i="1">
                        <a:latin typeface="Cambria Math" panose="02040503050406030204" pitchFamily="18" charset="0"/>
                      </a:rPr>
                      <m:t>𝑿</m:t>
                    </m:r>
                  </m:oMath>
                </a14:m>
                <a:r>
                  <a:rPr lang="en-GB" b="1" dirty="0"/>
                  <a:t>, but we will always obtain a Normal Distribution for </a:t>
                </a:r>
                <a14:m>
                  <m:oMath xmlns:m="http://schemas.openxmlformats.org/officeDocument/2006/math">
                    <m:r>
                      <a:rPr lang="en-GB" b="1" i="1">
                        <a:latin typeface="Cambria Math" panose="02040503050406030204" pitchFamily="18" charset="0"/>
                      </a:rPr>
                      <m:t>𝜮</m:t>
                    </m:r>
                    <m:r>
                      <a:rPr lang="en-GB" b="1" i="1">
                        <a:latin typeface="Cambria Math" panose="02040503050406030204" pitchFamily="18" charset="0"/>
                      </a:rPr>
                      <m:t>𝑿</m:t>
                    </m:r>
                  </m:oMath>
                </a14:m>
                <a:r>
                  <a:rPr lang="en-GB" b="1" dirty="0"/>
                  <a:t>, regardless of the distribution of each trial </a:t>
                </a:r>
                <a14:m>
                  <m:oMath xmlns:m="http://schemas.openxmlformats.org/officeDocument/2006/math">
                    <m:r>
                      <a:rPr lang="en-GB" b="1" i="1" smtClean="0">
                        <a:latin typeface="Cambria Math" panose="02040503050406030204" pitchFamily="18" charset="0"/>
                      </a:rPr>
                      <m:t>𝑿</m:t>
                    </m:r>
                  </m:oMath>
                </a14:m>
                <a:r>
                  <a:rPr lang="en-GB" b="1" dirty="0"/>
                  <a:t>.</a:t>
                </a:r>
              </a:p>
              <a:p>
                <a:endParaRPr lang="en-GB" dirty="0"/>
              </a:p>
              <a:p>
                <a:r>
                  <a:rPr lang="en-GB" dirty="0"/>
                  <a:t>What can we therefore say about the sampling distribution of the sample mean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a:t>
                </a:r>
              </a:p>
              <a:p>
                <a:r>
                  <a:rPr lang="en-GB" b="1" dirty="0"/>
                  <a:t>Since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𝑿</m:t>
                        </m:r>
                      </m:e>
                    </m:acc>
                  </m:oMath>
                </a14:m>
                <a:r>
                  <a:rPr lang="en-GB" b="1" dirty="0"/>
                  <a:t> is just </a:t>
                </a:r>
                <a14:m>
                  <m:oMath xmlns:m="http://schemas.openxmlformats.org/officeDocument/2006/math">
                    <m:r>
                      <a:rPr lang="en-GB" b="1" i="0" smtClean="0">
                        <a:latin typeface="Cambria Math" panose="02040503050406030204" pitchFamily="18" charset="0"/>
                      </a:rPr>
                      <m:t>𝚺</m:t>
                    </m:r>
                    <m:r>
                      <a:rPr lang="en-GB" b="1" i="1" smtClean="0">
                        <a:latin typeface="Cambria Math" panose="02040503050406030204" pitchFamily="18" charset="0"/>
                      </a:rPr>
                      <m:t>𝑿</m:t>
                    </m:r>
                  </m:oMath>
                </a14:m>
                <a:r>
                  <a:rPr lang="en-GB" b="1" dirty="0"/>
                  <a:t> divided by a constant </a:t>
                </a:r>
                <a14:m>
                  <m:oMath xmlns:m="http://schemas.openxmlformats.org/officeDocument/2006/math">
                    <m:r>
                      <a:rPr lang="en-GB" b="1" i="1" smtClean="0">
                        <a:latin typeface="Cambria Math" panose="02040503050406030204" pitchFamily="18" charset="0"/>
                      </a:rPr>
                      <m:t>𝒏</m:t>
                    </m:r>
                  </m:oMath>
                </a14:m>
                <a:r>
                  <a:rPr lang="en-GB" b="1" dirty="0"/>
                  <a:t>, it will also have a Normal Distribution.</a:t>
                </a:r>
              </a:p>
            </p:txBody>
          </p:sp>
        </mc:Choice>
        <mc:Fallback xmlns="">
          <p:sp>
            <p:nvSpPr>
              <p:cNvPr id="8" name="TextBox 7"/>
              <p:cNvSpPr txBox="1">
                <a:spLocks noRot="1" noChangeAspect="1" noMove="1" noResize="1" noEditPoints="1" noAdjustHandles="1" noChangeArrowheads="1" noChangeShapeType="1" noTextEdit="1"/>
              </p:cNvSpPr>
              <p:nvPr/>
            </p:nvSpPr>
            <p:spPr>
              <a:xfrm>
                <a:off x="611560" y="3212976"/>
                <a:ext cx="7992888" cy="2585323"/>
              </a:xfrm>
              <a:prstGeom prst="rect">
                <a:avLst/>
              </a:prstGeom>
              <a:blipFill rotWithShape="1">
                <a:blip r:embed="rId3"/>
                <a:stretch>
                  <a:fillRect l="-610" t="-1179" r="-839" b="-28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14858" y="5798299"/>
                <a:ext cx="5113140" cy="97481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latin typeface="Wingdings" panose="05000000000000000000" pitchFamily="2" charset="2"/>
                  </a:rPr>
                  <a:t>!</a:t>
                </a:r>
                <a:r>
                  <a:rPr lang="en-GB" sz="1600" dirty="0"/>
                  <a:t> The </a:t>
                </a:r>
                <a:r>
                  <a:rPr lang="en-GB" sz="1600" b="1" u="sng" dirty="0"/>
                  <a:t>Central Limit Theorem</a:t>
                </a:r>
                <a:r>
                  <a:rPr lang="en-GB" sz="1600" dirty="0"/>
                  <a:t> says that if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𝑛</m:t>
                        </m:r>
                      </m:sub>
                    </m:sSub>
                  </m:oMath>
                </a14:m>
                <a:r>
                  <a:rPr lang="en-GB" sz="1600" dirty="0"/>
                  <a:t> is a random sample of size </a:t>
                </a:r>
                <a14:m>
                  <m:oMath xmlns:m="http://schemas.openxmlformats.org/officeDocument/2006/math">
                    <m:r>
                      <a:rPr lang="en-GB" sz="1600" b="0" i="1" smtClean="0">
                        <a:latin typeface="Cambria Math" panose="02040503050406030204" pitchFamily="18" charset="0"/>
                      </a:rPr>
                      <m:t>𝑛</m:t>
                    </m:r>
                  </m:oMath>
                </a14:m>
                <a:r>
                  <a:rPr lang="en-GB" sz="1600" dirty="0"/>
                  <a:t>, from a population of mean </a:t>
                </a:r>
                <a14:m>
                  <m:oMath xmlns:m="http://schemas.openxmlformats.org/officeDocument/2006/math">
                    <m:r>
                      <a:rPr lang="en-GB" sz="1600" b="0" i="1" smtClean="0">
                        <a:latin typeface="Cambria Math" panose="02040503050406030204" pitchFamily="18" charset="0"/>
                      </a:rPr>
                      <m:t>𝜇</m:t>
                    </m:r>
                  </m:oMath>
                </a14:m>
                <a:r>
                  <a:rPr lang="en-GB" sz="1600" dirty="0"/>
                  <a:t> and variance </a:t>
                </a:r>
                <a14:m>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oMath>
                </a14:m>
                <a:r>
                  <a:rPr lang="en-GB" sz="1600" dirty="0"/>
                  <a:t>, then </a:t>
                </a:r>
                <a14:m>
                  <m:oMath xmlns:m="http://schemas.openxmlformats.org/officeDocument/2006/math">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oMath>
                </a14:m>
                <a:r>
                  <a:rPr lang="en-GB" sz="1600" dirty="0"/>
                  <a:t> is approximately </a:t>
                </a:r>
                <a14:m>
                  <m:oMath xmlns:m="http://schemas.openxmlformats.org/officeDocument/2006/math">
                    <m:r>
                      <a:rPr lang="en-GB" sz="1600" b="0" i="1" smtClean="0">
                        <a:latin typeface="Cambria Math" panose="02040503050406030204" pitchFamily="18" charset="0"/>
                      </a:rPr>
                      <m:t>~</m:t>
                    </m:r>
                    <m:r>
                      <a:rPr lang="en-GB" sz="1600" b="0" i="1" smtClean="0">
                        <a:latin typeface="Cambria Math" panose="02040503050406030204" pitchFamily="18" charset="0"/>
                      </a:rPr>
                      <m:t>𝑁</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𝜇</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num>
                          <m:den>
                            <m:r>
                              <a:rPr lang="en-GB" sz="1600" b="0" i="1" smtClean="0">
                                <a:latin typeface="Cambria Math" panose="02040503050406030204" pitchFamily="18" charset="0"/>
                              </a:rPr>
                              <m:t>𝑛</m:t>
                            </m:r>
                          </m:den>
                        </m:f>
                      </m:e>
                    </m:d>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2014858" y="5798299"/>
                <a:ext cx="5113140" cy="974819"/>
              </a:xfrm>
              <a:prstGeom prst="rect">
                <a:avLst/>
              </a:prstGeom>
              <a:blipFill rotWithShape="0">
                <a:blip r:embed="rId4"/>
                <a:stretch>
                  <a:fillRect l="-475" t="-1220"/>
                </a:stretch>
              </a:blipFill>
            </p:spPr>
            <p:txBody>
              <a:bodyPr/>
              <a:lstStyle/>
              <a:p>
                <a:r>
                  <a:rPr lang="en-GB">
                    <a:noFill/>
                  </a:rPr>
                  <a:t> </a:t>
                </a:r>
              </a:p>
            </p:txBody>
          </p:sp>
        </mc:Fallback>
      </mc:AlternateContent>
      <p:sp>
        <p:nvSpPr>
          <p:cNvPr id="10" name="Rectangle 9"/>
          <p:cNvSpPr/>
          <p:nvPr/>
        </p:nvSpPr>
        <p:spPr>
          <a:xfrm>
            <a:off x="691433" y="3545465"/>
            <a:ext cx="3088479" cy="31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687500" y="4373394"/>
            <a:ext cx="7844940" cy="5653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687500" y="5451136"/>
            <a:ext cx="7801873" cy="2950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5600700" y="6317673"/>
            <a:ext cx="394855" cy="436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216</a:t>
            </a:fld>
            <a:endParaRPr lang="en-GB"/>
          </a:p>
        </p:txBody>
      </p:sp>
    </p:spTree>
    <p:extLst>
      <p:ext uri="{BB962C8B-B14F-4D97-AF65-F5344CB8AC3E}">
        <p14:creationId xmlns:p14="http://schemas.microsoft.com/office/powerpoint/2010/main" val="825035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grpId="1"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9" grpId="0" animBg="1"/>
      <p:bldP spid="10" grpId="0" animBg="1"/>
      <p:bldP spid="11" grpId="0" animBg="1"/>
      <p:bldP spid="12" grpId="0" animBg="1"/>
      <p:bldP spid="13" grpId="0" animBg="1"/>
      <p:bldP spid="13"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Review Questions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251520" y="764704"/>
                <a:ext cx="8424936" cy="5671874"/>
              </a:xfrm>
              <a:prstGeom prst="rect">
                <a:avLst/>
              </a:prstGeom>
              <a:noFill/>
            </p:spPr>
            <p:txBody>
              <a:bodyPr wrap="square" rtlCol="0">
                <a:spAutoFit/>
              </a:bodyPr>
              <a:lstStyle/>
              <a:p>
                <a:r>
                  <a:rPr lang="en-GB" dirty="0"/>
                  <a:t>What is a statistic?</a:t>
                </a:r>
              </a:p>
              <a:p>
                <a:r>
                  <a:rPr lang="en-GB" b="1" dirty="0"/>
                  <a:t>A value calculated only from the sample (and not population parameters), e.g. mean.</a:t>
                </a:r>
              </a:p>
              <a:p>
                <a:endParaRPr lang="en-GB" dirty="0"/>
              </a:p>
              <a:p>
                <a:r>
                  <a:rPr lang="en-GB" dirty="0"/>
                  <a:t>What is meant by the sampling distribution of a statistic?</a:t>
                </a:r>
              </a:p>
              <a:p>
                <a:r>
                  <a:rPr lang="en-GB" b="1" dirty="0"/>
                  <a:t>A distribution over possible values of the statistic as we consider different samples.</a:t>
                </a:r>
              </a:p>
              <a:p>
                <a:endParaRPr lang="en-GB" dirty="0"/>
              </a:p>
              <a:p>
                <a:r>
                  <a:rPr lang="en-GB" dirty="0"/>
                  <a:t>What does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a:rPr>
                          <m:t>𝑋</m:t>
                        </m:r>
                      </m:e>
                    </m:acc>
                  </m:oMath>
                </a14:m>
                <a:r>
                  <a:rPr lang="en-GB" dirty="0"/>
                  <a:t> represent? How conceptually does it differ from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a:rPr>
                          <m:t>𝑥</m:t>
                        </m:r>
                      </m:e>
                    </m:acc>
                  </m:oMath>
                </a14:m>
                <a:r>
                  <a:rPr lang="en-GB" dirty="0"/>
                  <a:t>?</a:t>
                </a:r>
              </a:p>
              <a:p>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𝒙</m:t>
                        </m:r>
                      </m:e>
                    </m:acc>
                  </m:oMath>
                </a14:m>
                <a:r>
                  <a:rPr lang="en-GB" b="1" dirty="0"/>
                  <a:t> is the sample mean from a specific sample.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𝑿</m:t>
                        </m:r>
                      </m:e>
                    </m:acc>
                  </m:oMath>
                </a14:m>
                <a:r>
                  <a:rPr lang="en-GB" b="1" dirty="0"/>
                  <a:t> is a distribution over possible sample means across all possible samples (i.e. sampling distribution of sampling mean).</a:t>
                </a:r>
              </a:p>
              <a:p>
                <a:endParaRPr lang="en-GB" b="1" dirty="0"/>
              </a:p>
              <a:p>
                <a:r>
                  <a:rPr lang="en-GB" dirty="0"/>
                  <a:t>What things do we know about the original population distribution </a:t>
                </a:r>
                <a14:m>
                  <m:oMath xmlns:m="http://schemas.openxmlformats.org/officeDocument/2006/math">
                    <m:r>
                      <a:rPr lang="en-GB" b="0" i="1" smtClean="0">
                        <a:latin typeface="Cambria Math"/>
                      </a:rPr>
                      <m:t>𝑋</m:t>
                    </m:r>
                  </m:oMath>
                </a14:m>
                <a:r>
                  <a:rPr lang="en-GB" dirty="0"/>
                  <a:t>? (i.e. the distribution things in our sample are sampled from)</a:t>
                </a:r>
              </a:p>
              <a:p>
                <a:r>
                  <a:rPr lang="en-GB" b="1" dirty="0"/>
                  <a:t>It could be any distribution. But we refer to the mean as </a:t>
                </a:r>
                <a14:m>
                  <m:oMath xmlns:m="http://schemas.openxmlformats.org/officeDocument/2006/math">
                    <m:r>
                      <a:rPr lang="en-GB" b="1" i="1" smtClean="0">
                        <a:latin typeface="Cambria Math"/>
                      </a:rPr>
                      <m:t>𝝁</m:t>
                    </m:r>
                  </m:oMath>
                </a14:m>
                <a:r>
                  <a:rPr lang="en-GB" b="1" dirty="0"/>
                  <a:t> and variance as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oMath>
                </a14:m>
                <a:r>
                  <a:rPr lang="en-GB" b="1" dirty="0"/>
                  <a:t>, which are population parameters.</a:t>
                </a:r>
              </a:p>
              <a:p>
                <a:endParaRPr lang="en-GB" dirty="0"/>
              </a:p>
              <a:p>
                <a:r>
                  <a:rPr lang="en-GB" dirty="0"/>
                  <a:t>What do we know about how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a:rPr>
                          <m:t>𝑋</m:t>
                        </m:r>
                      </m:e>
                    </m:acc>
                  </m:oMath>
                </a14:m>
                <a:r>
                  <a:rPr lang="en-GB" dirty="0"/>
                  <a:t> is distributed in general? What extra information do we have if the sample size is large?</a:t>
                </a:r>
              </a:p>
              <a:p>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𝑿</m:t>
                        </m:r>
                      </m:e>
                    </m:acc>
                  </m:oMath>
                </a14:m>
                <a:r>
                  <a:rPr lang="en-GB" b="1" dirty="0"/>
                  <a:t> has mean </a:t>
                </a:r>
                <a14:m>
                  <m:oMath xmlns:m="http://schemas.openxmlformats.org/officeDocument/2006/math">
                    <m:r>
                      <a:rPr lang="en-GB" b="1" i="1" smtClean="0">
                        <a:latin typeface="Cambria Math"/>
                      </a:rPr>
                      <m:t>𝝁</m:t>
                    </m:r>
                  </m:oMath>
                </a14:m>
                <a:r>
                  <a:rPr lang="en-GB" b="1" dirty="0"/>
                  <a:t> and variance </a:t>
                </a:r>
                <a14:m>
                  <m:oMath xmlns:m="http://schemas.openxmlformats.org/officeDocument/2006/math">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num>
                      <m:den>
                        <m:r>
                          <a:rPr lang="en-GB" b="1" i="1" smtClean="0">
                            <a:latin typeface="Cambria Math"/>
                          </a:rPr>
                          <m:t>𝒏</m:t>
                        </m:r>
                      </m:den>
                    </m:f>
                  </m:oMath>
                </a14:m>
                <a:endParaRPr lang="en-GB" b="1" dirty="0"/>
              </a:p>
              <a:p>
                <a:r>
                  <a:rPr lang="en-GB" b="1" dirty="0"/>
                  <a:t>If </a:t>
                </a:r>
                <a14:m>
                  <m:oMath xmlns:m="http://schemas.openxmlformats.org/officeDocument/2006/math">
                    <m:r>
                      <a:rPr lang="en-GB" b="1" i="1" smtClean="0">
                        <a:latin typeface="Cambria Math"/>
                      </a:rPr>
                      <m:t>𝒏</m:t>
                    </m:r>
                  </m:oMath>
                </a14:m>
                <a:r>
                  <a:rPr lang="en-GB" b="1" dirty="0"/>
                  <a:t> is large, then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𝑿</m:t>
                        </m:r>
                      </m:e>
                    </m:acc>
                  </m:oMath>
                </a14:m>
                <a:r>
                  <a:rPr lang="en-GB" b="1" dirty="0"/>
                  <a:t> approximately has the distribution </a:t>
                </a:r>
                <a14:m>
                  <m:oMath xmlns:m="http://schemas.openxmlformats.org/officeDocument/2006/math">
                    <m:r>
                      <a:rPr lang="en-GB" b="1" i="1" smtClean="0">
                        <a:latin typeface="Cambria Math"/>
                      </a:rPr>
                      <m:t>𝑵</m:t>
                    </m:r>
                    <m:d>
                      <m:dPr>
                        <m:ctrlPr>
                          <a:rPr lang="en-GB" b="1" i="1" smtClean="0">
                            <a:latin typeface="Cambria Math" panose="02040503050406030204" pitchFamily="18" charset="0"/>
                          </a:rPr>
                        </m:ctrlPr>
                      </m:dPr>
                      <m:e>
                        <m:r>
                          <a:rPr lang="en-GB" b="1" i="1" smtClean="0">
                            <a:latin typeface="Cambria Math"/>
                          </a:rPr>
                          <m:t>𝝁</m:t>
                        </m:r>
                        <m:r>
                          <a:rPr lang="en-GB" b="1" i="1" smtClean="0">
                            <a:latin typeface="Cambria Math"/>
                          </a:rPr>
                          <m:t>,</m:t>
                        </m:r>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num>
                          <m:den>
                            <m:r>
                              <a:rPr lang="en-GB" b="1" i="1" smtClean="0">
                                <a:latin typeface="Cambria Math"/>
                              </a:rPr>
                              <m:t>𝒏</m:t>
                            </m:r>
                          </m:den>
                        </m:f>
                      </m:e>
                    </m:d>
                  </m:oMath>
                </a14:m>
                <a:endParaRPr lang="en-GB" sz="16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251520" y="764704"/>
                <a:ext cx="8424936" cy="5671874"/>
              </a:xfrm>
              <a:prstGeom prst="rect">
                <a:avLst/>
              </a:prstGeom>
              <a:blipFill rotWithShape="1">
                <a:blip r:embed="rId2"/>
                <a:stretch>
                  <a:fillRect l="-579" t="-537" r="-72"/>
                </a:stretch>
              </a:blipFill>
            </p:spPr>
            <p:txBody>
              <a:bodyPr/>
              <a:lstStyle/>
              <a:p>
                <a:r>
                  <a:rPr lang="en-GB">
                    <a:noFill/>
                  </a:rPr>
                  <a:t> </a:t>
                </a:r>
              </a:p>
            </p:txBody>
          </p:sp>
        </mc:Fallback>
      </mc:AlternateContent>
      <p:sp>
        <p:nvSpPr>
          <p:cNvPr id="6" name="Rectangle 5"/>
          <p:cNvSpPr/>
          <p:nvPr/>
        </p:nvSpPr>
        <p:spPr>
          <a:xfrm>
            <a:off x="319584" y="1109157"/>
            <a:ext cx="8356872" cy="4438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Rectangle 6"/>
          <p:cNvSpPr/>
          <p:nvPr/>
        </p:nvSpPr>
        <p:spPr>
          <a:xfrm>
            <a:off x="319584" y="1916832"/>
            <a:ext cx="8356872" cy="4438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Rectangle 7"/>
          <p:cNvSpPr/>
          <p:nvPr/>
        </p:nvSpPr>
        <p:spPr>
          <a:xfrm>
            <a:off x="285552" y="2780928"/>
            <a:ext cx="8356872"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318457" y="4108253"/>
            <a:ext cx="8356872"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330718" y="5517232"/>
            <a:ext cx="8356872" cy="9193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217</a:t>
            </a:fld>
            <a:endParaRPr lang="en-GB"/>
          </a:p>
        </p:txBody>
      </p:sp>
    </p:spTree>
    <p:extLst>
      <p:ext uri="{BB962C8B-B14F-4D97-AF65-F5344CB8AC3E}">
        <p14:creationId xmlns:p14="http://schemas.microsoft.com/office/powerpoint/2010/main" val="1134035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6" grpId="0" animBg="1"/>
      <p:bldP spid="7" grpId="0" animBg="1"/>
      <p:bldP spid="8" grpId="0" animBg="1"/>
      <p:bldP spid="9" grpId="0" animBg="1"/>
      <p:bldP spid="10"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23528" y="764704"/>
                <a:ext cx="8424936" cy="4272195"/>
              </a:xfrm>
              <a:prstGeom prst="rect">
                <a:avLst/>
              </a:prstGeom>
            </p:spPr>
            <p:txBody>
              <a:bodyPr wrap="square">
                <a:spAutoFit/>
              </a:bodyPr>
              <a:lstStyle/>
              <a:p>
                <a:r>
                  <a:rPr lang="en-GB" dirty="0"/>
                  <a:t>What is an estimator?</a:t>
                </a:r>
              </a:p>
              <a:p>
                <a:r>
                  <a:rPr lang="en-GB" b="1" dirty="0"/>
                  <a:t>A statistic used to estimate a population parameter, e.g.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𝒙</m:t>
                        </m:r>
                      </m:e>
                    </m:acc>
                  </m:oMath>
                </a14:m>
                <a:r>
                  <a:rPr lang="en-GB" b="1" dirty="0"/>
                  <a:t> could be used to estimate </a:t>
                </a:r>
                <a14:m>
                  <m:oMath xmlns:m="http://schemas.openxmlformats.org/officeDocument/2006/math">
                    <m:r>
                      <a:rPr lang="en-GB" b="1" i="1" smtClean="0">
                        <a:latin typeface="Cambria Math"/>
                      </a:rPr>
                      <m:t>𝝁</m:t>
                    </m:r>
                  </m:oMath>
                </a14:m>
                <a:r>
                  <a:rPr lang="en-GB" b="1" dirty="0"/>
                  <a:t>.</a:t>
                </a:r>
              </a:p>
              <a:p>
                <a:endParaRPr lang="en-GB" dirty="0"/>
              </a:p>
              <a:p>
                <a:r>
                  <a:rPr lang="en-GB" dirty="0"/>
                  <a:t>Why is it appropriate to use </a:t>
                </a:r>
                <a14:m>
                  <m:oMath xmlns:m="http://schemas.openxmlformats.org/officeDocument/2006/math">
                    <m:acc>
                      <m:accPr>
                        <m:chr m:val="̅"/>
                        <m:ctrlPr>
                          <a:rPr lang="en-GB" i="1">
                            <a:latin typeface="Cambria Math" panose="02040503050406030204" pitchFamily="18" charset="0"/>
                          </a:rPr>
                        </m:ctrlPr>
                      </m:accPr>
                      <m:e>
                        <m:r>
                          <a:rPr lang="en-GB" b="0" i="1">
                            <a:latin typeface="Cambria Math"/>
                          </a:rPr>
                          <m:t>𝑥</m:t>
                        </m:r>
                      </m:e>
                    </m:acc>
                  </m:oMath>
                </a14:m>
                <a:r>
                  <a:rPr lang="en-GB" dirty="0"/>
                  <a:t> calculated from a sample as an estimator for </a:t>
                </a:r>
                <a14:m>
                  <m:oMath xmlns:m="http://schemas.openxmlformats.org/officeDocument/2006/math">
                    <m:r>
                      <a:rPr lang="en-GB" b="0" i="1">
                        <a:latin typeface="Cambria Math"/>
                      </a:rPr>
                      <m:t>𝜇</m:t>
                    </m:r>
                  </m:oMath>
                </a14:m>
                <a:r>
                  <a:rPr lang="en-GB" dirty="0"/>
                  <a:t>.</a:t>
                </a:r>
              </a:p>
              <a:p>
                <a:r>
                  <a:rPr lang="en-GB" b="1" dirty="0"/>
                  <a:t>Because on average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𝒙</m:t>
                        </m:r>
                      </m:e>
                    </m:acc>
                  </m:oMath>
                </a14:m>
                <a:r>
                  <a:rPr lang="en-GB" b="1" dirty="0"/>
                  <a:t> will be equal to </a:t>
                </a:r>
                <a14:m>
                  <m:oMath xmlns:m="http://schemas.openxmlformats.org/officeDocument/2006/math">
                    <m:r>
                      <a:rPr lang="en-GB" b="1" i="1" smtClean="0">
                        <a:latin typeface="Cambria Math"/>
                      </a:rPr>
                      <m:t>𝝁</m:t>
                    </m:r>
                  </m:oMath>
                </a14:m>
                <a:r>
                  <a:rPr lang="en-GB" b="1" dirty="0"/>
                  <a:t>, i.e. </a:t>
                </a:r>
                <a14:m>
                  <m:oMath xmlns:m="http://schemas.openxmlformats.org/officeDocument/2006/math">
                    <m:r>
                      <a:rPr lang="en-GB" b="1" i="1" smtClean="0">
                        <a:latin typeface="Cambria Math"/>
                      </a:rPr>
                      <m:t>𝑬</m:t>
                    </m:r>
                    <m:d>
                      <m:dPr>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GB" b="1" i="1" smtClean="0">
                                <a:latin typeface="Cambria Math"/>
                              </a:rPr>
                              <m:t>𝑿</m:t>
                            </m:r>
                          </m:e>
                        </m:acc>
                      </m:e>
                    </m:d>
                    <m:r>
                      <a:rPr lang="en-GB" b="1" i="1" smtClean="0">
                        <a:latin typeface="Cambria Math"/>
                      </a:rPr>
                      <m:t>=</m:t>
                    </m:r>
                    <m:r>
                      <a:rPr lang="en-GB" b="1" i="1" smtClean="0">
                        <a:latin typeface="Cambria Math"/>
                      </a:rPr>
                      <m:t>𝝁</m:t>
                    </m:r>
                  </m:oMath>
                </a14:m>
                <a:r>
                  <a:rPr lang="en-GB" b="1" dirty="0"/>
                  <a:t>. It is an unbiased estimator.</a:t>
                </a:r>
              </a:p>
              <a:p>
                <a:endParaRPr lang="en-GB" b="1" dirty="0"/>
              </a:p>
              <a:p>
                <a:r>
                  <a:rPr lang="en-GB" dirty="0"/>
                  <a:t>Why is it not appropriate to use the variance of the sample as an estimator for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oMath>
                </a14:m>
                <a:r>
                  <a:rPr lang="en-GB" dirty="0"/>
                  <a:t>?</a:t>
                </a:r>
              </a:p>
              <a:p>
                <a:r>
                  <a:rPr lang="en-GB" b="1" dirty="0"/>
                  <a:t>The variance of the sample is lower than the population variance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oMath>
                </a14:m>
                <a:r>
                  <a:rPr lang="en-GB" b="1" dirty="0"/>
                  <a:t> (e.g. consider when sample size is 1). We therefore use ‘sample variance’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𝒔</m:t>
                        </m:r>
                      </m:e>
                      <m:sup>
                        <m:r>
                          <a:rPr lang="en-GB" b="1" i="1" smtClean="0">
                            <a:latin typeface="Cambria Math"/>
                          </a:rPr>
                          <m:t>𝟐</m:t>
                        </m:r>
                      </m:sup>
                    </m:sSup>
                  </m:oMath>
                </a14:m>
                <a:r>
                  <a:rPr lang="en-GB" b="1" dirty="0"/>
                  <a:t>, which is an unbiased estimator of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𝝈</m:t>
                        </m:r>
                      </m:e>
                      <m:sup>
                        <m:r>
                          <a:rPr lang="en-GB" b="1" i="1" smtClean="0">
                            <a:latin typeface="Cambria Math"/>
                          </a:rPr>
                          <m:t>𝟐</m:t>
                        </m:r>
                      </m:sup>
                    </m:sSup>
                  </m:oMath>
                </a14:m>
                <a:r>
                  <a:rPr lang="en-GB" b="1" dirty="0"/>
                  <a:t>.</a:t>
                </a:r>
              </a:p>
              <a:p>
                <a:endParaRPr lang="en-GB" b="1" dirty="0"/>
              </a:p>
              <a:p>
                <a:r>
                  <a:rPr lang="en-GB" dirty="0"/>
                  <a:t>What is meant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a:rPr>
                          <m:t>𝜇</m:t>
                        </m:r>
                      </m:e>
                    </m:acc>
                  </m:oMath>
                </a14:m>
                <a:r>
                  <a:rPr lang="en-GB" dirty="0"/>
                  <a:t>?</a:t>
                </a:r>
              </a:p>
              <a:p>
                <a:r>
                  <a:rPr lang="en-GB" b="1" dirty="0"/>
                  <a:t>An estimator of </a:t>
                </a:r>
                <a14:m>
                  <m:oMath xmlns:m="http://schemas.openxmlformats.org/officeDocument/2006/math">
                    <m:r>
                      <a:rPr lang="en-GB" b="1" i="1" smtClean="0">
                        <a:latin typeface="Cambria Math"/>
                      </a:rPr>
                      <m:t>𝝁</m:t>
                    </m:r>
                  </m:oMath>
                </a14:m>
                <a:r>
                  <a:rPr lang="en-GB" b="1" dirty="0"/>
                  <a:t>. </a:t>
                </a:r>
              </a:p>
              <a:p>
                <a:pPr/>
                <a14:m>
                  <m:oMathPara xmlns:m="http://schemas.openxmlformats.org/officeDocument/2006/math">
                    <m:oMathParaPr>
                      <m:jc m:val="centerGroup"/>
                    </m:oMathParaPr>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𝝁</m:t>
                          </m:r>
                        </m:e>
                      </m:acc>
                      <m:r>
                        <a:rPr lang="en-GB" b="1" i="1" dirty="0" smtClean="0">
                          <a:latin typeface="Cambria Math"/>
                        </a:rPr>
                        <m:t>=</m:t>
                      </m:r>
                      <m:acc>
                        <m:accPr>
                          <m:chr m:val="̅"/>
                          <m:ctrlPr>
                            <a:rPr lang="en-GB" b="1" i="1" dirty="0" smtClean="0">
                              <a:latin typeface="Cambria Math" panose="02040503050406030204" pitchFamily="18" charset="0"/>
                            </a:rPr>
                          </m:ctrlPr>
                        </m:accPr>
                        <m:e>
                          <m:r>
                            <a:rPr lang="en-GB" b="1" i="1" dirty="0" smtClean="0">
                              <a:latin typeface="Cambria Math"/>
                            </a:rPr>
                            <m:t>𝒙</m:t>
                          </m:r>
                        </m:e>
                      </m:acc>
                    </m:oMath>
                  </m:oMathPara>
                </a14:m>
                <a:endParaRPr lang="en-GB" b="1" dirty="0"/>
              </a:p>
              <a:p>
                <a:endParaRPr lang="en-GB" b="1" dirty="0"/>
              </a:p>
            </p:txBody>
          </p:sp>
        </mc:Choice>
        <mc:Fallback xmlns="">
          <p:sp>
            <p:nvSpPr>
              <p:cNvPr id="2" name="Rectangle 1"/>
              <p:cNvSpPr>
                <a:spLocks noRot="1" noChangeAspect="1" noMove="1" noResize="1" noEditPoints="1" noAdjustHandles="1" noChangeArrowheads="1" noChangeShapeType="1" noTextEdit="1"/>
              </p:cNvSpPr>
              <p:nvPr/>
            </p:nvSpPr>
            <p:spPr>
              <a:xfrm>
                <a:off x="323528" y="764704"/>
                <a:ext cx="8424936" cy="4272195"/>
              </a:xfrm>
              <a:prstGeom prst="rect">
                <a:avLst/>
              </a:prstGeom>
              <a:blipFill rotWithShape="1">
                <a:blip r:embed="rId2"/>
                <a:stretch>
                  <a:fillRect l="-579" t="-713" r="-434"/>
                </a:stretch>
              </a:blipFill>
            </p:spPr>
            <p:txBody>
              <a:bodyPr/>
              <a:lstStyle/>
              <a:p>
                <a:r>
                  <a:rPr lang="en-GB">
                    <a:noFill/>
                  </a:rPr>
                  <a:t> </a:t>
                </a:r>
              </a:p>
            </p:txBody>
          </p:sp>
        </mc:Fallback>
      </mc:AlternateContent>
      <p:grpSp>
        <p:nvGrpSpPr>
          <p:cNvPr id="3" name="Group 2"/>
          <p:cNvGrpSpPr/>
          <p:nvPr/>
        </p:nvGrpSpPr>
        <p:grpSpPr>
          <a:xfrm>
            <a:off x="0" y="0"/>
            <a:ext cx="9143074" cy="587744"/>
            <a:chOff x="0" y="13335"/>
            <a:chExt cx="9144218" cy="587744"/>
          </a:xfrm>
        </p:grpSpPr>
        <p:sp>
          <p:nvSpPr>
            <p:cNvPr id="4"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Review Questions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6" name="Rectangle 5"/>
          <p:cNvSpPr/>
          <p:nvPr/>
        </p:nvSpPr>
        <p:spPr>
          <a:xfrm>
            <a:off x="319584" y="1109157"/>
            <a:ext cx="8356872" cy="4438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Rectangle 6"/>
          <p:cNvSpPr/>
          <p:nvPr/>
        </p:nvSpPr>
        <p:spPr>
          <a:xfrm>
            <a:off x="319584" y="1916832"/>
            <a:ext cx="8356872" cy="4438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Rectangle 7"/>
          <p:cNvSpPr/>
          <p:nvPr/>
        </p:nvSpPr>
        <p:spPr>
          <a:xfrm>
            <a:off x="357560" y="2780928"/>
            <a:ext cx="8356872"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357560" y="4149080"/>
            <a:ext cx="8356872"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218</a:t>
            </a:fld>
            <a:endParaRPr lang="en-GB"/>
          </a:p>
        </p:txBody>
      </p:sp>
    </p:spTree>
    <p:extLst>
      <p:ext uri="{BB962C8B-B14F-4D97-AF65-F5344CB8AC3E}">
        <p14:creationId xmlns:p14="http://schemas.microsoft.com/office/powerpoint/2010/main" val="2693814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6" grpId="0" animBg="1"/>
      <p:bldP spid="7" grpId="0" animBg="1"/>
      <p:bldP spid="8" grpId="0" animBg="1"/>
      <p:bldP spid="9"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Confidence Intervals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352928" cy="1354217"/>
              </a:xfrm>
              <a:prstGeom prst="rect">
                <a:avLst/>
              </a:prstGeom>
              <a:noFill/>
            </p:spPr>
            <p:txBody>
              <a:bodyPr wrap="square" rtlCol="0">
                <a:spAutoFit/>
              </a:bodyPr>
              <a:lstStyle/>
              <a:p>
                <a:r>
                  <a:rPr lang="en-GB" dirty="0"/>
                  <a:t>We have seen we can use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𝜇</m:t>
                        </m:r>
                      </m:e>
                    </m:acc>
                    <m:r>
                      <a:rPr lang="en-GB" b="0" i="1" dirty="0" smtClean="0">
                        <a:latin typeface="Cambria Math" panose="02040503050406030204" pitchFamily="18" charset="0"/>
                      </a:rPr>
                      <m:t>=</m:t>
                    </m:r>
                    <m:acc>
                      <m:accPr>
                        <m:chr m:val="̅"/>
                        <m:ctrlPr>
                          <a:rPr lang="en-GB" b="0" i="1" dirty="0" smtClean="0">
                            <a:latin typeface="Cambria Math" panose="02040503050406030204" pitchFamily="18" charset="0"/>
                          </a:rPr>
                        </m:ctrlPr>
                      </m:accPr>
                      <m:e>
                        <m:r>
                          <a:rPr lang="en-GB" b="0" i="1" dirty="0" smtClean="0">
                            <a:latin typeface="Cambria Math" panose="02040503050406030204" pitchFamily="18" charset="0"/>
                          </a:rPr>
                          <m:t>𝑥</m:t>
                        </m:r>
                      </m:e>
                    </m:acc>
                  </m:oMath>
                </a14:m>
                <a:r>
                  <a:rPr lang="en-GB" dirty="0"/>
                  <a:t> as an (unbiased) estimator for the mean by finding the mean from the sample, when the true population mean </a:t>
                </a:r>
                <a14:m>
                  <m:oMath xmlns:m="http://schemas.openxmlformats.org/officeDocument/2006/math">
                    <m:r>
                      <a:rPr lang="en-GB" b="0" i="1" smtClean="0">
                        <a:latin typeface="Cambria Math" panose="02040503050406030204" pitchFamily="18" charset="0"/>
                      </a:rPr>
                      <m:t>𝜇</m:t>
                    </m:r>
                  </m:oMath>
                </a14:m>
                <a:r>
                  <a:rPr lang="en-GB" dirty="0"/>
                  <a:t> is unknown.</a:t>
                </a:r>
              </a:p>
              <a:p>
                <a:endParaRPr lang="en-GB" sz="800" dirty="0"/>
              </a:p>
              <a:p>
                <a:r>
                  <a:rPr lang="en-GB" dirty="0"/>
                  <a:t>Suppose the population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oMath>
                </a14:m>
                <a:r>
                  <a:rPr lang="en-GB" dirty="0"/>
                  <a:t> is known, and that we want a confidence interval where we a 95% sure the population mean </a:t>
                </a:r>
                <a14:m>
                  <m:oMath xmlns:m="http://schemas.openxmlformats.org/officeDocument/2006/math">
                    <m:r>
                      <a:rPr lang="en-GB" b="0" i="1" smtClean="0">
                        <a:latin typeface="Cambria Math" panose="02040503050406030204" pitchFamily="18" charset="0"/>
                      </a:rPr>
                      <m:t>𝜇</m:t>
                    </m:r>
                  </m:oMath>
                </a14:m>
                <a:r>
                  <a:rPr lang="en-GB" dirty="0"/>
                  <a:t> lies within this range.</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352928" cy="1354217"/>
              </a:xfrm>
              <a:prstGeom prst="rect">
                <a:avLst/>
              </a:prstGeom>
              <a:blipFill rotWithShape="0">
                <a:blip r:embed="rId2"/>
                <a:stretch>
                  <a:fillRect l="-584" t="-2242" r="-511" b="-35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27584" y="2295880"/>
                <a:ext cx="7560840" cy="117064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Show that a 95% confidence interval for </a:t>
                </a:r>
                <a14:m>
                  <m:oMath xmlns:m="http://schemas.openxmlformats.org/officeDocument/2006/math">
                    <m:r>
                      <a:rPr lang="en-GB" b="0" i="1" smtClean="0">
                        <a:latin typeface="Cambria Math" panose="02040503050406030204" pitchFamily="18" charset="0"/>
                      </a:rPr>
                      <m:t>𝜇</m:t>
                    </m:r>
                  </m:oMath>
                </a14:m>
                <a:r>
                  <a:rPr lang="en-GB" dirty="0"/>
                  <a:t>, based on a sample of size </a:t>
                </a:r>
                <a14:m>
                  <m:oMath xmlns:m="http://schemas.openxmlformats.org/officeDocument/2006/math">
                    <m:r>
                      <a:rPr lang="en-GB" b="0" i="1" smtClean="0">
                        <a:latin typeface="Cambria Math" panose="02040503050406030204" pitchFamily="18" charset="0"/>
                      </a:rPr>
                      <m:t>𝑛</m:t>
                    </m:r>
                  </m:oMath>
                </a14:m>
                <a:r>
                  <a:rPr lang="en-GB" dirty="0"/>
                  <a:t>, is given by:</a:t>
                </a:r>
              </a:p>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dirty="0" smtClean="0">
                          <a:latin typeface="Cambria Math" panose="02040503050406030204" pitchFamily="18" charset="0"/>
                        </a:rPr>
                        <m:t>±1.96×</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𝜎</m:t>
                          </m:r>
                        </m:num>
                        <m:den>
                          <m:rad>
                            <m:radPr>
                              <m:degHide m:val="on"/>
                              <m:ctrlPr>
                                <a:rPr lang="en-GB" b="0" i="1" dirty="0" smtClean="0">
                                  <a:latin typeface="Cambria Math" panose="02040503050406030204" pitchFamily="18" charset="0"/>
                                </a:rPr>
                              </m:ctrlPr>
                            </m:radPr>
                            <m:deg/>
                            <m:e>
                              <m:r>
                                <a:rPr lang="en-GB" b="0" i="1" dirty="0" smtClean="0">
                                  <a:latin typeface="Cambria Math" panose="02040503050406030204" pitchFamily="18" charset="0"/>
                                </a:rPr>
                                <m:t>𝑛</m:t>
                              </m:r>
                            </m:e>
                          </m:rad>
                        </m:den>
                      </m:f>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827584" y="2295880"/>
                <a:ext cx="7560840" cy="1170641"/>
              </a:xfrm>
              <a:prstGeom prst="rect">
                <a:avLst/>
              </a:prstGeom>
              <a:blipFill rotWithShape="0">
                <a:blip r:embed="rId3"/>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Rectangle 6"/>
          <p:cNvSpPr/>
          <p:nvPr/>
        </p:nvSpPr>
        <p:spPr>
          <a:xfrm>
            <a:off x="467544" y="2295880"/>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8" name="TextBox 7"/>
              <p:cNvSpPr txBox="1"/>
              <p:nvPr/>
            </p:nvSpPr>
            <p:spPr>
              <a:xfrm>
                <a:off x="806074" y="3477106"/>
                <a:ext cx="7344816" cy="2836674"/>
              </a:xfrm>
              <a:prstGeom prst="rect">
                <a:avLst/>
              </a:prstGeom>
              <a:noFill/>
            </p:spPr>
            <p:txBody>
              <a:bodyPr wrap="square" rtlCol="0">
                <a:spAutoFit/>
              </a:bodyPr>
              <a:lstStyle/>
              <a:p>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𝑿</m:t>
                        </m:r>
                      </m:e>
                    </m:acc>
                  </m:oMath>
                </a14:m>
                <a:r>
                  <a:rPr lang="en-GB" b="1" dirty="0"/>
                  <a:t> approximated by </a:t>
                </a:r>
                <a14:m>
                  <m:oMath xmlns:m="http://schemas.openxmlformats.org/officeDocument/2006/math">
                    <m:r>
                      <a:rPr lang="en-GB" b="1" i="1" smtClean="0">
                        <a:latin typeface="Cambria Math" panose="02040503050406030204" pitchFamily="18" charset="0"/>
                      </a:rPr>
                      <m:t>𝑵</m:t>
                    </m:r>
                    <m:d>
                      <m:dPr>
                        <m:ctrlPr>
                          <a:rPr lang="en-GB" b="1" i="1" smtClean="0">
                            <a:latin typeface="Cambria Math" panose="02040503050406030204" pitchFamily="18" charset="0"/>
                          </a:rPr>
                        </m:ctrlPr>
                      </m:dPr>
                      <m:e>
                        <m:r>
                          <a:rPr lang="en-GB" b="1" i="1" smtClean="0">
                            <a:latin typeface="Cambria Math" panose="02040503050406030204" pitchFamily="18" charset="0"/>
                          </a:rPr>
                          <m:t>𝝁</m:t>
                        </m:r>
                        <m:r>
                          <a:rPr lang="en-GB" b="1" i="1" smtClean="0">
                            <a:latin typeface="Cambria Math" panose="02040503050406030204" pitchFamily="18" charset="0"/>
                          </a:rPr>
                          <m:t>,</m:t>
                        </m:r>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panose="02040503050406030204" pitchFamily="18" charset="0"/>
                                  </a:rPr>
                                  <m:t>𝝈</m:t>
                                </m:r>
                              </m:e>
                              <m:sup>
                                <m:r>
                                  <a:rPr lang="en-GB" b="1" i="1" smtClean="0">
                                    <a:latin typeface="Cambria Math" panose="02040503050406030204" pitchFamily="18" charset="0"/>
                                  </a:rPr>
                                  <m:t>𝟐</m:t>
                                </m:r>
                              </m:sup>
                            </m:sSup>
                          </m:num>
                          <m:den>
                            <m:r>
                              <a:rPr lang="en-GB" b="1" i="1" smtClean="0">
                                <a:latin typeface="Cambria Math" panose="02040503050406030204" pitchFamily="18" charset="0"/>
                              </a:rPr>
                              <m:t>𝒏</m:t>
                            </m:r>
                          </m:den>
                        </m:f>
                      </m:e>
                    </m:d>
                  </m:oMath>
                </a14:m>
                <a:endParaRPr lang="en-GB" b="1" dirty="0"/>
              </a:p>
              <a:p>
                <a:r>
                  <a:rPr lang="en-GB" b="1" dirty="0"/>
                  <a:t>Standard error (i.e. standard deviation of sample mean) is </a:t>
                </a:r>
                <a14:m>
                  <m:oMath xmlns:m="http://schemas.openxmlformats.org/officeDocument/2006/math">
                    <m:f>
                      <m:fPr>
                        <m:ctrlPr>
                          <a:rPr lang="en-GB" b="1" i="1" smtClean="0">
                            <a:latin typeface="Cambria Math" panose="02040503050406030204" pitchFamily="18" charset="0"/>
                          </a:rPr>
                        </m:ctrlPr>
                      </m:fPr>
                      <m:num>
                        <m:r>
                          <a:rPr lang="en-GB" b="1" i="1" smtClean="0">
                            <a:latin typeface="Cambria Math" panose="02040503050406030204" pitchFamily="18" charset="0"/>
                          </a:rPr>
                          <m:t>𝝈</m:t>
                        </m:r>
                      </m:num>
                      <m:den>
                        <m:rad>
                          <m:radPr>
                            <m:degHide m:val="on"/>
                            <m:ctrlPr>
                              <a:rPr lang="en-GB" b="1" i="1" smtClean="0">
                                <a:latin typeface="Cambria Math" panose="02040503050406030204" pitchFamily="18" charset="0"/>
                              </a:rPr>
                            </m:ctrlPr>
                          </m:radPr>
                          <m:deg/>
                          <m:e>
                            <m:r>
                              <a:rPr lang="en-GB" b="1" i="1" smtClean="0">
                                <a:latin typeface="Cambria Math" panose="02040503050406030204" pitchFamily="18" charset="0"/>
                              </a:rPr>
                              <m:t>𝒏</m:t>
                            </m:r>
                          </m:e>
                        </m:rad>
                      </m:den>
                    </m:f>
                  </m:oMath>
                </a14:m>
                <a:endParaRPr lang="en-GB" b="1" dirty="0"/>
              </a:p>
              <a:p>
                <a:r>
                  <a:rPr lang="en-GB" b="1" dirty="0"/>
                  <a:t>Looking in reverse-Z table, we can see we’re in top </a:t>
                </a:r>
                <a14:m>
                  <m:oMath xmlns:m="http://schemas.openxmlformats.org/officeDocument/2006/math">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𝟓</m:t>
                    </m:r>
                    <m:r>
                      <a:rPr lang="en-GB" b="1" i="1" smtClean="0">
                        <a:latin typeface="Cambria Math" panose="02040503050406030204" pitchFamily="18" charset="0"/>
                      </a:rPr>
                      <m:t>%</m:t>
                    </m:r>
                  </m:oMath>
                </a14:m>
                <a:r>
                  <a:rPr lang="en-GB" b="1" dirty="0"/>
                  <a:t> if </a:t>
                </a:r>
                <a14:m>
                  <m:oMath xmlns:m="http://schemas.openxmlformats.org/officeDocument/2006/math">
                    <m:r>
                      <a:rPr lang="en-GB" b="1" i="1" smtClean="0">
                        <a:latin typeface="Cambria Math" panose="02040503050406030204" pitchFamily="18" charset="0"/>
                      </a:rPr>
                      <m:t>𝒁</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𝟗𝟔𝟎𝟎</m:t>
                    </m:r>
                  </m:oMath>
                </a14:m>
                <a:r>
                  <a:rPr lang="en-GB" b="1" dirty="0"/>
                  <a:t> (and by symmetry, in the bottom 2.5% if </a:t>
                </a:r>
                <a14:m>
                  <m:oMath xmlns:m="http://schemas.openxmlformats.org/officeDocument/2006/math">
                    <m:r>
                      <a:rPr lang="en-GB" b="1" i="1" smtClean="0">
                        <a:latin typeface="Cambria Math" panose="02040503050406030204" pitchFamily="18" charset="0"/>
                      </a:rPr>
                      <m:t>𝒁</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𝟗𝟔𝟎𝟎</m:t>
                    </m:r>
                  </m:oMath>
                </a14:m>
                <a:r>
                  <a:rPr lang="en-GB" b="1" dirty="0"/>
                  <a:t>)</a:t>
                </a:r>
              </a:p>
              <a:p>
                <a:r>
                  <a:rPr lang="en-GB" b="1" dirty="0"/>
                  <a:t>By definition, these z values tell us the number of standard deviations above (or below) the mean, i.e.</a:t>
                </a:r>
              </a:p>
              <a:p>
                <a:pPr/>
                <a14:m>
                  <m:oMathPara xmlns:m="http://schemas.openxmlformats.org/officeDocument/2006/math">
                    <m:oMathParaPr>
                      <m:jc m:val="centerGroup"/>
                    </m:oMathParaPr>
                    <m:oMath xmlns:m="http://schemas.openxmlformats.org/officeDocument/2006/math">
                      <m:acc>
                        <m:accPr>
                          <m:chr m:val="̅"/>
                          <m:ctrlPr>
                            <a:rPr lang="en-GB" b="1" i="1">
                              <a:latin typeface="Cambria Math" panose="02040503050406030204" pitchFamily="18" charset="0"/>
                            </a:rPr>
                          </m:ctrlPr>
                        </m:accPr>
                        <m:e>
                          <m:r>
                            <a:rPr lang="en-GB" b="1" i="1">
                              <a:latin typeface="Cambria Math" panose="02040503050406030204" pitchFamily="18" charset="0"/>
                            </a:rPr>
                            <m:t>𝒙</m:t>
                          </m:r>
                        </m:e>
                      </m:acc>
                      <m:r>
                        <a:rPr lang="en-GB" b="1" i="1" dirty="0">
                          <a:latin typeface="Cambria Math" panose="02040503050406030204" pitchFamily="18" charset="0"/>
                        </a:rPr>
                        <m:t>±</m:t>
                      </m:r>
                      <m:r>
                        <a:rPr lang="en-GB" b="1" i="1" dirty="0">
                          <a:latin typeface="Cambria Math" panose="02040503050406030204" pitchFamily="18" charset="0"/>
                        </a:rPr>
                        <m:t>𝟏</m:t>
                      </m:r>
                      <m:r>
                        <a:rPr lang="en-GB" b="1" i="1" dirty="0">
                          <a:latin typeface="Cambria Math" panose="02040503050406030204" pitchFamily="18" charset="0"/>
                        </a:rPr>
                        <m:t>.</m:t>
                      </m:r>
                      <m:r>
                        <a:rPr lang="en-GB" b="1" i="1" dirty="0">
                          <a:latin typeface="Cambria Math" panose="02040503050406030204" pitchFamily="18" charset="0"/>
                        </a:rPr>
                        <m:t>𝟗𝟔</m:t>
                      </m:r>
                      <m:r>
                        <a:rPr lang="en-GB" b="1" i="1" dirty="0">
                          <a:latin typeface="Cambria Math" panose="02040503050406030204" pitchFamily="18" charset="0"/>
                        </a:rPr>
                        <m:t>×</m:t>
                      </m:r>
                      <m:f>
                        <m:fPr>
                          <m:ctrlPr>
                            <a:rPr lang="en-GB" b="1" i="1" dirty="0">
                              <a:latin typeface="Cambria Math" panose="02040503050406030204" pitchFamily="18" charset="0"/>
                            </a:rPr>
                          </m:ctrlPr>
                        </m:fPr>
                        <m:num>
                          <m:r>
                            <a:rPr lang="en-GB" b="1" i="1" dirty="0">
                              <a:latin typeface="Cambria Math" panose="02040503050406030204" pitchFamily="18" charset="0"/>
                            </a:rPr>
                            <m:t>𝝈</m:t>
                          </m:r>
                        </m:num>
                        <m:den>
                          <m:rad>
                            <m:radPr>
                              <m:degHide m:val="on"/>
                              <m:ctrlPr>
                                <a:rPr lang="en-GB" b="1" i="1" dirty="0">
                                  <a:latin typeface="Cambria Math" panose="02040503050406030204" pitchFamily="18" charset="0"/>
                                </a:rPr>
                              </m:ctrlPr>
                            </m:radPr>
                            <m:deg/>
                            <m:e>
                              <m:r>
                                <a:rPr lang="en-GB" b="1" i="1" dirty="0">
                                  <a:latin typeface="Cambria Math" panose="02040503050406030204" pitchFamily="18" charset="0"/>
                                </a:rPr>
                                <m:t>𝒏</m:t>
                              </m:r>
                            </m:e>
                          </m:rad>
                        </m:den>
                      </m:f>
                    </m:oMath>
                  </m:oMathPara>
                </a14:m>
                <a:endParaRPr lang="en-GB" b="1" dirty="0"/>
              </a:p>
              <a:p>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806074" y="3477106"/>
                <a:ext cx="7344816" cy="2836674"/>
              </a:xfrm>
              <a:prstGeom prst="rect">
                <a:avLst/>
              </a:prstGeom>
              <a:blipFill rotWithShape="0">
                <a:blip r:embed="rId4"/>
                <a:stretch>
                  <a:fillRect l="-664"/>
                </a:stretch>
              </a:blipFill>
            </p:spPr>
            <p:txBody>
              <a:bodyPr/>
              <a:lstStyle/>
              <a:p>
                <a:r>
                  <a:rPr lang="en-GB">
                    <a:noFill/>
                  </a:rPr>
                  <a:t> </a:t>
                </a:r>
              </a:p>
            </p:txBody>
          </p:sp>
        </mc:Fallback>
      </mc:AlternateContent>
      <p:sp>
        <p:nvSpPr>
          <p:cNvPr id="10" name="Rectangle 9"/>
          <p:cNvSpPr/>
          <p:nvPr/>
        </p:nvSpPr>
        <p:spPr>
          <a:xfrm>
            <a:off x="827584" y="3501008"/>
            <a:ext cx="7560840" cy="28203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219</a:t>
            </a:fld>
            <a:endParaRPr lang="en-GB"/>
          </a:p>
        </p:txBody>
      </p:sp>
    </p:spTree>
    <p:extLst>
      <p:ext uri="{BB962C8B-B14F-4D97-AF65-F5344CB8AC3E}">
        <p14:creationId xmlns:p14="http://schemas.microsoft.com/office/powerpoint/2010/main" val="879641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F6753-B337-46FC-93FC-B3FEC4A1CCD3}"/>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269BD0FF-24D4-4D52-8DC0-D6A91FB76DBF}"/>
              </a:ext>
            </a:extLst>
          </p:cNvPr>
          <p:cNvSpPr>
            <a:spLocks noGrp="1"/>
          </p:cNvSpPr>
          <p:nvPr>
            <p:ph sz="quarter" idx="10"/>
          </p:nvPr>
        </p:nvSpPr>
        <p:spPr/>
        <p:txBody>
          <a:bodyPr/>
          <a:lstStyle/>
          <a:p>
            <a:endParaRPr lang="en-IN"/>
          </a:p>
        </p:txBody>
      </p:sp>
      <p:sp>
        <p:nvSpPr>
          <p:cNvPr id="13314" name="Rectangle 2"/>
          <p:cNvSpPr>
            <a:spLocks noGrp="1" noChangeArrowheads="1"/>
          </p:cNvSpPr>
          <p:nvPr>
            <p:ph type="title" idx="4294967295"/>
          </p:nvPr>
        </p:nvSpPr>
        <p:spPr>
          <a:xfrm>
            <a:off x="0" y="274638"/>
            <a:ext cx="8229600" cy="1143000"/>
          </a:xfrm>
        </p:spPr>
        <p:txBody>
          <a:bodyPr/>
          <a:lstStyle/>
          <a:p>
            <a:r>
              <a:rPr lang="en-US" altLang="en-US"/>
              <a:t>Algebra of Events continued…</a:t>
            </a:r>
          </a:p>
        </p:txBody>
      </p:sp>
      <p:sp>
        <p:nvSpPr>
          <p:cNvPr id="13315" name="Rectangle 3"/>
          <p:cNvSpPr>
            <a:spLocks noChangeArrowheads="1"/>
          </p:cNvSpPr>
          <p:nvPr/>
        </p:nvSpPr>
        <p:spPr bwMode="auto">
          <a:xfrm>
            <a:off x="381000" y="1828800"/>
            <a:ext cx="24384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6" name="Oval 4"/>
          <p:cNvSpPr>
            <a:spLocks noChangeArrowheads="1"/>
          </p:cNvSpPr>
          <p:nvPr/>
        </p:nvSpPr>
        <p:spPr bwMode="auto">
          <a:xfrm>
            <a:off x="762000" y="2286000"/>
            <a:ext cx="914400" cy="762000"/>
          </a:xfrm>
          <a:prstGeom prst="ellipse">
            <a:avLst/>
          </a:prstGeom>
          <a:solidFill>
            <a:schemeClr val="bg2">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3317" name="Oval 5"/>
          <p:cNvSpPr>
            <a:spLocks noChangeArrowheads="1"/>
          </p:cNvSpPr>
          <p:nvPr/>
        </p:nvSpPr>
        <p:spPr bwMode="auto">
          <a:xfrm>
            <a:off x="1447800" y="2286000"/>
            <a:ext cx="914400" cy="762000"/>
          </a:xfrm>
          <a:prstGeom prst="ellipse">
            <a:avLst/>
          </a:prstGeom>
          <a:solidFill>
            <a:schemeClr val="bg2">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13318" name="Text Box 6"/>
          <p:cNvSpPr txBox="1">
            <a:spLocks noChangeArrowheads="1"/>
          </p:cNvSpPr>
          <p:nvPr/>
        </p:nvSpPr>
        <p:spPr bwMode="auto">
          <a:xfrm>
            <a:off x="3657600" y="1752600"/>
            <a:ext cx="5257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t>The </a:t>
            </a:r>
            <a:r>
              <a:rPr lang="en-US" altLang="en-US" sz="2400" b="1" i="1" dirty="0"/>
              <a:t>union</a:t>
            </a:r>
            <a:r>
              <a:rPr lang="en-US" altLang="en-US" sz="2400" dirty="0"/>
              <a:t> of two events </a:t>
            </a:r>
            <a:r>
              <a:rPr lang="en-US" altLang="en-US" sz="2400" b="1" dirty="0"/>
              <a:t>A</a:t>
            </a:r>
            <a:r>
              <a:rPr lang="en-US" altLang="en-US" sz="2400" dirty="0"/>
              <a:t> and </a:t>
            </a:r>
            <a:r>
              <a:rPr lang="en-US" altLang="en-US" sz="2400" b="1" dirty="0"/>
              <a:t>B</a:t>
            </a:r>
            <a:r>
              <a:rPr lang="en-US" altLang="en-US" sz="2400" dirty="0"/>
              <a:t> is the collection of all points which are either in </a:t>
            </a:r>
            <a:r>
              <a:rPr lang="en-US" altLang="en-US" sz="2400" b="1" dirty="0"/>
              <a:t>A</a:t>
            </a:r>
            <a:r>
              <a:rPr lang="en-US" altLang="en-US" sz="2400" dirty="0"/>
              <a:t> or in </a:t>
            </a:r>
            <a:r>
              <a:rPr lang="en-US" altLang="en-US" sz="2400" b="1" dirty="0"/>
              <a:t>B </a:t>
            </a:r>
            <a:r>
              <a:rPr lang="en-US" altLang="en-US" sz="2400" dirty="0"/>
              <a:t>or in both. For the union of events </a:t>
            </a:r>
            <a:r>
              <a:rPr lang="en-US" altLang="en-US" sz="2400" b="1" dirty="0"/>
              <a:t>A</a:t>
            </a:r>
            <a:r>
              <a:rPr lang="en-US" altLang="en-US" sz="2400" dirty="0"/>
              <a:t> and </a:t>
            </a:r>
            <a:r>
              <a:rPr lang="en-US" altLang="en-US" sz="2400" b="1" dirty="0"/>
              <a:t>B </a:t>
            </a:r>
            <a:r>
              <a:rPr lang="en-US" altLang="en-US" sz="2400" dirty="0"/>
              <a:t>we shall use the notation </a:t>
            </a:r>
            <a:r>
              <a:rPr lang="en-US" altLang="en-US" sz="2400" b="1" dirty="0"/>
              <a:t>A + B</a:t>
            </a:r>
            <a:endParaRPr lang="en-US" altLang="en-US" sz="2400" b="1" i="1" dirty="0"/>
          </a:p>
        </p:txBody>
      </p:sp>
      <p:sp>
        <p:nvSpPr>
          <p:cNvPr id="13319" name="Text Box 7"/>
          <p:cNvSpPr txBox="1">
            <a:spLocks noChangeArrowheads="1"/>
          </p:cNvSpPr>
          <p:nvPr/>
        </p:nvSpPr>
        <p:spPr bwMode="auto">
          <a:xfrm>
            <a:off x="381000" y="4495800"/>
            <a:ext cx="8077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t>Two events </a:t>
            </a:r>
            <a:r>
              <a:rPr lang="en-US" altLang="en-US" sz="2400" b="1" dirty="0"/>
              <a:t>A</a:t>
            </a:r>
            <a:r>
              <a:rPr lang="en-US" altLang="en-US" sz="2400" dirty="0"/>
              <a:t> and </a:t>
            </a:r>
            <a:r>
              <a:rPr lang="en-US" altLang="en-US" sz="2400" b="1" dirty="0"/>
              <a:t>B</a:t>
            </a:r>
            <a:r>
              <a:rPr lang="en-US" altLang="en-US" sz="2400" dirty="0"/>
              <a:t> are </a:t>
            </a:r>
            <a:r>
              <a:rPr lang="en-US" altLang="en-US" sz="2400" b="1" dirty="0"/>
              <a:t>Equal</a:t>
            </a:r>
            <a:r>
              <a:rPr lang="en-US" altLang="en-US" sz="2400" dirty="0"/>
              <a:t> if every point in </a:t>
            </a:r>
            <a:r>
              <a:rPr lang="en-US" altLang="en-US" sz="2400" b="1" dirty="0"/>
              <a:t>U</a:t>
            </a:r>
            <a:r>
              <a:rPr lang="en-US" altLang="en-US" sz="2400" dirty="0"/>
              <a:t> which is in </a:t>
            </a:r>
            <a:r>
              <a:rPr lang="en-US" altLang="en-US" sz="2400" b="1" dirty="0"/>
              <a:t>A</a:t>
            </a:r>
            <a:r>
              <a:rPr lang="en-US" altLang="en-US" sz="2400" dirty="0"/>
              <a:t> is also in </a:t>
            </a:r>
            <a:r>
              <a:rPr lang="en-US" altLang="en-US" sz="2400" b="1" dirty="0"/>
              <a:t>B</a:t>
            </a:r>
            <a:r>
              <a:rPr lang="en-US" altLang="en-US" sz="2400" dirty="0"/>
              <a:t> and every point of </a:t>
            </a:r>
            <a:r>
              <a:rPr lang="en-US" altLang="en-US" sz="2400" b="1" dirty="0"/>
              <a:t>U</a:t>
            </a:r>
            <a:r>
              <a:rPr lang="en-US" altLang="en-US" sz="2400" dirty="0"/>
              <a:t> not in </a:t>
            </a:r>
            <a:r>
              <a:rPr lang="en-US" altLang="en-US" sz="2400" b="1" dirty="0"/>
              <a:t>A’</a:t>
            </a:r>
            <a:r>
              <a:rPr lang="en-US" altLang="en-US" sz="2400" dirty="0"/>
              <a:t> is also not in </a:t>
            </a:r>
            <a:r>
              <a:rPr lang="en-US" altLang="en-US" sz="2400" b="1" dirty="0"/>
              <a:t>B’</a:t>
            </a:r>
            <a:r>
              <a:rPr lang="en-US" altLang="en-US" sz="2400" dirty="0"/>
              <a:t>; rather </a:t>
            </a:r>
            <a:r>
              <a:rPr lang="en-US" altLang="en-US" sz="2400" b="1" dirty="0"/>
              <a:t>A</a:t>
            </a:r>
            <a:r>
              <a:rPr lang="en-US" altLang="en-US" sz="2400" dirty="0"/>
              <a:t> includes </a:t>
            </a:r>
            <a:r>
              <a:rPr lang="en-US" altLang="en-US" sz="2400" b="1" dirty="0"/>
              <a:t>B</a:t>
            </a:r>
            <a:r>
              <a:rPr lang="en-US" altLang="en-US" sz="2400" dirty="0"/>
              <a:t> and </a:t>
            </a:r>
            <a:r>
              <a:rPr lang="en-US" altLang="en-US" sz="2400" b="1" dirty="0"/>
              <a:t>B</a:t>
            </a:r>
            <a:r>
              <a:rPr lang="en-US" altLang="en-US" sz="2400" dirty="0"/>
              <a:t> includes </a:t>
            </a:r>
            <a:r>
              <a:rPr lang="en-US" altLang="en-US" sz="2400" b="1" dirty="0"/>
              <a:t>A</a:t>
            </a:r>
            <a:r>
              <a:rPr lang="en-US" altLang="en-US" sz="2400" dirty="0"/>
              <a:t>.</a:t>
            </a:r>
          </a:p>
        </p:txBody>
      </p:sp>
    </p:spTree>
    <p:extLst>
      <p:ext uri="{BB962C8B-B14F-4D97-AF65-F5344CB8AC3E}">
        <p14:creationId xmlns:p14="http://schemas.microsoft.com/office/powerpoint/2010/main" val="40064363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Confidence Intervals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539552" y="908720"/>
                <a:ext cx="4968552" cy="27732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95% confidence interval for </a:t>
                </a:r>
                <a14:m>
                  <m:oMath xmlns:m="http://schemas.openxmlformats.org/officeDocument/2006/math">
                    <m:r>
                      <a:rPr lang="en-GB" b="0" i="1" smtClean="0">
                        <a:latin typeface="Cambria Math" panose="02040503050406030204" pitchFamily="18" charset="0"/>
                      </a:rPr>
                      <m:t>𝜇</m:t>
                    </m:r>
                  </m:oMath>
                </a14:m>
                <a:r>
                  <a:rPr lang="en-GB" dirty="0"/>
                  <a:t> is given by:</a:t>
                </a:r>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dirty="0">
                          <a:latin typeface="Cambria Math" panose="02040503050406030204" pitchFamily="18" charset="0"/>
                        </a:rPr>
                        <m:t>±1.96×</m:t>
                      </m:r>
                      <m:f>
                        <m:fPr>
                          <m:ctrlPr>
                            <a:rPr lang="en-GB" i="1" dirty="0">
                              <a:latin typeface="Cambria Math" panose="02040503050406030204" pitchFamily="18" charset="0"/>
                            </a:rPr>
                          </m:ctrlPr>
                        </m:fPr>
                        <m:num>
                          <m:r>
                            <a:rPr lang="en-GB" i="1" dirty="0">
                              <a:latin typeface="Cambria Math" panose="02040503050406030204" pitchFamily="18" charset="0"/>
                            </a:rPr>
                            <m:t>𝜎</m:t>
                          </m:r>
                        </m:num>
                        <m:den>
                          <m:rad>
                            <m:radPr>
                              <m:degHide m:val="on"/>
                              <m:ctrlPr>
                                <a:rPr lang="en-GB" i="1" dirty="0">
                                  <a:latin typeface="Cambria Math" panose="02040503050406030204" pitchFamily="18" charset="0"/>
                                </a:rPr>
                              </m:ctrlPr>
                            </m:radPr>
                            <m:deg/>
                            <m:e>
                              <m:r>
                                <a:rPr lang="en-GB" i="1" dirty="0">
                                  <a:latin typeface="Cambria Math" panose="02040503050406030204" pitchFamily="18" charset="0"/>
                                </a:rPr>
                                <m:t>𝑛</m:t>
                              </m:r>
                            </m:e>
                          </m:rad>
                        </m:den>
                      </m:f>
                    </m:oMath>
                  </m:oMathPara>
                </a14:m>
                <a:endParaRPr lang="en-GB" dirty="0"/>
              </a:p>
              <a:p>
                <a:r>
                  <a:rPr lang="en-GB" dirty="0"/>
                  <a:t>The 99% confidence interval is given by:</a:t>
                </a:r>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dirty="0">
                          <a:latin typeface="Cambria Math" panose="02040503050406030204" pitchFamily="18" charset="0"/>
                        </a:rPr>
                        <m:t>±</m:t>
                      </m:r>
                      <m:r>
                        <a:rPr lang="en-GB" b="0" i="1" dirty="0" smtClean="0">
                          <a:latin typeface="Cambria Math" panose="02040503050406030204" pitchFamily="18" charset="0"/>
                        </a:rPr>
                        <m:t>2.5758</m:t>
                      </m:r>
                      <m:r>
                        <a:rPr lang="en-GB" i="1" dirty="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𝜎</m:t>
                          </m:r>
                        </m:num>
                        <m:den>
                          <m:rad>
                            <m:radPr>
                              <m:degHide m:val="on"/>
                              <m:ctrlPr>
                                <a:rPr lang="en-GB" i="1" dirty="0">
                                  <a:latin typeface="Cambria Math" panose="02040503050406030204" pitchFamily="18" charset="0"/>
                                </a:rPr>
                              </m:ctrlPr>
                            </m:radPr>
                            <m:deg/>
                            <m:e>
                              <m:r>
                                <a:rPr lang="en-GB" i="1" dirty="0">
                                  <a:latin typeface="Cambria Math" panose="02040503050406030204" pitchFamily="18" charset="0"/>
                                </a:rPr>
                                <m:t>𝑛</m:t>
                              </m:r>
                            </m:e>
                          </m:rad>
                        </m:den>
                      </m:f>
                    </m:oMath>
                  </m:oMathPara>
                </a14:m>
                <a:endParaRPr lang="en-GB" dirty="0"/>
              </a:p>
              <a:p>
                <a:endParaRPr lang="en-GB" dirty="0"/>
              </a:p>
              <a:p>
                <a:r>
                  <a:rPr lang="en-GB" dirty="0"/>
                  <a:t>The </a:t>
                </a:r>
                <a:r>
                  <a:rPr lang="en-GB" b="1" dirty="0"/>
                  <a:t>width</a:t>
                </a:r>
                <a:r>
                  <a:rPr lang="en-GB" dirty="0"/>
                  <a:t> of the confidence interval is:</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𝑧</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𝜎</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𝑛</m:t>
                              </m:r>
                            </m:e>
                          </m:rad>
                        </m:den>
                      </m:f>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539552" y="908720"/>
                <a:ext cx="4968552" cy="2773260"/>
              </a:xfrm>
              <a:prstGeom prst="rect">
                <a:avLst/>
              </a:prstGeom>
              <a:blipFill rotWithShape="0">
                <a:blip r:embed="rId2"/>
                <a:stretch>
                  <a:fillRect l="-855" t="-8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76211" y="3979647"/>
                <a:ext cx="6840760" cy="1877437"/>
              </a:xfrm>
              <a:prstGeom prst="rect">
                <a:avLst/>
              </a:prstGeom>
              <a:noFill/>
            </p:spPr>
            <p:txBody>
              <a:bodyPr wrap="square" rtlCol="0">
                <a:spAutoFit/>
              </a:bodyPr>
              <a:lstStyle/>
              <a:p>
                <a:r>
                  <a:rPr lang="en-GB" dirty="0"/>
                  <a:t>What is actually meant by the 95% confidence interval?</a:t>
                </a:r>
              </a:p>
              <a:p>
                <a:r>
                  <a:rPr lang="en-GB" b="1" u="sng" dirty="0"/>
                  <a:t>The interval in which there is a 95% chance that </a:t>
                </a:r>
                <a14:m>
                  <m:oMath xmlns:m="http://schemas.openxmlformats.org/officeDocument/2006/math">
                    <m:r>
                      <a:rPr lang="en-GB" b="1" i="1" u="sng" smtClean="0">
                        <a:latin typeface="Cambria Math" panose="02040503050406030204" pitchFamily="18" charset="0"/>
                      </a:rPr>
                      <m:t>𝝁</m:t>
                    </m:r>
                  </m:oMath>
                </a14:m>
                <a:r>
                  <a:rPr lang="en-GB" b="1" u="sng" dirty="0"/>
                  <a:t> lies within.</a:t>
                </a:r>
              </a:p>
              <a:p>
                <a:r>
                  <a:rPr lang="en-GB" sz="1600" b="1" dirty="0"/>
                  <a:t>Think how this is useful in real life: you’re doing a survey to establish the average BMI (Body Mass Index) of Americans. You take a sample of 30 people and the mean BMI in your sample is 23.2. Because it’s a small sample you can’t be certain that the true population mean BMI is exactly that, but you can have good certainty for example it lies between say 23.0 and 23.4</a:t>
                </a:r>
              </a:p>
            </p:txBody>
          </p:sp>
        </mc:Choice>
        <mc:Fallback xmlns="">
          <p:sp>
            <p:nvSpPr>
              <p:cNvPr id="9" name="TextBox 8"/>
              <p:cNvSpPr txBox="1">
                <a:spLocks noRot="1" noChangeAspect="1" noMove="1" noResize="1" noEditPoints="1" noAdjustHandles="1" noChangeArrowheads="1" noChangeShapeType="1" noTextEdit="1"/>
              </p:cNvSpPr>
              <p:nvPr/>
            </p:nvSpPr>
            <p:spPr>
              <a:xfrm>
                <a:off x="576211" y="3979647"/>
                <a:ext cx="6840760" cy="1877437"/>
              </a:xfrm>
              <a:prstGeom prst="rect">
                <a:avLst/>
              </a:prstGeom>
              <a:blipFill rotWithShape="0">
                <a:blip r:embed="rId3"/>
                <a:stretch>
                  <a:fillRect l="-802" t="-1948" r="-802" b="-3247"/>
                </a:stretch>
              </a:blipFill>
            </p:spPr>
            <p:txBody>
              <a:bodyPr/>
              <a:lstStyle/>
              <a:p>
                <a:r>
                  <a:rPr lang="en-GB">
                    <a:noFill/>
                  </a:rPr>
                  <a:t> </a:t>
                </a:r>
              </a:p>
            </p:txBody>
          </p:sp>
        </mc:Fallback>
      </mc:AlternateContent>
      <p:sp>
        <p:nvSpPr>
          <p:cNvPr id="10" name="Rectangle 9"/>
          <p:cNvSpPr/>
          <p:nvPr/>
        </p:nvSpPr>
        <p:spPr>
          <a:xfrm>
            <a:off x="576210" y="4362995"/>
            <a:ext cx="7596189" cy="16143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220</a:t>
            </a:fld>
            <a:endParaRPr lang="en-GB"/>
          </a:p>
        </p:txBody>
      </p:sp>
    </p:spTree>
    <p:extLst>
      <p:ext uri="{BB962C8B-B14F-4D97-AF65-F5344CB8AC3E}">
        <p14:creationId xmlns:p14="http://schemas.microsoft.com/office/powerpoint/2010/main" val="3697645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0"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err="1"/>
                <a:t>Quickfire</a:t>
              </a:r>
              <a:r>
                <a:rPr lang="en-GB" sz="3200" dirty="0"/>
                <a:t> Intervals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836712"/>
                <a:ext cx="7488832" cy="369332"/>
              </a:xfrm>
              <a:prstGeom prst="rect">
                <a:avLst/>
              </a:prstGeom>
              <a:noFill/>
            </p:spPr>
            <p:txBody>
              <a:bodyPr wrap="square" rtlCol="0">
                <a:spAutoFit/>
              </a:bodyPr>
              <a:lstStyle/>
              <a:p>
                <a:r>
                  <a:rPr lang="en-GB" dirty="0"/>
                  <a:t>Calculate the 95% confidence intervals for </a:t>
                </a:r>
                <a14:m>
                  <m:oMath xmlns:m="http://schemas.openxmlformats.org/officeDocument/2006/math">
                    <m:r>
                      <a:rPr lang="en-GB" b="0" i="1" smtClean="0">
                        <a:latin typeface="Cambria Math" panose="02040503050406030204" pitchFamily="18" charset="0"/>
                      </a:rPr>
                      <m:t>𝜇</m:t>
                    </m:r>
                  </m:oMath>
                </a14:m>
                <a:r>
                  <a:rPr lang="en-GB"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836712"/>
                <a:ext cx="7488832" cy="369332"/>
              </a:xfrm>
              <a:prstGeom prst="rect">
                <a:avLst/>
              </a:prstGeom>
              <a:blipFill rotWithShape="0">
                <a:blip r:embed="rId2"/>
                <a:stretch>
                  <a:fillRect l="-733"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02976" y="1206044"/>
              <a:ext cx="8136904" cy="1483360"/>
            </p:xfrm>
            <a:graphic>
              <a:graphicData uri="http://schemas.openxmlformats.org/drawingml/2006/table">
                <a:tbl>
                  <a:tblPr firstRow="1" bandRow="1">
                    <a:tableStyleId>{073A0DAA-6AF3-43AB-8588-CEC1D06C72B9}</a:tableStyleId>
                  </a:tblPr>
                  <a:tblGrid>
                    <a:gridCol w="2034226">
                      <a:extLst>
                        <a:ext uri="{9D8B030D-6E8A-4147-A177-3AD203B41FA5}">
                          <a16:colId xmlns:a16="http://schemas.microsoft.com/office/drawing/2014/main" val="20000"/>
                        </a:ext>
                      </a:extLst>
                    </a:gridCol>
                    <a:gridCol w="2034226">
                      <a:extLst>
                        <a:ext uri="{9D8B030D-6E8A-4147-A177-3AD203B41FA5}">
                          <a16:colId xmlns:a16="http://schemas.microsoft.com/office/drawing/2014/main" val="20001"/>
                        </a:ext>
                      </a:extLst>
                    </a:gridCol>
                    <a:gridCol w="2034226">
                      <a:extLst>
                        <a:ext uri="{9D8B030D-6E8A-4147-A177-3AD203B41FA5}">
                          <a16:colId xmlns:a16="http://schemas.microsoft.com/office/drawing/2014/main" val="20002"/>
                        </a:ext>
                      </a:extLst>
                    </a:gridCol>
                    <a:gridCol w="2034226">
                      <a:extLst>
                        <a:ext uri="{9D8B030D-6E8A-4147-A177-3AD203B41FA5}">
                          <a16:colId xmlns:a16="http://schemas.microsoft.com/office/drawing/2014/main" val="2000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mtClean="0">
                                    <a:latin typeface="Cambria Math"/>
                                  </a:rPr>
                                  <m:t>𝝈</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a:rPr>
                                  <m:t>𝒏</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smtClean="0">
                                        <a:latin typeface="Cambria Math"/>
                                      </a:rPr>
                                      <m:t>𝒙</m:t>
                                    </m:r>
                                  </m:e>
                                </m:acc>
                              </m:oMath>
                            </m:oMathPara>
                          </a14:m>
                          <a:endParaRPr lang="en-GB" dirty="0"/>
                        </a:p>
                      </a:txBody>
                      <a:tcPr/>
                    </a:tc>
                    <a:tc>
                      <a:txBody>
                        <a:bodyPr/>
                        <a:lstStyle/>
                        <a:p>
                          <a:r>
                            <a:rPr lang="en-GB" dirty="0"/>
                            <a:t>Interval for </a:t>
                          </a:r>
                          <a14:m>
                            <m:oMath xmlns:m="http://schemas.openxmlformats.org/officeDocument/2006/math">
                              <m:r>
                                <a:rPr lang="en-GB" smtClean="0">
                                  <a:latin typeface="Cambria Math"/>
                                </a:rPr>
                                <m:t>𝝁</m:t>
                              </m:r>
                            </m:oMath>
                          </a14:m>
                          <a:endParaRPr lang="en-GB"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smtClean="0">
                                    <a:latin typeface="Cambria Math"/>
                                  </a:rPr>
                                  <m:t>4</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rPr>
                                  <m:t>9</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m:t>
                                </m:r>
                              </m:oMath>
                            </m:oMathPara>
                          </a14:m>
                          <a:endParaRPr lang="en-GB" dirty="0"/>
                        </a:p>
                      </a:txBody>
                      <a:tcPr/>
                    </a:tc>
                    <a:tc>
                      <a:txBody>
                        <a:bodyPr/>
                        <a:lstStyle/>
                        <a:p>
                          <a:r>
                            <a:rPr lang="en-GB" dirty="0"/>
                            <a:t>7.387 to 12.613</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m:t>
                                </m:r>
                              </m:oMath>
                            </m:oMathPara>
                          </a14:m>
                          <a:endParaRPr lang="en-GB" dirty="0"/>
                        </a:p>
                      </a:txBody>
                      <a:tcPr/>
                    </a:tc>
                    <a:tc>
                      <a:txBody>
                        <a:bodyPr/>
                        <a:lstStyle/>
                        <a:p>
                          <a:r>
                            <a:rPr lang="en-GB" dirty="0"/>
                            <a:t>9.126 to 10.784</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8</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28.1</m:t>
                                </m:r>
                              </m:oMath>
                            </m:oMathPara>
                          </a14:m>
                          <a:endParaRPr lang="en-GB" dirty="0"/>
                        </a:p>
                      </a:txBody>
                      <a:tcPr/>
                    </a:tc>
                    <a:tc>
                      <a:txBody>
                        <a:bodyPr/>
                        <a:lstStyle/>
                        <a:p>
                          <a:r>
                            <a:rPr lang="en-GB" dirty="0"/>
                            <a:t>24.964</a:t>
                          </a:r>
                          <a:r>
                            <a:rPr lang="en-GB" baseline="0" dirty="0"/>
                            <a:t> to 31.236</a:t>
                          </a:r>
                          <a:endParaRPr lang="en-GB" dirty="0"/>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249512778"/>
                  </p:ext>
                </p:extLst>
              </p:nvPr>
            </p:nvGraphicFramePr>
            <p:xfrm>
              <a:off x="502976" y="1206044"/>
              <a:ext cx="8136904" cy="1483360"/>
            </p:xfrm>
            <a:graphic>
              <a:graphicData uri="http://schemas.openxmlformats.org/drawingml/2006/table">
                <a:tbl>
                  <a:tblPr firstRow="1" bandRow="1">
                    <a:tableStyleId>{073A0DAA-6AF3-43AB-8588-CEC1D06C72B9}</a:tableStyleId>
                  </a:tblPr>
                  <a:tblGrid>
                    <a:gridCol w="2034226"/>
                    <a:gridCol w="2034226"/>
                    <a:gridCol w="2034226"/>
                    <a:gridCol w="2034226"/>
                  </a:tblGrid>
                  <a:tr h="370840">
                    <a:tc>
                      <a:txBody>
                        <a:bodyPr/>
                        <a:lstStyle/>
                        <a:p>
                          <a:endParaRPr lang="en-US"/>
                        </a:p>
                      </a:txBody>
                      <a:tcPr>
                        <a:blipFill rotWithShape="0">
                          <a:blip r:embed="rId3"/>
                          <a:stretch>
                            <a:fillRect l="-299" t="-8197" r="-301198" b="-324590"/>
                          </a:stretch>
                        </a:blipFill>
                      </a:tcPr>
                    </a:tc>
                    <a:tc>
                      <a:txBody>
                        <a:bodyPr/>
                        <a:lstStyle/>
                        <a:p>
                          <a:endParaRPr lang="en-US"/>
                        </a:p>
                      </a:txBody>
                      <a:tcPr>
                        <a:blipFill rotWithShape="0">
                          <a:blip r:embed="rId3"/>
                          <a:stretch>
                            <a:fillRect l="-100299" t="-8197" r="-201198" b="-324590"/>
                          </a:stretch>
                        </a:blipFill>
                      </a:tcPr>
                    </a:tc>
                    <a:tc>
                      <a:txBody>
                        <a:bodyPr/>
                        <a:lstStyle/>
                        <a:p>
                          <a:endParaRPr lang="en-US"/>
                        </a:p>
                      </a:txBody>
                      <a:tcPr>
                        <a:blipFill rotWithShape="0">
                          <a:blip r:embed="rId3"/>
                          <a:stretch>
                            <a:fillRect l="-200299" t="-8197" r="-101198" b="-324590"/>
                          </a:stretch>
                        </a:blipFill>
                      </a:tcPr>
                    </a:tc>
                    <a:tc>
                      <a:txBody>
                        <a:bodyPr/>
                        <a:lstStyle/>
                        <a:p>
                          <a:endParaRPr lang="en-US"/>
                        </a:p>
                      </a:txBody>
                      <a:tcPr>
                        <a:blipFill rotWithShape="0">
                          <a:blip r:embed="rId3"/>
                          <a:stretch>
                            <a:fillRect l="-300299" t="-8197" r="-1198" b="-324590"/>
                          </a:stretch>
                        </a:blipFill>
                      </a:tcPr>
                    </a:tc>
                  </a:tr>
                  <a:tr h="370840">
                    <a:tc>
                      <a:txBody>
                        <a:bodyPr/>
                        <a:lstStyle/>
                        <a:p>
                          <a:endParaRPr lang="en-US"/>
                        </a:p>
                      </a:txBody>
                      <a:tcPr>
                        <a:blipFill rotWithShape="0">
                          <a:blip r:embed="rId3"/>
                          <a:stretch>
                            <a:fillRect l="-299" t="-106452" r="-301198" b="-219355"/>
                          </a:stretch>
                        </a:blipFill>
                      </a:tcPr>
                    </a:tc>
                    <a:tc>
                      <a:txBody>
                        <a:bodyPr/>
                        <a:lstStyle/>
                        <a:p>
                          <a:endParaRPr lang="en-US"/>
                        </a:p>
                      </a:txBody>
                      <a:tcPr>
                        <a:blipFill rotWithShape="0">
                          <a:blip r:embed="rId3"/>
                          <a:stretch>
                            <a:fillRect l="-100299" t="-106452" r="-201198" b="-219355"/>
                          </a:stretch>
                        </a:blipFill>
                      </a:tcPr>
                    </a:tc>
                    <a:tc>
                      <a:txBody>
                        <a:bodyPr/>
                        <a:lstStyle/>
                        <a:p>
                          <a:endParaRPr lang="en-US"/>
                        </a:p>
                      </a:txBody>
                      <a:tcPr>
                        <a:blipFill rotWithShape="0">
                          <a:blip r:embed="rId3"/>
                          <a:stretch>
                            <a:fillRect l="-200299" t="-106452" r="-101198" b="-219355"/>
                          </a:stretch>
                        </a:blipFill>
                      </a:tcPr>
                    </a:tc>
                    <a:tc>
                      <a:txBody>
                        <a:bodyPr/>
                        <a:lstStyle/>
                        <a:p>
                          <a:r>
                            <a:rPr lang="en-GB" dirty="0" smtClean="0"/>
                            <a:t>7.387 to 12.613</a:t>
                          </a:r>
                          <a:endParaRPr lang="en-GB" dirty="0"/>
                        </a:p>
                      </a:txBody>
                      <a:tcPr/>
                    </a:tc>
                  </a:tr>
                  <a:tr h="370840">
                    <a:tc>
                      <a:txBody>
                        <a:bodyPr/>
                        <a:lstStyle/>
                        <a:p>
                          <a:endParaRPr lang="en-US"/>
                        </a:p>
                      </a:txBody>
                      <a:tcPr>
                        <a:blipFill rotWithShape="0">
                          <a:blip r:embed="rId3"/>
                          <a:stretch>
                            <a:fillRect l="-299" t="-209836" r="-301198" b="-122951"/>
                          </a:stretch>
                        </a:blipFill>
                      </a:tcPr>
                    </a:tc>
                    <a:tc>
                      <a:txBody>
                        <a:bodyPr/>
                        <a:lstStyle/>
                        <a:p>
                          <a:endParaRPr lang="en-US"/>
                        </a:p>
                      </a:txBody>
                      <a:tcPr>
                        <a:blipFill rotWithShape="0">
                          <a:blip r:embed="rId3"/>
                          <a:stretch>
                            <a:fillRect l="-100299" t="-209836" r="-201198" b="-122951"/>
                          </a:stretch>
                        </a:blipFill>
                      </a:tcPr>
                    </a:tc>
                    <a:tc>
                      <a:txBody>
                        <a:bodyPr/>
                        <a:lstStyle/>
                        <a:p>
                          <a:endParaRPr lang="en-US"/>
                        </a:p>
                      </a:txBody>
                      <a:tcPr>
                        <a:blipFill rotWithShape="0">
                          <a:blip r:embed="rId3"/>
                          <a:stretch>
                            <a:fillRect l="-200299" t="-209836" r="-101198" b="-122951"/>
                          </a:stretch>
                        </a:blipFill>
                      </a:tcPr>
                    </a:tc>
                    <a:tc>
                      <a:txBody>
                        <a:bodyPr/>
                        <a:lstStyle/>
                        <a:p>
                          <a:r>
                            <a:rPr lang="en-GB" dirty="0" smtClean="0"/>
                            <a:t>9.126 to 10.784</a:t>
                          </a:r>
                          <a:endParaRPr lang="en-GB" dirty="0"/>
                        </a:p>
                      </a:txBody>
                      <a:tcPr/>
                    </a:tc>
                  </a:tr>
                  <a:tr h="370840">
                    <a:tc>
                      <a:txBody>
                        <a:bodyPr/>
                        <a:lstStyle/>
                        <a:p>
                          <a:endParaRPr lang="en-US"/>
                        </a:p>
                      </a:txBody>
                      <a:tcPr>
                        <a:blipFill rotWithShape="0">
                          <a:blip r:embed="rId3"/>
                          <a:stretch>
                            <a:fillRect l="-299" t="-309836" r="-301198" b="-22951"/>
                          </a:stretch>
                        </a:blipFill>
                      </a:tcPr>
                    </a:tc>
                    <a:tc>
                      <a:txBody>
                        <a:bodyPr/>
                        <a:lstStyle/>
                        <a:p>
                          <a:endParaRPr lang="en-US"/>
                        </a:p>
                      </a:txBody>
                      <a:tcPr>
                        <a:blipFill rotWithShape="0">
                          <a:blip r:embed="rId3"/>
                          <a:stretch>
                            <a:fillRect l="-100299" t="-309836" r="-201198" b="-22951"/>
                          </a:stretch>
                        </a:blipFill>
                      </a:tcPr>
                    </a:tc>
                    <a:tc>
                      <a:txBody>
                        <a:bodyPr/>
                        <a:lstStyle/>
                        <a:p>
                          <a:endParaRPr lang="en-US"/>
                        </a:p>
                      </a:txBody>
                      <a:tcPr>
                        <a:blipFill rotWithShape="0">
                          <a:blip r:embed="rId3"/>
                          <a:stretch>
                            <a:fillRect l="-200299" t="-309836" r="-101198" b="-22951"/>
                          </a:stretch>
                        </a:blipFill>
                      </a:tcPr>
                    </a:tc>
                    <a:tc>
                      <a:txBody>
                        <a:bodyPr/>
                        <a:lstStyle/>
                        <a:p>
                          <a:r>
                            <a:rPr lang="en-GB" dirty="0" smtClean="0"/>
                            <a:t>24.964</a:t>
                          </a:r>
                          <a:r>
                            <a:rPr lang="en-GB" baseline="0" dirty="0" smtClean="0"/>
                            <a:t> to 31.236</a:t>
                          </a:r>
                          <a:endParaRPr lang="en-GB" dirty="0"/>
                        </a:p>
                      </a:txBody>
                      <a:tcPr/>
                    </a:tc>
                  </a:tr>
                </a:tbl>
              </a:graphicData>
            </a:graphic>
          </p:graphicFrame>
        </mc:Fallback>
      </mc:AlternateContent>
      <p:cxnSp>
        <p:nvCxnSpPr>
          <p:cNvPr id="16" name="Straight Connector 15"/>
          <p:cNvCxnSpPr/>
          <p:nvPr/>
        </p:nvCxnSpPr>
        <p:spPr>
          <a:xfrm>
            <a:off x="0" y="2780928"/>
            <a:ext cx="914400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p:cNvSpPr/>
          <p:nvPr/>
        </p:nvSpPr>
        <p:spPr>
          <a:xfrm>
            <a:off x="6680674" y="1519254"/>
            <a:ext cx="1679555" cy="4111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6682658" y="1930400"/>
            <a:ext cx="1679555" cy="4111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6682658" y="2341546"/>
            <a:ext cx="1679555" cy="4111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221</a:t>
            </a:fld>
            <a:endParaRPr lang="en-GB"/>
          </a:p>
        </p:txBody>
      </p:sp>
      <mc:AlternateContent xmlns:mc="http://schemas.openxmlformats.org/markup-compatibility/2006" xmlns:a14="http://schemas.microsoft.com/office/drawing/2010/main">
        <mc:Choice Requires="a14">
          <p:sp>
            <p:nvSpPr>
              <p:cNvPr id="14" name="Rectangle 13"/>
              <p:cNvSpPr/>
              <p:nvPr/>
            </p:nvSpPr>
            <p:spPr>
              <a:xfrm>
                <a:off x="7312657" y="-15935"/>
                <a:ext cx="1632819" cy="616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bg1"/>
                              </a:solidFill>
                              <a:latin typeface="Cambria Math" panose="02040503050406030204" pitchFamily="18" charset="0"/>
                            </a:rPr>
                          </m:ctrlPr>
                        </m:accPr>
                        <m:e>
                          <m:r>
                            <a:rPr lang="en-GB" i="1">
                              <a:solidFill>
                                <a:schemeClr val="bg1"/>
                              </a:solidFill>
                              <a:latin typeface="Cambria Math" panose="02040503050406030204" pitchFamily="18" charset="0"/>
                            </a:rPr>
                            <m:t>𝑥</m:t>
                          </m:r>
                        </m:e>
                      </m:acc>
                      <m:r>
                        <a:rPr lang="en-GB" i="1" dirty="0">
                          <a:solidFill>
                            <a:schemeClr val="bg1"/>
                          </a:solidFill>
                          <a:latin typeface="Cambria Math" panose="02040503050406030204" pitchFamily="18" charset="0"/>
                        </a:rPr>
                        <m:t>±1.96×</m:t>
                      </m:r>
                      <m:f>
                        <m:fPr>
                          <m:ctrlPr>
                            <a:rPr lang="en-GB" i="1" dirty="0">
                              <a:solidFill>
                                <a:schemeClr val="bg1"/>
                              </a:solidFill>
                              <a:latin typeface="Cambria Math" panose="02040503050406030204" pitchFamily="18" charset="0"/>
                            </a:rPr>
                          </m:ctrlPr>
                        </m:fPr>
                        <m:num>
                          <m:r>
                            <a:rPr lang="en-GB" i="1" dirty="0">
                              <a:solidFill>
                                <a:schemeClr val="bg1"/>
                              </a:solidFill>
                              <a:latin typeface="Cambria Math" panose="02040503050406030204" pitchFamily="18" charset="0"/>
                            </a:rPr>
                            <m:t>𝜎</m:t>
                          </m:r>
                        </m:num>
                        <m:den>
                          <m:rad>
                            <m:radPr>
                              <m:degHide m:val="on"/>
                              <m:ctrlPr>
                                <a:rPr lang="en-GB" i="1" dirty="0">
                                  <a:solidFill>
                                    <a:schemeClr val="bg1"/>
                                  </a:solidFill>
                                  <a:latin typeface="Cambria Math" panose="02040503050406030204" pitchFamily="18" charset="0"/>
                                </a:rPr>
                              </m:ctrlPr>
                            </m:radPr>
                            <m:deg/>
                            <m:e>
                              <m:r>
                                <a:rPr lang="en-GB" i="1" dirty="0">
                                  <a:solidFill>
                                    <a:schemeClr val="bg1"/>
                                  </a:solidFill>
                                  <a:latin typeface="Cambria Math" panose="02040503050406030204" pitchFamily="18" charset="0"/>
                                </a:rPr>
                                <m:t>𝑛</m:t>
                              </m:r>
                            </m:e>
                          </m:rad>
                        </m:den>
                      </m:f>
                    </m:oMath>
                  </m:oMathPara>
                </a14:m>
                <a:endParaRPr lang="en-IN"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7312657" y="-15935"/>
                <a:ext cx="1632819" cy="616644"/>
              </a:xfrm>
              <a:prstGeom prst="rect">
                <a:avLst/>
              </a:prstGeom>
              <a:blipFill rotWithShape="0">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78525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5" grpId="0" animBg="1"/>
      <p:bldP spid="17" grpId="0" animBg="1"/>
      <p:bldP spid="18"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 name="Picture 4"/>
          <p:cNvPicPr>
            <a:picLocks noChangeAspect="1"/>
          </p:cNvPicPr>
          <p:nvPr/>
        </p:nvPicPr>
        <p:blipFill>
          <a:blip r:embed="rId2"/>
          <a:stretch>
            <a:fillRect/>
          </a:stretch>
        </p:blipFill>
        <p:spPr>
          <a:xfrm>
            <a:off x="364828" y="1376863"/>
            <a:ext cx="6480720" cy="3321476"/>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stretch>
            <a:fillRect/>
          </a:stretch>
        </p:blipFill>
        <p:spPr>
          <a:xfrm>
            <a:off x="179512" y="4840267"/>
            <a:ext cx="6067425" cy="552450"/>
          </a:xfrm>
          <a:prstGeom prst="rect">
            <a:avLst/>
          </a:prstGeom>
        </p:spPr>
      </p:pic>
      <p:sp>
        <p:nvSpPr>
          <p:cNvPr id="10" name="TextBox 9"/>
          <p:cNvSpPr txBox="1"/>
          <p:nvPr/>
        </p:nvSpPr>
        <p:spPr>
          <a:xfrm>
            <a:off x="364828" y="957994"/>
            <a:ext cx="1800200" cy="369332"/>
          </a:xfrm>
          <a:prstGeom prst="rect">
            <a:avLst/>
          </a:prstGeom>
          <a:noFill/>
        </p:spPr>
        <p:txBody>
          <a:bodyPr wrap="square" rtlCol="0">
            <a:spAutoFit/>
          </a:bodyPr>
          <a:lstStyle/>
          <a:p>
            <a:r>
              <a:rPr lang="en-GB" dirty="0"/>
              <a:t>Also to do…</a:t>
            </a:r>
          </a:p>
        </p:txBody>
      </p:sp>
      <p:pic>
        <p:nvPicPr>
          <p:cNvPr id="11" name="Picture 10"/>
          <p:cNvPicPr>
            <a:picLocks noChangeAspect="1"/>
          </p:cNvPicPr>
          <p:nvPr/>
        </p:nvPicPr>
        <p:blipFill>
          <a:blip r:embed="rId4"/>
          <a:stretch>
            <a:fillRect/>
          </a:stretch>
        </p:blipFill>
        <p:spPr>
          <a:xfrm>
            <a:off x="149672" y="5367317"/>
            <a:ext cx="4876800" cy="1409700"/>
          </a:xfrm>
          <a:prstGeom prst="rect">
            <a:avLst/>
          </a:prstGeom>
        </p:spPr>
      </p:pic>
      <p:pic>
        <p:nvPicPr>
          <p:cNvPr id="12" name="Picture 11"/>
          <p:cNvPicPr>
            <a:picLocks noChangeAspect="1"/>
          </p:cNvPicPr>
          <p:nvPr/>
        </p:nvPicPr>
        <p:blipFill>
          <a:blip r:embed="rId5"/>
          <a:stretch>
            <a:fillRect/>
          </a:stretch>
        </p:blipFill>
        <p:spPr>
          <a:xfrm>
            <a:off x="5026472" y="5534646"/>
            <a:ext cx="4010024" cy="854726"/>
          </a:xfrm>
          <a:prstGeom prst="rect">
            <a:avLst/>
          </a:prstGeom>
        </p:spPr>
      </p:pic>
      <p:sp>
        <p:nvSpPr>
          <p:cNvPr id="13" name="Rectangle 12"/>
          <p:cNvSpPr/>
          <p:nvPr/>
        </p:nvSpPr>
        <p:spPr>
          <a:xfrm>
            <a:off x="576188" y="4751290"/>
            <a:ext cx="5672212" cy="6462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562434" y="5418039"/>
            <a:ext cx="4464038" cy="13589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5292080" y="5405379"/>
            <a:ext cx="3850776" cy="9839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222</a:t>
            </a:fld>
            <a:endParaRPr lang="en-GB"/>
          </a:p>
        </p:txBody>
      </p:sp>
      <mc:AlternateContent xmlns:mc="http://schemas.openxmlformats.org/markup-compatibility/2006" xmlns:a14="http://schemas.microsoft.com/office/drawing/2010/main">
        <mc:Choice Requires="a14">
          <p:sp>
            <p:nvSpPr>
              <p:cNvPr id="7" name="Rectangle 6"/>
              <p:cNvSpPr/>
              <p:nvPr/>
            </p:nvSpPr>
            <p:spPr>
              <a:xfrm>
                <a:off x="7217468" y="957994"/>
                <a:ext cx="1632819" cy="616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dirty="0">
                          <a:latin typeface="Cambria Math" panose="02040503050406030204" pitchFamily="18" charset="0"/>
                        </a:rPr>
                        <m:t>±1.96×</m:t>
                      </m:r>
                      <m:f>
                        <m:fPr>
                          <m:ctrlPr>
                            <a:rPr lang="en-GB" i="1" dirty="0">
                              <a:latin typeface="Cambria Math" panose="02040503050406030204" pitchFamily="18" charset="0"/>
                            </a:rPr>
                          </m:ctrlPr>
                        </m:fPr>
                        <m:num>
                          <m:r>
                            <a:rPr lang="en-GB" i="1" dirty="0">
                              <a:latin typeface="Cambria Math" panose="02040503050406030204" pitchFamily="18" charset="0"/>
                            </a:rPr>
                            <m:t>𝜎</m:t>
                          </m:r>
                        </m:num>
                        <m:den>
                          <m:rad>
                            <m:radPr>
                              <m:degHide m:val="on"/>
                              <m:ctrlPr>
                                <a:rPr lang="en-GB" i="1" dirty="0">
                                  <a:latin typeface="Cambria Math" panose="02040503050406030204" pitchFamily="18" charset="0"/>
                                </a:rPr>
                              </m:ctrlPr>
                            </m:radPr>
                            <m:deg/>
                            <m:e>
                              <m:r>
                                <a:rPr lang="en-GB" i="1" dirty="0">
                                  <a:latin typeface="Cambria Math" panose="02040503050406030204" pitchFamily="18" charset="0"/>
                                </a:rPr>
                                <m:t>𝑛</m:t>
                              </m:r>
                            </m:e>
                          </m:rad>
                        </m:den>
                      </m:f>
                    </m:oMath>
                  </m:oMathPara>
                </a14:m>
                <a:endParaRPr lang="en-IN" dirty="0"/>
              </a:p>
            </p:txBody>
          </p:sp>
        </mc:Choice>
        <mc:Fallback xmlns="">
          <p:sp>
            <p:nvSpPr>
              <p:cNvPr id="7" name="Rectangle 6"/>
              <p:cNvSpPr>
                <a:spLocks noRot="1" noChangeAspect="1" noMove="1" noResize="1" noEditPoints="1" noAdjustHandles="1" noChangeArrowheads="1" noChangeShapeType="1" noTextEdit="1"/>
              </p:cNvSpPr>
              <p:nvPr/>
            </p:nvSpPr>
            <p:spPr>
              <a:xfrm>
                <a:off x="7217468" y="957994"/>
                <a:ext cx="1632819" cy="616644"/>
              </a:xfrm>
              <a:prstGeom prst="rect">
                <a:avLst/>
              </a:prstGeom>
              <a:blipFill rotWithShape="0">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109069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3" grpId="0" animBg="1"/>
      <p:bldP spid="14" grpId="0" animBg="1"/>
      <p:bldP spid="15"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One other thing… setting sample size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683568" y="1310995"/>
            <a:ext cx="7992888"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In a class the standard deviation of weights is 3kg but the mean is unknown.</a:t>
            </a:r>
          </a:p>
          <a:p>
            <a:r>
              <a:rPr lang="en-GB" dirty="0"/>
              <a:t>Therefore Bob takes a sample of people in the class and records their mean weight. Calculate the minimum sample size needed so that there is a 95% that the estimate of the population mean from the sample lies within 0.8kg of the true mean.</a:t>
            </a:r>
          </a:p>
        </p:txBody>
      </p:sp>
      <mc:AlternateContent xmlns:mc="http://schemas.openxmlformats.org/markup-compatibility/2006" xmlns:a14="http://schemas.microsoft.com/office/drawing/2010/main">
        <mc:Choice Requires="a14">
          <p:sp>
            <p:nvSpPr>
              <p:cNvPr id="7" name="TextBox 6"/>
              <p:cNvSpPr txBox="1"/>
              <p:nvPr/>
            </p:nvSpPr>
            <p:spPr>
              <a:xfrm>
                <a:off x="1563347" y="2555752"/>
                <a:ext cx="5544616" cy="12708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0.8</m:t>
                          </m:r>
                        </m:num>
                        <m:den>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𝜎</m:t>
                              </m:r>
                            </m:num>
                            <m:den>
                              <m:rad>
                                <m:radPr>
                                  <m:degHide m:val="on"/>
                                  <m:ctrlPr>
                                    <a:rPr lang="en-GB" sz="1600" b="0" i="1" smtClean="0">
                                      <a:latin typeface="Cambria Math" panose="02040503050406030204" pitchFamily="18" charset="0"/>
                                    </a:rPr>
                                  </m:ctrlPr>
                                </m:radPr>
                                <m:deg/>
                                <m:e>
                                  <m:r>
                                    <a:rPr lang="en-GB" sz="1600" b="0" i="1" smtClean="0">
                                      <a:latin typeface="Cambria Math" panose="02040503050406030204" pitchFamily="18" charset="0"/>
                                    </a:rPr>
                                    <m:t>𝑛</m:t>
                                  </m:r>
                                </m:e>
                              </m:rad>
                            </m:den>
                          </m:f>
                        </m:den>
                      </m:f>
                      <m:r>
                        <a:rPr lang="en-GB" sz="1600" b="0" i="1" smtClean="0">
                          <a:latin typeface="Cambria Math" panose="02040503050406030204" pitchFamily="18" charset="0"/>
                        </a:rPr>
                        <m:t>=1.96            1.96×</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3</m:t>
                          </m:r>
                        </m:num>
                        <m:den>
                          <m:rad>
                            <m:radPr>
                              <m:degHide m:val="on"/>
                              <m:ctrlPr>
                                <a:rPr lang="en-GB" sz="1600" b="0" i="1" smtClean="0">
                                  <a:latin typeface="Cambria Math" panose="02040503050406030204" pitchFamily="18" charset="0"/>
                                </a:rPr>
                              </m:ctrlPr>
                            </m:radPr>
                            <m:deg/>
                            <m:e>
                              <m:r>
                                <a:rPr lang="en-GB" sz="1600" b="0" i="1" smtClean="0">
                                  <a:latin typeface="Cambria Math" panose="02040503050406030204" pitchFamily="18" charset="0"/>
                                </a:rPr>
                                <m:t>𝑛</m:t>
                              </m:r>
                            </m:e>
                          </m:rad>
                        </m:den>
                      </m:f>
                      <m:r>
                        <a:rPr lang="en-GB" sz="1600" b="0" i="1" smtClean="0">
                          <a:latin typeface="Cambria Math" panose="02040503050406030204" pitchFamily="18" charset="0"/>
                        </a:rPr>
                        <m:t>=0.8</m:t>
                      </m:r>
                    </m:oMath>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&gt;54.0225</m:t>
                      </m:r>
                    </m:oMath>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=55</m:t>
                      </m:r>
                    </m:oMath>
                  </m:oMathPara>
                </a14:m>
                <a:endParaRPr lang="en-GB" sz="1600" b="0" dirty="0"/>
              </a:p>
            </p:txBody>
          </p:sp>
        </mc:Choice>
        <mc:Fallback xmlns="">
          <p:sp>
            <p:nvSpPr>
              <p:cNvPr id="7" name="TextBox 6"/>
              <p:cNvSpPr txBox="1">
                <a:spLocks noRot="1" noChangeAspect="1" noMove="1" noResize="1" noEditPoints="1" noAdjustHandles="1" noChangeArrowheads="1" noChangeShapeType="1" noTextEdit="1"/>
              </p:cNvSpPr>
              <p:nvPr/>
            </p:nvSpPr>
            <p:spPr>
              <a:xfrm>
                <a:off x="1563347" y="2555752"/>
                <a:ext cx="5544616" cy="1270861"/>
              </a:xfrm>
              <a:prstGeom prst="rect">
                <a:avLst/>
              </a:prstGeom>
              <a:blipFill rotWithShape="0">
                <a:blip r:embed="rId2"/>
                <a:stretch>
                  <a:fillRect/>
                </a:stretch>
              </a:blipFill>
            </p:spPr>
            <p:txBody>
              <a:bodyPr/>
              <a:lstStyle/>
              <a:p>
                <a:r>
                  <a:rPr lang="en-GB">
                    <a:noFill/>
                  </a:rPr>
                  <a:t> </a:t>
                </a:r>
              </a:p>
            </p:txBody>
          </p:sp>
        </mc:Fallback>
      </mc:AlternateContent>
      <p:sp>
        <p:nvSpPr>
          <p:cNvPr id="8" name="TextBox 7"/>
          <p:cNvSpPr txBox="1"/>
          <p:nvPr/>
        </p:nvSpPr>
        <p:spPr>
          <a:xfrm>
            <a:off x="683568" y="4114356"/>
            <a:ext cx="7992888"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ages of teachers at Tiffin School has a standard deviation of 8 years. I ask a few teachers for their age and find the mean from these. How many teachers do I need to ask such that there is a 99% chance that the estimate of the population mean age from the sample lies within 1 year of the true mean.</a:t>
            </a:r>
          </a:p>
        </p:txBody>
      </p:sp>
      <mc:AlternateContent xmlns:mc="http://schemas.openxmlformats.org/markup-compatibility/2006" xmlns:a14="http://schemas.microsoft.com/office/drawing/2010/main">
        <mc:Choice Requires="a14">
          <p:sp>
            <p:nvSpPr>
              <p:cNvPr id="9" name="TextBox 8"/>
              <p:cNvSpPr txBox="1"/>
              <p:nvPr/>
            </p:nvSpPr>
            <p:spPr>
              <a:xfrm>
                <a:off x="1563347" y="5429645"/>
                <a:ext cx="5544616" cy="12708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𝜎</m:t>
                              </m:r>
                            </m:num>
                            <m:den>
                              <m:rad>
                                <m:radPr>
                                  <m:degHide m:val="on"/>
                                  <m:ctrlPr>
                                    <a:rPr lang="en-GB" sz="1600" b="0" i="1" smtClean="0">
                                      <a:latin typeface="Cambria Math" panose="02040503050406030204" pitchFamily="18" charset="0"/>
                                    </a:rPr>
                                  </m:ctrlPr>
                                </m:radPr>
                                <m:deg/>
                                <m:e>
                                  <m:r>
                                    <a:rPr lang="en-GB" sz="1600" b="0" i="1" smtClean="0">
                                      <a:latin typeface="Cambria Math" panose="02040503050406030204" pitchFamily="18" charset="0"/>
                                    </a:rPr>
                                    <m:t>𝑛</m:t>
                                  </m:r>
                                </m:e>
                              </m:rad>
                            </m:den>
                          </m:f>
                        </m:den>
                      </m:f>
                      <m:r>
                        <a:rPr lang="en-GB" sz="1600" b="0" i="1" smtClean="0">
                          <a:latin typeface="Cambria Math" panose="02040503050406030204" pitchFamily="18" charset="0"/>
                        </a:rPr>
                        <m:t>=2.5758             </m:t>
                      </m:r>
                      <m:r>
                        <a:rPr lang="en-GB" sz="1600" i="1">
                          <a:latin typeface="Cambria Math" panose="02040503050406030204" pitchFamily="18" charset="0"/>
                        </a:rPr>
                        <m:t>2.5758</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8</m:t>
                          </m:r>
                        </m:num>
                        <m:den>
                          <m:rad>
                            <m:radPr>
                              <m:degHide m:val="on"/>
                              <m:ctrlPr>
                                <a:rPr lang="en-GB" sz="1600" b="0" i="1" smtClean="0">
                                  <a:latin typeface="Cambria Math" panose="02040503050406030204" pitchFamily="18" charset="0"/>
                                </a:rPr>
                              </m:ctrlPr>
                            </m:radPr>
                            <m:deg/>
                            <m:e>
                              <m:r>
                                <a:rPr lang="en-GB" sz="1600" b="0" i="1" smtClean="0">
                                  <a:latin typeface="Cambria Math" panose="02040503050406030204" pitchFamily="18" charset="0"/>
                                </a:rPr>
                                <m:t>𝑛</m:t>
                              </m:r>
                            </m:e>
                          </m:rad>
                        </m:den>
                      </m:f>
                      <m:r>
                        <a:rPr lang="en-GB" sz="1600" b="0" i="1" smtClean="0">
                          <a:latin typeface="Cambria Math" panose="02040503050406030204" pitchFamily="18" charset="0"/>
                        </a:rPr>
                        <m:t>=1</m:t>
                      </m:r>
                    </m:oMath>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&gt;424.6237…</m:t>
                      </m:r>
                    </m:oMath>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=425</m:t>
                      </m:r>
                    </m:oMath>
                  </m:oMathPara>
                </a14:m>
                <a:endParaRPr lang="en-GB" sz="1600" b="0" dirty="0"/>
              </a:p>
            </p:txBody>
          </p:sp>
        </mc:Choice>
        <mc:Fallback xmlns="">
          <p:sp>
            <p:nvSpPr>
              <p:cNvPr id="9" name="TextBox 8"/>
              <p:cNvSpPr txBox="1">
                <a:spLocks noRot="1" noChangeAspect="1" noMove="1" noResize="1" noEditPoints="1" noAdjustHandles="1" noChangeArrowheads="1" noChangeShapeType="1" noTextEdit="1"/>
              </p:cNvSpPr>
              <p:nvPr/>
            </p:nvSpPr>
            <p:spPr>
              <a:xfrm>
                <a:off x="1563347" y="5429645"/>
                <a:ext cx="5544616" cy="1270861"/>
              </a:xfrm>
              <a:prstGeom prst="rect">
                <a:avLst/>
              </a:prstGeom>
              <a:blipFill rotWithShape="0">
                <a:blip r:embed="rId3"/>
                <a:stretch>
                  <a:fillRect/>
                </a:stretch>
              </a:blipFill>
            </p:spPr>
            <p:txBody>
              <a:bodyPr/>
              <a:lstStyle/>
              <a:p>
                <a:r>
                  <a:rPr lang="en-GB">
                    <a:noFill/>
                  </a:rPr>
                  <a:t> </a:t>
                </a:r>
              </a:p>
            </p:txBody>
          </p:sp>
        </mc:Fallback>
      </mc:AlternateContent>
      <p:sp>
        <p:nvSpPr>
          <p:cNvPr id="10" name="Rectangle 9"/>
          <p:cNvSpPr/>
          <p:nvPr/>
        </p:nvSpPr>
        <p:spPr>
          <a:xfrm>
            <a:off x="683568" y="2511323"/>
            <a:ext cx="7992888" cy="1315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683568" y="5314685"/>
            <a:ext cx="7992888" cy="13152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223</a:t>
            </a:fld>
            <a:endParaRPr lang="en-GB"/>
          </a:p>
        </p:txBody>
      </p:sp>
      <mc:AlternateContent xmlns:mc="http://schemas.openxmlformats.org/markup-compatibility/2006" xmlns:a14="http://schemas.microsoft.com/office/drawing/2010/main">
        <mc:Choice Requires="a14">
          <p:sp>
            <p:nvSpPr>
              <p:cNvPr id="13" name="Rectangle 12"/>
              <p:cNvSpPr/>
              <p:nvPr/>
            </p:nvSpPr>
            <p:spPr>
              <a:xfrm>
                <a:off x="7042342" y="2947397"/>
                <a:ext cx="1632819" cy="616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dirty="0">
                          <a:latin typeface="Cambria Math" panose="02040503050406030204" pitchFamily="18" charset="0"/>
                        </a:rPr>
                        <m:t>±1.96×</m:t>
                      </m:r>
                      <m:f>
                        <m:fPr>
                          <m:ctrlPr>
                            <a:rPr lang="en-GB" i="1" dirty="0">
                              <a:latin typeface="Cambria Math" panose="02040503050406030204" pitchFamily="18" charset="0"/>
                            </a:rPr>
                          </m:ctrlPr>
                        </m:fPr>
                        <m:num>
                          <m:r>
                            <a:rPr lang="en-GB" i="1" dirty="0">
                              <a:latin typeface="Cambria Math" panose="02040503050406030204" pitchFamily="18" charset="0"/>
                            </a:rPr>
                            <m:t>𝜎</m:t>
                          </m:r>
                        </m:num>
                        <m:den>
                          <m:rad>
                            <m:radPr>
                              <m:degHide m:val="on"/>
                              <m:ctrlPr>
                                <a:rPr lang="en-GB" i="1" dirty="0">
                                  <a:latin typeface="Cambria Math" panose="02040503050406030204" pitchFamily="18" charset="0"/>
                                </a:rPr>
                              </m:ctrlPr>
                            </m:radPr>
                            <m:deg/>
                            <m:e>
                              <m:r>
                                <a:rPr lang="en-GB" i="1" dirty="0">
                                  <a:latin typeface="Cambria Math" panose="02040503050406030204" pitchFamily="18" charset="0"/>
                                </a:rPr>
                                <m:t>𝑛</m:t>
                              </m:r>
                            </m:e>
                          </m:rad>
                        </m:den>
                      </m:f>
                    </m:oMath>
                  </m:oMathPara>
                </a14:m>
                <a:endParaRPr lang="en-IN" dirty="0"/>
              </a:p>
            </p:txBody>
          </p:sp>
        </mc:Choice>
        <mc:Fallback xmlns="">
          <p:sp>
            <p:nvSpPr>
              <p:cNvPr id="13" name="Rectangle 12"/>
              <p:cNvSpPr>
                <a:spLocks noRot="1" noChangeAspect="1" noMove="1" noResize="1" noEditPoints="1" noAdjustHandles="1" noChangeArrowheads="1" noChangeShapeType="1" noTextEdit="1"/>
              </p:cNvSpPr>
              <p:nvPr/>
            </p:nvSpPr>
            <p:spPr>
              <a:xfrm>
                <a:off x="7042342" y="2947397"/>
                <a:ext cx="1632819" cy="616644"/>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625954" y="5602414"/>
                <a:ext cx="1889300" cy="616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dirty="0">
                          <a:latin typeface="Cambria Math" panose="02040503050406030204" pitchFamily="18" charset="0"/>
                        </a:rPr>
                        <m:t>±2.5758×</m:t>
                      </m:r>
                      <m:f>
                        <m:fPr>
                          <m:ctrlPr>
                            <a:rPr lang="en-GB" i="1" dirty="0">
                              <a:latin typeface="Cambria Math" panose="02040503050406030204" pitchFamily="18" charset="0"/>
                            </a:rPr>
                          </m:ctrlPr>
                        </m:fPr>
                        <m:num>
                          <m:r>
                            <a:rPr lang="en-GB" i="1" dirty="0">
                              <a:latin typeface="Cambria Math" panose="02040503050406030204" pitchFamily="18" charset="0"/>
                            </a:rPr>
                            <m:t>𝜎</m:t>
                          </m:r>
                        </m:num>
                        <m:den>
                          <m:rad>
                            <m:radPr>
                              <m:degHide m:val="on"/>
                              <m:ctrlPr>
                                <a:rPr lang="en-GB" i="1" dirty="0">
                                  <a:latin typeface="Cambria Math" panose="02040503050406030204" pitchFamily="18" charset="0"/>
                                </a:rPr>
                              </m:ctrlPr>
                            </m:radPr>
                            <m:deg/>
                            <m:e>
                              <m:r>
                                <a:rPr lang="en-GB" i="1" dirty="0">
                                  <a:latin typeface="Cambria Math" panose="02040503050406030204" pitchFamily="18" charset="0"/>
                                </a:rPr>
                                <m:t>𝑛</m:t>
                              </m:r>
                            </m:e>
                          </m:rad>
                        </m:den>
                      </m:f>
                    </m:oMath>
                  </m:oMathPara>
                </a14:m>
                <a:endParaRPr lang="en-IN" dirty="0"/>
              </a:p>
            </p:txBody>
          </p:sp>
        </mc:Choice>
        <mc:Fallback xmlns="">
          <p:sp>
            <p:nvSpPr>
              <p:cNvPr id="15" name="Rectangle 14"/>
              <p:cNvSpPr>
                <a:spLocks noRot="1" noChangeAspect="1" noMove="1" noResize="1" noEditPoints="1" noAdjustHandles="1" noChangeArrowheads="1" noChangeShapeType="1" noTextEdit="1"/>
              </p:cNvSpPr>
              <p:nvPr/>
            </p:nvSpPr>
            <p:spPr>
              <a:xfrm>
                <a:off x="6625954" y="5602414"/>
                <a:ext cx="1889300" cy="616644"/>
              </a:xfrm>
              <a:prstGeom prst="rect">
                <a:avLst/>
              </a:prstGeom>
              <a:blipFill rotWithShape="0">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628171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1"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Hypothesis Testing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764704"/>
            <a:ext cx="8712968" cy="646331"/>
          </a:xfrm>
          <a:prstGeom prst="rect">
            <a:avLst/>
          </a:prstGeom>
          <a:noFill/>
        </p:spPr>
        <p:txBody>
          <a:bodyPr wrap="square" rtlCol="0">
            <a:spAutoFit/>
          </a:bodyPr>
          <a:lstStyle/>
          <a:p>
            <a:r>
              <a:rPr lang="en-GB" dirty="0"/>
              <a:t>There’s nothing really new here! We can carry out a hypothesis test on the mean of a normal distribution.</a:t>
            </a:r>
          </a:p>
        </p:txBody>
      </p:sp>
      <mc:AlternateContent xmlns:mc="http://schemas.openxmlformats.org/markup-compatibility/2006" xmlns:a14="http://schemas.microsoft.com/office/drawing/2010/main">
        <mc:Choice Requires="a14">
          <p:sp>
            <p:nvSpPr>
              <p:cNvPr id="6" name="TextBox 5"/>
              <p:cNvSpPr txBox="1"/>
              <p:nvPr/>
            </p:nvSpPr>
            <p:spPr>
              <a:xfrm>
                <a:off x="692348" y="1424479"/>
                <a:ext cx="8208912" cy="230832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certain company sells fruit juice in cartons. The amount of juice in a carton has a normal distribution with a standard deviation of 3ml.</a:t>
                </a:r>
              </a:p>
              <a:p>
                <a:r>
                  <a:rPr lang="en-GB" dirty="0"/>
                  <a:t>The company claims that the mean amount of juice per carton, </a:t>
                </a:r>
                <a14:m>
                  <m:oMath xmlns:m="http://schemas.openxmlformats.org/officeDocument/2006/math">
                    <m:r>
                      <a:rPr lang="en-GB" b="0" i="1" smtClean="0">
                        <a:latin typeface="Cambria Math" panose="02040503050406030204" pitchFamily="18" charset="0"/>
                      </a:rPr>
                      <m:t>𝜇</m:t>
                    </m:r>
                  </m:oMath>
                </a14:m>
                <a:r>
                  <a:rPr lang="en-GB" dirty="0"/>
                  <a:t>, is 60ml. A trading inspector has received complaints that the company is overstating the mean amount of juice per carton and he wishes to investigate this complaint. The trading inspector took a random sample of 16 cartons which gave a mean of 59.1ml.</a:t>
                </a:r>
              </a:p>
              <a:p>
                <a:r>
                  <a:rPr lang="en-GB" dirty="0"/>
                  <a:t>Using a 5% level of significance, and stating your hypothesis clearly, test whether or not there is evidence to uphold this complaint.</a:t>
                </a:r>
              </a:p>
            </p:txBody>
          </p:sp>
        </mc:Choice>
        <mc:Fallback xmlns="">
          <p:sp>
            <p:nvSpPr>
              <p:cNvPr id="6" name="TextBox 5"/>
              <p:cNvSpPr txBox="1">
                <a:spLocks noRot="1" noChangeAspect="1" noMove="1" noResize="1" noEditPoints="1" noAdjustHandles="1" noChangeArrowheads="1" noChangeShapeType="1" noTextEdit="1"/>
              </p:cNvSpPr>
              <p:nvPr/>
            </p:nvSpPr>
            <p:spPr>
              <a:xfrm>
                <a:off x="692348" y="1424479"/>
                <a:ext cx="8208912" cy="2308324"/>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Rectangle 6"/>
          <p:cNvSpPr/>
          <p:nvPr/>
        </p:nvSpPr>
        <p:spPr>
          <a:xfrm>
            <a:off x="313060" y="1423983"/>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8" name="TextBox 7"/>
              <p:cNvSpPr txBox="1"/>
              <p:nvPr/>
            </p:nvSpPr>
            <p:spPr>
              <a:xfrm>
                <a:off x="899592" y="3861048"/>
                <a:ext cx="7508080" cy="22250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=60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&lt;60</m:t>
                      </m:r>
                    </m:oMath>
                  </m:oMathPara>
                </a14:m>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≤59.1</m:t>
                          </m:r>
                        </m:e>
                        <m:e>
                          <m:r>
                            <a:rPr lang="en-GB" b="0" i="1" smtClean="0">
                              <a:latin typeface="Cambria Math" panose="02040503050406030204" pitchFamily="18" charset="0"/>
                            </a:rPr>
                            <m:t>𝜇</m:t>
                          </m:r>
                          <m:r>
                            <a:rPr lang="en-GB" b="0" i="1" smtClean="0">
                              <a:latin typeface="Cambria Math" panose="02040503050406030204" pitchFamily="18" charset="0"/>
                            </a:rPr>
                            <m:t>=60</m:t>
                          </m:r>
                        </m:e>
                      </m:d>
                      <m:r>
                        <a:rPr lang="en-GB" b="0" i="1" smtClean="0">
                          <a:latin typeface="Cambria Math" panose="02040503050406030204" pitchFamily="18" charset="0"/>
                        </a:rPr>
                        <m:t>=</m:t>
                      </m:r>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𝑍</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59.1−60</m:t>
                              </m:r>
                            </m:num>
                            <m:den>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den>
                          </m:f>
                        </m:e>
                      </m:d>
                    </m:oMath>
                    <m:oMath xmlns:m="http://schemas.openxmlformats.org/officeDocument/2006/math">
                      <m:r>
                        <a:rPr lang="en-GB" b="0" i="1" smtClean="0">
                          <a:latin typeface="Cambria Math" panose="02040503050406030204" pitchFamily="18" charset="0"/>
                        </a:rPr>
                        <m:t>    =0.1151</m:t>
                      </m:r>
                    </m:oMath>
                  </m:oMathPara>
                </a14:m>
                <a:endParaRPr lang="en-GB" dirty="0"/>
              </a:p>
              <a:p>
                <a:r>
                  <a:rPr lang="en-GB" dirty="0"/>
                  <a:t>0.115 &gt; 0.05 so the result is not significant and there is insufficient evidence to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that </a:t>
                </a:r>
                <a14:m>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=60</m:t>
                    </m:r>
                  </m:oMath>
                </a14:m>
                <a:endParaRPr lang="en-GB" dirty="0"/>
              </a:p>
              <a:p>
                <a:r>
                  <a:rPr lang="en-GB" dirty="0"/>
                  <a:t>There is insufficient evidence to support the complaint.</a:t>
                </a:r>
              </a:p>
            </p:txBody>
          </p:sp>
        </mc:Choice>
        <mc:Fallback xmlns="">
          <p:sp>
            <p:nvSpPr>
              <p:cNvPr id="8" name="TextBox 7"/>
              <p:cNvSpPr txBox="1">
                <a:spLocks noRot="1" noChangeAspect="1" noMove="1" noResize="1" noEditPoints="1" noAdjustHandles="1" noChangeArrowheads="1" noChangeShapeType="1" noTextEdit="1"/>
              </p:cNvSpPr>
              <p:nvPr/>
            </p:nvSpPr>
            <p:spPr>
              <a:xfrm>
                <a:off x="899592" y="3861048"/>
                <a:ext cx="7508080" cy="2225033"/>
              </a:xfrm>
              <a:prstGeom prst="rect">
                <a:avLst/>
              </a:prstGeom>
              <a:blipFill rotWithShape="0">
                <a:blip r:embed="rId3"/>
                <a:stretch>
                  <a:fillRect l="-731" r="-812" b="-3562"/>
                </a:stretch>
              </a:blipFill>
            </p:spPr>
            <p:txBody>
              <a:bodyPr/>
              <a:lstStyle/>
              <a:p>
                <a:r>
                  <a:rPr lang="en-GB">
                    <a:noFill/>
                  </a:rPr>
                  <a:t> </a:t>
                </a:r>
              </a:p>
            </p:txBody>
          </p:sp>
        </mc:Fallback>
      </mc:AlternateContent>
      <p:sp>
        <p:nvSpPr>
          <p:cNvPr id="9" name="Rectangle 8"/>
          <p:cNvSpPr/>
          <p:nvPr/>
        </p:nvSpPr>
        <p:spPr>
          <a:xfrm>
            <a:off x="3275856" y="3797211"/>
            <a:ext cx="1257734" cy="4303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4788024" y="3824190"/>
            <a:ext cx="1113036" cy="4303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059832" y="4294590"/>
            <a:ext cx="1512168" cy="4303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5580112" y="4149080"/>
            <a:ext cx="1023888" cy="8771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971600" y="5171345"/>
            <a:ext cx="7473900" cy="59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971600" y="5765801"/>
            <a:ext cx="7473900" cy="2693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3050952" y="4827490"/>
            <a:ext cx="1521048" cy="3309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sp>
            <p:nvSpPr>
              <p:cNvPr id="16" name="TextBox 15"/>
              <p:cNvSpPr txBox="1"/>
              <p:nvPr/>
            </p:nvSpPr>
            <p:spPr>
              <a:xfrm>
                <a:off x="1043036" y="6098984"/>
                <a:ext cx="7056784" cy="63049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a:t>
                </a:r>
                <a:r>
                  <a:rPr lang="en-GB" b="1" dirty="0"/>
                  <a:t>test statistic </a:t>
                </a:r>
                <a:r>
                  <a:rPr lang="en-GB" dirty="0"/>
                  <a:t>in a test </a:t>
                </a:r>
                <a:r>
                  <a:rPr lang="en-GB" b="1" dirty="0"/>
                  <a:t>for the population mean</a:t>
                </a:r>
                <a14:m>
                  <m:oMath xmlns:m="http://schemas.openxmlformats.org/officeDocument/2006/math">
                    <m:r>
                      <a:rPr lang="en-GB" b="0" i="1" smtClean="0">
                        <a:latin typeface="Cambria Math" panose="02040503050406030204" pitchFamily="18" charset="0"/>
                      </a:rPr>
                      <m:t>𝜇</m:t>
                    </m:r>
                  </m:oMath>
                </a14:m>
                <a:r>
                  <a:rPr lang="en-GB" dirty="0"/>
                  <a:t> is </a:t>
                </a:r>
                <a14:m>
                  <m:oMath xmlns:m="http://schemas.openxmlformats.org/officeDocument/2006/math">
                    <m:r>
                      <a:rPr lang="en-GB" b="0" i="1" smtClean="0">
                        <a:latin typeface="Cambria Math" panose="02040503050406030204" pitchFamily="18" charset="0"/>
                      </a:rPr>
                      <m:t>𝑍</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dirty="0" smtClean="0">
                            <a:latin typeface="Cambria Math" panose="02040503050406030204" pitchFamily="18" charset="0"/>
                          </a:rPr>
                          <m:t>−</m:t>
                        </m:r>
                        <m:r>
                          <a:rPr lang="en-GB" b="0" i="1" dirty="0" smtClean="0">
                            <a:latin typeface="Cambria Math" panose="02040503050406030204" pitchFamily="18" charset="0"/>
                          </a:rPr>
                          <m:t>𝜇</m:t>
                        </m:r>
                      </m:num>
                      <m:den>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𝜎</m:t>
                            </m:r>
                          </m:num>
                          <m:den>
                            <m:rad>
                              <m:radPr>
                                <m:degHide m:val="on"/>
                                <m:ctrlPr>
                                  <a:rPr lang="en-GB" b="0" i="1" dirty="0" smtClean="0">
                                    <a:latin typeface="Cambria Math" panose="02040503050406030204" pitchFamily="18" charset="0"/>
                                  </a:rPr>
                                </m:ctrlPr>
                              </m:radPr>
                              <m:deg/>
                              <m:e>
                                <m:r>
                                  <a:rPr lang="en-GB" b="0" i="1" dirty="0" smtClean="0">
                                    <a:latin typeface="Cambria Math" panose="02040503050406030204" pitchFamily="18" charset="0"/>
                                  </a:rPr>
                                  <m:t>𝑛</m:t>
                                </m:r>
                              </m:e>
                            </m:rad>
                          </m:den>
                        </m:f>
                      </m:den>
                    </m:f>
                  </m:oMath>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1043036" y="6098984"/>
                <a:ext cx="7056784" cy="630494"/>
              </a:xfrm>
              <a:prstGeom prst="rect">
                <a:avLst/>
              </a:prstGeom>
              <a:blipFill rotWithShape="0">
                <a:blip r:embed="rId4"/>
                <a:stretch>
                  <a:fillRect l="-516"/>
                </a:stretch>
              </a:blipFill>
            </p:spPr>
            <p:txBody>
              <a:bodyPr/>
              <a:lstStyle/>
              <a:p>
                <a:r>
                  <a:rPr lang="en-GB">
                    <a:noFill/>
                  </a:rPr>
                  <a:t> </a:t>
                </a:r>
              </a:p>
            </p:txBody>
          </p:sp>
        </mc:Fallback>
      </mc:AlternateContent>
      <p:sp>
        <p:nvSpPr>
          <p:cNvPr id="17" name="Slide Number Placeholder 1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224</a:t>
            </a:fld>
            <a:endParaRPr lang="en-GB"/>
          </a:p>
        </p:txBody>
      </p:sp>
    </p:spTree>
    <p:extLst>
      <p:ext uri="{BB962C8B-B14F-4D97-AF65-F5344CB8AC3E}">
        <p14:creationId xmlns:p14="http://schemas.microsoft.com/office/powerpoint/2010/main" val="1399095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nextCondLst>
                <p:cond evt="onClick" delay="0">
                  <p:tgtEl>
                    <p:spTgt spid="14"/>
                  </p:tgtEl>
                </p:cond>
              </p:nextCondLst>
            </p:seq>
            <p:seq concurrent="1" nextAc="seek">
              <p:cTn id="42" restart="whenNotActive" fill="hold" evtFilter="cancelBubble" nodeType="interactiveSeq">
                <p:stCondLst>
                  <p:cond evt="onClick" delay="0">
                    <p:tgtEl>
                      <p:spTgt spid="15"/>
                    </p:tgtEl>
                  </p:cond>
                </p:stCondLst>
                <p:endSync evt="end" delay="0">
                  <p:rtn val="all"/>
                </p:endSync>
                <p:childTnLst>
                  <p:par>
                    <p:cTn id="43" fill="hold">
                      <p:stCondLst>
                        <p:cond delay="0"/>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Further Example Using Critical Values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836712"/>
            <a:ext cx="8352928" cy="646331"/>
          </a:xfrm>
          <a:prstGeom prst="rect">
            <a:avLst/>
          </a:prstGeom>
          <a:noFill/>
        </p:spPr>
        <p:txBody>
          <a:bodyPr wrap="square" rtlCol="0">
            <a:spAutoFit/>
          </a:bodyPr>
          <a:lstStyle/>
          <a:p>
            <a:r>
              <a:rPr lang="en-GB" dirty="0"/>
              <a:t>As per S2, an alternative way of carrying out hypothesis tests is to </a:t>
            </a:r>
            <a:r>
              <a:rPr lang="en-GB" b="1" dirty="0"/>
              <a:t>find the critical value </a:t>
            </a:r>
            <a:r>
              <a:rPr lang="en-GB" dirty="0"/>
              <a:t>and see if our test statistic exceeds/goes below this.</a:t>
            </a:r>
          </a:p>
        </p:txBody>
      </p:sp>
      <p:sp>
        <p:nvSpPr>
          <p:cNvPr id="6" name="TextBox 5"/>
          <p:cNvSpPr txBox="1"/>
          <p:nvPr/>
        </p:nvSpPr>
        <p:spPr>
          <a:xfrm>
            <a:off x="574984" y="1628800"/>
            <a:ext cx="7992888" cy="230832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At a certain college new students are weighed when they join the college. The distribution of weights of students at the college when they enrol has a standard deviation of 7.5kg and a mean of 70kg. A random sample of 90 students from the new entry were weighed and their mean weight was 71.6kg. Assuming that the standard deviation has not changed.</a:t>
            </a:r>
          </a:p>
          <a:p>
            <a:pPr marL="342900" indent="-342900">
              <a:buAutoNum type="alphaLcPeriod"/>
            </a:pPr>
            <a:r>
              <a:rPr lang="en-GB" dirty="0"/>
              <a:t>Test, at the 5% level, whether there is evidence that the mean of the new entry is more than 70kg.</a:t>
            </a:r>
          </a:p>
          <a:p>
            <a:pPr marL="342900" indent="-342900">
              <a:buAutoNum type="alphaLcPeriod"/>
            </a:pPr>
            <a:r>
              <a:rPr lang="en-GB" dirty="0"/>
              <a:t>State the importance of the Central Limit Theorem to your test.</a:t>
            </a:r>
          </a:p>
        </p:txBody>
      </p:sp>
      <mc:AlternateContent xmlns:mc="http://schemas.openxmlformats.org/markup-compatibility/2006" xmlns:a14="http://schemas.microsoft.com/office/drawing/2010/main">
        <mc:Choice Requires="a14">
          <p:sp>
            <p:nvSpPr>
              <p:cNvPr id="7" name="TextBox 6"/>
              <p:cNvSpPr txBox="1"/>
              <p:nvPr/>
            </p:nvSpPr>
            <p:spPr>
              <a:xfrm>
                <a:off x="827584" y="3937124"/>
                <a:ext cx="6949344" cy="2856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𝝁</m:t>
                      </m:r>
                      <m:r>
                        <a:rPr lang="en-GB" b="1" i="1" smtClean="0">
                          <a:latin typeface="Cambria Math" panose="02040503050406030204" pitchFamily="18" charset="0"/>
                        </a:rPr>
                        <m:t>=</m:t>
                      </m:r>
                      <m:r>
                        <a:rPr lang="en-GB" b="1" i="1" smtClean="0">
                          <a:latin typeface="Cambria Math" panose="02040503050406030204" pitchFamily="18" charset="0"/>
                        </a:rPr>
                        <m:t>𝟕𝟎</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𝝁</m:t>
                      </m:r>
                      <m:r>
                        <a:rPr lang="en-GB" b="1" i="1" smtClean="0">
                          <a:latin typeface="Cambria Math" panose="02040503050406030204" pitchFamily="18" charset="0"/>
                        </a:rPr>
                        <m:t>&gt;</m:t>
                      </m:r>
                      <m:r>
                        <a:rPr lang="en-GB" b="1" i="1" smtClean="0">
                          <a:latin typeface="Cambria Math" panose="02040503050406030204" pitchFamily="18" charset="0"/>
                        </a:rPr>
                        <m:t>𝟕𝟎</m:t>
                      </m:r>
                    </m:oMath>
                    <m:oMath xmlns:m="http://schemas.openxmlformats.org/officeDocument/2006/math">
                      <m:r>
                        <a:rPr lang="en-GB" b="1" i="1" smtClean="0">
                          <a:latin typeface="Cambria Math" panose="02040503050406030204" pitchFamily="18" charset="0"/>
                        </a:rPr>
                        <m:t>𝝈</m:t>
                      </m:r>
                      <m:r>
                        <a:rPr lang="en-GB" b="1" i="1" smtClean="0">
                          <a:latin typeface="Cambria Math" panose="02040503050406030204" pitchFamily="18" charset="0"/>
                        </a:rPr>
                        <m:t>=</m:t>
                      </m:r>
                      <m:r>
                        <a:rPr lang="en-GB" b="1" i="1" smtClean="0">
                          <a:latin typeface="Cambria Math" panose="02040503050406030204" pitchFamily="18" charset="0"/>
                        </a:rPr>
                        <m:t>𝟕</m:t>
                      </m:r>
                      <m:r>
                        <a:rPr lang="en-GB" b="1" i="1" smtClean="0">
                          <a:latin typeface="Cambria Math" panose="02040503050406030204" pitchFamily="18" charset="0"/>
                        </a:rPr>
                        <m:t>.</m:t>
                      </m:r>
                      <m:r>
                        <a:rPr lang="en-GB" b="1" i="1" smtClean="0">
                          <a:latin typeface="Cambria Math" panose="02040503050406030204" pitchFamily="18" charset="0"/>
                        </a:rPr>
                        <m:t>𝟓</m:t>
                      </m:r>
                    </m:oMath>
                  </m:oMathPara>
                </a14:m>
                <a:br>
                  <a:rPr lang="en-GB" b="1" dirty="0"/>
                </a:br>
                <a:r>
                  <a:rPr lang="en-GB" b="1" dirty="0"/>
                  <a:t>Critical region is top 5%, which from table is </a:t>
                </a:r>
                <a14:m>
                  <m:oMath xmlns:m="http://schemas.openxmlformats.org/officeDocument/2006/math">
                    <m:r>
                      <a:rPr lang="en-GB" b="1" i="1" smtClean="0">
                        <a:latin typeface="Cambria Math" panose="02040503050406030204" pitchFamily="18" charset="0"/>
                      </a:rPr>
                      <m:t>𝒁</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𝟔𝟒𝟒𝟗</m:t>
                    </m:r>
                  </m:oMath>
                </a14:m>
                <a:endParaRPr lang="en-GB" b="1" dirty="0"/>
              </a:p>
              <a:p>
                <a:r>
                  <a:rPr lang="en-GB" b="1" dirty="0"/>
                  <a:t>Test statistic:</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𝒛</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𝟕𝟏</m:t>
                          </m:r>
                          <m:r>
                            <a:rPr lang="en-GB" b="1"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m:t>
                          </m:r>
                          <m:r>
                            <a:rPr lang="en-GB" b="1" i="1" smtClean="0">
                              <a:latin typeface="Cambria Math" panose="02040503050406030204" pitchFamily="18" charset="0"/>
                            </a:rPr>
                            <m:t>𝟕𝟎</m:t>
                          </m:r>
                        </m:num>
                        <m:den>
                          <m:f>
                            <m:fPr>
                              <m:ctrlPr>
                                <a:rPr lang="en-GB" b="1" i="1" smtClean="0">
                                  <a:latin typeface="Cambria Math" panose="02040503050406030204" pitchFamily="18" charset="0"/>
                                </a:rPr>
                              </m:ctrlPr>
                            </m:fPr>
                            <m:num>
                              <m:r>
                                <a:rPr lang="en-GB" b="1" i="1" smtClean="0">
                                  <a:latin typeface="Cambria Math" panose="02040503050406030204" pitchFamily="18" charset="0"/>
                                </a:rPr>
                                <m:t>𝟕</m:t>
                              </m:r>
                              <m:r>
                                <a:rPr lang="en-GB" b="1" i="1" smtClean="0">
                                  <a:latin typeface="Cambria Math" panose="02040503050406030204" pitchFamily="18" charset="0"/>
                                </a:rPr>
                                <m:t>.</m:t>
                              </m:r>
                              <m:r>
                                <a:rPr lang="en-GB" b="1" i="1" smtClean="0">
                                  <a:latin typeface="Cambria Math" panose="02040503050406030204" pitchFamily="18" charset="0"/>
                                </a:rPr>
                                <m:t>𝟓</m:t>
                              </m:r>
                            </m:num>
                            <m:den>
                              <m:rad>
                                <m:radPr>
                                  <m:degHide m:val="on"/>
                                  <m:ctrlPr>
                                    <a:rPr lang="en-GB" b="1" i="1" smtClean="0">
                                      <a:latin typeface="Cambria Math" panose="02040503050406030204" pitchFamily="18" charset="0"/>
                                    </a:rPr>
                                  </m:ctrlPr>
                                </m:radPr>
                                <m:deg/>
                                <m:e>
                                  <m:r>
                                    <a:rPr lang="en-GB" b="1" i="1" smtClean="0">
                                      <a:latin typeface="Cambria Math" panose="02040503050406030204" pitchFamily="18" charset="0"/>
                                    </a:rPr>
                                    <m:t>𝟗𝟎</m:t>
                                  </m:r>
                                </m:e>
                              </m:rad>
                            </m:den>
                          </m:f>
                        </m:den>
                      </m:f>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𝟎𝟐𝟑𝟗</m:t>
                      </m:r>
                    </m:oMath>
                  </m:oMathPara>
                </a14:m>
                <a:endParaRPr lang="en-GB" b="1" dirty="0"/>
              </a:p>
              <a:p>
                <a:r>
                  <a:rPr lang="en-GB" b="1" dirty="0"/>
                  <a:t>Value is in critical region so reject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 and conclude evidence that new class have a higher mean weight.</a:t>
                </a:r>
              </a:p>
              <a:p>
                <a:r>
                  <a:rPr lang="en-GB" b="1" dirty="0"/>
                  <a:t>Central Limit Theorem is used to assume that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𝑿</m:t>
                        </m:r>
                      </m:e>
                    </m:acc>
                  </m:oMath>
                </a14:m>
                <a:r>
                  <a:rPr lang="en-GB" b="1" dirty="0"/>
                  <a:t> is normally distributed.</a:t>
                </a:r>
              </a:p>
            </p:txBody>
          </p:sp>
        </mc:Choice>
        <mc:Fallback xmlns="">
          <p:sp>
            <p:nvSpPr>
              <p:cNvPr id="7" name="TextBox 6"/>
              <p:cNvSpPr txBox="1">
                <a:spLocks noRot="1" noChangeAspect="1" noMove="1" noResize="1" noEditPoints="1" noAdjustHandles="1" noChangeArrowheads="1" noChangeShapeType="1" noTextEdit="1"/>
              </p:cNvSpPr>
              <p:nvPr/>
            </p:nvSpPr>
            <p:spPr>
              <a:xfrm>
                <a:off x="827584" y="3937124"/>
                <a:ext cx="6949344" cy="2856679"/>
              </a:xfrm>
              <a:prstGeom prst="rect">
                <a:avLst/>
              </a:prstGeom>
              <a:blipFill rotWithShape="0">
                <a:blip r:embed="rId2"/>
                <a:stretch>
                  <a:fillRect l="-789" r="-263" b="-2564"/>
                </a:stretch>
              </a:blipFill>
            </p:spPr>
            <p:txBody>
              <a:bodyPr/>
              <a:lstStyle/>
              <a:p>
                <a:r>
                  <a:rPr lang="en-GB">
                    <a:noFill/>
                  </a:rPr>
                  <a:t> </a:t>
                </a:r>
              </a:p>
            </p:txBody>
          </p:sp>
        </mc:Fallback>
      </mc:AlternateContent>
      <p:sp>
        <p:nvSpPr>
          <p:cNvPr id="8" name="Rectangle 7"/>
          <p:cNvSpPr/>
          <p:nvPr/>
        </p:nvSpPr>
        <p:spPr>
          <a:xfrm>
            <a:off x="3275856" y="3962400"/>
            <a:ext cx="923900" cy="330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4944244" y="3962400"/>
            <a:ext cx="923900" cy="330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2483768" y="4509120"/>
            <a:ext cx="4176464" cy="330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2483196" y="5002098"/>
            <a:ext cx="4176464" cy="9288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889360" y="5891643"/>
            <a:ext cx="7238640" cy="5726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467544" y="3962400"/>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a</a:t>
            </a:r>
          </a:p>
        </p:txBody>
      </p:sp>
      <p:sp>
        <p:nvSpPr>
          <p:cNvPr id="14" name="Rectangle 13"/>
          <p:cNvSpPr/>
          <p:nvPr/>
        </p:nvSpPr>
        <p:spPr>
          <a:xfrm>
            <a:off x="449820" y="6416481"/>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a:t>
            </a:r>
          </a:p>
        </p:txBody>
      </p:sp>
      <p:sp>
        <p:nvSpPr>
          <p:cNvPr id="15" name="Rectangle 14"/>
          <p:cNvSpPr/>
          <p:nvPr/>
        </p:nvSpPr>
        <p:spPr>
          <a:xfrm>
            <a:off x="889360" y="6464300"/>
            <a:ext cx="7247608" cy="3936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225</a:t>
            </a:fld>
            <a:endParaRPr lang="en-GB"/>
          </a:p>
        </p:txBody>
      </p:sp>
    </p:spTree>
    <p:extLst>
      <p:ext uri="{BB962C8B-B14F-4D97-AF65-F5344CB8AC3E}">
        <p14:creationId xmlns:p14="http://schemas.microsoft.com/office/powerpoint/2010/main" val="1204790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2" restart="whenNotActive" fill="hold" evtFilter="cancelBubble" nodeType="interactiveSeq">
                <p:stCondLst>
                  <p:cond evt="onClick" delay="0">
                    <p:tgtEl>
                      <p:spTgt spid="15"/>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8" grpId="0" animBg="1"/>
      <p:bldP spid="9" grpId="0" animBg="1"/>
      <p:bldP spid="10" grpId="0" animBg="1"/>
      <p:bldP spid="11" grpId="0" animBg="1"/>
      <p:bldP spid="12" grpId="0" animBg="1"/>
      <p:bldP spid="15"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 name="Picture 4"/>
          <p:cNvPicPr>
            <a:picLocks noChangeAspect="1"/>
          </p:cNvPicPr>
          <p:nvPr/>
        </p:nvPicPr>
        <p:blipFill>
          <a:blip r:embed="rId2"/>
          <a:stretch>
            <a:fillRect/>
          </a:stretch>
        </p:blipFill>
        <p:spPr>
          <a:xfrm>
            <a:off x="323528" y="1108255"/>
            <a:ext cx="6408712" cy="419096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stretch>
            <a:fillRect/>
          </a:stretch>
        </p:blipFill>
        <p:spPr>
          <a:xfrm>
            <a:off x="1" y="5228636"/>
            <a:ext cx="3707904" cy="1629364"/>
          </a:xfrm>
          <a:prstGeom prst="rect">
            <a:avLst/>
          </a:prstGeom>
        </p:spPr>
      </p:pic>
      <p:pic>
        <p:nvPicPr>
          <p:cNvPr id="9" name="Picture 8"/>
          <p:cNvPicPr>
            <a:picLocks noChangeAspect="1"/>
          </p:cNvPicPr>
          <p:nvPr/>
        </p:nvPicPr>
        <p:blipFill>
          <a:blip r:embed="rId4"/>
          <a:stretch>
            <a:fillRect/>
          </a:stretch>
        </p:blipFill>
        <p:spPr>
          <a:xfrm>
            <a:off x="3779912" y="5353001"/>
            <a:ext cx="4257675" cy="933450"/>
          </a:xfrm>
          <a:prstGeom prst="rect">
            <a:avLst/>
          </a:prstGeom>
        </p:spPr>
      </p:pic>
      <p:pic>
        <p:nvPicPr>
          <p:cNvPr id="10" name="Picture 9"/>
          <p:cNvPicPr>
            <a:picLocks noChangeAspect="1"/>
          </p:cNvPicPr>
          <p:nvPr/>
        </p:nvPicPr>
        <p:blipFill>
          <a:blip r:embed="rId5"/>
          <a:stretch>
            <a:fillRect/>
          </a:stretch>
        </p:blipFill>
        <p:spPr>
          <a:xfrm>
            <a:off x="3814069" y="6336044"/>
            <a:ext cx="5329932" cy="324501"/>
          </a:xfrm>
          <a:prstGeom prst="rect">
            <a:avLst/>
          </a:prstGeom>
        </p:spPr>
      </p:pic>
      <p:pic>
        <p:nvPicPr>
          <p:cNvPr id="11" name="Picture 10"/>
          <p:cNvPicPr>
            <a:picLocks noChangeAspect="1"/>
          </p:cNvPicPr>
          <p:nvPr/>
        </p:nvPicPr>
        <p:blipFill>
          <a:blip r:embed="rId6"/>
          <a:stretch>
            <a:fillRect/>
          </a:stretch>
        </p:blipFill>
        <p:spPr>
          <a:xfrm>
            <a:off x="6749629" y="3118290"/>
            <a:ext cx="2393228" cy="1425181"/>
          </a:xfrm>
          <a:prstGeom prst="rect">
            <a:avLst/>
          </a:prstGeom>
        </p:spPr>
      </p:pic>
      <p:sp>
        <p:nvSpPr>
          <p:cNvPr id="12" name="Rectangle 11"/>
          <p:cNvSpPr/>
          <p:nvPr/>
        </p:nvSpPr>
        <p:spPr>
          <a:xfrm>
            <a:off x="239191" y="5225666"/>
            <a:ext cx="3468713" cy="1632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4067944" y="5313652"/>
            <a:ext cx="4075807" cy="10194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4283968" y="6348289"/>
            <a:ext cx="4858888" cy="5097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6984999" y="3115320"/>
            <a:ext cx="2149511" cy="14185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226</a:t>
            </a:fld>
            <a:endParaRPr lang="en-GB"/>
          </a:p>
        </p:txBody>
      </p:sp>
    </p:spTree>
    <p:extLst>
      <p:ext uri="{BB962C8B-B14F-4D97-AF65-F5344CB8AC3E}">
        <p14:creationId xmlns:p14="http://schemas.microsoft.com/office/powerpoint/2010/main" val="1794358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2" grpId="0" animBg="1"/>
      <p:bldP spid="13" grpId="0" animBg="1"/>
      <p:bldP spid="14" grpId="0" animBg="1"/>
      <p:bldP spid="15"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 – Two Tailed Test</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4964" y="1124744"/>
                <a:ext cx="8352928" cy="261911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machine produces bolts of diameter </a:t>
                </a:r>
                <a14:m>
                  <m:oMath xmlns:m="http://schemas.openxmlformats.org/officeDocument/2006/math">
                    <m:r>
                      <a:rPr lang="en-GB" b="0" i="1" smtClean="0">
                        <a:latin typeface="Cambria Math" panose="02040503050406030204" pitchFamily="18" charset="0"/>
                      </a:rPr>
                      <m:t>𝐷</m:t>
                    </m:r>
                  </m:oMath>
                </a14:m>
                <a:r>
                  <a:rPr lang="en-GB" dirty="0"/>
                  <a:t> where </a:t>
                </a:r>
                <a14:m>
                  <m:oMath xmlns:m="http://schemas.openxmlformats.org/officeDocument/2006/math">
                    <m:r>
                      <a:rPr lang="en-GB" b="0" i="1" smtClean="0">
                        <a:latin typeface="Cambria Math" panose="02040503050406030204" pitchFamily="18" charset="0"/>
                      </a:rPr>
                      <m:t>𝐷</m:t>
                    </m:r>
                  </m:oMath>
                </a14:m>
                <a:r>
                  <a:rPr lang="en-GB" dirty="0"/>
                  <a:t> has a normal distribution with mean 0.580cm and standard deviation 0.015cm.</a:t>
                </a:r>
              </a:p>
              <a:p>
                <a:r>
                  <a:rPr lang="en-GB" dirty="0"/>
                  <a:t>The machine is serviced and after the service a random sample of 50 bolts from the next production run is taken to see if the mean diameter of the bolts has changed from 0.580cm. The distribution of the diameters of bolts after the service is still normal with a standard deviation of 0.015cm. The mean diameter of the 50 bolts is 0.577cm.</a:t>
                </a:r>
              </a:p>
              <a:p>
                <a:pPr marL="342900" indent="-342900">
                  <a:buAutoNum type="alphaLcPeriod"/>
                </a:pPr>
                <a:r>
                  <a:rPr lang="en-GB" dirty="0"/>
                  <a:t>Stating your hypothesis clearly test, at the 1% level, whether or not there is evidence that the mean diameter of the bolts has changed.</a:t>
                </a:r>
              </a:p>
              <a:p>
                <a:pPr marL="342900" indent="-342900">
                  <a:buAutoNum type="alphaLcPeriod"/>
                </a:pPr>
                <a:r>
                  <a:rPr lang="en-GB" dirty="0"/>
                  <a:t>Find the critical region for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in the above test.</a:t>
                </a:r>
              </a:p>
            </p:txBody>
          </p:sp>
        </mc:Choice>
        <mc:Fallback xmlns="">
          <p:sp>
            <p:nvSpPr>
              <p:cNvPr id="5" name="TextBox 4"/>
              <p:cNvSpPr txBox="1">
                <a:spLocks noRot="1" noChangeAspect="1" noMove="1" noResize="1" noEditPoints="1" noAdjustHandles="1" noChangeArrowheads="1" noChangeShapeType="1" noTextEdit="1"/>
              </p:cNvSpPr>
              <p:nvPr/>
            </p:nvSpPr>
            <p:spPr>
              <a:xfrm>
                <a:off x="394964" y="1124744"/>
                <a:ext cx="8352928" cy="2619115"/>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27584" y="3798449"/>
                <a:ext cx="7920308" cy="29709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r>
                        <a:rPr lang="en-GB" sz="1600" b="1" i="1" smtClean="0">
                          <a:latin typeface="Cambria Math" panose="02040503050406030204" pitchFamily="18" charset="0"/>
                        </a:rPr>
                        <m:t>:</m:t>
                      </m:r>
                      <m:r>
                        <a:rPr lang="en-GB" sz="1600" b="1" i="1" smtClean="0">
                          <a:latin typeface="Cambria Math" panose="02040503050406030204" pitchFamily="18" charset="0"/>
                        </a:rPr>
                        <m:t>𝝁</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𝟓𝟖𝟎</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𝟏</m:t>
                          </m:r>
                        </m:sub>
                      </m:sSub>
                      <m:r>
                        <a:rPr lang="en-GB" sz="1600" b="1" i="1" smtClean="0">
                          <a:latin typeface="Cambria Math" panose="02040503050406030204" pitchFamily="18" charset="0"/>
                        </a:rPr>
                        <m:t>:</m:t>
                      </m:r>
                      <m:r>
                        <a:rPr lang="en-GB" sz="1600" b="1" i="1" smtClean="0">
                          <a:latin typeface="Cambria Math" panose="02040503050406030204" pitchFamily="18" charset="0"/>
                        </a:rPr>
                        <m:t>𝝁</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𝟓𝟖𝟎</m:t>
                      </m:r>
                    </m:oMath>
                    <m:oMath xmlns:m="http://schemas.openxmlformats.org/officeDocument/2006/math">
                      <m:r>
                        <a:rPr lang="en-GB" sz="1600" b="1" i="1" smtClean="0">
                          <a:latin typeface="Cambria Math" panose="02040503050406030204" pitchFamily="18" charset="0"/>
                        </a:rPr>
                        <m:t>𝝈</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𝟎𝟏𝟓</m:t>
                      </m:r>
                    </m:oMath>
                  </m:oMathPara>
                </a14:m>
                <a:br>
                  <a:rPr lang="en-GB" sz="1600" b="1" dirty="0"/>
                </a:br>
                <a:r>
                  <a:rPr lang="en-GB" sz="1600" b="1" dirty="0"/>
                  <a:t>Critical region is top 0.5% and bottom 0.5%, which from tables is:</a:t>
                </a:r>
              </a:p>
              <a:p>
                <a14:m>
                  <m:oMath xmlns:m="http://schemas.openxmlformats.org/officeDocument/2006/math">
                    <m:r>
                      <a:rPr lang="en-GB" sz="1600" b="1" i="1" smtClean="0">
                        <a:latin typeface="Cambria Math" panose="02040503050406030204" pitchFamily="18" charset="0"/>
                      </a:rPr>
                      <m:t>𝒁</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𝟓𝟕𝟓𝟖</m:t>
                    </m:r>
                  </m:oMath>
                </a14:m>
                <a:r>
                  <a:rPr lang="en-GB" sz="1600" b="1" dirty="0"/>
                  <a:t> or </a:t>
                </a:r>
                <a14:m>
                  <m:oMath xmlns:m="http://schemas.openxmlformats.org/officeDocument/2006/math">
                    <m:r>
                      <a:rPr lang="en-GB" sz="1600" b="1" i="1" smtClean="0">
                        <a:latin typeface="Cambria Math" panose="02040503050406030204" pitchFamily="18" charset="0"/>
                      </a:rPr>
                      <m:t>𝒁</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𝟓𝟕𝟓𝟖</m:t>
                    </m:r>
                  </m:oMath>
                </a14:m>
                <a:endParaRPr lang="en-GB" sz="1600" b="1" dirty="0"/>
              </a:p>
              <a:p>
                <a:r>
                  <a:rPr lang="en-GB" sz="1600" b="1" dirty="0"/>
                  <a:t>Test statistic:</a:t>
                </a:r>
              </a:p>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𝒛</m:t>
                      </m:r>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𝟓𝟕𝟕</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𝟓𝟖𝟎</m:t>
                          </m:r>
                        </m:num>
                        <m:den>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𝟎𝟏𝟓</m:t>
                              </m:r>
                            </m:num>
                            <m:den>
                              <m:rad>
                                <m:radPr>
                                  <m:degHide m:val="on"/>
                                  <m:ctrlPr>
                                    <a:rPr lang="en-GB" sz="1600" b="1" i="1" smtClean="0">
                                      <a:latin typeface="Cambria Math" panose="02040503050406030204" pitchFamily="18" charset="0"/>
                                    </a:rPr>
                                  </m:ctrlPr>
                                </m:radPr>
                                <m:deg/>
                                <m:e>
                                  <m:r>
                                    <a:rPr lang="en-GB" sz="1600" b="1" i="1" smtClean="0">
                                      <a:latin typeface="Cambria Math" panose="02040503050406030204" pitchFamily="18" charset="0"/>
                                    </a:rPr>
                                    <m:t>𝟓𝟎</m:t>
                                  </m:r>
                                </m:e>
                              </m:rad>
                            </m:den>
                          </m:f>
                        </m:den>
                      </m:f>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𝟒𝟏𝟒</m:t>
                      </m:r>
                    </m:oMath>
                  </m:oMathPara>
                </a14:m>
                <a:endParaRPr lang="en-GB" sz="1600" b="1" dirty="0"/>
              </a:p>
              <a:p>
                <a:r>
                  <a:rPr lang="en-GB" sz="1600" b="1" dirty="0"/>
                  <a:t>Value is NOT in critical region so accept </a:t>
                </a: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oMath>
                </a14:m>
                <a:r>
                  <a:rPr lang="en-GB" sz="1600" b="1" dirty="0"/>
                  <a:t> and conclude no significant evidence that </a:t>
                </a:r>
                <a:r>
                  <a:rPr lang="en-GB" sz="1600" b="1" u="sng" dirty="0"/>
                  <a:t>mean diameter</a:t>
                </a:r>
                <a:r>
                  <a:rPr lang="en-GB" sz="1600" b="1" dirty="0"/>
                  <a:t> has changed.</a:t>
                </a:r>
              </a:p>
              <a:p>
                <a:r>
                  <a:rPr lang="en-GB" sz="1600" b="1" dirty="0"/>
                  <a:t>Critical region: </a:t>
                </a:r>
                <a14:m>
                  <m:oMath xmlns:m="http://schemas.openxmlformats.org/officeDocument/2006/math">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𝟓𝟖𝟎</m:t>
                    </m:r>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𝟓𝟓𝟖</m:t>
                    </m:r>
                    <m:r>
                      <a:rPr lang="en-GB" sz="1600" b="1" i="1" smtClean="0">
                        <a:latin typeface="Cambria Math" panose="02040503050406030204" pitchFamily="18" charset="0"/>
                      </a:rPr>
                      <m:t>×</m:t>
                    </m:r>
                    <m:f>
                      <m:fPr>
                        <m:ctrlPr>
                          <a:rPr lang="en-GB" sz="1600" b="1" i="1">
                            <a:latin typeface="Cambria Math" panose="02040503050406030204" pitchFamily="18" charset="0"/>
                          </a:rPr>
                        </m:ctrlPr>
                      </m:fPr>
                      <m:num>
                        <m:r>
                          <a:rPr lang="en-GB" sz="1600" b="1" i="1">
                            <a:latin typeface="Cambria Math" panose="02040503050406030204" pitchFamily="18" charset="0"/>
                          </a:rPr>
                          <m:t>𝟎</m:t>
                        </m:r>
                        <m:r>
                          <a:rPr lang="en-GB" sz="1600" b="1" i="1">
                            <a:latin typeface="Cambria Math" panose="02040503050406030204" pitchFamily="18" charset="0"/>
                          </a:rPr>
                          <m:t>.</m:t>
                        </m:r>
                        <m:r>
                          <a:rPr lang="en-GB" sz="1600" b="1" i="1">
                            <a:latin typeface="Cambria Math" panose="02040503050406030204" pitchFamily="18" charset="0"/>
                          </a:rPr>
                          <m:t>𝟎𝟏𝟓</m:t>
                        </m:r>
                      </m:num>
                      <m:den>
                        <m:rad>
                          <m:radPr>
                            <m:degHide m:val="on"/>
                            <m:ctrlPr>
                              <a:rPr lang="en-GB" sz="1600" b="1" i="1">
                                <a:latin typeface="Cambria Math" panose="02040503050406030204" pitchFamily="18" charset="0"/>
                              </a:rPr>
                            </m:ctrlPr>
                          </m:radPr>
                          <m:deg/>
                          <m:e>
                            <m:r>
                              <a:rPr lang="en-GB" sz="1600" b="1" i="1">
                                <a:latin typeface="Cambria Math" panose="02040503050406030204" pitchFamily="18" charset="0"/>
                              </a:rPr>
                              <m:t>𝟓𝟎</m:t>
                            </m:r>
                          </m:e>
                        </m:rad>
                      </m:den>
                    </m:f>
                    <m:r>
                      <a:rPr lang="en-GB" sz="1600" b="1" i="1" smtClean="0">
                        <a:latin typeface="Cambria Math" panose="02040503050406030204" pitchFamily="18" charset="0"/>
                      </a:rPr>
                      <m:t>   →    </m:t>
                    </m:r>
                    <m:acc>
                      <m:accPr>
                        <m:chr m:val="̅"/>
                        <m:ctrlPr>
                          <a:rPr lang="en-GB" sz="1600" b="1" i="1" smtClean="0">
                            <a:latin typeface="Cambria Math" panose="02040503050406030204" pitchFamily="18" charset="0"/>
                          </a:rPr>
                        </m:ctrlPr>
                      </m:accPr>
                      <m:e>
                        <m:r>
                          <a:rPr lang="en-GB" sz="1600" b="1" i="1" smtClean="0">
                            <a:latin typeface="Cambria Math" panose="02040503050406030204" pitchFamily="18" charset="0"/>
                          </a:rPr>
                          <m:t>𝑿</m:t>
                        </m:r>
                      </m:e>
                    </m:acc>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𝟓𝟕𝟓</m:t>
                    </m:r>
                    <m:r>
                      <a:rPr lang="en-GB" sz="1600" b="1" i="1" smtClean="0">
                        <a:latin typeface="Cambria Math" panose="02040503050406030204" pitchFamily="18" charset="0"/>
                      </a:rPr>
                      <m:t> </m:t>
                    </m:r>
                    <m:r>
                      <a:rPr lang="en-GB" sz="1600" b="1" i="1" smtClean="0">
                        <a:latin typeface="Cambria Math" panose="02040503050406030204" pitchFamily="18" charset="0"/>
                      </a:rPr>
                      <m:t>𝒐𝒓</m:t>
                    </m:r>
                    <m:r>
                      <a:rPr lang="en-GB" sz="1600" b="1" i="1" smtClean="0">
                        <a:latin typeface="Cambria Math" panose="02040503050406030204" pitchFamily="18" charset="0"/>
                      </a:rPr>
                      <m:t> </m:t>
                    </m:r>
                    <m:acc>
                      <m:accPr>
                        <m:chr m:val="̅"/>
                        <m:ctrlPr>
                          <a:rPr lang="en-GB" sz="1600" b="1" i="1" smtClean="0">
                            <a:latin typeface="Cambria Math" panose="02040503050406030204" pitchFamily="18" charset="0"/>
                          </a:rPr>
                        </m:ctrlPr>
                      </m:accPr>
                      <m:e>
                        <m:r>
                          <a:rPr lang="en-GB" sz="1600" b="1" i="1" smtClean="0">
                            <a:latin typeface="Cambria Math" panose="02040503050406030204" pitchFamily="18" charset="0"/>
                          </a:rPr>
                          <m:t>𝑿</m:t>
                        </m:r>
                      </m:e>
                    </m:acc>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𝟓𝟖𝟓</m:t>
                    </m:r>
                  </m:oMath>
                </a14:m>
                <a:endParaRPr lang="en-GB"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27584" y="3798449"/>
                <a:ext cx="7920308" cy="2970942"/>
              </a:xfrm>
              <a:prstGeom prst="rect">
                <a:avLst/>
              </a:prstGeom>
              <a:blipFill rotWithShape="0">
                <a:blip r:embed="rId3"/>
                <a:stretch>
                  <a:fillRect l="-462"/>
                </a:stretch>
              </a:blipFill>
            </p:spPr>
            <p:txBody>
              <a:bodyPr/>
              <a:lstStyle/>
              <a:p>
                <a:r>
                  <a:rPr lang="en-GB">
                    <a:noFill/>
                  </a:rPr>
                  <a:t> </a:t>
                </a:r>
              </a:p>
            </p:txBody>
          </p:sp>
        </mc:Fallback>
      </mc:AlternateContent>
      <p:sp>
        <p:nvSpPr>
          <p:cNvPr id="8" name="Rectangle 7"/>
          <p:cNvSpPr/>
          <p:nvPr/>
        </p:nvSpPr>
        <p:spPr>
          <a:xfrm>
            <a:off x="467544" y="3812107"/>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a</a:t>
            </a:r>
          </a:p>
        </p:txBody>
      </p:sp>
      <p:sp>
        <p:nvSpPr>
          <p:cNvPr id="9" name="Rectangle 8"/>
          <p:cNvSpPr/>
          <p:nvPr/>
        </p:nvSpPr>
        <p:spPr>
          <a:xfrm>
            <a:off x="467544" y="6309320"/>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a:t>
            </a:r>
          </a:p>
        </p:txBody>
      </p:sp>
      <p:sp>
        <p:nvSpPr>
          <p:cNvPr id="10" name="Rectangle 9"/>
          <p:cNvSpPr/>
          <p:nvPr/>
        </p:nvSpPr>
        <p:spPr>
          <a:xfrm>
            <a:off x="3124201" y="3775720"/>
            <a:ext cx="3248000" cy="5051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971600" y="4562534"/>
            <a:ext cx="2813000" cy="314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3381238" y="5010268"/>
            <a:ext cx="2981462" cy="7809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887368" y="5791200"/>
            <a:ext cx="8028031" cy="495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2195737" y="6296820"/>
            <a:ext cx="5832648" cy="4725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227</a:t>
            </a:fld>
            <a:endParaRPr lang="en-GB"/>
          </a:p>
        </p:txBody>
      </p:sp>
    </p:spTree>
    <p:extLst>
      <p:ext uri="{BB962C8B-B14F-4D97-AF65-F5344CB8AC3E}">
        <p14:creationId xmlns:p14="http://schemas.microsoft.com/office/powerpoint/2010/main" val="2304827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0" grpId="0" animBg="1"/>
      <p:bldP spid="11" grpId="0" animBg="1"/>
      <p:bldP spid="12" grpId="0" animBg="1"/>
      <p:bldP spid="13" grpId="0" animBg="1"/>
      <p:bldP spid="1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8" name="Picture 7"/>
          <p:cNvPicPr>
            <a:picLocks noChangeAspect="1"/>
          </p:cNvPicPr>
          <p:nvPr/>
        </p:nvPicPr>
        <p:blipFill>
          <a:blip r:embed="rId2"/>
          <a:stretch>
            <a:fillRect/>
          </a:stretch>
        </p:blipFill>
        <p:spPr>
          <a:xfrm>
            <a:off x="1547664" y="3645024"/>
            <a:ext cx="6572300" cy="3142381"/>
          </a:xfrm>
          <a:prstGeom prst="rect">
            <a:avLst/>
          </a:prstGeom>
        </p:spPr>
      </p:pic>
      <p:sp>
        <p:nvSpPr>
          <p:cNvPr id="9" name="Rectangle 8"/>
          <p:cNvSpPr/>
          <p:nvPr/>
        </p:nvSpPr>
        <p:spPr>
          <a:xfrm>
            <a:off x="1911927" y="3584863"/>
            <a:ext cx="5309755" cy="665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1911927" y="4249882"/>
            <a:ext cx="5309755" cy="9455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1911927" y="5195456"/>
            <a:ext cx="5309755" cy="7377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pic>
        <p:nvPicPr>
          <p:cNvPr id="13" name="Picture 12"/>
          <p:cNvPicPr>
            <a:picLocks noChangeAspect="1"/>
          </p:cNvPicPr>
          <p:nvPr/>
        </p:nvPicPr>
        <p:blipFill>
          <a:blip r:embed="rId3"/>
          <a:stretch>
            <a:fillRect/>
          </a:stretch>
        </p:blipFill>
        <p:spPr>
          <a:xfrm>
            <a:off x="323528" y="1290835"/>
            <a:ext cx="5829300" cy="2238375"/>
          </a:xfrm>
          <a:prstGeom prst="rect">
            <a:avLst/>
          </a:prstGeom>
          <a:effectLst>
            <a:outerShdw blurRad="63500" sx="102000" sy="102000" algn="ctr" rotWithShape="0">
              <a:prstClr val="black">
                <a:alpha val="40000"/>
              </a:prstClr>
            </a:outerShdw>
          </a:effectLst>
        </p:spPr>
      </p:pic>
      <p:sp>
        <p:nvSpPr>
          <p:cNvPr id="14" name="Rectangle 13"/>
          <p:cNvSpPr/>
          <p:nvPr/>
        </p:nvSpPr>
        <p:spPr>
          <a:xfrm>
            <a:off x="1911927" y="5933210"/>
            <a:ext cx="5309755" cy="7377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228</a:t>
            </a:fld>
            <a:endParaRPr lang="en-GB"/>
          </a:p>
        </p:txBody>
      </p:sp>
    </p:spTree>
    <p:extLst>
      <p:ext uri="{BB962C8B-B14F-4D97-AF65-F5344CB8AC3E}">
        <p14:creationId xmlns:p14="http://schemas.microsoft.com/office/powerpoint/2010/main" val="4176971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P spid="1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 – Two Tailed</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683568" y="908720"/>
            <a:ext cx="8208912" cy="203132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manufacturer of personal stereos can use batteries made by two difference manufacturers. The standard deviation of lifetimes for </a:t>
            </a:r>
            <a:r>
              <a:rPr lang="en-GB" i="1" dirty="0"/>
              <a:t>Never Die</a:t>
            </a:r>
            <a:r>
              <a:rPr lang="en-GB" dirty="0"/>
              <a:t> batteries is 3.1 and for </a:t>
            </a:r>
            <a:r>
              <a:rPr lang="en-GB" i="1" dirty="0"/>
              <a:t>Everlasting</a:t>
            </a:r>
            <a:r>
              <a:rPr lang="en-GB" dirty="0"/>
              <a:t> batteries it is 2.9 hours. A random sample of 80 </a:t>
            </a:r>
            <a:r>
              <a:rPr lang="en-GB" i="1" dirty="0"/>
              <a:t>Never Die</a:t>
            </a:r>
            <a:r>
              <a:rPr lang="en-GB" dirty="0"/>
              <a:t> batteries and a random sample of 90 </a:t>
            </a:r>
            <a:r>
              <a:rPr lang="en-GB" i="1" dirty="0"/>
              <a:t>Everlasting </a:t>
            </a:r>
            <a:r>
              <a:rPr lang="en-GB" dirty="0"/>
              <a:t>batteries were tested and their mean lifetimes were 7.9 hours and 8.2 hours respectively.</a:t>
            </a:r>
          </a:p>
          <a:p>
            <a:r>
              <a:rPr lang="en-GB" dirty="0"/>
              <a:t>Stating your hypotheses clearly test, at the 5% level of significance, whether there is evidence of a difference between the mean lifetimes of the two makes of batteries.</a:t>
            </a:r>
          </a:p>
        </p:txBody>
      </p:sp>
      <p:sp>
        <p:nvSpPr>
          <p:cNvPr id="6" name="Rectangle 5"/>
          <p:cNvSpPr/>
          <p:nvPr/>
        </p:nvSpPr>
        <p:spPr>
          <a:xfrm>
            <a:off x="304280" y="908224"/>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sp>
            <p:nvSpPr>
              <p:cNvPr id="7" name="TextBox 6"/>
              <p:cNvSpPr txBox="1"/>
              <p:nvPr/>
            </p:nvSpPr>
            <p:spPr>
              <a:xfrm>
                <a:off x="935024" y="3232761"/>
                <a:ext cx="7272808" cy="266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𝝁</m:t>
                          </m:r>
                        </m:e>
                        <m:sub>
                          <m:r>
                            <a:rPr lang="en-GB" b="1" i="1" smtClean="0">
                              <a:latin typeface="Cambria Math" panose="02040503050406030204" pitchFamily="18" charset="0"/>
                            </a:rPr>
                            <m:t>𝒙</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𝝁</m:t>
                          </m:r>
                        </m:e>
                        <m:sub>
                          <m:r>
                            <a:rPr lang="en-GB" b="1" i="1" smtClean="0">
                              <a:latin typeface="Cambria Math" panose="02040503050406030204" pitchFamily="18" charset="0"/>
                            </a:rPr>
                            <m:t>𝒚</m:t>
                          </m:r>
                        </m:sub>
                      </m:sSub>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𝝁</m:t>
                          </m:r>
                        </m:e>
                        <m:sub>
                          <m:r>
                            <a:rPr lang="en-GB" b="1" i="1" smtClean="0">
                              <a:latin typeface="Cambria Math" panose="02040503050406030204" pitchFamily="18" charset="0"/>
                            </a:rPr>
                            <m:t>𝒙</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𝝁</m:t>
                          </m:r>
                        </m:e>
                        <m:sub>
                          <m:r>
                            <a:rPr lang="en-GB" b="1" i="1" smtClean="0">
                              <a:latin typeface="Cambria Math" panose="02040503050406030204" pitchFamily="18" charset="0"/>
                            </a:rPr>
                            <m:t>𝒚</m:t>
                          </m:r>
                        </m:sub>
                      </m:sSub>
                    </m:oMath>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𝝈</m:t>
                          </m:r>
                        </m:e>
                        <m:sub>
                          <m:r>
                            <a:rPr lang="en-GB" b="1" i="1" smtClean="0">
                              <a:latin typeface="Cambria Math" panose="02040503050406030204" pitchFamily="18" charset="0"/>
                            </a:rPr>
                            <m:t>𝒙</m:t>
                          </m:r>
                        </m:sub>
                      </m:sSub>
                      <m:r>
                        <a:rPr lang="en-GB" b="1" i="1" smtClean="0">
                          <a:latin typeface="Cambria Math" panose="02040503050406030204" pitchFamily="18" charset="0"/>
                        </a:rPr>
                        <m:t>=</m:t>
                      </m:r>
                      <m:r>
                        <a:rPr lang="en-GB" b="1" i="1" smtClean="0">
                          <a:latin typeface="Cambria Math" panose="02040503050406030204" pitchFamily="18" charset="0"/>
                        </a:rPr>
                        <m:t>𝟑</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𝒏</m:t>
                          </m:r>
                        </m:e>
                        <m:sub>
                          <m:r>
                            <a:rPr lang="en-GB" b="1" i="1" smtClean="0">
                              <a:latin typeface="Cambria Math" panose="02040503050406030204" pitchFamily="18" charset="0"/>
                            </a:rPr>
                            <m:t>𝒙</m:t>
                          </m:r>
                        </m:sub>
                      </m:sSub>
                      <m:r>
                        <a:rPr lang="en-GB" b="1" i="1" smtClean="0">
                          <a:latin typeface="Cambria Math" panose="02040503050406030204" pitchFamily="18" charset="0"/>
                        </a:rPr>
                        <m:t>=</m:t>
                      </m:r>
                      <m:r>
                        <a:rPr lang="en-GB" b="1" i="1" smtClean="0">
                          <a:latin typeface="Cambria Math" panose="02040503050406030204" pitchFamily="18" charset="0"/>
                        </a:rPr>
                        <m:t>𝟖𝟎</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𝝈</m:t>
                          </m:r>
                        </m:e>
                        <m:sub>
                          <m:r>
                            <a:rPr lang="en-GB" b="1" i="1" smtClean="0">
                              <a:latin typeface="Cambria Math" panose="02040503050406030204" pitchFamily="18" charset="0"/>
                            </a:rPr>
                            <m:t>𝒚</m:t>
                          </m:r>
                        </m:sub>
                      </m:sSub>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𝟗</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𝒏</m:t>
                          </m:r>
                        </m:e>
                        <m:sub>
                          <m:r>
                            <a:rPr lang="en-GB" b="1" i="1" smtClean="0">
                              <a:latin typeface="Cambria Math" panose="02040503050406030204" pitchFamily="18" charset="0"/>
                            </a:rPr>
                            <m:t>𝒚</m:t>
                          </m:r>
                        </m:sub>
                      </m:sSub>
                      <m:r>
                        <a:rPr lang="en-GB" b="1" i="1" smtClean="0">
                          <a:latin typeface="Cambria Math" panose="02040503050406030204" pitchFamily="18" charset="0"/>
                        </a:rPr>
                        <m:t>=</m:t>
                      </m:r>
                      <m:r>
                        <a:rPr lang="en-GB" b="1" i="1" smtClean="0">
                          <a:latin typeface="Cambria Math" panose="02040503050406030204" pitchFamily="18" charset="0"/>
                        </a:rPr>
                        <m:t>𝟗𝟎</m:t>
                      </m:r>
                    </m:oMath>
                  </m:oMathPara>
                </a14:m>
                <a:endParaRPr lang="en-GB" b="1" dirty="0"/>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𝒛</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a:latin typeface="Cambria Math" panose="02040503050406030204" pitchFamily="18" charset="0"/>
                            </a:rPr>
                            <m:t>𝟕</m:t>
                          </m:r>
                          <m:r>
                            <a:rPr lang="en-GB" b="1" i="1">
                              <a:latin typeface="Cambria Math" panose="02040503050406030204" pitchFamily="18" charset="0"/>
                            </a:rPr>
                            <m:t>.</m:t>
                          </m:r>
                          <m:r>
                            <a:rPr lang="en-GB" b="1" i="1">
                              <a:latin typeface="Cambria Math" panose="02040503050406030204" pitchFamily="18" charset="0"/>
                            </a:rPr>
                            <m:t>𝟗</m:t>
                          </m:r>
                          <m:r>
                            <a:rPr lang="en-GB" b="1" i="1">
                              <a:latin typeface="Cambria Math" panose="02040503050406030204" pitchFamily="18" charset="0"/>
                            </a:rPr>
                            <m:t>−</m:t>
                          </m:r>
                          <m:r>
                            <a:rPr lang="en-GB" b="1" i="1">
                              <a:latin typeface="Cambria Math" panose="02040503050406030204" pitchFamily="18" charset="0"/>
                            </a:rPr>
                            <m:t>𝟖</m:t>
                          </m:r>
                          <m:r>
                            <a:rPr lang="en-GB" b="1" i="1">
                              <a:latin typeface="Cambria Math" panose="02040503050406030204" pitchFamily="18" charset="0"/>
                            </a:rPr>
                            <m:t>.</m:t>
                          </m:r>
                          <m:r>
                            <a:rPr lang="en-GB" b="1" i="1">
                              <a:latin typeface="Cambria Math" panose="02040503050406030204" pitchFamily="18" charset="0"/>
                            </a:rPr>
                            <m:t>𝟐</m:t>
                          </m:r>
                        </m:num>
                        <m:den>
                          <m:rad>
                            <m:radPr>
                              <m:degHide m:val="on"/>
                              <m:ctrlPr>
                                <a:rPr lang="en-GB" b="1" i="1" smtClean="0">
                                  <a:latin typeface="Cambria Math" panose="02040503050406030204" pitchFamily="18" charset="0"/>
                                </a:rPr>
                              </m:ctrlPr>
                            </m:radPr>
                            <m:deg/>
                            <m:e>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panose="02040503050406030204" pitchFamily="18" charset="0"/>
                                        </a:rPr>
                                        <m:t>𝟑</m:t>
                                      </m:r>
                                      <m:r>
                                        <a:rPr lang="en-GB" b="1" i="1" smtClean="0">
                                          <a:latin typeface="Cambria Math" panose="02040503050406030204" pitchFamily="18" charset="0"/>
                                        </a:rPr>
                                        <m:t>.</m:t>
                                      </m:r>
                                      <m:r>
                                        <a:rPr lang="en-GB" b="1" i="1" smtClean="0">
                                          <a:latin typeface="Cambria Math" panose="02040503050406030204" pitchFamily="18" charset="0"/>
                                        </a:rPr>
                                        <m:t>𝟏</m:t>
                                      </m:r>
                                    </m:e>
                                    <m:sup>
                                      <m:r>
                                        <a:rPr lang="en-GB" b="1" i="1" smtClean="0">
                                          <a:latin typeface="Cambria Math" panose="02040503050406030204" pitchFamily="18" charset="0"/>
                                        </a:rPr>
                                        <m:t>𝟐</m:t>
                                      </m:r>
                                    </m:sup>
                                  </m:sSup>
                                </m:num>
                                <m:den>
                                  <m:r>
                                    <a:rPr lang="en-GB" b="1" i="1" smtClean="0">
                                      <a:latin typeface="Cambria Math" panose="02040503050406030204" pitchFamily="18" charset="0"/>
                                    </a:rPr>
                                    <m:t>𝟖𝟎</m:t>
                                  </m:r>
                                </m:den>
                              </m:f>
                              <m:r>
                                <a:rPr lang="en-GB" b="1" i="1" smtClean="0">
                                  <a:latin typeface="Cambria Math" panose="02040503050406030204" pitchFamily="18" charset="0"/>
                                </a:rPr>
                                <m:t>+</m:t>
                              </m:r>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𝟗</m:t>
                                      </m:r>
                                    </m:e>
                                    <m:sup>
                                      <m:r>
                                        <a:rPr lang="en-GB" b="1" i="1" smtClean="0">
                                          <a:latin typeface="Cambria Math" panose="02040503050406030204" pitchFamily="18" charset="0"/>
                                        </a:rPr>
                                        <m:t>𝟐</m:t>
                                      </m:r>
                                    </m:sup>
                                  </m:sSup>
                                </m:num>
                                <m:den>
                                  <m:r>
                                    <a:rPr lang="en-GB" b="1" i="1" smtClean="0">
                                      <a:latin typeface="Cambria Math" panose="02040503050406030204" pitchFamily="18" charset="0"/>
                                    </a:rPr>
                                    <m:t>𝟗𝟎</m:t>
                                  </m:r>
                                </m:den>
                              </m:f>
                            </m:e>
                          </m:rad>
                        </m:den>
                      </m:f>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𝟔𝟒𝟗</m:t>
                      </m:r>
                      <m:r>
                        <a:rPr lang="en-GB" b="1" i="1" smtClean="0">
                          <a:latin typeface="Cambria Math" panose="02040503050406030204" pitchFamily="18" charset="0"/>
                        </a:rPr>
                        <m:t>…</m:t>
                      </m:r>
                    </m:oMath>
                  </m:oMathPara>
                </a14:m>
                <a:endParaRPr lang="en-GB" b="1" dirty="0"/>
              </a:p>
              <a:p>
                <a:r>
                  <a:rPr lang="en-GB" b="1" dirty="0"/>
                  <a:t>The 5% two-tailed critical values for </a:t>
                </a:r>
                <a14:m>
                  <m:oMath xmlns:m="http://schemas.openxmlformats.org/officeDocument/2006/math">
                    <m:r>
                      <a:rPr lang="en-GB" b="1" i="1" smtClean="0">
                        <a:latin typeface="Cambria Math" panose="02040503050406030204" pitchFamily="18" charset="0"/>
                      </a:rPr>
                      <m:t>𝒁</m:t>
                    </m:r>
                  </m:oMath>
                </a14:m>
                <a:r>
                  <a:rPr lang="en-GB" b="1" dirty="0"/>
                  <a:t> are </a:t>
                </a:r>
                <a14:m>
                  <m:oMath xmlns:m="http://schemas.openxmlformats.org/officeDocument/2006/math">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𝟗𝟔𝟎𝟎</m:t>
                    </m:r>
                  </m:oMath>
                </a14:m>
                <a:endParaRPr lang="en-GB" b="1" dirty="0"/>
              </a:p>
              <a:p>
                <a:r>
                  <a:rPr lang="en-GB" b="1" dirty="0"/>
                  <a:t>So the value is not significant and you do not reject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a:t>
                </a:r>
              </a:p>
              <a:p>
                <a:r>
                  <a:rPr lang="en-GB" b="1" dirty="0"/>
                  <a:t>No significant evidence of a difference in the mean lifetimes of the two makes of battery.</a:t>
                </a:r>
              </a:p>
            </p:txBody>
          </p:sp>
        </mc:Choice>
        <mc:Fallback xmlns="">
          <p:sp>
            <p:nvSpPr>
              <p:cNvPr id="7" name="TextBox 6"/>
              <p:cNvSpPr txBox="1">
                <a:spLocks noRot="1" noChangeAspect="1" noMove="1" noResize="1" noEditPoints="1" noAdjustHandles="1" noChangeArrowheads="1" noChangeShapeType="1" noTextEdit="1"/>
              </p:cNvSpPr>
              <p:nvPr/>
            </p:nvSpPr>
            <p:spPr>
              <a:xfrm>
                <a:off x="935024" y="3232761"/>
                <a:ext cx="7272808" cy="2663165"/>
              </a:xfrm>
              <a:prstGeom prst="rect">
                <a:avLst/>
              </a:prstGeom>
              <a:blipFill rotWithShape="0">
                <a:blip r:embed="rId2"/>
                <a:stretch>
                  <a:fillRect l="-671" b="-2975"/>
                </a:stretch>
              </a:blipFill>
            </p:spPr>
            <p:txBody>
              <a:bodyPr/>
              <a:lstStyle/>
              <a:p>
                <a:r>
                  <a:rPr lang="en-GB">
                    <a:noFill/>
                  </a:rPr>
                  <a:t> </a:t>
                </a:r>
              </a:p>
            </p:txBody>
          </p:sp>
        </mc:Fallback>
      </mc:AlternateContent>
      <p:sp>
        <p:nvSpPr>
          <p:cNvPr id="8" name="Rectangle 7"/>
          <p:cNvSpPr/>
          <p:nvPr/>
        </p:nvSpPr>
        <p:spPr>
          <a:xfrm>
            <a:off x="683568" y="2928510"/>
            <a:ext cx="8208912" cy="29674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229</a:t>
            </a:fld>
            <a:endParaRPr lang="en-GB"/>
          </a:p>
        </p:txBody>
      </p:sp>
    </p:spTree>
    <p:extLst>
      <p:ext uri="{BB962C8B-B14F-4D97-AF65-F5344CB8AC3E}">
        <p14:creationId xmlns:p14="http://schemas.microsoft.com/office/powerpoint/2010/main" val="3267475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FDDC5-169F-4A67-ACAC-E3AB58D697C6}"/>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CCC032B5-F76F-4F89-98A7-97C368DD48A7}"/>
              </a:ext>
            </a:extLst>
          </p:cNvPr>
          <p:cNvSpPr>
            <a:spLocks noGrp="1"/>
          </p:cNvSpPr>
          <p:nvPr>
            <p:ph sz="quarter" idx="10"/>
          </p:nvPr>
        </p:nvSpPr>
        <p:spPr/>
        <p:txBody>
          <a:bodyPr/>
          <a:lstStyle/>
          <a:p>
            <a:endParaRPr lang="en-IN"/>
          </a:p>
        </p:txBody>
      </p:sp>
      <p:sp>
        <p:nvSpPr>
          <p:cNvPr id="14338" name="Rectangle 2"/>
          <p:cNvSpPr>
            <a:spLocks noGrp="1" noChangeArrowheads="1"/>
          </p:cNvSpPr>
          <p:nvPr>
            <p:ph type="title" idx="4294967295"/>
          </p:nvPr>
        </p:nvSpPr>
        <p:spPr>
          <a:xfrm>
            <a:off x="0" y="304800"/>
            <a:ext cx="8229600" cy="1143000"/>
          </a:xfrm>
        </p:spPr>
        <p:txBody>
          <a:bodyPr/>
          <a:lstStyle/>
          <a:p>
            <a:r>
              <a:rPr lang="en-US" altLang="en-US" dirty="0"/>
              <a:t>Seven Axioms of Algebra of Events</a:t>
            </a:r>
          </a:p>
        </p:txBody>
      </p:sp>
      <p:sp>
        <p:nvSpPr>
          <p:cNvPr id="14339" name="Text Box 3"/>
          <p:cNvSpPr txBox="1">
            <a:spLocks noChangeArrowheads="1"/>
          </p:cNvSpPr>
          <p:nvPr/>
        </p:nvSpPr>
        <p:spPr bwMode="auto">
          <a:xfrm>
            <a:off x="685800" y="1828800"/>
            <a:ext cx="7620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 + B = B + A 	                     Commutative Law</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 + (B + C) = (A + B) + C        Associative Law</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A(B+C) = AB + AC	          Distributive Law</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 = A</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(AB)’ = A’ + B’		          </a:t>
            </a:r>
            <a:r>
              <a:rPr lang="en-US" altLang="en-US" sz="2400" dirty="0" err="1">
                <a:latin typeface="Arial" panose="020B0604020202020204" pitchFamily="34" charset="0"/>
                <a:cs typeface="Arial" panose="020B0604020202020204" pitchFamily="34" charset="0"/>
              </a:rPr>
              <a:t>DeMorgan’s</a:t>
            </a:r>
            <a:r>
              <a:rPr lang="en-US" altLang="en-US" sz="2400" dirty="0">
                <a:latin typeface="Arial" panose="020B0604020202020204" pitchFamily="34" charset="0"/>
                <a:cs typeface="Arial" panose="020B0604020202020204" pitchFamily="34" charset="0"/>
              </a:rPr>
              <a:t> Law</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AA’ = f	</a:t>
            </a:r>
          </a:p>
          <a:p>
            <a:pPr marL="457200" indent="-457200">
              <a:spcBef>
                <a:spcPct val="50000"/>
              </a:spcBef>
              <a:buFont typeface="+mj-lt"/>
              <a:buAutoNum type="arabicPeriod"/>
            </a:pPr>
            <a:r>
              <a:rPr lang="en-US" altLang="en-US" sz="2400" dirty="0">
                <a:latin typeface="Arial" panose="020B0604020202020204" pitchFamily="34" charset="0"/>
                <a:cs typeface="Arial" panose="020B0604020202020204" pitchFamily="34" charset="0"/>
              </a:rPr>
              <a:t>AU = A</a:t>
            </a:r>
          </a:p>
        </p:txBody>
      </p:sp>
    </p:spTree>
    <p:extLst>
      <p:ext uri="{BB962C8B-B14F-4D97-AF65-F5344CB8AC3E}">
        <p14:creationId xmlns:p14="http://schemas.microsoft.com/office/powerpoint/2010/main" val="42027491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Hypothesis Tests/Confidences when </a:t>
                  </a:r>
                  <a14:m>
                    <m:oMath xmlns:m="http://schemas.openxmlformats.org/officeDocument/2006/math">
                      <m:r>
                        <a:rPr lang="en-GB" sz="3200" b="0" i="1" smtClean="0">
                          <a:latin typeface="Cambria Math" panose="02040503050406030204" pitchFamily="18" charset="0"/>
                        </a:rPr>
                        <m:t>𝑛</m:t>
                      </m:r>
                    </m:oMath>
                  </a14:m>
                  <a:r>
                    <a:rPr lang="en-GB" sz="3200" dirty="0"/>
                    <a:t> is large</a:t>
                  </a:r>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84775"/>
                </a:xfrm>
                <a:prstGeom prst="rect">
                  <a:avLst/>
                </a:prstGeom>
                <a:blipFill rotWithShape="0">
                  <a:blip r:embed="rId2"/>
                  <a:stretch>
                    <a:fillRect t="-12500" b="-34375"/>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36712"/>
                <a:ext cx="8424936" cy="3020507"/>
              </a:xfrm>
              <a:prstGeom prst="rect">
                <a:avLst/>
              </a:prstGeom>
              <a:noFill/>
            </p:spPr>
            <p:txBody>
              <a:bodyPr wrap="square" rtlCol="0">
                <a:spAutoFit/>
              </a:bodyPr>
              <a:lstStyle/>
              <a:p>
                <a:r>
                  <a:rPr lang="en-GB" dirty="0"/>
                  <a:t>In our hypothesis tests/determining confidence intervals up to now, we have presumed we knew the population variance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oMath>
                </a14:m>
                <a:r>
                  <a:rPr lang="en-GB" dirty="0"/>
                  <a:t> (which in turn allowed us to find the variance </a:t>
                </a:r>
                <a14:m>
                  <m:oMath xmlns:m="http://schemas.openxmlformats.org/officeDocument/2006/math">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num>
                      <m:den>
                        <m:r>
                          <a:rPr lang="en-GB" b="0" i="1" smtClean="0">
                            <a:latin typeface="Cambria Math" panose="02040503050406030204" pitchFamily="18" charset="0"/>
                          </a:rPr>
                          <m:t>𝑛</m:t>
                        </m:r>
                      </m:den>
                    </m:f>
                  </m:oMath>
                </a14:m>
                <a:r>
                  <a:rPr lang="en-GB" dirty="0"/>
                  <a:t> of the sampling distribution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or the test statistic </a:t>
                </a:r>
                <a14:m>
                  <m:oMath xmlns:m="http://schemas.openxmlformats.org/officeDocument/2006/math">
                    <m:f>
                      <m:fPr>
                        <m:ctrlPr>
                          <a:rPr lang="en-GB" b="0" i="1" smtClean="0">
                            <a:latin typeface="Cambria Math" panose="02040503050406030204" pitchFamily="18" charset="0"/>
                          </a:rPr>
                        </m:ctrlPr>
                      </m:fPr>
                      <m:num>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𝜇</m:t>
                        </m:r>
                      </m:num>
                      <m:den>
                        <m:f>
                          <m:fPr>
                            <m:ctrlPr>
                              <a:rPr lang="en-GB" b="0" i="1" smtClean="0">
                                <a:latin typeface="Cambria Math" panose="02040503050406030204" pitchFamily="18" charset="0"/>
                              </a:rPr>
                            </m:ctrlPr>
                          </m:fPr>
                          <m:num>
                            <m:r>
                              <a:rPr lang="en-GB" b="0" i="1" smtClean="0">
                                <a:latin typeface="Cambria Math" panose="02040503050406030204" pitchFamily="18" charset="0"/>
                              </a:rPr>
                              <m:t>𝜎</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𝑛</m:t>
                                </m:r>
                              </m:e>
                            </m:rad>
                          </m:den>
                        </m:f>
                      </m:den>
                    </m:f>
                  </m:oMath>
                </a14:m>
                <a:r>
                  <a:rPr lang="en-GB" dirty="0"/>
                  <a:t>). </a:t>
                </a:r>
              </a:p>
              <a:p>
                <a:endParaRPr lang="en-GB" dirty="0"/>
              </a:p>
              <a:p>
                <a:r>
                  <a:rPr lang="en-GB" u="sng" dirty="0"/>
                  <a:t>What might seem an obvious thing to use for </a:t>
                </a:r>
                <a14:m>
                  <m:oMath xmlns:m="http://schemas.openxmlformats.org/officeDocument/2006/math">
                    <m:sSup>
                      <m:sSupPr>
                        <m:ctrlPr>
                          <a:rPr lang="en-GB" b="0" i="1" u="sng" smtClean="0">
                            <a:latin typeface="Cambria Math" panose="02040503050406030204" pitchFamily="18" charset="0"/>
                          </a:rPr>
                        </m:ctrlPr>
                      </m:sSupPr>
                      <m:e>
                        <m:r>
                          <a:rPr lang="en-GB" b="0" i="1" u="sng" smtClean="0">
                            <a:latin typeface="Cambria Math" panose="02040503050406030204" pitchFamily="18" charset="0"/>
                          </a:rPr>
                          <m:t>𝜎</m:t>
                        </m:r>
                      </m:e>
                      <m:sup>
                        <m:r>
                          <a:rPr lang="en-GB" b="0" i="1" u="sng" smtClean="0">
                            <a:latin typeface="Cambria Math" panose="02040503050406030204" pitchFamily="18" charset="0"/>
                          </a:rPr>
                          <m:t>2</m:t>
                        </m:r>
                      </m:sup>
                    </m:sSup>
                  </m:oMath>
                </a14:m>
                <a:r>
                  <a:rPr lang="en-GB" u="sng" dirty="0"/>
                  <a:t> if we didn’t know it?</a:t>
                </a:r>
              </a:p>
              <a:p>
                <a:r>
                  <a:rPr lang="en-GB" b="1" dirty="0"/>
                  <a:t>We saw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panose="02040503050406030204" pitchFamily="18" charset="0"/>
                          </a:rPr>
                          <m:t>𝒔</m:t>
                        </m:r>
                      </m:e>
                      <m:sup>
                        <m:r>
                          <a:rPr lang="en-GB" b="1" i="1" smtClean="0">
                            <a:latin typeface="Cambria Math" panose="02040503050406030204" pitchFamily="18" charset="0"/>
                          </a:rPr>
                          <m:t>𝟐</m:t>
                        </m:r>
                      </m:sup>
                    </m:sSup>
                  </m:oMath>
                </a14:m>
                <a:r>
                  <a:rPr lang="en-GB" b="1" dirty="0"/>
                  <a:t> was an unbiased estimator for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panose="02040503050406030204" pitchFamily="18" charset="0"/>
                          </a:rPr>
                          <m:t>𝝈</m:t>
                        </m:r>
                      </m:e>
                      <m:sup>
                        <m:r>
                          <a:rPr lang="en-GB" b="1" i="1" smtClean="0">
                            <a:latin typeface="Cambria Math" panose="02040503050406030204" pitchFamily="18" charset="0"/>
                          </a:rPr>
                          <m:t>𝟐</m:t>
                        </m:r>
                      </m:sup>
                    </m:sSup>
                  </m:oMath>
                </a14:m>
                <a:r>
                  <a:rPr lang="en-GB" b="1" dirty="0"/>
                  <a:t> (i.e. a variance calculated from the sample with on average  is the same as </a:t>
                </a:r>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panose="02040503050406030204" pitchFamily="18" charset="0"/>
                          </a:rPr>
                          <m:t>𝝈</m:t>
                        </m:r>
                      </m:e>
                      <m:sup>
                        <m:r>
                          <a:rPr lang="en-GB" b="1" i="1" smtClean="0">
                            <a:latin typeface="Cambria Math" panose="02040503050406030204" pitchFamily="18" charset="0"/>
                          </a:rPr>
                          <m:t>𝟐</m:t>
                        </m:r>
                      </m:sup>
                    </m:sSup>
                  </m:oMath>
                </a14:m>
                <a:r>
                  <a:rPr lang="en-GB" b="1" dirty="0"/>
                  <a:t>, i.e. </a:t>
                </a:r>
                <a14:m>
                  <m:oMath xmlns:m="http://schemas.openxmlformats.org/officeDocument/2006/math">
                    <m:r>
                      <a:rPr lang="en-GB" b="1" i="1" smtClean="0">
                        <a:latin typeface="Cambria Math" panose="02040503050406030204" pitchFamily="18" charset="0"/>
                      </a:rPr>
                      <m:t>𝑬</m:t>
                    </m:r>
                    <m:d>
                      <m:dPr>
                        <m:ctrlPr>
                          <a:rPr lang="en-GB" b="1" i="1" smtClean="0">
                            <a:latin typeface="Cambria Math" panose="02040503050406030204" pitchFamily="18" charset="0"/>
                          </a:rPr>
                        </m:ctrlPr>
                      </m:dPr>
                      <m:e>
                        <m:sSup>
                          <m:sSupPr>
                            <m:ctrlPr>
                              <a:rPr lang="en-GB" b="1" i="1" smtClean="0">
                                <a:latin typeface="Cambria Math" panose="02040503050406030204" pitchFamily="18" charset="0"/>
                              </a:rPr>
                            </m:ctrlPr>
                          </m:sSupPr>
                          <m:e>
                            <m:r>
                              <a:rPr lang="en-GB" b="1" i="1" smtClean="0">
                                <a:latin typeface="Cambria Math" panose="02040503050406030204" pitchFamily="18" charset="0"/>
                              </a:rPr>
                              <m:t>𝒔</m:t>
                            </m:r>
                          </m:e>
                          <m:sup>
                            <m:r>
                              <a:rPr lang="en-GB" b="1" i="1" smtClean="0">
                                <a:latin typeface="Cambria Math" panose="02040503050406030204" pitchFamily="18" charset="0"/>
                              </a:rPr>
                              <m:t>𝟐</m:t>
                            </m:r>
                          </m:sup>
                        </m:sSup>
                      </m:e>
                    </m:d>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GB" b="1" i="1" smtClean="0">
                            <a:latin typeface="Cambria Math" panose="02040503050406030204" pitchFamily="18" charset="0"/>
                          </a:rPr>
                          <m:t>𝝈</m:t>
                        </m:r>
                      </m:e>
                      <m:sup>
                        <m:r>
                          <a:rPr lang="en-GB" b="1" i="1" smtClean="0">
                            <a:latin typeface="Cambria Math" panose="02040503050406030204" pitchFamily="18" charset="0"/>
                          </a:rPr>
                          <m:t>𝟐</m:t>
                        </m:r>
                      </m:sup>
                    </m:sSup>
                  </m:oMath>
                </a14:m>
                <a:r>
                  <a:rPr lang="en-GB" b="1" dirty="0"/>
                  <a:t>)</a:t>
                </a:r>
              </a:p>
              <a:p>
                <a:r>
                  <a:rPr lang="en-GB" b="1" dirty="0"/>
                  <a:t>This however is only appropriate for large samples, and the test statistic is only an approximation.</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836712"/>
                <a:ext cx="8424936" cy="3020507"/>
              </a:xfrm>
              <a:prstGeom prst="rect">
                <a:avLst/>
              </a:prstGeom>
              <a:blipFill rotWithShape="0">
                <a:blip r:embed="rId3"/>
                <a:stretch>
                  <a:fillRect l="-579" t="-1008" r="-217" b="-22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9552" y="4221088"/>
                <a:ext cx="7704856" cy="167148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If the population is normal, or can assumed to be so, then for large samples, the statistic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𝜇</m:t>
                        </m:r>
                      </m:num>
                      <m:den>
                        <m:f>
                          <m:fPr>
                            <m:ctrlPr>
                              <a:rPr lang="en-GB" b="0" i="1" smtClean="0">
                                <a:latin typeface="Cambria Math" panose="02040503050406030204" pitchFamily="18" charset="0"/>
                              </a:rPr>
                            </m:ctrlPr>
                          </m:fPr>
                          <m:num>
                            <m:r>
                              <a:rPr lang="en-GB" b="0" i="1" smtClean="0">
                                <a:latin typeface="Cambria Math" panose="02040503050406030204" pitchFamily="18" charset="0"/>
                              </a:rPr>
                              <m:t>𝑠</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𝑛</m:t>
                                </m:r>
                              </m:e>
                            </m:rad>
                          </m:den>
                        </m:f>
                      </m:den>
                    </m:f>
                  </m:oMath>
                </a14:m>
                <a:r>
                  <a:rPr lang="en-GB" dirty="0"/>
                  <a:t> has an approximation </a:t>
                </a:r>
                <a14:m>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0,1</m:t>
                            </m:r>
                          </m:e>
                          <m:sup>
                            <m:r>
                              <a:rPr lang="en-GB" b="0" i="1" smtClean="0">
                                <a:latin typeface="Cambria Math" panose="02040503050406030204" pitchFamily="18" charset="0"/>
                              </a:rPr>
                              <m:t>2</m:t>
                            </m:r>
                          </m:sup>
                        </m:sSup>
                      </m:e>
                    </m:d>
                  </m:oMath>
                </a14:m>
                <a:r>
                  <a:rPr lang="en-GB" dirty="0"/>
                  <a:t> distribution.</a:t>
                </a:r>
              </a:p>
              <a:p>
                <a:r>
                  <a:rPr lang="en-GB" dirty="0"/>
                  <a:t>If the population is not normal, by assuming </a:t>
                </a:r>
                <a14:m>
                  <m:oMath xmlns:m="http://schemas.openxmlformats.org/officeDocument/2006/math">
                    <m:r>
                      <a:rPr lang="en-GB" b="0" i="1" smtClean="0">
                        <a:latin typeface="Cambria Math" panose="02040503050406030204" pitchFamily="18" charset="0"/>
                      </a:rPr>
                      <m:t>𝑠</m:t>
                    </m:r>
                  </m:oMath>
                </a14:m>
                <a:r>
                  <a:rPr lang="en-GB" dirty="0"/>
                  <a:t> is a close approximation to </a:t>
                </a:r>
                <a14:m>
                  <m:oMath xmlns:m="http://schemas.openxmlformats.org/officeDocument/2006/math">
                    <m:r>
                      <a:rPr lang="en-GB" b="0" i="1" smtClean="0">
                        <a:latin typeface="Cambria Math" panose="02040503050406030204" pitchFamily="18" charset="0"/>
                      </a:rPr>
                      <m:t>𝜎</m:t>
                    </m:r>
                  </m:oMath>
                </a14:m>
                <a:r>
                  <a:rPr lang="en-GB" dirty="0"/>
                  <a:t>, then </a:t>
                </a: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𝜇</m:t>
                        </m:r>
                      </m:num>
                      <m:den>
                        <m:f>
                          <m:fPr>
                            <m:ctrlPr>
                              <a:rPr lang="en-GB" i="1">
                                <a:latin typeface="Cambria Math" panose="02040503050406030204" pitchFamily="18" charset="0"/>
                              </a:rPr>
                            </m:ctrlPr>
                          </m:fPr>
                          <m:num>
                            <m:r>
                              <a:rPr lang="en-GB" i="1">
                                <a:latin typeface="Cambria Math" panose="02040503050406030204" pitchFamily="18" charset="0"/>
                              </a:rPr>
                              <m:t>𝑠</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𝑛</m:t>
                                </m:r>
                              </m:e>
                            </m:rad>
                          </m:den>
                        </m:f>
                      </m:den>
                    </m:f>
                  </m:oMath>
                </a14:m>
                <a:r>
                  <a:rPr lang="en-GB" dirty="0"/>
                  <a:t> can be treated as having an approximate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0,1</m:t>
                        </m:r>
                      </m:e>
                      <m:sup>
                        <m:r>
                          <a:rPr lang="en-GB" b="0" i="1" smtClean="0">
                            <a:latin typeface="Cambria Math" panose="02040503050406030204" pitchFamily="18" charset="0"/>
                          </a:rPr>
                          <m:t>2</m:t>
                        </m:r>
                      </m:sup>
                    </m:sSup>
                    <m:r>
                      <a:rPr lang="en-GB" b="0" i="1" smtClean="0">
                        <a:latin typeface="Cambria Math" panose="02040503050406030204" pitchFamily="18" charset="0"/>
                      </a:rPr>
                      <m:t>)</m:t>
                    </m:r>
                  </m:oMath>
                </a14:m>
                <a:r>
                  <a:rPr lang="en-GB" dirty="0"/>
                  <a:t> distribution.</a:t>
                </a:r>
              </a:p>
            </p:txBody>
          </p:sp>
        </mc:Choice>
        <mc:Fallback xmlns="">
          <p:sp>
            <p:nvSpPr>
              <p:cNvPr id="7" name="TextBox 6"/>
              <p:cNvSpPr txBox="1">
                <a:spLocks noRot="1" noChangeAspect="1" noMove="1" noResize="1" noEditPoints="1" noAdjustHandles="1" noChangeArrowheads="1" noChangeShapeType="1" noTextEdit="1"/>
              </p:cNvSpPr>
              <p:nvPr/>
            </p:nvSpPr>
            <p:spPr>
              <a:xfrm>
                <a:off x="539552" y="4221088"/>
                <a:ext cx="7704856" cy="1671483"/>
              </a:xfrm>
              <a:prstGeom prst="rect">
                <a:avLst/>
              </a:prstGeom>
              <a:blipFill rotWithShape="0">
                <a:blip r:embed="rId4"/>
                <a:stretch>
                  <a:fillRect l="-552" t="-1434"/>
                </a:stretch>
              </a:blipFill>
            </p:spPr>
            <p:txBody>
              <a:bodyPr/>
              <a:lstStyle/>
              <a:p>
                <a:r>
                  <a:rPr lang="en-GB">
                    <a:noFill/>
                  </a:rPr>
                  <a:t> </a:t>
                </a:r>
              </a:p>
            </p:txBody>
          </p:sp>
        </mc:Fallback>
      </mc:AlternateContent>
      <p:sp>
        <p:nvSpPr>
          <p:cNvPr id="8" name="Rectangle 7"/>
          <p:cNvSpPr/>
          <p:nvPr/>
        </p:nvSpPr>
        <p:spPr>
          <a:xfrm>
            <a:off x="331392" y="2686436"/>
            <a:ext cx="8201047" cy="13186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230</a:t>
            </a:fld>
            <a:endParaRPr lang="en-GB"/>
          </a:p>
        </p:txBody>
      </p:sp>
    </p:spTree>
    <p:extLst>
      <p:ext uri="{BB962C8B-B14F-4D97-AF65-F5344CB8AC3E}">
        <p14:creationId xmlns:p14="http://schemas.microsoft.com/office/powerpoint/2010/main" val="3180863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nextCondLst>
                <p:cond evt="onClick" delay="0">
                  <p:tgtEl>
                    <p:spTgt spid="8"/>
                  </p:tgtEl>
                </p:cond>
              </p:nextCondLst>
            </p:seq>
          </p:childTnLst>
        </p:cTn>
      </p:par>
    </p:tnLst>
    <p:bldLst>
      <p:bldP spid="7" grpId="0" animBg="1"/>
      <p:bldP spid="8"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683568" y="908720"/>
                <a:ext cx="8208912" cy="313932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As part of a study into the health of young schoolchildren a random sample of 220 children from area </a:t>
                </a:r>
                <a14:m>
                  <m:oMath xmlns:m="http://schemas.openxmlformats.org/officeDocument/2006/math">
                    <m:r>
                      <a:rPr lang="en-GB" b="0" i="1" smtClean="0">
                        <a:latin typeface="Cambria Math" panose="02040503050406030204" pitchFamily="18" charset="0"/>
                      </a:rPr>
                      <m:t>𝐴</m:t>
                    </m:r>
                  </m:oMath>
                </a14:m>
                <a:r>
                  <a:rPr lang="en-GB" dirty="0"/>
                  <a:t> and a second, independent random sample of 180 children from area </a:t>
                </a:r>
                <a14:m>
                  <m:oMath xmlns:m="http://schemas.openxmlformats.org/officeDocument/2006/math">
                    <m:r>
                      <a:rPr lang="en-GB" b="0" i="1" smtClean="0">
                        <a:latin typeface="Cambria Math" panose="02040503050406030204" pitchFamily="18" charset="0"/>
                      </a:rPr>
                      <m:t>𝐵</m:t>
                    </m:r>
                  </m:oMath>
                </a14:m>
                <a:r>
                  <a:rPr lang="en-GB" dirty="0"/>
                  <a:t> were weighed. The results are given in the table below:</a:t>
                </a:r>
              </a:p>
              <a:p>
                <a:endParaRPr lang="en-GB" dirty="0"/>
              </a:p>
              <a:p>
                <a:endParaRPr lang="en-GB" dirty="0"/>
              </a:p>
              <a:p>
                <a:endParaRPr lang="en-GB" dirty="0"/>
              </a:p>
              <a:p>
                <a:endParaRPr lang="en-GB" dirty="0"/>
              </a:p>
              <a:p>
                <a:pPr marL="342900" indent="-342900">
                  <a:buAutoNum type="alphaLcPeriod"/>
                </a:pPr>
                <a:r>
                  <a:rPr lang="en-GB" dirty="0"/>
                  <a:t>Test at the 5% level, whether or not there is evidence of a difference in the mean weight of children in the two areas.</a:t>
                </a:r>
              </a:p>
              <a:p>
                <a:pPr marL="342900" indent="-342900">
                  <a:buAutoNum type="alphaLcPeriod"/>
                </a:pPr>
                <a:r>
                  <a:rPr lang="en-GB" dirty="0"/>
                  <a:t>State an assumption you have made in carrying out this test.</a:t>
                </a:r>
              </a:p>
              <a:p>
                <a:pPr marL="342900" indent="-342900">
                  <a:buAutoNum type="alphaLcPeriod"/>
                </a:pPr>
                <a:r>
                  <a:rPr lang="en-GB" dirty="0"/>
                  <a:t>Explain the significance of the Central Limit Theorem to this test.</a:t>
                </a:r>
              </a:p>
            </p:txBody>
          </p:sp>
        </mc:Choice>
        <mc:Fallback xmlns="">
          <p:sp>
            <p:nvSpPr>
              <p:cNvPr id="5" name="TextBox 4"/>
              <p:cNvSpPr txBox="1">
                <a:spLocks noRot="1" noChangeAspect="1" noMove="1" noResize="1" noEditPoints="1" noAdjustHandles="1" noChangeArrowheads="1" noChangeShapeType="1" noTextEdit="1"/>
              </p:cNvSpPr>
              <p:nvPr/>
            </p:nvSpPr>
            <p:spPr>
              <a:xfrm>
                <a:off x="683568" y="908720"/>
                <a:ext cx="8208912" cy="3139321"/>
              </a:xfrm>
              <a:prstGeom prst="rect">
                <a:avLst/>
              </a:prstGeom>
              <a:blipFill rotWithShape="0">
                <a:blip r:embed="rId2"/>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6" name="Rectangle 5"/>
          <p:cNvSpPr/>
          <p:nvPr/>
        </p:nvSpPr>
        <p:spPr>
          <a:xfrm>
            <a:off x="304280" y="908224"/>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Q</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3419872" y="1844824"/>
              <a:ext cx="2301113" cy="914400"/>
            </p:xfrm>
            <a:graphic>
              <a:graphicData uri="http://schemas.openxmlformats.org/drawingml/2006/table">
                <a:tbl>
                  <a:tblPr firstRow="1" bandRow="1">
                    <a:tableStyleId>{5940675A-B579-460E-94D1-54222C63F5DA}</a:tableStyleId>
                  </a:tblPr>
                  <a:tblGrid>
                    <a:gridCol w="772986">
                      <a:extLst>
                        <a:ext uri="{9D8B030D-6E8A-4147-A177-3AD203B41FA5}">
                          <a16:colId xmlns:a16="http://schemas.microsoft.com/office/drawing/2014/main" val="20000"/>
                        </a:ext>
                      </a:extLst>
                    </a:gridCol>
                    <a:gridCol w="517842">
                      <a:extLst>
                        <a:ext uri="{9D8B030D-6E8A-4147-A177-3AD203B41FA5}">
                          <a16:colId xmlns:a16="http://schemas.microsoft.com/office/drawing/2014/main" val="20001"/>
                        </a:ext>
                      </a:extLst>
                    </a:gridCol>
                    <a:gridCol w="554355">
                      <a:extLst>
                        <a:ext uri="{9D8B030D-6E8A-4147-A177-3AD203B41FA5}">
                          <a16:colId xmlns:a16="http://schemas.microsoft.com/office/drawing/2014/main" val="20002"/>
                        </a:ext>
                      </a:extLst>
                    </a:gridCol>
                    <a:gridCol w="455930">
                      <a:extLst>
                        <a:ext uri="{9D8B030D-6E8A-4147-A177-3AD203B41FA5}">
                          <a16:colId xmlns:a16="http://schemas.microsoft.com/office/drawing/2014/main" val="20003"/>
                        </a:ext>
                      </a:extLst>
                    </a:gridCol>
                  </a:tblGrid>
                  <a:tr h="144016">
                    <a:tc>
                      <a:txBody>
                        <a:bodyPr/>
                        <a:lstStyle/>
                        <a:p>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𝒏</m:t>
                                </m:r>
                              </m:oMath>
                            </m:oMathPara>
                          </a14:m>
                          <a:endParaRPr lang="en-GB" sz="1400" b="1"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r>
                                      <a:rPr lang="en-GB" sz="1400" b="1" i="1" smtClean="0">
                                        <a:latin typeface="Cambria Math" panose="02040503050406030204" pitchFamily="18" charset="0"/>
                                      </a:rPr>
                                      <m:t>𝒙</m:t>
                                    </m:r>
                                  </m:e>
                                </m:acc>
                              </m:oMath>
                            </m:oMathPara>
                          </a14:m>
                          <a:endParaRPr lang="en-GB" sz="1400" b="1" dirty="0"/>
                        </a:p>
                      </a:txBody>
                      <a:tcPr/>
                    </a:tc>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𝒔</m:t>
                                </m:r>
                              </m:oMath>
                            </m:oMathPara>
                          </a14:m>
                          <a:endParaRPr lang="en-GB" sz="1400" b="1" dirty="0"/>
                        </a:p>
                      </a:txBody>
                      <a:tcPr/>
                    </a:tc>
                    <a:extLst>
                      <a:ext uri="{0D108BD9-81ED-4DB2-BD59-A6C34878D82A}">
                        <a16:rowId xmlns:a16="http://schemas.microsoft.com/office/drawing/2014/main" val="10000"/>
                      </a:ext>
                    </a:extLst>
                  </a:tr>
                  <a:tr h="127248">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𝑨𝒓𝒆𝒂</m:t>
                                </m:r>
                                <m:r>
                                  <a:rPr lang="en-GB" sz="1400" b="1" i="1" smtClean="0">
                                    <a:latin typeface="Cambria Math" panose="02040503050406030204" pitchFamily="18" charset="0"/>
                                  </a:rPr>
                                  <m:t> </m:t>
                                </m:r>
                                <m:r>
                                  <a:rPr lang="en-GB" sz="1400" b="1" i="1" smtClean="0">
                                    <a:latin typeface="Cambria Math" panose="02040503050406030204" pitchFamily="18" charset="0"/>
                                  </a:rPr>
                                  <m:t>𝑨</m:t>
                                </m:r>
                              </m:oMath>
                            </m:oMathPara>
                          </a14:m>
                          <a:endParaRPr lang="en-GB" sz="1400" b="1"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220</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37.8</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3.6</m:t>
                                </m:r>
                              </m:oMath>
                            </m:oMathPara>
                          </a14:m>
                          <a:endParaRPr lang="en-GB" sz="1400" dirty="0"/>
                        </a:p>
                      </a:txBody>
                      <a:tcPr/>
                    </a:tc>
                    <a:extLst>
                      <a:ext uri="{0D108BD9-81ED-4DB2-BD59-A6C34878D82A}">
                        <a16:rowId xmlns:a16="http://schemas.microsoft.com/office/drawing/2014/main" val="10001"/>
                      </a:ext>
                    </a:extLst>
                  </a:tr>
                  <a:tr h="0">
                    <a:tc>
                      <a:txBody>
                        <a:bodyPr/>
                        <a:lstStyle/>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𝑨𝒓𝒆𝒂</m:t>
                                </m:r>
                                <m:r>
                                  <a:rPr lang="en-GB" sz="1400" b="1" i="1" smtClean="0">
                                    <a:latin typeface="Cambria Math" panose="02040503050406030204" pitchFamily="18" charset="0"/>
                                  </a:rPr>
                                  <m:t> </m:t>
                                </m:r>
                                <m:r>
                                  <a:rPr lang="en-GB" sz="1400" b="1" i="1" smtClean="0">
                                    <a:latin typeface="Cambria Math" panose="02040503050406030204" pitchFamily="18" charset="0"/>
                                  </a:rPr>
                                  <m:t>𝑩</m:t>
                                </m:r>
                              </m:oMath>
                            </m:oMathPara>
                          </a14:m>
                          <a:endParaRPr lang="en-GB" sz="1400" b="1"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180</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38.6</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4.1</m:t>
                                </m:r>
                              </m:oMath>
                            </m:oMathPara>
                          </a14:m>
                          <a:endParaRPr lang="en-GB" sz="1400"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4023720973"/>
                  </p:ext>
                </p:extLst>
              </p:nvPr>
            </p:nvGraphicFramePr>
            <p:xfrm>
              <a:off x="3419872" y="1844824"/>
              <a:ext cx="2301113" cy="1097280"/>
            </p:xfrm>
            <a:graphic>
              <a:graphicData uri="http://schemas.openxmlformats.org/drawingml/2006/table">
                <a:tbl>
                  <a:tblPr firstRow="1" bandRow="1">
                    <a:tableStyleId>{5940675A-B579-460E-94D1-54222C63F5DA}</a:tableStyleId>
                  </a:tblPr>
                  <a:tblGrid>
                    <a:gridCol w="772986"/>
                    <a:gridCol w="517842"/>
                    <a:gridCol w="554355"/>
                    <a:gridCol w="455930"/>
                  </a:tblGrid>
                  <a:tr h="304800">
                    <a:tc>
                      <a:txBody>
                        <a:bodyPr/>
                        <a:lstStyle/>
                        <a:p>
                          <a:endParaRPr lang="en-GB" sz="1400" dirty="0"/>
                        </a:p>
                      </a:txBody>
                      <a:tcPr/>
                    </a:tc>
                    <a:tc>
                      <a:txBody>
                        <a:bodyPr/>
                        <a:lstStyle/>
                        <a:p>
                          <a:endParaRPr lang="en-US"/>
                        </a:p>
                      </a:txBody>
                      <a:tcPr>
                        <a:blipFill rotWithShape="0">
                          <a:blip r:embed="rId3"/>
                          <a:stretch>
                            <a:fillRect l="-151765" t="-2000" r="-197647" b="-206000"/>
                          </a:stretch>
                        </a:blipFill>
                      </a:tcPr>
                    </a:tc>
                    <a:tc>
                      <a:txBody>
                        <a:bodyPr/>
                        <a:lstStyle/>
                        <a:p>
                          <a:endParaRPr lang="en-US"/>
                        </a:p>
                      </a:txBody>
                      <a:tcPr>
                        <a:blipFill rotWithShape="0">
                          <a:blip r:embed="rId3"/>
                          <a:stretch>
                            <a:fillRect l="-235165" t="-2000" r="-84615" b="-206000"/>
                          </a:stretch>
                        </a:blipFill>
                      </a:tcPr>
                    </a:tc>
                    <a:tc>
                      <a:txBody>
                        <a:bodyPr/>
                        <a:lstStyle/>
                        <a:p>
                          <a:endParaRPr lang="en-US"/>
                        </a:p>
                      </a:txBody>
                      <a:tcPr>
                        <a:blipFill rotWithShape="0">
                          <a:blip r:embed="rId3"/>
                          <a:stretch>
                            <a:fillRect l="-406667" t="-2000" r="-2667" b="-206000"/>
                          </a:stretch>
                        </a:blipFill>
                      </a:tcPr>
                    </a:tc>
                  </a:tr>
                  <a:tr h="304800">
                    <a:tc>
                      <a:txBody>
                        <a:bodyPr/>
                        <a:lstStyle/>
                        <a:p>
                          <a:endParaRPr lang="en-US"/>
                        </a:p>
                      </a:txBody>
                      <a:tcPr>
                        <a:blipFill rotWithShape="0">
                          <a:blip r:embed="rId3"/>
                          <a:stretch>
                            <a:fillRect l="-1575" t="-100000" r="-199213" b="-101961"/>
                          </a:stretch>
                        </a:blipFill>
                      </a:tcPr>
                    </a:tc>
                    <a:tc>
                      <a:txBody>
                        <a:bodyPr/>
                        <a:lstStyle/>
                        <a:p>
                          <a:endParaRPr lang="en-US"/>
                        </a:p>
                      </a:txBody>
                      <a:tcPr>
                        <a:blipFill rotWithShape="0">
                          <a:blip r:embed="rId3"/>
                          <a:stretch>
                            <a:fillRect l="-151765" t="-100000" r="-197647" b="-101961"/>
                          </a:stretch>
                        </a:blipFill>
                      </a:tcPr>
                    </a:tc>
                    <a:tc>
                      <a:txBody>
                        <a:bodyPr/>
                        <a:lstStyle/>
                        <a:p>
                          <a:endParaRPr lang="en-US"/>
                        </a:p>
                      </a:txBody>
                      <a:tcPr>
                        <a:blipFill rotWithShape="0">
                          <a:blip r:embed="rId3"/>
                          <a:stretch>
                            <a:fillRect l="-235165" t="-100000" r="-84615" b="-101961"/>
                          </a:stretch>
                        </a:blipFill>
                      </a:tcPr>
                    </a:tc>
                    <a:tc>
                      <a:txBody>
                        <a:bodyPr/>
                        <a:lstStyle/>
                        <a:p>
                          <a:endParaRPr lang="en-US"/>
                        </a:p>
                      </a:txBody>
                      <a:tcPr>
                        <a:blipFill rotWithShape="0">
                          <a:blip r:embed="rId3"/>
                          <a:stretch>
                            <a:fillRect l="-406667" t="-100000" r="-2667" b="-101961"/>
                          </a:stretch>
                        </a:blipFill>
                      </a:tcPr>
                    </a:tc>
                  </a:tr>
                  <a:tr h="304800">
                    <a:tc>
                      <a:txBody>
                        <a:bodyPr/>
                        <a:lstStyle/>
                        <a:p>
                          <a:endParaRPr lang="en-US"/>
                        </a:p>
                      </a:txBody>
                      <a:tcPr>
                        <a:blipFill rotWithShape="0">
                          <a:blip r:embed="rId3"/>
                          <a:stretch>
                            <a:fillRect l="-1575" t="-204000" r="-199213" b="-4000"/>
                          </a:stretch>
                        </a:blipFill>
                      </a:tcPr>
                    </a:tc>
                    <a:tc>
                      <a:txBody>
                        <a:bodyPr/>
                        <a:lstStyle/>
                        <a:p>
                          <a:endParaRPr lang="en-US"/>
                        </a:p>
                      </a:txBody>
                      <a:tcPr>
                        <a:blipFill rotWithShape="0">
                          <a:blip r:embed="rId3"/>
                          <a:stretch>
                            <a:fillRect l="-151765" t="-204000" r="-197647" b="-4000"/>
                          </a:stretch>
                        </a:blipFill>
                      </a:tcPr>
                    </a:tc>
                    <a:tc>
                      <a:txBody>
                        <a:bodyPr/>
                        <a:lstStyle/>
                        <a:p>
                          <a:endParaRPr lang="en-US"/>
                        </a:p>
                      </a:txBody>
                      <a:tcPr>
                        <a:blipFill rotWithShape="0">
                          <a:blip r:embed="rId3"/>
                          <a:stretch>
                            <a:fillRect l="-235165" t="-204000" r="-84615" b="-4000"/>
                          </a:stretch>
                        </a:blipFill>
                      </a:tcPr>
                    </a:tc>
                    <a:tc>
                      <a:txBody>
                        <a:bodyPr/>
                        <a:lstStyle/>
                        <a:p>
                          <a:endParaRPr lang="en-US"/>
                        </a:p>
                      </a:txBody>
                      <a:tcPr>
                        <a:blipFill rotWithShape="0">
                          <a:blip r:embed="rId3"/>
                          <a:stretch>
                            <a:fillRect l="-406667" t="-204000" r="-2667" b="-4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664320" y="4221088"/>
                <a:ext cx="7724104" cy="2338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𝝁</m:t>
                          </m:r>
                        </m:e>
                        <m:sub>
                          <m:r>
                            <a:rPr lang="en-GB" sz="1600" b="1" i="1" smtClean="0">
                              <a:latin typeface="Cambria Math" panose="02040503050406030204" pitchFamily="18" charset="0"/>
                            </a:rPr>
                            <m:t>𝑨</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𝝁</m:t>
                          </m:r>
                        </m:e>
                        <m:sub>
                          <m:r>
                            <a:rPr lang="en-GB" sz="1600" b="1" i="1" smtClean="0">
                              <a:latin typeface="Cambria Math" panose="02040503050406030204" pitchFamily="18" charset="0"/>
                            </a:rPr>
                            <m:t>𝑩</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𝟏</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𝝁</m:t>
                          </m:r>
                        </m:e>
                        <m:sub>
                          <m:r>
                            <a:rPr lang="en-GB" sz="1600" b="1" i="1" smtClean="0">
                              <a:latin typeface="Cambria Math" panose="02040503050406030204" pitchFamily="18" charset="0"/>
                            </a:rPr>
                            <m:t>𝑨</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𝝁</m:t>
                          </m:r>
                        </m:e>
                        <m:sub>
                          <m:r>
                            <a:rPr lang="en-GB" sz="1600" b="1" i="1" smtClean="0">
                              <a:latin typeface="Cambria Math" panose="02040503050406030204" pitchFamily="18" charset="0"/>
                            </a:rPr>
                            <m:t>𝑩</m:t>
                          </m:r>
                        </m:sub>
                      </m:sSub>
                    </m:oMath>
                  </m:oMathPara>
                </a14:m>
                <a:endParaRPr/>
              </a:p>
              <a:p>
                <a:r>
                  <a:rPr lang="en-GB" sz="1600" b="1" dirty="0"/>
                  <a:t>Test statistic:</a:t>
                </a:r>
              </a:p>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𝒛</m:t>
                      </m:r>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𝟑𝟖</m:t>
                          </m:r>
                          <m:r>
                            <a:rPr lang="en-GB" sz="1600" b="1" i="1" smtClean="0">
                              <a:latin typeface="Cambria Math" panose="02040503050406030204" pitchFamily="18" charset="0"/>
                            </a:rPr>
                            <m:t>.</m:t>
                          </m:r>
                          <m:r>
                            <a:rPr lang="en-GB" sz="1600" b="1" i="1" smtClean="0">
                              <a:latin typeface="Cambria Math" panose="02040503050406030204" pitchFamily="18" charset="0"/>
                            </a:rPr>
                            <m:t>𝟔</m:t>
                          </m:r>
                          <m:r>
                            <a:rPr lang="en-GB" sz="1600" b="1" i="1" smtClean="0">
                              <a:latin typeface="Cambria Math" panose="02040503050406030204" pitchFamily="18" charset="0"/>
                            </a:rPr>
                            <m:t>−</m:t>
                          </m:r>
                          <m:r>
                            <a:rPr lang="en-GB" sz="1600" b="1" i="1" smtClean="0">
                              <a:latin typeface="Cambria Math" panose="02040503050406030204" pitchFamily="18" charset="0"/>
                            </a:rPr>
                            <m:t>𝟑𝟕</m:t>
                          </m:r>
                          <m:r>
                            <a:rPr lang="en-GB" sz="1600" b="1" i="1" smtClean="0">
                              <a:latin typeface="Cambria Math" panose="02040503050406030204" pitchFamily="18" charset="0"/>
                            </a:rPr>
                            <m:t>.</m:t>
                          </m:r>
                          <m:r>
                            <a:rPr lang="en-GB" sz="1600" b="1" i="1" smtClean="0">
                              <a:latin typeface="Cambria Math" panose="02040503050406030204" pitchFamily="18" charset="0"/>
                            </a:rPr>
                            <m:t>𝟖</m:t>
                          </m:r>
                        </m:num>
                        <m:den>
                          <m:rad>
                            <m:radPr>
                              <m:degHide m:val="on"/>
                              <m:ctrlPr>
                                <a:rPr lang="en-GB" sz="1600" b="1" i="1" smtClean="0">
                                  <a:latin typeface="Cambria Math" panose="02040503050406030204" pitchFamily="18" charset="0"/>
                                </a:rPr>
                              </m:ctrlPr>
                            </m:radPr>
                            <m:deg/>
                            <m:e>
                              <m:f>
                                <m:fPr>
                                  <m:ctrlPr>
                                    <a:rPr lang="en-GB" sz="1600" b="1" i="1" smtClean="0">
                                      <a:latin typeface="Cambria Math" panose="02040503050406030204" pitchFamily="18" charset="0"/>
                                    </a:rPr>
                                  </m:ctrlPr>
                                </m:fPr>
                                <m:num>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𝟑</m:t>
                                      </m:r>
                                      <m:r>
                                        <a:rPr lang="en-GB" sz="1600" b="1" i="1" smtClean="0">
                                          <a:latin typeface="Cambria Math" panose="02040503050406030204" pitchFamily="18" charset="0"/>
                                        </a:rPr>
                                        <m:t>.</m:t>
                                      </m:r>
                                      <m:r>
                                        <a:rPr lang="en-GB" sz="1600" b="1" i="1" smtClean="0">
                                          <a:latin typeface="Cambria Math" panose="02040503050406030204" pitchFamily="18" charset="0"/>
                                        </a:rPr>
                                        <m:t>𝟔</m:t>
                                      </m:r>
                                    </m:e>
                                    <m:sup>
                                      <m:r>
                                        <a:rPr lang="en-GB" sz="1600" b="1" i="1" smtClean="0">
                                          <a:latin typeface="Cambria Math" panose="02040503050406030204" pitchFamily="18" charset="0"/>
                                        </a:rPr>
                                        <m:t>𝟐</m:t>
                                      </m:r>
                                    </m:sup>
                                  </m:sSup>
                                </m:num>
                                <m:den>
                                  <m:r>
                                    <a:rPr lang="en-GB" sz="1600" b="1" i="1" smtClean="0">
                                      <a:latin typeface="Cambria Math" panose="02040503050406030204" pitchFamily="18" charset="0"/>
                                    </a:rPr>
                                    <m:t>𝟐𝟐𝟎</m:t>
                                  </m:r>
                                </m:den>
                              </m:f>
                              <m:r>
                                <a:rPr lang="en-GB" sz="1600" b="1" i="1" smtClean="0">
                                  <a:latin typeface="Cambria Math" panose="02040503050406030204" pitchFamily="18" charset="0"/>
                                </a:rPr>
                                <m:t>+</m:t>
                              </m:r>
                              <m:f>
                                <m:fPr>
                                  <m:ctrlPr>
                                    <a:rPr lang="en-GB" sz="1600" b="1" i="1" smtClean="0">
                                      <a:latin typeface="Cambria Math" panose="02040503050406030204" pitchFamily="18" charset="0"/>
                                    </a:rPr>
                                  </m:ctrlPr>
                                </m:fPr>
                                <m:num>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𝟒</m:t>
                                      </m:r>
                                      <m:r>
                                        <a:rPr lang="en-GB" sz="1600" b="1" i="1" smtClean="0">
                                          <a:latin typeface="Cambria Math" panose="02040503050406030204" pitchFamily="18" charset="0"/>
                                        </a:rPr>
                                        <m:t>.</m:t>
                                      </m:r>
                                      <m:r>
                                        <a:rPr lang="en-GB" sz="1600" b="1" i="1" smtClean="0">
                                          <a:latin typeface="Cambria Math" panose="02040503050406030204" pitchFamily="18" charset="0"/>
                                        </a:rPr>
                                        <m:t>𝟏</m:t>
                                      </m:r>
                                    </m:e>
                                    <m:sup>
                                      <m:r>
                                        <a:rPr lang="en-GB" sz="1600" b="1" i="1" smtClean="0">
                                          <a:latin typeface="Cambria Math" panose="02040503050406030204" pitchFamily="18" charset="0"/>
                                        </a:rPr>
                                        <m:t>𝟐</m:t>
                                      </m:r>
                                    </m:sup>
                                  </m:sSup>
                                </m:num>
                                <m:den>
                                  <m:r>
                                    <a:rPr lang="en-GB" sz="1600" b="1" i="1" smtClean="0">
                                      <a:latin typeface="Cambria Math" panose="02040503050406030204" pitchFamily="18" charset="0"/>
                                    </a:rPr>
                                    <m:t>𝟏𝟖𝟎</m:t>
                                  </m:r>
                                </m:den>
                              </m:f>
                            </m:e>
                          </m:rad>
                        </m:den>
                      </m:f>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𝟎𝟓</m:t>
                      </m:r>
                      <m:r>
                        <a:rPr lang="en-GB" sz="1600" b="1" i="1" smtClean="0">
                          <a:latin typeface="Cambria Math" panose="02040503050406030204" pitchFamily="18" charset="0"/>
                        </a:rPr>
                        <m:t> (</m:t>
                      </m:r>
                      <m:r>
                        <a:rPr lang="en-GB" sz="1600" b="1" i="1" smtClean="0">
                          <a:latin typeface="Cambria Math" panose="02040503050406030204" pitchFamily="18" charset="0"/>
                        </a:rPr>
                        <m:t>𝟑</m:t>
                      </m:r>
                      <m:r>
                        <a:rPr lang="en-GB" sz="1600" b="1" i="1" smtClean="0">
                          <a:latin typeface="Cambria Math" panose="02040503050406030204" pitchFamily="18" charset="0"/>
                        </a:rPr>
                        <m:t>𝒔𝒇</m:t>
                      </m:r>
                      <m:r>
                        <a:rPr lang="en-GB" sz="1600" b="1" i="1" smtClean="0">
                          <a:latin typeface="Cambria Math" panose="02040503050406030204" pitchFamily="18" charset="0"/>
                        </a:rPr>
                        <m:t>)</m:t>
                      </m:r>
                    </m:oMath>
                  </m:oMathPara>
                </a14:m>
                <a:endParaRPr lang="en-GB" sz="1600" b="1" dirty="0"/>
              </a:p>
              <a:p>
                <a:r>
                  <a:rPr lang="en-GB" sz="1600" b="1" dirty="0"/>
                  <a:t>Two-tail critical values are </a:t>
                </a:r>
                <a14:m>
                  <m:oMath xmlns:m="http://schemas.openxmlformats.org/officeDocument/2006/math">
                    <m:r>
                      <a:rPr lang="en-GB" sz="1600" b="1" i="1" smtClean="0">
                        <a:latin typeface="Cambria Math" panose="02040503050406030204" pitchFamily="18" charset="0"/>
                      </a:rPr>
                      <m:t>𝒛</m:t>
                    </m:r>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𝟗𝟔</m:t>
                    </m:r>
                  </m:oMath>
                </a14:m>
                <a:r>
                  <a:rPr lang="en-GB" sz="1600" b="1" dirty="0"/>
                  <a:t>. Since 2.05 &gt; 1.96, result significant…</a:t>
                </a:r>
              </a:p>
              <a:p>
                <a:r>
                  <a:rPr lang="en-GB" sz="1600" b="1" dirty="0"/>
                  <a:t>Test statistic requires </a:t>
                </a:r>
                <a14:m>
                  <m:oMath xmlns:m="http://schemas.openxmlformats.org/officeDocument/2006/math">
                    <m:r>
                      <a:rPr lang="en-GB" sz="1600" b="1" i="1" smtClean="0">
                        <a:latin typeface="Cambria Math" panose="02040503050406030204" pitchFamily="18" charset="0"/>
                      </a:rPr>
                      <m:t>𝝈</m:t>
                    </m:r>
                  </m:oMath>
                </a14:m>
                <a:r>
                  <a:rPr lang="en-GB" sz="1600" b="1" dirty="0"/>
                  <a:t> so you have to assume that </a:t>
                </a:r>
                <a14:m>
                  <m:oMath xmlns:m="http://schemas.openxmlformats.org/officeDocument/2006/math">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𝒔</m:t>
                        </m:r>
                      </m:e>
                      <m:sup>
                        <m:r>
                          <a:rPr lang="en-GB" sz="1600" b="1" i="1" smtClean="0">
                            <a:latin typeface="Cambria Math" panose="02040503050406030204" pitchFamily="18" charset="0"/>
                          </a:rPr>
                          <m:t>𝟐</m:t>
                        </m:r>
                      </m:sup>
                    </m:sSup>
                    <m:r>
                      <a:rPr lang="en-GB" sz="1600" b="1" i="1" smtClean="0">
                        <a:latin typeface="Cambria Math" panose="02040503050406030204" pitchFamily="18" charset="0"/>
                      </a:rPr>
                      <m:t>=</m:t>
                    </m:r>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𝝈</m:t>
                        </m:r>
                      </m:e>
                      <m:sup>
                        <m:r>
                          <a:rPr lang="en-GB" sz="1600" b="1" i="1" smtClean="0">
                            <a:latin typeface="Cambria Math" panose="02040503050406030204" pitchFamily="18" charset="0"/>
                          </a:rPr>
                          <m:t>𝟐</m:t>
                        </m:r>
                      </m:sup>
                    </m:sSup>
                  </m:oMath>
                </a14:m>
                <a:r>
                  <a:rPr lang="en-GB" sz="1600" b="1" dirty="0"/>
                  <a:t> for both samples.</a:t>
                </a:r>
              </a:p>
              <a:p>
                <a:r>
                  <a:rPr lang="en-GB" sz="1600" b="1" dirty="0"/>
                  <a:t>You are not told that populations are normally distributed but the samples are both large as so the Central Limit Theorem enables us to assume that </a:t>
                </a:r>
                <a14:m>
                  <m:oMath xmlns:m="http://schemas.openxmlformats.org/officeDocument/2006/math">
                    <m:sSub>
                      <m:sSubPr>
                        <m:ctrlPr>
                          <a:rPr lang="en-GB" sz="1600" b="1" i="1" smtClean="0">
                            <a:latin typeface="Cambria Math" panose="02040503050406030204" pitchFamily="18" charset="0"/>
                          </a:rPr>
                        </m:ctrlPr>
                      </m:sSubPr>
                      <m:e>
                        <m:acc>
                          <m:accPr>
                            <m:chr m:val="̅"/>
                            <m:ctrlPr>
                              <a:rPr lang="en-GB" sz="1600" b="1" i="1" smtClean="0">
                                <a:latin typeface="Cambria Math" panose="02040503050406030204" pitchFamily="18" charset="0"/>
                              </a:rPr>
                            </m:ctrlPr>
                          </m:accPr>
                          <m:e>
                            <m:r>
                              <a:rPr lang="en-GB" sz="1600" b="1" i="1" smtClean="0">
                                <a:latin typeface="Cambria Math" panose="02040503050406030204" pitchFamily="18" charset="0"/>
                              </a:rPr>
                              <m:t>𝑿</m:t>
                            </m:r>
                          </m:e>
                        </m:acc>
                      </m:e>
                      <m:sub>
                        <m:r>
                          <a:rPr lang="en-GB" sz="1600" b="1" i="1" smtClean="0">
                            <a:latin typeface="Cambria Math" panose="02040503050406030204" pitchFamily="18" charset="0"/>
                          </a:rPr>
                          <m:t>𝑨</m:t>
                        </m:r>
                      </m:sub>
                    </m:sSub>
                  </m:oMath>
                </a14:m>
                <a:r>
                  <a:rPr lang="en-GB" sz="1600" b="1" dirty="0"/>
                  <a:t> and </a:t>
                </a:r>
                <a14:m>
                  <m:oMath xmlns:m="http://schemas.openxmlformats.org/officeDocument/2006/math">
                    <m:sSub>
                      <m:sSubPr>
                        <m:ctrlPr>
                          <a:rPr lang="en-GB" sz="1600" b="1" i="1" smtClean="0">
                            <a:latin typeface="Cambria Math" panose="02040503050406030204" pitchFamily="18" charset="0"/>
                          </a:rPr>
                        </m:ctrlPr>
                      </m:sSubPr>
                      <m:e>
                        <m:acc>
                          <m:accPr>
                            <m:chr m:val="̅"/>
                            <m:ctrlPr>
                              <a:rPr lang="en-GB" sz="1600" b="1" i="1" smtClean="0">
                                <a:latin typeface="Cambria Math" panose="02040503050406030204" pitchFamily="18" charset="0"/>
                              </a:rPr>
                            </m:ctrlPr>
                          </m:accPr>
                          <m:e>
                            <m:r>
                              <a:rPr lang="en-GB" sz="1600" b="1" i="1" smtClean="0">
                                <a:latin typeface="Cambria Math" panose="02040503050406030204" pitchFamily="18" charset="0"/>
                              </a:rPr>
                              <m:t>𝑿</m:t>
                            </m:r>
                          </m:e>
                        </m:acc>
                      </m:e>
                      <m:sub>
                        <m:r>
                          <a:rPr lang="en-GB" sz="1600" b="1" i="1" smtClean="0">
                            <a:latin typeface="Cambria Math" panose="02040503050406030204" pitchFamily="18" charset="0"/>
                          </a:rPr>
                          <m:t>𝑩</m:t>
                        </m:r>
                      </m:sub>
                    </m:sSub>
                  </m:oMath>
                </a14:m>
                <a:r>
                  <a:rPr lang="en-GB" sz="1600" b="1" dirty="0"/>
                  <a:t> are both normal.</a:t>
                </a:r>
              </a:p>
            </p:txBody>
          </p:sp>
        </mc:Choice>
        <mc:Fallback xmlns="">
          <p:sp>
            <p:nvSpPr>
              <p:cNvPr id="8" name="TextBox 7"/>
              <p:cNvSpPr txBox="1">
                <a:spLocks noRot="1" noChangeAspect="1" noMove="1" noResize="1" noEditPoints="1" noAdjustHandles="1" noChangeArrowheads="1" noChangeShapeType="1" noTextEdit="1"/>
              </p:cNvSpPr>
              <p:nvPr/>
            </p:nvSpPr>
            <p:spPr>
              <a:xfrm>
                <a:off x="664320" y="4221088"/>
                <a:ext cx="7724104" cy="2338525"/>
              </a:xfrm>
              <a:prstGeom prst="rect">
                <a:avLst/>
              </a:prstGeom>
              <a:blipFill rotWithShape="0">
                <a:blip r:embed="rId4"/>
                <a:stretch>
                  <a:fillRect l="-474" r="-474" b="-2604"/>
                </a:stretch>
              </a:blipFill>
            </p:spPr>
            <p:txBody>
              <a:bodyPr/>
              <a:lstStyle/>
              <a:p>
                <a:r>
                  <a:rPr lang="en-GB">
                    <a:noFill/>
                  </a:rPr>
                  <a:t> </a:t>
                </a:r>
              </a:p>
            </p:txBody>
          </p:sp>
        </mc:Fallback>
      </mc:AlternateContent>
      <p:sp>
        <p:nvSpPr>
          <p:cNvPr id="9" name="Rectangle 8"/>
          <p:cNvSpPr/>
          <p:nvPr/>
        </p:nvSpPr>
        <p:spPr>
          <a:xfrm>
            <a:off x="304280" y="4218118"/>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a</a:t>
            </a:r>
          </a:p>
        </p:txBody>
      </p:sp>
      <p:sp>
        <p:nvSpPr>
          <p:cNvPr id="10" name="Rectangle 9"/>
          <p:cNvSpPr/>
          <p:nvPr/>
        </p:nvSpPr>
        <p:spPr>
          <a:xfrm>
            <a:off x="304280" y="5733256"/>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b</a:t>
            </a:r>
          </a:p>
        </p:txBody>
      </p:sp>
      <p:sp>
        <p:nvSpPr>
          <p:cNvPr id="11" name="Rectangle 10"/>
          <p:cNvSpPr/>
          <p:nvPr/>
        </p:nvSpPr>
        <p:spPr>
          <a:xfrm>
            <a:off x="304280" y="6079240"/>
            <a:ext cx="360040" cy="341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a:t>
            </a:r>
          </a:p>
        </p:txBody>
      </p:sp>
      <p:sp>
        <p:nvSpPr>
          <p:cNvPr id="12" name="Rectangle 11"/>
          <p:cNvSpPr/>
          <p:nvPr/>
        </p:nvSpPr>
        <p:spPr>
          <a:xfrm>
            <a:off x="664126" y="4213166"/>
            <a:ext cx="8240883" cy="15280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664126" y="5746173"/>
            <a:ext cx="8240883" cy="3028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664126" y="6048984"/>
            <a:ext cx="8240883" cy="5185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231</a:t>
            </a:fld>
            <a:endParaRPr lang="en-GB"/>
          </a:p>
        </p:txBody>
      </p:sp>
    </p:spTree>
    <p:extLst>
      <p:ext uri="{BB962C8B-B14F-4D97-AF65-F5344CB8AC3E}">
        <p14:creationId xmlns:p14="http://schemas.microsoft.com/office/powerpoint/2010/main" val="32167973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2" grpId="0" animBg="1"/>
      <p:bldP spid="13" grpId="0" animBg="1"/>
      <p:bldP spid="1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 name="Picture 5"/>
          <p:cNvPicPr>
            <a:picLocks noChangeAspect="1"/>
          </p:cNvPicPr>
          <p:nvPr/>
        </p:nvPicPr>
        <p:blipFill>
          <a:blip r:embed="rId2"/>
          <a:stretch>
            <a:fillRect/>
          </a:stretch>
        </p:blipFill>
        <p:spPr>
          <a:xfrm>
            <a:off x="323528" y="1052736"/>
            <a:ext cx="7696200" cy="3009900"/>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stretch>
            <a:fillRect/>
          </a:stretch>
        </p:blipFill>
        <p:spPr>
          <a:xfrm>
            <a:off x="1043608" y="3963378"/>
            <a:ext cx="6343650" cy="2886075"/>
          </a:xfrm>
          <a:prstGeom prst="rect">
            <a:avLst/>
          </a:prstGeom>
        </p:spPr>
      </p:pic>
      <p:sp>
        <p:nvSpPr>
          <p:cNvPr id="9" name="Rectangle 8"/>
          <p:cNvSpPr/>
          <p:nvPr/>
        </p:nvSpPr>
        <p:spPr>
          <a:xfrm>
            <a:off x="1403648" y="3955560"/>
            <a:ext cx="5464743" cy="20815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1403648" y="6037117"/>
            <a:ext cx="5464743" cy="8123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232</a:t>
            </a:fld>
            <a:endParaRPr lang="en-GB"/>
          </a:p>
        </p:txBody>
      </p:sp>
    </p:spTree>
    <p:extLst>
      <p:ext uri="{BB962C8B-B14F-4D97-AF65-F5344CB8AC3E}">
        <p14:creationId xmlns:p14="http://schemas.microsoft.com/office/powerpoint/2010/main" val="2396442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9" grpId="0" animBg="1"/>
      <p:bldP spid="10"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Appendix</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13" name="TextBox 12"/>
          <p:cNvSpPr txBox="1"/>
          <p:nvPr/>
        </p:nvSpPr>
        <p:spPr>
          <a:xfrm>
            <a:off x="2195736" y="2924944"/>
            <a:ext cx="4320480" cy="954107"/>
          </a:xfrm>
          <a:prstGeom prst="rect">
            <a:avLst/>
          </a:prstGeom>
          <a:noFill/>
        </p:spPr>
        <p:txBody>
          <a:bodyPr wrap="square" rtlCol="0">
            <a:spAutoFit/>
          </a:bodyPr>
          <a:lstStyle/>
          <a:p>
            <a:pPr algn="ctr"/>
            <a:r>
              <a:rPr lang="en-GB" sz="2800" b="1" dirty="0"/>
              <a:t>PROOFS</a:t>
            </a:r>
          </a:p>
          <a:p>
            <a:pPr algn="ctr"/>
            <a:r>
              <a:rPr lang="en-GB" sz="2800" dirty="0"/>
              <a:t>On following slides.</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233</a:t>
            </a:fld>
            <a:endParaRPr lang="en-GB"/>
          </a:p>
        </p:txBody>
      </p:sp>
    </p:spTree>
    <p:extLst>
      <p:ext uri="{BB962C8B-B14F-4D97-AF65-F5344CB8AC3E}">
        <p14:creationId xmlns:p14="http://schemas.microsoft.com/office/powerpoint/2010/main" val="4083063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Proving </a:t>
                  </a:r>
                  <a14:m>
                    <m:oMath xmlns:m="http://schemas.openxmlformats.org/officeDocument/2006/math">
                      <m:r>
                        <a:rPr lang="en-GB" sz="3200" b="0" i="1" smtClean="0">
                          <a:latin typeface="Cambria Math"/>
                        </a:rPr>
                        <m:t>𝐸</m:t>
                      </m:r>
                      <m:d>
                        <m:dPr>
                          <m:ctrlPr>
                            <a:rPr lang="en-GB" sz="3200" b="0" i="1" smtClean="0">
                              <a:latin typeface="Cambria Math" panose="02040503050406030204" pitchFamily="18" charset="0"/>
                            </a:rPr>
                          </m:ctrlPr>
                        </m:dPr>
                        <m:e>
                          <m:acc>
                            <m:accPr>
                              <m:chr m:val="̅"/>
                              <m:ctrlPr>
                                <a:rPr lang="en-GB" sz="3200" b="0" i="1" smtClean="0">
                                  <a:latin typeface="Cambria Math" panose="02040503050406030204" pitchFamily="18" charset="0"/>
                                </a:rPr>
                              </m:ctrlPr>
                            </m:accPr>
                            <m:e>
                              <m:r>
                                <a:rPr lang="en-GB" sz="3200" b="0" i="1" smtClean="0">
                                  <a:latin typeface="Cambria Math"/>
                                </a:rPr>
                                <m:t>𝑋</m:t>
                              </m:r>
                            </m:e>
                          </m:acc>
                        </m:e>
                      </m:d>
                      <m:r>
                        <a:rPr lang="en-GB" sz="3200" b="0" i="1" smtClean="0">
                          <a:latin typeface="Cambria Math" panose="02040503050406030204" pitchFamily="18" charset="0"/>
                        </a:rPr>
                        <m:t>=</m:t>
                      </m:r>
                      <m:r>
                        <a:rPr lang="en-GB" sz="3200" b="0" i="1" smtClean="0">
                          <a:latin typeface="Cambria Math"/>
                        </a:rPr>
                        <m:t>𝜇</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84775"/>
                </a:xfrm>
                <a:prstGeom prst="rect">
                  <a:avLst/>
                </a:prstGeom>
                <a:blipFill rotWithShape="1">
                  <a:blip r:embed="rId2"/>
                  <a:stretch>
                    <a:fillRect t="-12500" b="-34375"/>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45175"/>
                <a:ext cx="8280920" cy="707886"/>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000" dirty="0"/>
                  <a:t>Prove that </a:t>
                </a:r>
                <a14:m>
                  <m:oMath xmlns:m="http://schemas.openxmlformats.org/officeDocument/2006/math">
                    <m:acc>
                      <m:accPr>
                        <m:chr m:val="̅"/>
                        <m:ctrlPr>
                          <a:rPr lang="en-GB" sz="2000" b="0" i="1" smtClean="0">
                            <a:latin typeface="Cambria Math" panose="02040503050406030204" pitchFamily="18" charset="0"/>
                          </a:rPr>
                        </m:ctrlPr>
                      </m:accPr>
                      <m:e>
                        <m:r>
                          <a:rPr lang="en-GB" sz="2000" b="0" i="1" smtClean="0">
                            <a:latin typeface="Cambria Math"/>
                          </a:rPr>
                          <m:t>𝑋</m:t>
                        </m:r>
                      </m:e>
                    </m:acc>
                  </m:oMath>
                </a14:m>
                <a:r>
                  <a:rPr lang="en-GB" sz="2000" dirty="0"/>
                  <a:t> is an unbiased estimator for </a:t>
                </a:r>
                <a14:m>
                  <m:oMath xmlns:m="http://schemas.openxmlformats.org/officeDocument/2006/math">
                    <m:r>
                      <a:rPr lang="en-GB" sz="2000" b="0" i="1" smtClean="0">
                        <a:latin typeface="Cambria Math"/>
                      </a:rPr>
                      <m:t>𝜇</m:t>
                    </m:r>
                  </m:oMath>
                </a14:m>
                <a:r>
                  <a:rPr lang="en-GB" sz="2000" dirty="0"/>
                  <a:t> when the population is normally distributed.</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845175"/>
                <a:ext cx="8280920" cy="707886"/>
              </a:xfrm>
              <a:prstGeom prst="rect">
                <a:avLst/>
              </a:prstGeom>
              <a:blipFill rotWithShape="1">
                <a:blip r:embed="rId3"/>
                <a:stretch>
                  <a:fillRect b="-3571"/>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528" y="1663289"/>
                <a:ext cx="7488832" cy="3722686"/>
              </a:xfrm>
              <a:prstGeom prst="rect">
                <a:avLst/>
              </a:prstGeom>
              <a:noFill/>
            </p:spPr>
            <p:txBody>
              <a:bodyPr wrap="square" rtlCol="0">
                <a:spAutoFit/>
              </a:bodyPr>
              <a:lstStyle/>
              <a:p>
                <a:r>
                  <a:rPr lang="en-GB" dirty="0"/>
                  <a:t>A random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1</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2</m:t>
                        </m:r>
                      </m:sub>
                    </m:sSub>
                    <m:r>
                      <a:rPr lang="en-GB" b="0" i="1" smtClean="0">
                        <a:latin typeface="Cambria Math"/>
                      </a:rPr>
                      <m:t>, …,</m:t>
                    </m:r>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𝑛</m:t>
                        </m:r>
                      </m:sub>
                    </m:sSub>
                  </m:oMath>
                </a14:m>
                <a:r>
                  <a:rPr lang="en-GB" dirty="0"/>
                  <a:t> is taken from a population with </a:t>
                </a:r>
                <a14:m>
                  <m:oMath xmlns:m="http://schemas.openxmlformats.org/officeDocument/2006/math">
                    <m:r>
                      <a:rPr lang="en-GB" b="0" i="1" smtClean="0">
                        <a:latin typeface="Cambria Math"/>
                      </a:rPr>
                      <m:t>𝑋</m:t>
                    </m:r>
                    <m:r>
                      <a:rPr lang="en-GB" b="0" i="1" smtClean="0">
                        <a:latin typeface="Cambria Math"/>
                      </a:rPr>
                      <m:t>~</m:t>
                    </m:r>
                    <m:r>
                      <a:rPr lang="en-GB" b="0" i="1" smtClean="0">
                        <a:latin typeface="Cambria Math"/>
                      </a:rPr>
                      <m:t>𝑁</m:t>
                    </m:r>
                    <m:d>
                      <m:dPr>
                        <m:ctrlPr>
                          <a:rPr lang="en-GB" b="0" i="1" smtClean="0">
                            <a:latin typeface="Cambria Math" panose="02040503050406030204" pitchFamily="18" charset="0"/>
                          </a:rPr>
                        </m:ctrlPr>
                      </m:dPr>
                      <m:e>
                        <m:r>
                          <a:rPr lang="en-GB" b="0" i="1" smtClean="0">
                            <a:latin typeface="Cambria Math"/>
                          </a:rPr>
                          <m:t>𝜇</m:t>
                        </m:r>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e>
                    </m:d>
                  </m:oMath>
                </a14:m>
                <a:endParaRPr lang="en-GB" dirty="0"/>
              </a:p>
              <a:p>
                <a:endParaRPr lang="en-GB" dirty="0"/>
              </a:p>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a:rPr>
                            <m:t>𝑋</m:t>
                          </m:r>
                        </m:e>
                      </m:acc>
                      <m:r>
                        <a:rPr lang="en-GB" b="0" i="1" dirty="0" smtClean="0">
                          <a:latin typeface="Cambria Math"/>
                        </a:rPr>
                        <m:t>=</m:t>
                      </m:r>
                      <m:f>
                        <m:fPr>
                          <m:ctrlPr>
                            <a:rPr lang="en-GB" b="0" i="1" dirty="0" smtClean="0">
                              <a:latin typeface="Cambria Math" panose="02040503050406030204" pitchFamily="18" charset="0"/>
                            </a:rPr>
                          </m:ctrlPr>
                        </m:fPr>
                        <m:num>
                          <m:r>
                            <a:rPr lang="en-GB" b="0" i="1" dirty="0" smtClean="0">
                              <a:latin typeface="Cambria Math"/>
                            </a:rPr>
                            <m:t>1</m:t>
                          </m:r>
                        </m:num>
                        <m:den>
                          <m:r>
                            <a:rPr lang="en-GB" b="0" i="1" dirty="0" smtClean="0">
                              <a:latin typeface="Cambria Math"/>
                            </a:rPr>
                            <m:t>𝑛</m:t>
                          </m:r>
                        </m:den>
                      </m:f>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a:rPr>
                                <m:t>𝑋</m:t>
                              </m:r>
                            </m:e>
                            <m:sub>
                              <m:r>
                                <a:rPr lang="en-GB" b="0" i="1" dirty="0" smtClean="0">
                                  <a:latin typeface="Cambria Math"/>
                                </a:rPr>
                                <m:t>1</m:t>
                              </m:r>
                            </m:sub>
                          </m:sSub>
                          <m:r>
                            <a:rPr lang="en-GB" b="0" i="1" dirty="0" smtClean="0">
                              <a:latin typeface="Cambria Math"/>
                            </a:rPr>
                            <m:t>+</m:t>
                          </m:r>
                          <m:sSub>
                            <m:sSubPr>
                              <m:ctrlPr>
                                <a:rPr lang="en-GB" b="0" i="1" dirty="0" smtClean="0">
                                  <a:latin typeface="Cambria Math" panose="02040503050406030204" pitchFamily="18" charset="0"/>
                                </a:rPr>
                              </m:ctrlPr>
                            </m:sSubPr>
                            <m:e>
                              <m:r>
                                <a:rPr lang="en-GB" b="0" i="1" dirty="0" smtClean="0">
                                  <a:latin typeface="Cambria Math"/>
                                </a:rPr>
                                <m:t>𝑋</m:t>
                              </m:r>
                            </m:e>
                            <m:sub>
                              <m:r>
                                <a:rPr lang="en-GB" b="0" i="1" dirty="0" smtClean="0">
                                  <a:latin typeface="Cambria Math"/>
                                </a:rPr>
                                <m:t>2</m:t>
                              </m:r>
                            </m:sub>
                          </m:sSub>
                          <m:r>
                            <a:rPr lang="en-GB" b="0" i="1" dirty="0" smtClean="0">
                              <a:latin typeface="Cambria Math"/>
                            </a:rPr>
                            <m:t>+…+</m:t>
                          </m:r>
                          <m:sSub>
                            <m:sSubPr>
                              <m:ctrlPr>
                                <a:rPr lang="en-GB" b="0" i="1" dirty="0" smtClean="0">
                                  <a:latin typeface="Cambria Math" panose="02040503050406030204" pitchFamily="18" charset="0"/>
                                </a:rPr>
                              </m:ctrlPr>
                            </m:sSubPr>
                            <m:e>
                              <m:r>
                                <a:rPr lang="en-GB" b="0" i="1" dirty="0" smtClean="0">
                                  <a:latin typeface="Cambria Math"/>
                                </a:rPr>
                                <m:t>𝑋</m:t>
                              </m:r>
                            </m:e>
                            <m:sub>
                              <m:r>
                                <a:rPr lang="en-GB" b="0" i="1" dirty="0" smtClean="0">
                                  <a:latin typeface="Cambria Math"/>
                                </a:rPr>
                                <m:t>𝑛</m:t>
                              </m:r>
                            </m:sub>
                          </m:sSub>
                        </m:e>
                      </m:d>
                    </m:oMath>
                    <m:oMath xmlns:m="http://schemas.openxmlformats.org/officeDocument/2006/math">
                      <m:r>
                        <a:rPr lang="en-GB" b="0" i="1" smtClean="0">
                          <a:latin typeface="Cambria Math"/>
                        </a:rPr>
                        <m:t>𝐸</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a:rPr>
                                <m:t>𝑋</m:t>
                              </m:r>
                            </m:e>
                          </m:acc>
                        </m:e>
                      </m:d>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𝑛</m:t>
                          </m:r>
                        </m:den>
                      </m:f>
                      <m:r>
                        <a:rPr lang="en-GB" b="0" i="1" smtClean="0">
                          <a:latin typeface="Cambria Math"/>
                        </a:rPr>
                        <m:t>𝐸</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1</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𝑛</m:t>
                              </m:r>
                            </m:sub>
                          </m:sSub>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𝑛</m:t>
                          </m:r>
                        </m:den>
                      </m:f>
                      <m:d>
                        <m:dPr>
                          <m:begChr m:val="["/>
                          <m:endChr m:val="]"/>
                          <m:ctrlPr>
                            <a:rPr lang="en-GB" b="0" i="1" smtClean="0">
                              <a:latin typeface="Cambria Math" panose="02040503050406030204" pitchFamily="18" charset="0"/>
                            </a:rPr>
                          </m:ctrlPr>
                        </m:dPr>
                        <m:e>
                          <m:r>
                            <a:rPr lang="en-GB" b="0" i="1" smtClean="0">
                              <a:latin typeface="Cambria Math"/>
                            </a:rPr>
                            <m:t>𝐸</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1</m:t>
                                  </m:r>
                                </m:sub>
                              </m:sSub>
                            </m:e>
                          </m:d>
                          <m:r>
                            <a:rPr lang="en-GB" b="0" i="1" smtClean="0">
                              <a:latin typeface="Cambria Math"/>
                            </a:rPr>
                            <m:t>+…+</m:t>
                          </m:r>
                          <m:r>
                            <a:rPr lang="en-GB" b="0" i="1" smtClean="0">
                              <a:latin typeface="Cambria Math"/>
                            </a:rPr>
                            <m:t>𝐸</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𝑛</m:t>
                                  </m:r>
                                </m:sub>
                              </m:sSub>
                            </m:e>
                          </m:d>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𝑛</m:t>
                          </m:r>
                        </m:den>
                      </m:f>
                      <m:d>
                        <m:dPr>
                          <m:begChr m:val="["/>
                          <m:endChr m:val="]"/>
                          <m:ctrlPr>
                            <a:rPr lang="en-GB" b="0" i="1" smtClean="0">
                              <a:latin typeface="Cambria Math" panose="02040503050406030204" pitchFamily="18" charset="0"/>
                            </a:rPr>
                          </m:ctrlPr>
                        </m:dPr>
                        <m:e>
                          <m:r>
                            <a:rPr lang="en-GB" b="0" i="1" smtClean="0">
                              <a:latin typeface="Cambria Math"/>
                            </a:rPr>
                            <m:t>𝜇</m:t>
                          </m:r>
                          <m:r>
                            <a:rPr lang="en-GB" b="0" i="1" smtClean="0">
                              <a:latin typeface="Cambria Math"/>
                            </a:rPr>
                            <m:t>+…+</m:t>
                          </m:r>
                          <m:r>
                            <a:rPr lang="en-GB" b="0" i="1" smtClean="0">
                              <a:latin typeface="Cambria Math"/>
                            </a:rPr>
                            <m:t>𝜇</m:t>
                          </m:r>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𝑛</m:t>
                          </m:r>
                        </m:den>
                      </m:f>
                      <m:d>
                        <m:dPr>
                          <m:ctrlPr>
                            <a:rPr lang="en-GB" b="0" i="1" smtClean="0">
                              <a:latin typeface="Cambria Math" panose="02040503050406030204" pitchFamily="18" charset="0"/>
                            </a:rPr>
                          </m:ctrlPr>
                        </m:dPr>
                        <m:e>
                          <m:r>
                            <a:rPr lang="en-GB" b="0" i="1" smtClean="0">
                              <a:latin typeface="Cambria Math"/>
                            </a:rPr>
                            <m:t>𝑛</m:t>
                          </m:r>
                          <m:r>
                            <a:rPr lang="en-GB" b="0" i="1" smtClean="0">
                              <a:latin typeface="Cambria Math"/>
                            </a:rPr>
                            <m:t>𝜇</m:t>
                          </m:r>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𝑛</m:t>
                          </m:r>
                          <m:r>
                            <a:rPr lang="en-GB" b="0" i="1" smtClean="0">
                              <a:latin typeface="Cambria Math"/>
                            </a:rPr>
                            <m:t>𝜇</m:t>
                          </m:r>
                        </m:num>
                        <m:den>
                          <m:r>
                            <a:rPr lang="en-GB" b="0" i="1" smtClean="0">
                              <a:latin typeface="Cambria Math"/>
                            </a:rPr>
                            <m:t>𝑛</m:t>
                          </m:r>
                        </m:den>
                      </m:f>
                      <m:r>
                        <a:rPr lang="en-GB" b="0" i="1" smtClean="0">
                          <a:latin typeface="Cambria Math"/>
                        </a:rPr>
                        <m:t>  =</m:t>
                      </m:r>
                      <m:r>
                        <a:rPr lang="en-GB" b="0" i="1" smtClean="0">
                          <a:latin typeface="Cambria Math"/>
                        </a:rPr>
                        <m:t>𝜇</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323528" y="1663289"/>
                <a:ext cx="7488832" cy="3722686"/>
              </a:xfrm>
              <a:prstGeom prst="rect">
                <a:avLst/>
              </a:prstGeom>
              <a:blipFill rotWithShape="1">
                <a:blip r:embed="rId4"/>
                <a:stretch>
                  <a:fillRect l="-651" t="-818"/>
                </a:stretch>
              </a:blipFill>
            </p:spPr>
            <p:txBody>
              <a:bodyPr/>
              <a:lstStyle/>
              <a:p>
                <a:r>
                  <a:rPr lang="en-GB">
                    <a:noFill/>
                  </a:rPr>
                  <a:t> </a:t>
                </a:r>
              </a:p>
            </p:txBody>
          </p:sp>
        </mc:Fallback>
      </mc:AlternateContent>
      <p:sp>
        <p:nvSpPr>
          <p:cNvPr id="7" name="Rectangle 6"/>
          <p:cNvSpPr/>
          <p:nvPr/>
        </p:nvSpPr>
        <p:spPr>
          <a:xfrm>
            <a:off x="2987824" y="2205038"/>
            <a:ext cx="3168352" cy="5758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Rectangle 7"/>
          <p:cNvSpPr/>
          <p:nvPr/>
        </p:nvSpPr>
        <p:spPr>
          <a:xfrm>
            <a:off x="3347864" y="2780928"/>
            <a:ext cx="3168352" cy="508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3275856" y="3295348"/>
            <a:ext cx="3168352" cy="508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3275856" y="3803886"/>
            <a:ext cx="3168352" cy="508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275856" y="4312424"/>
            <a:ext cx="3168352" cy="508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3275856" y="4820962"/>
            <a:ext cx="3168352" cy="5085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a:hlinkClick r:id="rId5" action="ppaction://hlinksldjump"/>
          </p:cNvPr>
          <p:cNvSpPr/>
          <p:nvPr/>
        </p:nvSpPr>
        <p:spPr>
          <a:xfrm>
            <a:off x="5761784" y="6093296"/>
            <a:ext cx="1330496" cy="504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&lt;Back &gt;</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234</a:t>
            </a:fld>
            <a:endParaRPr lang="en-GB"/>
          </a:p>
        </p:txBody>
      </p:sp>
    </p:spTree>
    <p:extLst>
      <p:ext uri="{BB962C8B-B14F-4D97-AF65-F5344CB8AC3E}">
        <p14:creationId xmlns:p14="http://schemas.microsoft.com/office/powerpoint/2010/main" val="12594029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Proof that </a:t>
                  </a:r>
                  <a14:m>
                    <m:oMath xmlns:m="http://schemas.openxmlformats.org/officeDocument/2006/math">
                      <m:r>
                        <a:rPr lang="en-GB" sz="3200" b="0" i="1" smtClean="0">
                          <a:latin typeface="Cambria Math"/>
                        </a:rPr>
                        <m:t>𝑉𝑎𝑟</m:t>
                      </m:r>
                      <m:d>
                        <m:dPr>
                          <m:ctrlPr>
                            <a:rPr lang="en-GB" sz="3200" b="0" i="1" smtClean="0">
                              <a:latin typeface="Cambria Math" panose="02040503050406030204" pitchFamily="18" charset="0"/>
                            </a:rPr>
                          </m:ctrlPr>
                        </m:dPr>
                        <m:e>
                          <m:acc>
                            <m:accPr>
                              <m:chr m:val="̅"/>
                              <m:ctrlPr>
                                <a:rPr lang="en-GB" sz="3200" b="0" i="1" smtClean="0">
                                  <a:latin typeface="Cambria Math" panose="02040503050406030204" pitchFamily="18" charset="0"/>
                                </a:rPr>
                              </m:ctrlPr>
                            </m:accPr>
                            <m:e>
                              <m:r>
                                <a:rPr lang="en-GB" sz="3200" b="0" i="1" smtClean="0">
                                  <a:latin typeface="Cambria Math"/>
                                </a:rPr>
                                <m:t>𝑋</m:t>
                              </m:r>
                            </m:e>
                          </m:acc>
                        </m:e>
                      </m:d>
                      <m:r>
                        <a:rPr lang="en-GB" sz="3200" b="0" i="1" smtClean="0">
                          <a:latin typeface="Cambria Math"/>
                        </a:rPr>
                        <m:t>=</m:t>
                      </m:r>
                      <m:sSup>
                        <m:sSupPr>
                          <m:ctrlPr>
                            <a:rPr lang="en-GB" sz="3200" b="0" i="1" smtClean="0">
                              <a:latin typeface="Cambria Math" panose="02040503050406030204" pitchFamily="18" charset="0"/>
                            </a:rPr>
                          </m:ctrlPr>
                        </m:sSupPr>
                        <m:e>
                          <m:r>
                            <a:rPr lang="en-GB" sz="3200" b="0" i="1" smtClean="0">
                              <a:latin typeface="Cambria Math"/>
                            </a:rPr>
                            <m:t>𝜎</m:t>
                          </m:r>
                        </m:e>
                        <m:sup>
                          <m:r>
                            <a:rPr lang="en-GB" sz="3200" b="0" i="1" smtClean="0">
                              <a:latin typeface="Cambria Math"/>
                            </a:rPr>
                            <m:t>2</m:t>
                          </m:r>
                        </m:sup>
                      </m:sSup>
                      <m:r>
                        <a:rPr lang="en-GB" sz="3200" b="0" i="1" smtClean="0">
                          <a:latin typeface="Cambria Math"/>
                        </a:rPr>
                        <m:t>/</m:t>
                      </m:r>
                      <m:r>
                        <a:rPr lang="en-GB" sz="3200" b="0" i="1" smtClean="0">
                          <a:latin typeface="Cambria Math"/>
                        </a:rPr>
                        <m:t>𝑛</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84775"/>
                </a:xfrm>
                <a:prstGeom prst="rect">
                  <a:avLst/>
                </a:prstGeom>
                <a:blipFill rotWithShape="1">
                  <a:blip r:embed="rId2"/>
                  <a:stretch>
                    <a:fillRect t="-12500" b="-34375"/>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Rectangle 5"/>
              <p:cNvSpPr/>
              <p:nvPr/>
            </p:nvSpPr>
            <p:spPr>
              <a:xfrm>
                <a:off x="683568" y="980728"/>
                <a:ext cx="7776864" cy="3804118"/>
              </a:xfrm>
              <a:prstGeom prst="rect">
                <a:avLst/>
              </a:prstGeom>
            </p:spPr>
            <p:txBody>
              <a:bodyPr wrap="square">
                <a:spAutoFit/>
              </a:bodyPr>
              <a:lstStyle/>
              <a:p>
                <a:r>
                  <a:rPr lang="en-GB" dirty="0"/>
                  <a:t>A random sample </a:t>
                </a:r>
                <a14:m>
                  <m:oMath xmlns:m="http://schemas.openxmlformats.org/officeDocument/2006/math">
                    <m:sSub>
                      <m:sSubPr>
                        <m:ctrlPr>
                          <a:rPr lang="en-GB" i="1">
                            <a:latin typeface="Cambria Math" panose="02040503050406030204" pitchFamily="18" charset="0"/>
                          </a:rPr>
                        </m:ctrlPr>
                      </m:sSubPr>
                      <m:e>
                        <m:r>
                          <a:rPr lang="en-GB" i="1">
                            <a:latin typeface="Cambria Math"/>
                          </a:rPr>
                          <m:t>𝑋</m:t>
                        </m:r>
                      </m:e>
                      <m:sub>
                        <m:r>
                          <a:rPr lang="en-GB" i="1">
                            <a:latin typeface="Cambria Math"/>
                          </a:rPr>
                          <m:t>1</m:t>
                        </m:r>
                      </m:sub>
                    </m:sSub>
                    <m:r>
                      <a:rPr lang="en-GB" i="1">
                        <a:latin typeface="Cambria Math"/>
                      </a:rPr>
                      <m:t>,</m:t>
                    </m:r>
                    <m:sSub>
                      <m:sSubPr>
                        <m:ctrlPr>
                          <a:rPr lang="en-GB" i="1">
                            <a:latin typeface="Cambria Math" panose="02040503050406030204" pitchFamily="18" charset="0"/>
                          </a:rPr>
                        </m:ctrlPr>
                      </m:sSubPr>
                      <m:e>
                        <m:r>
                          <a:rPr lang="en-GB" i="1">
                            <a:latin typeface="Cambria Math"/>
                          </a:rPr>
                          <m:t>𝑋</m:t>
                        </m:r>
                      </m:e>
                      <m:sub>
                        <m:r>
                          <a:rPr lang="en-GB" i="1">
                            <a:latin typeface="Cambria Math"/>
                          </a:rPr>
                          <m:t>2</m:t>
                        </m:r>
                      </m:sub>
                    </m:sSub>
                    <m:r>
                      <a:rPr lang="en-GB" i="1">
                        <a:latin typeface="Cambria Math"/>
                      </a:rPr>
                      <m:t>, …,</m:t>
                    </m:r>
                    <m:sSub>
                      <m:sSubPr>
                        <m:ctrlPr>
                          <a:rPr lang="en-GB" i="1">
                            <a:latin typeface="Cambria Math" panose="02040503050406030204" pitchFamily="18" charset="0"/>
                          </a:rPr>
                        </m:ctrlPr>
                      </m:sSubPr>
                      <m:e>
                        <m:r>
                          <a:rPr lang="en-GB" i="1">
                            <a:latin typeface="Cambria Math"/>
                          </a:rPr>
                          <m:t>𝑋</m:t>
                        </m:r>
                      </m:e>
                      <m:sub>
                        <m:r>
                          <a:rPr lang="en-GB" i="1">
                            <a:latin typeface="Cambria Math"/>
                          </a:rPr>
                          <m:t>𝑛</m:t>
                        </m:r>
                      </m:sub>
                    </m:sSub>
                  </m:oMath>
                </a14:m>
                <a:r>
                  <a:rPr lang="en-GB" dirty="0"/>
                  <a:t> is taken from a population with </a:t>
                </a:r>
                <a14:m>
                  <m:oMath xmlns:m="http://schemas.openxmlformats.org/officeDocument/2006/math">
                    <m:r>
                      <a:rPr lang="en-GB" i="1">
                        <a:latin typeface="Cambria Math"/>
                      </a:rPr>
                      <m:t>𝑋</m:t>
                    </m:r>
                    <m:r>
                      <a:rPr lang="en-GB" i="1">
                        <a:latin typeface="Cambria Math"/>
                      </a:rPr>
                      <m:t>~</m:t>
                    </m:r>
                    <m:r>
                      <a:rPr lang="en-GB" i="1">
                        <a:latin typeface="Cambria Math"/>
                      </a:rPr>
                      <m:t>𝑁</m:t>
                    </m:r>
                    <m:d>
                      <m:dPr>
                        <m:ctrlPr>
                          <a:rPr lang="en-GB" i="1">
                            <a:latin typeface="Cambria Math" panose="02040503050406030204" pitchFamily="18" charset="0"/>
                          </a:rPr>
                        </m:ctrlPr>
                      </m:dPr>
                      <m:e>
                        <m:r>
                          <a:rPr lang="en-GB" i="1">
                            <a:latin typeface="Cambria Math"/>
                          </a:rPr>
                          <m:t>𝜇</m:t>
                        </m:r>
                        <m:r>
                          <a:rPr lang="en-GB" i="1">
                            <a:latin typeface="Cambria Math"/>
                          </a:rPr>
                          <m:t>,</m:t>
                        </m:r>
                        <m:sSup>
                          <m:sSupPr>
                            <m:ctrlPr>
                              <a:rPr lang="en-GB" i="1">
                                <a:latin typeface="Cambria Math" panose="02040503050406030204" pitchFamily="18" charset="0"/>
                              </a:rPr>
                            </m:ctrlPr>
                          </m:sSupPr>
                          <m:e>
                            <m:r>
                              <a:rPr lang="en-GB" i="1">
                                <a:latin typeface="Cambria Math"/>
                              </a:rPr>
                              <m:t>𝜎</m:t>
                            </m:r>
                          </m:e>
                          <m:sup>
                            <m:r>
                              <a:rPr lang="en-GB" i="1">
                                <a:latin typeface="Cambria Math"/>
                              </a:rPr>
                              <m:t>2</m:t>
                            </m:r>
                          </m:sup>
                        </m:sSup>
                      </m:e>
                    </m:d>
                  </m:oMath>
                </a14:m>
                <a:endParaRPr lang="en-GB" dirty="0"/>
              </a:p>
              <a:p>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a:rPr>
                            <m:t>𝑋</m:t>
                          </m:r>
                        </m:e>
                      </m:acc>
                      <m:r>
                        <a:rPr lang="en-GB" i="1" dirty="0">
                          <a:latin typeface="Cambria Math"/>
                        </a:rPr>
                        <m:t>=</m:t>
                      </m:r>
                      <m:f>
                        <m:fPr>
                          <m:ctrlPr>
                            <a:rPr lang="en-GB" i="1" dirty="0">
                              <a:latin typeface="Cambria Math" panose="02040503050406030204" pitchFamily="18" charset="0"/>
                            </a:rPr>
                          </m:ctrlPr>
                        </m:fPr>
                        <m:num>
                          <m:r>
                            <a:rPr lang="en-GB" i="1" dirty="0">
                              <a:latin typeface="Cambria Math"/>
                            </a:rPr>
                            <m:t>1</m:t>
                          </m:r>
                        </m:num>
                        <m:den>
                          <m:r>
                            <a:rPr lang="en-GB" i="1" dirty="0">
                              <a:latin typeface="Cambria Math"/>
                            </a:rPr>
                            <m:t>𝑛</m:t>
                          </m:r>
                        </m:den>
                      </m:f>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a:rPr>
                                <m:t>𝑋</m:t>
                              </m:r>
                            </m:e>
                            <m:sub>
                              <m:r>
                                <a:rPr lang="en-GB" i="1" dirty="0">
                                  <a:latin typeface="Cambria Math"/>
                                </a:rPr>
                                <m:t>1</m:t>
                              </m:r>
                            </m:sub>
                          </m:sSub>
                          <m:r>
                            <a:rPr lang="en-GB" i="1" dirty="0">
                              <a:latin typeface="Cambria Math"/>
                            </a:rPr>
                            <m:t>+</m:t>
                          </m:r>
                          <m:sSub>
                            <m:sSubPr>
                              <m:ctrlPr>
                                <a:rPr lang="en-GB" i="1" dirty="0">
                                  <a:latin typeface="Cambria Math" panose="02040503050406030204" pitchFamily="18" charset="0"/>
                                </a:rPr>
                              </m:ctrlPr>
                            </m:sSubPr>
                            <m:e>
                              <m:r>
                                <a:rPr lang="en-GB" i="1" dirty="0">
                                  <a:latin typeface="Cambria Math"/>
                                </a:rPr>
                                <m:t>𝑋</m:t>
                              </m:r>
                            </m:e>
                            <m:sub>
                              <m:r>
                                <a:rPr lang="en-GB" i="1" dirty="0">
                                  <a:latin typeface="Cambria Math"/>
                                </a:rPr>
                                <m:t>2</m:t>
                              </m:r>
                            </m:sub>
                          </m:sSub>
                          <m:r>
                            <a:rPr lang="en-GB" i="1" dirty="0">
                              <a:latin typeface="Cambria Math"/>
                            </a:rPr>
                            <m:t>+…+</m:t>
                          </m:r>
                          <m:sSub>
                            <m:sSubPr>
                              <m:ctrlPr>
                                <a:rPr lang="en-GB" i="1" dirty="0">
                                  <a:latin typeface="Cambria Math" panose="02040503050406030204" pitchFamily="18" charset="0"/>
                                </a:rPr>
                              </m:ctrlPr>
                            </m:sSubPr>
                            <m:e>
                              <m:r>
                                <a:rPr lang="en-GB" i="1" dirty="0">
                                  <a:latin typeface="Cambria Math"/>
                                </a:rPr>
                                <m:t>𝑋</m:t>
                              </m:r>
                            </m:e>
                            <m:sub>
                              <m:r>
                                <a:rPr lang="en-GB" i="1" dirty="0">
                                  <a:latin typeface="Cambria Math"/>
                                </a:rPr>
                                <m:t>𝑛</m:t>
                              </m:r>
                            </m:sub>
                          </m:sSub>
                        </m:e>
                      </m:d>
                    </m:oMath>
                    <m:oMath xmlns:m="http://schemas.openxmlformats.org/officeDocument/2006/math">
                      <m:r>
                        <a:rPr lang="en-GB" b="0" i="1" smtClean="0">
                          <a:latin typeface="Cambria Math"/>
                        </a:rPr>
                        <m:t>𝑉𝑎𝑟</m:t>
                      </m:r>
                      <m:d>
                        <m:dPr>
                          <m:ctrlPr>
                            <a:rPr lang="en-GB" i="1">
                              <a:latin typeface="Cambria Math" panose="02040503050406030204" pitchFamily="18" charset="0"/>
                            </a:rPr>
                          </m:ctrlPr>
                        </m:dPr>
                        <m:e>
                          <m:acc>
                            <m:accPr>
                              <m:chr m:val="̅"/>
                              <m:ctrlPr>
                                <a:rPr lang="en-GB" i="1">
                                  <a:latin typeface="Cambria Math" panose="02040503050406030204" pitchFamily="18" charset="0"/>
                                </a:rPr>
                              </m:ctrlPr>
                            </m:accPr>
                            <m:e>
                              <m:r>
                                <a:rPr lang="en-GB" i="1">
                                  <a:latin typeface="Cambria Math"/>
                                </a:rPr>
                                <m:t>𝑋</m:t>
                              </m:r>
                            </m:e>
                          </m:acc>
                        </m:e>
                      </m:d>
                      <m:r>
                        <a:rPr lang="en-GB" i="1">
                          <a:latin typeface="Cambria Math"/>
                        </a:rPr>
                        <m:t>=</m:t>
                      </m:r>
                      <m:f>
                        <m:fPr>
                          <m:ctrlPr>
                            <a:rPr lang="en-GB" i="1">
                              <a:latin typeface="Cambria Math" panose="02040503050406030204" pitchFamily="18" charset="0"/>
                            </a:rPr>
                          </m:ctrlPr>
                        </m:fPr>
                        <m:num>
                          <m:r>
                            <a:rPr lang="en-GB" i="1">
                              <a:latin typeface="Cambria Math"/>
                            </a:rPr>
                            <m:t>1</m:t>
                          </m:r>
                        </m:num>
                        <m:den>
                          <m:sSup>
                            <m:sSupPr>
                              <m:ctrlPr>
                                <a:rPr lang="en-GB" b="0" i="1" smtClean="0">
                                  <a:latin typeface="Cambria Math" panose="02040503050406030204" pitchFamily="18" charset="0"/>
                                </a:rPr>
                              </m:ctrlPr>
                            </m:sSupPr>
                            <m:e>
                              <m:r>
                                <a:rPr lang="en-GB" i="1">
                                  <a:latin typeface="Cambria Math"/>
                                </a:rPr>
                                <m:t>𝑛</m:t>
                              </m:r>
                            </m:e>
                            <m:sup>
                              <m:r>
                                <a:rPr lang="en-GB" b="0" i="1" smtClean="0">
                                  <a:latin typeface="Cambria Math"/>
                                </a:rPr>
                                <m:t>2</m:t>
                              </m:r>
                            </m:sup>
                          </m:sSup>
                        </m:den>
                      </m:f>
                      <m:r>
                        <a:rPr lang="en-GB" b="0" i="1" smtClean="0">
                          <a:latin typeface="Cambria Math"/>
                        </a:rPr>
                        <m:t>𝑉𝑎𝑟</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𝑋</m:t>
                              </m:r>
                            </m:e>
                            <m:sub>
                              <m:r>
                                <a:rPr lang="en-GB" i="1">
                                  <a:latin typeface="Cambria Math"/>
                                </a:rPr>
                                <m:t>1</m:t>
                              </m:r>
                            </m:sub>
                          </m:sSub>
                          <m:r>
                            <a:rPr lang="en-GB" i="1">
                              <a:latin typeface="Cambria Math"/>
                            </a:rPr>
                            <m:t>+…+</m:t>
                          </m:r>
                          <m:sSub>
                            <m:sSubPr>
                              <m:ctrlPr>
                                <a:rPr lang="en-GB" i="1">
                                  <a:latin typeface="Cambria Math" panose="02040503050406030204" pitchFamily="18" charset="0"/>
                                </a:rPr>
                              </m:ctrlPr>
                            </m:sSubPr>
                            <m:e>
                              <m:r>
                                <a:rPr lang="en-GB" i="1">
                                  <a:latin typeface="Cambria Math"/>
                                </a:rPr>
                                <m:t>𝑋</m:t>
                              </m:r>
                            </m:e>
                            <m:sub>
                              <m:r>
                                <a:rPr lang="en-GB" i="1">
                                  <a:latin typeface="Cambria Math"/>
                                </a:rPr>
                                <m:t>𝑛</m:t>
                              </m:r>
                            </m:sub>
                          </m:sSub>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sSup>
                            <m:sSupPr>
                              <m:ctrlPr>
                                <a:rPr lang="en-GB" b="0" i="1" smtClean="0">
                                  <a:latin typeface="Cambria Math" panose="02040503050406030204" pitchFamily="18" charset="0"/>
                                </a:rPr>
                              </m:ctrlPr>
                            </m:sSupPr>
                            <m:e>
                              <m:r>
                                <a:rPr lang="en-GB" b="0" i="1" smtClean="0">
                                  <a:latin typeface="Cambria Math"/>
                                </a:rPr>
                                <m:t>𝑛</m:t>
                              </m:r>
                            </m:e>
                            <m:sup>
                              <m:r>
                                <a:rPr lang="en-GB" b="0" i="1" smtClean="0">
                                  <a:latin typeface="Cambria Math"/>
                                </a:rPr>
                                <m:t>2</m:t>
                              </m:r>
                            </m:sup>
                          </m:sSup>
                        </m:den>
                      </m:f>
                      <m:d>
                        <m:dPr>
                          <m:begChr m:val="["/>
                          <m:endChr m:val="]"/>
                          <m:ctrlPr>
                            <a:rPr lang="en-GB" b="0" i="1" smtClean="0">
                              <a:latin typeface="Cambria Math" panose="02040503050406030204" pitchFamily="18" charset="0"/>
                            </a:rPr>
                          </m:ctrlPr>
                        </m:dPr>
                        <m:e>
                          <m:r>
                            <a:rPr lang="en-GB" b="0" i="1" smtClean="0">
                              <a:latin typeface="Cambria Math"/>
                            </a:rPr>
                            <m:t>𝑉𝑎𝑟</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1</m:t>
                                  </m:r>
                                </m:sub>
                              </m:sSub>
                            </m:e>
                          </m:d>
                          <m:r>
                            <a:rPr lang="en-GB" b="0" i="1" smtClean="0">
                              <a:latin typeface="Cambria Math"/>
                            </a:rPr>
                            <m:t>+…+</m:t>
                          </m:r>
                          <m:r>
                            <a:rPr lang="en-GB" b="0" i="1" smtClean="0">
                              <a:latin typeface="Cambria Math"/>
                            </a:rPr>
                            <m:t>𝑉𝑎𝑟</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𝑋</m:t>
                                  </m:r>
                                </m:e>
                                <m:sub>
                                  <m:r>
                                    <a:rPr lang="en-GB" b="0" i="1" smtClean="0">
                                      <a:latin typeface="Cambria Math"/>
                                    </a:rPr>
                                    <m:t>𝑛</m:t>
                                  </m:r>
                                </m:sub>
                              </m:sSub>
                            </m:e>
                          </m:d>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sSup>
                            <m:sSupPr>
                              <m:ctrlPr>
                                <a:rPr lang="en-GB" b="0" i="1" smtClean="0">
                                  <a:latin typeface="Cambria Math" panose="02040503050406030204" pitchFamily="18" charset="0"/>
                                </a:rPr>
                              </m:ctrlPr>
                            </m:sSupPr>
                            <m:e>
                              <m:r>
                                <a:rPr lang="en-GB" b="0" i="1" smtClean="0">
                                  <a:latin typeface="Cambria Math"/>
                                </a:rPr>
                                <m:t>𝑛</m:t>
                              </m:r>
                            </m:e>
                            <m:sup>
                              <m:r>
                                <a:rPr lang="en-GB" b="0" i="1" smtClean="0">
                                  <a:latin typeface="Cambria Math"/>
                                </a:rPr>
                                <m:t>2</m:t>
                              </m:r>
                            </m:sup>
                          </m:sSup>
                        </m:den>
                      </m:f>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sSup>
                            <m:sSupPr>
                              <m:ctrlPr>
                                <a:rPr lang="en-GB" b="0" i="1" smtClean="0">
                                  <a:latin typeface="Cambria Math" panose="02040503050406030204" pitchFamily="18" charset="0"/>
                                </a:rPr>
                              </m:ctrlPr>
                            </m:sSupPr>
                            <m:e>
                              <m:r>
                                <a:rPr lang="en-GB" b="0" i="1" smtClean="0">
                                  <a:latin typeface="Cambria Math"/>
                                </a:rPr>
                                <m:t>𝑛</m:t>
                              </m:r>
                            </m:e>
                            <m:sup>
                              <m:r>
                                <a:rPr lang="en-GB" b="0" i="1" smtClean="0">
                                  <a:latin typeface="Cambria Math"/>
                                </a:rPr>
                                <m:t>2</m:t>
                              </m:r>
                            </m:sup>
                          </m:sSup>
                        </m:den>
                      </m:f>
                      <m:d>
                        <m:dPr>
                          <m:begChr m:val="["/>
                          <m:endChr m:val="]"/>
                          <m:ctrlPr>
                            <a:rPr lang="en-GB" b="0" i="1" smtClean="0">
                              <a:latin typeface="Cambria Math" panose="02040503050406030204" pitchFamily="18" charset="0"/>
                            </a:rPr>
                          </m:ctrlPr>
                        </m:dPr>
                        <m:e>
                          <m:r>
                            <a:rPr lang="en-GB" b="0" i="1" smtClean="0">
                              <a:latin typeface="Cambria Math"/>
                            </a:rPr>
                            <m:t>𝑛</m:t>
                          </m:r>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e>
                      </m:d>
                    </m:oMath>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a:rPr>
                                <m:t>𝜎</m:t>
                              </m:r>
                            </m:e>
                            <m:sup>
                              <m:r>
                                <a:rPr lang="en-GB" b="0" i="1" smtClean="0">
                                  <a:latin typeface="Cambria Math"/>
                                </a:rPr>
                                <m:t>2</m:t>
                              </m:r>
                            </m:sup>
                          </m:sSup>
                        </m:num>
                        <m:den>
                          <m:r>
                            <a:rPr lang="en-GB" b="0" i="1" smtClean="0">
                              <a:latin typeface="Cambria Math"/>
                            </a:rPr>
                            <m:t>𝑛</m:t>
                          </m:r>
                        </m:den>
                      </m:f>
                    </m:oMath>
                  </m:oMathPara>
                </a14:m>
                <a:endParaRPr lang="en-GB" b="0" i="1" dirty="0">
                  <a:latin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683568" y="980728"/>
                <a:ext cx="7776864" cy="3804118"/>
              </a:xfrm>
              <a:prstGeom prst="rect">
                <a:avLst/>
              </a:prstGeom>
              <a:blipFill rotWithShape="1">
                <a:blip r:embed="rId3"/>
                <a:stretch>
                  <a:fillRect l="-627" t="-801"/>
                </a:stretch>
              </a:blipFill>
            </p:spPr>
            <p:txBody>
              <a:bodyPr/>
              <a:lstStyle/>
              <a:p>
                <a:r>
                  <a:rPr lang="en-GB">
                    <a:noFill/>
                  </a:rPr>
                  <a:t> </a:t>
                </a:r>
              </a:p>
            </p:txBody>
          </p:sp>
        </mc:Fallback>
      </mc:AlternateContent>
      <p:sp>
        <p:nvSpPr>
          <p:cNvPr id="7" name="Rectangle 6"/>
          <p:cNvSpPr/>
          <p:nvPr/>
        </p:nvSpPr>
        <p:spPr>
          <a:xfrm>
            <a:off x="3707904" y="2060849"/>
            <a:ext cx="2736304"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Rectangle 7"/>
          <p:cNvSpPr/>
          <p:nvPr/>
        </p:nvSpPr>
        <p:spPr>
          <a:xfrm>
            <a:off x="3563888" y="2587898"/>
            <a:ext cx="3024336"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3554502" y="3139620"/>
            <a:ext cx="3024336"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3491345" y="3691342"/>
            <a:ext cx="3078107"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510117" y="4243909"/>
            <a:ext cx="3078107" cy="5517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a:hlinkClick r:id="rId4" action="ppaction://hlinksldjump"/>
          </p:cNvPr>
          <p:cNvSpPr/>
          <p:nvPr/>
        </p:nvSpPr>
        <p:spPr>
          <a:xfrm>
            <a:off x="5761784" y="6093296"/>
            <a:ext cx="1330496" cy="504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&lt;Back &gt;</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235</a:t>
            </a:fld>
            <a:endParaRPr lang="en-GB"/>
          </a:p>
        </p:txBody>
      </p:sp>
    </p:spTree>
    <p:extLst>
      <p:ext uri="{BB962C8B-B14F-4D97-AF65-F5344CB8AC3E}">
        <p14:creationId xmlns:p14="http://schemas.microsoft.com/office/powerpoint/2010/main" val="2453147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8" grpId="0" animBg="1"/>
      <p:bldP spid="9" grpId="0" animBg="1"/>
      <p:bldP spid="10" grpId="0" animBg="1"/>
      <p:bldP spid="11"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87744"/>
            <a:chOff x="0" y="13335"/>
            <a:chExt cx="9144218" cy="587744"/>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Proof of unbiased estimator for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𝜎</m:t>
                          </m:r>
                        </m:e>
                        <m:sup>
                          <m:r>
                            <a:rPr lang="en-GB" sz="3200" b="0" i="1" smtClean="0">
                              <a:latin typeface="Cambria Math" panose="02040503050406030204" pitchFamily="18" charset="0"/>
                            </a:rPr>
                            <m:t>2</m:t>
                          </m:r>
                        </m:sup>
                      </m:sSup>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84775"/>
                </a:xfrm>
                <a:prstGeom prst="rect">
                  <a:avLst/>
                </a:prstGeom>
                <a:blipFill rotWithShape="0">
                  <a:blip r:embed="rId2"/>
                  <a:stretch>
                    <a:fillRect t="-12500" b="-34375"/>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1069716"/>
                <a:ext cx="7920880" cy="5264454"/>
              </a:xfrm>
              <a:prstGeom prst="rect">
                <a:avLst/>
              </a:prstGeom>
              <a:noFill/>
            </p:spPr>
            <p:txBody>
              <a:bodyPr wrap="square" rtlCol="0">
                <a:spAutoFit/>
              </a:bodyPr>
              <a:lstStyle/>
              <a:p>
                <a:r>
                  <a:rPr lang="en-GB" dirty="0"/>
                  <a:t>Note first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𝜇</m:t>
                        </m:r>
                      </m:e>
                      <m:sup>
                        <m:r>
                          <a:rPr lang="en-GB" b="0" i="1" smtClean="0">
                            <a:latin typeface="Cambria Math" panose="02040503050406030204" pitchFamily="18" charset="0"/>
                          </a:rPr>
                          <m:t>2</m:t>
                        </m:r>
                      </m:sup>
                    </m:sSup>
                  </m:oMath>
                </a14:m>
                <a:endParaRPr lang="en-GB" dirty="0"/>
              </a:p>
              <a:p>
                <a:r>
                  <a:rPr lang="en-GB" dirty="0"/>
                  <a:t>And that </a:t>
                </a:r>
                <a14:m>
                  <m:oMath xmlns:m="http://schemas.openxmlformats.org/officeDocument/2006/math">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num>
                      <m:den>
                        <m:r>
                          <a:rPr lang="en-GB" b="0" i="1" smtClean="0">
                            <a:latin typeface="Cambria Math" panose="02040503050406030204" pitchFamily="18" charset="0"/>
                          </a:rPr>
                          <m:t>𝑛</m:t>
                        </m:r>
                      </m:den>
                    </m:f>
                  </m:oMath>
                </a14:m>
                <a:r>
                  <a:rPr lang="en-GB" dirty="0"/>
                  <a:t>      (as proven earlier) and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d>
                    <m:r>
                      <a:rPr lang="en-GB" b="0" i="1" smtClean="0">
                        <a:latin typeface="Cambria Math" panose="02040503050406030204" pitchFamily="18" charset="0"/>
                      </a:rPr>
                      <m:t>=</m:t>
                    </m:r>
                    <m:r>
                      <a:rPr lang="en-GB" b="0" i="1" smtClean="0">
                        <a:latin typeface="Cambria Math" panose="02040503050406030204" pitchFamily="18" charset="0"/>
                      </a:rPr>
                      <m:t>𝜇</m:t>
                    </m:r>
                  </m:oMath>
                </a14:m>
                <a:r>
                  <a:rPr lang="en-GB" dirty="0"/>
                  <a:t>          (as proven earlier)</a:t>
                </a:r>
              </a:p>
              <a:p>
                <a:endParaRPr lang="en-GB" dirty="0"/>
              </a:p>
              <a:p>
                <a:r>
                  <a:rPr lang="en-GB" dirty="0"/>
                  <a:t>Thus </a:t>
                </a:r>
                <a14:m>
                  <m:oMath xmlns:m="http://schemas.openxmlformats.org/officeDocument/2006/math">
                    <m:r>
                      <a:rPr lang="en-GB" b="0" i="1" smtClean="0">
                        <a:latin typeface="Cambria Math" panose="02040503050406030204" pitchFamily="18" charset="0"/>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e>
                          <m:sup>
                            <m:r>
                              <a:rPr lang="en-GB" b="0" i="1" smtClean="0">
                                <a:latin typeface="Cambria Math" panose="02040503050406030204" pitchFamily="18" charset="0"/>
                              </a:rPr>
                              <m:t>2</m:t>
                            </m:r>
                          </m:sup>
                        </m:sSup>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num>
                      <m:den>
                        <m:r>
                          <a:rPr lang="en-GB" b="0" i="1" smtClean="0">
                            <a:latin typeface="Cambria Math" panose="02040503050406030204" pitchFamily="18" charset="0"/>
                          </a:rPr>
                          <m:t>𝑛</m:t>
                        </m:r>
                      </m:den>
                    </m:f>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𝜇</m:t>
                        </m:r>
                      </m:e>
                      <m:sup>
                        <m:r>
                          <a:rPr lang="en-GB" b="0" i="1" smtClean="0">
                            <a:latin typeface="Cambria Math" panose="02040503050406030204" pitchFamily="18" charset="0"/>
                          </a:rPr>
                          <m:t>2</m:t>
                        </m:r>
                      </m:sup>
                    </m:sSup>
                  </m:oMath>
                </a14:m>
                <a:endParaRPr lang="en-GB" dirty="0"/>
              </a:p>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𝑆</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d>
                        <m:dPr>
                          <m:ctrlPr>
                            <a:rPr lang="en-GB" sz="1600" b="0" i="1" smtClean="0">
                              <a:latin typeface="Cambria Math" panose="02040503050406030204" pitchFamily="18" charset="0"/>
                            </a:rPr>
                          </m:ctrlPr>
                        </m:dPr>
                        <m:e>
                          <m:r>
                            <m:rPr>
                              <m:sty m:val="p"/>
                            </m:rPr>
                            <a:rPr lang="en-GB" sz="1600" b="0" i="0" smtClean="0">
                              <a:latin typeface="Cambria Math" panose="02040503050406030204" pitchFamily="18" charset="0"/>
                            </a:rPr>
                            <m:t>Σ</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𝑋</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r>
                            <a:rPr lang="en-GB" sz="1600" b="0" i="1" smtClean="0">
                              <a:latin typeface="Cambria Math" panose="02040503050406030204" pitchFamily="18" charset="0"/>
                            </a:rPr>
                            <m:t>𝑛</m:t>
                          </m:r>
                          <m:sSup>
                            <m:sSupPr>
                              <m:ctrlPr>
                                <a:rPr lang="en-GB" sz="1600" b="0" i="1" smtClean="0">
                                  <a:latin typeface="Cambria Math" panose="02040503050406030204" pitchFamily="18" charset="0"/>
                                </a:rPr>
                              </m:ctrlPr>
                            </m:sSup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e>
                            <m:sup>
                              <m:r>
                                <a:rPr lang="en-GB" sz="1600" b="0" i="1" smtClean="0">
                                  <a:latin typeface="Cambria Math" panose="02040503050406030204" pitchFamily="18" charset="0"/>
                                </a:rPr>
                                <m:t>2</m:t>
                              </m:r>
                            </m:sup>
                          </m:sSup>
                        </m:e>
                      </m:d>
                    </m:oMath>
                    <m:oMath xmlns:m="http://schemas.openxmlformats.org/officeDocument/2006/math">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𝑆</m:t>
                              </m:r>
                            </m:e>
                            <m:sup>
                              <m:r>
                                <a:rPr lang="en-GB" sz="1600" b="0" i="1" smtClean="0">
                                  <a:latin typeface="Cambria Math" panose="02040503050406030204" pitchFamily="18" charset="0"/>
                                </a:rPr>
                                <m:t>2</m:t>
                              </m:r>
                            </m:sup>
                          </m:sSup>
                        </m:e>
                      </m:d>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r>
                            <m:rPr>
                              <m:sty m:val="p"/>
                            </m:rPr>
                            <a:rPr lang="en-GB" sz="1600">
                              <a:latin typeface="Cambria Math" panose="02040503050406030204" pitchFamily="18" charset="0"/>
                            </a:rPr>
                            <m:t>Σ</m:t>
                          </m:r>
                          <m:sSup>
                            <m:sSupPr>
                              <m:ctrlPr>
                                <a:rPr lang="en-GB" sz="1600" i="1">
                                  <a:latin typeface="Cambria Math" panose="02040503050406030204" pitchFamily="18" charset="0"/>
                                </a:rPr>
                              </m:ctrlPr>
                            </m:sSupPr>
                            <m:e>
                              <m:r>
                                <a:rPr lang="en-GB" sz="1600" i="1">
                                  <a:latin typeface="Cambria Math" panose="02040503050406030204" pitchFamily="18" charset="0"/>
                                </a:rPr>
                                <m:t>𝑋</m:t>
                              </m:r>
                            </m:e>
                            <m:sup>
                              <m:r>
                                <a:rPr lang="en-GB" sz="1600" i="1">
                                  <a:latin typeface="Cambria Math" panose="02040503050406030204" pitchFamily="18" charset="0"/>
                                </a:rPr>
                                <m:t>2</m:t>
                              </m:r>
                            </m:sup>
                          </m:sSup>
                          <m:r>
                            <a:rPr lang="en-GB" sz="1600" i="1">
                              <a:latin typeface="Cambria Math" panose="02040503050406030204" pitchFamily="18" charset="0"/>
                            </a:rPr>
                            <m:t>−</m:t>
                          </m:r>
                          <m:r>
                            <a:rPr lang="en-GB" sz="1600" i="1">
                              <a:latin typeface="Cambria Math" panose="02040503050406030204" pitchFamily="18" charset="0"/>
                            </a:rPr>
                            <m:t>𝑛</m:t>
                          </m:r>
                          <m:sSup>
                            <m:sSupPr>
                              <m:ctrlPr>
                                <a:rPr lang="en-GB" sz="1600" i="1">
                                  <a:latin typeface="Cambria Math" panose="02040503050406030204" pitchFamily="18" charset="0"/>
                                </a:rPr>
                              </m:ctrlPr>
                            </m:sSupPr>
                            <m:e>
                              <m:acc>
                                <m:accPr>
                                  <m:chr m:val="̅"/>
                                  <m:ctrlPr>
                                    <a:rPr lang="en-GB" sz="1600" i="1">
                                      <a:latin typeface="Cambria Math" panose="02040503050406030204" pitchFamily="18" charset="0"/>
                                    </a:rPr>
                                  </m:ctrlPr>
                                </m:accPr>
                                <m:e>
                                  <m:r>
                                    <a:rPr lang="en-GB" sz="1600" i="1">
                                      <a:latin typeface="Cambria Math" panose="02040503050406030204" pitchFamily="18" charset="0"/>
                                    </a:rPr>
                                    <m:t>𝑋</m:t>
                                  </m:r>
                                </m:e>
                              </m:acc>
                            </m:e>
                            <m:sup>
                              <m:r>
                                <a:rPr lang="en-GB" sz="1600" i="1">
                                  <a:latin typeface="Cambria Math" panose="02040503050406030204" pitchFamily="18" charset="0"/>
                                </a:rPr>
                                <m:t>2</m:t>
                              </m:r>
                            </m:sup>
                          </m:sSup>
                        </m:e>
                      </m:d>
                    </m:oMath>
                    <m:oMath xmlns:m="http://schemas.openxmlformats.org/officeDocument/2006/math">
                      <m:r>
                        <a:rPr lang="en-GB" sz="1600" b="0" i="0" smtClean="0">
                          <a:latin typeface="Cambria Math" panose="02040503050406030204" pitchFamily="18" charset="0"/>
                        </a:rPr>
                        <m:t>    </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d>
                        <m:dPr>
                          <m:begChr m:val="["/>
                          <m:endChr m:val="]"/>
                          <m:ctrlPr>
                            <a:rPr lang="en-GB" sz="1600" b="0" i="1" smtClean="0">
                              <a:latin typeface="Cambria Math" panose="02040503050406030204" pitchFamily="18" charset="0"/>
                            </a:rPr>
                          </m:ctrlPr>
                        </m:dPr>
                        <m:e>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r>
                                <m:rPr>
                                  <m:sty m:val="p"/>
                                </m:rPr>
                                <a:rPr lang="en-GB" sz="1600" b="0" i="0" smtClean="0">
                                  <a:latin typeface="Cambria Math" panose="02040503050406030204" pitchFamily="18" charset="0"/>
                                </a:rPr>
                                <m:t>Σ</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𝑋</m:t>
                                  </m:r>
                                </m:e>
                                <m:sup>
                                  <m:r>
                                    <a:rPr lang="en-GB" sz="1600" b="0" i="1" smtClean="0">
                                      <a:latin typeface="Cambria Math" panose="02040503050406030204" pitchFamily="18" charset="0"/>
                                    </a:rPr>
                                    <m:t>2</m:t>
                                  </m:r>
                                </m:sup>
                              </m:sSup>
                            </m:e>
                          </m:d>
                          <m:r>
                            <a:rPr lang="en-GB" sz="1600" b="0" i="1" smtClean="0">
                              <a:latin typeface="Cambria Math" panose="02040503050406030204" pitchFamily="18" charset="0"/>
                            </a:rPr>
                            <m:t>−</m:t>
                          </m:r>
                          <m:r>
                            <a:rPr lang="en-GB" sz="1600" b="0" i="1" smtClean="0">
                              <a:latin typeface="Cambria Math" panose="02040503050406030204" pitchFamily="18" charset="0"/>
                            </a:rPr>
                            <m:t>𝑛𝐸</m:t>
                          </m:r>
                          <m:d>
                            <m:dPr>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e>
                                <m:sup>
                                  <m:r>
                                    <a:rPr lang="en-GB" sz="1600" b="0" i="1" smtClean="0">
                                      <a:latin typeface="Cambria Math" panose="02040503050406030204" pitchFamily="18" charset="0"/>
                                    </a:rPr>
                                    <m:t>2</m:t>
                                  </m:r>
                                </m:sup>
                              </m:sSup>
                            </m:e>
                          </m:d>
                        </m:e>
                      </m:d>
                    </m:oMath>
                    <m:oMath xmlns:m="http://schemas.openxmlformats.org/officeDocument/2006/math">
                      <m:r>
                        <a:rPr lang="en-GB" b="0" i="1" smtClean="0">
                          <a:latin typeface="Cambria Math" panose="02040503050406030204" pitchFamily="18" charset="0"/>
                        </a:rPr>
                        <m:t>   </m:t>
                      </m:r>
                    </m:oMath>
                  </m:oMathPara>
                </a14:m>
                <a:endParaRPr lang="en-GB" b="0" dirty="0"/>
              </a:p>
              <a:p>
                <a:r>
                  <a:rPr lang="en-GB" dirty="0"/>
                  <a:t>Since </a:t>
                </a:r>
                <a14:m>
                  <m:oMath xmlns:m="http://schemas.openxmlformats.org/officeDocument/2006/math">
                    <m:r>
                      <a:rPr lang="en-GB" i="1">
                        <a:latin typeface="Cambria Math" panose="02040503050406030204" pitchFamily="18" charset="0"/>
                      </a:rPr>
                      <m:t>𝐸</m:t>
                    </m:r>
                    <m:d>
                      <m:dPr>
                        <m:ctrlPr>
                          <a:rPr lang="en-GB" i="1">
                            <a:latin typeface="Cambria Math" panose="02040503050406030204" pitchFamily="18" charset="0"/>
                          </a:rPr>
                        </m:ctrlPr>
                      </m:dPr>
                      <m:e>
                        <m:r>
                          <m:rPr>
                            <m:sty m:val="p"/>
                          </m:rPr>
                          <a:rPr lang="en-GB">
                            <a:latin typeface="Cambria Math" panose="02040503050406030204" pitchFamily="18" charset="0"/>
                          </a:rPr>
                          <m:t>Σ</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2</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Σ</m:t>
                    </m:r>
                    <m:r>
                      <a:rPr lang="en-GB" b="0" i="1" smtClean="0">
                        <a:latin typeface="Cambria Math" panose="02040503050406030204" pitchFamily="18" charset="0"/>
                      </a:rPr>
                      <m:t>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e>
                    </m:d>
                    <m:r>
                      <a:rPr lang="en-GB" b="0" i="1" smtClean="0">
                        <a:latin typeface="Cambria Math" panose="02040503050406030204" pitchFamily="18" charset="0"/>
                      </a:rPr>
                      <m:t>=</m:t>
                    </m:r>
                    <m:r>
                      <a:rPr lang="en-GB" b="0" i="1" smtClean="0">
                        <a:latin typeface="Cambria Math" panose="02040503050406030204" pitchFamily="18" charset="0"/>
                      </a:rPr>
                      <m:t>𝑛𝐸</m:t>
                    </m:r>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e>
                    </m:d>
                  </m:oMath>
                </a14:m>
                <a:r>
                  <a:rPr lang="en-GB" dirty="0"/>
                  <a:t> (as each thing in the sum is the same)</a:t>
                </a:r>
              </a:p>
              <a:p>
                <a:endParaRPr lang="en-GB" dirty="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𝑆</m:t>
                              </m:r>
                            </m:e>
                            <m:sup>
                              <m:r>
                                <a:rPr lang="en-GB" sz="1600" b="0" i="1" smtClean="0">
                                  <a:latin typeface="Cambria Math" panose="02040503050406030204" pitchFamily="18" charset="0"/>
                                </a:rPr>
                                <m:t>2</m:t>
                              </m:r>
                            </m:sup>
                          </m:sSup>
                        </m:e>
                      </m:d>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𝑛</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d>
                        <m:dPr>
                          <m:begChr m:val="["/>
                          <m:endChr m:val="]"/>
                          <m:ctrlPr>
                            <a:rPr lang="en-GB" sz="1600" b="0" i="1" smtClean="0">
                              <a:latin typeface="Cambria Math" panose="02040503050406030204" pitchFamily="18" charset="0"/>
                            </a:rPr>
                          </m:ctrlPr>
                        </m:dPr>
                        <m:e>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𝑋</m:t>
                                  </m:r>
                                </m:e>
                                <m:sup>
                                  <m:r>
                                    <a:rPr lang="en-GB" sz="1600" b="0" i="1" smtClean="0">
                                      <a:latin typeface="Cambria Math" panose="02040503050406030204" pitchFamily="18" charset="0"/>
                                    </a:rPr>
                                    <m:t>2</m:t>
                                  </m:r>
                                </m:sup>
                              </m:sSup>
                            </m:e>
                          </m:d>
                          <m:r>
                            <a:rPr lang="en-GB" sz="1600" b="0" i="1" smtClean="0">
                              <a:latin typeface="Cambria Math" panose="02040503050406030204" pitchFamily="18" charset="0"/>
                            </a:rPr>
                            <m:t>−</m:t>
                          </m:r>
                          <m:r>
                            <a:rPr lang="en-GB" sz="1600" b="0" i="1" smtClean="0">
                              <a:latin typeface="Cambria Math" panose="02040503050406030204" pitchFamily="18" charset="0"/>
                            </a:rPr>
                            <m:t>𝐸</m:t>
                          </m:r>
                          <m:d>
                            <m:dPr>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𝑋</m:t>
                                      </m:r>
                                    </m:e>
                                  </m:acc>
                                </m:e>
                                <m:sup>
                                  <m:r>
                                    <a:rPr lang="en-GB" sz="1600" b="0" i="1" smtClean="0">
                                      <a:latin typeface="Cambria Math" panose="02040503050406030204" pitchFamily="18" charset="0"/>
                                    </a:rPr>
                                    <m:t>2</m:t>
                                  </m:r>
                                </m:sup>
                              </m:sSup>
                            </m:e>
                          </m:d>
                        </m:e>
                      </m:d>
                    </m:oMath>
                    <m:oMath xmlns:m="http://schemas.openxmlformats.org/officeDocument/2006/math">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𝑛</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d>
                        <m:dPr>
                          <m:begChr m:val="["/>
                          <m:endChr m:val="]"/>
                          <m:ctrlPr>
                            <a:rPr lang="en-GB" sz="1600" b="0" i="1" smtClean="0">
                              <a:latin typeface="Cambria Math" panose="02040503050406030204" pitchFamily="18" charset="0"/>
                            </a:rPr>
                          </m:ctrlPr>
                        </m:dPr>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𝜇</m:t>
                              </m:r>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d>
                            <m:dPr>
                              <m:ctrlPr>
                                <a:rPr lang="en-GB" sz="1600" b="0" i="1" smtClean="0">
                                  <a:latin typeface="Cambria Math" panose="02040503050406030204" pitchFamily="18" charset="0"/>
                                </a:rPr>
                              </m:ctrlPr>
                            </m:dPr>
                            <m:e>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num>
                                <m:den>
                                  <m:r>
                                    <a:rPr lang="en-GB" sz="1600" b="0" i="1" smtClean="0">
                                      <a:latin typeface="Cambria Math" panose="02040503050406030204" pitchFamily="18" charset="0"/>
                                    </a:rPr>
                                    <m:t>𝑛</m:t>
                                  </m:r>
                                </m:den>
                              </m:f>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𝜇</m:t>
                                  </m:r>
                                </m:e>
                                <m:sup>
                                  <m:r>
                                    <a:rPr lang="en-GB" sz="1600" b="0" i="1" smtClean="0">
                                      <a:latin typeface="Cambria Math" panose="02040503050406030204" pitchFamily="18" charset="0"/>
                                    </a:rPr>
                                    <m:t>2</m:t>
                                  </m:r>
                                </m:sup>
                              </m:sSup>
                            </m:e>
                          </m:d>
                        </m:e>
                      </m:d>
                    </m:oMath>
                    <m:oMath xmlns:m="http://schemas.openxmlformats.org/officeDocument/2006/math">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𝑛</m:t>
                          </m:r>
                        </m:num>
                        <m:den>
                          <m:r>
                            <a:rPr lang="en-GB" sz="1600" b="0" i="1" smtClean="0">
                              <a:latin typeface="Cambria Math" panose="02040503050406030204" pitchFamily="18" charset="0"/>
                            </a:rPr>
                            <m:t>𝑛</m:t>
                          </m:r>
                          <m:r>
                            <a:rPr lang="en-GB" sz="1600" b="0" i="1" smtClean="0">
                              <a:latin typeface="Cambria Math" panose="02040503050406030204" pitchFamily="18" charset="0"/>
                            </a:rPr>
                            <m:t>−1</m:t>
                          </m:r>
                        </m:den>
                      </m:f>
                      <m:d>
                        <m:dPr>
                          <m:begChr m:val="["/>
                          <m:endChr m:val="]"/>
                          <m:ctrlPr>
                            <a:rPr lang="en-GB" sz="1600" b="0" i="1" smtClean="0">
                              <a:latin typeface="Cambria Math" panose="02040503050406030204" pitchFamily="18" charset="0"/>
                            </a:rPr>
                          </m:ctrlPr>
                        </m:dPr>
                        <m:e>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𝑛</m:t>
                                  </m:r>
                                  <m:r>
                                    <a:rPr lang="en-GB" sz="1600" b="0" i="1" smtClean="0">
                                      <a:latin typeface="Cambria Math" panose="02040503050406030204" pitchFamily="18" charset="0"/>
                                    </a:rPr>
                                    <m:t>−1</m:t>
                                  </m:r>
                                </m:e>
                              </m:d>
                            </m:num>
                            <m:den>
                              <m:r>
                                <a:rPr lang="en-GB" sz="1600" b="0" i="1" smtClean="0">
                                  <a:latin typeface="Cambria Math" panose="02040503050406030204" pitchFamily="18" charset="0"/>
                                </a:rPr>
                                <m:t>𝑛</m:t>
                              </m:r>
                            </m:den>
                          </m:f>
                        </m:e>
                      </m:d>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𝜎</m:t>
                          </m:r>
                        </m:e>
                        <m:sup>
                          <m:r>
                            <a:rPr lang="en-GB" sz="1600" b="0" i="1" smtClean="0">
                              <a:latin typeface="Cambria Math" panose="02040503050406030204" pitchFamily="18" charset="0"/>
                            </a:rPr>
                            <m:t>2</m:t>
                          </m:r>
                        </m:sup>
                      </m:sSup>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1069716"/>
                <a:ext cx="7920880" cy="5264454"/>
              </a:xfrm>
              <a:prstGeom prst="rect">
                <a:avLst/>
              </a:prstGeom>
              <a:blipFill rotWithShape="0">
                <a:blip r:embed="rId3"/>
                <a:stretch>
                  <a:fillRect l="-616" t="-579" r="-3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528" y="584775"/>
                <a:ext cx="8352928" cy="48494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Prove that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𝑆</m:t>
                        </m:r>
                      </m:e>
                      <m:sup>
                        <m:r>
                          <a:rPr lang="en-GB" i="1">
                            <a:latin typeface="Cambria Math" panose="02040503050406030204" pitchFamily="18" charset="0"/>
                          </a:rPr>
                          <m:t>2</m:t>
                        </m:r>
                      </m:sup>
                    </m:sSup>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r>
                          <a:rPr lang="en-GB" i="1">
                            <a:latin typeface="Cambria Math" panose="02040503050406030204" pitchFamily="18" charset="0"/>
                          </a:rPr>
                          <m:t>−1</m:t>
                        </m:r>
                      </m:den>
                    </m:f>
                    <m:d>
                      <m:dPr>
                        <m:ctrlPr>
                          <a:rPr lang="en-GB" i="1">
                            <a:latin typeface="Cambria Math" panose="02040503050406030204" pitchFamily="18" charset="0"/>
                          </a:rPr>
                        </m:ctrlPr>
                      </m:dPr>
                      <m:e>
                        <m:r>
                          <m:rPr>
                            <m:sty m:val="p"/>
                          </m:rPr>
                          <a:rPr lang="en-GB">
                            <a:latin typeface="Cambria Math" panose="02040503050406030204" pitchFamily="18" charset="0"/>
                          </a:rPr>
                          <m:t>Σ</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2</m:t>
                            </m:r>
                          </m:sup>
                        </m:sSup>
                        <m:r>
                          <a:rPr lang="en-GB" i="1">
                            <a:latin typeface="Cambria Math" panose="02040503050406030204" pitchFamily="18" charset="0"/>
                          </a:rPr>
                          <m:t>−</m:t>
                        </m:r>
                        <m:r>
                          <a:rPr lang="en-GB" i="1">
                            <a:latin typeface="Cambria Math" panose="02040503050406030204" pitchFamily="18" charset="0"/>
                          </a:rPr>
                          <m:t>𝑛</m:t>
                        </m:r>
                        <m:sSup>
                          <m:sSupPr>
                            <m:ctrlPr>
                              <a:rPr lang="en-GB" i="1">
                                <a:latin typeface="Cambria Math" panose="02040503050406030204" pitchFamily="18" charset="0"/>
                              </a:rPr>
                            </m:ctrlPr>
                          </m:sSupPr>
                          <m:e>
                            <m:acc>
                              <m:accPr>
                                <m:chr m:val="̅"/>
                                <m:ctrlPr>
                                  <a:rPr lang="en-GB" i="1">
                                    <a:latin typeface="Cambria Math" panose="02040503050406030204" pitchFamily="18" charset="0"/>
                                  </a:rPr>
                                </m:ctrlPr>
                              </m:accPr>
                              <m:e>
                                <m:r>
                                  <a:rPr lang="en-GB" i="1">
                                    <a:latin typeface="Cambria Math" panose="02040503050406030204" pitchFamily="18" charset="0"/>
                                  </a:rPr>
                                  <m:t>𝑋</m:t>
                                </m:r>
                              </m:e>
                            </m:acc>
                          </m:e>
                          <m:sup>
                            <m:r>
                              <a:rPr lang="en-GB" i="1">
                                <a:latin typeface="Cambria Math" panose="02040503050406030204" pitchFamily="18" charset="0"/>
                              </a:rPr>
                              <m:t>2</m:t>
                            </m:r>
                          </m:sup>
                        </m:sSup>
                      </m:e>
                    </m:d>
                  </m:oMath>
                </a14:m>
                <a:r>
                  <a:rPr lang="en-GB" dirty="0"/>
                  <a:t> is an unbiased estimator for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𝜎</m:t>
                        </m:r>
                      </m:e>
                      <m:sup>
                        <m:r>
                          <a:rPr lang="en-GB" i="1">
                            <a:latin typeface="Cambria Math" panose="02040503050406030204" pitchFamily="18" charset="0"/>
                          </a:rPr>
                          <m:t>2</m:t>
                        </m:r>
                      </m:sup>
                    </m:sSup>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323528" y="584775"/>
                <a:ext cx="8352928" cy="484941"/>
              </a:xfrm>
              <a:prstGeom prst="rect">
                <a:avLst/>
              </a:prstGeom>
              <a:blipFill rotWithShape="0">
                <a:blip r:embed="rId4"/>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7" name="Rectangle 6"/>
          <p:cNvSpPr/>
          <p:nvPr/>
        </p:nvSpPr>
        <p:spPr>
          <a:xfrm>
            <a:off x="2267744" y="1066746"/>
            <a:ext cx="1008112" cy="3460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Rectangle 7"/>
          <p:cNvSpPr/>
          <p:nvPr/>
        </p:nvSpPr>
        <p:spPr>
          <a:xfrm>
            <a:off x="2267744" y="1412775"/>
            <a:ext cx="558583" cy="5407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9" name="Rectangle 8"/>
          <p:cNvSpPr/>
          <p:nvPr/>
        </p:nvSpPr>
        <p:spPr>
          <a:xfrm>
            <a:off x="5718836" y="1371212"/>
            <a:ext cx="558583" cy="5407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1835696" y="2060848"/>
            <a:ext cx="792088" cy="5407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769290" y="2982191"/>
            <a:ext cx="1987274" cy="505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3399090" y="3487359"/>
            <a:ext cx="2357474" cy="505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3640653" y="4658180"/>
            <a:ext cx="2357474" cy="505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3146793" y="5163347"/>
            <a:ext cx="2848761" cy="5412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3146793" y="5704608"/>
            <a:ext cx="2848761" cy="5412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a:hlinkClick r:id="rId5" action="ppaction://hlinksldjump"/>
          </p:cNvPr>
          <p:cNvSpPr/>
          <p:nvPr/>
        </p:nvSpPr>
        <p:spPr>
          <a:xfrm>
            <a:off x="6588805" y="5741813"/>
            <a:ext cx="1330496" cy="504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&lt;Back &gt;</a:t>
            </a:r>
          </a:p>
        </p:txBody>
      </p: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236</a:t>
            </a:fld>
            <a:endParaRPr lang="en-GB"/>
          </a:p>
        </p:txBody>
      </p:sp>
    </p:spTree>
    <p:extLst>
      <p:ext uri="{BB962C8B-B14F-4D97-AF65-F5344CB8AC3E}">
        <p14:creationId xmlns:p14="http://schemas.microsoft.com/office/powerpoint/2010/main" val="4934260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8" restart="whenNotActive" fill="hold" evtFilter="cancelBubble" nodeType="interactiveSeq">
                <p:stCondLst>
                  <p:cond evt="onClick" delay="0">
                    <p:tgtEl>
                      <p:spTgt spid="13"/>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44" restart="whenNotActive" fill="hold" evtFilter="cancelBubble" nodeType="interactiveSeq">
                <p:stCondLst>
                  <p:cond evt="onClick" delay="0">
                    <p:tgtEl>
                      <p:spTgt spid="14"/>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50" restart="whenNotActive" fill="hold" evtFilter="cancelBubble" nodeType="interactiveSeq">
                <p:stCondLst>
                  <p:cond evt="onClick" delay="0">
                    <p:tgtEl>
                      <p:spTgt spid="15"/>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797182"/>
            <a:ext cx="9142856" cy="24107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Testing a Model</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980728"/>
            <a:ext cx="7416824" cy="369332"/>
          </a:xfrm>
          <a:prstGeom prst="rect">
            <a:avLst/>
          </a:prstGeom>
          <a:noFill/>
        </p:spPr>
        <p:txBody>
          <a:bodyPr wrap="square" rtlCol="0">
            <a:spAutoFit/>
          </a:bodyPr>
          <a:lstStyle/>
          <a:p>
            <a:r>
              <a:rPr lang="en-GB" dirty="0"/>
              <a:t>Going back to previous Chapter, we had the idea of modelling:</a:t>
            </a:r>
          </a:p>
        </p:txBody>
      </p:sp>
      <p:sp>
        <p:nvSpPr>
          <p:cNvPr id="6" name="Rectangle 5"/>
          <p:cNvSpPr/>
          <p:nvPr/>
        </p:nvSpPr>
        <p:spPr>
          <a:xfrm>
            <a:off x="1835696" y="2420888"/>
            <a:ext cx="158417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800" dirty="0"/>
              <a:t>Data</a:t>
            </a:r>
          </a:p>
        </p:txBody>
      </p:sp>
      <p:sp>
        <p:nvSpPr>
          <p:cNvPr id="7" name="Rectangle 6"/>
          <p:cNvSpPr/>
          <p:nvPr/>
        </p:nvSpPr>
        <p:spPr>
          <a:xfrm>
            <a:off x="6037893" y="2420888"/>
            <a:ext cx="1584176"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800" dirty="0"/>
              <a:t>Model</a:t>
            </a:r>
          </a:p>
        </p:txBody>
      </p:sp>
      <p:sp>
        <p:nvSpPr>
          <p:cNvPr id="8" name="Right Arrow 7"/>
          <p:cNvSpPr/>
          <p:nvPr/>
        </p:nvSpPr>
        <p:spPr>
          <a:xfrm>
            <a:off x="3419871" y="2708920"/>
            <a:ext cx="2618021" cy="2880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 name="TextBox 8"/>
          <p:cNvSpPr txBox="1"/>
          <p:nvPr/>
        </p:nvSpPr>
        <p:spPr>
          <a:xfrm>
            <a:off x="3419872" y="2348880"/>
            <a:ext cx="2592288" cy="369332"/>
          </a:xfrm>
          <a:prstGeom prst="rect">
            <a:avLst/>
          </a:prstGeom>
          <a:noFill/>
        </p:spPr>
        <p:txBody>
          <a:bodyPr wrap="square" rtlCol="0">
            <a:spAutoFit/>
          </a:bodyPr>
          <a:lstStyle/>
          <a:p>
            <a:r>
              <a:rPr lang="en-GB" dirty="0"/>
              <a:t>Simplifying assumptions</a:t>
            </a:r>
          </a:p>
        </p:txBody>
      </p:sp>
      <p:sp>
        <p:nvSpPr>
          <p:cNvPr id="10" name="TextBox 9"/>
          <p:cNvSpPr txBox="1"/>
          <p:nvPr/>
        </p:nvSpPr>
        <p:spPr>
          <a:xfrm>
            <a:off x="1443608" y="3356992"/>
            <a:ext cx="2592288" cy="584775"/>
          </a:xfrm>
          <a:prstGeom prst="rect">
            <a:avLst/>
          </a:prstGeom>
          <a:noFill/>
        </p:spPr>
        <p:txBody>
          <a:bodyPr wrap="square" rtlCol="0">
            <a:spAutoFit/>
          </a:bodyPr>
          <a:lstStyle/>
          <a:p>
            <a:r>
              <a:rPr lang="en-GB" sz="1600" dirty="0">
                <a:solidFill>
                  <a:schemeClr val="accent3"/>
                </a:solidFill>
              </a:rPr>
              <a:t>e.g. Collected heights of people in the population</a:t>
            </a:r>
          </a:p>
        </p:txBody>
      </p:sp>
      <mc:AlternateContent xmlns:mc="http://schemas.openxmlformats.org/markup-compatibility/2006" xmlns:a14="http://schemas.microsoft.com/office/drawing/2010/main">
        <mc:Choice Requires="a14">
          <p:sp>
            <p:nvSpPr>
              <p:cNvPr id="11" name="TextBox 10"/>
              <p:cNvSpPr txBox="1"/>
              <p:nvPr/>
            </p:nvSpPr>
            <p:spPr>
              <a:xfrm>
                <a:off x="5479503" y="3395320"/>
                <a:ext cx="2700955" cy="584775"/>
              </a:xfrm>
              <a:prstGeom prst="rect">
                <a:avLst/>
              </a:prstGeom>
              <a:noFill/>
            </p:spPr>
            <p:txBody>
              <a:bodyPr wrap="square" rtlCol="0">
                <a:spAutoFit/>
              </a:bodyPr>
              <a:lstStyle/>
              <a:p>
                <a:r>
                  <a:rPr lang="en-GB" sz="1600" dirty="0">
                    <a:solidFill>
                      <a:schemeClr val="accent3"/>
                    </a:solidFill>
                  </a:rPr>
                  <a:t>e.g. Normal distribution using </a:t>
                </a:r>
                <a14:m>
                  <m:oMath xmlns:m="http://schemas.openxmlformats.org/officeDocument/2006/math">
                    <m:r>
                      <a:rPr lang="en-GB" sz="1600" b="0" i="1" smtClean="0">
                        <a:solidFill>
                          <a:schemeClr val="accent3"/>
                        </a:solidFill>
                        <a:latin typeface="Cambria Math" panose="02040503050406030204" pitchFamily="18" charset="0"/>
                      </a:rPr>
                      <m:t>𝜇</m:t>
                    </m:r>
                  </m:oMath>
                </a14:m>
                <a:r>
                  <a:rPr lang="en-GB" sz="1600" dirty="0">
                    <a:solidFill>
                      <a:schemeClr val="accent3"/>
                    </a:solidFill>
                  </a:rPr>
                  <a:t> and </a:t>
                </a:r>
                <a14:m>
                  <m:oMath xmlns:m="http://schemas.openxmlformats.org/officeDocument/2006/math">
                    <m:sSup>
                      <m:sSupPr>
                        <m:ctrlPr>
                          <a:rPr lang="en-GB" sz="1600" b="0" i="1" smtClean="0">
                            <a:solidFill>
                              <a:schemeClr val="accent3"/>
                            </a:solidFill>
                            <a:latin typeface="Cambria Math" panose="02040503050406030204" pitchFamily="18" charset="0"/>
                          </a:rPr>
                        </m:ctrlPr>
                      </m:sSupPr>
                      <m:e>
                        <m:r>
                          <a:rPr lang="en-GB" sz="1600" b="0" i="1" smtClean="0">
                            <a:solidFill>
                              <a:schemeClr val="accent3"/>
                            </a:solidFill>
                            <a:latin typeface="Cambria Math" panose="02040503050406030204" pitchFamily="18" charset="0"/>
                          </a:rPr>
                          <m:t>𝜎</m:t>
                        </m:r>
                      </m:e>
                      <m:sup>
                        <m:r>
                          <a:rPr lang="en-GB" sz="1600" b="0" i="1" smtClean="0">
                            <a:solidFill>
                              <a:schemeClr val="accent3"/>
                            </a:solidFill>
                            <a:latin typeface="Cambria Math" panose="02040503050406030204" pitchFamily="18" charset="0"/>
                          </a:rPr>
                          <m:t>2</m:t>
                        </m:r>
                      </m:sup>
                    </m:sSup>
                  </m:oMath>
                </a14:m>
                <a:r>
                  <a:rPr lang="en-GB" sz="1600" dirty="0">
                    <a:solidFill>
                      <a:schemeClr val="accent3"/>
                    </a:solidFill>
                  </a:rPr>
                  <a:t> from data.</a:t>
                </a:r>
              </a:p>
            </p:txBody>
          </p:sp>
        </mc:Choice>
        <mc:Fallback xmlns="">
          <p:sp>
            <p:nvSpPr>
              <p:cNvPr id="11" name="TextBox 10"/>
              <p:cNvSpPr txBox="1">
                <a:spLocks noRot="1" noChangeAspect="1" noMove="1" noResize="1" noEditPoints="1" noAdjustHandles="1" noChangeArrowheads="1" noChangeShapeType="1" noTextEdit="1"/>
              </p:cNvSpPr>
              <p:nvPr/>
            </p:nvSpPr>
            <p:spPr>
              <a:xfrm>
                <a:off x="5479503" y="3395320"/>
                <a:ext cx="2700955" cy="584775"/>
              </a:xfrm>
              <a:prstGeom prst="rect">
                <a:avLst/>
              </a:prstGeom>
              <a:blipFill rotWithShape="0">
                <a:blip r:embed="rId2"/>
                <a:stretch>
                  <a:fillRect l="-1354" t="-3125" r="-226" b="-12500"/>
                </a:stretch>
              </a:blipFill>
            </p:spPr>
            <p:txBody>
              <a:bodyPr/>
              <a:lstStyle/>
              <a:p>
                <a:r>
                  <a:rPr lang="en-GB">
                    <a:noFill/>
                  </a:rPr>
                  <a:t> </a:t>
                </a:r>
              </a:p>
            </p:txBody>
          </p:sp>
        </mc:Fallback>
      </mc:AlternateContent>
      <p:sp>
        <p:nvSpPr>
          <p:cNvPr id="12" name="TextBox 11"/>
          <p:cNvSpPr txBox="1"/>
          <p:nvPr/>
        </p:nvSpPr>
        <p:spPr>
          <a:xfrm>
            <a:off x="539552" y="4219345"/>
            <a:ext cx="8136904" cy="2031325"/>
          </a:xfrm>
          <a:prstGeom prst="rect">
            <a:avLst/>
          </a:prstGeom>
          <a:noFill/>
        </p:spPr>
        <p:txBody>
          <a:bodyPr wrap="square" rtlCol="0">
            <a:spAutoFit/>
          </a:bodyPr>
          <a:lstStyle/>
          <a:p>
            <a:r>
              <a:rPr lang="en-GB" dirty="0"/>
              <a:t>Why might we want to use a model for a data?</a:t>
            </a:r>
          </a:p>
          <a:p>
            <a:r>
              <a:rPr lang="en-GB" b="1" dirty="0"/>
              <a:t>It often makes calculations from the data easier, e.g. for heights in the population, if we assume a Normal Distribution, we could then calculate probabilities of someone having a given height range. This might be difficult if we used the raw data.</a:t>
            </a:r>
          </a:p>
          <a:p>
            <a:endParaRPr lang="en-GB" dirty="0"/>
          </a:p>
          <a:p>
            <a:r>
              <a:rPr lang="en-GB" dirty="0"/>
              <a:t>This chapter mostly concerns </a:t>
            </a:r>
            <a:r>
              <a:rPr lang="en-GB" b="1" dirty="0"/>
              <a:t>how well a chosen model fits the observed data</a:t>
            </a:r>
            <a:r>
              <a:rPr lang="en-GB" dirty="0"/>
              <a:t>.</a:t>
            </a:r>
          </a:p>
          <a:p>
            <a:r>
              <a:rPr lang="en-GB" dirty="0"/>
              <a:t>If our simplifying assumptions were justified, we should find the model is a good fit.</a:t>
            </a:r>
          </a:p>
        </p:txBody>
      </p:sp>
      <p:sp>
        <p:nvSpPr>
          <p:cNvPr id="13" name="Rectangle 12"/>
          <p:cNvSpPr/>
          <p:nvPr/>
        </p:nvSpPr>
        <p:spPr>
          <a:xfrm>
            <a:off x="611560" y="4563076"/>
            <a:ext cx="8064896" cy="8821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237</a:t>
            </a:fld>
            <a:endParaRPr lang="en-GB"/>
          </a:p>
        </p:txBody>
      </p:sp>
    </p:spTree>
    <p:extLst>
      <p:ext uri="{BB962C8B-B14F-4D97-AF65-F5344CB8AC3E}">
        <p14:creationId xmlns:p14="http://schemas.microsoft.com/office/powerpoint/2010/main" val="2674821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Expected Frequency vs Observed Frequencies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853" y="1338610"/>
              <a:ext cx="7186975" cy="1381760"/>
            </p:xfrm>
            <a:graphic>
              <a:graphicData uri="http://schemas.openxmlformats.org/drawingml/2006/table">
                <a:tbl>
                  <a:tblPr firstCol="1" bandRow="1">
                    <a:tableStyleId>{073A0DAA-6AF3-43AB-8588-CEC1D06C72B9}</a:tableStyleId>
                  </a:tblPr>
                  <a:tblGrid>
                    <a:gridCol w="1961833">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GB" dirty="0"/>
                            <a:t>Number</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extLst>
                      <a:ext uri="{0D108BD9-81ED-4DB2-BD59-A6C34878D82A}">
                        <a16:rowId xmlns:a16="http://schemas.microsoft.com/office/drawing/2014/main" val="10000"/>
                      </a:ext>
                    </a:extLst>
                  </a:tr>
                  <a:tr h="370840">
                    <a:tc>
                      <a:txBody>
                        <a:bodyPr/>
                        <a:lstStyle/>
                        <a:p>
                          <a:r>
                            <a:rPr lang="en-GB" dirty="0"/>
                            <a:t>Observed Freq,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𝑶</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23</a:t>
                          </a:r>
                        </a:p>
                      </a:txBody>
                      <a:tcPr/>
                    </a:tc>
                    <a:tc>
                      <a:txBody>
                        <a:bodyPr/>
                        <a:lstStyle/>
                        <a:p>
                          <a:pPr algn="ctr"/>
                          <a:r>
                            <a:rPr lang="en-GB" dirty="0"/>
                            <a:t>15</a:t>
                          </a:r>
                        </a:p>
                      </a:txBody>
                      <a:tcPr/>
                    </a:tc>
                    <a:tc>
                      <a:txBody>
                        <a:bodyPr/>
                        <a:lstStyle/>
                        <a:p>
                          <a:pPr algn="ctr"/>
                          <a:r>
                            <a:rPr lang="en-GB" dirty="0"/>
                            <a:t>25</a:t>
                          </a:r>
                        </a:p>
                      </a:txBody>
                      <a:tcPr/>
                    </a:tc>
                    <a:tc>
                      <a:txBody>
                        <a:bodyPr/>
                        <a:lstStyle/>
                        <a:p>
                          <a:pPr algn="ctr"/>
                          <a:r>
                            <a:rPr lang="en-GB" dirty="0"/>
                            <a:t>18</a:t>
                          </a:r>
                        </a:p>
                      </a:txBody>
                      <a:tcPr/>
                    </a:tc>
                    <a:tc>
                      <a:txBody>
                        <a:bodyPr/>
                        <a:lstStyle/>
                        <a:p>
                          <a:pPr algn="ctr"/>
                          <a:r>
                            <a:rPr lang="en-GB" dirty="0"/>
                            <a:t>21</a:t>
                          </a:r>
                        </a:p>
                      </a:txBody>
                      <a:tcPr/>
                    </a:tc>
                    <a:tc>
                      <a:txBody>
                        <a:bodyPr/>
                        <a:lstStyle/>
                        <a:p>
                          <a:pPr algn="ctr"/>
                          <a:r>
                            <a:rPr lang="en-GB" dirty="0"/>
                            <a:t>18</a:t>
                          </a:r>
                        </a:p>
                      </a:txBody>
                      <a:tcPr/>
                    </a:tc>
                    <a:extLst>
                      <a:ext uri="{0D108BD9-81ED-4DB2-BD59-A6C34878D82A}">
                        <a16:rowId xmlns:a16="http://schemas.microsoft.com/office/drawing/2014/main" val="10001"/>
                      </a:ext>
                    </a:extLst>
                  </a:tr>
                  <a:tr h="370840">
                    <a:tc>
                      <a:txBody>
                        <a:bodyPr/>
                        <a:lstStyle/>
                        <a:p>
                          <a:r>
                            <a:rPr lang="en-GB" dirty="0"/>
                            <a:t>Expected Freq</a:t>
                          </a:r>
                        </a:p>
                        <a:p>
                          <a:r>
                            <a:rPr lang="en-GB" dirty="0"/>
                            <a:t>if fair die,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𝑬</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2193635187"/>
                  </p:ext>
                </p:extLst>
              </p:nvPr>
            </p:nvGraphicFramePr>
            <p:xfrm>
              <a:off x="755853" y="1338610"/>
              <a:ext cx="7186975" cy="1381760"/>
            </p:xfrm>
            <a:graphic>
              <a:graphicData uri="http://schemas.openxmlformats.org/drawingml/2006/table">
                <a:tbl>
                  <a:tblPr firstCol="1" bandRow="1">
                    <a:tableStyleId>{073A0DAA-6AF3-43AB-8588-CEC1D06C72B9}</a:tableStyleId>
                  </a:tblPr>
                  <a:tblGrid>
                    <a:gridCol w="1961833"/>
                    <a:gridCol w="870857"/>
                    <a:gridCol w="870857"/>
                    <a:gridCol w="870857"/>
                    <a:gridCol w="870857"/>
                    <a:gridCol w="870857"/>
                    <a:gridCol w="870857"/>
                  </a:tblGrid>
                  <a:tr h="370840">
                    <a:tc>
                      <a:txBody>
                        <a:bodyPr/>
                        <a:lstStyle/>
                        <a:p>
                          <a:r>
                            <a:rPr lang="en-GB" dirty="0" smtClean="0"/>
                            <a:t>Number</a:t>
                          </a:r>
                          <a:endParaRPr lang="en-GB" dirty="0"/>
                        </a:p>
                      </a:txBody>
                      <a:tcPr/>
                    </a:tc>
                    <a:tc>
                      <a:txBody>
                        <a:bodyPr/>
                        <a:lstStyle/>
                        <a:p>
                          <a:pPr algn="ctr"/>
                          <a:r>
                            <a:rPr lang="en-GB" dirty="0" smtClean="0"/>
                            <a:t>1</a:t>
                          </a:r>
                          <a:endParaRPr lang="en-GB" dirty="0"/>
                        </a:p>
                      </a:txBody>
                      <a:tcPr/>
                    </a:tc>
                    <a:tc>
                      <a:txBody>
                        <a:bodyPr/>
                        <a:lstStyle/>
                        <a:p>
                          <a:pPr algn="ctr"/>
                          <a:r>
                            <a:rPr lang="en-GB" dirty="0" smtClean="0"/>
                            <a:t>2</a:t>
                          </a:r>
                          <a:endParaRPr lang="en-GB" dirty="0"/>
                        </a:p>
                      </a:txBody>
                      <a:tcPr/>
                    </a:tc>
                    <a:tc>
                      <a:txBody>
                        <a:bodyPr/>
                        <a:lstStyle/>
                        <a:p>
                          <a:pPr algn="ctr"/>
                          <a:r>
                            <a:rPr lang="en-GB" dirty="0" smtClean="0"/>
                            <a:t>3</a:t>
                          </a:r>
                          <a:endParaRPr lang="en-GB" dirty="0"/>
                        </a:p>
                      </a:txBody>
                      <a:tcPr/>
                    </a:tc>
                    <a:tc>
                      <a:txBody>
                        <a:bodyPr/>
                        <a:lstStyle/>
                        <a:p>
                          <a:pPr algn="ctr"/>
                          <a:r>
                            <a:rPr lang="en-GB" dirty="0" smtClean="0"/>
                            <a:t>4</a:t>
                          </a:r>
                          <a:endParaRPr lang="en-GB" dirty="0"/>
                        </a:p>
                      </a:txBody>
                      <a:tcPr/>
                    </a:tc>
                    <a:tc>
                      <a:txBody>
                        <a:bodyPr/>
                        <a:lstStyle/>
                        <a:p>
                          <a:pPr algn="ctr"/>
                          <a:r>
                            <a:rPr lang="en-GB" dirty="0" smtClean="0"/>
                            <a:t>5</a:t>
                          </a:r>
                          <a:endParaRPr lang="en-GB" dirty="0"/>
                        </a:p>
                      </a:txBody>
                      <a:tcPr/>
                    </a:tc>
                    <a:tc>
                      <a:txBody>
                        <a:bodyPr/>
                        <a:lstStyle/>
                        <a:p>
                          <a:pPr algn="ctr"/>
                          <a:r>
                            <a:rPr lang="en-GB" dirty="0" smtClean="0"/>
                            <a:t>6</a:t>
                          </a:r>
                          <a:endParaRPr lang="en-GB" dirty="0"/>
                        </a:p>
                      </a:txBody>
                      <a:tcPr/>
                    </a:tc>
                  </a:tr>
                  <a:tr h="370840">
                    <a:tc>
                      <a:txBody>
                        <a:bodyPr/>
                        <a:lstStyle/>
                        <a:p>
                          <a:endParaRPr lang="en-US"/>
                        </a:p>
                      </a:txBody>
                      <a:tcPr>
                        <a:blipFill rotWithShape="0">
                          <a:blip r:embed="rId2"/>
                          <a:stretch>
                            <a:fillRect l="-311" t="-108197" r="-267391" b="-198361"/>
                          </a:stretch>
                        </a:blipFill>
                      </a:tcPr>
                    </a:tc>
                    <a:tc>
                      <a:txBody>
                        <a:bodyPr/>
                        <a:lstStyle/>
                        <a:p>
                          <a:pPr algn="ctr"/>
                          <a:r>
                            <a:rPr lang="en-GB" dirty="0" smtClean="0"/>
                            <a:t>23</a:t>
                          </a:r>
                          <a:endParaRPr lang="en-GB" dirty="0"/>
                        </a:p>
                      </a:txBody>
                      <a:tcPr/>
                    </a:tc>
                    <a:tc>
                      <a:txBody>
                        <a:bodyPr/>
                        <a:lstStyle/>
                        <a:p>
                          <a:pPr algn="ctr"/>
                          <a:r>
                            <a:rPr lang="en-GB" dirty="0" smtClean="0"/>
                            <a:t>15</a:t>
                          </a:r>
                          <a:endParaRPr lang="en-GB" dirty="0"/>
                        </a:p>
                      </a:txBody>
                      <a:tcPr/>
                    </a:tc>
                    <a:tc>
                      <a:txBody>
                        <a:bodyPr/>
                        <a:lstStyle/>
                        <a:p>
                          <a:pPr algn="ctr"/>
                          <a:r>
                            <a:rPr lang="en-GB" dirty="0" smtClean="0"/>
                            <a:t>25</a:t>
                          </a:r>
                          <a:endParaRPr lang="en-GB" dirty="0"/>
                        </a:p>
                      </a:txBody>
                      <a:tcPr/>
                    </a:tc>
                    <a:tc>
                      <a:txBody>
                        <a:bodyPr/>
                        <a:lstStyle/>
                        <a:p>
                          <a:pPr algn="ctr"/>
                          <a:r>
                            <a:rPr lang="en-GB" dirty="0" smtClean="0"/>
                            <a:t>18</a:t>
                          </a:r>
                          <a:endParaRPr lang="en-GB" dirty="0"/>
                        </a:p>
                      </a:txBody>
                      <a:tcPr/>
                    </a:tc>
                    <a:tc>
                      <a:txBody>
                        <a:bodyPr/>
                        <a:lstStyle/>
                        <a:p>
                          <a:pPr algn="ctr"/>
                          <a:r>
                            <a:rPr lang="en-GB" dirty="0" smtClean="0"/>
                            <a:t>21</a:t>
                          </a:r>
                          <a:endParaRPr lang="en-GB" dirty="0"/>
                        </a:p>
                      </a:txBody>
                      <a:tcPr/>
                    </a:tc>
                    <a:tc>
                      <a:txBody>
                        <a:bodyPr/>
                        <a:lstStyle/>
                        <a:p>
                          <a:pPr algn="ctr"/>
                          <a:r>
                            <a:rPr lang="en-GB" dirty="0" smtClean="0"/>
                            <a:t>18</a:t>
                          </a:r>
                          <a:endParaRPr lang="en-GB" dirty="0"/>
                        </a:p>
                      </a:txBody>
                      <a:tcPr/>
                    </a:tc>
                  </a:tr>
                  <a:tr h="640080">
                    <a:tc>
                      <a:txBody>
                        <a:bodyPr/>
                        <a:lstStyle/>
                        <a:p>
                          <a:endParaRPr lang="en-US"/>
                        </a:p>
                      </a:txBody>
                      <a:tcPr>
                        <a:blipFill rotWithShape="0">
                          <a:blip r:embed="rId2"/>
                          <a:stretch>
                            <a:fillRect l="-311" t="-119811" r="-267391" b="-14151"/>
                          </a:stretch>
                        </a:blipFill>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bl>
              </a:graphicData>
            </a:graphic>
          </p:graphicFrame>
        </mc:Fallback>
      </mc:AlternateContent>
      <p:sp>
        <p:nvSpPr>
          <p:cNvPr id="6" name="TextBox 5"/>
          <p:cNvSpPr txBox="1"/>
          <p:nvPr/>
        </p:nvSpPr>
        <p:spPr>
          <a:xfrm>
            <a:off x="56372" y="692696"/>
            <a:ext cx="8856984" cy="369332"/>
          </a:xfrm>
          <a:prstGeom prst="rect">
            <a:avLst/>
          </a:prstGeom>
          <a:noFill/>
        </p:spPr>
        <p:txBody>
          <a:bodyPr wrap="square" rtlCol="0">
            <a:spAutoFit/>
          </a:bodyPr>
          <a:lstStyle/>
          <a:p>
            <a:r>
              <a:rPr lang="en-GB" dirty="0"/>
              <a:t>I throw a die (which may be fair) 120 times and observe the counts of each possible number.</a:t>
            </a:r>
          </a:p>
        </p:txBody>
      </p:sp>
      <p:sp>
        <p:nvSpPr>
          <p:cNvPr id="7" name="TextBox 6"/>
          <p:cNvSpPr txBox="1"/>
          <p:nvPr/>
        </p:nvSpPr>
        <p:spPr>
          <a:xfrm>
            <a:off x="395536" y="2996952"/>
            <a:ext cx="7848872" cy="1477328"/>
          </a:xfrm>
          <a:prstGeom prst="rect">
            <a:avLst/>
          </a:prstGeom>
          <a:noFill/>
        </p:spPr>
        <p:txBody>
          <a:bodyPr wrap="square" rtlCol="0">
            <a:spAutoFit/>
          </a:bodyPr>
          <a:lstStyle/>
          <a:p>
            <a:r>
              <a:rPr lang="en-GB" dirty="0"/>
              <a:t>An obvious thing we might want to do is hypothesise whether or not the die is fair based on the counts seen.</a:t>
            </a:r>
          </a:p>
          <a:p>
            <a:endParaRPr lang="en-GB" dirty="0"/>
          </a:p>
          <a:p>
            <a:r>
              <a:rPr lang="en-GB" dirty="0"/>
              <a:t>We need some sensible way to measure the difference between the observed and expected frequencies.  </a:t>
            </a:r>
          </a:p>
        </p:txBody>
      </p:sp>
      <mc:AlternateContent xmlns:mc="http://schemas.openxmlformats.org/markup-compatibility/2006" xmlns:a14="http://schemas.microsoft.com/office/drawing/2010/main">
        <mc:Choice Requires="a14">
          <p:sp>
            <p:nvSpPr>
              <p:cNvPr id="8" name="TextBox 7"/>
              <p:cNvSpPr txBox="1"/>
              <p:nvPr/>
            </p:nvSpPr>
            <p:spPr>
              <a:xfrm>
                <a:off x="1259632" y="4553067"/>
                <a:ext cx="4536504" cy="1125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Measure of goodness of fit:</a:t>
                </a:r>
              </a:p>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f>
                            <m:fPr>
                              <m:ctrlPr>
                                <a:rPr lang="en-GB" i="1">
                                  <a:latin typeface="Cambria Math" panose="02040503050406030204" pitchFamily="18" charset="0"/>
                                </a:rPr>
                              </m:ctrlPr>
                            </m:fPr>
                            <m:num>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sub>
                                      </m:sSub>
                                    </m:e>
                                  </m:d>
                                </m:e>
                                <m:sup>
                                  <m:r>
                                    <a:rPr lang="en-GB" i="1">
                                      <a:latin typeface="Cambria Math" panose="02040503050406030204" pitchFamily="18" charset="0"/>
                                    </a:rPr>
                                    <m:t>2</m:t>
                                  </m:r>
                                </m:sup>
                              </m:sSup>
                            </m:num>
                            <m:den>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sub>
                              </m:sSub>
                            </m:den>
                          </m:f>
                        </m:e>
                      </m:nary>
                      <m:r>
                        <a:rPr lang="en-GB" b="0" i="1" smtClean="0">
                          <a:latin typeface="Cambria Math" panose="02040503050406030204" pitchFamily="18" charset="0"/>
                        </a:rPr>
                        <m:t>    =</m:t>
                      </m:r>
                      <m:nary>
                        <m:naryPr>
                          <m:chr m:val="∑"/>
                          <m:subHide m:val="on"/>
                          <m:supHide m:val="on"/>
                          <m:ctrlPr>
                            <a:rPr lang="en-GB" b="0" i="1" smtClean="0">
                              <a:latin typeface="Cambria Math" panose="02040503050406030204" pitchFamily="18" charset="0"/>
                            </a:rPr>
                          </m:ctrlPr>
                        </m:naryPr>
                        <m:sub/>
                        <m:sup/>
                        <m:e>
                          <m:f>
                            <m:fPr>
                              <m:ctrlPr>
                                <a:rPr lang="en-GB" i="1">
                                  <a:latin typeface="Cambria Math" panose="02040503050406030204" pitchFamily="18" charset="0"/>
                                </a:rPr>
                              </m:ctrlPr>
                            </m:fPr>
                            <m:num>
                              <m:sSubSup>
                                <m:sSubSupPr>
                                  <m:ctrlPr>
                                    <a:rPr lang="en-GB" i="1">
                                      <a:latin typeface="Cambria Math" panose="02040503050406030204" pitchFamily="18" charset="0"/>
                                    </a:rPr>
                                  </m:ctrlPr>
                                </m:sSubSupPr>
                                <m:e>
                                  <m:r>
                                    <a:rPr lang="en-GB" i="1">
                                      <a:latin typeface="Cambria Math" panose="02040503050406030204" pitchFamily="18" charset="0"/>
                                    </a:rPr>
                                    <m:t>𝑂</m:t>
                                  </m:r>
                                </m:e>
                                <m:sub>
                                  <m:r>
                                    <a:rPr lang="en-GB" i="1">
                                      <a:latin typeface="Cambria Math" panose="02040503050406030204" pitchFamily="18" charset="0"/>
                                    </a:rPr>
                                    <m:t>𝑖</m:t>
                                  </m:r>
                                </m:sub>
                                <m:sup>
                                  <m:r>
                                    <a:rPr lang="en-GB" i="1">
                                      <a:latin typeface="Cambria Math" panose="02040503050406030204" pitchFamily="18" charset="0"/>
                                    </a:rPr>
                                    <m:t>2</m:t>
                                  </m:r>
                                </m:sup>
                              </m:sSubSup>
                            </m:num>
                            <m:den>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sub>
                              </m:sSub>
                            </m:den>
                          </m:f>
                        </m:e>
                      </m:nary>
                      <m:r>
                        <a:rPr lang="en-GB" b="0" i="1" smtClean="0">
                          <a:latin typeface="Cambria Math" panose="02040503050406030204" pitchFamily="18" charset="0"/>
                        </a:rPr>
                        <m:t>  −</m:t>
                      </m:r>
                      <m:r>
                        <a:rPr lang="en-GB" b="0" i="1" smtClean="0">
                          <a:latin typeface="Cambria Math" panose="02040503050406030204" pitchFamily="18" charset="0"/>
                        </a:rPr>
                        <m:t>𝑁</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1259632" y="4553067"/>
                <a:ext cx="4536504" cy="1125565"/>
              </a:xfrm>
              <a:prstGeom prst="rect">
                <a:avLst/>
              </a:prstGeom>
              <a:blipFill rotWithShape="0">
                <a:blip r:embed="rId3"/>
                <a:stretch>
                  <a:fillRect l="-936" t="-2646"/>
                </a:stretch>
              </a:blipFill>
            </p:spPr>
            <p:txBody>
              <a:bodyPr/>
              <a:lstStyle/>
              <a:p>
                <a:r>
                  <a:rPr lang="en-GB">
                    <a:noFill/>
                  </a:rPr>
                  <a:t> </a:t>
                </a:r>
              </a:p>
            </p:txBody>
          </p:sp>
        </mc:Fallback>
      </mc:AlternateContent>
      <p:sp>
        <p:nvSpPr>
          <p:cNvPr id="9" name="TextBox 8"/>
          <p:cNvSpPr txBox="1"/>
          <p:nvPr/>
        </p:nvSpPr>
        <p:spPr>
          <a:xfrm>
            <a:off x="575556" y="5877272"/>
            <a:ext cx="2952328" cy="584775"/>
          </a:xfrm>
          <a:prstGeom prst="rect">
            <a:avLst/>
          </a:prstGeom>
          <a:noFill/>
        </p:spPr>
        <p:txBody>
          <a:bodyPr wrap="square" rtlCol="0">
            <a:spAutoFit/>
          </a:bodyPr>
          <a:lstStyle/>
          <a:p>
            <a:r>
              <a:rPr lang="en-GB" sz="1600" b="1" dirty="0"/>
              <a:t>Why the squared?</a:t>
            </a:r>
          </a:p>
          <a:p>
            <a:r>
              <a:rPr lang="en-GB" sz="1600" dirty="0"/>
              <a:t>It ensures difference is positive. </a:t>
            </a:r>
          </a:p>
        </p:txBody>
      </p:sp>
      <mc:AlternateContent xmlns:mc="http://schemas.openxmlformats.org/markup-compatibility/2006" xmlns:a14="http://schemas.microsoft.com/office/drawing/2010/main">
        <mc:Choice Requires="a14">
          <p:sp>
            <p:nvSpPr>
              <p:cNvPr id="10" name="TextBox 9"/>
              <p:cNvSpPr txBox="1"/>
              <p:nvPr/>
            </p:nvSpPr>
            <p:spPr>
              <a:xfrm>
                <a:off x="3419872" y="5860713"/>
                <a:ext cx="5040560" cy="830997"/>
              </a:xfrm>
              <a:prstGeom prst="rect">
                <a:avLst/>
              </a:prstGeom>
              <a:noFill/>
            </p:spPr>
            <p:txBody>
              <a:bodyPr wrap="square" rtlCol="0">
                <a:spAutoFit/>
              </a:bodyPr>
              <a:lstStyle/>
              <a:p>
                <a:r>
                  <a:rPr lang="en-GB" sz="1600" b="1" dirty="0"/>
                  <a:t>Why the </a:t>
                </a:r>
                <a14:m>
                  <m:oMath xmlns:m="http://schemas.openxmlformats.org/officeDocument/2006/math">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𝑬</m:t>
                        </m:r>
                      </m:e>
                      <m:sub>
                        <m:r>
                          <a:rPr lang="en-GB" sz="1600" b="1" i="1" smtClean="0">
                            <a:latin typeface="Cambria Math" panose="02040503050406030204" pitchFamily="18" charset="0"/>
                          </a:rPr>
                          <m:t>𝒊</m:t>
                        </m:r>
                      </m:sub>
                    </m:sSub>
                  </m:oMath>
                </a14:m>
                <a:r>
                  <a:rPr lang="en-GB" sz="1600" b="1" dirty="0"/>
                  <a:t>?</a:t>
                </a:r>
              </a:p>
              <a:p>
                <a:r>
                  <a:rPr lang="en-GB" sz="1600" dirty="0"/>
                  <a:t>It has a normalising effect, so that the (squared) difference is given as a proportion of the expected frequency.</a:t>
                </a:r>
              </a:p>
            </p:txBody>
          </p:sp>
        </mc:Choice>
        <mc:Fallback xmlns="">
          <p:sp>
            <p:nvSpPr>
              <p:cNvPr id="10" name="TextBox 9"/>
              <p:cNvSpPr txBox="1">
                <a:spLocks noRot="1" noChangeAspect="1" noMove="1" noResize="1" noEditPoints="1" noAdjustHandles="1" noChangeArrowheads="1" noChangeShapeType="1" noTextEdit="1"/>
              </p:cNvSpPr>
              <p:nvPr/>
            </p:nvSpPr>
            <p:spPr>
              <a:xfrm>
                <a:off x="3419872" y="5860713"/>
                <a:ext cx="5040560" cy="830997"/>
              </a:xfrm>
              <a:prstGeom prst="rect">
                <a:avLst/>
              </a:prstGeom>
              <a:blipFill rotWithShape="0">
                <a:blip r:embed="rId4"/>
                <a:stretch>
                  <a:fillRect l="-605" t="-2190" r="-967" b="-80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84168" y="4490543"/>
                <a:ext cx="2664296"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200" b="1" dirty="0" err="1"/>
                  <a:t>Bronotation</a:t>
                </a:r>
                <a:r>
                  <a:rPr lang="en-GB" sz="1200" b="1" dirty="0"/>
                  <a:t> note</a:t>
                </a:r>
                <a:r>
                  <a:rPr lang="en-GB" sz="1200" dirty="0"/>
                  <a:t>:</a:t>
                </a:r>
              </a:p>
              <a:p>
                <a14:m>
                  <m:oMath xmlns:m="http://schemas.openxmlformats.org/officeDocument/2006/math">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𝑋</m:t>
                        </m:r>
                      </m:e>
                      <m:sup>
                        <m:r>
                          <a:rPr lang="en-GB" sz="1200" b="0" i="1" smtClean="0">
                            <a:latin typeface="Cambria Math" panose="02040503050406030204" pitchFamily="18" charset="0"/>
                          </a:rPr>
                          <m:t>2</m:t>
                        </m:r>
                      </m:sup>
                    </m:sSup>
                  </m:oMath>
                </a14:m>
                <a:r>
                  <a:rPr lang="en-GB" sz="1200" dirty="0"/>
                  <a:t> is a standalone symbol rather than something squared. </a:t>
                </a:r>
                <a14:m>
                  <m:oMath xmlns:m="http://schemas.openxmlformats.org/officeDocument/2006/math">
                    <m:r>
                      <a:rPr lang="en-GB" sz="1200" b="0" i="1" smtClean="0">
                        <a:latin typeface="Cambria Math" panose="02040503050406030204" pitchFamily="18" charset="0"/>
                      </a:rPr>
                      <m:t>𝑋</m:t>
                    </m:r>
                  </m:oMath>
                </a14:m>
                <a:r>
                  <a:rPr lang="en-GB" sz="1200" dirty="0"/>
                  <a:t> would never be used on its own. It just gives an indication the differences between the counts is squared.</a:t>
                </a:r>
              </a:p>
            </p:txBody>
          </p:sp>
        </mc:Choice>
        <mc:Fallback xmlns="">
          <p:sp>
            <p:nvSpPr>
              <p:cNvPr id="11" name="TextBox 10"/>
              <p:cNvSpPr txBox="1">
                <a:spLocks noRot="1" noChangeAspect="1" noMove="1" noResize="1" noEditPoints="1" noAdjustHandles="1" noChangeArrowheads="1" noChangeShapeType="1" noTextEdit="1"/>
              </p:cNvSpPr>
              <p:nvPr/>
            </p:nvSpPr>
            <p:spPr>
              <a:xfrm>
                <a:off x="6084168" y="4490543"/>
                <a:ext cx="2664296" cy="1200329"/>
              </a:xfrm>
              <a:prstGeom prst="rect">
                <a:avLst/>
              </a:prstGeom>
              <a:blipFill rotWithShape="0">
                <a:blip r:embed="rId5"/>
                <a:stretch>
                  <a:fillRect b="-1990"/>
                </a:stretch>
              </a:blipFill>
            </p:spPr>
            <p:txBody>
              <a:bodyPr/>
              <a:lstStyle/>
              <a:p>
                <a:r>
                  <a:rPr lang="en-GB">
                    <a:noFill/>
                  </a:rPr>
                  <a:t> </a:t>
                </a:r>
              </a:p>
            </p:txBody>
          </p:sp>
        </mc:Fallback>
      </mc:AlternateContent>
      <p:sp>
        <p:nvSpPr>
          <p:cNvPr id="12" name="Rectangle 11"/>
          <p:cNvSpPr/>
          <p:nvPr/>
        </p:nvSpPr>
        <p:spPr>
          <a:xfrm>
            <a:off x="2289063" y="4898295"/>
            <a:ext cx="1493227" cy="754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4139952" y="4898295"/>
            <a:ext cx="1493227" cy="754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683568" y="6169659"/>
            <a:ext cx="2736304" cy="4910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3518412" y="6169659"/>
            <a:ext cx="4942019" cy="4910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2694573" y="2080224"/>
            <a:ext cx="5261803" cy="6286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Slide Number Placeholder 1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238</a:t>
            </a:fld>
            <a:endParaRPr lang="en-GB"/>
          </a:p>
        </p:txBody>
      </p:sp>
    </p:spTree>
    <p:extLst>
      <p:ext uri="{BB962C8B-B14F-4D97-AF65-F5344CB8AC3E}">
        <p14:creationId xmlns:p14="http://schemas.microsoft.com/office/powerpoint/2010/main" val="3109363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2" grpId="0" animBg="1"/>
      <p:bldP spid="13" grpId="0" animBg="1"/>
      <p:bldP spid="14" grpId="0" animBg="1"/>
      <p:bldP spid="15" grpId="0" animBg="1"/>
      <p:bldP spid="1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𝜒</m:t>
                          </m:r>
                        </m:e>
                        <m:sup>
                          <m:r>
                            <a:rPr lang="en-GB" sz="3200" b="0" i="1" smtClean="0">
                              <a:latin typeface="Cambria Math" panose="02040503050406030204" pitchFamily="18" charset="0"/>
                            </a:rPr>
                            <m:t>2</m:t>
                          </m:r>
                        </m:sup>
                      </m:sSup>
                    </m:oMath>
                  </a14:m>
                  <a:r>
                    <a:rPr lang="en-GB" sz="2400" dirty="0"/>
                    <a:t>(“</a:t>
                  </a:r>
                  <a:r>
                    <a:rPr lang="en-GB" sz="2400" dirty="0" err="1"/>
                    <a:t>Kye</a:t>
                  </a:r>
                  <a:r>
                    <a:rPr lang="en-GB" sz="2400" dirty="0"/>
                    <a:t> squared”)</a:t>
                  </a:r>
                  <a:r>
                    <a:rPr lang="en-GB" sz="3200" dirty="0"/>
                    <a:t> distribution</a:t>
                  </a:r>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0">
                  <a:blip r:embed="rId2"/>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156886" y="2558400"/>
                <a:ext cx="3600400" cy="2585323"/>
              </a:xfrm>
              <a:prstGeom prst="rect">
                <a:avLst/>
              </a:prstGeom>
              <a:noFill/>
            </p:spPr>
            <p:txBody>
              <a:bodyPr wrap="square" rtlCol="0">
                <a:spAutoFit/>
              </a:bodyPr>
              <a:lstStyle/>
              <a:p>
                <a:r>
                  <a:rPr lang="en-GB" sz="1600" dirty="0"/>
                  <a:t>Suppose that the die was indeed fair. If we threw another 120 times, collected counts, and repeated again and again, then for say the outcome of 1, we’d expect a distribution of possible counts centred around 20; indeed if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𝑖</m:t>
                        </m:r>
                      </m:sub>
                    </m:sSub>
                  </m:oMath>
                </a14:m>
                <a:r>
                  <a:rPr lang="en-GB" sz="1600" dirty="0"/>
                  <a:t> is large then by the CLT these possible observed frequencies is approximately normally distributed. </a:t>
                </a:r>
              </a:p>
              <a:p>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56886" y="2558400"/>
                <a:ext cx="3600400" cy="2585323"/>
              </a:xfrm>
              <a:prstGeom prst="rect">
                <a:avLst/>
              </a:prstGeom>
              <a:blipFill rotWithShape="0">
                <a:blip r:embed="rId3"/>
                <a:stretch>
                  <a:fillRect l="-1017" t="-7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55576" y="836712"/>
              <a:ext cx="7186975" cy="1381760"/>
            </p:xfrm>
            <a:graphic>
              <a:graphicData uri="http://schemas.openxmlformats.org/drawingml/2006/table">
                <a:tbl>
                  <a:tblPr firstCol="1" bandRow="1">
                    <a:tableStyleId>{073A0DAA-6AF3-43AB-8588-CEC1D06C72B9}</a:tableStyleId>
                  </a:tblPr>
                  <a:tblGrid>
                    <a:gridCol w="1961833">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GB" dirty="0"/>
                            <a:t>Number</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extLst>
                      <a:ext uri="{0D108BD9-81ED-4DB2-BD59-A6C34878D82A}">
                        <a16:rowId xmlns:a16="http://schemas.microsoft.com/office/drawing/2014/main" val="10000"/>
                      </a:ext>
                    </a:extLst>
                  </a:tr>
                  <a:tr h="370840">
                    <a:tc>
                      <a:txBody>
                        <a:bodyPr/>
                        <a:lstStyle/>
                        <a:p>
                          <a:r>
                            <a:rPr lang="en-GB" dirty="0"/>
                            <a:t>Observed Freq,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𝑶</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23</a:t>
                          </a:r>
                        </a:p>
                      </a:txBody>
                      <a:tcPr/>
                    </a:tc>
                    <a:tc>
                      <a:txBody>
                        <a:bodyPr/>
                        <a:lstStyle/>
                        <a:p>
                          <a:pPr algn="ctr"/>
                          <a:r>
                            <a:rPr lang="en-GB" dirty="0"/>
                            <a:t>15</a:t>
                          </a:r>
                        </a:p>
                      </a:txBody>
                      <a:tcPr/>
                    </a:tc>
                    <a:tc>
                      <a:txBody>
                        <a:bodyPr/>
                        <a:lstStyle/>
                        <a:p>
                          <a:pPr algn="ctr"/>
                          <a:r>
                            <a:rPr lang="en-GB" dirty="0"/>
                            <a:t>25</a:t>
                          </a:r>
                        </a:p>
                      </a:txBody>
                      <a:tcPr/>
                    </a:tc>
                    <a:tc>
                      <a:txBody>
                        <a:bodyPr/>
                        <a:lstStyle/>
                        <a:p>
                          <a:pPr algn="ctr"/>
                          <a:r>
                            <a:rPr lang="en-GB" dirty="0"/>
                            <a:t>18</a:t>
                          </a:r>
                        </a:p>
                      </a:txBody>
                      <a:tcPr/>
                    </a:tc>
                    <a:tc>
                      <a:txBody>
                        <a:bodyPr/>
                        <a:lstStyle/>
                        <a:p>
                          <a:pPr algn="ctr"/>
                          <a:r>
                            <a:rPr lang="en-GB" dirty="0"/>
                            <a:t>21</a:t>
                          </a:r>
                        </a:p>
                      </a:txBody>
                      <a:tcPr/>
                    </a:tc>
                    <a:tc>
                      <a:txBody>
                        <a:bodyPr/>
                        <a:lstStyle/>
                        <a:p>
                          <a:pPr algn="ctr"/>
                          <a:r>
                            <a:rPr lang="en-GB" dirty="0"/>
                            <a:t>18</a:t>
                          </a:r>
                        </a:p>
                      </a:txBody>
                      <a:tcPr/>
                    </a:tc>
                    <a:extLst>
                      <a:ext uri="{0D108BD9-81ED-4DB2-BD59-A6C34878D82A}">
                        <a16:rowId xmlns:a16="http://schemas.microsoft.com/office/drawing/2014/main" val="10001"/>
                      </a:ext>
                    </a:extLst>
                  </a:tr>
                  <a:tr h="370840">
                    <a:tc>
                      <a:txBody>
                        <a:bodyPr/>
                        <a:lstStyle/>
                        <a:p>
                          <a:r>
                            <a:rPr lang="en-GB" dirty="0"/>
                            <a:t>Expected Freq</a:t>
                          </a:r>
                        </a:p>
                        <a:p>
                          <a:r>
                            <a:rPr lang="en-GB" dirty="0"/>
                            <a:t>if fair die,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𝑬</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488443337"/>
                  </p:ext>
                </p:extLst>
              </p:nvPr>
            </p:nvGraphicFramePr>
            <p:xfrm>
              <a:off x="755576" y="836712"/>
              <a:ext cx="7186975" cy="1381760"/>
            </p:xfrm>
            <a:graphic>
              <a:graphicData uri="http://schemas.openxmlformats.org/drawingml/2006/table">
                <a:tbl>
                  <a:tblPr firstCol="1" bandRow="1">
                    <a:tableStyleId>{073A0DAA-6AF3-43AB-8588-CEC1D06C72B9}</a:tableStyleId>
                  </a:tblPr>
                  <a:tblGrid>
                    <a:gridCol w="1961833"/>
                    <a:gridCol w="870857"/>
                    <a:gridCol w="870857"/>
                    <a:gridCol w="870857"/>
                    <a:gridCol w="870857"/>
                    <a:gridCol w="870857"/>
                    <a:gridCol w="870857"/>
                  </a:tblGrid>
                  <a:tr h="370840">
                    <a:tc>
                      <a:txBody>
                        <a:bodyPr/>
                        <a:lstStyle/>
                        <a:p>
                          <a:r>
                            <a:rPr lang="en-GB" dirty="0" smtClean="0"/>
                            <a:t>Number</a:t>
                          </a:r>
                          <a:endParaRPr lang="en-GB" dirty="0"/>
                        </a:p>
                      </a:txBody>
                      <a:tcPr/>
                    </a:tc>
                    <a:tc>
                      <a:txBody>
                        <a:bodyPr/>
                        <a:lstStyle/>
                        <a:p>
                          <a:pPr algn="ctr"/>
                          <a:r>
                            <a:rPr lang="en-GB" dirty="0" smtClean="0"/>
                            <a:t>1</a:t>
                          </a:r>
                          <a:endParaRPr lang="en-GB" dirty="0"/>
                        </a:p>
                      </a:txBody>
                      <a:tcPr/>
                    </a:tc>
                    <a:tc>
                      <a:txBody>
                        <a:bodyPr/>
                        <a:lstStyle/>
                        <a:p>
                          <a:pPr algn="ctr"/>
                          <a:r>
                            <a:rPr lang="en-GB" dirty="0" smtClean="0"/>
                            <a:t>2</a:t>
                          </a:r>
                          <a:endParaRPr lang="en-GB" dirty="0"/>
                        </a:p>
                      </a:txBody>
                      <a:tcPr/>
                    </a:tc>
                    <a:tc>
                      <a:txBody>
                        <a:bodyPr/>
                        <a:lstStyle/>
                        <a:p>
                          <a:pPr algn="ctr"/>
                          <a:r>
                            <a:rPr lang="en-GB" dirty="0" smtClean="0"/>
                            <a:t>3</a:t>
                          </a:r>
                          <a:endParaRPr lang="en-GB" dirty="0"/>
                        </a:p>
                      </a:txBody>
                      <a:tcPr/>
                    </a:tc>
                    <a:tc>
                      <a:txBody>
                        <a:bodyPr/>
                        <a:lstStyle/>
                        <a:p>
                          <a:pPr algn="ctr"/>
                          <a:r>
                            <a:rPr lang="en-GB" dirty="0" smtClean="0"/>
                            <a:t>4</a:t>
                          </a:r>
                          <a:endParaRPr lang="en-GB" dirty="0"/>
                        </a:p>
                      </a:txBody>
                      <a:tcPr/>
                    </a:tc>
                    <a:tc>
                      <a:txBody>
                        <a:bodyPr/>
                        <a:lstStyle/>
                        <a:p>
                          <a:pPr algn="ctr"/>
                          <a:r>
                            <a:rPr lang="en-GB" dirty="0" smtClean="0"/>
                            <a:t>5</a:t>
                          </a:r>
                          <a:endParaRPr lang="en-GB" dirty="0"/>
                        </a:p>
                      </a:txBody>
                      <a:tcPr/>
                    </a:tc>
                    <a:tc>
                      <a:txBody>
                        <a:bodyPr/>
                        <a:lstStyle/>
                        <a:p>
                          <a:pPr algn="ctr"/>
                          <a:r>
                            <a:rPr lang="en-GB" dirty="0" smtClean="0"/>
                            <a:t>6</a:t>
                          </a:r>
                          <a:endParaRPr lang="en-GB" dirty="0"/>
                        </a:p>
                      </a:txBody>
                      <a:tcPr/>
                    </a:tc>
                  </a:tr>
                  <a:tr h="370840">
                    <a:tc>
                      <a:txBody>
                        <a:bodyPr/>
                        <a:lstStyle/>
                        <a:p>
                          <a:endParaRPr lang="en-US"/>
                        </a:p>
                      </a:txBody>
                      <a:tcPr>
                        <a:blipFill rotWithShape="0">
                          <a:blip r:embed="rId4"/>
                          <a:stretch>
                            <a:fillRect l="-311" t="-108197" r="-267081" b="-198361"/>
                          </a:stretch>
                        </a:blipFill>
                      </a:tcPr>
                    </a:tc>
                    <a:tc>
                      <a:txBody>
                        <a:bodyPr/>
                        <a:lstStyle/>
                        <a:p>
                          <a:pPr algn="ctr"/>
                          <a:r>
                            <a:rPr lang="en-GB" dirty="0" smtClean="0"/>
                            <a:t>23</a:t>
                          </a:r>
                          <a:endParaRPr lang="en-GB" dirty="0"/>
                        </a:p>
                      </a:txBody>
                      <a:tcPr/>
                    </a:tc>
                    <a:tc>
                      <a:txBody>
                        <a:bodyPr/>
                        <a:lstStyle/>
                        <a:p>
                          <a:pPr algn="ctr"/>
                          <a:r>
                            <a:rPr lang="en-GB" dirty="0" smtClean="0"/>
                            <a:t>15</a:t>
                          </a:r>
                          <a:endParaRPr lang="en-GB" dirty="0"/>
                        </a:p>
                      </a:txBody>
                      <a:tcPr/>
                    </a:tc>
                    <a:tc>
                      <a:txBody>
                        <a:bodyPr/>
                        <a:lstStyle/>
                        <a:p>
                          <a:pPr algn="ctr"/>
                          <a:r>
                            <a:rPr lang="en-GB" dirty="0" smtClean="0"/>
                            <a:t>25</a:t>
                          </a:r>
                          <a:endParaRPr lang="en-GB" dirty="0"/>
                        </a:p>
                      </a:txBody>
                      <a:tcPr/>
                    </a:tc>
                    <a:tc>
                      <a:txBody>
                        <a:bodyPr/>
                        <a:lstStyle/>
                        <a:p>
                          <a:pPr algn="ctr"/>
                          <a:r>
                            <a:rPr lang="en-GB" dirty="0" smtClean="0"/>
                            <a:t>18</a:t>
                          </a:r>
                          <a:endParaRPr lang="en-GB" dirty="0"/>
                        </a:p>
                      </a:txBody>
                      <a:tcPr/>
                    </a:tc>
                    <a:tc>
                      <a:txBody>
                        <a:bodyPr/>
                        <a:lstStyle/>
                        <a:p>
                          <a:pPr algn="ctr"/>
                          <a:r>
                            <a:rPr lang="en-GB" dirty="0" smtClean="0"/>
                            <a:t>21</a:t>
                          </a:r>
                          <a:endParaRPr lang="en-GB" dirty="0"/>
                        </a:p>
                      </a:txBody>
                      <a:tcPr/>
                    </a:tc>
                    <a:tc>
                      <a:txBody>
                        <a:bodyPr/>
                        <a:lstStyle/>
                        <a:p>
                          <a:pPr algn="ctr"/>
                          <a:r>
                            <a:rPr lang="en-GB" dirty="0" smtClean="0"/>
                            <a:t>18</a:t>
                          </a:r>
                          <a:endParaRPr lang="en-GB" dirty="0"/>
                        </a:p>
                      </a:txBody>
                      <a:tcPr/>
                    </a:tc>
                  </a:tr>
                  <a:tr h="640080">
                    <a:tc>
                      <a:txBody>
                        <a:bodyPr/>
                        <a:lstStyle/>
                        <a:p>
                          <a:endParaRPr lang="en-US"/>
                        </a:p>
                      </a:txBody>
                      <a:tcPr>
                        <a:blipFill rotWithShape="0">
                          <a:blip r:embed="rId4"/>
                          <a:stretch>
                            <a:fillRect l="-311" t="-120952" r="-267081" b="-15238"/>
                          </a:stretch>
                        </a:blipFill>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3643641" y="4901963"/>
                <a:ext cx="5627486" cy="1832618"/>
              </a:xfrm>
              <a:prstGeom prst="rect">
                <a:avLst/>
              </a:prstGeom>
              <a:noFill/>
            </p:spPr>
            <p:txBody>
              <a:bodyPr wrap="square" rtlCol="0">
                <a:spAutoFit/>
              </a:bodyPr>
              <a:lstStyle/>
              <a:p>
                <a:r>
                  <a:rPr lang="en-GB" sz="1600" dirty="0"/>
                  <a:t>Then if we summed these normal distributions for each outcome, we’d obtain a new distribution representing the total possible (standardised) deviations of the observed frequencies from expected frequencies. </a:t>
                </a:r>
                <a:r>
                  <a:rPr lang="en-GB" sz="1600" b="1" dirty="0"/>
                  <a:t>This is known as the </a:t>
                </a:r>
                <a14:m>
                  <m:oMath xmlns:m="http://schemas.openxmlformats.org/officeDocument/2006/math">
                    <m:sSup>
                      <m:sSupPr>
                        <m:ctrlPr>
                          <a:rPr lang="en-GB" sz="1600" b="1" i="1">
                            <a:latin typeface="Cambria Math" panose="02040503050406030204" pitchFamily="18" charset="0"/>
                          </a:rPr>
                        </m:ctrlPr>
                      </m:sSupPr>
                      <m:e>
                        <m:r>
                          <a:rPr lang="en-GB" sz="1600" b="1" i="1">
                            <a:latin typeface="Cambria Math" panose="02040503050406030204" pitchFamily="18" charset="0"/>
                          </a:rPr>
                          <m:t>𝝌</m:t>
                        </m:r>
                      </m:e>
                      <m:sup>
                        <m:r>
                          <a:rPr lang="en-GB" sz="1600" b="1" i="1">
                            <a:latin typeface="Cambria Math" panose="02040503050406030204" pitchFamily="18" charset="0"/>
                          </a:rPr>
                          <m:t>𝟐</m:t>
                        </m:r>
                      </m:sup>
                    </m:sSup>
                  </m:oMath>
                </a14:m>
                <a:r>
                  <a:rPr lang="en-GB" sz="1600" b="1" dirty="0"/>
                  <a:t> distribution.</a:t>
                </a:r>
              </a:p>
              <a:p>
                <a:r>
                  <a:rPr lang="en-GB" sz="1600" b="1" dirty="0"/>
                  <a:t>Rather handily </a:t>
                </a:r>
                <a14:m>
                  <m:oMath xmlns:m="http://schemas.openxmlformats.org/officeDocument/2006/math">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𝑿</m:t>
                        </m:r>
                      </m:e>
                      <m:sup>
                        <m:r>
                          <a:rPr lang="en-GB" sz="1600" b="1" i="1" smtClean="0">
                            <a:latin typeface="Cambria Math" panose="02040503050406030204" pitchFamily="18" charset="0"/>
                          </a:rPr>
                          <m:t>𝟐</m:t>
                        </m:r>
                      </m:sup>
                    </m:sSup>
                  </m:oMath>
                </a14:m>
                <a:r>
                  <a:rPr lang="en-GB" sz="1600" b="1" dirty="0"/>
                  <a:t> (our goodness of fit measure) is approximately distributed as </a:t>
                </a:r>
                <a14:m>
                  <m:oMath xmlns:m="http://schemas.openxmlformats.org/officeDocument/2006/math">
                    <m:sSup>
                      <m:sSupPr>
                        <m:ctrlPr>
                          <a:rPr lang="en-GB" sz="1600" b="1" i="1" smtClean="0">
                            <a:latin typeface="Cambria Math" panose="02040503050406030204" pitchFamily="18" charset="0"/>
                          </a:rPr>
                        </m:ctrlPr>
                      </m:sSupPr>
                      <m:e>
                        <m:r>
                          <a:rPr lang="en-GB" sz="1600" b="1" i="1" smtClean="0">
                            <a:latin typeface="Cambria Math" panose="02040503050406030204" pitchFamily="18" charset="0"/>
                          </a:rPr>
                          <m:t>𝝌</m:t>
                        </m:r>
                      </m:e>
                      <m:sup>
                        <m:r>
                          <a:rPr lang="en-GB" sz="1600" b="1" i="1" smtClean="0">
                            <a:latin typeface="Cambria Math" panose="02040503050406030204" pitchFamily="18" charset="0"/>
                          </a:rPr>
                          <m:t>𝟐</m:t>
                        </m:r>
                      </m:sup>
                    </m:sSup>
                  </m:oMath>
                </a14:m>
                <a:r>
                  <a:rPr lang="en-GB" sz="1600" dirty="0"/>
                  <a:t>provided the expected frequencies are large (rule of thumb: </a:t>
                </a:r>
                <a14:m>
                  <m:oMath xmlns:m="http://schemas.openxmlformats.org/officeDocument/2006/math">
                    <m:r>
                      <a:rPr lang="en-GB" sz="1600" b="0" i="1" smtClean="0">
                        <a:latin typeface="Cambria Math" panose="02040503050406030204" pitchFamily="18" charset="0"/>
                      </a:rPr>
                      <m:t>≥5</m:t>
                    </m:r>
                  </m:oMath>
                </a14:m>
                <a:r>
                  <a:rPr lang="en-GB"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3643641" y="4901963"/>
                <a:ext cx="5627486" cy="1832618"/>
              </a:xfrm>
              <a:prstGeom prst="rect">
                <a:avLst/>
              </a:prstGeom>
              <a:blipFill rotWithShape="0">
                <a:blip r:embed="rId5"/>
                <a:stretch>
                  <a:fillRect l="-650" t="-997" r="-542" b="-3322"/>
                </a:stretch>
              </a:blipFill>
            </p:spPr>
            <p:txBody>
              <a:bodyPr/>
              <a:lstStyle/>
              <a:p>
                <a:r>
                  <a:rPr lang="en-GB">
                    <a:noFill/>
                  </a:rPr>
                  <a:t> </a:t>
                </a:r>
              </a:p>
            </p:txBody>
          </p:sp>
        </mc:Fallback>
      </mc:AlternateContent>
      <p:sp>
        <p:nvSpPr>
          <p:cNvPr id="13" name="Rectangle 12"/>
          <p:cNvSpPr/>
          <p:nvPr/>
        </p:nvSpPr>
        <p:spPr>
          <a:xfrm>
            <a:off x="2699792" y="836712"/>
            <a:ext cx="864096" cy="1368152"/>
          </a:xfrm>
          <a:prstGeom prst="rect">
            <a:avLst/>
          </a:prstGeom>
          <a:noFill/>
          <a:ln w="57150">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a:stCxn id="13" idx="2"/>
          </p:cNvCxnSpPr>
          <p:nvPr/>
        </p:nvCxnSpPr>
        <p:spPr>
          <a:xfrm flipH="1">
            <a:off x="2555776" y="2204864"/>
            <a:ext cx="576064" cy="36004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4918" y="6011302"/>
            <a:ext cx="22322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1561042" y="4859174"/>
            <a:ext cx="0" cy="11521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Freeform 20"/>
          <p:cNvSpPr/>
          <p:nvPr/>
        </p:nvSpPr>
        <p:spPr>
          <a:xfrm>
            <a:off x="584417" y="5091807"/>
            <a:ext cx="1943100" cy="843142"/>
          </a:xfrm>
          <a:custGeom>
            <a:avLst/>
            <a:gdLst>
              <a:gd name="connsiteX0" fmla="*/ 0 w 1943100"/>
              <a:gd name="connsiteY0" fmla="*/ 832144 h 843142"/>
              <a:gd name="connsiteX1" fmla="*/ 405245 w 1943100"/>
              <a:gd name="connsiteY1" fmla="*/ 832144 h 843142"/>
              <a:gd name="connsiteX2" fmla="*/ 613064 w 1943100"/>
              <a:gd name="connsiteY2" fmla="*/ 717844 h 843142"/>
              <a:gd name="connsiteX3" fmla="*/ 727364 w 1943100"/>
              <a:gd name="connsiteY3" fmla="*/ 416508 h 843142"/>
              <a:gd name="connsiteX4" fmla="*/ 800100 w 1943100"/>
              <a:gd name="connsiteY4" fmla="*/ 187908 h 843142"/>
              <a:gd name="connsiteX5" fmla="*/ 872836 w 1943100"/>
              <a:gd name="connsiteY5" fmla="*/ 42435 h 843142"/>
              <a:gd name="connsiteX6" fmla="*/ 987136 w 1943100"/>
              <a:gd name="connsiteY6" fmla="*/ 11263 h 843142"/>
              <a:gd name="connsiteX7" fmla="*/ 1049482 w 1943100"/>
              <a:gd name="connsiteY7" fmla="*/ 11263 h 843142"/>
              <a:gd name="connsiteX8" fmla="*/ 1132609 w 1943100"/>
              <a:gd name="connsiteY8" fmla="*/ 146344 h 843142"/>
              <a:gd name="connsiteX9" fmla="*/ 1226127 w 1943100"/>
              <a:gd name="connsiteY9" fmla="*/ 447681 h 843142"/>
              <a:gd name="connsiteX10" fmla="*/ 1278082 w 1943100"/>
              <a:gd name="connsiteY10" fmla="*/ 645108 h 843142"/>
              <a:gd name="connsiteX11" fmla="*/ 1423554 w 1943100"/>
              <a:gd name="connsiteY11" fmla="*/ 790581 h 843142"/>
              <a:gd name="connsiteX12" fmla="*/ 1672936 w 1943100"/>
              <a:gd name="connsiteY12" fmla="*/ 832144 h 843142"/>
              <a:gd name="connsiteX13" fmla="*/ 1943100 w 1943100"/>
              <a:gd name="connsiteY13" fmla="*/ 842535 h 84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3100" h="843142">
                <a:moveTo>
                  <a:pt x="0" y="832144"/>
                </a:moveTo>
                <a:cubicBezTo>
                  <a:pt x="151534" y="841669"/>
                  <a:pt x="303068" y="851194"/>
                  <a:pt x="405245" y="832144"/>
                </a:cubicBezTo>
                <a:cubicBezTo>
                  <a:pt x="507422" y="813094"/>
                  <a:pt x="559378" y="787117"/>
                  <a:pt x="613064" y="717844"/>
                </a:cubicBezTo>
                <a:cubicBezTo>
                  <a:pt x="666750" y="648571"/>
                  <a:pt x="696191" y="504831"/>
                  <a:pt x="727364" y="416508"/>
                </a:cubicBezTo>
                <a:cubicBezTo>
                  <a:pt x="758537" y="328185"/>
                  <a:pt x="775855" y="250253"/>
                  <a:pt x="800100" y="187908"/>
                </a:cubicBezTo>
                <a:cubicBezTo>
                  <a:pt x="824345" y="125563"/>
                  <a:pt x="841663" y="71876"/>
                  <a:pt x="872836" y="42435"/>
                </a:cubicBezTo>
                <a:cubicBezTo>
                  <a:pt x="904009" y="12994"/>
                  <a:pt x="957695" y="16458"/>
                  <a:pt x="987136" y="11263"/>
                </a:cubicBezTo>
                <a:cubicBezTo>
                  <a:pt x="1016577" y="6068"/>
                  <a:pt x="1025237" y="-11250"/>
                  <a:pt x="1049482" y="11263"/>
                </a:cubicBezTo>
                <a:cubicBezTo>
                  <a:pt x="1073727" y="33776"/>
                  <a:pt x="1103168" y="73608"/>
                  <a:pt x="1132609" y="146344"/>
                </a:cubicBezTo>
                <a:cubicBezTo>
                  <a:pt x="1162050" y="219080"/>
                  <a:pt x="1201882" y="364554"/>
                  <a:pt x="1226127" y="447681"/>
                </a:cubicBezTo>
                <a:cubicBezTo>
                  <a:pt x="1250372" y="530808"/>
                  <a:pt x="1245178" y="587958"/>
                  <a:pt x="1278082" y="645108"/>
                </a:cubicBezTo>
                <a:cubicBezTo>
                  <a:pt x="1310986" y="702258"/>
                  <a:pt x="1357745" y="759408"/>
                  <a:pt x="1423554" y="790581"/>
                </a:cubicBezTo>
                <a:cubicBezTo>
                  <a:pt x="1489363" y="821754"/>
                  <a:pt x="1586345" y="823485"/>
                  <a:pt x="1672936" y="832144"/>
                </a:cubicBezTo>
                <a:cubicBezTo>
                  <a:pt x="1759527" y="840803"/>
                  <a:pt x="1851313" y="841669"/>
                  <a:pt x="1943100" y="84253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p:cNvSpPr txBox="1"/>
              <p:nvPr/>
            </p:nvSpPr>
            <p:spPr>
              <a:xfrm>
                <a:off x="1303939" y="6011302"/>
                <a:ext cx="50405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20</m:t>
                      </m:r>
                    </m:oMath>
                  </m:oMathPara>
                </a14:m>
                <a:endParaRPr lang="en-GB"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303939" y="6011302"/>
                <a:ext cx="504056" cy="338554"/>
              </a:xfrm>
              <a:prstGeom prst="rect">
                <a:avLst/>
              </a:prstGeom>
              <a:blipFill rotWithShape="0">
                <a:blip r:embed="rId6"/>
                <a:stretch>
                  <a:fillRect/>
                </a:stretch>
              </a:blipFill>
            </p:spPr>
            <p:txBody>
              <a:bodyPr/>
              <a:lstStyle/>
              <a:p>
                <a:r>
                  <a:rPr lang="en-GB">
                    <a:noFill/>
                  </a:rPr>
                  <a:t> </a:t>
                </a:r>
              </a:p>
            </p:txBody>
          </p:sp>
        </mc:Fallback>
      </mc:AlternateContent>
      <p:sp>
        <p:nvSpPr>
          <p:cNvPr id="23" name="TextBox 22"/>
          <p:cNvSpPr txBox="1"/>
          <p:nvPr/>
        </p:nvSpPr>
        <p:spPr>
          <a:xfrm>
            <a:off x="522072" y="6293436"/>
            <a:ext cx="2520280" cy="461665"/>
          </a:xfrm>
          <a:prstGeom prst="rect">
            <a:avLst/>
          </a:prstGeom>
          <a:noFill/>
        </p:spPr>
        <p:txBody>
          <a:bodyPr wrap="square" rtlCol="0">
            <a:spAutoFit/>
          </a:bodyPr>
          <a:lstStyle/>
          <a:p>
            <a:r>
              <a:rPr lang="en-GB" sz="1200" dirty="0"/>
              <a:t>Possible observed counts given that expected count is 20.</a:t>
            </a:r>
          </a:p>
        </p:txBody>
      </p:sp>
      <p:sp>
        <p:nvSpPr>
          <p:cNvPr id="24" name="Rectangle 23"/>
          <p:cNvSpPr/>
          <p:nvPr/>
        </p:nvSpPr>
        <p:spPr>
          <a:xfrm>
            <a:off x="3757286" y="2318110"/>
            <a:ext cx="5314706" cy="1323439"/>
          </a:xfrm>
          <a:prstGeom prst="rect">
            <a:avLst/>
          </a:prstGeom>
        </p:spPr>
        <p:txBody>
          <a:bodyPr wrap="square">
            <a:spAutoFit/>
          </a:bodyPr>
          <a:lstStyle/>
          <a:p>
            <a:r>
              <a:rPr lang="en-GB" sz="1600" dirty="0"/>
              <a:t>Suppose we standardised this normal distribution (representing the possible observed frequencies for one particular outcome), so that 0 means the observed frequency is equal to the expected frequency, and that we square this random variable to ensure the difference is positive.</a:t>
            </a:r>
          </a:p>
        </p:txBody>
      </p:sp>
      <p:cxnSp>
        <p:nvCxnSpPr>
          <p:cNvPr id="25" name="Straight Arrow Connector 24"/>
          <p:cNvCxnSpPr/>
          <p:nvPr/>
        </p:nvCxnSpPr>
        <p:spPr>
          <a:xfrm>
            <a:off x="5029394" y="4772362"/>
            <a:ext cx="16477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5029394" y="3620234"/>
            <a:ext cx="0" cy="11521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5495046" y="3760098"/>
            <a:ext cx="3026228" cy="830997"/>
          </a:xfrm>
          <a:prstGeom prst="rect">
            <a:avLst/>
          </a:prstGeom>
          <a:noFill/>
        </p:spPr>
        <p:txBody>
          <a:bodyPr wrap="square" rtlCol="0">
            <a:spAutoFit/>
          </a:bodyPr>
          <a:lstStyle/>
          <a:p>
            <a:r>
              <a:rPr lang="en-GB" sz="1200" dirty="0"/>
              <a:t>Possible observed counts (now standardised and squared)</a:t>
            </a:r>
          </a:p>
          <a:p>
            <a:r>
              <a:rPr lang="en-GB" sz="1200" dirty="0"/>
              <a:t>i.e. possible deviation of the observed frequency from the expected frequency</a:t>
            </a:r>
          </a:p>
        </p:txBody>
      </p:sp>
      <p:sp>
        <p:nvSpPr>
          <p:cNvPr id="30" name="Freeform 29"/>
          <p:cNvSpPr/>
          <p:nvPr/>
        </p:nvSpPr>
        <p:spPr>
          <a:xfrm>
            <a:off x="5018809" y="3823854"/>
            <a:ext cx="1496291" cy="895618"/>
          </a:xfrm>
          <a:custGeom>
            <a:avLst/>
            <a:gdLst>
              <a:gd name="connsiteX0" fmla="*/ 0 w 1496291"/>
              <a:gd name="connsiteY0" fmla="*/ 0 h 895618"/>
              <a:gd name="connsiteX1" fmla="*/ 145473 w 1496291"/>
              <a:gd name="connsiteY1" fmla="*/ 394855 h 895618"/>
              <a:gd name="connsiteX2" fmla="*/ 394855 w 1496291"/>
              <a:gd name="connsiteY2" fmla="*/ 706582 h 895618"/>
              <a:gd name="connsiteX3" fmla="*/ 748146 w 1496291"/>
              <a:gd name="connsiteY3" fmla="*/ 831273 h 895618"/>
              <a:gd name="connsiteX4" fmla="*/ 1070264 w 1496291"/>
              <a:gd name="connsiteY4" fmla="*/ 872837 h 895618"/>
              <a:gd name="connsiteX5" fmla="*/ 1392382 w 1496291"/>
              <a:gd name="connsiteY5" fmla="*/ 893619 h 895618"/>
              <a:gd name="connsiteX6" fmla="*/ 1496291 w 1496291"/>
              <a:gd name="connsiteY6" fmla="*/ 893619 h 89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91" h="895618">
                <a:moveTo>
                  <a:pt x="0" y="0"/>
                </a:moveTo>
                <a:cubicBezTo>
                  <a:pt x="39832" y="138545"/>
                  <a:pt x="79664" y="277091"/>
                  <a:pt x="145473" y="394855"/>
                </a:cubicBezTo>
                <a:cubicBezTo>
                  <a:pt x="211282" y="512619"/>
                  <a:pt x="294410" y="633846"/>
                  <a:pt x="394855" y="706582"/>
                </a:cubicBezTo>
                <a:cubicBezTo>
                  <a:pt x="495300" y="779318"/>
                  <a:pt x="635578" y="803564"/>
                  <a:pt x="748146" y="831273"/>
                </a:cubicBezTo>
                <a:cubicBezTo>
                  <a:pt x="860714" y="858982"/>
                  <a:pt x="962891" y="862446"/>
                  <a:pt x="1070264" y="872837"/>
                </a:cubicBezTo>
                <a:cubicBezTo>
                  <a:pt x="1177637" y="883228"/>
                  <a:pt x="1321378" y="890155"/>
                  <a:pt x="1392382" y="893619"/>
                </a:cubicBezTo>
                <a:cubicBezTo>
                  <a:pt x="1463387" y="897083"/>
                  <a:pt x="1479839" y="895351"/>
                  <a:pt x="1496291" y="89361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8" name="Slide Number Placeholder 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239</a:t>
            </a:fld>
            <a:endParaRPr lang="en-GB"/>
          </a:p>
        </p:txBody>
      </p:sp>
    </p:spTree>
    <p:extLst>
      <p:ext uri="{BB962C8B-B14F-4D97-AF65-F5344CB8AC3E}">
        <p14:creationId xmlns:p14="http://schemas.microsoft.com/office/powerpoint/2010/main" val="124636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F52CD2-CC43-49D6-9678-E1A0E172F99A}"/>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EE76E914-7527-466F-8C7F-C8DB8A911C66}"/>
              </a:ext>
            </a:extLst>
          </p:cNvPr>
          <p:cNvSpPr>
            <a:spLocks noGrp="1"/>
          </p:cNvSpPr>
          <p:nvPr>
            <p:ph sz="quarter" idx="10"/>
          </p:nvPr>
        </p:nvSpPr>
        <p:spPr/>
        <p:txBody>
          <a:bodyPr/>
          <a:lstStyle/>
          <a:p>
            <a:endParaRPr lang="en-IN"/>
          </a:p>
        </p:txBody>
      </p:sp>
      <p:sp>
        <p:nvSpPr>
          <p:cNvPr id="15362" name="Rectangle 2"/>
          <p:cNvSpPr>
            <a:spLocks noGrp="1" noChangeArrowheads="1"/>
          </p:cNvSpPr>
          <p:nvPr>
            <p:ph type="title" idx="4294967295"/>
          </p:nvPr>
        </p:nvSpPr>
        <p:spPr>
          <a:xfrm>
            <a:off x="0" y="274638"/>
            <a:ext cx="8229600" cy="1143000"/>
          </a:xfrm>
        </p:spPr>
        <p:txBody>
          <a:bodyPr/>
          <a:lstStyle/>
          <a:p>
            <a:r>
              <a:rPr lang="en-US" altLang="en-US"/>
              <a:t>Some Derivable Relations</a:t>
            </a:r>
          </a:p>
        </p:txBody>
      </p:sp>
      <p:sp>
        <p:nvSpPr>
          <p:cNvPr id="15363" name="Text Box 3"/>
          <p:cNvSpPr txBox="1">
            <a:spLocks noChangeArrowheads="1"/>
          </p:cNvSpPr>
          <p:nvPr/>
        </p:nvSpPr>
        <p:spPr bwMode="auto">
          <a:xfrm>
            <a:off x="609600" y="2286000"/>
            <a:ext cx="80010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anose="05000000000000000000" pitchFamily="2" charset="2"/>
              <a:buChar char="v"/>
            </a:pPr>
            <a:r>
              <a:rPr lang="en-US" altLang="en-US" sz="2400" dirty="0"/>
              <a:t>A + A = A</a:t>
            </a:r>
          </a:p>
          <a:p>
            <a:pPr marL="342900" indent="-342900">
              <a:spcBef>
                <a:spcPct val="50000"/>
              </a:spcBef>
              <a:buFont typeface="Wingdings" panose="05000000000000000000" pitchFamily="2" charset="2"/>
              <a:buChar char="v"/>
            </a:pPr>
            <a:r>
              <a:rPr lang="en-US" altLang="en-US" sz="2400" dirty="0"/>
              <a:t>A + AB = A</a:t>
            </a:r>
          </a:p>
          <a:p>
            <a:pPr marL="342900" indent="-342900">
              <a:spcBef>
                <a:spcPct val="50000"/>
              </a:spcBef>
              <a:buFont typeface="Wingdings" panose="05000000000000000000" pitchFamily="2" charset="2"/>
              <a:buChar char="v"/>
            </a:pPr>
            <a:r>
              <a:rPr lang="en-US" altLang="en-US" sz="2400" dirty="0"/>
              <a:t>A + A’B = A + B</a:t>
            </a:r>
          </a:p>
          <a:p>
            <a:pPr marL="342900" indent="-342900">
              <a:spcBef>
                <a:spcPct val="50000"/>
              </a:spcBef>
              <a:buFont typeface="Wingdings" panose="05000000000000000000" pitchFamily="2" charset="2"/>
              <a:buChar char="v"/>
            </a:pPr>
            <a:r>
              <a:rPr lang="en-US" altLang="en-US" sz="2400" dirty="0"/>
              <a:t>A + A’ = U</a:t>
            </a:r>
          </a:p>
          <a:p>
            <a:pPr marL="342900" indent="-342900">
              <a:spcBef>
                <a:spcPct val="50000"/>
              </a:spcBef>
              <a:buFont typeface="Wingdings" panose="05000000000000000000" pitchFamily="2" charset="2"/>
              <a:buChar char="v"/>
            </a:pPr>
            <a:r>
              <a:rPr lang="en-US" altLang="en-US" sz="2400" dirty="0"/>
              <a:t>A + U = U</a:t>
            </a:r>
          </a:p>
          <a:p>
            <a:pPr marL="342900" indent="-342900">
              <a:spcBef>
                <a:spcPct val="50000"/>
              </a:spcBef>
              <a:buFont typeface="Wingdings" panose="05000000000000000000" pitchFamily="2" charset="2"/>
              <a:buChar char="v"/>
            </a:pPr>
            <a:r>
              <a:rPr lang="en-US" altLang="en-US" sz="2400" dirty="0"/>
              <a:t>A </a:t>
            </a:r>
            <a:r>
              <a:rPr lang="en-US" altLang="en-US" sz="2400" dirty="0">
                <a:latin typeface="Symbol" panose="05050102010706020507" pitchFamily="18" charset="2"/>
              </a:rPr>
              <a:t>F = F </a:t>
            </a:r>
          </a:p>
        </p:txBody>
      </p:sp>
    </p:spTree>
    <p:extLst>
      <p:ext uri="{BB962C8B-B14F-4D97-AF65-F5344CB8AC3E}">
        <p14:creationId xmlns:p14="http://schemas.microsoft.com/office/powerpoint/2010/main" val="42944603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Degrees of Freedom</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467544" y="836712"/>
                <a:ext cx="8136904" cy="646331"/>
              </a:xfrm>
              <a:prstGeom prst="rect">
                <a:avLst/>
              </a:prstGeom>
              <a:noFill/>
            </p:spPr>
            <p:txBody>
              <a:bodyPr wrap="square" rtlCol="0">
                <a:spAutoFit/>
              </a:bodyPr>
              <a:lstStyle/>
              <a:p>
                <a:r>
                  <a:rPr lang="en-GB" dirty="0"/>
                  <a:t>The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𝜒</m:t>
                        </m:r>
                      </m:e>
                      <m:sup>
                        <m:r>
                          <a:rPr lang="en-GB" b="0" i="1" smtClean="0">
                            <a:latin typeface="Cambria Math" panose="02040503050406030204" pitchFamily="18" charset="0"/>
                          </a:rPr>
                          <m:t>2</m:t>
                        </m:r>
                      </m:sup>
                    </m:sSup>
                  </m:oMath>
                </a14:m>
                <a:r>
                  <a:rPr lang="en-GB" dirty="0"/>
                  <a:t> distribution has one parameter: degrees of freedom (</a:t>
                </a:r>
                <a14:m>
                  <m:oMath xmlns:m="http://schemas.openxmlformats.org/officeDocument/2006/math">
                    <m:r>
                      <a:rPr lang="en-GB" i="1" smtClean="0">
                        <a:latin typeface="Cambria Math" panose="02040503050406030204" pitchFamily="18" charset="0"/>
                        <a:ea typeface="Cambria Math" panose="02040503050406030204" pitchFamily="18" charset="0"/>
                      </a:rPr>
                      <m:t>𝜈</m:t>
                    </m:r>
                  </m:oMath>
                </a14:m>
                <a:r>
                  <a:rPr lang="en-GB" dirty="0"/>
                  <a:t> – Greek Letter “nu”), which is how many values we have that can vary.</a:t>
                </a:r>
              </a:p>
            </p:txBody>
          </p:sp>
        </mc:Choice>
        <mc:Fallback xmlns="">
          <p:sp>
            <p:nvSpPr>
              <p:cNvPr id="5" name="TextBox 4"/>
              <p:cNvSpPr txBox="1">
                <a:spLocks noRot="1" noChangeAspect="1" noMove="1" noResize="1" noEditPoints="1" noAdjustHandles="1" noChangeArrowheads="1" noChangeShapeType="1" noTextEdit="1"/>
              </p:cNvSpPr>
              <p:nvPr/>
            </p:nvSpPr>
            <p:spPr>
              <a:xfrm>
                <a:off x="467544" y="836712"/>
                <a:ext cx="8136904" cy="646331"/>
              </a:xfrm>
              <a:prstGeom prst="rect">
                <a:avLst/>
              </a:prstGeom>
              <a:blipFill rotWithShape="0">
                <a:blip r:embed="rId2"/>
                <a:stretch>
                  <a:fillRect l="-675"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899592" y="1700808"/>
              <a:ext cx="7186975" cy="741680"/>
            </p:xfrm>
            <a:graphic>
              <a:graphicData uri="http://schemas.openxmlformats.org/drawingml/2006/table">
                <a:tbl>
                  <a:tblPr firstCol="1" bandRow="1">
                    <a:tableStyleId>{073A0DAA-6AF3-43AB-8588-CEC1D06C72B9}</a:tableStyleId>
                  </a:tblPr>
                  <a:tblGrid>
                    <a:gridCol w="1961833">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GB" dirty="0"/>
                            <a:t>Number</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extLst>
                      <a:ext uri="{0D108BD9-81ED-4DB2-BD59-A6C34878D82A}">
                        <a16:rowId xmlns:a16="http://schemas.microsoft.com/office/drawing/2014/main" val="10000"/>
                      </a:ext>
                    </a:extLst>
                  </a:tr>
                  <a:tr h="370840">
                    <a:tc>
                      <a:txBody>
                        <a:bodyPr/>
                        <a:lstStyle/>
                        <a:p>
                          <a:r>
                            <a:rPr lang="en-GB" dirty="0"/>
                            <a:t>Observed Freq,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𝑶</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23</a:t>
                          </a:r>
                        </a:p>
                      </a:txBody>
                      <a:tcPr/>
                    </a:tc>
                    <a:tc>
                      <a:txBody>
                        <a:bodyPr/>
                        <a:lstStyle/>
                        <a:p>
                          <a:pPr algn="ctr"/>
                          <a:r>
                            <a:rPr lang="en-GB" dirty="0"/>
                            <a:t>15</a:t>
                          </a:r>
                        </a:p>
                      </a:txBody>
                      <a:tcPr/>
                    </a:tc>
                    <a:tc>
                      <a:txBody>
                        <a:bodyPr/>
                        <a:lstStyle/>
                        <a:p>
                          <a:pPr algn="ctr"/>
                          <a:r>
                            <a:rPr lang="en-GB" dirty="0"/>
                            <a:t>25</a:t>
                          </a:r>
                        </a:p>
                      </a:txBody>
                      <a:tcPr/>
                    </a:tc>
                    <a:tc>
                      <a:txBody>
                        <a:bodyPr/>
                        <a:lstStyle/>
                        <a:p>
                          <a:pPr algn="ctr"/>
                          <a:r>
                            <a:rPr lang="en-GB" dirty="0"/>
                            <a:t>18</a:t>
                          </a:r>
                        </a:p>
                      </a:txBody>
                      <a:tcPr/>
                    </a:tc>
                    <a:tc>
                      <a:txBody>
                        <a:bodyPr/>
                        <a:lstStyle/>
                        <a:p>
                          <a:pPr algn="ctr"/>
                          <a:r>
                            <a:rPr lang="en-GB" dirty="0"/>
                            <a:t>21</a:t>
                          </a:r>
                        </a:p>
                      </a:txBody>
                      <a:tcPr/>
                    </a:tc>
                    <a:tc>
                      <a:txBody>
                        <a:bodyPr/>
                        <a:lstStyle/>
                        <a:p>
                          <a:pPr algn="ctr"/>
                          <a:r>
                            <a:rPr lang="en-GB" dirty="0"/>
                            <a:t>18</a:t>
                          </a:r>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4066598051"/>
                  </p:ext>
                </p:extLst>
              </p:nvPr>
            </p:nvGraphicFramePr>
            <p:xfrm>
              <a:off x="899592" y="1700808"/>
              <a:ext cx="7186975" cy="741680"/>
            </p:xfrm>
            <a:graphic>
              <a:graphicData uri="http://schemas.openxmlformats.org/drawingml/2006/table">
                <a:tbl>
                  <a:tblPr firstCol="1" bandRow="1">
                    <a:tableStyleId>{073A0DAA-6AF3-43AB-8588-CEC1D06C72B9}</a:tableStyleId>
                  </a:tblPr>
                  <a:tblGrid>
                    <a:gridCol w="1961833"/>
                    <a:gridCol w="870857"/>
                    <a:gridCol w="870857"/>
                    <a:gridCol w="870857"/>
                    <a:gridCol w="870857"/>
                    <a:gridCol w="870857"/>
                    <a:gridCol w="870857"/>
                  </a:tblGrid>
                  <a:tr h="370840">
                    <a:tc>
                      <a:txBody>
                        <a:bodyPr/>
                        <a:lstStyle/>
                        <a:p>
                          <a:r>
                            <a:rPr lang="en-GB" dirty="0" smtClean="0"/>
                            <a:t>Number</a:t>
                          </a:r>
                          <a:endParaRPr lang="en-GB" dirty="0"/>
                        </a:p>
                      </a:txBody>
                      <a:tcPr/>
                    </a:tc>
                    <a:tc>
                      <a:txBody>
                        <a:bodyPr/>
                        <a:lstStyle/>
                        <a:p>
                          <a:pPr algn="ctr"/>
                          <a:r>
                            <a:rPr lang="en-GB" dirty="0" smtClean="0"/>
                            <a:t>1</a:t>
                          </a:r>
                          <a:endParaRPr lang="en-GB" dirty="0"/>
                        </a:p>
                      </a:txBody>
                      <a:tcPr/>
                    </a:tc>
                    <a:tc>
                      <a:txBody>
                        <a:bodyPr/>
                        <a:lstStyle/>
                        <a:p>
                          <a:pPr algn="ctr"/>
                          <a:r>
                            <a:rPr lang="en-GB" dirty="0" smtClean="0"/>
                            <a:t>2</a:t>
                          </a:r>
                          <a:endParaRPr lang="en-GB" dirty="0"/>
                        </a:p>
                      </a:txBody>
                      <a:tcPr/>
                    </a:tc>
                    <a:tc>
                      <a:txBody>
                        <a:bodyPr/>
                        <a:lstStyle/>
                        <a:p>
                          <a:pPr algn="ctr"/>
                          <a:r>
                            <a:rPr lang="en-GB" dirty="0" smtClean="0"/>
                            <a:t>3</a:t>
                          </a:r>
                          <a:endParaRPr lang="en-GB" dirty="0"/>
                        </a:p>
                      </a:txBody>
                      <a:tcPr/>
                    </a:tc>
                    <a:tc>
                      <a:txBody>
                        <a:bodyPr/>
                        <a:lstStyle/>
                        <a:p>
                          <a:pPr algn="ctr"/>
                          <a:r>
                            <a:rPr lang="en-GB" dirty="0" smtClean="0"/>
                            <a:t>4</a:t>
                          </a:r>
                          <a:endParaRPr lang="en-GB" dirty="0"/>
                        </a:p>
                      </a:txBody>
                      <a:tcPr/>
                    </a:tc>
                    <a:tc>
                      <a:txBody>
                        <a:bodyPr/>
                        <a:lstStyle/>
                        <a:p>
                          <a:pPr algn="ctr"/>
                          <a:r>
                            <a:rPr lang="en-GB" dirty="0" smtClean="0"/>
                            <a:t>5</a:t>
                          </a:r>
                          <a:endParaRPr lang="en-GB" dirty="0"/>
                        </a:p>
                      </a:txBody>
                      <a:tcPr/>
                    </a:tc>
                    <a:tc>
                      <a:txBody>
                        <a:bodyPr/>
                        <a:lstStyle/>
                        <a:p>
                          <a:pPr algn="ctr"/>
                          <a:r>
                            <a:rPr lang="en-GB" dirty="0" smtClean="0"/>
                            <a:t>6</a:t>
                          </a:r>
                          <a:endParaRPr lang="en-GB" dirty="0"/>
                        </a:p>
                      </a:txBody>
                      <a:tcPr/>
                    </a:tc>
                  </a:tr>
                  <a:tr h="370840">
                    <a:tc>
                      <a:txBody>
                        <a:bodyPr/>
                        <a:lstStyle/>
                        <a:p>
                          <a:endParaRPr lang="en-US"/>
                        </a:p>
                      </a:txBody>
                      <a:tcPr>
                        <a:blipFill rotWithShape="0">
                          <a:blip r:embed="rId3"/>
                          <a:stretch>
                            <a:fillRect l="-311" t="-108197" r="-267081" b="-24590"/>
                          </a:stretch>
                        </a:blipFill>
                      </a:tcPr>
                    </a:tc>
                    <a:tc>
                      <a:txBody>
                        <a:bodyPr/>
                        <a:lstStyle/>
                        <a:p>
                          <a:pPr algn="ctr"/>
                          <a:r>
                            <a:rPr lang="en-GB" dirty="0" smtClean="0"/>
                            <a:t>23</a:t>
                          </a:r>
                          <a:endParaRPr lang="en-GB" dirty="0"/>
                        </a:p>
                      </a:txBody>
                      <a:tcPr/>
                    </a:tc>
                    <a:tc>
                      <a:txBody>
                        <a:bodyPr/>
                        <a:lstStyle/>
                        <a:p>
                          <a:pPr algn="ctr"/>
                          <a:r>
                            <a:rPr lang="en-GB" dirty="0" smtClean="0"/>
                            <a:t>15</a:t>
                          </a:r>
                          <a:endParaRPr lang="en-GB" dirty="0"/>
                        </a:p>
                      </a:txBody>
                      <a:tcPr/>
                    </a:tc>
                    <a:tc>
                      <a:txBody>
                        <a:bodyPr/>
                        <a:lstStyle/>
                        <a:p>
                          <a:pPr algn="ctr"/>
                          <a:r>
                            <a:rPr lang="en-GB" dirty="0" smtClean="0"/>
                            <a:t>25</a:t>
                          </a:r>
                          <a:endParaRPr lang="en-GB" dirty="0"/>
                        </a:p>
                      </a:txBody>
                      <a:tcPr/>
                    </a:tc>
                    <a:tc>
                      <a:txBody>
                        <a:bodyPr/>
                        <a:lstStyle/>
                        <a:p>
                          <a:pPr algn="ctr"/>
                          <a:r>
                            <a:rPr lang="en-GB" dirty="0" smtClean="0"/>
                            <a:t>18</a:t>
                          </a:r>
                          <a:endParaRPr lang="en-GB" dirty="0"/>
                        </a:p>
                      </a:txBody>
                      <a:tcPr/>
                    </a:tc>
                    <a:tc>
                      <a:txBody>
                        <a:bodyPr/>
                        <a:lstStyle/>
                        <a:p>
                          <a:pPr algn="ctr"/>
                          <a:r>
                            <a:rPr lang="en-GB" dirty="0" smtClean="0"/>
                            <a:t>21</a:t>
                          </a:r>
                          <a:endParaRPr lang="en-GB" dirty="0"/>
                        </a:p>
                      </a:txBody>
                      <a:tcPr/>
                    </a:tc>
                    <a:tc>
                      <a:txBody>
                        <a:bodyPr/>
                        <a:lstStyle/>
                        <a:p>
                          <a:pPr algn="ctr"/>
                          <a:r>
                            <a:rPr lang="en-GB" dirty="0" smtClean="0"/>
                            <a:t>18</a:t>
                          </a:r>
                          <a:endParaRPr lang="en-GB" dirty="0"/>
                        </a:p>
                      </a:txBody>
                      <a:tcPr/>
                    </a:tc>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1115616" y="2636912"/>
                <a:ext cx="6480720" cy="707886"/>
              </a:xfrm>
              <a:prstGeom prst="rect">
                <a:avLst/>
              </a:prstGeom>
              <a:noFill/>
            </p:spPr>
            <p:txBody>
              <a:bodyPr wrap="square" rtlCol="0">
                <a:spAutoFit/>
              </a:bodyPr>
              <a:lstStyle/>
              <a:p>
                <a:pPr algn="ctr"/>
                <a:r>
                  <a:rPr lang="en-GB" sz="2400" dirty="0"/>
                  <a:t>Degrees of freedom in this example </a:t>
                </a:r>
                <a14:m>
                  <m:oMath xmlns:m="http://schemas.openxmlformats.org/officeDocument/2006/math">
                    <m:r>
                      <a:rPr lang="en-GB" sz="2400" b="0" i="1" smtClean="0">
                        <a:latin typeface="Cambria Math" panose="02040503050406030204" pitchFamily="18" charset="0"/>
                      </a:rPr>
                      <m:t>=5</m:t>
                    </m:r>
                  </m:oMath>
                </a14:m>
                <a:endParaRPr lang="en-GB" sz="2400" dirty="0"/>
              </a:p>
              <a:p>
                <a:pPr algn="ctr"/>
                <a:r>
                  <a:rPr lang="en-GB" sz="1600" dirty="0"/>
                  <a:t>(given that </a:t>
                </a:r>
                <a14:m>
                  <m:oMath xmlns:m="http://schemas.openxmlformats.org/officeDocument/2006/math">
                    <m:r>
                      <a:rPr lang="en-GB" sz="1600" b="0" i="1" smtClean="0">
                        <a:latin typeface="Cambria Math" panose="02040503050406030204" pitchFamily="18" charset="0"/>
                      </a:rPr>
                      <m:t>𝑁</m:t>
                    </m:r>
                  </m:oMath>
                </a14:m>
                <a:r>
                  <a:rPr lang="en-GB" sz="1600" dirty="0"/>
                  <a:t> is fixed)</a:t>
                </a:r>
              </a:p>
            </p:txBody>
          </p:sp>
        </mc:Choice>
        <mc:Fallback xmlns="">
          <p:sp>
            <p:nvSpPr>
              <p:cNvPr id="7" name="TextBox 6"/>
              <p:cNvSpPr txBox="1">
                <a:spLocks noRot="1" noChangeAspect="1" noMove="1" noResize="1" noEditPoints="1" noAdjustHandles="1" noChangeArrowheads="1" noChangeShapeType="1" noTextEdit="1"/>
              </p:cNvSpPr>
              <p:nvPr/>
            </p:nvSpPr>
            <p:spPr>
              <a:xfrm>
                <a:off x="1115616" y="2636912"/>
                <a:ext cx="6480720" cy="707886"/>
              </a:xfrm>
              <a:prstGeom prst="rect">
                <a:avLst/>
              </a:prstGeom>
              <a:blipFill rotWithShape="0">
                <a:blip r:embed="rId4"/>
                <a:stretch>
                  <a:fillRect t="-6897" b="-103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15616" y="3429000"/>
                <a:ext cx="7128792" cy="830997"/>
              </a:xfrm>
              <a:prstGeom prst="rect">
                <a:avLst/>
              </a:prstGeom>
              <a:noFill/>
            </p:spPr>
            <p:txBody>
              <a:bodyPr wrap="square" rtlCol="0">
                <a:spAutoFit/>
              </a:bodyPr>
              <a:lstStyle/>
              <a:p>
                <a:r>
                  <a:rPr lang="en-GB" sz="1600" dirty="0"/>
                  <a:t>The counts for 1 through to 5 can vary, however, the count for the remaining outcome 6 is determined by the other counts (i.e. </a:t>
                </a:r>
                <a14:m>
                  <m:oMath xmlns:m="http://schemas.openxmlformats.org/officeDocument/2006/math">
                    <m:r>
                      <a:rPr lang="en-GB" sz="1600" b="0" i="1" smtClean="0">
                        <a:latin typeface="Cambria Math" panose="02040503050406030204" pitchFamily="18" charset="0"/>
                      </a:rPr>
                      <m:t>𝑁</m:t>
                    </m:r>
                  </m:oMath>
                </a14:m>
                <a:r>
                  <a:rPr lang="en-GB" sz="1600" dirty="0"/>
                  <a:t> minus the other counts). The constraint that the outcomes add up to </a:t>
                </a:r>
                <a14:m>
                  <m:oMath xmlns:m="http://schemas.openxmlformats.org/officeDocument/2006/math">
                    <m:r>
                      <a:rPr lang="en-GB" sz="1600" b="0" i="1" smtClean="0">
                        <a:latin typeface="Cambria Math" panose="02040503050406030204" pitchFamily="18" charset="0"/>
                      </a:rPr>
                      <m:t>𝑁</m:t>
                    </m:r>
                  </m:oMath>
                </a14:m>
                <a:r>
                  <a:rPr lang="en-GB" sz="1600" dirty="0"/>
                  <a:t> removes a degree of freedom. </a:t>
                </a:r>
              </a:p>
            </p:txBody>
          </p:sp>
        </mc:Choice>
        <mc:Fallback xmlns="">
          <p:sp>
            <p:nvSpPr>
              <p:cNvPr id="8" name="TextBox 7"/>
              <p:cNvSpPr txBox="1">
                <a:spLocks noRot="1" noChangeAspect="1" noMove="1" noResize="1" noEditPoints="1" noAdjustHandles="1" noChangeArrowheads="1" noChangeShapeType="1" noTextEdit="1"/>
              </p:cNvSpPr>
              <p:nvPr/>
            </p:nvSpPr>
            <p:spPr>
              <a:xfrm>
                <a:off x="1115616" y="3429000"/>
                <a:ext cx="7128792" cy="830997"/>
              </a:xfrm>
              <a:prstGeom prst="rect">
                <a:avLst/>
              </a:prstGeom>
              <a:blipFill rotWithShape="0">
                <a:blip r:embed="rId5"/>
                <a:stretch>
                  <a:fillRect l="-428" t="-2206" b="-80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7675" y="4374659"/>
                <a:ext cx="814061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number of degrees of freedom </a:t>
                </a:r>
                <a14:m>
                  <m:oMath xmlns:m="http://schemas.openxmlformats.org/officeDocument/2006/math">
                    <m:r>
                      <a:rPr lang="en-GB" b="0" i="1" smtClean="0">
                        <a:latin typeface="Cambria Math" panose="02040503050406030204" pitchFamily="18" charset="0"/>
                      </a:rPr>
                      <m:t>𝜈</m:t>
                    </m:r>
                  </m:oMath>
                </a14:m>
                <a:r>
                  <a:rPr lang="en-GB" dirty="0"/>
                  <a:t> = number of cells </a:t>
                </a:r>
                <a14:m>
                  <m:oMath xmlns:m="http://schemas.openxmlformats.org/officeDocument/2006/math">
                    <m:r>
                      <a:rPr lang="en-GB" b="0" i="1" smtClean="0">
                        <a:latin typeface="Cambria Math" panose="02040503050406030204" pitchFamily="18" charset="0"/>
                      </a:rPr>
                      <m:t>−</m:t>
                    </m:r>
                  </m:oMath>
                </a14:m>
                <a:r>
                  <a:rPr lang="en-GB" dirty="0"/>
                  <a:t> number of constraints</a:t>
                </a:r>
              </a:p>
            </p:txBody>
          </p:sp>
        </mc:Choice>
        <mc:Fallback xmlns="">
          <p:sp>
            <p:nvSpPr>
              <p:cNvPr id="9" name="TextBox 8"/>
              <p:cNvSpPr txBox="1">
                <a:spLocks noRot="1" noChangeAspect="1" noMove="1" noResize="1" noEditPoints="1" noAdjustHandles="1" noChangeArrowheads="1" noChangeShapeType="1" noTextEdit="1"/>
              </p:cNvSpPr>
              <p:nvPr/>
            </p:nvSpPr>
            <p:spPr>
              <a:xfrm>
                <a:off x="357675" y="4374659"/>
                <a:ext cx="8140618" cy="369332"/>
              </a:xfrm>
              <a:prstGeom prst="rect">
                <a:avLst/>
              </a:prstGeom>
              <a:blipFill rotWithShape="0">
                <a:blip r:embed="rId6"/>
                <a:stretch>
                  <a:fillRect l="-523" t="-7813" b="-21875"/>
                </a:stretch>
              </a:blipFill>
            </p:spPr>
            <p:txBody>
              <a:bodyPr/>
              <a:lstStyle/>
              <a:p>
                <a:r>
                  <a:rPr lang="en-GB">
                    <a:noFill/>
                  </a:rPr>
                  <a:t> </a:t>
                </a:r>
              </a:p>
            </p:txBody>
          </p:sp>
        </mc:Fallback>
      </mc:AlternateContent>
      <p:sp>
        <p:nvSpPr>
          <p:cNvPr id="10" name="TextBox 9"/>
          <p:cNvSpPr txBox="1"/>
          <p:nvPr/>
        </p:nvSpPr>
        <p:spPr>
          <a:xfrm>
            <a:off x="1118271" y="4891857"/>
            <a:ext cx="6624736" cy="1323439"/>
          </a:xfrm>
          <a:prstGeom prst="rect">
            <a:avLst/>
          </a:prstGeom>
          <a:noFill/>
        </p:spPr>
        <p:txBody>
          <a:bodyPr wrap="square" rtlCol="0">
            <a:spAutoFit/>
          </a:bodyPr>
          <a:lstStyle/>
          <a:p>
            <a:r>
              <a:rPr lang="en-GB" sz="1600" dirty="0"/>
              <a:t>So when in combining the normal distributions for each outcome to give some kind of total measure of possible deviation of observed frequencies from expected frequencies, it doesn’t make sense to add another normal distribution for the last outcome, because the observed frequency can’t actually vary! (which goes against the notion of a “random variable”) </a:t>
            </a:r>
          </a:p>
        </p:txBody>
      </p:sp>
      <p:sp>
        <p:nvSpPr>
          <p:cNvPr id="11" name="Rectangle 10"/>
          <p:cNvSpPr/>
          <p:nvPr/>
        </p:nvSpPr>
        <p:spPr>
          <a:xfrm>
            <a:off x="6660233" y="2606412"/>
            <a:ext cx="1080120" cy="550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Slide Number Placeholder 1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240</a:t>
            </a:fld>
            <a:endParaRPr lang="en-GB"/>
          </a:p>
        </p:txBody>
      </p:sp>
    </p:spTree>
    <p:extLst>
      <p:ext uri="{BB962C8B-B14F-4D97-AF65-F5344CB8AC3E}">
        <p14:creationId xmlns:p14="http://schemas.microsoft.com/office/powerpoint/2010/main" val="213989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nextCondLst>
                <p:cond evt="onClick" delay="0">
                  <p:tgtEl>
                    <p:spTgt spid="11"/>
                  </p:tgtEl>
                </p:cond>
              </p:nextCondLst>
            </p:seq>
          </p:childTnLst>
        </p:cTn>
      </p:par>
    </p:tnLst>
    <p:bldLst>
      <p:bldP spid="8" grpId="0" animBg="1"/>
      <p:bldP spid="9" grpId="0" animBg="1"/>
      <p:bldP spid="10" grpId="0"/>
      <p:bldP spid="11"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 Hypothesis Testing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576" y="836712"/>
              <a:ext cx="7186975" cy="1112520"/>
            </p:xfrm>
            <a:graphic>
              <a:graphicData uri="http://schemas.openxmlformats.org/drawingml/2006/table">
                <a:tbl>
                  <a:tblPr firstCol="1" bandRow="1">
                    <a:tableStyleId>{073A0DAA-6AF3-43AB-8588-CEC1D06C72B9}</a:tableStyleId>
                  </a:tblPr>
                  <a:tblGrid>
                    <a:gridCol w="1961833">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en-GB" dirty="0"/>
                            <a:t>Number</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extLst>
                      <a:ext uri="{0D108BD9-81ED-4DB2-BD59-A6C34878D82A}">
                        <a16:rowId xmlns:a16="http://schemas.microsoft.com/office/drawing/2014/main" val="10000"/>
                      </a:ext>
                    </a:extLst>
                  </a:tr>
                  <a:tr h="370840">
                    <a:tc>
                      <a:txBody>
                        <a:bodyPr/>
                        <a:lstStyle/>
                        <a:p>
                          <a:r>
                            <a:rPr lang="en-GB" dirty="0"/>
                            <a:t>Observed Freq,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𝑶</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23</a:t>
                          </a:r>
                        </a:p>
                      </a:txBody>
                      <a:tcPr/>
                    </a:tc>
                    <a:tc>
                      <a:txBody>
                        <a:bodyPr/>
                        <a:lstStyle/>
                        <a:p>
                          <a:pPr algn="ctr"/>
                          <a:r>
                            <a:rPr lang="en-GB" dirty="0"/>
                            <a:t>15</a:t>
                          </a:r>
                        </a:p>
                      </a:txBody>
                      <a:tcPr/>
                    </a:tc>
                    <a:tc>
                      <a:txBody>
                        <a:bodyPr/>
                        <a:lstStyle/>
                        <a:p>
                          <a:pPr algn="ctr"/>
                          <a:r>
                            <a:rPr lang="en-GB" dirty="0"/>
                            <a:t>25</a:t>
                          </a:r>
                        </a:p>
                      </a:txBody>
                      <a:tcPr/>
                    </a:tc>
                    <a:tc>
                      <a:txBody>
                        <a:bodyPr/>
                        <a:lstStyle/>
                        <a:p>
                          <a:pPr algn="ctr"/>
                          <a:r>
                            <a:rPr lang="en-GB" dirty="0"/>
                            <a:t>18</a:t>
                          </a:r>
                        </a:p>
                      </a:txBody>
                      <a:tcPr/>
                    </a:tc>
                    <a:tc>
                      <a:txBody>
                        <a:bodyPr/>
                        <a:lstStyle/>
                        <a:p>
                          <a:pPr algn="ctr"/>
                          <a:r>
                            <a:rPr lang="en-GB" dirty="0"/>
                            <a:t>21</a:t>
                          </a:r>
                        </a:p>
                      </a:txBody>
                      <a:tcPr/>
                    </a:tc>
                    <a:tc>
                      <a:txBody>
                        <a:bodyPr/>
                        <a:lstStyle/>
                        <a:p>
                          <a:pPr algn="ctr"/>
                          <a:r>
                            <a:rPr lang="en-GB" dirty="0"/>
                            <a:t>18</a:t>
                          </a:r>
                        </a:p>
                      </a:txBody>
                      <a:tcPr/>
                    </a:tc>
                    <a:extLst>
                      <a:ext uri="{0D108BD9-81ED-4DB2-BD59-A6C34878D82A}">
                        <a16:rowId xmlns:a16="http://schemas.microsoft.com/office/drawing/2014/main" val="10001"/>
                      </a:ext>
                    </a:extLst>
                  </a:tr>
                  <a:tr h="370840">
                    <a:tc>
                      <a:txBody>
                        <a:bodyPr/>
                        <a:lstStyle/>
                        <a:p>
                          <a:r>
                            <a:rPr lang="en-GB" dirty="0"/>
                            <a:t>Expected Freq,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𝑬</m:t>
                                  </m:r>
                                </m:e>
                                <m:sub>
                                  <m:r>
                                    <a:rPr lang="en-GB" b="1" i="1" smtClean="0">
                                      <a:latin typeface="Cambria Math" panose="02040503050406030204" pitchFamily="18" charset="0"/>
                                    </a:rPr>
                                    <m:t>𝒊</m:t>
                                  </m:r>
                                </m:sub>
                              </m:sSub>
                            </m:oMath>
                          </a14:m>
                          <a:endParaRPr lang="en-GB" dirty="0"/>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tc>
                      <a:txBody>
                        <a:bodyPr/>
                        <a:lstStyle/>
                        <a:p>
                          <a:pPr algn="ctr"/>
                          <a:r>
                            <a:rPr lang="en-GB" dirty="0"/>
                            <a:t>20</a:t>
                          </a:r>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2629277282"/>
                  </p:ext>
                </p:extLst>
              </p:nvPr>
            </p:nvGraphicFramePr>
            <p:xfrm>
              <a:off x="755576" y="836712"/>
              <a:ext cx="7186975" cy="1112520"/>
            </p:xfrm>
            <a:graphic>
              <a:graphicData uri="http://schemas.openxmlformats.org/drawingml/2006/table">
                <a:tbl>
                  <a:tblPr firstCol="1" bandRow="1">
                    <a:tableStyleId>{073A0DAA-6AF3-43AB-8588-CEC1D06C72B9}</a:tableStyleId>
                  </a:tblPr>
                  <a:tblGrid>
                    <a:gridCol w="1961833"/>
                    <a:gridCol w="870857"/>
                    <a:gridCol w="870857"/>
                    <a:gridCol w="870857"/>
                    <a:gridCol w="870857"/>
                    <a:gridCol w="870857"/>
                    <a:gridCol w="870857"/>
                  </a:tblGrid>
                  <a:tr h="370840">
                    <a:tc>
                      <a:txBody>
                        <a:bodyPr/>
                        <a:lstStyle/>
                        <a:p>
                          <a:r>
                            <a:rPr lang="en-GB" dirty="0" smtClean="0"/>
                            <a:t>Number</a:t>
                          </a:r>
                          <a:endParaRPr lang="en-GB" dirty="0"/>
                        </a:p>
                      </a:txBody>
                      <a:tcPr/>
                    </a:tc>
                    <a:tc>
                      <a:txBody>
                        <a:bodyPr/>
                        <a:lstStyle/>
                        <a:p>
                          <a:pPr algn="ctr"/>
                          <a:r>
                            <a:rPr lang="en-GB" dirty="0" smtClean="0"/>
                            <a:t>1</a:t>
                          </a:r>
                          <a:endParaRPr lang="en-GB" dirty="0"/>
                        </a:p>
                      </a:txBody>
                      <a:tcPr/>
                    </a:tc>
                    <a:tc>
                      <a:txBody>
                        <a:bodyPr/>
                        <a:lstStyle/>
                        <a:p>
                          <a:pPr algn="ctr"/>
                          <a:r>
                            <a:rPr lang="en-GB" dirty="0" smtClean="0"/>
                            <a:t>2</a:t>
                          </a:r>
                          <a:endParaRPr lang="en-GB" dirty="0"/>
                        </a:p>
                      </a:txBody>
                      <a:tcPr/>
                    </a:tc>
                    <a:tc>
                      <a:txBody>
                        <a:bodyPr/>
                        <a:lstStyle/>
                        <a:p>
                          <a:pPr algn="ctr"/>
                          <a:r>
                            <a:rPr lang="en-GB" dirty="0" smtClean="0"/>
                            <a:t>3</a:t>
                          </a:r>
                          <a:endParaRPr lang="en-GB" dirty="0"/>
                        </a:p>
                      </a:txBody>
                      <a:tcPr/>
                    </a:tc>
                    <a:tc>
                      <a:txBody>
                        <a:bodyPr/>
                        <a:lstStyle/>
                        <a:p>
                          <a:pPr algn="ctr"/>
                          <a:r>
                            <a:rPr lang="en-GB" dirty="0" smtClean="0"/>
                            <a:t>4</a:t>
                          </a:r>
                          <a:endParaRPr lang="en-GB" dirty="0"/>
                        </a:p>
                      </a:txBody>
                      <a:tcPr/>
                    </a:tc>
                    <a:tc>
                      <a:txBody>
                        <a:bodyPr/>
                        <a:lstStyle/>
                        <a:p>
                          <a:pPr algn="ctr"/>
                          <a:r>
                            <a:rPr lang="en-GB" dirty="0" smtClean="0"/>
                            <a:t>5</a:t>
                          </a:r>
                          <a:endParaRPr lang="en-GB" dirty="0"/>
                        </a:p>
                      </a:txBody>
                      <a:tcPr/>
                    </a:tc>
                    <a:tc>
                      <a:txBody>
                        <a:bodyPr/>
                        <a:lstStyle/>
                        <a:p>
                          <a:pPr algn="ctr"/>
                          <a:r>
                            <a:rPr lang="en-GB" dirty="0" smtClean="0"/>
                            <a:t>6</a:t>
                          </a:r>
                          <a:endParaRPr lang="en-GB" dirty="0"/>
                        </a:p>
                      </a:txBody>
                      <a:tcPr/>
                    </a:tc>
                  </a:tr>
                  <a:tr h="370840">
                    <a:tc>
                      <a:txBody>
                        <a:bodyPr/>
                        <a:lstStyle/>
                        <a:p>
                          <a:endParaRPr lang="en-US"/>
                        </a:p>
                      </a:txBody>
                      <a:tcPr>
                        <a:blipFill rotWithShape="0">
                          <a:blip r:embed="rId3"/>
                          <a:stretch>
                            <a:fillRect l="-311" t="-108197" r="-267081" b="-124590"/>
                          </a:stretch>
                        </a:blipFill>
                      </a:tcPr>
                    </a:tc>
                    <a:tc>
                      <a:txBody>
                        <a:bodyPr/>
                        <a:lstStyle/>
                        <a:p>
                          <a:pPr algn="ctr"/>
                          <a:r>
                            <a:rPr lang="en-GB" dirty="0" smtClean="0"/>
                            <a:t>23</a:t>
                          </a:r>
                          <a:endParaRPr lang="en-GB" dirty="0"/>
                        </a:p>
                      </a:txBody>
                      <a:tcPr/>
                    </a:tc>
                    <a:tc>
                      <a:txBody>
                        <a:bodyPr/>
                        <a:lstStyle/>
                        <a:p>
                          <a:pPr algn="ctr"/>
                          <a:r>
                            <a:rPr lang="en-GB" dirty="0" smtClean="0"/>
                            <a:t>15</a:t>
                          </a:r>
                          <a:endParaRPr lang="en-GB" dirty="0"/>
                        </a:p>
                      </a:txBody>
                      <a:tcPr/>
                    </a:tc>
                    <a:tc>
                      <a:txBody>
                        <a:bodyPr/>
                        <a:lstStyle/>
                        <a:p>
                          <a:pPr algn="ctr"/>
                          <a:r>
                            <a:rPr lang="en-GB" dirty="0" smtClean="0"/>
                            <a:t>25</a:t>
                          </a:r>
                          <a:endParaRPr lang="en-GB" dirty="0"/>
                        </a:p>
                      </a:txBody>
                      <a:tcPr/>
                    </a:tc>
                    <a:tc>
                      <a:txBody>
                        <a:bodyPr/>
                        <a:lstStyle/>
                        <a:p>
                          <a:pPr algn="ctr"/>
                          <a:r>
                            <a:rPr lang="en-GB" dirty="0" smtClean="0"/>
                            <a:t>18</a:t>
                          </a:r>
                          <a:endParaRPr lang="en-GB" dirty="0"/>
                        </a:p>
                      </a:txBody>
                      <a:tcPr/>
                    </a:tc>
                    <a:tc>
                      <a:txBody>
                        <a:bodyPr/>
                        <a:lstStyle/>
                        <a:p>
                          <a:pPr algn="ctr"/>
                          <a:r>
                            <a:rPr lang="en-GB" dirty="0" smtClean="0"/>
                            <a:t>21</a:t>
                          </a:r>
                          <a:endParaRPr lang="en-GB" dirty="0"/>
                        </a:p>
                      </a:txBody>
                      <a:tcPr/>
                    </a:tc>
                    <a:tc>
                      <a:txBody>
                        <a:bodyPr/>
                        <a:lstStyle/>
                        <a:p>
                          <a:pPr algn="ctr"/>
                          <a:r>
                            <a:rPr lang="en-GB" dirty="0" smtClean="0"/>
                            <a:t>18</a:t>
                          </a:r>
                          <a:endParaRPr lang="en-GB" dirty="0"/>
                        </a:p>
                      </a:txBody>
                      <a:tcPr/>
                    </a:tc>
                  </a:tr>
                  <a:tr h="370840">
                    <a:tc>
                      <a:txBody>
                        <a:bodyPr/>
                        <a:lstStyle/>
                        <a:p>
                          <a:endParaRPr lang="en-US"/>
                        </a:p>
                      </a:txBody>
                      <a:tcPr>
                        <a:blipFill rotWithShape="0">
                          <a:blip r:embed="rId3"/>
                          <a:stretch>
                            <a:fillRect l="-311" t="-208197" r="-267081" b="-24590"/>
                          </a:stretch>
                        </a:blipFill>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bl>
              </a:graphicData>
            </a:graphic>
          </p:graphicFrame>
        </mc:Fallback>
      </mc:AlternateContent>
      <p:sp>
        <p:nvSpPr>
          <p:cNvPr id="6" name="TextBox 5"/>
          <p:cNvSpPr txBox="1"/>
          <p:nvPr/>
        </p:nvSpPr>
        <p:spPr>
          <a:xfrm>
            <a:off x="395536" y="2060848"/>
            <a:ext cx="7848872" cy="64633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Test, at the 5% significance level, whether or not the observed frequencies could be modelled by a discrete uniform distribution.</a:t>
            </a:r>
          </a:p>
        </p:txBody>
      </p:sp>
      <mc:AlternateContent xmlns:mc="http://schemas.openxmlformats.org/markup-compatibility/2006" xmlns:a14="http://schemas.microsoft.com/office/drawing/2010/main">
        <mc:Choice Requires="a14">
          <p:sp>
            <p:nvSpPr>
              <p:cNvPr id="7" name="TextBox 6"/>
              <p:cNvSpPr txBox="1"/>
              <p:nvPr/>
            </p:nvSpPr>
            <p:spPr>
              <a:xfrm>
                <a:off x="611560" y="2924944"/>
                <a:ext cx="7992888" cy="1169551"/>
              </a:xfrm>
              <a:prstGeom prst="rect">
                <a:avLst/>
              </a:prstGeom>
              <a:noFill/>
            </p:spPr>
            <p:txBody>
              <a:bodyPr wrap="square" rtlCol="0">
                <a:spAutoFit/>
              </a:bodyPr>
              <a:lstStyle/>
              <a:p>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oMath>
                </a14:m>
                <a:r>
                  <a:rPr lang="en-GB" sz="1400" dirty="0"/>
                  <a:t>: </a:t>
                </a:r>
                <a:r>
                  <a:rPr lang="en-GB" sz="1400" b="1" dirty="0"/>
                  <a:t>The observed distribution can be modelled by a discrete uniform distribution (i.e. die is not biased)</a:t>
                </a:r>
              </a:p>
              <a:p>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1</m:t>
                        </m:r>
                      </m:sub>
                    </m:sSub>
                    <m:r>
                      <a:rPr lang="en-GB" sz="1400" b="0" i="1" smtClean="0">
                        <a:latin typeface="Cambria Math" panose="02040503050406030204" pitchFamily="18" charset="0"/>
                      </a:rPr>
                      <m:t>:</m:t>
                    </m:r>
                  </m:oMath>
                </a14:m>
                <a:r>
                  <a:rPr lang="en-GB" sz="1400" b="1" dirty="0"/>
                  <a:t>The observed distribution cannot be modelled by a discrete uniform distribution (i.e. die is biased)</a:t>
                </a:r>
              </a:p>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𝜈</m:t>
                      </m:r>
                      <m:r>
                        <a:rPr lang="en-GB" sz="1400" b="0" i="1" smtClean="0">
                          <a:latin typeface="Cambria Math" panose="02040503050406030204" pitchFamily="18" charset="0"/>
                        </a:rPr>
                        <m:t>=</m:t>
                      </m:r>
                      <m:r>
                        <a:rPr lang="en-GB" sz="1400" b="1" i="1" smtClean="0">
                          <a:latin typeface="Cambria Math" panose="02040503050406030204" pitchFamily="18" charset="0"/>
                        </a:rPr>
                        <m:t>𝟓</m:t>
                      </m:r>
                    </m:oMath>
                  </m:oMathPara>
                </a14:m>
                <a:endParaRPr lang="en-GB" sz="1400" b="1" dirty="0"/>
              </a:p>
              <a:p>
                <a:r>
                  <a:rPr lang="en-GB" sz="1400" dirty="0"/>
                  <a:t>Critical value of </a:t>
                </a:r>
                <a14:m>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𝜒</m:t>
                        </m:r>
                      </m:e>
                      <m:sup>
                        <m:r>
                          <a:rPr lang="en-GB" sz="1400" b="0" i="1" smtClean="0">
                            <a:latin typeface="Cambria Math" panose="02040503050406030204" pitchFamily="18" charset="0"/>
                          </a:rPr>
                          <m:t>2</m:t>
                        </m:r>
                      </m:sup>
                    </m:sSup>
                  </m:oMath>
                </a14:m>
                <a:r>
                  <a:rPr lang="en-GB" sz="1400" dirty="0"/>
                  <a:t> at 5% level: </a:t>
                </a:r>
                <a14:m>
                  <m:oMath xmlns:m="http://schemas.openxmlformats.org/officeDocument/2006/math">
                    <m:r>
                      <a:rPr lang="en-GB" sz="1400" b="1" i="1" smtClean="0">
                        <a:latin typeface="Cambria Math" panose="02040503050406030204" pitchFamily="18" charset="0"/>
                      </a:rPr>
                      <m:t>𝟏𝟏</m:t>
                    </m:r>
                    <m:r>
                      <a:rPr lang="en-GB" sz="1400" b="1" i="1" smtClean="0">
                        <a:latin typeface="Cambria Math" panose="02040503050406030204" pitchFamily="18" charset="0"/>
                      </a:rPr>
                      <m:t>.</m:t>
                    </m:r>
                    <m:r>
                      <a:rPr lang="en-GB" sz="1400" b="1" i="1" smtClean="0">
                        <a:latin typeface="Cambria Math" panose="02040503050406030204" pitchFamily="18" charset="0"/>
                      </a:rPr>
                      <m:t>𝟎𝟕𝟎</m:t>
                    </m:r>
                  </m:oMath>
                </a14:m>
                <a:endParaRPr lang="en-GB" sz="1400" b="1" dirty="0"/>
              </a:p>
              <a:p>
                <a:endParaRPr lang="en-GB"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611560" y="2924944"/>
                <a:ext cx="7992888" cy="1169551"/>
              </a:xfrm>
              <a:prstGeom prst="rect">
                <a:avLst/>
              </a:prstGeom>
              <a:blipFill rotWithShape="0">
                <a:blip r:embed="rId4"/>
                <a:stretch>
                  <a:fillRect l="-229" t="-10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896036" y="3509719"/>
                <a:ext cx="4140460" cy="8351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200" b="1" dirty="0"/>
                  <a:t>Look up in </a:t>
                </a:r>
                <a14:m>
                  <m:oMath xmlns:m="http://schemas.openxmlformats.org/officeDocument/2006/math">
                    <m:sSup>
                      <m:sSupPr>
                        <m:ctrlPr>
                          <a:rPr lang="en-GB" sz="1200" b="1" i="1" smtClean="0">
                            <a:latin typeface="Cambria Math" panose="02040503050406030204" pitchFamily="18" charset="0"/>
                          </a:rPr>
                        </m:ctrlPr>
                      </m:sSupPr>
                      <m:e>
                        <m:r>
                          <a:rPr lang="en-GB" sz="1200" b="1" i="1" smtClean="0">
                            <a:latin typeface="Cambria Math" panose="02040503050406030204" pitchFamily="18" charset="0"/>
                          </a:rPr>
                          <m:t>𝝌</m:t>
                        </m:r>
                      </m:e>
                      <m:sup>
                        <m:r>
                          <a:rPr lang="en-GB" sz="1200" b="1" i="1" smtClean="0">
                            <a:latin typeface="Cambria Math" panose="02040503050406030204" pitchFamily="18" charset="0"/>
                          </a:rPr>
                          <m:t>𝟐</m:t>
                        </m:r>
                      </m:sup>
                    </m:sSup>
                  </m:oMath>
                </a14:m>
                <a:r>
                  <a:rPr lang="en-GB" sz="1200" b="1" dirty="0"/>
                  <a:t> table.</a:t>
                </a:r>
              </a:p>
              <a:p>
                <a:r>
                  <a:rPr lang="en-GB" sz="1200" dirty="0"/>
                  <a:t>If our goodness of fit measure is this value or worse (i.e. observed frequencies deviate too much from expected frequencies) then we’ll be able to conclude that die was biased.</a:t>
                </a:r>
              </a:p>
            </p:txBody>
          </p:sp>
        </mc:Choice>
        <mc:Fallback xmlns="">
          <p:sp>
            <p:nvSpPr>
              <p:cNvPr id="8" name="TextBox 7"/>
              <p:cNvSpPr txBox="1">
                <a:spLocks noRot="1" noChangeAspect="1" noMove="1" noResize="1" noEditPoints="1" noAdjustHandles="1" noChangeArrowheads="1" noChangeShapeType="1" noTextEdit="1"/>
              </p:cNvSpPr>
              <p:nvPr/>
            </p:nvSpPr>
            <p:spPr>
              <a:xfrm>
                <a:off x="4896036" y="3509719"/>
                <a:ext cx="4140460" cy="835165"/>
              </a:xfrm>
              <a:prstGeom prst="rect">
                <a:avLst/>
              </a:prstGeom>
              <a:blipFill rotWithShape="0">
                <a:blip r:embed="rId5"/>
                <a:stretch>
                  <a:fillRect b="-3546"/>
                </a:stretch>
              </a:blipFill>
            </p:spPr>
            <p:txBody>
              <a:bodyPr/>
              <a:lstStyle/>
              <a:p>
                <a:r>
                  <a:rPr lang="en-GB">
                    <a:noFill/>
                  </a:rPr>
                  <a:t> </a:t>
                </a:r>
              </a:p>
            </p:txBody>
          </p:sp>
        </mc:Fallback>
      </mc:AlternateContent>
      <p:cxnSp>
        <p:nvCxnSpPr>
          <p:cNvPr id="10" name="Straight Arrow Connector 9"/>
          <p:cNvCxnSpPr/>
          <p:nvPr/>
        </p:nvCxnSpPr>
        <p:spPr>
          <a:xfrm flipH="1" flipV="1">
            <a:off x="3743908" y="3717032"/>
            <a:ext cx="1152128"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179512" y="4005064"/>
              <a:ext cx="4617402" cy="1673352"/>
            </p:xfrm>
            <a:graphic>
              <a:graphicData uri="http://schemas.openxmlformats.org/drawingml/2006/table">
                <a:tbl>
                  <a:tblPr firstCol="1" bandRow="1">
                    <a:tableStyleId>{5940675A-B579-460E-94D1-54222C63F5DA}</a:tableStyleId>
                  </a:tblPr>
                  <a:tblGrid>
                    <a:gridCol w="994601">
                      <a:extLst>
                        <a:ext uri="{9D8B030D-6E8A-4147-A177-3AD203B41FA5}">
                          <a16:colId xmlns:a16="http://schemas.microsoft.com/office/drawing/2014/main" val="20000"/>
                        </a:ext>
                      </a:extLst>
                    </a:gridCol>
                    <a:gridCol w="538480">
                      <a:extLst>
                        <a:ext uri="{9D8B030D-6E8A-4147-A177-3AD203B41FA5}">
                          <a16:colId xmlns:a16="http://schemas.microsoft.com/office/drawing/2014/main" val="20001"/>
                        </a:ext>
                      </a:extLst>
                    </a:gridCol>
                    <a:gridCol w="538480">
                      <a:extLst>
                        <a:ext uri="{9D8B030D-6E8A-4147-A177-3AD203B41FA5}">
                          <a16:colId xmlns:a16="http://schemas.microsoft.com/office/drawing/2014/main" val="20002"/>
                        </a:ext>
                      </a:extLst>
                    </a:gridCol>
                    <a:gridCol w="538480">
                      <a:extLst>
                        <a:ext uri="{9D8B030D-6E8A-4147-A177-3AD203B41FA5}">
                          <a16:colId xmlns:a16="http://schemas.microsoft.com/office/drawing/2014/main" val="20003"/>
                        </a:ext>
                      </a:extLst>
                    </a:gridCol>
                    <a:gridCol w="447992">
                      <a:extLst>
                        <a:ext uri="{9D8B030D-6E8A-4147-A177-3AD203B41FA5}">
                          <a16:colId xmlns:a16="http://schemas.microsoft.com/office/drawing/2014/main" val="20004"/>
                        </a:ext>
                      </a:extLst>
                    </a:gridCol>
                    <a:gridCol w="538480">
                      <a:extLst>
                        <a:ext uri="{9D8B030D-6E8A-4147-A177-3AD203B41FA5}">
                          <a16:colId xmlns:a16="http://schemas.microsoft.com/office/drawing/2014/main" val="20005"/>
                        </a:ext>
                      </a:extLst>
                    </a:gridCol>
                    <a:gridCol w="447992">
                      <a:extLst>
                        <a:ext uri="{9D8B030D-6E8A-4147-A177-3AD203B41FA5}">
                          <a16:colId xmlns:a16="http://schemas.microsoft.com/office/drawing/2014/main" val="20006"/>
                        </a:ext>
                      </a:extLst>
                    </a:gridCol>
                    <a:gridCol w="572897">
                      <a:extLst>
                        <a:ext uri="{9D8B030D-6E8A-4147-A177-3AD203B41FA5}">
                          <a16:colId xmlns:a16="http://schemas.microsoft.com/office/drawing/2014/main" val="20007"/>
                        </a:ext>
                      </a:extLst>
                    </a:gridCol>
                  </a:tblGrid>
                  <a:tr h="370840">
                    <a:tc>
                      <a:txBody>
                        <a:bodyPr/>
                        <a:lstStyle/>
                        <a:p>
                          <a:r>
                            <a:rPr lang="en-GB" sz="1400" dirty="0"/>
                            <a:t>Number</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4</a:t>
                          </a:r>
                        </a:p>
                      </a:txBody>
                      <a:tcPr/>
                    </a:tc>
                    <a:tc>
                      <a:txBody>
                        <a:bodyPr/>
                        <a:lstStyle/>
                        <a:p>
                          <a:pPr algn="ctr"/>
                          <a:r>
                            <a:rPr lang="en-GB" sz="1400" dirty="0"/>
                            <a:t>5</a:t>
                          </a:r>
                        </a:p>
                      </a:txBody>
                      <a:tcPr/>
                    </a:tc>
                    <a:tc>
                      <a:txBody>
                        <a:bodyPr/>
                        <a:lstStyle/>
                        <a:p>
                          <a:pPr algn="ctr"/>
                          <a:r>
                            <a:rPr lang="en-GB" sz="1400" dirty="0"/>
                            <a:t>6</a:t>
                          </a:r>
                        </a:p>
                      </a:txBody>
                      <a:tcPr/>
                    </a:tc>
                    <a:tc>
                      <a:txBody>
                        <a:bodyPr/>
                        <a:lstStyle/>
                        <a:p>
                          <a:pPr algn="ctr"/>
                          <a:r>
                            <a:rPr lang="en-GB" sz="1400" dirty="0"/>
                            <a:t>Total</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smtClean="0">
                                        <a:latin typeface="Cambria Math" panose="02040503050406030204" pitchFamily="18" charset="0"/>
                                      </a:rPr>
                                      <m:t>𝑶</m:t>
                                    </m:r>
                                  </m:e>
                                  <m:sub>
                                    <m:r>
                                      <a:rPr lang="en-GB" sz="1400" smtClean="0">
                                        <a:latin typeface="Cambria Math" panose="02040503050406030204" pitchFamily="18" charset="0"/>
                                      </a:rPr>
                                      <m:t>𝒊</m:t>
                                    </m:r>
                                  </m:sub>
                                </m:sSub>
                              </m:oMath>
                            </m:oMathPara>
                          </a14:m>
                          <a:endParaRPr lang="en-GB" sz="1400" dirty="0"/>
                        </a:p>
                      </a:txBody>
                      <a:tcPr/>
                    </a:tc>
                    <a:tc>
                      <a:txBody>
                        <a:bodyPr/>
                        <a:lstStyle/>
                        <a:p>
                          <a:pPr algn="ctr"/>
                          <a:r>
                            <a:rPr lang="en-GB" sz="1400" dirty="0"/>
                            <a:t>23</a:t>
                          </a:r>
                        </a:p>
                      </a:txBody>
                      <a:tcPr/>
                    </a:tc>
                    <a:tc>
                      <a:txBody>
                        <a:bodyPr/>
                        <a:lstStyle/>
                        <a:p>
                          <a:pPr algn="ctr"/>
                          <a:r>
                            <a:rPr lang="en-GB" sz="1400" dirty="0"/>
                            <a:t>15</a:t>
                          </a:r>
                        </a:p>
                      </a:txBody>
                      <a:tcPr/>
                    </a:tc>
                    <a:tc>
                      <a:txBody>
                        <a:bodyPr/>
                        <a:lstStyle/>
                        <a:p>
                          <a:pPr algn="ctr"/>
                          <a:r>
                            <a:rPr lang="en-GB" sz="1400" dirty="0"/>
                            <a:t>25</a:t>
                          </a:r>
                        </a:p>
                      </a:txBody>
                      <a:tcPr/>
                    </a:tc>
                    <a:tc>
                      <a:txBody>
                        <a:bodyPr/>
                        <a:lstStyle/>
                        <a:p>
                          <a:pPr algn="ctr"/>
                          <a:r>
                            <a:rPr lang="en-GB" sz="1400" dirty="0"/>
                            <a:t>18</a:t>
                          </a:r>
                        </a:p>
                      </a:txBody>
                      <a:tcPr/>
                    </a:tc>
                    <a:tc>
                      <a:txBody>
                        <a:bodyPr/>
                        <a:lstStyle/>
                        <a:p>
                          <a:pPr algn="ctr"/>
                          <a:r>
                            <a:rPr lang="en-GB" sz="1400" dirty="0"/>
                            <a:t>21</a:t>
                          </a:r>
                        </a:p>
                      </a:txBody>
                      <a:tcPr/>
                    </a:tc>
                    <a:tc>
                      <a:txBody>
                        <a:bodyPr/>
                        <a:lstStyle/>
                        <a:p>
                          <a:pPr algn="ctr"/>
                          <a:r>
                            <a:rPr lang="en-GB" sz="1400" dirty="0"/>
                            <a:t>18</a:t>
                          </a:r>
                        </a:p>
                      </a:txBody>
                      <a:tcPr/>
                    </a:tc>
                    <a:tc>
                      <a:txBody>
                        <a:bodyPr/>
                        <a:lstStyle/>
                        <a:p>
                          <a:pPr algn="ctr"/>
                          <a:r>
                            <a:rPr lang="en-GB" sz="1400" dirty="0"/>
                            <a:t>120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smtClean="0">
                                        <a:latin typeface="Cambria Math" panose="02040503050406030204" pitchFamily="18" charset="0"/>
                                      </a:rPr>
                                      <m:t>𝑬</m:t>
                                    </m:r>
                                  </m:e>
                                  <m:sub>
                                    <m:r>
                                      <a:rPr lang="en-GB" sz="1400" smtClean="0">
                                        <a:latin typeface="Cambria Math" panose="02040503050406030204" pitchFamily="18" charset="0"/>
                                      </a:rPr>
                                      <m:t>𝒊</m:t>
                                    </m:r>
                                  </m:sub>
                                </m:sSub>
                              </m:oMath>
                            </m:oMathPara>
                          </a14:m>
                          <a:endParaRPr lang="en-GB" sz="1400" dirty="0"/>
                        </a:p>
                      </a:txBody>
                      <a:tcPr/>
                    </a:tc>
                    <a:tc>
                      <a:txBody>
                        <a:bodyPr/>
                        <a:lstStyle/>
                        <a:p>
                          <a:pPr algn="ctr"/>
                          <a:r>
                            <a:rPr lang="en-GB" sz="1400" dirty="0"/>
                            <a:t>20</a:t>
                          </a:r>
                        </a:p>
                      </a:txBody>
                      <a:tcPr/>
                    </a:tc>
                    <a:tc>
                      <a:txBody>
                        <a:bodyPr/>
                        <a:lstStyle/>
                        <a:p>
                          <a:pPr algn="ctr"/>
                          <a:r>
                            <a:rPr lang="en-GB" sz="1400" dirty="0"/>
                            <a:t>20</a:t>
                          </a:r>
                        </a:p>
                      </a:txBody>
                      <a:tcPr/>
                    </a:tc>
                    <a:tc>
                      <a:txBody>
                        <a:bodyPr/>
                        <a:lstStyle/>
                        <a:p>
                          <a:pPr algn="ctr"/>
                          <a:r>
                            <a:rPr lang="en-GB" sz="1400" dirty="0"/>
                            <a:t>20</a:t>
                          </a:r>
                        </a:p>
                      </a:txBody>
                      <a:tcPr/>
                    </a:tc>
                    <a:tc>
                      <a:txBody>
                        <a:bodyPr/>
                        <a:lstStyle/>
                        <a:p>
                          <a:pPr algn="ctr"/>
                          <a:r>
                            <a:rPr lang="en-GB" sz="1400" dirty="0"/>
                            <a:t>20</a:t>
                          </a:r>
                        </a:p>
                      </a:txBody>
                      <a:tcPr/>
                    </a:tc>
                    <a:tc>
                      <a:txBody>
                        <a:bodyPr/>
                        <a:lstStyle/>
                        <a:p>
                          <a:pPr algn="ctr"/>
                          <a:r>
                            <a:rPr lang="en-GB" sz="1400" dirty="0"/>
                            <a:t>20</a:t>
                          </a:r>
                        </a:p>
                      </a:txBody>
                      <a:tcPr/>
                    </a:tc>
                    <a:tc>
                      <a:txBody>
                        <a:bodyPr/>
                        <a:lstStyle/>
                        <a:p>
                          <a:pPr algn="ctr"/>
                          <a:r>
                            <a:rPr lang="en-GB" sz="1400" dirty="0"/>
                            <a:t>20</a:t>
                          </a:r>
                        </a:p>
                      </a:txBody>
                      <a:tcPr/>
                    </a:tc>
                    <a:tc>
                      <a:txBody>
                        <a:bodyPr/>
                        <a:lstStyle/>
                        <a:p>
                          <a:pPr algn="ctr"/>
                          <a:r>
                            <a:rPr lang="en-GB" sz="1400" dirty="0"/>
                            <a:t>120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f>
                                  <m:fPr>
                                    <m:ctrlPr>
                                      <a:rPr lang="en-GB" sz="1400" b="1" i="1" smtClean="0">
                                        <a:latin typeface="Cambria Math" panose="02040503050406030204" pitchFamily="18" charset="0"/>
                                      </a:rPr>
                                    </m:ctrlPr>
                                  </m:fPr>
                                  <m:num>
                                    <m:sSup>
                                      <m:sSupPr>
                                        <m:ctrlPr>
                                          <a:rPr lang="en-GB" sz="1400" b="1" i="1" smtClean="0">
                                            <a:latin typeface="Cambria Math" panose="02040503050406030204" pitchFamily="18" charset="0"/>
                                          </a:rPr>
                                        </m:ctrlPr>
                                      </m:sSupPr>
                                      <m:e>
                                        <m:d>
                                          <m:dPr>
                                            <m:ctrlPr>
                                              <a:rPr lang="en-GB" sz="1400" b="1" i="1" smtClean="0">
                                                <a:latin typeface="Cambria Math" panose="02040503050406030204" pitchFamily="18" charset="0"/>
                                              </a:rPr>
                                            </m:ctrlPr>
                                          </m:dPr>
                                          <m:e>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𝑶</m:t>
                                                </m:r>
                                              </m:e>
                                              <m:sub>
                                                <m:r>
                                                  <a:rPr lang="en-GB" sz="1400" b="1" i="1" smtClean="0">
                                                    <a:latin typeface="Cambria Math" panose="02040503050406030204" pitchFamily="18" charset="0"/>
                                                  </a:rPr>
                                                  <m:t>𝒊</m:t>
                                                </m:r>
                                              </m:sub>
                                            </m:sSub>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e>
                                        </m:d>
                                      </m:e>
                                      <m:sup>
                                        <m:r>
                                          <a:rPr lang="en-GB" sz="1400" b="1" i="1" smtClean="0">
                                            <a:latin typeface="Cambria Math" panose="02040503050406030204" pitchFamily="18" charset="0"/>
                                          </a:rPr>
                                          <m:t>𝟐</m:t>
                                        </m:r>
                                      </m:sup>
                                    </m:sSup>
                                  </m:num>
                                  <m:den>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den>
                                </m:f>
                              </m:oMath>
                            </m:oMathPara>
                          </a14:m>
                          <a:endParaRPr lang="en-GB" sz="1400" b="1" dirty="0"/>
                        </a:p>
                      </a:txBody>
                      <a:tcPr/>
                    </a:tc>
                    <a:tc>
                      <a:txBody>
                        <a:bodyPr/>
                        <a:lstStyle/>
                        <a:p>
                          <a:pPr algn="ctr"/>
                          <a:r>
                            <a:rPr lang="en-GB" sz="1400" dirty="0"/>
                            <a:t>0.45</a:t>
                          </a:r>
                        </a:p>
                      </a:txBody>
                      <a:tcPr/>
                    </a:tc>
                    <a:tc>
                      <a:txBody>
                        <a:bodyPr/>
                        <a:lstStyle/>
                        <a:p>
                          <a:pPr algn="ctr"/>
                          <a:r>
                            <a:rPr lang="en-GB" sz="1400" dirty="0"/>
                            <a:t>1.25</a:t>
                          </a:r>
                        </a:p>
                      </a:txBody>
                      <a:tcPr/>
                    </a:tc>
                    <a:tc>
                      <a:txBody>
                        <a:bodyPr/>
                        <a:lstStyle/>
                        <a:p>
                          <a:pPr algn="ctr"/>
                          <a:r>
                            <a:rPr lang="en-GB" sz="1400" dirty="0"/>
                            <a:t>1.25</a:t>
                          </a:r>
                        </a:p>
                      </a:txBody>
                      <a:tcPr/>
                    </a:tc>
                    <a:tc>
                      <a:txBody>
                        <a:bodyPr/>
                        <a:lstStyle/>
                        <a:p>
                          <a:pPr algn="ctr"/>
                          <a:r>
                            <a:rPr lang="en-GB" sz="1400" dirty="0"/>
                            <a:t>0.2</a:t>
                          </a:r>
                        </a:p>
                      </a:txBody>
                      <a:tcPr/>
                    </a:tc>
                    <a:tc>
                      <a:txBody>
                        <a:bodyPr/>
                        <a:lstStyle/>
                        <a:p>
                          <a:pPr algn="ctr"/>
                          <a:r>
                            <a:rPr lang="en-GB" sz="1400" dirty="0"/>
                            <a:t>0.05</a:t>
                          </a:r>
                        </a:p>
                      </a:txBody>
                      <a:tcPr/>
                    </a:tc>
                    <a:tc>
                      <a:txBody>
                        <a:bodyPr/>
                        <a:lstStyle/>
                        <a:p>
                          <a:pPr algn="ctr"/>
                          <a:r>
                            <a:rPr lang="en-GB" sz="1400" dirty="0"/>
                            <a:t>0.2</a:t>
                          </a:r>
                        </a:p>
                      </a:txBody>
                      <a:tcPr/>
                    </a:tc>
                    <a:tc>
                      <a:txBody>
                        <a:bodyPr/>
                        <a:lstStyle/>
                        <a:p>
                          <a:pPr algn="ctr"/>
                          <a:r>
                            <a:rPr lang="en-GB" sz="1400" dirty="0"/>
                            <a:t>3.4</a:t>
                          </a:r>
                        </a:p>
                      </a:txBody>
                      <a:tcPr/>
                    </a:tc>
                    <a:extLst>
                      <a:ext uri="{0D108BD9-81ED-4DB2-BD59-A6C34878D82A}">
                        <a16:rowId xmlns:a16="http://schemas.microsoft.com/office/drawing/2014/main" val="10003"/>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2707760274"/>
                  </p:ext>
                </p:extLst>
              </p:nvPr>
            </p:nvGraphicFramePr>
            <p:xfrm>
              <a:off x="179512" y="4005064"/>
              <a:ext cx="4617402" cy="1673352"/>
            </p:xfrm>
            <a:graphic>
              <a:graphicData uri="http://schemas.openxmlformats.org/drawingml/2006/table">
                <a:tbl>
                  <a:tblPr firstCol="1" bandRow="1">
                    <a:tableStyleId>{5940675A-B579-460E-94D1-54222C63F5DA}</a:tableStyleId>
                  </a:tblPr>
                  <a:tblGrid>
                    <a:gridCol w="994601"/>
                    <a:gridCol w="538480"/>
                    <a:gridCol w="538480"/>
                    <a:gridCol w="538480"/>
                    <a:gridCol w="447992"/>
                    <a:gridCol w="538480"/>
                    <a:gridCol w="447992"/>
                    <a:gridCol w="572897"/>
                  </a:tblGrid>
                  <a:tr h="370840">
                    <a:tc>
                      <a:txBody>
                        <a:bodyPr/>
                        <a:lstStyle/>
                        <a:p>
                          <a:r>
                            <a:rPr lang="en-GB" sz="1400" dirty="0" smtClean="0"/>
                            <a:t>Number</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6</a:t>
                          </a:r>
                          <a:endParaRPr lang="en-GB" sz="1400" dirty="0"/>
                        </a:p>
                      </a:txBody>
                      <a:tcPr/>
                    </a:tc>
                    <a:tc>
                      <a:txBody>
                        <a:bodyPr/>
                        <a:lstStyle/>
                        <a:p>
                          <a:pPr algn="ctr"/>
                          <a:r>
                            <a:rPr lang="en-GB" sz="1400" dirty="0" smtClean="0"/>
                            <a:t>Total</a:t>
                          </a:r>
                          <a:endParaRPr lang="en-GB" sz="1400" dirty="0"/>
                        </a:p>
                      </a:txBody>
                      <a:tcPr/>
                    </a:tc>
                  </a:tr>
                  <a:tr h="370840">
                    <a:tc>
                      <a:txBody>
                        <a:bodyPr/>
                        <a:lstStyle/>
                        <a:p>
                          <a:endParaRPr lang="en-US"/>
                        </a:p>
                      </a:txBody>
                      <a:tcPr>
                        <a:blipFill rotWithShape="0">
                          <a:blip r:embed="rId6"/>
                          <a:stretch>
                            <a:fillRect l="-613" t="-101639" r="-366258" b="-255738"/>
                          </a:stretch>
                        </a:blipFill>
                      </a:tcPr>
                    </a:tc>
                    <a:tc>
                      <a:txBody>
                        <a:bodyPr/>
                        <a:lstStyle/>
                        <a:p>
                          <a:pPr algn="ctr"/>
                          <a:r>
                            <a:rPr lang="en-GB" sz="1400" dirty="0" smtClean="0"/>
                            <a:t>23</a:t>
                          </a:r>
                          <a:endParaRPr lang="en-GB" sz="1400" dirty="0"/>
                        </a:p>
                      </a:txBody>
                      <a:tcPr/>
                    </a:tc>
                    <a:tc>
                      <a:txBody>
                        <a:bodyPr/>
                        <a:lstStyle/>
                        <a:p>
                          <a:pPr algn="ctr"/>
                          <a:r>
                            <a:rPr lang="en-GB" sz="1400" dirty="0" smtClean="0"/>
                            <a:t>15</a:t>
                          </a:r>
                          <a:endParaRPr lang="en-GB" sz="1400" dirty="0"/>
                        </a:p>
                      </a:txBody>
                      <a:tcPr/>
                    </a:tc>
                    <a:tc>
                      <a:txBody>
                        <a:bodyPr/>
                        <a:lstStyle/>
                        <a:p>
                          <a:pPr algn="ctr"/>
                          <a:r>
                            <a:rPr lang="en-GB" sz="1400" dirty="0" smtClean="0"/>
                            <a:t>25</a:t>
                          </a:r>
                          <a:endParaRPr lang="en-GB" sz="1400" dirty="0"/>
                        </a:p>
                      </a:txBody>
                      <a:tcPr/>
                    </a:tc>
                    <a:tc>
                      <a:txBody>
                        <a:bodyPr/>
                        <a:lstStyle/>
                        <a:p>
                          <a:pPr algn="ctr"/>
                          <a:r>
                            <a:rPr lang="en-GB" sz="1400" dirty="0" smtClean="0"/>
                            <a:t>18</a:t>
                          </a:r>
                          <a:endParaRPr lang="en-GB" sz="1400" dirty="0"/>
                        </a:p>
                      </a:txBody>
                      <a:tcPr/>
                    </a:tc>
                    <a:tc>
                      <a:txBody>
                        <a:bodyPr/>
                        <a:lstStyle/>
                        <a:p>
                          <a:pPr algn="ctr"/>
                          <a:r>
                            <a:rPr lang="en-GB" sz="1400" dirty="0" smtClean="0"/>
                            <a:t>21</a:t>
                          </a:r>
                          <a:endParaRPr lang="en-GB" sz="1400" dirty="0"/>
                        </a:p>
                      </a:txBody>
                      <a:tcPr/>
                    </a:tc>
                    <a:tc>
                      <a:txBody>
                        <a:bodyPr/>
                        <a:lstStyle/>
                        <a:p>
                          <a:pPr algn="ctr"/>
                          <a:r>
                            <a:rPr lang="en-GB" sz="1400" dirty="0" smtClean="0"/>
                            <a:t>18</a:t>
                          </a:r>
                          <a:endParaRPr lang="en-GB" sz="1400" dirty="0"/>
                        </a:p>
                      </a:txBody>
                      <a:tcPr/>
                    </a:tc>
                    <a:tc>
                      <a:txBody>
                        <a:bodyPr/>
                        <a:lstStyle/>
                        <a:p>
                          <a:pPr algn="ctr"/>
                          <a:r>
                            <a:rPr lang="en-GB" sz="1400" dirty="0" smtClean="0"/>
                            <a:t>120</a:t>
                          </a:r>
                          <a:endParaRPr lang="en-GB" sz="1400" dirty="0"/>
                        </a:p>
                      </a:txBody>
                      <a:tcPr/>
                    </a:tc>
                  </a:tr>
                  <a:tr h="370840">
                    <a:tc>
                      <a:txBody>
                        <a:bodyPr/>
                        <a:lstStyle/>
                        <a:p>
                          <a:endParaRPr lang="en-US"/>
                        </a:p>
                      </a:txBody>
                      <a:tcPr>
                        <a:blipFill rotWithShape="0">
                          <a:blip r:embed="rId6"/>
                          <a:stretch>
                            <a:fillRect l="-613" t="-201639" r="-366258" b="-155738"/>
                          </a:stretch>
                        </a:blipFill>
                      </a:tcPr>
                    </a:tc>
                    <a:tc>
                      <a:txBody>
                        <a:bodyPr/>
                        <a:lstStyle/>
                        <a:p>
                          <a:pPr algn="ctr"/>
                          <a:r>
                            <a:rPr lang="en-GB" sz="1400" dirty="0" smtClean="0"/>
                            <a:t>20</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120</a:t>
                          </a:r>
                          <a:endParaRPr lang="en-GB" sz="1400" dirty="0"/>
                        </a:p>
                      </a:txBody>
                      <a:tcPr/>
                    </a:tc>
                  </a:tr>
                  <a:tr h="560832">
                    <a:tc>
                      <a:txBody>
                        <a:bodyPr/>
                        <a:lstStyle/>
                        <a:p>
                          <a:endParaRPr lang="en-US"/>
                        </a:p>
                      </a:txBody>
                      <a:tcPr>
                        <a:blipFill rotWithShape="0">
                          <a:blip r:embed="rId6"/>
                          <a:stretch>
                            <a:fillRect l="-613" t="-197849" r="-366258" b="-2151"/>
                          </a:stretch>
                        </a:blipFill>
                      </a:tcPr>
                    </a:tc>
                    <a:tc>
                      <a:txBody>
                        <a:bodyPr/>
                        <a:lstStyle/>
                        <a:p>
                          <a:pPr algn="ctr"/>
                          <a:r>
                            <a:rPr lang="en-GB" sz="1400" dirty="0" smtClean="0"/>
                            <a:t>0.45</a:t>
                          </a:r>
                          <a:endParaRPr lang="en-GB" sz="1400" dirty="0"/>
                        </a:p>
                      </a:txBody>
                      <a:tcPr/>
                    </a:tc>
                    <a:tc>
                      <a:txBody>
                        <a:bodyPr/>
                        <a:lstStyle/>
                        <a:p>
                          <a:pPr algn="ctr"/>
                          <a:r>
                            <a:rPr lang="en-GB" sz="1400" dirty="0" smtClean="0"/>
                            <a:t>1.25</a:t>
                          </a:r>
                          <a:endParaRPr lang="en-GB" sz="1400" dirty="0"/>
                        </a:p>
                      </a:txBody>
                      <a:tcPr/>
                    </a:tc>
                    <a:tc>
                      <a:txBody>
                        <a:bodyPr/>
                        <a:lstStyle/>
                        <a:p>
                          <a:pPr algn="ctr"/>
                          <a:r>
                            <a:rPr lang="en-GB" sz="1400" dirty="0" smtClean="0"/>
                            <a:t>1.25</a:t>
                          </a:r>
                          <a:endParaRPr lang="en-GB" sz="1400" dirty="0"/>
                        </a:p>
                      </a:txBody>
                      <a:tcPr/>
                    </a:tc>
                    <a:tc>
                      <a:txBody>
                        <a:bodyPr/>
                        <a:lstStyle/>
                        <a:p>
                          <a:pPr algn="ctr"/>
                          <a:r>
                            <a:rPr lang="en-GB" sz="1400" dirty="0" smtClean="0"/>
                            <a:t>0.2</a:t>
                          </a:r>
                          <a:endParaRPr lang="en-GB" sz="1400" dirty="0"/>
                        </a:p>
                      </a:txBody>
                      <a:tcPr/>
                    </a:tc>
                    <a:tc>
                      <a:txBody>
                        <a:bodyPr/>
                        <a:lstStyle/>
                        <a:p>
                          <a:pPr algn="ctr"/>
                          <a:r>
                            <a:rPr lang="en-GB" sz="1400" dirty="0" smtClean="0"/>
                            <a:t>0.05</a:t>
                          </a:r>
                          <a:endParaRPr lang="en-GB" sz="1400" dirty="0"/>
                        </a:p>
                      </a:txBody>
                      <a:tcPr/>
                    </a:tc>
                    <a:tc>
                      <a:txBody>
                        <a:bodyPr/>
                        <a:lstStyle/>
                        <a:p>
                          <a:pPr algn="ctr"/>
                          <a:r>
                            <a:rPr lang="en-GB" sz="1400" dirty="0" smtClean="0"/>
                            <a:t>0.2</a:t>
                          </a:r>
                          <a:endParaRPr lang="en-GB" sz="1400" dirty="0"/>
                        </a:p>
                      </a:txBody>
                      <a:tcPr/>
                    </a:tc>
                    <a:tc>
                      <a:txBody>
                        <a:bodyPr/>
                        <a:lstStyle/>
                        <a:p>
                          <a:pPr algn="ctr"/>
                          <a:r>
                            <a:rPr lang="en-GB" sz="1400" dirty="0" smtClean="0"/>
                            <a:t>3.4</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467544" y="5773981"/>
                <a:ext cx="4752528" cy="584775"/>
              </a:xfrm>
              <a:prstGeom prst="rect">
                <a:avLst/>
              </a:prstGeom>
              <a:noFill/>
            </p:spPr>
            <p:txBody>
              <a:bodyPr wrap="square" rtlCol="0">
                <a:spAutoFit/>
              </a:bodyPr>
              <a:lstStyle/>
              <a:p>
                <a:r>
                  <a:rPr lang="en-GB" sz="1600" dirty="0"/>
                  <a:t>Since 3.4 &lt; 11.070 we do not reject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0</m:t>
                        </m:r>
                      </m:sub>
                    </m:sSub>
                  </m:oMath>
                </a14:m>
                <a:r>
                  <a:rPr lang="en-GB" sz="1600" dirty="0"/>
                  <a:t>.</a:t>
                </a:r>
              </a:p>
              <a:p>
                <a:r>
                  <a:rPr lang="en-GB" sz="1600" dirty="0"/>
                  <a:t>There is no evidence that the die is biased.</a:t>
                </a:r>
              </a:p>
            </p:txBody>
          </p:sp>
        </mc:Choice>
        <mc:Fallback xmlns="">
          <p:sp>
            <p:nvSpPr>
              <p:cNvPr id="12" name="TextBox 11"/>
              <p:cNvSpPr txBox="1">
                <a:spLocks noRot="1" noChangeAspect="1" noMove="1" noResize="1" noEditPoints="1" noAdjustHandles="1" noChangeArrowheads="1" noChangeShapeType="1" noTextEdit="1"/>
              </p:cNvSpPr>
              <p:nvPr/>
            </p:nvSpPr>
            <p:spPr>
              <a:xfrm>
                <a:off x="467544" y="5773981"/>
                <a:ext cx="4752528" cy="584775"/>
              </a:xfrm>
              <a:prstGeom prst="rect">
                <a:avLst/>
              </a:prstGeom>
              <a:blipFill rotWithShape="0">
                <a:blip r:embed="rId7"/>
                <a:stretch>
                  <a:fillRect l="-770" t="-3125" b="-12500"/>
                </a:stretch>
              </a:blipFill>
            </p:spPr>
            <p:txBody>
              <a:bodyPr/>
              <a:lstStyle/>
              <a:p>
                <a:r>
                  <a:rPr lang="en-GB">
                    <a:noFill/>
                  </a:rPr>
                  <a:t> </a:t>
                </a:r>
              </a:p>
            </p:txBody>
          </p:sp>
        </mc:Fallback>
      </mc:AlternateContent>
      <p:sp>
        <p:nvSpPr>
          <p:cNvPr id="13" name="Rectangle 12"/>
          <p:cNvSpPr/>
          <p:nvPr/>
        </p:nvSpPr>
        <p:spPr>
          <a:xfrm>
            <a:off x="971600" y="2908199"/>
            <a:ext cx="7391350" cy="4636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4085946" y="3396900"/>
            <a:ext cx="790525" cy="2381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2933818" y="3558339"/>
            <a:ext cx="790525" cy="2381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1178099" y="5120293"/>
            <a:ext cx="3612976" cy="537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3" name="Rectangle 22"/>
          <p:cNvSpPr/>
          <p:nvPr/>
        </p:nvSpPr>
        <p:spPr>
          <a:xfrm>
            <a:off x="539712" y="5773981"/>
            <a:ext cx="3816263" cy="287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4" name="Rectangle 23"/>
          <p:cNvSpPr/>
          <p:nvPr/>
        </p:nvSpPr>
        <p:spPr>
          <a:xfrm>
            <a:off x="539712" y="6071588"/>
            <a:ext cx="3816263" cy="287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grpSp>
        <p:nvGrpSpPr>
          <p:cNvPr id="9" name="Group 30"/>
          <p:cNvGrpSpPr/>
          <p:nvPr/>
        </p:nvGrpSpPr>
        <p:grpSpPr>
          <a:xfrm>
            <a:off x="5724128" y="4581128"/>
            <a:ext cx="2952328" cy="2009091"/>
            <a:chOff x="5724128" y="4581128"/>
            <a:chExt cx="2952328" cy="2009091"/>
          </a:xfrm>
        </p:grpSpPr>
        <p:cxnSp>
          <p:nvCxnSpPr>
            <p:cNvPr id="18" name="Straight Arrow Connector 17"/>
            <p:cNvCxnSpPr/>
            <p:nvPr/>
          </p:nvCxnSpPr>
          <p:spPr>
            <a:xfrm flipV="1">
              <a:off x="5724128" y="4581128"/>
              <a:ext cx="0" cy="165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724128" y="6237312"/>
              <a:ext cx="263882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8362950" y="6050980"/>
                  <a:ext cx="3135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𝜒</m:t>
                            </m:r>
                          </m:e>
                          <m:sup>
                            <m:r>
                              <a:rPr lang="en-GB" sz="1400" b="0" i="1" smtClean="0">
                                <a:latin typeface="Cambria Math" panose="02040503050406030204" pitchFamily="18" charset="0"/>
                              </a:rPr>
                              <m:t>2</m:t>
                            </m:r>
                          </m:sup>
                        </m:sSup>
                        <m:d>
                          <m:dPr>
                            <m:ctrlPr>
                              <a:rPr lang="en-GB" sz="1400" b="0" i="1" smtClean="0">
                                <a:latin typeface="Cambria Math" panose="02040503050406030204" pitchFamily="18" charset="0"/>
                              </a:rPr>
                            </m:ctrlPr>
                          </m:dPr>
                          <m:e>
                            <m:r>
                              <a:rPr lang="en-GB" sz="1400" b="0" i="1" smtClean="0">
                                <a:latin typeface="Cambria Math" panose="02040503050406030204" pitchFamily="18" charset="0"/>
                              </a:rPr>
                              <m:t>5</m:t>
                            </m:r>
                          </m:e>
                        </m:d>
                      </m:oMath>
                    </m:oMathPara>
                  </a14:m>
                  <a:endParaRPr lang="en-GB"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362950" y="6050980"/>
                  <a:ext cx="313506" cy="307777"/>
                </a:xfrm>
                <a:prstGeom prst="rect">
                  <a:avLst/>
                </a:prstGeom>
                <a:blipFill rotWithShape="0">
                  <a:blip r:embed="rId8"/>
                  <a:stretch>
                    <a:fillRect r="-66667" b="-4000"/>
                  </a:stretch>
                </a:blipFill>
              </p:spPr>
              <p:txBody>
                <a:bodyPr/>
                <a:lstStyle/>
                <a:p>
                  <a:r>
                    <a:rPr lang="en-GB">
                      <a:noFill/>
                    </a:rPr>
                    <a:t> </a:t>
                  </a:r>
                </a:p>
              </p:txBody>
            </p:sp>
          </mc:Fallback>
        </mc:AlternateContent>
        <p:sp>
          <p:nvSpPr>
            <p:cNvPr id="25" name="Freeform 24"/>
            <p:cNvSpPr/>
            <p:nvPr/>
          </p:nvSpPr>
          <p:spPr>
            <a:xfrm>
              <a:off x="5724525" y="4960460"/>
              <a:ext cx="2533650" cy="1268890"/>
            </a:xfrm>
            <a:custGeom>
              <a:avLst/>
              <a:gdLst>
                <a:gd name="connsiteX0" fmla="*/ 0 w 2457450"/>
                <a:gd name="connsiteY0" fmla="*/ 1268890 h 1268890"/>
                <a:gd name="connsiteX1" fmla="*/ 161925 w 2457450"/>
                <a:gd name="connsiteY1" fmla="*/ 659290 h 1268890"/>
                <a:gd name="connsiteX2" fmla="*/ 323850 w 2457450"/>
                <a:gd name="connsiteY2" fmla="*/ 144940 h 1268890"/>
                <a:gd name="connsiteX3" fmla="*/ 581025 w 2457450"/>
                <a:gd name="connsiteY3" fmla="*/ 2065 h 1268890"/>
                <a:gd name="connsiteX4" fmla="*/ 809625 w 2457450"/>
                <a:gd name="connsiteY4" fmla="*/ 78265 h 1268890"/>
                <a:gd name="connsiteX5" fmla="*/ 942975 w 2457450"/>
                <a:gd name="connsiteY5" fmla="*/ 316390 h 1268890"/>
                <a:gd name="connsiteX6" fmla="*/ 1104900 w 2457450"/>
                <a:gd name="connsiteY6" fmla="*/ 611665 h 1268890"/>
                <a:gd name="connsiteX7" fmla="*/ 1200150 w 2457450"/>
                <a:gd name="connsiteY7" fmla="*/ 783115 h 1268890"/>
                <a:gd name="connsiteX8" fmla="*/ 1419225 w 2457450"/>
                <a:gd name="connsiteY8" fmla="*/ 1011715 h 1268890"/>
                <a:gd name="connsiteX9" fmla="*/ 1752600 w 2457450"/>
                <a:gd name="connsiteY9" fmla="*/ 1164115 h 1268890"/>
                <a:gd name="connsiteX10" fmla="*/ 2143125 w 2457450"/>
                <a:gd name="connsiteY10" fmla="*/ 1240315 h 1268890"/>
                <a:gd name="connsiteX11" fmla="*/ 2457450 w 2457450"/>
                <a:gd name="connsiteY11" fmla="*/ 1221265 h 1268890"/>
                <a:gd name="connsiteX0" fmla="*/ 0 w 2457450"/>
                <a:gd name="connsiteY0" fmla="*/ 1268890 h 1268890"/>
                <a:gd name="connsiteX1" fmla="*/ 161925 w 2457450"/>
                <a:gd name="connsiteY1" fmla="*/ 659290 h 1268890"/>
                <a:gd name="connsiteX2" fmla="*/ 323850 w 2457450"/>
                <a:gd name="connsiteY2" fmla="*/ 144940 h 1268890"/>
                <a:gd name="connsiteX3" fmla="*/ 581025 w 2457450"/>
                <a:gd name="connsiteY3" fmla="*/ 2065 h 1268890"/>
                <a:gd name="connsiteX4" fmla="*/ 809625 w 2457450"/>
                <a:gd name="connsiteY4" fmla="*/ 78265 h 1268890"/>
                <a:gd name="connsiteX5" fmla="*/ 942975 w 2457450"/>
                <a:gd name="connsiteY5" fmla="*/ 316390 h 1268890"/>
                <a:gd name="connsiteX6" fmla="*/ 1104900 w 2457450"/>
                <a:gd name="connsiteY6" fmla="*/ 611665 h 1268890"/>
                <a:gd name="connsiteX7" fmla="*/ 1200150 w 2457450"/>
                <a:gd name="connsiteY7" fmla="*/ 783115 h 1268890"/>
                <a:gd name="connsiteX8" fmla="*/ 1419225 w 2457450"/>
                <a:gd name="connsiteY8" fmla="*/ 1011715 h 1268890"/>
                <a:gd name="connsiteX9" fmla="*/ 1790700 w 2457450"/>
                <a:gd name="connsiteY9" fmla="*/ 1145065 h 1268890"/>
                <a:gd name="connsiteX10" fmla="*/ 2143125 w 2457450"/>
                <a:gd name="connsiteY10" fmla="*/ 1240315 h 1268890"/>
                <a:gd name="connsiteX11" fmla="*/ 2457450 w 2457450"/>
                <a:gd name="connsiteY11" fmla="*/ 1221265 h 1268890"/>
                <a:gd name="connsiteX0" fmla="*/ 0 w 2457450"/>
                <a:gd name="connsiteY0" fmla="*/ 1268890 h 1268890"/>
                <a:gd name="connsiteX1" fmla="*/ 161925 w 2457450"/>
                <a:gd name="connsiteY1" fmla="*/ 659290 h 1268890"/>
                <a:gd name="connsiteX2" fmla="*/ 323850 w 2457450"/>
                <a:gd name="connsiteY2" fmla="*/ 144940 h 1268890"/>
                <a:gd name="connsiteX3" fmla="*/ 581025 w 2457450"/>
                <a:gd name="connsiteY3" fmla="*/ 2065 h 1268890"/>
                <a:gd name="connsiteX4" fmla="*/ 809625 w 2457450"/>
                <a:gd name="connsiteY4" fmla="*/ 78265 h 1268890"/>
                <a:gd name="connsiteX5" fmla="*/ 942975 w 2457450"/>
                <a:gd name="connsiteY5" fmla="*/ 316390 h 1268890"/>
                <a:gd name="connsiteX6" fmla="*/ 1104900 w 2457450"/>
                <a:gd name="connsiteY6" fmla="*/ 611665 h 1268890"/>
                <a:gd name="connsiteX7" fmla="*/ 1200150 w 2457450"/>
                <a:gd name="connsiteY7" fmla="*/ 783115 h 1268890"/>
                <a:gd name="connsiteX8" fmla="*/ 1419225 w 2457450"/>
                <a:gd name="connsiteY8" fmla="*/ 1011715 h 1268890"/>
                <a:gd name="connsiteX9" fmla="*/ 1790700 w 2457450"/>
                <a:gd name="connsiteY9" fmla="*/ 1145065 h 1268890"/>
                <a:gd name="connsiteX10" fmla="*/ 2152650 w 2457450"/>
                <a:gd name="connsiteY10" fmla="*/ 1202215 h 1268890"/>
                <a:gd name="connsiteX11" fmla="*/ 2457450 w 2457450"/>
                <a:gd name="connsiteY11" fmla="*/ 1221265 h 1268890"/>
                <a:gd name="connsiteX0" fmla="*/ 0 w 2533650"/>
                <a:gd name="connsiteY0" fmla="*/ 1268890 h 1268890"/>
                <a:gd name="connsiteX1" fmla="*/ 161925 w 2533650"/>
                <a:gd name="connsiteY1" fmla="*/ 659290 h 1268890"/>
                <a:gd name="connsiteX2" fmla="*/ 323850 w 2533650"/>
                <a:gd name="connsiteY2" fmla="*/ 144940 h 1268890"/>
                <a:gd name="connsiteX3" fmla="*/ 581025 w 2533650"/>
                <a:gd name="connsiteY3" fmla="*/ 2065 h 1268890"/>
                <a:gd name="connsiteX4" fmla="*/ 809625 w 2533650"/>
                <a:gd name="connsiteY4" fmla="*/ 78265 h 1268890"/>
                <a:gd name="connsiteX5" fmla="*/ 942975 w 2533650"/>
                <a:gd name="connsiteY5" fmla="*/ 316390 h 1268890"/>
                <a:gd name="connsiteX6" fmla="*/ 1104900 w 2533650"/>
                <a:gd name="connsiteY6" fmla="*/ 611665 h 1268890"/>
                <a:gd name="connsiteX7" fmla="*/ 1200150 w 2533650"/>
                <a:gd name="connsiteY7" fmla="*/ 783115 h 1268890"/>
                <a:gd name="connsiteX8" fmla="*/ 1419225 w 2533650"/>
                <a:gd name="connsiteY8" fmla="*/ 1011715 h 1268890"/>
                <a:gd name="connsiteX9" fmla="*/ 1790700 w 2533650"/>
                <a:gd name="connsiteY9" fmla="*/ 1145065 h 1268890"/>
                <a:gd name="connsiteX10" fmla="*/ 2152650 w 2533650"/>
                <a:gd name="connsiteY10" fmla="*/ 1202215 h 1268890"/>
                <a:gd name="connsiteX11" fmla="*/ 2533650 w 2533650"/>
                <a:gd name="connsiteY11" fmla="*/ 1221265 h 126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3650" h="1268890">
                  <a:moveTo>
                    <a:pt x="0" y="1268890"/>
                  </a:moveTo>
                  <a:cubicBezTo>
                    <a:pt x="53975" y="1057752"/>
                    <a:pt x="107950" y="846615"/>
                    <a:pt x="161925" y="659290"/>
                  </a:cubicBezTo>
                  <a:cubicBezTo>
                    <a:pt x="215900" y="471965"/>
                    <a:pt x="254000" y="254477"/>
                    <a:pt x="323850" y="144940"/>
                  </a:cubicBezTo>
                  <a:cubicBezTo>
                    <a:pt x="393700" y="35402"/>
                    <a:pt x="500063" y="13177"/>
                    <a:pt x="581025" y="2065"/>
                  </a:cubicBezTo>
                  <a:cubicBezTo>
                    <a:pt x="661988" y="-9048"/>
                    <a:pt x="749300" y="25878"/>
                    <a:pt x="809625" y="78265"/>
                  </a:cubicBezTo>
                  <a:cubicBezTo>
                    <a:pt x="869950" y="130652"/>
                    <a:pt x="893763" y="227490"/>
                    <a:pt x="942975" y="316390"/>
                  </a:cubicBezTo>
                  <a:cubicBezTo>
                    <a:pt x="992188" y="405290"/>
                    <a:pt x="1062038" y="533878"/>
                    <a:pt x="1104900" y="611665"/>
                  </a:cubicBezTo>
                  <a:cubicBezTo>
                    <a:pt x="1147762" y="689452"/>
                    <a:pt x="1147763" y="716440"/>
                    <a:pt x="1200150" y="783115"/>
                  </a:cubicBezTo>
                  <a:cubicBezTo>
                    <a:pt x="1252537" y="849790"/>
                    <a:pt x="1320800" y="951390"/>
                    <a:pt x="1419225" y="1011715"/>
                  </a:cubicBezTo>
                  <a:cubicBezTo>
                    <a:pt x="1517650" y="1072040"/>
                    <a:pt x="1668463" y="1113315"/>
                    <a:pt x="1790700" y="1145065"/>
                  </a:cubicBezTo>
                  <a:cubicBezTo>
                    <a:pt x="1912937" y="1176815"/>
                    <a:pt x="2028825" y="1189515"/>
                    <a:pt x="2152650" y="1202215"/>
                  </a:cubicBezTo>
                  <a:cubicBezTo>
                    <a:pt x="2276475" y="1214915"/>
                    <a:pt x="2435225" y="1235552"/>
                    <a:pt x="2533650" y="122126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6" name="Freeform 25"/>
            <p:cNvSpPr/>
            <p:nvPr/>
          </p:nvSpPr>
          <p:spPr>
            <a:xfrm>
              <a:off x="7105650" y="5953125"/>
              <a:ext cx="1152525" cy="295275"/>
            </a:xfrm>
            <a:custGeom>
              <a:avLst/>
              <a:gdLst>
                <a:gd name="connsiteX0" fmla="*/ 0 w 1152525"/>
                <a:gd name="connsiteY0" fmla="*/ 0 h 295275"/>
                <a:gd name="connsiteX1" fmla="*/ 0 w 1152525"/>
                <a:gd name="connsiteY1" fmla="*/ 285750 h 295275"/>
                <a:gd name="connsiteX2" fmla="*/ 1152525 w 1152525"/>
                <a:gd name="connsiteY2" fmla="*/ 295275 h 295275"/>
                <a:gd name="connsiteX3" fmla="*/ 1152525 w 1152525"/>
                <a:gd name="connsiteY3" fmla="*/ 228600 h 295275"/>
                <a:gd name="connsiteX4" fmla="*/ 866775 w 1152525"/>
                <a:gd name="connsiteY4" fmla="*/ 209550 h 295275"/>
                <a:gd name="connsiteX5" fmla="*/ 485775 w 1152525"/>
                <a:gd name="connsiteY5" fmla="*/ 161925 h 295275"/>
                <a:gd name="connsiteX6" fmla="*/ 304800 w 1152525"/>
                <a:gd name="connsiteY6" fmla="*/ 123825 h 295275"/>
                <a:gd name="connsiteX7" fmla="*/ 0 w 1152525"/>
                <a:gd name="connsiteY7"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525" h="295275">
                  <a:moveTo>
                    <a:pt x="0" y="0"/>
                  </a:moveTo>
                  <a:lnTo>
                    <a:pt x="0" y="285750"/>
                  </a:lnTo>
                  <a:lnTo>
                    <a:pt x="1152525" y="295275"/>
                  </a:lnTo>
                  <a:lnTo>
                    <a:pt x="1152525" y="228600"/>
                  </a:lnTo>
                  <a:lnTo>
                    <a:pt x="866775" y="209550"/>
                  </a:lnTo>
                  <a:lnTo>
                    <a:pt x="485775" y="161925"/>
                  </a:lnTo>
                  <a:lnTo>
                    <a:pt x="304800" y="123825"/>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7" name="TextBox 26"/>
            <p:cNvSpPr txBox="1"/>
            <p:nvPr/>
          </p:nvSpPr>
          <p:spPr>
            <a:xfrm>
              <a:off x="7151551" y="5753372"/>
              <a:ext cx="1368152" cy="307777"/>
            </a:xfrm>
            <a:prstGeom prst="rect">
              <a:avLst/>
            </a:prstGeom>
            <a:noFill/>
          </p:spPr>
          <p:txBody>
            <a:bodyPr wrap="square" rtlCol="0">
              <a:spAutoFit/>
            </a:bodyPr>
            <a:lstStyle/>
            <a:p>
              <a:r>
                <a:rPr lang="en-GB" sz="1400" dirty="0"/>
                <a:t>Critical region</a:t>
              </a:r>
            </a:p>
          </p:txBody>
        </p:sp>
        <p:sp>
          <p:nvSpPr>
            <p:cNvPr id="28" name="TextBox 27"/>
            <p:cNvSpPr txBox="1"/>
            <p:nvPr/>
          </p:nvSpPr>
          <p:spPr>
            <a:xfrm>
              <a:off x="7122976" y="6022405"/>
              <a:ext cx="372777" cy="261610"/>
            </a:xfrm>
            <a:prstGeom prst="rect">
              <a:avLst/>
            </a:prstGeom>
            <a:noFill/>
          </p:spPr>
          <p:txBody>
            <a:bodyPr wrap="square" rtlCol="0">
              <a:spAutoFit/>
            </a:bodyPr>
            <a:lstStyle/>
            <a:p>
              <a:r>
                <a:rPr lang="en-GB" sz="1100" dirty="0">
                  <a:solidFill>
                    <a:schemeClr val="bg1"/>
                  </a:solidFill>
                </a:rPr>
                <a:t>5%</a:t>
              </a:r>
            </a:p>
          </p:txBody>
        </p:sp>
        <p:sp>
          <p:nvSpPr>
            <p:cNvPr id="29" name="TextBox 28"/>
            <p:cNvSpPr txBox="1"/>
            <p:nvPr/>
          </p:nvSpPr>
          <p:spPr>
            <a:xfrm>
              <a:off x="6732240" y="6282442"/>
              <a:ext cx="763513" cy="307777"/>
            </a:xfrm>
            <a:prstGeom prst="rect">
              <a:avLst/>
            </a:prstGeom>
            <a:noFill/>
          </p:spPr>
          <p:txBody>
            <a:bodyPr wrap="square" rtlCol="0">
              <a:spAutoFit/>
            </a:bodyPr>
            <a:lstStyle/>
            <a:p>
              <a:r>
                <a:rPr lang="en-GB" sz="1400" dirty="0"/>
                <a:t>11.070</a:t>
              </a:r>
            </a:p>
          </p:txBody>
        </p:sp>
        <p:sp>
          <p:nvSpPr>
            <p:cNvPr id="30" name="TextBox 29"/>
            <p:cNvSpPr txBox="1"/>
            <p:nvPr/>
          </p:nvSpPr>
          <p:spPr>
            <a:xfrm>
              <a:off x="5960064" y="6253719"/>
              <a:ext cx="763513" cy="307777"/>
            </a:xfrm>
            <a:prstGeom prst="rect">
              <a:avLst/>
            </a:prstGeom>
            <a:noFill/>
          </p:spPr>
          <p:txBody>
            <a:bodyPr wrap="square" rtlCol="0">
              <a:spAutoFit/>
            </a:bodyPr>
            <a:lstStyle/>
            <a:p>
              <a:r>
                <a:rPr lang="en-GB" sz="1400" dirty="0"/>
                <a:t>3.4</a:t>
              </a:r>
            </a:p>
          </p:txBody>
        </p:sp>
      </p:grpSp>
      <p:sp>
        <p:nvSpPr>
          <p:cNvPr id="17" name="Slide Number Placeholder 1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241</a:t>
            </a:fld>
            <a:endParaRPr lang="en-GB"/>
          </a:p>
        </p:txBody>
      </p:sp>
    </p:spTree>
    <p:extLst>
      <p:ext uri="{BB962C8B-B14F-4D97-AF65-F5344CB8AC3E}">
        <p14:creationId xmlns:p14="http://schemas.microsoft.com/office/powerpoint/2010/main" val="2027669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23"/>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4"/>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13" grpId="0" animBg="1"/>
      <p:bldP spid="14" grpId="0" animBg="1"/>
      <p:bldP spid="15" grpId="0" animBg="1"/>
      <p:bldP spid="16" grpId="0" animBg="1"/>
      <p:bldP spid="23" grpId="0" animBg="1"/>
      <p:bldP spid="24"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908720"/>
            <a:ext cx="8280920" cy="646331"/>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3-sided spinner is spun 150 times, and counts of the three outcomes are shown. Test, at the 1% significance level, whether or not spinner is fair.</a:t>
            </a:r>
          </a:p>
        </p:txBody>
      </p:sp>
      <mc:AlternateContent xmlns:mc="http://schemas.openxmlformats.org/markup-compatibility/2006" xmlns:a14="http://schemas.microsoft.com/office/drawing/2010/main">
        <mc:Choice Requires="a14">
          <p:sp>
            <p:nvSpPr>
              <p:cNvPr id="6" name="TextBox 5"/>
              <p:cNvSpPr txBox="1"/>
              <p:nvPr/>
            </p:nvSpPr>
            <p:spPr>
              <a:xfrm>
                <a:off x="323528" y="2564904"/>
                <a:ext cx="8280920" cy="3970318"/>
              </a:xfrm>
              <a:prstGeom prst="rect">
                <a:avLst/>
              </a:prstGeom>
              <a:noFill/>
            </p:spPr>
            <p:txBody>
              <a:bodyPr wrap="square" rtlCol="0">
                <a:spAutoFit/>
              </a:bodyPr>
              <a:lstStyle/>
              <a:p>
                <a14:m>
                  <m:oMath xmlns:m="http://schemas.openxmlformats.org/officeDocument/2006/math">
                    <m:sSub>
                      <m:sSubPr>
                        <m:ctrlPr>
                          <a:rPr lang="en-GB" i="1" smtClean="0">
                            <a:latin typeface="Cambria Math" panose="02040503050406030204" pitchFamily="18" charset="0"/>
                          </a:rPr>
                        </m:ctrlPr>
                      </m:sSubPr>
                      <m:e>
                        <m:r>
                          <a:rPr lang="en-GB" b="0" i="1">
                            <a:latin typeface="Cambria Math" panose="02040503050406030204" pitchFamily="18" charset="0"/>
                          </a:rPr>
                          <m:t>𝐻</m:t>
                        </m:r>
                      </m:e>
                      <m:sub>
                        <m:r>
                          <a:rPr lang="en-GB" b="0" i="1">
                            <a:latin typeface="Cambria Math" panose="02040503050406030204" pitchFamily="18" charset="0"/>
                          </a:rPr>
                          <m:t>0</m:t>
                        </m:r>
                      </m:sub>
                    </m:sSub>
                  </m:oMath>
                </a14:m>
                <a:r>
                  <a:rPr lang="en-GB" dirty="0"/>
                  <a:t>: The observed distribution can be modelled by a discrete uniform distribution (i.e. die is not biased)</a:t>
                </a:r>
              </a:p>
              <a:p>
                <a14:m>
                  <m:oMath xmlns:m="http://schemas.openxmlformats.org/officeDocument/2006/math">
                    <m:sSub>
                      <m:sSubPr>
                        <m:ctrlPr>
                          <a:rPr lang="en-GB" i="1">
                            <a:latin typeface="Cambria Math" panose="02040503050406030204" pitchFamily="18" charset="0"/>
                          </a:rPr>
                        </m:ctrlPr>
                      </m:sSubPr>
                      <m:e>
                        <m:r>
                          <a:rPr lang="en-GB" b="0" i="1">
                            <a:latin typeface="Cambria Math" panose="02040503050406030204" pitchFamily="18" charset="0"/>
                          </a:rPr>
                          <m:t>𝐻</m:t>
                        </m:r>
                      </m:e>
                      <m:sub>
                        <m:r>
                          <a:rPr lang="en-GB" b="0" i="1">
                            <a:latin typeface="Cambria Math" panose="02040503050406030204" pitchFamily="18" charset="0"/>
                          </a:rPr>
                          <m:t>1</m:t>
                        </m:r>
                      </m:sub>
                    </m:sSub>
                    <m:r>
                      <a:rPr lang="en-GB" b="0" i="1">
                        <a:latin typeface="Cambria Math" panose="02040503050406030204" pitchFamily="18" charset="0"/>
                      </a:rPr>
                      <m:t>:</m:t>
                    </m:r>
                  </m:oMath>
                </a14:m>
                <a:r>
                  <a:rPr lang="en-GB" dirty="0"/>
                  <a:t> The observed distribution cannot be modelled by a discrete uniform distribution (i.e. die is biased)</a:t>
                </a:r>
              </a:p>
              <a:p>
                <a:pPr/>
                <a14:m>
                  <m:oMathPara xmlns:m="http://schemas.openxmlformats.org/officeDocument/2006/math">
                    <m:oMathParaPr>
                      <m:jc m:val="centerGroup"/>
                    </m:oMathParaPr>
                    <m:oMath xmlns:m="http://schemas.openxmlformats.org/officeDocument/2006/math">
                      <m:r>
                        <a:rPr lang="en-GB" b="0" i="1">
                          <a:latin typeface="Cambria Math" panose="02040503050406030204" pitchFamily="18" charset="0"/>
                        </a:rPr>
                        <m:t>𝜈</m:t>
                      </m:r>
                      <m:r>
                        <a:rPr lang="en-GB" b="0" i="1">
                          <a:latin typeface="Cambria Math" panose="02040503050406030204" pitchFamily="18" charset="0"/>
                        </a:rPr>
                        <m:t>=2</m:t>
                      </m:r>
                    </m:oMath>
                  </m:oMathPara>
                </a14:m>
                <a:endParaRPr lang="en-GB" dirty="0"/>
              </a:p>
              <a:p>
                <a:r>
                  <a:rPr lang="en-GB" dirty="0"/>
                  <a:t>Critical value of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𝜒</m:t>
                        </m:r>
                      </m:e>
                      <m:sup>
                        <m:r>
                          <a:rPr lang="en-GB" i="1">
                            <a:latin typeface="Cambria Math" panose="02040503050406030204" pitchFamily="18" charset="0"/>
                          </a:rPr>
                          <m:t>2</m:t>
                        </m:r>
                      </m:sup>
                    </m:sSup>
                  </m:oMath>
                </a14:m>
                <a:r>
                  <a:rPr lang="en-GB" dirty="0"/>
                  <a:t> at 1% level: </a:t>
                </a:r>
                <a14:m>
                  <m:oMath xmlns:m="http://schemas.openxmlformats.org/officeDocument/2006/math">
                    <m:r>
                      <a:rPr lang="en-GB" b="0" i="1" smtClean="0">
                        <a:latin typeface="Cambria Math" panose="02040503050406030204" pitchFamily="18" charset="0"/>
                      </a:rPr>
                      <m:t>9.210</m:t>
                    </m:r>
                  </m:oMath>
                </a14:m>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7 &lt; 9.210 so we do not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Cannot conclude that the spinner is biased.</a:t>
                </a:r>
              </a:p>
            </p:txBody>
          </p:sp>
        </mc:Choice>
        <mc:Fallback xmlns="">
          <p:sp>
            <p:nvSpPr>
              <p:cNvPr id="6" name="TextBox 5"/>
              <p:cNvSpPr txBox="1">
                <a:spLocks noRot="1" noChangeAspect="1" noMove="1" noResize="1" noEditPoints="1" noAdjustHandles="1" noChangeArrowheads="1" noChangeShapeType="1" noTextEdit="1"/>
              </p:cNvSpPr>
              <p:nvPr/>
            </p:nvSpPr>
            <p:spPr>
              <a:xfrm>
                <a:off x="323528" y="2564904"/>
                <a:ext cx="8280920" cy="3970318"/>
              </a:xfrm>
              <a:prstGeom prst="rect">
                <a:avLst/>
              </a:prstGeom>
              <a:blipFill rotWithShape="0">
                <a:blip r:embed="rId2"/>
                <a:stretch>
                  <a:fillRect l="-589" t="-922" b="-15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2051720" y="4365104"/>
              <a:ext cx="3182938" cy="1673352"/>
            </p:xfrm>
            <a:graphic>
              <a:graphicData uri="http://schemas.openxmlformats.org/drawingml/2006/table">
                <a:tbl>
                  <a:tblPr firstCol="1" bandRow="1">
                    <a:tableStyleId>{5940675A-B579-460E-94D1-54222C63F5DA}</a:tableStyleId>
                  </a:tblPr>
                  <a:tblGrid>
                    <a:gridCol w="994601">
                      <a:extLst>
                        <a:ext uri="{9D8B030D-6E8A-4147-A177-3AD203B41FA5}">
                          <a16:colId xmlns:a16="http://schemas.microsoft.com/office/drawing/2014/main" val="20000"/>
                        </a:ext>
                      </a:extLst>
                    </a:gridCol>
                    <a:gridCol w="538480">
                      <a:extLst>
                        <a:ext uri="{9D8B030D-6E8A-4147-A177-3AD203B41FA5}">
                          <a16:colId xmlns:a16="http://schemas.microsoft.com/office/drawing/2014/main" val="20001"/>
                        </a:ext>
                      </a:extLst>
                    </a:gridCol>
                    <a:gridCol w="538480">
                      <a:extLst>
                        <a:ext uri="{9D8B030D-6E8A-4147-A177-3AD203B41FA5}">
                          <a16:colId xmlns:a16="http://schemas.microsoft.com/office/drawing/2014/main" val="20002"/>
                        </a:ext>
                      </a:extLst>
                    </a:gridCol>
                    <a:gridCol w="538480">
                      <a:extLst>
                        <a:ext uri="{9D8B030D-6E8A-4147-A177-3AD203B41FA5}">
                          <a16:colId xmlns:a16="http://schemas.microsoft.com/office/drawing/2014/main" val="20003"/>
                        </a:ext>
                      </a:extLst>
                    </a:gridCol>
                    <a:gridCol w="572897">
                      <a:extLst>
                        <a:ext uri="{9D8B030D-6E8A-4147-A177-3AD203B41FA5}">
                          <a16:colId xmlns:a16="http://schemas.microsoft.com/office/drawing/2014/main" val="20004"/>
                        </a:ext>
                      </a:extLst>
                    </a:gridCol>
                  </a:tblGrid>
                  <a:tr h="370840">
                    <a:tc>
                      <a:txBody>
                        <a:bodyPr/>
                        <a:lstStyle/>
                        <a:p>
                          <a:r>
                            <a:rPr lang="en-GB" sz="1400" dirty="0"/>
                            <a:t>Number</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Total</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smtClean="0">
                                        <a:latin typeface="Cambria Math" panose="02040503050406030204" pitchFamily="18" charset="0"/>
                                      </a:rPr>
                                      <m:t>𝑶</m:t>
                                    </m:r>
                                  </m:e>
                                  <m:sub>
                                    <m:r>
                                      <a:rPr lang="en-GB" sz="1400" smtClean="0">
                                        <a:latin typeface="Cambria Math" panose="02040503050406030204" pitchFamily="18" charset="0"/>
                                      </a:rPr>
                                      <m:t>𝒊</m:t>
                                    </m:r>
                                  </m:sub>
                                </m:sSub>
                              </m:oMath>
                            </m:oMathPara>
                          </a14:m>
                          <a:endParaRPr lang="en-GB" sz="1400" dirty="0"/>
                        </a:p>
                      </a:txBody>
                      <a:tcPr/>
                    </a:tc>
                    <a:tc>
                      <a:txBody>
                        <a:bodyPr/>
                        <a:lstStyle/>
                        <a:p>
                          <a:pPr algn="ctr"/>
                          <a:r>
                            <a:rPr lang="en-GB" sz="1400" dirty="0"/>
                            <a:t>35</a:t>
                          </a:r>
                        </a:p>
                      </a:txBody>
                      <a:tcPr/>
                    </a:tc>
                    <a:tc>
                      <a:txBody>
                        <a:bodyPr/>
                        <a:lstStyle/>
                        <a:p>
                          <a:pPr algn="ctr"/>
                          <a:r>
                            <a:rPr lang="en-GB" sz="1400" dirty="0"/>
                            <a:t>60</a:t>
                          </a:r>
                        </a:p>
                      </a:txBody>
                      <a:tcPr/>
                    </a:tc>
                    <a:tc>
                      <a:txBody>
                        <a:bodyPr/>
                        <a:lstStyle/>
                        <a:p>
                          <a:pPr algn="ctr"/>
                          <a:r>
                            <a:rPr lang="en-GB" sz="1400" dirty="0"/>
                            <a:t>55</a:t>
                          </a:r>
                        </a:p>
                      </a:txBody>
                      <a:tcPr/>
                    </a:tc>
                    <a:tc>
                      <a:txBody>
                        <a:bodyPr/>
                        <a:lstStyle/>
                        <a:p>
                          <a:pPr algn="ctr"/>
                          <a:r>
                            <a:rPr lang="en-GB" sz="1400" dirty="0"/>
                            <a:t>150</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smtClean="0">
                                        <a:latin typeface="Cambria Math" panose="02040503050406030204" pitchFamily="18" charset="0"/>
                                      </a:rPr>
                                      <m:t>𝑬</m:t>
                                    </m:r>
                                  </m:e>
                                  <m:sub>
                                    <m:r>
                                      <a:rPr lang="en-GB" sz="1400" smtClean="0">
                                        <a:latin typeface="Cambria Math" panose="02040503050406030204" pitchFamily="18" charset="0"/>
                                      </a:rPr>
                                      <m:t>𝒊</m:t>
                                    </m:r>
                                  </m:sub>
                                </m:sSub>
                              </m:oMath>
                            </m:oMathPara>
                          </a14:m>
                          <a:endParaRPr lang="en-GB" sz="1400" dirty="0"/>
                        </a:p>
                      </a:txBody>
                      <a:tcPr/>
                    </a:tc>
                    <a:tc>
                      <a:txBody>
                        <a:bodyPr/>
                        <a:lstStyle/>
                        <a:p>
                          <a:pPr algn="ctr"/>
                          <a:r>
                            <a:rPr lang="en-GB" sz="1400" dirty="0"/>
                            <a:t>50</a:t>
                          </a:r>
                        </a:p>
                      </a:txBody>
                      <a:tcPr/>
                    </a:tc>
                    <a:tc>
                      <a:txBody>
                        <a:bodyPr/>
                        <a:lstStyle/>
                        <a:p>
                          <a:pPr algn="ctr"/>
                          <a:r>
                            <a:rPr lang="en-GB" sz="1400" dirty="0"/>
                            <a:t>50</a:t>
                          </a:r>
                        </a:p>
                      </a:txBody>
                      <a:tcPr/>
                    </a:tc>
                    <a:tc>
                      <a:txBody>
                        <a:bodyPr/>
                        <a:lstStyle/>
                        <a:p>
                          <a:pPr algn="ctr"/>
                          <a:r>
                            <a:rPr lang="en-GB" sz="1400" dirty="0"/>
                            <a:t>50</a:t>
                          </a:r>
                        </a:p>
                      </a:txBody>
                      <a:tcPr/>
                    </a:tc>
                    <a:tc>
                      <a:txBody>
                        <a:bodyPr/>
                        <a:lstStyle/>
                        <a:p>
                          <a:pPr algn="ctr"/>
                          <a:r>
                            <a:rPr lang="en-GB" sz="1400" dirty="0"/>
                            <a:t>150</a:t>
                          </a:r>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f>
                                  <m:fPr>
                                    <m:ctrlPr>
                                      <a:rPr lang="en-GB" sz="1400" b="1" i="1" smtClean="0">
                                        <a:latin typeface="Cambria Math" panose="02040503050406030204" pitchFamily="18" charset="0"/>
                                      </a:rPr>
                                    </m:ctrlPr>
                                  </m:fPr>
                                  <m:num>
                                    <m:sSup>
                                      <m:sSupPr>
                                        <m:ctrlPr>
                                          <a:rPr lang="en-GB" sz="1400" b="1" i="1" smtClean="0">
                                            <a:latin typeface="Cambria Math" panose="02040503050406030204" pitchFamily="18" charset="0"/>
                                          </a:rPr>
                                        </m:ctrlPr>
                                      </m:sSupPr>
                                      <m:e>
                                        <m:d>
                                          <m:dPr>
                                            <m:ctrlPr>
                                              <a:rPr lang="en-GB" sz="1400" b="1" i="1" smtClean="0">
                                                <a:latin typeface="Cambria Math" panose="02040503050406030204" pitchFamily="18" charset="0"/>
                                              </a:rPr>
                                            </m:ctrlPr>
                                          </m:dPr>
                                          <m:e>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𝑶</m:t>
                                                </m:r>
                                              </m:e>
                                              <m:sub>
                                                <m:r>
                                                  <a:rPr lang="en-GB" sz="1400" b="1" i="1" smtClean="0">
                                                    <a:latin typeface="Cambria Math" panose="02040503050406030204" pitchFamily="18" charset="0"/>
                                                  </a:rPr>
                                                  <m:t>𝒊</m:t>
                                                </m:r>
                                              </m:sub>
                                            </m:sSub>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e>
                                        </m:d>
                                      </m:e>
                                      <m:sup>
                                        <m:r>
                                          <a:rPr lang="en-GB" sz="1400" b="1" i="1" smtClean="0">
                                            <a:latin typeface="Cambria Math" panose="02040503050406030204" pitchFamily="18" charset="0"/>
                                          </a:rPr>
                                          <m:t>𝟐</m:t>
                                        </m:r>
                                      </m:sup>
                                    </m:sSup>
                                  </m:num>
                                  <m:den>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den>
                                </m:f>
                              </m:oMath>
                            </m:oMathPara>
                          </a14:m>
                          <a:endParaRPr lang="en-GB" sz="1400" b="1" dirty="0"/>
                        </a:p>
                      </a:txBody>
                      <a:tcPr/>
                    </a:tc>
                    <a:tc>
                      <a:txBody>
                        <a:bodyPr/>
                        <a:lstStyle/>
                        <a:p>
                          <a:pPr algn="ctr"/>
                          <a:r>
                            <a:rPr lang="en-GB" sz="1400" dirty="0"/>
                            <a:t>4.5</a:t>
                          </a:r>
                        </a:p>
                      </a:txBody>
                      <a:tcPr/>
                    </a:tc>
                    <a:tc>
                      <a:txBody>
                        <a:bodyPr/>
                        <a:lstStyle/>
                        <a:p>
                          <a:pPr algn="ctr"/>
                          <a:r>
                            <a:rPr lang="en-GB" sz="1400" dirty="0"/>
                            <a:t>2</a:t>
                          </a:r>
                        </a:p>
                      </a:txBody>
                      <a:tcPr/>
                    </a:tc>
                    <a:tc>
                      <a:txBody>
                        <a:bodyPr/>
                        <a:lstStyle/>
                        <a:p>
                          <a:pPr algn="ctr"/>
                          <a:r>
                            <a:rPr lang="en-GB" sz="1400" dirty="0"/>
                            <a:t>0.5</a:t>
                          </a:r>
                        </a:p>
                      </a:txBody>
                      <a:tcPr/>
                    </a:tc>
                    <a:tc>
                      <a:txBody>
                        <a:bodyPr/>
                        <a:lstStyle/>
                        <a:p>
                          <a:pPr algn="ctr"/>
                          <a:r>
                            <a:rPr lang="en-GB" sz="1400" dirty="0"/>
                            <a:t>7</a:t>
                          </a:r>
                        </a:p>
                      </a:txBody>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2590490981"/>
                  </p:ext>
                </p:extLst>
              </p:nvPr>
            </p:nvGraphicFramePr>
            <p:xfrm>
              <a:off x="2051720" y="4365104"/>
              <a:ext cx="3182938" cy="1673352"/>
            </p:xfrm>
            <a:graphic>
              <a:graphicData uri="http://schemas.openxmlformats.org/drawingml/2006/table">
                <a:tbl>
                  <a:tblPr firstCol="1" bandRow="1">
                    <a:tableStyleId>{5940675A-B579-460E-94D1-54222C63F5DA}</a:tableStyleId>
                  </a:tblPr>
                  <a:tblGrid>
                    <a:gridCol w="994601"/>
                    <a:gridCol w="538480"/>
                    <a:gridCol w="538480"/>
                    <a:gridCol w="538480"/>
                    <a:gridCol w="572897"/>
                  </a:tblGrid>
                  <a:tr h="370840">
                    <a:tc>
                      <a:txBody>
                        <a:bodyPr/>
                        <a:lstStyle/>
                        <a:p>
                          <a:r>
                            <a:rPr lang="en-GB" sz="1400" dirty="0" smtClean="0"/>
                            <a:t>Number</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Total</a:t>
                          </a:r>
                          <a:endParaRPr lang="en-GB" sz="1400" dirty="0"/>
                        </a:p>
                      </a:txBody>
                      <a:tcPr/>
                    </a:tc>
                  </a:tr>
                  <a:tr h="370840">
                    <a:tc>
                      <a:txBody>
                        <a:bodyPr/>
                        <a:lstStyle/>
                        <a:p>
                          <a:endParaRPr lang="en-US"/>
                        </a:p>
                      </a:txBody>
                      <a:tcPr>
                        <a:blipFill rotWithShape="0">
                          <a:blip r:embed="rId3"/>
                          <a:stretch>
                            <a:fillRect l="-613" t="-103279" r="-222086" b="-254098"/>
                          </a:stretch>
                        </a:blipFill>
                      </a:tcPr>
                    </a:tc>
                    <a:tc>
                      <a:txBody>
                        <a:bodyPr/>
                        <a:lstStyle/>
                        <a:p>
                          <a:pPr algn="ctr"/>
                          <a:r>
                            <a:rPr lang="en-GB" sz="1400" dirty="0" smtClean="0"/>
                            <a:t>35</a:t>
                          </a:r>
                          <a:endParaRPr lang="en-GB" sz="1400" dirty="0"/>
                        </a:p>
                      </a:txBody>
                      <a:tcPr/>
                    </a:tc>
                    <a:tc>
                      <a:txBody>
                        <a:bodyPr/>
                        <a:lstStyle/>
                        <a:p>
                          <a:pPr algn="ctr"/>
                          <a:r>
                            <a:rPr lang="en-GB" sz="1400" dirty="0" smtClean="0"/>
                            <a:t>60</a:t>
                          </a:r>
                          <a:endParaRPr lang="en-GB" sz="1400" dirty="0"/>
                        </a:p>
                      </a:txBody>
                      <a:tcPr/>
                    </a:tc>
                    <a:tc>
                      <a:txBody>
                        <a:bodyPr/>
                        <a:lstStyle/>
                        <a:p>
                          <a:pPr algn="ctr"/>
                          <a:r>
                            <a:rPr lang="en-GB" sz="1400" dirty="0" smtClean="0"/>
                            <a:t>55</a:t>
                          </a:r>
                          <a:endParaRPr lang="en-GB" sz="1400" dirty="0"/>
                        </a:p>
                      </a:txBody>
                      <a:tcPr/>
                    </a:tc>
                    <a:tc>
                      <a:txBody>
                        <a:bodyPr/>
                        <a:lstStyle/>
                        <a:p>
                          <a:pPr algn="ctr"/>
                          <a:r>
                            <a:rPr lang="en-GB" sz="1400" dirty="0" smtClean="0"/>
                            <a:t>150</a:t>
                          </a:r>
                          <a:endParaRPr lang="en-GB" sz="1400" dirty="0"/>
                        </a:p>
                      </a:txBody>
                      <a:tcPr/>
                    </a:tc>
                  </a:tr>
                  <a:tr h="370840">
                    <a:tc>
                      <a:txBody>
                        <a:bodyPr/>
                        <a:lstStyle/>
                        <a:p>
                          <a:endParaRPr lang="en-US"/>
                        </a:p>
                      </a:txBody>
                      <a:tcPr>
                        <a:blipFill rotWithShape="0">
                          <a:blip r:embed="rId3"/>
                          <a:stretch>
                            <a:fillRect l="-613" t="-203279" r="-222086" b="-154098"/>
                          </a:stretch>
                        </a:blipFill>
                      </a:tcPr>
                    </a:tc>
                    <a:tc>
                      <a:txBody>
                        <a:bodyPr/>
                        <a:lstStyle/>
                        <a:p>
                          <a:pPr algn="ctr"/>
                          <a:r>
                            <a:rPr lang="en-GB" sz="1400" dirty="0" smtClean="0"/>
                            <a:t>50</a:t>
                          </a:r>
                          <a:endParaRPr lang="en-GB" sz="1400" dirty="0"/>
                        </a:p>
                      </a:txBody>
                      <a:tcPr/>
                    </a:tc>
                    <a:tc>
                      <a:txBody>
                        <a:bodyPr/>
                        <a:lstStyle/>
                        <a:p>
                          <a:pPr algn="ctr"/>
                          <a:r>
                            <a:rPr lang="en-GB" sz="1400" dirty="0" smtClean="0"/>
                            <a:t>50</a:t>
                          </a:r>
                          <a:endParaRPr lang="en-GB" sz="1400" dirty="0"/>
                        </a:p>
                      </a:txBody>
                      <a:tcPr/>
                    </a:tc>
                    <a:tc>
                      <a:txBody>
                        <a:bodyPr/>
                        <a:lstStyle/>
                        <a:p>
                          <a:pPr algn="ctr"/>
                          <a:r>
                            <a:rPr lang="en-GB" sz="1400" dirty="0" smtClean="0"/>
                            <a:t>50</a:t>
                          </a:r>
                          <a:endParaRPr lang="en-GB" sz="1400" dirty="0"/>
                        </a:p>
                      </a:txBody>
                      <a:tcPr/>
                    </a:tc>
                    <a:tc>
                      <a:txBody>
                        <a:bodyPr/>
                        <a:lstStyle/>
                        <a:p>
                          <a:pPr algn="ctr"/>
                          <a:r>
                            <a:rPr lang="en-GB" sz="1400" dirty="0" smtClean="0"/>
                            <a:t>150</a:t>
                          </a:r>
                          <a:endParaRPr lang="en-GB" sz="1400" dirty="0"/>
                        </a:p>
                      </a:txBody>
                      <a:tcPr/>
                    </a:tc>
                  </a:tr>
                  <a:tr h="560832">
                    <a:tc>
                      <a:txBody>
                        <a:bodyPr/>
                        <a:lstStyle/>
                        <a:p>
                          <a:endParaRPr lang="en-US"/>
                        </a:p>
                      </a:txBody>
                      <a:tcPr>
                        <a:blipFill rotWithShape="0">
                          <a:blip r:embed="rId3"/>
                          <a:stretch>
                            <a:fillRect l="-613" t="-201087" r="-222086" b="-2174"/>
                          </a:stretch>
                        </a:blipFill>
                      </a:tcPr>
                    </a:tc>
                    <a:tc>
                      <a:txBody>
                        <a:bodyPr/>
                        <a:lstStyle/>
                        <a:p>
                          <a:pPr algn="ctr"/>
                          <a:r>
                            <a:rPr lang="en-GB" sz="1400" dirty="0" smtClean="0"/>
                            <a:t>4.5</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0.5</a:t>
                          </a:r>
                          <a:endParaRPr lang="en-GB" sz="1400" dirty="0"/>
                        </a:p>
                      </a:txBody>
                      <a:tcPr/>
                    </a:tc>
                    <a:tc>
                      <a:txBody>
                        <a:bodyPr/>
                        <a:lstStyle/>
                        <a:p>
                          <a:pPr algn="ctr"/>
                          <a:r>
                            <a:rPr lang="en-GB" sz="1400" dirty="0" smtClean="0"/>
                            <a:t>7</a:t>
                          </a:r>
                          <a:endParaRPr lang="en-GB" sz="1400" dirty="0"/>
                        </a:p>
                      </a:txBody>
                      <a:tcPr/>
                    </a:tc>
                  </a:tr>
                </a:tbl>
              </a:graphicData>
            </a:graphic>
          </p:graphicFrame>
        </mc:Fallback>
      </mc:AlternateContent>
      <p:graphicFrame>
        <p:nvGraphicFramePr>
          <p:cNvPr id="8" name="Table 7"/>
          <p:cNvGraphicFramePr>
            <a:graphicFrameLocks noGrp="1"/>
          </p:cNvGraphicFramePr>
          <p:nvPr/>
        </p:nvGraphicFramePr>
        <p:xfrm>
          <a:off x="2872519" y="1689137"/>
          <a:ext cx="3182938" cy="741680"/>
        </p:xfrm>
        <a:graphic>
          <a:graphicData uri="http://schemas.openxmlformats.org/drawingml/2006/table">
            <a:tbl>
              <a:tblPr firstCol="1" bandRow="1">
                <a:tableStyleId>{5940675A-B579-460E-94D1-54222C63F5DA}</a:tableStyleId>
              </a:tblPr>
              <a:tblGrid>
                <a:gridCol w="994601">
                  <a:extLst>
                    <a:ext uri="{9D8B030D-6E8A-4147-A177-3AD203B41FA5}">
                      <a16:colId xmlns:a16="http://schemas.microsoft.com/office/drawing/2014/main" val="20000"/>
                    </a:ext>
                  </a:extLst>
                </a:gridCol>
                <a:gridCol w="538480">
                  <a:extLst>
                    <a:ext uri="{9D8B030D-6E8A-4147-A177-3AD203B41FA5}">
                      <a16:colId xmlns:a16="http://schemas.microsoft.com/office/drawing/2014/main" val="20001"/>
                    </a:ext>
                  </a:extLst>
                </a:gridCol>
                <a:gridCol w="538480">
                  <a:extLst>
                    <a:ext uri="{9D8B030D-6E8A-4147-A177-3AD203B41FA5}">
                      <a16:colId xmlns:a16="http://schemas.microsoft.com/office/drawing/2014/main" val="20002"/>
                    </a:ext>
                  </a:extLst>
                </a:gridCol>
                <a:gridCol w="538480">
                  <a:extLst>
                    <a:ext uri="{9D8B030D-6E8A-4147-A177-3AD203B41FA5}">
                      <a16:colId xmlns:a16="http://schemas.microsoft.com/office/drawing/2014/main" val="20003"/>
                    </a:ext>
                  </a:extLst>
                </a:gridCol>
                <a:gridCol w="572897">
                  <a:extLst>
                    <a:ext uri="{9D8B030D-6E8A-4147-A177-3AD203B41FA5}">
                      <a16:colId xmlns:a16="http://schemas.microsoft.com/office/drawing/2014/main" val="20004"/>
                    </a:ext>
                  </a:extLst>
                </a:gridCol>
              </a:tblGrid>
              <a:tr h="370840">
                <a:tc>
                  <a:txBody>
                    <a:bodyPr/>
                    <a:lstStyle/>
                    <a:p>
                      <a:r>
                        <a:rPr lang="en-GB" sz="1400" dirty="0"/>
                        <a:t>Number</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Total</a:t>
                      </a:r>
                    </a:p>
                  </a:txBody>
                  <a:tcPr/>
                </a:tc>
                <a:extLst>
                  <a:ext uri="{0D108BD9-81ED-4DB2-BD59-A6C34878D82A}">
                    <a16:rowId xmlns:a16="http://schemas.microsoft.com/office/drawing/2014/main" val="10000"/>
                  </a:ext>
                </a:extLst>
              </a:tr>
              <a:tr h="370840">
                <a:tc>
                  <a:txBody>
                    <a:bodyPr/>
                    <a:lstStyle/>
                    <a:p>
                      <a:r>
                        <a:rPr lang="en-GB" sz="1400" dirty="0"/>
                        <a:t>Observed</a:t>
                      </a:r>
                    </a:p>
                  </a:txBody>
                  <a:tcPr/>
                </a:tc>
                <a:tc>
                  <a:txBody>
                    <a:bodyPr/>
                    <a:lstStyle/>
                    <a:p>
                      <a:pPr algn="ctr"/>
                      <a:r>
                        <a:rPr lang="en-GB" sz="1400" dirty="0"/>
                        <a:t>35</a:t>
                      </a:r>
                    </a:p>
                  </a:txBody>
                  <a:tcPr/>
                </a:tc>
                <a:tc>
                  <a:txBody>
                    <a:bodyPr/>
                    <a:lstStyle/>
                    <a:p>
                      <a:pPr algn="ctr"/>
                      <a:r>
                        <a:rPr lang="en-GB" sz="1400" dirty="0"/>
                        <a:t>60</a:t>
                      </a:r>
                    </a:p>
                  </a:txBody>
                  <a:tcPr/>
                </a:tc>
                <a:tc>
                  <a:txBody>
                    <a:bodyPr/>
                    <a:lstStyle/>
                    <a:p>
                      <a:pPr algn="ctr"/>
                      <a:r>
                        <a:rPr lang="en-GB" sz="1400" dirty="0"/>
                        <a:t>55</a:t>
                      </a:r>
                    </a:p>
                  </a:txBody>
                  <a:tcPr/>
                </a:tc>
                <a:tc>
                  <a:txBody>
                    <a:bodyPr/>
                    <a:lstStyle/>
                    <a:p>
                      <a:pPr algn="ctr"/>
                      <a:r>
                        <a:rPr lang="en-GB" sz="1400" dirty="0"/>
                        <a:t>150</a:t>
                      </a:r>
                    </a:p>
                  </a:txBody>
                  <a:tcPr/>
                </a:tc>
                <a:extLst>
                  <a:ext uri="{0D108BD9-81ED-4DB2-BD59-A6C34878D82A}">
                    <a16:rowId xmlns:a16="http://schemas.microsoft.com/office/drawing/2014/main" val="10001"/>
                  </a:ext>
                </a:extLst>
              </a:tr>
            </a:tbl>
          </a:graphicData>
        </a:graphic>
      </p:graphicFrame>
      <p:sp>
        <p:nvSpPr>
          <p:cNvPr id="9" name="Rectangle 8"/>
          <p:cNvSpPr/>
          <p:nvPr/>
        </p:nvSpPr>
        <p:spPr>
          <a:xfrm>
            <a:off x="323528" y="2564904"/>
            <a:ext cx="8280920" cy="39703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242</a:t>
            </a:fld>
            <a:endParaRPr lang="en-GB"/>
          </a:p>
        </p:txBody>
      </p:sp>
    </p:spTree>
    <p:extLst>
      <p:ext uri="{BB962C8B-B14F-4D97-AF65-F5344CB8AC3E}">
        <p14:creationId xmlns:p14="http://schemas.microsoft.com/office/powerpoint/2010/main" val="30982047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9"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General Method for Goodness of Fit</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836712"/>
            <a:ext cx="8208912" cy="646331"/>
          </a:xfrm>
          <a:prstGeom prst="rect">
            <a:avLst/>
          </a:prstGeom>
          <a:noFill/>
        </p:spPr>
        <p:txBody>
          <a:bodyPr wrap="square" rtlCol="0">
            <a:spAutoFit/>
          </a:bodyPr>
          <a:lstStyle/>
          <a:p>
            <a:r>
              <a:rPr lang="en-GB" dirty="0"/>
              <a:t>We have so far tested against a discrete uniform distribution, but we can obviously test against any other distribution in exactly the same way.</a:t>
            </a:r>
          </a:p>
        </p:txBody>
      </p:sp>
      <mc:AlternateContent xmlns:mc="http://schemas.openxmlformats.org/markup-compatibility/2006" xmlns:a14="http://schemas.microsoft.com/office/drawing/2010/main">
        <mc:Choice Requires="a14">
          <p:sp>
            <p:nvSpPr>
              <p:cNvPr id="6" name="TextBox 5"/>
              <p:cNvSpPr txBox="1"/>
              <p:nvPr/>
            </p:nvSpPr>
            <p:spPr>
              <a:xfrm>
                <a:off x="539552" y="1988840"/>
                <a:ext cx="7992888" cy="362374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dirty="0"/>
                  <a:t>Testing for goodness of fit:</a:t>
                </a:r>
              </a:p>
              <a:p>
                <a:pPr marL="342900" indent="-342900">
                  <a:buAutoNum type="arabicPeriod"/>
                </a:pPr>
                <a:r>
                  <a:rPr lang="en-GB" dirty="0"/>
                  <a:t>Determine which distribution would conceptually be most appropriate (e.g. Binomial, Poisson).</a:t>
                </a:r>
              </a:p>
              <a:p>
                <a:pPr marL="342900" indent="-342900">
                  <a:buAutoNum type="arabicPeriod"/>
                </a:pPr>
                <a:r>
                  <a:rPr lang="en-GB" dirty="0"/>
                  <a:t>Set significance level.</a:t>
                </a:r>
              </a:p>
              <a:p>
                <a:pPr marL="342900" indent="-342900">
                  <a:buAutoNum type="arabicPeriod"/>
                </a:pPr>
                <a:r>
                  <a:rPr lang="en-GB" dirty="0"/>
                  <a:t>Estimate parameters (if necessary) from observed data.</a:t>
                </a:r>
              </a:p>
              <a:p>
                <a:pPr marL="342900" indent="-342900">
                  <a:buAutoNum type="arabicPeriod"/>
                </a:pPr>
                <a:r>
                  <a:rPr lang="en-GB" dirty="0"/>
                  <a:t>Form hypotheses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1</m:t>
                        </m:r>
                      </m:sub>
                    </m:sSub>
                  </m:oMath>
                </a14:m>
                <a:endParaRPr lang="en-GB" dirty="0"/>
              </a:p>
              <a:p>
                <a:pPr marL="342900" indent="-342900">
                  <a:buAutoNum type="arabicPeriod"/>
                </a:pPr>
                <a:r>
                  <a:rPr lang="en-GB" dirty="0"/>
                  <a:t>Calculate expected frequencies.</a:t>
                </a:r>
              </a:p>
              <a:p>
                <a:pPr marL="342900" indent="-342900">
                  <a:buAutoNum type="arabicPeriod"/>
                </a:pPr>
                <a:r>
                  <a:rPr lang="en-GB" dirty="0"/>
                  <a:t>Combine any expected frequencies so that none are &lt; 5</a:t>
                </a:r>
              </a:p>
              <a:p>
                <a:pPr marL="342900" indent="-342900">
                  <a:buAutoNum type="arabicPeriod"/>
                </a:pPr>
                <a:r>
                  <a:rPr lang="en-GB" dirty="0"/>
                  <a:t>Find degrees of freedom.</a:t>
                </a:r>
              </a:p>
              <a:p>
                <a:pPr marL="342900" indent="-342900">
                  <a:buAutoNum type="arabicPeriod"/>
                </a:pPr>
                <a:r>
                  <a:rPr lang="en-GB" dirty="0"/>
                  <a:t>Find critical value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𝜒</m:t>
                        </m:r>
                      </m:e>
                      <m:sup>
                        <m:r>
                          <a:rPr lang="en-GB" b="0" i="1" smtClean="0">
                            <a:latin typeface="Cambria Math" panose="02040503050406030204" pitchFamily="18" charset="0"/>
                          </a:rPr>
                          <m:t>2</m:t>
                        </m:r>
                      </m:sup>
                    </m:sSup>
                  </m:oMath>
                </a14:m>
                <a:r>
                  <a:rPr lang="en-GB" dirty="0"/>
                  <a:t> from table.</a:t>
                </a:r>
              </a:p>
              <a:p>
                <a:pPr marL="342900" indent="-342900">
                  <a:buAutoNum type="arabicPeriod"/>
                </a:pPr>
                <a:r>
                  <a:rPr lang="en-GB" dirty="0"/>
                  <a:t>Calculate </a:t>
                </a:r>
                <a14:m>
                  <m:oMath xmlns:m="http://schemas.openxmlformats.org/officeDocument/2006/math">
                    <m:nary>
                      <m:naryPr>
                        <m:chr m:val="∑"/>
                        <m:subHide m:val="on"/>
                        <m:supHide m:val="on"/>
                        <m:ctrlPr>
                          <a:rPr lang="en-GB" i="1" smtClean="0">
                            <a:latin typeface="Cambria Math" panose="02040503050406030204" pitchFamily="18" charset="0"/>
                          </a:rPr>
                        </m:ctrlPr>
                      </m:naryPr>
                      <m:sub/>
                      <m:sup/>
                      <m:e>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𝑂</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𝑖</m:t>
                                </m:r>
                              </m:sub>
                            </m:sSub>
                          </m:den>
                        </m:f>
                      </m:e>
                    </m:nary>
                  </m:oMath>
                </a14:m>
                <a:r>
                  <a:rPr lang="en-GB" dirty="0"/>
                  <a:t> or </a:t>
                </a:r>
                <a14:m>
                  <m:oMath xmlns:m="http://schemas.openxmlformats.org/officeDocument/2006/math">
                    <m:nary>
                      <m:naryPr>
                        <m:chr m:val="∑"/>
                        <m:subHide m:val="on"/>
                        <m:supHide m:val="on"/>
                        <m:ctrlPr>
                          <a:rPr lang="en-GB" i="1" smtClean="0">
                            <a:latin typeface="Cambria Math" panose="02040503050406030204" pitchFamily="18" charset="0"/>
                          </a:rPr>
                        </m:ctrlPr>
                      </m:naryPr>
                      <m:sub/>
                      <m:sup/>
                      <m:e>
                        <m:f>
                          <m:fPr>
                            <m:ctrlPr>
                              <a:rPr lang="en-GB" b="0" i="1" smtClean="0">
                                <a:latin typeface="Cambria Math" panose="02040503050406030204" pitchFamily="18" charset="0"/>
                              </a:rPr>
                            </m:ctrlPr>
                          </m:fPr>
                          <m:num>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𝑂</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𝑖</m:t>
                                </m:r>
                              </m:sub>
                            </m:sSub>
                          </m:den>
                        </m:f>
                        <m:r>
                          <a:rPr lang="en-GB" b="0" i="1" smtClean="0">
                            <a:latin typeface="Cambria Math" panose="02040503050406030204" pitchFamily="18" charset="0"/>
                          </a:rPr>
                          <m:t>−</m:t>
                        </m:r>
                        <m:r>
                          <a:rPr lang="en-GB" b="0" i="1" smtClean="0">
                            <a:latin typeface="Cambria Math" panose="02040503050406030204" pitchFamily="18" charset="0"/>
                          </a:rPr>
                          <m:t>𝑁</m:t>
                        </m:r>
                      </m:e>
                    </m:nary>
                  </m:oMath>
                </a14:m>
                <a:endParaRPr lang="en-GB" dirty="0"/>
              </a:p>
              <a:p>
                <a:pPr marL="342900" indent="-342900">
                  <a:buAutoNum type="arabicPeriod"/>
                </a:pPr>
                <a:r>
                  <a:rPr lang="en-GB" dirty="0"/>
                  <a:t>See if value is significance and draw conclusion.</a:t>
                </a:r>
              </a:p>
            </p:txBody>
          </p:sp>
        </mc:Choice>
        <mc:Fallback xmlns="">
          <p:sp>
            <p:nvSpPr>
              <p:cNvPr id="6" name="TextBox 5"/>
              <p:cNvSpPr txBox="1">
                <a:spLocks noRot="1" noChangeAspect="1" noMove="1" noResize="1" noEditPoints="1" noAdjustHandles="1" noChangeArrowheads="1" noChangeShapeType="1" noTextEdit="1"/>
              </p:cNvSpPr>
              <p:nvPr/>
            </p:nvSpPr>
            <p:spPr>
              <a:xfrm>
                <a:off x="539552" y="1988840"/>
                <a:ext cx="7992888" cy="3623749"/>
              </a:xfrm>
              <a:prstGeom prst="rect">
                <a:avLst/>
              </a:prstGeom>
              <a:blipFill rotWithShape="0">
                <a:blip r:embed="rId2"/>
                <a:stretch>
                  <a:fillRect l="-532" t="-501" b="-1336"/>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243</a:t>
            </a:fld>
            <a:endParaRPr lang="en-GB"/>
          </a:p>
        </p:txBody>
      </p:sp>
    </p:spTree>
    <p:extLst>
      <p:ext uri="{BB962C8B-B14F-4D97-AF65-F5344CB8AC3E}">
        <p14:creationId xmlns:p14="http://schemas.microsoft.com/office/powerpoint/2010/main" val="36182375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Testing a Binomial Distribution as Model</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764704"/>
                <a:ext cx="8064896"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data in the table is thought to be modelled by a binomial </a:t>
                </a:r>
                <a14:m>
                  <m:oMath xmlns:m="http://schemas.openxmlformats.org/officeDocument/2006/math">
                    <m:r>
                      <a:rPr lang="en-GB" b="0" i="1" smtClean="0">
                        <a:latin typeface="Cambria Math" panose="02040503050406030204" pitchFamily="18" charset="0"/>
                      </a:rPr>
                      <m:t>𝐵</m:t>
                    </m:r>
                    <m:r>
                      <a:rPr lang="en-GB" b="0" i="1" smtClean="0">
                        <a:latin typeface="Cambria Math" panose="02040503050406030204" pitchFamily="18" charset="0"/>
                      </a:rPr>
                      <m:t>(10, 0.2)</m:t>
                    </m:r>
                  </m:oMath>
                </a14:m>
                <a:r>
                  <a:rPr lang="en-GB" dirty="0"/>
                  <a:t>. Use the table for the binomial cumulative distribution function to find expected values, and conduct a test to see if this is a good model. Use a 5% significance level.</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764704"/>
                <a:ext cx="8064896" cy="923330"/>
              </a:xfrm>
              <a:prstGeom prst="rect">
                <a:avLst/>
              </a:prstGeom>
              <a:blipFill rotWithShape="0">
                <a:blip r:embed="rId2"/>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424650" y="1848428"/>
              <a:ext cx="4006667" cy="741680"/>
            </p:xfrm>
            <a:graphic>
              <a:graphicData uri="http://schemas.openxmlformats.org/drawingml/2006/table">
                <a:tbl>
                  <a:tblPr firstCol="1" bandRow="1">
                    <a:tableStyleId>{5940675A-B579-460E-94D1-54222C63F5DA}</a:tableStyleId>
                  </a:tblPr>
                  <a:tblGrid>
                    <a:gridCol w="873316">
                      <a:extLst>
                        <a:ext uri="{9D8B030D-6E8A-4147-A177-3AD203B41FA5}">
                          <a16:colId xmlns:a16="http://schemas.microsoft.com/office/drawing/2014/main" val="20000"/>
                        </a:ext>
                      </a:extLst>
                    </a:gridCol>
                    <a:gridCol w="403542">
                      <a:extLst>
                        <a:ext uri="{9D8B030D-6E8A-4147-A177-3AD203B41FA5}">
                          <a16:colId xmlns:a16="http://schemas.microsoft.com/office/drawing/2014/main" val="20001"/>
                        </a:ext>
                      </a:extLst>
                    </a:gridCol>
                    <a:gridCol w="403542">
                      <a:extLst>
                        <a:ext uri="{9D8B030D-6E8A-4147-A177-3AD203B41FA5}">
                          <a16:colId xmlns:a16="http://schemas.microsoft.com/office/drawing/2014/main" val="20002"/>
                        </a:ext>
                      </a:extLst>
                    </a:gridCol>
                    <a:gridCol w="403542">
                      <a:extLst>
                        <a:ext uri="{9D8B030D-6E8A-4147-A177-3AD203B41FA5}">
                          <a16:colId xmlns:a16="http://schemas.microsoft.com/office/drawing/2014/main" val="20003"/>
                        </a:ext>
                      </a:extLst>
                    </a:gridCol>
                    <a:gridCol w="403542">
                      <a:extLst>
                        <a:ext uri="{9D8B030D-6E8A-4147-A177-3AD203B41FA5}">
                          <a16:colId xmlns:a16="http://schemas.microsoft.com/office/drawing/2014/main" val="20004"/>
                        </a:ext>
                      </a:extLst>
                    </a:gridCol>
                    <a:gridCol w="313055">
                      <a:extLst>
                        <a:ext uri="{9D8B030D-6E8A-4147-A177-3AD203B41FA5}">
                          <a16:colId xmlns:a16="http://schemas.microsoft.com/office/drawing/2014/main" val="20005"/>
                        </a:ext>
                      </a:extLst>
                    </a:gridCol>
                    <a:gridCol w="301532">
                      <a:extLst>
                        <a:ext uri="{9D8B030D-6E8A-4147-A177-3AD203B41FA5}">
                          <a16:colId xmlns:a16="http://schemas.microsoft.com/office/drawing/2014/main" val="20006"/>
                        </a:ext>
                      </a:extLst>
                    </a:gridCol>
                    <a:gridCol w="301532">
                      <a:extLst>
                        <a:ext uri="{9D8B030D-6E8A-4147-A177-3AD203B41FA5}">
                          <a16:colId xmlns:a16="http://schemas.microsoft.com/office/drawing/2014/main" val="20007"/>
                        </a:ext>
                      </a:extLst>
                    </a:gridCol>
                    <a:gridCol w="301532">
                      <a:extLst>
                        <a:ext uri="{9D8B030D-6E8A-4147-A177-3AD203B41FA5}">
                          <a16:colId xmlns:a16="http://schemas.microsoft.com/office/drawing/2014/main" val="20008"/>
                        </a:ext>
                      </a:extLst>
                    </a:gridCol>
                    <a:gridCol w="301532">
                      <a:extLst>
                        <a:ext uri="{9D8B030D-6E8A-4147-A177-3AD203B41FA5}">
                          <a16:colId xmlns:a16="http://schemas.microsoft.com/office/drawing/2014/main" val="2000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4</a:t>
                          </a:r>
                        </a:p>
                      </a:txBody>
                      <a:tcPr/>
                    </a:tc>
                    <a:tc>
                      <a:txBody>
                        <a:bodyPr/>
                        <a:lstStyle/>
                        <a:p>
                          <a:pPr algn="ctr"/>
                          <a:r>
                            <a:rPr lang="en-GB" sz="1400" dirty="0"/>
                            <a:t>5</a:t>
                          </a:r>
                        </a:p>
                      </a:txBody>
                      <a:tcPr/>
                    </a:tc>
                    <a:tc>
                      <a:txBody>
                        <a:bodyPr/>
                        <a:lstStyle/>
                        <a:p>
                          <a:pPr algn="ctr"/>
                          <a:r>
                            <a:rPr lang="en-GB" sz="1400" dirty="0"/>
                            <a:t>6</a:t>
                          </a:r>
                        </a:p>
                      </a:txBody>
                      <a:tcPr/>
                    </a:tc>
                    <a:tc>
                      <a:txBody>
                        <a:bodyPr/>
                        <a:lstStyle/>
                        <a:p>
                          <a:pPr algn="ctr"/>
                          <a:r>
                            <a:rPr lang="en-GB" sz="1400" dirty="0"/>
                            <a:t>7</a:t>
                          </a:r>
                        </a:p>
                      </a:txBody>
                      <a:tcPr/>
                    </a:tc>
                    <a:tc>
                      <a:txBody>
                        <a:bodyPr/>
                        <a:lstStyle/>
                        <a:p>
                          <a:pPr algn="ctr"/>
                          <a:r>
                            <a:rPr lang="en-GB" sz="1400" dirty="0"/>
                            <a:t>8</a:t>
                          </a:r>
                        </a:p>
                      </a:txBody>
                      <a:tcPr/>
                    </a:tc>
                    <a:extLst>
                      <a:ext uri="{0D108BD9-81ED-4DB2-BD59-A6C34878D82A}">
                        <a16:rowId xmlns:a16="http://schemas.microsoft.com/office/drawing/2014/main" val="10000"/>
                      </a:ext>
                    </a:extLst>
                  </a:tr>
                  <a:tr h="370840">
                    <a:tc>
                      <a:txBody>
                        <a:bodyPr/>
                        <a:lstStyle/>
                        <a:p>
                          <a:r>
                            <a:rPr lang="en-GB" sz="1400" dirty="0"/>
                            <a:t>Freq</a:t>
                          </a:r>
                          <a:r>
                            <a:rPr lang="en-GB" sz="1400" baseline="0" dirty="0"/>
                            <a:t> of </a:t>
                          </a:r>
                          <a14:m>
                            <m:oMath xmlns:m="http://schemas.openxmlformats.org/officeDocument/2006/math">
                              <m:r>
                                <a:rPr lang="en-GB" sz="1400" b="0" i="1" baseline="0" smtClean="0">
                                  <a:latin typeface="Cambria Math" panose="02040503050406030204" pitchFamily="18" charset="0"/>
                                </a:rPr>
                                <m:t>𝑥</m:t>
                              </m:r>
                            </m:oMath>
                          </a14:m>
                          <a:endParaRPr lang="en-GB" sz="1400" dirty="0"/>
                        </a:p>
                      </a:txBody>
                      <a:tcPr/>
                    </a:tc>
                    <a:tc>
                      <a:txBody>
                        <a:bodyPr/>
                        <a:lstStyle/>
                        <a:p>
                          <a:pPr algn="ctr"/>
                          <a:r>
                            <a:rPr lang="en-GB" sz="1400" dirty="0"/>
                            <a:t>12</a:t>
                          </a:r>
                        </a:p>
                      </a:txBody>
                      <a:tcPr/>
                    </a:tc>
                    <a:tc>
                      <a:txBody>
                        <a:bodyPr/>
                        <a:lstStyle/>
                        <a:p>
                          <a:pPr algn="ctr"/>
                          <a:r>
                            <a:rPr lang="en-GB" sz="1400" dirty="0"/>
                            <a:t>28</a:t>
                          </a:r>
                        </a:p>
                      </a:txBody>
                      <a:tcPr/>
                    </a:tc>
                    <a:tc>
                      <a:txBody>
                        <a:bodyPr/>
                        <a:lstStyle/>
                        <a:p>
                          <a:pPr algn="ctr"/>
                          <a:r>
                            <a:rPr lang="en-GB" sz="1400" dirty="0"/>
                            <a:t>28</a:t>
                          </a:r>
                        </a:p>
                      </a:txBody>
                      <a:tcPr/>
                    </a:tc>
                    <a:tc>
                      <a:txBody>
                        <a:bodyPr/>
                        <a:lstStyle/>
                        <a:p>
                          <a:pPr algn="ctr"/>
                          <a:r>
                            <a:rPr lang="en-GB" sz="1400" dirty="0"/>
                            <a:t>17</a:t>
                          </a:r>
                        </a:p>
                      </a:txBody>
                      <a:tcPr/>
                    </a:tc>
                    <a:tc>
                      <a:txBody>
                        <a:bodyPr/>
                        <a:lstStyle/>
                        <a:p>
                          <a:pPr algn="ctr"/>
                          <a:r>
                            <a:rPr lang="en-GB" sz="1400" dirty="0"/>
                            <a:t>7</a:t>
                          </a:r>
                        </a:p>
                      </a:txBody>
                      <a:tcPr/>
                    </a:tc>
                    <a:tc>
                      <a:txBody>
                        <a:bodyPr/>
                        <a:lstStyle/>
                        <a:p>
                          <a:pPr algn="ctr"/>
                          <a:r>
                            <a:rPr lang="en-GB" sz="1400" dirty="0"/>
                            <a:t>4</a:t>
                          </a:r>
                        </a:p>
                      </a:txBody>
                      <a:tcPr/>
                    </a:tc>
                    <a:tc>
                      <a:txBody>
                        <a:bodyPr/>
                        <a:lstStyle/>
                        <a:p>
                          <a:pPr algn="ctr"/>
                          <a:r>
                            <a:rPr lang="en-GB" sz="1400" dirty="0"/>
                            <a:t>2</a:t>
                          </a:r>
                        </a:p>
                      </a:txBody>
                      <a:tcPr/>
                    </a:tc>
                    <a:tc>
                      <a:txBody>
                        <a:bodyPr/>
                        <a:lstStyle/>
                        <a:p>
                          <a:pPr algn="ctr"/>
                          <a:r>
                            <a:rPr lang="en-GB" sz="1400" dirty="0"/>
                            <a:t>2</a:t>
                          </a:r>
                        </a:p>
                      </a:txBody>
                      <a:tcPr/>
                    </a:tc>
                    <a:tc>
                      <a:txBody>
                        <a:bodyPr/>
                        <a:lstStyle/>
                        <a:p>
                          <a:pPr algn="ctr"/>
                          <a:r>
                            <a:rPr lang="en-GB" sz="1400" dirty="0"/>
                            <a:t>0</a:t>
                          </a:r>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681530190"/>
                  </p:ext>
                </p:extLst>
              </p:nvPr>
            </p:nvGraphicFramePr>
            <p:xfrm>
              <a:off x="2424650" y="1848428"/>
              <a:ext cx="4006667" cy="741680"/>
            </p:xfrm>
            <a:graphic>
              <a:graphicData uri="http://schemas.openxmlformats.org/drawingml/2006/table">
                <a:tbl>
                  <a:tblPr firstCol="1" bandRow="1">
                    <a:tableStyleId>{5940675A-B579-460E-94D1-54222C63F5DA}</a:tableStyleId>
                  </a:tblPr>
                  <a:tblGrid>
                    <a:gridCol w="873316"/>
                    <a:gridCol w="403542"/>
                    <a:gridCol w="403542"/>
                    <a:gridCol w="403542"/>
                    <a:gridCol w="403542"/>
                    <a:gridCol w="313055"/>
                    <a:gridCol w="301532"/>
                    <a:gridCol w="301532"/>
                    <a:gridCol w="301532"/>
                    <a:gridCol w="301532"/>
                  </a:tblGrid>
                  <a:tr h="370840">
                    <a:tc>
                      <a:txBody>
                        <a:bodyPr/>
                        <a:lstStyle/>
                        <a:p>
                          <a:endParaRPr lang="en-US"/>
                        </a:p>
                      </a:txBody>
                      <a:tcPr>
                        <a:blipFill rotWithShape="0">
                          <a:blip r:embed="rId3"/>
                          <a:stretch>
                            <a:fillRect l="-694" t="-3279" r="-359028" b="-103279"/>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6</a:t>
                          </a:r>
                          <a:endParaRPr lang="en-GB" sz="1400" dirty="0"/>
                        </a:p>
                      </a:txBody>
                      <a:tcPr/>
                    </a:tc>
                    <a:tc>
                      <a:txBody>
                        <a:bodyPr/>
                        <a:lstStyle/>
                        <a:p>
                          <a:pPr algn="ctr"/>
                          <a:r>
                            <a:rPr lang="en-GB" sz="1400" dirty="0" smtClean="0"/>
                            <a:t>7</a:t>
                          </a:r>
                          <a:endParaRPr lang="en-GB" sz="1400" dirty="0"/>
                        </a:p>
                      </a:txBody>
                      <a:tcPr/>
                    </a:tc>
                    <a:tc>
                      <a:txBody>
                        <a:bodyPr/>
                        <a:lstStyle/>
                        <a:p>
                          <a:pPr algn="ctr"/>
                          <a:r>
                            <a:rPr lang="en-GB" sz="1400" dirty="0" smtClean="0"/>
                            <a:t>8</a:t>
                          </a:r>
                          <a:endParaRPr lang="en-GB" sz="1400" dirty="0"/>
                        </a:p>
                      </a:txBody>
                      <a:tcPr/>
                    </a:tc>
                  </a:tr>
                  <a:tr h="370840">
                    <a:tc>
                      <a:txBody>
                        <a:bodyPr/>
                        <a:lstStyle/>
                        <a:p>
                          <a:endParaRPr lang="en-US"/>
                        </a:p>
                      </a:txBody>
                      <a:tcPr>
                        <a:blipFill rotWithShape="0">
                          <a:blip r:embed="rId3"/>
                          <a:stretch>
                            <a:fillRect l="-694" t="-103279" r="-359028" b="-3279"/>
                          </a:stretch>
                        </a:blipFill>
                      </a:tcPr>
                    </a:tc>
                    <a:tc>
                      <a:txBody>
                        <a:bodyPr/>
                        <a:lstStyle/>
                        <a:p>
                          <a:pPr algn="ctr"/>
                          <a:r>
                            <a:rPr lang="en-GB" sz="1400" dirty="0" smtClean="0"/>
                            <a:t>12</a:t>
                          </a:r>
                          <a:endParaRPr lang="en-GB" sz="1400" dirty="0"/>
                        </a:p>
                      </a:txBody>
                      <a:tcPr/>
                    </a:tc>
                    <a:tc>
                      <a:txBody>
                        <a:bodyPr/>
                        <a:lstStyle/>
                        <a:p>
                          <a:pPr algn="ctr"/>
                          <a:r>
                            <a:rPr lang="en-GB" sz="1400" dirty="0" smtClean="0"/>
                            <a:t>28</a:t>
                          </a:r>
                          <a:endParaRPr lang="en-GB" sz="1400" dirty="0"/>
                        </a:p>
                      </a:txBody>
                      <a:tcPr/>
                    </a:tc>
                    <a:tc>
                      <a:txBody>
                        <a:bodyPr/>
                        <a:lstStyle/>
                        <a:p>
                          <a:pPr algn="ctr"/>
                          <a:r>
                            <a:rPr lang="en-GB" sz="1400" dirty="0" smtClean="0"/>
                            <a:t>28</a:t>
                          </a:r>
                          <a:endParaRPr lang="en-GB" sz="1400" dirty="0"/>
                        </a:p>
                      </a:txBody>
                      <a:tcPr/>
                    </a:tc>
                    <a:tc>
                      <a:txBody>
                        <a:bodyPr/>
                        <a:lstStyle/>
                        <a:p>
                          <a:pPr algn="ctr"/>
                          <a:r>
                            <a:rPr lang="en-GB" sz="1400" dirty="0" smtClean="0"/>
                            <a:t>17</a:t>
                          </a:r>
                          <a:endParaRPr lang="en-GB" sz="1400" dirty="0"/>
                        </a:p>
                      </a:txBody>
                      <a:tcPr/>
                    </a:tc>
                    <a:tc>
                      <a:txBody>
                        <a:bodyPr/>
                        <a:lstStyle/>
                        <a:p>
                          <a:pPr algn="ctr"/>
                          <a:r>
                            <a:rPr lang="en-GB" sz="1400" dirty="0" smtClean="0"/>
                            <a:t>7</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0</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395536" y="2636912"/>
                <a:ext cx="7776864" cy="1200329"/>
              </a:xfrm>
              <a:prstGeom prst="rect">
                <a:avLst/>
              </a:prstGeom>
              <a:noFill/>
            </p:spPr>
            <p:txBody>
              <a:bodyPr wrap="square" rtlCol="0">
                <a:spAutoFit/>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A </a:t>
                </a:r>
                <a14:m>
                  <m:oMath xmlns:m="http://schemas.openxmlformats.org/officeDocument/2006/math">
                    <m:r>
                      <a:rPr lang="en-GB" b="0" i="1" smtClean="0">
                        <a:latin typeface="Cambria Math" panose="02040503050406030204" pitchFamily="18" charset="0"/>
                      </a:rPr>
                      <m:t>𝐵</m:t>
                    </m:r>
                    <m:r>
                      <a:rPr lang="en-GB" b="0" i="1" smtClean="0">
                        <a:latin typeface="Cambria Math" panose="02040503050406030204" pitchFamily="18" charset="0"/>
                      </a:rPr>
                      <m:t>(10,0.02)</m:t>
                    </m:r>
                  </m:oMath>
                </a14:m>
                <a:r>
                  <a:rPr lang="en-GB" dirty="0"/>
                  <a:t> distribution is a suitable model for results.</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1</m:t>
                        </m:r>
                      </m:sub>
                    </m:sSub>
                  </m:oMath>
                </a14:m>
                <a:r>
                  <a:rPr lang="en-GB" dirty="0"/>
                  <a:t>: Distribution is not suitable.</a:t>
                </a:r>
              </a:p>
              <a:p>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=100</m:t>
                      </m:r>
                    </m:oMath>
                  </m:oMathPara>
                </a14:m>
                <a:endParaRPr lang="en-GB" dirty="0"/>
              </a:p>
              <a:p>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395536" y="2636912"/>
                <a:ext cx="7776864" cy="1200329"/>
              </a:xfrm>
              <a:prstGeom prst="rect">
                <a:avLst/>
              </a:prstGeom>
              <a:blipFill rotWithShape="0">
                <a:blip r:embed="rId4"/>
                <a:stretch>
                  <a:fillRect t="-30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579630" y="3573016"/>
              <a:ext cx="7696708" cy="1112520"/>
            </p:xfrm>
            <a:graphic>
              <a:graphicData uri="http://schemas.openxmlformats.org/drawingml/2006/table">
                <a:tbl>
                  <a:tblPr firstCol="1" bandRow="1">
                    <a:tableStyleId>{5940675A-B579-460E-94D1-54222C63F5DA}</a:tableStyleId>
                  </a:tblPr>
                  <a:tblGrid>
                    <a:gridCol w="1221613">
                      <a:extLst>
                        <a:ext uri="{9D8B030D-6E8A-4147-A177-3AD203B41FA5}">
                          <a16:colId xmlns:a16="http://schemas.microsoft.com/office/drawing/2014/main" val="20000"/>
                        </a:ext>
                      </a:extLst>
                    </a:gridCol>
                    <a:gridCol w="719455">
                      <a:extLst>
                        <a:ext uri="{9D8B030D-6E8A-4147-A177-3AD203B41FA5}">
                          <a16:colId xmlns:a16="http://schemas.microsoft.com/office/drawing/2014/main" val="20001"/>
                        </a:ext>
                      </a:extLst>
                    </a:gridCol>
                    <a:gridCol w="719455">
                      <a:extLst>
                        <a:ext uri="{9D8B030D-6E8A-4147-A177-3AD203B41FA5}">
                          <a16:colId xmlns:a16="http://schemas.microsoft.com/office/drawing/2014/main" val="20002"/>
                        </a:ext>
                      </a:extLst>
                    </a:gridCol>
                    <a:gridCol w="719455">
                      <a:extLst>
                        <a:ext uri="{9D8B030D-6E8A-4147-A177-3AD203B41FA5}">
                          <a16:colId xmlns:a16="http://schemas.microsoft.com/office/drawing/2014/main" val="20003"/>
                        </a:ext>
                      </a:extLst>
                    </a:gridCol>
                    <a:gridCol w="719455">
                      <a:extLst>
                        <a:ext uri="{9D8B030D-6E8A-4147-A177-3AD203B41FA5}">
                          <a16:colId xmlns:a16="http://schemas.microsoft.com/office/drawing/2014/main" val="20004"/>
                        </a:ext>
                      </a:extLst>
                    </a:gridCol>
                    <a:gridCol w="719455">
                      <a:extLst>
                        <a:ext uri="{9D8B030D-6E8A-4147-A177-3AD203B41FA5}">
                          <a16:colId xmlns:a16="http://schemas.microsoft.com/office/drawing/2014/main" val="20005"/>
                        </a:ext>
                      </a:extLst>
                    </a:gridCol>
                    <a:gridCol w="719455">
                      <a:extLst>
                        <a:ext uri="{9D8B030D-6E8A-4147-A177-3AD203B41FA5}">
                          <a16:colId xmlns:a16="http://schemas.microsoft.com/office/drawing/2014/main" val="20006"/>
                        </a:ext>
                      </a:extLst>
                    </a:gridCol>
                    <a:gridCol w="719455">
                      <a:extLst>
                        <a:ext uri="{9D8B030D-6E8A-4147-A177-3AD203B41FA5}">
                          <a16:colId xmlns:a16="http://schemas.microsoft.com/office/drawing/2014/main" val="20007"/>
                        </a:ext>
                      </a:extLst>
                    </a:gridCol>
                    <a:gridCol w="719455">
                      <a:extLst>
                        <a:ext uri="{9D8B030D-6E8A-4147-A177-3AD203B41FA5}">
                          <a16:colId xmlns:a16="http://schemas.microsoft.com/office/drawing/2014/main" val="20008"/>
                        </a:ext>
                      </a:extLst>
                    </a:gridCol>
                    <a:gridCol w="719455">
                      <a:extLst>
                        <a:ext uri="{9D8B030D-6E8A-4147-A177-3AD203B41FA5}">
                          <a16:colId xmlns:a16="http://schemas.microsoft.com/office/drawing/2014/main" val="2000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4</a:t>
                          </a:r>
                        </a:p>
                      </a:txBody>
                      <a:tcPr/>
                    </a:tc>
                    <a:tc>
                      <a:txBody>
                        <a:bodyPr/>
                        <a:lstStyle/>
                        <a:p>
                          <a:pPr algn="ctr"/>
                          <a:r>
                            <a:rPr lang="en-GB" sz="1400" dirty="0"/>
                            <a:t>5</a:t>
                          </a:r>
                        </a:p>
                      </a:txBody>
                      <a:tcPr/>
                    </a:tc>
                    <a:tc>
                      <a:txBody>
                        <a:bodyPr/>
                        <a:lstStyle/>
                        <a:p>
                          <a:pPr algn="ctr"/>
                          <a:r>
                            <a:rPr lang="en-GB" sz="1400" dirty="0"/>
                            <a:t>6</a:t>
                          </a:r>
                        </a:p>
                      </a:txBody>
                      <a:tcPr/>
                    </a:tc>
                    <a:tc>
                      <a:txBody>
                        <a:bodyPr/>
                        <a:lstStyle/>
                        <a:p>
                          <a:pPr algn="ctr"/>
                          <a:r>
                            <a:rPr lang="en-GB" sz="1400" dirty="0"/>
                            <a:t>7</a:t>
                          </a:r>
                        </a:p>
                      </a:txBody>
                      <a:tcPr/>
                    </a:tc>
                    <a:tc>
                      <a:txBody>
                        <a:bodyPr/>
                        <a:lstStyle/>
                        <a:p>
                          <a:pPr algn="ctr"/>
                          <a:r>
                            <a:rPr lang="en-GB" sz="1400" dirty="0"/>
                            <a:t>8</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
                              </m:oMathParaPr>
                              <m:oMath xmlns:m="http://schemas.openxmlformats.org/officeDocument/2006/math">
                                <m:r>
                                  <a:rPr lang="en-GB" sz="1400" b="0" i="1" smtClean="0">
                                    <a:latin typeface="Cambria Math" panose="02040503050406030204" pitchFamily="18" charset="0"/>
                                  </a:rPr>
                                  <m:t>𝑝</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oMath>
                            </m:oMathPara>
                          </a14:m>
                          <a:endParaRPr lang="en-GB" sz="1400" dirty="0"/>
                        </a:p>
                      </a:txBody>
                      <a:tcPr/>
                    </a:tc>
                    <a:tc>
                      <a:txBody>
                        <a:bodyPr/>
                        <a:lstStyle/>
                        <a:p>
                          <a:pPr algn="ctr"/>
                          <a:r>
                            <a:rPr lang="en-GB" sz="1400" dirty="0"/>
                            <a:t>0.1074</a:t>
                          </a:r>
                        </a:p>
                      </a:txBody>
                      <a:tcPr/>
                    </a:tc>
                    <a:tc>
                      <a:txBody>
                        <a:bodyPr/>
                        <a:lstStyle/>
                        <a:p>
                          <a:pPr algn="ctr"/>
                          <a:r>
                            <a:rPr lang="en-GB" sz="1400" dirty="0"/>
                            <a:t>0.2684</a:t>
                          </a:r>
                        </a:p>
                      </a:txBody>
                      <a:tcPr/>
                    </a:tc>
                    <a:tc>
                      <a:txBody>
                        <a:bodyPr/>
                        <a:lstStyle/>
                        <a:p>
                          <a:pPr algn="ctr"/>
                          <a:r>
                            <a:rPr lang="en-GB" sz="1400" dirty="0"/>
                            <a:t>0.3020</a:t>
                          </a:r>
                        </a:p>
                      </a:txBody>
                      <a:tcPr/>
                    </a:tc>
                    <a:tc>
                      <a:txBody>
                        <a:bodyPr/>
                        <a:lstStyle/>
                        <a:p>
                          <a:pPr algn="ctr"/>
                          <a:r>
                            <a:rPr lang="en-GB" sz="1400" dirty="0"/>
                            <a:t>0.2013</a:t>
                          </a:r>
                        </a:p>
                      </a:txBody>
                      <a:tcPr/>
                    </a:tc>
                    <a:tc>
                      <a:txBody>
                        <a:bodyPr/>
                        <a:lstStyle/>
                        <a:p>
                          <a:pPr algn="ctr"/>
                          <a:r>
                            <a:rPr lang="en-GB" sz="1400" dirty="0"/>
                            <a:t>0.0881</a:t>
                          </a:r>
                        </a:p>
                      </a:txBody>
                      <a:tcPr/>
                    </a:tc>
                    <a:tc>
                      <a:txBody>
                        <a:bodyPr/>
                        <a:lstStyle/>
                        <a:p>
                          <a:pPr algn="ctr"/>
                          <a:r>
                            <a:rPr lang="en-GB" sz="1400" dirty="0"/>
                            <a:t>0.0264</a:t>
                          </a:r>
                        </a:p>
                      </a:txBody>
                      <a:tcPr/>
                    </a:tc>
                    <a:tc>
                      <a:txBody>
                        <a:bodyPr/>
                        <a:lstStyle/>
                        <a:p>
                          <a:pPr algn="ctr"/>
                          <a:r>
                            <a:rPr lang="en-GB" sz="1400" dirty="0"/>
                            <a:t>0.0055</a:t>
                          </a:r>
                        </a:p>
                      </a:txBody>
                      <a:tcPr/>
                    </a:tc>
                    <a:tc>
                      <a:txBody>
                        <a:bodyPr/>
                        <a:lstStyle/>
                        <a:p>
                          <a:pPr algn="ctr"/>
                          <a:r>
                            <a:rPr lang="en-GB" sz="1400" dirty="0"/>
                            <a:t>0.0008</a:t>
                          </a:r>
                        </a:p>
                      </a:txBody>
                      <a:tcPr/>
                    </a:tc>
                    <a:tc>
                      <a:txBody>
                        <a:bodyPr/>
                        <a:lstStyle/>
                        <a:p>
                          <a:pPr algn="ctr"/>
                          <a:r>
                            <a:rPr lang="en-GB" sz="1400" dirty="0"/>
                            <a:t>0.0001</a:t>
                          </a:r>
                        </a:p>
                      </a:txBody>
                      <a:tcPr/>
                    </a:tc>
                    <a:extLst>
                      <a:ext uri="{0D108BD9-81ED-4DB2-BD59-A6C34878D82A}">
                        <a16:rowId xmlns:a16="http://schemas.microsoft.com/office/drawing/2014/main" val="10001"/>
                      </a:ext>
                    </a:extLst>
                  </a:tr>
                  <a:tr h="370840">
                    <a:tc>
                      <a:txBody>
                        <a:bodyPr/>
                        <a:lstStyle/>
                        <a:p>
                          <a:r>
                            <a:rPr lang="en-GB" sz="1400" dirty="0"/>
                            <a:t>Expected</a:t>
                          </a:r>
                          <a:r>
                            <a:rPr lang="en-GB" sz="1400" baseline="0" dirty="0" err="1"/>
                            <a:t>freq</a:t>
                          </a:r>
                          <a:endParaRPr lang="en-GB" sz="1400" dirty="0"/>
                        </a:p>
                      </a:txBody>
                      <a:tcPr/>
                    </a:tc>
                    <a:tc>
                      <a:txBody>
                        <a:bodyPr/>
                        <a:lstStyle/>
                        <a:p>
                          <a:pPr algn="ctr"/>
                          <a:r>
                            <a:rPr lang="en-GB" sz="1400" dirty="0"/>
                            <a:t>10.75</a:t>
                          </a:r>
                        </a:p>
                      </a:txBody>
                      <a:tcPr/>
                    </a:tc>
                    <a:tc>
                      <a:txBody>
                        <a:bodyPr/>
                        <a:lstStyle/>
                        <a:p>
                          <a:pPr algn="ctr"/>
                          <a:r>
                            <a:rPr lang="en-GB" sz="1400" dirty="0"/>
                            <a:t>26.84</a:t>
                          </a:r>
                        </a:p>
                      </a:txBody>
                      <a:tcPr/>
                    </a:tc>
                    <a:tc>
                      <a:txBody>
                        <a:bodyPr/>
                        <a:lstStyle/>
                        <a:p>
                          <a:pPr algn="ctr"/>
                          <a:r>
                            <a:rPr lang="en-GB" sz="1400" dirty="0"/>
                            <a:t>30.20</a:t>
                          </a:r>
                        </a:p>
                      </a:txBody>
                      <a:tcPr/>
                    </a:tc>
                    <a:tc>
                      <a:txBody>
                        <a:bodyPr/>
                        <a:lstStyle/>
                        <a:p>
                          <a:pPr algn="ctr"/>
                          <a:r>
                            <a:rPr lang="en-GB" sz="1400" dirty="0"/>
                            <a:t>20.13</a:t>
                          </a:r>
                        </a:p>
                      </a:txBody>
                      <a:tcPr/>
                    </a:tc>
                    <a:tc>
                      <a:txBody>
                        <a:bodyPr/>
                        <a:lstStyle/>
                        <a:p>
                          <a:pPr algn="ctr"/>
                          <a:r>
                            <a:rPr lang="en-GB" sz="1400" dirty="0"/>
                            <a:t>8.81</a:t>
                          </a:r>
                        </a:p>
                      </a:txBody>
                      <a:tcPr/>
                    </a:tc>
                    <a:tc>
                      <a:txBody>
                        <a:bodyPr/>
                        <a:lstStyle/>
                        <a:p>
                          <a:pPr algn="ctr"/>
                          <a:r>
                            <a:rPr lang="en-GB" sz="1400" dirty="0"/>
                            <a:t>2.64</a:t>
                          </a:r>
                        </a:p>
                      </a:txBody>
                      <a:tcPr/>
                    </a:tc>
                    <a:tc>
                      <a:txBody>
                        <a:bodyPr/>
                        <a:lstStyle/>
                        <a:p>
                          <a:pPr algn="ctr"/>
                          <a:r>
                            <a:rPr lang="en-GB" sz="1400" dirty="0"/>
                            <a:t>0.55</a:t>
                          </a:r>
                        </a:p>
                      </a:txBody>
                      <a:tcPr/>
                    </a:tc>
                    <a:tc>
                      <a:txBody>
                        <a:bodyPr/>
                        <a:lstStyle/>
                        <a:p>
                          <a:pPr algn="ctr"/>
                          <a:r>
                            <a:rPr lang="en-GB" sz="1400" dirty="0"/>
                            <a:t>0.08</a:t>
                          </a:r>
                        </a:p>
                      </a:txBody>
                      <a:tcPr/>
                    </a:tc>
                    <a:tc>
                      <a:txBody>
                        <a:bodyPr/>
                        <a:lstStyle/>
                        <a:p>
                          <a:pPr algn="ctr"/>
                          <a:r>
                            <a:rPr lang="en-GB" sz="1400" dirty="0"/>
                            <a:t>0.01</a:t>
                          </a:r>
                        </a:p>
                      </a:txBody>
                      <a:tcPr/>
                    </a:tc>
                    <a:extLst>
                      <a:ext uri="{0D108BD9-81ED-4DB2-BD59-A6C34878D82A}">
                        <a16:rowId xmlns:a16="http://schemas.microsoft.com/office/drawing/2014/main"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2517271335"/>
                  </p:ext>
                </p:extLst>
              </p:nvPr>
            </p:nvGraphicFramePr>
            <p:xfrm>
              <a:off x="579630" y="3573016"/>
              <a:ext cx="7696708" cy="1112520"/>
            </p:xfrm>
            <a:graphic>
              <a:graphicData uri="http://schemas.openxmlformats.org/drawingml/2006/table">
                <a:tbl>
                  <a:tblPr firstCol="1" bandRow="1">
                    <a:tableStyleId>{5940675A-B579-460E-94D1-54222C63F5DA}</a:tableStyleId>
                  </a:tblPr>
                  <a:tblGrid>
                    <a:gridCol w="1221613"/>
                    <a:gridCol w="719455"/>
                    <a:gridCol w="719455"/>
                    <a:gridCol w="719455"/>
                    <a:gridCol w="719455"/>
                    <a:gridCol w="719455"/>
                    <a:gridCol w="719455"/>
                    <a:gridCol w="719455"/>
                    <a:gridCol w="719455"/>
                    <a:gridCol w="719455"/>
                  </a:tblGrid>
                  <a:tr h="370840">
                    <a:tc>
                      <a:txBody>
                        <a:bodyPr/>
                        <a:lstStyle/>
                        <a:p>
                          <a:endParaRPr lang="en-US"/>
                        </a:p>
                      </a:txBody>
                      <a:tcPr>
                        <a:blipFill rotWithShape="0">
                          <a:blip r:embed="rId5"/>
                          <a:stretch>
                            <a:fillRect l="-500" t="-3279" r="-532500" b="-203279"/>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6</a:t>
                          </a:r>
                          <a:endParaRPr lang="en-GB" sz="1400" dirty="0"/>
                        </a:p>
                      </a:txBody>
                      <a:tcPr/>
                    </a:tc>
                    <a:tc>
                      <a:txBody>
                        <a:bodyPr/>
                        <a:lstStyle/>
                        <a:p>
                          <a:pPr algn="ctr"/>
                          <a:r>
                            <a:rPr lang="en-GB" sz="1400" dirty="0" smtClean="0"/>
                            <a:t>7</a:t>
                          </a:r>
                          <a:endParaRPr lang="en-GB" sz="1400" dirty="0"/>
                        </a:p>
                      </a:txBody>
                      <a:tcPr/>
                    </a:tc>
                    <a:tc>
                      <a:txBody>
                        <a:bodyPr/>
                        <a:lstStyle/>
                        <a:p>
                          <a:pPr algn="ctr"/>
                          <a:r>
                            <a:rPr lang="en-GB" sz="1400" dirty="0" smtClean="0"/>
                            <a:t>8</a:t>
                          </a:r>
                          <a:endParaRPr lang="en-GB" sz="1400" dirty="0"/>
                        </a:p>
                      </a:txBody>
                      <a:tcPr/>
                    </a:tc>
                  </a:tr>
                  <a:tr h="370840">
                    <a:tc>
                      <a:txBody>
                        <a:bodyPr/>
                        <a:lstStyle/>
                        <a:p>
                          <a:endParaRPr lang="en-US"/>
                        </a:p>
                      </a:txBody>
                      <a:tcPr>
                        <a:blipFill rotWithShape="0">
                          <a:blip r:embed="rId5"/>
                          <a:stretch>
                            <a:fillRect l="-500" t="-103279" r="-532500" b="-103279"/>
                          </a:stretch>
                        </a:blipFill>
                      </a:tcPr>
                    </a:tc>
                    <a:tc>
                      <a:txBody>
                        <a:bodyPr/>
                        <a:lstStyle/>
                        <a:p>
                          <a:pPr algn="ctr"/>
                          <a:r>
                            <a:rPr lang="en-GB" sz="1400" dirty="0" smtClean="0"/>
                            <a:t>0.1074</a:t>
                          </a:r>
                          <a:endParaRPr lang="en-GB" sz="1400" dirty="0"/>
                        </a:p>
                      </a:txBody>
                      <a:tcPr/>
                    </a:tc>
                    <a:tc>
                      <a:txBody>
                        <a:bodyPr/>
                        <a:lstStyle/>
                        <a:p>
                          <a:pPr algn="ctr"/>
                          <a:r>
                            <a:rPr lang="en-GB" sz="1400" dirty="0" smtClean="0"/>
                            <a:t>0.2684</a:t>
                          </a:r>
                          <a:endParaRPr lang="en-GB" sz="1400" dirty="0"/>
                        </a:p>
                      </a:txBody>
                      <a:tcPr/>
                    </a:tc>
                    <a:tc>
                      <a:txBody>
                        <a:bodyPr/>
                        <a:lstStyle/>
                        <a:p>
                          <a:pPr algn="ctr"/>
                          <a:r>
                            <a:rPr lang="en-GB" sz="1400" dirty="0" smtClean="0"/>
                            <a:t>0.3020</a:t>
                          </a:r>
                          <a:endParaRPr lang="en-GB" sz="1400" dirty="0"/>
                        </a:p>
                      </a:txBody>
                      <a:tcPr/>
                    </a:tc>
                    <a:tc>
                      <a:txBody>
                        <a:bodyPr/>
                        <a:lstStyle/>
                        <a:p>
                          <a:pPr algn="ctr"/>
                          <a:r>
                            <a:rPr lang="en-GB" sz="1400" dirty="0" smtClean="0"/>
                            <a:t>0.2013</a:t>
                          </a:r>
                          <a:endParaRPr lang="en-GB" sz="1400" dirty="0"/>
                        </a:p>
                      </a:txBody>
                      <a:tcPr/>
                    </a:tc>
                    <a:tc>
                      <a:txBody>
                        <a:bodyPr/>
                        <a:lstStyle/>
                        <a:p>
                          <a:pPr algn="ctr"/>
                          <a:r>
                            <a:rPr lang="en-GB" sz="1400" dirty="0" smtClean="0"/>
                            <a:t>0.0881</a:t>
                          </a:r>
                          <a:endParaRPr lang="en-GB" sz="1400" dirty="0"/>
                        </a:p>
                      </a:txBody>
                      <a:tcPr/>
                    </a:tc>
                    <a:tc>
                      <a:txBody>
                        <a:bodyPr/>
                        <a:lstStyle/>
                        <a:p>
                          <a:pPr algn="ctr"/>
                          <a:r>
                            <a:rPr lang="en-GB" sz="1400" dirty="0" smtClean="0"/>
                            <a:t>0.0264</a:t>
                          </a:r>
                          <a:endParaRPr lang="en-GB" sz="1400" dirty="0"/>
                        </a:p>
                      </a:txBody>
                      <a:tcPr/>
                    </a:tc>
                    <a:tc>
                      <a:txBody>
                        <a:bodyPr/>
                        <a:lstStyle/>
                        <a:p>
                          <a:pPr algn="ctr"/>
                          <a:r>
                            <a:rPr lang="en-GB" sz="1400" dirty="0" smtClean="0"/>
                            <a:t>0.0055</a:t>
                          </a:r>
                          <a:endParaRPr lang="en-GB" sz="1400" dirty="0"/>
                        </a:p>
                      </a:txBody>
                      <a:tcPr/>
                    </a:tc>
                    <a:tc>
                      <a:txBody>
                        <a:bodyPr/>
                        <a:lstStyle/>
                        <a:p>
                          <a:pPr algn="ctr"/>
                          <a:r>
                            <a:rPr lang="en-GB" sz="1400" dirty="0" smtClean="0"/>
                            <a:t>0.0008</a:t>
                          </a:r>
                          <a:endParaRPr lang="en-GB" sz="1400" dirty="0"/>
                        </a:p>
                      </a:txBody>
                      <a:tcPr/>
                    </a:tc>
                    <a:tc>
                      <a:txBody>
                        <a:bodyPr/>
                        <a:lstStyle/>
                        <a:p>
                          <a:pPr algn="ctr"/>
                          <a:r>
                            <a:rPr lang="en-GB" sz="1400" dirty="0" smtClean="0"/>
                            <a:t>0.0001</a:t>
                          </a:r>
                          <a:endParaRPr lang="en-GB" sz="1400" dirty="0"/>
                        </a:p>
                      </a:txBody>
                      <a:tcPr/>
                    </a:tc>
                  </a:tr>
                  <a:tr h="370840">
                    <a:tc>
                      <a:txBody>
                        <a:bodyPr/>
                        <a:lstStyle/>
                        <a:p>
                          <a:r>
                            <a:rPr lang="en-GB" sz="1400" dirty="0" smtClean="0"/>
                            <a:t>Expected</a:t>
                          </a:r>
                          <a:r>
                            <a:rPr lang="en-GB" sz="1400" baseline="0" dirty="0" err="1" smtClean="0"/>
                            <a:t>freq</a:t>
                          </a:r>
                          <a:endParaRPr lang="en-GB" sz="1400" dirty="0"/>
                        </a:p>
                      </a:txBody>
                      <a:tcPr/>
                    </a:tc>
                    <a:tc>
                      <a:txBody>
                        <a:bodyPr/>
                        <a:lstStyle/>
                        <a:p>
                          <a:pPr algn="ctr"/>
                          <a:r>
                            <a:rPr lang="en-GB" sz="1400" dirty="0" smtClean="0"/>
                            <a:t>10.75</a:t>
                          </a:r>
                          <a:endParaRPr lang="en-GB" sz="1400" dirty="0"/>
                        </a:p>
                      </a:txBody>
                      <a:tcPr/>
                    </a:tc>
                    <a:tc>
                      <a:txBody>
                        <a:bodyPr/>
                        <a:lstStyle/>
                        <a:p>
                          <a:pPr algn="ctr"/>
                          <a:r>
                            <a:rPr lang="en-GB" sz="1400" dirty="0" smtClean="0"/>
                            <a:t>26.84</a:t>
                          </a:r>
                          <a:endParaRPr lang="en-GB" sz="1400" dirty="0"/>
                        </a:p>
                      </a:txBody>
                      <a:tcPr/>
                    </a:tc>
                    <a:tc>
                      <a:txBody>
                        <a:bodyPr/>
                        <a:lstStyle/>
                        <a:p>
                          <a:pPr algn="ctr"/>
                          <a:r>
                            <a:rPr lang="en-GB" sz="1400" dirty="0" smtClean="0"/>
                            <a:t>30.20</a:t>
                          </a:r>
                          <a:endParaRPr lang="en-GB" sz="1400" dirty="0"/>
                        </a:p>
                      </a:txBody>
                      <a:tcPr/>
                    </a:tc>
                    <a:tc>
                      <a:txBody>
                        <a:bodyPr/>
                        <a:lstStyle/>
                        <a:p>
                          <a:pPr algn="ctr"/>
                          <a:r>
                            <a:rPr lang="en-GB" sz="1400" dirty="0" smtClean="0"/>
                            <a:t>20.13</a:t>
                          </a:r>
                          <a:endParaRPr lang="en-GB" sz="1400" dirty="0"/>
                        </a:p>
                      </a:txBody>
                      <a:tcPr/>
                    </a:tc>
                    <a:tc>
                      <a:txBody>
                        <a:bodyPr/>
                        <a:lstStyle/>
                        <a:p>
                          <a:pPr algn="ctr"/>
                          <a:r>
                            <a:rPr lang="en-GB" sz="1400" dirty="0" smtClean="0"/>
                            <a:t>8.81</a:t>
                          </a:r>
                          <a:endParaRPr lang="en-GB" sz="1400" dirty="0"/>
                        </a:p>
                      </a:txBody>
                      <a:tcPr/>
                    </a:tc>
                    <a:tc>
                      <a:txBody>
                        <a:bodyPr/>
                        <a:lstStyle/>
                        <a:p>
                          <a:pPr algn="ctr"/>
                          <a:r>
                            <a:rPr lang="en-GB" sz="1400" dirty="0" smtClean="0"/>
                            <a:t>2.64</a:t>
                          </a:r>
                          <a:endParaRPr lang="en-GB" sz="1400" dirty="0"/>
                        </a:p>
                      </a:txBody>
                      <a:tcPr/>
                    </a:tc>
                    <a:tc>
                      <a:txBody>
                        <a:bodyPr/>
                        <a:lstStyle/>
                        <a:p>
                          <a:pPr algn="ctr"/>
                          <a:r>
                            <a:rPr lang="en-GB" sz="1400" dirty="0" smtClean="0"/>
                            <a:t>0.55</a:t>
                          </a:r>
                          <a:endParaRPr lang="en-GB" sz="1400" dirty="0"/>
                        </a:p>
                      </a:txBody>
                      <a:tcPr/>
                    </a:tc>
                    <a:tc>
                      <a:txBody>
                        <a:bodyPr/>
                        <a:lstStyle/>
                        <a:p>
                          <a:pPr algn="ctr"/>
                          <a:r>
                            <a:rPr lang="en-GB" sz="1400" dirty="0" smtClean="0"/>
                            <a:t>0.08</a:t>
                          </a:r>
                          <a:endParaRPr lang="en-GB" sz="1400" dirty="0"/>
                        </a:p>
                      </a:txBody>
                      <a:tcPr/>
                    </a:tc>
                    <a:tc>
                      <a:txBody>
                        <a:bodyPr/>
                        <a:lstStyle/>
                        <a:p>
                          <a:pPr algn="ctr"/>
                          <a:r>
                            <a:rPr lang="en-GB" sz="1400" dirty="0" smtClean="0"/>
                            <a:t>0.01</a:t>
                          </a:r>
                          <a:endParaRPr lang="en-GB" sz="1400" dirty="0"/>
                        </a:p>
                      </a:txBody>
                      <a:tcPr/>
                    </a:tc>
                  </a:tr>
                </a:tbl>
              </a:graphicData>
            </a:graphic>
          </p:graphicFrame>
        </mc:Fallback>
      </mc:AlternateContent>
      <p:sp>
        <p:nvSpPr>
          <p:cNvPr id="9" name="TextBox 8"/>
          <p:cNvSpPr txBox="1"/>
          <p:nvPr/>
        </p:nvSpPr>
        <p:spPr>
          <a:xfrm>
            <a:off x="6588224" y="2642011"/>
            <a:ext cx="2376264" cy="830997"/>
          </a:xfrm>
          <a:prstGeom prst="rect">
            <a:avLst/>
          </a:prstGeom>
          <a:noFill/>
        </p:spPr>
        <p:txBody>
          <a:bodyPr wrap="square" rtlCol="0">
            <a:spAutoFit/>
          </a:bodyPr>
          <a:lstStyle/>
          <a:p>
            <a:r>
              <a:rPr lang="en-GB" sz="1600" b="1" dirty="0"/>
              <a:t>Bro Tip: </a:t>
            </a:r>
            <a:r>
              <a:rPr lang="en-GB" sz="1600" dirty="0"/>
              <a:t>You can use tables and find differences to retrieve probabilities.</a:t>
            </a:r>
          </a:p>
        </p:txBody>
      </p:sp>
      <mc:AlternateContent xmlns:mc="http://schemas.openxmlformats.org/markup-compatibility/2006" xmlns:a14="http://schemas.microsoft.com/office/drawing/2010/main">
        <mc:Choice Requires="a14">
          <p:sp>
            <p:nvSpPr>
              <p:cNvPr id="10" name="TextBox 9"/>
              <p:cNvSpPr txBox="1"/>
              <p:nvPr/>
            </p:nvSpPr>
            <p:spPr>
              <a:xfrm>
                <a:off x="539552" y="4797152"/>
                <a:ext cx="7632848" cy="369332"/>
              </a:xfrm>
              <a:prstGeom prst="rect">
                <a:avLst/>
              </a:prstGeom>
              <a:noFill/>
            </p:spPr>
            <p:txBody>
              <a:bodyPr wrap="square" rtlCol="0">
                <a:spAutoFit/>
              </a:bodyPr>
              <a:lstStyle/>
              <a:p>
                <a:r>
                  <a:rPr lang="en-GB" dirty="0"/>
                  <a:t>Recall that our expected frequencies need to be </a:t>
                </a:r>
                <a14:m>
                  <m:oMath xmlns:m="http://schemas.openxmlformats.org/officeDocument/2006/math">
                    <m:r>
                      <a:rPr lang="en-GB" b="0" i="1" smtClean="0">
                        <a:latin typeface="Cambria Math" panose="02040503050406030204" pitchFamily="18" charset="0"/>
                      </a:rPr>
                      <m:t>≥5</m:t>
                    </m:r>
                  </m:oMath>
                </a14:m>
                <a:r>
                  <a:rPr lang="en-GB" dirty="0"/>
                  <a:t>. So combine by adding.</a:t>
                </a:r>
              </a:p>
            </p:txBody>
          </p:sp>
        </mc:Choice>
        <mc:Fallback xmlns="">
          <p:sp>
            <p:nvSpPr>
              <p:cNvPr id="10" name="TextBox 9"/>
              <p:cNvSpPr txBox="1">
                <a:spLocks noRot="1" noChangeAspect="1" noMove="1" noResize="1" noEditPoints="1" noAdjustHandles="1" noChangeArrowheads="1" noChangeShapeType="1" noTextEdit="1"/>
              </p:cNvSpPr>
              <p:nvPr/>
            </p:nvSpPr>
            <p:spPr>
              <a:xfrm>
                <a:off x="539552" y="4797152"/>
                <a:ext cx="7632848" cy="369332"/>
              </a:xfrm>
              <a:prstGeom prst="rect">
                <a:avLst/>
              </a:prstGeom>
              <a:blipFill rotWithShape="0">
                <a:blip r:embed="rId6"/>
                <a:stretch>
                  <a:fillRect l="-719" t="-9836"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323528" y="5229200"/>
              <a:ext cx="4620959" cy="1302512"/>
            </p:xfrm>
            <a:graphic>
              <a:graphicData uri="http://schemas.openxmlformats.org/drawingml/2006/table">
                <a:tbl>
                  <a:tblPr firstCol="1" bandRow="1">
                    <a:tableStyleId>{5940675A-B579-460E-94D1-54222C63F5DA}</a:tableStyleId>
                  </a:tblPr>
                  <a:tblGrid>
                    <a:gridCol w="1023684">
                      <a:extLst>
                        <a:ext uri="{9D8B030D-6E8A-4147-A177-3AD203B41FA5}">
                          <a16:colId xmlns:a16="http://schemas.microsoft.com/office/drawing/2014/main" val="20000"/>
                        </a:ext>
                      </a:extLst>
                    </a:gridCol>
                    <a:gridCol w="719455">
                      <a:extLst>
                        <a:ext uri="{9D8B030D-6E8A-4147-A177-3AD203B41FA5}">
                          <a16:colId xmlns:a16="http://schemas.microsoft.com/office/drawing/2014/main" val="20001"/>
                        </a:ext>
                      </a:extLst>
                    </a:gridCol>
                    <a:gridCol w="719455">
                      <a:extLst>
                        <a:ext uri="{9D8B030D-6E8A-4147-A177-3AD203B41FA5}">
                          <a16:colId xmlns:a16="http://schemas.microsoft.com/office/drawing/2014/main" val="20002"/>
                        </a:ext>
                      </a:extLst>
                    </a:gridCol>
                    <a:gridCol w="719455">
                      <a:extLst>
                        <a:ext uri="{9D8B030D-6E8A-4147-A177-3AD203B41FA5}">
                          <a16:colId xmlns:a16="http://schemas.microsoft.com/office/drawing/2014/main" val="20003"/>
                        </a:ext>
                      </a:extLst>
                    </a:gridCol>
                    <a:gridCol w="719455">
                      <a:extLst>
                        <a:ext uri="{9D8B030D-6E8A-4147-A177-3AD203B41FA5}">
                          <a16:colId xmlns:a16="http://schemas.microsoft.com/office/drawing/2014/main" val="20004"/>
                        </a:ext>
                      </a:extLst>
                    </a:gridCol>
                    <a:gridCol w="719455">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𝑶</m:t>
                                    </m:r>
                                  </m:e>
                                  <m:sub>
                                    <m:r>
                                      <a:rPr lang="en-GB" sz="1400" b="1" i="1" smtClean="0">
                                        <a:latin typeface="Cambria Math" panose="02040503050406030204" pitchFamily="18" charset="0"/>
                                      </a:rPr>
                                      <m:t>𝒊</m:t>
                                    </m:r>
                                  </m:sub>
                                </m:sSub>
                              </m:oMath>
                            </m:oMathPara>
                          </a14:m>
                          <a:endParaRPr lang="en-GB" sz="1400" b="1" dirty="0"/>
                        </a:p>
                      </a:txBody>
                      <a:tcPr/>
                    </a:tc>
                    <a:tc>
                      <a:txBody>
                        <a:bodyPr/>
                        <a:lstStyle/>
                        <a:p>
                          <a:pPr algn="ctr"/>
                          <a:r>
                            <a:rPr lang="en-GB" sz="1400" dirty="0"/>
                            <a:t>12</a:t>
                          </a:r>
                        </a:p>
                      </a:txBody>
                      <a:tcPr/>
                    </a:tc>
                    <a:tc>
                      <a:txBody>
                        <a:bodyPr/>
                        <a:lstStyle/>
                        <a:p>
                          <a:pPr algn="ctr"/>
                          <a:r>
                            <a:rPr lang="en-GB" sz="1400" dirty="0"/>
                            <a:t>28</a:t>
                          </a:r>
                        </a:p>
                      </a:txBody>
                      <a:tcPr/>
                    </a:tc>
                    <a:tc>
                      <a:txBody>
                        <a:bodyPr/>
                        <a:lstStyle/>
                        <a:p>
                          <a:pPr algn="ctr"/>
                          <a:r>
                            <a:rPr lang="en-GB" sz="1400" dirty="0"/>
                            <a:t>28</a:t>
                          </a:r>
                        </a:p>
                      </a:txBody>
                      <a:tcPr/>
                    </a:tc>
                    <a:tc>
                      <a:txBody>
                        <a:bodyPr/>
                        <a:lstStyle/>
                        <a:p>
                          <a:pPr algn="ctr"/>
                          <a:r>
                            <a:rPr lang="en-GB" sz="1400" dirty="0"/>
                            <a:t>17</a:t>
                          </a:r>
                        </a:p>
                      </a:txBody>
                      <a:tcPr/>
                    </a:tc>
                    <a:tc>
                      <a:txBody>
                        <a:bodyPr/>
                        <a:lstStyle/>
                        <a:p>
                          <a:pPr algn="ctr"/>
                          <a:r>
                            <a:rPr lang="en-GB" sz="1400" dirty="0"/>
                            <a:t>15</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smtClean="0">
                                        <a:latin typeface="Cambria Math" panose="02040503050406030204" pitchFamily="18" charset="0"/>
                                      </a:rPr>
                                      <m:t>𝑬</m:t>
                                    </m:r>
                                  </m:e>
                                  <m:sub>
                                    <m:r>
                                      <a:rPr lang="en-GB" sz="1400" smtClean="0">
                                        <a:latin typeface="Cambria Math" panose="02040503050406030204" pitchFamily="18" charset="0"/>
                                      </a:rPr>
                                      <m:t>𝒊</m:t>
                                    </m:r>
                                  </m:sub>
                                </m:sSub>
                              </m:oMath>
                            </m:oMathPara>
                          </a14:m>
                          <a:endParaRPr lang="en-GB" sz="1400" dirty="0"/>
                        </a:p>
                      </a:txBody>
                      <a:tcPr/>
                    </a:tc>
                    <a:tc>
                      <a:txBody>
                        <a:bodyPr/>
                        <a:lstStyle/>
                        <a:p>
                          <a:pPr algn="ctr"/>
                          <a:r>
                            <a:rPr lang="en-GB" sz="1400" dirty="0"/>
                            <a:t>10.74</a:t>
                          </a:r>
                        </a:p>
                      </a:txBody>
                      <a:tcPr/>
                    </a:tc>
                    <a:tc>
                      <a:txBody>
                        <a:bodyPr/>
                        <a:lstStyle/>
                        <a:p>
                          <a:pPr algn="ctr"/>
                          <a:r>
                            <a:rPr lang="en-GB" sz="1400" dirty="0"/>
                            <a:t>26.84</a:t>
                          </a:r>
                        </a:p>
                      </a:txBody>
                      <a:tcPr/>
                    </a:tc>
                    <a:tc>
                      <a:txBody>
                        <a:bodyPr/>
                        <a:lstStyle/>
                        <a:p>
                          <a:pPr algn="ctr"/>
                          <a:r>
                            <a:rPr lang="en-GB" sz="1400" dirty="0"/>
                            <a:t>30.20</a:t>
                          </a:r>
                        </a:p>
                      </a:txBody>
                      <a:tcPr/>
                    </a:tc>
                    <a:tc>
                      <a:txBody>
                        <a:bodyPr/>
                        <a:lstStyle/>
                        <a:p>
                          <a:pPr algn="ctr"/>
                          <a:r>
                            <a:rPr lang="en-GB" sz="1400" dirty="0"/>
                            <a:t>20.13</a:t>
                          </a:r>
                        </a:p>
                      </a:txBody>
                      <a:tcPr/>
                    </a:tc>
                    <a:tc>
                      <a:txBody>
                        <a:bodyPr/>
                        <a:lstStyle/>
                        <a:p>
                          <a:pPr algn="ctr"/>
                          <a:r>
                            <a:rPr lang="en-GB" sz="1400" dirty="0"/>
                            <a:t>12.09</a:t>
                          </a:r>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f>
                                  <m:fPr>
                                    <m:ctrlPr>
                                      <a:rPr lang="en-GB" sz="1400" b="1" i="1" smtClean="0">
                                        <a:latin typeface="Cambria Math" panose="02040503050406030204" pitchFamily="18" charset="0"/>
                                      </a:rPr>
                                    </m:ctrlPr>
                                  </m:fPr>
                                  <m:num>
                                    <m:sSup>
                                      <m:sSupPr>
                                        <m:ctrlPr>
                                          <a:rPr lang="en-GB" sz="1400" b="1" i="1" smtClean="0">
                                            <a:latin typeface="Cambria Math" panose="02040503050406030204" pitchFamily="18" charset="0"/>
                                          </a:rPr>
                                        </m:ctrlPr>
                                      </m:sSupPr>
                                      <m:e>
                                        <m:d>
                                          <m:dPr>
                                            <m:ctrlPr>
                                              <a:rPr lang="en-GB" sz="1400" b="1" i="1" smtClean="0">
                                                <a:latin typeface="Cambria Math" panose="02040503050406030204" pitchFamily="18" charset="0"/>
                                              </a:rPr>
                                            </m:ctrlPr>
                                          </m:dPr>
                                          <m:e>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𝑶</m:t>
                                                </m:r>
                                              </m:e>
                                              <m:sub>
                                                <m:r>
                                                  <a:rPr lang="en-GB" sz="1400" b="1" i="1" smtClean="0">
                                                    <a:latin typeface="Cambria Math" panose="02040503050406030204" pitchFamily="18" charset="0"/>
                                                  </a:rPr>
                                                  <m:t>𝒊</m:t>
                                                </m:r>
                                              </m:sub>
                                            </m:sSub>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e>
                                        </m:d>
                                      </m:e>
                                      <m:sup>
                                        <m:r>
                                          <a:rPr lang="en-GB" sz="1400" b="1" i="1" smtClean="0">
                                            <a:latin typeface="Cambria Math" panose="02040503050406030204" pitchFamily="18" charset="0"/>
                                          </a:rPr>
                                          <m:t>𝟐</m:t>
                                        </m:r>
                                      </m:sup>
                                    </m:sSup>
                                  </m:num>
                                  <m:den>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𝑬</m:t>
                                        </m:r>
                                      </m:e>
                                      <m:sub>
                                        <m:r>
                                          <a:rPr lang="en-GB" sz="1400" b="1" i="1" smtClean="0">
                                            <a:latin typeface="Cambria Math" panose="02040503050406030204" pitchFamily="18" charset="0"/>
                                          </a:rPr>
                                          <m:t>𝒊</m:t>
                                        </m:r>
                                      </m:sub>
                                    </m:sSub>
                                  </m:den>
                                </m:f>
                              </m:oMath>
                            </m:oMathPara>
                          </a14:m>
                          <a:endParaRPr lang="en-GB" sz="1400" b="1" dirty="0"/>
                        </a:p>
                      </a:txBody>
                      <a:tcPr/>
                    </a:tc>
                    <a:tc>
                      <a:txBody>
                        <a:bodyPr/>
                        <a:lstStyle/>
                        <a:p>
                          <a:pPr algn="ctr"/>
                          <a:r>
                            <a:rPr lang="en-GB" sz="1400" dirty="0"/>
                            <a:t>0.1478</a:t>
                          </a:r>
                        </a:p>
                      </a:txBody>
                      <a:tcPr/>
                    </a:tc>
                    <a:tc>
                      <a:txBody>
                        <a:bodyPr/>
                        <a:lstStyle/>
                        <a:p>
                          <a:pPr algn="ctr"/>
                          <a:r>
                            <a:rPr lang="en-GB" sz="1400" dirty="0"/>
                            <a:t>0.0501</a:t>
                          </a:r>
                        </a:p>
                      </a:txBody>
                      <a:tcPr/>
                    </a:tc>
                    <a:tc>
                      <a:txBody>
                        <a:bodyPr/>
                        <a:lstStyle/>
                        <a:p>
                          <a:pPr algn="ctr"/>
                          <a:r>
                            <a:rPr lang="en-GB" sz="1400" dirty="0"/>
                            <a:t>0.1603</a:t>
                          </a:r>
                        </a:p>
                      </a:txBody>
                      <a:tcPr/>
                    </a:tc>
                    <a:tc>
                      <a:txBody>
                        <a:bodyPr/>
                        <a:lstStyle/>
                        <a:p>
                          <a:pPr algn="ctr"/>
                          <a:r>
                            <a:rPr lang="en-GB" sz="1400" dirty="0"/>
                            <a:t>0.4867</a:t>
                          </a:r>
                        </a:p>
                      </a:txBody>
                      <a:tcPr/>
                    </a:tc>
                    <a:tc>
                      <a:txBody>
                        <a:bodyPr/>
                        <a:lstStyle/>
                        <a:p>
                          <a:pPr algn="ctr"/>
                          <a:r>
                            <a:rPr lang="en-GB" sz="1400" dirty="0"/>
                            <a:t>0.7004</a:t>
                          </a:r>
                        </a:p>
                      </a:txBody>
                      <a:tcPr/>
                    </a:tc>
                    <a:extLst>
                      <a:ext uri="{0D108BD9-81ED-4DB2-BD59-A6C34878D82A}">
                        <a16:rowId xmlns:a16="http://schemas.microsoft.com/office/drawing/2014/main" val="10002"/>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1582491297"/>
                  </p:ext>
                </p:extLst>
              </p:nvPr>
            </p:nvGraphicFramePr>
            <p:xfrm>
              <a:off x="323528" y="5229200"/>
              <a:ext cx="4620959" cy="1302512"/>
            </p:xfrm>
            <a:graphic>
              <a:graphicData uri="http://schemas.openxmlformats.org/drawingml/2006/table">
                <a:tbl>
                  <a:tblPr firstCol="1" bandRow="1">
                    <a:tableStyleId>{5940675A-B579-460E-94D1-54222C63F5DA}</a:tableStyleId>
                  </a:tblPr>
                  <a:tblGrid>
                    <a:gridCol w="1023684"/>
                    <a:gridCol w="719455"/>
                    <a:gridCol w="719455"/>
                    <a:gridCol w="719455"/>
                    <a:gridCol w="719455"/>
                    <a:gridCol w="719455"/>
                  </a:tblGrid>
                  <a:tr h="370840">
                    <a:tc>
                      <a:txBody>
                        <a:bodyPr/>
                        <a:lstStyle/>
                        <a:p>
                          <a:endParaRPr lang="en-US"/>
                        </a:p>
                      </a:txBody>
                      <a:tcPr>
                        <a:blipFill rotWithShape="0">
                          <a:blip r:embed="rId7"/>
                          <a:stretch>
                            <a:fillRect l="-595" t="-1639" r="-352976" b="-255738"/>
                          </a:stretch>
                        </a:blipFill>
                      </a:tcPr>
                    </a:tc>
                    <a:tc>
                      <a:txBody>
                        <a:bodyPr/>
                        <a:lstStyle/>
                        <a:p>
                          <a:pPr algn="ctr"/>
                          <a:r>
                            <a:rPr lang="en-GB" sz="1400" dirty="0" smtClean="0"/>
                            <a:t>12</a:t>
                          </a:r>
                          <a:endParaRPr lang="en-GB" sz="1400" dirty="0"/>
                        </a:p>
                      </a:txBody>
                      <a:tcPr/>
                    </a:tc>
                    <a:tc>
                      <a:txBody>
                        <a:bodyPr/>
                        <a:lstStyle/>
                        <a:p>
                          <a:pPr algn="ctr"/>
                          <a:r>
                            <a:rPr lang="en-GB" sz="1400" dirty="0" smtClean="0"/>
                            <a:t>28</a:t>
                          </a:r>
                          <a:endParaRPr lang="en-GB" sz="1400" dirty="0"/>
                        </a:p>
                      </a:txBody>
                      <a:tcPr/>
                    </a:tc>
                    <a:tc>
                      <a:txBody>
                        <a:bodyPr/>
                        <a:lstStyle/>
                        <a:p>
                          <a:pPr algn="ctr"/>
                          <a:r>
                            <a:rPr lang="en-GB" sz="1400" dirty="0" smtClean="0"/>
                            <a:t>28</a:t>
                          </a:r>
                          <a:endParaRPr lang="en-GB" sz="1400" dirty="0"/>
                        </a:p>
                      </a:txBody>
                      <a:tcPr/>
                    </a:tc>
                    <a:tc>
                      <a:txBody>
                        <a:bodyPr/>
                        <a:lstStyle/>
                        <a:p>
                          <a:pPr algn="ctr"/>
                          <a:r>
                            <a:rPr lang="en-GB" sz="1400" dirty="0" smtClean="0"/>
                            <a:t>17</a:t>
                          </a:r>
                          <a:endParaRPr lang="en-GB" sz="1400" dirty="0"/>
                        </a:p>
                      </a:txBody>
                      <a:tcPr/>
                    </a:tc>
                    <a:tc>
                      <a:txBody>
                        <a:bodyPr/>
                        <a:lstStyle/>
                        <a:p>
                          <a:pPr algn="ctr"/>
                          <a:r>
                            <a:rPr lang="en-GB" sz="1400" dirty="0" smtClean="0"/>
                            <a:t>15</a:t>
                          </a:r>
                          <a:endParaRPr lang="en-GB" sz="1400" dirty="0"/>
                        </a:p>
                      </a:txBody>
                      <a:tcPr/>
                    </a:tc>
                  </a:tr>
                  <a:tr h="370840">
                    <a:tc>
                      <a:txBody>
                        <a:bodyPr/>
                        <a:lstStyle/>
                        <a:p>
                          <a:endParaRPr lang="en-US"/>
                        </a:p>
                      </a:txBody>
                      <a:tcPr>
                        <a:blipFill rotWithShape="0">
                          <a:blip r:embed="rId7"/>
                          <a:stretch>
                            <a:fillRect l="-595" t="-101639" r="-352976" b="-155738"/>
                          </a:stretch>
                        </a:blipFill>
                      </a:tcPr>
                    </a:tc>
                    <a:tc>
                      <a:txBody>
                        <a:bodyPr/>
                        <a:lstStyle/>
                        <a:p>
                          <a:pPr algn="ctr"/>
                          <a:r>
                            <a:rPr lang="en-GB" sz="1400" dirty="0" smtClean="0"/>
                            <a:t>10.74</a:t>
                          </a:r>
                          <a:endParaRPr lang="en-GB" sz="1400" dirty="0"/>
                        </a:p>
                      </a:txBody>
                      <a:tcPr/>
                    </a:tc>
                    <a:tc>
                      <a:txBody>
                        <a:bodyPr/>
                        <a:lstStyle/>
                        <a:p>
                          <a:pPr algn="ctr"/>
                          <a:r>
                            <a:rPr lang="en-GB" sz="1400" dirty="0" smtClean="0"/>
                            <a:t>26.84</a:t>
                          </a:r>
                          <a:endParaRPr lang="en-GB" sz="1400" dirty="0"/>
                        </a:p>
                      </a:txBody>
                      <a:tcPr/>
                    </a:tc>
                    <a:tc>
                      <a:txBody>
                        <a:bodyPr/>
                        <a:lstStyle/>
                        <a:p>
                          <a:pPr algn="ctr"/>
                          <a:r>
                            <a:rPr lang="en-GB" sz="1400" dirty="0" smtClean="0"/>
                            <a:t>30.20</a:t>
                          </a:r>
                          <a:endParaRPr lang="en-GB" sz="1400" dirty="0"/>
                        </a:p>
                      </a:txBody>
                      <a:tcPr/>
                    </a:tc>
                    <a:tc>
                      <a:txBody>
                        <a:bodyPr/>
                        <a:lstStyle/>
                        <a:p>
                          <a:pPr algn="ctr"/>
                          <a:r>
                            <a:rPr lang="en-GB" sz="1400" dirty="0" smtClean="0"/>
                            <a:t>20.13</a:t>
                          </a:r>
                          <a:endParaRPr lang="en-GB" sz="1400" dirty="0"/>
                        </a:p>
                      </a:txBody>
                      <a:tcPr/>
                    </a:tc>
                    <a:tc>
                      <a:txBody>
                        <a:bodyPr/>
                        <a:lstStyle/>
                        <a:p>
                          <a:pPr algn="ctr"/>
                          <a:r>
                            <a:rPr lang="en-GB" sz="1400" dirty="0" smtClean="0"/>
                            <a:t>12.09</a:t>
                          </a:r>
                          <a:endParaRPr lang="en-GB" sz="1400" dirty="0"/>
                        </a:p>
                      </a:txBody>
                      <a:tcPr/>
                    </a:tc>
                  </a:tr>
                  <a:tr h="560832">
                    <a:tc>
                      <a:txBody>
                        <a:bodyPr/>
                        <a:lstStyle/>
                        <a:p>
                          <a:endParaRPr lang="en-US"/>
                        </a:p>
                      </a:txBody>
                      <a:tcPr>
                        <a:blipFill rotWithShape="0">
                          <a:blip r:embed="rId7"/>
                          <a:stretch>
                            <a:fillRect l="-595" t="-132258" r="-352976" b="-2151"/>
                          </a:stretch>
                        </a:blipFill>
                      </a:tcPr>
                    </a:tc>
                    <a:tc>
                      <a:txBody>
                        <a:bodyPr/>
                        <a:lstStyle/>
                        <a:p>
                          <a:pPr algn="ctr"/>
                          <a:r>
                            <a:rPr lang="en-GB" sz="1400" dirty="0" smtClean="0"/>
                            <a:t>0.1478</a:t>
                          </a:r>
                          <a:endParaRPr lang="en-GB" sz="1400" dirty="0"/>
                        </a:p>
                      </a:txBody>
                      <a:tcPr/>
                    </a:tc>
                    <a:tc>
                      <a:txBody>
                        <a:bodyPr/>
                        <a:lstStyle/>
                        <a:p>
                          <a:pPr algn="ctr"/>
                          <a:r>
                            <a:rPr lang="en-GB" sz="1400" dirty="0" smtClean="0"/>
                            <a:t>0.0501</a:t>
                          </a:r>
                          <a:endParaRPr lang="en-GB" sz="1400" dirty="0"/>
                        </a:p>
                      </a:txBody>
                      <a:tcPr/>
                    </a:tc>
                    <a:tc>
                      <a:txBody>
                        <a:bodyPr/>
                        <a:lstStyle/>
                        <a:p>
                          <a:pPr algn="ctr"/>
                          <a:r>
                            <a:rPr lang="en-GB" sz="1400" dirty="0" smtClean="0"/>
                            <a:t>0.1603</a:t>
                          </a:r>
                          <a:endParaRPr lang="en-GB" sz="1400" dirty="0"/>
                        </a:p>
                      </a:txBody>
                      <a:tcPr/>
                    </a:tc>
                    <a:tc>
                      <a:txBody>
                        <a:bodyPr/>
                        <a:lstStyle/>
                        <a:p>
                          <a:pPr algn="ctr"/>
                          <a:r>
                            <a:rPr lang="en-GB" sz="1400" dirty="0" smtClean="0"/>
                            <a:t>0.4867</a:t>
                          </a:r>
                          <a:endParaRPr lang="en-GB" sz="1400" dirty="0"/>
                        </a:p>
                      </a:txBody>
                      <a:tcPr/>
                    </a:tc>
                    <a:tc>
                      <a:txBody>
                        <a:bodyPr/>
                        <a:lstStyle/>
                        <a:p>
                          <a:pPr algn="ctr"/>
                          <a:r>
                            <a:rPr lang="en-GB" sz="1400" dirty="0" smtClean="0"/>
                            <a:t>0.7004</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5220072" y="5301208"/>
                <a:ext cx="3744416" cy="369332"/>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=4</m:t>
                    </m:r>
                  </m:oMath>
                </a14:m>
                <a:r>
                  <a:rPr lang="en-GB" sz="1100" dirty="0"/>
                  <a:t>(</a:t>
                </a:r>
                <a14:m>
                  <m:oMath xmlns:m="http://schemas.openxmlformats.org/officeDocument/2006/math">
                    <m:r>
                      <a:rPr lang="en-GB" sz="1100" b="0" i="1" dirty="0" smtClean="0">
                        <a:latin typeface="Cambria Math" panose="02040503050406030204" pitchFamily="18" charset="0"/>
                      </a:rPr>
                      <m:t>𝑝</m:t>
                    </m:r>
                  </m:oMath>
                </a14:m>
                <a:r>
                  <a:rPr lang="en-GB" sz="1100" dirty="0"/>
                  <a:t> was not estimated by calculation so it’s just 5-1)</a:t>
                </a:r>
              </a:p>
            </p:txBody>
          </p:sp>
        </mc:Choice>
        <mc:Fallback xmlns="">
          <p:sp>
            <p:nvSpPr>
              <p:cNvPr id="12" name="TextBox 11"/>
              <p:cNvSpPr txBox="1">
                <a:spLocks noRot="1" noChangeAspect="1" noMove="1" noResize="1" noEditPoints="1" noAdjustHandles="1" noChangeArrowheads="1" noChangeShapeType="1" noTextEdit="1"/>
              </p:cNvSpPr>
              <p:nvPr/>
            </p:nvSpPr>
            <p:spPr>
              <a:xfrm>
                <a:off x="5220072" y="5301208"/>
                <a:ext cx="3744416" cy="369332"/>
              </a:xfrm>
              <a:prstGeom prst="rect">
                <a:avLst/>
              </a:prstGeom>
              <a:blipFill rotWithShape="0">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201328" y="5657671"/>
                <a:ext cx="36004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r>
                        <a:rPr lang="en-GB" b="0" i="1" smtClean="0">
                          <a:latin typeface="Cambria Math" panose="02040503050406030204" pitchFamily="18" charset="0"/>
                        </a:rPr>
                        <m:t>=1.5453</m:t>
                      </m:r>
                    </m:oMath>
                  </m:oMathPara>
                </a14:m>
                <a:endParaRPr/>
              </a:p>
              <a:p>
                <a:r>
                  <a:rPr lang="en-GB" dirty="0"/>
                  <a:t>1.5453 &lt; 9.488 so do not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a:t>
                </a:r>
                <a14:m>
                  <m:oMath xmlns:m="http://schemas.openxmlformats.org/officeDocument/2006/math">
                    <m:r>
                      <a:rPr lang="en-GB" b="0" i="1" smtClean="0">
                        <a:latin typeface="Cambria Math" panose="02040503050406030204" pitchFamily="18" charset="0"/>
                      </a:rPr>
                      <m:t>𝐵</m:t>
                    </m:r>
                    <m:d>
                      <m:dPr>
                        <m:ctrlPr>
                          <a:rPr lang="en-GB" b="0" i="1" smtClean="0">
                            <a:latin typeface="Cambria Math" panose="02040503050406030204" pitchFamily="18" charset="0"/>
                          </a:rPr>
                        </m:ctrlPr>
                      </m:dPr>
                      <m:e>
                        <m:r>
                          <a:rPr lang="en-GB" b="0" i="1" smtClean="0">
                            <a:latin typeface="Cambria Math" panose="02040503050406030204" pitchFamily="18" charset="0"/>
                          </a:rPr>
                          <m:t>10,0.02</m:t>
                        </m:r>
                      </m:e>
                    </m:d>
                  </m:oMath>
                </a14:m>
                <a:r>
                  <a:rPr lang="en-GB" dirty="0"/>
                  <a:t> is a possible model for the data.</a:t>
                </a:r>
              </a:p>
            </p:txBody>
          </p:sp>
        </mc:Choice>
        <mc:Fallback xmlns="">
          <p:sp>
            <p:nvSpPr>
              <p:cNvPr id="13" name="TextBox 12"/>
              <p:cNvSpPr txBox="1">
                <a:spLocks noRot="1" noChangeAspect="1" noMove="1" noResize="1" noEditPoints="1" noAdjustHandles="1" noChangeArrowheads="1" noChangeShapeType="1" noTextEdit="1"/>
              </p:cNvSpPr>
              <p:nvPr/>
            </p:nvSpPr>
            <p:spPr>
              <a:xfrm>
                <a:off x="5201328" y="5657671"/>
                <a:ext cx="3600400" cy="1200329"/>
              </a:xfrm>
              <a:prstGeom prst="rect">
                <a:avLst/>
              </a:prstGeom>
              <a:blipFill rotWithShape="0">
                <a:blip r:embed="rId9"/>
                <a:stretch>
                  <a:fillRect l="-1354" b="-7107"/>
                </a:stretch>
              </a:blipFill>
            </p:spPr>
            <p:txBody>
              <a:bodyPr/>
              <a:lstStyle/>
              <a:p>
                <a:r>
                  <a:rPr lang="en-GB">
                    <a:noFill/>
                  </a:rPr>
                  <a:t> </a:t>
                </a:r>
              </a:p>
            </p:txBody>
          </p:sp>
        </mc:Fallback>
      </mc:AlternateContent>
      <p:sp>
        <p:nvSpPr>
          <p:cNvPr id="14" name="Rectangle 13"/>
          <p:cNvSpPr/>
          <p:nvPr/>
        </p:nvSpPr>
        <p:spPr>
          <a:xfrm>
            <a:off x="857299" y="2658818"/>
            <a:ext cx="5325291" cy="53119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971600" y="3190010"/>
            <a:ext cx="753291" cy="3013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1808601" y="393510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2514601" y="393510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3220601" y="393510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3948545" y="393510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4654545" y="393510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5382489" y="393510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6117376" y="393510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3" name="Rectangle 22"/>
          <p:cNvSpPr/>
          <p:nvPr/>
        </p:nvSpPr>
        <p:spPr>
          <a:xfrm>
            <a:off x="6823376" y="393510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4" name="Rectangle 23"/>
          <p:cNvSpPr/>
          <p:nvPr/>
        </p:nvSpPr>
        <p:spPr>
          <a:xfrm>
            <a:off x="7551320" y="393510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5" name="Rectangle 24"/>
          <p:cNvSpPr/>
          <p:nvPr/>
        </p:nvSpPr>
        <p:spPr>
          <a:xfrm>
            <a:off x="1808601" y="430888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6" name="Rectangle 25"/>
          <p:cNvSpPr/>
          <p:nvPr/>
        </p:nvSpPr>
        <p:spPr>
          <a:xfrm>
            <a:off x="2514601" y="430888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7" name="Rectangle 26"/>
          <p:cNvSpPr/>
          <p:nvPr/>
        </p:nvSpPr>
        <p:spPr>
          <a:xfrm>
            <a:off x="3220601" y="430888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8" name="Rectangle 27"/>
          <p:cNvSpPr/>
          <p:nvPr/>
        </p:nvSpPr>
        <p:spPr>
          <a:xfrm>
            <a:off x="3948545" y="430888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9" name="Rectangle 28"/>
          <p:cNvSpPr/>
          <p:nvPr/>
        </p:nvSpPr>
        <p:spPr>
          <a:xfrm>
            <a:off x="4654545" y="430888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0" name="Rectangle 29"/>
          <p:cNvSpPr/>
          <p:nvPr/>
        </p:nvSpPr>
        <p:spPr>
          <a:xfrm>
            <a:off x="5382489" y="430888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1" name="Rectangle 30"/>
          <p:cNvSpPr/>
          <p:nvPr/>
        </p:nvSpPr>
        <p:spPr>
          <a:xfrm>
            <a:off x="6117376" y="4308883"/>
            <a:ext cx="706000"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2" name="Rectangle 31"/>
          <p:cNvSpPr/>
          <p:nvPr/>
        </p:nvSpPr>
        <p:spPr>
          <a:xfrm>
            <a:off x="6823376" y="430888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3" name="Rectangle 32"/>
          <p:cNvSpPr/>
          <p:nvPr/>
        </p:nvSpPr>
        <p:spPr>
          <a:xfrm>
            <a:off x="7551320" y="4308883"/>
            <a:ext cx="727944" cy="3771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4" name="Rectangle 33"/>
          <p:cNvSpPr/>
          <p:nvPr/>
        </p:nvSpPr>
        <p:spPr>
          <a:xfrm>
            <a:off x="4207456" y="5223516"/>
            <a:ext cx="724584" cy="13018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5" name="Rectangle 34"/>
          <p:cNvSpPr/>
          <p:nvPr/>
        </p:nvSpPr>
        <p:spPr>
          <a:xfrm>
            <a:off x="1348244" y="5949280"/>
            <a:ext cx="2859211"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6" name="Rectangle 35"/>
          <p:cNvSpPr/>
          <p:nvPr/>
        </p:nvSpPr>
        <p:spPr>
          <a:xfrm>
            <a:off x="1348244" y="5604216"/>
            <a:ext cx="2859211" cy="345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7" name="Rectangle 36"/>
          <p:cNvSpPr/>
          <p:nvPr/>
        </p:nvSpPr>
        <p:spPr>
          <a:xfrm>
            <a:off x="5736070" y="5301208"/>
            <a:ext cx="3065657" cy="330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8" name="Rectangle 37"/>
          <p:cNvSpPr/>
          <p:nvPr/>
        </p:nvSpPr>
        <p:spPr>
          <a:xfrm>
            <a:off x="5817451" y="5657671"/>
            <a:ext cx="3065657" cy="330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39" name="Rectangle 38"/>
          <p:cNvSpPr/>
          <p:nvPr/>
        </p:nvSpPr>
        <p:spPr>
          <a:xfrm>
            <a:off x="5290547" y="5990133"/>
            <a:ext cx="3592561" cy="8678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40" name="Slide Number Placeholder 3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244</a:t>
            </a:fld>
            <a:endParaRPr lang="en-GB"/>
          </a:p>
        </p:txBody>
      </p:sp>
    </p:spTree>
    <p:extLst>
      <p:ext uri="{BB962C8B-B14F-4D97-AF65-F5344CB8AC3E}">
        <p14:creationId xmlns:p14="http://schemas.microsoft.com/office/powerpoint/2010/main" val="1258902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26" restart="whenNotActive" fill="hold" evtFilter="cancelBubble" nodeType="interactiveSeq">
                <p:stCondLst>
                  <p:cond evt="onClick" delay="0">
                    <p:tgtEl>
                      <p:spTgt spid="18"/>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32" restart="whenNotActive" fill="hold" evtFilter="cancelBubble" nodeType="interactiveSeq">
                <p:stCondLst>
                  <p:cond evt="onClick" delay="0">
                    <p:tgtEl>
                      <p:spTgt spid="19"/>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38" restart="whenNotActive" fill="hold" evtFilter="cancelBubble" nodeType="interactiveSeq">
                <p:stCondLst>
                  <p:cond evt="onClick" delay="0">
                    <p:tgtEl>
                      <p:spTgt spid="20"/>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44" restart="whenNotActive" fill="hold" evtFilter="cancelBubble" nodeType="interactiveSeq">
                <p:stCondLst>
                  <p:cond evt="onClick" delay="0">
                    <p:tgtEl>
                      <p:spTgt spid="21"/>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50" restart="whenNotActive" fill="hold" evtFilter="cancelBubble" nodeType="interactiveSeq">
                <p:stCondLst>
                  <p:cond evt="onClick" delay="0">
                    <p:tgtEl>
                      <p:spTgt spid="22"/>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56" restart="whenNotActive" fill="hold" evtFilter="cancelBubble" nodeType="interactiveSeq">
                <p:stCondLst>
                  <p:cond evt="onClick" delay="0">
                    <p:tgtEl>
                      <p:spTgt spid="23"/>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62" restart="whenNotActive" fill="hold" evtFilter="cancelBubble" nodeType="interactiveSeq">
                <p:stCondLst>
                  <p:cond evt="onClick" delay="0">
                    <p:tgtEl>
                      <p:spTgt spid="24"/>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68" restart="whenNotActive" fill="hold" evtFilter="cancelBubble" nodeType="interactiveSeq">
                <p:stCondLst>
                  <p:cond evt="onClick" delay="0">
                    <p:tgtEl>
                      <p:spTgt spid="25"/>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25"/>
                                        </p:tgtEl>
                                      </p:cBhvr>
                                    </p:animEffect>
                                    <p:set>
                                      <p:cBhvr>
                                        <p:cTn id="73"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74" restart="whenNotActive" fill="hold" evtFilter="cancelBubble" nodeType="interactiveSeq">
                <p:stCondLst>
                  <p:cond evt="onClick" delay="0">
                    <p:tgtEl>
                      <p:spTgt spid="26"/>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grpId="0" nodeType="click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80" restart="whenNotActive" fill="hold" evtFilter="cancelBubble" nodeType="interactiveSeq">
                <p:stCondLst>
                  <p:cond evt="onClick" delay="0">
                    <p:tgtEl>
                      <p:spTgt spid="27"/>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500"/>
                                        <p:tgtEl>
                                          <p:spTgt spid="27"/>
                                        </p:tgtEl>
                                      </p:cBhvr>
                                    </p:animEffect>
                                    <p:set>
                                      <p:cBhvr>
                                        <p:cTn id="85"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86" restart="whenNotActive" fill="hold" evtFilter="cancelBubble" nodeType="interactiveSeq">
                <p:stCondLst>
                  <p:cond evt="onClick" delay="0">
                    <p:tgtEl>
                      <p:spTgt spid="28"/>
                    </p:tgtEl>
                  </p:cond>
                </p:stCondLst>
                <p:endSync evt="end" delay="0">
                  <p:rtn val="all"/>
                </p:endSync>
                <p:childTnLst>
                  <p:par>
                    <p:cTn id="87" fill="hold">
                      <p:stCondLst>
                        <p:cond delay="0"/>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28"/>
                                        </p:tgtEl>
                                      </p:cBhvr>
                                    </p:animEffect>
                                    <p:set>
                                      <p:cBhvr>
                                        <p:cTn id="91"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92" restart="whenNotActive" fill="hold" evtFilter="cancelBubble" nodeType="interactiveSeq">
                <p:stCondLst>
                  <p:cond evt="onClick" delay="0">
                    <p:tgtEl>
                      <p:spTgt spid="29"/>
                    </p:tgtEl>
                  </p:cond>
                </p:stCondLst>
                <p:endSync evt="end" delay="0">
                  <p:rtn val="all"/>
                </p:endSync>
                <p:childTnLst>
                  <p:par>
                    <p:cTn id="93" fill="hold">
                      <p:stCondLst>
                        <p:cond delay="0"/>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98" restart="whenNotActive" fill="hold" evtFilter="cancelBubble" nodeType="interactiveSeq">
                <p:stCondLst>
                  <p:cond evt="onClick" delay="0">
                    <p:tgtEl>
                      <p:spTgt spid="30"/>
                    </p:tgtEl>
                  </p:cond>
                </p:stCondLst>
                <p:endSync evt="end" delay="0">
                  <p:rtn val="all"/>
                </p:endSync>
                <p:childTnLst>
                  <p:par>
                    <p:cTn id="99" fill="hold">
                      <p:stCondLst>
                        <p:cond delay="0"/>
                      </p:stCondLst>
                      <p:childTnLst>
                        <p:par>
                          <p:cTn id="100" fill="hold">
                            <p:stCondLst>
                              <p:cond delay="0"/>
                            </p:stCondLst>
                            <p:childTnLst>
                              <p:par>
                                <p:cTn id="101" presetID="10" presetClass="exit" presetSubtype="0" fill="hold" grpId="0"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104" restart="whenNotActive" fill="hold" evtFilter="cancelBubble" nodeType="interactiveSeq">
                <p:stCondLst>
                  <p:cond evt="onClick" delay="0">
                    <p:tgtEl>
                      <p:spTgt spid="31"/>
                    </p:tgtEl>
                  </p:cond>
                </p:stCondLst>
                <p:endSync evt="end" delay="0">
                  <p:rtn val="all"/>
                </p:endSync>
                <p:childTnLst>
                  <p:par>
                    <p:cTn id="105" fill="hold">
                      <p:stCondLst>
                        <p:cond delay="0"/>
                      </p:stCondLst>
                      <p:childTnLst>
                        <p:par>
                          <p:cTn id="106" fill="hold">
                            <p:stCondLst>
                              <p:cond delay="0"/>
                            </p:stCondLst>
                            <p:childTnLst>
                              <p:par>
                                <p:cTn id="107" presetID="10" presetClass="exit" presetSubtype="0" fill="hold" grpId="0" nodeType="clickEffect">
                                  <p:stCondLst>
                                    <p:cond delay="0"/>
                                  </p:stCondLst>
                                  <p:childTnLst>
                                    <p:animEffect transition="out" filter="fade">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110" restart="whenNotActive" fill="hold" evtFilter="cancelBubble" nodeType="interactiveSeq">
                <p:stCondLst>
                  <p:cond evt="onClick" delay="0">
                    <p:tgtEl>
                      <p:spTgt spid="32"/>
                    </p:tgtEl>
                  </p:cond>
                </p:stCondLst>
                <p:endSync evt="end" delay="0">
                  <p:rtn val="all"/>
                </p:endSync>
                <p:childTnLst>
                  <p:par>
                    <p:cTn id="111" fill="hold">
                      <p:stCondLst>
                        <p:cond delay="0"/>
                      </p:stCondLst>
                      <p:childTnLst>
                        <p:par>
                          <p:cTn id="112" fill="hold">
                            <p:stCondLst>
                              <p:cond delay="0"/>
                            </p:stCondLst>
                            <p:childTnLst>
                              <p:par>
                                <p:cTn id="113" presetID="10" presetClass="exit" presetSubtype="0" fill="hold" grpId="0" nodeType="clickEffect">
                                  <p:stCondLst>
                                    <p:cond delay="0"/>
                                  </p:stCondLst>
                                  <p:childTnLst>
                                    <p:animEffect transition="out" filter="fad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116" restart="whenNotActive" fill="hold" evtFilter="cancelBubble" nodeType="interactiveSeq">
                <p:stCondLst>
                  <p:cond evt="onClick" delay="0">
                    <p:tgtEl>
                      <p:spTgt spid="33"/>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33"/>
                                        </p:tgtEl>
                                      </p:cBhvr>
                                    </p:animEffect>
                                    <p:set>
                                      <p:cBhvr>
                                        <p:cTn id="121" dur="1" fill="hold">
                                          <p:stCondLst>
                                            <p:cond delay="499"/>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122" restart="whenNotActive" fill="hold" evtFilter="cancelBubble" nodeType="interactiveSeq">
                <p:stCondLst>
                  <p:cond evt="onClick" delay="0">
                    <p:tgtEl>
                      <p:spTgt spid="34"/>
                    </p:tgtEl>
                  </p:cond>
                </p:stCondLst>
                <p:endSync evt="end" delay="0">
                  <p:rtn val="all"/>
                </p:endSync>
                <p:childTnLst>
                  <p:par>
                    <p:cTn id="123" fill="hold">
                      <p:stCondLst>
                        <p:cond delay="0"/>
                      </p:stCondLst>
                      <p:childTnLst>
                        <p:par>
                          <p:cTn id="124" fill="hold">
                            <p:stCondLst>
                              <p:cond delay="0"/>
                            </p:stCondLst>
                            <p:childTnLst>
                              <p:par>
                                <p:cTn id="125" presetID="10" presetClass="exit" presetSubtype="0" fill="hold" grpId="0" nodeType="clickEffect">
                                  <p:stCondLst>
                                    <p:cond delay="0"/>
                                  </p:stCondLst>
                                  <p:childTnLst>
                                    <p:animEffect transition="out" filter="fade">
                                      <p:cBhvr>
                                        <p:cTn id="126" dur="500"/>
                                        <p:tgtEl>
                                          <p:spTgt spid="34"/>
                                        </p:tgtEl>
                                      </p:cBhvr>
                                    </p:animEffect>
                                    <p:set>
                                      <p:cBhvr>
                                        <p:cTn id="127"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128" restart="whenNotActive" fill="hold" evtFilter="cancelBubble" nodeType="interactiveSeq">
                <p:stCondLst>
                  <p:cond evt="onClick" delay="0">
                    <p:tgtEl>
                      <p:spTgt spid="35"/>
                    </p:tgtEl>
                  </p:cond>
                </p:stCondLst>
                <p:endSync evt="end" delay="0">
                  <p:rtn val="all"/>
                </p:endSync>
                <p:childTnLst>
                  <p:par>
                    <p:cTn id="129" fill="hold">
                      <p:stCondLst>
                        <p:cond delay="0"/>
                      </p:stCondLst>
                      <p:childTnLst>
                        <p:par>
                          <p:cTn id="130" fill="hold">
                            <p:stCondLst>
                              <p:cond delay="0"/>
                            </p:stCondLst>
                            <p:childTnLst>
                              <p:par>
                                <p:cTn id="131" presetID="10" presetClass="exit" presetSubtype="0" fill="hold" grpId="0" nodeType="clickEffect">
                                  <p:stCondLst>
                                    <p:cond delay="0"/>
                                  </p:stCondLst>
                                  <p:childTnLst>
                                    <p:animEffect transition="out" filter="fade">
                                      <p:cBhvr>
                                        <p:cTn id="132" dur="500"/>
                                        <p:tgtEl>
                                          <p:spTgt spid="35"/>
                                        </p:tgtEl>
                                      </p:cBhvr>
                                    </p:animEffect>
                                    <p:set>
                                      <p:cBhvr>
                                        <p:cTn id="133"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34" restart="whenNotActive" fill="hold" evtFilter="cancelBubble" nodeType="interactiveSeq">
                <p:stCondLst>
                  <p:cond evt="onClick" delay="0">
                    <p:tgtEl>
                      <p:spTgt spid="36"/>
                    </p:tgtEl>
                  </p:cond>
                </p:stCondLst>
                <p:endSync evt="end" delay="0">
                  <p:rtn val="all"/>
                </p:endSync>
                <p:childTnLst>
                  <p:par>
                    <p:cTn id="135" fill="hold">
                      <p:stCondLst>
                        <p:cond delay="0"/>
                      </p:stCondLst>
                      <p:childTnLst>
                        <p:par>
                          <p:cTn id="136" fill="hold">
                            <p:stCondLst>
                              <p:cond delay="0"/>
                            </p:stCondLst>
                            <p:childTnLst>
                              <p:par>
                                <p:cTn id="137" presetID="10" presetClass="exit" presetSubtype="0" fill="hold" grpId="0" nodeType="clickEffect">
                                  <p:stCondLst>
                                    <p:cond delay="0"/>
                                  </p:stCondLst>
                                  <p:childTnLst>
                                    <p:animEffect transition="out" filter="fade">
                                      <p:cBhvr>
                                        <p:cTn id="138" dur="500"/>
                                        <p:tgtEl>
                                          <p:spTgt spid="36"/>
                                        </p:tgtEl>
                                      </p:cBhvr>
                                    </p:animEffect>
                                    <p:set>
                                      <p:cBhvr>
                                        <p:cTn id="139" dur="1" fill="hold">
                                          <p:stCondLst>
                                            <p:cond delay="4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140" restart="whenNotActive" fill="hold" evtFilter="cancelBubble" nodeType="interactiveSeq">
                <p:stCondLst>
                  <p:cond evt="onClick" delay="0">
                    <p:tgtEl>
                      <p:spTgt spid="37"/>
                    </p:tgtEl>
                  </p:cond>
                </p:stCondLst>
                <p:endSync evt="end" delay="0">
                  <p:rtn val="all"/>
                </p:endSync>
                <p:childTnLst>
                  <p:par>
                    <p:cTn id="141" fill="hold">
                      <p:stCondLst>
                        <p:cond delay="0"/>
                      </p:stCondLst>
                      <p:childTnLst>
                        <p:par>
                          <p:cTn id="142" fill="hold">
                            <p:stCondLst>
                              <p:cond delay="0"/>
                            </p:stCondLst>
                            <p:childTnLst>
                              <p:par>
                                <p:cTn id="143" presetID="10" presetClass="exit" presetSubtype="0" fill="hold" grpId="0" nodeType="clickEffect">
                                  <p:stCondLst>
                                    <p:cond delay="0"/>
                                  </p:stCondLst>
                                  <p:childTnLst>
                                    <p:animEffect transition="out" filter="fade">
                                      <p:cBhvr>
                                        <p:cTn id="144" dur="500"/>
                                        <p:tgtEl>
                                          <p:spTgt spid="37"/>
                                        </p:tgtEl>
                                      </p:cBhvr>
                                    </p:animEffect>
                                    <p:set>
                                      <p:cBhvr>
                                        <p:cTn id="145"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146" restart="whenNotActive" fill="hold" evtFilter="cancelBubble" nodeType="interactiveSeq">
                <p:stCondLst>
                  <p:cond evt="onClick" delay="0">
                    <p:tgtEl>
                      <p:spTgt spid="38"/>
                    </p:tgtEl>
                  </p:cond>
                </p:stCondLst>
                <p:endSync evt="end" delay="0">
                  <p:rtn val="all"/>
                </p:endSync>
                <p:childTnLst>
                  <p:par>
                    <p:cTn id="147" fill="hold">
                      <p:stCondLst>
                        <p:cond delay="0"/>
                      </p:stCondLst>
                      <p:childTnLst>
                        <p:par>
                          <p:cTn id="148" fill="hold">
                            <p:stCondLst>
                              <p:cond delay="0"/>
                            </p:stCondLst>
                            <p:childTnLst>
                              <p:par>
                                <p:cTn id="149" presetID="10" presetClass="exit" presetSubtype="0" fill="hold" grpId="0" nodeType="clickEffect">
                                  <p:stCondLst>
                                    <p:cond delay="0"/>
                                  </p:stCondLst>
                                  <p:childTnLst>
                                    <p:animEffect transition="out" filter="fade">
                                      <p:cBhvr>
                                        <p:cTn id="150" dur="500"/>
                                        <p:tgtEl>
                                          <p:spTgt spid="38"/>
                                        </p:tgtEl>
                                      </p:cBhvr>
                                    </p:animEffect>
                                    <p:set>
                                      <p:cBhvr>
                                        <p:cTn id="151"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152" restart="whenNotActive" fill="hold" evtFilter="cancelBubble" nodeType="interactiveSeq">
                <p:stCondLst>
                  <p:cond evt="onClick" delay="0">
                    <p:tgtEl>
                      <p:spTgt spid="39"/>
                    </p:tgtEl>
                  </p:cond>
                </p:stCondLst>
                <p:endSync evt="end" delay="0">
                  <p:rtn val="all"/>
                </p:endSync>
                <p:childTnLst>
                  <p:par>
                    <p:cTn id="153" fill="hold">
                      <p:stCondLst>
                        <p:cond delay="0"/>
                      </p:stCondLst>
                      <p:childTnLst>
                        <p:par>
                          <p:cTn id="154" fill="hold">
                            <p:stCondLst>
                              <p:cond delay="0"/>
                            </p:stCondLst>
                            <p:childTnLst>
                              <p:par>
                                <p:cTn id="155" presetID="10" presetClass="exit" presetSubtype="0" fill="hold" grpId="0" nodeType="clickEffect">
                                  <p:stCondLst>
                                    <p:cond delay="0"/>
                                  </p:stCondLst>
                                  <p:childTnLst>
                                    <p:animEffect transition="out" filter="fade">
                                      <p:cBhvr>
                                        <p:cTn id="156" dur="500"/>
                                        <p:tgtEl>
                                          <p:spTgt spid="39"/>
                                        </p:tgtEl>
                                      </p:cBhvr>
                                    </p:animEffect>
                                    <p:set>
                                      <p:cBhvr>
                                        <p:cTn id="157"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When </a:t>
                  </a:r>
                  <a14:m>
                    <m:oMath xmlns:m="http://schemas.openxmlformats.org/officeDocument/2006/math">
                      <m:r>
                        <a:rPr lang="en-GB" sz="3200" b="0" i="1" smtClean="0">
                          <a:latin typeface="Cambria Math" panose="02040503050406030204" pitchFamily="18" charset="0"/>
                        </a:rPr>
                        <m:t>𝑝</m:t>
                      </m:r>
                    </m:oMath>
                  </a14:m>
                  <a:r>
                    <a:rPr lang="en-GB" sz="3200" dirty="0"/>
                    <a:t> is not given</a:t>
                  </a:r>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0">
                  <a:blip r:embed="rId2"/>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764704"/>
            <a:ext cx="8496944" cy="203132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study of the number of girls in families with five children was done on 100 such families. The results are summarised in the following table.</a:t>
            </a:r>
          </a:p>
          <a:p>
            <a:endParaRPr lang="en-GB" dirty="0"/>
          </a:p>
          <a:p>
            <a:endParaRPr lang="en-GB" dirty="0"/>
          </a:p>
          <a:p>
            <a:endParaRPr lang="en-GB" dirty="0"/>
          </a:p>
          <a:p>
            <a:endParaRPr lang="en-GB" dirty="0"/>
          </a:p>
          <a:p>
            <a:r>
              <a:rPr lang="en-GB" dirty="0"/>
              <a:t>Test, at the 5% significance level, whether or not a binomial distribution is a good model.</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483768" y="1556792"/>
              <a:ext cx="3504533" cy="741680"/>
            </p:xfrm>
            <a:graphic>
              <a:graphicData uri="http://schemas.openxmlformats.org/drawingml/2006/table">
                <a:tbl>
                  <a:tblPr firstCol="1" bandRow="1">
                    <a:tableStyleId>{5940675A-B579-460E-94D1-54222C63F5DA}</a:tableStyleId>
                  </a:tblPr>
                  <a:tblGrid>
                    <a:gridCol w="1185291">
                      <a:extLst>
                        <a:ext uri="{9D8B030D-6E8A-4147-A177-3AD203B41FA5}">
                          <a16:colId xmlns:a16="http://schemas.microsoft.com/office/drawing/2014/main" val="20000"/>
                        </a:ext>
                      </a:extLst>
                    </a:gridCol>
                    <a:gridCol w="403542">
                      <a:extLst>
                        <a:ext uri="{9D8B030D-6E8A-4147-A177-3AD203B41FA5}">
                          <a16:colId xmlns:a16="http://schemas.microsoft.com/office/drawing/2014/main" val="20001"/>
                        </a:ext>
                      </a:extLst>
                    </a:gridCol>
                    <a:gridCol w="403542">
                      <a:extLst>
                        <a:ext uri="{9D8B030D-6E8A-4147-A177-3AD203B41FA5}">
                          <a16:colId xmlns:a16="http://schemas.microsoft.com/office/drawing/2014/main" val="20002"/>
                        </a:ext>
                      </a:extLst>
                    </a:gridCol>
                    <a:gridCol w="403542">
                      <a:extLst>
                        <a:ext uri="{9D8B030D-6E8A-4147-A177-3AD203B41FA5}">
                          <a16:colId xmlns:a16="http://schemas.microsoft.com/office/drawing/2014/main" val="20003"/>
                        </a:ext>
                      </a:extLst>
                    </a:gridCol>
                    <a:gridCol w="403542">
                      <a:extLst>
                        <a:ext uri="{9D8B030D-6E8A-4147-A177-3AD203B41FA5}">
                          <a16:colId xmlns:a16="http://schemas.microsoft.com/office/drawing/2014/main" val="20004"/>
                        </a:ext>
                      </a:extLst>
                    </a:gridCol>
                    <a:gridCol w="403542">
                      <a:extLst>
                        <a:ext uri="{9D8B030D-6E8A-4147-A177-3AD203B41FA5}">
                          <a16:colId xmlns:a16="http://schemas.microsoft.com/office/drawing/2014/main" val="20005"/>
                        </a:ext>
                      </a:extLst>
                    </a:gridCol>
                    <a:gridCol w="301532">
                      <a:extLst>
                        <a:ext uri="{9D8B030D-6E8A-4147-A177-3AD203B41FA5}">
                          <a16:colId xmlns:a16="http://schemas.microsoft.com/office/drawing/2014/main" val="20006"/>
                        </a:ext>
                      </a:extLst>
                    </a:gridCol>
                  </a:tblGrid>
                  <a:tr h="370840">
                    <a:tc>
                      <a:txBody>
                        <a:bodyPr/>
                        <a:lstStyle/>
                        <a:p>
                          <a:r>
                            <a:rPr lang="en-GB" sz="1400" dirty="0"/>
                            <a:t>Num</a:t>
                          </a:r>
                          <a:r>
                            <a:rPr lang="en-GB" sz="1400" baseline="0" dirty="0"/>
                            <a:t> girls </a:t>
                          </a:r>
                          <a14:m>
                            <m:oMath xmlns:m="http://schemas.openxmlformats.org/officeDocument/2006/math">
                              <m:d>
                                <m:dPr>
                                  <m:ctrlPr>
                                    <a:rPr lang="en-GB" sz="1400" b="0" i="1" baseline="0" smtClean="0">
                                      <a:latin typeface="Cambria Math" panose="02040503050406030204" pitchFamily="18" charset="0"/>
                                    </a:rPr>
                                  </m:ctrlPr>
                                </m:dPr>
                                <m:e>
                                  <m:r>
                                    <a:rPr lang="en-GB" sz="1400" b="0" i="1" baseline="0" smtClean="0">
                                      <a:latin typeface="Cambria Math" panose="02040503050406030204" pitchFamily="18" charset="0"/>
                                    </a:rPr>
                                    <m:t>𝑟</m:t>
                                  </m:r>
                                </m:e>
                              </m:d>
                            </m:oMath>
                          </a14:m>
                          <a:endParaRPr lang="en-GB" sz="1400" dirty="0"/>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4</a:t>
                          </a:r>
                        </a:p>
                      </a:txBody>
                      <a:tcPr/>
                    </a:tc>
                    <a:tc>
                      <a:txBody>
                        <a:bodyPr/>
                        <a:lstStyle/>
                        <a:p>
                          <a:pPr algn="ctr"/>
                          <a:r>
                            <a:rPr lang="en-GB" sz="1400" dirty="0"/>
                            <a:t>5</a:t>
                          </a:r>
                        </a:p>
                      </a:txBody>
                      <a:tcPr/>
                    </a:tc>
                    <a:extLst>
                      <a:ext uri="{0D108BD9-81ED-4DB2-BD59-A6C34878D82A}">
                        <a16:rowId xmlns:a16="http://schemas.microsoft.com/office/drawing/2014/main" val="10000"/>
                      </a:ext>
                    </a:extLst>
                  </a:tr>
                  <a:tr h="370840">
                    <a:tc>
                      <a:txBody>
                        <a:bodyPr/>
                        <a:lstStyle/>
                        <a:p>
                          <a:r>
                            <a:rPr lang="en-GB" sz="1400" dirty="0"/>
                            <a:t>Freq</a:t>
                          </a:r>
                          <a:r>
                            <a:rPr lang="en-GB" sz="1400" baseline="0" dirty="0"/>
                            <a:t> (</a:t>
                          </a:r>
                          <a14:m>
                            <m:oMath xmlns:m="http://schemas.openxmlformats.org/officeDocument/2006/math">
                              <m:r>
                                <a:rPr lang="en-GB" sz="1400" b="0" i="1" baseline="0" smtClean="0">
                                  <a:latin typeface="Cambria Math" panose="02040503050406030204" pitchFamily="18" charset="0"/>
                                </a:rPr>
                                <m:t>𝑓</m:t>
                              </m:r>
                            </m:oMath>
                          </a14:m>
                          <a:r>
                            <a:rPr lang="en-GB" sz="1400" dirty="0"/>
                            <a:t>)</a:t>
                          </a:r>
                        </a:p>
                      </a:txBody>
                      <a:tcPr/>
                    </a:tc>
                    <a:tc>
                      <a:txBody>
                        <a:bodyPr/>
                        <a:lstStyle/>
                        <a:p>
                          <a:pPr algn="ctr"/>
                          <a:r>
                            <a:rPr lang="en-GB" sz="1400" dirty="0"/>
                            <a:t>13</a:t>
                          </a:r>
                        </a:p>
                      </a:txBody>
                      <a:tcPr/>
                    </a:tc>
                    <a:tc>
                      <a:txBody>
                        <a:bodyPr/>
                        <a:lstStyle/>
                        <a:p>
                          <a:pPr algn="ctr"/>
                          <a:r>
                            <a:rPr lang="en-GB" sz="1400" dirty="0"/>
                            <a:t>18</a:t>
                          </a:r>
                        </a:p>
                      </a:txBody>
                      <a:tcPr/>
                    </a:tc>
                    <a:tc>
                      <a:txBody>
                        <a:bodyPr/>
                        <a:lstStyle/>
                        <a:p>
                          <a:pPr algn="ctr"/>
                          <a:r>
                            <a:rPr lang="en-GB" sz="1400" dirty="0"/>
                            <a:t>38</a:t>
                          </a:r>
                        </a:p>
                      </a:txBody>
                      <a:tcPr/>
                    </a:tc>
                    <a:tc>
                      <a:txBody>
                        <a:bodyPr/>
                        <a:lstStyle/>
                        <a:p>
                          <a:pPr algn="ctr"/>
                          <a:r>
                            <a:rPr lang="en-GB" sz="1400" dirty="0"/>
                            <a:t>20</a:t>
                          </a:r>
                        </a:p>
                      </a:txBody>
                      <a:tcPr/>
                    </a:tc>
                    <a:tc>
                      <a:txBody>
                        <a:bodyPr/>
                        <a:lstStyle/>
                        <a:p>
                          <a:pPr algn="ctr"/>
                          <a:r>
                            <a:rPr lang="en-GB" sz="1400" dirty="0"/>
                            <a:t>10</a:t>
                          </a:r>
                        </a:p>
                      </a:txBody>
                      <a:tcPr/>
                    </a:tc>
                    <a:tc>
                      <a:txBody>
                        <a:bodyPr/>
                        <a:lstStyle/>
                        <a:p>
                          <a:pPr algn="ctr"/>
                          <a:r>
                            <a:rPr lang="en-GB" sz="1400" dirty="0"/>
                            <a:t>1</a:t>
                          </a:r>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090516215"/>
                  </p:ext>
                </p:extLst>
              </p:nvPr>
            </p:nvGraphicFramePr>
            <p:xfrm>
              <a:off x="2483768" y="1556792"/>
              <a:ext cx="3504533" cy="741680"/>
            </p:xfrm>
            <a:graphic>
              <a:graphicData uri="http://schemas.openxmlformats.org/drawingml/2006/table">
                <a:tbl>
                  <a:tblPr firstCol="1" bandRow="1">
                    <a:tableStyleId>{5940675A-B579-460E-94D1-54222C63F5DA}</a:tableStyleId>
                  </a:tblPr>
                  <a:tblGrid>
                    <a:gridCol w="1185291"/>
                    <a:gridCol w="403542"/>
                    <a:gridCol w="403542"/>
                    <a:gridCol w="403542"/>
                    <a:gridCol w="403542"/>
                    <a:gridCol w="403542"/>
                    <a:gridCol w="301532"/>
                  </a:tblGrid>
                  <a:tr h="370840">
                    <a:tc>
                      <a:txBody>
                        <a:bodyPr/>
                        <a:lstStyle/>
                        <a:p>
                          <a:endParaRPr lang="en-US"/>
                        </a:p>
                      </a:txBody>
                      <a:tcPr>
                        <a:blipFill rotWithShape="0">
                          <a:blip r:embed="rId3"/>
                          <a:stretch>
                            <a:fillRect l="-513" t="-1613" r="-196410" b="-101613"/>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5</a:t>
                          </a:r>
                          <a:endParaRPr lang="en-GB" sz="1400" dirty="0"/>
                        </a:p>
                      </a:txBody>
                      <a:tcPr/>
                    </a:tc>
                  </a:tr>
                  <a:tr h="370840">
                    <a:tc>
                      <a:txBody>
                        <a:bodyPr/>
                        <a:lstStyle/>
                        <a:p>
                          <a:endParaRPr lang="en-US"/>
                        </a:p>
                      </a:txBody>
                      <a:tcPr>
                        <a:blipFill rotWithShape="0">
                          <a:blip r:embed="rId3"/>
                          <a:stretch>
                            <a:fillRect l="-513" t="-103279" r="-196410" b="-3279"/>
                          </a:stretch>
                        </a:blipFill>
                      </a:tcPr>
                    </a:tc>
                    <a:tc>
                      <a:txBody>
                        <a:bodyPr/>
                        <a:lstStyle/>
                        <a:p>
                          <a:pPr algn="ctr"/>
                          <a:r>
                            <a:rPr lang="en-GB" sz="1400" dirty="0" smtClean="0"/>
                            <a:t>13</a:t>
                          </a:r>
                          <a:endParaRPr lang="en-GB" sz="1400" dirty="0"/>
                        </a:p>
                      </a:txBody>
                      <a:tcPr/>
                    </a:tc>
                    <a:tc>
                      <a:txBody>
                        <a:bodyPr/>
                        <a:lstStyle/>
                        <a:p>
                          <a:pPr algn="ctr"/>
                          <a:r>
                            <a:rPr lang="en-GB" sz="1400" dirty="0" smtClean="0"/>
                            <a:t>18</a:t>
                          </a:r>
                          <a:endParaRPr lang="en-GB" sz="1400" dirty="0"/>
                        </a:p>
                      </a:txBody>
                      <a:tcPr/>
                    </a:tc>
                    <a:tc>
                      <a:txBody>
                        <a:bodyPr/>
                        <a:lstStyle/>
                        <a:p>
                          <a:pPr algn="ctr"/>
                          <a:r>
                            <a:rPr lang="en-GB" sz="1400" dirty="0" smtClean="0"/>
                            <a:t>38</a:t>
                          </a:r>
                          <a:endParaRPr lang="en-GB" sz="1400" dirty="0"/>
                        </a:p>
                      </a:txBody>
                      <a:tcPr/>
                    </a:tc>
                    <a:tc>
                      <a:txBody>
                        <a:bodyPr/>
                        <a:lstStyle/>
                        <a:p>
                          <a:pPr algn="ctr"/>
                          <a:r>
                            <a:rPr lang="en-GB" sz="1400" dirty="0" smtClean="0"/>
                            <a:t>20</a:t>
                          </a:r>
                          <a:endParaRPr lang="en-GB" sz="1400" dirty="0"/>
                        </a:p>
                      </a:txBody>
                      <a:tcPr/>
                    </a:tc>
                    <a:tc>
                      <a:txBody>
                        <a:bodyPr/>
                        <a:lstStyle/>
                        <a:p>
                          <a:pPr algn="ctr"/>
                          <a:r>
                            <a:rPr lang="en-GB" sz="1400" dirty="0" smtClean="0"/>
                            <a:t>10</a:t>
                          </a:r>
                          <a:endParaRPr lang="en-GB" sz="1400" dirty="0"/>
                        </a:p>
                      </a:txBody>
                      <a:tcPr/>
                    </a:tc>
                    <a:tc>
                      <a:txBody>
                        <a:bodyPr/>
                        <a:lstStyle/>
                        <a:p>
                          <a:pPr algn="ctr"/>
                          <a:r>
                            <a:rPr lang="en-GB" sz="1400" dirty="0" smtClean="0"/>
                            <a:t>1</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395536" y="2810062"/>
                <a:ext cx="8496944" cy="1832105"/>
              </a:xfrm>
              <a:prstGeom prst="rect">
                <a:avLst/>
              </a:prstGeom>
              <a:noFill/>
            </p:spPr>
            <p:txBody>
              <a:bodyPr wrap="square" rtlCol="0">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0</m:t>
                        </m:r>
                      </m:sub>
                    </m:sSub>
                  </m:oMath>
                </a14:m>
                <a:r>
                  <a:rPr lang="en-GB" sz="1600" dirty="0"/>
                  <a:t>: A binomial distribution is a suitable model.</a:t>
                </a:r>
              </a:p>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1</m:t>
                        </m:r>
                      </m:sub>
                    </m:sSub>
                  </m:oMath>
                </a14:m>
                <a:r>
                  <a:rPr lang="en-GB" sz="1600" dirty="0"/>
                  <a:t>: It is not a suitable model.</a:t>
                </a:r>
              </a:p>
              <a:p>
                <a:r>
                  <a:rPr lang="en-GB" sz="1600" dirty="0"/>
                  <a:t>Number of observations </a:t>
                </a:r>
                <a14:m>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=100</m:t>
                    </m:r>
                    <m:r>
                      <a:rPr lang="en-GB" sz="1600" b="0" i="1" smtClean="0">
                        <a:latin typeface="Cambria Math" panose="02040503050406030204" pitchFamily="18" charset="0"/>
                      </a:rPr>
                      <m:t>𝑛</m:t>
                    </m:r>
                    <m:r>
                      <a:rPr lang="en-GB" sz="1600" b="0" i="1" smtClean="0">
                        <a:latin typeface="Cambria Math" panose="02040503050406030204" pitchFamily="18" charset="0"/>
                      </a:rPr>
                      <m:t>=5</m:t>
                    </m:r>
                  </m:oMath>
                </a14:m>
                <a:endParaRPr lang="en-GB" sz="1600" dirty="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𝑝</m:t>
                      </m:r>
                      <m:r>
                        <a:rPr lang="en-GB" sz="1600" b="0"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0" smtClean="0">
                              <a:latin typeface="Cambria Math" panose="02040503050406030204" pitchFamily="18" charset="0"/>
                            </a:rPr>
                            <m:t>𝚺</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𝒓</m:t>
                              </m:r>
                              <m:r>
                                <a:rPr lang="en-GB" sz="1600" b="1" i="1" smtClean="0">
                                  <a:latin typeface="Cambria Math" panose="02040503050406030204" pitchFamily="18" charset="0"/>
                                </a:rPr>
                                <m:t>×</m:t>
                              </m:r>
                              <m:r>
                                <a:rPr lang="en-GB" sz="1600" b="1" i="1" smtClean="0">
                                  <a:latin typeface="Cambria Math" panose="02040503050406030204" pitchFamily="18" charset="0"/>
                                </a:rPr>
                                <m:t>𝒇</m:t>
                              </m:r>
                            </m:e>
                          </m:d>
                        </m:num>
                        <m:den>
                          <m:r>
                            <a:rPr lang="en-GB" sz="1600" b="1" i="1" smtClean="0">
                              <a:latin typeface="Cambria Math" panose="02040503050406030204" pitchFamily="18" charset="0"/>
                            </a:rPr>
                            <m:t>𝑵𝒏</m:t>
                          </m:r>
                        </m:den>
                      </m:f>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199</m:t>
                          </m:r>
                        </m:num>
                        <m:den>
                          <m:r>
                            <a:rPr lang="en-GB" sz="1600" b="0" i="1" smtClean="0">
                              <a:latin typeface="Cambria Math" panose="02040503050406030204" pitchFamily="18" charset="0"/>
                            </a:rPr>
                            <m:t>100×5</m:t>
                          </m:r>
                        </m:den>
                      </m:f>
                      <m:r>
                        <a:rPr lang="en-GB" sz="1600" b="0"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𝟑𝟗𝟖</m:t>
                      </m:r>
                    </m:oMath>
                  </m:oMathPara>
                </a14:m>
                <a:endParaRPr lang="en-GB" sz="1600" b="1" dirty="0"/>
              </a:p>
              <a:p>
                <a:r>
                  <a:rPr lang="en-GB" sz="1600" dirty="0"/>
                  <a:t>Because we estimated </a:t>
                </a:r>
                <a14:m>
                  <m:oMath xmlns:m="http://schemas.openxmlformats.org/officeDocument/2006/math">
                    <m:r>
                      <a:rPr lang="en-GB" sz="1600" b="0" i="1" smtClean="0">
                        <a:latin typeface="Cambria Math" panose="02040503050406030204" pitchFamily="18" charset="0"/>
                      </a:rPr>
                      <m:t>𝑝</m:t>
                    </m:r>
                  </m:oMath>
                </a14:m>
                <a:r>
                  <a:rPr lang="en-GB" sz="1600" dirty="0"/>
                  <a:t>, there are </a:t>
                </a:r>
                <a:r>
                  <a:rPr lang="en-GB" sz="1600" b="1" dirty="0"/>
                  <a:t>TWO</a:t>
                </a:r>
                <a:r>
                  <a:rPr lang="en-GB" sz="1600" dirty="0"/>
                  <a:t> constraints.</a:t>
                </a:r>
              </a:p>
              <a:p>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395536" y="2810062"/>
                <a:ext cx="8496944" cy="1832105"/>
              </a:xfrm>
              <a:prstGeom prst="rect">
                <a:avLst/>
              </a:prstGeom>
              <a:blipFill rotWithShape="0">
                <a:blip r:embed="rId4"/>
                <a:stretch>
                  <a:fillRect l="-430" t="-9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107504" y="4365104"/>
              <a:ext cx="4377814" cy="825872"/>
            </p:xfrm>
            <a:graphic>
              <a:graphicData uri="http://schemas.openxmlformats.org/drawingml/2006/table">
                <a:tbl>
                  <a:tblPr firstCol="1" bandRow="1">
                    <a:tableStyleId>{5940675A-B579-460E-94D1-54222C63F5DA}</a:tableStyleId>
                  </a:tblPr>
                  <a:tblGrid>
                    <a:gridCol w="508762">
                      <a:extLst>
                        <a:ext uri="{9D8B030D-6E8A-4147-A177-3AD203B41FA5}">
                          <a16:colId xmlns:a16="http://schemas.microsoft.com/office/drawing/2014/main" val="20000"/>
                        </a:ext>
                      </a:extLst>
                    </a:gridCol>
                    <a:gridCol w="644842">
                      <a:extLst>
                        <a:ext uri="{9D8B030D-6E8A-4147-A177-3AD203B41FA5}">
                          <a16:colId xmlns:a16="http://schemas.microsoft.com/office/drawing/2014/main" val="20001"/>
                        </a:ext>
                      </a:extLst>
                    </a:gridCol>
                    <a:gridCol w="644842">
                      <a:extLst>
                        <a:ext uri="{9D8B030D-6E8A-4147-A177-3AD203B41FA5}">
                          <a16:colId xmlns:a16="http://schemas.microsoft.com/office/drawing/2014/main" val="20002"/>
                        </a:ext>
                      </a:extLst>
                    </a:gridCol>
                    <a:gridCol w="644842">
                      <a:extLst>
                        <a:ext uri="{9D8B030D-6E8A-4147-A177-3AD203B41FA5}">
                          <a16:colId xmlns:a16="http://schemas.microsoft.com/office/drawing/2014/main" val="20003"/>
                        </a:ext>
                      </a:extLst>
                    </a:gridCol>
                    <a:gridCol w="644842">
                      <a:extLst>
                        <a:ext uri="{9D8B030D-6E8A-4147-A177-3AD203B41FA5}">
                          <a16:colId xmlns:a16="http://schemas.microsoft.com/office/drawing/2014/main" val="20004"/>
                        </a:ext>
                      </a:extLst>
                    </a:gridCol>
                    <a:gridCol w="644842">
                      <a:extLst>
                        <a:ext uri="{9D8B030D-6E8A-4147-A177-3AD203B41FA5}">
                          <a16:colId xmlns:a16="http://schemas.microsoft.com/office/drawing/2014/main" val="20005"/>
                        </a:ext>
                      </a:extLst>
                    </a:gridCol>
                    <a:gridCol w="644842">
                      <a:extLst>
                        <a:ext uri="{9D8B030D-6E8A-4147-A177-3AD203B41FA5}">
                          <a16:colId xmlns:a16="http://schemas.microsoft.com/office/drawing/2014/main" val="20006"/>
                        </a:ext>
                      </a:extLst>
                    </a:gridCol>
                  </a:tblGrid>
                  <a:tr h="144016">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𝑟</m:t>
                                </m:r>
                              </m:oMath>
                            </m:oMathPara>
                          </a14:m>
                          <a:endParaRPr lang="en-GB" sz="1200" dirty="0"/>
                        </a:p>
                      </a:txBody>
                      <a:tcPr/>
                    </a:tc>
                    <a:tc>
                      <a:txBody>
                        <a:bodyPr/>
                        <a:lstStyle/>
                        <a:p>
                          <a:pPr algn="ctr"/>
                          <a:r>
                            <a:rPr lang="en-GB" sz="1200" dirty="0"/>
                            <a:t>0</a:t>
                          </a:r>
                        </a:p>
                      </a:txBody>
                      <a:tcPr/>
                    </a:tc>
                    <a:tc>
                      <a:txBody>
                        <a:bodyPr/>
                        <a:lstStyle/>
                        <a:p>
                          <a:pPr algn="ctr"/>
                          <a:r>
                            <a:rPr lang="en-GB" sz="1200" dirty="0"/>
                            <a:t>1</a:t>
                          </a:r>
                        </a:p>
                      </a:txBody>
                      <a:tcPr/>
                    </a:tc>
                    <a:tc>
                      <a:txBody>
                        <a:bodyPr/>
                        <a:lstStyle/>
                        <a:p>
                          <a:pPr algn="ctr"/>
                          <a:r>
                            <a:rPr lang="en-GB" sz="1200" dirty="0"/>
                            <a:t>2</a:t>
                          </a:r>
                        </a:p>
                      </a:txBody>
                      <a:tcPr/>
                    </a:tc>
                    <a:tc>
                      <a:txBody>
                        <a:bodyPr/>
                        <a:lstStyle/>
                        <a:p>
                          <a:pPr algn="ctr"/>
                          <a:r>
                            <a:rPr lang="en-GB" sz="1200" dirty="0"/>
                            <a:t>3</a:t>
                          </a:r>
                        </a:p>
                      </a:txBody>
                      <a:tcPr/>
                    </a:tc>
                    <a:tc>
                      <a:txBody>
                        <a:bodyPr/>
                        <a:lstStyle/>
                        <a:p>
                          <a:pPr algn="ctr"/>
                          <a:r>
                            <a:rPr lang="en-GB" sz="1200" dirty="0"/>
                            <a:t>4</a:t>
                          </a:r>
                        </a:p>
                      </a:txBody>
                      <a:tcPr/>
                    </a:tc>
                    <a:tc>
                      <a:txBody>
                        <a:bodyPr/>
                        <a:lstStyle/>
                        <a:p>
                          <a:pPr algn="ctr"/>
                          <a:r>
                            <a:rPr lang="en-GB" sz="1200" dirty="0"/>
                            <a:t>5</a:t>
                          </a:r>
                        </a:p>
                      </a:txBody>
                      <a:tcPr/>
                    </a:tc>
                    <a:extLst>
                      <a:ext uri="{0D108BD9-81ED-4DB2-BD59-A6C34878D82A}">
                        <a16:rowId xmlns:a16="http://schemas.microsoft.com/office/drawing/2014/main" val="10000"/>
                      </a:ext>
                    </a:extLst>
                  </a:tr>
                  <a:tr h="277232">
                    <a:tc>
                      <a:txBody>
                        <a:bodyPr/>
                        <a:lstStyle/>
                        <a:p>
                          <a:pPr/>
                          <a14:m>
                            <m:oMathPara xmlns:m="http://schemas.openxmlformats.org/officeDocument/2006/math">
                              <m:oMathParaPr>
                                <m:jc m:val="left"/>
                              </m:oMathParaPr>
                              <m:oMath xmlns:m="http://schemas.openxmlformats.org/officeDocument/2006/math">
                                <m:r>
                                  <a:rPr lang="en-GB" sz="1200" b="0" i="1" smtClean="0">
                                    <a:latin typeface="Cambria Math" panose="02040503050406030204" pitchFamily="18" charset="0"/>
                                  </a:rPr>
                                  <m:t>𝑝</m:t>
                                </m:r>
                                <m:r>
                                  <a:rPr lang="en-GB" sz="1200" b="0" i="1" smtClean="0">
                                    <a:latin typeface="Cambria Math" panose="02040503050406030204" pitchFamily="18" charset="0"/>
                                  </a:rPr>
                                  <m:t>(</m:t>
                                </m:r>
                                <m:r>
                                  <a:rPr lang="en-GB" sz="1200" b="0" i="1" smtClean="0">
                                    <a:latin typeface="Cambria Math" panose="02040503050406030204" pitchFamily="18" charset="0"/>
                                  </a:rPr>
                                  <m:t>𝑟</m:t>
                                </m:r>
                                <m:r>
                                  <a:rPr lang="en-GB" sz="1200" b="0" i="1" smtClean="0">
                                    <a:latin typeface="Cambria Math" panose="02040503050406030204" pitchFamily="18" charset="0"/>
                                  </a:rPr>
                                  <m:t>)</m:t>
                                </m:r>
                              </m:oMath>
                            </m:oMathPara>
                          </a14:m>
                          <a:endParaRPr lang="en-GB" sz="1200" dirty="0"/>
                        </a:p>
                      </a:txBody>
                      <a:tcPr/>
                    </a:tc>
                    <a:tc>
                      <a:txBody>
                        <a:bodyPr/>
                        <a:lstStyle/>
                        <a:p>
                          <a:pPr algn="ctr"/>
                          <a:r>
                            <a:rPr lang="en-GB" sz="1200" dirty="0"/>
                            <a:t>0.0791</a:t>
                          </a:r>
                        </a:p>
                      </a:txBody>
                      <a:tcPr/>
                    </a:tc>
                    <a:tc>
                      <a:txBody>
                        <a:bodyPr/>
                        <a:lstStyle/>
                        <a:p>
                          <a:pPr algn="ctr"/>
                          <a:r>
                            <a:rPr lang="en-GB" sz="1200" dirty="0"/>
                            <a:t>0.2614</a:t>
                          </a:r>
                        </a:p>
                      </a:txBody>
                      <a:tcPr/>
                    </a:tc>
                    <a:tc>
                      <a:txBody>
                        <a:bodyPr/>
                        <a:lstStyle/>
                        <a:p>
                          <a:pPr algn="ctr"/>
                          <a:r>
                            <a:rPr lang="en-GB" sz="1200" dirty="0"/>
                            <a:t>0.3456</a:t>
                          </a:r>
                        </a:p>
                      </a:txBody>
                      <a:tcPr/>
                    </a:tc>
                    <a:tc>
                      <a:txBody>
                        <a:bodyPr/>
                        <a:lstStyle/>
                        <a:p>
                          <a:pPr algn="ctr"/>
                          <a:r>
                            <a:rPr lang="en-GB" sz="1200" dirty="0"/>
                            <a:t>0.2285</a:t>
                          </a:r>
                        </a:p>
                      </a:txBody>
                      <a:tcPr/>
                    </a:tc>
                    <a:tc>
                      <a:txBody>
                        <a:bodyPr/>
                        <a:lstStyle/>
                        <a:p>
                          <a:pPr algn="ctr"/>
                          <a:r>
                            <a:rPr lang="en-GB" sz="1200" dirty="0"/>
                            <a:t>0.0755</a:t>
                          </a:r>
                        </a:p>
                      </a:txBody>
                      <a:tcPr/>
                    </a:tc>
                    <a:tc>
                      <a:txBody>
                        <a:bodyPr/>
                        <a:lstStyle/>
                        <a:p>
                          <a:pPr algn="ctr"/>
                          <a:r>
                            <a:rPr lang="en-GB" sz="1200" dirty="0"/>
                            <a:t>0.0099</a:t>
                          </a:r>
                        </a:p>
                      </a:txBody>
                      <a:tcPr/>
                    </a:tc>
                    <a:extLst>
                      <a:ext uri="{0D108BD9-81ED-4DB2-BD59-A6C34878D82A}">
                        <a16:rowId xmlns:a16="http://schemas.microsoft.com/office/drawing/2014/main" val="10001"/>
                      </a:ext>
                    </a:extLst>
                  </a:tr>
                  <a:tr h="144016">
                    <a:tc>
                      <a:txBody>
                        <a:bodyPr/>
                        <a:lstStyle/>
                        <a:p>
                          <a:pPr/>
                          <a14:m>
                            <m:oMathPara xmlns:m="http://schemas.openxmlformats.org/officeDocument/2006/math">
                              <m:oMathParaPr>
                                <m:jc m:val="left"/>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𝐸</m:t>
                                    </m:r>
                                  </m:e>
                                  <m:sub>
                                    <m:r>
                                      <a:rPr lang="en-GB" sz="1200" b="0" i="1" smtClean="0">
                                        <a:latin typeface="Cambria Math" panose="02040503050406030204" pitchFamily="18" charset="0"/>
                                      </a:rPr>
                                      <m:t>𝑖</m:t>
                                    </m:r>
                                  </m:sub>
                                </m:sSub>
                              </m:oMath>
                            </m:oMathPara>
                          </a14:m>
                          <a:endParaRPr lang="en-GB" sz="1200" dirty="0"/>
                        </a:p>
                      </a:txBody>
                      <a:tcPr/>
                    </a:tc>
                    <a:tc>
                      <a:txBody>
                        <a:bodyPr/>
                        <a:lstStyle/>
                        <a:p>
                          <a:pPr algn="ctr"/>
                          <a:r>
                            <a:rPr lang="en-GB" sz="1200" dirty="0"/>
                            <a:t>7.91</a:t>
                          </a:r>
                        </a:p>
                      </a:txBody>
                      <a:tcPr/>
                    </a:tc>
                    <a:tc>
                      <a:txBody>
                        <a:bodyPr/>
                        <a:lstStyle/>
                        <a:p>
                          <a:pPr algn="ctr"/>
                          <a:r>
                            <a:rPr lang="en-GB" sz="1200" dirty="0"/>
                            <a:t>26.14</a:t>
                          </a:r>
                        </a:p>
                      </a:txBody>
                      <a:tcPr/>
                    </a:tc>
                    <a:tc>
                      <a:txBody>
                        <a:bodyPr/>
                        <a:lstStyle/>
                        <a:p>
                          <a:pPr algn="ctr"/>
                          <a:r>
                            <a:rPr lang="en-GB" sz="1200" dirty="0"/>
                            <a:t>34.56</a:t>
                          </a:r>
                        </a:p>
                      </a:txBody>
                      <a:tcPr/>
                    </a:tc>
                    <a:tc>
                      <a:txBody>
                        <a:bodyPr/>
                        <a:lstStyle/>
                        <a:p>
                          <a:pPr algn="ctr"/>
                          <a:r>
                            <a:rPr lang="en-GB" sz="1200" dirty="0"/>
                            <a:t>22.85</a:t>
                          </a:r>
                        </a:p>
                      </a:txBody>
                      <a:tcPr/>
                    </a:tc>
                    <a:tc>
                      <a:txBody>
                        <a:bodyPr/>
                        <a:lstStyle/>
                        <a:p>
                          <a:pPr algn="ctr"/>
                          <a:r>
                            <a:rPr lang="en-GB" sz="1200" dirty="0"/>
                            <a:t>7.55</a:t>
                          </a:r>
                        </a:p>
                      </a:txBody>
                      <a:tcPr/>
                    </a:tc>
                    <a:tc>
                      <a:txBody>
                        <a:bodyPr/>
                        <a:lstStyle/>
                        <a:p>
                          <a:pPr algn="ctr"/>
                          <a:r>
                            <a:rPr lang="en-GB" sz="1200" dirty="0"/>
                            <a:t>0.99</a:t>
                          </a:r>
                        </a:p>
                      </a:txBody>
                      <a:tcPr/>
                    </a:tc>
                    <a:extLst>
                      <a:ext uri="{0D108BD9-81ED-4DB2-BD59-A6C34878D82A}">
                        <a16:rowId xmlns:a16="http://schemas.microsoft.com/office/drawing/2014/main" val="10002"/>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3253568536"/>
                  </p:ext>
                </p:extLst>
              </p:nvPr>
            </p:nvGraphicFramePr>
            <p:xfrm>
              <a:off x="107504" y="4365104"/>
              <a:ext cx="4377814" cy="1097280"/>
            </p:xfrm>
            <a:graphic>
              <a:graphicData uri="http://schemas.openxmlformats.org/drawingml/2006/table">
                <a:tbl>
                  <a:tblPr firstCol="1" bandRow="1">
                    <a:tableStyleId>{5940675A-B579-460E-94D1-54222C63F5DA}</a:tableStyleId>
                  </a:tblPr>
                  <a:tblGrid>
                    <a:gridCol w="508762"/>
                    <a:gridCol w="644842"/>
                    <a:gridCol w="644842"/>
                    <a:gridCol w="644842"/>
                    <a:gridCol w="644842"/>
                    <a:gridCol w="644842"/>
                    <a:gridCol w="644842"/>
                  </a:tblGrid>
                  <a:tr h="274320">
                    <a:tc>
                      <a:txBody>
                        <a:bodyPr/>
                        <a:lstStyle/>
                        <a:p>
                          <a:endParaRPr lang="en-US"/>
                        </a:p>
                      </a:txBody>
                      <a:tcPr>
                        <a:blipFill rotWithShape="0">
                          <a:blip r:embed="rId5"/>
                          <a:stretch>
                            <a:fillRect l="-1190" t="-2222" r="-758333" b="-220000"/>
                          </a:stretch>
                        </a:blipFill>
                      </a:tcPr>
                    </a:tc>
                    <a:tc>
                      <a:txBody>
                        <a:bodyPr/>
                        <a:lstStyle/>
                        <a:p>
                          <a:pPr algn="ctr"/>
                          <a:r>
                            <a:rPr lang="en-GB" sz="1200" dirty="0" smtClean="0"/>
                            <a:t>0</a:t>
                          </a:r>
                          <a:endParaRPr lang="en-GB" sz="1200" dirty="0"/>
                        </a:p>
                      </a:txBody>
                      <a:tcPr/>
                    </a:tc>
                    <a:tc>
                      <a:txBody>
                        <a:bodyPr/>
                        <a:lstStyle/>
                        <a:p>
                          <a:pPr algn="ctr"/>
                          <a:r>
                            <a:rPr lang="en-GB" sz="1200" dirty="0" smtClean="0"/>
                            <a:t>1</a:t>
                          </a:r>
                          <a:endParaRPr lang="en-GB" sz="1200" dirty="0"/>
                        </a:p>
                      </a:txBody>
                      <a:tcPr/>
                    </a:tc>
                    <a:tc>
                      <a:txBody>
                        <a:bodyPr/>
                        <a:lstStyle/>
                        <a:p>
                          <a:pPr algn="ctr"/>
                          <a:r>
                            <a:rPr lang="en-GB" sz="1200" dirty="0" smtClean="0"/>
                            <a:t>2</a:t>
                          </a:r>
                          <a:endParaRPr lang="en-GB" sz="1200" dirty="0"/>
                        </a:p>
                      </a:txBody>
                      <a:tcPr/>
                    </a:tc>
                    <a:tc>
                      <a:txBody>
                        <a:bodyPr/>
                        <a:lstStyle/>
                        <a:p>
                          <a:pPr algn="ctr"/>
                          <a:r>
                            <a:rPr lang="en-GB" sz="1200" dirty="0" smtClean="0"/>
                            <a:t>3</a:t>
                          </a:r>
                          <a:endParaRPr lang="en-GB" sz="1200" dirty="0"/>
                        </a:p>
                      </a:txBody>
                      <a:tcPr/>
                    </a:tc>
                    <a:tc>
                      <a:txBody>
                        <a:bodyPr/>
                        <a:lstStyle/>
                        <a:p>
                          <a:pPr algn="ctr"/>
                          <a:r>
                            <a:rPr lang="en-GB" sz="1200" dirty="0" smtClean="0"/>
                            <a:t>4</a:t>
                          </a:r>
                          <a:endParaRPr lang="en-GB" sz="1200" dirty="0"/>
                        </a:p>
                      </a:txBody>
                      <a:tcPr/>
                    </a:tc>
                    <a:tc>
                      <a:txBody>
                        <a:bodyPr/>
                        <a:lstStyle/>
                        <a:p>
                          <a:pPr algn="ctr"/>
                          <a:r>
                            <a:rPr lang="en-GB" sz="1200" dirty="0" smtClean="0"/>
                            <a:t>5</a:t>
                          </a:r>
                          <a:endParaRPr lang="en-GB" sz="1200" dirty="0"/>
                        </a:p>
                      </a:txBody>
                      <a:tcPr/>
                    </a:tc>
                  </a:tr>
                  <a:tr h="277232">
                    <a:tc>
                      <a:txBody>
                        <a:bodyPr/>
                        <a:lstStyle/>
                        <a:p>
                          <a:endParaRPr lang="en-US"/>
                        </a:p>
                      </a:txBody>
                      <a:tcPr>
                        <a:blipFill rotWithShape="0">
                          <a:blip r:embed="rId5"/>
                          <a:stretch>
                            <a:fillRect l="-1190" t="-100000" r="-758333" b="-115217"/>
                          </a:stretch>
                        </a:blipFill>
                      </a:tcPr>
                    </a:tc>
                    <a:tc>
                      <a:txBody>
                        <a:bodyPr/>
                        <a:lstStyle/>
                        <a:p>
                          <a:pPr algn="ctr"/>
                          <a:r>
                            <a:rPr lang="en-GB" sz="1200" dirty="0" smtClean="0"/>
                            <a:t>0.0791</a:t>
                          </a:r>
                          <a:endParaRPr lang="en-GB" sz="1200" dirty="0"/>
                        </a:p>
                      </a:txBody>
                      <a:tcPr/>
                    </a:tc>
                    <a:tc>
                      <a:txBody>
                        <a:bodyPr/>
                        <a:lstStyle/>
                        <a:p>
                          <a:pPr algn="ctr"/>
                          <a:r>
                            <a:rPr lang="en-GB" sz="1200" dirty="0" smtClean="0"/>
                            <a:t>0.2614</a:t>
                          </a:r>
                          <a:endParaRPr lang="en-GB" sz="1200" dirty="0"/>
                        </a:p>
                      </a:txBody>
                      <a:tcPr/>
                    </a:tc>
                    <a:tc>
                      <a:txBody>
                        <a:bodyPr/>
                        <a:lstStyle/>
                        <a:p>
                          <a:pPr algn="ctr"/>
                          <a:r>
                            <a:rPr lang="en-GB" sz="1200" dirty="0" smtClean="0"/>
                            <a:t>0.3456</a:t>
                          </a:r>
                          <a:endParaRPr lang="en-GB" sz="1200" dirty="0"/>
                        </a:p>
                      </a:txBody>
                      <a:tcPr/>
                    </a:tc>
                    <a:tc>
                      <a:txBody>
                        <a:bodyPr/>
                        <a:lstStyle/>
                        <a:p>
                          <a:pPr algn="ctr"/>
                          <a:r>
                            <a:rPr lang="en-GB" sz="1200" dirty="0" smtClean="0"/>
                            <a:t>0.2285</a:t>
                          </a:r>
                          <a:endParaRPr lang="en-GB" sz="1200" dirty="0"/>
                        </a:p>
                      </a:txBody>
                      <a:tcPr/>
                    </a:tc>
                    <a:tc>
                      <a:txBody>
                        <a:bodyPr/>
                        <a:lstStyle/>
                        <a:p>
                          <a:pPr algn="ctr"/>
                          <a:r>
                            <a:rPr lang="en-GB" sz="1200" dirty="0" smtClean="0"/>
                            <a:t>0.0755</a:t>
                          </a:r>
                          <a:endParaRPr lang="en-GB" sz="1200" dirty="0"/>
                        </a:p>
                      </a:txBody>
                      <a:tcPr/>
                    </a:tc>
                    <a:tc>
                      <a:txBody>
                        <a:bodyPr/>
                        <a:lstStyle/>
                        <a:p>
                          <a:pPr algn="ctr"/>
                          <a:r>
                            <a:rPr lang="en-GB" sz="1200" dirty="0" smtClean="0"/>
                            <a:t>0.0099</a:t>
                          </a:r>
                          <a:endParaRPr lang="en-GB" sz="1200" dirty="0"/>
                        </a:p>
                      </a:txBody>
                      <a:tcPr/>
                    </a:tc>
                  </a:tr>
                  <a:tr h="274320">
                    <a:tc>
                      <a:txBody>
                        <a:bodyPr/>
                        <a:lstStyle/>
                        <a:p>
                          <a:endParaRPr lang="en-US"/>
                        </a:p>
                      </a:txBody>
                      <a:tcPr>
                        <a:blipFill rotWithShape="0">
                          <a:blip r:embed="rId5"/>
                          <a:stretch>
                            <a:fillRect l="-1190" t="-204444" r="-758333" b="-17778"/>
                          </a:stretch>
                        </a:blipFill>
                      </a:tcPr>
                    </a:tc>
                    <a:tc>
                      <a:txBody>
                        <a:bodyPr/>
                        <a:lstStyle/>
                        <a:p>
                          <a:pPr algn="ctr"/>
                          <a:r>
                            <a:rPr lang="en-GB" sz="1200" dirty="0" smtClean="0"/>
                            <a:t>7.91</a:t>
                          </a:r>
                          <a:endParaRPr lang="en-GB" sz="1200" dirty="0"/>
                        </a:p>
                      </a:txBody>
                      <a:tcPr/>
                    </a:tc>
                    <a:tc>
                      <a:txBody>
                        <a:bodyPr/>
                        <a:lstStyle/>
                        <a:p>
                          <a:pPr algn="ctr"/>
                          <a:r>
                            <a:rPr lang="en-GB" sz="1200" dirty="0" smtClean="0"/>
                            <a:t>26.14</a:t>
                          </a:r>
                          <a:endParaRPr lang="en-GB" sz="1200" dirty="0"/>
                        </a:p>
                      </a:txBody>
                      <a:tcPr/>
                    </a:tc>
                    <a:tc>
                      <a:txBody>
                        <a:bodyPr/>
                        <a:lstStyle/>
                        <a:p>
                          <a:pPr algn="ctr"/>
                          <a:r>
                            <a:rPr lang="en-GB" sz="1200" dirty="0" smtClean="0"/>
                            <a:t>34.56</a:t>
                          </a:r>
                          <a:endParaRPr lang="en-GB" sz="1200" dirty="0"/>
                        </a:p>
                      </a:txBody>
                      <a:tcPr/>
                    </a:tc>
                    <a:tc>
                      <a:txBody>
                        <a:bodyPr/>
                        <a:lstStyle/>
                        <a:p>
                          <a:pPr algn="ctr"/>
                          <a:r>
                            <a:rPr lang="en-GB" sz="1200" dirty="0" smtClean="0"/>
                            <a:t>22.85</a:t>
                          </a:r>
                          <a:endParaRPr lang="en-GB" sz="1200" dirty="0"/>
                        </a:p>
                      </a:txBody>
                      <a:tcPr/>
                    </a:tc>
                    <a:tc>
                      <a:txBody>
                        <a:bodyPr/>
                        <a:lstStyle/>
                        <a:p>
                          <a:pPr algn="ctr"/>
                          <a:r>
                            <a:rPr lang="en-GB" sz="1200" dirty="0" smtClean="0"/>
                            <a:t>7.55</a:t>
                          </a:r>
                          <a:endParaRPr lang="en-GB" sz="1200" dirty="0"/>
                        </a:p>
                      </a:txBody>
                      <a:tcPr/>
                    </a:tc>
                    <a:tc>
                      <a:txBody>
                        <a:bodyPr/>
                        <a:lstStyle/>
                        <a:p>
                          <a:pPr algn="ctr"/>
                          <a:r>
                            <a:rPr lang="en-GB" sz="1200" dirty="0" smtClean="0"/>
                            <a:t>0.99</a:t>
                          </a:r>
                          <a:endParaRPr lang="en-GB" sz="12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644008" y="4365104"/>
              <a:ext cx="4361116" cy="1318324"/>
            </p:xfrm>
            <a:graphic>
              <a:graphicData uri="http://schemas.openxmlformats.org/drawingml/2006/table">
                <a:tbl>
                  <a:tblPr firstCol="1" bandRow="1">
                    <a:tableStyleId>{5940675A-B579-460E-94D1-54222C63F5DA}</a:tableStyleId>
                  </a:tblPr>
                  <a:tblGrid>
                    <a:gridCol w="880999">
                      <a:extLst>
                        <a:ext uri="{9D8B030D-6E8A-4147-A177-3AD203B41FA5}">
                          <a16:colId xmlns:a16="http://schemas.microsoft.com/office/drawing/2014/main" val="20000"/>
                        </a:ext>
                      </a:extLst>
                    </a:gridCol>
                    <a:gridCol w="567055">
                      <a:extLst>
                        <a:ext uri="{9D8B030D-6E8A-4147-A177-3AD203B41FA5}">
                          <a16:colId xmlns:a16="http://schemas.microsoft.com/office/drawing/2014/main" val="20001"/>
                        </a:ext>
                      </a:extLst>
                    </a:gridCol>
                    <a:gridCol w="567055">
                      <a:extLst>
                        <a:ext uri="{9D8B030D-6E8A-4147-A177-3AD203B41FA5}">
                          <a16:colId xmlns:a16="http://schemas.microsoft.com/office/drawing/2014/main" val="20002"/>
                        </a:ext>
                      </a:extLst>
                    </a:gridCol>
                    <a:gridCol w="567055">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567055">
                      <a:extLst>
                        <a:ext uri="{9D8B030D-6E8A-4147-A177-3AD203B41FA5}">
                          <a16:colId xmlns:a16="http://schemas.microsoft.com/office/drawing/2014/main" val="20005"/>
                        </a:ext>
                      </a:extLst>
                    </a:gridCol>
                    <a:gridCol w="644842">
                      <a:extLst>
                        <a:ext uri="{9D8B030D-6E8A-4147-A177-3AD203B41FA5}">
                          <a16:colId xmlns:a16="http://schemas.microsoft.com/office/drawing/2014/main" val="20006"/>
                        </a:ext>
                      </a:extLst>
                    </a:gridCol>
                  </a:tblGrid>
                  <a:tr h="216024">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𝑟</m:t>
                                </m:r>
                              </m:oMath>
                            </m:oMathPara>
                          </a14:m>
                          <a:endParaRPr lang="en-GB" sz="1200" dirty="0"/>
                        </a:p>
                      </a:txBody>
                      <a:tcPr/>
                    </a:tc>
                    <a:tc>
                      <a:txBody>
                        <a:bodyPr/>
                        <a:lstStyle/>
                        <a:p>
                          <a:pPr algn="ctr"/>
                          <a:r>
                            <a:rPr lang="en-GB" sz="1200" dirty="0"/>
                            <a:t>0</a:t>
                          </a:r>
                        </a:p>
                      </a:txBody>
                      <a:tcPr/>
                    </a:tc>
                    <a:tc>
                      <a:txBody>
                        <a:bodyPr/>
                        <a:lstStyle/>
                        <a:p>
                          <a:pPr algn="ctr"/>
                          <a:r>
                            <a:rPr lang="en-GB" sz="1200" dirty="0"/>
                            <a:t>1</a:t>
                          </a:r>
                        </a:p>
                      </a:txBody>
                      <a:tcPr/>
                    </a:tc>
                    <a:tc>
                      <a:txBody>
                        <a:bodyPr/>
                        <a:lstStyle/>
                        <a:p>
                          <a:pPr algn="ctr"/>
                          <a:r>
                            <a:rPr lang="en-GB" sz="1200" dirty="0"/>
                            <a:t>2</a:t>
                          </a:r>
                        </a:p>
                      </a:txBody>
                      <a:tcPr/>
                    </a:tc>
                    <a:tc>
                      <a:txBody>
                        <a:bodyPr/>
                        <a:lstStyle/>
                        <a:p>
                          <a:pPr algn="ctr"/>
                          <a:r>
                            <a:rPr lang="en-GB" sz="1200" dirty="0"/>
                            <a:t>3</a:t>
                          </a:r>
                        </a:p>
                      </a:txBody>
                      <a:tcPr/>
                    </a:tc>
                    <a:tc>
                      <a:txBody>
                        <a:bodyPr/>
                        <a:lstStyle/>
                        <a:p>
                          <a:pPr algn="ctr"/>
                          <a:r>
                            <a:rPr lang="en-GB" sz="1200" dirty="0"/>
                            <a:t>&gt;3</a:t>
                          </a:r>
                        </a:p>
                      </a:txBody>
                      <a:tcPr/>
                    </a:tc>
                    <a:tc>
                      <a:txBody>
                        <a:bodyPr/>
                        <a:lstStyle/>
                        <a:p>
                          <a:pPr algn="ctr"/>
                          <a:r>
                            <a:rPr lang="en-GB" sz="1200" dirty="0"/>
                            <a:t>Total</a:t>
                          </a:r>
                        </a:p>
                      </a:txBody>
                      <a:tcPr/>
                    </a:tc>
                    <a:extLst>
                      <a:ext uri="{0D108BD9-81ED-4DB2-BD59-A6C34878D82A}">
                        <a16:rowId xmlns:a16="http://schemas.microsoft.com/office/drawing/2014/main" val="10000"/>
                      </a:ext>
                    </a:extLst>
                  </a:tr>
                  <a:tr h="205224">
                    <a:tc>
                      <a:txBody>
                        <a:bodyPr/>
                        <a:lstStyle/>
                        <a:p>
                          <a:pPr/>
                          <a14:m>
                            <m:oMathPara xmlns:m="http://schemas.openxmlformats.org/officeDocument/2006/math">
                              <m:oMathParaPr>
                                <m:jc m:val="left"/>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𝑂</m:t>
                                    </m:r>
                                  </m:e>
                                  <m:sub>
                                    <m:r>
                                      <a:rPr lang="en-GB" sz="1200" b="0" i="1" smtClean="0">
                                        <a:latin typeface="Cambria Math" panose="02040503050406030204" pitchFamily="18" charset="0"/>
                                      </a:rPr>
                                      <m:t>𝑖</m:t>
                                    </m:r>
                                  </m:sub>
                                </m:sSub>
                              </m:oMath>
                            </m:oMathPara>
                          </a14:m>
                          <a:endParaRPr lang="en-GB" sz="1200" dirty="0"/>
                        </a:p>
                      </a:txBody>
                      <a:tcPr/>
                    </a:tc>
                    <a:tc>
                      <a:txBody>
                        <a:bodyPr/>
                        <a:lstStyle/>
                        <a:p>
                          <a:pPr algn="ctr"/>
                          <a:r>
                            <a:rPr lang="en-GB" sz="1200" dirty="0"/>
                            <a:t>13</a:t>
                          </a:r>
                        </a:p>
                      </a:txBody>
                      <a:tcPr/>
                    </a:tc>
                    <a:tc>
                      <a:txBody>
                        <a:bodyPr/>
                        <a:lstStyle/>
                        <a:p>
                          <a:pPr algn="ctr"/>
                          <a:r>
                            <a:rPr lang="en-GB" sz="1200" dirty="0"/>
                            <a:t>18</a:t>
                          </a:r>
                        </a:p>
                      </a:txBody>
                      <a:tcPr/>
                    </a:tc>
                    <a:tc>
                      <a:txBody>
                        <a:bodyPr/>
                        <a:lstStyle/>
                        <a:p>
                          <a:pPr algn="ctr"/>
                          <a:r>
                            <a:rPr lang="en-GB" sz="1200" dirty="0"/>
                            <a:t>38</a:t>
                          </a:r>
                        </a:p>
                      </a:txBody>
                      <a:tcPr/>
                    </a:tc>
                    <a:tc>
                      <a:txBody>
                        <a:bodyPr/>
                        <a:lstStyle/>
                        <a:p>
                          <a:pPr algn="ctr"/>
                          <a:r>
                            <a:rPr lang="en-GB" sz="1200" dirty="0"/>
                            <a:t>20</a:t>
                          </a:r>
                        </a:p>
                      </a:txBody>
                      <a:tcPr/>
                    </a:tc>
                    <a:tc>
                      <a:txBody>
                        <a:bodyPr/>
                        <a:lstStyle/>
                        <a:p>
                          <a:pPr algn="ctr"/>
                          <a:r>
                            <a:rPr lang="en-GB" sz="1200" dirty="0"/>
                            <a:t>11</a:t>
                          </a:r>
                        </a:p>
                      </a:txBody>
                      <a:tcPr/>
                    </a:tc>
                    <a:tc>
                      <a:txBody>
                        <a:bodyPr/>
                        <a:lstStyle/>
                        <a:p>
                          <a:pPr algn="ctr"/>
                          <a:endParaRPr lang="en-GB" sz="1200" dirty="0"/>
                        </a:p>
                      </a:txBody>
                      <a:tcPr/>
                    </a:tc>
                    <a:extLst>
                      <a:ext uri="{0D108BD9-81ED-4DB2-BD59-A6C34878D82A}">
                        <a16:rowId xmlns:a16="http://schemas.microsoft.com/office/drawing/2014/main" val="10001"/>
                      </a:ext>
                    </a:extLst>
                  </a:tr>
                  <a:tr h="0">
                    <a:tc>
                      <a:txBody>
                        <a:bodyPr/>
                        <a:lstStyle/>
                        <a:p>
                          <a:pPr/>
                          <a14:m>
                            <m:oMathPara xmlns:m="http://schemas.openxmlformats.org/officeDocument/2006/math">
                              <m:oMathParaPr>
                                <m:jc m:val="left"/>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𝐸</m:t>
                                    </m:r>
                                  </m:e>
                                  <m:sub>
                                    <m:r>
                                      <a:rPr lang="en-GB" sz="1200" b="0" i="1" smtClean="0">
                                        <a:latin typeface="Cambria Math" panose="02040503050406030204" pitchFamily="18" charset="0"/>
                                      </a:rPr>
                                      <m:t>𝑖</m:t>
                                    </m:r>
                                  </m:sub>
                                </m:sSub>
                              </m:oMath>
                            </m:oMathPara>
                          </a14:m>
                          <a:endParaRPr lang="en-GB" sz="1200" dirty="0"/>
                        </a:p>
                      </a:txBody>
                      <a:tcPr/>
                    </a:tc>
                    <a:tc>
                      <a:txBody>
                        <a:bodyPr/>
                        <a:lstStyle/>
                        <a:p>
                          <a:pPr algn="ctr"/>
                          <a:r>
                            <a:rPr lang="en-GB" sz="1200" dirty="0"/>
                            <a:t>7.91</a:t>
                          </a:r>
                        </a:p>
                      </a:txBody>
                      <a:tcPr/>
                    </a:tc>
                    <a:tc>
                      <a:txBody>
                        <a:bodyPr/>
                        <a:lstStyle/>
                        <a:p>
                          <a:pPr algn="ctr"/>
                          <a:r>
                            <a:rPr lang="en-GB" sz="1200" dirty="0"/>
                            <a:t>26.14</a:t>
                          </a:r>
                        </a:p>
                      </a:txBody>
                      <a:tcPr/>
                    </a:tc>
                    <a:tc>
                      <a:txBody>
                        <a:bodyPr/>
                        <a:lstStyle/>
                        <a:p>
                          <a:pPr algn="ctr"/>
                          <a:r>
                            <a:rPr lang="en-GB" sz="1200" dirty="0"/>
                            <a:t>34.56</a:t>
                          </a:r>
                        </a:p>
                      </a:txBody>
                      <a:tcPr/>
                    </a:tc>
                    <a:tc>
                      <a:txBody>
                        <a:bodyPr/>
                        <a:lstStyle/>
                        <a:p>
                          <a:pPr algn="ctr"/>
                          <a:r>
                            <a:rPr lang="en-GB" sz="1200" dirty="0"/>
                            <a:t>22.85</a:t>
                          </a:r>
                        </a:p>
                      </a:txBody>
                      <a:tcPr/>
                    </a:tc>
                    <a:tc>
                      <a:txBody>
                        <a:bodyPr/>
                        <a:lstStyle/>
                        <a:p>
                          <a:pPr algn="ctr"/>
                          <a:r>
                            <a:rPr lang="en-GB" sz="1200" dirty="0"/>
                            <a:t>8.54</a:t>
                          </a:r>
                        </a:p>
                      </a:txBody>
                      <a:tcPr/>
                    </a:tc>
                    <a:tc>
                      <a:txBody>
                        <a:bodyPr/>
                        <a:lstStyle/>
                        <a:p>
                          <a:pPr algn="ctr"/>
                          <a:endParaRPr lang="en-GB" sz="1200"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f>
                                  <m:fPr>
                                    <m:ctrlPr>
                                      <a:rPr lang="en-GB" sz="1200" b="0" i="1" smtClean="0">
                                        <a:latin typeface="Cambria Math" panose="02040503050406030204" pitchFamily="18" charset="0"/>
                                      </a:rPr>
                                    </m:ctrlPr>
                                  </m:fPr>
                                  <m:num>
                                    <m:sSubSup>
                                      <m:sSubSupPr>
                                        <m:ctrlPr>
                                          <a:rPr lang="en-GB" sz="1200" b="0" i="1" smtClean="0">
                                            <a:latin typeface="Cambria Math" panose="02040503050406030204" pitchFamily="18" charset="0"/>
                                          </a:rPr>
                                        </m:ctrlPr>
                                      </m:sSubSupPr>
                                      <m:e>
                                        <m:r>
                                          <a:rPr lang="en-GB" sz="1200" b="0" i="1" smtClean="0">
                                            <a:latin typeface="Cambria Math" panose="02040503050406030204" pitchFamily="18" charset="0"/>
                                          </a:rPr>
                                          <m:t>𝑂</m:t>
                                        </m:r>
                                      </m:e>
                                      <m:sub>
                                        <m:r>
                                          <a:rPr lang="en-GB" sz="1200" b="0" i="1" smtClean="0">
                                            <a:latin typeface="Cambria Math" panose="02040503050406030204" pitchFamily="18" charset="0"/>
                                          </a:rPr>
                                          <m:t>𝑖</m:t>
                                        </m:r>
                                      </m:sub>
                                      <m:sup>
                                        <m:r>
                                          <a:rPr lang="en-GB" sz="1200" b="0" i="1" smtClean="0">
                                            <a:latin typeface="Cambria Math" panose="02040503050406030204" pitchFamily="18" charset="0"/>
                                          </a:rPr>
                                          <m:t>2</m:t>
                                        </m:r>
                                      </m:sup>
                                    </m:sSubSup>
                                  </m:num>
                                  <m:den>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𝐸</m:t>
                                        </m:r>
                                      </m:e>
                                      <m:sub>
                                        <m:r>
                                          <a:rPr lang="en-GB" sz="1200" b="0" i="1" smtClean="0">
                                            <a:latin typeface="Cambria Math" panose="02040503050406030204" pitchFamily="18" charset="0"/>
                                          </a:rPr>
                                          <m:t>𝑖</m:t>
                                        </m:r>
                                      </m:sub>
                                    </m:sSub>
                                  </m:den>
                                </m:f>
                              </m:oMath>
                            </m:oMathPara>
                          </a14:m>
                          <a:endParaRPr lang="en-GB" sz="1200" dirty="0"/>
                        </a:p>
                      </a:txBody>
                      <a:tcPr/>
                    </a:tc>
                    <a:tc>
                      <a:txBody>
                        <a:bodyPr/>
                        <a:lstStyle/>
                        <a:p>
                          <a:pPr algn="ctr"/>
                          <a:r>
                            <a:rPr lang="en-GB" sz="1200" dirty="0"/>
                            <a:t>21.37</a:t>
                          </a:r>
                        </a:p>
                      </a:txBody>
                      <a:tcPr/>
                    </a:tc>
                    <a:tc>
                      <a:txBody>
                        <a:bodyPr/>
                        <a:lstStyle/>
                        <a:p>
                          <a:pPr algn="ctr"/>
                          <a:r>
                            <a:rPr lang="en-GB" sz="1200" dirty="0"/>
                            <a:t>12.39</a:t>
                          </a:r>
                        </a:p>
                      </a:txBody>
                      <a:tcPr/>
                    </a:tc>
                    <a:tc>
                      <a:txBody>
                        <a:bodyPr/>
                        <a:lstStyle/>
                        <a:p>
                          <a:pPr algn="ctr"/>
                          <a:r>
                            <a:rPr lang="en-GB" sz="1200" dirty="0"/>
                            <a:t>41.78</a:t>
                          </a:r>
                        </a:p>
                      </a:txBody>
                      <a:tcPr/>
                    </a:tc>
                    <a:tc>
                      <a:txBody>
                        <a:bodyPr/>
                        <a:lstStyle/>
                        <a:p>
                          <a:pPr algn="ctr"/>
                          <a:r>
                            <a:rPr lang="en-GB" sz="1200" dirty="0"/>
                            <a:t>17.51</a:t>
                          </a:r>
                        </a:p>
                      </a:txBody>
                      <a:tcPr/>
                    </a:tc>
                    <a:tc>
                      <a:txBody>
                        <a:bodyPr/>
                        <a:lstStyle/>
                        <a:p>
                          <a:pPr algn="ctr"/>
                          <a:r>
                            <a:rPr lang="en-GB" sz="1200" dirty="0"/>
                            <a:t>14.17</a:t>
                          </a:r>
                        </a:p>
                      </a:txBody>
                      <a:tcPr/>
                    </a:tc>
                    <a:tc>
                      <a:txBody>
                        <a:bodyPr/>
                        <a:lstStyle/>
                        <a:p>
                          <a:pPr algn="ctr"/>
                          <a:r>
                            <a:rPr lang="en-GB" sz="1200" dirty="0"/>
                            <a:t>107.22</a:t>
                          </a:r>
                        </a:p>
                      </a:txBody>
                      <a:tcPr/>
                    </a:tc>
                    <a:extLst>
                      <a:ext uri="{0D108BD9-81ED-4DB2-BD59-A6C34878D82A}">
                        <a16:rowId xmlns:a16="http://schemas.microsoft.com/office/drawing/2014/main" val="10003"/>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xmlns="" xmlns:a14="http://schemas.microsoft.com/office/drawing/2010/main" val="2459548718"/>
                  </p:ext>
                </p:extLst>
              </p:nvPr>
            </p:nvGraphicFramePr>
            <p:xfrm>
              <a:off x="4644008" y="4365104"/>
              <a:ext cx="4361116" cy="1592644"/>
            </p:xfrm>
            <a:graphic>
              <a:graphicData uri="http://schemas.openxmlformats.org/drawingml/2006/table">
                <a:tbl>
                  <a:tblPr firstCol="1" bandRow="1">
                    <a:tableStyleId>{5940675A-B579-460E-94D1-54222C63F5DA}</a:tableStyleId>
                  </a:tblPr>
                  <a:tblGrid>
                    <a:gridCol w="880999"/>
                    <a:gridCol w="567055"/>
                    <a:gridCol w="567055"/>
                    <a:gridCol w="567055"/>
                    <a:gridCol w="567055"/>
                    <a:gridCol w="567055"/>
                    <a:gridCol w="644842"/>
                  </a:tblGrid>
                  <a:tr h="274320">
                    <a:tc>
                      <a:txBody>
                        <a:bodyPr/>
                        <a:lstStyle/>
                        <a:p>
                          <a:endParaRPr lang="en-US"/>
                        </a:p>
                      </a:txBody>
                      <a:tcPr>
                        <a:blipFill rotWithShape="0">
                          <a:blip r:embed="rId6"/>
                          <a:stretch>
                            <a:fillRect l="-690" t="-2222" r="-395862" b="-386667"/>
                          </a:stretch>
                        </a:blipFill>
                      </a:tcPr>
                    </a:tc>
                    <a:tc>
                      <a:txBody>
                        <a:bodyPr/>
                        <a:lstStyle/>
                        <a:p>
                          <a:pPr algn="ctr"/>
                          <a:r>
                            <a:rPr lang="en-GB" sz="1200" dirty="0" smtClean="0"/>
                            <a:t>0</a:t>
                          </a:r>
                          <a:endParaRPr lang="en-GB" sz="1200" dirty="0"/>
                        </a:p>
                      </a:txBody>
                      <a:tcPr/>
                    </a:tc>
                    <a:tc>
                      <a:txBody>
                        <a:bodyPr/>
                        <a:lstStyle/>
                        <a:p>
                          <a:pPr algn="ctr"/>
                          <a:r>
                            <a:rPr lang="en-GB" sz="1200" dirty="0" smtClean="0"/>
                            <a:t>1</a:t>
                          </a:r>
                          <a:endParaRPr lang="en-GB" sz="1200" dirty="0"/>
                        </a:p>
                      </a:txBody>
                      <a:tcPr/>
                    </a:tc>
                    <a:tc>
                      <a:txBody>
                        <a:bodyPr/>
                        <a:lstStyle/>
                        <a:p>
                          <a:pPr algn="ctr"/>
                          <a:r>
                            <a:rPr lang="en-GB" sz="1200" dirty="0" smtClean="0"/>
                            <a:t>2</a:t>
                          </a:r>
                          <a:endParaRPr lang="en-GB" sz="1200" dirty="0"/>
                        </a:p>
                      </a:txBody>
                      <a:tcPr/>
                    </a:tc>
                    <a:tc>
                      <a:txBody>
                        <a:bodyPr/>
                        <a:lstStyle/>
                        <a:p>
                          <a:pPr algn="ctr"/>
                          <a:r>
                            <a:rPr lang="en-GB" sz="1200" dirty="0" smtClean="0"/>
                            <a:t>3</a:t>
                          </a:r>
                          <a:endParaRPr lang="en-GB" sz="1200" dirty="0"/>
                        </a:p>
                      </a:txBody>
                      <a:tcPr/>
                    </a:tc>
                    <a:tc>
                      <a:txBody>
                        <a:bodyPr/>
                        <a:lstStyle/>
                        <a:p>
                          <a:pPr algn="ctr"/>
                          <a:r>
                            <a:rPr lang="en-GB" sz="1200" dirty="0" smtClean="0"/>
                            <a:t>&gt;3</a:t>
                          </a:r>
                          <a:endParaRPr lang="en-GB" sz="1200" dirty="0"/>
                        </a:p>
                      </a:txBody>
                      <a:tcPr/>
                    </a:tc>
                    <a:tc>
                      <a:txBody>
                        <a:bodyPr/>
                        <a:lstStyle/>
                        <a:p>
                          <a:pPr algn="ctr"/>
                          <a:r>
                            <a:rPr lang="en-GB" sz="1200" dirty="0" smtClean="0"/>
                            <a:t>Total</a:t>
                          </a:r>
                          <a:endParaRPr lang="en-GB" sz="1200" dirty="0"/>
                        </a:p>
                      </a:txBody>
                      <a:tcPr/>
                    </a:tc>
                  </a:tr>
                  <a:tr h="274320">
                    <a:tc>
                      <a:txBody>
                        <a:bodyPr/>
                        <a:lstStyle/>
                        <a:p>
                          <a:endParaRPr lang="en-US"/>
                        </a:p>
                      </a:txBody>
                      <a:tcPr>
                        <a:blipFill rotWithShape="0">
                          <a:blip r:embed="rId6"/>
                          <a:stretch>
                            <a:fillRect l="-690" t="-102222" r="-395862" b="-286667"/>
                          </a:stretch>
                        </a:blipFill>
                      </a:tcPr>
                    </a:tc>
                    <a:tc>
                      <a:txBody>
                        <a:bodyPr/>
                        <a:lstStyle/>
                        <a:p>
                          <a:pPr algn="ctr"/>
                          <a:r>
                            <a:rPr lang="en-GB" sz="1200" dirty="0" smtClean="0"/>
                            <a:t>13</a:t>
                          </a:r>
                          <a:endParaRPr lang="en-GB" sz="1200" dirty="0"/>
                        </a:p>
                      </a:txBody>
                      <a:tcPr/>
                    </a:tc>
                    <a:tc>
                      <a:txBody>
                        <a:bodyPr/>
                        <a:lstStyle/>
                        <a:p>
                          <a:pPr algn="ctr"/>
                          <a:r>
                            <a:rPr lang="en-GB" sz="1200" dirty="0" smtClean="0"/>
                            <a:t>18</a:t>
                          </a:r>
                          <a:endParaRPr lang="en-GB" sz="1200" dirty="0"/>
                        </a:p>
                      </a:txBody>
                      <a:tcPr/>
                    </a:tc>
                    <a:tc>
                      <a:txBody>
                        <a:bodyPr/>
                        <a:lstStyle/>
                        <a:p>
                          <a:pPr algn="ctr"/>
                          <a:r>
                            <a:rPr lang="en-GB" sz="1200" dirty="0" smtClean="0"/>
                            <a:t>38</a:t>
                          </a:r>
                          <a:endParaRPr lang="en-GB" sz="1200" dirty="0"/>
                        </a:p>
                      </a:txBody>
                      <a:tcPr/>
                    </a:tc>
                    <a:tc>
                      <a:txBody>
                        <a:bodyPr/>
                        <a:lstStyle/>
                        <a:p>
                          <a:pPr algn="ctr"/>
                          <a:r>
                            <a:rPr lang="en-GB" sz="1200" dirty="0" smtClean="0"/>
                            <a:t>20</a:t>
                          </a:r>
                          <a:endParaRPr lang="en-GB" sz="1200" dirty="0"/>
                        </a:p>
                      </a:txBody>
                      <a:tcPr/>
                    </a:tc>
                    <a:tc>
                      <a:txBody>
                        <a:bodyPr/>
                        <a:lstStyle/>
                        <a:p>
                          <a:pPr algn="ctr"/>
                          <a:r>
                            <a:rPr lang="en-GB" sz="1200" dirty="0" smtClean="0"/>
                            <a:t>11</a:t>
                          </a:r>
                          <a:endParaRPr lang="en-GB" sz="1200" dirty="0"/>
                        </a:p>
                      </a:txBody>
                      <a:tcPr/>
                    </a:tc>
                    <a:tc>
                      <a:txBody>
                        <a:bodyPr/>
                        <a:lstStyle/>
                        <a:p>
                          <a:pPr algn="ctr"/>
                          <a:endParaRPr lang="en-GB" sz="1200" dirty="0"/>
                        </a:p>
                      </a:txBody>
                      <a:tcPr/>
                    </a:tc>
                  </a:tr>
                  <a:tr h="274320">
                    <a:tc>
                      <a:txBody>
                        <a:bodyPr/>
                        <a:lstStyle/>
                        <a:p>
                          <a:endParaRPr lang="en-US"/>
                        </a:p>
                      </a:txBody>
                      <a:tcPr>
                        <a:blipFill rotWithShape="0">
                          <a:blip r:embed="rId6"/>
                          <a:stretch>
                            <a:fillRect l="-690" t="-202222" r="-395862" b="-186667"/>
                          </a:stretch>
                        </a:blipFill>
                      </a:tcPr>
                    </a:tc>
                    <a:tc>
                      <a:txBody>
                        <a:bodyPr/>
                        <a:lstStyle/>
                        <a:p>
                          <a:pPr algn="ctr"/>
                          <a:r>
                            <a:rPr lang="en-GB" sz="1200" dirty="0" smtClean="0"/>
                            <a:t>7.91</a:t>
                          </a:r>
                          <a:endParaRPr lang="en-GB" sz="1200" dirty="0"/>
                        </a:p>
                      </a:txBody>
                      <a:tcPr/>
                    </a:tc>
                    <a:tc>
                      <a:txBody>
                        <a:bodyPr/>
                        <a:lstStyle/>
                        <a:p>
                          <a:pPr algn="ctr"/>
                          <a:r>
                            <a:rPr lang="en-GB" sz="1200" dirty="0" smtClean="0"/>
                            <a:t>26.14</a:t>
                          </a:r>
                          <a:endParaRPr lang="en-GB" sz="1200" dirty="0"/>
                        </a:p>
                      </a:txBody>
                      <a:tcPr/>
                    </a:tc>
                    <a:tc>
                      <a:txBody>
                        <a:bodyPr/>
                        <a:lstStyle/>
                        <a:p>
                          <a:pPr algn="ctr"/>
                          <a:r>
                            <a:rPr lang="en-GB" sz="1200" dirty="0" smtClean="0"/>
                            <a:t>34.56</a:t>
                          </a:r>
                          <a:endParaRPr lang="en-GB" sz="1200" dirty="0"/>
                        </a:p>
                      </a:txBody>
                      <a:tcPr/>
                    </a:tc>
                    <a:tc>
                      <a:txBody>
                        <a:bodyPr/>
                        <a:lstStyle/>
                        <a:p>
                          <a:pPr algn="ctr"/>
                          <a:r>
                            <a:rPr lang="en-GB" sz="1200" dirty="0" smtClean="0"/>
                            <a:t>22.85</a:t>
                          </a:r>
                          <a:endParaRPr lang="en-GB" sz="1200" dirty="0"/>
                        </a:p>
                      </a:txBody>
                      <a:tcPr/>
                    </a:tc>
                    <a:tc>
                      <a:txBody>
                        <a:bodyPr/>
                        <a:lstStyle/>
                        <a:p>
                          <a:pPr algn="ctr"/>
                          <a:r>
                            <a:rPr lang="en-GB" sz="1200" dirty="0" smtClean="0"/>
                            <a:t>8.54</a:t>
                          </a:r>
                          <a:endParaRPr lang="en-GB" sz="1200" dirty="0"/>
                        </a:p>
                      </a:txBody>
                      <a:tcPr/>
                    </a:tc>
                    <a:tc>
                      <a:txBody>
                        <a:bodyPr/>
                        <a:lstStyle/>
                        <a:p>
                          <a:pPr algn="ctr"/>
                          <a:endParaRPr lang="en-GB" sz="1200" dirty="0"/>
                        </a:p>
                      </a:txBody>
                      <a:tcPr/>
                    </a:tc>
                  </a:tr>
                  <a:tr h="495364">
                    <a:tc>
                      <a:txBody>
                        <a:bodyPr/>
                        <a:lstStyle/>
                        <a:p>
                          <a:endParaRPr lang="en-US"/>
                        </a:p>
                      </a:txBody>
                      <a:tcPr>
                        <a:blipFill rotWithShape="0">
                          <a:blip r:embed="rId6"/>
                          <a:stretch>
                            <a:fillRect l="-690" t="-165854" r="-395862" b="-2439"/>
                          </a:stretch>
                        </a:blipFill>
                      </a:tcPr>
                    </a:tc>
                    <a:tc>
                      <a:txBody>
                        <a:bodyPr/>
                        <a:lstStyle/>
                        <a:p>
                          <a:pPr algn="ctr"/>
                          <a:r>
                            <a:rPr lang="en-GB" sz="1200" dirty="0" smtClean="0"/>
                            <a:t>21.37</a:t>
                          </a:r>
                          <a:endParaRPr lang="en-GB" sz="1200" dirty="0"/>
                        </a:p>
                      </a:txBody>
                      <a:tcPr/>
                    </a:tc>
                    <a:tc>
                      <a:txBody>
                        <a:bodyPr/>
                        <a:lstStyle/>
                        <a:p>
                          <a:pPr algn="ctr"/>
                          <a:r>
                            <a:rPr lang="en-GB" sz="1200" dirty="0" smtClean="0"/>
                            <a:t>12.39</a:t>
                          </a:r>
                          <a:endParaRPr lang="en-GB" sz="1200" dirty="0"/>
                        </a:p>
                      </a:txBody>
                      <a:tcPr/>
                    </a:tc>
                    <a:tc>
                      <a:txBody>
                        <a:bodyPr/>
                        <a:lstStyle/>
                        <a:p>
                          <a:pPr algn="ctr"/>
                          <a:r>
                            <a:rPr lang="en-GB" sz="1200" dirty="0" smtClean="0"/>
                            <a:t>41.78</a:t>
                          </a:r>
                          <a:endParaRPr lang="en-GB" sz="1200" dirty="0"/>
                        </a:p>
                      </a:txBody>
                      <a:tcPr/>
                    </a:tc>
                    <a:tc>
                      <a:txBody>
                        <a:bodyPr/>
                        <a:lstStyle/>
                        <a:p>
                          <a:pPr algn="ctr"/>
                          <a:r>
                            <a:rPr lang="en-GB" sz="1200" dirty="0" smtClean="0"/>
                            <a:t>17.51</a:t>
                          </a:r>
                          <a:endParaRPr lang="en-GB" sz="1200" dirty="0"/>
                        </a:p>
                      </a:txBody>
                      <a:tcPr/>
                    </a:tc>
                    <a:tc>
                      <a:txBody>
                        <a:bodyPr/>
                        <a:lstStyle/>
                        <a:p>
                          <a:pPr algn="ctr"/>
                          <a:r>
                            <a:rPr lang="en-GB" sz="1200" dirty="0" smtClean="0"/>
                            <a:t>14.17</a:t>
                          </a:r>
                          <a:endParaRPr lang="en-GB" sz="1200" dirty="0"/>
                        </a:p>
                      </a:txBody>
                      <a:tcPr/>
                    </a:tc>
                    <a:tc>
                      <a:txBody>
                        <a:bodyPr/>
                        <a:lstStyle/>
                        <a:p>
                          <a:pPr algn="ctr"/>
                          <a:r>
                            <a:rPr lang="en-GB" sz="1200" dirty="0" smtClean="0"/>
                            <a:t>107.22</a:t>
                          </a:r>
                          <a:endParaRPr lang="en-GB" sz="1200" dirty="0"/>
                        </a:p>
                      </a:txBody>
                      <a:tcPr/>
                    </a:tc>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251520" y="5235633"/>
                <a:ext cx="2880320" cy="1622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=5−2=3</m:t>
                      </m:r>
                    </m:oMath>
                  </m:oMathPara>
                </a14:m>
                <a:endParaRPr lang="en-GB" dirty="0"/>
              </a:p>
              <a:p>
                <a:r>
                  <a:rPr lang="en-GB" dirty="0"/>
                  <a:t>Critical value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𝜒</m:t>
                        </m:r>
                      </m:e>
                      <m:sub>
                        <m:r>
                          <a:rPr lang="en-GB" b="0" i="1" smtClean="0">
                            <a:latin typeface="Cambria Math" panose="02040503050406030204" pitchFamily="18" charset="0"/>
                          </a:rPr>
                          <m:t>3</m:t>
                        </m:r>
                      </m:sub>
                      <m:sup>
                        <m:r>
                          <a:rPr lang="en-GB" b="0" i="1" smtClean="0">
                            <a:latin typeface="Cambria Math" panose="02040503050406030204" pitchFamily="18" charset="0"/>
                          </a:rPr>
                          <m:t>2</m:t>
                        </m:r>
                      </m:sup>
                    </m:sSubSup>
                    <m:r>
                      <a:rPr lang="en-GB" b="0" i="1" smtClean="0">
                        <a:latin typeface="Cambria Math" panose="02040503050406030204" pitchFamily="18" charset="0"/>
                      </a:rPr>
                      <m:t>=7.815</m:t>
                    </m:r>
                  </m:oMath>
                </a14:m>
                <a:endParaRPr lang="en-GB"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f>
                            <m:fPr>
                              <m:ctrlPr>
                                <a:rPr lang="en-GB" i="1">
                                  <a:latin typeface="Cambria Math" panose="02040503050406030204" pitchFamily="18" charset="0"/>
                                </a:rPr>
                              </m:ctrlPr>
                            </m:fPr>
                            <m:num>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𝑂</m:t>
                                          </m:r>
                                        </m:e>
                                        <m:sub>
                                          <m:r>
                                            <a:rPr lang="en-GB" i="1">
                                              <a:latin typeface="Cambria Math" panose="02040503050406030204" pitchFamily="18" charset="0"/>
                                            </a:rPr>
                                            <m:t>𝑖</m:t>
                                          </m:r>
                                        </m:sub>
                                      </m:sSub>
                                    </m:e>
                                  </m:d>
                                </m:e>
                                <m:sup>
                                  <m:r>
                                    <a:rPr lang="en-GB" i="1">
                                      <a:latin typeface="Cambria Math" panose="02040503050406030204" pitchFamily="18" charset="0"/>
                                    </a:rPr>
                                    <m:t>2</m:t>
                                  </m:r>
                                </m:sup>
                              </m:sSup>
                            </m:num>
                            <m:den>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=107.22−100=7.22</m:t>
                      </m:r>
                    </m:oMath>
                  </m:oMathPara>
                </a14:m>
                <a:endParaRPr lang="en-GB" i="1" dirty="0"/>
              </a:p>
            </p:txBody>
          </p:sp>
        </mc:Choice>
        <mc:Fallback xmlns="">
          <p:sp>
            <p:nvSpPr>
              <p:cNvPr id="8" name="TextBox 7"/>
              <p:cNvSpPr txBox="1">
                <a:spLocks noRot="1" noChangeAspect="1" noMove="1" noResize="1" noEditPoints="1" noAdjustHandles="1" noChangeArrowheads="1" noChangeShapeType="1" noTextEdit="1"/>
              </p:cNvSpPr>
              <p:nvPr/>
            </p:nvSpPr>
            <p:spPr>
              <a:xfrm>
                <a:off x="251520" y="5235633"/>
                <a:ext cx="2880320" cy="1622367"/>
              </a:xfrm>
              <a:prstGeom prst="rect">
                <a:avLst/>
              </a:prstGeom>
              <a:blipFill rotWithShape="0">
                <a:blip r:embed="rId7"/>
                <a:stretch>
                  <a:fillRect l="-16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675468" y="6046816"/>
                <a:ext cx="5184576" cy="646331"/>
              </a:xfrm>
              <a:prstGeom prst="rect">
                <a:avLst/>
              </a:prstGeom>
              <a:noFill/>
            </p:spPr>
            <p:txBody>
              <a:bodyPr wrap="square" rtlCol="0">
                <a:spAutoFit/>
              </a:bodyPr>
              <a:lstStyle/>
              <a:p>
                <a:r>
                  <a:rPr lang="en-GB" dirty="0"/>
                  <a:t>7.22 &lt; 7.815</a:t>
                </a:r>
              </a:p>
              <a:p>
                <a:r>
                  <a:rPr lang="en-GB" dirty="0"/>
                  <a:t>You do not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Binomial is a suitable model.</a:t>
                </a:r>
              </a:p>
            </p:txBody>
          </p:sp>
        </mc:Choice>
        <mc:Fallback xmlns="">
          <p:sp>
            <p:nvSpPr>
              <p:cNvPr id="11" name="TextBox 10"/>
              <p:cNvSpPr txBox="1">
                <a:spLocks noRot="1" noChangeAspect="1" noMove="1" noResize="1" noEditPoints="1" noAdjustHandles="1" noChangeArrowheads="1" noChangeShapeType="1" noTextEdit="1"/>
              </p:cNvSpPr>
              <p:nvPr/>
            </p:nvSpPr>
            <p:spPr>
              <a:xfrm>
                <a:off x="3675468" y="6046816"/>
                <a:ext cx="5184576" cy="646331"/>
              </a:xfrm>
              <a:prstGeom prst="rect">
                <a:avLst/>
              </a:prstGeom>
              <a:blipFill rotWithShape="0">
                <a:blip r:embed="rId8"/>
                <a:stretch>
                  <a:fillRect l="-1059" t="-5660" b="-14151"/>
                </a:stretch>
              </a:blipFill>
            </p:spPr>
            <p:txBody>
              <a:bodyPr/>
              <a:lstStyle/>
              <a:p>
                <a:r>
                  <a:rPr lang="en-GB">
                    <a:noFill/>
                  </a:rPr>
                  <a:t> </a:t>
                </a:r>
              </a:p>
            </p:txBody>
          </p:sp>
        </mc:Fallback>
      </mc:AlternateContent>
      <p:sp>
        <p:nvSpPr>
          <p:cNvPr id="12" name="Rectangle 11"/>
          <p:cNvSpPr/>
          <p:nvPr/>
        </p:nvSpPr>
        <p:spPr>
          <a:xfrm>
            <a:off x="620880" y="4648253"/>
            <a:ext cx="3867993" cy="2666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620880" y="4914900"/>
            <a:ext cx="7754193" cy="2666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5508105" y="5181547"/>
            <a:ext cx="3500814" cy="4814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1381433" y="5235633"/>
            <a:ext cx="1462375" cy="2666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1763689" y="5557482"/>
            <a:ext cx="1584176" cy="2666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936226" y="5878215"/>
            <a:ext cx="1547542" cy="5393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827584" y="6466711"/>
            <a:ext cx="2088232" cy="326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3675468" y="6062226"/>
            <a:ext cx="4928980" cy="6309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827583" y="2886020"/>
            <a:ext cx="3598943" cy="459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6804248" y="3480196"/>
            <a:ext cx="2588281" cy="48389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cxnSp>
        <p:nvCxnSpPr>
          <p:cNvPr id="23" name="Straight Arrow Connector 22"/>
          <p:cNvCxnSpPr/>
          <p:nvPr/>
        </p:nvCxnSpPr>
        <p:spPr>
          <a:xfrm flipV="1">
            <a:off x="2987824" y="5235633"/>
            <a:ext cx="1583604" cy="13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Slide Number Placeholder 2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245</a:t>
            </a:fld>
            <a:endParaRPr lang="en-GB"/>
          </a:p>
        </p:txBody>
      </p:sp>
    </p:spTree>
    <p:extLst>
      <p:ext uri="{BB962C8B-B14F-4D97-AF65-F5344CB8AC3E}">
        <p14:creationId xmlns:p14="http://schemas.microsoft.com/office/powerpoint/2010/main" val="4105933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32" restart="whenNotActive" fill="hold" evtFilter="cancelBubble" nodeType="interactiveSeq">
                <p:stCondLst>
                  <p:cond evt="onClick" delay="0">
                    <p:tgtEl>
                      <p:spTgt spid="17"/>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38" restart="whenNotActive" fill="hold" evtFilter="cancelBubble" nodeType="interactiveSeq">
                <p:stCondLst>
                  <p:cond evt="onClick" delay="0">
                    <p:tgtEl>
                      <p:spTgt spid="18"/>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44" restart="whenNotActive" fill="hold" evtFilter="cancelBubble" nodeType="interactiveSeq">
                <p:stCondLst>
                  <p:cond evt="onClick" delay="0">
                    <p:tgtEl>
                      <p:spTgt spid="19"/>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50" restart="whenNotActive" fill="hold" evtFilter="cancelBubble" nodeType="interactiveSeq">
                <p:stCondLst>
                  <p:cond evt="onClick" delay="0">
                    <p:tgtEl>
                      <p:spTgt spid="20"/>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56" restart="whenNotActive" fill="hold" evtFilter="cancelBubble" nodeType="interactiveSeq">
                <p:stCondLst>
                  <p:cond evt="onClick" delay="0">
                    <p:tgtEl>
                      <p:spTgt spid="21"/>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mc:AlternateContent xmlns:mc="http://schemas.openxmlformats.org/markup-compatibility/2006" xmlns:a14="http://schemas.microsoft.com/office/drawing/2010/main">
          <mc:Choice Requires="a14">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Quickfire </a:t>
                  </a:r>
                  <a14:m>
                    <m:oMath xmlns:m="http://schemas.openxmlformats.org/officeDocument/2006/math">
                      <m:r>
                        <a:rPr lang="en-GB" sz="3200" b="0" i="1" smtClean="0">
                          <a:latin typeface="Cambria Math" panose="02040503050406030204" pitchFamily="18" charset="0"/>
                        </a:rPr>
                        <m:t>𝑝</m:t>
                      </m:r>
                    </m:oMath>
                  </a14:m>
                  <a:r>
                    <a:rPr lang="en-GB" sz="3200" dirty="0"/>
                    <a:t> and </a:t>
                  </a:r>
                  <a14:m>
                    <m:oMath xmlns:m="http://schemas.openxmlformats.org/officeDocument/2006/math">
                      <m:r>
                        <a:rPr lang="en-GB" sz="3200" b="0" i="1" smtClean="0">
                          <a:latin typeface="Cambria Math" panose="02040503050406030204" pitchFamily="18" charset="0"/>
                        </a:rPr>
                        <m:t>𝜈</m:t>
                      </m:r>
                    </m:oMath>
                  </a14:m>
                  <a:endParaRPr lang="en-GB" sz="3200" dirty="0"/>
                </a:p>
              </p:txBody>
            </p:sp>
          </mc:Choice>
          <mc:Fallback xmlns="">
            <p:sp>
              <p:nvSpPr>
                <p:cNvPr id="3" name="TextBox 32"/>
                <p:cNvSpPr txBox="1">
                  <a:spLocks noRot="1" noChangeAspect="1" noMove="1" noResize="1" noEditPoints="1" noAdjustHandles="1" noChangeArrowheads="1" noChangeShapeType="1" noTextEdit="1"/>
                </p:cNvSpPr>
                <p:nvPr/>
              </p:nvSpPr>
              <p:spPr>
                <a:xfrm>
                  <a:off x="0" y="13335"/>
                  <a:ext cx="9144000" cy="599127"/>
                </a:xfrm>
                <a:prstGeom prst="rect">
                  <a:avLst/>
                </a:prstGeom>
                <a:blipFill rotWithShape="0">
                  <a:blip r:embed="rId2"/>
                  <a:stretch>
                    <a:fillRect t="-12245" b="-31633"/>
                  </a:stretch>
                </a:blipFill>
                <a:ln>
                  <a:noFill/>
                </a:ln>
              </p:spPr>
              <p:txBody>
                <a:bodyPr/>
                <a:lstStyle/>
                <a:p>
                  <a:r>
                    <a:rPr lang="en-GB">
                      <a:noFill/>
                    </a:rPr>
                    <a:t> </a:t>
                  </a:r>
                </a:p>
              </p:txBody>
            </p:sp>
          </mc:Fallback>
        </mc:AlternateContent>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251520" y="836712"/>
                <a:ext cx="8640960" cy="646331"/>
              </a:xfrm>
              <a:prstGeom prst="rect">
                <a:avLst/>
              </a:prstGeom>
              <a:noFill/>
            </p:spPr>
            <p:txBody>
              <a:bodyPr wrap="square" rtlCol="0">
                <a:spAutoFit/>
              </a:bodyPr>
              <a:lstStyle/>
              <a:p>
                <a:r>
                  <a:rPr lang="en-GB" dirty="0"/>
                  <a:t>The easiest way to remember how to calculate </a:t>
                </a:r>
                <a14:m>
                  <m:oMath xmlns:m="http://schemas.openxmlformats.org/officeDocument/2006/math">
                    <m:r>
                      <a:rPr lang="en-GB" b="0" i="1" smtClean="0">
                        <a:latin typeface="Cambria Math" panose="02040503050406030204" pitchFamily="18" charset="0"/>
                      </a:rPr>
                      <m:t>𝑝</m:t>
                    </m:r>
                  </m:oMath>
                </a14:m>
                <a:r>
                  <a:rPr lang="en-GB" dirty="0"/>
                  <a:t> is to find the mean of the table and then divide by the </a:t>
                </a:r>
                <a14:m>
                  <m:oMath xmlns:m="http://schemas.openxmlformats.org/officeDocument/2006/math">
                    <m:r>
                      <a:rPr lang="en-GB" b="0" i="1" smtClean="0">
                        <a:latin typeface="Cambria Math" panose="02040503050406030204" pitchFamily="18" charset="0"/>
                      </a:rPr>
                      <m:t>𝑛</m:t>
                    </m:r>
                  </m:oMath>
                </a14:m>
                <a:r>
                  <a:rPr lang="en-GB" dirty="0"/>
                  <a:t> of the Binomial.</a:t>
                </a:r>
              </a:p>
            </p:txBody>
          </p:sp>
        </mc:Choice>
        <mc:Fallback xmlns="">
          <p:sp>
            <p:nvSpPr>
              <p:cNvPr id="5" name="TextBox 4"/>
              <p:cNvSpPr txBox="1">
                <a:spLocks noRot="1" noChangeAspect="1" noMove="1" noResize="1" noEditPoints="1" noAdjustHandles="1" noChangeArrowheads="1" noChangeShapeType="1" noTextEdit="1"/>
              </p:cNvSpPr>
              <p:nvPr/>
            </p:nvSpPr>
            <p:spPr>
              <a:xfrm>
                <a:off x="251520" y="836712"/>
                <a:ext cx="8640960" cy="646331"/>
              </a:xfrm>
              <a:prstGeom prst="rect">
                <a:avLst/>
              </a:prstGeom>
              <a:blipFill rotWithShape="0">
                <a:blip r:embed="rId3"/>
                <a:stretch>
                  <a:fillRect l="-564"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899592" y="2171144"/>
              <a:ext cx="2395917" cy="889000"/>
            </p:xfrm>
            <a:graphic>
              <a:graphicData uri="http://schemas.openxmlformats.org/drawingml/2006/table">
                <a:tbl>
                  <a:tblPr firstCol="1" bandRow="1">
                    <a:tableStyleId>{5940675A-B579-460E-94D1-54222C63F5DA}</a:tableStyleId>
                  </a:tblPr>
                  <a:tblGrid>
                    <a:gridCol w="1185291">
                      <a:extLst>
                        <a:ext uri="{9D8B030D-6E8A-4147-A177-3AD203B41FA5}">
                          <a16:colId xmlns:a16="http://schemas.microsoft.com/office/drawing/2014/main" val="20000"/>
                        </a:ext>
                      </a:extLst>
                    </a:gridCol>
                    <a:gridCol w="403542">
                      <a:extLst>
                        <a:ext uri="{9D8B030D-6E8A-4147-A177-3AD203B41FA5}">
                          <a16:colId xmlns:a16="http://schemas.microsoft.com/office/drawing/2014/main" val="20001"/>
                        </a:ext>
                      </a:extLst>
                    </a:gridCol>
                    <a:gridCol w="403542">
                      <a:extLst>
                        <a:ext uri="{9D8B030D-6E8A-4147-A177-3AD203B41FA5}">
                          <a16:colId xmlns:a16="http://schemas.microsoft.com/office/drawing/2014/main" val="20002"/>
                        </a:ext>
                      </a:extLst>
                    </a:gridCol>
                    <a:gridCol w="403542">
                      <a:extLst>
                        <a:ext uri="{9D8B030D-6E8A-4147-A177-3AD203B41FA5}">
                          <a16:colId xmlns:a16="http://schemas.microsoft.com/office/drawing/2014/main" val="20003"/>
                        </a:ext>
                      </a:extLst>
                    </a:gridCol>
                  </a:tblGrid>
                  <a:tr h="370840">
                    <a:tc>
                      <a:txBody>
                        <a:bodyPr/>
                        <a:lstStyle/>
                        <a:p>
                          <a:r>
                            <a:rPr lang="en-GB" sz="1400" dirty="0"/>
                            <a:t>Num squirrels </a:t>
                          </a:r>
                          <a14:m>
                            <m:oMath xmlns:m="http://schemas.openxmlformats.org/officeDocument/2006/math">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𝑠</m:t>
                                  </m:r>
                                </m:e>
                              </m:d>
                            </m:oMath>
                          </a14:m>
                          <a:endParaRPr lang="en-GB" sz="1400" dirty="0"/>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extLst>
                      <a:ext uri="{0D108BD9-81ED-4DB2-BD59-A6C34878D82A}">
                        <a16:rowId xmlns:a16="http://schemas.microsoft.com/office/drawing/2014/main" val="10000"/>
                      </a:ext>
                    </a:extLst>
                  </a:tr>
                  <a:tr h="370840">
                    <a:tc>
                      <a:txBody>
                        <a:bodyPr/>
                        <a:lstStyle/>
                        <a:p>
                          <a:r>
                            <a:rPr lang="en-GB" sz="1400" dirty="0"/>
                            <a:t>Freq</a:t>
                          </a:r>
                          <a:r>
                            <a:rPr lang="en-GB" sz="1400" baseline="0" dirty="0"/>
                            <a:t> (</a:t>
                          </a:r>
                          <a14:m>
                            <m:oMath xmlns:m="http://schemas.openxmlformats.org/officeDocument/2006/math">
                              <m:r>
                                <a:rPr lang="en-GB" sz="1400" b="0" i="1" baseline="0" smtClean="0">
                                  <a:latin typeface="Cambria Math" panose="02040503050406030204" pitchFamily="18" charset="0"/>
                                </a:rPr>
                                <m:t>𝑓</m:t>
                              </m:r>
                            </m:oMath>
                          </a14:m>
                          <a:r>
                            <a:rPr lang="en-GB" sz="1400" dirty="0"/>
                            <a:t>)</a:t>
                          </a:r>
                        </a:p>
                      </a:txBody>
                      <a:tcPr/>
                    </a:tc>
                    <a:tc>
                      <a:txBody>
                        <a:bodyPr/>
                        <a:lstStyle/>
                        <a:p>
                          <a:pPr algn="ctr"/>
                          <a:r>
                            <a:rPr lang="en-GB" sz="1400" dirty="0"/>
                            <a:t>3</a:t>
                          </a:r>
                        </a:p>
                      </a:txBody>
                      <a:tcPr/>
                    </a:tc>
                    <a:tc>
                      <a:txBody>
                        <a:bodyPr/>
                        <a:lstStyle/>
                        <a:p>
                          <a:pPr algn="ctr"/>
                          <a:r>
                            <a:rPr lang="en-GB" sz="1400" dirty="0"/>
                            <a:t>2</a:t>
                          </a:r>
                        </a:p>
                      </a:txBody>
                      <a:tcPr/>
                    </a:tc>
                    <a:tc>
                      <a:txBody>
                        <a:bodyPr/>
                        <a:lstStyle/>
                        <a:p>
                          <a:pPr algn="ctr"/>
                          <a:r>
                            <a:rPr lang="en-GB" sz="1400" dirty="0"/>
                            <a:t>5</a:t>
                          </a:r>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870036287"/>
                  </p:ext>
                </p:extLst>
              </p:nvPr>
            </p:nvGraphicFramePr>
            <p:xfrm>
              <a:off x="899592" y="2171144"/>
              <a:ext cx="2395917" cy="889000"/>
            </p:xfrm>
            <a:graphic>
              <a:graphicData uri="http://schemas.openxmlformats.org/drawingml/2006/table">
                <a:tbl>
                  <a:tblPr firstCol="1" bandRow="1">
                    <a:tableStyleId>{5940675A-B579-460E-94D1-54222C63F5DA}</a:tableStyleId>
                  </a:tblPr>
                  <a:tblGrid>
                    <a:gridCol w="1185291"/>
                    <a:gridCol w="403542"/>
                    <a:gridCol w="403542"/>
                    <a:gridCol w="403542"/>
                  </a:tblGrid>
                  <a:tr h="518160">
                    <a:tc>
                      <a:txBody>
                        <a:bodyPr/>
                        <a:lstStyle/>
                        <a:p>
                          <a:endParaRPr lang="en-US"/>
                        </a:p>
                      </a:txBody>
                      <a:tcPr>
                        <a:blipFill rotWithShape="0">
                          <a:blip r:embed="rId4"/>
                          <a:stretch>
                            <a:fillRect l="-513" t="-2353" r="-103077" b="-75294"/>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r>
                  <a:tr h="370840">
                    <a:tc>
                      <a:txBody>
                        <a:bodyPr/>
                        <a:lstStyle/>
                        <a:p>
                          <a:endParaRPr lang="en-US"/>
                        </a:p>
                      </a:txBody>
                      <a:tcPr>
                        <a:blipFill rotWithShape="0">
                          <a:blip r:embed="rId4"/>
                          <a:stretch>
                            <a:fillRect l="-513" t="-142623" r="-103077" b="-4918"/>
                          </a:stretch>
                        </a:blipFill>
                      </a:tcPr>
                    </a:tc>
                    <a:tc>
                      <a:txBody>
                        <a:bodyPr/>
                        <a:lstStyle/>
                        <a:p>
                          <a:pPr algn="ctr"/>
                          <a:r>
                            <a:rPr lang="en-GB" sz="1400" dirty="0" smtClean="0"/>
                            <a:t>3</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5</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3995936" y="2197753"/>
                <a:ext cx="1800200"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a:rPr>
                            <m:t>𝟏</m:t>
                          </m:r>
                          <m:r>
                            <a:rPr lang="en-GB" b="1" i="1" smtClean="0">
                              <a:latin typeface="Cambria Math"/>
                            </a:rPr>
                            <m:t>.</m:t>
                          </m:r>
                          <m:r>
                            <a:rPr lang="en-GB" b="1" i="1" smtClean="0">
                              <a:latin typeface="Cambria Math"/>
                            </a:rPr>
                            <m:t>𝟐</m:t>
                          </m:r>
                        </m:num>
                        <m:den>
                          <m:r>
                            <a:rPr lang="en-GB" b="1" i="1" smtClean="0">
                              <a:latin typeface="Cambria Math" panose="02040503050406030204" pitchFamily="18" charset="0"/>
                            </a:rPr>
                            <m:t>𝟐</m:t>
                          </m:r>
                        </m:den>
                      </m:f>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a:rPr>
                        <m:t>𝟔</m:t>
                      </m:r>
                    </m:oMath>
                  </m:oMathPara>
                </a14:m>
                <a:endParaRPr lang="en-GB" b="1" dirty="0"/>
              </a:p>
            </p:txBody>
          </p:sp>
        </mc:Choice>
        <mc:Fallback xmlns="">
          <p:sp>
            <p:nvSpPr>
              <p:cNvPr id="7" name="TextBox 6"/>
              <p:cNvSpPr txBox="1">
                <a:spLocks noRot="1" noChangeAspect="1" noMove="1" noResize="1" noEditPoints="1" noAdjustHandles="1" noChangeArrowheads="1" noChangeShapeType="1" noTextEdit="1"/>
              </p:cNvSpPr>
              <p:nvPr/>
            </p:nvSpPr>
            <p:spPr>
              <a:xfrm>
                <a:off x="3995936" y="2197753"/>
                <a:ext cx="1800200" cy="610936"/>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899592" y="3323272"/>
              <a:ext cx="2563782" cy="889000"/>
            </p:xfrm>
            <a:graphic>
              <a:graphicData uri="http://schemas.openxmlformats.org/drawingml/2006/table">
                <a:tbl>
                  <a:tblPr firstCol="1" bandRow="1">
                    <a:tableStyleId>{5940675A-B579-460E-94D1-54222C63F5DA}</a:tableStyleId>
                  </a:tblPr>
                  <a:tblGrid>
                    <a:gridCol w="1151522">
                      <a:extLst>
                        <a:ext uri="{9D8B030D-6E8A-4147-A177-3AD203B41FA5}">
                          <a16:colId xmlns:a16="http://schemas.microsoft.com/office/drawing/2014/main" val="20000"/>
                        </a:ext>
                      </a:extLst>
                    </a:gridCol>
                    <a:gridCol w="288638">
                      <a:extLst>
                        <a:ext uri="{9D8B030D-6E8A-4147-A177-3AD203B41FA5}">
                          <a16:colId xmlns:a16="http://schemas.microsoft.com/office/drawing/2014/main" val="20001"/>
                        </a:ext>
                      </a:extLst>
                    </a:gridCol>
                    <a:gridCol w="360040">
                      <a:extLst>
                        <a:ext uri="{9D8B030D-6E8A-4147-A177-3AD203B41FA5}">
                          <a16:colId xmlns:a16="http://schemas.microsoft.com/office/drawing/2014/main" val="20002"/>
                        </a:ext>
                      </a:extLst>
                    </a:gridCol>
                    <a:gridCol w="360040">
                      <a:extLst>
                        <a:ext uri="{9D8B030D-6E8A-4147-A177-3AD203B41FA5}">
                          <a16:colId xmlns:a16="http://schemas.microsoft.com/office/drawing/2014/main" val="20003"/>
                        </a:ext>
                      </a:extLst>
                    </a:gridCol>
                    <a:gridCol w="403542">
                      <a:extLst>
                        <a:ext uri="{9D8B030D-6E8A-4147-A177-3AD203B41FA5}">
                          <a16:colId xmlns:a16="http://schemas.microsoft.com/office/drawing/2014/main" val="20004"/>
                        </a:ext>
                      </a:extLst>
                    </a:gridCol>
                  </a:tblGrid>
                  <a:tr h="370840">
                    <a:tc>
                      <a:txBody>
                        <a:bodyPr/>
                        <a:lstStyle/>
                        <a:p>
                          <a:r>
                            <a:rPr lang="en-GB" sz="1400" dirty="0"/>
                            <a:t>Dice outcome (</a:t>
                          </a:r>
                          <a14:m>
                            <m:oMath xmlns:m="http://schemas.openxmlformats.org/officeDocument/2006/math">
                              <m:r>
                                <a:rPr lang="en-GB" sz="1400" b="0" i="1" smtClean="0">
                                  <a:latin typeface="Cambria Math" panose="02040503050406030204" pitchFamily="18" charset="0"/>
                                </a:rPr>
                                <m:t>𝑑</m:t>
                              </m:r>
                            </m:oMath>
                          </a14:m>
                          <a:r>
                            <a:rPr lang="en-GB" sz="1400" dirty="0"/>
                            <a:t>)</a:t>
                          </a:r>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extLst>
                      <a:ext uri="{0D108BD9-81ED-4DB2-BD59-A6C34878D82A}">
                        <a16:rowId xmlns:a16="http://schemas.microsoft.com/office/drawing/2014/main" val="10000"/>
                      </a:ext>
                    </a:extLst>
                  </a:tr>
                  <a:tr h="370840">
                    <a:tc>
                      <a:txBody>
                        <a:bodyPr/>
                        <a:lstStyle/>
                        <a:p>
                          <a:r>
                            <a:rPr lang="en-GB" sz="1400" dirty="0"/>
                            <a:t>Freq</a:t>
                          </a:r>
                          <a:r>
                            <a:rPr lang="en-GB" sz="1400" baseline="0" dirty="0"/>
                            <a:t> (</a:t>
                          </a:r>
                          <a14:m>
                            <m:oMath xmlns:m="http://schemas.openxmlformats.org/officeDocument/2006/math">
                              <m:r>
                                <a:rPr lang="en-GB" sz="1400" b="0" i="1" baseline="0" smtClean="0">
                                  <a:latin typeface="Cambria Math" panose="02040503050406030204" pitchFamily="18" charset="0"/>
                                </a:rPr>
                                <m:t>𝑓</m:t>
                              </m:r>
                            </m:oMath>
                          </a14:m>
                          <a:r>
                            <a:rPr lang="en-GB" sz="1400" dirty="0"/>
                            <a:t>)</a:t>
                          </a:r>
                        </a:p>
                      </a:txBody>
                      <a:tcPr/>
                    </a:tc>
                    <a:tc>
                      <a:txBody>
                        <a:bodyPr/>
                        <a:lstStyle/>
                        <a:p>
                          <a:pPr algn="ctr"/>
                          <a:r>
                            <a:rPr lang="en-GB" sz="1400" dirty="0"/>
                            <a:t>4</a:t>
                          </a:r>
                        </a:p>
                      </a:txBody>
                      <a:tcPr/>
                    </a:tc>
                    <a:tc>
                      <a:txBody>
                        <a:bodyPr/>
                        <a:lstStyle/>
                        <a:p>
                          <a:pPr algn="ctr"/>
                          <a:r>
                            <a:rPr lang="en-GB" sz="1400" dirty="0"/>
                            <a:t>1</a:t>
                          </a:r>
                        </a:p>
                      </a:txBody>
                      <a:tcPr/>
                    </a:tc>
                    <a:tc>
                      <a:txBody>
                        <a:bodyPr/>
                        <a:lstStyle/>
                        <a:p>
                          <a:pPr algn="ctr"/>
                          <a:r>
                            <a:rPr lang="en-GB" sz="1400" dirty="0"/>
                            <a:t>5</a:t>
                          </a:r>
                        </a:p>
                      </a:txBody>
                      <a:tcPr/>
                    </a:tc>
                    <a:tc>
                      <a:txBody>
                        <a:bodyPr/>
                        <a:lstStyle/>
                        <a:p>
                          <a:pPr algn="ctr"/>
                          <a:r>
                            <a:rPr lang="en-GB" sz="1400" dirty="0"/>
                            <a:t>10</a:t>
                          </a:r>
                        </a:p>
                      </a:txBody>
                      <a:tcPr/>
                    </a:tc>
                    <a:extLst>
                      <a:ext uri="{0D108BD9-81ED-4DB2-BD59-A6C34878D82A}">
                        <a16:rowId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1015962485"/>
                  </p:ext>
                </p:extLst>
              </p:nvPr>
            </p:nvGraphicFramePr>
            <p:xfrm>
              <a:off x="899592" y="3323272"/>
              <a:ext cx="2563782" cy="889000"/>
            </p:xfrm>
            <a:graphic>
              <a:graphicData uri="http://schemas.openxmlformats.org/drawingml/2006/table">
                <a:tbl>
                  <a:tblPr firstCol="1" bandRow="1">
                    <a:tableStyleId>{5940675A-B579-460E-94D1-54222C63F5DA}</a:tableStyleId>
                  </a:tblPr>
                  <a:tblGrid>
                    <a:gridCol w="1151522"/>
                    <a:gridCol w="288638"/>
                    <a:gridCol w="360040"/>
                    <a:gridCol w="360040"/>
                    <a:gridCol w="403542"/>
                  </a:tblGrid>
                  <a:tr h="518160">
                    <a:tc>
                      <a:txBody>
                        <a:bodyPr/>
                        <a:lstStyle/>
                        <a:p>
                          <a:endParaRPr lang="en-US"/>
                        </a:p>
                      </a:txBody>
                      <a:tcPr>
                        <a:blipFill rotWithShape="0">
                          <a:blip r:embed="rId6"/>
                          <a:stretch>
                            <a:fillRect l="-526" t="-2353" r="-123158" b="-75294"/>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r>
                  <a:tr h="370840">
                    <a:tc>
                      <a:txBody>
                        <a:bodyPr/>
                        <a:lstStyle/>
                        <a:p>
                          <a:endParaRPr lang="en-US"/>
                        </a:p>
                      </a:txBody>
                      <a:tcPr>
                        <a:blipFill rotWithShape="0">
                          <a:blip r:embed="rId6"/>
                          <a:stretch>
                            <a:fillRect l="-526" t="-142623" r="-123158" b="-4918"/>
                          </a:stretch>
                        </a:blipFill>
                      </a:tcPr>
                    </a:tc>
                    <a:tc>
                      <a:txBody>
                        <a:bodyPr/>
                        <a:lstStyle/>
                        <a:p>
                          <a:pPr algn="ctr"/>
                          <a:r>
                            <a:rPr lang="en-GB" sz="1400" dirty="0" smtClean="0"/>
                            <a:t>4</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10</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6300192" y="2318555"/>
                <a:ext cx="1800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m:t>
                      </m:r>
                      <m:r>
                        <a:rPr lang="en-GB" b="1" i="1" smtClean="0">
                          <a:latin typeface="Cambria Math" panose="02040503050406030204" pitchFamily="18" charset="0"/>
                        </a:rPr>
                        <m:t>𝟑</m:t>
                      </m:r>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𝟏</m:t>
                      </m:r>
                    </m:oMath>
                  </m:oMathPara>
                </a14:m>
                <a:endParaRPr lang="en-GB" b="1" dirty="0"/>
              </a:p>
            </p:txBody>
          </p:sp>
        </mc:Choice>
        <mc:Fallback xmlns="">
          <p:sp>
            <p:nvSpPr>
              <p:cNvPr id="9" name="TextBox 8"/>
              <p:cNvSpPr txBox="1">
                <a:spLocks noRot="1" noChangeAspect="1" noMove="1" noResize="1" noEditPoints="1" noAdjustHandles="1" noChangeArrowheads="1" noChangeShapeType="1" noTextEdit="1"/>
              </p:cNvSpPr>
              <p:nvPr/>
            </p:nvSpPr>
            <p:spPr>
              <a:xfrm>
                <a:off x="6300192" y="2318555"/>
                <a:ext cx="1800200" cy="369332"/>
              </a:xfrm>
              <a:prstGeom prst="rect">
                <a:avLst/>
              </a:prstGeom>
              <a:blipFill rotWithShape="0">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23928" y="3493897"/>
                <a:ext cx="2088232"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𝟎𝟓</m:t>
                          </m:r>
                        </m:num>
                        <m:den>
                          <m:r>
                            <a:rPr lang="en-GB" b="1" i="1" smtClean="0">
                              <a:latin typeface="Cambria Math" panose="02040503050406030204" pitchFamily="18" charset="0"/>
                            </a:rPr>
                            <m:t>𝟑</m:t>
                          </m:r>
                        </m:den>
                      </m:f>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𝟔𝟖𝟑</m:t>
                      </m:r>
                    </m:oMath>
                  </m:oMathPara>
                </a14:m>
                <a:endParaRPr lang="en-GB" b="1" dirty="0"/>
              </a:p>
            </p:txBody>
          </p:sp>
        </mc:Choice>
        <mc:Fallback xmlns="">
          <p:sp>
            <p:nvSpPr>
              <p:cNvPr id="10" name="TextBox 9"/>
              <p:cNvSpPr txBox="1">
                <a:spLocks noRot="1" noChangeAspect="1" noMove="1" noResize="1" noEditPoints="1" noAdjustHandles="1" noChangeArrowheads="1" noChangeShapeType="1" noTextEdit="1"/>
              </p:cNvSpPr>
              <p:nvPr/>
            </p:nvSpPr>
            <p:spPr>
              <a:xfrm>
                <a:off x="3923928" y="3493897"/>
                <a:ext cx="2088232" cy="618311"/>
              </a:xfrm>
              <a:prstGeom prst="rect">
                <a:avLst/>
              </a:prstGeom>
              <a:blipFill rotWithShape="0">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00192" y="3618386"/>
                <a:ext cx="1800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m:t>
                      </m:r>
                      <m:r>
                        <a:rPr lang="en-GB" b="1" i="1" smtClean="0">
                          <a:latin typeface="Cambria Math" panose="02040503050406030204" pitchFamily="18" charset="0"/>
                        </a:rPr>
                        <m:t>𝟒</m:t>
                      </m:r>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𝟐</m:t>
                      </m:r>
                    </m:oMath>
                  </m:oMathPara>
                </a14:m>
                <a:endParaRPr lang="en-GB"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6300192" y="3618386"/>
                <a:ext cx="1800200" cy="369332"/>
              </a:xfrm>
              <a:prstGeom prst="rect">
                <a:avLst/>
              </a:prstGeom>
              <a:blipFill rotWithShape="0">
                <a:blip r:embed="rId9"/>
                <a:stretch>
                  <a:fillRect/>
                </a:stretch>
              </a:blipFill>
            </p:spPr>
            <p:txBody>
              <a:bodyPr/>
              <a:lstStyle/>
              <a:p>
                <a:r>
                  <a:rPr lang="en-GB">
                    <a:noFill/>
                  </a:rPr>
                  <a:t> </a:t>
                </a:r>
              </a:p>
            </p:txBody>
          </p:sp>
        </mc:Fallback>
      </mc:AlternateContent>
      <p:sp>
        <p:nvSpPr>
          <p:cNvPr id="12" name="Rectangle 11"/>
          <p:cNvSpPr/>
          <p:nvPr/>
        </p:nvSpPr>
        <p:spPr>
          <a:xfrm>
            <a:off x="4593504" y="2181649"/>
            <a:ext cx="1512168" cy="5954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4462458" y="3486159"/>
            <a:ext cx="1512168" cy="5954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6876256" y="2181650"/>
            <a:ext cx="1512168" cy="5954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6876256" y="3475718"/>
            <a:ext cx="1512168" cy="5954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cxnSp>
        <p:nvCxnSpPr>
          <p:cNvPr id="17" name="Straight Connector 16"/>
          <p:cNvCxnSpPr/>
          <p:nvPr/>
        </p:nvCxnSpPr>
        <p:spPr>
          <a:xfrm>
            <a:off x="539552" y="3212976"/>
            <a:ext cx="7992888" cy="0"/>
          </a:xfrm>
          <a:prstGeom prst="line">
            <a:avLst/>
          </a:prstGeom>
        </p:spPr>
        <p:style>
          <a:lnRef idx="1">
            <a:schemeClr val="dk1"/>
          </a:lnRef>
          <a:fillRef idx="0">
            <a:schemeClr val="dk1"/>
          </a:fillRef>
          <a:effectRef idx="0">
            <a:schemeClr val="dk1"/>
          </a:effectRef>
          <a:fontRef idx="minor">
            <a:schemeClr val="tx1"/>
          </a:fontRef>
        </p:style>
      </p:cxnSp>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246</a:t>
            </a:fld>
            <a:endParaRPr lang="en-GB"/>
          </a:p>
        </p:txBody>
      </p:sp>
    </p:spTree>
    <p:extLst>
      <p:ext uri="{BB962C8B-B14F-4D97-AF65-F5344CB8AC3E}">
        <p14:creationId xmlns:p14="http://schemas.microsoft.com/office/powerpoint/2010/main" val="18786218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2" grpId="0" animBg="1"/>
      <p:bldP spid="13" grpId="0" animBg="1"/>
      <p:bldP spid="14" grpId="0" animBg="1"/>
      <p:bldP spid="1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818309" y="3068960"/>
            <a:ext cx="3344195" cy="985861"/>
          </a:xfrm>
          <a:prstGeom prst="rect">
            <a:avLst/>
          </a:prstGeom>
        </p:spPr>
      </p:pic>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Ye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 name="Picture 4"/>
          <p:cNvPicPr>
            <a:picLocks noChangeAspect="1"/>
          </p:cNvPicPr>
          <p:nvPr/>
        </p:nvPicPr>
        <p:blipFill>
          <a:blip r:embed="rId3"/>
          <a:stretch>
            <a:fillRect/>
          </a:stretch>
        </p:blipFill>
        <p:spPr>
          <a:xfrm>
            <a:off x="179512" y="1220035"/>
            <a:ext cx="5616624" cy="4443532"/>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stretch>
            <a:fillRect/>
          </a:stretch>
        </p:blipFill>
        <p:spPr>
          <a:xfrm>
            <a:off x="6012160" y="4427845"/>
            <a:ext cx="2857500" cy="533400"/>
          </a:xfrm>
          <a:prstGeom prst="rect">
            <a:avLst/>
          </a:prstGeom>
        </p:spPr>
      </p:pic>
      <p:pic>
        <p:nvPicPr>
          <p:cNvPr id="12" name="Picture 11"/>
          <p:cNvPicPr>
            <a:picLocks noChangeAspect="1"/>
          </p:cNvPicPr>
          <p:nvPr/>
        </p:nvPicPr>
        <p:blipFill>
          <a:blip r:embed="rId5"/>
          <a:stretch>
            <a:fillRect/>
          </a:stretch>
        </p:blipFill>
        <p:spPr>
          <a:xfrm>
            <a:off x="4499991" y="5654239"/>
            <a:ext cx="4613643" cy="1157143"/>
          </a:xfrm>
          <a:prstGeom prst="rect">
            <a:avLst/>
          </a:prstGeom>
        </p:spPr>
      </p:pic>
      <p:pic>
        <p:nvPicPr>
          <p:cNvPr id="13" name="Picture 12"/>
          <p:cNvPicPr>
            <a:picLocks noChangeAspect="1"/>
          </p:cNvPicPr>
          <p:nvPr/>
        </p:nvPicPr>
        <p:blipFill>
          <a:blip r:embed="rId6"/>
          <a:stretch>
            <a:fillRect/>
          </a:stretch>
        </p:blipFill>
        <p:spPr>
          <a:xfrm>
            <a:off x="5796136" y="5032371"/>
            <a:ext cx="3347864" cy="565518"/>
          </a:xfrm>
          <a:prstGeom prst="rect">
            <a:avLst/>
          </a:prstGeom>
        </p:spPr>
      </p:pic>
      <p:sp>
        <p:nvSpPr>
          <p:cNvPr id="14" name="Rectangle 13"/>
          <p:cNvSpPr/>
          <p:nvPr/>
        </p:nvSpPr>
        <p:spPr>
          <a:xfrm>
            <a:off x="6084168" y="3080341"/>
            <a:ext cx="3078336" cy="10308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4470400" y="4411463"/>
            <a:ext cx="4643232" cy="2446537"/>
          </a:xfrm>
          <a:custGeom>
            <a:avLst/>
            <a:gdLst>
              <a:gd name="connsiteX0" fmla="*/ 0 w 3293465"/>
              <a:gd name="connsiteY0" fmla="*/ 0 h 2446537"/>
              <a:gd name="connsiteX1" fmla="*/ 3293465 w 3293465"/>
              <a:gd name="connsiteY1" fmla="*/ 0 h 2446537"/>
              <a:gd name="connsiteX2" fmla="*/ 3293465 w 3293465"/>
              <a:gd name="connsiteY2" fmla="*/ 2446537 h 2446537"/>
              <a:gd name="connsiteX3" fmla="*/ 0 w 3293465"/>
              <a:gd name="connsiteY3" fmla="*/ 2446537 h 2446537"/>
              <a:gd name="connsiteX4" fmla="*/ 0 w 3293465"/>
              <a:gd name="connsiteY4" fmla="*/ 0 h 2446537"/>
              <a:gd name="connsiteX0" fmla="*/ 3568 w 3297033"/>
              <a:gd name="connsiteY0" fmla="*/ 0 h 2446537"/>
              <a:gd name="connsiteX1" fmla="*/ 3297033 w 3297033"/>
              <a:gd name="connsiteY1" fmla="*/ 0 h 2446537"/>
              <a:gd name="connsiteX2" fmla="*/ 3297033 w 3297033"/>
              <a:gd name="connsiteY2" fmla="*/ 2446537 h 2446537"/>
              <a:gd name="connsiteX3" fmla="*/ 3568 w 3297033"/>
              <a:gd name="connsiteY3" fmla="*/ 2446537 h 2446537"/>
              <a:gd name="connsiteX4" fmla="*/ 0 w 3297033"/>
              <a:gd name="connsiteY4" fmla="*/ 1278137 h 2446537"/>
              <a:gd name="connsiteX5" fmla="*/ 3568 w 3297033"/>
              <a:gd name="connsiteY5" fmla="*/ 0 h 2446537"/>
              <a:gd name="connsiteX0" fmla="*/ 249319 w 3542784"/>
              <a:gd name="connsiteY0" fmla="*/ 0 h 2446537"/>
              <a:gd name="connsiteX1" fmla="*/ 3542784 w 3542784"/>
              <a:gd name="connsiteY1" fmla="*/ 0 h 2446537"/>
              <a:gd name="connsiteX2" fmla="*/ 3542784 w 3542784"/>
              <a:gd name="connsiteY2" fmla="*/ 2446537 h 2446537"/>
              <a:gd name="connsiteX3" fmla="*/ 249319 w 3542784"/>
              <a:gd name="connsiteY3" fmla="*/ 2446537 h 2446537"/>
              <a:gd name="connsiteX4" fmla="*/ 233051 w 3542784"/>
              <a:gd name="connsiteY4" fmla="*/ 1557537 h 2446537"/>
              <a:gd name="connsiteX5" fmla="*/ 245751 w 3542784"/>
              <a:gd name="connsiteY5" fmla="*/ 1278137 h 2446537"/>
              <a:gd name="connsiteX6" fmla="*/ 249319 w 3542784"/>
              <a:gd name="connsiteY6" fmla="*/ 0 h 2446537"/>
              <a:gd name="connsiteX0" fmla="*/ 1286268 w 4579733"/>
              <a:gd name="connsiteY0" fmla="*/ 0 h 2446537"/>
              <a:gd name="connsiteX1" fmla="*/ 4579733 w 4579733"/>
              <a:gd name="connsiteY1" fmla="*/ 0 h 2446537"/>
              <a:gd name="connsiteX2" fmla="*/ 4579733 w 4579733"/>
              <a:gd name="connsiteY2" fmla="*/ 2446537 h 2446537"/>
              <a:gd name="connsiteX3" fmla="*/ 1286268 w 4579733"/>
              <a:gd name="connsiteY3" fmla="*/ 2446537 h 2446537"/>
              <a:gd name="connsiteX4" fmla="*/ 0 w 4579733"/>
              <a:gd name="connsiteY4" fmla="*/ 1328937 h 2446537"/>
              <a:gd name="connsiteX5" fmla="*/ 1282700 w 4579733"/>
              <a:gd name="connsiteY5" fmla="*/ 1278137 h 2446537"/>
              <a:gd name="connsiteX6" fmla="*/ 1286268 w 4579733"/>
              <a:gd name="connsiteY6" fmla="*/ 0 h 2446537"/>
              <a:gd name="connsiteX0" fmla="*/ 1286268 w 4579733"/>
              <a:gd name="connsiteY0" fmla="*/ 0 h 2446537"/>
              <a:gd name="connsiteX1" fmla="*/ 4579733 w 4579733"/>
              <a:gd name="connsiteY1" fmla="*/ 0 h 2446537"/>
              <a:gd name="connsiteX2" fmla="*/ 4579733 w 4579733"/>
              <a:gd name="connsiteY2" fmla="*/ 2446537 h 2446537"/>
              <a:gd name="connsiteX3" fmla="*/ 1286268 w 4579733"/>
              <a:gd name="connsiteY3" fmla="*/ 2446537 h 2446537"/>
              <a:gd name="connsiteX4" fmla="*/ 0 w 4579733"/>
              <a:gd name="connsiteY4" fmla="*/ 1328937 h 2446537"/>
              <a:gd name="connsiteX5" fmla="*/ 1282700 w 4579733"/>
              <a:gd name="connsiteY5" fmla="*/ 1278137 h 2446537"/>
              <a:gd name="connsiteX6" fmla="*/ 1286268 w 4579733"/>
              <a:gd name="connsiteY6" fmla="*/ 0 h 2446537"/>
              <a:gd name="connsiteX0" fmla="*/ 1286268 w 4579733"/>
              <a:gd name="connsiteY0" fmla="*/ 0 h 2446537"/>
              <a:gd name="connsiteX1" fmla="*/ 4579733 w 4579733"/>
              <a:gd name="connsiteY1" fmla="*/ 0 h 2446537"/>
              <a:gd name="connsiteX2" fmla="*/ 4579733 w 4579733"/>
              <a:gd name="connsiteY2" fmla="*/ 2446537 h 2446537"/>
              <a:gd name="connsiteX3" fmla="*/ 1286268 w 4579733"/>
              <a:gd name="connsiteY3" fmla="*/ 2446537 h 2446537"/>
              <a:gd name="connsiteX4" fmla="*/ 0 w 4579733"/>
              <a:gd name="connsiteY4" fmla="*/ 1328937 h 2446537"/>
              <a:gd name="connsiteX5" fmla="*/ 1282700 w 4579733"/>
              <a:gd name="connsiteY5" fmla="*/ 1278137 h 2446537"/>
              <a:gd name="connsiteX6" fmla="*/ 1286268 w 4579733"/>
              <a:gd name="connsiteY6" fmla="*/ 0 h 2446537"/>
              <a:gd name="connsiteX0" fmla="*/ 1286268 w 4579733"/>
              <a:gd name="connsiteY0" fmla="*/ 0 h 2446537"/>
              <a:gd name="connsiteX1" fmla="*/ 4579733 w 4579733"/>
              <a:gd name="connsiteY1" fmla="*/ 0 h 2446537"/>
              <a:gd name="connsiteX2" fmla="*/ 4579733 w 4579733"/>
              <a:gd name="connsiteY2" fmla="*/ 2446537 h 2446537"/>
              <a:gd name="connsiteX3" fmla="*/ 1286268 w 4579733"/>
              <a:gd name="connsiteY3" fmla="*/ 2446537 h 2446537"/>
              <a:gd name="connsiteX4" fmla="*/ 0 w 4579733"/>
              <a:gd name="connsiteY4" fmla="*/ 1328937 h 2446537"/>
              <a:gd name="connsiteX5" fmla="*/ 1282700 w 4579733"/>
              <a:gd name="connsiteY5" fmla="*/ 1278137 h 2446537"/>
              <a:gd name="connsiteX6" fmla="*/ 1286268 w 4579733"/>
              <a:gd name="connsiteY6" fmla="*/ 0 h 2446537"/>
              <a:gd name="connsiteX0" fmla="*/ 1286268 w 4579733"/>
              <a:gd name="connsiteY0" fmla="*/ 0 h 2446537"/>
              <a:gd name="connsiteX1" fmla="*/ 4579733 w 4579733"/>
              <a:gd name="connsiteY1" fmla="*/ 0 h 2446537"/>
              <a:gd name="connsiteX2" fmla="*/ 4579733 w 4579733"/>
              <a:gd name="connsiteY2" fmla="*/ 2446537 h 2446537"/>
              <a:gd name="connsiteX3" fmla="*/ 1286268 w 4579733"/>
              <a:gd name="connsiteY3" fmla="*/ 2446537 h 2446537"/>
              <a:gd name="connsiteX4" fmla="*/ 622301 w 4579733"/>
              <a:gd name="connsiteY4" fmla="*/ 1900437 h 2446537"/>
              <a:gd name="connsiteX5" fmla="*/ 0 w 4579733"/>
              <a:gd name="connsiteY5" fmla="*/ 1328937 h 2446537"/>
              <a:gd name="connsiteX6" fmla="*/ 1282700 w 4579733"/>
              <a:gd name="connsiteY6" fmla="*/ 1278137 h 2446537"/>
              <a:gd name="connsiteX7" fmla="*/ 1286268 w 4579733"/>
              <a:gd name="connsiteY7" fmla="*/ 0 h 2446537"/>
              <a:gd name="connsiteX0" fmla="*/ 1349767 w 4643232"/>
              <a:gd name="connsiteY0" fmla="*/ 0 h 2446537"/>
              <a:gd name="connsiteX1" fmla="*/ 4643232 w 4643232"/>
              <a:gd name="connsiteY1" fmla="*/ 0 h 2446537"/>
              <a:gd name="connsiteX2" fmla="*/ 4643232 w 4643232"/>
              <a:gd name="connsiteY2" fmla="*/ 2446537 h 2446537"/>
              <a:gd name="connsiteX3" fmla="*/ 1349767 w 4643232"/>
              <a:gd name="connsiteY3" fmla="*/ 2446537 h 2446537"/>
              <a:gd name="connsiteX4" fmla="*/ 0 w 4643232"/>
              <a:gd name="connsiteY4" fmla="*/ 2433837 h 2446537"/>
              <a:gd name="connsiteX5" fmla="*/ 63499 w 4643232"/>
              <a:gd name="connsiteY5" fmla="*/ 1328937 h 2446537"/>
              <a:gd name="connsiteX6" fmla="*/ 1346199 w 4643232"/>
              <a:gd name="connsiteY6" fmla="*/ 1278137 h 2446537"/>
              <a:gd name="connsiteX7" fmla="*/ 1349767 w 4643232"/>
              <a:gd name="connsiteY7" fmla="*/ 0 h 24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3232" h="2446537">
                <a:moveTo>
                  <a:pt x="1349767" y="0"/>
                </a:moveTo>
                <a:lnTo>
                  <a:pt x="4643232" y="0"/>
                </a:lnTo>
                <a:lnTo>
                  <a:pt x="4643232" y="2446537"/>
                </a:lnTo>
                <a:lnTo>
                  <a:pt x="1349767" y="2446537"/>
                </a:lnTo>
                <a:lnTo>
                  <a:pt x="0" y="2433837"/>
                </a:lnTo>
                <a:lnTo>
                  <a:pt x="63499" y="1328937"/>
                </a:lnTo>
                <a:lnTo>
                  <a:pt x="1346199" y="1278137"/>
                </a:lnTo>
                <a:cubicBezTo>
                  <a:pt x="1347388" y="852091"/>
                  <a:pt x="1348578" y="426046"/>
                  <a:pt x="1349767" y="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247</a:t>
            </a:fld>
            <a:endParaRPr lang="en-GB"/>
          </a:p>
        </p:txBody>
      </p:sp>
    </p:spTree>
    <p:extLst>
      <p:ext uri="{BB962C8B-B14F-4D97-AF65-F5344CB8AC3E}">
        <p14:creationId xmlns:p14="http://schemas.microsoft.com/office/powerpoint/2010/main" val="31413744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4" grpId="0" animBg="1"/>
      <p:bldP spid="1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Testing a Poisson Distribution as Model</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7" name="TextBox 6"/>
          <p:cNvSpPr txBox="1"/>
          <p:nvPr/>
        </p:nvSpPr>
        <p:spPr>
          <a:xfrm>
            <a:off x="323528" y="764704"/>
            <a:ext cx="8496944" cy="203132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numbers of telephone calls arriving at an exchange in six-minute periods were recorded over a period of 8 hours, with the following results.</a:t>
            </a:r>
          </a:p>
          <a:p>
            <a:endParaRPr lang="en-GB" dirty="0"/>
          </a:p>
          <a:p>
            <a:endParaRPr lang="en-GB" dirty="0"/>
          </a:p>
          <a:p>
            <a:endParaRPr lang="en-GB" dirty="0"/>
          </a:p>
          <a:p>
            <a:endParaRPr lang="en-GB" dirty="0"/>
          </a:p>
          <a:p>
            <a:r>
              <a:rPr lang="en-GB" dirty="0"/>
              <a:t>Can these results be modelled by a Poisson distribution? Test at the 5% significance level.</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267744" y="1556792"/>
              <a:ext cx="4287074" cy="741680"/>
            </p:xfrm>
            <a:graphic>
              <a:graphicData uri="http://schemas.openxmlformats.org/drawingml/2006/table">
                <a:tbl>
                  <a:tblPr firstCol="1" bandRow="1">
                    <a:tableStyleId>{5940675A-B579-460E-94D1-54222C63F5DA}</a:tableStyleId>
                  </a:tblPr>
                  <a:tblGrid>
                    <a:gridCol w="1198118">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403542">
                      <a:extLst>
                        <a:ext uri="{9D8B030D-6E8A-4147-A177-3AD203B41FA5}">
                          <a16:colId xmlns:a16="http://schemas.microsoft.com/office/drawing/2014/main" val="20002"/>
                        </a:ext>
                      </a:extLst>
                    </a:gridCol>
                    <a:gridCol w="403542">
                      <a:extLst>
                        <a:ext uri="{9D8B030D-6E8A-4147-A177-3AD203B41FA5}">
                          <a16:colId xmlns:a16="http://schemas.microsoft.com/office/drawing/2014/main" val="20003"/>
                        </a:ext>
                      </a:extLst>
                    </a:gridCol>
                    <a:gridCol w="403542">
                      <a:extLst>
                        <a:ext uri="{9D8B030D-6E8A-4147-A177-3AD203B41FA5}">
                          <a16:colId xmlns:a16="http://schemas.microsoft.com/office/drawing/2014/main" val="20004"/>
                        </a:ext>
                      </a:extLst>
                    </a:gridCol>
                    <a:gridCol w="313055">
                      <a:extLst>
                        <a:ext uri="{9D8B030D-6E8A-4147-A177-3AD203B41FA5}">
                          <a16:colId xmlns:a16="http://schemas.microsoft.com/office/drawing/2014/main" val="20005"/>
                        </a:ext>
                      </a:extLst>
                    </a:gridCol>
                    <a:gridCol w="313055">
                      <a:extLst>
                        <a:ext uri="{9D8B030D-6E8A-4147-A177-3AD203B41FA5}">
                          <a16:colId xmlns:a16="http://schemas.microsoft.com/office/drawing/2014/main" val="20006"/>
                        </a:ext>
                      </a:extLst>
                    </a:gridCol>
                    <a:gridCol w="313055">
                      <a:extLst>
                        <a:ext uri="{9D8B030D-6E8A-4147-A177-3AD203B41FA5}">
                          <a16:colId xmlns:a16="http://schemas.microsoft.com/office/drawing/2014/main" val="20007"/>
                        </a:ext>
                      </a:extLst>
                    </a:gridCol>
                    <a:gridCol w="313055">
                      <a:extLst>
                        <a:ext uri="{9D8B030D-6E8A-4147-A177-3AD203B41FA5}">
                          <a16:colId xmlns:a16="http://schemas.microsoft.com/office/drawing/2014/main" val="20008"/>
                        </a:ext>
                      </a:extLst>
                    </a:gridCol>
                    <a:gridCol w="313055">
                      <a:extLst>
                        <a:ext uri="{9D8B030D-6E8A-4147-A177-3AD203B41FA5}">
                          <a16:colId xmlns:a16="http://schemas.microsoft.com/office/drawing/2014/main" val="20009"/>
                        </a:ext>
                      </a:extLst>
                    </a:gridCol>
                  </a:tblGrid>
                  <a:tr h="370840">
                    <a:tc>
                      <a:txBody>
                        <a:bodyPr/>
                        <a:lstStyle/>
                        <a:p>
                          <a:r>
                            <a:rPr lang="en-GB" sz="1400" dirty="0"/>
                            <a:t>Num</a:t>
                          </a:r>
                          <a:r>
                            <a:rPr lang="en-GB" sz="1400" baseline="0" dirty="0"/>
                            <a:t> calls </a:t>
                          </a:r>
                          <a14:m>
                            <m:oMath xmlns:m="http://schemas.openxmlformats.org/officeDocument/2006/math">
                              <m:d>
                                <m:dPr>
                                  <m:ctrlPr>
                                    <a:rPr lang="en-GB" sz="1400" b="0" i="1" baseline="0" smtClean="0">
                                      <a:latin typeface="Cambria Math" panose="02040503050406030204" pitchFamily="18" charset="0"/>
                                    </a:rPr>
                                  </m:ctrlPr>
                                </m:dPr>
                                <m:e>
                                  <m:r>
                                    <a:rPr lang="en-GB" sz="1400" b="0" i="1" baseline="0" smtClean="0">
                                      <a:latin typeface="Cambria Math" panose="02040503050406030204" pitchFamily="18" charset="0"/>
                                    </a:rPr>
                                    <m:t>𝑟</m:t>
                                  </m:r>
                                </m:e>
                              </m:d>
                            </m:oMath>
                          </a14:m>
                          <a:endParaRPr lang="en-GB" sz="1400" dirty="0"/>
                        </a:p>
                      </a:txBody>
                      <a:tcPr/>
                    </a:tc>
                    <a:tc>
                      <a:txBody>
                        <a:bodyPr/>
                        <a:lstStyle/>
                        <a:p>
                          <a:pPr algn="ctr"/>
                          <a:r>
                            <a:rPr lang="en-GB" sz="1400" dirty="0"/>
                            <a:t>0</a:t>
                          </a:r>
                        </a:p>
                      </a:txBody>
                      <a:tcPr/>
                    </a:tc>
                    <a:tc>
                      <a:txBody>
                        <a:bodyPr/>
                        <a:lstStyle/>
                        <a:p>
                          <a:pPr algn="ctr"/>
                          <a:r>
                            <a:rPr lang="en-GB" sz="1400" dirty="0"/>
                            <a:t>1</a:t>
                          </a:r>
                        </a:p>
                      </a:txBody>
                      <a:tcPr/>
                    </a:tc>
                    <a:tc>
                      <a:txBody>
                        <a:bodyPr/>
                        <a:lstStyle/>
                        <a:p>
                          <a:pPr algn="ctr"/>
                          <a:r>
                            <a:rPr lang="en-GB" sz="1400" dirty="0"/>
                            <a:t>2</a:t>
                          </a:r>
                        </a:p>
                      </a:txBody>
                      <a:tcPr/>
                    </a:tc>
                    <a:tc>
                      <a:txBody>
                        <a:bodyPr/>
                        <a:lstStyle/>
                        <a:p>
                          <a:pPr algn="ctr"/>
                          <a:r>
                            <a:rPr lang="en-GB" sz="1400" dirty="0"/>
                            <a:t>3</a:t>
                          </a:r>
                        </a:p>
                      </a:txBody>
                      <a:tcPr/>
                    </a:tc>
                    <a:tc>
                      <a:txBody>
                        <a:bodyPr/>
                        <a:lstStyle/>
                        <a:p>
                          <a:pPr algn="ctr"/>
                          <a:r>
                            <a:rPr lang="en-GB" sz="1400" dirty="0"/>
                            <a:t>4</a:t>
                          </a:r>
                        </a:p>
                      </a:txBody>
                      <a:tcPr/>
                    </a:tc>
                    <a:tc>
                      <a:txBody>
                        <a:bodyPr/>
                        <a:lstStyle/>
                        <a:p>
                          <a:pPr algn="ctr"/>
                          <a:r>
                            <a:rPr lang="en-GB" sz="1400" dirty="0"/>
                            <a:t>5</a:t>
                          </a:r>
                        </a:p>
                      </a:txBody>
                      <a:tcPr/>
                    </a:tc>
                    <a:tc>
                      <a:txBody>
                        <a:bodyPr/>
                        <a:lstStyle/>
                        <a:p>
                          <a:pPr algn="ctr"/>
                          <a:r>
                            <a:rPr lang="en-GB" sz="1400" dirty="0"/>
                            <a:t>6</a:t>
                          </a:r>
                        </a:p>
                      </a:txBody>
                      <a:tcPr/>
                    </a:tc>
                    <a:tc>
                      <a:txBody>
                        <a:bodyPr/>
                        <a:lstStyle/>
                        <a:p>
                          <a:pPr algn="ctr"/>
                          <a:r>
                            <a:rPr lang="en-GB" sz="1400" dirty="0"/>
                            <a:t>7</a:t>
                          </a:r>
                        </a:p>
                      </a:txBody>
                      <a:tcPr/>
                    </a:tc>
                    <a:tc>
                      <a:txBody>
                        <a:bodyPr/>
                        <a:lstStyle/>
                        <a:p>
                          <a:pPr algn="ctr"/>
                          <a:r>
                            <a:rPr lang="en-GB" sz="1400" dirty="0"/>
                            <a:t>8</a:t>
                          </a:r>
                        </a:p>
                      </a:txBody>
                      <a:tcPr/>
                    </a:tc>
                    <a:extLst>
                      <a:ext uri="{0D108BD9-81ED-4DB2-BD59-A6C34878D82A}">
                        <a16:rowId xmlns:a16="http://schemas.microsoft.com/office/drawing/2014/main" val="10000"/>
                      </a:ext>
                    </a:extLst>
                  </a:tr>
                  <a:tr h="370840">
                    <a:tc>
                      <a:txBody>
                        <a:bodyPr/>
                        <a:lstStyle/>
                        <a:p>
                          <a:r>
                            <a:rPr lang="en-GB" sz="1400" dirty="0"/>
                            <a:t>Freq</a:t>
                          </a:r>
                          <a:r>
                            <a:rPr lang="en-GB" sz="1400" baseline="0" dirty="0"/>
                            <a:t> (</a:t>
                          </a:r>
                          <a14:m>
                            <m:oMath xmlns:m="http://schemas.openxmlformats.org/officeDocument/2006/math">
                              <m:r>
                                <a:rPr lang="en-GB" sz="1400" b="0" i="1" baseline="0" smtClean="0">
                                  <a:latin typeface="Cambria Math" panose="02040503050406030204" pitchFamily="18" charset="0"/>
                                </a:rPr>
                                <m:t>𝑓</m:t>
                              </m:r>
                            </m:oMath>
                          </a14:m>
                          <a:r>
                            <a:rPr lang="en-GB" sz="1400" dirty="0"/>
                            <a:t>)</a:t>
                          </a:r>
                        </a:p>
                      </a:txBody>
                      <a:tcPr/>
                    </a:tc>
                    <a:tc>
                      <a:txBody>
                        <a:bodyPr/>
                        <a:lstStyle/>
                        <a:p>
                          <a:pPr algn="ctr"/>
                          <a:r>
                            <a:rPr lang="en-GB" sz="1400" dirty="0"/>
                            <a:t>8</a:t>
                          </a:r>
                        </a:p>
                      </a:txBody>
                      <a:tcPr/>
                    </a:tc>
                    <a:tc>
                      <a:txBody>
                        <a:bodyPr/>
                        <a:lstStyle/>
                        <a:p>
                          <a:pPr algn="ctr"/>
                          <a:r>
                            <a:rPr lang="en-GB" sz="1400" dirty="0"/>
                            <a:t>19</a:t>
                          </a:r>
                        </a:p>
                      </a:txBody>
                      <a:tcPr/>
                    </a:tc>
                    <a:tc>
                      <a:txBody>
                        <a:bodyPr/>
                        <a:lstStyle/>
                        <a:p>
                          <a:pPr algn="ctr"/>
                          <a:r>
                            <a:rPr lang="en-GB" sz="1400" dirty="0"/>
                            <a:t>26</a:t>
                          </a:r>
                        </a:p>
                      </a:txBody>
                      <a:tcPr/>
                    </a:tc>
                    <a:tc>
                      <a:txBody>
                        <a:bodyPr/>
                        <a:lstStyle/>
                        <a:p>
                          <a:pPr algn="ctr"/>
                          <a:r>
                            <a:rPr lang="en-GB" sz="1400" dirty="0"/>
                            <a:t>13</a:t>
                          </a:r>
                        </a:p>
                      </a:txBody>
                      <a:tcPr/>
                    </a:tc>
                    <a:tc>
                      <a:txBody>
                        <a:bodyPr/>
                        <a:lstStyle/>
                        <a:p>
                          <a:pPr algn="ctr"/>
                          <a:r>
                            <a:rPr lang="en-GB" sz="1400" dirty="0"/>
                            <a:t>7</a:t>
                          </a:r>
                        </a:p>
                      </a:txBody>
                      <a:tcPr/>
                    </a:tc>
                    <a:tc>
                      <a:txBody>
                        <a:bodyPr/>
                        <a:lstStyle/>
                        <a:p>
                          <a:pPr algn="ctr"/>
                          <a:r>
                            <a:rPr lang="en-GB" sz="1400" dirty="0"/>
                            <a:t>5</a:t>
                          </a:r>
                        </a:p>
                      </a:txBody>
                      <a:tcPr/>
                    </a:tc>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0</a:t>
                          </a:r>
                        </a:p>
                      </a:txBody>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732572203"/>
                  </p:ext>
                </p:extLst>
              </p:nvPr>
            </p:nvGraphicFramePr>
            <p:xfrm>
              <a:off x="2267744" y="1556792"/>
              <a:ext cx="4287074" cy="741680"/>
            </p:xfrm>
            <a:graphic>
              <a:graphicData uri="http://schemas.openxmlformats.org/drawingml/2006/table">
                <a:tbl>
                  <a:tblPr firstCol="1" bandRow="1">
                    <a:tableStyleId>{5940675A-B579-460E-94D1-54222C63F5DA}</a:tableStyleId>
                  </a:tblPr>
                  <a:tblGrid>
                    <a:gridCol w="1198118"/>
                    <a:gridCol w="313055"/>
                    <a:gridCol w="403542"/>
                    <a:gridCol w="403542"/>
                    <a:gridCol w="403542"/>
                    <a:gridCol w="313055"/>
                    <a:gridCol w="313055"/>
                    <a:gridCol w="313055"/>
                    <a:gridCol w="313055"/>
                    <a:gridCol w="313055"/>
                  </a:tblGrid>
                  <a:tr h="370840">
                    <a:tc>
                      <a:txBody>
                        <a:bodyPr/>
                        <a:lstStyle/>
                        <a:p>
                          <a:endParaRPr lang="en-US"/>
                        </a:p>
                      </a:txBody>
                      <a:tcPr>
                        <a:blipFill rotWithShape="0">
                          <a:blip r:embed="rId2"/>
                          <a:stretch>
                            <a:fillRect l="-1015" t="-1613" r="-258376" b="-101613"/>
                          </a:stretch>
                        </a:blipFill>
                      </a:tcPr>
                    </a:tc>
                    <a:tc>
                      <a:txBody>
                        <a:bodyPr/>
                        <a:lstStyle/>
                        <a:p>
                          <a:pPr algn="ctr"/>
                          <a:r>
                            <a:rPr lang="en-GB" sz="1400" dirty="0" smtClean="0"/>
                            <a:t>0</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2</a:t>
                          </a:r>
                          <a:endParaRPr lang="en-GB" sz="1400" dirty="0"/>
                        </a:p>
                      </a:txBody>
                      <a:tcPr/>
                    </a:tc>
                    <a:tc>
                      <a:txBody>
                        <a:bodyPr/>
                        <a:lstStyle/>
                        <a:p>
                          <a:pPr algn="ctr"/>
                          <a:r>
                            <a:rPr lang="en-GB" sz="1400" dirty="0" smtClean="0"/>
                            <a:t>3</a:t>
                          </a:r>
                          <a:endParaRPr lang="en-GB" sz="1400" dirty="0"/>
                        </a:p>
                      </a:txBody>
                      <a:tcPr/>
                    </a:tc>
                    <a:tc>
                      <a:txBody>
                        <a:bodyPr/>
                        <a:lstStyle/>
                        <a:p>
                          <a:pPr algn="ctr"/>
                          <a:r>
                            <a:rPr lang="en-GB" sz="1400" dirty="0" smtClean="0"/>
                            <a:t>4</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6</a:t>
                          </a:r>
                          <a:endParaRPr lang="en-GB" sz="1400" dirty="0"/>
                        </a:p>
                      </a:txBody>
                      <a:tcPr/>
                    </a:tc>
                    <a:tc>
                      <a:txBody>
                        <a:bodyPr/>
                        <a:lstStyle/>
                        <a:p>
                          <a:pPr algn="ctr"/>
                          <a:r>
                            <a:rPr lang="en-GB" sz="1400" dirty="0" smtClean="0"/>
                            <a:t>7</a:t>
                          </a:r>
                          <a:endParaRPr lang="en-GB" sz="1400" dirty="0"/>
                        </a:p>
                      </a:txBody>
                      <a:tcPr/>
                    </a:tc>
                    <a:tc>
                      <a:txBody>
                        <a:bodyPr/>
                        <a:lstStyle/>
                        <a:p>
                          <a:pPr algn="ctr"/>
                          <a:r>
                            <a:rPr lang="en-GB" sz="1400" dirty="0" smtClean="0"/>
                            <a:t>8</a:t>
                          </a:r>
                          <a:endParaRPr lang="en-GB" sz="1400" dirty="0"/>
                        </a:p>
                      </a:txBody>
                      <a:tcPr/>
                    </a:tc>
                  </a:tr>
                  <a:tr h="370840">
                    <a:tc>
                      <a:txBody>
                        <a:bodyPr/>
                        <a:lstStyle/>
                        <a:p>
                          <a:endParaRPr lang="en-US"/>
                        </a:p>
                      </a:txBody>
                      <a:tcPr>
                        <a:blipFill rotWithShape="0">
                          <a:blip r:embed="rId2"/>
                          <a:stretch>
                            <a:fillRect l="-1015" t="-103279" r="-258376" b="-3279"/>
                          </a:stretch>
                        </a:blipFill>
                      </a:tcPr>
                    </a:tc>
                    <a:tc>
                      <a:txBody>
                        <a:bodyPr/>
                        <a:lstStyle/>
                        <a:p>
                          <a:pPr algn="ctr"/>
                          <a:r>
                            <a:rPr lang="en-GB" sz="1400" dirty="0" smtClean="0"/>
                            <a:t>8</a:t>
                          </a:r>
                          <a:endParaRPr lang="en-GB" sz="1400" dirty="0"/>
                        </a:p>
                      </a:txBody>
                      <a:tcPr/>
                    </a:tc>
                    <a:tc>
                      <a:txBody>
                        <a:bodyPr/>
                        <a:lstStyle/>
                        <a:p>
                          <a:pPr algn="ctr"/>
                          <a:r>
                            <a:rPr lang="en-GB" sz="1400" dirty="0" smtClean="0"/>
                            <a:t>19</a:t>
                          </a:r>
                          <a:endParaRPr lang="en-GB" sz="1400" dirty="0"/>
                        </a:p>
                      </a:txBody>
                      <a:tcPr/>
                    </a:tc>
                    <a:tc>
                      <a:txBody>
                        <a:bodyPr/>
                        <a:lstStyle/>
                        <a:p>
                          <a:pPr algn="ctr"/>
                          <a:r>
                            <a:rPr lang="en-GB" sz="1400" dirty="0" smtClean="0"/>
                            <a:t>26</a:t>
                          </a:r>
                          <a:endParaRPr lang="en-GB" sz="1400" dirty="0"/>
                        </a:p>
                      </a:txBody>
                      <a:tcPr/>
                    </a:tc>
                    <a:tc>
                      <a:txBody>
                        <a:bodyPr/>
                        <a:lstStyle/>
                        <a:p>
                          <a:pPr algn="ctr"/>
                          <a:r>
                            <a:rPr lang="en-GB" sz="1400" dirty="0" smtClean="0"/>
                            <a:t>13</a:t>
                          </a:r>
                          <a:endParaRPr lang="en-GB" sz="1400" dirty="0"/>
                        </a:p>
                      </a:txBody>
                      <a:tcPr/>
                    </a:tc>
                    <a:tc>
                      <a:txBody>
                        <a:bodyPr/>
                        <a:lstStyle/>
                        <a:p>
                          <a:pPr algn="ctr"/>
                          <a:r>
                            <a:rPr lang="en-GB" sz="1400" dirty="0" smtClean="0"/>
                            <a:t>7</a:t>
                          </a:r>
                          <a:endParaRPr lang="en-GB" sz="1400" dirty="0"/>
                        </a:p>
                      </a:txBody>
                      <a:tcPr/>
                    </a:tc>
                    <a:tc>
                      <a:txBody>
                        <a:bodyPr/>
                        <a:lstStyle/>
                        <a:p>
                          <a:pPr algn="ctr"/>
                          <a:r>
                            <a:rPr lang="en-GB" sz="1400" dirty="0" smtClean="0"/>
                            <a:t>5</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1</a:t>
                          </a:r>
                          <a:endParaRPr lang="en-GB" sz="1400" dirty="0"/>
                        </a:p>
                      </a:txBody>
                      <a:tcPr/>
                    </a:tc>
                    <a:tc>
                      <a:txBody>
                        <a:bodyPr/>
                        <a:lstStyle/>
                        <a:p>
                          <a:pPr algn="ctr"/>
                          <a:r>
                            <a:rPr lang="en-GB" sz="1400" dirty="0" smtClean="0"/>
                            <a:t>0</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395536" y="2810062"/>
                <a:ext cx="8496944" cy="1674113"/>
              </a:xfrm>
              <a:prstGeom prst="rect">
                <a:avLst/>
              </a:prstGeom>
              <a:noFill/>
            </p:spPr>
            <p:txBody>
              <a:bodyPr wrap="square" rtlCol="0">
                <a:spAutoFit/>
              </a:bodyPr>
              <a:lstStyle/>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0</m:t>
                        </m:r>
                      </m:sub>
                    </m:sSub>
                  </m:oMath>
                </a14:m>
                <a:r>
                  <a:rPr lang="en-GB" sz="1600" dirty="0"/>
                  <a:t>: </a:t>
                </a:r>
                <a:r>
                  <a:rPr lang="en-GB" sz="1600" b="1" dirty="0"/>
                  <a:t>A Poisson distribution is a suitable model for number of calls.</a:t>
                </a:r>
              </a:p>
              <a:p>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1</m:t>
                        </m:r>
                      </m:sub>
                    </m:sSub>
                  </m:oMath>
                </a14:m>
                <a:r>
                  <a:rPr lang="en-GB" sz="1600" dirty="0"/>
                  <a:t>: </a:t>
                </a:r>
                <a:r>
                  <a:rPr lang="en-GB" sz="1600" b="1" dirty="0"/>
                  <a:t>It is not a suitable model.</a:t>
                </a:r>
              </a:p>
              <a:p>
                <a:r>
                  <a:rPr lang="en-GB" sz="1600" dirty="0"/>
                  <a:t>Number of observations </a:t>
                </a:r>
                <a14:m>
                  <m:oMath xmlns:m="http://schemas.openxmlformats.org/officeDocument/2006/math">
                    <m:r>
                      <a:rPr lang="en-GB" sz="1600" b="0" i="1" smtClean="0">
                        <a:latin typeface="Cambria Math" panose="02040503050406030204" pitchFamily="18" charset="0"/>
                      </a:rPr>
                      <m:t>𝑁</m:t>
                    </m:r>
                    <m:r>
                      <a:rPr lang="en-GB" sz="1600" b="0"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𝟖</m:t>
                        </m:r>
                        <m:r>
                          <a:rPr lang="en-GB" sz="1600" b="1" i="1" smtClean="0">
                            <a:latin typeface="Cambria Math" panose="02040503050406030204" pitchFamily="18" charset="0"/>
                          </a:rPr>
                          <m:t>×</m:t>
                        </m:r>
                        <m:r>
                          <a:rPr lang="en-GB" sz="1600" b="1" i="1" smtClean="0">
                            <a:latin typeface="Cambria Math" panose="02040503050406030204" pitchFamily="18" charset="0"/>
                          </a:rPr>
                          <m:t>𝟔𝟎</m:t>
                        </m:r>
                      </m:num>
                      <m:den>
                        <m:r>
                          <a:rPr lang="en-GB" sz="1600" b="1" i="1" smtClean="0">
                            <a:latin typeface="Cambria Math" panose="02040503050406030204" pitchFamily="18" charset="0"/>
                          </a:rPr>
                          <m:t>𝟔</m:t>
                        </m:r>
                      </m:den>
                    </m:f>
                    <m:r>
                      <a:rPr lang="en-GB" sz="1600" b="1" i="1" smtClean="0">
                        <a:latin typeface="Cambria Math" panose="02040503050406030204" pitchFamily="18" charset="0"/>
                      </a:rPr>
                      <m:t>=</m:t>
                    </m:r>
                    <m:r>
                      <a:rPr lang="en-GB" sz="1600" b="1" i="1" smtClean="0">
                        <a:latin typeface="Cambria Math" panose="02040503050406030204" pitchFamily="18" charset="0"/>
                      </a:rPr>
                      <m:t>𝟖𝟎</m:t>
                    </m:r>
                  </m:oMath>
                </a14:m>
                <a:endParaRPr lang="en-GB" sz="1600" dirty="0"/>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𝜆</m:t>
                      </m:r>
                      <m:r>
                        <a:rPr lang="en-GB" sz="1600" b="0" i="1" smtClean="0">
                          <a:latin typeface="Cambria Math" panose="02040503050406030204" pitchFamily="18" charset="0"/>
                        </a:rPr>
                        <m:t>=</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𝟏𝟔𝟕</m:t>
                          </m:r>
                        </m:num>
                        <m:den>
                          <m:r>
                            <a:rPr lang="en-GB" sz="1600" b="1" i="1" smtClean="0">
                              <a:latin typeface="Cambria Math" panose="02040503050406030204" pitchFamily="18" charset="0"/>
                            </a:rPr>
                            <m:t>𝟖𝟎</m:t>
                          </m:r>
                        </m:den>
                      </m:f>
                      <m:r>
                        <a:rPr lang="en-GB" sz="1600" b="1" i="1" smtClean="0">
                          <a:latin typeface="Cambria Math" panose="02040503050406030204" pitchFamily="18" charset="0"/>
                        </a:rPr>
                        <m:t>=</m:t>
                      </m:r>
                      <m:r>
                        <a:rPr lang="en-GB" sz="1600" b="1" i="1" smtClean="0">
                          <a:latin typeface="Cambria Math" panose="02040503050406030204" pitchFamily="18" charset="0"/>
                        </a:rPr>
                        <m:t>𝟐</m:t>
                      </m:r>
                      <m:r>
                        <a:rPr lang="en-GB" sz="1600" b="1" i="1" smtClean="0">
                          <a:latin typeface="Cambria Math" panose="02040503050406030204" pitchFamily="18" charset="0"/>
                        </a:rPr>
                        <m:t>.</m:t>
                      </m:r>
                      <m:r>
                        <a:rPr lang="en-GB" sz="1600" b="1" i="1" smtClean="0">
                          <a:latin typeface="Cambria Math" panose="02040503050406030204" pitchFamily="18" charset="0"/>
                        </a:rPr>
                        <m:t>𝟐</m:t>
                      </m:r>
                    </m:oMath>
                  </m:oMathPara>
                </a14:m>
                <a:endParaRPr lang="en-GB" sz="1600" b="1" dirty="0"/>
              </a:p>
              <a:p>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395536" y="2810062"/>
                <a:ext cx="8496944" cy="1674113"/>
              </a:xfrm>
              <a:prstGeom prst="rect">
                <a:avLst/>
              </a:prstGeom>
              <a:blipFill rotWithShape="0">
                <a:blip r:embed="rId3"/>
                <a:stretch>
                  <a:fillRect l="-430" t="-1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652120" y="3573016"/>
                <a:ext cx="2376264"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0" dirty="0"/>
                  <a:t>An estimate for </a:t>
                </a:r>
                <a14:m>
                  <m:oMath xmlns:m="http://schemas.openxmlformats.org/officeDocument/2006/math">
                    <m:r>
                      <a:rPr lang="en-GB" sz="1400" b="0" i="1" smtClean="0">
                        <a:latin typeface="Cambria Math" panose="02040503050406030204" pitchFamily="18" charset="0"/>
                      </a:rPr>
                      <m:t>𝜆</m:t>
                    </m:r>
                  </m:oMath>
                </a14:m>
                <a:r>
                  <a:rPr lang="en-GB" sz="1400" dirty="0"/>
                  <a:t> is simply the mean number of calls! (by definition of </a:t>
                </a:r>
                <a14:m>
                  <m:oMath xmlns:m="http://schemas.openxmlformats.org/officeDocument/2006/math">
                    <m:r>
                      <a:rPr lang="en-GB" sz="1400" b="0" i="1" smtClean="0">
                        <a:latin typeface="Cambria Math" panose="02040503050406030204" pitchFamily="18" charset="0"/>
                      </a:rPr>
                      <m:t>𝜆</m:t>
                    </m:r>
                  </m:oMath>
                </a14:m>
                <a:r>
                  <a:rPr lang="en-GB" sz="1400"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5652120" y="3573016"/>
                <a:ext cx="2376264" cy="738664"/>
              </a:xfrm>
              <a:prstGeom prst="rect">
                <a:avLst/>
              </a:prstGeom>
              <a:blipFill rotWithShape="0">
                <a:blip r:embed="rId4"/>
                <a:stretch>
                  <a:fillRect l="-254" r="-1777" b="-64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361597" y="4342061"/>
              <a:ext cx="2514664" cy="2331720"/>
            </p:xfrm>
            <a:graphic>
              <a:graphicData uri="http://schemas.openxmlformats.org/drawingml/2006/table">
                <a:tbl>
                  <a:tblPr firstCol="1" bandRow="1">
                    <a:tableStyleId>{5940675A-B579-460E-94D1-54222C63F5DA}</a:tableStyleId>
                  </a:tblPr>
                  <a:tblGrid>
                    <a:gridCol w="435991">
                      <a:extLst>
                        <a:ext uri="{9D8B030D-6E8A-4147-A177-3AD203B41FA5}">
                          <a16:colId xmlns:a16="http://schemas.microsoft.com/office/drawing/2014/main" val="20000"/>
                        </a:ext>
                      </a:extLst>
                    </a:gridCol>
                    <a:gridCol w="606743">
                      <a:extLst>
                        <a:ext uri="{9D8B030D-6E8A-4147-A177-3AD203B41FA5}">
                          <a16:colId xmlns:a16="http://schemas.microsoft.com/office/drawing/2014/main" val="20001"/>
                        </a:ext>
                      </a:extLst>
                    </a:gridCol>
                    <a:gridCol w="1471930">
                      <a:extLst>
                        <a:ext uri="{9D8B030D-6E8A-4147-A177-3AD203B41FA5}">
                          <a16:colId xmlns:a16="http://schemas.microsoft.com/office/drawing/2014/main" val="20002"/>
                        </a:ext>
                      </a:extLst>
                    </a:gridCol>
                  </a:tblGrid>
                  <a:tr h="149235">
                    <a:tc>
                      <a:txBody>
                        <a:bodyPr/>
                        <a:lstStyle/>
                        <a:p>
                          <a:pPr algn="ct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𝑟</m:t>
                                </m:r>
                              </m:oMath>
                            </m:oMathPara>
                          </a14:m>
                          <a:endParaRPr lang="en-GB" sz="1100" dirty="0"/>
                        </a:p>
                      </a:txBody>
                      <a:tcPr/>
                    </a:tc>
                    <a:tc>
                      <a:txBody>
                        <a:bodyPr/>
                        <a:lstStyle/>
                        <a:p>
                          <a:pPr algn="ctr"/>
                          <a14:m>
                            <m:oMathPara xmlns:m="http://schemas.openxmlformats.org/officeDocument/2006/math">
                              <m:oMathParaPr>
                                <m:jc m:val="centerGroup"/>
                              </m:oMathParaPr>
                              <m:oMath xmlns:m="http://schemas.openxmlformats.org/officeDocument/2006/math">
                                <m:r>
                                  <a:rPr lang="en-GB" sz="1100" b="0" i="1" dirty="0" smtClean="0">
                                    <a:latin typeface="Cambria Math" panose="02040503050406030204" pitchFamily="18" charset="0"/>
                                  </a:rPr>
                                  <m:t>𝑃</m:t>
                                </m:r>
                                <m:r>
                                  <a:rPr lang="en-GB" sz="1100" b="0" i="1" dirty="0" smtClean="0">
                                    <a:latin typeface="Cambria Math" panose="02040503050406030204" pitchFamily="18" charset="0"/>
                                  </a:rPr>
                                  <m:t>(</m:t>
                                </m:r>
                                <m:r>
                                  <a:rPr lang="en-GB" sz="1100" b="0" i="1" dirty="0" smtClean="0">
                                    <a:latin typeface="Cambria Math" panose="02040503050406030204" pitchFamily="18" charset="0"/>
                                  </a:rPr>
                                  <m:t>𝑟</m:t>
                                </m:r>
                                <m:r>
                                  <a:rPr lang="en-GB" sz="1100" b="0" i="1" dirty="0" smtClean="0">
                                    <a:latin typeface="Cambria Math" panose="02040503050406030204" pitchFamily="18" charset="0"/>
                                  </a:rPr>
                                  <m:t>)</m:t>
                                </m:r>
                              </m:oMath>
                            </m:oMathPara>
                          </a14:m>
                          <a:endParaRPr lang="en-GB" sz="1100" dirty="0"/>
                        </a:p>
                      </a:txBody>
                      <a:tcPr/>
                    </a:tc>
                    <a:tc>
                      <a:txBody>
                        <a:bodyPr/>
                        <a:lstStyle/>
                        <a:p>
                          <a:pPr algn="ctr"/>
                          <a:r>
                            <a:rPr lang="en-GB" sz="1100" dirty="0"/>
                            <a:t>Expected </a:t>
                          </a:r>
                          <a:r>
                            <a:rPr lang="en-GB" sz="1100" dirty="0" err="1"/>
                            <a:t>freq</a:t>
                          </a:r>
                          <a:r>
                            <a:rPr lang="en-GB" sz="1100" dirty="0"/>
                            <a:t> of </a:t>
                          </a:r>
                          <a14:m>
                            <m:oMath xmlns:m="http://schemas.openxmlformats.org/officeDocument/2006/math">
                              <m:r>
                                <a:rPr lang="en-GB" sz="1100" b="0" i="1" smtClean="0">
                                  <a:latin typeface="Cambria Math" panose="02040503050406030204" pitchFamily="18" charset="0"/>
                                </a:rPr>
                                <m:t>𝑟</m:t>
                              </m:r>
                            </m:oMath>
                          </a14:m>
                          <a:endParaRPr lang="en-GB" sz="1100" dirty="0"/>
                        </a:p>
                      </a:txBody>
                      <a:tcPr/>
                    </a:tc>
                    <a:extLst>
                      <a:ext uri="{0D108BD9-81ED-4DB2-BD59-A6C34878D82A}">
                        <a16:rowId xmlns:a16="http://schemas.microsoft.com/office/drawing/2014/main" val="10000"/>
                      </a:ext>
                    </a:extLst>
                  </a:tr>
                  <a:tr h="0">
                    <a:tc>
                      <a:txBody>
                        <a:bodyPr/>
                        <a:lstStyle/>
                        <a:p>
                          <a:pPr algn="ctr"/>
                          <a:r>
                            <a:rPr lang="en-GB" sz="1100" dirty="0"/>
                            <a:t>0</a:t>
                          </a:r>
                        </a:p>
                      </a:txBody>
                      <a:tcPr/>
                    </a:tc>
                    <a:tc>
                      <a:txBody>
                        <a:bodyPr/>
                        <a:lstStyle/>
                        <a:p>
                          <a:pPr algn="ctr"/>
                          <a:r>
                            <a:rPr lang="en-GB" sz="1100" dirty="0"/>
                            <a:t>0.1108</a:t>
                          </a:r>
                        </a:p>
                      </a:txBody>
                      <a:tcPr/>
                    </a:tc>
                    <a:tc>
                      <a:txBody>
                        <a:bodyPr/>
                        <a:lstStyle/>
                        <a:p>
                          <a:pPr algn="ctr"/>
                          <a14:m>
                            <m:oMathPara xmlns:m="http://schemas.openxmlformats.org/officeDocument/2006/math">
                              <m:oMathParaPr>
                                <m:jc m:val="centerGroup"/>
                              </m:oMathParaPr>
                              <m:oMath xmlns:m="http://schemas.openxmlformats.org/officeDocument/2006/math">
                                <m:r>
                                  <a:rPr lang="en-GB" sz="1100" b="0" i="1" dirty="0" smtClean="0">
                                    <a:latin typeface="Cambria Math" panose="02040503050406030204" pitchFamily="18" charset="0"/>
                                  </a:rPr>
                                  <m:t>0.1108×80=8.864</m:t>
                                </m:r>
                              </m:oMath>
                            </m:oMathPara>
                          </a14:m>
                          <a:endParaRPr lang="en-GB" sz="1100" dirty="0"/>
                        </a:p>
                      </a:txBody>
                      <a:tcPr/>
                    </a:tc>
                    <a:extLst>
                      <a:ext uri="{0D108BD9-81ED-4DB2-BD59-A6C34878D82A}">
                        <a16:rowId xmlns:a16="http://schemas.microsoft.com/office/drawing/2014/main" val="10001"/>
                      </a:ext>
                    </a:extLst>
                  </a:tr>
                  <a:tr h="135131">
                    <a:tc>
                      <a:txBody>
                        <a:bodyPr/>
                        <a:lstStyle/>
                        <a:p>
                          <a:pPr algn="ctr"/>
                          <a:r>
                            <a:rPr lang="en-GB" sz="1100" dirty="0"/>
                            <a:t>1</a:t>
                          </a:r>
                        </a:p>
                      </a:txBody>
                      <a:tcPr/>
                    </a:tc>
                    <a:tc>
                      <a:txBody>
                        <a:bodyPr/>
                        <a:lstStyle/>
                        <a:p>
                          <a:pPr algn="ctr"/>
                          <a:r>
                            <a:rPr lang="en-GB" sz="1100" dirty="0"/>
                            <a:t>0.2438</a:t>
                          </a:r>
                        </a:p>
                      </a:txBody>
                      <a:tcPr/>
                    </a:tc>
                    <a:tc>
                      <a:txBody>
                        <a:bodyPr/>
                        <a:lstStyle/>
                        <a:p>
                          <a:pPr algn="ctr"/>
                          <a:r>
                            <a:rPr lang="en-GB" sz="1100" dirty="0"/>
                            <a:t>19.504</a:t>
                          </a:r>
                        </a:p>
                      </a:txBody>
                      <a:tcPr/>
                    </a:tc>
                    <a:extLst>
                      <a:ext uri="{0D108BD9-81ED-4DB2-BD59-A6C34878D82A}">
                        <a16:rowId xmlns:a16="http://schemas.microsoft.com/office/drawing/2014/main" val="10002"/>
                      </a:ext>
                    </a:extLst>
                  </a:tr>
                  <a:tr h="0">
                    <a:tc>
                      <a:txBody>
                        <a:bodyPr/>
                        <a:lstStyle/>
                        <a:p>
                          <a:pPr algn="ctr"/>
                          <a:r>
                            <a:rPr lang="en-GB" sz="1100" dirty="0"/>
                            <a:t>2</a:t>
                          </a:r>
                        </a:p>
                      </a:txBody>
                      <a:tcPr/>
                    </a:tc>
                    <a:tc>
                      <a:txBody>
                        <a:bodyPr/>
                        <a:lstStyle/>
                        <a:p>
                          <a:pPr algn="ctr"/>
                          <a:r>
                            <a:rPr lang="en-GB" sz="1100" dirty="0"/>
                            <a:t>0.2681</a:t>
                          </a:r>
                        </a:p>
                      </a:txBody>
                      <a:tcPr/>
                    </a:tc>
                    <a:tc>
                      <a:txBody>
                        <a:bodyPr/>
                        <a:lstStyle/>
                        <a:p>
                          <a:pPr algn="ctr"/>
                          <a:r>
                            <a:rPr lang="en-GB" sz="1100" dirty="0"/>
                            <a:t>21.448</a:t>
                          </a:r>
                        </a:p>
                      </a:txBody>
                      <a:tcPr/>
                    </a:tc>
                    <a:extLst>
                      <a:ext uri="{0D108BD9-81ED-4DB2-BD59-A6C34878D82A}">
                        <a16:rowId xmlns:a16="http://schemas.microsoft.com/office/drawing/2014/main" val="10003"/>
                      </a:ext>
                    </a:extLst>
                  </a:tr>
                  <a:tr h="121027">
                    <a:tc>
                      <a:txBody>
                        <a:bodyPr/>
                        <a:lstStyle/>
                        <a:p>
                          <a:pPr algn="ctr"/>
                          <a:r>
                            <a:rPr lang="en-GB" sz="1100" dirty="0"/>
                            <a:t>3</a:t>
                          </a:r>
                        </a:p>
                      </a:txBody>
                      <a:tcPr/>
                    </a:tc>
                    <a:tc>
                      <a:txBody>
                        <a:bodyPr/>
                        <a:lstStyle/>
                        <a:p>
                          <a:pPr algn="ctr"/>
                          <a:r>
                            <a:rPr lang="en-GB" sz="1100" dirty="0"/>
                            <a:t>0.1966</a:t>
                          </a:r>
                        </a:p>
                      </a:txBody>
                      <a:tcPr/>
                    </a:tc>
                    <a:tc>
                      <a:txBody>
                        <a:bodyPr/>
                        <a:lstStyle/>
                        <a:p>
                          <a:pPr algn="ctr"/>
                          <a:r>
                            <a:rPr lang="en-GB" sz="1100" dirty="0"/>
                            <a:t>15.728</a:t>
                          </a:r>
                        </a:p>
                      </a:txBody>
                      <a:tcPr/>
                    </a:tc>
                    <a:extLst>
                      <a:ext uri="{0D108BD9-81ED-4DB2-BD59-A6C34878D82A}">
                        <a16:rowId xmlns:a16="http://schemas.microsoft.com/office/drawing/2014/main" val="10004"/>
                      </a:ext>
                    </a:extLst>
                  </a:tr>
                  <a:tr h="149979">
                    <a:tc>
                      <a:txBody>
                        <a:bodyPr/>
                        <a:lstStyle/>
                        <a:p>
                          <a:pPr algn="ctr"/>
                          <a:r>
                            <a:rPr lang="en-GB" sz="1100" dirty="0"/>
                            <a:t>4</a:t>
                          </a:r>
                        </a:p>
                      </a:txBody>
                      <a:tcPr/>
                    </a:tc>
                    <a:tc>
                      <a:txBody>
                        <a:bodyPr/>
                        <a:lstStyle/>
                        <a:p>
                          <a:pPr algn="ctr"/>
                          <a:r>
                            <a:rPr lang="en-GB" sz="1100" dirty="0"/>
                            <a:t>0.1082</a:t>
                          </a:r>
                        </a:p>
                      </a:txBody>
                      <a:tcPr/>
                    </a:tc>
                    <a:tc>
                      <a:txBody>
                        <a:bodyPr/>
                        <a:lstStyle/>
                        <a:p>
                          <a:pPr algn="ctr"/>
                          <a:r>
                            <a:rPr lang="en-GB" sz="1100" dirty="0"/>
                            <a:t>8.656</a:t>
                          </a:r>
                        </a:p>
                      </a:txBody>
                      <a:tcPr/>
                    </a:tc>
                    <a:extLst>
                      <a:ext uri="{0D108BD9-81ED-4DB2-BD59-A6C34878D82A}">
                        <a16:rowId xmlns:a16="http://schemas.microsoft.com/office/drawing/2014/main" val="10005"/>
                      </a:ext>
                    </a:extLst>
                  </a:tr>
                  <a:tr h="0">
                    <a:tc>
                      <a:txBody>
                        <a:bodyPr/>
                        <a:lstStyle/>
                        <a:p>
                          <a:pPr algn="ctr"/>
                          <a:r>
                            <a:rPr lang="en-GB" sz="1100" dirty="0"/>
                            <a:t>5</a:t>
                          </a:r>
                        </a:p>
                      </a:txBody>
                      <a:tcPr/>
                    </a:tc>
                    <a:tc>
                      <a:txBody>
                        <a:bodyPr/>
                        <a:lstStyle/>
                        <a:p>
                          <a:pPr algn="ctr"/>
                          <a:r>
                            <a:rPr lang="en-GB" sz="1100" dirty="0"/>
                            <a:t>0.0476</a:t>
                          </a:r>
                        </a:p>
                      </a:txBody>
                      <a:tcPr/>
                    </a:tc>
                    <a:tc>
                      <a:txBody>
                        <a:bodyPr/>
                        <a:lstStyle/>
                        <a:p>
                          <a:pPr algn="ctr"/>
                          <a:r>
                            <a:rPr lang="en-GB" sz="1100" dirty="0"/>
                            <a:t>3.808</a:t>
                          </a:r>
                        </a:p>
                      </a:txBody>
                      <a:tcPr/>
                    </a:tc>
                    <a:extLst>
                      <a:ext uri="{0D108BD9-81ED-4DB2-BD59-A6C34878D82A}">
                        <a16:rowId xmlns:a16="http://schemas.microsoft.com/office/drawing/2014/main" val="10006"/>
                      </a:ext>
                    </a:extLst>
                  </a:tr>
                  <a:tr h="135875">
                    <a:tc>
                      <a:txBody>
                        <a:bodyPr/>
                        <a:lstStyle/>
                        <a:p>
                          <a:pPr algn="ctr"/>
                          <a:r>
                            <a:rPr lang="en-GB" sz="1100" dirty="0"/>
                            <a:t>6</a:t>
                          </a:r>
                        </a:p>
                      </a:txBody>
                      <a:tcPr/>
                    </a:tc>
                    <a:tc>
                      <a:txBody>
                        <a:bodyPr/>
                        <a:lstStyle/>
                        <a:p>
                          <a:pPr algn="ctr"/>
                          <a:r>
                            <a:rPr lang="en-GB" sz="1100" dirty="0"/>
                            <a:t>0.0174</a:t>
                          </a:r>
                        </a:p>
                      </a:txBody>
                      <a:tcPr/>
                    </a:tc>
                    <a:tc>
                      <a:txBody>
                        <a:bodyPr/>
                        <a:lstStyle/>
                        <a:p>
                          <a:pPr algn="ctr"/>
                          <a:r>
                            <a:rPr lang="en-GB" sz="1100" dirty="0"/>
                            <a:t>1.392</a:t>
                          </a:r>
                        </a:p>
                      </a:txBody>
                      <a:tcPr/>
                    </a:tc>
                    <a:extLst>
                      <a:ext uri="{0D108BD9-81ED-4DB2-BD59-A6C34878D82A}">
                        <a16:rowId xmlns:a16="http://schemas.microsoft.com/office/drawing/2014/main" val="10007"/>
                      </a:ext>
                    </a:extLst>
                  </a:tr>
                  <a:tr h="0">
                    <a:tc>
                      <a:txBody>
                        <a:bodyPr/>
                        <a:lstStyle/>
                        <a:p>
                          <a:pPr algn="ct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≥7</m:t>
                                </m:r>
                              </m:oMath>
                            </m:oMathPara>
                          </a14:m>
                          <a:endParaRPr lang="en-GB" sz="1100" dirty="0"/>
                        </a:p>
                      </a:txBody>
                      <a:tcPr/>
                    </a:tc>
                    <a:tc>
                      <a:txBody>
                        <a:bodyPr/>
                        <a:lstStyle/>
                        <a:p>
                          <a:pPr algn="ctr"/>
                          <a:r>
                            <a:rPr lang="en-GB" sz="1100" dirty="0"/>
                            <a:t>0.0075</a:t>
                          </a:r>
                        </a:p>
                      </a:txBody>
                      <a:tcPr/>
                    </a:tc>
                    <a:tc>
                      <a:txBody>
                        <a:bodyPr/>
                        <a:lstStyle/>
                        <a:p>
                          <a:pPr algn="ctr"/>
                          <a:r>
                            <a:rPr lang="en-GB" sz="1100" dirty="0"/>
                            <a:t>0.6</a:t>
                          </a:r>
                        </a:p>
                      </a:txBody>
                      <a:tcPr/>
                    </a:tc>
                    <a:extLst>
                      <a:ext uri="{0D108BD9-81ED-4DB2-BD59-A6C34878D82A}">
                        <a16:rowId xmlns:a16="http://schemas.microsoft.com/office/drawing/2014/main" val="10008"/>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xmlns="" xmlns:a14="http://schemas.microsoft.com/office/drawing/2010/main" val="104733"/>
                  </p:ext>
                </p:extLst>
              </p:nvPr>
            </p:nvGraphicFramePr>
            <p:xfrm>
              <a:off x="361597" y="4342061"/>
              <a:ext cx="2514664" cy="2651760"/>
            </p:xfrm>
            <a:graphic>
              <a:graphicData uri="http://schemas.openxmlformats.org/drawingml/2006/table">
                <a:tbl>
                  <a:tblPr firstCol="1" bandRow="1">
                    <a:tableStyleId>{5940675A-B579-460E-94D1-54222C63F5DA}</a:tableStyleId>
                  </a:tblPr>
                  <a:tblGrid>
                    <a:gridCol w="435991"/>
                    <a:gridCol w="606743"/>
                    <a:gridCol w="1471930"/>
                  </a:tblGrid>
                  <a:tr h="259080">
                    <a:tc>
                      <a:txBody>
                        <a:bodyPr/>
                        <a:lstStyle/>
                        <a:p>
                          <a:endParaRPr lang="en-US"/>
                        </a:p>
                      </a:txBody>
                      <a:tcPr>
                        <a:blipFill rotWithShape="0">
                          <a:blip r:embed="rId5"/>
                          <a:stretch>
                            <a:fillRect l="-1389" t="-2326" r="-476389" b="-804651"/>
                          </a:stretch>
                        </a:blipFill>
                      </a:tcPr>
                    </a:tc>
                    <a:tc>
                      <a:txBody>
                        <a:bodyPr/>
                        <a:lstStyle/>
                        <a:p>
                          <a:endParaRPr lang="en-US"/>
                        </a:p>
                      </a:txBody>
                      <a:tcPr>
                        <a:blipFill rotWithShape="0">
                          <a:blip r:embed="rId5"/>
                          <a:stretch>
                            <a:fillRect l="-73737" t="-2326" r="-246465" b="-804651"/>
                          </a:stretch>
                        </a:blipFill>
                      </a:tcPr>
                    </a:tc>
                    <a:tc>
                      <a:txBody>
                        <a:bodyPr/>
                        <a:lstStyle/>
                        <a:p>
                          <a:endParaRPr lang="en-US"/>
                        </a:p>
                      </a:txBody>
                      <a:tcPr>
                        <a:blipFill rotWithShape="0">
                          <a:blip r:embed="rId5"/>
                          <a:stretch>
                            <a:fillRect l="-71074" t="-2326" r="-826" b="-804651"/>
                          </a:stretch>
                        </a:blipFill>
                      </a:tcPr>
                    </a:tc>
                  </a:tr>
                  <a:tr h="259080">
                    <a:tc>
                      <a:txBody>
                        <a:bodyPr/>
                        <a:lstStyle/>
                        <a:p>
                          <a:pPr algn="ctr"/>
                          <a:r>
                            <a:rPr lang="en-GB" sz="1100" dirty="0" smtClean="0"/>
                            <a:t>0</a:t>
                          </a:r>
                          <a:endParaRPr lang="en-GB" sz="1100" dirty="0"/>
                        </a:p>
                      </a:txBody>
                      <a:tcPr/>
                    </a:tc>
                    <a:tc>
                      <a:txBody>
                        <a:bodyPr/>
                        <a:lstStyle/>
                        <a:p>
                          <a:pPr algn="ctr"/>
                          <a:r>
                            <a:rPr lang="en-GB" sz="1100" dirty="0" smtClean="0"/>
                            <a:t>0.1108</a:t>
                          </a:r>
                          <a:endParaRPr lang="en-GB" sz="1100" dirty="0"/>
                        </a:p>
                      </a:txBody>
                      <a:tcPr/>
                    </a:tc>
                    <a:tc>
                      <a:txBody>
                        <a:bodyPr/>
                        <a:lstStyle/>
                        <a:p>
                          <a:endParaRPr lang="en-US"/>
                        </a:p>
                      </a:txBody>
                      <a:tcPr>
                        <a:blipFill rotWithShape="0">
                          <a:blip r:embed="rId5"/>
                          <a:stretch>
                            <a:fillRect l="-71074" t="-104762" r="-826" b="-723810"/>
                          </a:stretch>
                        </a:blipFill>
                      </a:tcPr>
                    </a:tc>
                  </a:tr>
                  <a:tr h="259080">
                    <a:tc>
                      <a:txBody>
                        <a:bodyPr/>
                        <a:lstStyle/>
                        <a:p>
                          <a:pPr algn="ctr"/>
                          <a:r>
                            <a:rPr lang="en-GB" sz="1100" dirty="0" smtClean="0"/>
                            <a:t>1</a:t>
                          </a:r>
                          <a:endParaRPr lang="en-GB" sz="1100" dirty="0"/>
                        </a:p>
                      </a:txBody>
                      <a:tcPr/>
                    </a:tc>
                    <a:tc>
                      <a:txBody>
                        <a:bodyPr/>
                        <a:lstStyle/>
                        <a:p>
                          <a:pPr algn="ctr"/>
                          <a:r>
                            <a:rPr lang="en-GB" sz="1100" dirty="0" smtClean="0"/>
                            <a:t>0.2438</a:t>
                          </a:r>
                          <a:endParaRPr lang="en-GB" sz="1100" dirty="0"/>
                        </a:p>
                      </a:txBody>
                      <a:tcPr/>
                    </a:tc>
                    <a:tc>
                      <a:txBody>
                        <a:bodyPr/>
                        <a:lstStyle/>
                        <a:p>
                          <a:pPr algn="ctr"/>
                          <a:r>
                            <a:rPr lang="en-GB" sz="1100" dirty="0" smtClean="0"/>
                            <a:t>19.504</a:t>
                          </a:r>
                          <a:endParaRPr lang="en-GB" sz="1100" dirty="0"/>
                        </a:p>
                      </a:txBody>
                      <a:tcPr/>
                    </a:tc>
                  </a:tr>
                  <a:tr h="259080">
                    <a:tc>
                      <a:txBody>
                        <a:bodyPr/>
                        <a:lstStyle/>
                        <a:p>
                          <a:pPr algn="ctr"/>
                          <a:r>
                            <a:rPr lang="en-GB" sz="1100" dirty="0" smtClean="0"/>
                            <a:t>2</a:t>
                          </a:r>
                          <a:endParaRPr lang="en-GB" sz="1100" dirty="0"/>
                        </a:p>
                      </a:txBody>
                      <a:tcPr/>
                    </a:tc>
                    <a:tc>
                      <a:txBody>
                        <a:bodyPr/>
                        <a:lstStyle/>
                        <a:p>
                          <a:pPr algn="ctr"/>
                          <a:r>
                            <a:rPr lang="en-GB" sz="1100" dirty="0" smtClean="0"/>
                            <a:t>0.2681</a:t>
                          </a:r>
                          <a:endParaRPr lang="en-GB" sz="1100" dirty="0"/>
                        </a:p>
                      </a:txBody>
                      <a:tcPr/>
                    </a:tc>
                    <a:tc>
                      <a:txBody>
                        <a:bodyPr/>
                        <a:lstStyle/>
                        <a:p>
                          <a:pPr algn="ctr"/>
                          <a:r>
                            <a:rPr lang="en-GB" sz="1100" dirty="0" smtClean="0"/>
                            <a:t>21.448</a:t>
                          </a:r>
                          <a:endParaRPr lang="en-GB" sz="1100" dirty="0"/>
                        </a:p>
                      </a:txBody>
                      <a:tcPr/>
                    </a:tc>
                  </a:tr>
                  <a:tr h="259080">
                    <a:tc>
                      <a:txBody>
                        <a:bodyPr/>
                        <a:lstStyle/>
                        <a:p>
                          <a:pPr algn="ctr"/>
                          <a:r>
                            <a:rPr lang="en-GB" sz="1100" dirty="0" smtClean="0"/>
                            <a:t>3</a:t>
                          </a:r>
                          <a:endParaRPr lang="en-GB" sz="1100" dirty="0"/>
                        </a:p>
                      </a:txBody>
                      <a:tcPr/>
                    </a:tc>
                    <a:tc>
                      <a:txBody>
                        <a:bodyPr/>
                        <a:lstStyle/>
                        <a:p>
                          <a:pPr algn="ctr"/>
                          <a:r>
                            <a:rPr lang="en-GB" sz="1100" dirty="0" smtClean="0"/>
                            <a:t>0.1966</a:t>
                          </a:r>
                          <a:endParaRPr lang="en-GB" sz="1100" dirty="0"/>
                        </a:p>
                      </a:txBody>
                      <a:tcPr/>
                    </a:tc>
                    <a:tc>
                      <a:txBody>
                        <a:bodyPr/>
                        <a:lstStyle/>
                        <a:p>
                          <a:pPr algn="ctr"/>
                          <a:r>
                            <a:rPr lang="en-GB" sz="1100" dirty="0" smtClean="0"/>
                            <a:t>15.728</a:t>
                          </a:r>
                          <a:endParaRPr lang="en-GB" sz="1100" dirty="0"/>
                        </a:p>
                      </a:txBody>
                      <a:tcPr/>
                    </a:tc>
                  </a:tr>
                  <a:tr h="259080">
                    <a:tc>
                      <a:txBody>
                        <a:bodyPr/>
                        <a:lstStyle/>
                        <a:p>
                          <a:pPr algn="ctr"/>
                          <a:r>
                            <a:rPr lang="en-GB" sz="1100" dirty="0" smtClean="0"/>
                            <a:t>4</a:t>
                          </a:r>
                          <a:endParaRPr lang="en-GB" sz="1100" dirty="0"/>
                        </a:p>
                      </a:txBody>
                      <a:tcPr/>
                    </a:tc>
                    <a:tc>
                      <a:txBody>
                        <a:bodyPr/>
                        <a:lstStyle/>
                        <a:p>
                          <a:pPr algn="ctr"/>
                          <a:r>
                            <a:rPr lang="en-GB" sz="1100" dirty="0" smtClean="0"/>
                            <a:t>0.1082</a:t>
                          </a:r>
                          <a:endParaRPr lang="en-GB" sz="1100" dirty="0"/>
                        </a:p>
                      </a:txBody>
                      <a:tcPr/>
                    </a:tc>
                    <a:tc>
                      <a:txBody>
                        <a:bodyPr/>
                        <a:lstStyle/>
                        <a:p>
                          <a:pPr algn="ctr"/>
                          <a:r>
                            <a:rPr lang="en-GB" sz="1100" dirty="0" smtClean="0"/>
                            <a:t>8.656</a:t>
                          </a:r>
                          <a:endParaRPr lang="en-GB" sz="1100" dirty="0"/>
                        </a:p>
                      </a:txBody>
                      <a:tcPr/>
                    </a:tc>
                  </a:tr>
                  <a:tr h="259080">
                    <a:tc>
                      <a:txBody>
                        <a:bodyPr/>
                        <a:lstStyle/>
                        <a:p>
                          <a:pPr algn="ctr"/>
                          <a:r>
                            <a:rPr lang="en-GB" sz="1100" dirty="0" smtClean="0"/>
                            <a:t>5</a:t>
                          </a:r>
                          <a:endParaRPr lang="en-GB" sz="1100" dirty="0"/>
                        </a:p>
                      </a:txBody>
                      <a:tcPr/>
                    </a:tc>
                    <a:tc>
                      <a:txBody>
                        <a:bodyPr/>
                        <a:lstStyle/>
                        <a:p>
                          <a:pPr algn="ctr"/>
                          <a:r>
                            <a:rPr lang="en-GB" sz="1100" dirty="0" smtClean="0"/>
                            <a:t>0.0476</a:t>
                          </a:r>
                          <a:endParaRPr lang="en-GB" sz="1100" dirty="0"/>
                        </a:p>
                      </a:txBody>
                      <a:tcPr/>
                    </a:tc>
                    <a:tc>
                      <a:txBody>
                        <a:bodyPr/>
                        <a:lstStyle/>
                        <a:p>
                          <a:pPr algn="ctr"/>
                          <a:r>
                            <a:rPr lang="en-GB" sz="1100" dirty="0" smtClean="0"/>
                            <a:t>3.808</a:t>
                          </a:r>
                          <a:endParaRPr lang="en-GB" sz="1100" dirty="0"/>
                        </a:p>
                      </a:txBody>
                      <a:tcPr/>
                    </a:tc>
                  </a:tr>
                  <a:tr h="259080">
                    <a:tc>
                      <a:txBody>
                        <a:bodyPr/>
                        <a:lstStyle/>
                        <a:p>
                          <a:pPr algn="ctr"/>
                          <a:r>
                            <a:rPr lang="en-GB" sz="1100" dirty="0" smtClean="0"/>
                            <a:t>6</a:t>
                          </a:r>
                          <a:endParaRPr lang="en-GB" sz="1100" dirty="0"/>
                        </a:p>
                      </a:txBody>
                      <a:tcPr/>
                    </a:tc>
                    <a:tc>
                      <a:txBody>
                        <a:bodyPr/>
                        <a:lstStyle/>
                        <a:p>
                          <a:pPr algn="ctr"/>
                          <a:r>
                            <a:rPr lang="en-GB" sz="1100" dirty="0" smtClean="0"/>
                            <a:t>0.0174</a:t>
                          </a:r>
                          <a:endParaRPr lang="en-GB" sz="1100" dirty="0"/>
                        </a:p>
                      </a:txBody>
                      <a:tcPr/>
                    </a:tc>
                    <a:tc>
                      <a:txBody>
                        <a:bodyPr/>
                        <a:lstStyle/>
                        <a:p>
                          <a:pPr algn="ctr"/>
                          <a:r>
                            <a:rPr lang="en-GB" sz="1100" dirty="0" smtClean="0"/>
                            <a:t>1.392</a:t>
                          </a:r>
                          <a:endParaRPr lang="en-GB" sz="1100" dirty="0"/>
                        </a:p>
                      </a:txBody>
                      <a:tcPr/>
                    </a:tc>
                  </a:tr>
                  <a:tr h="259080">
                    <a:tc>
                      <a:txBody>
                        <a:bodyPr/>
                        <a:lstStyle/>
                        <a:p>
                          <a:endParaRPr lang="en-US"/>
                        </a:p>
                      </a:txBody>
                      <a:tcPr>
                        <a:blipFill rotWithShape="0">
                          <a:blip r:embed="rId5"/>
                          <a:stretch>
                            <a:fillRect l="-1389" t="-793023" r="-476389" b="-13953"/>
                          </a:stretch>
                        </a:blipFill>
                      </a:tcPr>
                    </a:tc>
                    <a:tc>
                      <a:txBody>
                        <a:bodyPr/>
                        <a:lstStyle/>
                        <a:p>
                          <a:pPr algn="ctr"/>
                          <a:r>
                            <a:rPr lang="en-GB" sz="1100" dirty="0" smtClean="0"/>
                            <a:t>0.0075</a:t>
                          </a:r>
                          <a:endParaRPr lang="en-GB" sz="1100" dirty="0"/>
                        </a:p>
                      </a:txBody>
                      <a:tcPr/>
                    </a:tc>
                    <a:tc>
                      <a:txBody>
                        <a:bodyPr/>
                        <a:lstStyle/>
                        <a:p>
                          <a:pPr algn="ctr"/>
                          <a:r>
                            <a:rPr lang="en-GB" sz="1100" dirty="0" smtClean="0"/>
                            <a:t>0.6</a:t>
                          </a:r>
                          <a:endParaRPr lang="en-GB" sz="11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987824" y="4484175"/>
              <a:ext cx="2222691" cy="2010664"/>
            </p:xfrm>
            <a:graphic>
              <a:graphicData uri="http://schemas.openxmlformats.org/drawingml/2006/table">
                <a:tbl>
                  <a:tblPr firstCol="1" bandRow="1">
                    <a:tableStyleId>{5940675A-B579-460E-94D1-54222C63F5DA}</a:tableStyleId>
                  </a:tblPr>
                  <a:tblGrid>
                    <a:gridCol w="435991">
                      <a:extLst>
                        <a:ext uri="{9D8B030D-6E8A-4147-A177-3AD203B41FA5}">
                          <a16:colId xmlns:a16="http://schemas.microsoft.com/office/drawing/2014/main" val="20000"/>
                        </a:ext>
                      </a:extLst>
                    </a:gridCol>
                    <a:gridCol w="357505">
                      <a:extLst>
                        <a:ext uri="{9D8B030D-6E8A-4147-A177-3AD203B41FA5}">
                          <a16:colId xmlns:a16="http://schemas.microsoft.com/office/drawing/2014/main" val="20001"/>
                        </a:ext>
                      </a:extLst>
                    </a:gridCol>
                    <a:gridCol w="606743">
                      <a:extLst>
                        <a:ext uri="{9D8B030D-6E8A-4147-A177-3AD203B41FA5}">
                          <a16:colId xmlns:a16="http://schemas.microsoft.com/office/drawing/2014/main" val="20002"/>
                        </a:ext>
                      </a:extLst>
                    </a:gridCol>
                    <a:gridCol w="822452">
                      <a:extLst>
                        <a:ext uri="{9D8B030D-6E8A-4147-A177-3AD203B41FA5}">
                          <a16:colId xmlns:a16="http://schemas.microsoft.com/office/drawing/2014/main" val="20003"/>
                        </a:ext>
                      </a:extLst>
                    </a:gridCol>
                  </a:tblGrid>
                  <a:tr h="149235">
                    <a:tc>
                      <a:txBody>
                        <a:bodyPr/>
                        <a:lstStyle/>
                        <a:p>
                          <a:pPr algn="ct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𝑟</m:t>
                                </m:r>
                              </m:oMath>
                            </m:oMathPara>
                          </a14:m>
                          <a:endParaRPr lang="en-GB" sz="11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𝑂</m:t>
                                    </m:r>
                                  </m:e>
                                  <m:sub>
                                    <m:r>
                                      <a:rPr lang="en-GB" sz="1100" b="0" i="1" smtClean="0">
                                        <a:latin typeface="Cambria Math" panose="02040503050406030204" pitchFamily="18" charset="0"/>
                                      </a:rPr>
                                      <m:t>𝑖</m:t>
                                    </m:r>
                                  </m:sub>
                                </m:sSub>
                              </m:oMath>
                            </m:oMathPara>
                          </a14:m>
                          <a:endParaRPr lang="en-GB" sz="11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𝐸</m:t>
                                    </m:r>
                                  </m:e>
                                  <m:sub>
                                    <m:r>
                                      <a:rPr lang="en-GB" sz="1100" b="0" i="1" smtClean="0">
                                        <a:latin typeface="Cambria Math" panose="02040503050406030204" pitchFamily="18" charset="0"/>
                                      </a:rPr>
                                      <m:t>𝑖</m:t>
                                    </m:r>
                                  </m:sub>
                                </m:sSub>
                              </m:oMath>
                            </m:oMathPara>
                          </a14:m>
                          <a:endParaRPr lang="en-GB"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GB" sz="1100" b="0" i="1" smtClean="0">
                                        <a:latin typeface="Cambria Math" panose="02040503050406030204" pitchFamily="18" charset="0"/>
                                      </a:rPr>
                                    </m:ctrlPr>
                                  </m:fPr>
                                  <m:num>
                                    <m:sSup>
                                      <m:sSupPr>
                                        <m:ctrlPr>
                                          <a:rPr lang="en-GB" sz="1100" b="0" i="1" smtClean="0">
                                            <a:latin typeface="Cambria Math" panose="02040503050406030204" pitchFamily="18" charset="0"/>
                                          </a:rPr>
                                        </m:ctrlPr>
                                      </m:sSupPr>
                                      <m:e>
                                        <m:d>
                                          <m:dPr>
                                            <m:ctrlPr>
                                              <a:rPr lang="en-GB" sz="1100" b="0" i="1" smtClean="0">
                                                <a:latin typeface="Cambria Math" panose="02040503050406030204" pitchFamily="18" charset="0"/>
                                              </a:rPr>
                                            </m:ctrlPr>
                                          </m:dPr>
                                          <m:e>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𝑂</m:t>
                                                </m:r>
                                              </m:e>
                                              <m:sub>
                                                <m:r>
                                                  <a:rPr lang="en-GB" sz="1100" b="0" i="1" smtClean="0">
                                                    <a:latin typeface="Cambria Math" panose="02040503050406030204" pitchFamily="18" charset="0"/>
                                                  </a:rPr>
                                                  <m:t>𝑖</m:t>
                                                </m:r>
                                              </m:sub>
                                            </m:sSub>
                                            <m:r>
                                              <a:rPr lang="en-GB" sz="1100" b="0" i="1" smtClean="0">
                                                <a:latin typeface="Cambria Math" panose="02040503050406030204" pitchFamily="18" charset="0"/>
                                              </a:rPr>
                                              <m:t>−</m:t>
                                            </m:r>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𝐸</m:t>
                                                </m:r>
                                              </m:e>
                                              <m:sub>
                                                <m:r>
                                                  <a:rPr lang="en-GB" sz="1100" b="0" i="1" smtClean="0">
                                                    <a:latin typeface="Cambria Math" panose="02040503050406030204" pitchFamily="18" charset="0"/>
                                                  </a:rPr>
                                                  <m:t>𝑖</m:t>
                                                </m:r>
                                              </m:sub>
                                            </m:sSub>
                                          </m:e>
                                        </m:d>
                                      </m:e>
                                      <m:sup>
                                        <m:r>
                                          <a:rPr lang="en-GB" sz="1100" b="0" i="1" smtClean="0">
                                            <a:latin typeface="Cambria Math" panose="02040503050406030204" pitchFamily="18" charset="0"/>
                                          </a:rPr>
                                          <m:t>2</m:t>
                                        </m:r>
                                      </m:sup>
                                    </m:sSup>
                                  </m:num>
                                  <m:den>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𝐸</m:t>
                                        </m:r>
                                      </m:e>
                                      <m:sub>
                                        <m:r>
                                          <a:rPr lang="en-GB" sz="1100" b="0" i="1" smtClean="0">
                                            <a:latin typeface="Cambria Math" panose="02040503050406030204" pitchFamily="18" charset="0"/>
                                          </a:rPr>
                                          <m:t>𝑖</m:t>
                                        </m:r>
                                      </m:sub>
                                    </m:sSub>
                                  </m:den>
                                </m:f>
                              </m:oMath>
                            </m:oMathPara>
                          </a14:m>
                          <a:endParaRPr lang="en-GB" sz="1100" b="0" dirty="0"/>
                        </a:p>
                      </a:txBody>
                      <a:tcPr/>
                    </a:tc>
                    <a:extLst>
                      <a:ext uri="{0D108BD9-81ED-4DB2-BD59-A6C34878D82A}">
                        <a16:rowId xmlns:a16="http://schemas.microsoft.com/office/drawing/2014/main" val="10000"/>
                      </a:ext>
                    </a:extLst>
                  </a:tr>
                  <a:tr h="0">
                    <a:tc>
                      <a:txBody>
                        <a:bodyPr/>
                        <a:lstStyle/>
                        <a:p>
                          <a:pPr algn="ctr"/>
                          <a:r>
                            <a:rPr lang="en-GB" sz="1100" dirty="0"/>
                            <a:t>0</a:t>
                          </a:r>
                        </a:p>
                      </a:txBody>
                      <a:tcPr/>
                    </a:tc>
                    <a:tc>
                      <a:txBody>
                        <a:bodyPr/>
                        <a:lstStyle/>
                        <a:p>
                          <a:pPr algn="ctr"/>
                          <a:r>
                            <a:rPr lang="en-GB" sz="1100" dirty="0"/>
                            <a:t>8</a:t>
                          </a:r>
                        </a:p>
                      </a:txBody>
                      <a:tcPr/>
                    </a:tc>
                    <a:tc>
                      <a:txBody>
                        <a:bodyPr/>
                        <a:lstStyle/>
                        <a:p>
                          <a:pPr algn="ctr"/>
                          <a14:m>
                            <m:oMathPara xmlns:m="http://schemas.openxmlformats.org/officeDocument/2006/math">
                              <m:oMathParaPr>
                                <m:jc m:val="centerGroup"/>
                              </m:oMathParaPr>
                              <m:oMath xmlns:m="http://schemas.openxmlformats.org/officeDocument/2006/math">
                                <m:r>
                                  <a:rPr lang="en-GB" sz="1100" b="0" i="1" dirty="0" smtClean="0">
                                    <a:latin typeface="Cambria Math" panose="02040503050406030204" pitchFamily="18" charset="0"/>
                                  </a:rPr>
                                  <m:t>8.864</m:t>
                                </m:r>
                              </m:oMath>
                            </m:oMathPara>
                          </a14:m>
                          <a:endParaRPr lang="en-GB" sz="1100" dirty="0"/>
                        </a:p>
                      </a:txBody>
                      <a:tcPr/>
                    </a:tc>
                    <a:tc>
                      <a:txBody>
                        <a:bodyPr/>
                        <a:lstStyle/>
                        <a:p>
                          <a:pPr algn="ctr"/>
                          <a:r>
                            <a:rPr lang="en-GB" sz="1100" dirty="0"/>
                            <a:t>0.0842</a:t>
                          </a:r>
                        </a:p>
                      </a:txBody>
                      <a:tcPr/>
                    </a:tc>
                    <a:extLst>
                      <a:ext uri="{0D108BD9-81ED-4DB2-BD59-A6C34878D82A}">
                        <a16:rowId xmlns:a16="http://schemas.microsoft.com/office/drawing/2014/main" val="10001"/>
                      </a:ext>
                    </a:extLst>
                  </a:tr>
                  <a:tr h="135131">
                    <a:tc>
                      <a:txBody>
                        <a:bodyPr/>
                        <a:lstStyle/>
                        <a:p>
                          <a:pPr algn="ctr"/>
                          <a:r>
                            <a:rPr lang="en-GB" sz="1100" dirty="0"/>
                            <a:t>1</a:t>
                          </a:r>
                        </a:p>
                      </a:txBody>
                      <a:tcPr/>
                    </a:tc>
                    <a:tc>
                      <a:txBody>
                        <a:bodyPr/>
                        <a:lstStyle/>
                        <a:p>
                          <a:pPr algn="ctr"/>
                          <a:r>
                            <a:rPr lang="en-GB" sz="1100" dirty="0"/>
                            <a:t>19</a:t>
                          </a:r>
                        </a:p>
                      </a:txBody>
                      <a:tcPr/>
                    </a:tc>
                    <a:tc>
                      <a:txBody>
                        <a:bodyPr/>
                        <a:lstStyle/>
                        <a:p>
                          <a:pPr algn="ctr"/>
                          <a:r>
                            <a:rPr lang="en-GB" sz="1100" dirty="0"/>
                            <a:t>19.504</a:t>
                          </a:r>
                        </a:p>
                      </a:txBody>
                      <a:tcPr/>
                    </a:tc>
                    <a:tc>
                      <a:txBody>
                        <a:bodyPr/>
                        <a:lstStyle/>
                        <a:p>
                          <a:pPr algn="ctr"/>
                          <a:r>
                            <a:rPr lang="en-GB" sz="1100" dirty="0"/>
                            <a:t>0.0130</a:t>
                          </a:r>
                        </a:p>
                      </a:txBody>
                      <a:tcPr/>
                    </a:tc>
                    <a:extLst>
                      <a:ext uri="{0D108BD9-81ED-4DB2-BD59-A6C34878D82A}">
                        <a16:rowId xmlns:a16="http://schemas.microsoft.com/office/drawing/2014/main" val="10002"/>
                      </a:ext>
                    </a:extLst>
                  </a:tr>
                  <a:tr h="0">
                    <a:tc>
                      <a:txBody>
                        <a:bodyPr/>
                        <a:lstStyle/>
                        <a:p>
                          <a:pPr algn="ctr"/>
                          <a:r>
                            <a:rPr lang="en-GB" sz="1100" dirty="0"/>
                            <a:t>2</a:t>
                          </a:r>
                        </a:p>
                      </a:txBody>
                      <a:tcPr/>
                    </a:tc>
                    <a:tc>
                      <a:txBody>
                        <a:bodyPr/>
                        <a:lstStyle/>
                        <a:p>
                          <a:pPr algn="ctr"/>
                          <a:r>
                            <a:rPr lang="en-GB" sz="1100" dirty="0"/>
                            <a:t>26</a:t>
                          </a:r>
                        </a:p>
                      </a:txBody>
                      <a:tcPr/>
                    </a:tc>
                    <a:tc>
                      <a:txBody>
                        <a:bodyPr/>
                        <a:lstStyle/>
                        <a:p>
                          <a:pPr algn="ctr"/>
                          <a:r>
                            <a:rPr lang="en-GB" sz="1100" dirty="0"/>
                            <a:t>21.448</a:t>
                          </a:r>
                        </a:p>
                      </a:txBody>
                      <a:tcPr/>
                    </a:tc>
                    <a:tc>
                      <a:txBody>
                        <a:bodyPr/>
                        <a:lstStyle/>
                        <a:p>
                          <a:pPr algn="ctr"/>
                          <a:r>
                            <a:rPr lang="en-GB" sz="1100" dirty="0"/>
                            <a:t>0.9661</a:t>
                          </a:r>
                        </a:p>
                      </a:txBody>
                      <a:tcPr/>
                    </a:tc>
                    <a:extLst>
                      <a:ext uri="{0D108BD9-81ED-4DB2-BD59-A6C34878D82A}">
                        <a16:rowId xmlns:a16="http://schemas.microsoft.com/office/drawing/2014/main" val="10003"/>
                      </a:ext>
                    </a:extLst>
                  </a:tr>
                  <a:tr h="121027">
                    <a:tc>
                      <a:txBody>
                        <a:bodyPr/>
                        <a:lstStyle/>
                        <a:p>
                          <a:pPr algn="ctr"/>
                          <a:r>
                            <a:rPr lang="en-GB" sz="1100" dirty="0"/>
                            <a:t>3</a:t>
                          </a:r>
                        </a:p>
                      </a:txBody>
                      <a:tcPr/>
                    </a:tc>
                    <a:tc>
                      <a:txBody>
                        <a:bodyPr/>
                        <a:lstStyle/>
                        <a:p>
                          <a:pPr algn="ctr"/>
                          <a:r>
                            <a:rPr lang="en-GB" sz="1100" dirty="0"/>
                            <a:t>13</a:t>
                          </a:r>
                        </a:p>
                      </a:txBody>
                      <a:tcPr/>
                    </a:tc>
                    <a:tc>
                      <a:txBody>
                        <a:bodyPr/>
                        <a:lstStyle/>
                        <a:p>
                          <a:pPr algn="ctr"/>
                          <a:r>
                            <a:rPr lang="en-GB" sz="1100" dirty="0"/>
                            <a:t>15.728</a:t>
                          </a:r>
                        </a:p>
                      </a:txBody>
                      <a:tcPr/>
                    </a:tc>
                    <a:tc>
                      <a:txBody>
                        <a:bodyPr/>
                        <a:lstStyle/>
                        <a:p>
                          <a:pPr algn="ctr"/>
                          <a:r>
                            <a:rPr lang="en-GB" sz="1100" dirty="0"/>
                            <a:t>0.4732</a:t>
                          </a:r>
                        </a:p>
                      </a:txBody>
                      <a:tcPr/>
                    </a:tc>
                    <a:extLst>
                      <a:ext uri="{0D108BD9-81ED-4DB2-BD59-A6C34878D82A}">
                        <a16:rowId xmlns:a16="http://schemas.microsoft.com/office/drawing/2014/main" val="10004"/>
                      </a:ext>
                    </a:extLst>
                  </a:tr>
                  <a:tr h="149979">
                    <a:tc>
                      <a:txBody>
                        <a:bodyPr/>
                        <a:lstStyle/>
                        <a:p>
                          <a:pPr algn="ctr"/>
                          <a:r>
                            <a:rPr lang="en-GB" sz="1100" dirty="0"/>
                            <a:t>4</a:t>
                          </a:r>
                        </a:p>
                      </a:txBody>
                      <a:tcPr/>
                    </a:tc>
                    <a:tc>
                      <a:txBody>
                        <a:bodyPr/>
                        <a:lstStyle/>
                        <a:p>
                          <a:pPr algn="ctr"/>
                          <a:r>
                            <a:rPr lang="en-GB" sz="1100" dirty="0"/>
                            <a:t>7</a:t>
                          </a:r>
                        </a:p>
                      </a:txBody>
                      <a:tcPr/>
                    </a:tc>
                    <a:tc>
                      <a:txBody>
                        <a:bodyPr/>
                        <a:lstStyle/>
                        <a:p>
                          <a:pPr algn="ctr"/>
                          <a:r>
                            <a:rPr lang="en-GB" sz="1100" dirty="0"/>
                            <a:t>8.656</a:t>
                          </a:r>
                        </a:p>
                      </a:txBody>
                      <a:tcPr/>
                    </a:tc>
                    <a:tc>
                      <a:txBody>
                        <a:bodyPr/>
                        <a:lstStyle/>
                        <a:p>
                          <a:pPr algn="ctr"/>
                          <a:r>
                            <a:rPr lang="en-GB" sz="1100" dirty="0"/>
                            <a:t>0.3168</a:t>
                          </a:r>
                        </a:p>
                      </a:txBody>
                      <a:tcPr/>
                    </a:tc>
                    <a:extLst>
                      <a:ext uri="{0D108BD9-81ED-4DB2-BD59-A6C34878D82A}">
                        <a16:rowId xmlns:a16="http://schemas.microsoft.com/office/drawing/2014/main" val="10005"/>
                      </a:ext>
                    </a:extLst>
                  </a:tr>
                  <a:tr h="0">
                    <a:tc>
                      <a:txBody>
                        <a:bodyPr/>
                        <a:lstStyle/>
                        <a:p>
                          <a:pPr algn="ctr"/>
                          <a14:m>
                            <m:oMathPara xmlns:m="http://schemas.openxmlformats.org/officeDocument/2006/math">
                              <m:oMathParaPr>
                                <m:jc m:val="centerGroup"/>
                              </m:oMathParaPr>
                              <m:oMath xmlns:m="http://schemas.openxmlformats.org/officeDocument/2006/math">
                                <m:r>
                                  <a:rPr lang="en-GB" sz="1100" b="0" i="1" smtClean="0">
                                    <a:latin typeface="Cambria Math" panose="02040503050406030204" pitchFamily="18" charset="0"/>
                                  </a:rPr>
                                  <m:t>≥5</m:t>
                                </m:r>
                              </m:oMath>
                            </m:oMathPara>
                          </a14:m>
                          <a:endParaRPr lang="en-GB" sz="1100" dirty="0"/>
                        </a:p>
                      </a:txBody>
                      <a:tcPr/>
                    </a:tc>
                    <a:tc>
                      <a:txBody>
                        <a:bodyPr/>
                        <a:lstStyle/>
                        <a:p>
                          <a:pPr algn="ctr"/>
                          <a:r>
                            <a:rPr lang="en-GB" sz="1100" dirty="0"/>
                            <a:t>7</a:t>
                          </a:r>
                        </a:p>
                      </a:txBody>
                      <a:tcPr/>
                    </a:tc>
                    <a:tc>
                      <a:txBody>
                        <a:bodyPr/>
                        <a:lstStyle/>
                        <a:p>
                          <a:pPr algn="ctr"/>
                          <a:r>
                            <a:rPr lang="en-GB" sz="1100" dirty="0"/>
                            <a:t>3.808</a:t>
                          </a:r>
                        </a:p>
                      </a:txBody>
                      <a:tcPr/>
                    </a:tc>
                    <a:tc>
                      <a:txBody>
                        <a:bodyPr/>
                        <a:lstStyle/>
                        <a:p>
                          <a:pPr algn="ctr"/>
                          <a:r>
                            <a:rPr lang="en-GB" sz="1100" dirty="0"/>
                            <a:t>0.2483</a:t>
                          </a:r>
                        </a:p>
                      </a:txBody>
                      <a:tcPr/>
                    </a:tc>
                    <a:extLst>
                      <a:ext uri="{0D108BD9-81ED-4DB2-BD59-A6C34878D82A}">
                        <a16:rowId xmlns:a16="http://schemas.microsoft.com/office/drawing/2014/main" val="10006"/>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589213714"/>
                  </p:ext>
                </p:extLst>
              </p:nvPr>
            </p:nvGraphicFramePr>
            <p:xfrm>
              <a:off x="2987824" y="4484175"/>
              <a:ext cx="2222691" cy="2224024"/>
            </p:xfrm>
            <a:graphic>
              <a:graphicData uri="http://schemas.openxmlformats.org/drawingml/2006/table">
                <a:tbl>
                  <a:tblPr firstCol="1" bandRow="1">
                    <a:tableStyleId>{5940675A-B579-460E-94D1-54222C63F5DA}</a:tableStyleId>
                  </a:tblPr>
                  <a:tblGrid>
                    <a:gridCol w="435991"/>
                    <a:gridCol w="357505"/>
                    <a:gridCol w="606743"/>
                    <a:gridCol w="822452"/>
                  </a:tblGrid>
                  <a:tr h="456184">
                    <a:tc>
                      <a:txBody>
                        <a:bodyPr/>
                        <a:lstStyle/>
                        <a:p>
                          <a:endParaRPr lang="en-US"/>
                        </a:p>
                      </a:txBody>
                      <a:tcPr>
                        <a:blipFill rotWithShape="0">
                          <a:blip r:embed="rId6"/>
                          <a:stretch>
                            <a:fillRect l="-1389" t="-1333" r="-409722" b="-349333"/>
                          </a:stretch>
                        </a:blipFill>
                      </a:tcPr>
                    </a:tc>
                    <a:tc>
                      <a:txBody>
                        <a:bodyPr/>
                        <a:lstStyle/>
                        <a:p>
                          <a:endParaRPr lang="en-US"/>
                        </a:p>
                      </a:txBody>
                      <a:tcPr>
                        <a:blipFill rotWithShape="0">
                          <a:blip r:embed="rId6"/>
                          <a:stretch>
                            <a:fillRect l="-125862" t="-1333" r="-408621" b="-349333"/>
                          </a:stretch>
                        </a:blipFill>
                      </a:tcPr>
                    </a:tc>
                    <a:tc>
                      <a:txBody>
                        <a:bodyPr/>
                        <a:lstStyle/>
                        <a:p>
                          <a:endParaRPr lang="en-US"/>
                        </a:p>
                      </a:txBody>
                      <a:tcPr>
                        <a:blipFill rotWithShape="0">
                          <a:blip r:embed="rId6"/>
                          <a:stretch>
                            <a:fillRect l="-131000" t="-1333" r="-137000" b="-349333"/>
                          </a:stretch>
                        </a:blipFill>
                      </a:tcPr>
                    </a:tc>
                    <a:tc>
                      <a:txBody>
                        <a:bodyPr/>
                        <a:lstStyle/>
                        <a:p>
                          <a:endParaRPr lang="en-US"/>
                        </a:p>
                      </a:txBody>
                      <a:tcPr>
                        <a:blipFill rotWithShape="0">
                          <a:blip r:embed="rId6"/>
                          <a:stretch>
                            <a:fillRect l="-171111" t="-1333" r="-1481" b="-349333"/>
                          </a:stretch>
                        </a:blipFill>
                      </a:tcPr>
                    </a:tc>
                  </a:tr>
                  <a:tr h="259080">
                    <a:tc>
                      <a:txBody>
                        <a:bodyPr/>
                        <a:lstStyle/>
                        <a:p>
                          <a:pPr algn="ctr"/>
                          <a:r>
                            <a:rPr lang="en-GB" sz="1100" dirty="0" smtClean="0"/>
                            <a:t>0</a:t>
                          </a:r>
                          <a:endParaRPr lang="en-GB" sz="1100" dirty="0"/>
                        </a:p>
                      </a:txBody>
                      <a:tcPr/>
                    </a:tc>
                    <a:tc>
                      <a:txBody>
                        <a:bodyPr/>
                        <a:lstStyle/>
                        <a:p>
                          <a:pPr algn="ctr"/>
                          <a:r>
                            <a:rPr lang="en-GB" sz="1100" dirty="0" smtClean="0"/>
                            <a:t>8</a:t>
                          </a:r>
                          <a:endParaRPr lang="en-GB" sz="1100" dirty="0"/>
                        </a:p>
                      </a:txBody>
                      <a:tcPr/>
                    </a:tc>
                    <a:tc>
                      <a:txBody>
                        <a:bodyPr/>
                        <a:lstStyle/>
                        <a:p>
                          <a:endParaRPr lang="en-US"/>
                        </a:p>
                      </a:txBody>
                      <a:tcPr>
                        <a:blipFill rotWithShape="0">
                          <a:blip r:embed="rId6"/>
                          <a:stretch>
                            <a:fillRect l="-131000" t="-176744" r="-137000" b="-509302"/>
                          </a:stretch>
                        </a:blipFill>
                      </a:tcPr>
                    </a:tc>
                    <a:tc>
                      <a:txBody>
                        <a:bodyPr/>
                        <a:lstStyle/>
                        <a:p>
                          <a:pPr algn="ctr"/>
                          <a:r>
                            <a:rPr lang="en-GB" sz="1100" dirty="0" smtClean="0"/>
                            <a:t>0.0842</a:t>
                          </a:r>
                          <a:endParaRPr lang="en-GB" sz="1100" dirty="0"/>
                        </a:p>
                      </a:txBody>
                      <a:tcPr/>
                    </a:tc>
                  </a:tr>
                  <a:tr h="259080">
                    <a:tc>
                      <a:txBody>
                        <a:bodyPr/>
                        <a:lstStyle/>
                        <a:p>
                          <a:pPr algn="ctr"/>
                          <a:r>
                            <a:rPr lang="en-GB" sz="1100" dirty="0" smtClean="0"/>
                            <a:t>1</a:t>
                          </a:r>
                          <a:endParaRPr lang="en-GB" sz="1100" dirty="0"/>
                        </a:p>
                      </a:txBody>
                      <a:tcPr/>
                    </a:tc>
                    <a:tc>
                      <a:txBody>
                        <a:bodyPr/>
                        <a:lstStyle/>
                        <a:p>
                          <a:pPr algn="ctr"/>
                          <a:r>
                            <a:rPr lang="en-GB" sz="1100" dirty="0" smtClean="0"/>
                            <a:t>19</a:t>
                          </a:r>
                          <a:endParaRPr lang="en-GB" sz="1100" dirty="0"/>
                        </a:p>
                      </a:txBody>
                      <a:tcPr/>
                    </a:tc>
                    <a:tc>
                      <a:txBody>
                        <a:bodyPr/>
                        <a:lstStyle/>
                        <a:p>
                          <a:pPr algn="ctr"/>
                          <a:r>
                            <a:rPr lang="en-GB" sz="1100" dirty="0" smtClean="0"/>
                            <a:t>19.504</a:t>
                          </a:r>
                          <a:endParaRPr lang="en-GB" sz="1100" dirty="0"/>
                        </a:p>
                      </a:txBody>
                      <a:tcPr/>
                    </a:tc>
                    <a:tc>
                      <a:txBody>
                        <a:bodyPr/>
                        <a:lstStyle/>
                        <a:p>
                          <a:pPr algn="ctr"/>
                          <a:r>
                            <a:rPr lang="en-GB" sz="1100" dirty="0" smtClean="0"/>
                            <a:t>0.0130</a:t>
                          </a:r>
                          <a:endParaRPr lang="en-GB" sz="1100" dirty="0"/>
                        </a:p>
                      </a:txBody>
                      <a:tcPr/>
                    </a:tc>
                  </a:tr>
                  <a:tr h="259080">
                    <a:tc>
                      <a:txBody>
                        <a:bodyPr/>
                        <a:lstStyle/>
                        <a:p>
                          <a:pPr algn="ctr"/>
                          <a:r>
                            <a:rPr lang="en-GB" sz="1100" dirty="0" smtClean="0"/>
                            <a:t>2</a:t>
                          </a:r>
                          <a:endParaRPr lang="en-GB" sz="1100" dirty="0"/>
                        </a:p>
                      </a:txBody>
                      <a:tcPr/>
                    </a:tc>
                    <a:tc>
                      <a:txBody>
                        <a:bodyPr/>
                        <a:lstStyle/>
                        <a:p>
                          <a:pPr algn="ctr"/>
                          <a:r>
                            <a:rPr lang="en-GB" sz="1100" dirty="0" smtClean="0"/>
                            <a:t>26</a:t>
                          </a:r>
                          <a:endParaRPr lang="en-GB" sz="1100" dirty="0"/>
                        </a:p>
                      </a:txBody>
                      <a:tcPr/>
                    </a:tc>
                    <a:tc>
                      <a:txBody>
                        <a:bodyPr/>
                        <a:lstStyle/>
                        <a:p>
                          <a:pPr algn="ctr"/>
                          <a:r>
                            <a:rPr lang="en-GB" sz="1100" dirty="0" smtClean="0"/>
                            <a:t>21.448</a:t>
                          </a:r>
                          <a:endParaRPr lang="en-GB" sz="1100" dirty="0"/>
                        </a:p>
                      </a:txBody>
                      <a:tcPr/>
                    </a:tc>
                    <a:tc>
                      <a:txBody>
                        <a:bodyPr/>
                        <a:lstStyle/>
                        <a:p>
                          <a:pPr algn="ctr"/>
                          <a:r>
                            <a:rPr lang="en-GB" sz="1100" dirty="0" smtClean="0"/>
                            <a:t>0.9661</a:t>
                          </a:r>
                          <a:endParaRPr lang="en-GB" sz="1100" dirty="0"/>
                        </a:p>
                      </a:txBody>
                      <a:tcPr/>
                    </a:tc>
                  </a:tr>
                  <a:tr h="259080">
                    <a:tc>
                      <a:txBody>
                        <a:bodyPr/>
                        <a:lstStyle/>
                        <a:p>
                          <a:pPr algn="ctr"/>
                          <a:r>
                            <a:rPr lang="en-GB" sz="1100" dirty="0" smtClean="0"/>
                            <a:t>3</a:t>
                          </a:r>
                          <a:endParaRPr lang="en-GB" sz="1100" dirty="0"/>
                        </a:p>
                      </a:txBody>
                      <a:tcPr/>
                    </a:tc>
                    <a:tc>
                      <a:txBody>
                        <a:bodyPr/>
                        <a:lstStyle/>
                        <a:p>
                          <a:pPr algn="ctr"/>
                          <a:r>
                            <a:rPr lang="en-GB" sz="1100" dirty="0" smtClean="0"/>
                            <a:t>13</a:t>
                          </a:r>
                          <a:endParaRPr lang="en-GB" sz="1100" dirty="0"/>
                        </a:p>
                      </a:txBody>
                      <a:tcPr/>
                    </a:tc>
                    <a:tc>
                      <a:txBody>
                        <a:bodyPr/>
                        <a:lstStyle/>
                        <a:p>
                          <a:pPr algn="ctr"/>
                          <a:r>
                            <a:rPr lang="en-GB" sz="1100" dirty="0" smtClean="0"/>
                            <a:t>15.728</a:t>
                          </a:r>
                          <a:endParaRPr lang="en-GB" sz="1100" dirty="0"/>
                        </a:p>
                      </a:txBody>
                      <a:tcPr/>
                    </a:tc>
                    <a:tc>
                      <a:txBody>
                        <a:bodyPr/>
                        <a:lstStyle/>
                        <a:p>
                          <a:pPr algn="ctr"/>
                          <a:r>
                            <a:rPr lang="en-GB" sz="1100" dirty="0" smtClean="0"/>
                            <a:t>0.4732</a:t>
                          </a:r>
                          <a:endParaRPr lang="en-GB" sz="1100" dirty="0"/>
                        </a:p>
                      </a:txBody>
                      <a:tcPr/>
                    </a:tc>
                  </a:tr>
                  <a:tr h="259080">
                    <a:tc>
                      <a:txBody>
                        <a:bodyPr/>
                        <a:lstStyle/>
                        <a:p>
                          <a:pPr algn="ctr"/>
                          <a:r>
                            <a:rPr lang="en-GB" sz="1100" dirty="0" smtClean="0"/>
                            <a:t>4</a:t>
                          </a:r>
                          <a:endParaRPr lang="en-GB" sz="1100" dirty="0"/>
                        </a:p>
                      </a:txBody>
                      <a:tcPr/>
                    </a:tc>
                    <a:tc>
                      <a:txBody>
                        <a:bodyPr/>
                        <a:lstStyle/>
                        <a:p>
                          <a:pPr algn="ctr"/>
                          <a:r>
                            <a:rPr lang="en-GB" sz="1100" dirty="0" smtClean="0"/>
                            <a:t>7</a:t>
                          </a:r>
                          <a:endParaRPr lang="en-GB" sz="1100" dirty="0"/>
                        </a:p>
                      </a:txBody>
                      <a:tcPr/>
                    </a:tc>
                    <a:tc>
                      <a:txBody>
                        <a:bodyPr/>
                        <a:lstStyle/>
                        <a:p>
                          <a:pPr algn="ctr"/>
                          <a:r>
                            <a:rPr lang="en-GB" sz="1100" dirty="0" smtClean="0"/>
                            <a:t>8.656</a:t>
                          </a:r>
                          <a:endParaRPr lang="en-GB" sz="1100" dirty="0"/>
                        </a:p>
                      </a:txBody>
                      <a:tcPr/>
                    </a:tc>
                    <a:tc>
                      <a:txBody>
                        <a:bodyPr/>
                        <a:lstStyle/>
                        <a:p>
                          <a:pPr algn="ctr"/>
                          <a:r>
                            <a:rPr lang="en-GB" sz="1100" dirty="0" smtClean="0"/>
                            <a:t>0.3168</a:t>
                          </a:r>
                          <a:endParaRPr lang="en-GB" sz="1100" dirty="0"/>
                        </a:p>
                      </a:txBody>
                      <a:tcPr/>
                    </a:tc>
                  </a:tr>
                  <a:tr h="259080">
                    <a:tc>
                      <a:txBody>
                        <a:bodyPr/>
                        <a:lstStyle/>
                        <a:p>
                          <a:endParaRPr lang="en-US"/>
                        </a:p>
                      </a:txBody>
                      <a:tcPr>
                        <a:blipFill rotWithShape="0">
                          <a:blip r:embed="rId6"/>
                          <a:stretch>
                            <a:fillRect l="-1389" t="-672093" r="-409722" b="-13953"/>
                          </a:stretch>
                        </a:blipFill>
                      </a:tcPr>
                    </a:tc>
                    <a:tc>
                      <a:txBody>
                        <a:bodyPr/>
                        <a:lstStyle/>
                        <a:p>
                          <a:pPr algn="ctr"/>
                          <a:r>
                            <a:rPr lang="en-GB" sz="1100" dirty="0" smtClean="0"/>
                            <a:t>7</a:t>
                          </a:r>
                          <a:endParaRPr lang="en-GB" sz="1100" dirty="0"/>
                        </a:p>
                      </a:txBody>
                      <a:tcPr/>
                    </a:tc>
                    <a:tc>
                      <a:txBody>
                        <a:bodyPr/>
                        <a:lstStyle/>
                        <a:p>
                          <a:pPr algn="ctr"/>
                          <a:r>
                            <a:rPr lang="en-GB" sz="1100" dirty="0" smtClean="0"/>
                            <a:t>3.808</a:t>
                          </a:r>
                          <a:endParaRPr lang="en-GB" sz="1100" dirty="0"/>
                        </a:p>
                      </a:txBody>
                      <a:tcPr/>
                    </a:tc>
                    <a:tc>
                      <a:txBody>
                        <a:bodyPr/>
                        <a:lstStyle/>
                        <a:p>
                          <a:pPr algn="ctr"/>
                          <a:r>
                            <a:rPr lang="en-GB" sz="1100" dirty="0" smtClean="0"/>
                            <a:t>0.2483</a:t>
                          </a:r>
                          <a:endParaRPr lang="en-GB" sz="1100" dirty="0"/>
                        </a:p>
                      </a:txBody>
                      <a:tcPr/>
                    </a:tc>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5508104" y="4498208"/>
                <a:ext cx="3634752" cy="2034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𝟒</m:t>
                      </m:r>
                    </m:oMath>
                  </m:oMathPara>
                </a14:m>
                <a:endParaRPr lang="en-GB" b="1" dirty="0"/>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𝜒</m:t>
                          </m:r>
                        </m:e>
                        <m:sub>
                          <m:r>
                            <a:rPr lang="en-GB" b="0" i="1" smtClean="0">
                              <a:latin typeface="Cambria Math" panose="02040503050406030204" pitchFamily="18" charset="0"/>
                            </a:rPr>
                            <m:t>4</m:t>
                          </m:r>
                        </m:sub>
                        <m:sup>
                          <m:r>
                            <a:rPr lang="en-GB" b="0" i="1" smtClean="0">
                              <a:latin typeface="Cambria Math" panose="02040503050406030204" pitchFamily="18" charset="0"/>
                            </a:rPr>
                            <m:t>2</m:t>
                          </m:r>
                        </m:sup>
                      </m:sSubSup>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5%</m:t>
                          </m:r>
                        </m:e>
                      </m:d>
                      <m:r>
                        <a:rPr lang="en-GB" b="0" i="1" smtClean="0">
                          <a:latin typeface="Cambria Math" panose="02040503050406030204" pitchFamily="18" charset="0"/>
                        </a:rPr>
                        <m:t>=</m:t>
                      </m:r>
                      <m:r>
                        <a:rPr lang="en-GB" b="1" i="1" smtClean="0">
                          <a:latin typeface="Cambria Math" panose="02040503050406030204" pitchFamily="18" charset="0"/>
                        </a:rPr>
                        <m:t>𝟗</m:t>
                      </m:r>
                      <m:r>
                        <a:rPr lang="en-GB" b="1" i="1" smtClean="0">
                          <a:latin typeface="Cambria Math" panose="02040503050406030204" pitchFamily="18" charset="0"/>
                        </a:rPr>
                        <m:t>.</m:t>
                      </m:r>
                      <m:r>
                        <a:rPr lang="en-GB" b="1" i="1" smtClean="0">
                          <a:latin typeface="Cambria Math" panose="02040503050406030204" pitchFamily="18" charset="0"/>
                        </a:rPr>
                        <m:t>𝟒𝟖𝟖</m:t>
                      </m:r>
                    </m:oMath>
                  </m:oMathPara>
                </a14:m>
                <a:endParaRPr lang="en-GB" b="1" dirty="0"/>
              </a:p>
              <a:p>
                <a:endParaRPr lang="en-GB" dirty="0"/>
              </a:p>
              <a:p>
                <a:r>
                  <a:rPr lang="en-GB" dirty="0"/>
                  <a:t>2.1016 &gt; 9.488</a:t>
                </a:r>
              </a:p>
              <a:p>
                <a:r>
                  <a:rPr lang="en-GB" dirty="0"/>
                  <a:t>So you have no evidence to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endParaRPr lang="en-GB" b="0" dirty="0"/>
              </a:p>
              <a:p>
                <a:r>
                  <a:rPr lang="en-GB" dirty="0"/>
                  <a:t>Calls may be modelled by </a:t>
                </a:r>
                <a14:m>
                  <m:oMath xmlns:m="http://schemas.openxmlformats.org/officeDocument/2006/math">
                    <m:r>
                      <a:rPr lang="en-GB" b="0" i="1" smtClean="0">
                        <a:latin typeface="Cambria Math" panose="02040503050406030204" pitchFamily="18" charset="0"/>
                      </a:rPr>
                      <m:t>𝑃𝑜</m:t>
                    </m:r>
                    <m:r>
                      <a:rPr lang="en-GB" b="0" i="1" smtClean="0">
                        <a:latin typeface="Cambria Math" panose="02040503050406030204" pitchFamily="18" charset="0"/>
                      </a:rPr>
                      <m:t>(2.2)</m:t>
                    </m:r>
                  </m:oMath>
                </a14:m>
                <a:r>
                  <a:rPr lang="en-GB" dirty="0"/>
                  <a:t> distribution.</a:t>
                </a:r>
              </a:p>
            </p:txBody>
          </p:sp>
        </mc:Choice>
        <mc:Fallback xmlns="">
          <p:sp>
            <p:nvSpPr>
              <p:cNvPr id="12" name="TextBox 11"/>
              <p:cNvSpPr txBox="1">
                <a:spLocks noRot="1" noChangeAspect="1" noMove="1" noResize="1" noEditPoints="1" noAdjustHandles="1" noChangeArrowheads="1" noChangeShapeType="1" noTextEdit="1"/>
              </p:cNvSpPr>
              <p:nvPr/>
            </p:nvSpPr>
            <p:spPr>
              <a:xfrm>
                <a:off x="5508104" y="4498208"/>
                <a:ext cx="3634752" cy="2034275"/>
              </a:xfrm>
              <a:prstGeom prst="rect">
                <a:avLst/>
              </a:prstGeom>
              <a:blipFill rotWithShape="0">
                <a:blip r:embed="rId7"/>
                <a:stretch>
                  <a:fillRect l="-1510" b="-3892"/>
                </a:stretch>
              </a:blipFill>
            </p:spPr>
            <p:txBody>
              <a:bodyPr/>
              <a:lstStyle/>
              <a:p>
                <a:r>
                  <a:rPr lang="en-GB">
                    <a:noFill/>
                  </a:rPr>
                  <a:t> </a:t>
                </a:r>
              </a:p>
            </p:txBody>
          </p:sp>
        </mc:Fallback>
      </mc:AlternateContent>
      <p:sp>
        <p:nvSpPr>
          <p:cNvPr id="13" name="Rectangle 12"/>
          <p:cNvSpPr/>
          <p:nvPr/>
        </p:nvSpPr>
        <p:spPr>
          <a:xfrm>
            <a:off x="7056276" y="4484175"/>
            <a:ext cx="1404156" cy="3047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7564021" y="4798050"/>
            <a:ext cx="1328459" cy="3047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2915817" y="3342371"/>
            <a:ext cx="1152128" cy="3746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4355975" y="3533775"/>
            <a:ext cx="3730749" cy="781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810491" y="4600835"/>
            <a:ext cx="593157" cy="268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1403647" y="4600835"/>
            <a:ext cx="1464243" cy="268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810490" y="4874750"/>
            <a:ext cx="2057400" cy="228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810490" y="5102797"/>
            <a:ext cx="2057400" cy="13075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810491" y="6398320"/>
            <a:ext cx="593157" cy="268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1403647" y="6398320"/>
            <a:ext cx="1464243" cy="2683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grpSp>
        <p:nvGrpSpPr>
          <p:cNvPr id="5" name="Group 25"/>
          <p:cNvGrpSpPr/>
          <p:nvPr/>
        </p:nvGrpSpPr>
        <p:grpSpPr>
          <a:xfrm>
            <a:off x="2915817" y="6532483"/>
            <a:ext cx="1800199" cy="276999"/>
            <a:chOff x="2915817" y="6532483"/>
            <a:chExt cx="1800199" cy="276999"/>
          </a:xfrm>
        </p:grpSpPr>
        <p:sp>
          <p:nvSpPr>
            <p:cNvPr id="23" name="TextBox 22"/>
            <p:cNvSpPr txBox="1"/>
            <p:nvPr/>
          </p:nvSpPr>
          <p:spPr>
            <a:xfrm>
              <a:off x="3059832" y="6532483"/>
              <a:ext cx="1656184" cy="276999"/>
            </a:xfrm>
            <a:prstGeom prst="rect">
              <a:avLst/>
            </a:prstGeom>
            <a:noFill/>
          </p:spPr>
          <p:txBody>
            <a:bodyPr wrap="square" rtlCol="0">
              <a:spAutoFit/>
            </a:bodyPr>
            <a:lstStyle/>
            <a:p>
              <a:r>
                <a:rPr lang="en-GB" sz="1200" dirty="0"/>
                <a:t>Just 1- the rest.</a:t>
              </a:r>
            </a:p>
          </p:txBody>
        </p:sp>
        <p:cxnSp>
          <p:nvCxnSpPr>
            <p:cNvPr id="25" name="Straight Arrow Connector 24"/>
            <p:cNvCxnSpPr>
              <a:stCxn id="23" idx="1"/>
            </p:cNvCxnSpPr>
            <p:nvPr/>
          </p:nvCxnSpPr>
          <p:spPr>
            <a:xfrm flipH="1" flipV="1">
              <a:off x="2915817" y="6597352"/>
              <a:ext cx="144015" cy="73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7" name="Rectangle 26"/>
          <p:cNvSpPr/>
          <p:nvPr/>
        </p:nvSpPr>
        <p:spPr>
          <a:xfrm>
            <a:off x="5516115" y="5320998"/>
            <a:ext cx="1808609" cy="327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8" name="Rectangle 27"/>
          <p:cNvSpPr/>
          <p:nvPr/>
        </p:nvSpPr>
        <p:spPr>
          <a:xfrm>
            <a:off x="5508104" y="5662358"/>
            <a:ext cx="3528392" cy="8701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4" name="Slide Number Placeholder 2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248</a:t>
            </a:fld>
            <a:endParaRPr lang="en-GB"/>
          </a:p>
        </p:txBody>
      </p:sp>
    </p:spTree>
    <p:extLst>
      <p:ext uri="{BB962C8B-B14F-4D97-AF65-F5344CB8AC3E}">
        <p14:creationId xmlns:p14="http://schemas.microsoft.com/office/powerpoint/2010/main" val="41319006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32" restart="whenNotActive" fill="hold" evtFilter="cancelBubble" nodeType="interactiveSeq">
                <p:stCondLst>
                  <p:cond evt="onClick" delay="0">
                    <p:tgtEl>
                      <p:spTgt spid="18"/>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38" restart="whenNotActive" fill="hold" evtFilter="cancelBubble" nodeType="interactiveSeq">
                <p:stCondLst>
                  <p:cond evt="onClick" delay="0">
                    <p:tgtEl>
                      <p:spTgt spid="19"/>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50" restart="whenNotActive" fill="hold" evtFilter="cancelBubble" nodeType="interactiveSeq">
                <p:stCondLst>
                  <p:cond evt="onClick" delay="0">
                    <p:tgtEl>
                      <p:spTgt spid="21"/>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nextCondLst>
                <p:cond evt="onClick" delay="0">
                  <p:tgtEl>
                    <p:spTgt spid="21"/>
                  </p:tgtEl>
                </p:cond>
              </p:nextCondLst>
            </p:seq>
            <p:seq concurrent="1" nextAc="seek">
              <p:cTn id="59" restart="whenNotActive" fill="hold" evtFilter="cancelBubble" nodeType="interactiveSeq">
                <p:stCondLst>
                  <p:cond evt="onClick" delay="0">
                    <p:tgtEl>
                      <p:spTgt spid="22"/>
                    </p:tgtEl>
                  </p:cond>
                </p:stCondLst>
                <p:endSync evt="end" delay="0">
                  <p:rtn val="all"/>
                </p:endSync>
                <p:childTnLst>
                  <p:par>
                    <p:cTn id="60" fill="hold">
                      <p:stCondLst>
                        <p:cond delay="0"/>
                      </p:stCondLst>
                      <p:childTnLst>
                        <p:par>
                          <p:cTn id="61" fill="hold">
                            <p:stCondLst>
                              <p:cond delay="0"/>
                            </p:stCondLst>
                            <p:childTnLst>
                              <p:par>
                                <p:cTn id="62" presetID="10" presetClass="exit" presetSubtype="0" fill="hold" grpId="0" nodeType="click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65" restart="whenNotActive" fill="hold" evtFilter="cancelBubble" nodeType="interactiveSeq">
                <p:stCondLst>
                  <p:cond evt="onClick" delay="0">
                    <p:tgtEl>
                      <p:spTgt spid="27"/>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71" restart="whenNotActive" fill="hold" evtFilter="cancelBubble" nodeType="interactiveSeq">
                <p:stCondLst>
                  <p:cond evt="onClick" delay="0">
                    <p:tgtEl>
                      <p:spTgt spid="28"/>
                    </p:tgtEl>
                  </p:cond>
                </p:stCondLst>
                <p:endSync evt="end" delay="0">
                  <p:rtn val="all"/>
                </p:endSync>
                <p:childTnLst>
                  <p:par>
                    <p:cTn id="72" fill="hold">
                      <p:stCondLst>
                        <p:cond delay="0"/>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7" grpId="0" animBg="1"/>
      <p:bldP spid="28"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Goodness of Fit Tests for Continuous Distributions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cxnSp>
        <p:nvCxnSpPr>
          <p:cNvPr id="6" name="Straight Arrow Connector 5"/>
          <p:cNvCxnSpPr/>
          <p:nvPr/>
        </p:nvCxnSpPr>
        <p:spPr>
          <a:xfrm flipV="1">
            <a:off x="1907704" y="1340768"/>
            <a:ext cx="0" cy="2088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1907704" y="3429000"/>
            <a:ext cx="46085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Freeform 9"/>
          <p:cNvSpPr/>
          <p:nvPr/>
        </p:nvSpPr>
        <p:spPr>
          <a:xfrm>
            <a:off x="1993900" y="1598264"/>
            <a:ext cx="4445000" cy="1830736"/>
          </a:xfrm>
          <a:custGeom>
            <a:avLst/>
            <a:gdLst>
              <a:gd name="connsiteX0" fmla="*/ 0 w 4445000"/>
              <a:gd name="connsiteY0" fmla="*/ 1830736 h 1830736"/>
              <a:gd name="connsiteX1" fmla="*/ 647700 w 4445000"/>
              <a:gd name="connsiteY1" fmla="*/ 1741836 h 1830736"/>
              <a:gd name="connsiteX2" fmla="*/ 1181100 w 4445000"/>
              <a:gd name="connsiteY2" fmla="*/ 1462436 h 1830736"/>
              <a:gd name="connsiteX3" fmla="*/ 1422400 w 4445000"/>
              <a:gd name="connsiteY3" fmla="*/ 1005236 h 1830736"/>
              <a:gd name="connsiteX4" fmla="*/ 1574800 w 4445000"/>
              <a:gd name="connsiteY4" fmla="*/ 509936 h 1830736"/>
              <a:gd name="connsiteX5" fmla="*/ 1803400 w 4445000"/>
              <a:gd name="connsiteY5" fmla="*/ 116236 h 1830736"/>
              <a:gd name="connsiteX6" fmla="*/ 2032000 w 4445000"/>
              <a:gd name="connsiteY6" fmla="*/ 14636 h 1830736"/>
              <a:gd name="connsiteX7" fmla="*/ 2197100 w 4445000"/>
              <a:gd name="connsiteY7" fmla="*/ 1936 h 1830736"/>
              <a:gd name="connsiteX8" fmla="*/ 2374900 w 4445000"/>
              <a:gd name="connsiteY8" fmla="*/ 27336 h 1830736"/>
              <a:gd name="connsiteX9" fmla="*/ 2540000 w 4445000"/>
              <a:gd name="connsiteY9" fmla="*/ 154336 h 1830736"/>
              <a:gd name="connsiteX10" fmla="*/ 2717800 w 4445000"/>
              <a:gd name="connsiteY10" fmla="*/ 370236 h 1830736"/>
              <a:gd name="connsiteX11" fmla="*/ 2895600 w 4445000"/>
              <a:gd name="connsiteY11" fmla="*/ 802036 h 1830736"/>
              <a:gd name="connsiteX12" fmla="*/ 3035300 w 4445000"/>
              <a:gd name="connsiteY12" fmla="*/ 1094136 h 1830736"/>
              <a:gd name="connsiteX13" fmla="*/ 3225800 w 4445000"/>
              <a:gd name="connsiteY13" fmla="*/ 1424336 h 1830736"/>
              <a:gd name="connsiteX14" fmla="*/ 3670300 w 4445000"/>
              <a:gd name="connsiteY14" fmla="*/ 1652936 h 1830736"/>
              <a:gd name="connsiteX15" fmla="*/ 3898900 w 4445000"/>
              <a:gd name="connsiteY15" fmla="*/ 1741836 h 1830736"/>
              <a:gd name="connsiteX16" fmla="*/ 4165600 w 4445000"/>
              <a:gd name="connsiteY16" fmla="*/ 1792636 h 1830736"/>
              <a:gd name="connsiteX17" fmla="*/ 4445000 w 4445000"/>
              <a:gd name="connsiteY17" fmla="*/ 1792636 h 18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45000" h="1830736">
                <a:moveTo>
                  <a:pt x="0" y="1830736"/>
                </a:moveTo>
                <a:cubicBezTo>
                  <a:pt x="225425" y="1816977"/>
                  <a:pt x="450850" y="1803219"/>
                  <a:pt x="647700" y="1741836"/>
                </a:cubicBezTo>
                <a:cubicBezTo>
                  <a:pt x="844550" y="1680453"/>
                  <a:pt x="1051984" y="1585202"/>
                  <a:pt x="1181100" y="1462436"/>
                </a:cubicBezTo>
                <a:cubicBezTo>
                  <a:pt x="1310216" y="1339670"/>
                  <a:pt x="1356783" y="1163986"/>
                  <a:pt x="1422400" y="1005236"/>
                </a:cubicBezTo>
                <a:cubicBezTo>
                  <a:pt x="1488017" y="846486"/>
                  <a:pt x="1511300" y="658103"/>
                  <a:pt x="1574800" y="509936"/>
                </a:cubicBezTo>
                <a:cubicBezTo>
                  <a:pt x="1638300" y="361769"/>
                  <a:pt x="1727200" y="198786"/>
                  <a:pt x="1803400" y="116236"/>
                </a:cubicBezTo>
                <a:cubicBezTo>
                  <a:pt x="1879600" y="33686"/>
                  <a:pt x="1966383" y="33686"/>
                  <a:pt x="2032000" y="14636"/>
                </a:cubicBezTo>
                <a:cubicBezTo>
                  <a:pt x="2097617" y="-4414"/>
                  <a:pt x="2139950" y="-181"/>
                  <a:pt x="2197100" y="1936"/>
                </a:cubicBezTo>
                <a:cubicBezTo>
                  <a:pt x="2254250" y="4053"/>
                  <a:pt x="2317750" y="1936"/>
                  <a:pt x="2374900" y="27336"/>
                </a:cubicBezTo>
                <a:cubicBezTo>
                  <a:pt x="2432050" y="52736"/>
                  <a:pt x="2482850" y="97186"/>
                  <a:pt x="2540000" y="154336"/>
                </a:cubicBezTo>
                <a:cubicBezTo>
                  <a:pt x="2597150" y="211486"/>
                  <a:pt x="2658533" y="262286"/>
                  <a:pt x="2717800" y="370236"/>
                </a:cubicBezTo>
                <a:cubicBezTo>
                  <a:pt x="2777067" y="478186"/>
                  <a:pt x="2842683" y="681386"/>
                  <a:pt x="2895600" y="802036"/>
                </a:cubicBezTo>
                <a:cubicBezTo>
                  <a:pt x="2948517" y="922686"/>
                  <a:pt x="2980267" y="990419"/>
                  <a:pt x="3035300" y="1094136"/>
                </a:cubicBezTo>
                <a:cubicBezTo>
                  <a:pt x="3090333" y="1197853"/>
                  <a:pt x="3119967" y="1331203"/>
                  <a:pt x="3225800" y="1424336"/>
                </a:cubicBezTo>
                <a:cubicBezTo>
                  <a:pt x="3331633" y="1517469"/>
                  <a:pt x="3558117" y="1600019"/>
                  <a:pt x="3670300" y="1652936"/>
                </a:cubicBezTo>
                <a:cubicBezTo>
                  <a:pt x="3782483" y="1705853"/>
                  <a:pt x="3816350" y="1718553"/>
                  <a:pt x="3898900" y="1741836"/>
                </a:cubicBezTo>
                <a:cubicBezTo>
                  <a:pt x="3981450" y="1765119"/>
                  <a:pt x="4074583" y="1784169"/>
                  <a:pt x="4165600" y="1792636"/>
                </a:cubicBezTo>
                <a:cubicBezTo>
                  <a:pt x="4256617" y="1801103"/>
                  <a:pt x="4350808" y="1796869"/>
                  <a:pt x="4445000" y="17926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123728" y="3212976"/>
            <a:ext cx="576064" cy="216024"/>
          </a:xfrm>
          <a:prstGeom prst="rect">
            <a:avLst/>
          </a:prstGeom>
          <a:solidFill>
            <a:schemeClr val="accent6">
              <a:alpha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 name="Rectangle 11"/>
          <p:cNvSpPr/>
          <p:nvPr/>
        </p:nvSpPr>
        <p:spPr>
          <a:xfrm>
            <a:off x="2699792" y="2492896"/>
            <a:ext cx="792088" cy="936104"/>
          </a:xfrm>
          <a:prstGeom prst="rect">
            <a:avLst/>
          </a:prstGeom>
          <a:solidFill>
            <a:schemeClr val="accent6">
              <a:alpha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Rectangle 12"/>
          <p:cNvSpPr/>
          <p:nvPr/>
        </p:nvSpPr>
        <p:spPr>
          <a:xfrm>
            <a:off x="3491880" y="1988840"/>
            <a:ext cx="1368152" cy="1440160"/>
          </a:xfrm>
          <a:prstGeom prst="rect">
            <a:avLst/>
          </a:prstGeom>
          <a:solidFill>
            <a:schemeClr val="accent6">
              <a:alpha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Rectangle 13"/>
          <p:cNvSpPr/>
          <p:nvPr/>
        </p:nvSpPr>
        <p:spPr>
          <a:xfrm>
            <a:off x="4860032" y="3068960"/>
            <a:ext cx="1296144" cy="360040"/>
          </a:xfrm>
          <a:prstGeom prst="rect">
            <a:avLst/>
          </a:prstGeom>
          <a:solidFill>
            <a:schemeClr val="accent6">
              <a:alpha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 name="TextBox 14"/>
          <p:cNvSpPr txBox="1"/>
          <p:nvPr/>
        </p:nvSpPr>
        <p:spPr>
          <a:xfrm>
            <a:off x="5724128" y="1124744"/>
            <a:ext cx="2664296" cy="923330"/>
          </a:xfrm>
          <a:prstGeom prst="rect">
            <a:avLst/>
          </a:prstGeom>
          <a:noFill/>
        </p:spPr>
        <p:txBody>
          <a:bodyPr wrap="square" rtlCol="0">
            <a:spAutoFit/>
          </a:bodyPr>
          <a:lstStyle/>
          <a:p>
            <a:r>
              <a:rPr lang="en-GB" dirty="0"/>
              <a:t>We might want to test how our data fits a normal distribution.</a:t>
            </a:r>
          </a:p>
        </p:txBody>
      </p:sp>
      <mc:AlternateContent xmlns:mc="http://schemas.openxmlformats.org/markup-compatibility/2006" xmlns:a14="http://schemas.microsoft.com/office/drawing/2010/main">
        <mc:Choice Requires="a14">
          <p:sp>
            <p:nvSpPr>
              <p:cNvPr id="16" name="TextBox 15"/>
              <p:cNvSpPr txBox="1"/>
              <p:nvPr/>
            </p:nvSpPr>
            <p:spPr>
              <a:xfrm>
                <a:off x="899592" y="3861048"/>
                <a:ext cx="7992888" cy="2862322"/>
              </a:xfrm>
              <a:prstGeom prst="rect">
                <a:avLst/>
              </a:prstGeom>
              <a:noFill/>
            </p:spPr>
            <p:txBody>
              <a:bodyPr wrap="square" rtlCol="0">
                <a:spAutoFit/>
              </a:bodyPr>
              <a:lstStyle/>
              <a:p>
                <a:r>
                  <a:rPr lang="en-GB" sz="2000" dirty="0"/>
                  <a:t>Clues that data is normally distributed:</a:t>
                </a:r>
              </a:p>
              <a:p>
                <a:pPr marL="285750" indent="-285750">
                  <a:buFont typeface="Arial" panose="020B0604020202020204" pitchFamily="34" charset="0"/>
                  <a:buChar char="•"/>
                </a:pPr>
                <a:r>
                  <a:rPr lang="en-GB" sz="2000" b="1" dirty="0"/>
                  <a:t>Data centred about mean.</a:t>
                </a:r>
              </a:p>
              <a:p>
                <a:pPr marL="285750" indent="-285750">
                  <a:buFont typeface="Arial" panose="020B0604020202020204" pitchFamily="34" charset="0"/>
                  <a:buChar char="•"/>
                </a:pPr>
                <a:r>
                  <a:rPr lang="en-GB" sz="2000" b="1" dirty="0"/>
                  <a:t>Approximately 68% of data fall within one standard deviation of the mean (remember the 68-95-99.7 rule?).</a:t>
                </a:r>
              </a:p>
              <a:p>
                <a:pPr marL="285750" indent="-285750">
                  <a:buFont typeface="Arial" panose="020B0604020202020204" pitchFamily="34" charset="0"/>
                  <a:buChar char="•"/>
                </a:pPr>
                <a:endParaRPr lang="en-GB" sz="2000" dirty="0"/>
              </a:p>
              <a:p>
                <a:r>
                  <a:rPr lang="en-GB" sz="2000" dirty="0"/>
                  <a:t>Parameters that may be given or may need to be estimated:</a:t>
                </a:r>
              </a:p>
              <a:p>
                <a:pPr/>
                <a14:m>
                  <m:oMathPara xmlns:m="http://schemas.openxmlformats.org/officeDocument/2006/math">
                    <m:oMathParaPr>
                      <m:jc m:val="centerGroup"/>
                    </m:oMathParaPr>
                    <m:oMath xmlns:m="http://schemas.openxmlformats.org/officeDocument/2006/math">
                      <m:r>
                        <a:rPr lang="en-GB" sz="2000" b="1" i="1" smtClean="0">
                          <a:latin typeface="Cambria Math" panose="02040503050406030204" pitchFamily="18" charset="0"/>
                        </a:rPr>
                        <m:t>𝝈</m:t>
                      </m:r>
                      <m:r>
                        <a:rPr lang="en-GB" sz="2000" b="1" i="1" smtClean="0">
                          <a:latin typeface="Cambria Math" panose="02040503050406030204" pitchFamily="18" charset="0"/>
                        </a:rPr>
                        <m:t>, </m:t>
                      </m:r>
                      <m:r>
                        <a:rPr lang="en-GB" sz="2000" b="1" i="1" smtClean="0">
                          <a:latin typeface="Cambria Math" panose="02040503050406030204" pitchFamily="18" charset="0"/>
                        </a:rPr>
                        <m:t>𝝁</m:t>
                      </m:r>
                    </m:oMath>
                  </m:oMathPara>
                </a14:m>
                <a:endParaRPr lang="en-GB" sz="2000" b="1" dirty="0"/>
              </a:p>
              <a:p>
                <a:r>
                  <a:rPr lang="en-GB" sz="2000" dirty="0"/>
                  <a:t>How does this affect </a:t>
                </a:r>
                <a14:m>
                  <m:oMath xmlns:m="http://schemas.openxmlformats.org/officeDocument/2006/math">
                    <m:r>
                      <a:rPr lang="en-GB" sz="2000" b="0" i="1" smtClean="0">
                        <a:latin typeface="Cambria Math" panose="02040503050406030204" pitchFamily="18" charset="0"/>
                      </a:rPr>
                      <m:t>𝜈</m:t>
                    </m:r>
                  </m:oMath>
                </a14:m>
                <a:r>
                  <a:rPr lang="en-GB" sz="2000" dirty="0"/>
                  <a:t>?</a:t>
                </a:r>
              </a:p>
              <a:p>
                <a:r>
                  <a:rPr lang="en-GB" sz="2000" b="1" dirty="0"/>
                  <a:t>We have to deduct one degree of freedom for each parameter estimated.</a:t>
                </a:r>
              </a:p>
            </p:txBody>
          </p:sp>
        </mc:Choice>
        <mc:Fallback xmlns="">
          <p:sp>
            <p:nvSpPr>
              <p:cNvPr id="16" name="TextBox 15"/>
              <p:cNvSpPr txBox="1">
                <a:spLocks noRot="1" noChangeAspect="1" noMove="1" noResize="1" noEditPoints="1" noAdjustHandles="1" noChangeArrowheads="1" noChangeShapeType="1" noTextEdit="1"/>
              </p:cNvSpPr>
              <p:nvPr/>
            </p:nvSpPr>
            <p:spPr>
              <a:xfrm>
                <a:off x="899592" y="3861048"/>
                <a:ext cx="7992888" cy="2862322"/>
              </a:xfrm>
              <a:prstGeom prst="rect">
                <a:avLst/>
              </a:prstGeom>
              <a:blipFill rotWithShape="1">
                <a:blip r:embed="rId2"/>
                <a:stretch>
                  <a:fillRect l="-839" t="-1064" b="-2766"/>
                </a:stretch>
              </a:blipFill>
            </p:spPr>
            <p:txBody>
              <a:bodyPr/>
              <a:lstStyle/>
              <a:p>
                <a:r>
                  <a:rPr lang="en-GB">
                    <a:noFill/>
                  </a:rPr>
                  <a:t> </a:t>
                </a:r>
              </a:p>
            </p:txBody>
          </p:sp>
        </mc:Fallback>
      </mc:AlternateContent>
      <p:sp>
        <p:nvSpPr>
          <p:cNvPr id="17" name="Rectangle 16"/>
          <p:cNvSpPr/>
          <p:nvPr/>
        </p:nvSpPr>
        <p:spPr>
          <a:xfrm>
            <a:off x="1230461" y="4262662"/>
            <a:ext cx="7445995" cy="9793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3995937" y="5702300"/>
            <a:ext cx="2074664" cy="4630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941400" y="6366768"/>
            <a:ext cx="7948600" cy="4658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249</a:t>
            </a:fld>
            <a:endParaRPr lang="en-GB"/>
          </a:p>
        </p:txBody>
      </p:sp>
    </p:spTree>
    <p:extLst>
      <p:ext uri="{BB962C8B-B14F-4D97-AF65-F5344CB8AC3E}">
        <p14:creationId xmlns:p14="http://schemas.microsoft.com/office/powerpoint/2010/main" val="40052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14" restart="whenNotActive" fill="hold" evtFilter="cancelBubble" nodeType="interactiveSeq">
                <p:stCondLst>
                  <p:cond evt="onClick" delay="0">
                    <p:tgtEl>
                      <p:spTgt spid="1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696C9-70C8-4A1F-B509-DE3997E38489}"/>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414DDB84-5B64-4E0E-A0DC-B34AAE419E27}"/>
              </a:ext>
            </a:extLst>
          </p:cNvPr>
          <p:cNvSpPr>
            <a:spLocks noGrp="1"/>
          </p:cNvSpPr>
          <p:nvPr>
            <p:ph sz="quarter" idx="10"/>
          </p:nvPr>
        </p:nvSpPr>
        <p:spPr/>
        <p:txBody>
          <a:bodyPr/>
          <a:lstStyle/>
          <a:p>
            <a:endParaRPr lang="en-IN"/>
          </a:p>
        </p:txBody>
      </p:sp>
      <p:sp>
        <p:nvSpPr>
          <p:cNvPr id="16386" name="Rectangle 2"/>
          <p:cNvSpPr>
            <a:spLocks noGrp="1" noChangeArrowheads="1"/>
          </p:cNvSpPr>
          <p:nvPr>
            <p:ph type="title" idx="4294967295"/>
          </p:nvPr>
        </p:nvSpPr>
        <p:spPr>
          <a:xfrm>
            <a:off x="0" y="274638"/>
            <a:ext cx="8229600" cy="1143000"/>
          </a:xfrm>
        </p:spPr>
        <p:txBody>
          <a:bodyPr>
            <a:normAutofit fontScale="90000"/>
          </a:bodyPr>
          <a:lstStyle/>
          <a:p>
            <a:r>
              <a:rPr lang="en-US" altLang="en-US" dirty="0"/>
              <a:t>Mutually Exclusive and Collectively Exhaustive</a:t>
            </a:r>
          </a:p>
        </p:txBody>
      </p:sp>
      <p:sp>
        <p:nvSpPr>
          <p:cNvPr id="16387" name="Text Box 3"/>
          <p:cNvSpPr txBox="1">
            <a:spLocks noChangeArrowheads="1"/>
          </p:cNvSpPr>
          <p:nvPr/>
        </p:nvSpPr>
        <p:spPr bwMode="auto">
          <a:xfrm>
            <a:off x="3962400" y="2622550"/>
            <a:ext cx="4343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A set of events are </a:t>
            </a:r>
            <a:r>
              <a:rPr lang="en-US" altLang="en-US" sz="2400" b="1" i="1" dirty="0"/>
              <a:t>mutually exclusive </a:t>
            </a:r>
            <a:r>
              <a:rPr lang="en-US" altLang="en-US" sz="2400" dirty="0"/>
              <a:t>if the set of events do not intersect</a:t>
            </a:r>
          </a:p>
        </p:txBody>
      </p:sp>
      <p:sp>
        <p:nvSpPr>
          <p:cNvPr id="16388" name="Rectangle 4"/>
          <p:cNvSpPr>
            <a:spLocks noChangeArrowheads="1"/>
          </p:cNvSpPr>
          <p:nvPr/>
        </p:nvSpPr>
        <p:spPr bwMode="auto">
          <a:xfrm>
            <a:off x="381000" y="2362200"/>
            <a:ext cx="2819400"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89" name="Oval 5"/>
          <p:cNvSpPr>
            <a:spLocks noChangeArrowheads="1"/>
          </p:cNvSpPr>
          <p:nvPr/>
        </p:nvSpPr>
        <p:spPr bwMode="auto">
          <a:xfrm>
            <a:off x="762000" y="2819400"/>
            <a:ext cx="914400" cy="609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6390" name="Oval 6"/>
          <p:cNvSpPr>
            <a:spLocks noChangeArrowheads="1"/>
          </p:cNvSpPr>
          <p:nvPr/>
        </p:nvSpPr>
        <p:spPr bwMode="auto">
          <a:xfrm>
            <a:off x="2057400" y="2743200"/>
            <a:ext cx="838200" cy="7620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16391" name="Rectangle 7"/>
          <p:cNvSpPr>
            <a:spLocks noChangeArrowheads="1"/>
          </p:cNvSpPr>
          <p:nvPr/>
        </p:nvSpPr>
        <p:spPr bwMode="auto">
          <a:xfrm>
            <a:off x="381000" y="4419600"/>
            <a:ext cx="2819400" cy="17526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16392" name="Oval 8"/>
          <p:cNvSpPr>
            <a:spLocks noChangeArrowheads="1"/>
          </p:cNvSpPr>
          <p:nvPr/>
        </p:nvSpPr>
        <p:spPr bwMode="auto">
          <a:xfrm>
            <a:off x="762000" y="4724400"/>
            <a:ext cx="914400" cy="914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a:t>
            </a:r>
          </a:p>
        </p:txBody>
      </p:sp>
      <p:sp>
        <p:nvSpPr>
          <p:cNvPr id="16393" name="Oval 9" descr="Light horizontal"/>
          <p:cNvSpPr>
            <a:spLocks noChangeArrowheads="1"/>
          </p:cNvSpPr>
          <p:nvPr/>
        </p:nvSpPr>
        <p:spPr bwMode="auto">
          <a:xfrm>
            <a:off x="1981200" y="4953000"/>
            <a:ext cx="914400" cy="914400"/>
          </a:xfrm>
          <a:prstGeom prst="ellipse">
            <a:avLst/>
          </a:prstGeom>
          <a:pattFill prst="ltHorz">
            <a:fgClr>
              <a:srgbClr val="C0C0C0"/>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16395" name="Text Box 11"/>
          <p:cNvSpPr txBox="1">
            <a:spLocks noChangeArrowheads="1"/>
          </p:cNvSpPr>
          <p:nvPr/>
        </p:nvSpPr>
        <p:spPr bwMode="auto">
          <a:xfrm>
            <a:off x="1676400" y="45720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16396" name="Text Box 12"/>
          <p:cNvSpPr txBox="1">
            <a:spLocks noChangeArrowheads="1"/>
          </p:cNvSpPr>
          <p:nvPr/>
        </p:nvSpPr>
        <p:spPr bwMode="auto">
          <a:xfrm>
            <a:off x="3886200" y="4267200"/>
            <a:ext cx="4114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A set of events are </a:t>
            </a:r>
            <a:r>
              <a:rPr lang="en-US" altLang="en-US" sz="2400" b="1" i="1" dirty="0"/>
              <a:t>collectively exhaustive</a:t>
            </a:r>
            <a:r>
              <a:rPr lang="en-US" altLang="en-US" sz="2400" dirty="0"/>
              <a:t> if the sum up to U </a:t>
            </a:r>
          </a:p>
          <a:p>
            <a:pPr>
              <a:spcBef>
                <a:spcPct val="50000"/>
              </a:spcBef>
            </a:pPr>
            <a:r>
              <a:rPr lang="en-US" altLang="en-US" sz="2400" dirty="0"/>
              <a:t>e.g. A + B + C = U</a:t>
            </a:r>
          </a:p>
        </p:txBody>
      </p:sp>
    </p:spTree>
    <p:extLst>
      <p:ext uri="{BB962C8B-B14F-4D97-AF65-F5344CB8AC3E}">
        <p14:creationId xmlns:p14="http://schemas.microsoft.com/office/powerpoint/2010/main" val="19027618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9143074" cy="599127"/>
            <a:chOff x="0" y="13335"/>
            <a:chExt cx="9144218" cy="599127"/>
          </a:xfrm>
        </p:grpSpPr>
        <p:sp>
          <p:nvSpPr>
            <p:cNvPr id="6"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7" name="Straight Connector 6"/>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8" name="TextBox 7"/>
          <p:cNvSpPr txBox="1"/>
          <p:nvPr/>
        </p:nvSpPr>
        <p:spPr>
          <a:xfrm>
            <a:off x="323528" y="836712"/>
            <a:ext cx="8496944" cy="2585323"/>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During observations on the height of 200 male students the following data were observed:</a:t>
            </a:r>
          </a:p>
          <a:p>
            <a:endParaRPr lang="en-GB" dirty="0"/>
          </a:p>
          <a:p>
            <a:endParaRPr lang="en-GB" dirty="0"/>
          </a:p>
          <a:p>
            <a:endParaRPr lang="en-GB" dirty="0"/>
          </a:p>
          <a:p>
            <a:endParaRPr lang="en-GB" dirty="0"/>
          </a:p>
          <a:p>
            <a:pPr marL="342900" indent="-342900">
              <a:buAutoNum type="alphaLcPeriod"/>
            </a:pPr>
            <a:r>
              <a:rPr lang="en-GB" b="1" dirty="0"/>
              <a:t>Test at the 0.05 level to see if the height of male students could be modelled by a normal distribution with mean 172 and standard deviation 6.</a:t>
            </a:r>
          </a:p>
          <a:p>
            <a:pPr marL="342900" indent="-342900">
              <a:buAutoNum type="alphaLcPeriod"/>
            </a:pPr>
            <a:r>
              <a:rPr lang="en-GB" dirty="0"/>
              <a:t>Describe how you would modify this test if the mean and variance were unknown.</a:t>
            </a:r>
          </a:p>
        </p:txBody>
      </p:sp>
      <p:graphicFrame>
        <p:nvGraphicFramePr>
          <p:cNvPr id="9" name="Table 8"/>
          <p:cNvGraphicFramePr>
            <a:graphicFrameLocks noGrp="1"/>
          </p:cNvGraphicFramePr>
          <p:nvPr/>
        </p:nvGraphicFramePr>
        <p:xfrm>
          <a:off x="354360" y="1556792"/>
          <a:ext cx="8439091" cy="741680"/>
        </p:xfrm>
        <a:graphic>
          <a:graphicData uri="http://schemas.openxmlformats.org/drawingml/2006/table">
            <a:tbl>
              <a:tblPr firstCol="1" bandRow="1">
                <a:tableStyleId>{5940675A-B579-460E-94D1-54222C63F5DA}</a:tableStyleId>
              </a:tblPr>
              <a:tblGrid>
                <a:gridCol w="1063879">
                  <a:extLst>
                    <a:ext uri="{9D8B030D-6E8A-4147-A177-3AD203B41FA5}">
                      <a16:colId xmlns:a16="http://schemas.microsoft.com/office/drawing/2014/main" val="20000"/>
                    </a:ext>
                  </a:extLst>
                </a:gridCol>
                <a:gridCol w="819468">
                  <a:extLst>
                    <a:ext uri="{9D8B030D-6E8A-4147-A177-3AD203B41FA5}">
                      <a16:colId xmlns:a16="http://schemas.microsoft.com/office/drawing/2014/main" val="20001"/>
                    </a:ext>
                  </a:extLst>
                </a:gridCol>
                <a:gridCol w="819468">
                  <a:extLst>
                    <a:ext uri="{9D8B030D-6E8A-4147-A177-3AD203B41FA5}">
                      <a16:colId xmlns:a16="http://schemas.microsoft.com/office/drawing/2014/main" val="20002"/>
                    </a:ext>
                  </a:extLst>
                </a:gridCol>
                <a:gridCol w="819468">
                  <a:extLst>
                    <a:ext uri="{9D8B030D-6E8A-4147-A177-3AD203B41FA5}">
                      <a16:colId xmlns:a16="http://schemas.microsoft.com/office/drawing/2014/main" val="20003"/>
                    </a:ext>
                  </a:extLst>
                </a:gridCol>
                <a:gridCol w="819468">
                  <a:extLst>
                    <a:ext uri="{9D8B030D-6E8A-4147-A177-3AD203B41FA5}">
                      <a16:colId xmlns:a16="http://schemas.microsoft.com/office/drawing/2014/main" val="20004"/>
                    </a:ext>
                  </a:extLst>
                </a:gridCol>
                <a:gridCol w="819468">
                  <a:extLst>
                    <a:ext uri="{9D8B030D-6E8A-4147-A177-3AD203B41FA5}">
                      <a16:colId xmlns:a16="http://schemas.microsoft.com/office/drawing/2014/main" val="20005"/>
                    </a:ext>
                  </a:extLst>
                </a:gridCol>
                <a:gridCol w="819468">
                  <a:extLst>
                    <a:ext uri="{9D8B030D-6E8A-4147-A177-3AD203B41FA5}">
                      <a16:colId xmlns:a16="http://schemas.microsoft.com/office/drawing/2014/main" val="20006"/>
                    </a:ext>
                  </a:extLst>
                </a:gridCol>
                <a:gridCol w="819468">
                  <a:extLst>
                    <a:ext uri="{9D8B030D-6E8A-4147-A177-3AD203B41FA5}">
                      <a16:colId xmlns:a16="http://schemas.microsoft.com/office/drawing/2014/main" val="20007"/>
                    </a:ext>
                  </a:extLst>
                </a:gridCol>
                <a:gridCol w="819468">
                  <a:extLst>
                    <a:ext uri="{9D8B030D-6E8A-4147-A177-3AD203B41FA5}">
                      <a16:colId xmlns:a16="http://schemas.microsoft.com/office/drawing/2014/main" val="20008"/>
                    </a:ext>
                  </a:extLst>
                </a:gridCol>
                <a:gridCol w="819468">
                  <a:extLst>
                    <a:ext uri="{9D8B030D-6E8A-4147-A177-3AD203B41FA5}">
                      <a16:colId xmlns:a16="http://schemas.microsoft.com/office/drawing/2014/main" val="20009"/>
                    </a:ext>
                  </a:extLst>
                </a:gridCol>
              </a:tblGrid>
              <a:tr h="370840">
                <a:tc>
                  <a:txBody>
                    <a:bodyPr/>
                    <a:lstStyle/>
                    <a:p>
                      <a:r>
                        <a:rPr lang="en-GB" sz="1400" dirty="0"/>
                        <a:t>Height (cm)</a:t>
                      </a:r>
                    </a:p>
                  </a:txBody>
                  <a:tcPr/>
                </a:tc>
                <a:tc>
                  <a:txBody>
                    <a:bodyPr/>
                    <a:lstStyle/>
                    <a:p>
                      <a:pPr algn="ctr"/>
                      <a:r>
                        <a:rPr lang="en-GB" sz="1400" dirty="0"/>
                        <a:t>150-154</a:t>
                      </a:r>
                    </a:p>
                  </a:txBody>
                  <a:tcPr/>
                </a:tc>
                <a:tc>
                  <a:txBody>
                    <a:bodyPr/>
                    <a:lstStyle/>
                    <a:p>
                      <a:pPr algn="ctr"/>
                      <a:r>
                        <a:rPr lang="en-GB" sz="1400" dirty="0"/>
                        <a:t>155-159</a:t>
                      </a:r>
                    </a:p>
                  </a:txBody>
                  <a:tcPr/>
                </a:tc>
                <a:tc>
                  <a:txBody>
                    <a:bodyPr/>
                    <a:lstStyle/>
                    <a:p>
                      <a:pPr algn="ctr"/>
                      <a:r>
                        <a:rPr lang="en-GB" sz="1400" dirty="0"/>
                        <a:t>160-164</a:t>
                      </a:r>
                    </a:p>
                  </a:txBody>
                  <a:tcPr/>
                </a:tc>
                <a:tc>
                  <a:txBody>
                    <a:bodyPr/>
                    <a:lstStyle/>
                    <a:p>
                      <a:pPr algn="ctr"/>
                      <a:r>
                        <a:rPr lang="en-GB" sz="1400" dirty="0"/>
                        <a:t>165-169</a:t>
                      </a:r>
                    </a:p>
                  </a:txBody>
                  <a:tcPr/>
                </a:tc>
                <a:tc>
                  <a:txBody>
                    <a:bodyPr/>
                    <a:lstStyle/>
                    <a:p>
                      <a:pPr algn="ctr"/>
                      <a:r>
                        <a:rPr lang="en-GB" sz="1400" dirty="0"/>
                        <a:t>170-174</a:t>
                      </a:r>
                    </a:p>
                  </a:txBody>
                  <a:tcPr/>
                </a:tc>
                <a:tc>
                  <a:txBody>
                    <a:bodyPr/>
                    <a:lstStyle/>
                    <a:p>
                      <a:pPr algn="ctr"/>
                      <a:r>
                        <a:rPr lang="en-GB" sz="1400" dirty="0"/>
                        <a:t>175-179</a:t>
                      </a:r>
                    </a:p>
                  </a:txBody>
                  <a:tcPr/>
                </a:tc>
                <a:tc>
                  <a:txBody>
                    <a:bodyPr/>
                    <a:lstStyle/>
                    <a:p>
                      <a:pPr algn="ctr"/>
                      <a:r>
                        <a:rPr lang="en-GB" sz="1400" dirty="0"/>
                        <a:t>180-184</a:t>
                      </a:r>
                    </a:p>
                  </a:txBody>
                  <a:tcPr/>
                </a:tc>
                <a:tc>
                  <a:txBody>
                    <a:bodyPr/>
                    <a:lstStyle/>
                    <a:p>
                      <a:pPr algn="ctr"/>
                      <a:r>
                        <a:rPr lang="en-GB" sz="1400" dirty="0"/>
                        <a:t>185-189</a:t>
                      </a:r>
                    </a:p>
                  </a:txBody>
                  <a:tcPr/>
                </a:tc>
                <a:tc>
                  <a:txBody>
                    <a:bodyPr/>
                    <a:lstStyle/>
                    <a:p>
                      <a:pPr algn="ctr"/>
                      <a:r>
                        <a:rPr lang="en-GB" sz="1400" dirty="0"/>
                        <a:t>190-194</a:t>
                      </a:r>
                    </a:p>
                  </a:txBody>
                  <a:tcPr/>
                </a:tc>
                <a:extLst>
                  <a:ext uri="{0D108BD9-81ED-4DB2-BD59-A6C34878D82A}">
                    <a16:rowId xmlns:a16="http://schemas.microsoft.com/office/drawing/2014/main" val="10000"/>
                  </a:ext>
                </a:extLst>
              </a:tr>
              <a:tr h="370840">
                <a:tc>
                  <a:txBody>
                    <a:bodyPr/>
                    <a:lstStyle/>
                    <a:p>
                      <a:r>
                        <a:rPr lang="en-GB" sz="1400" dirty="0"/>
                        <a:t>Freq</a:t>
                      </a:r>
                    </a:p>
                  </a:txBody>
                  <a:tcPr/>
                </a:tc>
                <a:tc>
                  <a:txBody>
                    <a:bodyPr/>
                    <a:lstStyle/>
                    <a:p>
                      <a:pPr algn="ctr"/>
                      <a:r>
                        <a:rPr lang="en-GB" sz="1400" dirty="0"/>
                        <a:t>4</a:t>
                      </a:r>
                    </a:p>
                  </a:txBody>
                  <a:tcPr/>
                </a:tc>
                <a:tc>
                  <a:txBody>
                    <a:bodyPr/>
                    <a:lstStyle/>
                    <a:p>
                      <a:pPr algn="ctr"/>
                      <a:r>
                        <a:rPr lang="en-GB" sz="1400" dirty="0"/>
                        <a:t>6</a:t>
                      </a:r>
                    </a:p>
                  </a:txBody>
                  <a:tcPr/>
                </a:tc>
                <a:tc>
                  <a:txBody>
                    <a:bodyPr/>
                    <a:lstStyle/>
                    <a:p>
                      <a:pPr algn="ctr"/>
                      <a:r>
                        <a:rPr lang="en-GB" sz="1400" dirty="0"/>
                        <a:t>12</a:t>
                      </a:r>
                    </a:p>
                  </a:txBody>
                  <a:tcPr/>
                </a:tc>
                <a:tc>
                  <a:txBody>
                    <a:bodyPr/>
                    <a:lstStyle/>
                    <a:p>
                      <a:pPr algn="ctr"/>
                      <a:r>
                        <a:rPr lang="en-GB" sz="1400" dirty="0"/>
                        <a:t>30</a:t>
                      </a:r>
                    </a:p>
                  </a:txBody>
                  <a:tcPr/>
                </a:tc>
                <a:tc>
                  <a:txBody>
                    <a:bodyPr/>
                    <a:lstStyle/>
                    <a:p>
                      <a:pPr algn="ctr"/>
                      <a:r>
                        <a:rPr lang="en-GB" sz="1400" dirty="0"/>
                        <a:t>64</a:t>
                      </a:r>
                    </a:p>
                  </a:txBody>
                  <a:tcPr/>
                </a:tc>
                <a:tc>
                  <a:txBody>
                    <a:bodyPr/>
                    <a:lstStyle/>
                    <a:p>
                      <a:pPr algn="ctr"/>
                      <a:r>
                        <a:rPr lang="en-GB" sz="1400" dirty="0"/>
                        <a:t>52</a:t>
                      </a:r>
                    </a:p>
                  </a:txBody>
                  <a:tcPr/>
                </a:tc>
                <a:tc>
                  <a:txBody>
                    <a:bodyPr/>
                    <a:lstStyle/>
                    <a:p>
                      <a:pPr algn="ctr"/>
                      <a:r>
                        <a:rPr lang="en-GB" sz="1400" dirty="0"/>
                        <a:t>18</a:t>
                      </a:r>
                    </a:p>
                  </a:txBody>
                  <a:tcPr/>
                </a:tc>
                <a:tc>
                  <a:txBody>
                    <a:bodyPr/>
                    <a:lstStyle/>
                    <a:p>
                      <a:pPr algn="ctr"/>
                      <a:r>
                        <a:rPr lang="en-GB" sz="1400" dirty="0"/>
                        <a:t>10</a:t>
                      </a:r>
                    </a:p>
                  </a:txBody>
                  <a:tcPr/>
                </a:tc>
                <a:tc>
                  <a:txBody>
                    <a:bodyPr/>
                    <a:lstStyle/>
                    <a:p>
                      <a:pPr algn="ctr"/>
                      <a:r>
                        <a:rPr lang="en-GB" sz="1400" dirty="0"/>
                        <a:t>4</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2" name="TextBox 1"/>
              <p:cNvSpPr txBox="1"/>
              <p:nvPr/>
            </p:nvSpPr>
            <p:spPr>
              <a:xfrm>
                <a:off x="323528" y="3573016"/>
                <a:ext cx="8640960" cy="1200329"/>
              </a:xfrm>
              <a:prstGeom prst="rect">
                <a:avLst/>
              </a:prstGeom>
              <a:noFill/>
            </p:spPr>
            <p:txBody>
              <a:bodyPr wrap="square" rtlCol="0">
                <a:spAutoFit/>
              </a:bodyPr>
              <a:lstStyle/>
              <a:p>
                <a:r>
                  <a:rPr lang="en-GB" dirty="0"/>
                  <a:t>How do you think we would find the probability of the 155-159cm range?</a:t>
                </a:r>
              </a:p>
              <a:p>
                <a:r>
                  <a:rPr lang="en-GB" b="1" dirty="0"/>
                  <a:t>Just find </a:t>
                </a:r>
                <a14:m>
                  <m:oMath xmlns:m="http://schemas.openxmlformats.org/officeDocument/2006/math">
                    <m:r>
                      <a:rPr lang="en-GB" b="1" i="1" smtClean="0">
                        <a:latin typeface="Cambria Math"/>
                      </a:rPr>
                      <m:t>𝑷</m:t>
                    </m:r>
                    <m:d>
                      <m:dPr>
                        <m:ctrlPr>
                          <a:rPr lang="en-GB" b="1" i="1" smtClean="0">
                            <a:latin typeface="Cambria Math" panose="02040503050406030204" pitchFamily="18" charset="0"/>
                          </a:rPr>
                        </m:ctrlPr>
                      </m:dPr>
                      <m:e>
                        <m:r>
                          <a:rPr lang="en-GB" b="1" i="1" smtClean="0">
                            <a:latin typeface="Cambria Math"/>
                          </a:rPr>
                          <m:t>𝟏𝟓𝟒</m:t>
                        </m:r>
                        <m:r>
                          <a:rPr lang="en-GB" b="1" i="1" smtClean="0">
                            <a:latin typeface="Cambria Math"/>
                          </a:rPr>
                          <m:t>.</m:t>
                        </m:r>
                        <m:r>
                          <a:rPr lang="en-GB" b="1" i="1" smtClean="0">
                            <a:latin typeface="Cambria Math"/>
                          </a:rPr>
                          <m:t>𝟓</m:t>
                        </m:r>
                        <m:r>
                          <a:rPr lang="en-GB" b="1" i="1" smtClean="0">
                            <a:latin typeface="Cambria Math"/>
                          </a:rPr>
                          <m:t>&lt;</m:t>
                        </m:r>
                        <m:r>
                          <a:rPr lang="en-GB" b="1" i="1" smtClean="0">
                            <a:latin typeface="Cambria Math"/>
                          </a:rPr>
                          <m:t>𝑿</m:t>
                        </m:r>
                        <m:r>
                          <a:rPr lang="en-GB" b="1" i="1" smtClean="0">
                            <a:latin typeface="Cambria Math"/>
                          </a:rPr>
                          <m:t>&lt;</m:t>
                        </m:r>
                        <m:r>
                          <a:rPr lang="en-GB" b="1" i="1" smtClean="0">
                            <a:latin typeface="Cambria Math"/>
                          </a:rPr>
                          <m:t>𝟏𝟓𝟗</m:t>
                        </m:r>
                        <m:r>
                          <a:rPr lang="en-GB" b="1" i="1" smtClean="0">
                            <a:latin typeface="Cambria Math"/>
                          </a:rPr>
                          <m:t>.</m:t>
                        </m:r>
                        <m:r>
                          <a:rPr lang="en-GB" b="1" i="1" smtClean="0">
                            <a:latin typeface="Cambria Math"/>
                          </a:rPr>
                          <m:t>𝟓</m:t>
                        </m:r>
                      </m:e>
                    </m:d>
                  </m:oMath>
                </a14:m>
                <a:endParaRPr lang="en-GB" b="1" dirty="0"/>
              </a:p>
              <a:p>
                <a:r>
                  <a:rPr lang="en-GB" dirty="0"/>
                  <a:t>How about the 150-154 range?</a:t>
                </a:r>
              </a:p>
              <a:p>
                <a14:m>
                  <m:oMath xmlns:m="http://schemas.openxmlformats.org/officeDocument/2006/math">
                    <m:r>
                      <a:rPr lang="en-GB" b="1" i="1" smtClean="0">
                        <a:latin typeface="Cambria Math"/>
                      </a:rPr>
                      <m:t>𝑷</m:t>
                    </m:r>
                    <m:r>
                      <a:rPr lang="en-GB" b="1" i="1" smtClean="0">
                        <a:latin typeface="Cambria Math"/>
                      </a:rPr>
                      <m:t>(</m:t>
                    </m:r>
                    <m:r>
                      <a:rPr lang="en-GB" b="1" i="1" smtClean="0">
                        <a:latin typeface="Cambria Math"/>
                      </a:rPr>
                      <m:t>𝑿</m:t>
                    </m:r>
                    <m:r>
                      <a:rPr lang="en-GB" b="1" i="1" smtClean="0">
                        <a:latin typeface="Cambria Math"/>
                      </a:rPr>
                      <m:t>&lt;</m:t>
                    </m:r>
                    <m:r>
                      <a:rPr lang="en-GB" b="1" i="1" smtClean="0">
                        <a:latin typeface="Cambria Math"/>
                      </a:rPr>
                      <m:t>𝟏𝟓𝟒</m:t>
                    </m:r>
                    <m:r>
                      <a:rPr lang="en-GB" b="1" i="1" smtClean="0">
                        <a:latin typeface="Cambria Math"/>
                      </a:rPr>
                      <m:t>.</m:t>
                    </m:r>
                    <m:r>
                      <a:rPr lang="en-GB" b="1" i="1" smtClean="0">
                        <a:latin typeface="Cambria Math"/>
                      </a:rPr>
                      <m:t>𝟓</m:t>
                    </m:r>
                    <m:r>
                      <a:rPr lang="en-GB" b="1" i="1" smtClean="0">
                        <a:latin typeface="Cambria Math"/>
                      </a:rPr>
                      <m:t>)</m:t>
                    </m:r>
                  </m:oMath>
                </a14:m>
                <a:r>
                  <a:rPr lang="en-GB" b="1" dirty="0"/>
                  <a:t> , as if we didn’t include below 149.5, our probabilities wouldn’t sum to 1</a:t>
                </a:r>
                <a:r>
                  <a:rPr lang="en-GB"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323528" y="3573016"/>
                <a:ext cx="8640960" cy="1200329"/>
              </a:xfrm>
              <a:prstGeom prst="rect">
                <a:avLst/>
              </a:prstGeom>
              <a:blipFill rotWithShape="1">
                <a:blip r:embed="rId2"/>
                <a:stretch>
                  <a:fillRect l="-564" t="-2538" b="-71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323776" y="4796890"/>
              <a:ext cx="5338991" cy="1874012"/>
            </p:xfrm>
            <a:graphic>
              <a:graphicData uri="http://schemas.openxmlformats.org/drawingml/2006/table">
                <a:tbl>
                  <a:tblPr firstRow="1" bandRow="1">
                    <a:tableStyleId>{5940675A-B579-460E-94D1-54222C63F5DA}</a:tableStyleId>
                  </a:tblPr>
                  <a:tblGrid>
                    <a:gridCol w="1264513">
                      <a:extLst>
                        <a:ext uri="{9D8B030D-6E8A-4147-A177-3AD203B41FA5}">
                          <a16:colId xmlns:a16="http://schemas.microsoft.com/office/drawing/2014/main" val="20000"/>
                        </a:ext>
                      </a:extLst>
                    </a:gridCol>
                    <a:gridCol w="616268">
                      <a:extLst>
                        <a:ext uri="{9D8B030D-6E8A-4147-A177-3AD203B41FA5}">
                          <a16:colId xmlns:a16="http://schemas.microsoft.com/office/drawing/2014/main" val="20001"/>
                        </a:ext>
                      </a:extLst>
                    </a:gridCol>
                    <a:gridCol w="2872105">
                      <a:extLst>
                        <a:ext uri="{9D8B030D-6E8A-4147-A177-3AD203B41FA5}">
                          <a16:colId xmlns:a16="http://schemas.microsoft.com/office/drawing/2014/main" val="20002"/>
                        </a:ext>
                      </a:extLst>
                    </a:gridCol>
                    <a:gridCol w="586105">
                      <a:extLst>
                        <a:ext uri="{9D8B030D-6E8A-4147-A177-3AD203B41FA5}">
                          <a16:colId xmlns:a16="http://schemas.microsoft.com/office/drawing/2014/main" val="20003"/>
                        </a:ext>
                      </a:extLst>
                    </a:gridCol>
                  </a:tblGrid>
                  <a:tr h="288032">
                    <a:tc>
                      <a:txBody>
                        <a:bodyPr/>
                        <a:lstStyle/>
                        <a:p>
                          <a:r>
                            <a:rPr lang="en-GB" sz="1200" b="1" dirty="0"/>
                            <a:t>Classes (</a:t>
                          </a:r>
                          <a14:m>
                            <m:oMath xmlns:m="http://schemas.openxmlformats.org/officeDocument/2006/math">
                              <m:r>
                                <a:rPr lang="en-GB" sz="1200" b="1" i="1" dirty="0" smtClean="0">
                                  <a:latin typeface="Cambria Math"/>
                                </a:rPr>
                                <m:t>𝒂</m:t>
                              </m:r>
                              <m:r>
                                <a:rPr lang="en-GB" sz="1200" b="1" i="1" dirty="0" smtClean="0">
                                  <a:latin typeface="Cambria Math"/>
                                </a:rPr>
                                <m:t> </m:t>
                              </m:r>
                              <m:r>
                                <a:rPr lang="en-GB" sz="1200" b="1" i="1" dirty="0" smtClean="0">
                                  <a:latin typeface="Cambria Math"/>
                                </a:rPr>
                                <m:t>𝒃</m:t>
                              </m:r>
                            </m:oMath>
                          </a14:m>
                          <a:r>
                            <a:rPr lang="en-GB" sz="1200" b="1" dirty="0"/>
                            <a:t>)</a:t>
                          </a:r>
                        </a:p>
                      </a:txBody>
                      <a:tcPr/>
                    </a:tc>
                    <a:tc>
                      <a:txBody>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𝒃</m:t>
                                    </m:r>
                                    <m:r>
                                      <a:rPr lang="en-GB" sz="1200" b="1" i="1" smtClean="0">
                                        <a:latin typeface="Cambria Math"/>
                                      </a:rPr>
                                      <m:t>−</m:t>
                                    </m:r>
                                    <m:r>
                                      <a:rPr lang="en-GB" sz="1200" b="1" i="1" smtClean="0">
                                        <a:latin typeface="Cambria Math"/>
                                      </a:rPr>
                                      <m:t>𝝁</m:t>
                                    </m:r>
                                  </m:num>
                                  <m:den>
                                    <m:r>
                                      <a:rPr lang="en-GB" sz="1200" b="1" i="1" smtClean="0">
                                        <a:latin typeface="Cambria Math"/>
                                      </a:rPr>
                                      <m:t>𝝈</m:t>
                                    </m:r>
                                  </m:den>
                                </m:f>
                              </m:oMath>
                            </m:oMathPara>
                          </a14:m>
                          <a:endParaRPr lang="en-GB" sz="1200" b="1" dirty="0"/>
                        </a:p>
                      </a:txBody>
                      <a:tcPr/>
                    </a:tc>
                    <a:tc>
                      <a:txBody>
                        <a:bodyPr/>
                        <a:lstStyle/>
                        <a:p>
                          <a:pPr/>
                          <a14:m>
                            <m:oMathPara xmlns:m="http://schemas.openxmlformats.org/officeDocument/2006/math">
                              <m:oMathParaPr>
                                <m:jc m:val="centerGroup"/>
                              </m:oMathParaPr>
                              <m:oMath xmlns:m="http://schemas.openxmlformats.org/officeDocument/2006/math">
                                <m:r>
                                  <a:rPr lang="en-GB" sz="1200" b="1" i="1" smtClean="0">
                                    <a:latin typeface="Cambria Math"/>
                                  </a:rPr>
                                  <m:t>𝑷</m:t>
                                </m:r>
                                <m:d>
                                  <m:dPr>
                                    <m:ctrlPr>
                                      <a:rPr lang="en-GB" sz="1200" b="1" i="1" smtClean="0">
                                        <a:latin typeface="Cambria Math" panose="02040503050406030204" pitchFamily="18" charset="0"/>
                                      </a:rPr>
                                    </m:ctrlPr>
                                  </m:dPr>
                                  <m:e>
                                    <m:r>
                                      <a:rPr lang="en-GB" sz="1200" b="1" i="1" smtClean="0">
                                        <a:latin typeface="Cambria Math"/>
                                      </a:rPr>
                                      <m:t>𝒂</m:t>
                                    </m:r>
                                    <m:r>
                                      <a:rPr lang="en-GB" sz="1200" b="1" i="1" smtClean="0">
                                        <a:latin typeface="Cambria Math"/>
                                      </a:rPr>
                                      <m:t>≤</m:t>
                                    </m:r>
                                    <m:r>
                                      <a:rPr lang="en-GB" sz="1200" b="1" i="1" smtClean="0">
                                        <a:latin typeface="Cambria Math"/>
                                      </a:rPr>
                                      <m:t>𝑿</m:t>
                                    </m:r>
                                    <m:r>
                                      <a:rPr lang="en-GB" sz="1200" b="1" i="1" smtClean="0">
                                        <a:latin typeface="Cambria Math"/>
                                      </a:rPr>
                                      <m:t>&lt;</m:t>
                                    </m:r>
                                    <m:r>
                                      <a:rPr lang="en-GB" sz="1200" b="1" i="1" smtClean="0">
                                        <a:latin typeface="Cambria Math"/>
                                      </a:rPr>
                                      <m:t>𝒃</m:t>
                                    </m:r>
                                  </m:e>
                                </m:d>
                                <m:r>
                                  <a:rPr lang="en-GB" sz="1200" b="1" i="1" smtClean="0">
                                    <a:latin typeface="Cambria Math"/>
                                  </a:rPr>
                                  <m:t>=</m:t>
                                </m:r>
                                <m:r>
                                  <a:rPr lang="en-GB" sz="1200" b="1" i="1" smtClean="0">
                                    <a:latin typeface="Cambria Math"/>
                                  </a:rPr>
                                  <m:t>𝝓</m:t>
                                </m:r>
                                <m:d>
                                  <m:dPr>
                                    <m:ctrlPr>
                                      <a:rPr lang="en-GB" sz="1200" b="1" i="1" smtClean="0">
                                        <a:latin typeface="Cambria Math" panose="02040503050406030204" pitchFamily="18" charset="0"/>
                                      </a:rPr>
                                    </m:ctrlPr>
                                  </m:dPr>
                                  <m:e>
                                    <m:f>
                                      <m:fPr>
                                        <m:ctrlPr>
                                          <a:rPr lang="en-GB" sz="1200" b="1" i="1" smtClean="0">
                                            <a:latin typeface="Cambria Math" panose="02040503050406030204" pitchFamily="18" charset="0"/>
                                          </a:rPr>
                                        </m:ctrlPr>
                                      </m:fPr>
                                      <m:num>
                                        <m:r>
                                          <a:rPr lang="en-GB" sz="1200" b="1" i="1" smtClean="0">
                                            <a:latin typeface="Cambria Math"/>
                                          </a:rPr>
                                          <m:t>𝒃</m:t>
                                        </m:r>
                                        <m:r>
                                          <a:rPr lang="en-GB" sz="1200" b="1" i="1" smtClean="0">
                                            <a:latin typeface="Cambria Math"/>
                                          </a:rPr>
                                          <m:t>−</m:t>
                                        </m:r>
                                        <m:r>
                                          <a:rPr lang="en-GB" sz="1200" b="1" i="1" smtClean="0">
                                            <a:latin typeface="Cambria Math"/>
                                          </a:rPr>
                                          <m:t>𝝁</m:t>
                                        </m:r>
                                      </m:num>
                                      <m:den>
                                        <m:r>
                                          <a:rPr lang="en-GB" sz="1200" b="1" i="1" smtClean="0">
                                            <a:latin typeface="Cambria Math"/>
                                          </a:rPr>
                                          <m:t>𝝈</m:t>
                                        </m:r>
                                      </m:den>
                                    </m:f>
                                  </m:e>
                                </m:d>
                                <m:r>
                                  <a:rPr lang="en-GB" sz="1200" b="1" i="1" smtClean="0">
                                    <a:latin typeface="Cambria Math"/>
                                  </a:rPr>
                                  <m:t>−</m:t>
                                </m:r>
                                <m:r>
                                  <a:rPr lang="en-GB" sz="1200" b="1" i="1" smtClean="0">
                                    <a:latin typeface="Cambria Math"/>
                                  </a:rPr>
                                  <m:t>𝝓</m:t>
                                </m:r>
                                <m:d>
                                  <m:dPr>
                                    <m:ctrlPr>
                                      <a:rPr lang="en-GB" sz="1200" b="1" i="1" smtClean="0">
                                        <a:latin typeface="Cambria Math" panose="02040503050406030204" pitchFamily="18" charset="0"/>
                                      </a:rPr>
                                    </m:ctrlPr>
                                  </m:dPr>
                                  <m:e>
                                    <m:f>
                                      <m:fPr>
                                        <m:ctrlPr>
                                          <a:rPr lang="en-GB" sz="1200" b="1" i="1" smtClean="0">
                                            <a:latin typeface="Cambria Math" panose="02040503050406030204" pitchFamily="18" charset="0"/>
                                          </a:rPr>
                                        </m:ctrlPr>
                                      </m:fPr>
                                      <m:num>
                                        <m:r>
                                          <a:rPr lang="en-GB" sz="1200" b="1" i="1" smtClean="0">
                                            <a:latin typeface="Cambria Math"/>
                                          </a:rPr>
                                          <m:t>𝒂</m:t>
                                        </m:r>
                                        <m:r>
                                          <a:rPr lang="en-GB" sz="1200" b="1" i="1" smtClean="0">
                                            <a:latin typeface="Cambria Math"/>
                                          </a:rPr>
                                          <m:t>−</m:t>
                                        </m:r>
                                        <m:r>
                                          <a:rPr lang="en-GB" sz="1200" b="1" i="1" smtClean="0">
                                            <a:latin typeface="Cambria Math"/>
                                          </a:rPr>
                                          <m:t>𝝁</m:t>
                                        </m:r>
                                      </m:num>
                                      <m:den>
                                        <m:r>
                                          <a:rPr lang="en-GB" sz="1200" b="1" i="1" smtClean="0">
                                            <a:latin typeface="Cambria Math"/>
                                          </a:rPr>
                                          <m:t>𝝈</m:t>
                                        </m:r>
                                      </m:den>
                                    </m:f>
                                  </m:e>
                                </m:d>
                              </m:oMath>
                            </m:oMathPara>
                          </a14:m>
                          <a:endParaRPr lang="en-GB" sz="12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a:rPr>
                                      <m:t>𝑬</m:t>
                                    </m:r>
                                  </m:e>
                                  <m:sub>
                                    <m:r>
                                      <a:rPr lang="en-GB" sz="1200" b="1" i="1" smtClean="0">
                                        <a:latin typeface="Cambria Math"/>
                                      </a:rPr>
                                      <m:t>𝒊</m:t>
                                    </m:r>
                                  </m:sub>
                                </m:sSub>
                              </m:oMath>
                            </m:oMathPara>
                          </a14:m>
                          <a:endParaRPr lang="en-GB" sz="1200" b="1" dirty="0"/>
                        </a:p>
                      </a:txBody>
                      <a:tcPr/>
                    </a:tc>
                    <a:extLst>
                      <a:ext uri="{0D108BD9-81ED-4DB2-BD59-A6C34878D82A}">
                        <a16:rowId xmlns:a16="http://schemas.microsoft.com/office/drawing/2014/main" val="10000"/>
                      </a:ext>
                    </a:extLst>
                  </a:tr>
                  <a:tr h="14566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&lt;154.5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−2.92</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0.0019−0.0000=0.0019</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0.38</m:t>
                                </m:r>
                              </m:oMath>
                            </m:oMathPara>
                          </a14:m>
                          <a:endParaRPr lang="en-GB" sz="1200" dirty="0"/>
                        </a:p>
                      </a:txBody>
                      <a:tcPr/>
                    </a:tc>
                    <a:extLst>
                      <a:ext uri="{0D108BD9-81ED-4DB2-BD59-A6C34878D82A}">
                        <a16:rowId xmlns:a16="http://schemas.microsoft.com/office/drawing/2014/main" val="10001"/>
                      </a:ext>
                    </a:extLst>
                  </a:tr>
                  <a:tr h="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154.5−159.5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−2.08</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0.0188−0.0019=0.0169</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3.38</m:t>
                                </m:r>
                              </m:oMath>
                            </m:oMathPara>
                          </a14:m>
                          <a:endParaRPr lang="en-GB" sz="1200" dirty="0"/>
                        </a:p>
                      </a:txBody>
                      <a:tcPr/>
                    </a:tc>
                    <a:extLst>
                      <a:ext uri="{0D108BD9-81ED-4DB2-BD59-A6C34878D82A}">
                        <a16:rowId xmlns:a16="http://schemas.microsoft.com/office/drawing/2014/main" val="10002"/>
                      </a:ext>
                    </a:extLst>
                  </a:tr>
                  <a:tr h="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159.5−164.5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−1.25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0.1056−0.0188=0.0868</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17.36</m:t>
                                </m:r>
                              </m:oMath>
                            </m:oMathPara>
                          </a14:m>
                          <a:endParaRPr lang="en-GB" sz="1200" dirty="0"/>
                        </a:p>
                      </a:txBody>
                      <a:tcPr/>
                    </a:tc>
                    <a:extLst>
                      <a:ext uri="{0D108BD9-81ED-4DB2-BD59-A6C34878D82A}">
                        <a16:rowId xmlns:a16="http://schemas.microsoft.com/office/drawing/2014/main" val="10003"/>
                      </a:ext>
                    </a:extLst>
                  </a:tr>
                  <a:tr h="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m:t>
                                </m:r>
                              </m:oMath>
                            </m:oMathPara>
                          </a14:m>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extLst>
                      <a:ext uri="{0D108BD9-81ED-4DB2-BD59-A6C34878D82A}">
                        <a16:rowId xmlns:a16="http://schemas.microsoft.com/office/drawing/2014/main" val="10004"/>
                      </a:ext>
                    </a:extLst>
                  </a:tr>
                  <a:tr h="12850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&gt;189.5</m:t>
                                </m:r>
                              </m:oMath>
                            </m:oMathPara>
                          </a14:m>
                          <a:endParaRPr lang="en-GB" sz="1200" dirty="0"/>
                        </a:p>
                      </a:txBody>
                      <a:tcPr/>
                    </a:tc>
                    <a:tc>
                      <a:txBody>
                        <a:bodyPr/>
                        <a:lstStyle/>
                        <a:p>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1.0000−0.9981=0.0019</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0.38</m:t>
                                </m:r>
                              </m:oMath>
                            </m:oMathPara>
                          </a14:m>
                          <a:endParaRPr lang="en-GB" sz="1200"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xmlns="" xmlns:a14="http://schemas.microsoft.com/office/drawing/2010/main" val="1730753962"/>
                  </p:ext>
                </p:extLst>
              </p:nvPr>
            </p:nvGraphicFramePr>
            <p:xfrm>
              <a:off x="323776" y="4796890"/>
              <a:ext cx="5338991" cy="2331212"/>
            </p:xfrm>
            <a:graphic>
              <a:graphicData uri="http://schemas.openxmlformats.org/drawingml/2006/table">
                <a:tbl>
                  <a:tblPr firstRow="1" bandRow="1">
                    <a:tableStyleId>{5940675A-B579-460E-94D1-54222C63F5DA}</a:tableStyleId>
                  </a:tblPr>
                  <a:tblGrid>
                    <a:gridCol w="1264513"/>
                    <a:gridCol w="616268"/>
                    <a:gridCol w="2872105"/>
                    <a:gridCol w="586105"/>
                  </a:tblGrid>
                  <a:tr h="502412">
                    <a:tc>
                      <a:txBody>
                        <a:bodyPr/>
                        <a:lstStyle/>
                        <a:p>
                          <a:endParaRPr lang="en-US"/>
                        </a:p>
                      </a:txBody>
                      <a:tcPr>
                        <a:blipFill rotWithShape="1">
                          <a:blip r:embed="rId3"/>
                          <a:stretch>
                            <a:fillRect t="-1220" r="-323188" b="-275610"/>
                          </a:stretch>
                        </a:blipFill>
                      </a:tcPr>
                    </a:tc>
                    <a:tc>
                      <a:txBody>
                        <a:bodyPr/>
                        <a:lstStyle/>
                        <a:p>
                          <a:endParaRPr lang="en-US"/>
                        </a:p>
                      </a:txBody>
                      <a:tcPr>
                        <a:blipFill rotWithShape="1">
                          <a:blip r:embed="rId3"/>
                          <a:stretch>
                            <a:fillRect l="-202941" t="-1220" r="-555882" b="-275610"/>
                          </a:stretch>
                        </a:blipFill>
                      </a:tcPr>
                    </a:tc>
                    <a:tc>
                      <a:txBody>
                        <a:bodyPr/>
                        <a:lstStyle/>
                        <a:p>
                          <a:endParaRPr lang="en-US"/>
                        </a:p>
                      </a:txBody>
                      <a:tcPr>
                        <a:blipFill rotWithShape="1">
                          <a:blip r:embed="rId3"/>
                          <a:stretch>
                            <a:fillRect l="-65605" t="-1220" r="-20382" b="-275610"/>
                          </a:stretch>
                        </a:blipFill>
                      </a:tcPr>
                    </a:tc>
                    <a:tc>
                      <a:txBody>
                        <a:bodyPr/>
                        <a:lstStyle/>
                        <a:p>
                          <a:endParaRPr lang="en-US"/>
                        </a:p>
                      </a:txBody>
                      <a:tcPr>
                        <a:blipFill rotWithShape="1">
                          <a:blip r:embed="rId3"/>
                          <a:stretch>
                            <a:fillRect l="-812500" t="-1220" b="-275610"/>
                          </a:stretch>
                        </a:blipFill>
                      </a:tcPr>
                    </a:tc>
                  </a:tr>
                  <a:tr h="274320">
                    <a:tc>
                      <a:txBody>
                        <a:bodyPr/>
                        <a:lstStyle/>
                        <a:p>
                          <a:endParaRPr lang="en-US"/>
                        </a:p>
                      </a:txBody>
                      <a:tcPr>
                        <a:blipFill rotWithShape="1">
                          <a:blip r:embed="rId3"/>
                          <a:stretch>
                            <a:fillRect t="-184444" r="-323188" b="-402222"/>
                          </a:stretch>
                        </a:blipFill>
                      </a:tcPr>
                    </a:tc>
                    <a:tc>
                      <a:txBody>
                        <a:bodyPr/>
                        <a:lstStyle/>
                        <a:p>
                          <a:endParaRPr lang="en-US"/>
                        </a:p>
                      </a:txBody>
                      <a:tcPr>
                        <a:blipFill rotWithShape="1">
                          <a:blip r:embed="rId3"/>
                          <a:stretch>
                            <a:fillRect l="-202941" t="-184444" r="-555882" b="-402222"/>
                          </a:stretch>
                        </a:blipFill>
                      </a:tcPr>
                    </a:tc>
                    <a:tc>
                      <a:txBody>
                        <a:bodyPr/>
                        <a:lstStyle/>
                        <a:p>
                          <a:endParaRPr lang="en-US"/>
                        </a:p>
                      </a:txBody>
                      <a:tcPr>
                        <a:blipFill rotWithShape="1">
                          <a:blip r:embed="rId3"/>
                          <a:stretch>
                            <a:fillRect l="-65605" t="-184444" r="-20382" b="-402222"/>
                          </a:stretch>
                        </a:blipFill>
                      </a:tcPr>
                    </a:tc>
                    <a:tc>
                      <a:txBody>
                        <a:bodyPr/>
                        <a:lstStyle/>
                        <a:p>
                          <a:endParaRPr lang="en-US"/>
                        </a:p>
                      </a:txBody>
                      <a:tcPr>
                        <a:blipFill rotWithShape="1">
                          <a:blip r:embed="rId3"/>
                          <a:stretch>
                            <a:fillRect l="-812500" t="-184444" b="-402222"/>
                          </a:stretch>
                        </a:blipFill>
                      </a:tcPr>
                    </a:tc>
                  </a:tr>
                  <a:tr h="274320">
                    <a:tc>
                      <a:txBody>
                        <a:bodyPr/>
                        <a:lstStyle/>
                        <a:p>
                          <a:endParaRPr lang="en-US"/>
                        </a:p>
                      </a:txBody>
                      <a:tcPr>
                        <a:blipFill rotWithShape="1">
                          <a:blip r:embed="rId3"/>
                          <a:stretch>
                            <a:fillRect t="-284444" r="-323188" b="-302222"/>
                          </a:stretch>
                        </a:blipFill>
                      </a:tcPr>
                    </a:tc>
                    <a:tc>
                      <a:txBody>
                        <a:bodyPr/>
                        <a:lstStyle/>
                        <a:p>
                          <a:endParaRPr lang="en-US"/>
                        </a:p>
                      </a:txBody>
                      <a:tcPr>
                        <a:blipFill rotWithShape="1">
                          <a:blip r:embed="rId3"/>
                          <a:stretch>
                            <a:fillRect l="-202941" t="-284444" r="-555882" b="-302222"/>
                          </a:stretch>
                        </a:blipFill>
                      </a:tcPr>
                    </a:tc>
                    <a:tc>
                      <a:txBody>
                        <a:bodyPr/>
                        <a:lstStyle/>
                        <a:p>
                          <a:endParaRPr lang="en-US"/>
                        </a:p>
                      </a:txBody>
                      <a:tcPr>
                        <a:blipFill rotWithShape="1">
                          <a:blip r:embed="rId3"/>
                          <a:stretch>
                            <a:fillRect l="-65605" t="-284444" r="-20382" b="-302222"/>
                          </a:stretch>
                        </a:blipFill>
                      </a:tcPr>
                    </a:tc>
                    <a:tc>
                      <a:txBody>
                        <a:bodyPr/>
                        <a:lstStyle/>
                        <a:p>
                          <a:endParaRPr lang="en-US"/>
                        </a:p>
                      </a:txBody>
                      <a:tcPr>
                        <a:blipFill rotWithShape="1">
                          <a:blip r:embed="rId3"/>
                          <a:stretch>
                            <a:fillRect l="-812500" t="-284444" b="-302222"/>
                          </a:stretch>
                        </a:blipFill>
                      </a:tcPr>
                    </a:tc>
                  </a:tr>
                  <a:tr h="274320">
                    <a:tc>
                      <a:txBody>
                        <a:bodyPr/>
                        <a:lstStyle/>
                        <a:p>
                          <a:endParaRPr lang="en-US"/>
                        </a:p>
                      </a:txBody>
                      <a:tcPr>
                        <a:blipFill rotWithShape="1">
                          <a:blip r:embed="rId3"/>
                          <a:stretch>
                            <a:fillRect t="-384444" r="-323188" b="-202222"/>
                          </a:stretch>
                        </a:blipFill>
                      </a:tcPr>
                    </a:tc>
                    <a:tc>
                      <a:txBody>
                        <a:bodyPr/>
                        <a:lstStyle/>
                        <a:p>
                          <a:endParaRPr lang="en-US"/>
                        </a:p>
                      </a:txBody>
                      <a:tcPr>
                        <a:blipFill rotWithShape="1">
                          <a:blip r:embed="rId3"/>
                          <a:stretch>
                            <a:fillRect l="-202941" t="-384444" r="-555882" b="-202222"/>
                          </a:stretch>
                        </a:blipFill>
                      </a:tcPr>
                    </a:tc>
                    <a:tc>
                      <a:txBody>
                        <a:bodyPr/>
                        <a:lstStyle/>
                        <a:p>
                          <a:endParaRPr lang="en-US"/>
                        </a:p>
                      </a:txBody>
                      <a:tcPr>
                        <a:blipFill rotWithShape="1">
                          <a:blip r:embed="rId3"/>
                          <a:stretch>
                            <a:fillRect l="-65605" t="-384444" r="-20382" b="-202222"/>
                          </a:stretch>
                        </a:blipFill>
                      </a:tcPr>
                    </a:tc>
                    <a:tc>
                      <a:txBody>
                        <a:bodyPr/>
                        <a:lstStyle/>
                        <a:p>
                          <a:endParaRPr lang="en-US"/>
                        </a:p>
                      </a:txBody>
                      <a:tcPr>
                        <a:blipFill rotWithShape="1">
                          <a:blip r:embed="rId3"/>
                          <a:stretch>
                            <a:fillRect l="-812500" t="-384444" b="-202222"/>
                          </a:stretch>
                        </a:blipFill>
                      </a:tcPr>
                    </a:tc>
                  </a:tr>
                  <a:tr h="274320">
                    <a:tc>
                      <a:txBody>
                        <a:bodyPr/>
                        <a:lstStyle/>
                        <a:p>
                          <a:endParaRPr lang="en-US"/>
                        </a:p>
                      </a:txBody>
                      <a:tcPr>
                        <a:blipFill rotWithShape="1">
                          <a:blip r:embed="rId3"/>
                          <a:stretch>
                            <a:fillRect t="-484444" r="-323188" b="-102222"/>
                          </a:stretch>
                        </a:blipFill>
                      </a:tcPr>
                    </a:tc>
                    <a:tc>
                      <a:txBody>
                        <a:bodyPr/>
                        <a:lstStyle/>
                        <a:p>
                          <a:endParaRPr lang="en-GB" sz="1200" dirty="0"/>
                        </a:p>
                      </a:txBody>
                      <a:tcPr/>
                    </a:tc>
                    <a:tc>
                      <a:txBody>
                        <a:bodyPr/>
                        <a:lstStyle/>
                        <a:p>
                          <a:endParaRPr lang="en-GB" sz="1200" dirty="0"/>
                        </a:p>
                      </a:txBody>
                      <a:tcPr/>
                    </a:tc>
                    <a:tc>
                      <a:txBody>
                        <a:bodyPr/>
                        <a:lstStyle/>
                        <a:p>
                          <a:endParaRPr lang="en-GB" sz="1200" dirty="0"/>
                        </a:p>
                      </a:txBody>
                      <a:tcPr/>
                    </a:tc>
                  </a:tr>
                  <a:tr h="274320">
                    <a:tc>
                      <a:txBody>
                        <a:bodyPr/>
                        <a:lstStyle/>
                        <a:p>
                          <a:endParaRPr lang="en-US"/>
                        </a:p>
                      </a:txBody>
                      <a:tcPr>
                        <a:blipFill rotWithShape="1">
                          <a:blip r:embed="rId3"/>
                          <a:stretch>
                            <a:fillRect t="-584444" r="-323188" b="-2222"/>
                          </a:stretch>
                        </a:blipFill>
                      </a:tcPr>
                    </a:tc>
                    <a:tc>
                      <a:txBody>
                        <a:bodyPr/>
                        <a:lstStyle/>
                        <a:p>
                          <a:endParaRPr lang="en-GB" sz="1200" dirty="0"/>
                        </a:p>
                      </a:txBody>
                      <a:tcPr/>
                    </a:tc>
                    <a:tc>
                      <a:txBody>
                        <a:bodyPr/>
                        <a:lstStyle/>
                        <a:p>
                          <a:endParaRPr lang="en-US"/>
                        </a:p>
                      </a:txBody>
                      <a:tcPr>
                        <a:blipFill rotWithShape="1">
                          <a:blip r:embed="rId3"/>
                          <a:stretch>
                            <a:fillRect l="-65605" t="-584444" r="-20382" b="-2222"/>
                          </a:stretch>
                        </a:blipFill>
                      </a:tcPr>
                    </a:tc>
                    <a:tc>
                      <a:txBody>
                        <a:bodyPr/>
                        <a:lstStyle/>
                        <a:p>
                          <a:endParaRPr lang="en-US"/>
                        </a:p>
                      </a:txBody>
                      <a:tcPr>
                        <a:blipFill rotWithShape="1">
                          <a:blip r:embed="rId3"/>
                          <a:stretch>
                            <a:fillRect l="-812500" t="-584444" b="-2222"/>
                          </a:stretch>
                        </a:blipFill>
                      </a:tcPr>
                    </a:tc>
                  </a:tr>
                </a:tbl>
              </a:graphicData>
            </a:graphic>
          </p:graphicFrame>
        </mc:Fallback>
      </mc:AlternateContent>
      <p:sp>
        <p:nvSpPr>
          <p:cNvPr id="4" name="TextBox 3"/>
          <p:cNvSpPr txBox="1"/>
          <p:nvPr/>
        </p:nvSpPr>
        <p:spPr>
          <a:xfrm>
            <a:off x="5963096" y="5301208"/>
            <a:ext cx="2664296" cy="954107"/>
          </a:xfrm>
          <a:prstGeom prst="rect">
            <a:avLst/>
          </a:prstGeom>
          <a:noFill/>
        </p:spPr>
        <p:txBody>
          <a:bodyPr wrap="square" rtlCol="0">
            <a:spAutoFit/>
          </a:bodyPr>
          <a:lstStyle/>
          <a:p>
            <a:r>
              <a:rPr lang="en-GB" sz="1400" dirty="0"/>
              <a:t>Notice that by calculating the z-probability for the upper bound each time, we can reuse it as the lower bound in the next range.</a:t>
            </a:r>
          </a:p>
        </p:txBody>
      </p:sp>
      <p:sp>
        <p:nvSpPr>
          <p:cNvPr id="10" name="Rectangle 9"/>
          <p:cNvSpPr/>
          <p:nvPr/>
        </p:nvSpPr>
        <p:spPr>
          <a:xfrm>
            <a:off x="1582937" y="529590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2197100" y="5301208"/>
            <a:ext cx="2878956"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5076056" y="529590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1582937" y="5567908"/>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2197100" y="5573216"/>
            <a:ext cx="2878956"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5076056" y="5567908"/>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1582937" y="584200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2197100" y="5847308"/>
            <a:ext cx="2878956"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5076056" y="584200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1582937" y="637602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2197100" y="6381328"/>
            <a:ext cx="2878956"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1" name="Rectangle 20"/>
          <p:cNvSpPr/>
          <p:nvPr/>
        </p:nvSpPr>
        <p:spPr>
          <a:xfrm>
            <a:off x="5076056" y="6376020"/>
            <a:ext cx="614163"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2" name="Rectangle 21"/>
          <p:cNvSpPr/>
          <p:nvPr/>
        </p:nvSpPr>
        <p:spPr>
          <a:xfrm>
            <a:off x="354012" y="3893780"/>
            <a:ext cx="3569915"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3" name="Rectangle 22"/>
          <p:cNvSpPr/>
          <p:nvPr/>
        </p:nvSpPr>
        <p:spPr>
          <a:xfrm>
            <a:off x="354012" y="4469775"/>
            <a:ext cx="8466460" cy="279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4" name="Slide Number Placeholder 2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250</a:t>
            </a:fld>
            <a:endParaRPr lang="en-GB"/>
          </a:p>
        </p:txBody>
      </p:sp>
    </p:spTree>
    <p:extLst>
      <p:ext uri="{BB962C8B-B14F-4D97-AF65-F5344CB8AC3E}">
        <p14:creationId xmlns:p14="http://schemas.microsoft.com/office/powerpoint/2010/main" val="14051788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32" restart="whenNotActive" fill="hold" evtFilter="cancelBubble" nodeType="interactiveSeq">
                <p:stCondLst>
                  <p:cond evt="onClick" delay="0">
                    <p:tgtEl>
                      <p:spTgt spid="15"/>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38" restart="whenNotActive" fill="hold" evtFilter="cancelBubble" nodeType="interactiveSeq">
                <p:stCondLst>
                  <p:cond evt="onClick" delay="0">
                    <p:tgtEl>
                      <p:spTgt spid="16"/>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44" restart="whenNotActive" fill="hold" evtFilter="cancelBubble" nodeType="interactiveSeq">
                <p:stCondLst>
                  <p:cond evt="onClick" delay="0">
                    <p:tgtEl>
                      <p:spTgt spid="17"/>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50" restart="whenNotActive" fill="hold" evtFilter="cancelBubble" nodeType="interactiveSeq">
                <p:stCondLst>
                  <p:cond evt="onClick" delay="0">
                    <p:tgtEl>
                      <p:spTgt spid="18"/>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56" restart="whenNotActive" fill="hold" evtFilter="cancelBubble" nodeType="interactiveSeq">
                <p:stCondLst>
                  <p:cond evt="onClick" delay="0">
                    <p:tgtEl>
                      <p:spTgt spid="19"/>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62" restart="whenNotActive" fill="hold" evtFilter="cancelBubble" nodeType="interactiveSeq">
                <p:stCondLst>
                  <p:cond evt="onClick" delay="0">
                    <p:tgtEl>
                      <p:spTgt spid="20"/>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68" restart="whenNotActive" fill="hold" evtFilter="cancelBubble" nodeType="interactiveSeq">
                <p:stCondLst>
                  <p:cond evt="onClick" delay="0">
                    <p:tgtEl>
                      <p:spTgt spid="21"/>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74" restart="whenNotActive" fill="hold" evtFilter="cancelBubble" nodeType="interactiveSeq">
                <p:stCondLst>
                  <p:cond evt="onClick" delay="0">
                    <p:tgtEl>
                      <p:spTgt spid="22"/>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grpId="0" nodeType="click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80" restart="whenNotActive" fill="hold" evtFilter="cancelBubble" nodeType="interactiveSeq">
                <p:stCondLst>
                  <p:cond evt="onClick" delay="0">
                    <p:tgtEl>
                      <p:spTgt spid="23"/>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500"/>
                                        <p:tgtEl>
                                          <p:spTgt spid="23"/>
                                        </p:tgtEl>
                                      </p:cBhvr>
                                    </p:animEffect>
                                    <p:set>
                                      <p:cBhvr>
                                        <p:cTn id="85"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0"/>
            <a:ext cx="9143074" cy="599127"/>
            <a:chOff x="0" y="13335"/>
            <a:chExt cx="9144218" cy="599127"/>
          </a:xfrm>
        </p:grpSpPr>
        <p:sp>
          <p:nvSpPr>
            <p:cNvPr id="6"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7" name="Straight Connector 6"/>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8" name="TextBox 7"/>
          <p:cNvSpPr txBox="1"/>
          <p:nvPr/>
        </p:nvSpPr>
        <p:spPr>
          <a:xfrm>
            <a:off x="323528" y="836712"/>
            <a:ext cx="8496944" cy="2585323"/>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During observations on the height of 200 male students the following data were observed:</a:t>
            </a:r>
          </a:p>
          <a:p>
            <a:endParaRPr lang="en-GB" dirty="0"/>
          </a:p>
          <a:p>
            <a:endParaRPr lang="en-GB" dirty="0"/>
          </a:p>
          <a:p>
            <a:endParaRPr lang="en-GB" dirty="0"/>
          </a:p>
          <a:p>
            <a:endParaRPr lang="en-GB" dirty="0"/>
          </a:p>
          <a:p>
            <a:pPr marL="342900" indent="-342900">
              <a:buAutoNum type="alphaLcPeriod"/>
            </a:pPr>
            <a:r>
              <a:rPr lang="en-GB" dirty="0"/>
              <a:t>Test at the 0.05 level to see if the height of male students could be modelled by a normal distribution with mean 172 and standard deviation 6.</a:t>
            </a:r>
          </a:p>
          <a:p>
            <a:pPr marL="342900" indent="-342900">
              <a:buAutoNum type="alphaLcPeriod"/>
            </a:pPr>
            <a:r>
              <a:rPr lang="en-GB" b="1" dirty="0"/>
              <a:t>Describe how you would modify this test if the mean and variance were unknown.</a:t>
            </a:r>
          </a:p>
        </p:txBody>
      </p:sp>
      <mc:AlternateContent xmlns:mc="http://schemas.openxmlformats.org/markup-compatibility/2006" xmlns:a14="http://schemas.microsoft.com/office/drawing/2010/main">
        <mc:Choice Requires="a14">
          <p:sp>
            <p:nvSpPr>
              <p:cNvPr id="24" name="TextBox 23"/>
              <p:cNvSpPr txBox="1"/>
              <p:nvPr/>
            </p:nvSpPr>
            <p:spPr>
              <a:xfrm>
                <a:off x="611560" y="3789040"/>
                <a:ext cx="7056784" cy="1785104"/>
              </a:xfrm>
              <a:prstGeom prst="rect">
                <a:avLst/>
              </a:prstGeom>
              <a:noFill/>
            </p:spPr>
            <p:txBody>
              <a:bodyPr wrap="square" rtlCol="0">
                <a:spAutoFit/>
              </a:bodyPr>
              <a:lstStyle/>
              <a:p>
                <a:r>
                  <a:rPr lang="en-GB" dirty="0"/>
                  <a:t>Estimate parameters:</a:t>
                </a:r>
              </a:p>
              <a:p>
                <a:pPr/>
                <a14:m>
                  <m:oMathPara xmlns:m="http://schemas.openxmlformats.org/officeDocument/2006/math">
                    <m:oMathParaPr>
                      <m:jc m:val="centerGroup"/>
                    </m:oMathParaPr>
                    <m:oMath xmlns:m="http://schemas.openxmlformats.org/officeDocument/2006/math">
                      <m:acc>
                        <m:accPr>
                          <m:chr m:val="̅"/>
                          <m:ctrlPr>
                            <a:rPr lang="en-GB" sz="3200" b="0" i="1" smtClean="0">
                              <a:latin typeface="Cambria Math" panose="02040503050406030204" pitchFamily="18" charset="0"/>
                            </a:rPr>
                          </m:ctrlPr>
                        </m:accPr>
                        <m:e>
                          <m:r>
                            <a:rPr lang="en-GB" sz="3200" b="0" i="1" smtClean="0">
                              <a:latin typeface="Cambria Math"/>
                            </a:rPr>
                            <m:t>𝑥</m:t>
                          </m:r>
                        </m:e>
                      </m:acc>
                      <m:r>
                        <a:rPr lang="en-GB" sz="3200" b="0" i="1" dirty="0" smtClean="0">
                          <a:latin typeface="Cambria Math"/>
                        </a:rPr>
                        <m:t>=</m:t>
                      </m:r>
                      <m:d>
                        <m:dPr>
                          <m:ctrlPr>
                            <a:rPr lang="en-GB" sz="3200" b="0" i="1" dirty="0" smtClean="0">
                              <a:latin typeface="Cambria Math" panose="02040503050406030204" pitchFamily="18" charset="0"/>
                            </a:rPr>
                          </m:ctrlPr>
                        </m:dPr>
                        <m:e>
                          <m:r>
                            <a:rPr lang="en-GB" sz="3200" b="0" i="1" dirty="0" smtClean="0">
                              <a:latin typeface="Cambria Math"/>
                            </a:rPr>
                            <m:t>𝑚𝑒𝑎𝑛</m:t>
                          </m:r>
                          <m:r>
                            <a:rPr lang="en-GB" sz="3200" b="0" i="1" dirty="0" smtClean="0">
                              <a:latin typeface="Cambria Math" panose="02040503050406030204" pitchFamily="18" charset="0"/>
                            </a:rPr>
                            <m:t> </m:t>
                          </m:r>
                          <m:r>
                            <a:rPr lang="en-GB" sz="3200" b="0" i="1" dirty="0" smtClean="0">
                              <a:latin typeface="Cambria Math"/>
                            </a:rPr>
                            <m:t>𝑜𝑓</m:t>
                          </m:r>
                          <m:r>
                            <a:rPr lang="en-GB" sz="3200" b="0" i="1" dirty="0" smtClean="0">
                              <a:latin typeface="Cambria Math"/>
                            </a:rPr>
                            <m:t> </m:t>
                          </m:r>
                          <m:r>
                            <a:rPr lang="en-GB" sz="3200" b="0" i="1" dirty="0" smtClean="0">
                              <a:latin typeface="Cambria Math"/>
                            </a:rPr>
                            <m:t>𝑡𝑎𝑏𝑙𝑒</m:t>
                          </m:r>
                        </m:e>
                      </m:d>
                    </m:oMath>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a:rPr>
                            <m:t>𝑠</m:t>
                          </m:r>
                        </m:e>
                        <m:sup>
                          <m:r>
                            <a:rPr lang="en-GB" sz="3200" b="0" i="1" smtClean="0">
                              <a:latin typeface="Cambria Math"/>
                            </a:rPr>
                            <m:t>2</m:t>
                          </m:r>
                        </m:sup>
                      </m:sSup>
                      <m:r>
                        <a:rPr lang="en-GB" sz="3200" b="0" i="1" smtClean="0">
                          <a:latin typeface="Cambria Math"/>
                        </a:rPr>
                        <m:t>=</m:t>
                      </m:r>
                      <m:d>
                        <m:dPr>
                          <m:ctrlPr>
                            <a:rPr lang="en-GB" sz="3200" b="0" i="1" smtClean="0">
                              <a:latin typeface="Cambria Math" panose="02040503050406030204" pitchFamily="18" charset="0"/>
                            </a:rPr>
                          </m:ctrlPr>
                        </m:dPr>
                        <m:e>
                          <m:r>
                            <a:rPr lang="en-GB" sz="3200" b="0" i="1" smtClean="0">
                              <a:latin typeface="Cambria Math"/>
                            </a:rPr>
                            <m:t>𝑠𝑎𝑚𝑝𝑙𝑒</m:t>
                          </m:r>
                          <m:r>
                            <a:rPr lang="en-GB" sz="3200" b="0" i="1" smtClean="0">
                              <a:latin typeface="Cambria Math"/>
                            </a:rPr>
                            <m:t> </m:t>
                          </m:r>
                          <m:r>
                            <a:rPr lang="en-GB" sz="3200" b="0" i="1" smtClean="0">
                              <a:latin typeface="Cambria Math"/>
                            </a:rPr>
                            <m:t>𝑣𝑎𝑟𝑖𝑎𝑛𝑐𝑒</m:t>
                          </m:r>
                        </m:e>
                      </m:d>
                    </m:oMath>
                  </m:oMathPara>
                </a14:m>
                <a:endParaRPr lang="en-GB" b="0" dirty="0"/>
              </a:p>
              <a:p>
                <a:pPr/>
                <a14:m>
                  <m:oMathPara xmlns:m="http://schemas.openxmlformats.org/officeDocument/2006/math">
                    <m:oMathParaPr>
                      <m:jc m:val="centerGroup"/>
                    </m:oMathParaPr>
                    <m:oMath xmlns:m="http://schemas.openxmlformats.org/officeDocument/2006/math">
                      <m:r>
                        <a:rPr lang="en-GB" sz="2800" b="0" i="1" smtClean="0">
                          <a:latin typeface="Cambria Math"/>
                        </a:rPr>
                        <m:t>𝜈</m:t>
                      </m:r>
                      <m:r>
                        <a:rPr lang="en-GB" sz="2800" b="0" i="1" smtClean="0">
                          <a:latin typeface="Cambria Math"/>
                        </a:rPr>
                        <m:t>=5−3=2</m:t>
                      </m:r>
                    </m:oMath>
                  </m:oMathPara>
                </a14:m>
                <a:endParaRPr lang="en-GB" sz="28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11560" y="3789040"/>
                <a:ext cx="7056784" cy="1785104"/>
              </a:xfrm>
              <a:prstGeom prst="rect">
                <a:avLst/>
              </a:prstGeom>
              <a:blipFill rotWithShape="1">
                <a:blip r:embed="rId2"/>
                <a:stretch>
                  <a:fillRect l="-691" t="-171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267172" y="5661248"/>
                <a:ext cx="4608512" cy="646331"/>
              </a:xfrm>
              <a:prstGeom prst="rect">
                <a:avLst/>
              </a:prstGeom>
              <a:noFill/>
            </p:spPr>
            <p:txBody>
              <a:bodyPr wrap="square" rtlCol="0">
                <a:spAutoFit/>
              </a:bodyPr>
              <a:lstStyle/>
              <a:p>
                <a:r>
                  <a:rPr lang="en-GB" dirty="0"/>
                  <a:t>We have three constraints!</a:t>
                </a:r>
              </a:p>
              <a:p>
                <a14:m>
                  <m:oMath xmlns:m="http://schemas.openxmlformats.org/officeDocument/2006/math">
                    <m:r>
                      <a:rPr lang="en-GB" b="0" i="1" smtClean="0">
                        <a:latin typeface="Cambria Math"/>
                      </a:rPr>
                      <m:t>𝑁</m:t>
                    </m:r>
                  </m:oMath>
                </a14:m>
                <a:r>
                  <a:rPr lang="en-GB" dirty="0"/>
                  <a:t> is fixed,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a:rPr>
                          <m:t>𝑥</m:t>
                        </m:r>
                      </m:e>
                    </m:acc>
                  </m:oMath>
                </a14:m>
                <a:r>
                  <a:rPr lang="en-GB" dirty="0"/>
                  <a:t> is fixed, </a:t>
                </a:r>
                <a14:m>
                  <m:oMath xmlns:m="http://schemas.openxmlformats.org/officeDocument/2006/math">
                    <m:r>
                      <a:rPr lang="en-GB" b="0" i="1" smtClean="0">
                        <a:latin typeface="Cambria Math"/>
                      </a:rPr>
                      <m:t>𝑠</m:t>
                    </m:r>
                  </m:oMath>
                </a14:m>
                <a:r>
                  <a:rPr lang="en-GB" dirty="0"/>
                  <a:t> is fixed.</a:t>
                </a:r>
              </a:p>
            </p:txBody>
          </p:sp>
        </mc:Choice>
        <mc:Fallback xmlns="">
          <p:sp>
            <p:nvSpPr>
              <p:cNvPr id="25" name="TextBox 24"/>
              <p:cNvSpPr txBox="1">
                <a:spLocks noRot="1" noChangeAspect="1" noMove="1" noResize="1" noEditPoints="1" noAdjustHandles="1" noChangeArrowheads="1" noChangeShapeType="1" noTextEdit="1"/>
              </p:cNvSpPr>
              <p:nvPr/>
            </p:nvSpPr>
            <p:spPr>
              <a:xfrm>
                <a:off x="2267172" y="5661248"/>
                <a:ext cx="4608512" cy="646331"/>
              </a:xfrm>
              <a:prstGeom prst="rect">
                <a:avLst/>
              </a:prstGeom>
              <a:blipFill rotWithShape="1">
                <a:blip r:embed="rId3"/>
                <a:stretch>
                  <a:fillRect l="-1190" t="-4717" b="-14151"/>
                </a:stretch>
              </a:blipFill>
            </p:spPr>
            <p:txBody>
              <a:bodyPr/>
              <a:lstStyle/>
              <a:p>
                <a:r>
                  <a:rPr lang="en-GB">
                    <a:noFill/>
                  </a:rPr>
                  <a:t> </a:t>
                </a:r>
              </a:p>
            </p:txBody>
          </p:sp>
        </mc:Fallback>
      </mc:AlternateContent>
      <p:sp>
        <p:nvSpPr>
          <p:cNvPr id="26" name="Rectangle 25"/>
          <p:cNvSpPr/>
          <p:nvPr/>
        </p:nvSpPr>
        <p:spPr>
          <a:xfrm>
            <a:off x="1835696" y="4149080"/>
            <a:ext cx="5039988" cy="1425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graphicFrame>
        <p:nvGraphicFramePr>
          <p:cNvPr id="10" name="Table 9"/>
          <p:cNvGraphicFramePr>
            <a:graphicFrameLocks noGrp="1"/>
          </p:cNvGraphicFramePr>
          <p:nvPr/>
        </p:nvGraphicFramePr>
        <p:xfrm>
          <a:off x="354360" y="1556792"/>
          <a:ext cx="8439091" cy="741680"/>
        </p:xfrm>
        <a:graphic>
          <a:graphicData uri="http://schemas.openxmlformats.org/drawingml/2006/table">
            <a:tbl>
              <a:tblPr firstCol="1" bandRow="1">
                <a:tableStyleId>{5940675A-B579-460E-94D1-54222C63F5DA}</a:tableStyleId>
              </a:tblPr>
              <a:tblGrid>
                <a:gridCol w="1063879">
                  <a:extLst>
                    <a:ext uri="{9D8B030D-6E8A-4147-A177-3AD203B41FA5}">
                      <a16:colId xmlns:a16="http://schemas.microsoft.com/office/drawing/2014/main" val="20000"/>
                    </a:ext>
                  </a:extLst>
                </a:gridCol>
                <a:gridCol w="819468">
                  <a:extLst>
                    <a:ext uri="{9D8B030D-6E8A-4147-A177-3AD203B41FA5}">
                      <a16:colId xmlns:a16="http://schemas.microsoft.com/office/drawing/2014/main" val="20001"/>
                    </a:ext>
                  </a:extLst>
                </a:gridCol>
                <a:gridCol w="819468">
                  <a:extLst>
                    <a:ext uri="{9D8B030D-6E8A-4147-A177-3AD203B41FA5}">
                      <a16:colId xmlns:a16="http://schemas.microsoft.com/office/drawing/2014/main" val="20002"/>
                    </a:ext>
                  </a:extLst>
                </a:gridCol>
                <a:gridCol w="819468">
                  <a:extLst>
                    <a:ext uri="{9D8B030D-6E8A-4147-A177-3AD203B41FA5}">
                      <a16:colId xmlns:a16="http://schemas.microsoft.com/office/drawing/2014/main" val="20003"/>
                    </a:ext>
                  </a:extLst>
                </a:gridCol>
                <a:gridCol w="819468">
                  <a:extLst>
                    <a:ext uri="{9D8B030D-6E8A-4147-A177-3AD203B41FA5}">
                      <a16:colId xmlns:a16="http://schemas.microsoft.com/office/drawing/2014/main" val="20004"/>
                    </a:ext>
                  </a:extLst>
                </a:gridCol>
                <a:gridCol w="819468">
                  <a:extLst>
                    <a:ext uri="{9D8B030D-6E8A-4147-A177-3AD203B41FA5}">
                      <a16:colId xmlns:a16="http://schemas.microsoft.com/office/drawing/2014/main" val="20005"/>
                    </a:ext>
                  </a:extLst>
                </a:gridCol>
                <a:gridCol w="819468">
                  <a:extLst>
                    <a:ext uri="{9D8B030D-6E8A-4147-A177-3AD203B41FA5}">
                      <a16:colId xmlns:a16="http://schemas.microsoft.com/office/drawing/2014/main" val="20006"/>
                    </a:ext>
                  </a:extLst>
                </a:gridCol>
                <a:gridCol w="819468">
                  <a:extLst>
                    <a:ext uri="{9D8B030D-6E8A-4147-A177-3AD203B41FA5}">
                      <a16:colId xmlns:a16="http://schemas.microsoft.com/office/drawing/2014/main" val="20007"/>
                    </a:ext>
                  </a:extLst>
                </a:gridCol>
                <a:gridCol w="819468">
                  <a:extLst>
                    <a:ext uri="{9D8B030D-6E8A-4147-A177-3AD203B41FA5}">
                      <a16:colId xmlns:a16="http://schemas.microsoft.com/office/drawing/2014/main" val="20008"/>
                    </a:ext>
                  </a:extLst>
                </a:gridCol>
                <a:gridCol w="819468">
                  <a:extLst>
                    <a:ext uri="{9D8B030D-6E8A-4147-A177-3AD203B41FA5}">
                      <a16:colId xmlns:a16="http://schemas.microsoft.com/office/drawing/2014/main" val="20009"/>
                    </a:ext>
                  </a:extLst>
                </a:gridCol>
              </a:tblGrid>
              <a:tr h="370840">
                <a:tc>
                  <a:txBody>
                    <a:bodyPr/>
                    <a:lstStyle/>
                    <a:p>
                      <a:r>
                        <a:rPr lang="en-GB" sz="1400" dirty="0"/>
                        <a:t>Height (cm)</a:t>
                      </a:r>
                    </a:p>
                  </a:txBody>
                  <a:tcPr/>
                </a:tc>
                <a:tc>
                  <a:txBody>
                    <a:bodyPr/>
                    <a:lstStyle/>
                    <a:p>
                      <a:pPr algn="ctr"/>
                      <a:r>
                        <a:rPr lang="en-GB" sz="1400" dirty="0"/>
                        <a:t>150-154</a:t>
                      </a:r>
                    </a:p>
                  </a:txBody>
                  <a:tcPr/>
                </a:tc>
                <a:tc>
                  <a:txBody>
                    <a:bodyPr/>
                    <a:lstStyle/>
                    <a:p>
                      <a:pPr algn="ctr"/>
                      <a:r>
                        <a:rPr lang="en-GB" sz="1400" dirty="0"/>
                        <a:t>155-159</a:t>
                      </a:r>
                    </a:p>
                  </a:txBody>
                  <a:tcPr/>
                </a:tc>
                <a:tc>
                  <a:txBody>
                    <a:bodyPr/>
                    <a:lstStyle/>
                    <a:p>
                      <a:pPr algn="ctr"/>
                      <a:r>
                        <a:rPr lang="en-GB" sz="1400" dirty="0"/>
                        <a:t>160-164</a:t>
                      </a:r>
                    </a:p>
                  </a:txBody>
                  <a:tcPr/>
                </a:tc>
                <a:tc>
                  <a:txBody>
                    <a:bodyPr/>
                    <a:lstStyle/>
                    <a:p>
                      <a:pPr algn="ctr"/>
                      <a:r>
                        <a:rPr lang="en-GB" sz="1400" dirty="0"/>
                        <a:t>165-169</a:t>
                      </a:r>
                    </a:p>
                  </a:txBody>
                  <a:tcPr/>
                </a:tc>
                <a:tc>
                  <a:txBody>
                    <a:bodyPr/>
                    <a:lstStyle/>
                    <a:p>
                      <a:pPr algn="ctr"/>
                      <a:r>
                        <a:rPr lang="en-GB" sz="1400" dirty="0"/>
                        <a:t>170-174</a:t>
                      </a:r>
                    </a:p>
                  </a:txBody>
                  <a:tcPr/>
                </a:tc>
                <a:tc>
                  <a:txBody>
                    <a:bodyPr/>
                    <a:lstStyle/>
                    <a:p>
                      <a:pPr algn="ctr"/>
                      <a:r>
                        <a:rPr lang="en-GB" sz="1400" dirty="0"/>
                        <a:t>175-179</a:t>
                      </a:r>
                    </a:p>
                  </a:txBody>
                  <a:tcPr/>
                </a:tc>
                <a:tc>
                  <a:txBody>
                    <a:bodyPr/>
                    <a:lstStyle/>
                    <a:p>
                      <a:pPr algn="ctr"/>
                      <a:r>
                        <a:rPr lang="en-GB" sz="1400" dirty="0"/>
                        <a:t>180-184</a:t>
                      </a:r>
                    </a:p>
                  </a:txBody>
                  <a:tcPr/>
                </a:tc>
                <a:tc>
                  <a:txBody>
                    <a:bodyPr/>
                    <a:lstStyle/>
                    <a:p>
                      <a:pPr algn="ctr"/>
                      <a:r>
                        <a:rPr lang="en-GB" sz="1400" dirty="0"/>
                        <a:t>185-189</a:t>
                      </a:r>
                    </a:p>
                  </a:txBody>
                  <a:tcPr/>
                </a:tc>
                <a:tc>
                  <a:txBody>
                    <a:bodyPr/>
                    <a:lstStyle/>
                    <a:p>
                      <a:pPr algn="ctr"/>
                      <a:r>
                        <a:rPr lang="en-GB" sz="1400" dirty="0"/>
                        <a:t>190-194</a:t>
                      </a:r>
                    </a:p>
                  </a:txBody>
                  <a:tcPr/>
                </a:tc>
                <a:extLst>
                  <a:ext uri="{0D108BD9-81ED-4DB2-BD59-A6C34878D82A}">
                    <a16:rowId xmlns:a16="http://schemas.microsoft.com/office/drawing/2014/main" val="10000"/>
                  </a:ext>
                </a:extLst>
              </a:tr>
              <a:tr h="370840">
                <a:tc>
                  <a:txBody>
                    <a:bodyPr/>
                    <a:lstStyle/>
                    <a:p>
                      <a:r>
                        <a:rPr lang="en-GB" sz="1400" dirty="0"/>
                        <a:t>Freq</a:t>
                      </a:r>
                    </a:p>
                  </a:txBody>
                  <a:tcPr/>
                </a:tc>
                <a:tc>
                  <a:txBody>
                    <a:bodyPr/>
                    <a:lstStyle/>
                    <a:p>
                      <a:pPr algn="ctr"/>
                      <a:r>
                        <a:rPr lang="en-GB" sz="1400" dirty="0"/>
                        <a:t>4</a:t>
                      </a:r>
                    </a:p>
                  </a:txBody>
                  <a:tcPr/>
                </a:tc>
                <a:tc>
                  <a:txBody>
                    <a:bodyPr/>
                    <a:lstStyle/>
                    <a:p>
                      <a:pPr algn="ctr"/>
                      <a:r>
                        <a:rPr lang="en-GB" sz="1400" dirty="0"/>
                        <a:t>6</a:t>
                      </a:r>
                    </a:p>
                  </a:txBody>
                  <a:tcPr/>
                </a:tc>
                <a:tc>
                  <a:txBody>
                    <a:bodyPr/>
                    <a:lstStyle/>
                    <a:p>
                      <a:pPr algn="ctr"/>
                      <a:r>
                        <a:rPr lang="en-GB" sz="1400" dirty="0"/>
                        <a:t>12</a:t>
                      </a:r>
                    </a:p>
                  </a:txBody>
                  <a:tcPr/>
                </a:tc>
                <a:tc>
                  <a:txBody>
                    <a:bodyPr/>
                    <a:lstStyle/>
                    <a:p>
                      <a:pPr algn="ctr"/>
                      <a:r>
                        <a:rPr lang="en-GB" sz="1400" dirty="0"/>
                        <a:t>30</a:t>
                      </a:r>
                    </a:p>
                  </a:txBody>
                  <a:tcPr/>
                </a:tc>
                <a:tc>
                  <a:txBody>
                    <a:bodyPr/>
                    <a:lstStyle/>
                    <a:p>
                      <a:pPr algn="ctr"/>
                      <a:r>
                        <a:rPr lang="en-GB" sz="1400" dirty="0"/>
                        <a:t>64</a:t>
                      </a:r>
                    </a:p>
                  </a:txBody>
                  <a:tcPr/>
                </a:tc>
                <a:tc>
                  <a:txBody>
                    <a:bodyPr/>
                    <a:lstStyle/>
                    <a:p>
                      <a:pPr algn="ctr"/>
                      <a:r>
                        <a:rPr lang="en-GB" sz="1400" dirty="0"/>
                        <a:t>52</a:t>
                      </a:r>
                    </a:p>
                  </a:txBody>
                  <a:tcPr/>
                </a:tc>
                <a:tc>
                  <a:txBody>
                    <a:bodyPr/>
                    <a:lstStyle/>
                    <a:p>
                      <a:pPr algn="ctr"/>
                      <a:r>
                        <a:rPr lang="en-GB" sz="1400" dirty="0"/>
                        <a:t>18</a:t>
                      </a:r>
                    </a:p>
                  </a:txBody>
                  <a:tcPr/>
                </a:tc>
                <a:tc>
                  <a:txBody>
                    <a:bodyPr/>
                    <a:lstStyle/>
                    <a:p>
                      <a:pPr algn="ctr"/>
                      <a:r>
                        <a:rPr lang="en-GB" sz="1400" dirty="0"/>
                        <a:t>10</a:t>
                      </a:r>
                    </a:p>
                  </a:txBody>
                  <a:tcPr/>
                </a:tc>
                <a:tc>
                  <a:txBody>
                    <a:bodyPr/>
                    <a:lstStyle/>
                    <a:p>
                      <a:pPr algn="ctr"/>
                      <a:r>
                        <a:rPr lang="en-GB" sz="1400" dirty="0"/>
                        <a:t>4</a:t>
                      </a:r>
                    </a:p>
                  </a:txBody>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251</a:t>
            </a:fld>
            <a:endParaRPr lang="en-GB"/>
          </a:p>
        </p:txBody>
      </p:sp>
    </p:spTree>
    <p:extLst>
      <p:ext uri="{BB962C8B-B14F-4D97-AF65-F5344CB8AC3E}">
        <p14:creationId xmlns:p14="http://schemas.microsoft.com/office/powerpoint/2010/main" val="357653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nextCondLst>
                <p:cond evt="onClick" delay="0">
                  <p:tgtEl>
                    <p:spTgt spid="26"/>
                  </p:tgtEl>
                </p:cond>
              </p:nextCondLst>
            </p:seq>
          </p:childTnLst>
        </p:cTn>
      </p:par>
    </p:tnLst>
    <p:bldLst>
      <p:bldP spid="25" grpId="0" animBg="1"/>
      <p:bldP spid="26"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88" y="1032436"/>
            <a:ext cx="4928102" cy="534889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518" y="2882900"/>
            <a:ext cx="3845439" cy="307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334218" y="2857500"/>
            <a:ext cx="3740130" cy="6272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 ? </a:t>
            </a:r>
          </a:p>
        </p:txBody>
      </p:sp>
      <p:sp>
        <p:nvSpPr>
          <p:cNvPr id="9" name="Rectangle 8"/>
          <p:cNvSpPr/>
          <p:nvPr/>
        </p:nvSpPr>
        <p:spPr>
          <a:xfrm>
            <a:off x="5334218" y="3484736"/>
            <a:ext cx="3740130" cy="477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b ? </a:t>
            </a:r>
          </a:p>
        </p:txBody>
      </p:sp>
      <p:sp>
        <p:nvSpPr>
          <p:cNvPr id="10" name="Rectangle 9"/>
          <p:cNvSpPr/>
          <p:nvPr/>
        </p:nvSpPr>
        <p:spPr>
          <a:xfrm>
            <a:off x="5334218" y="3943412"/>
            <a:ext cx="3740130" cy="21498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c ? </a:t>
            </a:r>
          </a:p>
        </p:txBody>
      </p:sp>
      <p:sp>
        <p:nvSpPr>
          <p:cNvPr id="5" name="TextBox 4"/>
          <p:cNvSpPr txBox="1"/>
          <p:nvPr/>
        </p:nvSpPr>
        <p:spPr>
          <a:xfrm>
            <a:off x="5724128" y="1628800"/>
            <a:ext cx="2880320" cy="646331"/>
          </a:xfrm>
          <a:prstGeom prst="rect">
            <a:avLst/>
          </a:prstGeom>
          <a:noFill/>
        </p:spPr>
        <p:txBody>
          <a:bodyPr wrap="square" rtlCol="0">
            <a:spAutoFit/>
          </a:bodyPr>
          <a:lstStyle/>
          <a:p>
            <a:r>
              <a:rPr lang="en-GB" dirty="0"/>
              <a:t>(Note that this table does NOT have gaps)</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252</a:t>
            </a:fld>
            <a:endParaRPr lang="en-GB"/>
          </a:p>
        </p:txBody>
      </p:sp>
    </p:spTree>
    <p:extLst>
      <p:ext uri="{BB962C8B-B14F-4D97-AF65-F5344CB8AC3E}">
        <p14:creationId xmlns:p14="http://schemas.microsoft.com/office/powerpoint/2010/main" val="36741545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animBg="1"/>
      <p:bldP spid="9" grpId="0" animBg="1"/>
      <p:bldP spid="10"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Continuous Uniform Distribution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7704856" cy="646331"/>
              </a:xfrm>
              <a:prstGeom prst="rect">
                <a:avLst/>
              </a:prstGeom>
              <a:noFill/>
            </p:spPr>
            <p:txBody>
              <a:bodyPr wrap="square" rtlCol="0">
                <a:spAutoFit/>
              </a:bodyPr>
              <a:lstStyle/>
              <a:p>
                <a:r>
                  <a:rPr lang="en-GB" dirty="0"/>
                  <a:t>Recap: If we have a continuous uniform distribution in the range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a:rPr>
                          <m:t>𝛼</m:t>
                        </m:r>
                        <m:r>
                          <a:rPr lang="en-GB" b="0" i="1" smtClean="0">
                            <a:latin typeface="Cambria Math"/>
                          </a:rPr>
                          <m:t>,</m:t>
                        </m:r>
                        <m:r>
                          <a:rPr lang="en-GB" b="0" i="1" smtClean="0">
                            <a:latin typeface="Cambria Math"/>
                          </a:rPr>
                          <m:t>𝛽</m:t>
                        </m:r>
                      </m:e>
                    </m:d>
                  </m:oMath>
                </a14:m>
                <a:r>
                  <a:rPr lang="en-GB" dirty="0"/>
                  <a:t>, i.e. </a:t>
                </a:r>
                <a14:m>
                  <m:oMath xmlns:m="http://schemas.openxmlformats.org/officeDocument/2006/math">
                    <m:r>
                      <a:rPr lang="en-GB" b="0" i="1" smtClean="0">
                        <a:latin typeface="Cambria Math" panose="02040503050406030204" pitchFamily="18" charset="0"/>
                      </a:rPr>
                      <m:t>𝑋</m:t>
                    </m:r>
                    <m:r>
                      <a:rPr lang="en-GB" b="0" i="1" smtClean="0">
                        <a:latin typeface="Cambria Math"/>
                      </a:rPr>
                      <m:t>~</m:t>
                    </m:r>
                    <m:r>
                      <a:rPr lang="en-GB" b="0" i="1" smtClean="0">
                        <a:latin typeface="Cambria Math"/>
                      </a:rPr>
                      <m:t>𝑈</m:t>
                    </m:r>
                    <m:d>
                      <m:dPr>
                        <m:ctrlPr>
                          <a:rPr lang="en-GB" b="0" i="1" smtClean="0">
                            <a:latin typeface="Cambria Math" panose="02040503050406030204" pitchFamily="18" charset="0"/>
                          </a:rPr>
                        </m:ctrlPr>
                      </m:dPr>
                      <m:e>
                        <m:r>
                          <a:rPr lang="en-GB" b="0" i="1" smtClean="0">
                            <a:latin typeface="Cambria Math"/>
                          </a:rPr>
                          <m:t>𝛼</m:t>
                        </m:r>
                        <m:r>
                          <a:rPr lang="en-GB" b="0" i="1" smtClean="0">
                            <a:latin typeface="Cambria Math"/>
                          </a:rPr>
                          <m:t>,</m:t>
                        </m:r>
                        <m:r>
                          <a:rPr lang="en-GB" b="0" i="1" smtClean="0">
                            <a:latin typeface="Cambria Math"/>
                          </a:rPr>
                          <m:t>𝛽</m:t>
                        </m:r>
                      </m:e>
                    </m:d>
                  </m:oMath>
                </a14:m>
                <a:r>
                  <a:rPr lang="en-GB" dirty="0"/>
                  <a:t>, then what is </a:t>
                </a:r>
                <a14:m>
                  <m:oMath xmlns:m="http://schemas.openxmlformats.org/officeDocument/2006/math">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𝑎</m:t>
                        </m:r>
                        <m:r>
                          <a:rPr lang="en-GB" b="0" i="1" smtClean="0">
                            <a:latin typeface="Cambria Math"/>
                          </a:rPr>
                          <m:t>&lt;</m:t>
                        </m:r>
                        <m:r>
                          <a:rPr lang="en-GB" b="0" i="1" smtClean="0">
                            <a:latin typeface="Cambria Math"/>
                          </a:rPr>
                          <m:t>𝑋</m:t>
                        </m:r>
                        <m:r>
                          <a:rPr lang="en-GB" b="0" i="1" smtClean="0">
                            <a:latin typeface="Cambria Math"/>
                          </a:rPr>
                          <m:t>&lt;</m:t>
                        </m:r>
                        <m:r>
                          <a:rPr lang="en-GB" b="0" i="1" smtClean="0">
                            <a:latin typeface="Cambria Math"/>
                          </a:rPr>
                          <m:t>𝑏</m:t>
                        </m:r>
                      </m:e>
                    </m:d>
                  </m:oMath>
                </a14:m>
                <a:r>
                  <a:rPr lang="en-GB"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7704856" cy="646331"/>
              </a:xfrm>
              <a:prstGeom prst="rect">
                <a:avLst/>
              </a:prstGeom>
              <a:blipFill rotWithShape="1">
                <a:blip r:embed="rId2"/>
                <a:stretch>
                  <a:fillRect l="-712" t="-4717" b="-14151"/>
                </a:stretch>
              </a:blipFill>
            </p:spPr>
            <p:txBody>
              <a:bodyPr/>
              <a:lstStyle/>
              <a:p>
                <a:r>
                  <a:rPr lang="en-GB">
                    <a:noFill/>
                  </a:rPr>
                  <a:t> </a:t>
                </a:r>
              </a:p>
            </p:txBody>
          </p:sp>
        </mc:Fallback>
      </mc:AlternateContent>
      <p:cxnSp>
        <p:nvCxnSpPr>
          <p:cNvPr id="7" name="Straight Connector 6"/>
          <p:cNvCxnSpPr/>
          <p:nvPr/>
        </p:nvCxnSpPr>
        <p:spPr>
          <a:xfrm>
            <a:off x="1705248" y="3356992"/>
            <a:ext cx="4896544"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2281312" y="3356992"/>
                <a:ext cx="86409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a:rPr>
                        <m:t>𝛼</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2281312" y="3356992"/>
                <a:ext cx="864096" cy="523220"/>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77656" y="3356992"/>
                <a:ext cx="86409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a:rPr>
                        <m:t>𝛽</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5377656" y="3356992"/>
                <a:ext cx="864096" cy="523220"/>
              </a:xfrm>
              <a:prstGeom prst="rect">
                <a:avLst/>
              </a:prstGeom>
              <a:blipFill rotWithShape="1">
                <a:blip r:embed="rId4"/>
                <a:stretch>
                  <a:fillRect/>
                </a:stretch>
              </a:blipFill>
            </p:spPr>
            <p:txBody>
              <a:bodyPr/>
              <a:lstStyle/>
              <a:p>
                <a:r>
                  <a:rPr lang="en-GB">
                    <a:noFill/>
                  </a:rPr>
                  <a:t> </a:t>
                </a:r>
              </a:p>
            </p:txBody>
          </p:sp>
        </mc:Fallback>
      </mc:AlternateContent>
      <p:cxnSp>
        <p:nvCxnSpPr>
          <p:cNvPr id="12" name="Straight Arrow Connector 11"/>
          <p:cNvCxnSpPr/>
          <p:nvPr/>
        </p:nvCxnSpPr>
        <p:spPr>
          <a:xfrm flipV="1">
            <a:off x="1705248" y="1628800"/>
            <a:ext cx="0" cy="17281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2713360" y="2492896"/>
            <a:ext cx="3096344"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p:cNvSpPr txBox="1"/>
              <p:nvPr/>
            </p:nvSpPr>
            <p:spPr>
              <a:xfrm>
                <a:off x="3383868" y="3363704"/>
                <a:ext cx="86409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a:rPr>
                        <m:t>𝑎</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3383868" y="3363704"/>
                <a:ext cx="864096" cy="523220"/>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697524" y="3363704"/>
                <a:ext cx="86409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a:rPr>
                        <m:t>𝑏</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4697524" y="3363704"/>
                <a:ext cx="864096" cy="523220"/>
              </a:xfrm>
              <a:prstGeom prst="rect">
                <a:avLst/>
              </a:prstGeom>
              <a:blipFill rotWithShape="1">
                <a:blip r:embed="rId6"/>
                <a:stretch>
                  <a:fillRect/>
                </a:stretch>
              </a:blipFill>
            </p:spPr>
            <p:txBody>
              <a:bodyPr/>
              <a:lstStyle/>
              <a:p>
                <a:r>
                  <a:rPr lang="en-GB">
                    <a:noFill/>
                  </a:rPr>
                  <a:t> </a:t>
                </a:r>
              </a:p>
            </p:txBody>
          </p:sp>
        </mc:Fallback>
      </mc:AlternateContent>
      <p:sp>
        <p:nvSpPr>
          <p:cNvPr id="16" name="Rectangle 15"/>
          <p:cNvSpPr/>
          <p:nvPr/>
        </p:nvSpPr>
        <p:spPr>
          <a:xfrm>
            <a:off x="3815916" y="2492896"/>
            <a:ext cx="1313656" cy="864096"/>
          </a:xfrm>
          <a:prstGeom prst="rect">
            <a:avLst/>
          </a:prstGeom>
          <a:solidFill>
            <a:schemeClr val="bg1">
              <a:lumMod val="7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p:cNvSpPr txBox="1"/>
              <p:nvPr/>
            </p:nvSpPr>
            <p:spPr>
              <a:xfrm>
                <a:off x="1993280" y="4221088"/>
                <a:ext cx="4536504" cy="982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a:rPr>
                        <m:t>𝑃</m:t>
                      </m:r>
                      <m:d>
                        <m:dPr>
                          <m:ctrlPr>
                            <a:rPr lang="en-GB" sz="2800" b="0" i="1" smtClean="0">
                              <a:latin typeface="Cambria Math" panose="02040503050406030204" pitchFamily="18" charset="0"/>
                            </a:rPr>
                          </m:ctrlPr>
                        </m:dPr>
                        <m:e>
                          <m:r>
                            <a:rPr lang="en-GB" sz="2800" b="0" i="1" smtClean="0">
                              <a:latin typeface="Cambria Math"/>
                            </a:rPr>
                            <m:t>𝑎</m:t>
                          </m:r>
                          <m:r>
                            <a:rPr lang="en-GB" sz="2800" b="0" i="1" smtClean="0">
                              <a:latin typeface="Cambria Math"/>
                            </a:rPr>
                            <m:t>&lt;</m:t>
                          </m:r>
                          <m:r>
                            <a:rPr lang="en-GB" sz="2800" b="0" i="1" smtClean="0">
                              <a:latin typeface="Cambria Math"/>
                            </a:rPr>
                            <m:t>𝑋</m:t>
                          </m:r>
                          <m:r>
                            <a:rPr lang="en-GB" sz="2800" b="0" i="1" smtClean="0">
                              <a:latin typeface="Cambria Math"/>
                            </a:rPr>
                            <m:t>&lt;</m:t>
                          </m:r>
                          <m:r>
                            <a:rPr lang="en-GB" sz="2800" b="0" i="1" smtClean="0">
                              <a:latin typeface="Cambria Math"/>
                            </a:rPr>
                            <m:t>𝑏</m:t>
                          </m:r>
                        </m:e>
                      </m:d>
                      <m:r>
                        <a:rPr lang="en-GB" sz="2800" b="0" i="1" smtClean="0">
                          <a:latin typeface="Cambria Math"/>
                        </a:rPr>
                        <m:t>=</m:t>
                      </m:r>
                      <m:f>
                        <m:fPr>
                          <m:ctrlPr>
                            <a:rPr lang="en-GB" sz="2800" b="1" i="1" smtClean="0">
                              <a:latin typeface="Cambria Math" panose="02040503050406030204" pitchFamily="18" charset="0"/>
                            </a:rPr>
                          </m:ctrlPr>
                        </m:fPr>
                        <m:num>
                          <m:r>
                            <a:rPr lang="en-GB" sz="2800" b="1" i="1" smtClean="0">
                              <a:latin typeface="Cambria Math"/>
                            </a:rPr>
                            <m:t>𝒃</m:t>
                          </m:r>
                          <m:r>
                            <a:rPr lang="en-GB" sz="2800" b="1" i="1" smtClean="0">
                              <a:latin typeface="Cambria Math"/>
                            </a:rPr>
                            <m:t>−</m:t>
                          </m:r>
                          <m:r>
                            <a:rPr lang="en-GB" sz="2800" b="1" i="1" smtClean="0">
                              <a:latin typeface="Cambria Math"/>
                            </a:rPr>
                            <m:t>𝒂</m:t>
                          </m:r>
                        </m:num>
                        <m:den>
                          <m:r>
                            <a:rPr lang="en-GB" sz="2800" b="1" i="1" smtClean="0">
                              <a:latin typeface="Cambria Math"/>
                            </a:rPr>
                            <m:t>𝜶</m:t>
                          </m:r>
                          <m:r>
                            <a:rPr lang="en-GB" sz="2800" b="1" i="1" smtClean="0">
                              <a:latin typeface="Cambria Math"/>
                            </a:rPr>
                            <m:t>−</m:t>
                          </m:r>
                          <m:r>
                            <a:rPr lang="en-GB" sz="2800" b="1" i="1" smtClean="0">
                              <a:latin typeface="Cambria Math"/>
                            </a:rPr>
                            <m:t>𝜷</m:t>
                          </m:r>
                        </m:den>
                      </m:f>
                    </m:oMath>
                  </m:oMathPara>
                </a14:m>
                <a:endParaRPr lang="en-GB" sz="28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993280" y="4221088"/>
                <a:ext cx="4536504" cy="982961"/>
              </a:xfrm>
              <a:prstGeom prst="rect">
                <a:avLst/>
              </a:prstGeom>
              <a:blipFill rotWithShape="1">
                <a:blip r:embed="rId7"/>
                <a:stretch>
                  <a:fillRect/>
                </a:stretch>
              </a:blipFill>
            </p:spPr>
            <p:txBody>
              <a:bodyPr/>
              <a:lstStyle/>
              <a:p>
                <a:r>
                  <a:rPr lang="en-GB">
                    <a:noFill/>
                  </a:rPr>
                  <a:t> </a:t>
                </a:r>
              </a:p>
            </p:txBody>
          </p:sp>
        </mc:Fallback>
      </mc:AlternateContent>
      <p:sp>
        <p:nvSpPr>
          <p:cNvPr id="18" name="Rectangle 17"/>
          <p:cNvSpPr/>
          <p:nvPr/>
        </p:nvSpPr>
        <p:spPr>
          <a:xfrm>
            <a:off x="5080000" y="4241800"/>
            <a:ext cx="1409700" cy="11472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253</a:t>
            </a:fld>
            <a:endParaRPr lang="en-GB"/>
          </a:p>
        </p:txBody>
      </p:sp>
    </p:spTree>
    <p:extLst>
      <p:ext uri="{BB962C8B-B14F-4D97-AF65-F5344CB8AC3E}">
        <p14:creationId xmlns:p14="http://schemas.microsoft.com/office/powerpoint/2010/main" val="35271288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8"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 Question</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251520" y="836712"/>
            <a:ext cx="8784976" cy="1477328"/>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In a study on the habits of a flock of starlings, the direction in which they headed when they left their roost in the mornings was recorded over 240 days. The direction was found by recording if they headed between certain features of the landscape. The compass bearings of these features were than measured. The results are given below.</a:t>
            </a:r>
          </a:p>
          <a:p>
            <a:r>
              <a:rPr lang="en-GB" dirty="0"/>
              <a:t>Suggest a suitable distribution, and test to see if the data supports this model.</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51520" y="2522501"/>
              <a:ext cx="8485732" cy="1633411"/>
            </p:xfrm>
            <a:graphic>
              <a:graphicData uri="http://schemas.openxmlformats.org/drawingml/2006/table">
                <a:tbl>
                  <a:tblPr firstRow="1" bandRow="1">
                    <a:tableStyleId>{5940675A-B579-460E-94D1-54222C63F5DA}</a:tableStyleId>
                  </a:tblPr>
                  <a:tblGrid>
                    <a:gridCol w="1401191">
                      <a:extLst>
                        <a:ext uri="{9D8B030D-6E8A-4147-A177-3AD203B41FA5}">
                          <a16:colId xmlns:a16="http://schemas.microsoft.com/office/drawing/2014/main" val="20000"/>
                        </a:ext>
                      </a:extLst>
                    </a:gridCol>
                    <a:gridCol w="1122537">
                      <a:extLst>
                        <a:ext uri="{9D8B030D-6E8A-4147-A177-3AD203B41FA5}">
                          <a16:colId xmlns:a16="http://schemas.microsoft.com/office/drawing/2014/main" val="20001"/>
                        </a:ext>
                      </a:extLst>
                    </a:gridCol>
                    <a:gridCol w="969661">
                      <a:extLst>
                        <a:ext uri="{9D8B030D-6E8A-4147-A177-3AD203B41FA5}">
                          <a16:colId xmlns:a16="http://schemas.microsoft.com/office/drawing/2014/main" val="20002"/>
                        </a:ext>
                      </a:extLst>
                    </a:gridCol>
                    <a:gridCol w="1214374">
                      <a:extLst>
                        <a:ext uri="{9D8B030D-6E8A-4147-A177-3AD203B41FA5}">
                          <a16:colId xmlns:a16="http://schemas.microsoft.com/office/drawing/2014/main" val="20003"/>
                        </a:ext>
                      </a:extLst>
                    </a:gridCol>
                    <a:gridCol w="1214374">
                      <a:extLst>
                        <a:ext uri="{9D8B030D-6E8A-4147-A177-3AD203B41FA5}">
                          <a16:colId xmlns:a16="http://schemas.microsoft.com/office/drawing/2014/main" val="20004"/>
                        </a:ext>
                      </a:extLst>
                    </a:gridCol>
                    <a:gridCol w="835403">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936104">
                      <a:extLst>
                        <a:ext uri="{9D8B030D-6E8A-4147-A177-3AD203B41FA5}">
                          <a16:colId xmlns:a16="http://schemas.microsoft.com/office/drawing/2014/main" val="20007"/>
                        </a:ext>
                      </a:extLst>
                    </a:gridCol>
                  </a:tblGrid>
                  <a:tr h="370840">
                    <a:tc>
                      <a:txBody>
                        <a:bodyPr/>
                        <a:lstStyle/>
                        <a:p>
                          <a:r>
                            <a:rPr lang="en-GB" sz="1200" dirty="0"/>
                            <a:t>Direction (degrees)</a:t>
                          </a:r>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m:t>
                                </m:r>
                                <m:r>
                                  <a:rPr lang="en-GB" sz="1200" b="0" i="1" smtClean="0">
                                    <a:latin typeface="Cambria Math"/>
                                  </a:rPr>
                                  <m:t>𝑑</m:t>
                                </m:r>
                                <m:r>
                                  <a:rPr lang="en-GB" sz="1200" b="0" i="1" smtClean="0">
                                    <a:latin typeface="Cambria Math"/>
                                  </a:rPr>
                                  <m:t>&lt;58</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58≤</m:t>
                                </m:r>
                                <m:r>
                                  <a:rPr lang="en-GB" sz="1200" b="0" i="1" smtClean="0">
                                    <a:latin typeface="Cambria Math"/>
                                  </a:rPr>
                                  <m:t>𝑑</m:t>
                                </m:r>
                                <m:r>
                                  <a:rPr lang="en-GB" sz="1200" b="0" i="1" smtClean="0">
                                    <a:latin typeface="Cambria Math"/>
                                  </a:rPr>
                                  <m:t>&lt;100</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100≤</m:t>
                                </m:r>
                                <m:r>
                                  <a:rPr lang="en-GB" sz="1200" b="0" i="1" smtClean="0">
                                    <a:latin typeface="Cambria Math"/>
                                  </a:rPr>
                                  <m:t>𝑑</m:t>
                                </m:r>
                                <m:r>
                                  <a:rPr lang="en-GB" sz="1200" b="0" i="1" smtClean="0">
                                    <a:latin typeface="Cambria Math"/>
                                  </a:rPr>
                                  <m:t>&lt;127</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127≤</m:t>
                                </m:r>
                                <m:r>
                                  <a:rPr lang="en-GB" sz="1200" b="0" i="1" smtClean="0">
                                    <a:latin typeface="Cambria Math"/>
                                  </a:rPr>
                                  <m:t>𝑑</m:t>
                                </m:r>
                                <m:r>
                                  <a:rPr lang="en-GB" sz="1200" b="0" i="1" smtClean="0">
                                    <a:latin typeface="Cambria Math"/>
                                  </a:rPr>
                                  <m:t>&lt;190</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190≤</m:t>
                                </m:r>
                                <m:r>
                                  <a:rPr lang="en-GB" sz="1200" b="0" i="1" smtClean="0">
                                    <a:latin typeface="Cambria Math"/>
                                  </a:rPr>
                                  <m:t>𝑑</m:t>
                                </m:r>
                                <m:r>
                                  <a:rPr lang="en-GB" sz="1200" b="0" i="1" smtClean="0">
                                    <a:latin typeface="Cambria Math"/>
                                  </a:rPr>
                                  <m:t>&lt;256</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256≤</m:t>
                                </m:r>
                                <m:r>
                                  <a:rPr lang="en-GB" sz="1200" b="0" i="1" smtClean="0">
                                    <a:latin typeface="Cambria Math"/>
                                  </a:rPr>
                                  <m:t>𝑑</m:t>
                                </m:r>
                                <m:r>
                                  <a:rPr lang="en-GB" sz="1200" b="0" i="1" smtClean="0">
                                    <a:latin typeface="Cambria Math"/>
                                  </a:rPr>
                                  <m:t>&lt;296</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296≤</m:t>
                                </m:r>
                                <m:r>
                                  <a:rPr lang="en-GB" sz="1200" b="0" i="1" smtClean="0">
                                    <a:latin typeface="Cambria Math"/>
                                  </a:rPr>
                                  <m:t>𝑑</m:t>
                                </m:r>
                                <m:r>
                                  <a:rPr lang="en-GB" sz="1200" b="0" i="1" smtClean="0">
                                    <a:latin typeface="Cambria Math"/>
                                  </a:rPr>
                                  <m:t>&lt;360</m:t>
                                </m:r>
                              </m:oMath>
                            </m:oMathPara>
                          </a14:m>
                          <a:endParaRPr lang="en-GB" sz="1200" dirty="0"/>
                        </a:p>
                      </a:txBody>
                      <a:tcPr/>
                    </a:tc>
                    <a:extLst>
                      <a:ext uri="{0D108BD9-81ED-4DB2-BD59-A6C34878D82A}">
                        <a16:rowId xmlns:a16="http://schemas.microsoft.com/office/drawing/2014/main" val="10000"/>
                      </a:ext>
                    </a:extLst>
                  </a:tr>
                  <a:tr h="370840">
                    <a:tc>
                      <a:txBody>
                        <a:bodyPr/>
                        <a:lstStyle/>
                        <a:p>
                          <a:r>
                            <a:rPr lang="en-GB" sz="1200" dirty="0"/>
                            <a:t>Frequency</a:t>
                          </a:r>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31</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40</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47</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40</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32</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30</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20</m:t>
                                </m:r>
                              </m:oMath>
                            </m:oMathPara>
                          </a14:m>
                          <a:endParaRPr lang="en-GB" sz="1200"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𝑃</m:t>
                                </m:r>
                                <m:d>
                                  <m:dPr>
                                    <m:ctrlPr>
                                      <a:rPr lang="en-GB" sz="1200" b="0" i="1" smtClean="0">
                                        <a:latin typeface="Cambria Math" panose="02040503050406030204" pitchFamily="18" charset="0"/>
                                      </a:rPr>
                                    </m:ctrlPr>
                                  </m:dPr>
                                  <m:e>
                                    <m:r>
                                      <a:rPr lang="en-GB" sz="1200" b="0" i="1" smtClean="0">
                                        <a:latin typeface="Cambria Math"/>
                                      </a:rPr>
                                      <m:t>𝑎</m:t>
                                    </m:r>
                                    <m:r>
                                      <a:rPr lang="en-GB" sz="1200" b="0" i="1" smtClean="0">
                                        <a:latin typeface="Cambria Math"/>
                                      </a:rPr>
                                      <m:t>&lt;</m:t>
                                    </m:r>
                                    <m:r>
                                      <a:rPr lang="en-GB" sz="1200" b="0" i="1" smtClean="0">
                                        <a:latin typeface="Cambria Math"/>
                                      </a:rPr>
                                      <m:t>𝑋</m:t>
                                    </m:r>
                                    <m:r>
                                      <a:rPr lang="en-GB" sz="1200" b="0" i="1" smtClean="0">
                                        <a:latin typeface="Cambria Math"/>
                                      </a:rPr>
                                      <m:t>&lt;</m:t>
                                    </m:r>
                                    <m:r>
                                      <a:rPr lang="en-GB" sz="1200" b="0" i="1" smtClean="0">
                                        <a:latin typeface="Cambria Math"/>
                                      </a:rPr>
                                      <m:t>𝑏</m:t>
                                    </m:r>
                                  </m:e>
                                </m:d>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sz="1200" b="0" i="1" smtClean="0">
                                        <a:latin typeface="Cambria Math" panose="02040503050406030204" pitchFamily="18" charset="0"/>
                                      </a:rPr>
                                    </m:ctrlPr>
                                  </m:fPr>
                                  <m:num>
                                    <m:r>
                                      <a:rPr lang="en-GB" sz="1200" b="0" i="1" smtClean="0">
                                        <a:latin typeface="Cambria Math"/>
                                      </a:rPr>
                                      <m:t>58</m:t>
                                    </m:r>
                                  </m:num>
                                  <m:den>
                                    <m:r>
                                      <a:rPr lang="en-GB" sz="1200" b="0" i="1" smtClean="0">
                                        <a:latin typeface="Cambria Math"/>
                                      </a:rPr>
                                      <m:t>360</m:t>
                                    </m:r>
                                  </m:den>
                                </m:f>
                                <m:r>
                                  <a:rPr lang="en-GB" sz="1200" b="0" i="1" smtClean="0">
                                    <a:latin typeface="Cambria Math"/>
                                  </a:rPr>
                                  <m:t>=0.1611</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0.1167</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0.075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0.0175</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0.1833</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0.1111</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0.1778</m:t>
                                </m:r>
                              </m:oMath>
                            </m:oMathPara>
                          </a14:m>
                          <a:endParaRPr lang="en-GB" sz="1200"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𝐸</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38.67</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28</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18</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42</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44</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26.66</m:t>
                                </m:r>
                              </m:oMath>
                            </m:oMathPara>
                          </a14:m>
                          <a:endParaRPr lang="en-GB" sz="1200" dirty="0"/>
                        </a:p>
                      </a:txBody>
                      <a:tcPr/>
                    </a:tc>
                    <a:tc>
                      <a:txBody>
                        <a:bodyPr/>
                        <a:lstStyle/>
                        <a:p>
                          <a:pPr/>
                          <a14:m>
                            <m:oMathPara xmlns:m="http://schemas.openxmlformats.org/officeDocument/2006/math">
                              <m:oMathParaPr>
                                <m:jc m:val="centerGroup"/>
                              </m:oMathParaPr>
                              <m:oMath xmlns:m="http://schemas.openxmlformats.org/officeDocument/2006/math">
                                <m:r>
                                  <a:rPr lang="en-GB" sz="1200" b="0" i="1" smtClean="0">
                                    <a:latin typeface="Cambria Math"/>
                                  </a:rPr>
                                  <m:t>42.67</m:t>
                                </m:r>
                              </m:oMath>
                            </m:oMathPara>
                          </a14:m>
                          <a:endParaRPr lang="en-GB" sz="1200" dirty="0"/>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198887888"/>
                  </p:ext>
                </p:extLst>
              </p:nvPr>
            </p:nvGraphicFramePr>
            <p:xfrm>
              <a:off x="251520" y="2522501"/>
              <a:ext cx="8485732" cy="1633411"/>
            </p:xfrm>
            <a:graphic>
              <a:graphicData uri="http://schemas.openxmlformats.org/drawingml/2006/table">
                <a:tbl>
                  <a:tblPr firstRow="1" bandRow="1">
                    <a:tableStyleId>{5940675A-B579-460E-94D1-54222C63F5DA}</a:tableStyleId>
                  </a:tblPr>
                  <a:tblGrid>
                    <a:gridCol w="1401191"/>
                    <a:gridCol w="1122537"/>
                    <a:gridCol w="969661"/>
                    <a:gridCol w="1214374"/>
                    <a:gridCol w="1214374"/>
                    <a:gridCol w="835403"/>
                    <a:gridCol w="792088"/>
                    <a:gridCol w="936104"/>
                  </a:tblGrid>
                  <a:tr h="453009">
                    <a:tc>
                      <a:txBody>
                        <a:bodyPr/>
                        <a:lstStyle/>
                        <a:p>
                          <a:r>
                            <a:rPr lang="en-GB" sz="1200" dirty="0" smtClean="0"/>
                            <a:t>Direction (degrees)</a:t>
                          </a:r>
                          <a:endParaRPr lang="en-GB" sz="1200" dirty="0"/>
                        </a:p>
                      </a:txBody>
                      <a:tcPr/>
                    </a:tc>
                    <a:tc>
                      <a:txBody>
                        <a:bodyPr/>
                        <a:lstStyle/>
                        <a:p>
                          <a:endParaRPr lang="en-US"/>
                        </a:p>
                      </a:txBody>
                      <a:tcPr>
                        <a:blipFill rotWithShape="1">
                          <a:blip r:embed="rId2"/>
                          <a:stretch>
                            <a:fillRect l="-125000" t="-1351" r="-532065" b="-262162"/>
                          </a:stretch>
                        </a:blipFill>
                      </a:tcPr>
                    </a:tc>
                    <a:tc>
                      <a:txBody>
                        <a:bodyPr/>
                        <a:lstStyle/>
                        <a:p>
                          <a:endParaRPr lang="en-US"/>
                        </a:p>
                      </a:txBody>
                      <a:tcPr>
                        <a:blipFill rotWithShape="1">
                          <a:blip r:embed="rId2"/>
                          <a:stretch>
                            <a:fillRect l="-260377" t="-1351" r="-515723" b="-262162"/>
                          </a:stretch>
                        </a:blipFill>
                      </a:tcPr>
                    </a:tc>
                    <a:tc>
                      <a:txBody>
                        <a:bodyPr/>
                        <a:lstStyle/>
                        <a:p>
                          <a:endParaRPr lang="en-US"/>
                        </a:p>
                      </a:txBody>
                      <a:tcPr>
                        <a:blipFill rotWithShape="1">
                          <a:blip r:embed="rId2"/>
                          <a:stretch>
                            <a:fillRect l="-287940" t="-1351" r="-312060" b="-262162"/>
                          </a:stretch>
                        </a:blipFill>
                      </a:tcPr>
                    </a:tc>
                    <a:tc>
                      <a:txBody>
                        <a:bodyPr/>
                        <a:lstStyle/>
                        <a:p>
                          <a:endParaRPr lang="en-US"/>
                        </a:p>
                      </a:txBody>
                      <a:tcPr>
                        <a:blipFill rotWithShape="1">
                          <a:blip r:embed="rId2"/>
                          <a:stretch>
                            <a:fillRect l="-387940" t="-1351" r="-212060" b="-262162"/>
                          </a:stretch>
                        </a:blipFill>
                      </a:tcPr>
                    </a:tc>
                    <a:tc>
                      <a:txBody>
                        <a:bodyPr/>
                        <a:lstStyle/>
                        <a:p>
                          <a:endParaRPr lang="en-US"/>
                        </a:p>
                      </a:txBody>
                      <a:tcPr>
                        <a:blipFill rotWithShape="1">
                          <a:blip r:embed="rId2"/>
                          <a:stretch>
                            <a:fillRect l="-703623" t="-1351" r="-205797" b="-262162"/>
                          </a:stretch>
                        </a:blipFill>
                      </a:tcPr>
                    </a:tc>
                    <a:tc>
                      <a:txBody>
                        <a:bodyPr/>
                        <a:lstStyle/>
                        <a:p>
                          <a:endParaRPr lang="en-US"/>
                        </a:p>
                      </a:txBody>
                      <a:tcPr>
                        <a:blipFill rotWithShape="1">
                          <a:blip r:embed="rId2"/>
                          <a:stretch>
                            <a:fillRect l="-859690" t="-1351" r="-120155" b="-262162"/>
                          </a:stretch>
                        </a:blipFill>
                      </a:tcPr>
                    </a:tc>
                    <a:tc>
                      <a:txBody>
                        <a:bodyPr/>
                        <a:lstStyle/>
                        <a:p>
                          <a:endParaRPr lang="en-US"/>
                        </a:p>
                      </a:txBody>
                      <a:tcPr>
                        <a:blipFill rotWithShape="1">
                          <a:blip r:embed="rId2"/>
                          <a:stretch>
                            <a:fillRect l="-803896" t="-1351" r="-649" b="-262162"/>
                          </a:stretch>
                        </a:blipFill>
                      </a:tcPr>
                    </a:tc>
                  </a:tr>
                  <a:tr h="370840">
                    <a:tc>
                      <a:txBody>
                        <a:bodyPr/>
                        <a:lstStyle/>
                        <a:p>
                          <a:r>
                            <a:rPr lang="en-GB" sz="1200" dirty="0" smtClean="0"/>
                            <a:t>Frequency</a:t>
                          </a:r>
                          <a:endParaRPr lang="en-GB" sz="1200" dirty="0"/>
                        </a:p>
                      </a:txBody>
                      <a:tcPr/>
                    </a:tc>
                    <a:tc>
                      <a:txBody>
                        <a:bodyPr/>
                        <a:lstStyle/>
                        <a:p>
                          <a:endParaRPr lang="en-US"/>
                        </a:p>
                      </a:txBody>
                      <a:tcPr>
                        <a:blipFill rotWithShape="1">
                          <a:blip r:embed="rId2"/>
                          <a:stretch>
                            <a:fillRect l="-125000" t="-122951" r="-532065" b="-218033"/>
                          </a:stretch>
                        </a:blipFill>
                      </a:tcPr>
                    </a:tc>
                    <a:tc>
                      <a:txBody>
                        <a:bodyPr/>
                        <a:lstStyle/>
                        <a:p>
                          <a:endParaRPr lang="en-US"/>
                        </a:p>
                      </a:txBody>
                      <a:tcPr>
                        <a:blipFill rotWithShape="1">
                          <a:blip r:embed="rId2"/>
                          <a:stretch>
                            <a:fillRect l="-260377" t="-122951" r="-515723" b="-218033"/>
                          </a:stretch>
                        </a:blipFill>
                      </a:tcPr>
                    </a:tc>
                    <a:tc>
                      <a:txBody>
                        <a:bodyPr/>
                        <a:lstStyle/>
                        <a:p>
                          <a:endParaRPr lang="en-US"/>
                        </a:p>
                      </a:txBody>
                      <a:tcPr>
                        <a:blipFill rotWithShape="1">
                          <a:blip r:embed="rId2"/>
                          <a:stretch>
                            <a:fillRect l="-287940" t="-122951" r="-312060" b="-218033"/>
                          </a:stretch>
                        </a:blipFill>
                      </a:tcPr>
                    </a:tc>
                    <a:tc>
                      <a:txBody>
                        <a:bodyPr/>
                        <a:lstStyle/>
                        <a:p>
                          <a:endParaRPr lang="en-US"/>
                        </a:p>
                      </a:txBody>
                      <a:tcPr>
                        <a:blipFill rotWithShape="1">
                          <a:blip r:embed="rId2"/>
                          <a:stretch>
                            <a:fillRect l="-387940" t="-122951" r="-212060" b="-218033"/>
                          </a:stretch>
                        </a:blipFill>
                      </a:tcPr>
                    </a:tc>
                    <a:tc>
                      <a:txBody>
                        <a:bodyPr/>
                        <a:lstStyle/>
                        <a:p>
                          <a:endParaRPr lang="en-US"/>
                        </a:p>
                      </a:txBody>
                      <a:tcPr>
                        <a:blipFill rotWithShape="1">
                          <a:blip r:embed="rId2"/>
                          <a:stretch>
                            <a:fillRect l="-703623" t="-122951" r="-205797" b="-218033"/>
                          </a:stretch>
                        </a:blipFill>
                      </a:tcPr>
                    </a:tc>
                    <a:tc>
                      <a:txBody>
                        <a:bodyPr/>
                        <a:lstStyle/>
                        <a:p>
                          <a:endParaRPr lang="en-US"/>
                        </a:p>
                      </a:txBody>
                      <a:tcPr>
                        <a:blipFill rotWithShape="1">
                          <a:blip r:embed="rId2"/>
                          <a:stretch>
                            <a:fillRect l="-859690" t="-122951" r="-120155" b="-218033"/>
                          </a:stretch>
                        </a:blipFill>
                      </a:tcPr>
                    </a:tc>
                    <a:tc>
                      <a:txBody>
                        <a:bodyPr/>
                        <a:lstStyle/>
                        <a:p>
                          <a:endParaRPr lang="en-US"/>
                        </a:p>
                      </a:txBody>
                      <a:tcPr>
                        <a:blipFill rotWithShape="1">
                          <a:blip r:embed="rId2"/>
                          <a:stretch>
                            <a:fillRect l="-803896" t="-122951" r="-649" b="-218033"/>
                          </a:stretch>
                        </a:blipFill>
                      </a:tcPr>
                    </a:tc>
                  </a:tr>
                  <a:tr h="438722">
                    <a:tc>
                      <a:txBody>
                        <a:bodyPr/>
                        <a:lstStyle/>
                        <a:p>
                          <a:endParaRPr lang="en-US"/>
                        </a:p>
                      </a:txBody>
                      <a:tcPr>
                        <a:blipFill rotWithShape="1">
                          <a:blip r:embed="rId2"/>
                          <a:stretch>
                            <a:fillRect t="-188889" r="-505652" b="-84722"/>
                          </a:stretch>
                        </a:blipFill>
                      </a:tcPr>
                    </a:tc>
                    <a:tc>
                      <a:txBody>
                        <a:bodyPr/>
                        <a:lstStyle/>
                        <a:p>
                          <a:endParaRPr lang="en-US"/>
                        </a:p>
                      </a:txBody>
                      <a:tcPr>
                        <a:blipFill rotWithShape="1">
                          <a:blip r:embed="rId2"/>
                          <a:stretch>
                            <a:fillRect l="-125000" t="-188889" r="-532065" b="-84722"/>
                          </a:stretch>
                        </a:blipFill>
                      </a:tcPr>
                    </a:tc>
                    <a:tc>
                      <a:txBody>
                        <a:bodyPr/>
                        <a:lstStyle/>
                        <a:p>
                          <a:endParaRPr lang="en-US"/>
                        </a:p>
                      </a:txBody>
                      <a:tcPr>
                        <a:blipFill rotWithShape="1">
                          <a:blip r:embed="rId2"/>
                          <a:stretch>
                            <a:fillRect l="-260377" t="-188889" r="-515723" b="-84722"/>
                          </a:stretch>
                        </a:blipFill>
                      </a:tcPr>
                    </a:tc>
                    <a:tc>
                      <a:txBody>
                        <a:bodyPr/>
                        <a:lstStyle/>
                        <a:p>
                          <a:endParaRPr lang="en-US"/>
                        </a:p>
                      </a:txBody>
                      <a:tcPr>
                        <a:blipFill rotWithShape="1">
                          <a:blip r:embed="rId2"/>
                          <a:stretch>
                            <a:fillRect l="-287940" t="-188889" r="-312060" b="-84722"/>
                          </a:stretch>
                        </a:blipFill>
                      </a:tcPr>
                    </a:tc>
                    <a:tc>
                      <a:txBody>
                        <a:bodyPr/>
                        <a:lstStyle/>
                        <a:p>
                          <a:endParaRPr lang="en-US"/>
                        </a:p>
                      </a:txBody>
                      <a:tcPr>
                        <a:blipFill rotWithShape="1">
                          <a:blip r:embed="rId2"/>
                          <a:stretch>
                            <a:fillRect l="-387940" t="-188889" r="-212060" b="-84722"/>
                          </a:stretch>
                        </a:blipFill>
                      </a:tcPr>
                    </a:tc>
                    <a:tc>
                      <a:txBody>
                        <a:bodyPr/>
                        <a:lstStyle/>
                        <a:p>
                          <a:endParaRPr lang="en-US"/>
                        </a:p>
                      </a:txBody>
                      <a:tcPr>
                        <a:blipFill rotWithShape="1">
                          <a:blip r:embed="rId2"/>
                          <a:stretch>
                            <a:fillRect l="-703623" t="-188889" r="-205797" b="-84722"/>
                          </a:stretch>
                        </a:blipFill>
                      </a:tcPr>
                    </a:tc>
                    <a:tc>
                      <a:txBody>
                        <a:bodyPr/>
                        <a:lstStyle/>
                        <a:p>
                          <a:endParaRPr lang="en-US"/>
                        </a:p>
                      </a:txBody>
                      <a:tcPr>
                        <a:blipFill rotWithShape="1">
                          <a:blip r:embed="rId2"/>
                          <a:stretch>
                            <a:fillRect l="-859690" t="-188889" r="-120155" b="-84722"/>
                          </a:stretch>
                        </a:blipFill>
                      </a:tcPr>
                    </a:tc>
                    <a:tc>
                      <a:txBody>
                        <a:bodyPr/>
                        <a:lstStyle/>
                        <a:p>
                          <a:endParaRPr lang="en-US"/>
                        </a:p>
                      </a:txBody>
                      <a:tcPr>
                        <a:blipFill rotWithShape="1">
                          <a:blip r:embed="rId2"/>
                          <a:stretch>
                            <a:fillRect l="-803896" t="-188889" r="-649" b="-84722"/>
                          </a:stretch>
                        </a:blipFill>
                      </a:tcPr>
                    </a:tc>
                  </a:tr>
                  <a:tr h="370840">
                    <a:tc>
                      <a:txBody>
                        <a:bodyPr/>
                        <a:lstStyle/>
                        <a:p>
                          <a:endParaRPr lang="en-US"/>
                        </a:p>
                      </a:txBody>
                      <a:tcPr>
                        <a:blipFill rotWithShape="1">
                          <a:blip r:embed="rId2"/>
                          <a:stretch>
                            <a:fillRect t="-340984" r="-505652"/>
                          </a:stretch>
                        </a:blipFill>
                      </a:tcPr>
                    </a:tc>
                    <a:tc>
                      <a:txBody>
                        <a:bodyPr/>
                        <a:lstStyle/>
                        <a:p>
                          <a:endParaRPr lang="en-US"/>
                        </a:p>
                      </a:txBody>
                      <a:tcPr>
                        <a:blipFill rotWithShape="1">
                          <a:blip r:embed="rId2"/>
                          <a:stretch>
                            <a:fillRect l="-125000" t="-340984" r="-532065"/>
                          </a:stretch>
                        </a:blipFill>
                      </a:tcPr>
                    </a:tc>
                    <a:tc>
                      <a:txBody>
                        <a:bodyPr/>
                        <a:lstStyle/>
                        <a:p>
                          <a:endParaRPr lang="en-US"/>
                        </a:p>
                      </a:txBody>
                      <a:tcPr>
                        <a:blipFill rotWithShape="1">
                          <a:blip r:embed="rId2"/>
                          <a:stretch>
                            <a:fillRect l="-260377" t="-340984" r="-515723"/>
                          </a:stretch>
                        </a:blipFill>
                      </a:tcPr>
                    </a:tc>
                    <a:tc>
                      <a:txBody>
                        <a:bodyPr/>
                        <a:lstStyle/>
                        <a:p>
                          <a:endParaRPr lang="en-US"/>
                        </a:p>
                      </a:txBody>
                      <a:tcPr>
                        <a:blipFill rotWithShape="1">
                          <a:blip r:embed="rId2"/>
                          <a:stretch>
                            <a:fillRect l="-287940" t="-340984" r="-312060"/>
                          </a:stretch>
                        </a:blipFill>
                      </a:tcPr>
                    </a:tc>
                    <a:tc>
                      <a:txBody>
                        <a:bodyPr/>
                        <a:lstStyle/>
                        <a:p>
                          <a:endParaRPr lang="en-US"/>
                        </a:p>
                      </a:txBody>
                      <a:tcPr>
                        <a:blipFill rotWithShape="1">
                          <a:blip r:embed="rId2"/>
                          <a:stretch>
                            <a:fillRect l="-387940" t="-340984" r="-212060"/>
                          </a:stretch>
                        </a:blipFill>
                      </a:tcPr>
                    </a:tc>
                    <a:tc>
                      <a:txBody>
                        <a:bodyPr/>
                        <a:lstStyle/>
                        <a:p>
                          <a:endParaRPr lang="en-US"/>
                        </a:p>
                      </a:txBody>
                      <a:tcPr>
                        <a:blipFill rotWithShape="1">
                          <a:blip r:embed="rId2"/>
                          <a:stretch>
                            <a:fillRect l="-703623" t="-340984" r="-205797"/>
                          </a:stretch>
                        </a:blipFill>
                      </a:tcPr>
                    </a:tc>
                    <a:tc>
                      <a:txBody>
                        <a:bodyPr/>
                        <a:lstStyle/>
                        <a:p>
                          <a:endParaRPr lang="en-US"/>
                        </a:p>
                      </a:txBody>
                      <a:tcPr>
                        <a:blipFill rotWithShape="1">
                          <a:blip r:embed="rId2"/>
                          <a:stretch>
                            <a:fillRect l="-859690" t="-340984" r="-120155"/>
                          </a:stretch>
                        </a:blipFill>
                      </a:tcPr>
                    </a:tc>
                    <a:tc>
                      <a:txBody>
                        <a:bodyPr/>
                        <a:lstStyle/>
                        <a:p>
                          <a:endParaRPr lang="en-US"/>
                        </a:p>
                      </a:txBody>
                      <a:tcPr>
                        <a:blipFill rotWithShape="1">
                          <a:blip r:embed="rId2"/>
                          <a:stretch>
                            <a:fillRect l="-803896" t="-340984" r="-649"/>
                          </a:stretch>
                        </a:blipFill>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251520" y="4221088"/>
                <a:ext cx="8712968" cy="2585323"/>
              </a:xfrm>
              <a:prstGeom prst="rect">
                <a:avLst/>
              </a:prstGeom>
              <a:noFill/>
            </p:spPr>
            <p:txBody>
              <a:bodyPr wrap="square" rtlCol="0">
                <a:spAutoFit/>
              </a:bodyPr>
              <a:lstStyle/>
              <a:p>
                <a:r>
                  <a:rPr lang="en-GB" dirty="0">
                    <a:latin typeface="+mj-lt"/>
                  </a:rPr>
                  <a:t>Continuous uniform distribution suitable as frequencies are symmetrical about mean and we’d expect frequencies to be roughly the same where class widths are the same.</a:t>
                </a:r>
              </a:p>
              <a:p>
                <a:endParaRPr lang="en-GB" b="0" dirty="0">
                  <a:latin typeface="+mj-lt"/>
                </a:endParaRP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𝐻</m:t>
                        </m:r>
                      </m:e>
                      <m:sub>
                        <m:r>
                          <a:rPr lang="en-GB" b="0" i="1" smtClean="0">
                            <a:latin typeface="Cambria Math"/>
                          </a:rPr>
                          <m:t>0</m:t>
                        </m:r>
                      </m:sub>
                    </m:sSub>
                    <m:r>
                      <a:rPr lang="en-GB" b="0" i="1" smtClean="0">
                        <a:latin typeface="Cambria Math"/>
                      </a:rPr>
                      <m:t>: </m:t>
                    </m:r>
                  </m:oMath>
                </a14:m>
                <a:r>
                  <a:rPr lang="en-GB" b="1" dirty="0">
                    <a:latin typeface="+mj-lt"/>
                  </a:rPr>
                  <a:t>Continuous uniform distribution suitable model</a:t>
                </a:r>
              </a:p>
              <a:p>
                <a14:m>
                  <m:oMath xmlns:m="http://schemas.openxmlformats.org/officeDocument/2006/math">
                    <m:sSub>
                      <m:sSubPr>
                        <m:ctrlPr>
                          <a:rPr lang="en-GB" i="1">
                            <a:latin typeface="Cambria Math" panose="02040503050406030204" pitchFamily="18" charset="0"/>
                          </a:rPr>
                        </m:ctrlPr>
                      </m:sSubPr>
                      <m:e>
                        <m:r>
                          <a:rPr lang="en-GB" i="1">
                            <a:latin typeface="Cambria Math"/>
                          </a:rPr>
                          <m:t>𝐻</m:t>
                        </m:r>
                      </m:e>
                      <m:sub>
                        <m:r>
                          <a:rPr lang="en-GB" b="0" i="1" smtClean="0">
                            <a:latin typeface="Cambria Math"/>
                          </a:rPr>
                          <m:t>1</m:t>
                        </m:r>
                      </m:sub>
                    </m:sSub>
                    <m:r>
                      <a:rPr lang="en-GB" i="1">
                        <a:latin typeface="Cambria Math"/>
                      </a:rPr>
                      <m:t>: </m:t>
                    </m:r>
                  </m:oMath>
                </a14:m>
                <a:r>
                  <a:rPr lang="en-GB" b="1" dirty="0"/>
                  <a:t>Not a suitable model</a:t>
                </a:r>
                <a:endParaRPr lang="en-GB" b="1" dirty="0">
                  <a:latin typeface="+mj-lt"/>
                </a:endParaRPr>
              </a:p>
              <a:p>
                <a:pPr/>
                <a14:m>
                  <m:oMath xmlns:m="http://schemas.openxmlformats.org/officeDocument/2006/math">
                    <m:r>
                      <a:rPr lang="en-GB" b="0" i="1" smtClean="0">
                        <a:latin typeface="Cambria Math"/>
                      </a:rPr>
                      <m:t>𝜈</m:t>
                    </m:r>
                    <m:r>
                      <a:rPr lang="en-GB" b="0" i="1" smtClean="0">
                        <a:latin typeface="Cambria Math"/>
                      </a:rPr>
                      <m:t>=7−1=6</m:t>
                    </m:r>
                  </m:oMath>
                </a14:m>
                <a:r>
                  <a:rPr lang="en-GB" b="0" dirty="0"/>
                  <a:t>      (not parameters were estimated)</a:t>
                </a:r>
                <a:br>
                  <a:rPr lang="en-GB" b="0" dirty="0"/>
                </a:br>
                <a14:m>
                  <m:oMathPara xmlns:m="http://schemas.openxmlformats.org/officeDocument/2006/math">
                    <m:oMathParaPr>
                      <m:jc m:val="left"/>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𝑋</m:t>
                          </m:r>
                        </m:e>
                        <m:sup>
                          <m:r>
                            <a:rPr lang="en-GB" b="0" i="1" smtClean="0">
                              <a:latin typeface="Cambria Math"/>
                            </a:rPr>
                            <m:t>2</m:t>
                          </m:r>
                        </m:sup>
                      </m:sSup>
                      <m:r>
                        <a:rPr lang="en-GB" b="0" i="1" smtClean="0">
                          <a:latin typeface="Cambria Math"/>
                        </a:rPr>
                        <m:t>=69.2171</m:t>
                      </m:r>
                    </m:oMath>
                  </m:oMathPara>
                </a14:m>
                <a:endParaRPr lang="en-GB" dirty="0"/>
              </a:p>
              <a:p>
                <a14:m>
                  <m:oMath xmlns:m="http://schemas.openxmlformats.org/officeDocument/2006/math">
                    <m:r>
                      <a:rPr lang="en-GB" b="0" i="1" smtClean="0">
                        <a:latin typeface="Cambria Math"/>
                      </a:rPr>
                      <m:t>69.2171&gt;12.592</m:t>
                    </m:r>
                  </m:oMath>
                </a14:m>
                <a:r>
                  <a:rPr lang="en-GB" dirty="0"/>
                  <a:t> therefore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𝐻</m:t>
                        </m:r>
                      </m:e>
                      <m:sub>
                        <m:r>
                          <a:rPr lang="en-GB" b="0" i="1" smtClean="0">
                            <a:latin typeface="Cambria Math"/>
                          </a:rPr>
                          <m:t>0</m:t>
                        </m:r>
                      </m:sub>
                    </m:sSub>
                  </m:oMath>
                </a14:m>
                <a:r>
                  <a:rPr lang="en-GB" dirty="0"/>
                  <a:t>. Birds do not feed in all directions – they have preferred feeding areas.</a:t>
                </a:r>
              </a:p>
            </p:txBody>
          </p:sp>
        </mc:Choice>
        <mc:Fallback xmlns="">
          <p:sp>
            <p:nvSpPr>
              <p:cNvPr id="9" name="TextBox 8"/>
              <p:cNvSpPr txBox="1">
                <a:spLocks noRot="1" noChangeAspect="1" noMove="1" noResize="1" noEditPoints="1" noAdjustHandles="1" noChangeArrowheads="1" noChangeShapeType="1" noTextEdit="1"/>
              </p:cNvSpPr>
              <p:nvPr/>
            </p:nvSpPr>
            <p:spPr>
              <a:xfrm>
                <a:off x="251520" y="4221088"/>
                <a:ext cx="8712968" cy="2585323"/>
              </a:xfrm>
              <a:prstGeom prst="rect">
                <a:avLst/>
              </a:prstGeom>
              <a:blipFill rotWithShape="1">
                <a:blip r:embed="rId3"/>
                <a:stretch>
                  <a:fillRect l="-559" t="-1176" b="-2588"/>
                </a:stretch>
              </a:blipFill>
            </p:spPr>
            <p:txBody>
              <a:bodyPr/>
              <a:lstStyle/>
              <a:p>
                <a:r>
                  <a:rPr lang="en-GB">
                    <a:noFill/>
                  </a:rPr>
                  <a:t> </a:t>
                </a:r>
              </a:p>
            </p:txBody>
          </p:sp>
        </mc:Fallback>
      </mc:AlternateContent>
      <p:sp>
        <p:nvSpPr>
          <p:cNvPr id="10" name="Rectangle 9"/>
          <p:cNvSpPr/>
          <p:nvPr/>
        </p:nvSpPr>
        <p:spPr>
          <a:xfrm>
            <a:off x="287288" y="4289524"/>
            <a:ext cx="8461176" cy="6272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Why possibly suitable ? </a:t>
            </a:r>
          </a:p>
        </p:txBody>
      </p:sp>
      <p:sp>
        <p:nvSpPr>
          <p:cNvPr id="11" name="Rectangle 10"/>
          <p:cNvSpPr/>
          <p:nvPr/>
        </p:nvSpPr>
        <p:spPr>
          <a:xfrm>
            <a:off x="683568" y="5085184"/>
            <a:ext cx="5298132" cy="5663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683568" y="5651500"/>
            <a:ext cx="45488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899592" y="5956300"/>
            <a:ext cx="4548832" cy="25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287288" y="6210300"/>
            <a:ext cx="8461176" cy="531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Rectangle 14"/>
          <p:cNvSpPr/>
          <p:nvPr/>
        </p:nvSpPr>
        <p:spPr>
          <a:xfrm>
            <a:off x="1619672" y="3356992"/>
            <a:ext cx="1136228" cy="4403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6" name="Rectangle 15"/>
          <p:cNvSpPr/>
          <p:nvPr/>
        </p:nvSpPr>
        <p:spPr>
          <a:xfrm>
            <a:off x="2764520" y="3356992"/>
            <a:ext cx="1015392" cy="4403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7" name="Rectangle 16"/>
          <p:cNvSpPr/>
          <p:nvPr/>
        </p:nvSpPr>
        <p:spPr>
          <a:xfrm>
            <a:off x="3779912" y="3356992"/>
            <a:ext cx="4968552" cy="4403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8" name="Rectangle 17"/>
          <p:cNvSpPr/>
          <p:nvPr/>
        </p:nvSpPr>
        <p:spPr>
          <a:xfrm>
            <a:off x="1619672" y="3780780"/>
            <a:ext cx="1136228" cy="410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9" name="Rectangle 18"/>
          <p:cNvSpPr/>
          <p:nvPr/>
        </p:nvSpPr>
        <p:spPr>
          <a:xfrm>
            <a:off x="2764520" y="3780780"/>
            <a:ext cx="1015392" cy="410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20" name="Rectangle 19"/>
          <p:cNvSpPr/>
          <p:nvPr/>
        </p:nvSpPr>
        <p:spPr>
          <a:xfrm>
            <a:off x="3779912" y="3780780"/>
            <a:ext cx="4968552" cy="410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254</a:t>
            </a:fld>
            <a:endParaRPr lang="en-GB"/>
          </a:p>
        </p:txBody>
      </p:sp>
    </p:spTree>
    <p:extLst>
      <p:ext uri="{BB962C8B-B14F-4D97-AF65-F5344CB8AC3E}">
        <p14:creationId xmlns:p14="http://schemas.microsoft.com/office/powerpoint/2010/main" val="1258154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32" restart="whenNotActive" fill="hold" evtFilter="cancelBubble" nodeType="interactiveSeq">
                <p:stCondLst>
                  <p:cond evt="onClick" delay="0">
                    <p:tgtEl>
                      <p:spTgt spid="15"/>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38" restart="whenNotActive" fill="hold" evtFilter="cancelBubble" nodeType="interactiveSeq">
                <p:stCondLst>
                  <p:cond evt="onClick" delay="0">
                    <p:tgtEl>
                      <p:spTgt spid="16"/>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44" restart="whenNotActive" fill="hold" evtFilter="cancelBubble" nodeType="interactiveSeq">
                <p:stCondLst>
                  <p:cond evt="onClick" delay="0">
                    <p:tgtEl>
                      <p:spTgt spid="17"/>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50" restart="whenNotActive" fill="hold" evtFilter="cancelBubble" nodeType="interactiveSeq">
                <p:stCondLst>
                  <p:cond evt="onClick" delay="0">
                    <p:tgtEl>
                      <p:spTgt spid="18"/>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56" restart="whenNotActive" fill="hold" evtFilter="cancelBubble" nodeType="interactiveSeq">
                <p:stCondLst>
                  <p:cond evt="onClick" delay="0">
                    <p:tgtEl>
                      <p:spTgt spid="19"/>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62" restart="whenNotActive" fill="hold" evtFilter="cancelBubble" nodeType="interactiveSeq">
                <p:stCondLst>
                  <p:cond evt="onClick" delay="0">
                    <p:tgtEl>
                      <p:spTgt spid="20"/>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7557637" cy="268820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149080"/>
            <a:ext cx="4228209" cy="270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869" y="4166121"/>
            <a:ext cx="4643499" cy="1404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18" y="4005064"/>
            <a:ext cx="9142638" cy="28529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255</a:t>
            </a:fld>
            <a:endParaRPr lang="en-GB"/>
          </a:p>
        </p:txBody>
      </p:sp>
    </p:spTree>
    <p:extLst>
      <p:ext uri="{BB962C8B-B14F-4D97-AF65-F5344CB8AC3E}">
        <p14:creationId xmlns:p14="http://schemas.microsoft.com/office/powerpoint/2010/main" val="2508281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9"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Contingency Tables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523646" y="1196752"/>
              <a:ext cx="6096000" cy="185420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a:t>Grade</a:t>
                          </a:r>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a:t>Totals</a:t>
                          </a:r>
                        </a:p>
                      </a:txBody>
                      <a:tcPr anchor="b"/>
                    </a:tc>
                    <a:extLst>
                      <a:ext uri="{0D108BD9-81ED-4DB2-BD59-A6C34878D82A}">
                        <a16:rowId xmlns:a16="http://schemas.microsoft.com/office/drawing/2014/main" val="10000"/>
                      </a:ext>
                    </a:extLst>
                  </a:tr>
                  <a:tr h="370840">
                    <a:tc gridSpan="2" vMerge="1">
                      <a:txBody>
                        <a:bodyPr/>
                        <a:lstStyle/>
                        <a:p>
                          <a:endParaRPr lang="en-GB" dirty="0"/>
                        </a:p>
                      </a:txBody>
                      <a:tcPr/>
                    </a:tc>
                    <a:tc hMerge="1"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𝐴</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𝐵</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𝐶</m:t>
                                </m:r>
                              </m:oMath>
                            </m:oMathPara>
                          </a14:m>
                          <a:endParaRPr lang="en-GB" dirty="0"/>
                        </a:p>
                      </a:txBody>
                      <a:tcPr/>
                    </a:tc>
                    <a:tc vMerge="1">
                      <a:txBody>
                        <a:bodyPr/>
                        <a:lstStyle/>
                        <a:p>
                          <a:endParaRPr lang="en-GB" dirty="0"/>
                        </a:p>
                      </a:txBody>
                      <a:tcPr/>
                    </a:tc>
                    <a:extLst>
                      <a:ext uri="{0D108BD9-81ED-4DB2-BD59-A6C34878D82A}">
                        <a16:rowId xmlns:a16="http://schemas.microsoft.com/office/drawing/2014/main" val="10001"/>
                      </a:ext>
                    </a:extLst>
                  </a:tr>
                  <a:tr h="370840">
                    <a:tc rowSpan="2">
                      <a:txBody>
                        <a:bodyPr/>
                        <a:lstStyle/>
                        <a:p>
                          <a:r>
                            <a:rPr lang="en-GB" dirty="0"/>
                            <a:t>School</a:t>
                          </a:r>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𝑋</m:t>
                                </m:r>
                              </m:oMath>
                            </m:oMathPara>
                          </a14:m>
                          <a:endParaRPr lang="en-GB" dirty="0"/>
                        </a:p>
                      </a:txBody>
                      <a:tcPr>
                        <a:lnT w="12700" cap="flat" cmpd="sng" algn="ctr">
                          <a:solidFill>
                            <a:schemeClr val="tx1"/>
                          </a:solidFill>
                          <a:prstDash val="solid"/>
                          <a:round/>
                          <a:headEnd type="none" w="med" len="med"/>
                          <a:tailEnd type="none" w="med" len="med"/>
                        </a:lnT>
                      </a:tcPr>
                    </a:tc>
                    <a:tc>
                      <a:txBody>
                        <a:bodyPr/>
                        <a:lstStyle/>
                        <a:p>
                          <a:r>
                            <a:rPr lang="en-GB" dirty="0"/>
                            <a:t>18</a:t>
                          </a:r>
                        </a:p>
                      </a:txBody>
                      <a:tcPr/>
                    </a:tc>
                    <a:tc>
                      <a:txBody>
                        <a:bodyPr/>
                        <a:lstStyle/>
                        <a:p>
                          <a:r>
                            <a:rPr lang="en-GB" dirty="0"/>
                            <a:t>12</a:t>
                          </a:r>
                        </a:p>
                      </a:txBody>
                      <a:tcPr/>
                    </a:tc>
                    <a:tc>
                      <a:txBody>
                        <a:bodyPr/>
                        <a:lstStyle/>
                        <a:p>
                          <a:r>
                            <a:rPr lang="en-GB" dirty="0"/>
                            <a:t>20</a:t>
                          </a:r>
                        </a:p>
                      </a:txBody>
                      <a:tcPr/>
                    </a:tc>
                    <a:tc>
                      <a:txBody>
                        <a:bodyPr/>
                        <a:lstStyle/>
                        <a:p>
                          <a:r>
                            <a:rPr lang="en-GB" dirty="0"/>
                            <a:t>50</a:t>
                          </a:r>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𝑌</m:t>
                                </m:r>
                              </m:oMath>
                            </m:oMathPara>
                          </a14:m>
                          <a:endParaRPr lang="en-GB" dirty="0"/>
                        </a:p>
                      </a:txBody>
                      <a:tcPr/>
                    </a:tc>
                    <a:tc>
                      <a:txBody>
                        <a:bodyPr/>
                        <a:lstStyle/>
                        <a:p>
                          <a:r>
                            <a:rPr lang="en-GB" dirty="0"/>
                            <a:t>26</a:t>
                          </a:r>
                        </a:p>
                      </a:txBody>
                      <a:tcPr/>
                    </a:tc>
                    <a:tc>
                      <a:txBody>
                        <a:bodyPr/>
                        <a:lstStyle/>
                        <a:p>
                          <a:r>
                            <a:rPr lang="en-GB" dirty="0"/>
                            <a:t>12</a:t>
                          </a:r>
                        </a:p>
                      </a:txBody>
                      <a:tcPr/>
                    </a:tc>
                    <a:tc>
                      <a:txBody>
                        <a:bodyPr/>
                        <a:lstStyle/>
                        <a:p>
                          <a:r>
                            <a:rPr lang="en-GB" dirty="0"/>
                            <a:t>32</a:t>
                          </a:r>
                        </a:p>
                      </a:txBody>
                      <a:tcPr/>
                    </a:tc>
                    <a:tc>
                      <a:txBody>
                        <a:bodyPr/>
                        <a:lstStyle/>
                        <a:p>
                          <a:r>
                            <a:rPr lang="en-GB" dirty="0"/>
                            <a:t>70</a:t>
                          </a:r>
                        </a:p>
                      </a:txBody>
                      <a:tcPr/>
                    </a:tc>
                    <a:extLst>
                      <a:ext uri="{0D108BD9-81ED-4DB2-BD59-A6C34878D82A}">
                        <a16:rowId xmlns:a16="http://schemas.microsoft.com/office/drawing/2014/main" val="10003"/>
                      </a:ext>
                    </a:extLst>
                  </a:tr>
                  <a:tr h="370840">
                    <a:tc>
                      <a:txBody>
                        <a:bodyPr/>
                        <a:lstStyle/>
                        <a:p>
                          <a:r>
                            <a:rPr lang="en-GB" dirty="0"/>
                            <a:t>Totals</a:t>
                          </a:r>
                        </a:p>
                      </a:txBody>
                      <a:tcPr/>
                    </a:tc>
                    <a:tc>
                      <a:txBody>
                        <a:bodyPr/>
                        <a:lstStyle/>
                        <a:p>
                          <a:endParaRPr lang="en-GB" dirty="0"/>
                        </a:p>
                      </a:txBody>
                      <a:tcPr/>
                    </a:tc>
                    <a:tc>
                      <a:txBody>
                        <a:bodyPr/>
                        <a:lstStyle/>
                        <a:p>
                          <a:r>
                            <a:rPr lang="en-GB" dirty="0"/>
                            <a:t>44</a:t>
                          </a:r>
                        </a:p>
                      </a:txBody>
                      <a:tcPr/>
                    </a:tc>
                    <a:tc>
                      <a:txBody>
                        <a:bodyPr/>
                        <a:lstStyle/>
                        <a:p>
                          <a:r>
                            <a:rPr lang="en-GB" dirty="0"/>
                            <a:t>24</a:t>
                          </a:r>
                        </a:p>
                      </a:txBody>
                      <a:tcPr/>
                    </a:tc>
                    <a:tc>
                      <a:txBody>
                        <a:bodyPr/>
                        <a:lstStyle/>
                        <a:p>
                          <a:r>
                            <a:rPr lang="en-GB" dirty="0"/>
                            <a:t>52</a:t>
                          </a:r>
                        </a:p>
                      </a:txBody>
                      <a:tcPr/>
                    </a:tc>
                    <a:tc>
                      <a:txBody>
                        <a:bodyPr/>
                        <a:lstStyle/>
                        <a:p>
                          <a:r>
                            <a:rPr lang="en-GB" dirty="0"/>
                            <a:t>120</a:t>
                          </a:r>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1536496899"/>
                  </p:ext>
                </p:extLst>
              </p:nvPr>
            </p:nvGraphicFramePr>
            <p:xfrm>
              <a:off x="1523646" y="1196752"/>
              <a:ext cx="6096000" cy="185420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smtClean="0"/>
                            <a:t>Grade</a:t>
                          </a:r>
                          <a:endParaRPr lang="en-GB"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smtClean="0"/>
                            <a:t>Totals</a:t>
                          </a:r>
                          <a:endParaRPr lang="en-GB" dirty="0"/>
                        </a:p>
                      </a:txBody>
                      <a:tcPr anchor="b"/>
                    </a:tc>
                  </a:tr>
                  <a:tr h="370840">
                    <a:tc gridSpan="2" vMerge="1">
                      <a:txBody>
                        <a:bodyPr/>
                        <a:lstStyle/>
                        <a:p>
                          <a:endParaRPr lang="en-GB" dirty="0"/>
                        </a:p>
                      </a:txBody>
                      <a:tcPr/>
                    </a:tc>
                    <a:tc hMerge="1" vMerge="1">
                      <a:txBody>
                        <a:bodyPr/>
                        <a:lstStyle/>
                        <a:p>
                          <a:endParaRPr lang="en-GB" dirty="0"/>
                        </a:p>
                      </a:txBody>
                      <a:tcPr/>
                    </a:tc>
                    <a:tc>
                      <a:txBody>
                        <a:bodyPr/>
                        <a:lstStyle/>
                        <a:p>
                          <a:endParaRPr lang="en-US"/>
                        </a:p>
                      </a:txBody>
                      <a:tcPr>
                        <a:lnL w="12700" cap="flat" cmpd="sng" algn="ctr">
                          <a:solidFill>
                            <a:schemeClr val="tx1"/>
                          </a:solidFill>
                          <a:prstDash val="solid"/>
                          <a:round/>
                          <a:headEnd type="none" w="med" len="med"/>
                          <a:tailEnd type="none" w="med" len="med"/>
                        </a:lnL>
                        <a:blipFill rotWithShape="1">
                          <a:blip r:embed="rId2"/>
                          <a:stretch>
                            <a:fillRect l="-200000" t="-108197" r="-299401" b="-324590"/>
                          </a:stretch>
                        </a:blipFill>
                      </a:tcPr>
                    </a:tc>
                    <a:tc>
                      <a:txBody>
                        <a:bodyPr/>
                        <a:lstStyle/>
                        <a:p>
                          <a:endParaRPr lang="en-US"/>
                        </a:p>
                      </a:txBody>
                      <a:tcPr>
                        <a:blipFill rotWithShape="1">
                          <a:blip r:embed="rId2"/>
                          <a:stretch>
                            <a:fillRect l="-300000" t="-108197" r="-199401" b="-324590"/>
                          </a:stretch>
                        </a:blipFill>
                      </a:tcPr>
                    </a:tc>
                    <a:tc>
                      <a:txBody>
                        <a:bodyPr/>
                        <a:lstStyle/>
                        <a:p>
                          <a:endParaRPr lang="en-US"/>
                        </a:p>
                      </a:txBody>
                      <a:tcPr>
                        <a:blipFill rotWithShape="1">
                          <a:blip r:embed="rId2"/>
                          <a:stretch>
                            <a:fillRect l="-402410" t="-108197" r="-100602" b="-324590"/>
                          </a:stretch>
                        </a:blipFill>
                      </a:tcPr>
                    </a:tc>
                    <a:tc vMerge="1">
                      <a:txBody>
                        <a:bodyPr/>
                        <a:lstStyle/>
                        <a:p>
                          <a:endParaRPr lang="en-GB" dirty="0"/>
                        </a:p>
                      </a:txBody>
                      <a:tcPr/>
                    </a:tc>
                  </a:tr>
                  <a:tr h="370840">
                    <a:tc rowSpan="2">
                      <a:txBody>
                        <a:bodyPr/>
                        <a:lstStyle/>
                        <a:p>
                          <a:r>
                            <a:rPr lang="en-GB" dirty="0" smtClean="0"/>
                            <a:t>School</a:t>
                          </a:r>
                          <a:endParaRPr lang="en-GB" dirty="0"/>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2"/>
                          <a:stretch>
                            <a:fillRect l="-101205" t="-211667" r="-401807" b="-230000"/>
                          </a:stretch>
                        </a:blipFill>
                      </a:tcPr>
                    </a:tc>
                    <a:tc>
                      <a:txBody>
                        <a:bodyPr/>
                        <a:lstStyle/>
                        <a:p>
                          <a:r>
                            <a:rPr lang="en-GB" dirty="0" smtClean="0"/>
                            <a:t>18</a:t>
                          </a:r>
                          <a:endParaRPr lang="en-GB" dirty="0"/>
                        </a:p>
                      </a:txBody>
                      <a:tcPr/>
                    </a:tc>
                    <a:tc>
                      <a:txBody>
                        <a:bodyPr/>
                        <a:lstStyle/>
                        <a:p>
                          <a:r>
                            <a:rPr lang="en-GB" dirty="0" smtClean="0"/>
                            <a:t>12</a:t>
                          </a:r>
                          <a:endParaRPr lang="en-GB" dirty="0"/>
                        </a:p>
                      </a:txBody>
                      <a:tcPr/>
                    </a:tc>
                    <a:tc>
                      <a:txBody>
                        <a:bodyPr/>
                        <a:lstStyle/>
                        <a:p>
                          <a:r>
                            <a:rPr lang="en-GB" dirty="0" smtClean="0"/>
                            <a:t>20</a:t>
                          </a:r>
                          <a:endParaRPr lang="en-GB" dirty="0"/>
                        </a:p>
                      </a:txBody>
                      <a:tcPr/>
                    </a:tc>
                    <a:tc>
                      <a:txBody>
                        <a:bodyPr/>
                        <a:lstStyle/>
                        <a:p>
                          <a:r>
                            <a:rPr lang="en-GB" dirty="0" smtClean="0"/>
                            <a:t>50</a:t>
                          </a:r>
                          <a:endParaRPr lang="en-GB" dirty="0"/>
                        </a:p>
                      </a:txBody>
                      <a:tcPr/>
                    </a:tc>
                  </a:tr>
                  <a:tr h="370840">
                    <a:tc vMerge="1">
                      <a:txBody>
                        <a:bodyPr/>
                        <a:lstStyle/>
                        <a:p>
                          <a:endParaRPr lang="en-GB" dirty="0"/>
                        </a:p>
                      </a:txBody>
                      <a:tcPr/>
                    </a:tc>
                    <a:tc>
                      <a:txBody>
                        <a:bodyPr/>
                        <a:lstStyle/>
                        <a:p>
                          <a:endParaRPr lang="en-US"/>
                        </a:p>
                      </a:txBody>
                      <a:tcPr>
                        <a:blipFill rotWithShape="1">
                          <a:blip r:embed="rId2"/>
                          <a:stretch>
                            <a:fillRect l="-101205" t="-306557" r="-401807" b="-126230"/>
                          </a:stretch>
                        </a:blipFill>
                      </a:tcPr>
                    </a:tc>
                    <a:tc>
                      <a:txBody>
                        <a:bodyPr/>
                        <a:lstStyle/>
                        <a:p>
                          <a:r>
                            <a:rPr lang="en-GB" dirty="0" smtClean="0"/>
                            <a:t>26</a:t>
                          </a:r>
                          <a:endParaRPr lang="en-GB" dirty="0"/>
                        </a:p>
                      </a:txBody>
                      <a:tcPr/>
                    </a:tc>
                    <a:tc>
                      <a:txBody>
                        <a:bodyPr/>
                        <a:lstStyle/>
                        <a:p>
                          <a:r>
                            <a:rPr lang="en-GB" dirty="0" smtClean="0"/>
                            <a:t>12</a:t>
                          </a:r>
                          <a:endParaRPr lang="en-GB" dirty="0"/>
                        </a:p>
                      </a:txBody>
                      <a:tcPr/>
                    </a:tc>
                    <a:tc>
                      <a:txBody>
                        <a:bodyPr/>
                        <a:lstStyle/>
                        <a:p>
                          <a:r>
                            <a:rPr lang="en-GB" dirty="0" smtClean="0"/>
                            <a:t>32</a:t>
                          </a:r>
                          <a:endParaRPr lang="en-GB" dirty="0"/>
                        </a:p>
                      </a:txBody>
                      <a:tcPr/>
                    </a:tc>
                    <a:tc>
                      <a:txBody>
                        <a:bodyPr/>
                        <a:lstStyle/>
                        <a:p>
                          <a:r>
                            <a:rPr lang="en-GB" dirty="0" smtClean="0"/>
                            <a:t>70</a:t>
                          </a:r>
                          <a:endParaRPr lang="en-GB" dirty="0"/>
                        </a:p>
                      </a:txBody>
                      <a:tcPr/>
                    </a:tc>
                  </a:tr>
                  <a:tr h="370840">
                    <a:tc>
                      <a:txBody>
                        <a:bodyPr/>
                        <a:lstStyle/>
                        <a:p>
                          <a:r>
                            <a:rPr lang="en-GB" dirty="0" smtClean="0"/>
                            <a:t>Totals</a:t>
                          </a:r>
                          <a:endParaRPr lang="en-GB" dirty="0"/>
                        </a:p>
                      </a:txBody>
                      <a:tcPr/>
                    </a:tc>
                    <a:tc>
                      <a:txBody>
                        <a:bodyPr/>
                        <a:lstStyle/>
                        <a:p>
                          <a:endParaRPr lang="en-GB" dirty="0"/>
                        </a:p>
                      </a:txBody>
                      <a:tcPr/>
                    </a:tc>
                    <a:tc>
                      <a:txBody>
                        <a:bodyPr/>
                        <a:lstStyle/>
                        <a:p>
                          <a:r>
                            <a:rPr lang="en-GB" dirty="0" smtClean="0"/>
                            <a:t>44</a:t>
                          </a:r>
                          <a:endParaRPr lang="en-GB" dirty="0"/>
                        </a:p>
                      </a:txBody>
                      <a:tcPr/>
                    </a:tc>
                    <a:tc>
                      <a:txBody>
                        <a:bodyPr/>
                        <a:lstStyle/>
                        <a:p>
                          <a:r>
                            <a:rPr lang="en-GB" dirty="0" smtClean="0"/>
                            <a:t>24</a:t>
                          </a:r>
                          <a:endParaRPr lang="en-GB" dirty="0"/>
                        </a:p>
                      </a:txBody>
                      <a:tcPr/>
                    </a:tc>
                    <a:tc>
                      <a:txBody>
                        <a:bodyPr/>
                        <a:lstStyle/>
                        <a:p>
                          <a:r>
                            <a:rPr lang="en-GB" dirty="0" smtClean="0"/>
                            <a:t>52</a:t>
                          </a:r>
                          <a:endParaRPr lang="en-GB" dirty="0"/>
                        </a:p>
                      </a:txBody>
                      <a:tcPr/>
                    </a:tc>
                    <a:tc>
                      <a:txBody>
                        <a:bodyPr/>
                        <a:lstStyle/>
                        <a:p>
                          <a:r>
                            <a:rPr lang="en-GB" dirty="0" smtClean="0"/>
                            <a:t>120</a:t>
                          </a:r>
                          <a:endParaRPr lang="en-GB" dirty="0"/>
                        </a:p>
                      </a:txBody>
                      <a:tcPr/>
                    </a:tc>
                  </a:tr>
                </a:tbl>
              </a:graphicData>
            </a:graphic>
          </p:graphicFrame>
        </mc:Fallback>
      </mc:AlternateContent>
      <p:sp>
        <p:nvSpPr>
          <p:cNvPr id="6" name="Rectangle 5"/>
          <p:cNvSpPr/>
          <p:nvPr/>
        </p:nvSpPr>
        <p:spPr>
          <a:xfrm>
            <a:off x="1403648" y="2319339"/>
            <a:ext cx="6408712" cy="73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909489" y="3196977"/>
            <a:ext cx="6768752" cy="1754326"/>
          </a:xfrm>
          <a:prstGeom prst="rect">
            <a:avLst/>
          </a:prstGeom>
          <a:noFill/>
        </p:spPr>
        <p:txBody>
          <a:bodyPr wrap="square" rtlCol="0">
            <a:spAutoFit/>
          </a:bodyPr>
          <a:lstStyle/>
          <a:p>
            <a:r>
              <a:rPr lang="en-GB" dirty="0"/>
              <a:t>So far, we have repeated a single event to get counts, e.g. throwing a single die multiple times, or in this case sampling grades from a single school and taking counts of each grade.</a:t>
            </a:r>
          </a:p>
          <a:p>
            <a:endParaRPr lang="en-GB" dirty="0"/>
          </a:p>
          <a:p>
            <a:r>
              <a:rPr lang="en-GB" dirty="0"/>
              <a:t>We then determined how well this fit a particular distribution (uniform, binomial, etc.)</a:t>
            </a:r>
          </a:p>
        </p:txBody>
      </p:sp>
      <mc:AlternateContent xmlns:mc="http://schemas.openxmlformats.org/markup-compatibility/2006" xmlns:a14="http://schemas.microsoft.com/office/drawing/2010/main">
        <mc:Choice Requires="a14">
          <p:sp>
            <p:nvSpPr>
              <p:cNvPr id="8" name="TextBox 7"/>
              <p:cNvSpPr txBox="1"/>
              <p:nvPr/>
            </p:nvSpPr>
            <p:spPr>
              <a:xfrm>
                <a:off x="909489" y="5229200"/>
                <a:ext cx="7478935" cy="1200329"/>
              </a:xfrm>
              <a:prstGeom prst="rect">
                <a:avLst/>
              </a:prstGeom>
              <a:noFill/>
            </p:spPr>
            <p:txBody>
              <a:bodyPr wrap="square" rtlCol="0">
                <a:spAutoFit/>
              </a:bodyPr>
              <a:lstStyle/>
              <a:p>
                <a:r>
                  <a:rPr lang="en-GB" dirty="0"/>
                  <a:t>But we might have multiple sets of results, and want to instead see how independent school and grade are – </a:t>
                </a:r>
                <a:r>
                  <a:rPr lang="en-GB" b="1" dirty="0"/>
                  <a:t>did say pupils in school A receive better teaching</a:t>
                </a:r>
                <a:r>
                  <a:rPr lang="en-GB" dirty="0"/>
                  <a:t>, or was the </a:t>
                </a:r>
                <a:r>
                  <a:rPr lang="en-GB" b="1" dirty="0"/>
                  <a:t>difference just due to chance? </a:t>
                </a:r>
                <a:r>
                  <a:rPr lang="en-GB" dirty="0"/>
                  <a:t>(i.e. natural variability)</a:t>
                </a:r>
              </a:p>
              <a:p>
                <a:r>
                  <a:rPr lang="en-GB" dirty="0"/>
                  <a:t>This table is known as a </a:t>
                </a:r>
                <a14:m>
                  <m:oMath xmlns:m="http://schemas.openxmlformats.org/officeDocument/2006/math">
                    <m:r>
                      <a:rPr lang="en-GB" b="1" i="1" smtClean="0">
                        <a:latin typeface="Cambria Math"/>
                      </a:rPr>
                      <m:t>𝟐</m:t>
                    </m:r>
                    <m:r>
                      <a:rPr lang="en-GB" b="1" i="1" smtClean="0">
                        <a:latin typeface="Cambria Math"/>
                      </a:rPr>
                      <m:t>×</m:t>
                    </m:r>
                    <m:r>
                      <a:rPr lang="en-GB" b="1" i="1" smtClean="0">
                        <a:latin typeface="Cambria Math"/>
                      </a:rPr>
                      <m:t>𝟑</m:t>
                    </m:r>
                  </m:oMath>
                </a14:m>
                <a:r>
                  <a:rPr lang="en-GB" b="1" dirty="0"/>
                  <a:t> contingency table </a:t>
                </a:r>
                <a:r>
                  <a:rPr lang="en-GB" sz="1100" dirty="0"/>
                  <a:t>(rows first, then columns, just like matrices).</a:t>
                </a:r>
              </a:p>
            </p:txBody>
          </p:sp>
        </mc:Choice>
        <mc:Fallback xmlns="">
          <p:sp>
            <p:nvSpPr>
              <p:cNvPr id="8" name="TextBox 7"/>
              <p:cNvSpPr txBox="1">
                <a:spLocks noRot="1" noChangeAspect="1" noMove="1" noResize="1" noEditPoints="1" noAdjustHandles="1" noChangeArrowheads="1" noChangeShapeType="1" noTextEdit="1"/>
              </p:cNvSpPr>
              <p:nvPr/>
            </p:nvSpPr>
            <p:spPr>
              <a:xfrm>
                <a:off x="909489" y="5229200"/>
                <a:ext cx="7478935" cy="1200329"/>
              </a:xfrm>
              <a:prstGeom prst="rect">
                <a:avLst/>
              </a:prstGeom>
              <a:blipFill rotWithShape="1">
                <a:blip r:embed="rId3"/>
                <a:stretch>
                  <a:fillRect l="-652" t="-2538" b="-7107"/>
                </a:stretch>
              </a:blipFill>
            </p:spPr>
            <p:txBody>
              <a:bodyPr/>
              <a:lstStyle/>
              <a:p>
                <a:r>
                  <a:rPr lang="en-GB">
                    <a:noFill/>
                  </a:rPr>
                  <a:t> </a:t>
                </a:r>
              </a:p>
            </p:txBody>
          </p:sp>
        </mc:Fallback>
      </mc:AlternateContent>
      <p:sp>
        <p:nvSpPr>
          <p:cNvPr id="9" name="Slide Number Placeholder 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256</a:t>
            </a:fld>
            <a:endParaRPr lang="en-GB"/>
          </a:p>
        </p:txBody>
      </p:sp>
    </p:spTree>
    <p:extLst>
      <p:ext uri="{BB962C8B-B14F-4D97-AF65-F5344CB8AC3E}">
        <p14:creationId xmlns:p14="http://schemas.microsoft.com/office/powerpoint/2010/main" val="392647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Contingency Tables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523646" y="1196752"/>
              <a:ext cx="6096000" cy="185420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a:t>Grade</a:t>
                          </a:r>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a:t>Totals</a:t>
                          </a:r>
                        </a:p>
                      </a:txBody>
                      <a:tcPr anchor="b"/>
                    </a:tc>
                    <a:extLst>
                      <a:ext uri="{0D108BD9-81ED-4DB2-BD59-A6C34878D82A}">
                        <a16:rowId xmlns:a16="http://schemas.microsoft.com/office/drawing/2014/main" val="10000"/>
                      </a:ext>
                    </a:extLst>
                  </a:tr>
                  <a:tr h="370840">
                    <a:tc gridSpan="2" vMerge="1">
                      <a:txBody>
                        <a:bodyPr/>
                        <a:lstStyle/>
                        <a:p>
                          <a:endParaRPr lang="en-GB" dirty="0"/>
                        </a:p>
                      </a:txBody>
                      <a:tcPr/>
                    </a:tc>
                    <a:tc hMerge="1"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𝐴</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𝐵</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𝐶</m:t>
                                </m:r>
                              </m:oMath>
                            </m:oMathPara>
                          </a14:m>
                          <a:endParaRPr lang="en-GB" dirty="0"/>
                        </a:p>
                      </a:txBody>
                      <a:tcPr/>
                    </a:tc>
                    <a:tc vMerge="1">
                      <a:txBody>
                        <a:bodyPr/>
                        <a:lstStyle/>
                        <a:p>
                          <a:endParaRPr lang="en-GB" dirty="0"/>
                        </a:p>
                      </a:txBody>
                      <a:tcPr/>
                    </a:tc>
                    <a:extLst>
                      <a:ext uri="{0D108BD9-81ED-4DB2-BD59-A6C34878D82A}">
                        <a16:rowId xmlns:a16="http://schemas.microsoft.com/office/drawing/2014/main" val="10001"/>
                      </a:ext>
                    </a:extLst>
                  </a:tr>
                  <a:tr h="370840">
                    <a:tc rowSpan="2">
                      <a:txBody>
                        <a:bodyPr/>
                        <a:lstStyle/>
                        <a:p>
                          <a:r>
                            <a:rPr lang="en-GB" dirty="0"/>
                            <a:t>School</a:t>
                          </a:r>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𝑋</m:t>
                                </m:r>
                              </m:oMath>
                            </m:oMathPara>
                          </a14:m>
                          <a:endParaRPr lang="en-GB" dirty="0"/>
                        </a:p>
                      </a:txBody>
                      <a:tcPr>
                        <a:lnT w="12700" cap="flat" cmpd="sng" algn="ctr">
                          <a:solidFill>
                            <a:schemeClr val="tx1"/>
                          </a:solidFill>
                          <a:prstDash val="solid"/>
                          <a:round/>
                          <a:headEnd type="none" w="med" len="med"/>
                          <a:tailEnd type="none" w="med" len="med"/>
                        </a:lnT>
                      </a:tcPr>
                    </a:tc>
                    <a:tc>
                      <a:txBody>
                        <a:bodyPr/>
                        <a:lstStyle/>
                        <a:p>
                          <a:r>
                            <a:rPr lang="en-GB" dirty="0"/>
                            <a:t>18</a:t>
                          </a:r>
                        </a:p>
                      </a:txBody>
                      <a:tcPr/>
                    </a:tc>
                    <a:tc>
                      <a:txBody>
                        <a:bodyPr/>
                        <a:lstStyle/>
                        <a:p>
                          <a:r>
                            <a:rPr lang="en-GB" dirty="0"/>
                            <a:t>12</a:t>
                          </a:r>
                        </a:p>
                      </a:txBody>
                      <a:tcPr/>
                    </a:tc>
                    <a:tc>
                      <a:txBody>
                        <a:bodyPr/>
                        <a:lstStyle/>
                        <a:p>
                          <a:r>
                            <a:rPr lang="en-GB" dirty="0"/>
                            <a:t>20</a:t>
                          </a:r>
                        </a:p>
                      </a:txBody>
                      <a:tcPr/>
                    </a:tc>
                    <a:tc>
                      <a:txBody>
                        <a:bodyPr/>
                        <a:lstStyle/>
                        <a:p>
                          <a:r>
                            <a:rPr lang="en-GB" b="1" dirty="0"/>
                            <a:t>50</a:t>
                          </a:r>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𝑌</m:t>
                                </m:r>
                              </m:oMath>
                            </m:oMathPara>
                          </a14:m>
                          <a:endParaRPr lang="en-GB" dirty="0"/>
                        </a:p>
                      </a:txBody>
                      <a:tcPr/>
                    </a:tc>
                    <a:tc>
                      <a:txBody>
                        <a:bodyPr/>
                        <a:lstStyle/>
                        <a:p>
                          <a:r>
                            <a:rPr lang="en-GB" dirty="0"/>
                            <a:t>26</a:t>
                          </a:r>
                        </a:p>
                      </a:txBody>
                      <a:tcPr/>
                    </a:tc>
                    <a:tc>
                      <a:txBody>
                        <a:bodyPr/>
                        <a:lstStyle/>
                        <a:p>
                          <a:r>
                            <a:rPr lang="en-GB" dirty="0"/>
                            <a:t>12</a:t>
                          </a:r>
                        </a:p>
                      </a:txBody>
                      <a:tcPr/>
                    </a:tc>
                    <a:tc>
                      <a:txBody>
                        <a:bodyPr/>
                        <a:lstStyle/>
                        <a:p>
                          <a:r>
                            <a:rPr lang="en-GB" dirty="0"/>
                            <a:t>32</a:t>
                          </a:r>
                        </a:p>
                      </a:txBody>
                      <a:tcPr/>
                    </a:tc>
                    <a:tc>
                      <a:txBody>
                        <a:bodyPr/>
                        <a:lstStyle/>
                        <a:p>
                          <a:r>
                            <a:rPr lang="en-GB" b="1" dirty="0"/>
                            <a:t>70</a:t>
                          </a:r>
                        </a:p>
                      </a:txBody>
                      <a:tcPr/>
                    </a:tc>
                    <a:extLst>
                      <a:ext uri="{0D108BD9-81ED-4DB2-BD59-A6C34878D82A}">
                        <a16:rowId xmlns:a16="http://schemas.microsoft.com/office/drawing/2014/main" val="10003"/>
                      </a:ext>
                    </a:extLst>
                  </a:tr>
                  <a:tr h="370840">
                    <a:tc>
                      <a:txBody>
                        <a:bodyPr/>
                        <a:lstStyle/>
                        <a:p>
                          <a:r>
                            <a:rPr lang="en-GB" b="1" dirty="0"/>
                            <a:t>Totals</a:t>
                          </a:r>
                        </a:p>
                      </a:txBody>
                      <a:tcPr/>
                    </a:tc>
                    <a:tc>
                      <a:txBody>
                        <a:bodyPr/>
                        <a:lstStyle/>
                        <a:p>
                          <a:endParaRPr lang="en-GB" b="1" dirty="0"/>
                        </a:p>
                      </a:txBody>
                      <a:tcPr/>
                    </a:tc>
                    <a:tc>
                      <a:txBody>
                        <a:bodyPr/>
                        <a:lstStyle/>
                        <a:p>
                          <a:r>
                            <a:rPr lang="en-GB" b="1" dirty="0"/>
                            <a:t>44</a:t>
                          </a:r>
                        </a:p>
                      </a:txBody>
                      <a:tcPr/>
                    </a:tc>
                    <a:tc>
                      <a:txBody>
                        <a:bodyPr/>
                        <a:lstStyle/>
                        <a:p>
                          <a:r>
                            <a:rPr lang="en-GB" b="1" dirty="0"/>
                            <a:t>24</a:t>
                          </a:r>
                        </a:p>
                      </a:txBody>
                      <a:tcPr/>
                    </a:tc>
                    <a:tc>
                      <a:txBody>
                        <a:bodyPr/>
                        <a:lstStyle/>
                        <a:p>
                          <a:r>
                            <a:rPr lang="en-GB" b="1" dirty="0"/>
                            <a:t>52</a:t>
                          </a:r>
                        </a:p>
                      </a:txBody>
                      <a:tcPr/>
                    </a:tc>
                    <a:tc>
                      <a:txBody>
                        <a:bodyPr/>
                        <a:lstStyle/>
                        <a:p>
                          <a:r>
                            <a:rPr lang="en-GB" b="1" dirty="0"/>
                            <a:t>120</a:t>
                          </a:r>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3504408016"/>
                  </p:ext>
                </p:extLst>
              </p:nvPr>
            </p:nvGraphicFramePr>
            <p:xfrm>
              <a:off x="1523646" y="1196752"/>
              <a:ext cx="6096000" cy="185420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smtClean="0"/>
                            <a:t>Grade</a:t>
                          </a:r>
                          <a:endParaRPr lang="en-GB"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smtClean="0"/>
                            <a:t>Totals</a:t>
                          </a:r>
                          <a:endParaRPr lang="en-GB" dirty="0"/>
                        </a:p>
                      </a:txBody>
                      <a:tcPr anchor="b"/>
                    </a:tc>
                  </a:tr>
                  <a:tr h="370840">
                    <a:tc gridSpan="2" vMerge="1">
                      <a:txBody>
                        <a:bodyPr/>
                        <a:lstStyle/>
                        <a:p>
                          <a:endParaRPr lang="en-GB" dirty="0"/>
                        </a:p>
                      </a:txBody>
                      <a:tcPr/>
                    </a:tc>
                    <a:tc hMerge="1" vMerge="1">
                      <a:txBody>
                        <a:bodyPr/>
                        <a:lstStyle/>
                        <a:p>
                          <a:endParaRPr lang="en-GB" dirty="0"/>
                        </a:p>
                      </a:txBody>
                      <a:tcPr/>
                    </a:tc>
                    <a:tc>
                      <a:txBody>
                        <a:bodyPr/>
                        <a:lstStyle/>
                        <a:p>
                          <a:endParaRPr lang="en-US"/>
                        </a:p>
                      </a:txBody>
                      <a:tcPr>
                        <a:lnL w="12700" cap="flat" cmpd="sng" algn="ctr">
                          <a:solidFill>
                            <a:schemeClr val="tx1"/>
                          </a:solidFill>
                          <a:prstDash val="solid"/>
                          <a:round/>
                          <a:headEnd type="none" w="med" len="med"/>
                          <a:tailEnd type="none" w="med" len="med"/>
                        </a:lnL>
                        <a:blipFill rotWithShape="0">
                          <a:blip r:embed="rId2"/>
                          <a:stretch>
                            <a:fillRect l="-200599" t="-108197" r="-301198" b="-324590"/>
                          </a:stretch>
                        </a:blipFill>
                      </a:tcPr>
                    </a:tc>
                    <a:tc>
                      <a:txBody>
                        <a:bodyPr/>
                        <a:lstStyle/>
                        <a:p>
                          <a:endParaRPr lang="en-US"/>
                        </a:p>
                      </a:txBody>
                      <a:tcPr>
                        <a:blipFill rotWithShape="0">
                          <a:blip r:embed="rId2"/>
                          <a:stretch>
                            <a:fillRect l="-302410" t="-108197" r="-203012" b="-324590"/>
                          </a:stretch>
                        </a:blipFill>
                      </a:tcPr>
                    </a:tc>
                    <a:tc>
                      <a:txBody>
                        <a:bodyPr/>
                        <a:lstStyle/>
                        <a:p>
                          <a:endParaRPr lang="en-US"/>
                        </a:p>
                      </a:txBody>
                      <a:tcPr>
                        <a:blipFill rotWithShape="0">
                          <a:blip r:embed="rId2"/>
                          <a:stretch>
                            <a:fillRect l="-400000" t="-108197" r="-101796" b="-324590"/>
                          </a:stretch>
                        </a:blipFill>
                      </a:tcPr>
                    </a:tc>
                    <a:tc vMerge="1">
                      <a:txBody>
                        <a:bodyPr/>
                        <a:lstStyle/>
                        <a:p>
                          <a:endParaRPr lang="en-GB" dirty="0"/>
                        </a:p>
                      </a:txBody>
                      <a:tcPr/>
                    </a:tc>
                  </a:tr>
                  <a:tr h="370840">
                    <a:tc rowSpan="2">
                      <a:txBody>
                        <a:bodyPr/>
                        <a:lstStyle/>
                        <a:p>
                          <a:r>
                            <a:rPr lang="en-GB" dirty="0" smtClean="0"/>
                            <a:t>School</a:t>
                          </a:r>
                          <a:endParaRPr lang="en-GB" dirty="0"/>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rotWithShape="0">
                          <a:blip r:embed="rId2"/>
                          <a:stretch>
                            <a:fillRect l="-100599" t="-208197" r="-401198" b="-224590"/>
                          </a:stretch>
                        </a:blipFill>
                      </a:tcPr>
                    </a:tc>
                    <a:tc>
                      <a:txBody>
                        <a:bodyPr/>
                        <a:lstStyle/>
                        <a:p>
                          <a:r>
                            <a:rPr lang="en-GB" dirty="0" smtClean="0"/>
                            <a:t>18</a:t>
                          </a:r>
                          <a:endParaRPr lang="en-GB" dirty="0"/>
                        </a:p>
                      </a:txBody>
                      <a:tcPr/>
                    </a:tc>
                    <a:tc>
                      <a:txBody>
                        <a:bodyPr/>
                        <a:lstStyle/>
                        <a:p>
                          <a:r>
                            <a:rPr lang="en-GB" dirty="0" smtClean="0"/>
                            <a:t>12</a:t>
                          </a:r>
                          <a:endParaRPr lang="en-GB" dirty="0"/>
                        </a:p>
                      </a:txBody>
                      <a:tcPr/>
                    </a:tc>
                    <a:tc>
                      <a:txBody>
                        <a:bodyPr/>
                        <a:lstStyle/>
                        <a:p>
                          <a:r>
                            <a:rPr lang="en-GB" dirty="0" smtClean="0"/>
                            <a:t>20</a:t>
                          </a:r>
                          <a:endParaRPr lang="en-GB" dirty="0"/>
                        </a:p>
                      </a:txBody>
                      <a:tcPr/>
                    </a:tc>
                    <a:tc>
                      <a:txBody>
                        <a:bodyPr/>
                        <a:lstStyle/>
                        <a:p>
                          <a:r>
                            <a:rPr lang="en-GB" b="1" dirty="0" smtClean="0"/>
                            <a:t>50</a:t>
                          </a:r>
                          <a:endParaRPr lang="en-GB" b="1" dirty="0"/>
                        </a:p>
                      </a:txBody>
                      <a:tcPr/>
                    </a:tc>
                  </a:tr>
                  <a:tr h="370840">
                    <a:tc vMerge="1">
                      <a:txBody>
                        <a:bodyPr/>
                        <a:lstStyle/>
                        <a:p>
                          <a:endParaRPr lang="en-GB" dirty="0"/>
                        </a:p>
                      </a:txBody>
                      <a:tcPr/>
                    </a:tc>
                    <a:tc>
                      <a:txBody>
                        <a:bodyPr/>
                        <a:lstStyle/>
                        <a:p>
                          <a:endParaRPr lang="en-US"/>
                        </a:p>
                      </a:txBody>
                      <a:tcPr>
                        <a:blipFill rotWithShape="0">
                          <a:blip r:embed="rId2"/>
                          <a:stretch>
                            <a:fillRect l="-100599" t="-308197" r="-401198" b="-124590"/>
                          </a:stretch>
                        </a:blipFill>
                      </a:tcPr>
                    </a:tc>
                    <a:tc>
                      <a:txBody>
                        <a:bodyPr/>
                        <a:lstStyle/>
                        <a:p>
                          <a:r>
                            <a:rPr lang="en-GB" dirty="0" smtClean="0"/>
                            <a:t>26</a:t>
                          </a:r>
                          <a:endParaRPr lang="en-GB" dirty="0"/>
                        </a:p>
                      </a:txBody>
                      <a:tcPr/>
                    </a:tc>
                    <a:tc>
                      <a:txBody>
                        <a:bodyPr/>
                        <a:lstStyle/>
                        <a:p>
                          <a:r>
                            <a:rPr lang="en-GB" dirty="0" smtClean="0"/>
                            <a:t>12</a:t>
                          </a:r>
                          <a:endParaRPr lang="en-GB" dirty="0"/>
                        </a:p>
                      </a:txBody>
                      <a:tcPr/>
                    </a:tc>
                    <a:tc>
                      <a:txBody>
                        <a:bodyPr/>
                        <a:lstStyle/>
                        <a:p>
                          <a:r>
                            <a:rPr lang="en-GB" dirty="0" smtClean="0"/>
                            <a:t>32</a:t>
                          </a:r>
                          <a:endParaRPr lang="en-GB" dirty="0"/>
                        </a:p>
                      </a:txBody>
                      <a:tcPr/>
                    </a:tc>
                    <a:tc>
                      <a:txBody>
                        <a:bodyPr/>
                        <a:lstStyle/>
                        <a:p>
                          <a:r>
                            <a:rPr lang="en-GB" b="1" dirty="0" smtClean="0"/>
                            <a:t>70</a:t>
                          </a:r>
                          <a:endParaRPr lang="en-GB" b="1" dirty="0"/>
                        </a:p>
                      </a:txBody>
                      <a:tcPr/>
                    </a:tc>
                  </a:tr>
                  <a:tr h="370840">
                    <a:tc>
                      <a:txBody>
                        <a:bodyPr/>
                        <a:lstStyle/>
                        <a:p>
                          <a:r>
                            <a:rPr lang="en-GB" b="1" dirty="0" smtClean="0"/>
                            <a:t>Totals</a:t>
                          </a:r>
                          <a:endParaRPr lang="en-GB" b="1" dirty="0"/>
                        </a:p>
                      </a:txBody>
                      <a:tcPr/>
                    </a:tc>
                    <a:tc>
                      <a:txBody>
                        <a:bodyPr/>
                        <a:lstStyle/>
                        <a:p>
                          <a:endParaRPr lang="en-GB" b="1" dirty="0"/>
                        </a:p>
                      </a:txBody>
                      <a:tcPr/>
                    </a:tc>
                    <a:tc>
                      <a:txBody>
                        <a:bodyPr/>
                        <a:lstStyle/>
                        <a:p>
                          <a:r>
                            <a:rPr lang="en-GB" b="1" dirty="0" smtClean="0"/>
                            <a:t>44</a:t>
                          </a:r>
                          <a:endParaRPr lang="en-GB" b="1" dirty="0"/>
                        </a:p>
                      </a:txBody>
                      <a:tcPr/>
                    </a:tc>
                    <a:tc>
                      <a:txBody>
                        <a:bodyPr/>
                        <a:lstStyle/>
                        <a:p>
                          <a:r>
                            <a:rPr lang="en-GB" b="1" dirty="0" smtClean="0"/>
                            <a:t>24</a:t>
                          </a:r>
                          <a:endParaRPr lang="en-GB" b="1" dirty="0"/>
                        </a:p>
                      </a:txBody>
                      <a:tcPr/>
                    </a:tc>
                    <a:tc>
                      <a:txBody>
                        <a:bodyPr/>
                        <a:lstStyle/>
                        <a:p>
                          <a:r>
                            <a:rPr lang="en-GB" b="1" dirty="0" smtClean="0"/>
                            <a:t>52</a:t>
                          </a:r>
                          <a:endParaRPr lang="en-GB" b="1" dirty="0"/>
                        </a:p>
                      </a:txBody>
                      <a:tcPr/>
                    </a:tc>
                    <a:tc>
                      <a:txBody>
                        <a:bodyPr/>
                        <a:lstStyle/>
                        <a:p>
                          <a:r>
                            <a:rPr lang="en-GB" b="1" dirty="0" smtClean="0"/>
                            <a:t>120</a:t>
                          </a:r>
                          <a:endParaRPr lang="en-GB" b="1" dirty="0"/>
                        </a:p>
                      </a:txBody>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115616" y="3284984"/>
                <a:ext cx="6624736" cy="1200329"/>
              </a:xfrm>
              <a:prstGeom prst="rect">
                <a:avLst/>
              </a:prstGeom>
              <a:noFill/>
            </p:spPr>
            <p:txBody>
              <a:bodyPr wrap="square" rtlCol="0">
                <a:spAutoFit/>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𝐻</m:t>
                        </m:r>
                      </m:e>
                      <m:sub>
                        <m:r>
                          <a:rPr lang="en-GB" b="0" i="1" smtClean="0">
                            <a:latin typeface="Cambria Math"/>
                          </a:rPr>
                          <m:t>0</m:t>
                        </m:r>
                      </m:sub>
                    </m:sSub>
                    <m:r>
                      <a:rPr lang="en-GB" b="0" i="1" smtClean="0">
                        <a:latin typeface="Cambria Math"/>
                      </a:rPr>
                      <m:t>: </m:t>
                    </m:r>
                  </m:oMath>
                </a14:m>
                <a:r>
                  <a:rPr lang="en-GB" dirty="0"/>
                  <a:t>School and grade are independent.</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𝐻</m:t>
                        </m:r>
                      </m:e>
                      <m:sub>
                        <m:r>
                          <a:rPr lang="en-GB" b="0" i="1" smtClean="0">
                            <a:latin typeface="Cambria Math"/>
                          </a:rPr>
                          <m:t>1</m:t>
                        </m:r>
                      </m:sub>
                    </m:sSub>
                    <m:r>
                      <a:rPr lang="en-GB" b="0" i="1" smtClean="0">
                        <a:latin typeface="Cambria Math"/>
                      </a:rPr>
                      <m:t>:</m:t>
                    </m:r>
                  </m:oMath>
                </a14:m>
                <a:r>
                  <a:rPr lang="en-GB" dirty="0"/>
                  <a:t> School and grade are not independent</a:t>
                </a:r>
              </a:p>
              <a:p>
                <a:endParaRPr lang="en-GB" dirty="0"/>
              </a:p>
              <a:p>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115616" y="3284984"/>
                <a:ext cx="6624736" cy="1200329"/>
              </a:xfrm>
              <a:prstGeom prst="rect">
                <a:avLst/>
              </a:prstGeom>
              <a:blipFill rotWithShape="0">
                <a:blip r:embed="rId3"/>
                <a:stretch>
                  <a:fillRect t="-3046"/>
                </a:stretch>
              </a:blipFill>
            </p:spPr>
            <p:txBody>
              <a:bodyPr/>
              <a:lstStyle/>
              <a:p>
                <a:r>
                  <a:rPr lang="en-GB">
                    <a:noFill/>
                  </a:rPr>
                  <a:t> </a:t>
                </a:r>
              </a:p>
            </p:txBody>
          </p:sp>
        </mc:Fallback>
      </mc:AlternateContent>
      <p:sp>
        <p:nvSpPr>
          <p:cNvPr id="7" name="Rectangle 6"/>
          <p:cNvSpPr/>
          <p:nvPr/>
        </p:nvSpPr>
        <p:spPr>
          <a:xfrm>
            <a:off x="1567036" y="3249538"/>
            <a:ext cx="3653036" cy="681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8" name="TextBox 7"/>
          <p:cNvSpPr txBox="1"/>
          <p:nvPr/>
        </p:nvSpPr>
        <p:spPr>
          <a:xfrm>
            <a:off x="5652120" y="3140283"/>
            <a:ext cx="3240360" cy="523220"/>
          </a:xfrm>
          <a:prstGeom prst="rect">
            <a:avLst/>
          </a:prstGeom>
          <a:noFill/>
        </p:spPr>
        <p:txBody>
          <a:bodyPr wrap="square" rtlCol="0">
            <a:spAutoFit/>
          </a:bodyPr>
          <a:lstStyle/>
          <a:p>
            <a:r>
              <a:rPr lang="en-GB" sz="1400" dirty="0"/>
              <a:t>i.e. there is not any association between the two criterion</a:t>
            </a:r>
          </a:p>
        </p:txBody>
      </p:sp>
      <p:sp>
        <p:nvSpPr>
          <p:cNvPr id="9" name="TextBox 8"/>
          <p:cNvSpPr txBox="1"/>
          <p:nvPr/>
        </p:nvSpPr>
        <p:spPr>
          <a:xfrm>
            <a:off x="323528" y="836712"/>
            <a:ext cx="2952328"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600" dirty="0"/>
              <a:t>Determine to the 5% significance level whether school and grade are dependent.</a:t>
            </a:r>
          </a:p>
        </p:txBody>
      </p:sp>
      <mc:AlternateContent xmlns:mc="http://schemas.openxmlformats.org/markup-compatibility/2006" xmlns:a14="http://schemas.microsoft.com/office/drawing/2010/main">
        <mc:Choice Requires="a14">
          <p:sp>
            <p:nvSpPr>
              <p:cNvPr id="10" name="TextBox 9"/>
              <p:cNvSpPr txBox="1"/>
              <p:nvPr/>
            </p:nvSpPr>
            <p:spPr>
              <a:xfrm>
                <a:off x="827584" y="4090115"/>
                <a:ext cx="8064896" cy="1968680"/>
              </a:xfrm>
              <a:prstGeom prst="rect">
                <a:avLst/>
              </a:prstGeom>
              <a:noFill/>
            </p:spPr>
            <p:txBody>
              <a:bodyPr wrap="square" rtlCol="0">
                <a:spAutoFit/>
              </a:bodyPr>
              <a:lstStyle/>
              <a:p>
                <a:r>
                  <a:rPr lang="en-GB" dirty="0"/>
                  <a:t>Using the totals, what is the probability that a student is from school </a:t>
                </a:r>
                <a14:m>
                  <m:oMath xmlns:m="http://schemas.openxmlformats.org/officeDocument/2006/math">
                    <m:r>
                      <a:rPr lang="en-GB" b="0" i="1" smtClean="0">
                        <a:latin typeface="Cambria Math" panose="02040503050406030204" pitchFamily="18" charset="0"/>
                      </a:rPr>
                      <m:t>𝑋</m:t>
                    </m:r>
                  </m:oMath>
                </a14:m>
                <a:r>
                  <a:rPr lang="en-GB" dirty="0"/>
                  <a:t> and has a grade </a:t>
                </a:r>
                <a14:m>
                  <m:oMath xmlns:m="http://schemas.openxmlformats.org/officeDocument/2006/math">
                    <m:r>
                      <a:rPr lang="en-GB" b="0" i="1" smtClean="0">
                        <a:latin typeface="Cambria Math" panose="02040503050406030204" pitchFamily="18" charset="0"/>
                      </a:rPr>
                      <m:t>𝐴</m:t>
                    </m:r>
                  </m:oMath>
                </a14:m>
                <a:r>
                  <a:rPr lang="en-GB" dirty="0"/>
                  <a:t>?</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44</m:t>
                          </m:r>
                        </m:num>
                        <m:den>
                          <m:r>
                            <a:rPr lang="en-GB" b="0" i="1" smtClean="0">
                              <a:latin typeface="Cambria Math" panose="02040503050406030204" pitchFamily="18" charset="0"/>
                            </a:rPr>
                            <m:t>120</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50</m:t>
                          </m:r>
                        </m:num>
                        <m:den>
                          <m:r>
                            <a:rPr lang="en-GB" b="0" i="1" smtClean="0">
                              <a:latin typeface="Cambria Math" panose="02040503050406030204" pitchFamily="18" charset="0"/>
                            </a:rPr>
                            <m:t>120</m:t>
                          </m:r>
                        </m:den>
                      </m:f>
                    </m:oMath>
                  </m:oMathPara>
                </a14:m>
                <a:endParaRPr lang="en-GB" dirty="0"/>
              </a:p>
              <a:p>
                <a:r>
                  <a:rPr lang="en-GB" dirty="0"/>
                  <a:t>Hence what is the expected number of students from school </a:t>
                </a:r>
                <a14:m>
                  <m:oMath xmlns:m="http://schemas.openxmlformats.org/officeDocument/2006/math">
                    <m:r>
                      <a:rPr lang="en-GB" i="1" dirty="0" smtClean="0">
                        <a:latin typeface="Cambria Math" panose="02040503050406030204" pitchFamily="18" charset="0"/>
                      </a:rPr>
                      <m:t>𝑋</m:t>
                    </m:r>
                  </m:oMath>
                </a14:m>
                <a:r>
                  <a:rPr lang="en-GB" dirty="0"/>
                  <a:t> getting grade </a:t>
                </a:r>
                <a14:m>
                  <m:oMath xmlns:m="http://schemas.openxmlformats.org/officeDocument/2006/math">
                    <m:r>
                      <a:rPr lang="en-GB" b="0" i="1" smtClean="0">
                        <a:latin typeface="Cambria Math" panose="02040503050406030204" pitchFamily="18" charset="0"/>
                      </a:rPr>
                      <m:t>𝐴</m:t>
                    </m:r>
                  </m:oMath>
                </a14:m>
                <a:r>
                  <a:rPr lang="en-GB" dirty="0"/>
                  <a:t>?</a:t>
                </a: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44</m:t>
                          </m:r>
                        </m:num>
                        <m:den>
                          <m:r>
                            <a:rPr lang="en-GB" b="0" i="1" smtClean="0">
                              <a:latin typeface="Cambria Math" panose="02040503050406030204" pitchFamily="18" charset="0"/>
                            </a:rPr>
                            <m:t>120</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50</m:t>
                          </m:r>
                        </m:num>
                        <m:den>
                          <m:r>
                            <a:rPr lang="en-GB" b="0" i="1" smtClean="0">
                              <a:latin typeface="Cambria Math" panose="02040503050406030204" pitchFamily="18" charset="0"/>
                            </a:rPr>
                            <m:t>120</m:t>
                          </m:r>
                        </m:den>
                      </m:f>
                      <m:r>
                        <a:rPr lang="en-GB" b="0" i="1" smtClean="0">
                          <a:latin typeface="Cambria Math" panose="02040503050406030204" pitchFamily="18" charset="0"/>
                        </a:rPr>
                        <m:t>×120=</m:t>
                      </m:r>
                      <m:f>
                        <m:fPr>
                          <m:ctrlPr>
                            <a:rPr lang="en-GB" b="0" i="1" smtClean="0">
                              <a:latin typeface="Cambria Math" panose="02040503050406030204" pitchFamily="18" charset="0"/>
                            </a:rPr>
                          </m:ctrlPr>
                        </m:fPr>
                        <m:num>
                          <m:r>
                            <a:rPr lang="en-GB" b="0" i="1" smtClean="0">
                              <a:latin typeface="Cambria Math" panose="02040503050406030204" pitchFamily="18" charset="0"/>
                            </a:rPr>
                            <m:t>44×50</m:t>
                          </m:r>
                        </m:num>
                        <m:den>
                          <m:r>
                            <a:rPr lang="en-GB" b="0" i="1" smtClean="0">
                              <a:latin typeface="Cambria Math" panose="02040503050406030204" pitchFamily="18" charset="0"/>
                            </a:rPr>
                            <m:t>120</m:t>
                          </m:r>
                        </m:den>
                      </m:f>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827584" y="4090115"/>
                <a:ext cx="8064896" cy="1968680"/>
              </a:xfrm>
              <a:prstGeom prst="rect">
                <a:avLst/>
              </a:prstGeom>
              <a:blipFill rotWithShape="0">
                <a:blip r:embed="rId4"/>
                <a:stretch>
                  <a:fillRect l="-680" t="-18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39752" y="6168765"/>
                <a:ext cx="4896544" cy="5229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Expected frequency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𝑟𝑜𝑤</m:t>
                        </m:r>
                        <m:r>
                          <a:rPr lang="en-GB" b="0" i="1" smtClean="0">
                            <a:latin typeface="Cambria Math" panose="02040503050406030204" pitchFamily="18" charset="0"/>
                          </a:rPr>
                          <m:t> </m:t>
                        </m:r>
                        <m:r>
                          <a:rPr lang="en-GB" b="0" i="1" smtClean="0">
                            <a:latin typeface="Cambria Math" panose="02040503050406030204" pitchFamily="18" charset="0"/>
                          </a:rPr>
                          <m:t>𝑡𝑜𝑡𝑎𝑙</m:t>
                        </m:r>
                        <m:r>
                          <a:rPr lang="en-GB" b="0" i="1" smtClean="0">
                            <a:latin typeface="Cambria Math" panose="02040503050406030204" pitchFamily="18" charset="0"/>
                          </a:rPr>
                          <m:t>×</m:t>
                        </m:r>
                        <m:r>
                          <a:rPr lang="en-GB" b="0" i="1" smtClean="0">
                            <a:latin typeface="Cambria Math" panose="02040503050406030204" pitchFamily="18" charset="0"/>
                          </a:rPr>
                          <m:t>𝑐𝑜𝑙𝑢𝑚𝑛</m:t>
                        </m:r>
                        <m:r>
                          <a:rPr lang="en-GB" b="0" i="1" smtClean="0">
                            <a:latin typeface="Cambria Math" panose="02040503050406030204" pitchFamily="18" charset="0"/>
                          </a:rPr>
                          <m:t> </m:t>
                        </m:r>
                        <m:r>
                          <a:rPr lang="en-GB" b="0" i="1" smtClean="0">
                            <a:latin typeface="Cambria Math" panose="02040503050406030204" pitchFamily="18" charset="0"/>
                          </a:rPr>
                          <m:t>𝑡𝑜𝑡𝑎𝑙</m:t>
                        </m:r>
                      </m:num>
                      <m:den>
                        <m:r>
                          <a:rPr lang="en-GB" b="0" i="1" smtClean="0">
                            <a:latin typeface="Cambria Math" panose="02040503050406030204" pitchFamily="18" charset="0"/>
                          </a:rPr>
                          <m:t>𝑔𝑟𝑎𝑛𝑑</m:t>
                        </m:r>
                        <m:r>
                          <a:rPr lang="en-GB" b="0" i="1" smtClean="0">
                            <a:latin typeface="Cambria Math" panose="02040503050406030204" pitchFamily="18" charset="0"/>
                          </a:rPr>
                          <m:t> </m:t>
                        </m:r>
                        <m:r>
                          <a:rPr lang="en-GB" b="0" i="1" smtClean="0">
                            <a:latin typeface="Cambria Math" panose="02040503050406030204" pitchFamily="18" charset="0"/>
                          </a:rPr>
                          <m:t>𝑡𝑜𝑡𝑎𝑙</m:t>
                        </m:r>
                      </m:den>
                    </m:f>
                  </m:oMath>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2339752" y="6168765"/>
                <a:ext cx="4896544" cy="522900"/>
              </a:xfrm>
              <a:prstGeom prst="rect">
                <a:avLst/>
              </a:prstGeom>
              <a:blipFill rotWithShape="0">
                <a:blip r:embed="rId5"/>
                <a:stretch>
                  <a:fillRect l="-867" b="-3333"/>
                </a:stretch>
              </a:blipFill>
            </p:spPr>
            <p:txBody>
              <a:bodyPr/>
              <a:lstStyle/>
              <a:p>
                <a:r>
                  <a:rPr lang="en-GB">
                    <a:noFill/>
                  </a:rPr>
                  <a:t> </a:t>
                </a:r>
              </a:p>
            </p:txBody>
          </p:sp>
        </mc:Fallback>
      </mc:AlternateContent>
      <p:sp>
        <p:nvSpPr>
          <p:cNvPr id="12" name="Rectangle 11"/>
          <p:cNvSpPr/>
          <p:nvPr/>
        </p:nvSpPr>
        <p:spPr>
          <a:xfrm>
            <a:off x="4860032" y="4520759"/>
            <a:ext cx="1584176" cy="681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3410158" y="5448963"/>
            <a:ext cx="3034049" cy="681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257</a:t>
            </a:fld>
            <a:endParaRPr lang="en-GB"/>
          </a:p>
        </p:txBody>
      </p:sp>
    </p:spTree>
    <p:extLst>
      <p:ext uri="{BB962C8B-B14F-4D97-AF65-F5344CB8AC3E}">
        <p14:creationId xmlns:p14="http://schemas.microsoft.com/office/powerpoint/2010/main" val="1532043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nextCondLst>
                <p:cond evt="onClick" delay="0">
                  <p:tgtEl>
                    <p:spTgt spid="7"/>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nextCondLst>
                <p:cond evt="onClick" delay="0">
                  <p:tgtEl>
                    <p:spTgt spid="13"/>
                  </p:tgtEl>
                </p:cond>
              </p:nextCondLst>
            </p:seq>
          </p:childTnLst>
        </p:cTn>
      </p:par>
    </p:tnLst>
    <p:bldLst>
      <p:bldP spid="7" grpId="0" animBg="1"/>
      <p:bldP spid="8" grpId="0"/>
      <p:bldP spid="11" grpId="0" animBg="1"/>
      <p:bldP spid="12" grpId="0" animBg="1"/>
      <p:bldP spid="13"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1547664" y="980728"/>
              <a:ext cx="6096000" cy="185420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a:t>Grade</a:t>
                          </a:r>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a:t>Totals</a:t>
                          </a:r>
                        </a:p>
                      </a:txBody>
                      <a:tcPr anchor="b"/>
                    </a:tc>
                    <a:extLst>
                      <a:ext uri="{0D108BD9-81ED-4DB2-BD59-A6C34878D82A}">
                        <a16:rowId xmlns:a16="http://schemas.microsoft.com/office/drawing/2014/main" val="10000"/>
                      </a:ext>
                    </a:extLst>
                  </a:tr>
                  <a:tr h="370840">
                    <a:tc gridSpan="2" vMerge="1">
                      <a:txBody>
                        <a:bodyPr/>
                        <a:lstStyle/>
                        <a:p>
                          <a:endParaRPr lang="en-GB" dirty="0"/>
                        </a:p>
                      </a:txBody>
                      <a:tcPr/>
                    </a:tc>
                    <a:tc hMerge="1"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𝐴</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𝐵</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𝐶</m:t>
                                </m:r>
                              </m:oMath>
                            </m:oMathPara>
                          </a14:m>
                          <a:endParaRPr lang="en-GB" dirty="0"/>
                        </a:p>
                      </a:txBody>
                      <a:tcPr/>
                    </a:tc>
                    <a:tc vMerge="1">
                      <a:txBody>
                        <a:bodyPr/>
                        <a:lstStyle/>
                        <a:p>
                          <a:endParaRPr lang="en-GB" dirty="0"/>
                        </a:p>
                      </a:txBody>
                      <a:tcPr/>
                    </a:tc>
                    <a:extLst>
                      <a:ext uri="{0D108BD9-81ED-4DB2-BD59-A6C34878D82A}">
                        <a16:rowId xmlns:a16="http://schemas.microsoft.com/office/drawing/2014/main" val="10001"/>
                      </a:ext>
                    </a:extLst>
                  </a:tr>
                  <a:tr h="370840">
                    <a:tc rowSpan="2">
                      <a:txBody>
                        <a:bodyPr/>
                        <a:lstStyle/>
                        <a:p>
                          <a:r>
                            <a:rPr lang="en-GB" dirty="0"/>
                            <a:t>School</a:t>
                          </a:r>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𝑋</m:t>
                                </m:r>
                              </m:oMath>
                            </m:oMathPara>
                          </a14:m>
                          <a:endParaRPr lang="en-GB" dirty="0"/>
                        </a:p>
                      </a:txBody>
                      <a:tcPr>
                        <a:lnT w="12700" cap="flat" cmpd="sng" algn="ctr">
                          <a:solidFill>
                            <a:schemeClr val="tx1"/>
                          </a:solidFill>
                          <a:prstDash val="solid"/>
                          <a:round/>
                          <a:headEnd type="none" w="med" len="med"/>
                          <a:tailEnd type="none" w="med" len="med"/>
                        </a:lnT>
                      </a:tcPr>
                    </a:tc>
                    <a:tc>
                      <a:txBody>
                        <a:bodyPr/>
                        <a:lstStyle/>
                        <a:p>
                          <a:r>
                            <a:rPr lang="en-GB" dirty="0"/>
                            <a:t>18</a:t>
                          </a:r>
                        </a:p>
                      </a:txBody>
                      <a:tcPr/>
                    </a:tc>
                    <a:tc>
                      <a:txBody>
                        <a:bodyPr/>
                        <a:lstStyle/>
                        <a:p>
                          <a:r>
                            <a:rPr lang="en-GB" dirty="0"/>
                            <a:t>12</a:t>
                          </a:r>
                        </a:p>
                      </a:txBody>
                      <a:tcPr/>
                    </a:tc>
                    <a:tc>
                      <a:txBody>
                        <a:bodyPr/>
                        <a:lstStyle/>
                        <a:p>
                          <a:r>
                            <a:rPr lang="en-GB" dirty="0"/>
                            <a:t>20</a:t>
                          </a:r>
                        </a:p>
                      </a:txBody>
                      <a:tcPr/>
                    </a:tc>
                    <a:tc>
                      <a:txBody>
                        <a:bodyPr/>
                        <a:lstStyle/>
                        <a:p>
                          <a:r>
                            <a:rPr lang="en-GB" b="1" dirty="0"/>
                            <a:t>50</a:t>
                          </a:r>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𝑌</m:t>
                                </m:r>
                              </m:oMath>
                            </m:oMathPara>
                          </a14:m>
                          <a:endParaRPr lang="en-GB" dirty="0"/>
                        </a:p>
                      </a:txBody>
                      <a:tcPr/>
                    </a:tc>
                    <a:tc>
                      <a:txBody>
                        <a:bodyPr/>
                        <a:lstStyle/>
                        <a:p>
                          <a:r>
                            <a:rPr lang="en-GB" dirty="0"/>
                            <a:t>26</a:t>
                          </a:r>
                        </a:p>
                      </a:txBody>
                      <a:tcPr/>
                    </a:tc>
                    <a:tc>
                      <a:txBody>
                        <a:bodyPr/>
                        <a:lstStyle/>
                        <a:p>
                          <a:r>
                            <a:rPr lang="en-GB" dirty="0"/>
                            <a:t>12</a:t>
                          </a:r>
                        </a:p>
                      </a:txBody>
                      <a:tcPr/>
                    </a:tc>
                    <a:tc>
                      <a:txBody>
                        <a:bodyPr/>
                        <a:lstStyle/>
                        <a:p>
                          <a:r>
                            <a:rPr lang="en-GB" dirty="0"/>
                            <a:t>32</a:t>
                          </a:r>
                        </a:p>
                      </a:txBody>
                      <a:tcPr/>
                    </a:tc>
                    <a:tc>
                      <a:txBody>
                        <a:bodyPr/>
                        <a:lstStyle/>
                        <a:p>
                          <a:r>
                            <a:rPr lang="en-GB" b="1" dirty="0"/>
                            <a:t>70</a:t>
                          </a:r>
                        </a:p>
                      </a:txBody>
                      <a:tcPr/>
                    </a:tc>
                    <a:extLst>
                      <a:ext uri="{0D108BD9-81ED-4DB2-BD59-A6C34878D82A}">
                        <a16:rowId xmlns:a16="http://schemas.microsoft.com/office/drawing/2014/main" val="10003"/>
                      </a:ext>
                    </a:extLst>
                  </a:tr>
                  <a:tr h="370840">
                    <a:tc>
                      <a:txBody>
                        <a:bodyPr/>
                        <a:lstStyle/>
                        <a:p>
                          <a:r>
                            <a:rPr lang="en-GB" b="1" dirty="0"/>
                            <a:t>Totals</a:t>
                          </a:r>
                        </a:p>
                      </a:txBody>
                      <a:tcPr/>
                    </a:tc>
                    <a:tc>
                      <a:txBody>
                        <a:bodyPr/>
                        <a:lstStyle/>
                        <a:p>
                          <a:endParaRPr lang="en-GB" b="1" dirty="0"/>
                        </a:p>
                      </a:txBody>
                      <a:tcPr/>
                    </a:tc>
                    <a:tc>
                      <a:txBody>
                        <a:bodyPr/>
                        <a:lstStyle/>
                        <a:p>
                          <a:r>
                            <a:rPr lang="en-GB" b="1" dirty="0"/>
                            <a:t>44</a:t>
                          </a:r>
                        </a:p>
                      </a:txBody>
                      <a:tcPr/>
                    </a:tc>
                    <a:tc>
                      <a:txBody>
                        <a:bodyPr/>
                        <a:lstStyle/>
                        <a:p>
                          <a:r>
                            <a:rPr lang="en-GB" b="1" dirty="0"/>
                            <a:t>24</a:t>
                          </a:r>
                        </a:p>
                      </a:txBody>
                      <a:tcPr/>
                    </a:tc>
                    <a:tc>
                      <a:txBody>
                        <a:bodyPr/>
                        <a:lstStyle/>
                        <a:p>
                          <a:r>
                            <a:rPr lang="en-GB" b="1" dirty="0"/>
                            <a:t>52</a:t>
                          </a:r>
                        </a:p>
                      </a:txBody>
                      <a:tcPr/>
                    </a:tc>
                    <a:tc>
                      <a:txBody>
                        <a:bodyPr/>
                        <a:lstStyle/>
                        <a:p>
                          <a:r>
                            <a:rPr lang="en-GB" b="1" dirty="0"/>
                            <a:t>120</a:t>
                          </a:r>
                        </a:p>
                      </a:txBody>
                      <a:tcPr/>
                    </a:tc>
                    <a:extLst>
                      <a:ext uri="{0D108BD9-81ED-4DB2-BD59-A6C34878D82A}">
                        <a16:rowId xmlns:a16="http://schemas.microsoft.com/office/drawing/2014/main" val="1000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350722999"/>
                  </p:ext>
                </p:extLst>
              </p:nvPr>
            </p:nvGraphicFramePr>
            <p:xfrm>
              <a:off x="1547664" y="980728"/>
              <a:ext cx="6096000" cy="185420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smtClean="0"/>
                            <a:t>Grade</a:t>
                          </a:r>
                          <a:endParaRPr lang="en-GB"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smtClean="0"/>
                            <a:t>Totals</a:t>
                          </a:r>
                          <a:endParaRPr lang="en-GB" dirty="0"/>
                        </a:p>
                      </a:txBody>
                      <a:tcPr anchor="b"/>
                    </a:tc>
                  </a:tr>
                  <a:tr h="370840">
                    <a:tc gridSpan="2" vMerge="1">
                      <a:txBody>
                        <a:bodyPr/>
                        <a:lstStyle/>
                        <a:p>
                          <a:endParaRPr lang="en-GB" dirty="0"/>
                        </a:p>
                      </a:txBody>
                      <a:tcPr/>
                    </a:tc>
                    <a:tc hMerge="1" vMerge="1">
                      <a:txBody>
                        <a:bodyPr/>
                        <a:lstStyle/>
                        <a:p>
                          <a:endParaRPr lang="en-GB" dirty="0"/>
                        </a:p>
                      </a:txBody>
                      <a:tcPr/>
                    </a:tc>
                    <a:tc>
                      <a:txBody>
                        <a:bodyPr/>
                        <a:lstStyle/>
                        <a:p>
                          <a:endParaRPr lang="en-US"/>
                        </a:p>
                      </a:txBody>
                      <a:tcPr>
                        <a:lnL w="12700" cap="flat" cmpd="sng" algn="ctr">
                          <a:solidFill>
                            <a:schemeClr val="tx1"/>
                          </a:solidFill>
                          <a:prstDash val="solid"/>
                          <a:round/>
                          <a:headEnd type="none" w="med" len="med"/>
                          <a:tailEnd type="none" w="med" len="med"/>
                        </a:lnL>
                        <a:blipFill rotWithShape="0">
                          <a:blip r:embed="rId2"/>
                          <a:stretch>
                            <a:fillRect l="-200599" t="-108197" r="-300599" b="-324590"/>
                          </a:stretch>
                        </a:blipFill>
                      </a:tcPr>
                    </a:tc>
                    <a:tc>
                      <a:txBody>
                        <a:bodyPr/>
                        <a:lstStyle/>
                        <a:p>
                          <a:endParaRPr lang="en-US"/>
                        </a:p>
                      </a:txBody>
                      <a:tcPr>
                        <a:blipFill rotWithShape="0">
                          <a:blip r:embed="rId2"/>
                          <a:stretch>
                            <a:fillRect l="-302410" t="-108197" r="-202410" b="-324590"/>
                          </a:stretch>
                        </a:blipFill>
                      </a:tcPr>
                    </a:tc>
                    <a:tc>
                      <a:txBody>
                        <a:bodyPr/>
                        <a:lstStyle/>
                        <a:p>
                          <a:endParaRPr lang="en-US"/>
                        </a:p>
                      </a:txBody>
                      <a:tcPr>
                        <a:blipFill rotWithShape="0">
                          <a:blip r:embed="rId2"/>
                          <a:stretch>
                            <a:fillRect l="-400000" t="-108197" r="-101198" b="-324590"/>
                          </a:stretch>
                        </a:blipFill>
                      </a:tcPr>
                    </a:tc>
                    <a:tc vMerge="1">
                      <a:txBody>
                        <a:bodyPr/>
                        <a:lstStyle/>
                        <a:p>
                          <a:endParaRPr lang="en-GB" dirty="0"/>
                        </a:p>
                      </a:txBody>
                      <a:tcPr/>
                    </a:tc>
                  </a:tr>
                  <a:tr h="370840">
                    <a:tc rowSpan="2">
                      <a:txBody>
                        <a:bodyPr/>
                        <a:lstStyle/>
                        <a:p>
                          <a:r>
                            <a:rPr lang="en-GB" dirty="0" smtClean="0"/>
                            <a:t>School</a:t>
                          </a:r>
                          <a:endParaRPr lang="en-GB" dirty="0"/>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rotWithShape="0">
                          <a:blip r:embed="rId2"/>
                          <a:stretch>
                            <a:fillRect l="-100599" t="-204839" r="-400599" b="-219355"/>
                          </a:stretch>
                        </a:blipFill>
                      </a:tcPr>
                    </a:tc>
                    <a:tc>
                      <a:txBody>
                        <a:bodyPr/>
                        <a:lstStyle/>
                        <a:p>
                          <a:r>
                            <a:rPr lang="en-GB" dirty="0" smtClean="0"/>
                            <a:t>18</a:t>
                          </a:r>
                          <a:endParaRPr lang="en-GB" dirty="0"/>
                        </a:p>
                      </a:txBody>
                      <a:tcPr/>
                    </a:tc>
                    <a:tc>
                      <a:txBody>
                        <a:bodyPr/>
                        <a:lstStyle/>
                        <a:p>
                          <a:r>
                            <a:rPr lang="en-GB" dirty="0" smtClean="0"/>
                            <a:t>12</a:t>
                          </a:r>
                          <a:endParaRPr lang="en-GB" dirty="0"/>
                        </a:p>
                      </a:txBody>
                      <a:tcPr/>
                    </a:tc>
                    <a:tc>
                      <a:txBody>
                        <a:bodyPr/>
                        <a:lstStyle/>
                        <a:p>
                          <a:r>
                            <a:rPr lang="en-GB" dirty="0" smtClean="0"/>
                            <a:t>20</a:t>
                          </a:r>
                          <a:endParaRPr lang="en-GB" dirty="0"/>
                        </a:p>
                      </a:txBody>
                      <a:tcPr/>
                    </a:tc>
                    <a:tc>
                      <a:txBody>
                        <a:bodyPr/>
                        <a:lstStyle/>
                        <a:p>
                          <a:r>
                            <a:rPr lang="en-GB" b="1" dirty="0" smtClean="0"/>
                            <a:t>50</a:t>
                          </a:r>
                          <a:endParaRPr lang="en-GB" b="1" dirty="0"/>
                        </a:p>
                      </a:txBody>
                      <a:tcPr/>
                    </a:tc>
                  </a:tr>
                  <a:tr h="370840">
                    <a:tc vMerge="1">
                      <a:txBody>
                        <a:bodyPr/>
                        <a:lstStyle/>
                        <a:p>
                          <a:endParaRPr lang="en-GB" dirty="0"/>
                        </a:p>
                      </a:txBody>
                      <a:tcPr/>
                    </a:tc>
                    <a:tc>
                      <a:txBody>
                        <a:bodyPr/>
                        <a:lstStyle/>
                        <a:p>
                          <a:endParaRPr lang="en-US"/>
                        </a:p>
                      </a:txBody>
                      <a:tcPr>
                        <a:blipFill rotWithShape="0">
                          <a:blip r:embed="rId2"/>
                          <a:stretch>
                            <a:fillRect l="-100599" t="-309836" r="-400599" b="-122951"/>
                          </a:stretch>
                        </a:blipFill>
                      </a:tcPr>
                    </a:tc>
                    <a:tc>
                      <a:txBody>
                        <a:bodyPr/>
                        <a:lstStyle/>
                        <a:p>
                          <a:r>
                            <a:rPr lang="en-GB" dirty="0" smtClean="0"/>
                            <a:t>26</a:t>
                          </a:r>
                          <a:endParaRPr lang="en-GB" dirty="0"/>
                        </a:p>
                      </a:txBody>
                      <a:tcPr/>
                    </a:tc>
                    <a:tc>
                      <a:txBody>
                        <a:bodyPr/>
                        <a:lstStyle/>
                        <a:p>
                          <a:r>
                            <a:rPr lang="en-GB" dirty="0" smtClean="0"/>
                            <a:t>12</a:t>
                          </a:r>
                          <a:endParaRPr lang="en-GB" dirty="0"/>
                        </a:p>
                      </a:txBody>
                      <a:tcPr/>
                    </a:tc>
                    <a:tc>
                      <a:txBody>
                        <a:bodyPr/>
                        <a:lstStyle/>
                        <a:p>
                          <a:r>
                            <a:rPr lang="en-GB" dirty="0" smtClean="0"/>
                            <a:t>32</a:t>
                          </a:r>
                          <a:endParaRPr lang="en-GB" dirty="0"/>
                        </a:p>
                      </a:txBody>
                      <a:tcPr/>
                    </a:tc>
                    <a:tc>
                      <a:txBody>
                        <a:bodyPr/>
                        <a:lstStyle/>
                        <a:p>
                          <a:r>
                            <a:rPr lang="en-GB" b="1" dirty="0" smtClean="0"/>
                            <a:t>70</a:t>
                          </a:r>
                          <a:endParaRPr lang="en-GB" b="1" dirty="0"/>
                        </a:p>
                      </a:txBody>
                      <a:tcPr/>
                    </a:tc>
                  </a:tr>
                  <a:tr h="370840">
                    <a:tc>
                      <a:txBody>
                        <a:bodyPr/>
                        <a:lstStyle/>
                        <a:p>
                          <a:r>
                            <a:rPr lang="en-GB" b="1" dirty="0" smtClean="0"/>
                            <a:t>Totals</a:t>
                          </a:r>
                          <a:endParaRPr lang="en-GB" b="1" dirty="0"/>
                        </a:p>
                      </a:txBody>
                      <a:tcPr/>
                    </a:tc>
                    <a:tc>
                      <a:txBody>
                        <a:bodyPr/>
                        <a:lstStyle/>
                        <a:p>
                          <a:endParaRPr lang="en-GB" b="1" dirty="0"/>
                        </a:p>
                      </a:txBody>
                      <a:tcPr/>
                    </a:tc>
                    <a:tc>
                      <a:txBody>
                        <a:bodyPr/>
                        <a:lstStyle/>
                        <a:p>
                          <a:r>
                            <a:rPr lang="en-GB" b="1" dirty="0" smtClean="0"/>
                            <a:t>44</a:t>
                          </a:r>
                          <a:endParaRPr lang="en-GB" b="1" dirty="0"/>
                        </a:p>
                      </a:txBody>
                      <a:tcPr/>
                    </a:tc>
                    <a:tc>
                      <a:txBody>
                        <a:bodyPr/>
                        <a:lstStyle/>
                        <a:p>
                          <a:r>
                            <a:rPr lang="en-GB" b="1" dirty="0" smtClean="0"/>
                            <a:t>24</a:t>
                          </a:r>
                          <a:endParaRPr lang="en-GB" b="1" dirty="0"/>
                        </a:p>
                      </a:txBody>
                      <a:tcPr/>
                    </a:tc>
                    <a:tc>
                      <a:txBody>
                        <a:bodyPr/>
                        <a:lstStyle/>
                        <a:p>
                          <a:r>
                            <a:rPr lang="en-GB" b="1" dirty="0" smtClean="0"/>
                            <a:t>52</a:t>
                          </a:r>
                          <a:endParaRPr lang="en-GB" b="1" dirty="0"/>
                        </a:p>
                      </a:txBody>
                      <a:tcPr/>
                    </a:tc>
                    <a:tc>
                      <a:txBody>
                        <a:bodyPr/>
                        <a:lstStyle/>
                        <a:p>
                          <a:r>
                            <a:rPr lang="en-GB" b="1" dirty="0" smtClean="0"/>
                            <a:t>120</a:t>
                          </a:r>
                          <a:endParaRPr lang="en-GB" b="1" dirty="0"/>
                        </a:p>
                      </a:txBody>
                      <a:tcPr/>
                    </a:tc>
                  </a:tr>
                </a:tbl>
              </a:graphicData>
            </a:graphic>
          </p:graphicFrame>
        </mc:Fallback>
      </mc:AlternateContent>
      <p:grpSp>
        <p:nvGrpSpPr>
          <p:cNvPr id="3" name="Group 2"/>
          <p:cNvGrpSpPr/>
          <p:nvPr/>
        </p:nvGrpSpPr>
        <p:grpSpPr>
          <a:xfrm>
            <a:off x="0" y="0"/>
            <a:ext cx="9143074" cy="599127"/>
            <a:chOff x="0" y="13335"/>
            <a:chExt cx="9144218" cy="599127"/>
          </a:xfrm>
        </p:grpSpPr>
        <p:sp>
          <p:nvSpPr>
            <p:cNvPr id="4"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Contingency Tables</a:t>
              </a:r>
            </a:p>
          </p:txBody>
        </p:sp>
        <p:cxnSp>
          <p:nvCxnSpPr>
            <p:cNvPr id="5" name="Straight Connector 4"/>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39552" y="3998263"/>
              <a:ext cx="8333740" cy="2337182"/>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862455">
                      <a:extLst>
                        <a:ext uri="{9D8B030D-6E8A-4147-A177-3AD203B41FA5}">
                          <a16:colId xmlns:a16="http://schemas.microsoft.com/office/drawing/2014/main" val="20002"/>
                        </a:ext>
                      </a:extLst>
                    </a:gridCol>
                    <a:gridCol w="1560830">
                      <a:extLst>
                        <a:ext uri="{9D8B030D-6E8A-4147-A177-3AD203B41FA5}">
                          <a16:colId xmlns:a16="http://schemas.microsoft.com/office/drawing/2014/main" val="20003"/>
                        </a:ext>
                      </a:extLst>
                    </a:gridCol>
                    <a:gridCol w="1862455">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a:t>Grade</a:t>
                          </a:r>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a:t>Totals</a:t>
                          </a:r>
                        </a:p>
                      </a:txBody>
                      <a:tcPr anchor="b"/>
                    </a:tc>
                    <a:extLst>
                      <a:ext uri="{0D108BD9-81ED-4DB2-BD59-A6C34878D82A}">
                        <a16:rowId xmlns:a16="http://schemas.microsoft.com/office/drawing/2014/main" val="10000"/>
                      </a:ext>
                    </a:extLst>
                  </a:tr>
                  <a:tr h="370840">
                    <a:tc gridSpan="2" vMerge="1">
                      <a:txBody>
                        <a:bodyPr/>
                        <a:lstStyle/>
                        <a:p>
                          <a:endParaRPr lang="en-GB" dirty="0"/>
                        </a:p>
                      </a:txBody>
                      <a:tcPr/>
                    </a:tc>
                    <a:tc hMerge="1"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𝐴</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𝐵</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𝐶</m:t>
                                </m:r>
                              </m:oMath>
                            </m:oMathPara>
                          </a14:m>
                          <a:endParaRPr lang="en-GB" dirty="0"/>
                        </a:p>
                      </a:txBody>
                      <a:tcPr/>
                    </a:tc>
                    <a:tc vMerge="1">
                      <a:txBody>
                        <a:bodyPr/>
                        <a:lstStyle/>
                        <a:p>
                          <a:endParaRPr lang="en-GB" dirty="0"/>
                        </a:p>
                      </a:txBody>
                      <a:tcPr/>
                    </a:tc>
                    <a:extLst>
                      <a:ext uri="{0D108BD9-81ED-4DB2-BD59-A6C34878D82A}">
                        <a16:rowId xmlns:a16="http://schemas.microsoft.com/office/drawing/2014/main" val="10001"/>
                      </a:ext>
                    </a:extLst>
                  </a:tr>
                  <a:tr h="370840">
                    <a:tc rowSpan="2">
                      <a:txBody>
                        <a:bodyPr/>
                        <a:lstStyle/>
                        <a:p>
                          <a:r>
                            <a:rPr lang="en-GB" dirty="0"/>
                            <a:t>School</a:t>
                          </a:r>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𝑋</m:t>
                                </m:r>
                              </m:oMath>
                            </m:oMathPara>
                          </a14:m>
                          <a:endParaRPr lang="en-GB" dirty="0"/>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50×44</m:t>
                                    </m:r>
                                  </m:num>
                                  <m:den>
                                    <m:r>
                                      <a:rPr lang="en-GB" b="0" i="1" smtClean="0">
                                        <a:latin typeface="Cambria Math" panose="02040503050406030204" pitchFamily="18" charset="0"/>
                                      </a:rPr>
                                      <m:t>120</m:t>
                                    </m:r>
                                  </m:den>
                                </m:f>
                                <m:r>
                                  <a:rPr lang="en-GB" b="0" i="1" smtClean="0">
                                    <a:latin typeface="Cambria Math" panose="02040503050406030204" pitchFamily="18" charset="0"/>
                                  </a:rPr>
                                  <m:t>=18.33</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50×24</m:t>
                                    </m:r>
                                  </m:num>
                                  <m:den>
                                    <m:r>
                                      <a:rPr lang="en-GB" b="0" i="1" smtClean="0">
                                        <a:latin typeface="Cambria Math" panose="02040503050406030204" pitchFamily="18" charset="0"/>
                                      </a:rPr>
                                      <m:t>120</m:t>
                                    </m:r>
                                  </m:den>
                                </m:f>
                                <m:r>
                                  <a:rPr lang="en-GB" b="0" i="1" smtClean="0">
                                    <a:latin typeface="Cambria Math" panose="02040503050406030204" pitchFamily="18" charset="0"/>
                                  </a:rPr>
                                  <m:t>=10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50×52</m:t>
                                    </m:r>
                                  </m:num>
                                  <m:den>
                                    <m:r>
                                      <a:rPr lang="en-GB" b="0" i="1" smtClean="0">
                                        <a:latin typeface="Cambria Math" panose="02040503050406030204" pitchFamily="18" charset="0"/>
                                      </a:rPr>
                                      <m:t>120</m:t>
                                    </m:r>
                                  </m:den>
                                </m:f>
                                <m:r>
                                  <a:rPr lang="en-GB" b="0" i="1" smtClean="0">
                                    <a:latin typeface="Cambria Math" panose="02040503050406030204" pitchFamily="18" charset="0"/>
                                  </a:rPr>
                                  <m:t>=21.67</m:t>
                                </m:r>
                              </m:oMath>
                            </m:oMathPara>
                          </a14:m>
                          <a:endParaRPr lang="en-GB" dirty="0"/>
                        </a:p>
                      </a:txBody>
                      <a:tcPr/>
                    </a:tc>
                    <a:tc>
                      <a:txBody>
                        <a:bodyPr/>
                        <a:lstStyle/>
                        <a:p>
                          <a:r>
                            <a:rPr lang="en-GB" b="1" dirty="0"/>
                            <a:t>50</a:t>
                          </a:r>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𝑌</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70×44</m:t>
                                    </m:r>
                                  </m:num>
                                  <m:den>
                                    <m:r>
                                      <a:rPr lang="en-GB" b="0" i="1" smtClean="0">
                                        <a:latin typeface="Cambria Math" panose="02040503050406030204" pitchFamily="18" charset="0"/>
                                      </a:rPr>
                                      <m:t>120</m:t>
                                    </m:r>
                                  </m:den>
                                </m:f>
                                <m:r>
                                  <a:rPr lang="en-GB" b="0" i="1" smtClean="0">
                                    <a:latin typeface="Cambria Math" panose="02040503050406030204" pitchFamily="18" charset="0"/>
                                  </a:rPr>
                                  <m:t>=25.67</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70×24</m:t>
                                    </m:r>
                                  </m:num>
                                  <m:den>
                                    <m:r>
                                      <a:rPr lang="en-GB" b="0" i="1" smtClean="0">
                                        <a:latin typeface="Cambria Math" panose="02040503050406030204" pitchFamily="18" charset="0"/>
                                      </a:rPr>
                                      <m:t>120</m:t>
                                    </m:r>
                                  </m:den>
                                </m:f>
                                <m:r>
                                  <a:rPr lang="en-GB" b="0" i="1" smtClean="0">
                                    <a:latin typeface="Cambria Math" panose="02040503050406030204" pitchFamily="18" charset="0"/>
                                  </a:rPr>
                                  <m:t>=14</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70×52</m:t>
                                    </m:r>
                                  </m:num>
                                  <m:den>
                                    <m:r>
                                      <a:rPr lang="en-GB" b="0" i="1" smtClean="0">
                                        <a:latin typeface="Cambria Math" panose="02040503050406030204" pitchFamily="18" charset="0"/>
                                      </a:rPr>
                                      <m:t>120</m:t>
                                    </m:r>
                                  </m:den>
                                </m:f>
                                <m:r>
                                  <a:rPr lang="en-GB" b="0" i="1" smtClean="0">
                                    <a:latin typeface="Cambria Math" panose="02040503050406030204" pitchFamily="18" charset="0"/>
                                  </a:rPr>
                                  <m:t>=30.33</m:t>
                                </m:r>
                              </m:oMath>
                            </m:oMathPara>
                          </a14:m>
                          <a:endParaRPr lang="en-GB" dirty="0"/>
                        </a:p>
                      </a:txBody>
                      <a:tcPr/>
                    </a:tc>
                    <a:tc>
                      <a:txBody>
                        <a:bodyPr/>
                        <a:lstStyle/>
                        <a:p>
                          <a:r>
                            <a:rPr lang="en-GB" b="1" dirty="0"/>
                            <a:t>70</a:t>
                          </a:r>
                        </a:p>
                      </a:txBody>
                      <a:tcPr/>
                    </a:tc>
                    <a:extLst>
                      <a:ext uri="{0D108BD9-81ED-4DB2-BD59-A6C34878D82A}">
                        <a16:rowId xmlns:a16="http://schemas.microsoft.com/office/drawing/2014/main" val="10003"/>
                      </a:ext>
                    </a:extLst>
                  </a:tr>
                  <a:tr h="370840">
                    <a:tc>
                      <a:txBody>
                        <a:bodyPr/>
                        <a:lstStyle/>
                        <a:p>
                          <a:r>
                            <a:rPr lang="en-GB" b="1" dirty="0"/>
                            <a:t>Totals</a:t>
                          </a:r>
                        </a:p>
                      </a:txBody>
                      <a:tcPr/>
                    </a:tc>
                    <a:tc>
                      <a:txBody>
                        <a:bodyPr/>
                        <a:lstStyle/>
                        <a:p>
                          <a:endParaRPr lang="en-GB" b="1" dirty="0"/>
                        </a:p>
                      </a:txBody>
                      <a:tcPr/>
                    </a:tc>
                    <a:tc>
                      <a:txBody>
                        <a:bodyPr/>
                        <a:lstStyle/>
                        <a:p>
                          <a:r>
                            <a:rPr lang="en-GB" b="1" dirty="0"/>
                            <a:t>44</a:t>
                          </a:r>
                        </a:p>
                      </a:txBody>
                      <a:tcPr/>
                    </a:tc>
                    <a:tc>
                      <a:txBody>
                        <a:bodyPr/>
                        <a:lstStyle/>
                        <a:p>
                          <a:r>
                            <a:rPr lang="en-GB" b="1" dirty="0"/>
                            <a:t>24</a:t>
                          </a:r>
                        </a:p>
                      </a:txBody>
                      <a:tcPr/>
                    </a:tc>
                    <a:tc>
                      <a:txBody>
                        <a:bodyPr/>
                        <a:lstStyle/>
                        <a:p>
                          <a:r>
                            <a:rPr lang="en-GB" b="1" dirty="0"/>
                            <a:t>52</a:t>
                          </a:r>
                        </a:p>
                      </a:txBody>
                      <a:tcPr/>
                    </a:tc>
                    <a:tc>
                      <a:txBody>
                        <a:bodyPr/>
                        <a:lstStyle/>
                        <a:p>
                          <a:r>
                            <a:rPr lang="en-GB" b="1" dirty="0"/>
                            <a:t>120</a:t>
                          </a: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2603538193"/>
                  </p:ext>
                </p:extLst>
              </p:nvPr>
            </p:nvGraphicFramePr>
            <p:xfrm>
              <a:off x="539552" y="3998263"/>
              <a:ext cx="8333740" cy="2337182"/>
            </p:xfrm>
            <a:graphic>
              <a:graphicData uri="http://schemas.openxmlformats.org/drawingml/2006/table">
                <a:tbl>
                  <a:tblPr firstRow="1" bandRow="1">
                    <a:tableStyleId>{5940675A-B579-460E-94D1-54222C63F5DA}</a:tableStyleId>
                  </a:tblPr>
                  <a:tblGrid>
                    <a:gridCol w="1016000"/>
                    <a:gridCol w="1016000"/>
                    <a:gridCol w="1862455"/>
                    <a:gridCol w="1560830"/>
                    <a:gridCol w="1862455"/>
                    <a:gridCol w="1016000"/>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smtClean="0"/>
                            <a:t>Grade</a:t>
                          </a:r>
                          <a:endParaRPr lang="en-GB"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smtClean="0"/>
                            <a:t>Totals</a:t>
                          </a:r>
                          <a:endParaRPr lang="en-GB" dirty="0"/>
                        </a:p>
                      </a:txBody>
                      <a:tcPr anchor="b"/>
                    </a:tc>
                  </a:tr>
                  <a:tr h="370840">
                    <a:tc gridSpan="2" vMerge="1">
                      <a:txBody>
                        <a:bodyPr/>
                        <a:lstStyle/>
                        <a:p>
                          <a:endParaRPr lang="en-GB" dirty="0"/>
                        </a:p>
                      </a:txBody>
                      <a:tcPr/>
                    </a:tc>
                    <a:tc hMerge="1" vMerge="1">
                      <a:txBody>
                        <a:bodyPr/>
                        <a:lstStyle/>
                        <a:p>
                          <a:endParaRPr lang="en-GB" dirty="0"/>
                        </a:p>
                      </a:txBody>
                      <a:tcPr/>
                    </a:tc>
                    <a:tc>
                      <a:txBody>
                        <a:bodyPr/>
                        <a:lstStyle/>
                        <a:p>
                          <a:endParaRPr lang="en-US"/>
                        </a:p>
                      </a:txBody>
                      <a:tcPr>
                        <a:lnL w="12700" cap="flat" cmpd="sng" algn="ctr">
                          <a:solidFill>
                            <a:schemeClr val="tx1"/>
                          </a:solidFill>
                          <a:prstDash val="solid"/>
                          <a:round/>
                          <a:headEnd type="none" w="med" len="med"/>
                          <a:tailEnd type="none" w="med" len="med"/>
                        </a:lnL>
                        <a:blipFill rotWithShape="0">
                          <a:blip r:embed="rId3"/>
                          <a:stretch>
                            <a:fillRect l="-109836" t="-108197" r="-239672" b="-454098"/>
                          </a:stretch>
                        </a:blipFill>
                      </a:tcPr>
                    </a:tc>
                    <a:tc>
                      <a:txBody>
                        <a:bodyPr/>
                        <a:lstStyle/>
                        <a:p>
                          <a:endParaRPr lang="en-US"/>
                        </a:p>
                      </a:txBody>
                      <a:tcPr>
                        <a:blipFill rotWithShape="0">
                          <a:blip r:embed="rId3"/>
                          <a:stretch>
                            <a:fillRect l="-250000" t="-108197" r="-185547" b="-454098"/>
                          </a:stretch>
                        </a:blipFill>
                      </a:tcPr>
                    </a:tc>
                    <a:tc>
                      <a:txBody>
                        <a:bodyPr/>
                        <a:lstStyle/>
                        <a:p>
                          <a:endParaRPr lang="en-US"/>
                        </a:p>
                      </a:txBody>
                      <a:tcPr>
                        <a:blipFill rotWithShape="0">
                          <a:blip r:embed="rId3"/>
                          <a:stretch>
                            <a:fillRect l="-292810" t="-108197" r="-55229" b="-454098"/>
                          </a:stretch>
                        </a:blipFill>
                      </a:tcPr>
                    </a:tc>
                    <a:tc vMerge="1">
                      <a:txBody>
                        <a:bodyPr/>
                        <a:lstStyle/>
                        <a:p>
                          <a:endParaRPr lang="en-GB" dirty="0"/>
                        </a:p>
                      </a:txBody>
                      <a:tcPr/>
                    </a:tc>
                  </a:tr>
                  <a:tr h="612331">
                    <a:tc rowSpan="2">
                      <a:txBody>
                        <a:bodyPr/>
                        <a:lstStyle/>
                        <a:p>
                          <a:r>
                            <a:rPr lang="en-GB" dirty="0" smtClean="0"/>
                            <a:t>School</a:t>
                          </a:r>
                          <a:endParaRPr lang="en-GB" dirty="0"/>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rotWithShape="0">
                          <a:blip r:embed="rId3"/>
                          <a:stretch>
                            <a:fillRect l="-100599" t="-125743" r="-620359" b="-174257"/>
                          </a:stretch>
                        </a:blipFill>
                      </a:tcPr>
                    </a:tc>
                    <a:tc>
                      <a:txBody>
                        <a:bodyPr/>
                        <a:lstStyle/>
                        <a:p>
                          <a:endParaRPr lang="en-US"/>
                        </a:p>
                      </a:txBody>
                      <a:tcPr>
                        <a:blipFill rotWithShape="0">
                          <a:blip r:embed="rId3"/>
                          <a:stretch>
                            <a:fillRect l="-109836" t="-125743" r="-239672" b="-174257"/>
                          </a:stretch>
                        </a:blipFill>
                      </a:tcPr>
                    </a:tc>
                    <a:tc>
                      <a:txBody>
                        <a:bodyPr/>
                        <a:lstStyle/>
                        <a:p>
                          <a:endParaRPr lang="en-US"/>
                        </a:p>
                      </a:txBody>
                      <a:tcPr>
                        <a:blipFill rotWithShape="0">
                          <a:blip r:embed="rId3"/>
                          <a:stretch>
                            <a:fillRect l="-250000" t="-125743" r="-185547" b="-174257"/>
                          </a:stretch>
                        </a:blipFill>
                      </a:tcPr>
                    </a:tc>
                    <a:tc>
                      <a:txBody>
                        <a:bodyPr/>
                        <a:lstStyle/>
                        <a:p>
                          <a:endParaRPr lang="en-US"/>
                        </a:p>
                      </a:txBody>
                      <a:tcPr>
                        <a:blipFill rotWithShape="0">
                          <a:blip r:embed="rId3"/>
                          <a:stretch>
                            <a:fillRect l="-292810" t="-125743" r="-55229" b="-174257"/>
                          </a:stretch>
                        </a:blipFill>
                      </a:tcPr>
                    </a:tc>
                    <a:tc>
                      <a:txBody>
                        <a:bodyPr/>
                        <a:lstStyle/>
                        <a:p>
                          <a:r>
                            <a:rPr lang="en-GB" b="1" dirty="0" smtClean="0"/>
                            <a:t>50</a:t>
                          </a:r>
                          <a:endParaRPr lang="en-GB" b="1" dirty="0"/>
                        </a:p>
                      </a:txBody>
                      <a:tcPr/>
                    </a:tc>
                  </a:tr>
                  <a:tr h="612331">
                    <a:tc vMerge="1">
                      <a:txBody>
                        <a:bodyPr/>
                        <a:lstStyle/>
                        <a:p>
                          <a:endParaRPr lang="en-GB" dirty="0"/>
                        </a:p>
                      </a:txBody>
                      <a:tcPr/>
                    </a:tc>
                    <a:tc>
                      <a:txBody>
                        <a:bodyPr/>
                        <a:lstStyle/>
                        <a:p>
                          <a:endParaRPr lang="en-US"/>
                        </a:p>
                      </a:txBody>
                      <a:tcPr>
                        <a:blipFill rotWithShape="0">
                          <a:blip r:embed="rId3"/>
                          <a:stretch>
                            <a:fillRect l="-100599" t="-225743" r="-620359" b="-74257"/>
                          </a:stretch>
                        </a:blipFill>
                      </a:tcPr>
                    </a:tc>
                    <a:tc>
                      <a:txBody>
                        <a:bodyPr/>
                        <a:lstStyle/>
                        <a:p>
                          <a:endParaRPr lang="en-US"/>
                        </a:p>
                      </a:txBody>
                      <a:tcPr>
                        <a:blipFill rotWithShape="0">
                          <a:blip r:embed="rId3"/>
                          <a:stretch>
                            <a:fillRect l="-109836" t="-225743" r="-239672" b="-74257"/>
                          </a:stretch>
                        </a:blipFill>
                      </a:tcPr>
                    </a:tc>
                    <a:tc>
                      <a:txBody>
                        <a:bodyPr/>
                        <a:lstStyle/>
                        <a:p>
                          <a:endParaRPr lang="en-US"/>
                        </a:p>
                      </a:txBody>
                      <a:tcPr>
                        <a:blipFill rotWithShape="0">
                          <a:blip r:embed="rId3"/>
                          <a:stretch>
                            <a:fillRect l="-250000" t="-225743" r="-185547" b="-74257"/>
                          </a:stretch>
                        </a:blipFill>
                      </a:tcPr>
                    </a:tc>
                    <a:tc>
                      <a:txBody>
                        <a:bodyPr/>
                        <a:lstStyle/>
                        <a:p>
                          <a:endParaRPr lang="en-US"/>
                        </a:p>
                      </a:txBody>
                      <a:tcPr>
                        <a:blipFill rotWithShape="0">
                          <a:blip r:embed="rId3"/>
                          <a:stretch>
                            <a:fillRect l="-292810" t="-225743" r="-55229" b="-74257"/>
                          </a:stretch>
                        </a:blipFill>
                      </a:tcPr>
                    </a:tc>
                    <a:tc>
                      <a:txBody>
                        <a:bodyPr/>
                        <a:lstStyle/>
                        <a:p>
                          <a:r>
                            <a:rPr lang="en-GB" b="1" dirty="0" smtClean="0"/>
                            <a:t>70</a:t>
                          </a:r>
                          <a:endParaRPr lang="en-GB" b="1" dirty="0"/>
                        </a:p>
                      </a:txBody>
                      <a:tcPr/>
                    </a:tc>
                  </a:tr>
                  <a:tr h="370840">
                    <a:tc>
                      <a:txBody>
                        <a:bodyPr/>
                        <a:lstStyle/>
                        <a:p>
                          <a:r>
                            <a:rPr lang="en-GB" b="1" dirty="0" smtClean="0"/>
                            <a:t>Totals</a:t>
                          </a:r>
                          <a:endParaRPr lang="en-GB" b="1" dirty="0"/>
                        </a:p>
                      </a:txBody>
                      <a:tcPr/>
                    </a:tc>
                    <a:tc>
                      <a:txBody>
                        <a:bodyPr/>
                        <a:lstStyle/>
                        <a:p>
                          <a:endParaRPr lang="en-GB" b="1" dirty="0"/>
                        </a:p>
                      </a:txBody>
                      <a:tcPr/>
                    </a:tc>
                    <a:tc>
                      <a:txBody>
                        <a:bodyPr/>
                        <a:lstStyle/>
                        <a:p>
                          <a:r>
                            <a:rPr lang="en-GB" b="1" dirty="0" smtClean="0"/>
                            <a:t>44</a:t>
                          </a:r>
                          <a:endParaRPr lang="en-GB" b="1" dirty="0"/>
                        </a:p>
                      </a:txBody>
                      <a:tcPr/>
                    </a:tc>
                    <a:tc>
                      <a:txBody>
                        <a:bodyPr/>
                        <a:lstStyle/>
                        <a:p>
                          <a:r>
                            <a:rPr lang="en-GB" b="1" dirty="0" smtClean="0"/>
                            <a:t>24</a:t>
                          </a:r>
                          <a:endParaRPr lang="en-GB" b="1" dirty="0"/>
                        </a:p>
                      </a:txBody>
                      <a:tcPr/>
                    </a:tc>
                    <a:tc>
                      <a:txBody>
                        <a:bodyPr/>
                        <a:lstStyle/>
                        <a:p>
                          <a:r>
                            <a:rPr lang="en-GB" b="1" dirty="0" smtClean="0"/>
                            <a:t>52</a:t>
                          </a:r>
                          <a:endParaRPr lang="en-GB" b="1" dirty="0"/>
                        </a:p>
                      </a:txBody>
                      <a:tcPr/>
                    </a:tc>
                    <a:tc>
                      <a:txBody>
                        <a:bodyPr/>
                        <a:lstStyle/>
                        <a:p>
                          <a:r>
                            <a:rPr lang="en-GB" b="1" dirty="0" smtClean="0"/>
                            <a:t>120</a:t>
                          </a:r>
                          <a:endParaRPr lang="en-GB" b="1" dirty="0"/>
                        </a:p>
                      </a:txBody>
                      <a:tcPr/>
                    </a:tc>
                  </a:tr>
                </a:tbl>
              </a:graphicData>
            </a:graphic>
          </p:graphicFrame>
        </mc:Fallback>
      </mc:AlternateContent>
      <p:sp>
        <p:nvSpPr>
          <p:cNvPr id="7" name="Down Arrow 6"/>
          <p:cNvSpPr/>
          <p:nvPr/>
        </p:nvSpPr>
        <p:spPr>
          <a:xfrm>
            <a:off x="4571428" y="3067607"/>
            <a:ext cx="648072" cy="79208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395536" y="3463651"/>
            <a:ext cx="2376264" cy="369332"/>
          </a:xfrm>
          <a:prstGeom prst="rect">
            <a:avLst/>
          </a:prstGeom>
          <a:noFill/>
        </p:spPr>
        <p:txBody>
          <a:bodyPr wrap="square" rtlCol="0">
            <a:spAutoFit/>
          </a:bodyPr>
          <a:lstStyle/>
          <a:p>
            <a:r>
              <a:rPr lang="en-GB" b="1" dirty="0"/>
              <a:t>Expected Frequencies</a:t>
            </a:r>
          </a:p>
        </p:txBody>
      </p:sp>
      <p:sp>
        <p:nvSpPr>
          <p:cNvPr id="9" name="Rectangle 8"/>
          <p:cNvSpPr/>
          <p:nvPr/>
        </p:nvSpPr>
        <p:spPr>
          <a:xfrm>
            <a:off x="2555776" y="4725145"/>
            <a:ext cx="1872208"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0" name="Rectangle 9"/>
          <p:cNvSpPr/>
          <p:nvPr/>
        </p:nvSpPr>
        <p:spPr>
          <a:xfrm>
            <a:off x="4421963" y="4727718"/>
            <a:ext cx="1590197"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6012160" y="4729174"/>
            <a:ext cx="1866187"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2555776" y="5377246"/>
            <a:ext cx="1872208" cy="5680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3" name="Rectangle 12"/>
          <p:cNvSpPr/>
          <p:nvPr/>
        </p:nvSpPr>
        <p:spPr>
          <a:xfrm>
            <a:off x="4421963" y="5379819"/>
            <a:ext cx="1590197" cy="5680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4" name="Rectangle 13"/>
          <p:cNvSpPr/>
          <p:nvPr/>
        </p:nvSpPr>
        <p:spPr>
          <a:xfrm>
            <a:off x="6012160" y="5381275"/>
            <a:ext cx="1866187" cy="5680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258</a:t>
            </a:fld>
            <a:endParaRPr lang="en-GB"/>
          </a:p>
        </p:txBody>
      </p:sp>
    </p:spTree>
    <p:extLst>
      <p:ext uri="{BB962C8B-B14F-4D97-AF65-F5344CB8AC3E}">
        <p14:creationId xmlns:p14="http://schemas.microsoft.com/office/powerpoint/2010/main" val="3213897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Contingency Tables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547664" y="980728"/>
              <a:ext cx="6096000" cy="185420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a:t>Grade</a:t>
                          </a:r>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a:t>Totals</a:t>
                          </a:r>
                        </a:p>
                      </a:txBody>
                      <a:tcPr anchor="b"/>
                    </a:tc>
                    <a:extLst>
                      <a:ext uri="{0D108BD9-81ED-4DB2-BD59-A6C34878D82A}">
                        <a16:rowId xmlns:a16="http://schemas.microsoft.com/office/drawing/2014/main" val="10000"/>
                      </a:ext>
                    </a:extLst>
                  </a:tr>
                  <a:tr h="370840">
                    <a:tc gridSpan="2" vMerge="1">
                      <a:txBody>
                        <a:bodyPr/>
                        <a:lstStyle/>
                        <a:p>
                          <a:endParaRPr lang="en-GB" dirty="0"/>
                        </a:p>
                      </a:txBody>
                      <a:tcPr/>
                    </a:tc>
                    <a:tc hMerge="1"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𝐴</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𝐵</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𝐶</m:t>
                                </m:r>
                              </m:oMath>
                            </m:oMathPara>
                          </a14:m>
                          <a:endParaRPr lang="en-GB" dirty="0"/>
                        </a:p>
                      </a:txBody>
                      <a:tcPr/>
                    </a:tc>
                    <a:tc vMerge="1">
                      <a:txBody>
                        <a:bodyPr/>
                        <a:lstStyle/>
                        <a:p>
                          <a:endParaRPr lang="en-GB" dirty="0"/>
                        </a:p>
                      </a:txBody>
                      <a:tcPr/>
                    </a:tc>
                    <a:extLst>
                      <a:ext uri="{0D108BD9-81ED-4DB2-BD59-A6C34878D82A}">
                        <a16:rowId xmlns:a16="http://schemas.microsoft.com/office/drawing/2014/main" val="10001"/>
                      </a:ext>
                    </a:extLst>
                  </a:tr>
                  <a:tr h="370840">
                    <a:tc rowSpan="2">
                      <a:txBody>
                        <a:bodyPr/>
                        <a:lstStyle/>
                        <a:p>
                          <a:r>
                            <a:rPr lang="en-GB" dirty="0"/>
                            <a:t>School</a:t>
                          </a:r>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𝑋</m:t>
                                </m:r>
                              </m:oMath>
                            </m:oMathPara>
                          </a14:m>
                          <a:endParaRPr lang="en-GB" dirty="0"/>
                        </a:p>
                      </a:txBody>
                      <a:tcPr>
                        <a:lnT w="12700" cap="flat" cmpd="sng" algn="ctr">
                          <a:solidFill>
                            <a:schemeClr val="tx1"/>
                          </a:solidFill>
                          <a:prstDash val="solid"/>
                          <a:round/>
                          <a:headEnd type="none" w="med" len="med"/>
                          <a:tailEnd type="none" w="med" len="med"/>
                        </a:lnT>
                      </a:tcPr>
                    </a:tc>
                    <a:tc>
                      <a:txBody>
                        <a:bodyPr/>
                        <a:lstStyle/>
                        <a:p>
                          <a:r>
                            <a:rPr lang="en-GB" dirty="0"/>
                            <a:t>18</a:t>
                          </a:r>
                        </a:p>
                      </a:txBody>
                      <a:tcPr/>
                    </a:tc>
                    <a:tc>
                      <a:txBody>
                        <a:bodyPr/>
                        <a:lstStyle/>
                        <a:p>
                          <a:r>
                            <a:rPr lang="en-GB" dirty="0"/>
                            <a:t>12</a:t>
                          </a:r>
                        </a:p>
                      </a:txBody>
                      <a:tcPr/>
                    </a:tc>
                    <a:tc>
                      <a:txBody>
                        <a:bodyPr/>
                        <a:lstStyle/>
                        <a:p>
                          <a:r>
                            <a:rPr lang="en-GB" dirty="0"/>
                            <a:t>20</a:t>
                          </a:r>
                        </a:p>
                      </a:txBody>
                      <a:tcPr/>
                    </a:tc>
                    <a:tc>
                      <a:txBody>
                        <a:bodyPr/>
                        <a:lstStyle/>
                        <a:p>
                          <a:r>
                            <a:rPr lang="en-GB" b="1" dirty="0"/>
                            <a:t>50</a:t>
                          </a:r>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𝑌</m:t>
                                </m:r>
                              </m:oMath>
                            </m:oMathPara>
                          </a14:m>
                          <a:endParaRPr lang="en-GB" dirty="0"/>
                        </a:p>
                      </a:txBody>
                      <a:tcPr/>
                    </a:tc>
                    <a:tc>
                      <a:txBody>
                        <a:bodyPr/>
                        <a:lstStyle/>
                        <a:p>
                          <a:r>
                            <a:rPr lang="en-GB" dirty="0"/>
                            <a:t>26</a:t>
                          </a:r>
                        </a:p>
                      </a:txBody>
                      <a:tcPr/>
                    </a:tc>
                    <a:tc>
                      <a:txBody>
                        <a:bodyPr/>
                        <a:lstStyle/>
                        <a:p>
                          <a:r>
                            <a:rPr lang="en-GB" dirty="0"/>
                            <a:t>12</a:t>
                          </a:r>
                        </a:p>
                      </a:txBody>
                      <a:tcPr/>
                    </a:tc>
                    <a:tc>
                      <a:txBody>
                        <a:bodyPr/>
                        <a:lstStyle/>
                        <a:p>
                          <a:r>
                            <a:rPr lang="en-GB" dirty="0"/>
                            <a:t>32</a:t>
                          </a:r>
                        </a:p>
                      </a:txBody>
                      <a:tcPr/>
                    </a:tc>
                    <a:tc>
                      <a:txBody>
                        <a:bodyPr/>
                        <a:lstStyle/>
                        <a:p>
                          <a:r>
                            <a:rPr lang="en-GB" b="1" dirty="0"/>
                            <a:t>70</a:t>
                          </a:r>
                        </a:p>
                      </a:txBody>
                      <a:tcPr/>
                    </a:tc>
                    <a:extLst>
                      <a:ext uri="{0D108BD9-81ED-4DB2-BD59-A6C34878D82A}">
                        <a16:rowId xmlns:a16="http://schemas.microsoft.com/office/drawing/2014/main" val="10003"/>
                      </a:ext>
                    </a:extLst>
                  </a:tr>
                  <a:tr h="370840">
                    <a:tc>
                      <a:txBody>
                        <a:bodyPr/>
                        <a:lstStyle/>
                        <a:p>
                          <a:r>
                            <a:rPr lang="en-GB" b="1" dirty="0"/>
                            <a:t>Totals</a:t>
                          </a:r>
                        </a:p>
                      </a:txBody>
                      <a:tcPr/>
                    </a:tc>
                    <a:tc>
                      <a:txBody>
                        <a:bodyPr/>
                        <a:lstStyle/>
                        <a:p>
                          <a:endParaRPr lang="en-GB" b="1" dirty="0"/>
                        </a:p>
                      </a:txBody>
                      <a:tcPr/>
                    </a:tc>
                    <a:tc>
                      <a:txBody>
                        <a:bodyPr/>
                        <a:lstStyle/>
                        <a:p>
                          <a:r>
                            <a:rPr lang="en-GB" b="1" dirty="0"/>
                            <a:t>44</a:t>
                          </a:r>
                        </a:p>
                      </a:txBody>
                      <a:tcPr/>
                    </a:tc>
                    <a:tc>
                      <a:txBody>
                        <a:bodyPr/>
                        <a:lstStyle/>
                        <a:p>
                          <a:r>
                            <a:rPr lang="en-GB" b="1" dirty="0"/>
                            <a:t>24</a:t>
                          </a:r>
                        </a:p>
                      </a:txBody>
                      <a:tcPr/>
                    </a:tc>
                    <a:tc>
                      <a:txBody>
                        <a:bodyPr/>
                        <a:lstStyle/>
                        <a:p>
                          <a:r>
                            <a:rPr lang="en-GB" b="1" dirty="0"/>
                            <a:t>52</a:t>
                          </a:r>
                        </a:p>
                      </a:txBody>
                      <a:tcPr/>
                    </a:tc>
                    <a:tc>
                      <a:txBody>
                        <a:bodyPr/>
                        <a:lstStyle/>
                        <a:p>
                          <a:r>
                            <a:rPr lang="en-GB" b="1" dirty="0"/>
                            <a:t>120</a:t>
                          </a:r>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2301461667"/>
                  </p:ext>
                </p:extLst>
              </p:nvPr>
            </p:nvGraphicFramePr>
            <p:xfrm>
              <a:off x="1547664" y="980728"/>
              <a:ext cx="6096000" cy="185420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rowSpan="2" gridSpan="2">
                      <a:txBody>
                        <a:bodyPr/>
                        <a:lstStyle/>
                        <a:p>
                          <a:endParaRPr lang="en-GB"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dirty="0"/>
                        </a:p>
                      </a:txBody>
                      <a:tcPr/>
                    </a:tc>
                    <a:tc gridSpan="3">
                      <a:txBody>
                        <a:bodyPr/>
                        <a:lstStyle/>
                        <a:p>
                          <a:pPr algn="ctr"/>
                          <a:r>
                            <a:rPr lang="en-GB" dirty="0" smtClean="0"/>
                            <a:t>Grade</a:t>
                          </a:r>
                          <a:endParaRPr lang="en-GB"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rowSpan="2">
                      <a:txBody>
                        <a:bodyPr/>
                        <a:lstStyle/>
                        <a:p>
                          <a:r>
                            <a:rPr lang="en-GB" dirty="0" smtClean="0"/>
                            <a:t>Totals</a:t>
                          </a:r>
                          <a:endParaRPr lang="en-GB" dirty="0"/>
                        </a:p>
                      </a:txBody>
                      <a:tcPr anchor="b"/>
                    </a:tc>
                  </a:tr>
                  <a:tr h="370840">
                    <a:tc gridSpan="2" vMerge="1">
                      <a:txBody>
                        <a:bodyPr/>
                        <a:lstStyle/>
                        <a:p>
                          <a:endParaRPr lang="en-GB" dirty="0"/>
                        </a:p>
                      </a:txBody>
                      <a:tcPr/>
                    </a:tc>
                    <a:tc hMerge="1" vMerge="1">
                      <a:txBody>
                        <a:bodyPr/>
                        <a:lstStyle/>
                        <a:p>
                          <a:endParaRPr lang="en-GB" dirty="0"/>
                        </a:p>
                      </a:txBody>
                      <a:tcPr/>
                    </a:tc>
                    <a:tc>
                      <a:txBody>
                        <a:bodyPr/>
                        <a:lstStyle/>
                        <a:p>
                          <a:endParaRPr lang="en-US"/>
                        </a:p>
                      </a:txBody>
                      <a:tcPr>
                        <a:lnL w="12700" cap="flat" cmpd="sng" algn="ctr">
                          <a:solidFill>
                            <a:schemeClr val="tx1"/>
                          </a:solidFill>
                          <a:prstDash val="solid"/>
                          <a:round/>
                          <a:headEnd type="none" w="med" len="med"/>
                          <a:tailEnd type="none" w="med" len="med"/>
                        </a:lnL>
                        <a:blipFill rotWithShape="0">
                          <a:blip r:embed="rId2"/>
                          <a:stretch>
                            <a:fillRect l="-200599" t="-108197" r="-300599" b="-324590"/>
                          </a:stretch>
                        </a:blipFill>
                      </a:tcPr>
                    </a:tc>
                    <a:tc>
                      <a:txBody>
                        <a:bodyPr/>
                        <a:lstStyle/>
                        <a:p>
                          <a:endParaRPr lang="en-US"/>
                        </a:p>
                      </a:txBody>
                      <a:tcPr>
                        <a:blipFill rotWithShape="0">
                          <a:blip r:embed="rId2"/>
                          <a:stretch>
                            <a:fillRect l="-302410" t="-108197" r="-202410" b="-324590"/>
                          </a:stretch>
                        </a:blipFill>
                      </a:tcPr>
                    </a:tc>
                    <a:tc>
                      <a:txBody>
                        <a:bodyPr/>
                        <a:lstStyle/>
                        <a:p>
                          <a:endParaRPr lang="en-US"/>
                        </a:p>
                      </a:txBody>
                      <a:tcPr>
                        <a:blipFill rotWithShape="0">
                          <a:blip r:embed="rId2"/>
                          <a:stretch>
                            <a:fillRect l="-400000" t="-108197" r="-101198" b="-324590"/>
                          </a:stretch>
                        </a:blipFill>
                      </a:tcPr>
                    </a:tc>
                    <a:tc vMerge="1">
                      <a:txBody>
                        <a:bodyPr/>
                        <a:lstStyle/>
                        <a:p>
                          <a:endParaRPr lang="en-GB" dirty="0"/>
                        </a:p>
                      </a:txBody>
                      <a:tcPr/>
                    </a:tc>
                  </a:tr>
                  <a:tr h="370840">
                    <a:tc rowSpan="2">
                      <a:txBody>
                        <a:bodyPr/>
                        <a:lstStyle/>
                        <a:p>
                          <a:r>
                            <a:rPr lang="en-GB" dirty="0" smtClean="0"/>
                            <a:t>School</a:t>
                          </a:r>
                          <a:endParaRPr lang="en-GB" dirty="0"/>
                        </a:p>
                      </a:txBody>
                      <a:tcPr>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rotWithShape="0">
                          <a:blip r:embed="rId2"/>
                          <a:stretch>
                            <a:fillRect l="-100599" t="-204839" r="-400599" b="-219355"/>
                          </a:stretch>
                        </a:blipFill>
                      </a:tcPr>
                    </a:tc>
                    <a:tc>
                      <a:txBody>
                        <a:bodyPr/>
                        <a:lstStyle/>
                        <a:p>
                          <a:r>
                            <a:rPr lang="en-GB" dirty="0" smtClean="0"/>
                            <a:t>18</a:t>
                          </a:r>
                          <a:endParaRPr lang="en-GB" dirty="0"/>
                        </a:p>
                      </a:txBody>
                      <a:tcPr/>
                    </a:tc>
                    <a:tc>
                      <a:txBody>
                        <a:bodyPr/>
                        <a:lstStyle/>
                        <a:p>
                          <a:r>
                            <a:rPr lang="en-GB" dirty="0" smtClean="0"/>
                            <a:t>12</a:t>
                          </a:r>
                          <a:endParaRPr lang="en-GB" dirty="0"/>
                        </a:p>
                      </a:txBody>
                      <a:tcPr/>
                    </a:tc>
                    <a:tc>
                      <a:txBody>
                        <a:bodyPr/>
                        <a:lstStyle/>
                        <a:p>
                          <a:r>
                            <a:rPr lang="en-GB" dirty="0" smtClean="0"/>
                            <a:t>20</a:t>
                          </a:r>
                          <a:endParaRPr lang="en-GB" dirty="0"/>
                        </a:p>
                      </a:txBody>
                      <a:tcPr/>
                    </a:tc>
                    <a:tc>
                      <a:txBody>
                        <a:bodyPr/>
                        <a:lstStyle/>
                        <a:p>
                          <a:r>
                            <a:rPr lang="en-GB" b="1" dirty="0" smtClean="0"/>
                            <a:t>50</a:t>
                          </a:r>
                          <a:endParaRPr lang="en-GB" b="1" dirty="0"/>
                        </a:p>
                      </a:txBody>
                      <a:tcPr/>
                    </a:tc>
                  </a:tr>
                  <a:tr h="370840">
                    <a:tc vMerge="1">
                      <a:txBody>
                        <a:bodyPr/>
                        <a:lstStyle/>
                        <a:p>
                          <a:endParaRPr lang="en-GB" dirty="0"/>
                        </a:p>
                      </a:txBody>
                      <a:tcPr/>
                    </a:tc>
                    <a:tc>
                      <a:txBody>
                        <a:bodyPr/>
                        <a:lstStyle/>
                        <a:p>
                          <a:endParaRPr lang="en-US"/>
                        </a:p>
                      </a:txBody>
                      <a:tcPr>
                        <a:blipFill rotWithShape="0">
                          <a:blip r:embed="rId2"/>
                          <a:stretch>
                            <a:fillRect l="-100599" t="-309836" r="-400599" b="-122951"/>
                          </a:stretch>
                        </a:blipFill>
                      </a:tcPr>
                    </a:tc>
                    <a:tc>
                      <a:txBody>
                        <a:bodyPr/>
                        <a:lstStyle/>
                        <a:p>
                          <a:r>
                            <a:rPr lang="en-GB" dirty="0" smtClean="0"/>
                            <a:t>26</a:t>
                          </a:r>
                          <a:endParaRPr lang="en-GB" dirty="0"/>
                        </a:p>
                      </a:txBody>
                      <a:tcPr/>
                    </a:tc>
                    <a:tc>
                      <a:txBody>
                        <a:bodyPr/>
                        <a:lstStyle/>
                        <a:p>
                          <a:r>
                            <a:rPr lang="en-GB" dirty="0" smtClean="0"/>
                            <a:t>12</a:t>
                          </a:r>
                          <a:endParaRPr lang="en-GB" dirty="0"/>
                        </a:p>
                      </a:txBody>
                      <a:tcPr/>
                    </a:tc>
                    <a:tc>
                      <a:txBody>
                        <a:bodyPr/>
                        <a:lstStyle/>
                        <a:p>
                          <a:r>
                            <a:rPr lang="en-GB" dirty="0" smtClean="0"/>
                            <a:t>32</a:t>
                          </a:r>
                          <a:endParaRPr lang="en-GB" dirty="0"/>
                        </a:p>
                      </a:txBody>
                      <a:tcPr/>
                    </a:tc>
                    <a:tc>
                      <a:txBody>
                        <a:bodyPr/>
                        <a:lstStyle/>
                        <a:p>
                          <a:r>
                            <a:rPr lang="en-GB" b="1" dirty="0" smtClean="0"/>
                            <a:t>70</a:t>
                          </a:r>
                          <a:endParaRPr lang="en-GB" b="1" dirty="0"/>
                        </a:p>
                      </a:txBody>
                      <a:tcPr/>
                    </a:tc>
                  </a:tr>
                  <a:tr h="370840">
                    <a:tc>
                      <a:txBody>
                        <a:bodyPr/>
                        <a:lstStyle/>
                        <a:p>
                          <a:r>
                            <a:rPr lang="en-GB" b="1" dirty="0" smtClean="0"/>
                            <a:t>Totals</a:t>
                          </a:r>
                          <a:endParaRPr lang="en-GB" b="1" dirty="0"/>
                        </a:p>
                      </a:txBody>
                      <a:tcPr/>
                    </a:tc>
                    <a:tc>
                      <a:txBody>
                        <a:bodyPr/>
                        <a:lstStyle/>
                        <a:p>
                          <a:endParaRPr lang="en-GB" b="1" dirty="0"/>
                        </a:p>
                      </a:txBody>
                      <a:tcPr/>
                    </a:tc>
                    <a:tc>
                      <a:txBody>
                        <a:bodyPr/>
                        <a:lstStyle/>
                        <a:p>
                          <a:r>
                            <a:rPr lang="en-GB" b="1" dirty="0" smtClean="0"/>
                            <a:t>44</a:t>
                          </a:r>
                          <a:endParaRPr lang="en-GB" b="1" dirty="0"/>
                        </a:p>
                      </a:txBody>
                      <a:tcPr/>
                    </a:tc>
                    <a:tc>
                      <a:txBody>
                        <a:bodyPr/>
                        <a:lstStyle/>
                        <a:p>
                          <a:r>
                            <a:rPr lang="en-GB" b="1" dirty="0" smtClean="0"/>
                            <a:t>24</a:t>
                          </a:r>
                          <a:endParaRPr lang="en-GB" b="1" dirty="0"/>
                        </a:p>
                      </a:txBody>
                      <a:tcPr/>
                    </a:tc>
                    <a:tc>
                      <a:txBody>
                        <a:bodyPr/>
                        <a:lstStyle/>
                        <a:p>
                          <a:r>
                            <a:rPr lang="en-GB" b="1" dirty="0" smtClean="0"/>
                            <a:t>52</a:t>
                          </a:r>
                          <a:endParaRPr lang="en-GB" b="1" dirty="0"/>
                        </a:p>
                      </a:txBody>
                      <a:tcPr/>
                    </a:tc>
                    <a:tc>
                      <a:txBody>
                        <a:bodyPr/>
                        <a:lstStyle/>
                        <a:p>
                          <a:r>
                            <a:rPr lang="en-GB" b="1" dirty="0" smtClean="0"/>
                            <a:t>120</a:t>
                          </a:r>
                          <a:endParaRPr lang="en-GB" b="1" dirty="0"/>
                        </a:p>
                      </a:txBody>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899592" y="3284984"/>
                <a:ext cx="6984776" cy="954107"/>
              </a:xfrm>
              <a:prstGeom prst="rect">
                <a:avLst/>
              </a:prstGeom>
              <a:noFill/>
            </p:spPr>
            <p:txBody>
              <a:bodyPr wrap="square" rtlCol="0">
                <a:spAutoFit/>
              </a:bodyPr>
              <a:lstStyle/>
              <a:p>
                <a:r>
                  <a:rPr lang="en-GB" sz="2400" dirty="0"/>
                  <a:t>Degrees of Freedom for </a:t>
                </a:r>
                <a14:m>
                  <m:oMath xmlns:m="http://schemas.openxmlformats.org/officeDocument/2006/math">
                    <m:r>
                      <a:rPr lang="en-GB" sz="2400" b="0" i="1" smtClean="0">
                        <a:latin typeface="Cambria Math" panose="02040503050406030204" pitchFamily="18" charset="0"/>
                      </a:rPr>
                      <m:t>h</m:t>
                    </m:r>
                    <m:r>
                      <a:rPr lang="en-GB" sz="2400" b="0" i="1" smtClean="0">
                        <a:latin typeface="Cambria Math" panose="02040503050406030204" pitchFamily="18" charset="0"/>
                      </a:rPr>
                      <m:t>×</m:t>
                    </m:r>
                    <m:r>
                      <a:rPr lang="en-GB" sz="2400" b="0" i="1" smtClean="0">
                        <a:latin typeface="Cambria Math" panose="02040503050406030204" pitchFamily="18" charset="0"/>
                      </a:rPr>
                      <m:t>𝑘</m:t>
                    </m:r>
                  </m:oMath>
                </a14:m>
                <a:r>
                  <a:rPr lang="en-GB" sz="2400" dirty="0"/>
                  <a:t> table?</a:t>
                </a:r>
              </a:p>
              <a:p>
                <a:r>
                  <a:rPr lang="en-GB" sz="1600" dirty="0"/>
                  <a:t>i.e. Given the fixed totals, how many cells could you fill in before all other values could be determined?</a:t>
                </a:r>
              </a:p>
            </p:txBody>
          </p:sp>
        </mc:Choice>
        <mc:Fallback xmlns="">
          <p:sp>
            <p:nvSpPr>
              <p:cNvPr id="6" name="TextBox 5"/>
              <p:cNvSpPr txBox="1">
                <a:spLocks noRot="1" noChangeAspect="1" noMove="1" noResize="1" noEditPoints="1" noAdjustHandles="1" noChangeArrowheads="1" noChangeShapeType="1" noTextEdit="1"/>
              </p:cNvSpPr>
              <p:nvPr/>
            </p:nvSpPr>
            <p:spPr>
              <a:xfrm>
                <a:off x="899592" y="3284984"/>
                <a:ext cx="6984776" cy="954107"/>
              </a:xfrm>
              <a:prstGeom prst="rect">
                <a:avLst/>
              </a:prstGeom>
              <a:blipFill rotWithShape="0">
                <a:blip r:embed="rId3"/>
                <a:stretch>
                  <a:fillRect l="-1397" t="-5128"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67744" y="4581128"/>
                <a:ext cx="4392488"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3200" b="0" dirty="0">
                    <a:latin typeface="Wingdings" panose="05000000000000000000" pitchFamily="2" charset="2"/>
                  </a:rPr>
                  <a:t>!</a:t>
                </a:r>
                <a14:m>
                  <m:oMath xmlns:m="http://schemas.openxmlformats.org/officeDocument/2006/math">
                    <m:r>
                      <a:rPr lang="en-GB" sz="3200" b="0" i="1" smtClean="0">
                        <a:latin typeface="Cambria Math" panose="02040503050406030204" pitchFamily="18" charset="0"/>
                      </a:rPr>
                      <m:t>𝜈</m:t>
                    </m:r>
                    <m:r>
                      <a:rPr lang="en-GB" sz="3200" b="0" i="1" smtClean="0">
                        <a:latin typeface="Cambria Math" panose="02040503050406030204" pitchFamily="18" charset="0"/>
                      </a:rPr>
                      <m:t>=(</m:t>
                    </m:r>
                    <m:r>
                      <a:rPr lang="en-GB" sz="3200" b="0" i="1" smtClean="0">
                        <a:latin typeface="Cambria Math" panose="02040503050406030204" pitchFamily="18" charset="0"/>
                      </a:rPr>
                      <m:t>h</m:t>
                    </m:r>
                    <m:r>
                      <a:rPr lang="en-GB" sz="3200" b="0" i="1" smtClean="0">
                        <a:latin typeface="Cambria Math" panose="02040503050406030204" pitchFamily="18" charset="0"/>
                      </a:rPr>
                      <m:t>−1)(</m:t>
                    </m:r>
                    <m:r>
                      <a:rPr lang="en-GB" sz="3200" b="0" i="1" smtClean="0">
                        <a:latin typeface="Cambria Math" panose="02040503050406030204" pitchFamily="18" charset="0"/>
                      </a:rPr>
                      <m:t>𝑘</m:t>
                    </m:r>
                    <m:r>
                      <a:rPr lang="en-GB" sz="3200" b="0" i="1" smtClean="0">
                        <a:latin typeface="Cambria Math" panose="02040503050406030204" pitchFamily="18" charset="0"/>
                      </a:rPr>
                      <m:t>−1)</m:t>
                    </m:r>
                  </m:oMath>
                </a14:m>
                <a:endParaRPr lang="en-GB"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267744" y="4581128"/>
                <a:ext cx="4392488" cy="584775"/>
              </a:xfrm>
              <a:prstGeom prst="rect">
                <a:avLst/>
              </a:prstGeom>
              <a:blipFill rotWithShape="0">
                <a:blip r:embed="rId4"/>
                <a:stretch>
                  <a:fillRect l="-3172" t="-13000" b="-28000"/>
                </a:stretch>
              </a:blipFill>
            </p:spPr>
            <p:txBody>
              <a:bodyPr/>
              <a:lstStyle/>
              <a:p>
                <a:r>
                  <a:rPr lang="en-GB">
                    <a:noFill/>
                  </a:rPr>
                  <a:t> </a:t>
                </a:r>
              </a:p>
            </p:txBody>
          </p:sp>
        </mc:Fallback>
      </mc:AlternateContent>
      <p:sp>
        <p:nvSpPr>
          <p:cNvPr id="8" name="Rectangle 7"/>
          <p:cNvSpPr/>
          <p:nvPr/>
        </p:nvSpPr>
        <p:spPr>
          <a:xfrm>
            <a:off x="3599892" y="4549479"/>
            <a:ext cx="3060340"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mc:AlternateContent xmlns:mc="http://schemas.openxmlformats.org/markup-compatibility/2006" xmlns:a14="http://schemas.microsoft.com/office/drawing/2010/main">
        <mc:Choice Requires="a14">
          <p:sp>
            <p:nvSpPr>
              <p:cNvPr id="9" name="TextBox 8"/>
              <p:cNvSpPr txBox="1"/>
              <p:nvPr/>
            </p:nvSpPr>
            <p:spPr>
              <a:xfrm>
                <a:off x="2483768" y="5567507"/>
                <a:ext cx="3960440" cy="369332"/>
              </a:xfrm>
              <a:prstGeom prst="rect">
                <a:avLst/>
              </a:prstGeom>
              <a:noFill/>
            </p:spPr>
            <p:txBody>
              <a:bodyPr wrap="square" rtlCol="0">
                <a:spAutoFit/>
              </a:bodyPr>
              <a:lstStyle/>
              <a:p>
                <a:r>
                  <a:rPr lang="en-GB" dirty="0"/>
                  <a:t>In this example </a:t>
                </a:r>
                <a14:m>
                  <m:oMath xmlns:m="http://schemas.openxmlformats.org/officeDocument/2006/math">
                    <m:r>
                      <a:rPr lang="en-GB" b="0" i="1" smtClean="0">
                        <a:latin typeface="Cambria Math" panose="02040503050406030204" pitchFamily="18" charset="0"/>
                      </a:rPr>
                      <m:t>𝜈</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2−1</m:t>
                        </m:r>
                      </m:e>
                    </m:d>
                    <m:d>
                      <m:dPr>
                        <m:ctrlPr>
                          <a:rPr lang="en-GB" b="0" i="1" smtClean="0">
                            <a:latin typeface="Cambria Math" panose="02040503050406030204" pitchFamily="18" charset="0"/>
                          </a:rPr>
                        </m:ctrlPr>
                      </m:dPr>
                      <m:e>
                        <m:r>
                          <a:rPr lang="en-GB" b="0" i="1" smtClean="0">
                            <a:latin typeface="Cambria Math" panose="02040503050406030204" pitchFamily="18" charset="0"/>
                          </a:rPr>
                          <m:t>3−1</m:t>
                        </m:r>
                      </m:e>
                    </m:d>
                    <m:r>
                      <a:rPr lang="en-GB" b="0" i="1" smtClean="0">
                        <a:latin typeface="Cambria Math" panose="02040503050406030204" pitchFamily="18" charset="0"/>
                      </a:rPr>
                      <m:t>=2</m:t>
                    </m:r>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2483768" y="5567507"/>
                <a:ext cx="3960440" cy="369332"/>
              </a:xfrm>
              <a:prstGeom prst="rect">
                <a:avLst/>
              </a:prstGeom>
              <a:blipFill rotWithShape="0">
                <a:blip r:embed="rId5"/>
                <a:stretch>
                  <a:fillRect l="-1231" t="-8197" b="-24590"/>
                </a:stretch>
              </a:blipFill>
            </p:spPr>
            <p:txBody>
              <a:bodyPr/>
              <a:lstStyle/>
              <a:p>
                <a:r>
                  <a:rPr lang="en-GB">
                    <a:noFill/>
                  </a:rPr>
                  <a:t> </a:t>
                </a:r>
              </a:p>
            </p:txBody>
          </p:sp>
        </mc:Fallback>
      </mc:AlternateContent>
      <p:sp>
        <p:nvSpPr>
          <p:cNvPr id="10" name="Rectangle 9"/>
          <p:cNvSpPr/>
          <p:nvPr/>
        </p:nvSpPr>
        <p:spPr>
          <a:xfrm>
            <a:off x="4463987" y="5539588"/>
            <a:ext cx="2412269" cy="3972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259</a:t>
            </a:fld>
            <a:endParaRPr lang="en-GB"/>
          </a:p>
        </p:txBody>
      </p:sp>
    </p:spTree>
    <p:extLst>
      <p:ext uri="{BB962C8B-B14F-4D97-AF65-F5344CB8AC3E}">
        <p14:creationId xmlns:p14="http://schemas.microsoft.com/office/powerpoint/2010/main" val="1577919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ct val="50000"/>
              </a:spcBef>
              <a:buFont typeface="Wingdings" panose="05000000000000000000" pitchFamily="2" charset="2"/>
              <a:buChar char="v"/>
            </a:pPr>
            <a:r>
              <a:rPr lang="en-US" altLang="en-US" b="1" dirty="0"/>
              <a:t>Sample Space: </a:t>
            </a:r>
            <a:r>
              <a:rPr lang="en-US" altLang="en-US" dirty="0"/>
              <a:t>The finest-grain mutually exclusive, collectively exhaustive listing of all possible outcomes of a model of an experiment.</a:t>
            </a:r>
          </a:p>
          <a:p>
            <a:pPr>
              <a:spcBef>
                <a:spcPct val="50000"/>
              </a:spcBef>
              <a:buFont typeface="Wingdings" panose="05000000000000000000" pitchFamily="2" charset="2"/>
              <a:buChar char="v"/>
            </a:pPr>
            <a:r>
              <a:rPr lang="en-US" altLang="en-US" dirty="0"/>
              <a:t>Sequential Sample Space</a:t>
            </a:r>
          </a:p>
          <a:p>
            <a:pPr>
              <a:spcBef>
                <a:spcPct val="50000"/>
              </a:spcBef>
              <a:buFont typeface="Wingdings" panose="05000000000000000000" pitchFamily="2" charset="2"/>
              <a:buChar char="v"/>
            </a:pPr>
            <a:r>
              <a:rPr lang="en-US" altLang="en-US" dirty="0"/>
              <a:t>Event 		    on the </a:t>
            </a:r>
            <a:r>
              <a:rPr lang="en-US" altLang="en-US" i="1" dirty="0"/>
              <a:t>n</a:t>
            </a:r>
            <a:r>
              <a:rPr lang="en-US" altLang="en-US" baseline="30000" dirty="0"/>
              <a:t>th</a:t>
            </a:r>
            <a:r>
              <a:rPr lang="en-US" altLang="en-US" dirty="0"/>
              <a:t> toss of the coin.</a:t>
            </a:r>
          </a:p>
          <a:p>
            <a:pPr>
              <a:buFont typeface="Wingdings" panose="05000000000000000000" pitchFamily="2" charset="2"/>
              <a:buChar char="v"/>
            </a:pPr>
            <a:endParaRPr lang="en-IN" dirty="0"/>
          </a:p>
        </p:txBody>
      </p:sp>
      <p:sp>
        <p:nvSpPr>
          <p:cNvPr id="3" name="Content Placeholder 2"/>
          <p:cNvSpPr>
            <a:spLocks noGrp="1"/>
          </p:cNvSpPr>
          <p:nvPr>
            <p:ph sz="quarter" idx="10"/>
          </p:nvPr>
        </p:nvSpPr>
        <p:spPr/>
        <p:txBody>
          <a:bodyPr/>
          <a:lstStyle/>
          <a:p>
            <a:r>
              <a:rPr lang="en-US" altLang="en-US" dirty="0"/>
              <a:t>Sample Spaces</a:t>
            </a:r>
            <a:endParaRPr lang="en-IN" dirty="0"/>
          </a:p>
        </p:txBody>
      </p:sp>
      <p:graphicFrame>
        <p:nvGraphicFramePr>
          <p:cNvPr id="17413" name="Object 5"/>
          <p:cNvGraphicFramePr>
            <a:graphicFrameLocks noChangeAspect="1"/>
          </p:cNvGraphicFramePr>
          <p:nvPr>
            <p:extLst>
              <p:ext uri="{D42A27DB-BD31-4B8C-83A1-F6EECF244321}">
                <p14:modId xmlns:p14="http://schemas.microsoft.com/office/powerpoint/2010/main" val="552206932"/>
              </p:ext>
            </p:extLst>
          </p:nvPr>
        </p:nvGraphicFramePr>
        <p:xfrm>
          <a:off x="1619249" y="3397250"/>
          <a:ext cx="1836738" cy="609600"/>
        </p:xfrm>
        <a:graphic>
          <a:graphicData uri="http://schemas.openxmlformats.org/presentationml/2006/ole">
            <mc:AlternateContent xmlns:mc="http://schemas.openxmlformats.org/markup-compatibility/2006">
              <mc:Choice xmlns:v="urn:schemas-microsoft-com:vml" Requires="v">
                <p:oleObj spid="_x0000_s1026" name="Equation" r:id="rId3" imgW="1054080" imgH="482400" progId="Equation.3">
                  <p:embed/>
                </p:oleObj>
              </mc:Choice>
              <mc:Fallback>
                <p:oleObj name="Equation" r:id="rId3" imgW="1054080" imgH="482400" progId="Equation.3">
                  <p:embed/>
                  <p:pic>
                    <p:nvPicPr>
                      <p:cNvPr id="174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49" y="3397250"/>
                        <a:ext cx="1836738" cy="609600"/>
                      </a:xfrm>
                      <a:prstGeom prst="rect">
                        <a:avLst/>
                      </a:prstGeom>
                      <a:noFill/>
                      <a:ln>
                        <a:noFill/>
                      </a:ln>
                      <a:effectLst/>
                    </p:spPr>
                  </p:pic>
                </p:oleObj>
              </mc:Fallback>
            </mc:AlternateContent>
          </a:graphicData>
        </a:graphic>
      </p:graphicFrame>
      <p:graphicFrame>
        <p:nvGraphicFramePr>
          <p:cNvPr id="17418" name="Object 10"/>
          <p:cNvGraphicFramePr>
            <a:graphicFrameLocks noChangeAspect="1"/>
          </p:cNvGraphicFramePr>
          <p:nvPr/>
        </p:nvGraphicFramePr>
        <p:xfrm>
          <a:off x="3327400" y="5803900"/>
          <a:ext cx="152400" cy="215900"/>
        </p:xfrm>
        <a:graphic>
          <a:graphicData uri="http://schemas.openxmlformats.org/presentationml/2006/ole">
            <mc:AlternateContent xmlns:mc="http://schemas.openxmlformats.org/markup-compatibility/2006">
              <mc:Choice xmlns:v="urn:schemas-microsoft-com:vml" Requires="v">
                <p:oleObj spid="_x0000_s1027" name="Equation" r:id="rId5" imgW="152280" imgH="215640" progId="Equation.3">
                  <p:embed/>
                </p:oleObj>
              </mc:Choice>
              <mc:Fallback>
                <p:oleObj name="Equation" r:id="rId5" imgW="152280" imgH="215640" progId="Equation.3">
                  <p:embed/>
                  <p:pic>
                    <p:nvPicPr>
                      <p:cNvPr id="1741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400" y="5803900"/>
                        <a:ext cx="152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
          <p:cNvGrpSpPr/>
          <p:nvPr/>
        </p:nvGrpSpPr>
        <p:grpSpPr>
          <a:xfrm>
            <a:off x="2590800" y="4648200"/>
            <a:ext cx="2286000" cy="1739900"/>
            <a:chOff x="2590800" y="4648200"/>
            <a:chExt cx="2286000" cy="1739900"/>
          </a:xfrm>
        </p:grpSpPr>
        <p:grpSp>
          <p:nvGrpSpPr>
            <p:cNvPr id="17416" name="Group 8"/>
            <p:cNvGrpSpPr>
              <a:grpSpLocks/>
            </p:cNvGrpSpPr>
            <p:nvPr/>
          </p:nvGrpSpPr>
          <p:grpSpPr bwMode="auto">
            <a:xfrm>
              <a:off x="2590800" y="5105400"/>
              <a:ext cx="685800" cy="762000"/>
              <a:chOff x="432" y="3072"/>
              <a:chExt cx="432" cy="480"/>
            </a:xfrm>
          </p:grpSpPr>
          <p:sp>
            <p:nvSpPr>
              <p:cNvPr id="17414" name="Line 6"/>
              <p:cNvSpPr>
                <a:spLocks noChangeShapeType="1"/>
              </p:cNvSpPr>
              <p:nvPr/>
            </p:nvSpPr>
            <p:spPr bwMode="auto">
              <a:xfrm>
                <a:off x="432" y="3312"/>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15" name="Line 7"/>
              <p:cNvSpPr>
                <a:spLocks noChangeShapeType="1"/>
              </p:cNvSpPr>
              <p:nvPr/>
            </p:nvSpPr>
            <p:spPr bwMode="auto">
              <a:xfrm flipV="1">
                <a:off x="432" y="3072"/>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aphicFrame>
          <p:nvGraphicFramePr>
            <p:cNvPr id="17417" name="Object 9"/>
            <p:cNvGraphicFramePr>
              <a:graphicFrameLocks noChangeAspect="1"/>
            </p:cNvGraphicFramePr>
            <p:nvPr>
              <p:extLst>
                <p:ext uri="{D42A27DB-BD31-4B8C-83A1-F6EECF244321}">
                  <p14:modId xmlns:p14="http://schemas.microsoft.com/office/powerpoint/2010/main" val="1567853382"/>
                </p:ext>
              </p:extLst>
            </p:nvPr>
          </p:nvGraphicFramePr>
          <p:xfrm>
            <a:off x="3352800" y="4953000"/>
            <a:ext cx="203200" cy="215900"/>
          </p:xfrm>
          <a:graphic>
            <a:graphicData uri="http://schemas.openxmlformats.org/presentationml/2006/ole">
              <mc:AlternateContent xmlns:mc="http://schemas.openxmlformats.org/markup-compatibility/2006">
                <mc:Choice xmlns:v="urn:schemas-microsoft-com:vml" Requires="v">
                  <p:oleObj spid="_x0000_s1028" name="Equation" r:id="rId7" imgW="203040" imgH="215640" progId="Equation.3">
                    <p:embed/>
                  </p:oleObj>
                </mc:Choice>
                <mc:Fallback>
                  <p:oleObj name="Equation" r:id="rId7" imgW="203040" imgH="215640" progId="Equation.3">
                    <p:embed/>
                    <p:pic>
                      <p:nvPicPr>
                        <p:cNvPr id="1741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4953000"/>
                          <a:ext cx="203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422" name="Group 14"/>
            <p:cNvGrpSpPr>
              <a:grpSpLocks/>
            </p:cNvGrpSpPr>
            <p:nvPr/>
          </p:nvGrpSpPr>
          <p:grpSpPr bwMode="auto">
            <a:xfrm>
              <a:off x="3581400" y="4800600"/>
              <a:ext cx="838200" cy="457200"/>
              <a:chOff x="1056" y="3024"/>
              <a:chExt cx="528" cy="288"/>
            </a:xfrm>
          </p:grpSpPr>
          <p:sp>
            <p:nvSpPr>
              <p:cNvPr id="17419" name="Line 11"/>
              <p:cNvSpPr>
                <a:spLocks noChangeShapeType="1"/>
              </p:cNvSpPr>
              <p:nvPr/>
            </p:nvSpPr>
            <p:spPr bwMode="auto">
              <a:xfrm flipV="1">
                <a:off x="1056" y="3024"/>
                <a:ext cx="52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21" name="Line 13"/>
              <p:cNvSpPr>
                <a:spLocks noChangeShapeType="1"/>
              </p:cNvSpPr>
              <p:nvPr/>
            </p:nvSpPr>
            <p:spPr bwMode="auto">
              <a:xfrm>
                <a:off x="1056" y="3168"/>
                <a:ext cx="52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17423" name="Group 15"/>
            <p:cNvGrpSpPr>
              <a:grpSpLocks/>
            </p:cNvGrpSpPr>
            <p:nvPr/>
          </p:nvGrpSpPr>
          <p:grpSpPr bwMode="auto">
            <a:xfrm>
              <a:off x="3581400" y="5715000"/>
              <a:ext cx="838200" cy="457200"/>
              <a:chOff x="1056" y="3024"/>
              <a:chExt cx="528" cy="288"/>
            </a:xfrm>
          </p:grpSpPr>
          <p:sp>
            <p:nvSpPr>
              <p:cNvPr id="17424" name="Line 16"/>
              <p:cNvSpPr>
                <a:spLocks noChangeShapeType="1"/>
              </p:cNvSpPr>
              <p:nvPr/>
            </p:nvSpPr>
            <p:spPr bwMode="auto">
              <a:xfrm flipV="1">
                <a:off x="1056" y="3024"/>
                <a:ext cx="52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25" name="Line 17"/>
              <p:cNvSpPr>
                <a:spLocks noChangeShapeType="1"/>
              </p:cNvSpPr>
              <p:nvPr/>
            </p:nvSpPr>
            <p:spPr bwMode="auto">
              <a:xfrm>
                <a:off x="1056" y="3168"/>
                <a:ext cx="52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aphicFrame>
          <p:nvGraphicFramePr>
            <p:cNvPr id="17427" name="Object 19"/>
            <p:cNvGraphicFramePr>
              <a:graphicFrameLocks noChangeAspect="1"/>
            </p:cNvGraphicFramePr>
            <p:nvPr>
              <p:extLst>
                <p:ext uri="{D42A27DB-BD31-4B8C-83A1-F6EECF244321}">
                  <p14:modId xmlns:p14="http://schemas.microsoft.com/office/powerpoint/2010/main" val="3800352266"/>
                </p:ext>
              </p:extLst>
            </p:nvPr>
          </p:nvGraphicFramePr>
          <p:xfrm>
            <a:off x="4495800" y="5181600"/>
            <a:ext cx="330200" cy="215900"/>
          </p:xfrm>
          <a:graphic>
            <a:graphicData uri="http://schemas.openxmlformats.org/presentationml/2006/ole">
              <mc:AlternateContent xmlns:mc="http://schemas.openxmlformats.org/markup-compatibility/2006">
                <mc:Choice xmlns:v="urn:schemas-microsoft-com:vml" Requires="v">
                  <p:oleObj spid="_x0000_s1029" name="Equation" r:id="rId9" imgW="330120" imgH="215640" progId="Equation.3">
                    <p:embed/>
                  </p:oleObj>
                </mc:Choice>
                <mc:Fallback>
                  <p:oleObj name="Equation" r:id="rId9" imgW="330120" imgH="215640" progId="Equation.3">
                    <p:embed/>
                    <p:pic>
                      <p:nvPicPr>
                        <p:cNvPr id="17427"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5181600"/>
                          <a:ext cx="330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8" name="Object 20"/>
            <p:cNvGraphicFramePr>
              <a:graphicFrameLocks noChangeAspect="1"/>
            </p:cNvGraphicFramePr>
            <p:nvPr>
              <p:extLst>
                <p:ext uri="{D42A27DB-BD31-4B8C-83A1-F6EECF244321}">
                  <p14:modId xmlns:p14="http://schemas.microsoft.com/office/powerpoint/2010/main" val="814598999"/>
                </p:ext>
              </p:extLst>
            </p:nvPr>
          </p:nvGraphicFramePr>
          <p:xfrm>
            <a:off x="4495800" y="4648200"/>
            <a:ext cx="381000" cy="215900"/>
          </p:xfrm>
          <a:graphic>
            <a:graphicData uri="http://schemas.openxmlformats.org/presentationml/2006/ole">
              <mc:AlternateContent xmlns:mc="http://schemas.openxmlformats.org/markup-compatibility/2006">
                <mc:Choice xmlns:v="urn:schemas-microsoft-com:vml" Requires="v">
                  <p:oleObj spid="_x0000_s1030" name="Equation" r:id="rId11" imgW="380880" imgH="215640" progId="Equation.3">
                    <p:embed/>
                  </p:oleObj>
                </mc:Choice>
                <mc:Fallback>
                  <p:oleObj name="Equation" r:id="rId11" imgW="380880" imgH="215640" progId="Equation.3">
                    <p:embed/>
                    <p:pic>
                      <p:nvPicPr>
                        <p:cNvPr id="17428"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4648200"/>
                          <a:ext cx="3810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9" name="Object 21"/>
            <p:cNvGraphicFramePr>
              <a:graphicFrameLocks noChangeAspect="1"/>
            </p:cNvGraphicFramePr>
            <p:nvPr>
              <p:extLst>
                <p:ext uri="{D42A27DB-BD31-4B8C-83A1-F6EECF244321}">
                  <p14:modId xmlns:p14="http://schemas.microsoft.com/office/powerpoint/2010/main" val="2990196724"/>
                </p:ext>
              </p:extLst>
            </p:nvPr>
          </p:nvGraphicFramePr>
          <p:xfrm>
            <a:off x="4495800" y="5575300"/>
            <a:ext cx="330200" cy="215900"/>
          </p:xfrm>
          <a:graphic>
            <a:graphicData uri="http://schemas.openxmlformats.org/presentationml/2006/ole">
              <mc:AlternateContent xmlns:mc="http://schemas.openxmlformats.org/markup-compatibility/2006">
                <mc:Choice xmlns:v="urn:schemas-microsoft-com:vml" Requires="v">
                  <p:oleObj spid="_x0000_s1031" name="Equation" r:id="rId13" imgW="330120" imgH="215640" progId="Equation.3">
                    <p:embed/>
                  </p:oleObj>
                </mc:Choice>
                <mc:Fallback>
                  <p:oleObj name="Equation" r:id="rId13" imgW="330120" imgH="215640" progId="Equation.3">
                    <p:embed/>
                    <p:pic>
                      <p:nvPicPr>
                        <p:cNvPr id="17429"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5575300"/>
                          <a:ext cx="330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0" name="Object 22"/>
            <p:cNvGraphicFramePr>
              <a:graphicFrameLocks noChangeAspect="1"/>
            </p:cNvGraphicFramePr>
            <p:nvPr>
              <p:extLst>
                <p:ext uri="{D42A27DB-BD31-4B8C-83A1-F6EECF244321}">
                  <p14:modId xmlns:p14="http://schemas.microsoft.com/office/powerpoint/2010/main" val="651320"/>
                </p:ext>
              </p:extLst>
            </p:nvPr>
          </p:nvGraphicFramePr>
          <p:xfrm>
            <a:off x="4495800" y="6172200"/>
            <a:ext cx="330200" cy="215900"/>
          </p:xfrm>
          <a:graphic>
            <a:graphicData uri="http://schemas.openxmlformats.org/presentationml/2006/ole">
              <mc:AlternateContent xmlns:mc="http://schemas.openxmlformats.org/markup-compatibility/2006">
                <mc:Choice xmlns:v="urn:schemas-microsoft-com:vml" Requires="v">
                  <p:oleObj spid="_x0000_s1032" name="Equation" r:id="rId15" imgW="330120" imgH="215640" progId="Equation.3">
                    <p:embed/>
                  </p:oleObj>
                </mc:Choice>
                <mc:Fallback>
                  <p:oleObj name="Equation" r:id="rId15" imgW="330120" imgH="215640" progId="Equation.3">
                    <p:embed/>
                    <p:pic>
                      <p:nvPicPr>
                        <p:cNvPr id="1743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6172200"/>
                          <a:ext cx="330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432" name="Text Box 24"/>
          <p:cNvSpPr txBox="1">
            <a:spLocks noChangeArrowheads="1"/>
          </p:cNvSpPr>
          <p:nvPr/>
        </p:nvSpPr>
        <p:spPr bwMode="auto">
          <a:xfrm>
            <a:off x="5181600" y="47244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graphicFrame>
        <p:nvGraphicFramePr>
          <p:cNvPr id="17433" name="Object 25"/>
          <p:cNvGraphicFramePr>
            <a:graphicFrameLocks noChangeAspect="1"/>
          </p:cNvGraphicFramePr>
          <p:nvPr/>
        </p:nvGraphicFramePr>
        <p:xfrm>
          <a:off x="5486400" y="4724400"/>
          <a:ext cx="381000" cy="215900"/>
        </p:xfrm>
        <a:graphic>
          <a:graphicData uri="http://schemas.openxmlformats.org/presentationml/2006/ole">
            <mc:AlternateContent xmlns:mc="http://schemas.openxmlformats.org/markup-compatibility/2006">
              <mc:Choice xmlns:v="urn:schemas-microsoft-com:vml" Requires="v">
                <p:oleObj spid="_x0000_s1033" name="Equation" r:id="rId16" imgW="380880" imgH="215640" progId="Equation.3">
                  <p:embed/>
                </p:oleObj>
              </mc:Choice>
              <mc:Fallback>
                <p:oleObj name="Equation" r:id="rId16" imgW="380880" imgH="215640" progId="Equation.3">
                  <p:embed/>
                  <p:pic>
                    <p:nvPicPr>
                      <p:cNvPr id="17433"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4724400"/>
                        <a:ext cx="3810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5" name="Text Box 27"/>
          <p:cNvSpPr txBox="1">
            <a:spLocks noChangeArrowheads="1"/>
          </p:cNvSpPr>
          <p:nvPr/>
        </p:nvSpPr>
        <p:spPr bwMode="auto">
          <a:xfrm>
            <a:off x="5410200" y="4572000"/>
            <a:ext cx="3048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       </a:t>
            </a:r>
            <a:r>
              <a:rPr lang="en-US" altLang="en-US" sz="2000" dirty="0"/>
              <a:t>Is finest grain event type for two tosses</a:t>
            </a:r>
          </a:p>
          <a:p>
            <a:r>
              <a:rPr lang="en-US" altLang="en-US" sz="2400" dirty="0"/>
              <a:t>    </a:t>
            </a:r>
            <a:r>
              <a:rPr lang="en-US" altLang="en-US" sz="2000" dirty="0"/>
              <a:t>Is coarser grain event for two tosses</a:t>
            </a:r>
          </a:p>
          <a:p>
            <a:endParaRPr lang="en-US" altLang="en-US" sz="2000" dirty="0"/>
          </a:p>
        </p:txBody>
      </p:sp>
      <p:graphicFrame>
        <p:nvGraphicFramePr>
          <p:cNvPr id="17436" name="Object 28"/>
          <p:cNvGraphicFramePr>
            <a:graphicFrameLocks noChangeAspect="1"/>
          </p:cNvGraphicFramePr>
          <p:nvPr/>
        </p:nvGraphicFramePr>
        <p:xfrm>
          <a:off x="5486400" y="5334000"/>
          <a:ext cx="203200" cy="215900"/>
        </p:xfrm>
        <a:graphic>
          <a:graphicData uri="http://schemas.openxmlformats.org/presentationml/2006/ole">
            <mc:AlternateContent xmlns:mc="http://schemas.openxmlformats.org/markup-compatibility/2006">
              <mc:Choice xmlns:v="urn:schemas-microsoft-com:vml" Requires="v">
                <p:oleObj spid="_x0000_s1034" name="Equation" r:id="rId17" imgW="203040" imgH="215640" progId="Equation.3">
                  <p:embed/>
                </p:oleObj>
              </mc:Choice>
              <mc:Fallback>
                <p:oleObj name="Equation" r:id="rId17" imgW="203040" imgH="215640" progId="Equation.3">
                  <p:embed/>
                  <p:pic>
                    <p:nvPicPr>
                      <p:cNvPr id="17436"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5334000"/>
                        <a:ext cx="203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81741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Contingency Tables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524000" y="1397000"/>
              <a:ext cx="6096000" cy="2928239"/>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smtClean="0">
                                        <a:latin typeface="Cambria Math"/>
                                      </a:rPr>
                                      <m:t>𝑶</m:t>
                                    </m:r>
                                  </m:e>
                                  <m:sub>
                                    <m:r>
                                      <a:rPr lang="en-GB" smtClean="0">
                                        <a:latin typeface="Cambria Math"/>
                                      </a:rPr>
                                      <m:t>𝒊</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smtClean="0">
                                        <a:latin typeface="Cambria Math"/>
                                      </a:rPr>
                                      <m:t>𝑬</m:t>
                                    </m:r>
                                  </m:e>
                                  <m:sub>
                                    <m:r>
                                      <a:rPr lang="en-GB" smtClean="0">
                                        <a:latin typeface="Cambria Math"/>
                                      </a:rPr>
                                      <m:t>𝒊</m:t>
                                    </m:r>
                                  </m:sub>
                                </m:sSub>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Sup>
                                      <m:sSubSupPr>
                                        <m:ctrlPr>
                                          <a:rPr lang="en-GB" i="1" smtClean="0">
                                            <a:latin typeface="Cambria Math" panose="02040503050406030204" pitchFamily="18" charset="0"/>
                                          </a:rPr>
                                        </m:ctrlPr>
                                      </m:sSubSupPr>
                                      <m:e>
                                        <m:r>
                                          <a:rPr lang="en-GB" smtClean="0">
                                            <a:latin typeface="Cambria Math"/>
                                          </a:rPr>
                                          <m:t>𝑶</m:t>
                                        </m:r>
                                      </m:e>
                                      <m:sub>
                                        <m:r>
                                          <a:rPr lang="en-GB" smtClean="0">
                                            <a:latin typeface="Cambria Math"/>
                                          </a:rPr>
                                          <m:t>𝒊</m:t>
                                        </m:r>
                                      </m:sub>
                                      <m:sup>
                                        <m:r>
                                          <a:rPr lang="en-GB" smtClean="0">
                                            <a:latin typeface="Cambria Math"/>
                                          </a:rPr>
                                          <m:t>𝟐</m:t>
                                        </m:r>
                                      </m:sup>
                                    </m:sSubSup>
                                  </m:num>
                                  <m:den>
                                    <m:sSub>
                                      <m:sSubPr>
                                        <m:ctrlPr>
                                          <a:rPr lang="en-GB" b="1" i="1" smtClean="0">
                                            <a:latin typeface="Cambria Math" panose="02040503050406030204" pitchFamily="18" charset="0"/>
                                          </a:rPr>
                                        </m:ctrlPr>
                                      </m:sSubPr>
                                      <m:e>
                                        <m:r>
                                          <a:rPr lang="en-GB" b="1" i="1" smtClean="0">
                                            <a:latin typeface="Cambria Math"/>
                                          </a:rPr>
                                          <m:t>𝑬</m:t>
                                        </m:r>
                                      </m:e>
                                      <m:sub>
                                        <m:r>
                                          <a:rPr lang="en-GB" b="1" i="1" smtClean="0">
                                            <a:latin typeface="Cambria Math"/>
                                          </a:rPr>
                                          <m:t>𝒊</m:t>
                                        </m:r>
                                      </m:sub>
                                    </m:sSub>
                                  </m:den>
                                </m:f>
                              </m:oMath>
                            </m:oMathPara>
                          </a14:m>
                          <a:endParaRPr lang="en-GB" dirty="0"/>
                        </a:p>
                      </a:txBody>
                      <a:tcPr/>
                    </a:tc>
                    <a:extLst>
                      <a:ext uri="{0D108BD9-81ED-4DB2-BD59-A6C34878D82A}">
                        <a16:rowId xmlns:a16="http://schemas.microsoft.com/office/drawing/2014/main" val="10000"/>
                      </a:ext>
                    </a:extLst>
                  </a:tr>
                  <a:tr h="370840">
                    <a:tc>
                      <a:txBody>
                        <a:bodyPr/>
                        <a:lstStyle/>
                        <a:p>
                          <a:r>
                            <a:rPr lang="en-GB" dirty="0"/>
                            <a:t>18</a:t>
                          </a:r>
                        </a:p>
                      </a:txBody>
                      <a:tcPr/>
                    </a:tc>
                    <a:tc>
                      <a:txBody>
                        <a:bodyPr/>
                        <a:lstStyle/>
                        <a:p>
                          <a:r>
                            <a:rPr lang="en-GB" dirty="0"/>
                            <a:t>18.33</a:t>
                          </a:r>
                        </a:p>
                      </a:txBody>
                      <a:tcPr/>
                    </a:tc>
                    <a:tc>
                      <a:txBody>
                        <a:bodyPr/>
                        <a:lstStyle/>
                        <a:p>
                          <a:r>
                            <a:rPr lang="en-GB" dirty="0"/>
                            <a:t>17.676</a:t>
                          </a:r>
                        </a:p>
                      </a:txBody>
                      <a:tcPr/>
                    </a:tc>
                    <a:extLst>
                      <a:ext uri="{0D108BD9-81ED-4DB2-BD59-A6C34878D82A}">
                        <a16:rowId xmlns:a16="http://schemas.microsoft.com/office/drawing/2014/main" val="10001"/>
                      </a:ext>
                    </a:extLst>
                  </a:tr>
                  <a:tr h="370840">
                    <a:tc>
                      <a:txBody>
                        <a:bodyPr/>
                        <a:lstStyle/>
                        <a:p>
                          <a:r>
                            <a:rPr lang="en-GB" dirty="0"/>
                            <a:t>12</a:t>
                          </a:r>
                        </a:p>
                      </a:txBody>
                      <a:tcPr/>
                    </a:tc>
                    <a:tc>
                      <a:txBody>
                        <a:bodyPr/>
                        <a:lstStyle/>
                        <a:p>
                          <a:r>
                            <a:rPr lang="en-GB" dirty="0"/>
                            <a:t>10.00</a:t>
                          </a:r>
                        </a:p>
                      </a:txBody>
                      <a:tcPr/>
                    </a:tc>
                    <a:tc>
                      <a:txBody>
                        <a:bodyPr/>
                        <a:lstStyle/>
                        <a:p>
                          <a:r>
                            <a:rPr lang="en-GB" dirty="0"/>
                            <a:t>14.4</a:t>
                          </a:r>
                        </a:p>
                      </a:txBody>
                      <a:tcPr/>
                    </a:tc>
                    <a:extLst>
                      <a:ext uri="{0D108BD9-81ED-4DB2-BD59-A6C34878D82A}">
                        <a16:rowId xmlns:a16="http://schemas.microsoft.com/office/drawing/2014/main" val="10002"/>
                      </a:ext>
                    </a:extLst>
                  </a:tr>
                  <a:tr h="370840">
                    <a:tc>
                      <a:txBody>
                        <a:bodyPr/>
                        <a:lstStyle/>
                        <a:p>
                          <a:r>
                            <a:rPr lang="en-GB" dirty="0"/>
                            <a:t>20</a:t>
                          </a:r>
                        </a:p>
                      </a:txBody>
                      <a:tcPr/>
                    </a:tc>
                    <a:tc>
                      <a:txBody>
                        <a:bodyPr/>
                        <a:lstStyle/>
                        <a:p>
                          <a:r>
                            <a:rPr lang="en-GB" dirty="0"/>
                            <a:t>21.67</a:t>
                          </a:r>
                        </a:p>
                      </a:txBody>
                      <a:tcPr/>
                    </a:tc>
                    <a:tc>
                      <a:txBody>
                        <a:bodyPr/>
                        <a:lstStyle/>
                        <a:p>
                          <a:r>
                            <a:rPr lang="en-GB" dirty="0"/>
                            <a:t>18.46</a:t>
                          </a:r>
                        </a:p>
                      </a:txBody>
                      <a:tcPr/>
                    </a:tc>
                    <a:extLst>
                      <a:ext uri="{0D108BD9-81ED-4DB2-BD59-A6C34878D82A}">
                        <a16:rowId xmlns:a16="http://schemas.microsoft.com/office/drawing/2014/main" val="10003"/>
                      </a:ext>
                    </a:extLst>
                  </a:tr>
                  <a:tr h="370840">
                    <a:tc>
                      <a:txBody>
                        <a:bodyPr/>
                        <a:lstStyle/>
                        <a:p>
                          <a:r>
                            <a:rPr lang="en-GB" dirty="0"/>
                            <a:t>26</a:t>
                          </a:r>
                        </a:p>
                      </a:txBody>
                      <a:tcPr/>
                    </a:tc>
                    <a:tc>
                      <a:txBody>
                        <a:bodyPr/>
                        <a:lstStyle/>
                        <a:p>
                          <a:r>
                            <a:rPr lang="en-GB" dirty="0"/>
                            <a:t>25.67</a:t>
                          </a:r>
                        </a:p>
                      </a:txBody>
                      <a:tcPr/>
                    </a:tc>
                    <a:tc>
                      <a:txBody>
                        <a:bodyPr/>
                        <a:lstStyle/>
                        <a:p>
                          <a:r>
                            <a:rPr lang="en-GB" dirty="0"/>
                            <a:t>26.334</a:t>
                          </a:r>
                        </a:p>
                      </a:txBody>
                      <a:tcPr/>
                    </a:tc>
                    <a:extLst>
                      <a:ext uri="{0D108BD9-81ED-4DB2-BD59-A6C34878D82A}">
                        <a16:rowId xmlns:a16="http://schemas.microsoft.com/office/drawing/2014/main" val="10004"/>
                      </a:ext>
                    </a:extLst>
                  </a:tr>
                  <a:tr h="370840">
                    <a:tc>
                      <a:txBody>
                        <a:bodyPr/>
                        <a:lstStyle/>
                        <a:p>
                          <a:r>
                            <a:rPr lang="en-GB" dirty="0"/>
                            <a:t>12</a:t>
                          </a:r>
                        </a:p>
                      </a:txBody>
                      <a:tcPr/>
                    </a:tc>
                    <a:tc>
                      <a:txBody>
                        <a:bodyPr/>
                        <a:lstStyle/>
                        <a:p>
                          <a:r>
                            <a:rPr lang="en-GB" dirty="0"/>
                            <a:t>14.00</a:t>
                          </a:r>
                        </a:p>
                      </a:txBody>
                      <a:tcPr/>
                    </a:tc>
                    <a:tc>
                      <a:txBody>
                        <a:bodyPr/>
                        <a:lstStyle/>
                        <a:p>
                          <a:r>
                            <a:rPr lang="en-GB" dirty="0"/>
                            <a:t>10.286</a:t>
                          </a:r>
                        </a:p>
                      </a:txBody>
                      <a:tcPr/>
                    </a:tc>
                    <a:extLst>
                      <a:ext uri="{0D108BD9-81ED-4DB2-BD59-A6C34878D82A}">
                        <a16:rowId xmlns:a16="http://schemas.microsoft.com/office/drawing/2014/main" val="10005"/>
                      </a:ext>
                    </a:extLst>
                  </a:tr>
                  <a:tr h="370840">
                    <a:tc>
                      <a:txBody>
                        <a:bodyPr/>
                        <a:lstStyle/>
                        <a:p>
                          <a:r>
                            <a:rPr lang="en-GB" dirty="0"/>
                            <a:t>32</a:t>
                          </a:r>
                        </a:p>
                      </a:txBody>
                      <a:tcPr/>
                    </a:tc>
                    <a:tc>
                      <a:txBody>
                        <a:bodyPr/>
                        <a:lstStyle/>
                        <a:p>
                          <a:r>
                            <a:rPr lang="en-GB" dirty="0"/>
                            <a:t>30.33</a:t>
                          </a:r>
                        </a:p>
                      </a:txBody>
                      <a:tcPr/>
                    </a:tc>
                    <a:tc>
                      <a:txBody>
                        <a:bodyPr/>
                        <a:lstStyle/>
                        <a:p>
                          <a:r>
                            <a:rPr lang="en-GB" dirty="0"/>
                            <a:t>33.76</a:t>
                          </a:r>
                        </a:p>
                      </a:txBody>
                      <a:tcPr/>
                    </a:tc>
                    <a:extLst>
                      <a:ext uri="{0D108BD9-81ED-4DB2-BD59-A6C34878D82A}">
                        <a16:rowId xmlns:a16="http://schemas.microsoft.com/office/drawing/2014/main" val="1000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3041990273"/>
                  </p:ext>
                </p:extLst>
              </p:nvPr>
            </p:nvGraphicFramePr>
            <p:xfrm>
              <a:off x="1524000" y="1397000"/>
              <a:ext cx="6096000" cy="2928239"/>
            </p:xfrm>
            <a:graphic>
              <a:graphicData uri="http://schemas.openxmlformats.org/drawingml/2006/table">
                <a:tbl>
                  <a:tblPr firstRow="1" bandRow="1">
                    <a:tableStyleId>{073A0DAA-6AF3-43AB-8588-CEC1D06C72B9}</a:tableStyleId>
                  </a:tblPr>
                  <a:tblGrid>
                    <a:gridCol w="2032000"/>
                    <a:gridCol w="2032000"/>
                    <a:gridCol w="2032000"/>
                  </a:tblGrid>
                  <a:tr h="703199">
                    <a:tc>
                      <a:txBody>
                        <a:bodyPr/>
                        <a:lstStyle/>
                        <a:p>
                          <a:endParaRPr lang="en-US"/>
                        </a:p>
                      </a:txBody>
                      <a:tcPr>
                        <a:blipFill rotWithShape="1">
                          <a:blip r:embed="rId2"/>
                          <a:stretch>
                            <a:fillRect r="-200300" b="-327586"/>
                          </a:stretch>
                        </a:blipFill>
                      </a:tcPr>
                    </a:tc>
                    <a:tc>
                      <a:txBody>
                        <a:bodyPr/>
                        <a:lstStyle/>
                        <a:p>
                          <a:endParaRPr lang="en-US"/>
                        </a:p>
                      </a:txBody>
                      <a:tcPr>
                        <a:blipFill rotWithShape="1">
                          <a:blip r:embed="rId2"/>
                          <a:stretch>
                            <a:fillRect l="-99701" r="-99701" b="-327586"/>
                          </a:stretch>
                        </a:blipFill>
                      </a:tcPr>
                    </a:tc>
                    <a:tc>
                      <a:txBody>
                        <a:bodyPr/>
                        <a:lstStyle/>
                        <a:p>
                          <a:endParaRPr lang="en-US"/>
                        </a:p>
                      </a:txBody>
                      <a:tcPr>
                        <a:blipFill rotWithShape="1">
                          <a:blip r:embed="rId2"/>
                          <a:stretch>
                            <a:fillRect l="-200300" b="-327586"/>
                          </a:stretch>
                        </a:blipFill>
                      </a:tcPr>
                    </a:tc>
                  </a:tr>
                  <a:tr h="370840">
                    <a:tc>
                      <a:txBody>
                        <a:bodyPr/>
                        <a:lstStyle/>
                        <a:p>
                          <a:r>
                            <a:rPr lang="en-GB" dirty="0" smtClean="0"/>
                            <a:t>18</a:t>
                          </a:r>
                          <a:endParaRPr lang="en-GB" dirty="0"/>
                        </a:p>
                      </a:txBody>
                      <a:tcPr/>
                    </a:tc>
                    <a:tc>
                      <a:txBody>
                        <a:bodyPr/>
                        <a:lstStyle/>
                        <a:p>
                          <a:r>
                            <a:rPr lang="en-GB" dirty="0" smtClean="0"/>
                            <a:t>18.33</a:t>
                          </a:r>
                          <a:endParaRPr lang="en-GB" dirty="0"/>
                        </a:p>
                      </a:txBody>
                      <a:tcPr/>
                    </a:tc>
                    <a:tc>
                      <a:txBody>
                        <a:bodyPr/>
                        <a:lstStyle/>
                        <a:p>
                          <a:r>
                            <a:rPr lang="en-GB" dirty="0" smtClean="0"/>
                            <a:t>17.676</a:t>
                          </a:r>
                          <a:endParaRPr lang="en-GB" dirty="0"/>
                        </a:p>
                      </a:txBody>
                      <a:tcPr/>
                    </a:tc>
                  </a:tr>
                  <a:tr h="370840">
                    <a:tc>
                      <a:txBody>
                        <a:bodyPr/>
                        <a:lstStyle/>
                        <a:p>
                          <a:r>
                            <a:rPr lang="en-GB" dirty="0" smtClean="0"/>
                            <a:t>12</a:t>
                          </a:r>
                          <a:endParaRPr lang="en-GB" dirty="0"/>
                        </a:p>
                      </a:txBody>
                      <a:tcPr/>
                    </a:tc>
                    <a:tc>
                      <a:txBody>
                        <a:bodyPr/>
                        <a:lstStyle/>
                        <a:p>
                          <a:r>
                            <a:rPr lang="en-GB" dirty="0" smtClean="0"/>
                            <a:t>10.00</a:t>
                          </a:r>
                          <a:endParaRPr lang="en-GB" dirty="0"/>
                        </a:p>
                      </a:txBody>
                      <a:tcPr/>
                    </a:tc>
                    <a:tc>
                      <a:txBody>
                        <a:bodyPr/>
                        <a:lstStyle/>
                        <a:p>
                          <a:r>
                            <a:rPr lang="en-GB" dirty="0" smtClean="0"/>
                            <a:t>14.4</a:t>
                          </a:r>
                          <a:endParaRPr lang="en-GB" dirty="0"/>
                        </a:p>
                      </a:txBody>
                      <a:tcPr/>
                    </a:tc>
                  </a:tr>
                  <a:tr h="370840">
                    <a:tc>
                      <a:txBody>
                        <a:bodyPr/>
                        <a:lstStyle/>
                        <a:p>
                          <a:r>
                            <a:rPr lang="en-GB" dirty="0" smtClean="0"/>
                            <a:t>20</a:t>
                          </a:r>
                          <a:endParaRPr lang="en-GB" dirty="0"/>
                        </a:p>
                      </a:txBody>
                      <a:tcPr/>
                    </a:tc>
                    <a:tc>
                      <a:txBody>
                        <a:bodyPr/>
                        <a:lstStyle/>
                        <a:p>
                          <a:r>
                            <a:rPr lang="en-GB" dirty="0" smtClean="0"/>
                            <a:t>21.67</a:t>
                          </a:r>
                          <a:endParaRPr lang="en-GB" dirty="0"/>
                        </a:p>
                      </a:txBody>
                      <a:tcPr/>
                    </a:tc>
                    <a:tc>
                      <a:txBody>
                        <a:bodyPr/>
                        <a:lstStyle/>
                        <a:p>
                          <a:r>
                            <a:rPr lang="en-GB" dirty="0" smtClean="0"/>
                            <a:t>18.46</a:t>
                          </a:r>
                          <a:endParaRPr lang="en-GB" dirty="0"/>
                        </a:p>
                      </a:txBody>
                      <a:tcPr/>
                    </a:tc>
                  </a:tr>
                  <a:tr h="370840">
                    <a:tc>
                      <a:txBody>
                        <a:bodyPr/>
                        <a:lstStyle/>
                        <a:p>
                          <a:r>
                            <a:rPr lang="en-GB" dirty="0" smtClean="0"/>
                            <a:t>26</a:t>
                          </a:r>
                          <a:endParaRPr lang="en-GB" dirty="0"/>
                        </a:p>
                      </a:txBody>
                      <a:tcPr/>
                    </a:tc>
                    <a:tc>
                      <a:txBody>
                        <a:bodyPr/>
                        <a:lstStyle/>
                        <a:p>
                          <a:r>
                            <a:rPr lang="en-GB" dirty="0" smtClean="0"/>
                            <a:t>25.67</a:t>
                          </a:r>
                          <a:endParaRPr lang="en-GB" dirty="0"/>
                        </a:p>
                      </a:txBody>
                      <a:tcPr/>
                    </a:tc>
                    <a:tc>
                      <a:txBody>
                        <a:bodyPr/>
                        <a:lstStyle/>
                        <a:p>
                          <a:r>
                            <a:rPr lang="en-GB" dirty="0" smtClean="0"/>
                            <a:t>26.334</a:t>
                          </a:r>
                          <a:endParaRPr lang="en-GB" dirty="0"/>
                        </a:p>
                      </a:txBody>
                      <a:tcPr/>
                    </a:tc>
                  </a:tr>
                  <a:tr h="370840">
                    <a:tc>
                      <a:txBody>
                        <a:bodyPr/>
                        <a:lstStyle/>
                        <a:p>
                          <a:r>
                            <a:rPr lang="en-GB" dirty="0" smtClean="0"/>
                            <a:t>12</a:t>
                          </a:r>
                          <a:endParaRPr lang="en-GB" dirty="0"/>
                        </a:p>
                      </a:txBody>
                      <a:tcPr/>
                    </a:tc>
                    <a:tc>
                      <a:txBody>
                        <a:bodyPr/>
                        <a:lstStyle/>
                        <a:p>
                          <a:r>
                            <a:rPr lang="en-GB" dirty="0" smtClean="0"/>
                            <a:t>14.00</a:t>
                          </a:r>
                          <a:endParaRPr lang="en-GB" dirty="0"/>
                        </a:p>
                      </a:txBody>
                      <a:tcPr/>
                    </a:tc>
                    <a:tc>
                      <a:txBody>
                        <a:bodyPr/>
                        <a:lstStyle/>
                        <a:p>
                          <a:r>
                            <a:rPr lang="en-GB" dirty="0" smtClean="0"/>
                            <a:t>10.286</a:t>
                          </a:r>
                          <a:endParaRPr lang="en-GB" dirty="0"/>
                        </a:p>
                      </a:txBody>
                      <a:tcPr/>
                    </a:tc>
                  </a:tr>
                  <a:tr h="370840">
                    <a:tc>
                      <a:txBody>
                        <a:bodyPr/>
                        <a:lstStyle/>
                        <a:p>
                          <a:r>
                            <a:rPr lang="en-GB" dirty="0" smtClean="0"/>
                            <a:t>32</a:t>
                          </a:r>
                          <a:endParaRPr lang="en-GB" dirty="0"/>
                        </a:p>
                      </a:txBody>
                      <a:tcPr/>
                    </a:tc>
                    <a:tc>
                      <a:txBody>
                        <a:bodyPr/>
                        <a:lstStyle/>
                        <a:p>
                          <a:r>
                            <a:rPr lang="en-GB" dirty="0" smtClean="0"/>
                            <a:t>30.33</a:t>
                          </a:r>
                          <a:endParaRPr lang="en-GB" dirty="0"/>
                        </a:p>
                      </a:txBody>
                      <a:tcPr/>
                    </a:tc>
                    <a:tc>
                      <a:txBody>
                        <a:bodyPr/>
                        <a:lstStyle/>
                        <a:p>
                          <a:r>
                            <a:rPr lang="en-GB" dirty="0" smtClean="0"/>
                            <a:t>33.76</a:t>
                          </a:r>
                          <a:endParaRPr lang="en-GB" dirty="0"/>
                        </a:p>
                      </a:txBody>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1475656" y="4581128"/>
                <a:ext cx="6768752" cy="1758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2</m:t>
                          </m:r>
                        </m:sup>
                      </m:sSup>
                      <m:r>
                        <a:rPr lang="en-GB" b="0" i="1" smtClean="0">
                          <a:latin typeface="Cambria Math" panose="02040503050406030204" pitchFamily="18" charset="0"/>
                        </a:rPr>
                        <m:t>=120.916−120=0.916</m:t>
                      </m:r>
                    </m:oMath>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𝜒</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=5.991</m:t>
                      </m:r>
                    </m:oMath>
                  </m:oMathPara>
                </a14:m>
                <a:endParaRPr lang="en-GB" dirty="0"/>
              </a:p>
              <a:p>
                <a:endParaRPr lang="en-GB" dirty="0"/>
              </a:p>
              <a:p>
                <a:r>
                  <a:rPr lang="en-GB" dirty="0"/>
                  <a:t>0.916 &lt; 5.991 so do not reject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a:t>
                </a:r>
              </a:p>
              <a:p>
                <a:r>
                  <a:rPr lang="en-GB" dirty="0"/>
                  <a:t>Insufficient evidence to suggest an association between school and grade of pass – the two are independent.</a:t>
                </a:r>
              </a:p>
            </p:txBody>
          </p:sp>
        </mc:Choice>
        <mc:Fallback xmlns="">
          <p:sp>
            <p:nvSpPr>
              <p:cNvPr id="9" name="TextBox 8"/>
              <p:cNvSpPr txBox="1">
                <a:spLocks noRot="1" noChangeAspect="1" noMove="1" noResize="1" noEditPoints="1" noAdjustHandles="1" noChangeArrowheads="1" noChangeShapeType="1" noTextEdit="1"/>
              </p:cNvSpPr>
              <p:nvPr/>
            </p:nvSpPr>
            <p:spPr>
              <a:xfrm>
                <a:off x="1475656" y="4581128"/>
                <a:ext cx="6768752" cy="1758045"/>
              </a:xfrm>
              <a:prstGeom prst="rect">
                <a:avLst/>
              </a:prstGeom>
              <a:blipFill rotWithShape="0">
                <a:blip r:embed="rId3"/>
                <a:stretch>
                  <a:fillRect l="-721" b="-4498"/>
                </a:stretch>
              </a:blipFill>
            </p:spPr>
            <p:txBody>
              <a:bodyPr/>
              <a:lstStyle/>
              <a:p>
                <a:r>
                  <a:rPr lang="en-GB">
                    <a:noFill/>
                  </a:rPr>
                  <a:t> </a:t>
                </a:r>
              </a:p>
            </p:txBody>
          </p:sp>
        </mc:Fallback>
      </mc:AlternateContent>
      <p:sp>
        <p:nvSpPr>
          <p:cNvPr id="10" name="Rectangle 9"/>
          <p:cNvSpPr/>
          <p:nvPr/>
        </p:nvSpPr>
        <p:spPr>
          <a:xfrm>
            <a:off x="3995936" y="4564841"/>
            <a:ext cx="2448272" cy="3043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1" name="Rectangle 10"/>
          <p:cNvSpPr/>
          <p:nvPr/>
        </p:nvSpPr>
        <p:spPr>
          <a:xfrm>
            <a:off x="3995936" y="4885447"/>
            <a:ext cx="2448272" cy="3043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12" name="Rectangle 11"/>
          <p:cNvSpPr/>
          <p:nvPr/>
        </p:nvSpPr>
        <p:spPr>
          <a:xfrm>
            <a:off x="1582138" y="5460150"/>
            <a:ext cx="6374238" cy="8953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260</a:t>
            </a:fld>
            <a:endParaRPr lang="en-GB"/>
          </a:p>
        </p:txBody>
      </p:sp>
    </p:spTree>
    <p:extLst>
      <p:ext uri="{BB962C8B-B14F-4D97-AF65-F5344CB8AC3E}">
        <p14:creationId xmlns:p14="http://schemas.microsoft.com/office/powerpoint/2010/main" val="1161135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1" grpId="0" animBg="1"/>
      <p:bldP spid="1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3074"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 name="Picture 4"/>
          <p:cNvPicPr>
            <a:picLocks noChangeAspect="1"/>
          </p:cNvPicPr>
          <p:nvPr/>
        </p:nvPicPr>
        <p:blipFill>
          <a:blip r:embed="rId2"/>
          <a:stretch>
            <a:fillRect/>
          </a:stretch>
        </p:blipFill>
        <p:spPr>
          <a:xfrm>
            <a:off x="395536" y="1201826"/>
            <a:ext cx="6492205" cy="2849097"/>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tretch>
            <a:fillRect/>
          </a:stretch>
        </p:blipFill>
        <p:spPr>
          <a:xfrm>
            <a:off x="107504" y="4447597"/>
            <a:ext cx="4320480" cy="1167109"/>
          </a:xfrm>
          <a:prstGeom prst="rect">
            <a:avLst/>
          </a:prstGeom>
        </p:spPr>
      </p:pic>
      <p:pic>
        <p:nvPicPr>
          <p:cNvPr id="8" name="Picture 7"/>
          <p:cNvPicPr>
            <a:picLocks noChangeAspect="1"/>
          </p:cNvPicPr>
          <p:nvPr/>
        </p:nvPicPr>
        <p:blipFill>
          <a:blip r:embed="rId4"/>
          <a:stretch>
            <a:fillRect/>
          </a:stretch>
        </p:blipFill>
        <p:spPr>
          <a:xfrm>
            <a:off x="4534778" y="4221088"/>
            <a:ext cx="4503703" cy="2397012"/>
          </a:xfrm>
          <a:prstGeom prst="rect">
            <a:avLst/>
          </a:prstGeom>
        </p:spPr>
      </p:pic>
      <p:sp>
        <p:nvSpPr>
          <p:cNvPr id="9" name="Rectangle 8"/>
          <p:cNvSpPr/>
          <p:nvPr/>
        </p:nvSpPr>
        <p:spPr>
          <a:xfrm>
            <a:off x="107504" y="4149080"/>
            <a:ext cx="8930976" cy="2520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9795D-D604-4FDF-8423-F18479360549}" type="slidenum">
              <a:rPr lang="en-GB" smtClean="0"/>
              <a:pPr/>
              <a:t>261</a:t>
            </a:fld>
            <a:endParaRPr lang="en-GB"/>
          </a:p>
        </p:txBody>
      </p:sp>
    </p:spTree>
    <p:extLst>
      <p:ext uri="{BB962C8B-B14F-4D97-AF65-F5344CB8AC3E}">
        <p14:creationId xmlns:p14="http://schemas.microsoft.com/office/powerpoint/2010/main" val="4192218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9"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Tree>
    <p:extLst>
      <p:ext uri="{BB962C8B-B14F-4D97-AF65-F5344CB8AC3E}">
        <p14:creationId xmlns:p14="http://schemas.microsoft.com/office/powerpoint/2010/main" val="5901860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Introduction to statistical Methods</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IN" dirty="0"/>
              <a:t>Introduction to Statistical Methods</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Hypothesis Testing</a:t>
            </a:r>
          </a:p>
        </p:txBody>
      </p:sp>
    </p:spTree>
    <p:extLst>
      <p:ext uri="{BB962C8B-B14F-4D97-AF65-F5344CB8AC3E}">
        <p14:creationId xmlns:p14="http://schemas.microsoft.com/office/powerpoint/2010/main" val="17771386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nymag.com/news/features/squirrels140127_2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980728"/>
            <a:ext cx="864096" cy="12961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What is Hypothesis Testing?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70" name="TextBox 69"/>
          <p:cNvSpPr txBox="1"/>
          <p:nvPr/>
        </p:nvSpPr>
        <p:spPr>
          <a:xfrm>
            <a:off x="323528" y="764704"/>
            <a:ext cx="8568952" cy="338554"/>
          </a:xfrm>
          <a:prstGeom prst="rect">
            <a:avLst/>
          </a:prstGeom>
          <a:noFill/>
        </p:spPr>
        <p:txBody>
          <a:bodyPr wrap="square" rtlCol="0">
            <a:spAutoFit/>
          </a:bodyPr>
          <a:lstStyle/>
          <a:p>
            <a:r>
              <a:rPr lang="en-GB" sz="1600" dirty="0"/>
              <a:t>To get a flavour of hypothesis testing, discuss how you would approach the following problem:</a:t>
            </a:r>
          </a:p>
        </p:txBody>
      </p:sp>
      <p:sp>
        <p:nvSpPr>
          <p:cNvPr id="71" name="TextBox 70"/>
          <p:cNvSpPr txBox="1"/>
          <p:nvPr/>
        </p:nvSpPr>
        <p:spPr>
          <a:xfrm>
            <a:off x="305690" y="1298989"/>
            <a:ext cx="7506670" cy="877163"/>
          </a:xfrm>
          <a:prstGeom prst="rect">
            <a:avLst/>
          </a:prstGeom>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GB" sz="1700" dirty="0"/>
              <a:t>In 2013 in Richmond park, whenever I went on an hour long stroll, I saw on average 10 squirrels. I want to establish whether now in 2014, the rate of squirrels I see has increased. I need to ensure any result I get is </a:t>
            </a:r>
            <a:r>
              <a:rPr lang="en-GB" sz="1700" b="1" dirty="0"/>
              <a:t>statistically significant</a:t>
            </a:r>
            <a:r>
              <a:rPr lang="en-GB" sz="1700" dirty="0"/>
              <a:t>.</a:t>
            </a:r>
          </a:p>
        </p:txBody>
      </p:sp>
      <p:sp>
        <p:nvSpPr>
          <p:cNvPr id="72" name="TextBox 71"/>
          <p:cNvSpPr txBox="1"/>
          <p:nvPr/>
        </p:nvSpPr>
        <p:spPr>
          <a:xfrm>
            <a:off x="344418" y="2420888"/>
            <a:ext cx="3507502" cy="3816429"/>
          </a:xfrm>
          <a:prstGeom prst="rect">
            <a:avLst/>
          </a:prstGeom>
          <a:noFill/>
        </p:spPr>
        <p:txBody>
          <a:bodyPr wrap="square" rtlCol="0">
            <a:spAutoFit/>
          </a:bodyPr>
          <a:lstStyle/>
          <a:p>
            <a:pPr marL="342900" indent="-342900">
              <a:buAutoNum type="arabicPeriod"/>
            </a:pPr>
            <a:r>
              <a:rPr lang="en-GB" sz="1600" dirty="0"/>
              <a:t>Go on a stroll one day in 2014 and count the number of squirrels I see. Suppose I saw 15 squirrels.</a:t>
            </a:r>
          </a:p>
          <a:p>
            <a:pPr marL="342900" indent="-342900">
              <a:buAutoNum type="arabicPeriod"/>
            </a:pPr>
            <a:r>
              <a:rPr lang="en-GB" sz="1600" dirty="0"/>
              <a:t>If I were to assume that the rate at which I see squirrels hasn’t changed, I would calculate the probability that I would see 15 squirrels or more (using a Poisson Distribution).</a:t>
            </a:r>
          </a:p>
          <a:p>
            <a:pPr marL="342900" indent="-342900">
              <a:buAutoNum type="arabicPeriod"/>
            </a:pPr>
            <a:r>
              <a:rPr lang="en-GB" sz="1600" dirty="0"/>
              <a:t>If this probability of seeing at least 15 squirrels by chance is sufficiently low (say less than 5%), I conclude that the rate at which squirrels appear has increased.</a:t>
            </a:r>
          </a:p>
          <a:p>
            <a:pPr marL="342900" indent="-342900">
              <a:buAutoNum type="arabicPeriod"/>
            </a:pPr>
            <a:endParaRPr lang="en-GB" dirty="0"/>
          </a:p>
        </p:txBody>
      </p:sp>
      <mc:AlternateContent xmlns:mc="http://schemas.openxmlformats.org/markup-compatibility/2006" xmlns:a14="http://schemas.microsoft.com/office/drawing/2010/main">
        <mc:Choice Requires="a14">
          <p:sp>
            <p:nvSpPr>
              <p:cNvPr id="73" name="TextBox 72"/>
              <p:cNvSpPr txBox="1"/>
              <p:nvPr/>
            </p:nvSpPr>
            <p:spPr>
              <a:xfrm>
                <a:off x="4657367" y="2301872"/>
                <a:ext cx="4235113" cy="287771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dirty="0">
                    <a:latin typeface="Wingdings" panose="05000000000000000000" pitchFamily="2" charset="2"/>
                  </a:rPr>
                  <a:t>!</a:t>
                </a:r>
                <a:r>
                  <a:rPr lang="en-GB" sz="1400" dirty="0"/>
                  <a:t> A hypothesis is a statement made about the value of a </a:t>
                </a:r>
                <a:r>
                  <a:rPr lang="en-GB" sz="1400" b="1" dirty="0"/>
                  <a:t>population parameter</a:t>
                </a:r>
                <a:r>
                  <a:rPr lang="en-GB" sz="1400" dirty="0"/>
                  <a:t> that we wish to test by collecting evidence in the form of a sample.</a:t>
                </a:r>
              </a:p>
              <a:p>
                <a:r>
                  <a:rPr lang="en-GB" sz="1100" dirty="0"/>
                  <a:t>(In this case, the population parameter is the rate </a:t>
                </a:r>
                <a14:m>
                  <m:oMath xmlns:m="http://schemas.openxmlformats.org/officeDocument/2006/math">
                    <m:r>
                      <a:rPr lang="en-GB" sz="1100" b="0" i="1" smtClean="0">
                        <a:latin typeface="Cambria Math"/>
                      </a:rPr>
                      <m:t>𝜆</m:t>
                    </m:r>
                  </m:oMath>
                </a14:m>
                <a:r>
                  <a:rPr lang="en-GB" sz="1100" dirty="0"/>
                  <a:t> I see squirrels in an hour. There are two possible hypotheses:)</a:t>
                </a:r>
              </a:p>
              <a:p>
                <a:endParaRPr lang="en-GB" sz="1100" dirty="0"/>
              </a:p>
              <a:p>
                <a:pPr marL="285750" indent="-285750">
                  <a:buFont typeface="Wingdings"/>
                  <a:buChar char="!"/>
                </a:pPr>
                <a:r>
                  <a:rPr lang="en-GB" sz="1400" dirty="0">
                    <a:solidFill>
                      <a:prstClr val="white"/>
                    </a:solidFill>
                  </a:rPr>
                  <a:t>The </a:t>
                </a:r>
                <a:r>
                  <a:rPr lang="en-GB" sz="1400" b="1" dirty="0">
                    <a:solidFill>
                      <a:prstClr val="white"/>
                    </a:solidFill>
                  </a:rPr>
                  <a:t>null hypothesis</a:t>
                </a:r>
                <a:r>
                  <a:rPr lang="en-GB" sz="1400" dirty="0">
                    <a:solidFill>
                      <a:prstClr val="white"/>
                    </a:solidFill>
                  </a:rPr>
                  <a:t>, </a:t>
                </a:r>
                <a14:m>
                  <m:oMath xmlns:m="http://schemas.openxmlformats.org/officeDocument/2006/math">
                    <m:sSub>
                      <m:sSubPr>
                        <m:ctrlPr>
                          <a:rPr lang="en-GB" sz="1400" b="0" i="1" smtClean="0">
                            <a:solidFill>
                              <a:prstClr val="white"/>
                            </a:solidFill>
                            <a:latin typeface="Cambria Math" panose="02040503050406030204" pitchFamily="18" charset="0"/>
                          </a:rPr>
                        </m:ctrlPr>
                      </m:sSubPr>
                      <m:e>
                        <m:r>
                          <a:rPr lang="en-GB" sz="1400" b="0" i="1" smtClean="0">
                            <a:solidFill>
                              <a:prstClr val="white"/>
                            </a:solidFill>
                            <a:latin typeface="Cambria Math"/>
                          </a:rPr>
                          <m:t>𝐻</m:t>
                        </m:r>
                      </m:e>
                      <m:sub>
                        <m:r>
                          <a:rPr lang="en-GB" sz="1400" b="0" i="1" smtClean="0">
                            <a:solidFill>
                              <a:prstClr val="white"/>
                            </a:solidFill>
                            <a:latin typeface="Cambria Math"/>
                          </a:rPr>
                          <m:t>0</m:t>
                        </m:r>
                      </m:sub>
                    </m:sSub>
                  </m:oMath>
                </a14:m>
                <a:r>
                  <a:rPr lang="en-GB" sz="1400" dirty="0"/>
                  <a:t> is the default position, i.e. that nothing has changed, unless proven otherwise.</a:t>
                </a:r>
                <a:br>
                  <a:rPr lang="en-GB" sz="1400" dirty="0"/>
                </a:br>
                <a:r>
                  <a:rPr lang="en-GB" sz="1400" dirty="0"/>
                  <a:t>(</a:t>
                </a:r>
                <a:r>
                  <a:rPr lang="en-GB" sz="1100" dirty="0"/>
                  <a:t>In this case, it’s that the rate of seeing squirrels hasn’t changed, and seeing 15 was just a fluke.)</a:t>
                </a:r>
              </a:p>
              <a:p>
                <a:pPr marL="285750" indent="-285750">
                  <a:buFont typeface="Wingdings"/>
                  <a:buChar char="!"/>
                </a:pPr>
                <a:r>
                  <a:rPr lang="en-GB" sz="1400" dirty="0"/>
                  <a:t>The </a:t>
                </a:r>
                <a:r>
                  <a:rPr lang="en-GB" sz="1400" b="1" dirty="0"/>
                  <a:t>alternative hypothesis</a:t>
                </a:r>
                <a:r>
                  <a:rPr lang="en-GB" sz="1400" dirty="0"/>
                  <a:t>,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a:rPr>
                          <m:t>𝐻</m:t>
                        </m:r>
                      </m:e>
                      <m:sub>
                        <m:r>
                          <a:rPr lang="en-GB" sz="1400" b="0" i="1" smtClean="0">
                            <a:latin typeface="Cambria Math"/>
                          </a:rPr>
                          <m:t>1</m:t>
                        </m:r>
                      </m:sub>
                    </m:sSub>
                  </m:oMath>
                </a14:m>
                <a:r>
                  <a:rPr lang="en-GB" sz="1400" dirty="0"/>
                  <a:t>, is that there has been some change in the population parameter.</a:t>
                </a:r>
                <a:br>
                  <a:rPr lang="en-GB" sz="1400" dirty="0"/>
                </a:br>
                <a:r>
                  <a:rPr lang="en-GB" sz="1400" dirty="0"/>
                  <a:t>(</a:t>
                </a:r>
                <a:r>
                  <a:rPr lang="en-GB" sz="1100" dirty="0"/>
                  <a:t>i.e. Seeing 15 squirrels wasn’t a fluke – it was because the average rate of squirrels had actually increased.)</a:t>
                </a:r>
              </a:p>
            </p:txBody>
          </p:sp>
        </mc:Choice>
        <mc:Fallback xmlns="">
          <p:sp>
            <p:nvSpPr>
              <p:cNvPr id="73" name="TextBox 72"/>
              <p:cNvSpPr txBox="1">
                <a:spLocks noRot="1" noChangeAspect="1" noMove="1" noResize="1" noEditPoints="1" noAdjustHandles="1" noChangeArrowheads="1" noChangeShapeType="1" noTextEdit="1"/>
              </p:cNvSpPr>
              <p:nvPr/>
            </p:nvSpPr>
            <p:spPr>
              <a:xfrm>
                <a:off x="4657367" y="2301872"/>
                <a:ext cx="4235113" cy="2877711"/>
              </a:xfrm>
              <a:prstGeom prst="rect">
                <a:avLst/>
              </a:prstGeom>
              <a:blipFill rotWithShape="1">
                <a:blip r:embed="rId3" cstate="print"/>
                <a:stretch>
                  <a:fillRect r="-286"/>
                </a:stretch>
              </a:blipFill>
            </p:spPr>
            <p:txBody>
              <a:bodyPr/>
              <a:lstStyle/>
              <a:p>
                <a:r>
                  <a:rPr lang="en-GB">
                    <a:noFill/>
                  </a:rPr>
                  <a:t> </a:t>
                </a:r>
              </a:p>
            </p:txBody>
          </p:sp>
        </mc:Fallback>
      </mc:AlternateContent>
      <p:cxnSp>
        <p:nvCxnSpPr>
          <p:cNvPr id="76" name="Straight Arrow Connector 75"/>
          <p:cNvCxnSpPr/>
          <p:nvPr/>
        </p:nvCxnSpPr>
        <p:spPr>
          <a:xfrm flipH="1" flipV="1">
            <a:off x="1115617" y="2176152"/>
            <a:ext cx="3541750" cy="3743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79" name="Group 78"/>
          <p:cNvGrpSpPr/>
          <p:nvPr/>
        </p:nvGrpSpPr>
        <p:grpSpPr>
          <a:xfrm>
            <a:off x="349354" y="1628800"/>
            <a:ext cx="7390998" cy="526430"/>
            <a:chOff x="349354" y="1628800"/>
            <a:chExt cx="7390998" cy="526430"/>
          </a:xfrm>
        </p:grpSpPr>
        <p:sp>
          <p:nvSpPr>
            <p:cNvPr id="78" name="Rectangle 77"/>
            <p:cNvSpPr/>
            <p:nvPr/>
          </p:nvSpPr>
          <p:spPr>
            <a:xfrm>
              <a:off x="5148064" y="1628800"/>
              <a:ext cx="2592288" cy="21602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p:cNvSpPr/>
            <p:nvPr/>
          </p:nvSpPr>
          <p:spPr>
            <a:xfrm>
              <a:off x="349354" y="1874982"/>
              <a:ext cx="906791" cy="280248"/>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3" name="Straight Arrow Connector 82"/>
          <p:cNvCxnSpPr/>
          <p:nvPr/>
        </p:nvCxnSpPr>
        <p:spPr>
          <a:xfrm flipH="1" flipV="1">
            <a:off x="3722255" y="3482109"/>
            <a:ext cx="932872" cy="2586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 name="Group 4"/>
          <p:cNvGrpSpPr/>
          <p:nvPr/>
        </p:nvGrpSpPr>
        <p:grpSpPr>
          <a:xfrm>
            <a:off x="755576" y="3212976"/>
            <a:ext cx="2929733" cy="758661"/>
            <a:chOff x="755576" y="3212976"/>
            <a:chExt cx="2929733" cy="758661"/>
          </a:xfrm>
        </p:grpSpPr>
        <p:sp>
          <p:nvSpPr>
            <p:cNvPr id="88" name="Rectangle 87"/>
            <p:cNvSpPr/>
            <p:nvPr/>
          </p:nvSpPr>
          <p:spPr>
            <a:xfrm>
              <a:off x="755576" y="3212976"/>
              <a:ext cx="2929733" cy="453860"/>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p:cNvSpPr/>
            <p:nvPr/>
          </p:nvSpPr>
          <p:spPr>
            <a:xfrm>
              <a:off x="760868" y="3666837"/>
              <a:ext cx="744659" cy="304800"/>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5" name="Group 94"/>
          <p:cNvGrpSpPr/>
          <p:nvPr/>
        </p:nvGrpSpPr>
        <p:grpSpPr>
          <a:xfrm>
            <a:off x="760868" y="5133140"/>
            <a:ext cx="2803020" cy="814979"/>
            <a:chOff x="760868" y="5133140"/>
            <a:chExt cx="2803020" cy="814979"/>
          </a:xfrm>
        </p:grpSpPr>
        <p:sp>
          <p:nvSpPr>
            <p:cNvPr id="91" name="Rectangle 90"/>
            <p:cNvSpPr/>
            <p:nvPr/>
          </p:nvSpPr>
          <p:spPr>
            <a:xfrm>
              <a:off x="2627784" y="5133140"/>
              <a:ext cx="936104" cy="240729"/>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p:cNvSpPr/>
            <p:nvPr/>
          </p:nvSpPr>
          <p:spPr>
            <a:xfrm>
              <a:off x="760868" y="5373869"/>
              <a:ext cx="2803020" cy="574250"/>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34" name="Group 1033"/>
          <p:cNvGrpSpPr/>
          <p:nvPr/>
        </p:nvGrpSpPr>
        <p:grpSpPr>
          <a:xfrm>
            <a:off x="3877937" y="3139807"/>
            <a:ext cx="4785427" cy="3001845"/>
            <a:chOff x="3877937" y="3139807"/>
            <a:chExt cx="4785427" cy="3001845"/>
          </a:xfrm>
        </p:grpSpPr>
        <p:sp>
          <p:nvSpPr>
            <p:cNvPr id="75" name="TextBox 74"/>
            <p:cNvSpPr txBox="1"/>
            <p:nvPr/>
          </p:nvSpPr>
          <p:spPr>
            <a:xfrm>
              <a:off x="4428251" y="5279878"/>
              <a:ext cx="4235113" cy="86177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dirty="0">
                  <a:latin typeface="Wingdings" panose="05000000000000000000" pitchFamily="2" charset="2"/>
                </a:rPr>
                <a:t>! </a:t>
              </a:r>
              <a:r>
                <a:rPr lang="en-GB" sz="1400" dirty="0">
                  <a:latin typeface="+mj-lt"/>
                </a:rPr>
                <a:t>In a hypothesis test, the evidence from the sample is a </a:t>
              </a:r>
              <a:r>
                <a:rPr lang="en-GB" sz="1400" b="1" dirty="0">
                  <a:latin typeface="+mj-lt"/>
                </a:rPr>
                <a:t>test statistic</a:t>
              </a:r>
              <a:r>
                <a:rPr lang="en-GB" sz="1400" dirty="0">
                  <a:latin typeface="+mj-lt"/>
                </a:rPr>
                <a:t>.</a:t>
              </a:r>
              <a:br>
                <a:rPr lang="en-GB" sz="1400" dirty="0">
                  <a:latin typeface="+mj-lt"/>
                </a:rPr>
              </a:br>
              <a:r>
                <a:rPr lang="en-GB" sz="1100" dirty="0">
                  <a:latin typeface="+mj-lt"/>
                </a:rPr>
                <a:t>(In this case, we’ve taken a sample by counting squirrels, and found the test statistic of “rate of squirrels across 1 hour was 15”)</a:t>
              </a:r>
              <a:endParaRPr lang="en-GB" sz="1000" dirty="0"/>
            </a:p>
          </p:txBody>
        </p:sp>
        <p:cxnSp>
          <p:nvCxnSpPr>
            <p:cNvPr id="93" name="Straight Arrow Connector 92"/>
            <p:cNvCxnSpPr>
              <a:stCxn id="75" idx="1"/>
            </p:cNvCxnSpPr>
            <p:nvPr/>
          </p:nvCxnSpPr>
          <p:spPr>
            <a:xfrm flipH="1" flipV="1">
              <a:off x="3877937" y="3139807"/>
              <a:ext cx="550314" cy="25709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98" name="Rectangle 97"/>
          <p:cNvSpPr/>
          <p:nvPr/>
        </p:nvSpPr>
        <p:spPr>
          <a:xfrm>
            <a:off x="1468328" y="5135418"/>
            <a:ext cx="1034727" cy="240145"/>
          </a:xfrm>
          <a:prstGeom prst="rect">
            <a:avLst/>
          </a:prstGeom>
          <a:solidFill>
            <a:schemeClr val="accent3">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3" name="Group 1032"/>
          <p:cNvGrpSpPr/>
          <p:nvPr/>
        </p:nvGrpSpPr>
        <p:grpSpPr>
          <a:xfrm>
            <a:off x="444236" y="5375564"/>
            <a:ext cx="8154473" cy="1375206"/>
            <a:chOff x="444236" y="5375564"/>
            <a:chExt cx="8154473" cy="1375206"/>
          </a:xfrm>
        </p:grpSpPr>
        <mc:AlternateContent xmlns:mc="http://schemas.openxmlformats.org/markup-compatibility/2006" xmlns:a14="http://schemas.microsoft.com/office/drawing/2010/main">
          <mc:Choice Requires="a14">
            <p:sp>
              <p:nvSpPr>
                <p:cNvPr id="99" name="TextBox 98"/>
                <p:cNvSpPr txBox="1"/>
                <p:nvPr/>
              </p:nvSpPr>
              <p:spPr>
                <a:xfrm>
                  <a:off x="444236" y="6227550"/>
                  <a:ext cx="815447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a:buChar char="!"/>
                  </a:pPr>
                  <a:r>
                    <a:rPr lang="en-GB" sz="1400" dirty="0">
                      <a:latin typeface="+mj-lt"/>
                    </a:rPr>
                    <a:t>The </a:t>
                  </a:r>
                  <a:r>
                    <a:rPr lang="en-GB" sz="1400" b="1" dirty="0">
                      <a:latin typeface="+mj-lt"/>
                    </a:rPr>
                    <a:t>level of significance </a:t>
                  </a:r>
                  <a14:m>
                    <m:oMath xmlns:m="http://schemas.openxmlformats.org/officeDocument/2006/math">
                      <m:r>
                        <a:rPr lang="en-GB" sz="1400" b="1" i="1" smtClean="0">
                          <a:latin typeface="Cambria Math"/>
                        </a:rPr>
                        <m:t>𝜶</m:t>
                      </m:r>
                    </m:oMath>
                  </a14:m>
                  <a:r>
                    <a:rPr lang="en-GB" sz="1400" b="1" dirty="0"/>
                    <a:t> </a:t>
                  </a:r>
                  <a:r>
                    <a:rPr lang="en-GB" sz="1400" dirty="0"/>
                    <a:t>is the maximum probability where we would reject the null hypothesis.</a:t>
                  </a:r>
                  <a:br>
                    <a:rPr lang="en-GB" sz="1400" dirty="0"/>
                  </a:br>
                  <a:r>
                    <a:rPr lang="en-GB" sz="1400" dirty="0"/>
                    <a:t>This is usually 5% or 1%.</a:t>
                  </a:r>
                </a:p>
              </p:txBody>
            </p:sp>
          </mc:Choice>
          <mc:Fallback xmlns="">
            <p:sp>
              <p:nvSpPr>
                <p:cNvPr id="99" name="TextBox 98"/>
                <p:cNvSpPr txBox="1">
                  <a:spLocks noRot="1" noChangeAspect="1" noMove="1" noResize="1" noEditPoints="1" noAdjustHandles="1" noChangeArrowheads="1" noChangeShapeType="1" noTextEdit="1"/>
                </p:cNvSpPr>
                <p:nvPr/>
              </p:nvSpPr>
              <p:spPr>
                <a:xfrm>
                  <a:off x="444236" y="6227550"/>
                  <a:ext cx="8154473" cy="523220"/>
                </a:xfrm>
                <a:prstGeom prst="rect">
                  <a:avLst/>
                </a:prstGeom>
                <a:blipFill rotWithShape="1">
                  <a:blip r:embed="rId4" cstate="print"/>
                  <a:stretch>
                    <a:fillRect b="-8989"/>
                  </a:stretch>
                </a:blipFill>
              </p:spPr>
              <p:txBody>
                <a:bodyPr/>
                <a:lstStyle/>
                <a:p>
                  <a:r>
                    <a:rPr lang="en-GB">
                      <a:noFill/>
                    </a:rPr>
                    <a:t> </a:t>
                  </a:r>
                </a:p>
              </p:txBody>
            </p:sp>
          </mc:Fallback>
        </mc:AlternateContent>
        <p:cxnSp>
          <p:nvCxnSpPr>
            <p:cNvPr id="102" name="Straight Arrow Connector 101"/>
            <p:cNvCxnSpPr/>
            <p:nvPr/>
          </p:nvCxnSpPr>
          <p:spPr>
            <a:xfrm flipV="1">
              <a:off x="1228436" y="5375564"/>
              <a:ext cx="258619" cy="8682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110" name="Straight Arrow Connector 109"/>
          <p:cNvCxnSpPr/>
          <p:nvPr/>
        </p:nvCxnSpPr>
        <p:spPr>
          <a:xfrm flipH="1">
            <a:off x="3668617" y="4461831"/>
            <a:ext cx="969485" cy="881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1505527" y="2930488"/>
            <a:ext cx="2350377" cy="254220"/>
          </a:xfrm>
          <a:prstGeom prst="rect">
            <a:avLst/>
          </a:prstGeom>
          <a:solidFill>
            <a:schemeClr val="accent3">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6084168" y="38100"/>
            <a:ext cx="2986236" cy="523220"/>
          </a:xfrm>
          <a:prstGeom prst="rect">
            <a:avLst/>
          </a:prstGeom>
          <a:noFill/>
        </p:spPr>
        <p:txBody>
          <a:bodyPr wrap="square" rtlCol="0">
            <a:spAutoFit/>
          </a:bodyPr>
          <a:lstStyle/>
          <a:p>
            <a:r>
              <a:rPr lang="en-GB" sz="1400" dirty="0">
                <a:solidFill>
                  <a:schemeClr val="bg1"/>
                </a:solidFill>
              </a:rPr>
              <a:t>Note: This first lesson will be mostly note-taking, so pay attention!</a:t>
            </a:r>
          </a:p>
        </p:txBody>
      </p:sp>
      <p:sp>
        <p:nvSpPr>
          <p:cNvPr id="31" name="Slide Number Placeholder 3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266</a:t>
            </a:fld>
            <a:endParaRPr lang="en-GB"/>
          </a:p>
        </p:txBody>
      </p:sp>
    </p:spTree>
    <p:extLst>
      <p:ext uri="{BB962C8B-B14F-4D97-AF65-F5344CB8AC3E}">
        <p14:creationId xmlns:p14="http://schemas.microsoft.com/office/powerpoint/2010/main" val="339837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right)">
                                      <p:cBhvr>
                                        <p:cTn id="11" dur="500"/>
                                        <p:tgtEl>
                                          <p:spTgt spid="76"/>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3">
                                            <p:txEl>
                                              <p:pRg st="3" end="3"/>
                                            </p:txEl>
                                          </p:spTgt>
                                        </p:tgtEl>
                                        <p:attrNameLst>
                                          <p:attrName>style.visibility</p:attrName>
                                        </p:attrNameLst>
                                      </p:cBhvr>
                                      <p:to>
                                        <p:strVal val="visible"/>
                                      </p:to>
                                    </p:set>
                                    <p:animEffect transition="in" filter="fade">
                                      <p:cBhvr>
                                        <p:cTn id="19" dur="500"/>
                                        <p:tgtEl>
                                          <p:spTgt spid="73">
                                            <p:txEl>
                                              <p:pRg st="3" end="3"/>
                                            </p:txEl>
                                          </p:spTgt>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right)">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xEl>
                                              <p:pRg st="4" end="4"/>
                                            </p:txEl>
                                          </p:spTgt>
                                        </p:tgtEl>
                                        <p:attrNameLst>
                                          <p:attrName>style.visibility</p:attrName>
                                        </p:attrNameLst>
                                      </p:cBhvr>
                                      <p:to>
                                        <p:strVal val="visible"/>
                                      </p:to>
                                    </p:set>
                                    <p:animEffect transition="in" filter="fade">
                                      <p:cBhvr>
                                        <p:cTn id="31" dur="500"/>
                                        <p:tgtEl>
                                          <p:spTgt spid="73">
                                            <p:txEl>
                                              <p:pRg st="4" end="4"/>
                                            </p:txEl>
                                          </p:spTgt>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wipe(right)">
                                      <p:cBhvr>
                                        <p:cTn id="35" dur="500"/>
                                        <p:tgtEl>
                                          <p:spTgt spid="110"/>
                                        </p:tgtEl>
                                      </p:cBhvr>
                                    </p:animEffect>
                                  </p:childTnLst>
                                </p:cTn>
                              </p:par>
                              <p:par>
                                <p:cTn id="36" presetID="10" presetClass="entr" presetSubtype="0"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fade">
                                      <p:cBhvr>
                                        <p:cTn id="43" dur="500"/>
                                        <p:tgtEl>
                                          <p:spTgt spid="10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33"/>
                                        </p:tgtEl>
                                        <p:attrNameLst>
                                          <p:attrName>style.visibility</p:attrName>
                                        </p:attrNameLst>
                                      </p:cBhvr>
                                      <p:to>
                                        <p:strVal val="visible"/>
                                      </p:to>
                                    </p:set>
                                    <p:animEffect transition="in" filter="fade">
                                      <p:cBhvr>
                                        <p:cTn id="51" dur="500"/>
                                        <p:tgtEl>
                                          <p:spTgt spid="10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8" grpId="0" animBg="1"/>
      <p:bldP spid="2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What is Hypothesis Testing?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95536" y="822644"/>
            <a:ext cx="7200800" cy="1754326"/>
          </a:xfrm>
          <a:prstGeom prst="rect">
            <a:avLst/>
          </a:prstGeom>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t>Hypothesis testing in a nutshell* then is:</a:t>
            </a:r>
          </a:p>
          <a:p>
            <a:pPr marL="342900" indent="-342900">
              <a:buFont typeface="+mj-lt"/>
              <a:buAutoNum type="arabicPeriod"/>
            </a:pPr>
            <a:r>
              <a:rPr lang="en-GB" dirty="0"/>
              <a:t>We have some hypothesis we wish to see if true (average rate of squirrels seen has increased), so…</a:t>
            </a:r>
          </a:p>
          <a:p>
            <a:pPr marL="342900" indent="-342900">
              <a:buFont typeface="+mj-lt"/>
              <a:buAutoNum type="arabicPeriod"/>
            </a:pPr>
            <a:r>
              <a:rPr lang="en-GB" dirty="0"/>
              <a:t>We collect some sample data (giving us our test statistic) and…</a:t>
            </a:r>
          </a:p>
          <a:p>
            <a:pPr marL="342900" indent="-342900">
              <a:buFont typeface="+mj-lt"/>
              <a:buAutoNum type="arabicPeriod"/>
            </a:pPr>
            <a:r>
              <a:rPr lang="en-GB" dirty="0"/>
              <a:t>If that data is sufficiently unlikely to have emerged ‘just by chance’, then we conclude that our (alternate) hypothesis is correct.</a:t>
            </a:r>
          </a:p>
        </p:txBody>
      </p:sp>
      <p:pic>
        <p:nvPicPr>
          <p:cNvPr id="6" name="Picture 2" descr="http://images.nymag.com/news/features/squirrels140127_2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839657"/>
            <a:ext cx="1440160" cy="2160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27784" y="6453336"/>
            <a:ext cx="2952328" cy="307777"/>
          </a:xfrm>
          <a:prstGeom prst="rect">
            <a:avLst/>
          </a:prstGeom>
          <a:noFill/>
        </p:spPr>
        <p:txBody>
          <a:bodyPr wrap="square" rtlCol="0">
            <a:spAutoFit/>
          </a:bodyPr>
          <a:lstStyle/>
          <a:p>
            <a:pPr algn="ctr"/>
            <a:r>
              <a:rPr lang="en-GB" sz="1400" dirty="0"/>
              <a:t>* Squirrel pun intended.</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267</a:t>
            </a:fld>
            <a:endParaRPr lang="en-GB"/>
          </a:p>
        </p:txBody>
      </p:sp>
    </p:spTree>
    <p:extLst>
      <p:ext uri="{BB962C8B-B14F-4D97-AF65-F5344CB8AC3E}">
        <p14:creationId xmlns:p14="http://schemas.microsoft.com/office/powerpoint/2010/main" val="33147204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Null Hypothesis and Alternative Hypothesis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11317" y="792779"/>
                <a:ext cx="8352928"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John wants to see whether a coin is unbiased or whether </a:t>
                </a:r>
                <a:r>
                  <a:rPr lang="en-GB" b="1" dirty="0"/>
                  <a:t>it is biased towards coming down heads</a:t>
                </a:r>
                <a:r>
                  <a:rPr lang="en-GB" dirty="0"/>
                  <a:t>. He tosses the coin 8 times and counts the number of times </a:t>
                </a:r>
                <a14:m>
                  <m:oMath xmlns:m="http://schemas.openxmlformats.org/officeDocument/2006/math">
                    <m:r>
                      <a:rPr lang="en-GB" b="0" i="1" smtClean="0">
                        <a:latin typeface="Cambria Math" panose="02040503050406030204" pitchFamily="18" charset="0"/>
                      </a:rPr>
                      <m:t>𝑋</m:t>
                    </m:r>
                  </m:oMath>
                </a14:m>
                <a:r>
                  <a:rPr lang="en-GB" dirty="0"/>
                  <a:t>, it lands head uppermost. </a:t>
                </a:r>
                <a:r>
                  <a:rPr lang="en-GB" b="1" dirty="0"/>
                  <a:t>What values would lead to John’s hypothesis being rejected?</a:t>
                </a:r>
              </a:p>
            </p:txBody>
          </p:sp>
        </mc:Choice>
        <mc:Fallback xmlns="">
          <p:sp>
            <p:nvSpPr>
              <p:cNvPr id="5" name="TextBox 4"/>
              <p:cNvSpPr txBox="1">
                <a:spLocks noRot="1" noChangeAspect="1" noMove="1" noResize="1" noEditPoints="1" noAdjustHandles="1" noChangeArrowheads="1" noChangeShapeType="1" noTextEdit="1"/>
              </p:cNvSpPr>
              <p:nvPr/>
            </p:nvSpPr>
            <p:spPr>
              <a:xfrm>
                <a:off x="311317" y="792779"/>
                <a:ext cx="8352928" cy="923330"/>
              </a:xfrm>
              <a:prstGeom prst="rect">
                <a:avLst/>
              </a:prstGeom>
              <a:blipFill rotWithShape="0">
                <a:blip r:embed="rId2" cstate="print"/>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6" name="TextBox 5"/>
          <p:cNvSpPr txBox="1"/>
          <p:nvPr/>
        </p:nvSpPr>
        <p:spPr>
          <a:xfrm>
            <a:off x="394063" y="2204471"/>
            <a:ext cx="7992997" cy="369332"/>
          </a:xfrm>
          <a:prstGeom prst="rect">
            <a:avLst/>
          </a:prstGeom>
          <a:noFill/>
        </p:spPr>
        <p:txBody>
          <a:bodyPr wrap="square" rtlCol="0">
            <a:spAutoFit/>
          </a:bodyPr>
          <a:lstStyle/>
          <a:p>
            <a:r>
              <a:rPr lang="en-GB" dirty="0"/>
              <a:t>We said that our two hypotheses are about the population parameter.</a:t>
            </a:r>
          </a:p>
        </p:txBody>
      </p:sp>
      <mc:AlternateContent xmlns:mc="http://schemas.openxmlformats.org/markup-compatibility/2006" xmlns:a14="http://schemas.microsoft.com/office/drawing/2010/main">
        <mc:Choice Requires="a14">
          <p:sp>
            <p:nvSpPr>
              <p:cNvPr id="7" name="TextBox 6"/>
              <p:cNvSpPr txBox="1"/>
              <p:nvPr/>
            </p:nvSpPr>
            <p:spPr>
              <a:xfrm>
                <a:off x="419576" y="2564904"/>
                <a:ext cx="7992997" cy="1200329"/>
              </a:xfrm>
              <a:prstGeom prst="rect">
                <a:avLst/>
              </a:prstGeom>
              <a:noFill/>
            </p:spPr>
            <p:txBody>
              <a:bodyPr wrap="square" rtlCol="0">
                <a:spAutoFit/>
              </a:bodyPr>
              <a:lstStyle/>
              <a:p>
                <a:r>
                  <a:rPr lang="en-GB" dirty="0"/>
                  <a:t>Suppose </a:t>
                </a:r>
                <a14:m>
                  <m:oMath xmlns:m="http://schemas.openxmlformats.org/officeDocument/2006/math">
                    <m:r>
                      <a:rPr lang="en-GB" b="0" i="1" smtClean="0">
                        <a:latin typeface="Cambria Math" panose="02040503050406030204" pitchFamily="18" charset="0"/>
                      </a:rPr>
                      <m:t>𝑝</m:t>
                    </m:r>
                  </m:oMath>
                </a14:m>
                <a:r>
                  <a:rPr lang="en-GB" dirty="0"/>
                  <a:t> is the probability of a coin landing heads.</a:t>
                </a:r>
              </a:p>
              <a:p>
                <a:endParaRPr lang="en-GB" dirty="0"/>
              </a:p>
              <a:p>
                <a:r>
                  <a:rPr lang="en-GB" b="1" dirty="0"/>
                  <a:t>Null hypothesis:</a:t>
                </a:r>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r>
                      <a:rPr lang="en-GB" b="0" i="1" smtClean="0">
                        <a:latin typeface="Cambria Math" panose="02040503050406030204" pitchFamily="18" charset="0"/>
                      </a:rPr>
                      <m:t>:</m:t>
                    </m:r>
                    <m:r>
                      <a:rPr lang="en-GB" b="0" i="1" smtClean="0">
                        <a:latin typeface="Cambria Math" panose="02040503050406030204" pitchFamily="18" charset="0"/>
                      </a:rPr>
                      <m:t>𝑝</m:t>
                    </m:r>
                    <m:r>
                      <a:rPr lang="en-GB" b="0" i="1" smtClean="0">
                        <a:latin typeface="Cambria Math" panose="02040503050406030204" pitchFamily="18" charset="0"/>
                      </a:rPr>
                      <m:t>=0.5</m:t>
                    </m:r>
                  </m:oMath>
                </a14:m>
                <a:endParaRPr lang="en-GB" b="0" dirty="0"/>
              </a:p>
              <a:p>
                <a:r>
                  <a:rPr lang="en-GB" b="1" dirty="0"/>
                  <a:t>Alternative hypothesis:</a:t>
                </a:r>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𝑝</m:t>
                    </m:r>
                    <m:r>
                      <a:rPr lang="en-GB" b="0" i="1" smtClean="0">
                        <a:latin typeface="Cambria Math" panose="02040503050406030204" pitchFamily="18" charset="0"/>
                      </a:rPr>
                      <m:t>&gt;0.5</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419576" y="2564904"/>
                <a:ext cx="7992997" cy="1200329"/>
              </a:xfrm>
              <a:prstGeom prst="rect">
                <a:avLst/>
              </a:prstGeom>
              <a:blipFill rotWithShape="0">
                <a:blip r:embed="rId3" cstate="print"/>
                <a:stretch>
                  <a:fillRect l="-686" t="-3046" b="-7107"/>
                </a:stretch>
              </a:blipFill>
            </p:spPr>
            <p:txBody>
              <a:bodyPr/>
              <a:lstStyle/>
              <a:p>
                <a:r>
                  <a:rPr lang="en-GB">
                    <a:noFill/>
                  </a:rPr>
                  <a:t> </a:t>
                </a:r>
              </a:p>
            </p:txBody>
          </p:sp>
        </mc:Fallback>
      </mc:AlternateContent>
      <p:sp>
        <p:nvSpPr>
          <p:cNvPr id="8" name="Rectangle 7"/>
          <p:cNvSpPr/>
          <p:nvPr/>
        </p:nvSpPr>
        <p:spPr>
          <a:xfrm>
            <a:off x="3251433" y="2959101"/>
            <a:ext cx="2472696" cy="4698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9" name="Rectangle 8"/>
          <p:cNvSpPr/>
          <p:nvPr/>
        </p:nvSpPr>
        <p:spPr>
          <a:xfrm>
            <a:off x="3251433" y="3489899"/>
            <a:ext cx="2472696" cy="6122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0" name="Slide Number Placeholder 9"/>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268</a:t>
            </a:fld>
            <a:endParaRPr lang="en-GB"/>
          </a:p>
        </p:txBody>
      </p:sp>
    </p:spTree>
    <p:extLst>
      <p:ext uri="{BB962C8B-B14F-4D97-AF65-F5344CB8AC3E}">
        <p14:creationId xmlns:p14="http://schemas.microsoft.com/office/powerpoint/2010/main" val="42778157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8" grpId="0" animBg="1"/>
      <p:bldP spid="9"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811975" y="2449181"/>
            <a:ext cx="5163253" cy="2062103"/>
            <a:chOff x="3811975" y="2449181"/>
            <a:chExt cx="5163253" cy="2062103"/>
          </a:xfrm>
        </p:grpSpPr>
        <p:sp>
          <p:nvSpPr>
            <p:cNvPr id="33" name="TextBox 32"/>
            <p:cNvSpPr txBox="1"/>
            <p:nvPr/>
          </p:nvSpPr>
          <p:spPr>
            <a:xfrm>
              <a:off x="4294708" y="2449181"/>
              <a:ext cx="4680520" cy="20621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sz="1600" dirty="0"/>
                <a:t>The probability of getting exactly 5 heads is only 22%, which is more likely to not happen than to happen. If we saw this number of heads, why would it not be sensible to think the coin is biased?</a:t>
              </a:r>
            </a:p>
            <a:p>
              <a:r>
                <a:rPr lang="en-GB" sz="1600" b="1" dirty="0"/>
                <a:t>The probability is only low because there’s lots of possible outcomes. But 5 heads forms part of a range of possible number of heads that collectively would be consistent with a coin not biased towards heads.</a:t>
              </a:r>
            </a:p>
          </p:txBody>
        </p:sp>
        <p:cxnSp>
          <p:nvCxnSpPr>
            <p:cNvPr id="36" name="Straight Arrow Connector 35"/>
            <p:cNvCxnSpPr/>
            <p:nvPr/>
          </p:nvCxnSpPr>
          <p:spPr>
            <a:xfrm flipH="1">
              <a:off x="3811975" y="2839724"/>
              <a:ext cx="482733" cy="773458"/>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grpSp>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Critical Regions and Values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352928"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John wants to see whether a coin is unbiased or whether </a:t>
                </a:r>
                <a:r>
                  <a:rPr lang="en-GB" b="1" dirty="0"/>
                  <a:t>it is biased towards coming down heads</a:t>
                </a:r>
                <a:r>
                  <a:rPr lang="en-GB" dirty="0"/>
                  <a:t>. He tosses the coin 8 times and counts the number of times </a:t>
                </a:r>
                <a14:m>
                  <m:oMath xmlns:m="http://schemas.openxmlformats.org/officeDocument/2006/math">
                    <m:r>
                      <a:rPr lang="en-GB" b="0" i="1" smtClean="0">
                        <a:latin typeface="Cambria Math" panose="02040503050406030204" pitchFamily="18" charset="0"/>
                      </a:rPr>
                      <m:t>𝑋</m:t>
                    </m:r>
                  </m:oMath>
                </a14:m>
                <a:r>
                  <a:rPr lang="en-GB" dirty="0"/>
                  <a:t>, it lands head uppermost. </a:t>
                </a:r>
                <a:r>
                  <a:rPr lang="en-GB" b="1" dirty="0"/>
                  <a:t>What values would lead to John’s hypothesis being rejected?</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352928" cy="923330"/>
              </a:xfrm>
              <a:prstGeom prst="rect">
                <a:avLst/>
              </a:prstGeom>
              <a:blipFill rotWithShape="0">
                <a:blip r:embed="rId2" cstate="print"/>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grpSp>
        <p:nvGrpSpPr>
          <p:cNvPr id="15" name="Group 14"/>
          <p:cNvGrpSpPr/>
          <p:nvPr/>
        </p:nvGrpSpPr>
        <p:grpSpPr>
          <a:xfrm>
            <a:off x="323528" y="2780926"/>
            <a:ext cx="5356335" cy="4017693"/>
            <a:chOff x="347960" y="4509120"/>
            <a:chExt cx="3635660" cy="2198489"/>
          </a:xfrm>
        </p:grpSpPr>
        <p:cxnSp>
          <p:nvCxnSpPr>
            <p:cNvPr id="16" name="Straight Arrow Connector 15"/>
            <p:cNvCxnSpPr/>
            <p:nvPr/>
          </p:nvCxnSpPr>
          <p:spPr>
            <a:xfrm flipV="1">
              <a:off x="755576" y="6235547"/>
              <a:ext cx="3045243" cy="1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755576" y="4509120"/>
              <a:ext cx="0" cy="1728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1547664" y="6488668"/>
              <a:ext cx="1512168" cy="218941"/>
            </a:xfrm>
            <a:prstGeom prst="rect">
              <a:avLst/>
            </a:prstGeom>
            <a:noFill/>
          </p:spPr>
          <p:txBody>
            <a:bodyPr wrap="square" rtlCol="0">
              <a:spAutoFit/>
            </a:bodyPr>
            <a:lstStyle/>
            <a:p>
              <a:pPr algn="ctr"/>
              <a:r>
                <a:rPr lang="en-GB" sz="2000" b="1" dirty="0"/>
                <a:t>Num heads</a:t>
              </a:r>
            </a:p>
          </p:txBody>
        </p:sp>
        <p:sp>
          <p:nvSpPr>
            <p:cNvPr id="19" name="TextBox 18"/>
            <p:cNvSpPr txBox="1"/>
            <p:nvPr/>
          </p:nvSpPr>
          <p:spPr>
            <a:xfrm>
              <a:off x="754600" y="6244426"/>
              <a:ext cx="3229020" cy="252624"/>
            </a:xfrm>
            <a:prstGeom prst="rect">
              <a:avLst/>
            </a:prstGeom>
            <a:noFill/>
          </p:spPr>
          <p:txBody>
            <a:bodyPr wrap="square" rtlCol="0">
              <a:spAutoFit/>
            </a:bodyPr>
            <a:lstStyle/>
            <a:p>
              <a:r>
                <a:rPr lang="en-GB" dirty="0"/>
                <a:t>     </a:t>
              </a:r>
              <a:r>
                <a:rPr lang="en-GB" sz="2400" dirty="0"/>
                <a:t>0     1     2     3    4     5     6     7     8</a:t>
              </a:r>
            </a:p>
          </p:txBody>
        </p:sp>
        <p:cxnSp>
          <p:nvCxnSpPr>
            <p:cNvPr id="20" name="Straight Connector 19"/>
            <p:cNvCxnSpPr/>
            <p:nvPr/>
          </p:nvCxnSpPr>
          <p:spPr>
            <a:xfrm flipV="1">
              <a:off x="1043608" y="6093296"/>
              <a:ext cx="0" cy="142251"/>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H="1" flipV="1">
              <a:off x="1356360" y="5875020"/>
              <a:ext cx="9188" cy="360528"/>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flipH="1" flipV="1">
              <a:off x="1684020" y="5570220"/>
              <a:ext cx="3467" cy="658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flipV="1">
              <a:off x="2009427" y="5097780"/>
              <a:ext cx="9873" cy="1130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flipV="1">
              <a:off x="2341240" y="4800600"/>
              <a:ext cx="13340" cy="1417902"/>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flipV="1">
              <a:off x="2676520" y="5074920"/>
              <a:ext cx="5720" cy="1138241"/>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flipH="1" flipV="1">
              <a:off x="3017520" y="5615940"/>
              <a:ext cx="392" cy="620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flipH="1" flipV="1">
              <a:off x="3330271" y="5875020"/>
              <a:ext cx="9188" cy="360528"/>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3671248" y="6086182"/>
              <a:ext cx="0" cy="142251"/>
            </a:xfrm>
            <a:prstGeom prst="line">
              <a:avLst/>
            </a:prstGeom>
            <a:ln w="762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rot="16200000">
                  <a:off x="-251444" y="5180533"/>
                  <a:ext cx="1512168" cy="313359"/>
                </a:xfrm>
                <a:prstGeom prst="rect">
                  <a:avLst/>
                </a:prstGeom>
                <a:noFill/>
              </p:spPr>
              <p:txBody>
                <a:bodyPr wrap="square" rtlCol="0">
                  <a:spAutoFit/>
                </a:bodyPr>
                <a:lstStyle/>
                <a:p>
                  <a:r>
                    <a:rPr lang="en-GB" sz="2400" dirty="0"/>
                    <a:t>Prob under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0</m:t>
                          </m:r>
                        </m:sub>
                      </m:sSub>
                    </m:oMath>
                  </a14:m>
                  <a:endParaRPr lang="en-GB" sz="2400" dirty="0"/>
                </a:p>
              </p:txBody>
            </p:sp>
          </mc:Choice>
          <mc:Fallback xmlns="">
            <p:sp>
              <p:nvSpPr>
                <p:cNvPr id="31" name="TextBox 30"/>
                <p:cNvSpPr txBox="1">
                  <a:spLocks noRot="1" noChangeAspect="1" noMove="1" noResize="1" noEditPoints="1" noAdjustHandles="1" noChangeArrowheads="1" noChangeShapeType="1" noTextEdit="1"/>
                </p:cNvSpPr>
                <p:nvPr/>
              </p:nvSpPr>
              <p:spPr>
                <a:xfrm rot="16200000">
                  <a:off x="-251444" y="5180533"/>
                  <a:ext cx="1512168" cy="313359"/>
                </a:xfrm>
                <a:prstGeom prst="rect">
                  <a:avLst/>
                </a:prstGeom>
                <a:blipFill rotWithShape="0">
                  <a:blip r:embed="rId3" cstate="print"/>
                  <a:stretch>
                    <a:fillRect l="-10526" r="-28947" b="-3532"/>
                  </a:stretch>
                </a:blipFill>
              </p:spPr>
              <p:txBody>
                <a:bodyPr/>
                <a:lstStyle/>
                <a:p>
                  <a:r>
                    <a:rPr lang="en-GB">
                      <a:noFill/>
                    </a:rPr>
                    <a:t> </a:t>
                  </a:r>
                </a:p>
              </p:txBody>
            </p:sp>
          </mc:Fallback>
        </mc:AlternateContent>
      </p:grpSp>
      <p:sp>
        <p:nvSpPr>
          <p:cNvPr id="32" name="TextBox 31"/>
          <p:cNvSpPr txBox="1"/>
          <p:nvPr/>
        </p:nvSpPr>
        <p:spPr>
          <a:xfrm>
            <a:off x="280177" y="1813767"/>
            <a:ext cx="7935330" cy="584775"/>
          </a:xfrm>
          <a:prstGeom prst="rect">
            <a:avLst/>
          </a:prstGeom>
          <a:noFill/>
        </p:spPr>
        <p:txBody>
          <a:bodyPr wrap="square" rtlCol="0">
            <a:spAutoFit/>
          </a:bodyPr>
          <a:lstStyle/>
          <a:p>
            <a:r>
              <a:rPr lang="en-GB" sz="1600" dirty="0"/>
              <a:t>As before, we’re interested how likely a given outcome is likely to happen ‘just by chance’ under the null hypothesis (i.e. when the coin is not biased). </a:t>
            </a:r>
          </a:p>
        </p:txBody>
      </p:sp>
      <p:sp>
        <p:nvSpPr>
          <p:cNvPr id="34" name="Rectangle 33"/>
          <p:cNvSpPr/>
          <p:nvPr/>
        </p:nvSpPr>
        <p:spPr>
          <a:xfrm>
            <a:off x="4330954" y="3483052"/>
            <a:ext cx="4584446" cy="9619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grpSp>
        <p:nvGrpSpPr>
          <p:cNvPr id="39" name="Group 38"/>
          <p:cNvGrpSpPr/>
          <p:nvPr/>
        </p:nvGrpSpPr>
        <p:grpSpPr>
          <a:xfrm>
            <a:off x="530095" y="2456805"/>
            <a:ext cx="3969897" cy="2879446"/>
            <a:chOff x="4522598" y="2337814"/>
            <a:chExt cx="3969897" cy="2879446"/>
          </a:xfrm>
        </p:grpSpPr>
        <mc:AlternateContent xmlns:mc="http://schemas.openxmlformats.org/markup-compatibility/2006" xmlns:a14="http://schemas.microsoft.com/office/drawing/2010/main">
          <mc:Choice Requires="a14">
            <p:sp>
              <p:nvSpPr>
                <p:cNvPr id="40" name="TextBox 39"/>
                <p:cNvSpPr txBox="1"/>
                <p:nvPr/>
              </p:nvSpPr>
              <p:spPr>
                <a:xfrm>
                  <a:off x="4522598" y="2337814"/>
                  <a:ext cx="2957977" cy="181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sz="1600" dirty="0"/>
                    <a:t>However, there are values which collectively form a range of ‘extreme values’ where it would be unlikely that the coin would be unbiased. Their combined probability is limited by the level of significance </a:t>
                  </a:r>
                  <a14:m>
                    <m:oMath xmlns:m="http://schemas.openxmlformats.org/officeDocument/2006/math">
                      <m:r>
                        <a:rPr lang="en-GB" sz="1600" b="0" i="1" smtClean="0">
                          <a:latin typeface="Cambria Math" panose="02040503050406030204" pitchFamily="18" charset="0"/>
                        </a:rPr>
                        <m:t>𝛼</m:t>
                      </m:r>
                    </m:oMath>
                  </a14:m>
                  <a:endParaRPr lang="en-GB" sz="1600"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4522598" y="2337814"/>
                  <a:ext cx="2957977" cy="1815882"/>
                </a:xfrm>
                <a:prstGeom prst="rect">
                  <a:avLst/>
                </a:prstGeom>
                <a:blipFill rotWithShape="0">
                  <a:blip r:embed="rId4" cstate="print"/>
                  <a:stretch>
                    <a:fillRect l="-818" t="-331" b="-2649"/>
                  </a:stretch>
                </a:blipFill>
              </p:spPr>
              <p:txBody>
                <a:bodyPr/>
                <a:lstStyle/>
                <a:p>
                  <a:r>
                    <a:rPr lang="en-GB">
                      <a:noFill/>
                    </a:rPr>
                    <a:t> </a:t>
                  </a:r>
                </a:p>
              </p:txBody>
            </p:sp>
          </mc:Fallback>
        </mc:AlternateContent>
        <p:cxnSp>
          <p:nvCxnSpPr>
            <p:cNvPr id="41" name="Straight Arrow Connector 40"/>
            <p:cNvCxnSpPr>
              <a:stCxn id="40" idx="2"/>
            </p:cNvCxnSpPr>
            <p:nvPr/>
          </p:nvCxnSpPr>
          <p:spPr>
            <a:xfrm>
              <a:off x="6001587" y="4153696"/>
              <a:ext cx="2490908" cy="1063564"/>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grpSp>
      <p:sp>
        <p:nvSpPr>
          <p:cNvPr id="29" name="Slide Number Placeholder 28"/>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269</a:t>
            </a:fld>
            <a:endParaRPr lang="en-GB"/>
          </a:p>
        </p:txBody>
      </p:sp>
    </p:spTree>
    <p:extLst>
      <p:ext uri="{BB962C8B-B14F-4D97-AF65-F5344CB8AC3E}">
        <p14:creationId xmlns:p14="http://schemas.microsoft.com/office/powerpoint/2010/main" val="171085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4"/>
                    </p:tgtEl>
                  </p:cond>
                </p:stCondLst>
                <p:endSync evt="end" delay="0">
                  <p:rtn val="all"/>
                </p:endSync>
                <p:childTnLst>
                  <p:par>
                    <p:cTn id="10" fill="hold">
                      <p:stCondLst>
                        <p:cond delay="0"/>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34"/>
                                        </p:tgtEl>
                                      </p:cBhvr>
                                    </p:animEffect>
                                    <p:set>
                                      <p:cBhvr>
                                        <p:cTn id="14" dur="1" fill="hold">
                                          <p:stCondLst>
                                            <p:cond delay="499"/>
                                          </p:stCondLst>
                                        </p:cTn>
                                        <p:tgtEl>
                                          <p:spTgt spid="34"/>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125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nextCondLst>
                <p:cond evt="onClick" delay="0">
                  <p:tgtEl>
                    <p:spTgt spid="34"/>
                  </p:tgtEl>
                </p:cond>
              </p:nextCondLst>
            </p:seq>
          </p:childTnLst>
        </p:cTn>
      </p:par>
    </p:tnLst>
    <p:bldLst>
      <p:bldP spid="34" grpId="0" animBg="1"/>
      <p:bldP spid="3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US" altLang="en-US" dirty="0"/>
              <a:t>Measure of events in a sample space</a:t>
            </a:r>
          </a:p>
          <a:p>
            <a:pPr marL="457200" indent="-457200">
              <a:spcBef>
                <a:spcPct val="50000"/>
              </a:spcBef>
              <a:buFont typeface="+mj-lt"/>
              <a:buAutoNum type="arabicPeriod"/>
            </a:pPr>
            <a:r>
              <a:rPr lang="en-US" altLang="en-US" dirty="0"/>
              <a:t>For Any Event A, P(A) </a:t>
            </a:r>
            <a:r>
              <a:rPr lang="en-US" altLang="en-US" b="1" dirty="0"/>
              <a:t>&gt;=</a:t>
            </a:r>
            <a:r>
              <a:rPr lang="en-US" altLang="en-US" dirty="0"/>
              <a:t> 0</a:t>
            </a:r>
          </a:p>
          <a:p>
            <a:pPr marL="457200" indent="-457200">
              <a:spcBef>
                <a:spcPct val="50000"/>
              </a:spcBef>
              <a:buFont typeface="+mj-lt"/>
              <a:buAutoNum type="arabicPeriod"/>
            </a:pPr>
            <a:r>
              <a:rPr lang="en-US" altLang="en-US" dirty="0"/>
              <a:t> P(U) = </a:t>
            </a:r>
            <a:r>
              <a:rPr lang="en-US" altLang="en-US" b="1" dirty="0"/>
              <a:t>1</a:t>
            </a:r>
            <a:r>
              <a:rPr lang="en-US" altLang="en-US" dirty="0"/>
              <a:t> (Normalization)</a:t>
            </a:r>
          </a:p>
          <a:p>
            <a:pPr marL="457200" indent="-457200">
              <a:spcBef>
                <a:spcPct val="50000"/>
              </a:spcBef>
              <a:buFont typeface="+mj-lt"/>
              <a:buAutoNum type="arabicPeriod"/>
            </a:pPr>
            <a:r>
              <a:rPr lang="en-US" altLang="en-US" dirty="0"/>
              <a:t> If, AB = </a:t>
            </a:r>
            <a:r>
              <a:rPr lang="en-US" altLang="en-US" b="1" dirty="0">
                <a:latin typeface="Symbol" panose="05050102010706020507" pitchFamily="18" charset="2"/>
              </a:rPr>
              <a:t>f</a:t>
            </a:r>
            <a:r>
              <a:rPr lang="en-US" altLang="en-US" dirty="0"/>
              <a:t>, then P(A+B) = P(A) + P(B)</a:t>
            </a:r>
          </a:p>
          <a:p>
            <a:pPr>
              <a:spcBef>
                <a:spcPct val="50000"/>
              </a:spcBef>
              <a:buFont typeface="Wingdings" panose="05000000000000000000" pitchFamily="2" charset="2"/>
              <a:buChar char="v"/>
            </a:pPr>
            <a:endParaRPr lang="en-US" altLang="en-US" dirty="0"/>
          </a:p>
          <a:p>
            <a:pPr>
              <a:spcBef>
                <a:spcPct val="50000"/>
              </a:spcBef>
              <a:buFont typeface="Wingdings" panose="05000000000000000000" pitchFamily="2" charset="2"/>
              <a:buChar char="v"/>
            </a:pPr>
            <a:r>
              <a:rPr lang="en-US" altLang="en-US" dirty="0"/>
              <a:t>From this and the prior Axioms one can determine the probability measure of an event by simply summing up all the measures for each of the finest grain events that the event consists of.</a:t>
            </a:r>
          </a:p>
          <a:p>
            <a:pPr>
              <a:spcBef>
                <a:spcPct val="50000"/>
              </a:spcBef>
              <a:buFont typeface="Wingdings" panose="05000000000000000000" pitchFamily="2" charset="2"/>
              <a:buChar char="v"/>
            </a:pPr>
            <a:endParaRPr lang="en-US" altLang="en-US" dirty="0"/>
          </a:p>
          <a:p>
            <a:pPr>
              <a:buFont typeface="Wingdings" panose="05000000000000000000" pitchFamily="2" charset="2"/>
              <a:buChar char="v"/>
            </a:pPr>
            <a:endParaRPr lang="en-IN" dirty="0"/>
          </a:p>
        </p:txBody>
      </p:sp>
      <p:sp>
        <p:nvSpPr>
          <p:cNvPr id="3" name="Content Placeholder 2"/>
          <p:cNvSpPr>
            <a:spLocks noGrp="1"/>
          </p:cNvSpPr>
          <p:nvPr>
            <p:ph sz="quarter" idx="10"/>
          </p:nvPr>
        </p:nvSpPr>
        <p:spPr/>
        <p:txBody>
          <a:bodyPr/>
          <a:lstStyle/>
          <a:p>
            <a:r>
              <a:rPr lang="en-US" altLang="en-US" dirty="0"/>
              <a:t>Three Axioms of Probability Measure</a:t>
            </a:r>
            <a:endParaRPr lang="en-IN" dirty="0"/>
          </a:p>
        </p:txBody>
      </p:sp>
    </p:spTree>
    <p:extLst>
      <p:ext uri="{BB962C8B-B14F-4D97-AF65-F5344CB8AC3E}">
        <p14:creationId xmlns:p14="http://schemas.microsoft.com/office/powerpoint/2010/main" val="138242675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Critical Regions and Values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352928"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John wants to see whether a coin is unbiased or whether </a:t>
                </a:r>
                <a:r>
                  <a:rPr lang="en-GB" b="1" dirty="0"/>
                  <a:t>it is biased towards coming down heads</a:t>
                </a:r>
                <a:r>
                  <a:rPr lang="en-GB" dirty="0"/>
                  <a:t>. He tosses the coin 8 times and counts the number of times </a:t>
                </a:r>
                <a14:m>
                  <m:oMath xmlns:m="http://schemas.openxmlformats.org/officeDocument/2006/math">
                    <m:r>
                      <a:rPr lang="en-GB" b="0" i="1" smtClean="0">
                        <a:latin typeface="Cambria Math" panose="02040503050406030204" pitchFamily="18" charset="0"/>
                      </a:rPr>
                      <m:t>𝑋</m:t>
                    </m:r>
                  </m:oMath>
                </a14:m>
                <a:r>
                  <a:rPr lang="en-GB" dirty="0"/>
                  <a:t>, it lands head uppermost. </a:t>
                </a:r>
                <a:r>
                  <a:rPr lang="en-GB" b="1" dirty="0"/>
                  <a:t>What values would lead to John’s hypothesis being rejected?</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352928" cy="923330"/>
              </a:xfrm>
              <a:prstGeom prst="rect">
                <a:avLst/>
              </a:prstGeom>
              <a:blipFill rotWithShape="0">
                <a:blip r:embed="rId2" cstate="print"/>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24128" y="2361948"/>
                <a:ext cx="2468905"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latin typeface="+mj-lt"/>
                  </a:rPr>
                  <a:t>C.D.F. Binomial table:</a:t>
                </a:r>
                <a:endParaRPr lang="en-GB" b="0" dirty="0">
                  <a:latin typeface="+mj-l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=8</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724128" y="2361948"/>
                <a:ext cx="2468905" cy="646331"/>
              </a:xfrm>
              <a:prstGeom prst="rect">
                <a:avLst/>
              </a:prstGeom>
              <a:blipFill rotWithShape="0">
                <a:blip r:embed="rId3" cstate="print"/>
                <a:stretch>
                  <a:fillRect l="-1711" t="-2727" b="-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5724128" y="3028254"/>
              <a:ext cx="2471936" cy="274320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16024">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27248">
                    <a:tc>
                      <a:txBody>
                        <a:bodyPr/>
                        <a:lstStyle/>
                        <a:p>
                          <a:r>
                            <a:rPr lang="en-GB" sz="1400" dirty="0"/>
                            <a:t>0</a:t>
                          </a:r>
                        </a:p>
                      </a:txBody>
                      <a:tcPr/>
                    </a:tc>
                    <a:tc>
                      <a:txBody>
                        <a:bodyPr/>
                        <a:lstStyle/>
                        <a:p>
                          <a:r>
                            <a:rPr lang="en-GB" sz="1400" dirty="0"/>
                            <a:t>0.0039</a:t>
                          </a:r>
                        </a:p>
                      </a:txBody>
                      <a:tcPr/>
                    </a:tc>
                    <a:extLst>
                      <a:ext uri="{0D108BD9-81ED-4DB2-BD59-A6C34878D82A}">
                        <a16:rowId xmlns:a16="http://schemas.microsoft.com/office/drawing/2014/main" val="10001"/>
                      </a:ext>
                    </a:extLst>
                  </a:tr>
                  <a:tr h="0">
                    <a:tc>
                      <a:txBody>
                        <a:bodyPr/>
                        <a:lstStyle/>
                        <a:p>
                          <a:r>
                            <a:rPr lang="en-GB" sz="1400" dirty="0"/>
                            <a:t>1</a:t>
                          </a:r>
                        </a:p>
                      </a:txBody>
                      <a:tcPr/>
                    </a:tc>
                    <a:tc>
                      <a:txBody>
                        <a:bodyPr/>
                        <a:lstStyle/>
                        <a:p>
                          <a:r>
                            <a:rPr lang="en-GB" sz="1400" dirty="0"/>
                            <a:t>0.0352</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0.1445</a:t>
                          </a:r>
                        </a:p>
                      </a:txBody>
                      <a:tcPr/>
                    </a:tc>
                    <a:extLst>
                      <a:ext uri="{0D108BD9-81ED-4DB2-BD59-A6C34878D82A}">
                        <a16:rowId xmlns:a16="http://schemas.microsoft.com/office/drawing/2014/main" val="10003"/>
                      </a:ext>
                    </a:extLst>
                  </a:tr>
                  <a:tr h="148952">
                    <a:tc>
                      <a:txBody>
                        <a:bodyPr/>
                        <a:lstStyle/>
                        <a:p>
                          <a:r>
                            <a:rPr lang="en-GB" sz="1400" dirty="0"/>
                            <a:t>3</a:t>
                          </a:r>
                        </a:p>
                      </a:txBody>
                      <a:tcPr/>
                    </a:tc>
                    <a:tc>
                      <a:txBody>
                        <a:bodyPr/>
                        <a:lstStyle/>
                        <a:p>
                          <a:r>
                            <a:rPr lang="en-GB" sz="1400" dirty="0"/>
                            <a:t>0.3633</a:t>
                          </a:r>
                        </a:p>
                      </a:txBody>
                      <a:tcPr/>
                    </a:tc>
                    <a:extLst>
                      <a:ext uri="{0D108BD9-81ED-4DB2-BD59-A6C34878D82A}">
                        <a16:rowId xmlns:a16="http://schemas.microsoft.com/office/drawing/2014/main" val="10004"/>
                      </a:ext>
                    </a:extLst>
                  </a:tr>
                  <a:tr h="132184">
                    <a:tc>
                      <a:txBody>
                        <a:bodyPr/>
                        <a:lstStyle/>
                        <a:p>
                          <a:r>
                            <a:rPr lang="en-GB" sz="1400" dirty="0"/>
                            <a:t>4</a:t>
                          </a:r>
                        </a:p>
                      </a:txBody>
                      <a:tcPr/>
                    </a:tc>
                    <a:tc>
                      <a:txBody>
                        <a:bodyPr/>
                        <a:lstStyle/>
                        <a:p>
                          <a:r>
                            <a:rPr lang="en-GB" sz="1400" dirty="0"/>
                            <a:t>0.6367</a:t>
                          </a:r>
                        </a:p>
                      </a:txBody>
                      <a:tcPr/>
                    </a:tc>
                    <a:extLst>
                      <a:ext uri="{0D108BD9-81ED-4DB2-BD59-A6C34878D82A}">
                        <a16:rowId xmlns:a16="http://schemas.microsoft.com/office/drawing/2014/main" val="10005"/>
                      </a:ext>
                    </a:extLst>
                  </a:tr>
                  <a:tr h="0">
                    <a:tc>
                      <a:txBody>
                        <a:bodyPr/>
                        <a:lstStyle/>
                        <a:p>
                          <a:r>
                            <a:rPr lang="en-GB" sz="1400" dirty="0"/>
                            <a:t>5</a:t>
                          </a:r>
                        </a:p>
                      </a:txBody>
                      <a:tcPr/>
                    </a:tc>
                    <a:tc>
                      <a:txBody>
                        <a:bodyPr/>
                        <a:lstStyle/>
                        <a:p>
                          <a:r>
                            <a:rPr lang="en-GB" sz="1400" dirty="0"/>
                            <a:t>0.8555</a:t>
                          </a:r>
                        </a:p>
                      </a:txBody>
                      <a:tcPr/>
                    </a:tc>
                    <a:extLst>
                      <a:ext uri="{0D108BD9-81ED-4DB2-BD59-A6C34878D82A}">
                        <a16:rowId xmlns:a16="http://schemas.microsoft.com/office/drawing/2014/main" val="10006"/>
                      </a:ext>
                    </a:extLst>
                  </a:tr>
                  <a:tr h="0">
                    <a:tc>
                      <a:txBody>
                        <a:bodyPr/>
                        <a:lstStyle/>
                        <a:p>
                          <a:r>
                            <a:rPr lang="en-GB" sz="1400" dirty="0"/>
                            <a:t>6</a:t>
                          </a:r>
                        </a:p>
                      </a:txBody>
                      <a:tcPr/>
                    </a:tc>
                    <a:tc>
                      <a:txBody>
                        <a:bodyPr/>
                        <a:lstStyle/>
                        <a:p>
                          <a:r>
                            <a:rPr lang="en-GB" sz="1400" dirty="0"/>
                            <a:t>0.9648</a:t>
                          </a:r>
                        </a:p>
                      </a:txBody>
                      <a:tcPr/>
                    </a:tc>
                    <a:extLst>
                      <a:ext uri="{0D108BD9-81ED-4DB2-BD59-A6C34878D82A}">
                        <a16:rowId xmlns:a16="http://schemas.microsoft.com/office/drawing/2014/main" val="10007"/>
                      </a:ext>
                    </a:extLst>
                  </a:tr>
                  <a:tr h="0">
                    <a:tc>
                      <a:txBody>
                        <a:bodyPr/>
                        <a:lstStyle/>
                        <a:p>
                          <a:r>
                            <a:rPr lang="en-GB" sz="1400" dirty="0"/>
                            <a:t>7</a:t>
                          </a:r>
                        </a:p>
                      </a:txBody>
                      <a:tcPr/>
                    </a:tc>
                    <a:tc>
                      <a:txBody>
                        <a:bodyPr/>
                        <a:lstStyle/>
                        <a:p>
                          <a:r>
                            <a:rPr lang="en-GB" sz="1400" dirty="0"/>
                            <a:t>0.9961</a:t>
                          </a:r>
                        </a:p>
                      </a:txBody>
                      <a:tcPr/>
                    </a:tc>
                    <a:extLst>
                      <a:ext uri="{0D108BD9-81ED-4DB2-BD59-A6C34878D82A}">
                        <a16:rowId xmlns:a16="http://schemas.microsoft.com/office/drawing/2014/main" val="1000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3816834525"/>
                  </p:ext>
                </p:extLst>
              </p:nvPr>
            </p:nvGraphicFramePr>
            <p:xfrm>
              <a:off x="5724128" y="3028254"/>
              <a:ext cx="2471936" cy="2804160"/>
            </p:xfrm>
            <a:graphic>
              <a:graphicData uri="http://schemas.openxmlformats.org/drawingml/2006/table">
                <a:tbl>
                  <a:tblPr firstRow="1" bandRow="1">
                    <a:tableStyleId>{5940675A-B579-460E-94D1-54222C63F5DA}</a:tableStyleId>
                  </a:tblPr>
                  <a:tblGrid>
                    <a:gridCol w="936104"/>
                    <a:gridCol w="1535832"/>
                  </a:tblGrid>
                  <a:tr h="304800">
                    <a:tc>
                      <a:txBody>
                        <a:bodyPr/>
                        <a:lstStyle/>
                        <a:p>
                          <a:endParaRPr lang="en-US"/>
                        </a:p>
                      </a:txBody>
                      <a:tcPr>
                        <a:blipFill rotWithShape="0">
                          <a:blip r:embed="rId4"/>
                          <a:stretch>
                            <a:fillRect l="-649" t="-2000" r="-165584" b="-822000"/>
                          </a:stretch>
                        </a:blipFill>
                      </a:tcPr>
                    </a:tc>
                    <a:tc>
                      <a:txBody>
                        <a:bodyPr/>
                        <a:lstStyle/>
                        <a:p>
                          <a:endParaRPr lang="en-US"/>
                        </a:p>
                      </a:txBody>
                      <a:tcPr>
                        <a:blipFill rotWithShape="0">
                          <a:blip r:embed="rId4"/>
                          <a:stretch>
                            <a:fillRect l="-61265" t="-2000" r="-791" b="-822000"/>
                          </a:stretch>
                        </a:blipFill>
                      </a:tcPr>
                    </a:tc>
                  </a:tr>
                  <a:tr h="304800">
                    <a:tc>
                      <a:txBody>
                        <a:bodyPr/>
                        <a:lstStyle/>
                        <a:p>
                          <a:r>
                            <a:rPr lang="en-GB" sz="1400" dirty="0" smtClean="0"/>
                            <a:t>0</a:t>
                          </a:r>
                          <a:endParaRPr lang="en-GB" sz="1400" dirty="0"/>
                        </a:p>
                      </a:txBody>
                      <a:tcPr/>
                    </a:tc>
                    <a:tc>
                      <a:txBody>
                        <a:bodyPr/>
                        <a:lstStyle/>
                        <a:p>
                          <a:r>
                            <a:rPr lang="en-GB" sz="1400" dirty="0" smtClean="0"/>
                            <a:t>0.0039</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0.0352</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0.1445</a:t>
                          </a:r>
                          <a:endParaRPr lang="en-GB" sz="1400" dirty="0"/>
                        </a:p>
                      </a:txBody>
                      <a:tcPr/>
                    </a:tc>
                  </a:tr>
                  <a:tr h="304800">
                    <a:tc>
                      <a:txBody>
                        <a:bodyPr/>
                        <a:lstStyle/>
                        <a:p>
                          <a:r>
                            <a:rPr lang="en-GB" sz="1400" dirty="0" smtClean="0"/>
                            <a:t>3</a:t>
                          </a:r>
                          <a:endParaRPr lang="en-GB" sz="1400" dirty="0"/>
                        </a:p>
                      </a:txBody>
                      <a:tcPr/>
                    </a:tc>
                    <a:tc>
                      <a:txBody>
                        <a:bodyPr/>
                        <a:lstStyle/>
                        <a:p>
                          <a:r>
                            <a:rPr lang="en-GB" sz="1400" dirty="0" smtClean="0"/>
                            <a:t>0.3633</a:t>
                          </a:r>
                          <a:endParaRPr lang="en-GB" sz="1400" dirty="0"/>
                        </a:p>
                      </a:txBody>
                      <a:tcPr/>
                    </a:tc>
                  </a:tr>
                  <a:tr h="304800">
                    <a:tc>
                      <a:txBody>
                        <a:bodyPr/>
                        <a:lstStyle/>
                        <a:p>
                          <a:r>
                            <a:rPr lang="en-GB" sz="1400" dirty="0" smtClean="0"/>
                            <a:t>4</a:t>
                          </a:r>
                          <a:endParaRPr lang="en-GB" sz="1400" dirty="0"/>
                        </a:p>
                      </a:txBody>
                      <a:tcPr/>
                    </a:tc>
                    <a:tc>
                      <a:txBody>
                        <a:bodyPr/>
                        <a:lstStyle/>
                        <a:p>
                          <a:r>
                            <a:rPr lang="en-GB" sz="1400" dirty="0" smtClean="0"/>
                            <a:t>0.6367</a:t>
                          </a:r>
                          <a:endParaRPr lang="en-GB" sz="1400" dirty="0"/>
                        </a:p>
                      </a:txBody>
                      <a:tcPr/>
                    </a:tc>
                  </a:tr>
                  <a:tr h="304800">
                    <a:tc>
                      <a:txBody>
                        <a:bodyPr/>
                        <a:lstStyle/>
                        <a:p>
                          <a:r>
                            <a:rPr lang="en-GB" sz="1400" dirty="0" smtClean="0"/>
                            <a:t>5</a:t>
                          </a:r>
                          <a:endParaRPr lang="en-GB" sz="1400" dirty="0"/>
                        </a:p>
                      </a:txBody>
                      <a:tcPr/>
                    </a:tc>
                    <a:tc>
                      <a:txBody>
                        <a:bodyPr/>
                        <a:lstStyle/>
                        <a:p>
                          <a:r>
                            <a:rPr lang="en-GB" sz="1400" dirty="0" smtClean="0"/>
                            <a:t>0.8555</a:t>
                          </a:r>
                          <a:endParaRPr lang="en-GB" sz="1400" dirty="0"/>
                        </a:p>
                      </a:txBody>
                      <a:tcPr/>
                    </a:tc>
                  </a:tr>
                  <a:tr h="304800">
                    <a:tc>
                      <a:txBody>
                        <a:bodyPr/>
                        <a:lstStyle/>
                        <a:p>
                          <a:r>
                            <a:rPr lang="en-GB" sz="1400" dirty="0" smtClean="0"/>
                            <a:t>6</a:t>
                          </a:r>
                          <a:endParaRPr lang="en-GB" sz="1400" dirty="0"/>
                        </a:p>
                      </a:txBody>
                      <a:tcPr/>
                    </a:tc>
                    <a:tc>
                      <a:txBody>
                        <a:bodyPr/>
                        <a:lstStyle/>
                        <a:p>
                          <a:r>
                            <a:rPr lang="en-GB" sz="1400" dirty="0" smtClean="0"/>
                            <a:t>0.9648</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0.9961</a:t>
                          </a:r>
                          <a:endParaRPr lang="en-GB" sz="1400" dirty="0"/>
                        </a:p>
                      </a:txBody>
                      <a:tcPr/>
                    </a:tc>
                  </a:tr>
                </a:tbl>
              </a:graphicData>
            </a:graphic>
          </p:graphicFrame>
        </mc:Fallback>
      </mc:AlternateContent>
      <p:sp>
        <p:nvSpPr>
          <p:cNvPr id="9" name="TextBox 8"/>
          <p:cNvSpPr txBox="1"/>
          <p:nvPr/>
        </p:nvSpPr>
        <p:spPr>
          <a:xfrm>
            <a:off x="539552" y="2204864"/>
            <a:ext cx="4262922" cy="1077218"/>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600" dirty="0"/>
              <a:t>What’s the probability that we would see </a:t>
            </a:r>
            <a:r>
              <a:rPr lang="en-GB" sz="1600" b="1" dirty="0"/>
              <a:t>6 heads</a:t>
            </a:r>
            <a:r>
              <a:rPr lang="en-GB" sz="1600" dirty="0"/>
              <a:t>, or an </a:t>
            </a:r>
            <a:r>
              <a:rPr lang="en-GB" sz="1600" b="1" dirty="0"/>
              <a:t>even more extreme value</a:t>
            </a:r>
            <a:r>
              <a:rPr lang="en-GB" sz="1600" dirty="0"/>
              <a:t>? Is this sufficiently unlikely to support John’s claim that the coin is biased?</a:t>
            </a:r>
          </a:p>
        </p:txBody>
      </p:sp>
      <mc:AlternateContent xmlns:mc="http://schemas.openxmlformats.org/markup-compatibility/2006" xmlns:a14="http://schemas.microsoft.com/office/drawing/2010/main">
        <mc:Choice Requires="a14">
          <p:sp>
            <p:nvSpPr>
              <p:cNvPr id="10" name="TextBox 9"/>
              <p:cNvSpPr txBox="1"/>
              <p:nvPr/>
            </p:nvSpPr>
            <p:spPr>
              <a:xfrm>
                <a:off x="669178" y="3273160"/>
                <a:ext cx="4133296"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𝟔</m:t>
                          </m:r>
                        </m:e>
                      </m:d>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𝟓</m:t>
                          </m:r>
                        </m:e>
                      </m:d>
                    </m:oMath>
                    <m:oMath xmlns:m="http://schemas.openxmlformats.org/officeDocument/2006/math">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𝟏𝟒𝟒𝟓</m:t>
                      </m:r>
                    </m:oMath>
                  </m:oMathPara>
                </a14:m>
                <a:endParaRPr lang="en-GB" sz="1600" b="1" dirty="0"/>
              </a:p>
              <a:p>
                <a:r>
                  <a:rPr lang="en-GB" sz="1600" b="1" dirty="0"/>
                  <a:t>Insufficient evidence to reject null hypothesis.</a:t>
                </a:r>
              </a:p>
            </p:txBody>
          </p:sp>
        </mc:Choice>
        <mc:Fallback xmlns="">
          <p:sp>
            <p:nvSpPr>
              <p:cNvPr id="10" name="TextBox 9"/>
              <p:cNvSpPr txBox="1">
                <a:spLocks noRot="1" noChangeAspect="1" noMove="1" noResize="1" noEditPoints="1" noAdjustHandles="1" noChangeArrowheads="1" noChangeShapeType="1" noTextEdit="1"/>
              </p:cNvSpPr>
              <p:nvPr/>
            </p:nvSpPr>
            <p:spPr>
              <a:xfrm>
                <a:off x="669178" y="3273160"/>
                <a:ext cx="4133296" cy="830997"/>
              </a:xfrm>
              <a:prstGeom prst="rect">
                <a:avLst/>
              </a:prstGeom>
              <a:blipFill rotWithShape="0">
                <a:blip r:embed="rId5" cstate="print"/>
                <a:stretch>
                  <a:fillRect l="-885" b="-8824"/>
                </a:stretch>
              </a:blipFill>
            </p:spPr>
            <p:txBody>
              <a:bodyPr/>
              <a:lstStyle/>
              <a:p>
                <a:r>
                  <a:rPr lang="en-GB">
                    <a:noFill/>
                  </a:rPr>
                  <a:t> </a:t>
                </a:r>
              </a:p>
            </p:txBody>
          </p:sp>
        </mc:Fallback>
      </mc:AlternateContent>
      <p:sp>
        <p:nvSpPr>
          <p:cNvPr id="11" name="TextBox 10"/>
          <p:cNvSpPr txBox="1"/>
          <p:nvPr/>
        </p:nvSpPr>
        <p:spPr>
          <a:xfrm>
            <a:off x="539552" y="4251560"/>
            <a:ext cx="4262922" cy="584775"/>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600" dirty="0"/>
              <a:t>What’s the probability that we would see </a:t>
            </a:r>
            <a:r>
              <a:rPr lang="en-GB" sz="1600" b="1" dirty="0"/>
              <a:t>7 heads</a:t>
            </a:r>
            <a:r>
              <a:rPr lang="en-GB" sz="1600" dirty="0"/>
              <a:t>, or an </a:t>
            </a:r>
            <a:r>
              <a:rPr lang="en-GB" sz="1600" b="1" dirty="0"/>
              <a:t>even more extreme value</a:t>
            </a:r>
            <a:r>
              <a:rPr lang="en-GB" sz="1600" dirty="0"/>
              <a:t>?</a:t>
            </a:r>
          </a:p>
        </p:txBody>
      </p:sp>
      <mc:AlternateContent xmlns:mc="http://schemas.openxmlformats.org/markup-compatibility/2006" xmlns:a14="http://schemas.microsoft.com/office/drawing/2010/main">
        <mc:Choice Requires="a14">
          <p:sp>
            <p:nvSpPr>
              <p:cNvPr id="12" name="TextBox 11"/>
              <p:cNvSpPr txBox="1"/>
              <p:nvPr/>
            </p:nvSpPr>
            <p:spPr>
              <a:xfrm>
                <a:off x="669178" y="4854539"/>
                <a:ext cx="4133296"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𝟕</m:t>
                          </m:r>
                        </m:e>
                      </m:d>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𝟔</m:t>
                          </m:r>
                        </m:e>
                      </m:d>
                    </m:oMath>
                    <m:oMath xmlns:m="http://schemas.openxmlformats.org/officeDocument/2006/math">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𝟎𝟑𝟓𝟐</m:t>
                      </m:r>
                    </m:oMath>
                  </m:oMathPara>
                </a14:m>
                <a:endParaRPr lang="en-GB" sz="1600" b="1" dirty="0"/>
              </a:p>
              <a:p>
                <a:r>
                  <a:rPr lang="en-GB" sz="1600" b="1" dirty="0"/>
                  <a:t>Since 0.0352 &lt; 0.05, this is very unlikely, so we reject the null hypothesis and accept the alternative hypothesis that the coin is biased.</a:t>
                </a:r>
              </a:p>
            </p:txBody>
          </p:sp>
        </mc:Choice>
        <mc:Fallback xmlns="">
          <p:sp>
            <p:nvSpPr>
              <p:cNvPr id="12" name="TextBox 11"/>
              <p:cNvSpPr txBox="1">
                <a:spLocks noRot="1" noChangeAspect="1" noMove="1" noResize="1" noEditPoints="1" noAdjustHandles="1" noChangeArrowheads="1" noChangeShapeType="1" noTextEdit="1"/>
              </p:cNvSpPr>
              <p:nvPr/>
            </p:nvSpPr>
            <p:spPr>
              <a:xfrm>
                <a:off x="669178" y="4854539"/>
                <a:ext cx="4133296" cy="1323439"/>
              </a:xfrm>
              <a:prstGeom prst="rect">
                <a:avLst/>
              </a:prstGeom>
              <a:blipFill rotWithShape="0">
                <a:blip r:embed="rId6" cstate="print"/>
                <a:stretch>
                  <a:fillRect l="-885" r="-442" b="-5069"/>
                </a:stretch>
              </a:blipFill>
            </p:spPr>
            <p:txBody>
              <a:bodyPr/>
              <a:lstStyle/>
              <a:p>
                <a:r>
                  <a:rPr lang="en-GB">
                    <a:noFill/>
                  </a:rPr>
                  <a:t> </a:t>
                </a:r>
              </a:p>
            </p:txBody>
          </p:sp>
        </mc:Fallback>
      </mc:AlternateContent>
      <p:sp>
        <p:nvSpPr>
          <p:cNvPr id="13" name="Rectangle 12"/>
          <p:cNvSpPr/>
          <p:nvPr/>
        </p:nvSpPr>
        <p:spPr>
          <a:xfrm>
            <a:off x="545004" y="3272329"/>
            <a:ext cx="4257470" cy="8318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Rectangle 13"/>
          <p:cNvSpPr/>
          <p:nvPr/>
        </p:nvSpPr>
        <p:spPr>
          <a:xfrm>
            <a:off x="539552" y="4836334"/>
            <a:ext cx="4257470" cy="12529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270</a:t>
            </a:fld>
            <a:endParaRPr lang="en-GB"/>
          </a:p>
        </p:txBody>
      </p:sp>
    </p:spTree>
    <p:extLst>
      <p:ext uri="{BB962C8B-B14F-4D97-AF65-F5344CB8AC3E}">
        <p14:creationId xmlns:p14="http://schemas.microsoft.com/office/powerpoint/2010/main" val="924413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3" grpId="0" animBg="1"/>
      <p:bldP spid="14"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Critical Regions and Values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764704"/>
                <a:ext cx="8352928"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John wants to see whether a coin is unbiased or whether </a:t>
                </a:r>
                <a:r>
                  <a:rPr lang="en-GB" b="1" dirty="0"/>
                  <a:t>it is biased towards coming down heads</a:t>
                </a:r>
                <a:r>
                  <a:rPr lang="en-GB" dirty="0"/>
                  <a:t>. He tosses the coin 8 times and counts the number of times </a:t>
                </a:r>
                <a14:m>
                  <m:oMath xmlns:m="http://schemas.openxmlformats.org/officeDocument/2006/math">
                    <m:r>
                      <a:rPr lang="en-GB" b="0" i="1" smtClean="0">
                        <a:latin typeface="Cambria Math" panose="02040503050406030204" pitchFamily="18" charset="0"/>
                      </a:rPr>
                      <m:t>𝑋</m:t>
                    </m:r>
                  </m:oMath>
                </a14:m>
                <a:r>
                  <a:rPr lang="en-GB" dirty="0"/>
                  <a:t>, it lands head uppermost. </a:t>
                </a:r>
                <a:r>
                  <a:rPr lang="en-GB" b="1" dirty="0"/>
                  <a:t>What values would lead to John’s hypothesis being rejected?</a:t>
                </a:r>
              </a:p>
            </p:txBody>
          </p:sp>
        </mc:Choice>
        <mc:Fallback xmlns="">
          <p:sp>
            <p:nvSpPr>
              <p:cNvPr id="5" name="TextBox 4"/>
              <p:cNvSpPr txBox="1">
                <a:spLocks noRot="1" noChangeAspect="1" noMove="1" noResize="1" noEditPoints="1" noAdjustHandles="1" noChangeArrowheads="1" noChangeShapeType="1" noTextEdit="1"/>
              </p:cNvSpPr>
              <p:nvPr/>
            </p:nvSpPr>
            <p:spPr>
              <a:xfrm>
                <a:off x="323528" y="764704"/>
                <a:ext cx="8352928" cy="923330"/>
              </a:xfrm>
              <a:prstGeom prst="rect">
                <a:avLst/>
              </a:prstGeom>
              <a:blipFill rotWithShape="0">
                <a:blip r:embed="rId2" cstate="print"/>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5536" y="2060848"/>
                <a:ext cx="4176355"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critical region is the range of values of the test statistic that would lead to you rejecting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395536" y="2060848"/>
                <a:ext cx="4176355" cy="923330"/>
              </a:xfrm>
              <a:prstGeom prst="rect">
                <a:avLst/>
              </a:prstGeom>
              <a:blipFill rotWithShape="0">
                <a:blip r:embed="rId3" cstate="print"/>
                <a:stretch>
                  <a:fillRect l="-1016" t="-2564" r="-1306"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5561" y="3088427"/>
                <a:ext cx="4586479" cy="1107996"/>
              </a:xfrm>
              <a:prstGeom prst="rect">
                <a:avLst/>
              </a:prstGeom>
              <a:noFill/>
            </p:spPr>
            <p:txBody>
              <a:bodyPr wrap="square" rtlCol="0">
                <a:spAutoFit/>
              </a:bodyPr>
              <a:lstStyle/>
              <a:p>
                <a:r>
                  <a:rPr lang="en-GB" dirty="0"/>
                  <a:t>If </a:t>
                </a:r>
                <a14:m>
                  <m:oMath xmlns:m="http://schemas.openxmlformats.org/officeDocument/2006/math">
                    <m:r>
                      <a:rPr lang="en-GB" i="1">
                        <a:latin typeface="Cambria Math" panose="02040503050406030204" pitchFamily="18" charset="0"/>
                      </a:rPr>
                      <m:t>𝛼</m:t>
                    </m:r>
                    <m:r>
                      <a:rPr lang="en-GB" i="1">
                        <a:latin typeface="Cambria Math" panose="02040503050406030204" pitchFamily="18" charset="0"/>
                      </a:rPr>
                      <m:t>=0.05</m:t>
                    </m:r>
                  </m:oMath>
                </a14:m>
                <a:r>
                  <a:rPr lang="en-GB" dirty="0"/>
                  <a:t>, critical region?</a:t>
                </a:r>
              </a:p>
              <a:p>
                <a:r>
                  <a:rPr lang="en-GB" sz="1600" b="1" dirty="0"/>
                  <a:t>We saw that 95% is exceeded when </a:t>
                </a:r>
                <a14:m>
                  <m:oMath xmlns:m="http://schemas.openxmlformats.org/officeDocument/2006/math">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𝟔</m:t>
                    </m:r>
                  </m:oMath>
                </a14:m>
                <a:r>
                  <a:rPr lang="en-GB" sz="1600" b="1" dirty="0"/>
                  <a:t>. This means </a:t>
                </a:r>
                <a14:m>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𝟕</m:t>
                        </m:r>
                      </m:e>
                    </m:d>
                    <m:r>
                      <a:rPr lang="en-GB" sz="1600" b="1" i="1" smtClean="0">
                        <a:latin typeface="Cambria Math" panose="02040503050406030204" pitchFamily="18" charset="0"/>
                      </a:rPr>
                      <m:t>&lt;</m:t>
                    </m:r>
                    <m:r>
                      <a:rPr lang="en-GB" sz="1600" b="1" i="1" smtClean="0">
                        <a:latin typeface="Cambria Math" panose="02040503050406030204" pitchFamily="18" charset="0"/>
                      </a:rPr>
                      <m:t>𝟓</m:t>
                    </m:r>
                    <m:r>
                      <a:rPr lang="en-GB" sz="1600" b="1" i="1" smtClean="0">
                        <a:latin typeface="Cambria Math" panose="02040503050406030204" pitchFamily="18" charset="0"/>
                      </a:rPr>
                      <m:t>%</m:t>
                    </m:r>
                  </m:oMath>
                </a14:m>
                <a:r>
                  <a:rPr lang="en-GB" sz="1600" b="1" dirty="0"/>
                  <a:t> </a:t>
                </a:r>
              </a:p>
              <a:p>
                <a:pPr/>
                <a14:m>
                  <m:oMathPara xmlns:m="http://schemas.openxmlformats.org/officeDocument/2006/math">
                    <m:oMathParaPr>
                      <m:jc m:val="left"/>
                    </m:oMathParaPr>
                    <m:oMath xmlns:m="http://schemas.openxmlformats.org/officeDocument/2006/math">
                      <m:r>
                        <a:rPr lang="en-GB" sz="1600" b="1" i="1">
                          <a:latin typeface="Cambria Math" panose="02040503050406030204" pitchFamily="18" charset="0"/>
                        </a:rPr>
                        <m:t>𝑿</m:t>
                      </m:r>
                      <m:r>
                        <a:rPr lang="en-GB" sz="1600" b="1" i="1">
                          <a:latin typeface="Cambria Math" panose="02040503050406030204" pitchFamily="18" charset="0"/>
                        </a:rPr>
                        <m:t>≥</m:t>
                      </m:r>
                      <m:r>
                        <a:rPr lang="en-GB" sz="1600" b="1" i="1" smtClean="0">
                          <a:latin typeface="Cambria Math" panose="02040503050406030204" pitchFamily="18" charset="0"/>
                        </a:rPr>
                        <m:t>𝟕</m:t>
                      </m:r>
                    </m:oMath>
                  </m:oMathPara>
                </a14:m>
                <a:endParaRPr lang="en-GB" sz="16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345561" y="3088427"/>
                <a:ext cx="4586479" cy="1107996"/>
              </a:xfrm>
              <a:prstGeom prst="rect">
                <a:avLst/>
              </a:prstGeom>
              <a:blipFill rotWithShape="0">
                <a:blip r:embed="rId4" cstate="print"/>
                <a:stretch>
                  <a:fillRect l="-1197" t="-3315"/>
                </a:stretch>
              </a:blipFill>
            </p:spPr>
            <p:txBody>
              <a:bodyPr/>
              <a:lstStyle/>
              <a:p>
                <a:r>
                  <a:rPr lang="en-GB">
                    <a:noFill/>
                  </a:rPr>
                  <a:t> </a:t>
                </a:r>
              </a:p>
            </p:txBody>
          </p:sp>
        </mc:Fallback>
      </mc:AlternateContent>
      <p:sp>
        <p:nvSpPr>
          <p:cNvPr id="10" name="TextBox 9"/>
          <p:cNvSpPr txBox="1"/>
          <p:nvPr/>
        </p:nvSpPr>
        <p:spPr>
          <a:xfrm>
            <a:off x="395535" y="4581128"/>
            <a:ext cx="4176355"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value(s) on the boundary of the critical region are called critical value(s). </a:t>
            </a:r>
          </a:p>
        </p:txBody>
      </p:sp>
      <mc:AlternateContent xmlns:mc="http://schemas.openxmlformats.org/markup-compatibility/2006" xmlns:a14="http://schemas.microsoft.com/office/drawing/2010/main">
        <mc:Choice Requires="a14">
          <p:sp>
            <p:nvSpPr>
              <p:cNvPr id="11" name="TextBox 10"/>
              <p:cNvSpPr txBox="1"/>
              <p:nvPr/>
            </p:nvSpPr>
            <p:spPr>
              <a:xfrm>
                <a:off x="323527" y="5480358"/>
                <a:ext cx="4248363" cy="646331"/>
              </a:xfrm>
              <a:prstGeom prst="rect">
                <a:avLst/>
              </a:prstGeom>
              <a:noFill/>
            </p:spPr>
            <p:txBody>
              <a:bodyPr wrap="square" rtlCol="0">
                <a:spAutoFit/>
              </a:bodyPr>
              <a:lstStyle/>
              <a:p>
                <a:r>
                  <a:rPr lang="en-GB" dirty="0"/>
                  <a:t>Critical value:</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7</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323527" y="5480358"/>
                <a:ext cx="4248363" cy="646331"/>
              </a:xfrm>
              <a:prstGeom prst="rect">
                <a:avLst/>
              </a:prstGeom>
              <a:blipFill rotWithShape="0">
                <a:blip r:embed="rId5" cstate="print"/>
                <a:stretch>
                  <a:fillRect l="-1148" t="-4717"/>
                </a:stretch>
              </a:blipFill>
            </p:spPr>
            <p:txBody>
              <a:bodyPr/>
              <a:lstStyle/>
              <a:p>
                <a:r>
                  <a:rPr lang="en-GB">
                    <a:noFill/>
                  </a:rPr>
                  <a:t> </a:t>
                </a:r>
              </a:p>
            </p:txBody>
          </p:sp>
        </mc:Fallback>
      </mc:AlternateContent>
      <p:sp>
        <p:nvSpPr>
          <p:cNvPr id="14" name="Rectangle 13"/>
          <p:cNvSpPr/>
          <p:nvPr/>
        </p:nvSpPr>
        <p:spPr>
          <a:xfrm>
            <a:off x="415508" y="5805264"/>
            <a:ext cx="4300508"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mc:AlternateContent xmlns:mc="http://schemas.openxmlformats.org/markup-compatibility/2006" xmlns:a14="http://schemas.microsoft.com/office/drawing/2010/main">
        <mc:Choice Requires="a14">
          <p:sp>
            <p:nvSpPr>
              <p:cNvPr id="16" name="TextBox 15"/>
              <p:cNvSpPr txBox="1"/>
              <p:nvPr/>
            </p:nvSpPr>
            <p:spPr>
              <a:xfrm>
                <a:off x="5724128" y="2361948"/>
                <a:ext cx="2468905"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a:latin typeface="+mj-lt"/>
                  </a:rPr>
                  <a:t>C.D.F. Binomial table:</a:t>
                </a:r>
                <a:endParaRPr lang="en-GB" b="0" dirty="0">
                  <a:latin typeface="+mj-l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=8</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5724128" y="2361948"/>
                <a:ext cx="2468905" cy="646331"/>
              </a:xfrm>
              <a:prstGeom prst="rect">
                <a:avLst/>
              </a:prstGeom>
              <a:blipFill rotWithShape="0">
                <a:blip r:embed="rId6" cstate="print"/>
                <a:stretch>
                  <a:fillRect l="-1711" t="-2727" b="-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nvGraphicFramePr>
            <p:xfrm>
              <a:off x="5724128" y="3028254"/>
              <a:ext cx="2471936" cy="274320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16024">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27248">
                    <a:tc>
                      <a:txBody>
                        <a:bodyPr/>
                        <a:lstStyle/>
                        <a:p>
                          <a:r>
                            <a:rPr lang="en-GB" sz="1400" dirty="0"/>
                            <a:t>0</a:t>
                          </a:r>
                        </a:p>
                      </a:txBody>
                      <a:tcPr/>
                    </a:tc>
                    <a:tc>
                      <a:txBody>
                        <a:bodyPr/>
                        <a:lstStyle/>
                        <a:p>
                          <a:r>
                            <a:rPr lang="en-GB" sz="1400" dirty="0"/>
                            <a:t>0.0039</a:t>
                          </a:r>
                        </a:p>
                      </a:txBody>
                      <a:tcPr/>
                    </a:tc>
                    <a:extLst>
                      <a:ext uri="{0D108BD9-81ED-4DB2-BD59-A6C34878D82A}">
                        <a16:rowId xmlns:a16="http://schemas.microsoft.com/office/drawing/2014/main" val="10001"/>
                      </a:ext>
                    </a:extLst>
                  </a:tr>
                  <a:tr h="0">
                    <a:tc>
                      <a:txBody>
                        <a:bodyPr/>
                        <a:lstStyle/>
                        <a:p>
                          <a:r>
                            <a:rPr lang="en-GB" sz="1400" dirty="0"/>
                            <a:t>1</a:t>
                          </a:r>
                        </a:p>
                      </a:txBody>
                      <a:tcPr/>
                    </a:tc>
                    <a:tc>
                      <a:txBody>
                        <a:bodyPr/>
                        <a:lstStyle/>
                        <a:p>
                          <a:r>
                            <a:rPr lang="en-GB" sz="1400" dirty="0"/>
                            <a:t>0.0352</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0.1445</a:t>
                          </a:r>
                        </a:p>
                      </a:txBody>
                      <a:tcPr/>
                    </a:tc>
                    <a:extLst>
                      <a:ext uri="{0D108BD9-81ED-4DB2-BD59-A6C34878D82A}">
                        <a16:rowId xmlns:a16="http://schemas.microsoft.com/office/drawing/2014/main" val="10003"/>
                      </a:ext>
                    </a:extLst>
                  </a:tr>
                  <a:tr h="148952">
                    <a:tc>
                      <a:txBody>
                        <a:bodyPr/>
                        <a:lstStyle/>
                        <a:p>
                          <a:r>
                            <a:rPr lang="en-GB" sz="1400" dirty="0"/>
                            <a:t>3</a:t>
                          </a:r>
                        </a:p>
                      </a:txBody>
                      <a:tcPr/>
                    </a:tc>
                    <a:tc>
                      <a:txBody>
                        <a:bodyPr/>
                        <a:lstStyle/>
                        <a:p>
                          <a:r>
                            <a:rPr lang="en-GB" sz="1400" dirty="0"/>
                            <a:t>0.3633</a:t>
                          </a:r>
                        </a:p>
                      </a:txBody>
                      <a:tcPr/>
                    </a:tc>
                    <a:extLst>
                      <a:ext uri="{0D108BD9-81ED-4DB2-BD59-A6C34878D82A}">
                        <a16:rowId xmlns:a16="http://schemas.microsoft.com/office/drawing/2014/main" val="10004"/>
                      </a:ext>
                    </a:extLst>
                  </a:tr>
                  <a:tr h="132184">
                    <a:tc>
                      <a:txBody>
                        <a:bodyPr/>
                        <a:lstStyle/>
                        <a:p>
                          <a:r>
                            <a:rPr lang="en-GB" sz="1400" dirty="0"/>
                            <a:t>4</a:t>
                          </a:r>
                        </a:p>
                      </a:txBody>
                      <a:tcPr/>
                    </a:tc>
                    <a:tc>
                      <a:txBody>
                        <a:bodyPr/>
                        <a:lstStyle/>
                        <a:p>
                          <a:r>
                            <a:rPr lang="en-GB" sz="1400" dirty="0"/>
                            <a:t>0.6367</a:t>
                          </a:r>
                        </a:p>
                      </a:txBody>
                      <a:tcPr/>
                    </a:tc>
                    <a:extLst>
                      <a:ext uri="{0D108BD9-81ED-4DB2-BD59-A6C34878D82A}">
                        <a16:rowId xmlns:a16="http://schemas.microsoft.com/office/drawing/2014/main" val="10005"/>
                      </a:ext>
                    </a:extLst>
                  </a:tr>
                  <a:tr h="0">
                    <a:tc>
                      <a:txBody>
                        <a:bodyPr/>
                        <a:lstStyle/>
                        <a:p>
                          <a:r>
                            <a:rPr lang="en-GB" sz="1400" dirty="0"/>
                            <a:t>5</a:t>
                          </a:r>
                        </a:p>
                      </a:txBody>
                      <a:tcPr/>
                    </a:tc>
                    <a:tc>
                      <a:txBody>
                        <a:bodyPr/>
                        <a:lstStyle/>
                        <a:p>
                          <a:r>
                            <a:rPr lang="en-GB" sz="1400" dirty="0"/>
                            <a:t>0.8555</a:t>
                          </a:r>
                        </a:p>
                      </a:txBody>
                      <a:tcPr/>
                    </a:tc>
                    <a:extLst>
                      <a:ext uri="{0D108BD9-81ED-4DB2-BD59-A6C34878D82A}">
                        <a16:rowId xmlns:a16="http://schemas.microsoft.com/office/drawing/2014/main" val="10006"/>
                      </a:ext>
                    </a:extLst>
                  </a:tr>
                  <a:tr h="0">
                    <a:tc>
                      <a:txBody>
                        <a:bodyPr/>
                        <a:lstStyle/>
                        <a:p>
                          <a:r>
                            <a:rPr lang="en-GB" sz="1400" dirty="0"/>
                            <a:t>6</a:t>
                          </a:r>
                        </a:p>
                      </a:txBody>
                      <a:tcPr/>
                    </a:tc>
                    <a:tc>
                      <a:txBody>
                        <a:bodyPr/>
                        <a:lstStyle/>
                        <a:p>
                          <a:r>
                            <a:rPr lang="en-GB" sz="1400" dirty="0"/>
                            <a:t>0.9648</a:t>
                          </a:r>
                        </a:p>
                      </a:txBody>
                      <a:tcPr/>
                    </a:tc>
                    <a:extLst>
                      <a:ext uri="{0D108BD9-81ED-4DB2-BD59-A6C34878D82A}">
                        <a16:rowId xmlns:a16="http://schemas.microsoft.com/office/drawing/2014/main" val="10007"/>
                      </a:ext>
                    </a:extLst>
                  </a:tr>
                  <a:tr h="0">
                    <a:tc>
                      <a:txBody>
                        <a:bodyPr/>
                        <a:lstStyle/>
                        <a:p>
                          <a:r>
                            <a:rPr lang="en-GB" sz="1400" dirty="0"/>
                            <a:t>7</a:t>
                          </a:r>
                        </a:p>
                      </a:txBody>
                      <a:tcPr/>
                    </a:tc>
                    <a:tc>
                      <a:txBody>
                        <a:bodyPr/>
                        <a:lstStyle/>
                        <a:p>
                          <a:r>
                            <a:rPr lang="en-GB" sz="1400" dirty="0"/>
                            <a:t>0.9961</a:t>
                          </a:r>
                        </a:p>
                      </a:txBody>
                      <a:tcPr/>
                    </a:tc>
                    <a:extLst>
                      <a:ext uri="{0D108BD9-81ED-4DB2-BD59-A6C34878D82A}">
                        <a16:rowId xmlns:a16="http://schemas.microsoft.com/office/drawing/2014/main" val="10008"/>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xmlns="" xmlns:a14="http://schemas.microsoft.com/office/drawing/2010/main" val="1500648872"/>
                  </p:ext>
                </p:extLst>
              </p:nvPr>
            </p:nvGraphicFramePr>
            <p:xfrm>
              <a:off x="5724128" y="3028254"/>
              <a:ext cx="2471936" cy="2804160"/>
            </p:xfrm>
            <a:graphic>
              <a:graphicData uri="http://schemas.openxmlformats.org/drawingml/2006/table">
                <a:tbl>
                  <a:tblPr firstRow="1" bandRow="1">
                    <a:tableStyleId>{5940675A-B579-460E-94D1-54222C63F5DA}</a:tableStyleId>
                  </a:tblPr>
                  <a:tblGrid>
                    <a:gridCol w="936104"/>
                    <a:gridCol w="1535832"/>
                  </a:tblGrid>
                  <a:tr h="304800">
                    <a:tc>
                      <a:txBody>
                        <a:bodyPr/>
                        <a:lstStyle/>
                        <a:p>
                          <a:endParaRPr lang="en-US"/>
                        </a:p>
                      </a:txBody>
                      <a:tcPr>
                        <a:blipFill rotWithShape="0">
                          <a:blip r:embed="rId7"/>
                          <a:stretch>
                            <a:fillRect l="-649" t="-2000" r="-165584" b="-822000"/>
                          </a:stretch>
                        </a:blipFill>
                      </a:tcPr>
                    </a:tc>
                    <a:tc>
                      <a:txBody>
                        <a:bodyPr/>
                        <a:lstStyle/>
                        <a:p>
                          <a:endParaRPr lang="en-US"/>
                        </a:p>
                      </a:txBody>
                      <a:tcPr>
                        <a:blipFill rotWithShape="0">
                          <a:blip r:embed="rId7"/>
                          <a:stretch>
                            <a:fillRect l="-61265" t="-2000" r="-791" b="-822000"/>
                          </a:stretch>
                        </a:blipFill>
                      </a:tcPr>
                    </a:tc>
                  </a:tr>
                  <a:tr h="304800">
                    <a:tc>
                      <a:txBody>
                        <a:bodyPr/>
                        <a:lstStyle/>
                        <a:p>
                          <a:r>
                            <a:rPr lang="en-GB" sz="1400" dirty="0" smtClean="0"/>
                            <a:t>0</a:t>
                          </a:r>
                          <a:endParaRPr lang="en-GB" sz="1400" dirty="0"/>
                        </a:p>
                      </a:txBody>
                      <a:tcPr/>
                    </a:tc>
                    <a:tc>
                      <a:txBody>
                        <a:bodyPr/>
                        <a:lstStyle/>
                        <a:p>
                          <a:r>
                            <a:rPr lang="en-GB" sz="1400" dirty="0" smtClean="0"/>
                            <a:t>0.0039</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0.0352</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0.1445</a:t>
                          </a:r>
                          <a:endParaRPr lang="en-GB" sz="1400" dirty="0"/>
                        </a:p>
                      </a:txBody>
                      <a:tcPr/>
                    </a:tc>
                  </a:tr>
                  <a:tr h="304800">
                    <a:tc>
                      <a:txBody>
                        <a:bodyPr/>
                        <a:lstStyle/>
                        <a:p>
                          <a:r>
                            <a:rPr lang="en-GB" sz="1400" dirty="0" smtClean="0"/>
                            <a:t>3</a:t>
                          </a:r>
                          <a:endParaRPr lang="en-GB" sz="1400" dirty="0"/>
                        </a:p>
                      </a:txBody>
                      <a:tcPr/>
                    </a:tc>
                    <a:tc>
                      <a:txBody>
                        <a:bodyPr/>
                        <a:lstStyle/>
                        <a:p>
                          <a:r>
                            <a:rPr lang="en-GB" sz="1400" dirty="0" smtClean="0"/>
                            <a:t>0.3633</a:t>
                          </a:r>
                          <a:endParaRPr lang="en-GB" sz="1400" dirty="0"/>
                        </a:p>
                      </a:txBody>
                      <a:tcPr/>
                    </a:tc>
                  </a:tr>
                  <a:tr h="304800">
                    <a:tc>
                      <a:txBody>
                        <a:bodyPr/>
                        <a:lstStyle/>
                        <a:p>
                          <a:r>
                            <a:rPr lang="en-GB" sz="1400" dirty="0" smtClean="0"/>
                            <a:t>4</a:t>
                          </a:r>
                          <a:endParaRPr lang="en-GB" sz="1400" dirty="0"/>
                        </a:p>
                      </a:txBody>
                      <a:tcPr/>
                    </a:tc>
                    <a:tc>
                      <a:txBody>
                        <a:bodyPr/>
                        <a:lstStyle/>
                        <a:p>
                          <a:r>
                            <a:rPr lang="en-GB" sz="1400" dirty="0" smtClean="0"/>
                            <a:t>0.6367</a:t>
                          </a:r>
                          <a:endParaRPr lang="en-GB" sz="1400" dirty="0"/>
                        </a:p>
                      </a:txBody>
                      <a:tcPr/>
                    </a:tc>
                  </a:tr>
                  <a:tr h="304800">
                    <a:tc>
                      <a:txBody>
                        <a:bodyPr/>
                        <a:lstStyle/>
                        <a:p>
                          <a:r>
                            <a:rPr lang="en-GB" sz="1400" dirty="0" smtClean="0"/>
                            <a:t>5</a:t>
                          </a:r>
                          <a:endParaRPr lang="en-GB" sz="1400" dirty="0"/>
                        </a:p>
                      </a:txBody>
                      <a:tcPr/>
                    </a:tc>
                    <a:tc>
                      <a:txBody>
                        <a:bodyPr/>
                        <a:lstStyle/>
                        <a:p>
                          <a:r>
                            <a:rPr lang="en-GB" sz="1400" dirty="0" smtClean="0"/>
                            <a:t>0.8555</a:t>
                          </a:r>
                          <a:endParaRPr lang="en-GB" sz="1400" dirty="0"/>
                        </a:p>
                      </a:txBody>
                      <a:tcPr/>
                    </a:tc>
                  </a:tr>
                  <a:tr h="304800">
                    <a:tc>
                      <a:txBody>
                        <a:bodyPr/>
                        <a:lstStyle/>
                        <a:p>
                          <a:r>
                            <a:rPr lang="en-GB" sz="1400" dirty="0" smtClean="0"/>
                            <a:t>6</a:t>
                          </a:r>
                          <a:endParaRPr lang="en-GB" sz="1400" dirty="0"/>
                        </a:p>
                      </a:txBody>
                      <a:tcPr/>
                    </a:tc>
                    <a:tc>
                      <a:txBody>
                        <a:bodyPr/>
                        <a:lstStyle/>
                        <a:p>
                          <a:r>
                            <a:rPr lang="en-GB" sz="1400" dirty="0" smtClean="0"/>
                            <a:t>0.9648</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0.9961</a:t>
                          </a:r>
                          <a:endParaRPr lang="en-GB" sz="1400" dirty="0"/>
                        </a:p>
                      </a:txBody>
                      <a:tcPr/>
                    </a:tc>
                  </a:tr>
                </a:tbl>
              </a:graphicData>
            </a:graphic>
          </p:graphicFrame>
        </mc:Fallback>
      </mc:AlternateContent>
      <p:sp>
        <p:nvSpPr>
          <p:cNvPr id="6" name="TextBox 5"/>
          <p:cNvSpPr txBox="1"/>
          <p:nvPr/>
        </p:nvSpPr>
        <p:spPr>
          <a:xfrm>
            <a:off x="1789375" y="6379588"/>
            <a:ext cx="585328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We’ll explore more fully critical values and regions later on…</a:t>
            </a:r>
          </a:p>
        </p:txBody>
      </p:sp>
      <mc:AlternateContent xmlns:mc="http://schemas.openxmlformats.org/markup-compatibility/2006" xmlns:a14="http://schemas.microsoft.com/office/drawing/2010/main">
        <mc:Choice Requires="a14">
          <p:sp>
            <p:nvSpPr>
              <p:cNvPr id="7" name="TextBox 6"/>
              <p:cNvSpPr txBox="1"/>
              <p:nvPr/>
            </p:nvSpPr>
            <p:spPr>
              <a:xfrm>
                <a:off x="2581234" y="3680867"/>
                <a:ext cx="2150254"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400" b="1" dirty="0"/>
                  <a:t>Tip: </a:t>
                </a:r>
                <a:r>
                  <a:rPr lang="en-GB" sz="1400" dirty="0"/>
                  <a:t>Use the first value AFTER the one in the table that exceeds </a:t>
                </a:r>
                <a14:m>
                  <m:oMath xmlns:m="http://schemas.openxmlformats.org/officeDocument/2006/math">
                    <m:r>
                      <a:rPr lang="en-GB" sz="1400" b="0" i="1" smtClean="0">
                        <a:latin typeface="Cambria Math" panose="02040503050406030204" pitchFamily="18" charset="0"/>
                      </a:rPr>
                      <m:t>1−</m:t>
                    </m:r>
                    <m:r>
                      <a:rPr lang="en-GB" sz="1400" b="0" i="1" smtClean="0">
                        <a:latin typeface="Cambria Math" panose="02040503050406030204" pitchFamily="18" charset="0"/>
                      </a:rPr>
                      <m:t>𝛼</m:t>
                    </m:r>
                  </m:oMath>
                </a14:m>
                <a:endParaRPr lang="en-GB"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581234" y="3680867"/>
                <a:ext cx="2150254" cy="738664"/>
              </a:xfrm>
              <a:prstGeom prst="rect">
                <a:avLst/>
              </a:prstGeom>
              <a:blipFill rotWithShape="0">
                <a:blip r:embed="rId8"/>
                <a:stretch>
                  <a:fillRect l="-280" b="-5600"/>
                </a:stretch>
              </a:blipFill>
            </p:spPr>
            <p:txBody>
              <a:bodyPr/>
              <a:lstStyle/>
              <a:p>
                <a:r>
                  <a:rPr lang="en-IN">
                    <a:noFill/>
                  </a:rPr>
                  <a:t> </a:t>
                </a:r>
              </a:p>
            </p:txBody>
          </p:sp>
        </mc:Fallback>
      </mc:AlternateContent>
      <p:sp>
        <p:nvSpPr>
          <p:cNvPr id="13" name="Rectangle 12"/>
          <p:cNvSpPr/>
          <p:nvPr/>
        </p:nvSpPr>
        <p:spPr>
          <a:xfrm>
            <a:off x="396798" y="3441721"/>
            <a:ext cx="4372516" cy="10183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8" name="Slide Number Placeholder 1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271</a:t>
            </a:fld>
            <a:endParaRPr lang="en-GB"/>
          </a:p>
        </p:txBody>
      </p:sp>
    </p:spTree>
    <p:extLst>
      <p:ext uri="{BB962C8B-B14F-4D97-AF65-F5344CB8AC3E}">
        <p14:creationId xmlns:p14="http://schemas.microsoft.com/office/powerpoint/2010/main" val="28042511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4" grpId="0" animBg="1"/>
      <p:bldP spid="1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err="1"/>
                <a:t>Quickfire</a:t>
              </a:r>
              <a:r>
                <a:rPr lang="en-GB" sz="3200" dirty="0"/>
                <a:t> Critical Regions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36712"/>
                <a:ext cx="8352928" cy="646331"/>
              </a:xfrm>
              <a:prstGeom prst="rect">
                <a:avLst/>
              </a:prstGeom>
              <a:noFill/>
            </p:spPr>
            <p:txBody>
              <a:bodyPr wrap="square" rtlCol="0">
                <a:spAutoFit/>
              </a:bodyPr>
              <a:lstStyle/>
              <a:p>
                <a:r>
                  <a:rPr lang="en-GB" dirty="0"/>
                  <a:t>Determine the critical region when we throw a coin where we’re trying to establish if there’s the specified bias, given the specified number of throws, when </a:t>
                </a:r>
                <a14:m>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=0.05</m:t>
                    </m:r>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836712"/>
                <a:ext cx="8352928" cy="646331"/>
              </a:xfrm>
              <a:prstGeom prst="rect">
                <a:avLst/>
              </a:prstGeom>
              <a:blipFill rotWithShape="0">
                <a:blip r:embed="rId2" cstate="print"/>
                <a:stretch>
                  <a:fillRect l="-584"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632797" y="3429000"/>
              <a:ext cx="1878859" cy="2225040"/>
            </p:xfrm>
            <a:graphic>
              <a:graphicData uri="http://schemas.openxmlformats.org/drawingml/2006/table">
                <a:tbl>
                  <a:tblPr firstRow="1" bandRow="1">
                    <a:tableStyleId>{5940675A-B579-460E-94D1-54222C63F5DA}</a:tableStyleId>
                  </a:tblPr>
                  <a:tblGrid>
                    <a:gridCol w="343027">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𝑥</m:t>
                                </m:r>
                              </m:oMath>
                            </m:oMathPara>
                          </a14:m>
                          <a:endParaRPr lang="en-GB" sz="1600" dirty="0"/>
                        </a:p>
                      </a:txBody>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m:t>
                                </m:r>
                                <m:r>
                                  <a:rPr lang="en-GB" sz="1600" b="0" i="1" smtClean="0">
                                    <a:latin typeface="Cambria Math" panose="02040503050406030204" pitchFamily="18" charset="0"/>
                                  </a:rPr>
                                  <m:t>(</m:t>
                                </m:r>
                                <m:r>
                                  <a:rPr lang="en-GB" sz="1600" b="0" i="1" smtClean="0">
                                    <a:latin typeface="Cambria Math" panose="02040503050406030204" pitchFamily="18" charset="0"/>
                                  </a:rPr>
                                  <m:t>𝑋</m:t>
                                </m:r>
                                <m:r>
                                  <a:rPr lang="en-GB" sz="1600" b="0" i="1" smtClean="0">
                                    <a:latin typeface="Cambria Math" panose="02040503050406030204" pitchFamily="18" charset="0"/>
                                  </a:rPr>
                                  <m:t>≤</m:t>
                                </m:r>
                                <m:r>
                                  <a:rPr lang="en-GB" sz="1600" b="0" i="1" smtClean="0">
                                    <a:latin typeface="Cambria Math" panose="02040503050406030204" pitchFamily="18" charset="0"/>
                                  </a:rPr>
                                  <m:t>𝑥</m:t>
                                </m:r>
                                <m:r>
                                  <a:rPr lang="en-GB" sz="1600" b="0" i="1" smtClean="0">
                                    <a:latin typeface="Cambria Math" panose="02040503050406030204" pitchFamily="18" charset="0"/>
                                  </a:rPr>
                                  <m:t>)</m:t>
                                </m:r>
                              </m:oMath>
                            </m:oMathPara>
                          </a14:m>
                          <a:endParaRPr lang="en-GB" sz="1600" dirty="0"/>
                        </a:p>
                      </a:txBody>
                      <a:tcPr/>
                    </a:tc>
                    <a:extLst>
                      <a:ext uri="{0D108BD9-81ED-4DB2-BD59-A6C34878D82A}">
                        <a16:rowId xmlns:a16="http://schemas.microsoft.com/office/drawing/2014/main" val="10000"/>
                      </a:ext>
                    </a:extLst>
                  </a:tr>
                  <a:tr h="370840">
                    <a:tc>
                      <a:txBody>
                        <a:bodyPr/>
                        <a:lstStyle/>
                        <a:p>
                          <a:r>
                            <a:rPr lang="en-GB" sz="1600" dirty="0"/>
                            <a:t>0</a:t>
                          </a:r>
                        </a:p>
                      </a:txBody>
                      <a:tcPr/>
                    </a:tc>
                    <a:tc>
                      <a:txBody>
                        <a:bodyPr/>
                        <a:lstStyle/>
                        <a:p>
                          <a:r>
                            <a:rPr lang="en-GB" sz="1600" dirty="0"/>
                            <a:t>0.0312</a:t>
                          </a:r>
                        </a:p>
                      </a:txBody>
                      <a:tcPr/>
                    </a:tc>
                    <a:extLst>
                      <a:ext uri="{0D108BD9-81ED-4DB2-BD59-A6C34878D82A}">
                        <a16:rowId xmlns:a16="http://schemas.microsoft.com/office/drawing/2014/main" val="10001"/>
                      </a:ext>
                    </a:extLst>
                  </a:tr>
                  <a:tr h="370840">
                    <a:tc>
                      <a:txBody>
                        <a:bodyPr/>
                        <a:lstStyle/>
                        <a:p>
                          <a:r>
                            <a:rPr lang="en-GB" sz="1600" dirty="0"/>
                            <a:t>1</a:t>
                          </a:r>
                        </a:p>
                      </a:txBody>
                      <a:tcPr/>
                    </a:tc>
                    <a:tc>
                      <a:txBody>
                        <a:bodyPr/>
                        <a:lstStyle/>
                        <a:p>
                          <a:r>
                            <a:rPr lang="en-GB" sz="1600" dirty="0"/>
                            <a:t>0.1875</a:t>
                          </a:r>
                        </a:p>
                      </a:txBody>
                      <a:tcPr/>
                    </a:tc>
                    <a:extLst>
                      <a:ext uri="{0D108BD9-81ED-4DB2-BD59-A6C34878D82A}">
                        <a16:rowId xmlns:a16="http://schemas.microsoft.com/office/drawing/2014/main" val="10002"/>
                      </a:ext>
                    </a:extLst>
                  </a:tr>
                  <a:tr h="370840">
                    <a:tc>
                      <a:txBody>
                        <a:bodyPr/>
                        <a:lstStyle/>
                        <a:p>
                          <a:r>
                            <a:rPr lang="en-GB" sz="1600" dirty="0"/>
                            <a:t>2</a:t>
                          </a:r>
                        </a:p>
                      </a:txBody>
                      <a:tcPr/>
                    </a:tc>
                    <a:tc>
                      <a:txBody>
                        <a:bodyPr/>
                        <a:lstStyle/>
                        <a:p>
                          <a:r>
                            <a:rPr lang="en-GB" sz="1600" dirty="0"/>
                            <a:t>0.5000</a:t>
                          </a:r>
                        </a:p>
                      </a:txBody>
                      <a:tcPr/>
                    </a:tc>
                    <a:extLst>
                      <a:ext uri="{0D108BD9-81ED-4DB2-BD59-A6C34878D82A}">
                        <a16:rowId xmlns:a16="http://schemas.microsoft.com/office/drawing/2014/main" val="10003"/>
                      </a:ext>
                    </a:extLst>
                  </a:tr>
                  <a:tr h="370840">
                    <a:tc>
                      <a:txBody>
                        <a:bodyPr/>
                        <a:lstStyle/>
                        <a:p>
                          <a:r>
                            <a:rPr lang="en-GB" sz="1600" dirty="0"/>
                            <a:t>3</a:t>
                          </a:r>
                        </a:p>
                      </a:txBody>
                      <a:tcPr/>
                    </a:tc>
                    <a:tc>
                      <a:txBody>
                        <a:bodyPr/>
                        <a:lstStyle/>
                        <a:p>
                          <a:r>
                            <a:rPr lang="en-GB" sz="1600" dirty="0"/>
                            <a:t>0.8125</a:t>
                          </a:r>
                        </a:p>
                      </a:txBody>
                      <a:tcPr/>
                    </a:tc>
                    <a:extLst>
                      <a:ext uri="{0D108BD9-81ED-4DB2-BD59-A6C34878D82A}">
                        <a16:rowId xmlns:a16="http://schemas.microsoft.com/office/drawing/2014/main" val="10004"/>
                      </a:ext>
                    </a:extLst>
                  </a:tr>
                  <a:tr h="370840">
                    <a:tc>
                      <a:txBody>
                        <a:bodyPr/>
                        <a:lstStyle/>
                        <a:p>
                          <a:r>
                            <a:rPr lang="en-GB" sz="1600" dirty="0"/>
                            <a:t>4</a:t>
                          </a:r>
                        </a:p>
                      </a:txBody>
                      <a:tcPr/>
                    </a:tc>
                    <a:tc>
                      <a:txBody>
                        <a:bodyPr/>
                        <a:lstStyle/>
                        <a:p>
                          <a:r>
                            <a:rPr lang="en-GB" sz="1600" dirty="0"/>
                            <a:t>0.9688</a:t>
                          </a:r>
                        </a:p>
                      </a:txBody>
                      <a:tcPr/>
                    </a:tc>
                    <a:extLst>
                      <a:ext uri="{0D108BD9-81ED-4DB2-BD59-A6C34878D82A}">
                        <a16:rowId xmlns:a16="http://schemas.microsoft.com/office/drawing/2014/main" val="1000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1461550006"/>
                  </p:ext>
                </p:extLst>
              </p:nvPr>
            </p:nvGraphicFramePr>
            <p:xfrm>
              <a:off x="632797" y="3429000"/>
              <a:ext cx="1878859" cy="2225040"/>
            </p:xfrm>
            <a:graphic>
              <a:graphicData uri="http://schemas.openxmlformats.org/drawingml/2006/table">
                <a:tbl>
                  <a:tblPr firstRow="1" bandRow="1">
                    <a:tableStyleId>{5940675A-B579-460E-94D1-54222C63F5DA}</a:tableStyleId>
                  </a:tblPr>
                  <a:tblGrid>
                    <a:gridCol w="343027"/>
                    <a:gridCol w="1535832"/>
                  </a:tblGrid>
                  <a:tr h="370840">
                    <a:tc>
                      <a:txBody>
                        <a:bodyPr/>
                        <a:lstStyle/>
                        <a:p>
                          <a:endParaRPr lang="en-US"/>
                        </a:p>
                      </a:txBody>
                      <a:tcPr>
                        <a:blipFill rotWithShape="0">
                          <a:blip r:embed="rId3"/>
                          <a:stretch>
                            <a:fillRect l="-1754" t="-1639" r="-447368" b="-511475"/>
                          </a:stretch>
                        </a:blipFill>
                      </a:tcPr>
                    </a:tc>
                    <a:tc>
                      <a:txBody>
                        <a:bodyPr/>
                        <a:lstStyle/>
                        <a:p>
                          <a:endParaRPr lang="en-US"/>
                        </a:p>
                      </a:txBody>
                      <a:tcPr>
                        <a:blipFill rotWithShape="0">
                          <a:blip r:embed="rId3"/>
                          <a:stretch>
                            <a:fillRect l="-22925" t="-1639" r="-791" b="-511475"/>
                          </a:stretch>
                        </a:blipFill>
                      </a:tcPr>
                    </a:tc>
                  </a:tr>
                  <a:tr h="370840">
                    <a:tc>
                      <a:txBody>
                        <a:bodyPr/>
                        <a:lstStyle/>
                        <a:p>
                          <a:r>
                            <a:rPr lang="en-GB" sz="1600" dirty="0" smtClean="0"/>
                            <a:t>0</a:t>
                          </a:r>
                          <a:endParaRPr lang="en-GB" sz="1600" dirty="0"/>
                        </a:p>
                      </a:txBody>
                      <a:tcPr/>
                    </a:tc>
                    <a:tc>
                      <a:txBody>
                        <a:bodyPr/>
                        <a:lstStyle/>
                        <a:p>
                          <a:r>
                            <a:rPr lang="en-GB" sz="1600" dirty="0" smtClean="0"/>
                            <a:t>0.0312</a:t>
                          </a:r>
                          <a:endParaRPr lang="en-GB" sz="1600" dirty="0"/>
                        </a:p>
                      </a:txBody>
                      <a:tcPr/>
                    </a:tc>
                  </a:tr>
                  <a:tr h="370840">
                    <a:tc>
                      <a:txBody>
                        <a:bodyPr/>
                        <a:lstStyle/>
                        <a:p>
                          <a:r>
                            <a:rPr lang="en-GB" sz="1600" dirty="0" smtClean="0"/>
                            <a:t>1</a:t>
                          </a:r>
                          <a:endParaRPr lang="en-GB" sz="1600" dirty="0"/>
                        </a:p>
                      </a:txBody>
                      <a:tcPr/>
                    </a:tc>
                    <a:tc>
                      <a:txBody>
                        <a:bodyPr/>
                        <a:lstStyle/>
                        <a:p>
                          <a:r>
                            <a:rPr lang="en-GB" sz="1600" dirty="0" smtClean="0"/>
                            <a:t>0.1875</a:t>
                          </a:r>
                          <a:endParaRPr lang="en-GB" sz="1600" dirty="0"/>
                        </a:p>
                      </a:txBody>
                      <a:tcPr/>
                    </a:tc>
                  </a:tr>
                  <a:tr h="370840">
                    <a:tc>
                      <a:txBody>
                        <a:bodyPr/>
                        <a:lstStyle/>
                        <a:p>
                          <a:r>
                            <a:rPr lang="en-GB" sz="1600" dirty="0" smtClean="0"/>
                            <a:t>2</a:t>
                          </a:r>
                          <a:endParaRPr lang="en-GB" sz="1600" dirty="0"/>
                        </a:p>
                      </a:txBody>
                      <a:tcPr/>
                    </a:tc>
                    <a:tc>
                      <a:txBody>
                        <a:bodyPr/>
                        <a:lstStyle/>
                        <a:p>
                          <a:r>
                            <a:rPr lang="en-GB" sz="1600" dirty="0" smtClean="0"/>
                            <a:t>0.5000</a:t>
                          </a:r>
                          <a:endParaRPr lang="en-GB" sz="1600" dirty="0"/>
                        </a:p>
                      </a:txBody>
                      <a:tcPr/>
                    </a:tc>
                  </a:tr>
                  <a:tr h="370840">
                    <a:tc>
                      <a:txBody>
                        <a:bodyPr/>
                        <a:lstStyle/>
                        <a:p>
                          <a:r>
                            <a:rPr lang="en-GB" sz="1600" dirty="0" smtClean="0"/>
                            <a:t>3</a:t>
                          </a:r>
                          <a:endParaRPr lang="en-GB" sz="1600" dirty="0"/>
                        </a:p>
                      </a:txBody>
                      <a:tcPr/>
                    </a:tc>
                    <a:tc>
                      <a:txBody>
                        <a:bodyPr/>
                        <a:lstStyle/>
                        <a:p>
                          <a:r>
                            <a:rPr lang="en-GB" sz="1600" dirty="0" smtClean="0"/>
                            <a:t>0.8125</a:t>
                          </a:r>
                          <a:endParaRPr lang="en-GB" sz="1600" dirty="0"/>
                        </a:p>
                      </a:txBody>
                      <a:tcPr/>
                    </a:tc>
                  </a:tr>
                  <a:tr h="370840">
                    <a:tc>
                      <a:txBody>
                        <a:bodyPr/>
                        <a:lstStyle/>
                        <a:p>
                          <a:r>
                            <a:rPr lang="en-GB" sz="1600" dirty="0" smtClean="0"/>
                            <a:t>4</a:t>
                          </a:r>
                          <a:endParaRPr lang="en-GB" sz="1600" dirty="0"/>
                        </a:p>
                      </a:txBody>
                      <a:tcPr/>
                    </a:tc>
                    <a:tc>
                      <a:txBody>
                        <a:bodyPr/>
                        <a:lstStyle/>
                        <a:p>
                          <a:r>
                            <a:rPr lang="en-GB" sz="1600" dirty="0" smtClean="0"/>
                            <a:t>0.9688</a:t>
                          </a:r>
                          <a:endParaRPr lang="en-GB" sz="1600" dirty="0"/>
                        </a:p>
                      </a:txBody>
                      <a:tcPr/>
                    </a:tc>
                  </a:tr>
                </a:tbl>
              </a:graphicData>
            </a:graphic>
          </p:graphicFrame>
        </mc:Fallback>
      </mc:AlternateContent>
      <p:sp>
        <p:nvSpPr>
          <p:cNvPr id="7" name="TextBox 6"/>
          <p:cNvSpPr txBox="1"/>
          <p:nvPr/>
        </p:nvSpPr>
        <p:spPr>
          <a:xfrm>
            <a:off x="539552" y="1772816"/>
            <a:ext cx="2160240"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Coin thrown 5 times. Trying to establish if biased towards heads.</a:t>
            </a:r>
          </a:p>
        </p:txBody>
      </p:sp>
      <mc:AlternateContent xmlns:mc="http://schemas.openxmlformats.org/markup-compatibility/2006" xmlns:a14="http://schemas.microsoft.com/office/drawing/2010/main">
        <mc:Choice Requires="a14">
          <p:sp>
            <p:nvSpPr>
              <p:cNvPr id="8" name="TextBox 7"/>
              <p:cNvSpPr txBox="1"/>
              <p:nvPr/>
            </p:nvSpPr>
            <p:spPr>
              <a:xfrm>
                <a:off x="560789" y="5877272"/>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≥5</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560789" y="5877272"/>
                <a:ext cx="2016224" cy="646331"/>
              </a:xfrm>
              <a:prstGeom prst="rect">
                <a:avLst/>
              </a:prstGeom>
              <a:blipFill rotWithShape="0">
                <a:blip r:embed="rId4" cstate="print"/>
                <a:stretch>
                  <a:fillRect l="-2719"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4571891" y="3367340"/>
              <a:ext cx="1878859" cy="2438400"/>
            </p:xfrm>
            <a:graphic>
              <a:graphicData uri="http://schemas.openxmlformats.org/drawingml/2006/table">
                <a:tbl>
                  <a:tblPr firstRow="1" bandRow="1">
                    <a:tableStyleId>{5940675A-B579-460E-94D1-54222C63F5DA}</a:tableStyleId>
                  </a:tblPr>
                  <a:tblGrid>
                    <a:gridCol w="343027">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0.0010</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0.0107</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0.0547</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7</a:t>
                          </a:r>
                        </a:p>
                      </a:txBody>
                      <a:tcPr/>
                    </a:tc>
                    <a:tc>
                      <a:txBody>
                        <a:bodyPr/>
                        <a:lstStyle/>
                        <a:p>
                          <a:r>
                            <a:rPr lang="en-GB" sz="1400" dirty="0"/>
                            <a:t>0.9453</a:t>
                          </a:r>
                        </a:p>
                      </a:txBody>
                      <a:tcPr/>
                    </a:tc>
                    <a:extLst>
                      <a:ext uri="{0D108BD9-81ED-4DB2-BD59-A6C34878D82A}">
                        <a16:rowId xmlns:a16="http://schemas.microsoft.com/office/drawing/2014/main" val="10005"/>
                      </a:ext>
                    </a:extLst>
                  </a:tr>
                  <a:tr h="129931">
                    <a:tc>
                      <a:txBody>
                        <a:bodyPr/>
                        <a:lstStyle/>
                        <a:p>
                          <a:r>
                            <a:rPr lang="en-GB" sz="1400" dirty="0"/>
                            <a:t>8</a:t>
                          </a:r>
                        </a:p>
                      </a:txBody>
                      <a:tcPr/>
                    </a:tc>
                    <a:tc>
                      <a:txBody>
                        <a:bodyPr/>
                        <a:lstStyle/>
                        <a:p>
                          <a:r>
                            <a:rPr lang="en-GB" sz="1400" dirty="0"/>
                            <a:t>0.9893</a:t>
                          </a:r>
                        </a:p>
                      </a:txBody>
                      <a:tcPr/>
                    </a:tc>
                    <a:extLst>
                      <a:ext uri="{0D108BD9-81ED-4DB2-BD59-A6C34878D82A}">
                        <a16:rowId xmlns:a16="http://schemas.microsoft.com/office/drawing/2014/main" val="10006"/>
                      </a:ext>
                    </a:extLst>
                  </a:tr>
                  <a:tr h="0">
                    <a:tc>
                      <a:txBody>
                        <a:bodyPr/>
                        <a:lstStyle/>
                        <a:p>
                          <a:r>
                            <a:rPr lang="en-GB" sz="1400" dirty="0"/>
                            <a:t>9</a:t>
                          </a:r>
                        </a:p>
                      </a:txBody>
                      <a:tcPr/>
                    </a:tc>
                    <a:tc>
                      <a:txBody>
                        <a:bodyPr/>
                        <a:lstStyle/>
                        <a:p>
                          <a:r>
                            <a:rPr lang="en-GB" sz="1400" dirty="0"/>
                            <a:t>0.9990</a:t>
                          </a: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562914152"/>
                  </p:ext>
                </p:extLst>
              </p:nvPr>
            </p:nvGraphicFramePr>
            <p:xfrm>
              <a:off x="4571891" y="3367340"/>
              <a:ext cx="1878859" cy="2438400"/>
            </p:xfrm>
            <a:graphic>
              <a:graphicData uri="http://schemas.openxmlformats.org/drawingml/2006/table">
                <a:tbl>
                  <a:tblPr firstRow="1" bandRow="1">
                    <a:tableStyleId>{5940675A-B579-460E-94D1-54222C63F5DA}</a:tableStyleId>
                  </a:tblPr>
                  <a:tblGrid>
                    <a:gridCol w="343027"/>
                    <a:gridCol w="1535832"/>
                  </a:tblGrid>
                  <a:tr h="304800">
                    <a:tc>
                      <a:txBody>
                        <a:bodyPr/>
                        <a:lstStyle/>
                        <a:p>
                          <a:endParaRPr lang="en-US"/>
                        </a:p>
                      </a:txBody>
                      <a:tcPr>
                        <a:blipFill rotWithShape="0">
                          <a:blip r:embed="rId5"/>
                          <a:stretch>
                            <a:fillRect l="-1754" t="-2000" r="-447368" b="-722000"/>
                          </a:stretch>
                        </a:blipFill>
                      </a:tcPr>
                    </a:tc>
                    <a:tc>
                      <a:txBody>
                        <a:bodyPr/>
                        <a:lstStyle/>
                        <a:p>
                          <a:endParaRPr lang="en-US"/>
                        </a:p>
                      </a:txBody>
                      <a:tcPr>
                        <a:blipFill rotWithShape="0">
                          <a:blip r:embed="rId5"/>
                          <a:stretch>
                            <a:fillRect l="-22925" t="-2000" r="-791" b="-722000"/>
                          </a:stretch>
                        </a:blipFill>
                      </a:tcPr>
                    </a:tc>
                  </a:tr>
                  <a:tr h="304800">
                    <a:tc>
                      <a:txBody>
                        <a:bodyPr/>
                        <a:lstStyle/>
                        <a:p>
                          <a:r>
                            <a:rPr lang="en-GB" sz="1400" dirty="0" smtClean="0"/>
                            <a:t>0</a:t>
                          </a:r>
                          <a:endParaRPr lang="en-GB" sz="1400" dirty="0"/>
                        </a:p>
                      </a:txBody>
                      <a:tcPr/>
                    </a:tc>
                    <a:tc>
                      <a:txBody>
                        <a:bodyPr/>
                        <a:lstStyle/>
                        <a:p>
                          <a:r>
                            <a:rPr lang="en-GB" sz="1400" dirty="0" smtClean="0"/>
                            <a:t>0.0010</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0.0107</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0.0547</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0.9453</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0.9893</a:t>
                          </a:r>
                          <a:endParaRPr lang="en-GB" sz="1400" dirty="0"/>
                        </a:p>
                      </a:txBody>
                      <a:tcPr/>
                    </a:tc>
                  </a:tr>
                  <a:tr h="304800">
                    <a:tc>
                      <a:txBody>
                        <a:bodyPr/>
                        <a:lstStyle/>
                        <a:p>
                          <a:r>
                            <a:rPr lang="en-GB" sz="1400" dirty="0" smtClean="0"/>
                            <a:t>9</a:t>
                          </a:r>
                          <a:endParaRPr lang="en-GB" sz="1400" dirty="0"/>
                        </a:p>
                      </a:txBody>
                      <a:tcPr/>
                    </a:tc>
                    <a:tc>
                      <a:txBody>
                        <a:bodyPr/>
                        <a:lstStyle/>
                        <a:p>
                          <a:r>
                            <a:rPr lang="en-GB" sz="1400" dirty="0" smtClean="0"/>
                            <a:t>0.9990</a:t>
                          </a:r>
                          <a:endParaRPr lang="en-GB" sz="1400" dirty="0"/>
                        </a:p>
                      </a:txBody>
                      <a:tcPr/>
                    </a:tc>
                  </a:tr>
                </a:tbl>
              </a:graphicData>
            </a:graphic>
          </p:graphicFrame>
        </mc:Fallback>
      </mc:AlternateContent>
      <p:sp>
        <p:nvSpPr>
          <p:cNvPr id="10" name="TextBox 9"/>
          <p:cNvSpPr txBox="1"/>
          <p:nvPr/>
        </p:nvSpPr>
        <p:spPr>
          <a:xfrm>
            <a:off x="4572000" y="1772816"/>
            <a:ext cx="2160240"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Coin thrown 10 times. Trying to establish if biased towards heads.</a:t>
            </a:r>
          </a:p>
        </p:txBody>
      </p:sp>
      <mc:AlternateContent xmlns:mc="http://schemas.openxmlformats.org/markup-compatibility/2006" xmlns:a14="http://schemas.microsoft.com/office/drawing/2010/main">
        <mc:Choice Requires="a14">
          <p:sp>
            <p:nvSpPr>
              <p:cNvPr id="11" name="TextBox 10"/>
              <p:cNvSpPr txBox="1"/>
              <p:nvPr/>
            </p:nvSpPr>
            <p:spPr>
              <a:xfrm>
                <a:off x="4644008" y="5895961"/>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≥9</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4644008" y="5895961"/>
                <a:ext cx="2016224" cy="646331"/>
              </a:xfrm>
              <a:prstGeom prst="rect">
                <a:avLst/>
              </a:prstGeom>
              <a:blipFill rotWithShape="0">
                <a:blip r:embed="rId6"/>
                <a:stretch>
                  <a:fillRect l="-2719" t="-47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8162" y="3069381"/>
                <a:ext cx="21814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=5</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478162" y="3069381"/>
                <a:ext cx="2181477" cy="369332"/>
              </a:xfrm>
              <a:prstGeom prst="rect">
                <a:avLst/>
              </a:prstGeom>
              <a:blipFill rotWithShape="0">
                <a:blip r:embed="rId7" cstate="print"/>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10609" y="2973145"/>
                <a:ext cx="21814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=10</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4510609" y="2973145"/>
                <a:ext cx="2181477" cy="369332"/>
              </a:xfrm>
              <a:prstGeom prst="rect">
                <a:avLst/>
              </a:prstGeom>
              <a:blipFill rotWithShape="0">
                <a:blip r:embed="rId8"/>
                <a:stretch>
                  <a:fillRect b="-6667"/>
                </a:stretch>
              </a:blipFill>
            </p:spPr>
            <p:txBody>
              <a:bodyPr/>
              <a:lstStyle/>
              <a:p>
                <a:r>
                  <a:rPr lang="en-IN">
                    <a:noFill/>
                  </a:rPr>
                  <a:t> </a:t>
                </a:r>
              </a:p>
            </p:txBody>
          </p:sp>
        </mc:Fallback>
      </mc:AlternateContent>
      <p:sp>
        <p:nvSpPr>
          <p:cNvPr id="19" name="Rectangle 18"/>
          <p:cNvSpPr/>
          <p:nvPr/>
        </p:nvSpPr>
        <p:spPr>
          <a:xfrm>
            <a:off x="674803" y="6200334"/>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0" name="Rectangle 19"/>
          <p:cNvSpPr/>
          <p:nvPr/>
        </p:nvSpPr>
        <p:spPr>
          <a:xfrm>
            <a:off x="4737253" y="6200334"/>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mc:AlternateContent xmlns:mc="http://schemas.openxmlformats.org/markup-compatibility/2006" xmlns:a14="http://schemas.microsoft.com/office/drawing/2010/main">
        <mc:Choice Requires="a14">
          <p:sp>
            <p:nvSpPr>
              <p:cNvPr id="22" name="TextBox 21"/>
              <p:cNvSpPr txBox="1"/>
              <p:nvPr/>
            </p:nvSpPr>
            <p:spPr>
              <a:xfrm>
                <a:off x="7644044" y="1762366"/>
                <a:ext cx="1296144" cy="160043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400" b="1" dirty="0"/>
                  <a:t>Reminder</a:t>
                </a:r>
                <a:r>
                  <a:rPr lang="en-GB" sz="1400" dirty="0"/>
                  <a:t>: At the positive tail, use the value AFTER the first that exceeds 95% (</a:t>
                </a:r>
                <a14:m>
                  <m:oMath xmlns:m="http://schemas.openxmlformats.org/officeDocument/2006/math">
                    <m:r>
                      <a:rPr lang="en-GB" sz="1400" b="0" i="1" smtClean="0">
                        <a:latin typeface="Cambria Math" panose="02040503050406030204" pitchFamily="18" charset="0"/>
                      </a:rPr>
                      <m:t>1−</m:t>
                    </m:r>
                    <m:r>
                      <a:rPr lang="en-GB" sz="1400" b="0" i="1" smtClean="0">
                        <a:latin typeface="Cambria Math" panose="02040503050406030204" pitchFamily="18" charset="0"/>
                      </a:rPr>
                      <m:t>𝛼</m:t>
                    </m:r>
                  </m:oMath>
                </a14:m>
                <a:r>
                  <a:rPr lang="en-GB" sz="1400" dirty="0"/>
                  <a:t>).</a:t>
                </a:r>
              </a:p>
            </p:txBody>
          </p:sp>
        </mc:Choice>
        <mc:Fallback xmlns="">
          <p:sp>
            <p:nvSpPr>
              <p:cNvPr id="22" name="TextBox 21"/>
              <p:cNvSpPr txBox="1">
                <a:spLocks noRot="1" noChangeAspect="1" noMove="1" noResize="1" noEditPoints="1" noAdjustHandles="1" noChangeArrowheads="1" noChangeShapeType="1" noTextEdit="1"/>
              </p:cNvSpPr>
              <p:nvPr/>
            </p:nvSpPr>
            <p:spPr>
              <a:xfrm>
                <a:off x="7644044" y="1762366"/>
                <a:ext cx="1296144" cy="1600438"/>
              </a:xfrm>
              <a:prstGeom prst="rect">
                <a:avLst/>
              </a:prstGeom>
              <a:blipFill rotWithShape="0">
                <a:blip r:embed="rId9"/>
                <a:stretch>
                  <a:fillRect l="-461" b="-2247"/>
                </a:stretch>
              </a:blipFill>
            </p:spPr>
            <p:txBody>
              <a:bodyPr/>
              <a:lstStyle/>
              <a:p>
                <a:r>
                  <a:rPr lang="en-IN">
                    <a:noFill/>
                  </a:rPr>
                  <a:t> </a:t>
                </a:r>
              </a:p>
            </p:txBody>
          </p:sp>
        </mc:Fallback>
      </mc:AlternateContent>
      <p:sp>
        <p:nvSpPr>
          <p:cNvPr id="23" name="Slide Number Placeholder 2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272</a:t>
            </a:fld>
            <a:endParaRPr lang="en-GB"/>
          </a:p>
        </p:txBody>
      </p:sp>
    </p:spTree>
    <p:extLst>
      <p:ext uri="{BB962C8B-B14F-4D97-AF65-F5344CB8AC3E}">
        <p14:creationId xmlns:p14="http://schemas.microsoft.com/office/powerpoint/2010/main" val="1603276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nextCondLst>
                <p:cond evt="onClick" delay="0">
                  <p:tgtEl>
                    <p:spTgt spid="19"/>
                  </p:tgtEl>
                </p:cond>
              </p:nextCondLst>
            </p:seq>
            <p:seq concurrent="1" nextAc="seek">
              <p:cTn id="11" restart="whenNotActive" fill="hold" evtFilter="cancelBubble" nodeType="interactiveSeq">
                <p:stCondLst>
                  <p:cond evt="onClick" delay="0">
                    <p:tgtEl>
                      <p:spTgt spid="2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9" grpId="0" animBg="1"/>
      <p:bldP spid="20" grpId="0" animBg="1"/>
      <p:bldP spid="22"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One and Two-Tailed Tests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6" name="TextBox 5"/>
              <p:cNvSpPr txBox="1"/>
              <p:nvPr/>
            </p:nvSpPr>
            <p:spPr>
              <a:xfrm>
                <a:off x="359423" y="836712"/>
                <a:ext cx="8424936" cy="1477328"/>
              </a:xfrm>
              <a:prstGeom prst="rect">
                <a:avLst/>
              </a:prstGeom>
              <a:noFill/>
            </p:spPr>
            <p:txBody>
              <a:bodyPr wrap="square" rtlCol="0">
                <a:spAutoFit/>
              </a:bodyPr>
              <a:lstStyle/>
              <a:p>
                <a:r>
                  <a:rPr lang="en-GB" dirty="0"/>
                  <a:t>Our alternative hypothesis is stating something about the population parameter.</a:t>
                </a:r>
              </a:p>
              <a:p>
                <a:r>
                  <a:rPr lang="en-GB" dirty="0"/>
                  <a:t>In the example of the coin, it’s that the coin is biased towards heads, i.e. that </a:t>
                </a:r>
                <a14:m>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&gt;0.5</m:t>
                    </m:r>
                  </m:oMath>
                </a14:m>
                <a:r>
                  <a:rPr lang="en-GB" dirty="0"/>
                  <a:t>.</a:t>
                </a:r>
              </a:p>
              <a:p>
                <a:r>
                  <a:rPr lang="en-GB" dirty="0"/>
                  <a:t>What would our alternative hypothesis be however if we were interested in the coin just being biased either way?</a:t>
                </a:r>
              </a:p>
              <a:p>
                <a14:m>
                  <m:oMath xmlns:m="http://schemas.openxmlformats.org/officeDocument/2006/math">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r>
                  <a:rPr lang="en-GB" b="1" dirty="0"/>
                  <a:t> as the coin could be biased to either heads (</a:t>
                </a:r>
                <a14:m>
                  <m:oMath xmlns:m="http://schemas.openxmlformats.org/officeDocument/2006/math">
                    <m:r>
                      <a:rPr lang="en-GB" b="1" i="1" smtClean="0">
                        <a:latin typeface="Cambria Math" panose="02040503050406030204" pitchFamily="18" charset="0"/>
                      </a:rPr>
                      <m:t>𝒑</m:t>
                    </m:r>
                    <m:r>
                      <a:rPr lang="en-GB" b="1" i="1" smtClean="0">
                        <a:latin typeface="Cambria Math" panose="02040503050406030204" pitchFamily="18" charset="0"/>
                      </a:rPr>
                      <m:t>&gt;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r>
                  <a:rPr lang="en-GB" b="1" dirty="0"/>
                  <a:t>) or to tails (</a:t>
                </a:r>
                <a14:m>
                  <m:oMath xmlns:m="http://schemas.openxmlformats.org/officeDocument/2006/math">
                    <m:r>
                      <a:rPr lang="en-GB" b="1" i="1" smtClean="0">
                        <a:latin typeface="Cambria Math" panose="02040503050406030204" pitchFamily="18" charset="0"/>
                      </a:rPr>
                      <m:t>𝒑</m:t>
                    </m:r>
                    <m:r>
                      <a:rPr lang="en-GB" b="1" i="1" smtClean="0">
                        <a:latin typeface="Cambria Math" panose="02040503050406030204" pitchFamily="18" charset="0"/>
                      </a:rPr>
                      <m:t>&lt;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r>
                  <a:rPr lang="en-GB" b="1"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59423" y="836712"/>
                <a:ext cx="8424936" cy="1477328"/>
              </a:xfrm>
              <a:prstGeom prst="rect">
                <a:avLst/>
              </a:prstGeom>
              <a:blipFill rotWithShape="0">
                <a:blip r:embed="rId2" cstate="print"/>
                <a:stretch>
                  <a:fillRect l="-651" t="-2058" r="-796" b="-53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7504" y="2539096"/>
                <a:ext cx="4032448"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GB" sz="1600" b="1" dirty="0"/>
                  <a:t>One tailed test: </a:t>
                </a:r>
                <a:r>
                  <a:rPr lang="en-GB" sz="1600" dirty="0"/>
                  <a:t>Looking for an increase in parameter </a:t>
                </a:r>
                <a14:m>
                  <m:oMath xmlns:m="http://schemas.openxmlformats.org/officeDocument/2006/math">
                    <m:r>
                      <a:rPr lang="en-GB" sz="1600" b="0" i="1" smtClean="0">
                        <a:latin typeface="Cambria Math" panose="02040503050406030204" pitchFamily="18" charset="0"/>
                      </a:rPr>
                      <m:t>𝜃</m:t>
                    </m:r>
                  </m:oMath>
                </a14:m>
                <a:r>
                  <a:rPr lang="en-GB" sz="1600" dirty="0"/>
                  <a:t> or decrease in it. If null hypothesis is </a:t>
                </a:r>
                <a14:m>
                  <m:oMath xmlns:m="http://schemas.openxmlformats.org/officeDocument/2006/math">
                    <m:r>
                      <a:rPr lang="en-GB" sz="1600" b="0" i="1" smtClean="0">
                        <a:latin typeface="Cambria Math" panose="02040503050406030204" pitchFamily="18" charset="0"/>
                      </a:rPr>
                      <m:t>𝜃</m:t>
                    </m:r>
                    <m:r>
                      <a:rPr lang="en-GB" sz="1600" b="0" i="1" smtClean="0">
                        <a:latin typeface="Cambria Math" panose="02040503050406030204" pitchFamily="18" charset="0"/>
                      </a:rPr>
                      <m:t>=</m:t>
                    </m:r>
                    <m:r>
                      <a:rPr lang="en-GB" sz="1600" b="0" i="1" smtClean="0">
                        <a:latin typeface="Cambria Math" panose="02040503050406030204" pitchFamily="18" charset="0"/>
                      </a:rPr>
                      <m:t>𝑚</m:t>
                    </m:r>
                  </m:oMath>
                </a14:m>
                <a:r>
                  <a:rPr lang="en-GB" sz="1600" dirty="0"/>
                  <a:t> (for some value </a:t>
                </a:r>
                <a14:m>
                  <m:oMath xmlns:m="http://schemas.openxmlformats.org/officeDocument/2006/math">
                    <m:r>
                      <a:rPr lang="en-GB" sz="1600" b="0" i="1" smtClean="0">
                        <a:latin typeface="Cambria Math" panose="02040503050406030204" pitchFamily="18" charset="0"/>
                      </a:rPr>
                      <m:t>𝑚</m:t>
                    </m:r>
                  </m:oMath>
                </a14:m>
                <a:r>
                  <a:rPr lang="en-GB" sz="1600" dirty="0"/>
                  <a:t>), either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r>
                      <a:rPr lang="en-GB" sz="1600" b="0" i="1" smtClean="0">
                        <a:latin typeface="Cambria Math" panose="02040503050406030204" pitchFamily="18" charset="0"/>
                      </a:rPr>
                      <m:t>𝜃</m:t>
                    </m:r>
                    <m:r>
                      <a:rPr lang="en-GB" sz="1600" b="0" i="1" smtClean="0">
                        <a:latin typeface="Cambria Math" panose="02040503050406030204" pitchFamily="18" charset="0"/>
                      </a:rPr>
                      <m:t>&gt;</m:t>
                    </m:r>
                    <m:r>
                      <a:rPr lang="en-GB" sz="1600" b="0" i="1" smtClean="0">
                        <a:latin typeface="Cambria Math" panose="02040503050406030204" pitchFamily="18" charset="0"/>
                      </a:rPr>
                      <m:t>𝑚</m:t>
                    </m:r>
                  </m:oMath>
                </a14:m>
                <a:r>
                  <a:rPr lang="en-GB" sz="1600" dirty="0"/>
                  <a:t> or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𝐻</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r>
                      <a:rPr lang="en-GB" sz="1600" b="0" i="1" smtClean="0">
                        <a:latin typeface="Cambria Math" panose="02040503050406030204" pitchFamily="18" charset="0"/>
                      </a:rPr>
                      <m:t>𝜃</m:t>
                    </m:r>
                    <m:r>
                      <a:rPr lang="en-GB" sz="1600" b="0" i="1" smtClean="0">
                        <a:latin typeface="Cambria Math" panose="02040503050406030204" pitchFamily="18" charset="0"/>
                      </a:rPr>
                      <m:t>&lt;</m:t>
                    </m:r>
                    <m:r>
                      <a:rPr lang="en-GB" sz="1600" b="0" i="1" smtClean="0">
                        <a:latin typeface="Cambria Math" panose="02040503050406030204" pitchFamily="18" charset="0"/>
                      </a:rPr>
                      <m:t>𝑚</m:t>
                    </m:r>
                  </m:oMath>
                </a14:m>
                <a:endParaRPr lang="en-GB" sz="1600" dirty="0"/>
              </a:p>
              <a:p>
                <a:pPr marL="285750" indent="-285750">
                  <a:buFont typeface="Wingdings" panose="05000000000000000000" pitchFamily="2" charset="2"/>
                  <a:buChar char="!"/>
                </a:pPr>
                <a:r>
                  <a:rPr lang="en-GB" sz="1600" dirty="0"/>
                  <a:t>Single critical region and one critical value.</a:t>
                </a:r>
              </a:p>
            </p:txBody>
          </p:sp>
        </mc:Choice>
        <mc:Fallback xmlns="">
          <p:sp>
            <p:nvSpPr>
              <p:cNvPr id="7" name="TextBox 6"/>
              <p:cNvSpPr txBox="1">
                <a:spLocks noRot="1" noChangeAspect="1" noMove="1" noResize="1" noEditPoints="1" noAdjustHandles="1" noChangeArrowheads="1" noChangeShapeType="1" noTextEdit="1"/>
              </p:cNvSpPr>
              <p:nvPr/>
            </p:nvSpPr>
            <p:spPr>
              <a:xfrm>
                <a:off x="107504" y="2539096"/>
                <a:ext cx="4032448" cy="1323439"/>
              </a:xfrm>
              <a:prstGeom prst="rect">
                <a:avLst/>
              </a:prstGeom>
              <a:blipFill rotWithShape="0">
                <a:blip r:embed="rId3" cstate="print"/>
                <a:stretch>
                  <a:fillRect l="-301" t="-452" b="-40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283968" y="2551625"/>
                <a:ext cx="4608512" cy="14248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GB" sz="1600" b="1" dirty="0"/>
                  <a:t>Two tailed test:      </a:t>
                </a:r>
                <a14:m>
                  <m:oMath xmlns:m="http://schemas.openxmlformats.org/officeDocument/2006/math">
                    <m:sSub>
                      <m:sSubPr>
                        <m:ctrlPr>
                          <a:rPr lang="en-GB" sz="1600" b="1" i="1" smtClean="0">
                            <a:latin typeface="Cambria Math" panose="02040503050406030204" pitchFamily="18" charset="0"/>
                          </a:rPr>
                        </m:ctrlPr>
                      </m:sSubPr>
                      <m:e>
                        <m:r>
                          <a:rPr lang="en-GB" sz="1600" b="1" i="0" smtClean="0">
                            <a:latin typeface="Cambria Math" panose="02040503050406030204" pitchFamily="18" charset="0"/>
                          </a:rPr>
                          <m:t>𝐇</m:t>
                        </m:r>
                      </m:e>
                      <m:sub>
                        <m:r>
                          <a:rPr lang="en-GB" sz="1600" b="1" i="0"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rPr>
                      <m:t>𝜽</m:t>
                    </m:r>
                    <m:r>
                      <a:rPr lang="en-GB" sz="1600" b="1" i="1" smtClean="0">
                        <a:latin typeface="Cambria Math" panose="02040503050406030204" pitchFamily="18" charset="0"/>
                      </a:rPr>
                      <m:t>≠</m:t>
                    </m:r>
                    <m:r>
                      <a:rPr lang="en-GB" sz="1600" b="1" i="1" smtClean="0">
                        <a:latin typeface="Cambria Math" panose="02040503050406030204" pitchFamily="18" charset="0"/>
                      </a:rPr>
                      <m:t>𝒎</m:t>
                    </m:r>
                  </m:oMath>
                </a14:m>
                <a:br>
                  <a:rPr lang="en-GB" sz="1600" dirty="0"/>
                </a:br>
                <a:r>
                  <a:rPr lang="en-GB" sz="1600" dirty="0"/>
                  <a:t>i.e. could be change in either direction.</a:t>
                </a:r>
              </a:p>
              <a:p>
                <a:pPr marL="285750" indent="-285750">
                  <a:buFont typeface="Wingdings" panose="05000000000000000000" pitchFamily="2" charset="2"/>
                  <a:buChar char="!"/>
                </a:pPr>
                <a:r>
                  <a:rPr lang="en-GB" sz="1600" dirty="0"/>
                  <a:t>Two parts to critical region and two critical values.</a:t>
                </a:r>
              </a:p>
              <a:p>
                <a:pPr marL="285750" indent="-285750">
                  <a:buFont typeface="Wingdings" panose="05000000000000000000" pitchFamily="2" charset="2"/>
                  <a:buChar char="!"/>
                </a:pPr>
                <a:r>
                  <a:rPr lang="en-GB" sz="1600" dirty="0"/>
                  <a:t>If 5% significance, convention is to </a:t>
                </a:r>
                <a:r>
                  <a:rPr lang="en-GB" sz="1600" b="1" dirty="0"/>
                  <a:t>split so </a:t>
                </a:r>
                <a14:m>
                  <m:oMath xmlns:m="http://schemas.openxmlformats.org/officeDocument/2006/math">
                    <m:r>
                      <a:rPr lang="en-GB" sz="1600" b="1" i="1" smtClean="0">
                        <a:latin typeface="Cambria Math" panose="02040503050406030204" pitchFamily="18" charset="0"/>
                      </a:rPr>
                      <m:t>𝟐</m:t>
                    </m:r>
                    <m:f>
                      <m:fPr>
                        <m:ctrlPr>
                          <a:rPr lang="en-GB" sz="1600" b="1" i="1" smtClean="0">
                            <a:latin typeface="Cambria Math" panose="02040503050406030204" pitchFamily="18" charset="0"/>
                          </a:rPr>
                        </m:ctrlPr>
                      </m:fPr>
                      <m:num>
                        <m:r>
                          <a:rPr lang="en-GB" sz="1600" b="1" i="1" smtClean="0">
                            <a:latin typeface="Cambria Math" panose="02040503050406030204" pitchFamily="18" charset="0"/>
                          </a:rPr>
                          <m:t>𝟏</m:t>
                        </m:r>
                      </m:num>
                      <m:den>
                        <m:r>
                          <a:rPr lang="en-GB" sz="1600" b="1" i="1" smtClean="0">
                            <a:latin typeface="Cambria Math" panose="02040503050406030204" pitchFamily="18" charset="0"/>
                          </a:rPr>
                          <m:t>𝟐</m:t>
                        </m:r>
                      </m:den>
                    </m:f>
                    <m:r>
                      <a:rPr lang="en-GB" sz="1600" b="1" i="1" smtClean="0">
                        <a:latin typeface="Cambria Math" panose="02040503050406030204" pitchFamily="18" charset="0"/>
                      </a:rPr>
                      <m:t>%</m:t>
                    </m:r>
                  </m:oMath>
                </a14:m>
                <a:r>
                  <a:rPr lang="en-GB" sz="1600" b="1" dirty="0"/>
                  <a:t> either tail</a:t>
                </a:r>
                <a:r>
                  <a:rPr lang="en-GB" sz="16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4283968" y="2551625"/>
                <a:ext cx="4608512" cy="1424877"/>
              </a:xfrm>
              <a:prstGeom prst="rect">
                <a:avLst/>
              </a:prstGeom>
              <a:blipFill rotWithShape="0">
                <a:blip r:embed="rId4" cstate="print"/>
                <a:stretch>
                  <a:fillRect l="-263" t="-422" b="-4641"/>
                </a:stretch>
              </a:blipFill>
            </p:spPr>
            <p:txBody>
              <a:bodyPr/>
              <a:lstStyle/>
              <a:p>
                <a:r>
                  <a:rPr lang="en-GB">
                    <a:noFill/>
                  </a:rPr>
                  <a:t> </a:t>
                </a:r>
              </a:p>
            </p:txBody>
          </p:sp>
        </mc:Fallback>
      </mc:AlternateContent>
      <p:grpSp>
        <p:nvGrpSpPr>
          <p:cNvPr id="70" name="Group 69"/>
          <p:cNvGrpSpPr/>
          <p:nvPr/>
        </p:nvGrpSpPr>
        <p:grpSpPr>
          <a:xfrm>
            <a:off x="350751" y="4244384"/>
            <a:ext cx="3861209" cy="2582838"/>
            <a:chOff x="350751" y="4244384"/>
            <a:chExt cx="3861209" cy="2582838"/>
          </a:xfrm>
        </p:grpSpPr>
        <p:cxnSp>
          <p:nvCxnSpPr>
            <p:cNvPr id="10" name="Straight Arrow Connector 9"/>
            <p:cNvCxnSpPr/>
            <p:nvPr/>
          </p:nvCxnSpPr>
          <p:spPr>
            <a:xfrm flipV="1">
              <a:off x="755576" y="6235547"/>
              <a:ext cx="3045243" cy="1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755576" y="4509120"/>
              <a:ext cx="0" cy="1728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1547664" y="6488668"/>
              <a:ext cx="1512168" cy="338554"/>
            </a:xfrm>
            <a:prstGeom prst="rect">
              <a:avLst/>
            </a:prstGeom>
            <a:noFill/>
          </p:spPr>
          <p:txBody>
            <a:bodyPr wrap="square" rtlCol="0">
              <a:spAutoFit/>
            </a:bodyPr>
            <a:lstStyle/>
            <a:p>
              <a:pPr algn="ctr"/>
              <a:r>
                <a:rPr lang="en-GB" sz="1600" dirty="0"/>
                <a:t>Num heads</a:t>
              </a:r>
            </a:p>
          </p:txBody>
        </p:sp>
        <p:sp>
          <p:nvSpPr>
            <p:cNvPr id="15" name="TextBox 14"/>
            <p:cNvSpPr txBox="1"/>
            <p:nvPr/>
          </p:nvSpPr>
          <p:spPr>
            <a:xfrm>
              <a:off x="633917" y="6244426"/>
              <a:ext cx="3229020" cy="369332"/>
            </a:xfrm>
            <a:prstGeom prst="rect">
              <a:avLst/>
            </a:prstGeom>
            <a:noFill/>
          </p:spPr>
          <p:txBody>
            <a:bodyPr wrap="square" rtlCol="0">
              <a:spAutoFit/>
            </a:bodyPr>
            <a:lstStyle/>
            <a:p>
              <a:r>
                <a:rPr lang="en-GB" dirty="0"/>
                <a:t>     0    1    2    3    4    5    6    7    8</a:t>
              </a:r>
            </a:p>
          </p:txBody>
        </p:sp>
        <p:cxnSp>
          <p:nvCxnSpPr>
            <p:cNvPr id="18" name="Straight Connector 17"/>
            <p:cNvCxnSpPr/>
            <p:nvPr/>
          </p:nvCxnSpPr>
          <p:spPr>
            <a:xfrm flipV="1">
              <a:off x="1043608" y="6093296"/>
              <a:ext cx="0" cy="142251"/>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H="1" flipV="1">
              <a:off x="1356360" y="5875020"/>
              <a:ext cx="9188" cy="360528"/>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H="1" flipV="1">
              <a:off x="1684020" y="5570220"/>
              <a:ext cx="3467" cy="658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flipV="1">
              <a:off x="2009427" y="5097780"/>
              <a:ext cx="9873" cy="1130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flipV="1">
              <a:off x="2341240" y="4800600"/>
              <a:ext cx="13340" cy="1417902"/>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flipV="1">
              <a:off x="2676520" y="5074920"/>
              <a:ext cx="5720" cy="1138241"/>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flipH="1" flipV="1">
              <a:off x="3017520" y="5615940"/>
              <a:ext cx="392" cy="620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flipV="1">
              <a:off x="3330271" y="5875020"/>
              <a:ext cx="9188" cy="360528"/>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V="1">
              <a:off x="3635896" y="6070910"/>
              <a:ext cx="0" cy="142251"/>
            </a:xfrm>
            <a:prstGeom prst="line">
              <a:avLst/>
            </a:prstGeom>
            <a:ln w="762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899592" y="4244384"/>
                  <a:ext cx="3312368" cy="523220"/>
                </a:xfrm>
                <a:prstGeom prst="rect">
                  <a:avLst/>
                </a:prstGeom>
                <a:noFill/>
              </p:spPr>
              <p:txBody>
                <a:bodyPr wrap="square" rtlCol="0">
                  <a:spAutoFit/>
                </a:bodyPr>
                <a:lstStyle/>
                <a:p>
                  <a:r>
                    <a:rPr lang="en-GB" sz="1400" dirty="0"/>
                    <a:t>This is the distribution of </a:t>
                  </a:r>
                  <a14:m>
                    <m:oMath xmlns:m="http://schemas.openxmlformats.org/officeDocument/2006/math">
                      <m:r>
                        <a:rPr lang="en-GB" sz="1400" b="0" i="1" smtClean="0">
                          <a:latin typeface="Cambria Math" panose="02040503050406030204" pitchFamily="18" charset="0"/>
                        </a:rPr>
                        <m:t>𝑋</m:t>
                      </m:r>
                    </m:oMath>
                  </a14:m>
                  <a:r>
                    <a:rPr lang="en-GB" sz="1400" dirty="0"/>
                    <a:t> when we assume the null hypothesis (coin is fair)</a:t>
                  </a:r>
                </a:p>
              </p:txBody>
            </p:sp>
          </mc:Choice>
          <mc:Fallback xmlns="">
            <p:sp>
              <p:nvSpPr>
                <p:cNvPr id="35" name="TextBox 34"/>
                <p:cNvSpPr txBox="1">
                  <a:spLocks noRot="1" noChangeAspect="1" noMove="1" noResize="1" noEditPoints="1" noAdjustHandles="1" noChangeArrowheads="1" noChangeShapeType="1" noTextEdit="1"/>
                </p:cNvSpPr>
                <p:nvPr/>
              </p:nvSpPr>
              <p:spPr>
                <a:xfrm>
                  <a:off x="899592" y="4244384"/>
                  <a:ext cx="3312368" cy="523220"/>
                </a:xfrm>
                <a:prstGeom prst="rect">
                  <a:avLst/>
                </a:prstGeom>
                <a:blipFill rotWithShape="0">
                  <a:blip r:embed="rId5" cstate="print"/>
                  <a:stretch>
                    <a:fillRect l="-552" t="-1163" b="-11628"/>
                  </a:stretch>
                </a:blipFill>
              </p:spPr>
              <p:txBody>
                <a:bodyPr/>
                <a:lstStyle/>
                <a:p>
                  <a:r>
                    <a:rPr lang="en-GB">
                      <a:noFill/>
                    </a:rPr>
                    <a:t> </a:t>
                  </a:r>
                </a:p>
              </p:txBody>
            </p:sp>
          </mc:Fallback>
        </mc:AlternateContent>
        <p:sp>
          <p:nvSpPr>
            <p:cNvPr id="36" name="TextBox 35"/>
            <p:cNvSpPr txBox="1"/>
            <p:nvPr/>
          </p:nvSpPr>
          <p:spPr>
            <a:xfrm>
              <a:off x="3131591" y="5225355"/>
              <a:ext cx="1008361"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1400" dirty="0"/>
                <a:t>Our critical region</a:t>
              </a:r>
            </a:p>
          </p:txBody>
        </p:sp>
        <mc:AlternateContent xmlns:mc="http://schemas.openxmlformats.org/markup-compatibility/2006" xmlns:a14="http://schemas.microsoft.com/office/drawing/2010/main">
          <mc:Choice Requires="a14">
            <p:sp>
              <p:nvSpPr>
                <p:cNvPr id="52" name="TextBox 51"/>
                <p:cNvSpPr txBox="1"/>
                <p:nvPr/>
              </p:nvSpPr>
              <p:spPr>
                <a:xfrm rot="16200000">
                  <a:off x="-251444" y="5183323"/>
                  <a:ext cx="1512168" cy="307777"/>
                </a:xfrm>
                <a:prstGeom prst="rect">
                  <a:avLst/>
                </a:prstGeom>
                <a:noFill/>
              </p:spPr>
              <p:txBody>
                <a:bodyPr wrap="square" rtlCol="0">
                  <a:spAutoFit/>
                </a:bodyPr>
                <a:lstStyle/>
                <a:p>
                  <a:r>
                    <a:rPr lang="en-GB" sz="1400" dirty="0"/>
                    <a:t>Prob under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oMath>
                  </a14:m>
                  <a:endParaRPr lang="en-GB" sz="1400" dirty="0"/>
                </a:p>
              </p:txBody>
            </p:sp>
          </mc:Choice>
          <mc:Fallback xmlns="">
            <p:sp>
              <p:nvSpPr>
                <p:cNvPr id="52" name="TextBox 51"/>
                <p:cNvSpPr txBox="1">
                  <a:spLocks noRot="1" noChangeAspect="1" noMove="1" noResize="1" noEditPoints="1" noAdjustHandles="1" noChangeArrowheads="1" noChangeShapeType="1" noTextEdit="1"/>
                </p:cNvSpPr>
                <p:nvPr/>
              </p:nvSpPr>
              <p:spPr>
                <a:xfrm rot="16200000">
                  <a:off x="-251444" y="5183323"/>
                  <a:ext cx="1512168" cy="307777"/>
                </a:xfrm>
                <a:prstGeom prst="rect">
                  <a:avLst/>
                </a:prstGeom>
                <a:blipFill rotWithShape="0">
                  <a:blip r:embed="rId6" cstate="print"/>
                  <a:stretch>
                    <a:fillRect l="-4000" r="-20000" b="-1205"/>
                  </a:stretch>
                </a:blipFill>
              </p:spPr>
              <p:txBody>
                <a:bodyPr/>
                <a:lstStyle/>
                <a:p>
                  <a:r>
                    <a:rPr lang="en-GB">
                      <a:noFill/>
                    </a:rPr>
                    <a:t> </a:t>
                  </a:r>
                </a:p>
              </p:txBody>
            </p:sp>
          </mc:Fallback>
        </mc:AlternateContent>
      </p:grpSp>
      <p:grpSp>
        <p:nvGrpSpPr>
          <p:cNvPr id="71" name="Group 70"/>
          <p:cNvGrpSpPr/>
          <p:nvPr/>
        </p:nvGrpSpPr>
        <p:grpSpPr>
          <a:xfrm>
            <a:off x="4425351" y="4514721"/>
            <a:ext cx="3512186" cy="2318102"/>
            <a:chOff x="4425351" y="4514721"/>
            <a:chExt cx="3512186" cy="2318102"/>
          </a:xfrm>
        </p:grpSpPr>
        <p:cxnSp>
          <p:nvCxnSpPr>
            <p:cNvPr id="53" name="Straight Arrow Connector 52"/>
            <p:cNvCxnSpPr/>
            <p:nvPr/>
          </p:nvCxnSpPr>
          <p:spPr>
            <a:xfrm flipV="1">
              <a:off x="4830176" y="6241148"/>
              <a:ext cx="3045243" cy="1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V="1">
              <a:off x="4830176" y="4514721"/>
              <a:ext cx="0" cy="1728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5622264" y="6494269"/>
              <a:ext cx="1512168" cy="338554"/>
            </a:xfrm>
            <a:prstGeom prst="rect">
              <a:avLst/>
            </a:prstGeom>
            <a:noFill/>
          </p:spPr>
          <p:txBody>
            <a:bodyPr wrap="square" rtlCol="0">
              <a:spAutoFit/>
            </a:bodyPr>
            <a:lstStyle/>
            <a:p>
              <a:pPr algn="ctr"/>
              <a:r>
                <a:rPr lang="en-GB" sz="1600" dirty="0"/>
                <a:t>Num heads</a:t>
              </a:r>
            </a:p>
          </p:txBody>
        </p:sp>
        <p:sp>
          <p:nvSpPr>
            <p:cNvPr id="56" name="TextBox 55"/>
            <p:cNvSpPr txBox="1"/>
            <p:nvPr/>
          </p:nvSpPr>
          <p:spPr>
            <a:xfrm>
              <a:off x="4708517" y="6250027"/>
              <a:ext cx="3229020" cy="369332"/>
            </a:xfrm>
            <a:prstGeom prst="rect">
              <a:avLst/>
            </a:prstGeom>
            <a:noFill/>
          </p:spPr>
          <p:txBody>
            <a:bodyPr wrap="square" rtlCol="0">
              <a:spAutoFit/>
            </a:bodyPr>
            <a:lstStyle/>
            <a:p>
              <a:r>
                <a:rPr lang="en-GB" dirty="0"/>
                <a:t>     0    1    2    3    4    5    6    7    8</a:t>
              </a:r>
            </a:p>
          </p:txBody>
        </p:sp>
        <p:cxnSp>
          <p:nvCxnSpPr>
            <p:cNvPr id="57" name="Straight Connector 56"/>
            <p:cNvCxnSpPr/>
            <p:nvPr/>
          </p:nvCxnSpPr>
          <p:spPr>
            <a:xfrm flipV="1">
              <a:off x="5118208" y="6098897"/>
              <a:ext cx="0" cy="142251"/>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flipH="1" flipV="1">
              <a:off x="5430960" y="5880621"/>
              <a:ext cx="9188" cy="360528"/>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flipH="1" flipV="1">
              <a:off x="5758620" y="5575821"/>
              <a:ext cx="3467" cy="658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p:cNvCxnSpPr/>
            <p:nvPr/>
          </p:nvCxnSpPr>
          <p:spPr>
            <a:xfrm flipV="1">
              <a:off x="6084027" y="5103381"/>
              <a:ext cx="9873" cy="1130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Connector 60"/>
            <p:cNvCxnSpPr/>
            <p:nvPr/>
          </p:nvCxnSpPr>
          <p:spPr>
            <a:xfrm flipV="1">
              <a:off x="6415840" y="4806201"/>
              <a:ext cx="13340" cy="1417902"/>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p:cNvCxnSpPr/>
            <p:nvPr/>
          </p:nvCxnSpPr>
          <p:spPr>
            <a:xfrm flipV="1">
              <a:off x="6751120" y="5080521"/>
              <a:ext cx="5720" cy="1138241"/>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flipH="1" flipV="1">
              <a:off x="7092120" y="5621541"/>
              <a:ext cx="392" cy="620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flipH="1" flipV="1">
              <a:off x="7404871" y="5880621"/>
              <a:ext cx="9188" cy="360528"/>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5" name="Straight Connector 64"/>
            <p:cNvCxnSpPr/>
            <p:nvPr/>
          </p:nvCxnSpPr>
          <p:spPr>
            <a:xfrm flipV="1">
              <a:off x="7710496" y="6076511"/>
              <a:ext cx="0" cy="142251"/>
            </a:xfrm>
            <a:prstGeom prst="line">
              <a:avLst/>
            </a:prstGeom>
            <a:ln w="762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rot="16200000">
                  <a:off x="3823156" y="5188924"/>
                  <a:ext cx="1512168" cy="307777"/>
                </a:xfrm>
                <a:prstGeom prst="rect">
                  <a:avLst/>
                </a:prstGeom>
                <a:noFill/>
              </p:spPr>
              <p:txBody>
                <a:bodyPr wrap="square" rtlCol="0">
                  <a:spAutoFit/>
                </a:bodyPr>
                <a:lstStyle/>
                <a:p>
                  <a:r>
                    <a:rPr lang="en-GB" sz="1400" dirty="0"/>
                    <a:t>Prob under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oMath>
                  </a14:m>
                  <a:endParaRPr lang="en-GB" sz="1400" dirty="0"/>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3823156" y="5188924"/>
                  <a:ext cx="1512168" cy="307777"/>
                </a:xfrm>
                <a:prstGeom prst="rect">
                  <a:avLst/>
                </a:prstGeom>
                <a:blipFill rotWithShape="0">
                  <a:blip r:embed="rId7" cstate="print"/>
                  <a:stretch>
                    <a:fillRect l="-4000" r="-20000" b="-1210"/>
                  </a:stretch>
                </a:blipFill>
              </p:spPr>
              <p:txBody>
                <a:bodyPr/>
                <a:lstStyle/>
                <a:p>
                  <a:r>
                    <a:rPr lang="en-GB">
                      <a:noFill/>
                    </a:rPr>
                    <a:t> </a:t>
                  </a:r>
                </a:p>
              </p:txBody>
            </p:sp>
          </mc:Fallback>
        </mc:AlternateContent>
      </p:grpSp>
      <p:sp>
        <p:nvSpPr>
          <p:cNvPr id="72" name="Rectangle 71"/>
          <p:cNvSpPr/>
          <p:nvPr/>
        </p:nvSpPr>
        <p:spPr>
          <a:xfrm>
            <a:off x="410428" y="1996287"/>
            <a:ext cx="8482052"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41" name="Slide Number Placeholder 4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273</a:t>
            </a:fld>
            <a:endParaRPr lang="en-GB"/>
          </a:p>
        </p:txBody>
      </p:sp>
    </p:spTree>
    <p:extLst>
      <p:ext uri="{BB962C8B-B14F-4D97-AF65-F5344CB8AC3E}">
        <p14:creationId xmlns:p14="http://schemas.microsoft.com/office/powerpoint/2010/main" val="18689413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par>
                          <p:cTn id="15" fill="hold">
                            <p:stCondLst>
                              <p:cond delay="1000"/>
                            </p:stCondLst>
                            <p:childTnLst>
                              <p:par>
                                <p:cTn id="16" presetID="10" presetClass="entr" presetSubtype="0" fill="hold" nodeType="afterEffect">
                                  <p:stCondLst>
                                    <p:cond delay="100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nextCondLst>
                <p:cond evt="onClick" delay="0">
                  <p:tgtEl>
                    <p:spTgt spid="72"/>
                  </p:tgtEl>
                </p:cond>
              </p:nextCondLst>
            </p:seq>
          </p:childTnLst>
        </p:cTn>
      </p:par>
    </p:tnLst>
    <p:bldLst>
      <p:bldP spid="7" grpId="0" animBg="1"/>
      <p:bldP spid="8" grpId="0" animBg="1"/>
      <p:bldP spid="72"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Structure of Hypothesis Tests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8064896" cy="463844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GB" b="1" dirty="0"/>
                  <a:t>Summary of Hypothesis Test:</a:t>
                </a:r>
              </a:p>
              <a:p>
                <a:endParaRPr lang="en-GB" b="1" dirty="0"/>
              </a:p>
              <a:p>
                <a:pPr marL="342900" indent="-342900">
                  <a:buAutoNum type="arabicPeriod"/>
                </a:pPr>
                <a:r>
                  <a:rPr lang="en-GB" dirty="0"/>
                  <a:t>Identify population parameter </a:t>
                </a:r>
                <a14:m>
                  <m:oMath xmlns:m="http://schemas.openxmlformats.org/officeDocument/2006/math">
                    <m:r>
                      <a:rPr lang="en-GB" b="0" i="1" smtClean="0">
                        <a:latin typeface="Cambria Math" panose="02040503050406030204" pitchFamily="18" charset="0"/>
                      </a:rPr>
                      <m:t>𝜃</m:t>
                    </m:r>
                  </m:oMath>
                </a14:m>
                <a:r>
                  <a:rPr lang="en-GB" dirty="0"/>
                  <a:t> (use proportion </a:t>
                </a:r>
                <a14:m>
                  <m:oMath xmlns:m="http://schemas.openxmlformats.org/officeDocument/2006/math">
                    <m:r>
                      <a:rPr lang="en-GB" b="0" i="1" smtClean="0">
                        <a:latin typeface="Cambria Math" panose="02040503050406030204" pitchFamily="18" charset="0"/>
                      </a:rPr>
                      <m:t>𝑝</m:t>
                    </m:r>
                  </m:oMath>
                </a14:m>
                <a:r>
                  <a:rPr lang="en-GB" dirty="0"/>
                  <a:t> in Binomial or mean rate </a:t>
                </a:r>
                <a14:m>
                  <m:oMath xmlns:m="http://schemas.openxmlformats.org/officeDocument/2006/math">
                    <m:r>
                      <a:rPr lang="en-GB" b="0" i="1" smtClean="0">
                        <a:latin typeface="Cambria Math" panose="02040503050406030204" pitchFamily="18" charset="0"/>
                      </a:rPr>
                      <m:t>𝜆</m:t>
                    </m:r>
                  </m:oMath>
                </a14:m>
                <a:r>
                  <a:rPr lang="en-GB" dirty="0"/>
                  <a:t> for a Poisson) you are going to test.</a:t>
                </a:r>
              </a:p>
              <a:p>
                <a:pPr marL="342900" indent="-342900">
                  <a:buAutoNum type="arabicPeriod"/>
                </a:pPr>
                <a:r>
                  <a:rPr lang="en-GB" dirty="0"/>
                  <a:t>Write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1</m:t>
                        </m:r>
                      </m:sub>
                    </m:sSub>
                  </m:oMath>
                </a14:m>
                <a:r>
                  <a:rPr lang="en-GB" dirty="0"/>
                  <a:t>. Consider whether test is one or two tailed.</a:t>
                </a:r>
              </a:p>
              <a:p>
                <a:pPr marL="342900" indent="-342900">
                  <a:buAutoNum type="arabicPeriod"/>
                </a:pPr>
                <a:r>
                  <a:rPr lang="en-GB" dirty="0"/>
                  <a:t>Specify significance level </a:t>
                </a:r>
                <a14:m>
                  <m:oMath xmlns:m="http://schemas.openxmlformats.org/officeDocument/2006/math">
                    <m:r>
                      <a:rPr lang="en-GB" b="0" i="1" smtClean="0">
                        <a:latin typeface="Cambria Math" panose="02040503050406030204" pitchFamily="18" charset="0"/>
                      </a:rPr>
                      <m:t>𝛼</m:t>
                    </m:r>
                  </m:oMath>
                </a14:m>
                <a:r>
                  <a:rPr lang="en-GB" dirty="0"/>
                  <a:t> (usually 0.05 or 0.01).</a:t>
                </a:r>
              </a:p>
              <a:p>
                <a:pPr marL="342900" indent="-342900">
                  <a:buAutoNum type="arabicPeriod"/>
                </a:pPr>
                <a:r>
                  <a:rPr lang="en-GB" dirty="0"/>
                  <a:t>Find out whether observed value </a:t>
                </a:r>
                <a14:m>
                  <m:oMath xmlns:m="http://schemas.openxmlformats.org/officeDocument/2006/math">
                    <m:r>
                      <a:rPr lang="en-GB" b="0" i="1" smtClean="0">
                        <a:latin typeface="Cambria Math" panose="02040503050406030204" pitchFamily="18" charset="0"/>
                      </a:rPr>
                      <m:t>𝑥</m:t>
                    </m:r>
                  </m:oMath>
                </a14:m>
                <a:r>
                  <a:rPr lang="en-GB" dirty="0"/>
                  <a:t> of your test statistic falls in critical region.</a:t>
                </a:r>
                <a:br>
                  <a:rPr lang="en-GB" dirty="0"/>
                </a:br>
                <a:r>
                  <a:rPr lang="en-GB" b="1" dirty="0">
                    <a:solidFill>
                      <a:schemeClr val="bg1"/>
                    </a:solidFill>
                  </a:rPr>
                  <a:t>One tail:</a:t>
                </a:r>
                <a:br>
                  <a:rPr lang="en-GB" i="1" dirty="0">
                    <a:solidFill>
                      <a:schemeClr val="bg1"/>
                    </a:solidFill>
                    <a:latin typeface="Cambria Math" panose="02040503050406030204" pitchFamily="18" charset="0"/>
                  </a:rPr>
                </a:br>
                <a14:m>
                  <m:oMath xmlns:m="http://schemas.openxmlformats.org/officeDocument/2006/math">
                    <m:r>
                      <a:rPr lang="en-GB" b="0" i="1" smtClean="0">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0</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𝑚</m:t>
                    </m:r>
                    <m:r>
                      <a:rPr lang="en-GB" i="1">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1</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&gt;</m:t>
                    </m:r>
                    <m:r>
                      <a:rPr lang="en-GB" i="1">
                        <a:solidFill>
                          <a:schemeClr val="bg1"/>
                        </a:solidFill>
                        <a:latin typeface="Cambria Math" panose="02040503050406030204" pitchFamily="18" charset="0"/>
                      </a:rPr>
                      <m:t>𝑚</m:t>
                    </m:r>
                  </m:oMath>
                </a14:m>
                <a:r>
                  <a:rPr lang="en-GB" dirty="0">
                    <a:solidFill>
                      <a:schemeClr val="bg1"/>
                    </a:solidFill>
                  </a:rPr>
                  <a:t>      Reject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0</m:t>
                        </m:r>
                      </m:sub>
                    </m:sSub>
                  </m:oMath>
                </a14:m>
                <a:r>
                  <a:rPr lang="en-GB" dirty="0">
                    <a:solidFill>
                      <a:schemeClr val="bg1"/>
                    </a:solidFill>
                  </a:rPr>
                  <a:t> if </a:t>
                </a:r>
                <a14:m>
                  <m:oMath xmlns:m="http://schemas.openxmlformats.org/officeDocument/2006/math">
                    <m:r>
                      <a:rPr lang="en-GB" i="1">
                        <a:solidFill>
                          <a:schemeClr val="bg1"/>
                        </a:solidFill>
                        <a:latin typeface="Cambria Math" panose="02040503050406030204" pitchFamily="18" charset="0"/>
                      </a:rPr>
                      <m:t>𝑃</m:t>
                    </m:r>
                    <m:d>
                      <m:dPr>
                        <m:ctrlPr>
                          <a:rPr lang="en-GB" i="1">
                            <a:solidFill>
                              <a:schemeClr val="bg1"/>
                            </a:solidFill>
                            <a:latin typeface="Cambria Math" panose="02040503050406030204" pitchFamily="18" charset="0"/>
                          </a:rPr>
                        </m:ctrlPr>
                      </m:dPr>
                      <m:e>
                        <m:r>
                          <a:rPr lang="en-GB" i="1">
                            <a:solidFill>
                              <a:schemeClr val="bg1"/>
                            </a:solidFill>
                            <a:latin typeface="Cambria Math" panose="02040503050406030204" pitchFamily="18" charset="0"/>
                          </a:rPr>
                          <m:t>𝑋</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𝑥</m:t>
                        </m:r>
                      </m:e>
                    </m:d>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𝛼</m:t>
                    </m:r>
                  </m:oMath>
                </a14:m>
                <a:r>
                  <a:rPr lang="en-GB" dirty="0">
                    <a:solidFill>
                      <a:schemeClr val="bg1"/>
                    </a:solidFill>
                  </a:rPr>
                  <a:t>   or…</a:t>
                </a:r>
                <a:br>
                  <a:rPr lang="en-GB" dirty="0">
                    <a:solidFill>
                      <a:schemeClr val="bg1"/>
                    </a:solidFill>
                  </a:rPr>
                </a:br>
                <a14:m>
                  <m:oMath xmlns:m="http://schemas.openxmlformats.org/officeDocument/2006/math">
                    <m:r>
                      <a:rPr lang="en-GB" b="0" i="0" smtClean="0">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0</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𝑚</m:t>
                    </m:r>
                    <m:r>
                      <a:rPr lang="en-GB" i="1">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1</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𝜃</m:t>
                    </m:r>
                    <m:r>
                      <a:rPr lang="en-GB" b="0" i="1" smtClean="0">
                        <a:solidFill>
                          <a:schemeClr val="bg1"/>
                        </a:solidFill>
                        <a:latin typeface="Cambria Math" panose="02040503050406030204" pitchFamily="18" charset="0"/>
                      </a:rPr>
                      <m:t>&lt;</m:t>
                    </m:r>
                    <m:r>
                      <a:rPr lang="en-GB" i="1">
                        <a:solidFill>
                          <a:schemeClr val="bg1"/>
                        </a:solidFill>
                        <a:latin typeface="Cambria Math" panose="02040503050406030204" pitchFamily="18" charset="0"/>
                      </a:rPr>
                      <m:t>𝑚</m:t>
                    </m:r>
                  </m:oMath>
                </a14:m>
                <a:r>
                  <a:rPr lang="en-GB" dirty="0">
                    <a:solidFill>
                      <a:schemeClr val="bg1"/>
                    </a:solidFill>
                  </a:rPr>
                  <a:t>      Reject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𝐻</m:t>
                        </m:r>
                      </m:e>
                      <m:sub>
                        <m:r>
                          <a:rPr lang="en-GB" i="1">
                            <a:solidFill>
                              <a:schemeClr val="bg1"/>
                            </a:solidFill>
                            <a:latin typeface="Cambria Math" panose="02040503050406030204" pitchFamily="18" charset="0"/>
                          </a:rPr>
                          <m:t>0</m:t>
                        </m:r>
                      </m:sub>
                    </m:sSub>
                  </m:oMath>
                </a14:m>
                <a:r>
                  <a:rPr lang="en-GB" dirty="0">
                    <a:solidFill>
                      <a:schemeClr val="bg1"/>
                    </a:solidFill>
                  </a:rPr>
                  <a:t> if </a:t>
                </a:r>
                <a14:m>
                  <m:oMath xmlns:m="http://schemas.openxmlformats.org/officeDocument/2006/math">
                    <m:r>
                      <a:rPr lang="en-GB" i="1">
                        <a:solidFill>
                          <a:schemeClr val="bg1"/>
                        </a:solidFill>
                        <a:latin typeface="Cambria Math" panose="02040503050406030204" pitchFamily="18" charset="0"/>
                      </a:rPr>
                      <m:t>𝑃</m:t>
                    </m:r>
                    <m:d>
                      <m:dPr>
                        <m:ctrlPr>
                          <a:rPr lang="en-GB" i="1">
                            <a:solidFill>
                              <a:schemeClr val="bg1"/>
                            </a:solidFill>
                            <a:latin typeface="Cambria Math" panose="02040503050406030204" pitchFamily="18" charset="0"/>
                          </a:rPr>
                        </m:ctrlPr>
                      </m:dPr>
                      <m:e>
                        <m:r>
                          <a:rPr lang="en-GB" i="1">
                            <a:solidFill>
                              <a:schemeClr val="bg1"/>
                            </a:solidFill>
                            <a:latin typeface="Cambria Math" panose="02040503050406030204" pitchFamily="18" charset="0"/>
                          </a:rPr>
                          <m:t>𝑋</m:t>
                        </m:r>
                        <m:r>
                          <a:rPr lang="en-GB" b="0" i="1" smtClean="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𝑥</m:t>
                        </m:r>
                      </m:e>
                    </m:d>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𝛼</m:t>
                    </m:r>
                  </m:oMath>
                </a14:m>
                <a:br>
                  <a:rPr lang="en-GB" dirty="0">
                    <a:solidFill>
                      <a:schemeClr val="bg1"/>
                    </a:solidFill>
                  </a:rPr>
                </a:br>
                <a:r>
                  <a:rPr lang="en-GB" b="1" dirty="0">
                    <a:solidFill>
                      <a:schemeClr val="bg1"/>
                    </a:solidFill>
                  </a:rPr>
                  <a:t>Two tail:</a:t>
                </a:r>
                <a:br>
                  <a:rPr lang="en-GB" dirty="0">
                    <a:solidFill>
                      <a:schemeClr val="bg1"/>
                    </a:solidFill>
                  </a:rPr>
                </a:br>
                <a14:m>
                  <m:oMath xmlns:m="http://schemas.openxmlformats.org/officeDocument/2006/math">
                    <m:r>
                      <a:rPr lang="en-GB" b="0" i="0" smtClean="0">
                        <a:solidFill>
                          <a:schemeClr val="bg1"/>
                        </a:solidFill>
                        <a:latin typeface="Cambria Math" panose="02040503050406030204" pitchFamily="18" charset="0"/>
                      </a:rPr>
                      <m:t>       </m:t>
                    </m:r>
                    <m:sSub>
                      <m:sSubPr>
                        <m:ctrlPr>
                          <a:rPr lang="en-GB" b="0" i="1" smtClean="0">
                            <a:solidFill>
                              <a:schemeClr val="bg1"/>
                            </a:solidFill>
                            <a:latin typeface="Cambria Math" panose="02040503050406030204" pitchFamily="18" charset="0"/>
                          </a:rPr>
                        </m:ctrlPr>
                      </m:sSubPr>
                      <m:e>
                        <m:r>
                          <a:rPr lang="en-GB" b="0" i="1" smtClean="0">
                            <a:solidFill>
                              <a:schemeClr val="bg1"/>
                            </a:solidFill>
                            <a:latin typeface="Cambria Math" panose="02040503050406030204" pitchFamily="18" charset="0"/>
                          </a:rPr>
                          <m:t>𝐻</m:t>
                        </m:r>
                      </m:e>
                      <m:sub>
                        <m:r>
                          <a:rPr lang="en-GB" b="0" i="1" smtClean="0">
                            <a:solidFill>
                              <a:schemeClr val="bg1"/>
                            </a:solidFill>
                            <a:latin typeface="Cambria Math" panose="02040503050406030204" pitchFamily="18" charset="0"/>
                          </a:rPr>
                          <m:t>0</m:t>
                        </m:r>
                      </m:sub>
                    </m:sSub>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𝜃</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𝑚</m:t>
                    </m:r>
                    <m:r>
                      <a:rPr lang="en-GB" b="0" i="1" smtClean="0">
                        <a:solidFill>
                          <a:schemeClr val="bg1"/>
                        </a:solidFill>
                        <a:latin typeface="Cambria Math" panose="02040503050406030204" pitchFamily="18" charset="0"/>
                      </a:rPr>
                      <m:t>   </m:t>
                    </m:r>
                    <m:sSub>
                      <m:sSubPr>
                        <m:ctrlPr>
                          <a:rPr lang="en-GB" b="0" i="1" smtClean="0">
                            <a:solidFill>
                              <a:schemeClr val="bg1"/>
                            </a:solidFill>
                            <a:latin typeface="Cambria Math" panose="02040503050406030204" pitchFamily="18" charset="0"/>
                          </a:rPr>
                        </m:ctrlPr>
                      </m:sSubPr>
                      <m:e>
                        <m:r>
                          <a:rPr lang="en-GB" b="0" i="1" smtClean="0">
                            <a:solidFill>
                              <a:schemeClr val="bg1"/>
                            </a:solidFill>
                            <a:latin typeface="Cambria Math" panose="02040503050406030204" pitchFamily="18" charset="0"/>
                          </a:rPr>
                          <m:t>𝐻</m:t>
                        </m:r>
                      </m:e>
                      <m:sub>
                        <m:r>
                          <a:rPr lang="en-GB" b="0" i="1" smtClean="0">
                            <a:solidFill>
                              <a:schemeClr val="bg1"/>
                            </a:solidFill>
                            <a:latin typeface="Cambria Math" panose="02040503050406030204" pitchFamily="18" charset="0"/>
                          </a:rPr>
                          <m:t>1</m:t>
                        </m:r>
                      </m:sub>
                    </m:sSub>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𝜃</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𝑚</m:t>
                    </m:r>
                  </m:oMath>
                </a14:m>
                <a:r>
                  <a:rPr lang="en-GB" dirty="0">
                    <a:solidFill>
                      <a:schemeClr val="bg1"/>
                    </a:solidFill>
                  </a:rPr>
                  <a:t>      Reject if </a:t>
                </a:r>
                <a14:m>
                  <m:oMath xmlns:m="http://schemas.openxmlformats.org/officeDocument/2006/math">
                    <m:r>
                      <a:rPr lang="en-GB" b="0" i="1" smtClean="0">
                        <a:solidFill>
                          <a:schemeClr val="bg1"/>
                        </a:solidFill>
                        <a:latin typeface="Cambria Math" panose="02040503050406030204" pitchFamily="18" charset="0"/>
                      </a:rPr>
                      <m:t>𝑃</m:t>
                    </m:r>
                    <m:d>
                      <m:dPr>
                        <m:ctrlPr>
                          <a:rPr lang="en-GB" b="0" i="1" smtClean="0">
                            <a:solidFill>
                              <a:schemeClr val="bg1"/>
                            </a:solidFill>
                            <a:latin typeface="Cambria Math" panose="02040503050406030204" pitchFamily="18" charset="0"/>
                          </a:rPr>
                        </m:ctrlPr>
                      </m:dPr>
                      <m:e>
                        <m:r>
                          <a:rPr lang="en-GB" b="0" i="1" smtClean="0">
                            <a:solidFill>
                              <a:schemeClr val="bg1"/>
                            </a:solidFill>
                            <a:latin typeface="Cambria Math" panose="02040503050406030204" pitchFamily="18" charset="0"/>
                          </a:rPr>
                          <m:t>𝑋</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𝑥</m:t>
                        </m:r>
                      </m:e>
                    </m:d>
                    <m:r>
                      <a:rPr lang="en-GB" b="0" i="1" smtClean="0">
                        <a:solidFill>
                          <a:schemeClr val="bg1"/>
                        </a:solidFill>
                        <a:latin typeface="Cambria Math" panose="02040503050406030204" pitchFamily="18" charset="0"/>
                      </a:rPr>
                      <m:t>≤</m:t>
                    </m:r>
                    <m:f>
                      <m:fPr>
                        <m:ctrlPr>
                          <a:rPr lang="en-GB" b="0" i="1" smtClean="0">
                            <a:solidFill>
                              <a:schemeClr val="bg1"/>
                            </a:solidFill>
                            <a:latin typeface="Cambria Math" panose="02040503050406030204" pitchFamily="18" charset="0"/>
                          </a:rPr>
                        </m:ctrlPr>
                      </m:fPr>
                      <m:num>
                        <m:r>
                          <a:rPr lang="en-GB" b="0" i="1" smtClean="0">
                            <a:solidFill>
                              <a:schemeClr val="bg1"/>
                            </a:solidFill>
                            <a:latin typeface="Cambria Math" panose="02040503050406030204" pitchFamily="18" charset="0"/>
                          </a:rPr>
                          <m:t>1</m:t>
                        </m:r>
                      </m:num>
                      <m:den>
                        <m:r>
                          <a:rPr lang="en-GB" b="0" i="1" smtClean="0">
                            <a:solidFill>
                              <a:schemeClr val="bg1"/>
                            </a:solidFill>
                            <a:latin typeface="Cambria Math" panose="02040503050406030204" pitchFamily="18" charset="0"/>
                          </a:rPr>
                          <m:t>2</m:t>
                        </m:r>
                      </m:den>
                    </m:f>
                    <m:r>
                      <a:rPr lang="en-GB" b="0" i="1" smtClean="0">
                        <a:solidFill>
                          <a:schemeClr val="bg1"/>
                        </a:solidFill>
                        <a:latin typeface="Cambria Math" panose="02040503050406030204" pitchFamily="18" charset="0"/>
                      </a:rPr>
                      <m:t>𝛼</m:t>
                    </m:r>
                  </m:oMath>
                </a14:m>
                <a:r>
                  <a:rPr lang="en-GB" dirty="0">
                    <a:solidFill>
                      <a:schemeClr val="bg1"/>
                    </a:solidFill>
                  </a:rPr>
                  <a:t> or </a:t>
                </a:r>
                <a14:m>
                  <m:oMath xmlns:m="http://schemas.openxmlformats.org/officeDocument/2006/math">
                    <m:r>
                      <a:rPr lang="en-GB" b="0" i="1" smtClean="0">
                        <a:solidFill>
                          <a:schemeClr val="bg1"/>
                        </a:solidFill>
                        <a:latin typeface="Cambria Math" panose="02040503050406030204" pitchFamily="18" charset="0"/>
                      </a:rPr>
                      <m:t>𝑃</m:t>
                    </m:r>
                    <m:d>
                      <m:dPr>
                        <m:ctrlPr>
                          <a:rPr lang="en-GB" b="0" i="1" smtClean="0">
                            <a:solidFill>
                              <a:schemeClr val="bg1"/>
                            </a:solidFill>
                            <a:latin typeface="Cambria Math" panose="02040503050406030204" pitchFamily="18" charset="0"/>
                          </a:rPr>
                        </m:ctrlPr>
                      </m:dPr>
                      <m:e>
                        <m:r>
                          <a:rPr lang="en-GB" b="0" i="1" smtClean="0">
                            <a:solidFill>
                              <a:schemeClr val="bg1"/>
                            </a:solidFill>
                            <a:latin typeface="Cambria Math" panose="02040503050406030204" pitchFamily="18" charset="0"/>
                          </a:rPr>
                          <m:t>𝑋</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𝑥</m:t>
                        </m:r>
                      </m:e>
                    </m:d>
                    <m:r>
                      <a:rPr lang="en-GB" b="0" i="1" smtClean="0">
                        <a:solidFill>
                          <a:schemeClr val="bg1"/>
                        </a:solidFill>
                        <a:latin typeface="Cambria Math" panose="02040503050406030204" pitchFamily="18" charset="0"/>
                      </a:rPr>
                      <m:t>≤</m:t>
                    </m:r>
                    <m:f>
                      <m:fPr>
                        <m:ctrlPr>
                          <a:rPr lang="en-GB" b="0" i="1" smtClean="0">
                            <a:solidFill>
                              <a:schemeClr val="bg1"/>
                            </a:solidFill>
                            <a:latin typeface="Cambria Math" panose="02040503050406030204" pitchFamily="18" charset="0"/>
                          </a:rPr>
                        </m:ctrlPr>
                      </m:fPr>
                      <m:num>
                        <m:r>
                          <a:rPr lang="en-GB" b="0" i="1" smtClean="0">
                            <a:solidFill>
                              <a:schemeClr val="bg1"/>
                            </a:solidFill>
                            <a:latin typeface="Cambria Math" panose="02040503050406030204" pitchFamily="18" charset="0"/>
                          </a:rPr>
                          <m:t>1</m:t>
                        </m:r>
                      </m:num>
                      <m:den>
                        <m:r>
                          <a:rPr lang="en-GB" b="0" i="1" smtClean="0">
                            <a:solidFill>
                              <a:schemeClr val="bg1"/>
                            </a:solidFill>
                            <a:latin typeface="Cambria Math" panose="02040503050406030204" pitchFamily="18" charset="0"/>
                          </a:rPr>
                          <m:t>2</m:t>
                        </m:r>
                      </m:den>
                    </m:f>
                    <m:r>
                      <a:rPr lang="en-GB" b="0" i="1" smtClean="0">
                        <a:solidFill>
                          <a:schemeClr val="bg1"/>
                        </a:solidFill>
                        <a:latin typeface="Cambria Math" panose="02040503050406030204" pitchFamily="18" charset="0"/>
                      </a:rPr>
                      <m:t>𝛼</m:t>
                    </m:r>
                  </m:oMath>
                </a14:m>
                <a:endParaRPr lang="en-GB" dirty="0"/>
              </a:p>
              <a:p>
                <a:pPr marL="342900" indent="-342900">
                  <a:buAutoNum type="arabicPeriod"/>
                </a:pPr>
                <a:r>
                  <a:rPr lang="en-GB" dirty="0"/>
                  <a:t>State conclusion. Address:</a:t>
                </a:r>
              </a:p>
              <a:p>
                <a:pPr marL="800100" lvl="1" indent="-342900">
                  <a:buFont typeface="+mj-lt"/>
                  <a:buAutoNum type="alphaLcParenR"/>
                </a:pPr>
                <a:r>
                  <a:rPr lang="en-GB" dirty="0"/>
                  <a:t>Is result </a:t>
                </a:r>
                <a:r>
                  <a:rPr lang="en-GB" b="1" dirty="0"/>
                  <a:t>significant or not</a:t>
                </a:r>
                <a:r>
                  <a:rPr lang="en-GB" dirty="0"/>
                  <a:t>?</a:t>
                </a:r>
              </a:p>
              <a:p>
                <a:pPr marL="800100" lvl="1" indent="-342900">
                  <a:buFont typeface="+mj-lt"/>
                  <a:buAutoNum type="alphaLcParenR"/>
                </a:pPr>
                <a:r>
                  <a:rPr lang="en-GB" dirty="0"/>
                  <a:t>What are implications in terms of </a:t>
                </a:r>
                <a:r>
                  <a:rPr lang="en-GB" b="1" dirty="0"/>
                  <a:t>context of original problem</a:t>
                </a:r>
                <a:r>
                  <a:rPr lang="en-GB" dirty="0"/>
                  <a:t>?</a:t>
                </a:r>
              </a:p>
              <a:p>
                <a:pPr marL="342900" indent="-342900">
                  <a:buAutoNum type="arabicPeriod"/>
                </a:pPr>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8064896" cy="4638449"/>
              </a:xfrm>
              <a:prstGeom prst="rect">
                <a:avLst/>
              </a:prstGeom>
              <a:blipFill rotWithShape="1">
                <a:blip r:embed="rId2" cstate="print"/>
                <a:stretch>
                  <a:fillRect l="-528" t="-392" r="-829"/>
                </a:stretch>
              </a:blipFill>
            </p:spPr>
            <p:txBody>
              <a:bodyPr/>
              <a:lstStyle/>
              <a:p>
                <a:r>
                  <a:rPr lang="en-GB">
                    <a:noFill/>
                  </a:rPr>
                  <a:t> </a:t>
                </a:r>
              </a:p>
            </p:txBody>
          </p:sp>
        </mc:Fallback>
      </mc:AlternateContent>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274</a:t>
            </a:fld>
            <a:endParaRPr lang="en-GB"/>
          </a:p>
        </p:txBody>
      </p:sp>
    </p:spTree>
    <p:extLst>
      <p:ext uri="{BB962C8B-B14F-4D97-AF65-F5344CB8AC3E}">
        <p14:creationId xmlns:p14="http://schemas.microsoft.com/office/powerpoint/2010/main" val="4270238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836712"/>
            <a:ext cx="8280920" cy="1200329"/>
          </a:xfrm>
          <a:prstGeom prst="rect">
            <a:avLst/>
          </a:prstGeom>
          <a:noFill/>
        </p:spPr>
        <p:txBody>
          <a:bodyPr wrap="square" rtlCol="0">
            <a:spAutoFit/>
          </a:bodyPr>
          <a:lstStyle/>
          <a:p>
            <a:r>
              <a:rPr lang="en-GB" dirty="0"/>
              <a:t>Accidents used to occur at a road junction at a rate of 6 per month. After a speed limit is placed on the road the number of accidents in the following month is 2. The planners wish to test, at the 5% level of significance, whether or not there has been a decrease in the rate of accidents.</a:t>
            </a:r>
          </a:p>
        </p:txBody>
      </p:sp>
      <p:sp>
        <p:nvSpPr>
          <p:cNvPr id="6" name="TextBox 5"/>
          <p:cNvSpPr txBox="1"/>
          <p:nvPr/>
        </p:nvSpPr>
        <p:spPr>
          <a:xfrm>
            <a:off x="467544" y="2276872"/>
            <a:ext cx="7992888"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 Suggest a suitable test statistic.</a:t>
            </a:r>
          </a:p>
        </p:txBody>
      </p:sp>
      <p:sp>
        <p:nvSpPr>
          <p:cNvPr id="7" name="TextBox 6"/>
          <p:cNvSpPr txBox="1"/>
          <p:nvPr/>
        </p:nvSpPr>
        <p:spPr>
          <a:xfrm>
            <a:off x="471984" y="3251884"/>
            <a:ext cx="7992888"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b) Write down the null and alternative hypothesis.</a:t>
            </a:r>
          </a:p>
        </p:txBody>
      </p:sp>
      <p:sp>
        <p:nvSpPr>
          <p:cNvPr id="8" name="TextBox 7"/>
          <p:cNvSpPr txBox="1"/>
          <p:nvPr/>
        </p:nvSpPr>
        <p:spPr>
          <a:xfrm>
            <a:off x="467544" y="4248188"/>
            <a:ext cx="7992888" cy="369332"/>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 Explain the conditions under which the null hypothesis is rejected.</a:t>
            </a:r>
          </a:p>
        </p:txBody>
      </p:sp>
      <p:sp>
        <p:nvSpPr>
          <p:cNvPr id="9" name="TextBox 8"/>
          <p:cNvSpPr txBox="1"/>
          <p:nvPr/>
        </p:nvSpPr>
        <p:spPr>
          <a:xfrm>
            <a:off x="899592" y="2764378"/>
            <a:ext cx="7056784" cy="369332"/>
          </a:xfrm>
          <a:prstGeom prst="rect">
            <a:avLst/>
          </a:prstGeom>
          <a:noFill/>
        </p:spPr>
        <p:txBody>
          <a:bodyPr wrap="square" rtlCol="0">
            <a:spAutoFit/>
          </a:bodyPr>
          <a:lstStyle/>
          <a:p>
            <a:r>
              <a:rPr lang="en-GB" b="1" dirty="0"/>
              <a:t>The number of accidents in a month.</a:t>
            </a:r>
          </a:p>
        </p:txBody>
      </p:sp>
      <mc:AlternateContent xmlns:mc="http://schemas.openxmlformats.org/markup-compatibility/2006" xmlns:a14="http://schemas.microsoft.com/office/drawing/2010/main">
        <mc:Choice Requires="a14">
          <p:sp>
            <p:nvSpPr>
              <p:cNvPr id="10" name="TextBox 9"/>
              <p:cNvSpPr txBox="1"/>
              <p:nvPr/>
            </p:nvSpPr>
            <p:spPr>
              <a:xfrm>
                <a:off x="899592" y="3731548"/>
                <a:ext cx="705678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&lt;</m:t>
                      </m:r>
                      <m:r>
                        <a:rPr lang="en-GB" b="1" i="1" smtClean="0">
                          <a:latin typeface="Cambria Math" panose="02040503050406030204" pitchFamily="18" charset="0"/>
                        </a:rPr>
                        <m:t>𝟔</m:t>
                      </m:r>
                    </m:oMath>
                  </m:oMathPara>
                </a14:m>
                <a:endParaRPr lang="en-GB"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99592" y="3731548"/>
                <a:ext cx="7056784" cy="369332"/>
              </a:xfrm>
              <a:prstGeom prst="rect">
                <a:avLst/>
              </a:prstGeom>
              <a:blipFill rotWithShape="0">
                <a:blip r:embed="rId2"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99592" y="4735694"/>
                <a:ext cx="7056784" cy="646331"/>
              </a:xfrm>
              <a:prstGeom prst="rect">
                <a:avLst/>
              </a:prstGeom>
              <a:noFill/>
            </p:spPr>
            <p:txBody>
              <a:bodyPr wrap="square" rtlCol="0">
                <a:spAutoFit/>
              </a:bodyPr>
              <a:lstStyle/>
              <a:p>
                <a:r>
                  <a:rPr lang="en-GB" b="1" dirty="0"/>
                  <a:t>If the probability of getting 2 or fewer accidents </a:t>
                </a:r>
                <a14:m>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𝟓</m:t>
                    </m:r>
                    <m:r>
                      <a:rPr lang="en-GB" b="1" i="1" smtClean="0">
                        <a:latin typeface="Cambria Math" panose="02040503050406030204" pitchFamily="18" charset="0"/>
                      </a:rPr>
                      <m:t>%</m:t>
                    </m:r>
                  </m:oMath>
                </a14:m>
                <a:r>
                  <a:rPr lang="en-GB" b="1" dirty="0"/>
                  <a:t>, the null hypothesis is rejected.</a:t>
                </a:r>
              </a:p>
            </p:txBody>
          </p:sp>
        </mc:Choice>
        <mc:Fallback xmlns="">
          <p:sp>
            <p:nvSpPr>
              <p:cNvPr id="11" name="TextBox 10"/>
              <p:cNvSpPr txBox="1">
                <a:spLocks noRot="1" noChangeAspect="1" noMove="1" noResize="1" noEditPoints="1" noAdjustHandles="1" noChangeArrowheads="1" noChangeShapeType="1" noTextEdit="1"/>
              </p:cNvSpPr>
              <p:nvPr/>
            </p:nvSpPr>
            <p:spPr>
              <a:xfrm>
                <a:off x="899592" y="4735694"/>
                <a:ext cx="7056784" cy="646331"/>
              </a:xfrm>
              <a:prstGeom prst="rect">
                <a:avLst/>
              </a:prstGeom>
              <a:blipFill rotWithShape="0">
                <a:blip r:embed="rId3" cstate="print"/>
                <a:stretch>
                  <a:fillRect l="-778" t="-5660" b="-14151"/>
                </a:stretch>
              </a:blipFill>
            </p:spPr>
            <p:txBody>
              <a:bodyPr/>
              <a:lstStyle/>
              <a:p>
                <a:r>
                  <a:rPr lang="en-GB">
                    <a:noFill/>
                  </a:rPr>
                  <a:t> </a:t>
                </a:r>
              </a:p>
            </p:txBody>
          </p:sp>
        </mc:Fallback>
      </mc:AlternateContent>
      <p:sp>
        <p:nvSpPr>
          <p:cNvPr id="12" name="Rectangle 11"/>
          <p:cNvSpPr/>
          <p:nvPr/>
        </p:nvSpPr>
        <p:spPr>
          <a:xfrm>
            <a:off x="467544" y="2642721"/>
            <a:ext cx="7992888"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Rectangle 13"/>
          <p:cNvSpPr/>
          <p:nvPr/>
        </p:nvSpPr>
        <p:spPr>
          <a:xfrm>
            <a:off x="483187" y="4682446"/>
            <a:ext cx="7992888" cy="7763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mc:AlternateContent xmlns:mc="http://schemas.openxmlformats.org/markup-compatibility/2006" xmlns:a14="http://schemas.microsoft.com/office/drawing/2010/main">
        <mc:Choice Requires="a14">
          <p:sp>
            <p:nvSpPr>
              <p:cNvPr id="15" name="TextBox 14"/>
              <p:cNvSpPr txBox="1"/>
              <p:nvPr/>
            </p:nvSpPr>
            <p:spPr>
              <a:xfrm>
                <a:off x="5616116" y="3104370"/>
                <a:ext cx="2592288" cy="738664"/>
              </a:xfrm>
              <a:prstGeom prst="rect">
                <a:avLst/>
              </a:prstGeom>
              <a:noFill/>
            </p:spPr>
            <p:txBody>
              <a:bodyPr wrap="square" rtlCol="0">
                <a:spAutoFit/>
              </a:bodyPr>
              <a:lstStyle/>
              <a:p>
                <a:endParaRPr lang="en-GB" sz="1400" dirty="0"/>
              </a:p>
              <a:p>
                <a14:m>
                  <m:oMath xmlns:m="http://schemas.openxmlformats.org/officeDocument/2006/math">
                    <m:r>
                      <a:rPr lang="en-IN" sz="1400" b="0" i="1" smtClean="0">
                        <a:latin typeface="Cambria Math" panose="02040503050406030204" pitchFamily="18" charset="0"/>
                      </a:rPr>
                      <m:t>𝑁𝑜𝑤</m:t>
                    </m:r>
                    <m:r>
                      <a:rPr lang="en-IN" sz="1400" b="0" i="1" smtClean="0">
                        <a:latin typeface="Cambria Math" panose="02040503050406030204" pitchFamily="18" charset="0"/>
                      </a:rPr>
                      <m:t> </m:t>
                    </m:r>
                    <m:r>
                      <a:rPr lang="en-GB" sz="1400" b="0" i="1" smtClean="0">
                        <a:latin typeface="Cambria Math"/>
                      </a:rPr>
                      <m:t>𝜆</m:t>
                    </m:r>
                  </m:oMath>
                </a14:m>
                <a:r>
                  <a:rPr lang="en-GB" sz="1400" dirty="0"/>
                  <a:t> is the population parameter)</a:t>
                </a:r>
              </a:p>
            </p:txBody>
          </p:sp>
        </mc:Choice>
        <mc:Fallback xmlns="">
          <p:sp>
            <p:nvSpPr>
              <p:cNvPr id="15" name="TextBox 14"/>
              <p:cNvSpPr txBox="1">
                <a:spLocks noRot="1" noChangeAspect="1" noMove="1" noResize="1" noEditPoints="1" noAdjustHandles="1" noChangeArrowheads="1" noChangeShapeType="1" noTextEdit="1"/>
              </p:cNvSpPr>
              <p:nvPr/>
            </p:nvSpPr>
            <p:spPr>
              <a:xfrm>
                <a:off x="5616116" y="3104370"/>
                <a:ext cx="2592288" cy="738664"/>
              </a:xfrm>
              <a:prstGeom prst="rect">
                <a:avLst/>
              </a:prstGeom>
              <a:blipFill rotWithShape="0">
                <a:blip r:embed="rId4"/>
                <a:stretch>
                  <a:fillRect l="-704" b="-8264"/>
                </a:stretch>
              </a:blipFill>
            </p:spPr>
            <p:txBody>
              <a:bodyPr/>
              <a:lstStyle/>
              <a:p>
                <a:r>
                  <a:rPr lang="en-IN">
                    <a:noFill/>
                  </a:rPr>
                  <a:t> </a:t>
                </a:r>
              </a:p>
            </p:txBody>
          </p:sp>
        </mc:Fallback>
      </mc:AlternateContent>
      <p:sp>
        <p:nvSpPr>
          <p:cNvPr id="13" name="Rectangle 12"/>
          <p:cNvSpPr/>
          <p:nvPr/>
        </p:nvSpPr>
        <p:spPr>
          <a:xfrm>
            <a:off x="483187" y="3670993"/>
            <a:ext cx="7992888" cy="5316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7" name="Slide Number Placeholder 16"/>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275</a:t>
            </a:fld>
            <a:endParaRPr lang="en-GB"/>
          </a:p>
        </p:txBody>
      </p:sp>
    </p:spTree>
    <p:extLst>
      <p:ext uri="{BB962C8B-B14F-4D97-AF65-F5344CB8AC3E}">
        <p14:creationId xmlns:p14="http://schemas.microsoft.com/office/powerpoint/2010/main" val="296576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2" grpId="0" animBg="1"/>
      <p:bldP spid="14" grpId="0" animBg="1"/>
      <p:bldP spid="13"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755576" y="836712"/>
                <a:ext cx="4032448" cy="5632311"/>
              </a:xfrm>
              <a:prstGeom prst="rect">
                <a:avLst/>
              </a:prstGeom>
              <a:noFill/>
            </p:spPr>
            <p:txBody>
              <a:bodyPr wrap="square" rtlCol="0">
                <a:spAutoFit/>
              </a:bodyPr>
              <a:lstStyle/>
              <a:p>
                <a:r>
                  <a:rPr lang="en-GB" dirty="0"/>
                  <a:t>Shell wants to test to see whether a coin is biased. She tosses the coin 100 times and counts the number of times she gets a head.</a:t>
                </a:r>
              </a:p>
              <a:p>
                <a:pPr marL="342900" indent="-342900">
                  <a:buAutoNum type="alphaLcParenR"/>
                </a:pPr>
                <a:r>
                  <a:rPr lang="en-GB" dirty="0"/>
                  <a:t>Describe the test statistic.</a:t>
                </a:r>
                <a:br>
                  <a:rPr lang="en-GB" dirty="0"/>
                </a:br>
                <a:r>
                  <a:rPr lang="en-GB" b="1" dirty="0"/>
                  <a:t>Counts of heads.</a:t>
                </a:r>
              </a:p>
              <a:p>
                <a:pPr marL="342900" indent="-342900">
                  <a:buAutoNum type="alphaLcParenR"/>
                </a:pPr>
                <a:r>
                  <a:rPr lang="en-GB" dirty="0"/>
                  <a:t>Write down null and alternative hypotheses.</a:t>
                </a:r>
                <a:br>
                  <a:rPr lang="en-GB" dirty="0"/>
                </a:b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br>
                  <a:rPr lang="en-GB" b="1" dirty="0"/>
                </a:b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𝟓</m:t>
                    </m:r>
                  </m:oMath>
                </a14:m>
                <a:endParaRPr lang="en-GB" b="1" dirty="0"/>
              </a:p>
              <a:p>
                <a:pPr marL="342900" indent="-342900">
                  <a:buAutoNum type="alphaLcParenR"/>
                </a:pPr>
                <a:endParaRPr lang="en-GB" b="1" dirty="0"/>
              </a:p>
              <a:p>
                <a:r>
                  <a:rPr lang="en-GB" dirty="0"/>
                  <a:t>In a survey it was found that 4 out of 10 people supported a certain particular political party. Chang wishes to test whether or not there has been a change in the proportion (</a:t>
                </a:r>
                <a14:m>
                  <m:oMath xmlns:m="http://schemas.openxmlformats.org/officeDocument/2006/math">
                    <m:r>
                      <a:rPr lang="en-GB" b="0" i="1" smtClean="0">
                        <a:latin typeface="Cambria Math" panose="02040503050406030204" pitchFamily="18" charset="0"/>
                      </a:rPr>
                      <m:t>𝑝</m:t>
                    </m:r>
                  </m:oMath>
                </a14:m>
                <a:r>
                  <a:rPr lang="en-GB" dirty="0"/>
                  <a:t>) of people supporting the party. Suggest suitable hypotheses.</a:t>
                </a:r>
              </a:p>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𝟒</m:t>
                      </m:r>
                    </m:oMath>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𝟒</m:t>
                      </m:r>
                    </m:oMath>
                  </m:oMathPara>
                </a14:m>
                <a:endParaRPr lang="en-GB" b="1" dirty="0"/>
              </a:p>
            </p:txBody>
          </p:sp>
        </mc:Choice>
        <mc:Fallback xmlns="">
          <p:sp>
            <p:nvSpPr>
              <p:cNvPr id="5" name="TextBox 4"/>
              <p:cNvSpPr txBox="1">
                <a:spLocks noRot="1" noChangeAspect="1" noMove="1" noResize="1" noEditPoints="1" noAdjustHandles="1" noChangeArrowheads="1" noChangeShapeType="1" noTextEdit="1"/>
              </p:cNvSpPr>
              <p:nvPr/>
            </p:nvSpPr>
            <p:spPr>
              <a:xfrm>
                <a:off x="755576" y="836712"/>
                <a:ext cx="4032448" cy="5632311"/>
              </a:xfrm>
              <a:prstGeom prst="rect">
                <a:avLst/>
              </a:prstGeom>
              <a:blipFill rotWithShape="0">
                <a:blip r:embed="rId2" cstate="print"/>
                <a:stretch>
                  <a:fillRect l="-1362" t="-541" r="-1362"/>
                </a:stretch>
              </a:blipFill>
            </p:spPr>
            <p:txBody>
              <a:bodyPr/>
              <a:lstStyle/>
              <a:p>
                <a:r>
                  <a:rPr lang="en-GB">
                    <a:noFill/>
                  </a:rPr>
                  <a:t> </a:t>
                </a:r>
              </a:p>
            </p:txBody>
          </p:sp>
        </mc:Fallback>
      </mc:AlternateContent>
      <p:sp>
        <p:nvSpPr>
          <p:cNvPr id="7" name="Rectangle 6"/>
          <p:cNvSpPr/>
          <p:nvPr/>
        </p:nvSpPr>
        <p:spPr>
          <a:xfrm>
            <a:off x="312237" y="836712"/>
            <a:ext cx="360040"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8" name="Rectangle 7"/>
          <p:cNvSpPr/>
          <p:nvPr/>
        </p:nvSpPr>
        <p:spPr>
          <a:xfrm>
            <a:off x="321914" y="3861048"/>
            <a:ext cx="360040"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0" name="Rectangle 9"/>
          <p:cNvSpPr/>
          <p:nvPr/>
        </p:nvSpPr>
        <p:spPr>
          <a:xfrm>
            <a:off x="1150590" y="2268148"/>
            <a:ext cx="2448272" cy="2822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 name="Rectangle 10"/>
          <p:cNvSpPr/>
          <p:nvPr/>
        </p:nvSpPr>
        <p:spPr>
          <a:xfrm>
            <a:off x="1171360" y="3073442"/>
            <a:ext cx="2448272" cy="5715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 name="Rectangle 11"/>
          <p:cNvSpPr/>
          <p:nvPr/>
        </p:nvSpPr>
        <p:spPr>
          <a:xfrm>
            <a:off x="971600" y="5850661"/>
            <a:ext cx="3528392" cy="5715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276</a:t>
            </a:fld>
            <a:endParaRPr lang="en-GB"/>
          </a:p>
        </p:txBody>
      </p:sp>
    </p:spTree>
    <p:extLst>
      <p:ext uri="{BB962C8B-B14F-4D97-AF65-F5344CB8AC3E}">
        <p14:creationId xmlns:p14="http://schemas.microsoft.com/office/powerpoint/2010/main" val="31183265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1" grpId="0" animBg="1"/>
      <p:bldP spid="1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Carrying out Hypothesis Tests for Poisson/Binomial</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683568" y="764704"/>
                <a:ext cx="7992888" cy="159377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The standard treatment for a particular disease has a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5</m:t>
                        </m:r>
                      </m:den>
                    </m:f>
                  </m:oMath>
                </a14:m>
                <a:r>
                  <a:rPr lang="en-GB" dirty="0"/>
                  <a:t> probability of success. A certain doctor has undertaken research in this area and has produced a new drug which has been successful with 11 out of 20 patients. The doctor claims that the new drug represents an improvement on the standard treatment. With a significance level of 5%, determine whether the doctor’s claim is correct.</a:t>
                </a:r>
              </a:p>
            </p:txBody>
          </p:sp>
        </mc:Choice>
        <mc:Fallback xmlns="">
          <p:sp>
            <p:nvSpPr>
              <p:cNvPr id="5" name="TextBox 4"/>
              <p:cNvSpPr txBox="1">
                <a:spLocks noRot="1" noChangeAspect="1" noMove="1" noResize="1" noEditPoints="1" noAdjustHandles="1" noChangeArrowheads="1" noChangeShapeType="1" noTextEdit="1"/>
              </p:cNvSpPr>
              <p:nvPr/>
            </p:nvSpPr>
            <p:spPr>
              <a:xfrm>
                <a:off x="683568" y="764704"/>
                <a:ext cx="7992888" cy="1593770"/>
              </a:xfrm>
              <a:prstGeom prst="rect">
                <a:avLst/>
              </a:prstGeom>
              <a:blipFill rotWithShape="0">
                <a:blip r:embed="rId2" cstate="print"/>
                <a:stretch>
                  <a:fillRect/>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sp>
        <p:nvSpPr>
          <p:cNvPr id="6" name="Rectangle 5"/>
          <p:cNvSpPr/>
          <p:nvPr/>
        </p:nvSpPr>
        <p:spPr>
          <a:xfrm>
            <a:off x="323528" y="764704"/>
            <a:ext cx="360040"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mc:AlternateContent xmlns:mc="http://schemas.openxmlformats.org/markup-compatibility/2006" xmlns:a14="http://schemas.microsoft.com/office/drawing/2010/main">
        <mc:Choice Requires="a14">
          <p:sp>
            <p:nvSpPr>
              <p:cNvPr id="7" name="Rectangle 6"/>
              <p:cNvSpPr/>
              <p:nvPr/>
            </p:nvSpPr>
            <p:spPr>
              <a:xfrm>
                <a:off x="479124" y="2996952"/>
                <a:ext cx="4572000"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marL="342900" indent="-342900">
                  <a:buAutoNum type="arabicPeriod"/>
                </a:pPr>
                <a:r>
                  <a:rPr lang="en-GB" sz="1600" dirty="0"/>
                  <a:t>Identify population parameter </a:t>
                </a:r>
                <a14:m>
                  <m:oMath xmlns:m="http://schemas.openxmlformats.org/officeDocument/2006/math">
                    <m:r>
                      <a:rPr lang="en-GB" sz="1600" i="1">
                        <a:latin typeface="Cambria Math" panose="02040503050406030204" pitchFamily="18" charset="0"/>
                      </a:rPr>
                      <m:t>𝜃</m:t>
                    </m:r>
                  </m:oMath>
                </a14:m>
                <a:r>
                  <a:rPr lang="en-GB" sz="1600" dirty="0"/>
                  <a:t> (use proportion </a:t>
                </a:r>
                <a14:m>
                  <m:oMath xmlns:m="http://schemas.openxmlformats.org/officeDocument/2006/math">
                    <m:r>
                      <a:rPr lang="en-GB" sz="1600" i="1">
                        <a:latin typeface="Cambria Math" panose="02040503050406030204" pitchFamily="18" charset="0"/>
                      </a:rPr>
                      <m:t>𝑝</m:t>
                    </m:r>
                  </m:oMath>
                </a14:m>
                <a:r>
                  <a:rPr lang="en-GB" sz="1600" dirty="0"/>
                  <a:t> in Binomial or mean rate </a:t>
                </a:r>
                <a14:m>
                  <m:oMath xmlns:m="http://schemas.openxmlformats.org/officeDocument/2006/math">
                    <m:r>
                      <a:rPr lang="en-GB" sz="1600" i="1">
                        <a:latin typeface="Cambria Math" panose="02040503050406030204" pitchFamily="18" charset="0"/>
                      </a:rPr>
                      <m:t>𝜆</m:t>
                    </m:r>
                  </m:oMath>
                </a14:m>
                <a:r>
                  <a:rPr lang="en-GB" sz="1600" dirty="0"/>
                  <a:t> for a Poisson) you are going to test.</a:t>
                </a:r>
              </a:p>
              <a:p>
                <a:pPr marL="342900" indent="-342900">
                  <a:buAutoNum type="arabicPeriod"/>
                </a:pPr>
                <a:r>
                  <a:rPr lang="en-GB" sz="1600" dirty="0"/>
                  <a:t>Write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𝐻</m:t>
                        </m:r>
                      </m:e>
                      <m:sub>
                        <m:r>
                          <a:rPr lang="en-GB" sz="1600" i="1">
                            <a:latin typeface="Cambria Math" panose="02040503050406030204" pitchFamily="18" charset="0"/>
                          </a:rPr>
                          <m:t>0</m:t>
                        </m:r>
                      </m:sub>
                    </m:sSub>
                  </m:oMath>
                </a14:m>
                <a:r>
                  <a:rPr lang="en-GB" sz="1600" dirty="0"/>
                  <a:t> and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𝐻</m:t>
                        </m:r>
                      </m:e>
                      <m:sub>
                        <m:r>
                          <a:rPr lang="en-GB" sz="1600" i="1">
                            <a:latin typeface="Cambria Math" panose="02040503050406030204" pitchFamily="18" charset="0"/>
                          </a:rPr>
                          <m:t>1</m:t>
                        </m:r>
                      </m:sub>
                    </m:sSub>
                  </m:oMath>
                </a14:m>
                <a:r>
                  <a:rPr lang="en-GB" sz="1600" dirty="0"/>
                  <a:t>. Consider whether test is one or two tailed.</a:t>
                </a:r>
              </a:p>
            </p:txBody>
          </p:sp>
        </mc:Choice>
        <mc:Fallback xmlns="">
          <p:sp>
            <p:nvSpPr>
              <p:cNvPr id="7" name="Rectangle 6"/>
              <p:cNvSpPr>
                <a:spLocks noRot="1" noChangeAspect="1" noMove="1" noResize="1" noEditPoints="1" noAdjustHandles="1" noChangeArrowheads="1" noChangeShapeType="1" noTextEdit="1"/>
              </p:cNvSpPr>
              <p:nvPr/>
            </p:nvSpPr>
            <p:spPr>
              <a:xfrm>
                <a:off x="479124" y="2996952"/>
                <a:ext cx="4572000" cy="1323439"/>
              </a:xfrm>
              <a:prstGeom prst="rect">
                <a:avLst/>
              </a:prstGeom>
              <a:blipFill rotWithShape="0">
                <a:blip r:embed="rId3" cstate="print"/>
                <a:stretch>
                  <a:fillRect l="-531" t="-452" r="-265" b="-4072"/>
                </a:stretch>
              </a:blipFill>
            </p:spPr>
            <p:txBody>
              <a:bodyPr/>
              <a:lstStyle/>
              <a:p>
                <a:r>
                  <a:rPr lang="en-GB">
                    <a:noFill/>
                  </a:rPr>
                  <a:t> </a:t>
                </a:r>
              </a:p>
            </p:txBody>
          </p:sp>
        </mc:Fallback>
      </mc:AlternateContent>
      <p:sp>
        <p:nvSpPr>
          <p:cNvPr id="8" name="TextBox 7"/>
          <p:cNvSpPr txBox="1"/>
          <p:nvPr/>
        </p:nvSpPr>
        <p:spPr>
          <a:xfrm>
            <a:off x="503548" y="2636912"/>
            <a:ext cx="2484276" cy="369332"/>
          </a:xfrm>
          <a:prstGeom prst="rect">
            <a:avLst/>
          </a:prstGeom>
          <a:noFill/>
        </p:spPr>
        <p:txBody>
          <a:bodyPr wrap="square" rtlCol="0">
            <a:spAutoFit/>
          </a:bodyPr>
          <a:lstStyle/>
          <a:p>
            <a:r>
              <a:rPr lang="en-GB" dirty="0"/>
              <a:t>From earlier:</a:t>
            </a:r>
          </a:p>
        </p:txBody>
      </p:sp>
      <mc:AlternateContent xmlns:mc="http://schemas.openxmlformats.org/markup-compatibility/2006" xmlns:a14="http://schemas.microsoft.com/office/drawing/2010/main">
        <mc:Choice Requires="a14">
          <p:sp>
            <p:nvSpPr>
              <p:cNvPr id="9" name="TextBox 8"/>
              <p:cNvSpPr txBox="1"/>
              <p:nvPr/>
            </p:nvSpPr>
            <p:spPr>
              <a:xfrm>
                <a:off x="5220072" y="3060550"/>
                <a:ext cx="3384376" cy="37281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𝟐</m:t>
                          </m:r>
                        </m:num>
                        <m:den>
                          <m:r>
                            <a:rPr lang="en-GB" b="1" i="1" smtClean="0">
                              <a:latin typeface="Cambria Math" panose="02040503050406030204" pitchFamily="18" charset="0"/>
                            </a:rPr>
                            <m:t>𝟓</m:t>
                          </m:r>
                        </m:den>
                      </m:f>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&gt;</m:t>
                      </m:r>
                      <m:f>
                        <m:fPr>
                          <m:ctrlPr>
                            <a:rPr lang="en-GB" b="1" i="1" smtClean="0">
                              <a:latin typeface="Cambria Math" panose="02040503050406030204" pitchFamily="18" charset="0"/>
                            </a:rPr>
                          </m:ctrlPr>
                        </m:fPr>
                        <m:num>
                          <m:r>
                            <a:rPr lang="en-GB" b="1" i="1" smtClean="0">
                              <a:latin typeface="Cambria Math" panose="02040503050406030204" pitchFamily="18" charset="0"/>
                            </a:rPr>
                            <m:t>𝟐</m:t>
                          </m:r>
                        </m:num>
                        <m:den>
                          <m:r>
                            <a:rPr lang="en-GB" b="1" i="1" smtClean="0">
                              <a:latin typeface="Cambria Math" panose="02040503050406030204" pitchFamily="18" charset="0"/>
                            </a:rPr>
                            <m:t>𝟓</m:t>
                          </m:r>
                        </m:den>
                      </m:f>
                    </m:oMath>
                  </m:oMathPara>
                </a14:m>
                <a:endParaRPr lang="en-GB" b="1" dirty="0"/>
              </a:p>
              <a:p>
                <a:endParaRPr lang="en-GB" b="1" dirty="0"/>
              </a:p>
              <a:p>
                <a:endParaRPr lang="en-GB" b="1" dirty="0"/>
              </a:p>
              <a:p>
                <a:endParaRPr lang="en-GB" b="1" dirty="0"/>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𝑩</m:t>
                      </m:r>
                      <m:d>
                        <m:dPr>
                          <m:ctrlPr>
                            <a:rPr lang="en-GB" b="1" i="1" smtClean="0">
                              <a:latin typeface="Cambria Math" panose="02040503050406030204" pitchFamily="18" charset="0"/>
                            </a:rPr>
                          </m:ctrlPr>
                        </m:dPr>
                        <m:e>
                          <m:r>
                            <a:rPr lang="en-GB" b="1" i="1" smtClean="0">
                              <a:latin typeface="Cambria Math" panose="02040503050406030204" pitchFamily="18" charset="0"/>
                            </a:rPr>
                            <m:t>𝟐𝟎</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𝟐</m:t>
                              </m:r>
                            </m:num>
                            <m:den>
                              <m:r>
                                <a:rPr lang="en-GB" b="1" i="1" smtClean="0">
                                  <a:latin typeface="Cambria Math" panose="02040503050406030204" pitchFamily="18" charset="0"/>
                                </a:rPr>
                                <m:t>𝟓</m:t>
                              </m:r>
                            </m:den>
                          </m:f>
                        </m:e>
                      </m:d>
                    </m:oMath>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𝟏𝟏</m:t>
                          </m:r>
                        </m:e>
                      </m:d>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𝟏𝟎</m:t>
                          </m:r>
                        </m:e>
                      </m:d>
                    </m:oMath>
                    <m:oMath xmlns:m="http://schemas.openxmlformats.org/officeDocument/2006/math">
                      <m:r>
                        <a:rPr lang="en-GB" b="1" i="1" smtClean="0">
                          <a:latin typeface="Cambria Math" panose="02040503050406030204" pitchFamily="18" charset="0"/>
                        </a:rPr>
                        <m:t>   =</m:t>
                      </m:r>
                      <m:r>
                        <a:rPr lang="en-GB" b="1" i="1" smtClean="0">
                          <a:latin typeface="Cambria Math" panose="02040503050406030204" pitchFamily="18" charset="0"/>
                        </a:rPr>
                        <m:t>𝟏𝟐</m:t>
                      </m:r>
                      <m:r>
                        <a:rPr lang="en-GB" b="1" i="1" smtClean="0">
                          <a:latin typeface="Cambria Math" panose="02040503050406030204" pitchFamily="18" charset="0"/>
                        </a:rPr>
                        <m:t>.</m:t>
                      </m:r>
                      <m:r>
                        <a:rPr lang="en-GB" b="1" i="1" smtClean="0">
                          <a:latin typeface="Cambria Math" panose="02040503050406030204" pitchFamily="18" charset="0"/>
                        </a:rPr>
                        <m:t>𝟕𝟓</m:t>
                      </m:r>
                      <m:r>
                        <a:rPr lang="en-GB" b="1" i="1" smtClean="0">
                          <a:latin typeface="Cambria Math" panose="02040503050406030204" pitchFamily="18" charset="0"/>
                        </a:rPr>
                        <m:t>%</m:t>
                      </m:r>
                    </m:oMath>
                  </m:oMathPara>
                </a14:m>
                <a:endParaRPr lang="en-GB" b="1" dirty="0"/>
              </a:p>
              <a:p>
                <a:endParaRPr lang="en-GB" b="1" dirty="0"/>
              </a:p>
              <a:p>
                <a14:m>
                  <m:oMath xmlns:m="http://schemas.openxmlformats.org/officeDocument/2006/math">
                    <m:r>
                      <a:rPr lang="en-GB" b="1" i="1" smtClean="0">
                        <a:latin typeface="Cambria Math" panose="02040503050406030204" pitchFamily="18" charset="0"/>
                      </a:rPr>
                      <m:t>𝟏𝟐</m:t>
                    </m:r>
                    <m:r>
                      <a:rPr lang="en-GB" b="1" i="1" smtClean="0">
                        <a:latin typeface="Cambria Math" panose="02040503050406030204" pitchFamily="18" charset="0"/>
                      </a:rPr>
                      <m:t>.</m:t>
                    </m:r>
                    <m:r>
                      <a:rPr lang="en-GB" b="1" i="1" smtClean="0">
                        <a:latin typeface="Cambria Math" panose="02040503050406030204" pitchFamily="18" charset="0"/>
                      </a:rPr>
                      <m:t>𝟕𝟓</m:t>
                    </m:r>
                    <m:r>
                      <a:rPr lang="en-GB" b="1" i="1" smtClean="0">
                        <a:latin typeface="Cambria Math" panose="02040503050406030204" pitchFamily="18" charset="0"/>
                      </a:rPr>
                      <m:t>%&gt;</m:t>
                    </m:r>
                    <m:r>
                      <a:rPr lang="en-GB" b="1" i="1" smtClean="0">
                        <a:latin typeface="Cambria Math" panose="02040503050406030204" pitchFamily="18" charset="0"/>
                      </a:rPr>
                      <m:t>𝟓</m:t>
                    </m:r>
                    <m:r>
                      <a:rPr lang="en-GB" b="1" i="1" smtClean="0">
                        <a:latin typeface="Cambria Math" panose="02040503050406030204" pitchFamily="18" charset="0"/>
                      </a:rPr>
                      <m:t>%</m:t>
                    </m:r>
                  </m:oMath>
                </a14:m>
                <a:r>
                  <a:rPr lang="en-GB" b="1" dirty="0"/>
                  <a:t> so insufficient evidence to reject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a:t>
                </a:r>
              </a:p>
              <a:p>
                <a:r>
                  <a:rPr lang="en-GB" b="1" dirty="0"/>
                  <a:t>New drug is no better than old.</a:t>
                </a:r>
              </a:p>
            </p:txBody>
          </p:sp>
        </mc:Choice>
        <mc:Fallback xmlns="">
          <p:sp>
            <p:nvSpPr>
              <p:cNvPr id="9" name="TextBox 8"/>
              <p:cNvSpPr txBox="1">
                <a:spLocks noRot="1" noChangeAspect="1" noMove="1" noResize="1" noEditPoints="1" noAdjustHandles="1" noChangeArrowheads="1" noChangeShapeType="1" noTextEdit="1"/>
              </p:cNvSpPr>
              <p:nvPr/>
            </p:nvSpPr>
            <p:spPr>
              <a:xfrm>
                <a:off x="5220072" y="3060550"/>
                <a:ext cx="3384376" cy="3728136"/>
              </a:xfrm>
              <a:prstGeom prst="rect">
                <a:avLst/>
              </a:prstGeom>
              <a:blipFill rotWithShape="0">
                <a:blip r:embed="rId4" cstate="print"/>
                <a:stretch>
                  <a:fillRect l="-1441" b="-16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9124" y="4509120"/>
                <a:ext cx="45720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t>3. Find out whether observed value </a:t>
                </a:r>
                <a14:m>
                  <m:oMath xmlns:m="http://schemas.openxmlformats.org/officeDocument/2006/math">
                    <m:r>
                      <a:rPr lang="en-GB" sz="1600" i="1">
                        <a:latin typeface="Cambria Math" panose="02040503050406030204" pitchFamily="18" charset="0"/>
                      </a:rPr>
                      <m:t>𝑥</m:t>
                    </m:r>
                  </m:oMath>
                </a14:m>
                <a:r>
                  <a:rPr lang="en-GB" sz="1600" dirty="0"/>
                  <a:t> of your test statistic falls in critical region.</a:t>
                </a:r>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479124" y="4509120"/>
                <a:ext cx="4572000" cy="584775"/>
              </a:xfrm>
              <a:prstGeom prst="rect">
                <a:avLst/>
              </a:prstGeom>
              <a:blipFill rotWithShape="0">
                <a:blip r:embed="rId5" cstate="print"/>
                <a:stretch>
                  <a:fillRect l="-531" t="-1000" b="-10000"/>
                </a:stretch>
              </a:blipFill>
            </p:spPr>
            <p:txBody>
              <a:bodyPr/>
              <a:lstStyle/>
              <a:p>
                <a:r>
                  <a:rPr lang="en-GB">
                    <a:noFill/>
                  </a:rPr>
                  <a:t> </a:t>
                </a:r>
              </a:p>
            </p:txBody>
          </p:sp>
        </mc:Fallback>
      </mc:AlternateContent>
      <p:sp>
        <p:nvSpPr>
          <p:cNvPr id="11" name="TextBox 10"/>
          <p:cNvSpPr txBox="1"/>
          <p:nvPr/>
        </p:nvSpPr>
        <p:spPr>
          <a:xfrm>
            <a:off x="479124" y="5653990"/>
            <a:ext cx="4572000" cy="10772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sz="1600" dirty="0"/>
              <a:t>4. State conclusion. Address:</a:t>
            </a:r>
          </a:p>
          <a:p>
            <a:pPr marL="800100" lvl="1" indent="-342900">
              <a:buFont typeface="+mj-lt"/>
              <a:buAutoNum type="alphaLcParenR"/>
            </a:pPr>
            <a:r>
              <a:rPr lang="en-GB" sz="1600" dirty="0"/>
              <a:t>Is result </a:t>
            </a:r>
            <a:r>
              <a:rPr lang="en-GB" sz="1600" b="1" dirty="0"/>
              <a:t>significant or not</a:t>
            </a:r>
            <a:r>
              <a:rPr lang="en-GB" sz="1600" dirty="0"/>
              <a:t>?</a:t>
            </a:r>
          </a:p>
          <a:p>
            <a:pPr marL="800100" lvl="1" indent="-342900">
              <a:buFont typeface="+mj-lt"/>
              <a:buAutoNum type="alphaLcParenR"/>
            </a:pPr>
            <a:r>
              <a:rPr lang="en-GB" sz="1600" dirty="0"/>
              <a:t>What are implications in terms of </a:t>
            </a:r>
            <a:r>
              <a:rPr lang="en-GB" sz="1600" b="1" dirty="0"/>
              <a:t>context of original problem</a:t>
            </a:r>
            <a:r>
              <a:rPr lang="en-GB" sz="1600" dirty="0"/>
              <a:t>?</a:t>
            </a:r>
          </a:p>
        </p:txBody>
      </p:sp>
      <p:sp>
        <p:nvSpPr>
          <p:cNvPr id="12" name="Rectangle 11"/>
          <p:cNvSpPr/>
          <p:nvPr/>
        </p:nvSpPr>
        <p:spPr>
          <a:xfrm>
            <a:off x="5075548" y="2996951"/>
            <a:ext cx="3600908"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3" name="Rectangle 12"/>
          <p:cNvSpPr/>
          <p:nvPr/>
        </p:nvSpPr>
        <p:spPr>
          <a:xfrm>
            <a:off x="5075548" y="4509121"/>
            <a:ext cx="3600908" cy="10543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Rectangle 13"/>
          <p:cNvSpPr/>
          <p:nvPr/>
        </p:nvSpPr>
        <p:spPr>
          <a:xfrm>
            <a:off x="5075548" y="5652920"/>
            <a:ext cx="3600908" cy="10782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277</a:t>
            </a:fld>
            <a:endParaRPr lang="en-GB"/>
          </a:p>
        </p:txBody>
      </p:sp>
    </p:spTree>
    <p:extLst>
      <p:ext uri="{BB962C8B-B14F-4D97-AF65-F5344CB8AC3E}">
        <p14:creationId xmlns:p14="http://schemas.microsoft.com/office/powerpoint/2010/main" val="3461403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2" grpId="0" animBg="1"/>
      <p:bldP spid="13" grpId="0" animBg="1"/>
      <p:bldP spid="1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683568" y="764704"/>
            <a:ext cx="7992888" cy="1477328"/>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Over a long period of time it has been found that in Enrico’s restaurant the ratio of non-veg to veg meals is 2 to 1. In Manuel’s restaurant in a random sample of 10 people ordering meals, 1 ordered a vegetarian meal. Using a 5% level of significance, test whether or not the proportion of people eating veg meals in Manuel’s restaurant is different to that in Enrico’s restaurant.</a:t>
            </a:r>
          </a:p>
        </p:txBody>
      </p:sp>
      <p:sp>
        <p:nvSpPr>
          <p:cNvPr id="6" name="Rectangle 5"/>
          <p:cNvSpPr/>
          <p:nvPr/>
        </p:nvSpPr>
        <p:spPr>
          <a:xfrm>
            <a:off x="179512" y="764704"/>
            <a:ext cx="504056"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mc:AlternateContent xmlns:mc="http://schemas.openxmlformats.org/markup-compatibility/2006" xmlns:a14="http://schemas.microsoft.com/office/drawing/2010/main">
        <mc:Choice Requires="a14">
          <p:sp>
            <p:nvSpPr>
              <p:cNvPr id="7" name="TextBox 6"/>
              <p:cNvSpPr txBox="1"/>
              <p:nvPr/>
            </p:nvSpPr>
            <p:spPr>
              <a:xfrm>
                <a:off x="683568" y="2492896"/>
                <a:ext cx="6984776" cy="3635804"/>
              </a:xfrm>
              <a:prstGeom prst="rect">
                <a:avLst/>
              </a:prstGeom>
              <a:noFill/>
            </p:spPr>
            <p:txBody>
              <a:bodyPr wrap="square" rtlCol="0">
                <a:spAutoFit/>
              </a:bodyPr>
              <a:lstStyle/>
              <a:p>
                <a:r>
                  <a:rPr lang="en-GB" b="1" dirty="0"/>
                  <a:t>Proportion eating veg meals at Enrico’s is </a:t>
                </a:r>
                <a14:m>
                  <m:oMath xmlns:m="http://schemas.openxmlformats.org/officeDocument/2006/math">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𝟑</m:t>
                        </m:r>
                      </m:den>
                    </m:f>
                  </m:oMath>
                </a14:m>
                <a:endParaRPr lang="en-GB" b="1" dirty="0"/>
              </a:p>
              <a:p>
                <a:r>
                  <a:rPr lang="en-GB" b="1" dirty="0"/>
                  <a:t>Let </a:t>
                </a:r>
                <a14:m>
                  <m:oMath xmlns:m="http://schemas.openxmlformats.org/officeDocument/2006/math">
                    <m:r>
                      <a:rPr lang="en-GB" b="1" i="1" smtClean="0">
                        <a:latin typeface="Cambria Math" panose="02040503050406030204" pitchFamily="18" charset="0"/>
                      </a:rPr>
                      <m:t>𝒑</m:t>
                    </m:r>
                  </m:oMath>
                </a14:m>
                <a:r>
                  <a:rPr lang="en-GB" b="1" dirty="0"/>
                  <a:t> be the proportion of people at Manuel’s that order veg.</a:t>
                </a:r>
              </a:p>
              <a:p>
                <a:r>
                  <a:rPr lang="en-GB" b="1" dirty="0"/>
                  <a:t>Let </a:t>
                </a:r>
                <a14:m>
                  <m:oMath xmlns:m="http://schemas.openxmlformats.org/officeDocument/2006/math">
                    <m:r>
                      <a:rPr lang="en-GB" b="1" i="1" smtClean="0">
                        <a:latin typeface="Cambria Math" panose="02040503050406030204" pitchFamily="18" charset="0"/>
                      </a:rPr>
                      <m:t>𝑿</m:t>
                    </m:r>
                  </m:oMath>
                </a14:m>
                <a:r>
                  <a:rPr lang="en-GB" b="1" dirty="0"/>
                  <a:t> be number of people eating veg meals.</a:t>
                </a:r>
              </a:p>
              <a:p>
                <a:endParaRPr lang="en-GB" b="1" dirty="0"/>
              </a:p>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𝟑</m:t>
                          </m:r>
                        </m:den>
                      </m:f>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𝟑</m:t>
                          </m:r>
                        </m:den>
                      </m:f>
                    </m:oMath>
                  </m:oMathPara>
                </a14:m>
                <a:endParaRPr lang="en-GB" b="1" dirty="0"/>
              </a:p>
              <a:p>
                <a:r>
                  <a:rPr lang="en-GB" b="1" dirty="0"/>
                  <a:t>If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 true then </a:t>
                </a:r>
                <a14:m>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𝑩</m:t>
                    </m:r>
                    <m:d>
                      <m:dPr>
                        <m:ctrlPr>
                          <a:rPr lang="en-GB" b="1" i="1" smtClean="0">
                            <a:latin typeface="Cambria Math" panose="02040503050406030204" pitchFamily="18" charset="0"/>
                          </a:rPr>
                        </m:ctrlPr>
                      </m:dPr>
                      <m:e>
                        <m:r>
                          <a:rPr lang="en-GB" b="1" i="1" smtClean="0">
                            <a:latin typeface="Cambria Math" panose="02040503050406030204" pitchFamily="18" charset="0"/>
                          </a:rPr>
                          <m:t>𝟏𝟎</m:t>
                        </m:r>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𝟏</m:t>
                            </m:r>
                          </m:num>
                          <m:den>
                            <m:r>
                              <a:rPr lang="en-GB" b="1" i="1" smtClean="0">
                                <a:latin typeface="Cambria Math" panose="02040503050406030204" pitchFamily="18" charset="0"/>
                              </a:rPr>
                              <m:t>𝟑</m:t>
                            </m:r>
                          </m:den>
                        </m:f>
                      </m:e>
                    </m:d>
                  </m:oMath>
                </a14:m>
                <a:endParaRPr lang="en-GB" b="1" dirty="0"/>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e>
                      </m:d>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𝟎</m:t>
                          </m:r>
                        </m:e>
                      </m:d>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e>
                      </m:d>
                    </m:oMath>
                    <m:oMath xmlns:m="http://schemas.openxmlformats.org/officeDocument/2006/math">
                      <m:r>
                        <a:rPr lang="en-GB" b="1" i="1" smtClean="0">
                          <a:latin typeface="Cambria Math" panose="02040503050406030204" pitchFamily="18" charset="0"/>
                        </a:rPr>
                        <m:t>    =</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𝟏𝟎𝟒</m:t>
                      </m:r>
                      <m:r>
                        <a:rPr lang="en-GB" b="1" i="1" smtClean="0">
                          <a:latin typeface="Cambria Math" panose="02040503050406030204" pitchFamily="18" charset="0"/>
                        </a:rPr>
                        <m:t> (</m:t>
                      </m:r>
                      <m:r>
                        <a:rPr lang="en-GB" b="1" i="1" smtClean="0">
                          <a:latin typeface="Cambria Math" panose="02040503050406030204" pitchFamily="18" charset="0"/>
                        </a:rPr>
                        <m:t>𝟑</m:t>
                      </m:r>
                      <m:r>
                        <a:rPr lang="en-GB" b="1" i="1" smtClean="0">
                          <a:latin typeface="Cambria Math" panose="02040503050406030204" pitchFamily="18" charset="0"/>
                        </a:rPr>
                        <m:t>𝒔𝒇</m:t>
                      </m:r>
                      <m:r>
                        <a:rPr lang="en-GB" b="1" i="1" smtClean="0">
                          <a:latin typeface="Cambria Math" panose="02040503050406030204" pitchFamily="18" charset="0"/>
                        </a:rPr>
                        <m:t>)</m:t>
                      </m:r>
                    </m:oMath>
                  </m:oMathPara>
                </a14:m>
                <a:endParaRPr lang="en-GB" b="1" dirty="0"/>
              </a:p>
              <a:p>
                <a14:m>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𝟏𝟎𝟒</m:t>
                    </m:r>
                    <m:r>
                      <a:rPr lang="en-GB" b="1" i="1" smtClean="0">
                        <a:latin typeface="Cambria Math" panose="02040503050406030204" pitchFamily="18" charset="0"/>
                      </a:rPr>
                      <m:t>&gt;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𝟎𝟐𝟓</m:t>
                    </m:r>
                  </m:oMath>
                </a14:m>
                <a:r>
                  <a:rPr lang="en-GB" b="1" dirty="0"/>
                  <a:t> therefore insufficient evidence to reject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a:t>
                </a:r>
              </a:p>
              <a:p>
                <a:r>
                  <a:rPr lang="en-GB" b="1" dirty="0"/>
                  <a:t>There is no evidence that proportion of veg meals at Manuel’s restaurant is different to Enrico’s.</a:t>
                </a:r>
              </a:p>
            </p:txBody>
          </p:sp>
        </mc:Choice>
        <mc:Fallback xmlns="">
          <p:sp>
            <p:nvSpPr>
              <p:cNvPr id="7" name="TextBox 6"/>
              <p:cNvSpPr txBox="1">
                <a:spLocks noRot="1" noChangeAspect="1" noMove="1" noResize="1" noEditPoints="1" noAdjustHandles="1" noChangeArrowheads="1" noChangeShapeType="1" noTextEdit="1"/>
              </p:cNvSpPr>
              <p:nvPr/>
            </p:nvSpPr>
            <p:spPr>
              <a:xfrm>
                <a:off x="683568" y="2492896"/>
                <a:ext cx="6984776" cy="3635804"/>
              </a:xfrm>
              <a:prstGeom prst="rect">
                <a:avLst/>
              </a:prstGeom>
              <a:blipFill rotWithShape="0">
                <a:blip r:embed="rId2" cstate="print"/>
                <a:stretch>
                  <a:fillRect l="-698" b="-2013"/>
                </a:stretch>
              </a:blipFill>
            </p:spPr>
            <p:txBody>
              <a:bodyPr/>
              <a:lstStyle/>
              <a:p>
                <a:r>
                  <a:rPr lang="en-GB">
                    <a:noFill/>
                  </a:rPr>
                  <a:t> </a:t>
                </a:r>
              </a:p>
            </p:txBody>
          </p:sp>
        </mc:Fallback>
      </mc:AlternateContent>
      <p:sp>
        <p:nvSpPr>
          <p:cNvPr id="8" name="TextBox 7"/>
          <p:cNvSpPr txBox="1"/>
          <p:nvPr/>
        </p:nvSpPr>
        <p:spPr>
          <a:xfrm>
            <a:off x="6804248" y="4797152"/>
            <a:ext cx="172819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Half significance as 2 tailed.</a:t>
            </a:r>
          </a:p>
        </p:txBody>
      </p:sp>
      <p:cxnSp>
        <p:nvCxnSpPr>
          <p:cNvPr id="10" name="Straight Arrow Connector 9"/>
          <p:cNvCxnSpPr/>
          <p:nvPr/>
        </p:nvCxnSpPr>
        <p:spPr>
          <a:xfrm flipH="1">
            <a:off x="6444208" y="4939427"/>
            <a:ext cx="360040" cy="2732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p:cNvSpPr txBox="1"/>
          <p:nvPr/>
        </p:nvSpPr>
        <p:spPr>
          <a:xfrm>
            <a:off x="6804248" y="5624374"/>
            <a:ext cx="1728192"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Conclusion and what it means in context.</a:t>
            </a:r>
          </a:p>
        </p:txBody>
      </p:sp>
      <p:cxnSp>
        <p:nvCxnSpPr>
          <p:cNvPr id="12" name="Straight Arrow Connector 11"/>
          <p:cNvCxnSpPr>
            <a:stCxn id="11" idx="1"/>
          </p:cNvCxnSpPr>
          <p:nvPr/>
        </p:nvCxnSpPr>
        <p:spPr>
          <a:xfrm flipH="1" flipV="1">
            <a:off x="6228184" y="5905148"/>
            <a:ext cx="576064" cy="1808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Rectangle 16"/>
          <p:cNvSpPr/>
          <p:nvPr/>
        </p:nvSpPr>
        <p:spPr>
          <a:xfrm>
            <a:off x="693912" y="2362448"/>
            <a:ext cx="7992888" cy="41764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278</a:t>
            </a:fld>
            <a:endParaRPr lang="en-GB"/>
          </a:p>
        </p:txBody>
      </p:sp>
    </p:spTree>
    <p:extLst>
      <p:ext uri="{BB962C8B-B14F-4D97-AF65-F5344CB8AC3E}">
        <p14:creationId xmlns:p14="http://schemas.microsoft.com/office/powerpoint/2010/main" val="491786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7"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683568" y="764704"/>
            <a:ext cx="4032448" cy="230832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Accidents used to occur at a certain road junction at a rate of 6 per month. The residents petitioned for traffic lights. In the month after the lights were installed there was only 1 accident. Does this give sufficient evidence that the lights have reduced the number of accidents? Use a 5% level of significance.</a:t>
            </a:r>
          </a:p>
        </p:txBody>
      </p:sp>
      <p:sp>
        <p:nvSpPr>
          <p:cNvPr id="6" name="Rectangle 5"/>
          <p:cNvSpPr/>
          <p:nvPr/>
        </p:nvSpPr>
        <p:spPr>
          <a:xfrm>
            <a:off x="179512" y="764704"/>
            <a:ext cx="504056"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mc:AlternateContent xmlns:mc="http://schemas.openxmlformats.org/markup-compatibility/2006" xmlns:a14="http://schemas.microsoft.com/office/drawing/2010/main">
        <mc:Choice Requires="a14">
          <p:sp>
            <p:nvSpPr>
              <p:cNvPr id="7" name="TextBox 6"/>
              <p:cNvSpPr txBox="1"/>
              <p:nvPr/>
            </p:nvSpPr>
            <p:spPr>
              <a:xfrm>
                <a:off x="683459" y="3384285"/>
                <a:ext cx="3888432" cy="2585323"/>
              </a:xfrm>
              <a:prstGeom prst="rect">
                <a:avLst/>
              </a:prstGeom>
              <a:noFill/>
            </p:spPr>
            <p:txBody>
              <a:bodyPr wrap="square" rtlCol="0">
                <a:spAutoFit/>
              </a:bodyPr>
              <a:lstStyle/>
              <a:p>
                <a:r>
                  <a:rPr lang="en-GB" b="1" dirty="0"/>
                  <a:t>Let </a:t>
                </a:r>
                <a14:m>
                  <m:oMath xmlns:m="http://schemas.openxmlformats.org/officeDocument/2006/math">
                    <m:r>
                      <a:rPr lang="en-GB" b="1" i="1" smtClean="0">
                        <a:latin typeface="Cambria Math" panose="02040503050406030204" pitchFamily="18" charset="0"/>
                      </a:rPr>
                      <m:t>𝑿</m:t>
                    </m:r>
                  </m:oMath>
                </a14:m>
                <a:r>
                  <a:rPr lang="en-GB" b="1" dirty="0"/>
                  <a:t> be number of accidents this month</a:t>
                </a:r>
              </a:p>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&lt;</m:t>
                      </m:r>
                      <m:r>
                        <a:rPr lang="en-GB" b="1" i="1" smtClean="0">
                          <a:latin typeface="Cambria Math" panose="02040503050406030204" pitchFamily="18" charset="0"/>
                        </a:rPr>
                        <m:t>𝟔</m:t>
                      </m:r>
                    </m:oMath>
                  </m:oMathPara>
                </a14:m>
                <a:endParaRPr lang="en-GB" b="1" dirty="0"/>
              </a:p>
              <a:p>
                <a14:m>
                  <m:oMath xmlns:m="http://schemas.openxmlformats.org/officeDocument/2006/math">
                    <m:r>
                      <a:rPr lang="en-GB" b="1" i="1">
                        <a:latin typeface="Cambria Math" panose="02040503050406030204" pitchFamily="18" charset="0"/>
                      </a:rPr>
                      <m:t>𝑿</m:t>
                    </m:r>
                    <m:r>
                      <a:rPr lang="en-GB" b="1" i="1">
                        <a:latin typeface="Cambria Math" panose="02040503050406030204" pitchFamily="18" charset="0"/>
                      </a:rPr>
                      <m:t>~</m:t>
                    </m:r>
                    <m:r>
                      <a:rPr lang="en-GB" b="1" i="1">
                        <a:latin typeface="Cambria Math" panose="02040503050406030204" pitchFamily="18" charset="0"/>
                      </a:rPr>
                      <m:t>𝑷𝒐</m:t>
                    </m:r>
                    <m:d>
                      <m:dPr>
                        <m:ctrlPr>
                          <a:rPr lang="en-GB" b="1" i="1">
                            <a:latin typeface="Cambria Math" panose="02040503050406030204" pitchFamily="18" charset="0"/>
                          </a:rPr>
                        </m:ctrlPr>
                      </m:dPr>
                      <m:e>
                        <m:r>
                          <a:rPr lang="en-GB" b="1" i="1">
                            <a:latin typeface="Cambria Math" panose="02040503050406030204" pitchFamily="18" charset="0"/>
                          </a:rPr>
                          <m:t>𝟔</m:t>
                        </m:r>
                      </m:e>
                    </m:d>
                  </m:oMath>
                </a14:m>
                <a:r>
                  <a:rPr lang="en-GB" b="1" dirty="0"/>
                  <a:t> under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𝑯</m:t>
                        </m:r>
                      </m:e>
                      <m:sub>
                        <m:r>
                          <a:rPr lang="en-GB" b="1" i="1">
                            <a:latin typeface="Cambria Math" panose="02040503050406030204" pitchFamily="18" charset="0"/>
                          </a:rPr>
                          <m:t>𝟎</m:t>
                        </m:r>
                      </m:sub>
                    </m:sSub>
                  </m:oMath>
                </a14:m>
                <a:r>
                  <a:rPr lang="en-GB" b="1" dirty="0"/>
                  <a:t>.</a:t>
                </a:r>
              </a:p>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e>
                        <m:e>
                          <m:r>
                            <a:rPr lang="en-GB" b="1" i="1" smtClean="0">
                              <a:latin typeface="Cambria Math" panose="02040503050406030204" pitchFamily="18" charset="0"/>
                            </a:rPr>
                            <m:t>𝝀</m:t>
                          </m:r>
                          <m:r>
                            <a:rPr lang="en-GB" b="1" i="1" smtClean="0">
                              <a:latin typeface="Cambria Math" panose="02040503050406030204" pitchFamily="18" charset="0"/>
                            </a:rPr>
                            <m:t>=</m:t>
                          </m:r>
                          <m:r>
                            <a:rPr lang="en-GB" b="1" i="1" smtClean="0">
                              <a:latin typeface="Cambria Math" panose="02040503050406030204" pitchFamily="18" charset="0"/>
                            </a:rPr>
                            <m:t>𝟔</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𝟎𝟏𝟕𝟒</m:t>
                      </m:r>
                    </m:oMath>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𝟎𝟏𝟕𝟒</m:t>
                      </m:r>
                      <m:r>
                        <a:rPr lang="en-GB" b="1" i="1" smtClean="0">
                          <a:latin typeface="Cambria Math" panose="02040503050406030204" pitchFamily="18" charset="0"/>
                        </a:rPr>
                        <m:t>&lt;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𝟎𝟓</m:t>
                      </m:r>
                    </m:oMath>
                  </m:oMathPara>
                </a14:m>
                <a:endParaRPr lang="en-GB" b="1" dirty="0"/>
              </a:p>
              <a:p>
                <a:r>
                  <a:rPr lang="en-GB" b="1" dirty="0"/>
                  <a:t>There is sufficient evidence to reject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oMath>
                </a14:m>
                <a:r>
                  <a:rPr lang="en-GB" b="1" dirty="0"/>
                  <a:t>. Lights may have reduced number of accidents.</a:t>
                </a:r>
              </a:p>
            </p:txBody>
          </p:sp>
        </mc:Choice>
        <mc:Fallback xmlns="">
          <p:sp>
            <p:nvSpPr>
              <p:cNvPr id="7" name="TextBox 6"/>
              <p:cNvSpPr txBox="1">
                <a:spLocks noRot="1" noChangeAspect="1" noMove="1" noResize="1" noEditPoints="1" noAdjustHandles="1" noChangeArrowheads="1" noChangeShapeType="1" noTextEdit="1"/>
              </p:cNvSpPr>
              <p:nvPr/>
            </p:nvSpPr>
            <p:spPr>
              <a:xfrm>
                <a:off x="683459" y="3384285"/>
                <a:ext cx="3888432" cy="2585323"/>
              </a:xfrm>
              <a:prstGeom prst="rect">
                <a:avLst/>
              </a:prstGeom>
              <a:blipFill rotWithShape="0">
                <a:blip r:embed="rId2" cstate="print"/>
                <a:stretch>
                  <a:fillRect l="-1254" t="-1179" b="-2830"/>
                </a:stretch>
              </a:blipFill>
            </p:spPr>
            <p:txBody>
              <a:bodyPr/>
              <a:lstStyle/>
              <a:p>
                <a:r>
                  <a:rPr lang="en-GB">
                    <a:noFill/>
                  </a:rPr>
                  <a:t> </a:t>
                </a:r>
              </a:p>
            </p:txBody>
          </p:sp>
        </mc:Fallback>
      </mc:AlternateContent>
      <p:sp>
        <p:nvSpPr>
          <p:cNvPr id="8" name="TextBox 7"/>
          <p:cNvSpPr txBox="1"/>
          <p:nvPr/>
        </p:nvSpPr>
        <p:spPr>
          <a:xfrm>
            <a:off x="5436096" y="781992"/>
            <a:ext cx="3456384" cy="3046988"/>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600" dirty="0"/>
              <a:t>Over a long period of time, Jessie found that the bus taking her to school was late at the rate of 6.7 times per month. In the month following the start of the new summer bus schedules, Jessie finds that her bus is late twice. Assuming that the number of times the bus is late has a Poisson distribution, test at the 1% level of significance, whether or not the new schedules have in fact decreased the number of times the bus is late.</a:t>
            </a:r>
          </a:p>
        </p:txBody>
      </p:sp>
      <p:sp>
        <p:nvSpPr>
          <p:cNvPr id="9" name="Rectangle 8"/>
          <p:cNvSpPr/>
          <p:nvPr/>
        </p:nvSpPr>
        <p:spPr>
          <a:xfrm>
            <a:off x="4932040" y="781992"/>
            <a:ext cx="504056"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6</a:t>
            </a:r>
          </a:p>
        </p:txBody>
      </p:sp>
      <mc:AlternateContent xmlns:mc="http://schemas.openxmlformats.org/markup-compatibility/2006" xmlns:a14="http://schemas.microsoft.com/office/drawing/2010/main">
        <mc:Choice Requires="a14">
          <p:sp>
            <p:nvSpPr>
              <p:cNvPr id="11" name="TextBox 10"/>
              <p:cNvSpPr txBox="1"/>
              <p:nvPr/>
            </p:nvSpPr>
            <p:spPr>
              <a:xfrm>
                <a:off x="4961052" y="3996096"/>
                <a:ext cx="3960440" cy="2062103"/>
              </a:xfrm>
              <a:prstGeom prst="rect">
                <a:avLst/>
              </a:prstGeom>
              <a:noFill/>
            </p:spPr>
            <p:txBody>
              <a:bodyPr wrap="square" rtlCol="0">
                <a:spAutoFit/>
              </a:bodyPr>
              <a:lstStyle/>
              <a:p>
                <a:r>
                  <a:rPr lang="en-GB" sz="1600" b="1" dirty="0"/>
                  <a:t>Let </a:t>
                </a:r>
                <a14:m>
                  <m:oMath xmlns:m="http://schemas.openxmlformats.org/officeDocument/2006/math">
                    <m:r>
                      <a:rPr lang="en-GB" sz="1600" b="1" i="1" smtClean="0">
                        <a:latin typeface="Cambria Math" panose="02040503050406030204" pitchFamily="18" charset="0"/>
                      </a:rPr>
                      <m:t>𝑿</m:t>
                    </m:r>
                  </m:oMath>
                </a14:m>
                <a:r>
                  <a:rPr lang="en-GB" sz="1600" b="1" dirty="0"/>
                  <a:t> be the </a:t>
                </a:r>
                <a:r>
                  <a:rPr lang="en-GB" sz="1600" b="1" dirty="0" err="1"/>
                  <a:t>num</a:t>
                </a:r>
                <a:r>
                  <a:rPr lang="en-GB" sz="1600" b="1" dirty="0"/>
                  <a:t> times late.  </a:t>
                </a:r>
                <a14:m>
                  <m:oMath xmlns:m="http://schemas.openxmlformats.org/officeDocument/2006/math">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𝑷𝒐</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𝝀</m:t>
                        </m:r>
                      </m:e>
                    </m:d>
                  </m:oMath>
                </a14:m>
                <a:endParaRPr lang="en-GB" sz="1600" b="1" dirty="0"/>
              </a:p>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r>
                        <a:rPr lang="en-GB" sz="1600" b="1" i="1" smtClean="0">
                          <a:latin typeface="Cambria Math" panose="02040503050406030204" pitchFamily="18" charset="0"/>
                        </a:rPr>
                        <m:t>:</m:t>
                      </m:r>
                      <m:r>
                        <a:rPr lang="en-GB" sz="1600" b="1" i="1" smtClean="0">
                          <a:latin typeface="Cambria Math" panose="02040503050406030204" pitchFamily="18" charset="0"/>
                        </a:rPr>
                        <m:t>𝝀</m:t>
                      </m:r>
                      <m:r>
                        <a:rPr lang="en-GB" sz="1600" b="1" i="1" smtClean="0">
                          <a:latin typeface="Cambria Math" panose="02040503050406030204" pitchFamily="18" charset="0"/>
                        </a:rPr>
                        <m:t>=</m:t>
                      </m:r>
                      <m:r>
                        <a:rPr lang="en-GB" sz="1600" b="1" i="1" smtClean="0">
                          <a:latin typeface="Cambria Math" panose="02040503050406030204" pitchFamily="18" charset="0"/>
                        </a:rPr>
                        <m:t>𝟔</m:t>
                      </m:r>
                      <m:r>
                        <a:rPr lang="en-GB" sz="1600" b="1" i="1" smtClean="0">
                          <a:latin typeface="Cambria Math" panose="02040503050406030204" pitchFamily="18" charset="0"/>
                        </a:rPr>
                        <m:t>.</m:t>
                      </m:r>
                      <m:r>
                        <a:rPr lang="en-GB" sz="1600" b="1" i="1" smtClean="0">
                          <a:latin typeface="Cambria Math" panose="02040503050406030204" pitchFamily="18" charset="0"/>
                        </a:rPr>
                        <m:t>𝟕</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𝟏</m:t>
                          </m:r>
                        </m:sub>
                      </m:sSub>
                      <m:r>
                        <a:rPr lang="en-GB" sz="1600" b="1" i="1" smtClean="0">
                          <a:latin typeface="Cambria Math" panose="02040503050406030204" pitchFamily="18" charset="0"/>
                        </a:rPr>
                        <m:t>:</m:t>
                      </m:r>
                      <m:r>
                        <a:rPr lang="en-GB" sz="1600" b="1" i="1" smtClean="0">
                          <a:latin typeface="Cambria Math" panose="02040503050406030204" pitchFamily="18" charset="0"/>
                        </a:rPr>
                        <m:t>𝝀</m:t>
                      </m:r>
                      <m:r>
                        <a:rPr lang="en-GB" sz="1600" b="1" i="1" smtClean="0">
                          <a:latin typeface="Cambria Math" panose="02040503050406030204" pitchFamily="18" charset="0"/>
                        </a:rPr>
                        <m:t>&lt;</m:t>
                      </m:r>
                      <m:r>
                        <a:rPr lang="en-GB" sz="1600" b="1" i="1" smtClean="0">
                          <a:latin typeface="Cambria Math" panose="02040503050406030204" pitchFamily="18" charset="0"/>
                        </a:rPr>
                        <m:t>𝟔</m:t>
                      </m:r>
                      <m:r>
                        <a:rPr lang="en-GB" sz="1600" b="1" i="1" smtClean="0">
                          <a:latin typeface="Cambria Math" panose="02040503050406030204" pitchFamily="18" charset="0"/>
                        </a:rPr>
                        <m:t>.</m:t>
                      </m:r>
                      <m:r>
                        <a:rPr lang="en-GB" sz="1600" b="1" i="1" smtClean="0">
                          <a:latin typeface="Cambria Math" panose="02040503050406030204" pitchFamily="18" charset="0"/>
                        </a:rPr>
                        <m:t>𝟕</m:t>
                      </m:r>
                    </m:oMath>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𝟐</m:t>
                          </m:r>
                        </m:e>
                        <m:e>
                          <m:r>
                            <a:rPr lang="en-GB" sz="1600" b="1" i="1" smtClean="0">
                              <a:latin typeface="Cambria Math" panose="02040503050406030204" pitchFamily="18" charset="0"/>
                            </a:rPr>
                            <m:t>𝝀</m:t>
                          </m:r>
                          <m:r>
                            <a:rPr lang="en-GB" sz="1600" b="1" i="1" smtClean="0">
                              <a:latin typeface="Cambria Math" panose="02040503050406030204" pitchFamily="18" charset="0"/>
                            </a:rPr>
                            <m:t>=</m:t>
                          </m:r>
                          <m:r>
                            <a:rPr lang="en-GB" sz="1600" b="1" i="1" smtClean="0">
                              <a:latin typeface="Cambria Math" panose="02040503050406030204" pitchFamily="18" charset="0"/>
                            </a:rPr>
                            <m:t>𝟔</m:t>
                          </m:r>
                          <m:r>
                            <a:rPr lang="en-GB" sz="1600" b="1" i="1" smtClean="0">
                              <a:latin typeface="Cambria Math" panose="02040503050406030204" pitchFamily="18" charset="0"/>
                            </a:rPr>
                            <m:t>.</m:t>
                          </m:r>
                          <m:r>
                            <a:rPr lang="en-GB" sz="1600" b="1" i="1" smtClean="0">
                              <a:latin typeface="Cambria Math" panose="02040503050406030204" pitchFamily="18" charset="0"/>
                            </a:rPr>
                            <m:t>𝟕</m:t>
                          </m:r>
                        </m:e>
                      </m:d>
                      <m:r>
                        <a:rPr lang="en-GB" sz="1600" b="1" i="1" smtClean="0">
                          <a:latin typeface="Cambria Math" panose="02040503050406030204" pitchFamily="18" charset="0"/>
                        </a:rPr>
                        <m:t>=</m:t>
                      </m:r>
                    </m:oMath>
                    <m:oMath xmlns:m="http://schemas.openxmlformats.org/officeDocument/2006/math">
                      <m:r>
                        <a:rPr lang="en-GB" sz="1600" b="1" i="1" smtClean="0">
                          <a:latin typeface="Cambria Math" panose="02040503050406030204" pitchFamily="18" charset="0"/>
                        </a:rPr>
                        <m:t>     </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𝟎</m:t>
                          </m:r>
                        </m:e>
                      </m:d>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𝟏</m:t>
                          </m:r>
                        </m:e>
                      </m:d>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𝟐</m:t>
                          </m:r>
                        </m:e>
                      </m:d>
                    </m:oMath>
                    <m:oMath xmlns:m="http://schemas.openxmlformats.org/officeDocument/2006/math">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𝟎𝟑𝟕𝟏</m:t>
                      </m:r>
                      <m:r>
                        <a:rPr lang="en-GB" sz="1600" b="1" i="1" smtClean="0">
                          <a:latin typeface="Cambria Math" panose="02040503050406030204" pitchFamily="18" charset="0"/>
                        </a:rPr>
                        <m:t> </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𝟑</m:t>
                          </m:r>
                          <m:r>
                            <a:rPr lang="en-GB" sz="1600" b="1" i="1" smtClean="0">
                              <a:latin typeface="Cambria Math" panose="02040503050406030204" pitchFamily="18" charset="0"/>
                            </a:rPr>
                            <m:t>𝒔𝒇</m:t>
                          </m:r>
                        </m:e>
                      </m:d>
                    </m:oMath>
                  </m:oMathPara>
                </a14:m>
                <a:endParaRPr lang="en-GB" sz="1600" b="1" dirty="0"/>
              </a:p>
              <a:p>
                <a14:m>
                  <m:oMath xmlns:m="http://schemas.openxmlformats.org/officeDocument/2006/math">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𝟎𝟑𝟕𝟏</m:t>
                    </m:r>
                    <m:r>
                      <a:rPr lang="en-GB" sz="1600" b="1" i="1" smtClean="0">
                        <a:latin typeface="Cambria Math" panose="02040503050406030204" pitchFamily="18" charset="0"/>
                      </a:rPr>
                      <m:t>&gt;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𝟎𝟏</m:t>
                    </m:r>
                  </m:oMath>
                </a14:m>
                <a:r>
                  <a:rPr lang="en-GB" sz="1600" b="1" dirty="0"/>
                  <a:t> so insufficient evidence to reject </a:t>
                </a: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oMath>
                </a14:m>
                <a:r>
                  <a:rPr lang="en-GB" sz="1600" b="1" dirty="0"/>
                  <a:t>. New schedule has not decreased number of times bus is late.</a:t>
                </a:r>
              </a:p>
            </p:txBody>
          </p:sp>
        </mc:Choice>
        <mc:Fallback xmlns="">
          <p:sp>
            <p:nvSpPr>
              <p:cNvPr id="11" name="TextBox 10"/>
              <p:cNvSpPr txBox="1">
                <a:spLocks noRot="1" noChangeAspect="1" noMove="1" noResize="1" noEditPoints="1" noAdjustHandles="1" noChangeArrowheads="1" noChangeShapeType="1" noTextEdit="1"/>
              </p:cNvSpPr>
              <p:nvPr/>
            </p:nvSpPr>
            <p:spPr>
              <a:xfrm>
                <a:off x="4961052" y="3996096"/>
                <a:ext cx="3960440" cy="2062103"/>
              </a:xfrm>
              <a:prstGeom prst="rect">
                <a:avLst/>
              </a:prstGeom>
              <a:blipFill rotWithShape="0">
                <a:blip r:embed="rId3" cstate="print"/>
                <a:stretch>
                  <a:fillRect l="-924" t="-888" b="-2959"/>
                </a:stretch>
              </a:blipFill>
            </p:spPr>
            <p:txBody>
              <a:bodyPr/>
              <a:lstStyle/>
              <a:p>
                <a:r>
                  <a:rPr lang="en-GB">
                    <a:noFill/>
                  </a:rPr>
                  <a:t> </a:t>
                </a:r>
              </a:p>
            </p:txBody>
          </p:sp>
        </mc:Fallback>
      </mc:AlternateContent>
      <p:sp>
        <p:nvSpPr>
          <p:cNvPr id="12" name="Rectangle 11"/>
          <p:cNvSpPr/>
          <p:nvPr/>
        </p:nvSpPr>
        <p:spPr>
          <a:xfrm>
            <a:off x="4859923" y="1918866"/>
            <a:ext cx="4032557" cy="27328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3" name="Rectangle 12"/>
          <p:cNvSpPr/>
          <p:nvPr/>
        </p:nvSpPr>
        <p:spPr>
          <a:xfrm>
            <a:off x="4976712" y="3984713"/>
            <a:ext cx="4032557" cy="20586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279</a:t>
            </a:fld>
            <a:endParaRPr lang="en-GB"/>
          </a:p>
        </p:txBody>
      </p:sp>
    </p:spTree>
    <p:extLst>
      <p:ext uri="{BB962C8B-B14F-4D97-AF65-F5344CB8AC3E}">
        <p14:creationId xmlns:p14="http://schemas.microsoft.com/office/powerpoint/2010/main" val="41058282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333500" y="1705769"/>
            <a:ext cx="6172200" cy="4314825"/>
          </a:xfrm>
          <a:prstGeom prst="rect">
            <a:avLst/>
          </a:prstGeom>
        </p:spPr>
      </p:pic>
      <p:sp>
        <p:nvSpPr>
          <p:cNvPr id="3" name="Content Placeholder 2"/>
          <p:cNvSpPr>
            <a:spLocks noGrp="1"/>
          </p:cNvSpPr>
          <p:nvPr>
            <p:ph sz="quarter" idx="10"/>
          </p:nvPr>
        </p:nvSpPr>
        <p:spPr/>
        <p:txBody>
          <a:bodyPr/>
          <a:lstStyle/>
          <a:p>
            <a:r>
              <a:rPr lang="en-IN" dirty="0"/>
              <a:t>Permutation &amp; Combination</a:t>
            </a:r>
          </a:p>
        </p:txBody>
      </p:sp>
    </p:spTree>
    <p:extLst>
      <p:ext uri="{BB962C8B-B14F-4D97-AF65-F5344CB8AC3E}">
        <p14:creationId xmlns:p14="http://schemas.microsoft.com/office/powerpoint/2010/main" val="208096558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(Home Work) </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683568" y="692696"/>
                <a:ext cx="4667798" cy="5568512"/>
              </a:xfrm>
              <a:prstGeom prst="rect">
                <a:avLst/>
              </a:prstGeom>
              <a:noFill/>
            </p:spPr>
            <p:txBody>
              <a:bodyPr wrap="square" rtlCol="0">
                <a:spAutoFit/>
              </a:bodyPr>
              <a:lstStyle/>
              <a:p>
                <a:r>
                  <a:rPr lang="en-GB" sz="1400" dirty="0"/>
                  <a:t>Carry out the test where </a:t>
                </a:r>
                <a14:m>
                  <m:oMath xmlns:m="http://schemas.openxmlformats.org/officeDocument/2006/math">
                    <m:r>
                      <a:rPr lang="en-GB" sz="1400" b="0" i="1" smtClean="0">
                        <a:latin typeface="Cambria Math" panose="02040503050406030204" pitchFamily="18" charset="0"/>
                      </a:rPr>
                      <m:t>𝑋</m:t>
                    </m:r>
                  </m:oMath>
                </a14:m>
                <a:r>
                  <a:rPr lang="en-GB" sz="1400" dirty="0"/>
                  <a:t> represents the number of successes.</a:t>
                </a:r>
              </a:p>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r>
                        <a:rPr lang="en-GB" sz="1400" b="0" i="1" smtClean="0">
                          <a:latin typeface="Cambria Math" panose="02040503050406030204" pitchFamily="18" charset="0"/>
                        </a:rPr>
                        <m:t>:</m:t>
                      </m:r>
                      <m:r>
                        <a:rPr lang="en-GB" sz="1400" b="0" i="1" smtClean="0">
                          <a:latin typeface="Cambria Math" panose="02040503050406030204" pitchFamily="18" charset="0"/>
                        </a:rPr>
                        <m:t>𝑝</m:t>
                      </m:r>
                      <m:r>
                        <a:rPr lang="en-GB" sz="1400" b="0" i="1" smtClean="0">
                          <a:latin typeface="Cambria Math" panose="02040503050406030204" pitchFamily="18" charset="0"/>
                        </a:rPr>
                        <m:t>=0.25, </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1</m:t>
                          </m:r>
                        </m:sub>
                      </m:sSub>
                      <m:r>
                        <a:rPr lang="en-GB" sz="1400" b="0" i="1" smtClean="0">
                          <a:latin typeface="Cambria Math" panose="02040503050406030204" pitchFamily="18" charset="0"/>
                        </a:rPr>
                        <m:t>:</m:t>
                      </m:r>
                      <m:r>
                        <a:rPr lang="en-GB" sz="1400" b="0" i="1" smtClean="0">
                          <a:latin typeface="Cambria Math" panose="02040503050406030204" pitchFamily="18" charset="0"/>
                        </a:rPr>
                        <m:t>𝑝</m:t>
                      </m:r>
                      <m:r>
                        <a:rPr lang="en-GB" sz="1400" b="0" i="1" smtClean="0">
                          <a:latin typeface="Cambria Math" panose="02040503050406030204" pitchFamily="18" charset="0"/>
                        </a:rPr>
                        <m:t>&gt;0.25;</m:t>
                      </m:r>
                      <m:r>
                        <a:rPr lang="en-GB" sz="1400" b="0" i="1" smtClean="0">
                          <a:latin typeface="Cambria Math" panose="02040503050406030204" pitchFamily="18" charset="0"/>
                        </a:rPr>
                        <m:t>𝑛</m:t>
                      </m:r>
                      <m:r>
                        <a:rPr lang="en-GB" sz="1400" b="0" i="1" smtClean="0">
                          <a:latin typeface="Cambria Math" panose="02040503050406030204" pitchFamily="18" charset="0"/>
                        </a:rPr>
                        <m:t>=10, </m:t>
                      </m:r>
                      <m:r>
                        <a:rPr lang="en-GB" sz="1400" b="0" i="1" smtClean="0">
                          <a:latin typeface="Cambria Math" panose="02040503050406030204" pitchFamily="18" charset="0"/>
                        </a:rPr>
                        <m:t>𝑥</m:t>
                      </m:r>
                      <m:r>
                        <a:rPr lang="en-GB" sz="1400" b="0" i="1" smtClean="0">
                          <a:latin typeface="Cambria Math" panose="02040503050406030204" pitchFamily="18" charset="0"/>
                        </a:rPr>
                        <m:t>=5, </m:t>
                      </m:r>
                      <m:r>
                        <a:rPr lang="en-GB" sz="1400" b="0" i="1" smtClean="0">
                          <a:latin typeface="Cambria Math" panose="02040503050406030204" pitchFamily="18" charset="0"/>
                        </a:rPr>
                        <m:t>𝛼</m:t>
                      </m:r>
                      <m:r>
                        <a:rPr lang="en-GB" sz="1400" b="0" i="1" smtClean="0">
                          <a:latin typeface="Cambria Math" panose="02040503050406030204" pitchFamily="18" charset="0"/>
                        </a:rPr>
                        <m:t>=5%</m:t>
                      </m:r>
                    </m:oMath>
                  </m:oMathPara>
                </a14:m>
                <a:endParaRPr lang="en-GB" sz="1400" dirty="0"/>
              </a:p>
              <a:p>
                <a:r>
                  <a:rPr lang="en-GB" sz="1400" b="1" dirty="0"/>
                  <a:t>0.0781 &gt; 0.05. Insufficient evidence to reject </a:t>
                </a:r>
                <a14:m>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𝑯</m:t>
                        </m:r>
                      </m:e>
                      <m:sub>
                        <m:r>
                          <a:rPr lang="en-GB" sz="1400" b="1" i="1" smtClean="0">
                            <a:latin typeface="Cambria Math" panose="02040503050406030204" pitchFamily="18" charset="0"/>
                          </a:rPr>
                          <m:t>𝟎</m:t>
                        </m:r>
                      </m:sub>
                    </m:sSub>
                  </m:oMath>
                </a14:m>
                <a:r>
                  <a:rPr lang="en-GB" sz="1400" b="1" dirty="0"/>
                  <a:t>.</a:t>
                </a:r>
              </a:p>
              <a:p>
                <a:endParaRPr lang="en-GB" sz="1400" dirty="0"/>
              </a:p>
              <a:p>
                <a:r>
                  <a:rPr lang="en-GB" sz="1400" dirty="0"/>
                  <a:t>Carry out the test using Poisson distribution.</a:t>
                </a:r>
              </a:p>
              <a:p>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0</m:t>
                          </m:r>
                        </m:sub>
                      </m:sSub>
                      <m:r>
                        <a:rPr lang="en-GB" sz="1400" i="1">
                          <a:latin typeface="Cambria Math" panose="02040503050406030204" pitchFamily="18" charset="0"/>
                        </a:rPr>
                        <m:t>:</m:t>
                      </m:r>
                      <m:r>
                        <a:rPr lang="en-GB" sz="1400" b="0" i="1" smtClean="0">
                          <a:latin typeface="Cambria Math" panose="02040503050406030204" pitchFamily="18" charset="0"/>
                        </a:rPr>
                        <m:t>𝜆</m:t>
                      </m:r>
                      <m:r>
                        <a:rPr lang="en-GB" sz="1400" b="0" i="1" smtClean="0">
                          <a:latin typeface="Cambria Math" panose="02040503050406030204" pitchFamily="18" charset="0"/>
                        </a:rPr>
                        <m:t>=6.5, </m:t>
                      </m:r>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1</m:t>
                          </m:r>
                        </m:sub>
                      </m:sSub>
                      <m:r>
                        <a:rPr lang="en-GB" sz="1400" i="1">
                          <a:latin typeface="Cambria Math" panose="02040503050406030204" pitchFamily="18" charset="0"/>
                        </a:rPr>
                        <m:t>:</m:t>
                      </m:r>
                      <m:r>
                        <a:rPr lang="en-GB" sz="1400" b="0" i="1" smtClean="0">
                          <a:latin typeface="Cambria Math" panose="02040503050406030204" pitchFamily="18" charset="0"/>
                        </a:rPr>
                        <m:t>𝜆</m:t>
                      </m:r>
                      <m:r>
                        <a:rPr lang="en-GB" sz="1400" b="0" i="1" smtClean="0">
                          <a:latin typeface="Cambria Math" panose="02040503050406030204" pitchFamily="18" charset="0"/>
                        </a:rPr>
                        <m:t>&lt;6.5;</m:t>
                      </m:r>
                      <m:r>
                        <a:rPr lang="en-GB" sz="1400" b="0" i="1" smtClean="0">
                          <a:latin typeface="Cambria Math" panose="02040503050406030204" pitchFamily="18" charset="0"/>
                        </a:rPr>
                        <m:t>𝑥</m:t>
                      </m:r>
                      <m:r>
                        <a:rPr lang="en-GB" sz="1400" b="0" i="1" smtClean="0">
                          <a:latin typeface="Cambria Math" panose="02040503050406030204" pitchFamily="18" charset="0"/>
                        </a:rPr>
                        <m:t>=2, </m:t>
                      </m:r>
                      <m:r>
                        <a:rPr lang="en-GB" sz="1400" i="1">
                          <a:latin typeface="Cambria Math" panose="02040503050406030204" pitchFamily="18" charset="0"/>
                        </a:rPr>
                        <m:t>𝛼</m:t>
                      </m:r>
                      <m:r>
                        <a:rPr lang="en-GB" sz="1400" i="1">
                          <a:latin typeface="Cambria Math" panose="02040503050406030204" pitchFamily="18" charset="0"/>
                        </a:rPr>
                        <m:t>=1%</m:t>
                      </m:r>
                    </m:oMath>
                  </m:oMathPara>
                </a14:m>
                <a:endParaRPr lang="en-GB" sz="1400" dirty="0"/>
              </a:p>
              <a:p>
                <a:r>
                  <a:rPr lang="en-GB" sz="1400" b="1" dirty="0"/>
                  <a:t>0.0430 &gt; 0.01. Insufficient evidence to reject </a:t>
                </a:r>
                <a14:m>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𝑯</m:t>
                        </m:r>
                      </m:e>
                      <m:sub>
                        <m:r>
                          <a:rPr lang="en-GB" sz="1400" b="1" i="1" smtClean="0">
                            <a:latin typeface="Cambria Math" panose="02040503050406030204" pitchFamily="18" charset="0"/>
                          </a:rPr>
                          <m:t>𝟎</m:t>
                        </m:r>
                      </m:sub>
                    </m:sSub>
                  </m:oMath>
                </a14:m>
                <a:r>
                  <a:rPr lang="en-GB" sz="1400" b="1" dirty="0"/>
                  <a:t>.</a:t>
                </a:r>
              </a:p>
              <a:p>
                <a:endParaRPr lang="en-GB" sz="1400" dirty="0"/>
              </a:p>
              <a:p>
                <a:r>
                  <a:rPr lang="en-GB" sz="1400" dirty="0"/>
                  <a:t>The manufacturer of ‘</a:t>
                </a:r>
                <a:r>
                  <a:rPr lang="en-GB" sz="1400" dirty="0" err="1"/>
                  <a:t>Supergold</a:t>
                </a:r>
                <a:r>
                  <a:rPr lang="en-GB" sz="1400" dirty="0"/>
                  <a:t>’ margarine claims that people prefer this to butter. As part of an advertising campaign he asked 5 people to taste a sample of ‘</a:t>
                </a:r>
                <a:r>
                  <a:rPr lang="en-GB" sz="1400" dirty="0" err="1"/>
                  <a:t>Supergold</a:t>
                </a:r>
                <a:r>
                  <a:rPr lang="en-GB" sz="1400" dirty="0"/>
                  <a:t>’ and a sample of butter and say which they prefer. Four people chose ‘</a:t>
                </a:r>
                <a:r>
                  <a:rPr lang="en-GB" sz="1400" dirty="0" err="1"/>
                  <a:t>Supergold</a:t>
                </a:r>
                <a:r>
                  <a:rPr lang="en-GB" sz="1400" dirty="0"/>
                  <a:t>’. Assess the manufacturer’s claim in the light of this evidence. Use a 5% level of significance.</a:t>
                </a:r>
              </a:p>
              <a:p>
                <a:r>
                  <a:rPr lang="en-GB" sz="1400" b="1" dirty="0"/>
                  <a:t>0.1875 &gt; 0.05. Insufficient evidence to reject </a:t>
                </a:r>
                <a14:m>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𝑯</m:t>
                        </m:r>
                      </m:e>
                      <m:sub>
                        <m:r>
                          <a:rPr lang="en-GB" sz="1400" b="1" i="1" smtClean="0">
                            <a:latin typeface="Cambria Math" panose="02040503050406030204" pitchFamily="18" charset="0"/>
                          </a:rPr>
                          <m:t>𝟎</m:t>
                        </m:r>
                      </m:sub>
                    </m:sSub>
                  </m:oMath>
                </a14:m>
                <a:r>
                  <a:rPr lang="en-GB" sz="1400" b="1" dirty="0"/>
                  <a:t>. Insufficient evidence to suggest that people prefer </a:t>
                </a:r>
                <a:r>
                  <a:rPr lang="en-GB" sz="1400" b="1" dirty="0" err="1"/>
                  <a:t>Supergold</a:t>
                </a:r>
                <a:r>
                  <a:rPr lang="en-GB" sz="1400" b="1" dirty="0"/>
                  <a:t> to butter.</a:t>
                </a:r>
              </a:p>
              <a:p>
                <a:endParaRPr lang="en-GB" sz="1400" dirty="0"/>
              </a:p>
              <a:p>
                <a:r>
                  <a:rPr lang="en-GB" sz="1400" dirty="0"/>
                  <a:t>A die used in playing a board game is suspected of not giving the number 6 often enough. During a particular game it was rolled 12 times and only one 6 appeared. Does this represent significant evidence, at the 5% </a:t>
                </a:r>
                <a:r>
                  <a:rPr lang="en-GB" sz="1400" dirty="0" err="1"/>
                  <a:t>leel</a:t>
                </a:r>
                <a:r>
                  <a:rPr lang="en-GB" sz="1400" dirty="0"/>
                  <a:t> of significance that the probability of a 6 on this die is less than </a:t>
                </a:r>
                <a14:m>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6</m:t>
                        </m:r>
                      </m:den>
                    </m:f>
                  </m:oMath>
                </a14:m>
                <a:r>
                  <a:rPr lang="en-GB" sz="1400" dirty="0"/>
                  <a:t>?</a:t>
                </a:r>
              </a:p>
              <a:p>
                <a:r>
                  <a:rPr lang="en-GB" sz="1400" b="1" dirty="0"/>
                  <a:t>0.3815 &gt; 0.05. Insufficient evidence to reject </a:t>
                </a:r>
                <a14:m>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𝑯</m:t>
                        </m:r>
                      </m:e>
                      <m:sub>
                        <m:r>
                          <a:rPr lang="en-GB" sz="1400" b="1" i="1" smtClean="0">
                            <a:latin typeface="Cambria Math" panose="02040503050406030204" pitchFamily="18" charset="0"/>
                          </a:rPr>
                          <m:t>𝟎</m:t>
                        </m:r>
                      </m:sub>
                    </m:sSub>
                  </m:oMath>
                </a14:m>
                <a:r>
                  <a:rPr lang="en-GB" sz="1400" b="1" dirty="0"/>
                  <a:t>. No evidence that die is biased.</a:t>
                </a:r>
              </a:p>
            </p:txBody>
          </p:sp>
        </mc:Choice>
        <mc:Fallback xmlns="">
          <p:sp>
            <p:nvSpPr>
              <p:cNvPr id="5" name="TextBox 4"/>
              <p:cNvSpPr txBox="1">
                <a:spLocks noRot="1" noChangeAspect="1" noMove="1" noResize="1" noEditPoints="1" noAdjustHandles="1" noChangeArrowheads="1" noChangeShapeType="1" noTextEdit="1"/>
              </p:cNvSpPr>
              <p:nvPr/>
            </p:nvSpPr>
            <p:spPr>
              <a:xfrm>
                <a:off x="683568" y="692696"/>
                <a:ext cx="4667798" cy="5568512"/>
              </a:xfrm>
              <a:prstGeom prst="rect">
                <a:avLst/>
              </a:prstGeom>
              <a:blipFill rotWithShape="0">
                <a:blip r:embed="rId2" cstate="print"/>
                <a:stretch>
                  <a:fillRect l="-392" t="-219" r="-1044" b="-219"/>
                </a:stretch>
              </a:blipFill>
            </p:spPr>
            <p:txBody>
              <a:bodyPr/>
              <a:lstStyle/>
              <a:p>
                <a:r>
                  <a:rPr lang="en-GB">
                    <a:noFill/>
                  </a:rPr>
                  <a:t> </a:t>
                </a:r>
              </a:p>
            </p:txBody>
          </p:sp>
        </mc:Fallback>
      </mc:AlternateContent>
      <p:sp>
        <p:nvSpPr>
          <p:cNvPr id="6" name="Rectangle 5"/>
          <p:cNvSpPr/>
          <p:nvPr/>
        </p:nvSpPr>
        <p:spPr>
          <a:xfrm>
            <a:off x="241765" y="738183"/>
            <a:ext cx="225779"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7</a:t>
            </a:r>
          </a:p>
        </p:txBody>
      </p:sp>
      <p:sp>
        <p:nvSpPr>
          <p:cNvPr id="7" name="Rectangle 6"/>
          <p:cNvSpPr/>
          <p:nvPr/>
        </p:nvSpPr>
        <p:spPr>
          <a:xfrm>
            <a:off x="219865" y="1783356"/>
            <a:ext cx="247679"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8</a:t>
            </a:r>
          </a:p>
        </p:txBody>
      </p:sp>
      <p:sp>
        <p:nvSpPr>
          <p:cNvPr id="9" name="Rectangle 8"/>
          <p:cNvSpPr/>
          <p:nvPr/>
        </p:nvSpPr>
        <p:spPr>
          <a:xfrm>
            <a:off x="219865" y="2684513"/>
            <a:ext cx="391695"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9</a:t>
            </a:r>
          </a:p>
        </p:txBody>
      </p:sp>
      <p:sp>
        <p:nvSpPr>
          <p:cNvPr id="10" name="Rectangle 9"/>
          <p:cNvSpPr/>
          <p:nvPr/>
        </p:nvSpPr>
        <p:spPr>
          <a:xfrm>
            <a:off x="219865" y="4630843"/>
            <a:ext cx="391695"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10</a:t>
            </a:r>
          </a:p>
        </p:txBody>
      </p:sp>
      <mc:AlternateContent xmlns:mc="http://schemas.openxmlformats.org/markup-compatibility/2006" xmlns:a14="http://schemas.microsoft.com/office/drawing/2010/main">
        <mc:Choice Requires="a14">
          <p:sp>
            <p:nvSpPr>
              <p:cNvPr id="11" name="TextBox 10"/>
              <p:cNvSpPr txBox="1"/>
              <p:nvPr/>
            </p:nvSpPr>
            <p:spPr>
              <a:xfrm>
                <a:off x="5746173" y="716332"/>
                <a:ext cx="3290323" cy="5755422"/>
              </a:xfrm>
              <a:prstGeom prst="rect">
                <a:avLst/>
              </a:prstGeom>
              <a:noFill/>
            </p:spPr>
            <p:txBody>
              <a:bodyPr wrap="square" rtlCol="0">
                <a:spAutoFit/>
              </a:bodyPr>
              <a:lstStyle/>
              <a:p>
                <a:r>
                  <a:rPr lang="en-GB" sz="1600" dirty="0"/>
                  <a:t>Every year a stats teacher takes his class out to observe the traffic passing the school gates during a Tuesday lunch hour. Over the years she has established that the average number of lorries passing the gates in a lunch hour. Over the years she has established that the average number of lorries passing the gates in a lunch hour is 7.5. During the last 12 months a new bypass has been built and the number of lorries passing the school gates in this year’s experiment was 4. Test, at the 5% level of significance, whether or not the mean number of lorries passing the gates during a Tuesday lunch hour has been reduced.</a:t>
                </a:r>
              </a:p>
              <a:p>
                <a:r>
                  <a:rPr lang="en-GB" sz="1600" b="1" dirty="0"/>
                  <a:t>0.1321 &gt; 0.05</a:t>
                </a:r>
              </a:p>
              <a:p>
                <a:r>
                  <a:rPr lang="en-GB" sz="1600" b="1" dirty="0"/>
                  <a:t>Insufficient evidence to reject </a:t>
                </a: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𝑯</m:t>
                        </m:r>
                      </m:e>
                      <m:sub>
                        <m:r>
                          <a:rPr lang="en-GB" sz="1600" b="1" i="1" smtClean="0">
                            <a:latin typeface="Cambria Math" panose="02040503050406030204" pitchFamily="18" charset="0"/>
                          </a:rPr>
                          <m:t>𝟎</m:t>
                        </m:r>
                      </m:sub>
                    </m:sSub>
                  </m:oMath>
                </a14:m>
                <a:r>
                  <a:rPr lang="en-GB" sz="1600" b="1" dirty="0"/>
                  <a:t>.</a:t>
                </a:r>
              </a:p>
              <a:p>
                <a:r>
                  <a:rPr lang="en-GB" sz="1600" b="1" dirty="0"/>
                  <a:t>No evidence of a decrease in the number of lorries passing the gates in a lunch hour.</a:t>
                </a:r>
              </a:p>
            </p:txBody>
          </p:sp>
        </mc:Choice>
        <mc:Fallback xmlns="">
          <p:sp>
            <p:nvSpPr>
              <p:cNvPr id="11" name="TextBox 10"/>
              <p:cNvSpPr txBox="1">
                <a:spLocks noRot="1" noChangeAspect="1" noMove="1" noResize="1" noEditPoints="1" noAdjustHandles="1" noChangeArrowheads="1" noChangeShapeType="1" noTextEdit="1"/>
              </p:cNvSpPr>
              <p:nvPr/>
            </p:nvSpPr>
            <p:spPr>
              <a:xfrm>
                <a:off x="5746173" y="716332"/>
                <a:ext cx="3290323" cy="5755422"/>
              </a:xfrm>
              <a:prstGeom prst="rect">
                <a:avLst/>
              </a:prstGeom>
              <a:blipFill rotWithShape="0">
                <a:blip r:embed="rId3" cstate="print"/>
                <a:stretch>
                  <a:fillRect l="-1113" t="-318" r="-2226" b="-424"/>
                </a:stretch>
              </a:blipFill>
            </p:spPr>
            <p:txBody>
              <a:bodyPr/>
              <a:lstStyle/>
              <a:p>
                <a:r>
                  <a:rPr lang="en-GB">
                    <a:noFill/>
                  </a:rPr>
                  <a:t> </a:t>
                </a:r>
              </a:p>
            </p:txBody>
          </p:sp>
        </mc:Fallback>
      </mc:AlternateContent>
      <p:sp>
        <p:nvSpPr>
          <p:cNvPr id="12" name="Rectangle 11"/>
          <p:cNvSpPr/>
          <p:nvPr/>
        </p:nvSpPr>
        <p:spPr>
          <a:xfrm>
            <a:off x="5352922" y="738183"/>
            <a:ext cx="391695"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11</a:t>
            </a:r>
          </a:p>
        </p:txBody>
      </p:sp>
      <p:sp>
        <p:nvSpPr>
          <p:cNvPr id="13" name="Rectangle 12"/>
          <p:cNvSpPr/>
          <p:nvPr/>
        </p:nvSpPr>
        <p:spPr>
          <a:xfrm>
            <a:off x="776402" y="1387034"/>
            <a:ext cx="4443297" cy="2893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Rectangle 13"/>
          <p:cNvSpPr/>
          <p:nvPr/>
        </p:nvSpPr>
        <p:spPr>
          <a:xfrm>
            <a:off x="776401" y="2226055"/>
            <a:ext cx="4443297" cy="2893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Rectangle 14"/>
          <p:cNvSpPr/>
          <p:nvPr/>
        </p:nvSpPr>
        <p:spPr>
          <a:xfrm>
            <a:off x="768017" y="3950102"/>
            <a:ext cx="4464383" cy="4186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6" name="Rectangle 15"/>
          <p:cNvSpPr/>
          <p:nvPr/>
        </p:nvSpPr>
        <p:spPr>
          <a:xfrm>
            <a:off x="729806" y="5759230"/>
            <a:ext cx="4464383" cy="5955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7" name="Rectangle 16"/>
          <p:cNvSpPr/>
          <p:nvPr/>
        </p:nvSpPr>
        <p:spPr>
          <a:xfrm>
            <a:off x="5744617" y="5163683"/>
            <a:ext cx="3147863" cy="13535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8" name="Slide Number Placeholder 17"/>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280</a:t>
            </a:fld>
            <a:endParaRPr lang="en-GB"/>
          </a:p>
        </p:txBody>
      </p:sp>
    </p:spTree>
    <p:extLst>
      <p:ext uri="{BB962C8B-B14F-4D97-AF65-F5344CB8AC3E}">
        <p14:creationId xmlns:p14="http://schemas.microsoft.com/office/powerpoint/2010/main" val="2506222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3" grpId="0" animBg="1"/>
      <p:bldP spid="14" grpId="0" animBg="1"/>
      <p:bldP spid="15" grpId="0" animBg="1"/>
      <p:bldP spid="16" grpId="0" animBg="1"/>
      <p:bldP spid="17"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Critical Regions with One and Two Tailed Tests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323528" y="684120"/>
            <a:ext cx="7992888" cy="1661993"/>
          </a:xfrm>
          <a:prstGeom prst="rect">
            <a:avLst/>
          </a:prstGeom>
          <a:noFill/>
        </p:spPr>
        <p:txBody>
          <a:bodyPr wrap="square" rtlCol="0">
            <a:spAutoFit/>
          </a:bodyPr>
          <a:lstStyle/>
          <a:p>
            <a:r>
              <a:rPr lang="en-GB" sz="1600" dirty="0"/>
              <a:t>There are two options for carrying out hypothesis tests:</a:t>
            </a:r>
          </a:p>
          <a:p>
            <a:pPr marL="285750" indent="-285750">
              <a:buFont typeface="Arial" panose="020B0604020202020204" pitchFamily="34" charset="0"/>
              <a:buChar char="•"/>
            </a:pPr>
            <a:r>
              <a:rPr lang="en-GB" sz="1600" dirty="0"/>
              <a:t>Calculate the probability of the outcome “or worse” and see if this is lower than the significance level (as we just did).</a:t>
            </a:r>
          </a:p>
          <a:p>
            <a:pPr marL="285750" indent="-285750">
              <a:buFont typeface="Arial" panose="020B0604020202020204" pitchFamily="34" charset="0"/>
              <a:buChar char="•"/>
            </a:pPr>
            <a:r>
              <a:rPr lang="en-GB" sz="1600" dirty="0"/>
              <a:t>Calculate the critical regions and see if the test statistic lies within it.</a:t>
            </a:r>
          </a:p>
          <a:p>
            <a:endParaRPr lang="en-GB" sz="600" dirty="0"/>
          </a:p>
          <a:p>
            <a:r>
              <a:rPr lang="en-GB" sz="1600" dirty="0"/>
              <a:t>We earlier touched upon finding critical value(s), i.e. those at which (and beyond which) we reject the null hypothesis.</a:t>
            </a:r>
          </a:p>
        </p:txBody>
      </p:sp>
      <mc:AlternateContent xmlns:mc="http://schemas.openxmlformats.org/markup-compatibility/2006" xmlns:a14="http://schemas.microsoft.com/office/drawing/2010/main">
        <mc:Choice Requires="a14">
          <p:sp>
            <p:nvSpPr>
              <p:cNvPr id="6" name="TextBox 5"/>
              <p:cNvSpPr txBox="1"/>
              <p:nvPr/>
            </p:nvSpPr>
            <p:spPr>
              <a:xfrm>
                <a:off x="395427" y="2488364"/>
                <a:ext cx="8352928" cy="92333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John wants to see whether a coin is </a:t>
                </a:r>
                <a:r>
                  <a:rPr lang="en-GB" b="1" dirty="0"/>
                  <a:t>biased</a:t>
                </a:r>
                <a:r>
                  <a:rPr lang="en-GB" dirty="0"/>
                  <a:t>. He tosses the coin 8 times and counts the number of times </a:t>
                </a:r>
                <a14:m>
                  <m:oMath xmlns:m="http://schemas.openxmlformats.org/officeDocument/2006/math">
                    <m:r>
                      <a:rPr lang="en-GB" b="0" i="1" smtClean="0">
                        <a:latin typeface="Cambria Math" panose="02040503050406030204" pitchFamily="18" charset="0"/>
                      </a:rPr>
                      <m:t>𝑋</m:t>
                    </m:r>
                  </m:oMath>
                </a14:m>
                <a:r>
                  <a:rPr lang="en-GB" dirty="0"/>
                  <a:t>, it lands head uppermost. </a:t>
                </a:r>
                <a:r>
                  <a:rPr lang="en-GB" b="1" dirty="0"/>
                  <a:t>Determine, to a 5% level of significance, the critical region.</a:t>
                </a:r>
              </a:p>
            </p:txBody>
          </p:sp>
        </mc:Choice>
        <mc:Fallback xmlns="">
          <p:sp>
            <p:nvSpPr>
              <p:cNvPr id="6" name="TextBox 5"/>
              <p:cNvSpPr txBox="1">
                <a:spLocks noRot="1" noChangeAspect="1" noMove="1" noResize="1" noEditPoints="1" noAdjustHandles="1" noChangeArrowheads="1" noChangeShapeType="1" noTextEdit="1"/>
              </p:cNvSpPr>
              <p:nvPr/>
            </p:nvSpPr>
            <p:spPr>
              <a:xfrm>
                <a:off x="395427" y="2488364"/>
                <a:ext cx="8352928" cy="923330"/>
              </a:xfrm>
              <a:prstGeom prst="rect">
                <a:avLst/>
              </a:prstGeom>
              <a:blipFill rotWithShape="0">
                <a:blip r:embed="rId2" cstate="print"/>
                <a:stretch>
                  <a:fillRect b="-1136"/>
                </a:stretch>
              </a:blipFill>
              <a:effectLst>
                <a:outerShdw blurRad="63500" sx="102000" sy="102000" algn="ctr" rotWithShape="0">
                  <a:prstClr val="black">
                    <a:alpha val="40000"/>
                  </a:prstClr>
                </a:outerShdw>
              </a:effectLst>
            </p:spPr>
            <p:txBody>
              <a:bodyPr/>
              <a:lstStyle/>
              <a:p>
                <a:r>
                  <a:rPr lang="en-GB">
                    <a:noFill/>
                  </a:rPr>
                  <a:t> </a:t>
                </a:r>
              </a:p>
            </p:txBody>
          </p:sp>
        </mc:Fallback>
      </mc:AlternateContent>
      <p:grpSp>
        <p:nvGrpSpPr>
          <p:cNvPr id="7" name="Group 6"/>
          <p:cNvGrpSpPr/>
          <p:nvPr/>
        </p:nvGrpSpPr>
        <p:grpSpPr>
          <a:xfrm>
            <a:off x="2632349" y="4058042"/>
            <a:ext cx="3512186" cy="2318102"/>
            <a:chOff x="4425351" y="4514721"/>
            <a:chExt cx="3512186" cy="2318102"/>
          </a:xfrm>
        </p:grpSpPr>
        <p:cxnSp>
          <p:nvCxnSpPr>
            <p:cNvPr id="8" name="Straight Arrow Connector 7"/>
            <p:cNvCxnSpPr/>
            <p:nvPr/>
          </p:nvCxnSpPr>
          <p:spPr>
            <a:xfrm flipV="1">
              <a:off x="4830176" y="6241148"/>
              <a:ext cx="3045243" cy="1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V="1">
              <a:off x="4830176" y="4514721"/>
              <a:ext cx="0" cy="1728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5622264" y="6494269"/>
              <a:ext cx="1512168" cy="338554"/>
            </a:xfrm>
            <a:prstGeom prst="rect">
              <a:avLst/>
            </a:prstGeom>
            <a:noFill/>
          </p:spPr>
          <p:txBody>
            <a:bodyPr wrap="square" rtlCol="0">
              <a:spAutoFit/>
            </a:bodyPr>
            <a:lstStyle/>
            <a:p>
              <a:pPr algn="ctr"/>
              <a:r>
                <a:rPr lang="en-GB" sz="1600" dirty="0"/>
                <a:t>Num heads</a:t>
              </a:r>
            </a:p>
          </p:txBody>
        </p:sp>
        <p:sp>
          <p:nvSpPr>
            <p:cNvPr id="11" name="TextBox 10"/>
            <p:cNvSpPr txBox="1"/>
            <p:nvPr/>
          </p:nvSpPr>
          <p:spPr>
            <a:xfrm>
              <a:off x="4708517" y="6250027"/>
              <a:ext cx="3229020" cy="369332"/>
            </a:xfrm>
            <a:prstGeom prst="rect">
              <a:avLst/>
            </a:prstGeom>
            <a:noFill/>
          </p:spPr>
          <p:txBody>
            <a:bodyPr wrap="square" rtlCol="0">
              <a:spAutoFit/>
            </a:bodyPr>
            <a:lstStyle/>
            <a:p>
              <a:r>
                <a:rPr lang="en-GB" dirty="0"/>
                <a:t>     0    1    2    3    4    5    6    7    8</a:t>
              </a:r>
            </a:p>
          </p:txBody>
        </p:sp>
        <p:cxnSp>
          <p:nvCxnSpPr>
            <p:cNvPr id="12" name="Straight Connector 11"/>
            <p:cNvCxnSpPr/>
            <p:nvPr/>
          </p:nvCxnSpPr>
          <p:spPr>
            <a:xfrm flipV="1">
              <a:off x="5118208" y="6098897"/>
              <a:ext cx="0" cy="142251"/>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H="1" flipV="1">
              <a:off x="5430960" y="5880621"/>
              <a:ext cx="9188" cy="360528"/>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flipV="1">
              <a:off x="5758620" y="5575821"/>
              <a:ext cx="3467" cy="658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6084027" y="5103381"/>
              <a:ext cx="9873" cy="1130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6415840" y="4806201"/>
              <a:ext cx="13340" cy="1417902"/>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V="1">
              <a:off x="6751120" y="5080521"/>
              <a:ext cx="5720" cy="1138241"/>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flipH="1" flipV="1">
              <a:off x="7092120" y="5621541"/>
              <a:ext cx="392" cy="620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V="1">
              <a:off x="7710496" y="6076511"/>
              <a:ext cx="0" cy="142251"/>
            </a:xfrm>
            <a:prstGeom prst="line">
              <a:avLst/>
            </a:prstGeom>
            <a:ln w="762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rot="16200000">
                  <a:off x="3823156" y="5188924"/>
                  <a:ext cx="1512168" cy="307777"/>
                </a:xfrm>
                <a:prstGeom prst="rect">
                  <a:avLst/>
                </a:prstGeom>
                <a:noFill/>
              </p:spPr>
              <p:txBody>
                <a:bodyPr wrap="square" rtlCol="0">
                  <a:spAutoFit/>
                </a:bodyPr>
                <a:lstStyle/>
                <a:p>
                  <a:r>
                    <a:rPr lang="en-GB" sz="1400" dirty="0"/>
                    <a:t>Prob under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oMath>
                  </a14:m>
                  <a:endParaRPr lang="en-GB" sz="1400" dirty="0"/>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3823156" y="5188924"/>
                  <a:ext cx="1512168" cy="307777"/>
                </a:xfrm>
                <a:prstGeom prst="rect">
                  <a:avLst/>
                </a:prstGeom>
                <a:blipFill rotWithShape="0">
                  <a:blip r:embed="rId3" cstate="print"/>
                  <a:stretch>
                    <a:fillRect l="-4000" r="-20000" b="-1210"/>
                  </a:stretch>
                </a:blipFill>
              </p:spPr>
              <p:txBody>
                <a:bodyPr/>
                <a:lstStyle/>
                <a:p>
                  <a:r>
                    <a:rPr lang="en-GB">
                      <a:noFill/>
                    </a:rPr>
                    <a:t> </a:t>
                  </a:r>
                </a:p>
              </p:txBody>
            </p:sp>
          </mc:Fallback>
        </mc:AlternateContent>
        <p:cxnSp>
          <p:nvCxnSpPr>
            <p:cNvPr id="29" name="Straight Connector 28"/>
            <p:cNvCxnSpPr/>
            <p:nvPr/>
          </p:nvCxnSpPr>
          <p:spPr>
            <a:xfrm flipH="1" flipV="1">
              <a:off x="7392316" y="5869427"/>
              <a:ext cx="9188" cy="360528"/>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163194" y="3496771"/>
                <a:ext cx="2468905"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sz="1600" dirty="0">
                    <a:latin typeface="+mj-lt"/>
                  </a:rPr>
                  <a:t>C.D.F. Binomial table:</a:t>
                </a:r>
                <a:endParaRPr lang="en-GB" sz="1600" b="0" dirty="0">
                  <a:latin typeface="+mj-lt"/>
                </a:endParaRPr>
              </a:p>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𝑝</m:t>
                      </m:r>
                      <m:r>
                        <a:rPr lang="en-GB" sz="1600" b="0" i="1" smtClean="0">
                          <a:latin typeface="Cambria Math" panose="02040503050406030204" pitchFamily="18" charset="0"/>
                        </a:rPr>
                        <m:t>=0.5, </m:t>
                      </m:r>
                      <m:r>
                        <a:rPr lang="en-GB" sz="1600" b="0" i="1" smtClean="0">
                          <a:latin typeface="Cambria Math" panose="02040503050406030204" pitchFamily="18" charset="0"/>
                        </a:rPr>
                        <m:t>𝑛</m:t>
                      </m:r>
                      <m:r>
                        <a:rPr lang="en-GB" sz="1600" b="0" i="1" smtClean="0">
                          <a:latin typeface="Cambria Math" panose="02040503050406030204" pitchFamily="18" charset="0"/>
                        </a:rPr>
                        <m:t>=8</m:t>
                      </m:r>
                    </m:oMath>
                  </m:oMathPara>
                </a14:m>
                <a:endParaRPr lang="en-GB"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63194" y="3496771"/>
                <a:ext cx="2468905" cy="584775"/>
              </a:xfrm>
              <a:prstGeom prst="rect">
                <a:avLst/>
              </a:prstGeom>
              <a:blipFill rotWithShape="0">
                <a:blip r:embed="rId4" cstate="print"/>
                <a:stretch>
                  <a:fillRect l="-978" t="-1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23" name="Table 22"/>
              <p:cNvGraphicFramePr>
                <a:graphicFrameLocks noGrp="1"/>
              </p:cNvGraphicFramePr>
              <p:nvPr/>
            </p:nvGraphicFramePr>
            <p:xfrm>
              <a:off x="163194" y="4109988"/>
              <a:ext cx="2471936" cy="274320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16024">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27248">
                    <a:tc>
                      <a:txBody>
                        <a:bodyPr/>
                        <a:lstStyle/>
                        <a:p>
                          <a:r>
                            <a:rPr lang="en-GB" sz="1400" dirty="0"/>
                            <a:t>0</a:t>
                          </a:r>
                        </a:p>
                      </a:txBody>
                      <a:tcPr/>
                    </a:tc>
                    <a:tc>
                      <a:txBody>
                        <a:bodyPr/>
                        <a:lstStyle/>
                        <a:p>
                          <a:r>
                            <a:rPr lang="en-GB" sz="1400" dirty="0"/>
                            <a:t>0.0039</a:t>
                          </a:r>
                        </a:p>
                      </a:txBody>
                      <a:tcPr/>
                    </a:tc>
                    <a:extLst>
                      <a:ext uri="{0D108BD9-81ED-4DB2-BD59-A6C34878D82A}">
                        <a16:rowId xmlns:a16="http://schemas.microsoft.com/office/drawing/2014/main" val="10001"/>
                      </a:ext>
                    </a:extLst>
                  </a:tr>
                  <a:tr h="0">
                    <a:tc>
                      <a:txBody>
                        <a:bodyPr/>
                        <a:lstStyle/>
                        <a:p>
                          <a:r>
                            <a:rPr lang="en-GB" sz="1400" dirty="0"/>
                            <a:t>1</a:t>
                          </a:r>
                        </a:p>
                      </a:txBody>
                      <a:tcPr/>
                    </a:tc>
                    <a:tc>
                      <a:txBody>
                        <a:bodyPr/>
                        <a:lstStyle/>
                        <a:p>
                          <a:r>
                            <a:rPr lang="en-GB" sz="1400" dirty="0"/>
                            <a:t>0.0352</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0.1445</a:t>
                          </a:r>
                        </a:p>
                      </a:txBody>
                      <a:tcPr/>
                    </a:tc>
                    <a:extLst>
                      <a:ext uri="{0D108BD9-81ED-4DB2-BD59-A6C34878D82A}">
                        <a16:rowId xmlns:a16="http://schemas.microsoft.com/office/drawing/2014/main" val="10003"/>
                      </a:ext>
                    </a:extLst>
                  </a:tr>
                  <a:tr h="148952">
                    <a:tc>
                      <a:txBody>
                        <a:bodyPr/>
                        <a:lstStyle/>
                        <a:p>
                          <a:r>
                            <a:rPr lang="en-GB" sz="1400" dirty="0"/>
                            <a:t>3</a:t>
                          </a:r>
                        </a:p>
                      </a:txBody>
                      <a:tcPr/>
                    </a:tc>
                    <a:tc>
                      <a:txBody>
                        <a:bodyPr/>
                        <a:lstStyle/>
                        <a:p>
                          <a:r>
                            <a:rPr lang="en-GB" sz="1400" dirty="0"/>
                            <a:t>0.3633</a:t>
                          </a:r>
                        </a:p>
                      </a:txBody>
                      <a:tcPr/>
                    </a:tc>
                    <a:extLst>
                      <a:ext uri="{0D108BD9-81ED-4DB2-BD59-A6C34878D82A}">
                        <a16:rowId xmlns:a16="http://schemas.microsoft.com/office/drawing/2014/main" val="10004"/>
                      </a:ext>
                    </a:extLst>
                  </a:tr>
                  <a:tr h="132184">
                    <a:tc>
                      <a:txBody>
                        <a:bodyPr/>
                        <a:lstStyle/>
                        <a:p>
                          <a:r>
                            <a:rPr lang="en-GB" sz="1400" dirty="0"/>
                            <a:t>4</a:t>
                          </a:r>
                        </a:p>
                      </a:txBody>
                      <a:tcPr/>
                    </a:tc>
                    <a:tc>
                      <a:txBody>
                        <a:bodyPr/>
                        <a:lstStyle/>
                        <a:p>
                          <a:r>
                            <a:rPr lang="en-GB" sz="1400" dirty="0"/>
                            <a:t>0.6367</a:t>
                          </a:r>
                        </a:p>
                      </a:txBody>
                      <a:tcPr/>
                    </a:tc>
                    <a:extLst>
                      <a:ext uri="{0D108BD9-81ED-4DB2-BD59-A6C34878D82A}">
                        <a16:rowId xmlns:a16="http://schemas.microsoft.com/office/drawing/2014/main" val="10005"/>
                      </a:ext>
                    </a:extLst>
                  </a:tr>
                  <a:tr h="0">
                    <a:tc>
                      <a:txBody>
                        <a:bodyPr/>
                        <a:lstStyle/>
                        <a:p>
                          <a:r>
                            <a:rPr lang="en-GB" sz="1400" dirty="0"/>
                            <a:t>5</a:t>
                          </a:r>
                        </a:p>
                      </a:txBody>
                      <a:tcPr/>
                    </a:tc>
                    <a:tc>
                      <a:txBody>
                        <a:bodyPr/>
                        <a:lstStyle/>
                        <a:p>
                          <a:r>
                            <a:rPr lang="en-GB" sz="1400" dirty="0"/>
                            <a:t>0.8555</a:t>
                          </a:r>
                        </a:p>
                      </a:txBody>
                      <a:tcPr/>
                    </a:tc>
                    <a:extLst>
                      <a:ext uri="{0D108BD9-81ED-4DB2-BD59-A6C34878D82A}">
                        <a16:rowId xmlns:a16="http://schemas.microsoft.com/office/drawing/2014/main" val="10006"/>
                      </a:ext>
                    </a:extLst>
                  </a:tr>
                  <a:tr h="0">
                    <a:tc>
                      <a:txBody>
                        <a:bodyPr/>
                        <a:lstStyle/>
                        <a:p>
                          <a:r>
                            <a:rPr lang="en-GB" sz="1400" dirty="0"/>
                            <a:t>6</a:t>
                          </a:r>
                        </a:p>
                      </a:txBody>
                      <a:tcPr/>
                    </a:tc>
                    <a:tc>
                      <a:txBody>
                        <a:bodyPr/>
                        <a:lstStyle/>
                        <a:p>
                          <a:r>
                            <a:rPr lang="en-GB" sz="1400" dirty="0"/>
                            <a:t>0.9648</a:t>
                          </a:r>
                        </a:p>
                      </a:txBody>
                      <a:tcPr/>
                    </a:tc>
                    <a:extLst>
                      <a:ext uri="{0D108BD9-81ED-4DB2-BD59-A6C34878D82A}">
                        <a16:rowId xmlns:a16="http://schemas.microsoft.com/office/drawing/2014/main" val="10007"/>
                      </a:ext>
                    </a:extLst>
                  </a:tr>
                  <a:tr h="0">
                    <a:tc>
                      <a:txBody>
                        <a:bodyPr/>
                        <a:lstStyle/>
                        <a:p>
                          <a:r>
                            <a:rPr lang="en-GB" sz="1400" dirty="0"/>
                            <a:t>7</a:t>
                          </a:r>
                        </a:p>
                      </a:txBody>
                      <a:tcPr/>
                    </a:tc>
                    <a:tc>
                      <a:txBody>
                        <a:bodyPr/>
                        <a:lstStyle/>
                        <a:p>
                          <a:r>
                            <a:rPr lang="en-GB" sz="1400" dirty="0"/>
                            <a:t>0.9961</a:t>
                          </a:r>
                        </a:p>
                      </a:txBody>
                      <a:tcPr/>
                    </a:tc>
                    <a:extLst>
                      <a:ext uri="{0D108BD9-81ED-4DB2-BD59-A6C34878D82A}">
                        <a16:rowId xmlns:a16="http://schemas.microsoft.com/office/drawing/2014/main" val="10008"/>
                      </a:ext>
                    </a:extLst>
                  </a:tr>
                </a:tbl>
              </a:graphicData>
            </a:graphic>
          </p:graphicFrame>
        </mc:Choice>
        <mc:Fallback xmlns="">
          <p:graphicFrame>
            <p:nvGraphicFramePr>
              <p:cNvPr id="23" name="Table 22"/>
              <p:cNvGraphicFramePr>
                <a:graphicFrameLocks noGrp="1"/>
              </p:cNvGraphicFramePr>
              <p:nvPr>
                <p:extLst>
                  <p:ext uri="{D42A27DB-BD31-4B8C-83A1-F6EECF244321}">
                    <p14:modId xmlns:p14="http://schemas.microsoft.com/office/powerpoint/2010/main" xmlns="" xmlns:a14="http://schemas.microsoft.com/office/drawing/2010/main" val="3573546537"/>
                  </p:ext>
                </p:extLst>
              </p:nvPr>
            </p:nvGraphicFramePr>
            <p:xfrm>
              <a:off x="163194" y="4109988"/>
              <a:ext cx="2471936" cy="2804160"/>
            </p:xfrm>
            <a:graphic>
              <a:graphicData uri="http://schemas.openxmlformats.org/drawingml/2006/table">
                <a:tbl>
                  <a:tblPr firstRow="1" bandRow="1">
                    <a:tableStyleId>{5940675A-B579-460E-94D1-54222C63F5DA}</a:tableStyleId>
                  </a:tblPr>
                  <a:tblGrid>
                    <a:gridCol w="936104"/>
                    <a:gridCol w="1535832"/>
                  </a:tblGrid>
                  <a:tr h="304800">
                    <a:tc>
                      <a:txBody>
                        <a:bodyPr/>
                        <a:lstStyle/>
                        <a:p>
                          <a:endParaRPr lang="en-US"/>
                        </a:p>
                      </a:txBody>
                      <a:tcPr>
                        <a:blipFill rotWithShape="0">
                          <a:blip r:embed="rId5"/>
                          <a:stretch>
                            <a:fillRect l="-649" t="-2000" r="-165584" b="-822000"/>
                          </a:stretch>
                        </a:blipFill>
                      </a:tcPr>
                    </a:tc>
                    <a:tc>
                      <a:txBody>
                        <a:bodyPr/>
                        <a:lstStyle/>
                        <a:p>
                          <a:endParaRPr lang="en-US"/>
                        </a:p>
                      </a:txBody>
                      <a:tcPr>
                        <a:blipFill rotWithShape="0">
                          <a:blip r:embed="rId5"/>
                          <a:stretch>
                            <a:fillRect l="-61265" t="-2000" r="-791" b="-822000"/>
                          </a:stretch>
                        </a:blipFill>
                      </a:tcPr>
                    </a:tc>
                  </a:tr>
                  <a:tr h="304800">
                    <a:tc>
                      <a:txBody>
                        <a:bodyPr/>
                        <a:lstStyle/>
                        <a:p>
                          <a:r>
                            <a:rPr lang="en-GB" sz="1400" dirty="0" smtClean="0"/>
                            <a:t>0</a:t>
                          </a:r>
                          <a:endParaRPr lang="en-GB" sz="1400" dirty="0"/>
                        </a:p>
                      </a:txBody>
                      <a:tcPr/>
                    </a:tc>
                    <a:tc>
                      <a:txBody>
                        <a:bodyPr/>
                        <a:lstStyle/>
                        <a:p>
                          <a:r>
                            <a:rPr lang="en-GB" sz="1400" dirty="0" smtClean="0"/>
                            <a:t>0.0039</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0.0352</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0.1445</a:t>
                          </a:r>
                          <a:endParaRPr lang="en-GB" sz="1400" dirty="0"/>
                        </a:p>
                      </a:txBody>
                      <a:tcPr/>
                    </a:tc>
                  </a:tr>
                  <a:tr h="304800">
                    <a:tc>
                      <a:txBody>
                        <a:bodyPr/>
                        <a:lstStyle/>
                        <a:p>
                          <a:r>
                            <a:rPr lang="en-GB" sz="1400" dirty="0" smtClean="0"/>
                            <a:t>3</a:t>
                          </a:r>
                          <a:endParaRPr lang="en-GB" sz="1400" dirty="0"/>
                        </a:p>
                      </a:txBody>
                      <a:tcPr/>
                    </a:tc>
                    <a:tc>
                      <a:txBody>
                        <a:bodyPr/>
                        <a:lstStyle/>
                        <a:p>
                          <a:r>
                            <a:rPr lang="en-GB" sz="1400" dirty="0" smtClean="0"/>
                            <a:t>0.3633</a:t>
                          </a:r>
                          <a:endParaRPr lang="en-GB" sz="1400" dirty="0"/>
                        </a:p>
                      </a:txBody>
                      <a:tcPr/>
                    </a:tc>
                  </a:tr>
                  <a:tr h="304800">
                    <a:tc>
                      <a:txBody>
                        <a:bodyPr/>
                        <a:lstStyle/>
                        <a:p>
                          <a:r>
                            <a:rPr lang="en-GB" sz="1400" dirty="0" smtClean="0"/>
                            <a:t>4</a:t>
                          </a:r>
                          <a:endParaRPr lang="en-GB" sz="1400" dirty="0"/>
                        </a:p>
                      </a:txBody>
                      <a:tcPr/>
                    </a:tc>
                    <a:tc>
                      <a:txBody>
                        <a:bodyPr/>
                        <a:lstStyle/>
                        <a:p>
                          <a:r>
                            <a:rPr lang="en-GB" sz="1400" dirty="0" smtClean="0"/>
                            <a:t>0.6367</a:t>
                          </a:r>
                          <a:endParaRPr lang="en-GB" sz="1400" dirty="0"/>
                        </a:p>
                      </a:txBody>
                      <a:tcPr/>
                    </a:tc>
                  </a:tr>
                  <a:tr h="304800">
                    <a:tc>
                      <a:txBody>
                        <a:bodyPr/>
                        <a:lstStyle/>
                        <a:p>
                          <a:r>
                            <a:rPr lang="en-GB" sz="1400" dirty="0" smtClean="0"/>
                            <a:t>5</a:t>
                          </a:r>
                          <a:endParaRPr lang="en-GB" sz="1400" dirty="0"/>
                        </a:p>
                      </a:txBody>
                      <a:tcPr/>
                    </a:tc>
                    <a:tc>
                      <a:txBody>
                        <a:bodyPr/>
                        <a:lstStyle/>
                        <a:p>
                          <a:r>
                            <a:rPr lang="en-GB" sz="1400" dirty="0" smtClean="0"/>
                            <a:t>0.8555</a:t>
                          </a:r>
                          <a:endParaRPr lang="en-GB" sz="1400" dirty="0"/>
                        </a:p>
                      </a:txBody>
                      <a:tcPr/>
                    </a:tc>
                  </a:tr>
                  <a:tr h="304800">
                    <a:tc>
                      <a:txBody>
                        <a:bodyPr/>
                        <a:lstStyle/>
                        <a:p>
                          <a:r>
                            <a:rPr lang="en-GB" sz="1400" dirty="0" smtClean="0"/>
                            <a:t>6</a:t>
                          </a:r>
                          <a:endParaRPr lang="en-GB" sz="1400" dirty="0"/>
                        </a:p>
                      </a:txBody>
                      <a:tcPr/>
                    </a:tc>
                    <a:tc>
                      <a:txBody>
                        <a:bodyPr/>
                        <a:lstStyle/>
                        <a:p>
                          <a:r>
                            <a:rPr lang="en-GB" sz="1400" dirty="0" smtClean="0"/>
                            <a:t>0.9648</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0.9961</a:t>
                          </a:r>
                          <a:endParaRPr lang="en-GB" sz="1400" dirty="0"/>
                        </a:p>
                      </a:txBody>
                      <a:tcPr/>
                    </a:tc>
                  </a:tr>
                </a:tbl>
              </a:graphicData>
            </a:graphic>
          </p:graphicFrame>
        </mc:Fallback>
      </mc:AlternateContent>
      <p:cxnSp>
        <p:nvCxnSpPr>
          <p:cNvPr id="25" name="Straight Connector 24"/>
          <p:cNvCxnSpPr/>
          <p:nvPr/>
        </p:nvCxnSpPr>
        <p:spPr>
          <a:xfrm>
            <a:off x="0" y="2322210"/>
            <a:ext cx="9144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6082418" y="3650508"/>
                <a:ext cx="3061582" cy="2543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𝑩</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𝟖</m:t>
                          </m:r>
                          <m:r>
                            <a:rPr lang="en-GB" sz="1600" b="1" i="1" smtClean="0">
                              <a:latin typeface="Cambria Math" panose="02040503050406030204" pitchFamily="18" charset="0"/>
                            </a:rPr>
                            <m:t>, </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𝟓</m:t>
                          </m:r>
                        </m:e>
                      </m:d>
                    </m:oMath>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𝟎</m:t>
                          </m:r>
                        </m:e>
                      </m:d>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𝟎𝟎𝟑𝟗</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𝟎𝟐𝟓</m:t>
                      </m:r>
                    </m:oMath>
                  </m:oMathPara>
                </a14:m>
                <a:endParaRPr lang="en-GB" sz="1600" b="1" dirty="0"/>
              </a:p>
              <a:p>
                <a:r>
                  <a:rPr lang="en-GB" sz="1600" b="1" dirty="0">
                    <a:latin typeface="+mj-lt"/>
                  </a:rPr>
                  <a:t>For right-tail, if in doubt, try a few values around 0.975.</a:t>
                </a:r>
              </a:p>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𝟕</m:t>
                          </m:r>
                        </m:e>
                      </m:d>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𝟔</m:t>
                          </m:r>
                        </m:e>
                      </m:d>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𝟎𝟑𝟓𝟐</m:t>
                      </m:r>
                      <m:r>
                        <a:rPr lang="en-GB" sz="1600" b="1" i="1" smtClean="0">
                          <a:latin typeface="Cambria Math" panose="02040503050406030204" pitchFamily="18" charset="0"/>
                        </a:rPr>
                        <m:t>&gt;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𝟎𝟐𝟓</m:t>
                      </m:r>
                    </m:oMath>
                  </m:oMathPara>
                </a14:m>
                <a:endParaRPr lang="en-GB" sz="1600" b="1" dirty="0"/>
              </a:p>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𝟖</m:t>
                          </m:r>
                        </m:e>
                      </m:d>
                      <m:r>
                        <a:rPr lang="en-GB" sz="1600" b="1" i="1" smtClean="0">
                          <a:latin typeface="Cambria Math" panose="02040503050406030204" pitchFamily="18" charset="0"/>
                        </a:rPr>
                        <m:t>=</m:t>
                      </m:r>
                      <m:r>
                        <a:rPr lang="en-GB" sz="1600" b="1" i="1" smtClean="0">
                          <a:latin typeface="Cambria Math" panose="02040503050406030204" pitchFamily="18" charset="0"/>
                        </a:rPr>
                        <m:t>𝟏</m:t>
                      </m:r>
                      <m:r>
                        <a:rPr lang="en-GB" sz="1600" b="1" i="1" smtClean="0">
                          <a:latin typeface="Cambria Math" panose="02040503050406030204" pitchFamily="18" charset="0"/>
                        </a:rPr>
                        <m:t>−</m:t>
                      </m:r>
                      <m:r>
                        <a:rPr lang="en-GB" sz="1600" b="1" i="1" smtClean="0">
                          <a:latin typeface="Cambria Math" panose="02040503050406030204" pitchFamily="18" charset="0"/>
                        </a:rPr>
                        <m:t>𝑷</m:t>
                      </m:r>
                      <m:d>
                        <m:dPr>
                          <m:ctrlPr>
                            <a:rPr lang="en-GB" sz="1600" b="1" i="1" smtClean="0">
                              <a:latin typeface="Cambria Math" panose="02040503050406030204" pitchFamily="18" charset="0"/>
                            </a:rPr>
                          </m:ctrlPr>
                        </m:dPr>
                        <m:e>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𝟕</m:t>
                          </m:r>
                        </m:e>
                      </m:d>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𝟎𝟎𝟑𝟗</m:t>
                      </m:r>
                      <m:r>
                        <a:rPr lang="en-GB" sz="1600" b="1" i="1" smtClean="0">
                          <a:latin typeface="Cambria Math" panose="02040503050406030204" pitchFamily="18" charset="0"/>
                        </a:rPr>
                        <m:t>&lt;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1" i="1" smtClean="0">
                          <a:latin typeface="Cambria Math" panose="02040503050406030204" pitchFamily="18" charset="0"/>
                        </a:rPr>
                        <m:t>𝟎𝟐𝟓</m:t>
                      </m:r>
                    </m:oMath>
                  </m:oMathPara>
                </a14:m>
                <a:endParaRPr lang="en-GB" sz="1600" b="1" dirty="0"/>
              </a:p>
              <a:p>
                <a:r>
                  <a:rPr lang="en-GB" sz="1600" b="1" dirty="0"/>
                  <a:t>So critical region is:</a:t>
                </a:r>
              </a:p>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 </m:t>
                      </m:r>
                      <m:r>
                        <a:rPr lang="en-GB" sz="1600" b="1" i="1" smtClean="0">
                          <a:latin typeface="Cambria Math" panose="02040503050406030204" pitchFamily="18" charset="0"/>
                        </a:rPr>
                        <m:t>𝒐𝒓</m:t>
                      </m:r>
                      <m:r>
                        <a:rPr lang="en-GB" sz="1600" b="1" i="1" smtClean="0">
                          <a:latin typeface="Cambria Math" panose="02040503050406030204" pitchFamily="18" charset="0"/>
                        </a:rPr>
                        <m:t> </m:t>
                      </m:r>
                      <m:r>
                        <a:rPr lang="en-GB" sz="1600" b="1" i="1" smtClean="0">
                          <a:latin typeface="Cambria Math" panose="02040503050406030204" pitchFamily="18" charset="0"/>
                        </a:rPr>
                        <m:t>𝑿</m:t>
                      </m:r>
                      <m:r>
                        <a:rPr lang="en-GB" sz="1600" b="1" i="1" smtClean="0">
                          <a:latin typeface="Cambria Math" panose="02040503050406030204" pitchFamily="18" charset="0"/>
                        </a:rPr>
                        <m:t>=</m:t>
                      </m:r>
                      <m:r>
                        <a:rPr lang="en-GB" sz="1600" b="1" i="1" smtClean="0">
                          <a:latin typeface="Cambria Math" panose="02040503050406030204" pitchFamily="18" charset="0"/>
                        </a:rPr>
                        <m:t>𝟖</m:t>
                      </m:r>
                    </m:oMath>
                  </m:oMathPara>
                </a14:m>
                <a:endParaRPr lang="en-GB" sz="1600"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6082418" y="3650508"/>
                <a:ext cx="3061582" cy="2543260"/>
              </a:xfrm>
              <a:prstGeom prst="rect">
                <a:avLst/>
              </a:prstGeom>
              <a:blipFill rotWithShape="0">
                <a:blip r:embed="rId6" cstate="print"/>
                <a:stretch>
                  <a:fillRect l="-1195" r="-1992"/>
                </a:stretch>
              </a:blipFill>
            </p:spPr>
            <p:txBody>
              <a:bodyPr/>
              <a:lstStyle/>
              <a:p>
                <a:r>
                  <a:rPr lang="en-GB">
                    <a:noFill/>
                  </a:rPr>
                  <a:t> </a:t>
                </a:r>
              </a:p>
            </p:txBody>
          </p:sp>
        </mc:Fallback>
      </mc:AlternateContent>
      <p:grpSp>
        <p:nvGrpSpPr>
          <p:cNvPr id="30" name="Group 29"/>
          <p:cNvGrpSpPr/>
          <p:nvPr/>
        </p:nvGrpSpPr>
        <p:grpSpPr>
          <a:xfrm>
            <a:off x="3265723" y="3507032"/>
            <a:ext cx="2816694" cy="811402"/>
            <a:chOff x="3265723" y="3507032"/>
            <a:chExt cx="2816694" cy="811402"/>
          </a:xfrm>
        </p:grpSpPr>
        <mc:AlternateContent xmlns:mc="http://schemas.openxmlformats.org/markup-compatibility/2006" xmlns:a14="http://schemas.microsoft.com/office/drawing/2010/main">
          <mc:Choice Requires="a14">
            <p:sp>
              <p:nvSpPr>
                <p:cNvPr id="19" name="TextBox 18"/>
                <p:cNvSpPr txBox="1"/>
                <p:nvPr/>
              </p:nvSpPr>
              <p:spPr>
                <a:xfrm>
                  <a:off x="3265723" y="3507032"/>
                  <a:ext cx="2394049"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400" dirty="0"/>
                    <a:t>But recall the earlier tip: Use the value AFTER the first one that exceed </a:t>
                  </a:r>
                  <a14:m>
                    <m:oMath xmlns:m="http://schemas.openxmlformats.org/officeDocument/2006/math">
                      <m:r>
                        <a:rPr lang="en-GB" sz="1400" b="0" i="1" smtClean="0">
                          <a:latin typeface="Cambria Math" panose="02040503050406030204" pitchFamily="18" charset="0"/>
                        </a:rPr>
                        <m:t>1−</m:t>
                      </m:r>
                      <m:r>
                        <a:rPr lang="en-GB" sz="1400" b="0" i="1" smtClean="0">
                          <a:latin typeface="Cambria Math" panose="02040503050406030204" pitchFamily="18" charset="0"/>
                        </a:rPr>
                        <m:t>𝛼</m:t>
                      </m:r>
                    </m:oMath>
                  </a14:m>
                  <a:endParaRPr lang="en-GB" sz="1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5723" y="3507032"/>
                  <a:ext cx="2394049" cy="738664"/>
                </a:xfrm>
                <a:prstGeom prst="rect">
                  <a:avLst/>
                </a:prstGeom>
                <a:blipFill rotWithShape="0">
                  <a:blip r:embed="rId7" cstate="print"/>
                  <a:stretch>
                    <a:fillRect l="-253" b="-6400"/>
                  </a:stretch>
                </a:blipFill>
              </p:spPr>
              <p:txBody>
                <a:bodyPr/>
                <a:lstStyle/>
                <a:p>
                  <a:r>
                    <a:rPr lang="en-GB">
                      <a:noFill/>
                    </a:rPr>
                    <a:t> </a:t>
                  </a:r>
                </a:p>
              </p:txBody>
            </p:sp>
          </mc:Fallback>
        </mc:AlternateContent>
        <p:cxnSp>
          <p:nvCxnSpPr>
            <p:cNvPr id="28" name="Straight Arrow Connector 27"/>
            <p:cNvCxnSpPr>
              <a:stCxn id="19" idx="3"/>
            </p:cNvCxnSpPr>
            <p:nvPr/>
          </p:nvCxnSpPr>
          <p:spPr>
            <a:xfrm>
              <a:off x="5659772" y="3876364"/>
              <a:ext cx="422645" cy="4420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7" name="Rectangle 26"/>
          <p:cNvSpPr/>
          <p:nvPr/>
        </p:nvSpPr>
        <p:spPr>
          <a:xfrm>
            <a:off x="2707174" y="3481552"/>
            <a:ext cx="6329321" cy="3259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31" name="Slide Number Placeholder 3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281</a:t>
            </a:fld>
            <a:endParaRPr lang="en-GB"/>
          </a:p>
        </p:txBody>
      </p:sp>
    </p:spTree>
    <p:extLst>
      <p:ext uri="{BB962C8B-B14F-4D97-AF65-F5344CB8AC3E}">
        <p14:creationId xmlns:p14="http://schemas.microsoft.com/office/powerpoint/2010/main" val="1806087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nextCondLst>
                <p:cond evt="onClick" delay="0">
                  <p:tgtEl>
                    <p:spTgt spid="27"/>
                  </p:tgtEl>
                </p:cond>
              </p:nextCondLst>
            </p:seq>
          </p:childTnLst>
        </p:cTn>
      </p:par>
    </p:tnLst>
    <p:bldLst>
      <p:bldP spid="27"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err="1"/>
                <a:t>Quickfire</a:t>
              </a:r>
              <a:r>
                <a:rPr lang="en-GB" sz="3200" dirty="0"/>
                <a:t> Critical Regions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23528" y="836712"/>
                <a:ext cx="8352928" cy="646331"/>
              </a:xfrm>
              <a:prstGeom prst="rect">
                <a:avLst/>
              </a:prstGeom>
              <a:noFill/>
            </p:spPr>
            <p:txBody>
              <a:bodyPr wrap="square" rtlCol="0">
                <a:spAutoFit/>
              </a:bodyPr>
              <a:lstStyle/>
              <a:p>
                <a:r>
                  <a:rPr lang="en-GB" dirty="0"/>
                  <a:t>Determine the critical region when we throw a coin where we’re trying to establish if there’s the specified bias, given the specified number of throws, when </a:t>
                </a:r>
                <a14:m>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=0.05</m:t>
                    </m:r>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23528" y="836712"/>
                <a:ext cx="8352928" cy="646331"/>
              </a:xfrm>
              <a:prstGeom prst="rect">
                <a:avLst/>
              </a:prstGeom>
              <a:blipFill rotWithShape="0">
                <a:blip r:embed="rId2" cstate="print"/>
                <a:stretch>
                  <a:fillRect l="-584"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632797" y="3429000"/>
              <a:ext cx="1878859" cy="2225040"/>
            </p:xfrm>
            <a:graphic>
              <a:graphicData uri="http://schemas.openxmlformats.org/drawingml/2006/table">
                <a:tbl>
                  <a:tblPr firstRow="1" bandRow="1">
                    <a:tableStyleId>{5940675A-B579-460E-94D1-54222C63F5DA}</a:tableStyleId>
                  </a:tblPr>
                  <a:tblGrid>
                    <a:gridCol w="343027">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𝑥</m:t>
                                </m:r>
                              </m:oMath>
                            </m:oMathPara>
                          </a14:m>
                          <a:endParaRPr lang="en-GB" sz="1600" dirty="0"/>
                        </a:p>
                      </a:txBody>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m:t>
                                </m:r>
                                <m:r>
                                  <a:rPr lang="en-GB" sz="1600" b="0" i="1" smtClean="0">
                                    <a:latin typeface="Cambria Math" panose="02040503050406030204" pitchFamily="18" charset="0"/>
                                  </a:rPr>
                                  <m:t>(</m:t>
                                </m:r>
                                <m:r>
                                  <a:rPr lang="en-GB" sz="1600" b="0" i="1" smtClean="0">
                                    <a:latin typeface="Cambria Math" panose="02040503050406030204" pitchFamily="18" charset="0"/>
                                  </a:rPr>
                                  <m:t>𝑋</m:t>
                                </m:r>
                                <m:r>
                                  <a:rPr lang="en-GB" sz="1600" b="0" i="1" smtClean="0">
                                    <a:latin typeface="Cambria Math" panose="02040503050406030204" pitchFamily="18" charset="0"/>
                                  </a:rPr>
                                  <m:t>≤</m:t>
                                </m:r>
                                <m:r>
                                  <a:rPr lang="en-GB" sz="1600" b="0" i="1" smtClean="0">
                                    <a:latin typeface="Cambria Math" panose="02040503050406030204" pitchFamily="18" charset="0"/>
                                  </a:rPr>
                                  <m:t>𝑥</m:t>
                                </m:r>
                                <m:r>
                                  <a:rPr lang="en-GB" sz="1600" b="0" i="1" smtClean="0">
                                    <a:latin typeface="Cambria Math" panose="02040503050406030204" pitchFamily="18" charset="0"/>
                                  </a:rPr>
                                  <m:t>)</m:t>
                                </m:r>
                              </m:oMath>
                            </m:oMathPara>
                          </a14:m>
                          <a:endParaRPr lang="en-GB" sz="1600" dirty="0"/>
                        </a:p>
                      </a:txBody>
                      <a:tcPr/>
                    </a:tc>
                    <a:extLst>
                      <a:ext uri="{0D108BD9-81ED-4DB2-BD59-A6C34878D82A}">
                        <a16:rowId xmlns:a16="http://schemas.microsoft.com/office/drawing/2014/main" val="10000"/>
                      </a:ext>
                    </a:extLst>
                  </a:tr>
                  <a:tr h="370840">
                    <a:tc>
                      <a:txBody>
                        <a:bodyPr/>
                        <a:lstStyle/>
                        <a:p>
                          <a:r>
                            <a:rPr lang="en-GB" sz="1600" dirty="0"/>
                            <a:t>0</a:t>
                          </a:r>
                        </a:p>
                      </a:txBody>
                      <a:tcPr/>
                    </a:tc>
                    <a:tc>
                      <a:txBody>
                        <a:bodyPr/>
                        <a:lstStyle/>
                        <a:p>
                          <a:r>
                            <a:rPr lang="en-GB" sz="1600" dirty="0"/>
                            <a:t>0.0312</a:t>
                          </a:r>
                        </a:p>
                      </a:txBody>
                      <a:tcPr/>
                    </a:tc>
                    <a:extLst>
                      <a:ext uri="{0D108BD9-81ED-4DB2-BD59-A6C34878D82A}">
                        <a16:rowId xmlns:a16="http://schemas.microsoft.com/office/drawing/2014/main" val="10001"/>
                      </a:ext>
                    </a:extLst>
                  </a:tr>
                  <a:tr h="370840">
                    <a:tc>
                      <a:txBody>
                        <a:bodyPr/>
                        <a:lstStyle/>
                        <a:p>
                          <a:r>
                            <a:rPr lang="en-GB" sz="1600" dirty="0"/>
                            <a:t>1</a:t>
                          </a:r>
                        </a:p>
                      </a:txBody>
                      <a:tcPr/>
                    </a:tc>
                    <a:tc>
                      <a:txBody>
                        <a:bodyPr/>
                        <a:lstStyle/>
                        <a:p>
                          <a:r>
                            <a:rPr lang="en-GB" sz="1600" dirty="0"/>
                            <a:t>0.1875</a:t>
                          </a:r>
                        </a:p>
                      </a:txBody>
                      <a:tcPr/>
                    </a:tc>
                    <a:extLst>
                      <a:ext uri="{0D108BD9-81ED-4DB2-BD59-A6C34878D82A}">
                        <a16:rowId xmlns:a16="http://schemas.microsoft.com/office/drawing/2014/main" val="10002"/>
                      </a:ext>
                    </a:extLst>
                  </a:tr>
                  <a:tr h="370840">
                    <a:tc>
                      <a:txBody>
                        <a:bodyPr/>
                        <a:lstStyle/>
                        <a:p>
                          <a:r>
                            <a:rPr lang="en-GB" sz="1600" dirty="0"/>
                            <a:t>2</a:t>
                          </a:r>
                        </a:p>
                      </a:txBody>
                      <a:tcPr/>
                    </a:tc>
                    <a:tc>
                      <a:txBody>
                        <a:bodyPr/>
                        <a:lstStyle/>
                        <a:p>
                          <a:r>
                            <a:rPr lang="en-GB" sz="1600" dirty="0"/>
                            <a:t>0.5000</a:t>
                          </a:r>
                        </a:p>
                      </a:txBody>
                      <a:tcPr/>
                    </a:tc>
                    <a:extLst>
                      <a:ext uri="{0D108BD9-81ED-4DB2-BD59-A6C34878D82A}">
                        <a16:rowId xmlns:a16="http://schemas.microsoft.com/office/drawing/2014/main" val="10003"/>
                      </a:ext>
                    </a:extLst>
                  </a:tr>
                  <a:tr h="370840">
                    <a:tc>
                      <a:txBody>
                        <a:bodyPr/>
                        <a:lstStyle/>
                        <a:p>
                          <a:r>
                            <a:rPr lang="en-GB" sz="1600" dirty="0"/>
                            <a:t>3</a:t>
                          </a:r>
                        </a:p>
                      </a:txBody>
                      <a:tcPr/>
                    </a:tc>
                    <a:tc>
                      <a:txBody>
                        <a:bodyPr/>
                        <a:lstStyle/>
                        <a:p>
                          <a:r>
                            <a:rPr lang="en-GB" sz="1600" dirty="0"/>
                            <a:t>0.8125</a:t>
                          </a:r>
                        </a:p>
                      </a:txBody>
                      <a:tcPr/>
                    </a:tc>
                    <a:extLst>
                      <a:ext uri="{0D108BD9-81ED-4DB2-BD59-A6C34878D82A}">
                        <a16:rowId xmlns:a16="http://schemas.microsoft.com/office/drawing/2014/main" val="10004"/>
                      </a:ext>
                    </a:extLst>
                  </a:tr>
                  <a:tr h="370840">
                    <a:tc>
                      <a:txBody>
                        <a:bodyPr/>
                        <a:lstStyle/>
                        <a:p>
                          <a:r>
                            <a:rPr lang="en-GB" sz="1600" dirty="0"/>
                            <a:t>4</a:t>
                          </a:r>
                        </a:p>
                      </a:txBody>
                      <a:tcPr/>
                    </a:tc>
                    <a:tc>
                      <a:txBody>
                        <a:bodyPr/>
                        <a:lstStyle/>
                        <a:p>
                          <a:r>
                            <a:rPr lang="en-GB" sz="1600" dirty="0"/>
                            <a:t>0.9688</a:t>
                          </a:r>
                        </a:p>
                      </a:txBody>
                      <a:tcPr/>
                    </a:tc>
                    <a:extLst>
                      <a:ext uri="{0D108BD9-81ED-4DB2-BD59-A6C34878D82A}">
                        <a16:rowId xmlns:a16="http://schemas.microsoft.com/office/drawing/2014/main" val="10005"/>
                      </a:ext>
                    </a:extLst>
                  </a:tr>
                </a:tbl>
              </a:graphicData>
            </a:graphic>
          </p:graphicFrame>
        </mc:Choice>
        <mc:Fallback xmlns="">
          <p:graphicFrame>
            <p:nvGraphicFramePr>
              <p:cNvPr id="6" name="Table 5"/>
              <p:cNvGraphicFramePr>
                <a:graphicFrameLocks noGrp="1"/>
              </p:cNvGraphicFramePr>
              <p:nvPr>
                <p:extLst/>
              </p:nvPr>
            </p:nvGraphicFramePr>
            <p:xfrm>
              <a:off x="632797" y="3429000"/>
              <a:ext cx="1878859" cy="2225040"/>
            </p:xfrm>
            <a:graphic>
              <a:graphicData uri="http://schemas.openxmlformats.org/drawingml/2006/table">
                <a:tbl>
                  <a:tblPr firstRow="1" bandRow="1">
                    <a:tableStyleId>{5940675A-B579-460E-94D1-54222C63F5DA}</a:tableStyleId>
                  </a:tblPr>
                  <a:tblGrid>
                    <a:gridCol w="343027"/>
                    <a:gridCol w="1535832"/>
                  </a:tblGrid>
                  <a:tr h="370840">
                    <a:tc>
                      <a:txBody>
                        <a:bodyPr/>
                        <a:lstStyle/>
                        <a:p>
                          <a:endParaRPr lang="en-US"/>
                        </a:p>
                      </a:txBody>
                      <a:tcPr>
                        <a:blipFill rotWithShape="0">
                          <a:blip r:embed="rId3"/>
                          <a:stretch>
                            <a:fillRect l="-1754" t="-1639" r="-447368" b="-511475"/>
                          </a:stretch>
                        </a:blipFill>
                      </a:tcPr>
                    </a:tc>
                    <a:tc>
                      <a:txBody>
                        <a:bodyPr/>
                        <a:lstStyle/>
                        <a:p>
                          <a:endParaRPr lang="en-US"/>
                        </a:p>
                      </a:txBody>
                      <a:tcPr>
                        <a:blipFill rotWithShape="0">
                          <a:blip r:embed="rId3"/>
                          <a:stretch>
                            <a:fillRect l="-22925" t="-1639" r="-791" b="-511475"/>
                          </a:stretch>
                        </a:blipFill>
                      </a:tcPr>
                    </a:tc>
                  </a:tr>
                  <a:tr h="370840">
                    <a:tc>
                      <a:txBody>
                        <a:bodyPr/>
                        <a:lstStyle/>
                        <a:p>
                          <a:r>
                            <a:rPr lang="en-GB" sz="1600" dirty="0" smtClean="0"/>
                            <a:t>0</a:t>
                          </a:r>
                          <a:endParaRPr lang="en-GB" sz="1600" dirty="0"/>
                        </a:p>
                      </a:txBody>
                      <a:tcPr/>
                    </a:tc>
                    <a:tc>
                      <a:txBody>
                        <a:bodyPr/>
                        <a:lstStyle/>
                        <a:p>
                          <a:r>
                            <a:rPr lang="en-GB" sz="1600" dirty="0" smtClean="0"/>
                            <a:t>0.0312</a:t>
                          </a:r>
                          <a:endParaRPr lang="en-GB" sz="1600" dirty="0"/>
                        </a:p>
                      </a:txBody>
                      <a:tcPr/>
                    </a:tc>
                  </a:tr>
                  <a:tr h="370840">
                    <a:tc>
                      <a:txBody>
                        <a:bodyPr/>
                        <a:lstStyle/>
                        <a:p>
                          <a:r>
                            <a:rPr lang="en-GB" sz="1600" dirty="0" smtClean="0"/>
                            <a:t>1</a:t>
                          </a:r>
                          <a:endParaRPr lang="en-GB" sz="1600" dirty="0"/>
                        </a:p>
                      </a:txBody>
                      <a:tcPr/>
                    </a:tc>
                    <a:tc>
                      <a:txBody>
                        <a:bodyPr/>
                        <a:lstStyle/>
                        <a:p>
                          <a:r>
                            <a:rPr lang="en-GB" sz="1600" dirty="0" smtClean="0"/>
                            <a:t>0.1875</a:t>
                          </a:r>
                          <a:endParaRPr lang="en-GB" sz="1600" dirty="0"/>
                        </a:p>
                      </a:txBody>
                      <a:tcPr/>
                    </a:tc>
                  </a:tr>
                  <a:tr h="370840">
                    <a:tc>
                      <a:txBody>
                        <a:bodyPr/>
                        <a:lstStyle/>
                        <a:p>
                          <a:r>
                            <a:rPr lang="en-GB" sz="1600" dirty="0" smtClean="0"/>
                            <a:t>2</a:t>
                          </a:r>
                          <a:endParaRPr lang="en-GB" sz="1600" dirty="0"/>
                        </a:p>
                      </a:txBody>
                      <a:tcPr/>
                    </a:tc>
                    <a:tc>
                      <a:txBody>
                        <a:bodyPr/>
                        <a:lstStyle/>
                        <a:p>
                          <a:r>
                            <a:rPr lang="en-GB" sz="1600" dirty="0" smtClean="0"/>
                            <a:t>0.5000</a:t>
                          </a:r>
                          <a:endParaRPr lang="en-GB" sz="1600" dirty="0"/>
                        </a:p>
                      </a:txBody>
                      <a:tcPr/>
                    </a:tc>
                  </a:tr>
                  <a:tr h="370840">
                    <a:tc>
                      <a:txBody>
                        <a:bodyPr/>
                        <a:lstStyle/>
                        <a:p>
                          <a:r>
                            <a:rPr lang="en-GB" sz="1600" dirty="0" smtClean="0"/>
                            <a:t>3</a:t>
                          </a:r>
                          <a:endParaRPr lang="en-GB" sz="1600" dirty="0"/>
                        </a:p>
                      </a:txBody>
                      <a:tcPr/>
                    </a:tc>
                    <a:tc>
                      <a:txBody>
                        <a:bodyPr/>
                        <a:lstStyle/>
                        <a:p>
                          <a:r>
                            <a:rPr lang="en-GB" sz="1600" dirty="0" smtClean="0"/>
                            <a:t>0.8125</a:t>
                          </a:r>
                          <a:endParaRPr lang="en-GB" sz="1600" dirty="0"/>
                        </a:p>
                      </a:txBody>
                      <a:tcPr/>
                    </a:tc>
                  </a:tr>
                  <a:tr h="370840">
                    <a:tc>
                      <a:txBody>
                        <a:bodyPr/>
                        <a:lstStyle/>
                        <a:p>
                          <a:r>
                            <a:rPr lang="en-GB" sz="1600" dirty="0" smtClean="0"/>
                            <a:t>4</a:t>
                          </a:r>
                          <a:endParaRPr lang="en-GB" sz="1600" dirty="0"/>
                        </a:p>
                      </a:txBody>
                      <a:tcPr/>
                    </a:tc>
                    <a:tc>
                      <a:txBody>
                        <a:bodyPr/>
                        <a:lstStyle/>
                        <a:p>
                          <a:r>
                            <a:rPr lang="en-GB" sz="1600" dirty="0" smtClean="0"/>
                            <a:t>0.9688</a:t>
                          </a:r>
                          <a:endParaRPr lang="en-GB" sz="1600" dirty="0"/>
                        </a:p>
                      </a:txBody>
                      <a:tcPr/>
                    </a:tc>
                  </a:tr>
                </a:tbl>
              </a:graphicData>
            </a:graphic>
          </p:graphicFrame>
        </mc:Fallback>
      </mc:AlternateContent>
      <p:sp>
        <p:nvSpPr>
          <p:cNvPr id="7" name="TextBox 6"/>
          <p:cNvSpPr txBox="1"/>
          <p:nvPr/>
        </p:nvSpPr>
        <p:spPr>
          <a:xfrm>
            <a:off x="539552" y="1772816"/>
            <a:ext cx="2160240"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Coin thrown 5 times. Trying to establish if biased towards heads.</a:t>
            </a:r>
          </a:p>
        </p:txBody>
      </p:sp>
      <mc:AlternateContent xmlns:mc="http://schemas.openxmlformats.org/markup-compatibility/2006" xmlns:a14="http://schemas.microsoft.com/office/drawing/2010/main">
        <mc:Choice Requires="a14">
          <p:sp>
            <p:nvSpPr>
              <p:cNvPr id="8" name="TextBox 7"/>
              <p:cNvSpPr txBox="1"/>
              <p:nvPr/>
            </p:nvSpPr>
            <p:spPr>
              <a:xfrm>
                <a:off x="560789" y="5877272"/>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≥5</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560789" y="5877272"/>
                <a:ext cx="2016224" cy="646331"/>
              </a:xfrm>
              <a:prstGeom prst="rect">
                <a:avLst/>
              </a:prstGeom>
              <a:blipFill rotWithShape="0">
                <a:blip r:embed="rId4" cstate="print"/>
                <a:stretch>
                  <a:fillRect l="-2719"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3005733" y="3342477"/>
              <a:ext cx="1878859" cy="2438400"/>
            </p:xfrm>
            <a:graphic>
              <a:graphicData uri="http://schemas.openxmlformats.org/drawingml/2006/table">
                <a:tbl>
                  <a:tblPr firstRow="1" bandRow="1">
                    <a:tableStyleId>{5940675A-B579-460E-94D1-54222C63F5DA}</a:tableStyleId>
                  </a:tblPr>
                  <a:tblGrid>
                    <a:gridCol w="343027">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0.0010</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0.0107</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0.0547</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7</a:t>
                          </a:r>
                        </a:p>
                      </a:txBody>
                      <a:tcPr/>
                    </a:tc>
                    <a:tc>
                      <a:txBody>
                        <a:bodyPr/>
                        <a:lstStyle/>
                        <a:p>
                          <a:r>
                            <a:rPr lang="en-GB" sz="1400" dirty="0"/>
                            <a:t>0.9453</a:t>
                          </a:r>
                        </a:p>
                      </a:txBody>
                      <a:tcPr/>
                    </a:tc>
                    <a:extLst>
                      <a:ext uri="{0D108BD9-81ED-4DB2-BD59-A6C34878D82A}">
                        <a16:rowId xmlns:a16="http://schemas.microsoft.com/office/drawing/2014/main" val="10005"/>
                      </a:ext>
                    </a:extLst>
                  </a:tr>
                  <a:tr h="129931">
                    <a:tc>
                      <a:txBody>
                        <a:bodyPr/>
                        <a:lstStyle/>
                        <a:p>
                          <a:r>
                            <a:rPr lang="en-GB" sz="1400" dirty="0"/>
                            <a:t>8</a:t>
                          </a:r>
                        </a:p>
                      </a:txBody>
                      <a:tcPr/>
                    </a:tc>
                    <a:tc>
                      <a:txBody>
                        <a:bodyPr/>
                        <a:lstStyle/>
                        <a:p>
                          <a:r>
                            <a:rPr lang="en-GB" sz="1400" dirty="0"/>
                            <a:t>0.9893</a:t>
                          </a:r>
                        </a:p>
                      </a:txBody>
                      <a:tcPr/>
                    </a:tc>
                    <a:extLst>
                      <a:ext uri="{0D108BD9-81ED-4DB2-BD59-A6C34878D82A}">
                        <a16:rowId xmlns:a16="http://schemas.microsoft.com/office/drawing/2014/main" val="10006"/>
                      </a:ext>
                    </a:extLst>
                  </a:tr>
                  <a:tr h="0">
                    <a:tc>
                      <a:txBody>
                        <a:bodyPr/>
                        <a:lstStyle/>
                        <a:p>
                          <a:r>
                            <a:rPr lang="en-GB" sz="1400" dirty="0"/>
                            <a:t>9</a:t>
                          </a:r>
                        </a:p>
                      </a:txBody>
                      <a:tcPr/>
                    </a:tc>
                    <a:tc>
                      <a:txBody>
                        <a:bodyPr/>
                        <a:lstStyle/>
                        <a:p>
                          <a:r>
                            <a:rPr lang="en-GB" sz="1400" dirty="0"/>
                            <a:t>0.9990</a:t>
                          </a:r>
                        </a:p>
                      </a:txBody>
                      <a:tcPr/>
                    </a:tc>
                    <a:extLst>
                      <a:ext uri="{0D108BD9-81ED-4DB2-BD59-A6C34878D82A}">
                        <a16:rowId xmlns:a16="http://schemas.microsoft.com/office/drawing/2014/main" val="10007"/>
                      </a:ext>
                    </a:extLst>
                  </a:tr>
                </a:tbl>
              </a:graphicData>
            </a:graphic>
          </p:graphicFrame>
        </mc:Choice>
        <mc:Fallback xmlns="">
          <p:graphicFrame>
            <p:nvGraphicFramePr>
              <p:cNvPr id="9" name="Table 8"/>
              <p:cNvGraphicFramePr>
                <a:graphicFrameLocks noGrp="1"/>
              </p:cNvGraphicFramePr>
              <p:nvPr>
                <p:extLst/>
              </p:nvPr>
            </p:nvGraphicFramePr>
            <p:xfrm>
              <a:off x="3005733" y="3342477"/>
              <a:ext cx="1878859" cy="2499360"/>
            </p:xfrm>
            <a:graphic>
              <a:graphicData uri="http://schemas.openxmlformats.org/drawingml/2006/table">
                <a:tbl>
                  <a:tblPr firstRow="1" bandRow="1">
                    <a:tableStyleId>{5940675A-B579-460E-94D1-54222C63F5DA}</a:tableStyleId>
                  </a:tblPr>
                  <a:tblGrid>
                    <a:gridCol w="343027"/>
                    <a:gridCol w="1535832"/>
                  </a:tblGrid>
                  <a:tr h="304800">
                    <a:tc>
                      <a:txBody>
                        <a:bodyPr/>
                        <a:lstStyle/>
                        <a:p>
                          <a:endParaRPr lang="en-US"/>
                        </a:p>
                      </a:txBody>
                      <a:tcPr>
                        <a:blipFill rotWithShape="0">
                          <a:blip r:embed="rId5"/>
                          <a:stretch>
                            <a:fillRect l="-1786" t="-2000" r="-455357" b="-722000"/>
                          </a:stretch>
                        </a:blipFill>
                      </a:tcPr>
                    </a:tc>
                    <a:tc>
                      <a:txBody>
                        <a:bodyPr/>
                        <a:lstStyle/>
                        <a:p>
                          <a:endParaRPr lang="en-US"/>
                        </a:p>
                      </a:txBody>
                      <a:tcPr>
                        <a:blipFill rotWithShape="0">
                          <a:blip r:embed="rId5"/>
                          <a:stretch>
                            <a:fillRect l="-22530" t="-2000" r="-791" b="-722000"/>
                          </a:stretch>
                        </a:blipFill>
                      </a:tcPr>
                    </a:tc>
                  </a:tr>
                  <a:tr h="304800">
                    <a:tc>
                      <a:txBody>
                        <a:bodyPr/>
                        <a:lstStyle/>
                        <a:p>
                          <a:r>
                            <a:rPr lang="en-GB" sz="1400" dirty="0" smtClean="0"/>
                            <a:t>0</a:t>
                          </a:r>
                          <a:endParaRPr lang="en-GB" sz="1400" dirty="0"/>
                        </a:p>
                      </a:txBody>
                      <a:tcPr/>
                    </a:tc>
                    <a:tc>
                      <a:txBody>
                        <a:bodyPr/>
                        <a:lstStyle/>
                        <a:p>
                          <a:r>
                            <a:rPr lang="en-GB" sz="1400" dirty="0" smtClean="0"/>
                            <a:t>0.0010</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0.0107</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0.0547</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0.9453</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0.9893</a:t>
                          </a:r>
                          <a:endParaRPr lang="en-GB" sz="1400" dirty="0"/>
                        </a:p>
                      </a:txBody>
                      <a:tcPr/>
                    </a:tc>
                  </a:tr>
                  <a:tr h="304800">
                    <a:tc>
                      <a:txBody>
                        <a:bodyPr/>
                        <a:lstStyle/>
                        <a:p>
                          <a:r>
                            <a:rPr lang="en-GB" sz="1400" dirty="0" smtClean="0"/>
                            <a:t>9</a:t>
                          </a:r>
                          <a:endParaRPr lang="en-GB" sz="1400" dirty="0"/>
                        </a:p>
                      </a:txBody>
                      <a:tcPr/>
                    </a:tc>
                    <a:tc>
                      <a:txBody>
                        <a:bodyPr/>
                        <a:lstStyle/>
                        <a:p>
                          <a:r>
                            <a:rPr lang="en-GB" sz="1400" dirty="0" smtClean="0"/>
                            <a:t>0.9990</a:t>
                          </a:r>
                          <a:endParaRPr lang="en-GB" sz="1400" dirty="0"/>
                        </a:p>
                      </a:txBody>
                      <a:tcPr/>
                    </a:tc>
                  </a:tr>
                </a:tbl>
              </a:graphicData>
            </a:graphic>
          </p:graphicFrame>
        </mc:Fallback>
      </mc:AlternateContent>
      <p:sp>
        <p:nvSpPr>
          <p:cNvPr id="10" name="TextBox 9"/>
          <p:cNvSpPr txBox="1"/>
          <p:nvPr/>
        </p:nvSpPr>
        <p:spPr>
          <a:xfrm>
            <a:off x="2915816" y="1772816"/>
            <a:ext cx="2160240"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Coin thrown 10 times. Trying to establish if biased towards heads.</a:t>
            </a:r>
          </a:p>
        </p:txBody>
      </p:sp>
      <mc:AlternateContent xmlns:mc="http://schemas.openxmlformats.org/markup-compatibility/2006" xmlns:a14="http://schemas.microsoft.com/office/drawing/2010/main">
        <mc:Choice Requires="a14">
          <p:sp>
            <p:nvSpPr>
              <p:cNvPr id="11" name="TextBox 10"/>
              <p:cNvSpPr txBox="1"/>
              <p:nvPr/>
            </p:nvSpPr>
            <p:spPr>
              <a:xfrm>
                <a:off x="2987824" y="5895961"/>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≥9</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2987824" y="5895961"/>
                <a:ext cx="2016224" cy="646331"/>
              </a:xfrm>
              <a:prstGeom prst="rect">
                <a:avLst/>
              </a:prstGeom>
              <a:blipFill rotWithShape="0">
                <a:blip r:embed="rId6" cstate="print"/>
                <a:stretch>
                  <a:fillRect l="-2417"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8162" y="3069381"/>
                <a:ext cx="21814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=5</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478162" y="3069381"/>
                <a:ext cx="2181477" cy="369332"/>
              </a:xfrm>
              <a:prstGeom prst="rect">
                <a:avLst/>
              </a:prstGeom>
              <a:blipFill rotWithShape="0">
                <a:blip r:embed="rId7" cstate="print"/>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854425" y="2973145"/>
                <a:ext cx="21814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=10</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2854425" y="2973145"/>
                <a:ext cx="2181477" cy="369332"/>
              </a:xfrm>
              <a:prstGeom prst="rect">
                <a:avLst/>
              </a:prstGeom>
              <a:blipFill rotWithShape="0">
                <a:blip r:embed="rId8" cstate="print"/>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nvGraphicFramePr>
            <p:xfrm>
              <a:off x="5526013" y="3323685"/>
              <a:ext cx="1878859" cy="2438400"/>
            </p:xfrm>
            <a:graphic>
              <a:graphicData uri="http://schemas.openxmlformats.org/drawingml/2006/table">
                <a:tbl>
                  <a:tblPr firstRow="1" bandRow="1">
                    <a:tableStyleId>{5940675A-B579-460E-94D1-54222C63F5DA}</a:tableStyleId>
                  </a:tblPr>
                  <a:tblGrid>
                    <a:gridCol w="343027">
                      <a:extLst>
                        <a:ext uri="{9D8B030D-6E8A-4147-A177-3AD203B41FA5}">
                          <a16:colId xmlns:a16="http://schemas.microsoft.com/office/drawing/2014/main" val="20000"/>
                        </a:ext>
                      </a:extLst>
                    </a:gridCol>
                    <a:gridCol w="1535832">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0.0010</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0.0107</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0.0547</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7</a:t>
                          </a:r>
                        </a:p>
                      </a:txBody>
                      <a:tcPr/>
                    </a:tc>
                    <a:tc>
                      <a:txBody>
                        <a:bodyPr/>
                        <a:lstStyle/>
                        <a:p>
                          <a:r>
                            <a:rPr lang="en-GB" sz="1400" dirty="0"/>
                            <a:t>0.9453</a:t>
                          </a:r>
                        </a:p>
                      </a:txBody>
                      <a:tcPr/>
                    </a:tc>
                    <a:extLst>
                      <a:ext uri="{0D108BD9-81ED-4DB2-BD59-A6C34878D82A}">
                        <a16:rowId xmlns:a16="http://schemas.microsoft.com/office/drawing/2014/main" val="10005"/>
                      </a:ext>
                    </a:extLst>
                  </a:tr>
                  <a:tr h="129931">
                    <a:tc>
                      <a:txBody>
                        <a:bodyPr/>
                        <a:lstStyle/>
                        <a:p>
                          <a:r>
                            <a:rPr lang="en-GB" sz="1400" dirty="0"/>
                            <a:t>8</a:t>
                          </a:r>
                        </a:p>
                      </a:txBody>
                      <a:tcPr/>
                    </a:tc>
                    <a:tc>
                      <a:txBody>
                        <a:bodyPr/>
                        <a:lstStyle/>
                        <a:p>
                          <a:r>
                            <a:rPr lang="en-GB" sz="1400" dirty="0"/>
                            <a:t>0.9893</a:t>
                          </a:r>
                        </a:p>
                      </a:txBody>
                      <a:tcPr/>
                    </a:tc>
                    <a:extLst>
                      <a:ext uri="{0D108BD9-81ED-4DB2-BD59-A6C34878D82A}">
                        <a16:rowId xmlns:a16="http://schemas.microsoft.com/office/drawing/2014/main" val="10006"/>
                      </a:ext>
                    </a:extLst>
                  </a:tr>
                  <a:tr h="0">
                    <a:tc>
                      <a:txBody>
                        <a:bodyPr/>
                        <a:lstStyle/>
                        <a:p>
                          <a:r>
                            <a:rPr lang="en-GB" sz="1400" dirty="0"/>
                            <a:t>9</a:t>
                          </a:r>
                        </a:p>
                      </a:txBody>
                      <a:tcPr/>
                    </a:tc>
                    <a:tc>
                      <a:txBody>
                        <a:bodyPr/>
                        <a:lstStyle/>
                        <a:p>
                          <a:r>
                            <a:rPr lang="en-GB" sz="1400" dirty="0"/>
                            <a:t>0.9990</a:t>
                          </a:r>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nvPr>
            </p:nvGraphicFramePr>
            <p:xfrm>
              <a:off x="5526013" y="3323685"/>
              <a:ext cx="1878859" cy="2499360"/>
            </p:xfrm>
            <a:graphic>
              <a:graphicData uri="http://schemas.openxmlformats.org/drawingml/2006/table">
                <a:tbl>
                  <a:tblPr firstRow="1" bandRow="1">
                    <a:tableStyleId>{5940675A-B579-460E-94D1-54222C63F5DA}</a:tableStyleId>
                  </a:tblPr>
                  <a:tblGrid>
                    <a:gridCol w="343027"/>
                    <a:gridCol w="1535832"/>
                  </a:tblGrid>
                  <a:tr h="304800">
                    <a:tc>
                      <a:txBody>
                        <a:bodyPr/>
                        <a:lstStyle/>
                        <a:p>
                          <a:endParaRPr lang="en-US"/>
                        </a:p>
                      </a:txBody>
                      <a:tcPr>
                        <a:blipFill rotWithShape="0">
                          <a:blip r:embed="rId9"/>
                          <a:stretch>
                            <a:fillRect l="-1786" t="-2000" r="-455357" b="-722000"/>
                          </a:stretch>
                        </a:blipFill>
                      </a:tcPr>
                    </a:tc>
                    <a:tc>
                      <a:txBody>
                        <a:bodyPr/>
                        <a:lstStyle/>
                        <a:p>
                          <a:endParaRPr lang="en-US"/>
                        </a:p>
                      </a:txBody>
                      <a:tcPr>
                        <a:blipFill rotWithShape="0">
                          <a:blip r:embed="rId9"/>
                          <a:stretch>
                            <a:fillRect l="-22530" t="-2000" r="-791" b="-722000"/>
                          </a:stretch>
                        </a:blipFill>
                      </a:tcPr>
                    </a:tc>
                  </a:tr>
                  <a:tr h="304800">
                    <a:tc>
                      <a:txBody>
                        <a:bodyPr/>
                        <a:lstStyle/>
                        <a:p>
                          <a:r>
                            <a:rPr lang="en-GB" sz="1400" dirty="0" smtClean="0"/>
                            <a:t>0</a:t>
                          </a:r>
                          <a:endParaRPr lang="en-GB" sz="1400" dirty="0"/>
                        </a:p>
                      </a:txBody>
                      <a:tcPr/>
                    </a:tc>
                    <a:tc>
                      <a:txBody>
                        <a:bodyPr/>
                        <a:lstStyle/>
                        <a:p>
                          <a:r>
                            <a:rPr lang="en-GB" sz="1400" dirty="0" smtClean="0"/>
                            <a:t>0.0010</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0.0107</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0.0547</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0.9453</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0.9893</a:t>
                          </a:r>
                          <a:endParaRPr lang="en-GB" sz="1400" dirty="0"/>
                        </a:p>
                      </a:txBody>
                      <a:tcPr/>
                    </a:tc>
                  </a:tr>
                  <a:tr h="304800">
                    <a:tc>
                      <a:txBody>
                        <a:bodyPr/>
                        <a:lstStyle/>
                        <a:p>
                          <a:r>
                            <a:rPr lang="en-GB" sz="1400" dirty="0" smtClean="0"/>
                            <a:t>9</a:t>
                          </a:r>
                          <a:endParaRPr lang="en-GB" sz="1400" dirty="0"/>
                        </a:p>
                      </a:txBody>
                      <a:tcPr/>
                    </a:tc>
                    <a:tc>
                      <a:txBody>
                        <a:bodyPr/>
                        <a:lstStyle/>
                        <a:p>
                          <a:r>
                            <a:rPr lang="en-GB" sz="1400" dirty="0" smtClean="0"/>
                            <a:t>0.9990</a:t>
                          </a:r>
                          <a:endParaRPr lang="en-GB" sz="1400" dirty="0"/>
                        </a:p>
                      </a:txBody>
                      <a:tcPr/>
                    </a:tc>
                  </a:tr>
                </a:tbl>
              </a:graphicData>
            </a:graphic>
          </p:graphicFrame>
        </mc:Fallback>
      </mc:AlternateContent>
      <p:sp>
        <p:nvSpPr>
          <p:cNvPr id="15" name="TextBox 14"/>
          <p:cNvSpPr txBox="1"/>
          <p:nvPr/>
        </p:nvSpPr>
        <p:spPr>
          <a:xfrm>
            <a:off x="5436096" y="1754024"/>
            <a:ext cx="2160240"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Coin thrown 10 times. Trying to establish if biased towards tails.</a:t>
            </a:r>
          </a:p>
        </p:txBody>
      </p:sp>
      <mc:AlternateContent xmlns:mc="http://schemas.openxmlformats.org/markup-compatibility/2006" xmlns:a14="http://schemas.microsoft.com/office/drawing/2010/main">
        <mc:Choice Requires="a14">
          <p:sp>
            <p:nvSpPr>
              <p:cNvPr id="16" name="TextBox 15"/>
              <p:cNvSpPr txBox="1"/>
              <p:nvPr/>
            </p:nvSpPr>
            <p:spPr>
              <a:xfrm>
                <a:off x="5508104" y="5877169"/>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≤1</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5508104" y="5877169"/>
                <a:ext cx="2016224" cy="646331"/>
              </a:xfrm>
              <a:prstGeom prst="rect">
                <a:avLst/>
              </a:prstGeom>
              <a:blipFill rotWithShape="0">
                <a:blip r:embed="rId10" cstate="print"/>
                <a:stretch>
                  <a:fillRect l="-2727"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374705" y="2954353"/>
                <a:ext cx="21814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=0.5, </m:t>
                      </m:r>
                      <m:r>
                        <a:rPr lang="en-GB" b="0" i="1" smtClean="0">
                          <a:latin typeface="Cambria Math" panose="02040503050406030204" pitchFamily="18" charset="0"/>
                        </a:rPr>
                        <m:t>𝑛</m:t>
                      </m:r>
                      <m:r>
                        <a:rPr lang="en-GB" b="0" i="1" smtClean="0">
                          <a:latin typeface="Cambria Math" panose="02040503050406030204" pitchFamily="18" charset="0"/>
                        </a:rPr>
                        <m:t>=10</m:t>
                      </m:r>
                    </m:oMath>
                  </m:oMathPara>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5374705" y="2954353"/>
                <a:ext cx="2181477" cy="369332"/>
              </a:xfrm>
              <a:prstGeom prst="rect">
                <a:avLst/>
              </a:prstGeom>
              <a:blipFill rotWithShape="0">
                <a:blip r:embed="rId11" cstate="print"/>
                <a:stretch>
                  <a:fillRect b="-6667"/>
                </a:stretch>
              </a:blipFill>
            </p:spPr>
            <p:txBody>
              <a:bodyPr/>
              <a:lstStyle/>
              <a:p>
                <a:r>
                  <a:rPr lang="en-GB">
                    <a:noFill/>
                  </a:rPr>
                  <a:t> </a:t>
                </a:r>
              </a:p>
            </p:txBody>
          </p:sp>
        </mc:Fallback>
      </mc:AlternateContent>
      <p:sp>
        <p:nvSpPr>
          <p:cNvPr id="19" name="Rectangle 18"/>
          <p:cNvSpPr/>
          <p:nvPr/>
        </p:nvSpPr>
        <p:spPr>
          <a:xfrm>
            <a:off x="674803" y="6200334"/>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0" name="Rectangle 19"/>
          <p:cNvSpPr/>
          <p:nvPr/>
        </p:nvSpPr>
        <p:spPr>
          <a:xfrm>
            <a:off x="3081069" y="6200334"/>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1" name="Rectangle 20"/>
          <p:cNvSpPr/>
          <p:nvPr/>
        </p:nvSpPr>
        <p:spPr>
          <a:xfrm>
            <a:off x="5483446" y="6200334"/>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2" name="Slide Number Placeholder 2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282</a:t>
            </a:fld>
            <a:endParaRPr lang="en-GB"/>
          </a:p>
        </p:txBody>
      </p:sp>
    </p:spTree>
    <p:extLst>
      <p:ext uri="{BB962C8B-B14F-4D97-AF65-F5344CB8AC3E}">
        <p14:creationId xmlns:p14="http://schemas.microsoft.com/office/powerpoint/2010/main" val="4323260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 restart="whenNotActive" fill="hold" evtFilter="cancelBubble" nodeType="interactiveSeq">
                <p:stCondLst>
                  <p:cond evt="onClick" delay="0">
                    <p:tgtEl>
                      <p:spTgt spid="21"/>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9" grpId="0" animBg="1"/>
      <p:bldP spid="20" grpId="0" animBg="1"/>
      <p:bldP spid="21"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934075" y="2554424"/>
            <a:ext cx="1247775"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0.252</a:t>
            </a:r>
          </a:p>
        </p:txBody>
      </p:sp>
      <p:sp>
        <p:nvSpPr>
          <p:cNvPr id="17" name="Rectangle 16"/>
          <p:cNvSpPr/>
          <p:nvPr/>
        </p:nvSpPr>
        <p:spPr>
          <a:xfrm>
            <a:off x="7247782" y="2554424"/>
            <a:ext cx="972294"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0.02</a:t>
            </a:r>
          </a:p>
        </p:txBody>
      </p:sp>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Actual Level of Significance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395536" y="908720"/>
                <a:ext cx="8352928" cy="646331"/>
              </a:xfrm>
              <a:prstGeom prst="rect">
                <a:avLst/>
              </a:prstGeom>
              <a:noFill/>
            </p:spPr>
            <p:txBody>
              <a:bodyPr wrap="square" rtlCol="0">
                <a:spAutoFit/>
              </a:bodyPr>
              <a:lstStyle/>
              <a:p>
                <a:r>
                  <a:rPr lang="en-GB" dirty="0"/>
                  <a:t>We have seen a level of significance </a:t>
                </a:r>
                <a14:m>
                  <m:oMath xmlns:m="http://schemas.openxmlformats.org/officeDocument/2006/math">
                    <m:r>
                      <a:rPr lang="en-GB" b="0" i="1" smtClean="0">
                        <a:latin typeface="Cambria Math" panose="02040503050406030204" pitchFamily="18" charset="0"/>
                      </a:rPr>
                      <m:t>𝛼</m:t>
                    </m:r>
                  </m:oMath>
                </a14:m>
                <a:r>
                  <a:rPr lang="en-GB" dirty="0"/>
                  <a:t> that the probability of being a particular value “or more extreme” needs to be below.</a:t>
                </a:r>
              </a:p>
            </p:txBody>
          </p:sp>
        </mc:Choice>
        <mc:Fallback xmlns="">
          <p:sp>
            <p:nvSpPr>
              <p:cNvPr id="5" name="TextBox 4"/>
              <p:cNvSpPr txBox="1">
                <a:spLocks noRot="1" noChangeAspect="1" noMove="1" noResize="1" noEditPoints="1" noAdjustHandles="1" noChangeArrowheads="1" noChangeShapeType="1" noTextEdit="1"/>
              </p:cNvSpPr>
              <p:nvPr/>
            </p:nvSpPr>
            <p:spPr>
              <a:xfrm>
                <a:off x="395536" y="908720"/>
                <a:ext cx="8352928" cy="646331"/>
              </a:xfrm>
              <a:prstGeom prst="rect">
                <a:avLst/>
              </a:prstGeom>
              <a:blipFill rotWithShape="0">
                <a:blip r:embed="rId2" cstate="print"/>
                <a:stretch>
                  <a:fillRect l="-657" t="-4717" b="-14151"/>
                </a:stretch>
              </a:blipFill>
            </p:spPr>
            <p:txBody>
              <a:bodyPr/>
              <a:lstStyle/>
              <a:p>
                <a:r>
                  <a:rPr lang="en-GB">
                    <a:noFill/>
                  </a:rPr>
                  <a:t> </a:t>
                </a:r>
              </a:p>
            </p:txBody>
          </p:sp>
        </mc:Fallback>
      </mc:AlternateContent>
      <p:sp>
        <p:nvSpPr>
          <p:cNvPr id="6" name="Rectangle 5"/>
          <p:cNvSpPr/>
          <p:nvPr/>
        </p:nvSpPr>
        <p:spPr>
          <a:xfrm>
            <a:off x="863479" y="2492896"/>
            <a:ext cx="7416824" cy="50405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6"/>
          <p:cNvSpPr/>
          <p:nvPr/>
        </p:nvSpPr>
        <p:spPr>
          <a:xfrm>
            <a:off x="924792" y="2555875"/>
            <a:ext cx="78161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0.015</a:t>
            </a:r>
          </a:p>
        </p:txBody>
      </p:sp>
      <p:sp>
        <p:nvSpPr>
          <p:cNvPr id="8" name="Rectangle 7"/>
          <p:cNvSpPr/>
          <p:nvPr/>
        </p:nvSpPr>
        <p:spPr>
          <a:xfrm>
            <a:off x="1767716" y="2555875"/>
            <a:ext cx="670684"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0.013</a:t>
            </a:r>
          </a:p>
        </p:txBody>
      </p:sp>
      <p:sp>
        <p:nvSpPr>
          <p:cNvPr id="9" name="Rectangle 8"/>
          <p:cNvSpPr/>
          <p:nvPr/>
        </p:nvSpPr>
        <p:spPr>
          <a:xfrm>
            <a:off x="2518979" y="2554424"/>
            <a:ext cx="982913"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0.3</a:t>
            </a:r>
          </a:p>
        </p:txBody>
      </p:sp>
      <p:cxnSp>
        <p:nvCxnSpPr>
          <p:cNvPr id="11" name="Straight Connector 10"/>
          <p:cNvCxnSpPr/>
          <p:nvPr/>
        </p:nvCxnSpPr>
        <p:spPr>
          <a:xfrm>
            <a:off x="2339752" y="2060848"/>
            <a:ext cx="0" cy="1440160"/>
          </a:xfrm>
          <a:prstGeom prst="line">
            <a:avLst/>
          </a:prstGeom>
          <a:ln>
            <a:prstDash val="dash"/>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706401" y="1748694"/>
                <a:ext cx="13068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=0.025</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1706401" y="1748694"/>
                <a:ext cx="1306840" cy="369332"/>
              </a:xfrm>
              <a:prstGeom prst="rect">
                <a:avLst/>
              </a:prstGeom>
              <a:blipFill rotWithShape="0">
                <a:blip r:embed="rId3" cstate="print"/>
                <a:stretch>
                  <a:fillRect/>
                </a:stretch>
              </a:blipFill>
            </p:spPr>
            <p:txBody>
              <a:bodyPr/>
              <a:lstStyle/>
              <a:p>
                <a:r>
                  <a:rPr lang="en-GB">
                    <a:noFill/>
                  </a:rPr>
                  <a:t> </a:t>
                </a:r>
              </a:p>
            </p:txBody>
          </p:sp>
        </mc:Fallback>
      </mc:AlternateContent>
      <p:sp>
        <p:nvSpPr>
          <p:cNvPr id="13" name="Rectangle 12"/>
          <p:cNvSpPr/>
          <p:nvPr/>
        </p:nvSpPr>
        <p:spPr>
          <a:xfrm>
            <a:off x="3582471" y="2554424"/>
            <a:ext cx="2285673"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0.4</a:t>
            </a:r>
          </a:p>
        </p:txBody>
      </p:sp>
      <p:cxnSp>
        <p:nvCxnSpPr>
          <p:cNvPr id="14" name="Straight Connector 13"/>
          <p:cNvCxnSpPr/>
          <p:nvPr/>
        </p:nvCxnSpPr>
        <p:spPr>
          <a:xfrm>
            <a:off x="7092280" y="2118026"/>
            <a:ext cx="0" cy="1440160"/>
          </a:xfrm>
          <a:prstGeom prst="line">
            <a:avLst/>
          </a:prstGeom>
          <a:ln>
            <a:prstDash val="dash"/>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438860" y="1759385"/>
                <a:ext cx="13068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=0.975</m:t>
                      </m:r>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6438860" y="1759385"/>
                <a:ext cx="1306840" cy="369332"/>
              </a:xfrm>
              <a:prstGeom prst="rect">
                <a:avLst/>
              </a:prstGeom>
              <a:blipFill rotWithShape="0">
                <a:blip r:embed="rId4"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24792" y="3068960"/>
                <a:ext cx="7355511"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𝑋</m:t>
                      </m:r>
                      <m:r>
                        <a:rPr lang="en-GB" sz="1400" b="0" i="1" smtClean="0">
                          <a:latin typeface="Cambria Math" panose="02040503050406030204" pitchFamily="18" charset="0"/>
                        </a:rPr>
                        <m:t>=0         </m:t>
                      </m:r>
                      <m:r>
                        <a:rPr lang="en-GB" sz="1400" b="0" i="1" smtClean="0">
                          <a:latin typeface="Cambria Math" panose="02040503050406030204" pitchFamily="18" charset="0"/>
                        </a:rPr>
                        <m:t>𝑋</m:t>
                      </m:r>
                      <m:r>
                        <a:rPr lang="en-GB" sz="1400" b="0" i="1" smtClean="0">
                          <a:latin typeface="Cambria Math" panose="02040503050406030204" pitchFamily="18" charset="0"/>
                        </a:rPr>
                        <m:t>=1            </m:t>
                      </m:r>
                      <m:r>
                        <a:rPr lang="en-GB" sz="1400" b="0" i="1" smtClean="0">
                          <a:latin typeface="Cambria Math" panose="02040503050406030204" pitchFamily="18" charset="0"/>
                        </a:rPr>
                        <m:t>𝑋</m:t>
                      </m:r>
                      <m:r>
                        <a:rPr lang="en-GB" sz="1400" b="0" i="1" smtClean="0">
                          <a:latin typeface="Cambria Math" panose="02040503050406030204" pitchFamily="18" charset="0"/>
                        </a:rPr>
                        <m:t>=2                                </m:t>
                      </m:r>
                      <m:r>
                        <a:rPr lang="en-GB" sz="1400" b="0" i="1" smtClean="0">
                          <a:latin typeface="Cambria Math" panose="02040503050406030204" pitchFamily="18" charset="0"/>
                        </a:rPr>
                        <m:t>𝑋</m:t>
                      </m:r>
                      <m:r>
                        <a:rPr lang="en-GB" sz="1400" b="0" i="1" smtClean="0">
                          <a:latin typeface="Cambria Math" panose="02040503050406030204" pitchFamily="18" charset="0"/>
                        </a:rPr>
                        <m:t>=3                                   </m:t>
                      </m:r>
                      <m:r>
                        <a:rPr lang="en-GB" sz="1400" b="0" i="1" smtClean="0">
                          <a:latin typeface="Cambria Math" panose="02040503050406030204" pitchFamily="18" charset="0"/>
                        </a:rPr>
                        <m:t>𝑋</m:t>
                      </m:r>
                      <m:r>
                        <a:rPr lang="en-GB" sz="1400" b="0" i="1" smtClean="0">
                          <a:latin typeface="Cambria Math" panose="02040503050406030204" pitchFamily="18" charset="0"/>
                        </a:rPr>
                        <m:t>=4                    </m:t>
                      </m:r>
                      <m:r>
                        <a:rPr lang="en-GB" sz="1400" b="0" i="1" smtClean="0">
                          <a:latin typeface="Cambria Math" panose="02040503050406030204" pitchFamily="18" charset="0"/>
                        </a:rPr>
                        <m:t>𝑋</m:t>
                      </m:r>
                      <m:r>
                        <a:rPr lang="en-GB" sz="1400" b="0" i="1" smtClean="0">
                          <a:latin typeface="Cambria Math" panose="02040503050406030204" pitchFamily="18" charset="0"/>
                        </a:rPr>
                        <m:t>=5</m:t>
                      </m:r>
                    </m:oMath>
                  </m:oMathPara>
                </a14:m>
                <a:endParaRPr lang="en-GB" sz="1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924792" y="3068960"/>
                <a:ext cx="7355511" cy="307777"/>
              </a:xfrm>
              <a:prstGeom prst="rect">
                <a:avLst/>
              </a:prstGeom>
              <a:blipFill rotWithShape="0">
                <a:blip r:embed="rId5"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83568" y="5301208"/>
                <a:ext cx="770485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dirty="0">
                    <a:latin typeface="Wingdings" panose="05000000000000000000" pitchFamily="2" charset="2"/>
                  </a:rPr>
                  <a:t>!</a:t>
                </a:r>
                <a:r>
                  <a:rPr lang="en-GB" dirty="0"/>
                  <a:t> The </a:t>
                </a:r>
                <a:r>
                  <a:rPr lang="en-GB" b="1" u="sng" dirty="0"/>
                  <a:t>actual</a:t>
                </a:r>
                <a:r>
                  <a:rPr lang="en-GB" b="1" dirty="0"/>
                  <a:t> level of significance </a:t>
                </a:r>
                <a:r>
                  <a:rPr lang="en-GB" dirty="0"/>
                  <a:t>of the test is the probability of rejecting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r>
                  <a:rPr lang="en-GB" dirty="0"/>
                  <a:t>.</a:t>
                </a:r>
              </a:p>
            </p:txBody>
          </p:sp>
        </mc:Choice>
        <mc:Fallback xmlns="">
          <p:sp>
            <p:nvSpPr>
              <p:cNvPr id="19" name="TextBox 18"/>
              <p:cNvSpPr txBox="1">
                <a:spLocks noRot="1" noChangeAspect="1" noMove="1" noResize="1" noEditPoints="1" noAdjustHandles="1" noChangeArrowheads="1" noChangeShapeType="1" noTextEdit="1"/>
              </p:cNvSpPr>
              <p:nvPr/>
            </p:nvSpPr>
            <p:spPr>
              <a:xfrm>
                <a:off x="683568" y="5301208"/>
                <a:ext cx="7704856" cy="369332"/>
              </a:xfrm>
              <a:prstGeom prst="rect">
                <a:avLst/>
              </a:prstGeom>
              <a:blipFill rotWithShape="0">
                <a:blip r:embed="rId6" cstate="print"/>
                <a:stretch>
                  <a:fillRect l="-473" t="-7813" b="-218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83568" y="5805264"/>
                <a:ext cx="7416824" cy="646331"/>
              </a:xfrm>
              <a:prstGeom prst="rect">
                <a:avLst/>
              </a:prstGeom>
              <a:noFill/>
            </p:spPr>
            <p:txBody>
              <a:bodyPr wrap="square" rtlCol="0">
                <a:spAutoFit/>
              </a:bodyPr>
              <a:lstStyle/>
              <a:p>
                <a:r>
                  <a:rPr lang="en-GB" dirty="0"/>
                  <a:t>So here, the level of significance is 5%, but the </a:t>
                </a:r>
                <a:r>
                  <a:rPr lang="en-GB" b="1" u="sng" dirty="0"/>
                  <a:t>actual</a:t>
                </a:r>
                <a:r>
                  <a:rPr lang="en-GB" dirty="0"/>
                  <a:t> level of significance is:</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1.5%+2%=</m:t>
                      </m:r>
                      <m:r>
                        <a:rPr lang="en-GB" b="1" i="1" smtClean="0">
                          <a:latin typeface="Cambria Math" panose="02040503050406030204" pitchFamily="18" charset="0"/>
                        </a:rPr>
                        <m:t>𝟑</m:t>
                      </m:r>
                      <m:r>
                        <a:rPr lang="en-GB" b="1" i="1" smtClean="0">
                          <a:latin typeface="Cambria Math" panose="02040503050406030204" pitchFamily="18" charset="0"/>
                        </a:rPr>
                        <m:t>.</m:t>
                      </m:r>
                      <m:r>
                        <a:rPr lang="en-GB" b="1" i="1" smtClean="0">
                          <a:latin typeface="Cambria Math" panose="02040503050406030204" pitchFamily="18" charset="0"/>
                        </a:rPr>
                        <m:t>𝟓</m:t>
                      </m:r>
                      <m:r>
                        <a:rPr lang="en-GB" b="1" i="1" smtClean="0">
                          <a:latin typeface="Cambria Math" panose="02040503050406030204" pitchFamily="18" charset="0"/>
                        </a:rPr>
                        <m:t>%</m:t>
                      </m:r>
                    </m:oMath>
                  </m:oMathPara>
                </a14:m>
                <a:endParaRPr lang="en-GB"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683568" y="5805264"/>
                <a:ext cx="7416824" cy="646331"/>
              </a:xfrm>
              <a:prstGeom prst="rect">
                <a:avLst/>
              </a:prstGeom>
              <a:blipFill rotWithShape="0">
                <a:blip r:embed="rId7" cstate="print"/>
                <a:stretch>
                  <a:fillRect l="-657" t="-4717"/>
                </a:stretch>
              </a:blipFill>
            </p:spPr>
            <p:txBody>
              <a:bodyPr/>
              <a:lstStyle/>
              <a:p>
                <a:r>
                  <a:rPr lang="en-GB">
                    <a:noFill/>
                  </a:rPr>
                  <a:t> </a:t>
                </a:r>
              </a:p>
            </p:txBody>
          </p:sp>
        </mc:Fallback>
      </mc:AlternateContent>
      <p:grpSp>
        <p:nvGrpSpPr>
          <p:cNvPr id="25" name="Group 24"/>
          <p:cNvGrpSpPr/>
          <p:nvPr/>
        </p:nvGrpSpPr>
        <p:grpSpPr>
          <a:xfrm>
            <a:off x="395536" y="3068960"/>
            <a:ext cx="3595761" cy="1877081"/>
            <a:chOff x="395536" y="3068960"/>
            <a:chExt cx="3595761" cy="1877081"/>
          </a:xfrm>
        </p:grpSpPr>
        <p:sp>
          <p:nvSpPr>
            <p:cNvPr id="21" name="TextBox 20"/>
            <p:cNvSpPr txBox="1"/>
            <p:nvPr/>
          </p:nvSpPr>
          <p:spPr>
            <a:xfrm>
              <a:off x="395536" y="4207377"/>
              <a:ext cx="3595761"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400" dirty="0"/>
                <a:t>This is because our values are discrete and therefore are unlikely to be able to get ‘exactly’ 5%. At each tail we had to be within 2.5%.</a:t>
              </a:r>
            </a:p>
          </p:txBody>
        </p:sp>
        <p:cxnSp>
          <p:nvCxnSpPr>
            <p:cNvPr id="24" name="Straight Arrow Connector 23"/>
            <p:cNvCxnSpPr>
              <a:stCxn id="21" idx="0"/>
            </p:cNvCxnSpPr>
            <p:nvPr/>
          </p:nvCxnSpPr>
          <p:spPr>
            <a:xfrm flipH="1" flipV="1">
              <a:off x="1547664" y="3068960"/>
              <a:ext cx="645753" cy="1138417"/>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6" name="Group 25"/>
          <p:cNvGrpSpPr/>
          <p:nvPr/>
        </p:nvGrpSpPr>
        <p:grpSpPr>
          <a:xfrm>
            <a:off x="2528525" y="1520056"/>
            <a:ext cx="4079758" cy="892148"/>
            <a:chOff x="-88461" y="4207377"/>
            <a:chExt cx="4079758" cy="892148"/>
          </a:xfrm>
        </p:grpSpPr>
        <p:sp>
          <p:nvSpPr>
            <p:cNvPr id="27" name="TextBox 26"/>
            <p:cNvSpPr txBox="1"/>
            <p:nvPr/>
          </p:nvSpPr>
          <p:spPr>
            <a:xfrm>
              <a:off x="395536" y="4207377"/>
              <a:ext cx="3595761" cy="73866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400" dirty="0"/>
                <a:t>Now suppose we instead opted on a policy of choosing the </a:t>
              </a:r>
              <a:r>
                <a:rPr lang="en-GB" sz="1400" b="1" dirty="0"/>
                <a:t>closest</a:t>
              </a:r>
              <a:r>
                <a:rPr lang="en-GB" sz="1400" dirty="0"/>
                <a:t> to 2.5% rather than the first under it…</a:t>
              </a:r>
            </a:p>
          </p:txBody>
        </p:sp>
        <p:cxnSp>
          <p:nvCxnSpPr>
            <p:cNvPr id="28" name="Straight Arrow Connector 27"/>
            <p:cNvCxnSpPr>
              <a:stCxn id="27" idx="2"/>
            </p:cNvCxnSpPr>
            <p:nvPr/>
          </p:nvCxnSpPr>
          <p:spPr>
            <a:xfrm flipH="1">
              <a:off x="-88461" y="4946041"/>
              <a:ext cx="2281878" cy="153484"/>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31" name="Group 30"/>
          <p:cNvGrpSpPr/>
          <p:nvPr/>
        </p:nvGrpSpPr>
        <p:grpSpPr>
          <a:xfrm>
            <a:off x="4504631" y="3077644"/>
            <a:ext cx="3883793" cy="1515341"/>
            <a:chOff x="395536" y="3301398"/>
            <a:chExt cx="3883793" cy="1515341"/>
          </a:xfrm>
        </p:grpSpPr>
        <p:sp>
          <p:nvSpPr>
            <p:cNvPr id="32" name="TextBox 31"/>
            <p:cNvSpPr txBox="1"/>
            <p:nvPr/>
          </p:nvSpPr>
          <p:spPr>
            <a:xfrm>
              <a:off x="395536" y="3862632"/>
              <a:ext cx="3883793" cy="95410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400" dirty="0"/>
                <a:t>Although we exceeded 2.5% at the left tail, because there was some ‘spare’ here, the actual level of significance is 1.5% + 1.3% + 2% = 4.8%, which is within the level of significance.</a:t>
              </a:r>
            </a:p>
          </p:txBody>
        </p:sp>
        <p:cxnSp>
          <p:nvCxnSpPr>
            <p:cNvPr id="33" name="Straight Arrow Connector 32"/>
            <p:cNvCxnSpPr>
              <a:stCxn id="32" idx="0"/>
            </p:cNvCxnSpPr>
            <p:nvPr/>
          </p:nvCxnSpPr>
          <p:spPr>
            <a:xfrm flipV="1">
              <a:off x="2337433" y="3301398"/>
              <a:ext cx="735322" cy="561234"/>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39" name="Rectangle 38"/>
          <p:cNvSpPr/>
          <p:nvPr/>
        </p:nvSpPr>
        <p:spPr>
          <a:xfrm>
            <a:off x="3131840" y="6128429"/>
            <a:ext cx="2592288" cy="457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41" name="TextBox 40"/>
          <p:cNvSpPr txBox="1"/>
          <p:nvPr/>
        </p:nvSpPr>
        <p:spPr>
          <a:xfrm>
            <a:off x="4504631" y="4673677"/>
            <a:ext cx="3883793" cy="523220"/>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1400" dirty="0"/>
              <a:t>In an exam, they will say “</a:t>
            </a:r>
            <a:r>
              <a:rPr lang="en-GB" sz="1400" b="1" dirty="0"/>
              <a:t>find the value as close to 0.025 as possible.</a:t>
            </a:r>
            <a:r>
              <a:rPr lang="en-GB" sz="1400" dirty="0"/>
              <a:t>”</a:t>
            </a:r>
          </a:p>
        </p:txBody>
      </p:sp>
      <p:sp>
        <p:nvSpPr>
          <p:cNvPr id="34" name="Slide Number Placeholder 3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283</a:t>
            </a:fld>
            <a:endParaRPr lang="en-GB"/>
          </a:p>
        </p:txBody>
      </p:sp>
    </p:spTree>
    <p:extLst>
      <p:ext uri="{BB962C8B-B14F-4D97-AF65-F5344CB8AC3E}">
        <p14:creationId xmlns:p14="http://schemas.microsoft.com/office/powerpoint/2010/main" val="1336791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32" presetClass="emph" presetSubtype="0" fill="hold" grpId="0" nodeType="afterEffect">
                                  <p:stCondLst>
                                    <p:cond delay="4000"/>
                                  </p:stCondLst>
                                  <p:childTnLst>
                                    <p:animRot by="120000">
                                      <p:cBhvr>
                                        <p:cTn id="13" dur="100" fill="hold">
                                          <p:stCondLst>
                                            <p:cond delay="0"/>
                                          </p:stCondLst>
                                        </p:cTn>
                                        <p:tgtEl>
                                          <p:spTgt spid="8"/>
                                        </p:tgtEl>
                                        <p:attrNameLst>
                                          <p:attrName>r</p:attrName>
                                        </p:attrNameLst>
                                      </p:cBhvr>
                                    </p:animRot>
                                    <p:animRot by="-240000">
                                      <p:cBhvr>
                                        <p:cTn id="14" dur="200" fill="hold">
                                          <p:stCondLst>
                                            <p:cond delay="200"/>
                                          </p:stCondLst>
                                        </p:cTn>
                                        <p:tgtEl>
                                          <p:spTgt spid="8"/>
                                        </p:tgtEl>
                                        <p:attrNameLst>
                                          <p:attrName>r</p:attrName>
                                        </p:attrNameLst>
                                      </p:cBhvr>
                                    </p:animRot>
                                    <p:animRot by="240000">
                                      <p:cBhvr>
                                        <p:cTn id="15" dur="200" fill="hold">
                                          <p:stCondLst>
                                            <p:cond delay="400"/>
                                          </p:stCondLst>
                                        </p:cTn>
                                        <p:tgtEl>
                                          <p:spTgt spid="8"/>
                                        </p:tgtEl>
                                        <p:attrNameLst>
                                          <p:attrName>r</p:attrName>
                                        </p:attrNameLst>
                                      </p:cBhvr>
                                    </p:animRot>
                                    <p:animRot by="-240000">
                                      <p:cBhvr>
                                        <p:cTn id="16" dur="200" fill="hold">
                                          <p:stCondLst>
                                            <p:cond delay="600"/>
                                          </p:stCondLst>
                                        </p:cTn>
                                        <p:tgtEl>
                                          <p:spTgt spid="8"/>
                                        </p:tgtEl>
                                        <p:attrNameLst>
                                          <p:attrName>r</p:attrName>
                                        </p:attrNameLst>
                                      </p:cBhvr>
                                    </p:animRot>
                                    <p:animRot by="120000">
                                      <p:cBhvr>
                                        <p:cTn id="17" dur="200" fill="hold">
                                          <p:stCondLst>
                                            <p:cond delay="800"/>
                                          </p:stCondLst>
                                        </p:cTn>
                                        <p:tgtEl>
                                          <p:spTgt spid="8"/>
                                        </p:tgtEl>
                                        <p:attrNameLst>
                                          <p:attrName>r</p:attrName>
                                        </p:attrNameLst>
                                      </p:cBhvr>
                                    </p:animRot>
                                  </p:childTnLst>
                                </p:cTn>
                              </p:par>
                              <p:par>
                                <p:cTn id="18" presetID="1" presetClass="emph" presetSubtype="2" fill="hold" nodeType="withEffect">
                                  <p:stCondLst>
                                    <p:cond delay="4000"/>
                                  </p:stCondLst>
                                  <p:childTnLst>
                                    <p:animClr clrSpc="rgb" dir="cw">
                                      <p:cBhvr>
                                        <p:cTn id="19" dur="2000" fill="hold"/>
                                        <p:tgtEl>
                                          <p:spTgt spid="8"/>
                                        </p:tgtEl>
                                        <p:attrNameLst>
                                          <p:attrName>fillcolor</p:attrName>
                                        </p:attrNameLst>
                                      </p:cBhvr>
                                      <p:to>
                                        <a:schemeClr val="accent2"/>
                                      </p:to>
                                    </p:animClr>
                                    <p:set>
                                      <p:cBhvr>
                                        <p:cTn id="20" dur="2000" fill="hold"/>
                                        <p:tgtEl>
                                          <p:spTgt spid="8"/>
                                        </p:tgtEl>
                                        <p:attrNameLst>
                                          <p:attrName>fill.type</p:attrName>
                                        </p:attrNameLst>
                                      </p:cBhvr>
                                      <p:to>
                                        <p:strVal val="solid"/>
                                      </p:to>
                                    </p:set>
                                    <p:set>
                                      <p:cBhvr>
                                        <p:cTn id="21" dur="2000" fill="hold"/>
                                        <p:tgtEl>
                                          <p:spTgt spid="8"/>
                                        </p:tgtEl>
                                        <p:attrNameLst>
                                          <p:attrName>fill.on</p:attrName>
                                        </p:attrNameLst>
                                      </p:cBhvr>
                                      <p:to>
                                        <p:strVal val="true"/>
                                      </p:to>
                                    </p:set>
                                  </p:childTnLst>
                                </p:cTn>
                              </p:par>
                              <p:par>
                                <p:cTn id="22" presetID="10" presetClass="entr" presetSubtype="0" fill="hold" nodeType="withEffect">
                                  <p:stCondLst>
                                    <p:cond delay="400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6500"/>
                            </p:stCondLst>
                            <p:childTnLst>
                              <p:par>
                                <p:cTn id="26" presetID="10" presetClass="entr" presetSubtype="0" fill="hold" nodeType="afterEffect">
                                  <p:stCondLst>
                                    <p:cond delay="2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9500"/>
                            </p:stCondLst>
                            <p:childTnLst>
                              <p:par>
                                <p:cTn id="30" presetID="10" presetClass="entr" presetSubtype="0" fill="hold" grpId="0" nodeType="afterEffect">
                                  <p:stCondLst>
                                    <p:cond delay="20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nextCondLst>
                <p:cond evt="onClick" delay="0">
                  <p:tgtEl>
                    <p:spTgt spid="39"/>
                  </p:tgtEl>
                </p:cond>
              </p:nextCondLst>
            </p:seq>
          </p:childTnLst>
        </p:cTn>
      </p:par>
    </p:tnLst>
    <p:bldLst>
      <p:bldP spid="8" grpId="0" animBg="1"/>
      <p:bldP spid="39" grpId="0" animBg="1"/>
      <p:bldP spid="4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err="1"/>
                <a:t>Quickfire</a:t>
              </a:r>
              <a:r>
                <a:rPr lang="en-GB" sz="3200" dirty="0"/>
                <a:t> Critical Regions (Closest Value)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277808" y="669072"/>
            <a:ext cx="8352928" cy="923330"/>
          </a:xfrm>
          <a:prstGeom prst="rect">
            <a:avLst/>
          </a:prstGeom>
          <a:noFill/>
        </p:spPr>
        <p:txBody>
          <a:bodyPr wrap="square" rtlCol="0">
            <a:spAutoFit/>
          </a:bodyPr>
          <a:lstStyle/>
          <a:p>
            <a:r>
              <a:rPr lang="en-GB" u="sng" dirty="0"/>
              <a:t>Only if specifically instructed to</a:t>
            </a:r>
            <a:r>
              <a:rPr lang="en-GB" dirty="0"/>
              <a:t> find the closest to 2.5% for each tail:</a:t>
            </a:r>
          </a:p>
          <a:p>
            <a:pPr marL="285750" indent="-285750">
              <a:buFont typeface="Arial" panose="020B0604020202020204" pitchFamily="34" charset="0"/>
              <a:buChar char="•"/>
            </a:pPr>
            <a:r>
              <a:rPr lang="en-GB" dirty="0"/>
              <a:t>For the left tail, just find the closest value in the table.</a:t>
            </a:r>
          </a:p>
          <a:p>
            <a:pPr marL="285750" indent="-285750">
              <a:buFont typeface="Arial" panose="020B0604020202020204" pitchFamily="34" charset="0"/>
              <a:buChar char="•"/>
            </a:pPr>
            <a:r>
              <a:rPr lang="en-GB" dirty="0"/>
              <a:t>Find the right tail,  use the value </a:t>
            </a:r>
            <a:r>
              <a:rPr lang="en-GB" b="1" dirty="0"/>
              <a:t>just AFTER </a:t>
            </a:r>
            <a:r>
              <a:rPr lang="en-GB" dirty="0"/>
              <a:t>the closest one.</a:t>
            </a:r>
          </a:p>
        </p:txBody>
      </p:sp>
      <mc:AlternateContent xmlns:mc="http://schemas.openxmlformats.org/markup-compatibility/2006" xmlns:a14="http://schemas.microsoft.com/office/drawing/2010/main">
        <mc:Choice Requires="a14">
          <p:sp>
            <p:nvSpPr>
              <p:cNvPr id="8" name="TextBox 7"/>
              <p:cNvSpPr txBox="1"/>
              <p:nvPr/>
            </p:nvSpPr>
            <p:spPr>
              <a:xfrm>
                <a:off x="2110536" y="5119746"/>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=0 </m:t>
                      </m:r>
                      <m:r>
                        <a:rPr lang="en-GB" b="0" i="1" smtClean="0">
                          <a:latin typeface="Cambria Math" panose="02040503050406030204" pitchFamily="18" charset="0"/>
                        </a:rPr>
                        <m:t>𝑜𝑟</m:t>
                      </m:r>
                      <m:r>
                        <a:rPr lang="en-GB" b="0" i="1" smtClean="0">
                          <a:latin typeface="Cambria Math" panose="02040503050406030204" pitchFamily="18" charset="0"/>
                        </a:rPr>
                        <m:t> </m:t>
                      </m:r>
                      <m:r>
                        <a:rPr lang="en-GB" b="0" i="1" smtClean="0">
                          <a:latin typeface="Cambria Math" panose="02040503050406030204" pitchFamily="18" charset="0"/>
                        </a:rPr>
                        <m:t>𝑋</m:t>
                      </m:r>
                      <m:r>
                        <a:rPr lang="en-GB" b="0" i="1" smtClean="0">
                          <a:latin typeface="Cambria Math" panose="02040503050406030204" pitchFamily="18" charset="0"/>
                        </a:rPr>
                        <m:t>≥7</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2110536" y="5119746"/>
                <a:ext cx="2016224" cy="646331"/>
              </a:xfrm>
              <a:prstGeom prst="rect">
                <a:avLst/>
              </a:prstGeom>
              <a:blipFill rotWithShape="0">
                <a:blip r:embed="rId2" cstate="print"/>
                <a:stretch>
                  <a:fillRect l="-2417" t="-56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78573" y="5119745"/>
                <a:ext cx="2016224" cy="646331"/>
              </a:xfrm>
              <a:prstGeom prst="rect">
                <a:avLst/>
              </a:prstGeom>
              <a:noFill/>
            </p:spPr>
            <p:txBody>
              <a:bodyPr wrap="square" rtlCol="0">
                <a:spAutoFit/>
              </a:bodyPr>
              <a:lstStyle/>
              <a:p>
                <a:r>
                  <a:rPr lang="en-GB" dirty="0"/>
                  <a:t>Critical region: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𝑋</m:t>
                      </m:r>
                      <m:r>
                        <a:rPr lang="en-GB" b="0" i="1" smtClean="0">
                          <a:latin typeface="Cambria Math" panose="02040503050406030204" pitchFamily="18" charset="0"/>
                        </a:rPr>
                        <m:t>≥6</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4578573" y="5119745"/>
                <a:ext cx="2016224" cy="646331"/>
              </a:xfrm>
              <a:prstGeom prst="rect">
                <a:avLst/>
              </a:prstGeom>
              <a:blipFill rotWithShape="1">
                <a:blip r:embed="rId3" cstate="print"/>
                <a:stretch>
                  <a:fillRect l="-2417"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985437" y="1684504"/>
                <a:ext cx="21814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=0.35, </m:t>
                      </m:r>
                      <m:r>
                        <a:rPr lang="en-GB" b="0" i="1" smtClean="0">
                          <a:latin typeface="Cambria Math" panose="02040503050406030204" pitchFamily="18" charset="0"/>
                        </a:rPr>
                        <m:t>𝑛</m:t>
                      </m:r>
                      <m:r>
                        <a:rPr lang="en-GB" b="0" i="1" smtClean="0">
                          <a:latin typeface="Cambria Math" panose="02040503050406030204" pitchFamily="18" charset="0"/>
                        </a:rPr>
                        <m:t>=10</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1985437" y="1684504"/>
                <a:ext cx="2181477" cy="369332"/>
              </a:xfrm>
              <a:prstGeom prst="rect">
                <a:avLst/>
              </a:prstGeom>
              <a:blipFill rotWithShape="0">
                <a:blip r:embed="rId4" cstate="print"/>
                <a:stretch>
                  <a:fillRect b="-3077"/>
                </a:stretch>
              </a:blipFill>
            </p:spPr>
            <p:txBody>
              <a:bodyPr/>
              <a:lstStyle/>
              <a:p>
                <a:r>
                  <a:rPr lang="en-GB">
                    <a:noFill/>
                  </a:rPr>
                  <a:t> </a:t>
                </a:r>
              </a:p>
            </p:txBody>
          </p:sp>
        </mc:Fallback>
      </mc:AlternateContent>
      <p:sp>
        <p:nvSpPr>
          <p:cNvPr id="19" name="Rectangle 18"/>
          <p:cNvSpPr/>
          <p:nvPr/>
        </p:nvSpPr>
        <p:spPr>
          <a:xfrm>
            <a:off x="2155963" y="5442911"/>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0" name="Rectangle 19"/>
          <p:cNvSpPr/>
          <p:nvPr/>
        </p:nvSpPr>
        <p:spPr>
          <a:xfrm>
            <a:off x="4858594" y="5442910"/>
            <a:ext cx="1902210" cy="453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nvGraphicFramePr>
            <p:xfrm>
              <a:off x="1985437" y="2076304"/>
              <a:ext cx="2181477" cy="2743200"/>
            </p:xfrm>
            <a:graphic>
              <a:graphicData uri="http://schemas.openxmlformats.org/drawingml/2006/table">
                <a:tbl>
                  <a:tblPr firstRow="1" bandRow="1">
                    <a:tableStyleId>{5940675A-B579-460E-94D1-54222C63F5DA}</a:tableStyleId>
                  </a:tblPr>
                  <a:tblGrid>
                    <a:gridCol w="398277">
                      <a:extLst>
                        <a:ext uri="{9D8B030D-6E8A-4147-A177-3AD203B41FA5}">
                          <a16:colId xmlns:a16="http://schemas.microsoft.com/office/drawing/2014/main" val="20000"/>
                        </a:ext>
                      </a:extLst>
                    </a:gridCol>
                    <a:gridCol w="1783200">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0.0135</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0.0860</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0.2616</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6</a:t>
                          </a:r>
                        </a:p>
                      </a:txBody>
                      <a:tcPr/>
                    </a:tc>
                    <a:tc>
                      <a:txBody>
                        <a:bodyPr/>
                        <a:lstStyle/>
                        <a:p>
                          <a:r>
                            <a:rPr lang="en-GB" sz="1400" dirty="0"/>
                            <a:t>0.9740</a:t>
                          </a:r>
                        </a:p>
                      </a:txBody>
                      <a:tcPr/>
                    </a:tc>
                    <a:extLst>
                      <a:ext uri="{0D108BD9-81ED-4DB2-BD59-A6C34878D82A}">
                        <a16:rowId xmlns:a16="http://schemas.microsoft.com/office/drawing/2014/main" val="10005"/>
                      </a:ext>
                    </a:extLst>
                  </a:tr>
                  <a:tr h="129931">
                    <a:tc>
                      <a:txBody>
                        <a:bodyPr/>
                        <a:lstStyle/>
                        <a:p>
                          <a:r>
                            <a:rPr lang="en-GB" sz="1400" dirty="0"/>
                            <a:t>7</a:t>
                          </a:r>
                        </a:p>
                      </a:txBody>
                      <a:tcPr/>
                    </a:tc>
                    <a:tc>
                      <a:txBody>
                        <a:bodyPr/>
                        <a:lstStyle/>
                        <a:p>
                          <a:r>
                            <a:rPr lang="en-GB" sz="1400" dirty="0"/>
                            <a:t>0.9952</a:t>
                          </a:r>
                        </a:p>
                      </a:txBody>
                      <a:tcPr/>
                    </a:tc>
                    <a:extLst>
                      <a:ext uri="{0D108BD9-81ED-4DB2-BD59-A6C34878D82A}">
                        <a16:rowId xmlns:a16="http://schemas.microsoft.com/office/drawing/2014/main" val="10006"/>
                      </a:ext>
                    </a:extLst>
                  </a:tr>
                  <a:tr h="129931">
                    <a:tc>
                      <a:txBody>
                        <a:bodyPr/>
                        <a:lstStyle/>
                        <a:p>
                          <a:r>
                            <a:rPr lang="en-GB" sz="1400" dirty="0"/>
                            <a:t>8</a:t>
                          </a:r>
                        </a:p>
                      </a:txBody>
                      <a:tcPr/>
                    </a:tc>
                    <a:tc>
                      <a:txBody>
                        <a:bodyPr/>
                        <a:lstStyle/>
                        <a:p>
                          <a:r>
                            <a:rPr lang="en-GB" sz="1400" dirty="0"/>
                            <a:t>0.9995</a:t>
                          </a:r>
                        </a:p>
                      </a:txBody>
                      <a:tcPr/>
                    </a:tc>
                    <a:extLst>
                      <a:ext uri="{0D108BD9-81ED-4DB2-BD59-A6C34878D82A}">
                        <a16:rowId xmlns:a16="http://schemas.microsoft.com/office/drawing/2014/main" val="10007"/>
                      </a:ext>
                    </a:extLst>
                  </a:tr>
                  <a:tr h="129931">
                    <a:tc>
                      <a:txBody>
                        <a:bodyPr/>
                        <a:lstStyle/>
                        <a:p>
                          <a:r>
                            <a:rPr lang="en-GB" sz="1400" dirty="0"/>
                            <a:t>9</a:t>
                          </a:r>
                        </a:p>
                      </a:txBody>
                      <a:tcPr/>
                    </a:tc>
                    <a:tc>
                      <a:txBody>
                        <a:bodyPr/>
                        <a:lstStyle/>
                        <a:p>
                          <a:r>
                            <a:rPr lang="en-GB" sz="1400" dirty="0"/>
                            <a:t>1.0000</a:t>
                          </a:r>
                        </a:p>
                      </a:txBody>
                      <a:tcPr/>
                    </a:tc>
                    <a:extLst>
                      <a:ext uri="{0D108BD9-81ED-4DB2-BD59-A6C34878D82A}">
                        <a16:rowId xmlns:a16="http://schemas.microsoft.com/office/drawing/2014/main" val="10008"/>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xmlns="" xmlns:a14="http://schemas.microsoft.com/office/drawing/2010/main" val="343517534"/>
                  </p:ext>
                </p:extLst>
              </p:nvPr>
            </p:nvGraphicFramePr>
            <p:xfrm>
              <a:off x="1985437" y="2076304"/>
              <a:ext cx="2181477" cy="2804160"/>
            </p:xfrm>
            <a:graphic>
              <a:graphicData uri="http://schemas.openxmlformats.org/drawingml/2006/table">
                <a:tbl>
                  <a:tblPr firstRow="1" bandRow="1">
                    <a:tableStyleId>{5940675A-B579-460E-94D1-54222C63F5DA}</a:tableStyleId>
                  </a:tblPr>
                  <a:tblGrid>
                    <a:gridCol w="398277"/>
                    <a:gridCol w="1783200"/>
                  </a:tblGrid>
                  <a:tr h="304800">
                    <a:tc>
                      <a:txBody>
                        <a:bodyPr/>
                        <a:lstStyle/>
                        <a:p>
                          <a:endParaRPr lang="en-US"/>
                        </a:p>
                      </a:txBody>
                      <a:tcPr>
                        <a:blipFill rotWithShape="0">
                          <a:blip r:embed="rId5"/>
                          <a:stretch>
                            <a:fillRect l="-1515" t="-2000" r="-446970" b="-822000"/>
                          </a:stretch>
                        </a:blipFill>
                      </a:tcPr>
                    </a:tc>
                    <a:tc>
                      <a:txBody>
                        <a:bodyPr/>
                        <a:lstStyle/>
                        <a:p>
                          <a:endParaRPr lang="en-US"/>
                        </a:p>
                      </a:txBody>
                      <a:tcPr>
                        <a:blipFill rotWithShape="0">
                          <a:blip r:embed="rId5"/>
                          <a:stretch>
                            <a:fillRect l="-22867" t="-2000" r="-683" b="-822000"/>
                          </a:stretch>
                        </a:blipFill>
                      </a:tcPr>
                    </a:tc>
                  </a:tr>
                  <a:tr h="304800">
                    <a:tc>
                      <a:txBody>
                        <a:bodyPr/>
                        <a:lstStyle/>
                        <a:p>
                          <a:r>
                            <a:rPr lang="en-GB" sz="1400" dirty="0" smtClean="0"/>
                            <a:t>0</a:t>
                          </a:r>
                          <a:endParaRPr lang="en-GB" sz="1400" dirty="0"/>
                        </a:p>
                      </a:txBody>
                      <a:tcPr/>
                    </a:tc>
                    <a:tc>
                      <a:txBody>
                        <a:bodyPr/>
                        <a:lstStyle/>
                        <a:p>
                          <a:r>
                            <a:rPr lang="en-GB" sz="1400" dirty="0" smtClean="0"/>
                            <a:t>0.0135</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0.0860</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0.2616</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6</a:t>
                          </a:r>
                          <a:endParaRPr lang="en-GB" sz="1400" dirty="0"/>
                        </a:p>
                      </a:txBody>
                      <a:tcPr/>
                    </a:tc>
                    <a:tc>
                      <a:txBody>
                        <a:bodyPr/>
                        <a:lstStyle/>
                        <a:p>
                          <a:r>
                            <a:rPr lang="en-GB" sz="1400" dirty="0" smtClean="0"/>
                            <a:t>0.9740</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0.9952</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0.9995</a:t>
                          </a:r>
                          <a:endParaRPr lang="en-GB" sz="1400" dirty="0"/>
                        </a:p>
                      </a:txBody>
                      <a:tcPr/>
                    </a:tc>
                  </a:tr>
                  <a:tr h="304800">
                    <a:tc>
                      <a:txBody>
                        <a:bodyPr/>
                        <a:lstStyle/>
                        <a:p>
                          <a:r>
                            <a:rPr lang="en-GB" sz="1400" dirty="0" smtClean="0"/>
                            <a:t>9</a:t>
                          </a:r>
                          <a:endParaRPr lang="en-GB" sz="1400" dirty="0"/>
                        </a:p>
                      </a:txBody>
                      <a:tcPr/>
                    </a:tc>
                    <a:tc>
                      <a:txBody>
                        <a:bodyPr/>
                        <a:lstStyle/>
                        <a:p>
                          <a:r>
                            <a:rPr lang="en-GB" sz="1400" dirty="0" smtClean="0"/>
                            <a:t>1.0000</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18" name="TextBox 17"/>
              <p:cNvSpPr txBox="1"/>
              <p:nvPr/>
            </p:nvSpPr>
            <p:spPr>
              <a:xfrm>
                <a:off x="1549747" y="6038756"/>
                <a:ext cx="2617167"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(whereas before it would have been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≥8</m:t>
                    </m:r>
                  </m:oMath>
                </a14:m>
                <a:r>
                  <a:rPr lang="en-GB" dirty="0"/>
                  <a:t>)</a:t>
                </a:r>
              </a:p>
            </p:txBody>
          </p:sp>
        </mc:Choice>
        <mc:Fallback xmlns="">
          <p:sp>
            <p:nvSpPr>
              <p:cNvPr id="18" name="TextBox 17"/>
              <p:cNvSpPr txBox="1">
                <a:spLocks noRot="1" noChangeAspect="1" noMove="1" noResize="1" noEditPoints="1" noAdjustHandles="1" noChangeArrowheads="1" noChangeShapeType="1" noTextEdit="1"/>
              </p:cNvSpPr>
              <p:nvPr/>
            </p:nvSpPr>
            <p:spPr>
              <a:xfrm>
                <a:off x="1549747" y="6038756"/>
                <a:ext cx="2617167" cy="646331"/>
              </a:xfrm>
              <a:prstGeom prst="rect">
                <a:avLst/>
              </a:prstGeom>
              <a:blipFill rotWithShape="0">
                <a:blip r:embed="rId6" cstate="print"/>
                <a:stretch>
                  <a:fillRect l="-1382" t="-3636" b="-1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71891" y="1669987"/>
                <a:ext cx="21814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=0.3, </m:t>
                      </m:r>
                      <m:r>
                        <a:rPr lang="en-GB" b="0" i="1" smtClean="0">
                          <a:latin typeface="Cambria Math" panose="02040503050406030204" pitchFamily="18" charset="0"/>
                        </a:rPr>
                        <m:t>𝑛</m:t>
                      </m:r>
                      <m:r>
                        <a:rPr lang="en-GB" b="0" i="1" smtClean="0">
                          <a:latin typeface="Cambria Math" panose="02040503050406030204" pitchFamily="18" charset="0"/>
                        </a:rPr>
                        <m:t>=9</m:t>
                      </m:r>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4571891" y="1669987"/>
                <a:ext cx="2181477" cy="369332"/>
              </a:xfrm>
              <a:prstGeom prst="rect">
                <a:avLst/>
              </a:prstGeom>
              <a:blipFill rotWithShape="0">
                <a:blip r:embed="rId7" cstate="print"/>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24" name="Table 23"/>
              <p:cNvGraphicFramePr>
                <a:graphicFrameLocks noGrp="1"/>
              </p:cNvGraphicFramePr>
              <p:nvPr/>
            </p:nvGraphicFramePr>
            <p:xfrm>
              <a:off x="4571891" y="2061787"/>
              <a:ext cx="2181477" cy="2743200"/>
            </p:xfrm>
            <a:graphic>
              <a:graphicData uri="http://schemas.openxmlformats.org/drawingml/2006/table">
                <a:tbl>
                  <a:tblPr firstRow="1" bandRow="1">
                    <a:tableStyleId>{5940675A-B579-460E-94D1-54222C63F5DA}</a:tableStyleId>
                  </a:tblPr>
                  <a:tblGrid>
                    <a:gridCol w="398277">
                      <a:extLst>
                        <a:ext uri="{9D8B030D-6E8A-4147-A177-3AD203B41FA5}">
                          <a16:colId xmlns:a16="http://schemas.microsoft.com/office/drawing/2014/main" val="20000"/>
                        </a:ext>
                      </a:extLst>
                    </a:gridCol>
                    <a:gridCol w="1783200">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0.0404</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0.1960</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0.4628</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5</a:t>
                          </a:r>
                        </a:p>
                      </a:txBody>
                      <a:tcPr/>
                    </a:tc>
                    <a:tc>
                      <a:txBody>
                        <a:bodyPr/>
                        <a:lstStyle/>
                        <a:p>
                          <a:r>
                            <a:rPr lang="en-GB" sz="1400" dirty="0"/>
                            <a:t>0.9747</a:t>
                          </a:r>
                        </a:p>
                      </a:txBody>
                      <a:tcPr/>
                    </a:tc>
                    <a:extLst>
                      <a:ext uri="{0D108BD9-81ED-4DB2-BD59-A6C34878D82A}">
                        <a16:rowId xmlns:a16="http://schemas.microsoft.com/office/drawing/2014/main" val="10005"/>
                      </a:ext>
                    </a:extLst>
                  </a:tr>
                  <a:tr h="129931">
                    <a:tc>
                      <a:txBody>
                        <a:bodyPr/>
                        <a:lstStyle/>
                        <a:p>
                          <a:r>
                            <a:rPr lang="en-GB" sz="1400" dirty="0"/>
                            <a:t>6</a:t>
                          </a:r>
                        </a:p>
                      </a:txBody>
                      <a:tcPr/>
                    </a:tc>
                    <a:tc>
                      <a:txBody>
                        <a:bodyPr/>
                        <a:lstStyle/>
                        <a:p>
                          <a:r>
                            <a:rPr lang="en-GB" sz="1400" dirty="0"/>
                            <a:t>0.9957</a:t>
                          </a:r>
                        </a:p>
                      </a:txBody>
                      <a:tcPr/>
                    </a:tc>
                    <a:extLst>
                      <a:ext uri="{0D108BD9-81ED-4DB2-BD59-A6C34878D82A}">
                        <a16:rowId xmlns:a16="http://schemas.microsoft.com/office/drawing/2014/main" val="10006"/>
                      </a:ext>
                    </a:extLst>
                  </a:tr>
                  <a:tr h="129931">
                    <a:tc>
                      <a:txBody>
                        <a:bodyPr/>
                        <a:lstStyle/>
                        <a:p>
                          <a:r>
                            <a:rPr lang="en-GB" sz="1400" dirty="0"/>
                            <a:t>7</a:t>
                          </a:r>
                        </a:p>
                      </a:txBody>
                      <a:tcPr/>
                    </a:tc>
                    <a:tc>
                      <a:txBody>
                        <a:bodyPr/>
                        <a:lstStyle/>
                        <a:p>
                          <a:r>
                            <a:rPr lang="en-GB" sz="1400" dirty="0"/>
                            <a:t>0.9996</a:t>
                          </a:r>
                        </a:p>
                      </a:txBody>
                      <a:tcPr/>
                    </a:tc>
                    <a:extLst>
                      <a:ext uri="{0D108BD9-81ED-4DB2-BD59-A6C34878D82A}">
                        <a16:rowId xmlns:a16="http://schemas.microsoft.com/office/drawing/2014/main" val="10007"/>
                      </a:ext>
                    </a:extLst>
                  </a:tr>
                  <a:tr h="129931">
                    <a:tc>
                      <a:txBody>
                        <a:bodyPr/>
                        <a:lstStyle/>
                        <a:p>
                          <a:r>
                            <a:rPr lang="en-GB" sz="1400" dirty="0"/>
                            <a:t>8</a:t>
                          </a:r>
                        </a:p>
                      </a:txBody>
                      <a:tcPr/>
                    </a:tc>
                    <a:tc>
                      <a:txBody>
                        <a:bodyPr/>
                        <a:lstStyle/>
                        <a:p>
                          <a:r>
                            <a:rPr lang="en-GB" sz="1400" dirty="0"/>
                            <a:t>1.0000</a:t>
                          </a:r>
                        </a:p>
                      </a:txBody>
                      <a:tcPr/>
                    </a:tc>
                    <a:extLst>
                      <a:ext uri="{0D108BD9-81ED-4DB2-BD59-A6C34878D82A}">
                        <a16:rowId xmlns:a16="http://schemas.microsoft.com/office/drawing/2014/main" val="10008"/>
                      </a:ext>
                    </a:extLst>
                  </a:tr>
                </a:tbl>
              </a:graphicData>
            </a:graphic>
          </p:graphicFrame>
        </mc:Choice>
        <mc:Fallback xmlns="">
          <p:graphicFrame>
            <p:nvGraphicFramePr>
              <p:cNvPr id="24" name="Table 23"/>
              <p:cNvGraphicFramePr>
                <a:graphicFrameLocks noGrp="1"/>
              </p:cNvGraphicFramePr>
              <p:nvPr>
                <p:extLst>
                  <p:ext uri="{D42A27DB-BD31-4B8C-83A1-F6EECF244321}">
                    <p14:modId xmlns:p14="http://schemas.microsoft.com/office/powerpoint/2010/main" xmlns="" xmlns:a14="http://schemas.microsoft.com/office/drawing/2010/main" val="899300711"/>
                  </p:ext>
                </p:extLst>
              </p:nvPr>
            </p:nvGraphicFramePr>
            <p:xfrm>
              <a:off x="4571891" y="2061787"/>
              <a:ext cx="2181477" cy="2804160"/>
            </p:xfrm>
            <a:graphic>
              <a:graphicData uri="http://schemas.openxmlformats.org/drawingml/2006/table">
                <a:tbl>
                  <a:tblPr firstRow="1" bandRow="1">
                    <a:tableStyleId>{5940675A-B579-460E-94D1-54222C63F5DA}</a:tableStyleId>
                  </a:tblPr>
                  <a:tblGrid>
                    <a:gridCol w="398277"/>
                    <a:gridCol w="1783200"/>
                  </a:tblGrid>
                  <a:tr h="304800">
                    <a:tc>
                      <a:txBody>
                        <a:bodyPr/>
                        <a:lstStyle/>
                        <a:p>
                          <a:endParaRPr lang="en-US"/>
                        </a:p>
                      </a:txBody>
                      <a:tcPr>
                        <a:blipFill rotWithShape="0">
                          <a:blip r:embed="rId8"/>
                          <a:stretch>
                            <a:fillRect l="-1515" t="-2000" r="-446970" b="-822000"/>
                          </a:stretch>
                        </a:blipFill>
                      </a:tcPr>
                    </a:tc>
                    <a:tc>
                      <a:txBody>
                        <a:bodyPr/>
                        <a:lstStyle/>
                        <a:p>
                          <a:endParaRPr lang="en-US"/>
                        </a:p>
                      </a:txBody>
                      <a:tcPr>
                        <a:blipFill rotWithShape="0">
                          <a:blip r:embed="rId8"/>
                          <a:stretch>
                            <a:fillRect l="-22867" t="-2000" r="-683" b="-822000"/>
                          </a:stretch>
                        </a:blipFill>
                      </a:tcPr>
                    </a:tc>
                  </a:tr>
                  <a:tr h="304800">
                    <a:tc>
                      <a:txBody>
                        <a:bodyPr/>
                        <a:lstStyle/>
                        <a:p>
                          <a:r>
                            <a:rPr lang="en-GB" sz="1400" dirty="0" smtClean="0"/>
                            <a:t>0</a:t>
                          </a:r>
                          <a:endParaRPr lang="en-GB" sz="1400" dirty="0"/>
                        </a:p>
                      </a:txBody>
                      <a:tcPr/>
                    </a:tc>
                    <a:tc>
                      <a:txBody>
                        <a:bodyPr/>
                        <a:lstStyle/>
                        <a:p>
                          <a:r>
                            <a:rPr lang="en-GB" sz="1400" dirty="0" smtClean="0"/>
                            <a:t>0.0404</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0.1960</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0.4628</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5</a:t>
                          </a:r>
                          <a:endParaRPr lang="en-GB" sz="1400" dirty="0"/>
                        </a:p>
                      </a:txBody>
                      <a:tcPr/>
                    </a:tc>
                    <a:tc>
                      <a:txBody>
                        <a:bodyPr/>
                        <a:lstStyle/>
                        <a:p>
                          <a:r>
                            <a:rPr lang="en-GB" sz="1400" dirty="0" smtClean="0"/>
                            <a:t>0.9747</a:t>
                          </a:r>
                          <a:endParaRPr lang="en-GB" sz="1400" dirty="0"/>
                        </a:p>
                      </a:txBody>
                      <a:tcPr/>
                    </a:tc>
                  </a:tr>
                  <a:tr h="304800">
                    <a:tc>
                      <a:txBody>
                        <a:bodyPr/>
                        <a:lstStyle/>
                        <a:p>
                          <a:r>
                            <a:rPr lang="en-GB" sz="1400" dirty="0" smtClean="0"/>
                            <a:t>6</a:t>
                          </a:r>
                          <a:endParaRPr lang="en-GB" sz="1400" dirty="0"/>
                        </a:p>
                      </a:txBody>
                      <a:tcPr/>
                    </a:tc>
                    <a:tc>
                      <a:txBody>
                        <a:bodyPr/>
                        <a:lstStyle/>
                        <a:p>
                          <a:r>
                            <a:rPr lang="en-GB" sz="1400" dirty="0" smtClean="0"/>
                            <a:t>0.9957</a:t>
                          </a:r>
                          <a:endParaRPr lang="en-GB" sz="1400" dirty="0"/>
                        </a:p>
                      </a:txBody>
                      <a:tcPr/>
                    </a:tc>
                  </a:tr>
                  <a:tr h="304800">
                    <a:tc>
                      <a:txBody>
                        <a:bodyPr/>
                        <a:lstStyle/>
                        <a:p>
                          <a:r>
                            <a:rPr lang="en-GB" sz="1400" dirty="0" smtClean="0"/>
                            <a:t>7</a:t>
                          </a:r>
                          <a:endParaRPr lang="en-GB" sz="1400" dirty="0"/>
                        </a:p>
                      </a:txBody>
                      <a:tcPr/>
                    </a:tc>
                    <a:tc>
                      <a:txBody>
                        <a:bodyPr/>
                        <a:lstStyle/>
                        <a:p>
                          <a:r>
                            <a:rPr lang="en-GB" sz="1400" dirty="0" smtClean="0"/>
                            <a:t>0.9996</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1.0000</a:t>
                          </a:r>
                          <a:endParaRPr lang="en-GB" sz="1400" dirty="0"/>
                        </a:p>
                      </a:txBody>
                      <a:tcPr/>
                    </a:tc>
                  </a:tr>
                </a:tbl>
              </a:graphicData>
            </a:graphic>
          </p:graphicFrame>
        </mc:Fallback>
      </mc:AlternateContent>
      <mc:AlternateContent xmlns:mc="http://schemas.openxmlformats.org/markup-compatibility/2006" xmlns:a14="http://schemas.microsoft.com/office/drawing/2010/main">
        <mc:Choice Requires="a14">
          <p:sp>
            <p:nvSpPr>
              <p:cNvPr id="25" name="TextBox 24"/>
              <p:cNvSpPr txBox="1"/>
              <p:nvPr/>
            </p:nvSpPr>
            <p:spPr>
              <a:xfrm>
                <a:off x="4315317" y="6038756"/>
                <a:ext cx="2617167"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(whereas before it would have been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≥7</m:t>
                    </m:r>
                  </m:oMath>
                </a14:m>
                <a:r>
                  <a:rPr lang="en-GB" dirty="0"/>
                  <a:t>)</a:t>
                </a:r>
              </a:p>
            </p:txBody>
          </p:sp>
        </mc:Choice>
        <mc:Fallback xmlns="">
          <p:sp>
            <p:nvSpPr>
              <p:cNvPr id="25" name="TextBox 24"/>
              <p:cNvSpPr txBox="1">
                <a:spLocks noRot="1" noChangeAspect="1" noMove="1" noResize="1" noEditPoints="1" noAdjustHandles="1" noChangeArrowheads="1" noChangeShapeType="1" noTextEdit="1"/>
              </p:cNvSpPr>
              <p:nvPr/>
            </p:nvSpPr>
            <p:spPr>
              <a:xfrm>
                <a:off x="4315317" y="6038756"/>
                <a:ext cx="2617167" cy="646331"/>
              </a:xfrm>
              <a:prstGeom prst="rect">
                <a:avLst/>
              </a:prstGeom>
              <a:blipFill rotWithShape="0">
                <a:blip r:embed="rId9" cstate="print"/>
                <a:stretch>
                  <a:fillRect l="-1617" t="-3636" b="-11818"/>
                </a:stretch>
              </a:blipFill>
            </p:spPr>
            <p:txBody>
              <a:bodyPr/>
              <a:lstStyle/>
              <a:p>
                <a:r>
                  <a:rPr lang="en-GB">
                    <a:noFill/>
                  </a:rPr>
                  <a:t> </a:t>
                </a:r>
              </a:p>
            </p:txBody>
          </p:sp>
        </mc:Fallback>
      </mc:AlternateContent>
      <p:sp>
        <p:nvSpPr>
          <p:cNvPr id="16" name="Slide Number Placeholder 1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284</a:t>
            </a:fld>
            <a:endParaRPr lang="en-GB"/>
          </a:p>
        </p:txBody>
      </p:sp>
    </p:spTree>
    <p:extLst>
      <p:ext uri="{BB962C8B-B14F-4D97-AF65-F5344CB8AC3E}">
        <p14:creationId xmlns:p14="http://schemas.microsoft.com/office/powerpoint/2010/main" val="1666797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nextCondLst>
                <p:cond evt="onClick" delay="0">
                  <p:tgtEl>
                    <p:spTgt spid="19"/>
                  </p:tgtEl>
                </p:cond>
              </p:nextCondLst>
            </p:seq>
            <p:seq concurrent="1" nextAc="seek">
              <p:cTn id="11" restart="whenNotActive" fill="hold" evtFilter="cancelBubble" nodeType="interactiveSeq">
                <p:stCondLst>
                  <p:cond evt="onClick" delay="0">
                    <p:tgtEl>
                      <p:spTgt spid="2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nextCondLst>
                <p:cond evt="onClick" delay="0">
                  <p:tgtEl>
                    <p:spTgt spid="20"/>
                  </p:tgtEl>
                </p:cond>
              </p:nextCondLst>
            </p:seq>
          </p:childTnLst>
        </p:cTn>
      </p:par>
    </p:tnLst>
    <p:bldLst>
      <p:bldP spid="19" grpId="0" animBg="1"/>
      <p:bldP spid="20" grpId="0" animBg="1"/>
      <p:bldP spid="18" grpId="0" animBg="1"/>
      <p:bldP spid="25" grpId="0" animBg="1"/>
    </p:bldLst>
  </p:timing>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5" name="Picture 4"/>
          <p:cNvPicPr>
            <a:picLocks noChangeAspect="1"/>
          </p:cNvPicPr>
          <p:nvPr/>
        </p:nvPicPr>
        <p:blipFill>
          <a:blip r:embed="rId2" cstate="print"/>
          <a:stretch>
            <a:fillRect/>
          </a:stretch>
        </p:blipFill>
        <p:spPr>
          <a:xfrm>
            <a:off x="323528" y="1206549"/>
            <a:ext cx="8434338" cy="2010946"/>
          </a:xfrm>
          <a:prstGeom prst="rect">
            <a:avLst/>
          </a:prstGeom>
          <a:effectLst>
            <a:outerShdw blurRad="63500" sx="102000" sy="102000" algn="ctr" rotWithShape="0">
              <a:prstClr val="black">
                <a:alpha val="40000"/>
              </a:prstClr>
            </a:outerShdw>
          </a:effectLst>
        </p:spPr>
      </p:pic>
      <mc:AlternateContent xmlns:mc="http://schemas.openxmlformats.org/markup-compatibility/2006" xmlns:a14="http://schemas.microsoft.com/office/drawing/2010/main">
        <mc:Choice Requires="a14">
          <p:sp>
            <p:nvSpPr>
              <p:cNvPr id="7" name="TextBox 6"/>
              <p:cNvSpPr txBox="1"/>
              <p:nvPr/>
            </p:nvSpPr>
            <p:spPr>
              <a:xfrm>
                <a:off x="683568" y="3645024"/>
                <a:ext cx="5616624"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𝑩</m:t>
                      </m:r>
                      <m:d>
                        <m:dPr>
                          <m:ctrlPr>
                            <a:rPr lang="en-GB" b="1" i="1" smtClean="0">
                              <a:latin typeface="Cambria Math" panose="02040503050406030204" pitchFamily="18" charset="0"/>
                            </a:rPr>
                          </m:ctrlPr>
                        </m:dPr>
                        <m:e>
                          <m:r>
                            <a:rPr lang="en-GB" b="1" i="1" smtClean="0">
                              <a:latin typeface="Cambria Math" panose="02040503050406030204" pitchFamily="18" charset="0"/>
                            </a:rPr>
                            <m:t>𝟐𝟎</m:t>
                          </m:r>
                          <m:r>
                            <a:rPr lang="en-GB" b="1" i="1" smtClean="0">
                              <a:latin typeface="Cambria Math" panose="02040503050406030204" pitchFamily="18" charset="0"/>
                            </a:rPr>
                            <m:t>, </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𝟐𝟓</m:t>
                          </m:r>
                        </m:e>
                      </m:d>
                    </m:oMath>
                  </m:oMathPara>
                </a14:m>
                <a:endParaRPr lang="en-GB" b="1" dirty="0"/>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𝟎𝟐𝟒𝟑</m:t>
                      </m:r>
                      <m:r>
                        <a:rPr lang="en-GB" b="1" i="1" smtClean="0">
                          <a:latin typeface="Cambria Math" panose="02040503050406030204" pitchFamily="18" charset="0"/>
                        </a:rPr>
                        <m:t>  </m:t>
                      </m:r>
                      <m:d>
                        <m:dPr>
                          <m:ctrlPr>
                            <a:rPr lang="en-GB" b="1" i="1" smtClean="0">
                              <a:latin typeface="Cambria Math" panose="02040503050406030204" pitchFamily="18" charset="0"/>
                            </a:rPr>
                          </m:ctrlPr>
                        </m:dPr>
                        <m:e>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𝟎𝟐𝟓</m:t>
                          </m:r>
                        </m:e>
                      </m:d>
                    </m:oMath>
                  </m:oMathPara>
                </a14:m>
                <a:endParaRPr lang="en-GB" b="1" dirty="0"/>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𝟏𝟎</m:t>
                          </m:r>
                        </m:e>
                      </m:d>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𝟗</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𝟎𝟏𝟑𝟗</m:t>
                      </m:r>
                    </m:oMath>
                  </m:oMathPara>
                </a14:m>
                <a:endParaRPr lang="en-GB" b="1" dirty="0"/>
              </a:p>
              <a:p>
                <a:r>
                  <a:rPr lang="en-GB" b="1" dirty="0"/>
                  <a:t>Critical region is </a:t>
                </a:r>
                <a14:m>
                  <m:oMath xmlns:m="http://schemas.openxmlformats.org/officeDocument/2006/math">
                    <m:d>
                      <m:dPr>
                        <m:ctrlPr>
                          <a:rPr lang="en-GB" b="1" i="1" smtClean="0">
                            <a:latin typeface="Cambria Math" panose="02040503050406030204" pitchFamily="18" charset="0"/>
                          </a:rPr>
                        </m:ctrlPr>
                      </m:dPr>
                      <m:e>
                        <m:r>
                          <a:rPr lang="en-GB" b="1" i="1" smtClean="0">
                            <a:latin typeface="Cambria Math" panose="02040503050406030204" pitchFamily="18" charset="0"/>
                          </a:rPr>
                          <m:t>𝟎</m:t>
                        </m:r>
                        <m:r>
                          <a:rPr lang="en-GB" b="1" i="1" smtClean="0">
                            <a:latin typeface="Cambria Math" panose="02040503050406030204" pitchFamily="18" charset="0"/>
                          </a:rPr>
                          <m:t>≤</m:t>
                        </m:r>
                      </m:e>
                    </m:d>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        </m:t>
                    </m:r>
                    <m:r>
                      <a:rPr lang="en-GB" b="1" i="1" smtClean="0">
                        <a:latin typeface="Cambria Math" panose="02040503050406030204" pitchFamily="18" charset="0"/>
                      </a:rPr>
                      <m:t>𝒂𝒏𝒅</m:t>
                    </m:r>
                    <m:r>
                      <a:rPr lang="en-GB" b="1" i="1" smtClean="0">
                        <a:latin typeface="Cambria Math" panose="02040503050406030204" pitchFamily="18" charset="0"/>
                      </a:rPr>
                      <m:t>      </m:t>
                    </m:r>
                    <m:r>
                      <a:rPr lang="en-GB" b="1" i="1" smtClean="0">
                        <a:latin typeface="Cambria Math" panose="02040503050406030204" pitchFamily="18" charset="0"/>
                      </a:rPr>
                      <m:t>𝟏𝟎</m:t>
                    </m:r>
                    <m:r>
                      <a:rPr lang="en-GB" b="1" i="1" smtClean="0">
                        <a:latin typeface="Cambria Math" panose="02040503050406030204" pitchFamily="18" charset="0"/>
                      </a:rPr>
                      <m:t>≤</m:t>
                    </m:r>
                    <m:r>
                      <a:rPr lang="en-GB" b="1" i="1" smtClean="0">
                        <a:latin typeface="Cambria Math" panose="02040503050406030204" pitchFamily="18" charset="0"/>
                      </a:rPr>
                      <m:t>𝑿</m:t>
                    </m:r>
                    <m:d>
                      <m:dPr>
                        <m:ctrlPr>
                          <a:rPr lang="en-GB" b="1" i="1" smtClean="0">
                            <a:latin typeface="Cambria Math" panose="02040503050406030204" pitchFamily="18" charset="0"/>
                          </a:rPr>
                        </m:ctrlPr>
                      </m:dPr>
                      <m:e>
                        <m:r>
                          <a:rPr lang="en-GB" b="1" i="1" smtClean="0">
                            <a:latin typeface="Cambria Math" panose="02040503050406030204" pitchFamily="18" charset="0"/>
                          </a:rPr>
                          <m:t>≤</m:t>
                        </m:r>
                        <m:r>
                          <a:rPr lang="en-GB" b="1" i="1" smtClean="0">
                            <a:latin typeface="Cambria Math" panose="02040503050406030204" pitchFamily="18" charset="0"/>
                          </a:rPr>
                          <m:t>𝟐𝟎</m:t>
                        </m:r>
                      </m:e>
                    </m:d>
                  </m:oMath>
                </a14:m>
                <a:endParaRPr lang="en-GB" b="1" dirty="0"/>
              </a:p>
            </p:txBody>
          </p:sp>
        </mc:Choice>
        <mc:Fallback xmlns="">
          <p:sp>
            <p:nvSpPr>
              <p:cNvPr id="7" name="TextBox 6"/>
              <p:cNvSpPr txBox="1">
                <a:spLocks noRot="1" noChangeAspect="1" noMove="1" noResize="1" noEditPoints="1" noAdjustHandles="1" noChangeArrowheads="1" noChangeShapeType="1" noTextEdit="1"/>
              </p:cNvSpPr>
              <p:nvPr/>
            </p:nvSpPr>
            <p:spPr>
              <a:xfrm>
                <a:off x="683568" y="3645024"/>
                <a:ext cx="5616624" cy="1200329"/>
              </a:xfrm>
              <a:prstGeom prst="rect">
                <a:avLst/>
              </a:prstGeom>
              <a:blipFill rotWithShape="0">
                <a:blip r:embed="rId3" cstate="print"/>
                <a:stretch>
                  <a:fillRect l="-869" b="-7107"/>
                </a:stretch>
              </a:blipFill>
            </p:spPr>
            <p:txBody>
              <a:bodyPr/>
              <a:lstStyle/>
              <a:p>
                <a:r>
                  <a:rPr lang="en-GB">
                    <a:noFill/>
                  </a:rPr>
                  <a:t> </a:t>
                </a:r>
              </a:p>
            </p:txBody>
          </p:sp>
        </mc:Fallback>
      </mc:AlternateContent>
      <p:sp>
        <p:nvSpPr>
          <p:cNvPr id="8" name="TextBox 7"/>
          <p:cNvSpPr txBox="1"/>
          <p:nvPr/>
        </p:nvSpPr>
        <p:spPr>
          <a:xfrm>
            <a:off x="6300192" y="3645024"/>
            <a:ext cx="936104" cy="1200329"/>
          </a:xfrm>
          <a:prstGeom prst="rect">
            <a:avLst/>
          </a:prstGeom>
          <a:noFill/>
        </p:spPr>
        <p:txBody>
          <a:bodyPr wrap="square" rtlCol="0">
            <a:spAutoFit/>
          </a:bodyPr>
          <a:lstStyle/>
          <a:p>
            <a:r>
              <a:rPr lang="en-GB" dirty="0"/>
              <a:t>M1</a:t>
            </a:r>
          </a:p>
          <a:p>
            <a:r>
              <a:rPr lang="en-GB" dirty="0"/>
              <a:t>A1</a:t>
            </a:r>
          </a:p>
          <a:p>
            <a:r>
              <a:rPr lang="en-GB" dirty="0"/>
              <a:t>A1</a:t>
            </a:r>
          </a:p>
          <a:p>
            <a:r>
              <a:rPr lang="en-GB" dirty="0"/>
              <a:t>A1 </a:t>
            </a:r>
            <a:r>
              <a:rPr lang="en-GB" dirty="0" err="1"/>
              <a:t>A1</a:t>
            </a:r>
            <a:endParaRPr lang="en-GB" dirty="0"/>
          </a:p>
        </p:txBody>
      </p:sp>
      <mc:AlternateContent xmlns:mc="http://schemas.openxmlformats.org/markup-compatibility/2006" xmlns:a14="http://schemas.microsoft.com/office/drawing/2010/main">
        <mc:Choice Requires="a14">
          <p:sp>
            <p:nvSpPr>
              <p:cNvPr id="9" name="TextBox 8"/>
              <p:cNvSpPr txBox="1"/>
              <p:nvPr/>
            </p:nvSpPr>
            <p:spPr>
              <a:xfrm>
                <a:off x="3851920" y="5297887"/>
                <a:ext cx="403244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The </a:t>
                </a:r>
                <a14:m>
                  <m:oMath xmlns:m="http://schemas.openxmlformats.org/officeDocument/2006/math">
                    <m:r>
                      <a:rPr lang="en-GB" b="0" i="1" smtClean="0">
                        <a:latin typeface="Cambria Math" panose="02040503050406030204" pitchFamily="18" charset="0"/>
                      </a:rPr>
                      <m:t>0≤</m:t>
                    </m:r>
                  </m:oMath>
                </a14:m>
                <a:r>
                  <a:rPr lang="en-GB" dirty="0"/>
                  <a:t> and </a:t>
                </a:r>
                <a14:m>
                  <m:oMath xmlns:m="http://schemas.openxmlformats.org/officeDocument/2006/math">
                    <m:r>
                      <a:rPr lang="en-GB" b="0" i="1" smtClean="0">
                        <a:latin typeface="Cambria Math" panose="02040503050406030204" pitchFamily="18" charset="0"/>
                      </a:rPr>
                      <m:t>≤20</m:t>
                    </m:r>
                  </m:oMath>
                </a14:m>
                <a:r>
                  <a:rPr lang="en-GB" dirty="0"/>
                  <a:t> are optional because they are implied by the question.</a:t>
                </a:r>
              </a:p>
            </p:txBody>
          </p:sp>
        </mc:Choice>
        <mc:Fallback xmlns="">
          <p:sp>
            <p:nvSpPr>
              <p:cNvPr id="9" name="TextBox 8"/>
              <p:cNvSpPr txBox="1">
                <a:spLocks noRot="1" noChangeAspect="1" noMove="1" noResize="1" noEditPoints="1" noAdjustHandles="1" noChangeArrowheads="1" noChangeShapeType="1" noTextEdit="1"/>
              </p:cNvSpPr>
              <p:nvPr/>
            </p:nvSpPr>
            <p:spPr>
              <a:xfrm>
                <a:off x="3851920" y="5297887"/>
                <a:ext cx="4032448" cy="646331"/>
              </a:xfrm>
              <a:prstGeom prst="rect">
                <a:avLst/>
              </a:prstGeom>
              <a:blipFill rotWithShape="0">
                <a:blip r:embed="rId4" cstate="print"/>
                <a:stretch>
                  <a:fillRect l="-1053" t="-2727" b="-11818"/>
                </a:stretch>
              </a:blipFill>
            </p:spPr>
            <p:txBody>
              <a:bodyPr/>
              <a:lstStyle/>
              <a:p>
                <a:r>
                  <a:rPr lang="en-GB">
                    <a:noFill/>
                  </a:rPr>
                  <a:t> </a:t>
                </a:r>
              </a:p>
            </p:txBody>
          </p:sp>
        </mc:Fallback>
      </mc:AlternateContent>
      <p:cxnSp>
        <p:nvCxnSpPr>
          <p:cNvPr id="11" name="Straight Arrow Connector 10"/>
          <p:cNvCxnSpPr>
            <a:stCxn id="9" idx="0"/>
          </p:cNvCxnSpPr>
          <p:nvPr/>
        </p:nvCxnSpPr>
        <p:spPr>
          <a:xfrm flipH="1" flipV="1">
            <a:off x="5436096" y="4845353"/>
            <a:ext cx="432048" cy="45253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a:off x="457226" y="5272882"/>
            <a:ext cx="2900955"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As per tip, use the value in your table AFTER the first to exceed 0.975.</a:t>
            </a:r>
          </a:p>
        </p:txBody>
      </p:sp>
      <p:cxnSp>
        <p:nvCxnSpPr>
          <p:cNvPr id="13" name="Straight Arrow Connector 12"/>
          <p:cNvCxnSpPr/>
          <p:nvPr/>
        </p:nvCxnSpPr>
        <p:spPr>
          <a:xfrm flipV="1">
            <a:off x="519545" y="4405746"/>
            <a:ext cx="228600" cy="85205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354722" y="3429000"/>
            <a:ext cx="8434338" cy="30441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Slide Number Placeholder 1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285</a:t>
            </a:fld>
            <a:endParaRPr lang="en-GB"/>
          </a:p>
        </p:txBody>
      </p:sp>
    </p:spTree>
    <p:extLst>
      <p:ext uri="{BB962C8B-B14F-4D97-AF65-F5344CB8AC3E}">
        <p14:creationId xmlns:p14="http://schemas.microsoft.com/office/powerpoint/2010/main" val="6703020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6"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One More Example</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755577" y="908720"/>
            <a:ext cx="7992778" cy="2123658"/>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An office finds that over a long time incoming telephone calls from customers occur at a rate of 0.325 per minute. They believe that the number of calls has changed recently. To test this, the number of incoming calls during a random 20-minute interval is recorded.</a:t>
            </a:r>
          </a:p>
          <a:p>
            <a:endParaRPr lang="en-GB" sz="600" b="1" dirty="0"/>
          </a:p>
          <a:p>
            <a:r>
              <a:rPr lang="en-GB" dirty="0"/>
              <a:t>Find the critical region for a two-tailed test of the hypothesis that the number of incoming calls occur at the rate of 0.325 per minute. The probability in both tails should be as close to 2.5% as possible. </a:t>
            </a:r>
          </a:p>
        </p:txBody>
      </p:sp>
      <mc:AlternateContent xmlns:mc="http://schemas.openxmlformats.org/markup-compatibility/2006" xmlns:a14="http://schemas.microsoft.com/office/drawing/2010/main">
        <mc:Choice Requires="a14">
          <p:sp>
            <p:nvSpPr>
              <p:cNvPr id="8" name="TextBox 7"/>
              <p:cNvSpPr txBox="1"/>
              <p:nvPr/>
            </p:nvSpPr>
            <p:spPr>
              <a:xfrm>
                <a:off x="683568" y="3566295"/>
                <a:ext cx="5472608" cy="14773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𝑷𝒐</m:t>
                      </m:r>
                      <m:d>
                        <m:dPr>
                          <m:ctrlPr>
                            <a:rPr lang="en-GB" b="1" i="1" smtClean="0">
                              <a:latin typeface="Cambria Math" panose="02040503050406030204" pitchFamily="18" charset="0"/>
                            </a:rPr>
                          </m:ctrlPr>
                        </m:dPr>
                        <m:e>
                          <m:r>
                            <a:rPr lang="en-GB" b="1" i="1" smtClean="0">
                              <a:latin typeface="Cambria Math" panose="02040503050406030204" pitchFamily="18" charset="0"/>
                            </a:rPr>
                            <m:t>𝟔</m:t>
                          </m:r>
                          <m:r>
                            <a:rPr lang="en-GB" b="1" i="1" smtClean="0">
                              <a:latin typeface="Cambria Math" panose="02040503050406030204" pitchFamily="18" charset="0"/>
                            </a:rPr>
                            <m:t>.</m:t>
                          </m:r>
                          <m:r>
                            <a:rPr lang="en-GB" b="1" i="1" smtClean="0">
                              <a:latin typeface="Cambria Math" panose="02040503050406030204" pitchFamily="18" charset="0"/>
                            </a:rPr>
                            <m:t>𝟓</m:t>
                          </m:r>
                        </m:e>
                      </m:d>
                    </m:oMath>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m:t>
                      </m:r>
                      <m:r>
                        <a:rPr lang="en-GB" b="1" i="1" smtClean="0">
                          <a:latin typeface="Cambria Math" panose="02040503050406030204" pitchFamily="18" charset="0"/>
                        </a:rPr>
                        <m:t>𝟓</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𝝀</m:t>
                      </m:r>
                      <m:r>
                        <a:rPr lang="en-GB" b="1" i="1" smtClean="0">
                          <a:latin typeface="Cambria Math" panose="02040503050406030204" pitchFamily="18" charset="0"/>
                        </a:rPr>
                        <m:t>≠</m:t>
                      </m:r>
                      <m:r>
                        <a:rPr lang="en-GB" b="1" i="1" smtClean="0">
                          <a:latin typeface="Cambria Math" panose="02040503050406030204" pitchFamily="18" charset="0"/>
                        </a:rPr>
                        <m:t>𝟔</m:t>
                      </m:r>
                      <m:r>
                        <a:rPr lang="en-GB" b="1" i="1" smtClean="0">
                          <a:latin typeface="Cambria Math" panose="02040503050406030204" pitchFamily="18" charset="0"/>
                        </a:rPr>
                        <m:t>.</m:t>
                      </m:r>
                      <m:r>
                        <a:rPr lang="en-GB" b="1" i="1" smtClean="0">
                          <a:latin typeface="Cambria Math" panose="02040503050406030204" pitchFamily="18" charset="0"/>
                        </a:rPr>
                        <m:t>𝟓</m:t>
                      </m:r>
                    </m:oMath>
                  </m:oMathPara>
                </a14:m>
                <a:endParaRPr lang="en-GB" b="1" dirty="0"/>
              </a:p>
              <a:p>
                <a14:m>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𝟎𝟏𝟏𝟑</m:t>
                    </m:r>
                  </m:oMath>
                </a14:m>
                <a:r>
                  <a:rPr lang="en-GB" b="1" dirty="0"/>
                  <a:t> (close than 0.0430)</a:t>
                </a:r>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𝟏𝟐</m:t>
                          </m:r>
                        </m:e>
                      </m:d>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𝟏𝟏</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𝟎𝟑𝟑𝟗</m:t>
                      </m:r>
                    </m:oMath>
                  </m:oMathPara>
                </a14:m>
                <a:endParaRPr lang="en-GB" b="1" dirty="0"/>
              </a:p>
              <a:p>
                <a:r>
                  <a:rPr lang="en-GB" b="1" dirty="0"/>
                  <a:t>So critical region </a:t>
                </a:r>
                <a14:m>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m:t>
                    </m:r>
                  </m:oMath>
                </a14:m>
                <a:r>
                  <a:rPr lang="en-GB" b="1" dirty="0"/>
                  <a:t> and </a:t>
                </a:r>
                <a14:m>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𝟏𝟐</m:t>
                    </m:r>
                  </m:oMath>
                </a14:m>
                <a:endParaRPr lang="en-GB" b="1" dirty="0"/>
              </a:p>
            </p:txBody>
          </p:sp>
        </mc:Choice>
        <mc:Fallback xmlns="">
          <p:sp>
            <p:nvSpPr>
              <p:cNvPr id="8" name="TextBox 7"/>
              <p:cNvSpPr txBox="1">
                <a:spLocks noRot="1" noChangeAspect="1" noMove="1" noResize="1" noEditPoints="1" noAdjustHandles="1" noChangeArrowheads="1" noChangeShapeType="1" noTextEdit="1"/>
              </p:cNvSpPr>
              <p:nvPr/>
            </p:nvSpPr>
            <p:spPr>
              <a:xfrm>
                <a:off x="683568" y="3566295"/>
                <a:ext cx="5472608" cy="1477328"/>
              </a:xfrm>
              <a:prstGeom prst="rect">
                <a:avLst/>
              </a:prstGeom>
              <a:blipFill rotWithShape="0">
                <a:blip r:embed="rId2" cstate="print"/>
                <a:stretch>
                  <a:fillRect l="-891" b="-57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04248" y="3198954"/>
                <a:ext cx="21814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𝜆</m:t>
                      </m:r>
                      <m:r>
                        <a:rPr lang="en-GB" b="0" i="1" smtClean="0">
                          <a:latin typeface="Cambria Math" panose="02040503050406030204" pitchFamily="18" charset="0"/>
                        </a:rPr>
                        <m:t>=6.5</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6804248" y="3198954"/>
                <a:ext cx="2181477" cy="369332"/>
              </a:xfrm>
              <a:prstGeom prst="rect">
                <a:avLst/>
              </a:prstGeom>
              <a:blipFill rotWithShape="0">
                <a:blip r:embed="rId3"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6804248" y="3590754"/>
              <a:ext cx="2181477" cy="2743200"/>
            </p:xfrm>
            <a:graphic>
              <a:graphicData uri="http://schemas.openxmlformats.org/drawingml/2006/table">
                <a:tbl>
                  <a:tblPr firstRow="1" bandRow="1">
                    <a:tableStyleId>{5940675A-B579-460E-94D1-54222C63F5DA}</a:tableStyleId>
                  </a:tblPr>
                  <a:tblGrid>
                    <a:gridCol w="398277">
                      <a:extLst>
                        <a:ext uri="{9D8B030D-6E8A-4147-A177-3AD203B41FA5}">
                          <a16:colId xmlns:a16="http://schemas.microsoft.com/office/drawing/2014/main" val="20000"/>
                        </a:ext>
                      </a:extLst>
                    </a:gridCol>
                    <a:gridCol w="1783200">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0</a:t>
                          </a:r>
                        </a:p>
                      </a:txBody>
                      <a:tcPr/>
                    </a:tc>
                    <a:tc>
                      <a:txBody>
                        <a:bodyPr/>
                        <a:lstStyle/>
                        <a:p>
                          <a:r>
                            <a:rPr lang="en-GB" sz="1400" dirty="0"/>
                            <a:t>0.0015</a:t>
                          </a:r>
                        </a:p>
                      </a:txBody>
                      <a:tcPr/>
                    </a:tc>
                    <a:extLst>
                      <a:ext uri="{0D108BD9-81ED-4DB2-BD59-A6C34878D82A}">
                        <a16:rowId xmlns:a16="http://schemas.microsoft.com/office/drawing/2014/main" val="10001"/>
                      </a:ext>
                    </a:extLst>
                  </a:tr>
                  <a:tr h="124995">
                    <a:tc>
                      <a:txBody>
                        <a:bodyPr/>
                        <a:lstStyle/>
                        <a:p>
                          <a:r>
                            <a:rPr lang="en-GB" sz="1400" dirty="0"/>
                            <a:t>1</a:t>
                          </a:r>
                        </a:p>
                      </a:txBody>
                      <a:tcPr/>
                    </a:tc>
                    <a:tc>
                      <a:txBody>
                        <a:bodyPr/>
                        <a:lstStyle/>
                        <a:p>
                          <a:r>
                            <a:rPr lang="en-GB" sz="1400" dirty="0"/>
                            <a:t>0.0113</a:t>
                          </a:r>
                        </a:p>
                      </a:txBody>
                      <a:tcPr/>
                    </a:tc>
                    <a:extLst>
                      <a:ext uri="{0D108BD9-81ED-4DB2-BD59-A6C34878D82A}">
                        <a16:rowId xmlns:a16="http://schemas.microsoft.com/office/drawing/2014/main" val="10002"/>
                      </a:ext>
                    </a:extLst>
                  </a:tr>
                  <a:tr h="0">
                    <a:tc>
                      <a:txBody>
                        <a:bodyPr/>
                        <a:lstStyle/>
                        <a:p>
                          <a:r>
                            <a:rPr lang="en-GB" sz="1400" dirty="0"/>
                            <a:t>2</a:t>
                          </a:r>
                        </a:p>
                      </a:txBody>
                      <a:tcPr/>
                    </a:tc>
                    <a:tc>
                      <a:txBody>
                        <a:bodyPr/>
                        <a:lstStyle/>
                        <a:p>
                          <a:r>
                            <a:rPr lang="en-GB" sz="1400" dirty="0"/>
                            <a:t>0.0430</a:t>
                          </a:r>
                        </a:p>
                      </a:txBody>
                      <a:tcPr/>
                    </a:tc>
                    <a:extLst>
                      <a:ext uri="{0D108BD9-81ED-4DB2-BD59-A6C34878D82A}">
                        <a16:rowId xmlns:a16="http://schemas.microsoft.com/office/drawing/2014/main" val="10003"/>
                      </a:ext>
                    </a:extLst>
                  </a:tr>
                  <a:tr h="0">
                    <a:tc>
                      <a:txBody>
                        <a:bodyPr/>
                        <a:lstStyle/>
                        <a:p>
                          <a:r>
                            <a:rPr lang="en-GB" sz="1400" dirty="0"/>
                            <a:t>…</a:t>
                          </a:r>
                        </a:p>
                      </a:txBody>
                      <a:tcPr/>
                    </a:tc>
                    <a:tc>
                      <a:txBody>
                        <a:bodyPr/>
                        <a:lstStyle/>
                        <a:p>
                          <a:r>
                            <a:rPr lang="en-GB" sz="1400" dirty="0"/>
                            <a:t>…</a:t>
                          </a:r>
                        </a:p>
                      </a:txBody>
                      <a:tcPr/>
                    </a:tc>
                    <a:extLst>
                      <a:ext uri="{0D108BD9-81ED-4DB2-BD59-A6C34878D82A}">
                        <a16:rowId xmlns:a16="http://schemas.microsoft.com/office/drawing/2014/main" val="10004"/>
                      </a:ext>
                    </a:extLst>
                  </a:tr>
                  <a:tr h="146699">
                    <a:tc>
                      <a:txBody>
                        <a:bodyPr/>
                        <a:lstStyle/>
                        <a:p>
                          <a:r>
                            <a:rPr lang="en-GB" sz="1400" dirty="0"/>
                            <a:t>11</a:t>
                          </a:r>
                        </a:p>
                      </a:txBody>
                      <a:tcPr/>
                    </a:tc>
                    <a:tc>
                      <a:txBody>
                        <a:bodyPr/>
                        <a:lstStyle/>
                        <a:p>
                          <a:r>
                            <a:rPr lang="en-GB" sz="1400" dirty="0"/>
                            <a:t>0.9661</a:t>
                          </a:r>
                        </a:p>
                      </a:txBody>
                      <a:tcPr/>
                    </a:tc>
                    <a:extLst>
                      <a:ext uri="{0D108BD9-81ED-4DB2-BD59-A6C34878D82A}">
                        <a16:rowId xmlns:a16="http://schemas.microsoft.com/office/drawing/2014/main" val="10005"/>
                      </a:ext>
                    </a:extLst>
                  </a:tr>
                  <a:tr h="129931">
                    <a:tc>
                      <a:txBody>
                        <a:bodyPr/>
                        <a:lstStyle/>
                        <a:p>
                          <a:r>
                            <a:rPr lang="en-GB" sz="1400" dirty="0"/>
                            <a:t>12</a:t>
                          </a:r>
                        </a:p>
                      </a:txBody>
                      <a:tcPr/>
                    </a:tc>
                    <a:tc>
                      <a:txBody>
                        <a:bodyPr/>
                        <a:lstStyle/>
                        <a:p>
                          <a:r>
                            <a:rPr lang="en-GB" sz="1400" dirty="0"/>
                            <a:t>0.9840</a:t>
                          </a:r>
                        </a:p>
                      </a:txBody>
                      <a:tcPr/>
                    </a:tc>
                    <a:extLst>
                      <a:ext uri="{0D108BD9-81ED-4DB2-BD59-A6C34878D82A}">
                        <a16:rowId xmlns:a16="http://schemas.microsoft.com/office/drawing/2014/main" val="10006"/>
                      </a:ext>
                    </a:extLst>
                  </a:tr>
                  <a:tr h="129931">
                    <a:tc>
                      <a:txBody>
                        <a:bodyPr/>
                        <a:lstStyle/>
                        <a:p>
                          <a:r>
                            <a:rPr lang="en-GB" sz="1400" dirty="0"/>
                            <a:t>13</a:t>
                          </a:r>
                        </a:p>
                      </a:txBody>
                      <a:tcPr/>
                    </a:tc>
                    <a:tc>
                      <a:txBody>
                        <a:bodyPr/>
                        <a:lstStyle/>
                        <a:p>
                          <a:r>
                            <a:rPr lang="en-GB" sz="1400" dirty="0"/>
                            <a:t>0.9929</a:t>
                          </a:r>
                        </a:p>
                      </a:txBody>
                      <a:tcPr/>
                    </a:tc>
                    <a:extLst>
                      <a:ext uri="{0D108BD9-81ED-4DB2-BD59-A6C34878D82A}">
                        <a16:rowId xmlns:a16="http://schemas.microsoft.com/office/drawing/2014/main" val="10007"/>
                      </a:ext>
                    </a:extLst>
                  </a:tr>
                  <a:tr h="129931">
                    <a:tc>
                      <a:txBody>
                        <a:bodyPr/>
                        <a:lstStyle/>
                        <a:p>
                          <a:r>
                            <a:rPr lang="en-GB" sz="1400" dirty="0"/>
                            <a:t>14</a:t>
                          </a:r>
                        </a:p>
                      </a:txBody>
                      <a:tcPr/>
                    </a:tc>
                    <a:tc>
                      <a:txBody>
                        <a:bodyPr/>
                        <a:lstStyle/>
                        <a:p>
                          <a:r>
                            <a:rPr lang="en-GB" sz="1400" dirty="0"/>
                            <a:t>0.9970</a:t>
                          </a:r>
                        </a:p>
                      </a:txBody>
                      <a:tcPr/>
                    </a:tc>
                    <a:extLst>
                      <a:ext uri="{0D108BD9-81ED-4DB2-BD59-A6C34878D82A}">
                        <a16:rowId xmlns:a16="http://schemas.microsoft.com/office/drawing/2014/main" val="10008"/>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xmlns="" xmlns:a14="http://schemas.microsoft.com/office/drawing/2010/main" val="2462089283"/>
                  </p:ext>
                </p:extLst>
              </p:nvPr>
            </p:nvGraphicFramePr>
            <p:xfrm>
              <a:off x="6804248" y="3590754"/>
              <a:ext cx="2181477" cy="2804160"/>
            </p:xfrm>
            <a:graphic>
              <a:graphicData uri="http://schemas.openxmlformats.org/drawingml/2006/table">
                <a:tbl>
                  <a:tblPr firstRow="1" bandRow="1">
                    <a:tableStyleId>{5940675A-B579-460E-94D1-54222C63F5DA}</a:tableStyleId>
                  </a:tblPr>
                  <a:tblGrid>
                    <a:gridCol w="398277"/>
                    <a:gridCol w="1783200"/>
                  </a:tblGrid>
                  <a:tr h="304800">
                    <a:tc>
                      <a:txBody>
                        <a:bodyPr/>
                        <a:lstStyle/>
                        <a:p>
                          <a:endParaRPr lang="en-US"/>
                        </a:p>
                      </a:txBody>
                      <a:tcPr>
                        <a:blipFill rotWithShape="0">
                          <a:blip r:embed="rId4"/>
                          <a:stretch>
                            <a:fillRect l="-1515" t="-4000" r="-446970" b="-822000"/>
                          </a:stretch>
                        </a:blipFill>
                      </a:tcPr>
                    </a:tc>
                    <a:tc>
                      <a:txBody>
                        <a:bodyPr/>
                        <a:lstStyle/>
                        <a:p>
                          <a:endParaRPr lang="en-US"/>
                        </a:p>
                      </a:txBody>
                      <a:tcPr>
                        <a:blipFill rotWithShape="0">
                          <a:blip r:embed="rId4"/>
                          <a:stretch>
                            <a:fillRect l="-22867" t="-4000" r="-683" b="-822000"/>
                          </a:stretch>
                        </a:blipFill>
                      </a:tcPr>
                    </a:tc>
                  </a:tr>
                  <a:tr h="304800">
                    <a:tc>
                      <a:txBody>
                        <a:bodyPr/>
                        <a:lstStyle/>
                        <a:p>
                          <a:r>
                            <a:rPr lang="en-GB" sz="1400" dirty="0" smtClean="0"/>
                            <a:t>0</a:t>
                          </a:r>
                          <a:endParaRPr lang="en-GB" sz="1400" dirty="0"/>
                        </a:p>
                      </a:txBody>
                      <a:tcPr/>
                    </a:tc>
                    <a:tc>
                      <a:txBody>
                        <a:bodyPr/>
                        <a:lstStyle/>
                        <a:p>
                          <a:r>
                            <a:rPr lang="en-GB" sz="1400" dirty="0" smtClean="0"/>
                            <a:t>0.0015</a:t>
                          </a:r>
                          <a:endParaRPr lang="en-GB" sz="1400" dirty="0"/>
                        </a:p>
                      </a:txBody>
                      <a:tcPr/>
                    </a:tc>
                  </a:tr>
                  <a:tr h="304800">
                    <a:tc>
                      <a:txBody>
                        <a:bodyPr/>
                        <a:lstStyle/>
                        <a:p>
                          <a:r>
                            <a:rPr lang="en-GB" sz="1400" dirty="0" smtClean="0"/>
                            <a:t>1</a:t>
                          </a:r>
                          <a:endParaRPr lang="en-GB" sz="1400" dirty="0"/>
                        </a:p>
                      </a:txBody>
                      <a:tcPr/>
                    </a:tc>
                    <a:tc>
                      <a:txBody>
                        <a:bodyPr/>
                        <a:lstStyle/>
                        <a:p>
                          <a:r>
                            <a:rPr lang="en-GB" sz="1400" dirty="0" smtClean="0"/>
                            <a:t>0.0113</a:t>
                          </a:r>
                          <a:endParaRPr lang="en-GB" sz="1400" dirty="0"/>
                        </a:p>
                      </a:txBody>
                      <a:tcPr/>
                    </a:tc>
                  </a:tr>
                  <a:tr h="304800">
                    <a:tc>
                      <a:txBody>
                        <a:bodyPr/>
                        <a:lstStyle/>
                        <a:p>
                          <a:r>
                            <a:rPr lang="en-GB" sz="1400" dirty="0" smtClean="0"/>
                            <a:t>2</a:t>
                          </a:r>
                          <a:endParaRPr lang="en-GB" sz="1400" dirty="0"/>
                        </a:p>
                      </a:txBody>
                      <a:tcPr/>
                    </a:tc>
                    <a:tc>
                      <a:txBody>
                        <a:bodyPr/>
                        <a:lstStyle/>
                        <a:p>
                          <a:r>
                            <a:rPr lang="en-GB" sz="1400" dirty="0" smtClean="0"/>
                            <a:t>0.0430</a:t>
                          </a:r>
                          <a:endParaRPr lang="en-GB" sz="1400" dirty="0"/>
                        </a:p>
                      </a:txBody>
                      <a:tcPr/>
                    </a:tc>
                  </a:tr>
                  <a:tr h="304800">
                    <a:tc>
                      <a:txBody>
                        <a:bodyPr/>
                        <a:lstStyle/>
                        <a:p>
                          <a:r>
                            <a:rPr lang="en-GB" sz="1400" dirty="0" smtClean="0"/>
                            <a:t>…</a:t>
                          </a:r>
                          <a:endParaRPr lang="en-GB" sz="1400" dirty="0"/>
                        </a:p>
                      </a:txBody>
                      <a:tcPr/>
                    </a:tc>
                    <a:tc>
                      <a:txBody>
                        <a:bodyPr/>
                        <a:lstStyle/>
                        <a:p>
                          <a:r>
                            <a:rPr lang="en-GB" sz="1400" dirty="0" smtClean="0"/>
                            <a:t>…</a:t>
                          </a:r>
                          <a:endParaRPr lang="en-GB" sz="1400" dirty="0"/>
                        </a:p>
                      </a:txBody>
                      <a:tcPr/>
                    </a:tc>
                  </a:tr>
                  <a:tr h="304800">
                    <a:tc>
                      <a:txBody>
                        <a:bodyPr/>
                        <a:lstStyle/>
                        <a:p>
                          <a:r>
                            <a:rPr lang="en-GB" sz="1400" dirty="0" smtClean="0"/>
                            <a:t>11</a:t>
                          </a:r>
                          <a:endParaRPr lang="en-GB" sz="1400" dirty="0"/>
                        </a:p>
                      </a:txBody>
                      <a:tcPr/>
                    </a:tc>
                    <a:tc>
                      <a:txBody>
                        <a:bodyPr/>
                        <a:lstStyle/>
                        <a:p>
                          <a:r>
                            <a:rPr lang="en-GB" sz="1400" dirty="0" smtClean="0"/>
                            <a:t>0.9661</a:t>
                          </a:r>
                          <a:endParaRPr lang="en-GB" sz="1400" dirty="0"/>
                        </a:p>
                      </a:txBody>
                      <a:tcPr/>
                    </a:tc>
                  </a:tr>
                  <a:tr h="304800">
                    <a:tc>
                      <a:txBody>
                        <a:bodyPr/>
                        <a:lstStyle/>
                        <a:p>
                          <a:r>
                            <a:rPr lang="en-GB" sz="1400" dirty="0" smtClean="0"/>
                            <a:t>12</a:t>
                          </a:r>
                          <a:endParaRPr lang="en-GB" sz="1400" dirty="0"/>
                        </a:p>
                      </a:txBody>
                      <a:tcPr/>
                    </a:tc>
                    <a:tc>
                      <a:txBody>
                        <a:bodyPr/>
                        <a:lstStyle/>
                        <a:p>
                          <a:r>
                            <a:rPr lang="en-GB" sz="1400" dirty="0" smtClean="0"/>
                            <a:t>0.9840</a:t>
                          </a:r>
                          <a:endParaRPr lang="en-GB" sz="1400" dirty="0"/>
                        </a:p>
                      </a:txBody>
                      <a:tcPr/>
                    </a:tc>
                  </a:tr>
                  <a:tr h="304800">
                    <a:tc>
                      <a:txBody>
                        <a:bodyPr/>
                        <a:lstStyle/>
                        <a:p>
                          <a:r>
                            <a:rPr lang="en-GB" sz="1400" dirty="0" smtClean="0"/>
                            <a:t>13</a:t>
                          </a:r>
                          <a:endParaRPr lang="en-GB" sz="1400" dirty="0"/>
                        </a:p>
                      </a:txBody>
                      <a:tcPr/>
                    </a:tc>
                    <a:tc>
                      <a:txBody>
                        <a:bodyPr/>
                        <a:lstStyle/>
                        <a:p>
                          <a:r>
                            <a:rPr lang="en-GB" sz="1400" dirty="0" smtClean="0"/>
                            <a:t>0.9929</a:t>
                          </a:r>
                          <a:endParaRPr lang="en-GB" sz="1400" dirty="0"/>
                        </a:p>
                      </a:txBody>
                      <a:tcPr/>
                    </a:tc>
                  </a:tr>
                  <a:tr h="304800">
                    <a:tc>
                      <a:txBody>
                        <a:bodyPr/>
                        <a:lstStyle/>
                        <a:p>
                          <a:r>
                            <a:rPr lang="en-GB" sz="1400" dirty="0" smtClean="0"/>
                            <a:t>14</a:t>
                          </a:r>
                          <a:endParaRPr lang="en-GB" sz="1400" dirty="0"/>
                        </a:p>
                      </a:txBody>
                      <a:tcPr/>
                    </a:tc>
                    <a:tc>
                      <a:txBody>
                        <a:bodyPr/>
                        <a:lstStyle/>
                        <a:p>
                          <a:r>
                            <a:rPr lang="en-GB" sz="1400" dirty="0" smtClean="0"/>
                            <a:t>0.9970</a:t>
                          </a:r>
                          <a:endParaRPr lang="en-GB" sz="1400" dirty="0"/>
                        </a:p>
                      </a:txBody>
                      <a:tcPr/>
                    </a:tc>
                  </a:tr>
                </a:tbl>
              </a:graphicData>
            </a:graphic>
          </p:graphicFrame>
        </mc:Fallback>
      </mc:AlternateContent>
      <p:sp>
        <p:nvSpPr>
          <p:cNvPr id="11" name="Rectangle 10"/>
          <p:cNvSpPr/>
          <p:nvPr/>
        </p:nvSpPr>
        <p:spPr>
          <a:xfrm>
            <a:off x="3419872" y="5207161"/>
            <a:ext cx="4793342" cy="16417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2" name="Rectangle 11"/>
          <p:cNvSpPr/>
          <p:nvPr/>
        </p:nvSpPr>
        <p:spPr>
          <a:xfrm>
            <a:off x="325290" y="897338"/>
            <a:ext cx="430287" cy="360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14</a:t>
            </a:r>
          </a:p>
        </p:txBody>
      </p:sp>
      <p:sp>
        <p:nvSpPr>
          <p:cNvPr id="13" name="Slide Number Placeholder 1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286</a:t>
            </a:fld>
            <a:endParaRPr lang="en-GB"/>
          </a:p>
        </p:txBody>
      </p:sp>
    </p:spTree>
    <p:extLst>
      <p:ext uri="{BB962C8B-B14F-4D97-AF65-F5344CB8AC3E}">
        <p14:creationId xmlns:p14="http://schemas.microsoft.com/office/powerpoint/2010/main" val="1198643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1"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87744"/>
            <a:chOff x="0" y="13335"/>
            <a:chExt cx="9144218" cy="587744"/>
          </a:xfrm>
        </p:grpSpPr>
        <p:sp>
          <p:nvSpPr>
            <p:cNvPr id="3" name="TextBox 32"/>
            <p:cNvSpPr txBox="1"/>
            <p:nvPr/>
          </p:nvSpPr>
          <p:spPr>
            <a:xfrm>
              <a:off x="0" y="13335"/>
              <a:ext cx="9144000" cy="5847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Identifying Critical Regions</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sp>
        <p:nvSpPr>
          <p:cNvPr id="5" name="TextBox 4"/>
          <p:cNvSpPr txBox="1"/>
          <p:nvPr/>
        </p:nvSpPr>
        <p:spPr>
          <a:xfrm>
            <a:off x="827584" y="908720"/>
            <a:ext cx="7992778" cy="1754326"/>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dirty="0"/>
              <a:t>During an influenza epidemic, 4% of the population of a large city was affected on a given day. The manager of a factory that employs 100 people found that 12 of his employees were absent, claiming to have influenza.</a:t>
            </a:r>
          </a:p>
          <a:p>
            <a:r>
              <a:rPr lang="en-GB" dirty="0"/>
              <a:t>Using a 5% level of significance, find the critical region that would enable the manage to test whether there is evidence that percentage of people having influenza at his factory was greater than that of the city, and state your conclusion.</a:t>
            </a:r>
          </a:p>
        </p:txBody>
      </p:sp>
      <p:sp>
        <p:nvSpPr>
          <p:cNvPr id="6" name="Rectangle 5"/>
          <p:cNvSpPr/>
          <p:nvPr/>
        </p:nvSpPr>
        <p:spPr>
          <a:xfrm>
            <a:off x="251411" y="908720"/>
            <a:ext cx="576174" cy="3486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15</a:t>
            </a:r>
          </a:p>
        </p:txBody>
      </p:sp>
      <mc:AlternateContent xmlns:mc="http://schemas.openxmlformats.org/markup-compatibility/2006" xmlns:a14="http://schemas.microsoft.com/office/drawing/2010/main">
        <mc:Choice Requires="a14">
          <p:sp>
            <p:nvSpPr>
              <p:cNvPr id="7" name="TextBox 6"/>
              <p:cNvSpPr txBox="1"/>
              <p:nvPr/>
            </p:nvSpPr>
            <p:spPr>
              <a:xfrm>
                <a:off x="827584" y="2972639"/>
                <a:ext cx="4968552" cy="34163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𝟎</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𝟎𝟒</m:t>
                      </m:r>
                      <m:r>
                        <a:rPr lang="en-GB" b="1" i="1" smtClean="0">
                          <a:latin typeface="Cambria Math" panose="02040503050406030204" pitchFamily="18" charset="0"/>
                        </a:rPr>
                        <m:t>        </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𝑯</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𝒑</m:t>
                      </m:r>
                      <m:r>
                        <a:rPr lang="en-GB" b="1" i="1" smtClean="0">
                          <a:latin typeface="Cambria Math" panose="02040503050406030204" pitchFamily="18" charset="0"/>
                        </a:rPr>
                        <m:t>&gt;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𝟎𝟒</m:t>
                      </m:r>
                    </m:oMath>
                  </m:oMathPara>
                </a14:m>
                <a:endParaRPr lang="en-GB" b="1" dirty="0"/>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𝑩</m:t>
                      </m:r>
                      <m:d>
                        <m:dPr>
                          <m:ctrlPr>
                            <a:rPr lang="en-GB" b="1" i="1" smtClean="0">
                              <a:latin typeface="Cambria Math" panose="02040503050406030204" pitchFamily="18" charset="0"/>
                            </a:rPr>
                          </m:ctrlPr>
                        </m:dPr>
                        <m:e>
                          <m:r>
                            <a:rPr lang="en-GB" b="1" i="1" smtClean="0">
                              <a:latin typeface="Cambria Math" panose="02040503050406030204" pitchFamily="18" charset="0"/>
                            </a:rPr>
                            <m:t>𝟏𝟎𝟎</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𝟎𝟒</m:t>
                          </m:r>
                        </m:e>
                      </m:d>
                    </m:oMath>
                  </m:oMathPara>
                </a14:m>
                <a:endParaRPr lang="en-GB" b="1" dirty="0"/>
              </a:p>
              <a:p>
                <a14:m>
                  <m:oMath xmlns:m="http://schemas.openxmlformats.org/officeDocument/2006/math">
                    <m:r>
                      <a:rPr lang="en-GB" b="1" i="1" smtClean="0">
                        <a:latin typeface="Cambria Math" panose="02040503050406030204" pitchFamily="18" charset="0"/>
                      </a:rPr>
                      <m:t>𝒏𝒑</m:t>
                    </m:r>
                    <m:r>
                      <a:rPr lang="en-GB" b="1" i="1" smtClean="0">
                        <a:latin typeface="Cambria Math" panose="02040503050406030204" pitchFamily="18" charset="0"/>
                      </a:rPr>
                      <m:t>=</m:t>
                    </m:r>
                    <m:r>
                      <a:rPr lang="en-GB" b="1" i="1" smtClean="0">
                        <a:latin typeface="Cambria Math" panose="02040503050406030204" pitchFamily="18" charset="0"/>
                      </a:rPr>
                      <m:t>𝟒</m:t>
                    </m:r>
                    <m:r>
                      <a:rPr lang="en-GB" b="1" i="1" smtClean="0">
                        <a:latin typeface="Cambria Math" panose="02040503050406030204" pitchFamily="18" charset="0"/>
                      </a:rPr>
                      <m:t>&lt;</m:t>
                    </m:r>
                    <m:r>
                      <a:rPr lang="en-GB" b="1" i="1" smtClean="0">
                        <a:latin typeface="Cambria Math" panose="02040503050406030204" pitchFamily="18" charset="0"/>
                      </a:rPr>
                      <m:t>𝟏𝟎</m:t>
                    </m:r>
                  </m:oMath>
                </a14:m>
                <a:r>
                  <a:rPr lang="en-GB" b="1" dirty="0"/>
                  <a:t> (and </a:t>
                </a:r>
                <a14:m>
                  <m:oMath xmlns:m="http://schemas.openxmlformats.org/officeDocument/2006/math">
                    <m:r>
                      <a:rPr lang="en-GB" b="1" i="1" smtClean="0">
                        <a:latin typeface="Cambria Math" panose="02040503050406030204" pitchFamily="18" charset="0"/>
                      </a:rPr>
                      <m:t>𝒑</m:t>
                    </m:r>
                  </m:oMath>
                </a14:m>
                <a:r>
                  <a:rPr lang="en-GB" b="1" dirty="0"/>
                  <a:t> is not close to 0.5) so use Poisson approximation.</a:t>
                </a:r>
              </a:p>
              <a:p>
                <a:r>
                  <a:rPr lang="en-GB" b="1" dirty="0"/>
                  <a:t>So </a:t>
                </a:r>
                <a14:m>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𝑷𝒐</m:t>
                    </m:r>
                    <m:d>
                      <m:dPr>
                        <m:ctrlPr>
                          <a:rPr lang="en-GB" b="1" i="1" smtClean="0">
                            <a:latin typeface="Cambria Math" panose="02040503050406030204" pitchFamily="18" charset="0"/>
                          </a:rPr>
                        </m:ctrlPr>
                      </m:dPr>
                      <m:e>
                        <m:r>
                          <a:rPr lang="en-GB" b="1" i="1" smtClean="0">
                            <a:latin typeface="Cambria Math" panose="02040503050406030204" pitchFamily="18" charset="0"/>
                          </a:rPr>
                          <m:t>𝟒</m:t>
                        </m:r>
                      </m:e>
                    </m:d>
                  </m:oMath>
                </a14:m>
                <a:endParaRPr lang="en-GB" b="1" dirty="0"/>
              </a:p>
              <a:p>
                <a:r>
                  <a:rPr lang="en-GB" b="1" dirty="0"/>
                  <a:t>Using Poisson tables:</a:t>
                </a:r>
              </a:p>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𝟗</m:t>
                          </m:r>
                        </m:e>
                      </m:d>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𝑷</m:t>
                      </m:r>
                      <m:d>
                        <m:dPr>
                          <m:ctrlPr>
                            <a:rPr lang="en-GB" b="1"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𝟖</m:t>
                          </m:r>
                        </m:e>
                      </m:d>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𝟎𝟐𝟏𝟒</m:t>
                      </m:r>
                    </m:oMath>
                  </m:oMathPara>
                </a14:m>
                <a:endParaRPr lang="en-GB" b="1" dirty="0"/>
              </a:p>
              <a:p>
                <a:r>
                  <a:rPr lang="en-GB" b="1" dirty="0"/>
                  <a:t>So critical region </a:t>
                </a:r>
                <a14:m>
                  <m:oMath xmlns:m="http://schemas.openxmlformats.org/officeDocument/2006/math">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𝟗</m:t>
                    </m:r>
                  </m:oMath>
                </a14:m>
                <a:endParaRPr lang="en-GB" b="1" dirty="0"/>
              </a:p>
              <a:p>
                <a:endParaRPr lang="en-GB" b="1" dirty="0"/>
              </a:p>
              <a:p>
                <a:r>
                  <a:rPr lang="en-GB" b="1" dirty="0"/>
                  <a:t>Since </a:t>
                </a:r>
                <a14:m>
                  <m:oMath xmlns:m="http://schemas.openxmlformats.org/officeDocument/2006/math">
                    <m:r>
                      <a:rPr lang="en-GB" b="1" i="1" smtClean="0">
                        <a:latin typeface="Cambria Math" panose="02040503050406030204" pitchFamily="18" charset="0"/>
                      </a:rPr>
                      <m:t>𝟏𝟐</m:t>
                    </m:r>
                    <m:r>
                      <a:rPr lang="en-GB" b="1" i="1" smtClean="0">
                        <a:latin typeface="Cambria Math" panose="02040503050406030204" pitchFamily="18" charset="0"/>
                      </a:rPr>
                      <m:t>&gt;</m:t>
                    </m:r>
                    <m:r>
                      <a:rPr lang="en-GB" b="1" i="1" smtClean="0">
                        <a:latin typeface="Cambria Math" panose="02040503050406030204" pitchFamily="18" charset="0"/>
                      </a:rPr>
                      <m:t>𝟗</m:t>
                    </m:r>
                  </m:oMath>
                </a14:m>
                <a:r>
                  <a:rPr lang="en-GB" b="1" dirty="0"/>
                  <a:t> the manager concludes the percentage of people having influenza is larger than the city.</a:t>
                </a:r>
              </a:p>
            </p:txBody>
          </p:sp>
        </mc:Choice>
        <mc:Fallback xmlns="">
          <p:sp>
            <p:nvSpPr>
              <p:cNvPr id="7" name="TextBox 6"/>
              <p:cNvSpPr txBox="1">
                <a:spLocks noRot="1" noChangeAspect="1" noMove="1" noResize="1" noEditPoints="1" noAdjustHandles="1" noChangeArrowheads="1" noChangeShapeType="1" noTextEdit="1"/>
              </p:cNvSpPr>
              <p:nvPr/>
            </p:nvSpPr>
            <p:spPr>
              <a:xfrm>
                <a:off x="827584" y="2972639"/>
                <a:ext cx="4968552" cy="3416320"/>
              </a:xfrm>
              <a:prstGeom prst="rect">
                <a:avLst/>
              </a:prstGeom>
              <a:blipFill rotWithShape="0">
                <a:blip r:embed="rId2" cstate="print"/>
                <a:stretch>
                  <a:fillRect l="-1104" b="-19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228184" y="3777317"/>
                <a:ext cx="218147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𝜆</m:t>
                      </m:r>
                      <m:r>
                        <a:rPr lang="en-GB" b="0" i="1" smtClean="0">
                          <a:latin typeface="Cambria Math" panose="02040503050406030204" pitchFamily="18" charset="0"/>
                        </a:rPr>
                        <m:t>=4</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228184" y="3777317"/>
                <a:ext cx="2181477" cy="369332"/>
              </a:xfrm>
              <a:prstGeom prst="rect">
                <a:avLst/>
              </a:prstGeom>
              <a:blipFill rotWithShape="0">
                <a:blip r:embed="rId3"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6228184" y="4169117"/>
              <a:ext cx="2181477" cy="1219200"/>
            </p:xfrm>
            <a:graphic>
              <a:graphicData uri="http://schemas.openxmlformats.org/drawingml/2006/table">
                <a:tbl>
                  <a:tblPr firstRow="1" bandRow="1">
                    <a:tableStyleId>{5940675A-B579-460E-94D1-54222C63F5DA}</a:tableStyleId>
                  </a:tblPr>
                  <a:tblGrid>
                    <a:gridCol w="398277">
                      <a:extLst>
                        <a:ext uri="{9D8B030D-6E8A-4147-A177-3AD203B41FA5}">
                          <a16:colId xmlns:a16="http://schemas.microsoft.com/office/drawing/2014/main" val="20000"/>
                        </a:ext>
                      </a:extLst>
                    </a:gridCol>
                    <a:gridCol w="1783200">
                      <a:extLst>
                        <a:ext uri="{9D8B030D-6E8A-4147-A177-3AD203B41FA5}">
                          <a16:colId xmlns:a16="http://schemas.microsoft.com/office/drawing/2014/main" val="20001"/>
                        </a:ext>
                      </a:extLst>
                    </a:gridCol>
                  </a:tblGrid>
                  <a:tr h="230539">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GB" sz="1400" dirty="0"/>
                        </a:p>
                      </a:txBody>
                      <a:tcPr/>
                    </a:tc>
                    <a:tc>
                      <a:txBody>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𝑃</m:t>
                                </m:r>
                                <m:r>
                                  <a:rPr lang="en-GB" sz="1400" b="0" i="1" smtClean="0">
                                    <a:latin typeface="Cambria Math" panose="02040503050406030204" pitchFamily="18" charset="0"/>
                                  </a:rPr>
                                  <m:t>(</m:t>
                                </m:r>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oMath>
                            </m:oMathPara>
                          </a14:m>
                          <a:endParaRPr lang="en-GB" sz="1400" dirty="0"/>
                        </a:p>
                      </a:txBody>
                      <a:tcPr/>
                    </a:tc>
                    <a:extLst>
                      <a:ext uri="{0D108BD9-81ED-4DB2-BD59-A6C34878D82A}">
                        <a16:rowId xmlns:a16="http://schemas.microsoft.com/office/drawing/2014/main" val="10000"/>
                      </a:ext>
                    </a:extLst>
                  </a:tr>
                  <a:tr h="141763">
                    <a:tc>
                      <a:txBody>
                        <a:bodyPr/>
                        <a:lstStyle/>
                        <a:p>
                          <a:r>
                            <a:rPr lang="en-GB" sz="1400" dirty="0"/>
                            <a:t>7</a:t>
                          </a:r>
                        </a:p>
                      </a:txBody>
                      <a:tcPr/>
                    </a:tc>
                    <a:tc>
                      <a:txBody>
                        <a:bodyPr/>
                        <a:lstStyle/>
                        <a:p>
                          <a:r>
                            <a:rPr lang="en-GB" sz="1400" dirty="0"/>
                            <a:t>0.9489</a:t>
                          </a:r>
                        </a:p>
                      </a:txBody>
                      <a:tcPr/>
                    </a:tc>
                    <a:extLst>
                      <a:ext uri="{0D108BD9-81ED-4DB2-BD59-A6C34878D82A}">
                        <a16:rowId xmlns:a16="http://schemas.microsoft.com/office/drawing/2014/main" val="10001"/>
                      </a:ext>
                    </a:extLst>
                  </a:tr>
                  <a:tr h="124995">
                    <a:tc>
                      <a:txBody>
                        <a:bodyPr/>
                        <a:lstStyle/>
                        <a:p>
                          <a:r>
                            <a:rPr lang="en-GB" sz="1400" dirty="0"/>
                            <a:t>8</a:t>
                          </a:r>
                        </a:p>
                      </a:txBody>
                      <a:tcPr/>
                    </a:tc>
                    <a:tc>
                      <a:txBody>
                        <a:bodyPr/>
                        <a:lstStyle/>
                        <a:p>
                          <a:r>
                            <a:rPr lang="en-GB" sz="1400" dirty="0"/>
                            <a:t>0.9786</a:t>
                          </a:r>
                        </a:p>
                      </a:txBody>
                      <a:tcPr/>
                    </a:tc>
                    <a:extLst>
                      <a:ext uri="{0D108BD9-81ED-4DB2-BD59-A6C34878D82A}">
                        <a16:rowId xmlns:a16="http://schemas.microsoft.com/office/drawing/2014/main" val="10002"/>
                      </a:ext>
                    </a:extLst>
                  </a:tr>
                  <a:tr h="0">
                    <a:tc>
                      <a:txBody>
                        <a:bodyPr/>
                        <a:lstStyle/>
                        <a:p>
                          <a:r>
                            <a:rPr lang="en-GB" sz="1400" dirty="0"/>
                            <a:t>9</a:t>
                          </a:r>
                        </a:p>
                      </a:txBody>
                      <a:tcPr/>
                    </a:tc>
                    <a:tc>
                      <a:txBody>
                        <a:bodyPr/>
                        <a:lstStyle/>
                        <a:p>
                          <a:r>
                            <a:rPr lang="en-GB" sz="1400" dirty="0"/>
                            <a:t>0.9919</a:t>
                          </a:r>
                        </a:p>
                      </a:txBody>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028650252"/>
                  </p:ext>
                </p:extLst>
              </p:nvPr>
            </p:nvGraphicFramePr>
            <p:xfrm>
              <a:off x="6228184" y="4169117"/>
              <a:ext cx="2181477" cy="1280160"/>
            </p:xfrm>
            <a:graphic>
              <a:graphicData uri="http://schemas.openxmlformats.org/drawingml/2006/table">
                <a:tbl>
                  <a:tblPr firstRow="1" bandRow="1">
                    <a:tableStyleId>{5940675A-B579-460E-94D1-54222C63F5DA}</a:tableStyleId>
                  </a:tblPr>
                  <a:tblGrid>
                    <a:gridCol w="398277"/>
                    <a:gridCol w="1783200"/>
                  </a:tblGrid>
                  <a:tr h="304800">
                    <a:tc>
                      <a:txBody>
                        <a:bodyPr/>
                        <a:lstStyle/>
                        <a:p>
                          <a:endParaRPr lang="en-US"/>
                        </a:p>
                      </a:txBody>
                      <a:tcPr>
                        <a:blipFill rotWithShape="0">
                          <a:blip r:embed="rId4"/>
                          <a:stretch>
                            <a:fillRect l="-1515" t="-2000" r="-446970" b="-322000"/>
                          </a:stretch>
                        </a:blipFill>
                      </a:tcPr>
                    </a:tc>
                    <a:tc>
                      <a:txBody>
                        <a:bodyPr/>
                        <a:lstStyle/>
                        <a:p>
                          <a:endParaRPr lang="en-US"/>
                        </a:p>
                      </a:txBody>
                      <a:tcPr>
                        <a:blipFill rotWithShape="0">
                          <a:blip r:embed="rId4"/>
                          <a:stretch>
                            <a:fillRect l="-22867" t="-2000" r="-683" b="-322000"/>
                          </a:stretch>
                        </a:blipFill>
                      </a:tcPr>
                    </a:tc>
                  </a:tr>
                  <a:tr h="304800">
                    <a:tc>
                      <a:txBody>
                        <a:bodyPr/>
                        <a:lstStyle/>
                        <a:p>
                          <a:r>
                            <a:rPr lang="en-GB" sz="1400" dirty="0" smtClean="0"/>
                            <a:t>7</a:t>
                          </a:r>
                          <a:endParaRPr lang="en-GB" sz="1400" dirty="0"/>
                        </a:p>
                      </a:txBody>
                      <a:tcPr/>
                    </a:tc>
                    <a:tc>
                      <a:txBody>
                        <a:bodyPr/>
                        <a:lstStyle/>
                        <a:p>
                          <a:r>
                            <a:rPr lang="en-GB" sz="1400" dirty="0" smtClean="0"/>
                            <a:t>0.9489</a:t>
                          </a:r>
                          <a:endParaRPr lang="en-GB" sz="1400" dirty="0"/>
                        </a:p>
                      </a:txBody>
                      <a:tcPr/>
                    </a:tc>
                  </a:tr>
                  <a:tr h="304800">
                    <a:tc>
                      <a:txBody>
                        <a:bodyPr/>
                        <a:lstStyle/>
                        <a:p>
                          <a:r>
                            <a:rPr lang="en-GB" sz="1400" dirty="0" smtClean="0"/>
                            <a:t>8</a:t>
                          </a:r>
                          <a:endParaRPr lang="en-GB" sz="1400" dirty="0"/>
                        </a:p>
                      </a:txBody>
                      <a:tcPr/>
                    </a:tc>
                    <a:tc>
                      <a:txBody>
                        <a:bodyPr/>
                        <a:lstStyle/>
                        <a:p>
                          <a:r>
                            <a:rPr lang="en-GB" sz="1400" dirty="0" smtClean="0"/>
                            <a:t>0.9786</a:t>
                          </a:r>
                          <a:endParaRPr lang="en-GB" sz="1400" dirty="0"/>
                        </a:p>
                      </a:txBody>
                      <a:tcPr/>
                    </a:tc>
                  </a:tr>
                  <a:tr h="304800">
                    <a:tc>
                      <a:txBody>
                        <a:bodyPr/>
                        <a:lstStyle/>
                        <a:p>
                          <a:r>
                            <a:rPr lang="en-GB" sz="1400" dirty="0" smtClean="0"/>
                            <a:t>9</a:t>
                          </a:r>
                          <a:endParaRPr lang="en-GB" sz="1400" dirty="0"/>
                        </a:p>
                      </a:txBody>
                      <a:tcPr/>
                    </a:tc>
                    <a:tc>
                      <a:txBody>
                        <a:bodyPr/>
                        <a:lstStyle/>
                        <a:p>
                          <a:r>
                            <a:rPr lang="en-GB" sz="1400" dirty="0" smtClean="0"/>
                            <a:t>0.9919</a:t>
                          </a:r>
                          <a:endParaRPr lang="en-GB" sz="1400" dirty="0"/>
                        </a:p>
                      </a:txBody>
                      <a:tcPr/>
                    </a:tc>
                  </a:tr>
                </a:tbl>
              </a:graphicData>
            </a:graphic>
          </p:graphicFrame>
        </mc:Fallback>
      </mc:AlternateContent>
      <p:sp>
        <p:nvSpPr>
          <p:cNvPr id="10" name="Rectangle 9"/>
          <p:cNvSpPr/>
          <p:nvPr/>
        </p:nvSpPr>
        <p:spPr>
          <a:xfrm>
            <a:off x="816144" y="2972638"/>
            <a:ext cx="4979992" cy="35527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1" name="Slide Number Placeholder 10"/>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287</a:t>
            </a:fld>
            <a:endParaRPr lang="en-GB"/>
          </a:p>
        </p:txBody>
      </p:sp>
    </p:spTree>
    <p:extLst>
      <p:ext uri="{BB962C8B-B14F-4D97-AF65-F5344CB8AC3E}">
        <p14:creationId xmlns:p14="http://schemas.microsoft.com/office/powerpoint/2010/main" val="3384180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0"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stretch>
            <a:fillRect/>
          </a:stretch>
        </p:blipFill>
        <p:spPr>
          <a:xfrm>
            <a:off x="4914900" y="5081293"/>
            <a:ext cx="4143798" cy="1703148"/>
          </a:xfrm>
          <a:prstGeom prst="rect">
            <a:avLst/>
          </a:prstGeom>
        </p:spPr>
      </p:pic>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Test Your Understanding</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p:pic>
        <p:nvPicPr>
          <p:cNvPr id="6" name="Picture 5"/>
          <p:cNvPicPr>
            <a:picLocks noChangeAspect="1"/>
          </p:cNvPicPr>
          <p:nvPr/>
        </p:nvPicPr>
        <p:blipFill>
          <a:blip r:embed="rId3" cstate="print"/>
          <a:stretch>
            <a:fillRect/>
          </a:stretch>
        </p:blipFill>
        <p:spPr>
          <a:xfrm>
            <a:off x="96274" y="996253"/>
            <a:ext cx="6419942" cy="3947537"/>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cstate="print"/>
          <a:stretch>
            <a:fillRect/>
          </a:stretch>
        </p:blipFill>
        <p:spPr>
          <a:xfrm>
            <a:off x="28064" y="5085184"/>
            <a:ext cx="4920545" cy="1080120"/>
          </a:xfrm>
          <a:prstGeom prst="rect">
            <a:avLst/>
          </a:prstGeom>
        </p:spPr>
      </p:pic>
      <p:sp>
        <p:nvSpPr>
          <p:cNvPr id="10" name="Rectangle 9"/>
          <p:cNvSpPr/>
          <p:nvPr/>
        </p:nvSpPr>
        <p:spPr>
          <a:xfrm>
            <a:off x="251520" y="5023597"/>
            <a:ext cx="4688780" cy="7549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mc:AlternateContent xmlns:mc="http://schemas.openxmlformats.org/markup-compatibility/2006" xmlns:a14="http://schemas.microsoft.com/office/drawing/2010/main">
        <mc:Choice Requires="a14">
          <p:sp>
            <p:nvSpPr>
              <p:cNvPr id="11" name="TextBox 10"/>
              <p:cNvSpPr txBox="1"/>
              <p:nvPr/>
            </p:nvSpPr>
            <p:spPr>
              <a:xfrm>
                <a:off x="6948264" y="1700808"/>
                <a:ext cx="2110434"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400" dirty="0"/>
                  <a:t>Notice this is the usual stricter “less than </a:t>
                </a:r>
                <a14:m>
                  <m:oMath xmlns:m="http://schemas.openxmlformats.org/officeDocument/2006/math">
                    <m:r>
                      <a:rPr lang="en-GB" sz="1400" b="0" i="1" smtClean="0">
                        <a:latin typeface="Cambria Math" panose="02040503050406030204" pitchFamily="18" charset="0"/>
                      </a:rPr>
                      <m:t>𝛼</m:t>
                    </m:r>
                  </m:oMath>
                </a14:m>
                <a:r>
                  <a:rPr lang="en-GB" sz="1400" dirty="0"/>
                  <a:t>” rather than “closest to </a:t>
                </a:r>
                <a14:m>
                  <m:oMath xmlns:m="http://schemas.openxmlformats.org/officeDocument/2006/math">
                    <m:r>
                      <a:rPr lang="en-GB" sz="1400" b="0" i="1" smtClean="0">
                        <a:latin typeface="Cambria Math" panose="02040503050406030204" pitchFamily="18" charset="0"/>
                      </a:rPr>
                      <m:t>𝛼</m:t>
                    </m:r>
                  </m:oMath>
                </a14:m>
                <a:r>
                  <a:rPr lang="en-GB" sz="14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6948264" y="1700808"/>
                <a:ext cx="2110434" cy="738664"/>
              </a:xfrm>
              <a:prstGeom prst="rect">
                <a:avLst/>
              </a:prstGeom>
              <a:blipFill rotWithShape="0">
                <a:blip r:embed="rId5" cstate="print"/>
                <a:stretch>
                  <a:fillRect l="-286" b="-6400"/>
                </a:stretch>
              </a:blipFill>
            </p:spPr>
            <p:txBody>
              <a:bodyPr/>
              <a:lstStyle/>
              <a:p>
                <a:r>
                  <a:rPr lang="en-GB">
                    <a:noFill/>
                  </a:rPr>
                  <a:t> </a:t>
                </a:r>
              </a:p>
            </p:txBody>
          </p:sp>
        </mc:Fallback>
      </mc:AlternateContent>
      <p:cxnSp>
        <p:nvCxnSpPr>
          <p:cNvPr id="13" name="Straight Arrow Connector 12"/>
          <p:cNvCxnSpPr>
            <a:stCxn id="11" idx="1"/>
          </p:cNvCxnSpPr>
          <p:nvPr/>
        </p:nvCxnSpPr>
        <p:spPr>
          <a:xfrm flipH="1">
            <a:off x="6660232" y="2070140"/>
            <a:ext cx="288032" cy="20673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p:cNvSpPr/>
          <p:nvPr/>
        </p:nvSpPr>
        <p:spPr>
          <a:xfrm>
            <a:off x="247080" y="5778500"/>
            <a:ext cx="4688780" cy="7549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4" name="Rectangle 13"/>
          <p:cNvSpPr/>
          <p:nvPr/>
        </p:nvSpPr>
        <p:spPr>
          <a:xfrm>
            <a:off x="5076056" y="5023597"/>
            <a:ext cx="3982642" cy="17608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5" name="Slide Number Placeholder 1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288</a:t>
            </a:fld>
            <a:endParaRPr lang="en-GB"/>
          </a:p>
        </p:txBody>
      </p:sp>
    </p:spTree>
    <p:extLst>
      <p:ext uri="{BB962C8B-B14F-4D97-AF65-F5344CB8AC3E}">
        <p14:creationId xmlns:p14="http://schemas.microsoft.com/office/powerpoint/2010/main" val="1349536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0" grpId="0" animBg="1"/>
      <p:bldP spid="12" grpId="0" animBg="1"/>
      <p:bldP spid="14"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599127"/>
            <a:chOff x="0" y="13335"/>
            <a:chExt cx="9144218" cy="599127"/>
          </a:xfrm>
        </p:grpSpPr>
        <p:sp>
          <p:nvSpPr>
            <p:cNvPr id="3" name="TextBox 32"/>
            <p:cNvSpPr txBox="1"/>
            <p:nvPr/>
          </p:nvSpPr>
          <p:spPr>
            <a:xfrm>
              <a:off x="0" y="13335"/>
              <a:ext cx="9144000" cy="599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32400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3200" dirty="0"/>
                <a:t>Exercise (Home Work) </a:t>
              </a:r>
            </a:p>
          </p:txBody>
        </p:sp>
        <p:cxnSp>
          <p:nvCxnSpPr>
            <p:cNvPr id="4" name="Straight Connector 3"/>
            <p:cNvCxnSpPr/>
            <p:nvPr/>
          </p:nvCxnSpPr>
          <p:spPr>
            <a:xfrm>
              <a:off x="218" y="601079"/>
              <a:ext cx="9144000" cy="0"/>
            </a:xfrm>
            <a:prstGeom prst="line">
              <a:avLst/>
            </a:prstGeom>
            <a:effectLst/>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5" name="TextBox 4"/>
              <p:cNvSpPr txBox="1"/>
              <p:nvPr/>
            </p:nvSpPr>
            <p:spPr>
              <a:xfrm>
                <a:off x="611560" y="748465"/>
                <a:ext cx="3816424" cy="5478423"/>
              </a:xfrm>
              <a:prstGeom prst="rect">
                <a:avLst/>
              </a:prstGeom>
              <a:noFill/>
            </p:spPr>
            <p:txBody>
              <a:bodyPr wrap="square" rtlCol="0">
                <a:spAutoFit/>
              </a:bodyPr>
              <a:lstStyle/>
              <a:p>
                <a:r>
                  <a:rPr lang="en-GB" sz="1400" dirty="0"/>
                  <a:t>Assuming a binomial distribution, find critical region for the test statistic </a:t>
                </a:r>
                <a14:m>
                  <m:oMath xmlns:m="http://schemas.openxmlformats.org/officeDocument/2006/math">
                    <m:r>
                      <a:rPr lang="en-GB" sz="1400" b="0" i="1" smtClean="0">
                        <a:latin typeface="Cambria Math" panose="02040503050406030204" pitchFamily="18" charset="0"/>
                      </a:rPr>
                      <m:t>𝑋</m:t>
                    </m:r>
                  </m:oMath>
                </a14:m>
                <a:r>
                  <a:rPr lang="en-GB" sz="1400" dirty="0"/>
                  <a:t>.</a:t>
                </a:r>
              </a:p>
              <a:p>
                <a:endParaRPr lang="en-GB" sz="1400" dirty="0"/>
              </a:p>
              <a:p>
                <a:pPr/>
                <a14:m>
                  <m:oMathPara xmlns:m="http://schemas.openxmlformats.org/officeDocument/2006/math">
                    <m:oMathParaPr>
                      <m:jc m:val="left"/>
                    </m:oMathParaPr>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0</m:t>
                          </m:r>
                        </m:sub>
                      </m:sSub>
                      <m:r>
                        <a:rPr lang="en-GB" sz="1400" b="0" i="1" smtClean="0">
                          <a:latin typeface="Cambria Math" panose="02040503050406030204" pitchFamily="18" charset="0"/>
                        </a:rPr>
                        <m:t>:</m:t>
                      </m:r>
                      <m:r>
                        <a:rPr lang="en-GB" sz="1400" b="0" i="1" smtClean="0">
                          <a:latin typeface="Cambria Math" panose="02040503050406030204" pitchFamily="18" charset="0"/>
                        </a:rPr>
                        <m:t>𝑝</m:t>
                      </m:r>
                      <m:r>
                        <a:rPr lang="en-GB" sz="1400" b="0" i="1" smtClean="0">
                          <a:latin typeface="Cambria Math" panose="02040503050406030204" pitchFamily="18" charset="0"/>
                        </a:rPr>
                        <m:t>=0.20, </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𝐻</m:t>
                          </m:r>
                        </m:e>
                        <m:sub>
                          <m:r>
                            <a:rPr lang="en-GB" sz="1400" b="0" i="1" smtClean="0">
                              <a:latin typeface="Cambria Math" panose="02040503050406030204" pitchFamily="18" charset="0"/>
                            </a:rPr>
                            <m:t>1</m:t>
                          </m:r>
                        </m:sub>
                      </m:sSub>
                      <m:r>
                        <a:rPr lang="en-GB" sz="1400" b="0" i="1" smtClean="0">
                          <a:latin typeface="Cambria Math" panose="02040503050406030204" pitchFamily="18" charset="0"/>
                        </a:rPr>
                        <m:t>:</m:t>
                      </m:r>
                      <m:r>
                        <a:rPr lang="en-GB" sz="1400" b="0" i="1" smtClean="0">
                          <a:latin typeface="Cambria Math" panose="02040503050406030204" pitchFamily="18" charset="0"/>
                        </a:rPr>
                        <m:t>𝑝</m:t>
                      </m:r>
                      <m:r>
                        <a:rPr lang="en-GB" sz="1400" b="0" i="1" smtClean="0">
                          <a:latin typeface="Cambria Math" panose="02040503050406030204" pitchFamily="18" charset="0"/>
                        </a:rPr>
                        <m:t>&gt;0.20;</m:t>
                      </m:r>
                      <m:r>
                        <a:rPr lang="en-GB" sz="1400" b="0" i="1" smtClean="0">
                          <a:latin typeface="Cambria Math" panose="02040503050406030204" pitchFamily="18" charset="0"/>
                        </a:rPr>
                        <m:t>𝑛</m:t>
                      </m:r>
                      <m:r>
                        <a:rPr lang="en-GB" sz="1400" b="0" i="1" smtClean="0">
                          <a:latin typeface="Cambria Math" panose="02040503050406030204" pitchFamily="18" charset="0"/>
                        </a:rPr>
                        <m:t>=10, </m:t>
                      </m:r>
                      <m:r>
                        <a:rPr lang="en-GB" sz="1400" b="0" i="1" smtClean="0">
                          <a:latin typeface="Cambria Math" panose="02040503050406030204" pitchFamily="18" charset="0"/>
                        </a:rPr>
                        <m:t>𝛼</m:t>
                      </m:r>
                      <m:r>
                        <a:rPr lang="en-GB" sz="1400" b="0" i="1" smtClean="0">
                          <a:latin typeface="Cambria Math" panose="02040503050406030204" pitchFamily="18" charset="0"/>
                        </a:rPr>
                        <m:t>=5%</m:t>
                      </m:r>
                    </m:oMath>
                  </m:oMathPara>
                </a14:m>
                <a:endParaRPr lang="en-GB" sz="1400" dirty="0"/>
              </a:p>
              <a:p>
                <a:pPr/>
                <a14:m>
                  <m:oMathPara xmlns:m="http://schemas.openxmlformats.org/officeDocument/2006/math">
                    <m:oMathParaPr>
                      <m:jc m:val="left"/>
                    </m:oMathParaPr>
                    <m:oMath xmlns:m="http://schemas.openxmlformats.org/officeDocument/2006/math">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𝟓</m:t>
                      </m:r>
                    </m:oMath>
                  </m:oMathPara>
                </a14:m>
                <a:endParaRPr lang="en-GB" sz="1400" b="1" dirty="0"/>
              </a:p>
              <a:p>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0</m:t>
                          </m:r>
                        </m:sub>
                      </m:sSub>
                      <m:r>
                        <a:rPr lang="en-GB" sz="1400" i="1">
                          <a:latin typeface="Cambria Math" panose="02040503050406030204" pitchFamily="18" charset="0"/>
                        </a:rPr>
                        <m:t>:</m:t>
                      </m:r>
                      <m:r>
                        <a:rPr lang="en-GB" sz="1400" i="1">
                          <a:latin typeface="Cambria Math" panose="02040503050406030204" pitchFamily="18" charset="0"/>
                        </a:rPr>
                        <m:t>𝑝</m:t>
                      </m:r>
                      <m:r>
                        <a:rPr lang="en-GB" sz="1400" i="1">
                          <a:latin typeface="Cambria Math" panose="02040503050406030204" pitchFamily="18" charset="0"/>
                        </a:rPr>
                        <m:t>=0.40, </m:t>
                      </m:r>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1</m:t>
                          </m:r>
                        </m:sub>
                      </m:sSub>
                      <m:r>
                        <a:rPr lang="en-GB" sz="1400" i="1">
                          <a:latin typeface="Cambria Math" panose="02040503050406030204" pitchFamily="18" charset="0"/>
                        </a:rPr>
                        <m:t>:</m:t>
                      </m:r>
                      <m:r>
                        <a:rPr lang="en-GB" sz="1400" i="1">
                          <a:latin typeface="Cambria Math" panose="02040503050406030204" pitchFamily="18" charset="0"/>
                        </a:rPr>
                        <m:t>𝑝</m:t>
                      </m:r>
                      <m:r>
                        <a:rPr lang="en-GB" sz="1400" b="0" i="1" smtClean="0">
                          <a:latin typeface="Cambria Math" panose="02040503050406030204" pitchFamily="18" charset="0"/>
                        </a:rPr>
                        <m:t>≠</m:t>
                      </m:r>
                      <m:r>
                        <a:rPr lang="en-GB" sz="1400" i="1">
                          <a:latin typeface="Cambria Math" panose="02040503050406030204" pitchFamily="18" charset="0"/>
                        </a:rPr>
                        <m:t>0.</m:t>
                      </m:r>
                      <m:r>
                        <a:rPr lang="en-GB" sz="1400" b="0" i="1" smtClean="0">
                          <a:latin typeface="Cambria Math" panose="02040503050406030204" pitchFamily="18" charset="0"/>
                        </a:rPr>
                        <m:t>4</m:t>
                      </m:r>
                      <m:r>
                        <a:rPr lang="en-GB" sz="1400" i="1">
                          <a:latin typeface="Cambria Math" panose="02040503050406030204" pitchFamily="18" charset="0"/>
                        </a:rPr>
                        <m:t>0;</m:t>
                      </m:r>
                      <m:r>
                        <a:rPr lang="en-GB" sz="1400" i="1">
                          <a:latin typeface="Cambria Math" panose="02040503050406030204" pitchFamily="18" charset="0"/>
                        </a:rPr>
                        <m:t>𝑛</m:t>
                      </m:r>
                      <m:r>
                        <a:rPr lang="en-GB" sz="1400" i="1">
                          <a:latin typeface="Cambria Math" panose="02040503050406030204" pitchFamily="18" charset="0"/>
                        </a:rPr>
                        <m:t>=20, </m:t>
                      </m:r>
                      <m:r>
                        <a:rPr lang="en-GB" sz="1400" i="1">
                          <a:latin typeface="Cambria Math" panose="02040503050406030204" pitchFamily="18" charset="0"/>
                        </a:rPr>
                        <m:t>𝛼</m:t>
                      </m:r>
                      <m:r>
                        <a:rPr lang="en-GB" sz="1400" i="1">
                          <a:latin typeface="Cambria Math" panose="02040503050406030204" pitchFamily="18" charset="0"/>
                        </a:rPr>
                        <m:t>=5%</m:t>
                      </m:r>
                    </m:oMath>
                  </m:oMathPara>
                </a14:m>
                <a:endParaRPr lang="en-GB" sz="1400" dirty="0"/>
              </a:p>
              <a:p>
                <a:pPr/>
                <a14:m>
                  <m:oMathPara xmlns:m="http://schemas.openxmlformats.org/officeDocument/2006/math">
                    <m:oMathParaPr>
                      <m:jc m:val="left"/>
                    </m:oMathParaPr>
                    <m:oMath xmlns:m="http://schemas.openxmlformats.org/officeDocument/2006/math">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𝟑</m:t>
                      </m:r>
                      <m:r>
                        <a:rPr lang="en-GB" sz="1400" b="1" i="1" smtClean="0">
                          <a:latin typeface="Cambria Math" panose="02040503050406030204" pitchFamily="18" charset="0"/>
                        </a:rPr>
                        <m:t> </m:t>
                      </m:r>
                      <m:r>
                        <a:rPr lang="en-GB" sz="1400" b="1" i="1" smtClean="0">
                          <a:latin typeface="Cambria Math" panose="02040503050406030204" pitchFamily="18" charset="0"/>
                        </a:rPr>
                        <m:t>𝒂𝒏𝒅</m:t>
                      </m:r>
                      <m:r>
                        <a:rPr lang="en-GB" sz="1400" b="1" i="1" smtClean="0">
                          <a:latin typeface="Cambria Math" panose="02040503050406030204" pitchFamily="18" charset="0"/>
                        </a:rPr>
                        <m:t> </m:t>
                      </m:r>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𝟏𝟑</m:t>
                      </m:r>
                    </m:oMath>
                  </m:oMathPara>
                </a14:m>
                <a:endParaRPr lang="en-GB" sz="1400" b="1" dirty="0"/>
              </a:p>
              <a:p>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0</m:t>
                          </m:r>
                        </m:sub>
                      </m:sSub>
                      <m:r>
                        <a:rPr lang="en-GB" sz="1400" i="1">
                          <a:latin typeface="Cambria Math" panose="02040503050406030204" pitchFamily="18" charset="0"/>
                        </a:rPr>
                        <m:t>:</m:t>
                      </m:r>
                      <m:r>
                        <a:rPr lang="en-GB" sz="1400" i="1">
                          <a:latin typeface="Cambria Math" panose="02040503050406030204" pitchFamily="18" charset="0"/>
                        </a:rPr>
                        <m:t>𝑝</m:t>
                      </m:r>
                      <m:r>
                        <a:rPr lang="en-GB" sz="1400" i="1">
                          <a:latin typeface="Cambria Math" panose="02040503050406030204" pitchFamily="18" charset="0"/>
                        </a:rPr>
                        <m:t>=0.63, </m:t>
                      </m:r>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1</m:t>
                          </m:r>
                        </m:sub>
                      </m:sSub>
                      <m:r>
                        <a:rPr lang="en-GB" sz="1400" i="1">
                          <a:latin typeface="Cambria Math" panose="02040503050406030204" pitchFamily="18" charset="0"/>
                        </a:rPr>
                        <m:t>:</m:t>
                      </m:r>
                      <m:r>
                        <a:rPr lang="en-GB" sz="1400" i="1">
                          <a:latin typeface="Cambria Math" panose="02040503050406030204" pitchFamily="18" charset="0"/>
                        </a:rPr>
                        <m:t>𝑝</m:t>
                      </m:r>
                      <m:r>
                        <a:rPr lang="en-GB" sz="1400" i="1">
                          <a:latin typeface="Cambria Math" panose="02040503050406030204" pitchFamily="18" charset="0"/>
                        </a:rPr>
                        <m:t>&gt;0.63;</m:t>
                      </m:r>
                      <m:r>
                        <a:rPr lang="en-GB" sz="1400" i="1">
                          <a:latin typeface="Cambria Math" panose="02040503050406030204" pitchFamily="18" charset="0"/>
                        </a:rPr>
                        <m:t>𝑛</m:t>
                      </m:r>
                      <m:r>
                        <a:rPr lang="en-GB" sz="1400" i="1">
                          <a:latin typeface="Cambria Math" panose="02040503050406030204" pitchFamily="18" charset="0"/>
                        </a:rPr>
                        <m:t>=10, </m:t>
                      </m:r>
                      <m:r>
                        <a:rPr lang="en-GB" sz="1400" i="1">
                          <a:latin typeface="Cambria Math" panose="02040503050406030204" pitchFamily="18" charset="0"/>
                        </a:rPr>
                        <m:t>𝛼</m:t>
                      </m:r>
                      <m:r>
                        <a:rPr lang="en-GB" sz="1400" i="1">
                          <a:latin typeface="Cambria Math" panose="02040503050406030204" pitchFamily="18" charset="0"/>
                        </a:rPr>
                        <m:t>=5%</m:t>
                      </m:r>
                    </m:oMath>
                  </m:oMathPara>
                </a14:m>
                <a:endParaRPr lang="en-GB" sz="1400" dirty="0"/>
              </a:p>
              <a:p>
                <a:pPr/>
                <a14:m>
                  <m:oMathPara xmlns:m="http://schemas.openxmlformats.org/officeDocument/2006/math">
                    <m:oMathParaPr>
                      <m:jc m:val="left"/>
                    </m:oMathParaPr>
                    <m:oMath xmlns:m="http://schemas.openxmlformats.org/officeDocument/2006/math">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𝟏𝟎</m:t>
                      </m:r>
                    </m:oMath>
                  </m:oMathPara>
                </a14:m>
                <a:endParaRPr lang="en-GB" sz="1400" b="1" dirty="0"/>
              </a:p>
              <a:p>
                <a:endParaRPr lang="en-GB" sz="1400" dirty="0"/>
              </a:p>
              <a:p>
                <a:r>
                  <a:rPr lang="en-GB" sz="1400" dirty="0"/>
                  <a:t>Find critical region given </a:t>
                </a:r>
                <a14:m>
                  <m:oMath xmlns:m="http://schemas.openxmlformats.org/officeDocument/2006/math">
                    <m:r>
                      <a:rPr lang="en-GB" sz="1400" b="0" i="1" smtClean="0">
                        <a:latin typeface="Cambria Math" panose="02040503050406030204" pitchFamily="18" charset="0"/>
                      </a:rPr>
                      <m:t>𝑋</m:t>
                    </m:r>
                    <m:r>
                      <a:rPr lang="en-GB" sz="1400" b="0" i="1" smtClean="0">
                        <a:latin typeface="Cambria Math" panose="02040503050406030204" pitchFamily="18" charset="0"/>
                      </a:rPr>
                      <m:t>~</m:t>
                    </m:r>
                    <m:r>
                      <a:rPr lang="en-GB" sz="1400" b="0" i="1" smtClean="0">
                        <a:latin typeface="Cambria Math" panose="02040503050406030204" pitchFamily="18" charset="0"/>
                      </a:rPr>
                      <m:t>𝑃𝑜</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𝜆</m:t>
                        </m:r>
                      </m:e>
                    </m:d>
                  </m:oMath>
                </a14:m>
                <a:endParaRPr lang="en-GB" sz="1400" dirty="0"/>
              </a:p>
              <a:p>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0</m:t>
                          </m:r>
                        </m:sub>
                      </m:sSub>
                      <m:r>
                        <a:rPr lang="en-GB" sz="1400" i="1">
                          <a:latin typeface="Cambria Math" panose="02040503050406030204" pitchFamily="18" charset="0"/>
                        </a:rPr>
                        <m:t>:</m:t>
                      </m:r>
                      <m:r>
                        <a:rPr lang="en-GB" sz="1400" b="0" i="1" smtClean="0">
                          <a:latin typeface="Cambria Math" panose="02040503050406030204" pitchFamily="18" charset="0"/>
                        </a:rPr>
                        <m:t>𝜆</m:t>
                      </m:r>
                      <m:r>
                        <a:rPr lang="en-GB" sz="1400" b="0" i="1" smtClean="0">
                          <a:latin typeface="Cambria Math" panose="02040503050406030204" pitchFamily="18" charset="0"/>
                        </a:rPr>
                        <m:t>=4, </m:t>
                      </m:r>
                      <m:sSub>
                        <m:sSubPr>
                          <m:ctrlPr>
                            <a:rPr lang="en-GB" sz="1400" i="1">
                              <a:latin typeface="Cambria Math" panose="02040503050406030204" pitchFamily="18" charset="0"/>
                            </a:rPr>
                          </m:ctrlPr>
                        </m:sSubPr>
                        <m:e>
                          <m:r>
                            <a:rPr lang="en-GB" sz="1400" i="1">
                              <a:latin typeface="Cambria Math" panose="02040503050406030204" pitchFamily="18" charset="0"/>
                            </a:rPr>
                            <m:t>𝐻</m:t>
                          </m:r>
                        </m:e>
                        <m:sub>
                          <m:r>
                            <a:rPr lang="en-GB" sz="1400" i="1">
                              <a:latin typeface="Cambria Math" panose="02040503050406030204" pitchFamily="18" charset="0"/>
                            </a:rPr>
                            <m:t>1</m:t>
                          </m:r>
                        </m:sub>
                      </m:sSub>
                      <m:r>
                        <a:rPr lang="en-GB" sz="1400" i="1">
                          <a:latin typeface="Cambria Math" panose="02040503050406030204" pitchFamily="18" charset="0"/>
                        </a:rPr>
                        <m:t>:</m:t>
                      </m:r>
                      <m:r>
                        <a:rPr lang="en-GB" sz="1400" b="0" i="1" smtClean="0">
                          <a:latin typeface="Cambria Math" panose="02040503050406030204" pitchFamily="18" charset="0"/>
                        </a:rPr>
                        <m:t>𝜆</m:t>
                      </m:r>
                      <m:r>
                        <a:rPr lang="en-GB" sz="1400" i="1">
                          <a:latin typeface="Cambria Math" panose="02040503050406030204" pitchFamily="18" charset="0"/>
                        </a:rPr>
                        <m:t>&gt;</m:t>
                      </m:r>
                      <m:r>
                        <a:rPr lang="en-GB" sz="1400" b="0" i="1" smtClean="0">
                          <a:latin typeface="Cambria Math" panose="02040503050406030204" pitchFamily="18" charset="0"/>
                        </a:rPr>
                        <m:t>4;</m:t>
                      </m:r>
                      <m:r>
                        <a:rPr lang="en-GB" sz="1400" i="1">
                          <a:latin typeface="Cambria Math" panose="02040503050406030204" pitchFamily="18" charset="0"/>
                        </a:rPr>
                        <m:t> </m:t>
                      </m:r>
                      <m:r>
                        <a:rPr lang="en-GB" sz="1400" i="1">
                          <a:latin typeface="Cambria Math" panose="02040503050406030204" pitchFamily="18" charset="0"/>
                        </a:rPr>
                        <m:t>𝛼</m:t>
                      </m:r>
                      <m:r>
                        <a:rPr lang="en-GB" sz="1400" i="1">
                          <a:latin typeface="Cambria Math" panose="02040503050406030204" pitchFamily="18" charset="0"/>
                        </a:rPr>
                        <m:t>=5%</m:t>
                      </m:r>
                      <m:r>
                        <a:rPr lang="en-GB" sz="1400" b="1" i="1" smtClean="0">
                          <a:latin typeface="Cambria Math" panose="02040503050406030204" pitchFamily="18" charset="0"/>
                        </a:rPr>
                        <m:t>              </m:t>
                      </m:r>
                    </m:oMath>
                  </m:oMathPara>
                </a14:m>
                <a:endParaRPr lang="en-GB" sz="1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𝟗</m:t>
                      </m:r>
                    </m:oMath>
                  </m:oMathPara>
                </a14:m>
                <a:endParaRPr lang="en-GB" sz="1400" b="1" dirty="0"/>
              </a:p>
              <a:p>
                <a:endParaRPr lang="en-GB" sz="1400" dirty="0"/>
              </a:p>
              <a:p>
                <a:r>
                  <a:rPr lang="en-GB" sz="1400" dirty="0"/>
                  <a:t>A seed merchant usually kept her stock in carefully monitored conditions. After the Christmas holidays one year she discovered that the monitoring system had broken down and there was a danger that the seed might have been damaged by frost. She decided to check a sample of 10 seeds to see if the proportion </a:t>
                </a:r>
                <a14:m>
                  <m:oMath xmlns:m="http://schemas.openxmlformats.org/officeDocument/2006/math">
                    <m:r>
                      <a:rPr lang="en-GB" sz="1400" b="0" i="1" smtClean="0">
                        <a:latin typeface="Cambria Math" panose="02040503050406030204" pitchFamily="18" charset="0"/>
                      </a:rPr>
                      <m:t>𝑝</m:t>
                    </m:r>
                  </m:oMath>
                </a14:m>
                <a:r>
                  <a:rPr lang="en-GB" sz="1400" dirty="0"/>
                  <a:t> that germinates had been reduced from the usual value of 0.85. Find the critical region for a one-tailed test using a 5% level of significance.</a:t>
                </a:r>
              </a:p>
              <a:p>
                <a:pPr/>
                <a14:m>
                  <m:oMathPara xmlns:m="http://schemas.openxmlformats.org/officeDocument/2006/math">
                    <m:oMathParaPr>
                      <m:jc m:val="centerGroup"/>
                    </m:oMathParaPr>
                    <m:oMath xmlns:m="http://schemas.openxmlformats.org/officeDocument/2006/math">
                      <m:r>
                        <a:rPr lang="en-GB" sz="1400" b="1" i="1" smtClean="0">
                          <a:latin typeface="Cambria Math" panose="02040503050406030204" pitchFamily="18" charset="0"/>
                        </a:rPr>
                        <m:t>𝑿</m:t>
                      </m:r>
                      <m:r>
                        <a:rPr lang="en-GB" sz="1400" b="1" i="1" smtClean="0">
                          <a:latin typeface="Cambria Math" panose="02040503050406030204" pitchFamily="18" charset="0"/>
                        </a:rPr>
                        <m:t>≤</m:t>
                      </m:r>
                      <m:r>
                        <a:rPr lang="en-GB" sz="1400" b="1" i="1" smtClean="0">
                          <a:latin typeface="Cambria Math" panose="02040503050406030204" pitchFamily="18" charset="0"/>
                        </a:rPr>
                        <m:t>𝟔</m:t>
                      </m:r>
                    </m:oMath>
                  </m:oMathPara>
                </a14:m>
                <a:endParaRPr lang="en-GB" sz="1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611560" y="748465"/>
                <a:ext cx="3816424" cy="5478423"/>
              </a:xfrm>
              <a:prstGeom prst="rect">
                <a:avLst/>
              </a:prstGeom>
              <a:blipFill rotWithShape="0">
                <a:blip r:embed="rId2" cstate="print"/>
                <a:stretch>
                  <a:fillRect l="-479" t="-223" r="-160"/>
                </a:stretch>
              </a:blipFill>
            </p:spPr>
            <p:txBody>
              <a:bodyPr/>
              <a:lstStyle/>
              <a:p>
                <a:r>
                  <a:rPr lang="en-GB">
                    <a:noFill/>
                  </a:rPr>
                  <a:t> </a:t>
                </a:r>
              </a:p>
            </p:txBody>
          </p:sp>
        </mc:Fallback>
      </mc:AlternateContent>
      <p:sp>
        <p:nvSpPr>
          <p:cNvPr id="6" name="Rectangle 5"/>
          <p:cNvSpPr/>
          <p:nvPr/>
        </p:nvSpPr>
        <p:spPr>
          <a:xfrm>
            <a:off x="127463" y="3789040"/>
            <a:ext cx="484097"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19</a:t>
            </a:r>
          </a:p>
        </p:txBody>
      </p:sp>
      <p:sp>
        <p:nvSpPr>
          <p:cNvPr id="8" name="Rectangle 7"/>
          <p:cNvSpPr/>
          <p:nvPr/>
        </p:nvSpPr>
        <p:spPr>
          <a:xfrm>
            <a:off x="179418" y="1467535"/>
            <a:ext cx="423256"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15</a:t>
            </a:r>
          </a:p>
        </p:txBody>
      </p:sp>
      <p:sp>
        <p:nvSpPr>
          <p:cNvPr id="9" name="Rectangle 8"/>
          <p:cNvSpPr/>
          <p:nvPr/>
        </p:nvSpPr>
        <p:spPr>
          <a:xfrm>
            <a:off x="179418" y="1886805"/>
            <a:ext cx="423256"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16</a:t>
            </a:r>
          </a:p>
        </p:txBody>
      </p:sp>
      <p:sp>
        <p:nvSpPr>
          <p:cNvPr id="10" name="Rectangle 9"/>
          <p:cNvSpPr/>
          <p:nvPr/>
        </p:nvSpPr>
        <p:spPr>
          <a:xfrm>
            <a:off x="179418" y="2306075"/>
            <a:ext cx="423256"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17</a:t>
            </a:r>
          </a:p>
        </p:txBody>
      </p:sp>
      <p:sp>
        <p:nvSpPr>
          <p:cNvPr id="11" name="Rectangle 10"/>
          <p:cNvSpPr/>
          <p:nvPr/>
        </p:nvSpPr>
        <p:spPr>
          <a:xfrm>
            <a:off x="179418" y="2945314"/>
            <a:ext cx="423256"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18</a:t>
            </a:r>
          </a:p>
        </p:txBody>
      </p:sp>
      <mc:AlternateContent xmlns:mc="http://schemas.openxmlformats.org/markup-compatibility/2006" xmlns:a14="http://schemas.microsoft.com/office/drawing/2010/main">
        <mc:Choice Requires="a14">
          <p:sp>
            <p:nvSpPr>
              <p:cNvPr id="12" name="TextBox 11"/>
              <p:cNvSpPr txBox="1"/>
              <p:nvPr/>
            </p:nvSpPr>
            <p:spPr>
              <a:xfrm>
                <a:off x="5220072" y="805859"/>
                <a:ext cx="3456384" cy="5047536"/>
              </a:xfrm>
              <a:prstGeom prst="rect">
                <a:avLst/>
              </a:prstGeom>
              <a:noFill/>
            </p:spPr>
            <p:txBody>
              <a:bodyPr wrap="square" rtlCol="0">
                <a:spAutoFit/>
              </a:bodyPr>
              <a:lstStyle/>
              <a:p>
                <a:r>
                  <a:rPr lang="en-GB" sz="1400" dirty="0"/>
                  <a:t>An estate agent usually sells properties at the rate of 10 per week. During a recession, when money was less available, over an eight-week period he sold 55 properties.</a:t>
                </a:r>
              </a:p>
              <a:p>
                <a:r>
                  <a:rPr lang="en-GB" sz="1400" dirty="0"/>
                  <a:t>Using a suitable approximation test, at the 5% level of significance, whether or not there is evidence that the weekly rate of sales decreased.</a:t>
                </a:r>
              </a:p>
              <a:p>
                <a:r>
                  <a:rPr lang="en-GB" sz="1400" b="1" dirty="0"/>
                  <a:t>There is evidence that the rate of weekly sales has decreased.</a:t>
                </a:r>
              </a:p>
              <a:p>
                <a:r>
                  <a:rPr lang="en-GB" sz="1400" dirty="0"/>
                  <a:t> </a:t>
                </a:r>
              </a:p>
              <a:p>
                <a:r>
                  <a:rPr lang="en-GB" sz="1400" dirty="0"/>
                  <a:t>A manager thinks that 20% of his workforce are absent for at least one day each month. He chooses 100 workers at random and finds that in the last month 2 had been absent for at least one day.</a:t>
                </a:r>
              </a:p>
              <a:p>
                <a:r>
                  <a:rPr lang="en-GB" sz="1400" dirty="0"/>
                  <a:t>Using a suitable approximation test, at the 5% level of significance, find whether or not there is evidence that the weekly rate of sales decreased.</a:t>
                </a:r>
              </a:p>
              <a:p>
                <a:r>
                  <a:rPr lang="en-GB" sz="1400" b="1" dirty="0"/>
                  <a:t>Reject </a:t>
                </a:r>
                <a14:m>
                  <m:oMath xmlns:m="http://schemas.openxmlformats.org/officeDocument/2006/math">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𝑯</m:t>
                        </m:r>
                      </m:e>
                      <m:sub>
                        <m:r>
                          <a:rPr lang="en-GB" sz="1400" b="1" i="1" smtClean="0">
                            <a:latin typeface="Cambria Math" panose="02040503050406030204" pitchFamily="18" charset="0"/>
                          </a:rPr>
                          <m:t>𝟎</m:t>
                        </m:r>
                      </m:sub>
                    </m:sSub>
                  </m:oMath>
                </a14:m>
                <a:r>
                  <a:rPr lang="en-GB" sz="1400" b="1" dirty="0"/>
                  <a:t>. There is evidence that the percentage of workers who are absent for at least 1 day per month is less than 20%.</a:t>
                </a:r>
              </a:p>
            </p:txBody>
          </p:sp>
        </mc:Choice>
        <mc:Fallback xmlns="">
          <p:sp>
            <p:nvSpPr>
              <p:cNvPr id="12" name="TextBox 11"/>
              <p:cNvSpPr txBox="1">
                <a:spLocks noRot="1" noChangeAspect="1" noMove="1" noResize="1" noEditPoints="1" noAdjustHandles="1" noChangeArrowheads="1" noChangeShapeType="1" noTextEdit="1"/>
              </p:cNvSpPr>
              <p:nvPr/>
            </p:nvSpPr>
            <p:spPr>
              <a:xfrm>
                <a:off x="5220072" y="805859"/>
                <a:ext cx="3456384" cy="5047536"/>
              </a:xfrm>
              <a:prstGeom prst="rect">
                <a:avLst/>
              </a:prstGeom>
              <a:blipFill rotWithShape="0">
                <a:blip r:embed="rId3" cstate="print"/>
                <a:stretch>
                  <a:fillRect l="-529" t="-242" r="-1235" b="-362"/>
                </a:stretch>
              </a:blipFill>
            </p:spPr>
            <p:txBody>
              <a:bodyPr/>
              <a:lstStyle/>
              <a:p>
                <a:r>
                  <a:rPr lang="en-GB">
                    <a:noFill/>
                  </a:rPr>
                  <a:t> </a:t>
                </a:r>
              </a:p>
            </p:txBody>
          </p:sp>
        </mc:Fallback>
      </mc:AlternateContent>
      <p:sp>
        <p:nvSpPr>
          <p:cNvPr id="13" name="Rectangle 12"/>
          <p:cNvSpPr/>
          <p:nvPr/>
        </p:nvSpPr>
        <p:spPr>
          <a:xfrm>
            <a:off x="4735975" y="846004"/>
            <a:ext cx="484097"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20</a:t>
            </a:r>
          </a:p>
        </p:txBody>
      </p:sp>
      <p:sp>
        <p:nvSpPr>
          <p:cNvPr id="14" name="Rectangle 13"/>
          <p:cNvSpPr/>
          <p:nvPr/>
        </p:nvSpPr>
        <p:spPr>
          <a:xfrm>
            <a:off x="4735975" y="3249585"/>
            <a:ext cx="484097" cy="2880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21</a:t>
            </a:r>
          </a:p>
        </p:txBody>
      </p:sp>
      <p:sp>
        <p:nvSpPr>
          <p:cNvPr id="16" name="Rectangle 15"/>
          <p:cNvSpPr/>
          <p:nvPr/>
        </p:nvSpPr>
        <p:spPr>
          <a:xfrm>
            <a:off x="661910" y="1640473"/>
            <a:ext cx="2995690" cy="2091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7" name="Rectangle 16"/>
          <p:cNvSpPr/>
          <p:nvPr/>
        </p:nvSpPr>
        <p:spPr>
          <a:xfrm>
            <a:off x="661910" y="2096966"/>
            <a:ext cx="2995690" cy="2091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8" name="Rectangle 17"/>
          <p:cNvSpPr/>
          <p:nvPr/>
        </p:nvSpPr>
        <p:spPr>
          <a:xfrm>
            <a:off x="661910" y="2532481"/>
            <a:ext cx="2995690" cy="2091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19" name="Rectangle 18"/>
          <p:cNvSpPr/>
          <p:nvPr/>
        </p:nvSpPr>
        <p:spPr>
          <a:xfrm>
            <a:off x="674728" y="3566480"/>
            <a:ext cx="2995690" cy="20910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0" name="Rectangle 19"/>
          <p:cNvSpPr/>
          <p:nvPr/>
        </p:nvSpPr>
        <p:spPr>
          <a:xfrm>
            <a:off x="1021927" y="5916733"/>
            <a:ext cx="2995690" cy="3101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1" name="Rectangle 20"/>
          <p:cNvSpPr/>
          <p:nvPr/>
        </p:nvSpPr>
        <p:spPr>
          <a:xfrm>
            <a:off x="5270398" y="2586512"/>
            <a:ext cx="3118025" cy="35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2" name="Rectangle 21"/>
          <p:cNvSpPr/>
          <p:nvPr/>
        </p:nvSpPr>
        <p:spPr>
          <a:xfrm>
            <a:off x="5270398" y="5157192"/>
            <a:ext cx="3406058" cy="6962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2800" dirty="0"/>
              <a:t>?</a:t>
            </a:r>
          </a:p>
        </p:txBody>
      </p:sp>
      <p:sp>
        <p:nvSpPr>
          <p:cNvPr id="23" name="Slide Number Placeholder 2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289</a:t>
            </a:fld>
            <a:endParaRPr lang="en-GB"/>
          </a:p>
        </p:txBody>
      </p:sp>
    </p:spTree>
    <p:extLst>
      <p:ext uri="{BB962C8B-B14F-4D97-AF65-F5344CB8AC3E}">
        <p14:creationId xmlns:p14="http://schemas.microsoft.com/office/powerpoint/2010/main" val="2421147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26" restart="whenNotActive" fill="hold" evtFilter="cancelBubble" nodeType="interactiveSeq">
                <p:stCondLst>
                  <p:cond evt="onClick" delay="0">
                    <p:tgtEl>
                      <p:spTgt spid="20"/>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32" restart="whenNotActive" fill="hold" evtFilter="cancelBubble" nodeType="interactiveSeq">
                <p:stCondLst>
                  <p:cond evt="onClick" delay="0">
                    <p:tgtEl>
                      <p:spTgt spid="21"/>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38" restart="whenNotActive" fill="hold" evtFilter="cancelBubble" nodeType="interactiveSeq">
                <p:stCondLst>
                  <p:cond evt="onClick" delay="0">
                    <p:tgtEl>
                      <p:spTgt spid="22"/>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6" grpId="0" animBg="1"/>
      <p:bldP spid="17" grpId="0" animBg="1"/>
      <p:bldP spid="18"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Font typeface="Wingdings" panose="05000000000000000000" pitchFamily="2" charset="2"/>
              <a:buChar char="v"/>
            </a:pPr>
            <a:r>
              <a:rPr lang="en-IN" b="1" dirty="0"/>
              <a:t>Equally likely Events</a:t>
            </a:r>
          </a:p>
          <a:p>
            <a:pPr lvl="1">
              <a:buFont typeface="Wingdings" panose="05000000000000000000" pitchFamily="2" charset="2"/>
              <a:buChar char="v"/>
            </a:pPr>
            <a:r>
              <a:rPr lang="en-IN" sz="2400" dirty="0"/>
              <a:t>When every event has equal chance of occurrence.</a:t>
            </a:r>
          </a:p>
          <a:p>
            <a:pPr>
              <a:buFont typeface="Wingdings" panose="05000000000000000000" pitchFamily="2" charset="2"/>
              <a:buChar char="v"/>
            </a:pPr>
            <a:r>
              <a:rPr lang="en-IN" b="1" dirty="0"/>
              <a:t>Mutually Exclusive Events</a:t>
            </a:r>
          </a:p>
          <a:p>
            <a:pPr lvl="1">
              <a:buFont typeface="Wingdings" panose="05000000000000000000" pitchFamily="2" charset="2"/>
              <a:buChar char="v"/>
            </a:pPr>
            <a:r>
              <a:rPr lang="en-IN" sz="2400" dirty="0"/>
              <a:t> Two Events are mutually exclusive or disjoint if they cannot both occur at the same time. </a:t>
            </a:r>
          </a:p>
          <a:p>
            <a:pPr lvl="2">
              <a:buFont typeface="Wingdings" panose="05000000000000000000" pitchFamily="2" charset="2"/>
              <a:buChar char="v"/>
            </a:pPr>
            <a:r>
              <a:rPr lang="en-IN" dirty="0">
                <a:latin typeface="Arial" panose="020B0604020202020204" pitchFamily="34" charset="0"/>
                <a:cs typeface="Arial" panose="020B0604020202020204" pitchFamily="34" charset="0"/>
              </a:rPr>
              <a:t>e.g. the set of outcomes of a single coin toss, which can result in either heads or tails, but not both.</a:t>
            </a:r>
          </a:p>
          <a:p>
            <a:pPr>
              <a:buFont typeface="Wingdings" panose="05000000000000000000" pitchFamily="2" charset="2"/>
              <a:buChar char="v"/>
            </a:pPr>
            <a:r>
              <a:rPr lang="en-IN" b="1" dirty="0"/>
              <a:t>Independent Events.</a:t>
            </a:r>
          </a:p>
          <a:p>
            <a:pPr lvl="1">
              <a:buFont typeface="Wingdings" panose="05000000000000000000" pitchFamily="2" charset="2"/>
              <a:buChar char="v"/>
            </a:pPr>
            <a:r>
              <a:rPr lang="en-IN" sz="2400" dirty="0"/>
              <a:t>Two events are independent, if the occurrence of one does not affect the probability of occurrence of the other</a:t>
            </a:r>
          </a:p>
        </p:txBody>
      </p:sp>
      <p:sp>
        <p:nvSpPr>
          <p:cNvPr id="3" name="Content Placeholder 2"/>
          <p:cNvSpPr>
            <a:spLocks noGrp="1"/>
          </p:cNvSpPr>
          <p:nvPr>
            <p:ph sz="quarter" idx="10"/>
          </p:nvPr>
        </p:nvSpPr>
        <p:spPr/>
        <p:txBody>
          <a:bodyPr/>
          <a:lstStyle/>
          <a:p>
            <a:r>
              <a:rPr lang="en-IN" dirty="0"/>
              <a:t>Types of Event</a:t>
            </a:r>
          </a:p>
        </p:txBody>
      </p:sp>
    </p:spTree>
    <p:extLst>
      <p:ext uri="{BB962C8B-B14F-4D97-AF65-F5344CB8AC3E}">
        <p14:creationId xmlns:p14="http://schemas.microsoft.com/office/powerpoint/2010/main" val="175916825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Hypothesis Testing with two Populations</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290</a:t>
            </a:fld>
            <a:endParaRPr lang="en-US"/>
          </a:p>
        </p:txBody>
      </p:sp>
    </p:spTree>
    <p:extLst>
      <p:ext uri="{BB962C8B-B14F-4D97-AF65-F5344CB8AC3E}">
        <p14:creationId xmlns:p14="http://schemas.microsoft.com/office/powerpoint/2010/main" val="21045171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143000" y="1295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latin typeface="Times New Roman" panose="02020603050405020304" pitchFamily="18" charset="0"/>
            </a:endParaRPr>
          </a:p>
        </p:txBody>
      </p:sp>
      <p:sp>
        <p:nvSpPr>
          <p:cNvPr id="55300" name="Rectangle 4"/>
          <p:cNvSpPr>
            <a:spLocks noGrp="1" noChangeArrowheads="1"/>
          </p:cNvSpPr>
          <p:nvPr>
            <p:ph type="subTitle" idx="1"/>
          </p:nvPr>
        </p:nvSpPr>
        <p:spPr>
          <a:xfrm>
            <a:off x="228600" y="2057400"/>
            <a:ext cx="8610600" cy="1752600"/>
          </a:xfrm>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Lst>
        </p:spPr>
        <p:txBody>
          <a:bodyPr>
            <a:normAutofit fontScale="85000" lnSpcReduction="20000"/>
          </a:bodyPr>
          <a:lstStyle/>
          <a:p>
            <a:pPr>
              <a:spcBef>
                <a:spcPct val="0"/>
              </a:spcBef>
              <a:buClrTx/>
              <a:buSzTx/>
              <a:buFontTx/>
              <a:buNone/>
            </a:pPr>
            <a:r>
              <a:rPr lang="en-US" altLang="en-US" sz="5400"/>
              <a:t>Testing the Difference Between Means       (Large Independent Samples)</a:t>
            </a:r>
          </a:p>
        </p:txBody>
      </p:sp>
    </p:spTree>
    <p:extLst>
      <p:ext uri="{BB962C8B-B14F-4D97-AF65-F5344CB8AC3E}">
        <p14:creationId xmlns:p14="http://schemas.microsoft.com/office/powerpoint/2010/main" val="25997656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43" name="Rectangle 3"/>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Hypothesis Testing</a:t>
            </a:r>
          </a:p>
        </p:txBody>
      </p:sp>
      <p:sp>
        <p:nvSpPr>
          <p:cNvPr id="778248" name="Rectangle 8"/>
          <p:cNvSpPr>
            <a:spLocks noChangeArrowheads="1"/>
          </p:cNvSpPr>
          <p:nvPr/>
        </p:nvSpPr>
        <p:spPr bwMode="auto">
          <a:xfrm>
            <a:off x="387350" y="128905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In a two</a:t>
            </a:r>
            <a:r>
              <a:rPr lang="en-US" altLang="en-US">
                <a:latin typeface="Times New Roman" panose="02020603050405020304" pitchFamily="18" charset="0"/>
              </a:rPr>
              <a:t>-</a:t>
            </a:r>
            <a:r>
              <a:rPr lang="en-US" altLang="en-US"/>
              <a:t>sample hypothesis test, two parameters from two populations are compared.    </a:t>
            </a:r>
          </a:p>
        </p:txBody>
      </p:sp>
      <p:sp>
        <p:nvSpPr>
          <p:cNvPr id="778312" name="Text Box 72"/>
          <p:cNvSpPr txBox="1">
            <a:spLocks noGrp="1" noChangeArrowheads="1"/>
          </p:cNvSpPr>
          <p:nvPr>
            <p:ph idx="1"/>
          </p:nvPr>
        </p:nvSpPr>
        <p:spPr>
          <a:xfrm>
            <a:off x="228600" y="2514600"/>
            <a:ext cx="8686800" cy="3276600"/>
          </a:xfrm>
          <a:solidFill>
            <a:schemeClr val="accent2">
              <a:alpha val="50000"/>
            </a:schemeClr>
          </a:solidFill>
          <a:ln algn="ctr">
            <a:solidFill>
              <a:schemeClr val="tx1"/>
            </a:solidFill>
            <a:miter lim="800000"/>
            <a:headEnd/>
            <a:tailEnd/>
          </a:ln>
        </p:spPr>
        <p:txBody>
          <a:bodyPr>
            <a:normAutofit/>
          </a:bodyPr>
          <a:lstStyle/>
          <a:p>
            <a:pPr marL="533400" indent="-533400"/>
            <a:r>
              <a:rPr lang="en-US" altLang="en-US"/>
              <a:t>For a two</a:t>
            </a:r>
            <a:r>
              <a:rPr lang="en-US" altLang="en-US">
                <a:latin typeface="Times New Roman" panose="02020603050405020304" pitchFamily="18" charset="0"/>
              </a:rPr>
              <a:t>-</a:t>
            </a:r>
            <a:r>
              <a:rPr lang="en-US" altLang="en-US"/>
              <a:t>sample hypothesis test,</a:t>
            </a:r>
          </a:p>
          <a:p>
            <a:pPr marL="533400" indent="-533400">
              <a:buSzTx/>
              <a:buFont typeface="Wingdings" panose="05000000000000000000" pitchFamily="2" charset="2"/>
              <a:buAutoNum type="arabicPeriod"/>
            </a:pPr>
            <a:r>
              <a:rPr lang="en-US" altLang="en-US"/>
              <a:t>the </a:t>
            </a:r>
            <a:r>
              <a:rPr lang="en-US" altLang="en-US" b="1">
                <a:solidFill>
                  <a:schemeClr val="folHlink"/>
                </a:solidFill>
              </a:rPr>
              <a:t>null hypothesis </a:t>
            </a:r>
            <a:r>
              <a:rPr lang="en-US" altLang="en-US" b="1" i="1">
                <a:solidFill>
                  <a:schemeClr val="folHlink"/>
                </a:solidFill>
              </a:rPr>
              <a:t>H</a:t>
            </a:r>
            <a:r>
              <a:rPr lang="en-US" altLang="en-US" b="1" baseline="-25000">
                <a:solidFill>
                  <a:schemeClr val="folHlink"/>
                </a:solidFill>
              </a:rPr>
              <a:t>0</a:t>
            </a:r>
            <a:r>
              <a:rPr lang="en-US" altLang="en-US"/>
              <a:t> is a statistical hypothesis that usually states there is no difference between the parameters of two populations.  The null hypothesis always contains the symbol </a:t>
            </a:r>
            <a:r>
              <a:rPr lang="en-US" altLang="en-US">
                <a:sym typeface="Symbol" panose="05050102010706020507" pitchFamily="18" charset="2"/>
              </a:rPr>
              <a:t>, =, or .</a:t>
            </a:r>
          </a:p>
          <a:p>
            <a:pPr marL="533400" indent="-533400">
              <a:buSzTx/>
              <a:buFont typeface="Wingdings" panose="05000000000000000000" pitchFamily="2" charset="2"/>
              <a:buAutoNum type="arabicPeriod"/>
            </a:pPr>
            <a:r>
              <a:rPr lang="en-US" altLang="en-US">
                <a:sym typeface="Symbol" panose="05050102010706020507" pitchFamily="18" charset="2"/>
              </a:rPr>
              <a:t>the </a:t>
            </a:r>
            <a:r>
              <a:rPr lang="en-US" altLang="en-US" b="1">
                <a:solidFill>
                  <a:schemeClr val="folHlink"/>
                </a:solidFill>
                <a:sym typeface="Symbol" panose="05050102010706020507" pitchFamily="18" charset="2"/>
              </a:rPr>
              <a:t>alternative </a:t>
            </a:r>
            <a:r>
              <a:rPr lang="en-US" altLang="en-US" b="1">
                <a:solidFill>
                  <a:schemeClr val="folHlink"/>
                </a:solidFill>
              </a:rPr>
              <a:t>hypothesis </a:t>
            </a:r>
            <a:r>
              <a:rPr lang="en-US" altLang="en-US" b="1" i="1">
                <a:solidFill>
                  <a:schemeClr val="folHlink"/>
                </a:solidFill>
              </a:rPr>
              <a:t>H</a:t>
            </a:r>
            <a:r>
              <a:rPr lang="en-US" altLang="en-US" b="1" baseline="-25000">
                <a:solidFill>
                  <a:schemeClr val="folHlink"/>
                </a:solidFill>
              </a:rPr>
              <a:t>a</a:t>
            </a:r>
            <a:r>
              <a:rPr lang="en-US" altLang="en-US"/>
              <a:t> is a statistical hypothesis that is true when </a:t>
            </a:r>
            <a:r>
              <a:rPr lang="en-US" altLang="en-US" i="1"/>
              <a:t>H</a:t>
            </a:r>
            <a:r>
              <a:rPr lang="en-US" altLang="en-US" baseline="-25000"/>
              <a:t>0</a:t>
            </a:r>
            <a:r>
              <a:rPr lang="en-US" altLang="en-US"/>
              <a:t> is false.  The alternative hypothesis always contains the symbol &gt;, </a:t>
            </a:r>
            <a:r>
              <a:rPr lang="en-US" altLang="en-US">
                <a:sym typeface="Symbol" panose="05050102010706020507" pitchFamily="18" charset="2"/>
              </a:rPr>
              <a:t>, or &lt;.</a:t>
            </a:r>
            <a:endParaRPr lang="en-US" altLang="en-US"/>
          </a:p>
        </p:txBody>
      </p:sp>
    </p:spTree>
    <p:extLst>
      <p:ext uri="{BB962C8B-B14F-4D97-AF65-F5344CB8AC3E}">
        <p14:creationId xmlns:p14="http://schemas.microsoft.com/office/powerpoint/2010/main" val="1396981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312">
                                            <p:bg/>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78312">
                                            <p:txEl>
                                              <p:pRg st="0" end="0"/>
                                            </p:txEl>
                                          </p:spTgt>
                                        </p:tgtEl>
                                        <p:attrNameLst>
                                          <p:attrName>style.visibility</p:attrName>
                                        </p:attrNameLst>
                                      </p:cBhvr>
                                      <p:to>
                                        <p:strVal val="visible"/>
                                      </p:to>
                                    </p:set>
                                    <p:animEffect transition="in" filter="wipe(left)">
                                      <p:cBhvr>
                                        <p:cTn id="10" dur="1000"/>
                                        <p:tgtEl>
                                          <p:spTgt spid="778312">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78312">
                                            <p:txEl>
                                              <p:pRg st="1" end="1"/>
                                            </p:txEl>
                                          </p:spTgt>
                                        </p:tgtEl>
                                        <p:attrNameLst>
                                          <p:attrName>style.visibility</p:attrName>
                                        </p:attrNameLst>
                                      </p:cBhvr>
                                      <p:to>
                                        <p:strVal val="visible"/>
                                      </p:to>
                                    </p:set>
                                    <p:animEffect transition="in" filter="wipe(left)">
                                      <p:cBhvr>
                                        <p:cTn id="15" dur="1000"/>
                                        <p:tgtEl>
                                          <p:spTgt spid="778312">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78312">
                                            <p:txEl>
                                              <p:pRg st="2" end="2"/>
                                            </p:txEl>
                                          </p:spTgt>
                                        </p:tgtEl>
                                        <p:attrNameLst>
                                          <p:attrName>style.visibility</p:attrName>
                                        </p:attrNameLst>
                                      </p:cBhvr>
                                      <p:to>
                                        <p:strVal val="visible"/>
                                      </p:to>
                                    </p:set>
                                    <p:animEffect transition="in" filter="wipe(left)">
                                      <p:cBhvr>
                                        <p:cTn id="20" dur="1000"/>
                                        <p:tgtEl>
                                          <p:spTgt spid="7783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2" grpId="0" build="p" animBg="1"/>
    </p:bldLst>
  </p:timing>
</p:sld>
</file>

<file path=ppt/slides/slide2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Hypothesis Testing</a:t>
            </a:r>
          </a:p>
        </p:txBody>
      </p:sp>
      <p:sp>
        <p:nvSpPr>
          <p:cNvPr id="1062915" name="Rectangle 3"/>
          <p:cNvSpPr>
            <a:spLocks noChangeArrowheads="1"/>
          </p:cNvSpPr>
          <p:nvPr/>
        </p:nvSpPr>
        <p:spPr bwMode="auto">
          <a:xfrm>
            <a:off x="387350" y="128905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To write a null and alternative hypothesis for a two-sample hypothesis test, translate the claim made about the population parameters from a verbal statement to a mathematical statement.</a:t>
            </a:r>
          </a:p>
        </p:txBody>
      </p:sp>
      <p:grpSp>
        <p:nvGrpSpPr>
          <p:cNvPr id="1062928" name="Group 16"/>
          <p:cNvGrpSpPr>
            <a:grpSpLocks/>
          </p:cNvGrpSpPr>
          <p:nvPr/>
        </p:nvGrpSpPr>
        <p:grpSpPr bwMode="auto">
          <a:xfrm>
            <a:off x="762000" y="3276600"/>
            <a:ext cx="1973263" cy="1219200"/>
            <a:chOff x="480" y="1920"/>
            <a:chExt cx="1243" cy="768"/>
          </a:xfrm>
        </p:grpSpPr>
        <p:sp>
          <p:nvSpPr>
            <p:cNvPr id="1062916" name="Text Box 4"/>
            <p:cNvSpPr txBox="1">
              <a:spLocks noChangeArrowheads="1"/>
            </p:cNvSpPr>
            <p:nvPr/>
          </p:nvSpPr>
          <p:spPr bwMode="auto">
            <a:xfrm>
              <a:off x="480" y="1920"/>
              <a:ext cx="1243" cy="768"/>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8640" tIns="91440" bIns="91440" anchor="ctr"/>
            <a:lstStyle/>
            <a:p>
              <a:pPr marL="533400" indent="-533400">
                <a:spcBef>
                  <a:spcPct val="20000"/>
                </a:spcBef>
                <a:buClr>
                  <a:schemeClr val="tx2"/>
                </a:buClr>
                <a:buSzPct val="75000"/>
                <a:buFont typeface="Wingdings" panose="05000000000000000000" pitchFamily="2" charset="2"/>
                <a:buNone/>
              </a:pPr>
              <a:r>
                <a:rPr lang="en-US" altLang="en-US" sz="2000" i="1"/>
                <a:t>H</a:t>
              </a:r>
              <a:r>
                <a:rPr lang="en-US" altLang="en-US" sz="2000" baseline="-25000"/>
                <a:t>0</a:t>
              </a:r>
              <a:r>
                <a:rPr lang="en-US" altLang="en-US" sz="2000"/>
                <a:t>: </a:t>
              </a:r>
              <a:r>
                <a:rPr lang="el-GR" altLang="en-US" sz="2000" i="1"/>
                <a:t>μ</a:t>
              </a:r>
              <a:r>
                <a:rPr lang="en-US" altLang="en-US" sz="2000" baseline="-25000"/>
                <a:t>1</a:t>
              </a:r>
              <a:r>
                <a:rPr lang="en-US" altLang="en-US" sz="2000"/>
                <a:t> = </a:t>
              </a:r>
              <a:r>
                <a:rPr lang="el-GR" altLang="en-US" sz="2000" i="1"/>
                <a:t>μ</a:t>
              </a:r>
              <a:r>
                <a:rPr lang="en-US" altLang="en-US" sz="2000" baseline="-25000"/>
                <a:t>2</a:t>
              </a:r>
            </a:p>
            <a:p>
              <a:pPr marL="533400" indent="-533400">
                <a:spcBef>
                  <a:spcPct val="20000"/>
                </a:spcBef>
                <a:buClr>
                  <a:schemeClr val="tx2"/>
                </a:buClr>
                <a:buSzPct val="75000"/>
                <a:buFont typeface="Wingdings" panose="05000000000000000000" pitchFamily="2" charset="2"/>
                <a:buNone/>
              </a:pPr>
              <a:r>
                <a:rPr lang="en-US" altLang="en-US" sz="2000" i="1"/>
                <a:t>H</a:t>
              </a:r>
              <a:r>
                <a:rPr lang="en-US" altLang="en-US" sz="2000" baseline="-25000"/>
                <a:t>a</a:t>
              </a:r>
              <a:r>
                <a:rPr lang="en-US" altLang="en-US" sz="2000"/>
                <a:t>: </a:t>
              </a:r>
              <a:r>
                <a:rPr lang="el-GR" altLang="en-US" sz="2000" i="1"/>
                <a:t>μ</a:t>
              </a:r>
              <a:r>
                <a:rPr lang="en-US" altLang="en-US" sz="2000" baseline="-25000"/>
                <a:t>1</a:t>
              </a:r>
              <a:r>
                <a:rPr lang="en-US" altLang="en-US" sz="2000"/>
                <a:t> </a:t>
              </a:r>
              <a:r>
                <a:rPr lang="en-US" altLang="en-US" sz="2000">
                  <a:sym typeface="Symbol" panose="05050102010706020507" pitchFamily="18" charset="2"/>
                </a:rPr>
                <a:t></a:t>
              </a:r>
              <a:r>
                <a:rPr lang="en-US" altLang="en-US" sz="2000"/>
                <a:t> </a:t>
              </a:r>
              <a:r>
                <a:rPr lang="el-GR" altLang="en-US" sz="2000" i="1"/>
                <a:t>μ</a:t>
              </a:r>
              <a:r>
                <a:rPr lang="en-US" altLang="en-US" sz="2000" baseline="-25000"/>
                <a:t>2</a:t>
              </a:r>
              <a:endParaRPr lang="el-GR" altLang="en-US" sz="2000" i="1"/>
            </a:p>
          </p:txBody>
        </p:sp>
        <p:sp>
          <p:nvSpPr>
            <p:cNvPr id="1062919" name="AutoShape 7"/>
            <p:cNvSpPr>
              <a:spLocks/>
            </p:cNvSpPr>
            <p:nvPr/>
          </p:nvSpPr>
          <p:spPr bwMode="auto">
            <a:xfrm>
              <a:off x="624" y="2125"/>
              <a:ext cx="120" cy="418"/>
            </a:xfrm>
            <a:prstGeom prst="leftBrace">
              <a:avLst>
                <a:gd name="adj1" fmla="val 29028"/>
                <a:gd name="adj2" fmla="val 5170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62927" name="Group 15"/>
          <p:cNvGrpSpPr>
            <a:grpSpLocks/>
          </p:cNvGrpSpPr>
          <p:nvPr/>
        </p:nvGrpSpPr>
        <p:grpSpPr bwMode="auto">
          <a:xfrm>
            <a:off x="3546475" y="3276600"/>
            <a:ext cx="1973263" cy="1219200"/>
            <a:chOff x="720" y="2880"/>
            <a:chExt cx="1243" cy="768"/>
          </a:xfrm>
        </p:grpSpPr>
        <p:sp>
          <p:nvSpPr>
            <p:cNvPr id="1062920" name="Text Box 8"/>
            <p:cNvSpPr txBox="1">
              <a:spLocks noChangeArrowheads="1"/>
            </p:cNvSpPr>
            <p:nvPr/>
          </p:nvSpPr>
          <p:spPr bwMode="auto">
            <a:xfrm>
              <a:off x="720" y="2880"/>
              <a:ext cx="1243" cy="768"/>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8640" tIns="91440" bIns="91440" anchor="ctr"/>
            <a:lstStyle>
              <a:lvl1pPr marL="533400" indent="-533400">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914400" indent="-45720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371600" indent="-4572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828800" indent="-457200">
                <a:spcBef>
                  <a:spcPct val="20000"/>
                </a:spcBef>
                <a:buChar char="&gt;"/>
                <a:defRPr sz="2000">
                  <a:solidFill>
                    <a:schemeClr val="tx1"/>
                  </a:solidFill>
                  <a:latin typeface="Garamond" panose="02020404030301010803" pitchFamily="18" charset="0"/>
                </a:defRPr>
              </a:lvl4pPr>
              <a:lvl5pPr marL="2286000" indent="-457200">
                <a:spcBef>
                  <a:spcPct val="20000"/>
                </a:spcBef>
                <a:buChar char="»"/>
                <a:defRPr sz="2400">
                  <a:solidFill>
                    <a:schemeClr val="tx1"/>
                  </a:solidFill>
                  <a:latin typeface="Century" panose="02040604050505020304" pitchFamily="18" charset="0"/>
                </a:defRPr>
              </a:lvl5pPr>
              <a:lvl6pPr marL="2743200" indent="-457200" fontAlgn="base">
                <a:spcBef>
                  <a:spcPct val="20000"/>
                </a:spcBef>
                <a:spcAft>
                  <a:spcPct val="0"/>
                </a:spcAft>
                <a:buChar char="»"/>
                <a:defRPr sz="2400">
                  <a:solidFill>
                    <a:schemeClr val="tx1"/>
                  </a:solidFill>
                  <a:latin typeface="Century" panose="02040604050505020304" pitchFamily="18" charset="0"/>
                </a:defRPr>
              </a:lvl6pPr>
              <a:lvl7pPr marL="3200400" indent="-457200" fontAlgn="base">
                <a:spcBef>
                  <a:spcPct val="20000"/>
                </a:spcBef>
                <a:spcAft>
                  <a:spcPct val="0"/>
                </a:spcAft>
                <a:buChar char="»"/>
                <a:defRPr sz="2400">
                  <a:solidFill>
                    <a:schemeClr val="tx1"/>
                  </a:solidFill>
                  <a:latin typeface="Century" panose="02040604050505020304" pitchFamily="18" charset="0"/>
                </a:defRPr>
              </a:lvl7pPr>
              <a:lvl8pPr marL="3657600" indent="-457200" fontAlgn="base">
                <a:spcBef>
                  <a:spcPct val="20000"/>
                </a:spcBef>
                <a:spcAft>
                  <a:spcPct val="0"/>
                </a:spcAft>
                <a:buChar char="»"/>
                <a:defRPr sz="2400">
                  <a:solidFill>
                    <a:schemeClr val="tx1"/>
                  </a:solidFill>
                  <a:latin typeface="Century" panose="02040604050505020304" pitchFamily="18" charset="0"/>
                </a:defRPr>
              </a:lvl8pPr>
              <a:lvl9pPr marL="4114800" indent="-457200" fontAlgn="base">
                <a:spcBef>
                  <a:spcPct val="20000"/>
                </a:spcBef>
                <a:spcAft>
                  <a:spcPct val="0"/>
                </a:spcAft>
                <a:buChar char="»"/>
                <a:defRPr sz="2400">
                  <a:solidFill>
                    <a:schemeClr val="tx1"/>
                  </a:solidFill>
                  <a:latin typeface="Century" panose="02040604050505020304" pitchFamily="18" charset="0"/>
                </a:defRPr>
              </a:lvl9pPr>
            </a:lstStyle>
            <a:p>
              <a:r>
                <a:rPr lang="en-US" altLang="en-US" sz="2000" i="1"/>
                <a:t>H</a:t>
              </a:r>
              <a:r>
                <a:rPr lang="en-US" altLang="en-US" sz="2000" baseline="-25000"/>
                <a:t>0</a:t>
              </a:r>
              <a:r>
                <a:rPr lang="en-US" altLang="en-US" sz="2000"/>
                <a:t>: </a:t>
              </a:r>
              <a:r>
                <a:rPr lang="el-GR" altLang="en-US" sz="2000" i="1"/>
                <a:t>μ</a:t>
              </a:r>
              <a:r>
                <a:rPr lang="en-US" altLang="en-US" sz="2000" baseline="-25000"/>
                <a:t>1</a:t>
              </a:r>
              <a:r>
                <a:rPr lang="en-US" altLang="en-US" sz="2000"/>
                <a:t> </a:t>
              </a:r>
              <a:r>
                <a:rPr lang="en-US" altLang="en-US">
                  <a:sym typeface="Symbol" panose="05050102010706020507" pitchFamily="18" charset="2"/>
                </a:rPr>
                <a:t></a:t>
              </a:r>
              <a:r>
                <a:rPr lang="en-US" altLang="en-US" sz="2000"/>
                <a:t> </a:t>
              </a:r>
              <a:r>
                <a:rPr lang="el-GR" altLang="en-US" sz="2000" i="1"/>
                <a:t>μ</a:t>
              </a:r>
              <a:r>
                <a:rPr lang="en-US" altLang="en-US" sz="2000" baseline="-25000"/>
                <a:t>2</a:t>
              </a:r>
            </a:p>
            <a:p>
              <a:r>
                <a:rPr lang="en-US" altLang="en-US" sz="2000" i="1"/>
                <a:t>H</a:t>
              </a:r>
              <a:r>
                <a:rPr lang="en-US" altLang="en-US" sz="2000" baseline="-25000"/>
                <a:t>a</a:t>
              </a:r>
              <a:r>
                <a:rPr lang="en-US" altLang="en-US" sz="2000"/>
                <a:t>: </a:t>
              </a:r>
              <a:r>
                <a:rPr lang="el-GR" altLang="en-US" sz="2000" i="1"/>
                <a:t>μ</a:t>
              </a:r>
              <a:r>
                <a:rPr lang="en-US" altLang="en-US" sz="2000" baseline="-25000"/>
                <a:t>1</a:t>
              </a:r>
              <a:r>
                <a:rPr lang="en-US" altLang="en-US" sz="2000"/>
                <a:t> </a:t>
              </a:r>
              <a:r>
                <a:rPr lang="en-US" altLang="en-US" sz="2000">
                  <a:sym typeface="Symbol" panose="05050102010706020507" pitchFamily="18" charset="2"/>
                </a:rPr>
                <a:t>&gt;</a:t>
              </a:r>
              <a:r>
                <a:rPr lang="en-US" altLang="en-US" sz="2000"/>
                <a:t> </a:t>
              </a:r>
              <a:r>
                <a:rPr lang="el-GR" altLang="en-US" sz="2000" i="1"/>
                <a:t>μ</a:t>
              </a:r>
              <a:r>
                <a:rPr lang="en-US" altLang="en-US" sz="2000" baseline="-25000"/>
                <a:t>2</a:t>
              </a:r>
              <a:endParaRPr lang="el-GR" altLang="en-US" sz="2000" baseline="-25000"/>
            </a:p>
          </p:txBody>
        </p:sp>
        <p:sp>
          <p:nvSpPr>
            <p:cNvPr id="1062921" name="AutoShape 9"/>
            <p:cNvSpPr>
              <a:spLocks/>
            </p:cNvSpPr>
            <p:nvPr/>
          </p:nvSpPr>
          <p:spPr bwMode="auto">
            <a:xfrm>
              <a:off x="882" y="3094"/>
              <a:ext cx="120" cy="418"/>
            </a:xfrm>
            <a:prstGeom prst="leftBrace">
              <a:avLst>
                <a:gd name="adj1" fmla="val 29028"/>
                <a:gd name="adj2" fmla="val 5170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62926" name="Group 14"/>
          <p:cNvGrpSpPr>
            <a:grpSpLocks/>
          </p:cNvGrpSpPr>
          <p:nvPr/>
        </p:nvGrpSpPr>
        <p:grpSpPr bwMode="auto">
          <a:xfrm>
            <a:off x="6332538" y="3276600"/>
            <a:ext cx="1973262" cy="1219200"/>
            <a:chOff x="2496" y="2880"/>
            <a:chExt cx="1243" cy="768"/>
          </a:xfrm>
        </p:grpSpPr>
        <p:sp>
          <p:nvSpPr>
            <p:cNvPr id="1062924" name="Text Box 12"/>
            <p:cNvSpPr txBox="1">
              <a:spLocks noChangeArrowheads="1"/>
            </p:cNvSpPr>
            <p:nvPr/>
          </p:nvSpPr>
          <p:spPr bwMode="auto">
            <a:xfrm>
              <a:off x="2496" y="2880"/>
              <a:ext cx="1243" cy="768"/>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8640" tIns="91440" bIns="91440" anchor="ctr"/>
            <a:lstStyle>
              <a:lvl1pPr marL="533400" indent="-533400">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914400" indent="-45720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371600" indent="-4572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828800" indent="-457200">
                <a:spcBef>
                  <a:spcPct val="20000"/>
                </a:spcBef>
                <a:buChar char="&gt;"/>
                <a:defRPr sz="2000">
                  <a:solidFill>
                    <a:schemeClr val="tx1"/>
                  </a:solidFill>
                  <a:latin typeface="Garamond" panose="02020404030301010803" pitchFamily="18" charset="0"/>
                </a:defRPr>
              </a:lvl4pPr>
              <a:lvl5pPr marL="2286000" indent="-457200">
                <a:spcBef>
                  <a:spcPct val="20000"/>
                </a:spcBef>
                <a:buChar char="»"/>
                <a:defRPr sz="2400">
                  <a:solidFill>
                    <a:schemeClr val="tx1"/>
                  </a:solidFill>
                  <a:latin typeface="Century" panose="02040604050505020304" pitchFamily="18" charset="0"/>
                </a:defRPr>
              </a:lvl5pPr>
              <a:lvl6pPr marL="2743200" indent="-457200" fontAlgn="base">
                <a:spcBef>
                  <a:spcPct val="20000"/>
                </a:spcBef>
                <a:spcAft>
                  <a:spcPct val="0"/>
                </a:spcAft>
                <a:buChar char="»"/>
                <a:defRPr sz="2400">
                  <a:solidFill>
                    <a:schemeClr val="tx1"/>
                  </a:solidFill>
                  <a:latin typeface="Century" panose="02040604050505020304" pitchFamily="18" charset="0"/>
                </a:defRPr>
              </a:lvl6pPr>
              <a:lvl7pPr marL="3200400" indent="-457200" fontAlgn="base">
                <a:spcBef>
                  <a:spcPct val="20000"/>
                </a:spcBef>
                <a:spcAft>
                  <a:spcPct val="0"/>
                </a:spcAft>
                <a:buChar char="»"/>
                <a:defRPr sz="2400">
                  <a:solidFill>
                    <a:schemeClr val="tx1"/>
                  </a:solidFill>
                  <a:latin typeface="Century" panose="02040604050505020304" pitchFamily="18" charset="0"/>
                </a:defRPr>
              </a:lvl7pPr>
              <a:lvl8pPr marL="3657600" indent="-457200" fontAlgn="base">
                <a:spcBef>
                  <a:spcPct val="20000"/>
                </a:spcBef>
                <a:spcAft>
                  <a:spcPct val="0"/>
                </a:spcAft>
                <a:buChar char="»"/>
                <a:defRPr sz="2400">
                  <a:solidFill>
                    <a:schemeClr val="tx1"/>
                  </a:solidFill>
                  <a:latin typeface="Century" panose="02040604050505020304" pitchFamily="18" charset="0"/>
                </a:defRPr>
              </a:lvl8pPr>
              <a:lvl9pPr marL="4114800" indent="-457200" fontAlgn="base">
                <a:spcBef>
                  <a:spcPct val="20000"/>
                </a:spcBef>
                <a:spcAft>
                  <a:spcPct val="0"/>
                </a:spcAft>
                <a:buChar char="»"/>
                <a:defRPr sz="2400">
                  <a:solidFill>
                    <a:schemeClr val="tx1"/>
                  </a:solidFill>
                  <a:latin typeface="Century" panose="02040604050505020304" pitchFamily="18" charset="0"/>
                </a:defRPr>
              </a:lvl9pPr>
            </a:lstStyle>
            <a:p>
              <a:r>
                <a:rPr lang="en-US" altLang="en-US" sz="2000" i="1"/>
                <a:t>H</a:t>
              </a:r>
              <a:r>
                <a:rPr lang="en-US" altLang="en-US" sz="2000" baseline="-25000"/>
                <a:t>0</a:t>
              </a:r>
              <a:r>
                <a:rPr lang="en-US" altLang="en-US" sz="2000"/>
                <a:t>: </a:t>
              </a:r>
              <a:r>
                <a:rPr lang="el-GR" altLang="en-US" sz="2000" i="1"/>
                <a:t>μ</a:t>
              </a:r>
              <a:r>
                <a:rPr lang="en-US" altLang="en-US" sz="2000" baseline="-25000"/>
                <a:t>1</a:t>
              </a:r>
              <a:r>
                <a:rPr lang="en-US" altLang="en-US" sz="2000"/>
                <a:t> </a:t>
              </a:r>
              <a:r>
                <a:rPr lang="en-US" altLang="en-US" sz="2000">
                  <a:sym typeface="Symbol" panose="05050102010706020507" pitchFamily="18" charset="2"/>
                </a:rPr>
                <a:t></a:t>
              </a:r>
              <a:r>
                <a:rPr lang="en-US" altLang="en-US"/>
                <a:t> </a:t>
              </a:r>
              <a:r>
                <a:rPr lang="el-GR" altLang="en-US" sz="2000" i="1"/>
                <a:t>μ</a:t>
              </a:r>
              <a:r>
                <a:rPr lang="en-US" altLang="en-US" sz="2000" baseline="-25000"/>
                <a:t>2</a:t>
              </a:r>
            </a:p>
            <a:p>
              <a:r>
                <a:rPr lang="en-US" altLang="en-US" sz="2000" i="1"/>
                <a:t>H</a:t>
              </a:r>
              <a:r>
                <a:rPr lang="en-US" altLang="en-US" sz="2000" baseline="-25000"/>
                <a:t>a</a:t>
              </a:r>
              <a:r>
                <a:rPr lang="en-US" altLang="en-US" sz="2000"/>
                <a:t>: </a:t>
              </a:r>
              <a:r>
                <a:rPr lang="el-GR" altLang="en-US" sz="2000" i="1"/>
                <a:t>μ</a:t>
              </a:r>
              <a:r>
                <a:rPr lang="en-US" altLang="en-US" sz="2000" baseline="-25000"/>
                <a:t>1</a:t>
              </a:r>
              <a:r>
                <a:rPr lang="en-US" altLang="en-US" sz="2000"/>
                <a:t> </a:t>
              </a:r>
              <a:r>
                <a:rPr lang="en-US" altLang="en-US" sz="2000">
                  <a:sym typeface="Symbol" panose="05050102010706020507" pitchFamily="18" charset="2"/>
                </a:rPr>
                <a:t>&lt;</a:t>
              </a:r>
              <a:r>
                <a:rPr lang="en-US" altLang="en-US" sz="2000"/>
                <a:t> </a:t>
              </a:r>
              <a:r>
                <a:rPr lang="el-GR" altLang="en-US" sz="2000" i="1"/>
                <a:t>μ</a:t>
              </a:r>
              <a:r>
                <a:rPr lang="en-US" altLang="en-US" sz="2000" baseline="-25000"/>
                <a:t>2</a:t>
              </a:r>
              <a:endParaRPr lang="el-GR" altLang="en-US" sz="2000" baseline="-25000"/>
            </a:p>
          </p:txBody>
        </p:sp>
        <p:sp>
          <p:nvSpPr>
            <p:cNvPr id="1062925" name="AutoShape 13"/>
            <p:cNvSpPr>
              <a:spLocks/>
            </p:cNvSpPr>
            <p:nvPr/>
          </p:nvSpPr>
          <p:spPr bwMode="auto">
            <a:xfrm>
              <a:off x="2658" y="3112"/>
              <a:ext cx="100" cy="418"/>
            </a:xfrm>
            <a:prstGeom prst="leftBrace">
              <a:avLst>
                <a:gd name="adj1" fmla="val 34833"/>
                <a:gd name="adj2" fmla="val 5170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sp>
        <p:nvSpPr>
          <p:cNvPr id="1062929" name="Rectangle 17"/>
          <p:cNvSpPr>
            <a:spLocks noChangeArrowheads="1"/>
          </p:cNvSpPr>
          <p:nvPr/>
        </p:nvSpPr>
        <p:spPr bwMode="auto">
          <a:xfrm>
            <a:off x="557213" y="5014913"/>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Regardless of which hypotheses used, </a:t>
            </a:r>
            <a:r>
              <a:rPr lang="el-GR" altLang="en-US" i="1"/>
              <a:t>μ</a:t>
            </a:r>
            <a:r>
              <a:rPr lang="en-US" altLang="en-US" baseline="-25000"/>
              <a:t>1</a:t>
            </a:r>
            <a:r>
              <a:rPr lang="en-US" altLang="en-US"/>
              <a:t> = </a:t>
            </a:r>
            <a:r>
              <a:rPr lang="el-GR" altLang="en-US" i="1"/>
              <a:t>μ</a:t>
            </a:r>
            <a:r>
              <a:rPr lang="en-US" altLang="en-US" baseline="-25000"/>
              <a:t>2 </a:t>
            </a:r>
            <a:r>
              <a:rPr lang="en-US" altLang="en-US"/>
              <a:t>is always assumed to be true.</a:t>
            </a:r>
          </a:p>
        </p:txBody>
      </p:sp>
    </p:spTree>
    <p:extLst>
      <p:ext uri="{BB962C8B-B14F-4D97-AF65-F5344CB8AC3E}">
        <p14:creationId xmlns:p14="http://schemas.microsoft.com/office/powerpoint/2010/main" val="3522604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62928"/>
                                        </p:tgtEl>
                                        <p:attrNameLst>
                                          <p:attrName>style.visibility</p:attrName>
                                        </p:attrNameLst>
                                      </p:cBhvr>
                                      <p:to>
                                        <p:strVal val="visible"/>
                                      </p:to>
                                    </p:set>
                                    <p:animEffect transition="in" filter="wipe(left)">
                                      <p:cBhvr>
                                        <p:cTn id="7" dur="1000"/>
                                        <p:tgtEl>
                                          <p:spTgt spid="10629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2927"/>
                                        </p:tgtEl>
                                        <p:attrNameLst>
                                          <p:attrName>style.visibility</p:attrName>
                                        </p:attrNameLst>
                                      </p:cBhvr>
                                      <p:to>
                                        <p:strVal val="visible"/>
                                      </p:to>
                                    </p:set>
                                    <p:animEffect transition="in" filter="wipe(left)">
                                      <p:cBhvr>
                                        <p:cTn id="12" dur="1000"/>
                                        <p:tgtEl>
                                          <p:spTgt spid="10629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62926"/>
                                        </p:tgtEl>
                                        <p:attrNameLst>
                                          <p:attrName>style.visibility</p:attrName>
                                        </p:attrNameLst>
                                      </p:cBhvr>
                                      <p:to>
                                        <p:strVal val="visible"/>
                                      </p:to>
                                    </p:set>
                                    <p:animEffect transition="in" filter="wipe(left)">
                                      <p:cBhvr>
                                        <p:cTn id="17" dur="1000"/>
                                        <p:tgtEl>
                                          <p:spTgt spid="10629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62929"/>
                                        </p:tgtEl>
                                        <p:attrNameLst>
                                          <p:attrName>style.visibility</p:attrName>
                                        </p:attrNameLst>
                                      </p:cBhvr>
                                      <p:to>
                                        <p:strVal val="visible"/>
                                      </p:to>
                                    </p:set>
                                    <p:animEffect transition="in" filter="wipe(left)">
                                      <p:cBhvr>
                                        <p:cTn id="22" dur="1000"/>
                                        <p:tgtEl>
                                          <p:spTgt spid="1062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29" grpId="0"/>
    </p:bldLst>
  </p:timing>
</p:sld>
</file>

<file path=ppt/slides/slide2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3938"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a:t>
            </a:r>
          </a:p>
        </p:txBody>
      </p:sp>
      <p:sp>
        <p:nvSpPr>
          <p:cNvPr id="1063939" name="Rectangle 3"/>
          <p:cNvSpPr>
            <a:spLocks noChangeArrowheads="1"/>
          </p:cNvSpPr>
          <p:nvPr/>
        </p:nvSpPr>
        <p:spPr bwMode="auto">
          <a:xfrm>
            <a:off x="387350" y="121920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Three conditions are necessary to perform a </a:t>
            </a:r>
            <a:r>
              <a:rPr lang="en-US" altLang="en-US" i="1"/>
              <a:t>z</a:t>
            </a:r>
            <a:r>
              <a:rPr lang="en-US" altLang="en-US" i="1">
                <a:latin typeface="Times New Roman" panose="02020603050405020304" pitchFamily="18" charset="0"/>
              </a:rPr>
              <a:t>-</a:t>
            </a:r>
            <a:r>
              <a:rPr lang="en-US" altLang="en-US"/>
              <a:t>test for the difference between two population means </a:t>
            </a:r>
            <a:r>
              <a:rPr lang="el-GR" altLang="en-US" i="1"/>
              <a:t>μ</a:t>
            </a:r>
            <a:r>
              <a:rPr lang="en-US" altLang="en-US" baseline="-25000"/>
              <a:t>1</a:t>
            </a:r>
            <a:r>
              <a:rPr lang="en-US" altLang="en-US"/>
              <a:t> and </a:t>
            </a:r>
            <a:r>
              <a:rPr lang="el-GR" altLang="en-US" i="1"/>
              <a:t>μ</a:t>
            </a:r>
            <a:r>
              <a:rPr lang="en-US" altLang="en-US" baseline="-25000"/>
              <a:t>2</a:t>
            </a:r>
            <a:r>
              <a:rPr lang="en-US" altLang="en-US"/>
              <a:t>.</a:t>
            </a:r>
            <a:endParaRPr lang="en-US" altLang="en-US" baseline="-25000"/>
          </a:p>
        </p:txBody>
      </p:sp>
      <p:sp>
        <p:nvSpPr>
          <p:cNvPr id="1063950" name="Text Box 14"/>
          <p:cNvSpPr txBox="1">
            <a:spLocks noChangeArrowheads="1"/>
          </p:cNvSpPr>
          <p:nvPr/>
        </p:nvSpPr>
        <p:spPr bwMode="auto">
          <a:xfrm>
            <a:off x="533400" y="2276475"/>
            <a:ext cx="8077200" cy="3514725"/>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914400" indent="-45720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371600" indent="-4572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828800" indent="-457200">
              <a:spcBef>
                <a:spcPct val="20000"/>
              </a:spcBef>
              <a:buChar char="&gt;"/>
              <a:defRPr sz="2000">
                <a:solidFill>
                  <a:schemeClr val="tx1"/>
                </a:solidFill>
                <a:latin typeface="Garamond" panose="02020404030301010803" pitchFamily="18" charset="0"/>
              </a:defRPr>
            </a:lvl4pPr>
            <a:lvl5pPr marL="2286000" indent="-457200">
              <a:spcBef>
                <a:spcPct val="20000"/>
              </a:spcBef>
              <a:buChar char="»"/>
              <a:defRPr sz="2400">
                <a:solidFill>
                  <a:schemeClr val="tx1"/>
                </a:solidFill>
                <a:latin typeface="Century" panose="02040604050505020304" pitchFamily="18" charset="0"/>
              </a:defRPr>
            </a:lvl5pPr>
            <a:lvl6pPr marL="2743200" indent="-457200" fontAlgn="base">
              <a:spcBef>
                <a:spcPct val="20000"/>
              </a:spcBef>
              <a:spcAft>
                <a:spcPct val="0"/>
              </a:spcAft>
              <a:buChar char="»"/>
              <a:defRPr sz="2400">
                <a:solidFill>
                  <a:schemeClr val="tx1"/>
                </a:solidFill>
                <a:latin typeface="Century" panose="02040604050505020304" pitchFamily="18" charset="0"/>
              </a:defRPr>
            </a:lvl6pPr>
            <a:lvl7pPr marL="3200400" indent="-457200" fontAlgn="base">
              <a:spcBef>
                <a:spcPct val="20000"/>
              </a:spcBef>
              <a:spcAft>
                <a:spcPct val="0"/>
              </a:spcAft>
              <a:buChar char="»"/>
              <a:defRPr sz="2400">
                <a:solidFill>
                  <a:schemeClr val="tx1"/>
                </a:solidFill>
                <a:latin typeface="Century" panose="02040604050505020304" pitchFamily="18" charset="0"/>
              </a:defRPr>
            </a:lvl7pPr>
            <a:lvl8pPr marL="3657600" indent="-457200" fontAlgn="base">
              <a:spcBef>
                <a:spcPct val="20000"/>
              </a:spcBef>
              <a:spcAft>
                <a:spcPct val="0"/>
              </a:spcAft>
              <a:buChar char="»"/>
              <a:defRPr sz="2400">
                <a:solidFill>
                  <a:schemeClr val="tx1"/>
                </a:solidFill>
                <a:latin typeface="Century" panose="02040604050505020304" pitchFamily="18" charset="0"/>
              </a:defRPr>
            </a:lvl8pPr>
            <a:lvl9pPr marL="4114800" indent="-457200" fontAlgn="base">
              <a:spcBef>
                <a:spcPct val="20000"/>
              </a:spcBef>
              <a:spcAft>
                <a:spcPct val="0"/>
              </a:spcAft>
              <a:buChar char="»"/>
              <a:defRPr sz="2400">
                <a:solidFill>
                  <a:schemeClr val="tx1"/>
                </a:solidFill>
                <a:latin typeface="Century" panose="02040604050505020304" pitchFamily="18" charset="0"/>
              </a:defRPr>
            </a:lvl9pPr>
          </a:lstStyle>
          <a:p>
            <a:pPr>
              <a:spcBef>
                <a:spcPct val="35000"/>
              </a:spcBef>
              <a:buSzTx/>
              <a:buFont typeface="Wingdings" panose="05000000000000000000" pitchFamily="2" charset="2"/>
              <a:buAutoNum type="arabicPeriod"/>
            </a:pPr>
            <a:r>
              <a:rPr lang="en-US" altLang="en-US"/>
              <a:t>The samples must be randomly selected.</a:t>
            </a:r>
          </a:p>
          <a:p>
            <a:pPr>
              <a:spcBef>
                <a:spcPct val="35000"/>
              </a:spcBef>
              <a:buSzTx/>
              <a:buFont typeface="Wingdings" panose="05000000000000000000" pitchFamily="2" charset="2"/>
              <a:buAutoNum type="arabicPeriod"/>
            </a:pPr>
            <a:r>
              <a:rPr lang="en-US" altLang="en-US"/>
              <a:t>The samples must be independent.  Two samples are </a:t>
            </a:r>
            <a:r>
              <a:rPr lang="en-US" altLang="en-US" b="1">
                <a:solidFill>
                  <a:schemeClr val="folHlink"/>
                </a:solidFill>
              </a:rPr>
              <a:t>independent</a:t>
            </a:r>
            <a:r>
              <a:rPr lang="en-US" altLang="en-US"/>
              <a:t> if the sample selected from one population is not related to the sample selected from the second population.</a:t>
            </a:r>
          </a:p>
          <a:p>
            <a:pPr>
              <a:spcBef>
                <a:spcPct val="35000"/>
              </a:spcBef>
              <a:buSzTx/>
              <a:buFont typeface="Wingdings" panose="05000000000000000000" pitchFamily="2" charset="2"/>
              <a:buAutoNum type="arabicPeriod"/>
            </a:pPr>
            <a:r>
              <a:rPr lang="en-US" altLang="en-US"/>
              <a:t>Each sample size must be at least 30, or, if not, each population must have a normal distribution with a known standard deviation.</a:t>
            </a:r>
          </a:p>
        </p:txBody>
      </p:sp>
    </p:spTree>
    <p:extLst>
      <p:ext uri="{BB962C8B-B14F-4D97-AF65-F5344CB8AC3E}">
        <p14:creationId xmlns:p14="http://schemas.microsoft.com/office/powerpoint/2010/main" val="4071106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3950">
                                            <p:bg/>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063950">
                                            <p:txEl>
                                              <p:pRg st="0" end="0"/>
                                            </p:txEl>
                                          </p:spTgt>
                                        </p:tgtEl>
                                        <p:attrNameLst>
                                          <p:attrName>style.visibility</p:attrName>
                                        </p:attrNameLst>
                                      </p:cBhvr>
                                      <p:to>
                                        <p:strVal val="visible"/>
                                      </p:to>
                                    </p:set>
                                    <p:animEffect transition="in" filter="wipe(left)">
                                      <p:cBhvr>
                                        <p:cTn id="10" dur="1000"/>
                                        <p:tgtEl>
                                          <p:spTgt spid="1063950">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63950">
                                            <p:txEl>
                                              <p:pRg st="1" end="1"/>
                                            </p:txEl>
                                          </p:spTgt>
                                        </p:tgtEl>
                                        <p:attrNameLst>
                                          <p:attrName>style.visibility</p:attrName>
                                        </p:attrNameLst>
                                      </p:cBhvr>
                                      <p:to>
                                        <p:strVal val="visible"/>
                                      </p:to>
                                    </p:set>
                                    <p:animEffect transition="in" filter="wipe(left)">
                                      <p:cBhvr>
                                        <p:cTn id="15" dur="1000"/>
                                        <p:tgtEl>
                                          <p:spTgt spid="1063950">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63950">
                                            <p:txEl>
                                              <p:pRg st="2" end="2"/>
                                            </p:txEl>
                                          </p:spTgt>
                                        </p:tgtEl>
                                        <p:attrNameLst>
                                          <p:attrName>style.visibility</p:attrName>
                                        </p:attrNameLst>
                                      </p:cBhvr>
                                      <p:to>
                                        <p:strVal val="visible"/>
                                      </p:to>
                                    </p:set>
                                    <p:animEffect transition="in" filter="wipe(left)">
                                      <p:cBhvr>
                                        <p:cTn id="20" dur="1000"/>
                                        <p:tgtEl>
                                          <p:spTgt spid="10639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950" grpId="0" build="p" animBg="1"/>
    </p:bldLst>
  </p:timing>
</p:sld>
</file>

<file path=ppt/slides/slide2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62"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a:t>
            </a:r>
          </a:p>
        </p:txBody>
      </p:sp>
      <p:sp>
        <p:nvSpPr>
          <p:cNvPr id="1064965" name="Rectangle 5"/>
          <p:cNvSpPr>
            <a:spLocks noChangeArrowheads="1"/>
          </p:cNvSpPr>
          <p:nvPr/>
        </p:nvSpPr>
        <p:spPr bwMode="auto">
          <a:xfrm>
            <a:off x="457200" y="137160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If these requirements are met, the sampling distribution for             (the difference of the sample means) is a normal distribution with mean and standard error of </a:t>
            </a:r>
            <a:endParaRPr lang="en-US" altLang="en-US" baseline="-25000"/>
          </a:p>
        </p:txBody>
      </p:sp>
      <p:graphicFrame>
        <p:nvGraphicFramePr>
          <p:cNvPr id="1064966" name="Object 6"/>
          <p:cNvGraphicFramePr>
            <a:graphicFrameLocks noChangeAspect="1"/>
          </p:cNvGraphicFramePr>
          <p:nvPr/>
        </p:nvGraphicFramePr>
        <p:xfrm>
          <a:off x="1122363" y="2743200"/>
          <a:ext cx="3454400" cy="431800"/>
        </p:xfrm>
        <a:graphic>
          <a:graphicData uri="http://schemas.openxmlformats.org/presentationml/2006/ole">
            <mc:AlternateContent xmlns:mc="http://schemas.openxmlformats.org/markup-compatibility/2006">
              <mc:Choice xmlns:v="urn:schemas-microsoft-com:vml" Requires="v">
                <p:oleObj spid="_x0000_s15362" name="Equation" r:id="rId3" imgW="3454200" imgH="431640" progId="Equation.DSMT4">
                  <p:embed/>
                </p:oleObj>
              </mc:Choice>
              <mc:Fallback>
                <p:oleObj name="Equation" r:id="rId3" imgW="3454200" imgH="431640" progId="Equation.DSMT4">
                  <p:embed/>
                  <p:pic>
                    <p:nvPicPr>
                      <p:cNvPr id="106496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2743200"/>
                        <a:ext cx="345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4967" name="Object 7"/>
          <p:cNvGraphicFramePr>
            <a:graphicFrameLocks noChangeAspect="1"/>
          </p:cNvGraphicFramePr>
          <p:nvPr/>
        </p:nvGraphicFramePr>
        <p:xfrm>
          <a:off x="1066800" y="1790700"/>
          <a:ext cx="939800" cy="381000"/>
        </p:xfrm>
        <a:graphic>
          <a:graphicData uri="http://schemas.openxmlformats.org/presentationml/2006/ole">
            <mc:AlternateContent xmlns:mc="http://schemas.openxmlformats.org/markup-compatibility/2006">
              <mc:Choice xmlns:v="urn:schemas-microsoft-com:vml" Requires="v">
                <p:oleObj spid="_x0000_s15363" name="Equation" r:id="rId5" imgW="939600" imgH="380880" progId="Equation.DSMT4">
                  <p:embed/>
                </p:oleObj>
              </mc:Choice>
              <mc:Fallback>
                <p:oleObj name="Equation" r:id="rId5" imgW="939600" imgH="380880" progId="Equation.DSMT4">
                  <p:embed/>
                  <p:pic>
                    <p:nvPicPr>
                      <p:cNvPr id="10649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790700"/>
                        <a:ext cx="93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4968" name="Rectangle 8"/>
          <p:cNvSpPr>
            <a:spLocks noChangeArrowheads="1"/>
          </p:cNvSpPr>
          <p:nvPr/>
        </p:nvSpPr>
        <p:spPr bwMode="auto">
          <a:xfrm>
            <a:off x="457200" y="3438525"/>
            <a:ext cx="714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and</a:t>
            </a:r>
          </a:p>
        </p:txBody>
      </p:sp>
      <p:graphicFrame>
        <p:nvGraphicFramePr>
          <p:cNvPr id="1064969" name="Object 9"/>
          <p:cNvGraphicFramePr>
            <a:graphicFrameLocks noChangeAspect="1"/>
          </p:cNvGraphicFramePr>
          <p:nvPr/>
        </p:nvGraphicFramePr>
        <p:xfrm>
          <a:off x="1079500" y="3908425"/>
          <a:ext cx="3911600" cy="889000"/>
        </p:xfrm>
        <a:graphic>
          <a:graphicData uri="http://schemas.openxmlformats.org/presentationml/2006/ole">
            <mc:AlternateContent xmlns:mc="http://schemas.openxmlformats.org/markup-compatibility/2006">
              <mc:Choice xmlns:v="urn:schemas-microsoft-com:vml" Requires="v">
                <p:oleObj spid="_x0000_s15364" name="Equation" r:id="rId7" imgW="3911400" imgH="888840" progId="Equation.DSMT4">
                  <p:embed/>
                </p:oleObj>
              </mc:Choice>
              <mc:Fallback>
                <p:oleObj name="Equation" r:id="rId7" imgW="3911400" imgH="888840" progId="Equation.DSMT4">
                  <p:embed/>
                  <p:pic>
                    <p:nvPicPr>
                      <p:cNvPr id="106496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908425"/>
                        <a:ext cx="39116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65014" name="Group 54"/>
          <p:cNvGrpSpPr>
            <a:grpSpLocks/>
          </p:cNvGrpSpPr>
          <p:nvPr/>
        </p:nvGrpSpPr>
        <p:grpSpPr bwMode="auto">
          <a:xfrm>
            <a:off x="1790700" y="4672013"/>
            <a:ext cx="7204075" cy="1525587"/>
            <a:chOff x="1128" y="2943"/>
            <a:chExt cx="4538" cy="961"/>
          </a:xfrm>
        </p:grpSpPr>
        <p:grpSp>
          <p:nvGrpSpPr>
            <p:cNvPr id="1064993" name="Group 33"/>
            <p:cNvGrpSpPr>
              <a:grpSpLocks/>
            </p:cNvGrpSpPr>
            <p:nvPr/>
          </p:nvGrpSpPr>
          <p:grpSpPr bwMode="auto">
            <a:xfrm>
              <a:off x="1128" y="2943"/>
              <a:ext cx="4520" cy="961"/>
              <a:chOff x="1128" y="2943"/>
              <a:chExt cx="4520" cy="961"/>
            </a:xfrm>
          </p:grpSpPr>
          <p:grpSp>
            <p:nvGrpSpPr>
              <p:cNvPr id="1064989" name="Group 29"/>
              <p:cNvGrpSpPr>
                <a:grpSpLocks/>
              </p:cNvGrpSpPr>
              <p:nvPr/>
            </p:nvGrpSpPr>
            <p:grpSpPr bwMode="auto">
              <a:xfrm>
                <a:off x="2951" y="2943"/>
                <a:ext cx="2697" cy="961"/>
                <a:chOff x="2880" y="2880"/>
                <a:chExt cx="2697" cy="961"/>
              </a:xfrm>
            </p:grpSpPr>
            <p:graphicFrame>
              <p:nvGraphicFramePr>
                <p:cNvPr id="1064979" name="Object 19"/>
                <p:cNvGraphicFramePr>
                  <a:graphicFrameLocks noChangeAspect="1"/>
                </p:cNvGraphicFramePr>
                <p:nvPr/>
              </p:nvGraphicFramePr>
              <p:xfrm>
                <a:off x="4036" y="3688"/>
                <a:ext cx="272" cy="106"/>
              </p:xfrm>
              <a:graphic>
                <a:graphicData uri="http://schemas.openxmlformats.org/presentationml/2006/ole">
                  <mc:AlternateContent xmlns:mc="http://schemas.openxmlformats.org/markup-compatibility/2006">
                    <mc:Choice xmlns:v="urn:schemas-microsoft-com:vml" Requires="v">
                      <p:oleObj spid="_x0000_s15365" name="Equation" r:id="rId9" imgW="977760" imgH="380880" progId="Equation.DSMT4">
                        <p:embed/>
                      </p:oleObj>
                    </mc:Choice>
                    <mc:Fallback>
                      <p:oleObj name="Equation" r:id="rId9" imgW="977760" imgH="380880" progId="Equation.DSMT4">
                        <p:embed/>
                        <p:pic>
                          <p:nvPicPr>
                            <p:cNvPr id="1064979"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6" y="3688"/>
                              <a:ext cx="27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4980" name="Object 20"/>
                <p:cNvGraphicFramePr>
                  <a:graphicFrameLocks noChangeAspect="1"/>
                </p:cNvGraphicFramePr>
                <p:nvPr/>
              </p:nvGraphicFramePr>
              <p:xfrm>
                <a:off x="3560" y="3648"/>
                <a:ext cx="391" cy="193"/>
              </p:xfrm>
              <a:graphic>
                <a:graphicData uri="http://schemas.openxmlformats.org/presentationml/2006/ole">
                  <mc:AlternateContent xmlns:mc="http://schemas.openxmlformats.org/markup-compatibility/2006">
                    <mc:Choice xmlns:v="urn:schemas-microsoft-com:vml" Requires="v">
                      <p:oleObj spid="_x0000_s15366" name="Equation" r:id="rId11" imgW="876240" imgH="431640" progId="Equation.DSMT4">
                        <p:embed/>
                      </p:oleObj>
                    </mc:Choice>
                    <mc:Fallback>
                      <p:oleObj name="Equation" r:id="rId11" imgW="876240" imgH="431640" progId="Equation.DSMT4">
                        <p:embed/>
                        <p:pic>
                          <p:nvPicPr>
                            <p:cNvPr id="106498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3648"/>
                              <a:ext cx="391"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4981" name="Object 21"/>
                <p:cNvGraphicFramePr>
                  <a:graphicFrameLocks noChangeAspect="1"/>
                </p:cNvGraphicFramePr>
                <p:nvPr/>
              </p:nvGraphicFramePr>
              <p:xfrm>
                <a:off x="4401" y="3649"/>
                <a:ext cx="317" cy="192"/>
              </p:xfrm>
              <a:graphic>
                <a:graphicData uri="http://schemas.openxmlformats.org/presentationml/2006/ole">
                  <mc:AlternateContent xmlns:mc="http://schemas.openxmlformats.org/markup-compatibility/2006">
                    <mc:Choice xmlns:v="urn:schemas-microsoft-com:vml" Requires="v">
                      <p:oleObj spid="_x0000_s15367" name="Equation" r:id="rId13" imgW="711000" imgH="431640" progId="Equation.DSMT4">
                        <p:embed/>
                      </p:oleObj>
                    </mc:Choice>
                    <mc:Fallback>
                      <p:oleObj name="Equation" r:id="rId13" imgW="711000" imgH="431640" progId="Equation.DSMT4">
                        <p:embed/>
                        <p:pic>
                          <p:nvPicPr>
                            <p:cNvPr id="1064981"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01" y="3649"/>
                              <a:ext cx="31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64988" name="Group 28"/>
                <p:cNvGrpSpPr>
                  <a:grpSpLocks/>
                </p:cNvGrpSpPr>
                <p:nvPr/>
              </p:nvGrpSpPr>
              <p:grpSpPr bwMode="auto">
                <a:xfrm>
                  <a:off x="2880" y="2880"/>
                  <a:ext cx="2697" cy="912"/>
                  <a:chOff x="2880" y="2880"/>
                  <a:chExt cx="2697" cy="912"/>
                </a:xfrm>
              </p:grpSpPr>
              <p:grpSp>
                <p:nvGrpSpPr>
                  <p:cNvPr id="1064985" name="Group 25"/>
                  <p:cNvGrpSpPr>
                    <a:grpSpLocks/>
                  </p:cNvGrpSpPr>
                  <p:nvPr/>
                </p:nvGrpSpPr>
                <p:grpSpPr bwMode="auto">
                  <a:xfrm>
                    <a:off x="2880" y="2880"/>
                    <a:ext cx="2697" cy="912"/>
                    <a:chOff x="2880" y="2880"/>
                    <a:chExt cx="2697" cy="912"/>
                  </a:xfrm>
                </p:grpSpPr>
                <p:pic>
                  <p:nvPicPr>
                    <p:cNvPr id="1064972"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6" y="2880"/>
                      <a:ext cx="1877" cy="774"/>
                    </a:xfrm>
                    <a:prstGeom prst="rect">
                      <a:avLst/>
                    </a:prstGeom>
                    <a:noFill/>
                    <a:extLst>
                      <a:ext uri="{909E8E84-426E-40DD-AFC4-6F175D3DCCD1}">
                        <a14:hiddenFill xmlns:a14="http://schemas.microsoft.com/office/drawing/2010/main">
                          <a:solidFill>
                            <a:srgbClr val="FFFFFF"/>
                          </a:solidFill>
                        </a14:hiddenFill>
                      </a:ext>
                    </a:extLst>
                  </p:spPr>
                </p:pic>
                <p:sp>
                  <p:nvSpPr>
                    <p:cNvPr id="1064973" name="Line 13"/>
                    <p:cNvSpPr>
                      <a:spLocks noChangeShapeType="1"/>
                    </p:cNvSpPr>
                    <p:nvPr/>
                  </p:nvSpPr>
                  <p:spPr bwMode="auto">
                    <a:xfrm>
                      <a:off x="2880" y="3658"/>
                      <a:ext cx="2598" cy="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4974" name="Freeform 14"/>
                    <p:cNvSpPr>
                      <a:spLocks/>
                    </p:cNvSpPr>
                    <p:nvPr/>
                  </p:nvSpPr>
                  <p:spPr bwMode="auto">
                    <a:xfrm>
                      <a:off x="3269" y="2885"/>
                      <a:ext cx="1822" cy="773"/>
                    </a:xfrm>
                    <a:custGeom>
                      <a:avLst/>
                      <a:gdLst>
                        <a:gd name="T0" fmla="*/ 0 w 1822"/>
                        <a:gd name="T1" fmla="*/ 768 h 773"/>
                        <a:gd name="T2" fmla="*/ 101 w 1822"/>
                        <a:gd name="T3" fmla="*/ 757 h 773"/>
                        <a:gd name="T4" fmla="*/ 173 w 1822"/>
                        <a:gd name="T5" fmla="*/ 747 h 773"/>
                        <a:gd name="T6" fmla="*/ 296 w 1822"/>
                        <a:gd name="T7" fmla="*/ 708 h 773"/>
                        <a:gd name="T8" fmla="*/ 356 w 1822"/>
                        <a:gd name="T9" fmla="*/ 679 h 773"/>
                        <a:gd name="T10" fmla="*/ 439 w 1822"/>
                        <a:gd name="T11" fmla="*/ 628 h 773"/>
                        <a:gd name="T12" fmla="*/ 487 w 1822"/>
                        <a:gd name="T13" fmla="*/ 579 h 773"/>
                        <a:gd name="T14" fmla="*/ 537 w 1822"/>
                        <a:gd name="T15" fmla="*/ 524 h 773"/>
                        <a:gd name="T16" fmla="*/ 567 w 1822"/>
                        <a:gd name="T17" fmla="*/ 481 h 773"/>
                        <a:gd name="T18" fmla="*/ 609 w 1822"/>
                        <a:gd name="T19" fmla="*/ 413 h 773"/>
                        <a:gd name="T20" fmla="*/ 617 w 1822"/>
                        <a:gd name="T21" fmla="*/ 395 h 773"/>
                        <a:gd name="T22" fmla="*/ 647 w 1822"/>
                        <a:gd name="T23" fmla="*/ 334 h 773"/>
                        <a:gd name="T24" fmla="*/ 676 w 1822"/>
                        <a:gd name="T25" fmla="*/ 266 h 773"/>
                        <a:gd name="T26" fmla="*/ 705 w 1822"/>
                        <a:gd name="T27" fmla="*/ 200 h 773"/>
                        <a:gd name="T28" fmla="*/ 740 w 1822"/>
                        <a:gd name="T29" fmla="*/ 124 h 773"/>
                        <a:gd name="T30" fmla="*/ 769 w 1822"/>
                        <a:gd name="T31" fmla="*/ 73 h 773"/>
                        <a:gd name="T32" fmla="*/ 795 w 1822"/>
                        <a:gd name="T33" fmla="*/ 39 h 773"/>
                        <a:gd name="T34" fmla="*/ 827 w 1822"/>
                        <a:gd name="T35" fmla="*/ 19 h 773"/>
                        <a:gd name="T36" fmla="*/ 876 w 1822"/>
                        <a:gd name="T37" fmla="*/ 0 h 773"/>
                        <a:gd name="T38" fmla="*/ 913 w 1822"/>
                        <a:gd name="T39" fmla="*/ 0 h 773"/>
                        <a:gd name="T40" fmla="*/ 960 w 1822"/>
                        <a:gd name="T41" fmla="*/ 19 h 773"/>
                        <a:gd name="T42" fmla="*/ 1014 w 1822"/>
                        <a:gd name="T43" fmla="*/ 65 h 773"/>
                        <a:gd name="T44" fmla="*/ 1057 w 1822"/>
                        <a:gd name="T45" fmla="*/ 126 h 773"/>
                        <a:gd name="T46" fmla="*/ 1114 w 1822"/>
                        <a:gd name="T47" fmla="*/ 258 h 773"/>
                        <a:gd name="T48" fmla="*/ 1142 w 1822"/>
                        <a:gd name="T49" fmla="*/ 331 h 773"/>
                        <a:gd name="T50" fmla="*/ 1170 w 1822"/>
                        <a:gd name="T51" fmla="*/ 395 h 773"/>
                        <a:gd name="T52" fmla="*/ 1194 w 1822"/>
                        <a:gd name="T53" fmla="*/ 436 h 773"/>
                        <a:gd name="T54" fmla="*/ 1237 w 1822"/>
                        <a:gd name="T55" fmla="*/ 505 h 773"/>
                        <a:gd name="T56" fmla="*/ 1268 w 1822"/>
                        <a:gd name="T57" fmla="*/ 547 h 773"/>
                        <a:gd name="T58" fmla="*/ 1304 w 1822"/>
                        <a:gd name="T59" fmla="*/ 584 h 773"/>
                        <a:gd name="T60" fmla="*/ 1435 w 1822"/>
                        <a:gd name="T61" fmla="*/ 679 h 773"/>
                        <a:gd name="T62" fmla="*/ 1495 w 1822"/>
                        <a:gd name="T63" fmla="*/ 702 h 773"/>
                        <a:gd name="T64" fmla="*/ 1553 w 1822"/>
                        <a:gd name="T65" fmla="*/ 726 h 773"/>
                        <a:gd name="T66" fmla="*/ 1644 w 1822"/>
                        <a:gd name="T67" fmla="*/ 747 h 773"/>
                        <a:gd name="T68" fmla="*/ 1822 w 1822"/>
                        <a:gd name="T69" fmla="*/ 773 h 773"/>
                        <a:gd name="T70" fmla="*/ 0 w 1822"/>
                        <a:gd name="T71" fmla="*/ 76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2" h="773">
                          <a:moveTo>
                            <a:pt x="0" y="768"/>
                          </a:moveTo>
                          <a:lnTo>
                            <a:pt x="101" y="757"/>
                          </a:lnTo>
                          <a:lnTo>
                            <a:pt x="173" y="747"/>
                          </a:lnTo>
                          <a:lnTo>
                            <a:pt x="296" y="708"/>
                          </a:lnTo>
                          <a:lnTo>
                            <a:pt x="356" y="679"/>
                          </a:lnTo>
                          <a:lnTo>
                            <a:pt x="439" y="628"/>
                          </a:lnTo>
                          <a:lnTo>
                            <a:pt x="487" y="579"/>
                          </a:lnTo>
                          <a:lnTo>
                            <a:pt x="537" y="524"/>
                          </a:lnTo>
                          <a:lnTo>
                            <a:pt x="567" y="481"/>
                          </a:lnTo>
                          <a:lnTo>
                            <a:pt x="609" y="413"/>
                          </a:lnTo>
                          <a:lnTo>
                            <a:pt x="617" y="395"/>
                          </a:lnTo>
                          <a:lnTo>
                            <a:pt x="647" y="334"/>
                          </a:lnTo>
                          <a:lnTo>
                            <a:pt x="676" y="266"/>
                          </a:lnTo>
                          <a:lnTo>
                            <a:pt x="705" y="200"/>
                          </a:lnTo>
                          <a:lnTo>
                            <a:pt x="740" y="124"/>
                          </a:lnTo>
                          <a:lnTo>
                            <a:pt x="769" y="73"/>
                          </a:lnTo>
                          <a:lnTo>
                            <a:pt x="795" y="39"/>
                          </a:lnTo>
                          <a:lnTo>
                            <a:pt x="827" y="19"/>
                          </a:lnTo>
                          <a:lnTo>
                            <a:pt x="876" y="0"/>
                          </a:lnTo>
                          <a:lnTo>
                            <a:pt x="913" y="0"/>
                          </a:lnTo>
                          <a:lnTo>
                            <a:pt x="960" y="19"/>
                          </a:lnTo>
                          <a:lnTo>
                            <a:pt x="1014" y="65"/>
                          </a:lnTo>
                          <a:lnTo>
                            <a:pt x="1057" y="126"/>
                          </a:lnTo>
                          <a:lnTo>
                            <a:pt x="1114" y="258"/>
                          </a:lnTo>
                          <a:lnTo>
                            <a:pt x="1142" y="331"/>
                          </a:lnTo>
                          <a:lnTo>
                            <a:pt x="1170" y="395"/>
                          </a:lnTo>
                          <a:lnTo>
                            <a:pt x="1194" y="436"/>
                          </a:lnTo>
                          <a:lnTo>
                            <a:pt x="1237" y="505"/>
                          </a:lnTo>
                          <a:lnTo>
                            <a:pt x="1268" y="547"/>
                          </a:lnTo>
                          <a:lnTo>
                            <a:pt x="1304" y="584"/>
                          </a:lnTo>
                          <a:lnTo>
                            <a:pt x="1435" y="679"/>
                          </a:lnTo>
                          <a:lnTo>
                            <a:pt x="1495" y="702"/>
                          </a:lnTo>
                          <a:lnTo>
                            <a:pt x="1553" y="726"/>
                          </a:lnTo>
                          <a:lnTo>
                            <a:pt x="1644" y="747"/>
                          </a:lnTo>
                          <a:lnTo>
                            <a:pt x="1822" y="773"/>
                          </a:lnTo>
                          <a:lnTo>
                            <a:pt x="0" y="768"/>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64975" name="Rectangle 15"/>
                    <p:cNvSpPr>
                      <a:spLocks noChangeArrowheads="1"/>
                    </p:cNvSpPr>
                    <p:nvPr/>
                  </p:nvSpPr>
                  <p:spPr bwMode="auto">
                    <a:xfrm>
                      <a:off x="5461" y="3561"/>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i="1"/>
                    </a:p>
                  </p:txBody>
                </p:sp>
              </p:grpSp>
              <p:sp>
                <p:nvSpPr>
                  <p:cNvPr id="1064983" name="Line 23"/>
                  <p:cNvSpPr>
                    <a:spLocks noChangeShapeType="1"/>
                  </p:cNvSpPr>
                  <p:nvPr/>
                </p:nvSpPr>
                <p:spPr bwMode="auto">
                  <a:xfrm>
                    <a:off x="4165" y="2880"/>
                    <a:ext cx="0" cy="790"/>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64986" name="Line 26"/>
                  <p:cNvSpPr>
                    <a:spLocks noChangeShapeType="1"/>
                  </p:cNvSpPr>
                  <p:nvPr/>
                </p:nvSpPr>
                <p:spPr bwMode="auto">
                  <a:xfrm>
                    <a:off x="3837" y="3373"/>
                    <a:ext cx="3" cy="288"/>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64987" name="Line 27"/>
                  <p:cNvSpPr>
                    <a:spLocks noChangeShapeType="1"/>
                  </p:cNvSpPr>
                  <p:nvPr/>
                </p:nvSpPr>
                <p:spPr bwMode="auto">
                  <a:xfrm>
                    <a:off x="4491" y="3369"/>
                    <a:ext cx="3" cy="288"/>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grpSp>
            <p:nvGrpSpPr>
              <p:cNvPr id="1064992" name="Group 32"/>
              <p:cNvGrpSpPr>
                <a:grpSpLocks/>
              </p:cNvGrpSpPr>
              <p:nvPr/>
            </p:nvGrpSpPr>
            <p:grpSpPr bwMode="auto">
              <a:xfrm>
                <a:off x="1128" y="3459"/>
                <a:ext cx="1877" cy="442"/>
                <a:chOff x="3451" y="2064"/>
                <a:chExt cx="1877" cy="442"/>
              </a:xfrm>
            </p:grpSpPr>
            <p:sp>
              <p:nvSpPr>
                <p:cNvPr id="1064990" name="Rectangle 30"/>
                <p:cNvSpPr>
                  <a:spLocks noChangeArrowheads="1"/>
                </p:cNvSpPr>
                <p:nvPr/>
              </p:nvSpPr>
              <p:spPr bwMode="auto">
                <a:xfrm>
                  <a:off x="3451" y="2064"/>
                  <a:ext cx="187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Sampling distribution        	for           </a:t>
                  </a:r>
                </a:p>
              </p:txBody>
            </p:sp>
            <p:graphicFrame>
              <p:nvGraphicFramePr>
                <p:cNvPr id="1064991" name="Object 31"/>
                <p:cNvGraphicFramePr>
                  <a:graphicFrameLocks noChangeAspect="1"/>
                </p:cNvGraphicFramePr>
                <p:nvPr/>
              </p:nvGraphicFramePr>
              <p:xfrm>
                <a:off x="4335" y="2286"/>
                <a:ext cx="508" cy="206"/>
              </p:xfrm>
              <a:graphic>
                <a:graphicData uri="http://schemas.openxmlformats.org/presentationml/2006/ole">
                  <mc:AlternateContent xmlns:mc="http://schemas.openxmlformats.org/markup-compatibility/2006">
                    <mc:Choice xmlns:v="urn:schemas-microsoft-com:vml" Requires="v">
                      <p:oleObj spid="_x0000_s15368" name="Equation" r:id="rId16" imgW="939600" imgH="380880" progId="Equation.DSMT4">
                        <p:embed/>
                      </p:oleObj>
                    </mc:Choice>
                    <mc:Fallback>
                      <p:oleObj name="Equation" r:id="rId16" imgW="939600" imgH="380880" progId="Equation.DSMT4">
                        <p:embed/>
                        <p:pic>
                          <p:nvPicPr>
                            <p:cNvPr id="1064991"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35" y="2286"/>
                              <a:ext cx="508"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065011" name="Object 51"/>
            <p:cNvGraphicFramePr>
              <a:graphicFrameLocks noChangeAspect="1"/>
            </p:cNvGraphicFramePr>
            <p:nvPr/>
          </p:nvGraphicFramePr>
          <p:xfrm>
            <a:off x="5385" y="3747"/>
            <a:ext cx="281" cy="114"/>
          </p:xfrm>
          <a:graphic>
            <a:graphicData uri="http://schemas.openxmlformats.org/presentationml/2006/ole">
              <mc:AlternateContent xmlns:mc="http://schemas.openxmlformats.org/markup-compatibility/2006">
                <mc:Choice xmlns:v="urn:schemas-microsoft-com:vml" Requires="v">
                  <p:oleObj spid="_x0000_s15369" name="Equation" r:id="rId18" imgW="939600" imgH="380880" progId="Equation.DSMT4">
                    <p:embed/>
                  </p:oleObj>
                </mc:Choice>
                <mc:Fallback>
                  <p:oleObj name="Equation" r:id="rId18" imgW="939600" imgH="380880" progId="Equation.DSMT4">
                    <p:embed/>
                    <p:pic>
                      <p:nvPicPr>
                        <p:cNvPr id="1065011" name="Object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85" y="3747"/>
                          <a:ext cx="281" cy="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21864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64966"/>
                                        </p:tgtEl>
                                        <p:attrNameLst>
                                          <p:attrName>style.visibility</p:attrName>
                                        </p:attrNameLst>
                                      </p:cBhvr>
                                      <p:to>
                                        <p:strVal val="visible"/>
                                      </p:to>
                                    </p:set>
                                    <p:animEffect transition="in" filter="wipe(left)">
                                      <p:cBhvr>
                                        <p:cTn id="7" dur="1000"/>
                                        <p:tgtEl>
                                          <p:spTgt spid="1064966"/>
                                        </p:tgtEl>
                                      </p:cBhvr>
                                    </p:animEffect>
                                  </p:childTnLst>
                                </p:cTn>
                              </p:par>
                            </p:childTnLst>
                          </p:cTn>
                        </p:par>
                        <p:par>
                          <p:cTn id="8" fill="hold" nodeType="afterGroup">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064968"/>
                                        </p:tgtEl>
                                        <p:attrNameLst>
                                          <p:attrName>style.visibility</p:attrName>
                                        </p:attrNameLst>
                                      </p:cBhvr>
                                      <p:to>
                                        <p:strVal val="visible"/>
                                      </p:to>
                                    </p:set>
                                    <p:animEffect transition="in" filter="wipe(left)">
                                      <p:cBhvr>
                                        <p:cTn id="11" dur="1000"/>
                                        <p:tgtEl>
                                          <p:spTgt spid="1064968"/>
                                        </p:tgtEl>
                                      </p:cBhvr>
                                    </p:animEffect>
                                  </p:childTnLst>
                                </p:cTn>
                              </p:par>
                            </p:childTnLst>
                          </p:cTn>
                        </p:par>
                        <p:par>
                          <p:cTn id="12" fill="hold" nodeType="afterGroup">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1064969"/>
                                        </p:tgtEl>
                                        <p:attrNameLst>
                                          <p:attrName>style.visibility</p:attrName>
                                        </p:attrNameLst>
                                      </p:cBhvr>
                                      <p:to>
                                        <p:strVal val="visible"/>
                                      </p:to>
                                    </p:set>
                                    <p:animEffect transition="in" filter="wipe(left)">
                                      <p:cBhvr>
                                        <p:cTn id="15" dur="1000"/>
                                        <p:tgtEl>
                                          <p:spTgt spid="106496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65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68"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a:t>
            </a:r>
          </a:p>
        </p:txBody>
      </p:sp>
      <p:sp>
        <p:nvSpPr>
          <p:cNvPr id="1065987" name="Rectangle 3"/>
          <p:cNvSpPr>
            <a:spLocks noChangeArrowheads="1"/>
          </p:cNvSpPr>
          <p:nvPr/>
        </p:nvSpPr>
        <p:spPr bwMode="auto">
          <a:xfrm>
            <a:off x="341313" y="1314450"/>
            <a:ext cx="8478837" cy="5087938"/>
          </a:xfrm>
          <a:prstGeom prst="rect">
            <a:avLst/>
          </a:prstGeom>
          <a:solidFill>
            <a:schemeClr val="folHlink">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b="1"/>
              <a:t>Two</a:t>
            </a:r>
            <a:r>
              <a:rPr lang="en-US" altLang="en-US" b="1">
                <a:latin typeface="Times New Roman" panose="02020603050405020304" pitchFamily="18" charset="0"/>
              </a:rPr>
              <a:t>-</a:t>
            </a:r>
            <a:r>
              <a:rPr lang="en-US" altLang="en-US" b="1"/>
              <a:t>Sample </a:t>
            </a:r>
            <a:r>
              <a:rPr lang="en-US" altLang="en-US" b="1" i="1"/>
              <a:t>z</a:t>
            </a:r>
            <a:r>
              <a:rPr lang="en-US" altLang="en-US" b="1">
                <a:latin typeface="Times New Roman" panose="02020603050405020304" pitchFamily="18" charset="0"/>
              </a:rPr>
              <a:t>-</a:t>
            </a:r>
            <a:r>
              <a:rPr lang="en-US" altLang="en-US" b="1"/>
              <a:t>Test for the Difference Between Means</a:t>
            </a:r>
          </a:p>
          <a:p>
            <a:pPr>
              <a:buClr>
                <a:schemeClr val="tx1"/>
              </a:buClr>
              <a:buFontTx/>
              <a:buNone/>
            </a:pPr>
            <a:r>
              <a:rPr lang="en-US" altLang="en-US"/>
              <a:t>A two</a:t>
            </a:r>
            <a:r>
              <a:rPr lang="en-US" altLang="en-US">
                <a:latin typeface="Times New Roman" panose="02020603050405020304" pitchFamily="18" charset="0"/>
              </a:rPr>
              <a:t>-</a:t>
            </a:r>
            <a:r>
              <a:rPr lang="en-US" altLang="en-US"/>
              <a:t>sample </a:t>
            </a:r>
            <a:r>
              <a:rPr lang="en-US" altLang="en-US" i="1"/>
              <a:t>z</a:t>
            </a:r>
            <a:r>
              <a:rPr lang="en-US" altLang="en-US">
                <a:latin typeface="Times New Roman" panose="02020603050405020304" pitchFamily="18" charset="0"/>
              </a:rPr>
              <a:t>-</a:t>
            </a:r>
            <a:r>
              <a:rPr lang="en-US" altLang="en-US"/>
              <a:t>test can be used to test the difference between two population means </a:t>
            </a:r>
            <a:r>
              <a:rPr lang="el-GR" altLang="en-US" i="1"/>
              <a:t>μ</a:t>
            </a:r>
            <a:r>
              <a:rPr lang="en-US" altLang="en-US" baseline="-25000"/>
              <a:t>1</a:t>
            </a:r>
            <a:r>
              <a:rPr lang="en-US" altLang="en-US"/>
              <a:t> and </a:t>
            </a:r>
            <a:r>
              <a:rPr lang="el-GR" altLang="en-US" i="1"/>
              <a:t>μ</a:t>
            </a:r>
            <a:r>
              <a:rPr lang="en-US" altLang="en-US" baseline="-25000"/>
              <a:t>2</a:t>
            </a:r>
            <a:r>
              <a:rPr lang="en-US" altLang="en-US"/>
              <a:t> when a large sample (at least 30) is randomly selected from each population and the samples are independent.  The test statistic is              and the standardized test statistic is</a:t>
            </a:r>
          </a:p>
          <a:p>
            <a:pPr>
              <a:buClr>
                <a:schemeClr val="tx1"/>
              </a:buClr>
              <a:buFontTx/>
              <a:buNone/>
            </a:pPr>
            <a:endParaRPr lang="en-US" altLang="en-US"/>
          </a:p>
          <a:p>
            <a:pPr>
              <a:buClr>
                <a:schemeClr val="tx1"/>
              </a:buClr>
              <a:buFontTx/>
              <a:buNone/>
            </a:pPr>
            <a:endParaRPr lang="en-US" altLang="en-US"/>
          </a:p>
          <a:p>
            <a:pPr>
              <a:buClr>
                <a:schemeClr val="tx1"/>
              </a:buClr>
              <a:buFontTx/>
              <a:buNone/>
            </a:pPr>
            <a:r>
              <a:rPr lang="en-US" altLang="en-US"/>
              <a:t>When the samples are large, you can use </a:t>
            </a:r>
            <a:r>
              <a:rPr lang="en-US" altLang="en-US" i="1"/>
              <a:t>s</a:t>
            </a:r>
            <a:r>
              <a:rPr lang="en-US" altLang="en-US" baseline="-25000"/>
              <a:t>1 </a:t>
            </a:r>
            <a:r>
              <a:rPr lang="en-US" altLang="en-US"/>
              <a:t>and </a:t>
            </a:r>
            <a:r>
              <a:rPr lang="en-US" altLang="en-US" i="1"/>
              <a:t>s</a:t>
            </a:r>
            <a:r>
              <a:rPr lang="en-US" altLang="en-US" baseline="-25000"/>
              <a:t>2</a:t>
            </a:r>
            <a:r>
              <a:rPr lang="en-US" altLang="en-US"/>
              <a:t> in place of </a:t>
            </a:r>
            <a:r>
              <a:rPr lang="en-US" altLang="en-US" i="1">
                <a:sym typeface="Symbol" panose="05050102010706020507" pitchFamily="18" charset="2"/>
              </a:rPr>
              <a:t></a:t>
            </a:r>
            <a:r>
              <a:rPr lang="en-US" altLang="en-US" baseline="-25000">
                <a:sym typeface="Symbol" panose="05050102010706020507" pitchFamily="18" charset="2"/>
              </a:rPr>
              <a:t>1</a:t>
            </a:r>
            <a:r>
              <a:rPr lang="en-US" altLang="en-US">
                <a:sym typeface="Symbol" panose="05050102010706020507" pitchFamily="18" charset="2"/>
              </a:rPr>
              <a:t> and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If the samples are not large, you can still use a two</a:t>
            </a:r>
            <a:r>
              <a:rPr lang="en-US" altLang="en-US">
                <a:latin typeface="Times New Roman" panose="02020603050405020304" pitchFamily="18" charset="0"/>
                <a:sym typeface="Symbol" panose="05050102010706020507" pitchFamily="18" charset="2"/>
              </a:rPr>
              <a:t>-</a:t>
            </a:r>
            <a:r>
              <a:rPr lang="en-US" altLang="en-US">
                <a:sym typeface="Symbol" panose="05050102010706020507" pitchFamily="18" charset="2"/>
              </a:rPr>
              <a:t>sample z</a:t>
            </a:r>
            <a:r>
              <a:rPr lang="en-US" altLang="en-US">
                <a:latin typeface="Times New Roman" panose="02020603050405020304" pitchFamily="18" charset="0"/>
                <a:sym typeface="Symbol" panose="05050102010706020507" pitchFamily="18" charset="2"/>
              </a:rPr>
              <a:t>-</a:t>
            </a:r>
            <a:r>
              <a:rPr lang="en-US" altLang="en-US">
                <a:sym typeface="Symbol" panose="05050102010706020507" pitchFamily="18" charset="2"/>
              </a:rPr>
              <a:t>test,</a:t>
            </a:r>
            <a:r>
              <a:rPr lang="en-US" altLang="en-US"/>
              <a:t> provided the populations are normally distributed and the population standard deviations are known.</a:t>
            </a:r>
            <a:endParaRPr lang="el-GR" altLang="en-US"/>
          </a:p>
        </p:txBody>
      </p:sp>
      <p:graphicFrame>
        <p:nvGraphicFramePr>
          <p:cNvPr id="1065988" name="Object 4"/>
          <p:cNvGraphicFramePr>
            <a:graphicFrameLocks noChangeAspect="1"/>
          </p:cNvGraphicFramePr>
          <p:nvPr/>
        </p:nvGraphicFramePr>
        <p:xfrm>
          <a:off x="1114425" y="3752850"/>
          <a:ext cx="6629400" cy="927100"/>
        </p:xfrm>
        <a:graphic>
          <a:graphicData uri="http://schemas.openxmlformats.org/presentationml/2006/ole">
            <mc:AlternateContent xmlns:mc="http://schemas.openxmlformats.org/markup-compatibility/2006">
              <mc:Choice xmlns:v="urn:schemas-microsoft-com:vml" Requires="v">
                <p:oleObj spid="_x0000_s16386" name="Equation" r:id="rId3" imgW="6629400" imgH="927000" progId="Equation.DSMT4">
                  <p:embed/>
                </p:oleObj>
              </mc:Choice>
              <mc:Fallback>
                <p:oleObj name="Equation" r:id="rId3" imgW="6629400" imgH="927000" progId="Equation.DSMT4">
                  <p:embed/>
                  <p:pic>
                    <p:nvPicPr>
                      <p:cNvPr id="10659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3752850"/>
                        <a:ext cx="66294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989" name="Object 5"/>
          <p:cNvGraphicFramePr>
            <a:graphicFrameLocks noChangeAspect="1"/>
          </p:cNvGraphicFramePr>
          <p:nvPr/>
        </p:nvGraphicFramePr>
        <p:xfrm>
          <a:off x="2014538" y="3281363"/>
          <a:ext cx="939800" cy="381000"/>
        </p:xfrm>
        <a:graphic>
          <a:graphicData uri="http://schemas.openxmlformats.org/presentationml/2006/ole">
            <mc:AlternateContent xmlns:mc="http://schemas.openxmlformats.org/markup-compatibility/2006">
              <mc:Choice xmlns:v="urn:schemas-microsoft-com:vml" Requires="v">
                <p:oleObj spid="_x0000_s16387" name="Equation" r:id="rId5" imgW="939600" imgH="380880" progId="Equation.DSMT4">
                  <p:embed/>
                </p:oleObj>
              </mc:Choice>
              <mc:Fallback>
                <p:oleObj name="Equation" r:id="rId5" imgW="939600" imgH="380880" progId="Equation.DSMT4">
                  <p:embed/>
                  <p:pic>
                    <p:nvPicPr>
                      <p:cNvPr id="10659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4538" y="3281363"/>
                        <a:ext cx="93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35145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65988"/>
                                        </p:tgtEl>
                                        <p:attrNameLst>
                                          <p:attrName>style.visibility</p:attrName>
                                        </p:attrNameLst>
                                      </p:cBhvr>
                                      <p:to>
                                        <p:strVal val="visible"/>
                                      </p:to>
                                    </p:set>
                                    <p:animEffect transition="in" filter="wipe(left)">
                                      <p:cBhvr>
                                        <p:cTn id="7" dur="1000"/>
                                        <p:tgtEl>
                                          <p:spTgt spid="1065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5987">
                                            <p:txEl>
                                              <p:pRg st="4" end="4"/>
                                            </p:txEl>
                                          </p:spTgt>
                                        </p:tgtEl>
                                        <p:attrNameLst>
                                          <p:attrName>style.visibility</p:attrName>
                                        </p:attrNameLst>
                                      </p:cBhvr>
                                      <p:to>
                                        <p:strVal val="visible"/>
                                      </p:to>
                                    </p:set>
                                    <p:animEffect transition="in" filter="wipe(left)">
                                      <p:cBhvr>
                                        <p:cTn id="12" dur="1000"/>
                                        <p:tgtEl>
                                          <p:spTgt spid="1065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 for the Means</a:t>
            </a:r>
            <a:endParaRPr lang="el-GR" altLang="en-US"/>
          </a:p>
        </p:txBody>
      </p:sp>
      <p:sp>
        <p:nvSpPr>
          <p:cNvPr id="1068035" name="Text Box 3"/>
          <p:cNvSpPr txBox="1">
            <a:spLocks noChangeArrowheads="1"/>
          </p:cNvSpPr>
          <p:nvPr/>
        </p:nvSpPr>
        <p:spPr bwMode="auto">
          <a:xfrm>
            <a:off x="276225" y="1219200"/>
            <a:ext cx="8610600" cy="4848225"/>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068036" name="Text Box 4"/>
          <p:cNvSpPr txBox="1">
            <a:spLocks noChangeArrowheads="1"/>
          </p:cNvSpPr>
          <p:nvPr/>
        </p:nvSpPr>
        <p:spPr bwMode="auto">
          <a:xfrm>
            <a:off x="366713" y="2419350"/>
            <a:ext cx="5119687"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5000"/>
              </a:spcBef>
              <a:buFontTx/>
              <a:buAutoNum type="arabicPeriod"/>
            </a:pPr>
            <a:r>
              <a:rPr lang="en-US" altLang="en-US" sz="2200">
                <a:latin typeface="Century" panose="02040604050505020304" pitchFamily="18" charset="0"/>
              </a:rPr>
              <a:t>State the claim mathematically.  Identify the null and alternative hypotheses.</a:t>
            </a:r>
            <a:endParaRPr lang="en-US" altLang="en-US" sz="2200">
              <a:latin typeface="Century" panose="02040604050505020304" pitchFamily="18" charset="0"/>
              <a:sym typeface="Symbol" panose="05050102010706020507" pitchFamily="18" charset="2"/>
            </a:endParaRPr>
          </a:p>
          <a:p>
            <a:pPr>
              <a:spcBef>
                <a:spcPct val="55000"/>
              </a:spcBef>
              <a:buFontTx/>
              <a:buAutoNum type="arabicPeriod"/>
            </a:pPr>
            <a:r>
              <a:rPr lang="en-US" altLang="en-US" sz="2200">
                <a:latin typeface="Century" panose="02040604050505020304" pitchFamily="18" charset="0"/>
                <a:sym typeface="Symbol" panose="05050102010706020507" pitchFamily="18" charset="2"/>
              </a:rPr>
              <a:t>Specify the level of significance.</a:t>
            </a:r>
          </a:p>
          <a:p>
            <a:pPr>
              <a:spcBef>
                <a:spcPct val="55000"/>
              </a:spcBef>
              <a:buFontTx/>
              <a:buAutoNum type="arabicPeriod"/>
            </a:pPr>
            <a:r>
              <a:rPr lang="en-US" altLang="en-US" sz="2200">
                <a:latin typeface="Century" panose="02040604050505020304" pitchFamily="18" charset="0"/>
                <a:sym typeface="Symbol" panose="05050102010706020507" pitchFamily="18" charset="2"/>
              </a:rPr>
              <a:t>Sketch the sampling distribution.</a:t>
            </a:r>
          </a:p>
          <a:p>
            <a:pPr>
              <a:spcBef>
                <a:spcPct val="55000"/>
              </a:spcBef>
              <a:buFontTx/>
              <a:buAutoNum type="arabicPeriod"/>
            </a:pPr>
            <a:r>
              <a:rPr lang="en-US" altLang="en-US" sz="2200">
                <a:latin typeface="Century" panose="02040604050505020304" pitchFamily="18" charset="0"/>
                <a:sym typeface="Symbol" panose="05050102010706020507" pitchFamily="18" charset="2"/>
              </a:rPr>
              <a:t>Determine the critical value(s).</a:t>
            </a:r>
          </a:p>
          <a:p>
            <a:pPr>
              <a:spcBef>
                <a:spcPct val="55000"/>
              </a:spcBef>
              <a:buFontTx/>
              <a:buAutoNum type="arabicPeriod"/>
            </a:pPr>
            <a:r>
              <a:rPr lang="en-US" altLang="en-US" sz="2200">
                <a:latin typeface="Century" panose="02040604050505020304" pitchFamily="18" charset="0"/>
                <a:sym typeface="Symbol" panose="05050102010706020507" pitchFamily="18" charset="2"/>
              </a:rPr>
              <a:t>Determine the rejection regions(s).</a:t>
            </a:r>
          </a:p>
        </p:txBody>
      </p:sp>
      <p:sp>
        <p:nvSpPr>
          <p:cNvPr id="1068037" name="Text Box 5"/>
          <p:cNvSpPr txBox="1">
            <a:spLocks noChangeArrowheads="1"/>
          </p:cNvSpPr>
          <p:nvPr/>
        </p:nvSpPr>
        <p:spPr bwMode="auto">
          <a:xfrm>
            <a:off x="7391400" y="611028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068038" name="Text Box 6"/>
          <p:cNvSpPr txBox="1">
            <a:spLocks noChangeArrowheads="1"/>
          </p:cNvSpPr>
          <p:nvPr/>
        </p:nvSpPr>
        <p:spPr bwMode="auto">
          <a:xfrm>
            <a:off x="381000" y="1243013"/>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a:t>
            </a:r>
            <a:r>
              <a:rPr lang="en-US" altLang="en-US" b="1">
                <a:latin typeface="Times New Roman" panose="02020603050405020304" pitchFamily="18" charset="0"/>
              </a:rPr>
              <a:t>-Sample </a:t>
            </a:r>
            <a:r>
              <a:rPr lang="en-US" altLang="en-US" b="1" i="1"/>
              <a:t>z</a:t>
            </a:r>
            <a:r>
              <a:rPr lang="en-US" altLang="en-US" b="1">
                <a:latin typeface="Times New Roman" panose="02020603050405020304" pitchFamily="18" charset="0"/>
              </a:rPr>
              <a:t>-</a:t>
            </a:r>
            <a:r>
              <a:rPr lang="en-US" altLang="en-US" b="1"/>
              <a:t>Test for the Difference Between Means (Large Independent Samples)</a:t>
            </a:r>
            <a:endParaRPr lang="el-GR" altLang="en-US" b="1" i="1"/>
          </a:p>
        </p:txBody>
      </p:sp>
      <p:sp>
        <p:nvSpPr>
          <p:cNvPr id="1068039" name="Text Box 7"/>
          <p:cNvSpPr txBox="1">
            <a:spLocks noChangeArrowheads="1"/>
          </p:cNvSpPr>
          <p:nvPr/>
        </p:nvSpPr>
        <p:spPr bwMode="auto">
          <a:xfrm>
            <a:off x="814388" y="2000250"/>
            <a:ext cx="79486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068040" name="Text Box 8"/>
          <p:cNvSpPr txBox="1">
            <a:spLocks noChangeArrowheads="1"/>
          </p:cNvSpPr>
          <p:nvPr/>
        </p:nvSpPr>
        <p:spPr bwMode="auto">
          <a:xfrm>
            <a:off x="6324600" y="2419350"/>
            <a:ext cx="266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State </a:t>
            </a:r>
            <a:r>
              <a:rPr lang="en-US" altLang="en-US" sz="2200" i="1"/>
              <a:t>H</a:t>
            </a:r>
            <a:r>
              <a:rPr lang="en-US" altLang="en-US" sz="2200" baseline="-25000"/>
              <a:t>0</a:t>
            </a:r>
            <a:r>
              <a:rPr lang="en-US" altLang="en-US" sz="2200"/>
              <a:t> and </a:t>
            </a:r>
            <a:r>
              <a:rPr lang="en-US" altLang="en-US" sz="2200" i="1"/>
              <a:t>H</a:t>
            </a:r>
            <a:r>
              <a:rPr lang="en-US" altLang="en-US" sz="2200" baseline="-25000"/>
              <a:t>a</a:t>
            </a:r>
            <a:r>
              <a:rPr lang="en-US" altLang="en-US" sz="2200"/>
              <a:t>. </a:t>
            </a:r>
          </a:p>
        </p:txBody>
      </p:sp>
      <p:sp>
        <p:nvSpPr>
          <p:cNvPr id="1068041" name="Text Box 9"/>
          <p:cNvSpPr txBox="1">
            <a:spLocks noChangeArrowheads="1"/>
          </p:cNvSpPr>
          <p:nvPr/>
        </p:nvSpPr>
        <p:spPr bwMode="auto">
          <a:xfrm>
            <a:off x="6324600" y="3624263"/>
            <a:ext cx="2667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Identify </a:t>
            </a:r>
            <a:r>
              <a:rPr lang="en-US" altLang="en-US" sz="2200" i="1">
                <a:sym typeface="Symbol" panose="05050102010706020507" pitchFamily="18" charset="2"/>
              </a:rPr>
              <a:t></a:t>
            </a:r>
            <a:r>
              <a:rPr lang="en-US" altLang="en-US" sz="2200">
                <a:sym typeface="Symbol" panose="05050102010706020507" pitchFamily="18" charset="2"/>
              </a:rPr>
              <a:t>.</a:t>
            </a:r>
          </a:p>
        </p:txBody>
      </p:sp>
      <p:sp>
        <p:nvSpPr>
          <p:cNvPr id="1068042" name="Text Box 10"/>
          <p:cNvSpPr txBox="1">
            <a:spLocks noChangeArrowheads="1"/>
          </p:cNvSpPr>
          <p:nvPr/>
        </p:nvSpPr>
        <p:spPr bwMode="auto">
          <a:xfrm>
            <a:off x="6324600" y="4605338"/>
            <a:ext cx="2667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t>Use Statistical Tables</a:t>
            </a:r>
            <a:endParaRPr lang="en-US" altLang="en-US" sz="2200" dirty="0">
              <a:sym typeface="Symbol" panose="05050102010706020507" pitchFamily="18" charset="2"/>
            </a:endParaRPr>
          </a:p>
        </p:txBody>
      </p:sp>
    </p:spTree>
    <p:extLst>
      <p:ext uri="{BB962C8B-B14F-4D97-AF65-F5344CB8AC3E}">
        <p14:creationId xmlns:p14="http://schemas.microsoft.com/office/powerpoint/2010/main" val="1632458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068039"/>
                                        </p:tgtEl>
                                        <p:attrNameLst>
                                          <p:attrName>style.visibility</p:attrName>
                                        </p:attrNameLst>
                                      </p:cBhvr>
                                      <p:to>
                                        <p:strVal val="visible"/>
                                      </p:to>
                                    </p:set>
                                    <p:animEffect transition="in" filter="wipe(left)">
                                      <p:cBhvr>
                                        <p:cTn id="7" dur="2000"/>
                                        <p:tgtEl>
                                          <p:spTgt spid="1068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8036">
                                            <p:txEl>
                                              <p:pRg st="0" end="0"/>
                                            </p:txEl>
                                          </p:spTgt>
                                        </p:tgtEl>
                                        <p:attrNameLst>
                                          <p:attrName>style.visibility</p:attrName>
                                        </p:attrNameLst>
                                      </p:cBhvr>
                                      <p:to>
                                        <p:strVal val="visible"/>
                                      </p:to>
                                    </p:set>
                                    <p:animEffect transition="in" filter="wipe(left)">
                                      <p:cBhvr>
                                        <p:cTn id="12" dur="1000"/>
                                        <p:tgtEl>
                                          <p:spTgt spid="1068036">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6804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68036">
                                            <p:txEl>
                                              <p:pRg st="1" end="1"/>
                                            </p:txEl>
                                          </p:spTgt>
                                        </p:tgtEl>
                                        <p:attrNameLst>
                                          <p:attrName>style.visibility</p:attrName>
                                        </p:attrNameLst>
                                      </p:cBhvr>
                                      <p:to>
                                        <p:strVal val="visible"/>
                                      </p:to>
                                    </p:set>
                                    <p:animEffect transition="in" filter="wipe(left)">
                                      <p:cBhvr>
                                        <p:cTn id="20" dur="1000"/>
                                        <p:tgtEl>
                                          <p:spTgt spid="1068036">
                                            <p:txEl>
                                              <p:pRg st="1" end="1"/>
                                            </p:txEl>
                                          </p:spTgt>
                                        </p:tgtEl>
                                      </p:cBhvr>
                                    </p:animEffect>
                                  </p:childTnLst>
                                </p:cTn>
                              </p:par>
                            </p:childTnLst>
                          </p:cTn>
                        </p:par>
                        <p:par>
                          <p:cTn id="21" fill="hold" nodeType="afterGroup">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06804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68036">
                                            <p:txEl>
                                              <p:pRg st="2" end="2"/>
                                            </p:txEl>
                                          </p:spTgt>
                                        </p:tgtEl>
                                        <p:attrNameLst>
                                          <p:attrName>style.visibility</p:attrName>
                                        </p:attrNameLst>
                                      </p:cBhvr>
                                      <p:to>
                                        <p:strVal val="visible"/>
                                      </p:to>
                                    </p:set>
                                    <p:animEffect transition="in" filter="wipe(left)">
                                      <p:cBhvr>
                                        <p:cTn id="28" dur="1000"/>
                                        <p:tgtEl>
                                          <p:spTgt spid="1068036">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68036">
                                            <p:txEl>
                                              <p:pRg st="3" end="3"/>
                                            </p:txEl>
                                          </p:spTgt>
                                        </p:tgtEl>
                                        <p:attrNameLst>
                                          <p:attrName>style.visibility</p:attrName>
                                        </p:attrNameLst>
                                      </p:cBhvr>
                                      <p:to>
                                        <p:strVal val="visible"/>
                                      </p:to>
                                    </p:set>
                                    <p:animEffect transition="in" filter="wipe(left)">
                                      <p:cBhvr>
                                        <p:cTn id="33" dur="1000"/>
                                        <p:tgtEl>
                                          <p:spTgt spid="1068036">
                                            <p:txEl>
                                              <p:pRg st="3" end="3"/>
                                            </p:txEl>
                                          </p:spTgt>
                                        </p:tgtEl>
                                      </p:cBhvr>
                                    </p:animEffect>
                                  </p:childTnLst>
                                </p:cTn>
                              </p:par>
                            </p:childTnLst>
                          </p:cTn>
                        </p:par>
                        <p:par>
                          <p:cTn id="34" fill="hold" nodeType="afterGroup">
                            <p:stCondLst>
                              <p:cond delay="1000"/>
                            </p:stCondLst>
                            <p:childTnLst>
                              <p:par>
                                <p:cTn id="35" presetID="1" presetClass="entr" presetSubtype="0" fill="hold" grpId="0" nodeType="afterEffect">
                                  <p:stCondLst>
                                    <p:cond delay="500"/>
                                  </p:stCondLst>
                                  <p:childTnLst>
                                    <p:set>
                                      <p:cBhvr>
                                        <p:cTn id="36" dur="1" fill="hold">
                                          <p:stCondLst>
                                            <p:cond delay="0"/>
                                          </p:stCondLst>
                                        </p:cTn>
                                        <p:tgtEl>
                                          <p:spTgt spid="10680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68036">
                                            <p:txEl>
                                              <p:pRg st="4" end="4"/>
                                            </p:txEl>
                                          </p:spTgt>
                                        </p:tgtEl>
                                        <p:attrNameLst>
                                          <p:attrName>style.visibility</p:attrName>
                                        </p:attrNameLst>
                                      </p:cBhvr>
                                      <p:to>
                                        <p:strVal val="visible"/>
                                      </p:to>
                                    </p:set>
                                    <p:animEffect transition="in" filter="wipe(left)">
                                      <p:cBhvr>
                                        <p:cTn id="41" dur="1000"/>
                                        <p:tgtEl>
                                          <p:spTgt spid="1068036">
                                            <p:txEl>
                                              <p:pRg st="4" end="4"/>
                                            </p:txEl>
                                          </p:spTgt>
                                        </p:tgtEl>
                                      </p:cBhvr>
                                    </p:animEffect>
                                  </p:childTnLst>
                                </p:cTn>
                              </p:par>
                            </p:childTnLst>
                          </p:cTn>
                        </p:par>
                        <p:par>
                          <p:cTn id="42" fill="hold" nodeType="afterGroup">
                            <p:stCondLst>
                              <p:cond delay="1000"/>
                            </p:stCondLst>
                            <p:childTnLst>
                              <p:par>
                                <p:cTn id="43" presetID="22" presetClass="entr" presetSubtype="8" fill="hold" grpId="0" nodeType="afterEffect">
                                  <p:stCondLst>
                                    <p:cond delay="500"/>
                                  </p:stCondLst>
                                  <p:childTnLst>
                                    <p:set>
                                      <p:cBhvr>
                                        <p:cTn id="44" dur="1" fill="hold">
                                          <p:stCondLst>
                                            <p:cond delay="0"/>
                                          </p:stCondLst>
                                        </p:cTn>
                                        <p:tgtEl>
                                          <p:spTgt spid="1068037"/>
                                        </p:tgtEl>
                                        <p:attrNameLst>
                                          <p:attrName>style.visibility</p:attrName>
                                        </p:attrNameLst>
                                      </p:cBhvr>
                                      <p:to>
                                        <p:strVal val="visible"/>
                                      </p:to>
                                    </p:set>
                                    <p:animEffect transition="in" filter="wipe(left)">
                                      <p:cBhvr>
                                        <p:cTn id="45" dur="1000"/>
                                        <p:tgtEl>
                                          <p:spTgt spid="1068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036" grpId="0" build="p"/>
      <p:bldP spid="1068037" grpId="0"/>
      <p:bldP spid="1068039" grpId="0"/>
      <p:bldP spid="1068040" grpId="0"/>
      <p:bldP spid="1068041" grpId="0"/>
      <p:bldP spid="1068042"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Rectangle 2"/>
          <p:cNvSpPr>
            <a:spLocks noGrp="1" noChangeArrowheads="1"/>
          </p:cNvSpPr>
          <p:nvPr>
            <p:ph type="title"/>
          </p:nvPr>
        </p:nvSpPr>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 for the Means</a:t>
            </a:r>
            <a:endParaRPr lang="el-GR" altLang="en-US"/>
          </a:p>
        </p:txBody>
      </p:sp>
      <p:sp>
        <p:nvSpPr>
          <p:cNvPr id="1070083" name="Text Box 3"/>
          <p:cNvSpPr txBox="1">
            <a:spLocks noChangeArrowheads="1"/>
          </p:cNvSpPr>
          <p:nvPr/>
        </p:nvSpPr>
        <p:spPr bwMode="auto">
          <a:xfrm>
            <a:off x="247650" y="1266825"/>
            <a:ext cx="8610600" cy="4848225"/>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070086" name="Text Box 6"/>
          <p:cNvSpPr txBox="1">
            <a:spLocks noChangeArrowheads="1"/>
          </p:cNvSpPr>
          <p:nvPr/>
        </p:nvSpPr>
        <p:spPr bwMode="auto">
          <a:xfrm>
            <a:off x="857250" y="1981200"/>
            <a:ext cx="853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070087" name="Text Box 7"/>
          <p:cNvSpPr txBox="1">
            <a:spLocks noChangeArrowheads="1"/>
          </p:cNvSpPr>
          <p:nvPr/>
        </p:nvSpPr>
        <p:spPr bwMode="auto">
          <a:xfrm>
            <a:off x="6029325" y="4052888"/>
            <a:ext cx="2819400"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If </a:t>
            </a:r>
            <a:r>
              <a:rPr lang="en-US" altLang="en-US" sz="2200" i="1"/>
              <a:t>z</a:t>
            </a:r>
            <a:r>
              <a:rPr lang="en-US" altLang="en-US" sz="2200"/>
              <a:t> is in the rejection region, reject </a:t>
            </a:r>
            <a:r>
              <a:rPr lang="en-US" altLang="en-US" sz="2200" i="1"/>
              <a:t>H</a:t>
            </a:r>
            <a:r>
              <a:rPr lang="en-US" altLang="en-US" sz="2200" baseline="-25000"/>
              <a:t>0</a:t>
            </a:r>
            <a:r>
              <a:rPr lang="en-US" altLang="en-US" sz="2200"/>
              <a:t>.</a:t>
            </a:r>
            <a:r>
              <a:rPr lang="en-US" altLang="en-US" sz="2200" baseline="-25000"/>
              <a:t>  </a:t>
            </a:r>
            <a:r>
              <a:rPr lang="en-US" altLang="en-US" sz="2200"/>
              <a:t>Otherwise, fail to reject </a:t>
            </a:r>
            <a:r>
              <a:rPr lang="en-US" altLang="en-US" sz="2200" i="1"/>
              <a:t>H</a:t>
            </a:r>
            <a:r>
              <a:rPr lang="en-US" altLang="en-US" sz="2200" baseline="-25000"/>
              <a:t>0</a:t>
            </a:r>
            <a:r>
              <a:rPr lang="en-US" altLang="en-US" sz="2200"/>
              <a:t>.</a:t>
            </a:r>
            <a:endParaRPr lang="en-US" altLang="en-US" sz="2200">
              <a:sym typeface="Symbol" panose="05050102010706020507" pitchFamily="18" charset="2"/>
            </a:endParaRPr>
          </a:p>
        </p:txBody>
      </p:sp>
      <p:sp>
        <p:nvSpPr>
          <p:cNvPr id="1070089" name="Text Box 9"/>
          <p:cNvSpPr txBox="1">
            <a:spLocks noChangeArrowheads="1"/>
          </p:cNvSpPr>
          <p:nvPr/>
        </p:nvSpPr>
        <p:spPr bwMode="auto">
          <a:xfrm>
            <a:off x="366713" y="2514600"/>
            <a:ext cx="5119687"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0000"/>
              </a:spcBef>
              <a:buFontTx/>
              <a:buAutoNum type="arabicPeriod" startAt="6"/>
            </a:pPr>
            <a:r>
              <a:rPr lang="en-US" altLang="en-US">
                <a:latin typeface="Century" panose="02040604050505020304" pitchFamily="18" charset="0"/>
                <a:sym typeface="Symbol" panose="05050102010706020507" pitchFamily="18" charset="2"/>
              </a:rPr>
              <a:t>Find the standardized test statistic. </a:t>
            </a:r>
          </a:p>
          <a:p>
            <a:pPr>
              <a:spcBef>
                <a:spcPct val="50000"/>
              </a:spcBef>
              <a:buFontTx/>
              <a:buAutoNum type="arabicPeriod" startAt="6"/>
            </a:pPr>
            <a:endParaRPr lang="en-US" altLang="en-US">
              <a:latin typeface="Century" panose="02040604050505020304" pitchFamily="18" charset="0"/>
              <a:sym typeface="Symbol" panose="05050102010706020507" pitchFamily="18" charset="2"/>
            </a:endParaRPr>
          </a:p>
          <a:p>
            <a:pPr>
              <a:spcBef>
                <a:spcPct val="50000"/>
              </a:spcBef>
              <a:buFontTx/>
              <a:buAutoNum type="arabicPeriod" startAt="6"/>
            </a:pPr>
            <a:r>
              <a:rPr lang="en-US" altLang="en-US" sz="2200">
                <a:latin typeface="Century" panose="02040604050505020304" pitchFamily="18" charset="0"/>
                <a:sym typeface="Symbol" panose="05050102010706020507" pitchFamily="18" charset="2"/>
              </a:rPr>
              <a:t>Make a decision to reject or fail to reject the null hypothesis.</a:t>
            </a:r>
          </a:p>
          <a:p>
            <a:pPr>
              <a:spcBef>
                <a:spcPct val="50000"/>
              </a:spcBef>
              <a:buFontTx/>
              <a:buAutoNum type="arabicPeriod" startAt="6"/>
            </a:pPr>
            <a:r>
              <a:rPr lang="en-US" altLang="en-US" sz="2200">
                <a:latin typeface="Century" panose="02040604050505020304" pitchFamily="18" charset="0"/>
                <a:sym typeface="Symbol" panose="05050102010706020507" pitchFamily="18" charset="2"/>
              </a:rPr>
              <a:t>Interpret the decision in the context of the original claim.</a:t>
            </a:r>
          </a:p>
        </p:txBody>
      </p:sp>
      <p:sp>
        <p:nvSpPr>
          <p:cNvPr id="1070090" name="Text Box 10"/>
          <p:cNvSpPr txBox="1">
            <a:spLocks noChangeArrowheads="1"/>
          </p:cNvSpPr>
          <p:nvPr/>
        </p:nvSpPr>
        <p:spPr bwMode="auto">
          <a:xfrm>
            <a:off x="381000" y="1235075"/>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a:t>
            </a:r>
            <a:r>
              <a:rPr lang="en-US" altLang="en-US" b="1">
                <a:latin typeface="Times New Roman" panose="02020603050405020304" pitchFamily="18" charset="0"/>
              </a:rPr>
              <a:t>-Sample </a:t>
            </a:r>
            <a:r>
              <a:rPr lang="en-US" altLang="en-US" b="1" i="1"/>
              <a:t>z</a:t>
            </a:r>
            <a:r>
              <a:rPr lang="en-US" altLang="en-US" b="1">
                <a:latin typeface="Times New Roman" panose="02020603050405020304" pitchFamily="18" charset="0"/>
              </a:rPr>
              <a:t>-</a:t>
            </a:r>
            <a:r>
              <a:rPr lang="en-US" altLang="en-US" b="1"/>
              <a:t>Test for the Difference Between Means (Large Independent Samples)</a:t>
            </a:r>
            <a:endParaRPr lang="el-GR" altLang="en-US" b="1" i="1"/>
          </a:p>
        </p:txBody>
      </p:sp>
      <p:graphicFrame>
        <p:nvGraphicFramePr>
          <p:cNvPr id="1070091" name="Object 11"/>
          <p:cNvGraphicFramePr>
            <a:graphicFrameLocks noGrp="1" noChangeAspect="1"/>
          </p:cNvGraphicFramePr>
          <p:nvPr>
            <p:ph idx="1"/>
          </p:nvPr>
        </p:nvGraphicFramePr>
        <p:xfrm>
          <a:off x="6091238" y="2414588"/>
          <a:ext cx="2676525" cy="727075"/>
        </p:xfrm>
        <a:graphic>
          <a:graphicData uri="http://schemas.openxmlformats.org/presentationml/2006/ole">
            <mc:AlternateContent xmlns:mc="http://schemas.openxmlformats.org/markup-compatibility/2006">
              <mc:Choice xmlns:v="urn:schemas-microsoft-com:vml" Requires="v">
                <p:oleObj spid="_x0000_s17410" name="Equation" r:id="rId4" imgW="3085920" imgH="838080" progId="Equation.DSMT4">
                  <p:embed/>
                </p:oleObj>
              </mc:Choice>
              <mc:Fallback>
                <p:oleObj name="Equation" r:id="rId4" imgW="3085920" imgH="838080" progId="Equation.DSMT4">
                  <p:embed/>
                  <p:pic>
                    <p:nvPicPr>
                      <p:cNvPr id="107009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2414588"/>
                        <a:ext cx="267652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4653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070086"/>
                                        </p:tgtEl>
                                        <p:attrNameLst>
                                          <p:attrName>style.visibility</p:attrName>
                                        </p:attrNameLst>
                                      </p:cBhvr>
                                      <p:to>
                                        <p:strVal val="visible"/>
                                      </p:to>
                                    </p:set>
                                    <p:animEffect transition="in" filter="wipe(left)">
                                      <p:cBhvr>
                                        <p:cTn id="7" dur="1000"/>
                                        <p:tgtEl>
                                          <p:spTgt spid="10700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0089">
                                            <p:txEl>
                                              <p:pRg st="0" end="0"/>
                                            </p:txEl>
                                          </p:spTgt>
                                        </p:tgtEl>
                                        <p:attrNameLst>
                                          <p:attrName>style.visibility</p:attrName>
                                        </p:attrNameLst>
                                      </p:cBhvr>
                                      <p:to>
                                        <p:strVal val="visible"/>
                                      </p:to>
                                    </p:set>
                                    <p:animEffect transition="in" filter="wipe(left)">
                                      <p:cBhvr>
                                        <p:cTn id="12" dur="1000"/>
                                        <p:tgtEl>
                                          <p:spTgt spid="1070089">
                                            <p:txEl>
                                              <p:pRg st="0" end="0"/>
                                            </p:txEl>
                                          </p:spTgt>
                                        </p:tgtEl>
                                      </p:cBhvr>
                                    </p:animEffec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7009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70089">
                                            <p:txEl>
                                              <p:pRg st="2" end="2"/>
                                            </p:txEl>
                                          </p:spTgt>
                                        </p:tgtEl>
                                        <p:attrNameLst>
                                          <p:attrName>style.visibility</p:attrName>
                                        </p:attrNameLst>
                                      </p:cBhvr>
                                      <p:to>
                                        <p:strVal val="visible"/>
                                      </p:to>
                                    </p:set>
                                    <p:animEffect transition="in" filter="wipe(left)">
                                      <p:cBhvr>
                                        <p:cTn id="20" dur="1000"/>
                                        <p:tgtEl>
                                          <p:spTgt spid="1070089">
                                            <p:txEl>
                                              <p:pRg st="2" end="2"/>
                                            </p:txEl>
                                          </p:spTgt>
                                        </p:tgtEl>
                                      </p:cBhvr>
                                    </p:animEffect>
                                  </p:childTnLst>
                                </p:cTn>
                              </p:par>
                            </p:childTnLst>
                          </p:cTn>
                        </p:par>
                        <p:par>
                          <p:cTn id="21" fill="hold" nodeType="afterGroup">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07008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70089">
                                            <p:txEl>
                                              <p:pRg st="3" end="3"/>
                                            </p:txEl>
                                          </p:spTgt>
                                        </p:tgtEl>
                                        <p:attrNameLst>
                                          <p:attrName>style.visibility</p:attrName>
                                        </p:attrNameLst>
                                      </p:cBhvr>
                                      <p:to>
                                        <p:strVal val="visible"/>
                                      </p:to>
                                    </p:set>
                                    <p:animEffect transition="in" filter="wipe(left)">
                                      <p:cBhvr>
                                        <p:cTn id="28" dur="1000"/>
                                        <p:tgtEl>
                                          <p:spTgt spid="10700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6" grpId="0"/>
      <p:bldP spid="1070087" grpId="0"/>
      <p:bldP spid="1070089"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 for the Means</a:t>
            </a:r>
            <a:endParaRPr lang="el-GR" altLang="en-US"/>
          </a:p>
        </p:txBody>
      </p:sp>
      <p:sp>
        <p:nvSpPr>
          <p:cNvPr id="1077251" name="Text Box 3"/>
          <p:cNvSpPr txBox="1">
            <a:spLocks noChangeArrowheads="1"/>
          </p:cNvSpPr>
          <p:nvPr/>
        </p:nvSpPr>
        <p:spPr bwMode="auto">
          <a:xfrm>
            <a:off x="228600" y="1138238"/>
            <a:ext cx="8534400" cy="3013075"/>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a:t>
            </a:r>
            <a:r>
              <a:rPr lang="en-US" altLang="en-US">
                <a:latin typeface="Times New Roman" panose="02020603050405020304" pitchFamily="18" charset="0"/>
              </a:rPr>
              <a:t>:</a:t>
            </a:r>
          </a:p>
          <a:p>
            <a:pPr>
              <a:spcBef>
                <a:spcPct val="0"/>
              </a:spcBef>
            </a:pPr>
            <a:r>
              <a:rPr lang="en-US" altLang="en-US"/>
              <a:t>A high school math teacher claims that students in her class will score higher on the math portion of the ACT then students in a colleague’s math class.  The mean ACT math score for 49 students in her class is 22.1 and the standard deviation is 4.8.  The mean ACT math score for 44 of the colleague’s students is 19.8 and the standard deviation is 5.4.  At </a:t>
            </a:r>
            <a:r>
              <a:rPr lang="en-US" altLang="en-US" i="1">
                <a:sym typeface="Symbol" panose="05050102010706020507" pitchFamily="18" charset="2"/>
              </a:rPr>
              <a:t></a:t>
            </a:r>
            <a:r>
              <a:rPr lang="en-US" altLang="en-US">
                <a:sym typeface="Symbol" panose="05050102010706020507" pitchFamily="18" charset="2"/>
              </a:rPr>
              <a:t> = 0.10, can the teacher’s claim be supported?</a:t>
            </a:r>
          </a:p>
        </p:txBody>
      </p:sp>
      <p:sp>
        <p:nvSpPr>
          <p:cNvPr id="1077252" name="Rectangle 4"/>
          <p:cNvSpPr>
            <a:spLocks noChangeArrowheads="1"/>
          </p:cNvSpPr>
          <p:nvPr/>
        </p:nvSpPr>
        <p:spPr bwMode="auto">
          <a:xfrm>
            <a:off x="685800" y="48006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&gt;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077253" name="Rectangle 5"/>
          <p:cNvSpPr>
            <a:spLocks noChangeArrowheads="1"/>
          </p:cNvSpPr>
          <p:nvPr/>
        </p:nvSpPr>
        <p:spPr bwMode="auto">
          <a:xfrm>
            <a:off x="685800" y="4267200"/>
            <a:ext cx="163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p>
        </p:txBody>
      </p:sp>
      <p:sp>
        <p:nvSpPr>
          <p:cNvPr id="1077256" name="Text Box 8"/>
          <p:cNvSpPr txBox="1">
            <a:spLocks noChangeArrowheads="1"/>
          </p:cNvSpPr>
          <p:nvPr/>
        </p:nvSpPr>
        <p:spPr bwMode="auto">
          <a:xfrm>
            <a:off x="7391400" y="6096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077288" name="Rectangle 40"/>
          <p:cNvSpPr>
            <a:spLocks noChangeArrowheads="1"/>
          </p:cNvSpPr>
          <p:nvPr/>
        </p:nvSpPr>
        <p:spPr bwMode="auto">
          <a:xfrm>
            <a:off x="5019675" y="5929313"/>
            <a:ext cx="1328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ym typeface="Symbol" panose="05050102010706020507" pitchFamily="18" charset="2"/>
              </a:rPr>
              <a:t>z</a:t>
            </a:r>
            <a:r>
              <a:rPr lang="en-US" altLang="en-US" baseline="-25000">
                <a:sym typeface="Symbol" panose="05050102010706020507" pitchFamily="18" charset="2"/>
              </a:rPr>
              <a:t>0</a:t>
            </a:r>
            <a:r>
              <a:rPr lang="en-US" altLang="en-US">
                <a:sym typeface="Symbol" panose="05050102010706020507" pitchFamily="18" charset="2"/>
              </a:rPr>
              <a:t> = </a:t>
            </a:r>
            <a:r>
              <a:rPr lang="en-US" altLang="en-US">
                <a:latin typeface="Times New Roman" panose="02020603050405020304" pitchFamily="18" charset="0"/>
                <a:sym typeface="Symbol" panose="05050102010706020507" pitchFamily="18" charset="2"/>
              </a:rPr>
              <a:t>1.28</a:t>
            </a:r>
          </a:p>
        </p:txBody>
      </p:sp>
      <p:grpSp>
        <p:nvGrpSpPr>
          <p:cNvPr id="1077322" name="Group 74"/>
          <p:cNvGrpSpPr>
            <a:grpSpLocks/>
          </p:cNvGrpSpPr>
          <p:nvPr/>
        </p:nvGrpSpPr>
        <p:grpSpPr bwMode="auto">
          <a:xfrm>
            <a:off x="2971800" y="4876800"/>
            <a:ext cx="4510088" cy="1093788"/>
            <a:chOff x="1872" y="3072"/>
            <a:chExt cx="2841" cy="689"/>
          </a:xfrm>
        </p:grpSpPr>
        <p:grpSp>
          <p:nvGrpSpPr>
            <p:cNvPr id="1077319" name="Group 71"/>
            <p:cNvGrpSpPr>
              <a:grpSpLocks/>
            </p:cNvGrpSpPr>
            <p:nvPr/>
          </p:nvGrpSpPr>
          <p:grpSpPr bwMode="auto">
            <a:xfrm>
              <a:off x="2418" y="3072"/>
              <a:ext cx="1527" cy="471"/>
              <a:chOff x="1365" y="2150"/>
              <a:chExt cx="3132" cy="1105"/>
            </a:xfrm>
          </p:grpSpPr>
          <p:pic>
            <p:nvPicPr>
              <p:cNvPr id="1077293"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 y="2150"/>
                <a:ext cx="3132" cy="1104"/>
              </a:xfrm>
              <a:prstGeom prst="rect">
                <a:avLst/>
              </a:prstGeom>
              <a:noFill/>
              <a:extLst>
                <a:ext uri="{909E8E84-426E-40DD-AFC4-6F175D3DCCD1}">
                  <a14:hiddenFill xmlns:a14="http://schemas.microsoft.com/office/drawing/2010/main">
                    <a:solidFill>
                      <a:srgbClr val="FFFFFF"/>
                    </a:solidFill>
                  </a14:hiddenFill>
                </a:ext>
              </a:extLst>
            </p:spPr>
          </p:pic>
          <p:sp>
            <p:nvSpPr>
              <p:cNvPr id="1077295" name="Freeform 47"/>
              <p:cNvSpPr>
                <a:spLocks/>
              </p:cNvSpPr>
              <p:nvPr/>
            </p:nvSpPr>
            <p:spPr bwMode="auto">
              <a:xfrm>
                <a:off x="1438" y="2158"/>
                <a:ext cx="2175" cy="1094"/>
              </a:xfrm>
              <a:custGeom>
                <a:avLst/>
                <a:gdLst>
                  <a:gd name="T0" fmla="*/ 0 w 2175"/>
                  <a:gd name="T1" fmla="*/ 1094 h 1094"/>
                  <a:gd name="T2" fmla="*/ 168 w 2175"/>
                  <a:gd name="T3" fmla="*/ 1077 h 1094"/>
                  <a:gd name="T4" fmla="*/ 288 w 2175"/>
                  <a:gd name="T5" fmla="*/ 1063 h 1094"/>
                  <a:gd name="T6" fmla="*/ 494 w 2175"/>
                  <a:gd name="T7" fmla="*/ 1010 h 1094"/>
                  <a:gd name="T8" fmla="*/ 595 w 2175"/>
                  <a:gd name="T9" fmla="*/ 967 h 1094"/>
                  <a:gd name="T10" fmla="*/ 732 w 2175"/>
                  <a:gd name="T11" fmla="*/ 895 h 1094"/>
                  <a:gd name="T12" fmla="*/ 813 w 2175"/>
                  <a:gd name="T13" fmla="*/ 826 h 1094"/>
                  <a:gd name="T14" fmla="*/ 897 w 2175"/>
                  <a:gd name="T15" fmla="*/ 746 h 1094"/>
                  <a:gd name="T16" fmla="*/ 947 w 2175"/>
                  <a:gd name="T17" fmla="*/ 684 h 1094"/>
                  <a:gd name="T18" fmla="*/ 1017 w 2175"/>
                  <a:gd name="T19" fmla="*/ 588 h 1094"/>
                  <a:gd name="T20" fmla="*/ 1029 w 2175"/>
                  <a:gd name="T21" fmla="*/ 564 h 1094"/>
                  <a:gd name="T22" fmla="*/ 1079 w 2175"/>
                  <a:gd name="T23" fmla="*/ 476 h 1094"/>
                  <a:gd name="T24" fmla="*/ 1127 w 2175"/>
                  <a:gd name="T25" fmla="*/ 380 h 1094"/>
                  <a:gd name="T26" fmla="*/ 1175 w 2175"/>
                  <a:gd name="T27" fmla="*/ 284 h 1094"/>
                  <a:gd name="T28" fmla="*/ 1235 w 2175"/>
                  <a:gd name="T29" fmla="*/ 176 h 1094"/>
                  <a:gd name="T30" fmla="*/ 1283 w 2175"/>
                  <a:gd name="T31" fmla="*/ 104 h 1094"/>
                  <a:gd name="T32" fmla="*/ 1327 w 2175"/>
                  <a:gd name="T33" fmla="*/ 56 h 1094"/>
                  <a:gd name="T34" fmla="*/ 1379 w 2175"/>
                  <a:gd name="T35" fmla="*/ 28 h 1094"/>
                  <a:gd name="T36" fmla="*/ 1463 w 2175"/>
                  <a:gd name="T37" fmla="*/ 0 h 1094"/>
                  <a:gd name="T38" fmla="*/ 1523 w 2175"/>
                  <a:gd name="T39" fmla="*/ 0 h 1094"/>
                  <a:gd name="T40" fmla="*/ 1603 w 2175"/>
                  <a:gd name="T41" fmla="*/ 28 h 1094"/>
                  <a:gd name="T42" fmla="*/ 1691 w 2175"/>
                  <a:gd name="T43" fmla="*/ 92 h 1094"/>
                  <a:gd name="T44" fmla="*/ 1763 w 2175"/>
                  <a:gd name="T45" fmla="*/ 180 h 1094"/>
                  <a:gd name="T46" fmla="*/ 1859 w 2175"/>
                  <a:gd name="T47" fmla="*/ 368 h 1094"/>
                  <a:gd name="T48" fmla="*/ 1907 w 2175"/>
                  <a:gd name="T49" fmla="*/ 472 h 1094"/>
                  <a:gd name="T50" fmla="*/ 1951 w 2175"/>
                  <a:gd name="T51" fmla="*/ 564 h 1094"/>
                  <a:gd name="T52" fmla="*/ 1991 w 2175"/>
                  <a:gd name="T53" fmla="*/ 620 h 1094"/>
                  <a:gd name="T54" fmla="*/ 2063 w 2175"/>
                  <a:gd name="T55" fmla="*/ 720 h 1094"/>
                  <a:gd name="T56" fmla="*/ 2115 w 2175"/>
                  <a:gd name="T57" fmla="*/ 778 h 1094"/>
                  <a:gd name="T58" fmla="*/ 2175 w 2175"/>
                  <a:gd name="T59" fmla="*/ 832 h 1094"/>
                  <a:gd name="T60" fmla="*/ 2169 w 2175"/>
                  <a:gd name="T61" fmla="*/ 1094 h 1094"/>
                  <a:gd name="T62" fmla="*/ 0 w 2175"/>
                  <a:gd name="T63" fmla="*/ 10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75" h="1094">
                    <a:moveTo>
                      <a:pt x="0" y="1094"/>
                    </a:moveTo>
                    <a:lnTo>
                      <a:pt x="168" y="1077"/>
                    </a:lnTo>
                    <a:lnTo>
                      <a:pt x="288" y="1063"/>
                    </a:lnTo>
                    <a:lnTo>
                      <a:pt x="494" y="1010"/>
                    </a:lnTo>
                    <a:lnTo>
                      <a:pt x="595" y="967"/>
                    </a:lnTo>
                    <a:lnTo>
                      <a:pt x="732" y="895"/>
                    </a:lnTo>
                    <a:lnTo>
                      <a:pt x="813" y="826"/>
                    </a:lnTo>
                    <a:lnTo>
                      <a:pt x="897" y="746"/>
                    </a:lnTo>
                    <a:lnTo>
                      <a:pt x="947" y="684"/>
                    </a:lnTo>
                    <a:lnTo>
                      <a:pt x="1017" y="588"/>
                    </a:lnTo>
                    <a:lnTo>
                      <a:pt x="1029" y="564"/>
                    </a:lnTo>
                    <a:lnTo>
                      <a:pt x="1079" y="476"/>
                    </a:lnTo>
                    <a:lnTo>
                      <a:pt x="1127" y="380"/>
                    </a:lnTo>
                    <a:lnTo>
                      <a:pt x="1175" y="284"/>
                    </a:lnTo>
                    <a:lnTo>
                      <a:pt x="1235" y="176"/>
                    </a:lnTo>
                    <a:lnTo>
                      <a:pt x="1283" y="104"/>
                    </a:lnTo>
                    <a:lnTo>
                      <a:pt x="1327" y="56"/>
                    </a:lnTo>
                    <a:lnTo>
                      <a:pt x="1379" y="28"/>
                    </a:lnTo>
                    <a:lnTo>
                      <a:pt x="1463" y="0"/>
                    </a:lnTo>
                    <a:lnTo>
                      <a:pt x="1523" y="0"/>
                    </a:lnTo>
                    <a:lnTo>
                      <a:pt x="1603" y="28"/>
                    </a:lnTo>
                    <a:lnTo>
                      <a:pt x="1691" y="92"/>
                    </a:lnTo>
                    <a:lnTo>
                      <a:pt x="1763" y="180"/>
                    </a:lnTo>
                    <a:lnTo>
                      <a:pt x="1859" y="368"/>
                    </a:lnTo>
                    <a:lnTo>
                      <a:pt x="1907" y="472"/>
                    </a:lnTo>
                    <a:lnTo>
                      <a:pt x="1951" y="564"/>
                    </a:lnTo>
                    <a:lnTo>
                      <a:pt x="1991" y="620"/>
                    </a:lnTo>
                    <a:lnTo>
                      <a:pt x="2063" y="720"/>
                    </a:lnTo>
                    <a:lnTo>
                      <a:pt x="2115" y="778"/>
                    </a:lnTo>
                    <a:lnTo>
                      <a:pt x="2175" y="832"/>
                    </a:lnTo>
                    <a:lnTo>
                      <a:pt x="2169" y="1094"/>
                    </a:lnTo>
                    <a:lnTo>
                      <a:pt x="0" y="1094"/>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77297" name="Freeform 49"/>
              <p:cNvSpPr>
                <a:spLocks/>
              </p:cNvSpPr>
              <p:nvPr/>
            </p:nvSpPr>
            <p:spPr bwMode="auto">
              <a:xfrm>
                <a:off x="3613" y="2995"/>
                <a:ext cx="848" cy="260"/>
              </a:xfrm>
              <a:custGeom>
                <a:avLst/>
                <a:gdLst>
                  <a:gd name="T0" fmla="*/ 848 w 848"/>
                  <a:gd name="T1" fmla="*/ 260 h 260"/>
                  <a:gd name="T2" fmla="*/ 0 w 848"/>
                  <a:gd name="T3" fmla="*/ 259 h 260"/>
                  <a:gd name="T4" fmla="*/ 2 w 848"/>
                  <a:gd name="T5" fmla="*/ 0 h 260"/>
                  <a:gd name="T6" fmla="*/ 70 w 848"/>
                  <a:gd name="T7" fmla="*/ 46 h 260"/>
                  <a:gd name="T8" fmla="*/ 128 w 848"/>
                  <a:gd name="T9" fmla="*/ 85 h 260"/>
                  <a:gd name="T10" fmla="*/ 195 w 848"/>
                  <a:gd name="T11" fmla="*/ 116 h 260"/>
                  <a:gd name="T12" fmla="*/ 278 w 848"/>
                  <a:gd name="T13" fmla="*/ 151 h 260"/>
                  <a:gd name="T14" fmla="*/ 464 w 848"/>
                  <a:gd name="T15" fmla="*/ 212 h 260"/>
                  <a:gd name="T16" fmla="*/ 710 w 848"/>
                  <a:gd name="T17" fmla="*/ 247 h 260"/>
                  <a:gd name="T18" fmla="*/ 848 w 848"/>
                  <a:gd name="T19"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8" h="260">
                    <a:moveTo>
                      <a:pt x="848" y="260"/>
                    </a:moveTo>
                    <a:lnTo>
                      <a:pt x="0" y="259"/>
                    </a:lnTo>
                    <a:lnTo>
                      <a:pt x="2" y="0"/>
                    </a:lnTo>
                    <a:cubicBezTo>
                      <a:pt x="37" y="24"/>
                      <a:pt x="49" y="33"/>
                      <a:pt x="70" y="46"/>
                    </a:cubicBezTo>
                    <a:cubicBezTo>
                      <a:pt x="91" y="60"/>
                      <a:pt x="107" y="73"/>
                      <a:pt x="128" y="85"/>
                    </a:cubicBezTo>
                    <a:cubicBezTo>
                      <a:pt x="149" y="97"/>
                      <a:pt x="170" y="105"/>
                      <a:pt x="195" y="116"/>
                    </a:cubicBezTo>
                    <a:cubicBezTo>
                      <a:pt x="220" y="127"/>
                      <a:pt x="233" y="135"/>
                      <a:pt x="278" y="151"/>
                    </a:cubicBezTo>
                    <a:lnTo>
                      <a:pt x="464" y="212"/>
                    </a:lnTo>
                    <a:lnTo>
                      <a:pt x="710" y="247"/>
                    </a:lnTo>
                    <a:lnTo>
                      <a:pt x="848" y="260"/>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1077262" name="Line 14"/>
            <p:cNvSpPr>
              <a:spLocks noChangeShapeType="1"/>
            </p:cNvSpPr>
            <p:nvPr/>
          </p:nvSpPr>
          <p:spPr bwMode="auto">
            <a:xfrm>
              <a:off x="1872" y="3545"/>
              <a:ext cx="267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7264" name="Rectangle 16"/>
            <p:cNvSpPr>
              <a:spLocks noChangeArrowheads="1"/>
            </p:cNvSpPr>
            <p:nvPr/>
          </p:nvSpPr>
          <p:spPr bwMode="auto">
            <a:xfrm>
              <a:off x="4528" y="3475"/>
              <a:ext cx="1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z</a:t>
              </a:r>
            </a:p>
          </p:txBody>
        </p:sp>
        <p:sp>
          <p:nvSpPr>
            <p:cNvPr id="1077267" name="Text Box 19"/>
            <p:cNvSpPr txBox="1">
              <a:spLocks noChangeArrowheads="1"/>
            </p:cNvSpPr>
            <p:nvPr/>
          </p:nvSpPr>
          <p:spPr bwMode="auto">
            <a:xfrm>
              <a:off x="3091"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0</a:t>
              </a:r>
            </a:p>
          </p:txBody>
        </p:sp>
        <p:sp>
          <p:nvSpPr>
            <p:cNvPr id="1077268" name="Line 20"/>
            <p:cNvSpPr>
              <a:spLocks noChangeShapeType="1"/>
            </p:cNvSpPr>
            <p:nvPr/>
          </p:nvSpPr>
          <p:spPr bwMode="auto">
            <a:xfrm>
              <a:off x="3174"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70" name="Text Box 22"/>
            <p:cNvSpPr txBox="1">
              <a:spLocks noChangeArrowheads="1"/>
            </p:cNvSpPr>
            <p:nvPr/>
          </p:nvSpPr>
          <p:spPr bwMode="auto">
            <a:xfrm>
              <a:off x="3346"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77271" name="Line 23"/>
            <p:cNvSpPr>
              <a:spLocks noChangeShapeType="1"/>
            </p:cNvSpPr>
            <p:nvPr/>
          </p:nvSpPr>
          <p:spPr bwMode="auto">
            <a:xfrm>
              <a:off x="3429"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73" name="Text Box 25"/>
            <p:cNvSpPr txBox="1">
              <a:spLocks noChangeArrowheads="1"/>
            </p:cNvSpPr>
            <p:nvPr/>
          </p:nvSpPr>
          <p:spPr bwMode="auto">
            <a:xfrm>
              <a:off x="3601"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77274" name="Line 26"/>
            <p:cNvSpPr>
              <a:spLocks noChangeShapeType="1"/>
            </p:cNvSpPr>
            <p:nvPr/>
          </p:nvSpPr>
          <p:spPr bwMode="auto">
            <a:xfrm>
              <a:off x="3684"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76" name="Text Box 28"/>
            <p:cNvSpPr txBox="1">
              <a:spLocks noChangeArrowheads="1"/>
            </p:cNvSpPr>
            <p:nvPr/>
          </p:nvSpPr>
          <p:spPr bwMode="auto">
            <a:xfrm>
              <a:off x="3856" y="3569"/>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77277" name="Line 29"/>
            <p:cNvSpPr>
              <a:spLocks noChangeShapeType="1"/>
            </p:cNvSpPr>
            <p:nvPr/>
          </p:nvSpPr>
          <p:spPr bwMode="auto">
            <a:xfrm>
              <a:off x="3939"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79" name="Text Box 31"/>
            <p:cNvSpPr txBox="1">
              <a:spLocks noChangeArrowheads="1"/>
            </p:cNvSpPr>
            <p:nvPr/>
          </p:nvSpPr>
          <p:spPr bwMode="auto">
            <a:xfrm>
              <a:off x="2256" y="3569"/>
              <a:ext cx="2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77280" name="Line 32"/>
            <p:cNvSpPr>
              <a:spLocks noChangeShapeType="1"/>
            </p:cNvSpPr>
            <p:nvPr/>
          </p:nvSpPr>
          <p:spPr bwMode="auto">
            <a:xfrm>
              <a:off x="244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82" name="Text Box 34"/>
            <p:cNvSpPr txBox="1">
              <a:spLocks noChangeArrowheads="1"/>
            </p:cNvSpPr>
            <p:nvPr/>
          </p:nvSpPr>
          <p:spPr bwMode="auto">
            <a:xfrm>
              <a:off x="2448" y="3569"/>
              <a:ext cx="34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77283" name="Line 35"/>
            <p:cNvSpPr>
              <a:spLocks noChangeShapeType="1"/>
            </p:cNvSpPr>
            <p:nvPr/>
          </p:nvSpPr>
          <p:spPr bwMode="auto">
            <a:xfrm>
              <a:off x="269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7285" name="Text Box 37"/>
            <p:cNvSpPr txBox="1">
              <a:spLocks noChangeArrowheads="1"/>
            </p:cNvSpPr>
            <p:nvPr/>
          </p:nvSpPr>
          <p:spPr bwMode="auto">
            <a:xfrm>
              <a:off x="2688" y="3569"/>
              <a:ext cx="3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77286" name="Line 38"/>
            <p:cNvSpPr>
              <a:spLocks noChangeShapeType="1"/>
            </p:cNvSpPr>
            <p:nvPr/>
          </p:nvSpPr>
          <p:spPr bwMode="auto">
            <a:xfrm>
              <a:off x="295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077321" name="Group 73"/>
          <p:cNvGrpSpPr>
            <a:grpSpLocks/>
          </p:cNvGrpSpPr>
          <p:nvPr/>
        </p:nvGrpSpPr>
        <p:grpSpPr bwMode="auto">
          <a:xfrm>
            <a:off x="5715000" y="4572000"/>
            <a:ext cx="1431925" cy="990600"/>
            <a:chOff x="3600" y="2880"/>
            <a:chExt cx="902" cy="624"/>
          </a:xfrm>
        </p:grpSpPr>
        <p:sp>
          <p:nvSpPr>
            <p:cNvPr id="1077254" name="Rectangle 6"/>
            <p:cNvSpPr>
              <a:spLocks noChangeArrowheads="1"/>
            </p:cNvSpPr>
            <p:nvPr/>
          </p:nvSpPr>
          <p:spPr bwMode="auto">
            <a:xfrm>
              <a:off x="3696" y="2880"/>
              <a:ext cx="8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i="1">
                  <a:sym typeface="Symbol" panose="05050102010706020507" pitchFamily="18" charset="2"/>
                </a:rPr>
                <a:t></a:t>
              </a:r>
              <a:r>
                <a:rPr lang="en-US" altLang="en-US" sz="2000">
                  <a:sym typeface="Symbol" panose="05050102010706020507" pitchFamily="18" charset="2"/>
                </a:rPr>
                <a:t> = 0.10</a:t>
              </a:r>
            </a:p>
          </p:txBody>
        </p:sp>
        <p:sp>
          <p:nvSpPr>
            <p:cNvPr id="1077290" name="Line 42"/>
            <p:cNvSpPr>
              <a:spLocks noChangeShapeType="1"/>
            </p:cNvSpPr>
            <p:nvPr/>
          </p:nvSpPr>
          <p:spPr bwMode="auto">
            <a:xfrm flipH="1">
              <a:off x="3600" y="3120"/>
              <a:ext cx="528" cy="384"/>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Tree>
    <p:extLst>
      <p:ext uri="{BB962C8B-B14F-4D97-AF65-F5344CB8AC3E}">
        <p14:creationId xmlns:p14="http://schemas.microsoft.com/office/powerpoint/2010/main" val="1403052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7253"/>
                                        </p:tgtEl>
                                        <p:attrNameLst>
                                          <p:attrName>style.visibility</p:attrName>
                                        </p:attrNameLst>
                                      </p:cBhvr>
                                      <p:to>
                                        <p:strVal val="visible"/>
                                      </p:to>
                                    </p:set>
                                    <p:animEffect transition="in" filter="wipe(left)">
                                      <p:cBhvr>
                                        <p:cTn id="7" dur="1000"/>
                                        <p:tgtEl>
                                          <p:spTgt spid="1077253"/>
                                        </p:tgtEl>
                                      </p:cBhvr>
                                    </p:animEffect>
                                  </p:childTnLst>
                                </p:cTn>
                              </p:par>
                            </p:childTnLst>
                          </p:cTn>
                        </p:par>
                        <p:par>
                          <p:cTn id="8" fill="hold" nodeType="afterGroup">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077252"/>
                                        </p:tgtEl>
                                        <p:attrNameLst>
                                          <p:attrName>style.visibility</p:attrName>
                                        </p:attrNameLst>
                                      </p:cBhvr>
                                      <p:to>
                                        <p:strVal val="visible"/>
                                      </p:to>
                                    </p:set>
                                    <p:animEffect transition="in" filter="wipe(left)">
                                      <p:cBhvr>
                                        <p:cTn id="11" dur="1000"/>
                                        <p:tgtEl>
                                          <p:spTgt spid="10772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077322"/>
                                        </p:tgtEl>
                                        <p:attrNameLst>
                                          <p:attrName>style.visibility</p:attrName>
                                        </p:attrNameLst>
                                      </p:cBhvr>
                                      <p:to>
                                        <p:strVal val="visible"/>
                                      </p:to>
                                    </p:set>
                                  </p:childTnLst>
                                </p:cTn>
                              </p:par>
                            </p:childTnLst>
                          </p:cTn>
                        </p:par>
                        <p:par>
                          <p:cTn id="16" fill="hold" nodeType="afterGroup">
                            <p:stCondLst>
                              <p:cond delay="0"/>
                            </p:stCondLst>
                            <p:childTnLst>
                              <p:par>
                                <p:cTn id="17" presetID="22" presetClass="entr" presetSubtype="1" fill="hold" nodeType="afterEffect">
                                  <p:stCondLst>
                                    <p:cond delay="1000"/>
                                  </p:stCondLst>
                                  <p:childTnLst>
                                    <p:set>
                                      <p:cBhvr>
                                        <p:cTn id="18" dur="1" fill="hold">
                                          <p:stCondLst>
                                            <p:cond delay="0"/>
                                          </p:stCondLst>
                                        </p:cTn>
                                        <p:tgtEl>
                                          <p:spTgt spid="1077321"/>
                                        </p:tgtEl>
                                        <p:attrNameLst>
                                          <p:attrName>style.visibility</p:attrName>
                                        </p:attrNameLst>
                                      </p:cBhvr>
                                      <p:to>
                                        <p:strVal val="visible"/>
                                      </p:to>
                                    </p:set>
                                    <p:animEffect transition="in" filter="wipe(up)">
                                      <p:cBhvr>
                                        <p:cTn id="19" dur="1000"/>
                                        <p:tgtEl>
                                          <p:spTgt spid="1077321"/>
                                        </p:tgtEl>
                                      </p:cBhvr>
                                    </p:animEffect>
                                  </p:childTnLst>
                                </p:cTn>
                              </p:par>
                            </p:childTnLst>
                          </p:cTn>
                        </p:par>
                        <p:par>
                          <p:cTn id="20" fill="hold" nodeType="afterGroup">
                            <p:stCondLst>
                              <p:cond delay="2000"/>
                            </p:stCondLst>
                            <p:childTnLst>
                              <p:par>
                                <p:cTn id="21" presetID="22" presetClass="entr" presetSubtype="8" fill="hold" grpId="0" nodeType="afterEffect">
                                  <p:stCondLst>
                                    <p:cond delay="1000"/>
                                  </p:stCondLst>
                                  <p:childTnLst>
                                    <p:set>
                                      <p:cBhvr>
                                        <p:cTn id="22" dur="1" fill="hold">
                                          <p:stCondLst>
                                            <p:cond delay="0"/>
                                          </p:stCondLst>
                                        </p:cTn>
                                        <p:tgtEl>
                                          <p:spTgt spid="1077288"/>
                                        </p:tgtEl>
                                        <p:attrNameLst>
                                          <p:attrName>style.visibility</p:attrName>
                                        </p:attrNameLst>
                                      </p:cBhvr>
                                      <p:to>
                                        <p:strVal val="visible"/>
                                      </p:to>
                                    </p:set>
                                    <p:animEffect transition="in" filter="wipe(left)">
                                      <p:cBhvr>
                                        <p:cTn id="23" dur="1000"/>
                                        <p:tgtEl>
                                          <p:spTgt spid="1077288"/>
                                        </p:tgtEl>
                                      </p:cBhvr>
                                    </p:animEffect>
                                  </p:childTnLst>
                                </p:cTn>
                              </p:par>
                            </p:childTnLst>
                          </p:cTn>
                        </p:par>
                        <p:par>
                          <p:cTn id="24" fill="hold" nodeType="afterGroup">
                            <p:stCondLst>
                              <p:cond delay="4000"/>
                            </p:stCondLst>
                            <p:childTnLst>
                              <p:par>
                                <p:cTn id="25" presetID="22" presetClass="entr" presetSubtype="8" fill="hold" grpId="0" nodeType="afterEffect">
                                  <p:stCondLst>
                                    <p:cond delay="500"/>
                                  </p:stCondLst>
                                  <p:childTnLst>
                                    <p:set>
                                      <p:cBhvr>
                                        <p:cTn id="26" dur="1" fill="hold">
                                          <p:stCondLst>
                                            <p:cond delay="0"/>
                                          </p:stCondLst>
                                        </p:cTn>
                                        <p:tgtEl>
                                          <p:spTgt spid="1077256"/>
                                        </p:tgtEl>
                                        <p:attrNameLst>
                                          <p:attrName>style.visibility</p:attrName>
                                        </p:attrNameLst>
                                      </p:cBhvr>
                                      <p:to>
                                        <p:strVal val="visible"/>
                                      </p:to>
                                    </p:set>
                                    <p:animEffect transition="in" filter="wipe(left)">
                                      <p:cBhvr>
                                        <p:cTn id="27" dur="1000"/>
                                        <p:tgtEl>
                                          <p:spTgt spid="1077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252" grpId="0"/>
      <p:bldP spid="1077253" grpId="0"/>
      <p:bldP spid="1077256" grpId="0"/>
      <p:bldP spid="10772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fontAlgn="base">
              <a:spcAft>
                <a:spcPct val="0"/>
              </a:spcAft>
            </a:pPr>
            <a:r>
              <a:rPr lang="en-US" dirty="0"/>
              <a:t>Introduction to the Course</a:t>
            </a:r>
          </a:p>
          <a:p>
            <a:pPr fontAlgn="base">
              <a:spcAft>
                <a:spcPct val="0"/>
              </a:spcAft>
            </a:pPr>
            <a:r>
              <a:rPr lang="en-US" dirty="0"/>
              <a:t>Introduction to the Data &amp; Statistics</a:t>
            </a:r>
          </a:p>
          <a:p>
            <a:pPr fontAlgn="base">
              <a:spcAft>
                <a:spcPct val="0"/>
              </a:spcAft>
            </a:pPr>
            <a:r>
              <a:rPr lang="en-US" dirty="0"/>
              <a:t>Introduction to the Probability</a:t>
            </a:r>
          </a:p>
        </p:txBody>
      </p:sp>
      <p:sp>
        <p:nvSpPr>
          <p:cNvPr id="3" name="Content Placeholder 2"/>
          <p:cNvSpPr>
            <a:spLocks noGrp="1"/>
          </p:cNvSpPr>
          <p:nvPr>
            <p:ph sz="quarter" idx="10"/>
          </p:nvPr>
        </p:nvSpPr>
        <p:spPr/>
        <p:txBody>
          <a:bodyPr/>
          <a:lstStyle/>
          <a:p>
            <a:pPr>
              <a:buFont typeface="Arial" charset="0"/>
              <a:buNone/>
              <a:defRPr/>
            </a:pPr>
            <a:r>
              <a:rPr lang="en-US" dirty="0"/>
              <a:t>Plan of Lecture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838200" y="2514600"/>
            <a:ext cx="31242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4" name="Oval 4"/>
          <p:cNvSpPr>
            <a:spLocks noChangeArrowheads="1"/>
          </p:cNvSpPr>
          <p:nvPr/>
        </p:nvSpPr>
        <p:spPr bwMode="auto">
          <a:xfrm>
            <a:off x="1524000" y="312420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B</a:t>
            </a:r>
          </a:p>
        </p:txBody>
      </p:sp>
      <p:sp>
        <p:nvSpPr>
          <p:cNvPr id="20485" name="Rectangle 5"/>
          <p:cNvSpPr>
            <a:spLocks noChangeArrowheads="1"/>
          </p:cNvSpPr>
          <p:nvPr/>
        </p:nvSpPr>
        <p:spPr bwMode="auto">
          <a:xfrm>
            <a:off x="838200" y="2514600"/>
            <a:ext cx="1600200" cy="2590800"/>
          </a:xfrm>
          <a:prstGeom prst="rect">
            <a:avLst/>
          </a:prstGeom>
          <a:solidFill>
            <a:schemeClr val="bg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6" name="Text Box 6"/>
          <p:cNvSpPr txBox="1">
            <a:spLocks noChangeArrowheads="1"/>
          </p:cNvSpPr>
          <p:nvPr/>
        </p:nvSpPr>
        <p:spPr bwMode="auto">
          <a:xfrm>
            <a:off x="1066800" y="28194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a:t>
            </a:r>
          </a:p>
        </p:txBody>
      </p:sp>
      <p:graphicFrame>
        <p:nvGraphicFramePr>
          <p:cNvPr id="20489" name="Object 9"/>
          <p:cNvGraphicFramePr>
            <a:graphicFrameLocks noChangeAspect="1"/>
          </p:cNvGraphicFramePr>
          <p:nvPr>
            <p:extLst>
              <p:ext uri="{D42A27DB-BD31-4B8C-83A1-F6EECF244321}">
                <p14:modId xmlns:p14="http://schemas.microsoft.com/office/powerpoint/2010/main" val="3189674229"/>
              </p:ext>
            </p:extLst>
          </p:nvPr>
        </p:nvGraphicFramePr>
        <p:xfrm>
          <a:off x="4876800" y="3441700"/>
          <a:ext cx="2743200" cy="1006475"/>
        </p:xfrm>
        <a:graphic>
          <a:graphicData uri="http://schemas.openxmlformats.org/presentationml/2006/ole">
            <mc:AlternateContent xmlns:mc="http://schemas.openxmlformats.org/markup-compatibility/2006">
              <mc:Choice xmlns:v="urn:schemas-microsoft-com:vml" Requires="v">
                <p:oleObj spid="_x0000_s2050" name="Equation" r:id="rId3" imgW="1143000" imgH="419040" progId="Equation.3">
                  <p:embed/>
                </p:oleObj>
              </mc:Choice>
              <mc:Fallback>
                <p:oleObj name="Equation" r:id="rId3" imgW="1143000" imgH="419040" progId="Equation.3">
                  <p:embed/>
                  <p:pic>
                    <p:nvPicPr>
                      <p:cNvPr id="2048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41700"/>
                        <a:ext cx="2743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p:txBody>
          <a:bodyPr/>
          <a:lstStyle/>
          <a:p>
            <a:r>
              <a:rPr lang="en-US" altLang="en-US" dirty="0"/>
              <a:t>Conditional Probability</a:t>
            </a:r>
            <a:endParaRPr lang="en-IN" dirty="0"/>
          </a:p>
        </p:txBody>
      </p:sp>
      <p:sp>
        <p:nvSpPr>
          <p:cNvPr id="2" name="Content Placeholder 1">
            <a:extLst>
              <a:ext uri="{FF2B5EF4-FFF2-40B4-BE49-F238E27FC236}">
                <a16:creationId xmlns:a16="http://schemas.microsoft.com/office/drawing/2014/main" id="{ECCF23E7-D1D3-41DB-B662-566AB3D0C70A}"/>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371648263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3255" name="Group 103"/>
          <p:cNvGrpSpPr>
            <a:grpSpLocks/>
          </p:cNvGrpSpPr>
          <p:nvPr/>
        </p:nvGrpSpPr>
        <p:grpSpPr bwMode="auto">
          <a:xfrm>
            <a:off x="4905375" y="1600200"/>
            <a:ext cx="2424113" cy="747713"/>
            <a:chOff x="1365" y="2150"/>
            <a:chExt cx="3132" cy="1105"/>
          </a:xfrm>
        </p:grpSpPr>
        <p:pic>
          <p:nvPicPr>
            <p:cNvPr id="1073256" name="Picture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 y="2150"/>
              <a:ext cx="3132" cy="1104"/>
            </a:xfrm>
            <a:prstGeom prst="rect">
              <a:avLst/>
            </a:prstGeom>
            <a:noFill/>
            <a:extLst>
              <a:ext uri="{909E8E84-426E-40DD-AFC4-6F175D3DCCD1}">
                <a14:hiddenFill xmlns:a14="http://schemas.microsoft.com/office/drawing/2010/main">
                  <a:solidFill>
                    <a:srgbClr val="FFFFFF"/>
                  </a:solidFill>
                </a14:hiddenFill>
              </a:ext>
            </a:extLst>
          </p:spPr>
        </p:pic>
        <p:sp>
          <p:nvSpPr>
            <p:cNvPr id="1073257" name="Freeform 105"/>
            <p:cNvSpPr>
              <a:spLocks/>
            </p:cNvSpPr>
            <p:nvPr/>
          </p:nvSpPr>
          <p:spPr bwMode="auto">
            <a:xfrm>
              <a:off x="1438" y="2158"/>
              <a:ext cx="2175" cy="1094"/>
            </a:xfrm>
            <a:custGeom>
              <a:avLst/>
              <a:gdLst>
                <a:gd name="T0" fmla="*/ 0 w 2175"/>
                <a:gd name="T1" fmla="*/ 1094 h 1094"/>
                <a:gd name="T2" fmla="*/ 168 w 2175"/>
                <a:gd name="T3" fmla="*/ 1077 h 1094"/>
                <a:gd name="T4" fmla="*/ 288 w 2175"/>
                <a:gd name="T5" fmla="*/ 1063 h 1094"/>
                <a:gd name="T6" fmla="*/ 494 w 2175"/>
                <a:gd name="T7" fmla="*/ 1010 h 1094"/>
                <a:gd name="T8" fmla="*/ 595 w 2175"/>
                <a:gd name="T9" fmla="*/ 967 h 1094"/>
                <a:gd name="T10" fmla="*/ 732 w 2175"/>
                <a:gd name="T11" fmla="*/ 895 h 1094"/>
                <a:gd name="T12" fmla="*/ 813 w 2175"/>
                <a:gd name="T13" fmla="*/ 826 h 1094"/>
                <a:gd name="T14" fmla="*/ 897 w 2175"/>
                <a:gd name="T15" fmla="*/ 746 h 1094"/>
                <a:gd name="T16" fmla="*/ 947 w 2175"/>
                <a:gd name="T17" fmla="*/ 684 h 1094"/>
                <a:gd name="T18" fmla="*/ 1017 w 2175"/>
                <a:gd name="T19" fmla="*/ 588 h 1094"/>
                <a:gd name="T20" fmla="*/ 1029 w 2175"/>
                <a:gd name="T21" fmla="*/ 564 h 1094"/>
                <a:gd name="T22" fmla="*/ 1079 w 2175"/>
                <a:gd name="T23" fmla="*/ 476 h 1094"/>
                <a:gd name="T24" fmla="*/ 1127 w 2175"/>
                <a:gd name="T25" fmla="*/ 380 h 1094"/>
                <a:gd name="T26" fmla="*/ 1175 w 2175"/>
                <a:gd name="T27" fmla="*/ 284 h 1094"/>
                <a:gd name="T28" fmla="*/ 1235 w 2175"/>
                <a:gd name="T29" fmla="*/ 176 h 1094"/>
                <a:gd name="T30" fmla="*/ 1283 w 2175"/>
                <a:gd name="T31" fmla="*/ 104 h 1094"/>
                <a:gd name="T32" fmla="*/ 1327 w 2175"/>
                <a:gd name="T33" fmla="*/ 56 h 1094"/>
                <a:gd name="T34" fmla="*/ 1379 w 2175"/>
                <a:gd name="T35" fmla="*/ 28 h 1094"/>
                <a:gd name="T36" fmla="*/ 1463 w 2175"/>
                <a:gd name="T37" fmla="*/ 0 h 1094"/>
                <a:gd name="T38" fmla="*/ 1523 w 2175"/>
                <a:gd name="T39" fmla="*/ 0 h 1094"/>
                <a:gd name="T40" fmla="*/ 1603 w 2175"/>
                <a:gd name="T41" fmla="*/ 28 h 1094"/>
                <a:gd name="T42" fmla="*/ 1691 w 2175"/>
                <a:gd name="T43" fmla="*/ 92 h 1094"/>
                <a:gd name="T44" fmla="*/ 1763 w 2175"/>
                <a:gd name="T45" fmla="*/ 180 h 1094"/>
                <a:gd name="T46" fmla="*/ 1859 w 2175"/>
                <a:gd name="T47" fmla="*/ 368 h 1094"/>
                <a:gd name="T48" fmla="*/ 1907 w 2175"/>
                <a:gd name="T49" fmla="*/ 472 h 1094"/>
                <a:gd name="T50" fmla="*/ 1951 w 2175"/>
                <a:gd name="T51" fmla="*/ 564 h 1094"/>
                <a:gd name="T52" fmla="*/ 1991 w 2175"/>
                <a:gd name="T53" fmla="*/ 620 h 1094"/>
                <a:gd name="T54" fmla="*/ 2063 w 2175"/>
                <a:gd name="T55" fmla="*/ 720 h 1094"/>
                <a:gd name="T56" fmla="*/ 2115 w 2175"/>
                <a:gd name="T57" fmla="*/ 778 h 1094"/>
                <a:gd name="T58" fmla="*/ 2175 w 2175"/>
                <a:gd name="T59" fmla="*/ 832 h 1094"/>
                <a:gd name="T60" fmla="*/ 2169 w 2175"/>
                <a:gd name="T61" fmla="*/ 1094 h 1094"/>
                <a:gd name="T62" fmla="*/ 0 w 2175"/>
                <a:gd name="T63" fmla="*/ 10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75" h="1094">
                  <a:moveTo>
                    <a:pt x="0" y="1094"/>
                  </a:moveTo>
                  <a:lnTo>
                    <a:pt x="168" y="1077"/>
                  </a:lnTo>
                  <a:lnTo>
                    <a:pt x="288" y="1063"/>
                  </a:lnTo>
                  <a:lnTo>
                    <a:pt x="494" y="1010"/>
                  </a:lnTo>
                  <a:lnTo>
                    <a:pt x="595" y="967"/>
                  </a:lnTo>
                  <a:lnTo>
                    <a:pt x="732" y="895"/>
                  </a:lnTo>
                  <a:lnTo>
                    <a:pt x="813" y="826"/>
                  </a:lnTo>
                  <a:lnTo>
                    <a:pt x="897" y="746"/>
                  </a:lnTo>
                  <a:lnTo>
                    <a:pt x="947" y="684"/>
                  </a:lnTo>
                  <a:lnTo>
                    <a:pt x="1017" y="588"/>
                  </a:lnTo>
                  <a:lnTo>
                    <a:pt x="1029" y="564"/>
                  </a:lnTo>
                  <a:lnTo>
                    <a:pt x="1079" y="476"/>
                  </a:lnTo>
                  <a:lnTo>
                    <a:pt x="1127" y="380"/>
                  </a:lnTo>
                  <a:lnTo>
                    <a:pt x="1175" y="284"/>
                  </a:lnTo>
                  <a:lnTo>
                    <a:pt x="1235" y="176"/>
                  </a:lnTo>
                  <a:lnTo>
                    <a:pt x="1283" y="104"/>
                  </a:lnTo>
                  <a:lnTo>
                    <a:pt x="1327" y="56"/>
                  </a:lnTo>
                  <a:lnTo>
                    <a:pt x="1379" y="28"/>
                  </a:lnTo>
                  <a:lnTo>
                    <a:pt x="1463" y="0"/>
                  </a:lnTo>
                  <a:lnTo>
                    <a:pt x="1523" y="0"/>
                  </a:lnTo>
                  <a:lnTo>
                    <a:pt x="1603" y="28"/>
                  </a:lnTo>
                  <a:lnTo>
                    <a:pt x="1691" y="92"/>
                  </a:lnTo>
                  <a:lnTo>
                    <a:pt x="1763" y="180"/>
                  </a:lnTo>
                  <a:lnTo>
                    <a:pt x="1859" y="368"/>
                  </a:lnTo>
                  <a:lnTo>
                    <a:pt x="1907" y="472"/>
                  </a:lnTo>
                  <a:lnTo>
                    <a:pt x="1951" y="564"/>
                  </a:lnTo>
                  <a:lnTo>
                    <a:pt x="1991" y="620"/>
                  </a:lnTo>
                  <a:lnTo>
                    <a:pt x="2063" y="720"/>
                  </a:lnTo>
                  <a:lnTo>
                    <a:pt x="2115" y="778"/>
                  </a:lnTo>
                  <a:lnTo>
                    <a:pt x="2175" y="832"/>
                  </a:lnTo>
                  <a:lnTo>
                    <a:pt x="2169" y="1094"/>
                  </a:lnTo>
                  <a:lnTo>
                    <a:pt x="0" y="1094"/>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73258" name="Freeform 106"/>
            <p:cNvSpPr>
              <a:spLocks/>
            </p:cNvSpPr>
            <p:nvPr/>
          </p:nvSpPr>
          <p:spPr bwMode="auto">
            <a:xfrm>
              <a:off x="3613" y="2995"/>
              <a:ext cx="848" cy="260"/>
            </a:xfrm>
            <a:custGeom>
              <a:avLst/>
              <a:gdLst>
                <a:gd name="T0" fmla="*/ 848 w 848"/>
                <a:gd name="T1" fmla="*/ 260 h 260"/>
                <a:gd name="T2" fmla="*/ 0 w 848"/>
                <a:gd name="T3" fmla="*/ 259 h 260"/>
                <a:gd name="T4" fmla="*/ 2 w 848"/>
                <a:gd name="T5" fmla="*/ 0 h 260"/>
                <a:gd name="T6" fmla="*/ 70 w 848"/>
                <a:gd name="T7" fmla="*/ 46 h 260"/>
                <a:gd name="T8" fmla="*/ 128 w 848"/>
                <a:gd name="T9" fmla="*/ 85 h 260"/>
                <a:gd name="T10" fmla="*/ 195 w 848"/>
                <a:gd name="T11" fmla="*/ 116 h 260"/>
                <a:gd name="T12" fmla="*/ 278 w 848"/>
                <a:gd name="T13" fmla="*/ 151 h 260"/>
                <a:gd name="T14" fmla="*/ 464 w 848"/>
                <a:gd name="T15" fmla="*/ 212 h 260"/>
                <a:gd name="T16" fmla="*/ 710 w 848"/>
                <a:gd name="T17" fmla="*/ 247 h 260"/>
                <a:gd name="T18" fmla="*/ 848 w 848"/>
                <a:gd name="T19"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8" h="260">
                  <a:moveTo>
                    <a:pt x="848" y="260"/>
                  </a:moveTo>
                  <a:lnTo>
                    <a:pt x="0" y="259"/>
                  </a:lnTo>
                  <a:lnTo>
                    <a:pt x="2" y="0"/>
                  </a:lnTo>
                  <a:cubicBezTo>
                    <a:pt x="37" y="24"/>
                    <a:pt x="49" y="33"/>
                    <a:pt x="70" y="46"/>
                  </a:cubicBezTo>
                  <a:cubicBezTo>
                    <a:pt x="91" y="60"/>
                    <a:pt x="107" y="73"/>
                    <a:pt x="128" y="85"/>
                  </a:cubicBezTo>
                  <a:cubicBezTo>
                    <a:pt x="149" y="97"/>
                    <a:pt x="170" y="105"/>
                    <a:pt x="195" y="116"/>
                  </a:cubicBezTo>
                  <a:cubicBezTo>
                    <a:pt x="220" y="127"/>
                    <a:pt x="233" y="135"/>
                    <a:pt x="278" y="151"/>
                  </a:cubicBezTo>
                  <a:lnTo>
                    <a:pt x="464" y="212"/>
                  </a:lnTo>
                  <a:lnTo>
                    <a:pt x="710" y="247"/>
                  </a:lnTo>
                  <a:lnTo>
                    <a:pt x="848" y="260"/>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1073154" name="Rectangle 2"/>
          <p:cNvSpPr>
            <a:spLocks noGrp="1" noChangeArrowheads="1"/>
          </p:cNvSpPr>
          <p:nvPr>
            <p:ph type="title"/>
          </p:nvPr>
        </p:nvSpPr>
        <p:spPr/>
        <p:txBody>
          <a:bodyPr/>
          <a:lstStyle/>
          <a:p>
            <a:r>
              <a:rPr lang="en-US" altLang="en-US"/>
              <a:t>Two Sample </a:t>
            </a:r>
            <a:r>
              <a:rPr lang="en-US" altLang="en-US" i="1"/>
              <a:t>z</a:t>
            </a:r>
            <a:r>
              <a:rPr lang="en-US" altLang="en-US">
                <a:latin typeface="Times New Roman" panose="02020603050405020304" pitchFamily="18" charset="0"/>
              </a:rPr>
              <a:t>-</a:t>
            </a:r>
            <a:r>
              <a:rPr lang="en-US" altLang="en-US"/>
              <a:t>Test for the Means</a:t>
            </a:r>
            <a:endParaRPr lang="el-GR" altLang="en-US"/>
          </a:p>
        </p:txBody>
      </p:sp>
      <p:graphicFrame>
        <p:nvGraphicFramePr>
          <p:cNvPr id="1073164" name="Object 12"/>
          <p:cNvGraphicFramePr>
            <a:graphicFrameLocks noGrp="1" noChangeAspect="1"/>
          </p:cNvGraphicFramePr>
          <p:nvPr>
            <p:ph sz="half" idx="1"/>
          </p:nvPr>
        </p:nvGraphicFramePr>
        <p:xfrm>
          <a:off x="990600" y="4816475"/>
          <a:ext cx="2746375" cy="746125"/>
        </p:xfrm>
        <a:graphic>
          <a:graphicData uri="http://schemas.openxmlformats.org/presentationml/2006/ole">
            <mc:AlternateContent xmlns:mc="http://schemas.openxmlformats.org/markup-compatibility/2006">
              <mc:Choice xmlns:v="urn:schemas-microsoft-com:vml" Requires="v">
                <p:oleObj spid="_x0000_s18434" name="Equation" r:id="rId5" imgW="3085920" imgH="838080" progId="Equation.DSMT4">
                  <p:embed/>
                </p:oleObj>
              </mc:Choice>
              <mc:Fallback>
                <p:oleObj name="Equation" r:id="rId5" imgW="3085920" imgH="838080" progId="Equation.DSMT4">
                  <p:embed/>
                  <p:pic>
                    <p:nvPicPr>
                      <p:cNvPr id="107316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816475"/>
                        <a:ext cx="2746375"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3155" name="Text Box 3"/>
          <p:cNvSpPr txBox="1">
            <a:spLocks noChangeArrowheads="1"/>
          </p:cNvSpPr>
          <p:nvPr/>
        </p:nvSpPr>
        <p:spPr bwMode="auto">
          <a:xfrm>
            <a:off x="228600" y="1138238"/>
            <a:ext cx="8534400" cy="457200"/>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 continued</a:t>
            </a:r>
            <a:r>
              <a:rPr lang="en-US" altLang="en-US">
                <a:latin typeface="Times New Roman" panose="02020603050405020304" pitchFamily="18" charset="0"/>
              </a:rPr>
              <a:t>:</a:t>
            </a:r>
            <a:endParaRPr lang="en-US" altLang="en-US">
              <a:sym typeface="Symbol" panose="05050102010706020507" pitchFamily="18" charset="2"/>
            </a:endParaRPr>
          </a:p>
        </p:txBody>
      </p:sp>
      <p:sp>
        <p:nvSpPr>
          <p:cNvPr id="1073159" name="Rectangle 7"/>
          <p:cNvSpPr>
            <a:spLocks noChangeArrowheads="1"/>
          </p:cNvSpPr>
          <p:nvPr/>
        </p:nvSpPr>
        <p:spPr bwMode="auto">
          <a:xfrm>
            <a:off x="695325" y="29718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ym typeface="Symbol" panose="05050102010706020507" pitchFamily="18" charset="2"/>
              </a:rPr>
              <a:t>The standardized error is</a:t>
            </a:r>
          </a:p>
        </p:txBody>
      </p:sp>
      <p:graphicFrame>
        <p:nvGraphicFramePr>
          <p:cNvPr id="1073165" name="Object 13"/>
          <p:cNvGraphicFramePr>
            <a:graphicFrameLocks noChangeAspect="1"/>
          </p:cNvGraphicFramePr>
          <p:nvPr/>
        </p:nvGraphicFramePr>
        <p:xfrm>
          <a:off x="3781425" y="4819650"/>
          <a:ext cx="2047875" cy="606425"/>
        </p:xfrm>
        <a:graphic>
          <a:graphicData uri="http://schemas.openxmlformats.org/presentationml/2006/ole">
            <mc:AlternateContent xmlns:mc="http://schemas.openxmlformats.org/markup-compatibility/2006">
              <mc:Choice xmlns:v="urn:schemas-microsoft-com:vml" Requires="v">
                <p:oleObj spid="_x0000_s18435" name="Equation" r:id="rId7" imgW="2361960" imgH="698400" progId="Equation.DSMT4">
                  <p:embed/>
                </p:oleObj>
              </mc:Choice>
              <mc:Fallback>
                <p:oleObj name="Equation" r:id="rId7" imgW="2361960" imgH="698400" progId="Equation.DSMT4">
                  <p:embed/>
                  <p:pic>
                    <p:nvPicPr>
                      <p:cNvPr id="107316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1425" y="4819650"/>
                        <a:ext cx="204787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3166" name="Rectangle 14"/>
          <p:cNvSpPr>
            <a:spLocks noChangeArrowheads="1"/>
          </p:cNvSpPr>
          <p:nvPr/>
        </p:nvSpPr>
        <p:spPr bwMode="auto">
          <a:xfrm>
            <a:off x="762000" y="20574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&gt;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073167" name="Rectangle 15"/>
          <p:cNvSpPr>
            <a:spLocks noChangeArrowheads="1"/>
          </p:cNvSpPr>
          <p:nvPr/>
        </p:nvSpPr>
        <p:spPr bwMode="auto">
          <a:xfrm>
            <a:off x="762000" y="1600200"/>
            <a:ext cx="163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p>
        </p:txBody>
      </p:sp>
      <p:graphicFrame>
        <p:nvGraphicFramePr>
          <p:cNvPr id="1073193" name="Object 41"/>
          <p:cNvGraphicFramePr>
            <a:graphicFrameLocks noGrp="1" noChangeAspect="1"/>
          </p:cNvGraphicFramePr>
          <p:nvPr>
            <p:ph sz="half" idx="2"/>
          </p:nvPr>
        </p:nvGraphicFramePr>
        <p:xfrm>
          <a:off x="990600" y="3429000"/>
          <a:ext cx="2020888" cy="790575"/>
        </p:xfrm>
        <a:graphic>
          <a:graphicData uri="http://schemas.openxmlformats.org/presentationml/2006/ole">
            <mc:AlternateContent xmlns:mc="http://schemas.openxmlformats.org/markup-compatibility/2006">
              <mc:Choice xmlns:v="urn:schemas-microsoft-com:vml" Requires="v">
                <p:oleObj spid="_x0000_s18436" name="Equation" r:id="rId9" imgW="2273040" imgH="888840" progId="Equation.DSMT4">
                  <p:embed/>
                </p:oleObj>
              </mc:Choice>
              <mc:Fallback>
                <p:oleObj name="Equation" r:id="rId9" imgW="2273040" imgH="888840" progId="Equation.DSMT4">
                  <p:embed/>
                  <p:pic>
                    <p:nvPicPr>
                      <p:cNvPr id="1073193"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429000"/>
                        <a:ext cx="2020888"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3231" name="Object 79"/>
          <p:cNvGraphicFramePr>
            <a:graphicFrameLocks noChangeAspect="1"/>
          </p:cNvGraphicFramePr>
          <p:nvPr/>
        </p:nvGraphicFramePr>
        <p:xfrm>
          <a:off x="4759325" y="3733800"/>
          <a:ext cx="1108075" cy="247650"/>
        </p:xfrm>
        <a:graphic>
          <a:graphicData uri="http://schemas.openxmlformats.org/presentationml/2006/ole">
            <mc:AlternateContent xmlns:mc="http://schemas.openxmlformats.org/markup-compatibility/2006">
              <mc:Choice xmlns:v="urn:schemas-microsoft-com:vml" Requires="v">
                <p:oleObj spid="_x0000_s18437" name="Equation" r:id="rId11" imgW="1244520" imgH="279360" progId="Equation.DSMT4">
                  <p:embed/>
                </p:oleObj>
              </mc:Choice>
              <mc:Fallback>
                <p:oleObj name="Equation" r:id="rId11" imgW="1244520" imgH="279360" progId="Equation.DSMT4">
                  <p:embed/>
                  <p:pic>
                    <p:nvPicPr>
                      <p:cNvPr id="1073231" name="Object 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9325" y="3733800"/>
                        <a:ext cx="1108075"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3234" name="Object 82"/>
          <p:cNvGraphicFramePr>
            <a:graphicFrameLocks noChangeAspect="1"/>
          </p:cNvGraphicFramePr>
          <p:nvPr/>
        </p:nvGraphicFramePr>
        <p:xfrm>
          <a:off x="3048000" y="3476625"/>
          <a:ext cx="1738313" cy="688975"/>
        </p:xfrm>
        <a:graphic>
          <a:graphicData uri="http://schemas.openxmlformats.org/presentationml/2006/ole">
            <mc:AlternateContent xmlns:mc="http://schemas.openxmlformats.org/markup-compatibility/2006">
              <mc:Choice xmlns:v="urn:schemas-microsoft-com:vml" Requires="v">
                <p:oleObj spid="_x0000_s18438" name="Equation" r:id="rId13" imgW="1955520" imgH="774360" progId="Equation.DSMT4">
                  <p:embed/>
                </p:oleObj>
              </mc:Choice>
              <mc:Fallback>
                <p:oleObj name="Equation" r:id="rId13" imgW="1955520" imgH="774360" progId="Equation.DSMT4">
                  <p:embed/>
                  <p:pic>
                    <p:nvPicPr>
                      <p:cNvPr id="1073234" name="Object 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0" y="3476625"/>
                        <a:ext cx="173831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3235" name="Rectangle 83"/>
          <p:cNvSpPr>
            <a:spLocks noChangeArrowheads="1"/>
          </p:cNvSpPr>
          <p:nvPr/>
        </p:nvSpPr>
        <p:spPr bwMode="auto">
          <a:xfrm>
            <a:off x="742950" y="4405313"/>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ym typeface="Symbol" panose="05050102010706020507" pitchFamily="18" charset="2"/>
              </a:rPr>
              <a:t>The standardized test statistic is</a:t>
            </a:r>
          </a:p>
        </p:txBody>
      </p:sp>
      <p:graphicFrame>
        <p:nvGraphicFramePr>
          <p:cNvPr id="1073236" name="Object 84"/>
          <p:cNvGraphicFramePr>
            <a:graphicFrameLocks noChangeAspect="1"/>
          </p:cNvGraphicFramePr>
          <p:nvPr/>
        </p:nvGraphicFramePr>
        <p:xfrm>
          <a:off x="5886450" y="5029200"/>
          <a:ext cx="890588" cy="241300"/>
        </p:xfrm>
        <a:graphic>
          <a:graphicData uri="http://schemas.openxmlformats.org/presentationml/2006/ole">
            <mc:AlternateContent xmlns:mc="http://schemas.openxmlformats.org/markup-compatibility/2006">
              <mc:Choice xmlns:v="urn:schemas-microsoft-com:vml" Requires="v">
                <p:oleObj spid="_x0000_s18439" name="Equation" r:id="rId15" imgW="1028520" imgH="279360" progId="Equation.DSMT4">
                  <p:embed/>
                </p:oleObj>
              </mc:Choice>
              <mc:Fallback>
                <p:oleObj name="Equation" r:id="rId15" imgW="1028520" imgH="279360" progId="Equation.DSMT4">
                  <p:embed/>
                  <p:pic>
                    <p:nvPicPr>
                      <p:cNvPr id="1073236" name="Object 8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86450" y="5029200"/>
                        <a:ext cx="8905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3237" name="Rectangle 85"/>
          <p:cNvSpPr>
            <a:spLocks noChangeArrowheads="1"/>
          </p:cNvSpPr>
          <p:nvPr/>
        </p:nvSpPr>
        <p:spPr bwMode="auto">
          <a:xfrm>
            <a:off x="6629400" y="1600200"/>
            <a:ext cx="1328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ym typeface="Symbol" panose="05050102010706020507" pitchFamily="18" charset="2"/>
              </a:rPr>
              <a:t>z</a:t>
            </a:r>
            <a:r>
              <a:rPr lang="en-US" altLang="en-US" baseline="-25000">
                <a:sym typeface="Symbol" panose="05050102010706020507" pitchFamily="18" charset="2"/>
              </a:rPr>
              <a:t>0</a:t>
            </a:r>
            <a:r>
              <a:rPr lang="en-US" altLang="en-US">
                <a:sym typeface="Symbol" panose="05050102010706020507" pitchFamily="18" charset="2"/>
              </a:rPr>
              <a:t> = </a:t>
            </a:r>
            <a:r>
              <a:rPr lang="en-US" altLang="en-US">
                <a:latin typeface="Times New Roman" panose="02020603050405020304" pitchFamily="18" charset="0"/>
                <a:sym typeface="Symbol" panose="05050102010706020507" pitchFamily="18" charset="2"/>
              </a:rPr>
              <a:t>1.28</a:t>
            </a:r>
          </a:p>
        </p:txBody>
      </p:sp>
      <p:sp>
        <p:nvSpPr>
          <p:cNvPr id="1073239" name="Line 87"/>
          <p:cNvSpPr>
            <a:spLocks noChangeShapeType="1"/>
          </p:cNvSpPr>
          <p:nvPr/>
        </p:nvSpPr>
        <p:spPr bwMode="auto">
          <a:xfrm>
            <a:off x="4038600" y="2351088"/>
            <a:ext cx="42433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3240" name="Rectangle 88"/>
          <p:cNvSpPr>
            <a:spLocks noChangeArrowheads="1"/>
          </p:cNvSpPr>
          <p:nvPr/>
        </p:nvSpPr>
        <p:spPr bwMode="auto">
          <a:xfrm>
            <a:off x="8255000" y="2239963"/>
            <a:ext cx="293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z</a:t>
            </a:r>
          </a:p>
        </p:txBody>
      </p:sp>
      <p:sp>
        <p:nvSpPr>
          <p:cNvPr id="1073241" name="Text Box 89"/>
          <p:cNvSpPr txBox="1">
            <a:spLocks noChangeArrowheads="1"/>
          </p:cNvSpPr>
          <p:nvPr/>
        </p:nvSpPr>
        <p:spPr bwMode="auto">
          <a:xfrm>
            <a:off x="5973763" y="2389188"/>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0</a:t>
            </a:r>
          </a:p>
        </p:txBody>
      </p:sp>
      <p:sp>
        <p:nvSpPr>
          <p:cNvPr id="1073242" name="Line 90"/>
          <p:cNvSpPr>
            <a:spLocks noChangeShapeType="1"/>
          </p:cNvSpPr>
          <p:nvPr/>
        </p:nvSpPr>
        <p:spPr bwMode="auto">
          <a:xfrm>
            <a:off x="6105525"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43" name="Text Box 91"/>
          <p:cNvSpPr txBox="1">
            <a:spLocks noChangeArrowheads="1"/>
          </p:cNvSpPr>
          <p:nvPr/>
        </p:nvSpPr>
        <p:spPr bwMode="auto">
          <a:xfrm>
            <a:off x="6378575" y="2389188"/>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73244" name="Line 92"/>
          <p:cNvSpPr>
            <a:spLocks noChangeShapeType="1"/>
          </p:cNvSpPr>
          <p:nvPr/>
        </p:nvSpPr>
        <p:spPr bwMode="auto">
          <a:xfrm>
            <a:off x="6510338"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45" name="Text Box 93"/>
          <p:cNvSpPr txBox="1">
            <a:spLocks noChangeArrowheads="1"/>
          </p:cNvSpPr>
          <p:nvPr/>
        </p:nvSpPr>
        <p:spPr bwMode="auto">
          <a:xfrm>
            <a:off x="6783388" y="2389188"/>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73246" name="Line 94"/>
          <p:cNvSpPr>
            <a:spLocks noChangeShapeType="1"/>
          </p:cNvSpPr>
          <p:nvPr/>
        </p:nvSpPr>
        <p:spPr bwMode="auto">
          <a:xfrm>
            <a:off x="6915150"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47" name="Text Box 95"/>
          <p:cNvSpPr txBox="1">
            <a:spLocks noChangeArrowheads="1"/>
          </p:cNvSpPr>
          <p:nvPr/>
        </p:nvSpPr>
        <p:spPr bwMode="auto">
          <a:xfrm>
            <a:off x="7188200" y="2389188"/>
            <a:ext cx="280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73248" name="Line 96"/>
          <p:cNvSpPr>
            <a:spLocks noChangeShapeType="1"/>
          </p:cNvSpPr>
          <p:nvPr/>
        </p:nvSpPr>
        <p:spPr bwMode="auto">
          <a:xfrm>
            <a:off x="7319963"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49" name="Text Box 97"/>
          <p:cNvSpPr txBox="1">
            <a:spLocks noChangeArrowheads="1"/>
          </p:cNvSpPr>
          <p:nvPr/>
        </p:nvSpPr>
        <p:spPr bwMode="auto">
          <a:xfrm>
            <a:off x="4648200" y="2389188"/>
            <a:ext cx="442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73250" name="Line 98"/>
          <p:cNvSpPr>
            <a:spLocks noChangeShapeType="1"/>
          </p:cNvSpPr>
          <p:nvPr/>
        </p:nvSpPr>
        <p:spPr bwMode="auto">
          <a:xfrm>
            <a:off x="4940300"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51" name="Text Box 99"/>
          <p:cNvSpPr txBox="1">
            <a:spLocks noChangeArrowheads="1"/>
          </p:cNvSpPr>
          <p:nvPr/>
        </p:nvSpPr>
        <p:spPr bwMode="auto">
          <a:xfrm>
            <a:off x="4953000" y="2389188"/>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73252" name="Line 100"/>
          <p:cNvSpPr>
            <a:spLocks noChangeShapeType="1"/>
          </p:cNvSpPr>
          <p:nvPr/>
        </p:nvSpPr>
        <p:spPr bwMode="auto">
          <a:xfrm>
            <a:off x="5345113"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53" name="Text Box 101"/>
          <p:cNvSpPr txBox="1">
            <a:spLocks noChangeArrowheads="1"/>
          </p:cNvSpPr>
          <p:nvPr/>
        </p:nvSpPr>
        <p:spPr bwMode="auto">
          <a:xfrm>
            <a:off x="5334000" y="2389188"/>
            <a:ext cx="566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73254" name="Line 102"/>
          <p:cNvSpPr>
            <a:spLocks noChangeShapeType="1"/>
          </p:cNvSpPr>
          <p:nvPr/>
        </p:nvSpPr>
        <p:spPr bwMode="auto">
          <a:xfrm>
            <a:off x="5749925" y="2287588"/>
            <a:ext cx="0"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60" name="Freeform 108"/>
          <p:cNvSpPr>
            <a:spLocks/>
          </p:cNvSpPr>
          <p:nvPr/>
        </p:nvSpPr>
        <p:spPr bwMode="auto">
          <a:xfrm>
            <a:off x="6629400" y="2409825"/>
            <a:ext cx="381000" cy="2590800"/>
          </a:xfrm>
          <a:custGeom>
            <a:avLst/>
            <a:gdLst>
              <a:gd name="T0" fmla="*/ 0 w 288"/>
              <a:gd name="T1" fmla="*/ 2016 h 2016"/>
              <a:gd name="T2" fmla="*/ 240 w 288"/>
              <a:gd name="T3" fmla="*/ 384 h 2016"/>
              <a:gd name="T4" fmla="*/ 288 w 288"/>
              <a:gd name="T5" fmla="*/ 0 h 2016"/>
            </a:gdLst>
            <a:ahLst/>
            <a:cxnLst>
              <a:cxn ang="0">
                <a:pos x="T0" y="T1"/>
              </a:cxn>
              <a:cxn ang="0">
                <a:pos x="T2" y="T3"/>
              </a:cxn>
              <a:cxn ang="0">
                <a:pos x="T4" y="T5"/>
              </a:cxn>
            </a:cxnLst>
            <a:rect l="0" t="0" r="r" b="b"/>
            <a:pathLst>
              <a:path w="288" h="2016">
                <a:moveTo>
                  <a:pt x="0" y="2016"/>
                </a:moveTo>
                <a:cubicBezTo>
                  <a:pt x="96" y="1368"/>
                  <a:pt x="192" y="720"/>
                  <a:pt x="240" y="384"/>
                </a:cubicBezTo>
                <a:cubicBezTo>
                  <a:pt x="288" y="48"/>
                  <a:pt x="288" y="24"/>
                  <a:pt x="288" y="0"/>
                </a:cubicBezTo>
              </a:path>
            </a:pathLst>
          </a:custGeom>
          <a:noFill/>
          <a:ln w="9525"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73261" name="Rectangle 109"/>
          <p:cNvSpPr>
            <a:spLocks noChangeArrowheads="1"/>
          </p:cNvSpPr>
          <p:nvPr/>
        </p:nvSpPr>
        <p:spPr bwMode="auto">
          <a:xfrm>
            <a:off x="7315200" y="3048000"/>
            <a:ext cx="158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hlink"/>
                </a:solidFill>
                <a:sym typeface="Symbol" panose="05050102010706020507" pitchFamily="18" charset="2"/>
              </a:rPr>
              <a:t>Reject </a:t>
            </a:r>
            <a:r>
              <a:rPr lang="en-US" altLang="en-US" i="1">
                <a:solidFill>
                  <a:schemeClr val="hlink"/>
                </a:solidFill>
                <a:sym typeface="Symbol" panose="05050102010706020507" pitchFamily="18" charset="2"/>
              </a:rPr>
              <a:t>H</a:t>
            </a:r>
            <a:r>
              <a:rPr lang="en-US" altLang="en-US" baseline="-25000">
                <a:solidFill>
                  <a:schemeClr val="hlink"/>
                </a:solidFill>
                <a:sym typeface="Symbol" panose="05050102010706020507" pitchFamily="18" charset="2"/>
              </a:rPr>
              <a:t>0</a:t>
            </a:r>
            <a:r>
              <a:rPr lang="en-US" altLang="en-US">
                <a:solidFill>
                  <a:schemeClr val="hlink"/>
                </a:solidFill>
                <a:sym typeface="Symbol" panose="05050102010706020507" pitchFamily="18" charset="2"/>
              </a:rPr>
              <a:t>.</a:t>
            </a:r>
            <a:endParaRPr lang="en-US" altLang="en-US">
              <a:solidFill>
                <a:schemeClr val="hlink"/>
              </a:solidFill>
              <a:latin typeface="Times New Roman" panose="02020603050405020304" pitchFamily="18" charset="0"/>
              <a:sym typeface="Symbol" panose="05050102010706020507" pitchFamily="18" charset="2"/>
            </a:endParaRPr>
          </a:p>
        </p:txBody>
      </p:sp>
      <p:sp>
        <p:nvSpPr>
          <p:cNvPr id="1073262" name="Rectangle 110"/>
          <p:cNvSpPr>
            <a:spLocks noChangeArrowheads="1"/>
          </p:cNvSpPr>
          <p:nvPr/>
        </p:nvSpPr>
        <p:spPr bwMode="auto">
          <a:xfrm>
            <a:off x="569913" y="5502275"/>
            <a:ext cx="90312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chemeClr val="folHlink"/>
                </a:solidFill>
                <a:sym typeface="Symbol" panose="05050102010706020507" pitchFamily="18" charset="2"/>
              </a:rPr>
              <a:t>There is enough evidence at the 10% level to support the teacher’s claim that her students score better on the ACT.</a:t>
            </a:r>
          </a:p>
        </p:txBody>
      </p:sp>
    </p:spTree>
    <p:extLst>
      <p:ext uri="{BB962C8B-B14F-4D97-AF65-F5344CB8AC3E}">
        <p14:creationId xmlns:p14="http://schemas.microsoft.com/office/powerpoint/2010/main" val="123880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3159"/>
                                        </p:tgtEl>
                                        <p:attrNameLst>
                                          <p:attrName>style.visibility</p:attrName>
                                        </p:attrNameLst>
                                      </p:cBhvr>
                                      <p:to>
                                        <p:strVal val="visible"/>
                                      </p:to>
                                    </p:set>
                                    <p:animEffect transition="in" filter="wipe(left)">
                                      <p:cBhvr>
                                        <p:cTn id="7" dur="1000"/>
                                        <p:tgtEl>
                                          <p:spTgt spid="1073159"/>
                                        </p:tgtEl>
                                      </p:cBhvr>
                                    </p:animEffect>
                                  </p:childTnLst>
                                </p:cTn>
                              </p:par>
                            </p:childTnLst>
                          </p:cTn>
                        </p:par>
                        <p:par>
                          <p:cTn id="8" fill="hold" nodeType="afterGroup">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1073193"/>
                                        </p:tgtEl>
                                        <p:attrNameLst>
                                          <p:attrName>style.visibility</p:attrName>
                                        </p:attrNameLst>
                                      </p:cBhvr>
                                      <p:to>
                                        <p:strVal val="visible"/>
                                      </p:to>
                                    </p:set>
                                    <p:animEffect transition="in" filter="wipe(left)">
                                      <p:cBhvr>
                                        <p:cTn id="11" dur="1000"/>
                                        <p:tgtEl>
                                          <p:spTgt spid="1073193"/>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1073234"/>
                                        </p:tgtEl>
                                        <p:attrNameLst>
                                          <p:attrName>style.visibility</p:attrName>
                                        </p:attrNameLst>
                                      </p:cBhvr>
                                      <p:to>
                                        <p:strVal val="visible"/>
                                      </p:to>
                                    </p:set>
                                    <p:animEffect transition="in" filter="wipe(left)">
                                      <p:cBhvr>
                                        <p:cTn id="15" dur="1000"/>
                                        <p:tgtEl>
                                          <p:spTgt spid="1073234"/>
                                        </p:tgtEl>
                                      </p:cBhvr>
                                    </p:animEffect>
                                  </p:childTnLst>
                                </p:cTn>
                              </p:par>
                            </p:childTnLst>
                          </p:cTn>
                        </p:par>
                        <p:par>
                          <p:cTn id="16" fill="hold" nodeType="afterGroup">
                            <p:stCondLst>
                              <p:cond delay="5000"/>
                            </p:stCondLst>
                            <p:childTnLst>
                              <p:par>
                                <p:cTn id="17" presetID="22" presetClass="entr" presetSubtype="8" fill="hold" nodeType="afterEffect">
                                  <p:stCondLst>
                                    <p:cond delay="1000"/>
                                  </p:stCondLst>
                                  <p:childTnLst>
                                    <p:set>
                                      <p:cBhvr>
                                        <p:cTn id="18" dur="1" fill="hold">
                                          <p:stCondLst>
                                            <p:cond delay="0"/>
                                          </p:stCondLst>
                                        </p:cTn>
                                        <p:tgtEl>
                                          <p:spTgt spid="1073231"/>
                                        </p:tgtEl>
                                        <p:attrNameLst>
                                          <p:attrName>style.visibility</p:attrName>
                                        </p:attrNameLst>
                                      </p:cBhvr>
                                      <p:to>
                                        <p:strVal val="visible"/>
                                      </p:to>
                                    </p:set>
                                    <p:animEffect transition="in" filter="wipe(left)">
                                      <p:cBhvr>
                                        <p:cTn id="19" dur="1000"/>
                                        <p:tgtEl>
                                          <p:spTgt spid="107323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73235"/>
                                        </p:tgtEl>
                                        <p:attrNameLst>
                                          <p:attrName>style.visibility</p:attrName>
                                        </p:attrNameLst>
                                      </p:cBhvr>
                                      <p:to>
                                        <p:strVal val="visible"/>
                                      </p:to>
                                    </p:set>
                                    <p:animEffect transition="in" filter="wipe(left)">
                                      <p:cBhvr>
                                        <p:cTn id="24" dur="1000"/>
                                        <p:tgtEl>
                                          <p:spTgt spid="1073235"/>
                                        </p:tgtEl>
                                      </p:cBhvr>
                                    </p:animEffect>
                                  </p:childTnLst>
                                </p:cTn>
                              </p:par>
                            </p:childTnLst>
                          </p:cTn>
                        </p:par>
                        <p:par>
                          <p:cTn id="25" fill="hold" nodeType="afterGroup">
                            <p:stCondLst>
                              <p:cond delay="1000"/>
                            </p:stCondLst>
                            <p:childTnLst>
                              <p:par>
                                <p:cTn id="26" presetID="22" presetClass="entr" presetSubtype="8" fill="hold" nodeType="afterEffect">
                                  <p:stCondLst>
                                    <p:cond delay="1000"/>
                                  </p:stCondLst>
                                  <p:childTnLst>
                                    <p:set>
                                      <p:cBhvr>
                                        <p:cTn id="27" dur="1" fill="hold">
                                          <p:stCondLst>
                                            <p:cond delay="0"/>
                                          </p:stCondLst>
                                        </p:cTn>
                                        <p:tgtEl>
                                          <p:spTgt spid="1073164"/>
                                        </p:tgtEl>
                                        <p:attrNameLst>
                                          <p:attrName>style.visibility</p:attrName>
                                        </p:attrNameLst>
                                      </p:cBhvr>
                                      <p:to>
                                        <p:strVal val="visible"/>
                                      </p:to>
                                    </p:set>
                                    <p:animEffect transition="in" filter="wipe(left)">
                                      <p:cBhvr>
                                        <p:cTn id="28" dur="1000"/>
                                        <p:tgtEl>
                                          <p:spTgt spid="1073164"/>
                                        </p:tgtEl>
                                      </p:cBhvr>
                                    </p:animEffect>
                                  </p:childTnLst>
                                </p:cTn>
                              </p:par>
                            </p:childTnLst>
                          </p:cTn>
                        </p:par>
                        <p:par>
                          <p:cTn id="29" fill="hold" nodeType="afterGroup">
                            <p:stCondLst>
                              <p:cond delay="3000"/>
                            </p:stCondLst>
                            <p:childTnLst>
                              <p:par>
                                <p:cTn id="30" presetID="22" presetClass="entr" presetSubtype="8" fill="hold" nodeType="afterEffect">
                                  <p:stCondLst>
                                    <p:cond delay="1000"/>
                                  </p:stCondLst>
                                  <p:childTnLst>
                                    <p:set>
                                      <p:cBhvr>
                                        <p:cTn id="31" dur="1" fill="hold">
                                          <p:stCondLst>
                                            <p:cond delay="0"/>
                                          </p:stCondLst>
                                        </p:cTn>
                                        <p:tgtEl>
                                          <p:spTgt spid="1073165"/>
                                        </p:tgtEl>
                                        <p:attrNameLst>
                                          <p:attrName>style.visibility</p:attrName>
                                        </p:attrNameLst>
                                      </p:cBhvr>
                                      <p:to>
                                        <p:strVal val="visible"/>
                                      </p:to>
                                    </p:set>
                                    <p:animEffect transition="in" filter="wipe(left)">
                                      <p:cBhvr>
                                        <p:cTn id="32" dur="1000"/>
                                        <p:tgtEl>
                                          <p:spTgt spid="1073165"/>
                                        </p:tgtEl>
                                      </p:cBhvr>
                                    </p:animEffect>
                                  </p:childTnLst>
                                </p:cTn>
                              </p:par>
                            </p:childTnLst>
                          </p:cTn>
                        </p:par>
                        <p:par>
                          <p:cTn id="33" fill="hold" nodeType="afterGroup">
                            <p:stCondLst>
                              <p:cond delay="5000"/>
                            </p:stCondLst>
                            <p:childTnLst>
                              <p:par>
                                <p:cTn id="34" presetID="22" presetClass="entr" presetSubtype="8" fill="hold" nodeType="afterEffect">
                                  <p:stCondLst>
                                    <p:cond delay="1000"/>
                                  </p:stCondLst>
                                  <p:childTnLst>
                                    <p:set>
                                      <p:cBhvr>
                                        <p:cTn id="35" dur="1" fill="hold">
                                          <p:stCondLst>
                                            <p:cond delay="0"/>
                                          </p:stCondLst>
                                        </p:cTn>
                                        <p:tgtEl>
                                          <p:spTgt spid="1073236"/>
                                        </p:tgtEl>
                                        <p:attrNameLst>
                                          <p:attrName>style.visibility</p:attrName>
                                        </p:attrNameLst>
                                      </p:cBhvr>
                                      <p:to>
                                        <p:strVal val="visible"/>
                                      </p:to>
                                    </p:set>
                                    <p:animEffect transition="in" filter="wipe(left)">
                                      <p:cBhvr>
                                        <p:cTn id="36" dur="1000"/>
                                        <p:tgtEl>
                                          <p:spTgt spid="107323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73260"/>
                                        </p:tgtEl>
                                        <p:attrNameLst>
                                          <p:attrName>style.visibility</p:attrName>
                                        </p:attrNameLst>
                                      </p:cBhvr>
                                      <p:to>
                                        <p:strVal val="visible"/>
                                      </p:to>
                                    </p:set>
                                    <p:animEffect transition="in" filter="wipe(down)">
                                      <p:cBhvr>
                                        <p:cTn id="41" dur="1000"/>
                                        <p:tgtEl>
                                          <p:spTgt spid="1073260"/>
                                        </p:tgtEl>
                                      </p:cBhvr>
                                    </p:animEffect>
                                  </p:childTnLst>
                                </p:cTn>
                              </p:par>
                            </p:childTnLst>
                          </p:cTn>
                        </p:par>
                        <p:par>
                          <p:cTn id="42" fill="hold" nodeType="afterGroup">
                            <p:stCondLst>
                              <p:cond delay="1000"/>
                            </p:stCondLst>
                            <p:childTnLst>
                              <p:par>
                                <p:cTn id="43" presetID="22" presetClass="entr" presetSubtype="8" fill="hold" grpId="0" nodeType="afterEffect">
                                  <p:stCondLst>
                                    <p:cond delay="500"/>
                                  </p:stCondLst>
                                  <p:childTnLst>
                                    <p:set>
                                      <p:cBhvr>
                                        <p:cTn id="44" dur="1" fill="hold">
                                          <p:stCondLst>
                                            <p:cond delay="0"/>
                                          </p:stCondLst>
                                        </p:cTn>
                                        <p:tgtEl>
                                          <p:spTgt spid="1073261"/>
                                        </p:tgtEl>
                                        <p:attrNameLst>
                                          <p:attrName>style.visibility</p:attrName>
                                        </p:attrNameLst>
                                      </p:cBhvr>
                                      <p:to>
                                        <p:strVal val="visible"/>
                                      </p:to>
                                    </p:set>
                                    <p:animEffect transition="in" filter="wipe(left)">
                                      <p:cBhvr>
                                        <p:cTn id="45" dur="1000"/>
                                        <p:tgtEl>
                                          <p:spTgt spid="1073261"/>
                                        </p:tgtEl>
                                      </p:cBhvr>
                                    </p:animEffect>
                                  </p:childTnLst>
                                </p:cTn>
                              </p:par>
                            </p:childTnLst>
                          </p:cTn>
                        </p:par>
                        <p:par>
                          <p:cTn id="46" fill="hold" nodeType="afterGroup">
                            <p:stCondLst>
                              <p:cond delay="2500"/>
                            </p:stCondLst>
                            <p:childTnLst>
                              <p:par>
                                <p:cTn id="47" presetID="22" presetClass="entr" presetSubtype="8" fill="hold" grpId="0" nodeType="afterEffect">
                                  <p:stCondLst>
                                    <p:cond delay="1500"/>
                                  </p:stCondLst>
                                  <p:childTnLst>
                                    <p:set>
                                      <p:cBhvr>
                                        <p:cTn id="48" dur="1" fill="hold">
                                          <p:stCondLst>
                                            <p:cond delay="0"/>
                                          </p:stCondLst>
                                        </p:cTn>
                                        <p:tgtEl>
                                          <p:spTgt spid="1073262"/>
                                        </p:tgtEl>
                                        <p:attrNameLst>
                                          <p:attrName>style.visibility</p:attrName>
                                        </p:attrNameLst>
                                      </p:cBhvr>
                                      <p:to>
                                        <p:strVal val="visible"/>
                                      </p:to>
                                    </p:set>
                                    <p:animEffect transition="in" filter="wipe(left)">
                                      <p:cBhvr>
                                        <p:cTn id="49" dur="1000"/>
                                        <p:tgtEl>
                                          <p:spTgt spid="107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159" grpId="0"/>
      <p:bldP spid="1073235" grpId="0"/>
      <p:bldP spid="1073260" grpId="0" animBg="1"/>
      <p:bldP spid="1073261" grpId="0"/>
      <p:bldP spid="1073262"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143000" y="1295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latin typeface="Times New Roman" panose="02020603050405020304" pitchFamily="18" charset="0"/>
            </a:endParaRPr>
          </a:p>
        </p:txBody>
      </p:sp>
      <p:sp>
        <p:nvSpPr>
          <p:cNvPr id="1056771" name="Rectangle 3"/>
          <p:cNvSpPr>
            <a:spLocks noGrp="1" noChangeArrowheads="1"/>
          </p:cNvSpPr>
          <p:nvPr>
            <p:ph type="ctrTitle"/>
          </p:nvPr>
        </p:nvSpPr>
        <p:spPr>
          <a:xfrm>
            <a:off x="914400" y="990600"/>
            <a:ext cx="1676400" cy="1143000"/>
          </a:xfrm>
          <a:noFill/>
          <a:ln/>
          <a:extLst>
            <a:ext uri="{91240B29-F687-4F45-9708-019B960494DF}">
              <a14:hiddenLine xmlns:a14="http://schemas.microsoft.com/office/drawing/2010/main" w="9525" algn="ctr">
                <a:solidFill>
                  <a:schemeClr val="tx1"/>
                </a:solidFill>
                <a:miter lim="800000"/>
                <a:headEnd/>
                <a:tailEnd/>
              </a14:hiddenLine>
            </a:ext>
          </a:extLst>
        </p:spPr>
        <p:txBody>
          <a:bodyPr/>
          <a:lstStyle/>
          <a:p>
            <a:pPr algn="l"/>
            <a:r>
              <a:rPr lang="en-US" altLang="en-US" sz="4400">
                <a:latin typeface="Book Antiqua" panose="02040602050305030304" pitchFamily="18" charset="0"/>
              </a:rPr>
              <a:t>§ </a:t>
            </a:r>
            <a:r>
              <a:rPr lang="en-US" altLang="en-US" sz="4400"/>
              <a:t>8.2</a:t>
            </a:r>
          </a:p>
        </p:txBody>
      </p:sp>
      <p:sp>
        <p:nvSpPr>
          <p:cNvPr id="1056772" name="Rectangle 4"/>
          <p:cNvSpPr>
            <a:spLocks noGrp="1" noChangeArrowheads="1"/>
          </p:cNvSpPr>
          <p:nvPr>
            <p:ph type="subTitle" idx="1"/>
          </p:nvPr>
        </p:nvSpPr>
        <p:spPr>
          <a:xfrm>
            <a:off x="228600" y="2057400"/>
            <a:ext cx="8610600" cy="1752600"/>
          </a:xfrm>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Lst>
        </p:spPr>
        <p:txBody>
          <a:bodyPr>
            <a:normAutofit fontScale="85000" lnSpcReduction="20000"/>
          </a:bodyPr>
          <a:lstStyle/>
          <a:p>
            <a:pPr>
              <a:spcBef>
                <a:spcPct val="0"/>
              </a:spcBef>
              <a:buClrTx/>
              <a:buSzTx/>
              <a:buFontTx/>
              <a:buNone/>
            </a:pPr>
            <a:r>
              <a:rPr lang="en-US" altLang="en-US" sz="5400"/>
              <a:t>Testing the Difference Between Means       (Small Independent Samples)</a:t>
            </a:r>
          </a:p>
        </p:txBody>
      </p:sp>
    </p:spTree>
    <p:extLst>
      <p:ext uri="{BB962C8B-B14F-4D97-AF65-F5344CB8AC3E}">
        <p14:creationId xmlns:p14="http://schemas.microsoft.com/office/powerpoint/2010/main" val="4136557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a:t>
            </a:r>
          </a:p>
        </p:txBody>
      </p:sp>
      <p:sp>
        <p:nvSpPr>
          <p:cNvPr id="1096708" name="Text Box 4"/>
          <p:cNvSpPr txBox="1">
            <a:spLocks noChangeArrowheads="1"/>
          </p:cNvSpPr>
          <p:nvPr/>
        </p:nvSpPr>
        <p:spPr bwMode="auto">
          <a:xfrm>
            <a:off x="457200" y="3724275"/>
            <a:ext cx="8077200" cy="2600325"/>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914400" indent="-45720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371600" indent="-4572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828800" indent="-457200">
              <a:spcBef>
                <a:spcPct val="20000"/>
              </a:spcBef>
              <a:buChar char="&gt;"/>
              <a:defRPr sz="2000">
                <a:solidFill>
                  <a:schemeClr val="tx1"/>
                </a:solidFill>
                <a:latin typeface="Garamond" panose="02020404030301010803" pitchFamily="18" charset="0"/>
              </a:defRPr>
            </a:lvl4pPr>
            <a:lvl5pPr marL="2286000" indent="-457200">
              <a:spcBef>
                <a:spcPct val="20000"/>
              </a:spcBef>
              <a:buChar char="»"/>
              <a:defRPr sz="2400">
                <a:solidFill>
                  <a:schemeClr val="tx1"/>
                </a:solidFill>
                <a:latin typeface="Century" panose="02040604050505020304" pitchFamily="18" charset="0"/>
              </a:defRPr>
            </a:lvl5pPr>
            <a:lvl6pPr marL="2743200" indent="-457200" fontAlgn="base">
              <a:spcBef>
                <a:spcPct val="20000"/>
              </a:spcBef>
              <a:spcAft>
                <a:spcPct val="0"/>
              </a:spcAft>
              <a:buChar char="»"/>
              <a:defRPr sz="2400">
                <a:solidFill>
                  <a:schemeClr val="tx1"/>
                </a:solidFill>
                <a:latin typeface="Century" panose="02040604050505020304" pitchFamily="18" charset="0"/>
              </a:defRPr>
            </a:lvl6pPr>
            <a:lvl7pPr marL="3200400" indent="-457200" fontAlgn="base">
              <a:spcBef>
                <a:spcPct val="20000"/>
              </a:spcBef>
              <a:spcAft>
                <a:spcPct val="0"/>
              </a:spcAft>
              <a:buChar char="»"/>
              <a:defRPr sz="2400">
                <a:solidFill>
                  <a:schemeClr val="tx1"/>
                </a:solidFill>
                <a:latin typeface="Century" panose="02040604050505020304" pitchFamily="18" charset="0"/>
              </a:defRPr>
            </a:lvl7pPr>
            <a:lvl8pPr marL="3657600" indent="-457200" fontAlgn="base">
              <a:spcBef>
                <a:spcPct val="20000"/>
              </a:spcBef>
              <a:spcAft>
                <a:spcPct val="0"/>
              </a:spcAft>
              <a:buChar char="»"/>
              <a:defRPr sz="2400">
                <a:solidFill>
                  <a:schemeClr val="tx1"/>
                </a:solidFill>
                <a:latin typeface="Century" panose="02040604050505020304" pitchFamily="18" charset="0"/>
              </a:defRPr>
            </a:lvl8pPr>
            <a:lvl9pPr marL="4114800" indent="-457200" fontAlgn="base">
              <a:spcBef>
                <a:spcPct val="20000"/>
              </a:spcBef>
              <a:spcAft>
                <a:spcPct val="0"/>
              </a:spcAft>
              <a:buChar char="»"/>
              <a:defRPr sz="2400">
                <a:solidFill>
                  <a:schemeClr val="tx1"/>
                </a:solidFill>
                <a:latin typeface="Century" panose="02040604050505020304" pitchFamily="18" charset="0"/>
              </a:defRPr>
            </a:lvl9pPr>
          </a:lstStyle>
          <a:p>
            <a:pPr>
              <a:spcBef>
                <a:spcPct val="40000"/>
              </a:spcBef>
              <a:buSzTx/>
              <a:buFont typeface="Wingdings" panose="05000000000000000000" pitchFamily="2" charset="2"/>
              <a:buAutoNum type="arabicPeriod"/>
            </a:pPr>
            <a:r>
              <a:rPr lang="en-US" altLang="en-US"/>
              <a:t>The samples must be randomly selected.</a:t>
            </a:r>
          </a:p>
          <a:p>
            <a:pPr>
              <a:spcBef>
                <a:spcPct val="40000"/>
              </a:spcBef>
              <a:buSzTx/>
              <a:buFont typeface="Wingdings" panose="05000000000000000000" pitchFamily="2" charset="2"/>
              <a:buAutoNum type="arabicPeriod"/>
            </a:pPr>
            <a:r>
              <a:rPr lang="en-US" altLang="en-US"/>
              <a:t>The samples must be independent.  Two samples are </a:t>
            </a:r>
            <a:r>
              <a:rPr lang="en-US" altLang="en-US" b="1">
                <a:solidFill>
                  <a:schemeClr val="folHlink"/>
                </a:solidFill>
              </a:rPr>
              <a:t>independent</a:t>
            </a:r>
            <a:r>
              <a:rPr lang="en-US" altLang="en-US"/>
              <a:t> if the sample selected from one population is not related to the sample selected from the second population.</a:t>
            </a:r>
          </a:p>
          <a:p>
            <a:pPr>
              <a:spcBef>
                <a:spcPct val="40000"/>
              </a:spcBef>
              <a:buSzTx/>
              <a:buFont typeface="Wingdings" panose="05000000000000000000" pitchFamily="2" charset="2"/>
              <a:buAutoNum type="arabicPeriod"/>
            </a:pPr>
            <a:r>
              <a:rPr lang="en-US" altLang="en-US"/>
              <a:t>Each population must have a normal distribution.</a:t>
            </a:r>
          </a:p>
        </p:txBody>
      </p:sp>
      <p:sp>
        <p:nvSpPr>
          <p:cNvPr id="1096709" name="Rectangle 5"/>
          <p:cNvSpPr>
            <a:spLocks noChangeArrowheads="1"/>
          </p:cNvSpPr>
          <p:nvPr/>
        </p:nvSpPr>
        <p:spPr bwMode="auto">
          <a:xfrm>
            <a:off x="457200" y="1231900"/>
            <a:ext cx="8382000" cy="12065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If samples of size less than 30 are taken from normally-distributed populations, a </a:t>
            </a:r>
            <a:r>
              <a:rPr lang="en-US" altLang="en-US" i="1"/>
              <a:t>t</a:t>
            </a:r>
            <a:r>
              <a:rPr lang="en-US" altLang="en-US">
                <a:latin typeface="Times New Roman" panose="02020603050405020304" pitchFamily="18" charset="0"/>
              </a:rPr>
              <a:t>-</a:t>
            </a:r>
            <a:r>
              <a:rPr lang="en-US" altLang="en-US"/>
              <a:t>test may be used to test the difference between the population means </a:t>
            </a:r>
            <a:r>
              <a:rPr lang="el-GR" altLang="en-US" i="1"/>
              <a:t>μ</a:t>
            </a:r>
            <a:r>
              <a:rPr lang="en-US" altLang="en-US" baseline="-25000"/>
              <a:t>1</a:t>
            </a:r>
            <a:r>
              <a:rPr lang="en-US" altLang="en-US"/>
              <a:t> and </a:t>
            </a:r>
            <a:r>
              <a:rPr lang="el-GR" altLang="en-US" i="1"/>
              <a:t>μ</a:t>
            </a:r>
            <a:r>
              <a:rPr lang="en-US" altLang="en-US" baseline="-25000"/>
              <a:t>2</a:t>
            </a:r>
            <a:r>
              <a:rPr lang="en-US" altLang="en-US"/>
              <a:t>.</a:t>
            </a:r>
          </a:p>
        </p:txBody>
      </p:sp>
      <p:sp>
        <p:nvSpPr>
          <p:cNvPr id="1096710" name="Rectangle 6"/>
          <p:cNvSpPr>
            <a:spLocks noChangeArrowheads="1"/>
          </p:cNvSpPr>
          <p:nvPr/>
        </p:nvSpPr>
        <p:spPr bwMode="auto">
          <a:xfrm>
            <a:off x="457200" y="260350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Three conditions are necessary to use a </a:t>
            </a:r>
            <a:r>
              <a:rPr lang="en-US" altLang="en-US" i="1"/>
              <a:t>t</a:t>
            </a:r>
            <a:r>
              <a:rPr lang="en-US" altLang="en-US" i="1">
                <a:latin typeface="Times New Roman" panose="02020603050405020304" pitchFamily="18" charset="0"/>
              </a:rPr>
              <a:t>-</a:t>
            </a:r>
            <a:r>
              <a:rPr lang="en-US" altLang="en-US"/>
              <a:t>test for small independent samples.</a:t>
            </a:r>
            <a:endParaRPr lang="en-US" altLang="en-US" baseline="-25000"/>
          </a:p>
        </p:txBody>
      </p:sp>
    </p:spTree>
    <p:extLst>
      <p:ext uri="{BB962C8B-B14F-4D97-AF65-F5344CB8AC3E}">
        <p14:creationId xmlns:p14="http://schemas.microsoft.com/office/powerpoint/2010/main" val="3141438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6710"/>
                                        </p:tgtEl>
                                        <p:attrNameLst>
                                          <p:attrName>style.visibility</p:attrName>
                                        </p:attrNameLst>
                                      </p:cBhvr>
                                      <p:to>
                                        <p:strVal val="visible"/>
                                      </p:to>
                                    </p:set>
                                    <p:animEffect transition="in" filter="wipe(left)">
                                      <p:cBhvr>
                                        <p:cTn id="7" dur="1000"/>
                                        <p:tgtEl>
                                          <p:spTgt spid="10967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96708">
                                            <p:bg/>
                                          </p:spTgt>
                                        </p:tgtEl>
                                        <p:attrNameLst>
                                          <p:attrName>style.visibility</p:attrName>
                                        </p:attrNameLst>
                                      </p:cBhvr>
                                      <p:to>
                                        <p:strVal val="visible"/>
                                      </p:to>
                                    </p:set>
                                  </p:childTnLst>
                                </p:cTn>
                              </p:par>
                            </p:childTnLst>
                          </p:cTn>
                        </p:par>
                        <p:par>
                          <p:cTn id="12" fill="hold" nodeType="afterGroup">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1096708">
                                            <p:txEl>
                                              <p:pRg st="0" end="0"/>
                                            </p:txEl>
                                          </p:spTgt>
                                        </p:tgtEl>
                                        <p:attrNameLst>
                                          <p:attrName>style.visibility</p:attrName>
                                        </p:attrNameLst>
                                      </p:cBhvr>
                                      <p:to>
                                        <p:strVal val="visible"/>
                                      </p:to>
                                    </p:set>
                                    <p:animEffect transition="in" filter="wipe(left)">
                                      <p:cBhvr>
                                        <p:cTn id="15" dur="1000"/>
                                        <p:tgtEl>
                                          <p:spTgt spid="109670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96708">
                                            <p:txEl>
                                              <p:pRg st="1" end="1"/>
                                            </p:txEl>
                                          </p:spTgt>
                                        </p:tgtEl>
                                        <p:attrNameLst>
                                          <p:attrName>style.visibility</p:attrName>
                                        </p:attrNameLst>
                                      </p:cBhvr>
                                      <p:to>
                                        <p:strVal val="visible"/>
                                      </p:to>
                                    </p:set>
                                    <p:animEffect transition="in" filter="wipe(left)">
                                      <p:cBhvr>
                                        <p:cTn id="20" dur="1000"/>
                                        <p:tgtEl>
                                          <p:spTgt spid="1096708">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6708">
                                            <p:txEl>
                                              <p:pRg st="2" end="2"/>
                                            </p:txEl>
                                          </p:spTgt>
                                        </p:tgtEl>
                                        <p:attrNameLst>
                                          <p:attrName>style.visibility</p:attrName>
                                        </p:attrNameLst>
                                      </p:cBhvr>
                                      <p:to>
                                        <p:strVal val="visible"/>
                                      </p:to>
                                    </p:set>
                                    <p:animEffect transition="in" filter="wipe(left)">
                                      <p:cBhvr>
                                        <p:cTn id="25" dur="1000"/>
                                        <p:tgtEl>
                                          <p:spTgt spid="10967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8" grpId="0" build="p" animBg="1"/>
      <p:bldP spid="1096710" grpId="0"/>
    </p:bldLst>
  </p:timing>
</p:sld>
</file>

<file path=ppt/slides/slide3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4418"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a:t>
            </a:r>
          </a:p>
        </p:txBody>
      </p:sp>
      <p:sp>
        <p:nvSpPr>
          <p:cNvPr id="1084419" name="Rectangle 3"/>
          <p:cNvSpPr>
            <a:spLocks noChangeArrowheads="1"/>
          </p:cNvSpPr>
          <p:nvPr/>
        </p:nvSpPr>
        <p:spPr bwMode="auto">
          <a:xfrm>
            <a:off x="341313" y="1314450"/>
            <a:ext cx="8478837" cy="5087938"/>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b="1"/>
              <a:t>Two</a:t>
            </a:r>
            <a:r>
              <a:rPr lang="en-US" altLang="en-US" b="1">
                <a:latin typeface="Times New Roman" panose="02020603050405020304" pitchFamily="18" charset="0"/>
              </a:rPr>
              <a:t>-</a:t>
            </a:r>
            <a:r>
              <a:rPr lang="en-US" altLang="en-US" b="1"/>
              <a:t>Sample </a:t>
            </a:r>
            <a:r>
              <a:rPr lang="en-US" altLang="en-US" b="1" i="1"/>
              <a:t>t</a:t>
            </a:r>
            <a:r>
              <a:rPr lang="en-US" altLang="en-US" b="1">
                <a:latin typeface="Times New Roman" panose="02020603050405020304" pitchFamily="18" charset="0"/>
              </a:rPr>
              <a:t>-</a:t>
            </a:r>
            <a:r>
              <a:rPr lang="en-US" altLang="en-US" b="1"/>
              <a:t>Test for the Difference Between Means</a:t>
            </a:r>
          </a:p>
          <a:p>
            <a:pPr>
              <a:buClr>
                <a:schemeClr val="tx1"/>
              </a:buClr>
              <a:buFontTx/>
              <a:buNone/>
            </a:pPr>
            <a:endParaRPr lang="en-US" altLang="en-US" sz="100" b="1"/>
          </a:p>
          <a:p>
            <a:pPr>
              <a:buClr>
                <a:schemeClr val="tx1"/>
              </a:buClr>
              <a:buFontTx/>
              <a:buNone/>
            </a:pPr>
            <a:r>
              <a:rPr lang="en-US" altLang="en-US" sz="2200"/>
              <a:t>A </a:t>
            </a:r>
            <a:r>
              <a:rPr lang="en-US" altLang="en-US" sz="2200" b="1">
                <a:solidFill>
                  <a:schemeClr val="folHlink"/>
                </a:solidFill>
              </a:rPr>
              <a:t>two</a:t>
            </a:r>
            <a:r>
              <a:rPr lang="en-US" altLang="en-US" sz="2200" b="1">
                <a:solidFill>
                  <a:schemeClr val="folHlink"/>
                </a:solidFill>
                <a:latin typeface="Times New Roman" panose="02020603050405020304" pitchFamily="18" charset="0"/>
              </a:rPr>
              <a:t>-</a:t>
            </a:r>
            <a:r>
              <a:rPr lang="en-US" altLang="en-US" sz="2200" b="1">
                <a:solidFill>
                  <a:schemeClr val="folHlink"/>
                </a:solidFill>
              </a:rPr>
              <a:t>sample </a:t>
            </a:r>
            <a:r>
              <a:rPr lang="en-US" altLang="en-US" sz="2200" b="1" i="1">
                <a:solidFill>
                  <a:schemeClr val="folHlink"/>
                </a:solidFill>
              </a:rPr>
              <a:t>t</a:t>
            </a:r>
            <a:r>
              <a:rPr lang="en-US" altLang="en-US" sz="2200" b="1">
                <a:solidFill>
                  <a:schemeClr val="folHlink"/>
                </a:solidFill>
                <a:latin typeface="Times New Roman" panose="02020603050405020304" pitchFamily="18" charset="0"/>
              </a:rPr>
              <a:t>-</a:t>
            </a:r>
            <a:r>
              <a:rPr lang="en-US" altLang="en-US" sz="2200" b="1">
                <a:solidFill>
                  <a:schemeClr val="folHlink"/>
                </a:solidFill>
              </a:rPr>
              <a:t>test</a:t>
            </a:r>
            <a:r>
              <a:rPr lang="en-US" altLang="en-US" sz="2200"/>
              <a:t> is used to test the difference between two population means </a:t>
            </a:r>
            <a:r>
              <a:rPr lang="el-GR" altLang="en-US" sz="2200" i="1"/>
              <a:t>μ</a:t>
            </a:r>
            <a:r>
              <a:rPr lang="en-US" altLang="en-US" sz="2200" baseline="-25000"/>
              <a:t>1</a:t>
            </a:r>
            <a:r>
              <a:rPr lang="en-US" altLang="en-US" sz="2200"/>
              <a:t> and </a:t>
            </a:r>
            <a:r>
              <a:rPr lang="el-GR" altLang="en-US" sz="2200" i="1"/>
              <a:t>μ</a:t>
            </a:r>
            <a:r>
              <a:rPr lang="en-US" altLang="en-US" sz="2200" baseline="-25000"/>
              <a:t>2</a:t>
            </a:r>
            <a:r>
              <a:rPr lang="en-US" altLang="en-US" sz="2200"/>
              <a:t> when a sample is randomly selected from each population.  Performing this test requires each population to be normally distributed, and the samples should be independent.  The standardized test statistic is</a:t>
            </a:r>
          </a:p>
          <a:p>
            <a:pPr>
              <a:buClr>
                <a:schemeClr val="tx1"/>
              </a:buClr>
              <a:buFontTx/>
              <a:buNone/>
            </a:pPr>
            <a:endParaRPr lang="en-US" altLang="en-US" sz="2200"/>
          </a:p>
          <a:p>
            <a:pPr>
              <a:buClr>
                <a:schemeClr val="tx1"/>
              </a:buClr>
              <a:buFontTx/>
              <a:buNone/>
            </a:pPr>
            <a:endParaRPr lang="en-US" altLang="en-US" sz="2200"/>
          </a:p>
          <a:p>
            <a:pPr>
              <a:buClr>
                <a:schemeClr val="tx1"/>
              </a:buClr>
              <a:buFontTx/>
              <a:buNone/>
            </a:pPr>
            <a:r>
              <a:rPr lang="en-US" altLang="en-US" sz="2200"/>
              <a:t>If the population variances are equal, then information from the two samples is combined to calculate a </a:t>
            </a:r>
            <a:r>
              <a:rPr lang="en-US" altLang="en-US" sz="2200" b="1">
                <a:solidFill>
                  <a:schemeClr val="folHlink"/>
                </a:solidFill>
              </a:rPr>
              <a:t>pooled estimate of the standard deviation</a:t>
            </a:r>
            <a:r>
              <a:rPr lang="en-US" altLang="en-US" b="1">
                <a:solidFill>
                  <a:schemeClr val="folHlink"/>
                </a:solidFill>
              </a:rPr>
              <a:t> </a:t>
            </a:r>
            <a:endParaRPr lang="el-GR" altLang="en-US" b="1">
              <a:solidFill>
                <a:schemeClr val="folHlink"/>
              </a:solidFill>
            </a:endParaRPr>
          </a:p>
        </p:txBody>
      </p:sp>
      <p:graphicFrame>
        <p:nvGraphicFramePr>
          <p:cNvPr id="1084420" name="Object 4"/>
          <p:cNvGraphicFramePr>
            <a:graphicFrameLocks noChangeAspect="1"/>
          </p:cNvGraphicFramePr>
          <p:nvPr/>
        </p:nvGraphicFramePr>
        <p:xfrm>
          <a:off x="1219200" y="3611563"/>
          <a:ext cx="2895600" cy="731837"/>
        </p:xfrm>
        <a:graphic>
          <a:graphicData uri="http://schemas.openxmlformats.org/presentationml/2006/ole">
            <mc:AlternateContent xmlns:mc="http://schemas.openxmlformats.org/markup-compatibility/2006">
              <mc:Choice xmlns:v="urn:schemas-microsoft-com:vml" Requires="v">
                <p:oleObj spid="_x0000_s19458" name="Equation" r:id="rId3" imgW="3314520" imgH="838080" progId="Equation.DSMT4">
                  <p:embed/>
                </p:oleObj>
              </mc:Choice>
              <mc:Fallback>
                <p:oleObj name="Equation" r:id="rId3" imgW="3314520" imgH="838080" progId="Equation.DSMT4">
                  <p:embed/>
                  <p:pic>
                    <p:nvPicPr>
                      <p:cNvPr id="10844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611563"/>
                        <a:ext cx="2895600"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4423" name="Object 7"/>
          <p:cNvGraphicFramePr>
            <a:graphicFrameLocks noChangeAspect="1"/>
          </p:cNvGraphicFramePr>
          <p:nvPr/>
        </p:nvGraphicFramePr>
        <p:xfrm>
          <a:off x="3451225" y="5072063"/>
          <a:ext cx="254000" cy="292100"/>
        </p:xfrm>
        <a:graphic>
          <a:graphicData uri="http://schemas.openxmlformats.org/presentationml/2006/ole">
            <mc:AlternateContent xmlns:mc="http://schemas.openxmlformats.org/markup-compatibility/2006">
              <mc:Choice xmlns:v="urn:schemas-microsoft-com:vml" Requires="v">
                <p:oleObj spid="_x0000_s19459" name="Equation" r:id="rId5" imgW="253800" imgH="291960" progId="Equation.DSMT4">
                  <p:embed/>
                </p:oleObj>
              </mc:Choice>
              <mc:Fallback>
                <p:oleObj name="Equation" r:id="rId5" imgW="253800" imgH="291960" progId="Equation.DSMT4">
                  <p:embed/>
                  <p:pic>
                    <p:nvPicPr>
                      <p:cNvPr id="108442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1225" y="5072063"/>
                        <a:ext cx="254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4425" name="Object 9"/>
          <p:cNvGraphicFramePr>
            <a:graphicFrameLocks noChangeAspect="1"/>
          </p:cNvGraphicFramePr>
          <p:nvPr/>
        </p:nvGraphicFramePr>
        <p:xfrm>
          <a:off x="1219200" y="5554663"/>
          <a:ext cx="2847975" cy="730250"/>
        </p:xfrm>
        <a:graphic>
          <a:graphicData uri="http://schemas.openxmlformats.org/presentationml/2006/ole">
            <mc:AlternateContent xmlns:mc="http://schemas.openxmlformats.org/markup-compatibility/2006">
              <mc:Choice xmlns:v="urn:schemas-microsoft-com:vml" Requires="v">
                <p:oleObj spid="_x0000_s19460" name="Equation" r:id="rId7" imgW="3555720" imgH="914400" progId="Equation.DSMT4">
                  <p:embed/>
                </p:oleObj>
              </mc:Choice>
              <mc:Fallback>
                <p:oleObj name="Equation" r:id="rId7" imgW="3555720" imgH="914400" progId="Equation.DSMT4">
                  <p:embed/>
                  <p:pic>
                    <p:nvPicPr>
                      <p:cNvPr id="108442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554663"/>
                        <a:ext cx="28479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4426" name="Text Box 10"/>
          <p:cNvSpPr txBox="1">
            <a:spLocks noChangeArrowheads="1"/>
          </p:cNvSpPr>
          <p:nvPr/>
        </p:nvSpPr>
        <p:spPr bwMode="auto">
          <a:xfrm>
            <a:off x="7115175" y="6003925"/>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Tree>
    <p:extLst>
      <p:ext uri="{BB962C8B-B14F-4D97-AF65-F5344CB8AC3E}">
        <p14:creationId xmlns:p14="http://schemas.microsoft.com/office/powerpoint/2010/main" val="30140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4419">
                                            <p:txEl>
                                              <p:pRg st="0" end="0"/>
                                            </p:txEl>
                                          </p:spTgt>
                                        </p:tgtEl>
                                        <p:attrNameLst>
                                          <p:attrName>style.visibility</p:attrName>
                                        </p:attrNameLst>
                                      </p:cBhvr>
                                      <p:to>
                                        <p:strVal val="visible"/>
                                      </p:to>
                                    </p:set>
                                    <p:animEffect transition="in" filter="wipe(left)">
                                      <p:cBhvr>
                                        <p:cTn id="7" dur="1000"/>
                                        <p:tgtEl>
                                          <p:spTgt spid="1084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4419">
                                            <p:txEl>
                                              <p:pRg st="2" end="2"/>
                                            </p:txEl>
                                          </p:spTgt>
                                        </p:tgtEl>
                                        <p:attrNameLst>
                                          <p:attrName>style.visibility</p:attrName>
                                        </p:attrNameLst>
                                      </p:cBhvr>
                                      <p:to>
                                        <p:strVal val="visible"/>
                                      </p:to>
                                    </p:set>
                                    <p:animEffect transition="in" filter="wipe(left)">
                                      <p:cBhvr>
                                        <p:cTn id="12" dur="1000"/>
                                        <p:tgtEl>
                                          <p:spTgt spid="10844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84420"/>
                                        </p:tgtEl>
                                        <p:attrNameLst>
                                          <p:attrName>style.visibility</p:attrName>
                                        </p:attrNameLst>
                                      </p:cBhvr>
                                      <p:to>
                                        <p:strVal val="visible"/>
                                      </p:to>
                                    </p:set>
                                    <p:animEffect transition="in" filter="wipe(left)">
                                      <p:cBhvr>
                                        <p:cTn id="17" dur="1000"/>
                                        <p:tgtEl>
                                          <p:spTgt spid="10844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4419">
                                            <p:txEl>
                                              <p:pRg st="5" end="5"/>
                                            </p:txEl>
                                          </p:spTgt>
                                        </p:tgtEl>
                                        <p:attrNameLst>
                                          <p:attrName>style.visibility</p:attrName>
                                        </p:attrNameLst>
                                      </p:cBhvr>
                                      <p:to>
                                        <p:strVal val="visible"/>
                                      </p:to>
                                    </p:set>
                                    <p:animEffect transition="in" filter="wipe(left)">
                                      <p:cBhvr>
                                        <p:cTn id="22" dur="1000"/>
                                        <p:tgtEl>
                                          <p:spTgt spid="1084419">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1084423"/>
                                        </p:tgtEl>
                                        <p:attrNameLst>
                                          <p:attrName>style.visibility</p:attrName>
                                        </p:attrNameLst>
                                      </p:cBhvr>
                                      <p:to>
                                        <p:strVal val="visible"/>
                                      </p:to>
                                    </p:set>
                                    <p:animEffect transition="in" filter="wipe(left)">
                                      <p:cBhvr>
                                        <p:cTn id="25" dur="1000"/>
                                        <p:tgtEl>
                                          <p:spTgt spid="10844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84425"/>
                                        </p:tgtEl>
                                        <p:attrNameLst>
                                          <p:attrName>style.visibility</p:attrName>
                                        </p:attrNameLst>
                                      </p:cBhvr>
                                      <p:to>
                                        <p:strVal val="visible"/>
                                      </p:to>
                                    </p:set>
                                    <p:animEffect transition="in" filter="wipe(left)">
                                      <p:cBhvr>
                                        <p:cTn id="30" dur="1000"/>
                                        <p:tgtEl>
                                          <p:spTgt spid="1084425"/>
                                        </p:tgtEl>
                                      </p:cBhvr>
                                    </p:animEffect>
                                  </p:childTnLst>
                                </p:cTn>
                              </p:par>
                            </p:childTnLst>
                          </p:cTn>
                        </p:par>
                        <p:par>
                          <p:cTn id="31" fill="hold" nodeType="afterGroup">
                            <p:stCondLst>
                              <p:cond delay="1000"/>
                            </p:stCondLst>
                            <p:childTnLst>
                              <p:par>
                                <p:cTn id="32" presetID="22" presetClass="entr" presetSubtype="8" fill="hold" grpId="0" nodeType="afterEffect">
                                  <p:stCondLst>
                                    <p:cond delay="500"/>
                                  </p:stCondLst>
                                  <p:childTnLst>
                                    <p:set>
                                      <p:cBhvr>
                                        <p:cTn id="33" dur="1" fill="hold">
                                          <p:stCondLst>
                                            <p:cond delay="0"/>
                                          </p:stCondLst>
                                        </p:cTn>
                                        <p:tgtEl>
                                          <p:spTgt spid="1084426"/>
                                        </p:tgtEl>
                                        <p:attrNameLst>
                                          <p:attrName>style.visibility</p:attrName>
                                        </p:attrNameLst>
                                      </p:cBhvr>
                                      <p:to>
                                        <p:strVal val="visible"/>
                                      </p:to>
                                    </p:set>
                                    <p:animEffect transition="in" filter="wipe(left)">
                                      <p:cBhvr>
                                        <p:cTn id="34" dur="1000"/>
                                        <p:tgtEl>
                                          <p:spTgt spid="1084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419" grpId="0" build="p"/>
      <p:bldP spid="1084426"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8754"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a:t>
            </a:r>
          </a:p>
        </p:txBody>
      </p:sp>
      <p:sp>
        <p:nvSpPr>
          <p:cNvPr id="1098755" name="Rectangle 3"/>
          <p:cNvSpPr>
            <a:spLocks noChangeArrowheads="1"/>
          </p:cNvSpPr>
          <p:nvPr/>
        </p:nvSpPr>
        <p:spPr bwMode="auto">
          <a:xfrm>
            <a:off x="341313" y="1314450"/>
            <a:ext cx="8574087" cy="4933950"/>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b="1"/>
              <a:t>Two</a:t>
            </a:r>
            <a:r>
              <a:rPr lang="en-US" altLang="en-US" b="1">
                <a:latin typeface="Times New Roman" panose="02020603050405020304" pitchFamily="18" charset="0"/>
              </a:rPr>
              <a:t>-</a:t>
            </a:r>
            <a:r>
              <a:rPr lang="en-US" altLang="en-US" b="1"/>
              <a:t>Sample </a:t>
            </a:r>
            <a:r>
              <a:rPr lang="en-US" altLang="en-US" b="1" i="1"/>
              <a:t>t</a:t>
            </a:r>
            <a:r>
              <a:rPr lang="en-US" altLang="en-US" b="1">
                <a:latin typeface="Times New Roman" panose="02020603050405020304" pitchFamily="18" charset="0"/>
              </a:rPr>
              <a:t>-</a:t>
            </a:r>
            <a:r>
              <a:rPr lang="en-US" altLang="en-US" b="1"/>
              <a:t>Test (Continued)</a:t>
            </a:r>
          </a:p>
          <a:p>
            <a:pPr>
              <a:buClr>
                <a:schemeClr val="tx1"/>
              </a:buClr>
              <a:buFontTx/>
              <a:buNone/>
            </a:pPr>
            <a:endParaRPr lang="en-US" altLang="en-US" sz="100" b="1"/>
          </a:p>
          <a:p>
            <a:pPr>
              <a:buClr>
                <a:schemeClr val="tx1"/>
              </a:buClr>
              <a:buFontTx/>
              <a:buNone/>
            </a:pPr>
            <a:r>
              <a:rPr lang="en-US" altLang="en-US" sz="2200"/>
              <a:t>The standard error for the sampling distribution of              is</a:t>
            </a:r>
          </a:p>
          <a:p>
            <a:pPr>
              <a:buClr>
                <a:schemeClr val="tx1"/>
              </a:buClr>
              <a:buFontTx/>
              <a:buNone/>
            </a:pPr>
            <a:endParaRPr lang="en-US" altLang="en-US" sz="2200"/>
          </a:p>
          <a:p>
            <a:pPr>
              <a:buClr>
                <a:schemeClr val="tx1"/>
              </a:buClr>
              <a:buFontTx/>
              <a:buNone/>
            </a:pPr>
            <a:endParaRPr lang="en-US" altLang="en-US" sz="2200"/>
          </a:p>
          <a:p>
            <a:pPr>
              <a:buClr>
                <a:schemeClr val="tx1"/>
              </a:buClr>
              <a:buFontTx/>
              <a:buNone/>
            </a:pPr>
            <a:r>
              <a:rPr lang="en-US" altLang="en-US" sz="2200"/>
              <a:t>and d.f.= </a:t>
            </a:r>
            <a:r>
              <a:rPr lang="en-US" altLang="en-US" sz="2200" i="1"/>
              <a:t>n</a:t>
            </a:r>
            <a:r>
              <a:rPr lang="en-US" altLang="en-US" sz="2200" baseline="-25000"/>
              <a:t>1</a:t>
            </a:r>
            <a:r>
              <a:rPr lang="en-US" altLang="en-US" sz="2200"/>
              <a:t> + </a:t>
            </a:r>
            <a:r>
              <a:rPr lang="en-US" altLang="en-US" sz="2200" i="1"/>
              <a:t>n</a:t>
            </a:r>
            <a:r>
              <a:rPr lang="en-US" altLang="en-US" sz="2200" baseline="-25000"/>
              <a:t>2</a:t>
            </a:r>
            <a:r>
              <a:rPr lang="en-US" altLang="en-US" sz="2200"/>
              <a:t> – 2.</a:t>
            </a:r>
          </a:p>
          <a:p>
            <a:pPr>
              <a:buClr>
                <a:schemeClr val="tx1"/>
              </a:buClr>
              <a:buFontTx/>
              <a:buNone/>
            </a:pPr>
            <a:endParaRPr lang="en-US" altLang="en-US" sz="2200"/>
          </a:p>
          <a:p>
            <a:pPr>
              <a:buClr>
                <a:schemeClr val="tx1"/>
              </a:buClr>
              <a:buFontTx/>
              <a:buNone/>
            </a:pPr>
            <a:r>
              <a:rPr lang="en-US" altLang="en-US" sz="2200"/>
              <a:t>If the population variances are not equal, then the standard error is</a:t>
            </a:r>
          </a:p>
          <a:p>
            <a:pPr>
              <a:buClr>
                <a:schemeClr val="tx1"/>
              </a:buClr>
              <a:buFontTx/>
              <a:buNone/>
            </a:pPr>
            <a:endParaRPr lang="en-US" altLang="en-US" sz="2200"/>
          </a:p>
          <a:p>
            <a:pPr>
              <a:buClr>
                <a:schemeClr val="tx1"/>
              </a:buClr>
              <a:buFontTx/>
              <a:buNone/>
            </a:pPr>
            <a:endParaRPr lang="en-US" altLang="en-US" sz="2200"/>
          </a:p>
          <a:p>
            <a:pPr>
              <a:buClr>
                <a:schemeClr val="tx1"/>
              </a:buClr>
              <a:buFontTx/>
              <a:buNone/>
            </a:pPr>
            <a:endParaRPr lang="en-US" altLang="en-US" sz="2200"/>
          </a:p>
          <a:p>
            <a:pPr>
              <a:buClr>
                <a:schemeClr val="tx1"/>
              </a:buClr>
              <a:buFontTx/>
              <a:buNone/>
            </a:pPr>
            <a:r>
              <a:rPr lang="en-US" altLang="en-US" sz="2200"/>
              <a:t>and d.f = smaller of </a:t>
            </a:r>
            <a:r>
              <a:rPr lang="en-US" altLang="en-US" sz="2200" i="1"/>
              <a:t>n</a:t>
            </a:r>
            <a:r>
              <a:rPr lang="en-US" altLang="en-US" sz="2200" baseline="-25000"/>
              <a:t>1</a:t>
            </a:r>
            <a:r>
              <a:rPr lang="en-US" altLang="en-US" sz="2200"/>
              <a:t> – 1 or </a:t>
            </a:r>
            <a:r>
              <a:rPr lang="en-US" altLang="en-US" sz="2200" i="1"/>
              <a:t>n</a:t>
            </a:r>
            <a:r>
              <a:rPr lang="en-US" altLang="en-US" sz="2200" baseline="-25000"/>
              <a:t>2</a:t>
            </a:r>
            <a:r>
              <a:rPr lang="en-US" altLang="en-US" sz="2200"/>
              <a:t> – 1.</a:t>
            </a:r>
          </a:p>
        </p:txBody>
      </p:sp>
      <p:graphicFrame>
        <p:nvGraphicFramePr>
          <p:cNvPr id="1098756" name="Object 4"/>
          <p:cNvGraphicFramePr>
            <a:graphicFrameLocks noChangeAspect="1"/>
          </p:cNvGraphicFramePr>
          <p:nvPr/>
        </p:nvGraphicFramePr>
        <p:xfrm>
          <a:off x="1290638" y="2257425"/>
          <a:ext cx="2241550" cy="709613"/>
        </p:xfrm>
        <a:graphic>
          <a:graphicData uri="http://schemas.openxmlformats.org/presentationml/2006/ole">
            <mc:AlternateContent xmlns:mc="http://schemas.openxmlformats.org/markup-compatibility/2006">
              <mc:Choice xmlns:v="urn:schemas-microsoft-com:vml" Requires="v">
                <p:oleObj spid="_x0000_s20482" name="Equation" r:id="rId3" imgW="2565360" imgH="812520" progId="Equation.DSMT4">
                  <p:embed/>
                </p:oleObj>
              </mc:Choice>
              <mc:Fallback>
                <p:oleObj name="Equation" r:id="rId3" imgW="2565360" imgH="812520" progId="Equation.DSMT4">
                  <p:embed/>
                  <p:pic>
                    <p:nvPicPr>
                      <p:cNvPr id="10987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638" y="2257425"/>
                        <a:ext cx="22415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8760" name="Object 8"/>
          <p:cNvGraphicFramePr>
            <a:graphicFrameLocks noGrp="1" noChangeAspect="1"/>
          </p:cNvGraphicFramePr>
          <p:nvPr>
            <p:ph idx="1"/>
          </p:nvPr>
        </p:nvGraphicFramePr>
        <p:xfrm>
          <a:off x="7119938" y="1824038"/>
          <a:ext cx="904875" cy="366712"/>
        </p:xfrm>
        <a:graphic>
          <a:graphicData uri="http://schemas.openxmlformats.org/presentationml/2006/ole">
            <mc:AlternateContent xmlns:mc="http://schemas.openxmlformats.org/markup-compatibility/2006">
              <mc:Choice xmlns:v="urn:schemas-microsoft-com:vml" Requires="v">
                <p:oleObj spid="_x0000_s20483" name="Equation" r:id="rId5" imgW="939600" imgH="380880" progId="Equation.DSMT4">
                  <p:embed/>
                </p:oleObj>
              </mc:Choice>
              <mc:Fallback>
                <p:oleObj name="Equation" r:id="rId5" imgW="939600" imgH="380880" progId="Equation.DSMT4">
                  <p:embed/>
                  <p:pic>
                    <p:nvPicPr>
                      <p:cNvPr id="109876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9938" y="1824038"/>
                        <a:ext cx="9048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8762" name="Text Box 10"/>
          <p:cNvSpPr txBox="1">
            <a:spLocks noChangeArrowheads="1"/>
          </p:cNvSpPr>
          <p:nvPr/>
        </p:nvSpPr>
        <p:spPr bwMode="auto">
          <a:xfrm>
            <a:off x="4038600" y="2438400"/>
            <a:ext cx="2438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solidFill>
                  <a:srgbClr val="E11521"/>
                </a:solidFill>
              </a:rPr>
              <a:t>Variances equal</a:t>
            </a:r>
          </a:p>
        </p:txBody>
      </p:sp>
      <p:graphicFrame>
        <p:nvGraphicFramePr>
          <p:cNvPr id="1098764" name="Object 12"/>
          <p:cNvGraphicFramePr>
            <a:graphicFrameLocks noChangeAspect="1"/>
          </p:cNvGraphicFramePr>
          <p:nvPr/>
        </p:nvGraphicFramePr>
        <p:xfrm>
          <a:off x="1290638" y="4557713"/>
          <a:ext cx="1941512" cy="776287"/>
        </p:xfrm>
        <a:graphic>
          <a:graphicData uri="http://schemas.openxmlformats.org/presentationml/2006/ole">
            <mc:AlternateContent xmlns:mc="http://schemas.openxmlformats.org/markup-compatibility/2006">
              <mc:Choice xmlns:v="urn:schemas-microsoft-com:vml" Requires="v">
                <p:oleObj spid="_x0000_s20484" name="Equation" r:id="rId7" imgW="2222280" imgH="888840" progId="Equation.DSMT4">
                  <p:embed/>
                </p:oleObj>
              </mc:Choice>
              <mc:Fallback>
                <p:oleObj name="Equation" r:id="rId7" imgW="2222280" imgH="888840" progId="Equation.DSMT4">
                  <p:embed/>
                  <p:pic>
                    <p:nvPicPr>
                      <p:cNvPr id="109876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0638" y="4557713"/>
                        <a:ext cx="1941512"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8765" name="Text Box 13"/>
          <p:cNvSpPr txBox="1">
            <a:spLocks noChangeArrowheads="1"/>
          </p:cNvSpPr>
          <p:nvPr/>
        </p:nvSpPr>
        <p:spPr bwMode="auto">
          <a:xfrm>
            <a:off x="4038600" y="4800600"/>
            <a:ext cx="3657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solidFill>
                  <a:srgbClr val="E11521"/>
                </a:solidFill>
              </a:rPr>
              <a:t>Variances not equal</a:t>
            </a:r>
          </a:p>
        </p:txBody>
      </p:sp>
    </p:spTree>
    <p:extLst>
      <p:ext uri="{BB962C8B-B14F-4D97-AF65-F5344CB8AC3E}">
        <p14:creationId xmlns:p14="http://schemas.microsoft.com/office/powerpoint/2010/main" val="887763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animEffect transition="in" filter="wipe(left)">
                                      <p:cBhvr>
                                        <p:cTn id="7" dur="1000"/>
                                        <p:tgtEl>
                                          <p:spTgt spid="1098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8755">
                                            <p:txEl>
                                              <p:pRg st="2" end="2"/>
                                            </p:txEl>
                                          </p:spTgt>
                                        </p:tgtEl>
                                        <p:attrNameLst>
                                          <p:attrName>style.visibility</p:attrName>
                                        </p:attrNameLst>
                                      </p:cBhvr>
                                      <p:to>
                                        <p:strVal val="visible"/>
                                      </p:to>
                                    </p:set>
                                    <p:animEffect transition="in" filter="wipe(left)">
                                      <p:cBhvr>
                                        <p:cTn id="12" dur="1000"/>
                                        <p:tgtEl>
                                          <p:spTgt spid="1098755">
                                            <p:txEl>
                                              <p:pRg st="2" end="2"/>
                                            </p:txEl>
                                          </p:spTgt>
                                        </p:tgtEl>
                                      </p:cBhvr>
                                    </p:animEffect>
                                  </p:childTnLst>
                                </p:cTn>
                              </p:par>
                              <p:par>
                                <p:cTn id="13" presetID="22" presetClass="entr" presetSubtype="8" fill="hold" nodeType="withEffect">
                                  <p:stCondLst>
                                    <p:cond delay="500"/>
                                  </p:stCondLst>
                                  <p:childTnLst>
                                    <p:set>
                                      <p:cBhvr>
                                        <p:cTn id="14" dur="1" fill="hold">
                                          <p:stCondLst>
                                            <p:cond delay="0"/>
                                          </p:stCondLst>
                                        </p:cTn>
                                        <p:tgtEl>
                                          <p:spTgt spid="1098760"/>
                                        </p:tgtEl>
                                        <p:attrNameLst>
                                          <p:attrName>style.visibility</p:attrName>
                                        </p:attrNameLst>
                                      </p:cBhvr>
                                      <p:to>
                                        <p:strVal val="visible"/>
                                      </p:to>
                                    </p:set>
                                    <p:animEffect transition="in" filter="wipe(left)">
                                      <p:cBhvr>
                                        <p:cTn id="15" dur="1000"/>
                                        <p:tgtEl>
                                          <p:spTgt spid="109876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98756"/>
                                        </p:tgtEl>
                                        <p:attrNameLst>
                                          <p:attrName>style.visibility</p:attrName>
                                        </p:attrNameLst>
                                      </p:cBhvr>
                                      <p:to>
                                        <p:strVal val="visible"/>
                                      </p:to>
                                    </p:set>
                                    <p:animEffect transition="in" filter="wipe(left)">
                                      <p:cBhvr>
                                        <p:cTn id="19" dur="1000"/>
                                        <p:tgtEl>
                                          <p:spTgt spid="1098756"/>
                                        </p:tgtEl>
                                      </p:cBhvr>
                                    </p:animEffect>
                                  </p:childTnLst>
                                </p:cTn>
                              </p:par>
                            </p:childTnLst>
                          </p:cTn>
                        </p:par>
                        <p:par>
                          <p:cTn id="20" fill="hold" nodeType="afterGroup">
                            <p:stCondLst>
                              <p:cond delay="2500"/>
                            </p:stCondLst>
                            <p:childTnLst>
                              <p:par>
                                <p:cTn id="21" presetID="1" presetClass="entr" presetSubtype="0" fill="hold" grpId="0" nodeType="afterEffect">
                                  <p:stCondLst>
                                    <p:cond delay="500"/>
                                  </p:stCondLst>
                                  <p:childTnLst>
                                    <p:set>
                                      <p:cBhvr>
                                        <p:cTn id="22" dur="1" fill="hold">
                                          <p:stCondLst>
                                            <p:cond delay="0"/>
                                          </p:stCondLst>
                                        </p:cTn>
                                        <p:tgtEl>
                                          <p:spTgt spid="1098762"/>
                                        </p:tgtEl>
                                        <p:attrNameLst>
                                          <p:attrName>style.visibility</p:attrName>
                                        </p:attrNameLst>
                                      </p:cBhvr>
                                      <p:to>
                                        <p:strVal val="visible"/>
                                      </p:to>
                                    </p:set>
                                  </p:childTnLst>
                                </p:cTn>
                              </p:par>
                            </p:childTnLst>
                          </p:cTn>
                        </p:par>
                        <p:par>
                          <p:cTn id="23" fill="hold" nodeType="afterGroup">
                            <p:stCondLst>
                              <p:cond delay="3000"/>
                            </p:stCondLst>
                            <p:childTnLst>
                              <p:par>
                                <p:cTn id="24" presetID="22" presetClass="entr" presetSubtype="8" fill="hold" grpId="0" nodeType="afterEffect">
                                  <p:stCondLst>
                                    <p:cond delay="500"/>
                                  </p:stCondLst>
                                  <p:childTnLst>
                                    <p:set>
                                      <p:cBhvr>
                                        <p:cTn id="25" dur="1" fill="hold">
                                          <p:stCondLst>
                                            <p:cond delay="0"/>
                                          </p:stCondLst>
                                        </p:cTn>
                                        <p:tgtEl>
                                          <p:spTgt spid="1098755">
                                            <p:txEl>
                                              <p:pRg st="5" end="5"/>
                                            </p:txEl>
                                          </p:spTgt>
                                        </p:tgtEl>
                                        <p:attrNameLst>
                                          <p:attrName>style.visibility</p:attrName>
                                        </p:attrNameLst>
                                      </p:cBhvr>
                                      <p:to>
                                        <p:strVal val="visible"/>
                                      </p:to>
                                    </p:set>
                                    <p:animEffect transition="in" filter="wipe(left)">
                                      <p:cBhvr>
                                        <p:cTn id="26" dur="1000"/>
                                        <p:tgtEl>
                                          <p:spTgt spid="1098755">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98755">
                                            <p:txEl>
                                              <p:pRg st="7" end="7"/>
                                            </p:txEl>
                                          </p:spTgt>
                                        </p:tgtEl>
                                        <p:attrNameLst>
                                          <p:attrName>style.visibility</p:attrName>
                                        </p:attrNameLst>
                                      </p:cBhvr>
                                      <p:to>
                                        <p:strVal val="visible"/>
                                      </p:to>
                                    </p:set>
                                    <p:animEffect transition="in" filter="wipe(left)">
                                      <p:cBhvr>
                                        <p:cTn id="31" dur="1000"/>
                                        <p:tgtEl>
                                          <p:spTgt spid="1098755">
                                            <p:txEl>
                                              <p:pRg st="7" end="7"/>
                                            </p:txEl>
                                          </p:spTgt>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1098764"/>
                                        </p:tgtEl>
                                        <p:attrNameLst>
                                          <p:attrName>style.visibility</p:attrName>
                                        </p:attrNameLst>
                                      </p:cBhvr>
                                      <p:to>
                                        <p:strVal val="visible"/>
                                      </p:to>
                                    </p:set>
                                    <p:animEffect transition="in" filter="wipe(left)">
                                      <p:cBhvr>
                                        <p:cTn id="35" dur="1000"/>
                                        <p:tgtEl>
                                          <p:spTgt spid="1098764"/>
                                        </p:tgtEl>
                                      </p:cBhvr>
                                    </p:animEffect>
                                  </p:childTnLst>
                                </p:cTn>
                              </p:par>
                            </p:childTnLst>
                          </p:cTn>
                        </p:par>
                        <p:par>
                          <p:cTn id="36" fill="hold" nodeType="afterGroup">
                            <p:stCondLst>
                              <p:cond delay="2000"/>
                            </p:stCondLst>
                            <p:childTnLst>
                              <p:par>
                                <p:cTn id="37" presetID="1" presetClass="entr" presetSubtype="0" fill="hold" grpId="0" nodeType="afterEffect">
                                  <p:stCondLst>
                                    <p:cond delay="500"/>
                                  </p:stCondLst>
                                  <p:childTnLst>
                                    <p:set>
                                      <p:cBhvr>
                                        <p:cTn id="38" dur="1" fill="hold">
                                          <p:stCondLst>
                                            <p:cond delay="0"/>
                                          </p:stCondLst>
                                        </p:cTn>
                                        <p:tgtEl>
                                          <p:spTgt spid="1098765"/>
                                        </p:tgtEl>
                                        <p:attrNameLst>
                                          <p:attrName>style.visibility</p:attrName>
                                        </p:attrNameLst>
                                      </p:cBhvr>
                                      <p:to>
                                        <p:strVal val="visible"/>
                                      </p:to>
                                    </p:set>
                                  </p:childTnLst>
                                </p:cTn>
                              </p:par>
                            </p:childTnLst>
                          </p:cTn>
                        </p:par>
                        <p:par>
                          <p:cTn id="39" fill="hold" nodeType="afterGroup">
                            <p:stCondLst>
                              <p:cond delay="2500"/>
                            </p:stCondLst>
                            <p:childTnLst>
                              <p:par>
                                <p:cTn id="40" presetID="22" presetClass="entr" presetSubtype="8" fill="hold" grpId="0" nodeType="afterEffect">
                                  <p:stCondLst>
                                    <p:cond delay="500"/>
                                  </p:stCondLst>
                                  <p:childTnLst>
                                    <p:set>
                                      <p:cBhvr>
                                        <p:cTn id="41" dur="1" fill="hold">
                                          <p:stCondLst>
                                            <p:cond delay="0"/>
                                          </p:stCondLst>
                                        </p:cTn>
                                        <p:tgtEl>
                                          <p:spTgt spid="1098755">
                                            <p:txEl>
                                              <p:pRg st="11" end="11"/>
                                            </p:txEl>
                                          </p:spTgt>
                                        </p:tgtEl>
                                        <p:attrNameLst>
                                          <p:attrName>style.visibility</p:attrName>
                                        </p:attrNameLst>
                                      </p:cBhvr>
                                      <p:to>
                                        <p:strVal val="visible"/>
                                      </p:to>
                                    </p:set>
                                    <p:animEffect transition="in" filter="wipe(left)">
                                      <p:cBhvr>
                                        <p:cTn id="42" dur="1000"/>
                                        <p:tgtEl>
                                          <p:spTgt spid="109875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p:bldP spid="1098762" grpId="0"/>
      <p:bldP spid="1098765"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p:nvPr>
        </p:nvSpPr>
        <p:spPr/>
        <p:txBody>
          <a:bodyPr/>
          <a:lstStyle/>
          <a:p>
            <a:r>
              <a:rPr lang="en-US" altLang="en-US" sz="4200"/>
              <a:t>Normal or </a:t>
            </a:r>
            <a:r>
              <a:rPr lang="en-US" altLang="en-US" sz="4200" i="1"/>
              <a:t>t</a:t>
            </a:r>
            <a:r>
              <a:rPr lang="en-US" altLang="en-US" sz="4200">
                <a:latin typeface="Times New Roman" panose="02020603050405020304" pitchFamily="18" charset="0"/>
              </a:rPr>
              <a:t>-</a:t>
            </a:r>
            <a:r>
              <a:rPr lang="en-US" altLang="en-US" sz="4200"/>
              <a:t>Distribution?</a:t>
            </a:r>
          </a:p>
        </p:txBody>
      </p:sp>
      <p:sp>
        <p:nvSpPr>
          <p:cNvPr id="1082371" name="Text Box 3"/>
          <p:cNvSpPr txBox="1">
            <a:spLocks noChangeArrowheads="1"/>
          </p:cNvSpPr>
          <p:nvPr/>
        </p:nvSpPr>
        <p:spPr bwMode="auto">
          <a:xfrm>
            <a:off x="182563" y="1284288"/>
            <a:ext cx="3173412" cy="558800"/>
          </a:xfrm>
          <a:prstGeom prst="rect">
            <a:avLst/>
          </a:prstGeom>
          <a:solidFill>
            <a:srgbClr val="FFFFFF"/>
          </a:solidFill>
          <a:ln w="9525">
            <a:solidFill>
              <a:srgbClr val="000000"/>
            </a:solidFill>
            <a:miter lim="800000"/>
            <a:headEnd/>
            <a:tailEnd/>
          </a:ln>
        </p:spPr>
        <p:txBody>
          <a:bodyPr tIns="0" bIns="0">
            <a:spAutoFit/>
          </a:bodyPr>
          <a:lstStyle/>
          <a:p>
            <a:pPr algn="ctr"/>
            <a:r>
              <a:rPr lang="en-US" altLang="en-US" sz="1800"/>
              <a:t>Are both sample sizes           at least 30?</a:t>
            </a:r>
          </a:p>
        </p:txBody>
      </p:sp>
      <p:sp>
        <p:nvSpPr>
          <p:cNvPr id="1082372" name="Text Box 4"/>
          <p:cNvSpPr txBox="1">
            <a:spLocks noChangeArrowheads="1"/>
          </p:cNvSpPr>
          <p:nvPr/>
        </p:nvSpPr>
        <p:spPr bwMode="auto">
          <a:xfrm>
            <a:off x="182563" y="2546350"/>
            <a:ext cx="3173412" cy="558800"/>
          </a:xfrm>
          <a:prstGeom prst="rect">
            <a:avLst/>
          </a:prstGeom>
          <a:solidFill>
            <a:srgbClr val="FFFFFF"/>
          </a:solidFill>
          <a:ln w="9525">
            <a:solidFill>
              <a:srgbClr val="000000"/>
            </a:solidFill>
            <a:miter lim="800000"/>
            <a:headEnd/>
            <a:tailEnd/>
          </a:ln>
        </p:spPr>
        <p:txBody>
          <a:bodyPr tIns="0" bIns="0">
            <a:spAutoFit/>
          </a:bodyPr>
          <a:lstStyle/>
          <a:p>
            <a:pPr algn="ctr"/>
            <a:r>
              <a:rPr lang="en-US" altLang="en-US" sz="1800"/>
              <a:t>Are both populations normally distributed?</a:t>
            </a:r>
          </a:p>
        </p:txBody>
      </p:sp>
      <p:sp>
        <p:nvSpPr>
          <p:cNvPr id="1082373" name="Text Box 5"/>
          <p:cNvSpPr txBox="1">
            <a:spLocks noChangeArrowheads="1"/>
          </p:cNvSpPr>
          <p:nvPr/>
        </p:nvSpPr>
        <p:spPr bwMode="auto">
          <a:xfrm>
            <a:off x="4043363" y="2501900"/>
            <a:ext cx="2352675" cy="647700"/>
          </a:xfrm>
          <a:prstGeom prst="rect">
            <a:avLst/>
          </a:prstGeom>
          <a:solidFill>
            <a:srgbClr val="FFFFFF"/>
          </a:solidFill>
          <a:ln w="9525">
            <a:solidFill>
              <a:srgbClr val="000000"/>
            </a:solidFill>
            <a:miter lim="800000"/>
            <a:headEnd/>
            <a:tailEnd/>
          </a:ln>
        </p:spPr>
        <p:txBody>
          <a:bodyPr/>
          <a:lstStyle/>
          <a:p>
            <a:pPr algn="ctr"/>
            <a:r>
              <a:rPr lang="en-US" altLang="en-US" sz="1800"/>
              <a:t>You cannot use the </a:t>
            </a:r>
            <a:r>
              <a:rPr lang="en-US" altLang="en-US" sz="1800" i="1"/>
              <a:t>z</a:t>
            </a:r>
            <a:r>
              <a:rPr lang="en-US" altLang="en-US" sz="1800">
                <a:latin typeface="Times New Roman" panose="02020603050405020304" pitchFamily="18" charset="0"/>
              </a:rPr>
              <a:t>-</a:t>
            </a:r>
            <a:r>
              <a:rPr lang="en-US" altLang="en-US" sz="1800"/>
              <a:t>test or the </a:t>
            </a:r>
            <a:r>
              <a:rPr lang="en-US" altLang="en-US" sz="1800" i="1"/>
              <a:t>t</a:t>
            </a:r>
            <a:r>
              <a:rPr lang="en-US" altLang="en-US" sz="1800">
                <a:latin typeface="Times New Roman" panose="02020603050405020304" pitchFamily="18" charset="0"/>
              </a:rPr>
              <a:t>-</a:t>
            </a:r>
            <a:r>
              <a:rPr lang="en-US" altLang="en-US" sz="1800"/>
              <a:t>test. </a:t>
            </a:r>
          </a:p>
        </p:txBody>
      </p:sp>
      <p:grpSp>
        <p:nvGrpSpPr>
          <p:cNvPr id="1082374" name="Group 6"/>
          <p:cNvGrpSpPr>
            <a:grpSpLocks/>
          </p:cNvGrpSpPr>
          <p:nvPr/>
        </p:nvGrpSpPr>
        <p:grpSpPr bwMode="auto">
          <a:xfrm>
            <a:off x="1374775" y="1884363"/>
            <a:ext cx="788988" cy="617537"/>
            <a:chOff x="1020" y="1397"/>
            <a:chExt cx="497" cy="389"/>
          </a:xfrm>
        </p:grpSpPr>
        <p:sp>
          <p:nvSpPr>
            <p:cNvPr id="1082375" name="Text Box 7"/>
            <p:cNvSpPr txBox="1">
              <a:spLocks noChangeArrowheads="1"/>
            </p:cNvSpPr>
            <p:nvPr/>
          </p:nvSpPr>
          <p:spPr bwMode="auto">
            <a:xfrm>
              <a:off x="1020" y="1460"/>
              <a:ext cx="49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No</a:t>
              </a:r>
              <a:endParaRPr lang="en-US" altLang="en-US" sz="1600"/>
            </a:p>
          </p:txBody>
        </p:sp>
        <p:sp>
          <p:nvSpPr>
            <p:cNvPr id="1082376" name="AutoShape 8"/>
            <p:cNvSpPr>
              <a:spLocks noChangeArrowheads="1"/>
            </p:cNvSpPr>
            <p:nvPr/>
          </p:nvSpPr>
          <p:spPr bwMode="auto">
            <a:xfrm rot="5400000">
              <a:off x="1074" y="1357"/>
              <a:ext cx="389" cy="469"/>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82377" name="Group 9"/>
          <p:cNvGrpSpPr>
            <a:grpSpLocks/>
          </p:cNvGrpSpPr>
          <p:nvPr/>
        </p:nvGrpSpPr>
        <p:grpSpPr bwMode="auto">
          <a:xfrm>
            <a:off x="1406525" y="3146425"/>
            <a:ext cx="725488" cy="581025"/>
            <a:chOff x="1040" y="2380"/>
            <a:chExt cx="457" cy="366"/>
          </a:xfrm>
        </p:grpSpPr>
        <p:sp>
          <p:nvSpPr>
            <p:cNvPr id="1082378" name="Text Box 10"/>
            <p:cNvSpPr txBox="1">
              <a:spLocks noChangeArrowheads="1"/>
            </p:cNvSpPr>
            <p:nvPr/>
          </p:nvSpPr>
          <p:spPr bwMode="auto">
            <a:xfrm>
              <a:off x="1040" y="2446"/>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Yes</a:t>
              </a:r>
              <a:endParaRPr lang="en-US" altLang="en-US" sz="1600"/>
            </a:p>
          </p:txBody>
        </p:sp>
        <p:sp>
          <p:nvSpPr>
            <p:cNvPr id="1082379" name="AutoShape 11"/>
            <p:cNvSpPr>
              <a:spLocks noChangeArrowheads="1"/>
            </p:cNvSpPr>
            <p:nvPr/>
          </p:nvSpPr>
          <p:spPr bwMode="auto">
            <a:xfrm rot="5400000">
              <a:off x="1086" y="2347"/>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sp>
        <p:nvSpPr>
          <p:cNvPr id="1082380" name="Text Box 12"/>
          <p:cNvSpPr txBox="1">
            <a:spLocks noChangeArrowheads="1"/>
          </p:cNvSpPr>
          <p:nvPr/>
        </p:nvSpPr>
        <p:spPr bwMode="auto">
          <a:xfrm>
            <a:off x="168275" y="3795713"/>
            <a:ext cx="3200400" cy="558800"/>
          </a:xfrm>
          <a:prstGeom prst="rect">
            <a:avLst/>
          </a:prstGeom>
          <a:solidFill>
            <a:srgbClr val="FFFFFF"/>
          </a:solidFill>
          <a:ln w="9525">
            <a:solidFill>
              <a:srgbClr val="000000"/>
            </a:solidFill>
            <a:miter lim="800000"/>
            <a:headEnd/>
            <a:tailEnd/>
          </a:ln>
        </p:spPr>
        <p:txBody>
          <a:bodyPr tIns="0" bIns="0">
            <a:spAutoFit/>
          </a:bodyPr>
          <a:lstStyle/>
          <a:p>
            <a:pPr algn="ctr"/>
            <a:r>
              <a:rPr lang="en-US" altLang="en-US" sz="1800"/>
              <a:t>Are both population standard deviations</a:t>
            </a:r>
            <a:r>
              <a:rPr lang="en-US" altLang="en-US" sz="1800">
                <a:sym typeface="Symbol" panose="05050102010706020507" pitchFamily="18" charset="2"/>
              </a:rPr>
              <a:t> known?</a:t>
            </a:r>
          </a:p>
        </p:txBody>
      </p:sp>
      <p:sp>
        <p:nvSpPr>
          <p:cNvPr id="1082385" name="Text Box 17"/>
          <p:cNvSpPr txBox="1">
            <a:spLocks noChangeArrowheads="1"/>
          </p:cNvSpPr>
          <p:nvPr/>
        </p:nvSpPr>
        <p:spPr bwMode="auto">
          <a:xfrm>
            <a:off x="4040188" y="1374775"/>
            <a:ext cx="2360612" cy="381000"/>
          </a:xfrm>
          <a:prstGeom prst="rect">
            <a:avLst/>
          </a:prstGeom>
          <a:solidFill>
            <a:srgbClr val="FFFFFF"/>
          </a:solidFill>
          <a:ln w="9525">
            <a:solidFill>
              <a:srgbClr val="000000"/>
            </a:solidFill>
            <a:miter lim="800000"/>
            <a:headEnd/>
            <a:tailEnd/>
          </a:ln>
        </p:spPr>
        <p:txBody>
          <a:bodyPr/>
          <a:lstStyle/>
          <a:p>
            <a:pPr algn="ctr"/>
            <a:r>
              <a:rPr lang="en-US" altLang="en-US" sz="1800"/>
              <a:t>Use the </a:t>
            </a:r>
            <a:r>
              <a:rPr lang="en-US" altLang="en-US" sz="1800" i="1"/>
              <a:t>z</a:t>
            </a:r>
            <a:r>
              <a:rPr lang="en-US" altLang="en-US" sz="1800"/>
              <a:t>-test.</a:t>
            </a:r>
          </a:p>
        </p:txBody>
      </p:sp>
      <p:grpSp>
        <p:nvGrpSpPr>
          <p:cNvPr id="1082387" name="Group 19"/>
          <p:cNvGrpSpPr>
            <a:grpSpLocks/>
          </p:cNvGrpSpPr>
          <p:nvPr/>
        </p:nvGrpSpPr>
        <p:grpSpPr bwMode="auto">
          <a:xfrm>
            <a:off x="3411538" y="1222375"/>
            <a:ext cx="754062" cy="684213"/>
            <a:chOff x="1809" y="1071"/>
            <a:chExt cx="475" cy="431"/>
          </a:xfrm>
        </p:grpSpPr>
        <p:sp>
          <p:nvSpPr>
            <p:cNvPr id="1082388" name="Text Box 20"/>
            <p:cNvSpPr txBox="1">
              <a:spLocks noChangeArrowheads="1"/>
            </p:cNvSpPr>
            <p:nvPr/>
          </p:nvSpPr>
          <p:spPr bwMode="auto">
            <a:xfrm>
              <a:off x="1827" y="1170"/>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b="1"/>
                <a:t>Yes</a:t>
              </a:r>
              <a:endParaRPr lang="en-US" altLang="en-US" sz="1600"/>
            </a:p>
          </p:txBody>
        </p:sp>
        <p:sp>
          <p:nvSpPr>
            <p:cNvPr id="1082389" name="AutoShape 21"/>
            <p:cNvSpPr>
              <a:spLocks noChangeArrowheads="1"/>
            </p:cNvSpPr>
            <p:nvPr/>
          </p:nvSpPr>
          <p:spPr bwMode="auto">
            <a:xfrm>
              <a:off x="1809" y="1071"/>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82390" name="Group 22"/>
          <p:cNvGrpSpPr>
            <a:grpSpLocks/>
          </p:cNvGrpSpPr>
          <p:nvPr/>
        </p:nvGrpSpPr>
        <p:grpSpPr bwMode="auto">
          <a:xfrm>
            <a:off x="3411538" y="2484438"/>
            <a:ext cx="754062" cy="684212"/>
            <a:chOff x="2064" y="1776"/>
            <a:chExt cx="475" cy="431"/>
          </a:xfrm>
        </p:grpSpPr>
        <p:sp>
          <p:nvSpPr>
            <p:cNvPr id="1082391" name="Text Box 23"/>
            <p:cNvSpPr txBox="1">
              <a:spLocks noChangeArrowheads="1"/>
            </p:cNvSpPr>
            <p:nvPr/>
          </p:nvSpPr>
          <p:spPr bwMode="auto">
            <a:xfrm>
              <a:off x="2082" y="1875"/>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b="1"/>
                <a:t>No</a:t>
              </a:r>
              <a:endParaRPr lang="en-US" altLang="en-US" sz="1600"/>
            </a:p>
          </p:txBody>
        </p:sp>
        <p:sp>
          <p:nvSpPr>
            <p:cNvPr id="1082392" name="AutoShape 24"/>
            <p:cNvSpPr>
              <a:spLocks noChangeArrowheads="1"/>
            </p:cNvSpPr>
            <p:nvPr/>
          </p:nvSpPr>
          <p:spPr bwMode="auto">
            <a:xfrm>
              <a:off x="2064" y="1776"/>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sp>
        <p:nvSpPr>
          <p:cNvPr id="1082394" name="Text Box 26"/>
          <p:cNvSpPr txBox="1">
            <a:spLocks noChangeArrowheads="1"/>
          </p:cNvSpPr>
          <p:nvPr/>
        </p:nvSpPr>
        <p:spPr bwMode="auto">
          <a:xfrm>
            <a:off x="4040188" y="3789363"/>
            <a:ext cx="2362200" cy="587375"/>
          </a:xfrm>
          <a:prstGeom prst="rect">
            <a:avLst/>
          </a:prstGeom>
          <a:solidFill>
            <a:srgbClr val="FFFFFF"/>
          </a:solidFill>
          <a:ln w="9525">
            <a:solidFill>
              <a:srgbClr val="000000"/>
            </a:solidFill>
            <a:miter lim="800000"/>
            <a:headEnd/>
            <a:tailEnd/>
          </a:ln>
        </p:spPr>
        <p:txBody>
          <a:bodyPr tIns="0" bIns="0"/>
          <a:lstStyle/>
          <a:p>
            <a:pPr algn="ctr"/>
            <a:r>
              <a:rPr lang="en-US" altLang="en-US" sz="1800"/>
              <a:t>Are the population variances equal? </a:t>
            </a:r>
          </a:p>
        </p:txBody>
      </p:sp>
      <p:sp>
        <p:nvSpPr>
          <p:cNvPr id="1082400" name="Text Box 32"/>
          <p:cNvSpPr txBox="1">
            <a:spLocks noChangeArrowheads="1"/>
          </p:cNvSpPr>
          <p:nvPr/>
        </p:nvSpPr>
        <p:spPr bwMode="auto">
          <a:xfrm>
            <a:off x="168275" y="5051425"/>
            <a:ext cx="3201988" cy="284163"/>
          </a:xfrm>
          <a:prstGeom prst="rect">
            <a:avLst/>
          </a:prstGeom>
          <a:solidFill>
            <a:srgbClr val="FFFFFF"/>
          </a:solidFill>
          <a:ln w="9525">
            <a:solidFill>
              <a:srgbClr val="000000"/>
            </a:solidFill>
            <a:miter lim="800000"/>
            <a:headEnd/>
            <a:tailEnd/>
          </a:ln>
        </p:spPr>
        <p:txBody>
          <a:bodyPr tIns="0" bIns="0">
            <a:spAutoFit/>
          </a:bodyPr>
          <a:lstStyle/>
          <a:p>
            <a:pPr algn="ctr"/>
            <a:r>
              <a:rPr lang="en-US" altLang="en-US" sz="1800"/>
              <a:t>Use the </a:t>
            </a:r>
            <a:r>
              <a:rPr lang="en-US" altLang="en-US" sz="1800" i="1"/>
              <a:t>z</a:t>
            </a:r>
            <a:r>
              <a:rPr lang="en-US" altLang="en-US" sz="1800">
                <a:latin typeface="Times New Roman" panose="02020603050405020304" pitchFamily="18" charset="0"/>
              </a:rPr>
              <a:t>-</a:t>
            </a:r>
            <a:r>
              <a:rPr lang="en-US" altLang="en-US" sz="1800"/>
              <a:t>test.</a:t>
            </a:r>
          </a:p>
        </p:txBody>
      </p:sp>
      <p:grpSp>
        <p:nvGrpSpPr>
          <p:cNvPr id="1082425" name="Group 57"/>
          <p:cNvGrpSpPr>
            <a:grpSpLocks/>
          </p:cNvGrpSpPr>
          <p:nvPr/>
        </p:nvGrpSpPr>
        <p:grpSpPr bwMode="auto">
          <a:xfrm>
            <a:off x="3565525" y="5041900"/>
            <a:ext cx="3308350" cy="1392238"/>
            <a:chOff x="2236" y="3270"/>
            <a:chExt cx="2084" cy="877"/>
          </a:xfrm>
        </p:grpSpPr>
        <p:sp>
          <p:nvSpPr>
            <p:cNvPr id="1082404" name="Text Box 36"/>
            <p:cNvSpPr txBox="1">
              <a:spLocks noChangeArrowheads="1"/>
            </p:cNvSpPr>
            <p:nvPr/>
          </p:nvSpPr>
          <p:spPr bwMode="auto">
            <a:xfrm>
              <a:off x="2236" y="3270"/>
              <a:ext cx="2084" cy="877"/>
            </a:xfrm>
            <a:prstGeom prst="rect">
              <a:avLst/>
            </a:prstGeom>
            <a:solidFill>
              <a:srgbClr val="FFFFFF"/>
            </a:solidFill>
            <a:ln w="9525">
              <a:solidFill>
                <a:srgbClr val="000000"/>
              </a:solidFill>
              <a:miter lim="800000"/>
              <a:headEnd/>
              <a:tailEnd/>
            </a:ln>
          </p:spPr>
          <p:txBody>
            <a:bodyPr tIns="0" bIns="0"/>
            <a:lstStyle/>
            <a:p>
              <a:pPr algn="ctr"/>
              <a:r>
                <a:rPr lang="en-US" altLang="en-US" sz="1800"/>
                <a:t>Use the </a:t>
              </a:r>
              <a:r>
                <a:rPr lang="en-US" altLang="en-US" sz="1800" i="1"/>
                <a:t>t</a:t>
              </a:r>
              <a:r>
                <a:rPr lang="en-US" altLang="en-US" sz="1800"/>
                <a:t>-test with </a:t>
              </a:r>
            </a:p>
            <a:p>
              <a:pPr algn="ctr"/>
              <a:endParaRPr lang="en-US" altLang="en-US" sz="1800"/>
            </a:p>
            <a:p>
              <a:pPr algn="ctr"/>
              <a:r>
                <a:rPr lang="en-US" altLang="en-US" sz="1800"/>
                <a:t>and d.f = smaller of </a:t>
              </a:r>
              <a:r>
                <a:rPr lang="en-US" altLang="en-US" sz="1800" i="1"/>
                <a:t>n</a:t>
              </a:r>
              <a:r>
                <a:rPr lang="en-US" altLang="en-US" sz="1800" baseline="-25000"/>
                <a:t>1</a:t>
              </a:r>
              <a:r>
                <a:rPr lang="en-US" altLang="en-US" sz="1800"/>
                <a:t> – 1 or </a:t>
              </a:r>
              <a:r>
                <a:rPr lang="en-US" altLang="en-US" sz="1800" i="1"/>
                <a:t>n</a:t>
              </a:r>
              <a:r>
                <a:rPr lang="en-US" altLang="en-US" sz="1800" baseline="-25000"/>
                <a:t>2 </a:t>
              </a:r>
              <a:r>
                <a:rPr lang="en-US" altLang="en-US" sz="1800"/>
                <a:t>– 1.</a:t>
              </a:r>
            </a:p>
          </p:txBody>
        </p:sp>
        <p:graphicFrame>
          <p:nvGraphicFramePr>
            <p:cNvPr id="1082405" name="Object 37"/>
            <p:cNvGraphicFramePr>
              <a:graphicFrameLocks noChangeAspect="1"/>
            </p:cNvGraphicFramePr>
            <p:nvPr/>
          </p:nvGraphicFramePr>
          <p:xfrm>
            <a:off x="2685" y="3473"/>
            <a:ext cx="1038" cy="338"/>
          </p:xfrm>
          <a:graphic>
            <a:graphicData uri="http://schemas.openxmlformats.org/presentationml/2006/ole">
              <mc:AlternateContent xmlns:mc="http://schemas.openxmlformats.org/markup-compatibility/2006">
                <mc:Choice xmlns:v="urn:schemas-microsoft-com:vml" Requires="v">
                  <p:oleObj spid="_x0000_s21506" name="Equation" r:id="rId4" imgW="2336760" imgH="888840" progId="Equation.DSMT4">
                    <p:embed/>
                  </p:oleObj>
                </mc:Choice>
                <mc:Fallback>
                  <p:oleObj name="Equation" r:id="rId4" imgW="2336760" imgH="888840" progId="Equation.DSMT4">
                    <p:embed/>
                    <p:pic>
                      <p:nvPicPr>
                        <p:cNvPr id="1082405"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5" y="3473"/>
                          <a:ext cx="1038"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82424" name="Group 56"/>
          <p:cNvGrpSpPr>
            <a:grpSpLocks/>
          </p:cNvGrpSpPr>
          <p:nvPr/>
        </p:nvGrpSpPr>
        <p:grpSpPr bwMode="auto">
          <a:xfrm>
            <a:off x="7102475" y="3160713"/>
            <a:ext cx="1828800" cy="1828800"/>
            <a:chOff x="4512" y="2016"/>
            <a:chExt cx="1152" cy="1152"/>
          </a:xfrm>
        </p:grpSpPr>
        <p:sp>
          <p:nvSpPr>
            <p:cNvPr id="1082409" name="Text Box 41"/>
            <p:cNvSpPr txBox="1">
              <a:spLocks noChangeArrowheads="1"/>
            </p:cNvSpPr>
            <p:nvPr/>
          </p:nvSpPr>
          <p:spPr bwMode="auto">
            <a:xfrm>
              <a:off x="4512" y="2016"/>
              <a:ext cx="1152" cy="1152"/>
            </a:xfrm>
            <a:prstGeom prst="rect">
              <a:avLst/>
            </a:prstGeom>
            <a:solidFill>
              <a:srgbClr val="FFFFFF"/>
            </a:solidFill>
            <a:ln w="9525">
              <a:solidFill>
                <a:srgbClr val="000000"/>
              </a:solidFill>
              <a:miter lim="800000"/>
              <a:headEnd/>
              <a:tailEnd/>
            </a:ln>
          </p:spPr>
          <p:txBody>
            <a:bodyPr/>
            <a:lstStyle/>
            <a:p>
              <a:pPr algn="ctr"/>
              <a:r>
                <a:rPr lang="en-US" altLang="en-US" sz="1800"/>
                <a:t>Use the </a:t>
              </a:r>
              <a:r>
                <a:rPr lang="en-US" altLang="en-US" sz="1800" i="1"/>
                <a:t>t</a:t>
              </a:r>
              <a:r>
                <a:rPr lang="en-US" altLang="en-US" sz="1800"/>
                <a:t>-test with </a:t>
              </a:r>
            </a:p>
            <a:p>
              <a:pPr algn="ctr"/>
              <a:endParaRPr lang="en-US" altLang="en-US" sz="1800"/>
            </a:p>
            <a:p>
              <a:pPr algn="ctr"/>
              <a:r>
                <a:rPr lang="en-US" altLang="en-US" sz="1800"/>
                <a:t>and d.f =         </a:t>
              </a:r>
              <a:r>
                <a:rPr lang="en-US" altLang="en-US" sz="1800" i="1"/>
                <a:t>n</a:t>
              </a:r>
              <a:r>
                <a:rPr lang="en-US" altLang="en-US" sz="1800" baseline="-25000"/>
                <a:t>1</a:t>
              </a:r>
              <a:r>
                <a:rPr lang="en-US" altLang="en-US" sz="1800"/>
                <a:t> + </a:t>
              </a:r>
              <a:r>
                <a:rPr lang="en-US" altLang="en-US" sz="1800" i="1"/>
                <a:t>n</a:t>
              </a:r>
              <a:r>
                <a:rPr lang="en-US" altLang="en-US" sz="1800" baseline="-25000"/>
                <a:t>2</a:t>
              </a:r>
              <a:r>
                <a:rPr lang="en-US" altLang="en-US" sz="1800"/>
                <a:t> – 2.</a:t>
              </a:r>
            </a:p>
          </p:txBody>
        </p:sp>
        <p:graphicFrame>
          <p:nvGraphicFramePr>
            <p:cNvPr id="1082410" name="Object 42"/>
            <p:cNvGraphicFramePr>
              <a:graphicFrameLocks noChangeAspect="1"/>
            </p:cNvGraphicFramePr>
            <p:nvPr/>
          </p:nvGraphicFramePr>
          <p:xfrm>
            <a:off x="4533" y="2414"/>
            <a:ext cx="1030" cy="334"/>
          </p:xfrm>
          <a:graphic>
            <a:graphicData uri="http://schemas.openxmlformats.org/presentationml/2006/ole">
              <mc:AlternateContent xmlns:mc="http://schemas.openxmlformats.org/markup-compatibility/2006">
                <mc:Choice xmlns:v="urn:schemas-microsoft-com:vml" Requires="v">
                  <p:oleObj spid="_x0000_s21507" name="Equation" r:id="rId6" imgW="2501640" imgH="812520" progId="Equation.DSMT4">
                    <p:embed/>
                  </p:oleObj>
                </mc:Choice>
                <mc:Fallback>
                  <p:oleObj name="Equation" r:id="rId6" imgW="2501640" imgH="812520" progId="Equation.DSMT4">
                    <p:embed/>
                    <p:pic>
                      <p:nvPicPr>
                        <p:cNvPr id="1082410"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 y="2414"/>
                          <a:ext cx="1030"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82411" name="Group 43"/>
          <p:cNvGrpSpPr>
            <a:grpSpLocks/>
          </p:cNvGrpSpPr>
          <p:nvPr/>
        </p:nvGrpSpPr>
        <p:grpSpPr bwMode="auto">
          <a:xfrm>
            <a:off x="1406525" y="4414838"/>
            <a:ext cx="725488" cy="581025"/>
            <a:chOff x="1040" y="2380"/>
            <a:chExt cx="457" cy="366"/>
          </a:xfrm>
        </p:grpSpPr>
        <p:sp>
          <p:nvSpPr>
            <p:cNvPr id="1082412" name="Text Box 44"/>
            <p:cNvSpPr txBox="1">
              <a:spLocks noChangeArrowheads="1"/>
            </p:cNvSpPr>
            <p:nvPr/>
          </p:nvSpPr>
          <p:spPr bwMode="auto">
            <a:xfrm>
              <a:off x="1040" y="2446"/>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Yes</a:t>
              </a:r>
              <a:endParaRPr lang="en-US" altLang="en-US" sz="1600"/>
            </a:p>
          </p:txBody>
        </p:sp>
        <p:sp>
          <p:nvSpPr>
            <p:cNvPr id="1082413" name="AutoShape 45"/>
            <p:cNvSpPr>
              <a:spLocks noChangeArrowheads="1"/>
            </p:cNvSpPr>
            <p:nvPr/>
          </p:nvSpPr>
          <p:spPr bwMode="auto">
            <a:xfrm rot="5400000">
              <a:off x="1086" y="2347"/>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82414" name="Group 46"/>
          <p:cNvGrpSpPr>
            <a:grpSpLocks/>
          </p:cNvGrpSpPr>
          <p:nvPr/>
        </p:nvGrpSpPr>
        <p:grpSpPr bwMode="auto">
          <a:xfrm>
            <a:off x="3425825" y="3733800"/>
            <a:ext cx="754063" cy="684213"/>
            <a:chOff x="2064" y="1776"/>
            <a:chExt cx="475" cy="431"/>
          </a:xfrm>
        </p:grpSpPr>
        <p:sp>
          <p:nvSpPr>
            <p:cNvPr id="1082415" name="Text Box 47"/>
            <p:cNvSpPr txBox="1">
              <a:spLocks noChangeArrowheads="1"/>
            </p:cNvSpPr>
            <p:nvPr/>
          </p:nvSpPr>
          <p:spPr bwMode="auto">
            <a:xfrm>
              <a:off x="2082" y="1875"/>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b="1"/>
                <a:t>No</a:t>
              </a:r>
              <a:endParaRPr lang="en-US" altLang="en-US" sz="1600"/>
            </a:p>
          </p:txBody>
        </p:sp>
        <p:sp>
          <p:nvSpPr>
            <p:cNvPr id="1082416" name="AutoShape 48"/>
            <p:cNvSpPr>
              <a:spLocks noChangeArrowheads="1"/>
            </p:cNvSpPr>
            <p:nvPr/>
          </p:nvSpPr>
          <p:spPr bwMode="auto">
            <a:xfrm>
              <a:off x="2064" y="1776"/>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82418" name="Group 50"/>
          <p:cNvGrpSpPr>
            <a:grpSpLocks/>
          </p:cNvGrpSpPr>
          <p:nvPr/>
        </p:nvGrpSpPr>
        <p:grpSpPr bwMode="auto">
          <a:xfrm>
            <a:off x="4826000" y="4414838"/>
            <a:ext cx="788988" cy="574675"/>
            <a:chOff x="1020" y="1397"/>
            <a:chExt cx="497" cy="389"/>
          </a:xfrm>
        </p:grpSpPr>
        <p:sp>
          <p:nvSpPr>
            <p:cNvPr id="1082419" name="Text Box 51"/>
            <p:cNvSpPr txBox="1">
              <a:spLocks noChangeArrowheads="1"/>
            </p:cNvSpPr>
            <p:nvPr/>
          </p:nvSpPr>
          <p:spPr bwMode="auto">
            <a:xfrm>
              <a:off x="1020" y="1460"/>
              <a:ext cx="49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No</a:t>
              </a:r>
              <a:endParaRPr lang="en-US" altLang="en-US" sz="1600"/>
            </a:p>
          </p:txBody>
        </p:sp>
        <p:sp>
          <p:nvSpPr>
            <p:cNvPr id="1082420" name="AutoShape 52"/>
            <p:cNvSpPr>
              <a:spLocks noChangeArrowheads="1"/>
            </p:cNvSpPr>
            <p:nvPr/>
          </p:nvSpPr>
          <p:spPr bwMode="auto">
            <a:xfrm rot="5400000">
              <a:off x="1074" y="1357"/>
              <a:ext cx="389" cy="469"/>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grpSp>
        <p:nvGrpSpPr>
          <p:cNvPr id="1082421" name="Group 53"/>
          <p:cNvGrpSpPr>
            <a:grpSpLocks/>
          </p:cNvGrpSpPr>
          <p:nvPr/>
        </p:nvGrpSpPr>
        <p:grpSpPr bwMode="auto">
          <a:xfrm>
            <a:off x="6459538" y="3733800"/>
            <a:ext cx="754062" cy="684213"/>
            <a:chOff x="1809" y="1071"/>
            <a:chExt cx="475" cy="431"/>
          </a:xfrm>
        </p:grpSpPr>
        <p:sp>
          <p:nvSpPr>
            <p:cNvPr id="1082422" name="Text Box 54"/>
            <p:cNvSpPr txBox="1">
              <a:spLocks noChangeArrowheads="1"/>
            </p:cNvSpPr>
            <p:nvPr/>
          </p:nvSpPr>
          <p:spPr bwMode="auto">
            <a:xfrm>
              <a:off x="1827" y="1170"/>
              <a:ext cx="4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b="1"/>
                <a:t>Yes</a:t>
              </a:r>
              <a:endParaRPr lang="en-US" altLang="en-US" sz="1600"/>
            </a:p>
          </p:txBody>
        </p:sp>
        <p:sp>
          <p:nvSpPr>
            <p:cNvPr id="1082423" name="AutoShape 55"/>
            <p:cNvSpPr>
              <a:spLocks noChangeArrowheads="1"/>
            </p:cNvSpPr>
            <p:nvPr/>
          </p:nvSpPr>
          <p:spPr bwMode="auto">
            <a:xfrm>
              <a:off x="1809" y="1071"/>
              <a:ext cx="366" cy="431"/>
            </a:xfrm>
            <a:prstGeom prst="rightArrow">
              <a:avLst>
                <a:gd name="adj1" fmla="val 50000"/>
                <a:gd name="adj2" fmla="val 25000"/>
              </a:avLst>
            </a:prstGeom>
            <a:solidFill>
              <a:schemeClr val="folHlink">
                <a:alpha val="50000"/>
              </a:schemeClr>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spTree>
    <p:extLst>
      <p:ext uri="{BB962C8B-B14F-4D97-AF65-F5344CB8AC3E}">
        <p14:creationId xmlns:p14="http://schemas.microsoft.com/office/powerpoint/2010/main" val="3181051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82387"/>
                                        </p:tgtEl>
                                        <p:attrNameLst>
                                          <p:attrName>style.visibility</p:attrName>
                                        </p:attrNameLst>
                                      </p:cBhvr>
                                      <p:to>
                                        <p:strVal val="visible"/>
                                      </p:to>
                                    </p:set>
                                    <p:animEffect transition="in" filter="wipe(left)">
                                      <p:cBhvr>
                                        <p:cTn id="7" dur="1000"/>
                                        <p:tgtEl>
                                          <p:spTgt spid="1082387"/>
                                        </p:tgtEl>
                                      </p:cBhvr>
                                    </p:animEffect>
                                  </p:childTnLst>
                                </p:cTn>
                              </p:par>
                            </p:childTnLst>
                          </p:cTn>
                        </p:par>
                        <p:par>
                          <p:cTn id="8" fill="hold" nodeType="afterGroup">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10823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1082374"/>
                                        </p:tgtEl>
                                        <p:attrNameLst>
                                          <p:attrName>style.visibility</p:attrName>
                                        </p:attrNameLst>
                                      </p:cBhvr>
                                      <p:to>
                                        <p:strVal val="visible"/>
                                      </p:to>
                                    </p:set>
                                    <p:animEffect transition="in" filter="wipe(up)">
                                      <p:cBhvr>
                                        <p:cTn id="15" dur="1000"/>
                                        <p:tgtEl>
                                          <p:spTgt spid="1082374"/>
                                        </p:tgtEl>
                                      </p:cBhvr>
                                    </p:animEffect>
                                  </p:childTnLst>
                                </p:cTn>
                              </p:par>
                            </p:childTnLst>
                          </p:cTn>
                        </p:par>
                        <p:par>
                          <p:cTn id="16" fill="hold" nodeType="afterGroup">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10823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082390"/>
                                        </p:tgtEl>
                                        <p:attrNameLst>
                                          <p:attrName>style.visibility</p:attrName>
                                        </p:attrNameLst>
                                      </p:cBhvr>
                                      <p:to>
                                        <p:strVal val="visible"/>
                                      </p:to>
                                    </p:set>
                                    <p:animEffect transition="in" filter="wipe(left)">
                                      <p:cBhvr>
                                        <p:cTn id="23" dur="1000"/>
                                        <p:tgtEl>
                                          <p:spTgt spid="1082390"/>
                                        </p:tgtEl>
                                      </p:cBhvr>
                                    </p:animEffect>
                                  </p:childTnLst>
                                </p:cTn>
                              </p:par>
                            </p:childTnLst>
                          </p:cTn>
                        </p:par>
                        <p:par>
                          <p:cTn id="24" fill="hold" nodeType="afterGroup">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10823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082377"/>
                                        </p:tgtEl>
                                        <p:attrNameLst>
                                          <p:attrName>style.visibility</p:attrName>
                                        </p:attrNameLst>
                                      </p:cBhvr>
                                      <p:to>
                                        <p:strVal val="visible"/>
                                      </p:to>
                                    </p:set>
                                    <p:animEffect transition="in" filter="wipe(up)">
                                      <p:cBhvr>
                                        <p:cTn id="31" dur="1000"/>
                                        <p:tgtEl>
                                          <p:spTgt spid="1082377"/>
                                        </p:tgtEl>
                                      </p:cBhvr>
                                    </p:animEffect>
                                  </p:childTnLst>
                                </p:cTn>
                              </p:par>
                            </p:childTnLst>
                          </p:cTn>
                        </p:par>
                        <p:par>
                          <p:cTn id="32" fill="hold" nodeType="afterGroup">
                            <p:stCondLst>
                              <p:cond delay="1000"/>
                            </p:stCondLst>
                            <p:childTnLst>
                              <p:par>
                                <p:cTn id="33" presetID="1" presetClass="entr" presetSubtype="0" fill="hold" grpId="0" nodeType="afterEffect">
                                  <p:stCondLst>
                                    <p:cond delay="500"/>
                                  </p:stCondLst>
                                  <p:childTnLst>
                                    <p:set>
                                      <p:cBhvr>
                                        <p:cTn id="34" dur="1" fill="hold">
                                          <p:stCondLst>
                                            <p:cond delay="0"/>
                                          </p:stCondLst>
                                        </p:cTn>
                                        <p:tgtEl>
                                          <p:spTgt spid="108238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082411"/>
                                        </p:tgtEl>
                                        <p:attrNameLst>
                                          <p:attrName>style.visibility</p:attrName>
                                        </p:attrNameLst>
                                      </p:cBhvr>
                                      <p:to>
                                        <p:strVal val="visible"/>
                                      </p:to>
                                    </p:set>
                                    <p:animEffect transition="in" filter="wipe(up)">
                                      <p:cBhvr>
                                        <p:cTn id="39" dur="1000"/>
                                        <p:tgtEl>
                                          <p:spTgt spid="1082411"/>
                                        </p:tgtEl>
                                      </p:cBhvr>
                                    </p:animEffect>
                                  </p:childTnLst>
                                </p:cTn>
                              </p:par>
                            </p:childTnLst>
                          </p:cTn>
                        </p:par>
                        <p:par>
                          <p:cTn id="40" fill="hold" nodeType="afterGroup">
                            <p:stCondLst>
                              <p:cond delay="1000"/>
                            </p:stCondLst>
                            <p:childTnLst>
                              <p:par>
                                <p:cTn id="41" presetID="1" presetClass="entr" presetSubtype="0" fill="hold" grpId="0" nodeType="afterEffect">
                                  <p:stCondLst>
                                    <p:cond delay="500"/>
                                  </p:stCondLst>
                                  <p:childTnLst>
                                    <p:set>
                                      <p:cBhvr>
                                        <p:cTn id="42" dur="1" fill="hold">
                                          <p:stCondLst>
                                            <p:cond delay="0"/>
                                          </p:stCondLst>
                                        </p:cTn>
                                        <p:tgtEl>
                                          <p:spTgt spid="108240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2414"/>
                                        </p:tgtEl>
                                        <p:attrNameLst>
                                          <p:attrName>style.visibility</p:attrName>
                                        </p:attrNameLst>
                                      </p:cBhvr>
                                      <p:to>
                                        <p:strVal val="visible"/>
                                      </p:to>
                                    </p:set>
                                    <p:animEffect transition="in" filter="wipe(left)">
                                      <p:cBhvr>
                                        <p:cTn id="47" dur="1000"/>
                                        <p:tgtEl>
                                          <p:spTgt spid="1082414"/>
                                        </p:tgtEl>
                                      </p:cBhvr>
                                    </p:animEffect>
                                  </p:childTnLst>
                                </p:cTn>
                              </p:par>
                            </p:childTnLst>
                          </p:cTn>
                        </p:par>
                        <p:par>
                          <p:cTn id="48" fill="hold" nodeType="afterGroup">
                            <p:stCondLst>
                              <p:cond delay="1000"/>
                            </p:stCondLst>
                            <p:childTnLst>
                              <p:par>
                                <p:cTn id="49" presetID="1" presetClass="entr" presetSubtype="0" fill="hold" grpId="0" nodeType="afterEffect">
                                  <p:stCondLst>
                                    <p:cond delay="500"/>
                                  </p:stCondLst>
                                  <p:childTnLst>
                                    <p:set>
                                      <p:cBhvr>
                                        <p:cTn id="50" dur="1" fill="hold">
                                          <p:stCondLst>
                                            <p:cond delay="0"/>
                                          </p:stCondLst>
                                        </p:cTn>
                                        <p:tgtEl>
                                          <p:spTgt spid="108239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082418"/>
                                        </p:tgtEl>
                                        <p:attrNameLst>
                                          <p:attrName>style.visibility</p:attrName>
                                        </p:attrNameLst>
                                      </p:cBhvr>
                                      <p:to>
                                        <p:strVal val="visible"/>
                                      </p:to>
                                    </p:set>
                                    <p:animEffect transition="in" filter="wipe(up)">
                                      <p:cBhvr>
                                        <p:cTn id="55" dur="1000"/>
                                        <p:tgtEl>
                                          <p:spTgt spid="1082418"/>
                                        </p:tgtEl>
                                      </p:cBhvr>
                                    </p:animEffect>
                                  </p:childTnLst>
                                </p:cTn>
                              </p:par>
                            </p:childTnLst>
                          </p:cTn>
                        </p:par>
                        <p:par>
                          <p:cTn id="56" fill="hold" nodeType="afterGroup">
                            <p:stCondLst>
                              <p:cond delay="1000"/>
                            </p:stCondLst>
                            <p:childTnLst>
                              <p:par>
                                <p:cTn id="57" presetID="1" presetClass="entr" presetSubtype="0" fill="hold" nodeType="afterEffect">
                                  <p:stCondLst>
                                    <p:cond delay="500"/>
                                  </p:stCondLst>
                                  <p:childTnLst>
                                    <p:set>
                                      <p:cBhvr>
                                        <p:cTn id="58" dur="1" fill="hold">
                                          <p:stCondLst>
                                            <p:cond delay="0"/>
                                          </p:stCondLst>
                                        </p:cTn>
                                        <p:tgtEl>
                                          <p:spTgt spid="10824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82421"/>
                                        </p:tgtEl>
                                        <p:attrNameLst>
                                          <p:attrName>style.visibility</p:attrName>
                                        </p:attrNameLst>
                                      </p:cBhvr>
                                      <p:to>
                                        <p:strVal val="visible"/>
                                      </p:to>
                                    </p:set>
                                    <p:animEffect transition="in" filter="wipe(left)">
                                      <p:cBhvr>
                                        <p:cTn id="63" dur="1000"/>
                                        <p:tgtEl>
                                          <p:spTgt spid="1082421"/>
                                        </p:tgtEl>
                                      </p:cBhvr>
                                    </p:animEffect>
                                  </p:childTnLst>
                                </p:cTn>
                              </p:par>
                            </p:childTnLst>
                          </p:cTn>
                        </p:par>
                        <p:par>
                          <p:cTn id="64" fill="hold" nodeType="afterGroup">
                            <p:stCondLst>
                              <p:cond delay="1000"/>
                            </p:stCondLst>
                            <p:childTnLst>
                              <p:par>
                                <p:cTn id="65" presetID="1" presetClass="entr" presetSubtype="0" fill="hold" nodeType="afterEffect">
                                  <p:stCondLst>
                                    <p:cond delay="500"/>
                                  </p:stCondLst>
                                  <p:childTnLst>
                                    <p:set>
                                      <p:cBhvr>
                                        <p:cTn id="66" dur="1" fill="hold">
                                          <p:stCondLst>
                                            <p:cond delay="0"/>
                                          </p:stCondLst>
                                        </p:cTn>
                                        <p:tgtEl>
                                          <p:spTgt spid="1082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2" grpId="0" animBg="1"/>
      <p:bldP spid="1082373" grpId="0" animBg="1"/>
      <p:bldP spid="1082380" grpId="0" animBg="1"/>
      <p:bldP spid="1082385" grpId="0" animBg="1"/>
      <p:bldP spid="1082394" grpId="0" animBg="1"/>
      <p:bldP spid="1082400"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 for the Means</a:t>
            </a:r>
            <a:endParaRPr lang="el-GR" altLang="en-US"/>
          </a:p>
        </p:txBody>
      </p:sp>
      <p:sp>
        <p:nvSpPr>
          <p:cNvPr id="1085443" name="Text Box 3"/>
          <p:cNvSpPr txBox="1">
            <a:spLocks noChangeArrowheads="1"/>
          </p:cNvSpPr>
          <p:nvPr/>
        </p:nvSpPr>
        <p:spPr bwMode="auto">
          <a:xfrm>
            <a:off x="276225" y="1219200"/>
            <a:ext cx="8610600" cy="4848225"/>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085444" name="Text Box 4"/>
          <p:cNvSpPr txBox="1">
            <a:spLocks noChangeArrowheads="1"/>
          </p:cNvSpPr>
          <p:nvPr/>
        </p:nvSpPr>
        <p:spPr bwMode="auto">
          <a:xfrm>
            <a:off x="366713" y="2419350"/>
            <a:ext cx="5119687"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5000"/>
              </a:spcBef>
              <a:buFontTx/>
              <a:buAutoNum type="arabicPeriod"/>
            </a:pPr>
            <a:r>
              <a:rPr lang="en-US" altLang="en-US" sz="2200">
                <a:latin typeface="Century" panose="02040604050505020304" pitchFamily="18" charset="0"/>
              </a:rPr>
              <a:t>State the claim mathematically.  Identify the null and alternative hypotheses.</a:t>
            </a:r>
            <a:endParaRPr lang="en-US" altLang="en-US" sz="2200">
              <a:latin typeface="Century" panose="02040604050505020304" pitchFamily="18" charset="0"/>
              <a:sym typeface="Symbol" panose="05050102010706020507" pitchFamily="18" charset="2"/>
            </a:endParaRPr>
          </a:p>
          <a:p>
            <a:pPr>
              <a:spcBef>
                <a:spcPct val="55000"/>
              </a:spcBef>
              <a:buFontTx/>
              <a:buAutoNum type="arabicPeriod"/>
            </a:pPr>
            <a:r>
              <a:rPr lang="en-US" altLang="en-US" sz="2200">
                <a:latin typeface="Century" panose="02040604050505020304" pitchFamily="18" charset="0"/>
                <a:sym typeface="Symbol" panose="05050102010706020507" pitchFamily="18" charset="2"/>
              </a:rPr>
              <a:t>Specify the level of significance.</a:t>
            </a:r>
          </a:p>
          <a:p>
            <a:pPr>
              <a:spcBef>
                <a:spcPct val="55000"/>
              </a:spcBef>
              <a:buFontTx/>
              <a:buAutoNum type="arabicPeriod"/>
            </a:pPr>
            <a:r>
              <a:rPr lang="en-US" altLang="en-US" sz="2200">
                <a:latin typeface="Century" panose="02040604050505020304" pitchFamily="18" charset="0"/>
                <a:sym typeface="Symbol" panose="05050102010706020507" pitchFamily="18" charset="2"/>
              </a:rPr>
              <a:t>Identify the degrees of freedom and sketch the sampling distribution.</a:t>
            </a:r>
          </a:p>
          <a:p>
            <a:pPr>
              <a:spcBef>
                <a:spcPct val="55000"/>
              </a:spcBef>
              <a:buFontTx/>
              <a:buAutoNum type="arabicPeriod"/>
            </a:pPr>
            <a:r>
              <a:rPr lang="en-US" altLang="en-US" sz="2200">
                <a:latin typeface="Century" panose="02040604050505020304" pitchFamily="18" charset="0"/>
                <a:sym typeface="Symbol" panose="05050102010706020507" pitchFamily="18" charset="2"/>
              </a:rPr>
              <a:t>Determine the critical value(s).</a:t>
            </a:r>
          </a:p>
        </p:txBody>
      </p:sp>
      <p:sp>
        <p:nvSpPr>
          <p:cNvPr id="1085445" name="Text Box 5"/>
          <p:cNvSpPr txBox="1">
            <a:spLocks noChangeArrowheads="1"/>
          </p:cNvSpPr>
          <p:nvPr/>
        </p:nvSpPr>
        <p:spPr bwMode="auto">
          <a:xfrm>
            <a:off x="7391400" y="611028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085446" name="Text Box 6"/>
          <p:cNvSpPr txBox="1">
            <a:spLocks noChangeArrowheads="1"/>
          </p:cNvSpPr>
          <p:nvPr/>
        </p:nvSpPr>
        <p:spPr bwMode="auto">
          <a:xfrm>
            <a:off x="381000" y="1243013"/>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a:t>
            </a:r>
            <a:r>
              <a:rPr lang="en-US" altLang="en-US" b="1">
                <a:latin typeface="Times New Roman" panose="02020603050405020304" pitchFamily="18" charset="0"/>
              </a:rPr>
              <a:t>-Sample </a:t>
            </a:r>
            <a:r>
              <a:rPr lang="en-US" altLang="en-US" b="1" i="1"/>
              <a:t>t</a:t>
            </a:r>
            <a:r>
              <a:rPr lang="en-US" altLang="en-US" b="1">
                <a:latin typeface="Times New Roman" panose="02020603050405020304" pitchFamily="18" charset="0"/>
              </a:rPr>
              <a:t>-</a:t>
            </a:r>
            <a:r>
              <a:rPr lang="en-US" altLang="en-US" b="1"/>
              <a:t>Test for the Difference Between Means (Small Independent Samples)</a:t>
            </a:r>
            <a:endParaRPr lang="el-GR" altLang="en-US" b="1" i="1"/>
          </a:p>
        </p:txBody>
      </p:sp>
      <p:sp>
        <p:nvSpPr>
          <p:cNvPr id="1085447" name="Text Box 7"/>
          <p:cNvSpPr txBox="1">
            <a:spLocks noChangeArrowheads="1"/>
          </p:cNvSpPr>
          <p:nvPr/>
        </p:nvSpPr>
        <p:spPr bwMode="auto">
          <a:xfrm>
            <a:off x="814388" y="2000250"/>
            <a:ext cx="79486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085448" name="Text Box 8"/>
          <p:cNvSpPr txBox="1">
            <a:spLocks noChangeArrowheads="1"/>
          </p:cNvSpPr>
          <p:nvPr/>
        </p:nvSpPr>
        <p:spPr bwMode="auto">
          <a:xfrm>
            <a:off x="5900738" y="2419350"/>
            <a:ext cx="266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State </a:t>
            </a:r>
            <a:r>
              <a:rPr lang="en-US" altLang="en-US" sz="2200" i="1"/>
              <a:t>H</a:t>
            </a:r>
            <a:r>
              <a:rPr lang="en-US" altLang="en-US" sz="2200" baseline="-25000"/>
              <a:t>0</a:t>
            </a:r>
            <a:r>
              <a:rPr lang="en-US" altLang="en-US" sz="2200"/>
              <a:t> and </a:t>
            </a:r>
            <a:r>
              <a:rPr lang="en-US" altLang="en-US" sz="2200" i="1"/>
              <a:t>H</a:t>
            </a:r>
            <a:r>
              <a:rPr lang="en-US" altLang="en-US" sz="2200" baseline="-25000"/>
              <a:t>a</a:t>
            </a:r>
            <a:r>
              <a:rPr lang="en-US" altLang="en-US" sz="2200"/>
              <a:t>. </a:t>
            </a:r>
          </a:p>
        </p:txBody>
      </p:sp>
      <p:sp>
        <p:nvSpPr>
          <p:cNvPr id="1085449" name="Text Box 9"/>
          <p:cNvSpPr txBox="1">
            <a:spLocks noChangeArrowheads="1"/>
          </p:cNvSpPr>
          <p:nvPr/>
        </p:nvSpPr>
        <p:spPr bwMode="auto">
          <a:xfrm>
            <a:off x="5900738" y="3609975"/>
            <a:ext cx="266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Identify </a:t>
            </a:r>
            <a:r>
              <a:rPr lang="en-US" altLang="en-US" sz="2200" i="1">
                <a:sym typeface="Symbol" panose="05050102010706020507" pitchFamily="18" charset="2"/>
              </a:rPr>
              <a:t></a:t>
            </a:r>
            <a:r>
              <a:rPr lang="en-US" altLang="en-US" sz="2200">
                <a:sym typeface="Symbol" panose="05050102010706020507" pitchFamily="18" charset="2"/>
              </a:rPr>
              <a:t>.</a:t>
            </a:r>
          </a:p>
        </p:txBody>
      </p:sp>
      <p:sp>
        <p:nvSpPr>
          <p:cNvPr id="1085450" name="Text Box 10"/>
          <p:cNvSpPr txBox="1">
            <a:spLocks noChangeArrowheads="1"/>
          </p:cNvSpPr>
          <p:nvPr/>
        </p:nvSpPr>
        <p:spPr bwMode="auto">
          <a:xfrm>
            <a:off x="5900738" y="5291138"/>
            <a:ext cx="2667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t>Use Statistical Table</a:t>
            </a:r>
            <a:endParaRPr lang="en-US" altLang="en-US" sz="2200" dirty="0">
              <a:sym typeface="Symbol" panose="05050102010706020507" pitchFamily="18" charset="2"/>
            </a:endParaRPr>
          </a:p>
        </p:txBody>
      </p:sp>
      <p:sp>
        <p:nvSpPr>
          <p:cNvPr id="1085452" name="Text Box 12"/>
          <p:cNvSpPr txBox="1">
            <a:spLocks noChangeArrowheads="1"/>
          </p:cNvSpPr>
          <p:nvPr/>
        </p:nvSpPr>
        <p:spPr bwMode="auto">
          <a:xfrm>
            <a:off x="5900738" y="4133850"/>
            <a:ext cx="3048000"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7713" indent="-747713">
              <a:spcBef>
                <a:spcPct val="0"/>
              </a:spcBef>
              <a:defRPr sz="2400">
                <a:solidFill>
                  <a:schemeClr val="tx1"/>
                </a:solidFill>
                <a:latin typeface="Arial Narrow" panose="020B0606020202030204" pitchFamily="34" charset="0"/>
              </a:defRPr>
            </a:lvl1pPr>
            <a:lvl2pPr marL="862013">
              <a:spcBef>
                <a:spcPct val="0"/>
              </a:spcBef>
              <a:defRPr sz="2400">
                <a:solidFill>
                  <a:schemeClr val="tx1"/>
                </a:solidFill>
                <a:latin typeface="Arial Narrow" panose="020B0606020202030204" pitchFamily="34" charset="0"/>
              </a:defRPr>
            </a:lvl2pPr>
            <a:lvl3pPr marL="976313">
              <a:spcBef>
                <a:spcPct val="0"/>
              </a:spcBef>
              <a:defRPr sz="2400">
                <a:solidFill>
                  <a:schemeClr val="tx1"/>
                </a:solidFill>
                <a:latin typeface="Arial Narrow" panose="020B0606020202030204" pitchFamily="34" charset="0"/>
              </a:defRPr>
            </a:lvl3pPr>
            <a:lvl4pPr>
              <a:spcBef>
                <a:spcPct val="0"/>
              </a:spcBef>
              <a:defRPr sz="2400">
                <a:solidFill>
                  <a:schemeClr val="tx1"/>
                </a:solidFill>
                <a:latin typeface="Arial Narrow" panose="020B0606020202030204" pitchFamily="34" charset="0"/>
              </a:defRPr>
            </a:lvl4pPr>
            <a:lvl5pPr>
              <a:spcBef>
                <a:spcPct val="0"/>
              </a:spcBef>
              <a:defRPr sz="2400">
                <a:solidFill>
                  <a:schemeClr val="tx1"/>
                </a:solidFill>
                <a:latin typeface="Arial Narrow" panose="020B0606020202030204" pitchFamily="34" charset="0"/>
              </a:defRPr>
            </a:lvl5pPr>
            <a:lvl6pPr fontAlgn="base">
              <a:spcBef>
                <a:spcPct val="0"/>
              </a:spcBef>
              <a:spcAft>
                <a:spcPct val="0"/>
              </a:spcAft>
              <a:defRPr sz="2400">
                <a:solidFill>
                  <a:schemeClr val="tx1"/>
                </a:solidFill>
                <a:latin typeface="Arial Narrow" panose="020B0606020202030204" pitchFamily="34" charset="0"/>
              </a:defRPr>
            </a:lvl6pPr>
            <a:lvl7pPr fontAlgn="base">
              <a:spcBef>
                <a:spcPct val="0"/>
              </a:spcBef>
              <a:spcAft>
                <a:spcPct val="0"/>
              </a:spcAft>
              <a:defRPr sz="2400">
                <a:solidFill>
                  <a:schemeClr val="tx1"/>
                </a:solidFill>
                <a:latin typeface="Arial Narrow" panose="020B0606020202030204" pitchFamily="34" charset="0"/>
              </a:defRPr>
            </a:lvl7pPr>
            <a:lvl8pPr fontAlgn="base">
              <a:spcBef>
                <a:spcPct val="0"/>
              </a:spcBef>
              <a:spcAft>
                <a:spcPct val="0"/>
              </a:spcAft>
              <a:defRPr sz="2400">
                <a:solidFill>
                  <a:schemeClr val="tx1"/>
                </a:solidFill>
                <a:latin typeface="Arial Narrow" panose="020B0606020202030204" pitchFamily="34" charset="0"/>
              </a:defRPr>
            </a:lvl8pPr>
            <a:lvl9pPr fontAlgn="base">
              <a:spcBef>
                <a:spcPct val="0"/>
              </a:spcBef>
              <a:spcAft>
                <a:spcPct val="0"/>
              </a:spcAft>
              <a:defRPr sz="2400">
                <a:solidFill>
                  <a:schemeClr val="tx1"/>
                </a:solidFill>
                <a:latin typeface="Arial Narrow" panose="020B0606020202030204" pitchFamily="34" charset="0"/>
              </a:defRPr>
            </a:lvl9pPr>
          </a:lstStyle>
          <a:p>
            <a:pPr>
              <a:lnSpc>
                <a:spcPct val="90000"/>
              </a:lnSpc>
              <a:spcBef>
                <a:spcPct val="5000"/>
              </a:spcBef>
            </a:pPr>
            <a:r>
              <a:rPr lang="en-US" altLang="en-US" sz="2200">
                <a:latin typeface="Century" panose="02040604050505020304" pitchFamily="18" charset="0"/>
              </a:rPr>
              <a:t>d.f. = </a:t>
            </a:r>
            <a:r>
              <a:rPr lang="en-US" altLang="en-US" sz="2200" i="1">
                <a:latin typeface="Century" panose="02040604050505020304" pitchFamily="18" charset="0"/>
              </a:rPr>
              <a:t>n</a:t>
            </a:r>
            <a:r>
              <a:rPr lang="en-US" altLang="en-US" sz="2200" baseline="-25000">
                <a:latin typeface="Century" panose="02040604050505020304" pitchFamily="18" charset="0"/>
              </a:rPr>
              <a:t>1</a:t>
            </a:r>
            <a:r>
              <a:rPr lang="en-US" altLang="en-US" sz="2200">
                <a:latin typeface="Century" panose="02040604050505020304" pitchFamily="18" charset="0"/>
              </a:rPr>
              <a:t>+ </a:t>
            </a:r>
            <a:r>
              <a:rPr lang="en-US" altLang="en-US" sz="2200" i="1">
                <a:latin typeface="Century" panose="02040604050505020304" pitchFamily="18" charset="0"/>
              </a:rPr>
              <a:t>n</a:t>
            </a:r>
            <a:r>
              <a:rPr lang="en-US" altLang="en-US" sz="2200" baseline="-25000">
                <a:latin typeface="Century" panose="02040604050505020304" pitchFamily="18" charset="0"/>
              </a:rPr>
              <a:t>2</a:t>
            </a:r>
            <a:r>
              <a:rPr lang="en-US" altLang="en-US" sz="2200">
                <a:latin typeface="Century" panose="02040604050505020304" pitchFamily="18" charset="0"/>
              </a:rPr>
              <a:t> – 2 or</a:t>
            </a:r>
          </a:p>
          <a:p>
            <a:pPr>
              <a:lnSpc>
                <a:spcPct val="90000"/>
              </a:lnSpc>
              <a:spcBef>
                <a:spcPct val="5000"/>
              </a:spcBef>
            </a:pPr>
            <a:r>
              <a:rPr lang="en-US" altLang="en-US" sz="2200">
                <a:latin typeface="Century" panose="02040604050505020304" pitchFamily="18" charset="0"/>
              </a:rPr>
              <a:t>d.f. = smaller of </a:t>
            </a:r>
            <a:r>
              <a:rPr lang="en-US" altLang="en-US" sz="2200" i="1">
                <a:latin typeface="Century" panose="02040604050505020304" pitchFamily="18" charset="0"/>
              </a:rPr>
              <a:t>n</a:t>
            </a:r>
            <a:r>
              <a:rPr lang="en-US" altLang="en-US" sz="2200" baseline="-25000">
                <a:latin typeface="Century" panose="02040604050505020304" pitchFamily="18" charset="0"/>
              </a:rPr>
              <a:t>1</a:t>
            </a:r>
            <a:r>
              <a:rPr lang="en-US" altLang="en-US" sz="2200">
                <a:latin typeface="Century" panose="02040604050505020304" pitchFamily="18" charset="0"/>
              </a:rPr>
              <a:t> – 1 or </a:t>
            </a:r>
            <a:r>
              <a:rPr lang="en-US" altLang="en-US" sz="2200" i="1">
                <a:latin typeface="Century" panose="02040604050505020304" pitchFamily="18" charset="0"/>
              </a:rPr>
              <a:t>n</a:t>
            </a:r>
            <a:r>
              <a:rPr lang="en-US" altLang="en-US" sz="2200" baseline="-25000">
                <a:latin typeface="Century" panose="02040604050505020304" pitchFamily="18" charset="0"/>
              </a:rPr>
              <a:t>2</a:t>
            </a:r>
            <a:r>
              <a:rPr lang="en-US" altLang="en-US" sz="2200">
                <a:latin typeface="Century" panose="02040604050505020304" pitchFamily="18" charset="0"/>
              </a:rPr>
              <a:t> – 1.</a:t>
            </a:r>
          </a:p>
        </p:txBody>
      </p:sp>
    </p:spTree>
    <p:extLst>
      <p:ext uri="{BB962C8B-B14F-4D97-AF65-F5344CB8AC3E}">
        <p14:creationId xmlns:p14="http://schemas.microsoft.com/office/powerpoint/2010/main" val="3134182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085447"/>
                                        </p:tgtEl>
                                        <p:attrNameLst>
                                          <p:attrName>style.visibility</p:attrName>
                                        </p:attrNameLst>
                                      </p:cBhvr>
                                      <p:to>
                                        <p:strVal val="visible"/>
                                      </p:to>
                                    </p:set>
                                    <p:animEffect transition="in" filter="wipe(left)">
                                      <p:cBhvr>
                                        <p:cTn id="7" dur="2000"/>
                                        <p:tgtEl>
                                          <p:spTgt spid="10854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5444">
                                            <p:txEl>
                                              <p:pRg st="0" end="0"/>
                                            </p:txEl>
                                          </p:spTgt>
                                        </p:tgtEl>
                                        <p:attrNameLst>
                                          <p:attrName>style.visibility</p:attrName>
                                        </p:attrNameLst>
                                      </p:cBhvr>
                                      <p:to>
                                        <p:strVal val="visible"/>
                                      </p:to>
                                    </p:set>
                                    <p:animEffect transition="in" filter="wipe(left)">
                                      <p:cBhvr>
                                        <p:cTn id="12" dur="1000"/>
                                        <p:tgtEl>
                                          <p:spTgt spid="1085444">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8544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85444">
                                            <p:txEl>
                                              <p:pRg st="1" end="1"/>
                                            </p:txEl>
                                          </p:spTgt>
                                        </p:tgtEl>
                                        <p:attrNameLst>
                                          <p:attrName>style.visibility</p:attrName>
                                        </p:attrNameLst>
                                      </p:cBhvr>
                                      <p:to>
                                        <p:strVal val="visible"/>
                                      </p:to>
                                    </p:set>
                                    <p:animEffect transition="in" filter="wipe(left)">
                                      <p:cBhvr>
                                        <p:cTn id="20" dur="1000"/>
                                        <p:tgtEl>
                                          <p:spTgt spid="1085444">
                                            <p:txEl>
                                              <p:pRg st="1" end="1"/>
                                            </p:txEl>
                                          </p:spTgt>
                                        </p:tgtEl>
                                      </p:cBhvr>
                                    </p:animEffect>
                                  </p:childTnLst>
                                </p:cTn>
                              </p:par>
                            </p:childTnLst>
                          </p:cTn>
                        </p:par>
                        <p:par>
                          <p:cTn id="21" fill="hold" nodeType="afterGroup">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08544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85444">
                                            <p:txEl>
                                              <p:pRg st="2" end="2"/>
                                            </p:txEl>
                                          </p:spTgt>
                                        </p:tgtEl>
                                        <p:attrNameLst>
                                          <p:attrName>style.visibility</p:attrName>
                                        </p:attrNameLst>
                                      </p:cBhvr>
                                      <p:to>
                                        <p:strVal val="visible"/>
                                      </p:to>
                                    </p:set>
                                    <p:animEffect transition="in" filter="wipe(left)">
                                      <p:cBhvr>
                                        <p:cTn id="28" dur="1000"/>
                                        <p:tgtEl>
                                          <p:spTgt spid="1085444">
                                            <p:txEl>
                                              <p:pRg st="2" end="2"/>
                                            </p:txEl>
                                          </p:spTgt>
                                        </p:tgtEl>
                                      </p:cBhvr>
                                    </p:animEffect>
                                  </p:childTnLst>
                                </p:cTn>
                              </p:par>
                            </p:childTnLst>
                          </p:cTn>
                        </p:par>
                        <p:par>
                          <p:cTn id="29" fill="hold" nodeType="afterGroup">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1085452">
                                            <p:txEl>
                                              <p:pRg st="0" end="0"/>
                                            </p:txEl>
                                          </p:spTgt>
                                        </p:tgtEl>
                                        <p:attrNameLst>
                                          <p:attrName>style.visibility</p:attrName>
                                        </p:attrNameLst>
                                      </p:cBhvr>
                                      <p:to>
                                        <p:strVal val="visible"/>
                                      </p:to>
                                    </p:set>
                                  </p:childTnLst>
                                </p:cTn>
                              </p:par>
                            </p:childTnLst>
                          </p:cTn>
                        </p:par>
                        <p:par>
                          <p:cTn id="32" fill="hold" nodeType="afterGroup">
                            <p:stCondLst>
                              <p:cond delay="1500"/>
                            </p:stCondLst>
                            <p:childTnLst>
                              <p:par>
                                <p:cTn id="33" presetID="1" presetClass="entr" presetSubtype="0" fill="hold" grpId="0" nodeType="afterEffect">
                                  <p:stCondLst>
                                    <p:cond delay="500"/>
                                  </p:stCondLst>
                                  <p:childTnLst>
                                    <p:set>
                                      <p:cBhvr>
                                        <p:cTn id="34" dur="1" fill="hold">
                                          <p:stCondLst>
                                            <p:cond delay="0"/>
                                          </p:stCondLst>
                                        </p:cTn>
                                        <p:tgtEl>
                                          <p:spTgt spid="1085452">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444">
                                            <p:txEl>
                                              <p:pRg st="3" end="3"/>
                                            </p:txEl>
                                          </p:spTgt>
                                        </p:tgtEl>
                                        <p:attrNameLst>
                                          <p:attrName>style.visibility</p:attrName>
                                        </p:attrNameLst>
                                      </p:cBhvr>
                                      <p:to>
                                        <p:strVal val="visible"/>
                                      </p:to>
                                    </p:set>
                                    <p:animEffect transition="in" filter="wipe(left)">
                                      <p:cBhvr>
                                        <p:cTn id="39" dur="1000"/>
                                        <p:tgtEl>
                                          <p:spTgt spid="1085444">
                                            <p:txEl>
                                              <p:pRg st="3" end="3"/>
                                            </p:txEl>
                                          </p:spTgt>
                                        </p:tgtEl>
                                      </p:cBhvr>
                                    </p:animEffect>
                                  </p:childTnLst>
                                </p:cTn>
                              </p:par>
                            </p:childTnLst>
                          </p:cTn>
                        </p:par>
                        <p:par>
                          <p:cTn id="40" fill="hold" nodeType="afterGroup">
                            <p:stCondLst>
                              <p:cond delay="1000"/>
                            </p:stCondLst>
                            <p:childTnLst>
                              <p:par>
                                <p:cTn id="41" presetID="1" presetClass="entr" presetSubtype="0" fill="hold" grpId="0" nodeType="afterEffect">
                                  <p:stCondLst>
                                    <p:cond delay="500"/>
                                  </p:stCondLst>
                                  <p:childTnLst>
                                    <p:set>
                                      <p:cBhvr>
                                        <p:cTn id="42" dur="1" fill="hold">
                                          <p:stCondLst>
                                            <p:cond delay="0"/>
                                          </p:stCondLst>
                                        </p:cTn>
                                        <p:tgtEl>
                                          <p:spTgt spid="1085450"/>
                                        </p:tgtEl>
                                        <p:attrNameLst>
                                          <p:attrName>style.visibility</p:attrName>
                                        </p:attrNameLst>
                                      </p:cBhvr>
                                      <p:to>
                                        <p:strVal val="visible"/>
                                      </p:to>
                                    </p:set>
                                  </p:childTnLst>
                                </p:cTn>
                              </p:par>
                            </p:childTnLst>
                          </p:cTn>
                        </p:par>
                        <p:par>
                          <p:cTn id="43" fill="hold" nodeType="afterGroup">
                            <p:stCondLst>
                              <p:cond delay="1500"/>
                            </p:stCondLst>
                            <p:childTnLst>
                              <p:par>
                                <p:cTn id="44" presetID="22" presetClass="entr" presetSubtype="8" fill="hold" grpId="0" nodeType="afterEffect">
                                  <p:stCondLst>
                                    <p:cond delay="500"/>
                                  </p:stCondLst>
                                  <p:childTnLst>
                                    <p:set>
                                      <p:cBhvr>
                                        <p:cTn id="45" dur="1" fill="hold">
                                          <p:stCondLst>
                                            <p:cond delay="0"/>
                                          </p:stCondLst>
                                        </p:cTn>
                                        <p:tgtEl>
                                          <p:spTgt spid="1085445"/>
                                        </p:tgtEl>
                                        <p:attrNameLst>
                                          <p:attrName>style.visibility</p:attrName>
                                        </p:attrNameLst>
                                      </p:cBhvr>
                                      <p:to>
                                        <p:strVal val="visible"/>
                                      </p:to>
                                    </p:set>
                                    <p:animEffect transition="in" filter="wipe(left)">
                                      <p:cBhvr>
                                        <p:cTn id="46" dur="1000"/>
                                        <p:tgtEl>
                                          <p:spTgt spid="1085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44" grpId="0" build="p"/>
      <p:bldP spid="1085445" grpId="0"/>
      <p:bldP spid="1085447" grpId="0"/>
      <p:bldP spid="1085448" grpId="0"/>
      <p:bldP spid="1085449" grpId="0"/>
      <p:bldP spid="1085450" grpId="0"/>
      <p:bldP spid="1085452"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 for the Means</a:t>
            </a:r>
            <a:endParaRPr lang="el-GR" altLang="en-US"/>
          </a:p>
        </p:txBody>
      </p:sp>
      <p:sp>
        <p:nvSpPr>
          <p:cNvPr id="1087491" name="Text Box 3"/>
          <p:cNvSpPr txBox="1">
            <a:spLocks noChangeArrowheads="1"/>
          </p:cNvSpPr>
          <p:nvPr/>
        </p:nvSpPr>
        <p:spPr bwMode="auto">
          <a:xfrm>
            <a:off x="247650" y="1266825"/>
            <a:ext cx="8610600" cy="4848225"/>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087492" name="Text Box 4"/>
          <p:cNvSpPr txBox="1">
            <a:spLocks noChangeArrowheads="1"/>
          </p:cNvSpPr>
          <p:nvPr/>
        </p:nvSpPr>
        <p:spPr bwMode="auto">
          <a:xfrm>
            <a:off x="857250" y="1981200"/>
            <a:ext cx="853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087493" name="Text Box 5"/>
          <p:cNvSpPr txBox="1">
            <a:spLocks noChangeArrowheads="1"/>
          </p:cNvSpPr>
          <p:nvPr/>
        </p:nvSpPr>
        <p:spPr bwMode="auto">
          <a:xfrm>
            <a:off x="5715000" y="4524375"/>
            <a:ext cx="29813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If </a:t>
            </a:r>
            <a:r>
              <a:rPr lang="en-US" altLang="en-US" sz="2200" i="1"/>
              <a:t>t</a:t>
            </a:r>
            <a:r>
              <a:rPr lang="en-US" altLang="en-US" sz="2200"/>
              <a:t> is in the rejection region, reject </a:t>
            </a:r>
            <a:r>
              <a:rPr lang="en-US" altLang="en-US" sz="2200" i="1"/>
              <a:t>H</a:t>
            </a:r>
            <a:r>
              <a:rPr lang="en-US" altLang="en-US" sz="2200" baseline="-25000"/>
              <a:t>0</a:t>
            </a:r>
            <a:r>
              <a:rPr lang="en-US" altLang="en-US" sz="2200"/>
              <a:t>.</a:t>
            </a:r>
            <a:r>
              <a:rPr lang="en-US" altLang="en-US" sz="2200" baseline="-25000"/>
              <a:t>  </a:t>
            </a:r>
            <a:r>
              <a:rPr lang="en-US" altLang="en-US" sz="2200"/>
              <a:t>Otherwise, fail to reject </a:t>
            </a:r>
            <a:r>
              <a:rPr lang="en-US" altLang="en-US" sz="2200" i="1"/>
              <a:t>H</a:t>
            </a:r>
            <a:r>
              <a:rPr lang="en-US" altLang="en-US" sz="2200" baseline="-25000"/>
              <a:t>0</a:t>
            </a:r>
            <a:r>
              <a:rPr lang="en-US" altLang="en-US" sz="2200"/>
              <a:t>.</a:t>
            </a:r>
            <a:endParaRPr lang="en-US" altLang="en-US" sz="2200">
              <a:sym typeface="Symbol" panose="05050102010706020507" pitchFamily="18" charset="2"/>
            </a:endParaRPr>
          </a:p>
        </p:txBody>
      </p:sp>
      <p:sp>
        <p:nvSpPr>
          <p:cNvPr id="1087494" name="Text Box 6"/>
          <p:cNvSpPr txBox="1">
            <a:spLocks noChangeArrowheads="1"/>
          </p:cNvSpPr>
          <p:nvPr/>
        </p:nvSpPr>
        <p:spPr bwMode="auto">
          <a:xfrm>
            <a:off x="366713" y="2514600"/>
            <a:ext cx="5272087" cy="361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0000"/>
              </a:spcBef>
              <a:buFontTx/>
              <a:buAutoNum type="arabicPeriod" startAt="5"/>
            </a:pPr>
            <a:r>
              <a:rPr lang="en-US" altLang="en-US" sz="2200">
                <a:latin typeface="Century" panose="02040604050505020304" pitchFamily="18" charset="0"/>
                <a:sym typeface="Symbol" panose="05050102010706020507" pitchFamily="18" charset="2"/>
              </a:rPr>
              <a:t>Determine the rejection regions(s).</a:t>
            </a:r>
          </a:p>
          <a:p>
            <a:pPr>
              <a:spcBef>
                <a:spcPct val="50000"/>
              </a:spcBef>
              <a:buFontTx/>
              <a:buAutoNum type="arabicPeriod" startAt="5"/>
            </a:pPr>
            <a:endParaRPr lang="en-US" altLang="en-US" sz="2200">
              <a:latin typeface="Century" panose="02040604050505020304" pitchFamily="18" charset="0"/>
              <a:sym typeface="Symbol" panose="05050102010706020507" pitchFamily="18" charset="2"/>
            </a:endParaRPr>
          </a:p>
          <a:p>
            <a:pPr>
              <a:spcBef>
                <a:spcPct val="50000"/>
              </a:spcBef>
              <a:buFontTx/>
              <a:buAutoNum type="arabicPeriod" startAt="5"/>
            </a:pPr>
            <a:r>
              <a:rPr lang="en-US" altLang="en-US" sz="2200">
                <a:latin typeface="Century" panose="02040604050505020304" pitchFamily="18" charset="0"/>
                <a:sym typeface="Symbol" panose="05050102010706020507" pitchFamily="18" charset="2"/>
              </a:rPr>
              <a:t>Find the standardized test statistic.</a:t>
            </a:r>
          </a:p>
          <a:p>
            <a:pPr>
              <a:spcBef>
                <a:spcPct val="50000"/>
              </a:spcBef>
            </a:pPr>
            <a:r>
              <a:rPr lang="en-US" altLang="en-US" sz="2200">
                <a:latin typeface="Century" panose="02040604050505020304" pitchFamily="18" charset="0"/>
                <a:sym typeface="Symbol" panose="05050102010706020507" pitchFamily="18" charset="2"/>
              </a:rPr>
              <a:t> </a:t>
            </a:r>
          </a:p>
          <a:p>
            <a:pPr>
              <a:spcBef>
                <a:spcPct val="50000"/>
              </a:spcBef>
              <a:buFontTx/>
              <a:buAutoNum type="arabicPeriod" startAt="7"/>
            </a:pPr>
            <a:r>
              <a:rPr lang="en-US" altLang="en-US" sz="2200">
                <a:latin typeface="Century" panose="02040604050505020304" pitchFamily="18" charset="0"/>
                <a:sym typeface="Symbol" panose="05050102010706020507" pitchFamily="18" charset="2"/>
              </a:rPr>
              <a:t>Make a decision to reject or fail to reject the null hypothesis.</a:t>
            </a:r>
          </a:p>
          <a:p>
            <a:pPr>
              <a:spcBef>
                <a:spcPct val="50000"/>
              </a:spcBef>
              <a:buFontTx/>
              <a:buAutoNum type="arabicPeriod" startAt="7"/>
            </a:pPr>
            <a:r>
              <a:rPr lang="en-US" altLang="en-US" sz="2200">
                <a:latin typeface="Century" panose="02040604050505020304" pitchFamily="18" charset="0"/>
                <a:sym typeface="Symbol" panose="05050102010706020507" pitchFamily="18" charset="2"/>
              </a:rPr>
              <a:t>Interpret the decision in the context of the original claim.</a:t>
            </a:r>
          </a:p>
        </p:txBody>
      </p:sp>
      <p:sp>
        <p:nvSpPr>
          <p:cNvPr id="1087495" name="Text Box 7"/>
          <p:cNvSpPr txBox="1">
            <a:spLocks noChangeArrowheads="1"/>
          </p:cNvSpPr>
          <p:nvPr/>
        </p:nvSpPr>
        <p:spPr bwMode="auto">
          <a:xfrm>
            <a:off x="381000" y="1235075"/>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a:t>
            </a:r>
            <a:r>
              <a:rPr lang="en-US" altLang="en-US" b="1">
                <a:latin typeface="Times New Roman" panose="02020603050405020304" pitchFamily="18" charset="0"/>
              </a:rPr>
              <a:t>-Sample </a:t>
            </a:r>
            <a:r>
              <a:rPr lang="en-US" altLang="en-US" b="1" i="1"/>
              <a:t>t</a:t>
            </a:r>
            <a:r>
              <a:rPr lang="en-US" altLang="en-US" b="1">
                <a:latin typeface="Times New Roman" panose="02020603050405020304" pitchFamily="18" charset="0"/>
              </a:rPr>
              <a:t>-</a:t>
            </a:r>
            <a:r>
              <a:rPr lang="en-US" altLang="en-US" b="1"/>
              <a:t>Test for the Difference Between Means (Small Independent Samples)</a:t>
            </a:r>
            <a:endParaRPr lang="el-GR" altLang="en-US" b="1" i="1"/>
          </a:p>
        </p:txBody>
      </p:sp>
      <p:graphicFrame>
        <p:nvGraphicFramePr>
          <p:cNvPr id="1087496" name="Object 8"/>
          <p:cNvGraphicFramePr>
            <a:graphicFrameLocks noGrp="1" noChangeAspect="1"/>
          </p:cNvGraphicFramePr>
          <p:nvPr>
            <p:ph idx="1"/>
          </p:nvPr>
        </p:nvGraphicFramePr>
        <p:xfrm>
          <a:off x="5851525" y="3511550"/>
          <a:ext cx="2622550" cy="727075"/>
        </p:xfrm>
        <a:graphic>
          <a:graphicData uri="http://schemas.openxmlformats.org/presentationml/2006/ole">
            <mc:AlternateContent xmlns:mc="http://schemas.openxmlformats.org/markup-compatibility/2006">
              <mc:Choice xmlns:v="urn:schemas-microsoft-com:vml" Requires="v">
                <p:oleObj spid="_x0000_s22530" name="Equation" r:id="rId4" imgW="3022560" imgH="838080" progId="Equation.DSMT4">
                  <p:embed/>
                </p:oleObj>
              </mc:Choice>
              <mc:Fallback>
                <p:oleObj name="Equation" r:id="rId4" imgW="3022560" imgH="838080" progId="Equation.DSMT4">
                  <p:embed/>
                  <p:pic>
                    <p:nvPicPr>
                      <p:cNvPr id="108749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3511550"/>
                        <a:ext cx="262255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405481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087492"/>
                                        </p:tgtEl>
                                        <p:attrNameLst>
                                          <p:attrName>style.visibility</p:attrName>
                                        </p:attrNameLst>
                                      </p:cBhvr>
                                      <p:to>
                                        <p:strVal val="visible"/>
                                      </p:to>
                                    </p:set>
                                    <p:animEffect transition="in" filter="wipe(left)">
                                      <p:cBhvr>
                                        <p:cTn id="7" dur="1000"/>
                                        <p:tgtEl>
                                          <p:spTgt spid="1087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7494">
                                            <p:txEl>
                                              <p:pRg st="0" end="0"/>
                                            </p:txEl>
                                          </p:spTgt>
                                        </p:tgtEl>
                                        <p:attrNameLst>
                                          <p:attrName>style.visibility</p:attrName>
                                        </p:attrNameLst>
                                      </p:cBhvr>
                                      <p:to>
                                        <p:strVal val="visible"/>
                                      </p:to>
                                    </p:set>
                                    <p:animEffect transition="in" filter="wipe(left)">
                                      <p:cBhvr>
                                        <p:cTn id="12" dur="1000"/>
                                        <p:tgtEl>
                                          <p:spTgt spid="108749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7494">
                                            <p:txEl>
                                              <p:pRg st="2" end="2"/>
                                            </p:txEl>
                                          </p:spTgt>
                                        </p:tgtEl>
                                        <p:attrNameLst>
                                          <p:attrName>style.visibility</p:attrName>
                                        </p:attrNameLst>
                                      </p:cBhvr>
                                      <p:to>
                                        <p:strVal val="visible"/>
                                      </p:to>
                                    </p:set>
                                    <p:animEffect transition="in" filter="wipe(left)">
                                      <p:cBhvr>
                                        <p:cTn id="17" dur="1000"/>
                                        <p:tgtEl>
                                          <p:spTgt spid="108749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7494">
                                            <p:txEl>
                                              <p:pRg st="3" end="3"/>
                                            </p:txEl>
                                          </p:spTgt>
                                        </p:tgtEl>
                                        <p:attrNameLst>
                                          <p:attrName>style.visibility</p:attrName>
                                        </p:attrNameLst>
                                      </p:cBhvr>
                                      <p:to>
                                        <p:strVal val="visible"/>
                                      </p:to>
                                    </p:set>
                                    <p:animEffect transition="in" filter="wipe(left)">
                                      <p:cBhvr>
                                        <p:cTn id="22" dur="1000"/>
                                        <p:tgtEl>
                                          <p:spTgt spid="1087494">
                                            <p:txEl>
                                              <p:pRg st="3" end="3"/>
                                            </p:txEl>
                                          </p:spTgt>
                                        </p:tgtEl>
                                      </p:cBhvr>
                                    </p:animEffect>
                                  </p:childTnLst>
                                </p:cTn>
                              </p:par>
                            </p:childTnLst>
                          </p:cTn>
                        </p:par>
                        <p:par>
                          <p:cTn id="23" fill="hold" nodeType="afterGroup">
                            <p:stCondLst>
                              <p:cond delay="1000"/>
                            </p:stCondLst>
                            <p:childTnLst>
                              <p:par>
                                <p:cTn id="24" presetID="1" presetClass="entr" presetSubtype="0" fill="hold" nodeType="afterEffect">
                                  <p:stCondLst>
                                    <p:cond delay="500"/>
                                  </p:stCondLst>
                                  <p:childTnLst>
                                    <p:set>
                                      <p:cBhvr>
                                        <p:cTn id="25" dur="1" fill="hold">
                                          <p:stCondLst>
                                            <p:cond delay="0"/>
                                          </p:stCondLst>
                                        </p:cTn>
                                        <p:tgtEl>
                                          <p:spTgt spid="108749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87494">
                                            <p:txEl>
                                              <p:pRg st="4" end="4"/>
                                            </p:txEl>
                                          </p:spTgt>
                                        </p:tgtEl>
                                        <p:attrNameLst>
                                          <p:attrName>style.visibility</p:attrName>
                                        </p:attrNameLst>
                                      </p:cBhvr>
                                      <p:to>
                                        <p:strVal val="visible"/>
                                      </p:to>
                                    </p:set>
                                    <p:animEffect transition="in" filter="wipe(left)">
                                      <p:cBhvr>
                                        <p:cTn id="30" dur="1000"/>
                                        <p:tgtEl>
                                          <p:spTgt spid="1087494">
                                            <p:txEl>
                                              <p:pRg st="4" end="4"/>
                                            </p:txEl>
                                          </p:spTgt>
                                        </p:tgtEl>
                                      </p:cBhvr>
                                    </p:animEffect>
                                  </p:childTnLst>
                                </p:cTn>
                              </p:par>
                            </p:childTnLst>
                          </p:cTn>
                        </p:par>
                        <p:par>
                          <p:cTn id="31" fill="hold" nodeType="afterGroup">
                            <p:stCondLst>
                              <p:cond delay="1000"/>
                            </p:stCondLst>
                            <p:childTnLst>
                              <p:par>
                                <p:cTn id="32" presetID="1" presetClass="entr" presetSubtype="0" fill="hold" grpId="0" nodeType="afterEffect">
                                  <p:stCondLst>
                                    <p:cond delay="500"/>
                                  </p:stCondLst>
                                  <p:childTnLst>
                                    <p:set>
                                      <p:cBhvr>
                                        <p:cTn id="33" dur="1" fill="hold">
                                          <p:stCondLst>
                                            <p:cond delay="0"/>
                                          </p:stCondLst>
                                        </p:cTn>
                                        <p:tgtEl>
                                          <p:spTgt spid="108749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87494">
                                            <p:txEl>
                                              <p:pRg st="5" end="5"/>
                                            </p:txEl>
                                          </p:spTgt>
                                        </p:tgtEl>
                                        <p:attrNameLst>
                                          <p:attrName>style.visibility</p:attrName>
                                        </p:attrNameLst>
                                      </p:cBhvr>
                                      <p:to>
                                        <p:strVal val="visible"/>
                                      </p:to>
                                    </p:set>
                                    <p:animEffect transition="in" filter="wipe(left)">
                                      <p:cBhvr>
                                        <p:cTn id="38" dur="1000"/>
                                        <p:tgtEl>
                                          <p:spTgt spid="10874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2" grpId="0"/>
      <p:bldP spid="1087493" grpId="0"/>
      <p:bldP spid="1087494"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 for the Means</a:t>
            </a:r>
            <a:endParaRPr lang="el-GR" altLang="en-US"/>
          </a:p>
        </p:txBody>
      </p:sp>
      <p:sp>
        <p:nvSpPr>
          <p:cNvPr id="1089539" name="Text Box 3"/>
          <p:cNvSpPr txBox="1">
            <a:spLocks noChangeArrowheads="1"/>
          </p:cNvSpPr>
          <p:nvPr/>
        </p:nvSpPr>
        <p:spPr bwMode="auto">
          <a:xfrm>
            <a:off x="228600" y="1138238"/>
            <a:ext cx="8534400" cy="3013075"/>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a:t>
            </a:r>
            <a:r>
              <a:rPr lang="en-US" altLang="en-US">
                <a:latin typeface="Times New Roman" panose="02020603050405020304" pitchFamily="18" charset="0"/>
              </a:rPr>
              <a:t>:</a:t>
            </a:r>
          </a:p>
          <a:p>
            <a:pPr>
              <a:spcBef>
                <a:spcPct val="0"/>
              </a:spcBef>
            </a:pPr>
            <a:r>
              <a:rPr lang="en-US" altLang="en-US"/>
              <a:t>A random sample of 17 police officers in Brownsville has a mean annual income of $35,800 and a standard deviation of $7,800.  In Greensville, a random sample of 18 police officers has a mean annual income of $35,100 and a standard deviation of $7,375.  Test the claim at </a:t>
            </a:r>
            <a:r>
              <a:rPr lang="en-US" altLang="en-US" i="1">
                <a:sym typeface="Symbol" panose="05050102010706020507" pitchFamily="18" charset="2"/>
              </a:rPr>
              <a:t></a:t>
            </a:r>
            <a:r>
              <a:rPr lang="en-US" altLang="en-US">
                <a:sym typeface="Symbol" panose="05050102010706020507" pitchFamily="18" charset="2"/>
              </a:rPr>
              <a:t> = 0.01 that the mean annual incomes in the two cities are not the same.  Assume the population variances are equal.</a:t>
            </a:r>
          </a:p>
        </p:txBody>
      </p:sp>
      <p:sp>
        <p:nvSpPr>
          <p:cNvPr id="1089540" name="Rectangle 4"/>
          <p:cNvSpPr>
            <a:spLocks noChangeArrowheads="1"/>
          </p:cNvSpPr>
          <p:nvPr/>
        </p:nvSpPr>
        <p:spPr bwMode="auto">
          <a:xfrm>
            <a:off x="395288" y="4784725"/>
            <a:ext cx="3948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089541" name="Rectangle 5"/>
          <p:cNvSpPr>
            <a:spLocks noChangeArrowheads="1"/>
          </p:cNvSpPr>
          <p:nvPr/>
        </p:nvSpPr>
        <p:spPr bwMode="auto">
          <a:xfrm>
            <a:off x="395288" y="4251325"/>
            <a:ext cx="1649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p>
        </p:txBody>
      </p:sp>
      <p:sp>
        <p:nvSpPr>
          <p:cNvPr id="1089542" name="Text Box 6"/>
          <p:cNvSpPr txBox="1">
            <a:spLocks noChangeArrowheads="1"/>
          </p:cNvSpPr>
          <p:nvPr/>
        </p:nvSpPr>
        <p:spPr bwMode="auto">
          <a:xfrm>
            <a:off x="7451725" y="61595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089544" name="Rectangle 8"/>
          <p:cNvSpPr>
            <a:spLocks noChangeArrowheads="1"/>
          </p:cNvSpPr>
          <p:nvPr/>
        </p:nvSpPr>
        <p:spPr bwMode="auto">
          <a:xfrm>
            <a:off x="3810000" y="5826125"/>
            <a:ext cx="1522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ym typeface="Symbol" panose="05050102010706020507" pitchFamily="18" charset="2"/>
              </a:rPr>
              <a:t>–</a:t>
            </a:r>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grpSp>
        <p:nvGrpSpPr>
          <p:cNvPr id="1089582" name="Group 46"/>
          <p:cNvGrpSpPr>
            <a:grpSpLocks/>
          </p:cNvGrpSpPr>
          <p:nvPr/>
        </p:nvGrpSpPr>
        <p:grpSpPr bwMode="auto">
          <a:xfrm>
            <a:off x="3276600" y="4632325"/>
            <a:ext cx="1590675" cy="930275"/>
            <a:chOff x="2304" y="2918"/>
            <a:chExt cx="1002" cy="586"/>
          </a:xfrm>
        </p:grpSpPr>
        <p:sp>
          <p:nvSpPr>
            <p:cNvPr id="1089580" name="Rectangle 44"/>
            <p:cNvSpPr>
              <a:spLocks noChangeArrowheads="1"/>
            </p:cNvSpPr>
            <p:nvPr/>
          </p:nvSpPr>
          <p:spPr bwMode="auto">
            <a:xfrm>
              <a:off x="2304" y="2918"/>
              <a:ext cx="10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sym typeface="MS Reference 2" pitchFamily="2" charset="2"/>
                </a:rPr>
                <a:t></a:t>
              </a:r>
              <a:r>
                <a:rPr lang="en-US" altLang="en-US" sz="2000" i="1">
                  <a:sym typeface="Symbol" panose="05050102010706020507" pitchFamily="18" charset="2"/>
                </a:rPr>
                <a:t></a:t>
              </a:r>
              <a:r>
                <a:rPr lang="en-US" altLang="en-US" sz="2000">
                  <a:sym typeface="Symbol" panose="05050102010706020507" pitchFamily="18" charset="2"/>
                </a:rPr>
                <a:t> = 0.005</a:t>
              </a:r>
            </a:p>
          </p:txBody>
        </p:sp>
        <p:sp>
          <p:nvSpPr>
            <p:cNvPr id="1089581" name="Line 45"/>
            <p:cNvSpPr>
              <a:spLocks noChangeShapeType="1"/>
            </p:cNvSpPr>
            <p:nvPr/>
          </p:nvSpPr>
          <p:spPr bwMode="auto">
            <a:xfrm>
              <a:off x="2592" y="3120"/>
              <a:ext cx="562"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1089586" name="Rectangle 50"/>
          <p:cNvSpPr>
            <a:spLocks noChangeArrowheads="1"/>
          </p:cNvSpPr>
          <p:nvPr/>
        </p:nvSpPr>
        <p:spPr bwMode="auto">
          <a:xfrm>
            <a:off x="457200" y="5638800"/>
            <a:ext cx="3200400"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5138" indent="-465138">
              <a:spcBef>
                <a:spcPct val="0"/>
              </a:spcBef>
              <a:defRPr sz="2400">
                <a:solidFill>
                  <a:schemeClr val="tx1"/>
                </a:solidFill>
                <a:latin typeface="Arial Narrow" panose="020B0606020202030204" pitchFamily="34" charset="0"/>
              </a:defRPr>
            </a:lvl1pPr>
            <a:lvl2pPr marL="579438">
              <a:spcBef>
                <a:spcPct val="0"/>
              </a:spcBef>
              <a:defRPr sz="2400">
                <a:solidFill>
                  <a:schemeClr val="tx1"/>
                </a:solidFill>
                <a:latin typeface="Arial Narrow" panose="020B0606020202030204" pitchFamily="34" charset="0"/>
              </a:defRPr>
            </a:lvl2pPr>
            <a:lvl3pPr>
              <a:spcBef>
                <a:spcPct val="0"/>
              </a:spcBef>
              <a:defRPr sz="2400">
                <a:solidFill>
                  <a:schemeClr val="tx1"/>
                </a:solidFill>
                <a:latin typeface="Arial Narrow" panose="020B0606020202030204" pitchFamily="34" charset="0"/>
              </a:defRPr>
            </a:lvl3pPr>
            <a:lvl4pPr>
              <a:spcBef>
                <a:spcPct val="0"/>
              </a:spcBef>
              <a:defRPr sz="2400">
                <a:solidFill>
                  <a:schemeClr val="tx1"/>
                </a:solidFill>
                <a:latin typeface="Arial Narrow" panose="020B0606020202030204" pitchFamily="34" charset="0"/>
              </a:defRPr>
            </a:lvl4pPr>
            <a:lvl5pPr>
              <a:spcBef>
                <a:spcPct val="0"/>
              </a:spcBef>
              <a:defRPr sz="2400">
                <a:solidFill>
                  <a:schemeClr val="tx1"/>
                </a:solidFill>
                <a:latin typeface="Arial Narrow" panose="020B0606020202030204" pitchFamily="34" charset="0"/>
              </a:defRPr>
            </a:lvl5pPr>
            <a:lvl6pPr fontAlgn="base">
              <a:spcBef>
                <a:spcPct val="0"/>
              </a:spcBef>
              <a:spcAft>
                <a:spcPct val="0"/>
              </a:spcAft>
              <a:defRPr sz="2400">
                <a:solidFill>
                  <a:schemeClr val="tx1"/>
                </a:solidFill>
                <a:latin typeface="Arial Narrow" panose="020B0606020202030204" pitchFamily="34" charset="0"/>
              </a:defRPr>
            </a:lvl6pPr>
            <a:lvl7pPr fontAlgn="base">
              <a:spcBef>
                <a:spcPct val="0"/>
              </a:spcBef>
              <a:spcAft>
                <a:spcPct val="0"/>
              </a:spcAft>
              <a:defRPr sz="2400">
                <a:solidFill>
                  <a:schemeClr val="tx1"/>
                </a:solidFill>
                <a:latin typeface="Arial Narrow" panose="020B0606020202030204" pitchFamily="34" charset="0"/>
              </a:defRPr>
            </a:lvl7pPr>
            <a:lvl8pPr fontAlgn="base">
              <a:spcBef>
                <a:spcPct val="0"/>
              </a:spcBef>
              <a:spcAft>
                <a:spcPct val="0"/>
              </a:spcAft>
              <a:defRPr sz="2400">
                <a:solidFill>
                  <a:schemeClr val="tx1"/>
                </a:solidFill>
                <a:latin typeface="Arial Narrow" panose="020B0606020202030204" pitchFamily="34" charset="0"/>
              </a:defRPr>
            </a:lvl8pPr>
            <a:lvl9pPr fontAlgn="base">
              <a:spcBef>
                <a:spcPct val="0"/>
              </a:spcBef>
              <a:spcAft>
                <a:spcPct val="0"/>
              </a:spcAft>
              <a:defRPr sz="2400">
                <a:solidFill>
                  <a:schemeClr val="tx1"/>
                </a:solidFill>
                <a:latin typeface="Arial Narrow" panose="020B0606020202030204" pitchFamily="34" charset="0"/>
              </a:defRPr>
            </a:lvl9pPr>
          </a:lstStyle>
          <a:p>
            <a:pPr>
              <a:spcBef>
                <a:spcPct val="10000"/>
              </a:spcBef>
            </a:pPr>
            <a:r>
              <a:rPr lang="en-US" altLang="en-US" sz="2200">
                <a:latin typeface="Times New Roman" panose="02020603050405020304" pitchFamily="18" charset="0"/>
                <a:sym typeface="Symbol" panose="05050102010706020507" pitchFamily="18" charset="2"/>
              </a:rPr>
              <a:t>d.f. = </a:t>
            </a:r>
            <a:r>
              <a:rPr lang="en-US" altLang="en-US" sz="2200" i="1">
                <a:latin typeface="Century" panose="02040604050505020304" pitchFamily="18" charset="0"/>
              </a:rPr>
              <a:t>n</a:t>
            </a:r>
            <a:r>
              <a:rPr lang="en-US" altLang="en-US" sz="2200" baseline="-25000">
                <a:latin typeface="Century" panose="02040604050505020304" pitchFamily="18" charset="0"/>
              </a:rPr>
              <a:t>1</a:t>
            </a:r>
            <a:r>
              <a:rPr lang="en-US" altLang="en-US" sz="2200">
                <a:latin typeface="Century" panose="02040604050505020304" pitchFamily="18" charset="0"/>
              </a:rPr>
              <a:t> + </a:t>
            </a:r>
            <a:r>
              <a:rPr lang="en-US" altLang="en-US" sz="2200" i="1">
                <a:latin typeface="Century" panose="02040604050505020304" pitchFamily="18" charset="0"/>
              </a:rPr>
              <a:t>n</a:t>
            </a:r>
            <a:r>
              <a:rPr lang="en-US" altLang="en-US" sz="2200" baseline="-25000">
                <a:latin typeface="Century" panose="02040604050505020304" pitchFamily="18" charset="0"/>
              </a:rPr>
              <a:t>2</a:t>
            </a:r>
            <a:r>
              <a:rPr lang="en-US" altLang="en-US" sz="2200">
                <a:latin typeface="Century" panose="02040604050505020304" pitchFamily="18" charset="0"/>
              </a:rPr>
              <a:t> – 2</a:t>
            </a:r>
          </a:p>
          <a:p>
            <a:pPr>
              <a:spcBef>
                <a:spcPct val="10000"/>
              </a:spcBef>
            </a:pPr>
            <a:r>
              <a:rPr lang="en-US" altLang="en-US" sz="2200">
                <a:latin typeface="Century" panose="02040604050505020304" pitchFamily="18" charset="0"/>
              </a:rPr>
              <a:t>	= 17 + 18 – 2 = 33</a:t>
            </a:r>
            <a:endParaRPr lang="en-US" altLang="en-US" sz="2200">
              <a:latin typeface="Times New Roman" panose="02020603050405020304" pitchFamily="18" charset="0"/>
              <a:sym typeface="Symbol" panose="05050102010706020507" pitchFamily="18" charset="2"/>
            </a:endParaRPr>
          </a:p>
        </p:txBody>
      </p:sp>
      <p:sp>
        <p:nvSpPr>
          <p:cNvPr id="1089588" name="Rectangle 52"/>
          <p:cNvSpPr>
            <a:spLocks noChangeArrowheads="1"/>
          </p:cNvSpPr>
          <p:nvPr/>
        </p:nvSpPr>
        <p:spPr bwMode="auto">
          <a:xfrm>
            <a:off x="6324600" y="5791200"/>
            <a:ext cx="1239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grpSp>
        <p:nvGrpSpPr>
          <p:cNvPr id="1089595" name="Group 59"/>
          <p:cNvGrpSpPr>
            <a:grpSpLocks/>
          </p:cNvGrpSpPr>
          <p:nvPr/>
        </p:nvGrpSpPr>
        <p:grpSpPr bwMode="auto">
          <a:xfrm>
            <a:off x="3600450" y="4886325"/>
            <a:ext cx="4489450" cy="1084263"/>
            <a:chOff x="2268" y="3078"/>
            <a:chExt cx="2828" cy="683"/>
          </a:xfrm>
        </p:grpSpPr>
        <p:grpSp>
          <p:nvGrpSpPr>
            <p:cNvPr id="1089592" name="Group 56"/>
            <p:cNvGrpSpPr>
              <a:grpSpLocks/>
            </p:cNvGrpSpPr>
            <p:nvPr/>
          </p:nvGrpSpPr>
          <p:grpSpPr bwMode="auto">
            <a:xfrm>
              <a:off x="2268" y="3078"/>
              <a:ext cx="2828" cy="683"/>
              <a:chOff x="2268" y="3078"/>
              <a:chExt cx="2828" cy="683"/>
            </a:xfrm>
          </p:grpSpPr>
          <p:grpSp>
            <p:nvGrpSpPr>
              <p:cNvPr id="1089590" name="Group 54"/>
              <p:cNvGrpSpPr>
                <a:grpSpLocks/>
              </p:cNvGrpSpPr>
              <p:nvPr/>
            </p:nvGrpSpPr>
            <p:grpSpPr bwMode="auto">
              <a:xfrm>
                <a:off x="2700" y="3078"/>
                <a:ext cx="1728" cy="471"/>
                <a:chOff x="2700" y="3078"/>
                <a:chExt cx="1728" cy="471"/>
              </a:xfrm>
            </p:grpSpPr>
            <p:pic>
              <p:nvPicPr>
                <p:cNvPr id="108957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 y="3078"/>
                  <a:ext cx="1728" cy="471"/>
                </a:xfrm>
                <a:prstGeom prst="rect">
                  <a:avLst/>
                </a:prstGeom>
                <a:noFill/>
                <a:extLst>
                  <a:ext uri="{909E8E84-426E-40DD-AFC4-6F175D3DCCD1}">
                    <a14:hiddenFill xmlns:a14="http://schemas.microsoft.com/office/drawing/2010/main">
                      <a:solidFill>
                        <a:srgbClr val="FFFFFF"/>
                      </a:solidFill>
                    </a14:hiddenFill>
                  </a:ext>
                </a:extLst>
              </p:spPr>
            </p:pic>
            <p:sp>
              <p:nvSpPr>
                <p:cNvPr id="1089571" name="Freeform 35"/>
                <p:cNvSpPr>
                  <a:spLocks/>
                </p:cNvSpPr>
                <p:nvPr/>
              </p:nvSpPr>
              <p:spPr bwMode="auto">
                <a:xfrm>
                  <a:off x="2988" y="3081"/>
                  <a:ext cx="1190" cy="466"/>
                </a:xfrm>
                <a:custGeom>
                  <a:avLst/>
                  <a:gdLst>
                    <a:gd name="T0" fmla="*/ 2 w 1190"/>
                    <a:gd name="T1" fmla="*/ 466 h 466"/>
                    <a:gd name="T2" fmla="*/ 0 w 1190"/>
                    <a:gd name="T3" fmla="*/ 433 h 466"/>
                    <a:gd name="T4" fmla="*/ 89 w 1190"/>
                    <a:gd name="T5" fmla="*/ 404 h 466"/>
                    <a:gd name="T6" fmla="*/ 144 w 1190"/>
                    <a:gd name="T7" fmla="*/ 387 h 466"/>
                    <a:gd name="T8" fmla="*/ 201 w 1190"/>
                    <a:gd name="T9" fmla="*/ 353 h 466"/>
                    <a:gd name="T10" fmla="*/ 247 w 1190"/>
                    <a:gd name="T11" fmla="*/ 319 h 466"/>
                    <a:gd name="T12" fmla="*/ 275 w 1190"/>
                    <a:gd name="T13" fmla="*/ 292 h 466"/>
                    <a:gd name="T14" fmla="*/ 313 w 1190"/>
                    <a:gd name="T15" fmla="*/ 251 h 466"/>
                    <a:gd name="T16" fmla="*/ 320 w 1190"/>
                    <a:gd name="T17" fmla="*/ 241 h 466"/>
                    <a:gd name="T18" fmla="*/ 348 w 1190"/>
                    <a:gd name="T19" fmla="*/ 203 h 466"/>
                    <a:gd name="T20" fmla="*/ 374 w 1190"/>
                    <a:gd name="T21" fmla="*/ 162 h 466"/>
                    <a:gd name="T22" fmla="*/ 401 w 1190"/>
                    <a:gd name="T23" fmla="*/ 121 h 466"/>
                    <a:gd name="T24" fmla="*/ 434 w 1190"/>
                    <a:gd name="T25" fmla="*/ 75 h 466"/>
                    <a:gd name="T26" fmla="*/ 460 w 1190"/>
                    <a:gd name="T27" fmla="*/ 44 h 466"/>
                    <a:gd name="T28" fmla="*/ 484 w 1190"/>
                    <a:gd name="T29" fmla="*/ 24 h 466"/>
                    <a:gd name="T30" fmla="*/ 513 w 1190"/>
                    <a:gd name="T31" fmla="*/ 12 h 466"/>
                    <a:gd name="T32" fmla="*/ 559 w 1190"/>
                    <a:gd name="T33" fmla="*/ 0 h 466"/>
                    <a:gd name="T34" fmla="*/ 592 w 1190"/>
                    <a:gd name="T35" fmla="*/ 0 h 466"/>
                    <a:gd name="T36" fmla="*/ 637 w 1190"/>
                    <a:gd name="T37" fmla="*/ 12 h 466"/>
                    <a:gd name="T38" fmla="*/ 685 w 1190"/>
                    <a:gd name="T39" fmla="*/ 39 h 466"/>
                    <a:gd name="T40" fmla="*/ 725 w 1190"/>
                    <a:gd name="T41" fmla="*/ 77 h 466"/>
                    <a:gd name="T42" fmla="*/ 778 w 1190"/>
                    <a:gd name="T43" fmla="*/ 157 h 466"/>
                    <a:gd name="T44" fmla="*/ 804 w 1190"/>
                    <a:gd name="T45" fmla="*/ 202 h 466"/>
                    <a:gd name="T46" fmla="*/ 828 w 1190"/>
                    <a:gd name="T47" fmla="*/ 241 h 466"/>
                    <a:gd name="T48" fmla="*/ 851 w 1190"/>
                    <a:gd name="T49" fmla="*/ 265 h 466"/>
                    <a:gd name="T50" fmla="*/ 890 w 1190"/>
                    <a:gd name="T51" fmla="*/ 307 h 466"/>
                    <a:gd name="T52" fmla="*/ 919 w 1190"/>
                    <a:gd name="T53" fmla="*/ 332 h 466"/>
                    <a:gd name="T54" fmla="*/ 952 w 1190"/>
                    <a:gd name="T55" fmla="*/ 355 h 466"/>
                    <a:gd name="T56" fmla="*/ 1022 w 1190"/>
                    <a:gd name="T57" fmla="*/ 394 h 466"/>
                    <a:gd name="T58" fmla="*/ 1109 w 1190"/>
                    <a:gd name="T59" fmla="*/ 425 h 466"/>
                    <a:gd name="T60" fmla="*/ 1190 w 1190"/>
                    <a:gd name="T61" fmla="*/ 442 h 466"/>
                    <a:gd name="T62" fmla="*/ 1190 w 1190"/>
                    <a:gd name="T63" fmla="*/ 461 h 466"/>
                    <a:gd name="T64" fmla="*/ 2 w 1190"/>
                    <a:gd name="T65"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0" h="466">
                      <a:moveTo>
                        <a:pt x="2" y="466"/>
                      </a:moveTo>
                      <a:lnTo>
                        <a:pt x="0" y="433"/>
                      </a:lnTo>
                      <a:lnTo>
                        <a:pt x="89" y="404"/>
                      </a:lnTo>
                      <a:lnTo>
                        <a:pt x="144" y="387"/>
                      </a:lnTo>
                      <a:lnTo>
                        <a:pt x="201" y="353"/>
                      </a:lnTo>
                      <a:lnTo>
                        <a:pt x="247" y="319"/>
                      </a:lnTo>
                      <a:lnTo>
                        <a:pt x="275" y="292"/>
                      </a:lnTo>
                      <a:lnTo>
                        <a:pt x="313" y="251"/>
                      </a:lnTo>
                      <a:lnTo>
                        <a:pt x="320" y="241"/>
                      </a:lnTo>
                      <a:lnTo>
                        <a:pt x="348" y="203"/>
                      </a:lnTo>
                      <a:lnTo>
                        <a:pt x="374" y="162"/>
                      </a:lnTo>
                      <a:lnTo>
                        <a:pt x="401" y="121"/>
                      </a:lnTo>
                      <a:lnTo>
                        <a:pt x="434" y="75"/>
                      </a:lnTo>
                      <a:lnTo>
                        <a:pt x="460" y="44"/>
                      </a:lnTo>
                      <a:lnTo>
                        <a:pt x="484" y="24"/>
                      </a:lnTo>
                      <a:lnTo>
                        <a:pt x="513" y="12"/>
                      </a:lnTo>
                      <a:lnTo>
                        <a:pt x="559" y="0"/>
                      </a:lnTo>
                      <a:lnTo>
                        <a:pt x="592" y="0"/>
                      </a:lnTo>
                      <a:lnTo>
                        <a:pt x="637" y="12"/>
                      </a:lnTo>
                      <a:lnTo>
                        <a:pt x="685" y="39"/>
                      </a:lnTo>
                      <a:lnTo>
                        <a:pt x="725" y="77"/>
                      </a:lnTo>
                      <a:lnTo>
                        <a:pt x="778" y="157"/>
                      </a:lnTo>
                      <a:lnTo>
                        <a:pt x="804" y="202"/>
                      </a:lnTo>
                      <a:lnTo>
                        <a:pt x="828" y="241"/>
                      </a:lnTo>
                      <a:lnTo>
                        <a:pt x="851" y="265"/>
                      </a:lnTo>
                      <a:lnTo>
                        <a:pt x="890" y="307"/>
                      </a:lnTo>
                      <a:lnTo>
                        <a:pt x="919" y="332"/>
                      </a:lnTo>
                      <a:lnTo>
                        <a:pt x="952" y="355"/>
                      </a:lnTo>
                      <a:lnTo>
                        <a:pt x="1022" y="394"/>
                      </a:lnTo>
                      <a:lnTo>
                        <a:pt x="1109" y="425"/>
                      </a:lnTo>
                      <a:lnTo>
                        <a:pt x="1190" y="442"/>
                      </a:lnTo>
                      <a:lnTo>
                        <a:pt x="1190" y="461"/>
                      </a:lnTo>
                      <a:lnTo>
                        <a:pt x="2" y="466"/>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89572" name="Freeform 36"/>
                <p:cNvSpPr>
                  <a:spLocks/>
                </p:cNvSpPr>
                <p:nvPr/>
              </p:nvSpPr>
              <p:spPr bwMode="auto">
                <a:xfrm>
                  <a:off x="2726" y="3518"/>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089591" name="Group 55"/>
              <p:cNvGrpSpPr>
                <a:grpSpLocks/>
              </p:cNvGrpSpPr>
              <p:nvPr/>
            </p:nvGrpSpPr>
            <p:grpSpPr bwMode="auto">
              <a:xfrm>
                <a:off x="2268" y="3475"/>
                <a:ext cx="2828" cy="286"/>
                <a:chOff x="2268" y="3475"/>
                <a:chExt cx="2828" cy="286"/>
              </a:xfrm>
            </p:grpSpPr>
            <p:sp>
              <p:nvSpPr>
                <p:cNvPr id="1089550" name="Line 14"/>
                <p:cNvSpPr>
                  <a:spLocks noChangeShapeType="1"/>
                </p:cNvSpPr>
                <p:nvPr/>
              </p:nvSpPr>
              <p:spPr bwMode="auto">
                <a:xfrm>
                  <a:off x="2268" y="3545"/>
                  <a:ext cx="267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9551" name="Rectangle 15"/>
                <p:cNvSpPr>
                  <a:spLocks noChangeArrowheads="1"/>
                </p:cNvSpPr>
                <p:nvPr/>
              </p:nvSpPr>
              <p:spPr bwMode="auto">
                <a:xfrm>
                  <a:off x="4924" y="3475"/>
                  <a:ext cx="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t</a:t>
                  </a:r>
                </a:p>
              </p:txBody>
            </p:sp>
            <p:sp>
              <p:nvSpPr>
                <p:cNvPr id="1089552" name="Text Box 16"/>
                <p:cNvSpPr txBox="1">
                  <a:spLocks noChangeArrowheads="1"/>
                </p:cNvSpPr>
                <p:nvPr/>
              </p:nvSpPr>
              <p:spPr bwMode="auto">
                <a:xfrm>
                  <a:off x="348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0</a:t>
                  </a:r>
                </a:p>
              </p:txBody>
            </p:sp>
            <p:sp>
              <p:nvSpPr>
                <p:cNvPr id="1089553" name="Line 17"/>
                <p:cNvSpPr>
                  <a:spLocks noChangeShapeType="1"/>
                </p:cNvSpPr>
                <p:nvPr/>
              </p:nvSpPr>
              <p:spPr bwMode="auto">
                <a:xfrm>
                  <a:off x="357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54" name="Text Box 18"/>
                <p:cNvSpPr txBox="1">
                  <a:spLocks noChangeArrowheads="1"/>
                </p:cNvSpPr>
                <p:nvPr/>
              </p:nvSpPr>
              <p:spPr bwMode="auto">
                <a:xfrm>
                  <a:off x="3742"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89555" name="Line 19"/>
                <p:cNvSpPr>
                  <a:spLocks noChangeShapeType="1"/>
                </p:cNvSpPr>
                <p:nvPr/>
              </p:nvSpPr>
              <p:spPr bwMode="auto">
                <a:xfrm>
                  <a:off x="382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56" name="Text Box 20"/>
                <p:cNvSpPr txBox="1">
                  <a:spLocks noChangeArrowheads="1"/>
                </p:cNvSpPr>
                <p:nvPr/>
              </p:nvSpPr>
              <p:spPr bwMode="auto">
                <a:xfrm>
                  <a:off x="399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89557" name="Line 21"/>
                <p:cNvSpPr>
                  <a:spLocks noChangeShapeType="1"/>
                </p:cNvSpPr>
                <p:nvPr/>
              </p:nvSpPr>
              <p:spPr bwMode="auto">
                <a:xfrm>
                  <a:off x="408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58" name="Text Box 22"/>
                <p:cNvSpPr txBox="1">
                  <a:spLocks noChangeArrowheads="1"/>
                </p:cNvSpPr>
                <p:nvPr/>
              </p:nvSpPr>
              <p:spPr bwMode="auto">
                <a:xfrm>
                  <a:off x="4252" y="3569"/>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89559" name="Line 23"/>
                <p:cNvSpPr>
                  <a:spLocks noChangeShapeType="1"/>
                </p:cNvSpPr>
                <p:nvPr/>
              </p:nvSpPr>
              <p:spPr bwMode="auto">
                <a:xfrm>
                  <a:off x="433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60" name="Text Box 24"/>
                <p:cNvSpPr txBox="1">
                  <a:spLocks noChangeArrowheads="1"/>
                </p:cNvSpPr>
                <p:nvPr/>
              </p:nvSpPr>
              <p:spPr bwMode="auto">
                <a:xfrm>
                  <a:off x="2652" y="3569"/>
                  <a:ext cx="2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89561" name="Line 25"/>
                <p:cNvSpPr>
                  <a:spLocks noChangeShapeType="1"/>
                </p:cNvSpPr>
                <p:nvPr/>
              </p:nvSpPr>
              <p:spPr bwMode="auto">
                <a:xfrm>
                  <a:off x="283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62" name="Text Box 26"/>
                <p:cNvSpPr txBox="1">
                  <a:spLocks noChangeArrowheads="1"/>
                </p:cNvSpPr>
                <p:nvPr/>
              </p:nvSpPr>
              <p:spPr bwMode="auto">
                <a:xfrm>
                  <a:off x="2844" y="3569"/>
                  <a:ext cx="34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89563" name="Line 27"/>
                <p:cNvSpPr>
                  <a:spLocks noChangeShapeType="1"/>
                </p:cNvSpPr>
                <p:nvPr/>
              </p:nvSpPr>
              <p:spPr bwMode="auto">
                <a:xfrm>
                  <a:off x="3091"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89564" name="Text Box 28"/>
                <p:cNvSpPr txBox="1">
                  <a:spLocks noChangeArrowheads="1"/>
                </p:cNvSpPr>
                <p:nvPr/>
              </p:nvSpPr>
              <p:spPr bwMode="auto">
                <a:xfrm>
                  <a:off x="3084" y="3569"/>
                  <a:ext cx="3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89565" name="Line 29"/>
                <p:cNvSpPr>
                  <a:spLocks noChangeShapeType="1"/>
                </p:cNvSpPr>
                <p:nvPr/>
              </p:nvSpPr>
              <p:spPr bwMode="auto">
                <a:xfrm>
                  <a:off x="334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sp>
          <p:nvSpPr>
            <p:cNvPr id="1089589" name="Freeform 53"/>
            <p:cNvSpPr>
              <a:spLocks/>
            </p:cNvSpPr>
            <p:nvPr/>
          </p:nvSpPr>
          <p:spPr bwMode="auto">
            <a:xfrm flipH="1">
              <a:off x="4175" y="3520"/>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089583" name="Group 47"/>
          <p:cNvGrpSpPr>
            <a:grpSpLocks/>
          </p:cNvGrpSpPr>
          <p:nvPr/>
        </p:nvGrpSpPr>
        <p:grpSpPr bwMode="auto">
          <a:xfrm>
            <a:off x="6724650" y="4632325"/>
            <a:ext cx="1809750" cy="930275"/>
            <a:chOff x="3996" y="2918"/>
            <a:chExt cx="1140" cy="586"/>
          </a:xfrm>
        </p:grpSpPr>
        <p:sp>
          <p:nvSpPr>
            <p:cNvPr id="1089567" name="Rectangle 31"/>
            <p:cNvSpPr>
              <a:spLocks noChangeArrowheads="1"/>
            </p:cNvSpPr>
            <p:nvPr/>
          </p:nvSpPr>
          <p:spPr bwMode="auto">
            <a:xfrm>
              <a:off x="4134" y="2918"/>
              <a:ext cx="10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sym typeface="MS Reference 2" pitchFamily="2" charset="2"/>
                </a:rPr>
                <a:t></a:t>
              </a:r>
              <a:r>
                <a:rPr lang="en-US" altLang="en-US" sz="2000" i="1">
                  <a:sym typeface="Symbol" panose="05050102010706020507" pitchFamily="18" charset="2"/>
                </a:rPr>
                <a:t></a:t>
              </a:r>
              <a:r>
                <a:rPr lang="en-US" altLang="en-US" sz="2000">
                  <a:sym typeface="Symbol" panose="05050102010706020507" pitchFamily="18" charset="2"/>
                </a:rPr>
                <a:t> = 0.005</a:t>
              </a:r>
            </a:p>
          </p:txBody>
        </p:sp>
        <p:sp>
          <p:nvSpPr>
            <p:cNvPr id="1089568" name="Line 32"/>
            <p:cNvSpPr>
              <a:spLocks noChangeShapeType="1"/>
            </p:cNvSpPr>
            <p:nvPr/>
          </p:nvSpPr>
          <p:spPr bwMode="auto">
            <a:xfrm flipH="1">
              <a:off x="3996" y="3120"/>
              <a:ext cx="562" cy="384"/>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Tree>
    <p:extLst>
      <p:ext uri="{BB962C8B-B14F-4D97-AF65-F5344CB8AC3E}">
        <p14:creationId xmlns:p14="http://schemas.microsoft.com/office/powerpoint/2010/main" val="18417216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9541"/>
                                        </p:tgtEl>
                                        <p:attrNameLst>
                                          <p:attrName>style.visibility</p:attrName>
                                        </p:attrNameLst>
                                      </p:cBhvr>
                                      <p:to>
                                        <p:strVal val="visible"/>
                                      </p:to>
                                    </p:set>
                                    <p:animEffect transition="in" filter="wipe(left)">
                                      <p:cBhvr>
                                        <p:cTn id="7" dur="1000"/>
                                        <p:tgtEl>
                                          <p:spTgt spid="1089541"/>
                                        </p:tgtEl>
                                      </p:cBhvr>
                                    </p:animEffect>
                                  </p:childTnLst>
                                </p:cTn>
                              </p:par>
                            </p:childTnLst>
                          </p:cTn>
                        </p:par>
                        <p:par>
                          <p:cTn id="8" fill="hold" nodeType="afterGroup">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089540"/>
                                        </p:tgtEl>
                                        <p:attrNameLst>
                                          <p:attrName>style.visibility</p:attrName>
                                        </p:attrNameLst>
                                      </p:cBhvr>
                                      <p:to>
                                        <p:strVal val="visible"/>
                                      </p:to>
                                    </p:set>
                                    <p:animEffect transition="in" filter="wipe(left)">
                                      <p:cBhvr>
                                        <p:cTn id="11" dur="1000"/>
                                        <p:tgtEl>
                                          <p:spTgt spid="10895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089595"/>
                                        </p:tgtEl>
                                        <p:attrNameLst>
                                          <p:attrName>style.visibility</p:attrName>
                                        </p:attrNameLst>
                                      </p:cBhvr>
                                      <p:to>
                                        <p:strVal val="visible"/>
                                      </p:to>
                                    </p:set>
                                  </p:childTnLst>
                                </p:cTn>
                              </p:par>
                            </p:childTnLst>
                          </p:cTn>
                        </p:par>
                        <p:par>
                          <p:cTn id="16" fill="hold" nodeType="afterGroup">
                            <p:stCondLst>
                              <p:cond delay="0"/>
                            </p:stCondLst>
                            <p:childTnLst>
                              <p:par>
                                <p:cTn id="17" presetID="22" presetClass="entr" presetSubtype="1" fill="hold" nodeType="afterEffect">
                                  <p:stCondLst>
                                    <p:cond delay="1000"/>
                                  </p:stCondLst>
                                  <p:childTnLst>
                                    <p:set>
                                      <p:cBhvr>
                                        <p:cTn id="18" dur="1" fill="hold">
                                          <p:stCondLst>
                                            <p:cond delay="0"/>
                                          </p:stCondLst>
                                        </p:cTn>
                                        <p:tgtEl>
                                          <p:spTgt spid="1089582"/>
                                        </p:tgtEl>
                                        <p:attrNameLst>
                                          <p:attrName>style.visibility</p:attrName>
                                        </p:attrNameLst>
                                      </p:cBhvr>
                                      <p:to>
                                        <p:strVal val="visible"/>
                                      </p:to>
                                    </p:set>
                                    <p:animEffect transition="in" filter="wipe(up)">
                                      <p:cBhvr>
                                        <p:cTn id="19" dur="1000"/>
                                        <p:tgtEl>
                                          <p:spTgt spid="1089582"/>
                                        </p:tgtEl>
                                      </p:cBhvr>
                                    </p:animEffect>
                                  </p:childTnLst>
                                </p:cTn>
                              </p:par>
                            </p:childTnLst>
                          </p:cTn>
                        </p:par>
                        <p:par>
                          <p:cTn id="20" fill="hold" nodeType="afterGroup">
                            <p:stCondLst>
                              <p:cond delay="2000"/>
                            </p:stCondLst>
                            <p:childTnLst>
                              <p:par>
                                <p:cTn id="21" presetID="22" presetClass="entr" presetSubtype="1" fill="hold" nodeType="afterEffect">
                                  <p:stCondLst>
                                    <p:cond delay="1000"/>
                                  </p:stCondLst>
                                  <p:childTnLst>
                                    <p:set>
                                      <p:cBhvr>
                                        <p:cTn id="22" dur="1" fill="hold">
                                          <p:stCondLst>
                                            <p:cond delay="0"/>
                                          </p:stCondLst>
                                        </p:cTn>
                                        <p:tgtEl>
                                          <p:spTgt spid="1089583"/>
                                        </p:tgtEl>
                                        <p:attrNameLst>
                                          <p:attrName>style.visibility</p:attrName>
                                        </p:attrNameLst>
                                      </p:cBhvr>
                                      <p:to>
                                        <p:strVal val="visible"/>
                                      </p:to>
                                    </p:set>
                                    <p:animEffect transition="in" filter="wipe(up)">
                                      <p:cBhvr>
                                        <p:cTn id="23" dur="1000"/>
                                        <p:tgtEl>
                                          <p:spTgt spid="108958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89586"/>
                                        </p:tgtEl>
                                        <p:attrNameLst>
                                          <p:attrName>style.visibility</p:attrName>
                                        </p:attrNameLst>
                                      </p:cBhvr>
                                      <p:to>
                                        <p:strVal val="visible"/>
                                      </p:to>
                                    </p:set>
                                    <p:animEffect transition="in" filter="wipe(left)">
                                      <p:cBhvr>
                                        <p:cTn id="28" dur="1000"/>
                                        <p:tgtEl>
                                          <p:spTgt spid="1089586"/>
                                        </p:tgtEl>
                                      </p:cBhvr>
                                    </p:animEffect>
                                  </p:childTnLst>
                                </p:cTn>
                              </p:par>
                            </p:childTnLst>
                          </p:cTn>
                        </p:par>
                        <p:par>
                          <p:cTn id="29" fill="hold" nodeType="afterGroup">
                            <p:stCondLst>
                              <p:cond delay="1000"/>
                            </p:stCondLst>
                            <p:childTnLst>
                              <p:par>
                                <p:cTn id="30" presetID="22" presetClass="entr" presetSubtype="8" fill="hold" grpId="0" nodeType="afterEffect">
                                  <p:stCondLst>
                                    <p:cond delay="1000"/>
                                  </p:stCondLst>
                                  <p:childTnLst>
                                    <p:set>
                                      <p:cBhvr>
                                        <p:cTn id="31" dur="1" fill="hold">
                                          <p:stCondLst>
                                            <p:cond delay="0"/>
                                          </p:stCondLst>
                                        </p:cTn>
                                        <p:tgtEl>
                                          <p:spTgt spid="1089544"/>
                                        </p:tgtEl>
                                        <p:attrNameLst>
                                          <p:attrName>style.visibility</p:attrName>
                                        </p:attrNameLst>
                                      </p:cBhvr>
                                      <p:to>
                                        <p:strVal val="visible"/>
                                      </p:to>
                                    </p:set>
                                    <p:animEffect transition="in" filter="wipe(left)">
                                      <p:cBhvr>
                                        <p:cTn id="32" dur="1000"/>
                                        <p:tgtEl>
                                          <p:spTgt spid="1089544"/>
                                        </p:tgtEl>
                                      </p:cBhvr>
                                    </p:animEffect>
                                  </p:childTnLst>
                                </p:cTn>
                              </p:par>
                            </p:childTnLst>
                          </p:cTn>
                        </p:par>
                        <p:par>
                          <p:cTn id="33" fill="hold" nodeType="afterGroup">
                            <p:stCondLst>
                              <p:cond delay="3000"/>
                            </p:stCondLst>
                            <p:childTnLst>
                              <p:par>
                                <p:cTn id="34" presetID="22" presetClass="entr" presetSubtype="8" fill="hold" grpId="0" nodeType="afterEffect">
                                  <p:stCondLst>
                                    <p:cond delay="1000"/>
                                  </p:stCondLst>
                                  <p:childTnLst>
                                    <p:set>
                                      <p:cBhvr>
                                        <p:cTn id="35" dur="1" fill="hold">
                                          <p:stCondLst>
                                            <p:cond delay="0"/>
                                          </p:stCondLst>
                                        </p:cTn>
                                        <p:tgtEl>
                                          <p:spTgt spid="1089588"/>
                                        </p:tgtEl>
                                        <p:attrNameLst>
                                          <p:attrName>style.visibility</p:attrName>
                                        </p:attrNameLst>
                                      </p:cBhvr>
                                      <p:to>
                                        <p:strVal val="visible"/>
                                      </p:to>
                                    </p:set>
                                    <p:animEffect transition="in" filter="wipe(left)">
                                      <p:cBhvr>
                                        <p:cTn id="36" dur="1000"/>
                                        <p:tgtEl>
                                          <p:spTgt spid="1089588"/>
                                        </p:tgtEl>
                                      </p:cBhvr>
                                    </p:animEffect>
                                  </p:childTnLst>
                                </p:cTn>
                              </p:par>
                            </p:childTnLst>
                          </p:cTn>
                        </p:par>
                        <p:par>
                          <p:cTn id="37" fill="hold" nodeType="afterGroup">
                            <p:stCondLst>
                              <p:cond delay="5000"/>
                            </p:stCondLst>
                            <p:childTnLst>
                              <p:par>
                                <p:cTn id="38" presetID="22" presetClass="entr" presetSubtype="8" fill="hold" grpId="0" nodeType="afterEffect">
                                  <p:stCondLst>
                                    <p:cond delay="0"/>
                                  </p:stCondLst>
                                  <p:childTnLst>
                                    <p:set>
                                      <p:cBhvr>
                                        <p:cTn id="39" dur="1" fill="hold">
                                          <p:stCondLst>
                                            <p:cond delay="0"/>
                                          </p:stCondLst>
                                        </p:cTn>
                                        <p:tgtEl>
                                          <p:spTgt spid="1089542"/>
                                        </p:tgtEl>
                                        <p:attrNameLst>
                                          <p:attrName>style.visibility</p:attrName>
                                        </p:attrNameLst>
                                      </p:cBhvr>
                                      <p:to>
                                        <p:strVal val="visible"/>
                                      </p:to>
                                    </p:set>
                                    <p:animEffect transition="in" filter="wipe(left)">
                                      <p:cBhvr>
                                        <p:cTn id="40" dur="1000"/>
                                        <p:tgtEl>
                                          <p:spTgt spid="1089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540" grpId="0"/>
      <p:bldP spid="1089541" grpId="0"/>
      <p:bldP spid="1089542" grpId="0"/>
      <p:bldP spid="1089544" grpId="0"/>
      <p:bldP spid="1089586" grpId="0"/>
      <p:bldP spid="108958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90" name="Rectangle 6"/>
          <p:cNvSpPr>
            <a:spLocks noGrp="1" noChangeArrowheads="1"/>
          </p:cNvSpPr>
          <p:nvPr>
            <p:ph type="title"/>
          </p:nvPr>
        </p:nvSpPr>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 for the Means</a:t>
            </a:r>
            <a:endParaRPr lang="el-GR" altLang="en-US"/>
          </a:p>
        </p:txBody>
      </p:sp>
      <p:sp>
        <p:nvSpPr>
          <p:cNvPr id="1091592" name="Text Box 8"/>
          <p:cNvSpPr txBox="1">
            <a:spLocks noChangeArrowheads="1"/>
          </p:cNvSpPr>
          <p:nvPr/>
        </p:nvSpPr>
        <p:spPr bwMode="auto">
          <a:xfrm>
            <a:off x="228600" y="1138238"/>
            <a:ext cx="8534400" cy="457200"/>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 continued</a:t>
            </a:r>
            <a:r>
              <a:rPr lang="en-US" altLang="en-US">
                <a:latin typeface="Times New Roman" panose="02020603050405020304" pitchFamily="18" charset="0"/>
              </a:rPr>
              <a:t>:</a:t>
            </a:r>
            <a:endParaRPr lang="en-US" altLang="en-US">
              <a:sym typeface="Symbol" panose="05050102010706020507" pitchFamily="18" charset="2"/>
            </a:endParaRPr>
          </a:p>
        </p:txBody>
      </p:sp>
      <p:sp>
        <p:nvSpPr>
          <p:cNvPr id="1091593" name="Rectangle 9"/>
          <p:cNvSpPr>
            <a:spLocks noChangeArrowheads="1"/>
          </p:cNvSpPr>
          <p:nvPr/>
        </p:nvSpPr>
        <p:spPr bwMode="auto">
          <a:xfrm>
            <a:off x="695325" y="29718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ym typeface="Symbol" panose="05050102010706020507" pitchFamily="18" charset="2"/>
              </a:rPr>
              <a:t>The standardized error is</a:t>
            </a:r>
          </a:p>
        </p:txBody>
      </p:sp>
      <p:graphicFrame>
        <p:nvGraphicFramePr>
          <p:cNvPr id="1091597" name="Object 13"/>
          <p:cNvGraphicFramePr>
            <a:graphicFrameLocks noGrp="1" noChangeAspect="1"/>
          </p:cNvGraphicFramePr>
          <p:nvPr>
            <p:ph sz="half" idx="2"/>
          </p:nvPr>
        </p:nvGraphicFramePr>
        <p:xfrm>
          <a:off x="631825" y="3636963"/>
          <a:ext cx="1882775" cy="611187"/>
        </p:xfrm>
        <a:graphic>
          <a:graphicData uri="http://schemas.openxmlformats.org/presentationml/2006/ole">
            <mc:AlternateContent xmlns:mc="http://schemas.openxmlformats.org/markup-compatibility/2006">
              <mc:Choice xmlns:v="urn:schemas-microsoft-com:vml" Requires="v">
                <p:oleObj spid="_x0000_s23554" name="Equation" r:id="rId4" imgW="2501640" imgH="812520" progId="Equation.DSMT4">
                  <p:embed/>
                </p:oleObj>
              </mc:Choice>
              <mc:Fallback>
                <p:oleObj name="Equation" r:id="rId4" imgW="2501640" imgH="812520" progId="Equation.DSMT4">
                  <p:embed/>
                  <p:pic>
                    <p:nvPicPr>
                      <p:cNvPr id="109159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3636963"/>
                        <a:ext cx="1882775"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1598" name="Object 14"/>
          <p:cNvGraphicFramePr>
            <a:graphicFrameLocks noChangeAspect="1"/>
          </p:cNvGraphicFramePr>
          <p:nvPr/>
        </p:nvGraphicFramePr>
        <p:xfrm>
          <a:off x="2689225" y="4587875"/>
          <a:ext cx="4489450" cy="654050"/>
        </p:xfrm>
        <a:graphic>
          <a:graphicData uri="http://schemas.openxmlformats.org/presentationml/2006/ole">
            <mc:AlternateContent xmlns:mc="http://schemas.openxmlformats.org/markup-compatibility/2006">
              <mc:Choice xmlns:v="urn:schemas-microsoft-com:vml" Requires="v">
                <p:oleObj spid="_x0000_s23555" name="Equation" r:id="rId6" imgW="5626080" imgH="825480" progId="Equation.DSMT4">
                  <p:embed/>
                </p:oleObj>
              </mc:Choice>
              <mc:Fallback>
                <p:oleObj name="Equation" r:id="rId6" imgW="5626080" imgH="825480" progId="Equation.DSMT4">
                  <p:embed/>
                  <p:pic>
                    <p:nvPicPr>
                      <p:cNvPr id="109159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9225" y="4587875"/>
                        <a:ext cx="448945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1599" name="Object 15"/>
          <p:cNvGraphicFramePr>
            <a:graphicFrameLocks noChangeAspect="1"/>
          </p:cNvGraphicFramePr>
          <p:nvPr/>
        </p:nvGraphicFramePr>
        <p:xfrm>
          <a:off x="2689225" y="3554413"/>
          <a:ext cx="3673475" cy="727075"/>
        </p:xfrm>
        <a:graphic>
          <a:graphicData uri="http://schemas.openxmlformats.org/presentationml/2006/ole">
            <mc:AlternateContent xmlns:mc="http://schemas.openxmlformats.org/markup-compatibility/2006">
              <mc:Choice xmlns:v="urn:schemas-microsoft-com:vml" Requires="v">
                <p:oleObj spid="_x0000_s23556" name="Equation" r:id="rId8" imgW="4609800" imgH="914400" progId="Equation.DSMT4">
                  <p:embed/>
                </p:oleObj>
              </mc:Choice>
              <mc:Fallback>
                <p:oleObj name="Equation" r:id="rId8" imgW="4609800" imgH="914400" progId="Equation.DSMT4">
                  <p:embed/>
                  <p:pic>
                    <p:nvPicPr>
                      <p:cNvPr id="109159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9225" y="3554413"/>
                        <a:ext cx="367347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1622" name="Rectangle 38"/>
          <p:cNvSpPr>
            <a:spLocks noChangeArrowheads="1"/>
          </p:cNvSpPr>
          <p:nvPr/>
        </p:nvSpPr>
        <p:spPr bwMode="auto">
          <a:xfrm>
            <a:off x="336550" y="21336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091623" name="Rectangle 39"/>
          <p:cNvSpPr>
            <a:spLocks noChangeArrowheads="1"/>
          </p:cNvSpPr>
          <p:nvPr/>
        </p:nvSpPr>
        <p:spPr bwMode="auto">
          <a:xfrm>
            <a:off x="336550" y="1600200"/>
            <a:ext cx="162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1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p>
        </p:txBody>
      </p:sp>
      <p:grpSp>
        <p:nvGrpSpPr>
          <p:cNvPr id="1091655" name="Group 71"/>
          <p:cNvGrpSpPr>
            <a:grpSpLocks/>
          </p:cNvGrpSpPr>
          <p:nvPr/>
        </p:nvGrpSpPr>
        <p:grpSpPr bwMode="auto">
          <a:xfrm>
            <a:off x="4057650" y="1549400"/>
            <a:ext cx="4489450" cy="1336675"/>
            <a:chOff x="2556" y="976"/>
            <a:chExt cx="2828" cy="842"/>
          </a:xfrm>
        </p:grpSpPr>
        <p:sp>
          <p:nvSpPr>
            <p:cNvPr id="1091624" name="Rectangle 40"/>
            <p:cNvSpPr>
              <a:spLocks noChangeArrowheads="1"/>
            </p:cNvSpPr>
            <p:nvPr/>
          </p:nvSpPr>
          <p:spPr bwMode="auto">
            <a:xfrm>
              <a:off x="2688" y="1568"/>
              <a:ext cx="9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ym typeface="Symbol" panose="05050102010706020507" pitchFamily="18" charset="2"/>
                </a:rPr>
                <a:t>–</a:t>
              </a:r>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grpSp>
          <p:nvGrpSpPr>
            <p:cNvPr id="1091625" name="Group 41"/>
            <p:cNvGrpSpPr>
              <a:grpSpLocks/>
            </p:cNvGrpSpPr>
            <p:nvPr/>
          </p:nvGrpSpPr>
          <p:grpSpPr bwMode="auto">
            <a:xfrm>
              <a:off x="2556" y="976"/>
              <a:ext cx="2828" cy="683"/>
              <a:chOff x="2268" y="3078"/>
              <a:chExt cx="2828" cy="683"/>
            </a:xfrm>
          </p:grpSpPr>
          <p:grpSp>
            <p:nvGrpSpPr>
              <p:cNvPr id="1091626" name="Group 42"/>
              <p:cNvGrpSpPr>
                <a:grpSpLocks/>
              </p:cNvGrpSpPr>
              <p:nvPr/>
            </p:nvGrpSpPr>
            <p:grpSpPr bwMode="auto">
              <a:xfrm>
                <a:off x="2700" y="3078"/>
                <a:ext cx="1728" cy="471"/>
                <a:chOff x="2700" y="3078"/>
                <a:chExt cx="1728" cy="471"/>
              </a:xfrm>
            </p:grpSpPr>
            <p:pic>
              <p:nvPicPr>
                <p:cNvPr id="1091627" name="Picture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 y="3078"/>
                  <a:ext cx="1728" cy="471"/>
                </a:xfrm>
                <a:prstGeom prst="rect">
                  <a:avLst/>
                </a:prstGeom>
                <a:noFill/>
                <a:extLst>
                  <a:ext uri="{909E8E84-426E-40DD-AFC4-6F175D3DCCD1}">
                    <a14:hiddenFill xmlns:a14="http://schemas.microsoft.com/office/drawing/2010/main">
                      <a:solidFill>
                        <a:srgbClr val="FFFFFF"/>
                      </a:solidFill>
                    </a14:hiddenFill>
                  </a:ext>
                </a:extLst>
              </p:spPr>
            </p:pic>
            <p:sp>
              <p:nvSpPr>
                <p:cNvPr id="1091628" name="Freeform 44"/>
                <p:cNvSpPr>
                  <a:spLocks/>
                </p:cNvSpPr>
                <p:nvPr/>
              </p:nvSpPr>
              <p:spPr bwMode="auto">
                <a:xfrm>
                  <a:off x="2988" y="3081"/>
                  <a:ext cx="1190" cy="466"/>
                </a:xfrm>
                <a:custGeom>
                  <a:avLst/>
                  <a:gdLst>
                    <a:gd name="T0" fmla="*/ 2 w 1190"/>
                    <a:gd name="T1" fmla="*/ 466 h 466"/>
                    <a:gd name="T2" fmla="*/ 0 w 1190"/>
                    <a:gd name="T3" fmla="*/ 433 h 466"/>
                    <a:gd name="T4" fmla="*/ 89 w 1190"/>
                    <a:gd name="T5" fmla="*/ 404 h 466"/>
                    <a:gd name="T6" fmla="*/ 144 w 1190"/>
                    <a:gd name="T7" fmla="*/ 387 h 466"/>
                    <a:gd name="T8" fmla="*/ 201 w 1190"/>
                    <a:gd name="T9" fmla="*/ 353 h 466"/>
                    <a:gd name="T10" fmla="*/ 247 w 1190"/>
                    <a:gd name="T11" fmla="*/ 319 h 466"/>
                    <a:gd name="T12" fmla="*/ 275 w 1190"/>
                    <a:gd name="T13" fmla="*/ 292 h 466"/>
                    <a:gd name="T14" fmla="*/ 313 w 1190"/>
                    <a:gd name="T15" fmla="*/ 251 h 466"/>
                    <a:gd name="T16" fmla="*/ 320 w 1190"/>
                    <a:gd name="T17" fmla="*/ 241 h 466"/>
                    <a:gd name="T18" fmla="*/ 348 w 1190"/>
                    <a:gd name="T19" fmla="*/ 203 h 466"/>
                    <a:gd name="T20" fmla="*/ 374 w 1190"/>
                    <a:gd name="T21" fmla="*/ 162 h 466"/>
                    <a:gd name="T22" fmla="*/ 401 w 1190"/>
                    <a:gd name="T23" fmla="*/ 121 h 466"/>
                    <a:gd name="T24" fmla="*/ 434 w 1190"/>
                    <a:gd name="T25" fmla="*/ 75 h 466"/>
                    <a:gd name="T26" fmla="*/ 460 w 1190"/>
                    <a:gd name="T27" fmla="*/ 44 h 466"/>
                    <a:gd name="T28" fmla="*/ 484 w 1190"/>
                    <a:gd name="T29" fmla="*/ 24 h 466"/>
                    <a:gd name="T30" fmla="*/ 513 w 1190"/>
                    <a:gd name="T31" fmla="*/ 12 h 466"/>
                    <a:gd name="T32" fmla="*/ 559 w 1190"/>
                    <a:gd name="T33" fmla="*/ 0 h 466"/>
                    <a:gd name="T34" fmla="*/ 592 w 1190"/>
                    <a:gd name="T35" fmla="*/ 0 h 466"/>
                    <a:gd name="T36" fmla="*/ 637 w 1190"/>
                    <a:gd name="T37" fmla="*/ 12 h 466"/>
                    <a:gd name="T38" fmla="*/ 685 w 1190"/>
                    <a:gd name="T39" fmla="*/ 39 h 466"/>
                    <a:gd name="T40" fmla="*/ 725 w 1190"/>
                    <a:gd name="T41" fmla="*/ 77 h 466"/>
                    <a:gd name="T42" fmla="*/ 778 w 1190"/>
                    <a:gd name="T43" fmla="*/ 157 h 466"/>
                    <a:gd name="T44" fmla="*/ 804 w 1190"/>
                    <a:gd name="T45" fmla="*/ 202 h 466"/>
                    <a:gd name="T46" fmla="*/ 828 w 1190"/>
                    <a:gd name="T47" fmla="*/ 241 h 466"/>
                    <a:gd name="T48" fmla="*/ 851 w 1190"/>
                    <a:gd name="T49" fmla="*/ 265 h 466"/>
                    <a:gd name="T50" fmla="*/ 890 w 1190"/>
                    <a:gd name="T51" fmla="*/ 307 h 466"/>
                    <a:gd name="T52" fmla="*/ 919 w 1190"/>
                    <a:gd name="T53" fmla="*/ 332 h 466"/>
                    <a:gd name="T54" fmla="*/ 952 w 1190"/>
                    <a:gd name="T55" fmla="*/ 355 h 466"/>
                    <a:gd name="T56" fmla="*/ 1022 w 1190"/>
                    <a:gd name="T57" fmla="*/ 394 h 466"/>
                    <a:gd name="T58" fmla="*/ 1109 w 1190"/>
                    <a:gd name="T59" fmla="*/ 425 h 466"/>
                    <a:gd name="T60" fmla="*/ 1190 w 1190"/>
                    <a:gd name="T61" fmla="*/ 442 h 466"/>
                    <a:gd name="T62" fmla="*/ 1190 w 1190"/>
                    <a:gd name="T63" fmla="*/ 461 h 466"/>
                    <a:gd name="T64" fmla="*/ 2 w 1190"/>
                    <a:gd name="T65"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0" h="466">
                      <a:moveTo>
                        <a:pt x="2" y="466"/>
                      </a:moveTo>
                      <a:lnTo>
                        <a:pt x="0" y="433"/>
                      </a:lnTo>
                      <a:lnTo>
                        <a:pt x="89" y="404"/>
                      </a:lnTo>
                      <a:lnTo>
                        <a:pt x="144" y="387"/>
                      </a:lnTo>
                      <a:lnTo>
                        <a:pt x="201" y="353"/>
                      </a:lnTo>
                      <a:lnTo>
                        <a:pt x="247" y="319"/>
                      </a:lnTo>
                      <a:lnTo>
                        <a:pt x="275" y="292"/>
                      </a:lnTo>
                      <a:lnTo>
                        <a:pt x="313" y="251"/>
                      </a:lnTo>
                      <a:lnTo>
                        <a:pt x="320" y="241"/>
                      </a:lnTo>
                      <a:lnTo>
                        <a:pt x="348" y="203"/>
                      </a:lnTo>
                      <a:lnTo>
                        <a:pt x="374" y="162"/>
                      </a:lnTo>
                      <a:lnTo>
                        <a:pt x="401" y="121"/>
                      </a:lnTo>
                      <a:lnTo>
                        <a:pt x="434" y="75"/>
                      </a:lnTo>
                      <a:lnTo>
                        <a:pt x="460" y="44"/>
                      </a:lnTo>
                      <a:lnTo>
                        <a:pt x="484" y="24"/>
                      </a:lnTo>
                      <a:lnTo>
                        <a:pt x="513" y="12"/>
                      </a:lnTo>
                      <a:lnTo>
                        <a:pt x="559" y="0"/>
                      </a:lnTo>
                      <a:lnTo>
                        <a:pt x="592" y="0"/>
                      </a:lnTo>
                      <a:lnTo>
                        <a:pt x="637" y="12"/>
                      </a:lnTo>
                      <a:lnTo>
                        <a:pt x="685" y="39"/>
                      </a:lnTo>
                      <a:lnTo>
                        <a:pt x="725" y="77"/>
                      </a:lnTo>
                      <a:lnTo>
                        <a:pt x="778" y="157"/>
                      </a:lnTo>
                      <a:lnTo>
                        <a:pt x="804" y="202"/>
                      </a:lnTo>
                      <a:lnTo>
                        <a:pt x="828" y="241"/>
                      </a:lnTo>
                      <a:lnTo>
                        <a:pt x="851" y="265"/>
                      </a:lnTo>
                      <a:lnTo>
                        <a:pt x="890" y="307"/>
                      </a:lnTo>
                      <a:lnTo>
                        <a:pt x="919" y="332"/>
                      </a:lnTo>
                      <a:lnTo>
                        <a:pt x="952" y="355"/>
                      </a:lnTo>
                      <a:lnTo>
                        <a:pt x="1022" y="394"/>
                      </a:lnTo>
                      <a:lnTo>
                        <a:pt x="1109" y="425"/>
                      </a:lnTo>
                      <a:lnTo>
                        <a:pt x="1190" y="442"/>
                      </a:lnTo>
                      <a:lnTo>
                        <a:pt x="1190" y="461"/>
                      </a:lnTo>
                      <a:lnTo>
                        <a:pt x="2" y="466"/>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91629" name="Freeform 45"/>
                <p:cNvSpPr>
                  <a:spLocks/>
                </p:cNvSpPr>
                <p:nvPr/>
              </p:nvSpPr>
              <p:spPr bwMode="auto">
                <a:xfrm>
                  <a:off x="2726" y="3518"/>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091630" name="Group 46"/>
              <p:cNvGrpSpPr>
                <a:grpSpLocks/>
              </p:cNvGrpSpPr>
              <p:nvPr/>
            </p:nvGrpSpPr>
            <p:grpSpPr bwMode="auto">
              <a:xfrm>
                <a:off x="2268" y="3475"/>
                <a:ext cx="2828" cy="286"/>
                <a:chOff x="2268" y="3475"/>
                <a:chExt cx="2828" cy="286"/>
              </a:xfrm>
            </p:grpSpPr>
            <p:sp>
              <p:nvSpPr>
                <p:cNvPr id="1091631" name="Line 47"/>
                <p:cNvSpPr>
                  <a:spLocks noChangeShapeType="1"/>
                </p:cNvSpPr>
                <p:nvPr/>
              </p:nvSpPr>
              <p:spPr bwMode="auto">
                <a:xfrm>
                  <a:off x="2268" y="3545"/>
                  <a:ext cx="267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91632" name="Rectangle 48"/>
                <p:cNvSpPr>
                  <a:spLocks noChangeArrowheads="1"/>
                </p:cNvSpPr>
                <p:nvPr/>
              </p:nvSpPr>
              <p:spPr bwMode="auto">
                <a:xfrm>
                  <a:off x="4924" y="3475"/>
                  <a:ext cx="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t</a:t>
                  </a:r>
                </a:p>
              </p:txBody>
            </p:sp>
            <p:sp>
              <p:nvSpPr>
                <p:cNvPr id="1091633" name="Text Box 49"/>
                <p:cNvSpPr txBox="1">
                  <a:spLocks noChangeArrowheads="1"/>
                </p:cNvSpPr>
                <p:nvPr/>
              </p:nvSpPr>
              <p:spPr bwMode="auto">
                <a:xfrm>
                  <a:off x="348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0</a:t>
                  </a:r>
                </a:p>
              </p:txBody>
            </p:sp>
            <p:sp>
              <p:nvSpPr>
                <p:cNvPr id="1091634" name="Line 50"/>
                <p:cNvSpPr>
                  <a:spLocks noChangeShapeType="1"/>
                </p:cNvSpPr>
                <p:nvPr/>
              </p:nvSpPr>
              <p:spPr bwMode="auto">
                <a:xfrm>
                  <a:off x="357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35" name="Text Box 51"/>
                <p:cNvSpPr txBox="1">
                  <a:spLocks noChangeArrowheads="1"/>
                </p:cNvSpPr>
                <p:nvPr/>
              </p:nvSpPr>
              <p:spPr bwMode="auto">
                <a:xfrm>
                  <a:off x="3742"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91636" name="Line 52"/>
                <p:cNvSpPr>
                  <a:spLocks noChangeShapeType="1"/>
                </p:cNvSpPr>
                <p:nvPr/>
              </p:nvSpPr>
              <p:spPr bwMode="auto">
                <a:xfrm>
                  <a:off x="382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37" name="Text Box 53"/>
                <p:cNvSpPr txBox="1">
                  <a:spLocks noChangeArrowheads="1"/>
                </p:cNvSpPr>
                <p:nvPr/>
              </p:nvSpPr>
              <p:spPr bwMode="auto">
                <a:xfrm>
                  <a:off x="399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91638" name="Line 54"/>
                <p:cNvSpPr>
                  <a:spLocks noChangeShapeType="1"/>
                </p:cNvSpPr>
                <p:nvPr/>
              </p:nvSpPr>
              <p:spPr bwMode="auto">
                <a:xfrm>
                  <a:off x="408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39" name="Text Box 55"/>
                <p:cNvSpPr txBox="1">
                  <a:spLocks noChangeArrowheads="1"/>
                </p:cNvSpPr>
                <p:nvPr/>
              </p:nvSpPr>
              <p:spPr bwMode="auto">
                <a:xfrm>
                  <a:off x="4252" y="3569"/>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91640" name="Line 56"/>
                <p:cNvSpPr>
                  <a:spLocks noChangeShapeType="1"/>
                </p:cNvSpPr>
                <p:nvPr/>
              </p:nvSpPr>
              <p:spPr bwMode="auto">
                <a:xfrm>
                  <a:off x="433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41" name="Text Box 57"/>
                <p:cNvSpPr txBox="1">
                  <a:spLocks noChangeArrowheads="1"/>
                </p:cNvSpPr>
                <p:nvPr/>
              </p:nvSpPr>
              <p:spPr bwMode="auto">
                <a:xfrm>
                  <a:off x="2652" y="3569"/>
                  <a:ext cx="2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091642" name="Line 58"/>
                <p:cNvSpPr>
                  <a:spLocks noChangeShapeType="1"/>
                </p:cNvSpPr>
                <p:nvPr/>
              </p:nvSpPr>
              <p:spPr bwMode="auto">
                <a:xfrm>
                  <a:off x="283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43" name="Text Box 59"/>
                <p:cNvSpPr txBox="1">
                  <a:spLocks noChangeArrowheads="1"/>
                </p:cNvSpPr>
                <p:nvPr/>
              </p:nvSpPr>
              <p:spPr bwMode="auto">
                <a:xfrm>
                  <a:off x="2844" y="3569"/>
                  <a:ext cx="34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091644" name="Line 60"/>
                <p:cNvSpPr>
                  <a:spLocks noChangeShapeType="1"/>
                </p:cNvSpPr>
                <p:nvPr/>
              </p:nvSpPr>
              <p:spPr bwMode="auto">
                <a:xfrm>
                  <a:off x="3091"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1645" name="Text Box 61"/>
                <p:cNvSpPr txBox="1">
                  <a:spLocks noChangeArrowheads="1"/>
                </p:cNvSpPr>
                <p:nvPr/>
              </p:nvSpPr>
              <p:spPr bwMode="auto">
                <a:xfrm>
                  <a:off x="3084" y="3569"/>
                  <a:ext cx="3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091646" name="Line 62"/>
                <p:cNvSpPr>
                  <a:spLocks noChangeShapeType="1"/>
                </p:cNvSpPr>
                <p:nvPr/>
              </p:nvSpPr>
              <p:spPr bwMode="auto">
                <a:xfrm>
                  <a:off x="334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sp>
          <p:nvSpPr>
            <p:cNvPr id="1091650" name="Rectangle 66"/>
            <p:cNvSpPr>
              <a:spLocks noChangeArrowheads="1"/>
            </p:cNvSpPr>
            <p:nvPr/>
          </p:nvSpPr>
          <p:spPr bwMode="auto">
            <a:xfrm>
              <a:off x="4272" y="1546"/>
              <a:ext cx="7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sp>
          <p:nvSpPr>
            <p:cNvPr id="1091651" name="Freeform 67"/>
            <p:cNvSpPr>
              <a:spLocks/>
            </p:cNvSpPr>
            <p:nvPr/>
          </p:nvSpPr>
          <p:spPr bwMode="auto">
            <a:xfrm flipH="1">
              <a:off x="4466" y="1418"/>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aphicFrame>
        <p:nvGraphicFramePr>
          <p:cNvPr id="1091667" name="Object 83"/>
          <p:cNvGraphicFramePr>
            <a:graphicFrameLocks noChangeAspect="1"/>
          </p:cNvGraphicFramePr>
          <p:nvPr/>
        </p:nvGraphicFramePr>
        <p:xfrm>
          <a:off x="2689225" y="5549900"/>
          <a:ext cx="2463800" cy="314325"/>
        </p:xfrm>
        <a:graphic>
          <a:graphicData uri="http://schemas.openxmlformats.org/presentationml/2006/ole">
            <mc:AlternateContent xmlns:mc="http://schemas.openxmlformats.org/markup-compatibility/2006">
              <mc:Choice xmlns:v="urn:schemas-microsoft-com:vml" Requires="v">
                <p:oleObj spid="_x0000_s23557" name="Equation" r:id="rId11" imgW="2768400" imgH="355320" progId="Equation.DSMT4">
                  <p:embed/>
                </p:oleObj>
              </mc:Choice>
              <mc:Fallback>
                <p:oleObj name="Equation" r:id="rId11" imgW="2768400" imgH="355320" progId="Equation.DSMT4">
                  <p:embed/>
                  <p:pic>
                    <p:nvPicPr>
                      <p:cNvPr id="1091667" name="Object 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9225" y="5549900"/>
                        <a:ext cx="24638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1669" name="Text Box 85"/>
          <p:cNvSpPr txBox="1">
            <a:spLocks noChangeArrowheads="1"/>
          </p:cNvSpPr>
          <p:nvPr/>
        </p:nvSpPr>
        <p:spPr bwMode="auto">
          <a:xfrm>
            <a:off x="7404100" y="612775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graphicFrame>
        <p:nvGraphicFramePr>
          <p:cNvPr id="1091670" name="Object 86"/>
          <p:cNvGraphicFramePr>
            <a:graphicFrameLocks noChangeAspect="1"/>
          </p:cNvGraphicFramePr>
          <p:nvPr/>
        </p:nvGraphicFramePr>
        <p:xfrm>
          <a:off x="2689225" y="6172200"/>
          <a:ext cx="1220788" cy="246063"/>
        </p:xfrm>
        <a:graphic>
          <a:graphicData uri="http://schemas.openxmlformats.org/presentationml/2006/ole">
            <mc:AlternateContent xmlns:mc="http://schemas.openxmlformats.org/markup-compatibility/2006">
              <mc:Choice xmlns:v="urn:schemas-microsoft-com:vml" Requires="v">
                <p:oleObj spid="_x0000_s23558" name="Equation" r:id="rId13" imgW="1371600" imgH="279360" progId="Equation.DSMT4">
                  <p:embed/>
                </p:oleObj>
              </mc:Choice>
              <mc:Fallback>
                <p:oleObj name="Equation" r:id="rId13" imgW="1371600" imgH="279360" progId="Equation.DSMT4">
                  <p:embed/>
                  <p:pic>
                    <p:nvPicPr>
                      <p:cNvPr id="1091670" name="Object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9225" y="6172200"/>
                        <a:ext cx="1220788"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0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1593"/>
                                        </p:tgtEl>
                                        <p:attrNameLst>
                                          <p:attrName>style.visibility</p:attrName>
                                        </p:attrNameLst>
                                      </p:cBhvr>
                                      <p:to>
                                        <p:strVal val="visible"/>
                                      </p:to>
                                    </p:set>
                                    <p:animEffect transition="in" filter="wipe(left)">
                                      <p:cBhvr>
                                        <p:cTn id="7" dur="1000"/>
                                        <p:tgtEl>
                                          <p:spTgt spid="1091593"/>
                                        </p:tgtEl>
                                      </p:cBhvr>
                                    </p:animEffect>
                                  </p:childTnLst>
                                </p:cTn>
                              </p:par>
                            </p:childTnLst>
                          </p:cTn>
                        </p:par>
                        <p:par>
                          <p:cTn id="8" fill="hold" nodeType="afterGroup">
                            <p:stCondLst>
                              <p:cond delay="1000"/>
                            </p:stCondLst>
                            <p:childTnLst>
                              <p:par>
                                <p:cTn id="9" presetID="1" presetClass="entr" presetSubtype="0" fill="hold" nodeType="afterEffect">
                                  <p:stCondLst>
                                    <p:cond delay="1000"/>
                                  </p:stCondLst>
                                  <p:childTnLst>
                                    <p:set>
                                      <p:cBhvr>
                                        <p:cTn id="10" dur="1" fill="hold">
                                          <p:stCondLst>
                                            <p:cond delay="0"/>
                                          </p:stCondLst>
                                        </p:cTn>
                                        <p:tgtEl>
                                          <p:spTgt spid="1091597"/>
                                        </p:tgtEl>
                                        <p:attrNameLst>
                                          <p:attrName>style.visibility</p:attrName>
                                        </p:attrNameLst>
                                      </p:cBhvr>
                                      <p:to>
                                        <p:strVal val="visible"/>
                                      </p:to>
                                    </p:set>
                                  </p:childTnLst>
                                </p:cTn>
                              </p:par>
                            </p:childTnLst>
                          </p:cTn>
                        </p:par>
                        <p:par>
                          <p:cTn id="11" fill="hold" nodeType="afterGroup">
                            <p:stCondLst>
                              <p:cond delay="2000"/>
                            </p:stCondLst>
                            <p:childTnLst>
                              <p:par>
                                <p:cTn id="12" presetID="1" presetClass="entr" presetSubtype="0" fill="hold" nodeType="afterEffect">
                                  <p:stCondLst>
                                    <p:cond delay="1000"/>
                                  </p:stCondLst>
                                  <p:childTnLst>
                                    <p:set>
                                      <p:cBhvr>
                                        <p:cTn id="13" dur="1" fill="hold">
                                          <p:stCondLst>
                                            <p:cond delay="0"/>
                                          </p:stCondLst>
                                        </p:cTn>
                                        <p:tgtEl>
                                          <p:spTgt spid="109159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9159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9166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91670"/>
                                        </p:tgtEl>
                                        <p:attrNameLst>
                                          <p:attrName>style.visibility</p:attrName>
                                        </p:attrNameLst>
                                      </p:cBhvr>
                                      <p:to>
                                        <p:strVal val="visible"/>
                                      </p:to>
                                    </p:set>
                                  </p:childTnLst>
                                </p:cTn>
                              </p:par>
                            </p:childTnLst>
                          </p:cTn>
                        </p:par>
                        <p:par>
                          <p:cTn id="26" fill="hold" nodeType="afterGroup">
                            <p:stCondLst>
                              <p:cond delay="0"/>
                            </p:stCondLst>
                            <p:childTnLst>
                              <p:par>
                                <p:cTn id="27" presetID="22" presetClass="entr" presetSubtype="8" fill="hold" grpId="0" nodeType="afterEffect">
                                  <p:stCondLst>
                                    <p:cond delay="500"/>
                                  </p:stCondLst>
                                  <p:childTnLst>
                                    <p:set>
                                      <p:cBhvr>
                                        <p:cTn id="28" dur="1" fill="hold">
                                          <p:stCondLst>
                                            <p:cond delay="0"/>
                                          </p:stCondLst>
                                        </p:cTn>
                                        <p:tgtEl>
                                          <p:spTgt spid="1091669"/>
                                        </p:tgtEl>
                                        <p:attrNameLst>
                                          <p:attrName>style.visibility</p:attrName>
                                        </p:attrNameLst>
                                      </p:cBhvr>
                                      <p:to>
                                        <p:strVal val="visible"/>
                                      </p:to>
                                    </p:set>
                                    <p:animEffect transition="in" filter="wipe(left)">
                                      <p:cBhvr>
                                        <p:cTn id="29" dur="1000"/>
                                        <p:tgtEl>
                                          <p:spTgt spid="1091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93" grpId="0"/>
      <p:bldP spid="10916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p:txBody>
          <a:bodyPr/>
          <a:lstStyle/>
          <a:p>
            <a:pPr>
              <a:buFont typeface="Wingdings" panose="05000000000000000000" pitchFamily="2" charset="2"/>
              <a:buChar char="v"/>
            </a:pPr>
            <a:r>
              <a:rPr lang="en-US" altLang="en-US" dirty="0"/>
              <a:t>Simply put P(A|B) = P(A) </a:t>
            </a:r>
          </a:p>
          <a:p>
            <a:pPr>
              <a:buFont typeface="Wingdings" panose="05000000000000000000" pitchFamily="2" charset="2"/>
              <a:buChar char="v"/>
            </a:pPr>
            <a:r>
              <a:rPr lang="en-US" altLang="en-US" dirty="0"/>
              <a:t>This implies that            </a:t>
            </a:r>
          </a:p>
          <a:p>
            <a:pPr marL="0" indent="0"/>
            <a:r>
              <a:rPr lang="en-US" altLang="en-US" dirty="0"/>
              <a:t>		P(AB)=P(A|B)P(B)=P(A)</a:t>
            </a:r>
            <a:r>
              <a:rPr lang="en-US" altLang="en-US" b="1" dirty="0"/>
              <a:t>.</a:t>
            </a:r>
            <a:r>
              <a:rPr lang="en-US" altLang="en-US" dirty="0"/>
              <a:t>P(B)</a:t>
            </a:r>
          </a:p>
          <a:p>
            <a:pPr>
              <a:buFont typeface="Wingdings" panose="05000000000000000000" pitchFamily="2" charset="2"/>
              <a:buChar char="v"/>
            </a:pPr>
            <a:r>
              <a:rPr lang="en-US" altLang="en-US" dirty="0"/>
              <a:t>Interpretation in Event space: </a:t>
            </a:r>
          </a:p>
        </p:txBody>
      </p:sp>
      <p:sp>
        <p:nvSpPr>
          <p:cNvPr id="2" name="Content Placeholder 1"/>
          <p:cNvSpPr>
            <a:spLocks noGrp="1"/>
          </p:cNvSpPr>
          <p:nvPr>
            <p:ph sz="quarter" idx="10"/>
          </p:nvPr>
        </p:nvSpPr>
        <p:spPr/>
        <p:txBody>
          <a:bodyPr/>
          <a:lstStyle/>
          <a:p>
            <a:r>
              <a:rPr lang="en-US" altLang="en-US" dirty="0"/>
              <a:t>Independence</a:t>
            </a:r>
            <a:endParaRPr lang="en-IN" dirty="0"/>
          </a:p>
        </p:txBody>
      </p:sp>
      <p:sp>
        <p:nvSpPr>
          <p:cNvPr id="4100" name="Oval 4"/>
          <p:cNvSpPr>
            <a:spLocks noChangeArrowheads="1"/>
          </p:cNvSpPr>
          <p:nvPr/>
        </p:nvSpPr>
        <p:spPr bwMode="auto">
          <a:xfrm>
            <a:off x="2209800" y="4876800"/>
            <a:ext cx="1981200" cy="1066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B</a:t>
            </a:r>
          </a:p>
        </p:txBody>
      </p:sp>
      <p:sp>
        <p:nvSpPr>
          <p:cNvPr id="4101" name="Rectangle 5"/>
          <p:cNvSpPr>
            <a:spLocks noChangeArrowheads="1"/>
          </p:cNvSpPr>
          <p:nvPr/>
        </p:nvSpPr>
        <p:spPr bwMode="auto">
          <a:xfrm>
            <a:off x="1524000" y="4267200"/>
            <a:ext cx="1600200" cy="2133600"/>
          </a:xfrm>
          <a:prstGeom prst="rect">
            <a:avLst/>
          </a:prstGeom>
          <a:solidFill>
            <a:schemeClr val="bg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02" name="Text Box 6"/>
          <p:cNvSpPr txBox="1">
            <a:spLocks noChangeArrowheads="1"/>
          </p:cNvSpPr>
          <p:nvPr/>
        </p:nvSpPr>
        <p:spPr bwMode="auto">
          <a:xfrm>
            <a:off x="1752600" y="4572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a:t>A</a:t>
            </a:r>
          </a:p>
        </p:txBody>
      </p:sp>
      <p:sp>
        <p:nvSpPr>
          <p:cNvPr id="4104" name="Rectangle 8"/>
          <p:cNvSpPr>
            <a:spLocks noChangeArrowheads="1"/>
          </p:cNvSpPr>
          <p:nvPr/>
        </p:nvSpPr>
        <p:spPr bwMode="auto">
          <a:xfrm>
            <a:off x="1524000" y="4267200"/>
            <a:ext cx="3200400" cy="213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7693206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p:txBody>
          <a:bodyPr/>
          <a:lstStyle/>
          <a:p>
            <a:r>
              <a:rPr lang="en-US" altLang="en-US"/>
              <a:t>Two Sample </a:t>
            </a:r>
            <a:r>
              <a:rPr lang="en-US" altLang="en-US" i="1"/>
              <a:t>t</a:t>
            </a:r>
            <a:r>
              <a:rPr lang="en-US" altLang="en-US">
                <a:latin typeface="Times New Roman" panose="02020603050405020304" pitchFamily="18" charset="0"/>
              </a:rPr>
              <a:t>-</a:t>
            </a:r>
            <a:r>
              <a:rPr lang="en-US" altLang="en-US"/>
              <a:t>Test for the Means</a:t>
            </a:r>
            <a:endParaRPr lang="el-GR" altLang="en-US"/>
          </a:p>
        </p:txBody>
      </p:sp>
      <p:graphicFrame>
        <p:nvGraphicFramePr>
          <p:cNvPr id="1102851" name="Object 3"/>
          <p:cNvGraphicFramePr>
            <a:graphicFrameLocks noGrp="1" noChangeAspect="1"/>
          </p:cNvGraphicFramePr>
          <p:nvPr>
            <p:ph sz="half" idx="1"/>
          </p:nvPr>
        </p:nvGraphicFramePr>
        <p:xfrm>
          <a:off x="457200" y="3902075"/>
          <a:ext cx="2690813" cy="746125"/>
        </p:xfrm>
        <a:graphic>
          <a:graphicData uri="http://schemas.openxmlformats.org/presentationml/2006/ole">
            <mc:AlternateContent xmlns:mc="http://schemas.openxmlformats.org/markup-compatibility/2006">
              <mc:Choice xmlns:v="urn:schemas-microsoft-com:vml" Requires="v">
                <p:oleObj spid="_x0000_s24578" name="Equation" r:id="rId4" imgW="3022560" imgH="838080" progId="Equation.DSMT4">
                  <p:embed/>
                </p:oleObj>
              </mc:Choice>
              <mc:Fallback>
                <p:oleObj name="Equation" r:id="rId4" imgW="3022560" imgH="838080" progId="Equation.DSMT4">
                  <p:embed/>
                  <p:pic>
                    <p:nvPicPr>
                      <p:cNvPr id="11028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902075"/>
                        <a:ext cx="2690813"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2852" name="Text Box 4"/>
          <p:cNvSpPr txBox="1">
            <a:spLocks noChangeArrowheads="1"/>
          </p:cNvSpPr>
          <p:nvPr/>
        </p:nvSpPr>
        <p:spPr bwMode="auto">
          <a:xfrm>
            <a:off x="228600" y="1138238"/>
            <a:ext cx="8534400" cy="457200"/>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 continued</a:t>
            </a:r>
            <a:r>
              <a:rPr lang="en-US" altLang="en-US">
                <a:latin typeface="Times New Roman" panose="02020603050405020304" pitchFamily="18" charset="0"/>
              </a:rPr>
              <a:t>:</a:t>
            </a:r>
            <a:endParaRPr lang="en-US" altLang="en-US">
              <a:sym typeface="Symbol" panose="05050102010706020507" pitchFamily="18" charset="2"/>
            </a:endParaRPr>
          </a:p>
        </p:txBody>
      </p:sp>
      <p:sp>
        <p:nvSpPr>
          <p:cNvPr id="1102858" name="Rectangle 10"/>
          <p:cNvSpPr>
            <a:spLocks noChangeArrowheads="1"/>
          </p:cNvSpPr>
          <p:nvPr/>
        </p:nvSpPr>
        <p:spPr bwMode="auto">
          <a:xfrm>
            <a:off x="742950" y="31242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ym typeface="Symbol" panose="05050102010706020507" pitchFamily="18" charset="2"/>
              </a:rPr>
              <a:t>The standardized test statistic is</a:t>
            </a:r>
          </a:p>
        </p:txBody>
      </p:sp>
      <p:graphicFrame>
        <p:nvGraphicFramePr>
          <p:cNvPr id="1102859" name="Object 11"/>
          <p:cNvGraphicFramePr>
            <a:graphicFrameLocks noChangeAspect="1"/>
          </p:cNvGraphicFramePr>
          <p:nvPr/>
        </p:nvGraphicFramePr>
        <p:xfrm>
          <a:off x="5949950" y="4159250"/>
          <a:ext cx="890588" cy="241300"/>
        </p:xfrm>
        <a:graphic>
          <a:graphicData uri="http://schemas.openxmlformats.org/presentationml/2006/ole">
            <mc:AlternateContent xmlns:mc="http://schemas.openxmlformats.org/markup-compatibility/2006">
              <mc:Choice xmlns:v="urn:schemas-microsoft-com:vml" Requires="v">
                <p:oleObj spid="_x0000_s24579" name="Equation" r:id="rId6" imgW="1028520" imgH="279360" progId="Equation.DSMT4">
                  <p:embed/>
                </p:oleObj>
              </mc:Choice>
              <mc:Fallback>
                <p:oleObj name="Equation" r:id="rId6" imgW="1028520" imgH="279360" progId="Equation.DSMT4">
                  <p:embed/>
                  <p:pic>
                    <p:nvPicPr>
                      <p:cNvPr id="1102859"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4159250"/>
                        <a:ext cx="8905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2861" name="Rectangle 13"/>
          <p:cNvSpPr>
            <a:spLocks noChangeArrowheads="1"/>
          </p:cNvSpPr>
          <p:nvPr/>
        </p:nvSpPr>
        <p:spPr bwMode="auto">
          <a:xfrm>
            <a:off x="569913" y="4648200"/>
            <a:ext cx="2506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hlink"/>
                </a:solidFill>
                <a:sym typeface="Symbol" panose="05050102010706020507" pitchFamily="18" charset="2"/>
              </a:rPr>
              <a:t>Fail to reject </a:t>
            </a:r>
            <a:r>
              <a:rPr lang="en-US" altLang="en-US" i="1">
                <a:solidFill>
                  <a:schemeClr val="hlink"/>
                </a:solidFill>
                <a:sym typeface="Symbol" panose="05050102010706020507" pitchFamily="18" charset="2"/>
              </a:rPr>
              <a:t>H</a:t>
            </a:r>
            <a:r>
              <a:rPr lang="en-US" altLang="en-US" baseline="-25000">
                <a:solidFill>
                  <a:schemeClr val="hlink"/>
                </a:solidFill>
                <a:sym typeface="Symbol" panose="05050102010706020507" pitchFamily="18" charset="2"/>
              </a:rPr>
              <a:t>0</a:t>
            </a:r>
            <a:r>
              <a:rPr lang="en-US" altLang="en-US">
                <a:solidFill>
                  <a:schemeClr val="hlink"/>
                </a:solidFill>
                <a:sym typeface="Symbol" panose="05050102010706020507" pitchFamily="18" charset="2"/>
              </a:rPr>
              <a:t>.</a:t>
            </a:r>
            <a:endParaRPr lang="en-US" altLang="en-US">
              <a:solidFill>
                <a:schemeClr val="hlink"/>
              </a:solidFill>
              <a:latin typeface="Times New Roman" panose="02020603050405020304" pitchFamily="18" charset="0"/>
              <a:sym typeface="Symbol" panose="05050102010706020507" pitchFamily="18" charset="2"/>
            </a:endParaRPr>
          </a:p>
        </p:txBody>
      </p:sp>
      <p:sp>
        <p:nvSpPr>
          <p:cNvPr id="1102862" name="Rectangle 14"/>
          <p:cNvSpPr>
            <a:spLocks noChangeArrowheads="1"/>
          </p:cNvSpPr>
          <p:nvPr/>
        </p:nvSpPr>
        <p:spPr bwMode="auto">
          <a:xfrm>
            <a:off x="569913" y="5257800"/>
            <a:ext cx="8421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chemeClr val="folHlink"/>
                </a:solidFill>
                <a:sym typeface="Symbol" panose="05050102010706020507" pitchFamily="18" charset="2"/>
              </a:rPr>
              <a:t>There is not enough evidence at the 1% level to support the claim that the mean annual incomes differ.</a:t>
            </a:r>
          </a:p>
        </p:txBody>
      </p:sp>
      <p:sp>
        <p:nvSpPr>
          <p:cNvPr id="1102863" name="Rectangle 15"/>
          <p:cNvSpPr>
            <a:spLocks noChangeArrowheads="1"/>
          </p:cNvSpPr>
          <p:nvPr/>
        </p:nvSpPr>
        <p:spPr bwMode="auto">
          <a:xfrm>
            <a:off x="336550" y="21336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102864" name="Rectangle 16"/>
          <p:cNvSpPr>
            <a:spLocks noChangeArrowheads="1"/>
          </p:cNvSpPr>
          <p:nvPr/>
        </p:nvSpPr>
        <p:spPr bwMode="auto">
          <a:xfrm>
            <a:off x="336550" y="1600200"/>
            <a:ext cx="164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a:t>
            </a:r>
            <a:r>
              <a:rPr lang="en-US" altLang="en-US" baseline="-25000">
                <a:sym typeface="Symbol" panose="05050102010706020507" pitchFamily="18" charset="2"/>
              </a:rPr>
              <a:t>2</a:t>
            </a:r>
          </a:p>
        </p:txBody>
      </p:sp>
      <p:grpSp>
        <p:nvGrpSpPr>
          <p:cNvPr id="1102865" name="Group 17"/>
          <p:cNvGrpSpPr>
            <a:grpSpLocks/>
          </p:cNvGrpSpPr>
          <p:nvPr/>
        </p:nvGrpSpPr>
        <p:grpSpPr bwMode="auto">
          <a:xfrm>
            <a:off x="4057650" y="1549400"/>
            <a:ext cx="4489450" cy="1336675"/>
            <a:chOff x="2556" y="976"/>
            <a:chExt cx="2828" cy="842"/>
          </a:xfrm>
        </p:grpSpPr>
        <p:sp>
          <p:nvSpPr>
            <p:cNvPr id="1102866" name="Rectangle 18"/>
            <p:cNvSpPr>
              <a:spLocks noChangeArrowheads="1"/>
            </p:cNvSpPr>
            <p:nvPr/>
          </p:nvSpPr>
          <p:spPr bwMode="auto">
            <a:xfrm>
              <a:off x="2688" y="1568"/>
              <a:ext cx="9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ym typeface="Symbol" panose="05050102010706020507" pitchFamily="18" charset="2"/>
                </a:rPr>
                <a:t>–</a:t>
              </a:r>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grpSp>
          <p:nvGrpSpPr>
            <p:cNvPr id="1102867" name="Group 19"/>
            <p:cNvGrpSpPr>
              <a:grpSpLocks/>
            </p:cNvGrpSpPr>
            <p:nvPr/>
          </p:nvGrpSpPr>
          <p:grpSpPr bwMode="auto">
            <a:xfrm>
              <a:off x="2556" y="976"/>
              <a:ext cx="2828" cy="683"/>
              <a:chOff x="2268" y="3078"/>
              <a:chExt cx="2828" cy="683"/>
            </a:xfrm>
          </p:grpSpPr>
          <p:grpSp>
            <p:nvGrpSpPr>
              <p:cNvPr id="1102868" name="Group 20"/>
              <p:cNvGrpSpPr>
                <a:grpSpLocks/>
              </p:cNvGrpSpPr>
              <p:nvPr/>
            </p:nvGrpSpPr>
            <p:grpSpPr bwMode="auto">
              <a:xfrm>
                <a:off x="2700" y="3078"/>
                <a:ext cx="1728" cy="471"/>
                <a:chOff x="2700" y="3078"/>
                <a:chExt cx="1728" cy="471"/>
              </a:xfrm>
            </p:grpSpPr>
            <p:pic>
              <p:nvPicPr>
                <p:cNvPr id="1102869"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 y="3078"/>
                  <a:ext cx="1728" cy="471"/>
                </a:xfrm>
                <a:prstGeom prst="rect">
                  <a:avLst/>
                </a:prstGeom>
                <a:noFill/>
                <a:extLst>
                  <a:ext uri="{909E8E84-426E-40DD-AFC4-6F175D3DCCD1}">
                    <a14:hiddenFill xmlns:a14="http://schemas.microsoft.com/office/drawing/2010/main">
                      <a:solidFill>
                        <a:srgbClr val="FFFFFF"/>
                      </a:solidFill>
                    </a14:hiddenFill>
                  </a:ext>
                </a:extLst>
              </p:spPr>
            </p:pic>
            <p:sp>
              <p:nvSpPr>
                <p:cNvPr id="1102870" name="Freeform 22"/>
                <p:cNvSpPr>
                  <a:spLocks/>
                </p:cNvSpPr>
                <p:nvPr/>
              </p:nvSpPr>
              <p:spPr bwMode="auto">
                <a:xfrm>
                  <a:off x="2988" y="3081"/>
                  <a:ext cx="1190" cy="466"/>
                </a:xfrm>
                <a:custGeom>
                  <a:avLst/>
                  <a:gdLst>
                    <a:gd name="T0" fmla="*/ 2 w 1190"/>
                    <a:gd name="T1" fmla="*/ 466 h 466"/>
                    <a:gd name="T2" fmla="*/ 0 w 1190"/>
                    <a:gd name="T3" fmla="*/ 433 h 466"/>
                    <a:gd name="T4" fmla="*/ 89 w 1190"/>
                    <a:gd name="T5" fmla="*/ 404 h 466"/>
                    <a:gd name="T6" fmla="*/ 144 w 1190"/>
                    <a:gd name="T7" fmla="*/ 387 h 466"/>
                    <a:gd name="T8" fmla="*/ 201 w 1190"/>
                    <a:gd name="T9" fmla="*/ 353 h 466"/>
                    <a:gd name="T10" fmla="*/ 247 w 1190"/>
                    <a:gd name="T11" fmla="*/ 319 h 466"/>
                    <a:gd name="T12" fmla="*/ 275 w 1190"/>
                    <a:gd name="T13" fmla="*/ 292 h 466"/>
                    <a:gd name="T14" fmla="*/ 313 w 1190"/>
                    <a:gd name="T15" fmla="*/ 251 h 466"/>
                    <a:gd name="T16" fmla="*/ 320 w 1190"/>
                    <a:gd name="T17" fmla="*/ 241 h 466"/>
                    <a:gd name="T18" fmla="*/ 348 w 1190"/>
                    <a:gd name="T19" fmla="*/ 203 h 466"/>
                    <a:gd name="T20" fmla="*/ 374 w 1190"/>
                    <a:gd name="T21" fmla="*/ 162 h 466"/>
                    <a:gd name="T22" fmla="*/ 401 w 1190"/>
                    <a:gd name="T23" fmla="*/ 121 h 466"/>
                    <a:gd name="T24" fmla="*/ 434 w 1190"/>
                    <a:gd name="T25" fmla="*/ 75 h 466"/>
                    <a:gd name="T26" fmla="*/ 460 w 1190"/>
                    <a:gd name="T27" fmla="*/ 44 h 466"/>
                    <a:gd name="T28" fmla="*/ 484 w 1190"/>
                    <a:gd name="T29" fmla="*/ 24 h 466"/>
                    <a:gd name="T30" fmla="*/ 513 w 1190"/>
                    <a:gd name="T31" fmla="*/ 12 h 466"/>
                    <a:gd name="T32" fmla="*/ 559 w 1190"/>
                    <a:gd name="T33" fmla="*/ 0 h 466"/>
                    <a:gd name="T34" fmla="*/ 592 w 1190"/>
                    <a:gd name="T35" fmla="*/ 0 h 466"/>
                    <a:gd name="T36" fmla="*/ 637 w 1190"/>
                    <a:gd name="T37" fmla="*/ 12 h 466"/>
                    <a:gd name="T38" fmla="*/ 685 w 1190"/>
                    <a:gd name="T39" fmla="*/ 39 h 466"/>
                    <a:gd name="T40" fmla="*/ 725 w 1190"/>
                    <a:gd name="T41" fmla="*/ 77 h 466"/>
                    <a:gd name="T42" fmla="*/ 778 w 1190"/>
                    <a:gd name="T43" fmla="*/ 157 h 466"/>
                    <a:gd name="T44" fmla="*/ 804 w 1190"/>
                    <a:gd name="T45" fmla="*/ 202 h 466"/>
                    <a:gd name="T46" fmla="*/ 828 w 1190"/>
                    <a:gd name="T47" fmla="*/ 241 h 466"/>
                    <a:gd name="T48" fmla="*/ 851 w 1190"/>
                    <a:gd name="T49" fmla="*/ 265 h 466"/>
                    <a:gd name="T50" fmla="*/ 890 w 1190"/>
                    <a:gd name="T51" fmla="*/ 307 h 466"/>
                    <a:gd name="T52" fmla="*/ 919 w 1190"/>
                    <a:gd name="T53" fmla="*/ 332 h 466"/>
                    <a:gd name="T54" fmla="*/ 952 w 1190"/>
                    <a:gd name="T55" fmla="*/ 355 h 466"/>
                    <a:gd name="T56" fmla="*/ 1022 w 1190"/>
                    <a:gd name="T57" fmla="*/ 394 h 466"/>
                    <a:gd name="T58" fmla="*/ 1109 w 1190"/>
                    <a:gd name="T59" fmla="*/ 425 h 466"/>
                    <a:gd name="T60" fmla="*/ 1190 w 1190"/>
                    <a:gd name="T61" fmla="*/ 442 h 466"/>
                    <a:gd name="T62" fmla="*/ 1190 w 1190"/>
                    <a:gd name="T63" fmla="*/ 461 h 466"/>
                    <a:gd name="T64" fmla="*/ 2 w 1190"/>
                    <a:gd name="T65"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0" h="466">
                      <a:moveTo>
                        <a:pt x="2" y="466"/>
                      </a:moveTo>
                      <a:lnTo>
                        <a:pt x="0" y="433"/>
                      </a:lnTo>
                      <a:lnTo>
                        <a:pt x="89" y="404"/>
                      </a:lnTo>
                      <a:lnTo>
                        <a:pt x="144" y="387"/>
                      </a:lnTo>
                      <a:lnTo>
                        <a:pt x="201" y="353"/>
                      </a:lnTo>
                      <a:lnTo>
                        <a:pt x="247" y="319"/>
                      </a:lnTo>
                      <a:lnTo>
                        <a:pt x="275" y="292"/>
                      </a:lnTo>
                      <a:lnTo>
                        <a:pt x="313" y="251"/>
                      </a:lnTo>
                      <a:lnTo>
                        <a:pt x="320" y="241"/>
                      </a:lnTo>
                      <a:lnTo>
                        <a:pt x="348" y="203"/>
                      </a:lnTo>
                      <a:lnTo>
                        <a:pt x="374" y="162"/>
                      </a:lnTo>
                      <a:lnTo>
                        <a:pt x="401" y="121"/>
                      </a:lnTo>
                      <a:lnTo>
                        <a:pt x="434" y="75"/>
                      </a:lnTo>
                      <a:lnTo>
                        <a:pt x="460" y="44"/>
                      </a:lnTo>
                      <a:lnTo>
                        <a:pt x="484" y="24"/>
                      </a:lnTo>
                      <a:lnTo>
                        <a:pt x="513" y="12"/>
                      </a:lnTo>
                      <a:lnTo>
                        <a:pt x="559" y="0"/>
                      </a:lnTo>
                      <a:lnTo>
                        <a:pt x="592" y="0"/>
                      </a:lnTo>
                      <a:lnTo>
                        <a:pt x="637" y="12"/>
                      </a:lnTo>
                      <a:lnTo>
                        <a:pt x="685" y="39"/>
                      </a:lnTo>
                      <a:lnTo>
                        <a:pt x="725" y="77"/>
                      </a:lnTo>
                      <a:lnTo>
                        <a:pt x="778" y="157"/>
                      </a:lnTo>
                      <a:lnTo>
                        <a:pt x="804" y="202"/>
                      </a:lnTo>
                      <a:lnTo>
                        <a:pt x="828" y="241"/>
                      </a:lnTo>
                      <a:lnTo>
                        <a:pt x="851" y="265"/>
                      </a:lnTo>
                      <a:lnTo>
                        <a:pt x="890" y="307"/>
                      </a:lnTo>
                      <a:lnTo>
                        <a:pt x="919" y="332"/>
                      </a:lnTo>
                      <a:lnTo>
                        <a:pt x="952" y="355"/>
                      </a:lnTo>
                      <a:lnTo>
                        <a:pt x="1022" y="394"/>
                      </a:lnTo>
                      <a:lnTo>
                        <a:pt x="1109" y="425"/>
                      </a:lnTo>
                      <a:lnTo>
                        <a:pt x="1190" y="442"/>
                      </a:lnTo>
                      <a:lnTo>
                        <a:pt x="1190" y="461"/>
                      </a:lnTo>
                      <a:lnTo>
                        <a:pt x="2" y="466"/>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02871" name="Freeform 23"/>
                <p:cNvSpPr>
                  <a:spLocks/>
                </p:cNvSpPr>
                <p:nvPr/>
              </p:nvSpPr>
              <p:spPr bwMode="auto">
                <a:xfrm>
                  <a:off x="2726" y="3518"/>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02872" name="Group 24"/>
              <p:cNvGrpSpPr>
                <a:grpSpLocks/>
              </p:cNvGrpSpPr>
              <p:nvPr/>
            </p:nvGrpSpPr>
            <p:grpSpPr bwMode="auto">
              <a:xfrm>
                <a:off x="2268" y="3475"/>
                <a:ext cx="2828" cy="286"/>
                <a:chOff x="2268" y="3475"/>
                <a:chExt cx="2828" cy="286"/>
              </a:xfrm>
            </p:grpSpPr>
            <p:sp>
              <p:nvSpPr>
                <p:cNvPr id="1102873" name="Line 25"/>
                <p:cNvSpPr>
                  <a:spLocks noChangeShapeType="1"/>
                </p:cNvSpPr>
                <p:nvPr/>
              </p:nvSpPr>
              <p:spPr bwMode="auto">
                <a:xfrm>
                  <a:off x="2268" y="3545"/>
                  <a:ext cx="267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2874" name="Rectangle 26"/>
                <p:cNvSpPr>
                  <a:spLocks noChangeArrowheads="1"/>
                </p:cNvSpPr>
                <p:nvPr/>
              </p:nvSpPr>
              <p:spPr bwMode="auto">
                <a:xfrm>
                  <a:off x="4924" y="3475"/>
                  <a:ext cx="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t</a:t>
                  </a:r>
                </a:p>
              </p:txBody>
            </p:sp>
            <p:sp>
              <p:nvSpPr>
                <p:cNvPr id="1102875" name="Text Box 27"/>
                <p:cNvSpPr txBox="1">
                  <a:spLocks noChangeArrowheads="1"/>
                </p:cNvSpPr>
                <p:nvPr/>
              </p:nvSpPr>
              <p:spPr bwMode="auto">
                <a:xfrm>
                  <a:off x="348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0</a:t>
                  </a:r>
                </a:p>
              </p:txBody>
            </p:sp>
            <p:sp>
              <p:nvSpPr>
                <p:cNvPr id="1102876" name="Line 28"/>
                <p:cNvSpPr>
                  <a:spLocks noChangeShapeType="1"/>
                </p:cNvSpPr>
                <p:nvPr/>
              </p:nvSpPr>
              <p:spPr bwMode="auto">
                <a:xfrm>
                  <a:off x="357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77" name="Text Box 29"/>
                <p:cNvSpPr txBox="1">
                  <a:spLocks noChangeArrowheads="1"/>
                </p:cNvSpPr>
                <p:nvPr/>
              </p:nvSpPr>
              <p:spPr bwMode="auto">
                <a:xfrm>
                  <a:off x="3742"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102878" name="Line 30"/>
                <p:cNvSpPr>
                  <a:spLocks noChangeShapeType="1"/>
                </p:cNvSpPr>
                <p:nvPr/>
              </p:nvSpPr>
              <p:spPr bwMode="auto">
                <a:xfrm>
                  <a:off x="382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79" name="Text Box 31"/>
                <p:cNvSpPr txBox="1">
                  <a:spLocks noChangeArrowheads="1"/>
                </p:cNvSpPr>
                <p:nvPr/>
              </p:nvSpPr>
              <p:spPr bwMode="auto">
                <a:xfrm>
                  <a:off x="3997" y="356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102880" name="Line 32"/>
                <p:cNvSpPr>
                  <a:spLocks noChangeShapeType="1"/>
                </p:cNvSpPr>
                <p:nvPr/>
              </p:nvSpPr>
              <p:spPr bwMode="auto">
                <a:xfrm>
                  <a:off x="4080"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81" name="Text Box 33"/>
                <p:cNvSpPr txBox="1">
                  <a:spLocks noChangeArrowheads="1"/>
                </p:cNvSpPr>
                <p:nvPr/>
              </p:nvSpPr>
              <p:spPr bwMode="auto">
                <a:xfrm>
                  <a:off x="4252" y="3569"/>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102882" name="Line 34"/>
                <p:cNvSpPr>
                  <a:spLocks noChangeShapeType="1"/>
                </p:cNvSpPr>
                <p:nvPr/>
              </p:nvSpPr>
              <p:spPr bwMode="auto">
                <a:xfrm>
                  <a:off x="4335"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83" name="Text Box 35"/>
                <p:cNvSpPr txBox="1">
                  <a:spLocks noChangeArrowheads="1"/>
                </p:cNvSpPr>
                <p:nvPr/>
              </p:nvSpPr>
              <p:spPr bwMode="auto">
                <a:xfrm>
                  <a:off x="2652" y="3569"/>
                  <a:ext cx="2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-3</a:t>
                  </a:r>
                </a:p>
              </p:txBody>
            </p:sp>
            <p:sp>
              <p:nvSpPr>
                <p:cNvPr id="1102884" name="Line 36"/>
                <p:cNvSpPr>
                  <a:spLocks noChangeShapeType="1"/>
                </p:cNvSpPr>
                <p:nvPr/>
              </p:nvSpPr>
              <p:spPr bwMode="auto">
                <a:xfrm>
                  <a:off x="283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85" name="Text Box 37"/>
                <p:cNvSpPr txBox="1">
                  <a:spLocks noChangeArrowheads="1"/>
                </p:cNvSpPr>
                <p:nvPr/>
              </p:nvSpPr>
              <p:spPr bwMode="auto">
                <a:xfrm>
                  <a:off x="2844" y="3569"/>
                  <a:ext cx="34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-2</a:t>
                  </a:r>
                </a:p>
              </p:txBody>
            </p:sp>
            <p:sp>
              <p:nvSpPr>
                <p:cNvPr id="1102886" name="Line 38"/>
                <p:cNvSpPr>
                  <a:spLocks noChangeShapeType="1"/>
                </p:cNvSpPr>
                <p:nvPr/>
              </p:nvSpPr>
              <p:spPr bwMode="auto">
                <a:xfrm>
                  <a:off x="3091"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02887" name="Text Box 39"/>
                <p:cNvSpPr txBox="1">
                  <a:spLocks noChangeArrowheads="1"/>
                </p:cNvSpPr>
                <p:nvPr/>
              </p:nvSpPr>
              <p:spPr bwMode="auto">
                <a:xfrm>
                  <a:off x="3084" y="3569"/>
                  <a:ext cx="35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a:t>-1</a:t>
                  </a:r>
                </a:p>
              </p:txBody>
            </p:sp>
            <p:sp>
              <p:nvSpPr>
                <p:cNvPr id="1102888" name="Line 40"/>
                <p:cNvSpPr>
                  <a:spLocks noChangeShapeType="1"/>
                </p:cNvSpPr>
                <p:nvPr/>
              </p:nvSpPr>
              <p:spPr bwMode="auto">
                <a:xfrm>
                  <a:off x="3346" y="3505"/>
                  <a:ext cx="0"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sp>
          <p:nvSpPr>
            <p:cNvPr id="1102889" name="Rectangle 41"/>
            <p:cNvSpPr>
              <a:spLocks noChangeArrowheads="1"/>
            </p:cNvSpPr>
            <p:nvPr/>
          </p:nvSpPr>
          <p:spPr bwMode="auto">
            <a:xfrm>
              <a:off x="4272" y="1546"/>
              <a:ext cx="7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sym typeface="Symbol" panose="05050102010706020507" pitchFamily="18" charset="2"/>
                </a:rPr>
                <a:t>t</a:t>
              </a:r>
              <a:r>
                <a:rPr lang="en-US" altLang="en-US" sz="2000" baseline="-25000">
                  <a:sym typeface="Symbol" panose="05050102010706020507" pitchFamily="18" charset="2"/>
                </a:rPr>
                <a:t>0</a:t>
              </a:r>
              <a:r>
                <a:rPr lang="en-US" altLang="en-US" sz="2000">
                  <a:sym typeface="Symbol" panose="05050102010706020507" pitchFamily="18" charset="2"/>
                </a:rPr>
                <a:t> = </a:t>
              </a:r>
              <a:r>
                <a:rPr lang="en-US" altLang="en-US" sz="2000">
                  <a:latin typeface="Times New Roman" panose="02020603050405020304" pitchFamily="18" charset="0"/>
                  <a:sym typeface="Symbol" panose="05050102010706020507" pitchFamily="18" charset="2"/>
                </a:rPr>
                <a:t>2.576</a:t>
              </a:r>
            </a:p>
          </p:txBody>
        </p:sp>
        <p:sp>
          <p:nvSpPr>
            <p:cNvPr id="1102890" name="Freeform 42"/>
            <p:cNvSpPr>
              <a:spLocks/>
            </p:cNvSpPr>
            <p:nvPr/>
          </p:nvSpPr>
          <p:spPr bwMode="auto">
            <a:xfrm flipH="1">
              <a:off x="4466" y="1418"/>
              <a:ext cx="262" cy="31"/>
            </a:xfrm>
            <a:custGeom>
              <a:avLst/>
              <a:gdLst>
                <a:gd name="T0" fmla="*/ 0 w 262"/>
                <a:gd name="T1" fmla="*/ 31 h 31"/>
                <a:gd name="T2" fmla="*/ 262 w 262"/>
                <a:gd name="T3" fmla="*/ 27 h 31"/>
                <a:gd name="T4" fmla="*/ 262 w 262"/>
                <a:gd name="T5" fmla="*/ 0 h 31"/>
                <a:gd name="T6" fmla="*/ 212 w 262"/>
                <a:gd name="T7" fmla="*/ 10 h 31"/>
                <a:gd name="T8" fmla="*/ 76 w 262"/>
                <a:gd name="T9" fmla="*/ 25 h 31"/>
                <a:gd name="T10" fmla="*/ 0 w 262"/>
                <a:gd name="T11" fmla="*/ 31 h 31"/>
              </a:gdLst>
              <a:ahLst/>
              <a:cxnLst>
                <a:cxn ang="0">
                  <a:pos x="T0" y="T1"/>
                </a:cxn>
                <a:cxn ang="0">
                  <a:pos x="T2" y="T3"/>
                </a:cxn>
                <a:cxn ang="0">
                  <a:pos x="T4" y="T5"/>
                </a:cxn>
                <a:cxn ang="0">
                  <a:pos x="T6" y="T7"/>
                </a:cxn>
                <a:cxn ang="0">
                  <a:pos x="T8" y="T9"/>
                </a:cxn>
                <a:cxn ang="0">
                  <a:pos x="T10" y="T11"/>
                </a:cxn>
              </a:cxnLst>
              <a:rect l="0" t="0" r="r" b="b"/>
              <a:pathLst>
                <a:path w="262" h="31">
                  <a:moveTo>
                    <a:pt x="0" y="31"/>
                  </a:moveTo>
                  <a:lnTo>
                    <a:pt x="262" y="27"/>
                  </a:lnTo>
                  <a:lnTo>
                    <a:pt x="262" y="0"/>
                  </a:lnTo>
                  <a:lnTo>
                    <a:pt x="212" y="10"/>
                  </a:lnTo>
                  <a:lnTo>
                    <a:pt x="76" y="25"/>
                  </a:lnTo>
                  <a:lnTo>
                    <a:pt x="0" y="31"/>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aphicFrame>
        <p:nvGraphicFramePr>
          <p:cNvPr id="1102893" name="Object 45"/>
          <p:cNvGraphicFramePr>
            <a:graphicFrameLocks noChangeAspect="1"/>
          </p:cNvGraphicFramePr>
          <p:nvPr/>
        </p:nvGraphicFramePr>
        <p:xfrm>
          <a:off x="3232150" y="3930650"/>
          <a:ext cx="2578100" cy="622300"/>
        </p:xfrm>
        <a:graphic>
          <a:graphicData uri="http://schemas.openxmlformats.org/presentationml/2006/ole">
            <mc:AlternateContent xmlns:mc="http://schemas.openxmlformats.org/markup-compatibility/2006">
              <mc:Choice xmlns:v="urn:schemas-microsoft-com:vml" Requires="v">
                <p:oleObj spid="_x0000_s24580" name="Equation" r:id="rId9" imgW="2895480" imgH="698400" progId="Equation.DSMT4">
                  <p:embed/>
                </p:oleObj>
              </mc:Choice>
              <mc:Fallback>
                <p:oleObj name="Equation" r:id="rId9" imgW="2895480" imgH="698400" progId="Equation.DSMT4">
                  <p:embed/>
                  <p:pic>
                    <p:nvPicPr>
                      <p:cNvPr id="1102893"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2150" y="3930650"/>
                        <a:ext cx="25781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2860" name="Freeform 12"/>
          <p:cNvSpPr>
            <a:spLocks/>
          </p:cNvSpPr>
          <p:nvPr/>
        </p:nvSpPr>
        <p:spPr bwMode="auto">
          <a:xfrm flipH="1">
            <a:off x="6248400" y="2209800"/>
            <a:ext cx="228600" cy="1905000"/>
          </a:xfrm>
          <a:custGeom>
            <a:avLst/>
            <a:gdLst>
              <a:gd name="T0" fmla="*/ 0 w 288"/>
              <a:gd name="T1" fmla="*/ 2016 h 2016"/>
              <a:gd name="T2" fmla="*/ 240 w 288"/>
              <a:gd name="T3" fmla="*/ 384 h 2016"/>
              <a:gd name="T4" fmla="*/ 288 w 288"/>
              <a:gd name="T5" fmla="*/ 0 h 2016"/>
            </a:gdLst>
            <a:ahLst/>
            <a:cxnLst>
              <a:cxn ang="0">
                <a:pos x="T0" y="T1"/>
              </a:cxn>
              <a:cxn ang="0">
                <a:pos x="T2" y="T3"/>
              </a:cxn>
              <a:cxn ang="0">
                <a:pos x="T4" y="T5"/>
              </a:cxn>
            </a:cxnLst>
            <a:rect l="0" t="0" r="r" b="b"/>
            <a:pathLst>
              <a:path w="288" h="2016">
                <a:moveTo>
                  <a:pt x="0" y="2016"/>
                </a:moveTo>
                <a:cubicBezTo>
                  <a:pt x="96" y="1368"/>
                  <a:pt x="192" y="720"/>
                  <a:pt x="240" y="384"/>
                </a:cubicBezTo>
                <a:cubicBezTo>
                  <a:pt x="288" y="48"/>
                  <a:pt x="288" y="24"/>
                  <a:pt x="288" y="0"/>
                </a:cubicBezTo>
              </a:path>
            </a:pathLst>
          </a:custGeom>
          <a:noFill/>
          <a:ln w="9525"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extLst>
      <p:ext uri="{BB962C8B-B14F-4D97-AF65-F5344CB8AC3E}">
        <p14:creationId xmlns:p14="http://schemas.microsoft.com/office/powerpoint/2010/main" val="2621154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2858"/>
                                        </p:tgtEl>
                                        <p:attrNameLst>
                                          <p:attrName>style.visibility</p:attrName>
                                        </p:attrNameLst>
                                      </p:cBhvr>
                                      <p:to>
                                        <p:strVal val="visible"/>
                                      </p:to>
                                    </p:set>
                                    <p:animEffect transition="in" filter="wipe(left)">
                                      <p:cBhvr>
                                        <p:cTn id="7" dur="1000"/>
                                        <p:tgtEl>
                                          <p:spTgt spid="1102858"/>
                                        </p:tgtEl>
                                      </p:cBhvr>
                                    </p:animEffect>
                                  </p:childTnLst>
                                </p:cTn>
                              </p:par>
                            </p:childTnLst>
                          </p:cTn>
                        </p:par>
                        <p:par>
                          <p:cTn id="8" fill="hold" nodeType="afterGroup">
                            <p:stCondLst>
                              <p:cond delay="1000"/>
                            </p:stCondLst>
                            <p:childTnLst>
                              <p:par>
                                <p:cTn id="9" presetID="1" presetClass="entr" presetSubtype="0" fill="hold" nodeType="afterEffect">
                                  <p:stCondLst>
                                    <p:cond delay="1000"/>
                                  </p:stCondLst>
                                  <p:childTnLst>
                                    <p:set>
                                      <p:cBhvr>
                                        <p:cTn id="10" dur="1" fill="hold">
                                          <p:stCondLst>
                                            <p:cond delay="0"/>
                                          </p:stCondLst>
                                        </p:cTn>
                                        <p:tgtEl>
                                          <p:spTgt spid="11028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2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2859"/>
                                        </p:tgtEl>
                                        <p:attrNameLst>
                                          <p:attrName>style.visibility</p:attrName>
                                        </p:attrNameLst>
                                      </p:cBhvr>
                                      <p:to>
                                        <p:strVal val="visible"/>
                                      </p:to>
                                    </p:set>
                                  </p:childTnLst>
                                </p:cTn>
                              </p:par>
                            </p:childTnLst>
                          </p:cTn>
                        </p:par>
                        <p:par>
                          <p:cTn id="19" fill="hold" nodeType="afterGroup">
                            <p:stCondLst>
                              <p:cond delay="0"/>
                            </p:stCondLst>
                            <p:childTnLst>
                              <p:par>
                                <p:cTn id="20" presetID="22" presetClass="entr" presetSubtype="4" fill="hold" grpId="0" nodeType="afterEffect">
                                  <p:stCondLst>
                                    <p:cond delay="1000"/>
                                  </p:stCondLst>
                                  <p:childTnLst>
                                    <p:set>
                                      <p:cBhvr>
                                        <p:cTn id="21" dur="1" fill="hold">
                                          <p:stCondLst>
                                            <p:cond delay="0"/>
                                          </p:stCondLst>
                                        </p:cTn>
                                        <p:tgtEl>
                                          <p:spTgt spid="1102860"/>
                                        </p:tgtEl>
                                        <p:attrNameLst>
                                          <p:attrName>style.visibility</p:attrName>
                                        </p:attrNameLst>
                                      </p:cBhvr>
                                      <p:to>
                                        <p:strVal val="visible"/>
                                      </p:to>
                                    </p:set>
                                    <p:animEffect transition="in" filter="wipe(down)">
                                      <p:cBhvr>
                                        <p:cTn id="22" dur="1000"/>
                                        <p:tgtEl>
                                          <p:spTgt spid="1102860"/>
                                        </p:tgtEl>
                                      </p:cBhvr>
                                    </p:animEffect>
                                  </p:childTnLst>
                                </p:cTn>
                              </p:par>
                            </p:childTnLst>
                          </p:cTn>
                        </p:par>
                        <p:par>
                          <p:cTn id="23" fill="hold" nodeType="afterGroup">
                            <p:stCondLst>
                              <p:cond delay="2000"/>
                            </p:stCondLst>
                            <p:childTnLst>
                              <p:par>
                                <p:cTn id="24" presetID="22" presetClass="entr" presetSubtype="8" fill="hold" grpId="0" nodeType="afterEffect">
                                  <p:stCondLst>
                                    <p:cond delay="500"/>
                                  </p:stCondLst>
                                  <p:childTnLst>
                                    <p:set>
                                      <p:cBhvr>
                                        <p:cTn id="25" dur="1" fill="hold">
                                          <p:stCondLst>
                                            <p:cond delay="0"/>
                                          </p:stCondLst>
                                        </p:cTn>
                                        <p:tgtEl>
                                          <p:spTgt spid="1102861"/>
                                        </p:tgtEl>
                                        <p:attrNameLst>
                                          <p:attrName>style.visibility</p:attrName>
                                        </p:attrNameLst>
                                      </p:cBhvr>
                                      <p:to>
                                        <p:strVal val="visible"/>
                                      </p:to>
                                    </p:set>
                                    <p:animEffect transition="in" filter="wipe(left)">
                                      <p:cBhvr>
                                        <p:cTn id="26" dur="1000"/>
                                        <p:tgtEl>
                                          <p:spTgt spid="11028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02862"/>
                                        </p:tgtEl>
                                        <p:attrNameLst>
                                          <p:attrName>style.visibility</p:attrName>
                                        </p:attrNameLst>
                                      </p:cBhvr>
                                      <p:to>
                                        <p:strVal val="visible"/>
                                      </p:to>
                                    </p:set>
                                    <p:animEffect transition="in" filter="wipe(left)">
                                      <p:cBhvr>
                                        <p:cTn id="31" dur="1000"/>
                                        <p:tgtEl>
                                          <p:spTgt spid="1102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8" grpId="0"/>
      <p:bldP spid="1102861" grpId="0"/>
      <p:bldP spid="1102862" grpId="0"/>
      <p:bldP spid="1102860"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Text Box 2"/>
          <p:cNvSpPr txBox="1">
            <a:spLocks noChangeArrowheads="1"/>
          </p:cNvSpPr>
          <p:nvPr/>
        </p:nvSpPr>
        <p:spPr bwMode="auto">
          <a:xfrm>
            <a:off x="1143000" y="12954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latin typeface="Times New Roman" panose="02020603050405020304" pitchFamily="18" charset="0"/>
            </a:endParaRPr>
          </a:p>
        </p:txBody>
      </p:sp>
      <p:sp>
        <p:nvSpPr>
          <p:cNvPr id="1060867" name="Rectangle 3"/>
          <p:cNvSpPr>
            <a:spLocks noGrp="1" noChangeArrowheads="1"/>
          </p:cNvSpPr>
          <p:nvPr>
            <p:ph type="ctrTitle"/>
          </p:nvPr>
        </p:nvSpPr>
        <p:spPr>
          <a:xfrm>
            <a:off x="914400" y="990600"/>
            <a:ext cx="1676400" cy="1143000"/>
          </a:xfrm>
          <a:noFill/>
          <a:ln/>
          <a:extLst>
            <a:ext uri="{91240B29-F687-4F45-9708-019B960494DF}">
              <a14:hiddenLine xmlns:a14="http://schemas.microsoft.com/office/drawing/2010/main" w="9525" algn="ctr">
                <a:solidFill>
                  <a:schemeClr val="tx1"/>
                </a:solidFill>
                <a:miter lim="800000"/>
                <a:headEnd/>
                <a:tailEnd/>
              </a14:hiddenLine>
            </a:ext>
          </a:extLst>
        </p:spPr>
        <p:txBody>
          <a:bodyPr/>
          <a:lstStyle/>
          <a:p>
            <a:pPr algn="l"/>
            <a:r>
              <a:rPr lang="en-US" altLang="en-US" sz="4400">
                <a:latin typeface="Book Antiqua" panose="02040602050305030304" pitchFamily="18" charset="0"/>
              </a:rPr>
              <a:t>§ </a:t>
            </a:r>
            <a:r>
              <a:rPr lang="en-US" altLang="en-US" sz="4400"/>
              <a:t>8.4</a:t>
            </a:r>
          </a:p>
        </p:txBody>
      </p:sp>
      <p:sp>
        <p:nvSpPr>
          <p:cNvPr id="1060868" name="Rectangle 4"/>
          <p:cNvSpPr>
            <a:spLocks noGrp="1" noChangeArrowheads="1"/>
          </p:cNvSpPr>
          <p:nvPr>
            <p:ph type="subTitle" idx="1"/>
          </p:nvPr>
        </p:nvSpPr>
        <p:spPr>
          <a:xfrm>
            <a:off x="228600" y="2057400"/>
            <a:ext cx="8610600" cy="1752600"/>
          </a:xfrm>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p>
            <a:pPr>
              <a:spcBef>
                <a:spcPct val="0"/>
              </a:spcBef>
              <a:buClrTx/>
              <a:buSzTx/>
              <a:buFontTx/>
              <a:buNone/>
            </a:pPr>
            <a:r>
              <a:rPr lang="en-US" altLang="en-US" sz="5400"/>
              <a:t>Testing the Difference Between Proportions</a:t>
            </a:r>
          </a:p>
        </p:txBody>
      </p:sp>
    </p:spTree>
    <p:extLst>
      <p:ext uri="{BB962C8B-B14F-4D97-AF65-F5344CB8AC3E}">
        <p14:creationId xmlns:p14="http://schemas.microsoft.com/office/powerpoint/2010/main" val="146013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1762"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sz="4000"/>
              <a:t>Two Sample </a:t>
            </a:r>
            <a:r>
              <a:rPr lang="en-US" altLang="en-US" sz="4000" i="1"/>
              <a:t>z</a:t>
            </a:r>
            <a:r>
              <a:rPr lang="en-US" altLang="en-US" sz="4000">
                <a:latin typeface="Times New Roman" panose="02020603050405020304" pitchFamily="18" charset="0"/>
              </a:rPr>
              <a:t>-</a:t>
            </a:r>
            <a:r>
              <a:rPr lang="en-US" altLang="en-US" sz="4000"/>
              <a:t>Test for Proportions</a:t>
            </a:r>
          </a:p>
        </p:txBody>
      </p:sp>
      <p:sp>
        <p:nvSpPr>
          <p:cNvPr id="1141763" name="Rectangle 3"/>
          <p:cNvSpPr>
            <a:spLocks noChangeArrowheads="1"/>
          </p:cNvSpPr>
          <p:nvPr/>
        </p:nvSpPr>
        <p:spPr bwMode="auto">
          <a:xfrm>
            <a:off x="457200" y="1231900"/>
            <a:ext cx="8382000" cy="9017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A z</a:t>
            </a:r>
            <a:r>
              <a:rPr lang="en-US" altLang="en-US">
                <a:latin typeface="Times New Roman" panose="02020603050405020304" pitchFamily="18" charset="0"/>
              </a:rPr>
              <a:t>-</a:t>
            </a:r>
            <a:r>
              <a:rPr lang="en-US" altLang="en-US"/>
              <a:t>test is used to test the difference between two population proportions, </a:t>
            </a:r>
            <a:r>
              <a:rPr lang="en-US" altLang="en-US" i="1"/>
              <a:t>p</a:t>
            </a:r>
            <a:r>
              <a:rPr lang="en-US" altLang="en-US" baseline="-25000"/>
              <a:t>1</a:t>
            </a:r>
            <a:r>
              <a:rPr lang="en-US" altLang="en-US"/>
              <a:t> and </a:t>
            </a:r>
            <a:r>
              <a:rPr lang="en-US" altLang="en-US" i="1"/>
              <a:t>p</a:t>
            </a:r>
            <a:r>
              <a:rPr lang="en-US" altLang="en-US" baseline="-25000"/>
              <a:t>2</a:t>
            </a:r>
            <a:r>
              <a:rPr lang="en-US" altLang="en-US"/>
              <a:t>.  </a:t>
            </a:r>
          </a:p>
        </p:txBody>
      </p:sp>
      <p:sp>
        <p:nvSpPr>
          <p:cNvPr id="1141764" name="Rectangle 4"/>
          <p:cNvSpPr>
            <a:spLocks noChangeArrowheads="1"/>
          </p:cNvSpPr>
          <p:nvPr/>
        </p:nvSpPr>
        <p:spPr bwMode="auto">
          <a:xfrm>
            <a:off x="457200" y="2209800"/>
            <a:ext cx="8382000" cy="9779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740404">
                        <a:gamma/>
                        <a:tint val="0"/>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a:t>Three conditions are required to conduct the test.</a:t>
            </a:r>
            <a:endParaRPr lang="en-US" altLang="en-US" baseline="-25000"/>
          </a:p>
        </p:txBody>
      </p:sp>
      <p:sp>
        <p:nvSpPr>
          <p:cNvPr id="1141772" name="Text Box 12"/>
          <p:cNvSpPr txBox="1">
            <a:spLocks noChangeArrowheads="1"/>
          </p:cNvSpPr>
          <p:nvPr/>
        </p:nvSpPr>
        <p:spPr bwMode="auto">
          <a:xfrm>
            <a:off x="457200" y="3124200"/>
            <a:ext cx="8077200" cy="3048000"/>
          </a:xfrm>
          <a:prstGeom prst="rect">
            <a:avLst/>
          </a:prstGeom>
          <a:solidFill>
            <a:schemeClr val="accent2">
              <a:alpha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533400">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914400" indent="-45720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371600" indent="-4572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828800" indent="-457200">
              <a:spcBef>
                <a:spcPct val="20000"/>
              </a:spcBef>
              <a:buChar char="&gt;"/>
              <a:defRPr sz="2000">
                <a:solidFill>
                  <a:schemeClr val="tx1"/>
                </a:solidFill>
                <a:latin typeface="Garamond" panose="02020404030301010803" pitchFamily="18" charset="0"/>
              </a:defRPr>
            </a:lvl4pPr>
            <a:lvl5pPr marL="2286000" indent="-457200">
              <a:spcBef>
                <a:spcPct val="20000"/>
              </a:spcBef>
              <a:buChar char="»"/>
              <a:defRPr sz="2400">
                <a:solidFill>
                  <a:schemeClr val="tx1"/>
                </a:solidFill>
                <a:latin typeface="Century" panose="02040604050505020304" pitchFamily="18" charset="0"/>
              </a:defRPr>
            </a:lvl5pPr>
            <a:lvl6pPr marL="2743200" indent="-457200" fontAlgn="base">
              <a:spcBef>
                <a:spcPct val="20000"/>
              </a:spcBef>
              <a:spcAft>
                <a:spcPct val="0"/>
              </a:spcAft>
              <a:buChar char="»"/>
              <a:defRPr sz="2400">
                <a:solidFill>
                  <a:schemeClr val="tx1"/>
                </a:solidFill>
                <a:latin typeface="Century" panose="02040604050505020304" pitchFamily="18" charset="0"/>
              </a:defRPr>
            </a:lvl6pPr>
            <a:lvl7pPr marL="3200400" indent="-457200" fontAlgn="base">
              <a:spcBef>
                <a:spcPct val="20000"/>
              </a:spcBef>
              <a:spcAft>
                <a:spcPct val="0"/>
              </a:spcAft>
              <a:buChar char="»"/>
              <a:defRPr sz="2400">
                <a:solidFill>
                  <a:schemeClr val="tx1"/>
                </a:solidFill>
                <a:latin typeface="Century" panose="02040604050505020304" pitchFamily="18" charset="0"/>
              </a:defRPr>
            </a:lvl7pPr>
            <a:lvl8pPr marL="3657600" indent="-457200" fontAlgn="base">
              <a:spcBef>
                <a:spcPct val="20000"/>
              </a:spcBef>
              <a:spcAft>
                <a:spcPct val="0"/>
              </a:spcAft>
              <a:buChar char="»"/>
              <a:defRPr sz="2400">
                <a:solidFill>
                  <a:schemeClr val="tx1"/>
                </a:solidFill>
                <a:latin typeface="Century" panose="02040604050505020304" pitchFamily="18" charset="0"/>
              </a:defRPr>
            </a:lvl8pPr>
            <a:lvl9pPr marL="4114800" indent="-457200" fontAlgn="base">
              <a:spcBef>
                <a:spcPct val="20000"/>
              </a:spcBef>
              <a:spcAft>
                <a:spcPct val="0"/>
              </a:spcAft>
              <a:buChar char="»"/>
              <a:defRPr sz="2400">
                <a:solidFill>
                  <a:schemeClr val="tx1"/>
                </a:solidFill>
                <a:latin typeface="Century" panose="02040604050505020304" pitchFamily="18" charset="0"/>
              </a:defRPr>
            </a:lvl9pPr>
          </a:lstStyle>
          <a:p>
            <a:pPr>
              <a:spcBef>
                <a:spcPct val="40000"/>
              </a:spcBef>
              <a:buSzTx/>
              <a:buFont typeface="Wingdings" panose="05000000000000000000" pitchFamily="2" charset="2"/>
              <a:buAutoNum type="arabicPeriod"/>
            </a:pPr>
            <a:r>
              <a:rPr lang="en-US" altLang="en-US"/>
              <a:t>The samples must be randomly selected.</a:t>
            </a:r>
          </a:p>
          <a:p>
            <a:pPr>
              <a:spcBef>
                <a:spcPct val="40000"/>
              </a:spcBef>
              <a:buSzTx/>
              <a:buFont typeface="Wingdings" panose="05000000000000000000" pitchFamily="2" charset="2"/>
              <a:buAutoNum type="arabicPeriod"/>
            </a:pPr>
            <a:r>
              <a:rPr lang="en-US" altLang="en-US"/>
              <a:t>The samples must be independent.</a:t>
            </a:r>
          </a:p>
          <a:p>
            <a:pPr>
              <a:spcBef>
                <a:spcPct val="40000"/>
              </a:spcBef>
              <a:buSzTx/>
              <a:buFont typeface="Wingdings" panose="05000000000000000000" pitchFamily="2" charset="2"/>
              <a:buAutoNum type="arabicPeriod"/>
            </a:pPr>
            <a:r>
              <a:rPr lang="en-US" altLang="en-US"/>
              <a:t>The samples must be large enough to use a normal sampling distribution.  That is,</a:t>
            </a:r>
          </a:p>
          <a:p>
            <a:pPr>
              <a:spcBef>
                <a:spcPct val="40000"/>
              </a:spcBef>
              <a:buSzTx/>
            </a:pPr>
            <a:r>
              <a:rPr lang="en-US" altLang="en-US"/>
              <a:t>			</a:t>
            </a:r>
            <a:r>
              <a:rPr lang="en-US" altLang="en-US" i="1"/>
              <a:t>n</a:t>
            </a:r>
            <a:r>
              <a:rPr lang="en-US" altLang="en-US" baseline="-25000"/>
              <a:t>1</a:t>
            </a:r>
            <a:r>
              <a:rPr lang="en-US" altLang="en-US" i="1"/>
              <a:t>p</a:t>
            </a:r>
            <a:r>
              <a:rPr lang="en-US" altLang="en-US" baseline="-25000"/>
              <a:t>1</a:t>
            </a:r>
            <a:r>
              <a:rPr lang="en-US" altLang="en-US"/>
              <a:t> </a:t>
            </a:r>
            <a:r>
              <a:rPr lang="en-US" altLang="en-US">
                <a:sym typeface="Symbol" panose="05050102010706020507" pitchFamily="18" charset="2"/>
              </a:rPr>
              <a:t> 5,  </a:t>
            </a:r>
            <a:r>
              <a:rPr lang="en-US" altLang="en-US" i="1"/>
              <a:t>n</a:t>
            </a:r>
            <a:r>
              <a:rPr lang="en-US" altLang="en-US" baseline="-25000"/>
              <a:t>1</a:t>
            </a:r>
            <a:r>
              <a:rPr lang="en-US" altLang="en-US" i="1"/>
              <a:t>q</a:t>
            </a:r>
            <a:r>
              <a:rPr lang="en-US" altLang="en-US" baseline="-25000"/>
              <a:t>1</a:t>
            </a:r>
            <a:r>
              <a:rPr lang="en-US" altLang="en-US"/>
              <a:t> </a:t>
            </a:r>
            <a:r>
              <a:rPr lang="en-US" altLang="en-US">
                <a:sym typeface="Symbol" panose="05050102010706020507" pitchFamily="18" charset="2"/>
              </a:rPr>
              <a:t> 5,</a:t>
            </a:r>
          </a:p>
          <a:p>
            <a:pPr>
              <a:spcBef>
                <a:spcPct val="40000"/>
              </a:spcBef>
              <a:buSzTx/>
            </a:pPr>
            <a:r>
              <a:rPr lang="en-US" altLang="en-US" i="1"/>
              <a:t>			n</a:t>
            </a:r>
            <a:r>
              <a:rPr lang="en-US" altLang="en-US" baseline="-25000"/>
              <a:t>2</a:t>
            </a:r>
            <a:r>
              <a:rPr lang="en-US" altLang="en-US" i="1"/>
              <a:t>p</a:t>
            </a:r>
            <a:r>
              <a:rPr lang="en-US" altLang="en-US" baseline="-25000"/>
              <a:t>2</a:t>
            </a:r>
            <a:r>
              <a:rPr lang="en-US" altLang="en-US"/>
              <a:t> </a:t>
            </a:r>
            <a:r>
              <a:rPr lang="en-US" altLang="en-US">
                <a:sym typeface="Symbol" panose="05050102010706020507" pitchFamily="18" charset="2"/>
              </a:rPr>
              <a:t> 5,  and  </a:t>
            </a:r>
            <a:r>
              <a:rPr lang="en-US" altLang="en-US" i="1"/>
              <a:t>n</a:t>
            </a:r>
            <a:r>
              <a:rPr lang="en-US" altLang="en-US" baseline="-25000"/>
              <a:t>2</a:t>
            </a:r>
            <a:r>
              <a:rPr lang="en-US" altLang="en-US" i="1"/>
              <a:t>q</a:t>
            </a:r>
            <a:r>
              <a:rPr lang="en-US" altLang="en-US" baseline="-25000"/>
              <a:t>2</a:t>
            </a:r>
            <a:r>
              <a:rPr lang="en-US" altLang="en-US"/>
              <a:t> </a:t>
            </a:r>
            <a:r>
              <a:rPr lang="en-US" altLang="en-US">
                <a:sym typeface="Symbol" panose="05050102010706020507" pitchFamily="18" charset="2"/>
              </a:rPr>
              <a:t> 5.</a:t>
            </a:r>
            <a:endParaRPr lang="en-US" altLang="en-US"/>
          </a:p>
        </p:txBody>
      </p:sp>
    </p:spTree>
    <p:extLst>
      <p:ext uri="{BB962C8B-B14F-4D97-AF65-F5344CB8AC3E}">
        <p14:creationId xmlns:p14="http://schemas.microsoft.com/office/powerpoint/2010/main" val="2676145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1764"/>
                                        </p:tgtEl>
                                        <p:attrNameLst>
                                          <p:attrName>style.visibility</p:attrName>
                                        </p:attrNameLst>
                                      </p:cBhvr>
                                      <p:to>
                                        <p:strVal val="visible"/>
                                      </p:to>
                                    </p:set>
                                    <p:animEffect transition="in" filter="wipe(left)">
                                      <p:cBhvr>
                                        <p:cTn id="7" dur="1000"/>
                                        <p:tgtEl>
                                          <p:spTgt spid="11417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41772">
                                            <p:bg/>
                                          </p:spTgt>
                                        </p:tgtEl>
                                        <p:attrNameLst>
                                          <p:attrName>style.visibility</p:attrName>
                                        </p:attrNameLst>
                                      </p:cBhvr>
                                      <p:to>
                                        <p:strVal val="visible"/>
                                      </p:to>
                                    </p:set>
                                  </p:childTnLst>
                                </p:cTn>
                              </p:par>
                            </p:childTnLst>
                          </p:cTn>
                        </p:par>
                        <p:par>
                          <p:cTn id="12" fill="hold" nodeType="afterGroup">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1141772">
                                            <p:txEl>
                                              <p:pRg st="0" end="0"/>
                                            </p:txEl>
                                          </p:spTgt>
                                        </p:tgtEl>
                                        <p:attrNameLst>
                                          <p:attrName>style.visibility</p:attrName>
                                        </p:attrNameLst>
                                      </p:cBhvr>
                                      <p:to>
                                        <p:strVal val="visible"/>
                                      </p:to>
                                    </p:set>
                                    <p:animEffect transition="in" filter="wipe(left)">
                                      <p:cBhvr>
                                        <p:cTn id="15" dur="1000"/>
                                        <p:tgtEl>
                                          <p:spTgt spid="1141772">
                                            <p:txEl>
                                              <p:pRg st="0" end="0"/>
                                            </p:txEl>
                                          </p:spTgt>
                                        </p:tgtEl>
                                      </p:cBhvr>
                                    </p:animEffect>
                                  </p:childTnLst>
                                </p:cTn>
                              </p:par>
                            </p:childTnLst>
                          </p:cTn>
                        </p:par>
                        <p:par>
                          <p:cTn id="16" fill="hold" nodeType="afterGroup">
                            <p:stCondLst>
                              <p:cond delay="1000"/>
                            </p:stCondLst>
                            <p:childTnLst>
                              <p:par>
                                <p:cTn id="17" presetID="22" presetClass="entr" presetSubtype="8" fill="hold" grpId="0" nodeType="afterEffect">
                                  <p:stCondLst>
                                    <p:cond delay="1000"/>
                                  </p:stCondLst>
                                  <p:childTnLst>
                                    <p:set>
                                      <p:cBhvr>
                                        <p:cTn id="18" dur="1" fill="hold">
                                          <p:stCondLst>
                                            <p:cond delay="0"/>
                                          </p:stCondLst>
                                        </p:cTn>
                                        <p:tgtEl>
                                          <p:spTgt spid="1141772">
                                            <p:txEl>
                                              <p:pRg st="1" end="1"/>
                                            </p:txEl>
                                          </p:spTgt>
                                        </p:tgtEl>
                                        <p:attrNameLst>
                                          <p:attrName>style.visibility</p:attrName>
                                        </p:attrNameLst>
                                      </p:cBhvr>
                                      <p:to>
                                        <p:strVal val="visible"/>
                                      </p:to>
                                    </p:set>
                                    <p:animEffect transition="in" filter="wipe(left)">
                                      <p:cBhvr>
                                        <p:cTn id="19" dur="1000"/>
                                        <p:tgtEl>
                                          <p:spTgt spid="1141772">
                                            <p:txEl>
                                              <p:pRg st="1" end="1"/>
                                            </p:txEl>
                                          </p:spTgt>
                                        </p:tgtEl>
                                      </p:cBhvr>
                                    </p:animEffect>
                                  </p:childTnLst>
                                </p:cTn>
                              </p:par>
                            </p:childTnLst>
                          </p:cTn>
                        </p:par>
                        <p:par>
                          <p:cTn id="20" fill="hold" nodeType="afterGroup">
                            <p:stCondLst>
                              <p:cond delay="3000"/>
                            </p:stCondLst>
                            <p:childTnLst>
                              <p:par>
                                <p:cTn id="21" presetID="22" presetClass="entr" presetSubtype="8" fill="hold" grpId="0" nodeType="afterEffect">
                                  <p:stCondLst>
                                    <p:cond delay="1000"/>
                                  </p:stCondLst>
                                  <p:childTnLst>
                                    <p:set>
                                      <p:cBhvr>
                                        <p:cTn id="22" dur="1" fill="hold">
                                          <p:stCondLst>
                                            <p:cond delay="0"/>
                                          </p:stCondLst>
                                        </p:cTn>
                                        <p:tgtEl>
                                          <p:spTgt spid="1141772">
                                            <p:txEl>
                                              <p:pRg st="2" end="2"/>
                                            </p:txEl>
                                          </p:spTgt>
                                        </p:tgtEl>
                                        <p:attrNameLst>
                                          <p:attrName>style.visibility</p:attrName>
                                        </p:attrNameLst>
                                      </p:cBhvr>
                                      <p:to>
                                        <p:strVal val="visible"/>
                                      </p:to>
                                    </p:set>
                                    <p:animEffect transition="in" filter="wipe(left)">
                                      <p:cBhvr>
                                        <p:cTn id="23" dur="1000"/>
                                        <p:tgtEl>
                                          <p:spTgt spid="1141772">
                                            <p:txEl>
                                              <p:pRg st="2" end="2"/>
                                            </p:txEl>
                                          </p:spTgt>
                                        </p:tgtEl>
                                      </p:cBhvr>
                                    </p:animEffect>
                                  </p:childTnLst>
                                </p:cTn>
                              </p:par>
                            </p:childTnLst>
                          </p:cTn>
                        </p:par>
                        <p:par>
                          <p:cTn id="24" fill="hold" nodeType="afterGroup">
                            <p:stCondLst>
                              <p:cond delay="5000"/>
                            </p:stCondLst>
                            <p:childTnLst>
                              <p:par>
                                <p:cTn id="25" presetID="22" presetClass="entr" presetSubtype="8" fill="hold" grpId="0" nodeType="afterEffect">
                                  <p:stCondLst>
                                    <p:cond delay="1000"/>
                                  </p:stCondLst>
                                  <p:childTnLst>
                                    <p:set>
                                      <p:cBhvr>
                                        <p:cTn id="26" dur="1" fill="hold">
                                          <p:stCondLst>
                                            <p:cond delay="0"/>
                                          </p:stCondLst>
                                        </p:cTn>
                                        <p:tgtEl>
                                          <p:spTgt spid="1141772">
                                            <p:txEl>
                                              <p:pRg st="3" end="3"/>
                                            </p:txEl>
                                          </p:spTgt>
                                        </p:tgtEl>
                                        <p:attrNameLst>
                                          <p:attrName>style.visibility</p:attrName>
                                        </p:attrNameLst>
                                      </p:cBhvr>
                                      <p:to>
                                        <p:strVal val="visible"/>
                                      </p:to>
                                    </p:set>
                                    <p:animEffect transition="in" filter="wipe(left)">
                                      <p:cBhvr>
                                        <p:cTn id="27" dur="1000"/>
                                        <p:tgtEl>
                                          <p:spTgt spid="1141772">
                                            <p:txEl>
                                              <p:pRg st="3" end="3"/>
                                            </p:txEl>
                                          </p:spTgt>
                                        </p:tgtEl>
                                      </p:cBhvr>
                                    </p:animEffect>
                                  </p:childTnLst>
                                </p:cTn>
                              </p:par>
                            </p:childTnLst>
                          </p:cTn>
                        </p:par>
                        <p:par>
                          <p:cTn id="28" fill="hold" nodeType="afterGroup">
                            <p:stCondLst>
                              <p:cond delay="7000"/>
                            </p:stCondLst>
                            <p:childTnLst>
                              <p:par>
                                <p:cTn id="29" presetID="22" presetClass="entr" presetSubtype="8" fill="hold" grpId="0" nodeType="afterEffect">
                                  <p:stCondLst>
                                    <p:cond delay="1000"/>
                                  </p:stCondLst>
                                  <p:childTnLst>
                                    <p:set>
                                      <p:cBhvr>
                                        <p:cTn id="30" dur="1" fill="hold">
                                          <p:stCondLst>
                                            <p:cond delay="0"/>
                                          </p:stCondLst>
                                        </p:cTn>
                                        <p:tgtEl>
                                          <p:spTgt spid="1141772">
                                            <p:txEl>
                                              <p:pRg st="4" end="4"/>
                                            </p:txEl>
                                          </p:spTgt>
                                        </p:tgtEl>
                                        <p:attrNameLst>
                                          <p:attrName>style.visibility</p:attrName>
                                        </p:attrNameLst>
                                      </p:cBhvr>
                                      <p:to>
                                        <p:strVal val="visible"/>
                                      </p:to>
                                    </p:set>
                                    <p:animEffect transition="in" filter="wipe(left)">
                                      <p:cBhvr>
                                        <p:cTn id="31" dur="1000"/>
                                        <p:tgtEl>
                                          <p:spTgt spid="11417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764" grpId="0"/>
      <p:bldP spid="1141772" grpId="0" build="p" animBg="1"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sz="4000"/>
              <a:t>Two Sample </a:t>
            </a:r>
            <a:r>
              <a:rPr lang="en-US" altLang="en-US" sz="4000" i="1"/>
              <a:t>z</a:t>
            </a:r>
            <a:r>
              <a:rPr lang="en-US" altLang="en-US" sz="4000">
                <a:latin typeface="Times New Roman" panose="02020603050405020304" pitchFamily="18" charset="0"/>
              </a:rPr>
              <a:t>-</a:t>
            </a:r>
            <a:r>
              <a:rPr lang="en-US" altLang="en-US" sz="4000"/>
              <a:t>Test for Proportions</a:t>
            </a:r>
          </a:p>
        </p:txBody>
      </p:sp>
      <p:sp>
        <p:nvSpPr>
          <p:cNvPr id="1142790" name="Rectangle 6"/>
          <p:cNvSpPr>
            <a:spLocks noChangeArrowheads="1"/>
          </p:cNvSpPr>
          <p:nvPr/>
        </p:nvSpPr>
        <p:spPr bwMode="auto">
          <a:xfrm>
            <a:off x="396875" y="1371600"/>
            <a:ext cx="8474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If these conditions are met, then the sampling distribution for             is a normal distribution with mean</a:t>
            </a:r>
          </a:p>
        </p:txBody>
      </p:sp>
      <p:graphicFrame>
        <p:nvGraphicFramePr>
          <p:cNvPr id="1142789" name="Object 5"/>
          <p:cNvGraphicFramePr>
            <a:graphicFrameLocks noChangeAspect="1"/>
          </p:cNvGraphicFramePr>
          <p:nvPr/>
        </p:nvGraphicFramePr>
        <p:xfrm>
          <a:off x="933450" y="1790700"/>
          <a:ext cx="952500" cy="381000"/>
        </p:xfrm>
        <a:graphic>
          <a:graphicData uri="http://schemas.openxmlformats.org/presentationml/2006/ole">
            <mc:AlternateContent xmlns:mc="http://schemas.openxmlformats.org/markup-compatibility/2006">
              <mc:Choice xmlns:v="urn:schemas-microsoft-com:vml" Requires="v">
                <p:oleObj spid="_x0000_s25602" name="Equation" r:id="rId3" imgW="952200" imgH="380880" progId="Equation.DSMT4">
                  <p:embed/>
                </p:oleObj>
              </mc:Choice>
              <mc:Fallback>
                <p:oleObj name="Equation" r:id="rId3" imgW="952200" imgH="380880" progId="Equation.DSMT4">
                  <p:embed/>
                  <p:pic>
                    <p:nvPicPr>
                      <p:cNvPr id="11427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1790700"/>
                        <a:ext cx="952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2802" name="Object 18"/>
          <p:cNvGraphicFramePr>
            <a:graphicFrameLocks noChangeAspect="1"/>
          </p:cNvGraphicFramePr>
          <p:nvPr/>
        </p:nvGraphicFramePr>
        <p:xfrm>
          <a:off x="1219200" y="2266950"/>
          <a:ext cx="2006600" cy="431800"/>
        </p:xfrm>
        <a:graphic>
          <a:graphicData uri="http://schemas.openxmlformats.org/presentationml/2006/ole">
            <mc:AlternateContent xmlns:mc="http://schemas.openxmlformats.org/markup-compatibility/2006">
              <mc:Choice xmlns:v="urn:schemas-microsoft-com:vml" Requires="v">
                <p:oleObj spid="_x0000_s25603" name="Equation" r:id="rId5" imgW="2006280" imgH="431640" progId="Equation.DSMT4">
                  <p:embed/>
                </p:oleObj>
              </mc:Choice>
              <mc:Fallback>
                <p:oleObj name="Equation" r:id="rId5" imgW="2006280" imgH="431640" progId="Equation.DSMT4">
                  <p:embed/>
                  <p:pic>
                    <p:nvPicPr>
                      <p:cNvPr id="1142802"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266950"/>
                        <a:ext cx="2006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2803" name="Rectangle 19"/>
          <p:cNvSpPr>
            <a:spLocks noChangeArrowheads="1"/>
          </p:cNvSpPr>
          <p:nvPr/>
        </p:nvSpPr>
        <p:spPr bwMode="auto">
          <a:xfrm>
            <a:off x="396875" y="2895600"/>
            <a:ext cx="286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and standard error</a:t>
            </a:r>
          </a:p>
        </p:txBody>
      </p:sp>
      <p:graphicFrame>
        <p:nvGraphicFramePr>
          <p:cNvPr id="1142804" name="Object 20"/>
          <p:cNvGraphicFramePr>
            <a:graphicFrameLocks noChangeAspect="1"/>
          </p:cNvGraphicFramePr>
          <p:nvPr/>
        </p:nvGraphicFramePr>
        <p:xfrm>
          <a:off x="1054100" y="3416300"/>
          <a:ext cx="5511800" cy="863600"/>
        </p:xfrm>
        <a:graphic>
          <a:graphicData uri="http://schemas.openxmlformats.org/presentationml/2006/ole">
            <mc:AlternateContent xmlns:mc="http://schemas.openxmlformats.org/markup-compatibility/2006">
              <mc:Choice xmlns:v="urn:schemas-microsoft-com:vml" Requires="v">
                <p:oleObj spid="_x0000_s25604" name="Equation" r:id="rId7" imgW="5511600" imgH="863280" progId="Equation.DSMT4">
                  <p:embed/>
                </p:oleObj>
              </mc:Choice>
              <mc:Fallback>
                <p:oleObj name="Equation" r:id="rId7" imgW="5511600" imgH="863280" progId="Equation.DSMT4">
                  <p:embed/>
                  <p:pic>
                    <p:nvPicPr>
                      <p:cNvPr id="1142804"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100" y="3416300"/>
                        <a:ext cx="551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2805" name="Rectangle 21"/>
          <p:cNvSpPr>
            <a:spLocks noChangeArrowheads="1"/>
          </p:cNvSpPr>
          <p:nvPr/>
        </p:nvSpPr>
        <p:spPr bwMode="auto">
          <a:xfrm>
            <a:off x="655638" y="4800600"/>
            <a:ext cx="799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  weighted estimate of </a:t>
            </a:r>
            <a:r>
              <a:rPr lang="en-US" altLang="en-US" i="1"/>
              <a:t>p</a:t>
            </a:r>
            <a:r>
              <a:rPr lang="en-US" altLang="en-US" baseline="-25000"/>
              <a:t>1</a:t>
            </a:r>
            <a:r>
              <a:rPr lang="en-US" altLang="en-US"/>
              <a:t> and </a:t>
            </a:r>
            <a:r>
              <a:rPr lang="en-US" altLang="en-US" i="1"/>
              <a:t>p</a:t>
            </a:r>
            <a:r>
              <a:rPr lang="en-US" altLang="en-US" baseline="-25000"/>
              <a:t>2</a:t>
            </a:r>
            <a:r>
              <a:rPr lang="en-US" altLang="en-US"/>
              <a:t> can be found by using</a:t>
            </a:r>
          </a:p>
        </p:txBody>
      </p:sp>
      <p:graphicFrame>
        <p:nvGraphicFramePr>
          <p:cNvPr id="1142806" name="Object 22"/>
          <p:cNvGraphicFramePr>
            <a:graphicFrameLocks noChangeAspect="1"/>
          </p:cNvGraphicFramePr>
          <p:nvPr/>
        </p:nvGraphicFramePr>
        <p:xfrm>
          <a:off x="762000" y="5257800"/>
          <a:ext cx="5892800" cy="762000"/>
        </p:xfrm>
        <a:graphic>
          <a:graphicData uri="http://schemas.openxmlformats.org/presentationml/2006/ole">
            <mc:AlternateContent xmlns:mc="http://schemas.openxmlformats.org/markup-compatibility/2006">
              <mc:Choice xmlns:v="urn:schemas-microsoft-com:vml" Requires="v">
                <p:oleObj spid="_x0000_s25605" name="Equation" r:id="rId9" imgW="5892480" imgH="761760" progId="Equation.DSMT4">
                  <p:embed/>
                </p:oleObj>
              </mc:Choice>
              <mc:Fallback>
                <p:oleObj name="Equation" r:id="rId9" imgW="5892480" imgH="761760" progId="Equation.DSMT4">
                  <p:embed/>
                  <p:pic>
                    <p:nvPicPr>
                      <p:cNvPr id="1142806"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5257800"/>
                        <a:ext cx="58928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6976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142802"/>
                                        </p:tgtEl>
                                        <p:attrNameLst>
                                          <p:attrName>style.visibility</p:attrName>
                                        </p:attrNameLst>
                                      </p:cBhvr>
                                      <p:to>
                                        <p:strVal val="visible"/>
                                      </p:to>
                                    </p:set>
                                    <p:animEffect transition="in" filter="wipe(left)">
                                      <p:cBhvr>
                                        <p:cTn id="7" dur="1000"/>
                                        <p:tgtEl>
                                          <p:spTgt spid="1142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2803"/>
                                        </p:tgtEl>
                                        <p:attrNameLst>
                                          <p:attrName>style.visibility</p:attrName>
                                        </p:attrNameLst>
                                      </p:cBhvr>
                                      <p:to>
                                        <p:strVal val="visible"/>
                                      </p:to>
                                    </p:set>
                                    <p:animEffect transition="in" filter="wipe(left)">
                                      <p:cBhvr>
                                        <p:cTn id="12" dur="1000"/>
                                        <p:tgtEl>
                                          <p:spTgt spid="1142803"/>
                                        </p:tgtEl>
                                      </p:cBhvr>
                                    </p:animEffect>
                                  </p:childTnLst>
                                </p:cTn>
                              </p:par>
                            </p:childTnLst>
                          </p:cTn>
                        </p:par>
                        <p:par>
                          <p:cTn id="13" fill="hold" nodeType="afterGroup">
                            <p:stCondLst>
                              <p:cond delay="1000"/>
                            </p:stCondLst>
                            <p:childTnLst>
                              <p:par>
                                <p:cTn id="14" presetID="22" presetClass="entr" presetSubtype="8" fill="hold" nodeType="afterEffect">
                                  <p:stCondLst>
                                    <p:cond delay="500"/>
                                  </p:stCondLst>
                                  <p:childTnLst>
                                    <p:set>
                                      <p:cBhvr>
                                        <p:cTn id="15" dur="1" fill="hold">
                                          <p:stCondLst>
                                            <p:cond delay="0"/>
                                          </p:stCondLst>
                                        </p:cTn>
                                        <p:tgtEl>
                                          <p:spTgt spid="1142804"/>
                                        </p:tgtEl>
                                        <p:attrNameLst>
                                          <p:attrName>style.visibility</p:attrName>
                                        </p:attrNameLst>
                                      </p:cBhvr>
                                      <p:to>
                                        <p:strVal val="visible"/>
                                      </p:to>
                                    </p:set>
                                    <p:animEffect transition="in" filter="wipe(left)">
                                      <p:cBhvr>
                                        <p:cTn id="16" dur="1000"/>
                                        <p:tgtEl>
                                          <p:spTgt spid="114280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42805"/>
                                        </p:tgtEl>
                                        <p:attrNameLst>
                                          <p:attrName>style.visibility</p:attrName>
                                        </p:attrNameLst>
                                      </p:cBhvr>
                                      <p:to>
                                        <p:strVal val="visible"/>
                                      </p:to>
                                    </p:set>
                                    <p:animEffect transition="in" filter="wipe(left)">
                                      <p:cBhvr>
                                        <p:cTn id="21" dur="1000"/>
                                        <p:tgtEl>
                                          <p:spTgt spid="1142805"/>
                                        </p:tgtEl>
                                      </p:cBhvr>
                                    </p:animEffect>
                                  </p:childTnLst>
                                </p:cTn>
                              </p:par>
                            </p:childTnLst>
                          </p:cTn>
                        </p:par>
                        <p:par>
                          <p:cTn id="22" fill="hold" nodeType="afterGroup">
                            <p:stCondLst>
                              <p:cond delay="1000"/>
                            </p:stCondLst>
                            <p:childTnLst>
                              <p:par>
                                <p:cTn id="23" presetID="22" presetClass="entr" presetSubtype="8" fill="hold" nodeType="afterEffect">
                                  <p:stCondLst>
                                    <p:cond delay="1000"/>
                                  </p:stCondLst>
                                  <p:childTnLst>
                                    <p:set>
                                      <p:cBhvr>
                                        <p:cTn id="24" dur="1" fill="hold">
                                          <p:stCondLst>
                                            <p:cond delay="0"/>
                                          </p:stCondLst>
                                        </p:cTn>
                                        <p:tgtEl>
                                          <p:spTgt spid="1142806"/>
                                        </p:tgtEl>
                                        <p:attrNameLst>
                                          <p:attrName>style.visibility</p:attrName>
                                        </p:attrNameLst>
                                      </p:cBhvr>
                                      <p:to>
                                        <p:strVal val="visible"/>
                                      </p:to>
                                    </p:set>
                                    <p:animEffect transition="in" filter="wipe(left)">
                                      <p:cBhvr>
                                        <p:cTn id="25" dur="1000"/>
                                        <p:tgtEl>
                                          <p:spTgt spid="1142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803" grpId="0"/>
      <p:bldP spid="1142805" grpId="0"/>
    </p:bldLst>
  </p:timing>
</p:sld>
</file>

<file path=ppt/slides/slide3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4834" name="Rectangle 2"/>
          <p:cNvSpPr>
            <a:spLocks noGrp="1" noChangeArrowheads="1"/>
          </p:cNvSpPr>
          <p:nvPr>
            <p:ph type="title"/>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en-US" altLang="en-US" sz="4000"/>
              <a:t>Two Sample </a:t>
            </a:r>
            <a:r>
              <a:rPr lang="en-US" altLang="en-US" sz="4000" i="1"/>
              <a:t>z</a:t>
            </a:r>
            <a:r>
              <a:rPr lang="en-US" altLang="en-US" sz="4000">
                <a:latin typeface="Times New Roman" panose="02020603050405020304" pitchFamily="18" charset="0"/>
              </a:rPr>
              <a:t>-</a:t>
            </a:r>
            <a:r>
              <a:rPr lang="en-US" altLang="en-US" sz="4000"/>
              <a:t>Test for Proportions</a:t>
            </a:r>
          </a:p>
        </p:txBody>
      </p:sp>
      <p:sp>
        <p:nvSpPr>
          <p:cNvPr id="1144835" name="Rectangle 3"/>
          <p:cNvSpPr>
            <a:spLocks noChangeArrowheads="1"/>
          </p:cNvSpPr>
          <p:nvPr/>
        </p:nvSpPr>
        <p:spPr bwMode="auto">
          <a:xfrm>
            <a:off x="341313" y="1266825"/>
            <a:ext cx="8478837" cy="5148263"/>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400">
                <a:solidFill>
                  <a:schemeClr val="tx1"/>
                </a:solidFill>
                <a:latin typeface="Century" panose="02040604050505020304" pitchFamily="18" charset="0"/>
              </a:defRPr>
            </a:lvl1pPr>
            <a:lvl2pPr marL="742950" indent="-285750">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1143000" indent="-228600">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1600200" indent="-228600">
              <a:spcBef>
                <a:spcPct val="20000"/>
              </a:spcBef>
              <a:buChar char="&gt;"/>
              <a:defRPr sz="2000">
                <a:solidFill>
                  <a:schemeClr val="tx1"/>
                </a:solidFill>
                <a:latin typeface="Garamond" panose="02020404030301010803" pitchFamily="18" charset="0"/>
              </a:defRPr>
            </a:lvl4pPr>
            <a:lvl5pPr marL="2057400" indent="-228600">
              <a:spcBef>
                <a:spcPct val="20000"/>
              </a:spcBef>
              <a:buChar char="»"/>
              <a:defRPr sz="2400">
                <a:solidFill>
                  <a:schemeClr val="tx1"/>
                </a:solidFill>
                <a:latin typeface="Century" panose="02040604050505020304" pitchFamily="18" charset="0"/>
              </a:defRPr>
            </a:lvl5pPr>
            <a:lvl6pPr marL="2514600" indent="-228600" fontAlgn="base">
              <a:spcBef>
                <a:spcPct val="20000"/>
              </a:spcBef>
              <a:spcAft>
                <a:spcPct val="0"/>
              </a:spcAft>
              <a:buChar char="»"/>
              <a:defRPr sz="2400">
                <a:solidFill>
                  <a:schemeClr val="tx1"/>
                </a:solidFill>
                <a:latin typeface="Century" panose="02040604050505020304" pitchFamily="18" charset="0"/>
              </a:defRPr>
            </a:lvl6pPr>
            <a:lvl7pPr marL="2971800" indent="-228600" fontAlgn="base">
              <a:spcBef>
                <a:spcPct val="20000"/>
              </a:spcBef>
              <a:spcAft>
                <a:spcPct val="0"/>
              </a:spcAft>
              <a:buChar char="»"/>
              <a:defRPr sz="2400">
                <a:solidFill>
                  <a:schemeClr val="tx1"/>
                </a:solidFill>
                <a:latin typeface="Century" panose="02040604050505020304" pitchFamily="18" charset="0"/>
              </a:defRPr>
            </a:lvl7pPr>
            <a:lvl8pPr marL="3429000" indent="-228600" fontAlgn="base">
              <a:spcBef>
                <a:spcPct val="20000"/>
              </a:spcBef>
              <a:spcAft>
                <a:spcPct val="0"/>
              </a:spcAft>
              <a:buChar char="»"/>
              <a:defRPr sz="2400">
                <a:solidFill>
                  <a:schemeClr val="tx1"/>
                </a:solidFill>
                <a:latin typeface="Century" panose="02040604050505020304" pitchFamily="18" charset="0"/>
              </a:defRPr>
            </a:lvl8pPr>
            <a:lvl9pPr marL="3886200" indent="-228600" fontAlgn="base">
              <a:spcBef>
                <a:spcPct val="20000"/>
              </a:spcBef>
              <a:spcAft>
                <a:spcPct val="0"/>
              </a:spcAft>
              <a:buChar char="»"/>
              <a:defRPr sz="2400">
                <a:solidFill>
                  <a:schemeClr val="tx1"/>
                </a:solidFill>
                <a:latin typeface="Century" panose="02040604050505020304" pitchFamily="18" charset="0"/>
              </a:defRPr>
            </a:lvl9pPr>
          </a:lstStyle>
          <a:p>
            <a:pPr>
              <a:buClr>
                <a:schemeClr val="tx1"/>
              </a:buClr>
              <a:buFontTx/>
              <a:buNone/>
            </a:pPr>
            <a:r>
              <a:rPr lang="en-US" altLang="en-US" b="1"/>
              <a:t>Two Sample </a:t>
            </a:r>
            <a:r>
              <a:rPr lang="en-US" altLang="en-US" b="1" i="1"/>
              <a:t>z</a:t>
            </a:r>
            <a:r>
              <a:rPr lang="en-US" altLang="en-US" b="1">
                <a:latin typeface="Times New Roman" panose="02020603050405020304" pitchFamily="18" charset="0"/>
              </a:rPr>
              <a:t>-</a:t>
            </a:r>
            <a:r>
              <a:rPr lang="en-US" altLang="en-US" b="1"/>
              <a:t>Test for the Difference Between Proportions</a:t>
            </a:r>
          </a:p>
          <a:p>
            <a:pPr>
              <a:buClr>
                <a:schemeClr val="tx1"/>
              </a:buClr>
              <a:buFontTx/>
              <a:buNone/>
            </a:pPr>
            <a:endParaRPr lang="en-US" altLang="en-US" sz="100" b="1"/>
          </a:p>
          <a:p>
            <a:pPr>
              <a:buClr>
                <a:schemeClr val="tx1"/>
              </a:buClr>
              <a:buFontTx/>
              <a:buNone/>
            </a:pPr>
            <a:r>
              <a:rPr lang="en-US" altLang="en-US" sz="2200"/>
              <a:t>A two sample </a:t>
            </a:r>
            <a:r>
              <a:rPr lang="en-US" altLang="en-US" sz="2200" i="1"/>
              <a:t>z</a:t>
            </a:r>
            <a:r>
              <a:rPr lang="en-US" altLang="en-US" sz="2200">
                <a:latin typeface="Times New Roman" panose="02020603050405020304" pitchFamily="18" charset="0"/>
              </a:rPr>
              <a:t>-</a:t>
            </a:r>
            <a:r>
              <a:rPr lang="en-US" altLang="en-US" sz="2200"/>
              <a:t>test is used to test the difference between two population proportions </a:t>
            </a:r>
            <a:r>
              <a:rPr lang="en-US" altLang="en-US" sz="2200" i="1"/>
              <a:t>p</a:t>
            </a:r>
            <a:r>
              <a:rPr lang="en-US" altLang="en-US" sz="2200" baseline="-25000"/>
              <a:t>1</a:t>
            </a:r>
            <a:r>
              <a:rPr lang="en-US" altLang="en-US" sz="2200"/>
              <a:t> and </a:t>
            </a:r>
            <a:r>
              <a:rPr lang="en-US" altLang="en-US" sz="2200" i="1"/>
              <a:t>p</a:t>
            </a:r>
            <a:r>
              <a:rPr lang="en-US" altLang="en-US" sz="2200" baseline="-25000"/>
              <a:t>2</a:t>
            </a:r>
            <a:r>
              <a:rPr lang="en-US" altLang="en-US" sz="2200"/>
              <a:t> when a sample is randomly selected from each population. </a:t>
            </a:r>
          </a:p>
          <a:p>
            <a:pPr>
              <a:buClr>
                <a:schemeClr val="tx1"/>
              </a:buClr>
              <a:buFontTx/>
              <a:buNone/>
            </a:pPr>
            <a:r>
              <a:rPr lang="en-US" altLang="en-US" sz="2200"/>
              <a:t>The </a:t>
            </a:r>
            <a:r>
              <a:rPr lang="en-US" altLang="en-US" sz="2200" b="1">
                <a:solidFill>
                  <a:schemeClr val="folHlink"/>
                </a:solidFill>
              </a:rPr>
              <a:t>test statistic</a:t>
            </a:r>
            <a:r>
              <a:rPr lang="en-US" altLang="en-US" sz="2200"/>
              <a:t> is</a:t>
            </a:r>
          </a:p>
          <a:p>
            <a:pPr>
              <a:buClr>
                <a:schemeClr val="tx1"/>
              </a:buClr>
              <a:buFontTx/>
              <a:buNone/>
            </a:pPr>
            <a:endParaRPr lang="en-US" altLang="en-US" sz="2200"/>
          </a:p>
          <a:p>
            <a:pPr>
              <a:buClr>
                <a:schemeClr val="tx1"/>
              </a:buClr>
              <a:buFontTx/>
              <a:buNone/>
            </a:pPr>
            <a:r>
              <a:rPr lang="en-US" altLang="en-US" sz="2200"/>
              <a:t>and the </a:t>
            </a:r>
            <a:r>
              <a:rPr lang="en-US" altLang="en-US" sz="2200" b="1">
                <a:solidFill>
                  <a:schemeClr val="folHlink"/>
                </a:solidFill>
              </a:rPr>
              <a:t>standardized</a:t>
            </a:r>
            <a:r>
              <a:rPr lang="en-US" altLang="en-US" sz="2200"/>
              <a:t> </a:t>
            </a:r>
            <a:r>
              <a:rPr lang="en-US" altLang="en-US" sz="2200" b="1">
                <a:solidFill>
                  <a:schemeClr val="folHlink"/>
                </a:solidFill>
              </a:rPr>
              <a:t>test</a:t>
            </a:r>
            <a:r>
              <a:rPr lang="en-US" altLang="en-US" sz="2200"/>
              <a:t> </a:t>
            </a:r>
            <a:r>
              <a:rPr lang="en-US" altLang="en-US" sz="2200" b="1">
                <a:solidFill>
                  <a:schemeClr val="folHlink"/>
                </a:solidFill>
              </a:rPr>
              <a:t>statistic</a:t>
            </a:r>
            <a:r>
              <a:rPr lang="en-US" altLang="en-US" sz="2200"/>
              <a:t> is</a:t>
            </a:r>
          </a:p>
          <a:p>
            <a:pPr>
              <a:buClr>
                <a:schemeClr val="tx1"/>
              </a:buClr>
              <a:buFontTx/>
              <a:buNone/>
            </a:pPr>
            <a:endParaRPr lang="en-US" altLang="en-US" sz="2200"/>
          </a:p>
          <a:p>
            <a:pPr>
              <a:buClr>
                <a:schemeClr val="tx1"/>
              </a:buClr>
              <a:buFontTx/>
              <a:buNone/>
            </a:pPr>
            <a:endParaRPr lang="en-US" altLang="en-US" sz="2200"/>
          </a:p>
          <a:p>
            <a:pPr>
              <a:spcBef>
                <a:spcPct val="5000"/>
              </a:spcBef>
              <a:buClr>
                <a:schemeClr val="tx1"/>
              </a:buClr>
              <a:buFontTx/>
              <a:buNone/>
            </a:pPr>
            <a:endParaRPr lang="en-US" altLang="en-US" sz="2200"/>
          </a:p>
          <a:p>
            <a:pPr>
              <a:spcBef>
                <a:spcPct val="5000"/>
              </a:spcBef>
              <a:buClr>
                <a:schemeClr val="tx1"/>
              </a:buClr>
              <a:buFontTx/>
              <a:buNone/>
            </a:pPr>
            <a:r>
              <a:rPr lang="en-US" altLang="en-US" sz="2200"/>
              <a:t>where </a:t>
            </a:r>
            <a:endParaRPr lang="el-GR" altLang="en-US" sz="2200"/>
          </a:p>
        </p:txBody>
      </p:sp>
      <p:graphicFrame>
        <p:nvGraphicFramePr>
          <p:cNvPr id="1144836" name="Object 4"/>
          <p:cNvGraphicFramePr>
            <a:graphicFrameLocks noChangeAspect="1"/>
          </p:cNvGraphicFramePr>
          <p:nvPr/>
        </p:nvGraphicFramePr>
        <p:xfrm>
          <a:off x="1219200" y="4097338"/>
          <a:ext cx="2473325" cy="992187"/>
        </p:xfrm>
        <a:graphic>
          <a:graphicData uri="http://schemas.openxmlformats.org/presentationml/2006/ole">
            <mc:AlternateContent xmlns:mc="http://schemas.openxmlformats.org/markup-compatibility/2006">
              <mc:Choice xmlns:v="urn:schemas-microsoft-com:vml" Requires="v">
                <p:oleObj spid="_x0000_s26626" name="Equation" r:id="rId3" imgW="3073320" imgH="1231560" progId="Equation.DSMT4">
                  <p:embed/>
                </p:oleObj>
              </mc:Choice>
              <mc:Fallback>
                <p:oleObj name="Equation" r:id="rId3" imgW="3073320" imgH="1231560" progId="Equation.DSMT4">
                  <p:embed/>
                  <p:pic>
                    <p:nvPicPr>
                      <p:cNvPr id="11448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097338"/>
                        <a:ext cx="2473325"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4837" name="Object 5"/>
          <p:cNvGraphicFramePr>
            <a:graphicFrameLocks noChangeAspect="1"/>
          </p:cNvGraphicFramePr>
          <p:nvPr/>
        </p:nvGraphicFramePr>
        <p:xfrm>
          <a:off x="1219200" y="3217863"/>
          <a:ext cx="809625" cy="333375"/>
        </p:xfrm>
        <a:graphic>
          <a:graphicData uri="http://schemas.openxmlformats.org/presentationml/2006/ole">
            <mc:AlternateContent xmlns:mc="http://schemas.openxmlformats.org/markup-compatibility/2006">
              <mc:Choice xmlns:v="urn:schemas-microsoft-com:vml" Requires="v">
                <p:oleObj spid="_x0000_s26627" name="Equation" r:id="rId5" imgW="927000" imgH="380880" progId="Equation.DSMT4">
                  <p:embed/>
                </p:oleObj>
              </mc:Choice>
              <mc:Fallback>
                <p:oleObj name="Equation" r:id="rId5" imgW="927000" imgH="380880" progId="Equation.DSMT4">
                  <p:embed/>
                  <p:pic>
                    <p:nvPicPr>
                      <p:cNvPr id="11448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217863"/>
                        <a:ext cx="80962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4838" name="Object 6"/>
          <p:cNvGraphicFramePr>
            <a:graphicFrameLocks noChangeAspect="1"/>
          </p:cNvGraphicFramePr>
          <p:nvPr/>
        </p:nvGraphicFramePr>
        <p:xfrm>
          <a:off x="1219200" y="5557838"/>
          <a:ext cx="2819400" cy="614362"/>
        </p:xfrm>
        <a:graphic>
          <a:graphicData uri="http://schemas.openxmlformats.org/presentationml/2006/ole">
            <mc:AlternateContent xmlns:mc="http://schemas.openxmlformats.org/markup-compatibility/2006">
              <mc:Choice xmlns:v="urn:schemas-microsoft-com:vml" Requires="v">
                <p:oleObj spid="_x0000_s26628" name="Equation" r:id="rId7" imgW="3504960" imgH="761760" progId="Equation.DSMT4">
                  <p:embed/>
                </p:oleObj>
              </mc:Choice>
              <mc:Fallback>
                <p:oleObj name="Equation" r:id="rId7" imgW="3504960" imgH="761760" progId="Equation.DSMT4">
                  <p:embed/>
                  <p:pic>
                    <p:nvPicPr>
                      <p:cNvPr id="114483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5557838"/>
                        <a:ext cx="28194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4840" name="Object 8"/>
          <p:cNvGraphicFramePr>
            <a:graphicFrameLocks noChangeAspect="1"/>
          </p:cNvGraphicFramePr>
          <p:nvPr/>
        </p:nvGraphicFramePr>
        <p:xfrm>
          <a:off x="5029200" y="5338763"/>
          <a:ext cx="2573338" cy="985837"/>
        </p:xfrm>
        <a:graphic>
          <a:graphicData uri="http://schemas.openxmlformats.org/presentationml/2006/ole">
            <mc:AlternateContent xmlns:mc="http://schemas.openxmlformats.org/markup-compatibility/2006">
              <mc:Choice xmlns:v="urn:schemas-microsoft-com:vml" Requires="v">
                <p:oleObj spid="_x0000_s26629" name="Equation" r:id="rId9" imgW="3200400" imgH="1218960" progId="Equation.DSMT4">
                  <p:embed/>
                </p:oleObj>
              </mc:Choice>
              <mc:Fallback>
                <p:oleObj name="Equation" r:id="rId9" imgW="3200400" imgH="1218960" progId="Equation.DSMT4">
                  <p:embed/>
                  <p:pic>
                    <p:nvPicPr>
                      <p:cNvPr id="114484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5338763"/>
                        <a:ext cx="2573338"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48739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44835">
                                            <p:txEl>
                                              <p:pRg st="0" end="0"/>
                                            </p:txEl>
                                          </p:spTgt>
                                        </p:tgtEl>
                                        <p:attrNameLst>
                                          <p:attrName>style.visibility</p:attrName>
                                        </p:attrNameLst>
                                      </p:cBhvr>
                                      <p:to>
                                        <p:strVal val="visible"/>
                                      </p:to>
                                    </p:set>
                                    <p:animEffect transition="in" filter="wipe(left)">
                                      <p:cBhvr>
                                        <p:cTn id="7" dur="1000"/>
                                        <p:tgtEl>
                                          <p:spTgt spid="1144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4835">
                                            <p:txEl>
                                              <p:pRg st="2" end="2"/>
                                            </p:txEl>
                                          </p:spTgt>
                                        </p:tgtEl>
                                        <p:attrNameLst>
                                          <p:attrName>style.visibility</p:attrName>
                                        </p:attrNameLst>
                                      </p:cBhvr>
                                      <p:to>
                                        <p:strVal val="visible"/>
                                      </p:to>
                                    </p:set>
                                    <p:animEffect transition="in" filter="wipe(left)">
                                      <p:cBhvr>
                                        <p:cTn id="12" dur="1000"/>
                                        <p:tgtEl>
                                          <p:spTgt spid="11448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4835">
                                            <p:txEl>
                                              <p:pRg st="3" end="3"/>
                                            </p:txEl>
                                          </p:spTgt>
                                        </p:tgtEl>
                                        <p:attrNameLst>
                                          <p:attrName>style.visibility</p:attrName>
                                        </p:attrNameLst>
                                      </p:cBhvr>
                                      <p:to>
                                        <p:strVal val="visible"/>
                                      </p:to>
                                    </p:set>
                                    <p:animEffect transition="in" filter="wipe(left)">
                                      <p:cBhvr>
                                        <p:cTn id="17" dur="1000"/>
                                        <p:tgtEl>
                                          <p:spTgt spid="1144835">
                                            <p:txEl>
                                              <p:pRg st="3" end="3"/>
                                            </p:txEl>
                                          </p:spTgt>
                                        </p:tgtEl>
                                      </p:cBhvr>
                                    </p:animEffect>
                                  </p:childTnLst>
                                </p:cTn>
                              </p:par>
                            </p:childTnLst>
                          </p:cTn>
                        </p:par>
                        <p:par>
                          <p:cTn id="18" fill="hold" nodeType="afterGroup">
                            <p:stCondLst>
                              <p:cond delay="1000"/>
                            </p:stCondLst>
                            <p:childTnLst>
                              <p:par>
                                <p:cTn id="19" presetID="22" presetClass="entr" presetSubtype="8" fill="hold" nodeType="afterEffect">
                                  <p:stCondLst>
                                    <p:cond delay="500"/>
                                  </p:stCondLst>
                                  <p:childTnLst>
                                    <p:set>
                                      <p:cBhvr>
                                        <p:cTn id="20" dur="1" fill="hold">
                                          <p:stCondLst>
                                            <p:cond delay="0"/>
                                          </p:stCondLst>
                                        </p:cTn>
                                        <p:tgtEl>
                                          <p:spTgt spid="1144837"/>
                                        </p:tgtEl>
                                        <p:attrNameLst>
                                          <p:attrName>style.visibility</p:attrName>
                                        </p:attrNameLst>
                                      </p:cBhvr>
                                      <p:to>
                                        <p:strVal val="visible"/>
                                      </p:to>
                                    </p:set>
                                    <p:animEffect transition="in" filter="wipe(left)">
                                      <p:cBhvr>
                                        <p:cTn id="21" dur="1000"/>
                                        <p:tgtEl>
                                          <p:spTgt spid="11448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44835">
                                            <p:txEl>
                                              <p:pRg st="5" end="5"/>
                                            </p:txEl>
                                          </p:spTgt>
                                        </p:tgtEl>
                                        <p:attrNameLst>
                                          <p:attrName>style.visibility</p:attrName>
                                        </p:attrNameLst>
                                      </p:cBhvr>
                                      <p:to>
                                        <p:strVal val="visible"/>
                                      </p:to>
                                    </p:set>
                                    <p:animEffect transition="in" filter="wipe(left)">
                                      <p:cBhvr>
                                        <p:cTn id="26" dur="1000"/>
                                        <p:tgtEl>
                                          <p:spTgt spid="1144835">
                                            <p:txEl>
                                              <p:pRg st="5" end="5"/>
                                            </p:txEl>
                                          </p:spTgt>
                                        </p:tgtEl>
                                      </p:cBhvr>
                                    </p:animEffect>
                                  </p:childTnLst>
                                </p:cTn>
                              </p:par>
                            </p:childTnLst>
                          </p:cTn>
                        </p:par>
                        <p:par>
                          <p:cTn id="27" fill="hold" nodeType="afterGroup">
                            <p:stCondLst>
                              <p:cond delay="1000"/>
                            </p:stCondLst>
                            <p:childTnLst>
                              <p:par>
                                <p:cTn id="28" presetID="22" presetClass="entr" presetSubtype="8" fill="hold" nodeType="afterEffect">
                                  <p:stCondLst>
                                    <p:cond delay="500"/>
                                  </p:stCondLst>
                                  <p:childTnLst>
                                    <p:set>
                                      <p:cBhvr>
                                        <p:cTn id="29" dur="1" fill="hold">
                                          <p:stCondLst>
                                            <p:cond delay="0"/>
                                          </p:stCondLst>
                                        </p:cTn>
                                        <p:tgtEl>
                                          <p:spTgt spid="1144836"/>
                                        </p:tgtEl>
                                        <p:attrNameLst>
                                          <p:attrName>style.visibility</p:attrName>
                                        </p:attrNameLst>
                                      </p:cBhvr>
                                      <p:to>
                                        <p:strVal val="visible"/>
                                      </p:to>
                                    </p:set>
                                    <p:animEffect transition="in" filter="wipe(left)">
                                      <p:cBhvr>
                                        <p:cTn id="30" dur="1000"/>
                                        <p:tgtEl>
                                          <p:spTgt spid="1144836"/>
                                        </p:tgtEl>
                                      </p:cBhvr>
                                    </p:animEffect>
                                  </p:childTnLst>
                                </p:cTn>
                              </p:par>
                            </p:childTnLst>
                          </p:cTn>
                        </p:par>
                        <p:par>
                          <p:cTn id="31" fill="hold" nodeType="afterGroup">
                            <p:stCondLst>
                              <p:cond delay="2500"/>
                            </p:stCondLst>
                            <p:childTnLst>
                              <p:par>
                                <p:cTn id="32" presetID="22" presetClass="entr" presetSubtype="8" fill="hold" grpId="0" nodeType="afterEffect">
                                  <p:stCondLst>
                                    <p:cond delay="500"/>
                                  </p:stCondLst>
                                  <p:childTnLst>
                                    <p:set>
                                      <p:cBhvr>
                                        <p:cTn id="33" dur="1" fill="hold">
                                          <p:stCondLst>
                                            <p:cond delay="0"/>
                                          </p:stCondLst>
                                        </p:cTn>
                                        <p:tgtEl>
                                          <p:spTgt spid="1144835">
                                            <p:txEl>
                                              <p:pRg st="9" end="9"/>
                                            </p:txEl>
                                          </p:spTgt>
                                        </p:tgtEl>
                                        <p:attrNameLst>
                                          <p:attrName>style.visibility</p:attrName>
                                        </p:attrNameLst>
                                      </p:cBhvr>
                                      <p:to>
                                        <p:strVal val="visible"/>
                                      </p:to>
                                    </p:set>
                                    <p:animEffect transition="in" filter="wipe(left)">
                                      <p:cBhvr>
                                        <p:cTn id="34" dur="1000"/>
                                        <p:tgtEl>
                                          <p:spTgt spid="1144835">
                                            <p:txEl>
                                              <p:pRg st="9" end="9"/>
                                            </p:txEl>
                                          </p:spTgt>
                                        </p:tgtEl>
                                      </p:cBhvr>
                                    </p:animEffect>
                                  </p:childTnLst>
                                </p:cTn>
                              </p:par>
                            </p:childTnLst>
                          </p:cTn>
                        </p:par>
                        <p:par>
                          <p:cTn id="35" fill="hold" nodeType="afterGroup">
                            <p:stCondLst>
                              <p:cond delay="4000"/>
                            </p:stCondLst>
                            <p:childTnLst>
                              <p:par>
                                <p:cTn id="36" presetID="22" presetClass="entr" presetSubtype="8" fill="hold" nodeType="afterEffect">
                                  <p:stCondLst>
                                    <p:cond delay="500"/>
                                  </p:stCondLst>
                                  <p:childTnLst>
                                    <p:set>
                                      <p:cBhvr>
                                        <p:cTn id="37" dur="1" fill="hold">
                                          <p:stCondLst>
                                            <p:cond delay="0"/>
                                          </p:stCondLst>
                                        </p:cTn>
                                        <p:tgtEl>
                                          <p:spTgt spid="1144838"/>
                                        </p:tgtEl>
                                        <p:attrNameLst>
                                          <p:attrName>style.visibility</p:attrName>
                                        </p:attrNameLst>
                                      </p:cBhvr>
                                      <p:to>
                                        <p:strVal val="visible"/>
                                      </p:to>
                                    </p:set>
                                    <p:animEffect transition="in" filter="wipe(left)">
                                      <p:cBhvr>
                                        <p:cTn id="38" dur="1000"/>
                                        <p:tgtEl>
                                          <p:spTgt spid="1144838"/>
                                        </p:tgtEl>
                                      </p:cBhvr>
                                    </p:animEffect>
                                  </p:childTnLst>
                                </p:cTn>
                              </p:par>
                            </p:childTnLst>
                          </p:cTn>
                        </p:par>
                        <p:par>
                          <p:cTn id="39" fill="hold" nodeType="afterGroup">
                            <p:stCondLst>
                              <p:cond delay="5500"/>
                            </p:stCondLst>
                            <p:childTnLst>
                              <p:par>
                                <p:cTn id="40" presetID="22" presetClass="entr" presetSubtype="8" fill="hold" nodeType="afterEffect">
                                  <p:stCondLst>
                                    <p:cond delay="500"/>
                                  </p:stCondLst>
                                  <p:childTnLst>
                                    <p:set>
                                      <p:cBhvr>
                                        <p:cTn id="41" dur="1" fill="hold">
                                          <p:stCondLst>
                                            <p:cond delay="0"/>
                                          </p:stCondLst>
                                        </p:cTn>
                                        <p:tgtEl>
                                          <p:spTgt spid="1144840"/>
                                        </p:tgtEl>
                                        <p:attrNameLst>
                                          <p:attrName>style.visibility</p:attrName>
                                        </p:attrNameLst>
                                      </p:cBhvr>
                                      <p:to>
                                        <p:strVal val="visible"/>
                                      </p:to>
                                    </p:set>
                                    <p:animEffect transition="in" filter="wipe(left)">
                                      <p:cBhvr>
                                        <p:cTn id="42" dur="1000"/>
                                        <p:tgtEl>
                                          <p:spTgt spid="1144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835" grpId="0"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Rectangle 2"/>
          <p:cNvSpPr>
            <a:spLocks noGrp="1" noChangeArrowheads="1"/>
          </p:cNvSpPr>
          <p:nvPr>
            <p:ph type="title"/>
          </p:nvPr>
        </p:nvSpPr>
        <p:spPr>
          <a:xfrm>
            <a:off x="814388" y="192150"/>
            <a:ext cx="7415212" cy="1244600"/>
          </a:xfrm>
        </p:spPr>
        <p:txBody>
          <a:bodyPr/>
          <a:lstStyle/>
          <a:p>
            <a:r>
              <a:rPr lang="en-US" altLang="en-US" sz="4000" dirty="0"/>
              <a:t>Two Sample </a:t>
            </a:r>
            <a:r>
              <a:rPr lang="en-US" altLang="en-US" sz="4000" i="1" dirty="0"/>
              <a:t>z</a:t>
            </a:r>
            <a:r>
              <a:rPr lang="en-US" altLang="en-US" sz="4000" dirty="0">
                <a:latin typeface="Times New Roman" panose="02020603050405020304" pitchFamily="18" charset="0"/>
              </a:rPr>
              <a:t>-</a:t>
            </a:r>
            <a:r>
              <a:rPr lang="en-US" altLang="en-US" sz="4000" dirty="0"/>
              <a:t>Test for Proportions</a:t>
            </a:r>
            <a:endParaRPr lang="el-GR" altLang="en-US" sz="4000" dirty="0"/>
          </a:p>
        </p:txBody>
      </p:sp>
      <p:sp>
        <p:nvSpPr>
          <p:cNvPr id="1145859" name="Text Box 3"/>
          <p:cNvSpPr txBox="1">
            <a:spLocks noChangeArrowheads="1"/>
          </p:cNvSpPr>
          <p:nvPr/>
        </p:nvSpPr>
        <p:spPr bwMode="auto">
          <a:xfrm>
            <a:off x="276225" y="1203325"/>
            <a:ext cx="8610600" cy="4953000"/>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145860" name="Text Box 4"/>
          <p:cNvSpPr txBox="1">
            <a:spLocks noChangeArrowheads="1"/>
          </p:cNvSpPr>
          <p:nvPr/>
        </p:nvSpPr>
        <p:spPr bwMode="auto">
          <a:xfrm>
            <a:off x="366713" y="2403475"/>
            <a:ext cx="5043487"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5000"/>
              </a:spcBef>
              <a:buFontTx/>
              <a:buAutoNum type="arabicPeriod"/>
            </a:pPr>
            <a:r>
              <a:rPr lang="en-US" altLang="en-US" sz="2200" dirty="0">
                <a:latin typeface="Century" panose="02040604050505020304" pitchFamily="18" charset="0"/>
              </a:rPr>
              <a:t>State the claim.  Identify the null      and alternative hypotheses.</a:t>
            </a:r>
            <a:endParaRPr lang="en-US" altLang="en-US" sz="2200" dirty="0">
              <a:latin typeface="Century" panose="02040604050505020304" pitchFamily="18" charset="0"/>
              <a:sym typeface="Symbol" panose="05050102010706020507" pitchFamily="18" charset="2"/>
            </a:endParaRPr>
          </a:p>
          <a:p>
            <a:pPr>
              <a:spcBef>
                <a:spcPct val="55000"/>
              </a:spcBef>
              <a:buFontTx/>
              <a:buAutoNum type="arabicPeriod"/>
            </a:pPr>
            <a:r>
              <a:rPr lang="en-US" altLang="en-US" sz="2200" dirty="0">
                <a:latin typeface="Century" panose="02040604050505020304" pitchFamily="18" charset="0"/>
                <a:sym typeface="Symbol" panose="05050102010706020507" pitchFamily="18" charset="2"/>
              </a:rPr>
              <a:t>Specify the level of significance.</a:t>
            </a:r>
          </a:p>
          <a:p>
            <a:pPr>
              <a:spcBef>
                <a:spcPct val="55000"/>
              </a:spcBef>
              <a:buFontTx/>
              <a:buAutoNum type="arabicPeriod"/>
            </a:pPr>
            <a:r>
              <a:rPr lang="en-US" altLang="en-US" sz="2200" dirty="0">
                <a:latin typeface="Century" panose="02040604050505020304" pitchFamily="18" charset="0"/>
                <a:sym typeface="Symbol" panose="05050102010706020507" pitchFamily="18" charset="2"/>
              </a:rPr>
              <a:t>Determine the critical value(s).</a:t>
            </a:r>
          </a:p>
          <a:p>
            <a:pPr>
              <a:spcBef>
                <a:spcPct val="55000"/>
              </a:spcBef>
              <a:buFontTx/>
              <a:buAutoNum type="arabicPeriod"/>
            </a:pPr>
            <a:endParaRPr lang="en-US" altLang="en-US" sz="2200" dirty="0">
              <a:latin typeface="Century" panose="02040604050505020304" pitchFamily="18" charset="0"/>
              <a:sym typeface="Symbol" panose="05050102010706020507" pitchFamily="18" charset="2"/>
            </a:endParaRPr>
          </a:p>
          <a:p>
            <a:pPr>
              <a:spcBef>
                <a:spcPct val="55000"/>
              </a:spcBef>
              <a:buFontTx/>
              <a:buAutoNum type="arabicPeriod"/>
            </a:pPr>
            <a:r>
              <a:rPr lang="en-US" altLang="en-US" sz="2200" dirty="0">
                <a:latin typeface="Century" panose="02040604050505020304" pitchFamily="18" charset="0"/>
                <a:sym typeface="Symbol" panose="05050102010706020507" pitchFamily="18" charset="2"/>
              </a:rPr>
              <a:t>Determine the rejection region(s).</a:t>
            </a:r>
          </a:p>
          <a:p>
            <a:pPr>
              <a:spcBef>
                <a:spcPct val="55000"/>
              </a:spcBef>
              <a:buFontTx/>
              <a:buAutoNum type="arabicPeriod"/>
            </a:pPr>
            <a:r>
              <a:rPr lang="en-US" altLang="en-US" sz="2200" dirty="0">
                <a:latin typeface="Century" panose="02040604050505020304" pitchFamily="18" charset="0"/>
                <a:sym typeface="Symbol" panose="05050102010706020507" pitchFamily="18" charset="2"/>
              </a:rPr>
              <a:t>Find the weighted estimate of    </a:t>
            </a:r>
            <a:r>
              <a:rPr lang="en-US" altLang="en-US" sz="2200" i="1" dirty="0">
                <a:latin typeface="Century" panose="02040604050505020304" pitchFamily="18" charset="0"/>
                <a:sym typeface="Symbol" panose="05050102010706020507" pitchFamily="18" charset="2"/>
              </a:rPr>
              <a:t>p</a:t>
            </a:r>
            <a:r>
              <a:rPr lang="en-US" altLang="en-US" sz="2200" baseline="-25000" dirty="0">
                <a:latin typeface="Century" panose="02040604050505020304" pitchFamily="18" charset="0"/>
                <a:sym typeface="Symbol" panose="05050102010706020507" pitchFamily="18" charset="2"/>
              </a:rPr>
              <a:t>1</a:t>
            </a:r>
            <a:r>
              <a:rPr lang="en-US" altLang="en-US" sz="2200" dirty="0">
                <a:latin typeface="Century" panose="02040604050505020304" pitchFamily="18" charset="0"/>
                <a:sym typeface="Symbol" panose="05050102010706020507" pitchFamily="18" charset="2"/>
              </a:rPr>
              <a:t> and </a:t>
            </a:r>
            <a:r>
              <a:rPr lang="en-US" altLang="en-US" sz="2200" i="1" dirty="0">
                <a:latin typeface="Century" panose="02040604050505020304" pitchFamily="18" charset="0"/>
                <a:sym typeface="Symbol" panose="05050102010706020507" pitchFamily="18" charset="2"/>
              </a:rPr>
              <a:t>p</a:t>
            </a:r>
            <a:r>
              <a:rPr lang="en-US" altLang="en-US" sz="2200" baseline="-25000" dirty="0">
                <a:latin typeface="Century" panose="02040604050505020304" pitchFamily="18" charset="0"/>
                <a:sym typeface="Symbol" panose="05050102010706020507" pitchFamily="18" charset="2"/>
              </a:rPr>
              <a:t>2</a:t>
            </a:r>
            <a:r>
              <a:rPr lang="en-US" altLang="en-US" sz="2200" dirty="0">
                <a:latin typeface="Century" panose="02040604050505020304" pitchFamily="18" charset="0"/>
                <a:sym typeface="Symbol" panose="05050102010706020507" pitchFamily="18" charset="2"/>
              </a:rPr>
              <a:t>.</a:t>
            </a:r>
          </a:p>
        </p:txBody>
      </p:sp>
      <p:sp>
        <p:nvSpPr>
          <p:cNvPr id="1145861" name="Text Box 5"/>
          <p:cNvSpPr txBox="1">
            <a:spLocks noChangeArrowheads="1"/>
          </p:cNvSpPr>
          <p:nvPr/>
        </p:nvSpPr>
        <p:spPr bwMode="auto">
          <a:xfrm>
            <a:off x="7391400" y="61420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145862" name="Text Box 6"/>
          <p:cNvSpPr txBox="1">
            <a:spLocks noChangeArrowheads="1"/>
          </p:cNvSpPr>
          <p:nvPr/>
        </p:nvSpPr>
        <p:spPr bwMode="auto">
          <a:xfrm>
            <a:off x="381000" y="1227138"/>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a:t>
            </a:r>
            <a:r>
              <a:rPr lang="en-US" altLang="en-US" b="1">
                <a:latin typeface="Times New Roman" panose="02020603050405020304" pitchFamily="18" charset="0"/>
              </a:rPr>
              <a:t>-</a:t>
            </a:r>
            <a:r>
              <a:rPr lang="en-US" altLang="en-US" b="1"/>
              <a:t>Sample</a:t>
            </a:r>
            <a:r>
              <a:rPr lang="en-US" altLang="en-US" b="1">
                <a:latin typeface="Times New Roman" panose="02020603050405020304" pitchFamily="18" charset="0"/>
              </a:rPr>
              <a:t> </a:t>
            </a:r>
            <a:r>
              <a:rPr lang="en-US" altLang="en-US" b="1" i="1"/>
              <a:t>z</a:t>
            </a:r>
            <a:r>
              <a:rPr lang="en-US" altLang="en-US" b="1">
                <a:latin typeface="Times New Roman" panose="02020603050405020304" pitchFamily="18" charset="0"/>
              </a:rPr>
              <a:t>-</a:t>
            </a:r>
            <a:r>
              <a:rPr lang="en-US" altLang="en-US" b="1"/>
              <a:t>Test for the Difference Between Proportions</a:t>
            </a:r>
            <a:endParaRPr lang="el-GR" altLang="en-US" b="1" i="1"/>
          </a:p>
        </p:txBody>
      </p:sp>
      <p:sp>
        <p:nvSpPr>
          <p:cNvPr id="1145863" name="Text Box 7"/>
          <p:cNvSpPr txBox="1">
            <a:spLocks noChangeArrowheads="1"/>
          </p:cNvSpPr>
          <p:nvPr/>
        </p:nvSpPr>
        <p:spPr bwMode="auto">
          <a:xfrm>
            <a:off x="814388" y="1984375"/>
            <a:ext cx="79486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145864" name="Text Box 8"/>
          <p:cNvSpPr txBox="1">
            <a:spLocks noChangeArrowheads="1"/>
          </p:cNvSpPr>
          <p:nvPr/>
        </p:nvSpPr>
        <p:spPr bwMode="auto">
          <a:xfrm>
            <a:off x="5900738" y="2403475"/>
            <a:ext cx="266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State </a:t>
            </a:r>
            <a:r>
              <a:rPr lang="en-US" altLang="en-US" sz="2200" i="1"/>
              <a:t>H</a:t>
            </a:r>
            <a:r>
              <a:rPr lang="en-US" altLang="en-US" sz="2200" baseline="-25000"/>
              <a:t>0</a:t>
            </a:r>
            <a:r>
              <a:rPr lang="en-US" altLang="en-US" sz="2200"/>
              <a:t> and </a:t>
            </a:r>
            <a:r>
              <a:rPr lang="en-US" altLang="en-US" sz="2200" i="1"/>
              <a:t>H</a:t>
            </a:r>
            <a:r>
              <a:rPr lang="en-US" altLang="en-US" sz="2200" baseline="-25000"/>
              <a:t>a</a:t>
            </a:r>
            <a:r>
              <a:rPr lang="en-US" altLang="en-US" sz="2200"/>
              <a:t>. </a:t>
            </a:r>
          </a:p>
        </p:txBody>
      </p:sp>
      <p:sp>
        <p:nvSpPr>
          <p:cNvPr id="1145865" name="Text Box 9"/>
          <p:cNvSpPr txBox="1">
            <a:spLocks noChangeArrowheads="1"/>
          </p:cNvSpPr>
          <p:nvPr/>
        </p:nvSpPr>
        <p:spPr bwMode="auto">
          <a:xfrm>
            <a:off x="5900738" y="3260725"/>
            <a:ext cx="266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Identify </a:t>
            </a:r>
            <a:r>
              <a:rPr lang="en-US" altLang="en-US" sz="2200" i="1">
                <a:sym typeface="Symbol" panose="05050102010706020507" pitchFamily="18" charset="2"/>
              </a:rPr>
              <a:t></a:t>
            </a:r>
            <a:r>
              <a:rPr lang="en-US" altLang="en-US" sz="2200">
                <a:sym typeface="Symbol" panose="05050102010706020507" pitchFamily="18" charset="2"/>
              </a:rPr>
              <a:t>.</a:t>
            </a:r>
          </a:p>
        </p:txBody>
      </p:sp>
      <p:sp>
        <p:nvSpPr>
          <p:cNvPr id="1145866" name="Text Box 10"/>
          <p:cNvSpPr txBox="1">
            <a:spLocks noChangeArrowheads="1"/>
          </p:cNvSpPr>
          <p:nvPr/>
        </p:nvSpPr>
        <p:spPr bwMode="auto">
          <a:xfrm>
            <a:off x="5900738" y="3775075"/>
            <a:ext cx="2667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t>Use Statistical Table</a:t>
            </a:r>
            <a:endParaRPr lang="en-US" altLang="en-US" sz="2200" dirty="0">
              <a:sym typeface="Symbol" panose="05050102010706020507" pitchFamily="18" charset="2"/>
            </a:endParaRPr>
          </a:p>
        </p:txBody>
      </p:sp>
      <p:graphicFrame>
        <p:nvGraphicFramePr>
          <p:cNvPr id="1145870" name="Object 14"/>
          <p:cNvGraphicFramePr>
            <a:graphicFrameLocks noGrp="1" noChangeAspect="1"/>
          </p:cNvGraphicFramePr>
          <p:nvPr>
            <p:ph idx="1"/>
          </p:nvPr>
        </p:nvGraphicFramePr>
        <p:xfrm>
          <a:off x="6019800" y="5311775"/>
          <a:ext cx="1463675" cy="731838"/>
        </p:xfrm>
        <a:graphic>
          <a:graphicData uri="http://schemas.openxmlformats.org/presentationml/2006/ole">
            <mc:AlternateContent xmlns:mc="http://schemas.openxmlformats.org/markup-compatibility/2006">
              <mc:Choice xmlns:v="urn:schemas-microsoft-com:vml" Requires="v">
                <p:oleObj spid="_x0000_s27650" name="Equation" r:id="rId4" imgW="1523880" imgH="761760" progId="Equation.DSMT4">
                  <p:embed/>
                </p:oleObj>
              </mc:Choice>
              <mc:Fallback>
                <p:oleObj name="Equation" r:id="rId4" imgW="1523880" imgH="761760" progId="Equation.DSMT4">
                  <p:embed/>
                  <p:pic>
                    <p:nvPicPr>
                      <p:cNvPr id="114587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5311775"/>
                        <a:ext cx="146367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9087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145863"/>
                                        </p:tgtEl>
                                        <p:attrNameLst>
                                          <p:attrName>style.visibility</p:attrName>
                                        </p:attrNameLst>
                                      </p:cBhvr>
                                      <p:to>
                                        <p:strVal val="visible"/>
                                      </p:to>
                                    </p:set>
                                    <p:animEffect transition="in" filter="wipe(left)">
                                      <p:cBhvr>
                                        <p:cTn id="7" dur="2000"/>
                                        <p:tgtEl>
                                          <p:spTgt spid="11458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5860">
                                            <p:txEl>
                                              <p:pRg st="0" end="0"/>
                                            </p:txEl>
                                          </p:spTgt>
                                        </p:tgtEl>
                                        <p:attrNameLst>
                                          <p:attrName>style.visibility</p:attrName>
                                        </p:attrNameLst>
                                      </p:cBhvr>
                                      <p:to>
                                        <p:strVal val="visible"/>
                                      </p:to>
                                    </p:set>
                                    <p:animEffect transition="in" filter="wipe(left)">
                                      <p:cBhvr>
                                        <p:cTn id="12" dur="1000"/>
                                        <p:tgtEl>
                                          <p:spTgt spid="1145860">
                                            <p:txEl>
                                              <p:pRg st="0" end="0"/>
                                            </p:txEl>
                                          </p:spTgt>
                                        </p:tgtEl>
                                      </p:cBhvr>
                                    </p:animEffec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4586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45860">
                                            <p:txEl>
                                              <p:pRg st="1" end="1"/>
                                            </p:txEl>
                                          </p:spTgt>
                                        </p:tgtEl>
                                        <p:attrNameLst>
                                          <p:attrName>style.visibility</p:attrName>
                                        </p:attrNameLst>
                                      </p:cBhvr>
                                      <p:to>
                                        <p:strVal val="visible"/>
                                      </p:to>
                                    </p:set>
                                    <p:animEffect transition="in" filter="wipe(left)">
                                      <p:cBhvr>
                                        <p:cTn id="20" dur="1000"/>
                                        <p:tgtEl>
                                          <p:spTgt spid="1145860">
                                            <p:txEl>
                                              <p:pRg st="1" end="1"/>
                                            </p:txEl>
                                          </p:spTgt>
                                        </p:tgtEl>
                                      </p:cBhvr>
                                    </p:animEffect>
                                  </p:childTnLst>
                                </p:cTn>
                              </p:par>
                            </p:childTnLst>
                          </p:cTn>
                        </p:par>
                        <p:par>
                          <p:cTn id="21" fill="hold" nodeType="afterGroup">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14586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45860">
                                            <p:txEl>
                                              <p:pRg st="2" end="2"/>
                                            </p:txEl>
                                          </p:spTgt>
                                        </p:tgtEl>
                                        <p:attrNameLst>
                                          <p:attrName>style.visibility</p:attrName>
                                        </p:attrNameLst>
                                      </p:cBhvr>
                                      <p:to>
                                        <p:strVal val="visible"/>
                                      </p:to>
                                    </p:set>
                                    <p:animEffect transition="in" filter="wipe(left)">
                                      <p:cBhvr>
                                        <p:cTn id="28" dur="1000"/>
                                        <p:tgtEl>
                                          <p:spTgt spid="1145860">
                                            <p:txEl>
                                              <p:pRg st="2" end="2"/>
                                            </p:txEl>
                                          </p:spTgt>
                                        </p:tgtEl>
                                      </p:cBhvr>
                                    </p:animEffect>
                                  </p:childTnLst>
                                </p:cTn>
                              </p:par>
                            </p:childTnLst>
                          </p:cTn>
                        </p:par>
                        <p:par>
                          <p:cTn id="29" fill="hold" nodeType="afterGroup">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114586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45860">
                                            <p:txEl>
                                              <p:pRg st="4" end="4"/>
                                            </p:txEl>
                                          </p:spTgt>
                                        </p:tgtEl>
                                        <p:attrNameLst>
                                          <p:attrName>style.visibility</p:attrName>
                                        </p:attrNameLst>
                                      </p:cBhvr>
                                      <p:to>
                                        <p:strVal val="visible"/>
                                      </p:to>
                                    </p:set>
                                    <p:animEffect transition="in" filter="wipe(left)">
                                      <p:cBhvr>
                                        <p:cTn id="36" dur="1000"/>
                                        <p:tgtEl>
                                          <p:spTgt spid="11458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45860">
                                            <p:txEl>
                                              <p:pRg st="5" end="5"/>
                                            </p:txEl>
                                          </p:spTgt>
                                        </p:tgtEl>
                                        <p:attrNameLst>
                                          <p:attrName>style.visibility</p:attrName>
                                        </p:attrNameLst>
                                      </p:cBhvr>
                                      <p:to>
                                        <p:strVal val="visible"/>
                                      </p:to>
                                    </p:set>
                                    <p:animEffect transition="in" filter="wipe(left)">
                                      <p:cBhvr>
                                        <p:cTn id="41" dur="1000"/>
                                        <p:tgtEl>
                                          <p:spTgt spid="1145860">
                                            <p:txEl>
                                              <p:pRg st="5" end="5"/>
                                            </p:txEl>
                                          </p:spTgt>
                                        </p:tgtEl>
                                      </p:cBhvr>
                                    </p:animEffect>
                                  </p:childTnLst>
                                </p:cTn>
                              </p:par>
                            </p:childTnLst>
                          </p:cTn>
                        </p:par>
                        <p:par>
                          <p:cTn id="42" fill="hold" nodeType="afterGroup">
                            <p:stCondLst>
                              <p:cond delay="1000"/>
                            </p:stCondLst>
                            <p:childTnLst>
                              <p:par>
                                <p:cTn id="43" presetID="1" presetClass="entr" presetSubtype="0" fill="hold" nodeType="afterEffect">
                                  <p:stCondLst>
                                    <p:cond delay="500"/>
                                  </p:stCondLst>
                                  <p:childTnLst>
                                    <p:set>
                                      <p:cBhvr>
                                        <p:cTn id="44" dur="1" fill="hold">
                                          <p:stCondLst>
                                            <p:cond delay="0"/>
                                          </p:stCondLst>
                                        </p:cTn>
                                        <p:tgtEl>
                                          <p:spTgt spid="1145870"/>
                                        </p:tgtEl>
                                        <p:attrNameLst>
                                          <p:attrName>style.visibility</p:attrName>
                                        </p:attrNameLst>
                                      </p:cBhvr>
                                      <p:to>
                                        <p:strVal val="visible"/>
                                      </p:to>
                                    </p:set>
                                  </p:childTnLst>
                                </p:cTn>
                              </p:par>
                            </p:childTnLst>
                          </p:cTn>
                        </p:par>
                        <p:par>
                          <p:cTn id="45" fill="hold" nodeType="afterGroup">
                            <p:stCondLst>
                              <p:cond delay="1500"/>
                            </p:stCondLst>
                            <p:childTnLst>
                              <p:par>
                                <p:cTn id="46" presetID="22" presetClass="entr" presetSubtype="8" fill="hold" grpId="0" nodeType="afterEffect">
                                  <p:stCondLst>
                                    <p:cond delay="500"/>
                                  </p:stCondLst>
                                  <p:childTnLst>
                                    <p:set>
                                      <p:cBhvr>
                                        <p:cTn id="47" dur="1" fill="hold">
                                          <p:stCondLst>
                                            <p:cond delay="0"/>
                                          </p:stCondLst>
                                        </p:cTn>
                                        <p:tgtEl>
                                          <p:spTgt spid="1145861"/>
                                        </p:tgtEl>
                                        <p:attrNameLst>
                                          <p:attrName>style.visibility</p:attrName>
                                        </p:attrNameLst>
                                      </p:cBhvr>
                                      <p:to>
                                        <p:strVal val="visible"/>
                                      </p:to>
                                    </p:set>
                                    <p:animEffect transition="in" filter="wipe(left)">
                                      <p:cBhvr>
                                        <p:cTn id="48" dur="1000"/>
                                        <p:tgtEl>
                                          <p:spTgt spid="1145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5860" grpId="0" build="p"/>
      <p:bldP spid="1145861" grpId="0"/>
      <p:bldP spid="1145863" grpId="0"/>
      <p:bldP spid="1145864" grpId="0"/>
      <p:bldP spid="1145865" grpId="0"/>
      <p:bldP spid="1145866"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857250" y="228600"/>
            <a:ext cx="7204353" cy="1244600"/>
          </a:xfrm>
        </p:spPr>
        <p:txBody>
          <a:bodyPr/>
          <a:lstStyle/>
          <a:p>
            <a:r>
              <a:rPr lang="en-US" altLang="en-US" sz="4000" dirty="0"/>
              <a:t>Two Sample </a:t>
            </a:r>
            <a:r>
              <a:rPr lang="en-US" altLang="en-US" sz="4000" i="1" dirty="0"/>
              <a:t>z</a:t>
            </a:r>
            <a:r>
              <a:rPr lang="en-US" altLang="en-US" sz="4000" dirty="0">
                <a:latin typeface="Times New Roman" panose="02020603050405020304" pitchFamily="18" charset="0"/>
              </a:rPr>
              <a:t>-</a:t>
            </a:r>
            <a:r>
              <a:rPr lang="en-US" altLang="en-US" sz="4000" dirty="0"/>
              <a:t>Test for Proportions</a:t>
            </a:r>
            <a:endParaRPr lang="el-GR" altLang="en-US" sz="4000" dirty="0"/>
          </a:p>
        </p:txBody>
      </p:sp>
      <p:sp>
        <p:nvSpPr>
          <p:cNvPr id="1147907" name="Text Box 3"/>
          <p:cNvSpPr txBox="1">
            <a:spLocks noChangeArrowheads="1"/>
          </p:cNvSpPr>
          <p:nvPr/>
        </p:nvSpPr>
        <p:spPr bwMode="auto">
          <a:xfrm>
            <a:off x="247650" y="1266825"/>
            <a:ext cx="8610600" cy="4848225"/>
          </a:xfrm>
          <a:prstGeom prst="rect">
            <a:avLst/>
          </a:prstGeom>
          <a:solidFill>
            <a:schemeClr val="folHlink">
              <a:alpha val="30000"/>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pPr>
            <a:endParaRPr lang="en-US" altLang="en-US">
              <a:sym typeface="Symbol" panose="05050102010706020507" pitchFamily="18" charset="2"/>
            </a:endParaRPr>
          </a:p>
        </p:txBody>
      </p:sp>
      <p:sp>
        <p:nvSpPr>
          <p:cNvPr id="1147908" name="Text Box 4"/>
          <p:cNvSpPr txBox="1">
            <a:spLocks noChangeArrowheads="1"/>
          </p:cNvSpPr>
          <p:nvPr/>
        </p:nvSpPr>
        <p:spPr bwMode="auto">
          <a:xfrm>
            <a:off x="857250" y="2286000"/>
            <a:ext cx="79057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115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i="1">
                <a:solidFill>
                  <a:schemeClr val="hlink"/>
                </a:solidFill>
              </a:rPr>
              <a:t>In Words				       In Symbols</a:t>
            </a:r>
            <a:endParaRPr lang="el-GR" altLang="en-US" i="1">
              <a:solidFill>
                <a:schemeClr val="hlink"/>
              </a:solidFill>
              <a:sym typeface="Symbol" panose="05050102010706020507" pitchFamily="18" charset="2"/>
            </a:endParaRPr>
          </a:p>
        </p:txBody>
      </p:sp>
      <p:sp>
        <p:nvSpPr>
          <p:cNvPr id="1147909" name="Text Box 5"/>
          <p:cNvSpPr txBox="1">
            <a:spLocks noChangeArrowheads="1"/>
          </p:cNvSpPr>
          <p:nvPr/>
        </p:nvSpPr>
        <p:spPr bwMode="auto">
          <a:xfrm>
            <a:off x="366713" y="2803525"/>
            <a:ext cx="5272087"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sz="2400">
                <a:solidFill>
                  <a:schemeClr val="tx1"/>
                </a:solidFill>
                <a:latin typeface="Arial Narrow" panose="020B0606020202030204" pitchFamily="34" charset="0"/>
              </a:defRPr>
            </a:lvl1pPr>
            <a:lvl2pPr marL="914400" indent="-457200">
              <a:spcBef>
                <a:spcPct val="0"/>
              </a:spcBef>
              <a:defRPr sz="2400">
                <a:solidFill>
                  <a:schemeClr val="tx1"/>
                </a:solidFill>
                <a:latin typeface="Arial Narrow" panose="020B0606020202030204" pitchFamily="34" charset="0"/>
              </a:defRPr>
            </a:lvl2pPr>
            <a:lvl3pPr marL="1371600" indent="-457200">
              <a:spcBef>
                <a:spcPct val="0"/>
              </a:spcBef>
              <a:defRPr sz="2400">
                <a:solidFill>
                  <a:schemeClr val="tx1"/>
                </a:solidFill>
                <a:latin typeface="Arial Narrow" panose="020B0606020202030204" pitchFamily="34" charset="0"/>
              </a:defRPr>
            </a:lvl3pPr>
            <a:lvl4pPr marL="1828800" indent="-457200">
              <a:spcBef>
                <a:spcPct val="0"/>
              </a:spcBef>
              <a:defRPr sz="2400">
                <a:solidFill>
                  <a:schemeClr val="tx1"/>
                </a:solidFill>
                <a:latin typeface="Arial Narrow" panose="020B0606020202030204" pitchFamily="34" charset="0"/>
              </a:defRPr>
            </a:lvl4pPr>
            <a:lvl5pPr marL="2286000" indent="-457200">
              <a:spcBef>
                <a:spcPct val="0"/>
              </a:spcBef>
              <a:defRPr sz="2400">
                <a:solidFill>
                  <a:schemeClr val="tx1"/>
                </a:solidFill>
                <a:latin typeface="Arial Narrow" panose="020B0606020202030204" pitchFamily="34" charset="0"/>
              </a:defRPr>
            </a:lvl5pPr>
            <a:lvl6pPr marL="2743200" indent="-457200" fontAlgn="base">
              <a:spcBef>
                <a:spcPct val="0"/>
              </a:spcBef>
              <a:spcAft>
                <a:spcPct val="0"/>
              </a:spcAft>
              <a:defRPr sz="2400">
                <a:solidFill>
                  <a:schemeClr val="tx1"/>
                </a:solidFill>
                <a:latin typeface="Arial Narrow" panose="020B0606020202030204" pitchFamily="34" charset="0"/>
              </a:defRPr>
            </a:lvl6pPr>
            <a:lvl7pPr marL="3200400" indent="-457200" fontAlgn="base">
              <a:spcBef>
                <a:spcPct val="0"/>
              </a:spcBef>
              <a:spcAft>
                <a:spcPct val="0"/>
              </a:spcAft>
              <a:defRPr sz="2400">
                <a:solidFill>
                  <a:schemeClr val="tx1"/>
                </a:solidFill>
                <a:latin typeface="Arial Narrow" panose="020B0606020202030204" pitchFamily="34" charset="0"/>
              </a:defRPr>
            </a:lvl7pPr>
            <a:lvl8pPr marL="3657600" indent="-457200" fontAlgn="base">
              <a:spcBef>
                <a:spcPct val="0"/>
              </a:spcBef>
              <a:spcAft>
                <a:spcPct val="0"/>
              </a:spcAft>
              <a:defRPr sz="2400">
                <a:solidFill>
                  <a:schemeClr val="tx1"/>
                </a:solidFill>
                <a:latin typeface="Arial Narrow" panose="020B0606020202030204" pitchFamily="34" charset="0"/>
              </a:defRPr>
            </a:lvl8pPr>
            <a:lvl9pPr marL="4114800" indent="-457200" fontAlgn="base">
              <a:spcBef>
                <a:spcPct val="0"/>
              </a:spcBef>
              <a:spcAft>
                <a:spcPct val="0"/>
              </a:spcAft>
              <a:defRPr sz="2400">
                <a:solidFill>
                  <a:schemeClr val="tx1"/>
                </a:solidFill>
                <a:latin typeface="Arial Narrow" panose="020B0606020202030204" pitchFamily="34" charset="0"/>
              </a:defRPr>
            </a:lvl9pPr>
          </a:lstStyle>
          <a:p>
            <a:pPr>
              <a:spcBef>
                <a:spcPct val="50000"/>
              </a:spcBef>
              <a:buFontTx/>
              <a:buAutoNum type="arabicPeriod" startAt="6"/>
            </a:pPr>
            <a:r>
              <a:rPr lang="en-US" altLang="en-US" sz="2200">
                <a:latin typeface="Century" panose="02040604050505020304" pitchFamily="18" charset="0"/>
                <a:sym typeface="Symbol" panose="05050102010706020507" pitchFamily="18" charset="2"/>
              </a:rPr>
              <a:t>Find the standardized test statistic.</a:t>
            </a:r>
          </a:p>
          <a:p>
            <a:pPr>
              <a:spcBef>
                <a:spcPct val="50000"/>
              </a:spcBef>
              <a:buFontTx/>
              <a:buAutoNum type="arabicPeriod" startAt="6"/>
            </a:pPr>
            <a:endParaRPr lang="en-US" altLang="en-US" sz="2200">
              <a:latin typeface="Century" panose="02040604050505020304" pitchFamily="18" charset="0"/>
              <a:sym typeface="Symbol" panose="05050102010706020507" pitchFamily="18" charset="2"/>
            </a:endParaRPr>
          </a:p>
          <a:p>
            <a:pPr>
              <a:spcBef>
                <a:spcPct val="50000"/>
              </a:spcBef>
              <a:buFontTx/>
              <a:buAutoNum type="arabicPeriod" startAt="6"/>
            </a:pPr>
            <a:endParaRPr lang="en-US" altLang="en-US" sz="2200">
              <a:latin typeface="Century" panose="02040604050505020304" pitchFamily="18" charset="0"/>
              <a:sym typeface="Symbol" panose="05050102010706020507" pitchFamily="18" charset="2"/>
            </a:endParaRPr>
          </a:p>
          <a:p>
            <a:pPr>
              <a:spcBef>
                <a:spcPct val="50000"/>
              </a:spcBef>
              <a:buFontTx/>
              <a:buAutoNum type="arabicPeriod" startAt="6"/>
            </a:pPr>
            <a:r>
              <a:rPr lang="en-US" altLang="en-US" sz="2200">
                <a:latin typeface="Century" panose="02040604050505020304" pitchFamily="18" charset="0"/>
                <a:sym typeface="Symbol" panose="05050102010706020507" pitchFamily="18" charset="2"/>
              </a:rPr>
              <a:t>Make a decision to reject or fail to reject the null hypothesis.</a:t>
            </a:r>
          </a:p>
          <a:p>
            <a:pPr>
              <a:spcBef>
                <a:spcPct val="50000"/>
              </a:spcBef>
              <a:buFontTx/>
              <a:buAutoNum type="arabicPeriod" startAt="6"/>
            </a:pPr>
            <a:r>
              <a:rPr lang="en-US" altLang="en-US" sz="2200">
                <a:latin typeface="Century" panose="02040604050505020304" pitchFamily="18" charset="0"/>
                <a:sym typeface="Symbol" panose="05050102010706020507" pitchFamily="18" charset="2"/>
              </a:rPr>
              <a:t>Interpret the decision in the context of the original claim. </a:t>
            </a:r>
          </a:p>
        </p:txBody>
      </p:sp>
      <p:sp>
        <p:nvSpPr>
          <p:cNvPr id="1147910" name="Text Box 6"/>
          <p:cNvSpPr txBox="1">
            <a:spLocks noChangeArrowheads="1"/>
          </p:cNvSpPr>
          <p:nvPr/>
        </p:nvSpPr>
        <p:spPr bwMode="auto">
          <a:xfrm>
            <a:off x="381000" y="1235075"/>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Using a Two-Sample </a:t>
            </a:r>
            <a:r>
              <a:rPr lang="en-US" altLang="en-US" b="1" i="1"/>
              <a:t>z</a:t>
            </a:r>
            <a:r>
              <a:rPr lang="en-US" altLang="en-US" b="1"/>
              <a:t>-Test for the Difference Between Proportions</a:t>
            </a:r>
            <a:endParaRPr lang="el-GR" altLang="en-US" b="1"/>
          </a:p>
        </p:txBody>
      </p:sp>
      <p:graphicFrame>
        <p:nvGraphicFramePr>
          <p:cNvPr id="1147917" name="Object 13"/>
          <p:cNvGraphicFramePr>
            <a:graphicFrameLocks noGrp="1" noChangeAspect="1"/>
          </p:cNvGraphicFramePr>
          <p:nvPr>
            <p:ph idx="1"/>
          </p:nvPr>
        </p:nvGraphicFramePr>
        <p:xfrm>
          <a:off x="6019800" y="2895600"/>
          <a:ext cx="2438400" cy="976313"/>
        </p:xfrm>
        <a:graphic>
          <a:graphicData uri="http://schemas.openxmlformats.org/presentationml/2006/ole">
            <mc:AlternateContent xmlns:mc="http://schemas.openxmlformats.org/markup-compatibility/2006">
              <mc:Choice xmlns:v="urn:schemas-microsoft-com:vml" Requires="v">
                <p:oleObj spid="_x0000_s28674" name="Equation" r:id="rId4" imgW="3073320" imgH="1231560" progId="Equation.DSMT4">
                  <p:embed/>
                </p:oleObj>
              </mc:Choice>
              <mc:Fallback>
                <p:oleObj name="Equation" r:id="rId4" imgW="3073320" imgH="1231560" progId="Equation.DSMT4">
                  <p:embed/>
                  <p:pic>
                    <p:nvPicPr>
                      <p:cNvPr id="114791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895600"/>
                        <a:ext cx="243840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920" name="Text Box 16"/>
          <p:cNvSpPr txBox="1">
            <a:spLocks noChangeArrowheads="1"/>
          </p:cNvSpPr>
          <p:nvPr/>
        </p:nvSpPr>
        <p:spPr bwMode="auto">
          <a:xfrm>
            <a:off x="6019800" y="4313238"/>
            <a:ext cx="2676525"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If </a:t>
            </a:r>
            <a:r>
              <a:rPr lang="en-US" altLang="en-US" sz="2200" i="1"/>
              <a:t>z</a:t>
            </a:r>
            <a:r>
              <a:rPr lang="en-US" altLang="en-US" sz="2200"/>
              <a:t> is in the rejection region, reject </a:t>
            </a:r>
            <a:r>
              <a:rPr lang="en-US" altLang="en-US" sz="2200" i="1"/>
              <a:t>H</a:t>
            </a:r>
            <a:r>
              <a:rPr lang="en-US" altLang="en-US" sz="2200" baseline="-25000"/>
              <a:t>0</a:t>
            </a:r>
            <a:r>
              <a:rPr lang="en-US" altLang="en-US" sz="2200"/>
              <a:t>.</a:t>
            </a:r>
            <a:r>
              <a:rPr lang="en-US" altLang="en-US" sz="2200" baseline="-25000"/>
              <a:t>  </a:t>
            </a:r>
            <a:r>
              <a:rPr lang="en-US" altLang="en-US" sz="2200"/>
              <a:t>Otherwise, fail to reject </a:t>
            </a:r>
            <a:r>
              <a:rPr lang="en-US" altLang="en-US" sz="2200" i="1"/>
              <a:t>H</a:t>
            </a:r>
            <a:r>
              <a:rPr lang="en-US" altLang="en-US" sz="2200" baseline="-25000"/>
              <a:t>0</a:t>
            </a:r>
            <a:r>
              <a:rPr lang="en-US" altLang="en-US" sz="2200"/>
              <a:t>.</a:t>
            </a:r>
            <a:endParaRPr lang="en-US" altLang="en-US" sz="2200">
              <a:sym typeface="Symbol" panose="05050102010706020507" pitchFamily="18" charset="2"/>
            </a:endParaRPr>
          </a:p>
        </p:txBody>
      </p:sp>
    </p:spTree>
    <p:extLst>
      <p:ext uri="{BB962C8B-B14F-4D97-AF65-F5344CB8AC3E}">
        <p14:creationId xmlns:p14="http://schemas.microsoft.com/office/powerpoint/2010/main" val="497856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147908"/>
                                        </p:tgtEl>
                                        <p:attrNameLst>
                                          <p:attrName>style.visibility</p:attrName>
                                        </p:attrNameLst>
                                      </p:cBhvr>
                                      <p:to>
                                        <p:strVal val="visible"/>
                                      </p:to>
                                    </p:set>
                                    <p:animEffect transition="in" filter="wipe(left)">
                                      <p:cBhvr>
                                        <p:cTn id="7" dur="1000"/>
                                        <p:tgtEl>
                                          <p:spTgt spid="1147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7909">
                                            <p:txEl>
                                              <p:pRg st="0" end="0"/>
                                            </p:txEl>
                                          </p:spTgt>
                                        </p:tgtEl>
                                        <p:attrNameLst>
                                          <p:attrName>style.visibility</p:attrName>
                                        </p:attrNameLst>
                                      </p:cBhvr>
                                      <p:to>
                                        <p:strVal val="visible"/>
                                      </p:to>
                                    </p:set>
                                    <p:animEffect transition="in" filter="wipe(left)">
                                      <p:cBhvr>
                                        <p:cTn id="12" dur="1000"/>
                                        <p:tgtEl>
                                          <p:spTgt spid="1147909">
                                            <p:txEl>
                                              <p:pRg st="0" end="0"/>
                                            </p:txEl>
                                          </p:spTgt>
                                        </p:tgtEl>
                                      </p:cBhvr>
                                    </p:animEffec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14791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47909">
                                            <p:txEl>
                                              <p:pRg st="3" end="3"/>
                                            </p:txEl>
                                          </p:spTgt>
                                        </p:tgtEl>
                                        <p:attrNameLst>
                                          <p:attrName>style.visibility</p:attrName>
                                        </p:attrNameLst>
                                      </p:cBhvr>
                                      <p:to>
                                        <p:strVal val="visible"/>
                                      </p:to>
                                    </p:set>
                                    <p:animEffect transition="in" filter="wipe(left)">
                                      <p:cBhvr>
                                        <p:cTn id="20" dur="1000"/>
                                        <p:tgtEl>
                                          <p:spTgt spid="1147909">
                                            <p:txEl>
                                              <p:pRg st="3" end="3"/>
                                            </p:txEl>
                                          </p:spTgt>
                                        </p:tgtEl>
                                      </p:cBhvr>
                                    </p:animEffect>
                                  </p:childTnLst>
                                </p:cTn>
                              </p:par>
                            </p:childTnLst>
                          </p:cTn>
                        </p:par>
                        <p:par>
                          <p:cTn id="21" fill="hold" nodeType="afterGroup">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14792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47909">
                                            <p:txEl>
                                              <p:pRg st="4" end="4"/>
                                            </p:txEl>
                                          </p:spTgt>
                                        </p:tgtEl>
                                        <p:attrNameLst>
                                          <p:attrName>style.visibility</p:attrName>
                                        </p:attrNameLst>
                                      </p:cBhvr>
                                      <p:to>
                                        <p:strVal val="visible"/>
                                      </p:to>
                                    </p:set>
                                    <p:animEffect transition="in" filter="wipe(left)">
                                      <p:cBhvr>
                                        <p:cTn id="28" dur="1000"/>
                                        <p:tgtEl>
                                          <p:spTgt spid="11479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908" grpId="0"/>
      <p:bldP spid="1147909" grpId="0" build="p"/>
      <p:bldP spid="1147920"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p:cNvSpPr>
            <a:spLocks noGrp="1" noChangeArrowheads="1"/>
          </p:cNvSpPr>
          <p:nvPr>
            <p:ph type="title"/>
          </p:nvPr>
        </p:nvSpPr>
        <p:spPr>
          <a:xfrm>
            <a:off x="700088" y="192150"/>
            <a:ext cx="7689850" cy="1244600"/>
          </a:xfrm>
        </p:spPr>
        <p:txBody>
          <a:bodyPr/>
          <a:lstStyle/>
          <a:p>
            <a:r>
              <a:rPr lang="en-US" altLang="en-US" sz="4200" dirty="0"/>
              <a:t>Two Sample </a:t>
            </a:r>
            <a:r>
              <a:rPr lang="en-US" altLang="en-US" sz="4200" i="1" dirty="0"/>
              <a:t>z</a:t>
            </a:r>
            <a:r>
              <a:rPr lang="en-US" altLang="en-US" sz="4200" dirty="0">
                <a:latin typeface="Times New Roman" panose="02020603050405020304" pitchFamily="18" charset="0"/>
              </a:rPr>
              <a:t>-</a:t>
            </a:r>
            <a:r>
              <a:rPr lang="en-US" altLang="en-US" sz="4200" dirty="0"/>
              <a:t>Test for Proportions</a:t>
            </a:r>
            <a:endParaRPr lang="el-GR" altLang="en-US" sz="4200" dirty="0"/>
          </a:p>
        </p:txBody>
      </p:sp>
      <p:sp>
        <p:nvSpPr>
          <p:cNvPr id="1154051" name="Text Box 3"/>
          <p:cNvSpPr txBox="1">
            <a:spLocks noChangeArrowheads="1"/>
          </p:cNvSpPr>
          <p:nvPr/>
        </p:nvSpPr>
        <p:spPr bwMode="auto">
          <a:xfrm>
            <a:off x="228600" y="1138238"/>
            <a:ext cx="8534400" cy="3743325"/>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a:t>
            </a:r>
            <a:r>
              <a:rPr lang="en-US" altLang="en-US">
                <a:latin typeface="Times New Roman" panose="02020603050405020304" pitchFamily="18" charset="0"/>
              </a:rPr>
              <a:t>:</a:t>
            </a:r>
          </a:p>
          <a:p>
            <a:pPr>
              <a:spcBef>
                <a:spcPct val="0"/>
              </a:spcBef>
            </a:pPr>
            <a:r>
              <a:rPr lang="en-US" altLang="en-US"/>
              <a:t>A recent survey stated that male college students smoke less than female college students.  In a survey of 1245 male students, 361 said they smoke at least one pack of cigarettes a day.  In a survey of 1065 female students, 341 said they smoke at least one pack a day. At </a:t>
            </a:r>
            <a:r>
              <a:rPr lang="en-US" altLang="en-US" i="1">
                <a:sym typeface="Symbol" panose="05050102010706020507" pitchFamily="18" charset="2"/>
              </a:rPr>
              <a:t></a:t>
            </a:r>
            <a:r>
              <a:rPr lang="en-US" altLang="en-US">
                <a:sym typeface="Symbol" panose="05050102010706020507" pitchFamily="18" charset="2"/>
              </a:rPr>
              <a:t> = 0.01, can you support the claim that the proportion of male college students who smoke at least one pack of cigarettes a day is lower then the proportion of female college students who smoke at least one pack a day?</a:t>
            </a:r>
          </a:p>
        </p:txBody>
      </p:sp>
      <p:sp>
        <p:nvSpPr>
          <p:cNvPr id="1154052" name="Rectangle 4"/>
          <p:cNvSpPr>
            <a:spLocks noChangeArrowheads="1"/>
          </p:cNvSpPr>
          <p:nvPr/>
        </p:nvSpPr>
        <p:spPr bwMode="auto">
          <a:xfrm>
            <a:off x="700088" y="5638800"/>
            <a:ext cx="3948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&lt; </a:t>
            </a:r>
            <a:r>
              <a:rPr lang="en-US" altLang="en-US" i="1">
                <a:sym typeface="Symbol" panose="05050102010706020507" pitchFamily="18" charset="2"/>
              </a:rPr>
              <a:t>p</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154053" name="Rectangle 5"/>
          <p:cNvSpPr>
            <a:spLocks noChangeArrowheads="1"/>
          </p:cNvSpPr>
          <p:nvPr/>
        </p:nvSpPr>
        <p:spPr bwMode="auto">
          <a:xfrm>
            <a:off x="700088" y="5105400"/>
            <a:ext cx="162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2</a:t>
            </a:r>
          </a:p>
        </p:txBody>
      </p:sp>
      <p:sp>
        <p:nvSpPr>
          <p:cNvPr id="1154054" name="Text Box 6"/>
          <p:cNvSpPr txBox="1">
            <a:spLocks noChangeArrowheads="1"/>
          </p:cNvSpPr>
          <p:nvPr/>
        </p:nvSpPr>
        <p:spPr bwMode="auto">
          <a:xfrm>
            <a:off x="7391400" y="6096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sp>
        <p:nvSpPr>
          <p:cNvPr id="1154055" name="Rectangle 7"/>
          <p:cNvSpPr>
            <a:spLocks noChangeArrowheads="1"/>
          </p:cNvSpPr>
          <p:nvPr/>
        </p:nvSpPr>
        <p:spPr bwMode="auto">
          <a:xfrm>
            <a:off x="4424363" y="6048375"/>
            <a:ext cx="1603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i="1">
                <a:sym typeface="Symbol" panose="05050102010706020507" pitchFamily="18" charset="2"/>
              </a:rPr>
              <a:t>z</a:t>
            </a:r>
            <a:r>
              <a:rPr lang="en-US" altLang="en-US" sz="2200" baseline="-25000">
                <a:sym typeface="Symbol" panose="05050102010706020507" pitchFamily="18" charset="2"/>
              </a:rPr>
              <a:t>0</a:t>
            </a:r>
            <a:r>
              <a:rPr lang="en-US" altLang="en-US" sz="2200">
                <a:sym typeface="Symbol" panose="05050102010706020507" pitchFamily="18" charset="2"/>
              </a:rPr>
              <a:t> = 2.33</a:t>
            </a:r>
            <a:endParaRPr lang="en-US" altLang="en-US" sz="2200">
              <a:latin typeface="Times New Roman" panose="02020603050405020304" pitchFamily="18" charset="0"/>
              <a:sym typeface="Symbol" panose="05050102010706020507" pitchFamily="18" charset="2"/>
            </a:endParaRPr>
          </a:p>
        </p:txBody>
      </p:sp>
      <p:grpSp>
        <p:nvGrpSpPr>
          <p:cNvPr id="1154080" name="Group 32"/>
          <p:cNvGrpSpPr>
            <a:grpSpLocks/>
          </p:cNvGrpSpPr>
          <p:nvPr/>
        </p:nvGrpSpPr>
        <p:grpSpPr bwMode="auto">
          <a:xfrm>
            <a:off x="4495800" y="4800600"/>
            <a:ext cx="4187825" cy="1341438"/>
            <a:chOff x="1728" y="2247"/>
            <a:chExt cx="2638" cy="845"/>
          </a:xfrm>
        </p:grpSpPr>
        <p:pic>
          <p:nvPicPr>
            <p:cNvPr id="1154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 y="2247"/>
              <a:ext cx="1785" cy="605"/>
            </a:xfrm>
            <a:prstGeom prst="rect">
              <a:avLst/>
            </a:prstGeom>
            <a:noFill/>
            <a:extLst>
              <a:ext uri="{909E8E84-426E-40DD-AFC4-6F175D3DCCD1}">
                <a14:hiddenFill xmlns:a14="http://schemas.microsoft.com/office/drawing/2010/main">
                  <a:solidFill>
                    <a:srgbClr val="FFFFFF"/>
                  </a:solidFill>
                </a14:hiddenFill>
              </a:ext>
            </a:extLst>
          </p:spPr>
        </p:pic>
        <p:sp>
          <p:nvSpPr>
            <p:cNvPr id="1154082" name="Line 34"/>
            <p:cNvSpPr>
              <a:spLocks noChangeShapeType="1"/>
            </p:cNvSpPr>
            <p:nvPr/>
          </p:nvSpPr>
          <p:spPr bwMode="auto">
            <a:xfrm>
              <a:off x="1728" y="2854"/>
              <a:ext cx="246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4083" name="Freeform 35"/>
            <p:cNvSpPr>
              <a:spLocks/>
            </p:cNvSpPr>
            <p:nvPr/>
          </p:nvSpPr>
          <p:spPr bwMode="auto">
            <a:xfrm>
              <a:off x="2410" y="2251"/>
              <a:ext cx="1364" cy="603"/>
            </a:xfrm>
            <a:custGeom>
              <a:avLst/>
              <a:gdLst>
                <a:gd name="T0" fmla="*/ 0 w 1364"/>
                <a:gd name="T1" fmla="*/ 603 h 603"/>
                <a:gd name="T2" fmla="*/ 0 w 1364"/>
                <a:gd name="T3" fmla="*/ 539 h 603"/>
                <a:gd name="T4" fmla="*/ 80 w 1364"/>
                <a:gd name="T5" fmla="*/ 501 h 603"/>
                <a:gd name="T6" fmla="*/ 199 w 1364"/>
                <a:gd name="T7" fmla="*/ 409 h 603"/>
                <a:gd name="T8" fmla="*/ 227 w 1364"/>
                <a:gd name="T9" fmla="*/ 375 h 603"/>
                <a:gd name="T10" fmla="*/ 267 w 1364"/>
                <a:gd name="T11" fmla="*/ 322 h 603"/>
                <a:gd name="T12" fmla="*/ 274 w 1364"/>
                <a:gd name="T13" fmla="*/ 309 h 603"/>
                <a:gd name="T14" fmla="*/ 303 w 1364"/>
                <a:gd name="T15" fmla="*/ 261 h 603"/>
                <a:gd name="T16" fmla="*/ 330 w 1364"/>
                <a:gd name="T17" fmla="*/ 208 h 603"/>
                <a:gd name="T18" fmla="*/ 357 w 1364"/>
                <a:gd name="T19" fmla="*/ 156 h 603"/>
                <a:gd name="T20" fmla="*/ 391 w 1364"/>
                <a:gd name="T21" fmla="*/ 97 h 603"/>
                <a:gd name="T22" fmla="*/ 419 w 1364"/>
                <a:gd name="T23" fmla="*/ 57 h 603"/>
                <a:gd name="T24" fmla="*/ 444 w 1364"/>
                <a:gd name="T25" fmla="*/ 31 h 603"/>
                <a:gd name="T26" fmla="*/ 473 w 1364"/>
                <a:gd name="T27" fmla="*/ 15 h 603"/>
                <a:gd name="T28" fmla="*/ 521 w 1364"/>
                <a:gd name="T29" fmla="*/ 0 h 603"/>
                <a:gd name="T30" fmla="*/ 556 w 1364"/>
                <a:gd name="T31" fmla="*/ 0 h 603"/>
                <a:gd name="T32" fmla="*/ 601 w 1364"/>
                <a:gd name="T33" fmla="*/ 15 h 603"/>
                <a:gd name="T34" fmla="*/ 651 w 1364"/>
                <a:gd name="T35" fmla="*/ 50 h 603"/>
                <a:gd name="T36" fmla="*/ 692 w 1364"/>
                <a:gd name="T37" fmla="*/ 99 h 603"/>
                <a:gd name="T38" fmla="*/ 747 w 1364"/>
                <a:gd name="T39" fmla="*/ 202 h 603"/>
                <a:gd name="T40" fmla="*/ 774 w 1364"/>
                <a:gd name="T41" fmla="*/ 259 h 603"/>
                <a:gd name="T42" fmla="*/ 799 w 1364"/>
                <a:gd name="T43" fmla="*/ 309 h 603"/>
                <a:gd name="T44" fmla="*/ 822 w 1364"/>
                <a:gd name="T45" fmla="*/ 340 h 603"/>
                <a:gd name="T46" fmla="*/ 863 w 1364"/>
                <a:gd name="T47" fmla="*/ 395 h 603"/>
                <a:gd name="T48" fmla="*/ 893 w 1364"/>
                <a:gd name="T49" fmla="*/ 427 h 603"/>
                <a:gd name="T50" fmla="*/ 927 w 1364"/>
                <a:gd name="T51" fmla="*/ 456 h 603"/>
                <a:gd name="T52" fmla="*/ 1040 w 1364"/>
                <a:gd name="T53" fmla="*/ 528 h 603"/>
                <a:gd name="T54" fmla="*/ 1141 w 1364"/>
                <a:gd name="T55" fmla="*/ 564 h 603"/>
                <a:gd name="T56" fmla="*/ 1259 w 1364"/>
                <a:gd name="T57" fmla="*/ 588 h 603"/>
                <a:gd name="T58" fmla="*/ 1364 w 1364"/>
                <a:gd name="T59" fmla="*/ 600 h 603"/>
                <a:gd name="T60" fmla="*/ 0 w 1364"/>
                <a:gd name="T61" fmla="*/ 60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4" h="603">
                  <a:moveTo>
                    <a:pt x="0" y="603"/>
                  </a:moveTo>
                  <a:lnTo>
                    <a:pt x="0" y="539"/>
                  </a:lnTo>
                  <a:lnTo>
                    <a:pt x="80" y="501"/>
                  </a:lnTo>
                  <a:lnTo>
                    <a:pt x="199" y="409"/>
                  </a:lnTo>
                  <a:lnTo>
                    <a:pt x="227" y="375"/>
                  </a:lnTo>
                  <a:lnTo>
                    <a:pt x="267" y="322"/>
                  </a:lnTo>
                  <a:lnTo>
                    <a:pt x="274" y="309"/>
                  </a:lnTo>
                  <a:lnTo>
                    <a:pt x="303" y="261"/>
                  </a:lnTo>
                  <a:lnTo>
                    <a:pt x="330" y="208"/>
                  </a:lnTo>
                  <a:lnTo>
                    <a:pt x="357" y="156"/>
                  </a:lnTo>
                  <a:lnTo>
                    <a:pt x="391" y="97"/>
                  </a:lnTo>
                  <a:lnTo>
                    <a:pt x="419" y="57"/>
                  </a:lnTo>
                  <a:lnTo>
                    <a:pt x="444" y="31"/>
                  </a:lnTo>
                  <a:lnTo>
                    <a:pt x="473" y="15"/>
                  </a:lnTo>
                  <a:lnTo>
                    <a:pt x="521" y="0"/>
                  </a:lnTo>
                  <a:lnTo>
                    <a:pt x="556" y="0"/>
                  </a:lnTo>
                  <a:lnTo>
                    <a:pt x="601" y="15"/>
                  </a:lnTo>
                  <a:lnTo>
                    <a:pt x="651" y="50"/>
                  </a:lnTo>
                  <a:lnTo>
                    <a:pt x="692" y="99"/>
                  </a:lnTo>
                  <a:lnTo>
                    <a:pt x="747" y="202"/>
                  </a:lnTo>
                  <a:lnTo>
                    <a:pt x="774" y="259"/>
                  </a:lnTo>
                  <a:lnTo>
                    <a:pt x="799" y="309"/>
                  </a:lnTo>
                  <a:lnTo>
                    <a:pt x="822" y="340"/>
                  </a:lnTo>
                  <a:lnTo>
                    <a:pt x="863" y="395"/>
                  </a:lnTo>
                  <a:lnTo>
                    <a:pt x="893" y="427"/>
                  </a:lnTo>
                  <a:lnTo>
                    <a:pt x="927" y="456"/>
                  </a:lnTo>
                  <a:lnTo>
                    <a:pt x="1040" y="528"/>
                  </a:lnTo>
                  <a:lnTo>
                    <a:pt x="1141" y="564"/>
                  </a:lnTo>
                  <a:lnTo>
                    <a:pt x="1259" y="588"/>
                  </a:lnTo>
                  <a:lnTo>
                    <a:pt x="1364" y="600"/>
                  </a:lnTo>
                  <a:lnTo>
                    <a:pt x="0" y="603"/>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54084" name="Rectangle 36"/>
            <p:cNvSpPr>
              <a:spLocks noChangeArrowheads="1"/>
            </p:cNvSpPr>
            <p:nvPr/>
          </p:nvSpPr>
          <p:spPr bwMode="auto">
            <a:xfrm>
              <a:off x="4181" y="2779"/>
              <a:ext cx="1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z</a:t>
              </a:r>
            </a:p>
          </p:txBody>
        </p:sp>
        <p:sp>
          <p:nvSpPr>
            <p:cNvPr id="1154085" name="Freeform 37"/>
            <p:cNvSpPr>
              <a:spLocks/>
            </p:cNvSpPr>
            <p:nvPr/>
          </p:nvSpPr>
          <p:spPr bwMode="auto">
            <a:xfrm>
              <a:off x="2084" y="2792"/>
              <a:ext cx="326" cy="62"/>
            </a:xfrm>
            <a:custGeom>
              <a:avLst/>
              <a:gdLst>
                <a:gd name="T0" fmla="*/ 0 w 326"/>
                <a:gd name="T1" fmla="*/ 60 h 62"/>
                <a:gd name="T2" fmla="*/ 326 w 326"/>
                <a:gd name="T3" fmla="*/ 62 h 62"/>
                <a:gd name="T4" fmla="*/ 324 w 326"/>
                <a:gd name="T5" fmla="*/ 0 h 62"/>
                <a:gd name="T6" fmla="*/ 219 w 326"/>
                <a:gd name="T7" fmla="*/ 34 h 62"/>
                <a:gd name="T8" fmla="*/ 79 w 326"/>
                <a:gd name="T9" fmla="*/ 53 h 62"/>
                <a:gd name="T10" fmla="*/ 0 w 326"/>
                <a:gd name="T11" fmla="*/ 60 h 62"/>
              </a:gdLst>
              <a:ahLst/>
              <a:cxnLst>
                <a:cxn ang="0">
                  <a:pos x="T0" y="T1"/>
                </a:cxn>
                <a:cxn ang="0">
                  <a:pos x="T2" y="T3"/>
                </a:cxn>
                <a:cxn ang="0">
                  <a:pos x="T4" y="T5"/>
                </a:cxn>
                <a:cxn ang="0">
                  <a:pos x="T6" y="T7"/>
                </a:cxn>
                <a:cxn ang="0">
                  <a:pos x="T8" y="T9"/>
                </a:cxn>
                <a:cxn ang="0">
                  <a:pos x="T10" y="T11"/>
                </a:cxn>
              </a:cxnLst>
              <a:rect l="0" t="0" r="r" b="b"/>
              <a:pathLst>
                <a:path w="326" h="62">
                  <a:moveTo>
                    <a:pt x="0" y="60"/>
                  </a:moveTo>
                  <a:lnTo>
                    <a:pt x="326" y="62"/>
                  </a:lnTo>
                  <a:lnTo>
                    <a:pt x="324" y="0"/>
                  </a:lnTo>
                  <a:lnTo>
                    <a:pt x="219" y="34"/>
                  </a:lnTo>
                  <a:lnTo>
                    <a:pt x="79" y="53"/>
                  </a:lnTo>
                  <a:lnTo>
                    <a:pt x="0" y="60"/>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1154086" name="Group 38"/>
            <p:cNvGrpSpPr>
              <a:grpSpLocks/>
            </p:cNvGrpSpPr>
            <p:nvPr/>
          </p:nvGrpSpPr>
          <p:grpSpPr bwMode="auto">
            <a:xfrm>
              <a:off x="2854" y="2811"/>
              <a:ext cx="165" cy="281"/>
              <a:chOff x="2854" y="2811"/>
              <a:chExt cx="165" cy="281"/>
            </a:xfrm>
          </p:grpSpPr>
          <p:sp>
            <p:nvSpPr>
              <p:cNvPr id="1154087" name="Text Box 39"/>
              <p:cNvSpPr txBox="1">
                <a:spLocks noChangeArrowheads="1"/>
              </p:cNvSpPr>
              <p:nvPr/>
            </p:nvSpPr>
            <p:spPr bwMode="auto">
              <a:xfrm>
                <a:off x="2854" y="2880"/>
                <a:ext cx="1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0</a:t>
                </a:r>
              </a:p>
            </p:txBody>
          </p:sp>
          <p:sp>
            <p:nvSpPr>
              <p:cNvPr id="1154088" name="Line 40"/>
              <p:cNvSpPr>
                <a:spLocks noChangeShapeType="1"/>
              </p:cNvSpPr>
              <p:nvPr/>
            </p:nvSpPr>
            <p:spPr bwMode="auto">
              <a:xfrm>
                <a:off x="2931"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089" name="Group 41"/>
            <p:cNvGrpSpPr>
              <a:grpSpLocks/>
            </p:cNvGrpSpPr>
            <p:nvPr/>
          </p:nvGrpSpPr>
          <p:grpSpPr bwMode="auto">
            <a:xfrm>
              <a:off x="3090" y="2811"/>
              <a:ext cx="164" cy="281"/>
              <a:chOff x="3090" y="2811"/>
              <a:chExt cx="164" cy="281"/>
            </a:xfrm>
          </p:grpSpPr>
          <p:sp>
            <p:nvSpPr>
              <p:cNvPr id="1154090" name="Text Box 42"/>
              <p:cNvSpPr txBox="1">
                <a:spLocks noChangeArrowheads="1"/>
              </p:cNvSpPr>
              <p:nvPr/>
            </p:nvSpPr>
            <p:spPr bwMode="auto">
              <a:xfrm>
                <a:off x="309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4091" name="Line 43"/>
              <p:cNvSpPr>
                <a:spLocks noChangeShapeType="1"/>
              </p:cNvSpPr>
              <p:nvPr/>
            </p:nvSpPr>
            <p:spPr bwMode="auto">
              <a:xfrm>
                <a:off x="316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092" name="Group 44"/>
            <p:cNvGrpSpPr>
              <a:grpSpLocks/>
            </p:cNvGrpSpPr>
            <p:nvPr/>
          </p:nvGrpSpPr>
          <p:grpSpPr bwMode="auto">
            <a:xfrm>
              <a:off x="3325" y="2811"/>
              <a:ext cx="164" cy="281"/>
              <a:chOff x="3325" y="2811"/>
              <a:chExt cx="164" cy="281"/>
            </a:xfrm>
          </p:grpSpPr>
          <p:sp>
            <p:nvSpPr>
              <p:cNvPr id="1154093" name="Text Box 45"/>
              <p:cNvSpPr txBox="1">
                <a:spLocks noChangeArrowheads="1"/>
              </p:cNvSpPr>
              <p:nvPr/>
            </p:nvSpPr>
            <p:spPr bwMode="auto">
              <a:xfrm>
                <a:off x="3325"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4094" name="Line 46"/>
              <p:cNvSpPr>
                <a:spLocks noChangeShapeType="1"/>
              </p:cNvSpPr>
              <p:nvPr/>
            </p:nvSpPr>
            <p:spPr bwMode="auto">
              <a:xfrm>
                <a:off x="3402"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095" name="Group 47"/>
            <p:cNvGrpSpPr>
              <a:grpSpLocks/>
            </p:cNvGrpSpPr>
            <p:nvPr/>
          </p:nvGrpSpPr>
          <p:grpSpPr bwMode="auto">
            <a:xfrm>
              <a:off x="3560" y="2811"/>
              <a:ext cx="164" cy="281"/>
              <a:chOff x="3560" y="2811"/>
              <a:chExt cx="164" cy="281"/>
            </a:xfrm>
          </p:grpSpPr>
          <p:sp>
            <p:nvSpPr>
              <p:cNvPr id="1154096" name="Text Box 48"/>
              <p:cNvSpPr txBox="1">
                <a:spLocks noChangeArrowheads="1"/>
              </p:cNvSpPr>
              <p:nvPr/>
            </p:nvSpPr>
            <p:spPr bwMode="auto">
              <a:xfrm>
                <a:off x="356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4097" name="Line 49"/>
              <p:cNvSpPr>
                <a:spLocks noChangeShapeType="1"/>
              </p:cNvSpPr>
              <p:nvPr/>
            </p:nvSpPr>
            <p:spPr bwMode="auto">
              <a:xfrm>
                <a:off x="363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098" name="Group 50"/>
            <p:cNvGrpSpPr>
              <a:grpSpLocks/>
            </p:cNvGrpSpPr>
            <p:nvPr/>
          </p:nvGrpSpPr>
          <p:grpSpPr bwMode="auto">
            <a:xfrm>
              <a:off x="2094" y="2811"/>
              <a:ext cx="324" cy="281"/>
              <a:chOff x="2094" y="2811"/>
              <a:chExt cx="324" cy="281"/>
            </a:xfrm>
          </p:grpSpPr>
          <p:sp>
            <p:nvSpPr>
              <p:cNvPr id="1154099" name="Text Box 51"/>
              <p:cNvSpPr txBox="1">
                <a:spLocks noChangeArrowheads="1"/>
              </p:cNvSpPr>
              <p:nvPr/>
            </p:nvSpPr>
            <p:spPr bwMode="auto">
              <a:xfrm>
                <a:off x="2094" y="2880"/>
                <a:ext cx="3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4100" name="Line 52"/>
              <p:cNvSpPr>
                <a:spLocks noChangeShapeType="1"/>
              </p:cNvSpPr>
              <p:nvPr/>
            </p:nvSpPr>
            <p:spPr bwMode="auto">
              <a:xfrm>
                <a:off x="2253"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101" name="Group 53"/>
            <p:cNvGrpSpPr>
              <a:grpSpLocks/>
            </p:cNvGrpSpPr>
            <p:nvPr/>
          </p:nvGrpSpPr>
          <p:grpSpPr bwMode="auto">
            <a:xfrm>
              <a:off x="2366" y="2811"/>
              <a:ext cx="272" cy="281"/>
              <a:chOff x="2366" y="2811"/>
              <a:chExt cx="272" cy="281"/>
            </a:xfrm>
          </p:grpSpPr>
          <p:sp>
            <p:nvSpPr>
              <p:cNvPr id="1154102" name="Text Box 54"/>
              <p:cNvSpPr txBox="1">
                <a:spLocks noChangeArrowheads="1"/>
              </p:cNvSpPr>
              <p:nvPr/>
            </p:nvSpPr>
            <p:spPr bwMode="auto">
              <a:xfrm>
                <a:off x="2366" y="2880"/>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4103" name="Line 55"/>
              <p:cNvSpPr>
                <a:spLocks noChangeShapeType="1"/>
              </p:cNvSpPr>
              <p:nvPr/>
            </p:nvSpPr>
            <p:spPr bwMode="auto">
              <a:xfrm>
                <a:off x="2489"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4104" name="Group 56"/>
            <p:cNvGrpSpPr>
              <a:grpSpLocks/>
            </p:cNvGrpSpPr>
            <p:nvPr/>
          </p:nvGrpSpPr>
          <p:grpSpPr bwMode="auto">
            <a:xfrm>
              <a:off x="2556" y="2811"/>
              <a:ext cx="315" cy="281"/>
              <a:chOff x="2556" y="2811"/>
              <a:chExt cx="315" cy="281"/>
            </a:xfrm>
          </p:grpSpPr>
          <p:sp>
            <p:nvSpPr>
              <p:cNvPr id="1154105" name="Text Box 57"/>
              <p:cNvSpPr txBox="1">
                <a:spLocks noChangeArrowheads="1"/>
              </p:cNvSpPr>
              <p:nvPr/>
            </p:nvSpPr>
            <p:spPr bwMode="auto">
              <a:xfrm>
                <a:off x="2556" y="2880"/>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4106" name="Line 58"/>
              <p:cNvSpPr>
                <a:spLocks noChangeShapeType="1"/>
              </p:cNvSpPr>
              <p:nvPr/>
            </p:nvSpPr>
            <p:spPr bwMode="auto">
              <a:xfrm>
                <a:off x="2724"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grpSp>
        <p:nvGrpSpPr>
          <p:cNvPr id="1154108" name="Group 60"/>
          <p:cNvGrpSpPr>
            <a:grpSpLocks/>
          </p:cNvGrpSpPr>
          <p:nvPr/>
        </p:nvGrpSpPr>
        <p:grpSpPr bwMode="auto">
          <a:xfrm>
            <a:off x="4267200" y="5029200"/>
            <a:ext cx="1279525" cy="685800"/>
            <a:chOff x="2688" y="3168"/>
            <a:chExt cx="806" cy="432"/>
          </a:xfrm>
        </p:grpSpPr>
        <p:sp>
          <p:nvSpPr>
            <p:cNvPr id="1154078" name="Rectangle 30"/>
            <p:cNvSpPr>
              <a:spLocks noChangeArrowheads="1"/>
            </p:cNvSpPr>
            <p:nvPr/>
          </p:nvSpPr>
          <p:spPr bwMode="auto">
            <a:xfrm>
              <a:off x="2688" y="3168"/>
              <a:ext cx="8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i="1">
                  <a:sym typeface="Symbol" panose="05050102010706020507" pitchFamily="18" charset="2"/>
                </a:rPr>
                <a:t></a:t>
              </a:r>
              <a:r>
                <a:rPr lang="en-US" altLang="en-US" sz="2000">
                  <a:sym typeface="Symbol" panose="05050102010706020507" pitchFamily="18" charset="2"/>
                </a:rPr>
                <a:t> = 0.01</a:t>
              </a:r>
            </a:p>
          </p:txBody>
        </p:sp>
        <p:sp>
          <p:nvSpPr>
            <p:cNvPr id="1154107" name="Line 59"/>
            <p:cNvSpPr>
              <a:spLocks noChangeShapeType="1"/>
            </p:cNvSpPr>
            <p:nvPr/>
          </p:nvSpPr>
          <p:spPr bwMode="auto">
            <a:xfrm>
              <a:off x="3120" y="3408"/>
              <a:ext cx="288" cy="19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Tree>
    <p:extLst>
      <p:ext uri="{BB962C8B-B14F-4D97-AF65-F5344CB8AC3E}">
        <p14:creationId xmlns:p14="http://schemas.microsoft.com/office/powerpoint/2010/main" val="23280798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4053"/>
                                        </p:tgtEl>
                                        <p:attrNameLst>
                                          <p:attrName>style.visibility</p:attrName>
                                        </p:attrNameLst>
                                      </p:cBhvr>
                                      <p:to>
                                        <p:strVal val="visible"/>
                                      </p:to>
                                    </p:set>
                                    <p:animEffect transition="in" filter="wipe(left)">
                                      <p:cBhvr>
                                        <p:cTn id="7" dur="1000"/>
                                        <p:tgtEl>
                                          <p:spTgt spid="1154053"/>
                                        </p:tgtEl>
                                      </p:cBhvr>
                                    </p:animEffect>
                                  </p:childTnLst>
                                </p:cTn>
                              </p:par>
                            </p:childTnLst>
                          </p:cTn>
                        </p:par>
                        <p:par>
                          <p:cTn id="8" fill="hold" nodeType="afterGroup">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154052"/>
                                        </p:tgtEl>
                                        <p:attrNameLst>
                                          <p:attrName>style.visibility</p:attrName>
                                        </p:attrNameLst>
                                      </p:cBhvr>
                                      <p:to>
                                        <p:strVal val="visible"/>
                                      </p:to>
                                    </p:set>
                                    <p:animEffect transition="in" filter="wipe(left)">
                                      <p:cBhvr>
                                        <p:cTn id="11" dur="1000"/>
                                        <p:tgtEl>
                                          <p:spTgt spid="1154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54080"/>
                                        </p:tgtEl>
                                        <p:attrNameLst>
                                          <p:attrName>style.visibility</p:attrName>
                                        </p:attrNameLst>
                                      </p:cBhvr>
                                      <p:to>
                                        <p:strVal val="visible"/>
                                      </p:to>
                                    </p:set>
                                  </p:childTnLst>
                                </p:cTn>
                              </p:par>
                            </p:childTnLst>
                          </p:cTn>
                        </p:par>
                        <p:par>
                          <p:cTn id="16" fill="hold" nodeType="afterGroup">
                            <p:stCondLst>
                              <p:cond delay="0"/>
                            </p:stCondLst>
                            <p:childTnLst>
                              <p:par>
                                <p:cTn id="17" presetID="22" presetClass="entr" presetSubtype="1" fill="hold" nodeType="afterEffect">
                                  <p:stCondLst>
                                    <p:cond delay="1000"/>
                                  </p:stCondLst>
                                  <p:childTnLst>
                                    <p:set>
                                      <p:cBhvr>
                                        <p:cTn id="18" dur="1" fill="hold">
                                          <p:stCondLst>
                                            <p:cond delay="0"/>
                                          </p:stCondLst>
                                        </p:cTn>
                                        <p:tgtEl>
                                          <p:spTgt spid="1154108"/>
                                        </p:tgtEl>
                                        <p:attrNameLst>
                                          <p:attrName>style.visibility</p:attrName>
                                        </p:attrNameLst>
                                      </p:cBhvr>
                                      <p:to>
                                        <p:strVal val="visible"/>
                                      </p:to>
                                    </p:set>
                                    <p:animEffect transition="in" filter="wipe(up)">
                                      <p:cBhvr>
                                        <p:cTn id="19" dur="1000"/>
                                        <p:tgtEl>
                                          <p:spTgt spid="1154108"/>
                                        </p:tgtEl>
                                      </p:cBhvr>
                                    </p:animEffect>
                                  </p:childTnLst>
                                </p:cTn>
                              </p:par>
                            </p:childTnLst>
                          </p:cTn>
                        </p:par>
                        <p:par>
                          <p:cTn id="20" fill="hold" nodeType="afterGroup">
                            <p:stCondLst>
                              <p:cond delay="2000"/>
                            </p:stCondLst>
                            <p:childTnLst>
                              <p:par>
                                <p:cTn id="21" presetID="22" presetClass="entr" presetSubtype="8" fill="hold" grpId="0" nodeType="afterEffect">
                                  <p:stCondLst>
                                    <p:cond delay="1000"/>
                                  </p:stCondLst>
                                  <p:childTnLst>
                                    <p:set>
                                      <p:cBhvr>
                                        <p:cTn id="22" dur="1" fill="hold">
                                          <p:stCondLst>
                                            <p:cond delay="0"/>
                                          </p:stCondLst>
                                        </p:cTn>
                                        <p:tgtEl>
                                          <p:spTgt spid="1154055"/>
                                        </p:tgtEl>
                                        <p:attrNameLst>
                                          <p:attrName>style.visibility</p:attrName>
                                        </p:attrNameLst>
                                      </p:cBhvr>
                                      <p:to>
                                        <p:strVal val="visible"/>
                                      </p:to>
                                    </p:set>
                                    <p:animEffect transition="in" filter="wipe(left)">
                                      <p:cBhvr>
                                        <p:cTn id="23" dur="1000"/>
                                        <p:tgtEl>
                                          <p:spTgt spid="1154055"/>
                                        </p:tgtEl>
                                      </p:cBhvr>
                                    </p:animEffect>
                                  </p:childTnLst>
                                </p:cTn>
                              </p:par>
                            </p:childTnLst>
                          </p:cTn>
                        </p:par>
                        <p:par>
                          <p:cTn id="24" fill="hold" nodeType="afterGroup">
                            <p:stCondLst>
                              <p:cond delay="4000"/>
                            </p:stCondLst>
                            <p:childTnLst>
                              <p:par>
                                <p:cTn id="25" presetID="22" presetClass="entr" presetSubtype="8" fill="hold" grpId="0" nodeType="afterEffect">
                                  <p:stCondLst>
                                    <p:cond delay="500"/>
                                  </p:stCondLst>
                                  <p:childTnLst>
                                    <p:set>
                                      <p:cBhvr>
                                        <p:cTn id="26" dur="1" fill="hold">
                                          <p:stCondLst>
                                            <p:cond delay="0"/>
                                          </p:stCondLst>
                                        </p:cTn>
                                        <p:tgtEl>
                                          <p:spTgt spid="1154054"/>
                                        </p:tgtEl>
                                        <p:attrNameLst>
                                          <p:attrName>style.visibility</p:attrName>
                                        </p:attrNameLst>
                                      </p:cBhvr>
                                      <p:to>
                                        <p:strVal val="visible"/>
                                      </p:to>
                                    </p:set>
                                    <p:animEffect transition="in" filter="wipe(left)">
                                      <p:cBhvr>
                                        <p:cTn id="27" dur="1000"/>
                                        <p:tgtEl>
                                          <p:spTgt spid="1154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052" grpId="0"/>
      <p:bldP spid="1154053" grpId="0"/>
      <p:bldP spid="1154054" grpId="0"/>
      <p:bldP spid="1154055"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9" name="Text Box 3"/>
          <p:cNvSpPr txBox="1">
            <a:spLocks noChangeArrowheads="1"/>
          </p:cNvSpPr>
          <p:nvPr/>
        </p:nvSpPr>
        <p:spPr bwMode="auto">
          <a:xfrm>
            <a:off x="228600" y="1138238"/>
            <a:ext cx="8534400" cy="457200"/>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 continued</a:t>
            </a:r>
            <a:r>
              <a:rPr lang="en-US" altLang="en-US">
                <a:latin typeface="Times New Roman" panose="02020603050405020304" pitchFamily="18" charset="0"/>
              </a:rPr>
              <a:t>:</a:t>
            </a:r>
          </a:p>
        </p:txBody>
      </p:sp>
      <p:sp>
        <p:nvSpPr>
          <p:cNvPr id="1156100" name="Rectangle 4"/>
          <p:cNvSpPr>
            <a:spLocks noChangeArrowheads="1"/>
          </p:cNvSpPr>
          <p:nvPr/>
        </p:nvSpPr>
        <p:spPr bwMode="auto">
          <a:xfrm>
            <a:off x="533400" y="21336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&lt; </a:t>
            </a:r>
            <a:r>
              <a:rPr lang="en-US" altLang="en-US" i="1">
                <a:sym typeface="Symbol" panose="05050102010706020507" pitchFamily="18" charset="2"/>
              </a:rPr>
              <a:t>p</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156101" name="Rectangle 5"/>
          <p:cNvSpPr>
            <a:spLocks noChangeArrowheads="1"/>
          </p:cNvSpPr>
          <p:nvPr/>
        </p:nvSpPr>
        <p:spPr bwMode="auto">
          <a:xfrm>
            <a:off x="533400" y="1600200"/>
            <a:ext cx="162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2</a:t>
            </a:r>
          </a:p>
        </p:txBody>
      </p:sp>
      <p:sp>
        <p:nvSpPr>
          <p:cNvPr id="1156102" name="Text Box 6"/>
          <p:cNvSpPr txBox="1">
            <a:spLocks noChangeArrowheads="1"/>
          </p:cNvSpPr>
          <p:nvPr/>
        </p:nvSpPr>
        <p:spPr bwMode="auto">
          <a:xfrm>
            <a:off x="7391400" y="6096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000"/>
              <a:t>Continued.</a:t>
            </a:r>
          </a:p>
        </p:txBody>
      </p:sp>
      <p:grpSp>
        <p:nvGrpSpPr>
          <p:cNvPr id="1156135" name="Group 39"/>
          <p:cNvGrpSpPr>
            <a:grpSpLocks/>
          </p:cNvGrpSpPr>
          <p:nvPr/>
        </p:nvGrpSpPr>
        <p:grpSpPr bwMode="auto">
          <a:xfrm>
            <a:off x="4427538" y="1371600"/>
            <a:ext cx="4259262" cy="1674813"/>
            <a:chOff x="2691" y="912"/>
            <a:chExt cx="2683" cy="1055"/>
          </a:xfrm>
        </p:grpSpPr>
        <p:sp>
          <p:nvSpPr>
            <p:cNvPr id="1156103" name="Rectangle 7"/>
            <p:cNvSpPr>
              <a:spLocks noChangeArrowheads="1"/>
            </p:cNvSpPr>
            <p:nvPr/>
          </p:nvSpPr>
          <p:spPr bwMode="auto">
            <a:xfrm>
              <a:off x="2691" y="1698"/>
              <a:ext cx="101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i="1">
                  <a:sym typeface="Symbol" panose="05050102010706020507" pitchFamily="18" charset="2"/>
                </a:rPr>
                <a:t>z</a:t>
              </a:r>
              <a:r>
                <a:rPr lang="en-US" altLang="en-US" sz="2200" baseline="-25000">
                  <a:sym typeface="Symbol" panose="05050102010706020507" pitchFamily="18" charset="2"/>
                </a:rPr>
                <a:t>0</a:t>
              </a:r>
              <a:r>
                <a:rPr lang="en-US" altLang="en-US" sz="2200">
                  <a:sym typeface="Symbol" panose="05050102010706020507" pitchFamily="18" charset="2"/>
                </a:rPr>
                <a:t> = 2.33</a:t>
              </a:r>
              <a:endParaRPr lang="en-US" altLang="en-US" sz="2200">
                <a:latin typeface="Times New Roman" panose="02020603050405020304" pitchFamily="18" charset="0"/>
                <a:sym typeface="Symbol" panose="05050102010706020507" pitchFamily="18" charset="2"/>
              </a:endParaRPr>
            </a:p>
          </p:txBody>
        </p:sp>
        <p:grpSp>
          <p:nvGrpSpPr>
            <p:cNvPr id="1156104" name="Group 8"/>
            <p:cNvGrpSpPr>
              <a:grpSpLocks/>
            </p:cNvGrpSpPr>
            <p:nvPr/>
          </p:nvGrpSpPr>
          <p:grpSpPr bwMode="auto">
            <a:xfrm>
              <a:off x="2736" y="912"/>
              <a:ext cx="2638" cy="845"/>
              <a:chOff x="1728" y="2247"/>
              <a:chExt cx="2638" cy="845"/>
            </a:xfrm>
          </p:grpSpPr>
          <p:pic>
            <p:nvPicPr>
              <p:cNvPr id="115610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 y="2247"/>
                <a:ext cx="1785" cy="605"/>
              </a:xfrm>
              <a:prstGeom prst="rect">
                <a:avLst/>
              </a:prstGeom>
              <a:noFill/>
              <a:extLst>
                <a:ext uri="{909E8E84-426E-40DD-AFC4-6F175D3DCCD1}">
                  <a14:hiddenFill xmlns:a14="http://schemas.microsoft.com/office/drawing/2010/main">
                    <a:solidFill>
                      <a:srgbClr val="FFFFFF"/>
                    </a:solidFill>
                  </a14:hiddenFill>
                </a:ext>
              </a:extLst>
            </p:spPr>
          </p:pic>
          <p:sp>
            <p:nvSpPr>
              <p:cNvPr id="1156106" name="Line 10"/>
              <p:cNvSpPr>
                <a:spLocks noChangeShapeType="1"/>
              </p:cNvSpPr>
              <p:nvPr/>
            </p:nvSpPr>
            <p:spPr bwMode="auto">
              <a:xfrm>
                <a:off x="1728" y="2854"/>
                <a:ext cx="246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6107" name="Freeform 11"/>
              <p:cNvSpPr>
                <a:spLocks/>
              </p:cNvSpPr>
              <p:nvPr/>
            </p:nvSpPr>
            <p:spPr bwMode="auto">
              <a:xfrm>
                <a:off x="2410" y="2251"/>
                <a:ext cx="1364" cy="603"/>
              </a:xfrm>
              <a:custGeom>
                <a:avLst/>
                <a:gdLst>
                  <a:gd name="T0" fmla="*/ 0 w 1364"/>
                  <a:gd name="T1" fmla="*/ 603 h 603"/>
                  <a:gd name="T2" fmla="*/ 0 w 1364"/>
                  <a:gd name="T3" fmla="*/ 539 h 603"/>
                  <a:gd name="T4" fmla="*/ 80 w 1364"/>
                  <a:gd name="T5" fmla="*/ 501 h 603"/>
                  <a:gd name="T6" fmla="*/ 199 w 1364"/>
                  <a:gd name="T7" fmla="*/ 409 h 603"/>
                  <a:gd name="T8" fmla="*/ 227 w 1364"/>
                  <a:gd name="T9" fmla="*/ 375 h 603"/>
                  <a:gd name="T10" fmla="*/ 267 w 1364"/>
                  <a:gd name="T11" fmla="*/ 322 h 603"/>
                  <a:gd name="T12" fmla="*/ 274 w 1364"/>
                  <a:gd name="T13" fmla="*/ 309 h 603"/>
                  <a:gd name="T14" fmla="*/ 303 w 1364"/>
                  <a:gd name="T15" fmla="*/ 261 h 603"/>
                  <a:gd name="T16" fmla="*/ 330 w 1364"/>
                  <a:gd name="T17" fmla="*/ 208 h 603"/>
                  <a:gd name="T18" fmla="*/ 357 w 1364"/>
                  <a:gd name="T19" fmla="*/ 156 h 603"/>
                  <a:gd name="T20" fmla="*/ 391 w 1364"/>
                  <a:gd name="T21" fmla="*/ 97 h 603"/>
                  <a:gd name="T22" fmla="*/ 419 w 1364"/>
                  <a:gd name="T23" fmla="*/ 57 h 603"/>
                  <a:gd name="T24" fmla="*/ 444 w 1364"/>
                  <a:gd name="T25" fmla="*/ 31 h 603"/>
                  <a:gd name="T26" fmla="*/ 473 w 1364"/>
                  <a:gd name="T27" fmla="*/ 15 h 603"/>
                  <a:gd name="T28" fmla="*/ 521 w 1364"/>
                  <a:gd name="T29" fmla="*/ 0 h 603"/>
                  <a:gd name="T30" fmla="*/ 556 w 1364"/>
                  <a:gd name="T31" fmla="*/ 0 h 603"/>
                  <a:gd name="T32" fmla="*/ 601 w 1364"/>
                  <a:gd name="T33" fmla="*/ 15 h 603"/>
                  <a:gd name="T34" fmla="*/ 651 w 1364"/>
                  <a:gd name="T35" fmla="*/ 50 h 603"/>
                  <a:gd name="T36" fmla="*/ 692 w 1364"/>
                  <a:gd name="T37" fmla="*/ 99 h 603"/>
                  <a:gd name="T38" fmla="*/ 747 w 1364"/>
                  <a:gd name="T39" fmla="*/ 202 h 603"/>
                  <a:gd name="T40" fmla="*/ 774 w 1364"/>
                  <a:gd name="T41" fmla="*/ 259 h 603"/>
                  <a:gd name="T42" fmla="*/ 799 w 1364"/>
                  <a:gd name="T43" fmla="*/ 309 h 603"/>
                  <a:gd name="T44" fmla="*/ 822 w 1364"/>
                  <a:gd name="T45" fmla="*/ 340 h 603"/>
                  <a:gd name="T46" fmla="*/ 863 w 1364"/>
                  <a:gd name="T47" fmla="*/ 395 h 603"/>
                  <a:gd name="T48" fmla="*/ 893 w 1364"/>
                  <a:gd name="T49" fmla="*/ 427 h 603"/>
                  <a:gd name="T50" fmla="*/ 927 w 1364"/>
                  <a:gd name="T51" fmla="*/ 456 h 603"/>
                  <a:gd name="T52" fmla="*/ 1040 w 1364"/>
                  <a:gd name="T53" fmla="*/ 528 h 603"/>
                  <a:gd name="T54" fmla="*/ 1141 w 1364"/>
                  <a:gd name="T55" fmla="*/ 564 h 603"/>
                  <a:gd name="T56" fmla="*/ 1259 w 1364"/>
                  <a:gd name="T57" fmla="*/ 588 h 603"/>
                  <a:gd name="T58" fmla="*/ 1364 w 1364"/>
                  <a:gd name="T59" fmla="*/ 600 h 603"/>
                  <a:gd name="T60" fmla="*/ 0 w 1364"/>
                  <a:gd name="T61" fmla="*/ 60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4" h="603">
                    <a:moveTo>
                      <a:pt x="0" y="603"/>
                    </a:moveTo>
                    <a:lnTo>
                      <a:pt x="0" y="539"/>
                    </a:lnTo>
                    <a:lnTo>
                      <a:pt x="80" y="501"/>
                    </a:lnTo>
                    <a:lnTo>
                      <a:pt x="199" y="409"/>
                    </a:lnTo>
                    <a:lnTo>
                      <a:pt x="227" y="375"/>
                    </a:lnTo>
                    <a:lnTo>
                      <a:pt x="267" y="322"/>
                    </a:lnTo>
                    <a:lnTo>
                      <a:pt x="274" y="309"/>
                    </a:lnTo>
                    <a:lnTo>
                      <a:pt x="303" y="261"/>
                    </a:lnTo>
                    <a:lnTo>
                      <a:pt x="330" y="208"/>
                    </a:lnTo>
                    <a:lnTo>
                      <a:pt x="357" y="156"/>
                    </a:lnTo>
                    <a:lnTo>
                      <a:pt x="391" y="97"/>
                    </a:lnTo>
                    <a:lnTo>
                      <a:pt x="419" y="57"/>
                    </a:lnTo>
                    <a:lnTo>
                      <a:pt x="444" y="31"/>
                    </a:lnTo>
                    <a:lnTo>
                      <a:pt x="473" y="15"/>
                    </a:lnTo>
                    <a:lnTo>
                      <a:pt x="521" y="0"/>
                    </a:lnTo>
                    <a:lnTo>
                      <a:pt x="556" y="0"/>
                    </a:lnTo>
                    <a:lnTo>
                      <a:pt x="601" y="15"/>
                    </a:lnTo>
                    <a:lnTo>
                      <a:pt x="651" y="50"/>
                    </a:lnTo>
                    <a:lnTo>
                      <a:pt x="692" y="99"/>
                    </a:lnTo>
                    <a:lnTo>
                      <a:pt x="747" y="202"/>
                    </a:lnTo>
                    <a:lnTo>
                      <a:pt x="774" y="259"/>
                    </a:lnTo>
                    <a:lnTo>
                      <a:pt x="799" y="309"/>
                    </a:lnTo>
                    <a:lnTo>
                      <a:pt x="822" y="340"/>
                    </a:lnTo>
                    <a:lnTo>
                      <a:pt x="863" y="395"/>
                    </a:lnTo>
                    <a:lnTo>
                      <a:pt x="893" y="427"/>
                    </a:lnTo>
                    <a:lnTo>
                      <a:pt x="927" y="456"/>
                    </a:lnTo>
                    <a:lnTo>
                      <a:pt x="1040" y="528"/>
                    </a:lnTo>
                    <a:lnTo>
                      <a:pt x="1141" y="564"/>
                    </a:lnTo>
                    <a:lnTo>
                      <a:pt x="1259" y="588"/>
                    </a:lnTo>
                    <a:lnTo>
                      <a:pt x="1364" y="600"/>
                    </a:lnTo>
                    <a:lnTo>
                      <a:pt x="0" y="603"/>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56108" name="Rectangle 12"/>
              <p:cNvSpPr>
                <a:spLocks noChangeArrowheads="1"/>
              </p:cNvSpPr>
              <p:nvPr/>
            </p:nvSpPr>
            <p:spPr bwMode="auto">
              <a:xfrm>
                <a:off x="4181" y="2779"/>
                <a:ext cx="1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z</a:t>
                </a:r>
              </a:p>
            </p:txBody>
          </p:sp>
          <p:sp>
            <p:nvSpPr>
              <p:cNvPr id="1156109" name="Freeform 13"/>
              <p:cNvSpPr>
                <a:spLocks/>
              </p:cNvSpPr>
              <p:nvPr/>
            </p:nvSpPr>
            <p:spPr bwMode="auto">
              <a:xfrm>
                <a:off x="2084" y="2792"/>
                <a:ext cx="326" cy="62"/>
              </a:xfrm>
              <a:custGeom>
                <a:avLst/>
                <a:gdLst>
                  <a:gd name="T0" fmla="*/ 0 w 326"/>
                  <a:gd name="T1" fmla="*/ 60 h 62"/>
                  <a:gd name="T2" fmla="*/ 326 w 326"/>
                  <a:gd name="T3" fmla="*/ 62 h 62"/>
                  <a:gd name="T4" fmla="*/ 324 w 326"/>
                  <a:gd name="T5" fmla="*/ 0 h 62"/>
                  <a:gd name="T6" fmla="*/ 219 w 326"/>
                  <a:gd name="T7" fmla="*/ 34 h 62"/>
                  <a:gd name="T8" fmla="*/ 79 w 326"/>
                  <a:gd name="T9" fmla="*/ 53 h 62"/>
                  <a:gd name="T10" fmla="*/ 0 w 326"/>
                  <a:gd name="T11" fmla="*/ 60 h 62"/>
                </a:gdLst>
                <a:ahLst/>
                <a:cxnLst>
                  <a:cxn ang="0">
                    <a:pos x="T0" y="T1"/>
                  </a:cxn>
                  <a:cxn ang="0">
                    <a:pos x="T2" y="T3"/>
                  </a:cxn>
                  <a:cxn ang="0">
                    <a:pos x="T4" y="T5"/>
                  </a:cxn>
                  <a:cxn ang="0">
                    <a:pos x="T6" y="T7"/>
                  </a:cxn>
                  <a:cxn ang="0">
                    <a:pos x="T8" y="T9"/>
                  </a:cxn>
                  <a:cxn ang="0">
                    <a:pos x="T10" y="T11"/>
                  </a:cxn>
                </a:cxnLst>
                <a:rect l="0" t="0" r="r" b="b"/>
                <a:pathLst>
                  <a:path w="326" h="62">
                    <a:moveTo>
                      <a:pt x="0" y="60"/>
                    </a:moveTo>
                    <a:lnTo>
                      <a:pt x="326" y="62"/>
                    </a:lnTo>
                    <a:lnTo>
                      <a:pt x="324" y="0"/>
                    </a:lnTo>
                    <a:lnTo>
                      <a:pt x="219" y="34"/>
                    </a:lnTo>
                    <a:lnTo>
                      <a:pt x="79" y="53"/>
                    </a:lnTo>
                    <a:lnTo>
                      <a:pt x="0" y="60"/>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1156110" name="Group 14"/>
              <p:cNvGrpSpPr>
                <a:grpSpLocks/>
              </p:cNvGrpSpPr>
              <p:nvPr/>
            </p:nvGrpSpPr>
            <p:grpSpPr bwMode="auto">
              <a:xfrm>
                <a:off x="2854" y="2811"/>
                <a:ext cx="165" cy="281"/>
                <a:chOff x="2854" y="2811"/>
                <a:chExt cx="165" cy="281"/>
              </a:xfrm>
            </p:grpSpPr>
            <p:sp>
              <p:nvSpPr>
                <p:cNvPr id="1156111" name="Text Box 15"/>
                <p:cNvSpPr txBox="1">
                  <a:spLocks noChangeArrowheads="1"/>
                </p:cNvSpPr>
                <p:nvPr/>
              </p:nvSpPr>
              <p:spPr bwMode="auto">
                <a:xfrm>
                  <a:off x="2854" y="2880"/>
                  <a:ext cx="1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0</a:t>
                  </a:r>
                </a:p>
              </p:txBody>
            </p:sp>
            <p:sp>
              <p:nvSpPr>
                <p:cNvPr id="1156112" name="Line 16"/>
                <p:cNvSpPr>
                  <a:spLocks noChangeShapeType="1"/>
                </p:cNvSpPr>
                <p:nvPr/>
              </p:nvSpPr>
              <p:spPr bwMode="auto">
                <a:xfrm>
                  <a:off x="2931"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13" name="Group 17"/>
              <p:cNvGrpSpPr>
                <a:grpSpLocks/>
              </p:cNvGrpSpPr>
              <p:nvPr/>
            </p:nvGrpSpPr>
            <p:grpSpPr bwMode="auto">
              <a:xfrm>
                <a:off x="3090" y="2811"/>
                <a:ext cx="164" cy="281"/>
                <a:chOff x="3090" y="2811"/>
                <a:chExt cx="164" cy="281"/>
              </a:xfrm>
            </p:grpSpPr>
            <p:sp>
              <p:nvSpPr>
                <p:cNvPr id="1156114" name="Text Box 18"/>
                <p:cNvSpPr txBox="1">
                  <a:spLocks noChangeArrowheads="1"/>
                </p:cNvSpPr>
                <p:nvPr/>
              </p:nvSpPr>
              <p:spPr bwMode="auto">
                <a:xfrm>
                  <a:off x="309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6115" name="Line 19"/>
                <p:cNvSpPr>
                  <a:spLocks noChangeShapeType="1"/>
                </p:cNvSpPr>
                <p:nvPr/>
              </p:nvSpPr>
              <p:spPr bwMode="auto">
                <a:xfrm>
                  <a:off x="316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16" name="Group 20"/>
              <p:cNvGrpSpPr>
                <a:grpSpLocks/>
              </p:cNvGrpSpPr>
              <p:nvPr/>
            </p:nvGrpSpPr>
            <p:grpSpPr bwMode="auto">
              <a:xfrm>
                <a:off x="3325" y="2811"/>
                <a:ext cx="164" cy="281"/>
                <a:chOff x="3325" y="2811"/>
                <a:chExt cx="164" cy="281"/>
              </a:xfrm>
            </p:grpSpPr>
            <p:sp>
              <p:nvSpPr>
                <p:cNvPr id="1156117" name="Text Box 21"/>
                <p:cNvSpPr txBox="1">
                  <a:spLocks noChangeArrowheads="1"/>
                </p:cNvSpPr>
                <p:nvPr/>
              </p:nvSpPr>
              <p:spPr bwMode="auto">
                <a:xfrm>
                  <a:off x="3325"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6118" name="Line 22"/>
                <p:cNvSpPr>
                  <a:spLocks noChangeShapeType="1"/>
                </p:cNvSpPr>
                <p:nvPr/>
              </p:nvSpPr>
              <p:spPr bwMode="auto">
                <a:xfrm>
                  <a:off x="3402"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19" name="Group 23"/>
              <p:cNvGrpSpPr>
                <a:grpSpLocks/>
              </p:cNvGrpSpPr>
              <p:nvPr/>
            </p:nvGrpSpPr>
            <p:grpSpPr bwMode="auto">
              <a:xfrm>
                <a:off x="3560" y="2811"/>
                <a:ext cx="164" cy="281"/>
                <a:chOff x="3560" y="2811"/>
                <a:chExt cx="164" cy="281"/>
              </a:xfrm>
            </p:grpSpPr>
            <p:sp>
              <p:nvSpPr>
                <p:cNvPr id="1156120" name="Text Box 24"/>
                <p:cNvSpPr txBox="1">
                  <a:spLocks noChangeArrowheads="1"/>
                </p:cNvSpPr>
                <p:nvPr/>
              </p:nvSpPr>
              <p:spPr bwMode="auto">
                <a:xfrm>
                  <a:off x="356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6121" name="Line 25"/>
                <p:cNvSpPr>
                  <a:spLocks noChangeShapeType="1"/>
                </p:cNvSpPr>
                <p:nvPr/>
              </p:nvSpPr>
              <p:spPr bwMode="auto">
                <a:xfrm>
                  <a:off x="363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22" name="Group 26"/>
              <p:cNvGrpSpPr>
                <a:grpSpLocks/>
              </p:cNvGrpSpPr>
              <p:nvPr/>
            </p:nvGrpSpPr>
            <p:grpSpPr bwMode="auto">
              <a:xfrm>
                <a:off x="2094" y="2811"/>
                <a:ext cx="324" cy="281"/>
                <a:chOff x="2094" y="2811"/>
                <a:chExt cx="324" cy="281"/>
              </a:xfrm>
            </p:grpSpPr>
            <p:sp>
              <p:nvSpPr>
                <p:cNvPr id="1156123" name="Text Box 27"/>
                <p:cNvSpPr txBox="1">
                  <a:spLocks noChangeArrowheads="1"/>
                </p:cNvSpPr>
                <p:nvPr/>
              </p:nvSpPr>
              <p:spPr bwMode="auto">
                <a:xfrm>
                  <a:off x="2094" y="2880"/>
                  <a:ext cx="3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6124" name="Line 28"/>
                <p:cNvSpPr>
                  <a:spLocks noChangeShapeType="1"/>
                </p:cNvSpPr>
                <p:nvPr/>
              </p:nvSpPr>
              <p:spPr bwMode="auto">
                <a:xfrm>
                  <a:off x="2253"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25" name="Group 29"/>
              <p:cNvGrpSpPr>
                <a:grpSpLocks/>
              </p:cNvGrpSpPr>
              <p:nvPr/>
            </p:nvGrpSpPr>
            <p:grpSpPr bwMode="auto">
              <a:xfrm>
                <a:off x="2366" y="2811"/>
                <a:ext cx="272" cy="281"/>
                <a:chOff x="2366" y="2811"/>
                <a:chExt cx="272" cy="281"/>
              </a:xfrm>
            </p:grpSpPr>
            <p:sp>
              <p:nvSpPr>
                <p:cNvPr id="1156126" name="Text Box 30"/>
                <p:cNvSpPr txBox="1">
                  <a:spLocks noChangeArrowheads="1"/>
                </p:cNvSpPr>
                <p:nvPr/>
              </p:nvSpPr>
              <p:spPr bwMode="auto">
                <a:xfrm>
                  <a:off x="2366" y="2880"/>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6127" name="Line 31"/>
                <p:cNvSpPr>
                  <a:spLocks noChangeShapeType="1"/>
                </p:cNvSpPr>
                <p:nvPr/>
              </p:nvSpPr>
              <p:spPr bwMode="auto">
                <a:xfrm>
                  <a:off x="2489"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6128" name="Group 32"/>
              <p:cNvGrpSpPr>
                <a:grpSpLocks/>
              </p:cNvGrpSpPr>
              <p:nvPr/>
            </p:nvGrpSpPr>
            <p:grpSpPr bwMode="auto">
              <a:xfrm>
                <a:off x="2556" y="2811"/>
                <a:ext cx="315" cy="281"/>
                <a:chOff x="2556" y="2811"/>
                <a:chExt cx="315" cy="281"/>
              </a:xfrm>
            </p:grpSpPr>
            <p:sp>
              <p:nvSpPr>
                <p:cNvPr id="1156129" name="Text Box 33"/>
                <p:cNvSpPr txBox="1">
                  <a:spLocks noChangeArrowheads="1"/>
                </p:cNvSpPr>
                <p:nvPr/>
              </p:nvSpPr>
              <p:spPr bwMode="auto">
                <a:xfrm>
                  <a:off x="2556" y="2880"/>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6130" name="Line 34"/>
                <p:cNvSpPr>
                  <a:spLocks noChangeShapeType="1"/>
                </p:cNvSpPr>
                <p:nvPr/>
              </p:nvSpPr>
              <p:spPr bwMode="auto">
                <a:xfrm>
                  <a:off x="2724"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grpSp>
      <p:graphicFrame>
        <p:nvGraphicFramePr>
          <p:cNvPr id="1156136" name="Object 40"/>
          <p:cNvGraphicFramePr>
            <a:graphicFrameLocks noGrp="1" noChangeAspect="1"/>
          </p:cNvGraphicFramePr>
          <p:nvPr>
            <p:ph idx="1"/>
          </p:nvPr>
        </p:nvGraphicFramePr>
        <p:xfrm>
          <a:off x="752475" y="3200400"/>
          <a:ext cx="1463675" cy="731838"/>
        </p:xfrm>
        <a:graphic>
          <a:graphicData uri="http://schemas.openxmlformats.org/presentationml/2006/ole">
            <mc:AlternateContent xmlns:mc="http://schemas.openxmlformats.org/markup-compatibility/2006">
              <mc:Choice xmlns:v="urn:schemas-microsoft-com:vml" Requires="v">
                <p:oleObj spid="_x0000_s29698" name="Equation" r:id="rId5" imgW="1523880" imgH="761760" progId="Equation.DSMT4">
                  <p:embed/>
                </p:oleObj>
              </mc:Choice>
              <mc:Fallback>
                <p:oleObj name="Equation" r:id="rId5" imgW="1523880" imgH="761760" progId="Equation.DSMT4">
                  <p:embed/>
                  <p:pic>
                    <p:nvPicPr>
                      <p:cNvPr id="1156136"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75" y="3200400"/>
                        <a:ext cx="146367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6137" name="Object 41"/>
          <p:cNvGraphicFramePr>
            <a:graphicFrameLocks noChangeAspect="1"/>
          </p:cNvGraphicFramePr>
          <p:nvPr/>
        </p:nvGraphicFramePr>
        <p:xfrm>
          <a:off x="2260600" y="3200400"/>
          <a:ext cx="1720850" cy="731838"/>
        </p:xfrm>
        <a:graphic>
          <a:graphicData uri="http://schemas.openxmlformats.org/presentationml/2006/ole">
            <mc:AlternateContent xmlns:mc="http://schemas.openxmlformats.org/markup-compatibility/2006">
              <mc:Choice xmlns:v="urn:schemas-microsoft-com:vml" Requires="v">
                <p:oleObj spid="_x0000_s29699" name="Equation" r:id="rId7" imgW="1790640" imgH="761760" progId="Equation.DSMT4">
                  <p:embed/>
                </p:oleObj>
              </mc:Choice>
              <mc:Fallback>
                <p:oleObj name="Equation" r:id="rId7" imgW="1790640" imgH="761760" progId="Equation.DSMT4">
                  <p:embed/>
                  <p:pic>
                    <p:nvPicPr>
                      <p:cNvPr id="1156137"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0600" y="3200400"/>
                        <a:ext cx="17208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6138" name="Object 42"/>
          <p:cNvGraphicFramePr>
            <a:graphicFrameLocks noChangeAspect="1"/>
          </p:cNvGraphicFramePr>
          <p:nvPr/>
        </p:nvGraphicFramePr>
        <p:xfrm>
          <a:off x="4019550" y="3227388"/>
          <a:ext cx="1806575" cy="620712"/>
        </p:xfrm>
        <a:graphic>
          <a:graphicData uri="http://schemas.openxmlformats.org/presentationml/2006/ole">
            <mc:AlternateContent xmlns:mc="http://schemas.openxmlformats.org/markup-compatibility/2006">
              <mc:Choice xmlns:v="urn:schemas-microsoft-com:vml" Requires="v">
                <p:oleObj spid="_x0000_s29700" name="Equation" r:id="rId9" imgW="1879560" imgH="647640" progId="Equation.DSMT4">
                  <p:embed/>
                </p:oleObj>
              </mc:Choice>
              <mc:Fallback>
                <p:oleObj name="Equation" r:id="rId9" imgW="1879560" imgH="647640" progId="Equation.DSMT4">
                  <p:embed/>
                  <p:pic>
                    <p:nvPicPr>
                      <p:cNvPr id="1156138"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9550" y="3227388"/>
                        <a:ext cx="18065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6139" name="Object 43"/>
          <p:cNvGraphicFramePr>
            <a:graphicFrameLocks noChangeAspect="1"/>
          </p:cNvGraphicFramePr>
          <p:nvPr/>
        </p:nvGraphicFramePr>
        <p:xfrm>
          <a:off x="5880100" y="3227388"/>
          <a:ext cx="939800" cy="620712"/>
        </p:xfrm>
        <a:graphic>
          <a:graphicData uri="http://schemas.openxmlformats.org/presentationml/2006/ole">
            <mc:AlternateContent xmlns:mc="http://schemas.openxmlformats.org/markup-compatibility/2006">
              <mc:Choice xmlns:v="urn:schemas-microsoft-com:vml" Requires="v">
                <p:oleObj spid="_x0000_s29701" name="Equation" r:id="rId11" imgW="977760" imgH="647640" progId="Equation.DSMT4">
                  <p:embed/>
                </p:oleObj>
              </mc:Choice>
              <mc:Fallback>
                <p:oleObj name="Equation" r:id="rId11" imgW="977760" imgH="647640" progId="Equation.DSMT4">
                  <p:embed/>
                  <p:pic>
                    <p:nvPicPr>
                      <p:cNvPr id="1156139"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0100" y="3227388"/>
                        <a:ext cx="939800"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6140" name="Object 44"/>
          <p:cNvGraphicFramePr>
            <a:graphicFrameLocks noChangeAspect="1"/>
          </p:cNvGraphicFramePr>
          <p:nvPr/>
        </p:nvGraphicFramePr>
        <p:xfrm>
          <a:off x="6848475" y="3432175"/>
          <a:ext cx="1001713" cy="268288"/>
        </p:xfrm>
        <a:graphic>
          <a:graphicData uri="http://schemas.openxmlformats.org/presentationml/2006/ole">
            <mc:AlternateContent xmlns:mc="http://schemas.openxmlformats.org/markup-compatibility/2006">
              <mc:Choice xmlns:v="urn:schemas-microsoft-com:vml" Requires="v">
                <p:oleObj spid="_x0000_s29702" name="Equation" r:id="rId13" imgW="1041120" imgH="279360" progId="Equation.DSMT4">
                  <p:embed/>
                </p:oleObj>
              </mc:Choice>
              <mc:Fallback>
                <p:oleObj name="Equation" r:id="rId13" imgW="1041120" imgH="279360" progId="Equation.DSMT4">
                  <p:embed/>
                  <p:pic>
                    <p:nvPicPr>
                      <p:cNvPr id="1156140"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8475" y="3432175"/>
                        <a:ext cx="1001713"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6141" name="Object 45"/>
          <p:cNvGraphicFramePr>
            <a:graphicFrameLocks noChangeAspect="1"/>
          </p:cNvGraphicFramePr>
          <p:nvPr/>
        </p:nvGraphicFramePr>
        <p:xfrm>
          <a:off x="762000" y="4160838"/>
          <a:ext cx="3635375" cy="317500"/>
        </p:xfrm>
        <a:graphic>
          <a:graphicData uri="http://schemas.openxmlformats.org/presentationml/2006/ole">
            <mc:AlternateContent xmlns:mc="http://schemas.openxmlformats.org/markup-compatibility/2006">
              <mc:Choice xmlns:v="urn:schemas-microsoft-com:vml" Requires="v">
                <p:oleObj spid="_x0000_s29703" name="Equation" r:id="rId15" imgW="3784320" imgH="330120" progId="Equation.DSMT4">
                  <p:embed/>
                </p:oleObj>
              </mc:Choice>
              <mc:Fallback>
                <p:oleObj name="Equation" r:id="rId15" imgW="3784320" imgH="330120" progId="Equation.DSMT4">
                  <p:embed/>
                  <p:pic>
                    <p:nvPicPr>
                      <p:cNvPr id="1156141"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 y="4160838"/>
                        <a:ext cx="36353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6142" name="Text Box 46"/>
          <p:cNvSpPr txBox="1">
            <a:spLocks noChangeArrowheads="1"/>
          </p:cNvSpPr>
          <p:nvPr/>
        </p:nvSpPr>
        <p:spPr bwMode="auto">
          <a:xfrm>
            <a:off x="609600" y="4876800"/>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a:t>Because 1245(0.304), 1245(0.696), 1065(0.304), and 1065(0.696) are all at least 5, we can use a two</a:t>
            </a:r>
            <a:r>
              <a:rPr lang="en-US" altLang="en-US" sz="2200">
                <a:latin typeface="Times New Roman" panose="02020603050405020304" pitchFamily="18" charset="0"/>
              </a:rPr>
              <a:t>-</a:t>
            </a:r>
            <a:r>
              <a:rPr lang="en-US" altLang="en-US" sz="2200"/>
              <a:t>sample </a:t>
            </a:r>
            <a:r>
              <a:rPr lang="en-US" altLang="en-US" sz="2200" i="1"/>
              <a:t>z</a:t>
            </a:r>
            <a:r>
              <a:rPr lang="en-US" altLang="en-US" sz="2200">
                <a:latin typeface="Times New Roman" panose="02020603050405020304" pitchFamily="18" charset="0"/>
              </a:rPr>
              <a:t>-</a:t>
            </a:r>
            <a:r>
              <a:rPr lang="en-US" altLang="en-US" sz="2200"/>
              <a:t>test.</a:t>
            </a:r>
          </a:p>
        </p:txBody>
      </p:sp>
      <p:sp>
        <p:nvSpPr>
          <p:cNvPr id="45" name="Rectangle 2">
            <a:extLst>
              <a:ext uri="{FF2B5EF4-FFF2-40B4-BE49-F238E27FC236}">
                <a16:creationId xmlns:a16="http://schemas.microsoft.com/office/drawing/2014/main" id="{8A0CEBDD-CFF8-45D9-9F7C-5B4569533322}"/>
              </a:ext>
            </a:extLst>
          </p:cNvPr>
          <p:cNvSpPr txBox="1">
            <a:spLocks noChangeArrowheads="1"/>
          </p:cNvSpPr>
          <p:nvPr/>
        </p:nvSpPr>
        <p:spPr>
          <a:xfrm>
            <a:off x="700088" y="192150"/>
            <a:ext cx="7689850" cy="1244600"/>
          </a:xfrm>
          <a:prstGeom prst="rect">
            <a:avLst/>
          </a:prstGeom>
        </p:spPr>
        <p:txBody>
          <a:bodyPr wrap="square" lIns="0" tIns="0" rIns="0" bIns="0">
            <a:spAutoFit/>
          </a:bodyPr>
          <a:lstStyle>
            <a:lvl1pPr>
              <a:defRPr sz="4000" b="0" i="0">
                <a:solidFill>
                  <a:schemeClr val="tx1"/>
                </a:solidFill>
                <a:latin typeface="Carlito"/>
                <a:ea typeface="+mj-ea"/>
                <a:cs typeface="Carlito"/>
              </a:defRPr>
            </a:lvl1pPr>
          </a:lstStyle>
          <a:p>
            <a:r>
              <a:rPr lang="en-US" altLang="en-US" sz="4200" kern="0"/>
              <a:t>Two Sample </a:t>
            </a:r>
            <a:r>
              <a:rPr lang="en-US" altLang="en-US" sz="4200" i="1" kern="0"/>
              <a:t>z</a:t>
            </a:r>
            <a:r>
              <a:rPr lang="en-US" altLang="en-US" sz="4200" kern="0">
                <a:latin typeface="Times New Roman" panose="02020603050405020304" pitchFamily="18" charset="0"/>
              </a:rPr>
              <a:t>-</a:t>
            </a:r>
            <a:r>
              <a:rPr lang="en-US" altLang="en-US" sz="4200" kern="0"/>
              <a:t>Test for Proportions</a:t>
            </a:r>
            <a:endParaRPr lang="el-GR" altLang="en-US" sz="4200" kern="0" dirty="0"/>
          </a:p>
        </p:txBody>
      </p:sp>
    </p:spTree>
    <p:extLst>
      <p:ext uri="{BB962C8B-B14F-4D97-AF65-F5344CB8AC3E}">
        <p14:creationId xmlns:p14="http://schemas.microsoft.com/office/powerpoint/2010/main" val="2265276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613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1156137"/>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156138"/>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15613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156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61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6142"/>
                                        </p:tgtEl>
                                        <p:attrNameLst>
                                          <p:attrName>style.visibility</p:attrName>
                                        </p:attrNameLst>
                                      </p:cBhvr>
                                      <p:to>
                                        <p:strVal val="visible"/>
                                      </p:to>
                                    </p:set>
                                    <p:animEffect transition="in" filter="wipe(left)">
                                      <p:cBhvr>
                                        <p:cTn id="27" dur="1000"/>
                                        <p:tgtEl>
                                          <p:spTgt spid="1156142"/>
                                        </p:tgtEl>
                                      </p:cBhvr>
                                    </p:animEffect>
                                  </p:childTnLst>
                                </p:cTn>
                              </p:par>
                            </p:childTnLst>
                          </p:cTn>
                        </p:par>
                        <p:par>
                          <p:cTn id="28" fill="hold" nodeType="afterGroup">
                            <p:stCondLst>
                              <p:cond delay="1000"/>
                            </p:stCondLst>
                            <p:childTnLst>
                              <p:par>
                                <p:cTn id="29" presetID="22" presetClass="entr" presetSubtype="8" fill="hold" grpId="0" nodeType="afterEffect">
                                  <p:stCondLst>
                                    <p:cond delay="500"/>
                                  </p:stCondLst>
                                  <p:childTnLst>
                                    <p:set>
                                      <p:cBhvr>
                                        <p:cTn id="30" dur="1" fill="hold">
                                          <p:stCondLst>
                                            <p:cond delay="0"/>
                                          </p:stCondLst>
                                        </p:cTn>
                                        <p:tgtEl>
                                          <p:spTgt spid="1156102"/>
                                        </p:tgtEl>
                                        <p:attrNameLst>
                                          <p:attrName>style.visibility</p:attrName>
                                        </p:attrNameLst>
                                      </p:cBhvr>
                                      <p:to>
                                        <p:strVal val="visible"/>
                                      </p:to>
                                    </p:set>
                                    <p:animEffect transition="in" filter="wipe(left)">
                                      <p:cBhvr>
                                        <p:cTn id="31" dur="1000"/>
                                        <p:tgtEl>
                                          <p:spTgt spid="1156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102" grpId="0"/>
      <p:bldP spid="1156142"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a:xfrm>
            <a:off x="762000" y="192150"/>
            <a:ext cx="7631113" cy="1244600"/>
          </a:xfrm>
        </p:spPr>
        <p:txBody>
          <a:bodyPr/>
          <a:lstStyle/>
          <a:p>
            <a:r>
              <a:rPr lang="en-US" altLang="en-US" sz="4200" dirty="0"/>
              <a:t>Two Sample </a:t>
            </a:r>
            <a:r>
              <a:rPr lang="en-US" altLang="en-US" sz="4200" i="1" dirty="0"/>
              <a:t>z</a:t>
            </a:r>
            <a:r>
              <a:rPr lang="en-US" altLang="en-US" sz="4200" dirty="0">
                <a:latin typeface="Times New Roman" panose="02020603050405020304" pitchFamily="18" charset="0"/>
              </a:rPr>
              <a:t>-</a:t>
            </a:r>
            <a:r>
              <a:rPr lang="en-US" altLang="en-US" sz="4200" dirty="0"/>
              <a:t>Test for Proportions</a:t>
            </a:r>
            <a:endParaRPr lang="el-GR" altLang="en-US" sz="4200" dirty="0"/>
          </a:p>
        </p:txBody>
      </p:sp>
      <p:sp>
        <p:nvSpPr>
          <p:cNvPr id="1158147" name="Text Box 3"/>
          <p:cNvSpPr txBox="1">
            <a:spLocks noChangeArrowheads="1"/>
          </p:cNvSpPr>
          <p:nvPr/>
        </p:nvSpPr>
        <p:spPr bwMode="auto">
          <a:xfrm>
            <a:off x="228600" y="1138238"/>
            <a:ext cx="8534400" cy="457200"/>
          </a:xfrm>
          <a:prstGeom prst="rect">
            <a:avLst/>
          </a:prstGeom>
          <a:noFill/>
          <a:ln>
            <a:noFill/>
          </a:ln>
          <a:effectLst/>
          <a:extLst>
            <a:ext uri="{909E8E84-426E-40DD-AFC4-6F175D3DCCD1}">
              <a14:hiddenFill xmlns:a14="http://schemas.microsoft.com/office/drawing/2010/main">
                <a:solidFill>
                  <a:srgbClr val="AECF9E"/>
                </a:solidFill>
              </a14:hiddenFill>
            </a:ext>
            <a:ext uri="{91240B29-F687-4F45-9708-019B960494DF}">
              <a14:hiddenLine xmlns:a14="http://schemas.microsoft.com/office/drawing/2010/main" w="12700">
                <a:solidFill>
                  <a:srgbClr val="FFCC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latinLnBrk="1" hangingPunct="0">
              <a:spcBef>
                <a:spcPct val="0"/>
              </a:spcBef>
              <a:buFont typeface="Arial" panose="020B0604020202020204" pitchFamily="34" charset="0"/>
              <a:buNone/>
            </a:pPr>
            <a:r>
              <a:rPr lang="en-US" altLang="en-US" b="1"/>
              <a:t>Example continued</a:t>
            </a:r>
            <a:r>
              <a:rPr lang="en-US" altLang="en-US">
                <a:latin typeface="Times New Roman" panose="02020603050405020304" pitchFamily="18" charset="0"/>
              </a:rPr>
              <a:t>:</a:t>
            </a:r>
          </a:p>
        </p:txBody>
      </p:sp>
      <p:sp>
        <p:nvSpPr>
          <p:cNvPr id="1158148" name="Rectangle 4"/>
          <p:cNvSpPr>
            <a:spLocks noChangeArrowheads="1"/>
          </p:cNvSpPr>
          <p:nvPr/>
        </p:nvSpPr>
        <p:spPr bwMode="auto">
          <a:xfrm>
            <a:off x="533400" y="2133600"/>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a:sym typeface="Symbol" panose="05050102010706020507" pitchFamily="18" charset="2"/>
              </a:rPr>
              <a:t>H</a:t>
            </a:r>
            <a:r>
              <a:rPr lang="en-US" altLang="en-US" i="1" baseline="-25000"/>
              <a:t>a</a:t>
            </a:r>
            <a:r>
              <a:rPr lang="en-US" altLang="en-US"/>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&lt; </a:t>
            </a:r>
            <a:r>
              <a:rPr lang="en-US" altLang="en-US" i="1">
                <a:sym typeface="Symbol" panose="05050102010706020507" pitchFamily="18" charset="2"/>
              </a:rPr>
              <a:t>p</a:t>
            </a:r>
            <a:r>
              <a:rPr lang="en-US" altLang="en-US" baseline="-25000">
                <a:sym typeface="Symbol" panose="05050102010706020507" pitchFamily="18" charset="2"/>
              </a:rPr>
              <a:t>2</a:t>
            </a:r>
            <a:r>
              <a:rPr lang="en-US" altLang="en-US">
                <a:sym typeface="Symbol" panose="05050102010706020507" pitchFamily="18" charset="2"/>
              </a:rPr>
              <a:t>  </a:t>
            </a:r>
            <a:r>
              <a:rPr lang="en-US" altLang="en-US">
                <a:solidFill>
                  <a:srgbClr val="E11521"/>
                </a:solidFill>
              </a:rPr>
              <a:t>(Claim)</a:t>
            </a:r>
          </a:p>
        </p:txBody>
      </p:sp>
      <p:sp>
        <p:nvSpPr>
          <p:cNvPr id="1158149" name="Rectangle 5"/>
          <p:cNvSpPr>
            <a:spLocks noChangeArrowheads="1"/>
          </p:cNvSpPr>
          <p:nvPr/>
        </p:nvSpPr>
        <p:spPr bwMode="auto">
          <a:xfrm>
            <a:off x="533400" y="1600200"/>
            <a:ext cx="162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H</a:t>
            </a:r>
            <a:r>
              <a:rPr lang="en-US" altLang="en-US" baseline="-25000"/>
              <a:t>0</a:t>
            </a:r>
            <a:r>
              <a:rPr lang="en-US" altLang="en-US"/>
              <a:t>:</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1</a:t>
            </a:r>
            <a:r>
              <a:rPr lang="en-US" altLang="en-US" i="1">
                <a:sym typeface="Symbol" panose="05050102010706020507" pitchFamily="18" charset="2"/>
              </a:rPr>
              <a:t> </a:t>
            </a:r>
            <a:r>
              <a:rPr lang="en-US" altLang="en-US">
                <a:sym typeface="Symbol" panose="05050102010706020507" pitchFamily="18" charset="2"/>
              </a:rPr>
              <a:t> </a:t>
            </a:r>
            <a:r>
              <a:rPr lang="en-US" altLang="en-US" i="1">
                <a:sym typeface="Symbol" panose="05050102010706020507" pitchFamily="18" charset="2"/>
              </a:rPr>
              <a:t>p</a:t>
            </a:r>
            <a:r>
              <a:rPr lang="en-US" altLang="en-US" baseline="-25000">
                <a:sym typeface="Symbol" panose="05050102010706020507" pitchFamily="18" charset="2"/>
              </a:rPr>
              <a:t>2</a:t>
            </a:r>
          </a:p>
        </p:txBody>
      </p:sp>
      <p:grpSp>
        <p:nvGrpSpPr>
          <p:cNvPr id="1158151" name="Group 7"/>
          <p:cNvGrpSpPr>
            <a:grpSpLocks/>
          </p:cNvGrpSpPr>
          <p:nvPr/>
        </p:nvGrpSpPr>
        <p:grpSpPr bwMode="auto">
          <a:xfrm>
            <a:off x="4427538" y="1271588"/>
            <a:ext cx="4259262" cy="1674812"/>
            <a:chOff x="2691" y="912"/>
            <a:chExt cx="2683" cy="1055"/>
          </a:xfrm>
        </p:grpSpPr>
        <p:sp>
          <p:nvSpPr>
            <p:cNvPr id="1158152" name="Rectangle 8"/>
            <p:cNvSpPr>
              <a:spLocks noChangeArrowheads="1"/>
            </p:cNvSpPr>
            <p:nvPr/>
          </p:nvSpPr>
          <p:spPr bwMode="auto">
            <a:xfrm>
              <a:off x="2691" y="1698"/>
              <a:ext cx="101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i="1">
                  <a:sym typeface="Symbol" panose="05050102010706020507" pitchFamily="18" charset="2"/>
                </a:rPr>
                <a:t>z</a:t>
              </a:r>
              <a:r>
                <a:rPr lang="en-US" altLang="en-US" sz="2200" baseline="-25000">
                  <a:sym typeface="Symbol" panose="05050102010706020507" pitchFamily="18" charset="2"/>
                </a:rPr>
                <a:t>0</a:t>
              </a:r>
              <a:r>
                <a:rPr lang="en-US" altLang="en-US" sz="2200">
                  <a:sym typeface="Symbol" panose="05050102010706020507" pitchFamily="18" charset="2"/>
                </a:rPr>
                <a:t> = 2.33</a:t>
              </a:r>
              <a:endParaRPr lang="en-US" altLang="en-US" sz="2200">
                <a:latin typeface="Times New Roman" panose="02020603050405020304" pitchFamily="18" charset="0"/>
                <a:sym typeface="Symbol" panose="05050102010706020507" pitchFamily="18" charset="2"/>
              </a:endParaRPr>
            </a:p>
          </p:txBody>
        </p:sp>
        <p:grpSp>
          <p:nvGrpSpPr>
            <p:cNvPr id="1158153" name="Group 9"/>
            <p:cNvGrpSpPr>
              <a:grpSpLocks/>
            </p:cNvGrpSpPr>
            <p:nvPr/>
          </p:nvGrpSpPr>
          <p:grpSpPr bwMode="auto">
            <a:xfrm>
              <a:off x="2736" y="912"/>
              <a:ext cx="2638" cy="845"/>
              <a:chOff x="1728" y="2247"/>
              <a:chExt cx="2638" cy="845"/>
            </a:xfrm>
          </p:grpSpPr>
          <p:pic>
            <p:nvPicPr>
              <p:cNvPr id="115815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 y="2247"/>
                <a:ext cx="1785" cy="605"/>
              </a:xfrm>
              <a:prstGeom prst="rect">
                <a:avLst/>
              </a:prstGeom>
              <a:noFill/>
              <a:extLst>
                <a:ext uri="{909E8E84-426E-40DD-AFC4-6F175D3DCCD1}">
                  <a14:hiddenFill xmlns:a14="http://schemas.microsoft.com/office/drawing/2010/main">
                    <a:solidFill>
                      <a:srgbClr val="FFFFFF"/>
                    </a:solidFill>
                  </a14:hiddenFill>
                </a:ext>
              </a:extLst>
            </p:spPr>
          </p:pic>
          <p:sp>
            <p:nvSpPr>
              <p:cNvPr id="1158155" name="Line 11"/>
              <p:cNvSpPr>
                <a:spLocks noChangeShapeType="1"/>
              </p:cNvSpPr>
              <p:nvPr/>
            </p:nvSpPr>
            <p:spPr bwMode="auto">
              <a:xfrm>
                <a:off x="1728" y="2854"/>
                <a:ext cx="246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8156" name="Freeform 12"/>
              <p:cNvSpPr>
                <a:spLocks/>
              </p:cNvSpPr>
              <p:nvPr/>
            </p:nvSpPr>
            <p:spPr bwMode="auto">
              <a:xfrm>
                <a:off x="2410" y="2251"/>
                <a:ext cx="1364" cy="603"/>
              </a:xfrm>
              <a:custGeom>
                <a:avLst/>
                <a:gdLst>
                  <a:gd name="T0" fmla="*/ 0 w 1364"/>
                  <a:gd name="T1" fmla="*/ 603 h 603"/>
                  <a:gd name="T2" fmla="*/ 0 w 1364"/>
                  <a:gd name="T3" fmla="*/ 539 h 603"/>
                  <a:gd name="T4" fmla="*/ 80 w 1364"/>
                  <a:gd name="T5" fmla="*/ 501 h 603"/>
                  <a:gd name="T6" fmla="*/ 199 w 1364"/>
                  <a:gd name="T7" fmla="*/ 409 h 603"/>
                  <a:gd name="T8" fmla="*/ 227 w 1364"/>
                  <a:gd name="T9" fmla="*/ 375 h 603"/>
                  <a:gd name="T10" fmla="*/ 267 w 1364"/>
                  <a:gd name="T11" fmla="*/ 322 h 603"/>
                  <a:gd name="T12" fmla="*/ 274 w 1364"/>
                  <a:gd name="T13" fmla="*/ 309 h 603"/>
                  <a:gd name="T14" fmla="*/ 303 w 1364"/>
                  <a:gd name="T15" fmla="*/ 261 h 603"/>
                  <a:gd name="T16" fmla="*/ 330 w 1364"/>
                  <a:gd name="T17" fmla="*/ 208 h 603"/>
                  <a:gd name="T18" fmla="*/ 357 w 1364"/>
                  <a:gd name="T19" fmla="*/ 156 h 603"/>
                  <a:gd name="T20" fmla="*/ 391 w 1364"/>
                  <a:gd name="T21" fmla="*/ 97 h 603"/>
                  <a:gd name="T22" fmla="*/ 419 w 1364"/>
                  <a:gd name="T23" fmla="*/ 57 h 603"/>
                  <a:gd name="T24" fmla="*/ 444 w 1364"/>
                  <a:gd name="T25" fmla="*/ 31 h 603"/>
                  <a:gd name="T26" fmla="*/ 473 w 1364"/>
                  <a:gd name="T27" fmla="*/ 15 h 603"/>
                  <a:gd name="T28" fmla="*/ 521 w 1364"/>
                  <a:gd name="T29" fmla="*/ 0 h 603"/>
                  <a:gd name="T30" fmla="*/ 556 w 1364"/>
                  <a:gd name="T31" fmla="*/ 0 h 603"/>
                  <a:gd name="T32" fmla="*/ 601 w 1364"/>
                  <a:gd name="T33" fmla="*/ 15 h 603"/>
                  <a:gd name="T34" fmla="*/ 651 w 1364"/>
                  <a:gd name="T35" fmla="*/ 50 h 603"/>
                  <a:gd name="T36" fmla="*/ 692 w 1364"/>
                  <a:gd name="T37" fmla="*/ 99 h 603"/>
                  <a:gd name="T38" fmla="*/ 747 w 1364"/>
                  <a:gd name="T39" fmla="*/ 202 h 603"/>
                  <a:gd name="T40" fmla="*/ 774 w 1364"/>
                  <a:gd name="T41" fmla="*/ 259 h 603"/>
                  <a:gd name="T42" fmla="*/ 799 w 1364"/>
                  <a:gd name="T43" fmla="*/ 309 h 603"/>
                  <a:gd name="T44" fmla="*/ 822 w 1364"/>
                  <a:gd name="T45" fmla="*/ 340 h 603"/>
                  <a:gd name="T46" fmla="*/ 863 w 1364"/>
                  <a:gd name="T47" fmla="*/ 395 h 603"/>
                  <a:gd name="T48" fmla="*/ 893 w 1364"/>
                  <a:gd name="T49" fmla="*/ 427 h 603"/>
                  <a:gd name="T50" fmla="*/ 927 w 1364"/>
                  <a:gd name="T51" fmla="*/ 456 h 603"/>
                  <a:gd name="T52" fmla="*/ 1040 w 1364"/>
                  <a:gd name="T53" fmla="*/ 528 h 603"/>
                  <a:gd name="T54" fmla="*/ 1141 w 1364"/>
                  <a:gd name="T55" fmla="*/ 564 h 603"/>
                  <a:gd name="T56" fmla="*/ 1259 w 1364"/>
                  <a:gd name="T57" fmla="*/ 588 h 603"/>
                  <a:gd name="T58" fmla="*/ 1364 w 1364"/>
                  <a:gd name="T59" fmla="*/ 600 h 603"/>
                  <a:gd name="T60" fmla="*/ 0 w 1364"/>
                  <a:gd name="T61" fmla="*/ 60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4" h="603">
                    <a:moveTo>
                      <a:pt x="0" y="603"/>
                    </a:moveTo>
                    <a:lnTo>
                      <a:pt x="0" y="539"/>
                    </a:lnTo>
                    <a:lnTo>
                      <a:pt x="80" y="501"/>
                    </a:lnTo>
                    <a:lnTo>
                      <a:pt x="199" y="409"/>
                    </a:lnTo>
                    <a:lnTo>
                      <a:pt x="227" y="375"/>
                    </a:lnTo>
                    <a:lnTo>
                      <a:pt x="267" y="322"/>
                    </a:lnTo>
                    <a:lnTo>
                      <a:pt x="274" y="309"/>
                    </a:lnTo>
                    <a:lnTo>
                      <a:pt x="303" y="261"/>
                    </a:lnTo>
                    <a:lnTo>
                      <a:pt x="330" y="208"/>
                    </a:lnTo>
                    <a:lnTo>
                      <a:pt x="357" y="156"/>
                    </a:lnTo>
                    <a:lnTo>
                      <a:pt x="391" y="97"/>
                    </a:lnTo>
                    <a:lnTo>
                      <a:pt x="419" y="57"/>
                    </a:lnTo>
                    <a:lnTo>
                      <a:pt x="444" y="31"/>
                    </a:lnTo>
                    <a:lnTo>
                      <a:pt x="473" y="15"/>
                    </a:lnTo>
                    <a:lnTo>
                      <a:pt x="521" y="0"/>
                    </a:lnTo>
                    <a:lnTo>
                      <a:pt x="556" y="0"/>
                    </a:lnTo>
                    <a:lnTo>
                      <a:pt x="601" y="15"/>
                    </a:lnTo>
                    <a:lnTo>
                      <a:pt x="651" y="50"/>
                    </a:lnTo>
                    <a:lnTo>
                      <a:pt x="692" y="99"/>
                    </a:lnTo>
                    <a:lnTo>
                      <a:pt x="747" y="202"/>
                    </a:lnTo>
                    <a:lnTo>
                      <a:pt x="774" y="259"/>
                    </a:lnTo>
                    <a:lnTo>
                      <a:pt x="799" y="309"/>
                    </a:lnTo>
                    <a:lnTo>
                      <a:pt x="822" y="340"/>
                    </a:lnTo>
                    <a:lnTo>
                      <a:pt x="863" y="395"/>
                    </a:lnTo>
                    <a:lnTo>
                      <a:pt x="893" y="427"/>
                    </a:lnTo>
                    <a:lnTo>
                      <a:pt x="927" y="456"/>
                    </a:lnTo>
                    <a:lnTo>
                      <a:pt x="1040" y="528"/>
                    </a:lnTo>
                    <a:lnTo>
                      <a:pt x="1141" y="564"/>
                    </a:lnTo>
                    <a:lnTo>
                      <a:pt x="1259" y="588"/>
                    </a:lnTo>
                    <a:lnTo>
                      <a:pt x="1364" y="600"/>
                    </a:lnTo>
                    <a:lnTo>
                      <a:pt x="0" y="603"/>
                    </a:lnTo>
                    <a:close/>
                  </a:path>
                </a:pathLst>
              </a:custGeom>
              <a:solidFill>
                <a:schemeClr val="accent2">
                  <a:alpha val="60001"/>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58157" name="Rectangle 13"/>
              <p:cNvSpPr>
                <a:spLocks noChangeArrowheads="1"/>
              </p:cNvSpPr>
              <p:nvPr/>
            </p:nvSpPr>
            <p:spPr bwMode="auto">
              <a:xfrm>
                <a:off x="4181" y="2779"/>
                <a:ext cx="1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z</a:t>
                </a:r>
              </a:p>
            </p:txBody>
          </p:sp>
          <p:sp>
            <p:nvSpPr>
              <p:cNvPr id="1158158" name="Freeform 14"/>
              <p:cNvSpPr>
                <a:spLocks/>
              </p:cNvSpPr>
              <p:nvPr/>
            </p:nvSpPr>
            <p:spPr bwMode="auto">
              <a:xfrm>
                <a:off x="2084" y="2792"/>
                <a:ext cx="326" cy="62"/>
              </a:xfrm>
              <a:custGeom>
                <a:avLst/>
                <a:gdLst>
                  <a:gd name="T0" fmla="*/ 0 w 326"/>
                  <a:gd name="T1" fmla="*/ 60 h 62"/>
                  <a:gd name="T2" fmla="*/ 326 w 326"/>
                  <a:gd name="T3" fmla="*/ 62 h 62"/>
                  <a:gd name="T4" fmla="*/ 324 w 326"/>
                  <a:gd name="T5" fmla="*/ 0 h 62"/>
                  <a:gd name="T6" fmla="*/ 219 w 326"/>
                  <a:gd name="T7" fmla="*/ 34 h 62"/>
                  <a:gd name="T8" fmla="*/ 79 w 326"/>
                  <a:gd name="T9" fmla="*/ 53 h 62"/>
                  <a:gd name="T10" fmla="*/ 0 w 326"/>
                  <a:gd name="T11" fmla="*/ 60 h 62"/>
                </a:gdLst>
                <a:ahLst/>
                <a:cxnLst>
                  <a:cxn ang="0">
                    <a:pos x="T0" y="T1"/>
                  </a:cxn>
                  <a:cxn ang="0">
                    <a:pos x="T2" y="T3"/>
                  </a:cxn>
                  <a:cxn ang="0">
                    <a:pos x="T4" y="T5"/>
                  </a:cxn>
                  <a:cxn ang="0">
                    <a:pos x="T6" y="T7"/>
                  </a:cxn>
                  <a:cxn ang="0">
                    <a:pos x="T8" y="T9"/>
                  </a:cxn>
                  <a:cxn ang="0">
                    <a:pos x="T10" y="T11"/>
                  </a:cxn>
                </a:cxnLst>
                <a:rect l="0" t="0" r="r" b="b"/>
                <a:pathLst>
                  <a:path w="326" h="62">
                    <a:moveTo>
                      <a:pt x="0" y="60"/>
                    </a:moveTo>
                    <a:lnTo>
                      <a:pt x="326" y="62"/>
                    </a:lnTo>
                    <a:lnTo>
                      <a:pt x="324" y="0"/>
                    </a:lnTo>
                    <a:lnTo>
                      <a:pt x="219" y="34"/>
                    </a:lnTo>
                    <a:lnTo>
                      <a:pt x="79" y="53"/>
                    </a:lnTo>
                    <a:lnTo>
                      <a:pt x="0" y="60"/>
                    </a:lnTo>
                    <a:close/>
                  </a:path>
                </a:pathLst>
              </a:custGeom>
              <a:solidFill>
                <a:schemeClr val="accent1">
                  <a:alpha val="50000"/>
                </a:schemeClr>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1158159" name="Group 15"/>
              <p:cNvGrpSpPr>
                <a:grpSpLocks/>
              </p:cNvGrpSpPr>
              <p:nvPr/>
            </p:nvGrpSpPr>
            <p:grpSpPr bwMode="auto">
              <a:xfrm>
                <a:off x="2854" y="2811"/>
                <a:ext cx="165" cy="281"/>
                <a:chOff x="2854" y="2811"/>
                <a:chExt cx="165" cy="281"/>
              </a:xfrm>
            </p:grpSpPr>
            <p:sp>
              <p:nvSpPr>
                <p:cNvPr id="1158160" name="Text Box 16"/>
                <p:cNvSpPr txBox="1">
                  <a:spLocks noChangeArrowheads="1"/>
                </p:cNvSpPr>
                <p:nvPr/>
              </p:nvSpPr>
              <p:spPr bwMode="auto">
                <a:xfrm>
                  <a:off x="2854" y="2880"/>
                  <a:ext cx="1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0</a:t>
                  </a:r>
                </a:p>
              </p:txBody>
            </p:sp>
            <p:sp>
              <p:nvSpPr>
                <p:cNvPr id="1158161" name="Line 17"/>
                <p:cNvSpPr>
                  <a:spLocks noChangeShapeType="1"/>
                </p:cNvSpPr>
                <p:nvPr/>
              </p:nvSpPr>
              <p:spPr bwMode="auto">
                <a:xfrm>
                  <a:off x="2931"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62" name="Group 18"/>
              <p:cNvGrpSpPr>
                <a:grpSpLocks/>
              </p:cNvGrpSpPr>
              <p:nvPr/>
            </p:nvGrpSpPr>
            <p:grpSpPr bwMode="auto">
              <a:xfrm>
                <a:off x="3090" y="2811"/>
                <a:ext cx="164" cy="281"/>
                <a:chOff x="3090" y="2811"/>
                <a:chExt cx="164" cy="281"/>
              </a:xfrm>
            </p:grpSpPr>
            <p:sp>
              <p:nvSpPr>
                <p:cNvPr id="1158163" name="Text Box 19"/>
                <p:cNvSpPr txBox="1">
                  <a:spLocks noChangeArrowheads="1"/>
                </p:cNvSpPr>
                <p:nvPr/>
              </p:nvSpPr>
              <p:spPr bwMode="auto">
                <a:xfrm>
                  <a:off x="309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8164" name="Line 20"/>
                <p:cNvSpPr>
                  <a:spLocks noChangeShapeType="1"/>
                </p:cNvSpPr>
                <p:nvPr/>
              </p:nvSpPr>
              <p:spPr bwMode="auto">
                <a:xfrm>
                  <a:off x="316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65" name="Group 21"/>
              <p:cNvGrpSpPr>
                <a:grpSpLocks/>
              </p:cNvGrpSpPr>
              <p:nvPr/>
            </p:nvGrpSpPr>
            <p:grpSpPr bwMode="auto">
              <a:xfrm>
                <a:off x="3325" y="2811"/>
                <a:ext cx="164" cy="281"/>
                <a:chOff x="3325" y="2811"/>
                <a:chExt cx="164" cy="281"/>
              </a:xfrm>
            </p:grpSpPr>
            <p:sp>
              <p:nvSpPr>
                <p:cNvPr id="1158166" name="Text Box 22"/>
                <p:cNvSpPr txBox="1">
                  <a:spLocks noChangeArrowheads="1"/>
                </p:cNvSpPr>
                <p:nvPr/>
              </p:nvSpPr>
              <p:spPr bwMode="auto">
                <a:xfrm>
                  <a:off x="3325"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8167" name="Line 23"/>
                <p:cNvSpPr>
                  <a:spLocks noChangeShapeType="1"/>
                </p:cNvSpPr>
                <p:nvPr/>
              </p:nvSpPr>
              <p:spPr bwMode="auto">
                <a:xfrm>
                  <a:off x="3402"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68" name="Group 24"/>
              <p:cNvGrpSpPr>
                <a:grpSpLocks/>
              </p:cNvGrpSpPr>
              <p:nvPr/>
            </p:nvGrpSpPr>
            <p:grpSpPr bwMode="auto">
              <a:xfrm>
                <a:off x="3560" y="2811"/>
                <a:ext cx="164" cy="281"/>
                <a:chOff x="3560" y="2811"/>
                <a:chExt cx="164" cy="281"/>
              </a:xfrm>
            </p:grpSpPr>
            <p:sp>
              <p:nvSpPr>
                <p:cNvPr id="1158169" name="Text Box 25"/>
                <p:cNvSpPr txBox="1">
                  <a:spLocks noChangeArrowheads="1"/>
                </p:cNvSpPr>
                <p:nvPr/>
              </p:nvSpPr>
              <p:spPr bwMode="auto">
                <a:xfrm>
                  <a:off x="3560" y="2880"/>
                  <a:ext cx="1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8170" name="Line 26"/>
                <p:cNvSpPr>
                  <a:spLocks noChangeShapeType="1"/>
                </p:cNvSpPr>
                <p:nvPr/>
              </p:nvSpPr>
              <p:spPr bwMode="auto">
                <a:xfrm>
                  <a:off x="3637"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71" name="Group 27"/>
              <p:cNvGrpSpPr>
                <a:grpSpLocks/>
              </p:cNvGrpSpPr>
              <p:nvPr/>
            </p:nvGrpSpPr>
            <p:grpSpPr bwMode="auto">
              <a:xfrm>
                <a:off x="2094" y="2811"/>
                <a:ext cx="324" cy="281"/>
                <a:chOff x="2094" y="2811"/>
                <a:chExt cx="324" cy="281"/>
              </a:xfrm>
            </p:grpSpPr>
            <p:sp>
              <p:nvSpPr>
                <p:cNvPr id="1158172" name="Text Box 28"/>
                <p:cNvSpPr txBox="1">
                  <a:spLocks noChangeArrowheads="1"/>
                </p:cNvSpPr>
                <p:nvPr/>
              </p:nvSpPr>
              <p:spPr bwMode="auto">
                <a:xfrm>
                  <a:off x="2094" y="2880"/>
                  <a:ext cx="3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-3</a:t>
                  </a:r>
                </a:p>
              </p:txBody>
            </p:sp>
            <p:sp>
              <p:nvSpPr>
                <p:cNvPr id="1158173" name="Line 29"/>
                <p:cNvSpPr>
                  <a:spLocks noChangeShapeType="1"/>
                </p:cNvSpPr>
                <p:nvPr/>
              </p:nvSpPr>
              <p:spPr bwMode="auto">
                <a:xfrm>
                  <a:off x="2253"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74" name="Group 30"/>
              <p:cNvGrpSpPr>
                <a:grpSpLocks/>
              </p:cNvGrpSpPr>
              <p:nvPr/>
            </p:nvGrpSpPr>
            <p:grpSpPr bwMode="auto">
              <a:xfrm>
                <a:off x="2366" y="2811"/>
                <a:ext cx="272" cy="281"/>
                <a:chOff x="2366" y="2811"/>
                <a:chExt cx="272" cy="281"/>
              </a:xfrm>
            </p:grpSpPr>
            <p:sp>
              <p:nvSpPr>
                <p:cNvPr id="1158175" name="Text Box 31"/>
                <p:cNvSpPr txBox="1">
                  <a:spLocks noChangeArrowheads="1"/>
                </p:cNvSpPr>
                <p:nvPr/>
              </p:nvSpPr>
              <p:spPr bwMode="auto">
                <a:xfrm>
                  <a:off x="2366" y="2880"/>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-2</a:t>
                  </a:r>
                </a:p>
              </p:txBody>
            </p:sp>
            <p:sp>
              <p:nvSpPr>
                <p:cNvPr id="1158176" name="Line 32"/>
                <p:cNvSpPr>
                  <a:spLocks noChangeShapeType="1"/>
                </p:cNvSpPr>
                <p:nvPr/>
              </p:nvSpPr>
              <p:spPr bwMode="auto">
                <a:xfrm>
                  <a:off x="2489"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nvGrpSpPr>
              <p:cNvPr id="1158177" name="Group 33"/>
              <p:cNvGrpSpPr>
                <a:grpSpLocks/>
              </p:cNvGrpSpPr>
              <p:nvPr/>
            </p:nvGrpSpPr>
            <p:grpSpPr bwMode="auto">
              <a:xfrm>
                <a:off x="2556" y="2811"/>
                <a:ext cx="315" cy="281"/>
                <a:chOff x="2556" y="2811"/>
                <a:chExt cx="315" cy="281"/>
              </a:xfrm>
            </p:grpSpPr>
            <p:sp>
              <p:nvSpPr>
                <p:cNvPr id="1158178" name="Text Box 34"/>
                <p:cNvSpPr txBox="1">
                  <a:spLocks noChangeArrowheads="1"/>
                </p:cNvSpPr>
                <p:nvPr/>
              </p:nvSpPr>
              <p:spPr bwMode="auto">
                <a:xfrm>
                  <a:off x="2556" y="2880"/>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a:t>-1</a:t>
                  </a:r>
                </a:p>
              </p:txBody>
            </p:sp>
            <p:sp>
              <p:nvSpPr>
                <p:cNvPr id="1158179" name="Line 35"/>
                <p:cNvSpPr>
                  <a:spLocks noChangeShapeType="1"/>
                </p:cNvSpPr>
                <p:nvPr/>
              </p:nvSpPr>
              <p:spPr bwMode="auto">
                <a:xfrm>
                  <a:off x="2724" y="2811"/>
                  <a:ext cx="0"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grpSp>
      <p:graphicFrame>
        <p:nvGraphicFramePr>
          <p:cNvPr id="1158188" name="Object 44"/>
          <p:cNvGraphicFramePr>
            <a:graphicFrameLocks noGrp="1" noChangeAspect="1"/>
          </p:cNvGraphicFramePr>
          <p:nvPr>
            <p:ph idx="1"/>
          </p:nvPr>
        </p:nvGraphicFramePr>
        <p:xfrm>
          <a:off x="762000" y="3200400"/>
          <a:ext cx="2514600" cy="1006475"/>
        </p:xfrm>
        <a:graphic>
          <a:graphicData uri="http://schemas.openxmlformats.org/presentationml/2006/ole">
            <mc:AlternateContent xmlns:mc="http://schemas.openxmlformats.org/markup-compatibility/2006">
              <mc:Choice xmlns:v="urn:schemas-microsoft-com:vml" Requires="v">
                <p:oleObj spid="_x0000_s30722" name="Equation" r:id="rId5" imgW="3073320" imgH="1231560" progId="Equation.DSMT4">
                  <p:embed/>
                </p:oleObj>
              </mc:Choice>
              <mc:Fallback>
                <p:oleObj name="Equation" r:id="rId5" imgW="3073320" imgH="1231560" progId="Equation.DSMT4">
                  <p:embed/>
                  <p:pic>
                    <p:nvPicPr>
                      <p:cNvPr id="1158188"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200400"/>
                        <a:ext cx="2514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8189" name="Object 45"/>
          <p:cNvGraphicFramePr>
            <a:graphicFrameLocks noChangeAspect="1"/>
          </p:cNvGraphicFramePr>
          <p:nvPr/>
        </p:nvGraphicFramePr>
        <p:xfrm>
          <a:off x="3375025" y="3230563"/>
          <a:ext cx="3459163" cy="944562"/>
        </p:xfrm>
        <a:graphic>
          <a:graphicData uri="http://schemas.openxmlformats.org/presentationml/2006/ole">
            <mc:AlternateContent xmlns:mc="http://schemas.openxmlformats.org/markup-compatibility/2006">
              <mc:Choice xmlns:v="urn:schemas-microsoft-com:vml" Requires="v">
                <p:oleObj spid="_x0000_s30723" name="Equation" r:id="rId7" imgW="4228920" imgH="1155600" progId="Equation.DSMT4">
                  <p:embed/>
                </p:oleObj>
              </mc:Choice>
              <mc:Fallback>
                <p:oleObj name="Equation" r:id="rId7" imgW="4228920" imgH="1155600" progId="Equation.DSMT4">
                  <p:embed/>
                  <p:pic>
                    <p:nvPicPr>
                      <p:cNvPr id="1158189"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5025" y="3230563"/>
                        <a:ext cx="3459163"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8190" name="Object 46"/>
          <p:cNvGraphicFramePr>
            <a:graphicFrameLocks noChangeAspect="1"/>
          </p:cNvGraphicFramePr>
          <p:nvPr/>
        </p:nvGraphicFramePr>
        <p:xfrm>
          <a:off x="6919913" y="3430588"/>
          <a:ext cx="852487" cy="228600"/>
        </p:xfrm>
        <a:graphic>
          <a:graphicData uri="http://schemas.openxmlformats.org/presentationml/2006/ole">
            <mc:AlternateContent xmlns:mc="http://schemas.openxmlformats.org/markup-compatibility/2006">
              <mc:Choice xmlns:v="urn:schemas-microsoft-com:vml" Requires="v">
                <p:oleObj spid="_x0000_s30724" name="Equation" r:id="rId9" imgW="1041120" imgH="279360" progId="Equation.DSMT4">
                  <p:embed/>
                </p:oleObj>
              </mc:Choice>
              <mc:Fallback>
                <p:oleObj name="Equation" r:id="rId9" imgW="1041120" imgH="279360" progId="Equation.DSMT4">
                  <p:embed/>
                  <p:pic>
                    <p:nvPicPr>
                      <p:cNvPr id="115819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9913" y="3430588"/>
                        <a:ext cx="85248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8191" name="Line 47"/>
          <p:cNvSpPr>
            <a:spLocks noChangeShapeType="1"/>
          </p:cNvSpPr>
          <p:nvPr/>
        </p:nvSpPr>
        <p:spPr bwMode="auto">
          <a:xfrm flipH="1" flipV="1">
            <a:off x="5838825" y="2200275"/>
            <a:ext cx="1400175" cy="1228725"/>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58192" name="Text Box 48"/>
          <p:cNvSpPr txBox="1">
            <a:spLocks noChangeArrowheads="1"/>
          </p:cNvSpPr>
          <p:nvPr/>
        </p:nvSpPr>
        <p:spPr bwMode="auto">
          <a:xfrm>
            <a:off x="533400" y="43434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chemeClr val="hlink"/>
                </a:solidFill>
              </a:rPr>
              <a:t>Fail to reject </a:t>
            </a:r>
            <a:r>
              <a:rPr lang="en-US" altLang="en-US" i="1">
                <a:solidFill>
                  <a:schemeClr val="hlink"/>
                </a:solidFill>
              </a:rPr>
              <a:t>H</a:t>
            </a:r>
            <a:r>
              <a:rPr lang="en-US" altLang="en-US" baseline="-25000">
                <a:solidFill>
                  <a:schemeClr val="hlink"/>
                </a:solidFill>
              </a:rPr>
              <a:t>0</a:t>
            </a:r>
            <a:r>
              <a:rPr lang="en-US" altLang="en-US">
                <a:solidFill>
                  <a:schemeClr val="hlink"/>
                </a:solidFill>
              </a:rPr>
              <a:t>.</a:t>
            </a:r>
          </a:p>
        </p:txBody>
      </p:sp>
      <p:sp>
        <p:nvSpPr>
          <p:cNvPr id="1158193" name="Rectangle 49"/>
          <p:cNvSpPr>
            <a:spLocks noChangeArrowheads="1"/>
          </p:cNvSpPr>
          <p:nvPr/>
        </p:nvSpPr>
        <p:spPr bwMode="auto">
          <a:xfrm>
            <a:off x="493713" y="4876800"/>
            <a:ext cx="84216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chemeClr val="folHlink"/>
                </a:solidFill>
                <a:sym typeface="Symbol" panose="05050102010706020507" pitchFamily="18" charset="2"/>
              </a:rPr>
              <a:t>There is not enough evidence at the 1% level to support the claim that the proportion of male college students who smoke is lower then the proportion of female college students who smoke.</a:t>
            </a:r>
          </a:p>
        </p:txBody>
      </p:sp>
    </p:spTree>
    <p:extLst>
      <p:ext uri="{BB962C8B-B14F-4D97-AF65-F5344CB8AC3E}">
        <p14:creationId xmlns:p14="http://schemas.microsoft.com/office/powerpoint/2010/main" val="2729509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818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115818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158190"/>
                                        </p:tgtEl>
                                        <p:attrNameLst>
                                          <p:attrName>style.visibility</p:attrName>
                                        </p:attrNameLst>
                                      </p:cBhvr>
                                      <p:to>
                                        <p:strVal val="visible"/>
                                      </p:to>
                                    </p:set>
                                  </p:childTnLst>
                                </p:cTn>
                              </p:par>
                            </p:childTnLst>
                          </p:cTn>
                        </p:par>
                        <p:par>
                          <p:cTn id="13" fill="hold" nodeType="afterGroup">
                            <p:stCondLst>
                              <p:cond delay="2000"/>
                            </p:stCondLst>
                            <p:childTnLst>
                              <p:par>
                                <p:cTn id="14" presetID="22" presetClass="entr" presetSubtype="4" fill="hold" grpId="0" nodeType="afterEffect">
                                  <p:stCondLst>
                                    <p:cond delay="1000"/>
                                  </p:stCondLst>
                                  <p:childTnLst>
                                    <p:set>
                                      <p:cBhvr>
                                        <p:cTn id="15" dur="1" fill="hold">
                                          <p:stCondLst>
                                            <p:cond delay="0"/>
                                          </p:stCondLst>
                                        </p:cTn>
                                        <p:tgtEl>
                                          <p:spTgt spid="1158191"/>
                                        </p:tgtEl>
                                        <p:attrNameLst>
                                          <p:attrName>style.visibility</p:attrName>
                                        </p:attrNameLst>
                                      </p:cBhvr>
                                      <p:to>
                                        <p:strVal val="visible"/>
                                      </p:to>
                                    </p:set>
                                    <p:animEffect transition="in" filter="wipe(down)">
                                      <p:cBhvr>
                                        <p:cTn id="16" dur="1000"/>
                                        <p:tgtEl>
                                          <p:spTgt spid="1158191"/>
                                        </p:tgtEl>
                                      </p:cBhvr>
                                    </p:animEffect>
                                  </p:childTnLst>
                                </p:cTn>
                              </p:par>
                            </p:childTnLst>
                          </p:cTn>
                        </p:par>
                        <p:par>
                          <p:cTn id="17" fill="hold" nodeType="afterGroup">
                            <p:stCondLst>
                              <p:cond delay="4000"/>
                            </p:stCondLst>
                            <p:childTnLst>
                              <p:par>
                                <p:cTn id="18" presetID="22" presetClass="entr" presetSubtype="8" fill="hold" grpId="0" nodeType="afterEffect">
                                  <p:stCondLst>
                                    <p:cond delay="1000"/>
                                  </p:stCondLst>
                                  <p:childTnLst>
                                    <p:set>
                                      <p:cBhvr>
                                        <p:cTn id="19" dur="1" fill="hold">
                                          <p:stCondLst>
                                            <p:cond delay="0"/>
                                          </p:stCondLst>
                                        </p:cTn>
                                        <p:tgtEl>
                                          <p:spTgt spid="1158192"/>
                                        </p:tgtEl>
                                        <p:attrNameLst>
                                          <p:attrName>style.visibility</p:attrName>
                                        </p:attrNameLst>
                                      </p:cBhvr>
                                      <p:to>
                                        <p:strVal val="visible"/>
                                      </p:to>
                                    </p:set>
                                    <p:animEffect transition="in" filter="wipe(left)">
                                      <p:cBhvr>
                                        <p:cTn id="20" dur="1000"/>
                                        <p:tgtEl>
                                          <p:spTgt spid="11581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58193"/>
                                        </p:tgtEl>
                                        <p:attrNameLst>
                                          <p:attrName>style.visibility</p:attrName>
                                        </p:attrNameLst>
                                      </p:cBhvr>
                                      <p:to>
                                        <p:strVal val="visible"/>
                                      </p:to>
                                    </p:set>
                                    <p:animEffect transition="in" filter="wipe(left)">
                                      <p:cBhvr>
                                        <p:cTn id="25" dur="1000"/>
                                        <p:tgtEl>
                                          <p:spTgt spid="1158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191" grpId="0" animBg="1"/>
      <p:bldP spid="1158192" grpId="0"/>
      <p:bldP spid="115819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IN" dirty="0"/>
                  <a:t>Find:</a:t>
                </a:r>
              </a:p>
              <a:p>
                <a:pPr marL="457200" indent="-457200">
                  <a:buFont typeface="+mj-lt"/>
                  <a:buAutoNum type="arabicPeriod"/>
                </a:pPr>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e>
                      <m:e>
                        <m:r>
                          <a:rPr lang="en-IN" b="0" i="1" smtClean="0">
                            <a:latin typeface="Cambria Math" panose="02040503050406030204" pitchFamily="18" charset="0"/>
                          </a:rPr>
                          <m:t>𝐵</m:t>
                        </m:r>
                      </m:e>
                    </m:d>
                  </m:oMath>
                </a14:m>
                <a:endParaRPr lang="en-IN" b="0"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b="0" i="1" smtClean="0">
                            <a:latin typeface="Cambria Math" panose="02040503050406030204" pitchFamily="18" charset="0"/>
                          </a:rPr>
                          <m:t>𝐵</m:t>
                        </m:r>
                      </m:e>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𝐶</m:t>
                            </m:r>
                          </m:e>
                        </m:acc>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e>
                        <m:r>
                          <a:rPr lang="en-IN" b="0" i="1" smtClean="0">
                            <a:latin typeface="Cambria Math" panose="02040503050406030204" pitchFamily="18" charset="0"/>
                          </a:rPr>
                          <m:t>𝐶</m:t>
                        </m:r>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b="0" i="1" smtClean="0">
                            <a:latin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𝐴</m:t>
                            </m:r>
                          </m:e>
                        </m:acc>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𝐵</m:t>
                        </m:r>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𝐵</m:t>
                        </m:r>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e>
                        <m:r>
                          <a:rPr lang="en-IN" i="1">
                            <a:latin typeface="Cambria Math" panose="02040503050406030204" pitchFamily="18" charset="0"/>
                          </a:rPr>
                          <m:t>𝐵</m:t>
                        </m:r>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a:p>
              <a:p>
                <a:pPr marL="457200" indent="-457200">
                  <a:buFont typeface="+mj-lt"/>
                  <a:buAutoNum type="arabicPeriod"/>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𝐶</m:t>
                        </m:r>
                      </m:e>
                      <m:e>
                        <m:r>
                          <a:rPr lang="en-IN" i="1">
                            <a:latin typeface="Cambria Math" panose="02040503050406030204" pitchFamily="18" charset="0"/>
                          </a:rPr>
                          <m:t>𝐵</m:t>
                        </m:r>
                        <m:r>
                          <a:rPr lang="en-IN"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𝐶</m:t>
                        </m:r>
                      </m:e>
                    </m:d>
                  </m:oMath>
                </a14:m>
                <a:endParaRPr lang="en-IN" dirty="0"/>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1" t="-943"/>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Numerical</a:t>
            </a:r>
          </a:p>
        </p:txBody>
      </p:sp>
      <p:grpSp>
        <p:nvGrpSpPr>
          <p:cNvPr id="20" name="Group 19"/>
          <p:cNvGrpSpPr/>
          <p:nvPr/>
        </p:nvGrpSpPr>
        <p:grpSpPr>
          <a:xfrm>
            <a:off x="6076950" y="4114800"/>
            <a:ext cx="3048000" cy="2438400"/>
            <a:chOff x="523875" y="1905000"/>
            <a:chExt cx="3048000" cy="2438400"/>
          </a:xfrm>
        </p:grpSpPr>
        <p:sp>
          <p:nvSpPr>
            <p:cNvPr id="8" name="TextBox 7"/>
            <p:cNvSpPr txBox="1"/>
            <p:nvPr/>
          </p:nvSpPr>
          <p:spPr>
            <a:xfrm>
              <a:off x="1819275" y="2414170"/>
              <a:ext cx="457200" cy="338554"/>
            </a:xfrm>
            <a:prstGeom prst="rect">
              <a:avLst/>
            </a:prstGeom>
            <a:noFill/>
          </p:spPr>
          <p:txBody>
            <a:bodyPr wrap="square" rtlCol="0">
              <a:spAutoFit/>
            </a:bodyPr>
            <a:lstStyle/>
            <a:p>
              <a:r>
                <a:rPr lang="en-IN" sz="1600" b="1" dirty="0"/>
                <a:t>.06</a:t>
              </a:r>
            </a:p>
          </p:txBody>
        </p:sp>
        <p:grpSp>
          <p:nvGrpSpPr>
            <p:cNvPr id="19" name="Group 18"/>
            <p:cNvGrpSpPr/>
            <p:nvPr/>
          </p:nvGrpSpPr>
          <p:grpSpPr>
            <a:xfrm>
              <a:off x="523875" y="1905000"/>
              <a:ext cx="3048000" cy="2438400"/>
              <a:chOff x="609600" y="1905000"/>
              <a:chExt cx="3048000" cy="2438400"/>
            </a:xfrm>
          </p:grpSpPr>
          <p:sp>
            <p:nvSpPr>
              <p:cNvPr id="4" name="Oval 3"/>
              <p:cNvSpPr/>
              <p:nvPr/>
            </p:nvSpPr>
            <p:spPr>
              <a:xfrm>
                <a:off x="1066800" y="1981200"/>
                <a:ext cx="13716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Oval 4"/>
              <p:cNvSpPr/>
              <p:nvPr/>
            </p:nvSpPr>
            <p:spPr>
              <a:xfrm>
                <a:off x="1828800" y="2005012"/>
                <a:ext cx="13716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Oval 5"/>
              <p:cNvSpPr/>
              <p:nvPr/>
            </p:nvSpPr>
            <p:spPr>
              <a:xfrm>
                <a:off x="1447800" y="2752724"/>
                <a:ext cx="13716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p:cNvSpPr txBox="1"/>
              <p:nvPr/>
            </p:nvSpPr>
            <p:spPr>
              <a:xfrm>
                <a:off x="1295400" y="2438400"/>
                <a:ext cx="457200" cy="338554"/>
              </a:xfrm>
              <a:prstGeom prst="rect">
                <a:avLst/>
              </a:prstGeom>
              <a:noFill/>
            </p:spPr>
            <p:txBody>
              <a:bodyPr wrap="square" rtlCol="0">
                <a:spAutoFit/>
              </a:bodyPr>
              <a:lstStyle/>
              <a:p>
                <a:r>
                  <a:rPr lang="en-IN" sz="1600" b="1" dirty="0"/>
                  <a:t>.24</a:t>
                </a:r>
              </a:p>
            </p:txBody>
          </p:sp>
          <p:sp>
            <p:nvSpPr>
              <p:cNvPr id="9" name="TextBox 8"/>
              <p:cNvSpPr txBox="1"/>
              <p:nvPr/>
            </p:nvSpPr>
            <p:spPr>
              <a:xfrm>
                <a:off x="2514600" y="2438400"/>
                <a:ext cx="457200" cy="338554"/>
              </a:xfrm>
              <a:prstGeom prst="rect">
                <a:avLst/>
              </a:prstGeom>
              <a:noFill/>
            </p:spPr>
            <p:txBody>
              <a:bodyPr wrap="square" rtlCol="0">
                <a:spAutoFit/>
              </a:bodyPr>
              <a:lstStyle/>
              <a:p>
                <a:r>
                  <a:rPr lang="en-IN" sz="1600" b="1" dirty="0"/>
                  <a:t>.19</a:t>
                </a:r>
              </a:p>
            </p:txBody>
          </p:sp>
          <p:sp>
            <p:nvSpPr>
              <p:cNvPr id="10" name="TextBox 9"/>
              <p:cNvSpPr txBox="1"/>
              <p:nvPr/>
            </p:nvSpPr>
            <p:spPr>
              <a:xfrm>
                <a:off x="1905000" y="2861846"/>
                <a:ext cx="457200" cy="338554"/>
              </a:xfrm>
              <a:prstGeom prst="rect">
                <a:avLst/>
              </a:prstGeom>
              <a:noFill/>
            </p:spPr>
            <p:txBody>
              <a:bodyPr wrap="square" rtlCol="0">
                <a:spAutoFit/>
              </a:bodyPr>
              <a:lstStyle/>
              <a:p>
                <a:r>
                  <a:rPr lang="en-IN" sz="1600" b="1" dirty="0"/>
                  <a:t>.04</a:t>
                </a:r>
              </a:p>
            </p:txBody>
          </p:sp>
          <p:sp>
            <p:nvSpPr>
              <p:cNvPr id="11" name="TextBox 10"/>
              <p:cNvSpPr txBox="1"/>
              <p:nvPr/>
            </p:nvSpPr>
            <p:spPr>
              <a:xfrm>
                <a:off x="1524000" y="3014246"/>
                <a:ext cx="457200" cy="338554"/>
              </a:xfrm>
              <a:prstGeom prst="rect">
                <a:avLst/>
              </a:prstGeom>
              <a:noFill/>
            </p:spPr>
            <p:txBody>
              <a:bodyPr wrap="square" rtlCol="0">
                <a:spAutoFit/>
              </a:bodyPr>
              <a:lstStyle/>
              <a:p>
                <a:r>
                  <a:rPr lang="en-IN" sz="1600" b="1" dirty="0"/>
                  <a:t>.16</a:t>
                </a:r>
              </a:p>
            </p:txBody>
          </p:sp>
          <p:sp>
            <p:nvSpPr>
              <p:cNvPr id="12" name="TextBox 11"/>
              <p:cNvSpPr txBox="1"/>
              <p:nvPr/>
            </p:nvSpPr>
            <p:spPr>
              <a:xfrm>
                <a:off x="2286000" y="3014246"/>
                <a:ext cx="457200" cy="338554"/>
              </a:xfrm>
              <a:prstGeom prst="rect">
                <a:avLst/>
              </a:prstGeom>
              <a:noFill/>
            </p:spPr>
            <p:txBody>
              <a:bodyPr wrap="square" rtlCol="0">
                <a:spAutoFit/>
              </a:bodyPr>
              <a:lstStyle/>
              <a:p>
                <a:r>
                  <a:rPr lang="en-IN" sz="1600" b="1" dirty="0"/>
                  <a:t>.11</a:t>
                </a:r>
              </a:p>
            </p:txBody>
          </p:sp>
          <p:sp>
            <p:nvSpPr>
              <p:cNvPr id="13" name="TextBox 12"/>
              <p:cNvSpPr txBox="1"/>
              <p:nvPr/>
            </p:nvSpPr>
            <p:spPr>
              <a:xfrm>
                <a:off x="1828800" y="3547646"/>
                <a:ext cx="457200" cy="338554"/>
              </a:xfrm>
              <a:prstGeom prst="rect">
                <a:avLst/>
              </a:prstGeom>
              <a:noFill/>
            </p:spPr>
            <p:txBody>
              <a:bodyPr wrap="square" rtlCol="0">
                <a:spAutoFit/>
              </a:bodyPr>
              <a:lstStyle/>
              <a:p>
                <a:r>
                  <a:rPr lang="en-IN" sz="1600" b="1" dirty="0"/>
                  <a:t>.09</a:t>
                </a:r>
              </a:p>
            </p:txBody>
          </p:sp>
          <p:sp>
            <p:nvSpPr>
              <p:cNvPr id="14" name="Rectangle 13"/>
              <p:cNvSpPr/>
              <p:nvPr/>
            </p:nvSpPr>
            <p:spPr>
              <a:xfrm>
                <a:off x="609600" y="1905000"/>
                <a:ext cx="30480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2971800" y="3776246"/>
                <a:ext cx="457200" cy="338554"/>
              </a:xfrm>
              <a:prstGeom prst="rect">
                <a:avLst/>
              </a:prstGeom>
              <a:noFill/>
            </p:spPr>
            <p:txBody>
              <a:bodyPr wrap="square" rtlCol="0">
                <a:spAutoFit/>
              </a:bodyPr>
              <a:lstStyle/>
              <a:p>
                <a:r>
                  <a:rPr lang="en-IN" sz="1600" b="1" dirty="0"/>
                  <a:t>.11</a:t>
                </a:r>
              </a:p>
            </p:txBody>
          </p:sp>
          <p:sp>
            <p:nvSpPr>
              <p:cNvPr id="16" name="TextBox 15"/>
              <p:cNvSpPr txBox="1"/>
              <p:nvPr/>
            </p:nvSpPr>
            <p:spPr>
              <a:xfrm>
                <a:off x="2514600" y="2057400"/>
                <a:ext cx="457200" cy="338554"/>
              </a:xfrm>
              <a:prstGeom prst="rect">
                <a:avLst/>
              </a:prstGeom>
              <a:noFill/>
            </p:spPr>
            <p:txBody>
              <a:bodyPr wrap="square" rtlCol="0">
                <a:spAutoFit/>
              </a:bodyPr>
              <a:lstStyle/>
              <a:p>
                <a:r>
                  <a:rPr lang="en-IN" sz="1600" b="1" dirty="0"/>
                  <a:t>B</a:t>
                </a:r>
              </a:p>
            </p:txBody>
          </p:sp>
          <p:sp>
            <p:nvSpPr>
              <p:cNvPr id="17" name="TextBox 16"/>
              <p:cNvSpPr txBox="1"/>
              <p:nvPr/>
            </p:nvSpPr>
            <p:spPr>
              <a:xfrm>
                <a:off x="1295400" y="2057400"/>
                <a:ext cx="457200" cy="338554"/>
              </a:xfrm>
              <a:prstGeom prst="rect">
                <a:avLst/>
              </a:prstGeom>
              <a:noFill/>
            </p:spPr>
            <p:txBody>
              <a:bodyPr wrap="square" rtlCol="0">
                <a:spAutoFit/>
              </a:bodyPr>
              <a:lstStyle/>
              <a:p>
                <a:r>
                  <a:rPr lang="en-IN" sz="1600" b="1" dirty="0"/>
                  <a:t>A</a:t>
                </a:r>
              </a:p>
            </p:txBody>
          </p:sp>
          <p:sp>
            <p:nvSpPr>
              <p:cNvPr id="18" name="TextBox 17"/>
              <p:cNvSpPr txBox="1"/>
              <p:nvPr/>
            </p:nvSpPr>
            <p:spPr>
              <a:xfrm>
                <a:off x="1676400" y="3852446"/>
                <a:ext cx="457200" cy="338554"/>
              </a:xfrm>
              <a:prstGeom prst="rect">
                <a:avLst/>
              </a:prstGeom>
              <a:noFill/>
            </p:spPr>
            <p:txBody>
              <a:bodyPr wrap="square" rtlCol="0">
                <a:spAutoFit/>
              </a:bodyPr>
              <a:lstStyle/>
              <a:p>
                <a:r>
                  <a:rPr lang="en-IN" sz="1600" b="1" dirty="0"/>
                  <a:t>C</a:t>
                </a:r>
              </a:p>
            </p:txBody>
          </p:sp>
        </p:grpSp>
      </p:grpSp>
      <p:pic>
        <p:nvPicPr>
          <p:cNvPr id="22" name="Picture 21"/>
          <p:cNvPicPr>
            <a:picLocks noChangeAspect="1"/>
          </p:cNvPicPr>
          <p:nvPr/>
        </p:nvPicPr>
        <p:blipFill>
          <a:blip r:embed="rId3"/>
          <a:stretch>
            <a:fillRect/>
          </a:stretch>
        </p:blipFill>
        <p:spPr>
          <a:xfrm>
            <a:off x="3028949" y="1768427"/>
            <a:ext cx="5771985" cy="1398219"/>
          </a:xfrm>
          <a:prstGeom prst="rect">
            <a:avLst/>
          </a:prstGeom>
        </p:spPr>
      </p:pic>
      <p:pic>
        <p:nvPicPr>
          <p:cNvPr id="23" name="Picture 22"/>
          <p:cNvPicPr>
            <a:picLocks noChangeAspect="1"/>
          </p:cNvPicPr>
          <p:nvPr/>
        </p:nvPicPr>
        <p:blipFill>
          <a:blip r:embed="rId4"/>
          <a:stretch>
            <a:fillRect/>
          </a:stretch>
        </p:blipFill>
        <p:spPr>
          <a:xfrm>
            <a:off x="3028949" y="1768427"/>
            <a:ext cx="5771985" cy="1398219"/>
          </a:xfrm>
          <a:prstGeom prst="rect">
            <a:avLst/>
          </a:prstGeom>
        </p:spPr>
      </p:pic>
      <p:pic>
        <p:nvPicPr>
          <p:cNvPr id="24" name="Picture 23"/>
          <p:cNvPicPr>
            <a:picLocks noChangeAspect="1"/>
          </p:cNvPicPr>
          <p:nvPr/>
        </p:nvPicPr>
        <p:blipFill>
          <a:blip r:embed="rId5"/>
          <a:stretch>
            <a:fillRect/>
          </a:stretch>
        </p:blipFill>
        <p:spPr>
          <a:xfrm>
            <a:off x="3028949" y="1785827"/>
            <a:ext cx="5757697" cy="1457019"/>
          </a:xfrm>
          <a:prstGeom prst="rect">
            <a:avLst/>
          </a:prstGeom>
        </p:spPr>
      </p:pic>
      <p:pic>
        <p:nvPicPr>
          <p:cNvPr id="26" name="Picture 25"/>
          <p:cNvPicPr>
            <a:picLocks noChangeAspect="1"/>
          </p:cNvPicPr>
          <p:nvPr/>
        </p:nvPicPr>
        <p:blipFill>
          <a:blip r:embed="rId6"/>
          <a:stretch>
            <a:fillRect/>
          </a:stretch>
        </p:blipFill>
        <p:spPr>
          <a:xfrm>
            <a:off x="3014660" y="1716047"/>
            <a:ext cx="5748339" cy="1470066"/>
          </a:xfrm>
          <a:prstGeom prst="rect">
            <a:avLst/>
          </a:prstGeom>
        </p:spPr>
      </p:pic>
      <p:pic>
        <p:nvPicPr>
          <p:cNvPr id="27" name="Picture 26"/>
          <p:cNvPicPr>
            <a:picLocks noChangeAspect="1"/>
          </p:cNvPicPr>
          <p:nvPr/>
        </p:nvPicPr>
        <p:blipFill>
          <a:blip r:embed="rId7"/>
          <a:stretch>
            <a:fillRect/>
          </a:stretch>
        </p:blipFill>
        <p:spPr>
          <a:xfrm>
            <a:off x="3014660" y="1685134"/>
            <a:ext cx="5786273" cy="1966115"/>
          </a:xfrm>
          <a:prstGeom prst="rect">
            <a:avLst/>
          </a:prstGeom>
        </p:spPr>
      </p:pic>
      <p:pic>
        <p:nvPicPr>
          <p:cNvPr id="28" name="Picture 27"/>
          <p:cNvPicPr>
            <a:picLocks noChangeAspect="1"/>
          </p:cNvPicPr>
          <p:nvPr/>
        </p:nvPicPr>
        <p:blipFill>
          <a:blip r:embed="rId8"/>
          <a:stretch>
            <a:fillRect/>
          </a:stretch>
        </p:blipFill>
        <p:spPr>
          <a:xfrm>
            <a:off x="3028947" y="1704558"/>
            <a:ext cx="5741195" cy="1946691"/>
          </a:xfrm>
          <a:prstGeom prst="rect">
            <a:avLst/>
          </a:prstGeom>
        </p:spPr>
      </p:pic>
      <p:pic>
        <p:nvPicPr>
          <p:cNvPr id="29" name="Picture 28"/>
          <p:cNvPicPr>
            <a:picLocks noChangeAspect="1"/>
          </p:cNvPicPr>
          <p:nvPr/>
        </p:nvPicPr>
        <p:blipFill>
          <a:blip r:embed="rId9"/>
          <a:stretch>
            <a:fillRect/>
          </a:stretch>
        </p:blipFill>
        <p:spPr>
          <a:xfrm>
            <a:off x="2998157" y="1679680"/>
            <a:ext cx="5764842" cy="1971569"/>
          </a:xfrm>
          <a:prstGeom prst="rect">
            <a:avLst/>
          </a:prstGeom>
        </p:spPr>
      </p:pic>
      <p:pic>
        <p:nvPicPr>
          <p:cNvPr id="30" name="Picture 29"/>
          <p:cNvPicPr>
            <a:picLocks noChangeAspect="1"/>
          </p:cNvPicPr>
          <p:nvPr/>
        </p:nvPicPr>
        <p:blipFill>
          <a:blip r:embed="rId10"/>
          <a:stretch>
            <a:fillRect/>
          </a:stretch>
        </p:blipFill>
        <p:spPr>
          <a:xfrm>
            <a:off x="3003708" y="1704558"/>
            <a:ext cx="5797226" cy="2062996"/>
          </a:xfrm>
          <a:prstGeom prst="rect">
            <a:avLst/>
          </a:prstGeom>
        </p:spPr>
      </p:pic>
    </p:spTree>
    <p:extLst>
      <p:ext uri="{BB962C8B-B14F-4D97-AF65-F5344CB8AC3E}">
        <p14:creationId xmlns:p14="http://schemas.microsoft.com/office/powerpoint/2010/main" val="229380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320</a:t>
            </a:fld>
            <a:endParaRPr lang="en-US"/>
          </a:p>
        </p:txBody>
      </p:sp>
    </p:spTree>
    <p:extLst>
      <p:ext uri="{BB962C8B-B14F-4D97-AF65-F5344CB8AC3E}">
        <p14:creationId xmlns:p14="http://schemas.microsoft.com/office/powerpoint/2010/main" val="3961306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US" sz="4000" dirty="0"/>
              <a:t>Introduction to Statistical Methods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Regression &amp; Correlation</a:t>
            </a:r>
          </a:p>
        </p:txBody>
      </p:sp>
    </p:spTree>
    <p:extLst>
      <p:ext uri="{BB962C8B-B14F-4D97-AF65-F5344CB8AC3E}">
        <p14:creationId xmlns:p14="http://schemas.microsoft.com/office/powerpoint/2010/main" val="427421385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Rectangle 5"/>
          <p:cNvSpPr>
            <a:spLocks noGrp="1" noChangeArrowheads="1"/>
          </p:cNvSpPr>
          <p:nvPr>
            <p:ph sz="quarter" idx="10"/>
          </p:nvPr>
        </p:nvSpPr>
        <p:spPr/>
        <p:txBody>
          <a:bodyPr>
            <a:normAutofit/>
          </a:bodyPr>
          <a:lstStyle/>
          <a:p>
            <a:pPr>
              <a:defRPr/>
            </a:pPr>
            <a:r>
              <a:rPr lang="en-US" altLang="en-US" dirty="0"/>
              <a:t>Distributions and its Relation among variables </a:t>
            </a:r>
          </a:p>
        </p:txBody>
      </p:sp>
      <p:sp>
        <p:nvSpPr>
          <p:cNvPr id="98308" name="Rectangle 4"/>
          <p:cNvSpPr>
            <a:spLocks noGrp="1" noChangeArrowheads="1"/>
          </p:cNvSpPr>
          <p:nvPr>
            <p:ph type="ctrTitle" idx="4294967295"/>
          </p:nvPr>
        </p:nvSpPr>
        <p:spPr>
          <a:xfrm>
            <a:off x="0" y="2130425"/>
            <a:ext cx="7772400" cy="1470025"/>
          </a:xfrm>
        </p:spPr>
        <p:txBody>
          <a:bodyPr>
            <a:normAutofit/>
          </a:bodyPr>
          <a:lstStyle/>
          <a:p>
            <a:pPr fontAlgn="auto">
              <a:spcAft>
                <a:spcPts val="0"/>
              </a:spcAft>
              <a:defRPr/>
            </a:pPr>
            <a:br>
              <a:rPr lang="en-US" dirty="0"/>
            </a:br>
            <a:endParaRPr lang="en-US" dirty="0"/>
          </a:p>
        </p:txBody>
      </p:sp>
    </p:spTree>
    <p:extLst>
      <p:ext uri="{BB962C8B-B14F-4D97-AF65-F5344CB8AC3E}">
        <p14:creationId xmlns:p14="http://schemas.microsoft.com/office/powerpoint/2010/main" val="3141024908"/>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12775" y="228600"/>
            <a:ext cx="8153400" cy="990600"/>
          </a:xfrm>
        </p:spPr>
        <p:txBody>
          <a:bodyPr/>
          <a:lstStyle/>
          <a:p>
            <a:r>
              <a:rPr lang="en-US" altLang="en-US" dirty="0"/>
              <a:t>The Question</a:t>
            </a:r>
          </a:p>
        </p:txBody>
      </p:sp>
      <p:sp>
        <p:nvSpPr>
          <p:cNvPr id="51203" name="Rectangle 3"/>
          <p:cNvSpPr>
            <a:spLocks noGrp="1" noChangeArrowheads="1"/>
          </p:cNvSpPr>
          <p:nvPr>
            <p:ph sz="quarter" idx="1"/>
          </p:nvPr>
        </p:nvSpPr>
        <p:spPr>
          <a:xfrm>
            <a:off x="612775" y="1600200"/>
            <a:ext cx="8153400" cy="4495800"/>
          </a:xfrm>
        </p:spPr>
        <p:txBody>
          <a:bodyPr/>
          <a:lstStyle/>
          <a:p>
            <a:r>
              <a:rPr lang="en-US" altLang="en-US" dirty="0"/>
              <a:t>Are two variables related?</a:t>
            </a:r>
          </a:p>
          <a:p>
            <a:pPr lvl="1"/>
            <a:r>
              <a:rPr lang="en-US" altLang="en-US" dirty="0"/>
              <a:t>Does one increase as the other increases?</a:t>
            </a:r>
          </a:p>
          <a:p>
            <a:pPr lvl="2"/>
            <a:r>
              <a:rPr lang="en-US" altLang="en-US" dirty="0"/>
              <a:t>e. g. skills and income</a:t>
            </a:r>
          </a:p>
          <a:p>
            <a:pPr lvl="1"/>
            <a:r>
              <a:rPr lang="en-US" altLang="en-US" dirty="0"/>
              <a:t>Does one decrease as the other increases?</a:t>
            </a:r>
          </a:p>
          <a:p>
            <a:pPr lvl="2"/>
            <a:r>
              <a:rPr lang="en-US" altLang="en-US" dirty="0"/>
              <a:t>e. g. health problems and nutrition</a:t>
            </a:r>
          </a:p>
          <a:p>
            <a:r>
              <a:rPr lang="en-US" altLang="en-US" dirty="0"/>
              <a:t>How can we get a numerical measure of the degree of relationship? </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324</a:t>
            </a:fld>
            <a:endParaRPr lang="en-GB"/>
          </a:p>
        </p:txBody>
      </p:sp>
    </p:spTree>
    <p:extLst>
      <p:ext uri="{BB962C8B-B14F-4D97-AF65-F5344CB8AC3E}">
        <p14:creationId xmlns:p14="http://schemas.microsoft.com/office/powerpoint/2010/main" val="3872779388"/>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12775" y="228600"/>
            <a:ext cx="8153400" cy="990600"/>
          </a:xfrm>
        </p:spPr>
        <p:txBody>
          <a:bodyPr/>
          <a:lstStyle/>
          <a:p>
            <a:r>
              <a:rPr lang="en-US" altLang="en-US"/>
              <a:t>Scatterplots</a:t>
            </a:r>
          </a:p>
        </p:txBody>
      </p:sp>
      <p:sp>
        <p:nvSpPr>
          <p:cNvPr id="52227" name="Rectangle 3"/>
          <p:cNvSpPr>
            <a:spLocks noGrp="1" noChangeArrowheads="1"/>
          </p:cNvSpPr>
          <p:nvPr>
            <p:ph sz="quarter" idx="1"/>
          </p:nvPr>
        </p:nvSpPr>
        <p:spPr>
          <a:xfrm>
            <a:off x="612775" y="1600200"/>
            <a:ext cx="8153400" cy="4495800"/>
          </a:xfrm>
        </p:spPr>
        <p:txBody>
          <a:bodyPr/>
          <a:lstStyle/>
          <a:p>
            <a:r>
              <a:rPr lang="en-US" altLang="en-US" dirty="0"/>
              <a:t>scatter diagram or </a:t>
            </a:r>
            <a:r>
              <a:rPr lang="en-US" altLang="en-US" dirty="0" err="1"/>
              <a:t>scattergram</a:t>
            </a:r>
            <a:r>
              <a:rPr lang="en-US" altLang="en-US" dirty="0"/>
              <a:t>.</a:t>
            </a:r>
          </a:p>
          <a:p>
            <a:r>
              <a:rPr lang="en-US" altLang="en-US" dirty="0"/>
              <a:t>Graphically depicts the relationship between two variables in two dimensional space.</a:t>
            </a:r>
            <a:endParaRPr lang="en-US" altLang="en-US" b="1"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325</a:t>
            </a:fld>
            <a:endParaRPr lang="en-GB"/>
          </a:p>
        </p:txBody>
      </p:sp>
    </p:spTree>
    <p:extLst>
      <p:ext uri="{BB962C8B-B14F-4D97-AF65-F5344CB8AC3E}">
        <p14:creationId xmlns:p14="http://schemas.microsoft.com/office/powerpoint/2010/main" val="230584281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685800" y="1052736"/>
          <a:ext cx="7924800" cy="5695950"/>
        </p:xfrm>
        <a:graphic>
          <a:graphicData uri="http://schemas.openxmlformats.org/presentationml/2006/ole">
            <mc:AlternateContent xmlns:mc="http://schemas.openxmlformats.org/markup-compatibility/2006">
              <mc:Choice xmlns:v="urn:schemas-microsoft-com:vml" Requires="v">
                <p:oleObj spid="_x0000_s31746" name="Chart" r:id="rId4" imgW="5486400" imgH="3943350" progId="Excel.Sheet.8">
                  <p:embed/>
                </p:oleObj>
              </mc:Choice>
              <mc:Fallback>
                <p:oleObj name="Chart" r:id="rId4" imgW="5486400" imgH="3943350" progId="Excel.Sheet.8">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052736"/>
                        <a:ext cx="792480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5"/>
          <p:cNvSpPr>
            <a:spLocks noGrp="1" noChangeArrowheads="1"/>
          </p:cNvSpPr>
          <p:nvPr>
            <p:ph type="title"/>
          </p:nvPr>
        </p:nvSpPr>
        <p:spPr>
          <a:xfrm>
            <a:off x="685800" y="381000"/>
            <a:ext cx="7772400" cy="914400"/>
          </a:xfrm>
        </p:spPr>
        <p:txBody>
          <a:bodyPr/>
          <a:lstStyle/>
          <a:p>
            <a:r>
              <a:rPr lang="en-US" altLang="en-US" dirty="0"/>
              <a:t>Direct Relationship</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326</a:t>
            </a:fld>
            <a:endParaRPr lang="en-GB"/>
          </a:p>
        </p:txBody>
      </p:sp>
    </p:spTree>
    <p:extLst>
      <p:ext uri="{BB962C8B-B14F-4D97-AF65-F5344CB8AC3E}">
        <p14:creationId xmlns:p14="http://schemas.microsoft.com/office/powerpoint/2010/main" val="332129311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5"/>
          <p:cNvGraphicFramePr>
            <a:graphicFrameLocks noChangeAspect="1"/>
          </p:cNvGraphicFramePr>
          <p:nvPr/>
        </p:nvGraphicFramePr>
        <p:xfrm>
          <a:off x="457200" y="1295400"/>
          <a:ext cx="8153400" cy="5562600"/>
        </p:xfrm>
        <a:graphic>
          <a:graphicData uri="http://schemas.openxmlformats.org/presentationml/2006/ole">
            <mc:AlternateContent xmlns:mc="http://schemas.openxmlformats.org/markup-compatibility/2006">
              <mc:Choice xmlns:v="urn:schemas-microsoft-com:vml" Requires="v">
                <p:oleObj spid="_x0000_s32770" name="Chart" r:id="rId4" imgW="5486400" imgH="3390900" progId="Excel.Sheet.8">
                  <p:embed/>
                </p:oleObj>
              </mc:Choice>
              <mc:Fallback>
                <p:oleObj name="Chart" r:id="rId4" imgW="5486400" imgH="3390900" progId="Excel.Sheet.8">
                  <p:embed/>
                  <p:pic>
                    <p:nvPicPr>
                      <p:cNvPr id="20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95400"/>
                        <a:ext cx="8153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6"/>
          <p:cNvSpPr>
            <a:spLocks noGrp="1" noChangeArrowheads="1"/>
          </p:cNvSpPr>
          <p:nvPr>
            <p:ph type="title"/>
          </p:nvPr>
        </p:nvSpPr>
        <p:spPr>
          <a:xfrm>
            <a:off x="685800" y="457200"/>
            <a:ext cx="7772400" cy="914400"/>
          </a:xfrm>
        </p:spPr>
        <p:txBody>
          <a:bodyPr/>
          <a:lstStyle/>
          <a:p>
            <a:r>
              <a:rPr lang="en-US" altLang="en-US"/>
              <a:t>Inverse Relationship</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327</a:t>
            </a:fld>
            <a:endParaRPr lang="en-GB"/>
          </a:p>
        </p:txBody>
      </p:sp>
    </p:spTree>
    <p:extLst>
      <p:ext uri="{BB962C8B-B14F-4D97-AF65-F5344CB8AC3E}">
        <p14:creationId xmlns:p14="http://schemas.microsoft.com/office/powerpoint/2010/main" val="91981247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2775" y="228600"/>
            <a:ext cx="8153400" cy="990600"/>
          </a:xfrm>
        </p:spPr>
        <p:txBody>
          <a:bodyPr/>
          <a:lstStyle/>
          <a:p>
            <a:r>
              <a:rPr lang="en-US" altLang="en-US"/>
              <a:t>An Example</a:t>
            </a:r>
          </a:p>
        </p:txBody>
      </p:sp>
      <p:sp>
        <p:nvSpPr>
          <p:cNvPr id="53251" name="Rectangle 3"/>
          <p:cNvSpPr>
            <a:spLocks noGrp="1" noChangeArrowheads="1"/>
          </p:cNvSpPr>
          <p:nvPr>
            <p:ph sz="quarter" idx="1"/>
          </p:nvPr>
        </p:nvSpPr>
        <p:spPr>
          <a:xfrm>
            <a:off x="612775" y="1600200"/>
            <a:ext cx="8153400" cy="4495800"/>
          </a:xfrm>
        </p:spPr>
        <p:txBody>
          <a:bodyPr/>
          <a:lstStyle/>
          <a:p>
            <a:r>
              <a:rPr lang="en-US" altLang="en-US"/>
              <a:t>Does smoking cigarettes increase systolic blood pressure?</a:t>
            </a:r>
          </a:p>
          <a:p>
            <a:r>
              <a:rPr lang="en-US" altLang="en-US"/>
              <a:t>Plotting number of cigarettes smoked per day against systolic blood pressure</a:t>
            </a:r>
          </a:p>
          <a:p>
            <a:pPr lvl="1"/>
            <a:r>
              <a:rPr lang="en-US" altLang="en-US"/>
              <a:t>Fairly moderate relationship</a:t>
            </a:r>
          </a:p>
          <a:p>
            <a:pPr lvl="1"/>
            <a:r>
              <a:rPr lang="en-US" altLang="en-US"/>
              <a:t>Relationship is positive</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328</a:t>
            </a:fld>
            <a:endParaRPr lang="en-GB"/>
          </a:p>
        </p:txBody>
      </p:sp>
    </p:spTree>
    <p:extLst>
      <p:ext uri="{BB962C8B-B14F-4D97-AF65-F5344CB8AC3E}">
        <p14:creationId xmlns:p14="http://schemas.microsoft.com/office/powerpoint/2010/main" val="411683001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85800" y="228600"/>
            <a:ext cx="7772400" cy="914400"/>
          </a:xfrm>
        </p:spPr>
        <p:txBody>
          <a:bodyPr/>
          <a:lstStyle/>
          <a:p>
            <a:r>
              <a:rPr lang="en-US" altLang="en-US"/>
              <a:t>Trend?</a:t>
            </a:r>
          </a:p>
        </p:txBody>
      </p:sp>
      <p:graphicFrame>
        <p:nvGraphicFramePr>
          <p:cNvPr id="3074" name="Object 3"/>
          <p:cNvGraphicFramePr>
            <a:graphicFrameLocks noGrp="1" noChangeAspect="1"/>
          </p:cNvGraphicFramePr>
          <p:nvPr>
            <p:ph sz="quarter" idx="1"/>
          </p:nvPr>
        </p:nvGraphicFramePr>
        <p:xfrm>
          <a:off x="1524000" y="1295400"/>
          <a:ext cx="6172200" cy="5037138"/>
        </p:xfrm>
        <a:graphic>
          <a:graphicData uri="http://schemas.openxmlformats.org/presentationml/2006/ole">
            <mc:AlternateContent xmlns:mc="http://schemas.openxmlformats.org/markup-compatibility/2006">
              <mc:Choice xmlns:v="urn:schemas-microsoft-com:vml" Requires="v">
                <p:oleObj spid="_x0000_s33794" name="Picture" r:id="rId3" imgW="4572000" imgH="3730752" progId="StaticEnhancedMetafile">
                  <p:embed/>
                </p:oleObj>
              </mc:Choice>
              <mc:Fallback>
                <p:oleObj name="Picture" r:id="rId3" imgW="4572000" imgH="3730752" progId="StaticEnhancedMetafile">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95400"/>
                        <a:ext cx="6172200" cy="5037138"/>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329</a:t>
            </a:fld>
            <a:endParaRPr lang="en-GB"/>
          </a:p>
        </p:txBody>
      </p:sp>
    </p:spTree>
    <p:extLst>
      <p:ext uri="{BB962C8B-B14F-4D97-AF65-F5344CB8AC3E}">
        <p14:creationId xmlns:p14="http://schemas.microsoft.com/office/powerpoint/2010/main" val="421612334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eriod"/>
            </a:pPr>
            <a:r>
              <a:rPr lang="en-IN" dirty="0"/>
              <a:t>Probability of getting two heads in two flip of a balanced coin.</a:t>
            </a:r>
          </a:p>
          <a:p>
            <a:pPr marL="457200" indent="-457200">
              <a:buFont typeface="+mj-lt"/>
              <a:buAutoNum type="arabicPeriod"/>
            </a:pPr>
            <a:r>
              <a:rPr lang="en-IN" dirty="0"/>
              <a:t>Probability of getting second head in two flips of a balanced coin, provided that its head on first flip.</a:t>
            </a:r>
          </a:p>
          <a:p>
            <a:pPr marL="457200" indent="-457200">
              <a:buFont typeface="+mj-lt"/>
              <a:buAutoNum type="arabicPeriod"/>
            </a:pPr>
            <a:r>
              <a:rPr lang="en-IN" dirty="0"/>
              <a:t>Probability of getting third head in three flips of a balanced coin, provided that its head on first flip.</a:t>
            </a:r>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IN" dirty="0"/>
              <a:t>Some Examples</a:t>
            </a:r>
          </a:p>
        </p:txBody>
      </p:sp>
    </p:spTree>
    <p:extLst>
      <p:ext uri="{BB962C8B-B14F-4D97-AF65-F5344CB8AC3E}">
        <p14:creationId xmlns:p14="http://schemas.microsoft.com/office/powerpoint/2010/main" val="266112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2775" y="228600"/>
            <a:ext cx="8153400" cy="990600"/>
          </a:xfrm>
        </p:spPr>
        <p:txBody>
          <a:bodyPr/>
          <a:lstStyle/>
          <a:p>
            <a:r>
              <a:rPr lang="en-US" altLang="en-US"/>
              <a:t>Smoking and BP</a:t>
            </a:r>
          </a:p>
        </p:txBody>
      </p:sp>
      <p:sp>
        <p:nvSpPr>
          <p:cNvPr id="54275" name="Rectangle 3"/>
          <p:cNvSpPr>
            <a:spLocks noGrp="1" noChangeArrowheads="1"/>
          </p:cNvSpPr>
          <p:nvPr>
            <p:ph sz="quarter" idx="1"/>
          </p:nvPr>
        </p:nvSpPr>
        <p:spPr>
          <a:xfrm>
            <a:off x="612775" y="1600200"/>
            <a:ext cx="8153400" cy="4495800"/>
          </a:xfrm>
        </p:spPr>
        <p:txBody>
          <a:bodyPr/>
          <a:lstStyle/>
          <a:p>
            <a:r>
              <a:rPr lang="en-US" altLang="en-US"/>
              <a:t>Note relationship is moderate, but real.</a:t>
            </a:r>
          </a:p>
          <a:p>
            <a:r>
              <a:rPr lang="en-US" altLang="en-US"/>
              <a:t>Why do we care about relationship?</a:t>
            </a:r>
          </a:p>
          <a:p>
            <a:pPr lvl="1"/>
            <a:r>
              <a:rPr lang="en-US" altLang="en-US"/>
              <a:t>What would conclude if there were no relationship?</a:t>
            </a:r>
          </a:p>
          <a:p>
            <a:pPr lvl="1"/>
            <a:r>
              <a:rPr lang="en-US" altLang="en-US"/>
              <a:t>What if the relationship were near perfect?</a:t>
            </a:r>
          </a:p>
          <a:p>
            <a:pPr lvl="1"/>
            <a:r>
              <a:rPr lang="en-US" altLang="en-US"/>
              <a:t>What if the relationship were negative?</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330</a:t>
            </a:fld>
            <a:endParaRPr lang="en-GB"/>
          </a:p>
        </p:txBody>
      </p:sp>
    </p:spTree>
    <p:extLst>
      <p:ext uri="{BB962C8B-B14F-4D97-AF65-F5344CB8AC3E}">
        <p14:creationId xmlns:p14="http://schemas.microsoft.com/office/powerpoint/2010/main" val="148870295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12775" y="228600"/>
            <a:ext cx="8153400" cy="990600"/>
          </a:xfrm>
        </p:spPr>
        <p:txBody>
          <a:bodyPr/>
          <a:lstStyle/>
          <a:p>
            <a:r>
              <a:rPr lang="en-US" altLang="en-US"/>
              <a:t>Heart Disease and Cigarettes</a:t>
            </a:r>
          </a:p>
        </p:txBody>
      </p:sp>
      <p:sp>
        <p:nvSpPr>
          <p:cNvPr id="55299" name="Rectangle 3"/>
          <p:cNvSpPr>
            <a:spLocks noGrp="1" noChangeArrowheads="1"/>
          </p:cNvSpPr>
          <p:nvPr>
            <p:ph sz="quarter" idx="1"/>
          </p:nvPr>
        </p:nvSpPr>
        <p:spPr>
          <a:xfrm>
            <a:off x="500063" y="1571625"/>
            <a:ext cx="8415337" cy="4714875"/>
          </a:xfrm>
        </p:spPr>
        <p:txBody>
          <a:bodyPr/>
          <a:lstStyle/>
          <a:p>
            <a:r>
              <a:rPr lang="en-US" altLang="en-US"/>
              <a:t>Data on heart disease and cigarette smoking in 21 developed countries (</a:t>
            </a:r>
            <a:r>
              <a:rPr lang="en-US" altLang="en-US">
                <a:latin typeface="Times" panose="02020603050405020304" pitchFamily="18" charset="0"/>
              </a:rPr>
              <a:t>Landwehr and Watkins, 1987) </a:t>
            </a:r>
            <a:endParaRPr lang="en-US" altLang="en-US"/>
          </a:p>
          <a:p>
            <a:r>
              <a:rPr lang="en-US" altLang="en-US"/>
              <a:t>Data have been rounded for computational convenience.</a:t>
            </a:r>
          </a:p>
          <a:p>
            <a:pPr lvl="1"/>
            <a:r>
              <a:rPr lang="en-US" altLang="en-US"/>
              <a:t>The results were not affected.</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331</a:t>
            </a:fld>
            <a:endParaRPr lang="en-GB"/>
          </a:p>
        </p:txBody>
      </p:sp>
    </p:spTree>
    <p:extLst>
      <p:ext uri="{BB962C8B-B14F-4D97-AF65-F5344CB8AC3E}">
        <p14:creationId xmlns:p14="http://schemas.microsoft.com/office/powerpoint/2010/main" val="131436460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905000" y="609600"/>
            <a:ext cx="3124200" cy="914400"/>
          </a:xfrm>
        </p:spPr>
        <p:txBody>
          <a:bodyPr/>
          <a:lstStyle/>
          <a:p>
            <a:r>
              <a:rPr lang="en-US" altLang="en-US"/>
              <a:t>The Data</a:t>
            </a:r>
          </a:p>
        </p:txBody>
      </p:sp>
      <p:graphicFrame>
        <p:nvGraphicFramePr>
          <p:cNvPr id="4098" name="Object 6"/>
          <p:cNvGraphicFramePr>
            <a:graphicFrameLocks noGrp="1" noChangeAspect="1"/>
          </p:cNvGraphicFramePr>
          <p:nvPr>
            <p:ph sz="quarter" idx="1"/>
          </p:nvPr>
        </p:nvGraphicFramePr>
        <p:xfrm>
          <a:off x="5868988" y="484188"/>
          <a:ext cx="2589212" cy="5919787"/>
        </p:xfrm>
        <a:graphic>
          <a:graphicData uri="http://schemas.openxmlformats.org/presentationml/2006/ole">
            <mc:AlternateContent xmlns:mc="http://schemas.openxmlformats.org/markup-compatibility/2006">
              <mc:Choice xmlns:v="urn:schemas-microsoft-com:vml" Requires="v">
                <p:oleObj spid="_x0000_s34818" name="Worksheet" r:id="rId4" imgW="1562100" imgH="3571875" progId="Excel.Sheet.8">
                  <p:embed/>
                </p:oleObj>
              </mc:Choice>
              <mc:Fallback>
                <p:oleObj name="Worksheet" r:id="rId4" imgW="1562100" imgH="3571875" progId="Excel.Sheet.8">
                  <p:embed/>
                  <p:pic>
                    <p:nvPicPr>
                      <p:cNvPr id="409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988" y="484188"/>
                        <a:ext cx="2589212" cy="591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5"/>
          <p:cNvSpPr txBox="1">
            <a:spLocks noChangeArrowheads="1"/>
          </p:cNvSpPr>
          <p:nvPr/>
        </p:nvSpPr>
        <p:spPr bwMode="auto">
          <a:xfrm>
            <a:off x="571500" y="1524000"/>
            <a:ext cx="515262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2800" i="1" dirty="0">
                <a:latin typeface="Times New Roman" panose="02020603050405020304" pitchFamily="18" charset="0"/>
              </a:rPr>
              <a:t>Surprisingly, the U.S. is the first country on the list--the country </a:t>
            </a:r>
          </a:p>
          <a:p>
            <a:r>
              <a:rPr lang="en-US" altLang="en-US" sz="2800" i="1" dirty="0">
                <a:latin typeface="Times New Roman" panose="02020603050405020304" pitchFamily="18" charset="0"/>
              </a:rPr>
              <a:t>with the highest consumption and highest mortality.</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332</a:t>
            </a:fld>
            <a:endParaRPr lang="en-GB"/>
          </a:p>
        </p:txBody>
      </p:sp>
    </p:spTree>
    <p:extLst>
      <p:ext uri="{BB962C8B-B14F-4D97-AF65-F5344CB8AC3E}">
        <p14:creationId xmlns:p14="http://schemas.microsoft.com/office/powerpoint/2010/main" val="291128724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12775" y="228600"/>
            <a:ext cx="8153400" cy="990600"/>
          </a:xfrm>
        </p:spPr>
        <p:txBody>
          <a:bodyPr/>
          <a:lstStyle/>
          <a:p>
            <a:r>
              <a:rPr lang="en-US" altLang="en-US"/>
              <a:t>Scatterplot of Heart Disease</a:t>
            </a:r>
          </a:p>
        </p:txBody>
      </p:sp>
      <p:sp>
        <p:nvSpPr>
          <p:cNvPr id="56323" name="Rectangle 3"/>
          <p:cNvSpPr>
            <a:spLocks noGrp="1" noChangeArrowheads="1"/>
          </p:cNvSpPr>
          <p:nvPr>
            <p:ph sz="quarter" idx="1"/>
          </p:nvPr>
        </p:nvSpPr>
        <p:spPr>
          <a:xfrm>
            <a:off x="612775" y="1600200"/>
            <a:ext cx="8153400" cy="4495800"/>
          </a:xfrm>
        </p:spPr>
        <p:txBody>
          <a:bodyPr/>
          <a:lstStyle/>
          <a:p>
            <a:r>
              <a:rPr lang="en-US" altLang="en-US" dirty="0"/>
              <a:t>CHD Mortality goes on ordinate (Y axis)</a:t>
            </a:r>
          </a:p>
          <a:p>
            <a:r>
              <a:rPr lang="en-US" altLang="en-US" dirty="0"/>
              <a:t>Cigarette consumption on abscissa (X axis)</a:t>
            </a:r>
          </a:p>
          <a:p>
            <a:r>
              <a:rPr lang="en-US" altLang="en-US" dirty="0"/>
              <a:t>What does each dot represent?</a:t>
            </a:r>
          </a:p>
          <a:p>
            <a:r>
              <a:rPr lang="en-US" altLang="en-US" dirty="0"/>
              <a:t>Best fitting line included for clarity</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333</a:t>
            </a:fld>
            <a:endParaRPr lang="en-GB"/>
          </a:p>
        </p:txBody>
      </p:sp>
    </p:spTree>
    <p:extLst>
      <p:ext uri="{BB962C8B-B14F-4D97-AF65-F5344CB8AC3E}">
        <p14:creationId xmlns:p14="http://schemas.microsoft.com/office/powerpoint/2010/main" val="28930663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09600"/>
            <a:ext cx="6858000" cy="54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
        <p:nvSpPr>
          <p:cNvPr id="57347" name="Line 4"/>
          <p:cNvSpPr>
            <a:spLocks noChangeShapeType="1"/>
          </p:cNvSpPr>
          <p:nvPr/>
        </p:nvSpPr>
        <p:spPr bwMode="auto">
          <a:xfrm>
            <a:off x="4343400" y="3581400"/>
            <a:ext cx="0" cy="1752600"/>
          </a:xfrm>
          <a:prstGeom prst="line">
            <a:avLst/>
          </a:prstGeom>
          <a:noFill/>
          <a:ln w="9525" cap="rnd">
            <a:solidFill>
              <a:schemeClr val="tx1"/>
            </a:solidFill>
            <a:prstDash val="sysDot"/>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7348" name="Line 5"/>
          <p:cNvSpPr>
            <a:spLocks noChangeShapeType="1"/>
          </p:cNvSpPr>
          <p:nvPr/>
        </p:nvSpPr>
        <p:spPr bwMode="auto">
          <a:xfrm flipH="1" flipV="1">
            <a:off x="2133600" y="3581400"/>
            <a:ext cx="2209800" cy="0"/>
          </a:xfrm>
          <a:prstGeom prst="line">
            <a:avLst/>
          </a:prstGeom>
          <a:noFill/>
          <a:ln w="9525">
            <a:solidFill>
              <a:schemeClr val="tx1"/>
            </a:solidFill>
            <a:prstDash val="sysDot"/>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7349" name="Text Box 6"/>
          <p:cNvSpPr txBox="1">
            <a:spLocks noChangeArrowheads="1"/>
          </p:cNvSpPr>
          <p:nvPr/>
        </p:nvSpPr>
        <p:spPr bwMode="auto">
          <a:xfrm>
            <a:off x="5638800" y="3886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sz="2400">
                <a:latin typeface="Times New Roman" panose="02020603050405020304" pitchFamily="18" charset="0"/>
              </a:rPr>
              <a:t>{X</a:t>
            </a:r>
            <a:r>
              <a:rPr lang="en-US" altLang="en-US" sz="2400" i="1">
                <a:latin typeface="Times New Roman" panose="02020603050405020304" pitchFamily="18" charset="0"/>
              </a:rPr>
              <a:t> = </a:t>
            </a:r>
            <a:r>
              <a:rPr lang="en-US" altLang="en-US" sz="2400">
                <a:latin typeface="Times New Roman" panose="02020603050405020304" pitchFamily="18" charset="0"/>
              </a:rPr>
              <a:t>6</a:t>
            </a:r>
            <a:r>
              <a:rPr lang="en-US" altLang="en-US" sz="2400" i="1">
                <a:latin typeface="Times New Roman" panose="02020603050405020304" pitchFamily="18" charset="0"/>
              </a:rPr>
              <a:t>, Y </a:t>
            </a:r>
            <a:r>
              <a:rPr lang="en-US" altLang="en-US" sz="2400">
                <a:latin typeface="Times New Roman" panose="02020603050405020304" pitchFamily="18" charset="0"/>
              </a:rPr>
              <a:t>= 11}</a:t>
            </a:r>
          </a:p>
        </p:txBody>
      </p:sp>
      <p:sp>
        <p:nvSpPr>
          <p:cNvPr id="57350" name="Line 7"/>
          <p:cNvSpPr>
            <a:spLocks noChangeShapeType="1"/>
          </p:cNvSpPr>
          <p:nvPr/>
        </p:nvSpPr>
        <p:spPr bwMode="auto">
          <a:xfrm flipH="1" flipV="1">
            <a:off x="4419600" y="3657600"/>
            <a:ext cx="1219200" cy="457200"/>
          </a:xfrm>
          <a:prstGeom prst="line">
            <a:avLst/>
          </a:prstGeom>
          <a:noFill/>
          <a:ln w="3810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334</a:t>
            </a:fld>
            <a:endParaRPr lang="en-GB"/>
          </a:p>
        </p:txBody>
      </p:sp>
    </p:spTree>
    <p:extLst>
      <p:ext uri="{BB962C8B-B14F-4D97-AF65-F5344CB8AC3E}">
        <p14:creationId xmlns:p14="http://schemas.microsoft.com/office/powerpoint/2010/main" val="201590936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12775" y="228600"/>
            <a:ext cx="8153400" cy="990600"/>
          </a:xfrm>
        </p:spPr>
        <p:txBody>
          <a:bodyPr/>
          <a:lstStyle/>
          <a:p>
            <a:r>
              <a:rPr lang="en-US" altLang="en-US"/>
              <a:t>What Does the Scatterplot Show?</a:t>
            </a:r>
          </a:p>
        </p:txBody>
      </p:sp>
      <p:sp>
        <p:nvSpPr>
          <p:cNvPr id="58371" name="Rectangle 3"/>
          <p:cNvSpPr>
            <a:spLocks noGrp="1" noChangeArrowheads="1"/>
          </p:cNvSpPr>
          <p:nvPr>
            <p:ph sz="quarter" idx="1"/>
          </p:nvPr>
        </p:nvSpPr>
        <p:spPr>
          <a:xfrm>
            <a:off x="612775" y="1600200"/>
            <a:ext cx="8153400" cy="4495800"/>
          </a:xfrm>
        </p:spPr>
        <p:txBody>
          <a:bodyPr/>
          <a:lstStyle/>
          <a:p>
            <a:r>
              <a:rPr lang="en-US" altLang="en-US"/>
              <a:t>As smoking increases, so does coronary heart disease mortality.</a:t>
            </a:r>
          </a:p>
          <a:p>
            <a:r>
              <a:rPr lang="en-US" altLang="en-US"/>
              <a:t>Relationship looks strong</a:t>
            </a:r>
          </a:p>
          <a:p>
            <a:r>
              <a:rPr lang="en-US" altLang="en-US"/>
              <a:t>Not all data points on line.</a:t>
            </a:r>
          </a:p>
          <a:p>
            <a:pPr lvl="1"/>
            <a:r>
              <a:rPr lang="en-US" altLang="en-US"/>
              <a:t>This gives us “residuals” or “errors of prediction”</a:t>
            </a:r>
          </a:p>
          <a:p>
            <a:pPr lvl="2"/>
            <a:r>
              <a:rPr lang="en-US" altLang="en-US"/>
              <a:t>To be discussed later</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335</a:t>
            </a:fld>
            <a:endParaRPr lang="en-GB"/>
          </a:p>
        </p:txBody>
      </p:sp>
    </p:spTree>
    <p:extLst>
      <p:ext uri="{BB962C8B-B14F-4D97-AF65-F5344CB8AC3E}">
        <p14:creationId xmlns:p14="http://schemas.microsoft.com/office/powerpoint/2010/main" val="3312597398"/>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Regression</a:t>
            </a:r>
          </a:p>
        </p:txBody>
      </p:sp>
    </p:spTree>
    <p:extLst>
      <p:ext uri="{BB962C8B-B14F-4D97-AF65-F5344CB8AC3E}">
        <p14:creationId xmlns:p14="http://schemas.microsoft.com/office/powerpoint/2010/main" val="41481293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12775" y="228600"/>
            <a:ext cx="8153400" cy="990600"/>
          </a:xfrm>
        </p:spPr>
        <p:txBody>
          <a:bodyPr/>
          <a:lstStyle/>
          <a:p>
            <a:r>
              <a:rPr lang="en-US" altLang="en-US"/>
              <a:t>What is regression?</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337</a:t>
            </a:fld>
            <a:endParaRPr lang="en-US" altLang="en-US" sz="1200">
              <a:solidFill>
                <a:srgbClr val="FFFFFF"/>
              </a:solidFill>
            </a:endParaRPr>
          </a:p>
        </p:txBody>
      </p:sp>
      <p:sp>
        <p:nvSpPr>
          <p:cNvPr id="75780" name="Rectangle 3"/>
          <p:cNvSpPr>
            <a:spLocks noGrp="1" noChangeArrowheads="1"/>
          </p:cNvSpPr>
          <p:nvPr>
            <p:ph sz="quarter" idx="1"/>
          </p:nvPr>
        </p:nvSpPr>
        <p:spPr>
          <a:xfrm>
            <a:off x="685800" y="1828800"/>
            <a:ext cx="7772400" cy="4267200"/>
          </a:xfrm>
        </p:spPr>
        <p:txBody>
          <a:bodyPr/>
          <a:lstStyle/>
          <a:p>
            <a:r>
              <a:rPr lang="en-US" altLang="en-US" dirty="0"/>
              <a:t>How do we predict one variable from another?</a:t>
            </a:r>
          </a:p>
          <a:p>
            <a:r>
              <a:rPr lang="en-US" altLang="en-US" dirty="0"/>
              <a:t>How does one variable change as the other changes?</a:t>
            </a:r>
          </a:p>
          <a:p>
            <a:r>
              <a:rPr lang="en-US" altLang="en-US" dirty="0"/>
              <a:t>Influence</a:t>
            </a:r>
          </a:p>
        </p:txBody>
      </p:sp>
    </p:spTree>
    <p:extLst>
      <p:ext uri="{BB962C8B-B14F-4D97-AF65-F5344CB8AC3E}">
        <p14:creationId xmlns:p14="http://schemas.microsoft.com/office/powerpoint/2010/main" val="2048062940"/>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12775" y="228600"/>
            <a:ext cx="8153400" cy="990600"/>
          </a:xfrm>
        </p:spPr>
        <p:txBody>
          <a:bodyPr/>
          <a:lstStyle/>
          <a:p>
            <a:r>
              <a:rPr lang="en-US" altLang="en-US"/>
              <a:t>What is regression?</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338</a:t>
            </a:fld>
            <a:endParaRPr lang="en-US" altLang="en-US" sz="1200">
              <a:solidFill>
                <a:srgbClr val="FFFFFF"/>
              </a:solidFill>
            </a:endParaRPr>
          </a:p>
        </p:txBody>
      </p:sp>
      <p:sp>
        <p:nvSpPr>
          <p:cNvPr id="75780" name="Rectangle 3"/>
          <p:cNvSpPr>
            <a:spLocks noGrp="1" noChangeArrowheads="1"/>
          </p:cNvSpPr>
          <p:nvPr>
            <p:ph sz="quarter" idx="1"/>
          </p:nvPr>
        </p:nvSpPr>
        <p:spPr>
          <a:xfrm>
            <a:off x="685800" y="1828800"/>
            <a:ext cx="7772400" cy="4267200"/>
          </a:xfrm>
        </p:spPr>
        <p:txBody>
          <a:bodyPr>
            <a:normAutofit/>
          </a:bodyPr>
          <a:lstStyle/>
          <a:p>
            <a:r>
              <a:rPr lang="en-US" altLang="en-US" b="1" i="1" dirty="0"/>
              <a:t>Definition</a:t>
            </a:r>
            <a:r>
              <a:rPr lang="en-US" altLang="en-US" b="1" dirty="0"/>
              <a:t>:</a:t>
            </a:r>
            <a:r>
              <a:rPr lang="en-US" altLang="en-US" dirty="0"/>
              <a:t> A part of Statistics that investigate the relationship between two or more variable related in a </a:t>
            </a:r>
            <a:r>
              <a:rPr lang="en-US" altLang="en-US" b="1" i="1" dirty="0"/>
              <a:t>nondeterministic </a:t>
            </a:r>
            <a:r>
              <a:rPr lang="en-US" altLang="en-US" dirty="0"/>
              <a:t>fashion.</a:t>
            </a:r>
          </a:p>
          <a:p>
            <a:pPr lvl="1"/>
            <a:r>
              <a:rPr lang="en-US" altLang="en-US" dirty="0"/>
              <a:t>Linearity</a:t>
            </a:r>
          </a:p>
          <a:p>
            <a:pPr lvl="2"/>
            <a:r>
              <a:rPr lang="en-US" altLang="en-US" dirty="0"/>
              <a:t>Linear Probabilistic relationship</a:t>
            </a:r>
          </a:p>
          <a:p>
            <a:pPr lvl="2"/>
            <a:r>
              <a:rPr lang="en-US" altLang="en-US" dirty="0"/>
              <a:t>Nonlinear Probabilistic relationship</a:t>
            </a:r>
          </a:p>
          <a:p>
            <a:pPr lvl="1"/>
            <a:r>
              <a:rPr lang="en-US" altLang="en-US" dirty="0"/>
              <a:t>Variables</a:t>
            </a:r>
          </a:p>
          <a:p>
            <a:pPr lvl="2"/>
            <a:r>
              <a:rPr lang="en-US" altLang="en-US" dirty="0" err="1"/>
              <a:t>Bivariable</a:t>
            </a:r>
            <a:endParaRPr lang="en-US" altLang="en-US" dirty="0"/>
          </a:p>
          <a:p>
            <a:pPr lvl="2"/>
            <a:r>
              <a:rPr lang="en-US" altLang="en-US" dirty="0"/>
              <a:t>Multivariable</a:t>
            </a:r>
          </a:p>
        </p:txBody>
      </p:sp>
    </p:spTree>
    <p:extLst>
      <p:ext uri="{BB962C8B-B14F-4D97-AF65-F5344CB8AC3E}">
        <p14:creationId xmlns:p14="http://schemas.microsoft.com/office/powerpoint/2010/main" val="3177551085"/>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12775" y="228600"/>
            <a:ext cx="8153400" cy="990600"/>
          </a:xfrm>
        </p:spPr>
        <p:txBody>
          <a:bodyPr/>
          <a:lstStyle/>
          <a:p>
            <a:r>
              <a:rPr lang="en-US" altLang="en-US"/>
              <a:t>Linear Regression</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339</a:t>
            </a:fld>
            <a:endParaRPr lang="en-US" altLang="en-US" sz="1200">
              <a:solidFill>
                <a:srgbClr val="FFFFFF"/>
              </a:solidFill>
            </a:endParaRPr>
          </a:p>
        </p:txBody>
      </p:sp>
      <p:sp>
        <p:nvSpPr>
          <p:cNvPr id="76804" name="Rectangle 3"/>
          <p:cNvSpPr>
            <a:spLocks noGrp="1" noChangeArrowheads="1"/>
          </p:cNvSpPr>
          <p:nvPr>
            <p:ph sz="quarter" idx="1"/>
          </p:nvPr>
        </p:nvSpPr>
        <p:spPr>
          <a:xfrm>
            <a:off x="685800" y="1752600"/>
            <a:ext cx="7772400" cy="4343400"/>
          </a:xfrm>
        </p:spPr>
        <p:txBody>
          <a:bodyPr/>
          <a:lstStyle/>
          <a:p>
            <a:r>
              <a:rPr lang="en-US" altLang="en-US"/>
              <a:t>A technique we use to predict the most likely score on one variable from those on another variable</a:t>
            </a:r>
          </a:p>
          <a:p>
            <a:r>
              <a:rPr lang="en-US" altLang="en-US"/>
              <a:t>Uses the </a:t>
            </a:r>
            <a:r>
              <a:rPr lang="en-US" altLang="en-US" i="1"/>
              <a:t>nature of the relationship </a:t>
            </a:r>
            <a:r>
              <a:rPr lang="en-US" altLang="en-US"/>
              <a:t>(i.e. correlation)</a:t>
            </a:r>
            <a:r>
              <a:rPr lang="en-US" altLang="en-US" i="1"/>
              <a:t> </a:t>
            </a:r>
            <a:r>
              <a:rPr lang="en-US" altLang="en-US"/>
              <a:t>between two variables to </a:t>
            </a:r>
            <a:r>
              <a:rPr lang="en-US" altLang="en-US" i="1"/>
              <a:t>enhance </a:t>
            </a:r>
            <a:r>
              <a:rPr lang="en-US" altLang="en-US"/>
              <a:t>your prediction</a:t>
            </a:r>
          </a:p>
        </p:txBody>
      </p:sp>
    </p:spTree>
    <p:extLst>
      <p:ext uri="{BB962C8B-B14F-4D97-AF65-F5344CB8AC3E}">
        <p14:creationId xmlns:p14="http://schemas.microsoft.com/office/powerpoint/2010/main" val="63015424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r>
              <a:rPr lang="en-IN" dirty="0"/>
              <a:t>Two cards are drawn at random from a pack of 52 cards</a:t>
            </a:r>
          </a:p>
          <a:p>
            <a:pPr marL="457200" indent="-457200">
              <a:buFont typeface="+mj-lt"/>
              <a:buAutoNum type="arabicPeriod"/>
            </a:pPr>
            <a:r>
              <a:rPr lang="en-IN" dirty="0"/>
              <a:t>Probability of getting two Ace provided that</a:t>
            </a:r>
          </a:p>
          <a:p>
            <a:pPr marL="1314450" lvl="2" indent="-514350">
              <a:buFont typeface="+mj-lt"/>
              <a:buAutoNum type="romanUcPeriod"/>
            </a:pPr>
            <a:r>
              <a:rPr lang="en-IN" dirty="0">
                <a:latin typeface="Arial" panose="020B0604020202020204" pitchFamily="34" charset="0"/>
                <a:cs typeface="Arial" panose="020B0604020202020204" pitchFamily="34" charset="0"/>
              </a:rPr>
              <a:t>First card is mixed into the deck before drawing second.</a:t>
            </a:r>
          </a:p>
          <a:p>
            <a:pPr marL="1314450" lvl="2" indent="-514350">
              <a:buFont typeface="+mj-lt"/>
              <a:buAutoNum type="romanUcPeriod"/>
            </a:pPr>
            <a:r>
              <a:rPr lang="en-IN" dirty="0">
                <a:latin typeface="Arial" panose="020B0604020202020204" pitchFamily="34" charset="0"/>
                <a:cs typeface="Arial" panose="020B0604020202020204" pitchFamily="34" charset="0"/>
              </a:rPr>
              <a:t>First card is not mixed into the deck before drawing second.</a:t>
            </a:r>
          </a:p>
          <a:p>
            <a:pPr marL="457200" indent="-457200">
              <a:buFont typeface="+mj-lt"/>
              <a:buAutoNum type="arabicPeriod"/>
            </a:pPr>
            <a:r>
              <a:rPr lang="en-IN" dirty="0"/>
              <a:t>Probability of getting an club in the second attempt provided that </a:t>
            </a:r>
          </a:p>
          <a:p>
            <a:pPr marL="1314450" lvl="2" indent="-514350">
              <a:buFont typeface="+mj-lt"/>
              <a:buAutoNum type="romanUcPeriod"/>
            </a:pPr>
            <a:r>
              <a:rPr lang="en-IN" dirty="0">
                <a:latin typeface="Arial" panose="020B0604020202020204" pitchFamily="34" charset="0"/>
                <a:cs typeface="Arial" panose="020B0604020202020204" pitchFamily="34" charset="0"/>
              </a:rPr>
              <a:t>First card is mixed into the deck before drawing second.</a:t>
            </a:r>
          </a:p>
          <a:p>
            <a:pPr marL="1314450" lvl="2" indent="-514350">
              <a:buFont typeface="+mj-lt"/>
              <a:buAutoNum type="romanUcPeriod"/>
            </a:pPr>
            <a:r>
              <a:rPr lang="en-IN" dirty="0">
                <a:latin typeface="Arial" panose="020B0604020202020204" pitchFamily="34" charset="0"/>
                <a:cs typeface="Arial" panose="020B0604020202020204" pitchFamily="34" charset="0"/>
              </a:rPr>
              <a:t>First card is not mixed into the deck before drawing second.</a:t>
            </a:r>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IN" dirty="0"/>
              <a:t>Some More Examples</a:t>
            </a:r>
          </a:p>
        </p:txBody>
      </p:sp>
    </p:spTree>
    <p:extLst>
      <p:ext uri="{BB962C8B-B14F-4D97-AF65-F5344CB8AC3E}">
        <p14:creationId xmlns:p14="http://schemas.microsoft.com/office/powerpoint/2010/main" val="220914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12775" y="228600"/>
            <a:ext cx="8153400" cy="990600"/>
          </a:xfrm>
        </p:spPr>
        <p:txBody>
          <a:bodyPr/>
          <a:lstStyle/>
          <a:p>
            <a:r>
              <a:rPr lang="en-US" altLang="en-US"/>
              <a:t>Linear Regression: Parts</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340</a:t>
            </a:fld>
            <a:endParaRPr lang="en-US" altLang="en-US" sz="1200">
              <a:solidFill>
                <a:srgbClr val="FFFFFF"/>
              </a:solidFill>
            </a:endParaRPr>
          </a:p>
        </p:txBody>
      </p:sp>
      <mc:AlternateContent xmlns:mc="http://schemas.openxmlformats.org/markup-compatibility/2006" xmlns:a14="http://schemas.microsoft.com/office/drawing/2010/main">
        <mc:Choice Requires="a14">
          <p:sp>
            <p:nvSpPr>
              <p:cNvPr id="16389" name="Rectangle 3"/>
              <p:cNvSpPr>
                <a:spLocks noGrp="1" noChangeArrowheads="1"/>
              </p:cNvSpPr>
              <p:nvPr>
                <p:ph sz="quarter" idx="1"/>
              </p:nvPr>
            </p:nvSpPr>
            <p:spPr>
              <a:xfrm>
                <a:off x="533400" y="1905000"/>
                <a:ext cx="8382000" cy="4191000"/>
              </a:xfrm>
            </p:spPr>
            <p:txBody>
              <a:bodyPr>
                <a:normAutofit/>
              </a:bodyPr>
              <a:lstStyle/>
              <a:p>
                <a:r>
                  <a:rPr lang="en-US" altLang="en-US" dirty="0">
                    <a:latin typeface="Times New Roman" panose="02020603050405020304" pitchFamily="18" charset="0"/>
                  </a:rPr>
                  <a:t>X</a:t>
                </a:r>
                <a:r>
                  <a:rPr lang="en-US" altLang="en-US" dirty="0"/>
                  <a:t> - the variables you are using to predict</a:t>
                </a:r>
              </a:p>
              <a:p>
                <a:pPr lvl="1"/>
                <a:r>
                  <a:rPr lang="en-US" altLang="en-US" dirty="0"/>
                  <a:t>i.e. independent variable, </a:t>
                </a:r>
                <a:r>
                  <a:rPr lang="en-US" altLang="en-US" i="1" dirty="0"/>
                  <a:t>predictor, explanatory variable</a:t>
                </a:r>
              </a:p>
              <a:p>
                <a:r>
                  <a:rPr lang="en-US" altLang="en-US" dirty="0">
                    <a:latin typeface="Times New Roman" panose="02020603050405020304" pitchFamily="18" charset="0"/>
                  </a:rPr>
                  <a:t>Y</a:t>
                </a:r>
                <a:r>
                  <a:rPr lang="en-US" altLang="en-US" dirty="0"/>
                  <a:t> - the variables you are predicting</a:t>
                </a:r>
              </a:p>
              <a:p>
                <a:pPr lvl="1"/>
                <a:r>
                  <a:rPr lang="en-US" altLang="en-US" dirty="0"/>
                  <a:t>i.e. dependent variable, </a:t>
                </a:r>
                <a:r>
                  <a:rPr lang="en-US" altLang="en-US" i="1" dirty="0"/>
                  <a:t>response variable</a:t>
                </a:r>
              </a:p>
              <a:p>
                <a:r>
                  <a:rPr lang="en-US" altLang="en-US" i="1" dirty="0"/>
                  <a:t>Variable is known, but relation is unknown</a:t>
                </a:r>
              </a:p>
              <a:p>
                <a14:m>
                  <m:oMath xmlns:m="http://schemas.openxmlformats.org/officeDocument/2006/math">
                    <m:acc>
                      <m:accPr>
                        <m:chr m:val="̂"/>
                        <m:ctrlPr>
                          <a:rPr lang="en-IN" altLang="en-US" b="0" i="1" smtClean="0">
                            <a:latin typeface="Cambria Math" panose="02040503050406030204" pitchFamily="18" charset="0"/>
                          </a:rPr>
                        </m:ctrlPr>
                      </m:accPr>
                      <m:e>
                        <m:r>
                          <a:rPr lang="en-IN" altLang="en-US" b="0" i="1" smtClean="0">
                            <a:latin typeface="Cambria Math" panose="02040503050406030204" pitchFamily="18" charset="0"/>
                          </a:rPr>
                          <m:t>𝑌</m:t>
                        </m:r>
                      </m:e>
                    </m:acc>
                  </m:oMath>
                </a14:m>
                <a:r>
                  <a:rPr lang="en-US" altLang="en-US" dirty="0"/>
                  <a:t> - your predictions (also known as </a:t>
                </a:r>
                <a:r>
                  <a:rPr lang="en-US" altLang="en-US" dirty="0">
                    <a:latin typeface="Times New Roman" panose="02020603050405020304" pitchFamily="18" charset="0"/>
                  </a:rPr>
                  <a:t>Y</a:t>
                </a:r>
                <a:r>
                  <a:rPr lang="en-US" altLang="en-US" dirty="0"/>
                  <a:t>’)</a:t>
                </a:r>
              </a:p>
              <a:p>
                <a:pPr marL="0" indent="0">
                  <a:buNone/>
                </a:pPr>
                <a:endParaRPr lang="en-US" altLang="en-US" dirty="0"/>
              </a:p>
            </p:txBody>
          </p:sp>
        </mc:Choice>
        <mc:Fallback xmlns="">
          <p:sp>
            <p:nvSpPr>
              <p:cNvPr id="16389" name="Rectangle 3"/>
              <p:cNvSpPr>
                <a:spLocks noGrp="1" noRot="1" noChangeAspect="1" noMove="1" noResize="1" noEditPoints="1" noAdjustHandles="1" noChangeArrowheads="1" noChangeShapeType="1" noTextEdit="1"/>
              </p:cNvSpPr>
              <p:nvPr>
                <p:ph sz="quarter" idx="1"/>
              </p:nvPr>
            </p:nvSpPr>
            <p:spPr>
              <a:xfrm>
                <a:off x="533400" y="1905000"/>
                <a:ext cx="8382000" cy="4191000"/>
              </a:xfrm>
              <a:blipFill rotWithShape="0">
                <a:blip r:embed="rId2"/>
                <a:stretch>
                  <a:fillRect l="-1673" t="-2183"/>
                </a:stretch>
              </a:blipFill>
            </p:spPr>
            <p:txBody>
              <a:bodyPr/>
              <a:lstStyle/>
              <a:p>
                <a:r>
                  <a:rPr lang="en-IN">
                    <a:noFill/>
                  </a:rPr>
                  <a:t> </a:t>
                </a:r>
              </a:p>
            </p:txBody>
          </p:sp>
        </mc:Fallback>
      </mc:AlternateContent>
    </p:spTree>
    <p:extLst>
      <p:ext uri="{BB962C8B-B14F-4D97-AF65-F5344CB8AC3E}">
        <p14:creationId xmlns:p14="http://schemas.microsoft.com/office/powerpoint/2010/main" val="161806403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2775" y="228600"/>
            <a:ext cx="8153400" cy="990600"/>
          </a:xfrm>
        </p:spPr>
        <p:txBody>
          <a:bodyPr/>
          <a:lstStyle/>
          <a:p>
            <a:r>
              <a:rPr lang="en-US" altLang="en-US"/>
              <a:t>An Example</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341</a:t>
            </a:fld>
            <a:endParaRPr lang="en-US" altLang="en-US" sz="1200">
              <a:solidFill>
                <a:srgbClr val="FFFFFF"/>
              </a:solidFill>
            </a:endParaRPr>
          </a:p>
        </p:txBody>
      </p:sp>
      <p:sp>
        <p:nvSpPr>
          <p:cNvPr id="78852" name="Rectangle 3"/>
          <p:cNvSpPr>
            <a:spLocks noGrp="1" noChangeArrowheads="1"/>
          </p:cNvSpPr>
          <p:nvPr>
            <p:ph sz="quarter" idx="1"/>
          </p:nvPr>
        </p:nvSpPr>
        <p:spPr>
          <a:xfrm>
            <a:off x="685800" y="1905000"/>
            <a:ext cx="7772400" cy="4191000"/>
          </a:xfrm>
        </p:spPr>
        <p:txBody>
          <a:bodyPr/>
          <a:lstStyle/>
          <a:p>
            <a:r>
              <a:rPr lang="en-US" altLang="en-US" dirty="0"/>
              <a:t>Cigarettes and CHD Mortality again</a:t>
            </a:r>
          </a:p>
          <a:p>
            <a:r>
              <a:rPr lang="en-US" altLang="en-US" dirty="0"/>
              <a:t>Data repeated on next slide</a:t>
            </a:r>
          </a:p>
          <a:p>
            <a:r>
              <a:rPr lang="en-US" altLang="en-US" dirty="0"/>
              <a:t>We want to predict level of CHD mortality in a country averaging 6 cigarettes per day.</a:t>
            </a:r>
          </a:p>
        </p:txBody>
      </p:sp>
    </p:spTree>
    <p:extLst>
      <p:ext uri="{BB962C8B-B14F-4D97-AF65-F5344CB8AC3E}">
        <p14:creationId xmlns:p14="http://schemas.microsoft.com/office/powerpoint/2010/main" val="334160409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905000" y="533400"/>
            <a:ext cx="3124200" cy="1066800"/>
          </a:xfrm>
        </p:spPr>
        <p:txBody>
          <a:bodyPr/>
          <a:lstStyle/>
          <a:p>
            <a:r>
              <a:rPr lang="en-US" altLang="en-US"/>
              <a:t>The Data</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342</a:t>
            </a:fld>
            <a:endParaRPr lang="en-US" altLang="en-US" sz="1200">
              <a:solidFill>
                <a:srgbClr val="FFFFFF"/>
              </a:solidFill>
            </a:endParaRPr>
          </a:p>
        </p:txBody>
      </p:sp>
      <p:graphicFrame>
        <p:nvGraphicFramePr>
          <p:cNvPr id="17410" name="Object 2"/>
          <p:cNvGraphicFramePr>
            <a:graphicFrameLocks noGrp="1" noChangeAspect="1"/>
          </p:cNvGraphicFramePr>
          <p:nvPr>
            <p:ph sz="quarter" idx="1"/>
          </p:nvPr>
        </p:nvGraphicFramePr>
        <p:xfrm>
          <a:off x="5872163" y="344488"/>
          <a:ext cx="2576512" cy="5891212"/>
        </p:xfrm>
        <a:graphic>
          <a:graphicData uri="http://schemas.openxmlformats.org/presentationml/2006/ole">
            <mc:AlternateContent xmlns:mc="http://schemas.openxmlformats.org/markup-compatibility/2006">
              <mc:Choice xmlns:v="urn:schemas-microsoft-com:vml" Requires="v">
                <p:oleObj spid="_x0000_s35842" name="Worksheet" r:id="rId4" imgW="1562100" imgH="3571875" progId="Excel.Sheet.8">
                  <p:embed/>
                </p:oleObj>
              </mc:Choice>
              <mc:Fallback>
                <p:oleObj name="Worksheet" r:id="rId4" imgW="1562100" imgH="3571875" progId="Excel.Sheet.8">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163" y="344488"/>
                        <a:ext cx="2576512" cy="589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3"/>
          <p:cNvSpPr txBox="1">
            <a:spLocks noChangeArrowheads="1"/>
          </p:cNvSpPr>
          <p:nvPr/>
        </p:nvSpPr>
        <p:spPr bwMode="auto">
          <a:xfrm>
            <a:off x="381000" y="1600200"/>
            <a:ext cx="51054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3200" i="1" dirty="0">
                <a:latin typeface="Times New Roman" panose="02020603050405020304" pitchFamily="18" charset="0"/>
              </a:rPr>
              <a:t>Based on the data we have what would we predict the rate of CHD be in a country that smoked 6 cigarettes on average?</a:t>
            </a:r>
          </a:p>
          <a:p>
            <a:r>
              <a:rPr lang="en-US" altLang="en-US" sz="3200" i="1" dirty="0">
                <a:latin typeface="Times New Roman" panose="02020603050405020304" pitchFamily="18" charset="0"/>
              </a:rPr>
              <a:t>First, we need to establish a prediction of CHD from smoking…</a:t>
            </a:r>
          </a:p>
        </p:txBody>
      </p:sp>
    </p:spTree>
    <p:extLst>
      <p:ext uri="{BB962C8B-B14F-4D97-AF65-F5344CB8AC3E}">
        <p14:creationId xmlns:p14="http://schemas.microsoft.com/office/powerpoint/2010/main" val="1833662403"/>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08CF304E-F16A-460B-955E-60859CBA7365}" type="slidenum">
              <a:rPr lang="en-GB" smtClean="0"/>
              <a:pPr/>
              <a:t>343</a:t>
            </a:fld>
            <a:endParaRPr lang="en-US" altLang="en-US" sz="1400">
              <a:solidFill>
                <a:schemeClr val="tx2"/>
              </a:solidFill>
            </a:endParaRPr>
          </a:p>
        </p:txBody>
      </p:sp>
      <p:pic>
        <p:nvPicPr>
          <p:cNvPr id="798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6858000" cy="54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
        <p:nvSpPr>
          <p:cNvPr id="79876" name="Line 5"/>
          <p:cNvSpPr>
            <a:spLocks noChangeShapeType="1"/>
          </p:cNvSpPr>
          <p:nvPr/>
        </p:nvSpPr>
        <p:spPr bwMode="auto">
          <a:xfrm flipV="1">
            <a:off x="4267200" y="3124200"/>
            <a:ext cx="0" cy="2057400"/>
          </a:xfrm>
          <a:prstGeom prst="line">
            <a:avLst/>
          </a:prstGeom>
          <a:noFill/>
          <a:ln w="12700">
            <a:solidFill>
              <a:schemeClr val="tx1"/>
            </a:solidFill>
            <a:prstDash val="dash"/>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n-IN"/>
          </a:p>
        </p:txBody>
      </p:sp>
      <p:sp>
        <p:nvSpPr>
          <p:cNvPr id="79877" name="Line 6"/>
          <p:cNvSpPr>
            <a:spLocks noChangeShapeType="1"/>
          </p:cNvSpPr>
          <p:nvPr/>
        </p:nvSpPr>
        <p:spPr bwMode="auto">
          <a:xfrm flipH="1">
            <a:off x="2057400" y="3124200"/>
            <a:ext cx="2209800" cy="0"/>
          </a:xfrm>
          <a:prstGeom prst="line">
            <a:avLst/>
          </a:prstGeom>
          <a:noFill/>
          <a:ln w="12700">
            <a:solidFill>
              <a:schemeClr val="tx1"/>
            </a:solidFill>
            <a:prstDash val="dash"/>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n-IN"/>
          </a:p>
        </p:txBody>
      </p:sp>
      <p:sp>
        <p:nvSpPr>
          <p:cNvPr id="79878" name="Text Box 7"/>
          <p:cNvSpPr txBox="1">
            <a:spLocks noChangeArrowheads="1"/>
          </p:cNvSpPr>
          <p:nvPr/>
        </p:nvSpPr>
        <p:spPr bwMode="auto">
          <a:xfrm>
            <a:off x="4648200" y="43592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a:t>For a country that smokes 6 C/A/D…</a:t>
            </a:r>
          </a:p>
        </p:txBody>
      </p:sp>
      <p:sp>
        <p:nvSpPr>
          <p:cNvPr id="79879" name="Line 9"/>
          <p:cNvSpPr>
            <a:spLocks noChangeShapeType="1"/>
          </p:cNvSpPr>
          <p:nvPr/>
        </p:nvSpPr>
        <p:spPr bwMode="auto">
          <a:xfrm flipH="1">
            <a:off x="4343400" y="4724400"/>
            <a:ext cx="304800" cy="381000"/>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0" name="Text Box 10"/>
          <p:cNvSpPr txBox="1">
            <a:spLocks noChangeArrowheads="1"/>
          </p:cNvSpPr>
          <p:nvPr/>
        </p:nvSpPr>
        <p:spPr bwMode="auto">
          <a:xfrm>
            <a:off x="2057400" y="1676400"/>
            <a:ext cx="1752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a:t>We predict a CHD rate of about 14</a:t>
            </a:r>
          </a:p>
        </p:txBody>
      </p:sp>
      <p:sp>
        <p:nvSpPr>
          <p:cNvPr id="79881" name="Line 11"/>
          <p:cNvSpPr>
            <a:spLocks noChangeShapeType="1"/>
          </p:cNvSpPr>
          <p:nvPr/>
        </p:nvSpPr>
        <p:spPr bwMode="auto">
          <a:xfrm flipH="1">
            <a:off x="2133600" y="2667000"/>
            <a:ext cx="304800" cy="381000"/>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2" name="Line 12"/>
          <p:cNvSpPr>
            <a:spLocks noChangeShapeType="1"/>
          </p:cNvSpPr>
          <p:nvPr/>
        </p:nvSpPr>
        <p:spPr bwMode="auto">
          <a:xfrm flipH="1" flipV="1">
            <a:off x="6629400" y="1905000"/>
            <a:ext cx="152400" cy="685800"/>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3" name="Text Box 13"/>
          <p:cNvSpPr txBox="1">
            <a:spLocks noChangeArrowheads="1"/>
          </p:cNvSpPr>
          <p:nvPr/>
        </p:nvSpPr>
        <p:spPr bwMode="auto">
          <a:xfrm>
            <a:off x="5943600" y="25908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spcBef>
                <a:spcPct val="50000"/>
              </a:spcBef>
            </a:pPr>
            <a:r>
              <a:rPr lang="en-US" altLang="en-US"/>
              <a:t>Regression Line</a:t>
            </a:r>
          </a:p>
        </p:txBody>
      </p:sp>
    </p:spTree>
    <p:extLst>
      <p:ext uri="{BB962C8B-B14F-4D97-AF65-F5344CB8AC3E}">
        <p14:creationId xmlns:p14="http://schemas.microsoft.com/office/powerpoint/2010/main" val="3832399396"/>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9954" name="Group 2"/>
          <p:cNvGrpSpPr>
            <a:grpSpLocks/>
          </p:cNvGrpSpPr>
          <p:nvPr/>
        </p:nvGrpSpPr>
        <p:grpSpPr bwMode="auto">
          <a:xfrm>
            <a:off x="1720607" y="1556792"/>
            <a:ext cx="6511971" cy="2971800"/>
            <a:chOff x="1650" y="7543"/>
            <a:chExt cx="9388" cy="4182"/>
          </a:xfrm>
        </p:grpSpPr>
        <p:sp>
          <p:nvSpPr>
            <p:cNvPr id="1149955" name="Line 3"/>
            <p:cNvSpPr>
              <a:spLocks noChangeShapeType="1"/>
            </p:cNvSpPr>
            <p:nvPr/>
          </p:nvSpPr>
          <p:spPr bwMode="auto">
            <a:xfrm>
              <a:off x="2655" y="8040"/>
              <a:ext cx="0" cy="294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1149956" name="Text Box 4"/>
            <p:cNvSpPr txBox="1">
              <a:spLocks noChangeArrowheads="1"/>
            </p:cNvSpPr>
            <p:nvPr/>
          </p:nvSpPr>
          <p:spPr bwMode="auto">
            <a:xfrm>
              <a:off x="8431" y="7543"/>
              <a:ext cx="2607" cy="753"/>
            </a:xfrm>
            <a:prstGeom prst="rect">
              <a:avLst/>
            </a:prstGeom>
            <a:solidFill>
              <a:srgbClr val="FFFFFF"/>
            </a:solidFill>
            <a:ln w="9525">
              <a:solidFill>
                <a:srgbClr val="000000"/>
              </a:solidFill>
              <a:miter lim="800000"/>
              <a:headEnd/>
              <a:tailEnd/>
            </a:ln>
          </p:spPr>
          <p:txBody>
            <a:bodyPr/>
            <a:lstStyle/>
            <a:p>
              <a:endParaRPr lang="en-IN"/>
            </a:p>
          </p:txBody>
        </p:sp>
        <p:grpSp>
          <p:nvGrpSpPr>
            <p:cNvPr id="1149957" name="Group 5"/>
            <p:cNvGrpSpPr>
              <a:grpSpLocks/>
            </p:cNvGrpSpPr>
            <p:nvPr/>
          </p:nvGrpSpPr>
          <p:grpSpPr bwMode="auto">
            <a:xfrm rot="-5400000">
              <a:off x="1561" y="9533"/>
              <a:ext cx="2244" cy="270"/>
              <a:chOff x="3670" y="10790"/>
              <a:chExt cx="2244" cy="270"/>
            </a:xfrm>
          </p:grpSpPr>
          <p:sp>
            <p:nvSpPr>
              <p:cNvPr id="1149958" name="Line 6"/>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59" name="Line 7"/>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0" name="Line 8"/>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1" name="Line 9"/>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2" name="Line 10"/>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3" name="Line 11"/>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4" name="Line 12"/>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149966" name="Group 14"/>
            <p:cNvGrpSpPr>
              <a:grpSpLocks/>
            </p:cNvGrpSpPr>
            <p:nvPr/>
          </p:nvGrpSpPr>
          <p:grpSpPr bwMode="auto">
            <a:xfrm>
              <a:off x="1650" y="7725"/>
              <a:ext cx="6825" cy="4000"/>
              <a:chOff x="1665" y="7725"/>
              <a:chExt cx="6825" cy="4000"/>
            </a:xfrm>
          </p:grpSpPr>
          <p:sp>
            <p:nvSpPr>
              <p:cNvPr id="1149971" name="Text Box 19"/>
              <p:cNvSpPr txBox="1">
                <a:spLocks noChangeArrowheads="1"/>
              </p:cNvSpPr>
              <p:nvPr/>
            </p:nvSpPr>
            <p:spPr bwMode="auto">
              <a:xfrm>
                <a:off x="3946" y="10176"/>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72" name="Line 20"/>
              <p:cNvSpPr>
                <a:spLocks noChangeShapeType="1"/>
              </p:cNvSpPr>
              <p:nvPr/>
            </p:nvSpPr>
            <p:spPr bwMode="auto">
              <a:xfrm>
                <a:off x="2640" y="10980"/>
                <a:ext cx="45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73" name="Text Box 21"/>
              <p:cNvSpPr txBox="1">
                <a:spLocks noChangeArrowheads="1"/>
              </p:cNvSpPr>
              <p:nvPr/>
            </p:nvSpPr>
            <p:spPr bwMode="auto">
              <a:xfrm>
                <a:off x="6930" y="11190"/>
                <a:ext cx="480" cy="5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latin typeface="Tahoma" panose="020B0604030504040204" pitchFamily="34" charset="0"/>
                    <a:cs typeface="Times New Roman" panose="02020603050405020304" pitchFamily="18" charset="0"/>
                  </a:rPr>
                  <a:t>x</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4" name="Text Box 22"/>
              <p:cNvSpPr txBox="1">
                <a:spLocks noChangeArrowheads="1"/>
              </p:cNvSpPr>
              <p:nvPr/>
            </p:nvSpPr>
            <p:spPr bwMode="auto">
              <a:xfrm>
                <a:off x="1665" y="9240"/>
                <a:ext cx="509" cy="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cs typeface="Times New Roman" panose="02020603050405020304" pitchFamily="18" charset="0"/>
                  </a:rPr>
                  <a:t>y</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5" name="Line 23"/>
              <p:cNvSpPr>
                <a:spLocks noChangeShapeType="1"/>
              </p:cNvSpPr>
              <p:nvPr/>
            </p:nvSpPr>
            <p:spPr bwMode="auto">
              <a:xfrm flipV="1">
                <a:off x="1785" y="7725"/>
                <a:ext cx="6705" cy="28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76" name="Oval 24"/>
              <p:cNvSpPr>
                <a:spLocks noChangeArrowheads="1"/>
              </p:cNvSpPr>
              <p:nvPr/>
            </p:nvSpPr>
            <p:spPr bwMode="auto">
              <a:xfrm>
                <a:off x="5070" y="927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7" name="Oval 25"/>
              <p:cNvSpPr>
                <a:spLocks noChangeArrowheads="1"/>
              </p:cNvSpPr>
              <p:nvPr/>
            </p:nvSpPr>
            <p:spPr bwMode="auto">
              <a:xfrm>
                <a:off x="5555" y="8449"/>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8" name="Oval 26"/>
              <p:cNvSpPr>
                <a:spLocks noChangeArrowheads="1"/>
              </p:cNvSpPr>
              <p:nvPr/>
            </p:nvSpPr>
            <p:spPr bwMode="auto">
              <a:xfrm>
                <a:off x="7530" y="879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9" name="Oval 27"/>
              <p:cNvSpPr>
                <a:spLocks noChangeArrowheads="1"/>
              </p:cNvSpPr>
              <p:nvPr/>
            </p:nvSpPr>
            <p:spPr bwMode="auto">
              <a:xfrm>
                <a:off x="3842" y="10244"/>
                <a:ext cx="86" cy="71"/>
              </a:xfrm>
              <a:prstGeom prst="ellipse">
                <a:avLst/>
              </a:prstGeom>
              <a:solidFill>
                <a:srgbClr val="FF0000"/>
              </a:solidFill>
              <a:ln w="9525">
                <a:solidFill>
                  <a:srgbClr val="000000"/>
                </a:solidFill>
                <a:round/>
                <a:headEnd/>
                <a:tailEnd/>
              </a:ln>
            </p:spPr>
            <p:txBody>
              <a:bodyPr/>
              <a:lstStyle/>
              <a:p>
                <a:endParaRPr lang="en-IN"/>
              </a:p>
            </p:txBody>
          </p:sp>
          <p:sp>
            <p:nvSpPr>
              <p:cNvPr id="1149980" name="Oval 28"/>
              <p:cNvSpPr>
                <a:spLocks noChangeArrowheads="1"/>
              </p:cNvSpPr>
              <p:nvPr/>
            </p:nvSpPr>
            <p:spPr bwMode="auto">
              <a:xfrm>
                <a:off x="5160" y="873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81" name="Oval 29"/>
              <p:cNvSpPr>
                <a:spLocks noChangeArrowheads="1"/>
              </p:cNvSpPr>
              <p:nvPr/>
            </p:nvSpPr>
            <p:spPr bwMode="auto">
              <a:xfrm>
                <a:off x="4418" y="8172"/>
                <a:ext cx="71" cy="71"/>
              </a:xfrm>
              <a:prstGeom prst="ellipse">
                <a:avLst/>
              </a:prstGeom>
              <a:solidFill>
                <a:srgbClr val="FF0000"/>
              </a:solidFill>
              <a:ln w="9525">
                <a:solidFill>
                  <a:srgbClr val="000000"/>
                </a:solidFill>
                <a:round/>
                <a:headEnd/>
                <a:tailEnd/>
              </a:ln>
            </p:spPr>
            <p:txBody>
              <a:bodyPr/>
              <a:lstStyle/>
              <a:p>
                <a:endParaRPr lang="en-IN"/>
              </a:p>
            </p:txBody>
          </p:sp>
          <p:grpSp>
            <p:nvGrpSpPr>
              <p:cNvPr id="1149982" name="Group 30"/>
              <p:cNvGrpSpPr>
                <a:grpSpLocks/>
              </p:cNvGrpSpPr>
              <p:nvPr/>
            </p:nvGrpSpPr>
            <p:grpSpPr bwMode="auto">
              <a:xfrm>
                <a:off x="3670" y="10790"/>
                <a:ext cx="2244" cy="270"/>
                <a:chOff x="3670" y="10790"/>
                <a:chExt cx="2244" cy="270"/>
              </a:xfrm>
            </p:grpSpPr>
            <p:sp>
              <p:nvSpPr>
                <p:cNvPr id="1149983" name="Line 31"/>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4" name="Line 32"/>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5" name="Line 33"/>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6" name="Line 34"/>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7" name="Line 35"/>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8" name="Line 36"/>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9" name="Line 37"/>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49990" name="Text Box 38"/>
              <p:cNvSpPr txBox="1">
                <a:spLocks noChangeArrowheads="1"/>
              </p:cNvSpPr>
              <p:nvPr/>
            </p:nvSpPr>
            <p:spPr bwMode="auto">
              <a:xfrm>
                <a:off x="4555" y="8008"/>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92" name="Oval 40"/>
              <p:cNvSpPr>
                <a:spLocks noChangeArrowheads="1"/>
              </p:cNvSpPr>
              <p:nvPr/>
            </p:nvSpPr>
            <p:spPr bwMode="auto">
              <a:xfrm>
                <a:off x="6407" y="7805"/>
                <a:ext cx="71" cy="71"/>
              </a:xfrm>
              <a:prstGeom prst="ellipse">
                <a:avLst/>
              </a:prstGeom>
              <a:solidFill>
                <a:srgbClr val="FF0000"/>
              </a:solidFill>
              <a:ln w="9525">
                <a:solidFill>
                  <a:srgbClr val="000000"/>
                </a:solidFill>
                <a:round/>
                <a:headEnd/>
                <a:tailEnd/>
              </a:ln>
            </p:spPr>
            <p:txBody>
              <a:bodyPr/>
              <a:lstStyle/>
              <a:p>
                <a:endParaRPr lang="en-IN"/>
              </a:p>
            </p:txBody>
          </p:sp>
          <p:sp>
            <p:nvSpPr>
              <p:cNvPr id="1149994" name="Line 42"/>
              <p:cNvSpPr>
                <a:spLocks noChangeShapeType="1"/>
              </p:cNvSpPr>
              <p:nvPr/>
            </p:nvSpPr>
            <p:spPr bwMode="auto">
              <a:xfrm flipV="1">
                <a:off x="3885" y="9735"/>
                <a:ext cx="0" cy="48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8" name="Line 46"/>
              <p:cNvSpPr>
                <a:spLocks noChangeShapeType="1"/>
              </p:cNvSpPr>
              <p:nvPr/>
            </p:nvSpPr>
            <p:spPr bwMode="auto">
              <a:xfrm>
                <a:off x="6435" y="7920"/>
                <a:ext cx="0" cy="60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sp>
        <p:nvSpPr>
          <p:cNvPr id="1150012" name="Rectangle 60"/>
          <p:cNvSpPr>
            <a:spLocks noGrp="1" noChangeArrowheads="1"/>
          </p:cNvSpPr>
          <p:nvPr>
            <p:ph type="title"/>
          </p:nvPr>
        </p:nvSpPr>
        <p:spPr/>
        <p:txBody>
          <a:bodyPr/>
          <a:lstStyle/>
          <a:p>
            <a:r>
              <a:rPr lang="en-US" altLang="en-US" dirty="0"/>
              <a:t>Linear Regression</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344</a:t>
            </a:fld>
            <a:endParaRPr lang="en-GB" dirty="0"/>
          </a:p>
        </p:txBody>
      </p:sp>
      <p:pic>
        <p:nvPicPr>
          <p:cNvPr id="1150002" name="Picture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199" y="1628800"/>
            <a:ext cx="163914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702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612775" y="228600"/>
            <a:ext cx="8153400" cy="990600"/>
          </a:xfrm>
        </p:spPr>
        <p:txBody>
          <a:bodyPr/>
          <a:lstStyle/>
          <a:p>
            <a:r>
              <a:rPr lang="en-US" altLang="en-US"/>
              <a:t>Regression Line</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345</a:t>
            </a:fld>
            <a:endParaRPr lang="en-US" altLang="en-US" sz="1200">
              <a:solidFill>
                <a:srgbClr val="FFFFFF"/>
              </a:solidFill>
            </a:endParaRPr>
          </a:p>
        </p:txBody>
      </p:sp>
      <mc:AlternateContent xmlns:mc="http://schemas.openxmlformats.org/markup-compatibility/2006" xmlns:a14="http://schemas.microsoft.com/office/drawing/2010/main">
        <mc:Choice Requires="a14">
          <p:sp>
            <p:nvSpPr>
              <p:cNvPr id="18438" name="Rectangle 3"/>
              <p:cNvSpPr>
                <a:spLocks noGrp="1" noChangeArrowheads="1"/>
              </p:cNvSpPr>
              <p:nvPr>
                <p:ph sz="quarter" idx="1"/>
              </p:nvPr>
            </p:nvSpPr>
            <p:spPr>
              <a:xfrm>
                <a:off x="685800" y="1600200"/>
                <a:ext cx="7772400" cy="4495800"/>
              </a:xfrm>
            </p:spPr>
            <p:txBody>
              <a:bodyPr/>
              <a:lstStyle/>
              <a:p>
                <a:r>
                  <a:rPr lang="en-US" altLang="en-US" dirty="0"/>
                  <a:t>Formula</a:t>
                </a:r>
              </a:p>
              <a:p>
                <a:pPr/>
                <a14:m>
                  <m:oMathPara xmlns:m="http://schemas.openxmlformats.org/officeDocument/2006/math">
                    <m:oMathParaPr>
                      <m:jc m:val="centerGroup"/>
                    </m:oMathParaPr>
                    <m:oMath xmlns:m="http://schemas.openxmlformats.org/officeDocument/2006/math">
                      <m:acc>
                        <m:accPr>
                          <m:chr m:val="̂"/>
                          <m:ctrlPr>
                            <a:rPr lang="en-US" altLang="en-US" i="1" smtClean="0">
                              <a:latin typeface="Cambria Math" panose="02040503050406030204" pitchFamily="18" charset="0"/>
                            </a:rPr>
                          </m:ctrlPr>
                        </m:accPr>
                        <m:e>
                          <m:r>
                            <a:rPr lang="en-IN" altLang="en-US" b="0" i="1" smtClean="0">
                              <a:latin typeface="Cambria Math" panose="02040503050406030204" pitchFamily="18" charset="0"/>
                            </a:rPr>
                            <m:t>𝑌</m:t>
                          </m:r>
                        </m:e>
                      </m:acc>
                      <m:r>
                        <a:rPr lang="en-IN" altLang="en-US" b="0" i="1" smtClean="0">
                          <a:latin typeface="Cambria Math" panose="02040503050406030204" pitchFamily="18" charset="0"/>
                        </a:rPr>
                        <m:t>= </m:t>
                      </m:r>
                      <m:r>
                        <a:rPr lang="en-IN" altLang="en-US" b="0" i="1" smtClean="0">
                          <a:latin typeface="Cambria Math" panose="02040503050406030204" pitchFamily="18" charset="0"/>
                          <a:ea typeface="Cambria Math" panose="02040503050406030204" pitchFamily="18" charset="0"/>
                        </a:rPr>
                        <m:t>𝛽</m:t>
                      </m:r>
                      <m:r>
                        <a:rPr lang="en-IN" altLang="en-US" b="0" i="1" smtClean="0">
                          <a:latin typeface="Cambria Math" panose="02040503050406030204" pitchFamily="18" charset="0"/>
                          <a:ea typeface="Cambria Math" panose="02040503050406030204" pitchFamily="18" charset="0"/>
                        </a:rPr>
                        <m:t> </m:t>
                      </m:r>
                      <m:r>
                        <a:rPr lang="en-IN" altLang="en-US" b="0" i="1" smtClean="0">
                          <a:latin typeface="Cambria Math" panose="02040503050406030204" pitchFamily="18" charset="0"/>
                          <a:ea typeface="Cambria Math" panose="02040503050406030204" pitchFamily="18" charset="0"/>
                        </a:rPr>
                        <m:t>𝑥</m:t>
                      </m:r>
                      <m:r>
                        <a:rPr lang="en-IN" altLang="en-US" b="0" i="1" smtClean="0">
                          <a:latin typeface="Cambria Math" panose="02040503050406030204" pitchFamily="18" charset="0"/>
                          <a:ea typeface="Cambria Math" panose="02040503050406030204" pitchFamily="18" charset="0"/>
                        </a:rPr>
                        <m:t>+ </m:t>
                      </m:r>
                      <m:r>
                        <a:rPr lang="en-IN" altLang="en-US" b="0" i="1" smtClean="0">
                          <a:latin typeface="Cambria Math" panose="02040503050406030204" pitchFamily="18" charset="0"/>
                          <a:ea typeface="Cambria Math" panose="02040503050406030204" pitchFamily="18" charset="0"/>
                        </a:rPr>
                        <m:t>𝛼</m:t>
                      </m:r>
                    </m:oMath>
                  </m:oMathPara>
                </a14:m>
                <a:endParaRPr lang="en-US" altLang="en-US" dirty="0"/>
              </a:p>
              <a:p>
                <a:endParaRPr lang="en-US" altLang="en-US" dirty="0"/>
              </a:p>
              <a:p>
                <a:pPr lvl="1"/>
                <a:r>
                  <a:rPr lang="en-US" altLang="en-US" dirty="0"/>
                  <a:t>   = the predicted value of </a:t>
                </a:r>
                <a:r>
                  <a:rPr lang="en-US" altLang="en-US" i="1" dirty="0"/>
                  <a:t>Y</a:t>
                </a:r>
                <a:r>
                  <a:rPr lang="en-US" altLang="en-US" dirty="0"/>
                  <a:t> (e.g. CHD mortality)</a:t>
                </a:r>
              </a:p>
              <a:p>
                <a:pPr lvl="1"/>
                <a:r>
                  <a:rPr lang="en-US" altLang="en-US" b="1" i="1" dirty="0"/>
                  <a:t> </a:t>
                </a:r>
                <a:r>
                  <a:rPr lang="en-US" altLang="en-US" b="1" i="1" dirty="0">
                    <a:latin typeface="Times New Roman" panose="02020603050405020304" pitchFamily="18" charset="0"/>
                  </a:rPr>
                  <a:t>X</a:t>
                </a:r>
                <a:r>
                  <a:rPr lang="en-US" altLang="en-US" dirty="0"/>
                  <a:t> = the predictor variable (e.g. average cig./adult/country)</a:t>
                </a:r>
              </a:p>
            </p:txBody>
          </p:sp>
        </mc:Choice>
        <mc:Fallback xmlns="">
          <p:sp>
            <p:nvSpPr>
              <p:cNvPr id="18438" name="Rectangle 3"/>
              <p:cNvSpPr>
                <a:spLocks noGrp="1" noRot="1" noChangeAspect="1" noMove="1" noResize="1" noEditPoints="1" noAdjustHandles="1" noChangeArrowheads="1" noChangeShapeType="1" noTextEdit="1"/>
              </p:cNvSpPr>
              <p:nvPr>
                <p:ph sz="quarter" idx="1"/>
              </p:nvPr>
            </p:nvSpPr>
            <p:spPr>
              <a:xfrm>
                <a:off x="685800" y="1600200"/>
                <a:ext cx="7772400" cy="4495800"/>
              </a:xfrm>
              <a:blipFill rotWithShape="0">
                <a:blip r:embed="rId3"/>
                <a:stretch>
                  <a:fillRect l="-1804" t="-1764"/>
                </a:stretch>
              </a:blipFill>
            </p:spPr>
            <p:txBody>
              <a:bodyPr/>
              <a:lstStyle/>
              <a:p>
                <a:r>
                  <a:rPr lang="en-IN">
                    <a:noFill/>
                  </a:rPr>
                  <a:t> </a:t>
                </a:r>
              </a:p>
            </p:txBody>
          </p:sp>
        </mc:Fallback>
      </mc:AlternateContent>
      <p:graphicFrame>
        <p:nvGraphicFramePr>
          <p:cNvPr id="18435" name="Object 3"/>
          <p:cNvGraphicFramePr>
            <a:graphicFrameLocks noChangeAspect="1"/>
          </p:cNvGraphicFramePr>
          <p:nvPr/>
        </p:nvGraphicFramePr>
        <p:xfrm>
          <a:off x="1447800" y="3352800"/>
          <a:ext cx="419100" cy="609600"/>
        </p:xfrm>
        <a:graphic>
          <a:graphicData uri="http://schemas.openxmlformats.org/presentationml/2006/ole">
            <mc:AlternateContent xmlns:mc="http://schemas.openxmlformats.org/markup-compatibility/2006">
              <mc:Choice xmlns:v="urn:schemas-microsoft-com:vml" Requires="v">
                <p:oleObj spid="_x0000_s36866" name="Equation" r:id="rId4" imgW="139680" imgH="203040" progId="Equation.DSMT4">
                  <p:embed/>
                </p:oleObj>
              </mc:Choice>
              <mc:Fallback>
                <p:oleObj name="Equation" r:id="rId4" imgW="139680" imgH="203040" progId="Equation.DSMT4">
                  <p:embed/>
                  <p:pic>
                    <p:nvPicPr>
                      <p:cNvPr id="184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352800"/>
                        <a:ext cx="419100" cy="6096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Lst>
                    </p:spPr>
                  </p:pic>
                </p:oleObj>
              </mc:Fallback>
            </mc:AlternateContent>
          </a:graphicData>
        </a:graphic>
      </p:graphicFrame>
    </p:spTree>
    <p:extLst>
      <p:ext uri="{BB962C8B-B14F-4D97-AF65-F5344CB8AC3E}">
        <p14:creationId xmlns:p14="http://schemas.microsoft.com/office/powerpoint/2010/main" val="1274509105"/>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12775" y="228600"/>
            <a:ext cx="8153400" cy="990600"/>
          </a:xfrm>
        </p:spPr>
        <p:txBody>
          <a:bodyPr/>
          <a:lstStyle/>
          <a:p>
            <a:r>
              <a:rPr lang="en-US" altLang="en-US"/>
              <a:t>Regression Coefficients</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346</a:t>
            </a:fld>
            <a:endParaRPr lang="en-US" altLang="en-US" sz="1200">
              <a:solidFill>
                <a:srgbClr val="FFFFFF"/>
              </a:solidFill>
            </a:endParaRPr>
          </a:p>
        </p:txBody>
      </p:sp>
      <p:sp>
        <p:nvSpPr>
          <p:cNvPr id="19461" name="Rectangle 3"/>
          <p:cNvSpPr>
            <a:spLocks noGrp="1" noChangeArrowheads="1"/>
          </p:cNvSpPr>
          <p:nvPr>
            <p:ph sz="quarter" idx="1"/>
          </p:nvPr>
        </p:nvSpPr>
        <p:spPr>
          <a:xfrm>
            <a:off x="685800" y="1828800"/>
            <a:ext cx="7772400" cy="4267200"/>
          </a:xfrm>
        </p:spPr>
        <p:txBody>
          <a:bodyPr/>
          <a:lstStyle/>
          <a:p>
            <a:r>
              <a:rPr lang="en-US" altLang="en-US" dirty="0"/>
              <a:t>“Coefficients” are </a:t>
            </a:r>
            <a:r>
              <a:rPr lang="el-GR" altLang="en-US" dirty="0"/>
              <a:t>α</a:t>
            </a:r>
            <a:r>
              <a:rPr lang="en-IN" altLang="en-US" dirty="0"/>
              <a:t> and </a:t>
            </a:r>
            <a:r>
              <a:rPr lang="el-GR" altLang="en-US" dirty="0"/>
              <a:t>β</a:t>
            </a:r>
            <a:endParaRPr lang="en-US" altLang="en-US" dirty="0"/>
          </a:p>
          <a:p>
            <a:r>
              <a:rPr lang="el-GR" altLang="en-US" dirty="0"/>
              <a:t>β</a:t>
            </a:r>
            <a:r>
              <a:rPr lang="en-US" altLang="en-US" dirty="0"/>
              <a:t> = slope </a:t>
            </a:r>
          </a:p>
          <a:p>
            <a:pPr lvl="1"/>
            <a:r>
              <a:rPr lang="en-US" altLang="en-US" dirty="0"/>
              <a:t>Change in predicted </a:t>
            </a:r>
            <a:r>
              <a:rPr lang="en-US" altLang="en-US" i="1" dirty="0"/>
              <a:t>Y </a:t>
            </a:r>
            <a:r>
              <a:rPr lang="en-US" altLang="en-US" dirty="0"/>
              <a:t>for one unit change in</a:t>
            </a:r>
            <a:r>
              <a:rPr lang="en-US" altLang="en-US" i="1" dirty="0"/>
              <a:t> X</a:t>
            </a:r>
          </a:p>
          <a:p>
            <a:r>
              <a:rPr lang="el-GR" altLang="en-US" dirty="0"/>
              <a:t>α</a:t>
            </a:r>
            <a:r>
              <a:rPr lang="en-US" altLang="en-US" dirty="0"/>
              <a:t> = intercept </a:t>
            </a:r>
          </a:p>
          <a:p>
            <a:pPr lvl="1"/>
            <a:r>
              <a:rPr lang="en-US" altLang="en-US" dirty="0"/>
              <a:t>value of    when </a:t>
            </a:r>
            <a:r>
              <a:rPr lang="en-US" altLang="en-US" i="1" dirty="0"/>
              <a:t>X</a:t>
            </a:r>
            <a:r>
              <a:rPr lang="en-US" altLang="en-US" dirty="0"/>
              <a:t> = 0		</a:t>
            </a:r>
          </a:p>
        </p:txBody>
      </p:sp>
      <p:graphicFrame>
        <p:nvGraphicFramePr>
          <p:cNvPr id="19458" name="Object 2"/>
          <p:cNvGraphicFramePr>
            <a:graphicFrameLocks noChangeAspect="1"/>
          </p:cNvGraphicFramePr>
          <p:nvPr/>
        </p:nvGraphicFramePr>
        <p:xfrm>
          <a:off x="2662957" y="4005064"/>
          <a:ext cx="396875" cy="577850"/>
        </p:xfrm>
        <a:graphic>
          <a:graphicData uri="http://schemas.openxmlformats.org/presentationml/2006/ole">
            <mc:AlternateContent xmlns:mc="http://schemas.openxmlformats.org/markup-compatibility/2006">
              <mc:Choice xmlns:v="urn:schemas-microsoft-com:vml" Requires="v">
                <p:oleObj spid="_x0000_s37890" name="Equation" r:id="rId3" imgW="139680" imgH="203040" progId="Equation.DSMT4">
                  <p:embed/>
                </p:oleObj>
              </mc:Choice>
              <mc:Fallback>
                <p:oleObj name="Equation" r:id="rId3" imgW="139680" imgH="203040" progId="Equation.DSMT4">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957" y="4005064"/>
                        <a:ext cx="396875" cy="5778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Lst>
                    </p:spPr>
                  </p:pic>
                </p:oleObj>
              </mc:Fallback>
            </mc:AlternateContent>
          </a:graphicData>
        </a:graphic>
      </p:graphicFrame>
    </p:spTree>
    <p:extLst>
      <p:ext uri="{BB962C8B-B14F-4D97-AF65-F5344CB8AC3E}">
        <p14:creationId xmlns:p14="http://schemas.microsoft.com/office/powerpoint/2010/main" val="351955505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347</a:t>
            </a:fld>
            <a:endParaRPr lang="en-GB"/>
          </a:p>
        </p:txBody>
      </p:sp>
      <p:pic>
        <p:nvPicPr>
          <p:cNvPr id="5" name="Picture 4"/>
          <p:cNvPicPr>
            <a:picLocks noChangeAspect="1"/>
          </p:cNvPicPr>
          <p:nvPr/>
        </p:nvPicPr>
        <p:blipFill>
          <a:blip r:embed="rId2"/>
          <a:stretch>
            <a:fillRect/>
          </a:stretch>
        </p:blipFill>
        <p:spPr>
          <a:xfrm>
            <a:off x="0" y="936104"/>
            <a:ext cx="9035739" cy="5445224"/>
          </a:xfrm>
          <a:prstGeom prst="rect">
            <a:avLst/>
          </a:prstGeom>
        </p:spPr>
      </p:pic>
    </p:spTree>
    <p:extLst>
      <p:ext uri="{BB962C8B-B14F-4D97-AF65-F5344CB8AC3E}">
        <p14:creationId xmlns:p14="http://schemas.microsoft.com/office/powerpoint/2010/main" val="21153507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348</a:t>
            </a:fld>
            <a:endParaRPr lang="en-GB"/>
          </a:p>
        </p:txBody>
      </p:sp>
      <p:pic>
        <p:nvPicPr>
          <p:cNvPr id="3" name="Picture 2"/>
          <p:cNvPicPr>
            <a:picLocks noChangeAspect="1"/>
          </p:cNvPicPr>
          <p:nvPr/>
        </p:nvPicPr>
        <p:blipFill>
          <a:blip r:embed="rId2"/>
          <a:stretch>
            <a:fillRect/>
          </a:stretch>
        </p:blipFill>
        <p:spPr>
          <a:xfrm>
            <a:off x="251520" y="730527"/>
            <a:ext cx="8701530" cy="5434778"/>
          </a:xfrm>
          <a:prstGeom prst="rect">
            <a:avLst/>
          </a:prstGeom>
        </p:spPr>
      </p:pic>
    </p:spTree>
    <p:extLst>
      <p:ext uri="{BB962C8B-B14F-4D97-AF65-F5344CB8AC3E}">
        <p14:creationId xmlns:p14="http://schemas.microsoft.com/office/powerpoint/2010/main" val="3459173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228600" y="582613"/>
            <a:ext cx="8763000" cy="1247775"/>
          </a:xfrm>
          <a:ln/>
        </p:spPr>
        <p:txBody>
          <a:bodyPr>
            <a:normAutofit/>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dirty="0"/>
              <a:t>           Regression (Normal) Equation</a:t>
            </a:r>
            <a:endParaRPr lang="en-GB" altLang="en-US" sz="4000" dirty="0"/>
          </a:p>
        </p:txBody>
      </p:sp>
      <mc:AlternateContent xmlns:mc="http://schemas.openxmlformats.org/markup-compatibility/2006" xmlns:a14="http://schemas.microsoft.com/office/drawing/2010/main">
        <mc:Choice Requires="a14">
          <p:sp>
            <p:nvSpPr>
              <p:cNvPr id="57346" name="Rectangle 2"/>
              <p:cNvSpPr>
                <a:spLocks noGrp="1" noChangeArrowheads="1"/>
              </p:cNvSpPr>
              <p:nvPr>
                <p:ph type="body" idx="1"/>
              </p:nvPr>
            </p:nvSpPr>
            <p:spPr>
              <a:xfrm>
                <a:off x="152400" y="1828800"/>
                <a:ext cx="8534400" cy="4768552"/>
              </a:xfrm>
              <a:ln/>
            </p:spPr>
            <p:txBody>
              <a:bodyPr>
                <a:normAutofit/>
              </a:bodyPr>
              <a:lstStyle/>
              <a:p>
                <a:pPr>
                  <a:lnSpc>
                    <a:spcPct val="90000"/>
                  </a:lnSpc>
                  <a:spcBef>
                    <a:spcPts val="7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    Regression Equation of y on x (Y = a + </a:t>
                </a:r>
                <a:r>
                  <a:rPr lang="en-GB" altLang="en-US" sz="2800" b="1" dirty="0" err="1">
                    <a:solidFill>
                      <a:srgbClr val="000000"/>
                    </a:solidFill>
                  </a:rPr>
                  <a:t>bx</a:t>
                </a:r>
                <a:r>
                  <a:rPr lang="en-GB" altLang="en-US" sz="2800" b="1" dirty="0">
                    <a:solidFill>
                      <a:srgbClr val="000000"/>
                    </a:solidFill>
                  </a:rPr>
                  <a:t>)</a:t>
                </a:r>
              </a:p>
              <a:p>
                <a:pPr marL="0" indent="0">
                  <a:lnSpc>
                    <a:spcPct val="90000"/>
                  </a:lnSpc>
                  <a:spcBef>
                    <a:spcPts val="700"/>
                  </a:spcBef>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In order to obtain the values of ‘a’ &amp; ‘b’</a:t>
                </a:r>
              </a:p>
              <a:p>
                <a:pPr>
                  <a:lnSpc>
                    <a:spcPct val="90000"/>
                  </a:lnSpc>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           </a:t>
                </a:r>
                <a14:m>
                  <m:oMath xmlns:m="http://schemas.openxmlformats.org/officeDocument/2006/math">
                    <m:nary>
                      <m:naryPr>
                        <m:chr m:val="∑"/>
                        <m:subHide m:val="on"/>
                        <m:supHide m:val="on"/>
                        <m:ctrlPr>
                          <a:rPr lang="en-GB" altLang="en-US" sz="2800" i="1" smtClean="0">
                            <a:solidFill>
                              <a:srgbClr val="000000"/>
                            </a:solidFill>
                            <a:latin typeface="Cambria Math" panose="02040503050406030204" pitchFamily="18" charset="0"/>
                            <a:cs typeface="Times New Roman" panose="02020603050405020304" pitchFamily="18" charset="0"/>
                          </a:rPr>
                        </m:ctrlPr>
                      </m:naryPr>
                      <m:sub/>
                      <m:sup/>
                      <m:e>
                        <m:r>
                          <a:rPr lang="en-IN" altLang="en-US" sz="2800" b="0" i="1" smtClean="0">
                            <a:solidFill>
                              <a:srgbClr val="000000"/>
                            </a:solidFill>
                            <a:latin typeface="Cambria Math" panose="02040503050406030204" pitchFamily="18" charset="0"/>
                            <a:cs typeface="Times New Roman" panose="02020603050405020304" pitchFamily="18" charset="0"/>
                          </a:rPr>
                          <m:t>𝑦</m:t>
                        </m:r>
                        <m:r>
                          <a:rPr lang="en-IN" altLang="en-US" sz="2800" b="0" i="1" smtClean="0">
                            <a:solidFill>
                              <a:srgbClr val="000000"/>
                            </a:solidFill>
                            <a:latin typeface="Cambria Math" panose="02040503050406030204" pitchFamily="18" charset="0"/>
                            <a:cs typeface="Times New Roman" panose="02020603050405020304" pitchFamily="18" charset="0"/>
                          </a:rPr>
                          <m:t>=</m:t>
                        </m:r>
                        <m:r>
                          <a:rPr lang="en-IN" altLang="en-US" sz="2800" b="0" i="1" smtClean="0">
                            <a:solidFill>
                              <a:srgbClr val="000000"/>
                            </a:solidFill>
                            <a:latin typeface="Cambria Math" panose="02040503050406030204" pitchFamily="18" charset="0"/>
                            <a:cs typeface="Times New Roman" panose="02020603050405020304" pitchFamily="18" charset="0"/>
                          </a:rPr>
                          <m:t>𝑛𝑎</m:t>
                        </m:r>
                        <m:r>
                          <a:rPr lang="en-IN" altLang="en-US" sz="2800" b="0" i="1" smtClean="0">
                            <a:solidFill>
                              <a:srgbClr val="000000"/>
                            </a:solidFill>
                            <a:latin typeface="Cambria Math" panose="02040503050406030204" pitchFamily="18" charset="0"/>
                            <a:cs typeface="Times New Roman" panose="02020603050405020304" pitchFamily="18" charset="0"/>
                          </a:rPr>
                          <m:t>+</m:t>
                        </m:r>
                        <m:r>
                          <a:rPr lang="en-IN" altLang="en-US" sz="2800" b="0" i="1" smtClean="0">
                            <a:solidFill>
                              <a:srgbClr val="000000"/>
                            </a:solidFill>
                            <a:latin typeface="Cambria Math" panose="02040503050406030204" pitchFamily="18" charset="0"/>
                            <a:cs typeface="Times New Roman" panose="02020603050405020304" pitchFamily="18" charset="0"/>
                          </a:rPr>
                          <m:t>𝑏</m:t>
                        </m:r>
                        <m:r>
                          <a:rPr lang="en-IN" altLang="en-US" sz="2800" b="0" i="1" smtClean="0">
                            <a:solidFill>
                              <a:srgbClr val="000000"/>
                            </a:solidFill>
                            <a:latin typeface="Cambria Math" panose="02040503050406030204" pitchFamily="18" charset="0"/>
                            <a:cs typeface="Times New Roman" panose="02020603050405020304" pitchFamily="18" charset="0"/>
                          </a:rPr>
                          <m:t> </m:t>
                        </m:r>
                        <m:nary>
                          <m:naryPr>
                            <m:chr m:val="∑"/>
                            <m:subHide m:val="on"/>
                            <m:supHide m:val="on"/>
                            <m:ctrlPr>
                              <a:rPr lang="en-IN" altLang="en-US" sz="2800" b="0" i="1" smtClean="0">
                                <a:solidFill>
                                  <a:srgbClr val="000000"/>
                                </a:solidFill>
                                <a:latin typeface="Cambria Math" panose="02040503050406030204" pitchFamily="18" charset="0"/>
                                <a:cs typeface="Times New Roman" panose="02020603050405020304" pitchFamily="18" charset="0"/>
                              </a:rPr>
                            </m:ctrlPr>
                          </m:naryPr>
                          <m:sub/>
                          <m:sup/>
                          <m:e>
                            <m:r>
                              <a:rPr lang="en-IN" altLang="en-US" sz="2800" b="0" i="1" smtClean="0">
                                <a:solidFill>
                                  <a:srgbClr val="000000"/>
                                </a:solidFill>
                                <a:latin typeface="Cambria Math" panose="02040503050406030204" pitchFamily="18" charset="0"/>
                                <a:cs typeface="Times New Roman" panose="02020603050405020304" pitchFamily="18" charset="0"/>
                              </a:rPr>
                              <m:t>𝑥</m:t>
                            </m:r>
                          </m:e>
                        </m:nary>
                      </m:e>
                    </m:nary>
                  </m:oMath>
                </a14:m>
                <a:endParaRPr lang="en-GB" altLang="en-US" sz="2800" dirty="0">
                  <a:solidFill>
                    <a:srgbClr val="000000"/>
                  </a:solidFill>
                  <a:cs typeface="Times New Roman" panose="02020603050405020304" pitchFamily="18" charset="0"/>
                </a:endParaRPr>
              </a:p>
              <a:p>
                <a:pPr>
                  <a:lnSpc>
                    <a:spcPct val="90000"/>
                  </a:lnSpc>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           </a:t>
                </a:r>
                <a14:m>
                  <m:oMath xmlns:m="http://schemas.openxmlformats.org/officeDocument/2006/math">
                    <m:nary>
                      <m:naryPr>
                        <m:chr m:val="∑"/>
                        <m:subHide m:val="on"/>
                        <m:supHide m:val="on"/>
                        <m:ctrlPr>
                          <a:rPr lang="en-GB" altLang="en-US" sz="2800" b="1" i="1" smtClean="0">
                            <a:solidFill>
                              <a:srgbClr val="000000"/>
                            </a:solidFill>
                            <a:latin typeface="Cambria Math" panose="02040503050406030204" pitchFamily="18" charset="0"/>
                          </a:rPr>
                        </m:ctrlPr>
                      </m:naryPr>
                      <m:sub/>
                      <m:sup/>
                      <m:e>
                        <m:r>
                          <a:rPr lang="en-IN" altLang="en-US" sz="2800" b="1" i="1" smtClean="0">
                            <a:solidFill>
                              <a:srgbClr val="000000"/>
                            </a:solidFill>
                            <a:latin typeface="Cambria Math" panose="02040503050406030204" pitchFamily="18" charset="0"/>
                          </a:rPr>
                          <m:t>𝒙𝒚</m:t>
                        </m:r>
                      </m:e>
                    </m:nary>
                    <m:r>
                      <a:rPr lang="en-IN" altLang="en-US" sz="2800" b="1" i="1" smtClean="0">
                        <a:solidFill>
                          <a:srgbClr val="000000"/>
                        </a:solidFill>
                        <a:latin typeface="Cambria Math" panose="02040503050406030204" pitchFamily="18" charset="0"/>
                      </a:rPr>
                      <m:t>=</m:t>
                    </m:r>
                    <m:r>
                      <a:rPr lang="en-IN" altLang="en-US" sz="2800" b="1" i="1" smtClean="0">
                        <a:solidFill>
                          <a:srgbClr val="000000"/>
                        </a:solidFill>
                        <a:latin typeface="Cambria Math" panose="02040503050406030204" pitchFamily="18" charset="0"/>
                      </a:rPr>
                      <m:t>𝒂</m:t>
                    </m:r>
                    <m:nary>
                      <m:naryPr>
                        <m:chr m:val="∑"/>
                        <m:subHide m:val="on"/>
                        <m:supHide m:val="on"/>
                        <m:ctrlPr>
                          <a:rPr lang="en-IN" altLang="en-US" sz="2800" b="1" i="1" smtClean="0">
                            <a:solidFill>
                              <a:srgbClr val="000000"/>
                            </a:solidFill>
                            <a:latin typeface="Cambria Math" panose="02040503050406030204" pitchFamily="18" charset="0"/>
                          </a:rPr>
                        </m:ctrlPr>
                      </m:naryPr>
                      <m:sub/>
                      <m:sup/>
                      <m:e>
                        <m:r>
                          <a:rPr lang="en-IN" altLang="en-US" sz="2800" b="1" i="1" smtClean="0">
                            <a:solidFill>
                              <a:srgbClr val="000000"/>
                            </a:solidFill>
                            <a:latin typeface="Cambria Math" panose="02040503050406030204" pitchFamily="18" charset="0"/>
                          </a:rPr>
                          <m:t>𝒙</m:t>
                        </m:r>
                      </m:e>
                    </m:nary>
                    <m:r>
                      <a:rPr lang="en-IN" altLang="en-US" sz="2800" b="1" i="1" smtClean="0">
                        <a:solidFill>
                          <a:srgbClr val="000000"/>
                        </a:solidFill>
                        <a:latin typeface="Cambria Math" panose="02040503050406030204" pitchFamily="18" charset="0"/>
                      </a:rPr>
                      <m:t>+ </m:t>
                    </m:r>
                    <m:nary>
                      <m:naryPr>
                        <m:chr m:val="∑"/>
                        <m:subHide m:val="on"/>
                        <m:supHide m:val="on"/>
                        <m:ctrlPr>
                          <a:rPr lang="en-IN" altLang="en-US" sz="2800" b="1" i="1" smtClean="0">
                            <a:solidFill>
                              <a:srgbClr val="000000"/>
                            </a:solidFill>
                            <a:latin typeface="Cambria Math" panose="02040503050406030204" pitchFamily="18" charset="0"/>
                          </a:rPr>
                        </m:ctrlPr>
                      </m:naryPr>
                      <m:sub/>
                      <m:sup/>
                      <m:e>
                        <m:sSup>
                          <m:sSupPr>
                            <m:ctrlPr>
                              <a:rPr lang="en-IN" altLang="en-US" sz="2800" b="1" i="1" smtClean="0">
                                <a:solidFill>
                                  <a:srgbClr val="000000"/>
                                </a:solidFill>
                                <a:latin typeface="Cambria Math" panose="02040503050406030204" pitchFamily="18" charset="0"/>
                              </a:rPr>
                            </m:ctrlPr>
                          </m:sSupPr>
                          <m:e>
                            <m:r>
                              <a:rPr lang="en-IN" altLang="en-US" sz="2800" b="1" i="1" smtClean="0">
                                <a:solidFill>
                                  <a:srgbClr val="000000"/>
                                </a:solidFill>
                                <a:latin typeface="Cambria Math" panose="02040503050406030204" pitchFamily="18" charset="0"/>
                              </a:rPr>
                              <m:t>𝒙</m:t>
                            </m:r>
                          </m:e>
                          <m:sup>
                            <m:r>
                              <a:rPr lang="en-IN" altLang="en-US" sz="2800" b="1" i="1" smtClean="0">
                                <a:solidFill>
                                  <a:srgbClr val="000000"/>
                                </a:solidFill>
                                <a:latin typeface="Cambria Math" panose="02040503050406030204" pitchFamily="18" charset="0"/>
                              </a:rPr>
                              <m:t>𝟐</m:t>
                            </m:r>
                          </m:sup>
                        </m:sSup>
                      </m:e>
                    </m:nary>
                  </m:oMath>
                </a14:m>
                <a:r>
                  <a:rPr lang="en-GB" altLang="en-US" sz="2800" b="1" dirty="0">
                    <a:solidFill>
                      <a:srgbClr val="000000"/>
                    </a:solidFill>
                  </a:rPr>
                  <a:t> </a:t>
                </a:r>
              </a:p>
              <a:p>
                <a:pPr marL="0" indent="0">
                  <a:lnSpc>
                    <a:spcPct val="90000"/>
                  </a:lnSpc>
                  <a:spcBef>
                    <a:spcPts val="700"/>
                  </a:spcBef>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  </a:t>
                </a:r>
              </a:p>
              <a:p>
                <a:pPr>
                  <a:lnSpc>
                    <a:spcPct val="90000"/>
                  </a:lnSpc>
                  <a:spcBef>
                    <a:spcPts val="7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Regression Equation of x on y (X = c + </a:t>
                </a:r>
                <a:r>
                  <a:rPr lang="en-GB" altLang="en-US" sz="2800" b="1" dirty="0" err="1">
                    <a:solidFill>
                      <a:srgbClr val="000000"/>
                    </a:solidFill>
                  </a:rPr>
                  <a:t>dy</a:t>
                </a:r>
                <a:r>
                  <a:rPr lang="en-GB" altLang="en-US" sz="2800" b="1" dirty="0">
                    <a:solidFill>
                      <a:srgbClr val="000000"/>
                    </a:solidFill>
                  </a:rPr>
                  <a:t>)</a:t>
                </a:r>
              </a:p>
              <a:p>
                <a:pPr>
                  <a:lnSpc>
                    <a:spcPct val="90000"/>
                  </a:lnSpc>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In order to obtain the values of ‘c’ &amp; ‘d</a:t>
                </a:r>
              </a:p>
              <a:p>
                <a:pPr>
                  <a:lnSpc>
                    <a:spcPct val="90000"/>
                  </a:lnSpc>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           </a:t>
                </a:r>
                <a14:m>
                  <m:oMath xmlns:m="http://schemas.openxmlformats.org/officeDocument/2006/math">
                    <m:nary>
                      <m:naryPr>
                        <m:chr m:val="∑"/>
                        <m:subHide m:val="on"/>
                        <m:supHide m:val="on"/>
                        <m:ctrlPr>
                          <a:rPr lang="en-GB" altLang="en-US" sz="2800" b="1" i="1">
                            <a:solidFill>
                              <a:srgbClr val="000000"/>
                            </a:solidFill>
                            <a:latin typeface="Cambria Math" panose="02040503050406030204" pitchFamily="18" charset="0"/>
                          </a:rPr>
                        </m:ctrlPr>
                      </m:naryPr>
                      <m:sub/>
                      <m:sup/>
                      <m:e>
                        <m:r>
                          <a:rPr lang="en-IN" altLang="en-US" sz="2800" b="1" i="1">
                            <a:solidFill>
                              <a:srgbClr val="000000"/>
                            </a:solidFill>
                            <a:latin typeface="Cambria Math" panose="02040503050406030204" pitchFamily="18" charset="0"/>
                          </a:rPr>
                          <m:t>𝒙</m:t>
                        </m:r>
                      </m:e>
                    </m:nary>
                    <m:r>
                      <a:rPr lang="en-IN" altLang="en-US" sz="2800" b="1" i="1">
                        <a:solidFill>
                          <a:srgbClr val="000000"/>
                        </a:solidFill>
                        <a:latin typeface="Cambria Math" panose="02040503050406030204" pitchFamily="18" charset="0"/>
                      </a:rPr>
                      <m:t>=</m:t>
                    </m:r>
                    <m:r>
                      <a:rPr lang="en-IN" altLang="en-US" sz="2800" b="1" i="1" smtClean="0">
                        <a:solidFill>
                          <a:srgbClr val="000000"/>
                        </a:solidFill>
                        <a:latin typeface="Cambria Math" panose="02040503050406030204" pitchFamily="18" charset="0"/>
                      </a:rPr>
                      <m:t>𝒏𝒄</m:t>
                    </m:r>
                    <m:r>
                      <a:rPr lang="en-IN" altLang="en-US" sz="2800" b="1" i="1">
                        <a:solidFill>
                          <a:srgbClr val="000000"/>
                        </a:solidFill>
                        <a:latin typeface="Cambria Math" panose="02040503050406030204" pitchFamily="18" charset="0"/>
                      </a:rPr>
                      <m:t>+</m:t>
                    </m:r>
                    <m:r>
                      <a:rPr lang="en-IN" altLang="en-US" sz="2800" b="1" i="1" smtClean="0">
                        <a:solidFill>
                          <a:srgbClr val="000000"/>
                        </a:solidFill>
                        <a:latin typeface="Cambria Math" panose="02040503050406030204" pitchFamily="18" charset="0"/>
                      </a:rPr>
                      <m:t>𝒅</m:t>
                    </m:r>
                    <m:nary>
                      <m:naryPr>
                        <m:chr m:val="∑"/>
                        <m:subHide m:val="on"/>
                        <m:supHide m:val="on"/>
                        <m:ctrlPr>
                          <a:rPr lang="en-IN" altLang="en-US" sz="2800" b="1" i="1">
                            <a:solidFill>
                              <a:srgbClr val="000000"/>
                            </a:solidFill>
                            <a:latin typeface="Cambria Math" panose="02040503050406030204" pitchFamily="18" charset="0"/>
                          </a:rPr>
                        </m:ctrlPr>
                      </m:naryPr>
                      <m:sub/>
                      <m:sup/>
                      <m:e>
                        <m:r>
                          <a:rPr lang="en-IN" altLang="en-US" sz="2800" b="1" i="1" smtClean="0">
                            <a:solidFill>
                              <a:srgbClr val="000000"/>
                            </a:solidFill>
                            <a:latin typeface="Cambria Math" panose="02040503050406030204" pitchFamily="18" charset="0"/>
                          </a:rPr>
                          <m:t>𝒚</m:t>
                        </m:r>
                      </m:e>
                    </m:nary>
                  </m:oMath>
                </a14:m>
                <a:r>
                  <a:rPr lang="en-GB" altLang="en-US" sz="2800" b="1" dirty="0">
                    <a:solidFill>
                      <a:srgbClr val="000000"/>
                    </a:solidFill>
                  </a:rPr>
                  <a:t> </a:t>
                </a:r>
              </a:p>
              <a:p>
                <a:pPr>
                  <a:lnSpc>
                    <a:spcPct val="90000"/>
                  </a:lnSpc>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           </a:t>
                </a:r>
                <a14:m>
                  <m:oMath xmlns:m="http://schemas.openxmlformats.org/officeDocument/2006/math">
                    <m:nary>
                      <m:naryPr>
                        <m:chr m:val="∑"/>
                        <m:subHide m:val="on"/>
                        <m:supHide m:val="on"/>
                        <m:ctrlPr>
                          <a:rPr lang="en-GB" altLang="en-US" sz="2800" b="1" i="1">
                            <a:solidFill>
                              <a:srgbClr val="000000"/>
                            </a:solidFill>
                            <a:latin typeface="Cambria Math" panose="02040503050406030204" pitchFamily="18" charset="0"/>
                          </a:rPr>
                        </m:ctrlPr>
                      </m:naryPr>
                      <m:sub/>
                      <m:sup/>
                      <m:e>
                        <m:r>
                          <a:rPr lang="en-IN" altLang="en-US" sz="2800" b="1" i="1">
                            <a:solidFill>
                              <a:srgbClr val="000000"/>
                            </a:solidFill>
                            <a:latin typeface="Cambria Math" panose="02040503050406030204" pitchFamily="18" charset="0"/>
                          </a:rPr>
                          <m:t>𝒙𝒚</m:t>
                        </m:r>
                      </m:e>
                    </m:nary>
                    <m:r>
                      <a:rPr lang="en-IN" altLang="en-US" sz="2800" b="1" i="1">
                        <a:solidFill>
                          <a:srgbClr val="000000"/>
                        </a:solidFill>
                        <a:latin typeface="Cambria Math" panose="02040503050406030204" pitchFamily="18" charset="0"/>
                      </a:rPr>
                      <m:t>=</m:t>
                    </m:r>
                    <m:r>
                      <a:rPr lang="en-IN" altLang="en-US" sz="2800" b="1" i="1" smtClean="0">
                        <a:solidFill>
                          <a:srgbClr val="000000"/>
                        </a:solidFill>
                        <a:latin typeface="Cambria Math" panose="02040503050406030204" pitchFamily="18" charset="0"/>
                      </a:rPr>
                      <m:t>𝒄</m:t>
                    </m:r>
                    <m:nary>
                      <m:naryPr>
                        <m:chr m:val="∑"/>
                        <m:subHide m:val="on"/>
                        <m:supHide m:val="on"/>
                        <m:ctrlPr>
                          <a:rPr lang="en-IN" altLang="en-US" sz="2800" b="1" i="1">
                            <a:solidFill>
                              <a:srgbClr val="000000"/>
                            </a:solidFill>
                            <a:latin typeface="Cambria Math" panose="02040503050406030204" pitchFamily="18" charset="0"/>
                          </a:rPr>
                        </m:ctrlPr>
                      </m:naryPr>
                      <m:sub/>
                      <m:sup/>
                      <m:e>
                        <m:r>
                          <a:rPr lang="en-IN" altLang="en-US" sz="2800" b="1" i="1" smtClean="0">
                            <a:solidFill>
                              <a:srgbClr val="000000"/>
                            </a:solidFill>
                            <a:latin typeface="Cambria Math" panose="02040503050406030204" pitchFamily="18" charset="0"/>
                          </a:rPr>
                          <m:t>𝒚</m:t>
                        </m:r>
                      </m:e>
                    </m:nary>
                    <m:r>
                      <a:rPr lang="en-IN" altLang="en-US" sz="2800" b="1" i="1">
                        <a:solidFill>
                          <a:srgbClr val="000000"/>
                        </a:solidFill>
                        <a:latin typeface="Cambria Math" panose="02040503050406030204" pitchFamily="18" charset="0"/>
                      </a:rPr>
                      <m:t>+ </m:t>
                    </m:r>
                    <m:nary>
                      <m:naryPr>
                        <m:chr m:val="∑"/>
                        <m:subHide m:val="on"/>
                        <m:supHide m:val="on"/>
                        <m:ctrlPr>
                          <a:rPr lang="en-IN" altLang="en-US" sz="2800" b="1" i="1">
                            <a:solidFill>
                              <a:srgbClr val="000000"/>
                            </a:solidFill>
                            <a:latin typeface="Cambria Math" panose="02040503050406030204" pitchFamily="18" charset="0"/>
                          </a:rPr>
                        </m:ctrlPr>
                      </m:naryPr>
                      <m:sub/>
                      <m:sup/>
                      <m:e>
                        <m:sSup>
                          <m:sSupPr>
                            <m:ctrlPr>
                              <a:rPr lang="en-IN" altLang="en-US" sz="2800" b="1" i="1">
                                <a:solidFill>
                                  <a:srgbClr val="000000"/>
                                </a:solidFill>
                                <a:latin typeface="Cambria Math" panose="02040503050406030204" pitchFamily="18" charset="0"/>
                              </a:rPr>
                            </m:ctrlPr>
                          </m:sSupPr>
                          <m:e>
                            <m:r>
                              <a:rPr lang="en-IN" altLang="en-US" sz="2800" b="1" i="1" smtClean="0">
                                <a:solidFill>
                                  <a:srgbClr val="000000"/>
                                </a:solidFill>
                                <a:latin typeface="Cambria Math" panose="02040503050406030204" pitchFamily="18" charset="0"/>
                              </a:rPr>
                              <m:t>𝒚</m:t>
                            </m:r>
                          </m:e>
                          <m:sup>
                            <m:r>
                              <a:rPr lang="en-IN" altLang="en-US" sz="2800" b="1" i="1">
                                <a:solidFill>
                                  <a:srgbClr val="000000"/>
                                </a:solidFill>
                                <a:latin typeface="Cambria Math" panose="02040503050406030204" pitchFamily="18" charset="0"/>
                              </a:rPr>
                              <m:t>𝟐</m:t>
                            </m:r>
                          </m:sup>
                        </m:sSup>
                      </m:e>
                    </m:nary>
                  </m:oMath>
                </a14:m>
                <a:r>
                  <a:rPr lang="en-GB" altLang="en-US" sz="2800" b="1" dirty="0">
                    <a:solidFill>
                      <a:srgbClr val="000000"/>
                    </a:solidFill>
                  </a:rPr>
                  <a:t> </a:t>
                </a:r>
              </a:p>
            </p:txBody>
          </p:sp>
        </mc:Choice>
        <mc:Fallback xmlns="">
          <p:sp>
            <p:nvSpPr>
              <p:cNvPr id="57346" name="Rectangle 2"/>
              <p:cNvSpPr>
                <a:spLocks noGrp="1" noRot="1" noChangeAspect="1" noMove="1" noResize="1" noEditPoints="1" noAdjustHandles="1" noChangeArrowheads="1" noChangeShapeType="1" noTextEdit="1"/>
              </p:cNvSpPr>
              <p:nvPr>
                <p:ph type="body" idx="1"/>
              </p:nvPr>
            </p:nvSpPr>
            <p:spPr>
              <a:xfrm>
                <a:off x="152400" y="1828800"/>
                <a:ext cx="8534400" cy="4768552"/>
              </a:xfrm>
              <a:blipFill rotWithShape="0">
                <a:blip r:embed="rId3"/>
                <a:stretch>
                  <a:fillRect l="-1429" t="-2046"/>
                </a:stretch>
              </a:blipFill>
              <a:ln/>
            </p:spPr>
            <p:txBody>
              <a:bodyPr/>
              <a:lstStyle/>
              <a:p>
                <a:r>
                  <a:rPr lang="en-IN">
                    <a:noFill/>
                  </a:rPr>
                  <a:t> </a:t>
                </a:r>
              </a:p>
            </p:txBody>
          </p:sp>
        </mc:Fallback>
      </mc:AlternateContent>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349</a:t>
            </a:fld>
            <a:endParaRPr lang="en-GB"/>
          </a:p>
        </p:txBody>
      </p:sp>
    </p:spTree>
    <p:extLst>
      <p:ext uri="{BB962C8B-B14F-4D97-AF65-F5344CB8AC3E}">
        <p14:creationId xmlns:p14="http://schemas.microsoft.com/office/powerpoint/2010/main" val="25884569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0" indent="-457200">
              <a:buFont typeface="+mj-lt"/>
              <a:buAutoNum type="arabicPeriod"/>
            </a:pPr>
            <a:r>
              <a:rPr lang="en-IN" dirty="0"/>
              <a:t>What is the probability of not getting any 6’s in four rolls of a balanced die.</a:t>
            </a:r>
          </a:p>
          <a:p>
            <a:pPr marL="457200" indent="-457200">
              <a:buFont typeface="+mj-lt"/>
              <a:buAutoNum type="arabicPeriod"/>
            </a:pPr>
            <a:r>
              <a:rPr lang="en-IN" dirty="0"/>
              <a:t>What is the probability of getting atleast one 6’s in four rolls of a balanced die.</a:t>
            </a:r>
          </a:p>
          <a:p>
            <a:pPr marL="457200" indent="-457200">
              <a:buFont typeface="+mj-lt"/>
              <a:buAutoNum type="arabicPeriod"/>
            </a:pPr>
            <a:r>
              <a:rPr lang="en-IN" dirty="0"/>
              <a:t>What is the probability of getting at most two 6’s in four rolls of a balanced die.</a:t>
            </a:r>
          </a:p>
          <a:p>
            <a:pPr marL="457200" indent="-457200">
              <a:buFont typeface="+mj-lt"/>
              <a:buAutoNum type="arabicPeriod"/>
            </a:pPr>
            <a:endParaRPr lang="en-IN" dirty="0">
              <a:latin typeface="Arial" panose="020B0604020202020204" pitchFamily="34" charset="0"/>
              <a:cs typeface="Arial" panose="020B0604020202020204" pitchFamily="34" charset="0"/>
            </a:endParaRPr>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
        <p:nvSpPr>
          <p:cNvPr id="3" name="Content Placeholder 2"/>
          <p:cNvSpPr>
            <a:spLocks noGrp="1"/>
          </p:cNvSpPr>
          <p:nvPr>
            <p:ph sz="quarter" idx="10"/>
          </p:nvPr>
        </p:nvSpPr>
        <p:spPr/>
        <p:txBody>
          <a:bodyPr/>
          <a:lstStyle/>
          <a:p>
            <a:r>
              <a:rPr lang="en-IN" dirty="0"/>
              <a:t>Some More Examples</a:t>
            </a:r>
          </a:p>
        </p:txBody>
      </p:sp>
    </p:spTree>
    <p:extLst>
      <p:ext uri="{BB962C8B-B14F-4D97-AF65-F5344CB8AC3E}">
        <p14:creationId xmlns:p14="http://schemas.microsoft.com/office/powerpoint/2010/main" val="2897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28600" y="381000"/>
            <a:ext cx="8763000" cy="1295400"/>
          </a:xfrm>
          <a:ln/>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a:t>     Regression Equation / Line when</a:t>
            </a:r>
            <a:br>
              <a:rPr lang="en-GB" altLang="en-US" sz="4000" b="1"/>
            </a:br>
            <a:r>
              <a:rPr lang="en-GB" altLang="en-US" sz="4000" b="1"/>
              <a:t>Deviation taken from Arithmetic Mean </a:t>
            </a:r>
          </a:p>
        </p:txBody>
      </p:sp>
      <mc:AlternateContent xmlns:mc="http://schemas.openxmlformats.org/markup-compatibility/2006" xmlns:a14="http://schemas.microsoft.com/office/drawing/2010/main">
        <mc:Choice Requires="a14">
          <p:sp>
            <p:nvSpPr>
              <p:cNvPr id="157699" name="Rectangle 3"/>
              <p:cNvSpPr>
                <a:spLocks noGrp="1" noChangeArrowheads="1"/>
              </p:cNvSpPr>
              <p:nvPr>
                <p:ph type="body" idx="1"/>
              </p:nvPr>
            </p:nvSpPr>
            <p:spPr>
              <a:xfrm>
                <a:off x="611560" y="1711076"/>
                <a:ext cx="8231832" cy="4827836"/>
              </a:xfrm>
              <a:ln/>
            </p:spPr>
            <p:txBody>
              <a:bodyPr>
                <a:normAutofit/>
              </a:bodyPr>
              <a:lstStyle/>
              <a:p>
                <a:pPr>
                  <a:lnSpc>
                    <a:spcPct val="95000"/>
                  </a:lnSpc>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 Regression Equation of y on x: (Y = a + </a:t>
                </a:r>
                <a:r>
                  <a:rPr lang="en-GB" altLang="en-US" sz="2800" b="1" dirty="0" err="1">
                    <a:solidFill>
                      <a:srgbClr val="000000"/>
                    </a:solidFill>
                  </a:rPr>
                  <a:t>bx</a:t>
                </a:r>
                <a:r>
                  <a:rPr lang="en-GB" altLang="en-US" sz="2800" b="1" dirty="0">
                    <a:solidFill>
                      <a:srgbClr val="000000"/>
                    </a:solidFill>
                  </a:rPr>
                  <a:t>)</a:t>
                </a: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dirty="0">
                    <a:solidFill>
                      <a:srgbClr val="000000"/>
                    </a:solidFill>
                  </a:rPr>
                  <a:t>In order to obtain the values of ‘a’ &amp; ‘b’</a:t>
                </a:r>
              </a:p>
              <a:p>
                <a:pPr marL="0" indent="0">
                  <a:buNone/>
                  <a:tabLst>
                    <a:tab pos="914400" algn="l"/>
                    <a:tab pos="1828800" algn="l"/>
                    <a:tab pos="2743200" algn="l"/>
                    <a:tab pos="3657600" algn="l"/>
                    <a:tab pos="4572000" algn="l"/>
                    <a:tab pos="5486400" algn="l"/>
                    <a:tab pos="6400800" algn="l"/>
                    <a:tab pos="7315200" algn="l"/>
                    <a:tab pos="8229600" algn="l"/>
                    <a:tab pos="9144000" algn="l"/>
                    <a:tab pos="10058400" algn="l"/>
                  </a:tabLst>
                </a:pPr>
                <a14:m>
                  <m:oMathPara xmlns:m="http://schemas.openxmlformats.org/officeDocument/2006/math">
                    <m:oMathParaPr>
                      <m:jc m:val="left"/>
                    </m:oMathParaPr>
                    <m:oMath xmlns:m="http://schemas.openxmlformats.org/officeDocument/2006/math">
                      <m:r>
                        <a:rPr lang="en-IN" altLang="en-US" sz="2800" b="0" i="1" smtClean="0">
                          <a:solidFill>
                            <a:srgbClr val="000000"/>
                          </a:solidFill>
                          <a:latin typeface="Cambria Math" panose="02040503050406030204" pitchFamily="18" charset="0"/>
                          <a:cs typeface="Times New Roman" panose="02020603050405020304" pitchFamily="18" charset="0"/>
                        </a:rPr>
                        <m:t>𝑎</m:t>
                      </m:r>
                      <m:r>
                        <a:rPr lang="en-IN" altLang="en-US" sz="2800" b="0" i="1" smtClean="0">
                          <a:solidFill>
                            <a:srgbClr val="000000"/>
                          </a:solidFill>
                          <a:latin typeface="Cambria Math" panose="02040503050406030204" pitchFamily="18" charset="0"/>
                          <a:cs typeface="Times New Roman" panose="02020603050405020304" pitchFamily="18" charset="0"/>
                        </a:rPr>
                        <m:t>= </m:t>
                      </m:r>
                      <m:acc>
                        <m:accPr>
                          <m:chr m:val="̅"/>
                          <m:ctrlPr>
                            <a:rPr lang="en-IN" altLang="en-US" sz="2800" b="0" i="1" smtClean="0">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𝑦</m:t>
                          </m:r>
                        </m:e>
                      </m:acc>
                      <m:r>
                        <a:rPr lang="en-IN" altLang="en-US" sz="2800" b="0" i="1" smtClean="0">
                          <a:solidFill>
                            <a:srgbClr val="000000"/>
                          </a:solidFill>
                          <a:latin typeface="Cambria Math" panose="02040503050406030204" pitchFamily="18" charset="0"/>
                          <a:cs typeface="Times New Roman" panose="02020603050405020304" pitchFamily="18" charset="0"/>
                        </a:rPr>
                        <m:t> −</m:t>
                      </m:r>
                      <m:r>
                        <a:rPr lang="en-IN" altLang="en-US" sz="2800" b="0" i="1" smtClean="0">
                          <a:solidFill>
                            <a:srgbClr val="000000"/>
                          </a:solidFill>
                          <a:latin typeface="Cambria Math" panose="02040503050406030204" pitchFamily="18" charset="0"/>
                          <a:cs typeface="Times New Roman" panose="02020603050405020304" pitchFamily="18" charset="0"/>
                        </a:rPr>
                        <m:t>𝑏</m:t>
                      </m:r>
                      <m:acc>
                        <m:accPr>
                          <m:chr m:val="̅"/>
                          <m:ctrlPr>
                            <a:rPr lang="en-IN" altLang="en-US" sz="2800" b="0" i="1" smtClean="0">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𝑥</m:t>
                          </m:r>
                        </m:e>
                      </m:acc>
                      <m:r>
                        <a:rPr lang="en-IN" altLang="en-US" sz="2800" b="0" i="1" smtClean="0">
                          <a:solidFill>
                            <a:srgbClr val="000000"/>
                          </a:solidFill>
                          <a:latin typeface="Cambria Math" panose="02040503050406030204" pitchFamily="18" charset="0"/>
                          <a:cs typeface="Times New Roman" panose="02020603050405020304" pitchFamily="18" charset="0"/>
                        </a:rPr>
                        <m:t>,  </m:t>
                      </m:r>
                      <m:r>
                        <a:rPr lang="en-IN" altLang="en-US" sz="2800" b="0" i="1" smtClean="0">
                          <a:solidFill>
                            <a:srgbClr val="000000"/>
                          </a:solidFill>
                          <a:latin typeface="Cambria Math" panose="02040503050406030204" pitchFamily="18" charset="0"/>
                          <a:cs typeface="Times New Roman" panose="02020603050405020304" pitchFamily="18" charset="0"/>
                        </a:rPr>
                        <m:t>𝑤h𝑒𝑟𝑒</m:t>
                      </m:r>
                      <m:r>
                        <a:rPr lang="en-IN" altLang="en-US" sz="2800" b="0" i="1" smtClean="0">
                          <a:solidFill>
                            <a:srgbClr val="000000"/>
                          </a:solidFill>
                          <a:latin typeface="Cambria Math" panose="02040503050406030204" pitchFamily="18" charset="0"/>
                          <a:cs typeface="Times New Roman" panose="02020603050405020304" pitchFamily="18" charset="0"/>
                        </a:rPr>
                        <m:t> </m:t>
                      </m:r>
                    </m:oMath>
                  </m:oMathPara>
                </a14:m>
                <a:endParaRPr lang="en-IN" altLang="en-US" sz="2800" b="0" i="1" dirty="0">
                  <a:solidFill>
                    <a:srgbClr val="000000"/>
                  </a:solidFill>
                  <a:latin typeface="Cambria Math" panose="02040503050406030204" pitchFamily="18" charset="0"/>
                  <a:cs typeface="Times New Roman" panose="02020603050405020304" pitchFamily="18" charset="0"/>
                </a:endParaRPr>
              </a:p>
              <a:p>
                <a:pPr marL="0" indent="0">
                  <a:buNone/>
                  <a:tabLst>
                    <a:tab pos="914400" algn="l"/>
                    <a:tab pos="1828800" algn="l"/>
                    <a:tab pos="2743200" algn="l"/>
                    <a:tab pos="3657600" algn="l"/>
                    <a:tab pos="4572000" algn="l"/>
                    <a:tab pos="5486400" algn="l"/>
                    <a:tab pos="6400800" algn="l"/>
                    <a:tab pos="7315200" algn="l"/>
                    <a:tab pos="8229600" algn="l"/>
                    <a:tab pos="9144000" algn="l"/>
                    <a:tab pos="10058400" algn="l"/>
                  </a:tabLst>
                </a:pPr>
                <a14:m>
                  <m:oMathPara xmlns:m="http://schemas.openxmlformats.org/officeDocument/2006/math">
                    <m:oMathParaPr>
                      <m:jc m:val="left"/>
                    </m:oMathParaPr>
                    <m:oMath xmlns:m="http://schemas.openxmlformats.org/officeDocument/2006/math">
                      <m:r>
                        <a:rPr lang="en-IN" altLang="en-US" sz="2800" b="0" i="1" smtClean="0">
                          <a:solidFill>
                            <a:srgbClr val="000000"/>
                          </a:solidFill>
                          <a:latin typeface="Cambria Math" panose="02040503050406030204" pitchFamily="18" charset="0"/>
                          <a:cs typeface="Times New Roman" panose="02020603050405020304" pitchFamily="18" charset="0"/>
                        </a:rPr>
                        <m:t>𝑏</m:t>
                      </m:r>
                      <m:r>
                        <a:rPr lang="en-IN" altLang="en-US" sz="2800" b="0" i="1" smtClean="0">
                          <a:solidFill>
                            <a:srgbClr val="000000"/>
                          </a:solidFill>
                          <a:latin typeface="Cambria Math" panose="02040503050406030204" pitchFamily="18" charset="0"/>
                          <a:cs typeface="Times New Roman" panose="02020603050405020304" pitchFamily="18" charset="0"/>
                        </a:rPr>
                        <m:t>= </m:t>
                      </m:r>
                      <m:f>
                        <m:fPr>
                          <m:type m:val="lin"/>
                          <m:ctrlPr>
                            <a:rPr lang="en-IN" altLang="en-US" sz="2800" b="0" i="1" smtClean="0">
                              <a:solidFill>
                                <a:srgbClr val="000000"/>
                              </a:solidFill>
                              <a:latin typeface="Cambria Math" panose="02040503050406030204" pitchFamily="18" charset="0"/>
                              <a:cs typeface="Times New Roman" panose="02020603050405020304" pitchFamily="18" charset="0"/>
                            </a:rPr>
                          </m:ctrlPr>
                        </m:fPr>
                        <m:num>
                          <m:nary>
                            <m:naryPr>
                              <m:chr m:val="∑"/>
                              <m:subHide m:val="on"/>
                              <m:supHide m:val="on"/>
                              <m:ctrlPr>
                                <a:rPr lang="en-IN" altLang="en-US" sz="2800" b="0" i="1" smtClean="0">
                                  <a:solidFill>
                                    <a:srgbClr val="000000"/>
                                  </a:solidFill>
                                  <a:latin typeface="Cambria Math" panose="02040503050406030204" pitchFamily="18" charset="0"/>
                                  <a:cs typeface="Times New Roman" panose="02020603050405020304" pitchFamily="18" charset="0"/>
                                </a:rPr>
                              </m:ctrlPr>
                            </m:naryPr>
                            <m:sub/>
                            <m:sup/>
                            <m:e>
                              <m:r>
                                <a:rPr lang="en-IN" altLang="en-US" sz="2800" b="0" i="1" smtClean="0">
                                  <a:solidFill>
                                    <a:srgbClr val="000000"/>
                                  </a:solidFill>
                                  <a:latin typeface="Cambria Math" panose="02040503050406030204" pitchFamily="18" charset="0"/>
                                  <a:cs typeface="Times New Roman" panose="02020603050405020304" pitchFamily="18" charset="0"/>
                                </a:rPr>
                                <m:t>𝑥𝑦</m:t>
                              </m:r>
                            </m:e>
                          </m:nary>
                        </m:num>
                        <m:den>
                          <m:nary>
                            <m:naryPr>
                              <m:chr m:val="∑"/>
                              <m:subHide m:val="on"/>
                              <m:supHide m:val="on"/>
                              <m:ctrlPr>
                                <a:rPr lang="en-IN" altLang="en-US" sz="2800" b="0" i="1" smtClean="0">
                                  <a:solidFill>
                                    <a:srgbClr val="000000"/>
                                  </a:solidFill>
                                  <a:latin typeface="Cambria Math" panose="02040503050406030204" pitchFamily="18" charset="0"/>
                                  <a:cs typeface="Times New Roman" panose="02020603050405020304" pitchFamily="18" charset="0"/>
                                </a:rPr>
                              </m:ctrlPr>
                            </m:naryPr>
                            <m:sub/>
                            <m:sup/>
                            <m:e>
                              <m:sSup>
                                <m:sSupPr>
                                  <m:ctrlPr>
                                    <a:rPr lang="en-IN" altLang="en-US" sz="2800" b="0" i="1" smtClean="0">
                                      <a:solidFill>
                                        <a:srgbClr val="000000"/>
                                      </a:solidFill>
                                      <a:latin typeface="Cambria Math" panose="02040503050406030204" pitchFamily="18" charset="0"/>
                                      <a:cs typeface="Times New Roman" panose="02020603050405020304" pitchFamily="18" charset="0"/>
                                    </a:rPr>
                                  </m:ctrlPr>
                                </m:sSupPr>
                                <m:e>
                                  <m:r>
                                    <a:rPr lang="en-IN" altLang="en-US" sz="2800" b="0" i="1" smtClean="0">
                                      <a:solidFill>
                                        <a:srgbClr val="000000"/>
                                      </a:solidFill>
                                      <a:latin typeface="Cambria Math" panose="02040503050406030204" pitchFamily="18" charset="0"/>
                                      <a:cs typeface="Times New Roman" panose="02020603050405020304" pitchFamily="18" charset="0"/>
                                    </a:rPr>
                                    <m:t>𝑥</m:t>
                                  </m:r>
                                </m:e>
                                <m:sup>
                                  <m:r>
                                    <a:rPr lang="en-IN" altLang="en-US" sz="2800" b="0" i="1" smtClean="0">
                                      <a:solidFill>
                                        <a:srgbClr val="000000"/>
                                      </a:solidFill>
                                      <a:latin typeface="Cambria Math" panose="02040503050406030204" pitchFamily="18" charset="0"/>
                                      <a:cs typeface="Times New Roman" panose="02020603050405020304" pitchFamily="18" charset="0"/>
                                    </a:rPr>
                                    <m:t>2</m:t>
                                  </m:r>
                                </m:sup>
                              </m:sSup>
                            </m:e>
                          </m:nary>
                          <m:r>
                            <a:rPr lang="en-IN" altLang="en-US" sz="2800" b="0" i="1" smtClean="0">
                              <a:solidFill>
                                <a:srgbClr val="000000"/>
                              </a:solidFill>
                              <a:latin typeface="Cambria Math" panose="02040503050406030204" pitchFamily="18" charset="0"/>
                              <a:cs typeface="Times New Roman" panose="02020603050405020304" pitchFamily="18" charset="0"/>
                            </a:rPr>
                            <m:t>= </m:t>
                          </m:r>
                          <m:f>
                            <m:fPr>
                              <m:ctrlPr>
                                <a:rPr lang="en-IN" altLang="en-US" sz="2800" b="0" i="1" smtClean="0">
                                  <a:solidFill>
                                    <a:srgbClr val="000000"/>
                                  </a:solidFill>
                                  <a:latin typeface="Cambria Math" panose="02040503050406030204" pitchFamily="18" charset="0"/>
                                  <a:cs typeface="Times New Roman" panose="02020603050405020304" pitchFamily="18" charset="0"/>
                                </a:rPr>
                              </m:ctrlPr>
                            </m:fPr>
                            <m:num>
                              <m:nary>
                                <m:naryPr>
                                  <m:chr m:val="∑"/>
                                  <m:subHide m:val="on"/>
                                  <m:supHide m:val="on"/>
                                  <m:ctrlPr>
                                    <a:rPr lang="en-IN" altLang="en-US" sz="2800" b="0" i="1" smtClean="0">
                                      <a:solidFill>
                                        <a:srgbClr val="000000"/>
                                      </a:solidFill>
                                      <a:latin typeface="Cambria Math" panose="02040503050406030204" pitchFamily="18" charset="0"/>
                                      <a:cs typeface="Times New Roman" panose="02020603050405020304" pitchFamily="18" charset="0"/>
                                    </a:rPr>
                                  </m:ctrlPr>
                                </m:naryPr>
                                <m:sub/>
                                <m:sup/>
                                <m:e>
                                  <m:r>
                                    <a:rPr lang="en-IN" altLang="en-US" sz="2800" b="0" i="1" smtClean="0">
                                      <a:solidFill>
                                        <a:srgbClr val="000000"/>
                                      </a:solidFill>
                                      <a:latin typeface="Cambria Math" panose="02040503050406030204" pitchFamily="18" charset="0"/>
                                      <a:cs typeface="Times New Roman" panose="02020603050405020304" pitchFamily="18" charset="0"/>
                                    </a:rPr>
                                    <m:t>(</m:t>
                                  </m:r>
                                  <m:sSub>
                                    <m:sSubPr>
                                      <m:ctrlPr>
                                        <a:rPr lang="en-IN" altLang="en-US" sz="2800" b="0" i="1" smtClean="0">
                                          <a:solidFill>
                                            <a:srgbClr val="000000"/>
                                          </a:solidFill>
                                          <a:latin typeface="Cambria Math" panose="02040503050406030204" pitchFamily="18" charset="0"/>
                                          <a:cs typeface="Times New Roman" panose="02020603050405020304" pitchFamily="18" charset="0"/>
                                        </a:rPr>
                                      </m:ctrlPr>
                                    </m:sSubPr>
                                    <m:e>
                                      <m:r>
                                        <a:rPr lang="en-IN" altLang="en-US" sz="2800" b="0" i="1" smtClean="0">
                                          <a:solidFill>
                                            <a:srgbClr val="000000"/>
                                          </a:solidFill>
                                          <a:latin typeface="Cambria Math" panose="02040503050406030204" pitchFamily="18" charset="0"/>
                                          <a:cs typeface="Times New Roman" panose="02020603050405020304" pitchFamily="18" charset="0"/>
                                        </a:rPr>
                                        <m:t>𝑥</m:t>
                                      </m:r>
                                    </m:e>
                                    <m:sub>
                                      <m:r>
                                        <a:rPr lang="en-IN" altLang="en-US" sz="2800" b="0" i="1" smtClean="0">
                                          <a:solidFill>
                                            <a:srgbClr val="000000"/>
                                          </a:solidFill>
                                          <a:latin typeface="Cambria Math" panose="02040503050406030204" pitchFamily="18" charset="0"/>
                                          <a:cs typeface="Times New Roman" panose="02020603050405020304" pitchFamily="18" charset="0"/>
                                        </a:rPr>
                                        <m:t>𝑖</m:t>
                                      </m:r>
                                    </m:sub>
                                  </m:sSub>
                                  <m:r>
                                    <a:rPr lang="en-IN" altLang="en-US" sz="2800" b="0" i="1" smtClean="0">
                                      <a:solidFill>
                                        <a:srgbClr val="000000"/>
                                      </a:solidFill>
                                      <a:latin typeface="Cambria Math" panose="02040503050406030204" pitchFamily="18" charset="0"/>
                                      <a:cs typeface="Times New Roman" panose="02020603050405020304" pitchFamily="18" charset="0"/>
                                    </a:rPr>
                                    <m:t>− </m:t>
                                  </m:r>
                                  <m:acc>
                                    <m:accPr>
                                      <m:chr m:val="̅"/>
                                      <m:ctrlPr>
                                        <a:rPr lang="en-IN" altLang="en-US" sz="2800" b="0" i="1" smtClean="0">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𝑥</m:t>
                                      </m:r>
                                    </m:e>
                                  </m:acc>
                                  <m:r>
                                    <a:rPr lang="en-IN" altLang="en-US" sz="2800" i="1">
                                      <a:solidFill>
                                        <a:srgbClr val="000000"/>
                                      </a:solidFill>
                                      <a:latin typeface="Cambria Math" panose="02040503050406030204" pitchFamily="18" charset="0"/>
                                      <a:cs typeface="Times New Roman" panose="02020603050405020304" pitchFamily="18" charset="0"/>
                                    </a:rPr>
                                    <m:t>)(</m:t>
                                  </m:r>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b="0" i="1" smtClean="0">
                                          <a:solidFill>
                                            <a:srgbClr val="000000"/>
                                          </a:solidFill>
                                          <a:latin typeface="Cambria Math" panose="02040503050406030204" pitchFamily="18" charset="0"/>
                                          <a:cs typeface="Times New Roman" panose="02020603050405020304" pitchFamily="18" charset="0"/>
                                        </a:rPr>
                                        <m:t>𝑦</m:t>
                                      </m:r>
                                    </m:e>
                                    <m:sub>
                                      <m:r>
                                        <a:rPr lang="en-IN" altLang="en-US" sz="2800" i="1">
                                          <a:solidFill>
                                            <a:srgbClr val="000000"/>
                                          </a:solidFill>
                                          <a:latin typeface="Cambria Math" panose="02040503050406030204" pitchFamily="18" charset="0"/>
                                          <a:cs typeface="Times New Roman" panose="02020603050405020304" pitchFamily="18" charset="0"/>
                                        </a:rPr>
                                        <m:t>𝑖</m:t>
                                      </m:r>
                                    </m:sub>
                                  </m:sSub>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𝑦</m:t>
                                      </m:r>
                                    </m:e>
                                  </m:acc>
                                  <m:r>
                                    <a:rPr lang="en-IN" altLang="en-US" sz="2800" i="1">
                                      <a:solidFill>
                                        <a:srgbClr val="000000"/>
                                      </a:solidFill>
                                      <a:latin typeface="Cambria Math" panose="02040503050406030204" pitchFamily="18" charset="0"/>
                                      <a:cs typeface="Times New Roman" panose="02020603050405020304" pitchFamily="18" charset="0"/>
                                    </a:rPr>
                                    <m:t>)</m:t>
                                  </m:r>
                                </m:e>
                              </m:nary>
                            </m:num>
                            <m:den>
                              <m:nary>
                                <m:naryPr>
                                  <m:chr m:val="∑"/>
                                  <m:subHide m:val="on"/>
                                  <m:supHide m:val="on"/>
                                  <m:ctrlPr>
                                    <a:rPr lang="en-IN" altLang="en-US" sz="2800" b="0" i="1" smtClean="0">
                                      <a:solidFill>
                                        <a:srgbClr val="000000"/>
                                      </a:solidFill>
                                      <a:latin typeface="Cambria Math" panose="02040503050406030204" pitchFamily="18" charset="0"/>
                                      <a:cs typeface="Times New Roman" panose="02020603050405020304" pitchFamily="18" charset="0"/>
                                    </a:rPr>
                                  </m:ctrlPr>
                                </m:naryPr>
                                <m:sub/>
                                <m:sup/>
                                <m:e>
                                  <m:sSup>
                                    <m:sSupPr>
                                      <m:ctrlPr>
                                        <a:rPr lang="en-IN" altLang="en-US" sz="2800" b="0" i="1" smtClean="0">
                                          <a:solidFill>
                                            <a:srgbClr val="000000"/>
                                          </a:solidFill>
                                          <a:latin typeface="Cambria Math" panose="02040503050406030204" pitchFamily="18" charset="0"/>
                                          <a:cs typeface="Times New Roman" panose="02020603050405020304" pitchFamily="18" charset="0"/>
                                        </a:rPr>
                                      </m:ctrlPr>
                                    </m:sSupPr>
                                    <m:e>
                                      <m:r>
                                        <a:rPr lang="en-IN" altLang="en-US" sz="2800" i="1">
                                          <a:solidFill>
                                            <a:srgbClr val="000000"/>
                                          </a:solidFill>
                                          <a:latin typeface="Cambria Math" panose="02040503050406030204" pitchFamily="18" charset="0"/>
                                          <a:cs typeface="Times New Roman" panose="02020603050405020304" pitchFamily="18" charset="0"/>
                                        </a:rPr>
                                        <m:t>(</m:t>
                                      </m:r>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𝑥</m:t>
                                          </m:r>
                                        </m:e>
                                        <m:sub>
                                          <m:r>
                                            <a:rPr lang="en-IN" altLang="en-US" sz="2800" i="1">
                                              <a:solidFill>
                                                <a:srgbClr val="000000"/>
                                              </a:solidFill>
                                              <a:latin typeface="Cambria Math" panose="02040503050406030204" pitchFamily="18" charset="0"/>
                                              <a:cs typeface="Times New Roman" panose="02020603050405020304" pitchFamily="18" charset="0"/>
                                            </a:rPr>
                                            <m:t>𝑖</m:t>
                                          </m:r>
                                        </m:sub>
                                      </m:sSub>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i="1">
                                              <a:solidFill>
                                                <a:srgbClr val="000000"/>
                                              </a:solidFill>
                                              <a:latin typeface="Cambria Math" panose="02040503050406030204" pitchFamily="18" charset="0"/>
                                              <a:cs typeface="Times New Roman" panose="02020603050405020304" pitchFamily="18" charset="0"/>
                                            </a:rPr>
                                            <m:t>𝑥</m:t>
                                          </m:r>
                                        </m:e>
                                      </m:acc>
                                      <m:r>
                                        <a:rPr lang="en-IN" altLang="en-US" sz="2800" i="1">
                                          <a:solidFill>
                                            <a:srgbClr val="000000"/>
                                          </a:solidFill>
                                          <a:latin typeface="Cambria Math" panose="02040503050406030204" pitchFamily="18" charset="0"/>
                                          <a:cs typeface="Times New Roman" panose="02020603050405020304" pitchFamily="18" charset="0"/>
                                        </a:rPr>
                                        <m:t>)</m:t>
                                      </m:r>
                                    </m:e>
                                    <m:sup>
                                      <m:r>
                                        <a:rPr lang="en-IN" altLang="en-US" sz="2800" b="0" i="1" smtClean="0">
                                          <a:solidFill>
                                            <a:srgbClr val="000000"/>
                                          </a:solidFill>
                                          <a:latin typeface="Cambria Math" panose="02040503050406030204" pitchFamily="18" charset="0"/>
                                          <a:cs typeface="Times New Roman" panose="02020603050405020304" pitchFamily="18" charset="0"/>
                                        </a:rPr>
                                        <m:t>2</m:t>
                                      </m:r>
                                    </m:sup>
                                  </m:sSup>
                                </m:e>
                              </m:nary>
                            </m:den>
                          </m:f>
                          <m:r>
                            <a:rPr lang="en-IN" altLang="en-US" sz="2800" b="0" i="1" smtClean="0">
                              <a:solidFill>
                                <a:srgbClr val="000000"/>
                              </a:solidFill>
                              <a:latin typeface="Cambria Math" panose="02040503050406030204" pitchFamily="18" charset="0"/>
                              <a:cs typeface="Times New Roman" panose="02020603050405020304" pitchFamily="18" charset="0"/>
                            </a:rPr>
                            <m:t>= </m:t>
                          </m:r>
                          <m:f>
                            <m:fPr>
                              <m:ctrlPr>
                                <a:rPr lang="en-IN" altLang="en-US" sz="2800" b="0" i="1" smtClean="0">
                                  <a:solidFill>
                                    <a:srgbClr val="000000"/>
                                  </a:solidFill>
                                  <a:latin typeface="Cambria Math" panose="02040503050406030204" pitchFamily="18" charset="0"/>
                                  <a:cs typeface="Times New Roman" panose="02020603050405020304" pitchFamily="18" charset="0"/>
                                </a:rPr>
                              </m:ctrlPr>
                            </m:fPr>
                            <m:num>
                              <m:sSub>
                                <m:sSubPr>
                                  <m:ctrlPr>
                                    <a:rPr lang="en-IN" altLang="en-US" sz="2800" b="0" i="1" smtClean="0">
                                      <a:solidFill>
                                        <a:srgbClr val="000000"/>
                                      </a:solidFill>
                                      <a:latin typeface="Cambria Math" panose="02040503050406030204" pitchFamily="18" charset="0"/>
                                      <a:cs typeface="Times New Roman" panose="02020603050405020304" pitchFamily="18" charset="0"/>
                                    </a:rPr>
                                  </m:ctrlPr>
                                </m:sSubPr>
                                <m:e>
                                  <m:r>
                                    <a:rPr lang="en-IN" altLang="en-US" sz="2800" b="0" i="1" smtClean="0">
                                      <a:solidFill>
                                        <a:srgbClr val="000000"/>
                                      </a:solidFill>
                                      <a:latin typeface="Cambria Math" panose="02040503050406030204" pitchFamily="18" charset="0"/>
                                      <a:cs typeface="Times New Roman" panose="02020603050405020304" pitchFamily="18" charset="0"/>
                                    </a:rPr>
                                    <m:t>𝑆</m:t>
                                  </m:r>
                                </m:e>
                                <m:sub>
                                  <m:r>
                                    <a:rPr lang="en-IN" altLang="en-US" sz="2800" b="0" i="1" smtClean="0">
                                      <a:solidFill>
                                        <a:srgbClr val="000000"/>
                                      </a:solidFill>
                                      <a:latin typeface="Cambria Math" panose="02040503050406030204" pitchFamily="18" charset="0"/>
                                      <a:cs typeface="Times New Roman" panose="02020603050405020304" pitchFamily="18" charset="0"/>
                                    </a:rPr>
                                    <m:t>𝑥𝑦</m:t>
                                  </m:r>
                                </m:sub>
                              </m:sSub>
                            </m:num>
                            <m:den>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𝑆</m:t>
                                  </m:r>
                                </m:e>
                                <m:sub>
                                  <m:r>
                                    <a:rPr lang="en-IN" altLang="en-US" sz="2800" b="0" i="1" smtClean="0">
                                      <a:solidFill>
                                        <a:srgbClr val="000000"/>
                                      </a:solidFill>
                                      <a:latin typeface="Cambria Math" panose="02040503050406030204" pitchFamily="18" charset="0"/>
                                      <a:cs typeface="Times New Roman" panose="02020603050405020304" pitchFamily="18" charset="0"/>
                                    </a:rPr>
                                    <m:t>𝑥𝑥</m:t>
                                  </m:r>
                                </m:sub>
                              </m:sSub>
                            </m:den>
                          </m:f>
                        </m:den>
                      </m:f>
                    </m:oMath>
                  </m:oMathPara>
                </a14:m>
                <a:endParaRPr lang="en-GB" altLang="en-US" sz="2800" dirty="0">
                  <a:solidFill>
                    <a:srgbClr val="000000"/>
                  </a:solidFill>
                  <a:cs typeface="Times New Roman" panose="02020603050405020304" pitchFamily="18" charset="0"/>
                </a:endParaRPr>
              </a:p>
              <a:p>
                <a:pPr marL="0" indent="0">
                  <a:buNone/>
                  <a:tabLst>
                    <a:tab pos="914400" algn="l"/>
                    <a:tab pos="1828800" algn="l"/>
                    <a:tab pos="2743200" algn="l"/>
                    <a:tab pos="3657600" algn="l"/>
                    <a:tab pos="4572000" algn="l"/>
                    <a:tab pos="5486400" algn="l"/>
                    <a:tab pos="6400800" algn="l"/>
                    <a:tab pos="7315200" algn="l"/>
                    <a:tab pos="8229600" algn="l"/>
                    <a:tab pos="9144000" algn="l"/>
                    <a:tab pos="10058400" algn="l"/>
                  </a:tabLst>
                </a:pPr>
                <a14:m>
                  <m:oMath xmlns:m="http://schemas.openxmlformats.org/officeDocument/2006/math">
                    <m:sSub>
                      <m:sSubPr>
                        <m:ctrlPr>
                          <a:rPr lang="en-IN" altLang="en-US" sz="2800" i="1" smtClean="0">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𝑆</m:t>
                        </m:r>
                      </m:e>
                      <m:sub>
                        <m:r>
                          <a:rPr lang="en-IN" altLang="en-US" sz="2800" i="1">
                            <a:solidFill>
                              <a:srgbClr val="000000"/>
                            </a:solidFill>
                            <a:latin typeface="Cambria Math" panose="02040503050406030204" pitchFamily="18" charset="0"/>
                            <a:cs typeface="Times New Roman" panose="02020603050405020304" pitchFamily="18" charset="0"/>
                          </a:rPr>
                          <m:t>𝑥</m:t>
                        </m:r>
                        <m:r>
                          <a:rPr lang="en-IN" altLang="en-US" sz="2800" b="0" i="1" smtClean="0">
                            <a:solidFill>
                              <a:srgbClr val="000000"/>
                            </a:solidFill>
                            <a:latin typeface="Cambria Math" panose="02040503050406030204" pitchFamily="18" charset="0"/>
                            <a:cs typeface="Times New Roman" panose="02020603050405020304" pitchFamily="18" charset="0"/>
                          </a:rPr>
                          <m:t>𝑦</m:t>
                        </m:r>
                      </m:sub>
                    </m:sSub>
                    <m:r>
                      <a:rPr lang="en-IN" altLang="en-US" sz="2800" b="0" i="1" smtClean="0">
                        <a:solidFill>
                          <a:srgbClr val="000000"/>
                        </a:solidFill>
                        <a:latin typeface="Cambria Math" panose="02040503050406030204" pitchFamily="18" charset="0"/>
                        <a:cs typeface="Times New Roman" panose="02020603050405020304" pitchFamily="18" charset="0"/>
                      </a:rPr>
                      <m:t>= </m:t>
                    </m:r>
                    <m:nary>
                      <m:naryPr>
                        <m:chr m:val="∑"/>
                        <m:subHide m:val="on"/>
                        <m:supHide m:val="on"/>
                        <m:ctrlPr>
                          <a:rPr lang="en-IN" altLang="en-US" sz="2800" i="1">
                            <a:solidFill>
                              <a:srgbClr val="000000"/>
                            </a:solidFill>
                            <a:latin typeface="Cambria Math" panose="02040503050406030204" pitchFamily="18" charset="0"/>
                            <a:cs typeface="Times New Roman" panose="02020603050405020304" pitchFamily="18" charset="0"/>
                          </a:rPr>
                        </m:ctrlPr>
                      </m:naryPr>
                      <m:sub/>
                      <m:sup/>
                      <m:e>
                        <m:f>
                          <m:fPr>
                            <m:ctrlPr>
                              <a:rPr lang="en-IN" altLang="en-US" sz="2800" b="0" i="1" smtClean="0">
                                <a:solidFill>
                                  <a:srgbClr val="000000"/>
                                </a:solidFill>
                                <a:latin typeface="Cambria Math" panose="02040503050406030204" pitchFamily="18" charset="0"/>
                                <a:cs typeface="Times New Roman" panose="02020603050405020304" pitchFamily="18" charset="0"/>
                              </a:rPr>
                            </m:ctrlPr>
                          </m:fPr>
                          <m:num>
                            <m:d>
                              <m:dPr>
                                <m:ctrlPr>
                                  <a:rPr lang="en-IN" altLang="en-US" sz="2800" i="1">
                                    <a:solidFill>
                                      <a:srgbClr val="000000"/>
                                    </a:solidFill>
                                    <a:latin typeface="Cambria Math" panose="02040503050406030204" pitchFamily="18" charset="0"/>
                                    <a:cs typeface="Times New Roman" panose="02020603050405020304" pitchFamily="18" charset="0"/>
                                  </a:rPr>
                                </m:ctrlPr>
                              </m:dPr>
                              <m:e>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𝑥</m:t>
                                    </m:r>
                                  </m:e>
                                  <m:sub>
                                    <m:r>
                                      <a:rPr lang="en-IN" altLang="en-US" sz="2800" i="1">
                                        <a:solidFill>
                                          <a:srgbClr val="000000"/>
                                        </a:solidFill>
                                        <a:latin typeface="Cambria Math" panose="02040503050406030204" pitchFamily="18" charset="0"/>
                                        <a:cs typeface="Times New Roman" panose="02020603050405020304" pitchFamily="18" charset="0"/>
                                      </a:rPr>
                                      <m:t>𝑖</m:t>
                                    </m:r>
                                  </m:sub>
                                </m:sSub>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i="1">
                                        <a:solidFill>
                                          <a:srgbClr val="000000"/>
                                        </a:solidFill>
                                        <a:latin typeface="Cambria Math" panose="02040503050406030204" pitchFamily="18" charset="0"/>
                                        <a:cs typeface="Times New Roman" panose="02020603050405020304" pitchFamily="18" charset="0"/>
                                      </a:rPr>
                                      <m:t>𝑥</m:t>
                                    </m:r>
                                  </m:e>
                                </m:acc>
                              </m:e>
                            </m:d>
                            <m:d>
                              <m:dPr>
                                <m:ctrlPr>
                                  <a:rPr lang="en-IN" altLang="en-US" sz="2800" i="1">
                                    <a:solidFill>
                                      <a:srgbClr val="000000"/>
                                    </a:solidFill>
                                    <a:latin typeface="Cambria Math" panose="02040503050406030204" pitchFamily="18" charset="0"/>
                                    <a:cs typeface="Times New Roman" panose="02020603050405020304" pitchFamily="18" charset="0"/>
                                  </a:rPr>
                                </m:ctrlPr>
                              </m:dPr>
                              <m:e>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𝑦</m:t>
                                    </m:r>
                                  </m:e>
                                  <m:sub>
                                    <m:r>
                                      <a:rPr lang="en-IN" altLang="en-US" sz="2800" i="1">
                                        <a:solidFill>
                                          <a:srgbClr val="000000"/>
                                        </a:solidFill>
                                        <a:latin typeface="Cambria Math" panose="02040503050406030204" pitchFamily="18" charset="0"/>
                                        <a:cs typeface="Times New Roman" panose="02020603050405020304" pitchFamily="18" charset="0"/>
                                      </a:rPr>
                                      <m:t>𝑖</m:t>
                                    </m:r>
                                  </m:sub>
                                </m:sSub>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i="1">
                                        <a:solidFill>
                                          <a:srgbClr val="000000"/>
                                        </a:solidFill>
                                        <a:latin typeface="Cambria Math" panose="02040503050406030204" pitchFamily="18" charset="0"/>
                                        <a:cs typeface="Times New Roman" panose="02020603050405020304" pitchFamily="18" charset="0"/>
                                      </a:rPr>
                                      <m:t>𝑦</m:t>
                                    </m:r>
                                  </m:e>
                                </m:acc>
                              </m:e>
                            </m:d>
                          </m:num>
                          <m:den>
                            <m:r>
                              <a:rPr lang="en-IN" altLang="en-US" sz="2800" b="0" i="1" smtClean="0">
                                <a:solidFill>
                                  <a:srgbClr val="000000"/>
                                </a:solidFill>
                                <a:latin typeface="Cambria Math" panose="02040503050406030204" pitchFamily="18" charset="0"/>
                                <a:cs typeface="Times New Roman" panose="02020603050405020304" pitchFamily="18" charset="0"/>
                              </a:rPr>
                              <m:t>𝑛</m:t>
                            </m:r>
                          </m:den>
                        </m:f>
                      </m:e>
                    </m:nary>
                    <m:r>
                      <a:rPr lang="en-IN" altLang="en-US" sz="2800" b="0" i="1" smtClean="0">
                        <a:solidFill>
                          <a:srgbClr val="000000"/>
                        </a:solidFill>
                        <a:latin typeface="Cambria Math" panose="02040503050406030204" pitchFamily="18" charset="0"/>
                        <a:cs typeface="Times New Roman" panose="02020603050405020304" pitchFamily="18" charset="0"/>
                      </a:rPr>
                      <m:t>  </m:t>
                    </m:r>
                  </m:oMath>
                </a14:m>
                <a:r>
                  <a:rPr lang="en-GB" altLang="en-US" sz="2800" dirty="0">
                    <a:solidFill>
                      <a:srgbClr val="000000"/>
                    </a:solidFill>
                    <a:cs typeface="Times New Roman" panose="02020603050405020304" pitchFamily="18" charset="0"/>
                  </a:rPr>
                  <a:t>  </a:t>
                </a:r>
              </a:p>
              <a:p>
                <a:pPr marL="0" indent="0">
                  <a:buNone/>
                  <a:tabLst>
                    <a:tab pos="914400" algn="l"/>
                    <a:tab pos="1828800" algn="l"/>
                    <a:tab pos="2743200" algn="l"/>
                    <a:tab pos="3657600" algn="l"/>
                    <a:tab pos="4572000" algn="l"/>
                    <a:tab pos="5486400" algn="l"/>
                    <a:tab pos="6400800" algn="l"/>
                    <a:tab pos="7315200" algn="l"/>
                    <a:tab pos="8229600" algn="l"/>
                    <a:tab pos="9144000" algn="l"/>
                    <a:tab pos="10058400" algn="l"/>
                  </a:tabLst>
                </a:pPr>
                <a14:m>
                  <m:oMathPara xmlns:m="http://schemas.openxmlformats.org/officeDocument/2006/math">
                    <m:oMathParaPr>
                      <m:jc m:val="left"/>
                    </m:oMathParaPr>
                    <m:oMath xmlns:m="http://schemas.openxmlformats.org/officeDocument/2006/math">
                      <m:sSub>
                        <m:sSubPr>
                          <m:ctrlPr>
                            <a:rPr lang="en-GB" altLang="en-US" sz="2800" i="1" smtClean="0">
                              <a:solidFill>
                                <a:srgbClr val="000000"/>
                              </a:solidFill>
                              <a:latin typeface="Cambria Math" panose="02040503050406030204" pitchFamily="18" charset="0"/>
                              <a:cs typeface="Times New Roman" panose="02020603050405020304" pitchFamily="18" charset="0"/>
                            </a:rPr>
                          </m:ctrlPr>
                        </m:sSubPr>
                        <m:e>
                          <m:r>
                            <a:rPr lang="en-IN" altLang="en-US" sz="2800" b="0" i="1" smtClean="0">
                              <a:solidFill>
                                <a:srgbClr val="000000"/>
                              </a:solidFill>
                              <a:latin typeface="Cambria Math" panose="02040503050406030204" pitchFamily="18" charset="0"/>
                              <a:cs typeface="Times New Roman" panose="02020603050405020304" pitchFamily="18" charset="0"/>
                            </a:rPr>
                            <m:t>𝑆</m:t>
                          </m:r>
                        </m:e>
                        <m:sub>
                          <m:r>
                            <a:rPr lang="en-IN" altLang="en-US" sz="2800" b="0" i="1" smtClean="0">
                              <a:solidFill>
                                <a:srgbClr val="000000"/>
                              </a:solidFill>
                              <a:latin typeface="Cambria Math" panose="02040503050406030204" pitchFamily="18" charset="0"/>
                              <a:cs typeface="Times New Roman" panose="02020603050405020304" pitchFamily="18" charset="0"/>
                            </a:rPr>
                            <m:t>𝑥𝑥</m:t>
                          </m:r>
                        </m:sub>
                      </m:sSub>
                      <m:r>
                        <a:rPr lang="en-IN" altLang="en-US" sz="2800" b="0" i="1" smtClean="0">
                          <a:solidFill>
                            <a:srgbClr val="000000"/>
                          </a:solidFill>
                          <a:latin typeface="Cambria Math" panose="02040503050406030204" pitchFamily="18" charset="0"/>
                          <a:cs typeface="Times New Roman" panose="02020603050405020304" pitchFamily="18" charset="0"/>
                        </a:rPr>
                        <m:t>=</m:t>
                      </m:r>
                      <m:f>
                        <m:fPr>
                          <m:ctrlPr>
                            <a:rPr lang="en-IN" altLang="en-US" sz="2800" b="0" i="1" smtClean="0">
                              <a:solidFill>
                                <a:srgbClr val="000000"/>
                              </a:solidFill>
                              <a:latin typeface="Cambria Math" panose="02040503050406030204" pitchFamily="18" charset="0"/>
                              <a:cs typeface="Times New Roman" panose="02020603050405020304" pitchFamily="18" charset="0"/>
                            </a:rPr>
                          </m:ctrlPr>
                        </m:fPr>
                        <m:num>
                          <m:nary>
                            <m:naryPr>
                              <m:chr m:val="∑"/>
                              <m:subHide m:val="on"/>
                              <m:supHide m:val="on"/>
                              <m:ctrlPr>
                                <a:rPr lang="en-IN" altLang="en-US" sz="2800" i="1">
                                  <a:solidFill>
                                    <a:srgbClr val="000000"/>
                                  </a:solidFill>
                                  <a:latin typeface="Cambria Math" panose="02040503050406030204" pitchFamily="18" charset="0"/>
                                  <a:cs typeface="Times New Roman" panose="02020603050405020304" pitchFamily="18" charset="0"/>
                                </a:rPr>
                              </m:ctrlPr>
                            </m:naryPr>
                            <m:sub/>
                            <m:sup/>
                            <m:e>
                              <m:sSup>
                                <m:sSupPr>
                                  <m:ctrlPr>
                                    <a:rPr lang="en-IN" altLang="en-US" sz="2800" i="1">
                                      <a:solidFill>
                                        <a:srgbClr val="000000"/>
                                      </a:solidFill>
                                      <a:latin typeface="Cambria Math" panose="02040503050406030204" pitchFamily="18" charset="0"/>
                                      <a:cs typeface="Times New Roman" panose="02020603050405020304" pitchFamily="18" charset="0"/>
                                    </a:rPr>
                                  </m:ctrlPr>
                                </m:sSupPr>
                                <m:e>
                                  <m:r>
                                    <a:rPr lang="en-IN" altLang="en-US" sz="2800" i="1">
                                      <a:solidFill>
                                        <a:srgbClr val="000000"/>
                                      </a:solidFill>
                                      <a:latin typeface="Cambria Math" panose="02040503050406030204" pitchFamily="18" charset="0"/>
                                      <a:cs typeface="Times New Roman" panose="02020603050405020304" pitchFamily="18" charset="0"/>
                                    </a:rPr>
                                    <m:t>(</m:t>
                                  </m:r>
                                  <m:sSub>
                                    <m:sSubPr>
                                      <m:ctrlPr>
                                        <a:rPr lang="en-IN" altLang="en-US" sz="2800" i="1">
                                          <a:solidFill>
                                            <a:srgbClr val="000000"/>
                                          </a:solidFill>
                                          <a:latin typeface="Cambria Math" panose="02040503050406030204" pitchFamily="18" charset="0"/>
                                          <a:cs typeface="Times New Roman" panose="02020603050405020304" pitchFamily="18" charset="0"/>
                                        </a:rPr>
                                      </m:ctrlPr>
                                    </m:sSubPr>
                                    <m:e>
                                      <m:r>
                                        <a:rPr lang="en-IN" altLang="en-US" sz="2800" i="1">
                                          <a:solidFill>
                                            <a:srgbClr val="000000"/>
                                          </a:solidFill>
                                          <a:latin typeface="Cambria Math" panose="02040503050406030204" pitchFamily="18" charset="0"/>
                                          <a:cs typeface="Times New Roman" panose="02020603050405020304" pitchFamily="18" charset="0"/>
                                        </a:rPr>
                                        <m:t>𝑥</m:t>
                                      </m:r>
                                    </m:e>
                                    <m:sub>
                                      <m:r>
                                        <a:rPr lang="en-IN" altLang="en-US" sz="2800" i="1">
                                          <a:solidFill>
                                            <a:srgbClr val="000000"/>
                                          </a:solidFill>
                                          <a:latin typeface="Cambria Math" panose="02040503050406030204" pitchFamily="18" charset="0"/>
                                          <a:cs typeface="Times New Roman" panose="02020603050405020304" pitchFamily="18" charset="0"/>
                                        </a:rPr>
                                        <m:t>𝑖</m:t>
                                      </m:r>
                                    </m:sub>
                                  </m:sSub>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i="1">
                                          <a:solidFill>
                                            <a:srgbClr val="000000"/>
                                          </a:solidFill>
                                          <a:latin typeface="Cambria Math" panose="02040503050406030204" pitchFamily="18" charset="0"/>
                                          <a:cs typeface="Times New Roman" panose="02020603050405020304" pitchFamily="18" charset="0"/>
                                        </a:rPr>
                                        <m:t>𝑥</m:t>
                                      </m:r>
                                    </m:e>
                                  </m:acc>
                                  <m:r>
                                    <a:rPr lang="en-IN" altLang="en-US" sz="2800" i="1">
                                      <a:solidFill>
                                        <a:srgbClr val="000000"/>
                                      </a:solidFill>
                                      <a:latin typeface="Cambria Math" panose="02040503050406030204" pitchFamily="18" charset="0"/>
                                      <a:cs typeface="Times New Roman" panose="02020603050405020304" pitchFamily="18" charset="0"/>
                                    </a:rPr>
                                    <m:t>)</m:t>
                                  </m:r>
                                </m:e>
                                <m:sup>
                                  <m:r>
                                    <a:rPr lang="en-IN" altLang="en-US" sz="2800" i="1">
                                      <a:solidFill>
                                        <a:srgbClr val="000000"/>
                                      </a:solidFill>
                                      <a:latin typeface="Cambria Math" panose="02040503050406030204" pitchFamily="18" charset="0"/>
                                      <a:cs typeface="Times New Roman" panose="02020603050405020304" pitchFamily="18" charset="0"/>
                                    </a:rPr>
                                    <m:t>2</m:t>
                                  </m:r>
                                </m:sup>
                              </m:sSup>
                            </m:e>
                          </m:nary>
                        </m:num>
                        <m:den>
                          <m:r>
                            <a:rPr lang="en-IN" altLang="en-US" sz="2800" b="0" i="1" smtClean="0">
                              <a:solidFill>
                                <a:srgbClr val="000000"/>
                              </a:solidFill>
                              <a:latin typeface="Cambria Math" panose="02040503050406030204" pitchFamily="18" charset="0"/>
                              <a:cs typeface="Times New Roman" panose="02020603050405020304" pitchFamily="18" charset="0"/>
                            </a:rPr>
                            <m:t>𝑛</m:t>
                          </m:r>
                        </m:den>
                      </m:f>
                    </m:oMath>
                  </m:oMathPara>
                </a14:m>
                <a:endParaRPr lang="en-GB" altLang="en-US" sz="2800" dirty="0">
                  <a:solidFill>
                    <a:srgbClr val="000000"/>
                  </a:solidFill>
                  <a:cs typeface="Times New Roman" panose="02020603050405020304" pitchFamily="18" charset="0"/>
                </a:endParaRPr>
              </a:p>
            </p:txBody>
          </p:sp>
        </mc:Choice>
        <mc:Fallback xmlns="">
          <p:sp>
            <p:nvSpPr>
              <p:cNvPr id="157699" name="Rectangle 3"/>
              <p:cNvSpPr>
                <a:spLocks noGrp="1" noRot="1" noChangeAspect="1" noMove="1" noResize="1" noEditPoints="1" noAdjustHandles="1" noChangeArrowheads="1" noChangeShapeType="1" noTextEdit="1"/>
              </p:cNvSpPr>
              <p:nvPr>
                <p:ph type="body" idx="1"/>
              </p:nvPr>
            </p:nvSpPr>
            <p:spPr>
              <a:xfrm>
                <a:off x="611560" y="1711076"/>
                <a:ext cx="8231832" cy="4827836"/>
              </a:xfrm>
              <a:blipFill rotWithShape="0">
                <a:blip r:embed="rId3"/>
                <a:stretch>
                  <a:fillRect l="-1480" t="-1768"/>
                </a:stretch>
              </a:blipFill>
              <a:ln/>
            </p:spPr>
            <p:txBody>
              <a:bodyPr/>
              <a:lstStyle/>
              <a:p>
                <a:r>
                  <a:rPr lang="en-IN">
                    <a:noFill/>
                  </a:rPr>
                  <a:t> </a:t>
                </a:r>
              </a:p>
            </p:txBody>
          </p:sp>
        </mc:Fallback>
      </mc:AlternateContent>
      <p:sp>
        <p:nvSpPr>
          <p:cNvPr id="157703" name="Line 7"/>
          <p:cNvSpPr>
            <a:spLocks noChangeShapeType="1"/>
          </p:cNvSpPr>
          <p:nvPr/>
        </p:nvSpPr>
        <p:spPr bwMode="auto">
          <a:xfrm>
            <a:off x="3657600" y="5562600"/>
            <a:ext cx="1588" cy="1588"/>
          </a:xfrm>
          <a:prstGeom prst="line">
            <a:avLst/>
          </a:prstGeom>
          <a:noFill/>
          <a:ln w="9360">
            <a:solidFill>
              <a:srgbClr val="5B5249"/>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350</a:t>
            </a:fld>
            <a:endParaRPr lang="en-GB"/>
          </a:p>
        </p:txBody>
      </p:sp>
    </p:spTree>
    <p:extLst>
      <p:ext uri="{BB962C8B-B14F-4D97-AF65-F5344CB8AC3E}">
        <p14:creationId xmlns:p14="http://schemas.microsoft.com/office/powerpoint/2010/main" val="3746500384"/>
      </p:ext>
    </p:extLst>
  </p:cSld>
  <p:clrMapOvr>
    <a:masterClrMapping/>
  </p:clrMapOvr>
  <p:transition spd="me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28600" y="381000"/>
            <a:ext cx="8763000" cy="1295400"/>
          </a:xfrm>
          <a:ln/>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a:t>     Regression Equation / Line when</a:t>
            </a:r>
            <a:br>
              <a:rPr lang="en-GB" altLang="en-US" sz="4000" b="1"/>
            </a:br>
            <a:r>
              <a:rPr lang="en-GB" altLang="en-US" sz="4000" b="1"/>
              <a:t>Deviation taken from Arithmetic Mean </a:t>
            </a:r>
          </a:p>
        </p:txBody>
      </p:sp>
      <mc:AlternateContent xmlns:mc="http://schemas.openxmlformats.org/markup-compatibility/2006" xmlns:a14="http://schemas.microsoft.com/office/drawing/2010/main">
        <mc:Choice Requires="a14">
          <p:sp>
            <p:nvSpPr>
              <p:cNvPr id="157699" name="Rectangle 3"/>
              <p:cNvSpPr>
                <a:spLocks noGrp="1" noChangeArrowheads="1"/>
              </p:cNvSpPr>
              <p:nvPr>
                <p:ph type="body" idx="1"/>
              </p:nvPr>
            </p:nvSpPr>
            <p:spPr>
              <a:xfrm>
                <a:off x="611560" y="1711076"/>
                <a:ext cx="8231832" cy="4827836"/>
              </a:xfrm>
              <a:ln/>
            </p:spPr>
            <p:txBody>
              <a:bodyPr>
                <a:normAutofit/>
              </a:bodyPr>
              <a:lstStyle/>
              <a:p>
                <a:pPr marL="0" indent="0">
                  <a:lnSpc>
                    <a:spcPct val="95000"/>
                  </a:lnSpc>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Regression Equation of x on y: (X = c + </a:t>
                </a:r>
                <a:r>
                  <a:rPr lang="en-GB" altLang="en-US" sz="2800" b="1" dirty="0" err="1">
                    <a:solidFill>
                      <a:srgbClr val="000000"/>
                    </a:solidFill>
                  </a:rPr>
                  <a:t>dy</a:t>
                </a:r>
                <a:r>
                  <a:rPr lang="en-GB" altLang="en-US" sz="2800" b="1" dirty="0">
                    <a:solidFill>
                      <a:srgbClr val="000000"/>
                    </a:solidFill>
                  </a:rPr>
                  <a:t>)</a:t>
                </a:r>
              </a:p>
              <a:p>
                <a:pPr marL="0" indent="0">
                  <a:lnSpc>
                    <a:spcPct val="95000"/>
                  </a:lnSpc>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2800" b="1" dirty="0">
                  <a:solidFill>
                    <a:srgbClr val="000000"/>
                  </a:solidFill>
                </a:endParaRPr>
              </a:p>
              <a:p>
                <a:pPr marL="0" indent="0">
                  <a:lnSpc>
                    <a:spcPct val="95000"/>
                  </a:lnSpc>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2800" b="1" dirty="0">
                    <a:solidFill>
                      <a:srgbClr val="000000"/>
                    </a:solidFill>
                  </a:rPr>
                  <a:t> </a:t>
                </a:r>
                <a14:m>
                  <m:oMath xmlns:m="http://schemas.openxmlformats.org/officeDocument/2006/math">
                    <m:r>
                      <a:rPr lang="en-IN" altLang="en-US" sz="2800" b="0" i="1" smtClean="0">
                        <a:solidFill>
                          <a:srgbClr val="000000"/>
                        </a:solidFill>
                        <a:latin typeface="Cambria Math" panose="02040503050406030204" pitchFamily="18" charset="0"/>
                        <a:cs typeface="Times New Roman" panose="02020603050405020304" pitchFamily="18" charset="0"/>
                      </a:rPr>
                      <m:t>𝑐</m:t>
                    </m:r>
                    <m:r>
                      <a:rPr lang="en-IN" altLang="en-US" sz="2800" i="1">
                        <a:solidFill>
                          <a:srgbClr val="000000"/>
                        </a:solidFill>
                        <a:latin typeface="Cambria Math" panose="02040503050406030204" pitchFamily="18" charset="0"/>
                        <a:cs typeface="Times New Roman" panose="02020603050405020304" pitchFamily="18" charset="0"/>
                      </a:rPr>
                      <m:t>= </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𝑥</m:t>
                        </m:r>
                      </m:e>
                    </m:acc>
                    <m:r>
                      <a:rPr lang="en-IN" altLang="en-US" sz="2800" i="1">
                        <a:solidFill>
                          <a:srgbClr val="000000"/>
                        </a:solidFill>
                        <a:latin typeface="Cambria Math" panose="02040503050406030204" pitchFamily="18" charset="0"/>
                        <a:cs typeface="Times New Roman" panose="02020603050405020304" pitchFamily="18" charset="0"/>
                      </a:rPr>
                      <m:t> −</m:t>
                    </m:r>
                    <m:r>
                      <a:rPr lang="en-IN" altLang="en-US" sz="2800" b="0" i="1" smtClean="0">
                        <a:solidFill>
                          <a:srgbClr val="000000"/>
                        </a:solidFill>
                        <a:latin typeface="Cambria Math" panose="02040503050406030204" pitchFamily="18" charset="0"/>
                        <a:cs typeface="Times New Roman" panose="02020603050405020304" pitchFamily="18" charset="0"/>
                      </a:rPr>
                      <m:t>𝑑</m:t>
                    </m:r>
                    <m:acc>
                      <m:accPr>
                        <m:chr m:val="̅"/>
                        <m:ctrlPr>
                          <a:rPr lang="en-IN" altLang="en-US" sz="2800" i="1">
                            <a:solidFill>
                              <a:srgbClr val="000000"/>
                            </a:solidFill>
                            <a:latin typeface="Cambria Math" panose="02040503050406030204" pitchFamily="18" charset="0"/>
                            <a:cs typeface="Times New Roman" panose="02020603050405020304" pitchFamily="18" charset="0"/>
                          </a:rPr>
                        </m:ctrlPr>
                      </m:accPr>
                      <m:e>
                        <m:r>
                          <a:rPr lang="en-IN" altLang="en-US" sz="2800" b="0" i="1" smtClean="0">
                            <a:solidFill>
                              <a:srgbClr val="000000"/>
                            </a:solidFill>
                            <a:latin typeface="Cambria Math" panose="02040503050406030204" pitchFamily="18" charset="0"/>
                            <a:cs typeface="Times New Roman" panose="02020603050405020304" pitchFamily="18" charset="0"/>
                          </a:rPr>
                          <m:t>𝑦</m:t>
                        </m:r>
                      </m:e>
                    </m:acc>
                    <m:r>
                      <a:rPr lang="en-IN" altLang="en-US" sz="2800" i="1">
                        <a:solidFill>
                          <a:srgbClr val="000000"/>
                        </a:solidFill>
                        <a:latin typeface="Cambria Math" panose="02040503050406030204" pitchFamily="18" charset="0"/>
                        <a:cs typeface="Times New Roman" panose="02020603050405020304" pitchFamily="18" charset="0"/>
                      </a:rPr>
                      <m:t>,    </m:t>
                    </m:r>
                    <m:r>
                      <a:rPr lang="en-IN" altLang="en-US" sz="2800" i="1">
                        <a:solidFill>
                          <a:srgbClr val="000000"/>
                        </a:solidFill>
                        <a:latin typeface="Cambria Math" panose="02040503050406030204" pitchFamily="18" charset="0"/>
                        <a:cs typeface="Times New Roman" panose="02020603050405020304" pitchFamily="18" charset="0"/>
                      </a:rPr>
                      <m:t>𝑤h𝑒𝑟𝑒</m:t>
                    </m:r>
                    <m:r>
                      <a:rPr lang="en-IN" altLang="en-US" sz="2800" i="1">
                        <a:solidFill>
                          <a:srgbClr val="000000"/>
                        </a:solidFill>
                        <a:latin typeface="Cambria Math" panose="02040503050406030204" pitchFamily="18" charset="0"/>
                        <a:cs typeface="Times New Roman" panose="02020603050405020304" pitchFamily="18" charset="0"/>
                      </a:rPr>
                      <m:t> </m:t>
                    </m:r>
                    <m:r>
                      <a:rPr lang="en-IN" altLang="en-US" sz="2800" b="0" i="1" smtClean="0">
                        <a:solidFill>
                          <a:srgbClr val="000000"/>
                        </a:solidFill>
                        <a:latin typeface="Cambria Math" panose="02040503050406030204" pitchFamily="18" charset="0"/>
                        <a:cs typeface="Times New Roman" panose="02020603050405020304" pitchFamily="18" charset="0"/>
                      </a:rPr>
                      <m:t>𝑑</m:t>
                    </m:r>
                    <m:r>
                      <a:rPr lang="en-IN" altLang="en-US" sz="2800" i="1">
                        <a:solidFill>
                          <a:srgbClr val="000000"/>
                        </a:solidFill>
                        <a:latin typeface="Cambria Math" panose="02040503050406030204" pitchFamily="18" charset="0"/>
                        <a:cs typeface="Times New Roman" panose="02020603050405020304" pitchFamily="18" charset="0"/>
                      </a:rPr>
                      <m:t>= </m:t>
                    </m:r>
                    <m:f>
                      <m:fPr>
                        <m:type m:val="lin"/>
                        <m:ctrlPr>
                          <a:rPr lang="en-IN" altLang="en-US" sz="2800" i="1">
                            <a:solidFill>
                              <a:srgbClr val="000000"/>
                            </a:solidFill>
                            <a:latin typeface="Cambria Math" panose="02040503050406030204" pitchFamily="18" charset="0"/>
                            <a:cs typeface="Times New Roman" panose="02020603050405020304" pitchFamily="18" charset="0"/>
                          </a:rPr>
                        </m:ctrlPr>
                      </m:fPr>
                      <m:num>
                        <m:nary>
                          <m:naryPr>
                            <m:chr m:val="∑"/>
                            <m:subHide m:val="on"/>
                            <m:supHide m:val="on"/>
                            <m:ctrlPr>
                              <a:rPr lang="en-IN" altLang="en-US" sz="2800" i="1">
                                <a:solidFill>
                                  <a:srgbClr val="000000"/>
                                </a:solidFill>
                                <a:latin typeface="Cambria Math" panose="02040503050406030204" pitchFamily="18" charset="0"/>
                                <a:cs typeface="Times New Roman" panose="02020603050405020304" pitchFamily="18" charset="0"/>
                              </a:rPr>
                            </m:ctrlPr>
                          </m:naryPr>
                          <m:sub/>
                          <m:sup/>
                          <m:e>
                            <m:r>
                              <a:rPr lang="en-IN" altLang="en-US" sz="2800" i="1">
                                <a:solidFill>
                                  <a:srgbClr val="000000"/>
                                </a:solidFill>
                                <a:latin typeface="Cambria Math" panose="02040503050406030204" pitchFamily="18" charset="0"/>
                                <a:cs typeface="Times New Roman" panose="02020603050405020304" pitchFamily="18" charset="0"/>
                              </a:rPr>
                              <m:t>𝑥𝑦</m:t>
                            </m:r>
                          </m:e>
                        </m:nary>
                      </m:num>
                      <m:den>
                        <m:nary>
                          <m:naryPr>
                            <m:chr m:val="∑"/>
                            <m:subHide m:val="on"/>
                            <m:supHide m:val="on"/>
                            <m:ctrlPr>
                              <a:rPr lang="en-IN" altLang="en-US" sz="2800" i="1">
                                <a:solidFill>
                                  <a:srgbClr val="000000"/>
                                </a:solidFill>
                                <a:latin typeface="Cambria Math" panose="02040503050406030204" pitchFamily="18" charset="0"/>
                                <a:cs typeface="Times New Roman" panose="02020603050405020304" pitchFamily="18" charset="0"/>
                              </a:rPr>
                            </m:ctrlPr>
                          </m:naryPr>
                          <m:sub/>
                          <m:sup/>
                          <m:e>
                            <m:sSup>
                              <m:sSupPr>
                                <m:ctrlPr>
                                  <a:rPr lang="en-IN" altLang="en-US" sz="2800" i="1" smtClean="0">
                                    <a:solidFill>
                                      <a:srgbClr val="000000"/>
                                    </a:solidFill>
                                    <a:latin typeface="Cambria Math" panose="02040503050406030204" pitchFamily="18" charset="0"/>
                                    <a:cs typeface="Times New Roman" panose="02020603050405020304" pitchFamily="18" charset="0"/>
                                  </a:rPr>
                                </m:ctrlPr>
                              </m:sSupPr>
                              <m:e>
                                <m:r>
                                  <a:rPr lang="en-IN" altLang="en-US" sz="2800" b="0" i="1" smtClean="0">
                                    <a:solidFill>
                                      <a:srgbClr val="000000"/>
                                    </a:solidFill>
                                    <a:latin typeface="Cambria Math" panose="02040503050406030204" pitchFamily="18" charset="0"/>
                                    <a:cs typeface="Times New Roman" panose="02020603050405020304" pitchFamily="18" charset="0"/>
                                  </a:rPr>
                                  <m:t>𝑦</m:t>
                                </m:r>
                              </m:e>
                              <m:sup>
                                <m:r>
                                  <a:rPr lang="en-IN" altLang="en-US" sz="2800" i="1">
                                    <a:solidFill>
                                      <a:srgbClr val="000000"/>
                                    </a:solidFill>
                                    <a:latin typeface="Cambria Math" panose="02040503050406030204" pitchFamily="18" charset="0"/>
                                    <a:cs typeface="Times New Roman" panose="02020603050405020304" pitchFamily="18" charset="0"/>
                                  </a:rPr>
                                  <m:t>2</m:t>
                                </m:r>
                              </m:sup>
                            </m:sSup>
                          </m:e>
                        </m:nary>
                      </m:den>
                    </m:f>
                  </m:oMath>
                </a14:m>
                <a:endParaRPr lang="en-GB" altLang="en-US" sz="2800" b="1" dirty="0">
                  <a:solidFill>
                    <a:srgbClr val="000000"/>
                  </a:solidFill>
                </a:endParaRP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2800" dirty="0">
                  <a:solidFill>
                    <a:srgbClr val="000000"/>
                  </a:solidFill>
                </a:endParaRP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2800" dirty="0">
                  <a:solidFill>
                    <a:srgbClr val="000000"/>
                  </a:solidFill>
                </a:endParaRPr>
              </a:p>
            </p:txBody>
          </p:sp>
        </mc:Choice>
        <mc:Fallback xmlns="">
          <p:sp>
            <p:nvSpPr>
              <p:cNvPr id="157699" name="Rectangle 3"/>
              <p:cNvSpPr>
                <a:spLocks noGrp="1" noRot="1" noChangeAspect="1" noMove="1" noResize="1" noEditPoints="1" noAdjustHandles="1" noChangeArrowheads="1" noChangeShapeType="1" noTextEdit="1"/>
              </p:cNvSpPr>
              <p:nvPr>
                <p:ph type="body" idx="1"/>
              </p:nvPr>
            </p:nvSpPr>
            <p:spPr>
              <a:xfrm>
                <a:off x="611560" y="1711076"/>
                <a:ext cx="8231832" cy="4827836"/>
              </a:xfrm>
              <a:blipFill rotWithShape="0">
                <a:blip r:embed="rId3"/>
                <a:stretch>
                  <a:fillRect l="-1480" t="-1768"/>
                </a:stretch>
              </a:blipFill>
              <a:ln/>
            </p:spPr>
            <p:txBody>
              <a:bodyPr/>
              <a:lstStyle/>
              <a:p>
                <a:r>
                  <a:rPr lang="en-IN">
                    <a:noFill/>
                  </a:rPr>
                  <a:t> </a:t>
                </a:r>
              </a:p>
            </p:txBody>
          </p:sp>
        </mc:Fallback>
      </mc:AlternateContent>
      <p:sp>
        <p:nvSpPr>
          <p:cNvPr id="157703" name="Line 7"/>
          <p:cNvSpPr>
            <a:spLocks noChangeShapeType="1"/>
          </p:cNvSpPr>
          <p:nvPr/>
        </p:nvSpPr>
        <p:spPr bwMode="auto">
          <a:xfrm>
            <a:off x="3657600" y="5562600"/>
            <a:ext cx="1588" cy="1588"/>
          </a:xfrm>
          <a:prstGeom prst="line">
            <a:avLst/>
          </a:prstGeom>
          <a:noFill/>
          <a:ln w="9360">
            <a:solidFill>
              <a:srgbClr val="5B5249"/>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351</a:t>
            </a:fld>
            <a:endParaRPr lang="en-GB"/>
          </a:p>
        </p:txBody>
      </p:sp>
    </p:spTree>
    <p:extLst>
      <p:ext uri="{BB962C8B-B14F-4D97-AF65-F5344CB8AC3E}">
        <p14:creationId xmlns:p14="http://schemas.microsoft.com/office/powerpoint/2010/main" val="1870497049"/>
      </p:ext>
    </p:extLst>
  </p:cSld>
  <p:clrMapOvr>
    <a:masterClrMapping/>
  </p:clrMapOvr>
  <p:transition spd="me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95300" y="1556792"/>
            <a:ext cx="7737275" cy="3744416"/>
            <a:chOff x="495301" y="1905000"/>
            <a:chExt cx="7737276" cy="3613152"/>
          </a:xfrm>
        </p:grpSpPr>
        <p:grpSp>
          <p:nvGrpSpPr>
            <p:cNvPr id="1149954" name="Group 2"/>
            <p:cNvGrpSpPr>
              <a:grpSpLocks/>
            </p:cNvGrpSpPr>
            <p:nvPr/>
          </p:nvGrpSpPr>
          <p:grpSpPr bwMode="auto">
            <a:xfrm>
              <a:off x="1295400" y="1905000"/>
              <a:ext cx="6937177" cy="2971800"/>
              <a:chOff x="1037" y="7543"/>
              <a:chExt cx="10001" cy="4182"/>
            </a:xfrm>
          </p:grpSpPr>
          <p:sp>
            <p:nvSpPr>
              <p:cNvPr id="1149955" name="Line 3"/>
              <p:cNvSpPr>
                <a:spLocks noChangeShapeType="1"/>
              </p:cNvSpPr>
              <p:nvPr/>
            </p:nvSpPr>
            <p:spPr bwMode="auto">
              <a:xfrm>
                <a:off x="2655" y="8040"/>
                <a:ext cx="0" cy="294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1149956" name="Text Box 4"/>
              <p:cNvSpPr txBox="1">
                <a:spLocks noChangeArrowheads="1"/>
              </p:cNvSpPr>
              <p:nvPr/>
            </p:nvSpPr>
            <p:spPr bwMode="auto">
              <a:xfrm>
                <a:off x="8431" y="7543"/>
                <a:ext cx="2607" cy="753"/>
              </a:xfrm>
              <a:prstGeom prst="rect">
                <a:avLst/>
              </a:prstGeom>
              <a:solidFill>
                <a:srgbClr val="FFFFFF"/>
              </a:solidFill>
              <a:ln w="9525">
                <a:solidFill>
                  <a:srgbClr val="000000"/>
                </a:solidFill>
                <a:miter lim="800000"/>
                <a:headEnd/>
                <a:tailEnd/>
              </a:ln>
            </p:spPr>
            <p:txBody>
              <a:bodyPr/>
              <a:lstStyle/>
              <a:p>
                <a:endParaRPr lang="en-IN"/>
              </a:p>
            </p:txBody>
          </p:sp>
          <p:grpSp>
            <p:nvGrpSpPr>
              <p:cNvPr id="1149957" name="Group 5"/>
              <p:cNvGrpSpPr>
                <a:grpSpLocks/>
              </p:cNvGrpSpPr>
              <p:nvPr/>
            </p:nvGrpSpPr>
            <p:grpSpPr bwMode="auto">
              <a:xfrm rot="-5400000">
                <a:off x="1561" y="9533"/>
                <a:ext cx="2244" cy="270"/>
                <a:chOff x="3670" y="10790"/>
                <a:chExt cx="2244" cy="270"/>
              </a:xfrm>
            </p:grpSpPr>
            <p:sp>
              <p:nvSpPr>
                <p:cNvPr id="1149958" name="Line 6"/>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59" name="Line 7"/>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0" name="Line 8"/>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1" name="Line 9"/>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2" name="Line 10"/>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3" name="Line 11"/>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4" name="Line 12"/>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49965" name="Text Box 13"/>
              <p:cNvSpPr txBox="1">
                <a:spLocks noChangeArrowheads="1"/>
              </p:cNvSpPr>
              <p:nvPr/>
            </p:nvSpPr>
            <p:spPr bwMode="auto">
              <a:xfrm>
                <a:off x="7939" y="8905"/>
                <a:ext cx="866" cy="999"/>
              </a:xfrm>
              <a:prstGeom prst="rect">
                <a:avLst/>
              </a:prstGeom>
              <a:solidFill>
                <a:srgbClr val="FFFFFF"/>
              </a:solidFill>
              <a:ln w="9525">
                <a:solidFill>
                  <a:srgbClr val="000000"/>
                </a:solidFill>
                <a:miter lim="800000"/>
                <a:headEnd/>
                <a:tailEnd/>
              </a:ln>
            </p:spPr>
            <p:txBody>
              <a:bodyPr/>
              <a:lstStyle/>
              <a:p>
                <a:endParaRPr lang="en-IN"/>
              </a:p>
            </p:txBody>
          </p:sp>
          <p:grpSp>
            <p:nvGrpSpPr>
              <p:cNvPr id="1149966" name="Group 14"/>
              <p:cNvGrpSpPr>
                <a:grpSpLocks/>
              </p:cNvGrpSpPr>
              <p:nvPr/>
            </p:nvGrpSpPr>
            <p:grpSpPr bwMode="auto">
              <a:xfrm>
                <a:off x="1037" y="7725"/>
                <a:ext cx="7854" cy="4000"/>
                <a:chOff x="1052" y="7725"/>
                <a:chExt cx="7854" cy="4000"/>
              </a:xfrm>
            </p:grpSpPr>
            <p:sp>
              <p:nvSpPr>
                <p:cNvPr id="1149967" name="Text Box 15"/>
                <p:cNvSpPr txBox="1">
                  <a:spLocks noChangeArrowheads="1"/>
                </p:cNvSpPr>
                <p:nvPr/>
              </p:nvSpPr>
              <p:spPr bwMode="auto">
                <a:xfrm>
                  <a:off x="6057" y="801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C</a:t>
                  </a:r>
                </a:p>
                <a:p>
                  <a:endParaRPr lang="en-US" altLang="en-US" sz="2400" b="0" baseline="0">
                    <a:solidFill>
                      <a:schemeClr val="tx1"/>
                    </a:solidFill>
                  </a:endParaRPr>
                </a:p>
              </p:txBody>
            </p:sp>
            <p:sp>
              <p:nvSpPr>
                <p:cNvPr id="1149968" name="Text Box 16"/>
                <p:cNvSpPr txBox="1">
                  <a:spLocks noChangeArrowheads="1"/>
                </p:cNvSpPr>
                <p:nvPr/>
              </p:nvSpPr>
              <p:spPr bwMode="auto">
                <a:xfrm>
                  <a:off x="7137" y="818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aseline="0">
                      <a:solidFill>
                        <a:schemeClr val="tx1"/>
                      </a:solidFill>
                      <a:latin typeface="Tahoma" panose="020B0604030504040204" pitchFamily="34" charset="0"/>
                      <a:cs typeface="Times New Roman" panose="02020603050405020304" pitchFamily="18" charset="0"/>
                    </a:rPr>
                    <a:t>A</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69" name="Text Box 17"/>
                <p:cNvSpPr txBox="1">
                  <a:spLocks noChangeArrowheads="1"/>
                </p:cNvSpPr>
                <p:nvPr/>
              </p:nvSpPr>
              <p:spPr bwMode="auto">
                <a:xfrm>
                  <a:off x="6042" y="861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B</a:t>
                  </a:r>
                </a:p>
                <a:p>
                  <a:endParaRPr lang="en-US" altLang="en-US" sz="2400" b="0" baseline="0">
                    <a:solidFill>
                      <a:schemeClr val="tx1"/>
                    </a:solidFill>
                  </a:endParaRPr>
                </a:p>
              </p:txBody>
            </p:sp>
            <p:sp>
              <p:nvSpPr>
                <p:cNvPr id="1149970" name="Text Box 18"/>
                <p:cNvSpPr txBox="1">
                  <a:spLocks noChangeArrowheads="1"/>
                </p:cNvSpPr>
                <p:nvPr/>
              </p:nvSpPr>
              <p:spPr bwMode="auto">
                <a:xfrm>
                  <a:off x="3057" y="942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aseline="0">
                      <a:solidFill>
                        <a:schemeClr val="tx1"/>
                      </a:solidFill>
                      <a:latin typeface="Tahoma" panose="020B0604030504040204" pitchFamily="34" charset="0"/>
                      <a:cs typeface="Times New Roman" panose="02020603050405020304" pitchFamily="18" charset="0"/>
                    </a:rPr>
                    <a:t>A</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1" name="Text Box 19"/>
                <p:cNvSpPr txBox="1">
                  <a:spLocks noChangeArrowheads="1"/>
                </p:cNvSpPr>
                <p:nvPr/>
              </p:nvSpPr>
              <p:spPr bwMode="auto">
                <a:xfrm>
                  <a:off x="3946" y="10176"/>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72" name="Line 20"/>
                <p:cNvSpPr>
                  <a:spLocks noChangeShapeType="1"/>
                </p:cNvSpPr>
                <p:nvPr/>
              </p:nvSpPr>
              <p:spPr bwMode="auto">
                <a:xfrm>
                  <a:off x="2640" y="10980"/>
                  <a:ext cx="45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73" name="Text Box 21"/>
                <p:cNvSpPr txBox="1">
                  <a:spLocks noChangeArrowheads="1"/>
                </p:cNvSpPr>
                <p:nvPr/>
              </p:nvSpPr>
              <p:spPr bwMode="auto">
                <a:xfrm>
                  <a:off x="6930" y="11190"/>
                  <a:ext cx="480" cy="5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latin typeface="Tahoma" panose="020B0604030504040204" pitchFamily="34" charset="0"/>
                      <a:cs typeface="Times New Roman" panose="02020603050405020304" pitchFamily="18" charset="0"/>
                    </a:rPr>
                    <a:t>x</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4" name="Text Box 22"/>
                <p:cNvSpPr txBox="1">
                  <a:spLocks noChangeArrowheads="1"/>
                </p:cNvSpPr>
                <p:nvPr/>
              </p:nvSpPr>
              <p:spPr bwMode="auto">
                <a:xfrm>
                  <a:off x="1665" y="9240"/>
                  <a:ext cx="509" cy="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cs typeface="Times New Roman" panose="02020603050405020304" pitchFamily="18" charset="0"/>
                    </a:rPr>
                    <a:t>y</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5" name="Line 23"/>
                <p:cNvSpPr>
                  <a:spLocks noChangeShapeType="1"/>
                </p:cNvSpPr>
                <p:nvPr/>
              </p:nvSpPr>
              <p:spPr bwMode="auto">
                <a:xfrm flipV="1">
                  <a:off x="1785" y="7725"/>
                  <a:ext cx="6705" cy="28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76" name="Oval 24"/>
                <p:cNvSpPr>
                  <a:spLocks noChangeArrowheads="1"/>
                </p:cNvSpPr>
                <p:nvPr/>
              </p:nvSpPr>
              <p:spPr bwMode="auto">
                <a:xfrm>
                  <a:off x="5070" y="927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7" name="Oval 25"/>
                <p:cNvSpPr>
                  <a:spLocks noChangeArrowheads="1"/>
                </p:cNvSpPr>
                <p:nvPr/>
              </p:nvSpPr>
              <p:spPr bwMode="auto">
                <a:xfrm>
                  <a:off x="5555" y="8449"/>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8" name="Oval 26"/>
                <p:cNvSpPr>
                  <a:spLocks noChangeArrowheads="1"/>
                </p:cNvSpPr>
                <p:nvPr/>
              </p:nvSpPr>
              <p:spPr bwMode="auto">
                <a:xfrm>
                  <a:off x="7530" y="879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9" name="Oval 27"/>
                <p:cNvSpPr>
                  <a:spLocks noChangeArrowheads="1"/>
                </p:cNvSpPr>
                <p:nvPr/>
              </p:nvSpPr>
              <p:spPr bwMode="auto">
                <a:xfrm>
                  <a:off x="3842" y="10244"/>
                  <a:ext cx="86" cy="71"/>
                </a:xfrm>
                <a:prstGeom prst="ellipse">
                  <a:avLst/>
                </a:prstGeom>
                <a:solidFill>
                  <a:srgbClr val="FF0000"/>
                </a:solidFill>
                <a:ln w="9525">
                  <a:solidFill>
                    <a:srgbClr val="000000"/>
                  </a:solidFill>
                  <a:round/>
                  <a:headEnd/>
                  <a:tailEnd/>
                </a:ln>
              </p:spPr>
              <p:txBody>
                <a:bodyPr/>
                <a:lstStyle/>
                <a:p>
                  <a:endParaRPr lang="en-IN"/>
                </a:p>
              </p:txBody>
            </p:sp>
            <p:sp>
              <p:nvSpPr>
                <p:cNvPr id="1149980" name="Oval 28"/>
                <p:cNvSpPr>
                  <a:spLocks noChangeArrowheads="1"/>
                </p:cNvSpPr>
                <p:nvPr/>
              </p:nvSpPr>
              <p:spPr bwMode="auto">
                <a:xfrm>
                  <a:off x="5160" y="873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81" name="Oval 29"/>
                <p:cNvSpPr>
                  <a:spLocks noChangeArrowheads="1"/>
                </p:cNvSpPr>
                <p:nvPr/>
              </p:nvSpPr>
              <p:spPr bwMode="auto">
                <a:xfrm>
                  <a:off x="4418" y="8172"/>
                  <a:ext cx="71" cy="71"/>
                </a:xfrm>
                <a:prstGeom prst="ellipse">
                  <a:avLst/>
                </a:prstGeom>
                <a:solidFill>
                  <a:srgbClr val="FF0000"/>
                </a:solidFill>
                <a:ln w="9525">
                  <a:solidFill>
                    <a:srgbClr val="000000"/>
                  </a:solidFill>
                  <a:round/>
                  <a:headEnd/>
                  <a:tailEnd/>
                </a:ln>
              </p:spPr>
              <p:txBody>
                <a:bodyPr/>
                <a:lstStyle/>
                <a:p>
                  <a:endParaRPr lang="en-IN"/>
                </a:p>
              </p:txBody>
            </p:sp>
            <p:grpSp>
              <p:nvGrpSpPr>
                <p:cNvPr id="1149982" name="Group 30"/>
                <p:cNvGrpSpPr>
                  <a:grpSpLocks/>
                </p:cNvGrpSpPr>
                <p:nvPr/>
              </p:nvGrpSpPr>
              <p:grpSpPr bwMode="auto">
                <a:xfrm>
                  <a:off x="3670" y="10790"/>
                  <a:ext cx="2244" cy="270"/>
                  <a:chOff x="3670" y="10790"/>
                  <a:chExt cx="2244" cy="270"/>
                </a:xfrm>
              </p:grpSpPr>
              <p:sp>
                <p:nvSpPr>
                  <p:cNvPr id="1149983" name="Line 31"/>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4" name="Line 32"/>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5" name="Line 33"/>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6" name="Line 34"/>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7" name="Line 35"/>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8" name="Line 36"/>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9" name="Line 37"/>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49990" name="Text Box 38"/>
                <p:cNvSpPr txBox="1">
                  <a:spLocks noChangeArrowheads="1"/>
                </p:cNvSpPr>
                <p:nvPr/>
              </p:nvSpPr>
              <p:spPr bwMode="auto">
                <a:xfrm>
                  <a:off x="4555" y="8008"/>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91" name="Line 39"/>
                <p:cNvSpPr>
                  <a:spLocks noChangeShapeType="1"/>
                </p:cNvSpPr>
                <p:nvPr/>
              </p:nvSpPr>
              <p:spPr bwMode="auto">
                <a:xfrm>
                  <a:off x="1052" y="8920"/>
                  <a:ext cx="7854"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1149992" name="Oval 40"/>
                <p:cNvSpPr>
                  <a:spLocks noChangeArrowheads="1"/>
                </p:cNvSpPr>
                <p:nvPr/>
              </p:nvSpPr>
              <p:spPr bwMode="auto">
                <a:xfrm>
                  <a:off x="6407" y="7805"/>
                  <a:ext cx="71" cy="71"/>
                </a:xfrm>
                <a:prstGeom prst="ellipse">
                  <a:avLst/>
                </a:prstGeom>
                <a:solidFill>
                  <a:srgbClr val="FF0000"/>
                </a:solidFill>
                <a:ln w="9525">
                  <a:solidFill>
                    <a:srgbClr val="000000"/>
                  </a:solidFill>
                  <a:round/>
                  <a:headEnd/>
                  <a:tailEnd/>
                </a:ln>
              </p:spPr>
              <p:txBody>
                <a:bodyPr/>
                <a:lstStyle/>
                <a:p>
                  <a:endParaRPr lang="en-IN"/>
                </a:p>
              </p:txBody>
            </p:sp>
            <p:sp>
              <p:nvSpPr>
                <p:cNvPr id="1149993" name="AutoShape 41"/>
                <p:cNvSpPr>
                  <a:spLocks/>
                </p:cNvSpPr>
                <p:nvPr/>
              </p:nvSpPr>
              <p:spPr bwMode="auto">
                <a:xfrm>
                  <a:off x="3296" y="8920"/>
                  <a:ext cx="374" cy="1309"/>
                </a:xfrm>
                <a:prstGeom prst="leftBrace">
                  <a:avLst>
                    <a:gd name="adj1" fmla="val 29167"/>
                    <a:gd name="adj2" fmla="val 50000"/>
                  </a:avLst>
                </a:pr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49994" name="Line 42"/>
                <p:cNvSpPr>
                  <a:spLocks noChangeShapeType="1"/>
                </p:cNvSpPr>
                <p:nvPr/>
              </p:nvSpPr>
              <p:spPr bwMode="auto">
                <a:xfrm flipV="1">
                  <a:off x="3885" y="9735"/>
                  <a:ext cx="0" cy="48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5" name="Text Box 43"/>
                <p:cNvSpPr txBox="1">
                  <a:spLocks noChangeArrowheads="1"/>
                </p:cNvSpPr>
                <p:nvPr/>
              </p:nvSpPr>
              <p:spPr bwMode="auto">
                <a:xfrm>
                  <a:off x="4092" y="983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0" baseline="0">
                      <a:solidFill>
                        <a:schemeClr val="tx1"/>
                      </a:solidFill>
                      <a:latin typeface="Tahoma" panose="020B0604030504040204" pitchFamily="34" charset="0"/>
                      <a:cs typeface="Times New Roman" panose="02020603050405020304" pitchFamily="18" charset="0"/>
                    </a:rPr>
                    <a:t>C</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96" name="Text Box 44"/>
                <p:cNvSpPr txBox="1">
                  <a:spLocks noChangeArrowheads="1"/>
                </p:cNvSpPr>
                <p:nvPr/>
              </p:nvSpPr>
              <p:spPr bwMode="auto">
                <a:xfrm>
                  <a:off x="4062" y="905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B</a:t>
                  </a:r>
                </a:p>
                <a:p>
                  <a:endParaRPr lang="en-US" altLang="en-US" sz="2400" b="0" baseline="0">
                    <a:solidFill>
                      <a:schemeClr val="tx1"/>
                    </a:solidFill>
                  </a:endParaRPr>
                </a:p>
              </p:txBody>
            </p:sp>
            <p:sp>
              <p:nvSpPr>
                <p:cNvPr id="1149997" name="Line 45"/>
                <p:cNvSpPr>
                  <a:spLocks noChangeShapeType="1"/>
                </p:cNvSpPr>
                <p:nvPr/>
              </p:nvSpPr>
              <p:spPr bwMode="auto">
                <a:xfrm flipV="1">
                  <a:off x="3870" y="9000"/>
                  <a:ext cx="0" cy="615"/>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8" name="Line 46"/>
                <p:cNvSpPr>
                  <a:spLocks noChangeShapeType="1"/>
                </p:cNvSpPr>
                <p:nvPr/>
              </p:nvSpPr>
              <p:spPr bwMode="auto">
                <a:xfrm>
                  <a:off x="6435" y="7920"/>
                  <a:ext cx="0" cy="60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9" name="Line 47"/>
                <p:cNvSpPr>
                  <a:spLocks noChangeShapeType="1"/>
                </p:cNvSpPr>
                <p:nvPr/>
              </p:nvSpPr>
              <p:spPr bwMode="auto">
                <a:xfrm>
                  <a:off x="6435" y="8610"/>
                  <a:ext cx="0" cy="315"/>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50000" name="AutoShape 48"/>
                <p:cNvSpPr>
                  <a:spLocks/>
                </p:cNvSpPr>
                <p:nvPr/>
              </p:nvSpPr>
              <p:spPr bwMode="auto">
                <a:xfrm>
                  <a:off x="6615" y="7860"/>
                  <a:ext cx="435" cy="1050"/>
                </a:xfrm>
                <a:prstGeom prst="rightBrace">
                  <a:avLst>
                    <a:gd name="adj1" fmla="val 20115"/>
                    <a:gd name="adj2" fmla="val 50000"/>
                  </a:avLst>
                </a:pr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1150004" name="Group 52"/>
            <p:cNvGrpSpPr>
              <a:grpSpLocks/>
            </p:cNvGrpSpPr>
            <p:nvPr/>
          </p:nvGrpSpPr>
          <p:grpSpPr bwMode="auto">
            <a:xfrm>
              <a:off x="495301" y="4583114"/>
              <a:ext cx="6934200" cy="935038"/>
              <a:chOff x="312" y="2887"/>
              <a:chExt cx="4368" cy="589"/>
            </a:xfrm>
          </p:grpSpPr>
          <p:sp>
            <p:nvSpPr>
              <p:cNvPr id="1150006" name="Text Box 54"/>
              <p:cNvSpPr txBox="1">
                <a:spLocks noChangeArrowheads="1"/>
              </p:cNvSpPr>
              <p:nvPr/>
            </p:nvSpPr>
            <p:spPr bwMode="auto">
              <a:xfrm>
                <a:off x="312" y="3284"/>
                <a:ext cx="4368"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600" baseline="0" dirty="0">
                    <a:solidFill>
                      <a:schemeClr val="tx1"/>
                    </a:solidFill>
                    <a:cs typeface="Times New Roman" panose="02020603050405020304" pitchFamily="18" charset="0"/>
                  </a:rPr>
                  <a:t>   A</a:t>
                </a:r>
                <a:r>
                  <a:rPr lang="en-US" altLang="en-US" sz="1600" baseline="30000" dirty="0">
                    <a:solidFill>
                      <a:schemeClr val="tx1"/>
                    </a:solidFill>
                    <a:latin typeface="Times" panose="02020603050405020304" pitchFamily="18" charset="0"/>
                    <a:cs typeface="Times New Roman" panose="02020603050405020304" pitchFamily="18" charset="0"/>
                  </a:rPr>
                  <a:t>2</a:t>
                </a:r>
                <a:r>
                  <a:rPr lang="en-US" altLang="en-US" sz="1600" baseline="0" dirty="0">
                    <a:solidFill>
                      <a:schemeClr val="tx1"/>
                    </a:solidFill>
                    <a:cs typeface="Times New Roman" panose="02020603050405020304" pitchFamily="18" charset="0"/>
                  </a:rPr>
                  <a:t>                                             B</a:t>
                </a:r>
                <a:r>
                  <a:rPr lang="en-US" altLang="en-US" sz="1600" baseline="30000" dirty="0">
                    <a:solidFill>
                      <a:schemeClr val="tx1"/>
                    </a:solidFill>
                    <a:latin typeface="Times" panose="02020603050405020304" pitchFamily="18" charset="0"/>
                    <a:cs typeface="Times New Roman" panose="02020603050405020304" pitchFamily="18" charset="0"/>
                  </a:rPr>
                  <a:t>2</a:t>
                </a:r>
                <a:r>
                  <a:rPr lang="en-US" altLang="en-US" sz="1600" baseline="0" dirty="0">
                    <a:solidFill>
                      <a:schemeClr val="tx1"/>
                    </a:solidFill>
                    <a:cs typeface="Times New Roman" panose="02020603050405020304" pitchFamily="18" charset="0"/>
                  </a:rPr>
                  <a:t>                                                  C</a:t>
                </a:r>
                <a:r>
                  <a:rPr lang="en-US" altLang="en-US" sz="1600" baseline="30000" dirty="0">
                    <a:solidFill>
                      <a:schemeClr val="tx1"/>
                    </a:solidFill>
                    <a:latin typeface="Times" panose="02020603050405020304" pitchFamily="18" charset="0"/>
                    <a:cs typeface="Times New Roman" panose="02020603050405020304" pitchFamily="18" charset="0"/>
                  </a:rPr>
                  <a:t>2</a:t>
                </a:r>
                <a:endParaRPr lang="en-US" altLang="en-US" sz="1600" u="sng" baseline="0" dirty="0">
                  <a:solidFill>
                    <a:schemeClr val="tx1"/>
                  </a:solidFill>
                  <a:cs typeface="Times New Roman" panose="02020603050405020304" pitchFamily="18" charset="0"/>
                </a:endParaRPr>
              </a:p>
              <a:p>
                <a:endParaRPr lang="en-US" altLang="en-US" sz="2400" b="0" baseline="0" dirty="0">
                  <a:solidFill>
                    <a:schemeClr val="tx1"/>
                  </a:solidFill>
                </a:endParaRPr>
              </a:p>
            </p:txBody>
          </p:sp>
          <p:pic>
            <p:nvPicPr>
              <p:cNvPr id="115001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 y="2887"/>
                <a:ext cx="3936" cy="4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50012" name="Rectangle 60"/>
          <p:cNvSpPr>
            <a:spLocks noGrp="1" noChangeArrowheads="1"/>
          </p:cNvSpPr>
          <p:nvPr>
            <p:ph type="title"/>
          </p:nvPr>
        </p:nvSpPr>
        <p:spPr/>
        <p:txBody>
          <a:bodyPr/>
          <a:lstStyle/>
          <a:p>
            <a:r>
              <a:rPr lang="en-US" altLang="en-US"/>
              <a:t>Regression Picture</a:t>
            </a:r>
          </a:p>
        </p:txBody>
      </p:sp>
      <p:sp>
        <p:nvSpPr>
          <p:cNvPr id="1150013" name="Text Box 61"/>
          <p:cNvSpPr txBox="1">
            <a:spLocks noChangeArrowheads="1"/>
          </p:cNvSpPr>
          <p:nvPr/>
        </p:nvSpPr>
        <p:spPr bwMode="auto">
          <a:xfrm>
            <a:off x="369835" y="1124079"/>
            <a:ext cx="83786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aseline="0" dirty="0"/>
              <a:t>(</a:t>
            </a:r>
            <a:r>
              <a:rPr lang="en-US" altLang="en-US" baseline="0" dirty="0" err="1"/>
              <a:t>SSE</a:t>
            </a:r>
            <a:r>
              <a:rPr lang="en-US" altLang="en-US" baseline="-25000" dirty="0" err="1"/>
              <a:t>reg</a:t>
            </a:r>
            <a:r>
              <a:rPr lang="en-US" altLang="en-US" baseline="0" dirty="0"/>
              <a:t>/</a:t>
            </a:r>
            <a:r>
              <a:rPr lang="en-US" altLang="en-US" baseline="0" dirty="0" err="1"/>
              <a:t>SST</a:t>
            </a:r>
            <a:r>
              <a:rPr lang="en-US" altLang="en-US" baseline="-25000" dirty="0" err="1"/>
              <a:t>total</a:t>
            </a:r>
            <a:r>
              <a:rPr lang="en-US" altLang="en-US" dirty="0"/>
              <a:t> ) </a:t>
            </a:r>
            <a:r>
              <a:rPr lang="en-US" altLang="en-US" sz="1400" i="1" dirty="0"/>
              <a:t>(Proportion of total variation that cannot be explained by Simple Linear Regression Model)</a:t>
            </a:r>
            <a:endParaRPr lang="en-US" altLang="en-US" i="1"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352</a:t>
            </a:fld>
            <a:endParaRPr lang="en-GB" dirty="0"/>
          </a:p>
        </p:txBody>
      </p:sp>
      <p:pic>
        <p:nvPicPr>
          <p:cNvPr id="1150002" name="Picture 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199" y="1628800"/>
            <a:ext cx="16391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150003" name="Picture 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636912"/>
            <a:ext cx="361950" cy="5334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 Box 56"/>
          <p:cNvSpPr txBox="1">
            <a:spLocks noChangeArrowheads="1"/>
          </p:cNvSpPr>
          <p:nvPr/>
        </p:nvSpPr>
        <p:spPr bwMode="auto">
          <a:xfrm>
            <a:off x="427039" y="5172068"/>
            <a:ext cx="2424908" cy="1549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1" baseline="0" dirty="0">
                <a:solidFill>
                  <a:schemeClr val="tx1"/>
                </a:solidFill>
                <a:ea typeface="SimSun" panose="02010600030101010101" pitchFamily="2" charset="-122"/>
              </a:rPr>
              <a:t> </a:t>
            </a:r>
            <a:r>
              <a:rPr lang="en-US" altLang="zh-CN" b="1" baseline="0" dirty="0" err="1">
                <a:solidFill>
                  <a:schemeClr val="tx1"/>
                </a:solidFill>
                <a:ea typeface="SimSun" panose="02010600030101010101" pitchFamily="2" charset="-122"/>
              </a:rPr>
              <a:t>SST</a:t>
            </a:r>
            <a:r>
              <a:rPr lang="en-US" altLang="zh-CN" b="1" baseline="-30000" dirty="0" err="1">
                <a:solidFill>
                  <a:schemeClr val="tx1"/>
                </a:solidFill>
                <a:latin typeface="Times" panose="02020603050405020304" pitchFamily="18" charset="0"/>
                <a:ea typeface="SimSun" panose="02010600030101010101" pitchFamily="2" charset="-122"/>
              </a:rPr>
              <a:t>total</a:t>
            </a:r>
            <a:r>
              <a:rPr lang="en-US" altLang="zh-CN" b="1" baseline="0" dirty="0">
                <a:solidFill>
                  <a:schemeClr val="tx1"/>
                </a:solidFill>
                <a:ea typeface="SimSun" panose="02010600030101010101" pitchFamily="2" charset="-122"/>
              </a:rPr>
              <a:t> (</a:t>
            </a:r>
            <a:r>
              <a:rPr lang="en-US" altLang="zh-CN" b="1" baseline="0" dirty="0" err="1">
                <a:solidFill>
                  <a:schemeClr val="tx1"/>
                </a:solidFill>
                <a:ea typeface="SimSun" panose="02010600030101010101" pitchFamily="2" charset="-122"/>
              </a:rPr>
              <a:t>S</a:t>
            </a:r>
            <a:r>
              <a:rPr lang="en-US" altLang="zh-CN" b="1" baseline="-25000" dirty="0" err="1">
                <a:solidFill>
                  <a:schemeClr val="tx1"/>
                </a:solidFill>
                <a:ea typeface="SimSun" panose="02010600030101010101" pitchFamily="2" charset="-122"/>
              </a:rPr>
              <a:t>yy</a:t>
            </a:r>
            <a:r>
              <a:rPr lang="en-US" altLang="zh-CN" b="1" baseline="0" dirty="0">
                <a:solidFill>
                  <a:schemeClr val="tx1"/>
                </a:solidFill>
                <a:ea typeface="SimSun" panose="02010600030101010101" pitchFamily="2" charset="-122"/>
              </a:rPr>
              <a:t>)</a:t>
            </a:r>
          </a:p>
          <a:p>
            <a:pPr eaLnBrk="1" hangingPunct="1"/>
            <a:r>
              <a:rPr lang="en-US" altLang="zh-CN" baseline="0" dirty="0">
                <a:solidFill>
                  <a:schemeClr val="tx1"/>
                </a:solidFill>
                <a:latin typeface="Tahoma" panose="020B0604030504040204" pitchFamily="34" charset="0"/>
                <a:ea typeface="SimSun" panose="02010600030101010101" pitchFamily="2" charset="-122"/>
              </a:rPr>
              <a:t>Total squared distance of observations from naïve mean of y</a:t>
            </a:r>
            <a:endParaRPr lang="en-US" altLang="zh-CN" baseline="0" dirty="0">
              <a:solidFill>
                <a:schemeClr val="tx1"/>
              </a:solidFill>
              <a:ea typeface="SimSun" panose="02010600030101010101" pitchFamily="2" charset="-122"/>
            </a:endParaRPr>
          </a:p>
          <a:p>
            <a:r>
              <a:rPr lang="en-US" altLang="zh-CN" sz="1050" baseline="0" dirty="0">
                <a:solidFill>
                  <a:schemeClr val="tx1"/>
                </a:solidFill>
                <a:ea typeface="SimSun" panose="02010600030101010101" pitchFamily="2" charset="-122"/>
              </a:rPr>
              <a:t> </a:t>
            </a:r>
            <a:r>
              <a:rPr lang="en-US" altLang="zh-CN" b="1" i="1" baseline="0" dirty="0">
                <a:solidFill>
                  <a:srgbClr val="0070C0"/>
                </a:solidFill>
                <a:ea typeface="SimSun" panose="02010600030101010101" pitchFamily="2" charset="-122"/>
              </a:rPr>
              <a:t>Total variation</a:t>
            </a:r>
            <a:endParaRPr lang="en-US" altLang="zh-CN" b="1" baseline="0" dirty="0">
              <a:solidFill>
                <a:srgbClr val="0070C0"/>
              </a:solidFill>
              <a:ea typeface="SimSun" panose="02010600030101010101" pitchFamily="2" charset="-122"/>
            </a:endParaRPr>
          </a:p>
        </p:txBody>
      </p:sp>
      <p:sp>
        <p:nvSpPr>
          <p:cNvPr id="65" name="Text Box 57"/>
          <p:cNvSpPr txBox="1">
            <a:spLocks noChangeArrowheads="1"/>
          </p:cNvSpPr>
          <p:nvPr/>
        </p:nvSpPr>
        <p:spPr bwMode="auto">
          <a:xfrm>
            <a:off x="3070412" y="5176798"/>
            <a:ext cx="2635202" cy="14730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aseline="0" dirty="0" err="1">
                <a:solidFill>
                  <a:schemeClr val="tx1"/>
                </a:solidFill>
                <a:ea typeface="SimSun" panose="02010600030101010101" pitchFamily="2" charset="-122"/>
              </a:rPr>
              <a:t>Ss</a:t>
            </a:r>
            <a:r>
              <a:rPr lang="en-US" altLang="zh-CN" baseline="-30000" dirty="0" err="1">
                <a:solidFill>
                  <a:schemeClr val="tx1"/>
                </a:solidFill>
                <a:latin typeface="Times" panose="02020603050405020304" pitchFamily="18" charset="0"/>
                <a:ea typeface="SimSun" panose="02010600030101010101" pitchFamily="2" charset="-122"/>
              </a:rPr>
              <a:t>reg</a:t>
            </a:r>
            <a:endParaRPr lang="en-US" altLang="zh-CN" baseline="-30000" dirty="0">
              <a:solidFill>
                <a:schemeClr val="tx1"/>
              </a:solidFill>
              <a:latin typeface="Times" panose="02020603050405020304" pitchFamily="18" charset="0"/>
              <a:ea typeface="SimSun" panose="02010600030101010101" pitchFamily="2" charset="-122"/>
            </a:endParaRPr>
          </a:p>
          <a:p>
            <a:pPr eaLnBrk="1" hangingPunct="1"/>
            <a:r>
              <a:rPr lang="en-US" altLang="zh-CN" b="0" baseline="0" dirty="0">
                <a:solidFill>
                  <a:schemeClr val="tx1"/>
                </a:solidFill>
                <a:ea typeface="SimSun" panose="02010600030101010101" pitchFamily="2" charset="-122"/>
              </a:rPr>
              <a:t>Distance from regression line to naïve mean of y </a:t>
            </a:r>
          </a:p>
          <a:p>
            <a:r>
              <a:rPr lang="en-US" altLang="zh-CN" b="0" baseline="0" dirty="0">
                <a:solidFill>
                  <a:schemeClr val="tx1"/>
                </a:solidFill>
                <a:latin typeface="Tahoma" panose="020B0604030504040204" pitchFamily="34" charset="0"/>
                <a:ea typeface="SimSun" panose="02010600030101010101" pitchFamily="2" charset="-122"/>
              </a:rPr>
              <a:t> </a:t>
            </a:r>
            <a:r>
              <a:rPr lang="en-US" altLang="zh-CN" b="1" baseline="0" dirty="0">
                <a:solidFill>
                  <a:srgbClr val="0070C0"/>
                </a:solidFill>
                <a:latin typeface="Times" panose="02020603050405020304" pitchFamily="18" charset="0"/>
                <a:ea typeface="SimSun" panose="02010600030101010101" pitchFamily="2" charset="-122"/>
              </a:rPr>
              <a:t>Variability due to x (regression)</a:t>
            </a:r>
            <a:endParaRPr lang="en-US" altLang="zh-CN" b="0" baseline="0" dirty="0">
              <a:solidFill>
                <a:schemeClr val="tx1"/>
              </a:solidFill>
              <a:ea typeface="SimSun" panose="02010600030101010101" pitchFamily="2" charset="-122"/>
            </a:endParaRPr>
          </a:p>
        </p:txBody>
      </p:sp>
      <p:sp>
        <p:nvSpPr>
          <p:cNvPr id="66" name="Text Box 58"/>
          <p:cNvSpPr txBox="1">
            <a:spLocks noChangeArrowheads="1"/>
          </p:cNvSpPr>
          <p:nvPr/>
        </p:nvSpPr>
        <p:spPr bwMode="auto">
          <a:xfrm>
            <a:off x="5859462" y="5103270"/>
            <a:ext cx="3105026" cy="1618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1" baseline="0" dirty="0" err="1">
                <a:solidFill>
                  <a:schemeClr val="tx1"/>
                </a:solidFill>
                <a:ea typeface="SimSun" panose="02010600030101010101" pitchFamily="2" charset="-122"/>
              </a:rPr>
              <a:t>SSE</a:t>
            </a:r>
            <a:r>
              <a:rPr lang="en-US" altLang="zh-CN" b="1" baseline="-30000" dirty="0" err="1">
                <a:solidFill>
                  <a:schemeClr val="tx1"/>
                </a:solidFill>
                <a:latin typeface="Times" panose="02020603050405020304" pitchFamily="18" charset="0"/>
                <a:ea typeface="SimSun" panose="02010600030101010101" pitchFamily="2" charset="-122"/>
              </a:rPr>
              <a:t>residual</a:t>
            </a:r>
            <a:endParaRPr lang="en-US" altLang="zh-CN" b="1" baseline="-30000" dirty="0">
              <a:solidFill>
                <a:schemeClr val="tx1"/>
              </a:solidFill>
              <a:latin typeface="Times" panose="02020603050405020304" pitchFamily="18" charset="0"/>
              <a:ea typeface="SimSun" panose="02010600030101010101" pitchFamily="2" charset="-122"/>
            </a:endParaRPr>
          </a:p>
          <a:p>
            <a:pPr eaLnBrk="1" hangingPunct="1"/>
            <a:r>
              <a:rPr lang="en-US" altLang="zh-CN" b="0" baseline="0" dirty="0">
                <a:solidFill>
                  <a:schemeClr val="tx1"/>
                </a:solidFill>
                <a:ea typeface="SimSun" panose="02010600030101010101" pitchFamily="2" charset="-122"/>
              </a:rPr>
              <a:t>Variance around the regression line </a:t>
            </a:r>
            <a:r>
              <a:rPr lang="en-US" altLang="zh-CN" b="1" baseline="0" dirty="0">
                <a:solidFill>
                  <a:schemeClr val="tx1"/>
                </a:solidFill>
                <a:ea typeface="SimSun" panose="02010600030101010101" pitchFamily="2" charset="-122"/>
              </a:rPr>
              <a:t>(Error Sum of Square)</a:t>
            </a:r>
            <a:r>
              <a:rPr lang="en-US" altLang="zh-CN" b="0" baseline="0" dirty="0">
                <a:solidFill>
                  <a:schemeClr val="tx1"/>
                </a:solidFill>
                <a:ea typeface="SimSun" panose="02010600030101010101" pitchFamily="2" charset="-122"/>
              </a:rPr>
              <a:t> </a:t>
            </a:r>
          </a:p>
          <a:p>
            <a:r>
              <a:rPr lang="en-US" altLang="zh-CN" sz="1600" b="1" baseline="0" dirty="0">
                <a:solidFill>
                  <a:srgbClr val="0070C0"/>
                </a:solidFill>
                <a:latin typeface="Times" panose="02020603050405020304" pitchFamily="18" charset="0"/>
                <a:ea typeface="SimSun" panose="02010600030101010101" pitchFamily="2" charset="-122"/>
              </a:rPr>
              <a:t>Additional variability not explained by x—what least squares method aims to minimize</a:t>
            </a:r>
          </a:p>
        </p:txBody>
      </p:sp>
      <p:sp>
        <p:nvSpPr>
          <p:cNvPr id="67" name="Text Box 49"/>
          <p:cNvSpPr txBox="1">
            <a:spLocks noChangeArrowheads="1"/>
          </p:cNvSpPr>
          <p:nvPr/>
        </p:nvSpPr>
        <p:spPr bwMode="auto">
          <a:xfrm>
            <a:off x="6783574" y="3355990"/>
            <a:ext cx="2133600" cy="789683"/>
          </a:xfrm>
          <a:prstGeom prst="rect">
            <a:avLst/>
          </a:prstGeom>
          <a:solidFill>
            <a:srgbClr val="EAEAEA"/>
          </a:solidFill>
          <a:ln w="9525">
            <a:solidFill>
              <a:srgbClr val="000000"/>
            </a:solidFill>
            <a:miter lim="800000"/>
            <a:headEnd/>
            <a:tailEnd/>
          </a:ln>
        </p:spPr>
        <p:txBody>
          <a:bodyPr/>
          <a:lstStyle/>
          <a:p>
            <a:pPr eaLnBrk="1" hangingPunct="1"/>
            <a:r>
              <a:rPr lang="en-US" altLang="en-US" sz="1400" b="0" baseline="0" dirty="0">
                <a:solidFill>
                  <a:schemeClr val="tx1"/>
                </a:solidFill>
                <a:cs typeface="Times New Roman" panose="02020603050405020304" pitchFamily="18" charset="0"/>
              </a:rPr>
              <a:t>*Least squares estimation gave us the line (β) that minimized C</a:t>
            </a:r>
            <a:r>
              <a:rPr lang="en-US" altLang="en-US" sz="1400" b="0" baseline="30000" dirty="0">
                <a:solidFill>
                  <a:schemeClr val="tx1"/>
                </a:solidFill>
                <a:cs typeface="Times New Roman" panose="02020603050405020304" pitchFamily="18" charset="0"/>
              </a:rPr>
              <a:t>2</a:t>
            </a:r>
            <a:endParaRPr lang="en-US" altLang="en-US" sz="1400" b="0" baseline="0" dirty="0">
              <a:solidFill>
                <a:schemeClr val="tx1"/>
              </a:solidFill>
              <a:cs typeface="Times New Roman" panose="02020603050405020304" pitchFamily="18" charset="0"/>
            </a:endParaRPr>
          </a:p>
          <a:p>
            <a:r>
              <a:rPr lang="en-US" altLang="en-US" sz="1400" b="0" baseline="0" dirty="0">
                <a:solidFill>
                  <a:schemeClr val="tx1"/>
                </a:solidFill>
                <a:cs typeface="Times New Roman" panose="02020603050405020304" pitchFamily="18" charset="0"/>
              </a:rPr>
              <a:t> </a:t>
            </a:r>
          </a:p>
        </p:txBody>
      </p:sp>
      <p:sp>
        <p:nvSpPr>
          <p:cNvPr id="3" name="Down Arrow 2"/>
          <p:cNvSpPr/>
          <p:nvPr/>
        </p:nvSpPr>
        <p:spPr>
          <a:xfrm rot="10800000">
            <a:off x="7740352" y="4332201"/>
            <a:ext cx="492223" cy="8110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 name="TextBox 3"/>
              <p:cNvSpPr txBox="1"/>
              <p:nvPr/>
            </p:nvSpPr>
            <p:spPr>
              <a:xfrm>
                <a:off x="495300" y="1485440"/>
                <a:ext cx="2032235" cy="1046440"/>
              </a:xfrm>
              <a:prstGeom prst="rect">
                <a:avLst/>
              </a:prstGeom>
              <a:noFill/>
            </p:spPr>
            <p:txBody>
              <a:bodyPr wrap="square" rtlCol="0">
                <a:spAutoFit/>
              </a:bodyPr>
              <a:lstStyle/>
              <a:p>
                <a:r>
                  <a:rPr lang="en-US" altLang="en-US" b="1" dirty="0">
                    <a:solidFill>
                      <a:schemeClr val="accent6">
                        <a:lumMod val="75000"/>
                      </a:schemeClr>
                    </a:solidFill>
                  </a:rPr>
                  <a:t>Coefficient of Determination  </a:t>
                </a:r>
                <a14:m>
                  <m:oMath xmlns:m="http://schemas.openxmlformats.org/officeDocument/2006/math">
                    <m:sSup>
                      <m:sSupPr>
                        <m:ctrlPr>
                          <a:rPr lang="en-US" altLang="en-US" b="1" i="1" smtClean="0">
                            <a:solidFill>
                              <a:schemeClr val="accent6">
                                <a:lumMod val="75000"/>
                              </a:schemeClr>
                            </a:solidFill>
                            <a:latin typeface="Cambria Math" panose="02040503050406030204" pitchFamily="18" charset="0"/>
                          </a:rPr>
                        </m:ctrlPr>
                      </m:sSupPr>
                      <m:e>
                        <m:r>
                          <a:rPr lang="en-IN" altLang="en-US" b="1" i="1" smtClean="0">
                            <a:solidFill>
                              <a:schemeClr val="accent6">
                                <a:lumMod val="75000"/>
                              </a:schemeClr>
                            </a:solidFill>
                            <a:latin typeface="Cambria Math" panose="02040503050406030204" pitchFamily="18" charset="0"/>
                          </a:rPr>
                          <m:t>𝒓</m:t>
                        </m:r>
                      </m:e>
                      <m:sup>
                        <m:r>
                          <a:rPr lang="en-IN" altLang="en-US" b="1" i="1" smtClean="0">
                            <a:solidFill>
                              <a:schemeClr val="accent6">
                                <a:lumMod val="75000"/>
                              </a:schemeClr>
                            </a:solidFill>
                            <a:latin typeface="Cambria Math" panose="02040503050406030204" pitchFamily="18" charset="0"/>
                          </a:rPr>
                          <m:t>𝟐</m:t>
                        </m:r>
                      </m:sup>
                    </m:sSup>
                    <m:r>
                      <a:rPr lang="en-IN" altLang="en-US" b="1" i="1" smtClean="0">
                        <a:solidFill>
                          <a:schemeClr val="accent6">
                            <a:lumMod val="75000"/>
                          </a:schemeClr>
                        </a:solidFill>
                        <a:latin typeface="Cambria Math" panose="02040503050406030204" pitchFamily="18" charset="0"/>
                      </a:rPr>
                      <m:t>=</m:t>
                    </m:r>
                    <m:r>
                      <a:rPr lang="en-IN" altLang="en-US" b="1" i="1" smtClean="0">
                        <a:solidFill>
                          <a:schemeClr val="accent6">
                            <a:lumMod val="75000"/>
                          </a:schemeClr>
                        </a:solidFill>
                        <a:latin typeface="Cambria Math" panose="02040503050406030204" pitchFamily="18" charset="0"/>
                      </a:rPr>
                      <m:t>𝟏</m:t>
                    </m:r>
                    <m:r>
                      <a:rPr lang="en-IN" altLang="en-US" b="1" i="1" smtClean="0">
                        <a:solidFill>
                          <a:schemeClr val="accent6">
                            <a:lumMod val="75000"/>
                          </a:schemeClr>
                        </a:solidFill>
                        <a:latin typeface="Cambria Math" panose="02040503050406030204" pitchFamily="18" charset="0"/>
                      </a:rPr>
                      <m:t>− </m:t>
                    </m:r>
                    <m:f>
                      <m:fPr>
                        <m:ctrlPr>
                          <a:rPr lang="en-IN" altLang="en-US" b="1" i="1" smtClean="0">
                            <a:solidFill>
                              <a:schemeClr val="accent6">
                                <a:lumMod val="75000"/>
                              </a:schemeClr>
                            </a:solidFill>
                            <a:latin typeface="Cambria Math" panose="02040503050406030204" pitchFamily="18" charset="0"/>
                          </a:rPr>
                        </m:ctrlPr>
                      </m:fPr>
                      <m:num>
                        <m:r>
                          <a:rPr lang="en-IN" altLang="en-US" b="1" i="1" smtClean="0">
                            <a:solidFill>
                              <a:schemeClr val="accent6">
                                <a:lumMod val="75000"/>
                              </a:schemeClr>
                            </a:solidFill>
                            <a:latin typeface="Cambria Math" panose="02040503050406030204" pitchFamily="18" charset="0"/>
                          </a:rPr>
                          <m:t>𝑺𝑺𝑬</m:t>
                        </m:r>
                      </m:num>
                      <m:den>
                        <m:r>
                          <a:rPr lang="en-IN" altLang="en-US" b="1" i="1" smtClean="0">
                            <a:solidFill>
                              <a:schemeClr val="accent6">
                                <a:lumMod val="75000"/>
                              </a:schemeClr>
                            </a:solidFill>
                            <a:latin typeface="Cambria Math" panose="02040503050406030204" pitchFamily="18" charset="0"/>
                          </a:rPr>
                          <m:t>𝑺𝑺𝑻</m:t>
                        </m:r>
                      </m:den>
                    </m:f>
                  </m:oMath>
                </a14:m>
                <a:endParaRPr lang="en-US" altLang="en-US" b="1" dirty="0">
                  <a:solidFill>
                    <a:schemeClr val="accent6">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5300" y="1485440"/>
                <a:ext cx="2032235" cy="1046440"/>
              </a:xfrm>
              <a:prstGeom prst="rect">
                <a:avLst/>
              </a:prstGeom>
              <a:blipFill rotWithShape="0">
                <a:blip r:embed="rId5"/>
                <a:stretch>
                  <a:fillRect l="-2395" t="-3509" b="-585"/>
                </a:stretch>
              </a:blipFill>
            </p:spPr>
            <p:txBody>
              <a:bodyPr/>
              <a:lstStyle/>
              <a:p>
                <a:r>
                  <a:rPr lang="en-IN">
                    <a:noFill/>
                  </a:rPr>
                  <a:t> </a:t>
                </a:r>
              </a:p>
            </p:txBody>
          </p:sp>
        </mc:Fallback>
      </mc:AlternateContent>
    </p:spTree>
    <p:extLst>
      <p:ext uri="{BB962C8B-B14F-4D97-AF65-F5344CB8AC3E}">
        <p14:creationId xmlns:p14="http://schemas.microsoft.com/office/powerpoint/2010/main" val="153292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00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013" grpId="0"/>
      <p:bldP spid="64" grpId="0" animBg="1"/>
      <p:bldP spid="65" grpId="0" animBg="1"/>
      <p:bldP spid="66" grpId="0" animBg="1"/>
      <p:bldP spid="67" grpId="0" animBg="1"/>
      <p:bldP spid="3" grpId="0" animBg="1"/>
      <p:bldP spid="4"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12775" y="228600"/>
            <a:ext cx="8153400" cy="990600"/>
          </a:xfrm>
        </p:spPr>
        <p:txBody>
          <a:bodyPr/>
          <a:lstStyle/>
          <a:p>
            <a:r>
              <a:rPr lang="en-US" altLang="en-US"/>
              <a:t>Regression Coefficients</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353</a:t>
            </a:fld>
            <a:endParaRPr lang="en-US" altLang="en-US" sz="1200">
              <a:solidFill>
                <a:srgbClr val="FFFFFF"/>
              </a:solidFill>
            </a:endParaRPr>
          </a:p>
        </p:txBody>
      </p:sp>
      <mc:AlternateContent xmlns:mc="http://schemas.openxmlformats.org/markup-compatibility/2006" xmlns:a14="http://schemas.microsoft.com/office/drawing/2010/main">
        <mc:Choice Requires="a14">
          <p:sp>
            <p:nvSpPr>
              <p:cNvPr id="19461" name="Rectangle 3"/>
              <p:cNvSpPr>
                <a:spLocks noGrp="1" noChangeArrowheads="1"/>
              </p:cNvSpPr>
              <p:nvPr>
                <p:ph sz="quarter" idx="1"/>
              </p:nvPr>
            </p:nvSpPr>
            <p:spPr>
              <a:xfrm>
                <a:off x="323528" y="1219200"/>
                <a:ext cx="8568951" cy="5306144"/>
              </a:xfrm>
            </p:spPr>
            <p:txBody>
              <a:bodyPr>
                <a:normAutofit/>
              </a:bodyPr>
              <a:lstStyle/>
              <a:p>
                <a:r>
                  <a:rPr lang="en-US" altLang="en-US" sz="2400" dirty="0"/>
                  <a:t>Least Squares Estimators</a:t>
                </a:r>
              </a:p>
              <a:p>
                <a:pPr/>
                <a14:m>
                  <m:oMathPara xmlns:m="http://schemas.openxmlformats.org/officeDocument/2006/math">
                    <m:oMathParaPr>
                      <m:jc m:val="centerGroup"/>
                    </m:oMathParaPr>
                    <m:oMath xmlns:m="http://schemas.openxmlformats.org/officeDocument/2006/math">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rPr>
                            <m:t>𝑆</m:t>
                          </m:r>
                        </m:e>
                        <m:sub>
                          <m:r>
                            <a:rPr lang="en-IN" altLang="en-US" sz="2400" b="0" i="1" smtClean="0">
                              <a:latin typeface="Cambria Math" panose="02040503050406030204" pitchFamily="18" charset="0"/>
                            </a:rPr>
                            <m:t>𝑥𝑥</m:t>
                          </m:r>
                        </m:sub>
                      </m:sSub>
                      <m:r>
                        <a:rPr lang="en-IN" altLang="en-US" sz="2400" b="0" i="1" smtClean="0">
                          <a:latin typeface="Cambria Math" panose="02040503050406030204" pitchFamily="18" charset="0"/>
                        </a:rPr>
                        <m:t>=</m:t>
                      </m:r>
                      <m:nary>
                        <m:naryPr>
                          <m:chr m:val="∑"/>
                          <m:ctrlPr>
                            <a:rPr lang="en-US" altLang="en-US" sz="2400" i="1" smtClean="0">
                              <a:latin typeface="Cambria Math" panose="02040503050406030204" pitchFamily="18" charset="0"/>
                            </a:rPr>
                          </m:ctrlPr>
                        </m:naryPr>
                        <m:sub>
                          <m:r>
                            <m:rPr>
                              <m:brk m:alnAt="23"/>
                            </m:rPr>
                            <a:rPr lang="en-IN" altLang="en-US" sz="2400" b="0" i="1" smtClean="0">
                              <a:latin typeface="Cambria Math" panose="02040503050406030204" pitchFamily="18" charset="0"/>
                            </a:rPr>
                            <m:t>𝑖</m:t>
                          </m:r>
                          <m:r>
                            <a:rPr lang="en-IN" altLang="en-US" sz="2400" b="0" i="1" smtClean="0">
                              <a:latin typeface="Cambria Math" panose="02040503050406030204" pitchFamily="18" charset="0"/>
                            </a:rPr>
                            <m:t>=1</m:t>
                          </m:r>
                        </m:sub>
                        <m:sup>
                          <m:r>
                            <a:rPr lang="en-IN" altLang="en-US" sz="2400" b="0" i="1" smtClean="0">
                              <a:latin typeface="Cambria Math" panose="02040503050406030204" pitchFamily="18" charset="0"/>
                            </a:rPr>
                            <m:t>𝑛</m:t>
                          </m:r>
                        </m:sup>
                        <m:e>
                          <m:sSup>
                            <m:sSupPr>
                              <m:ctrlPr>
                                <a:rPr lang="en-IN" altLang="en-US" sz="2400" i="1">
                                  <a:latin typeface="Cambria Math" panose="02040503050406030204" pitchFamily="18" charset="0"/>
                                </a:rPr>
                              </m:ctrlPr>
                            </m:sSupPr>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i="1">
                                          <a:latin typeface="Cambria Math" panose="02040503050406030204" pitchFamily="18" charset="0"/>
                                        </a:rPr>
                                        <m:t>𝑥</m:t>
                                      </m:r>
                                    </m:e>
                                  </m:acc>
                                </m:e>
                              </m:d>
                            </m:e>
                            <m:sup>
                              <m:r>
                                <a:rPr lang="en-IN" altLang="en-US" sz="2400" i="1">
                                  <a:latin typeface="Cambria Math" panose="02040503050406030204" pitchFamily="18" charset="0"/>
                                </a:rPr>
                                <m:t>2</m:t>
                              </m:r>
                            </m:sup>
                          </m:sSup>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sup>
                                  <m:r>
                                    <a:rPr lang="en-IN" altLang="en-US" sz="2400" i="1">
                                      <a:latin typeface="Cambria Math" panose="02040503050406030204" pitchFamily="18" charset="0"/>
                                    </a:rPr>
                                    <m:t>2</m:t>
                                  </m:r>
                                </m:sup>
                              </m:sSup>
                              <m:r>
                                <a:rPr lang="en-IN" altLang="en-US" sz="2400" i="1">
                                  <a:latin typeface="Cambria Math" panose="02040503050406030204" pitchFamily="18" charset="0"/>
                                </a:rPr>
                                <m:t> − </m:t>
                              </m:r>
                            </m:e>
                          </m:nary>
                          <m:f>
                            <m:fPr>
                              <m:ctrlPr>
                                <a:rPr lang="en-IN" altLang="en-US" sz="2400" i="1">
                                  <a:latin typeface="Cambria Math" panose="02040503050406030204" pitchFamily="18" charset="0"/>
                                </a:rPr>
                              </m:ctrlPr>
                            </m:fPr>
                            <m:num>
                              <m:sSup>
                                <m:sSupPr>
                                  <m:ctrlPr>
                                    <a:rPr lang="en-IN" altLang="en-US" sz="2400" i="1">
                                      <a:latin typeface="Cambria Math" panose="02040503050406030204" pitchFamily="18" charset="0"/>
                                    </a:rPr>
                                  </m:ctrlPr>
                                </m:sSupPr>
                                <m:e>
                                  <m:r>
                                    <a:rPr lang="en-IN" altLang="en-US" sz="2400" i="1">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e>
                                <m:sup>
                                  <m:r>
                                    <a:rPr lang="en-IN" altLang="en-US" sz="2400" i="1">
                                      <a:latin typeface="Cambria Math" panose="02040503050406030204" pitchFamily="18" charset="0"/>
                                    </a:rPr>
                                    <m:t>2</m:t>
                                  </m:r>
                                </m:sup>
                              </m:sSup>
                            </m:num>
                            <m:den>
                              <m:r>
                                <a:rPr lang="en-IN" altLang="en-US" sz="2400" i="1">
                                  <a:latin typeface="Cambria Math" panose="02040503050406030204" pitchFamily="18" charset="0"/>
                                </a:rPr>
                                <m:t>𝑛</m:t>
                              </m:r>
                            </m:den>
                          </m:f>
                        </m:e>
                      </m:nary>
                    </m:oMath>
                  </m:oMathPara>
                </a14:m>
                <a:endParaRPr lang="en-IN" altLang="en-US" sz="2400" dirty="0"/>
              </a:p>
              <a:p>
                <a:pPr/>
                <a14:m>
                  <m:oMathPara xmlns:m="http://schemas.openxmlformats.org/officeDocument/2006/math">
                    <m:oMathParaPr>
                      <m:jc m:val="centerGroup"/>
                    </m:oMathParaPr>
                    <m:oMath xmlns:m="http://schemas.openxmlformats.org/officeDocument/2006/math">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𝑆</m:t>
                          </m:r>
                        </m:e>
                        <m:sub>
                          <m:r>
                            <a:rPr lang="en-IN" altLang="en-US" sz="2400" b="0" i="1" smtClean="0">
                              <a:latin typeface="Cambria Math" panose="02040503050406030204" pitchFamily="18" charset="0"/>
                            </a:rPr>
                            <m:t>𝑦𝑦</m:t>
                          </m:r>
                        </m:sub>
                      </m:sSub>
                      <m:r>
                        <a:rPr lang="en-IN" altLang="en-US" sz="2400" i="1">
                          <a:latin typeface="Cambria Math" panose="02040503050406030204" pitchFamily="18" charset="0"/>
                        </a:rPr>
                        <m:t>=</m:t>
                      </m:r>
                      <m:nary>
                        <m:naryPr>
                          <m:chr m:val="∑"/>
                          <m:ctrlPr>
                            <a:rPr lang="en-US"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b="0" i="1" smtClean="0">
                                          <a:latin typeface="Cambria Math" panose="02040503050406030204" pitchFamily="18" charset="0"/>
                                        </a:rPr>
                                        <m:t>𝑦</m:t>
                                      </m:r>
                                    </m:e>
                                  </m:acc>
                                </m:e>
                              </m:d>
                            </m:e>
                            <m:sup>
                              <m:r>
                                <a:rPr lang="en-IN" altLang="en-US" sz="2400" i="1">
                                  <a:latin typeface="Cambria Math" panose="02040503050406030204" pitchFamily="18" charset="0"/>
                                </a:rPr>
                                <m:t>2</m:t>
                              </m:r>
                            </m:sup>
                          </m:sSup>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sup>
                                  <m:r>
                                    <a:rPr lang="en-IN" altLang="en-US" sz="2400" i="1">
                                      <a:latin typeface="Cambria Math" panose="02040503050406030204" pitchFamily="18" charset="0"/>
                                    </a:rPr>
                                    <m:t>2</m:t>
                                  </m:r>
                                </m:sup>
                              </m:sSup>
                              <m:r>
                                <a:rPr lang="en-IN" altLang="en-US" sz="2400" i="1">
                                  <a:latin typeface="Cambria Math" panose="02040503050406030204" pitchFamily="18" charset="0"/>
                                </a:rPr>
                                <m:t> − </m:t>
                              </m:r>
                            </m:e>
                          </m:nary>
                          <m:f>
                            <m:fPr>
                              <m:ctrlPr>
                                <a:rPr lang="en-IN" altLang="en-US" sz="2400" i="1">
                                  <a:latin typeface="Cambria Math" panose="02040503050406030204" pitchFamily="18" charset="0"/>
                                </a:rPr>
                              </m:ctrlPr>
                            </m:fPr>
                            <m:num>
                              <m:sSup>
                                <m:sSupPr>
                                  <m:ctrlPr>
                                    <a:rPr lang="en-IN" altLang="en-US" sz="2400" i="1">
                                      <a:latin typeface="Cambria Math" panose="02040503050406030204" pitchFamily="18" charset="0"/>
                                    </a:rPr>
                                  </m:ctrlPr>
                                </m:sSupPr>
                                <m:e>
                                  <m:r>
                                    <a:rPr lang="en-IN" altLang="en-US" sz="2400" i="1">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e>
                                <m:sup>
                                  <m:r>
                                    <a:rPr lang="en-IN" altLang="en-US" sz="2400" i="1">
                                      <a:latin typeface="Cambria Math" panose="02040503050406030204" pitchFamily="18" charset="0"/>
                                    </a:rPr>
                                    <m:t>2</m:t>
                                  </m:r>
                                </m:sup>
                              </m:sSup>
                            </m:num>
                            <m:den>
                              <m:r>
                                <a:rPr lang="en-IN" altLang="en-US" sz="2400" i="1">
                                  <a:latin typeface="Cambria Math" panose="02040503050406030204" pitchFamily="18" charset="0"/>
                                </a:rPr>
                                <m:t>𝑛</m:t>
                              </m:r>
                            </m:den>
                          </m:f>
                        </m:e>
                      </m:nary>
                    </m:oMath>
                  </m:oMathPara>
                </a14:m>
                <a:endParaRPr lang="en-US" altLang="en-US" sz="2400" dirty="0"/>
              </a:p>
              <a:p>
                <a:pPr/>
                <a14:m>
                  <m:oMathPara xmlns:m="http://schemas.openxmlformats.org/officeDocument/2006/math">
                    <m:oMathParaPr>
                      <m:jc m:val="centerGroup"/>
                    </m:oMathParaPr>
                    <m:oMath xmlns:m="http://schemas.openxmlformats.org/officeDocument/2006/math">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𝑆</m:t>
                          </m:r>
                        </m:e>
                        <m:sub>
                          <m:r>
                            <a:rPr lang="en-IN" altLang="en-US" sz="2400" i="1">
                              <a:latin typeface="Cambria Math" panose="02040503050406030204" pitchFamily="18" charset="0"/>
                            </a:rPr>
                            <m:t>𝑥</m:t>
                          </m:r>
                          <m:r>
                            <a:rPr lang="en-IN" altLang="en-US" sz="2400" b="0" i="1" smtClean="0">
                              <a:latin typeface="Cambria Math" panose="02040503050406030204" pitchFamily="18" charset="0"/>
                            </a:rPr>
                            <m:t>𝑦</m:t>
                          </m:r>
                        </m:sub>
                      </m:sSub>
                      <m:r>
                        <a:rPr lang="en-IN" altLang="en-US" sz="2400" i="1">
                          <a:latin typeface="Cambria Math" panose="02040503050406030204" pitchFamily="18" charset="0"/>
                        </a:rPr>
                        <m:t>=</m:t>
                      </m:r>
                      <m:nary>
                        <m:naryPr>
                          <m:chr m:val="∑"/>
                          <m:ctrlPr>
                            <a:rPr lang="en-US"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i="1">
                                      <a:latin typeface="Cambria Math" panose="02040503050406030204" pitchFamily="18" charset="0"/>
                                    </a:rPr>
                                    <m:t>𝑥</m:t>
                                  </m:r>
                                </m:e>
                              </m:acc>
                            </m:e>
                          </m:d>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b="0" i="1" smtClean="0">
                                      <a:latin typeface="Cambria Math" panose="02040503050406030204" pitchFamily="18" charset="0"/>
                                    </a:rPr>
                                    <m:t>𝑦</m:t>
                                  </m:r>
                                </m:e>
                              </m:acc>
                            </m:e>
                          </m:d>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e>
                          </m:nary>
                          <m:f>
                            <m:fPr>
                              <m:ctrlPr>
                                <a:rPr lang="en-IN" altLang="en-US" sz="2400" i="1">
                                  <a:latin typeface="Cambria Math" panose="02040503050406030204" pitchFamily="18" charset="0"/>
                                </a:rPr>
                              </m:ctrlPr>
                            </m:fPr>
                            <m:num>
                              <m:r>
                                <a:rPr lang="en-IN" altLang="en-US" sz="2400" b="0" i="1" smtClean="0">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r>
                                <a:rPr lang="en-IN" altLang="en-US" sz="2400" b="0" i="1" smtClean="0">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smtClean="0">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num>
                            <m:den>
                              <m:r>
                                <a:rPr lang="en-IN" altLang="en-US" sz="2400" i="1">
                                  <a:latin typeface="Cambria Math" panose="02040503050406030204" pitchFamily="18" charset="0"/>
                                </a:rPr>
                                <m:t>𝑛</m:t>
                              </m:r>
                            </m:den>
                          </m:f>
                        </m:e>
                      </m:nary>
                    </m:oMath>
                  </m:oMathPara>
                </a14:m>
                <a:endParaRPr lang="en-IN" altLang="en-US" sz="2400" dirty="0"/>
              </a:p>
              <a:p>
                <a:pPr marL="0" indent="0">
                  <a:buNone/>
                </a:pPr>
                <a:endParaRPr lang="en-US" altLang="en-US" sz="2400" dirty="0"/>
              </a:p>
              <a:p>
                <a:pPr marL="0" indent="0">
                  <a:buNone/>
                </a:pPr>
                <a:r>
                  <a:rPr lang="en-US" altLang="en-US" sz="2400" dirty="0"/>
                  <a:t>Least Squares Estimates</a:t>
                </a:r>
              </a:p>
              <a:p>
                <a:pPr/>
                <a14:m>
                  <m:oMathPara xmlns:m="http://schemas.openxmlformats.org/officeDocument/2006/math">
                    <m:oMathParaPr>
                      <m:jc m:val="centerGroup"/>
                    </m:oMathParaPr>
                    <m:oMath xmlns:m="http://schemas.openxmlformats.org/officeDocument/2006/math">
                      <m:r>
                        <a:rPr lang="en-IN" altLang="en-US" b="0" i="1" smtClean="0">
                          <a:latin typeface="Cambria Math" panose="02040503050406030204" pitchFamily="18" charset="0"/>
                        </a:rPr>
                        <m:t>𝑎</m:t>
                      </m:r>
                      <m:r>
                        <a:rPr lang="en-IN" altLang="en-US" b="0" i="1" smtClean="0">
                          <a:latin typeface="Cambria Math" panose="02040503050406030204" pitchFamily="18" charset="0"/>
                        </a:rPr>
                        <m:t>=  </m:t>
                      </m:r>
                      <m:acc>
                        <m:accPr>
                          <m:chr m:val="̅"/>
                          <m:ctrlPr>
                            <a:rPr lang="en-IN" altLang="en-US" b="0" i="1" smtClean="0">
                              <a:latin typeface="Cambria Math" panose="02040503050406030204" pitchFamily="18" charset="0"/>
                            </a:rPr>
                          </m:ctrlPr>
                        </m:accPr>
                        <m:e>
                          <m:r>
                            <a:rPr lang="en-IN" altLang="en-US" b="0" i="1" smtClean="0">
                              <a:latin typeface="Cambria Math" panose="02040503050406030204" pitchFamily="18" charset="0"/>
                            </a:rPr>
                            <m:t>𝑦</m:t>
                          </m:r>
                        </m:e>
                      </m:acc>
                      <m:r>
                        <a:rPr lang="en-IN" altLang="en-US" b="0" i="1" smtClean="0">
                          <a:latin typeface="Cambria Math" panose="02040503050406030204" pitchFamily="18" charset="0"/>
                        </a:rPr>
                        <m:t> −</m:t>
                      </m:r>
                      <m:r>
                        <a:rPr lang="en-IN" altLang="en-US" b="0" i="1" smtClean="0">
                          <a:latin typeface="Cambria Math" panose="02040503050406030204" pitchFamily="18" charset="0"/>
                        </a:rPr>
                        <m:t>𝑏</m:t>
                      </m:r>
                      <m:r>
                        <a:rPr lang="en-IN" altLang="en-US" b="0" i="1" smtClean="0">
                          <a:latin typeface="Cambria Math" panose="02040503050406030204" pitchFamily="18" charset="0"/>
                        </a:rPr>
                        <m:t>.</m:t>
                      </m:r>
                      <m:acc>
                        <m:accPr>
                          <m:chr m:val="̅"/>
                          <m:ctrlPr>
                            <a:rPr lang="en-IN" altLang="en-US" b="0" i="1" smtClean="0">
                              <a:latin typeface="Cambria Math" panose="02040503050406030204" pitchFamily="18" charset="0"/>
                            </a:rPr>
                          </m:ctrlPr>
                        </m:accPr>
                        <m:e>
                          <m:r>
                            <a:rPr lang="en-IN" altLang="en-US" b="0" i="1" smtClean="0">
                              <a:latin typeface="Cambria Math" panose="02040503050406030204" pitchFamily="18" charset="0"/>
                            </a:rPr>
                            <m:t>𝑥</m:t>
                          </m:r>
                        </m:e>
                      </m:acc>
                      <m:r>
                        <a:rPr lang="en-IN" altLang="en-US" b="0" i="1" smtClean="0">
                          <a:latin typeface="Cambria Math" panose="02040503050406030204" pitchFamily="18" charset="0"/>
                        </a:rPr>
                        <m:t> </m:t>
                      </m:r>
                      <m:r>
                        <a:rPr lang="en-IN" altLang="en-US" b="1" i="1" smtClean="0">
                          <a:latin typeface="Cambria Math" panose="02040503050406030204" pitchFamily="18" charset="0"/>
                        </a:rPr>
                        <m:t>𝒂𝒏𝒅</m:t>
                      </m:r>
                      <m:r>
                        <a:rPr lang="en-IN" altLang="en-US" b="1" i="1" smtClean="0">
                          <a:latin typeface="Cambria Math" panose="02040503050406030204" pitchFamily="18" charset="0"/>
                        </a:rPr>
                        <m:t>  </m:t>
                      </m:r>
                      <m:r>
                        <a:rPr lang="en-IN" altLang="en-US" b="0" i="1" smtClean="0">
                          <a:latin typeface="Cambria Math" panose="02040503050406030204" pitchFamily="18" charset="0"/>
                        </a:rPr>
                        <m:t>𝑏</m:t>
                      </m:r>
                      <m:r>
                        <a:rPr lang="en-IN" altLang="en-US" b="0" i="1" smtClean="0">
                          <a:latin typeface="Cambria Math" panose="02040503050406030204" pitchFamily="18" charset="0"/>
                        </a:rPr>
                        <m:t>= </m:t>
                      </m:r>
                      <m:f>
                        <m:fPr>
                          <m:ctrlPr>
                            <a:rPr lang="en-IN" altLang="en-US" b="0" i="1" smtClean="0">
                              <a:latin typeface="Cambria Math" panose="02040503050406030204" pitchFamily="18" charset="0"/>
                            </a:rPr>
                          </m:ctrlPr>
                        </m:fPr>
                        <m:num>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𝑆</m:t>
                              </m:r>
                            </m:e>
                            <m:sub>
                              <m:r>
                                <a:rPr lang="en-IN" altLang="en-US" b="0" i="1" smtClean="0">
                                  <a:latin typeface="Cambria Math" panose="02040503050406030204" pitchFamily="18" charset="0"/>
                                </a:rPr>
                                <m:t>𝑥𝑦</m:t>
                              </m:r>
                            </m:sub>
                          </m:sSub>
                        </m:num>
                        <m:den>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𝑆</m:t>
                              </m:r>
                            </m:e>
                            <m:sub>
                              <m:r>
                                <a:rPr lang="en-IN" altLang="en-US" b="0" i="1" smtClean="0">
                                  <a:latin typeface="Cambria Math" panose="02040503050406030204" pitchFamily="18" charset="0"/>
                                </a:rPr>
                                <m:t>𝑥𝑥</m:t>
                              </m:r>
                            </m:sub>
                          </m:sSub>
                        </m:den>
                      </m:f>
                    </m:oMath>
                  </m:oMathPara>
                </a14:m>
                <a:endParaRPr lang="en-US" altLang="en-US" b="1" dirty="0"/>
              </a:p>
              <a:p>
                <a:r>
                  <a:rPr lang="en-US" altLang="en-US" b="1" dirty="0"/>
                  <a:t>Estimated Regression Line</a:t>
                </a:r>
              </a:p>
              <a:p>
                <a14:m>
                  <m:oMath xmlns:m="http://schemas.openxmlformats.org/officeDocument/2006/math">
                    <m:acc>
                      <m:accPr>
                        <m:chr m:val="̂"/>
                        <m:ctrlPr>
                          <a:rPr lang="en-IN" altLang="en-US" b="1" i="1" smtClean="0">
                            <a:latin typeface="Cambria Math" panose="02040503050406030204" pitchFamily="18" charset="0"/>
                          </a:rPr>
                        </m:ctrlPr>
                      </m:accPr>
                      <m:e>
                        <m:r>
                          <a:rPr lang="en-IN" altLang="en-US" b="1" i="1" smtClean="0">
                            <a:latin typeface="Cambria Math" panose="02040503050406030204" pitchFamily="18" charset="0"/>
                          </a:rPr>
                          <m:t>𝒚</m:t>
                        </m:r>
                      </m:e>
                    </m:acc>
                    <m:r>
                      <a:rPr lang="en-IN" altLang="en-US" b="1" i="1" smtClean="0">
                        <a:latin typeface="Cambria Math" panose="02040503050406030204" pitchFamily="18" charset="0"/>
                      </a:rPr>
                      <m:t>=</m:t>
                    </m:r>
                    <m:r>
                      <a:rPr lang="en-IN" altLang="en-US" b="1" i="1" smtClean="0">
                        <a:latin typeface="Cambria Math" panose="02040503050406030204" pitchFamily="18" charset="0"/>
                      </a:rPr>
                      <m:t>𝒂</m:t>
                    </m:r>
                    <m:r>
                      <a:rPr lang="en-IN" altLang="en-US" b="1" i="1" smtClean="0">
                        <a:latin typeface="Cambria Math" panose="02040503050406030204" pitchFamily="18" charset="0"/>
                      </a:rPr>
                      <m:t>+</m:t>
                    </m:r>
                    <m:r>
                      <a:rPr lang="en-IN" altLang="en-US" b="1" i="1" smtClean="0">
                        <a:latin typeface="Cambria Math" panose="02040503050406030204" pitchFamily="18" charset="0"/>
                      </a:rPr>
                      <m:t>𝒃𝒙</m:t>
                    </m:r>
                  </m:oMath>
                </a14:m>
                <a:r>
                  <a:rPr lang="en-US" altLang="en-US" b="1" dirty="0"/>
                  <a:t> </a:t>
                </a:r>
              </a:p>
            </p:txBody>
          </p:sp>
        </mc:Choice>
        <mc:Fallback xmlns="">
          <p:sp>
            <p:nvSpPr>
              <p:cNvPr id="19461" name="Rectangle 3"/>
              <p:cNvSpPr>
                <a:spLocks noGrp="1" noRot="1" noChangeAspect="1" noMove="1" noResize="1" noEditPoints="1" noAdjustHandles="1" noChangeArrowheads="1" noChangeShapeType="1" noTextEdit="1"/>
              </p:cNvSpPr>
              <p:nvPr>
                <p:ph sz="quarter" idx="1"/>
              </p:nvPr>
            </p:nvSpPr>
            <p:spPr>
              <a:xfrm>
                <a:off x="323528" y="1219200"/>
                <a:ext cx="8568951" cy="5306144"/>
              </a:xfrm>
              <a:blipFill>
                <a:blip r:embed="rId2"/>
                <a:stretch>
                  <a:fillRect l="-2134" t="-1724"/>
                </a:stretch>
              </a:blipFill>
            </p:spPr>
            <p:txBody>
              <a:bodyPr/>
              <a:lstStyle/>
              <a:p>
                <a:r>
                  <a:rPr lang="en-IN">
                    <a:noFill/>
                  </a:rPr>
                  <a:t> </a:t>
                </a:r>
              </a:p>
            </p:txBody>
          </p:sp>
        </mc:Fallback>
      </mc:AlternateContent>
    </p:spTree>
    <p:extLst>
      <p:ext uri="{BB962C8B-B14F-4D97-AF65-F5344CB8AC3E}">
        <p14:creationId xmlns:p14="http://schemas.microsoft.com/office/powerpoint/2010/main" val="2856127985"/>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685800" y="152400"/>
            <a:ext cx="7772400" cy="1066800"/>
          </a:xfrm>
        </p:spPr>
        <p:txBody>
          <a:bodyPr/>
          <a:lstStyle/>
          <a:p>
            <a:r>
              <a:rPr lang="en-US" altLang="en-US"/>
              <a:t>Making a Prediction</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354</a:t>
            </a:fld>
            <a:endParaRPr lang="en-US" altLang="en-US" sz="1200">
              <a:solidFill>
                <a:srgbClr val="FFFFFF"/>
              </a:solidFill>
            </a:endParaRPr>
          </a:p>
        </p:txBody>
      </p:sp>
      <p:sp>
        <p:nvSpPr>
          <p:cNvPr id="21509" name="Rectangle 3"/>
          <p:cNvSpPr>
            <a:spLocks noGrp="1" noChangeArrowheads="1"/>
          </p:cNvSpPr>
          <p:nvPr>
            <p:ph sz="quarter" idx="1"/>
          </p:nvPr>
        </p:nvSpPr>
        <p:spPr>
          <a:xfrm>
            <a:off x="685800" y="1371600"/>
            <a:ext cx="8077200" cy="5181600"/>
          </a:xfrm>
        </p:spPr>
        <p:txBody>
          <a:bodyPr/>
          <a:lstStyle/>
          <a:p>
            <a:pPr>
              <a:lnSpc>
                <a:spcPct val="120000"/>
              </a:lnSpc>
            </a:pPr>
            <a:r>
              <a:rPr lang="en-US" altLang="en-US"/>
              <a:t>Second, once we know the relationship we can predict</a:t>
            </a:r>
          </a:p>
          <a:p>
            <a:pPr>
              <a:lnSpc>
                <a:spcPct val="120000"/>
              </a:lnSpc>
            </a:pPr>
            <a:endParaRPr lang="en-US" altLang="en-US"/>
          </a:p>
          <a:p>
            <a:pPr>
              <a:lnSpc>
                <a:spcPct val="120000"/>
              </a:lnSpc>
            </a:pPr>
            <a:endParaRPr lang="en-US" altLang="en-US"/>
          </a:p>
          <a:p>
            <a:pPr>
              <a:lnSpc>
                <a:spcPct val="120000"/>
              </a:lnSpc>
            </a:pPr>
            <a:r>
              <a:rPr lang="en-US" altLang="en-US"/>
              <a:t>We predict 22.77 people/10,000 in a country with an average of 10 C/A/D will die of CHD</a:t>
            </a:r>
          </a:p>
        </p:txBody>
      </p:sp>
      <p:graphicFrame>
        <p:nvGraphicFramePr>
          <p:cNvPr id="21506" name="Object 2"/>
          <p:cNvGraphicFramePr>
            <a:graphicFrameLocks noChangeAspect="1"/>
          </p:cNvGraphicFramePr>
          <p:nvPr/>
        </p:nvGraphicFramePr>
        <p:xfrm>
          <a:off x="2590800" y="2600325"/>
          <a:ext cx="6049963" cy="1514475"/>
        </p:xfrm>
        <a:graphic>
          <a:graphicData uri="http://schemas.openxmlformats.org/presentationml/2006/ole">
            <mc:AlternateContent xmlns:mc="http://schemas.openxmlformats.org/markup-compatibility/2006">
              <mc:Choice xmlns:v="urn:schemas-microsoft-com:vml" Requires="v">
                <p:oleObj spid="_x0000_s38914" name="Equation" r:id="rId3" imgW="1930320" imgH="482400" progId="Equation.DSMT4">
                  <p:embed/>
                </p:oleObj>
              </mc:Choice>
              <mc:Fallback>
                <p:oleObj name="Equation" r:id="rId3" imgW="1930320" imgH="482400" progId="Equation.DSMT4">
                  <p:embed/>
                  <p:pic>
                    <p:nvPicPr>
                      <p:cNvPr id="215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600325"/>
                        <a:ext cx="6049963" cy="1514475"/>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Tree>
    <p:extLst>
      <p:ext uri="{BB962C8B-B14F-4D97-AF65-F5344CB8AC3E}">
        <p14:creationId xmlns:p14="http://schemas.microsoft.com/office/powerpoint/2010/main" val="177943548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en-US"/>
              <a:t>Accuracy of Prediction</a:t>
            </a:r>
          </a:p>
        </p:txBody>
      </p:sp>
      <p:sp>
        <p:nvSpPr>
          <p:cNvPr id="22532" name="Rectangle 3"/>
          <p:cNvSpPr>
            <a:spLocks noGrp="1" noChangeArrowheads="1"/>
          </p:cNvSpPr>
          <p:nvPr>
            <p:ph type="body" sz="half" idx="1"/>
          </p:nvPr>
        </p:nvSpPr>
        <p:spPr>
          <a:xfrm>
            <a:off x="609600" y="1600200"/>
            <a:ext cx="8001000" cy="4876800"/>
          </a:xfrm>
        </p:spPr>
        <p:txBody>
          <a:bodyPr/>
          <a:lstStyle/>
          <a:p>
            <a:r>
              <a:rPr lang="en-US" altLang="en-US" sz="3200" dirty="0"/>
              <a:t>Finish smokers smoke 6 C/A/D</a:t>
            </a:r>
          </a:p>
          <a:p>
            <a:r>
              <a:rPr lang="en-US" altLang="en-US" sz="3200" dirty="0"/>
              <a:t>We predict:</a:t>
            </a:r>
          </a:p>
          <a:p>
            <a:pPr>
              <a:buFontTx/>
              <a:buNone/>
            </a:pPr>
            <a:r>
              <a:rPr lang="en-US" altLang="en-US" sz="3200" dirty="0"/>
              <a:t>	</a:t>
            </a:r>
          </a:p>
          <a:p>
            <a:endParaRPr lang="en-US" altLang="en-US" sz="3200" dirty="0"/>
          </a:p>
          <a:p>
            <a:r>
              <a:rPr lang="en-US" altLang="en-US" sz="3200" dirty="0"/>
              <a:t>They actually have 23 deaths/10,000</a:t>
            </a:r>
          </a:p>
          <a:p>
            <a:r>
              <a:rPr lang="en-US" altLang="en-US" sz="3200" dirty="0"/>
              <a:t>Our error (“residual”) = </a:t>
            </a:r>
          </a:p>
          <a:p>
            <a:pPr>
              <a:buFontTx/>
              <a:buNone/>
            </a:pPr>
            <a:r>
              <a:rPr lang="en-US" altLang="en-US" sz="3200" dirty="0"/>
              <a:t>	23 - 14.619 = 8.38</a:t>
            </a:r>
          </a:p>
          <a:p>
            <a:pPr lvl="1"/>
            <a:r>
              <a:rPr lang="en-US" altLang="en-US" sz="2800" dirty="0"/>
              <a:t>a large error</a:t>
            </a:r>
          </a:p>
        </p:txBody>
      </p:sp>
      <p:graphicFrame>
        <p:nvGraphicFramePr>
          <p:cNvPr id="22530" name="Object 2"/>
          <p:cNvGraphicFramePr>
            <a:graphicFrameLocks noGrp="1" noChangeAspect="1"/>
          </p:cNvGraphicFramePr>
          <p:nvPr>
            <p:ph sz="half" idx="2"/>
          </p:nvPr>
        </p:nvGraphicFramePr>
        <p:xfrm>
          <a:off x="1112838" y="2833688"/>
          <a:ext cx="4098925" cy="1066800"/>
        </p:xfrm>
        <a:graphic>
          <a:graphicData uri="http://schemas.openxmlformats.org/presentationml/2006/ole">
            <mc:AlternateContent xmlns:mc="http://schemas.openxmlformats.org/markup-compatibility/2006">
              <mc:Choice xmlns:v="urn:schemas-microsoft-com:vml" Requires="v">
                <p:oleObj spid="_x0000_s39938" name="Equation" r:id="rId3" imgW="1854000" imgH="482400" progId="Equation.DSMT4">
                  <p:embed/>
                </p:oleObj>
              </mc:Choice>
              <mc:Fallback>
                <p:oleObj name="Equation" r:id="rId3" imgW="1854000" imgH="482400" progId="Equation.DSMT4">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838" y="2833688"/>
                        <a:ext cx="4098925" cy="106680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
        <p:nvSpPr>
          <p:cNvPr id="225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17DAD32A-0A38-4369-8978-B933EA27FBA8}" type="slidenum">
              <a:rPr lang="en-US" altLang="en-US" sz="1400">
                <a:solidFill>
                  <a:srgbClr val="FFFFFF"/>
                </a:solidFill>
              </a:rPr>
              <a:pPr eaLnBrk="1" hangingPunct="1"/>
              <a:t>355</a:t>
            </a:fld>
            <a:endParaRPr lang="en-US" altLang="en-US" sz="1400">
              <a:solidFill>
                <a:srgbClr val="FFFFFF"/>
              </a:solidFill>
            </a:endParaRPr>
          </a:p>
        </p:txBody>
      </p:sp>
    </p:spTree>
    <p:extLst>
      <p:ext uri="{BB962C8B-B14F-4D97-AF65-F5344CB8AC3E}">
        <p14:creationId xmlns:p14="http://schemas.microsoft.com/office/powerpoint/2010/main" val="3260727671"/>
      </p:ext>
    </p:extLst>
  </p:cSld>
  <p:clrMapOvr>
    <a:masterClrMapping/>
  </p:clrMapOvr>
  <p:transition spd="med"/>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08CF304E-F16A-460B-955E-60859CBA7365}" type="slidenum">
              <a:rPr lang="en-GB" smtClean="0"/>
              <a:pPr/>
              <a:t>356</a:t>
            </a:fld>
            <a:endParaRPr lang="en-US" altLang="en-US" sz="1400">
              <a:solidFill>
                <a:schemeClr val="tx2"/>
              </a:solidFill>
            </a:endParaRPr>
          </a:p>
        </p:txBody>
      </p:sp>
      <p:sp>
        <p:nvSpPr>
          <p:cNvPr id="83971" name="Freeform 9"/>
          <p:cNvSpPr>
            <a:spLocks/>
          </p:cNvSpPr>
          <p:nvPr/>
        </p:nvSpPr>
        <p:spPr bwMode="auto">
          <a:xfrm>
            <a:off x="1066800" y="609600"/>
            <a:ext cx="6843713" cy="5476875"/>
          </a:xfrm>
          <a:custGeom>
            <a:avLst/>
            <a:gdLst>
              <a:gd name="T0" fmla="*/ 4311 w 4311"/>
              <a:gd name="T1" fmla="*/ 3450 h 3450"/>
              <a:gd name="T2" fmla="*/ 0 w 4311"/>
              <a:gd name="T3" fmla="*/ 0 h 3450"/>
              <a:gd name="T4" fmla="*/ 0 w 4311"/>
              <a:gd name="T5" fmla="*/ 3450 h 3450"/>
              <a:gd name="T6" fmla="*/ 4311 w 4311"/>
              <a:gd name="T7" fmla="*/ 345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4311" y="3450"/>
                </a:moveTo>
                <a:lnTo>
                  <a:pt x="0" y="0"/>
                </a:lnTo>
                <a:lnTo>
                  <a:pt x="0" y="3450"/>
                </a:lnTo>
                <a:lnTo>
                  <a:pt x="4311" y="34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2" name="Freeform 10"/>
          <p:cNvSpPr>
            <a:spLocks/>
          </p:cNvSpPr>
          <p:nvPr/>
        </p:nvSpPr>
        <p:spPr bwMode="auto">
          <a:xfrm>
            <a:off x="1066800" y="609600"/>
            <a:ext cx="6843713" cy="5476875"/>
          </a:xfrm>
          <a:custGeom>
            <a:avLst/>
            <a:gdLst>
              <a:gd name="T0" fmla="*/ 0 w 4311"/>
              <a:gd name="T1" fmla="*/ 0 h 3450"/>
              <a:gd name="T2" fmla="*/ 4311 w 4311"/>
              <a:gd name="T3" fmla="*/ 0 h 3450"/>
              <a:gd name="T4" fmla="*/ 4311 w 4311"/>
              <a:gd name="T5" fmla="*/ 3450 h 3450"/>
              <a:gd name="T6" fmla="*/ 0 w 4311"/>
              <a:gd name="T7" fmla="*/ 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0" y="0"/>
                </a:moveTo>
                <a:lnTo>
                  <a:pt x="4311" y="0"/>
                </a:lnTo>
                <a:lnTo>
                  <a:pt x="4311" y="34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3" name="Freeform 11"/>
          <p:cNvSpPr>
            <a:spLocks/>
          </p:cNvSpPr>
          <p:nvPr/>
        </p:nvSpPr>
        <p:spPr bwMode="auto">
          <a:xfrm>
            <a:off x="1066800" y="609600"/>
            <a:ext cx="6843713" cy="5476875"/>
          </a:xfrm>
          <a:custGeom>
            <a:avLst/>
            <a:gdLst>
              <a:gd name="T0" fmla="*/ 4311 w 4311"/>
              <a:gd name="T1" fmla="*/ 3450 h 3450"/>
              <a:gd name="T2" fmla="*/ 0 w 4311"/>
              <a:gd name="T3" fmla="*/ 0 h 3450"/>
              <a:gd name="T4" fmla="*/ 0 w 4311"/>
              <a:gd name="T5" fmla="*/ 3450 h 3450"/>
              <a:gd name="T6" fmla="*/ 4311 w 4311"/>
              <a:gd name="T7" fmla="*/ 345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4311" y="3450"/>
                </a:moveTo>
                <a:lnTo>
                  <a:pt x="0" y="0"/>
                </a:lnTo>
                <a:lnTo>
                  <a:pt x="0" y="3450"/>
                </a:lnTo>
                <a:lnTo>
                  <a:pt x="4311" y="34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4" name="Freeform 12"/>
          <p:cNvSpPr>
            <a:spLocks/>
          </p:cNvSpPr>
          <p:nvPr/>
        </p:nvSpPr>
        <p:spPr bwMode="auto">
          <a:xfrm>
            <a:off x="1066800" y="609600"/>
            <a:ext cx="6843713" cy="5476875"/>
          </a:xfrm>
          <a:custGeom>
            <a:avLst/>
            <a:gdLst>
              <a:gd name="T0" fmla="*/ 0 w 4311"/>
              <a:gd name="T1" fmla="*/ 0 h 3450"/>
              <a:gd name="T2" fmla="*/ 4311 w 4311"/>
              <a:gd name="T3" fmla="*/ 0 h 3450"/>
              <a:gd name="T4" fmla="*/ 4311 w 4311"/>
              <a:gd name="T5" fmla="*/ 3450 h 3450"/>
              <a:gd name="T6" fmla="*/ 0 w 4311"/>
              <a:gd name="T7" fmla="*/ 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0" y="0"/>
                </a:moveTo>
                <a:lnTo>
                  <a:pt x="4311" y="0"/>
                </a:lnTo>
                <a:lnTo>
                  <a:pt x="4311" y="34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5" name="Rectangle 13"/>
          <p:cNvSpPr>
            <a:spLocks noChangeArrowheads="1"/>
          </p:cNvSpPr>
          <p:nvPr/>
        </p:nvSpPr>
        <p:spPr bwMode="auto">
          <a:xfrm>
            <a:off x="2981325" y="5729288"/>
            <a:ext cx="37433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600">
                <a:solidFill>
                  <a:srgbClr val="000000"/>
                </a:solidFill>
              </a:rPr>
              <a:t>Cigarette Consumption per Adult per Day</a:t>
            </a:r>
            <a:endParaRPr lang="en-US" altLang="en-US" i="1">
              <a:latin typeface="Times New Roman" panose="02020603050405020304" pitchFamily="18" charset="0"/>
            </a:endParaRPr>
          </a:p>
        </p:txBody>
      </p:sp>
      <p:sp>
        <p:nvSpPr>
          <p:cNvPr id="83976" name="Rectangle 14"/>
          <p:cNvSpPr>
            <a:spLocks noChangeArrowheads="1"/>
          </p:cNvSpPr>
          <p:nvPr/>
        </p:nvSpPr>
        <p:spPr bwMode="auto">
          <a:xfrm>
            <a:off x="7553325" y="5272088"/>
            <a:ext cx="2571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12</a:t>
            </a:r>
            <a:endParaRPr lang="en-US" altLang="en-US" i="1">
              <a:latin typeface="Times New Roman" panose="02020603050405020304" pitchFamily="18" charset="0"/>
            </a:endParaRPr>
          </a:p>
        </p:txBody>
      </p:sp>
      <p:sp>
        <p:nvSpPr>
          <p:cNvPr id="83977" name="Rectangle 15"/>
          <p:cNvSpPr>
            <a:spLocks noChangeArrowheads="1"/>
          </p:cNvSpPr>
          <p:nvPr/>
        </p:nvSpPr>
        <p:spPr bwMode="auto">
          <a:xfrm>
            <a:off x="6424613" y="5272088"/>
            <a:ext cx="2571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10</a:t>
            </a:r>
            <a:endParaRPr lang="en-US" altLang="en-US" i="1">
              <a:latin typeface="Times New Roman" panose="02020603050405020304" pitchFamily="18" charset="0"/>
            </a:endParaRPr>
          </a:p>
        </p:txBody>
      </p:sp>
      <p:sp>
        <p:nvSpPr>
          <p:cNvPr id="83978" name="Rectangle 16"/>
          <p:cNvSpPr>
            <a:spLocks noChangeArrowheads="1"/>
          </p:cNvSpPr>
          <p:nvPr/>
        </p:nvSpPr>
        <p:spPr bwMode="auto">
          <a:xfrm>
            <a:off x="5353050" y="5272088"/>
            <a:ext cx="171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8</a:t>
            </a:r>
            <a:endParaRPr lang="en-US" altLang="en-US" i="1">
              <a:latin typeface="Times New Roman" panose="02020603050405020304" pitchFamily="18" charset="0"/>
            </a:endParaRPr>
          </a:p>
        </p:txBody>
      </p:sp>
      <p:sp>
        <p:nvSpPr>
          <p:cNvPr id="83979" name="Rectangle 17"/>
          <p:cNvSpPr>
            <a:spLocks noChangeArrowheads="1"/>
          </p:cNvSpPr>
          <p:nvPr/>
        </p:nvSpPr>
        <p:spPr bwMode="auto">
          <a:xfrm>
            <a:off x="4238625" y="5272088"/>
            <a:ext cx="171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6</a:t>
            </a:r>
            <a:endParaRPr lang="en-US" altLang="en-US" i="1">
              <a:latin typeface="Times New Roman" panose="02020603050405020304" pitchFamily="18" charset="0"/>
            </a:endParaRPr>
          </a:p>
        </p:txBody>
      </p:sp>
      <p:sp>
        <p:nvSpPr>
          <p:cNvPr id="83980" name="Rectangle 18"/>
          <p:cNvSpPr>
            <a:spLocks noChangeArrowheads="1"/>
          </p:cNvSpPr>
          <p:nvPr/>
        </p:nvSpPr>
        <p:spPr bwMode="auto">
          <a:xfrm>
            <a:off x="3124200" y="5272088"/>
            <a:ext cx="171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4</a:t>
            </a:r>
            <a:endParaRPr lang="en-US" altLang="en-US" i="1">
              <a:latin typeface="Times New Roman" panose="02020603050405020304" pitchFamily="18" charset="0"/>
            </a:endParaRPr>
          </a:p>
        </p:txBody>
      </p:sp>
      <p:sp>
        <p:nvSpPr>
          <p:cNvPr id="83981" name="Rectangle 19"/>
          <p:cNvSpPr>
            <a:spLocks noChangeArrowheads="1"/>
          </p:cNvSpPr>
          <p:nvPr/>
        </p:nvSpPr>
        <p:spPr bwMode="auto">
          <a:xfrm>
            <a:off x="1995488" y="5272088"/>
            <a:ext cx="171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2</a:t>
            </a:r>
            <a:endParaRPr lang="en-US" altLang="en-US" i="1">
              <a:latin typeface="Times New Roman" panose="02020603050405020304" pitchFamily="18" charset="0"/>
            </a:endParaRPr>
          </a:p>
        </p:txBody>
      </p:sp>
      <p:sp>
        <p:nvSpPr>
          <p:cNvPr id="83982" name="Rectangle 20"/>
          <p:cNvSpPr>
            <a:spLocks noChangeArrowheads="1"/>
          </p:cNvSpPr>
          <p:nvPr/>
        </p:nvSpPr>
        <p:spPr bwMode="auto">
          <a:xfrm rot="-5400000">
            <a:off x="372269" y="2875757"/>
            <a:ext cx="23431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600">
                <a:solidFill>
                  <a:srgbClr val="000000"/>
                </a:solidFill>
              </a:rPr>
              <a:t>CHD Mortality per 10,000</a:t>
            </a:r>
            <a:endParaRPr lang="en-US" altLang="en-US" i="1">
              <a:latin typeface="Times New Roman" panose="02020603050405020304" pitchFamily="18" charset="0"/>
            </a:endParaRPr>
          </a:p>
        </p:txBody>
      </p:sp>
      <p:sp>
        <p:nvSpPr>
          <p:cNvPr id="83983" name="Rectangle 21"/>
          <p:cNvSpPr>
            <a:spLocks noChangeArrowheads="1"/>
          </p:cNvSpPr>
          <p:nvPr/>
        </p:nvSpPr>
        <p:spPr bwMode="auto">
          <a:xfrm>
            <a:off x="1781175" y="809625"/>
            <a:ext cx="257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30</a:t>
            </a:r>
            <a:endParaRPr lang="en-US" altLang="en-US" i="1">
              <a:latin typeface="Times New Roman" panose="02020603050405020304" pitchFamily="18" charset="0"/>
            </a:endParaRPr>
          </a:p>
        </p:txBody>
      </p:sp>
      <p:sp>
        <p:nvSpPr>
          <p:cNvPr id="83984" name="Rectangle 22"/>
          <p:cNvSpPr>
            <a:spLocks noChangeArrowheads="1"/>
          </p:cNvSpPr>
          <p:nvPr/>
        </p:nvSpPr>
        <p:spPr bwMode="auto">
          <a:xfrm>
            <a:off x="1781175" y="2239963"/>
            <a:ext cx="2571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20</a:t>
            </a:r>
            <a:endParaRPr lang="en-US" altLang="en-US" i="1">
              <a:latin typeface="Times New Roman" panose="02020603050405020304" pitchFamily="18" charset="0"/>
            </a:endParaRPr>
          </a:p>
        </p:txBody>
      </p:sp>
      <p:sp>
        <p:nvSpPr>
          <p:cNvPr id="83985" name="Rectangle 23"/>
          <p:cNvSpPr>
            <a:spLocks noChangeArrowheads="1"/>
          </p:cNvSpPr>
          <p:nvPr/>
        </p:nvSpPr>
        <p:spPr bwMode="auto">
          <a:xfrm>
            <a:off x="1781175" y="3670300"/>
            <a:ext cx="2571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10</a:t>
            </a:r>
            <a:endParaRPr lang="en-US" altLang="en-US" i="1">
              <a:latin typeface="Times New Roman" panose="02020603050405020304" pitchFamily="18" charset="0"/>
            </a:endParaRPr>
          </a:p>
        </p:txBody>
      </p:sp>
      <p:sp>
        <p:nvSpPr>
          <p:cNvPr id="83986" name="Rectangle 24"/>
          <p:cNvSpPr>
            <a:spLocks noChangeArrowheads="1"/>
          </p:cNvSpPr>
          <p:nvPr/>
        </p:nvSpPr>
        <p:spPr bwMode="auto">
          <a:xfrm>
            <a:off x="1866900" y="5029200"/>
            <a:ext cx="171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0</a:t>
            </a:r>
            <a:endParaRPr lang="en-US" altLang="en-US" i="1">
              <a:latin typeface="Times New Roman" panose="02020603050405020304" pitchFamily="18" charset="0"/>
            </a:endParaRPr>
          </a:p>
        </p:txBody>
      </p:sp>
      <p:sp>
        <p:nvSpPr>
          <p:cNvPr id="83987" name="Line 25"/>
          <p:cNvSpPr>
            <a:spLocks noChangeShapeType="1"/>
          </p:cNvSpPr>
          <p:nvPr/>
        </p:nvSpPr>
        <p:spPr bwMode="auto">
          <a:xfrm>
            <a:off x="7639050" y="5214938"/>
            <a:ext cx="1588"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88" name="Line 26"/>
          <p:cNvSpPr>
            <a:spLocks noChangeShapeType="1"/>
          </p:cNvSpPr>
          <p:nvPr/>
        </p:nvSpPr>
        <p:spPr bwMode="auto">
          <a:xfrm>
            <a:off x="6524625" y="5214938"/>
            <a:ext cx="1588"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89" name="Line 27"/>
          <p:cNvSpPr>
            <a:spLocks noChangeShapeType="1"/>
          </p:cNvSpPr>
          <p:nvPr/>
        </p:nvSpPr>
        <p:spPr bwMode="auto">
          <a:xfrm>
            <a:off x="5410200" y="5214938"/>
            <a:ext cx="1588"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0" name="Line 28"/>
          <p:cNvSpPr>
            <a:spLocks noChangeShapeType="1"/>
          </p:cNvSpPr>
          <p:nvPr/>
        </p:nvSpPr>
        <p:spPr bwMode="auto">
          <a:xfrm>
            <a:off x="4281488" y="5214938"/>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1" name="Line 29"/>
          <p:cNvSpPr>
            <a:spLocks noChangeShapeType="1"/>
          </p:cNvSpPr>
          <p:nvPr/>
        </p:nvSpPr>
        <p:spPr bwMode="auto">
          <a:xfrm>
            <a:off x="3167063" y="5214938"/>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2" name="Line 30"/>
          <p:cNvSpPr>
            <a:spLocks noChangeShapeType="1"/>
          </p:cNvSpPr>
          <p:nvPr/>
        </p:nvSpPr>
        <p:spPr bwMode="auto">
          <a:xfrm>
            <a:off x="2052638" y="5214938"/>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3" name="Line 31"/>
          <p:cNvSpPr>
            <a:spLocks noChangeShapeType="1"/>
          </p:cNvSpPr>
          <p:nvPr/>
        </p:nvSpPr>
        <p:spPr bwMode="auto">
          <a:xfrm>
            <a:off x="2009775" y="881063"/>
            <a:ext cx="428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4" name="Line 32"/>
          <p:cNvSpPr>
            <a:spLocks noChangeShapeType="1"/>
          </p:cNvSpPr>
          <p:nvPr/>
        </p:nvSpPr>
        <p:spPr bwMode="auto">
          <a:xfrm>
            <a:off x="2009775" y="2325688"/>
            <a:ext cx="428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5" name="Line 33"/>
          <p:cNvSpPr>
            <a:spLocks noChangeShapeType="1"/>
          </p:cNvSpPr>
          <p:nvPr/>
        </p:nvSpPr>
        <p:spPr bwMode="auto">
          <a:xfrm>
            <a:off x="2009775" y="3756025"/>
            <a:ext cx="428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6" name="Line 34"/>
          <p:cNvSpPr>
            <a:spLocks noChangeShapeType="1"/>
          </p:cNvSpPr>
          <p:nvPr/>
        </p:nvSpPr>
        <p:spPr bwMode="auto">
          <a:xfrm>
            <a:off x="2009775" y="5200650"/>
            <a:ext cx="428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997" name="Freeform 35"/>
          <p:cNvSpPr>
            <a:spLocks/>
          </p:cNvSpPr>
          <p:nvPr/>
        </p:nvSpPr>
        <p:spPr bwMode="auto">
          <a:xfrm>
            <a:off x="2052638" y="881063"/>
            <a:ext cx="5586412" cy="4319587"/>
          </a:xfrm>
          <a:custGeom>
            <a:avLst/>
            <a:gdLst>
              <a:gd name="T0" fmla="*/ 3519 w 3519"/>
              <a:gd name="T1" fmla="*/ 2721 h 2721"/>
              <a:gd name="T2" fmla="*/ 0 w 3519"/>
              <a:gd name="T3" fmla="*/ 0 h 2721"/>
              <a:gd name="T4" fmla="*/ 0 w 3519"/>
              <a:gd name="T5" fmla="*/ 2721 h 2721"/>
              <a:gd name="T6" fmla="*/ 3519 w 3519"/>
              <a:gd name="T7" fmla="*/ 2721 h 2721"/>
              <a:gd name="T8" fmla="*/ 0 60000 65536"/>
              <a:gd name="T9" fmla="*/ 0 60000 65536"/>
              <a:gd name="T10" fmla="*/ 0 60000 65536"/>
              <a:gd name="T11" fmla="*/ 0 60000 65536"/>
              <a:gd name="T12" fmla="*/ 0 w 3519"/>
              <a:gd name="T13" fmla="*/ 0 h 2721"/>
              <a:gd name="T14" fmla="*/ 3519 w 3519"/>
              <a:gd name="T15" fmla="*/ 2721 h 2721"/>
            </a:gdLst>
            <a:ahLst/>
            <a:cxnLst>
              <a:cxn ang="T8">
                <a:pos x="T0" y="T1"/>
              </a:cxn>
              <a:cxn ang="T9">
                <a:pos x="T2" y="T3"/>
              </a:cxn>
              <a:cxn ang="T10">
                <a:pos x="T4" y="T5"/>
              </a:cxn>
              <a:cxn ang="T11">
                <a:pos x="T6" y="T7"/>
              </a:cxn>
            </a:cxnLst>
            <a:rect l="T12" t="T13" r="T14" b="T15"/>
            <a:pathLst>
              <a:path w="3519" h="2721">
                <a:moveTo>
                  <a:pt x="3519" y="2721"/>
                </a:moveTo>
                <a:lnTo>
                  <a:pt x="0" y="0"/>
                </a:lnTo>
                <a:lnTo>
                  <a:pt x="0" y="2721"/>
                </a:lnTo>
                <a:lnTo>
                  <a:pt x="3519" y="27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98" name="Freeform 36"/>
          <p:cNvSpPr>
            <a:spLocks/>
          </p:cNvSpPr>
          <p:nvPr/>
        </p:nvSpPr>
        <p:spPr bwMode="auto">
          <a:xfrm>
            <a:off x="2052638" y="881063"/>
            <a:ext cx="5586412" cy="4319587"/>
          </a:xfrm>
          <a:custGeom>
            <a:avLst/>
            <a:gdLst>
              <a:gd name="T0" fmla="*/ 0 w 3519"/>
              <a:gd name="T1" fmla="*/ 0 h 2721"/>
              <a:gd name="T2" fmla="*/ 3519 w 3519"/>
              <a:gd name="T3" fmla="*/ 0 h 2721"/>
              <a:gd name="T4" fmla="*/ 3519 w 3519"/>
              <a:gd name="T5" fmla="*/ 2721 h 2721"/>
              <a:gd name="T6" fmla="*/ 0 w 3519"/>
              <a:gd name="T7" fmla="*/ 0 h 2721"/>
              <a:gd name="T8" fmla="*/ 0 60000 65536"/>
              <a:gd name="T9" fmla="*/ 0 60000 65536"/>
              <a:gd name="T10" fmla="*/ 0 60000 65536"/>
              <a:gd name="T11" fmla="*/ 0 60000 65536"/>
              <a:gd name="T12" fmla="*/ 0 w 3519"/>
              <a:gd name="T13" fmla="*/ 0 h 2721"/>
              <a:gd name="T14" fmla="*/ 3519 w 3519"/>
              <a:gd name="T15" fmla="*/ 2721 h 2721"/>
            </a:gdLst>
            <a:ahLst/>
            <a:cxnLst>
              <a:cxn ang="T8">
                <a:pos x="T0" y="T1"/>
              </a:cxn>
              <a:cxn ang="T9">
                <a:pos x="T2" y="T3"/>
              </a:cxn>
              <a:cxn ang="T10">
                <a:pos x="T4" y="T5"/>
              </a:cxn>
              <a:cxn ang="T11">
                <a:pos x="T6" y="T7"/>
              </a:cxn>
            </a:cxnLst>
            <a:rect l="T12" t="T13" r="T14" b="T15"/>
            <a:pathLst>
              <a:path w="3519" h="2721">
                <a:moveTo>
                  <a:pt x="0" y="0"/>
                </a:moveTo>
                <a:lnTo>
                  <a:pt x="3519" y="0"/>
                </a:lnTo>
                <a:lnTo>
                  <a:pt x="3519" y="27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99" name="Rectangle 37"/>
          <p:cNvSpPr>
            <a:spLocks noChangeArrowheads="1"/>
          </p:cNvSpPr>
          <p:nvPr/>
        </p:nvSpPr>
        <p:spPr bwMode="auto">
          <a:xfrm>
            <a:off x="2052638" y="881063"/>
            <a:ext cx="5586412" cy="431958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0" name="Freeform 38"/>
          <p:cNvSpPr>
            <a:spLocks/>
          </p:cNvSpPr>
          <p:nvPr/>
        </p:nvSpPr>
        <p:spPr bwMode="auto">
          <a:xfrm>
            <a:off x="2566988" y="3140075"/>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1" name="Freeform 39"/>
          <p:cNvSpPr>
            <a:spLocks/>
          </p:cNvSpPr>
          <p:nvPr/>
        </p:nvSpPr>
        <p:spPr bwMode="auto">
          <a:xfrm>
            <a:off x="2566988" y="3140075"/>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2" name="Freeform 40"/>
          <p:cNvSpPr>
            <a:spLocks/>
          </p:cNvSpPr>
          <p:nvPr/>
        </p:nvSpPr>
        <p:spPr bwMode="auto">
          <a:xfrm>
            <a:off x="2566988" y="4584700"/>
            <a:ext cx="85725" cy="85725"/>
          </a:xfrm>
          <a:custGeom>
            <a:avLst/>
            <a:gdLst>
              <a:gd name="T0" fmla="*/ 0 w 54"/>
              <a:gd name="T1" fmla="*/ 54 h 54"/>
              <a:gd name="T2" fmla="*/ 54 w 54"/>
              <a:gd name="T3" fmla="*/ 54 h 54"/>
              <a:gd name="T4" fmla="*/ 0 w 54"/>
              <a:gd name="T5" fmla="*/ 0 h 54"/>
              <a:gd name="T6" fmla="*/ 0 w 54"/>
              <a:gd name="T7" fmla="*/ 54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54"/>
                </a:moveTo>
                <a:lnTo>
                  <a:pt x="54" y="54"/>
                </a:lnTo>
                <a:lnTo>
                  <a:pt x="0" y="0"/>
                </a:lnTo>
                <a:lnTo>
                  <a:pt x="0" y="5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3" name="Freeform 41"/>
          <p:cNvSpPr>
            <a:spLocks/>
          </p:cNvSpPr>
          <p:nvPr/>
        </p:nvSpPr>
        <p:spPr bwMode="auto">
          <a:xfrm>
            <a:off x="2566988" y="45847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4" name="Freeform 42"/>
          <p:cNvSpPr>
            <a:spLocks/>
          </p:cNvSpPr>
          <p:nvPr/>
        </p:nvSpPr>
        <p:spPr bwMode="auto">
          <a:xfrm>
            <a:off x="2566988" y="328453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5" name="Freeform 43"/>
          <p:cNvSpPr>
            <a:spLocks/>
          </p:cNvSpPr>
          <p:nvPr/>
        </p:nvSpPr>
        <p:spPr bwMode="auto">
          <a:xfrm>
            <a:off x="2566988" y="328453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6" name="Freeform 44"/>
          <p:cNvSpPr>
            <a:spLocks/>
          </p:cNvSpPr>
          <p:nvPr/>
        </p:nvSpPr>
        <p:spPr bwMode="auto">
          <a:xfrm>
            <a:off x="3124200" y="429895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7" name="Freeform 45"/>
          <p:cNvSpPr>
            <a:spLocks/>
          </p:cNvSpPr>
          <p:nvPr/>
        </p:nvSpPr>
        <p:spPr bwMode="auto">
          <a:xfrm>
            <a:off x="3124200" y="429895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8" name="Freeform 46"/>
          <p:cNvSpPr>
            <a:spLocks/>
          </p:cNvSpPr>
          <p:nvPr/>
        </p:nvSpPr>
        <p:spPr bwMode="auto">
          <a:xfrm>
            <a:off x="3124200" y="299720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9" name="Freeform 47"/>
          <p:cNvSpPr>
            <a:spLocks/>
          </p:cNvSpPr>
          <p:nvPr/>
        </p:nvSpPr>
        <p:spPr bwMode="auto">
          <a:xfrm>
            <a:off x="3124200" y="29972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0" name="Freeform 48"/>
          <p:cNvSpPr>
            <a:spLocks/>
          </p:cNvSpPr>
          <p:nvPr/>
        </p:nvSpPr>
        <p:spPr bwMode="auto">
          <a:xfrm>
            <a:off x="3124200" y="357028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1" name="Freeform 49"/>
          <p:cNvSpPr>
            <a:spLocks/>
          </p:cNvSpPr>
          <p:nvPr/>
        </p:nvSpPr>
        <p:spPr bwMode="auto">
          <a:xfrm>
            <a:off x="3124200" y="357028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2" name="Freeform 50"/>
          <p:cNvSpPr>
            <a:spLocks/>
          </p:cNvSpPr>
          <p:nvPr/>
        </p:nvSpPr>
        <p:spPr bwMode="auto">
          <a:xfrm>
            <a:off x="3681413" y="4727575"/>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3" name="Freeform 51"/>
          <p:cNvSpPr>
            <a:spLocks/>
          </p:cNvSpPr>
          <p:nvPr/>
        </p:nvSpPr>
        <p:spPr bwMode="auto">
          <a:xfrm>
            <a:off x="3681413" y="4727575"/>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4" name="Freeform 52"/>
          <p:cNvSpPr>
            <a:spLocks/>
          </p:cNvSpPr>
          <p:nvPr/>
        </p:nvSpPr>
        <p:spPr bwMode="auto">
          <a:xfrm>
            <a:off x="3681413" y="3427413"/>
            <a:ext cx="85725" cy="85725"/>
          </a:xfrm>
          <a:custGeom>
            <a:avLst/>
            <a:gdLst>
              <a:gd name="T0" fmla="*/ 0 w 54"/>
              <a:gd name="T1" fmla="*/ 54 h 54"/>
              <a:gd name="T2" fmla="*/ 54 w 54"/>
              <a:gd name="T3" fmla="*/ 54 h 54"/>
              <a:gd name="T4" fmla="*/ 0 w 54"/>
              <a:gd name="T5" fmla="*/ 0 h 54"/>
              <a:gd name="T6" fmla="*/ 0 w 54"/>
              <a:gd name="T7" fmla="*/ 54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54"/>
                </a:moveTo>
                <a:lnTo>
                  <a:pt x="54" y="54"/>
                </a:lnTo>
                <a:lnTo>
                  <a:pt x="0" y="0"/>
                </a:lnTo>
                <a:lnTo>
                  <a:pt x="0" y="5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5" name="Freeform 53"/>
          <p:cNvSpPr>
            <a:spLocks/>
          </p:cNvSpPr>
          <p:nvPr/>
        </p:nvSpPr>
        <p:spPr bwMode="auto">
          <a:xfrm>
            <a:off x="3681413" y="3427413"/>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6" name="Freeform 54"/>
          <p:cNvSpPr>
            <a:spLocks/>
          </p:cNvSpPr>
          <p:nvPr/>
        </p:nvSpPr>
        <p:spPr bwMode="auto">
          <a:xfrm>
            <a:off x="3681413" y="2568575"/>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7" name="Freeform 55"/>
          <p:cNvSpPr>
            <a:spLocks/>
          </p:cNvSpPr>
          <p:nvPr/>
        </p:nvSpPr>
        <p:spPr bwMode="auto">
          <a:xfrm>
            <a:off x="3681413" y="2568575"/>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8" name="Freeform 56"/>
          <p:cNvSpPr>
            <a:spLocks/>
          </p:cNvSpPr>
          <p:nvPr/>
        </p:nvSpPr>
        <p:spPr bwMode="auto">
          <a:xfrm>
            <a:off x="3681413" y="458470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9" name="Freeform 57"/>
          <p:cNvSpPr>
            <a:spLocks/>
          </p:cNvSpPr>
          <p:nvPr/>
        </p:nvSpPr>
        <p:spPr bwMode="auto">
          <a:xfrm>
            <a:off x="3681413" y="45847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0" name="Freeform 58"/>
          <p:cNvSpPr>
            <a:spLocks/>
          </p:cNvSpPr>
          <p:nvPr/>
        </p:nvSpPr>
        <p:spPr bwMode="auto">
          <a:xfrm>
            <a:off x="3681413" y="328453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1" name="Freeform 59"/>
          <p:cNvSpPr>
            <a:spLocks/>
          </p:cNvSpPr>
          <p:nvPr/>
        </p:nvSpPr>
        <p:spPr bwMode="auto">
          <a:xfrm>
            <a:off x="3681413" y="328453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2" name="Freeform 60"/>
          <p:cNvSpPr>
            <a:spLocks/>
          </p:cNvSpPr>
          <p:nvPr/>
        </p:nvSpPr>
        <p:spPr bwMode="auto">
          <a:xfrm>
            <a:off x="3681413" y="299720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3" name="Freeform 61"/>
          <p:cNvSpPr>
            <a:spLocks/>
          </p:cNvSpPr>
          <p:nvPr/>
        </p:nvSpPr>
        <p:spPr bwMode="auto">
          <a:xfrm>
            <a:off x="3681413" y="29972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4" name="Freeform 62"/>
          <p:cNvSpPr>
            <a:spLocks/>
          </p:cNvSpPr>
          <p:nvPr/>
        </p:nvSpPr>
        <p:spPr bwMode="auto">
          <a:xfrm>
            <a:off x="4238625" y="1839913"/>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5" name="Freeform 63"/>
          <p:cNvSpPr>
            <a:spLocks/>
          </p:cNvSpPr>
          <p:nvPr/>
        </p:nvSpPr>
        <p:spPr bwMode="auto">
          <a:xfrm>
            <a:off x="4238625" y="1839913"/>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6" name="Freeform 64"/>
          <p:cNvSpPr>
            <a:spLocks/>
          </p:cNvSpPr>
          <p:nvPr/>
        </p:nvSpPr>
        <p:spPr bwMode="auto">
          <a:xfrm>
            <a:off x="4238625" y="357028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7" name="Freeform 65"/>
          <p:cNvSpPr>
            <a:spLocks/>
          </p:cNvSpPr>
          <p:nvPr/>
        </p:nvSpPr>
        <p:spPr bwMode="auto">
          <a:xfrm>
            <a:off x="4238625" y="357028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8" name="Freeform 66"/>
          <p:cNvSpPr>
            <a:spLocks/>
          </p:cNvSpPr>
          <p:nvPr/>
        </p:nvSpPr>
        <p:spPr bwMode="auto">
          <a:xfrm>
            <a:off x="5367338" y="242570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9" name="Freeform 67"/>
          <p:cNvSpPr>
            <a:spLocks/>
          </p:cNvSpPr>
          <p:nvPr/>
        </p:nvSpPr>
        <p:spPr bwMode="auto">
          <a:xfrm>
            <a:off x="5367338" y="24257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0" name="Freeform 68"/>
          <p:cNvSpPr>
            <a:spLocks/>
          </p:cNvSpPr>
          <p:nvPr/>
        </p:nvSpPr>
        <p:spPr bwMode="auto">
          <a:xfrm>
            <a:off x="5367338" y="328453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1" name="Freeform 69"/>
          <p:cNvSpPr>
            <a:spLocks/>
          </p:cNvSpPr>
          <p:nvPr/>
        </p:nvSpPr>
        <p:spPr bwMode="auto">
          <a:xfrm>
            <a:off x="5367338" y="328453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2" name="Freeform 70"/>
          <p:cNvSpPr>
            <a:spLocks/>
          </p:cNvSpPr>
          <p:nvPr/>
        </p:nvSpPr>
        <p:spPr bwMode="auto">
          <a:xfrm>
            <a:off x="5367338" y="242570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3" name="Freeform 71"/>
          <p:cNvSpPr>
            <a:spLocks/>
          </p:cNvSpPr>
          <p:nvPr/>
        </p:nvSpPr>
        <p:spPr bwMode="auto">
          <a:xfrm>
            <a:off x="5367338" y="242570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4" name="Freeform 72"/>
          <p:cNvSpPr>
            <a:spLocks/>
          </p:cNvSpPr>
          <p:nvPr/>
        </p:nvSpPr>
        <p:spPr bwMode="auto">
          <a:xfrm>
            <a:off x="5924550" y="213995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5" name="Freeform 73"/>
          <p:cNvSpPr>
            <a:spLocks/>
          </p:cNvSpPr>
          <p:nvPr/>
        </p:nvSpPr>
        <p:spPr bwMode="auto">
          <a:xfrm>
            <a:off x="5924550" y="213995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6" name="Freeform 74"/>
          <p:cNvSpPr>
            <a:spLocks/>
          </p:cNvSpPr>
          <p:nvPr/>
        </p:nvSpPr>
        <p:spPr bwMode="auto">
          <a:xfrm>
            <a:off x="5924550" y="1697038"/>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7" name="Freeform 75"/>
          <p:cNvSpPr>
            <a:spLocks/>
          </p:cNvSpPr>
          <p:nvPr/>
        </p:nvSpPr>
        <p:spPr bwMode="auto">
          <a:xfrm>
            <a:off x="5924550" y="1697038"/>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8" name="Freeform 76"/>
          <p:cNvSpPr>
            <a:spLocks/>
          </p:cNvSpPr>
          <p:nvPr/>
        </p:nvSpPr>
        <p:spPr bwMode="auto">
          <a:xfrm>
            <a:off x="5924550" y="2139950"/>
            <a:ext cx="85725" cy="85725"/>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9" name="Freeform 77"/>
          <p:cNvSpPr>
            <a:spLocks/>
          </p:cNvSpPr>
          <p:nvPr/>
        </p:nvSpPr>
        <p:spPr bwMode="auto">
          <a:xfrm>
            <a:off x="5924550" y="2139950"/>
            <a:ext cx="85725" cy="85725"/>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0" name="Freeform 78"/>
          <p:cNvSpPr>
            <a:spLocks/>
          </p:cNvSpPr>
          <p:nvPr/>
        </p:nvSpPr>
        <p:spPr bwMode="auto">
          <a:xfrm>
            <a:off x="7038975" y="1409700"/>
            <a:ext cx="85725" cy="87313"/>
          </a:xfrm>
          <a:custGeom>
            <a:avLst/>
            <a:gdLst>
              <a:gd name="T0" fmla="*/ 0 w 54"/>
              <a:gd name="T1" fmla="*/ 0 h 55"/>
              <a:gd name="T2" fmla="*/ 54 w 54"/>
              <a:gd name="T3" fmla="*/ 55 h 55"/>
              <a:gd name="T4" fmla="*/ 0 w 54"/>
              <a:gd name="T5" fmla="*/ 55 h 55"/>
              <a:gd name="T6" fmla="*/ 0 w 54"/>
              <a:gd name="T7" fmla="*/ 0 h 55"/>
              <a:gd name="T8" fmla="*/ 0 60000 65536"/>
              <a:gd name="T9" fmla="*/ 0 60000 65536"/>
              <a:gd name="T10" fmla="*/ 0 60000 65536"/>
              <a:gd name="T11" fmla="*/ 0 60000 65536"/>
              <a:gd name="T12" fmla="*/ 0 w 54"/>
              <a:gd name="T13" fmla="*/ 0 h 55"/>
              <a:gd name="T14" fmla="*/ 54 w 54"/>
              <a:gd name="T15" fmla="*/ 55 h 55"/>
            </a:gdLst>
            <a:ahLst/>
            <a:cxnLst>
              <a:cxn ang="T8">
                <a:pos x="T0" y="T1"/>
              </a:cxn>
              <a:cxn ang="T9">
                <a:pos x="T2" y="T3"/>
              </a:cxn>
              <a:cxn ang="T10">
                <a:pos x="T4" y="T5"/>
              </a:cxn>
              <a:cxn ang="T11">
                <a:pos x="T6" y="T7"/>
              </a:cxn>
            </a:cxnLst>
            <a:rect l="T12" t="T13" r="T14" b="T15"/>
            <a:pathLst>
              <a:path w="54" h="55">
                <a:moveTo>
                  <a:pt x="0" y="0"/>
                </a:moveTo>
                <a:lnTo>
                  <a:pt x="54" y="55"/>
                </a:lnTo>
                <a:lnTo>
                  <a:pt x="0" y="5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1" name="Freeform 79"/>
          <p:cNvSpPr>
            <a:spLocks/>
          </p:cNvSpPr>
          <p:nvPr/>
        </p:nvSpPr>
        <p:spPr bwMode="auto">
          <a:xfrm>
            <a:off x="7038975" y="1409700"/>
            <a:ext cx="85725" cy="87313"/>
          </a:xfrm>
          <a:custGeom>
            <a:avLst/>
            <a:gdLst>
              <a:gd name="T0" fmla="*/ 0 w 54"/>
              <a:gd name="T1" fmla="*/ 0 h 55"/>
              <a:gd name="T2" fmla="*/ 54 w 54"/>
              <a:gd name="T3" fmla="*/ 0 h 55"/>
              <a:gd name="T4" fmla="*/ 54 w 54"/>
              <a:gd name="T5" fmla="*/ 55 h 55"/>
              <a:gd name="T6" fmla="*/ 0 w 54"/>
              <a:gd name="T7" fmla="*/ 0 h 55"/>
              <a:gd name="T8" fmla="*/ 0 60000 65536"/>
              <a:gd name="T9" fmla="*/ 0 60000 65536"/>
              <a:gd name="T10" fmla="*/ 0 60000 65536"/>
              <a:gd name="T11" fmla="*/ 0 60000 65536"/>
              <a:gd name="T12" fmla="*/ 0 w 54"/>
              <a:gd name="T13" fmla="*/ 0 h 55"/>
              <a:gd name="T14" fmla="*/ 54 w 54"/>
              <a:gd name="T15" fmla="*/ 55 h 55"/>
            </a:gdLst>
            <a:ahLst/>
            <a:cxnLst>
              <a:cxn ang="T8">
                <a:pos x="T0" y="T1"/>
              </a:cxn>
              <a:cxn ang="T9">
                <a:pos x="T2" y="T3"/>
              </a:cxn>
              <a:cxn ang="T10">
                <a:pos x="T4" y="T5"/>
              </a:cxn>
              <a:cxn ang="T11">
                <a:pos x="T6" y="T7"/>
              </a:cxn>
            </a:cxnLst>
            <a:rect l="T12" t="T13" r="T14" b="T15"/>
            <a:pathLst>
              <a:path w="54" h="55">
                <a:moveTo>
                  <a:pt x="0" y="0"/>
                </a:moveTo>
                <a:lnTo>
                  <a:pt x="54" y="0"/>
                </a:lnTo>
                <a:lnTo>
                  <a:pt x="54" y="5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2" name="Line 80"/>
          <p:cNvSpPr>
            <a:spLocks noChangeShapeType="1"/>
          </p:cNvSpPr>
          <p:nvPr/>
        </p:nvSpPr>
        <p:spPr bwMode="auto">
          <a:xfrm flipV="1">
            <a:off x="4838700" y="1323975"/>
            <a:ext cx="2800350" cy="1473200"/>
          </a:xfrm>
          <a:prstGeom prst="line">
            <a:avLst/>
          </a:prstGeom>
          <a:noFill/>
          <a:ln w="14288">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043" name="Line 81"/>
          <p:cNvSpPr>
            <a:spLocks noChangeShapeType="1"/>
          </p:cNvSpPr>
          <p:nvPr/>
        </p:nvSpPr>
        <p:spPr bwMode="auto">
          <a:xfrm flipV="1">
            <a:off x="2052638" y="2797175"/>
            <a:ext cx="2786062" cy="1473200"/>
          </a:xfrm>
          <a:prstGeom prst="line">
            <a:avLst/>
          </a:prstGeom>
          <a:noFill/>
          <a:ln w="14288">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044" name="Line 82"/>
          <p:cNvSpPr>
            <a:spLocks noChangeShapeType="1"/>
          </p:cNvSpPr>
          <p:nvPr/>
        </p:nvSpPr>
        <p:spPr bwMode="auto">
          <a:xfrm>
            <a:off x="2052638" y="5200650"/>
            <a:ext cx="5586412"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045" name="Line 83"/>
          <p:cNvSpPr>
            <a:spLocks noChangeShapeType="1"/>
          </p:cNvSpPr>
          <p:nvPr/>
        </p:nvSpPr>
        <p:spPr bwMode="auto">
          <a:xfrm flipV="1">
            <a:off x="2052638" y="881063"/>
            <a:ext cx="1587" cy="4319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046" name="AutoShape 5"/>
          <p:cNvSpPr>
            <a:spLocks/>
          </p:cNvSpPr>
          <p:nvPr/>
        </p:nvSpPr>
        <p:spPr bwMode="auto">
          <a:xfrm>
            <a:off x="2108200" y="1433513"/>
            <a:ext cx="1127125" cy="376237"/>
          </a:xfrm>
          <a:prstGeom prst="borderCallout2">
            <a:avLst>
              <a:gd name="adj1" fmla="val 30380"/>
              <a:gd name="adj2" fmla="val 106759"/>
              <a:gd name="adj3" fmla="val 30380"/>
              <a:gd name="adj4" fmla="val 106759"/>
              <a:gd name="adj5" fmla="val 262023"/>
              <a:gd name="adj6" fmla="val 161972"/>
            </a:avLst>
          </a:prstGeom>
          <a:solidFill>
            <a:schemeClr val="accent1"/>
          </a:solidFill>
          <a:ln w="9525">
            <a:solidFill>
              <a:schemeClr val="tx1"/>
            </a:solidFill>
            <a:miter lim="800000"/>
            <a:headEnd type="none" w="sm" len="sm"/>
            <a:tailEnd type="none" w="sm" len="sm"/>
          </a:ln>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800" b="1" i="1">
                <a:latin typeface="Times New Roman" panose="02020603050405020304" pitchFamily="18" charset="0"/>
              </a:rPr>
              <a:t>Residual</a:t>
            </a:r>
          </a:p>
        </p:txBody>
      </p:sp>
      <p:sp>
        <p:nvSpPr>
          <p:cNvPr id="84047" name="AutoShape 6"/>
          <p:cNvSpPr>
            <a:spLocks/>
          </p:cNvSpPr>
          <p:nvPr/>
        </p:nvSpPr>
        <p:spPr bwMode="auto">
          <a:xfrm>
            <a:off x="5715000" y="2976563"/>
            <a:ext cx="1219200" cy="376237"/>
          </a:xfrm>
          <a:prstGeom prst="borderCallout2">
            <a:avLst>
              <a:gd name="adj1" fmla="val 30380"/>
              <a:gd name="adj2" fmla="val -6250"/>
              <a:gd name="adj3" fmla="val 30380"/>
              <a:gd name="adj4" fmla="val -6250"/>
              <a:gd name="adj5" fmla="val 32912"/>
              <a:gd name="adj6" fmla="val -113801"/>
            </a:avLst>
          </a:prstGeom>
          <a:solidFill>
            <a:schemeClr val="bg2"/>
          </a:solidFill>
          <a:ln w="9525">
            <a:solidFill>
              <a:schemeClr val="tx1"/>
            </a:solidFill>
            <a:miter lim="800000"/>
            <a:headEnd type="none" w="sm" len="sm"/>
            <a:tailEnd type="none" w="sm" len="sm"/>
          </a:ln>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800" b="1" i="1">
                <a:latin typeface="Times New Roman" panose="02020603050405020304" pitchFamily="18" charset="0"/>
              </a:rPr>
              <a:t>Prediction</a:t>
            </a:r>
          </a:p>
        </p:txBody>
      </p:sp>
      <p:sp>
        <p:nvSpPr>
          <p:cNvPr id="84048" name="AutoShape 8"/>
          <p:cNvSpPr>
            <a:spLocks/>
          </p:cNvSpPr>
          <p:nvPr/>
        </p:nvSpPr>
        <p:spPr bwMode="auto">
          <a:xfrm>
            <a:off x="3962400" y="1905000"/>
            <a:ext cx="304800" cy="1143000"/>
          </a:xfrm>
          <a:prstGeom prst="leftBrace">
            <a:avLst>
              <a:gd name="adj1" fmla="val 31250"/>
              <a:gd name="adj2" fmla="val 50000"/>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1117000178"/>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152400"/>
            <a:ext cx="7772400" cy="1066800"/>
          </a:xfrm>
        </p:spPr>
        <p:txBody>
          <a:bodyPr/>
          <a:lstStyle/>
          <a:p>
            <a:r>
              <a:rPr lang="en-US" altLang="en-US"/>
              <a:t>Residuals</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357</a:t>
            </a:fld>
            <a:endParaRPr lang="en-US" altLang="en-US" sz="1200">
              <a:solidFill>
                <a:srgbClr val="FFFFFF"/>
              </a:solidFill>
            </a:endParaRPr>
          </a:p>
        </p:txBody>
      </p:sp>
      <p:sp>
        <p:nvSpPr>
          <p:cNvPr id="84996" name="Rectangle 3"/>
          <p:cNvSpPr>
            <a:spLocks noGrp="1" noChangeArrowheads="1"/>
          </p:cNvSpPr>
          <p:nvPr>
            <p:ph sz="quarter" idx="1"/>
          </p:nvPr>
        </p:nvSpPr>
        <p:spPr>
          <a:xfrm>
            <a:off x="685800" y="1524000"/>
            <a:ext cx="8077200" cy="5029200"/>
          </a:xfrm>
        </p:spPr>
        <p:txBody>
          <a:bodyPr>
            <a:normAutofit/>
          </a:bodyPr>
          <a:lstStyle/>
          <a:p>
            <a:pPr>
              <a:lnSpc>
                <a:spcPct val="90000"/>
              </a:lnSpc>
            </a:pPr>
            <a:r>
              <a:rPr lang="en-US" altLang="en-US" sz="3200" dirty="0"/>
              <a:t>When we predict Ŷ for a given X, we will sometimes be in error. </a:t>
            </a:r>
          </a:p>
          <a:p>
            <a:pPr>
              <a:lnSpc>
                <a:spcPct val="90000"/>
              </a:lnSpc>
            </a:pPr>
            <a:r>
              <a:rPr lang="en-US" altLang="en-US" sz="3200" dirty="0"/>
              <a:t>Y – Ŷ for any X is a an </a:t>
            </a:r>
            <a:r>
              <a:rPr lang="en-US" altLang="en-US" sz="3200" b="1" i="1" dirty="0"/>
              <a:t>error of estimate</a:t>
            </a:r>
          </a:p>
          <a:p>
            <a:pPr>
              <a:lnSpc>
                <a:spcPct val="90000"/>
              </a:lnSpc>
            </a:pPr>
            <a:r>
              <a:rPr lang="en-US" altLang="en-US" sz="3200" dirty="0"/>
              <a:t>Also known as: a </a:t>
            </a:r>
            <a:r>
              <a:rPr lang="en-US" altLang="en-US" sz="3200" b="1" i="1" dirty="0"/>
              <a:t>residual</a:t>
            </a:r>
          </a:p>
          <a:p>
            <a:pPr>
              <a:lnSpc>
                <a:spcPct val="90000"/>
              </a:lnSpc>
            </a:pPr>
            <a:r>
              <a:rPr lang="en-US" altLang="en-US" sz="3200" dirty="0"/>
              <a:t>We want to Σ(Y- Ŷ) as small as possible.</a:t>
            </a:r>
          </a:p>
          <a:p>
            <a:pPr>
              <a:lnSpc>
                <a:spcPct val="90000"/>
              </a:lnSpc>
            </a:pPr>
            <a:r>
              <a:rPr lang="en-US" altLang="en-US" sz="3200" dirty="0"/>
              <a:t>BUT, there are infinitely many lines that can do this.</a:t>
            </a:r>
          </a:p>
          <a:p>
            <a:pPr>
              <a:lnSpc>
                <a:spcPct val="90000"/>
              </a:lnSpc>
            </a:pPr>
            <a:r>
              <a:rPr lang="en-US" altLang="en-US" sz="3200" dirty="0"/>
              <a:t>Just draw ANY line that goes through the mean of the X and Y values.</a:t>
            </a:r>
          </a:p>
          <a:p>
            <a:pPr>
              <a:lnSpc>
                <a:spcPct val="90000"/>
              </a:lnSpc>
            </a:pPr>
            <a:r>
              <a:rPr lang="en-US" altLang="en-US" sz="3200" dirty="0"/>
              <a:t>Minimize Errors of Estimate… </a:t>
            </a:r>
          </a:p>
        </p:txBody>
      </p:sp>
    </p:spTree>
    <p:extLst>
      <p:ext uri="{BB962C8B-B14F-4D97-AF65-F5344CB8AC3E}">
        <p14:creationId xmlns:p14="http://schemas.microsoft.com/office/powerpoint/2010/main" val="385539590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12775" y="228600"/>
            <a:ext cx="8153400" cy="990600"/>
          </a:xfrm>
        </p:spPr>
        <p:txBody>
          <a:bodyPr/>
          <a:lstStyle/>
          <a:p>
            <a:r>
              <a:rPr lang="en-US" altLang="en-US"/>
              <a:t>Minimizing Residuals</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358</a:t>
            </a:fld>
            <a:endParaRPr lang="en-US" altLang="en-US" sz="1200">
              <a:solidFill>
                <a:srgbClr val="FFFFFF"/>
              </a:solidFill>
            </a:endParaRPr>
          </a:p>
        </p:txBody>
      </p:sp>
      <p:sp>
        <p:nvSpPr>
          <p:cNvPr id="23557" name="Rectangle 3"/>
          <p:cNvSpPr>
            <a:spLocks noGrp="1" noChangeArrowheads="1"/>
          </p:cNvSpPr>
          <p:nvPr>
            <p:ph sz="quarter" idx="1"/>
          </p:nvPr>
        </p:nvSpPr>
        <p:spPr>
          <a:xfrm>
            <a:off x="685800" y="1600200"/>
            <a:ext cx="7772400" cy="4495800"/>
          </a:xfrm>
        </p:spPr>
        <p:txBody>
          <a:bodyPr/>
          <a:lstStyle/>
          <a:p>
            <a:r>
              <a:rPr lang="en-US" altLang="en-US"/>
              <a:t>Again, the problem lies with this definition of the mean:</a:t>
            </a:r>
          </a:p>
          <a:p>
            <a:endParaRPr lang="en-US" altLang="en-US"/>
          </a:p>
          <a:p>
            <a:endParaRPr lang="en-US" altLang="en-US"/>
          </a:p>
          <a:p>
            <a:r>
              <a:rPr lang="en-US" altLang="en-US"/>
              <a:t>So, how do we get rid of the 0’s?</a:t>
            </a:r>
          </a:p>
          <a:p>
            <a:r>
              <a:rPr lang="en-US" altLang="en-US"/>
              <a:t>Square them.</a:t>
            </a:r>
          </a:p>
        </p:txBody>
      </p:sp>
      <p:graphicFrame>
        <p:nvGraphicFramePr>
          <p:cNvPr id="23554" name="Object 2"/>
          <p:cNvGraphicFramePr>
            <a:graphicFrameLocks noChangeAspect="1"/>
          </p:cNvGraphicFramePr>
          <p:nvPr/>
        </p:nvGraphicFramePr>
        <p:xfrm>
          <a:off x="2667000" y="2763838"/>
          <a:ext cx="4495800" cy="1198562"/>
        </p:xfrm>
        <a:graphic>
          <a:graphicData uri="http://schemas.openxmlformats.org/presentationml/2006/ole">
            <mc:AlternateContent xmlns:mc="http://schemas.openxmlformats.org/markup-compatibility/2006">
              <mc:Choice xmlns:v="urn:schemas-microsoft-com:vml" Requires="v">
                <p:oleObj spid="_x0000_s40962" name="Equation" r:id="rId3" imgW="952200" imgH="253800" progId="Equation.DSMT4">
                  <p:embed/>
                </p:oleObj>
              </mc:Choice>
              <mc:Fallback>
                <p:oleObj name="Equation" r:id="rId3" imgW="952200" imgH="253800" progId="Equation.DSMT4">
                  <p:embed/>
                  <p:pic>
                    <p:nvPicPr>
                      <p:cNvPr id="235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763838"/>
                        <a:ext cx="4495800" cy="1198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1968146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304800" y="152400"/>
            <a:ext cx="8610600" cy="1066800"/>
          </a:xfrm>
        </p:spPr>
        <p:txBody>
          <a:bodyPr>
            <a:normAutofit fontScale="90000"/>
          </a:bodyPr>
          <a:lstStyle/>
          <a:p>
            <a:pPr fontAlgn="auto">
              <a:spcAft>
                <a:spcPts val="0"/>
              </a:spcAft>
              <a:defRPr/>
            </a:pPr>
            <a:r>
              <a:rPr lang="en-US" sz="4000"/>
              <a:t>Regression Line: </a:t>
            </a:r>
            <a:br>
              <a:rPr lang="en-US" sz="4000"/>
            </a:br>
            <a:r>
              <a:rPr lang="en-US" sz="4000"/>
              <a:t>A Mathematical Definition</a:t>
            </a:r>
          </a:p>
        </p:txBody>
      </p:sp>
      <p:sp>
        <p:nvSpPr>
          <p:cNvPr id="24580" name="Rectangle 3"/>
          <p:cNvSpPr>
            <a:spLocks noGrp="1" noChangeArrowheads="1"/>
          </p:cNvSpPr>
          <p:nvPr>
            <p:ph type="body" sz="half" idx="1"/>
          </p:nvPr>
        </p:nvSpPr>
        <p:spPr>
          <a:xfrm>
            <a:off x="685800" y="1524000"/>
            <a:ext cx="8077200" cy="5105400"/>
          </a:xfrm>
        </p:spPr>
        <p:txBody>
          <a:bodyPr/>
          <a:lstStyle/>
          <a:p>
            <a:r>
              <a:rPr lang="en-US" altLang="en-US" sz="3200"/>
              <a:t>The regression line is the line which when drawn through your data set produces the smallest value of:</a:t>
            </a:r>
          </a:p>
          <a:p>
            <a:endParaRPr lang="en-US" altLang="en-US" sz="3200"/>
          </a:p>
          <a:p>
            <a:endParaRPr lang="en-US" altLang="en-US" sz="3200"/>
          </a:p>
          <a:p>
            <a:r>
              <a:rPr lang="en-US" altLang="en-US" sz="3200"/>
              <a:t>Called the Sum of Squared Residual or SS</a:t>
            </a:r>
            <a:r>
              <a:rPr lang="en-US" altLang="en-US" sz="3200" baseline="-25000"/>
              <a:t>residual</a:t>
            </a:r>
            <a:endParaRPr lang="en-US" altLang="en-US" sz="3200"/>
          </a:p>
          <a:p>
            <a:r>
              <a:rPr lang="en-US" altLang="en-US" sz="3200"/>
              <a:t>Regression line is also called a “least squares line.”</a:t>
            </a:r>
          </a:p>
        </p:txBody>
      </p:sp>
      <p:graphicFrame>
        <p:nvGraphicFramePr>
          <p:cNvPr id="24578" name="Object 2"/>
          <p:cNvGraphicFramePr>
            <a:graphicFrameLocks noGrp="1" noChangeAspect="1"/>
          </p:cNvGraphicFramePr>
          <p:nvPr>
            <p:ph sz="half" idx="2"/>
          </p:nvPr>
        </p:nvGraphicFramePr>
        <p:xfrm>
          <a:off x="1066800" y="3028950"/>
          <a:ext cx="3154363" cy="1162050"/>
        </p:xfrm>
        <a:graphic>
          <a:graphicData uri="http://schemas.openxmlformats.org/presentationml/2006/ole">
            <mc:AlternateContent xmlns:mc="http://schemas.openxmlformats.org/markup-compatibility/2006">
              <mc:Choice xmlns:v="urn:schemas-microsoft-com:vml" Requires="v">
                <p:oleObj spid="_x0000_s41986" name="Equation" r:id="rId3" imgW="723600" imgH="266400" progId="Equation.DSMT4">
                  <p:embed/>
                </p:oleObj>
              </mc:Choice>
              <mc:Fallback>
                <p:oleObj name="Equation" r:id="rId3" imgW="723600" imgH="266400" progId="Equation.DSMT4">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028950"/>
                        <a:ext cx="3154363" cy="1162050"/>
                      </a:xfrm>
                      <a:prstGeom prst="rect">
                        <a:avLst/>
                      </a:prstGeom>
                    </p:spPr>
                  </p:pic>
                </p:oleObj>
              </mc:Fallback>
            </mc:AlternateContent>
          </a:graphicData>
        </a:graphic>
      </p:graphicFrame>
      <p:sp>
        <p:nvSpPr>
          <p:cNvPr id="245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C51F205A-5922-40C4-A0AB-48D316851811}" type="slidenum">
              <a:rPr lang="en-US" altLang="en-US" sz="1400">
                <a:solidFill>
                  <a:srgbClr val="FFFFFF"/>
                </a:solidFill>
              </a:rPr>
              <a:pPr eaLnBrk="1" hangingPunct="1"/>
              <a:t>359</a:t>
            </a:fld>
            <a:endParaRPr lang="en-US" altLang="en-US" sz="1400">
              <a:solidFill>
                <a:srgbClr val="FFFFFF"/>
              </a:solidFill>
            </a:endParaRPr>
          </a:p>
        </p:txBody>
      </p:sp>
    </p:spTree>
    <p:extLst>
      <p:ext uri="{BB962C8B-B14F-4D97-AF65-F5344CB8AC3E}">
        <p14:creationId xmlns:p14="http://schemas.microsoft.com/office/powerpoint/2010/main" val="32493309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3" name="Rectangle 3"/>
              <p:cNvSpPr>
                <a:spLocks noGrp="1" noChangeArrowheads="1"/>
              </p:cNvSpPr>
              <p:nvPr>
                <p:ph idx="1"/>
              </p:nvPr>
            </p:nvSpPr>
            <p:spPr/>
            <p:txBody>
              <a:bodyPr>
                <a:normAutofit/>
              </a:bodyPr>
              <a:lstStyle/>
              <a:p>
                <a:r>
                  <a:rPr lang="en-US" altLang="en-US" dirty="0"/>
                  <a:t>Sample Space Interpretation</a:t>
                </a:r>
              </a:p>
              <a:p>
                <a:pPr marL="514350" indent="-514350">
                  <a:buFont typeface="+mj-lt"/>
                  <a:buAutoNum type="arabicPeriod"/>
                </a:pPr>
                <a14:m>
                  <m:oMath xmlns:m="http://schemas.openxmlformats.org/officeDocument/2006/math">
                    <m:r>
                      <a:rPr lang="en-IN" altLang="en-US" sz="2800" b="0" i="1" smtClean="0">
                        <a:latin typeface="Cambria Math" panose="02040503050406030204" pitchFamily="18" charset="0"/>
                      </a:rPr>
                      <m:t>𝑃</m:t>
                    </m:r>
                    <m:d>
                      <m:dPr>
                        <m:ctrlPr>
                          <a:rPr lang="en-US" altLang="en-US" sz="2800" i="1" smtClean="0">
                            <a:latin typeface="Cambria Math" panose="02040503050406030204" pitchFamily="18" charset="0"/>
                          </a:rPr>
                        </m:ctrlPr>
                      </m:dPr>
                      <m:e>
                        <m:r>
                          <a:rPr lang="en-IN" altLang="en-US" sz="2800" b="0" i="1" smtClean="0">
                            <a:latin typeface="Cambria Math" panose="02040503050406030204" pitchFamily="18" charset="0"/>
                          </a:rPr>
                          <m:t>𝐴</m:t>
                        </m:r>
                      </m:e>
                      <m:e>
                        <m:r>
                          <a:rPr lang="en-IN" altLang="en-US" sz="2800" b="0" i="1" smtClean="0">
                            <a:latin typeface="Cambria Math" panose="02040503050406030204" pitchFamily="18" charset="0"/>
                          </a:rPr>
                          <m:t>𝐵</m:t>
                        </m:r>
                      </m:e>
                    </m:d>
                    <m:r>
                      <a:rPr lang="en-IN" altLang="en-US" sz="2800" b="0" i="1" smtClean="0">
                        <a:latin typeface="Cambria Math" panose="02040503050406030204" pitchFamily="18" charset="0"/>
                      </a:rPr>
                      <m:t>= </m:t>
                    </m:r>
                    <m:f>
                      <m:fPr>
                        <m:ctrlPr>
                          <a:rPr lang="en-IN" altLang="en-US" sz="2800" b="0" i="1" smtClean="0">
                            <a:latin typeface="Cambria Math" panose="02040503050406030204" pitchFamily="18" charset="0"/>
                          </a:rPr>
                        </m:ctrlPr>
                      </m:fPr>
                      <m:num>
                        <m:r>
                          <a:rPr lang="en-IN" altLang="en-US" sz="2800" b="0" i="1" smtClean="0">
                            <a:latin typeface="Cambria Math" panose="02040503050406030204" pitchFamily="18" charset="0"/>
                          </a:rPr>
                          <m:t>𝑃</m:t>
                        </m:r>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𝐴</m:t>
                        </m:r>
                        <m:r>
                          <a:rPr lang="en-IN" altLang="en-US" sz="2800" b="0" i="1" smtClean="0">
                            <a:latin typeface="Cambria Math" panose="02040503050406030204" pitchFamily="18" charset="0"/>
                            <a:ea typeface="Cambria Math" panose="02040503050406030204" pitchFamily="18" charset="0"/>
                          </a:rPr>
                          <m:t>∩</m:t>
                        </m:r>
                        <m:r>
                          <a:rPr lang="en-IN" altLang="en-US" sz="2800" b="0" i="1" smtClean="0">
                            <a:latin typeface="Cambria Math" panose="02040503050406030204" pitchFamily="18" charset="0"/>
                            <a:ea typeface="Cambria Math" panose="02040503050406030204" pitchFamily="18" charset="0"/>
                          </a:rPr>
                          <m:t>𝐵</m:t>
                        </m:r>
                        <m:r>
                          <a:rPr lang="en-IN" altLang="en-US" sz="2800" b="0" i="1" smtClean="0">
                            <a:latin typeface="Cambria Math" panose="02040503050406030204" pitchFamily="18" charset="0"/>
                            <a:ea typeface="Cambria Math" panose="02040503050406030204" pitchFamily="18" charset="0"/>
                          </a:rPr>
                          <m:t>)</m:t>
                        </m:r>
                      </m:num>
                      <m:den>
                        <m:r>
                          <a:rPr lang="en-IN" altLang="en-US" sz="2800" b="0" i="1" smtClean="0">
                            <a:latin typeface="Cambria Math" panose="02040503050406030204" pitchFamily="18" charset="0"/>
                          </a:rPr>
                          <m:t>𝑃</m:t>
                        </m:r>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𝐵</m:t>
                        </m:r>
                        <m:r>
                          <a:rPr lang="en-IN" altLang="en-US" sz="2800" b="0" i="1" smtClean="0">
                            <a:latin typeface="Cambria Math" panose="02040503050406030204" pitchFamily="18" charset="0"/>
                          </a:rPr>
                          <m:t>)</m:t>
                        </m:r>
                      </m:den>
                    </m:f>
                  </m:oMath>
                </a14:m>
                <a:endParaRPr lang="en-IN" altLang="en-US" b="0" i="1" dirty="0">
                  <a:latin typeface="Cambria Math" panose="02040503050406030204" pitchFamily="18" charset="0"/>
                </a:endParaRPr>
              </a:p>
              <a:p>
                <a:pPr marL="457200" indent="-457200">
                  <a:buFont typeface="+mj-lt"/>
                  <a:buAutoNum type="arabicPeriod"/>
                </a:pPr>
                <a14:m>
                  <m:oMath xmlns:m="http://schemas.openxmlformats.org/officeDocument/2006/math">
                    <m:r>
                      <a:rPr lang="en-IN" altLang="en-US" sz="2800" b="0" i="1" smtClean="0">
                        <a:latin typeface="Cambria Math" panose="02040503050406030204" pitchFamily="18" charset="0"/>
                      </a:rPr>
                      <m:t>𝑃</m:t>
                    </m:r>
                    <m:d>
                      <m:dPr>
                        <m:ctrlPr>
                          <a:rPr lang="en-IN" altLang="en-US" sz="2800" b="0" i="1" smtClean="0">
                            <a:latin typeface="Cambria Math" panose="02040503050406030204" pitchFamily="18" charset="0"/>
                          </a:rPr>
                        </m:ctrlPr>
                      </m:dPr>
                      <m:e>
                        <m:r>
                          <a:rPr lang="en-IN" altLang="en-US" sz="2800" b="0" i="1" smtClean="0">
                            <a:latin typeface="Cambria Math" panose="02040503050406030204" pitchFamily="18" charset="0"/>
                          </a:rPr>
                          <m:t>𝐵</m:t>
                        </m:r>
                      </m:e>
                      <m:e>
                        <m:r>
                          <a:rPr lang="en-IN" altLang="en-US" sz="2800" b="0" i="1" smtClean="0">
                            <a:latin typeface="Cambria Math" panose="02040503050406030204" pitchFamily="18" charset="0"/>
                          </a:rPr>
                          <m:t>𝐴</m:t>
                        </m:r>
                      </m:e>
                    </m:d>
                    <m:r>
                      <a:rPr lang="en-IN" altLang="en-US" sz="2800" b="0" i="1" smtClean="0">
                        <a:latin typeface="Cambria Math" panose="02040503050406030204" pitchFamily="18" charset="0"/>
                      </a:rPr>
                      <m:t>= </m:t>
                    </m:r>
                    <m:f>
                      <m:fPr>
                        <m:ctrlPr>
                          <a:rPr lang="en-IN" altLang="en-US" sz="2800" b="0" i="1" smtClean="0">
                            <a:latin typeface="Cambria Math" panose="02040503050406030204" pitchFamily="18" charset="0"/>
                          </a:rPr>
                        </m:ctrlPr>
                      </m:fPr>
                      <m:num>
                        <m:r>
                          <a:rPr lang="en-IN" altLang="en-US" sz="2800" b="0" i="1" smtClean="0">
                            <a:latin typeface="Cambria Math" panose="02040503050406030204" pitchFamily="18" charset="0"/>
                          </a:rPr>
                          <m:t>𝑃</m:t>
                        </m:r>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𝐵</m:t>
                        </m:r>
                        <m:r>
                          <a:rPr lang="en-IN" altLang="en-US" sz="2800" b="0" i="1" smtClean="0">
                            <a:latin typeface="Cambria Math" panose="02040503050406030204" pitchFamily="18" charset="0"/>
                            <a:ea typeface="Cambria Math" panose="02040503050406030204" pitchFamily="18" charset="0"/>
                          </a:rPr>
                          <m:t>∩</m:t>
                        </m:r>
                        <m:r>
                          <a:rPr lang="en-IN" altLang="en-US" sz="2800" b="0" i="1" smtClean="0">
                            <a:latin typeface="Cambria Math" panose="02040503050406030204" pitchFamily="18" charset="0"/>
                            <a:ea typeface="Cambria Math" panose="02040503050406030204" pitchFamily="18" charset="0"/>
                          </a:rPr>
                          <m:t>𝐴</m:t>
                        </m:r>
                        <m:r>
                          <a:rPr lang="en-IN" altLang="en-US" sz="2800" b="0" i="1" smtClean="0">
                            <a:latin typeface="Cambria Math" panose="02040503050406030204" pitchFamily="18" charset="0"/>
                            <a:ea typeface="Cambria Math" panose="02040503050406030204" pitchFamily="18" charset="0"/>
                          </a:rPr>
                          <m:t>)</m:t>
                        </m:r>
                      </m:num>
                      <m:den>
                        <m:r>
                          <a:rPr lang="en-IN" altLang="en-US" sz="2800" b="0" i="1" smtClean="0">
                            <a:latin typeface="Cambria Math" panose="02040503050406030204" pitchFamily="18" charset="0"/>
                          </a:rPr>
                          <m:t>𝑃</m:t>
                        </m:r>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𝐴</m:t>
                        </m:r>
                        <m:r>
                          <a:rPr lang="en-IN" altLang="en-US" sz="2800" b="0" i="1" smtClean="0">
                            <a:latin typeface="Cambria Math" panose="02040503050406030204" pitchFamily="18" charset="0"/>
                          </a:rPr>
                          <m:t>)</m:t>
                        </m:r>
                      </m:den>
                    </m:f>
                  </m:oMath>
                </a14:m>
                <a:endParaRPr lang="en-IN" altLang="en-US" sz="2800" b="0" i="1" dirty="0">
                  <a:latin typeface="Cambria Math" panose="02040503050406030204" pitchFamily="18" charset="0"/>
                </a:endParaRPr>
              </a:p>
              <a:p>
                <a:pPr marL="1714500" lvl="4" indent="0">
                  <a:buNone/>
                </a:pPr>
                <a:endParaRPr lang="en-IN" altLang="en-US" b="0" i="1" dirty="0">
                  <a:latin typeface="Cambria Math" panose="02040503050406030204" pitchFamily="18" charset="0"/>
                </a:endParaRPr>
              </a:p>
              <a:p>
                <a:pPr marL="1714500" lvl="4" indent="0">
                  <a:buNone/>
                </a:pPr>
                <a14:m>
                  <m:oMathPara xmlns:m="http://schemas.openxmlformats.org/officeDocument/2006/math">
                    <m:oMathParaPr>
                      <m:jc m:val="left"/>
                    </m:oMathParaPr>
                    <m:oMath xmlns:m="http://schemas.openxmlformats.org/officeDocument/2006/math">
                      <m:r>
                        <a:rPr lang="en-IN" altLang="en-US" b="0" i="1" smtClean="0">
                          <a:latin typeface="Cambria Math" panose="02040503050406030204" pitchFamily="18" charset="0"/>
                        </a:rPr>
                        <m:t>=</m:t>
                      </m:r>
                      <m:f>
                        <m:fPr>
                          <m:ctrlPr>
                            <a:rPr lang="en-IN" altLang="en-US" i="1">
                              <a:latin typeface="Cambria Math" panose="02040503050406030204" pitchFamily="18" charset="0"/>
                            </a:rPr>
                          </m:ctrlPr>
                        </m:fPr>
                        <m:num>
                          <m:r>
                            <a:rPr lang="en-IN" altLang="en-US" i="1">
                              <a:latin typeface="Cambria Math" panose="02040503050406030204" pitchFamily="18" charset="0"/>
                            </a:rPr>
                            <m:t>𝑃</m:t>
                          </m:r>
                          <m:r>
                            <a:rPr lang="en-IN" altLang="en-US" i="1">
                              <a:latin typeface="Cambria Math" panose="02040503050406030204" pitchFamily="18" charset="0"/>
                            </a:rPr>
                            <m:t>(</m:t>
                          </m:r>
                          <m:r>
                            <a:rPr lang="en-IN" altLang="en-US" i="1">
                              <a:latin typeface="Cambria Math" panose="02040503050406030204" pitchFamily="18" charset="0"/>
                            </a:rPr>
                            <m:t>𝐴</m:t>
                          </m:r>
                          <m:r>
                            <a:rPr lang="en-IN" altLang="en-US" i="1">
                              <a:latin typeface="Cambria Math" panose="02040503050406030204" pitchFamily="18" charset="0"/>
                              <a:ea typeface="Cambria Math" panose="02040503050406030204" pitchFamily="18" charset="0"/>
                            </a:rPr>
                            <m:t>∩</m:t>
                          </m:r>
                          <m:r>
                            <a:rPr lang="en-IN" altLang="en-US" i="1">
                              <a:latin typeface="Cambria Math" panose="02040503050406030204" pitchFamily="18" charset="0"/>
                              <a:ea typeface="Cambria Math" panose="02040503050406030204" pitchFamily="18" charset="0"/>
                            </a:rPr>
                            <m:t>𝐵</m:t>
                          </m:r>
                          <m:r>
                            <a:rPr lang="en-IN" altLang="en-US" i="1">
                              <a:latin typeface="Cambria Math" panose="02040503050406030204" pitchFamily="18" charset="0"/>
                              <a:ea typeface="Cambria Math" panose="02040503050406030204" pitchFamily="18" charset="0"/>
                            </a:rPr>
                            <m:t>)</m:t>
                          </m:r>
                        </m:num>
                        <m:den>
                          <m:r>
                            <a:rPr lang="en-IN" altLang="en-US" i="1">
                              <a:latin typeface="Cambria Math" panose="02040503050406030204" pitchFamily="18" charset="0"/>
                            </a:rPr>
                            <m:t>𝑃</m:t>
                          </m:r>
                          <m:r>
                            <a:rPr lang="en-IN" altLang="en-US" i="1">
                              <a:latin typeface="Cambria Math" panose="02040503050406030204" pitchFamily="18" charset="0"/>
                            </a:rPr>
                            <m:t>(</m:t>
                          </m:r>
                          <m:r>
                            <a:rPr lang="en-IN" altLang="en-US" b="0" i="1" smtClean="0">
                              <a:latin typeface="Cambria Math" panose="02040503050406030204" pitchFamily="18" charset="0"/>
                            </a:rPr>
                            <m:t>𝐴</m:t>
                          </m:r>
                          <m:r>
                            <a:rPr lang="en-IN" altLang="en-US" i="1">
                              <a:latin typeface="Cambria Math" panose="02040503050406030204" pitchFamily="18" charset="0"/>
                            </a:rPr>
                            <m:t>)</m:t>
                          </m:r>
                        </m:den>
                      </m:f>
                      <m:r>
                        <a:rPr lang="en-IN" altLang="en-US" b="0" i="1" smtClean="0">
                          <a:latin typeface="Cambria Math" panose="02040503050406030204" pitchFamily="18" charset="0"/>
                        </a:rPr>
                        <m:t> = </m:t>
                      </m:r>
                      <m:f>
                        <m:fPr>
                          <m:ctrlPr>
                            <a:rPr lang="en-IN" altLang="en-US" b="0" i="1" smtClean="0">
                              <a:latin typeface="Cambria Math" panose="02040503050406030204" pitchFamily="18" charset="0"/>
                            </a:rPr>
                          </m:ctrlPr>
                        </m:fPr>
                        <m:num>
                          <m:r>
                            <a:rPr lang="en-IN" altLang="en-US" b="0" i="1" smtClean="0">
                              <a:latin typeface="Cambria Math" panose="02040503050406030204" pitchFamily="18" charset="0"/>
                            </a:rPr>
                            <m:t>𝑃</m:t>
                          </m:r>
                          <m:d>
                            <m:dPr>
                              <m:ctrlPr>
                                <a:rPr lang="en-IN" altLang="en-US" b="0" i="1" smtClean="0">
                                  <a:latin typeface="Cambria Math" panose="02040503050406030204" pitchFamily="18" charset="0"/>
                                </a:rPr>
                              </m:ctrlPr>
                            </m:dPr>
                            <m:e>
                              <m:r>
                                <a:rPr lang="en-IN" altLang="en-US" b="0" i="1" smtClean="0">
                                  <a:latin typeface="Cambria Math" panose="02040503050406030204" pitchFamily="18" charset="0"/>
                                </a:rPr>
                                <m:t>𝐴</m:t>
                              </m:r>
                            </m:e>
                            <m:e>
                              <m:r>
                                <a:rPr lang="en-IN" altLang="en-US" b="0" i="1" smtClean="0">
                                  <a:latin typeface="Cambria Math" panose="02040503050406030204" pitchFamily="18" charset="0"/>
                                </a:rPr>
                                <m:t>𝐵</m:t>
                              </m:r>
                            </m:e>
                          </m:d>
                          <m:r>
                            <a:rPr lang="en-IN" altLang="en-US" b="0" i="1" smtClean="0">
                              <a:latin typeface="Cambria Math" panose="02040503050406030204" pitchFamily="18" charset="0"/>
                            </a:rPr>
                            <m:t>.</m:t>
                          </m:r>
                          <m:r>
                            <a:rPr lang="en-IN" altLang="en-US" b="0" i="1" smtClean="0">
                              <a:latin typeface="Cambria Math" panose="02040503050406030204" pitchFamily="18" charset="0"/>
                            </a:rPr>
                            <m:t>𝑃</m:t>
                          </m:r>
                          <m:r>
                            <a:rPr lang="en-IN" altLang="en-US" b="0" i="1" smtClean="0">
                              <a:latin typeface="Cambria Math" panose="02040503050406030204" pitchFamily="18" charset="0"/>
                            </a:rPr>
                            <m:t>(</m:t>
                          </m:r>
                          <m:r>
                            <a:rPr lang="en-IN" altLang="en-US" b="0" i="1" smtClean="0">
                              <a:latin typeface="Cambria Math" panose="02040503050406030204" pitchFamily="18" charset="0"/>
                            </a:rPr>
                            <m:t>𝐵</m:t>
                          </m:r>
                          <m:r>
                            <a:rPr lang="en-IN" altLang="en-US" b="0" i="1" smtClean="0">
                              <a:latin typeface="Cambria Math" panose="02040503050406030204" pitchFamily="18" charset="0"/>
                            </a:rPr>
                            <m:t>)</m:t>
                          </m:r>
                        </m:num>
                        <m:den>
                          <m:r>
                            <a:rPr lang="en-IN" altLang="en-US" b="0" i="1" smtClean="0">
                              <a:latin typeface="Cambria Math" panose="02040503050406030204" pitchFamily="18" charset="0"/>
                            </a:rPr>
                            <m:t>𝑃</m:t>
                          </m:r>
                          <m:r>
                            <a:rPr lang="en-IN" altLang="en-US" b="0" i="1" smtClean="0">
                              <a:latin typeface="Cambria Math" panose="02040503050406030204" pitchFamily="18" charset="0"/>
                            </a:rPr>
                            <m:t>(</m:t>
                          </m:r>
                          <m:r>
                            <a:rPr lang="en-IN" altLang="en-US" b="0" i="1" smtClean="0">
                              <a:latin typeface="Cambria Math" panose="02040503050406030204" pitchFamily="18" charset="0"/>
                            </a:rPr>
                            <m:t>𝐴</m:t>
                          </m:r>
                          <m:r>
                            <a:rPr lang="en-IN" altLang="en-US" b="0" i="1" smtClean="0">
                              <a:latin typeface="Cambria Math" panose="02040503050406030204" pitchFamily="18" charset="0"/>
                            </a:rPr>
                            <m:t>)</m:t>
                          </m:r>
                        </m:den>
                      </m:f>
                      <m:r>
                        <a:rPr lang="en-IN" altLang="en-US" b="0" i="0" smtClean="0">
                          <a:latin typeface="Cambria Math" panose="02040503050406030204" pitchFamily="18" charset="0"/>
                        </a:rPr>
                        <m:t>, </m:t>
                      </m:r>
                    </m:oMath>
                  </m:oMathPara>
                </a14:m>
                <a:endParaRPr lang="en-IN" altLang="en-US" b="0" i="0" dirty="0">
                  <a:latin typeface="Cambria Math" panose="02040503050406030204" pitchFamily="18" charset="0"/>
                </a:endParaRPr>
              </a:p>
              <a:p>
                <a:pPr marL="0" indent="0"/>
                <a14:m>
                  <m:oMath xmlns:m="http://schemas.openxmlformats.org/officeDocument/2006/math">
                    <m:r>
                      <a:rPr lang="en-IN" altLang="en-US" b="0" i="1" smtClean="0">
                        <a:latin typeface="Cambria Math" panose="02040503050406030204" pitchFamily="18" charset="0"/>
                      </a:rPr>
                      <m:t>𝑆𝑖𝑚𝑖𝑙𝑎𝑟𝑙𝑦</m:t>
                    </m:r>
                  </m:oMath>
                </a14:m>
                <a:r>
                  <a:rPr lang="en-US" altLang="en-US" dirty="0"/>
                  <a:t> </a:t>
                </a:r>
                <a14:m>
                  <m:oMath xmlns:m="http://schemas.openxmlformats.org/officeDocument/2006/math">
                    <m:r>
                      <a:rPr lang="en-IN" altLang="en-US" i="1">
                        <a:latin typeface="Cambria Math" panose="02040503050406030204" pitchFamily="18" charset="0"/>
                      </a:rPr>
                      <m:t>𝑃</m:t>
                    </m:r>
                    <m:d>
                      <m:dPr>
                        <m:ctrlPr>
                          <a:rPr lang="en-US" altLang="en-US" i="1">
                            <a:latin typeface="Cambria Math" panose="02040503050406030204" pitchFamily="18" charset="0"/>
                          </a:rPr>
                        </m:ctrlPr>
                      </m:dPr>
                      <m:e>
                        <m:r>
                          <a:rPr lang="en-IN" altLang="en-US" i="1">
                            <a:latin typeface="Cambria Math" panose="02040503050406030204" pitchFamily="18" charset="0"/>
                          </a:rPr>
                          <m:t>𝐴</m:t>
                        </m:r>
                      </m:e>
                      <m:e>
                        <m:r>
                          <a:rPr lang="en-IN" altLang="en-US" i="1">
                            <a:latin typeface="Cambria Math" panose="02040503050406030204" pitchFamily="18" charset="0"/>
                          </a:rPr>
                          <m:t>𝐵</m:t>
                        </m:r>
                      </m:e>
                    </m:d>
                    <m:r>
                      <a:rPr lang="en-IN" altLang="en-US" i="1">
                        <a:latin typeface="Cambria Math" panose="02040503050406030204" pitchFamily="18" charset="0"/>
                      </a:rPr>
                      <m:t>= </m:t>
                    </m:r>
                    <m:f>
                      <m:fPr>
                        <m:ctrlPr>
                          <a:rPr lang="en-IN" altLang="en-US" i="1">
                            <a:latin typeface="Cambria Math" panose="02040503050406030204" pitchFamily="18" charset="0"/>
                          </a:rPr>
                        </m:ctrlPr>
                      </m:fPr>
                      <m:num>
                        <m:r>
                          <a:rPr lang="en-IN" altLang="en-US" b="0" i="1" smtClean="0">
                            <a:latin typeface="Cambria Math" panose="02040503050406030204" pitchFamily="18" charset="0"/>
                          </a:rPr>
                          <m:t>𝑃</m:t>
                        </m:r>
                        <m:d>
                          <m:dPr>
                            <m:ctrlPr>
                              <a:rPr lang="en-IN" altLang="en-US" i="1" smtClean="0">
                                <a:latin typeface="Cambria Math" panose="02040503050406030204" pitchFamily="18" charset="0"/>
                              </a:rPr>
                            </m:ctrlPr>
                          </m:dPr>
                          <m:e>
                            <m:r>
                              <a:rPr lang="en-IN" altLang="en-US" b="0" i="1" smtClean="0">
                                <a:latin typeface="Cambria Math" panose="02040503050406030204" pitchFamily="18" charset="0"/>
                              </a:rPr>
                              <m:t>𝐵</m:t>
                            </m:r>
                          </m:e>
                          <m:e>
                            <m:r>
                              <a:rPr lang="en-IN" altLang="en-US" b="0" i="1" smtClean="0">
                                <a:latin typeface="Cambria Math" panose="02040503050406030204" pitchFamily="18" charset="0"/>
                              </a:rPr>
                              <m:t>𝐴</m:t>
                            </m:r>
                          </m:e>
                        </m:d>
                        <m:r>
                          <a:rPr lang="en-IN" altLang="en-US" b="0" i="1" smtClean="0">
                            <a:latin typeface="Cambria Math" panose="02040503050406030204" pitchFamily="18" charset="0"/>
                          </a:rPr>
                          <m:t>.  </m:t>
                        </m:r>
                        <m:r>
                          <a:rPr lang="en-IN" altLang="en-US" b="0" i="1" smtClean="0">
                            <a:latin typeface="Cambria Math" panose="02040503050406030204" pitchFamily="18" charset="0"/>
                          </a:rPr>
                          <m:t>𝑃</m:t>
                        </m:r>
                        <m:r>
                          <a:rPr lang="en-IN" altLang="en-US" b="0" i="1" smtClean="0">
                            <a:latin typeface="Cambria Math" panose="02040503050406030204" pitchFamily="18" charset="0"/>
                          </a:rPr>
                          <m:t>(</m:t>
                        </m:r>
                        <m:r>
                          <a:rPr lang="en-IN" altLang="en-US" b="0" i="1" smtClean="0">
                            <a:latin typeface="Cambria Math" panose="02040503050406030204" pitchFamily="18" charset="0"/>
                          </a:rPr>
                          <m:t>𝐴</m:t>
                        </m:r>
                        <m:r>
                          <a:rPr lang="en-IN" altLang="en-US" b="0" i="1" smtClean="0">
                            <a:latin typeface="Cambria Math" panose="02040503050406030204" pitchFamily="18" charset="0"/>
                          </a:rPr>
                          <m:t>)</m:t>
                        </m:r>
                      </m:num>
                      <m:den>
                        <m:r>
                          <a:rPr lang="en-IN" altLang="en-US" i="1">
                            <a:latin typeface="Cambria Math" panose="02040503050406030204" pitchFamily="18" charset="0"/>
                          </a:rPr>
                          <m:t>𝑃</m:t>
                        </m:r>
                        <m:r>
                          <a:rPr lang="en-IN" altLang="en-US" i="1">
                            <a:latin typeface="Cambria Math" panose="02040503050406030204" pitchFamily="18" charset="0"/>
                          </a:rPr>
                          <m:t>(</m:t>
                        </m:r>
                        <m:r>
                          <a:rPr lang="en-IN" altLang="en-US" b="0" i="1" smtClean="0">
                            <a:latin typeface="Cambria Math" panose="02040503050406030204" pitchFamily="18" charset="0"/>
                          </a:rPr>
                          <m:t>𝐵</m:t>
                        </m:r>
                        <m:r>
                          <a:rPr lang="en-IN" altLang="en-US" i="1">
                            <a:latin typeface="Cambria Math" panose="02040503050406030204" pitchFamily="18" charset="0"/>
                          </a:rPr>
                          <m:t>)</m:t>
                        </m:r>
                      </m:den>
                    </m:f>
                  </m:oMath>
                </a14:m>
                <a:endParaRPr lang="en-US" altLang="en-US" dirty="0"/>
              </a:p>
            </p:txBody>
          </p:sp>
        </mc:Choice>
        <mc:Fallback xmlns="">
          <p:sp>
            <p:nvSpPr>
              <p:cNvPr id="5123" name="Rectangle 3"/>
              <p:cNvSpPr>
                <a:spLocks noGrp="1" noRot="1" noChangeAspect="1" noMove="1" noResize="1" noEditPoints="1" noAdjustHandles="1" noChangeArrowheads="1" noChangeShapeType="1" noTextEdit="1"/>
              </p:cNvSpPr>
              <p:nvPr>
                <p:ph idx="1"/>
              </p:nvPr>
            </p:nvSpPr>
            <p:spPr>
              <a:blipFill rotWithShape="0">
                <a:blip r:embed="rId2"/>
                <a:stretch>
                  <a:fillRect l="-1111" t="-943"/>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US" altLang="en-US" dirty="0"/>
              <a:t>Bayes’ Theorem</a:t>
            </a:r>
            <a:endParaRPr lang="en-IN" dirty="0"/>
          </a:p>
        </p:txBody>
      </p:sp>
    </p:spTree>
    <p:extLst>
      <p:ext uri="{BB962C8B-B14F-4D97-AF65-F5344CB8AC3E}">
        <p14:creationId xmlns:p14="http://schemas.microsoft.com/office/powerpoint/2010/main" val="29436911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304800" y="152400"/>
            <a:ext cx="8534400" cy="1066800"/>
          </a:xfrm>
        </p:spPr>
        <p:txBody>
          <a:bodyPr/>
          <a:lstStyle/>
          <a:p>
            <a:r>
              <a:rPr lang="en-US" altLang="en-US"/>
              <a:t>Summarizing Errors of Prediction</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360</a:t>
            </a:fld>
            <a:endParaRPr lang="en-US" altLang="en-US" sz="1200">
              <a:solidFill>
                <a:srgbClr val="FFFFFF"/>
              </a:solidFill>
            </a:endParaRPr>
          </a:p>
        </p:txBody>
      </p:sp>
      <p:sp>
        <p:nvSpPr>
          <p:cNvPr id="25605" name="Rectangle 3"/>
          <p:cNvSpPr>
            <a:spLocks noGrp="1" noChangeArrowheads="1"/>
          </p:cNvSpPr>
          <p:nvPr>
            <p:ph sz="quarter" idx="1"/>
          </p:nvPr>
        </p:nvSpPr>
        <p:spPr>
          <a:xfrm>
            <a:off x="685800" y="1447800"/>
            <a:ext cx="7772400" cy="4648200"/>
          </a:xfrm>
        </p:spPr>
        <p:txBody>
          <a:bodyPr/>
          <a:lstStyle/>
          <a:p>
            <a:r>
              <a:rPr lang="en-US" altLang="en-US"/>
              <a:t>Residual variance</a:t>
            </a:r>
          </a:p>
          <a:p>
            <a:pPr lvl="1"/>
            <a:r>
              <a:rPr lang="en-US" altLang="en-US"/>
              <a:t>The variability of predicted values</a:t>
            </a:r>
            <a:br>
              <a:rPr lang="en-US" altLang="en-US"/>
            </a:br>
            <a:endParaRPr lang="en-US" altLang="en-US"/>
          </a:p>
          <a:p>
            <a:pPr lvl="1"/>
            <a:endParaRPr lang="en-US" altLang="en-US"/>
          </a:p>
          <a:p>
            <a:pPr lvl="1">
              <a:buFontTx/>
              <a:buNone/>
            </a:pPr>
            <a:endParaRPr lang="en-US" altLang="en-US"/>
          </a:p>
        </p:txBody>
      </p:sp>
      <p:graphicFrame>
        <p:nvGraphicFramePr>
          <p:cNvPr id="25602" name="Object 2"/>
          <p:cNvGraphicFramePr>
            <a:graphicFrameLocks noChangeAspect="1"/>
          </p:cNvGraphicFramePr>
          <p:nvPr/>
        </p:nvGraphicFramePr>
        <p:xfrm>
          <a:off x="1173163" y="2711450"/>
          <a:ext cx="6218237" cy="1555750"/>
        </p:xfrm>
        <a:graphic>
          <a:graphicData uri="http://schemas.openxmlformats.org/presentationml/2006/ole">
            <mc:AlternateContent xmlns:mc="http://schemas.openxmlformats.org/markup-compatibility/2006">
              <mc:Choice xmlns:v="urn:schemas-microsoft-com:vml" Requires="v">
                <p:oleObj spid="_x0000_s43010" name="Equation" r:id="rId3" imgW="1726920" imgH="431640" progId="Equation.DSMT4">
                  <p:embed/>
                </p:oleObj>
              </mc:Choice>
              <mc:Fallback>
                <p:oleObj name="Equation" r:id="rId3" imgW="1726920" imgH="431640" progId="Equation.DSMT4">
                  <p:embed/>
                  <p:pic>
                    <p:nvPicPr>
                      <p:cNvPr id="256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2711450"/>
                        <a:ext cx="6218237" cy="155575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Tree>
    <p:extLst>
      <p:ext uri="{BB962C8B-B14F-4D97-AF65-F5344CB8AC3E}">
        <p14:creationId xmlns:p14="http://schemas.microsoft.com/office/powerpoint/2010/main" val="89392711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12775" y="228600"/>
            <a:ext cx="8153400" cy="990600"/>
          </a:xfrm>
        </p:spPr>
        <p:txBody>
          <a:bodyPr/>
          <a:lstStyle/>
          <a:p>
            <a:r>
              <a:rPr lang="en-US" altLang="en-US"/>
              <a:t>Standard Error of Estimate</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361</a:t>
            </a:fld>
            <a:endParaRPr lang="en-US" altLang="en-US" sz="1200">
              <a:solidFill>
                <a:srgbClr val="FFFFFF"/>
              </a:solidFill>
            </a:endParaRPr>
          </a:p>
        </p:txBody>
      </p:sp>
      <p:sp>
        <p:nvSpPr>
          <p:cNvPr id="26629" name="Rectangle 3"/>
          <p:cNvSpPr>
            <a:spLocks noGrp="1" noChangeArrowheads="1"/>
          </p:cNvSpPr>
          <p:nvPr>
            <p:ph sz="quarter" idx="1"/>
          </p:nvPr>
        </p:nvSpPr>
        <p:spPr>
          <a:xfrm>
            <a:off x="685800" y="1447800"/>
            <a:ext cx="7772400" cy="5181600"/>
          </a:xfrm>
        </p:spPr>
        <p:txBody>
          <a:bodyPr/>
          <a:lstStyle/>
          <a:p>
            <a:r>
              <a:rPr lang="en-US" altLang="en-US"/>
              <a:t>Standard error of estimate</a:t>
            </a:r>
          </a:p>
          <a:p>
            <a:pPr lvl="1"/>
            <a:r>
              <a:rPr lang="en-US" altLang="en-US"/>
              <a:t>The standard deviation of predicted values</a:t>
            </a:r>
          </a:p>
          <a:p>
            <a:endParaRPr lang="en-US" altLang="en-US"/>
          </a:p>
          <a:p>
            <a:endParaRPr lang="en-US" altLang="en-US"/>
          </a:p>
          <a:p>
            <a:r>
              <a:rPr lang="en-US" altLang="en-US"/>
              <a:t>A common measure of the accuracy of our predictions</a:t>
            </a:r>
          </a:p>
          <a:p>
            <a:pPr lvl="1"/>
            <a:r>
              <a:rPr lang="en-US" altLang="en-US"/>
              <a:t>We want it to be as small as possible. </a:t>
            </a:r>
          </a:p>
        </p:txBody>
      </p:sp>
      <p:graphicFrame>
        <p:nvGraphicFramePr>
          <p:cNvPr id="26626" name="Object 2"/>
          <p:cNvGraphicFramePr>
            <a:graphicFrameLocks noChangeAspect="1"/>
          </p:cNvGraphicFramePr>
          <p:nvPr>
            <p:extLst>
              <p:ext uri="{D42A27DB-BD31-4B8C-83A1-F6EECF244321}">
                <p14:modId xmlns:p14="http://schemas.microsoft.com/office/powerpoint/2010/main" val="2575721154"/>
              </p:ext>
            </p:extLst>
          </p:nvPr>
        </p:nvGraphicFramePr>
        <p:xfrm>
          <a:off x="1182688" y="3155950"/>
          <a:ext cx="5903912" cy="1416050"/>
        </p:xfrm>
        <a:graphic>
          <a:graphicData uri="http://schemas.openxmlformats.org/presentationml/2006/ole">
            <mc:AlternateContent xmlns:mc="http://schemas.openxmlformats.org/markup-compatibility/2006">
              <mc:Choice xmlns:v="urn:schemas-microsoft-com:vml" Requires="v">
                <p:oleObj spid="_x0000_s44034" name="Equation" r:id="rId3" imgW="1955520" imgH="469800" progId="Equation.DSMT4">
                  <p:embed/>
                </p:oleObj>
              </mc:Choice>
              <mc:Fallback>
                <p:oleObj name="Equation" r:id="rId3" imgW="1955520" imgH="469800" progId="Equation.DSMT4">
                  <p:embed/>
                  <p:pic>
                    <p:nvPicPr>
                      <p:cNvPr id="266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688" y="3155950"/>
                        <a:ext cx="5903912" cy="141605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Tree>
    <p:extLst>
      <p:ext uri="{BB962C8B-B14F-4D97-AF65-F5344CB8AC3E}">
        <p14:creationId xmlns:p14="http://schemas.microsoft.com/office/powerpoint/2010/main" val="151885174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The Least Squares (Regression) Line</a:t>
            </a:r>
            <a:endParaRPr lang="en-IN" dirty="0"/>
          </a:p>
        </p:txBody>
      </p:sp>
      <p:sp>
        <p:nvSpPr>
          <p:cNvPr id="3" name="Content Placeholder 2"/>
          <p:cNvSpPr>
            <a:spLocks noGrp="1"/>
          </p:cNvSpPr>
          <p:nvPr>
            <p:ph idx="1"/>
          </p:nvPr>
        </p:nvSpPr>
        <p:spPr/>
        <p:txBody>
          <a:bodyPr>
            <a:normAutofit fontScale="85000" lnSpcReduction="10000"/>
          </a:bodyPr>
          <a:lstStyle/>
          <a:p>
            <a:r>
              <a:rPr lang="en-IN" dirty="0"/>
              <a:t>Motivates  for the principle of least squares, by the German mathematician </a:t>
            </a:r>
            <a:r>
              <a:rPr lang="en-IN" b="1" dirty="0"/>
              <a:t>Gauss</a:t>
            </a:r>
            <a:r>
              <a:rPr lang="en-IN" dirty="0"/>
              <a:t> (1777–1855). According to this principle,</a:t>
            </a:r>
          </a:p>
          <a:p>
            <a:pPr lvl="1"/>
            <a:r>
              <a:rPr lang="en-IN" dirty="0"/>
              <a:t>A line provides a good fit to the data if the vertical distances (deviations) from the observed points to the line are small. The measure of the goodness of fit is the sum of the squares of these deviations. The best-fit line is then the one having the smallest possible sum of squared deviations.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362</a:t>
            </a:fld>
            <a:endParaRPr lang="en-GB"/>
          </a:p>
        </p:txBody>
      </p:sp>
    </p:spTree>
    <p:extLst>
      <p:ext uri="{BB962C8B-B14F-4D97-AF65-F5344CB8AC3E}">
        <p14:creationId xmlns:p14="http://schemas.microsoft.com/office/powerpoint/2010/main" val="18269883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363</a:t>
            </a:fld>
            <a:endParaRPr lang="en-US" altLang="en-US"/>
          </a:p>
        </p:txBody>
      </p:sp>
      <p:sp>
        <p:nvSpPr>
          <p:cNvPr id="71682" name="Rectangle 2"/>
          <p:cNvSpPr>
            <a:spLocks noGrp="1" noChangeArrowheads="1"/>
          </p:cNvSpPr>
          <p:nvPr>
            <p:ph type="title"/>
          </p:nvPr>
        </p:nvSpPr>
        <p:spPr/>
        <p:txBody>
          <a:bodyPr>
            <a:normAutofit/>
          </a:bodyPr>
          <a:lstStyle/>
          <a:p>
            <a:r>
              <a:rPr lang="en-US" altLang="en-US" dirty="0"/>
              <a:t>The Least Squares (Regression) Line</a:t>
            </a:r>
          </a:p>
        </p:txBody>
      </p:sp>
      <p:sp>
        <p:nvSpPr>
          <p:cNvPr id="71683" name="Text Box 3"/>
          <p:cNvSpPr txBox="1">
            <a:spLocks noChangeArrowheads="1"/>
          </p:cNvSpPr>
          <p:nvPr/>
        </p:nvSpPr>
        <p:spPr bwMode="auto">
          <a:xfrm>
            <a:off x="3886200"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a:t>
            </a:r>
          </a:p>
        </p:txBody>
      </p:sp>
      <p:sp>
        <p:nvSpPr>
          <p:cNvPr id="71684" name="Text Box 4"/>
          <p:cNvSpPr txBox="1">
            <a:spLocks noChangeArrowheads="1"/>
          </p:cNvSpPr>
          <p:nvPr/>
        </p:nvSpPr>
        <p:spPr bwMode="auto">
          <a:xfrm>
            <a:off x="1006475" y="3505200"/>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a:t>
            </a:r>
          </a:p>
        </p:txBody>
      </p:sp>
      <p:sp>
        <p:nvSpPr>
          <p:cNvPr id="71685" name="Line 5"/>
          <p:cNvSpPr>
            <a:spLocks noChangeShapeType="1"/>
          </p:cNvSpPr>
          <p:nvPr/>
        </p:nvSpPr>
        <p:spPr bwMode="auto">
          <a:xfrm flipH="1">
            <a:off x="1235075" y="3748088"/>
            <a:ext cx="28194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6" name="Line 6"/>
          <p:cNvSpPr>
            <a:spLocks noChangeShapeType="1"/>
          </p:cNvSpPr>
          <p:nvPr/>
        </p:nvSpPr>
        <p:spPr bwMode="auto">
          <a:xfrm>
            <a:off x="4029075" y="3754438"/>
            <a:ext cx="0" cy="914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8" name="Freeform 8"/>
          <p:cNvSpPr>
            <a:spLocks/>
          </p:cNvSpPr>
          <p:nvPr/>
        </p:nvSpPr>
        <p:spPr bwMode="auto">
          <a:xfrm>
            <a:off x="1235075" y="2362200"/>
            <a:ext cx="4724400" cy="3352800"/>
          </a:xfrm>
          <a:custGeom>
            <a:avLst/>
            <a:gdLst>
              <a:gd name="T0" fmla="*/ 0 w 3744"/>
              <a:gd name="T1" fmla="*/ 0 h 2112"/>
              <a:gd name="T2" fmla="*/ 0 w 3744"/>
              <a:gd name="T3" fmla="*/ 2112 h 2112"/>
              <a:gd name="T4" fmla="*/ 3744 w 3744"/>
              <a:gd name="T5" fmla="*/ 2112 h 2112"/>
            </a:gdLst>
            <a:ahLst/>
            <a:cxnLst>
              <a:cxn ang="0">
                <a:pos x="T0" y="T1"/>
              </a:cxn>
              <a:cxn ang="0">
                <a:pos x="T2" y="T3"/>
              </a:cxn>
              <a:cxn ang="0">
                <a:pos x="T4" y="T5"/>
              </a:cxn>
            </a:cxnLst>
            <a:rect l="0" t="0" r="r" b="b"/>
            <a:pathLst>
              <a:path w="3744" h="2112">
                <a:moveTo>
                  <a:pt x="0" y="0"/>
                </a:moveTo>
                <a:lnTo>
                  <a:pt x="0" y="2112"/>
                </a:lnTo>
                <a:lnTo>
                  <a:pt x="3744" y="211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9" name="Text Box 9"/>
          <p:cNvSpPr txBox="1">
            <a:spLocks noChangeArrowheads="1"/>
          </p:cNvSpPr>
          <p:nvPr/>
        </p:nvSpPr>
        <p:spPr bwMode="auto">
          <a:xfrm>
            <a:off x="1833563" y="4267200"/>
            <a:ext cx="315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0" name="Text Box 10"/>
          <p:cNvSpPr txBox="1">
            <a:spLocks noChangeArrowheads="1"/>
          </p:cNvSpPr>
          <p:nvPr/>
        </p:nvSpPr>
        <p:spPr bwMode="auto">
          <a:xfrm>
            <a:off x="3867150" y="4530725"/>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1" name="Text Box 11"/>
          <p:cNvSpPr txBox="1">
            <a:spLocks noChangeArrowheads="1"/>
          </p:cNvSpPr>
          <p:nvPr/>
        </p:nvSpPr>
        <p:spPr bwMode="auto">
          <a:xfrm>
            <a:off x="2794000" y="29718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2" name="Text Box 12"/>
          <p:cNvSpPr txBox="1">
            <a:spLocks noChangeArrowheads="1"/>
          </p:cNvSpPr>
          <p:nvPr/>
        </p:nvSpPr>
        <p:spPr bwMode="auto">
          <a:xfrm>
            <a:off x="4892675" y="3429000"/>
            <a:ext cx="315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FF0066"/>
                </a:solidFill>
                <a:latin typeface="Wingdings" panose="05000000000000000000" pitchFamily="2" charset="2"/>
              </a:rPr>
              <a:t>w</a:t>
            </a:r>
          </a:p>
        </p:txBody>
      </p:sp>
      <p:sp>
        <p:nvSpPr>
          <p:cNvPr id="71693" name="Line 13"/>
          <p:cNvSpPr>
            <a:spLocks noChangeShapeType="1"/>
          </p:cNvSpPr>
          <p:nvPr/>
        </p:nvSpPr>
        <p:spPr bwMode="auto">
          <a:xfrm flipV="1">
            <a:off x="1235075" y="3117850"/>
            <a:ext cx="3803650" cy="2368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4" name="Line 14"/>
          <p:cNvSpPr>
            <a:spLocks noChangeShapeType="1"/>
          </p:cNvSpPr>
          <p:nvPr/>
        </p:nvSpPr>
        <p:spPr bwMode="auto">
          <a:xfrm>
            <a:off x="1997075" y="4419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5" name="Line 15"/>
          <p:cNvSpPr>
            <a:spLocks noChangeShapeType="1"/>
          </p:cNvSpPr>
          <p:nvPr/>
        </p:nvSpPr>
        <p:spPr bwMode="auto">
          <a:xfrm flipV="1">
            <a:off x="2946400" y="3200400"/>
            <a:ext cx="0" cy="1219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6" name="Line 16"/>
          <p:cNvSpPr>
            <a:spLocks noChangeShapeType="1"/>
          </p:cNvSpPr>
          <p:nvPr/>
        </p:nvSpPr>
        <p:spPr bwMode="auto">
          <a:xfrm flipH="1">
            <a:off x="5049838" y="3105150"/>
            <a:ext cx="14287" cy="457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7" name="Text Box 17"/>
          <p:cNvSpPr txBox="1">
            <a:spLocks noChangeArrowheads="1"/>
          </p:cNvSpPr>
          <p:nvPr/>
        </p:nvSpPr>
        <p:spPr bwMode="auto">
          <a:xfrm>
            <a:off x="4892675"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a:t>
            </a:r>
          </a:p>
        </p:txBody>
      </p:sp>
      <p:grpSp>
        <p:nvGrpSpPr>
          <p:cNvPr id="71698" name="Group 18"/>
          <p:cNvGrpSpPr>
            <a:grpSpLocks/>
          </p:cNvGrpSpPr>
          <p:nvPr/>
        </p:nvGrpSpPr>
        <p:grpSpPr bwMode="auto">
          <a:xfrm>
            <a:off x="990600" y="4759325"/>
            <a:ext cx="1143000" cy="1281113"/>
            <a:chOff x="854" y="3382"/>
            <a:chExt cx="720" cy="807"/>
          </a:xfrm>
        </p:grpSpPr>
        <p:sp>
          <p:nvSpPr>
            <p:cNvPr id="71699" name="Text Box 19"/>
            <p:cNvSpPr txBox="1">
              <a:spLocks noChangeArrowheads="1"/>
            </p:cNvSpPr>
            <p:nvPr/>
          </p:nvSpPr>
          <p:spPr bwMode="auto">
            <a:xfrm>
              <a:off x="1392" y="3958"/>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a:t>
              </a:r>
            </a:p>
          </p:txBody>
        </p:sp>
        <p:sp>
          <p:nvSpPr>
            <p:cNvPr id="71700" name="Text Box 20"/>
            <p:cNvSpPr txBox="1">
              <a:spLocks noChangeArrowheads="1"/>
            </p:cNvSpPr>
            <p:nvPr/>
          </p:nvSpPr>
          <p:spPr bwMode="auto">
            <a:xfrm>
              <a:off x="854" y="3382"/>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a:t>
              </a:r>
            </a:p>
          </p:txBody>
        </p:sp>
      </p:grpSp>
      <p:sp>
        <p:nvSpPr>
          <p:cNvPr id="71701" name="Text Box 21"/>
          <p:cNvSpPr txBox="1">
            <a:spLocks noChangeArrowheads="1"/>
          </p:cNvSpPr>
          <p:nvPr/>
        </p:nvSpPr>
        <p:spPr bwMode="auto">
          <a:xfrm>
            <a:off x="990600" y="27781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a:t>
            </a:r>
          </a:p>
        </p:txBody>
      </p:sp>
      <p:sp>
        <p:nvSpPr>
          <p:cNvPr id="71702" name="Text Box 22"/>
          <p:cNvSpPr txBox="1">
            <a:spLocks noChangeArrowheads="1"/>
          </p:cNvSpPr>
          <p:nvPr/>
        </p:nvSpPr>
        <p:spPr bwMode="auto">
          <a:xfrm>
            <a:off x="1427163" y="4343400"/>
            <a:ext cx="569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(1,2)</a:t>
            </a:r>
          </a:p>
        </p:txBody>
      </p:sp>
      <p:sp>
        <p:nvSpPr>
          <p:cNvPr id="71703" name="Line 23"/>
          <p:cNvSpPr>
            <a:spLocks noChangeShapeType="1"/>
          </p:cNvSpPr>
          <p:nvPr/>
        </p:nvSpPr>
        <p:spPr bwMode="auto">
          <a:xfrm flipH="1">
            <a:off x="1235075" y="5029200"/>
            <a:ext cx="7620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04" name="Text Box 24"/>
          <p:cNvSpPr txBox="1">
            <a:spLocks noChangeArrowheads="1"/>
          </p:cNvSpPr>
          <p:nvPr/>
        </p:nvSpPr>
        <p:spPr bwMode="auto">
          <a:xfrm>
            <a:off x="2795588" y="5673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a:t>
            </a:r>
          </a:p>
        </p:txBody>
      </p:sp>
      <p:sp>
        <p:nvSpPr>
          <p:cNvPr id="71705" name="Text Box 25"/>
          <p:cNvSpPr txBox="1">
            <a:spLocks noChangeArrowheads="1"/>
          </p:cNvSpPr>
          <p:nvPr/>
        </p:nvSpPr>
        <p:spPr bwMode="auto">
          <a:xfrm>
            <a:off x="985838" y="4149725"/>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a:t>
            </a:r>
          </a:p>
        </p:txBody>
      </p:sp>
      <p:sp>
        <p:nvSpPr>
          <p:cNvPr id="71706" name="Line 26"/>
          <p:cNvSpPr>
            <a:spLocks noChangeShapeType="1"/>
          </p:cNvSpPr>
          <p:nvPr/>
        </p:nvSpPr>
        <p:spPr bwMode="auto">
          <a:xfrm flipH="1">
            <a:off x="1225550" y="4419600"/>
            <a:ext cx="1719263"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07" name="Text Box 27"/>
          <p:cNvSpPr txBox="1">
            <a:spLocks noChangeArrowheads="1"/>
          </p:cNvSpPr>
          <p:nvPr/>
        </p:nvSpPr>
        <p:spPr bwMode="auto">
          <a:xfrm>
            <a:off x="2759075" y="2743200"/>
            <a:ext cx="56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(2,4)</a:t>
            </a:r>
          </a:p>
        </p:txBody>
      </p:sp>
      <p:sp>
        <p:nvSpPr>
          <p:cNvPr id="71708" name="Text Box 28"/>
          <p:cNvSpPr txBox="1">
            <a:spLocks noChangeArrowheads="1"/>
          </p:cNvSpPr>
          <p:nvPr/>
        </p:nvSpPr>
        <p:spPr bwMode="auto">
          <a:xfrm>
            <a:off x="4038600" y="4419600"/>
            <a:ext cx="727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(3,1.5)</a:t>
            </a:r>
          </a:p>
        </p:txBody>
      </p:sp>
      <p:sp>
        <p:nvSpPr>
          <p:cNvPr id="71709" name="Line 29"/>
          <p:cNvSpPr>
            <a:spLocks noChangeShapeType="1"/>
          </p:cNvSpPr>
          <p:nvPr/>
        </p:nvSpPr>
        <p:spPr bwMode="auto">
          <a:xfrm flipH="1">
            <a:off x="1235075" y="3124200"/>
            <a:ext cx="3810000" cy="0"/>
          </a:xfrm>
          <a:prstGeom prst="line">
            <a:avLst/>
          </a:prstGeom>
          <a:noFill/>
          <a:ln w="31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10" name="Text Box 30"/>
          <p:cNvSpPr txBox="1">
            <a:spLocks noChangeArrowheads="1"/>
          </p:cNvSpPr>
          <p:nvPr/>
        </p:nvSpPr>
        <p:spPr bwMode="auto">
          <a:xfrm>
            <a:off x="1006475" y="1905000"/>
            <a:ext cx="3122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b="1" dirty="0">
                <a:solidFill>
                  <a:schemeClr val="tx1"/>
                </a:solidFill>
              </a:rPr>
              <a:t>Sum of squared differences =</a:t>
            </a:r>
          </a:p>
        </p:txBody>
      </p:sp>
      <p:sp>
        <p:nvSpPr>
          <p:cNvPr id="71711" name="Text Box 31"/>
          <p:cNvSpPr txBox="1">
            <a:spLocks noChangeArrowheads="1"/>
          </p:cNvSpPr>
          <p:nvPr/>
        </p:nvSpPr>
        <p:spPr bwMode="auto">
          <a:xfrm>
            <a:off x="3779912" y="1905000"/>
            <a:ext cx="91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solidFill>
                  <a:schemeClr val="tx1"/>
                </a:solidFill>
              </a:rPr>
              <a:t>(2 - 1)</a:t>
            </a:r>
            <a:r>
              <a:rPr lang="en-US" altLang="en-US" b="1" baseline="30000" dirty="0">
                <a:solidFill>
                  <a:schemeClr val="tx1"/>
                </a:solidFill>
              </a:rPr>
              <a:t>2</a:t>
            </a:r>
            <a:r>
              <a:rPr lang="en-US" altLang="en-US" b="1" dirty="0">
                <a:solidFill>
                  <a:schemeClr val="tx1"/>
                </a:solidFill>
              </a:rPr>
              <a:t> +</a:t>
            </a:r>
          </a:p>
        </p:txBody>
      </p:sp>
      <p:sp>
        <p:nvSpPr>
          <p:cNvPr id="71712" name="Text Box 32"/>
          <p:cNvSpPr txBox="1">
            <a:spLocks noChangeArrowheads="1"/>
          </p:cNvSpPr>
          <p:nvPr/>
        </p:nvSpPr>
        <p:spPr bwMode="auto">
          <a:xfrm>
            <a:off x="4572000" y="1905000"/>
            <a:ext cx="898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solidFill>
                  <a:schemeClr val="tx1"/>
                </a:solidFill>
              </a:rPr>
              <a:t>(4 - 2)</a:t>
            </a:r>
            <a:r>
              <a:rPr lang="en-US" altLang="en-US" b="1" baseline="30000" dirty="0">
                <a:solidFill>
                  <a:schemeClr val="tx1"/>
                </a:solidFill>
              </a:rPr>
              <a:t>2 </a:t>
            </a:r>
            <a:r>
              <a:rPr lang="en-US" altLang="en-US" b="1" dirty="0">
                <a:solidFill>
                  <a:schemeClr val="tx1"/>
                </a:solidFill>
              </a:rPr>
              <a:t>+</a:t>
            </a:r>
          </a:p>
        </p:txBody>
      </p:sp>
      <p:sp>
        <p:nvSpPr>
          <p:cNvPr id="71713" name="Text Box 33"/>
          <p:cNvSpPr txBox="1">
            <a:spLocks noChangeArrowheads="1"/>
          </p:cNvSpPr>
          <p:nvPr/>
        </p:nvSpPr>
        <p:spPr bwMode="auto">
          <a:xfrm>
            <a:off x="5436096" y="1905000"/>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solidFill>
                  <a:schemeClr val="tx1"/>
                </a:solidFill>
              </a:rPr>
              <a:t>(1.5 - 3)</a:t>
            </a:r>
            <a:r>
              <a:rPr lang="en-US" altLang="en-US" b="1" baseline="30000" dirty="0">
                <a:solidFill>
                  <a:schemeClr val="tx1"/>
                </a:solidFill>
              </a:rPr>
              <a:t>2</a:t>
            </a:r>
            <a:r>
              <a:rPr lang="en-US" altLang="en-US" b="1" dirty="0">
                <a:solidFill>
                  <a:schemeClr val="tx1"/>
                </a:solidFill>
              </a:rPr>
              <a:t> +</a:t>
            </a:r>
          </a:p>
        </p:txBody>
      </p:sp>
      <p:sp>
        <p:nvSpPr>
          <p:cNvPr id="71714" name="Text Box 34"/>
          <p:cNvSpPr txBox="1">
            <a:spLocks noChangeArrowheads="1"/>
          </p:cNvSpPr>
          <p:nvPr/>
        </p:nvSpPr>
        <p:spPr bwMode="auto">
          <a:xfrm>
            <a:off x="5105400" y="3387725"/>
            <a:ext cx="727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(4,3.2)</a:t>
            </a:r>
          </a:p>
        </p:txBody>
      </p:sp>
      <p:sp>
        <p:nvSpPr>
          <p:cNvPr id="71715" name="Text Box 35"/>
          <p:cNvSpPr txBox="1">
            <a:spLocks noChangeArrowheads="1"/>
          </p:cNvSpPr>
          <p:nvPr/>
        </p:nvSpPr>
        <p:spPr bwMode="auto">
          <a:xfrm>
            <a:off x="6448425" y="1905000"/>
            <a:ext cx="149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tx1"/>
                </a:solidFill>
              </a:rPr>
              <a:t>(3.2 - 4)</a:t>
            </a:r>
            <a:r>
              <a:rPr lang="en-US" altLang="en-US" b="1" baseline="30000">
                <a:solidFill>
                  <a:schemeClr val="tx1"/>
                </a:solidFill>
              </a:rPr>
              <a:t>2</a:t>
            </a:r>
            <a:r>
              <a:rPr lang="en-US" altLang="en-US" b="1">
                <a:solidFill>
                  <a:schemeClr val="tx1"/>
                </a:solidFill>
              </a:rPr>
              <a:t> = 6.89</a:t>
            </a:r>
          </a:p>
        </p:txBody>
      </p:sp>
      <p:sp>
        <p:nvSpPr>
          <p:cNvPr id="71716" name="Line 36"/>
          <p:cNvSpPr>
            <a:spLocks noChangeShapeType="1"/>
          </p:cNvSpPr>
          <p:nvPr/>
        </p:nvSpPr>
        <p:spPr bwMode="auto">
          <a:xfrm>
            <a:off x="1235075" y="4079875"/>
            <a:ext cx="3810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1717" name="Group 37"/>
          <p:cNvGrpSpPr>
            <a:grpSpLocks/>
          </p:cNvGrpSpPr>
          <p:nvPr/>
        </p:nvGrpSpPr>
        <p:grpSpPr bwMode="auto">
          <a:xfrm>
            <a:off x="1978025" y="3200400"/>
            <a:ext cx="3048000" cy="1489075"/>
            <a:chOff x="1488" y="2400"/>
            <a:chExt cx="1920" cy="938"/>
          </a:xfrm>
        </p:grpSpPr>
        <p:sp>
          <p:nvSpPr>
            <p:cNvPr id="71718" name="Line 38"/>
            <p:cNvSpPr>
              <a:spLocks noChangeShapeType="1"/>
            </p:cNvSpPr>
            <p:nvPr/>
          </p:nvSpPr>
          <p:spPr bwMode="auto">
            <a:xfrm>
              <a:off x="1488" y="2950"/>
              <a:ext cx="0" cy="24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19" name="Line 39"/>
            <p:cNvSpPr>
              <a:spLocks noChangeShapeType="1"/>
            </p:cNvSpPr>
            <p:nvPr/>
          </p:nvSpPr>
          <p:spPr bwMode="auto">
            <a:xfrm flipV="1">
              <a:off x="2050" y="2400"/>
              <a:ext cx="0" cy="554"/>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20" name="Line 40"/>
            <p:cNvSpPr>
              <a:spLocks noChangeShapeType="1"/>
            </p:cNvSpPr>
            <p:nvPr/>
          </p:nvSpPr>
          <p:spPr bwMode="auto">
            <a:xfrm flipV="1">
              <a:off x="3408" y="2666"/>
              <a:ext cx="0" cy="288"/>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21" name="Line 41"/>
            <p:cNvSpPr>
              <a:spLocks noChangeShapeType="1"/>
            </p:cNvSpPr>
            <p:nvPr/>
          </p:nvSpPr>
          <p:spPr bwMode="auto">
            <a:xfrm>
              <a:off x="2732" y="2954"/>
              <a:ext cx="0" cy="384"/>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1722" name="Group 42"/>
          <p:cNvGrpSpPr>
            <a:grpSpLocks/>
          </p:cNvGrpSpPr>
          <p:nvPr/>
        </p:nvGrpSpPr>
        <p:grpSpPr bwMode="auto">
          <a:xfrm>
            <a:off x="1006475" y="2224088"/>
            <a:ext cx="7548563" cy="366712"/>
            <a:chOff x="1056" y="1785"/>
            <a:chExt cx="4563" cy="231"/>
          </a:xfrm>
        </p:grpSpPr>
        <p:sp>
          <p:nvSpPr>
            <p:cNvPr id="71723" name="Text Box 43"/>
            <p:cNvSpPr txBox="1">
              <a:spLocks noChangeArrowheads="1"/>
            </p:cNvSpPr>
            <p:nvPr/>
          </p:nvSpPr>
          <p:spPr bwMode="auto">
            <a:xfrm>
              <a:off x="1056" y="1785"/>
              <a:ext cx="17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solidFill>
                    <a:schemeClr val="accent2"/>
                  </a:solidFill>
                </a:rPr>
                <a:t>Sum of squared differences =</a:t>
              </a:r>
            </a:p>
          </p:txBody>
        </p:sp>
        <p:sp>
          <p:nvSpPr>
            <p:cNvPr id="71724" name="Text Box 44"/>
            <p:cNvSpPr txBox="1">
              <a:spLocks noChangeArrowheads="1"/>
            </p:cNvSpPr>
            <p:nvPr/>
          </p:nvSpPr>
          <p:spPr bwMode="auto">
            <a:xfrm>
              <a:off x="2756" y="1785"/>
              <a:ext cx="64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(2 -2.5)</a:t>
              </a:r>
              <a:r>
                <a:rPr lang="en-US" altLang="en-US" b="1" baseline="30000">
                  <a:solidFill>
                    <a:schemeClr val="accent2"/>
                  </a:solidFill>
                </a:rPr>
                <a:t>2</a:t>
              </a:r>
              <a:r>
                <a:rPr lang="en-US" altLang="en-US" b="1">
                  <a:solidFill>
                    <a:schemeClr val="accent2"/>
                  </a:solidFill>
                </a:rPr>
                <a:t> +</a:t>
              </a:r>
            </a:p>
          </p:txBody>
        </p:sp>
        <p:sp>
          <p:nvSpPr>
            <p:cNvPr id="71725" name="Text Box 45"/>
            <p:cNvSpPr txBox="1">
              <a:spLocks noChangeArrowheads="1"/>
            </p:cNvSpPr>
            <p:nvPr/>
          </p:nvSpPr>
          <p:spPr bwMode="auto">
            <a:xfrm>
              <a:off x="3319" y="1785"/>
              <a:ext cx="66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solidFill>
                    <a:schemeClr val="accent2"/>
                  </a:solidFill>
                </a:rPr>
                <a:t>(4 - 2.5)</a:t>
              </a:r>
              <a:r>
                <a:rPr lang="en-US" altLang="en-US" b="1" baseline="30000" dirty="0">
                  <a:solidFill>
                    <a:schemeClr val="accent2"/>
                  </a:solidFill>
                </a:rPr>
                <a:t>2 </a:t>
              </a:r>
              <a:r>
                <a:rPr lang="en-US" altLang="en-US" b="1" dirty="0">
                  <a:solidFill>
                    <a:schemeClr val="accent2"/>
                  </a:solidFill>
                </a:rPr>
                <a:t>+</a:t>
              </a:r>
            </a:p>
          </p:txBody>
        </p:sp>
        <p:sp>
          <p:nvSpPr>
            <p:cNvPr id="71726" name="Text Box 46"/>
            <p:cNvSpPr txBox="1">
              <a:spLocks noChangeArrowheads="1"/>
            </p:cNvSpPr>
            <p:nvPr/>
          </p:nvSpPr>
          <p:spPr bwMode="auto">
            <a:xfrm>
              <a:off x="3888" y="1785"/>
              <a:ext cx="7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(1.5 - 2.5)</a:t>
              </a:r>
              <a:r>
                <a:rPr lang="en-US" altLang="en-US" b="1" baseline="30000">
                  <a:solidFill>
                    <a:schemeClr val="accent2"/>
                  </a:solidFill>
                </a:rPr>
                <a:t>2</a:t>
              </a:r>
              <a:r>
                <a:rPr lang="en-US" altLang="en-US" b="1">
                  <a:solidFill>
                    <a:schemeClr val="accent2"/>
                  </a:solidFill>
                </a:rPr>
                <a:t> +</a:t>
              </a:r>
            </a:p>
          </p:txBody>
        </p:sp>
        <p:sp>
          <p:nvSpPr>
            <p:cNvPr id="71727" name="Text Box 47"/>
            <p:cNvSpPr txBox="1">
              <a:spLocks noChangeArrowheads="1"/>
            </p:cNvSpPr>
            <p:nvPr/>
          </p:nvSpPr>
          <p:spPr bwMode="auto">
            <a:xfrm>
              <a:off x="4580" y="1785"/>
              <a:ext cx="10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a:solidFill>
                    <a:schemeClr val="accent2"/>
                  </a:solidFill>
                </a:rPr>
                <a:t>(3.2 - 2.5)</a:t>
              </a:r>
              <a:r>
                <a:rPr lang="en-US" altLang="en-US" b="1" baseline="30000">
                  <a:solidFill>
                    <a:schemeClr val="accent2"/>
                  </a:solidFill>
                </a:rPr>
                <a:t>2</a:t>
              </a:r>
              <a:r>
                <a:rPr lang="en-US" altLang="en-US" b="1">
                  <a:solidFill>
                    <a:schemeClr val="accent2"/>
                  </a:solidFill>
                </a:rPr>
                <a:t> = 3.99</a:t>
              </a:r>
            </a:p>
          </p:txBody>
        </p:sp>
      </p:grpSp>
      <p:sp>
        <p:nvSpPr>
          <p:cNvPr id="71728" name="Text Box 48"/>
          <p:cNvSpPr txBox="1">
            <a:spLocks noChangeArrowheads="1"/>
          </p:cNvSpPr>
          <p:nvPr/>
        </p:nvSpPr>
        <p:spPr bwMode="auto">
          <a:xfrm>
            <a:off x="838200" y="3844925"/>
            <a:ext cx="446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2.5</a:t>
            </a:r>
          </a:p>
        </p:txBody>
      </p:sp>
      <p:sp>
        <p:nvSpPr>
          <p:cNvPr id="71729" name="Text Box 49"/>
          <p:cNvSpPr txBox="1">
            <a:spLocks noChangeArrowheads="1"/>
          </p:cNvSpPr>
          <p:nvPr/>
        </p:nvSpPr>
        <p:spPr bwMode="auto">
          <a:xfrm>
            <a:off x="5414963" y="2514600"/>
            <a:ext cx="295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tx1"/>
                </a:solidFill>
              </a:rPr>
              <a:t>Let us compare two lines</a:t>
            </a:r>
          </a:p>
        </p:txBody>
      </p:sp>
      <p:sp>
        <p:nvSpPr>
          <p:cNvPr id="71730" name="Text Box 50"/>
          <p:cNvSpPr txBox="1">
            <a:spLocks noChangeArrowheads="1"/>
          </p:cNvSpPr>
          <p:nvPr/>
        </p:nvSpPr>
        <p:spPr bwMode="auto">
          <a:xfrm>
            <a:off x="5414963" y="2897188"/>
            <a:ext cx="3363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chemeClr val="accent2"/>
                </a:solidFill>
              </a:rPr>
              <a:t>The second line is horizontal</a:t>
            </a:r>
          </a:p>
        </p:txBody>
      </p:sp>
      <p:sp>
        <p:nvSpPr>
          <p:cNvPr id="71731" name="Text Box 51"/>
          <p:cNvSpPr txBox="1">
            <a:spLocks noChangeArrowheads="1"/>
          </p:cNvSpPr>
          <p:nvPr/>
        </p:nvSpPr>
        <p:spPr bwMode="auto">
          <a:xfrm>
            <a:off x="5562600" y="4077072"/>
            <a:ext cx="3329880" cy="15621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400" dirty="0">
                <a:solidFill>
                  <a:schemeClr val="tx1"/>
                </a:solidFill>
              </a:rPr>
              <a:t>The smaller the sum of </a:t>
            </a:r>
          </a:p>
          <a:p>
            <a:pPr algn="l"/>
            <a:r>
              <a:rPr lang="en-US" altLang="en-US" sz="2400" dirty="0">
                <a:solidFill>
                  <a:schemeClr val="tx1"/>
                </a:solidFill>
              </a:rPr>
              <a:t>squared differences</a:t>
            </a:r>
          </a:p>
          <a:p>
            <a:pPr algn="l"/>
            <a:r>
              <a:rPr lang="en-US" altLang="en-US" sz="2400" dirty="0">
                <a:solidFill>
                  <a:schemeClr val="tx1"/>
                </a:solidFill>
              </a:rPr>
              <a:t>the better the fit of the </a:t>
            </a:r>
          </a:p>
          <a:p>
            <a:pPr algn="l"/>
            <a:r>
              <a:rPr lang="en-US" altLang="en-US" sz="2400" dirty="0">
                <a:solidFill>
                  <a:schemeClr val="tx1"/>
                </a:solidFill>
              </a:rPr>
              <a:t>line to the data.</a:t>
            </a:r>
          </a:p>
        </p:txBody>
      </p:sp>
    </p:spTree>
    <p:extLst>
      <p:ext uri="{BB962C8B-B14F-4D97-AF65-F5344CB8AC3E}">
        <p14:creationId xmlns:p14="http://schemas.microsoft.com/office/powerpoint/2010/main" val="3268141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1729"/>
                                        </p:tgtEl>
                                        <p:attrNameLst>
                                          <p:attrName>style.visibility</p:attrName>
                                        </p:attrNameLst>
                                      </p:cBhvr>
                                      <p:to>
                                        <p:strVal val="visible"/>
                                      </p:to>
                                    </p:set>
                                    <p:anim calcmode="lin" valueType="num">
                                      <p:cBhvr additive="base">
                                        <p:cTn id="7" dur="500" fill="hold"/>
                                        <p:tgtEl>
                                          <p:spTgt spid="71729"/>
                                        </p:tgtEl>
                                        <p:attrNameLst>
                                          <p:attrName>ppt_x</p:attrName>
                                        </p:attrNameLst>
                                      </p:cBhvr>
                                      <p:tavLst>
                                        <p:tav tm="0">
                                          <p:val>
                                            <p:strVal val="#ppt_x"/>
                                          </p:val>
                                        </p:tav>
                                        <p:tav tm="100000">
                                          <p:val>
                                            <p:strVal val="#ppt_x"/>
                                          </p:val>
                                        </p:tav>
                                      </p:tavLst>
                                    </p:anim>
                                    <p:anim calcmode="lin" valueType="num">
                                      <p:cBhvr additive="base">
                                        <p:cTn id="8" dur="500" fill="hold"/>
                                        <p:tgtEl>
                                          <p:spTgt spid="7172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1693"/>
                                        </p:tgtEl>
                                        <p:attrNameLst>
                                          <p:attrName>style.visibility</p:attrName>
                                        </p:attrNameLst>
                                      </p:cBhvr>
                                      <p:to>
                                        <p:strVal val="visible"/>
                                      </p:to>
                                    </p:set>
                                    <p:animEffect transition="in" filter="wipe(left)">
                                      <p:cBhvr>
                                        <p:cTn id="13" dur="500"/>
                                        <p:tgtEl>
                                          <p:spTgt spid="71693"/>
                                        </p:tgtEl>
                                      </p:cBhvr>
                                    </p:animEffec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71698"/>
                                        </p:tgtEl>
                                        <p:attrNameLst>
                                          <p:attrName>style.visibility</p:attrName>
                                        </p:attrNameLst>
                                      </p:cBhvr>
                                      <p:to>
                                        <p:strVal val="visible"/>
                                      </p:to>
                                    </p:se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71694"/>
                                        </p:tgtEl>
                                        <p:attrNameLst>
                                          <p:attrName>style.visibility</p:attrName>
                                        </p:attrNameLst>
                                      </p:cBhvr>
                                      <p:to>
                                        <p:strVal val="visible"/>
                                      </p:to>
                                    </p:set>
                                    <p:animEffect transition="in" filter="wipe(up)">
                                      <p:cBhvr>
                                        <p:cTn id="20" dur="500"/>
                                        <p:tgtEl>
                                          <p:spTgt spid="71694"/>
                                        </p:tgtEl>
                                      </p:cBhvr>
                                    </p:animEffect>
                                  </p:childTnLst>
                                </p:cTn>
                              </p:par>
                            </p:childTnLst>
                          </p:cTn>
                        </p:par>
                        <p:par>
                          <p:cTn id="21" fill="hold" nodeType="afterGroup">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71703"/>
                                        </p:tgtEl>
                                        <p:attrNameLst>
                                          <p:attrName>style.visibility</p:attrName>
                                        </p:attrNameLst>
                                      </p:cBhvr>
                                      <p:to>
                                        <p:strVal val="visible"/>
                                      </p:to>
                                    </p:set>
                                    <p:animEffect transition="in" filter="wipe(right)">
                                      <p:cBhvr>
                                        <p:cTn id="24" dur="500"/>
                                        <p:tgtEl>
                                          <p:spTgt spid="71703"/>
                                        </p:tgtEl>
                                      </p:cBhvr>
                                    </p:animEffect>
                                  </p:childTnLst>
                                </p:cTn>
                              </p:par>
                            </p:childTnLst>
                          </p:cTn>
                        </p:par>
                        <p:par>
                          <p:cTn id="25" fill="hold" nodeType="afterGroup">
                            <p:stCondLst>
                              <p:cond delay="2000"/>
                            </p:stCondLst>
                            <p:childTnLst>
                              <p:par>
                                <p:cTn id="26" presetID="4" presetClass="entr" presetSubtype="32" fill="hold" grpId="0" nodeType="afterEffect">
                                  <p:stCondLst>
                                    <p:cond delay="0"/>
                                  </p:stCondLst>
                                  <p:childTnLst>
                                    <p:set>
                                      <p:cBhvr>
                                        <p:cTn id="27" dur="1" fill="hold">
                                          <p:stCondLst>
                                            <p:cond delay="0"/>
                                          </p:stCondLst>
                                        </p:cTn>
                                        <p:tgtEl>
                                          <p:spTgt spid="71710"/>
                                        </p:tgtEl>
                                        <p:attrNameLst>
                                          <p:attrName>style.visibility</p:attrName>
                                        </p:attrNameLst>
                                      </p:cBhvr>
                                      <p:to>
                                        <p:strVal val="visible"/>
                                      </p:to>
                                    </p:set>
                                    <p:animEffect transition="in" filter="box(out)">
                                      <p:cBhvr>
                                        <p:cTn id="28" dur="500"/>
                                        <p:tgtEl>
                                          <p:spTgt spid="71710"/>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499"/>
                                          </p:stCondLst>
                                        </p:cTn>
                                        <p:tgtEl>
                                          <p:spTgt spid="717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1695"/>
                                        </p:tgtEl>
                                        <p:attrNameLst>
                                          <p:attrName>style.visibility</p:attrName>
                                        </p:attrNameLst>
                                      </p:cBhvr>
                                      <p:to>
                                        <p:strVal val="visible"/>
                                      </p:to>
                                    </p:set>
                                    <p:animEffect transition="in" filter="wipe(up)">
                                      <p:cBhvr>
                                        <p:cTn id="36" dur="500"/>
                                        <p:tgtEl>
                                          <p:spTgt spid="71695"/>
                                        </p:tgtEl>
                                      </p:cBhvr>
                                    </p:animEffect>
                                  </p:childTnLst>
                                </p:cTn>
                              </p:par>
                            </p:childTnLst>
                          </p:cTn>
                        </p:par>
                        <p:par>
                          <p:cTn id="37" fill="hold" nodeType="afterGroup">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71706"/>
                                        </p:tgtEl>
                                        <p:attrNameLst>
                                          <p:attrName>style.visibility</p:attrName>
                                        </p:attrNameLst>
                                      </p:cBhvr>
                                      <p:to>
                                        <p:strVal val="visible"/>
                                      </p:to>
                                    </p:set>
                                    <p:animEffect transition="in" filter="wipe(right)">
                                      <p:cBhvr>
                                        <p:cTn id="40" dur="500"/>
                                        <p:tgtEl>
                                          <p:spTgt spid="71706"/>
                                        </p:tgtEl>
                                      </p:cBhvr>
                                    </p:animEffec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7171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1686"/>
                                        </p:tgtEl>
                                        <p:attrNameLst>
                                          <p:attrName>style.visibility</p:attrName>
                                        </p:attrNameLst>
                                      </p:cBhvr>
                                      <p:to>
                                        <p:strVal val="visible"/>
                                      </p:to>
                                    </p:set>
                                    <p:animEffect transition="in" filter="wipe(down)">
                                      <p:cBhvr>
                                        <p:cTn id="48" dur="500"/>
                                        <p:tgtEl>
                                          <p:spTgt spid="71686"/>
                                        </p:tgtEl>
                                      </p:cBhvr>
                                    </p:animEffect>
                                  </p:childTnLst>
                                </p:cTn>
                              </p:par>
                            </p:childTnLst>
                          </p:cTn>
                        </p:par>
                        <p:par>
                          <p:cTn id="49" fill="hold" nodeType="afterGroup">
                            <p:stCondLst>
                              <p:cond delay="500"/>
                            </p:stCondLst>
                            <p:childTnLst>
                              <p:par>
                                <p:cTn id="50" presetID="22" presetClass="entr" presetSubtype="2" fill="hold" grpId="0" nodeType="afterEffect">
                                  <p:stCondLst>
                                    <p:cond delay="0"/>
                                  </p:stCondLst>
                                  <p:childTnLst>
                                    <p:set>
                                      <p:cBhvr>
                                        <p:cTn id="51" dur="1" fill="hold">
                                          <p:stCondLst>
                                            <p:cond delay="0"/>
                                          </p:stCondLst>
                                        </p:cTn>
                                        <p:tgtEl>
                                          <p:spTgt spid="71685"/>
                                        </p:tgtEl>
                                        <p:attrNameLst>
                                          <p:attrName>style.visibility</p:attrName>
                                        </p:attrNameLst>
                                      </p:cBhvr>
                                      <p:to>
                                        <p:strVal val="visible"/>
                                      </p:to>
                                    </p:set>
                                    <p:animEffect transition="in" filter="wipe(right)">
                                      <p:cBhvr>
                                        <p:cTn id="52" dur="500"/>
                                        <p:tgtEl>
                                          <p:spTgt spid="71685"/>
                                        </p:tgtEl>
                                      </p:cBhvr>
                                    </p:animEffect>
                                  </p:childTnLst>
                                </p:cTn>
                              </p:par>
                            </p:childTnLst>
                          </p:cTn>
                        </p:par>
                        <p:par>
                          <p:cTn id="53" fill="hold" nodeType="afterGroup">
                            <p:stCondLst>
                              <p:cond delay="1000"/>
                            </p:stCondLst>
                            <p:childTnLst>
                              <p:par>
                                <p:cTn id="54" presetID="1" presetClass="entr" presetSubtype="0" fill="hold" grpId="0" nodeType="afterEffect">
                                  <p:stCondLst>
                                    <p:cond delay="0"/>
                                  </p:stCondLst>
                                  <p:childTnLst>
                                    <p:set>
                                      <p:cBhvr>
                                        <p:cTn id="55" dur="1" fill="hold">
                                          <p:stCondLst>
                                            <p:cond delay="499"/>
                                          </p:stCondLst>
                                        </p:cTn>
                                        <p:tgtEl>
                                          <p:spTgt spid="71713"/>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1696"/>
                                        </p:tgtEl>
                                        <p:attrNameLst>
                                          <p:attrName>style.visibility</p:attrName>
                                        </p:attrNameLst>
                                      </p:cBhvr>
                                      <p:to>
                                        <p:strVal val="visible"/>
                                      </p:to>
                                    </p:set>
                                    <p:animEffect transition="in" filter="wipe(down)">
                                      <p:cBhvr>
                                        <p:cTn id="60" dur="500"/>
                                        <p:tgtEl>
                                          <p:spTgt spid="71696"/>
                                        </p:tgtEl>
                                      </p:cBhvr>
                                    </p:animEffect>
                                  </p:childTnLst>
                                </p:cTn>
                              </p:par>
                            </p:childTnLst>
                          </p:cTn>
                        </p:par>
                        <p:par>
                          <p:cTn id="61" fill="hold" nodeType="afterGroup">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71709"/>
                                        </p:tgtEl>
                                        <p:attrNameLst>
                                          <p:attrName>style.visibility</p:attrName>
                                        </p:attrNameLst>
                                      </p:cBhvr>
                                      <p:to>
                                        <p:strVal val="visible"/>
                                      </p:to>
                                    </p:set>
                                    <p:animEffect transition="in" filter="wipe(right)">
                                      <p:cBhvr>
                                        <p:cTn id="64" dur="500"/>
                                        <p:tgtEl>
                                          <p:spTgt spid="71709"/>
                                        </p:tgtEl>
                                      </p:cBhvr>
                                    </p:animEffect>
                                  </p:childTnLst>
                                </p:cTn>
                              </p:par>
                            </p:childTnLst>
                          </p:cTn>
                        </p:par>
                        <p:par>
                          <p:cTn id="65" fill="hold" nodeType="afterGroup">
                            <p:stCondLst>
                              <p:cond delay="1000"/>
                            </p:stCondLst>
                            <p:childTnLst>
                              <p:par>
                                <p:cTn id="66" presetID="1" presetClass="entr" presetSubtype="0" fill="hold" grpId="0" nodeType="afterEffect">
                                  <p:stCondLst>
                                    <p:cond delay="0"/>
                                  </p:stCondLst>
                                  <p:childTnLst>
                                    <p:set>
                                      <p:cBhvr>
                                        <p:cTn id="67" dur="1" fill="hold">
                                          <p:stCondLst>
                                            <p:cond delay="499"/>
                                          </p:stCondLst>
                                        </p:cTn>
                                        <p:tgtEl>
                                          <p:spTgt spid="717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71730"/>
                                        </p:tgtEl>
                                        <p:attrNameLst>
                                          <p:attrName>style.visibility</p:attrName>
                                        </p:attrNameLst>
                                      </p:cBhvr>
                                      <p:to>
                                        <p:strVal val="visible"/>
                                      </p:to>
                                    </p:set>
                                    <p:anim calcmode="lin" valueType="num">
                                      <p:cBhvr additive="base">
                                        <p:cTn id="72" dur="500" fill="hold"/>
                                        <p:tgtEl>
                                          <p:spTgt spid="71730"/>
                                        </p:tgtEl>
                                        <p:attrNameLst>
                                          <p:attrName>ppt_x</p:attrName>
                                        </p:attrNameLst>
                                      </p:cBhvr>
                                      <p:tavLst>
                                        <p:tav tm="0">
                                          <p:val>
                                            <p:strVal val="#ppt_x"/>
                                          </p:val>
                                        </p:tav>
                                        <p:tav tm="100000">
                                          <p:val>
                                            <p:strVal val="#ppt_x"/>
                                          </p:val>
                                        </p:tav>
                                      </p:tavLst>
                                    </p:anim>
                                    <p:anim calcmode="lin" valueType="num">
                                      <p:cBhvr additive="base">
                                        <p:cTn id="73" dur="500" fill="hold"/>
                                        <p:tgtEl>
                                          <p:spTgt spid="71730"/>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1716"/>
                                        </p:tgtEl>
                                        <p:attrNameLst>
                                          <p:attrName>style.visibility</p:attrName>
                                        </p:attrNameLst>
                                      </p:cBhvr>
                                      <p:to>
                                        <p:strVal val="visible"/>
                                      </p:to>
                                    </p:set>
                                    <p:animEffect transition="in" filter="wipe(left)">
                                      <p:cBhvr>
                                        <p:cTn id="78" dur="500"/>
                                        <p:tgtEl>
                                          <p:spTgt spid="71716"/>
                                        </p:tgtEl>
                                      </p:cBhvr>
                                    </p:animEffect>
                                  </p:childTnLst>
                                </p:cTn>
                              </p:par>
                            </p:childTnLst>
                          </p:cTn>
                        </p:par>
                        <p:par>
                          <p:cTn id="79" fill="hold" nodeType="afterGroup">
                            <p:stCondLst>
                              <p:cond delay="500"/>
                            </p:stCondLst>
                            <p:childTnLst>
                              <p:par>
                                <p:cTn id="80" presetID="17" presetClass="entr" presetSubtype="10" fill="hold" nodeType="afterEffect">
                                  <p:stCondLst>
                                    <p:cond delay="0"/>
                                  </p:stCondLst>
                                  <p:childTnLst>
                                    <p:set>
                                      <p:cBhvr>
                                        <p:cTn id="81" dur="1" fill="hold">
                                          <p:stCondLst>
                                            <p:cond delay="0"/>
                                          </p:stCondLst>
                                        </p:cTn>
                                        <p:tgtEl>
                                          <p:spTgt spid="71717"/>
                                        </p:tgtEl>
                                        <p:attrNameLst>
                                          <p:attrName>style.visibility</p:attrName>
                                        </p:attrNameLst>
                                      </p:cBhvr>
                                      <p:to>
                                        <p:strVal val="visible"/>
                                      </p:to>
                                    </p:set>
                                    <p:anim calcmode="lin" valueType="num">
                                      <p:cBhvr>
                                        <p:cTn id="82" dur="500" fill="hold"/>
                                        <p:tgtEl>
                                          <p:spTgt spid="71717"/>
                                        </p:tgtEl>
                                        <p:attrNameLst>
                                          <p:attrName>ppt_w</p:attrName>
                                        </p:attrNameLst>
                                      </p:cBhvr>
                                      <p:tavLst>
                                        <p:tav tm="0">
                                          <p:val>
                                            <p:fltVal val="0"/>
                                          </p:val>
                                        </p:tav>
                                        <p:tav tm="100000">
                                          <p:val>
                                            <p:strVal val="#ppt_w"/>
                                          </p:val>
                                        </p:tav>
                                      </p:tavLst>
                                    </p:anim>
                                    <p:anim calcmode="lin" valueType="num">
                                      <p:cBhvr>
                                        <p:cTn id="83" dur="500" fill="hold"/>
                                        <p:tgtEl>
                                          <p:spTgt spid="71717"/>
                                        </p:tgtEl>
                                        <p:attrNameLst>
                                          <p:attrName>ppt_h</p:attrName>
                                        </p:attrNameLst>
                                      </p:cBhvr>
                                      <p:tavLst>
                                        <p:tav tm="0">
                                          <p:val>
                                            <p:strVal val="#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71722"/>
                                        </p:tgtEl>
                                        <p:attrNameLst>
                                          <p:attrName>style.visibility</p:attrName>
                                        </p:attrNameLst>
                                      </p:cBhvr>
                                      <p:to>
                                        <p:strVal val="visible"/>
                                      </p:to>
                                    </p:set>
                                    <p:animEffect transition="in" filter="wipe(left)">
                                      <p:cBhvr>
                                        <p:cTn id="88" dur="500"/>
                                        <p:tgtEl>
                                          <p:spTgt spid="71722"/>
                                        </p:tgtEl>
                                      </p:cBhvr>
                                    </p:animEffect>
                                  </p:childTnLst>
                                </p:cTn>
                              </p:par>
                            </p:childTnLst>
                          </p:cTn>
                        </p:par>
                        <p:par>
                          <p:cTn id="89" fill="hold" nodeType="afterGroup">
                            <p:stCondLst>
                              <p:cond delay="500"/>
                            </p:stCondLst>
                            <p:childTnLst>
                              <p:par>
                                <p:cTn id="90" presetID="1" presetClass="entr" presetSubtype="0" fill="hold" grpId="0" nodeType="afterEffect">
                                  <p:stCondLst>
                                    <p:cond delay="0"/>
                                  </p:stCondLst>
                                  <p:childTnLst>
                                    <p:set>
                                      <p:cBhvr>
                                        <p:cTn id="91" dur="1" fill="hold">
                                          <p:stCondLst>
                                            <p:cond delay="499"/>
                                          </p:stCondLst>
                                        </p:cTn>
                                        <p:tgtEl>
                                          <p:spTgt spid="71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p:bldP spid="71686" grpId="0" animBg="1"/>
      <p:bldP spid="71693" grpId="0" animBg="1"/>
      <p:bldP spid="71694" grpId="0" animBg="1"/>
      <p:bldP spid="71695" grpId="0" animBg="1"/>
      <p:bldP spid="71696" grpId="0" animBg="1"/>
      <p:bldP spid="71703" grpId="0" animBg="1"/>
      <p:bldP spid="71706" grpId="0" animBg="1"/>
      <p:bldP spid="71709" grpId="0" animBg="1"/>
      <p:bldP spid="71710" grpId="0" autoUpdateAnimBg="0"/>
      <p:bldP spid="71711" grpId="0" autoUpdateAnimBg="0"/>
      <p:bldP spid="71712" grpId="0" autoUpdateAnimBg="0"/>
      <p:bldP spid="71713" grpId="0" autoUpdateAnimBg="0"/>
      <p:bldP spid="71715" grpId="0" autoUpdateAnimBg="0"/>
      <p:bldP spid="71716" grpId="0" animBg="1"/>
      <p:bldP spid="71729" grpId="0" autoUpdateAnimBg="0"/>
      <p:bldP spid="71730" grpId="0" autoUpdateAnimBg="0"/>
      <p:bldP spid="71731" grpId="0" animBg="1" autoUpdateAnimBg="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5029200" y="152400"/>
            <a:ext cx="3810000" cy="1066800"/>
          </a:xfrm>
        </p:spPr>
        <p:txBody>
          <a:bodyPr/>
          <a:lstStyle/>
          <a:p>
            <a:r>
              <a:rPr lang="en-US" altLang="en-US"/>
              <a:t>Example</a:t>
            </a:r>
          </a:p>
        </p:txBody>
      </p:sp>
      <p:graphicFrame>
        <p:nvGraphicFramePr>
          <p:cNvPr id="27652" name="Object 4"/>
          <p:cNvGraphicFramePr>
            <a:graphicFrameLocks noGrp="1" noChangeAspect="1"/>
          </p:cNvGraphicFramePr>
          <p:nvPr>
            <p:ph sz="quarter" idx="1"/>
          </p:nvPr>
        </p:nvGraphicFramePr>
        <p:xfrm>
          <a:off x="190500" y="0"/>
          <a:ext cx="4513263" cy="6858000"/>
        </p:xfrm>
        <a:graphic>
          <a:graphicData uri="http://schemas.openxmlformats.org/presentationml/2006/ole">
            <mc:AlternateContent xmlns:mc="http://schemas.openxmlformats.org/markup-compatibility/2006">
              <mc:Choice xmlns:v="urn:schemas-microsoft-com:vml" Requires="v">
                <p:oleObj spid="_x0000_s45058" name="Worksheet" r:id="rId3" imgW="2695653" imgH="4095758" progId="Excel.Sheet.8">
                  <p:embed/>
                </p:oleObj>
              </mc:Choice>
              <mc:Fallback>
                <p:oleObj name="Worksheet" r:id="rId3" imgW="2695653" imgH="4095758" progId="Excel.Sheet.8">
                  <p:embed/>
                  <p:pic>
                    <p:nvPicPr>
                      <p:cNvPr id="27652" name="Object 4"/>
                      <p:cNvPicPr>
                        <a:picLocks noChangeAspect="1" noChangeArrowheads="1"/>
                      </p:cNvPicPr>
                      <p:nvPr/>
                    </p:nvPicPr>
                    <p:blipFill>
                      <a:blip r:embed="rId4"/>
                      <a:srcRect/>
                      <a:stretch>
                        <a:fillRect/>
                      </a:stretch>
                    </p:blipFill>
                    <p:spPr bwMode="auto">
                      <a:xfrm>
                        <a:off x="190500" y="0"/>
                        <a:ext cx="4513263" cy="6858000"/>
                      </a:xfrm>
                      <a:prstGeom prst="rect">
                        <a:avLst/>
                      </a:prstGeom>
                    </p:spPr>
                  </p:pic>
                </p:oleObj>
              </mc:Fallback>
            </mc:AlternateContent>
          </a:graphicData>
        </a:graphic>
      </p:graphicFrame>
      <p:graphicFrame>
        <p:nvGraphicFramePr>
          <p:cNvPr id="27651" name="Object 3"/>
          <p:cNvGraphicFramePr>
            <a:graphicFrameLocks noGrp="1" noChangeAspect="1"/>
          </p:cNvGraphicFramePr>
          <p:nvPr>
            <p:ph sz="quarter" idx="2"/>
          </p:nvPr>
        </p:nvGraphicFramePr>
        <p:xfrm>
          <a:off x="5105400" y="2460625"/>
          <a:ext cx="3351213" cy="1130300"/>
        </p:xfrm>
        <a:graphic>
          <a:graphicData uri="http://schemas.openxmlformats.org/presentationml/2006/ole">
            <mc:AlternateContent xmlns:mc="http://schemas.openxmlformats.org/markup-compatibility/2006">
              <mc:Choice xmlns:v="urn:schemas-microsoft-com:vml" Requires="v">
                <p:oleObj spid="_x0000_s45059" name="Equation" r:id="rId5" imgW="2108160" imgH="711000" progId="Equation.DSMT4">
                  <p:embed/>
                </p:oleObj>
              </mc:Choice>
              <mc:Fallback>
                <p:oleObj name="Equation" r:id="rId5" imgW="2108160" imgH="711000" progId="Equation.DSMT4">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460625"/>
                        <a:ext cx="3351213" cy="1130300"/>
                      </a:xfrm>
                      <a:prstGeom prst="rect">
                        <a:avLst/>
                      </a:prstGeom>
                    </p:spPr>
                  </p:pic>
                </p:oleObj>
              </mc:Fallback>
            </mc:AlternateContent>
          </a:graphicData>
        </a:graphic>
      </p:graphicFrame>
      <p:sp>
        <p:nvSpPr>
          <p:cNvPr id="6" name="Slide Number Placeholder 6"/>
          <p:cNvSpPr>
            <a:spLocks noGrp="1"/>
          </p:cNvSpPr>
          <p:nvPr>
            <p:ph type="sldNum" sz="quarter" idx="11"/>
          </p:nvPr>
        </p:nvSpPr>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lnSpc>
                <a:spcPct val="80000"/>
              </a:lnSpc>
            </a:pPr>
            <a:fld id="{702ED809-DBEE-4976-BB27-AB3196611C40}" type="slidenum">
              <a:rPr lang="en-US" altLang="en-US" sz="1200">
                <a:solidFill>
                  <a:srgbClr val="FFFFFF"/>
                </a:solidFill>
              </a:rPr>
              <a:pPr eaLnBrk="1" hangingPunct="1">
                <a:lnSpc>
                  <a:spcPct val="80000"/>
                </a:lnSpc>
              </a:pPr>
              <a:t>364</a:t>
            </a:fld>
            <a:endParaRPr lang="en-US" altLang="en-US" sz="1200">
              <a:solidFill>
                <a:srgbClr val="FFFFFF"/>
              </a:solidFill>
            </a:endParaRPr>
          </a:p>
        </p:txBody>
      </p:sp>
      <p:graphicFrame>
        <p:nvGraphicFramePr>
          <p:cNvPr id="27650" name="Object 2"/>
          <p:cNvGraphicFramePr>
            <a:graphicFrameLocks noChangeAspect="1"/>
          </p:cNvGraphicFramePr>
          <p:nvPr/>
        </p:nvGraphicFramePr>
        <p:xfrm>
          <a:off x="5041900" y="1447800"/>
          <a:ext cx="3938588" cy="731838"/>
        </p:xfrm>
        <a:graphic>
          <a:graphicData uri="http://schemas.openxmlformats.org/presentationml/2006/ole">
            <mc:AlternateContent xmlns:mc="http://schemas.openxmlformats.org/markup-compatibility/2006">
              <mc:Choice xmlns:v="urn:schemas-microsoft-com:vml" Requires="v">
                <p:oleObj spid="_x0000_s45060" name="Equation" r:id="rId7" imgW="2323800" imgH="431640" progId="Equation.DSMT4">
                  <p:embed/>
                </p:oleObj>
              </mc:Choice>
              <mc:Fallback>
                <p:oleObj name="Equation" r:id="rId7" imgW="2323800" imgH="431640" progId="Equation.DSMT4">
                  <p:embed/>
                  <p:pic>
                    <p:nvPicPr>
                      <p:cNvPr id="2765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1900" y="1447800"/>
                        <a:ext cx="3938588"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9326378"/>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365</a:t>
            </a:fld>
            <a:endParaRPr lang="en-US" altLang="en-US"/>
          </a:p>
        </p:txBody>
      </p:sp>
      <p:sp>
        <p:nvSpPr>
          <p:cNvPr id="11266" name="Rectangle 2"/>
          <p:cNvSpPr>
            <a:spLocks noGrp="1" noChangeArrowheads="1"/>
          </p:cNvSpPr>
          <p:nvPr>
            <p:ph type="title"/>
          </p:nvPr>
        </p:nvSpPr>
        <p:spPr>
          <a:xfrm>
            <a:off x="762000" y="1752600"/>
            <a:ext cx="7772400" cy="1143000"/>
          </a:xfrm>
        </p:spPr>
        <p:txBody>
          <a:bodyPr/>
          <a:lstStyle/>
          <a:p>
            <a:pPr algn="l">
              <a:buFontTx/>
              <a:buChar char="•"/>
            </a:pPr>
            <a:r>
              <a:rPr lang="en-US" altLang="en-US" sz="3200" b="0"/>
              <a:t>  Example:</a:t>
            </a:r>
          </a:p>
        </p:txBody>
      </p:sp>
      <p:sp>
        <p:nvSpPr>
          <p:cNvPr id="11267" name="Rectangle 3"/>
          <p:cNvSpPr>
            <a:spLocks noGrp="1" noChangeArrowheads="1"/>
          </p:cNvSpPr>
          <p:nvPr>
            <p:ph type="body" idx="1"/>
          </p:nvPr>
        </p:nvSpPr>
        <p:spPr>
          <a:xfrm>
            <a:off x="685800" y="2667000"/>
            <a:ext cx="4724400" cy="3657600"/>
          </a:xfrm>
        </p:spPr>
        <p:txBody>
          <a:bodyPr>
            <a:normAutofit/>
          </a:bodyPr>
          <a:lstStyle/>
          <a:p>
            <a:pPr lvl="1">
              <a:lnSpc>
                <a:spcPct val="90000"/>
              </a:lnSpc>
            </a:pPr>
            <a:r>
              <a:rPr lang="en-US" altLang="en-US" dirty="0"/>
              <a:t>A car dealer wants to find </a:t>
            </a:r>
            <a:br>
              <a:rPr lang="en-US" altLang="en-US" dirty="0"/>
            </a:br>
            <a:r>
              <a:rPr lang="en-US" altLang="en-US" dirty="0"/>
              <a:t>the relationship between </a:t>
            </a:r>
            <a:br>
              <a:rPr lang="en-US" altLang="en-US" dirty="0"/>
            </a:br>
            <a:r>
              <a:rPr lang="en-US" altLang="en-US" dirty="0"/>
              <a:t>the odometer reading and </a:t>
            </a:r>
            <a:br>
              <a:rPr lang="en-US" altLang="en-US" dirty="0"/>
            </a:br>
            <a:r>
              <a:rPr lang="en-US" altLang="en-US" dirty="0"/>
              <a:t>the selling price of used cars.</a:t>
            </a:r>
          </a:p>
          <a:p>
            <a:pPr lvl="1">
              <a:lnSpc>
                <a:spcPct val="90000"/>
              </a:lnSpc>
            </a:pPr>
            <a:r>
              <a:rPr lang="en-US" altLang="en-US" dirty="0"/>
              <a:t>A random sample of 100 cars is selected, and the data recorded.</a:t>
            </a:r>
          </a:p>
          <a:p>
            <a:pPr lvl="1">
              <a:lnSpc>
                <a:spcPct val="90000"/>
              </a:lnSpc>
            </a:pPr>
            <a:r>
              <a:rPr lang="en-US" altLang="en-US" dirty="0"/>
              <a:t>Find the regression line.</a:t>
            </a:r>
          </a:p>
        </p:txBody>
      </p:sp>
      <p:graphicFrame>
        <p:nvGraphicFramePr>
          <p:cNvPr id="11269" name="Object 5"/>
          <p:cNvGraphicFramePr>
            <a:graphicFrameLocks noChangeAspect="1"/>
          </p:cNvGraphicFramePr>
          <p:nvPr/>
        </p:nvGraphicFramePr>
        <p:xfrm>
          <a:off x="5507607" y="2666603"/>
          <a:ext cx="3024833" cy="3583385"/>
        </p:xfrm>
        <a:graphic>
          <a:graphicData uri="http://schemas.openxmlformats.org/presentationml/2006/ole">
            <mc:AlternateContent xmlns:mc="http://schemas.openxmlformats.org/markup-compatibility/2006">
              <mc:Choice xmlns:v="urn:schemas-microsoft-com:vml" Requires="v">
                <p:oleObj spid="_x0000_s46082" name="Worksheet" r:id="rId3" imgW="1381038" imgH="1628803" progId="Excel.Sheet.8">
                  <p:embed/>
                </p:oleObj>
              </mc:Choice>
              <mc:Fallback>
                <p:oleObj name="Worksheet" r:id="rId3" imgW="1381038" imgH="1628803" progId="Excel.Sheet.8">
                  <p:embed/>
                  <p:pic>
                    <p:nvPicPr>
                      <p:cNvPr id="112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607" y="2666603"/>
                        <a:ext cx="3024833" cy="3583385"/>
                      </a:xfrm>
                      <a:prstGeom prst="rect">
                        <a:avLst/>
                      </a:prstGeom>
                      <a:noFill/>
                      <a:ln w="9525">
                        <a:solidFill>
                          <a:schemeClr val="accent2"/>
                        </a:solidFill>
                        <a:miter lim="800000"/>
                        <a:headEnd/>
                        <a:tailEnd/>
                      </a:ln>
                      <a:effectLst/>
                    </p:spPr>
                  </p:pic>
                </p:oleObj>
              </mc:Fallback>
            </mc:AlternateContent>
          </a:graphicData>
        </a:graphic>
      </p:graphicFrame>
      <p:sp>
        <p:nvSpPr>
          <p:cNvPr id="11270" name="Text Box 6"/>
          <p:cNvSpPr txBox="1">
            <a:spLocks noChangeArrowheads="1"/>
          </p:cNvSpPr>
          <p:nvPr/>
        </p:nvSpPr>
        <p:spPr bwMode="auto">
          <a:xfrm>
            <a:off x="5868144" y="5410200"/>
            <a:ext cx="1284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chemeClr val="tx1"/>
                </a:solidFill>
              </a:rPr>
              <a:t>Independent </a:t>
            </a:r>
            <a:br>
              <a:rPr lang="en-US" altLang="en-US" dirty="0">
                <a:solidFill>
                  <a:schemeClr val="tx1"/>
                </a:solidFill>
              </a:rPr>
            </a:br>
            <a:r>
              <a:rPr lang="en-US" altLang="en-US" dirty="0">
                <a:solidFill>
                  <a:schemeClr val="tx1"/>
                </a:solidFill>
              </a:rPr>
              <a:t>variable  x</a:t>
            </a:r>
          </a:p>
        </p:txBody>
      </p:sp>
      <p:sp>
        <p:nvSpPr>
          <p:cNvPr id="11271" name="Text Box 7"/>
          <p:cNvSpPr txBox="1">
            <a:spLocks noChangeArrowheads="1"/>
          </p:cNvSpPr>
          <p:nvPr/>
        </p:nvSpPr>
        <p:spPr bwMode="auto">
          <a:xfrm>
            <a:off x="7159128" y="5410200"/>
            <a:ext cx="1157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chemeClr val="tx1"/>
                </a:solidFill>
              </a:rPr>
              <a:t>Dependent </a:t>
            </a:r>
            <a:br>
              <a:rPr lang="en-US" altLang="en-US" dirty="0">
                <a:solidFill>
                  <a:schemeClr val="tx1"/>
                </a:solidFill>
              </a:rPr>
            </a:br>
            <a:r>
              <a:rPr lang="en-US" altLang="en-US" dirty="0">
                <a:solidFill>
                  <a:schemeClr val="tx1"/>
                </a:solidFill>
              </a:rPr>
              <a:t>variable  y</a:t>
            </a:r>
          </a:p>
        </p:txBody>
      </p:sp>
      <p:sp>
        <p:nvSpPr>
          <p:cNvPr id="11274" name="Rectangle 10"/>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2C2CB0"/>
                </a:solidFill>
                <a:latin typeface="Arial Narrow" panose="020B0606020202030204" pitchFamily="34" charset="0"/>
              </a:rPr>
              <a:t>The Simple Linear Regression Line</a:t>
            </a:r>
          </a:p>
        </p:txBody>
      </p:sp>
    </p:spTree>
    <p:extLst>
      <p:ext uri="{BB962C8B-B14F-4D97-AF65-F5344CB8AC3E}">
        <p14:creationId xmlns:p14="http://schemas.microsoft.com/office/powerpoint/2010/main" val="1854013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366</a:t>
            </a:fld>
            <a:endParaRPr lang="en-US" altLang="en-US"/>
          </a:p>
        </p:txBody>
      </p:sp>
      <p:sp>
        <p:nvSpPr>
          <p:cNvPr id="75780" name="Rectangle 4"/>
          <p:cNvSpPr>
            <a:spLocks noGrp="1" noChangeArrowheads="1"/>
          </p:cNvSpPr>
          <p:nvPr>
            <p:ph type="title"/>
          </p:nvPr>
        </p:nvSpPr>
        <p:spPr>
          <a:noFill/>
          <a:ln/>
        </p:spPr>
        <p:txBody>
          <a:bodyPr/>
          <a:lstStyle/>
          <a:p>
            <a:r>
              <a:rPr lang="en-US" altLang="en-US" dirty="0"/>
              <a:t>The Simple Linear Regression Line</a:t>
            </a:r>
          </a:p>
        </p:txBody>
      </p:sp>
      <p:sp>
        <p:nvSpPr>
          <p:cNvPr id="75781" name="Rectangle 5"/>
          <p:cNvSpPr>
            <a:spLocks noChangeArrowheads="1"/>
          </p:cNvSpPr>
          <p:nvPr/>
        </p:nvSpPr>
        <p:spPr bwMode="auto">
          <a:xfrm>
            <a:off x="685800" y="1828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n-US" altLang="en-US" sz="3200">
                <a:solidFill>
                  <a:srgbClr val="2C2CB0"/>
                </a:solidFill>
                <a:latin typeface="Arial Narrow" panose="020B0606020202030204" pitchFamily="34" charset="0"/>
              </a:rPr>
              <a:t>Solution</a:t>
            </a:r>
          </a:p>
          <a:p>
            <a:pPr lvl="1">
              <a:spcBef>
                <a:spcPct val="20000"/>
              </a:spcBef>
              <a:buFontTx/>
              <a:buChar char="–"/>
            </a:pPr>
            <a:r>
              <a:rPr lang="en-US" altLang="en-US" sz="2800">
                <a:solidFill>
                  <a:srgbClr val="2C2CB0"/>
                </a:solidFill>
                <a:latin typeface="Arial Narrow" panose="020B0606020202030204" pitchFamily="34" charset="0"/>
              </a:rPr>
              <a:t>Solving by hand: Calculate a number of statistics</a:t>
            </a:r>
          </a:p>
        </p:txBody>
      </p:sp>
      <p:graphicFrame>
        <p:nvGraphicFramePr>
          <p:cNvPr id="75782" name="Object 6"/>
          <p:cNvGraphicFramePr>
            <a:graphicFrameLocks noChangeAspect="1"/>
          </p:cNvGraphicFramePr>
          <p:nvPr/>
        </p:nvGraphicFramePr>
        <p:xfrm>
          <a:off x="1535113" y="2982913"/>
          <a:ext cx="2122487" cy="1122362"/>
        </p:xfrm>
        <a:graphic>
          <a:graphicData uri="http://schemas.openxmlformats.org/presentationml/2006/ole">
            <mc:AlternateContent xmlns:mc="http://schemas.openxmlformats.org/markup-compatibility/2006">
              <mc:Choice xmlns:v="urn:schemas-microsoft-com:vml" Requires="v">
                <p:oleObj spid="_x0000_s47106" name="Equation" r:id="rId3" imgW="1091880" imgH="660240" progId="Equation.3">
                  <p:embed/>
                </p:oleObj>
              </mc:Choice>
              <mc:Fallback>
                <p:oleObj name="Equation" r:id="rId3" imgW="1091880" imgH="660240" progId="Equation.3">
                  <p:embed/>
                  <p:pic>
                    <p:nvPicPr>
                      <p:cNvPr id="757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2982913"/>
                        <a:ext cx="212248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3" name="Object 7"/>
          <p:cNvGraphicFramePr>
            <a:graphicFrameLocks noChangeAspect="1"/>
          </p:cNvGraphicFramePr>
          <p:nvPr/>
        </p:nvGraphicFramePr>
        <p:xfrm>
          <a:off x="3459163" y="2687638"/>
          <a:ext cx="4794250" cy="1608137"/>
        </p:xfrm>
        <a:graphic>
          <a:graphicData uri="http://schemas.openxmlformats.org/presentationml/2006/ole">
            <mc:AlternateContent xmlns:mc="http://schemas.openxmlformats.org/markup-compatibility/2006">
              <mc:Choice xmlns:v="urn:schemas-microsoft-com:vml" Requires="v">
                <p:oleObj spid="_x0000_s47107" name="Equation" r:id="rId5" imgW="2603160" imgH="939600" progId="Equation.DSMT4">
                  <p:embed/>
                </p:oleObj>
              </mc:Choice>
              <mc:Fallback>
                <p:oleObj name="Equation" r:id="rId5" imgW="2603160" imgH="939600" progId="Equation.DSMT4">
                  <p:embed/>
                  <p:pic>
                    <p:nvPicPr>
                      <p:cNvPr id="7578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163" y="2687638"/>
                        <a:ext cx="4794250" cy="160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8"/>
          <p:cNvSpPr txBox="1">
            <a:spLocks noChangeArrowheads="1"/>
          </p:cNvSpPr>
          <p:nvPr/>
        </p:nvSpPr>
        <p:spPr bwMode="auto">
          <a:xfrm>
            <a:off x="1485900" y="4302125"/>
            <a:ext cx="148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tx1"/>
                </a:solidFill>
              </a:rPr>
              <a:t>where  n = 100.</a:t>
            </a:r>
          </a:p>
        </p:txBody>
      </p:sp>
    </p:spTree>
    <p:extLst>
      <p:ext uri="{BB962C8B-B14F-4D97-AF65-F5344CB8AC3E}">
        <p14:creationId xmlns:p14="http://schemas.microsoft.com/office/powerpoint/2010/main" val="1410035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Effect transition="in" filter="wipe(up)">
                                      <p:cBhvr>
                                        <p:cTn id="7" dur="500"/>
                                        <p:tgtEl>
                                          <p:spTgt spid="7578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5783"/>
                                        </p:tgtEl>
                                        <p:attrNameLst>
                                          <p:attrName>style.visibility</p:attrName>
                                        </p:attrNameLst>
                                      </p:cBhvr>
                                      <p:to>
                                        <p:strVal val="visible"/>
                                      </p:to>
                                    </p:set>
                                    <p:animEffect transition="in" filter="wipe(up)">
                                      <p:cBhvr>
                                        <p:cTn id="11" dur="500"/>
                                        <p:tgtEl>
                                          <p:spTgt spid="75783"/>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5784"/>
                                        </p:tgtEl>
                                        <p:attrNameLst>
                                          <p:attrName>style.visibility</p:attrName>
                                        </p:attrNameLst>
                                      </p:cBhvr>
                                      <p:to>
                                        <p:strVal val="visible"/>
                                      </p:to>
                                    </p:set>
                                    <p:animEffect transition="in" filter="wipe(up)">
                                      <p:cBhvr>
                                        <p:cTn id="15"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autoUpdateAnimBg="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altLang="en-US" dirty="0"/>
              <a:t>Correlation Revisited</a:t>
            </a:r>
            <a:endParaRPr lang="en-IN" dirty="0"/>
          </a:p>
        </p:txBody>
      </p:sp>
    </p:spTree>
    <p:extLst>
      <p:ext uri="{BB962C8B-B14F-4D97-AF65-F5344CB8AC3E}">
        <p14:creationId xmlns:p14="http://schemas.microsoft.com/office/powerpoint/2010/main" val="2966847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12775" y="228600"/>
            <a:ext cx="8153400" cy="990600"/>
          </a:xfrm>
        </p:spPr>
        <p:txBody>
          <a:bodyPr/>
          <a:lstStyle/>
          <a:p>
            <a:r>
              <a:rPr lang="en-US" altLang="en-US" dirty="0"/>
              <a:t>Correlation Revisited</a:t>
            </a:r>
          </a:p>
        </p:txBody>
      </p:sp>
      <p:sp>
        <p:nvSpPr>
          <p:cNvPr id="59395" name="Rectangle 3"/>
          <p:cNvSpPr>
            <a:spLocks noGrp="1" noChangeArrowheads="1"/>
          </p:cNvSpPr>
          <p:nvPr>
            <p:ph sz="quarter" idx="1"/>
          </p:nvPr>
        </p:nvSpPr>
        <p:spPr>
          <a:xfrm>
            <a:off x="612775" y="1600200"/>
            <a:ext cx="8153400" cy="4495800"/>
          </a:xfrm>
        </p:spPr>
        <p:txBody>
          <a:bodyPr/>
          <a:lstStyle/>
          <a:p>
            <a:pPr marL="0" indent="0">
              <a:buNone/>
            </a:pPr>
            <a:r>
              <a:rPr lang="en-US" altLang="en-US" dirty="0"/>
              <a:t>Co-relation</a:t>
            </a:r>
          </a:p>
          <a:p>
            <a:r>
              <a:rPr lang="en-US" altLang="en-US" dirty="0"/>
              <a:t>The relationship between two variables</a:t>
            </a:r>
          </a:p>
          <a:p>
            <a:r>
              <a:rPr lang="en-US" altLang="en-US" dirty="0"/>
              <a:t>Measured with a correlation coefficient</a:t>
            </a:r>
          </a:p>
          <a:p>
            <a:r>
              <a:rPr lang="en-US" altLang="en-US" dirty="0"/>
              <a:t>Most popularly seen correlation coefficient: Pearson Product-Moment Correlation</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368</a:t>
            </a:fld>
            <a:endParaRPr lang="en-GB"/>
          </a:p>
        </p:txBody>
      </p:sp>
    </p:spTree>
    <p:extLst>
      <p:ext uri="{BB962C8B-B14F-4D97-AF65-F5344CB8AC3E}">
        <p14:creationId xmlns:p14="http://schemas.microsoft.com/office/powerpoint/2010/main" val="331942526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381000"/>
            <a:ext cx="7772400" cy="914400"/>
          </a:xfrm>
        </p:spPr>
        <p:txBody>
          <a:bodyPr/>
          <a:lstStyle/>
          <a:p>
            <a:r>
              <a:rPr lang="en-US" altLang="en-US"/>
              <a:t>Types of Correlation</a:t>
            </a:r>
          </a:p>
        </p:txBody>
      </p:sp>
      <p:sp>
        <p:nvSpPr>
          <p:cNvPr id="202755" name="Rectangle 3"/>
          <p:cNvSpPr>
            <a:spLocks noGrp="1" noChangeArrowheads="1"/>
          </p:cNvSpPr>
          <p:nvPr>
            <p:ph sz="quarter" idx="1"/>
          </p:nvPr>
        </p:nvSpPr>
        <p:spPr>
          <a:xfrm>
            <a:off x="685800" y="1219200"/>
            <a:ext cx="8001000" cy="5334000"/>
          </a:xfrm>
        </p:spPr>
        <p:txBody>
          <a:bodyPr>
            <a:normAutofit/>
          </a:bodyPr>
          <a:lstStyle/>
          <a:p>
            <a:pPr fontAlgn="auto">
              <a:lnSpc>
                <a:spcPct val="90000"/>
              </a:lnSpc>
              <a:spcAft>
                <a:spcPts val="0"/>
              </a:spcAft>
              <a:defRPr/>
            </a:pPr>
            <a:r>
              <a:rPr lang="en-US" dirty="0"/>
              <a:t>Positive correlation</a:t>
            </a:r>
          </a:p>
          <a:p>
            <a:pPr marL="822960" lvl="1" indent="-457200" fontAlgn="auto">
              <a:lnSpc>
                <a:spcPct val="90000"/>
              </a:lnSpc>
              <a:spcAft>
                <a:spcPts val="0"/>
              </a:spcAft>
              <a:buFont typeface="Arial" panose="020B0604020202020204" pitchFamily="34" charset="0"/>
              <a:buChar char="•"/>
              <a:defRPr/>
            </a:pPr>
            <a:r>
              <a:rPr lang="en-US" dirty="0"/>
              <a:t>High values of X tend to be associated with high values of Y.</a:t>
            </a:r>
          </a:p>
          <a:p>
            <a:pPr marL="822960" lvl="1" indent="-457200" fontAlgn="auto">
              <a:lnSpc>
                <a:spcPct val="90000"/>
              </a:lnSpc>
              <a:spcAft>
                <a:spcPts val="0"/>
              </a:spcAft>
              <a:buFont typeface="Arial" panose="020B0604020202020204" pitchFamily="34" charset="0"/>
              <a:buChar char="•"/>
              <a:defRPr/>
            </a:pPr>
            <a:r>
              <a:rPr lang="en-US" dirty="0"/>
              <a:t>As X increases, Y increases</a:t>
            </a:r>
          </a:p>
          <a:p>
            <a:pPr fontAlgn="auto">
              <a:lnSpc>
                <a:spcPct val="90000"/>
              </a:lnSpc>
              <a:spcAft>
                <a:spcPts val="0"/>
              </a:spcAft>
              <a:defRPr/>
            </a:pPr>
            <a:r>
              <a:rPr lang="en-US" dirty="0"/>
              <a:t>Negative correlation</a:t>
            </a:r>
          </a:p>
          <a:p>
            <a:pPr marL="822960" lvl="1" indent="-457200" fontAlgn="auto">
              <a:lnSpc>
                <a:spcPct val="90000"/>
              </a:lnSpc>
              <a:spcAft>
                <a:spcPts val="0"/>
              </a:spcAft>
              <a:buFont typeface="Arial" panose="020B0604020202020204" pitchFamily="34" charset="0"/>
              <a:buChar char="•"/>
              <a:defRPr/>
            </a:pPr>
            <a:r>
              <a:rPr lang="en-US" dirty="0"/>
              <a:t>High values of X tend to be associated with low values of Y.</a:t>
            </a:r>
          </a:p>
          <a:p>
            <a:pPr marL="822960" lvl="1" indent="-457200" fontAlgn="auto">
              <a:lnSpc>
                <a:spcPct val="90000"/>
              </a:lnSpc>
              <a:spcAft>
                <a:spcPts val="0"/>
              </a:spcAft>
              <a:buFont typeface="Arial" panose="020B0604020202020204" pitchFamily="34" charset="0"/>
              <a:buChar char="•"/>
              <a:defRPr/>
            </a:pPr>
            <a:r>
              <a:rPr lang="en-US" dirty="0"/>
              <a:t>As X increases, Y decreases</a:t>
            </a:r>
          </a:p>
          <a:p>
            <a:pPr fontAlgn="auto">
              <a:lnSpc>
                <a:spcPct val="90000"/>
              </a:lnSpc>
              <a:spcAft>
                <a:spcPts val="0"/>
              </a:spcAft>
              <a:defRPr/>
            </a:pPr>
            <a:r>
              <a:rPr lang="en-US" dirty="0"/>
              <a:t>No correlation</a:t>
            </a:r>
          </a:p>
          <a:p>
            <a:pPr fontAlgn="auto">
              <a:lnSpc>
                <a:spcPct val="90000"/>
              </a:lnSpc>
              <a:spcAft>
                <a:spcPts val="0"/>
              </a:spcAft>
              <a:defRPr/>
            </a:pPr>
            <a:r>
              <a:rPr lang="en-US" dirty="0"/>
              <a:t>No consistent tendency for values on Y to increase or decrease as X increases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369</a:t>
            </a:fld>
            <a:endParaRPr lang="en-GB"/>
          </a:p>
        </p:txBody>
      </p:sp>
    </p:spTree>
    <p:extLst>
      <p:ext uri="{BB962C8B-B14F-4D97-AF65-F5344CB8AC3E}">
        <p14:creationId xmlns:p14="http://schemas.microsoft.com/office/powerpoint/2010/main" val="271706104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3" name="Rectangle 3"/>
              <p:cNvSpPr>
                <a:spLocks noGrp="1" noChangeArrowheads="1"/>
              </p:cNvSpPr>
              <p:nvPr>
                <p:ph idx="1"/>
              </p:nvPr>
            </p:nvSpPr>
            <p:spPr/>
            <p:txBody>
              <a:bodyPr>
                <a:normAutofit/>
              </a:bodyPr>
              <a:lstStyle/>
              <a:p>
                <a:pPr marL="0" indent="0"/>
                <a:r>
                  <a:rPr lang="en-US" altLang="en-US" dirty="0"/>
                  <a:t>Let A</a:t>
                </a:r>
                <a:r>
                  <a:rPr lang="en-US" altLang="en-US" baseline="-25000" dirty="0"/>
                  <a:t>1</a:t>
                </a:r>
                <a:r>
                  <a:rPr lang="en-US" altLang="en-US" dirty="0"/>
                  <a:t>, A</a:t>
                </a:r>
                <a:r>
                  <a:rPr lang="en-US" altLang="en-US" baseline="-25000" dirty="0"/>
                  <a:t>2</a:t>
                </a:r>
                <a:r>
                  <a:rPr lang="en-US" altLang="en-US" dirty="0"/>
                  <a:t>,….</a:t>
                </a:r>
                <a:r>
                  <a:rPr lang="en-US" altLang="en-US" dirty="0" err="1"/>
                  <a:t>A</a:t>
                </a:r>
                <a:r>
                  <a:rPr lang="en-US" altLang="en-US" baseline="-25000" dirty="0" err="1"/>
                  <a:t>k</a:t>
                </a:r>
                <a:r>
                  <a:rPr lang="en-US" altLang="en-US" dirty="0"/>
                  <a:t> be the collection of k mutually exclusive and exhaustive events with the </a:t>
                </a:r>
                <a:r>
                  <a:rPr lang="en-US" altLang="en-US" i="1" dirty="0"/>
                  <a:t>prior </a:t>
                </a:r>
                <a:r>
                  <a:rPr lang="en-US" altLang="en-US" dirty="0"/>
                  <a:t> probability P(A</a:t>
                </a:r>
                <a:r>
                  <a:rPr lang="en-US" altLang="en-US" baseline="-25000" dirty="0"/>
                  <a:t>i</a:t>
                </a:r>
                <a:r>
                  <a:rPr lang="en-US" altLang="en-US" dirty="0"/>
                  <a:t>)(</a:t>
                </a:r>
                <a:r>
                  <a:rPr lang="en-US" altLang="en-US" dirty="0" err="1"/>
                  <a:t>i</a:t>
                </a:r>
                <a:r>
                  <a:rPr lang="en-US" altLang="en-US" dirty="0"/>
                  <a:t> = 1,2,….k). Then for any other event B for which P(B) &gt;0, the </a:t>
                </a:r>
                <a:r>
                  <a:rPr lang="en-US" altLang="en-US" i="1" dirty="0"/>
                  <a:t>posterior </a:t>
                </a:r>
                <a:r>
                  <a:rPr lang="en-US" altLang="en-US" dirty="0"/>
                  <a:t>probability of </a:t>
                </a:r>
                <a:r>
                  <a:rPr lang="en-US" altLang="en-US" dirty="0" err="1"/>
                  <a:t>A</a:t>
                </a:r>
                <a:r>
                  <a:rPr lang="en-US" altLang="en-US" baseline="-25000" dirty="0" err="1"/>
                  <a:t>j</a:t>
                </a:r>
                <a:r>
                  <a:rPr lang="en-US" altLang="en-US" dirty="0"/>
                  <a:t> given that B has occurred is:</a:t>
                </a:r>
              </a:p>
              <a:p>
                <a:r>
                  <a:rPr lang="en-US" altLang="en-US" dirty="0"/>
                  <a:t> </a:t>
                </a:r>
                <a14:m>
                  <m:oMath xmlns:m="http://schemas.openxmlformats.org/officeDocument/2006/math">
                    <m:r>
                      <m:rPr>
                        <m:sty m:val="p"/>
                      </m:rPr>
                      <a:rPr lang="en-IN" altLang="en-US" b="0" i="0" smtClean="0">
                        <a:latin typeface="Cambria Math" panose="02040503050406030204" pitchFamily="18" charset="0"/>
                      </a:rPr>
                      <m:t>P</m:t>
                    </m:r>
                    <m:d>
                      <m:dPr>
                        <m:ctrlPr>
                          <a:rPr lang="en-US" altLang="en-US" i="1" smtClean="0">
                            <a:latin typeface="Cambria Math" panose="02040503050406030204" pitchFamily="18" charset="0"/>
                          </a:rPr>
                        </m:ctrlPr>
                      </m:dPr>
                      <m:e>
                        <m:sSub>
                          <m:sSubPr>
                            <m:ctrlPr>
                              <a:rPr lang="en-US" altLang="en-US" i="1" smtClean="0">
                                <a:latin typeface="Cambria Math" panose="02040503050406030204" pitchFamily="18" charset="0"/>
                              </a:rPr>
                            </m:ctrlPr>
                          </m:sSubPr>
                          <m:e>
                            <m:r>
                              <a:rPr lang="en-IN" altLang="en-US" b="0" i="1" smtClean="0">
                                <a:latin typeface="Cambria Math" panose="02040503050406030204" pitchFamily="18" charset="0"/>
                              </a:rPr>
                              <m:t>𝐴</m:t>
                            </m:r>
                          </m:e>
                          <m:sub>
                            <m:r>
                              <a:rPr lang="en-IN" altLang="en-US" b="0" i="1" smtClean="0">
                                <a:latin typeface="Cambria Math" panose="02040503050406030204" pitchFamily="18" charset="0"/>
                              </a:rPr>
                              <m:t>𝑗</m:t>
                            </m:r>
                          </m:sub>
                        </m:sSub>
                      </m:e>
                      <m:e>
                        <m:r>
                          <a:rPr lang="en-IN" altLang="en-US" b="0" i="1" smtClean="0">
                            <a:latin typeface="Cambria Math" panose="02040503050406030204" pitchFamily="18" charset="0"/>
                          </a:rPr>
                          <m:t>𝐵</m:t>
                        </m:r>
                      </m:e>
                    </m:d>
                    <m:r>
                      <a:rPr lang="en-IN" altLang="en-US" b="0" i="1" smtClean="0">
                        <a:latin typeface="Cambria Math" panose="02040503050406030204" pitchFamily="18" charset="0"/>
                      </a:rPr>
                      <m:t>= </m:t>
                    </m:r>
                    <m:f>
                      <m:fPr>
                        <m:ctrlPr>
                          <a:rPr lang="en-IN" altLang="en-US" b="0" i="1" smtClean="0">
                            <a:latin typeface="Cambria Math" panose="02040503050406030204" pitchFamily="18" charset="0"/>
                          </a:rPr>
                        </m:ctrlPr>
                      </m:fPr>
                      <m:num>
                        <m:r>
                          <a:rPr lang="en-IN" altLang="en-US" b="0" i="1" smtClean="0">
                            <a:latin typeface="Cambria Math" panose="02040503050406030204" pitchFamily="18" charset="0"/>
                          </a:rPr>
                          <m:t>𝑃</m:t>
                        </m:r>
                        <m:r>
                          <a:rPr lang="en-IN" altLang="en-US" b="0" i="1" smtClean="0">
                            <a:latin typeface="Cambria Math" panose="02040503050406030204" pitchFamily="18" charset="0"/>
                          </a:rPr>
                          <m:t>(</m:t>
                        </m:r>
                        <m:r>
                          <a:rPr lang="en-IN" altLang="en-US" b="0" i="1" smtClean="0">
                            <a:latin typeface="Cambria Math" panose="02040503050406030204" pitchFamily="18" charset="0"/>
                          </a:rPr>
                          <m:t>𝐴</m:t>
                        </m:r>
                        <m:r>
                          <a:rPr lang="en-IN" altLang="en-US" b="0" i="1" smtClean="0">
                            <a:latin typeface="Cambria Math" panose="02040503050406030204" pitchFamily="18" charset="0"/>
                            <a:ea typeface="Cambria Math" panose="02040503050406030204" pitchFamily="18" charset="0"/>
                          </a:rPr>
                          <m:t>∩</m:t>
                        </m:r>
                        <m:r>
                          <a:rPr lang="en-IN" altLang="en-US" b="0" i="1" smtClean="0">
                            <a:latin typeface="Cambria Math" panose="02040503050406030204" pitchFamily="18" charset="0"/>
                            <a:ea typeface="Cambria Math" panose="02040503050406030204" pitchFamily="18" charset="0"/>
                          </a:rPr>
                          <m:t>𝐵</m:t>
                        </m:r>
                        <m:r>
                          <a:rPr lang="en-IN" altLang="en-US" b="0" i="1" smtClean="0">
                            <a:latin typeface="Cambria Math" panose="02040503050406030204" pitchFamily="18" charset="0"/>
                            <a:ea typeface="Cambria Math" panose="02040503050406030204" pitchFamily="18" charset="0"/>
                          </a:rPr>
                          <m:t>)</m:t>
                        </m:r>
                      </m:num>
                      <m:den>
                        <m:r>
                          <a:rPr lang="en-IN" altLang="en-US" b="0" i="1" smtClean="0">
                            <a:latin typeface="Cambria Math" panose="02040503050406030204" pitchFamily="18" charset="0"/>
                          </a:rPr>
                          <m:t>𝑃</m:t>
                        </m:r>
                        <m:r>
                          <a:rPr lang="en-IN" altLang="en-US" b="0" i="1" smtClean="0">
                            <a:latin typeface="Cambria Math" panose="02040503050406030204" pitchFamily="18" charset="0"/>
                          </a:rPr>
                          <m:t>(</m:t>
                        </m:r>
                        <m:r>
                          <a:rPr lang="en-IN" altLang="en-US" b="0" i="1" smtClean="0">
                            <a:latin typeface="Cambria Math" panose="02040503050406030204" pitchFamily="18" charset="0"/>
                          </a:rPr>
                          <m:t>𝐵</m:t>
                        </m:r>
                        <m:r>
                          <a:rPr lang="en-IN" altLang="en-US" b="0" i="1" smtClean="0">
                            <a:latin typeface="Cambria Math" panose="02040503050406030204" pitchFamily="18" charset="0"/>
                          </a:rPr>
                          <m:t>)</m:t>
                        </m:r>
                      </m:den>
                    </m:f>
                    <m:r>
                      <a:rPr lang="en-IN" altLang="en-US" b="0" i="1" smtClean="0">
                        <a:latin typeface="Cambria Math" panose="02040503050406030204" pitchFamily="18" charset="0"/>
                      </a:rPr>
                      <m:t>= </m:t>
                    </m:r>
                    <m:f>
                      <m:fPr>
                        <m:ctrlPr>
                          <a:rPr lang="en-IN" altLang="en-US" b="0" i="1" smtClean="0">
                            <a:latin typeface="Cambria Math" panose="02040503050406030204" pitchFamily="18" charset="0"/>
                          </a:rPr>
                        </m:ctrlPr>
                      </m:fPr>
                      <m:num>
                        <m:r>
                          <a:rPr lang="en-IN" altLang="en-US" b="0" i="1" smtClean="0">
                            <a:latin typeface="Cambria Math" panose="02040503050406030204" pitchFamily="18" charset="0"/>
                          </a:rPr>
                          <m:t>𝑃</m:t>
                        </m:r>
                        <m:d>
                          <m:dPr>
                            <m:ctrlPr>
                              <a:rPr lang="en-IN" altLang="en-US" b="0" i="1" smtClean="0">
                                <a:latin typeface="Cambria Math" panose="02040503050406030204" pitchFamily="18" charset="0"/>
                              </a:rPr>
                            </m:ctrlPr>
                          </m:dPr>
                          <m:e>
                            <m:r>
                              <a:rPr lang="en-IN" altLang="en-US" b="0" i="1" smtClean="0">
                                <a:latin typeface="Cambria Math" panose="02040503050406030204" pitchFamily="18" charset="0"/>
                              </a:rPr>
                              <m:t>𝐵</m:t>
                            </m:r>
                          </m:e>
                          <m:e>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𝐴</m:t>
                                </m:r>
                              </m:e>
                              <m:sub>
                                <m:r>
                                  <a:rPr lang="en-IN" altLang="en-US" b="0" i="1" smtClean="0">
                                    <a:latin typeface="Cambria Math" panose="02040503050406030204" pitchFamily="18" charset="0"/>
                                  </a:rPr>
                                  <m:t>𝑗</m:t>
                                </m:r>
                              </m:sub>
                            </m:sSub>
                          </m:e>
                        </m:d>
                        <m:r>
                          <a:rPr lang="en-IN" altLang="en-US" b="0" i="1" smtClean="0">
                            <a:latin typeface="Cambria Math" panose="02040503050406030204" pitchFamily="18" charset="0"/>
                          </a:rPr>
                          <m:t>𝑃</m:t>
                        </m:r>
                        <m:r>
                          <a:rPr lang="en-IN" altLang="en-US" b="0" i="1" smtClean="0">
                            <a:latin typeface="Cambria Math" panose="02040503050406030204" pitchFamily="18" charset="0"/>
                          </a:rPr>
                          <m:t>(</m:t>
                        </m:r>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𝐴</m:t>
                            </m:r>
                          </m:e>
                          <m:sub>
                            <m:r>
                              <a:rPr lang="en-IN" altLang="en-US" b="0" i="1" smtClean="0">
                                <a:latin typeface="Cambria Math" panose="02040503050406030204" pitchFamily="18" charset="0"/>
                              </a:rPr>
                              <m:t>𝑗</m:t>
                            </m:r>
                          </m:sub>
                        </m:sSub>
                        <m:r>
                          <a:rPr lang="en-IN" altLang="en-US" b="0" i="1" smtClean="0">
                            <a:latin typeface="Cambria Math" panose="02040503050406030204" pitchFamily="18" charset="0"/>
                          </a:rPr>
                          <m:t>)</m:t>
                        </m:r>
                      </m:num>
                      <m:den>
                        <m:nary>
                          <m:naryPr>
                            <m:chr m:val="∑"/>
                            <m:ctrlPr>
                              <a:rPr lang="en-IN" altLang="en-US" b="0" i="1" smtClean="0">
                                <a:latin typeface="Cambria Math" panose="02040503050406030204" pitchFamily="18" charset="0"/>
                              </a:rPr>
                            </m:ctrlPr>
                          </m:naryPr>
                          <m:sub>
                            <m:r>
                              <m:rPr>
                                <m:brk m:alnAt="23"/>
                              </m:rPr>
                              <a:rPr lang="en-IN" altLang="en-US" b="0" i="1" smtClean="0">
                                <a:latin typeface="Cambria Math" panose="02040503050406030204" pitchFamily="18" charset="0"/>
                              </a:rPr>
                              <m:t>𝑖</m:t>
                            </m:r>
                            <m:r>
                              <a:rPr lang="en-IN" altLang="en-US" b="0" i="1" smtClean="0">
                                <a:latin typeface="Cambria Math" panose="02040503050406030204" pitchFamily="18" charset="0"/>
                              </a:rPr>
                              <m:t>=1</m:t>
                            </m:r>
                          </m:sub>
                          <m:sup>
                            <m:r>
                              <a:rPr lang="en-IN" altLang="en-US" b="0" i="1" smtClean="0">
                                <a:latin typeface="Cambria Math" panose="02040503050406030204" pitchFamily="18" charset="0"/>
                              </a:rPr>
                              <m:t>𝑘</m:t>
                            </m:r>
                          </m:sup>
                          <m:e>
                            <m:r>
                              <a:rPr lang="en-IN" altLang="en-US" i="1">
                                <a:latin typeface="Cambria Math" panose="02040503050406030204" pitchFamily="18" charset="0"/>
                              </a:rPr>
                              <m:t>𝑃</m:t>
                            </m:r>
                            <m:d>
                              <m:dPr>
                                <m:ctrlPr>
                                  <a:rPr lang="en-IN" altLang="en-US" i="1">
                                    <a:latin typeface="Cambria Math" panose="02040503050406030204" pitchFamily="18" charset="0"/>
                                  </a:rPr>
                                </m:ctrlPr>
                              </m:dPr>
                              <m:e>
                                <m:r>
                                  <a:rPr lang="en-IN" altLang="en-US" i="1">
                                    <a:latin typeface="Cambria Math" panose="02040503050406030204" pitchFamily="18" charset="0"/>
                                  </a:rPr>
                                  <m:t>𝐵</m:t>
                                </m:r>
                              </m:e>
                              <m:e>
                                <m:sSub>
                                  <m:sSubPr>
                                    <m:ctrlPr>
                                      <a:rPr lang="en-IN" altLang="en-US" i="1">
                                        <a:latin typeface="Cambria Math" panose="02040503050406030204" pitchFamily="18" charset="0"/>
                                      </a:rPr>
                                    </m:ctrlPr>
                                  </m:sSubPr>
                                  <m:e>
                                    <m:r>
                                      <a:rPr lang="en-IN" altLang="en-US" i="1">
                                        <a:latin typeface="Cambria Math" panose="02040503050406030204" pitchFamily="18" charset="0"/>
                                      </a:rPr>
                                      <m:t>𝐴</m:t>
                                    </m:r>
                                  </m:e>
                                  <m:sub>
                                    <m:r>
                                      <a:rPr lang="en-IN" altLang="en-US" b="0" i="1" smtClean="0">
                                        <a:latin typeface="Cambria Math" panose="02040503050406030204" pitchFamily="18" charset="0"/>
                                      </a:rPr>
                                      <m:t>𝑖</m:t>
                                    </m:r>
                                  </m:sub>
                                </m:sSub>
                              </m:e>
                            </m:d>
                            <m:r>
                              <a:rPr lang="en-IN" altLang="en-US" i="1">
                                <a:latin typeface="Cambria Math" panose="02040503050406030204" pitchFamily="18" charset="0"/>
                              </a:rPr>
                              <m:t>𝑃</m:t>
                            </m:r>
                            <m:r>
                              <a:rPr lang="en-IN" altLang="en-US" i="1">
                                <a:latin typeface="Cambria Math" panose="02040503050406030204" pitchFamily="18" charset="0"/>
                              </a:rPr>
                              <m:t>(</m:t>
                            </m:r>
                            <m:sSub>
                              <m:sSubPr>
                                <m:ctrlPr>
                                  <a:rPr lang="en-IN" altLang="en-US" i="1">
                                    <a:latin typeface="Cambria Math" panose="02040503050406030204" pitchFamily="18" charset="0"/>
                                  </a:rPr>
                                </m:ctrlPr>
                              </m:sSubPr>
                              <m:e>
                                <m:r>
                                  <a:rPr lang="en-IN" altLang="en-US" i="1">
                                    <a:latin typeface="Cambria Math" panose="02040503050406030204" pitchFamily="18" charset="0"/>
                                  </a:rPr>
                                  <m:t>𝐴</m:t>
                                </m:r>
                              </m:e>
                              <m:sub>
                                <m:r>
                                  <a:rPr lang="en-IN" altLang="en-US" b="0" i="1" smtClean="0">
                                    <a:latin typeface="Cambria Math" panose="02040503050406030204" pitchFamily="18" charset="0"/>
                                  </a:rPr>
                                  <m:t>𝑖</m:t>
                                </m:r>
                              </m:sub>
                            </m:sSub>
                            <m:r>
                              <a:rPr lang="en-IN" altLang="en-US" i="1">
                                <a:latin typeface="Cambria Math" panose="02040503050406030204" pitchFamily="18" charset="0"/>
                              </a:rPr>
                              <m:t>)</m:t>
                            </m:r>
                          </m:e>
                        </m:nary>
                      </m:den>
                    </m:f>
                    <m:r>
                      <a:rPr lang="en-IN" altLang="en-US" b="0" i="1" smtClean="0">
                        <a:latin typeface="Cambria Math" panose="02040503050406030204" pitchFamily="18" charset="0"/>
                      </a:rPr>
                      <m:t> ;</m:t>
                    </m:r>
                    <m:r>
                      <a:rPr lang="en-IN" altLang="en-US" b="0" i="1" smtClean="0">
                        <a:latin typeface="Cambria Math" panose="02040503050406030204" pitchFamily="18" charset="0"/>
                      </a:rPr>
                      <m:t>𝑗</m:t>
                    </m:r>
                    <m:r>
                      <a:rPr lang="en-IN" altLang="en-US" b="0" i="1" smtClean="0">
                        <a:latin typeface="Cambria Math" panose="02040503050406030204" pitchFamily="18" charset="0"/>
                      </a:rPr>
                      <m:t>=1,2,…..</m:t>
                    </m:r>
                    <m:r>
                      <a:rPr lang="en-IN" altLang="en-US" b="0" i="1" smtClean="0">
                        <a:latin typeface="Cambria Math" panose="02040503050406030204" pitchFamily="18" charset="0"/>
                      </a:rPr>
                      <m:t>𝑘</m:t>
                    </m:r>
                  </m:oMath>
                </a14:m>
                <a:endParaRPr lang="en-US" altLang="en-US" dirty="0"/>
              </a:p>
            </p:txBody>
          </p:sp>
        </mc:Choice>
        <mc:Fallback xmlns="">
          <p:sp>
            <p:nvSpPr>
              <p:cNvPr id="5123" name="Rectangle 3"/>
              <p:cNvSpPr>
                <a:spLocks noGrp="1" noRot="1" noChangeAspect="1" noMove="1" noResize="1" noEditPoints="1" noAdjustHandles="1" noChangeArrowheads="1" noChangeShapeType="1" noTextEdit="1"/>
              </p:cNvSpPr>
              <p:nvPr>
                <p:ph idx="1"/>
              </p:nvPr>
            </p:nvSpPr>
            <p:spPr>
              <a:blipFill rotWithShape="0">
                <a:blip r:embed="rId2"/>
                <a:stretch>
                  <a:fillRect l="-1111" t="-943" r="-889"/>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US" altLang="en-US" dirty="0"/>
              <a:t>Bayes’ Theorem</a:t>
            </a:r>
            <a:endParaRPr lang="en-IN" dirty="0"/>
          </a:p>
        </p:txBody>
      </p:sp>
    </p:spTree>
    <p:extLst>
      <p:ext uri="{BB962C8B-B14F-4D97-AF65-F5344CB8AC3E}">
        <p14:creationId xmlns:p14="http://schemas.microsoft.com/office/powerpoint/2010/main" val="288153901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685800" y="228600"/>
            <a:ext cx="7772400" cy="914400"/>
          </a:xfrm>
        </p:spPr>
        <p:txBody>
          <a:bodyPr/>
          <a:lstStyle/>
          <a:p>
            <a:r>
              <a:rPr lang="en-US" altLang="en-US"/>
              <a:t>Covariance</a:t>
            </a:r>
          </a:p>
        </p:txBody>
      </p:sp>
      <p:sp>
        <p:nvSpPr>
          <p:cNvPr id="115715" name="Rectangle 3"/>
          <p:cNvSpPr>
            <a:spLocks noGrp="1" noChangeArrowheads="1"/>
          </p:cNvSpPr>
          <p:nvPr>
            <p:ph type="body" sz="half" idx="1"/>
          </p:nvPr>
        </p:nvSpPr>
        <p:spPr>
          <a:xfrm>
            <a:off x="685800" y="914400"/>
            <a:ext cx="8001000" cy="5486400"/>
          </a:xfrm>
        </p:spPr>
        <p:txBody>
          <a:bodyPr>
            <a:normAutofit/>
          </a:bodyPr>
          <a:lstStyle/>
          <a:p>
            <a:pPr marL="320040" indent="-320040" fontAlgn="auto">
              <a:lnSpc>
                <a:spcPct val="110000"/>
              </a:lnSpc>
              <a:spcAft>
                <a:spcPts val="0"/>
              </a:spcAft>
              <a:buFont typeface="Wingdings"/>
              <a:buChar char=""/>
              <a:defRPr/>
            </a:pPr>
            <a:r>
              <a:rPr lang="en-US" dirty="0"/>
              <a:t>Remember that variance is:</a:t>
            </a:r>
          </a:p>
          <a:p>
            <a:pPr marL="320040" indent="-320040" fontAlgn="auto">
              <a:lnSpc>
                <a:spcPct val="110000"/>
              </a:lnSpc>
              <a:spcAft>
                <a:spcPts val="0"/>
              </a:spcAft>
              <a:buFont typeface="Wingdings"/>
              <a:buChar char=""/>
              <a:defRPr/>
            </a:pPr>
            <a:endParaRPr lang="en-US" dirty="0"/>
          </a:p>
          <a:p>
            <a:pPr marL="320040" indent="-320040" fontAlgn="auto">
              <a:lnSpc>
                <a:spcPct val="110000"/>
              </a:lnSpc>
              <a:spcAft>
                <a:spcPts val="0"/>
              </a:spcAft>
              <a:buFont typeface="Wingdings"/>
              <a:buChar char=""/>
              <a:defRPr/>
            </a:pPr>
            <a:endParaRPr lang="en-US" dirty="0"/>
          </a:p>
          <a:p>
            <a:pPr marL="320040" indent="-320040" fontAlgn="auto">
              <a:lnSpc>
                <a:spcPct val="110000"/>
              </a:lnSpc>
              <a:spcAft>
                <a:spcPts val="0"/>
              </a:spcAft>
              <a:buFont typeface="Wingdings"/>
              <a:buChar char=""/>
              <a:defRPr/>
            </a:pPr>
            <a:r>
              <a:rPr lang="en-US" dirty="0"/>
              <a:t>The formula for co-variance is:</a:t>
            </a:r>
          </a:p>
          <a:p>
            <a:pPr marL="320040" indent="-320040" fontAlgn="auto">
              <a:lnSpc>
                <a:spcPct val="110000"/>
              </a:lnSpc>
              <a:spcAft>
                <a:spcPts val="0"/>
              </a:spcAft>
              <a:buFont typeface="Wingdings"/>
              <a:buChar char=""/>
              <a:defRPr/>
            </a:pPr>
            <a:endParaRPr lang="en-US" dirty="0"/>
          </a:p>
          <a:p>
            <a:pPr marL="320040" indent="-320040" fontAlgn="auto">
              <a:lnSpc>
                <a:spcPct val="110000"/>
              </a:lnSpc>
              <a:spcAft>
                <a:spcPts val="0"/>
              </a:spcAft>
              <a:buFont typeface="Wingdings"/>
              <a:buChar char=""/>
              <a:defRPr/>
            </a:pPr>
            <a:endParaRPr lang="en-US" dirty="0"/>
          </a:p>
        </p:txBody>
      </p:sp>
      <p:graphicFrame>
        <p:nvGraphicFramePr>
          <p:cNvPr id="5123" name="Object 5"/>
          <p:cNvGraphicFramePr>
            <a:graphicFrameLocks noGrp="1" noChangeAspect="1"/>
          </p:cNvGraphicFramePr>
          <p:nvPr>
            <p:ph sz="half" idx="2"/>
          </p:nvPr>
        </p:nvGraphicFramePr>
        <p:xfrm>
          <a:off x="1143000" y="1487488"/>
          <a:ext cx="6858000" cy="1179512"/>
        </p:xfrm>
        <a:graphic>
          <a:graphicData uri="http://schemas.openxmlformats.org/presentationml/2006/ole">
            <mc:AlternateContent xmlns:mc="http://schemas.openxmlformats.org/markup-compatibility/2006">
              <mc:Choice xmlns:v="urn:schemas-microsoft-com:vml" Requires="v">
                <p:oleObj spid="_x0000_s48130" name="Equation" r:id="rId4" imgW="2438280" imgH="419040" progId="Equation.DSMT4">
                  <p:embed/>
                </p:oleObj>
              </mc:Choice>
              <mc:Fallback>
                <p:oleObj name="Equation" r:id="rId4" imgW="2438280" imgH="419040" progId="Equation.DSMT4">
                  <p:embed/>
                  <p:pic>
                    <p:nvPicPr>
                      <p:cNvPr id="512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7488"/>
                        <a:ext cx="6858000" cy="1179512"/>
                      </a:xfrm>
                      <a:prstGeom prst="rect">
                        <a:avLst/>
                      </a:prstGeom>
                      <a:solidFill>
                        <a:srgbClr val="FFFFCC"/>
                      </a:solidFill>
                    </p:spPr>
                  </p:pic>
                </p:oleObj>
              </mc:Fallback>
            </mc:AlternateContent>
          </a:graphicData>
        </a:graphic>
      </p:graphicFrame>
      <p:graphicFrame>
        <p:nvGraphicFramePr>
          <p:cNvPr id="5122" name="Object 4"/>
          <p:cNvGraphicFramePr>
            <a:graphicFrameLocks noChangeAspect="1"/>
          </p:cNvGraphicFramePr>
          <p:nvPr/>
        </p:nvGraphicFramePr>
        <p:xfrm>
          <a:off x="1979712" y="3582714"/>
          <a:ext cx="5105400" cy="1214438"/>
        </p:xfrm>
        <a:graphic>
          <a:graphicData uri="http://schemas.openxmlformats.org/presentationml/2006/ole">
            <mc:AlternateContent xmlns:mc="http://schemas.openxmlformats.org/markup-compatibility/2006">
              <mc:Choice xmlns:v="urn:schemas-microsoft-com:vml" Requires="v">
                <p:oleObj spid="_x0000_s48131" name="Equation" r:id="rId6" imgW="3149280" imgH="749160" progId="Equation.3">
                  <p:embed/>
                </p:oleObj>
              </mc:Choice>
              <mc:Fallback>
                <p:oleObj name="Equation" r:id="rId6" imgW="3149280" imgH="749160" progId="Equation.3">
                  <p:embed/>
                  <p:pic>
                    <p:nvPicPr>
                      <p:cNvPr id="512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3582714"/>
                        <a:ext cx="5105400" cy="1214438"/>
                      </a:xfrm>
                      <a:prstGeom prst="rect">
                        <a:avLst/>
                      </a:prstGeom>
                      <a:solidFill>
                        <a:srgbClr val="FFFFCC"/>
                      </a:solidFill>
                    </p:spPr>
                  </p:pic>
                </p:oleObj>
              </mc:Fallback>
            </mc:AlternateContent>
          </a:graphicData>
        </a:graphic>
      </p:graphicFrame>
      <p:sp>
        <p:nvSpPr>
          <p:cNvPr id="4" name="Slide Number Placeholder 3"/>
          <p:cNvSpPr>
            <a:spLocks noGrp="1"/>
          </p:cNvSpPr>
          <p:nvPr>
            <p:ph type="sldNum" sz="quarter" idx="12"/>
          </p:nvPr>
        </p:nvSpPr>
        <p:spPr/>
        <p:txBody>
          <a:bodyPr/>
          <a:lstStyle/>
          <a:p>
            <a:fld id="{150D5D7C-EC81-4130-8010-6231664286AF}" type="slidenum">
              <a:rPr lang="en-US" altLang="en-US" smtClean="0"/>
              <a:pPr/>
              <a:t>370</a:t>
            </a:fld>
            <a:endParaRPr lang="en-US" altLang="en-US"/>
          </a:p>
        </p:txBody>
      </p:sp>
    </p:spTree>
    <p:extLst>
      <p:ext uri="{BB962C8B-B14F-4D97-AF65-F5344CB8AC3E}">
        <p14:creationId xmlns:p14="http://schemas.microsoft.com/office/powerpoint/2010/main" val="1464084770"/>
      </p:ext>
    </p:extLst>
  </p:cSld>
  <p:clrMapOvr>
    <a:masterClrMapping/>
  </p:clrMapOvr>
  <p:transition spd="med"/>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p:txBody>
          <a:bodyPr/>
          <a:lstStyle/>
          <a:p>
            <a:r>
              <a:rPr lang="en-US" altLang="en-US"/>
              <a:t>Calculating by hand…</a:t>
            </a:r>
          </a:p>
        </p:txBody>
      </p:sp>
      <p:graphicFrame>
        <p:nvGraphicFramePr>
          <p:cNvPr id="1102852" name="Object 4"/>
          <p:cNvGraphicFramePr>
            <a:graphicFrameLocks noChangeAspect="1"/>
          </p:cNvGraphicFramePr>
          <p:nvPr/>
        </p:nvGraphicFramePr>
        <p:xfrm>
          <a:off x="762000" y="2362200"/>
          <a:ext cx="7848600" cy="3030538"/>
        </p:xfrm>
        <a:graphic>
          <a:graphicData uri="http://schemas.openxmlformats.org/presentationml/2006/ole">
            <mc:AlternateContent xmlns:mc="http://schemas.openxmlformats.org/markup-compatibility/2006">
              <mc:Choice xmlns:v="urn:schemas-microsoft-com:vml" Requires="v">
                <p:oleObj spid="_x0000_s49154" name="Equation" r:id="rId3" imgW="3187440" imgH="1231560" progId="Equation.3">
                  <p:embed/>
                </p:oleObj>
              </mc:Choice>
              <mc:Fallback>
                <p:oleObj name="Equation" r:id="rId3" imgW="3187440" imgH="1231560" progId="Equation.3">
                  <p:embed/>
                  <p:pic>
                    <p:nvPicPr>
                      <p:cNvPr id="11028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62200"/>
                        <a:ext cx="7848600" cy="303053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371</a:t>
            </a:fld>
            <a:endParaRPr lang="en-GB"/>
          </a:p>
        </p:txBody>
      </p:sp>
    </p:spTree>
    <p:extLst>
      <p:ext uri="{BB962C8B-B14F-4D97-AF65-F5344CB8AC3E}">
        <p14:creationId xmlns:p14="http://schemas.microsoft.com/office/powerpoint/2010/main" val="457897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02852"/>
                                        </p:tgtEl>
                                        <p:attrNameLst>
                                          <p:attrName>style.visibility</p:attrName>
                                        </p:attrNameLst>
                                      </p:cBhvr>
                                      <p:to>
                                        <p:strVal val="visible"/>
                                      </p:to>
                                    </p:set>
                                    <p:anim calcmode="lin" valueType="num">
                                      <p:cBhvr additive="base">
                                        <p:cTn id="7" dur="500" fill="hold"/>
                                        <p:tgtEl>
                                          <p:spTgt spid="1102852"/>
                                        </p:tgtEl>
                                        <p:attrNameLst>
                                          <p:attrName>ppt_x</p:attrName>
                                        </p:attrNameLst>
                                      </p:cBhvr>
                                      <p:tavLst>
                                        <p:tav tm="0">
                                          <p:val>
                                            <p:strVal val="0-#ppt_w/2"/>
                                          </p:val>
                                        </p:tav>
                                        <p:tav tm="100000">
                                          <p:val>
                                            <p:strVal val="#ppt_x"/>
                                          </p:val>
                                        </p:tav>
                                      </p:tavLst>
                                    </p:anim>
                                    <p:anim calcmode="lin" valueType="num">
                                      <p:cBhvr additive="base">
                                        <p:cTn id="8" dur="500" fill="hold"/>
                                        <p:tgtEl>
                                          <p:spTgt spid="11028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en-US"/>
              <a:t>Simpler calculation formula…</a:t>
            </a:r>
          </a:p>
        </p:txBody>
      </p:sp>
      <p:graphicFrame>
        <p:nvGraphicFramePr>
          <p:cNvPr id="970756" name="Object 4"/>
          <p:cNvGraphicFramePr>
            <a:graphicFrameLocks noChangeAspect="1"/>
          </p:cNvGraphicFramePr>
          <p:nvPr/>
        </p:nvGraphicFramePr>
        <p:xfrm>
          <a:off x="801688" y="2333625"/>
          <a:ext cx="4367212" cy="3817938"/>
        </p:xfrm>
        <a:graphic>
          <a:graphicData uri="http://schemas.openxmlformats.org/presentationml/2006/ole">
            <mc:AlternateContent xmlns:mc="http://schemas.openxmlformats.org/markup-compatibility/2006">
              <mc:Choice xmlns:v="urn:schemas-microsoft-com:vml" Requires="v">
                <p:oleObj spid="_x0000_s50178" name="Equation" r:id="rId3" imgW="2438280" imgH="2133360" progId="Equation.3">
                  <p:embed/>
                </p:oleObj>
              </mc:Choice>
              <mc:Fallback>
                <p:oleObj name="Equation" r:id="rId3" imgW="2438280" imgH="2133360" progId="Equation.3">
                  <p:embed/>
                  <p:pic>
                    <p:nvPicPr>
                      <p:cNvPr id="9707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8" y="2333625"/>
                        <a:ext cx="4367212" cy="3817938"/>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970757" name="Object 5"/>
          <p:cNvGraphicFramePr>
            <a:graphicFrameLocks noChangeAspect="1"/>
          </p:cNvGraphicFramePr>
          <p:nvPr/>
        </p:nvGraphicFramePr>
        <p:xfrm>
          <a:off x="6553200" y="3276600"/>
          <a:ext cx="1846263" cy="1052513"/>
        </p:xfrm>
        <a:graphic>
          <a:graphicData uri="http://schemas.openxmlformats.org/presentationml/2006/ole">
            <mc:AlternateContent xmlns:mc="http://schemas.openxmlformats.org/markup-compatibility/2006">
              <mc:Choice xmlns:v="urn:schemas-microsoft-com:vml" Requires="v">
                <p:oleObj spid="_x0000_s50179" name="Equation" r:id="rId5" imgW="799920" imgH="457200" progId="Equation.3">
                  <p:embed/>
                </p:oleObj>
              </mc:Choice>
              <mc:Fallback>
                <p:oleObj name="Equation" r:id="rId5" imgW="799920" imgH="457200" progId="Equation.3">
                  <p:embed/>
                  <p:pic>
                    <p:nvPicPr>
                      <p:cNvPr id="97075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276600"/>
                        <a:ext cx="1846263" cy="105251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70758" name="Line 6"/>
          <p:cNvSpPr>
            <a:spLocks noChangeShapeType="1"/>
          </p:cNvSpPr>
          <p:nvPr/>
        </p:nvSpPr>
        <p:spPr bwMode="auto">
          <a:xfrm>
            <a:off x="5105400" y="38100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970765" name="Group 13"/>
          <p:cNvGrpSpPr>
            <a:grpSpLocks/>
          </p:cNvGrpSpPr>
          <p:nvPr/>
        </p:nvGrpSpPr>
        <p:grpSpPr bwMode="auto">
          <a:xfrm>
            <a:off x="1828800" y="3200400"/>
            <a:ext cx="2057400" cy="1219200"/>
            <a:chOff x="1152" y="2016"/>
            <a:chExt cx="1296" cy="768"/>
          </a:xfrm>
        </p:grpSpPr>
        <p:sp>
          <p:nvSpPr>
            <p:cNvPr id="970762" name="Line 10"/>
            <p:cNvSpPr>
              <a:spLocks noChangeShapeType="1"/>
            </p:cNvSpPr>
            <p:nvPr/>
          </p:nvSpPr>
          <p:spPr bwMode="auto">
            <a:xfrm flipV="1">
              <a:off x="1488" y="2016"/>
              <a:ext cx="43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70763" name="Line 11"/>
            <p:cNvSpPr>
              <a:spLocks noChangeShapeType="1"/>
            </p:cNvSpPr>
            <p:nvPr/>
          </p:nvSpPr>
          <p:spPr bwMode="auto">
            <a:xfrm flipV="1">
              <a:off x="2016" y="2688"/>
              <a:ext cx="43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70764" name="Line 12"/>
            <p:cNvSpPr>
              <a:spLocks noChangeShapeType="1"/>
            </p:cNvSpPr>
            <p:nvPr/>
          </p:nvSpPr>
          <p:spPr bwMode="auto">
            <a:xfrm flipV="1">
              <a:off x="1152" y="2688"/>
              <a:ext cx="43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970767" name="Text Box 15"/>
          <p:cNvSpPr txBox="1">
            <a:spLocks noChangeArrowheads="1"/>
          </p:cNvSpPr>
          <p:nvPr/>
        </p:nvSpPr>
        <p:spPr bwMode="auto">
          <a:xfrm>
            <a:off x="5943600" y="5029200"/>
            <a:ext cx="1981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grpSp>
        <p:nvGrpSpPr>
          <p:cNvPr id="970773" name="Group 21"/>
          <p:cNvGrpSpPr>
            <a:grpSpLocks/>
          </p:cNvGrpSpPr>
          <p:nvPr/>
        </p:nvGrpSpPr>
        <p:grpSpPr bwMode="auto">
          <a:xfrm>
            <a:off x="6705600" y="1981200"/>
            <a:ext cx="2057400" cy="3394075"/>
            <a:chOff x="4224" y="1248"/>
            <a:chExt cx="1296" cy="2138"/>
          </a:xfrm>
        </p:grpSpPr>
        <p:sp>
          <p:nvSpPr>
            <p:cNvPr id="970768" name="Text Box 16"/>
            <p:cNvSpPr txBox="1">
              <a:spLocks noChangeArrowheads="1"/>
            </p:cNvSpPr>
            <p:nvPr/>
          </p:nvSpPr>
          <p:spPr bwMode="auto">
            <a:xfrm>
              <a:off x="4272" y="1248"/>
              <a:ext cx="1248" cy="41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aseline="0"/>
                <a:t>Numerator of covariance</a:t>
              </a:r>
              <a:endParaRPr lang="en-US" altLang="en-US"/>
            </a:p>
          </p:txBody>
        </p:sp>
        <p:sp>
          <p:nvSpPr>
            <p:cNvPr id="970769" name="Text Box 17"/>
            <p:cNvSpPr txBox="1">
              <a:spLocks noChangeArrowheads="1"/>
            </p:cNvSpPr>
            <p:nvPr/>
          </p:nvSpPr>
          <p:spPr bwMode="auto">
            <a:xfrm>
              <a:off x="4224" y="2976"/>
              <a:ext cx="1248" cy="41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aseline="0"/>
                <a:t>Numerators of variance</a:t>
              </a:r>
              <a:endParaRPr lang="en-US" altLang="en-US"/>
            </a:p>
          </p:txBody>
        </p:sp>
        <p:sp>
          <p:nvSpPr>
            <p:cNvPr id="970770" name="Line 18"/>
            <p:cNvSpPr>
              <a:spLocks noChangeShapeType="1"/>
            </p:cNvSpPr>
            <p:nvPr/>
          </p:nvSpPr>
          <p:spPr bwMode="auto">
            <a:xfrm flipH="1">
              <a:off x="4800" y="1680"/>
              <a:ext cx="192" cy="43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70771" name="Line 19"/>
            <p:cNvSpPr>
              <a:spLocks noChangeShapeType="1"/>
            </p:cNvSpPr>
            <p:nvPr/>
          </p:nvSpPr>
          <p:spPr bwMode="auto">
            <a:xfrm flipH="1" flipV="1">
              <a:off x="4704" y="2592"/>
              <a:ext cx="192" cy="384"/>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70772" name="Line 20"/>
            <p:cNvSpPr>
              <a:spLocks noChangeShapeType="1"/>
            </p:cNvSpPr>
            <p:nvPr/>
          </p:nvSpPr>
          <p:spPr bwMode="auto">
            <a:xfrm flipV="1">
              <a:off x="4944" y="2640"/>
              <a:ext cx="96" cy="336"/>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372</a:t>
            </a:fld>
            <a:endParaRPr lang="en-GB"/>
          </a:p>
        </p:txBody>
      </p:sp>
    </p:spTree>
    <p:extLst>
      <p:ext uri="{BB962C8B-B14F-4D97-AF65-F5344CB8AC3E}">
        <p14:creationId xmlns:p14="http://schemas.microsoft.com/office/powerpoint/2010/main" val="2945600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70756"/>
                                        </p:tgtEl>
                                        <p:attrNameLst>
                                          <p:attrName>style.visibility</p:attrName>
                                        </p:attrNameLst>
                                      </p:cBhvr>
                                      <p:to>
                                        <p:strVal val="visible"/>
                                      </p:to>
                                    </p:set>
                                    <p:anim calcmode="lin" valueType="num">
                                      <p:cBhvr additive="base">
                                        <p:cTn id="7" dur="500" fill="hold"/>
                                        <p:tgtEl>
                                          <p:spTgt spid="970756"/>
                                        </p:tgtEl>
                                        <p:attrNameLst>
                                          <p:attrName>ppt_x</p:attrName>
                                        </p:attrNameLst>
                                      </p:cBhvr>
                                      <p:tavLst>
                                        <p:tav tm="0">
                                          <p:val>
                                            <p:strVal val="0-#ppt_w/2"/>
                                          </p:val>
                                        </p:tav>
                                        <p:tav tm="100000">
                                          <p:val>
                                            <p:strVal val="#ppt_x"/>
                                          </p:val>
                                        </p:tav>
                                      </p:tavLst>
                                    </p:anim>
                                    <p:anim calcmode="lin" valueType="num">
                                      <p:cBhvr additive="base">
                                        <p:cTn id="8" dur="500" fill="hold"/>
                                        <p:tgtEl>
                                          <p:spTgt spid="9707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970765"/>
                                        </p:tgtEl>
                                        <p:attrNameLst>
                                          <p:attrName>style.visibility</p:attrName>
                                        </p:attrNameLst>
                                      </p:cBhvr>
                                      <p:to>
                                        <p:strVal val="visible"/>
                                      </p:to>
                                    </p:set>
                                    <p:animEffect transition="in" filter="wipe(up)">
                                      <p:cBhvr>
                                        <p:cTn id="13" dur="500"/>
                                        <p:tgtEl>
                                          <p:spTgt spid="9707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70758"/>
                                        </p:tgtEl>
                                        <p:attrNameLst>
                                          <p:attrName>style.visibility</p:attrName>
                                        </p:attrNameLst>
                                      </p:cBhvr>
                                      <p:to>
                                        <p:strVal val="visible"/>
                                      </p:to>
                                    </p:set>
                                    <p:anim calcmode="lin" valueType="num">
                                      <p:cBhvr additive="base">
                                        <p:cTn id="18" dur="500" fill="hold"/>
                                        <p:tgtEl>
                                          <p:spTgt spid="970758"/>
                                        </p:tgtEl>
                                        <p:attrNameLst>
                                          <p:attrName>ppt_x</p:attrName>
                                        </p:attrNameLst>
                                      </p:cBhvr>
                                      <p:tavLst>
                                        <p:tav tm="0">
                                          <p:val>
                                            <p:strVal val="0-#ppt_w/2"/>
                                          </p:val>
                                        </p:tav>
                                        <p:tav tm="100000">
                                          <p:val>
                                            <p:strVal val="#ppt_x"/>
                                          </p:val>
                                        </p:tav>
                                      </p:tavLst>
                                    </p:anim>
                                    <p:anim calcmode="lin" valueType="num">
                                      <p:cBhvr additive="base">
                                        <p:cTn id="19" dur="500" fill="hold"/>
                                        <p:tgtEl>
                                          <p:spTgt spid="970758"/>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970757"/>
                                        </p:tgtEl>
                                        <p:attrNameLst>
                                          <p:attrName>style.visibility</p:attrName>
                                        </p:attrNameLst>
                                      </p:cBhvr>
                                      <p:to>
                                        <p:strVal val="visible"/>
                                      </p:to>
                                    </p:set>
                                    <p:anim calcmode="lin" valueType="num">
                                      <p:cBhvr additive="base">
                                        <p:cTn id="24" dur="500" fill="hold"/>
                                        <p:tgtEl>
                                          <p:spTgt spid="970757"/>
                                        </p:tgtEl>
                                        <p:attrNameLst>
                                          <p:attrName>ppt_x</p:attrName>
                                        </p:attrNameLst>
                                      </p:cBhvr>
                                      <p:tavLst>
                                        <p:tav tm="0">
                                          <p:val>
                                            <p:strVal val="0-#ppt_w/2"/>
                                          </p:val>
                                        </p:tav>
                                        <p:tav tm="100000">
                                          <p:val>
                                            <p:strVal val="#ppt_x"/>
                                          </p:val>
                                        </p:tav>
                                      </p:tavLst>
                                    </p:anim>
                                    <p:anim calcmode="lin" valueType="num">
                                      <p:cBhvr additive="base">
                                        <p:cTn id="25" dur="500" fill="hold"/>
                                        <p:tgtEl>
                                          <p:spTgt spid="970757"/>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970773"/>
                                        </p:tgtEl>
                                        <p:attrNameLst>
                                          <p:attrName>style.visibility</p:attrName>
                                        </p:attrNameLst>
                                      </p:cBhvr>
                                      <p:to>
                                        <p:strVal val="visible"/>
                                      </p:to>
                                    </p:set>
                                    <p:anim calcmode="lin" valueType="num">
                                      <p:cBhvr>
                                        <p:cTn id="30" dur="500" fill="hold"/>
                                        <p:tgtEl>
                                          <p:spTgt spid="970773"/>
                                        </p:tgtEl>
                                        <p:attrNameLst>
                                          <p:attrName>ppt_w</p:attrName>
                                        </p:attrNameLst>
                                      </p:cBhvr>
                                      <p:tavLst>
                                        <p:tav tm="0">
                                          <p:val>
                                            <p:fltVal val="0"/>
                                          </p:val>
                                        </p:tav>
                                        <p:tav tm="100000">
                                          <p:val>
                                            <p:strVal val="#ppt_w"/>
                                          </p:val>
                                        </p:tav>
                                      </p:tavLst>
                                    </p:anim>
                                    <p:anim calcmode="lin" valueType="num">
                                      <p:cBhvr>
                                        <p:cTn id="31" dur="500" fill="hold"/>
                                        <p:tgtEl>
                                          <p:spTgt spid="9707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8"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12775" y="228600"/>
            <a:ext cx="8153400" cy="990600"/>
          </a:xfrm>
        </p:spPr>
        <p:txBody>
          <a:bodyPr/>
          <a:lstStyle/>
          <a:p>
            <a:r>
              <a:rPr lang="en-US" altLang="en-US"/>
              <a:t>Correlation Coefficient</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373</a:t>
            </a:fld>
            <a:endParaRPr lang="en-GB"/>
          </a:p>
        </p:txBody>
      </p:sp>
      <p:pic>
        <p:nvPicPr>
          <p:cNvPr id="5" name="Picture 4"/>
          <p:cNvPicPr>
            <a:picLocks noChangeAspect="1"/>
          </p:cNvPicPr>
          <p:nvPr/>
        </p:nvPicPr>
        <p:blipFill>
          <a:blip r:embed="rId3"/>
          <a:stretch>
            <a:fillRect/>
          </a:stretch>
        </p:blipFill>
        <p:spPr>
          <a:xfrm>
            <a:off x="347834" y="1219200"/>
            <a:ext cx="8760180" cy="3915992"/>
          </a:xfrm>
          <a:prstGeom prst="rect">
            <a:avLst/>
          </a:prstGeom>
        </p:spPr>
      </p:pic>
    </p:spTree>
    <p:extLst>
      <p:ext uri="{BB962C8B-B14F-4D97-AF65-F5344CB8AC3E}">
        <p14:creationId xmlns:p14="http://schemas.microsoft.com/office/powerpoint/2010/main" val="257103321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374</a:t>
            </a:fld>
            <a:endParaRPr lang="en-US" altLang="en-US" sz="1200">
              <a:solidFill>
                <a:srgbClr val="FFFFFF"/>
              </a:solidFill>
            </a:endParaRPr>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75800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p:txBody>
          <a:bodyPr/>
          <a:lstStyle/>
          <a:p>
            <a:r>
              <a:rPr lang="en-US" altLang="en-US"/>
              <a:t>The Nature of Correlation</a:t>
            </a:r>
          </a:p>
        </p:txBody>
      </p:sp>
      <p:sp>
        <p:nvSpPr>
          <p:cNvPr id="10243" name="Rectangle 3"/>
          <p:cNvSpPr>
            <a:spLocks noGrp="1" noChangeArrowheads="1"/>
          </p:cNvSpPr>
          <p:nvPr>
            <p:ph type="body" sz="half" idx="2"/>
          </p:nvPr>
        </p:nvSpPr>
        <p:spPr>
          <a:xfrm>
            <a:off x="4800600" y="2286000"/>
            <a:ext cx="3770313" cy="4114800"/>
          </a:xfrm>
        </p:spPr>
        <p:txBody>
          <a:bodyPr/>
          <a:lstStyle/>
          <a:p>
            <a:pPr>
              <a:lnSpc>
                <a:spcPct val="90000"/>
              </a:lnSpc>
            </a:pPr>
            <a:r>
              <a:rPr lang="en-US" altLang="en-US" sz="1800"/>
              <a:t>Often used as means for prediction, correlation tells us how related two variables are. </a:t>
            </a:r>
          </a:p>
          <a:p>
            <a:pPr>
              <a:lnSpc>
                <a:spcPct val="90000"/>
              </a:lnSpc>
            </a:pPr>
            <a:r>
              <a:rPr lang="en-US" altLang="en-US" sz="1800"/>
              <a:t>However, note that even though two variables may be highly correlated, you should not assume that one variable causes the other. </a:t>
            </a:r>
          </a:p>
          <a:p>
            <a:pPr>
              <a:lnSpc>
                <a:spcPct val="90000"/>
              </a:lnSpc>
            </a:pPr>
            <a:r>
              <a:rPr lang="en-US" altLang="en-US" sz="1800" i="1"/>
              <a:t>CORRELATION DOES NOT IMPLY CAUSATION</a:t>
            </a:r>
            <a:r>
              <a:rPr lang="en-US" altLang="en-US" sz="1800"/>
              <a:t>. </a:t>
            </a:r>
          </a:p>
          <a:p>
            <a:pPr lvl="1">
              <a:lnSpc>
                <a:spcPct val="90000"/>
              </a:lnSpc>
            </a:pPr>
            <a:r>
              <a:rPr lang="en-US" altLang="en-US" sz="1600"/>
              <a:t>For example, there is the third variable possibility (i.e., there may be additional variable(s) that are causing the two things you are investigating to be related to each other).</a:t>
            </a:r>
          </a:p>
        </p:txBody>
      </p:sp>
      <p:pic>
        <p:nvPicPr>
          <p:cNvPr id="10245" name="Picture 5" descr="Psychological Detective 158"/>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990600" y="2438400"/>
            <a:ext cx="3352800" cy="2149475"/>
          </a:xfrm>
          <a:extLst>
            <a:ext uri="{909E8E84-426E-40DD-AFC4-6F175D3DCCD1}">
              <a14:hiddenFill xmlns:a14="http://schemas.microsoft.com/office/drawing/2010/main">
                <a:solidFill>
                  <a:srgbClr val="FFFFFF"/>
                </a:solidFill>
              </a14:hiddenFill>
            </a:ext>
          </a:extLst>
        </p:spPr>
      </p:pic>
      <p:sp>
        <p:nvSpPr>
          <p:cNvPr id="10246" name="Text Box 6"/>
          <p:cNvSpPr txBox="1">
            <a:spLocks noChangeArrowheads="1"/>
          </p:cNvSpPr>
          <p:nvPr/>
        </p:nvSpPr>
        <p:spPr bwMode="auto">
          <a:xfrm>
            <a:off x="990600" y="4724400"/>
            <a:ext cx="3429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“There’s a significant NEGATIVE correlation between the number of  mules and the number of academics in a state, but remember, correlation is not causation” </a:t>
            </a:r>
          </a:p>
        </p:txBody>
      </p:sp>
      <p:sp>
        <p:nvSpPr>
          <p:cNvPr id="3" name="Slide Number Placeholder 2"/>
          <p:cNvSpPr>
            <a:spLocks noGrp="1"/>
          </p:cNvSpPr>
          <p:nvPr>
            <p:ph type="sldNum" sz="quarter" idx="12"/>
          </p:nvPr>
        </p:nvSpPr>
        <p:spPr/>
        <p:txBody>
          <a:bodyPr/>
          <a:lstStyle/>
          <a:p>
            <a:fld id="{6A279056-AD6F-450D-AC48-21742630E2C8}" type="slidenum">
              <a:rPr lang="en-US" altLang="en-US" smtClean="0"/>
              <a:pPr/>
              <a:t>375</a:t>
            </a:fld>
            <a:endParaRPr lang="en-US" altLang="en-US"/>
          </a:p>
        </p:txBody>
      </p:sp>
    </p:spTree>
    <p:extLst>
      <p:ext uri="{BB962C8B-B14F-4D97-AF65-F5344CB8AC3E}">
        <p14:creationId xmlns:p14="http://schemas.microsoft.com/office/powerpoint/2010/main" val="2475917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6"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6512" y="2743200"/>
            <a:ext cx="2195736" cy="914400"/>
          </a:xfrm>
        </p:spPr>
        <p:txBody>
          <a:bodyPr>
            <a:normAutofit/>
          </a:bodyPr>
          <a:lstStyle/>
          <a:p>
            <a:r>
              <a:rPr lang="en-US" altLang="en-US" sz="3600" dirty="0"/>
              <a:t>Example</a:t>
            </a:r>
          </a:p>
        </p:txBody>
      </p:sp>
      <p:graphicFrame>
        <p:nvGraphicFramePr>
          <p:cNvPr id="6146" name="Object 4"/>
          <p:cNvGraphicFramePr>
            <a:graphicFrameLocks noGrp="1" noChangeAspect="1"/>
          </p:cNvGraphicFramePr>
          <p:nvPr>
            <p:ph sz="quarter" idx="1"/>
          </p:nvPr>
        </p:nvGraphicFramePr>
        <p:xfrm>
          <a:off x="1925638" y="457200"/>
          <a:ext cx="7050087" cy="5943600"/>
        </p:xfrm>
        <a:graphic>
          <a:graphicData uri="http://schemas.openxmlformats.org/presentationml/2006/ole">
            <mc:AlternateContent xmlns:mc="http://schemas.openxmlformats.org/markup-compatibility/2006">
              <mc:Choice xmlns:v="urn:schemas-microsoft-com:vml" Requires="v">
                <p:oleObj spid="_x0000_s51202" name="Document" r:id="rId3" imgW="5535764" imgH="4666252" progId="Word.Document.8">
                  <p:embed/>
                </p:oleObj>
              </mc:Choice>
              <mc:Fallback>
                <p:oleObj name="Document" r:id="rId3" imgW="5535764" imgH="4666252" progId="Word.Document.8">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l="14049" r="14146" b="4546"/>
                      <a:stretch>
                        <a:fillRect/>
                      </a:stretch>
                    </p:blipFill>
                    <p:spPr bwMode="auto">
                      <a:xfrm>
                        <a:off x="1925638" y="457200"/>
                        <a:ext cx="7050087"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376</a:t>
            </a:fld>
            <a:endParaRPr lang="en-GB"/>
          </a:p>
        </p:txBody>
      </p:sp>
    </p:spTree>
    <p:extLst>
      <p:ext uri="{BB962C8B-B14F-4D97-AF65-F5344CB8AC3E}">
        <p14:creationId xmlns:p14="http://schemas.microsoft.com/office/powerpoint/2010/main" val="552540438"/>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12775" y="228600"/>
            <a:ext cx="8153400" cy="990600"/>
          </a:xfrm>
        </p:spPr>
        <p:txBody>
          <a:bodyPr/>
          <a:lstStyle/>
          <a:p>
            <a:r>
              <a:rPr lang="en-US" altLang="en-US"/>
              <a:t>Example</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377</a:t>
            </a:fld>
            <a:endParaRPr lang="en-US" altLang="en-US" sz="1200">
              <a:solidFill>
                <a:srgbClr val="FFFFFF"/>
              </a:solidFill>
            </a:endParaRPr>
          </a:p>
        </p:txBody>
      </p:sp>
      <p:graphicFrame>
        <p:nvGraphicFramePr>
          <p:cNvPr id="7170" name="Object 4"/>
          <p:cNvGraphicFramePr>
            <a:graphicFrameLocks noGrp="1" noChangeAspect="1"/>
          </p:cNvGraphicFramePr>
          <p:nvPr>
            <p:ph sz="quarter" idx="1"/>
          </p:nvPr>
        </p:nvGraphicFramePr>
        <p:xfrm>
          <a:off x="609600" y="1701800"/>
          <a:ext cx="7924800" cy="1117600"/>
        </p:xfrm>
        <a:graphic>
          <a:graphicData uri="http://schemas.openxmlformats.org/presentationml/2006/ole">
            <mc:AlternateContent xmlns:mc="http://schemas.openxmlformats.org/markup-compatibility/2006">
              <mc:Choice xmlns:v="urn:schemas-microsoft-com:vml" Requires="v">
                <p:oleObj spid="_x0000_s52226" name="Equation" r:id="rId3" imgW="2971800" imgH="419040" progId="Equation.DSMT4">
                  <p:embed/>
                </p:oleObj>
              </mc:Choice>
              <mc:Fallback>
                <p:oleObj name="Equation" r:id="rId3" imgW="2971800" imgH="419040" progId="Equation.DSMT4">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01800"/>
                        <a:ext cx="7924800" cy="1117600"/>
                      </a:xfrm>
                      <a:prstGeom prst="rect">
                        <a:avLst/>
                      </a:prstGeom>
                      <a:solidFill>
                        <a:srgbClr val="FFFFCC"/>
                      </a:solidFill>
                    </p:spPr>
                  </p:pic>
                </p:oleObj>
              </mc:Fallback>
            </mc:AlternateContent>
          </a:graphicData>
        </a:graphic>
      </p:graphicFrame>
    </p:spTree>
    <p:extLst>
      <p:ext uri="{BB962C8B-B14F-4D97-AF65-F5344CB8AC3E}">
        <p14:creationId xmlns:p14="http://schemas.microsoft.com/office/powerpoint/2010/main" val="3918904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12775" y="228600"/>
            <a:ext cx="8153400" cy="990600"/>
          </a:xfrm>
        </p:spPr>
        <p:txBody>
          <a:bodyPr/>
          <a:lstStyle/>
          <a:p>
            <a:r>
              <a:rPr lang="en-US" altLang="en-US"/>
              <a:t>Correlation Coefficient</a:t>
            </a:r>
          </a:p>
        </p:txBody>
      </p:sp>
      <mc:AlternateContent xmlns:mc="http://schemas.openxmlformats.org/markup-compatibility/2006" xmlns:a14="http://schemas.microsoft.com/office/drawing/2010/main">
        <mc:Choice Requires="a14">
          <p:sp>
            <p:nvSpPr>
              <p:cNvPr id="116739" name="Rectangle 3"/>
              <p:cNvSpPr>
                <a:spLocks noGrp="1" noChangeArrowheads="1"/>
              </p:cNvSpPr>
              <p:nvPr>
                <p:ph sz="quarter" idx="1"/>
              </p:nvPr>
            </p:nvSpPr>
            <p:spPr>
              <a:xfrm>
                <a:off x="685800" y="1676400"/>
                <a:ext cx="7772400" cy="4648200"/>
              </a:xfrm>
            </p:spPr>
            <p:txBody>
              <a:bodyPr>
                <a:normAutofit/>
              </a:bodyPr>
              <a:lstStyle/>
              <a:p>
                <a:pPr fontAlgn="auto">
                  <a:spcAft>
                    <a:spcPts val="0"/>
                  </a:spcAft>
                  <a:defRPr/>
                </a:pPr>
                <a:r>
                  <a:rPr lang="en-US" dirty="0"/>
                  <a:t>Pearson’s Product Moment Correlation</a:t>
                </a:r>
              </a:p>
              <a:p>
                <a:pPr fontAlgn="auto">
                  <a:spcAft>
                    <a:spcPts val="0"/>
                  </a:spcAft>
                  <a:defRPr/>
                </a:pPr>
                <a:r>
                  <a:rPr lang="en-US" dirty="0"/>
                  <a:t>Symbolized by </a:t>
                </a:r>
                <a:r>
                  <a:rPr lang="el-GR" b="1" i="1" dirty="0"/>
                  <a:t>ρ</a:t>
                </a:r>
                <a:r>
                  <a:rPr lang="en-US" i="1" dirty="0"/>
                  <a:t>, </a:t>
                </a:r>
                <a:r>
                  <a:rPr lang="en-US" sz="2800" i="1" dirty="0"/>
                  <a:t>it is a measure of how strongly related x and y in the observed sample </a:t>
                </a:r>
                <a:endParaRPr lang="en-US" dirty="0"/>
              </a:p>
              <a:p>
                <a:pPr fontAlgn="auto">
                  <a:spcAft>
                    <a:spcPts val="0"/>
                  </a:spcAft>
                  <a:defRPr/>
                </a:pPr>
                <a:r>
                  <a:rPr lang="en-US" dirty="0"/>
                  <a:t>Covariance ÷ (product of the 2 SDs)</a:t>
                </a:r>
              </a:p>
              <a:p>
                <a:pPr fontAlgn="auto">
                  <a:spcAft>
                    <a:spcPts val="0"/>
                  </a:spcAft>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𝜌</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𝐶𝑜𝑣</m:t>
                              </m:r>
                            </m:e>
                            <m:sub>
                              <m:r>
                                <a:rPr lang="en-IN" i="1">
                                  <a:latin typeface="Cambria Math" panose="02040503050406030204" pitchFamily="18" charset="0"/>
                                  <a:ea typeface="Cambria Math" panose="02040503050406030204" pitchFamily="18" charset="0"/>
                                </a:rPr>
                                <m:t>𝑥𝑦</m:t>
                              </m:r>
                            </m:sub>
                          </m:sSub>
                        </m:num>
                        <m:den>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𝑥</m:t>
                              </m:r>
                            </m:sub>
                          </m:s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𝑦</m:t>
                              </m:r>
                            </m:sub>
                          </m:sSub>
                        </m:den>
                      </m:f>
                    </m:oMath>
                  </m:oMathPara>
                </a14:m>
                <a:endParaRPr lang="en-US" dirty="0"/>
              </a:p>
              <a:p>
                <a:pPr fontAlgn="auto">
                  <a:spcAft>
                    <a:spcPts val="0"/>
                  </a:spcAft>
                  <a:defRPr/>
                </a:pPr>
                <a:r>
                  <a:rPr lang="en-US" dirty="0"/>
                  <a:t>Correlation is a standardized covariance</a:t>
                </a:r>
              </a:p>
            </p:txBody>
          </p:sp>
        </mc:Choice>
        <mc:Fallback xmlns="">
          <p:sp>
            <p:nvSpPr>
              <p:cNvPr id="116739" name="Rectangle 3"/>
              <p:cNvSpPr>
                <a:spLocks noGrp="1" noRot="1" noChangeAspect="1" noMove="1" noResize="1" noEditPoints="1" noAdjustHandles="1" noChangeArrowheads="1" noChangeShapeType="1" noTextEdit="1"/>
              </p:cNvSpPr>
              <p:nvPr>
                <p:ph sz="quarter" idx="1"/>
              </p:nvPr>
            </p:nvSpPr>
            <p:spPr>
              <a:xfrm>
                <a:off x="685800" y="1676400"/>
                <a:ext cx="7772400" cy="4648200"/>
              </a:xfrm>
              <a:blipFill rotWithShape="0">
                <a:blip r:embed="rId3"/>
                <a:stretch>
                  <a:fillRect l="-1804" t="-170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378</a:t>
            </a:fld>
            <a:endParaRPr lang="en-GB"/>
          </a:p>
        </p:txBody>
      </p:sp>
    </p:spTree>
    <p:extLst>
      <p:ext uri="{BB962C8B-B14F-4D97-AF65-F5344CB8AC3E}">
        <p14:creationId xmlns:p14="http://schemas.microsoft.com/office/powerpoint/2010/main" val="112007013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12775" y="228600"/>
            <a:ext cx="8153400" cy="990600"/>
          </a:xfrm>
        </p:spPr>
        <p:txBody>
          <a:bodyPr/>
          <a:lstStyle/>
          <a:p>
            <a:r>
              <a:rPr lang="en-US" altLang="en-US"/>
              <a:t>Calculation for Example</a:t>
            </a:r>
          </a:p>
        </p:txBody>
      </p:sp>
      <p:sp>
        <p:nvSpPr>
          <p:cNvPr id="9220" name="Rectangle 3"/>
          <p:cNvSpPr>
            <a:spLocks noGrp="1" noChangeArrowheads="1"/>
          </p:cNvSpPr>
          <p:nvPr>
            <p:ph sz="quarter" idx="1"/>
          </p:nvPr>
        </p:nvSpPr>
        <p:spPr>
          <a:xfrm>
            <a:off x="381000" y="1676400"/>
            <a:ext cx="7848600" cy="4876800"/>
          </a:xfrm>
        </p:spPr>
        <p:txBody>
          <a:bodyPr/>
          <a:lstStyle/>
          <a:p>
            <a:r>
              <a:rPr lang="en-US" altLang="en-US"/>
              <a:t>Cov</a:t>
            </a:r>
            <a:r>
              <a:rPr lang="en-US" altLang="en-US" i="1" baseline="-25000"/>
              <a:t>XY</a:t>
            </a:r>
            <a:r>
              <a:rPr lang="en-US" altLang="en-US"/>
              <a:t> = 11.12</a:t>
            </a:r>
          </a:p>
          <a:p>
            <a:r>
              <a:rPr lang="en-US" altLang="en-US"/>
              <a:t>s</a:t>
            </a:r>
            <a:r>
              <a:rPr lang="en-US" altLang="en-US" i="1" baseline="-25000"/>
              <a:t>X</a:t>
            </a:r>
            <a:r>
              <a:rPr lang="en-US" altLang="en-US"/>
              <a:t> = 2.33</a:t>
            </a:r>
          </a:p>
          <a:p>
            <a:r>
              <a:rPr lang="en-US" altLang="en-US"/>
              <a:t>s</a:t>
            </a:r>
            <a:r>
              <a:rPr lang="en-US" altLang="en-US" i="1" baseline="-25000"/>
              <a:t>Y</a:t>
            </a:r>
            <a:r>
              <a:rPr lang="en-US" altLang="en-US"/>
              <a:t> = 6.69</a:t>
            </a:r>
          </a:p>
          <a:p>
            <a:endParaRPr lang="en-US" altLang="en-US"/>
          </a:p>
        </p:txBody>
      </p:sp>
      <p:graphicFrame>
        <p:nvGraphicFramePr>
          <p:cNvPr id="9218" name="Object 2"/>
          <p:cNvGraphicFramePr>
            <a:graphicFrameLocks noChangeAspect="1"/>
          </p:cNvGraphicFramePr>
          <p:nvPr/>
        </p:nvGraphicFramePr>
        <p:xfrm>
          <a:off x="617538" y="4003675"/>
          <a:ext cx="8061325" cy="1406525"/>
        </p:xfrm>
        <a:graphic>
          <a:graphicData uri="http://schemas.openxmlformats.org/presentationml/2006/ole">
            <mc:AlternateContent xmlns:mc="http://schemas.openxmlformats.org/markup-compatibility/2006">
              <mc:Choice xmlns:v="urn:schemas-microsoft-com:vml" Requires="v">
                <p:oleObj spid="_x0000_s53250" name="Equation" r:id="rId4" imgW="2476440" imgH="431640" progId="Equation.DSMT4">
                  <p:embed/>
                </p:oleObj>
              </mc:Choice>
              <mc:Fallback>
                <p:oleObj name="Equation" r:id="rId4" imgW="2476440" imgH="431640" progId="Equation.DSMT4">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38" y="4003675"/>
                        <a:ext cx="8061325" cy="1406525"/>
                      </a:xfrm>
                      <a:prstGeom prst="rect">
                        <a:avLst/>
                      </a:prstGeom>
                      <a:solidFill>
                        <a:srgbClr val="FFFFCC"/>
                      </a:solidFill>
                    </p:spPr>
                  </p:pic>
                </p:oleObj>
              </mc:Fallback>
            </mc:AlternateContent>
          </a:graphicData>
        </a:graphic>
      </p:graphicFrame>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379</a:t>
            </a:fld>
            <a:endParaRPr lang="en-GB"/>
          </a:p>
        </p:txBody>
      </p:sp>
    </p:spTree>
    <p:extLst>
      <p:ext uri="{BB962C8B-B14F-4D97-AF65-F5344CB8AC3E}">
        <p14:creationId xmlns:p14="http://schemas.microsoft.com/office/powerpoint/2010/main" val="196064694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p:txBody>
          <a:bodyPr/>
          <a:lstStyle/>
          <a:p>
            <a:r>
              <a:rPr lang="en-US" altLang="en-US" dirty="0"/>
              <a:t>Sample Space Interpretation</a:t>
            </a:r>
          </a:p>
          <a:p>
            <a:r>
              <a:rPr lang="en-US" altLang="en-US" dirty="0"/>
              <a:t> </a:t>
            </a:r>
          </a:p>
        </p:txBody>
      </p:sp>
      <p:sp>
        <p:nvSpPr>
          <p:cNvPr id="3" name="Content Placeholder 2"/>
          <p:cNvSpPr>
            <a:spLocks noGrp="1"/>
          </p:cNvSpPr>
          <p:nvPr>
            <p:ph sz="quarter" idx="10"/>
          </p:nvPr>
        </p:nvSpPr>
        <p:spPr/>
        <p:txBody>
          <a:bodyPr/>
          <a:lstStyle/>
          <a:p>
            <a:r>
              <a:rPr lang="en-US" altLang="en-US" dirty="0"/>
              <a:t>Bayes’ Theorem</a:t>
            </a:r>
            <a:endParaRPr lang="en-IN" dirty="0"/>
          </a:p>
        </p:txBody>
      </p:sp>
      <p:grpSp>
        <p:nvGrpSpPr>
          <p:cNvPr id="2" name="Group 1"/>
          <p:cNvGrpSpPr/>
          <p:nvPr/>
        </p:nvGrpSpPr>
        <p:grpSpPr>
          <a:xfrm>
            <a:off x="548481" y="2803525"/>
            <a:ext cx="3794919" cy="3505200"/>
            <a:chOff x="1447800" y="3048000"/>
            <a:chExt cx="3476625" cy="2927350"/>
          </a:xfrm>
        </p:grpSpPr>
        <p:grpSp>
          <p:nvGrpSpPr>
            <p:cNvPr id="5129" name="Group 9"/>
            <p:cNvGrpSpPr>
              <a:grpSpLocks/>
            </p:cNvGrpSpPr>
            <p:nvPr/>
          </p:nvGrpSpPr>
          <p:grpSpPr bwMode="auto">
            <a:xfrm>
              <a:off x="1447800" y="3657600"/>
              <a:ext cx="1371600" cy="1552575"/>
              <a:chOff x="912" y="1776"/>
              <a:chExt cx="864" cy="978"/>
            </a:xfrm>
          </p:grpSpPr>
          <p:sp>
            <p:nvSpPr>
              <p:cNvPr id="5124" name="Line 4"/>
              <p:cNvSpPr>
                <a:spLocks noChangeShapeType="1"/>
              </p:cNvSpPr>
              <p:nvPr/>
            </p:nvSpPr>
            <p:spPr bwMode="auto">
              <a:xfrm flipV="1">
                <a:off x="912" y="1920"/>
                <a:ext cx="86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25" name="Line 5"/>
              <p:cNvSpPr>
                <a:spLocks noChangeShapeType="1"/>
              </p:cNvSpPr>
              <p:nvPr/>
            </p:nvSpPr>
            <p:spPr bwMode="auto">
              <a:xfrm>
                <a:off x="912" y="2304"/>
                <a:ext cx="86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5127" name="Object 7"/>
              <p:cNvGraphicFramePr>
                <a:graphicFrameLocks noChangeAspect="1"/>
              </p:cNvGraphicFramePr>
              <p:nvPr/>
            </p:nvGraphicFramePr>
            <p:xfrm>
              <a:off x="1152" y="1776"/>
              <a:ext cx="384" cy="210"/>
            </p:xfrm>
            <a:graphic>
              <a:graphicData uri="http://schemas.openxmlformats.org/presentationml/2006/ole">
                <mc:AlternateContent xmlns:mc="http://schemas.openxmlformats.org/markup-compatibility/2006">
                  <mc:Choice xmlns:v="urn:schemas-microsoft-com:vml" Requires="v">
                    <p:oleObj spid="_x0000_s3074" name="Equation" r:id="rId3" imgW="393480" imgH="215640" progId="Equation.3">
                      <p:embed/>
                    </p:oleObj>
                  </mc:Choice>
                  <mc:Fallback>
                    <p:oleObj name="Equation" r:id="rId3" imgW="393480" imgH="215640" progId="Equation.3">
                      <p:embed/>
                      <p:pic>
                        <p:nvPicPr>
                          <p:cNvPr id="512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776"/>
                            <a:ext cx="384"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8"/>
              <p:cNvGraphicFramePr>
                <a:graphicFrameLocks noChangeAspect="1"/>
              </p:cNvGraphicFramePr>
              <p:nvPr/>
            </p:nvGraphicFramePr>
            <p:xfrm>
              <a:off x="1146" y="2544"/>
              <a:ext cx="397" cy="210"/>
            </p:xfrm>
            <a:graphic>
              <a:graphicData uri="http://schemas.openxmlformats.org/presentationml/2006/ole">
                <mc:AlternateContent xmlns:mc="http://schemas.openxmlformats.org/markup-compatibility/2006">
                  <mc:Choice xmlns:v="urn:schemas-microsoft-com:vml" Requires="v">
                    <p:oleObj spid="_x0000_s3075" name="Equation" r:id="rId5" imgW="406080" imgH="215640" progId="Equation.3">
                      <p:embed/>
                    </p:oleObj>
                  </mc:Choice>
                  <mc:Fallback>
                    <p:oleObj name="Equation" r:id="rId5" imgW="406080" imgH="215640" progId="Equation.3">
                      <p:embed/>
                      <p:pic>
                        <p:nvPicPr>
                          <p:cNvPr id="512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 y="2544"/>
                            <a:ext cx="397"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1" name="Line 11"/>
            <p:cNvSpPr>
              <a:spLocks noChangeShapeType="1"/>
            </p:cNvSpPr>
            <p:nvPr/>
          </p:nvSpPr>
          <p:spPr bwMode="auto">
            <a:xfrm flipV="1">
              <a:off x="2819400" y="3276600"/>
              <a:ext cx="1371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32" name="Line 12"/>
            <p:cNvSpPr>
              <a:spLocks noChangeShapeType="1"/>
            </p:cNvSpPr>
            <p:nvPr/>
          </p:nvSpPr>
          <p:spPr bwMode="auto">
            <a:xfrm>
              <a:off x="2819400" y="3886200"/>
              <a:ext cx="1371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5133" name="Object 13"/>
            <p:cNvGraphicFramePr>
              <a:graphicFrameLocks noChangeAspect="1"/>
            </p:cNvGraphicFramePr>
            <p:nvPr>
              <p:extLst>
                <p:ext uri="{D42A27DB-BD31-4B8C-83A1-F6EECF244321}">
                  <p14:modId xmlns:p14="http://schemas.microsoft.com/office/powerpoint/2010/main" val="3564426654"/>
                </p:ext>
              </p:extLst>
            </p:nvPr>
          </p:nvGraphicFramePr>
          <p:xfrm>
            <a:off x="3052763" y="3048000"/>
            <a:ext cx="904875" cy="333375"/>
          </p:xfrm>
          <a:graphic>
            <a:graphicData uri="http://schemas.openxmlformats.org/presentationml/2006/ole">
              <mc:AlternateContent xmlns:mc="http://schemas.openxmlformats.org/markup-compatibility/2006">
                <mc:Choice xmlns:v="urn:schemas-microsoft-com:vml" Requires="v">
                  <p:oleObj spid="_x0000_s3076" name="Equation" r:id="rId7" imgW="583920" imgH="215640" progId="Equation.3">
                    <p:embed/>
                  </p:oleObj>
                </mc:Choice>
                <mc:Fallback>
                  <p:oleObj name="Equation" r:id="rId7" imgW="583920" imgH="215640" progId="Equation.3">
                    <p:embed/>
                    <p:pic>
                      <p:nvPicPr>
                        <p:cNvPr id="5133"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2763" y="3048000"/>
                          <a:ext cx="90487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14"/>
            <p:cNvGraphicFramePr>
              <a:graphicFrameLocks noChangeAspect="1"/>
            </p:cNvGraphicFramePr>
            <p:nvPr>
              <p:extLst>
                <p:ext uri="{D42A27DB-BD31-4B8C-83A1-F6EECF244321}">
                  <p14:modId xmlns:p14="http://schemas.microsoft.com/office/powerpoint/2010/main" val="194657116"/>
                </p:ext>
              </p:extLst>
            </p:nvPr>
          </p:nvGraphicFramePr>
          <p:xfrm>
            <a:off x="3043238" y="4191000"/>
            <a:ext cx="946150" cy="333375"/>
          </p:xfrm>
          <a:graphic>
            <a:graphicData uri="http://schemas.openxmlformats.org/presentationml/2006/ole">
              <mc:AlternateContent xmlns:mc="http://schemas.openxmlformats.org/markup-compatibility/2006">
                <mc:Choice xmlns:v="urn:schemas-microsoft-com:vml" Requires="v">
                  <p:oleObj spid="_x0000_s3077" name="Equation" r:id="rId9" imgW="609480" imgH="215640" progId="Equation.3">
                    <p:embed/>
                  </p:oleObj>
                </mc:Choice>
                <mc:Fallback>
                  <p:oleObj name="Equation" r:id="rId9" imgW="609480" imgH="215640" progId="Equation.3">
                    <p:embed/>
                    <p:pic>
                      <p:nvPicPr>
                        <p:cNvPr id="5134"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3238" y="4191000"/>
                          <a:ext cx="9461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6" name="Line 16"/>
            <p:cNvSpPr>
              <a:spLocks noChangeShapeType="1"/>
            </p:cNvSpPr>
            <p:nvPr/>
          </p:nvSpPr>
          <p:spPr bwMode="auto">
            <a:xfrm flipV="1">
              <a:off x="2819400" y="4724400"/>
              <a:ext cx="1371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37" name="Line 17"/>
            <p:cNvSpPr>
              <a:spLocks noChangeShapeType="1"/>
            </p:cNvSpPr>
            <p:nvPr/>
          </p:nvSpPr>
          <p:spPr bwMode="auto">
            <a:xfrm>
              <a:off x="2819400" y="5105400"/>
              <a:ext cx="1371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5138" name="Object 18"/>
            <p:cNvGraphicFramePr>
              <a:graphicFrameLocks noChangeAspect="1"/>
            </p:cNvGraphicFramePr>
            <p:nvPr>
              <p:extLst>
                <p:ext uri="{D42A27DB-BD31-4B8C-83A1-F6EECF244321}">
                  <p14:modId xmlns:p14="http://schemas.microsoft.com/office/powerpoint/2010/main" val="2083725137"/>
                </p:ext>
              </p:extLst>
            </p:nvPr>
          </p:nvGraphicFramePr>
          <p:xfrm>
            <a:off x="3052763" y="4572000"/>
            <a:ext cx="904875" cy="333375"/>
          </p:xfrm>
          <a:graphic>
            <a:graphicData uri="http://schemas.openxmlformats.org/presentationml/2006/ole">
              <mc:AlternateContent xmlns:mc="http://schemas.openxmlformats.org/markup-compatibility/2006">
                <mc:Choice xmlns:v="urn:schemas-microsoft-com:vml" Requires="v">
                  <p:oleObj spid="_x0000_s3078" name="Equation" r:id="rId11" imgW="583920" imgH="215640" progId="Equation.3">
                    <p:embed/>
                  </p:oleObj>
                </mc:Choice>
                <mc:Fallback>
                  <p:oleObj name="Equation" r:id="rId11" imgW="583920" imgH="215640" progId="Equation.3">
                    <p:embed/>
                    <p:pic>
                      <p:nvPicPr>
                        <p:cNvPr id="5138"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2763" y="4572000"/>
                          <a:ext cx="90487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9" name="Object 19"/>
            <p:cNvGraphicFramePr>
              <a:graphicFrameLocks noChangeAspect="1"/>
            </p:cNvGraphicFramePr>
            <p:nvPr>
              <p:extLst>
                <p:ext uri="{D42A27DB-BD31-4B8C-83A1-F6EECF244321}">
                  <p14:modId xmlns:p14="http://schemas.microsoft.com/office/powerpoint/2010/main" val="2849177107"/>
                </p:ext>
              </p:extLst>
            </p:nvPr>
          </p:nvGraphicFramePr>
          <p:xfrm>
            <a:off x="3033713" y="5486400"/>
            <a:ext cx="946150" cy="333375"/>
          </p:xfrm>
          <a:graphic>
            <a:graphicData uri="http://schemas.openxmlformats.org/presentationml/2006/ole">
              <mc:AlternateContent xmlns:mc="http://schemas.openxmlformats.org/markup-compatibility/2006">
                <mc:Choice xmlns:v="urn:schemas-microsoft-com:vml" Requires="v">
                  <p:oleObj spid="_x0000_s3079" name="Equation" r:id="rId12" imgW="609480" imgH="215640" progId="Equation.3">
                    <p:embed/>
                  </p:oleObj>
                </mc:Choice>
                <mc:Fallback>
                  <p:oleObj name="Equation" r:id="rId12" imgW="609480" imgH="215640" progId="Equation.3">
                    <p:embed/>
                    <p:pic>
                      <p:nvPicPr>
                        <p:cNvPr id="5139"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3713" y="5486400"/>
                          <a:ext cx="94615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 name="Object 21"/>
            <p:cNvGraphicFramePr>
              <a:graphicFrameLocks noChangeAspect="1"/>
            </p:cNvGraphicFramePr>
            <p:nvPr>
              <p:extLst>
                <p:ext uri="{D42A27DB-BD31-4B8C-83A1-F6EECF244321}">
                  <p14:modId xmlns:p14="http://schemas.microsoft.com/office/powerpoint/2010/main" val="3813309559"/>
                </p:ext>
              </p:extLst>
            </p:nvPr>
          </p:nvGraphicFramePr>
          <p:xfrm>
            <a:off x="4267200" y="3048000"/>
            <a:ext cx="533400" cy="412750"/>
          </p:xfrm>
          <a:graphic>
            <a:graphicData uri="http://schemas.openxmlformats.org/presentationml/2006/ole">
              <mc:AlternateContent xmlns:mc="http://schemas.openxmlformats.org/markup-compatibility/2006">
                <mc:Choice xmlns:v="urn:schemas-microsoft-com:vml" Requires="v">
                  <p:oleObj spid="_x0000_s3080" name="Equation" r:id="rId13" imgW="279360" imgH="215640" progId="Equation.3">
                    <p:embed/>
                  </p:oleObj>
                </mc:Choice>
                <mc:Fallback>
                  <p:oleObj name="Equation" r:id="rId13" imgW="279360" imgH="215640" progId="Equation.3">
                    <p:embed/>
                    <p:pic>
                      <p:nvPicPr>
                        <p:cNvPr id="5141"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3048000"/>
                          <a:ext cx="5334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2" name="Object 22"/>
            <p:cNvGraphicFramePr>
              <a:graphicFrameLocks noChangeAspect="1"/>
            </p:cNvGraphicFramePr>
            <p:nvPr>
              <p:extLst>
                <p:ext uri="{D42A27DB-BD31-4B8C-83A1-F6EECF244321}">
                  <p14:modId xmlns:p14="http://schemas.microsoft.com/office/powerpoint/2010/main" val="4209533948"/>
                </p:ext>
              </p:extLst>
            </p:nvPr>
          </p:nvGraphicFramePr>
          <p:xfrm>
            <a:off x="4319588" y="4114800"/>
            <a:ext cx="581025" cy="412750"/>
          </p:xfrm>
          <a:graphic>
            <a:graphicData uri="http://schemas.openxmlformats.org/presentationml/2006/ole">
              <mc:AlternateContent xmlns:mc="http://schemas.openxmlformats.org/markup-compatibility/2006">
                <mc:Choice xmlns:v="urn:schemas-microsoft-com:vml" Requires="v">
                  <p:oleObj spid="_x0000_s3081" name="Equation" r:id="rId15" imgW="304560" imgH="215640" progId="Equation.3">
                    <p:embed/>
                  </p:oleObj>
                </mc:Choice>
                <mc:Fallback>
                  <p:oleObj name="Equation" r:id="rId15" imgW="304560" imgH="215640" progId="Equation.3">
                    <p:embed/>
                    <p:pic>
                      <p:nvPicPr>
                        <p:cNvPr id="5142"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88" y="4114800"/>
                          <a:ext cx="58102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3" name="Object 23"/>
            <p:cNvGraphicFramePr>
              <a:graphicFrameLocks noChangeAspect="1"/>
            </p:cNvGraphicFramePr>
            <p:nvPr>
              <p:extLst>
                <p:ext uri="{D42A27DB-BD31-4B8C-83A1-F6EECF244321}">
                  <p14:modId xmlns:p14="http://schemas.microsoft.com/office/powerpoint/2010/main" val="410447790"/>
                </p:ext>
              </p:extLst>
            </p:nvPr>
          </p:nvGraphicFramePr>
          <p:xfrm>
            <a:off x="4267200" y="5562600"/>
            <a:ext cx="604838" cy="412750"/>
          </p:xfrm>
          <a:graphic>
            <a:graphicData uri="http://schemas.openxmlformats.org/presentationml/2006/ole">
              <mc:AlternateContent xmlns:mc="http://schemas.openxmlformats.org/markup-compatibility/2006">
                <mc:Choice xmlns:v="urn:schemas-microsoft-com:vml" Requires="v">
                  <p:oleObj spid="_x0000_s3082" name="Equation" r:id="rId17" imgW="317160" imgH="215640" progId="Equation.3">
                    <p:embed/>
                  </p:oleObj>
                </mc:Choice>
                <mc:Fallback>
                  <p:oleObj name="Equation" r:id="rId17" imgW="317160" imgH="215640" progId="Equation.3">
                    <p:embed/>
                    <p:pic>
                      <p:nvPicPr>
                        <p:cNvPr id="5143"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67200" y="5562600"/>
                          <a:ext cx="604838"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4" name="Object 24"/>
            <p:cNvGraphicFramePr>
              <a:graphicFrameLocks noChangeAspect="1"/>
            </p:cNvGraphicFramePr>
            <p:nvPr>
              <p:extLst>
                <p:ext uri="{D42A27DB-BD31-4B8C-83A1-F6EECF244321}">
                  <p14:modId xmlns:p14="http://schemas.microsoft.com/office/powerpoint/2010/main" val="710653233"/>
                </p:ext>
              </p:extLst>
            </p:nvPr>
          </p:nvGraphicFramePr>
          <p:xfrm>
            <a:off x="4367213" y="4572000"/>
            <a:ext cx="557212" cy="412750"/>
          </p:xfrm>
          <a:graphic>
            <a:graphicData uri="http://schemas.openxmlformats.org/presentationml/2006/ole">
              <mc:AlternateContent xmlns:mc="http://schemas.openxmlformats.org/markup-compatibility/2006">
                <mc:Choice xmlns:v="urn:schemas-microsoft-com:vml" Requires="v">
                  <p:oleObj spid="_x0000_s3083" name="Equation" r:id="rId19" imgW="291960" imgH="215640" progId="Equation.3">
                    <p:embed/>
                  </p:oleObj>
                </mc:Choice>
                <mc:Fallback>
                  <p:oleObj name="Equation" r:id="rId19" imgW="291960" imgH="215640" progId="Equation.3">
                    <p:embed/>
                    <p:pic>
                      <p:nvPicPr>
                        <p:cNvPr id="5144"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7213" y="4572000"/>
                          <a:ext cx="557212"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145" name="Object 25"/>
          <p:cNvGraphicFramePr>
            <a:graphicFrameLocks noChangeAspect="1"/>
          </p:cNvGraphicFramePr>
          <p:nvPr>
            <p:extLst>
              <p:ext uri="{D42A27DB-BD31-4B8C-83A1-F6EECF244321}">
                <p14:modId xmlns:p14="http://schemas.microsoft.com/office/powerpoint/2010/main" val="727918999"/>
              </p:ext>
            </p:extLst>
          </p:nvPr>
        </p:nvGraphicFramePr>
        <p:xfrm>
          <a:off x="3989388" y="2049462"/>
          <a:ext cx="4849812" cy="1092915"/>
        </p:xfrm>
        <a:graphic>
          <a:graphicData uri="http://schemas.openxmlformats.org/presentationml/2006/ole">
            <mc:AlternateContent xmlns:mc="http://schemas.openxmlformats.org/markup-compatibility/2006">
              <mc:Choice xmlns:v="urn:schemas-microsoft-com:vml" Requires="v">
                <p:oleObj spid="_x0000_s3084" name="Equation" r:id="rId21" imgW="2705040" imgH="431640" progId="Equation.3">
                  <p:embed/>
                </p:oleObj>
              </mc:Choice>
              <mc:Fallback>
                <p:oleObj name="Equation" r:id="rId21" imgW="2705040" imgH="431640" progId="Equation.3">
                  <p:embed/>
                  <p:pic>
                    <p:nvPicPr>
                      <p:cNvPr id="5145"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89388" y="2049462"/>
                        <a:ext cx="4849812" cy="1092915"/>
                      </a:xfrm>
                      <a:prstGeom prst="rect">
                        <a:avLst/>
                      </a:prstGeom>
                      <a:noFill/>
                      <a:ln>
                        <a:noFill/>
                      </a:ln>
                      <a:effectLst/>
                    </p:spPr>
                  </p:pic>
                </p:oleObj>
              </mc:Fallback>
            </mc:AlternateContent>
          </a:graphicData>
        </a:graphic>
      </p:graphicFrame>
      <p:graphicFrame>
        <p:nvGraphicFramePr>
          <p:cNvPr id="5146" name="Object 26"/>
          <p:cNvGraphicFramePr>
            <a:graphicFrameLocks noChangeAspect="1"/>
          </p:cNvGraphicFramePr>
          <p:nvPr>
            <p:extLst>
              <p:ext uri="{D42A27DB-BD31-4B8C-83A1-F6EECF244321}">
                <p14:modId xmlns:p14="http://schemas.microsoft.com/office/powerpoint/2010/main" val="2445495951"/>
              </p:ext>
            </p:extLst>
          </p:nvPr>
        </p:nvGraphicFramePr>
        <p:xfrm>
          <a:off x="4689601" y="4800599"/>
          <a:ext cx="4073399" cy="1196383"/>
        </p:xfrm>
        <a:graphic>
          <a:graphicData uri="http://schemas.openxmlformats.org/presentationml/2006/ole">
            <mc:AlternateContent xmlns:mc="http://schemas.openxmlformats.org/markup-compatibility/2006">
              <mc:Choice xmlns:v="urn:schemas-microsoft-com:vml" Requires="v">
                <p:oleObj spid="_x0000_s3085" name="Equation" r:id="rId23" imgW="1815840" imgH="533160" progId="Equation.3">
                  <p:embed/>
                </p:oleObj>
              </mc:Choice>
              <mc:Fallback>
                <p:oleObj name="Equation" r:id="rId23" imgW="1815840" imgH="533160" progId="Equation.3">
                  <p:embed/>
                  <p:pic>
                    <p:nvPicPr>
                      <p:cNvPr id="5146"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89601" y="4800599"/>
                        <a:ext cx="4073399" cy="1196383"/>
                      </a:xfrm>
                      <a:prstGeom prst="rect">
                        <a:avLst/>
                      </a:prstGeom>
                      <a:noFill/>
                      <a:ln>
                        <a:noFill/>
                      </a:ln>
                      <a:effectLst/>
                    </p:spPr>
                  </p:pic>
                </p:oleObj>
              </mc:Fallback>
            </mc:AlternateContent>
          </a:graphicData>
        </a:graphic>
      </p:graphicFrame>
      <p:sp>
        <p:nvSpPr>
          <p:cNvPr id="5147" name="Text Box 27"/>
          <p:cNvSpPr txBox="1">
            <a:spLocks noChangeArrowheads="1"/>
          </p:cNvSpPr>
          <p:nvPr/>
        </p:nvSpPr>
        <p:spPr bwMode="auto">
          <a:xfrm>
            <a:off x="5867400" y="4267200"/>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Generalized</a:t>
            </a:r>
          </a:p>
        </p:txBody>
      </p:sp>
    </p:spTree>
    <p:extLst>
      <p:ext uri="{BB962C8B-B14F-4D97-AF65-F5344CB8AC3E}">
        <p14:creationId xmlns:p14="http://schemas.microsoft.com/office/powerpoint/2010/main" val="261160671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12775" y="228600"/>
            <a:ext cx="8153400" cy="990600"/>
          </a:xfrm>
        </p:spPr>
        <p:txBody>
          <a:bodyPr/>
          <a:lstStyle/>
          <a:p>
            <a:r>
              <a:rPr lang="en-US" altLang="en-US"/>
              <a:t>Example</a:t>
            </a:r>
          </a:p>
        </p:txBody>
      </p:sp>
      <p:sp>
        <p:nvSpPr>
          <p:cNvPr id="63491" name="Rectangle 3"/>
          <p:cNvSpPr>
            <a:spLocks noGrp="1" noChangeArrowheads="1"/>
          </p:cNvSpPr>
          <p:nvPr>
            <p:ph sz="quarter" idx="1"/>
          </p:nvPr>
        </p:nvSpPr>
        <p:spPr>
          <a:xfrm>
            <a:off x="612775" y="1600200"/>
            <a:ext cx="8153400" cy="4495800"/>
          </a:xfrm>
        </p:spPr>
        <p:txBody>
          <a:bodyPr/>
          <a:lstStyle/>
          <a:p>
            <a:r>
              <a:rPr lang="en-US" altLang="en-US"/>
              <a:t>Correlation = .713</a:t>
            </a:r>
          </a:p>
          <a:p>
            <a:r>
              <a:rPr lang="en-US" altLang="en-US"/>
              <a:t>Sign is positive</a:t>
            </a:r>
          </a:p>
          <a:p>
            <a:pPr lvl="1"/>
            <a:r>
              <a:rPr lang="en-US" altLang="en-US"/>
              <a:t>Why?</a:t>
            </a:r>
          </a:p>
          <a:p>
            <a:r>
              <a:rPr lang="en-US" altLang="en-US"/>
              <a:t>If sign were negative</a:t>
            </a:r>
          </a:p>
          <a:p>
            <a:pPr lvl="1"/>
            <a:r>
              <a:rPr lang="en-US" altLang="en-US"/>
              <a:t>What would it mean?</a:t>
            </a:r>
          </a:p>
          <a:p>
            <a:pPr lvl="1"/>
            <a:r>
              <a:rPr lang="en-US" altLang="en-US"/>
              <a:t>Would not alter the </a:t>
            </a:r>
            <a:r>
              <a:rPr lang="en-US" altLang="en-US" i="1"/>
              <a:t>degree</a:t>
            </a:r>
            <a:r>
              <a:rPr lang="en-US" altLang="en-US"/>
              <a:t> of relationship.</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380</a:t>
            </a:fld>
            <a:endParaRPr lang="en-GB"/>
          </a:p>
        </p:txBody>
      </p:sp>
    </p:spTree>
    <p:extLst>
      <p:ext uri="{BB962C8B-B14F-4D97-AF65-F5344CB8AC3E}">
        <p14:creationId xmlns:p14="http://schemas.microsoft.com/office/powerpoint/2010/main" val="158792061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lstStyle/>
          <a:p>
            <a:r>
              <a:rPr lang="en-US" altLang="en-US" sz="3200"/>
              <a:t>The Pearson Product Moment Correlation Coefficient</a:t>
            </a:r>
          </a:p>
        </p:txBody>
      </p:sp>
      <p:sp>
        <p:nvSpPr>
          <p:cNvPr id="46083" name="Rectangle 3"/>
          <p:cNvSpPr>
            <a:spLocks noGrp="1" noChangeArrowheads="1"/>
          </p:cNvSpPr>
          <p:nvPr>
            <p:ph type="body" idx="1"/>
          </p:nvPr>
        </p:nvSpPr>
        <p:spPr>
          <a:xfrm>
            <a:off x="838200" y="1906588"/>
            <a:ext cx="7693025" cy="4646612"/>
          </a:xfrm>
        </p:spPr>
        <p:txBody>
          <a:bodyPr>
            <a:normAutofit/>
          </a:bodyPr>
          <a:lstStyle/>
          <a:p>
            <a:pPr>
              <a:lnSpc>
                <a:spcPct val="80000"/>
              </a:lnSpc>
            </a:pPr>
            <a:r>
              <a:rPr lang="en-US" altLang="en-US" sz="2800" dirty="0"/>
              <a:t>The correlation coefficient is the single number that represents the degree of relation between two variables. </a:t>
            </a:r>
          </a:p>
          <a:p>
            <a:pPr>
              <a:lnSpc>
                <a:spcPct val="80000"/>
              </a:lnSpc>
            </a:pPr>
            <a:r>
              <a:rPr lang="en-US" altLang="en-US" sz="2800" dirty="0"/>
              <a:t>The Pearson Product-Moment Correlation Coefficient (symbolized by </a:t>
            </a:r>
            <a:r>
              <a:rPr lang="en-US" altLang="en-US" sz="2800" i="1" dirty="0"/>
              <a:t>r</a:t>
            </a:r>
            <a:r>
              <a:rPr lang="en-US" altLang="en-US" sz="2800" dirty="0"/>
              <a:t>) is the most common measure of correlation; researchers calculate it when both the X variable and the Y variable are interval or ration scale measurements. Mathematically, it can be defined as the average of the cross-products of </a:t>
            </a:r>
            <a:r>
              <a:rPr lang="en-US" altLang="en-US" sz="2800" i="1" dirty="0"/>
              <a:t>z</a:t>
            </a:r>
            <a:r>
              <a:rPr lang="en-US" altLang="en-US" sz="2800" dirty="0"/>
              <a:t>-scores. </a:t>
            </a:r>
          </a:p>
          <a:p>
            <a:pPr>
              <a:lnSpc>
                <a:spcPct val="80000"/>
              </a:lnSpc>
            </a:pPr>
            <a:r>
              <a:rPr lang="en-US" altLang="en-US" sz="2800" dirty="0"/>
              <a:t>The raw score formula for </a:t>
            </a:r>
            <a:r>
              <a:rPr lang="en-US" altLang="en-US" sz="2800" i="1" dirty="0"/>
              <a:t>r</a:t>
            </a:r>
            <a:r>
              <a:rPr lang="en-US" altLang="en-US" sz="2800" dirty="0"/>
              <a:t> is:</a:t>
            </a:r>
            <a:endParaRPr lang="en-US" altLang="en-US" sz="2800" i="1" dirty="0"/>
          </a:p>
          <a:p>
            <a:pPr>
              <a:lnSpc>
                <a:spcPct val="80000"/>
              </a:lnSpc>
              <a:buFont typeface="Wingdings" panose="05000000000000000000" pitchFamily="2" charset="2"/>
              <a:buNone/>
            </a:pPr>
            <a:r>
              <a:rPr lang="en-US" altLang="en-US" sz="2800" i="1" dirty="0"/>
              <a:t>		</a:t>
            </a:r>
            <a:endParaRPr lang="en-US" altLang="en-US" sz="2800" dirty="0"/>
          </a:p>
        </p:txBody>
      </p:sp>
      <p:pic>
        <p:nvPicPr>
          <p:cNvPr id="46084" name="Picture 4" descr="Psychological Detective 16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600200" y="5867400"/>
            <a:ext cx="3962400" cy="776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381</a:t>
            </a:fld>
            <a:endParaRPr lang="en-GB"/>
          </a:p>
        </p:txBody>
      </p:sp>
    </p:spTree>
    <p:extLst>
      <p:ext uri="{BB962C8B-B14F-4D97-AF65-F5344CB8AC3E}">
        <p14:creationId xmlns:p14="http://schemas.microsoft.com/office/powerpoint/2010/main" val="3569315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Psychological Detective 05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317500"/>
            <a:ext cx="8305800" cy="593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382</a:t>
            </a:fld>
            <a:endParaRPr lang="en-GB"/>
          </a:p>
        </p:txBody>
      </p:sp>
    </p:spTree>
    <p:extLst>
      <p:ext uri="{BB962C8B-B14F-4D97-AF65-F5344CB8AC3E}">
        <p14:creationId xmlns:p14="http://schemas.microsoft.com/office/powerpoint/2010/main" val="42906658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1828800" y="68263"/>
            <a:ext cx="6096000" cy="1836737"/>
          </a:xfrm>
          <a:ln/>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a:t>Assumptions of Pearson’s             Correlation Coefficient </a:t>
            </a:r>
          </a:p>
        </p:txBody>
      </p:sp>
      <p:sp>
        <p:nvSpPr>
          <p:cNvPr id="34818" name="Rectangle 2"/>
          <p:cNvSpPr>
            <a:spLocks noGrp="1" noChangeArrowheads="1"/>
          </p:cNvSpPr>
          <p:nvPr>
            <p:ph type="body" idx="1"/>
          </p:nvPr>
        </p:nvSpPr>
        <p:spPr>
          <a:xfrm>
            <a:off x="457200" y="2057400"/>
            <a:ext cx="8382000" cy="4419600"/>
          </a:xfrm>
          <a:ln/>
        </p:spPr>
        <p:txBody>
          <a:bodyPr/>
          <a:lstStyle/>
          <a:p>
            <a:pPr>
              <a:lnSpc>
                <a:spcPct val="95000"/>
              </a:lnSpc>
              <a:spcBef>
                <a:spcPts val="9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a:solidFill>
                  <a:srgbClr val="000000"/>
                </a:solidFill>
              </a:rPr>
              <a:t>There is linear relationship between two variables, i.e. when the two variables are plotted on a scatter diagram a straight line will be formed by the points.</a:t>
            </a:r>
          </a:p>
          <a:p>
            <a:pPr>
              <a:spcBef>
                <a:spcPts val="11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a:solidFill>
                  <a:srgbClr val="000000"/>
                </a:solidFill>
              </a:rPr>
              <a:t>Cause and effect relation exists between different forces operating on the item of the two variable series.</a:t>
            </a:r>
            <a:r>
              <a:rPr lang="en-GB" altLang="en-US" sz="4400"/>
              <a:t> </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383</a:t>
            </a:fld>
            <a:endParaRPr lang="en-GB"/>
          </a:p>
        </p:txBody>
      </p:sp>
    </p:spTree>
    <p:extLst>
      <p:ext uri="{BB962C8B-B14F-4D97-AF65-F5344CB8AC3E}">
        <p14:creationId xmlns:p14="http://schemas.microsoft.com/office/powerpoint/2010/main" val="3069625287"/>
      </p:ext>
    </p:extLst>
  </p:cSld>
  <p:clrMapOvr>
    <a:masterClrMapping/>
  </p:clrMapOvr>
  <p:transition spd="med"/>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457200" y="349250"/>
            <a:ext cx="8229600" cy="1555750"/>
          </a:xfrm>
          <a:ln/>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b="1" dirty="0"/>
              <a:t>Advantages of Pearson’s Coefficient</a:t>
            </a:r>
            <a:r>
              <a:rPr lang="en-GB" altLang="en-US" sz="4800" b="1" dirty="0"/>
              <a:t> </a:t>
            </a:r>
          </a:p>
        </p:txBody>
      </p:sp>
      <p:sp>
        <p:nvSpPr>
          <p:cNvPr id="35842" name="Rectangle 2"/>
          <p:cNvSpPr>
            <a:spLocks noGrp="1" noChangeArrowheads="1"/>
          </p:cNvSpPr>
          <p:nvPr>
            <p:ph type="body" idx="1"/>
          </p:nvPr>
        </p:nvSpPr>
        <p:spPr>
          <a:xfrm>
            <a:off x="1066800" y="2863850"/>
            <a:ext cx="7772400" cy="3352800"/>
          </a:xfrm>
          <a:ln/>
        </p:spPr>
        <p:txBody>
          <a:bodyPr/>
          <a:lstStyle/>
          <a:p>
            <a:pPr>
              <a:lnSpc>
                <a:spcPct val="95000"/>
              </a:lnSpc>
              <a:spcBef>
                <a:spcPts val="10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a:solidFill>
                  <a:srgbClr val="000000"/>
                </a:solidFill>
              </a:rPr>
              <a:t>It summarizes in one value, the degree of correlation &amp; direction of correlation also.</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384</a:t>
            </a:fld>
            <a:endParaRPr lang="en-GB"/>
          </a:p>
        </p:txBody>
      </p:sp>
    </p:spTree>
    <p:extLst>
      <p:ext uri="{BB962C8B-B14F-4D97-AF65-F5344CB8AC3E}">
        <p14:creationId xmlns:p14="http://schemas.microsoft.com/office/powerpoint/2010/main" val="4111065449"/>
      </p:ext>
    </p:extLst>
  </p:cSld>
  <p:clrMapOvr>
    <a:masterClrMapping/>
  </p:clrMapOvr>
  <p:transition spd="med"/>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228600" y="314325"/>
            <a:ext cx="8686800" cy="1362075"/>
          </a:xfrm>
          <a:ln/>
        </p:spPr>
        <p:txBody>
          <a:bodyPr>
            <a:normAutofit/>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1" dirty="0"/>
              <a:t>Limitation of Pearson’s Coefficient</a:t>
            </a:r>
          </a:p>
        </p:txBody>
      </p:sp>
      <p:sp>
        <p:nvSpPr>
          <p:cNvPr id="36866" name="Rectangle 2"/>
          <p:cNvSpPr>
            <a:spLocks noGrp="1" noChangeArrowheads="1"/>
          </p:cNvSpPr>
          <p:nvPr>
            <p:ph type="body" idx="1"/>
          </p:nvPr>
        </p:nvSpPr>
        <p:spPr>
          <a:xfrm>
            <a:off x="304800" y="2379663"/>
            <a:ext cx="8534400" cy="3836987"/>
          </a:xfrm>
          <a:ln/>
        </p:spPr>
        <p:txBody>
          <a:bodyPr>
            <a:normAutofit/>
          </a:bodyPr>
          <a:lstStyle/>
          <a:p>
            <a:pPr>
              <a:lnSpc>
                <a:spcPct val="95000"/>
              </a:lnSpc>
              <a:spcBef>
                <a:spcPts val="10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dirty="0">
                <a:solidFill>
                  <a:srgbClr val="000000"/>
                </a:solidFill>
              </a:rPr>
              <a:t>Always assume linear relationship </a:t>
            </a:r>
          </a:p>
          <a:p>
            <a:pPr>
              <a:spcBef>
                <a:spcPts val="10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dirty="0">
                <a:solidFill>
                  <a:srgbClr val="000000"/>
                </a:solidFill>
              </a:rPr>
              <a:t>Interpreting the value of  “r”  is difficult.</a:t>
            </a:r>
          </a:p>
          <a:p>
            <a:pPr>
              <a:spcBef>
                <a:spcPts val="10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dirty="0">
                <a:solidFill>
                  <a:srgbClr val="000000"/>
                </a:solidFill>
              </a:rPr>
              <a:t>Value of Correlation  Coefficient is affected by the extreme values.</a:t>
            </a:r>
          </a:p>
          <a:p>
            <a:pPr>
              <a:spcBef>
                <a:spcPts val="10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000" dirty="0">
                <a:solidFill>
                  <a:srgbClr val="000000"/>
                </a:solidFill>
              </a:rPr>
              <a:t>Time consuming methods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385</a:t>
            </a:fld>
            <a:endParaRPr lang="en-GB"/>
          </a:p>
        </p:txBody>
      </p:sp>
    </p:spTree>
    <p:extLst>
      <p:ext uri="{BB962C8B-B14F-4D97-AF65-F5344CB8AC3E}">
        <p14:creationId xmlns:p14="http://schemas.microsoft.com/office/powerpoint/2010/main" val="3169798495"/>
      </p:ext>
    </p:extLst>
  </p:cSld>
  <p:clrMapOvr>
    <a:masterClrMapping/>
  </p:clrMapOvr>
  <p:transition spd="med"/>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762000" y="838200"/>
            <a:ext cx="8077200" cy="762000"/>
          </a:xfrm>
          <a:ln/>
        </p:spPr>
        <p:txBody>
          <a:bodyPr/>
          <a:lstStyle/>
          <a:p>
            <a:pPr>
              <a:lnSpc>
                <a:spcPct val="95000"/>
              </a:lnSpc>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1"/>
              <a:t>    Coefficient of Determination</a:t>
            </a:r>
          </a:p>
        </p:txBody>
      </p:sp>
      <p:sp>
        <p:nvSpPr>
          <p:cNvPr id="37890" name="Rectangle 2"/>
          <p:cNvSpPr>
            <a:spLocks noGrp="1" noChangeArrowheads="1"/>
          </p:cNvSpPr>
          <p:nvPr>
            <p:ph type="body" idx="1"/>
          </p:nvPr>
        </p:nvSpPr>
        <p:spPr>
          <a:xfrm>
            <a:off x="228600" y="1676400"/>
            <a:ext cx="8610600" cy="4953000"/>
          </a:xfrm>
          <a:ln/>
        </p:spPr>
        <p:txBody>
          <a:bodyPr/>
          <a:lstStyle/>
          <a:p>
            <a:pPr>
              <a:lnSpc>
                <a:spcPct val="95000"/>
              </a:lnSpc>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solidFill>
                  <a:srgbClr val="000000"/>
                </a:solidFill>
              </a:rPr>
              <a:t>The convenient way of interpreting the value of correlation coefficient is to use of square of</a:t>
            </a:r>
            <a:r>
              <a:rPr lang="en-GB" altLang="en-US"/>
              <a:t> </a:t>
            </a:r>
            <a:r>
              <a:rPr lang="en-GB" altLang="en-US">
                <a:solidFill>
                  <a:srgbClr val="000000"/>
                </a:solidFill>
              </a:rPr>
              <a:t>coefficient of correlation which is called Coefficient of Determination.</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solidFill>
                  <a:srgbClr val="000000"/>
                </a:solidFill>
              </a:rPr>
              <a:t>The Coefficient of Determination = r</a:t>
            </a:r>
            <a:r>
              <a:rPr lang="en-GB" altLang="en-US" baseline="30000">
                <a:solidFill>
                  <a:srgbClr val="000000"/>
                </a:solidFill>
              </a:rPr>
              <a:t>2</a:t>
            </a:r>
            <a:r>
              <a:rPr lang="en-GB" altLang="en-US">
                <a:solidFill>
                  <a:srgbClr val="000000"/>
                </a:solidFill>
              </a:rPr>
              <a:t>.</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solidFill>
                  <a:srgbClr val="000000"/>
                </a:solidFill>
              </a:rPr>
              <a:t>Suppose: r = 0.9,  r</a:t>
            </a:r>
            <a:r>
              <a:rPr lang="en-GB" altLang="en-US" baseline="30000">
                <a:solidFill>
                  <a:srgbClr val="000000"/>
                </a:solidFill>
              </a:rPr>
              <a:t>2 </a:t>
            </a:r>
            <a:r>
              <a:rPr lang="en-GB" altLang="en-US">
                <a:solidFill>
                  <a:srgbClr val="000000"/>
                </a:solidFill>
              </a:rPr>
              <a:t>= 0.81 this would mean that 81% of the variation in the dependent variable has been explained by the independent variable.</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386</a:t>
            </a:fld>
            <a:endParaRPr lang="en-GB"/>
          </a:p>
        </p:txBody>
      </p:sp>
    </p:spTree>
    <p:extLst>
      <p:ext uri="{BB962C8B-B14F-4D97-AF65-F5344CB8AC3E}">
        <p14:creationId xmlns:p14="http://schemas.microsoft.com/office/powerpoint/2010/main" val="524665787"/>
      </p:ext>
    </p:extLst>
  </p:cSld>
  <p:clrMapOvr>
    <a:masterClrMapping/>
  </p:clrMapOvr>
  <p:transition spd="med"/>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1066800" y="838200"/>
            <a:ext cx="7772400" cy="685800"/>
          </a:xfrm>
          <a:ln/>
        </p:spPr>
        <p:txBody>
          <a:bodyPr>
            <a:normAutofit/>
          </a:bodyPr>
          <a:lstStyle/>
          <a:p>
            <a:pPr>
              <a:lnSpc>
                <a:spcPct val="95000"/>
              </a:lnSpc>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1"/>
              <a:t>  Coefficient of Determination</a:t>
            </a:r>
          </a:p>
        </p:txBody>
      </p:sp>
      <p:sp>
        <p:nvSpPr>
          <p:cNvPr id="38914" name="Rectangle 2"/>
          <p:cNvSpPr>
            <a:spLocks noGrp="1" noChangeArrowheads="1"/>
          </p:cNvSpPr>
          <p:nvPr>
            <p:ph type="body" idx="1"/>
          </p:nvPr>
        </p:nvSpPr>
        <p:spPr>
          <a:xfrm>
            <a:off x="228600" y="1828800"/>
            <a:ext cx="8686800" cy="4572000"/>
          </a:xfrm>
          <a:ln/>
        </p:spPr>
        <p:txBody>
          <a:bodyPr/>
          <a:lstStyle/>
          <a:p>
            <a:pPr>
              <a:lnSpc>
                <a:spcPct val="95000"/>
              </a:lnSpc>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solidFill>
                  <a:srgbClr val="000000"/>
                </a:solidFill>
              </a:rPr>
              <a:t>The maximum value of r</a:t>
            </a:r>
            <a:r>
              <a:rPr lang="en-GB" altLang="en-US" baseline="30000">
                <a:solidFill>
                  <a:srgbClr val="000000"/>
                </a:solidFill>
              </a:rPr>
              <a:t>2 </a:t>
            </a:r>
            <a:r>
              <a:rPr lang="en-GB" altLang="en-US">
                <a:solidFill>
                  <a:srgbClr val="000000"/>
                </a:solidFill>
              </a:rPr>
              <a:t> is 1 because it is possible to explain all of the variation in y but it is not possible to explain more than all of it. </a:t>
            </a:r>
          </a:p>
          <a:p>
            <a:pPr>
              <a:spcBef>
                <a:spcPts val="9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a:solidFill>
                  <a:srgbClr val="000000"/>
                </a:solidFill>
              </a:rPr>
              <a:t>Coefficient of Determination = Explained variation / Total variation</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387</a:t>
            </a:fld>
            <a:endParaRPr lang="en-GB"/>
          </a:p>
        </p:txBody>
      </p:sp>
    </p:spTree>
    <p:extLst>
      <p:ext uri="{BB962C8B-B14F-4D97-AF65-F5344CB8AC3E}">
        <p14:creationId xmlns:p14="http://schemas.microsoft.com/office/powerpoint/2010/main" val="683849508"/>
      </p:ext>
    </p:extLst>
  </p:cSld>
  <p:clrMapOvr>
    <a:masterClrMapping/>
  </p:clrMapOvr>
  <p:transition spd="med"/>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304800" y="838200"/>
            <a:ext cx="8458200" cy="609600"/>
          </a:xfrm>
          <a:ln/>
        </p:spPr>
        <p:txBody>
          <a:bodyPr>
            <a:normAutofit/>
          </a:bodyPr>
          <a:lstStyle/>
          <a:p>
            <a:pPr>
              <a:lnSpc>
                <a:spcPct val="95000"/>
              </a:lnSpc>
              <a:buClr>
                <a:srgbClr val="00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b="1"/>
              <a:t>Coefficient of Determination: An example</a:t>
            </a:r>
          </a:p>
        </p:txBody>
      </p:sp>
      <p:sp>
        <p:nvSpPr>
          <p:cNvPr id="39938" name="Rectangle 2"/>
          <p:cNvSpPr>
            <a:spLocks noGrp="1" noChangeArrowheads="1"/>
          </p:cNvSpPr>
          <p:nvPr>
            <p:ph type="body" idx="1"/>
          </p:nvPr>
        </p:nvSpPr>
        <p:spPr>
          <a:xfrm>
            <a:off x="381000" y="1600200"/>
            <a:ext cx="8474075" cy="5418138"/>
          </a:xfrm>
          <a:ln/>
        </p:spPr>
        <p:txBody>
          <a:bodyPr>
            <a:normAutofit/>
          </a:bodyPr>
          <a:lstStyle/>
          <a:p>
            <a:pPr>
              <a:lnSpc>
                <a:spcPct val="95000"/>
              </a:lnSpc>
              <a:spcBef>
                <a:spcPts val="70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000000"/>
                </a:solidFill>
              </a:rPr>
              <a:t>Suppose: r = 0.60</a:t>
            </a:r>
          </a:p>
          <a:p>
            <a:pPr>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000000"/>
                </a:solidFill>
              </a:rPr>
              <a:t>                     r = 0.30 </a:t>
            </a:r>
          </a:p>
          <a:p>
            <a:pPr>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000000"/>
                </a:solidFill>
              </a:rPr>
              <a:t>It does not mean that the first correlation is twice as strong as the second the ‘r’ can be understood by computing the value of r</a:t>
            </a:r>
            <a:r>
              <a:rPr lang="en-GB" altLang="en-US" baseline="30000" dirty="0">
                <a:solidFill>
                  <a:srgbClr val="000000"/>
                </a:solidFill>
              </a:rPr>
              <a:t>2 .</a:t>
            </a:r>
          </a:p>
          <a:p>
            <a:pPr>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baseline="30000" dirty="0">
                <a:solidFill>
                  <a:srgbClr val="000000"/>
                </a:solidFill>
              </a:rPr>
              <a:t>                   </a:t>
            </a:r>
            <a:r>
              <a:rPr lang="en-GB" altLang="en-US" dirty="0">
                <a:solidFill>
                  <a:srgbClr val="000000"/>
                </a:solidFill>
              </a:rPr>
              <a:t>When    r = 0.60         r</a:t>
            </a:r>
            <a:r>
              <a:rPr lang="en-GB" altLang="en-US" baseline="30000" dirty="0">
                <a:solidFill>
                  <a:srgbClr val="000000"/>
                </a:solidFill>
              </a:rPr>
              <a:t>2 </a:t>
            </a:r>
            <a:r>
              <a:rPr lang="en-GB" altLang="en-US" dirty="0">
                <a:solidFill>
                  <a:srgbClr val="000000"/>
                </a:solidFill>
              </a:rPr>
              <a:t>= 0.36   -----(1)</a:t>
            </a:r>
          </a:p>
          <a:p>
            <a:pPr>
              <a:spcBef>
                <a:spcPts val="700"/>
              </a:spcBef>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000000"/>
                </a:solidFill>
              </a:rPr>
              <a:t>                           r = 0.30         r</a:t>
            </a:r>
            <a:r>
              <a:rPr lang="en-GB" altLang="en-US" baseline="30000" dirty="0">
                <a:solidFill>
                  <a:srgbClr val="000000"/>
                </a:solidFill>
              </a:rPr>
              <a:t>2 </a:t>
            </a:r>
            <a:r>
              <a:rPr lang="en-GB" altLang="en-US" dirty="0">
                <a:solidFill>
                  <a:srgbClr val="000000"/>
                </a:solidFill>
              </a:rPr>
              <a:t>= 0.09   -----(2)</a:t>
            </a: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solidFill>
                  <a:srgbClr val="000000"/>
                </a:solidFill>
              </a:rPr>
              <a:t>This implies that in the first case 36% of the total variation is explained whereas  in second case 9% of the total variation is explained .</a:t>
            </a:r>
            <a:r>
              <a:rPr lang="en-GB" altLang="en-US" sz="3600" dirty="0">
                <a:solidFill>
                  <a:srgbClr val="000000"/>
                </a:solidFill>
              </a:rPr>
              <a:t> </a:t>
            </a: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3600" dirty="0">
              <a:solidFill>
                <a:srgbClr val="000000"/>
              </a:solidFill>
            </a:endParaRPr>
          </a:p>
          <a:p>
            <a:pPr>
              <a:buFont typeface="Wingdings" panose="05000000000000000000" pitchFamily="2" charset="2"/>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3600" dirty="0">
              <a:solidFill>
                <a:srgbClr val="000000"/>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388</a:t>
            </a:fld>
            <a:endParaRPr lang="en-GB"/>
          </a:p>
        </p:txBody>
      </p:sp>
    </p:spTree>
    <p:extLst>
      <p:ext uri="{BB962C8B-B14F-4D97-AF65-F5344CB8AC3E}">
        <p14:creationId xmlns:p14="http://schemas.microsoft.com/office/powerpoint/2010/main" val="1076261725"/>
      </p:ext>
    </p:extLst>
  </p:cSld>
  <p:clrMapOvr>
    <a:masterClrMapping/>
  </p:clrMapOvr>
  <p:transition spd="med"/>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389</a:t>
            </a:fld>
            <a:endParaRPr lang="en-US"/>
          </a:p>
        </p:txBody>
      </p:sp>
    </p:spTree>
    <p:extLst>
      <p:ext uri="{BB962C8B-B14F-4D97-AF65-F5344CB8AC3E}">
        <p14:creationId xmlns:p14="http://schemas.microsoft.com/office/powerpoint/2010/main" val="559851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r>
              <a:rPr lang="en-IN" dirty="0"/>
              <a:t>Four Technicians regularly makes repairs when breakdown occurs on an automated production line. </a:t>
            </a:r>
            <a:r>
              <a:rPr lang="en-IN" b="1" dirty="0"/>
              <a:t>A, </a:t>
            </a:r>
            <a:r>
              <a:rPr lang="en-IN" dirty="0"/>
              <a:t>services 20% of the breakdowns and makes an incomplete repair 1 times in 20. </a:t>
            </a:r>
            <a:r>
              <a:rPr lang="en-IN" b="1" dirty="0"/>
              <a:t>B, </a:t>
            </a:r>
            <a:r>
              <a:rPr lang="en-IN" dirty="0"/>
              <a:t>services 60% of the breakdowns and makes an incomplete repair 1 times in 10. </a:t>
            </a:r>
            <a:r>
              <a:rPr lang="en-IN" b="1" dirty="0"/>
              <a:t>C, </a:t>
            </a:r>
            <a:r>
              <a:rPr lang="en-IN" dirty="0"/>
              <a:t>services 15% of the breakdowns and makes an incomplete repair 1 times in 10. </a:t>
            </a:r>
            <a:r>
              <a:rPr lang="en-IN" b="1" dirty="0"/>
              <a:t>D, </a:t>
            </a:r>
            <a:r>
              <a:rPr lang="en-IN" dirty="0"/>
              <a:t>services 5% of the breakdowns and makes an incomplete repair 1 times in 20. For the next problem with the production line diagnosed as being due to an initial repair that was incomplete. what is the probability that this initial repair was made by </a:t>
            </a:r>
            <a:r>
              <a:rPr lang="en-IN" b="1" dirty="0"/>
              <a:t>A?</a:t>
            </a:r>
            <a:r>
              <a:rPr lang="en-IN" dirty="0"/>
              <a:t> </a:t>
            </a:r>
          </a:p>
        </p:txBody>
      </p:sp>
      <p:sp>
        <p:nvSpPr>
          <p:cNvPr id="3" name="Content Placeholder 2"/>
          <p:cNvSpPr>
            <a:spLocks noGrp="1"/>
          </p:cNvSpPr>
          <p:nvPr>
            <p:ph sz="quarter" idx="10"/>
          </p:nvPr>
        </p:nvSpPr>
        <p:spPr/>
        <p:txBody>
          <a:bodyPr/>
          <a:lstStyle/>
          <a:p>
            <a:r>
              <a:rPr lang="en-IN" dirty="0"/>
              <a:t>Examples</a:t>
            </a:r>
          </a:p>
        </p:txBody>
      </p:sp>
    </p:spTree>
    <p:extLst>
      <p:ext uri="{BB962C8B-B14F-4D97-AF65-F5344CB8AC3E}">
        <p14:creationId xmlns:p14="http://schemas.microsoft.com/office/powerpoint/2010/main" val="39319977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0"/>
            <a:ext cx="7772400" cy="1143000"/>
          </a:xfrm>
        </p:spPr>
        <p:txBody>
          <a:bodyPr/>
          <a:lstStyle/>
          <a:p>
            <a:r>
              <a:rPr lang="en-US" altLang="en-US" b="1">
                <a:solidFill>
                  <a:srgbClr val="000066"/>
                </a:solidFill>
              </a:rPr>
              <a:t>Logistic Regression</a:t>
            </a:r>
            <a:endParaRPr lang="en-US" altLang="en-US"/>
          </a:p>
        </p:txBody>
      </p:sp>
      <p:sp>
        <p:nvSpPr>
          <p:cNvPr id="20483" name="Rectangle 3"/>
          <p:cNvSpPr>
            <a:spLocks noGrp="1" noChangeArrowheads="1"/>
          </p:cNvSpPr>
          <p:nvPr>
            <p:ph type="body" idx="1"/>
          </p:nvPr>
        </p:nvSpPr>
        <p:spPr>
          <a:xfrm>
            <a:off x="609600" y="1295400"/>
            <a:ext cx="8001000" cy="4114800"/>
          </a:xfrm>
        </p:spPr>
        <p:txBody>
          <a:bodyPr>
            <a:normAutofit/>
          </a:bodyPr>
          <a:lstStyle/>
          <a:p>
            <a:pPr>
              <a:lnSpc>
                <a:spcPct val="90000"/>
              </a:lnSpc>
              <a:buFont typeface="Wingdings" panose="05000000000000000000" pitchFamily="2" charset="2"/>
              <a:buChar char="v"/>
            </a:pPr>
            <a:r>
              <a:rPr lang="en-US" altLang="en-US" sz="2800" dirty="0"/>
              <a:t>Logistic Regression is used when the outcome variable is categorical</a:t>
            </a:r>
          </a:p>
          <a:p>
            <a:pPr>
              <a:lnSpc>
                <a:spcPct val="90000"/>
              </a:lnSpc>
              <a:buFont typeface="Wingdings" panose="05000000000000000000" pitchFamily="2" charset="2"/>
              <a:buChar char="v"/>
            </a:pPr>
            <a:r>
              <a:rPr lang="en-US" altLang="en-US" sz="2800" dirty="0"/>
              <a:t>The independent variables could be either categorical or continuous </a:t>
            </a:r>
          </a:p>
          <a:p>
            <a:pPr>
              <a:lnSpc>
                <a:spcPct val="90000"/>
              </a:lnSpc>
              <a:buFont typeface="Wingdings" panose="05000000000000000000" pitchFamily="2" charset="2"/>
              <a:buChar char="v"/>
            </a:pPr>
            <a:r>
              <a:rPr lang="en-US" altLang="en-US" sz="2800" dirty="0"/>
              <a:t>The slope coefficient in the Logistic Regression Model has a relationship with the OR</a:t>
            </a:r>
          </a:p>
          <a:p>
            <a:pPr>
              <a:lnSpc>
                <a:spcPct val="90000"/>
              </a:lnSpc>
              <a:buFont typeface="Wingdings" panose="05000000000000000000" pitchFamily="2" charset="2"/>
              <a:buChar char="v"/>
            </a:pPr>
            <a:r>
              <a:rPr lang="en-US" altLang="en-US" sz="2800" dirty="0"/>
              <a:t>Multiple Logistic Regression model can be used to adjust for the effect of other variables when assessing the association between E &amp; D variables  </a:t>
            </a:r>
          </a:p>
        </p:txBody>
      </p:sp>
    </p:spTree>
    <p:extLst>
      <p:ext uri="{BB962C8B-B14F-4D97-AF65-F5344CB8AC3E}">
        <p14:creationId xmlns:p14="http://schemas.microsoft.com/office/powerpoint/2010/main" val="21843725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pPr rtl="0" eaLnBrk="1" hangingPunct="1"/>
            <a:r>
              <a:rPr lang="en-US" altLang="en-US" sz="3200" b="0">
                <a:solidFill>
                  <a:srgbClr val="BAFEE1"/>
                </a:solidFill>
                <a:effectLst/>
                <a:latin typeface="Arial" panose="020B0604020202020204" pitchFamily="34" charset="0"/>
              </a:rPr>
              <a:t>Multiple Regression</a:t>
            </a:r>
            <a:br>
              <a:rPr lang="en-US" altLang="en-US" sz="3200" b="0">
                <a:effectLst/>
                <a:latin typeface="Arial" panose="020B0604020202020204" pitchFamily="34" charset="0"/>
              </a:rPr>
            </a:br>
            <a:endParaRPr lang="en-US" altLang="en-US" sz="3200" b="0">
              <a:effectLst/>
              <a:latin typeface="Arial" panose="020B0604020202020204" pitchFamily="34" charset="0"/>
            </a:endParaRPr>
          </a:p>
        </p:txBody>
      </p:sp>
      <p:sp>
        <p:nvSpPr>
          <p:cNvPr id="258051" name="Rectangle 3"/>
          <p:cNvSpPr>
            <a:spLocks noGrp="1" noChangeArrowheads="1"/>
          </p:cNvSpPr>
          <p:nvPr>
            <p:ph type="body" idx="1"/>
          </p:nvPr>
        </p:nvSpPr>
        <p:spPr/>
        <p:txBody>
          <a:bodyPr>
            <a:normAutofit fontScale="92500"/>
          </a:bodyPr>
          <a:lstStyle/>
          <a:p>
            <a:pPr algn="l" rtl="0" eaLnBrk="1" hangingPunct="1">
              <a:buFont typeface="Wingdings" panose="05000000000000000000" pitchFamily="2" charset="2"/>
              <a:buChar char="v"/>
              <a:defRPr/>
            </a:pPr>
            <a:r>
              <a:rPr lang="en-US" sz="2800" dirty="0">
                <a:effectLst/>
              </a:rPr>
              <a:t>Multiple regression analysis is a straightforward extension of simple regression analysis which allows more than one independent variable.</a:t>
            </a:r>
          </a:p>
          <a:p>
            <a:pPr eaLnBrk="1" hangingPunct="1">
              <a:buFont typeface="Wingdings" panose="05000000000000000000" pitchFamily="2" charset="2"/>
              <a:buChar char="v"/>
              <a:defRPr/>
            </a:pPr>
            <a:endParaRPr lang="en-US" sz="2800" dirty="0"/>
          </a:p>
        </p:txBody>
      </p:sp>
    </p:spTree>
    <p:extLst>
      <p:ext uri="{BB962C8B-B14F-4D97-AF65-F5344CB8AC3E}">
        <p14:creationId xmlns:p14="http://schemas.microsoft.com/office/powerpoint/2010/main" val="398994934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US" sz="4000" dirty="0"/>
              <a:t>Introduction to Statistical Methods</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Regression (Non Linear &amp; Multiple)</a:t>
            </a:r>
          </a:p>
        </p:txBody>
      </p:sp>
    </p:spTree>
    <p:extLst>
      <p:ext uri="{BB962C8B-B14F-4D97-AF65-F5344CB8AC3E}">
        <p14:creationId xmlns:p14="http://schemas.microsoft.com/office/powerpoint/2010/main" val="38077696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394</a:t>
            </a:fld>
            <a:endParaRPr lang="en-GB"/>
          </a:p>
        </p:txBody>
      </p:sp>
      <p:pic>
        <p:nvPicPr>
          <p:cNvPr id="3" name="Picture 2"/>
          <p:cNvPicPr>
            <a:picLocks noChangeAspect="1"/>
          </p:cNvPicPr>
          <p:nvPr/>
        </p:nvPicPr>
        <p:blipFill>
          <a:blip r:embed="rId2"/>
          <a:stretch>
            <a:fillRect/>
          </a:stretch>
        </p:blipFill>
        <p:spPr>
          <a:xfrm>
            <a:off x="251520" y="730527"/>
            <a:ext cx="8701530" cy="5434778"/>
          </a:xfrm>
          <a:prstGeom prst="rect">
            <a:avLst/>
          </a:prstGeom>
        </p:spPr>
      </p:pic>
    </p:spTree>
    <p:extLst>
      <p:ext uri="{BB962C8B-B14F-4D97-AF65-F5344CB8AC3E}">
        <p14:creationId xmlns:p14="http://schemas.microsoft.com/office/powerpoint/2010/main" val="160301092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12775" y="228600"/>
            <a:ext cx="8153400" cy="990600"/>
          </a:xfrm>
        </p:spPr>
        <p:txBody>
          <a:bodyPr/>
          <a:lstStyle/>
          <a:p>
            <a:r>
              <a:rPr lang="en-US" altLang="en-US"/>
              <a:t>Regression Coefficients</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80000"/>
              </a:lnSpc>
            </a:pPr>
            <a:fld id="{08CF304E-F16A-460B-955E-60859CBA7365}" type="slidenum">
              <a:rPr lang="en-GB" smtClean="0"/>
              <a:pPr/>
              <a:t>395</a:t>
            </a:fld>
            <a:endParaRPr lang="en-US" altLang="en-US" sz="1200">
              <a:solidFill>
                <a:srgbClr val="FFFFFF"/>
              </a:solidFill>
            </a:endParaRPr>
          </a:p>
        </p:txBody>
      </p:sp>
      <mc:AlternateContent xmlns:mc="http://schemas.openxmlformats.org/markup-compatibility/2006" xmlns:a14="http://schemas.microsoft.com/office/drawing/2010/main">
        <mc:Choice Requires="a14">
          <p:sp>
            <p:nvSpPr>
              <p:cNvPr id="19461" name="Rectangle 3"/>
              <p:cNvSpPr>
                <a:spLocks noGrp="1" noChangeArrowheads="1"/>
              </p:cNvSpPr>
              <p:nvPr>
                <p:ph sz="quarter" idx="1"/>
              </p:nvPr>
            </p:nvSpPr>
            <p:spPr>
              <a:xfrm>
                <a:off x="323528" y="1219200"/>
                <a:ext cx="8568951" cy="5306144"/>
              </a:xfrm>
            </p:spPr>
            <p:txBody>
              <a:bodyPr>
                <a:normAutofit/>
              </a:bodyPr>
              <a:lstStyle/>
              <a:p>
                <a:r>
                  <a:rPr lang="en-US" altLang="en-US" sz="2400" dirty="0"/>
                  <a:t>Least Squares Estimators</a:t>
                </a:r>
              </a:p>
              <a:p>
                <a:pPr/>
                <a14:m>
                  <m:oMathPara xmlns:m="http://schemas.openxmlformats.org/officeDocument/2006/math">
                    <m:oMathParaPr>
                      <m:jc m:val="centerGroup"/>
                    </m:oMathParaPr>
                    <m:oMath xmlns:m="http://schemas.openxmlformats.org/officeDocument/2006/math">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rPr>
                            <m:t>𝑆</m:t>
                          </m:r>
                        </m:e>
                        <m:sub>
                          <m:r>
                            <a:rPr lang="en-IN" altLang="en-US" sz="2400" b="0" i="1" smtClean="0">
                              <a:latin typeface="Cambria Math" panose="02040503050406030204" pitchFamily="18" charset="0"/>
                            </a:rPr>
                            <m:t>𝑥𝑥</m:t>
                          </m:r>
                        </m:sub>
                      </m:sSub>
                      <m:r>
                        <a:rPr lang="en-IN" altLang="en-US" sz="2400" b="0" i="1" smtClean="0">
                          <a:latin typeface="Cambria Math" panose="02040503050406030204" pitchFamily="18" charset="0"/>
                        </a:rPr>
                        <m:t>=</m:t>
                      </m:r>
                      <m:nary>
                        <m:naryPr>
                          <m:chr m:val="∑"/>
                          <m:ctrlPr>
                            <a:rPr lang="en-US" altLang="en-US" sz="2400" i="1" smtClean="0">
                              <a:latin typeface="Cambria Math" panose="02040503050406030204" pitchFamily="18" charset="0"/>
                            </a:rPr>
                          </m:ctrlPr>
                        </m:naryPr>
                        <m:sub>
                          <m:r>
                            <m:rPr>
                              <m:brk m:alnAt="23"/>
                            </m:rPr>
                            <a:rPr lang="en-IN" altLang="en-US" sz="2400" b="0" i="1" smtClean="0">
                              <a:latin typeface="Cambria Math" panose="02040503050406030204" pitchFamily="18" charset="0"/>
                            </a:rPr>
                            <m:t>𝑖</m:t>
                          </m:r>
                          <m:r>
                            <a:rPr lang="en-IN" altLang="en-US" sz="2400" b="0" i="1" smtClean="0">
                              <a:latin typeface="Cambria Math" panose="02040503050406030204" pitchFamily="18" charset="0"/>
                            </a:rPr>
                            <m:t>=1</m:t>
                          </m:r>
                        </m:sub>
                        <m:sup>
                          <m:r>
                            <a:rPr lang="en-IN" altLang="en-US" sz="2400" b="0" i="1" smtClean="0">
                              <a:latin typeface="Cambria Math" panose="02040503050406030204" pitchFamily="18" charset="0"/>
                            </a:rPr>
                            <m:t>𝑛</m:t>
                          </m:r>
                        </m:sup>
                        <m:e>
                          <m:sSup>
                            <m:sSupPr>
                              <m:ctrlPr>
                                <a:rPr lang="en-IN" altLang="en-US" sz="2400" i="1">
                                  <a:latin typeface="Cambria Math" panose="02040503050406030204" pitchFamily="18" charset="0"/>
                                </a:rPr>
                              </m:ctrlPr>
                            </m:sSupPr>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i="1">
                                          <a:latin typeface="Cambria Math" panose="02040503050406030204" pitchFamily="18" charset="0"/>
                                        </a:rPr>
                                        <m:t>𝑥</m:t>
                                      </m:r>
                                    </m:e>
                                  </m:acc>
                                </m:e>
                              </m:d>
                            </m:e>
                            <m:sup>
                              <m:r>
                                <a:rPr lang="en-IN" altLang="en-US" sz="2400" i="1">
                                  <a:latin typeface="Cambria Math" panose="02040503050406030204" pitchFamily="18" charset="0"/>
                                </a:rPr>
                                <m:t>2</m:t>
                              </m:r>
                            </m:sup>
                          </m:sSup>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sup>
                                  <m:r>
                                    <a:rPr lang="en-IN" altLang="en-US" sz="2400" i="1">
                                      <a:latin typeface="Cambria Math" panose="02040503050406030204" pitchFamily="18" charset="0"/>
                                    </a:rPr>
                                    <m:t>2</m:t>
                                  </m:r>
                                </m:sup>
                              </m:sSup>
                              <m:r>
                                <a:rPr lang="en-IN" altLang="en-US" sz="2400" i="1">
                                  <a:latin typeface="Cambria Math" panose="02040503050406030204" pitchFamily="18" charset="0"/>
                                </a:rPr>
                                <m:t> − </m:t>
                              </m:r>
                            </m:e>
                          </m:nary>
                          <m:f>
                            <m:fPr>
                              <m:ctrlPr>
                                <a:rPr lang="en-IN" altLang="en-US" sz="2400" i="1">
                                  <a:latin typeface="Cambria Math" panose="02040503050406030204" pitchFamily="18" charset="0"/>
                                </a:rPr>
                              </m:ctrlPr>
                            </m:fPr>
                            <m:num>
                              <m:sSup>
                                <m:sSupPr>
                                  <m:ctrlPr>
                                    <a:rPr lang="en-IN" altLang="en-US" sz="2400" i="1">
                                      <a:latin typeface="Cambria Math" panose="02040503050406030204" pitchFamily="18" charset="0"/>
                                    </a:rPr>
                                  </m:ctrlPr>
                                </m:sSupPr>
                                <m:e>
                                  <m:r>
                                    <a:rPr lang="en-IN" altLang="en-US" sz="2400" i="1">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e>
                                <m:sup>
                                  <m:r>
                                    <a:rPr lang="en-IN" altLang="en-US" sz="2400" i="1">
                                      <a:latin typeface="Cambria Math" panose="02040503050406030204" pitchFamily="18" charset="0"/>
                                    </a:rPr>
                                    <m:t>2</m:t>
                                  </m:r>
                                </m:sup>
                              </m:sSup>
                            </m:num>
                            <m:den>
                              <m:r>
                                <a:rPr lang="en-IN" altLang="en-US" sz="2400" i="1">
                                  <a:latin typeface="Cambria Math" panose="02040503050406030204" pitchFamily="18" charset="0"/>
                                </a:rPr>
                                <m:t>𝑛</m:t>
                              </m:r>
                            </m:den>
                          </m:f>
                        </m:e>
                      </m:nary>
                    </m:oMath>
                  </m:oMathPara>
                </a14:m>
                <a:endParaRPr lang="en-IN" altLang="en-US" sz="2400" dirty="0"/>
              </a:p>
              <a:p>
                <a:pPr/>
                <a14:m>
                  <m:oMathPara xmlns:m="http://schemas.openxmlformats.org/officeDocument/2006/math">
                    <m:oMathParaPr>
                      <m:jc m:val="centerGroup"/>
                    </m:oMathParaPr>
                    <m:oMath xmlns:m="http://schemas.openxmlformats.org/officeDocument/2006/math">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𝑆</m:t>
                          </m:r>
                        </m:e>
                        <m:sub>
                          <m:r>
                            <a:rPr lang="en-IN" altLang="en-US" sz="2400" b="0" i="1" smtClean="0">
                              <a:latin typeface="Cambria Math" panose="02040503050406030204" pitchFamily="18" charset="0"/>
                            </a:rPr>
                            <m:t>𝑦𝑦</m:t>
                          </m:r>
                        </m:sub>
                      </m:sSub>
                      <m:r>
                        <a:rPr lang="en-IN" altLang="en-US" sz="2400" i="1">
                          <a:latin typeface="Cambria Math" panose="02040503050406030204" pitchFamily="18" charset="0"/>
                        </a:rPr>
                        <m:t>=</m:t>
                      </m:r>
                      <m:nary>
                        <m:naryPr>
                          <m:chr m:val="∑"/>
                          <m:ctrlPr>
                            <a:rPr lang="en-US"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b="0" i="1" smtClean="0">
                                          <a:latin typeface="Cambria Math" panose="02040503050406030204" pitchFamily="18" charset="0"/>
                                        </a:rPr>
                                        <m:t>𝑦</m:t>
                                      </m:r>
                                    </m:e>
                                  </m:acc>
                                </m:e>
                              </m:d>
                            </m:e>
                            <m:sup>
                              <m:r>
                                <a:rPr lang="en-IN" altLang="en-US" sz="2400" i="1">
                                  <a:latin typeface="Cambria Math" panose="02040503050406030204" pitchFamily="18" charset="0"/>
                                </a:rPr>
                                <m:t>2</m:t>
                              </m:r>
                            </m:sup>
                          </m:sSup>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p>
                                <m:sSupPr>
                                  <m:ctrlPr>
                                    <a:rPr lang="en-IN" altLang="en-US" sz="2400" i="1">
                                      <a:latin typeface="Cambria Math" panose="02040503050406030204" pitchFamily="18" charset="0"/>
                                    </a:rPr>
                                  </m:ctrlPr>
                                </m:sSup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sup>
                                  <m:r>
                                    <a:rPr lang="en-IN" altLang="en-US" sz="2400" i="1">
                                      <a:latin typeface="Cambria Math" panose="02040503050406030204" pitchFamily="18" charset="0"/>
                                    </a:rPr>
                                    <m:t>2</m:t>
                                  </m:r>
                                </m:sup>
                              </m:sSup>
                              <m:r>
                                <a:rPr lang="en-IN" altLang="en-US" sz="2400" i="1">
                                  <a:latin typeface="Cambria Math" panose="02040503050406030204" pitchFamily="18" charset="0"/>
                                </a:rPr>
                                <m:t> − </m:t>
                              </m:r>
                            </m:e>
                          </m:nary>
                          <m:f>
                            <m:fPr>
                              <m:ctrlPr>
                                <a:rPr lang="en-IN" altLang="en-US" sz="2400" i="1">
                                  <a:latin typeface="Cambria Math" panose="02040503050406030204" pitchFamily="18" charset="0"/>
                                </a:rPr>
                              </m:ctrlPr>
                            </m:fPr>
                            <m:num>
                              <m:sSup>
                                <m:sSupPr>
                                  <m:ctrlPr>
                                    <a:rPr lang="en-IN" altLang="en-US" sz="2400" i="1">
                                      <a:latin typeface="Cambria Math" panose="02040503050406030204" pitchFamily="18" charset="0"/>
                                    </a:rPr>
                                  </m:ctrlPr>
                                </m:sSupPr>
                                <m:e>
                                  <m:r>
                                    <a:rPr lang="en-IN" altLang="en-US" sz="2400" i="1">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e>
                                <m:sup>
                                  <m:r>
                                    <a:rPr lang="en-IN" altLang="en-US" sz="2400" i="1">
                                      <a:latin typeface="Cambria Math" panose="02040503050406030204" pitchFamily="18" charset="0"/>
                                    </a:rPr>
                                    <m:t>2</m:t>
                                  </m:r>
                                </m:sup>
                              </m:sSup>
                            </m:num>
                            <m:den>
                              <m:r>
                                <a:rPr lang="en-IN" altLang="en-US" sz="2400" i="1">
                                  <a:latin typeface="Cambria Math" panose="02040503050406030204" pitchFamily="18" charset="0"/>
                                </a:rPr>
                                <m:t>𝑛</m:t>
                              </m:r>
                            </m:den>
                          </m:f>
                        </m:e>
                      </m:nary>
                    </m:oMath>
                  </m:oMathPara>
                </a14:m>
                <a:endParaRPr lang="en-US" altLang="en-US" sz="2400" dirty="0"/>
              </a:p>
              <a:p>
                <a:pPr/>
                <a14:m>
                  <m:oMathPara xmlns:m="http://schemas.openxmlformats.org/officeDocument/2006/math">
                    <m:oMathParaPr>
                      <m:jc m:val="centerGroup"/>
                    </m:oMathParaPr>
                    <m:oMath xmlns:m="http://schemas.openxmlformats.org/officeDocument/2006/math">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𝑆</m:t>
                          </m:r>
                        </m:e>
                        <m:sub>
                          <m:r>
                            <a:rPr lang="en-IN" altLang="en-US" sz="2400" i="1">
                              <a:latin typeface="Cambria Math" panose="02040503050406030204" pitchFamily="18" charset="0"/>
                            </a:rPr>
                            <m:t>𝑥</m:t>
                          </m:r>
                          <m:r>
                            <a:rPr lang="en-IN" altLang="en-US" sz="2400" b="0" i="1" smtClean="0">
                              <a:latin typeface="Cambria Math" panose="02040503050406030204" pitchFamily="18" charset="0"/>
                            </a:rPr>
                            <m:t>𝑦</m:t>
                          </m:r>
                        </m:sub>
                      </m:sSub>
                      <m:r>
                        <a:rPr lang="en-IN" altLang="en-US" sz="2400" i="1">
                          <a:latin typeface="Cambria Math" panose="02040503050406030204" pitchFamily="18" charset="0"/>
                        </a:rPr>
                        <m:t>=</m:t>
                      </m:r>
                      <m:nary>
                        <m:naryPr>
                          <m:chr m:val="∑"/>
                          <m:ctrlPr>
                            <a:rPr lang="en-US"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i="1">
                                      <a:latin typeface="Cambria Math" panose="02040503050406030204" pitchFamily="18" charset="0"/>
                                    </a:rPr>
                                    <m:t>𝑥</m:t>
                                  </m:r>
                                </m:e>
                              </m:acc>
                            </m:e>
                          </m:d>
                          <m:d>
                            <m:dPr>
                              <m:ctrlPr>
                                <a:rPr lang="en-IN" altLang="en-US" sz="2400" i="1">
                                  <a:latin typeface="Cambria Math" panose="02040503050406030204" pitchFamily="18" charset="0"/>
                                </a:rPr>
                              </m:ctrlPr>
                            </m:dPr>
                            <m:e>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acc>
                                <m:accPr>
                                  <m:chr m:val="̅"/>
                                  <m:ctrlPr>
                                    <a:rPr lang="en-IN" altLang="en-US" sz="2400" i="1">
                                      <a:latin typeface="Cambria Math" panose="02040503050406030204" pitchFamily="18" charset="0"/>
                                    </a:rPr>
                                  </m:ctrlPr>
                                </m:accPr>
                                <m:e>
                                  <m:r>
                                    <a:rPr lang="en-IN" altLang="en-US" sz="2400" b="0" i="1" smtClean="0">
                                      <a:latin typeface="Cambria Math" panose="02040503050406030204" pitchFamily="18" charset="0"/>
                                    </a:rPr>
                                    <m:t>𝑦</m:t>
                                  </m:r>
                                </m:e>
                              </m:acc>
                            </m:e>
                          </m:d>
                          <m:r>
                            <m:rPr>
                              <m:brk m:alnAt="23"/>
                            </m:rPr>
                            <a:rPr lang="en-IN" altLang="en-US" sz="2400" i="1">
                              <a:latin typeface="Cambria Math" panose="02040503050406030204" pitchFamily="18" charset="0"/>
                            </a:rPr>
                            <m:t>=</m:t>
                          </m:r>
                          <m:r>
                            <a:rPr lang="en-IN" altLang="en-US" sz="2400" i="1">
                              <a:latin typeface="Cambria Math" panose="02040503050406030204" pitchFamily="18" charset="0"/>
                            </a:rPr>
                            <m:t> </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sSub>
                                <m:sSubPr>
                                  <m:ctrlPr>
                                    <a:rPr lang="en-IN" altLang="en-US" sz="2400" i="1">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r>
                                <a:rPr lang="en-IN" altLang="en-US" sz="2400" i="1">
                                  <a:latin typeface="Cambria Math" panose="02040503050406030204" pitchFamily="18" charset="0"/>
                                </a:rPr>
                                <m:t>− </m:t>
                              </m:r>
                            </m:e>
                          </m:nary>
                          <m:f>
                            <m:fPr>
                              <m:ctrlPr>
                                <a:rPr lang="en-IN" altLang="en-US" sz="2400" i="1">
                                  <a:latin typeface="Cambria Math" panose="02040503050406030204" pitchFamily="18" charset="0"/>
                                </a:rPr>
                              </m:ctrlPr>
                            </m:fPr>
                            <m:num>
                              <m:r>
                                <a:rPr lang="en-IN" altLang="en-US" sz="2400" b="0" i="1" smtClean="0">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a:latin typeface="Cambria Math" panose="02040503050406030204" pitchFamily="18" charset="0"/>
                                        </a:rPr>
                                      </m:ctrlPr>
                                    </m:sSubPr>
                                    <m:e>
                                      <m:r>
                                        <a:rPr lang="en-IN" altLang="en-US" sz="2400" i="1">
                                          <a:latin typeface="Cambria Math" panose="02040503050406030204" pitchFamily="18" charset="0"/>
                                        </a:rPr>
                                        <m:t>𝑥</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r>
                                <a:rPr lang="en-IN" altLang="en-US" sz="2400" b="0" i="1" smtClean="0">
                                  <a:latin typeface="Cambria Math" panose="02040503050406030204" pitchFamily="18" charset="0"/>
                                </a:rPr>
                                <m:t>(</m:t>
                              </m:r>
                              <m:nary>
                                <m:naryPr>
                                  <m:chr m:val="∑"/>
                                  <m:ctrlPr>
                                    <a:rPr lang="en-IN" altLang="en-US" sz="2400" i="1">
                                      <a:latin typeface="Cambria Math" panose="02040503050406030204" pitchFamily="18" charset="0"/>
                                    </a:rPr>
                                  </m:ctrlPr>
                                </m:naryPr>
                                <m:sub>
                                  <m:r>
                                    <m:rPr>
                                      <m:brk m:alnAt="23"/>
                                    </m:rPr>
                                    <a:rPr lang="en-IN" altLang="en-US" sz="2400" i="1">
                                      <a:latin typeface="Cambria Math" panose="02040503050406030204" pitchFamily="18" charset="0"/>
                                    </a:rPr>
                                    <m:t>𝑖</m:t>
                                  </m:r>
                                  <m:r>
                                    <a:rPr lang="en-IN" altLang="en-US" sz="2400" i="1">
                                      <a:latin typeface="Cambria Math" panose="02040503050406030204" pitchFamily="18" charset="0"/>
                                    </a:rPr>
                                    <m:t>=1</m:t>
                                  </m:r>
                                </m:sub>
                                <m:sup>
                                  <m:r>
                                    <a:rPr lang="en-IN" altLang="en-US" sz="2400" i="1">
                                      <a:latin typeface="Cambria Math" panose="02040503050406030204" pitchFamily="18" charset="0"/>
                                    </a:rPr>
                                    <m:t>𝑛</m:t>
                                  </m:r>
                                </m:sup>
                                <m:e>
                                  <m:sSub>
                                    <m:sSubPr>
                                      <m:ctrlPr>
                                        <a:rPr lang="en-IN" altLang="en-US" sz="2400" i="1" smtClean="0">
                                          <a:latin typeface="Cambria Math" panose="02040503050406030204" pitchFamily="18" charset="0"/>
                                        </a:rPr>
                                      </m:ctrlPr>
                                    </m:sSubPr>
                                    <m:e>
                                      <m:r>
                                        <a:rPr lang="en-IN" altLang="en-US" sz="2400" b="0" i="1" smtClean="0">
                                          <a:latin typeface="Cambria Math" panose="02040503050406030204" pitchFamily="18" charset="0"/>
                                        </a:rPr>
                                        <m:t>𝑦</m:t>
                                      </m:r>
                                    </m:e>
                                    <m:sub>
                                      <m:r>
                                        <a:rPr lang="en-IN" altLang="en-US" sz="2400" i="1">
                                          <a:latin typeface="Cambria Math" panose="02040503050406030204" pitchFamily="18" charset="0"/>
                                        </a:rPr>
                                        <m:t>𝑖</m:t>
                                      </m:r>
                                    </m:sub>
                                  </m:sSub>
                                </m:e>
                              </m:nary>
                              <m:r>
                                <a:rPr lang="en-IN" altLang="en-US" sz="2400" i="1">
                                  <a:latin typeface="Cambria Math" panose="02040503050406030204" pitchFamily="18" charset="0"/>
                                </a:rPr>
                                <m:t>)</m:t>
                              </m:r>
                            </m:num>
                            <m:den>
                              <m:r>
                                <a:rPr lang="en-IN" altLang="en-US" sz="2400" i="1">
                                  <a:latin typeface="Cambria Math" panose="02040503050406030204" pitchFamily="18" charset="0"/>
                                </a:rPr>
                                <m:t>𝑛</m:t>
                              </m:r>
                            </m:den>
                          </m:f>
                        </m:e>
                      </m:nary>
                    </m:oMath>
                  </m:oMathPara>
                </a14:m>
                <a:endParaRPr lang="en-IN" altLang="en-US" sz="2400" dirty="0"/>
              </a:p>
              <a:p>
                <a:pPr marL="0" indent="0">
                  <a:buNone/>
                </a:pPr>
                <a:endParaRPr lang="en-US" altLang="en-US" sz="2400" dirty="0"/>
              </a:p>
              <a:p>
                <a:pPr marL="0" indent="0">
                  <a:buNone/>
                </a:pPr>
                <a:r>
                  <a:rPr lang="en-US" altLang="en-US" sz="2400" dirty="0"/>
                  <a:t>Least Squares Estimates</a:t>
                </a:r>
              </a:p>
              <a:p>
                <a:pPr/>
                <a14:m>
                  <m:oMathPara xmlns:m="http://schemas.openxmlformats.org/officeDocument/2006/math">
                    <m:oMathParaPr>
                      <m:jc m:val="centerGroup"/>
                    </m:oMathParaPr>
                    <m:oMath xmlns:m="http://schemas.openxmlformats.org/officeDocument/2006/math">
                      <m:r>
                        <a:rPr lang="en-IN" altLang="en-US" b="0" i="1" smtClean="0">
                          <a:latin typeface="Cambria Math" panose="02040503050406030204" pitchFamily="18" charset="0"/>
                        </a:rPr>
                        <m:t>𝑎</m:t>
                      </m:r>
                      <m:r>
                        <a:rPr lang="en-IN" altLang="en-US" b="0" i="1" smtClean="0">
                          <a:latin typeface="Cambria Math" panose="02040503050406030204" pitchFamily="18" charset="0"/>
                        </a:rPr>
                        <m:t>=  </m:t>
                      </m:r>
                      <m:acc>
                        <m:accPr>
                          <m:chr m:val="̅"/>
                          <m:ctrlPr>
                            <a:rPr lang="en-IN" altLang="en-US" b="0" i="1" smtClean="0">
                              <a:latin typeface="Cambria Math" panose="02040503050406030204" pitchFamily="18" charset="0"/>
                            </a:rPr>
                          </m:ctrlPr>
                        </m:accPr>
                        <m:e>
                          <m:r>
                            <a:rPr lang="en-IN" altLang="en-US" b="0" i="1" smtClean="0">
                              <a:latin typeface="Cambria Math" panose="02040503050406030204" pitchFamily="18" charset="0"/>
                            </a:rPr>
                            <m:t>𝑦</m:t>
                          </m:r>
                        </m:e>
                      </m:acc>
                      <m:r>
                        <a:rPr lang="en-IN" altLang="en-US" b="0" i="1" smtClean="0">
                          <a:latin typeface="Cambria Math" panose="02040503050406030204" pitchFamily="18" charset="0"/>
                        </a:rPr>
                        <m:t> −</m:t>
                      </m:r>
                      <m:r>
                        <a:rPr lang="en-IN" altLang="en-US" b="0" i="1" smtClean="0">
                          <a:latin typeface="Cambria Math" panose="02040503050406030204" pitchFamily="18" charset="0"/>
                        </a:rPr>
                        <m:t>𝑏</m:t>
                      </m:r>
                      <m:r>
                        <a:rPr lang="en-IN" altLang="en-US" b="0" i="1" smtClean="0">
                          <a:latin typeface="Cambria Math" panose="02040503050406030204" pitchFamily="18" charset="0"/>
                        </a:rPr>
                        <m:t>.</m:t>
                      </m:r>
                      <m:acc>
                        <m:accPr>
                          <m:chr m:val="̅"/>
                          <m:ctrlPr>
                            <a:rPr lang="en-IN" altLang="en-US" b="0" i="1" smtClean="0">
                              <a:latin typeface="Cambria Math" panose="02040503050406030204" pitchFamily="18" charset="0"/>
                            </a:rPr>
                          </m:ctrlPr>
                        </m:accPr>
                        <m:e>
                          <m:r>
                            <a:rPr lang="en-IN" altLang="en-US" b="0" i="1" smtClean="0">
                              <a:latin typeface="Cambria Math" panose="02040503050406030204" pitchFamily="18" charset="0"/>
                            </a:rPr>
                            <m:t>𝑥</m:t>
                          </m:r>
                        </m:e>
                      </m:acc>
                      <m:r>
                        <a:rPr lang="en-IN" altLang="en-US" b="0" i="1" smtClean="0">
                          <a:latin typeface="Cambria Math" panose="02040503050406030204" pitchFamily="18" charset="0"/>
                        </a:rPr>
                        <m:t> </m:t>
                      </m:r>
                      <m:r>
                        <a:rPr lang="en-IN" altLang="en-US" b="1" i="1" smtClean="0">
                          <a:latin typeface="Cambria Math" panose="02040503050406030204" pitchFamily="18" charset="0"/>
                        </a:rPr>
                        <m:t>𝒂𝒏𝒅</m:t>
                      </m:r>
                      <m:r>
                        <a:rPr lang="en-IN" altLang="en-US" b="1" i="1" smtClean="0">
                          <a:latin typeface="Cambria Math" panose="02040503050406030204" pitchFamily="18" charset="0"/>
                        </a:rPr>
                        <m:t>  </m:t>
                      </m:r>
                      <m:r>
                        <a:rPr lang="en-IN" altLang="en-US" b="0" i="1" smtClean="0">
                          <a:latin typeface="Cambria Math" panose="02040503050406030204" pitchFamily="18" charset="0"/>
                        </a:rPr>
                        <m:t>𝑏</m:t>
                      </m:r>
                      <m:r>
                        <a:rPr lang="en-IN" altLang="en-US" b="0" i="1" smtClean="0">
                          <a:latin typeface="Cambria Math" panose="02040503050406030204" pitchFamily="18" charset="0"/>
                        </a:rPr>
                        <m:t>= </m:t>
                      </m:r>
                      <m:f>
                        <m:fPr>
                          <m:ctrlPr>
                            <a:rPr lang="en-IN" altLang="en-US" b="0" i="1" smtClean="0">
                              <a:latin typeface="Cambria Math" panose="02040503050406030204" pitchFamily="18" charset="0"/>
                            </a:rPr>
                          </m:ctrlPr>
                        </m:fPr>
                        <m:num>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𝑆</m:t>
                              </m:r>
                            </m:e>
                            <m:sub>
                              <m:r>
                                <a:rPr lang="en-IN" altLang="en-US" b="0" i="1" smtClean="0">
                                  <a:latin typeface="Cambria Math" panose="02040503050406030204" pitchFamily="18" charset="0"/>
                                </a:rPr>
                                <m:t>𝑥𝑦</m:t>
                              </m:r>
                            </m:sub>
                          </m:sSub>
                        </m:num>
                        <m:den>
                          <m:sSub>
                            <m:sSubPr>
                              <m:ctrlPr>
                                <a:rPr lang="en-IN" altLang="en-US" b="0" i="1" smtClean="0">
                                  <a:latin typeface="Cambria Math" panose="02040503050406030204" pitchFamily="18" charset="0"/>
                                </a:rPr>
                              </m:ctrlPr>
                            </m:sSubPr>
                            <m:e>
                              <m:r>
                                <a:rPr lang="en-IN" altLang="en-US" b="0" i="1" smtClean="0">
                                  <a:latin typeface="Cambria Math" panose="02040503050406030204" pitchFamily="18" charset="0"/>
                                </a:rPr>
                                <m:t>𝑆</m:t>
                              </m:r>
                            </m:e>
                            <m:sub>
                              <m:r>
                                <a:rPr lang="en-IN" altLang="en-US" b="0" i="1" smtClean="0">
                                  <a:latin typeface="Cambria Math" panose="02040503050406030204" pitchFamily="18" charset="0"/>
                                </a:rPr>
                                <m:t>𝑥𝑥</m:t>
                              </m:r>
                            </m:sub>
                          </m:sSub>
                        </m:den>
                      </m:f>
                    </m:oMath>
                  </m:oMathPara>
                </a14:m>
                <a:endParaRPr lang="en-US" altLang="en-US" b="1" dirty="0"/>
              </a:p>
              <a:p>
                <a:r>
                  <a:rPr lang="en-US" altLang="en-US" b="1" dirty="0"/>
                  <a:t>Estimated Regression Line</a:t>
                </a:r>
              </a:p>
              <a:p>
                <a14:m>
                  <m:oMath xmlns:m="http://schemas.openxmlformats.org/officeDocument/2006/math">
                    <m:acc>
                      <m:accPr>
                        <m:chr m:val="̂"/>
                        <m:ctrlPr>
                          <a:rPr lang="en-IN" altLang="en-US" b="1" i="1" smtClean="0">
                            <a:latin typeface="Cambria Math" panose="02040503050406030204" pitchFamily="18" charset="0"/>
                          </a:rPr>
                        </m:ctrlPr>
                      </m:accPr>
                      <m:e>
                        <m:r>
                          <a:rPr lang="en-IN" altLang="en-US" b="1" i="1" smtClean="0">
                            <a:latin typeface="Cambria Math" panose="02040503050406030204" pitchFamily="18" charset="0"/>
                          </a:rPr>
                          <m:t>𝒚</m:t>
                        </m:r>
                      </m:e>
                    </m:acc>
                    <m:r>
                      <a:rPr lang="en-IN" altLang="en-US" b="1" i="1" smtClean="0">
                        <a:latin typeface="Cambria Math" panose="02040503050406030204" pitchFamily="18" charset="0"/>
                      </a:rPr>
                      <m:t>=</m:t>
                    </m:r>
                    <m:r>
                      <a:rPr lang="en-IN" altLang="en-US" b="1" i="1" smtClean="0">
                        <a:latin typeface="Cambria Math" panose="02040503050406030204" pitchFamily="18" charset="0"/>
                      </a:rPr>
                      <m:t>𝒂</m:t>
                    </m:r>
                    <m:r>
                      <a:rPr lang="en-IN" altLang="en-US" b="1" i="1" smtClean="0">
                        <a:latin typeface="Cambria Math" panose="02040503050406030204" pitchFamily="18" charset="0"/>
                      </a:rPr>
                      <m:t>+</m:t>
                    </m:r>
                    <m:r>
                      <a:rPr lang="en-IN" altLang="en-US" b="1" i="1" smtClean="0">
                        <a:latin typeface="Cambria Math" panose="02040503050406030204" pitchFamily="18" charset="0"/>
                      </a:rPr>
                      <m:t>𝒃𝒙</m:t>
                    </m:r>
                  </m:oMath>
                </a14:m>
                <a:r>
                  <a:rPr lang="en-US" altLang="en-US" b="1" dirty="0"/>
                  <a:t> </a:t>
                </a:r>
              </a:p>
            </p:txBody>
          </p:sp>
        </mc:Choice>
        <mc:Fallback xmlns="">
          <p:sp>
            <p:nvSpPr>
              <p:cNvPr id="19461" name="Rectangle 3"/>
              <p:cNvSpPr>
                <a:spLocks noGrp="1" noRot="1" noChangeAspect="1" noMove="1" noResize="1" noEditPoints="1" noAdjustHandles="1" noChangeArrowheads="1" noChangeShapeType="1" noTextEdit="1"/>
              </p:cNvSpPr>
              <p:nvPr>
                <p:ph sz="quarter" idx="1"/>
              </p:nvPr>
            </p:nvSpPr>
            <p:spPr>
              <a:xfrm>
                <a:off x="323528" y="1219200"/>
                <a:ext cx="8568951" cy="5306144"/>
              </a:xfrm>
              <a:blipFill>
                <a:blip r:embed="rId2"/>
                <a:stretch>
                  <a:fillRect l="-2134" t="-1724"/>
                </a:stretch>
              </a:blipFill>
            </p:spPr>
            <p:txBody>
              <a:bodyPr/>
              <a:lstStyle/>
              <a:p>
                <a:r>
                  <a:rPr lang="en-IN">
                    <a:noFill/>
                  </a:rPr>
                  <a:t> </a:t>
                </a:r>
              </a:p>
            </p:txBody>
          </p:sp>
        </mc:Fallback>
      </mc:AlternateContent>
    </p:spTree>
    <p:extLst>
      <p:ext uri="{BB962C8B-B14F-4D97-AF65-F5344CB8AC3E}">
        <p14:creationId xmlns:p14="http://schemas.microsoft.com/office/powerpoint/2010/main" val="4594685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95300" y="1556792"/>
            <a:ext cx="7737275" cy="3744416"/>
            <a:chOff x="495301" y="1905000"/>
            <a:chExt cx="7737276" cy="3613152"/>
          </a:xfrm>
        </p:grpSpPr>
        <p:grpSp>
          <p:nvGrpSpPr>
            <p:cNvPr id="1149954" name="Group 2"/>
            <p:cNvGrpSpPr>
              <a:grpSpLocks/>
            </p:cNvGrpSpPr>
            <p:nvPr/>
          </p:nvGrpSpPr>
          <p:grpSpPr bwMode="auto">
            <a:xfrm>
              <a:off x="1295400" y="1905000"/>
              <a:ext cx="6937177" cy="2971800"/>
              <a:chOff x="1037" y="7543"/>
              <a:chExt cx="10001" cy="4182"/>
            </a:xfrm>
          </p:grpSpPr>
          <p:sp>
            <p:nvSpPr>
              <p:cNvPr id="1149955" name="Line 3"/>
              <p:cNvSpPr>
                <a:spLocks noChangeShapeType="1"/>
              </p:cNvSpPr>
              <p:nvPr/>
            </p:nvSpPr>
            <p:spPr bwMode="auto">
              <a:xfrm>
                <a:off x="2655" y="8040"/>
                <a:ext cx="0" cy="294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1149956" name="Text Box 4"/>
              <p:cNvSpPr txBox="1">
                <a:spLocks noChangeArrowheads="1"/>
              </p:cNvSpPr>
              <p:nvPr/>
            </p:nvSpPr>
            <p:spPr bwMode="auto">
              <a:xfrm>
                <a:off x="8431" y="7543"/>
                <a:ext cx="2607" cy="753"/>
              </a:xfrm>
              <a:prstGeom prst="rect">
                <a:avLst/>
              </a:prstGeom>
              <a:solidFill>
                <a:srgbClr val="FFFFFF"/>
              </a:solidFill>
              <a:ln w="9525">
                <a:solidFill>
                  <a:srgbClr val="000000"/>
                </a:solidFill>
                <a:miter lim="800000"/>
                <a:headEnd/>
                <a:tailEnd/>
              </a:ln>
            </p:spPr>
            <p:txBody>
              <a:bodyPr/>
              <a:lstStyle/>
              <a:p>
                <a:endParaRPr lang="en-IN"/>
              </a:p>
            </p:txBody>
          </p:sp>
          <p:grpSp>
            <p:nvGrpSpPr>
              <p:cNvPr id="1149957" name="Group 5"/>
              <p:cNvGrpSpPr>
                <a:grpSpLocks/>
              </p:cNvGrpSpPr>
              <p:nvPr/>
            </p:nvGrpSpPr>
            <p:grpSpPr bwMode="auto">
              <a:xfrm rot="-5400000">
                <a:off x="1561" y="9533"/>
                <a:ext cx="2244" cy="270"/>
                <a:chOff x="3670" y="10790"/>
                <a:chExt cx="2244" cy="270"/>
              </a:xfrm>
            </p:grpSpPr>
            <p:sp>
              <p:nvSpPr>
                <p:cNvPr id="1149958" name="Line 6"/>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59" name="Line 7"/>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0" name="Line 8"/>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1" name="Line 9"/>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2" name="Line 10"/>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3" name="Line 11"/>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64" name="Line 12"/>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49965" name="Text Box 13"/>
              <p:cNvSpPr txBox="1">
                <a:spLocks noChangeArrowheads="1"/>
              </p:cNvSpPr>
              <p:nvPr/>
            </p:nvSpPr>
            <p:spPr bwMode="auto">
              <a:xfrm>
                <a:off x="7939" y="8905"/>
                <a:ext cx="866" cy="999"/>
              </a:xfrm>
              <a:prstGeom prst="rect">
                <a:avLst/>
              </a:prstGeom>
              <a:solidFill>
                <a:srgbClr val="FFFFFF"/>
              </a:solidFill>
              <a:ln w="9525">
                <a:solidFill>
                  <a:srgbClr val="000000"/>
                </a:solidFill>
                <a:miter lim="800000"/>
                <a:headEnd/>
                <a:tailEnd/>
              </a:ln>
            </p:spPr>
            <p:txBody>
              <a:bodyPr/>
              <a:lstStyle/>
              <a:p>
                <a:endParaRPr lang="en-IN"/>
              </a:p>
            </p:txBody>
          </p:sp>
          <p:grpSp>
            <p:nvGrpSpPr>
              <p:cNvPr id="1149966" name="Group 14"/>
              <p:cNvGrpSpPr>
                <a:grpSpLocks/>
              </p:cNvGrpSpPr>
              <p:nvPr/>
            </p:nvGrpSpPr>
            <p:grpSpPr bwMode="auto">
              <a:xfrm>
                <a:off x="1037" y="7725"/>
                <a:ext cx="7854" cy="4000"/>
                <a:chOff x="1052" y="7725"/>
                <a:chExt cx="7854" cy="4000"/>
              </a:xfrm>
            </p:grpSpPr>
            <p:sp>
              <p:nvSpPr>
                <p:cNvPr id="1149967" name="Text Box 15"/>
                <p:cNvSpPr txBox="1">
                  <a:spLocks noChangeArrowheads="1"/>
                </p:cNvSpPr>
                <p:nvPr/>
              </p:nvSpPr>
              <p:spPr bwMode="auto">
                <a:xfrm>
                  <a:off x="6057" y="801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C</a:t>
                  </a:r>
                </a:p>
                <a:p>
                  <a:endParaRPr lang="en-US" altLang="en-US" sz="2400" b="0" baseline="0">
                    <a:solidFill>
                      <a:schemeClr val="tx1"/>
                    </a:solidFill>
                  </a:endParaRPr>
                </a:p>
              </p:txBody>
            </p:sp>
            <p:sp>
              <p:nvSpPr>
                <p:cNvPr id="1149968" name="Text Box 16"/>
                <p:cNvSpPr txBox="1">
                  <a:spLocks noChangeArrowheads="1"/>
                </p:cNvSpPr>
                <p:nvPr/>
              </p:nvSpPr>
              <p:spPr bwMode="auto">
                <a:xfrm>
                  <a:off x="7137" y="818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aseline="0">
                      <a:solidFill>
                        <a:schemeClr val="tx1"/>
                      </a:solidFill>
                      <a:latin typeface="Tahoma" panose="020B0604030504040204" pitchFamily="34" charset="0"/>
                      <a:cs typeface="Times New Roman" panose="02020603050405020304" pitchFamily="18" charset="0"/>
                    </a:rPr>
                    <a:t>A</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69" name="Text Box 17"/>
                <p:cNvSpPr txBox="1">
                  <a:spLocks noChangeArrowheads="1"/>
                </p:cNvSpPr>
                <p:nvPr/>
              </p:nvSpPr>
              <p:spPr bwMode="auto">
                <a:xfrm>
                  <a:off x="6042" y="861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B</a:t>
                  </a:r>
                </a:p>
                <a:p>
                  <a:endParaRPr lang="en-US" altLang="en-US" sz="2400" b="0" baseline="0">
                    <a:solidFill>
                      <a:schemeClr val="tx1"/>
                    </a:solidFill>
                  </a:endParaRPr>
                </a:p>
              </p:txBody>
            </p:sp>
            <p:sp>
              <p:nvSpPr>
                <p:cNvPr id="1149970" name="Text Box 18"/>
                <p:cNvSpPr txBox="1">
                  <a:spLocks noChangeArrowheads="1"/>
                </p:cNvSpPr>
                <p:nvPr/>
              </p:nvSpPr>
              <p:spPr bwMode="auto">
                <a:xfrm>
                  <a:off x="3057" y="9429"/>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aseline="0">
                      <a:solidFill>
                        <a:schemeClr val="tx1"/>
                      </a:solidFill>
                      <a:latin typeface="Tahoma" panose="020B0604030504040204" pitchFamily="34" charset="0"/>
                      <a:cs typeface="Times New Roman" panose="02020603050405020304" pitchFamily="18" charset="0"/>
                    </a:rPr>
                    <a:t>A</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1" name="Text Box 19"/>
                <p:cNvSpPr txBox="1">
                  <a:spLocks noChangeArrowheads="1"/>
                </p:cNvSpPr>
                <p:nvPr/>
              </p:nvSpPr>
              <p:spPr bwMode="auto">
                <a:xfrm>
                  <a:off x="3946" y="10176"/>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72" name="Line 20"/>
                <p:cNvSpPr>
                  <a:spLocks noChangeShapeType="1"/>
                </p:cNvSpPr>
                <p:nvPr/>
              </p:nvSpPr>
              <p:spPr bwMode="auto">
                <a:xfrm>
                  <a:off x="2640" y="10980"/>
                  <a:ext cx="45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73" name="Text Box 21"/>
                <p:cNvSpPr txBox="1">
                  <a:spLocks noChangeArrowheads="1"/>
                </p:cNvSpPr>
                <p:nvPr/>
              </p:nvSpPr>
              <p:spPr bwMode="auto">
                <a:xfrm>
                  <a:off x="6930" y="11190"/>
                  <a:ext cx="480" cy="5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latin typeface="Tahoma" panose="020B0604030504040204" pitchFamily="34" charset="0"/>
                      <a:cs typeface="Times New Roman" panose="02020603050405020304" pitchFamily="18" charset="0"/>
                    </a:rPr>
                    <a:t>x</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4" name="Text Box 22"/>
                <p:cNvSpPr txBox="1">
                  <a:spLocks noChangeArrowheads="1"/>
                </p:cNvSpPr>
                <p:nvPr/>
              </p:nvSpPr>
              <p:spPr bwMode="auto">
                <a:xfrm>
                  <a:off x="1665" y="9240"/>
                  <a:ext cx="509" cy="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b="0" i="1" baseline="0">
                      <a:solidFill>
                        <a:schemeClr val="tx1"/>
                      </a:solidFill>
                      <a:cs typeface="Times New Roman" panose="02020603050405020304" pitchFamily="18" charset="0"/>
                    </a:rPr>
                    <a:t>y</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75" name="Line 23"/>
                <p:cNvSpPr>
                  <a:spLocks noChangeShapeType="1"/>
                </p:cNvSpPr>
                <p:nvPr/>
              </p:nvSpPr>
              <p:spPr bwMode="auto">
                <a:xfrm flipV="1">
                  <a:off x="1785" y="7725"/>
                  <a:ext cx="6705" cy="28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76" name="Oval 24"/>
                <p:cNvSpPr>
                  <a:spLocks noChangeArrowheads="1"/>
                </p:cNvSpPr>
                <p:nvPr/>
              </p:nvSpPr>
              <p:spPr bwMode="auto">
                <a:xfrm>
                  <a:off x="5070" y="927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7" name="Oval 25"/>
                <p:cNvSpPr>
                  <a:spLocks noChangeArrowheads="1"/>
                </p:cNvSpPr>
                <p:nvPr/>
              </p:nvSpPr>
              <p:spPr bwMode="auto">
                <a:xfrm>
                  <a:off x="5555" y="8449"/>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8" name="Oval 26"/>
                <p:cNvSpPr>
                  <a:spLocks noChangeArrowheads="1"/>
                </p:cNvSpPr>
                <p:nvPr/>
              </p:nvSpPr>
              <p:spPr bwMode="auto">
                <a:xfrm>
                  <a:off x="7530" y="879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79" name="Oval 27"/>
                <p:cNvSpPr>
                  <a:spLocks noChangeArrowheads="1"/>
                </p:cNvSpPr>
                <p:nvPr/>
              </p:nvSpPr>
              <p:spPr bwMode="auto">
                <a:xfrm>
                  <a:off x="3842" y="10244"/>
                  <a:ext cx="86" cy="71"/>
                </a:xfrm>
                <a:prstGeom prst="ellipse">
                  <a:avLst/>
                </a:prstGeom>
                <a:solidFill>
                  <a:srgbClr val="FF0000"/>
                </a:solidFill>
                <a:ln w="9525">
                  <a:solidFill>
                    <a:srgbClr val="000000"/>
                  </a:solidFill>
                  <a:round/>
                  <a:headEnd/>
                  <a:tailEnd/>
                </a:ln>
              </p:spPr>
              <p:txBody>
                <a:bodyPr/>
                <a:lstStyle/>
                <a:p>
                  <a:endParaRPr lang="en-IN"/>
                </a:p>
              </p:txBody>
            </p:sp>
            <p:sp>
              <p:nvSpPr>
                <p:cNvPr id="1149980" name="Oval 28"/>
                <p:cNvSpPr>
                  <a:spLocks noChangeArrowheads="1"/>
                </p:cNvSpPr>
                <p:nvPr/>
              </p:nvSpPr>
              <p:spPr bwMode="auto">
                <a:xfrm>
                  <a:off x="5160" y="8730"/>
                  <a:ext cx="71" cy="71"/>
                </a:xfrm>
                <a:prstGeom prst="ellipse">
                  <a:avLst/>
                </a:prstGeom>
                <a:solidFill>
                  <a:srgbClr val="FF0000"/>
                </a:solidFill>
                <a:ln w="9525">
                  <a:solidFill>
                    <a:srgbClr val="000000"/>
                  </a:solidFill>
                  <a:round/>
                  <a:headEnd/>
                  <a:tailEnd/>
                </a:ln>
              </p:spPr>
              <p:txBody>
                <a:bodyPr/>
                <a:lstStyle/>
                <a:p>
                  <a:endParaRPr lang="en-IN"/>
                </a:p>
              </p:txBody>
            </p:sp>
            <p:sp>
              <p:nvSpPr>
                <p:cNvPr id="1149981" name="Oval 29"/>
                <p:cNvSpPr>
                  <a:spLocks noChangeArrowheads="1"/>
                </p:cNvSpPr>
                <p:nvPr/>
              </p:nvSpPr>
              <p:spPr bwMode="auto">
                <a:xfrm>
                  <a:off x="4418" y="8172"/>
                  <a:ext cx="71" cy="71"/>
                </a:xfrm>
                <a:prstGeom prst="ellipse">
                  <a:avLst/>
                </a:prstGeom>
                <a:solidFill>
                  <a:srgbClr val="FF0000"/>
                </a:solidFill>
                <a:ln w="9525">
                  <a:solidFill>
                    <a:srgbClr val="000000"/>
                  </a:solidFill>
                  <a:round/>
                  <a:headEnd/>
                  <a:tailEnd/>
                </a:ln>
              </p:spPr>
              <p:txBody>
                <a:bodyPr/>
                <a:lstStyle/>
                <a:p>
                  <a:endParaRPr lang="en-IN"/>
                </a:p>
              </p:txBody>
            </p:sp>
            <p:grpSp>
              <p:nvGrpSpPr>
                <p:cNvPr id="1149982" name="Group 30"/>
                <p:cNvGrpSpPr>
                  <a:grpSpLocks/>
                </p:cNvGrpSpPr>
                <p:nvPr/>
              </p:nvGrpSpPr>
              <p:grpSpPr bwMode="auto">
                <a:xfrm>
                  <a:off x="3670" y="10790"/>
                  <a:ext cx="2244" cy="270"/>
                  <a:chOff x="3670" y="10790"/>
                  <a:chExt cx="2244" cy="270"/>
                </a:xfrm>
              </p:grpSpPr>
              <p:sp>
                <p:nvSpPr>
                  <p:cNvPr id="1149983" name="Line 31"/>
                  <p:cNvSpPr>
                    <a:spLocks noChangeShapeType="1"/>
                  </p:cNvSpPr>
                  <p:nvPr/>
                </p:nvSpPr>
                <p:spPr bwMode="auto">
                  <a:xfrm>
                    <a:off x="367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4" name="Line 32"/>
                  <p:cNvSpPr>
                    <a:spLocks noChangeShapeType="1"/>
                  </p:cNvSpPr>
                  <p:nvPr/>
                </p:nvSpPr>
                <p:spPr bwMode="auto">
                  <a:xfrm>
                    <a:off x="404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5" name="Line 33"/>
                  <p:cNvSpPr>
                    <a:spLocks noChangeShapeType="1"/>
                  </p:cNvSpPr>
                  <p:nvPr/>
                </p:nvSpPr>
                <p:spPr bwMode="auto">
                  <a:xfrm>
                    <a:off x="4418"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6" name="Line 34"/>
                  <p:cNvSpPr>
                    <a:spLocks noChangeShapeType="1"/>
                  </p:cNvSpPr>
                  <p:nvPr/>
                </p:nvSpPr>
                <p:spPr bwMode="auto">
                  <a:xfrm>
                    <a:off x="4792"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7" name="Line 35"/>
                  <p:cNvSpPr>
                    <a:spLocks noChangeShapeType="1"/>
                  </p:cNvSpPr>
                  <p:nvPr/>
                </p:nvSpPr>
                <p:spPr bwMode="auto">
                  <a:xfrm>
                    <a:off x="5540"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8" name="Line 36"/>
                  <p:cNvSpPr>
                    <a:spLocks noChangeShapeType="1"/>
                  </p:cNvSpPr>
                  <p:nvPr/>
                </p:nvSpPr>
                <p:spPr bwMode="auto">
                  <a:xfrm>
                    <a:off x="5914"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9989" name="Line 37"/>
                  <p:cNvSpPr>
                    <a:spLocks noChangeShapeType="1"/>
                  </p:cNvSpPr>
                  <p:nvPr/>
                </p:nvSpPr>
                <p:spPr bwMode="auto">
                  <a:xfrm>
                    <a:off x="5166" y="10790"/>
                    <a:ext cx="0" cy="27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49990" name="Text Box 38"/>
                <p:cNvSpPr txBox="1">
                  <a:spLocks noChangeArrowheads="1"/>
                </p:cNvSpPr>
                <p:nvPr/>
              </p:nvSpPr>
              <p:spPr bwMode="auto">
                <a:xfrm>
                  <a:off x="4555" y="8008"/>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100" b="0" i="1" baseline="0">
                      <a:solidFill>
                        <a:schemeClr val="tx1"/>
                      </a:solidFill>
                      <a:cs typeface="Times New Roman" panose="02020603050405020304" pitchFamily="18" charset="0"/>
                    </a:rPr>
                    <a:t>y</a:t>
                  </a:r>
                  <a:r>
                    <a:rPr lang="en-US" altLang="en-US" sz="1100" b="0" i="1" baseline="-30000">
                      <a:solidFill>
                        <a:schemeClr val="tx1"/>
                      </a:solidFill>
                      <a:latin typeface="Times" panose="02020603050405020304" pitchFamily="18" charset="0"/>
                      <a:cs typeface="Times New Roman" panose="02020603050405020304" pitchFamily="18" charset="0"/>
                    </a:rPr>
                    <a:t>i</a:t>
                  </a:r>
                  <a:r>
                    <a:rPr lang="en-US" altLang="en-US" sz="1100" b="0" i="1" baseline="0">
                      <a:solidFill>
                        <a:schemeClr val="tx1"/>
                      </a:solidFill>
                      <a:cs typeface="Times New Roman" panose="02020603050405020304" pitchFamily="18" charset="0"/>
                    </a:rPr>
                    <a:t> </a:t>
                  </a:r>
                  <a:endParaRPr lang="en-US" altLang="zh-CN" sz="1200" b="0" baseline="0">
                    <a:solidFill>
                      <a:schemeClr val="tx1"/>
                    </a:solidFill>
                    <a:ea typeface="SimSun" panose="02010600030101010101" pitchFamily="2" charset="-122"/>
                  </a:endParaRPr>
                </a:p>
                <a:p>
                  <a:r>
                    <a:rPr lang="en-US" altLang="zh-CN" sz="1200" b="0" i="1" baseline="-30000">
                      <a:solidFill>
                        <a:schemeClr val="tx1"/>
                      </a:solidFill>
                      <a:latin typeface="Times" panose="02020603050405020304" pitchFamily="18" charset="0"/>
                      <a:ea typeface="SimSun" panose="02010600030101010101" pitchFamily="2" charset="-122"/>
                    </a:rPr>
                    <a:t> </a:t>
                  </a:r>
                  <a:endParaRPr lang="en-US" altLang="zh-CN" sz="1200" b="0" baseline="0">
                    <a:solidFill>
                      <a:schemeClr val="tx1"/>
                    </a:solidFill>
                    <a:ea typeface="SimSun" panose="02010600030101010101" pitchFamily="2" charset="-122"/>
                  </a:endParaRPr>
                </a:p>
                <a:p>
                  <a:endParaRPr lang="en-US" altLang="zh-CN" sz="2400" b="0" baseline="0">
                    <a:solidFill>
                      <a:schemeClr val="tx1"/>
                    </a:solidFill>
                    <a:ea typeface="SimSun" panose="02010600030101010101" pitchFamily="2" charset="-122"/>
                  </a:endParaRPr>
                </a:p>
              </p:txBody>
            </p:sp>
            <p:sp>
              <p:nvSpPr>
                <p:cNvPr id="1149991" name="Line 39"/>
                <p:cNvSpPr>
                  <a:spLocks noChangeShapeType="1"/>
                </p:cNvSpPr>
                <p:nvPr/>
              </p:nvSpPr>
              <p:spPr bwMode="auto">
                <a:xfrm>
                  <a:off x="1052" y="8920"/>
                  <a:ext cx="7854"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1149992" name="Oval 40"/>
                <p:cNvSpPr>
                  <a:spLocks noChangeArrowheads="1"/>
                </p:cNvSpPr>
                <p:nvPr/>
              </p:nvSpPr>
              <p:spPr bwMode="auto">
                <a:xfrm>
                  <a:off x="6407" y="7805"/>
                  <a:ext cx="71" cy="71"/>
                </a:xfrm>
                <a:prstGeom prst="ellipse">
                  <a:avLst/>
                </a:prstGeom>
                <a:solidFill>
                  <a:srgbClr val="FF0000"/>
                </a:solidFill>
                <a:ln w="9525">
                  <a:solidFill>
                    <a:srgbClr val="000000"/>
                  </a:solidFill>
                  <a:round/>
                  <a:headEnd/>
                  <a:tailEnd/>
                </a:ln>
              </p:spPr>
              <p:txBody>
                <a:bodyPr/>
                <a:lstStyle/>
                <a:p>
                  <a:endParaRPr lang="en-IN"/>
                </a:p>
              </p:txBody>
            </p:sp>
            <p:sp>
              <p:nvSpPr>
                <p:cNvPr id="1149993" name="AutoShape 41"/>
                <p:cNvSpPr>
                  <a:spLocks/>
                </p:cNvSpPr>
                <p:nvPr/>
              </p:nvSpPr>
              <p:spPr bwMode="auto">
                <a:xfrm>
                  <a:off x="3296" y="8920"/>
                  <a:ext cx="374" cy="1309"/>
                </a:xfrm>
                <a:prstGeom prst="leftBrace">
                  <a:avLst>
                    <a:gd name="adj1" fmla="val 29167"/>
                    <a:gd name="adj2" fmla="val 50000"/>
                  </a:avLst>
                </a:pr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49994" name="Line 42"/>
                <p:cNvSpPr>
                  <a:spLocks noChangeShapeType="1"/>
                </p:cNvSpPr>
                <p:nvPr/>
              </p:nvSpPr>
              <p:spPr bwMode="auto">
                <a:xfrm flipV="1">
                  <a:off x="3885" y="9735"/>
                  <a:ext cx="0" cy="48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5" name="Text Box 43"/>
                <p:cNvSpPr txBox="1">
                  <a:spLocks noChangeArrowheads="1"/>
                </p:cNvSpPr>
                <p:nvPr/>
              </p:nvSpPr>
              <p:spPr bwMode="auto">
                <a:xfrm>
                  <a:off x="4092" y="983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400" b="0" baseline="0">
                      <a:solidFill>
                        <a:schemeClr val="tx1"/>
                      </a:solidFill>
                      <a:latin typeface="Tahoma" panose="020B0604030504040204" pitchFamily="34" charset="0"/>
                      <a:cs typeface="Times New Roman" panose="02020603050405020304" pitchFamily="18" charset="0"/>
                    </a:rPr>
                    <a:t>C</a:t>
                  </a:r>
                  <a:endParaRPr lang="en-US" altLang="en-US" sz="1200" b="0" baseline="0">
                    <a:solidFill>
                      <a:schemeClr val="tx1"/>
                    </a:solidFill>
                    <a:cs typeface="Times New Roman" panose="02020603050405020304" pitchFamily="18" charset="0"/>
                  </a:endParaRPr>
                </a:p>
                <a:p>
                  <a:endParaRPr lang="en-US" altLang="en-US" sz="2400" b="0" baseline="0">
                    <a:solidFill>
                      <a:schemeClr val="tx1"/>
                    </a:solidFill>
                  </a:endParaRPr>
                </a:p>
              </p:txBody>
            </p:sp>
            <p:sp>
              <p:nvSpPr>
                <p:cNvPr id="1149996" name="Text Box 44"/>
                <p:cNvSpPr txBox="1">
                  <a:spLocks noChangeArrowheads="1"/>
                </p:cNvSpPr>
                <p:nvPr/>
              </p:nvSpPr>
              <p:spPr bwMode="auto">
                <a:xfrm>
                  <a:off x="4062" y="9054"/>
                  <a:ext cx="374" cy="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2000" baseline="0">
                      <a:solidFill>
                        <a:schemeClr val="tx1"/>
                      </a:solidFill>
                      <a:cs typeface="Times New Roman" panose="02020603050405020304" pitchFamily="18" charset="0"/>
                    </a:rPr>
                    <a:t>B</a:t>
                  </a:r>
                </a:p>
                <a:p>
                  <a:endParaRPr lang="en-US" altLang="en-US" sz="2400" b="0" baseline="0">
                    <a:solidFill>
                      <a:schemeClr val="tx1"/>
                    </a:solidFill>
                  </a:endParaRPr>
                </a:p>
              </p:txBody>
            </p:sp>
            <p:sp>
              <p:nvSpPr>
                <p:cNvPr id="1149997" name="Line 45"/>
                <p:cNvSpPr>
                  <a:spLocks noChangeShapeType="1"/>
                </p:cNvSpPr>
                <p:nvPr/>
              </p:nvSpPr>
              <p:spPr bwMode="auto">
                <a:xfrm flipV="1">
                  <a:off x="3870" y="9000"/>
                  <a:ext cx="0" cy="615"/>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8" name="Line 46"/>
                <p:cNvSpPr>
                  <a:spLocks noChangeShapeType="1"/>
                </p:cNvSpPr>
                <p:nvPr/>
              </p:nvSpPr>
              <p:spPr bwMode="auto">
                <a:xfrm>
                  <a:off x="6435" y="7920"/>
                  <a:ext cx="0" cy="60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49999" name="Line 47"/>
                <p:cNvSpPr>
                  <a:spLocks noChangeShapeType="1"/>
                </p:cNvSpPr>
                <p:nvPr/>
              </p:nvSpPr>
              <p:spPr bwMode="auto">
                <a:xfrm>
                  <a:off x="6435" y="8610"/>
                  <a:ext cx="0" cy="315"/>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50000" name="AutoShape 48"/>
                <p:cNvSpPr>
                  <a:spLocks/>
                </p:cNvSpPr>
                <p:nvPr/>
              </p:nvSpPr>
              <p:spPr bwMode="auto">
                <a:xfrm>
                  <a:off x="6615" y="7860"/>
                  <a:ext cx="435" cy="1050"/>
                </a:xfrm>
                <a:prstGeom prst="rightBrace">
                  <a:avLst>
                    <a:gd name="adj1" fmla="val 20115"/>
                    <a:gd name="adj2" fmla="val 50000"/>
                  </a:avLst>
                </a:pr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1150004" name="Group 52"/>
            <p:cNvGrpSpPr>
              <a:grpSpLocks/>
            </p:cNvGrpSpPr>
            <p:nvPr/>
          </p:nvGrpSpPr>
          <p:grpSpPr bwMode="auto">
            <a:xfrm>
              <a:off x="495301" y="4583114"/>
              <a:ext cx="6934200" cy="935038"/>
              <a:chOff x="312" y="2887"/>
              <a:chExt cx="4368" cy="589"/>
            </a:xfrm>
          </p:grpSpPr>
          <p:sp>
            <p:nvSpPr>
              <p:cNvPr id="1150006" name="Text Box 54"/>
              <p:cNvSpPr txBox="1">
                <a:spLocks noChangeArrowheads="1"/>
              </p:cNvSpPr>
              <p:nvPr/>
            </p:nvSpPr>
            <p:spPr bwMode="auto">
              <a:xfrm>
                <a:off x="312" y="3284"/>
                <a:ext cx="4368"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en-US" sz="1600" baseline="0" dirty="0">
                    <a:solidFill>
                      <a:schemeClr val="tx1"/>
                    </a:solidFill>
                    <a:cs typeface="Times New Roman" panose="02020603050405020304" pitchFamily="18" charset="0"/>
                  </a:rPr>
                  <a:t>   A</a:t>
                </a:r>
                <a:r>
                  <a:rPr lang="en-US" altLang="en-US" sz="1600" baseline="30000" dirty="0">
                    <a:solidFill>
                      <a:schemeClr val="tx1"/>
                    </a:solidFill>
                    <a:latin typeface="Times" panose="02020603050405020304" pitchFamily="18" charset="0"/>
                    <a:cs typeface="Times New Roman" panose="02020603050405020304" pitchFamily="18" charset="0"/>
                  </a:rPr>
                  <a:t>2</a:t>
                </a:r>
                <a:r>
                  <a:rPr lang="en-US" altLang="en-US" sz="1600" baseline="0" dirty="0">
                    <a:solidFill>
                      <a:schemeClr val="tx1"/>
                    </a:solidFill>
                    <a:cs typeface="Times New Roman" panose="02020603050405020304" pitchFamily="18" charset="0"/>
                  </a:rPr>
                  <a:t>                                             B</a:t>
                </a:r>
                <a:r>
                  <a:rPr lang="en-US" altLang="en-US" sz="1600" baseline="30000" dirty="0">
                    <a:solidFill>
                      <a:schemeClr val="tx1"/>
                    </a:solidFill>
                    <a:latin typeface="Times" panose="02020603050405020304" pitchFamily="18" charset="0"/>
                    <a:cs typeface="Times New Roman" panose="02020603050405020304" pitchFamily="18" charset="0"/>
                  </a:rPr>
                  <a:t>2</a:t>
                </a:r>
                <a:r>
                  <a:rPr lang="en-US" altLang="en-US" sz="1600" baseline="0" dirty="0">
                    <a:solidFill>
                      <a:schemeClr val="tx1"/>
                    </a:solidFill>
                    <a:cs typeface="Times New Roman" panose="02020603050405020304" pitchFamily="18" charset="0"/>
                  </a:rPr>
                  <a:t>                                                  C</a:t>
                </a:r>
                <a:r>
                  <a:rPr lang="en-US" altLang="en-US" sz="1600" baseline="30000" dirty="0">
                    <a:solidFill>
                      <a:schemeClr val="tx1"/>
                    </a:solidFill>
                    <a:latin typeface="Times" panose="02020603050405020304" pitchFamily="18" charset="0"/>
                    <a:cs typeface="Times New Roman" panose="02020603050405020304" pitchFamily="18" charset="0"/>
                  </a:rPr>
                  <a:t>2</a:t>
                </a:r>
                <a:endParaRPr lang="en-US" altLang="en-US" sz="1600" u="sng" baseline="0" dirty="0">
                  <a:solidFill>
                    <a:schemeClr val="tx1"/>
                  </a:solidFill>
                  <a:cs typeface="Times New Roman" panose="02020603050405020304" pitchFamily="18" charset="0"/>
                </a:endParaRPr>
              </a:p>
              <a:p>
                <a:endParaRPr lang="en-US" altLang="en-US" sz="2400" b="0" baseline="0" dirty="0">
                  <a:solidFill>
                    <a:schemeClr val="tx1"/>
                  </a:solidFill>
                </a:endParaRPr>
              </a:p>
            </p:txBody>
          </p:sp>
          <p:pic>
            <p:nvPicPr>
              <p:cNvPr id="115001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 y="2887"/>
                <a:ext cx="3936" cy="4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50012" name="Rectangle 60"/>
          <p:cNvSpPr>
            <a:spLocks noGrp="1" noChangeArrowheads="1"/>
          </p:cNvSpPr>
          <p:nvPr>
            <p:ph type="title"/>
          </p:nvPr>
        </p:nvSpPr>
        <p:spPr/>
        <p:txBody>
          <a:bodyPr/>
          <a:lstStyle/>
          <a:p>
            <a:r>
              <a:rPr lang="en-US" altLang="en-US"/>
              <a:t>Regression Picture</a:t>
            </a:r>
          </a:p>
        </p:txBody>
      </p:sp>
      <p:sp>
        <p:nvSpPr>
          <p:cNvPr id="1150013" name="Text Box 61"/>
          <p:cNvSpPr txBox="1">
            <a:spLocks noChangeArrowheads="1"/>
          </p:cNvSpPr>
          <p:nvPr/>
        </p:nvSpPr>
        <p:spPr bwMode="auto">
          <a:xfrm>
            <a:off x="369835" y="1124079"/>
            <a:ext cx="83786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aseline="0" dirty="0"/>
              <a:t>(</a:t>
            </a:r>
            <a:r>
              <a:rPr lang="en-US" altLang="en-US" baseline="0" dirty="0" err="1"/>
              <a:t>SSE</a:t>
            </a:r>
            <a:r>
              <a:rPr lang="en-US" altLang="en-US" baseline="-25000" dirty="0" err="1"/>
              <a:t>reg</a:t>
            </a:r>
            <a:r>
              <a:rPr lang="en-US" altLang="en-US" baseline="0" dirty="0"/>
              <a:t>/</a:t>
            </a:r>
            <a:r>
              <a:rPr lang="en-US" altLang="en-US" baseline="0" dirty="0" err="1"/>
              <a:t>SST</a:t>
            </a:r>
            <a:r>
              <a:rPr lang="en-US" altLang="en-US" baseline="-25000" dirty="0" err="1"/>
              <a:t>total</a:t>
            </a:r>
            <a:r>
              <a:rPr lang="en-US" altLang="en-US" dirty="0"/>
              <a:t> ) </a:t>
            </a:r>
            <a:r>
              <a:rPr lang="en-US" altLang="en-US" sz="1400" i="1" dirty="0"/>
              <a:t>(Proportion of total variation that cannot be explained by Simple Linear Regression Model)</a:t>
            </a:r>
            <a:endParaRPr lang="en-US" altLang="en-US" i="1"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396</a:t>
            </a:fld>
            <a:endParaRPr lang="en-GB" dirty="0"/>
          </a:p>
        </p:txBody>
      </p:sp>
      <p:pic>
        <p:nvPicPr>
          <p:cNvPr id="1150002" name="Picture 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199" y="1628800"/>
            <a:ext cx="16391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150003" name="Picture 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636912"/>
            <a:ext cx="361950" cy="5334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 Box 56"/>
          <p:cNvSpPr txBox="1">
            <a:spLocks noChangeArrowheads="1"/>
          </p:cNvSpPr>
          <p:nvPr/>
        </p:nvSpPr>
        <p:spPr bwMode="auto">
          <a:xfrm>
            <a:off x="427039" y="5172068"/>
            <a:ext cx="2424908" cy="15494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1" baseline="0" dirty="0">
                <a:solidFill>
                  <a:schemeClr val="tx1"/>
                </a:solidFill>
                <a:ea typeface="SimSun" panose="02010600030101010101" pitchFamily="2" charset="-122"/>
              </a:rPr>
              <a:t> </a:t>
            </a:r>
            <a:r>
              <a:rPr lang="en-US" altLang="zh-CN" b="1" baseline="0" dirty="0" err="1">
                <a:solidFill>
                  <a:schemeClr val="tx1"/>
                </a:solidFill>
                <a:ea typeface="SimSun" panose="02010600030101010101" pitchFamily="2" charset="-122"/>
              </a:rPr>
              <a:t>SST</a:t>
            </a:r>
            <a:r>
              <a:rPr lang="en-US" altLang="zh-CN" b="1" baseline="-30000" dirty="0" err="1">
                <a:solidFill>
                  <a:schemeClr val="tx1"/>
                </a:solidFill>
                <a:latin typeface="Times" panose="02020603050405020304" pitchFamily="18" charset="0"/>
                <a:ea typeface="SimSun" panose="02010600030101010101" pitchFamily="2" charset="-122"/>
              </a:rPr>
              <a:t>total</a:t>
            </a:r>
            <a:r>
              <a:rPr lang="en-US" altLang="zh-CN" b="1" baseline="0" dirty="0">
                <a:solidFill>
                  <a:schemeClr val="tx1"/>
                </a:solidFill>
                <a:ea typeface="SimSun" panose="02010600030101010101" pitchFamily="2" charset="-122"/>
              </a:rPr>
              <a:t> (</a:t>
            </a:r>
            <a:r>
              <a:rPr lang="en-US" altLang="zh-CN" b="1" baseline="0" dirty="0" err="1">
                <a:solidFill>
                  <a:schemeClr val="tx1"/>
                </a:solidFill>
                <a:ea typeface="SimSun" panose="02010600030101010101" pitchFamily="2" charset="-122"/>
              </a:rPr>
              <a:t>S</a:t>
            </a:r>
            <a:r>
              <a:rPr lang="en-US" altLang="zh-CN" b="1" baseline="-25000" dirty="0" err="1">
                <a:solidFill>
                  <a:schemeClr val="tx1"/>
                </a:solidFill>
                <a:ea typeface="SimSun" panose="02010600030101010101" pitchFamily="2" charset="-122"/>
              </a:rPr>
              <a:t>yy</a:t>
            </a:r>
            <a:r>
              <a:rPr lang="en-US" altLang="zh-CN" b="1" baseline="0" dirty="0">
                <a:solidFill>
                  <a:schemeClr val="tx1"/>
                </a:solidFill>
                <a:ea typeface="SimSun" panose="02010600030101010101" pitchFamily="2" charset="-122"/>
              </a:rPr>
              <a:t>)</a:t>
            </a:r>
          </a:p>
          <a:p>
            <a:pPr eaLnBrk="1" hangingPunct="1"/>
            <a:r>
              <a:rPr lang="en-US" altLang="zh-CN" baseline="0" dirty="0">
                <a:solidFill>
                  <a:schemeClr val="tx1"/>
                </a:solidFill>
                <a:latin typeface="Tahoma" panose="020B0604030504040204" pitchFamily="34" charset="0"/>
                <a:ea typeface="SimSun" panose="02010600030101010101" pitchFamily="2" charset="-122"/>
              </a:rPr>
              <a:t>Total squared distance of observations from naïve mean of y</a:t>
            </a:r>
            <a:endParaRPr lang="en-US" altLang="zh-CN" baseline="0" dirty="0">
              <a:solidFill>
                <a:schemeClr val="tx1"/>
              </a:solidFill>
              <a:ea typeface="SimSun" panose="02010600030101010101" pitchFamily="2" charset="-122"/>
            </a:endParaRPr>
          </a:p>
          <a:p>
            <a:r>
              <a:rPr lang="en-US" altLang="zh-CN" sz="1050" baseline="0" dirty="0">
                <a:solidFill>
                  <a:schemeClr val="tx1"/>
                </a:solidFill>
                <a:ea typeface="SimSun" panose="02010600030101010101" pitchFamily="2" charset="-122"/>
              </a:rPr>
              <a:t> </a:t>
            </a:r>
            <a:r>
              <a:rPr lang="en-US" altLang="zh-CN" b="1" i="1" baseline="0" dirty="0">
                <a:solidFill>
                  <a:srgbClr val="0070C0"/>
                </a:solidFill>
                <a:ea typeface="SimSun" panose="02010600030101010101" pitchFamily="2" charset="-122"/>
              </a:rPr>
              <a:t>Total variation</a:t>
            </a:r>
            <a:endParaRPr lang="en-US" altLang="zh-CN" b="1" baseline="0" dirty="0">
              <a:solidFill>
                <a:srgbClr val="0070C0"/>
              </a:solidFill>
              <a:ea typeface="SimSun" panose="02010600030101010101" pitchFamily="2" charset="-122"/>
            </a:endParaRPr>
          </a:p>
        </p:txBody>
      </p:sp>
      <p:sp>
        <p:nvSpPr>
          <p:cNvPr id="65" name="Text Box 57"/>
          <p:cNvSpPr txBox="1">
            <a:spLocks noChangeArrowheads="1"/>
          </p:cNvSpPr>
          <p:nvPr/>
        </p:nvSpPr>
        <p:spPr bwMode="auto">
          <a:xfrm>
            <a:off x="3070412" y="5176798"/>
            <a:ext cx="2635202" cy="14730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aseline="0" dirty="0" err="1">
                <a:solidFill>
                  <a:schemeClr val="tx1"/>
                </a:solidFill>
                <a:ea typeface="SimSun" panose="02010600030101010101" pitchFamily="2" charset="-122"/>
              </a:rPr>
              <a:t>Ss</a:t>
            </a:r>
            <a:r>
              <a:rPr lang="en-US" altLang="zh-CN" baseline="-30000" dirty="0" err="1">
                <a:solidFill>
                  <a:schemeClr val="tx1"/>
                </a:solidFill>
                <a:latin typeface="Times" panose="02020603050405020304" pitchFamily="18" charset="0"/>
                <a:ea typeface="SimSun" panose="02010600030101010101" pitchFamily="2" charset="-122"/>
              </a:rPr>
              <a:t>reg</a:t>
            </a:r>
            <a:endParaRPr lang="en-US" altLang="zh-CN" baseline="-30000" dirty="0">
              <a:solidFill>
                <a:schemeClr val="tx1"/>
              </a:solidFill>
              <a:latin typeface="Times" panose="02020603050405020304" pitchFamily="18" charset="0"/>
              <a:ea typeface="SimSun" panose="02010600030101010101" pitchFamily="2" charset="-122"/>
            </a:endParaRPr>
          </a:p>
          <a:p>
            <a:pPr eaLnBrk="1" hangingPunct="1"/>
            <a:r>
              <a:rPr lang="en-US" altLang="zh-CN" b="0" baseline="0" dirty="0">
                <a:solidFill>
                  <a:schemeClr val="tx1"/>
                </a:solidFill>
                <a:ea typeface="SimSun" panose="02010600030101010101" pitchFamily="2" charset="-122"/>
              </a:rPr>
              <a:t>Distance from regression line to naïve mean of y </a:t>
            </a:r>
          </a:p>
          <a:p>
            <a:r>
              <a:rPr lang="en-US" altLang="zh-CN" b="0" baseline="0" dirty="0">
                <a:solidFill>
                  <a:schemeClr val="tx1"/>
                </a:solidFill>
                <a:latin typeface="Tahoma" panose="020B0604030504040204" pitchFamily="34" charset="0"/>
                <a:ea typeface="SimSun" panose="02010600030101010101" pitchFamily="2" charset="-122"/>
              </a:rPr>
              <a:t> </a:t>
            </a:r>
            <a:r>
              <a:rPr lang="en-US" altLang="zh-CN" b="1" baseline="0" dirty="0">
                <a:solidFill>
                  <a:srgbClr val="0070C0"/>
                </a:solidFill>
                <a:latin typeface="Times" panose="02020603050405020304" pitchFamily="18" charset="0"/>
                <a:ea typeface="SimSun" panose="02010600030101010101" pitchFamily="2" charset="-122"/>
              </a:rPr>
              <a:t>Variability due to x (regression)</a:t>
            </a:r>
            <a:endParaRPr lang="en-US" altLang="zh-CN" b="0" baseline="0" dirty="0">
              <a:solidFill>
                <a:schemeClr val="tx1"/>
              </a:solidFill>
              <a:ea typeface="SimSun" panose="02010600030101010101" pitchFamily="2" charset="-122"/>
            </a:endParaRPr>
          </a:p>
        </p:txBody>
      </p:sp>
      <p:sp>
        <p:nvSpPr>
          <p:cNvPr id="66" name="Text Box 58"/>
          <p:cNvSpPr txBox="1">
            <a:spLocks noChangeArrowheads="1"/>
          </p:cNvSpPr>
          <p:nvPr/>
        </p:nvSpPr>
        <p:spPr bwMode="auto">
          <a:xfrm>
            <a:off x="5859462" y="5103270"/>
            <a:ext cx="3105026" cy="1618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r>
              <a:rPr lang="en-US" altLang="zh-CN" b="1" baseline="0" dirty="0" err="1">
                <a:solidFill>
                  <a:schemeClr val="tx1"/>
                </a:solidFill>
                <a:ea typeface="SimSun" panose="02010600030101010101" pitchFamily="2" charset="-122"/>
              </a:rPr>
              <a:t>SSE</a:t>
            </a:r>
            <a:r>
              <a:rPr lang="en-US" altLang="zh-CN" b="1" baseline="-30000" dirty="0" err="1">
                <a:solidFill>
                  <a:schemeClr val="tx1"/>
                </a:solidFill>
                <a:latin typeface="Times" panose="02020603050405020304" pitchFamily="18" charset="0"/>
                <a:ea typeface="SimSun" panose="02010600030101010101" pitchFamily="2" charset="-122"/>
              </a:rPr>
              <a:t>residual</a:t>
            </a:r>
            <a:endParaRPr lang="en-US" altLang="zh-CN" b="1" baseline="-30000" dirty="0">
              <a:solidFill>
                <a:schemeClr val="tx1"/>
              </a:solidFill>
              <a:latin typeface="Times" panose="02020603050405020304" pitchFamily="18" charset="0"/>
              <a:ea typeface="SimSun" panose="02010600030101010101" pitchFamily="2" charset="-122"/>
            </a:endParaRPr>
          </a:p>
          <a:p>
            <a:pPr eaLnBrk="1" hangingPunct="1"/>
            <a:r>
              <a:rPr lang="en-US" altLang="zh-CN" b="0" baseline="0" dirty="0">
                <a:solidFill>
                  <a:schemeClr val="tx1"/>
                </a:solidFill>
                <a:ea typeface="SimSun" panose="02010600030101010101" pitchFamily="2" charset="-122"/>
              </a:rPr>
              <a:t>Variance around the regression line </a:t>
            </a:r>
            <a:r>
              <a:rPr lang="en-US" altLang="zh-CN" b="1" baseline="0" dirty="0">
                <a:solidFill>
                  <a:schemeClr val="tx1"/>
                </a:solidFill>
                <a:ea typeface="SimSun" panose="02010600030101010101" pitchFamily="2" charset="-122"/>
              </a:rPr>
              <a:t>(Error Sum of Square)</a:t>
            </a:r>
            <a:r>
              <a:rPr lang="en-US" altLang="zh-CN" b="0" baseline="0" dirty="0">
                <a:solidFill>
                  <a:schemeClr val="tx1"/>
                </a:solidFill>
                <a:ea typeface="SimSun" panose="02010600030101010101" pitchFamily="2" charset="-122"/>
              </a:rPr>
              <a:t> </a:t>
            </a:r>
          </a:p>
          <a:p>
            <a:r>
              <a:rPr lang="en-US" altLang="zh-CN" sz="1600" b="1" baseline="0" dirty="0">
                <a:solidFill>
                  <a:srgbClr val="0070C0"/>
                </a:solidFill>
                <a:latin typeface="Times" panose="02020603050405020304" pitchFamily="18" charset="0"/>
                <a:ea typeface="SimSun" panose="02010600030101010101" pitchFamily="2" charset="-122"/>
              </a:rPr>
              <a:t>Additional variability not explained by x—what least squares method aims to minimize</a:t>
            </a:r>
          </a:p>
        </p:txBody>
      </p:sp>
      <p:sp>
        <p:nvSpPr>
          <p:cNvPr id="67" name="Text Box 49"/>
          <p:cNvSpPr txBox="1">
            <a:spLocks noChangeArrowheads="1"/>
          </p:cNvSpPr>
          <p:nvPr/>
        </p:nvSpPr>
        <p:spPr bwMode="auto">
          <a:xfrm>
            <a:off x="6783574" y="3355990"/>
            <a:ext cx="2133600" cy="789683"/>
          </a:xfrm>
          <a:prstGeom prst="rect">
            <a:avLst/>
          </a:prstGeom>
          <a:solidFill>
            <a:srgbClr val="EAEAEA"/>
          </a:solidFill>
          <a:ln w="9525">
            <a:solidFill>
              <a:srgbClr val="000000"/>
            </a:solidFill>
            <a:miter lim="800000"/>
            <a:headEnd/>
            <a:tailEnd/>
          </a:ln>
        </p:spPr>
        <p:txBody>
          <a:bodyPr/>
          <a:lstStyle/>
          <a:p>
            <a:pPr eaLnBrk="1" hangingPunct="1"/>
            <a:r>
              <a:rPr lang="en-US" altLang="en-US" sz="1400" b="0" baseline="0" dirty="0">
                <a:solidFill>
                  <a:schemeClr val="tx1"/>
                </a:solidFill>
                <a:cs typeface="Times New Roman" panose="02020603050405020304" pitchFamily="18" charset="0"/>
              </a:rPr>
              <a:t>*Least squares estimation gave us the line (β) that minimized C</a:t>
            </a:r>
            <a:r>
              <a:rPr lang="en-US" altLang="en-US" sz="1400" b="0" baseline="30000" dirty="0">
                <a:solidFill>
                  <a:schemeClr val="tx1"/>
                </a:solidFill>
                <a:cs typeface="Times New Roman" panose="02020603050405020304" pitchFamily="18" charset="0"/>
              </a:rPr>
              <a:t>2</a:t>
            </a:r>
            <a:endParaRPr lang="en-US" altLang="en-US" sz="1400" b="0" baseline="0" dirty="0">
              <a:solidFill>
                <a:schemeClr val="tx1"/>
              </a:solidFill>
              <a:cs typeface="Times New Roman" panose="02020603050405020304" pitchFamily="18" charset="0"/>
            </a:endParaRPr>
          </a:p>
          <a:p>
            <a:r>
              <a:rPr lang="en-US" altLang="en-US" sz="1400" b="0" baseline="0" dirty="0">
                <a:solidFill>
                  <a:schemeClr val="tx1"/>
                </a:solidFill>
                <a:cs typeface="Times New Roman" panose="02020603050405020304" pitchFamily="18" charset="0"/>
              </a:rPr>
              <a:t> </a:t>
            </a:r>
          </a:p>
        </p:txBody>
      </p:sp>
      <p:sp>
        <p:nvSpPr>
          <p:cNvPr id="3" name="Down Arrow 2"/>
          <p:cNvSpPr/>
          <p:nvPr/>
        </p:nvSpPr>
        <p:spPr>
          <a:xfrm rot="10800000">
            <a:off x="7740352" y="4332201"/>
            <a:ext cx="492223" cy="8110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 name="TextBox 3"/>
              <p:cNvSpPr txBox="1"/>
              <p:nvPr/>
            </p:nvSpPr>
            <p:spPr>
              <a:xfrm>
                <a:off x="495300" y="1485440"/>
                <a:ext cx="2032235" cy="1046440"/>
              </a:xfrm>
              <a:prstGeom prst="rect">
                <a:avLst/>
              </a:prstGeom>
              <a:noFill/>
            </p:spPr>
            <p:txBody>
              <a:bodyPr wrap="square" rtlCol="0">
                <a:spAutoFit/>
              </a:bodyPr>
              <a:lstStyle/>
              <a:p>
                <a:r>
                  <a:rPr lang="en-US" altLang="en-US" b="1" dirty="0">
                    <a:solidFill>
                      <a:schemeClr val="accent6">
                        <a:lumMod val="75000"/>
                      </a:schemeClr>
                    </a:solidFill>
                  </a:rPr>
                  <a:t>Coefficient of Determination  </a:t>
                </a:r>
                <a14:m>
                  <m:oMath xmlns:m="http://schemas.openxmlformats.org/officeDocument/2006/math">
                    <m:sSup>
                      <m:sSupPr>
                        <m:ctrlPr>
                          <a:rPr lang="en-US" altLang="en-US" b="1" i="1" smtClean="0">
                            <a:solidFill>
                              <a:schemeClr val="accent6">
                                <a:lumMod val="75000"/>
                              </a:schemeClr>
                            </a:solidFill>
                            <a:latin typeface="Cambria Math" panose="02040503050406030204" pitchFamily="18" charset="0"/>
                          </a:rPr>
                        </m:ctrlPr>
                      </m:sSupPr>
                      <m:e>
                        <m:r>
                          <a:rPr lang="en-IN" altLang="en-US" b="1" i="1" smtClean="0">
                            <a:solidFill>
                              <a:schemeClr val="accent6">
                                <a:lumMod val="75000"/>
                              </a:schemeClr>
                            </a:solidFill>
                            <a:latin typeface="Cambria Math" panose="02040503050406030204" pitchFamily="18" charset="0"/>
                          </a:rPr>
                          <m:t>𝒓</m:t>
                        </m:r>
                      </m:e>
                      <m:sup>
                        <m:r>
                          <a:rPr lang="en-IN" altLang="en-US" b="1" i="1" smtClean="0">
                            <a:solidFill>
                              <a:schemeClr val="accent6">
                                <a:lumMod val="75000"/>
                              </a:schemeClr>
                            </a:solidFill>
                            <a:latin typeface="Cambria Math" panose="02040503050406030204" pitchFamily="18" charset="0"/>
                          </a:rPr>
                          <m:t>𝟐</m:t>
                        </m:r>
                      </m:sup>
                    </m:sSup>
                    <m:r>
                      <a:rPr lang="en-IN" altLang="en-US" b="1" i="1" smtClean="0">
                        <a:solidFill>
                          <a:schemeClr val="accent6">
                            <a:lumMod val="75000"/>
                          </a:schemeClr>
                        </a:solidFill>
                        <a:latin typeface="Cambria Math" panose="02040503050406030204" pitchFamily="18" charset="0"/>
                      </a:rPr>
                      <m:t>=</m:t>
                    </m:r>
                    <m:r>
                      <a:rPr lang="en-IN" altLang="en-US" b="1" i="1" smtClean="0">
                        <a:solidFill>
                          <a:schemeClr val="accent6">
                            <a:lumMod val="75000"/>
                          </a:schemeClr>
                        </a:solidFill>
                        <a:latin typeface="Cambria Math" panose="02040503050406030204" pitchFamily="18" charset="0"/>
                      </a:rPr>
                      <m:t>𝟏</m:t>
                    </m:r>
                    <m:r>
                      <a:rPr lang="en-IN" altLang="en-US" b="1" i="1" smtClean="0">
                        <a:solidFill>
                          <a:schemeClr val="accent6">
                            <a:lumMod val="75000"/>
                          </a:schemeClr>
                        </a:solidFill>
                        <a:latin typeface="Cambria Math" panose="02040503050406030204" pitchFamily="18" charset="0"/>
                      </a:rPr>
                      <m:t>− </m:t>
                    </m:r>
                    <m:f>
                      <m:fPr>
                        <m:ctrlPr>
                          <a:rPr lang="en-IN" altLang="en-US" b="1" i="1" smtClean="0">
                            <a:solidFill>
                              <a:schemeClr val="accent6">
                                <a:lumMod val="75000"/>
                              </a:schemeClr>
                            </a:solidFill>
                            <a:latin typeface="Cambria Math" panose="02040503050406030204" pitchFamily="18" charset="0"/>
                          </a:rPr>
                        </m:ctrlPr>
                      </m:fPr>
                      <m:num>
                        <m:r>
                          <a:rPr lang="en-IN" altLang="en-US" b="1" i="1" smtClean="0">
                            <a:solidFill>
                              <a:schemeClr val="accent6">
                                <a:lumMod val="75000"/>
                              </a:schemeClr>
                            </a:solidFill>
                            <a:latin typeface="Cambria Math" panose="02040503050406030204" pitchFamily="18" charset="0"/>
                          </a:rPr>
                          <m:t>𝑺𝑺𝑬</m:t>
                        </m:r>
                      </m:num>
                      <m:den>
                        <m:r>
                          <a:rPr lang="en-IN" altLang="en-US" b="1" i="1" smtClean="0">
                            <a:solidFill>
                              <a:schemeClr val="accent6">
                                <a:lumMod val="75000"/>
                              </a:schemeClr>
                            </a:solidFill>
                            <a:latin typeface="Cambria Math" panose="02040503050406030204" pitchFamily="18" charset="0"/>
                          </a:rPr>
                          <m:t>𝑺𝑺𝑻</m:t>
                        </m:r>
                      </m:den>
                    </m:f>
                  </m:oMath>
                </a14:m>
                <a:endParaRPr lang="en-US" altLang="en-US" b="1" dirty="0">
                  <a:solidFill>
                    <a:schemeClr val="accent6">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5300" y="1485440"/>
                <a:ext cx="2032235" cy="1046440"/>
              </a:xfrm>
              <a:prstGeom prst="rect">
                <a:avLst/>
              </a:prstGeom>
              <a:blipFill rotWithShape="0">
                <a:blip r:embed="rId5"/>
                <a:stretch>
                  <a:fillRect l="-2395" t="-3509" b="-585"/>
                </a:stretch>
              </a:blipFill>
            </p:spPr>
            <p:txBody>
              <a:bodyPr/>
              <a:lstStyle/>
              <a:p>
                <a:r>
                  <a:rPr lang="en-IN">
                    <a:noFill/>
                  </a:rPr>
                  <a:t> </a:t>
                </a:r>
              </a:p>
            </p:txBody>
          </p:sp>
        </mc:Fallback>
      </mc:AlternateContent>
    </p:spTree>
    <p:extLst>
      <p:ext uri="{BB962C8B-B14F-4D97-AF65-F5344CB8AC3E}">
        <p14:creationId xmlns:p14="http://schemas.microsoft.com/office/powerpoint/2010/main" val="34246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00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013" grpId="0"/>
      <p:bldP spid="64" grpId="0" animBg="1"/>
      <p:bldP spid="65" grpId="0" animBg="1"/>
      <p:bldP spid="66" grpId="0" animBg="1"/>
      <p:bldP spid="67" grpId="0" animBg="1"/>
      <p:bldP spid="3" grpId="0" animBg="1"/>
      <p:bldP spid="4"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Assessing Model Adequacy</a:t>
            </a:r>
          </a:p>
        </p:txBody>
      </p:sp>
      <p:pic>
        <p:nvPicPr>
          <p:cNvPr id="5" name="Content Placeholder 4"/>
          <p:cNvPicPr>
            <a:picLocks noGrp="1" noChangeAspect="1"/>
          </p:cNvPicPr>
          <p:nvPr>
            <p:ph idx="1"/>
          </p:nvPr>
        </p:nvPicPr>
        <p:blipFill>
          <a:blip r:embed="rId2"/>
          <a:stretch>
            <a:fillRect/>
          </a:stretch>
        </p:blipFill>
        <p:spPr>
          <a:xfrm>
            <a:off x="310324" y="1556792"/>
            <a:ext cx="8014526" cy="4536504"/>
          </a:xfrm>
          <a:prstGeom prst="rect">
            <a:avLst/>
          </a:prstGeom>
        </p:spPr>
      </p:pic>
      <p:sp>
        <p:nvSpPr>
          <p:cNvPr id="3" name="Slide Number Placeholder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397</a:t>
            </a:fld>
            <a:endParaRPr lang="en-GB"/>
          </a:p>
        </p:txBody>
      </p:sp>
    </p:spTree>
    <p:extLst>
      <p:ext uri="{BB962C8B-B14F-4D97-AF65-F5344CB8AC3E}">
        <p14:creationId xmlns:p14="http://schemas.microsoft.com/office/powerpoint/2010/main" val="11209107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Residuals and Standardized Residuals</a:t>
            </a:r>
            <a:endParaRPr lang="en-IN" dirty="0"/>
          </a:p>
        </p:txBody>
      </p:sp>
      <p:pic>
        <p:nvPicPr>
          <p:cNvPr id="5" name="Content Placeholder 4"/>
          <p:cNvPicPr>
            <a:picLocks noGrp="1" noChangeAspect="1"/>
          </p:cNvPicPr>
          <p:nvPr>
            <p:ph idx="1"/>
          </p:nvPr>
        </p:nvPicPr>
        <p:blipFill>
          <a:blip r:embed="rId2"/>
          <a:stretch>
            <a:fillRect/>
          </a:stretch>
        </p:blipFill>
        <p:spPr>
          <a:xfrm>
            <a:off x="733425" y="1417638"/>
            <a:ext cx="7677150" cy="4531642"/>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398</a:t>
            </a:fld>
            <a:endParaRPr lang="en-GB"/>
          </a:p>
        </p:txBody>
      </p:sp>
    </p:spTree>
    <p:extLst>
      <p:ext uri="{BB962C8B-B14F-4D97-AF65-F5344CB8AC3E}">
        <p14:creationId xmlns:p14="http://schemas.microsoft.com/office/powerpoint/2010/main" val="37763271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Residuals and Standardized Residuals</a:t>
            </a:r>
            <a:endParaRPr lang="en-IN"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399</a:t>
            </a:fld>
            <a:endParaRPr lang="en-GB"/>
          </a:p>
        </p:txBody>
      </p:sp>
      <p:pic>
        <p:nvPicPr>
          <p:cNvPr id="6" name="Content Placeholder 5"/>
          <p:cNvPicPr>
            <a:picLocks noGrp="1" noChangeAspect="1"/>
          </p:cNvPicPr>
          <p:nvPr>
            <p:ph idx="1"/>
          </p:nvPr>
        </p:nvPicPr>
        <p:blipFill>
          <a:blip r:embed="rId2"/>
          <a:stretch>
            <a:fillRect/>
          </a:stretch>
        </p:blipFill>
        <p:spPr>
          <a:xfrm>
            <a:off x="823912" y="1417638"/>
            <a:ext cx="7496175" cy="4675658"/>
          </a:xfrm>
          <a:prstGeom prst="rect">
            <a:avLst/>
          </a:prstGeom>
        </p:spPr>
      </p:pic>
    </p:spTree>
    <p:extLst>
      <p:ext uri="{BB962C8B-B14F-4D97-AF65-F5344CB8AC3E}">
        <p14:creationId xmlns:p14="http://schemas.microsoft.com/office/powerpoint/2010/main" val="2109150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US" b="1" dirty="0"/>
              <a:t>COURSE DESCRIPTION</a:t>
            </a:r>
            <a:r>
              <a:rPr lang="en-US" dirty="0"/>
              <a:t>:</a:t>
            </a:r>
          </a:p>
          <a:p>
            <a:pPr indent="17463" algn="just"/>
            <a:r>
              <a:rPr lang="en-IN" dirty="0"/>
              <a:t>This course will cover the statistical techniques which are very important in Data Science. It covers the models related to descriptive statistics, inferential statistics, predictive analytics and applied multivariate analytics.</a:t>
            </a:r>
            <a:endParaRPr lang="en-US" dirty="0"/>
          </a:p>
        </p:txBody>
      </p:sp>
      <p:sp>
        <p:nvSpPr>
          <p:cNvPr id="3" name="Content Placeholder 2"/>
          <p:cNvSpPr>
            <a:spLocks noGrp="1"/>
          </p:cNvSpPr>
          <p:nvPr>
            <p:ph sz="quarter" idx="10"/>
          </p:nvPr>
        </p:nvSpPr>
        <p:spPr/>
        <p:txBody>
          <a:bodyPr/>
          <a:lstStyle/>
          <a:p>
            <a:pPr>
              <a:buFont typeface="Arial" charset="0"/>
              <a:buNone/>
              <a:defRPr/>
            </a:pPr>
            <a:r>
              <a:rPr lang="en-US" dirty="0"/>
              <a:t>Course 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10000"/>
              </a:bodyPr>
              <a:lstStyle/>
              <a:p>
                <a:r>
                  <a:rPr lang="en-IN" dirty="0"/>
                  <a:t>Let A</a:t>
                </a:r>
                <a:r>
                  <a:rPr lang="en-IN" baseline="-25000" dirty="0"/>
                  <a:t>1</a:t>
                </a:r>
                <a:r>
                  <a:rPr lang="en-IN" dirty="0"/>
                  <a:t> be event of initial repair was incomplete.</a:t>
                </a:r>
              </a:p>
              <a:p>
                <a:r>
                  <a:rPr lang="en-IN" dirty="0"/>
                  <a:t>And B</a:t>
                </a:r>
                <a:r>
                  <a:rPr lang="en-IN" baseline="-25000" dirty="0"/>
                  <a:t>1</a:t>
                </a:r>
                <a:r>
                  <a:rPr lang="en-IN" dirty="0"/>
                  <a:t> be event that the initial repair is done by </a:t>
                </a:r>
                <a:r>
                  <a:rPr lang="en-IN" b="1" dirty="0"/>
                  <a:t>A.</a:t>
                </a:r>
              </a:p>
              <a:p>
                <a:r>
                  <a:rPr lang="en-IN" dirty="0"/>
                  <a:t>And B</a:t>
                </a:r>
                <a:r>
                  <a:rPr lang="en-IN" baseline="-25000" dirty="0"/>
                  <a:t>2</a:t>
                </a:r>
                <a:r>
                  <a:rPr lang="en-IN" dirty="0"/>
                  <a:t> be event that the initial repair is done by </a:t>
                </a:r>
                <a:r>
                  <a:rPr lang="en-IN" b="1" dirty="0"/>
                  <a:t>B.</a:t>
                </a:r>
              </a:p>
              <a:p>
                <a:r>
                  <a:rPr lang="en-IN" dirty="0"/>
                  <a:t>And B</a:t>
                </a:r>
                <a:r>
                  <a:rPr lang="en-IN" baseline="-25000" dirty="0"/>
                  <a:t>3</a:t>
                </a:r>
                <a:r>
                  <a:rPr lang="en-IN" dirty="0"/>
                  <a:t> be event that the initial repair is done by </a:t>
                </a:r>
                <a:r>
                  <a:rPr lang="en-IN" b="1" dirty="0"/>
                  <a:t>C.</a:t>
                </a:r>
              </a:p>
              <a:p>
                <a:r>
                  <a:rPr lang="en-IN" dirty="0"/>
                  <a:t>And B</a:t>
                </a:r>
                <a:r>
                  <a:rPr lang="en-IN" baseline="-25000" dirty="0"/>
                  <a:t>4</a:t>
                </a:r>
                <a:r>
                  <a:rPr lang="en-IN" dirty="0"/>
                  <a:t> be event that the initial repair is done by </a:t>
                </a:r>
                <a:r>
                  <a:rPr lang="en-IN" b="1" dirty="0"/>
                  <a:t>D.</a:t>
                </a:r>
              </a:p>
              <a:p>
                <a:endParaRPr lang="en-IN" b="1" dirty="0"/>
              </a:p>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𝑆𝑜</m:t>
                      </m:r>
                      <m:r>
                        <a:rPr lang="en-IN" b="0" i="1" smtClean="0">
                          <a:latin typeface="Cambria Math" panose="02040503050406030204" pitchFamily="18" charset="0"/>
                        </a:rPr>
                        <m:t> </m:t>
                      </m:r>
                      <m:r>
                        <a:rPr lang="en-IN" b="0" i="1" smtClean="0">
                          <a:latin typeface="Cambria Math" panose="02040503050406030204" pitchFamily="18" charset="0"/>
                        </a:rPr>
                        <m:t>𝑃</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1</m:t>
                              </m:r>
                            </m:sub>
                          </m:sSub>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(0.20)(0.05)</m:t>
                          </m:r>
                        </m:num>
                        <m:den>
                          <m:d>
                            <m:dPr>
                              <m:ctrlPr>
                                <a:rPr lang="en-IN" b="0" i="1" smtClean="0">
                                  <a:latin typeface="Cambria Math" panose="02040503050406030204" pitchFamily="18" charset="0"/>
                                </a:rPr>
                              </m:ctrlPr>
                            </m:dPr>
                            <m:e>
                              <m:r>
                                <a:rPr lang="en-IN" b="0" i="1" smtClean="0">
                                  <a:latin typeface="Cambria Math" panose="02040503050406030204" pitchFamily="18" charset="0"/>
                                </a:rPr>
                                <m:t>0.20</m:t>
                              </m:r>
                            </m:e>
                          </m:d>
                          <m:d>
                            <m:dPr>
                              <m:ctrlPr>
                                <a:rPr lang="en-IN" b="0" i="1" smtClean="0">
                                  <a:latin typeface="Cambria Math" panose="02040503050406030204" pitchFamily="18" charset="0"/>
                                </a:rPr>
                              </m:ctrlPr>
                            </m:dPr>
                            <m:e>
                              <m:r>
                                <a:rPr lang="en-IN" b="0" i="1" smtClean="0">
                                  <a:latin typeface="Cambria Math" panose="02040503050406030204" pitchFamily="18" charset="0"/>
                                </a:rPr>
                                <m:t>0.05</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0.60</m:t>
                              </m:r>
                            </m:e>
                          </m:d>
                          <m:d>
                            <m:dPr>
                              <m:ctrlPr>
                                <a:rPr lang="en-IN" b="0" i="1" smtClean="0">
                                  <a:latin typeface="Cambria Math" panose="02040503050406030204" pitchFamily="18" charset="0"/>
                                </a:rPr>
                              </m:ctrlPr>
                            </m:dPr>
                            <m:e>
                              <m:r>
                                <a:rPr lang="en-IN" b="0" i="1" smtClean="0">
                                  <a:latin typeface="Cambria Math" panose="02040503050406030204" pitchFamily="18" charset="0"/>
                                </a:rPr>
                                <m:t>0.10</m:t>
                              </m:r>
                            </m:e>
                          </m:d>
                          <m:r>
                            <a:rPr lang="en-IN" b="0" i="1" smtClean="0">
                              <a:latin typeface="Cambria Math" panose="02040503050406030204" pitchFamily="18" charset="0"/>
                            </a:rPr>
                            <m:t>+(0.15)(0.10)+(0.05)(0.05)</m:t>
                          </m:r>
                        </m:den>
                      </m:f>
                    </m:oMath>
                  </m:oMathPara>
                </a14:m>
                <a:endParaRPr lang="en-IN" b="0" dirty="0"/>
              </a:p>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=0.114</m:t>
                      </m:r>
                    </m:oMath>
                  </m:oMathPara>
                </a14:m>
                <a:endParaRPr lang="en-IN" dirty="0"/>
              </a:p>
              <a:p>
                <a:endParaRPr lang="en-IN" b="1" dirty="0"/>
              </a:p>
              <a:p>
                <a:r>
                  <a:rPr lang="en-IN" i="1" dirty="0"/>
                  <a:t>It is observed that although A makes only 5% incomplete repairs of the breakdown he serviced, but more than 11%  incomplete repairs is his responsibility.</a:t>
                </a:r>
              </a:p>
              <a:p>
                <a:r>
                  <a:rPr lang="en-IN" dirty="0"/>
                  <a:t>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852" t="-2291" r="-1111"/>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a:t>
            </a:r>
          </a:p>
        </p:txBody>
      </p:sp>
    </p:spTree>
    <p:extLst>
      <p:ext uri="{BB962C8B-B14F-4D97-AF65-F5344CB8AC3E}">
        <p14:creationId xmlns:p14="http://schemas.microsoft.com/office/powerpoint/2010/main" val="143087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The </a:t>
            </a:r>
            <a:r>
              <a:rPr lang="en-IN" b="1" dirty="0"/>
              <a:t>standardized residuals </a:t>
            </a:r>
            <a:endParaRPr lang="en-IN" dirty="0"/>
          </a:p>
        </p:txBody>
      </p:sp>
      <p:pic>
        <p:nvPicPr>
          <p:cNvPr id="5" name="Content Placeholder 4"/>
          <p:cNvPicPr>
            <a:picLocks noGrp="1" noChangeAspect="1"/>
          </p:cNvPicPr>
          <p:nvPr>
            <p:ph idx="1"/>
          </p:nvPr>
        </p:nvPicPr>
        <p:blipFill>
          <a:blip r:embed="rId2"/>
          <a:stretch>
            <a:fillRect/>
          </a:stretch>
        </p:blipFill>
        <p:spPr>
          <a:xfrm>
            <a:off x="862012" y="2844006"/>
            <a:ext cx="7419975" cy="2038350"/>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400</a:t>
            </a:fld>
            <a:endParaRPr lang="en-GB"/>
          </a:p>
        </p:txBody>
      </p:sp>
    </p:spTree>
    <p:extLst>
      <p:ext uri="{BB962C8B-B14F-4D97-AF65-F5344CB8AC3E}">
        <p14:creationId xmlns:p14="http://schemas.microsoft.com/office/powerpoint/2010/main" val="304829283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5" name="Content Placeholder 4"/>
          <p:cNvPicPr>
            <a:picLocks noGrp="1" noChangeAspect="1"/>
          </p:cNvPicPr>
          <p:nvPr>
            <p:ph idx="1"/>
          </p:nvPr>
        </p:nvPicPr>
        <p:blipFill>
          <a:blip r:embed="rId2"/>
          <a:stretch>
            <a:fillRect/>
          </a:stretch>
        </p:blipFill>
        <p:spPr>
          <a:xfrm>
            <a:off x="1512572" y="1600200"/>
            <a:ext cx="6118856" cy="4525963"/>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401</a:t>
            </a:fld>
            <a:endParaRPr lang="en-GB"/>
          </a:p>
        </p:txBody>
      </p:sp>
    </p:spTree>
    <p:extLst>
      <p:ext uri="{BB962C8B-B14F-4D97-AF65-F5344CB8AC3E}">
        <p14:creationId xmlns:p14="http://schemas.microsoft.com/office/powerpoint/2010/main" val="35071977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Diagnostic Plots</a:t>
            </a:r>
            <a:endParaRPr lang="en-IN" dirty="0"/>
          </a:p>
        </p:txBody>
      </p:sp>
      <p:pic>
        <p:nvPicPr>
          <p:cNvPr id="5" name="Content Placeholder 4"/>
          <p:cNvPicPr>
            <a:picLocks noGrp="1" noChangeAspect="1"/>
          </p:cNvPicPr>
          <p:nvPr>
            <p:ph idx="1"/>
          </p:nvPr>
        </p:nvPicPr>
        <p:blipFill>
          <a:blip r:embed="rId2"/>
          <a:stretch>
            <a:fillRect/>
          </a:stretch>
        </p:blipFill>
        <p:spPr>
          <a:xfrm>
            <a:off x="931951" y="1600200"/>
            <a:ext cx="7280098" cy="4525963"/>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402</a:t>
            </a:fld>
            <a:endParaRPr lang="en-GB"/>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304000" y="5884560"/>
              <a:ext cx="5509800" cy="143280"/>
            </p14:xfrm>
          </p:contentPart>
        </mc:Choice>
        <mc:Fallback xmlns="">
          <p:pic>
            <p:nvPicPr>
              <p:cNvPr id="6" name="Ink 5"/>
              <p:cNvPicPr/>
              <p:nvPr/>
            </p:nvPicPr>
            <p:blipFill>
              <a:blip r:embed="rId4"/>
              <a:stretch>
                <a:fillRect/>
              </a:stretch>
            </p:blipFill>
            <p:spPr>
              <a:xfrm>
                <a:off x="2294640" y="5875200"/>
                <a:ext cx="5528520" cy="162000"/>
              </a:xfrm>
              <a:prstGeom prst="rect">
                <a:avLst/>
              </a:prstGeom>
            </p:spPr>
          </p:pic>
        </mc:Fallback>
      </mc:AlternateContent>
    </p:spTree>
    <p:extLst>
      <p:ext uri="{BB962C8B-B14F-4D97-AF65-F5344CB8AC3E}">
        <p14:creationId xmlns:p14="http://schemas.microsoft.com/office/powerpoint/2010/main" val="31686626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403</a:t>
            </a:fld>
            <a:endParaRPr lang="en-GB"/>
          </a:p>
        </p:txBody>
      </p:sp>
      <p:pic>
        <p:nvPicPr>
          <p:cNvPr id="5" name="Content Placeholder 4"/>
          <p:cNvPicPr>
            <a:picLocks noGrp="1" noChangeAspect="1"/>
          </p:cNvPicPr>
          <p:nvPr>
            <p:ph idx="4294967295"/>
          </p:nvPr>
        </p:nvPicPr>
        <p:blipFill>
          <a:blip r:embed="rId2"/>
          <a:stretch>
            <a:fillRect/>
          </a:stretch>
        </p:blipFill>
        <p:spPr>
          <a:xfrm>
            <a:off x="1331640" y="260648"/>
            <a:ext cx="6840760" cy="4525962"/>
          </a:xfrm>
          <a:prstGeom prst="rect">
            <a:avLst/>
          </a:prstGeom>
        </p:spPr>
      </p:pic>
      <p:pic>
        <p:nvPicPr>
          <p:cNvPr id="6" name="Picture 5"/>
          <p:cNvPicPr>
            <a:picLocks noChangeAspect="1"/>
          </p:cNvPicPr>
          <p:nvPr/>
        </p:nvPicPr>
        <p:blipFill>
          <a:blip r:embed="rId3"/>
          <a:stretch>
            <a:fillRect/>
          </a:stretch>
        </p:blipFill>
        <p:spPr>
          <a:xfrm>
            <a:off x="827584" y="4981532"/>
            <a:ext cx="7344816" cy="1219200"/>
          </a:xfrm>
          <a:prstGeom prst="rect">
            <a:avLst/>
          </a:prstGeom>
        </p:spPr>
      </p:pic>
    </p:spTree>
    <p:extLst>
      <p:ext uri="{BB962C8B-B14F-4D97-AF65-F5344CB8AC3E}">
        <p14:creationId xmlns:p14="http://schemas.microsoft.com/office/powerpoint/2010/main" val="326323953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t>Difficulties and Remedies</a:t>
            </a:r>
            <a:endParaRPr lang="en-IN" dirty="0"/>
          </a:p>
        </p:txBody>
      </p:sp>
      <p:pic>
        <p:nvPicPr>
          <p:cNvPr id="5" name="Content Placeholder 4"/>
          <p:cNvPicPr>
            <a:picLocks noGrp="1" noChangeAspect="1"/>
          </p:cNvPicPr>
          <p:nvPr>
            <p:ph idx="1"/>
          </p:nvPr>
        </p:nvPicPr>
        <p:blipFill>
          <a:blip r:embed="rId2"/>
          <a:stretch>
            <a:fillRect/>
          </a:stretch>
        </p:blipFill>
        <p:spPr>
          <a:xfrm>
            <a:off x="585719" y="1196752"/>
            <a:ext cx="7337822" cy="1409700"/>
          </a:xfrm>
          <a:prstGeom prst="rect">
            <a:avLst/>
          </a:prstGeom>
        </p:spPr>
      </p:pic>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404</a:t>
            </a:fld>
            <a:endParaRPr lang="en-GB"/>
          </a:p>
        </p:txBody>
      </p:sp>
      <p:pic>
        <p:nvPicPr>
          <p:cNvPr id="6" name="Picture 5"/>
          <p:cNvPicPr>
            <a:picLocks noChangeAspect="1"/>
          </p:cNvPicPr>
          <p:nvPr/>
        </p:nvPicPr>
        <p:blipFill>
          <a:blip r:embed="rId3"/>
          <a:stretch>
            <a:fillRect/>
          </a:stretch>
        </p:blipFill>
        <p:spPr>
          <a:xfrm>
            <a:off x="585719" y="2659227"/>
            <a:ext cx="7337822" cy="3886200"/>
          </a:xfrm>
          <a:prstGeom prst="rect">
            <a:avLst/>
          </a:prstGeom>
        </p:spPr>
      </p:pic>
    </p:spTree>
    <p:extLst>
      <p:ext uri="{BB962C8B-B14F-4D97-AF65-F5344CB8AC3E}">
        <p14:creationId xmlns:p14="http://schemas.microsoft.com/office/powerpoint/2010/main" val="1466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weighted least square</a:t>
            </a:r>
            <a:endParaRPr lang="en-IN"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405</a:t>
            </a:fld>
            <a:endParaRPr lang="en-GB"/>
          </a:p>
        </p:txBody>
      </p:sp>
      <p:pic>
        <p:nvPicPr>
          <p:cNvPr id="6" name="Picture 5"/>
          <p:cNvPicPr>
            <a:picLocks noChangeAspect="1"/>
          </p:cNvPicPr>
          <p:nvPr/>
        </p:nvPicPr>
        <p:blipFill>
          <a:blip r:embed="rId2"/>
          <a:stretch>
            <a:fillRect/>
          </a:stretch>
        </p:blipFill>
        <p:spPr>
          <a:xfrm>
            <a:off x="611560" y="1700808"/>
            <a:ext cx="7677150" cy="2609850"/>
          </a:xfrm>
          <a:prstGeom prst="rect">
            <a:avLst/>
          </a:prstGeom>
        </p:spPr>
      </p:pic>
      <p:pic>
        <p:nvPicPr>
          <p:cNvPr id="7" name="Picture 6"/>
          <p:cNvPicPr>
            <a:picLocks noChangeAspect="1"/>
          </p:cNvPicPr>
          <p:nvPr/>
        </p:nvPicPr>
        <p:blipFill>
          <a:blip r:embed="rId3"/>
          <a:stretch>
            <a:fillRect/>
          </a:stretch>
        </p:blipFill>
        <p:spPr>
          <a:xfrm>
            <a:off x="787772" y="4593828"/>
            <a:ext cx="7324725" cy="5334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910800" y="1750320"/>
              <a:ext cx="6715800" cy="3036240"/>
            </p14:xfrm>
          </p:contentPart>
        </mc:Choice>
        <mc:Fallback xmlns="">
          <p:pic>
            <p:nvPicPr>
              <p:cNvPr id="8" name="Ink 7"/>
              <p:cNvPicPr/>
              <p:nvPr/>
            </p:nvPicPr>
            <p:blipFill>
              <a:blip r:embed="rId5"/>
              <a:stretch>
                <a:fillRect/>
              </a:stretch>
            </p:blipFill>
            <p:spPr>
              <a:xfrm>
                <a:off x="901440" y="1740960"/>
                <a:ext cx="6734520" cy="3054960"/>
              </a:xfrm>
              <a:prstGeom prst="rect">
                <a:avLst/>
              </a:prstGeom>
            </p:spPr>
          </p:pic>
        </mc:Fallback>
      </mc:AlternateContent>
    </p:spTree>
    <p:extLst>
      <p:ext uri="{BB962C8B-B14F-4D97-AF65-F5344CB8AC3E}">
        <p14:creationId xmlns:p14="http://schemas.microsoft.com/office/powerpoint/2010/main" val="22614626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Regression with Transformed Variables</a:t>
            </a:r>
          </a:p>
        </p:txBody>
      </p:sp>
      <p:pic>
        <p:nvPicPr>
          <p:cNvPr id="5" name="Content Placeholder 4"/>
          <p:cNvPicPr>
            <a:picLocks noGrp="1" noChangeAspect="1"/>
          </p:cNvPicPr>
          <p:nvPr>
            <p:ph idx="1"/>
          </p:nvPr>
        </p:nvPicPr>
        <p:blipFill>
          <a:blip r:embed="rId2"/>
          <a:stretch>
            <a:fillRect/>
          </a:stretch>
        </p:blipFill>
        <p:spPr>
          <a:xfrm>
            <a:off x="842962" y="1628800"/>
            <a:ext cx="7458075" cy="1695450"/>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406</a:t>
            </a:fld>
            <a:endParaRPr lang="en-GB"/>
          </a:p>
        </p:txBody>
      </p:sp>
      <p:pic>
        <p:nvPicPr>
          <p:cNvPr id="6" name="Picture 5"/>
          <p:cNvPicPr>
            <a:picLocks noChangeAspect="1"/>
          </p:cNvPicPr>
          <p:nvPr/>
        </p:nvPicPr>
        <p:blipFill>
          <a:blip r:embed="rId3"/>
          <a:stretch>
            <a:fillRect/>
          </a:stretch>
        </p:blipFill>
        <p:spPr>
          <a:xfrm>
            <a:off x="690561" y="3212976"/>
            <a:ext cx="7762875" cy="2743200"/>
          </a:xfrm>
          <a:prstGeom prst="rect">
            <a:avLst/>
          </a:prstGeom>
        </p:spPr>
      </p:pic>
    </p:spTree>
    <p:extLst>
      <p:ext uri="{BB962C8B-B14F-4D97-AF65-F5344CB8AC3E}">
        <p14:creationId xmlns:p14="http://schemas.microsoft.com/office/powerpoint/2010/main" val="42160771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Regression with Transformed Variables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407</a:t>
            </a:fld>
            <a:endParaRPr lang="en-GB"/>
          </a:p>
        </p:txBody>
      </p:sp>
      <p:pic>
        <p:nvPicPr>
          <p:cNvPr id="6" name="Picture 5"/>
          <p:cNvPicPr>
            <a:picLocks noChangeAspect="1"/>
          </p:cNvPicPr>
          <p:nvPr/>
        </p:nvPicPr>
        <p:blipFill>
          <a:blip r:embed="rId2"/>
          <a:stretch>
            <a:fillRect/>
          </a:stretch>
        </p:blipFill>
        <p:spPr>
          <a:xfrm>
            <a:off x="611560" y="1415478"/>
            <a:ext cx="7762875" cy="2743200"/>
          </a:xfrm>
          <a:prstGeom prst="rect">
            <a:avLst/>
          </a:prstGeom>
        </p:spPr>
      </p:pic>
      <p:pic>
        <p:nvPicPr>
          <p:cNvPr id="7" name="Picture 6"/>
          <p:cNvPicPr>
            <a:picLocks noChangeAspect="1"/>
          </p:cNvPicPr>
          <p:nvPr/>
        </p:nvPicPr>
        <p:blipFill>
          <a:blip r:embed="rId3"/>
          <a:stretch>
            <a:fillRect/>
          </a:stretch>
        </p:blipFill>
        <p:spPr>
          <a:xfrm>
            <a:off x="825872" y="4158678"/>
            <a:ext cx="7334250" cy="723900"/>
          </a:xfrm>
          <a:prstGeom prst="rect">
            <a:avLst/>
          </a:prstGeom>
        </p:spPr>
      </p:pic>
      <p:pic>
        <p:nvPicPr>
          <p:cNvPr id="8" name="Picture 7"/>
          <p:cNvPicPr>
            <a:picLocks noChangeAspect="1"/>
          </p:cNvPicPr>
          <p:nvPr/>
        </p:nvPicPr>
        <p:blipFill>
          <a:blip r:embed="rId4"/>
          <a:stretch>
            <a:fillRect/>
          </a:stretch>
        </p:blipFill>
        <p:spPr>
          <a:xfrm>
            <a:off x="825872" y="4765129"/>
            <a:ext cx="7391400" cy="1400175"/>
          </a:xfrm>
          <a:prstGeom prst="rect">
            <a:avLst/>
          </a:prstGeom>
        </p:spPr>
      </p:pic>
    </p:spTree>
    <p:extLst>
      <p:ext uri="{BB962C8B-B14F-4D97-AF65-F5344CB8AC3E}">
        <p14:creationId xmlns:p14="http://schemas.microsoft.com/office/powerpoint/2010/main" val="11835913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Regression with Transformed Variables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408</a:t>
            </a:fld>
            <a:endParaRPr lang="en-GB"/>
          </a:p>
        </p:txBody>
      </p:sp>
      <p:pic>
        <p:nvPicPr>
          <p:cNvPr id="7" name="Picture 6"/>
          <p:cNvPicPr>
            <a:picLocks noChangeAspect="1"/>
          </p:cNvPicPr>
          <p:nvPr/>
        </p:nvPicPr>
        <p:blipFill>
          <a:blip r:embed="rId2"/>
          <a:stretch>
            <a:fillRect/>
          </a:stretch>
        </p:blipFill>
        <p:spPr>
          <a:xfrm>
            <a:off x="825872" y="1412776"/>
            <a:ext cx="7334250" cy="723900"/>
          </a:xfrm>
          <a:prstGeom prst="rect">
            <a:avLst/>
          </a:prstGeom>
        </p:spPr>
      </p:pic>
      <p:pic>
        <p:nvPicPr>
          <p:cNvPr id="8" name="Picture 7"/>
          <p:cNvPicPr>
            <a:picLocks noChangeAspect="1"/>
          </p:cNvPicPr>
          <p:nvPr/>
        </p:nvPicPr>
        <p:blipFill>
          <a:blip r:embed="rId3"/>
          <a:stretch>
            <a:fillRect/>
          </a:stretch>
        </p:blipFill>
        <p:spPr>
          <a:xfrm>
            <a:off x="825872" y="2019227"/>
            <a:ext cx="7391400" cy="1400175"/>
          </a:xfrm>
          <a:prstGeom prst="rect">
            <a:avLst/>
          </a:prstGeom>
        </p:spPr>
      </p:pic>
      <p:pic>
        <p:nvPicPr>
          <p:cNvPr id="3" name="Picture 2"/>
          <p:cNvPicPr>
            <a:picLocks noChangeAspect="1"/>
          </p:cNvPicPr>
          <p:nvPr/>
        </p:nvPicPr>
        <p:blipFill>
          <a:blip r:embed="rId4"/>
          <a:stretch>
            <a:fillRect/>
          </a:stretch>
        </p:blipFill>
        <p:spPr>
          <a:xfrm>
            <a:off x="1602159" y="3717032"/>
            <a:ext cx="5781675" cy="1981200"/>
          </a:xfrm>
          <a:prstGeom prst="rect">
            <a:avLst/>
          </a:prstGeom>
        </p:spPr>
      </p:pic>
    </p:spTree>
    <p:extLst>
      <p:ext uri="{BB962C8B-B14F-4D97-AF65-F5344CB8AC3E}">
        <p14:creationId xmlns:p14="http://schemas.microsoft.com/office/powerpoint/2010/main" val="3732035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Regression with Transformed Variables</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409</a:t>
            </a:fld>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50870"/>
                <a:ext cx="8229600" cy="4525963"/>
              </a:xfrm>
            </p:spPr>
            <p:txBody>
              <a:bodyPr/>
              <a:lstStyle/>
              <a:p>
                <a:pPr marL="0" indent="0">
                  <a:buNone/>
                </a:pPr>
                <a:r>
                  <a:rPr lang="en-IN" dirty="0"/>
                  <a:t>Examples of functions that are not intrinsically linear are:</a:t>
                </a:r>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𝛾</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𝛽</m:t>
                          </m:r>
                          <m:r>
                            <a:rPr lang="en-IN" b="0" i="1" smtClean="0">
                              <a:latin typeface="Cambria Math" panose="02040503050406030204" pitchFamily="18" charset="0"/>
                              <a:ea typeface="Cambria Math" panose="02040503050406030204" pitchFamily="18" charset="0"/>
                            </a:rPr>
                            <m:t>𝑥</m:t>
                          </m:r>
                        </m:sup>
                      </m:sSup>
                    </m:oMath>
                  </m:oMathPara>
                </a14:m>
                <a:endParaRPr lang="en-IN" dirty="0"/>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𝑦</m:t>
                      </m:r>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𝛼</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𝛾</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𝑥</m:t>
                          </m:r>
                        </m:e>
                        <m:sup>
                          <m:r>
                            <a:rPr lang="en-IN" i="1">
                              <a:latin typeface="Cambria Math" panose="02040503050406030204" pitchFamily="18" charset="0"/>
                              <a:ea typeface="Cambria Math" panose="02040503050406030204" pitchFamily="18" charset="0"/>
                            </a:rPr>
                            <m:t>𝛽</m:t>
                          </m:r>
                        </m:sup>
                      </m:sSup>
                    </m:oMath>
                  </m:oMathPara>
                </a14:m>
                <a:endParaRPr lang="en-I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50870"/>
                <a:ext cx="8229600" cy="4525963"/>
              </a:xfrm>
              <a:blipFill rotWithShape="0">
                <a:blip r:embed="rId2"/>
                <a:stretch>
                  <a:fillRect l="-1852" t="-1752"/>
                </a:stretch>
              </a:blipFill>
            </p:spPr>
            <p:txBody>
              <a:bodyPr/>
              <a:lstStyle/>
              <a:p>
                <a:r>
                  <a:rPr lang="en-IN">
                    <a:noFill/>
                  </a:rPr>
                  <a:t> </a:t>
                </a:r>
              </a:p>
            </p:txBody>
          </p:sp>
        </mc:Fallback>
      </mc:AlternateContent>
    </p:spTree>
    <p:extLst>
      <p:ext uri="{BB962C8B-B14F-4D97-AF65-F5344CB8AC3E}">
        <p14:creationId xmlns:p14="http://schemas.microsoft.com/office/powerpoint/2010/main" val="1764476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lgn="just"/>
            <a:r>
              <a:rPr lang="en-IN" sz="2000" dirty="0"/>
              <a:t>Engineer in charge of manufacturing nuclear fleet must continually check for the corrosion inside the pipes that are part of the cooling system. The inside condition of the pipe cannot be observed directly, but a non-destructive test can give an indication of possible corrosion. This test is not infallible. The test has the probability 0.70 of detecting corrosion when it is present, but it also has a probability 0.20 of falsely indicating internal corrosion. Suppose the probability that any section of pipe has internal corrosion is 0.10.</a:t>
            </a:r>
          </a:p>
          <a:p>
            <a:pPr marL="857250" lvl="1" indent="-457200" algn="just">
              <a:buFont typeface="+mj-lt"/>
              <a:buAutoNum type="arabicPeriod"/>
            </a:pPr>
            <a:r>
              <a:rPr lang="en-IN" sz="2000" dirty="0"/>
              <a:t>Determine the probability that a section of pipe has internal corrosion, given that the test indicate its presence.</a:t>
            </a:r>
          </a:p>
          <a:p>
            <a:pPr marL="857250" lvl="1" indent="-457200" algn="just">
              <a:buFont typeface="+mj-lt"/>
              <a:buAutoNum type="arabicPeriod"/>
            </a:pPr>
            <a:r>
              <a:rPr lang="en-IN" sz="2000" dirty="0"/>
              <a:t>Determine the probability that a section of pipe has internal corrosion, given that the test is negative.</a:t>
            </a:r>
          </a:p>
          <a:p>
            <a:pPr marL="400050" lvl="1" indent="0" algn="just">
              <a:buNone/>
            </a:pPr>
            <a:endParaRPr lang="en-IN" sz="2000" dirty="0"/>
          </a:p>
          <a:p>
            <a:pPr algn="just"/>
            <a:endParaRPr lang="en-IN" sz="2000" dirty="0"/>
          </a:p>
          <a:p>
            <a:pPr algn="just"/>
            <a:endParaRPr lang="en-IN" sz="2000" dirty="0"/>
          </a:p>
        </p:txBody>
      </p:sp>
      <p:sp>
        <p:nvSpPr>
          <p:cNvPr id="3" name="Content Placeholder 2"/>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31441371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Polynomial Regression</a:t>
            </a:r>
          </a:p>
        </p:txBody>
      </p:sp>
      <p:pic>
        <p:nvPicPr>
          <p:cNvPr id="5" name="Content Placeholder 4"/>
          <p:cNvPicPr>
            <a:picLocks noGrp="1" noChangeAspect="1"/>
          </p:cNvPicPr>
          <p:nvPr>
            <p:ph idx="1"/>
          </p:nvPr>
        </p:nvPicPr>
        <p:blipFill>
          <a:blip r:embed="rId2"/>
          <a:stretch>
            <a:fillRect/>
          </a:stretch>
        </p:blipFill>
        <p:spPr>
          <a:xfrm>
            <a:off x="1154288" y="1417638"/>
            <a:ext cx="6477000" cy="1895475"/>
          </a:xfrm>
          <a:prstGeom prst="rect">
            <a:avLst/>
          </a:prstGeom>
        </p:spPr>
      </p:pic>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304E-F16A-460B-955E-60859CBA7365}" type="slidenum">
              <a:rPr lang="en-GB" smtClean="0"/>
              <a:pPr/>
              <a:t>410</a:t>
            </a:fld>
            <a:endParaRPr lang="en-GB"/>
          </a:p>
        </p:txBody>
      </p:sp>
      <p:sp>
        <p:nvSpPr>
          <p:cNvPr id="6" name="Rectangle 5"/>
          <p:cNvSpPr/>
          <p:nvPr/>
        </p:nvSpPr>
        <p:spPr>
          <a:xfrm>
            <a:off x="457200" y="5710019"/>
            <a:ext cx="8075240" cy="369332"/>
          </a:xfrm>
          <a:prstGeom prst="rect">
            <a:avLst/>
          </a:prstGeom>
        </p:spPr>
        <p:txBody>
          <a:bodyPr wrap="square">
            <a:spAutoFit/>
          </a:bodyPr>
          <a:lstStyle/>
          <a:p>
            <a:r>
              <a:rPr lang="en-IN" dirty="0">
                <a:latin typeface="Times New Roman" panose="02020603050405020304" pitchFamily="18" charset="0"/>
              </a:rPr>
              <a:t>very rarely in practice is it necessary to go beyond </a:t>
            </a:r>
            <a:r>
              <a:rPr lang="en-IN" i="1" dirty="0">
                <a:latin typeface="Times New Roman" panose="02020603050405020304" pitchFamily="18" charset="0"/>
              </a:rPr>
              <a:t>k =</a:t>
            </a:r>
            <a:r>
              <a:rPr lang="en-IN" dirty="0">
                <a:latin typeface="WWPI01"/>
              </a:rPr>
              <a:t> </a:t>
            </a:r>
            <a:r>
              <a:rPr lang="en-IN" dirty="0">
                <a:latin typeface="Times New Roman" panose="02020603050405020304" pitchFamily="18" charset="0"/>
              </a:rPr>
              <a:t>3.</a:t>
            </a:r>
            <a:endParaRPr lang="en-IN" dirty="0"/>
          </a:p>
        </p:txBody>
      </p:sp>
      <p:pic>
        <p:nvPicPr>
          <p:cNvPr id="7" name="Picture 6"/>
          <p:cNvPicPr>
            <a:picLocks noChangeAspect="1"/>
          </p:cNvPicPr>
          <p:nvPr/>
        </p:nvPicPr>
        <p:blipFill>
          <a:blip r:embed="rId3"/>
          <a:stretch>
            <a:fillRect/>
          </a:stretch>
        </p:blipFill>
        <p:spPr>
          <a:xfrm>
            <a:off x="885825" y="3313113"/>
            <a:ext cx="7372350" cy="1628775"/>
          </a:xfrm>
          <a:prstGeom prst="rect">
            <a:avLst/>
          </a:prstGeom>
        </p:spPr>
      </p:pic>
    </p:spTree>
    <p:extLst>
      <p:ext uri="{BB962C8B-B14F-4D97-AF65-F5344CB8AC3E}">
        <p14:creationId xmlns:p14="http://schemas.microsoft.com/office/powerpoint/2010/main" val="11770226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411</a:t>
            </a:fld>
            <a:endParaRPr lang="en-US"/>
          </a:p>
        </p:txBody>
      </p:sp>
    </p:spTree>
    <p:extLst>
      <p:ext uri="{BB962C8B-B14F-4D97-AF65-F5344CB8AC3E}">
        <p14:creationId xmlns:p14="http://schemas.microsoft.com/office/powerpoint/2010/main" val="28975222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0"/>
            <a:ext cx="7772400" cy="1143000"/>
          </a:xfrm>
        </p:spPr>
        <p:txBody>
          <a:bodyPr/>
          <a:lstStyle/>
          <a:p>
            <a:r>
              <a:rPr lang="en-US" altLang="en-US" b="1">
                <a:solidFill>
                  <a:srgbClr val="000066"/>
                </a:solidFill>
              </a:rPr>
              <a:t>Logistic Regression</a:t>
            </a:r>
            <a:endParaRPr lang="en-US" altLang="en-US"/>
          </a:p>
        </p:txBody>
      </p:sp>
      <p:sp>
        <p:nvSpPr>
          <p:cNvPr id="20483" name="Rectangle 3"/>
          <p:cNvSpPr>
            <a:spLocks noGrp="1" noChangeArrowheads="1"/>
          </p:cNvSpPr>
          <p:nvPr>
            <p:ph type="body" idx="1"/>
          </p:nvPr>
        </p:nvSpPr>
        <p:spPr>
          <a:xfrm>
            <a:off x="609600" y="1295400"/>
            <a:ext cx="8001000" cy="4114800"/>
          </a:xfrm>
        </p:spPr>
        <p:txBody>
          <a:bodyPr>
            <a:normAutofit/>
          </a:bodyPr>
          <a:lstStyle/>
          <a:p>
            <a:pPr>
              <a:lnSpc>
                <a:spcPct val="90000"/>
              </a:lnSpc>
              <a:buFont typeface="Wingdings" panose="05000000000000000000" pitchFamily="2" charset="2"/>
              <a:buChar char="v"/>
            </a:pPr>
            <a:r>
              <a:rPr lang="en-US" altLang="en-US" sz="2800" dirty="0"/>
              <a:t>Logistic Regression is used when the outcome variable is categorical</a:t>
            </a:r>
          </a:p>
          <a:p>
            <a:pPr>
              <a:lnSpc>
                <a:spcPct val="90000"/>
              </a:lnSpc>
              <a:buFont typeface="Wingdings" panose="05000000000000000000" pitchFamily="2" charset="2"/>
              <a:buChar char="v"/>
            </a:pPr>
            <a:r>
              <a:rPr lang="en-US" altLang="en-US" sz="2800" dirty="0"/>
              <a:t>The independent variables could be either categorical or continuous </a:t>
            </a:r>
          </a:p>
          <a:p>
            <a:pPr>
              <a:lnSpc>
                <a:spcPct val="90000"/>
              </a:lnSpc>
              <a:buFont typeface="Wingdings" panose="05000000000000000000" pitchFamily="2" charset="2"/>
              <a:buChar char="v"/>
            </a:pPr>
            <a:r>
              <a:rPr lang="en-US" altLang="en-US" sz="2800" dirty="0"/>
              <a:t>The slope coefficient in the Logistic Regression Model has a relationship with the OR</a:t>
            </a:r>
          </a:p>
          <a:p>
            <a:pPr>
              <a:lnSpc>
                <a:spcPct val="90000"/>
              </a:lnSpc>
              <a:buFont typeface="Wingdings" panose="05000000000000000000" pitchFamily="2" charset="2"/>
              <a:buChar char="v"/>
            </a:pPr>
            <a:r>
              <a:rPr lang="en-US" altLang="en-US" sz="2800" dirty="0"/>
              <a:t>Multiple Logistic Regression model can be used to adjust for the effect of other variables when assessing the association between E &amp; D variables  </a:t>
            </a:r>
          </a:p>
        </p:txBody>
      </p:sp>
    </p:spTree>
    <p:extLst>
      <p:ext uri="{BB962C8B-B14F-4D97-AF65-F5344CB8AC3E}">
        <p14:creationId xmlns:p14="http://schemas.microsoft.com/office/powerpoint/2010/main" val="371672508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pPr rtl="0" eaLnBrk="1" hangingPunct="1"/>
            <a:r>
              <a:rPr lang="en-US" altLang="en-US" sz="3200" b="0">
                <a:solidFill>
                  <a:srgbClr val="BAFEE1"/>
                </a:solidFill>
                <a:effectLst/>
                <a:latin typeface="Arial" panose="020B0604020202020204" pitchFamily="34" charset="0"/>
              </a:rPr>
              <a:t>Multiple Regression</a:t>
            </a:r>
            <a:br>
              <a:rPr lang="en-US" altLang="en-US" sz="3200" b="0">
                <a:effectLst/>
                <a:latin typeface="Arial" panose="020B0604020202020204" pitchFamily="34" charset="0"/>
              </a:rPr>
            </a:br>
            <a:endParaRPr lang="en-US" altLang="en-US" sz="3200" b="0">
              <a:effectLst/>
              <a:latin typeface="Arial" panose="020B0604020202020204" pitchFamily="34" charset="0"/>
            </a:endParaRPr>
          </a:p>
        </p:txBody>
      </p:sp>
      <p:sp>
        <p:nvSpPr>
          <p:cNvPr id="258051" name="Rectangle 3"/>
          <p:cNvSpPr>
            <a:spLocks noGrp="1" noChangeArrowheads="1"/>
          </p:cNvSpPr>
          <p:nvPr>
            <p:ph type="body" idx="1"/>
          </p:nvPr>
        </p:nvSpPr>
        <p:spPr/>
        <p:txBody>
          <a:bodyPr>
            <a:normAutofit fontScale="92500"/>
          </a:bodyPr>
          <a:lstStyle/>
          <a:p>
            <a:pPr algn="l" rtl="0" eaLnBrk="1" hangingPunct="1">
              <a:buFont typeface="Wingdings" panose="05000000000000000000" pitchFamily="2" charset="2"/>
              <a:buChar char="v"/>
              <a:defRPr/>
            </a:pPr>
            <a:r>
              <a:rPr lang="en-US" sz="2800" dirty="0">
                <a:effectLst/>
              </a:rPr>
              <a:t>Multiple regression analysis is a straightforward extension of simple regression analysis which allows more than one independent variable.</a:t>
            </a:r>
          </a:p>
          <a:p>
            <a:pPr eaLnBrk="1" hangingPunct="1">
              <a:buFont typeface="Wingdings" panose="05000000000000000000" pitchFamily="2" charset="2"/>
              <a:buChar char="v"/>
              <a:defRPr/>
            </a:pPr>
            <a:endParaRPr lang="en-US" sz="2800" dirty="0"/>
          </a:p>
        </p:txBody>
      </p:sp>
    </p:spTree>
    <p:extLst>
      <p:ext uri="{BB962C8B-B14F-4D97-AF65-F5344CB8AC3E}">
        <p14:creationId xmlns:p14="http://schemas.microsoft.com/office/powerpoint/2010/main" val="3148125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err="1"/>
              <a:t>Forcasting</a:t>
            </a:r>
            <a:br>
              <a:rPr lang="en-US" sz="3600" dirty="0"/>
            </a:br>
            <a:endParaRPr lang="en-US" sz="2800" b="0" dirty="0"/>
          </a:p>
        </p:txBody>
      </p:sp>
    </p:spTree>
    <p:extLst>
      <p:ext uri="{BB962C8B-B14F-4D97-AF65-F5344CB8AC3E}">
        <p14:creationId xmlns:p14="http://schemas.microsoft.com/office/powerpoint/2010/main" val="20496023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4" name="Rectangle 4"/>
          <p:cNvSpPr>
            <a:spLocks noChangeArrowheads="1"/>
          </p:cNvSpPr>
          <p:nvPr/>
        </p:nvSpPr>
        <p:spPr bwMode="auto">
          <a:xfrm>
            <a:off x="822325" y="2897188"/>
            <a:ext cx="6592888"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tx1">
                      <a:alpha val="50000"/>
                    </a:schemeClr>
                  </a:outerShdw>
                </a:effectLst>
              </a14:hiddenEffects>
            </a:ext>
          </a:extLst>
        </p:spPr>
        <p:txBody>
          <a:bodyPr>
            <a:spAutoFit/>
          </a:bodyPr>
          <a:lstStyle/>
          <a:p>
            <a:pPr eaLnBrk="0" fontAlgn="base" hangingPunct="0">
              <a:lnSpc>
                <a:spcPct val="90000"/>
              </a:lnSpc>
              <a:spcBef>
                <a:spcPct val="0"/>
              </a:spcBef>
              <a:spcAft>
                <a:spcPct val="0"/>
              </a:spcAft>
              <a:defRPr/>
            </a:pPr>
            <a:endParaRPr lang="en-US" altLang="en-US" sz="4400" b="1" i="1" dirty="0">
              <a:solidFill>
                <a:srgbClr val="000000"/>
              </a:solidFill>
              <a:effectLst>
                <a:outerShdw blurRad="38100" dist="38100" dir="2700000" algn="tl">
                  <a:srgbClr val="C0C0C0"/>
                </a:outerShdw>
              </a:effectLst>
            </a:endParaRPr>
          </a:p>
          <a:p>
            <a:pPr eaLnBrk="0" fontAlgn="base" hangingPunct="0">
              <a:lnSpc>
                <a:spcPct val="90000"/>
              </a:lnSpc>
              <a:spcBef>
                <a:spcPct val="0"/>
              </a:spcBef>
              <a:spcAft>
                <a:spcPct val="0"/>
              </a:spcAft>
              <a:defRPr/>
            </a:pPr>
            <a:r>
              <a:rPr lang="en-US" altLang="en-US" sz="4400" b="1" i="1" dirty="0">
                <a:solidFill>
                  <a:srgbClr val="000000"/>
                </a:solidFill>
                <a:effectLst>
                  <a:outerShdw blurRad="38100" dist="38100" dir="2700000" algn="tl">
                    <a:srgbClr val="C0C0C0"/>
                  </a:outerShdw>
                </a:effectLst>
              </a:rPr>
              <a:t>Forecasting</a:t>
            </a:r>
          </a:p>
        </p:txBody>
      </p:sp>
      <p:pic>
        <p:nvPicPr>
          <p:cNvPr id="3078" name="Picture 6" descr="cover art 2a"/>
          <p:cNvPicPr>
            <a:picLocks noChangeAspect="1" noChangeArrowheads="1"/>
          </p:cNvPicPr>
          <p:nvPr/>
        </p:nvPicPr>
        <p:blipFill>
          <a:blip r:embed="rId3">
            <a:extLst>
              <a:ext uri="{28A0092B-C50C-407E-A947-70E740481C1C}">
                <a14:useLocalDpi xmlns:a14="http://schemas.microsoft.com/office/drawing/2010/main" val="0"/>
              </a:ext>
            </a:extLst>
          </a:blip>
          <a:srcRect l="4887" t="4878"/>
          <a:stretch>
            <a:fillRect/>
          </a:stretch>
        </p:blipFill>
        <p:spPr bwMode="auto">
          <a:xfrm>
            <a:off x="7337425" y="0"/>
            <a:ext cx="180657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cover art 2b"/>
          <p:cNvPicPr>
            <a:picLocks noChangeAspect="1" noChangeArrowheads="1"/>
          </p:cNvPicPr>
          <p:nvPr/>
        </p:nvPicPr>
        <p:blipFill>
          <a:blip r:embed="rId4">
            <a:extLst>
              <a:ext uri="{28A0092B-C50C-407E-A947-70E740481C1C}">
                <a14:useLocalDpi xmlns:a14="http://schemas.microsoft.com/office/drawing/2010/main" val="0"/>
              </a:ext>
            </a:extLst>
          </a:blip>
          <a:srcRect l="5013" b="13040"/>
          <a:stretch>
            <a:fillRect/>
          </a:stretch>
        </p:blipFill>
        <p:spPr bwMode="auto">
          <a:xfrm>
            <a:off x="7339013" y="1338263"/>
            <a:ext cx="18049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cover art 2c"/>
          <p:cNvPicPr>
            <a:picLocks noChangeAspect="1" noChangeArrowheads="1"/>
          </p:cNvPicPr>
          <p:nvPr/>
        </p:nvPicPr>
        <p:blipFill>
          <a:blip r:embed="rId5">
            <a:extLst>
              <a:ext uri="{28A0092B-C50C-407E-A947-70E740481C1C}">
                <a14:useLocalDpi xmlns:a14="http://schemas.microsoft.com/office/drawing/2010/main" val="0"/>
              </a:ext>
            </a:extLst>
          </a:blip>
          <a:srcRect l="5013" t="12233" b="3075"/>
          <a:stretch>
            <a:fillRect/>
          </a:stretch>
        </p:blipFill>
        <p:spPr bwMode="auto">
          <a:xfrm>
            <a:off x="7337425" y="2719388"/>
            <a:ext cx="1806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cover art 2d"/>
          <p:cNvPicPr>
            <a:picLocks noChangeAspect="1" noChangeArrowheads="1"/>
          </p:cNvPicPr>
          <p:nvPr/>
        </p:nvPicPr>
        <p:blipFill>
          <a:blip r:embed="rId6">
            <a:extLst>
              <a:ext uri="{28A0092B-C50C-407E-A947-70E740481C1C}">
                <a14:useLocalDpi xmlns:a14="http://schemas.microsoft.com/office/drawing/2010/main" val="0"/>
              </a:ext>
            </a:extLst>
          </a:blip>
          <a:srcRect l="5013" t="1216" b="11148"/>
          <a:stretch>
            <a:fillRect/>
          </a:stretch>
        </p:blipFill>
        <p:spPr bwMode="auto">
          <a:xfrm>
            <a:off x="7340600" y="4078288"/>
            <a:ext cx="18034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cover art 2e"/>
          <p:cNvPicPr>
            <a:picLocks noChangeAspect="1" noChangeArrowheads="1"/>
          </p:cNvPicPr>
          <p:nvPr/>
        </p:nvPicPr>
        <p:blipFill>
          <a:blip r:embed="rId7">
            <a:extLst>
              <a:ext uri="{28A0092B-C50C-407E-A947-70E740481C1C}">
                <a14:useLocalDpi xmlns:a14="http://schemas.microsoft.com/office/drawing/2010/main" val="0"/>
              </a:ext>
            </a:extLst>
          </a:blip>
          <a:srcRect l="11012" r="2493" b="9259"/>
          <a:stretch>
            <a:fillRect/>
          </a:stretch>
        </p:blipFill>
        <p:spPr bwMode="auto">
          <a:xfrm>
            <a:off x="7337425" y="5468938"/>
            <a:ext cx="1806575"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251193"/>
      </p:ext>
    </p:extLst>
  </p:cSld>
  <p:clrMapOvr>
    <a:masterClrMapping/>
  </p:clrMapOvr>
  <p:transition>
    <p:dissolve/>
  </p:transition>
</p:sld>
</file>

<file path=ppt/slides/slide4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sz="4000">
                <a:effectLst>
                  <a:outerShdw blurRad="38100" dist="38100" dir="2700000" algn="tl">
                    <a:srgbClr val="FFFFFF"/>
                  </a:outerShdw>
                </a:effectLst>
              </a:rPr>
              <a:t>Outline</a:t>
            </a:r>
          </a:p>
        </p:txBody>
      </p:sp>
      <p:sp>
        <p:nvSpPr>
          <p:cNvPr id="11267" name="Rectangle 3"/>
          <p:cNvSpPr>
            <a:spLocks noGrp="1" noChangeArrowheads="1"/>
          </p:cNvSpPr>
          <p:nvPr>
            <p:ph type="body" idx="4294967295"/>
          </p:nvPr>
        </p:nvSpPr>
        <p:spPr>
          <a:xfrm>
            <a:off x="1354138" y="1600200"/>
            <a:ext cx="7789862" cy="3810000"/>
          </a:xfrm>
        </p:spPr>
        <p:txBody>
          <a:bodyPr lIns="99994" tIns="49997" rIns="99994" bIns="49997"/>
          <a:lstStyle/>
          <a:p>
            <a:pPr marL="444500" indent="-444500" defTabSz="836613" eaLnBrk="1" hangingPunct="1">
              <a:buFont typeface="Wingdings" panose="05000000000000000000" pitchFamily="2" charset="2"/>
              <a:buChar char="þ"/>
              <a:defRPr/>
            </a:pPr>
            <a:r>
              <a:rPr lang="en-US" altLang="en-US"/>
              <a:t>Global Company Profile:  Disney World</a:t>
            </a:r>
          </a:p>
          <a:p>
            <a:pPr marL="444500" indent="-444500" defTabSz="836613" eaLnBrk="1" hangingPunct="1">
              <a:buFont typeface="Wingdings" panose="05000000000000000000" pitchFamily="2" charset="2"/>
              <a:buChar char="þ"/>
              <a:defRPr/>
            </a:pPr>
            <a:r>
              <a:rPr lang="en-US" altLang="en-US"/>
              <a:t>What Is Forecasting?</a:t>
            </a:r>
          </a:p>
          <a:p>
            <a:pPr marL="1071563" lvl="1" indent="-447675" defTabSz="836613" eaLnBrk="1" hangingPunct="1">
              <a:buFont typeface="Wingdings" panose="05000000000000000000" pitchFamily="2" charset="2"/>
              <a:buChar char="þ"/>
              <a:defRPr/>
            </a:pPr>
            <a:r>
              <a:rPr lang="en-US" altLang="en-US"/>
              <a:t>Forecasting Time Horizons</a:t>
            </a:r>
          </a:p>
          <a:p>
            <a:pPr marL="1071563" lvl="1" indent="-447675" defTabSz="836613" eaLnBrk="1" hangingPunct="1">
              <a:buFont typeface="Wingdings" panose="05000000000000000000" pitchFamily="2" charset="2"/>
              <a:buChar char="þ"/>
              <a:defRPr/>
            </a:pPr>
            <a:r>
              <a:rPr lang="en-US" altLang="en-US"/>
              <a:t>The Influence of Product Life Cycle</a:t>
            </a:r>
          </a:p>
          <a:p>
            <a:pPr marL="444500" indent="-444500" defTabSz="836613" eaLnBrk="1" hangingPunct="1">
              <a:buFont typeface="Wingdings" panose="05000000000000000000" pitchFamily="2" charset="2"/>
              <a:buChar char="þ"/>
              <a:defRPr/>
            </a:pPr>
            <a:r>
              <a:rPr lang="en-US" altLang="en-US"/>
              <a:t>Types Of Forecasts</a:t>
            </a:r>
          </a:p>
        </p:txBody>
      </p:sp>
    </p:spTree>
    <p:extLst>
      <p:ext uri="{BB962C8B-B14F-4D97-AF65-F5344CB8AC3E}">
        <p14:creationId xmlns:p14="http://schemas.microsoft.com/office/powerpoint/2010/main" val="34909940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1267"/>
                                        </p:tgtEl>
                                        <p:attrNameLst>
                                          <p:attrName>style.visibility</p:attrName>
                                        </p:attrNameLst>
                                      </p:cBhvr>
                                      <p:to>
                                        <p:strVal val="visible"/>
                                      </p:to>
                                    </p:set>
                                    <p:animEffect transition="in" filter="strips(downRight)">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Lst>
  </p:timing>
</p:sld>
</file>

<file path=ppt/slides/slide4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52931" name="Rectangle 3"/>
          <p:cNvSpPr>
            <a:spLocks noGrp="1" noChangeArrowheads="1"/>
          </p:cNvSpPr>
          <p:nvPr>
            <p:ph type="body" idx="4294967295"/>
          </p:nvPr>
        </p:nvSpPr>
        <p:spPr>
          <a:xfrm>
            <a:off x="1430338" y="1600200"/>
            <a:ext cx="7713662" cy="4572000"/>
          </a:xfrm>
        </p:spPr>
        <p:txBody>
          <a:bodyPr lIns="99994" tIns="49997" rIns="99994" bIns="49997"/>
          <a:lstStyle/>
          <a:p>
            <a:pPr marL="444500" indent="-444500" defTabSz="836613" eaLnBrk="1" hangingPunct="1">
              <a:buFont typeface="Wingdings" panose="05000000000000000000" pitchFamily="2" charset="2"/>
              <a:buChar char="þ"/>
              <a:defRPr/>
            </a:pPr>
            <a:r>
              <a:rPr lang="en-US" altLang="en-US"/>
              <a:t>The Strategic Importance of Forecasting</a:t>
            </a:r>
          </a:p>
          <a:p>
            <a:pPr marL="1071563" lvl="1" indent="-447675" defTabSz="836613" eaLnBrk="1" hangingPunct="1">
              <a:buFont typeface="Wingdings" panose="05000000000000000000" pitchFamily="2" charset="2"/>
              <a:buChar char="þ"/>
              <a:defRPr/>
            </a:pPr>
            <a:r>
              <a:rPr lang="en-US" altLang="en-US"/>
              <a:t>Human Resources</a:t>
            </a:r>
          </a:p>
          <a:p>
            <a:pPr marL="1071563" lvl="1" indent="-447675" defTabSz="836613" eaLnBrk="1" hangingPunct="1">
              <a:buFont typeface="Wingdings" panose="05000000000000000000" pitchFamily="2" charset="2"/>
              <a:buChar char="þ"/>
              <a:defRPr/>
            </a:pPr>
            <a:r>
              <a:rPr lang="en-US" altLang="en-US"/>
              <a:t>Capacity</a:t>
            </a:r>
          </a:p>
          <a:p>
            <a:pPr marL="1071563" lvl="1" indent="-447675" defTabSz="836613" eaLnBrk="1" hangingPunct="1">
              <a:buFont typeface="Wingdings" panose="05000000000000000000" pitchFamily="2" charset="2"/>
              <a:buChar char="þ"/>
              <a:defRPr/>
            </a:pPr>
            <a:r>
              <a:rPr lang="en-US" altLang="en-US"/>
              <a:t>Supply Chain Management</a:t>
            </a:r>
            <a:endParaRPr lang="en-US" altLang="en-US" sz="3200"/>
          </a:p>
          <a:p>
            <a:pPr marL="444500" indent="-444500" defTabSz="836613" eaLnBrk="1" hangingPunct="1">
              <a:buFont typeface="Wingdings" panose="05000000000000000000" pitchFamily="2" charset="2"/>
              <a:buChar char="þ"/>
              <a:defRPr/>
            </a:pPr>
            <a:r>
              <a:rPr lang="en-US" altLang="en-US"/>
              <a:t>Seven Steps in the Forecasting System</a:t>
            </a:r>
          </a:p>
        </p:txBody>
      </p:sp>
    </p:spTree>
    <p:extLst>
      <p:ext uri="{BB962C8B-B14F-4D97-AF65-F5344CB8AC3E}">
        <p14:creationId xmlns:p14="http://schemas.microsoft.com/office/powerpoint/2010/main" val="942652305"/>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52931"/>
                                        </p:tgtEl>
                                        <p:attrNameLst>
                                          <p:attrName>style.visibility</p:attrName>
                                        </p:attrNameLst>
                                      </p:cBhvr>
                                      <p:to>
                                        <p:strVal val="visible"/>
                                      </p:to>
                                    </p:set>
                                    <p:animEffect transition="in" filter="strips(downRight)">
                                      <p:cBhvr>
                                        <p:cTn id="7" dur="5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autoUpdateAnimBg="0"/>
    </p:bldLst>
  </p:timing>
</p:sld>
</file>

<file path=ppt/slides/slide4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8"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54979" name="Rectangle 3"/>
          <p:cNvSpPr>
            <a:spLocks noGrp="1" noChangeArrowheads="1"/>
          </p:cNvSpPr>
          <p:nvPr>
            <p:ph type="body" idx="4294967295"/>
          </p:nvPr>
        </p:nvSpPr>
        <p:spPr>
          <a:xfrm>
            <a:off x="1430338" y="1600200"/>
            <a:ext cx="7713662" cy="2492375"/>
          </a:xfrm>
        </p:spPr>
        <p:txBody>
          <a:bodyPr lIns="99994" tIns="49997" rIns="99994" bIns="49997"/>
          <a:lstStyle/>
          <a:p>
            <a:pPr marL="444500" indent="-444500" defTabSz="836613" eaLnBrk="1" hangingPunct="1">
              <a:buFont typeface="Wingdings" panose="05000000000000000000" pitchFamily="2" charset="2"/>
              <a:buChar char="þ"/>
              <a:defRPr/>
            </a:pPr>
            <a:r>
              <a:rPr lang="en-US" altLang="en-US"/>
              <a:t>Forecasting Approaches</a:t>
            </a:r>
          </a:p>
          <a:p>
            <a:pPr marL="1071563" lvl="1" indent="-447675" defTabSz="836613" eaLnBrk="1" hangingPunct="1">
              <a:buFont typeface="Wingdings" panose="05000000000000000000" pitchFamily="2" charset="2"/>
              <a:buChar char="þ"/>
              <a:defRPr/>
            </a:pPr>
            <a:r>
              <a:rPr lang="en-US" altLang="en-US"/>
              <a:t>Overview of Qualitative Methods</a:t>
            </a:r>
          </a:p>
          <a:p>
            <a:pPr marL="1071563" lvl="1" indent="-447675" defTabSz="836613" eaLnBrk="1" hangingPunct="1">
              <a:buFont typeface="Wingdings" panose="05000000000000000000" pitchFamily="2" charset="2"/>
              <a:buChar char="þ"/>
              <a:defRPr/>
            </a:pPr>
            <a:r>
              <a:rPr lang="en-US" altLang="en-US"/>
              <a:t>Overview of Quantitative Methods</a:t>
            </a:r>
          </a:p>
        </p:txBody>
      </p:sp>
    </p:spTree>
    <p:extLst>
      <p:ext uri="{BB962C8B-B14F-4D97-AF65-F5344CB8AC3E}">
        <p14:creationId xmlns:p14="http://schemas.microsoft.com/office/powerpoint/2010/main" val="1933673222"/>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54979">
                                            <p:txEl>
                                              <p:pRg st="0" end="0"/>
                                            </p:txEl>
                                          </p:spTgt>
                                        </p:tgtEl>
                                        <p:attrNameLst>
                                          <p:attrName>style.visibility</p:attrName>
                                        </p:attrNameLst>
                                      </p:cBhvr>
                                      <p:to>
                                        <p:strVal val="visible"/>
                                      </p:to>
                                    </p:set>
                                    <p:animEffect transition="in" filter="strips(downRight)">
                                      <p:cBhvr>
                                        <p:cTn id="7" dur="500"/>
                                        <p:tgtEl>
                                          <p:spTgt spid="254979">
                                            <p:txEl>
                                              <p:pRg st="0" end="0"/>
                                            </p:txEl>
                                          </p:spTgt>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54979">
                                            <p:txEl>
                                              <p:pRg st="1" end="1"/>
                                            </p:txEl>
                                          </p:spTgt>
                                        </p:tgtEl>
                                        <p:attrNameLst>
                                          <p:attrName>style.visibility</p:attrName>
                                        </p:attrNameLst>
                                      </p:cBhvr>
                                      <p:to>
                                        <p:strVal val="visible"/>
                                      </p:to>
                                    </p:set>
                                    <p:animEffect transition="in" filter="strips(downRight)">
                                      <p:cBhvr>
                                        <p:cTn id="10" dur="500"/>
                                        <p:tgtEl>
                                          <p:spTgt spid="254979">
                                            <p:txEl>
                                              <p:pRg st="1" end="1"/>
                                            </p:txEl>
                                          </p:spTgt>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54979">
                                            <p:txEl>
                                              <p:pRg st="2" end="2"/>
                                            </p:txEl>
                                          </p:spTgt>
                                        </p:tgtEl>
                                        <p:attrNameLst>
                                          <p:attrName>style.visibility</p:attrName>
                                        </p:attrNameLst>
                                      </p:cBhvr>
                                      <p:to>
                                        <p:strVal val="visible"/>
                                      </p:to>
                                    </p:set>
                                    <p:animEffect transition="in" filter="strips(downRight)">
                                      <p:cBhvr>
                                        <p:cTn id="13" dur="500"/>
                                        <p:tgtEl>
                                          <p:spTgt spid="2549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advAuto="1000"/>
    </p:bldLst>
  </p:timing>
</p:sld>
</file>

<file path=ppt/slides/slide4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7026"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57027" name="Rectangle 3"/>
          <p:cNvSpPr>
            <a:spLocks noGrp="1" noChangeArrowheads="1"/>
          </p:cNvSpPr>
          <p:nvPr>
            <p:ph type="body" idx="4294967295"/>
          </p:nvPr>
        </p:nvSpPr>
        <p:spPr>
          <a:xfrm>
            <a:off x="1430338" y="1447800"/>
            <a:ext cx="7713662" cy="5029200"/>
          </a:xfrm>
        </p:spPr>
        <p:txBody>
          <a:bodyPr lIns="99994" tIns="49997" rIns="99994" bIns="49997"/>
          <a:lstStyle/>
          <a:p>
            <a:pPr marL="444500" indent="-444500" defTabSz="836613" eaLnBrk="1" hangingPunct="1">
              <a:lnSpc>
                <a:spcPct val="80000"/>
              </a:lnSpc>
              <a:buFont typeface="Wingdings" panose="05000000000000000000" pitchFamily="2" charset="2"/>
              <a:buChar char="þ"/>
              <a:defRPr/>
            </a:pPr>
            <a:r>
              <a:rPr lang="en-US" altLang="en-US" dirty="0"/>
              <a:t>Time-Series Forecasting</a:t>
            </a:r>
          </a:p>
          <a:p>
            <a:pPr marL="1071563" lvl="1" indent="-447675" defTabSz="836613" eaLnBrk="1" hangingPunct="1">
              <a:lnSpc>
                <a:spcPct val="80000"/>
              </a:lnSpc>
              <a:buFont typeface="Wingdings" panose="05000000000000000000" pitchFamily="2" charset="2"/>
              <a:buChar char="þ"/>
              <a:defRPr/>
            </a:pPr>
            <a:r>
              <a:rPr lang="en-US" altLang="en-US" dirty="0"/>
              <a:t>Decomposition of a Time Series</a:t>
            </a:r>
          </a:p>
          <a:p>
            <a:pPr marL="1071563" lvl="1" indent="-447675" defTabSz="836613" eaLnBrk="1" hangingPunct="1">
              <a:lnSpc>
                <a:spcPct val="80000"/>
              </a:lnSpc>
              <a:buFont typeface="Wingdings" panose="05000000000000000000" pitchFamily="2" charset="2"/>
              <a:buChar char="þ"/>
              <a:defRPr/>
            </a:pPr>
            <a:r>
              <a:rPr lang="en-US" altLang="en-US" dirty="0"/>
              <a:t>Naive Approach</a:t>
            </a:r>
          </a:p>
          <a:p>
            <a:pPr marL="1071563" lvl="1" indent="-447675" defTabSz="836613" eaLnBrk="1" hangingPunct="1">
              <a:lnSpc>
                <a:spcPct val="80000"/>
              </a:lnSpc>
              <a:buFont typeface="Wingdings" panose="05000000000000000000" pitchFamily="2" charset="2"/>
              <a:buChar char="þ"/>
              <a:defRPr/>
            </a:pPr>
            <a:r>
              <a:rPr lang="en-US" altLang="en-US" dirty="0"/>
              <a:t>Moving Averages</a:t>
            </a:r>
          </a:p>
          <a:p>
            <a:pPr marL="1071563" lvl="1" indent="-447675" defTabSz="836613" eaLnBrk="1" hangingPunct="1">
              <a:lnSpc>
                <a:spcPct val="80000"/>
              </a:lnSpc>
              <a:buFont typeface="Wingdings" panose="05000000000000000000" pitchFamily="2" charset="2"/>
              <a:buChar char="þ"/>
              <a:defRPr/>
            </a:pPr>
            <a:r>
              <a:rPr lang="en-US" altLang="en-US" dirty="0"/>
              <a:t>Exponential Smoothing</a:t>
            </a:r>
          </a:p>
          <a:p>
            <a:pPr marL="1071563" lvl="1" indent="-447675" defTabSz="836613" eaLnBrk="1" hangingPunct="1">
              <a:lnSpc>
                <a:spcPct val="80000"/>
              </a:lnSpc>
              <a:buFont typeface="Wingdings" panose="05000000000000000000" pitchFamily="2" charset="2"/>
              <a:buChar char="þ"/>
              <a:defRPr/>
            </a:pPr>
            <a:r>
              <a:rPr lang="en-US" altLang="en-US" dirty="0"/>
              <a:t>Exponential Smoothing with Trend Adjustment</a:t>
            </a:r>
          </a:p>
          <a:p>
            <a:pPr marL="1071563" lvl="1" indent="-447675" defTabSz="836613" eaLnBrk="1" hangingPunct="1">
              <a:lnSpc>
                <a:spcPct val="80000"/>
              </a:lnSpc>
              <a:buFont typeface="Wingdings" panose="05000000000000000000" pitchFamily="2" charset="2"/>
              <a:buChar char="þ"/>
              <a:defRPr/>
            </a:pPr>
            <a:r>
              <a:rPr lang="en-US" altLang="en-US" dirty="0"/>
              <a:t>Trend Projections</a:t>
            </a:r>
          </a:p>
          <a:p>
            <a:pPr marL="1071563" lvl="1" indent="-447675" defTabSz="836613" eaLnBrk="1" hangingPunct="1">
              <a:lnSpc>
                <a:spcPct val="80000"/>
              </a:lnSpc>
              <a:buFont typeface="Wingdings" panose="05000000000000000000" pitchFamily="2" charset="2"/>
              <a:buChar char="þ"/>
              <a:defRPr/>
            </a:pPr>
            <a:r>
              <a:rPr lang="en-US" altLang="en-US" dirty="0"/>
              <a:t>Seasonal Variations in Data</a:t>
            </a:r>
          </a:p>
          <a:p>
            <a:pPr marL="1071563" lvl="1" indent="-447675" defTabSz="836613" eaLnBrk="1" hangingPunct="1">
              <a:lnSpc>
                <a:spcPct val="80000"/>
              </a:lnSpc>
              <a:buFont typeface="Wingdings" panose="05000000000000000000" pitchFamily="2" charset="2"/>
              <a:buChar char="þ"/>
              <a:defRPr/>
            </a:pPr>
            <a:r>
              <a:rPr lang="en-US" altLang="en-US" dirty="0"/>
              <a:t>Cyclical Variations in Data</a:t>
            </a:r>
          </a:p>
        </p:txBody>
      </p:sp>
    </p:spTree>
    <p:extLst>
      <p:ext uri="{BB962C8B-B14F-4D97-AF65-F5344CB8AC3E}">
        <p14:creationId xmlns:p14="http://schemas.microsoft.com/office/powerpoint/2010/main" val="2729818532"/>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strips(downRight)">
                                      <p:cBhvr>
                                        <p:cTn id="7" dur="500"/>
                                        <p:tgtEl>
                                          <p:spTgt spid="257027">
                                            <p:txEl>
                                              <p:pRg st="0" end="0"/>
                                            </p:txEl>
                                          </p:spTgt>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57027">
                                            <p:txEl>
                                              <p:pRg st="1" end="1"/>
                                            </p:txEl>
                                          </p:spTgt>
                                        </p:tgtEl>
                                        <p:attrNameLst>
                                          <p:attrName>style.visibility</p:attrName>
                                        </p:attrNameLst>
                                      </p:cBhvr>
                                      <p:to>
                                        <p:strVal val="visible"/>
                                      </p:to>
                                    </p:set>
                                    <p:animEffect transition="in" filter="strips(downRight)">
                                      <p:cBhvr>
                                        <p:cTn id="10" dur="500"/>
                                        <p:tgtEl>
                                          <p:spTgt spid="257027">
                                            <p:txEl>
                                              <p:pRg st="1" end="1"/>
                                            </p:txEl>
                                          </p:spTgt>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57027">
                                            <p:txEl>
                                              <p:pRg st="2" end="2"/>
                                            </p:txEl>
                                          </p:spTgt>
                                        </p:tgtEl>
                                        <p:attrNameLst>
                                          <p:attrName>style.visibility</p:attrName>
                                        </p:attrNameLst>
                                      </p:cBhvr>
                                      <p:to>
                                        <p:strVal val="visible"/>
                                      </p:to>
                                    </p:set>
                                    <p:animEffect transition="in" filter="strips(downRight)">
                                      <p:cBhvr>
                                        <p:cTn id="13" dur="500"/>
                                        <p:tgtEl>
                                          <p:spTgt spid="257027">
                                            <p:txEl>
                                              <p:pRg st="2" end="2"/>
                                            </p:txEl>
                                          </p:spTgt>
                                        </p:tgtEl>
                                      </p:cBhvr>
                                    </p:animEffect>
                                  </p:childTnLst>
                                </p:cTn>
                              </p:par>
                              <p:par>
                                <p:cTn id="14" presetID="18" presetClass="entr" presetSubtype="6" fill="hold" grpId="0" nodeType="withEffect">
                                  <p:stCondLst>
                                    <p:cond delay="1000"/>
                                  </p:stCondLst>
                                  <p:childTnLst>
                                    <p:set>
                                      <p:cBhvr>
                                        <p:cTn id="15" dur="1" fill="hold">
                                          <p:stCondLst>
                                            <p:cond delay="0"/>
                                          </p:stCondLst>
                                        </p:cTn>
                                        <p:tgtEl>
                                          <p:spTgt spid="257027">
                                            <p:txEl>
                                              <p:pRg st="3" end="3"/>
                                            </p:txEl>
                                          </p:spTgt>
                                        </p:tgtEl>
                                        <p:attrNameLst>
                                          <p:attrName>style.visibility</p:attrName>
                                        </p:attrNameLst>
                                      </p:cBhvr>
                                      <p:to>
                                        <p:strVal val="visible"/>
                                      </p:to>
                                    </p:set>
                                    <p:animEffect transition="in" filter="strips(downRight)">
                                      <p:cBhvr>
                                        <p:cTn id="16" dur="500"/>
                                        <p:tgtEl>
                                          <p:spTgt spid="257027">
                                            <p:txEl>
                                              <p:pRg st="3" end="3"/>
                                            </p:txEl>
                                          </p:spTgt>
                                        </p:tgtEl>
                                      </p:cBhvr>
                                    </p:animEffect>
                                  </p:childTnLst>
                                </p:cTn>
                              </p:par>
                              <p:par>
                                <p:cTn id="17" presetID="18" presetClass="entr" presetSubtype="6" fill="hold" grpId="0" nodeType="withEffect">
                                  <p:stCondLst>
                                    <p:cond delay="1000"/>
                                  </p:stCondLst>
                                  <p:childTnLst>
                                    <p:set>
                                      <p:cBhvr>
                                        <p:cTn id="18" dur="1" fill="hold">
                                          <p:stCondLst>
                                            <p:cond delay="0"/>
                                          </p:stCondLst>
                                        </p:cTn>
                                        <p:tgtEl>
                                          <p:spTgt spid="257027">
                                            <p:txEl>
                                              <p:pRg st="4" end="4"/>
                                            </p:txEl>
                                          </p:spTgt>
                                        </p:tgtEl>
                                        <p:attrNameLst>
                                          <p:attrName>style.visibility</p:attrName>
                                        </p:attrNameLst>
                                      </p:cBhvr>
                                      <p:to>
                                        <p:strVal val="visible"/>
                                      </p:to>
                                    </p:set>
                                    <p:animEffect transition="in" filter="strips(downRight)">
                                      <p:cBhvr>
                                        <p:cTn id="19" dur="500"/>
                                        <p:tgtEl>
                                          <p:spTgt spid="257027">
                                            <p:txEl>
                                              <p:pRg st="4" end="4"/>
                                            </p:txEl>
                                          </p:spTgt>
                                        </p:tgtEl>
                                      </p:cBhvr>
                                    </p:animEffect>
                                  </p:childTnLst>
                                </p:cTn>
                              </p:par>
                              <p:par>
                                <p:cTn id="20" presetID="18" presetClass="entr" presetSubtype="6" fill="hold" grpId="0" nodeType="withEffect">
                                  <p:stCondLst>
                                    <p:cond delay="1000"/>
                                  </p:stCondLst>
                                  <p:childTnLst>
                                    <p:set>
                                      <p:cBhvr>
                                        <p:cTn id="21" dur="1" fill="hold">
                                          <p:stCondLst>
                                            <p:cond delay="0"/>
                                          </p:stCondLst>
                                        </p:cTn>
                                        <p:tgtEl>
                                          <p:spTgt spid="257027">
                                            <p:txEl>
                                              <p:pRg st="5" end="5"/>
                                            </p:txEl>
                                          </p:spTgt>
                                        </p:tgtEl>
                                        <p:attrNameLst>
                                          <p:attrName>style.visibility</p:attrName>
                                        </p:attrNameLst>
                                      </p:cBhvr>
                                      <p:to>
                                        <p:strVal val="visible"/>
                                      </p:to>
                                    </p:set>
                                    <p:animEffect transition="in" filter="strips(downRight)">
                                      <p:cBhvr>
                                        <p:cTn id="22" dur="500"/>
                                        <p:tgtEl>
                                          <p:spTgt spid="257027">
                                            <p:txEl>
                                              <p:pRg st="5" end="5"/>
                                            </p:txEl>
                                          </p:spTgt>
                                        </p:tgtEl>
                                      </p:cBhvr>
                                    </p:animEffect>
                                  </p:childTnLst>
                                </p:cTn>
                              </p:par>
                              <p:par>
                                <p:cTn id="23" presetID="18" presetClass="entr" presetSubtype="6" fill="hold" grpId="0" nodeType="withEffect">
                                  <p:stCondLst>
                                    <p:cond delay="1000"/>
                                  </p:stCondLst>
                                  <p:childTnLst>
                                    <p:set>
                                      <p:cBhvr>
                                        <p:cTn id="24" dur="1" fill="hold">
                                          <p:stCondLst>
                                            <p:cond delay="0"/>
                                          </p:stCondLst>
                                        </p:cTn>
                                        <p:tgtEl>
                                          <p:spTgt spid="257027">
                                            <p:txEl>
                                              <p:pRg st="6" end="6"/>
                                            </p:txEl>
                                          </p:spTgt>
                                        </p:tgtEl>
                                        <p:attrNameLst>
                                          <p:attrName>style.visibility</p:attrName>
                                        </p:attrNameLst>
                                      </p:cBhvr>
                                      <p:to>
                                        <p:strVal val="visible"/>
                                      </p:to>
                                    </p:set>
                                    <p:animEffect transition="in" filter="strips(downRight)">
                                      <p:cBhvr>
                                        <p:cTn id="25" dur="500"/>
                                        <p:tgtEl>
                                          <p:spTgt spid="257027">
                                            <p:txEl>
                                              <p:pRg st="6" end="6"/>
                                            </p:txEl>
                                          </p:spTgt>
                                        </p:tgtEl>
                                      </p:cBhvr>
                                    </p:animEffect>
                                  </p:childTnLst>
                                </p:cTn>
                              </p:par>
                              <p:par>
                                <p:cTn id="26" presetID="18" presetClass="entr" presetSubtype="6" fill="hold" grpId="0" nodeType="withEffect">
                                  <p:stCondLst>
                                    <p:cond delay="1000"/>
                                  </p:stCondLst>
                                  <p:childTnLst>
                                    <p:set>
                                      <p:cBhvr>
                                        <p:cTn id="27" dur="1" fill="hold">
                                          <p:stCondLst>
                                            <p:cond delay="0"/>
                                          </p:stCondLst>
                                        </p:cTn>
                                        <p:tgtEl>
                                          <p:spTgt spid="257027">
                                            <p:txEl>
                                              <p:pRg st="7" end="7"/>
                                            </p:txEl>
                                          </p:spTgt>
                                        </p:tgtEl>
                                        <p:attrNameLst>
                                          <p:attrName>style.visibility</p:attrName>
                                        </p:attrNameLst>
                                      </p:cBhvr>
                                      <p:to>
                                        <p:strVal val="visible"/>
                                      </p:to>
                                    </p:set>
                                    <p:animEffect transition="in" filter="strips(downRight)">
                                      <p:cBhvr>
                                        <p:cTn id="28" dur="500"/>
                                        <p:tgtEl>
                                          <p:spTgt spid="257027">
                                            <p:txEl>
                                              <p:pRg st="7" end="7"/>
                                            </p:txEl>
                                          </p:spTgt>
                                        </p:tgtEl>
                                      </p:cBhvr>
                                    </p:animEffect>
                                  </p:childTnLst>
                                </p:cTn>
                              </p:par>
                              <p:par>
                                <p:cTn id="29" presetID="18" presetClass="entr" presetSubtype="6" fill="hold" grpId="0" nodeType="withEffect">
                                  <p:stCondLst>
                                    <p:cond delay="1000"/>
                                  </p:stCondLst>
                                  <p:childTnLst>
                                    <p:set>
                                      <p:cBhvr>
                                        <p:cTn id="30" dur="1" fill="hold">
                                          <p:stCondLst>
                                            <p:cond delay="0"/>
                                          </p:stCondLst>
                                        </p:cTn>
                                        <p:tgtEl>
                                          <p:spTgt spid="257027">
                                            <p:txEl>
                                              <p:pRg st="8" end="8"/>
                                            </p:txEl>
                                          </p:spTgt>
                                        </p:tgtEl>
                                        <p:attrNameLst>
                                          <p:attrName>style.visibility</p:attrName>
                                        </p:attrNameLst>
                                      </p:cBhvr>
                                      <p:to>
                                        <p:strVal val="visible"/>
                                      </p:to>
                                    </p:set>
                                    <p:animEffect transition="in" filter="strips(downRight)">
                                      <p:cBhvr>
                                        <p:cTn id="31" dur="500"/>
                                        <p:tgtEl>
                                          <p:spTgt spid="2570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autoUpdateAnimBg="0" advAuto="100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dirty="0"/>
                  <a:t>Let </a:t>
                </a:r>
                <a:r>
                  <a:rPr lang="en-IN" b="1" dirty="0"/>
                  <a:t>A</a:t>
                </a:r>
                <a:r>
                  <a:rPr lang="en-IN" dirty="0"/>
                  <a:t> be the event that the test indicate the corrosion inside the pipe.</a:t>
                </a:r>
              </a:p>
              <a:p>
                <a:pPr>
                  <a:buFont typeface="Arial" panose="020B0604020202020204" pitchFamily="34" charset="0"/>
                  <a:buChar char="•"/>
                </a:pPr>
                <a:r>
                  <a:rPr lang="en-IN" dirty="0"/>
                  <a:t>And let </a:t>
                </a:r>
                <a:r>
                  <a:rPr lang="en-IN" b="1" dirty="0"/>
                  <a:t>C</a:t>
                </a:r>
                <a:r>
                  <a:rPr lang="en-IN" dirty="0"/>
                  <a:t> be the event the corrosion is present.</a:t>
                </a:r>
              </a:p>
              <a:p>
                <a:pPr>
                  <a:buFont typeface="Arial" panose="020B0604020202020204" pitchFamily="34" charset="0"/>
                  <a:buChar char="•"/>
                </a:pPr>
                <a:r>
                  <a:rPr lang="en-IN" dirty="0"/>
                  <a:t>Given:</a:t>
                </a:r>
              </a:p>
              <a:p>
                <a:pPr>
                  <a:buFont typeface="Arial" panose="020B0604020202020204" pitchFamily="34" charset="0"/>
                  <a:buChar char="•"/>
                </a:pPr>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e>
                      <m:e>
                        <m:r>
                          <a:rPr lang="en-IN" b="0" i="1" smtClean="0">
                            <a:latin typeface="Cambria Math" panose="02040503050406030204" pitchFamily="18" charset="0"/>
                          </a:rPr>
                          <m:t>𝐶</m:t>
                        </m:r>
                      </m:e>
                    </m:d>
                    <m:r>
                      <a:rPr lang="en-IN" b="0" i="1" smtClean="0">
                        <a:latin typeface="Cambria Math" panose="02040503050406030204" pitchFamily="18" charset="0"/>
                      </a:rPr>
                      <m:t>=0.7</m:t>
                    </m:r>
                  </m:oMath>
                </a14:m>
                <a:endParaRPr lang="en-IN" b="0" dirty="0"/>
              </a:p>
              <a:p>
                <a:pPr>
                  <a:buFont typeface="Arial" panose="020B0604020202020204" pitchFamily="34" charset="0"/>
                  <a:buChar char="•"/>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𝐶</m:t>
                            </m:r>
                          </m:e>
                        </m:acc>
                      </m:e>
                    </m:d>
                    <m:r>
                      <a:rPr lang="en-IN" i="1">
                        <a:latin typeface="Cambria Math" panose="02040503050406030204" pitchFamily="18" charset="0"/>
                      </a:rPr>
                      <m:t>=0.</m:t>
                    </m:r>
                    <m:r>
                      <a:rPr lang="en-IN" b="0" i="1" smtClean="0">
                        <a:latin typeface="Cambria Math" panose="02040503050406030204" pitchFamily="18" charset="0"/>
                      </a:rPr>
                      <m:t>2</m:t>
                    </m:r>
                  </m:oMath>
                </a14:m>
                <a:endParaRPr lang="en-IN" dirty="0"/>
              </a:p>
              <a:p>
                <a:pPr>
                  <a:buFont typeface="Arial" panose="020B0604020202020204" pitchFamily="34" charset="0"/>
                  <a:buChar char="•"/>
                </a:pPr>
                <a14:m>
                  <m:oMath xmlns:m="http://schemas.openxmlformats.org/officeDocument/2006/math">
                    <m:r>
                      <a:rPr lang="en-IN" i="1">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𝐶</m:t>
                        </m:r>
                      </m:e>
                    </m:d>
                    <m:r>
                      <a:rPr lang="en-IN" i="1">
                        <a:latin typeface="Cambria Math" panose="02040503050406030204" pitchFamily="18" charset="0"/>
                      </a:rPr>
                      <m:t>=0.</m:t>
                    </m:r>
                    <m:r>
                      <a:rPr lang="en-IN" b="0" i="1" smtClean="0">
                        <a:latin typeface="Cambria Math" panose="02040503050406030204" pitchFamily="18" charset="0"/>
                      </a:rPr>
                      <m:t>1</m:t>
                    </m:r>
                  </m:oMath>
                </a14:m>
                <a:endParaRPr lang="en-IN" b="0" dirty="0"/>
              </a:p>
              <a:p>
                <a:pPr marL="0" indent="0"/>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𝑆𝑜</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𝐵𝑎𝑦</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𝑇h𝑒𝑒𝑜𝑟𝑒𝑚</m:t>
                      </m:r>
                      <m:r>
                        <a:rPr lang="en-IN" b="0" i="1" smtClean="0">
                          <a:latin typeface="Cambria Math" panose="02040503050406030204" pitchFamily="18" charset="0"/>
                        </a:rPr>
                        <m:t> </m:t>
                      </m:r>
                      <m:r>
                        <a:rPr lang="en-IN" i="1">
                          <a:latin typeface="Cambria Math" panose="02040503050406030204" pitchFamily="18" charset="0"/>
                        </a:rPr>
                        <m:t>𝑃</m:t>
                      </m:r>
                      <m:d>
                        <m:dPr>
                          <m:ctrlPr>
                            <a:rPr lang="en-IN" i="1">
                              <a:latin typeface="Cambria Math" panose="02040503050406030204" pitchFamily="18" charset="0"/>
                            </a:rPr>
                          </m:ctrlPr>
                        </m:dPr>
                        <m:e>
                          <m:r>
                            <a:rPr lang="en-IN" b="0" i="1" smtClean="0">
                              <a:latin typeface="Cambria Math" panose="02040503050406030204" pitchFamily="18" charset="0"/>
                            </a:rPr>
                            <m:t>𝐶</m:t>
                          </m:r>
                        </m:e>
                        <m:e>
                          <m:r>
                            <a:rPr lang="en-IN" b="0" i="1" smtClean="0">
                              <a:latin typeface="Cambria Math" panose="02040503050406030204" pitchFamily="18" charset="0"/>
                            </a:rPr>
                            <m:t>𝐴</m:t>
                          </m:r>
                        </m:e>
                      </m:d>
                      <m:r>
                        <a:rPr lang="en-IN" i="1">
                          <a:latin typeface="Cambria Math" panose="02040503050406030204" pitchFamily="18" charset="0"/>
                        </a:rPr>
                        <m:t>=</m:t>
                      </m:r>
                      <m:f>
                        <m:fPr>
                          <m:ctrlPr>
                            <a:rPr lang="en-IN" i="1" smtClean="0">
                              <a:latin typeface="Cambria Math" panose="02040503050406030204" pitchFamily="18" charset="0"/>
                            </a:rPr>
                          </m:ctrlPr>
                        </m:fPr>
                        <m:num>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𝐶</m:t>
                              </m:r>
                            </m:e>
                          </m:d>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𝐶</m:t>
                          </m:r>
                          <m:r>
                            <a:rPr lang="en-IN" b="0" i="1" smtClean="0">
                              <a:latin typeface="Cambria Math" panose="02040503050406030204" pitchFamily="18" charset="0"/>
                            </a:rPr>
                            <m:t>)</m:t>
                          </m:r>
                        </m:num>
                        <m:den>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r>
                                <a:rPr lang="en-IN" i="1">
                                  <a:latin typeface="Cambria Math" panose="02040503050406030204" pitchFamily="18" charset="0"/>
                                </a:rPr>
                                <m:t>𝐶</m:t>
                              </m:r>
                            </m:e>
                          </m:d>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𝐶</m:t>
                              </m:r>
                            </m:e>
                          </m:d>
                          <m:r>
                            <a:rPr lang="en-IN" b="0" i="1" smtClean="0">
                              <a:latin typeface="Cambria Math" panose="02040503050406030204" pitchFamily="18" charset="0"/>
                            </a:rPr>
                            <m:t>+</m:t>
                          </m:r>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𝐶</m:t>
                                  </m:r>
                                </m:e>
                              </m:acc>
                            </m:e>
                          </m:d>
                          <m:r>
                            <a:rPr lang="en-IN" i="1">
                              <a:latin typeface="Cambria Math" panose="02040503050406030204" pitchFamily="18" charset="0"/>
                            </a:rPr>
                            <m:t>𝑃</m:t>
                          </m:r>
                          <m:r>
                            <a:rPr lang="en-IN" i="1">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𝐶</m:t>
                              </m:r>
                            </m:e>
                          </m:acc>
                          <m:r>
                            <a:rPr lang="en-IN" i="1">
                              <a:latin typeface="Cambria Math" panose="02040503050406030204" pitchFamily="18" charset="0"/>
                            </a:rPr>
                            <m:t>)</m:t>
                          </m:r>
                        </m:den>
                      </m:f>
                      <m:r>
                        <a:rPr lang="en-IN" b="0" i="1" smtClean="0">
                          <a:latin typeface="Cambria Math" panose="02040503050406030204" pitchFamily="18" charset="0"/>
                        </a:rPr>
                        <m:t>= </m:t>
                      </m:r>
                      <m:f>
                        <m:fPr>
                          <m:ctrlPr>
                            <a:rPr lang="en-IN" i="1">
                              <a:latin typeface="Cambria Math" panose="02040503050406030204" pitchFamily="18" charset="0"/>
                            </a:rPr>
                          </m:ctrlPr>
                        </m:fPr>
                        <m:num>
                          <m:r>
                            <a:rPr lang="en-IN" b="0" i="1" smtClean="0">
                              <a:latin typeface="Cambria Math" panose="02040503050406030204" pitchFamily="18" charset="0"/>
                            </a:rPr>
                            <m:t>0.7∗0.1</m:t>
                          </m:r>
                        </m:num>
                        <m:den>
                          <m:r>
                            <a:rPr lang="en-IN" b="0" i="1" smtClean="0">
                              <a:latin typeface="Cambria Math" panose="02040503050406030204" pitchFamily="18" charset="0"/>
                            </a:rPr>
                            <m:t>((0.7∗01)+(.2∗.9))</m:t>
                          </m:r>
                        </m:den>
                      </m:f>
                      <m:r>
                        <a:rPr lang="en-IN" b="0" i="1" smtClean="0">
                          <a:latin typeface="Cambria Math" panose="02040503050406030204" pitchFamily="18" charset="0"/>
                        </a:rPr>
                        <m:t>=0.28</m:t>
                      </m:r>
                    </m:oMath>
                  </m:oMathPara>
                </a14:m>
                <a:endParaRPr lang="en-IN" dirty="0"/>
              </a:p>
              <a:p>
                <a:pPr marL="0" indent="0"/>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74" t="-2022"/>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 (a) </a:t>
            </a:r>
          </a:p>
        </p:txBody>
      </p:sp>
      <p:sp>
        <p:nvSpPr>
          <p:cNvPr id="5" name="TextBox 4"/>
          <p:cNvSpPr txBox="1"/>
          <p:nvPr/>
        </p:nvSpPr>
        <p:spPr>
          <a:xfrm>
            <a:off x="4191000" y="2895600"/>
            <a:ext cx="4419600" cy="923330"/>
          </a:xfrm>
          <a:prstGeom prst="rect">
            <a:avLst/>
          </a:prstGeom>
          <a:noFill/>
        </p:spPr>
        <p:txBody>
          <a:bodyPr wrap="square" rtlCol="0">
            <a:spAutoFit/>
          </a:bodyPr>
          <a:lstStyle/>
          <a:p>
            <a:r>
              <a:rPr lang="en-IN" b="1" i="1" dirty="0"/>
              <a:t>Determine the probability that a section of pipe has internal corrosion, given that the test indicate its presence</a:t>
            </a:r>
          </a:p>
        </p:txBody>
      </p:sp>
    </p:spTree>
    <p:extLst>
      <p:ext uri="{BB962C8B-B14F-4D97-AF65-F5344CB8AC3E}">
        <p14:creationId xmlns:p14="http://schemas.microsoft.com/office/powerpoint/2010/main" val="67088190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7026"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57027" name="Rectangle 3"/>
          <p:cNvSpPr>
            <a:spLocks noGrp="1" noChangeArrowheads="1"/>
          </p:cNvSpPr>
          <p:nvPr>
            <p:ph type="body" idx="4294967295"/>
          </p:nvPr>
        </p:nvSpPr>
        <p:spPr>
          <a:xfrm>
            <a:off x="1430338" y="1447800"/>
            <a:ext cx="7713662" cy="5029200"/>
          </a:xfrm>
        </p:spPr>
        <p:txBody>
          <a:bodyPr lIns="99994" tIns="49997" rIns="99994" bIns="49997"/>
          <a:lstStyle/>
          <a:p>
            <a:pPr marL="444500" indent="-444500" defTabSz="836613" eaLnBrk="1" hangingPunct="1">
              <a:lnSpc>
                <a:spcPct val="80000"/>
              </a:lnSpc>
              <a:buFont typeface="Wingdings" panose="05000000000000000000" pitchFamily="2" charset="2"/>
              <a:buChar char="þ"/>
              <a:defRPr/>
            </a:pPr>
            <a:r>
              <a:rPr lang="en-US" altLang="en-US" dirty="0"/>
              <a:t>Time-Series Forecasting</a:t>
            </a:r>
          </a:p>
          <a:p>
            <a:pPr marL="1071563" lvl="1" indent="-447675" defTabSz="836613" eaLnBrk="1" hangingPunct="1">
              <a:lnSpc>
                <a:spcPct val="80000"/>
              </a:lnSpc>
              <a:buFont typeface="Wingdings" panose="05000000000000000000" pitchFamily="2" charset="2"/>
              <a:buChar char="þ"/>
              <a:defRPr/>
            </a:pPr>
            <a:r>
              <a:rPr lang="en-US" altLang="en-US" dirty="0"/>
              <a:t>Decomposition of a Time Series</a:t>
            </a:r>
          </a:p>
          <a:p>
            <a:pPr marL="1071563" lvl="1" indent="-447675" defTabSz="836613" eaLnBrk="1" hangingPunct="1">
              <a:lnSpc>
                <a:spcPct val="80000"/>
              </a:lnSpc>
              <a:buFont typeface="Wingdings" panose="05000000000000000000" pitchFamily="2" charset="2"/>
              <a:buChar char="þ"/>
              <a:defRPr/>
            </a:pPr>
            <a:r>
              <a:rPr lang="en-US" altLang="en-US" dirty="0"/>
              <a:t>Naive Approach</a:t>
            </a:r>
          </a:p>
          <a:p>
            <a:pPr marL="1071563" lvl="1" indent="-447675" defTabSz="836613" eaLnBrk="1" hangingPunct="1">
              <a:lnSpc>
                <a:spcPct val="80000"/>
              </a:lnSpc>
              <a:buFont typeface="Wingdings" panose="05000000000000000000" pitchFamily="2" charset="2"/>
              <a:buChar char="þ"/>
              <a:defRPr/>
            </a:pPr>
            <a:r>
              <a:rPr lang="en-US" altLang="en-US" dirty="0"/>
              <a:t>Moving Averages</a:t>
            </a:r>
          </a:p>
          <a:p>
            <a:pPr marL="1071563" lvl="1" indent="-447675" defTabSz="836613" eaLnBrk="1" hangingPunct="1">
              <a:lnSpc>
                <a:spcPct val="80000"/>
              </a:lnSpc>
              <a:buFont typeface="Wingdings" panose="05000000000000000000" pitchFamily="2" charset="2"/>
              <a:buChar char="þ"/>
              <a:defRPr/>
            </a:pPr>
            <a:r>
              <a:rPr lang="en-US" altLang="en-US" dirty="0"/>
              <a:t>Exponential Smoothing</a:t>
            </a:r>
          </a:p>
          <a:p>
            <a:pPr marL="1071563" lvl="1" indent="-447675" defTabSz="836613" eaLnBrk="1" hangingPunct="1">
              <a:lnSpc>
                <a:spcPct val="80000"/>
              </a:lnSpc>
              <a:buFont typeface="Wingdings" panose="05000000000000000000" pitchFamily="2" charset="2"/>
              <a:buChar char="þ"/>
              <a:defRPr/>
            </a:pPr>
            <a:r>
              <a:rPr lang="en-US" altLang="en-US" dirty="0"/>
              <a:t>Exponential Smoothing with Trend Adjustment</a:t>
            </a:r>
          </a:p>
          <a:p>
            <a:pPr marL="1071563" lvl="1" indent="-447675" defTabSz="836613" eaLnBrk="1" hangingPunct="1">
              <a:lnSpc>
                <a:spcPct val="80000"/>
              </a:lnSpc>
              <a:buFont typeface="Wingdings" panose="05000000000000000000" pitchFamily="2" charset="2"/>
              <a:buChar char="þ"/>
              <a:defRPr/>
            </a:pPr>
            <a:r>
              <a:rPr lang="en-US" altLang="en-US" dirty="0"/>
              <a:t>Trend Projections</a:t>
            </a:r>
          </a:p>
          <a:p>
            <a:pPr marL="1071563" lvl="1" indent="-447675" defTabSz="836613" eaLnBrk="1" hangingPunct="1">
              <a:lnSpc>
                <a:spcPct val="80000"/>
              </a:lnSpc>
              <a:buFont typeface="Wingdings" panose="05000000000000000000" pitchFamily="2" charset="2"/>
              <a:buChar char="þ"/>
              <a:defRPr/>
            </a:pPr>
            <a:r>
              <a:rPr lang="en-US" altLang="en-US" dirty="0"/>
              <a:t>Seasonal Variations in Data</a:t>
            </a:r>
          </a:p>
          <a:p>
            <a:pPr marL="1071563" lvl="1" indent="-447675" defTabSz="836613" eaLnBrk="1" hangingPunct="1">
              <a:lnSpc>
                <a:spcPct val="80000"/>
              </a:lnSpc>
              <a:buFont typeface="Wingdings" panose="05000000000000000000" pitchFamily="2" charset="2"/>
              <a:buChar char="þ"/>
              <a:defRPr/>
            </a:pPr>
            <a:r>
              <a:rPr lang="en-US" altLang="en-US" dirty="0"/>
              <a:t>Cyclical Variations in Data</a:t>
            </a:r>
          </a:p>
        </p:txBody>
      </p:sp>
    </p:spTree>
    <p:extLst>
      <p:ext uri="{BB962C8B-B14F-4D97-AF65-F5344CB8AC3E}">
        <p14:creationId xmlns:p14="http://schemas.microsoft.com/office/powerpoint/2010/main" val="2974248677"/>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strips(downRight)">
                                      <p:cBhvr>
                                        <p:cTn id="7" dur="500"/>
                                        <p:tgtEl>
                                          <p:spTgt spid="257027">
                                            <p:txEl>
                                              <p:pRg st="0" end="0"/>
                                            </p:txEl>
                                          </p:spTgt>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57027">
                                            <p:txEl>
                                              <p:pRg st="1" end="1"/>
                                            </p:txEl>
                                          </p:spTgt>
                                        </p:tgtEl>
                                        <p:attrNameLst>
                                          <p:attrName>style.visibility</p:attrName>
                                        </p:attrNameLst>
                                      </p:cBhvr>
                                      <p:to>
                                        <p:strVal val="visible"/>
                                      </p:to>
                                    </p:set>
                                    <p:animEffect transition="in" filter="strips(downRight)">
                                      <p:cBhvr>
                                        <p:cTn id="10" dur="500"/>
                                        <p:tgtEl>
                                          <p:spTgt spid="257027">
                                            <p:txEl>
                                              <p:pRg st="1" end="1"/>
                                            </p:txEl>
                                          </p:spTgt>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57027">
                                            <p:txEl>
                                              <p:pRg st="2" end="2"/>
                                            </p:txEl>
                                          </p:spTgt>
                                        </p:tgtEl>
                                        <p:attrNameLst>
                                          <p:attrName>style.visibility</p:attrName>
                                        </p:attrNameLst>
                                      </p:cBhvr>
                                      <p:to>
                                        <p:strVal val="visible"/>
                                      </p:to>
                                    </p:set>
                                    <p:animEffect transition="in" filter="strips(downRight)">
                                      <p:cBhvr>
                                        <p:cTn id="13" dur="500"/>
                                        <p:tgtEl>
                                          <p:spTgt spid="257027">
                                            <p:txEl>
                                              <p:pRg st="2" end="2"/>
                                            </p:txEl>
                                          </p:spTgt>
                                        </p:tgtEl>
                                      </p:cBhvr>
                                    </p:animEffect>
                                  </p:childTnLst>
                                </p:cTn>
                              </p:par>
                              <p:par>
                                <p:cTn id="14" presetID="18" presetClass="entr" presetSubtype="6" fill="hold" grpId="0" nodeType="withEffect">
                                  <p:stCondLst>
                                    <p:cond delay="1000"/>
                                  </p:stCondLst>
                                  <p:childTnLst>
                                    <p:set>
                                      <p:cBhvr>
                                        <p:cTn id="15" dur="1" fill="hold">
                                          <p:stCondLst>
                                            <p:cond delay="0"/>
                                          </p:stCondLst>
                                        </p:cTn>
                                        <p:tgtEl>
                                          <p:spTgt spid="257027">
                                            <p:txEl>
                                              <p:pRg st="3" end="3"/>
                                            </p:txEl>
                                          </p:spTgt>
                                        </p:tgtEl>
                                        <p:attrNameLst>
                                          <p:attrName>style.visibility</p:attrName>
                                        </p:attrNameLst>
                                      </p:cBhvr>
                                      <p:to>
                                        <p:strVal val="visible"/>
                                      </p:to>
                                    </p:set>
                                    <p:animEffect transition="in" filter="strips(downRight)">
                                      <p:cBhvr>
                                        <p:cTn id="16" dur="500"/>
                                        <p:tgtEl>
                                          <p:spTgt spid="257027">
                                            <p:txEl>
                                              <p:pRg st="3" end="3"/>
                                            </p:txEl>
                                          </p:spTgt>
                                        </p:tgtEl>
                                      </p:cBhvr>
                                    </p:animEffect>
                                  </p:childTnLst>
                                </p:cTn>
                              </p:par>
                              <p:par>
                                <p:cTn id="17" presetID="18" presetClass="entr" presetSubtype="6" fill="hold" grpId="0" nodeType="withEffect">
                                  <p:stCondLst>
                                    <p:cond delay="1000"/>
                                  </p:stCondLst>
                                  <p:childTnLst>
                                    <p:set>
                                      <p:cBhvr>
                                        <p:cTn id="18" dur="1" fill="hold">
                                          <p:stCondLst>
                                            <p:cond delay="0"/>
                                          </p:stCondLst>
                                        </p:cTn>
                                        <p:tgtEl>
                                          <p:spTgt spid="257027">
                                            <p:txEl>
                                              <p:pRg st="4" end="4"/>
                                            </p:txEl>
                                          </p:spTgt>
                                        </p:tgtEl>
                                        <p:attrNameLst>
                                          <p:attrName>style.visibility</p:attrName>
                                        </p:attrNameLst>
                                      </p:cBhvr>
                                      <p:to>
                                        <p:strVal val="visible"/>
                                      </p:to>
                                    </p:set>
                                    <p:animEffect transition="in" filter="strips(downRight)">
                                      <p:cBhvr>
                                        <p:cTn id="19" dur="500"/>
                                        <p:tgtEl>
                                          <p:spTgt spid="257027">
                                            <p:txEl>
                                              <p:pRg st="4" end="4"/>
                                            </p:txEl>
                                          </p:spTgt>
                                        </p:tgtEl>
                                      </p:cBhvr>
                                    </p:animEffect>
                                  </p:childTnLst>
                                </p:cTn>
                              </p:par>
                              <p:par>
                                <p:cTn id="20" presetID="18" presetClass="entr" presetSubtype="6" fill="hold" grpId="0" nodeType="withEffect">
                                  <p:stCondLst>
                                    <p:cond delay="1000"/>
                                  </p:stCondLst>
                                  <p:childTnLst>
                                    <p:set>
                                      <p:cBhvr>
                                        <p:cTn id="21" dur="1" fill="hold">
                                          <p:stCondLst>
                                            <p:cond delay="0"/>
                                          </p:stCondLst>
                                        </p:cTn>
                                        <p:tgtEl>
                                          <p:spTgt spid="257027">
                                            <p:txEl>
                                              <p:pRg st="5" end="5"/>
                                            </p:txEl>
                                          </p:spTgt>
                                        </p:tgtEl>
                                        <p:attrNameLst>
                                          <p:attrName>style.visibility</p:attrName>
                                        </p:attrNameLst>
                                      </p:cBhvr>
                                      <p:to>
                                        <p:strVal val="visible"/>
                                      </p:to>
                                    </p:set>
                                    <p:animEffect transition="in" filter="strips(downRight)">
                                      <p:cBhvr>
                                        <p:cTn id="22" dur="500"/>
                                        <p:tgtEl>
                                          <p:spTgt spid="257027">
                                            <p:txEl>
                                              <p:pRg st="5" end="5"/>
                                            </p:txEl>
                                          </p:spTgt>
                                        </p:tgtEl>
                                      </p:cBhvr>
                                    </p:animEffect>
                                  </p:childTnLst>
                                </p:cTn>
                              </p:par>
                              <p:par>
                                <p:cTn id="23" presetID="18" presetClass="entr" presetSubtype="6" fill="hold" grpId="0" nodeType="withEffect">
                                  <p:stCondLst>
                                    <p:cond delay="1000"/>
                                  </p:stCondLst>
                                  <p:childTnLst>
                                    <p:set>
                                      <p:cBhvr>
                                        <p:cTn id="24" dur="1" fill="hold">
                                          <p:stCondLst>
                                            <p:cond delay="0"/>
                                          </p:stCondLst>
                                        </p:cTn>
                                        <p:tgtEl>
                                          <p:spTgt spid="257027">
                                            <p:txEl>
                                              <p:pRg st="6" end="6"/>
                                            </p:txEl>
                                          </p:spTgt>
                                        </p:tgtEl>
                                        <p:attrNameLst>
                                          <p:attrName>style.visibility</p:attrName>
                                        </p:attrNameLst>
                                      </p:cBhvr>
                                      <p:to>
                                        <p:strVal val="visible"/>
                                      </p:to>
                                    </p:set>
                                    <p:animEffect transition="in" filter="strips(downRight)">
                                      <p:cBhvr>
                                        <p:cTn id="25" dur="500"/>
                                        <p:tgtEl>
                                          <p:spTgt spid="257027">
                                            <p:txEl>
                                              <p:pRg st="6" end="6"/>
                                            </p:txEl>
                                          </p:spTgt>
                                        </p:tgtEl>
                                      </p:cBhvr>
                                    </p:animEffect>
                                  </p:childTnLst>
                                </p:cTn>
                              </p:par>
                              <p:par>
                                <p:cTn id="26" presetID="18" presetClass="entr" presetSubtype="6" fill="hold" grpId="0" nodeType="withEffect">
                                  <p:stCondLst>
                                    <p:cond delay="1000"/>
                                  </p:stCondLst>
                                  <p:childTnLst>
                                    <p:set>
                                      <p:cBhvr>
                                        <p:cTn id="27" dur="1" fill="hold">
                                          <p:stCondLst>
                                            <p:cond delay="0"/>
                                          </p:stCondLst>
                                        </p:cTn>
                                        <p:tgtEl>
                                          <p:spTgt spid="257027">
                                            <p:txEl>
                                              <p:pRg st="7" end="7"/>
                                            </p:txEl>
                                          </p:spTgt>
                                        </p:tgtEl>
                                        <p:attrNameLst>
                                          <p:attrName>style.visibility</p:attrName>
                                        </p:attrNameLst>
                                      </p:cBhvr>
                                      <p:to>
                                        <p:strVal val="visible"/>
                                      </p:to>
                                    </p:set>
                                    <p:animEffect transition="in" filter="strips(downRight)">
                                      <p:cBhvr>
                                        <p:cTn id="28" dur="500"/>
                                        <p:tgtEl>
                                          <p:spTgt spid="257027">
                                            <p:txEl>
                                              <p:pRg st="7" end="7"/>
                                            </p:txEl>
                                          </p:spTgt>
                                        </p:tgtEl>
                                      </p:cBhvr>
                                    </p:animEffect>
                                  </p:childTnLst>
                                </p:cTn>
                              </p:par>
                              <p:par>
                                <p:cTn id="29" presetID="18" presetClass="entr" presetSubtype="6" fill="hold" grpId="0" nodeType="withEffect">
                                  <p:stCondLst>
                                    <p:cond delay="1000"/>
                                  </p:stCondLst>
                                  <p:childTnLst>
                                    <p:set>
                                      <p:cBhvr>
                                        <p:cTn id="30" dur="1" fill="hold">
                                          <p:stCondLst>
                                            <p:cond delay="0"/>
                                          </p:stCondLst>
                                        </p:cTn>
                                        <p:tgtEl>
                                          <p:spTgt spid="257027">
                                            <p:txEl>
                                              <p:pRg st="8" end="8"/>
                                            </p:txEl>
                                          </p:spTgt>
                                        </p:tgtEl>
                                        <p:attrNameLst>
                                          <p:attrName>style.visibility</p:attrName>
                                        </p:attrNameLst>
                                      </p:cBhvr>
                                      <p:to>
                                        <p:strVal val="visible"/>
                                      </p:to>
                                    </p:set>
                                    <p:animEffect transition="in" filter="strips(downRight)">
                                      <p:cBhvr>
                                        <p:cTn id="31" dur="500"/>
                                        <p:tgtEl>
                                          <p:spTgt spid="2570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autoUpdateAnimBg="0" advAuto="1000"/>
    </p:bldLst>
  </p:timing>
</p:sld>
</file>

<file path=ppt/slides/slide4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61122"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61123" name="Rectangle 3"/>
          <p:cNvSpPr>
            <a:spLocks noGrp="1" noChangeArrowheads="1"/>
          </p:cNvSpPr>
          <p:nvPr>
            <p:ph type="body" idx="4294967295"/>
          </p:nvPr>
        </p:nvSpPr>
        <p:spPr>
          <a:xfrm>
            <a:off x="1430338" y="1676400"/>
            <a:ext cx="7713662" cy="4648200"/>
          </a:xfrm>
        </p:spPr>
        <p:txBody>
          <a:bodyPr lIns="99994" tIns="49997" rIns="99994" bIns="49997"/>
          <a:lstStyle/>
          <a:p>
            <a:pPr marL="444500" indent="-444500" defTabSz="836613" eaLnBrk="1" hangingPunct="1">
              <a:buFont typeface="Wingdings" panose="05000000000000000000" pitchFamily="2" charset="2"/>
              <a:buChar char="þ"/>
              <a:defRPr/>
            </a:pPr>
            <a:r>
              <a:rPr lang="en-US" altLang="en-US"/>
              <a:t>Associative Forecasting Methods: Regression and Correlation Analysis</a:t>
            </a:r>
          </a:p>
          <a:p>
            <a:pPr marL="1071563" lvl="1" indent="-447675" defTabSz="836613" eaLnBrk="1" hangingPunct="1">
              <a:buFont typeface="Wingdings" panose="05000000000000000000" pitchFamily="2" charset="2"/>
              <a:buChar char="þ"/>
              <a:defRPr/>
            </a:pPr>
            <a:r>
              <a:rPr lang="en-US" altLang="en-US"/>
              <a:t>Using Regression Analysis for Forecasting</a:t>
            </a:r>
          </a:p>
          <a:p>
            <a:pPr marL="1071563" lvl="1" indent="-447675" defTabSz="836613" eaLnBrk="1" hangingPunct="1">
              <a:buFont typeface="Wingdings" panose="05000000000000000000" pitchFamily="2" charset="2"/>
              <a:buChar char="þ"/>
              <a:defRPr/>
            </a:pPr>
            <a:r>
              <a:rPr lang="en-US" altLang="en-US"/>
              <a:t>Standard Error of the Estimate</a:t>
            </a:r>
          </a:p>
          <a:p>
            <a:pPr marL="1071563" lvl="1" indent="-447675" defTabSz="836613" eaLnBrk="1" hangingPunct="1">
              <a:buFont typeface="Wingdings" panose="05000000000000000000" pitchFamily="2" charset="2"/>
              <a:buChar char="þ"/>
              <a:defRPr/>
            </a:pPr>
            <a:r>
              <a:rPr lang="en-US" altLang="en-US"/>
              <a:t>Correlation Coefficients for Regression Lines</a:t>
            </a:r>
          </a:p>
          <a:p>
            <a:pPr marL="1071563" lvl="1" indent="-447675" defTabSz="836613" eaLnBrk="1" hangingPunct="1">
              <a:buFont typeface="Wingdings" panose="05000000000000000000" pitchFamily="2" charset="2"/>
              <a:buChar char="þ"/>
              <a:defRPr/>
            </a:pPr>
            <a:r>
              <a:rPr lang="en-US" altLang="en-US"/>
              <a:t>Multiple-Regression Analysis</a:t>
            </a:r>
          </a:p>
        </p:txBody>
      </p:sp>
    </p:spTree>
    <p:extLst>
      <p:ext uri="{BB962C8B-B14F-4D97-AF65-F5344CB8AC3E}">
        <p14:creationId xmlns:p14="http://schemas.microsoft.com/office/powerpoint/2010/main" val="3610183761"/>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strips(downRight)">
                                      <p:cBhvr>
                                        <p:cTn id="7" dur="500"/>
                                        <p:tgtEl>
                                          <p:spTgt spid="261123">
                                            <p:txEl>
                                              <p:pRg st="0" end="0"/>
                                            </p:txEl>
                                          </p:spTgt>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61123">
                                            <p:txEl>
                                              <p:pRg st="1" end="1"/>
                                            </p:txEl>
                                          </p:spTgt>
                                        </p:tgtEl>
                                        <p:attrNameLst>
                                          <p:attrName>style.visibility</p:attrName>
                                        </p:attrNameLst>
                                      </p:cBhvr>
                                      <p:to>
                                        <p:strVal val="visible"/>
                                      </p:to>
                                    </p:set>
                                    <p:animEffect transition="in" filter="strips(downRight)">
                                      <p:cBhvr>
                                        <p:cTn id="10" dur="500"/>
                                        <p:tgtEl>
                                          <p:spTgt spid="261123">
                                            <p:txEl>
                                              <p:pRg st="1" end="1"/>
                                            </p:txEl>
                                          </p:spTgt>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61123">
                                            <p:txEl>
                                              <p:pRg st="2" end="2"/>
                                            </p:txEl>
                                          </p:spTgt>
                                        </p:tgtEl>
                                        <p:attrNameLst>
                                          <p:attrName>style.visibility</p:attrName>
                                        </p:attrNameLst>
                                      </p:cBhvr>
                                      <p:to>
                                        <p:strVal val="visible"/>
                                      </p:to>
                                    </p:set>
                                    <p:animEffect transition="in" filter="strips(downRight)">
                                      <p:cBhvr>
                                        <p:cTn id="13" dur="500"/>
                                        <p:tgtEl>
                                          <p:spTgt spid="261123">
                                            <p:txEl>
                                              <p:pRg st="2" end="2"/>
                                            </p:txEl>
                                          </p:spTgt>
                                        </p:tgtEl>
                                      </p:cBhvr>
                                    </p:animEffect>
                                  </p:childTnLst>
                                </p:cTn>
                              </p:par>
                              <p:par>
                                <p:cTn id="14" presetID="18" presetClass="entr" presetSubtype="6" fill="hold" grpId="0" nodeType="withEffect">
                                  <p:stCondLst>
                                    <p:cond delay="1000"/>
                                  </p:stCondLst>
                                  <p:childTnLst>
                                    <p:set>
                                      <p:cBhvr>
                                        <p:cTn id="15" dur="1" fill="hold">
                                          <p:stCondLst>
                                            <p:cond delay="0"/>
                                          </p:stCondLst>
                                        </p:cTn>
                                        <p:tgtEl>
                                          <p:spTgt spid="261123">
                                            <p:txEl>
                                              <p:pRg st="3" end="3"/>
                                            </p:txEl>
                                          </p:spTgt>
                                        </p:tgtEl>
                                        <p:attrNameLst>
                                          <p:attrName>style.visibility</p:attrName>
                                        </p:attrNameLst>
                                      </p:cBhvr>
                                      <p:to>
                                        <p:strVal val="visible"/>
                                      </p:to>
                                    </p:set>
                                    <p:animEffect transition="in" filter="strips(downRight)">
                                      <p:cBhvr>
                                        <p:cTn id="16" dur="500"/>
                                        <p:tgtEl>
                                          <p:spTgt spid="261123">
                                            <p:txEl>
                                              <p:pRg st="3" end="3"/>
                                            </p:txEl>
                                          </p:spTgt>
                                        </p:tgtEl>
                                      </p:cBhvr>
                                    </p:animEffect>
                                  </p:childTnLst>
                                </p:cTn>
                              </p:par>
                              <p:par>
                                <p:cTn id="17" presetID="18" presetClass="entr" presetSubtype="6" fill="hold" grpId="0" nodeType="withEffect">
                                  <p:stCondLst>
                                    <p:cond delay="1000"/>
                                  </p:stCondLst>
                                  <p:childTnLst>
                                    <p:set>
                                      <p:cBhvr>
                                        <p:cTn id="18" dur="1" fill="hold">
                                          <p:stCondLst>
                                            <p:cond delay="0"/>
                                          </p:stCondLst>
                                        </p:cTn>
                                        <p:tgtEl>
                                          <p:spTgt spid="261123">
                                            <p:txEl>
                                              <p:pRg st="4" end="4"/>
                                            </p:txEl>
                                          </p:spTgt>
                                        </p:tgtEl>
                                        <p:attrNameLst>
                                          <p:attrName>style.visibility</p:attrName>
                                        </p:attrNameLst>
                                      </p:cBhvr>
                                      <p:to>
                                        <p:strVal val="visible"/>
                                      </p:to>
                                    </p:set>
                                    <p:animEffect transition="in" filter="strips(downRight)">
                                      <p:cBhvr>
                                        <p:cTn id="19" dur="500"/>
                                        <p:tgtEl>
                                          <p:spTgt spid="261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autoUpdateAnimBg="0" advAuto="1000"/>
    </p:bldLst>
  </p:timing>
</p:sld>
</file>

<file path=ppt/slides/slide42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63170" name="Rectangle 2"/>
          <p:cNvSpPr>
            <a:spLocks noGrp="1" noChangeArrowheads="1"/>
          </p:cNvSpPr>
          <p:nvPr>
            <p:ph type="title" idx="4294967295"/>
          </p:nvPr>
        </p:nvSpPr>
        <p:spPr>
          <a:xfrm>
            <a:off x="0" y="549275"/>
            <a:ext cx="7772400" cy="8223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Outline – Continued</a:t>
            </a:r>
          </a:p>
        </p:txBody>
      </p:sp>
      <p:sp>
        <p:nvSpPr>
          <p:cNvPr id="263171" name="Rectangle 3"/>
          <p:cNvSpPr>
            <a:spLocks noGrp="1" noChangeArrowheads="1"/>
          </p:cNvSpPr>
          <p:nvPr>
            <p:ph type="body" idx="4294967295"/>
          </p:nvPr>
        </p:nvSpPr>
        <p:spPr>
          <a:xfrm>
            <a:off x="1430338" y="1676400"/>
            <a:ext cx="7713662" cy="3352800"/>
          </a:xfrm>
        </p:spPr>
        <p:txBody>
          <a:bodyPr lIns="99994" tIns="49997" rIns="99994" bIns="49997"/>
          <a:lstStyle/>
          <a:p>
            <a:pPr marL="444500" indent="-444500" defTabSz="836613" eaLnBrk="1" hangingPunct="1">
              <a:buFont typeface="Wingdings" panose="05000000000000000000" pitchFamily="2" charset="2"/>
              <a:buChar char="þ"/>
              <a:defRPr/>
            </a:pPr>
            <a:r>
              <a:rPr lang="en-US" altLang="en-US"/>
              <a:t>Monitoring and Controlling Forecasts</a:t>
            </a:r>
          </a:p>
          <a:p>
            <a:pPr marL="1071563" lvl="1" indent="-447675" defTabSz="836613" eaLnBrk="1" hangingPunct="1">
              <a:buFont typeface="Wingdings" panose="05000000000000000000" pitchFamily="2" charset="2"/>
              <a:buChar char="þ"/>
              <a:defRPr/>
            </a:pPr>
            <a:r>
              <a:rPr lang="en-US" altLang="en-US"/>
              <a:t>Adaptive Smoothing</a:t>
            </a:r>
          </a:p>
          <a:p>
            <a:pPr marL="1071563" lvl="1" indent="-447675" defTabSz="836613" eaLnBrk="1" hangingPunct="1">
              <a:buFont typeface="Wingdings" panose="05000000000000000000" pitchFamily="2" charset="2"/>
              <a:buChar char="þ"/>
              <a:defRPr/>
            </a:pPr>
            <a:r>
              <a:rPr lang="en-US" altLang="en-US"/>
              <a:t>Focus Forecasting</a:t>
            </a:r>
          </a:p>
          <a:p>
            <a:pPr marL="444500" indent="-444500" defTabSz="836613" eaLnBrk="1" hangingPunct="1">
              <a:buFont typeface="Wingdings" panose="05000000000000000000" pitchFamily="2" charset="2"/>
              <a:buChar char="þ"/>
              <a:defRPr/>
            </a:pPr>
            <a:r>
              <a:rPr lang="en-US" altLang="en-US"/>
              <a:t>Forecasting In The Service Sector</a:t>
            </a:r>
          </a:p>
        </p:txBody>
      </p:sp>
    </p:spTree>
    <p:extLst>
      <p:ext uri="{BB962C8B-B14F-4D97-AF65-F5344CB8AC3E}">
        <p14:creationId xmlns:p14="http://schemas.microsoft.com/office/powerpoint/2010/main" val="1469158662"/>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63171"/>
                                        </p:tgtEl>
                                        <p:attrNameLst>
                                          <p:attrName>style.visibility</p:attrName>
                                        </p:attrNameLst>
                                      </p:cBhvr>
                                      <p:to>
                                        <p:strVal val="visible"/>
                                      </p:to>
                                    </p:set>
                                    <p:animEffect transition="in" filter="strips(downRight)">
                                      <p:cBhvr>
                                        <p:cTn id="7" dur="500"/>
                                        <p:tgtEl>
                                          <p:spTgt spid="263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autoUpdateAnimBg="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0" y="490538"/>
            <a:ext cx="7770813" cy="896937"/>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Learning Objectives</a:t>
            </a:r>
          </a:p>
        </p:txBody>
      </p:sp>
      <p:sp>
        <p:nvSpPr>
          <p:cNvPr id="17411" name="Rectangle 3"/>
          <p:cNvSpPr>
            <a:spLocks noChangeArrowheads="1"/>
          </p:cNvSpPr>
          <p:nvPr/>
        </p:nvSpPr>
        <p:spPr bwMode="auto">
          <a:xfrm>
            <a:off x="508000" y="1600200"/>
            <a:ext cx="8128000"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7" tIns="45713" rIns="91427" bIns="45713"/>
          <a:lstStyle>
            <a:lvl1pPr>
              <a:lnSpc>
                <a:spcPct val="90000"/>
              </a:lnSpc>
              <a:spcBef>
                <a:spcPct val="40000"/>
              </a:spcBef>
              <a:buChar char="•"/>
              <a:defRPr sz="3200" b="1" i="1">
                <a:solidFill>
                  <a:schemeClr val="tx1"/>
                </a:solidFill>
                <a:effectLst>
                  <a:outerShdw blurRad="38100" dist="38100" dir="2700000" algn="tl">
                    <a:srgbClr val="C0C0C0"/>
                  </a:outerShdw>
                </a:effectLst>
                <a:latin typeface="Arial" panose="020B0604020202020204" pitchFamily="34" charset="0"/>
              </a:defRPr>
            </a:lvl1pPr>
            <a:lvl2pPr marL="757238" indent="-2857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2pPr>
            <a:lvl3pPr marL="1176338" indent="-22860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3pPr>
            <a:lvl4pPr marL="1600200" indent="-228600">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4pPr>
            <a:lvl5pPr marL="2057400" indent="-228600">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5pPr>
            <a:lvl6pPr marL="25146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6pPr>
            <a:lvl7pPr marL="29718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7pPr>
            <a:lvl8pPr marL="34290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8pPr>
            <a:lvl9pPr marL="38862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Tx/>
              <a:buNone/>
              <a:defRPr/>
            </a:pPr>
            <a:r>
              <a:rPr lang="en-US" altLang="en-US">
                <a:solidFill>
                  <a:srgbClr val="3333CC"/>
                </a:solidFill>
              </a:rPr>
              <a:t>When you complete this chapter you should be able to :</a:t>
            </a:r>
            <a:endParaRPr lang="en-US" altLang="en-US" sz="3100">
              <a:solidFill>
                <a:srgbClr val="000000"/>
              </a:solidFill>
            </a:endParaRPr>
          </a:p>
        </p:txBody>
      </p:sp>
      <p:sp>
        <p:nvSpPr>
          <p:cNvPr id="17413" name="Rectangle 5"/>
          <p:cNvSpPr>
            <a:spLocks noChangeArrowheads="1"/>
          </p:cNvSpPr>
          <p:nvPr/>
        </p:nvSpPr>
        <p:spPr bwMode="auto">
          <a:xfrm>
            <a:off x="906463" y="2933700"/>
            <a:ext cx="740251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defRPr sz="2400">
                <a:solidFill>
                  <a:schemeClr val="tx1"/>
                </a:solidFill>
                <a:latin typeface="Times" panose="02020603050405020304" pitchFamily="18" charset="0"/>
              </a:defRPr>
            </a:lvl1pPr>
            <a:lvl2pPr marL="112395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a:solidFill>
                  <a:srgbClr val="000000"/>
                </a:solidFill>
                <a:effectLst>
                  <a:outerShdw blurRad="38100" dist="38100" dir="2700000" algn="tl">
                    <a:srgbClr val="C0C0C0"/>
                  </a:outerShdw>
                </a:effectLst>
                <a:latin typeface="Arial" panose="020B0604020202020204" pitchFamily="34" charset="0"/>
              </a:rPr>
              <a:t>Understand the three time horizons and which models apply for each use</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a:solidFill>
                  <a:srgbClr val="000000"/>
                </a:solidFill>
                <a:effectLst>
                  <a:outerShdw blurRad="38100" dist="38100" dir="2700000" algn="tl">
                    <a:srgbClr val="C0C0C0"/>
                  </a:outerShdw>
                </a:effectLst>
                <a:latin typeface="Arial" panose="020B0604020202020204" pitchFamily="34" charset="0"/>
              </a:rPr>
              <a:t>Explain when to use each of the four qualitative models</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a:solidFill>
                  <a:srgbClr val="000000"/>
                </a:solidFill>
                <a:effectLst>
                  <a:outerShdw blurRad="38100" dist="38100" dir="2700000" algn="tl">
                    <a:srgbClr val="C0C0C0"/>
                  </a:outerShdw>
                </a:effectLst>
                <a:latin typeface="Arial" panose="020B0604020202020204" pitchFamily="34" charset="0"/>
              </a:rPr>
              <a:t>Apply the naive, moving average, exponential smoothing, and trend methods</a:t>
            </a:r>
          </a:p>
        </p:txBody>
      </p:sp>
    </p:spTree>
    <p:extLst>
      <p:ext uri="{BB962C8B-B14F-4D97-AF65-F5344CB8AC3E}">
        <p14:creationId xmlns:p14="http://schemas.microsoft.com/office/powerpoint/2010/main" val="20693405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7411"/>
                                        </p:tgtEl>
                                        <p:attrNameLst>
                                          <p:attrName>style.visibility</p:attrName>
                                        </p:attrNameLst>
                                      </p:cBhvr>
                                      <p:to>
                                        <p:strVal val="visible"/>
                                      </p:to>
                                    </p:set>
                                    <p:animEffect transition="in" filter="strips(downRight)">
                                      <p:cBhvr>
                                        <p:cTn id="7" dur="500"/>
                                        <p:tgtEl>
                                          <p:spTgt spid="17411"/>
                                        </p:tgtEl>
                                      </p:cBhvr>
                                    </p:animEffect>
                                  </p:childTnLst>
                                </p:cTn>
                              </p:par>
                            </p:childTnLst>
                          </p:cTn>
                        </p:par>
                        <p:par>
                          <p:cTn id="8" fill="hold" nodeType="afterGroup">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17413"/>
                                        </p:tgtEl>
                                        <p:attrNameLst>
                                          <p:attrName>style.visibility</p:attrName>
                                        </p:attrNameLst>
                                      </p:cBhvr>
                                      <p:to>
                                        <p:strVal val="visible"/>
                                      </p:to>
                                    </p:set>
                                    <p:animEffect transition="in" filter="strips(downRight)">
                                      <p:cBhvr>
                                        <p:cTn id="11"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3" grpId="0" autoUpdateAnimBg="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0" y="490538"/>
            <a:ext cx="7770813" cy="896937"/>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Learning Objectives</a:t>
            </a:r>
          </a:p>
        </p:txBody>
      </p:sp>
      <p:sp>
        <p:nvSpPr>
          <p:cNvPr id="368643" name="Rectangle 3"/>
          <p:cNvSpPr>
            <a:spLocks noChangeArrowheads="1"/>
          </p:cNvSpPr>
          <p:nvPr/>
        </p:nvSpPr>
        <p:spPr bwMode="auto">
          <a:xfrm>
            <a:off x="508000" y="1600200"/>
            <a:ext cx="8128000"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7" tIns="45713" rIns="91427" bIns="45713"/>
          <a:lstStyle>
            <a:lvl1pPr>
              <a:lnSpc>
                <a:spcPct val="90000"/>
              </a:lnSpc>
              <a:spcBef>
                <a:spcPct val="40000"/>
              </a:spcBef>
              <a:buChar char="•"/>
              <a:defRPr sz="3200" b="1" i="1">
                <a:solidFill>
                  <a:schemeClr val="tx1"/>
                </a:solidFill>
                <a:effectLst>
                  <a:outerShdw blurRad="38100" dist="38100" dir="2700000" algn="tl">
                    <a:srgbClr val="C0C0C0"/>
                  </a:outerShdw>
                </a:effectLst>
                <a:latin typeface="Arial" panose="020B0604020202020204" pitchFamily="34" charset="0"/>
              </a:defRPr>
            </a:lvl1pPr>
            <a:lvl2pPr marL="757238" indent="-2857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2pPr>
            <a:lvl3pPr marL="1176338" indent="-22860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3pPr>
            <a:lvl4pPr marL="1600200" indent="-228600">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4pPr>
            <a:lvl5pPr marL="2057400" indent="-228600">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5pPr>
            <a:lvl6pPr marL="25146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6pPr>
            <a:lvl7pPr marL="29718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7pPr>
            <a:lvl8pPr marL="34290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8pPr>
            <a:lvl9pPr marL="3886200" indent="-228600" fontAlgn="base">
              <a:lnSpc>
                <a:spcPct val="90000"/>
              </a:lnSpc>
              <a:spcBef>
                <a:spcPct val="40000"/>
              </a:spcBef>
              <a:spcAft>
                <a:spcPct val="0"/>
              </a:spcAft>
              <a:buChar char="»"/>
              <a:defRPr sz="2000"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Tx/>
              <a:buNone/>
              <a:defRPr/>
            </a:pPr>
            <a:r>
              <a:rPr lang="en-US" altLang="en-US">
                <a:solidFill>
                  <a:srgbClr val="3333CC"/>
                </a:solidFill>
              </a:rPr>
              <a:t>When you complete this chapter you should be able to :</a:t>
            </a:r>
            <a:endParaRPr lang="en-US" altLang="en-US" sz="3100">
              <a:solidFill>
                <a:srgbClr val="000000"/>
              </a:solidFill>
            </a:endParaRPr>
          </a:p>
        </p:txBody>
      </p:sp>
      <p:sp>
        <p:nvSpPr>
          <p:cNvPr id="368644" name="Rectangle 4"/>
          <p:cNvSpPr>
            <a:spLocks noChangeArrowheads="1"/>
          </p:cNvSpPr>
          <p:nvPr/>
        </p:nvSpPr>
        <p:spPr bwMode="auto">
          <a:xfrm>
            <a:off x="906463" y="2933700"/>
            <a:ext cx="7402512" cy="142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defRPr sz="2400">
                <a:solidFill>
                  <a:schemeClr val="tx1"/>
                </a:solidFill>
                <a:latin typeface="Times" panose="02020603050405020304" pitchFamily="18" charset="0"/>
              </a:defRPr>
            </a:lvl1pPr>
            <a:lvl2pPr marL="112395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dirty="0">
                <a:solidFill>
                  <a:srgbClr val="000000"/>
                </a:solidFill>
                <a:effectLst>
                  <a:outerShdw blurRad="38100" dist="38100" dir="2700000" algn="tl">
                    <a:srgbClr val="C0C0C0"/>
                  </a:outerShdw>
                </a:effectLst>
                <a:latin typeface="Arial" panose="020B0604020202020204" pitchFamily="34" charset="0"/>
              </a:rPr>
              <a:t>Compute three measures of forecast accuracy</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dirty="0">
                <a:solidFill>
                  <a:srgbClr val="000000"/>
                </a:solidFill>
                <a:effectLst>
                  <a:outerShdw blurRad="38100" dist="38100" dir="2700000" algn="tl">
                    <a:srgbClr val="C0C0C0"/>
                  </a:outerShdw>
                </a:effectLst>
                <a:latin typeface="Arial" panose="020B0604020202020204" pitchFamily="34" charset="0"/>
              </a:rPr>
              <a:t>Develop seasonal indexes</a:t>
            </a:r>
          </a:p>
        </p:txBody>
      </p:sp>
    </p:spTree>
    <p:extLst>
      <p:ext uri="{BB962C8B-B14F-4D97-AF65-F5344CB8AC3E}">
        <p14:creationId xmlns:p14="http://schemas.microsoft.com/office/powerpoint/2010/main" val="2716534173"/>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68644"/>
                                        </p:tgtEl>
                                        <p:attrNameLst>
                                          <p:attrName>style.visibility</p:attrName>
                                        </p:attrNameLst>
                                      </p:cBhvr>
                                      <p:to>
                                        <p:strVal val="visible"/>
                                      </p:to>
                                    </p:set>
                                    <p:animEffect transition="in" filter="strips(downRight)">
                                      <p:cBhvr>
                                        <p:cTn id="7" dur="500"/>
                                        <p:tgtEl>
                                          <p:spTgt spid="368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4" grpId="0"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4572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Forecasting at Disney World</a:t>
            </a:r>
          </a:p>
        </p:txBody>
      </p:sp>
      <p:sp>
        <p:nvSpPr>
          <p:cNvPr id="21507" name="Rectangle 3"/>
          <p:cNvSpPr>
            <a:spLocks noGrp="1" noChangeArrowheads="1"/>
          </p:cNvSpPr>
          <p:nvPr>
            <p:ph type="body" idx="4294967295"/>
          </p:nvPr>
        </p:nvSpPr>
        <p:spPr>
          <a:xfrm>
            <a:off x="1371600" y="2340371"/>
            <a:ext cx="7772400" cy="4545013"/>
          </a:xfrm>
        </p:spPr>
        <p:txBody>
          <a:bodyPr/>
          <a:lstStyle/>
          <a:p>
            <a:pPr marL="476250" indent="-476250" eaLnBrk="1" hangingPunct="1">
              <a:buFont typeface="Wingdings" panose="05000000000000000000" pitchFamily="2" charset="2"/>
              <a:buChar char="þ"/>
              <a:defRPr/>
            </a:pPr>
            <a:r>
              <a:rPr lang="en-US" altLang="en-US" sz="2800" dirty="0"/>
              <a:t>Global portfolio includes parks in Hong Kong, Paris, Tokyo, Orlando, and Anaheim</a:t>
            </a:r>
          </a:p>
          <a:p>
            <a:pPr marL="476250" indent="-476250" eaLnBrk="1" hangingPunct="1">
              <a:buFont typeface="Wingdings" panose="05000000000000000000" pitchFamily="2" charset="2"/>
              <a:buChar char="þ"/>
              <a:defRPr/>
            </a:pPr>
            <a:r>
              <a:rPr lang="en-US" altLang="en-US" sz="2800" dirty="0"/>
              <a:t>Revenues are derived from people – how many visitors and how they spend their money</a:t>
            </a:r>
          </a:p>
          <a:p>
            <a:pPr marL="476250" indent="-476250" eaLnBrk="1" hangingPunct="1">
              <a:buFont typeface="Wingdings" panose="05000000000000000000" pitchFamily="2" charset="2"/>
              <a:buChar char="þ"/>
              <a:defRPr/>
            </a:pPr>
            <a:r>
              <a:rPr lang="en-US" altLang="en-US" sz="2800" dirty="0"/>
              <a:t>Daily management report contains only the forecast and actual attendance at each park</a:t>
            </a:r>
          </a:p>
        </p:txBody>
      </p:sp>
      <p:sp>
        <p:nvSpPr>
          <p:cNvPr id="2" name="TextBox 1">
            <a:extLst>
              <a:ext uri="{FF2B5EF4-FFF2-40B4-BE49-F238E27FC236}">
                <a16:creationId xmlns:a16="http://schemas.microsoft.com/office/drawing/2014/main" id="{4186857E-18B2-40E1-9E6A-BE7DF3F551AC}"/>
              </a:ext>
            </a:extLst>
          </p:cNvPr>
          <p:cNvSpPr txBox="1"/>
          <p:nvPr/>
        </p:nvSpPr>
        <p:spPr>
          <a:xfrm>
            <a:off x="107504" y="1628800"/>
            <a:ext cx="8640960" cy="646331"/>
          </a:xfrm>
          <a:prstGeom prst="rect">
            <a:avLst/>
          </a:prstGeom>
          <a:noFill/>
        </p:spPr>
        <p:txBody>
          <a:bodyPr wrap="square" rtlCol="0">
            <a:spAutoFit/>
          </a:bodyPr>
          <a:lstStyle/>
          <a:p>
            <a:r>
              <a:rPr lang="en-US" b="1" dirty="0"/>
              <a:t>When it comes to the world’s most respected global brands, Walt Disney parks &amp; Resorts is a visible leader. </a:t>
            </a:r>
            <a:endParaRPr lang="en-IN" b="1" dirty="0"/>
          </a:p>
        </p:txBody>
      </p:sp>
    </p:spTree>
    <p:extLst>
      <p:ext uri="{BB962C8B-B14F-4D97-AF65-F5344CB8AC3E}">
        <p14:creationId xmlns:p14="http://schemas.microsoft.com/office/powerpoint/2010/main" val="70046255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1507"/>
                                        </p:tgtEl>
                                        <p:attrNameLst>
                                          <p:attrName>style.visibility</p:attrName>
                                        </p:attrNameLst>
                                      </p:cBhvr>
                                      <p:to>
                                        <p:strVal val="visible"/>
                                      </p:to>
                                    </p:set>
                                    <p:animEffect transition="in" filter="strips(downRight)">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Lst>
  </p:timing>
</p:sld>
</file>

<file path=ppt/slides/slide4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idx="4294967295"/>
          </p:nvPr>
        </p:nvSpPr>
        <p:spPr>
          <a:xfrm>
            <a:off x="0" y="4572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Forecasting at Disney World</a:t>
            </a:r>
          </a:p>
        </p:txBody>
      </p:sp>
      <p:sp>
        <p:nvSpPr>
          <p:cNvPr id="370691" name="Rectangle 3"/>
          <p:cNvSpPr>
            <a:spLocks noGrp="1" noChangeArrowheads="1"/>
          </p:cNvSpPr>
          <p:nvPr>
            <p:ph type="body" idx="4294967295"/>
          </p:nvPr>
        </p:nvSpPr>
        <p:spPr>
          <a:xfrm>
            <a:off x="1241425" y="1892300"/>
            <a:ext cx="7902575" cy="4545013"/>
          </a:xfrm>
        </p:spPr>
        <p:txBody>
          <a:bodyPr/>
          <a:lstStyle/>
          <a:p>
            <a:pPr marL="476250" indent="-476250" eaLnBrk="1" hangingPunct="1">
              <a:buFont typeface="Wingdings" panose="05000000000000000000" pitchFamily="2" charset="2"/>
              <a:buChar char="þ"/>
              <a:defRPr/>
            </a:pPr>
            <a:r>
              <a:rPr lang="en-US" altLang="en-US" sz="2800"/>
              <a:t>Disney generates daily, weekly, monthly, annual, and 5-year forecasts</a:t>
            </a:r>
          </a:p>
          <a:p>
            <a:pPr marL="476250" indent="-476250" eaLnBrk="1" hangingPunct="1">
              <a:buFont typeface="Wingdings" panose="05000000000000000000" pitchFamily="2" charset="2"/>
              <a:buChar char="þ"/>
              <a:defRPr/>
            </a:pPr>
            <a:r>
              <a:rPr lang="en-US" altLang="en-US" sz="2800"/>
              <a:t>Forecast used by labor management, maintenance, operations, finance, and park scheduling</a:t>
            </a:r>
          </a:p>
          <a:p>
            <a:pPr marL="476250" indent="-476250" eaLnBrk="1" hangingPunct="1">
              <a:buFont typeface="Wingdings" panose="05000000000000000000" pitchFamily="2" charset="2"/>
              <a:buChar char="þ"/>
              <a:defRPr/>
            </a:pPr>
            <a:r>
              <a:rPr lang="en-US" altLang="en-US" sz="2800"/>
              <a:t>Forecast used to adjust opening times, rides, shows, staffing levels, and guests admitted</a:t>
            </a:r>
          </a:p>
        </p:txBody>
      </p:sp>
    </p:spTree>
    <p:extLst>
      <p:ext uri="{BB962C8B-B14F-4D97-AF65-F5344CB8AC3E}">
        <p14:creationId xmlns:p14="http://schemas.microsoft.com/office/powerpoint/2010/main" val="3316103002"/>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70691"/>
                                        </p:tgtEl>
                                        <p:attrNameLst>
                                          <p:attrName>style.visibility</p:attrName>
                                        </p:attrNameLst>
                                      </p:cBhvr>
                                      <p:to>
                                        <p:strVal val="visible"/>
                                      </p:to>
                                    </p:set>
                                    <p:animEffect transition="in" filter="strips(downRight)">
                                      <p:cBhvr>
                                        <p:cTn id="7" dur="500"/>
                                        <p:tgtEl>
                                          <p:spTgt spid="370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autoUpdateAnimBg="0"/>
    </p:bldLst>
  </p:timing>
</p:sld>
</file>

<file path=ppt/slides/slide4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0" y="4572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Forecasting at Disney World</a:t>
            </a:r>
          </a:p>
        </p:txBody>
      </p:sp>
      <p:sp>
        <p:nvSpPr>
          <p:cNvPr id="372739" name="Rectangle 3"/>
          <p:cNvSpPr>
            <a:spLocks noGrp="1" noChangeArrowheads="1"/>
          </p:cNvSpPr>
          <p:nvPr>
            <p:ph type="body" idx="4294967295"/>
          </p:nvPr>
        </p:nvSpPr>
        <p:spPr>
          <a:xfrm>
            <a:off x="0" y="1833563"/>
            <a:ext cx="7685088" cy="4545012"/>
          </a:xfrm>
        </p:spPr>
        <p:txBody>
          <a:bodyPr/>
          <a:lstStyle/>
          <a:p>
            <a:pPr marL="476250" indent="-476250" eaLnBrk="1" hangingPunct="1">
              <a:buFont typeface="Wingdings" panose="05000000000000000000" pitchFamily="2" charset="2"/>
              <a:buChar char="þ"/>
              <a:defRPr/>
            </a:pPr>
            <a:r>
              <a:rPr lang="en-US" altLang="en-US" sz="2800"/>
              <a:t>20% of customers come from outside the USA</a:t>
            </a:r>
          </a:p>
          <a:p>
            <a:pPr marL="476250" indent="-476250" eaLnBrk="1" hangingPunct="1">
              <a:buFont typeface="Wingdings" panose="05000000000000000000" pitchFamily="2" charset="2"/>
              <a:buChar char="þ"/>
              <a:defRPr/>
            </a:pPr>
            <a:r>
              <a:rPr lang="en-US" altLang="en-US" sz="2800"/>
              <a:t>Economic model includes gross domestic product, cross-exchange rates, arrivals into the USA</a:t>
            </a:r>
          </a:p>
          <a:p>
            <a:pPr marL="476250" indent="-476250" eaLnBrk="1" hangingPunct="1">
              <a:buFont typeface="Wingdings" panose="05000000000000000000" pitchFamily="2" charset="2"/>
              <a:buChar char="þ"/>
              <a:defRPr/>
            </a:pPr>
            <a:r>
              <a:rPr lang="en-US" altLang="en-US" sz="2800"/>
              <a:t>A staff of 35 analysts and 70 field people survey 1 million park guests, employees, and travel professionals each year</a:t>
            </a:r>
          </a:p>
        </p:txBody>
      </p:sp>
    </p:spTree>
    <p:extLst>
      <p:ext uri="{BB962C8B-B14F-4D97-AF65-F5344CB8AC3E}">
        <p14:creationId xmlns:p14="http://schemas.microsoft.com/office/powerpoint/2010/main" val="250145524"/>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72739"/>
                                        </p:tgtEl>
                                        <p:attrNameLst>
                                          <p:attrName>style.visibility</p:attrName>
                                        </p:attrNameLst>
                                      </p:cBhvr>
                                      <p:to>
                                        <p:strVal val="visible"/>
                                      </p:to>
                                    </p:set>
                                    <p:animEffect transition="in" filter="strips(downRight)">
                                      <p:cBhvr>
                                        <p:cTn id="7" dur="500"/>
                                        <p:tgtEl>
                                          <p:spTgt spid="372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autoUpdateAnimBg="0"/>
    </p:bldLst>
  </p:timing>
</p:sld>
</file>

<file path=ppt/slides/slide4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p:cNvSpPr>
            <a:spLocks noGrp="1" noChangeArrowheads="1"/>
          </p:cNvSpPr>
          <p:nvPr>
            <p:ph type="title" idx="4294967295"/>
          </p:nvPr>
        </p:nvSpPr>
        <p:spPr>
          <a:xfrm>
            <a:off x="0" y="4572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Forecasting at Disney World</a:t>
            </a:r>
          </a:p>
        </p:txBody>
      </p:sp>
      <p:sp>
        <p:nvSpPr>
          <p:cNvPr id="374787" name="Rectangle 3"/>
          <p:cNvSpPr>
            <a:spLocks noGrp="1" noChangeArrowheads="1"/>
          </p:cNvSpPr>
          <p:nvPr>
            <p:ph type="body" idx="4294967295"/>
          </p:nvPr>
        </p:nvSpPr>
        <p:spPr>
          <a:xfrm>
            <a:off x="1706563" y="1412776"/>
            <a:ext cx="7437437" cy="4545012"/>
          </a:xfrm>
        </p:spPr>
        <p:txBody>
          <a:bodyPr/>
          <a:lstStyle/>
          <a:p>
            <a:pPr marL="476250" indent="-476250" eaLnBrk="1" hangingPunct="1">
              <a:buFont typeface="Wingdings" panose="05000000000000000000" pitchFamily="2" charset="2"/>
              <a:buChar char="þ"/>
              <a:defRPr/>
            </a:pPr>
            <a:r>
              <a:rPr lang="en-US" altLang="en-US" sz="2800" dirty="0"/>
              <a:t>Inputs to the forecasting model include airline specials, Federal Reserve policies, Wall Street trends, vacation/holiday schedules for 3,000 school districts around the world</a:t>
            </a:r>
          </a:p>
          <a:p>
            <a:pPr marL="476250" indent="-476250" eaLnBrk="1" hangingPunct="1">
              <a:buFont typeface="Wingdings" panose="05000000000000000000" pitchFamily="2" charset="2"/>
              <a:buChar char="þ"/>
              <a:defRPr/>
            </a:pPr>
            <a:r>
              <a:rPr lang="en-US" altLang="en-US" sz="2800" dirty="0"/>
              <a:t>Average forecast error for the 5-year forecast is 5%</a:t>
            </a:r>
          </a:p>
          <a:p>
            <a:pPr marL="476250" indent="-476250" eaLnBrk="1" hangingPunct="1">
              <a:buFont typeface="Wingdings" panose="05000000000000000000" pitchFamily="2" charset="2"/>
              <a:buChar char="þ"/>
              <a:defRPr/>
            </a:pPr>
            <a:r>
              <a:rPr lang="en-US" altLang="en-US" sz="2800" dirty="0"/>
              <a:t>Average forecast error for annual forecasts is between 0% and 3%</a:t>
            </a:r>
          </a:p>
        </p:txBody>
      </p:sp>
      <p:sp>
        <p:nvSpPr>
          <p:cNvPr id="2" name="TextBox 1">
            <a:extLst>
              <a:ext uri="{FF2B5EF4-FFF2-40B4-BE49-F238E27FC236}">
                <a16:creationId xmlns:a16="http://schemas.microsoft.com/office/drawing/2014/main" id="{AD999380-8942-4619-A9FB-87057F11D707}"/>
              </a:ext>
            </a:extLst>
          </p:cNvPr>
          <p:cNvSpPr txBox="1"/>
          <p:nvPr/>
        </p:nvSpPr>
        <p:spPr>
          <a:xfrm>
            <a:off x="179512" y="5805264"/>
            <a:ext cx="8856984" cy="646331"/>
          </a:xfrm>
          <a:prstGeom prst="rect">
            <a:avLst/>
          </a:prstGeom>
          <a:noFill/>
        </p:spPr>
        <p:txBody>
          <a:bodyPr wrap="square" rtlCol="0">
            <a:spAutoFit/>
          </a:bodyPr>
          <a:lstStyle/>
          <a:p>
            <a:r>
              <a:rPr lang="en-US" b="1" dirty="0"/>
              <a:t>At Disney, forecasting is a key driver in the company’s success and competitive advantage.</a:t>
            </a:r>
            <a:endParaRPr lang="en-IN" b="1" dirty="0"/>
          </a:p>
        </p:txBody>
      </p:sp>
    </p:spTree>
    <p:extLst>
      <p:ext uri="{BB962C8B-B14F-4D97-AF65-F5344CB8AC3E}">
        <p14:creationId xmlns:p14="http://schemas.microsoft.com/office/powerpoint/2010/main" val="2584862073"/>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74787"/>
                                        </p:tgtEl>
                                        <p:attrNameLst>
                                          <p:attrName>style.visibility</p:attrName>
                                        </p:attrNameLst>
                                      </p:cBhvr>
                                      <p:to>
                                        <p:strVal val="visible"/>
                                      </p:to>
                                    </p:set>
                                    <p:animEffect transition="in" filter="strips(downRight)">
                                      <p:cBhvr>
                                        <p:cTn id="7"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autoUpdateAnimBg="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571500"/>
            <a:ext cx="7770813" cy="81597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dirty="0">
                <a:effectLst>
                  <a:outerShdw blurRad="38100" dist="38100" dir="2700000" algn="tl">
                    <a:srgbClr val="FFFFFF"/>
                  </a:outerShdw>
                </a:effectLst>
              </a:rPr>
              <a:t>What is Forecasting?</a:t>
            </a:r>
          </a:p>
        </p:txBody>
      </p:sp>
      <p:sp>
        <p:nvSpPr>
          <p:cNvPr id="27651" name="Rectangle 3"/>
          <p:cNvSpPr>
            <a:spLocks noChangeArrowheads="1"/>
          </p:cNvSpPr>
          <p:nvPr/>
        </p:nvSpPr>
        <p:spPr bwMode="auto">
          <a:xfrm>
            <a:off x="406400" y="1752600"/>
            <a:ext cx="4165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76250" indent="-4762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1109663" indent="-43815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528763" indent="-228600">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946275"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363788"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8209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2781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7353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1925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 typeface="Wingdings" panose="05000000000000000000" pitchFamily="2" charset="2"/>
              <a:buChar char="þ"/>
              <a:defRPr/>
            </a:pPr>
            <a:r>
              <a:rPr lang="en-US" altLang="en-US" sz="2900">
                <a:solidFill>
                  <a:srgbClr val="000000"/>
                </a:solidFill>
              </a:rPr>
              <a:t>Process of predicting a future event</a:t>
            </a:r>
          </a:p>
          <a:p>
            <a:pPr fontAlgn="base">
              <a:spcAft>
                <a:spcPct val="0"/>
              </a:spcAft>
              <a:buFont typeface="Wingdings" panose="05000000000000000000" pitchFamily="2" charset="2"/>
              <a:buChar char="þ"/>
              <a:defRPr/>
            </a:pPr>
            <a:r>
              <a:rPr lang="en-US" altLang="en-US" sz="2900">
                <a:solidFill>
                  <a:srgbClr val="000000"/>
                </a:solidFill>
              </a:rPr>
              <a:t>Underlying basis of </a:t>
            </a:r>
            <a:br>
              <a:rPr lang="en-US" altLang="en-US" sz="2900">
                <a:solidFill>
                  <a:srgbClr val="000000"/>
                </a:solidFill>
              </a:rPr>
            </a:br>
            <a:r>
              <a:rPr lang="en-US" altLang="en-US" sz="2900">
                <a:solidFill>
                  <a:srgbClr val="000000"/>
                </a:solidFill>
              </a:rPr>
              <a:t>all business decisions</a:t>
            </a:r>
          </a:p>
          <a:p>
            <a:pPr lvl="1" fontAlgn="base">
              <a:spcAft>
                <a:spcPct val="0"/>
              </a:spcAft>
              <a:buFont typeface="Wingdings" panose="05000000000000000000" pitchFamily="2" charset="2"/>
              <a:buChar char="þ"/>
              <a:defRPr/>
            </a:pPr>
            <a:r>
              <a:rPr lang="en-US" altLang="en-US">
                <a:solidFill>
                  <a:srgbClr val="000000"/>
                </a:solidFill>
              </a:rPr>
              <a:t>Production</a:t>
            </a:r>
          </a:p>
          <a:p>
            <a:pPr lvl="1" fontAlgn="base">
              <a:spcAft>
                <a:spcPct val="0"/>
              </a:spcAft>
              <a:buFont typeface="Wingdings" panose="05000000000000000000" pitchFamily="2" charset="2"/>
              <a:buChar char="þ"/>
              <a:defRPr/>
            </a:pPr>
            <a:r>
              <a:rPr lang="en-US" altLang="en-US">
                <a:solidFill>
                  <a:srgbClr val="000000"/>
                </a:solidFill>
              </a:rPr>
              <a:t>Inventory</a:t>
            </a:r>
          </a:p>
          <a:p>
            <a:pPr lvl="1" fontAlgn="base">
              <a:spcAft>
                <a:spcPct val="0"/>
              </a:spcAft>
              <a:buFont typeface="Wingdings" panose="05000000000000000000" pitchFamily="2" charset="2"/>
              <a:buChar char="þ"/>
              <a:defRPr/>
            </a:pPr>
            <a:r>
              <a:rPr lang="en-US" altLang="en-US">
                <a:solidFill>
                  <a:srgbClr val="000000"/>
                </a:solidFill>
              </a:rPr>
              <a:t>Personnel</a:t>
            </a:r>
          </a:p>
          <a:p>
            <a:pPr lvl="1" fontAlgn="base">
              <a:spcAft>
                <a:spcPct val="0"/>
              </a:spcAft>
              <a:buFont typeface="Wingdings" panose="05000000000000000000" pitchFamily="2" charset="2"/>
              <a:buChar char="þ"/>
              <a:defRPr/>
            </a:pPr>
            <a:r>
              <a:rPr lang="en-US" altLang="en-US">
                <a:solidFill>
                  <a:srgbClr val="000000"/>
                </a:solidFill>
              </a:rPr>
              <a:t>Facilities</a:t>
            </a:r>
          </a:p>
        </p:txBody>
      </p:sp>
      <p:grpSp>
        <p:nvGrpSpPr>
          <p:cNvPr id="27751" name="Group 103"/>
          <p:cNvGrpSpPr>
            <a:grpSpLocks/>
          </p:cNvGrpSpPr>
          <p:nvPr/>
        </p:nvGrpSpPr>
        <p:grpSpPr bwMode="auto">
          <a:xfrm>
            <a:off x="4778375" y="2092325"/>
            <a:ext cx="3832225" cy="3775075"/>
            <a:chOff x="3010" y="1318"/>
            <a:chExt cx="2414" cy="2378"/>
          </a:xfrm>
        </p:grpSpPr>
        <p:grpSp>
          <p:nvGrpSpPr>
            <p:cNvPr id="29701" name="Group 101"/>
            <p:cNvGrpSpPr>
              <a:grpSpLocks/>
            </p:cNvGrpSpPr>
            <p:nvPr/>
          </p:nvGrpSpPr>
          <p:grpSpPr bwMode="auto">
            <a:xfrm>
              <a:off x="3010" y="1318"/>
              <a:ext cx="2414" cy="2378"/>
              <a:chOff x="2919" y="1325"/>
              <a:chExt cx="2414" cy="2378"/>
            </a:xfrm>
          </p:grpSpPr>
          <p:sp>
            <p:nvSpPr>
              <p:cNvPr id="27653" name="Freeform 5"/>
              <p:cNvSpPr>
                <a:spLocks/>
              </p:cNvSpPr>
              <p:nvPr/>
            </p:nvSpPr>
            <p:spPr bwMode="auto">
              <a:xfrm>
                <a:off x="3639" y="2363"/>
                <a:ext cx="550" cy="463"/>
              </a:xfrm>
              <a:custGeom>
                <a:avLst/>
                <a:gdLst>
                  <a:gd name="T0" fmla="*/ 70 w 583"/>
                  <a:gd name="T1" fmla="*/ 452 h 494"/>
                  <a:gd name="T2" fmla="*/ 319 w 583"/>
                  <a:gd name="T3" fmla="*/ 185 h 494"/>
                  <a:gd name="T4" fmla="*/ 313 w 583"/>
                  <a:gd name="T5" fmla="*/ 154 h 494"/>
                  <a:gd name="T6" fmla="*/ 325 w 583"/>
                  <a:gd name="T7" fmla="*/ 118 h 494"/>
                  <a:gd name="T8" fmla="*/ 333 w 583"/>
                  <a:gd name="T9" fmla="*/ 96 h 494"/>
                  <a:gd name="T10" fmla="*/ 331 w 583"/>
                  <a:gd name="T11" fmla="*/ 62 h 494"/>
                  <a:gd name="T12" fmla="*/ 327 w 583"/>
                  <a:gd name="T13" fmla="*/ 32 h 494"/>
                  <a:gd name="T14" fmla="*/ 341 w 583"/>
                  <a:gd name="T15" fmla="*/ 16 h 494"/>
                  <a:gd name="T16" fmla="*/ 365 w 583"/>
                  <a:gd name="T17" fmla="*/ 13 h 494"/>
                  <a:gd name="T18" fmla="*/ 382 w 583"/>
                  <a:gd name="T19" fmla="*/ 31 h 494"/>
                  <a:gd name="T20" fmla="*/ 384 w 583"/>
                  <a:gd name="T21" fmla="*/ 63 h 494"/>
                  <a:gd name="T22" fmla="*/ 370 w 583"/>
                  <a:gd name="T23" fmla="*/ 94 h 494"/>
                  <a:gd name="T24" fmla="*/ 474 w 583"/>
                  <a:gd name="T25" fmla="*/ 12 h 494"/>
                  <a:gd name="T26" fmla="*/ 492 w 583"/>
                  <a:gd name="T27" fmla="*/ 0 h 494"/>
                  <a:gd name="T28" fmla="*/ 506 w 583"/>
                  <a:gd name="T29" fmla="*/ 14 h 494"/>
                  <a:gd name="T30" fmla="*/ 482 w 583"/>
                  <a:gd name="T31" fmla="*/ 49 h 494"/>
                  <a:gd name="T32" fmla="*/ 426 w 583"/>
                  <a:gd name="T33" fmla="*/ 110 h 494"/>
                  <a:gd name="T34" fmla="*/ 525 w 583"/>
                  <a:gd name="T35" fmla="*/ 32 h 494"/>
                  <a:gd name="T36" fmla="*/ 541 w 583"/>
                  <a:gd name="T37" fmla="*/ 35 h 494"/>
                  <a:gd name="T38" fmla="*/ 540 w 583"/>
                  <a:gd name="T39" fmla="*/ 55 h 494"/>
                  <a:gd name="T40" fmla="*/ 457 w 583"/>
                  <a:gd name="T41" fmla="*/ 129 h 494"/>
                  <a:gd name="T42" fmla="*/ 559 w 583"/>
                  <a:gd name="T43" fmla="*/ 71 h 494"/>
                  <a:gd name="T44" fmla="*/ 572 w 583"/>
                  <a:gd name="T45" fmla="*/ 77 h 494"/>
                  <a:gd name="T46" fmla="*/ 570 w 583"/>
                  <a:gd name="T47" fmla="*/ 93 h 494"/>
                  <a:gd name="T48" fmla="*/ 509 w 583"/>
                  <a:gd name="T49" fmla="*/ 127 h 494"/>
                  <a:gd name="T50" fmla="*/ 479 w 583"/>
                  <a:gd name="T51" fmla="*/ 153 h 494"/>
                  <a:gd name="T52" fmla="*/ 564 w 583"/>
                  <a:gd name="T53" fmla="*/ 110 h 494"/>
                  <a:gd name="T54" fmla="*/ 582 w 583"/>
                  <a:gd name="T55" fmla="*/ 116 h 494"/>
                  <a:gd name="T56" fmla="*/ 577 w 583"/>
                  <a:gd name="T57" fmla="*/ 132 h 494"/>
                  <a:gd name="T58" fmla="*/ 487 w 583"/>
                  <a:gd name="T59" fmla="*/ 174 h 494"/>
                  <a:gd name="T60" fmla="*/ 447 w 583"/>
                  <a:gd name="T61" fmla="*/ 202 h 494"/>
                  <a:gd name="T62" fmla="*/ 418 w 583"/>
                  <a:gd name="T63" fmla="*/ 225 h 494"/>
                  <a:gd name="T64" fmla="*/ 360 w 583"/>
                  <a:gd name="T65" fmla="*/ 228 h 494"/>
                  <a:gd name="T66" fmla="*/ 85 w 583"/>
                  <a:gd name="T67" fmla="*/ 479 h 494"/>
                  <a:gd name="T68" fmla="*/ 64 w 583"/>
                  <a:gd name="T69" fmla="*/ 493 h 494"/>
                  <a:gd name="T70" fmla="*/ 45 w 583"/>
                  <a:gd name="T71" fmla="*/ 485 h 494"/>
                  <a:gd name="T72" fmla="*/ 0 w 583"/>
                  <a:gd name="T73" fmla="*/ 40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3" h="494">
                    <a:moveTo>
                      <a:pt x="17" y="362"/>
                    </a:moveTo>
                    <a:lnTo>
                      <a:pt x="70" y="452"/>
                    </a:lnTo>
                    <a:lnTo>
                      <a:pt x="324" y="202"/>
                    </a:lnTo>
                    <a:lnTo>
                      <a:pt x="319" y="185"/>
                    </a:lnTo>
                    <a:lnTo>
                      <a:pt x="315" y="171"/>
                    </a:lnTo>
                    <a:lnTo>
                      <a:pt x="313" y="154"/>
                    </a:lnTo>
                    <a:lnTo>
                      <a:pt x="317" y="136"/>
                    </a:lnTo>
                    <a:lnTo>
                      <a:pt x="325" y="118"/>
                    </a:lnTo>
                    <a:lnTo>
                      <a:pt x="333" y="105"/>
                    </a:lnTo>
                    <a:lnTo>
                      <a:pt x="333" y="96"/>
                    </a:lnTo>
                    <a:lnTo>
                      <a:pt x="335" y="76"/>
                    </a:lnTo>
                    <a:lnTo>
                      <a:pt x="331" y="62"/>
                    </a:lnTo>
                    <a:lnTo>
                      <a:pt x="327" y="46"/>
                    </a:lnTo>
                    <a:lnTo>
                      <a:pt x="327" y="32"/>
                    </a:lnTo>
                    <a:lnTo>
                      <a:pt x="332" y="23"/>
                    </a:lnTo>
                    <a:lnTo>
                      <a:pt x="341" y="16"/>
                    </a:lnTo>
                    <a:lnTo>
                      <a:pt x="355" y="13"/>
                    </a:lnTo>
                    <a:lnTo>
                      <a:pt x="365" y="13"/>
                    </a:lnTo>
                    <a:lnTo>
                      <a:pt x="373" y="18"/>
                    </a:lnTo>
                    <a:lnTo>
                      <a:pt x="382" y="31"/>
                    </a:lnTo>
                    <a:lnTo>
                      <a:pt x="385" y="49"/>
                    </a:lnTo>
                    <a:lnTo>
                      <a:pt x="384" y="63"/>
                    </a:lnTo>
                    <a:lnTo>
                      <a:pt x="380" y="77"/>
                    </a:lnTo>
                    <a:lnTo>
                      <a:pt x="370" y="94"/>
                    </a:lnTo>
                    <a:lnTo>
                      <a:pt x="380" y="101"/>
                    </a:lnTo>
                    <a:lnTo>
                      <a:pt x="474" y="12"/>
                    </a:lnTo>
                    <a:lnTo>
                      <a:pt x="481" y="3"/>
                    </a:lnTo>
                    <a:lnTo>
                      <a:pt x="492" y="0"/>
                    </a:lnTo>
                    <a:lnTo>
                      <a:pt x="503" y="5"/>
                    </a:lnTo>
                    <a:lnTo>
                      <a:pt x="506" y="14"/>
                    </a:lnTo>
                    <a:lnTo>
                      <a:pt x="506" y="23"/>
                    </a:lnTo>
                    <a:lnTo>
                      <a:pt x="482" y="49"/>
                    </a:lnTo>
                    <a:lnTo>
                      <a:pt x="422" y="104"/>
                    </a:lnTo>
                    <a:lnTo>
                      <a:pt x="426" y="110"/>
                    </a:lnTo>
                    <a:lnTo>
                      <a:pt x="514" y="39"/>
                    </a:lnTo>
                    <a:lnTo>
                      <a:pt x="525" y="32"/>
                    </a:lnTo>
                    <a:lnTo>
                      <a:pt x="534" y="31"/>
                    </a:lnTo>
                    <a:lnTo>
                      <a:pt x="541" y="35"/>
                    </a:lnTo>
                    <a:lnTo>
                      <a:pt x="543" y="44"/>
                    </a:lnTo>
                    <a:lnTo>
                      <a:pt x="540" y="55"/>
                    </a:lnTo>
                    <a:lnTo>
                      <a:pt x="452" y="125"/>
                    </a:lnTo>
                    <a:lnTo>
                      <a:pt x="457" y="129"/>
                    </a:lnTo>
                    <a:lnTo>
                      <a:pt x="548" y="74"/>
                    </a:lnTo>
                    <a:lnTo>
                      <a:pt x="559" y="71"/>
                    </a:lnTo>
                    <a:lnTo>
                      <a:pt x="565" y="71"/>
                    </a:lnTo>
                    <a:lnTo>
                      <a:pt x="572" y="77"/>
                    </a:lnTo>
                    <a:lnTo>
                      <a:pt x="573" y="85"/>
                    </a:lnTo>
                    <a:lnTo>
                      <a:pt x="570" y="93"/>
                    </a:lnTo>
                    <a:lnTo>
                      <a:pt x="564" y="99"/>
                    </a:lnTo>
                    <a:lnTo>
                      <a:pt x="509" y="127"/>
                    </a:lnTo>
                    <a:lnTo>
                      <a:pt x="475" y="147"/>
                    </a:lnTo>
                    <a:lnTo>
                      <a:pt x="479" y="153"/>
                    </a:lnTo>
                    <a:lnTo>
                      <a:pt x="539" y="122"/>
                    </a:lnTo>
                    <a:lnTo>
                      <a:pt x="564" y="110"/>
                    </a:lnTo>
                    <a:lnTo>
                      <a:pt x="579" y="110"/>
                    </a:lnTo>
                    <a:lnTo>
                      <a:pt x="582" y="116"/>
                    </a:lnTo>
                    <a:lnTo>
                      <a:pt x="582" y="124"/>
                    </a:lnTo>
                    <a:lnTo>
                      <a:pt x="577" y="132"/>
                    </a:lnTo>
                    <a:lnTo>
                      <a:pt x="537" y="152"/>
                    </a:lnTo>
                    <a:lnTo>
                      <a:pt x="487" y="174"/>
                    </a:lnTo>
                    <a:lnTo>
                      <a:pt x="466" y="186"/>
                    </a:lnTo>
                    <a:lnTo>
                      <a:pt x="447" y="202"/>
                    </a:lnTo>
                    <a:lnTo>
                      <a:pt x="433" y="218"/>
                    </a:lnTo>
                    <a:lnTo>
                      <a:pt x="418" y="225"/>
                    </a:lnTo>
                    <a:lnTo>
                      <a:pt x="397" y="230"/>
                    </a:lnTo>
                    <a:lnTo>
                      <a:pt x="360" y="228"/>
                    </a:lnTo>
                    <a:lnTo>
                      <a:pt x="349" y="222"/>
                    </a:lnTo>
                    <a:lnTo>
                      <a:pt x="85" y="479"/>
                    </a:lnTo>
                    <a:lnTo>
                      <a:pt x="73" y="489"/>
                    </a:lnTo>
                    <a:lnTo>
                      <a:pt x="64" y="493"/>
                    </a:lnTo>
                    <a:lnTo>
                      <a:pt x="53" y="491"/>
                    </a:lnTo>
                    <a:lnTo>
                      <a:pt x="45" y="485"/>
                    </a:lnTo>
                    <a:lnTo>
                      <a:pt x="38" y="472"/>
                    </a:lnTo>
                    <a:lnTo>
                      <a:pt x="0" y="405"/>
                    </a:lnTo>
                    <a:lnTo>
                      <a:pt x="17" y="362"/>
                    </a:lnTo>
                  </a:path>
                </a:pathLst>
              </a:custGeom>
              <a:solidFill>
                <a:srgbClr val="F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54" name="Freeform 6"/>
              <p:cNvSpPr>
                <a:spLocks/>
              </p:cNvSpPr>
              <p:nvPr/>
            </p:nvSpPr>
            <p:spPr bwMode="auto">
              <a:xfrm>
                <a:off x="2992" y="3203"/>
                <a:ext cx="524" cy="465"/>
              </a:xfrm>
              <a:custGeom>
                <a:avLst/>
                <a:gdLst>
                  <a:gd name="T0" fmla="*/ 163 w 556"/>
                  <a:gd name="T1" fmla="*/ 8 h 497"/>
                  <a:gd name="T2" fmla="*/ 0 w 556"/>
                  <a:gd name="T3" fmla="*/ 450 h 497"/>
                  <a:gd name="T4" fmla="*/ 7 w 556"/>
                  <a:gd name="T5" fmla="*/ 459 h 497"/>
                  <a:gd name="T6" fmla="*/ 19 w 556"/>
                  <a:gd name="T7" fmla="*/ 451 h 497"/>
                  <a:gd name="T8" fmla="*/ 176 w 556"/>
                  <a:gd name="T9" fmla="*/ 26 h 497"/>
                  <a:gd name="T10" fmla="*/ 185 w 556"/>
                  <a:gd name="T11" fmla="*/ 22 h 497"/>
                  <a:gd name="T12" fmla="*/ 244 w 556"/>
                  <a:gd name="T13" fmla="*/ 20 h 497"/>
                  <a:gd name="T14" fmla="*/ 322 w 556"/>
                  <a:gd name="T15" fmla="*/ 23 h 497"/>
                  <a:gd name="T16" fmla="*/ 392 w 556"/>
                  <a:gd name="T17" fmla="*/ 27 h 497"/>
                  <a:gd name="T18" fmla="*/ 412 w 556"/>
                  <a:gd name="T19" fmla="*/ 33 h 497"/>
                  <a:gd name="T20" fmla="*/ 423 w 556"/>
                  <a:gd name="T21" fmla="*/ 45 h 497"/>
                  <a:gd name="T22" fmla="*/ 431 w 556"/>
                  <a:gd name="T23" fmla="*/ 58 h 497"/>
                  <a:gd name="T24" fmla="*/ 542 w 556"/>
                  <a:gd name="T25" fmla="*/ 492 h 497"/>
                  <a:gd name="T26" fmla="*/ 549 w 556"/>
                  <a:gd name="T27" fmla="*/ 496 h 497"/>
                  <a:gd name="T28" fmla="*/ 555 w 556"/>
                  <a:gd name="T29" fmla="*/ 487 h 497"/>
                  <a:gd name="T30" fmla="*/ 448 w 556"/>
                  <a:gd name="T31" fmla="*/ 56 h 497"/>
                  <a:gd name="T32" fmla="*/ 438 w 556"/>
                  <a:gd name="T33" fmla="*/ 32 h 497"/>
                  <a:gd name="T34" fmla="*/ 428 w 556"/>
                  <a:gd name="T35" fmla="*/ 23 h 497"/>
                  <a:gd name="T36" fmla="*/ 419 w 556"/>
                  <a:gd name="T37" fmla="*/ 17 h 497"/>
                  <a:gd name="T38" fmla="*/ 406 w 556"/>
                  <a:gd name="T39" fmla="*/ 11 h 497"/>
                  <a:gd name="T40" fmla="*/ 384 w 556"/>
                  <a:gd name="T41" fmla="*/ 8 h 497"/>
                  <a:gd name="T42" fmla="*/ 310 w 556"/>
                  <a:gd name="T43" fmla="*/ 2 h 497"/>
                  <a:gd name="T44" fmla="*/ 231 w 556"/>
                  <a:gd name="T45" fmla="*/ 0 h 497"/>
                  <a:gd name="T46" fmla="*/ 193 w 556"/>
                  <a:gd name="T47" fmla="*/ 1 h 497"/>
                  <a:gd name="T48" fmla="*/ 175 w 556"/>
                  <a:gd name="T49" fmla="*/ 2 h 497"/>
                  <a:gd name="T50" fmla="*/ 163 w 556"/>
                  <a:gd name="T51" fmla="*/ 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6" h="497">
                    <a:moveTo>
                      <a:pt x="163" y="8"/>
                    </a:moveTo>
                    <a:lnTo>
                      <a:pt x="0" y="450"/>
                    </a:lnTo>
                    <a:lnTo>
                      <a:pt x="7" y="459"/>
                    </a:lnTo>
                    <a:lnTo>
                      <a:pt x="19" y="451"/>
                    </a:lnTo>
                    <a:lnTo>
                      <a:pt x="176" y="26"/>
                    </a:lnTo>
                    <a:lnTo>
                      <a:pt x="185" y="22"/>
                    </a:lnTo>
                    <a:lnTo>
                      <a:pt x="244" y="20"/>
                    </a:lnTo>
                    <a:lnTo>
                      <a:pt x="322" y="23"/>
                    </a:lnTo>
                    <a:lnTo>
                      <a:pt x="392" y="27"/>
                    </a:lnTo>
                    <a:lnTo>
                      <a:pt x="412" y="33"/>
                    </a:lnTo>
                    <a:lnTo>
                      <a:pt x="423" y="45"/>
                    </a:lnTo>
                    <a:lnTo>
                      <a:pt x="431" y="58"/>
                    </a:lnTo>
                    <a:lnTo>
                      <a:pt x="542" y="492"/>
                    </a:lnTo>
                    <a:lnTo>
                      <a:pt x="549" y="496"/>
                    </a:lnTo>
                    <a:lnTo>
                      <a:pt x="555" y="487"/>
                    </a:lnTo>
                    <a:lnTo>
                      <a:pt x="448" y="56"/>
                    </a:lnTo>
                    <a:lnTo>
                      <a:pt x="438" y="32"/>
                    </a:lnTo>
                    <a:lnTo>
                      <a:pt x="428" y="23"/>
                    </a:lnTo>
                    <a:lnTo>
                      <a:pt x="419" y="17"/>
                    </a:lnTo>
                    <a:lnTo>
                      <a:pt x="406" y="11"/>
                    </a:lnTo>
                    <a:lnTo>
                      <a:pt x="384" y="8"/>
                    </a:lnTo>
                    <a:lnTo>
                      <a:pt x="310" y="2"/>
                    </a:lnTo>
                    <a:lnTo>
                      <a:pt x="231" y="0"/>
                    </a:lnTo>
                    <a:lnTo>
                      <a:pt x="193" y="1"/>
                    </a:lnTo>
                    <a:lnTo>
                      <a:pt x="175" y="2"/>
                    </a:lnTo>
                    <a:lnTo>
                      <a:pt x="163" y="8"/>
                    </a:lnTo>
                  </a:path>
                </a:pathLst>
              </a:custGeom>
              <a:solidFill>
                <a:srgbClr val="919191"/>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55" name="Freeform 7"/>
              <p:cNvSpPr>
                <a:spLocks/>
              </p:cNvSpPr>
              <p:nvPr/>
            </p:nvSpPr>
            <p:spPr bwMode="auto">
              <a:xfrm>
                <a:off x="2998" y="2678"/>
                <a:ext cx="548" cy="541"/>
              </a:xfrm>
              <a:custGeom>
                <a:avLst/>
                <a:gdLst>
                  <a:gd name="T0" fmla="*/ 118 w 580"/>
                  <a:gd name="T1" fmla="*/ 0 h 579"/>
                  <a:gd name="T2" fmla="*/ 38 w 580"/>
                  <a:gd name="T3" fmla="*/ 0 h 579"/>
                  <a:gd name="T4" fmla="*/ 4 w 580"/>
                  <a:gd name="T5" fmla="*/ 22 h 579"/>
                  <a:gd name="T6" fmla="*/ 0 w 580"/>
                  <a:gd name="T7" fmla="*/ 75 h 579"/>
                  <a:gd name="T8" fmla="*/ 88 w 580"/>
                  <a:gd name="T9" fmla="*/ 385 h 579"/>
                  <a:gd name="T10" fmla="*/ 96 w 580"/>
                  <a:gd name="T11" fmla="*/ 417 h 579"/>
                  <a:gd name="T12" fmla="*/ 99 w 580"/>
                  <a:gd name="T13" fmla="*/ 450 h 579"/>
                  <a:gd name="T14" fmla="*/ 104 w 580"/>
                  <a:gd name="T15" fmla="*/ 522 h 579"/>
                  <a:gd name="T16" fmla="*/ 120 w 580"/>
                  <a:gd name="T17" fmla="*/ 555 h 579"/>
                  <a:gd name="T18" fmla="*/ 142 w 580"/>
                  <a:gd name="T19" fmla="*/ 560 h 579"/>
                  <a:gd name="T20" fmla="*/ 167 w 580"/>
                  <a:gd name="T21" fmla="*/ 563 h 579"/>
                  <a:gd name="T22" fmla="*/ 236 w 580"/>
                  <a:gd name="T23" fmla="*/ 566 h 579"/>
                  <a:gd name="T24" fmla="*/ 365 w 580"/>
                  <a:gd name="T25" fmla="*/ 571 h 579"/>
                  <a:gd name="T26" fmla="*/ 466 w 580"/>
                  <a:gd name="T27" fmla="*/ 578 h 579"/>
                  <a:gd name="T28" fmla="*/ 491 w 580"/>
                  <a:gd name="T29" fmla="*/ 569 h 579"/>
                  <a:gd name="T30" fmla="*/ 511 w 580"/>
                  <a:gd name="T31" fmla="*/ 547 h 579"/>
                  <a:gd name="T32" fmla="*/ 532 w 580"/>
                  <a:gd name="T33" fmla="*/ 515 h 579"/>
                  <a:gd name="T34" fmla="*/ 550 w 580"/>
                  <a:gd name="T35" fmla="*/ 482 h 579"/>
                  <a:gd name="T36" fmla="*/ 562 w 580"/>
                  <a:gd name="T37" fmla="*/ 462 h 579"/>
                  <a:gd name="T38" fmla="*/ 568 w 580"/>
                  <a:gd name="T39" fmla="*/ 447 h 579"/>
                  <a:gd name="T40" fmla="*/ 578 w 580"/>
                  <a:gd name="T41" fmla="*/ 420 h 579"/>
                  <a:gd name="T42" fmla="*/ 579 w 580"/>
                  <a:gd name="T43" fmla="*/ 408 h 579"/>
                  <a:gd name="T44" fmla="*/ 578 w 580"/>
                  <a:gd name="T45" fmla="*/ 392 h 579"/>
                  <a:gd name="T46" fmla="*/ 570 w 580"/>
                  <a:gd name="T47" fmla="*/ 383 h 579"/>
                  <a:gd name="T48" fmla="*/ 553 w 580"/>
                  <a:gd name="T49" fmla="*/ 373 h 579"/>
                  <a:gd name="T50" fmla="*/ 535 w 580"/>
                  <a:gd name="T51" fmla="*/ 372 h 579"/>
                  <a:gd name="T52" fmla="*/ 511 w 580"/>
                  <a:gd name="T53" fmla="*/ 372 h 579"/>
                  <a:gd name="T54" fmla="*/ 190 w 580"/>
                  <a:gd name="T55" fmla="*/ 383 h 579"/>
                  <a:gd name="T56" fmla="*/ 183 w 580"/>
                  <a:gd name="T57" fmla="*/ 308 h 579"/>
                  <a:gd name="T58" fmla="*/ 172 w 580"/>
                  <a:gd name="T59" fmla="*/ 165 h 579"/>
                  <a:gd name="T60" fmla="*/ 165 w 580"/>
                  <a:gd name="T61" fmla="*/ 66 h 579"/>
                  <a:gd name="T62" fmla="*/ 153 w 580"/>
                  <a:gd name="T63" fmla="*/ 25 h 579"/>
                  <a:gd name="T64" fmla="*/ 118 w 580"/>
                  <a:gd name="T65"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 h="579">
                    <a:moveTo>
                      <a:pt x="118" y="0"/>
                    </a:moveTo>
                    <a:lnTo>
                      <a:pt x="38" y="0"/>
                    </a:lnTo>
                    <a:lnTo>
                      <a:pt x="4" y="22"/>
                    </a:lnTo>
                    <a:lnTo>
                      <a:pt x="0" y="75"/>
                    </a:lnTo>
                    <a:lnTo>
                      <a:pt x="88" y="385"/>
                    </a:lnTo>
                    <a:lnTo>
                      <a:pt x="96" y="417"/>
                    </a:lnTo>
                    <a:lnTo>
                      <a:pt x="99" y="450"/>
                    </a:lnTo>
                    <a:lnTo>
                      <a:pt x="104" y="522"/>
                    </a:lnTo>
                    <a:lnTo>
                      <a:pt x="120" y="555"/>
                    </a:lnTo>
                    <a:lnTo>
                      <a:pt x="142" y="560"/>
                    </a:lnTo>
                    <a:lnTo>
                      <a:pt x="167" y="563"/>
                    </a:lnTo>
                    <a:lnTo>
                      <a:pt x="236" y="566"/>
                    </a:lnTo>
                    <a:lnTo>
                      <a:pt x="365" y="571"/>
                    </a:lnTo>
                    <a:lnTo>
                      <a:pt x="466" y="578"/>
                    </a:lnTo>
                    <a:lnTo>
                      <a:pt x="491" y="569"/>
                    </a:lnTo>
                    <a:lnTo>
                      <a:pt x="511" y="547"/>
                    </a:lnTo>
                    <a:lnTo>
                      <a:pt x="532" y="515"/>
                    </a:lnTo>
                    <a:lnTo>
                      <a:pt x="550" y="482"/>
                    </a:lnTo>
                    <a:lnTo>
                      <a:pt x="562" y="462"/>
                    </a:lnTo>
                    <a:lnTo>
                      <a:pt x="568" y="447"/>
                    </a:lnTo>
                    <a:lnTo>
                      <a:pt x="578" y="420"/>
                    </a:lnTo>
                    <a:lnTo>
                      <a:pt x="579" y="408"/>
                    </a:lnTo>
                    <a:lnTo>
                      <a:pt x="578" y="392"/>
                    </a:lnTo>
                    <a:lnTo>
                      <a:pt x="570" y="383"/>
                    </a:lnTo>
                    <a:lnTo>
                      <a:pt x="553" y="373"/>
                    </a:lnTo>
                    <a:lnTo>
                      <a:pt x="535" y="372"/>
                    </a:lnTo>
                    <a:lnTo>
                      <a:pt x="511" y="372"/>
                    </a:lnTo>
                    <a:lnTo>
                      <a:pt x="190" y="383"/>
                    </a:lnTo>
                    <a:lnTo>
                      <a:pt x="183" y="308"/>
                    </a:lnTo>
                    <a:lnTo>
                      <a:pt x="172" y="165"/>
                    </a:lnTo>
                    <a:lnTo>
                      <a:pt x="165" y="66"/>
                    </a:lnTo>
                    <a:lnTo>
                      <a:pt x="153" y="25"/>
                    </a:lnTo>
                    <a:lnTo>
                      <a:pt x="118" y="0"/>
                    </a:lnTo>
                  </a:path>
                </a:pathLst>
              </a:custGeom>
              <a:solidFill>
                <a:srgbClr val="9F7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56" name="Freeform 8"/>
              <p:cNvSpPr>
                <a:spLocks/>
              </p:cNvSpPr>
              <p:nvPr/>
            </p:nvSpPr>
            <p:spPr bwMode="auto">
              <a:xfrm>
                <a:off x="3172" y="2507"/>
                <a:ext cx="657" cy="1139"/>
              </a:xfrm>
              <a:custGeom>
                <a:avLst/>
                <a:gdLst>
                  <a:gd name="T0" fmla="*/ 420 w 696"/>
                  <a:gd name="T1" fmla="*/ 23 h 1218"/>
                  <a:gd name="T2" fmla="*/ 479 w 696"/>
                  <a:gd name="T3" fmla="*/ 89 h 1218"/>
                  <a:gd name="T4" fmla="*/ 509 w 696"/>
                  <a:gd name="T5" fmla="*/ 136 h 1218"/>
                  <a:gd name="T6" fmla="*/ 540 w 696"/>
                  <a:gd name="T7" fmla="*/ 176 h 1218"/>
                  <a:gd name="T8" fmla="*/ 532 w 696"/>
                  <a:gd name="T9" fmla="*/ 231 h 1218"/>
                  <a:gd name="T10" fmla="*/ 506 w 696"/>
                  <a:gd name="T11" fmla="*/ 238 h 1218"/>
                  <a:gd name="T12" fmla="*/ 509 w 696"/>
                  <a:gd name="T13" fmla="*/ 281 h 1218"/>
                  <a:gd name="T14" fmla="*/ 500 w 696"/>
                  <a:gd name="T15" fmla="*/ 337 h 1218"/>
                  <a:gd name="T16" fmla="*/ 450 w 696"/>
                  <a:gd name="T17" fmla="*/ 361 h 1218"/>
                  <a:gd name="T18" fmla="*/ 431 w 696"/>
                  <a:gd name="T19" fmla="*/ 420 h 1218"/>
                  <a:gd name="T20" fmla="*/ 473 w 696"/>
                  <a:gd name="T21" fmla="*/ 450 h 1218"/>
                  <a:gd name="T22" fmla="*/ 602 w 696"/>
                  <a:gd name="T23" fmla="*/ 450 h 1218"/>
                  <a:gd name="T24" fmla="*/ 672 w 696"/>
                  <a:gd name="T25" fmla="*/ 476 h 1218"/>
                  <a:gd name="T26" fmla="*/ 695 w 696"/>
                  <a:gd name="T27" fmla="*/ 542 h 1218"/>
                  <a:gd name="T28" fmla="*/ 665 w 696"/>
                  <a:gd name="T29" fmla="*/ 661 h 1218"/>
                  <a:gd name="T30" fmla="*/ 585 w 696"/>
                  <a:gd name="T31" fmla="*/ 820 h 1218"/>
                  <a:gd name="T32" fmla="*/ 503 w 696"/>
                  <a:gd name="T33" fmla="*/ 1045 h 1218"/>
                  <a:gd name="T34" fmla="*/ 467 w 696"/>
                  <a:gd name="T35" fmla="*/ 1217 h 1218"/>
                  <a:gd name="T36" fmla="*/ 394 w 696"/>
                  <a:gd name="T37" fmla="*/ 1170 h 1218"/>
                  <a:gd name="T38" fmla="*/ 318 w 696"/>
                  <a:gd name="T39" fmla="*/ 1137 h 1218"/>
                  <a:gd name="T40" fmla="*/ 285 w 696"/>
                  <a:gd name="T41" fmla="*/ 1114 h 1218"/>
                  <a:gd name="T42" fmla="*/ 226 w 696"/>
                  <a:gd name="T43" fmla="*/ 1144 h 1218"/>
                  <a:gd name="T44" fmla="*/ 193 w 696"/>
                  <a:gd name="T45" fmla="*/ 1147 h 1218"/>
                  <a:gd name="T46" fmla="*/ 223 w 696"/>
                  <a:gd name="T47" fmla="*/ 1071 h 1218"/>
                  <a:gd name="T48" fmla="*/ 321 w 696"/>
                  <a:gd name="T49" fmla="*/ 950 h 1218"/>
                  <a:gd name="T50" fmla="*/ 335 w 696"/>
                  <a:gd name="T51" fmla="*/ 856 h 1218"/>
                  <a:gd name="T52" fmla="*/ 332 w 696"/>
                  <a:gd name="T53" fmla="*/ 724 h 1218"/>
                  <a:gd name="T54" fmla="*/ 279 w 696"/>
                  <a:gd name="T55" fmla="*/ 678 h 1218"/>
                  <a:gd name="T56" fmla="*/ 173 w 696"/>
                  <a:gd name="T57" fmla="*/ 700 h 1218"/>
                  <a:gd name="T58" fmla="*/ 90 w 696"/>
                  <a:gd name="T59" fmla="*/ 717 h 1218"/>
                  <a:gd name="T60" fmla="*/ 27 w 696"/>
                  <a:gd name="T61" fmla="*/ 697 h 1218"/>
                  <a:gd name="T62" fmla="*/ 0 w 696"/>
                  <a:gd name="T63" fmla="*/ 626 h 1218"/>
                  <a:gd name="T64" fmla="*/ 27 w 696"/>
                  <a:gd name="T65" fmla="*/ 550 h 1218"/>
                  <a:gd name="T66" fmla="*/ 103 w 696"/>
                  <a:gd name="T67" fmla="*/ 406 h 1218"/>
                  <a:gd name="T68" fmla="*/ 173 w 696"/>
                  <a:gd name="T69" fmla="*/ 305 h 1218"/>
                  <a:gd name="T70" fmla="*/ 220 w 696"/>
                  <a:gd name="T71" fmla="*/ 203 h 1218"/>
                  <a:gd name="T72" fmla="*/ 239 w 696"/>
                  <a:gd name="T73" fmla="*/ 100 h 1218"/>
                  <a:gd name="T74" fmla="*/ 265 w 696"/>
                  <a:gd name="T75" fmla="*/ 27 h 1218"/>
                  <a:gd name="T76" fmla="*/ 309 w 696"/>
                  <a:gd name="T77" fmla="*/ 6 h 1218"/>
                  <a:gd name="T78" fmla="*/ 390 w 696"/>
                  <a:gd name="T79"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6" h="1218">
                    <a:moveTo>
                      <a:pt x="390" y="0"/>
                    </a:moveTo>
                    <a:lnTo>
                      <a:pt x="420" y="23"/>
                    </a:lnTo>
                    <a:lnTo>
                      <a:pt x="460" y="59"/>
                    </a:lnTo>
                    <a:lnTo>
                      <a:pt x="479" y="89"/>
                    </a:lnTo>
                    <a:lnTo>
                      <a:pt x="496" y="116"/>
                    </a:lnTo>
                    <a:lnTo>
                      <a:pt x="509" y="136"/>
                    </a:lnTo>
                    <a:lnTo>
                      <a:pt x="529" y="156"/>
                    </a:lnTo>
                    <a:lnTo>
                      <a:pt x="540" y="176"/>
                    </a:lnTo>
                    <a:lnTo>
                      <a:pt x="540" y="211"/>
                    </a:lnTo>
                    <a:lnTo>
                      <a:pt x="532" y="231"/>
                    </a:lnTo>
                    <a:lnTo>
                      <a:pt x="520" y="235"/>
                    </a:lnTo>
                    <a:lnTo>
                      <a:pt x="506" y="238"/>
                    </a:lnTo>
                    <a:lnTo>
                      <a:pt x="503" y="255"/>
                    </a:lnTo>
                    <a:lnTo>
                      <a:pt x="509" y="281"/>
                    </a:lnTo>
                    <a:lnTo>
                      <a:pt x="509" y="317"/>
                    </a:lnTo>
                    <a:lnTo>
                      <a:pt x="500" y="337"/>
                    </a:lnTo>
                    <a:lnTo>
                      <a:pt x="467" y="361"/>
                    </a:lnTo>
                    <a:lnTo>
                      <a:pt x="450" y="361"/>
                    </a:lnTo>
                    <a:lnTo>
                      <a:pt x="437" y="373"/>
                    </a:lnTo>
                    <a:lnTo>
                      <a:pt x="431" y="420"/>
                    </a:lnTo>
                    <a:lnTo>
                      <a:pt x="431" y="459"/>
                    </a:lnTo>
                    <a:lnTo>
                      <a:pt x="473" y="450"/>
                    </a:lnTo>
                    <a:lnTo>
                      <a:pt x="537" y="450"/>
                    </a:lnTo>
                    <a:lnTo>
                      <a:pt x="602" y="450"/>
                    </a:lnTo>
                    <a:lnTo>
                      <a:pt x="646" y="459"/>
                    </a:lnTo>
                    <a:lnTo>
                      <a:pt x="672" y="476"/>
                    </a:lnTo>
                    <a:lnTo>
                      <a:pt x="691" y="509"/>
                    </a:lnTo>
                    <a:lnTo>
                      <a:pt x="695" y="542"/>
                    </a:lnTo>
                    <a:lnTo>
                      <a:pt x="688" y="582"/>
                    </a:lnTo>
                    <a:lnTo>
                      <a:pt x="665" y="661"/>
                    </a:lnTo>
                    <a:lnTo>
                      <a:pt x="629" y="744"/>
                    </a:lnTo>
                    <a:lnTo>
                      <a:pt x="585" y="820"/>
                    </a:lnTo>
                    <a:lnTo>
                      <a:pt x="537" y="950"/>
                    </a:lnTo>
                    <a:lnTo>
                      <a:pt x="503" y="1045"/>
                    </a:lnTo>
                    <a:lnTo>
                      <a:pt x="479" y="1154"/>
                    </a:lnTo>
                    <a:lnTo>
                      <a:pt x="467" y="1217"/>
                    </a:lnTo>
                    <a:lnTo>
                      <a:pt x="431" y="1197"/>
                    </a:lnTo>
                    <a:lnTo>
                      <a:pt x="394" y="1170"/>
                    </a:lnTo>
                    <a:lnTo>
                      <a:pt x="348" y="1141"/>
                    </a:lnTo>
                    <a:lnTo>
                      <a:pt x="318" y="1137"/>
                    </a:lnTo>
                    <a:lnTo>
                      <a:pt x="305" y="1128"/>
                    </a:lnTo>
                    <a:lnTo>
                      <a:pt x="285" y="1114"/>
                    </a:lnTo>
                    <a:lnTo>
                      <a:pt x="249" y="1124"/>
                    </a:lnTo>
                    <a:lnTo>
                      <a:pt x="226" y="1144"/>
                    </a:lnTo>
                    <a:lnTo>
                      <a:pt x="209" y="1150"/>
                    </a:lnTo>
                    <a:lnTo>
                      <a:pt x="193" y="1147"/>
                    </a:lnTo>
                    <a:lnTo>
                      <a:pt x="203" y="1131"/>
                    </a:lnTo>
                    <a:lnTo>
                      <a:pt x="223" y="1071"/>
                    </a:lnTo>
                    <a:lnTo>
                      <a:pt x="273" y="999"/>
                    </a:lnTo>
                    <a:lnTo>
                      <a:pt x="321" y="950"/>
                    </a:lnTo>
                    <a:lnTo>
                      <a:pt x="329" y="917"/>
                    </a:lnTo>
                    <a:lnTo>
                      <a:pt x="335" y="856"/>
                    </a:lnTo>
                    <a:lnTo>
                      <a:pt x="338" y="780"/>
                    </a:lnTo>
                    <a:lnTo>
                      <a:pt x="332" y="724"/>
                    </a:lnTo>
                    <a:lnTo>
                      <a:pt x="321" y="694"/>
                    </a:lnTo>
                    <a:lnTo>
                      <a:pt x="279" y="678"/>
                    </a:lnTo>
                    <a:lnTo>
                      <a:pt x="236" y="684"/>
                    </a:lnTo>
                    <a:lnTo>
                      <a:pt x="173" y="700"/>
                    </a:lnTo>
                    <a:lnTo>
                      <a:pt x="114" y="711"/>
                    </a:lnTo>
                    <a:lnTo>
                      <a:pt x="90" y="717"/>
                    </a:lnTo>
                    <a:lnTo>
                      <a:pt x="50" y="711"/>
                    </a:lnTo>
                    <a:lnTo>
                      <a:pt x="27" y="697"/>
                    </a:lnTo>
                    <a:lnTo>
                      <a:pt x="8" y="664"/>
                    </a:lnTo>
                    <a:lnTo>
                      <a:pt x="0" y="626"/>
                    </a:lnTo>
                    <a:lnTo>
                      <a:pt x="14" y="576"/>
                    </a:lnTo>
                    <a:lnTo>
                      <a:pt x="27" y="550"/>
                    </a:lnTo>
                    <a:lnTo>
                      <a:pt x="64" y="476"/>
                    </a:lnTo>
                    <a:lnTo>
                      <a:pt x="103" y="406"/>
                    </a:lnTo>
                    <a:lnTo>
                      <a:pt x="140" y="350"/>
                    </a:lnTo>
                    <a:lnTo>
                      <a:pt x="173" y="305"/>
                    </a:lnTo>
                    <a:lnTo>
                      <a:pt x="199" y="247"/>
                    </a:lnTo>
                    <a:lnTo>
                      <a:pt x="220" y="203"/>
                    </a:lnTo>
                    <a:lnTo>
                      <a:pt x="226" y="153"/>
                    </a:lnTo>
                    <a:lnTo>
                      <a:pt x="239" y="100"/>
                    </a:lnTo>
                    <a:lnTo>
                      <a:pt x="249" y="56"/>
                    </a:lnTo>
                    <a:lnTo>
                      <a:pt x="265" y="27"/>
                    </a:lnTo>
                    <a:lnTo>
                      <a:pt x="285" y="6"/>
                    </a:lnTo>
                    <a:lnTo>
                      <a:pt x="309" y="6"/>
                    </a:lnTo>
                    <a:lnTo>
                      <a:pt x="355" y="23"/>
                    </a:lnTo>
                    <a:lnTo>
                      <a:pt x="390" y="0"/>
                    </a:lnTo>
                  </a:path>
                </a:pathLst>
              </a:custGeom>
              <a:solidFill>
                <a:srgbClr val="9F3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07" name="Group 9"/>
              <p:cNvGrpSpPr>
                <a:grpSpLocks/>
              </p:cNvGrpSpPr>
              <p:nvPr/>
            </p:nvGrpSpPr>
            <p:grpSpPr bwMode="auto">
              <a:xfrm>
                <a:off x="4720" y="2652"/>
                <a:ext cx="553" cy="992"/>
                <a:chOff x="4737" y="2656"/>
                <a:chExt cx="586" cy="1060"/>
              </a:xfrm>
            </p:grpSpPr>
            <p:sp>
              <p:nvSpPr>
                <p:cNvPr id="27658" name="Freeform 10"/>
                <p:cNvSpPr>
                  <a:spLocks/>
                </p:cNvSpPr>
                <p:nvPr/>
              </p:nvSpPr>
              <p:spPr bwMode="auto">
                <a:xfrm>
                  <a:off x="4767" y="3218"/>
                  <a:ext cx="556" cy="498"/>
                </a:xfrm>
                <a:custGeom>
                  <a:avLst/>
                  <a:gdLst>
                    <a:gd name="T0" fmla="*/ 393 w 556"/>
                    <a:gd name="T1" fmla="*/ 9 h 498"/>
                    <a:gd name="T2" fmla="*/ 555 w 556"/>
                    <a:gd name="T3" fmla="*/ 450 h 498"/>
                    <a:gd name="T4" fmla="*/ 549 w 556"/>
                    <a:gd name="T5" fmla="*/ 459 h 498"/>
                    <a:gd name="T6" fmla="*/ 536 w 556"/>
                    <a:gd name="T7" fmla="*/ 452 h 498"/>
                    <a:gd name="T8" fmla="*/ 380 w 556"/>
                    <a:gd name="T9" fmla="*/ 26 h 498"/>
                    <a:gd name="T10" fmla="*/ 371 w 556"/>
                    <a:gd name="T11" fmla="*/ 22 h 498"/>
                    <a:gd name="T12" fmla="*/ 311 w 556"/>
                    <a:gd name="T13" fmla="*/ 20 h 498"/>
                    <a:gd name="T14" fmla="*/ 234 w 556"/>
                    <a:gd name="T15" fmla="*/ 24 h 498"/>
                    <a:gd name="T16" fmla="*/ 164 w 556"/>
                    <a:gd name="T17" fmla="*/ 28 h 498"/>
                    <a:gd name="T18" fmla="*/ 145 w 556"/>
                    <a:gd name="T19" fmla="*/ 34 h 498"/>
                    <a:gd name="T20" fmla="*/ 132 w 556"/>
                    <a:gd name="T21" fmla="*/ 45 h 498"/>
                    <a:gd name="T22" fmla="*/ 124 w 556"/>
                    <a:gd name="T23" fmla="*/ 59 h 498"/>
                    <a:gd name="T24" fmla="*/ 15 w 556"/>
                    <a:gd name="T25" fmla="*/ 493 h 498"/>
                    <a:gd name="T26" fmla="*/ 7 w 556"/>
                    <a:gd name="T27" fmla="*/ 497 h 498"/>
                    <a:gd name="T28" fmla="*/ 0 w 556"/>
                    <a:gd name="T29" fmla="*/ 487 h 498"/>
                    <a:gd name="T30" fmla="*/ 108 w 556"/>
                    <a:gd name="T31" fmla="*/ 56 h 498"/>
                    <a:gd name="T32" fmla="*/ 119 w 556"/>
                    <a:gd name="T33" fmla="*/ 33 h 498"/>
                    <a:gd name="T34" fmla="*/ 128 w 556"/>
                    <a:gd name="T35" fmla="*/ 24 h 498"/>
                    <a:gd name="T36" fmla="*/ 137 w 556"/>
                    <a:gd name="T37" fmla="*/ 17 h 498"/>
                    <a:gd name="T38" fmla="*/ 150 w 556"/>
                    <a:gd name="T39" fmla="*/ 10 h 498"/>
                    <a:gd name="T40" fmla="*/ 173 w 556"/>
                    <a:gd name="T41" fmla="*/ 9 h 498"/>
                    <a:gd name="T42" fmla="*/ 245 w 556"/>
                    <a:gd name="T43" fmla="*/ 3 h 498"/>
                    <a:gd name="T44" fmla="*/ 325 w 556"/>
                    <a:gd name="T45" fmla="*/ 0 h 498"/>
                    <a:gd name="T46" fmla="*/ 363 w 556"/>
                    <a:gd name="T47" fmla="*/ 1 h 498"/>
                    <a:gd name="T48" fmla="*/ 381 w 556"/>
                    <a:gd name="T49" fmla="*/ 3 h 498"/>
                    <a:gd name="T50" fmla="*/ 393 w 556"/>
                    <a:gd name="T51" fmla="*/ 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6" h="498">
                      <a:moveTo>
                        <a:pt x="393" y="9"/>
                      </a:moveTo>
                      <a:lnTo>
                        <a:pt x="555" y="450"/>
                      </a:lnTo>
                      <a:lnTo>
                        <a:pt x="549" y="459"/>
                      </a:lnTo>
                      <a:lnTo>
                        <a:pt x="536" y="452"/>
                      </a:lnTo>
                      <a:lnTo>
                        <a:pt x="380" y="26"/>
                      </a:lnTo>
                      <a:lnTo>
                        <a:pt x="371" y="22"/>
                      </a:lnTo>
                      <a:lnTo>
                        <a:pt x="311" y="20"/>
                      </a:lnTo>
                      <a:lnTo>
                        <a:pt x="234" y="24"/>
                      </a:lnTo>
                      <a:lnTo>
                        <a:pt x="164" y="28"/>
                      </a:lnTo>
                      <a:lnTo>
                        <a:pt x="145" y="34"/>
                      </a:lnTo>
                      <a:lnTo>
                        <a:pt x="132" y="45"/>
                      </a:lnTo>
                      <a:lnTo>
                        <a:pt x="124" y="59"/>
                      </a:lnTo>
                      <a:lnTo>
                        <a:pt x="15" y="493"/>
                      </a:lnTo>
                      <a:lnTo>
                        <a:pt x="7" y="497"/>
                      </a:lnTo>
                      <a:lnTo>
                        <a:pt x="0" y="487"/>
                      </a:lnTo>
                      <a:lnTo>
                        <a:pt x="108" y="56"/>
                      </a:lnTo>
                      <a:lnTo>
                        <a:pt x="119" y="33"/>
                      </a:lnTo>
                      <a:lnTo>
                        <a:pt x="128" y="24"/>
                      </a:lnTo>
                      <a:lnTo>
                        <a:pt x="137" y="17"/>
                      </a:lnTo>
                      <a:lnTo>
                        <a:pt x="150" y="10"/>
                      </a:lnTo>
                      <a:lnTo>
                        <a:pt x="173" y="9"/>
                      </a:lnTo>
                      <a:lnTo>
                        <a:pt x="245" y="3"/>
                      </a:lnTo>
                      <a:lnTo>
                        <a:pt x="325" y="0"/>
                      </a:lnTo>
                      <a:lnTo>
                        <a:pt x="363" y="1"/>
                      </a:lnTo>
                      <a:lnTo>
                        <a:pt x="381" y="3"/>
                      </a:lnTo>
                      <a:lnTo>
                        <a:pt x="393" y="9"/>
                      </a:lnTo>
                    </a:path>
                  </a:pathLst>
                </a:custGeom>
                <a:solidFill>
                  <a:srgbClr val="3F1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59" name="Freeform 11"/>
                <p:cNvSpPr>
                  <a:spLocks/>
                </p:cNvSpPr>
                <p:nvPr/>
              </p:nvSpPr>
              <p:spPr bwMode="auto">
                <a:xfrm>
                  <a:off x="4737" y="2656"/>
                  <a:ext cx="580" cy="580"/>
                </a:xfrm>
                <a:custGeom>
                  <a:avLst/>
                  <a:gdLst>
                    <a:gd name="T0" fmla="*/ 461 w 580"/>
                    <a:gd name="T1" fmla="*/ 0 h 580"/>
                    <a:gd name="T2" fmla="*/ 540 w 580"/>
                    <a:gd name="T3" fmla="*/ 0 h 580"/>
                    <a:gd name="T4" fmla="*/ 576 w 580"/>
                    <a:gd name="T5" fmla="*/ 22 h 580"/>
                    <a:gd name="T6" fmla="*/ 579 w 580"/>
                    <a:gd name="T7" fmla="*/ 76 h 580"/>
                    <a:gd name="T8" fmla="*/ 490 w 580"/>
                    <a:gd name="T9" fmla="*/ 385 h 580"/>
                    <a:gd name="T10" fmla="*/ 483 w 580"/>
                    <a:gd name="T11" fmla="*/ 417 h 580"/>
                    <a:gd name="T12" fmla="*/ 479 w 580"/>
                    <a:gd name="T13" fmla="*/ 450 h 580"/>
                    <a:gd name="T14" fmla="*/ 475 w 580"/>
                    <a:gd name="T15" fmla="*/ 522 h 580"/>
                    <a:gd name="T16" fmla="*/ 459 w 580"/>
                    <a:gd name="T17" fmla="*/ 555 h 580"/>
                    <a:gd name="T18" fmla="*/ 437 w 580"/>
                    <a:gd name="T19" fmla="*/ 560 h 580"/>
                    <a:gd name="T20" fmla="*/ 412 w 580"/>
                    <a:gd name="T21" fmla="*/ 563 h 580"/>
                    <a:gd name="T22" fmla="*/ 343 w 580"/>
                    <a:gd name="T23" fmla="*/ 567 h 580"/>
                    <a:gd name="T24" fmla="*/ 214 w 580"/>
                    <a:gd name="T25" fmla="*/ 571 h 580"/>
                    <a:gd name="T26" fmla="*/ 113 w 580"/>
                    <a:gd name="T27" fmla="*/ 579 h 580"/>
                    <a:gd name="T28" fmla="*/ 88 w 580"/>
                    <a:gd name="T29" fmla="*/ 570 h 580"/>
                    <a:gd name="T30" fmla="*/ 69 w 580"/>
                    <a:gd name="T31" fmla="*/ 547 h 580"/>
                    <a:gd name="T32" fmla="*/ 47 w 580"/>
                    <a:gd name="T33" fmla="*/ 515 h 580"/>
                    <a:gd name="T34" fmla="*/ 28 w 580"/>
                    <a:gd name="T35" fmla="*/ 483 h 580"/>
                    <a:gd name="T36" fmla="*/ 17 w 580"/>
                    <a:gd name="T37" fmla="*/ 463 h 580"/>
                    <a:gd name="T38" fmla="*/ 11 w 580"/>
                    <a:gd name="T39" fmla="*/ 447 h 580"/>
                    <a:gd name="T40" fmla="*/ 1 w 580"/>
                    <a:gd name="T41" fmla="*/ 421 h 580"/>
                    <a:gd name="T42" fmla="*/ 0 w 580"/>
                    <a:gd name="T43" fmla="*/ 408 h 580"/>
                    <a:gd name="T44" fmla="*/ 1 w 580"/>
                    <a:gd name="T45" fmla="*/ 392 h 580"/>
                    <a:gd name="T46" fmla="*/ 9 w 580"/>
                    <a:gd name="T47" fmla="*/ 384 h 580"/>
                    <a:gd name="T48" fmla="*/ 25 w 580"/>
                    <a:gd name="T49" fmla="*/ 374 h 580"/>
                    <a:gd name="T50" fmla="*/ 45 w 580"/>
                    <a:gd name="T51" fmla="*/ 372 h 580"/>
                    <a:gd name="T52" fmla="*/ 69 w 580"/>
                    <a:gd name="T53" fmla="*/ 372 h 580"/>
                    <a:gd name="T54" fmla="*/ 390 w 580"/>
                    <a:gd name="T55" fmla="*/ 384 h 580"/>
                    <a:gd name="T56" fmla="*/ 396 w 580"/>
                    <a:gd name="T57" fmla="*/ 307 h 580"/>
                    <a:gd name="T58" fmla="*/ 407 w 580"/>
                    <a:gd name="T59" fmla="*/ 165 h 580"/>
                    <a:gd name="T60" fmla="*/ 415 w 580"/>
                    <a:gd name="T61" fmla="*/ 67 h 580"/>
                    <a:gd name="T62" fmla="*/ 426 w 580"/>
                    <a:gd name="T63" fmla="*/ 25 h 580"/>
                    <a:gd name="T64" fmla="*/ 461 w 580"/>
                    <a:gd name="T65"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 h="580">
                      <a:moveTo>
                        <a:pt x="461" y="0"/>
                      </a:moveTo>
                      <a:lnTo>
                        <a:pt x="540" y="0"/>
                      </a:lnTo>
                      <a:lnTo>
                        <a:pt x="576" y="22"/>
                      </a:lnTo>
                      <a:lnTo>
                        <a:pt x="579" y="76"/>
                      </a:lnTo>
                      <a:lnTo>
                        <a:pt x="490" y="385"/>
                      </a:lnTo>
                      <a:lnTo>
                        <a:pt x="483" y="417"/>
                      </a:lnTo>
                      <a:lnTo>
                        <a:pt x="479" y="450"/>
                      </a:lnTo>
                      <a:lnTo>
                        <a:pt x="475" y="522"/>
                      </a:lnTo>
                      <a:lnTo>
                        <a:pt x="459" y="555"/>
                      </a:lnTo>
                      <a:lnTo>
                        <a:pt x="437" y="560"/>
                      </a:lnTo>
                      <a:lnTo>
                        <a:pt x="412" y="563"/>
                      </a:lnTo>
                      <a:lnTo>
                        <a:pt x="343" y="567"/>
                      </a:lnTo>
                      <a:lnTo>
                        <a:pt x="214" y="571"/>
                      </a:lnTo>
                      <a:lnTo>
                        <a:pt x="113" y="579"/>
                      </a:lnTo>
                      <a:lnTo>
                        <a:pt x="88" y="570"/>
                      </a:lnTo>
                      <a:lnTo>
                        <a:pt x="69" y="547"/>
                      </a:lnTo>
                      <a:lnTo>
                        <a:pt x="47" y="515"/>
                      </a:lnTo>
                      <a:lnTo>
                        <a:pt x="28" y="483"/>
                      </a:lnTo>
                      <a:lnTo>
                        <a:pt x="17" y="463"/>
                      </a:lnTo>
                      <a:lnTo>
                        <a:pt x="11" y="447"/>
                      </a:lnTo>
                      <a:lnTo>
                        <a:pt x="1" y="421"/>
                      </a:lnTo>
                      <a:lnTo>
                        <a:pt x="0" y="408"/>
                      </a:lnTo>
                      <a:lnTo>
                        <a:pt x="1" y="392"/>
                      </a:lnTo>
                      <a:lnTo>
                        <a:pt x="9" y="384"/>
                      </a:lnTo>
                      <a:lnTo>
                        <a:pt x="25" y="374"/>
                      </a:lnTo>
                      <a:lnTo>
                        <a:pt x="45" y="372"/>
                      </a:lnTo>
                      <a:lnTo>
                        <a:pt x="69" y="372"/>
                      </a:lnTo>
                      <a:lnTo>
                        <a:pt x="390" y="384"/>
                      </a:lnTo>
                      <a:lnTo>
                        <a:pt x="396" y="307"/>
                      </a:lnTo>
                      <a:lnTo>
                        <a:pt x="407" y="165"/>
                      </a:lnTo>
                      <a:lnTo>
                        <a:pt x="415" y="67"/>
                      </a:lnTo>
                      <a:lnTo>
                        <a:pt x="426" y="25"/>
                      </a:lnTo>
                      <a:lnTo>
                        <a:pt x="461" y="0"/>
                      </a:lnTo>
                    </a:path>
                  </a:pathLst>
                </a:custGeom>
                <a:solidFill>
                  <a:srgbClr val="9F7F5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660" name="Freeform 12"/>
              <p:cNvSpPr>
                <a:spLocks/>
              </p:cNvSpPr>
              <p:nvPr/>
            </p:nvSpPr>
            <p:spPr bwMode="auto">
              <a:xfrm>
                <a:off x="3073" y="1325"/>
                <a:ext cx="1946" cy="941"/>
              </a:xfrm>
              <a:custGeom>
                <a:avLst/>
                <a:gdLst>
                  <a:gd name="T0" fmla="*/ 903 w 2062"/>
                  <a:gd name="T1" fmla="*/ 123 h 1006"/>
                  <a:gd name="T2" fmla="*/ 783 w 2062"/>
                  <a:gd name="T3" fmla="*/ 110 h 1006"/>
                  <a:gd name="T4" fmla="*/ 683 w 2062"/>
                  <a:gd name="T5" fmla="*/ 119 h 1006"/>
                  <a:gd name="T6" fmla="*/ 596 w 2062"/>
                  <a:gd name="T7" fmla="*/ 143 h 1006"/>
                  <a:gd name="T8" fmla="*/ 509 w 2062"/>
                  <a:gd name="T9" fmla="*/ 184 h 1006"/>
                  <a:gd name="T10" fmla="*/ 436 w 2062"/>
                  <a:gd name="T11" fmla="*/ 246 h 1006"/>
                  <a:gd name="T12" fmla="*/ 398 w 2062"/>
                  <a:gd name="T13" fmla="*/ 302 h 1006"/>
                  <a:gd name="T14" fmla="*/ 351 w 2062"/>
                  <a:gd name="T15" fmla="*/ 330 h 1006"/>
                  <a:gd name="T16" fmla="*/ 267 w 2062"/>
                  <a:gd name="T17" fmla="*/ 327 h 1006"/>
                  <a:gd name="T18" fmla="*/ 191 w 2062"/>
                  <a:gd name="T19" fmla="*/ 344 h 1006"/>
                  <a:gd name="T20" fmla="*/ 117 w 2062"/>
                  <a:gd name="T21" fmla="*/ 382 h 1006"/>
                  <a:gd name="T22" fmla="*/ 69 w 2062"/>
                  <a:gd name="T23" fmla="*/ 425 h 1006"/>
                  <a:gd name="T24" fmla="*/ 27 w 2062"/>
                  <a:gd name="T25" fmla="*/ 489 h 1006"/>
                  <a:gd name="T26" fmla="*/ 6 w 2062"/>
                  <a:gd name="T27" fmla="*/ 556 h 1006"/>
                  <a:gd name="T28" fmla="*/ 0 w 2062"/>
                  <a:gd name="T29" fmla="*/ 610 h 1006"/>
                  <a:gd name="T30" fmla="*/ 8 w 2062"/>
                  <a:gd name="T31" fmla="*/ 673 h 1006"/>
                  <a:gd name="T32" fmla="*/ 28 w 2062"/>
                  <a:gd name="T33" fmla="*/ 730 h 1006"/>
                  <a:gd name="T34" fmla="*/ 71 w 2062"/>
                  <a:gd name="T35" fmla="*/ 793 h 1006"/>
                  <a:gd name="T36" fmla="*/ 129 w 2062"/>
                  <a:gd name="T37" fmla="*/ 843 h 1006"/>
                  <a:gd name="T38" fmla="*/ 194 w 2062"/>
                  <a:gd name="T39" fmla="*/ 874 h 1006"/>
                  <a:gd name="T40" fmla="*/ 255 w 2062"/>
                  <a:gd name="T41" fmla="*/ 890 h 1006"/>
                  <a:gd name="T42" fmla="*/ 328 w 2062"/>
                  <a:gd name="T43" fmla="*/ 891 h 1006"/>
                  <a:gd name="T44" fmla="*/ 392 w 2062"/>
                  <a:gd name="T45" fmla="*/ 877 h 1006"/>
                  <a:gd name="T46" fmla="*/ 433 w 2062"/>
                  <a:gd name="T47" fmla="*/ 893 h 1006"/>
                  <a:gd name="T48" fmla="*/ 492 w 2062"/>
                  <a:gd name="T49" fmla="*/ 930 h 1006"/>
                  <a:gd name="T50" fmla="*/ 568 w 2062"/>
                  <a:gd name="T51" fmla="*/ 966 h 1006"/>
                  <a:gd name="T52" fmla="*/ 665 w 2062"/>
                  <a:gd name="T53" fmla="*/ 992 h 1006"/>
                  <a:gd name="T54" fmla="*/ 766 w 2062"/>
                  <a:gd name="T55" fmla="*/ 1005 h 1006"/>
                  <a:gd name="T56" fmla="*/ 850 w 2062"/>
                  <a:gd name="T57" fmla="*/ 1005 h 1006"/>
                  <a:gd name="T58" fmla="*/ 964 w 2062"/>
                  <a:gd name="T59" fmla="*/ 991 h 1006"/>
                  <a:gd name="T60" fmla="*/ 1050 w 2062"/>
                  <a:gd name="T61" fmla="*/ 968 h 1006"/>
                  <a:gd name="T62" fmla="*/ 1130 w 2062"/>
                  <a:gd name="T63" fmla="*/ 935 h 1006"/>
                  <a:gd name="T64" fmla="*/ 1180 w 2062"/>
                  <a:gd name="T65" fmla="*/ 929 h 1006"/>
                  <a:gd name="T66" fmla="*/ 1249 w 2062"/>
                  <a:gd name="T67" fmla="*/ 952 h 1006"/>
                  <a:gd name="T68" fmla="*/ 1317 w 2062"/>
                  <a:gd name="T69" fmla="*/ 961 h 1006"/>
                  <a:gd name="T70" fmla="*/ 1392 w 2062"/>
                  <a:gd name="T71" fmla="*/ 956 h 1006"/>
                  <a:gd name="T72" fmla="*/ 1469 w 2062"/>
                  <a:gd name="T73" fmla="*/ 935 h 1006"/>
                  <a:gd name="T74" fmla="*/ 1538 w 2062"/>
                  <a:gd name="T75" fmla="*/ 896 h 1006"/>
                  <a:gd name="T76" fmla="*/ 1628 w 2062"/>
                  <a:gd name="T77" fmla="*/ 921 h 1006"/>
                  <a:gd name="T78" fmla="*/ 1717 w 2062"/>
                  <a:gd name="T79" fmla="*/ 926 h 1006"/>
                  <a:gd name="T80" fmla="*/ 1836 w 2062"/>
                  <a:gd name="T81" fmla="*/ 901 h 1006"/>
                  <a:gd name="T82" fmla="*/ 1938 w 2062"/>
                  <a:gd name="T83" fmla="*/ 841 h 1006"/>
                  <a:gd name="T84" fmla="*/ 2008 w 2062"/>
                  <a:gd name="T85" fmla="*/ 767 h 1006"/>
                  <a:gd name="T86" fmla="*/ 2045 w 2062"/>
                  <a:gd name="T87" fmla="*/ 688 h 1006"/>
                  <a:gd name="T88" fmla="*/ 2061 w 2062"/>
                  <a:gd name="T89" fmla="*/ 601 h 1006"/>
                  <a:gd name="T90" fmla="*/ 2047 w 2062"/>
                  <a:gd name="T91" fmla="*/ 521 h 1006"/>
                  <a:gd name="T92" fmla="*/ 2009 w 2062"/>
                  <a:gd name="T93" fmla="*/ 440 h 1006"/>
                  <a:gd name="T94" fmla="*/ 1949 w 2062"/>
                  <a:gd name="T95" fmla="*/ 371 h 1006"/>
                  <a:gd name="T96" fmla="*/ 1885 w 2062"/>
                  <a:gd name="T97" fmla="*/ 328 h 1006"/>
                  <a:gd name="T98" fmla="*/ 1800 w 2062"/>
                  <a:gd name="T99" fmla="*/ 290 h 1006"/>
                  <a:gd name="T100" fmla="*/ 1724 w 2062"/>
                  <a:gd name="T101" fmla="*/ 279 h 1006"/>
                  <a:gd name="T102" fmla="*/ 1703 w 2062"/>
                  <a:gd name="T103" fmla="*/ 221 h 1006"/>
                  <a:gd name="T104" fmla="*/ 1667 w 2062"/>
                  <a:gd name="T105" fmla="*/ 164 h 1006"/>
                  <a:gd name="T106" fmla="*/ 1609 w 2062"/>
                  <a:gd name="T107" fmla="*/ 104 h 1006"/>
                  <a:gd name="T108" fmla="*/ 1539 w 2062"/>
                  <a:gd name="T109" fmla="*/ 60 h 1006"/>
                  <a:gd name="T110" fmla="*/ 1448 w 2062"/>
                  <a:gd name="T111" fmla="*/ 21 h 1006"/>
                  <a:gd name="T112" fmla="*/ 1353 w 2062"/>
                  <a:gd name="T113" fmla="*/ 4 h 1006"/>
                  <a:gd name="T114" fmla="*/ 1252 w 2062"/>
                  <a:gd name="T115" fmla="*/ 1 h 1006"/>
                  <a:gd name="T116" fmla="*/ 1150 w 2062"/>
                  <a:gd name="T117" fmla="*/ 20 h 1006"/>
                  <a:gd name="T118" fmla="*/ 1052 w 2062"/>
                  <a:gd name="T119" fmla="*/ 60 h 1006"/>
                  <a:gd name="T120" fmla="*/ 980 w 2062"/>
                  <a:gd name="T121" fmla="*/ 107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2" h="1006">
                    <a:moveTo>
                      <a:pt x="951" y="133"/>
                    </a:moveTo>
                    <a:lnTo>
                      <a:pt x="903" y="123"/>
                    </a:lnTo>
                    <a:lnTo>
                      <a:pt x="838" y="113"/>
                    </a:lnTo>
                    <a:lnTo>
                      <a:pt x="783" y="110"/>
                    </a:lnTo>
                    <a:lnTo>
                      <a:pt x="725" y="115"/>
                    </a:lnTo>
                    <a:lnTo>
                      <a:pt x="683" y="119"/>
                    </a:lnTo>
                    <a:lnTo>
                      <a:pt x="640" y="128"/>
                    </a:lnTo>
                    <a:lnTo>
                      <a:pt x="596" y="143"/>
                    </a:lnTo>
                    <a:lnTo>
                      <a:pt x="553" y="160"/>
                    </a:lnTo>
                    <a:lnTo>
                      <a:pt x="509" y="184"/>
                    </a:lnTo>
                    <a:lnTo>
                      <a:pt x="465" y="217"/>
                    </a:lnTo>
                    <a:lnTo>
                      <a:pt x="436" y="246"/>
                    </a:lnTo>
                    <a:lnTo>
                      <a:pt x="416" y="273"/>
                    </a:lnTo>
                    <a:lnTo>
                      <a:pt x="398" y="302"/>
                    </a:lnTo>
                    <a:lnTo>
                      <a:pt x="386" y="340"/>
                    </a:lnTo>
                    <a:lnTo>
                      <a:pt x="351" y="330"/>
                    </a:lnTo>
                    <a:lnTo>
                      <a:pt x="306" y="326"/>
                    </a:lnTo>
                    <a:lnTo>
                      <a:pt x="267" y="327"/>
                    </a:lnTo>
                    <a:lnTo>
                      <a:pt x="226" y="334"/>
                    </a:lnTo>
                    <a:lnTo>
                      <a:pt x="191" y="344"/>
                    </a:lnTo>
                    <a:lnTo>
                      <a:pt x="155" y="359"/>
                    </a:lnTo>
                    <a:lnTo>
                      <a:pt x="117" y="382"/>
                    </a:lnTo>
                    <a:lnTo>
                      <a:pt x="94" y="403"/>
                    </a:lnTo>
                    <a:lnTo>
                      <a:pt x="69" y="425"/>
                    </a:lnTo>
                    <a:lnTo>
                      <a:pt x="47" y="451"/>
                    </a:lnTo>
                    <a:lnTo>
                      <a:pt x="27" y="489"/>
                    </a:lnTo>
                    <a:lnTo>
                      <a:pt x="14" y="521"/>
                    </a:lnTo>
                    <a:lnTo>
                      <a:pt x="6" y="556"/>
                    </a:lnTo>
                    <a:lnTo>
                      <a:pt x="3" y="583"/>
                    </a:lnTo>
                    <a:lnTo>
                      <a:pt x="0" y="610"/>
                    </a:lnTo>
                    <a:lnTo>
                      <a:pt x="3" y="643"/>
                    </a:lnTo>
                    <a:lnTo>
                      <a:pt x="8" y="673"/>
                    </a:lnTo>
                    <a:lnTo>
                      <a:pt x="17" y="701"/>
                    </a:lnTo>
                    <a:lnTo>
                      <a:pt x="28" y="730"/>
                    </a:lnTo>
                    <a:lnTo>
                      <a:pt x="47" y="763"/>
                    </a:lnTo>
                    <a:lnTo>
                      <a:pt x="71" y="793"/>
                    </a:lnTo>
                    <a:lnTo>
                      <a:pt x="96" y="818"/>
                    </a:lnTo>
                    <a:lnTo>
                      <a:pt x="129" y="843"/>
                    </a:lnTo>
                    <a:lnTo>
                      <a:pt x="164" y="862"/>
                    </a:lnTo>
                    <a:lnTo>
                      <a:pt x="194" y="874"/>
                    </a:lnTo>
                    <a:lnTo>
                      <a:pt x="222" y="883"/>
                    </a:lnTo>
                    <a:lnTo>
                      <a:pt x="255" y="890"/>
                    </a:lnTo>
                    <a:lnTo>
                      <a:pt x="291" y="891"/>
                    </a:lnTo>
                    <a:lnTo>
                      <a:pt x="328" y="891"/>
                    </a:lnTo>
                    <a:lnTo>
                      <a:pt x="364" y="885"/>
                    </a:lnTo>
                    <a:lnTo>
                      <a:pt x="392" y="877"/>
                    </a:lnTo>
                    <a:lnTo>
                      <a:pt x="412" y="871"/>
                    </a:lnTo>
                    <a:lnTo>
                      <a:pt x="433" y="893"/>
                    </a:lnTo>
                    <a:lnTo>
                      <a:pt x="461" y="913"/>
                    </a:lnTo>
                    <a:lnTo>
                      <a:pt x="492" y="930"/>
                    </a:lnTo>
                    <a:lnTo>
                      <a:pt x="526" y="949"/>
                    </a:lnTo>
                    <a:lnTo>
                      <a:pt x="568" y="966"/>
                    </a:lnTo>
                    <a:lnTo>
                      <a:pt x="612" y="980"/>
                    </a:lnTo>
                    <a:lnTo>
                      <a:pt x="665" y="992"/>
                    </a:lnTo>
                    <a:lnTo>
                      <a:pt x="713" y="1000"/>
                    </a:lnTo>
                    <a:lnTo>
                      <a:pt x="766" y="1005"/>
                    </a:lnTo>
                    <a:lnTo>
                      <a:pt x="808" y="1005"/>
                    </a:lnTo>
                    <a:lnTo>
                      <a:pt x="850" y="1005"/>
                    </a:lnTo>
                    <a:lnTo>
                      <a:pt x="910" y="999"/>
                    </a:lnTo>
                    <a:lnTo>
                      <a:pt x="964" y="991"/>
                    </a:lnTo>
                    <a:lnTo>
                      <a:pt x="1002" y="982"/>
                    </a:lnTo>
                    <a:lnTo>
                      <a:pt x="1050" y="968"/>
                    </a:lnTo>
                    <a:lnTo>
                      <a:pt x="1100" y="949"/>
                    </a:lnTo>
                    <a:lnTo>
                      <a:pt x="1130" y="935"/>
                    </a:lnTo>
                    <a:lnTo>
                      <a:pt x="1154" y="918"/>
                    </a:lnTo>
                    <a:lnTo>
                      <a:pt x="1180" y="929"/>
                    </a:lnTo>
                    <a:lnTo>
                      <a:pt x="1216" y="943"/>
                    </a:lnTo>
                    <a:lnTo>
                      <a:pt x="1249" y="952"/>
                    </a:lnTo>
                    <a:lnTo>
                      <a:pt x="1281" y="957"/>
                    </a:lnTo>
                    <a:lnTo>
                      <a:pt x="1317" y="961"/>
                    </a:lnTo>
                    <a:lnTo>
                      <a:pt x="1349" y="961"/>
                    </a:lnTo>
                    <a:lnTo>
                      <a:pt x="1392" y="956"/>
                    </a:lnTo>
                    <a:lnTo>
                      <a:pt x="1432" y="946"/>
                    </a:lnTo>
                    <a:lnTo>
                      <a:pt x="1469" y="935"/>
                    </a:lnTo>
                    <a:lnTo>
                      <a:pt x="1505" y="916"/>
                    </a:lnTo>
                    <a:lnTo>
                      <a:pt x="1538" y="896"/>
                    </a:lnTo>
                    <a:lnTo>
                      <a:pt x="1585" y="913"/>
                    </a:lnTo>
                    <a:lnTo>
                      <a:pt x="1628" y="921"/>
                    </a:lnTo>
                    <a:lnTo>
                      <a:pt x="1664" y="926"/>
                    </a:lnTo>
                    <a:lnTo>
                      <a:pt x="1717" y="926"/>
                    </a:lnTo>
                    <a:lnTo>
                      <a:pt x="1772" y="920"/>
                    </a:lnTo>
                    <a:lnTo>
                      <a:pt x="1836" y="901"/>
                    </a:lnTo>
                    <a:lnTo>
                      <a:pt x="1891" y="874"/>
                    </a:lnTo>
                    <a:lnTo>
                      <a:pt x="1938" y="841"/>
                    </a:lnTo>
                    <a:lnTo>
                      <a:pt x="1983" y="801"/>
                    </a:lnTo>
                    <a:lnTo>
                      <a:pt x="2008" y="767"/>
                    </a:lnTo>
                    <a:lnTo>
                      <a:pt x="2028" y="733"/>
                    </a:lnTo>
                    <a:lnTo>
                      <a:pt x="2045" y="688"/>
                    </a:lnTo>
                    <a:lnTo>
                      <a:pt x="2056" y="648"/>
                    </a:lnTo>
                    <a:lnTo>
                      <a:pt x="2061" y="601"/>
                    </a:lnTo>
                    <a:lnTo>
                      <a:pt x="2057" y="565"/>
                    </a:lnTo>
                    <a:lnTo>
                      <a:pt x="2047" y="521"/>
                    </a:lnTo>
                    <a:lnTo>
                      <a:pt x="2032" y="478"/>
                    </a:lnTo>
                    <a:lnTo>
                      <a:pt x="2009" y="440"/>
                    </a:lnTo>
                    <a:lnTo>
                      <a:pt x="1981" y="403"/>
                    </a:lnTo>
                    <a:lnTo>
                      <a:pt x="1949" y="371"/>
                    </a:lnTo>
                    <a:lnTo>
                      <a:pt x="1917" y="347"/>
                    </a:lnTo>
                    <a:lnTo>
                      <a:pt x="1885" y="328"/>
                    </a:lnTo>
                    <a:lnTo>
                      <a:pt x="1841" y="305"/>
                    </a:lnTo>
                    <a:lnTo>
                      <a:pt x="1800" y="290"/>
                    </a:lnTo>
                    <a:lnTo>
                      <a:pt x="1764" y="284"/>
                    </a:lnTo>
                    <a:lnTo>
                      <a:pt x="1724" y="279"/>
                    </a:lnTo>
                    <a:lnTo>
                      <a:pt x="1717" y="251"/>
                    </a:lnTo>
                    <a:lnTo>
                      <a:pt x="1703" y="221"/>
                    </a:lnTo>
                    <a:lnTo>
                      <a:pt x="1688" y="195"/>
                    </a:lnTo>
                    <a:lnTo>
                      <a:pt x="1667" y="164"/>
                    </a:lnTo>
                    <a:lnTo>
                      <a:pt x="1642" y="134"/>
                    </a:lnTo>
                    <a:lnTo>
                      <a:pt x="1609" y="104"/>
                    </a:lnTo>
                    <a:lnTo>
                      <a:pt x="1577" y="79"/>
                    </a:lnTo>
                    <a:lnTo>
                      <a:pt x="1539" y="60"/>
                    </a:lnTo>
                    <a:lnTo>
                      <a:pt x="1492" y="37"/>
                    </a:lnTo>
                    <a:lnTo>
                      <a:pt x="1448" y="21"/>
                    </a:lnTo>
                    <a:lnTo>
                      <a:pt x="1402" y="10"/>
                    </a:lnTo>
                    <a:lnTo>
                      <a:pt x="1353" y="4"/>
                    </a:lnTo>
                    <a:lnTo>
                      <a:pt x="1305" y="0"/>
                    </a:lnTo>
                    <a:lnTo>
                      <a:pt x="1252" y="1"/>
                    </a:lnTo>
                    <a:lnTo>
                      <a:pt x="1206" y="7"/>
                    </a:lnTo>
                    <a:lnTo>
                      <a:pt x="1150" y="20"/>
                    </a:lnTo>
                    <a:lnTo>
                      <a:pt x="1090" y="41"/>
                    </a:lnTo>
                    <a:lnTo>
                      <a:pt x="1052" y="60"/>
                    </a:lnTo>
                    <a:lnTo>
                      <a:pt x="1013" y="81"/>
                    </a:lnTo>
                    <a:lnTo>
                      <a:pt x="980" y="107"/>
                    </a:lnTo>
                    <a:lnTo>
                      <a:pt x="951" y="133"/>
                    </a:lnTo>
                  </a:path>
                </a:pathLst>
              </a:custGeom>
              <a:solidFill>
                <a:schemeClr val="accent2"/>
              </a:solidFill>
              <a:ln w="254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09" name="Group 13"/>
              <p:cNvGrpSpPr>
                <a:grpSpLocks/>
              </p:cNvGrpSpPr>
              <p:nvPr/>
            </p:nvGrpSpPr>
            <p:grpSpPr bwMode="auto">
              <a:xfrm>
                <a:off x="4316" y="1902"/>
                <a:ext cx="528" cy="589"/>
                <a:chOff x="4309" y="1854"/>
                <a:chExt cx="560" cy="629"/>
              </a:xfrm>
            </p:grpSpPr>
            <p:sp>
              <p:nvSpPr>
                <p:cNvPr id="27662" name="Freeform 14"/>
                <p:cNvSpPr>
                  <a:spLocks/>
                </p:cNvSpPr>
                <p:nvPr/>
              </p:nvSpPr>
              <p:spPr bwMode="auto">
                <a:xfrm>
                  <a:off x="4639" y="2373"/>
                  <a:ext cx="91" cy="110"/>
                </a:xfrm>
                <a:custGeom>
                  <a:avLst/>
                  <a:gdLst>
                    <a:gd name="T0" fmla="*/ 0 w 91"/>
                    <a:gd name="T1" fmla="*/ 38 h 110"/>
                    <a:gd name="T2" fmla="*/ 7 w 91"/>
                    <a:gd name="T3" fmla="*/ 63 h 110"/>
                    <a:gd name="T4" fmla="*/ 15 w 91"/>
                    <a:gd name="T5" fmla="*/ 75 h 110"/>
                    <a:gd name="T6" fmla="*/ 30 w 91"/>
                    <a:gd name="T7" fmla="*/ 95 h 110"/>
                    <a:gd name="T8" fmla="*/ 37 w 91"/>
                    <a:gd name="T9" fmla="*/ 109 h 110"/>
                    <a:gd name="T10" fmla="*/ 90 w 91"/>
                    <a:gd name="T11" fmla="*/ 68 h 110"/>
                    <a:gd name="T12" fmla="*/ 67 w 91"/>
                    <a:gd name="T13" fmla="*/ 21 h 110"/>
                    <a:gd name="T14" fmla="*/ 58 w 91"/>
                    <a:gd name="T15" fmla="*/ 0 h 110"/>
                    <a:gd name="T16" fmla="*/ 0 w 91"/>
                    <a:gd name="T17" fmla="*/ 3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0">
                      <a:moveTo>
                        <a:pt x="0" y="38"/>
                      </a:moveTo>
                      <a:lnTo>
                        <a:pt x="7" y="63"/>
                      </a:lnTo>
                      <a:lnTo>
                        <a:pt x="15" y="75"/>
                      </a:lnTo>
                      <a:lnTo>
                        <a:pt x="30" y="95"/>
                      </a:lnTo>
                      <a:lnTo>
                        <a:pt x="37" y="109"/>
                      </a:lnTo>
                      <a:lnTo>
                        <a:pt x="90" y="68"/>
                      </a:lnTo>
                      <a:lnTo>
                        <a:pt x="67" y="21"/>
                      </a:lnTo>
                      <a:lnTo>
                        <a:pt x="58" y="0"/>
                      </a:lnTo>
                      <a:lnTo>
                        <a:pt x="0" y="38"/>
                      </a:lnTo>
                    </a:path>
                  </a:pathLst>
                </a:custGeom>
                <a:solidFill>
                  <a:srgbClr val="FFB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86" name="Group 15"/>
                <p:cNvGrpSpPr>
                  <a:grpSpLocks/>
                </p:cNvGrpSpPr>
                <p:nvPr/>
              </p:nvGrpSpPr>
              <p:grpSpPr bwMode="auto">
                <a:xfrm>
                  <a:off x="4442" y="2294"/>
                  <a:ext cx="103" cy="88"/>
                  <a:chOff x="4442" y="2294"/>
                  <a:chExt cx="103" cy="88"/>
                </a:xfrm>
              </p:grpSpPr>
              <p:sp>
                <p:nvSpPr>
                  <p:cNvPr id="27664" name="Freeform 16"/>
                  <p:cNvSpPr>
                    <a:spLocks/>
                  </p:cNvSpPr>
                  <p:nvPr/>
                </p:nvSpPr>
                <p:spPr bwMode="auto">
                  <a:xfrm>
                    <a:off x="4464" y="2319"/>
                    <a:ext cx="82" cy="63"/>
                  </a:xfrm>
                  <a:custGeom>
                    <a:avLst/>
                    <a:gdLst>
                      <a:gd name="T0" fmla="*/ 0 w 81"/>
                      <a:gd name="T1" fmla="*/ 0 h 63"/>
                      <a:gd name="T2" fmla="*/ 2 w 81"/>
                      <a:gd name="T3" fmla="*/ 25 h 63"/>
                      <a:gd name="T4" fmla="*/ 3 w 81"/>
                      <a:gd name="T5" fmla="*/ 40 h 63"/>
                      <a:gd name="T6" fmla="*/ 3 w 81"/>
                      <a:gd name="T7" fmla="*/ 50 h 63"/>
                      <a:gd name="T8" fmla="*/ 3 w 81"/>
                      <a:gd name="T9" fmla="*/ 62 h 63"/>
                      <a:gd name="T10" fmla="*/ 80 w 81"/>
                      <a:gd name="T11" fmla="*/ 54 h 63"/>
                      <a:gd name="T12" fmla="*/ 78 w 81"/>
                      <a:gd name="T13" fmla="*/ 3 h 63"/>
                      <a:gd name="T14" fmla="*/ 0 w 8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3">
                        <a:moveTo>
                          <a:pt x="0" y="0"/>
                        </a:moveTo>
                        <a:lnTo>
                          <a:pt x="2" y="25"/>
                        </a:lnTo>
                        <a:lnTo>
                          <a:pt x="3" y="40"/>
                        </a:lnTo>
                        <a:lnTo>
                          <a:pt x="3" y="50"/>
                        </a:lnTo>
                        <a:lnTo>
                          <a:pt x="3" y="62"/>
                        </a:lnTo>
                        <a:lnTo>
                          <a:pt x="80" y="54"/>
                        </a:lnTo>
                        <a:lnTo>
                          <a:pt x="78" y="3"/>
                        </a:lnTo>
                        <a:lnTo>
                          <a:pt x="0" y="0"/>
                        </a:lnTo>
                      </a:path>
                    </a:pathLst>
                  </a:custGeom>
                  <a:solidFill>
                    <a:srgbClr val="5F3F1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65" name="Freeform 17"/>
                  <p:cNvSpPr>
                    <a:spLocks/>
                  </p:cNvSpPr>
                  <p:nvPr/>
                </p:nvSpPr>
                <p:spPr bwMode="auto">
                  <a:xfrm>
                    <a:off x="4442" y="2294"/>
                    <a:ext cx="82" cy="32"/>
                  </a:xfrm>
                  <a:custGeom>
                    <a:avLst/>
                    <a:gdLst>
                      <a:gd name="T0" fmla="*/ 0 w 81"/>
                      <a:gd name="T1" fmla="*/ 3 h 32"/>
                      <a:gd name="T2" fmla="*/ 0 w 81"/>
                      <a:gd name="T3" fmla="*/ 31 h 32"/>
                      <a:gd name="T4" fmla="*/ 80 w 81"/>
                      <a:gd name="T5" fmla="*/ 31 h 32"/>
                      <a:gd name="T6" fmla="*/ 78 w 81"/>
                      <a:gd name="T7" fmla="*/ 0 h 32"/>
                      <a:gd name="T8" fmla="*/ 0 w 81"/>
                      <a:gd name="T9" fmla="*/ 3 h 32"/>
                    </a:gdLst>
                    <a:ahLst/>
                    <a:cxnLst>
                      <a:cxn ang="0">
                        <a:pos x="T0" y="T1"/>
                      </a:cxn>
                      <a:cxn ang="0">
                        <a:pos x="T2" y="T3"/>
                      </a:cxn>
                      <a:cxn ang="0">
                        <a:pos x="T4" y="T5"/>
                      </a:cxn>
                      <a:cxn ang="0">
                        <a:pos x="T6" y="T7"/>
                      </a:cxn>
                      <a:cxn ang="0">
                        <a:pos x="T8" y="T9"/>
                      </a:cxn>
                    </a:cxnLst>
                    <a:rect l="0" t="0" r="r" b="b"/>
                    <a:pathLst>
                      <a:path w="81" h="32">
                        <a:moveTo>
                          <a:pt x="0" y="3"/>
                        </a:moveTo>
                        <a:lnTo>
                          <a:pt x="0" y="31"/>
                        </a:lnTo>
                        <a:lnTo>
                          <a:pt x="80" y="31"/>
                        </a:lnTo>
                        <a:lnTo>
                          <a:pt x="78" y="0"/>
                        </a:lnTo>
                        <a:lnTo>
                          <a:pt x="0" y="3"/>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666" name="Freeform 18"/>
                <p:cNvSpPr>
                  <a:spLocks/>
                </p:cNvSpPr>
                <p:nvPr/>
              </p:nvSpPr>
              <p:spPr bwMode="auto">
                <a:xfrm>
                  <a:off x="4309" y="1910"/>
                  <a:ext cx="491" cy="565"/>
                </a:xfrm>
                <a:custGeom>
                  <a:avLst/>
                  <a:gdLst>
                    <a:gd name="T0" fmla="*/ 71 w 491"/>
                    <a:gd name="T1" fmla="*/ 194 h 565"/>
                    <a:gd name="T2" fmla="*/ 32 w 491"/>
                    <a:gd name="T3" fmla="*/ 203 h 565"/>
                    <a:gd name="T4" fmla="*/ 10 w 491"/>
                    <a:gd name="T5" fmla="*/ 230 h 565"/>
                    <a:gd name="T6" fmla="*/ 0 w 491"/>
                    <a:gd name="T7" fmla="*/ 265 h 565"/>
                    <a:gd name="T8" fmla="*/ 4 w 491"/>
                    <a:gd name="T9" fmla="*/ 295 h 565"/>
                    <a:gd name="T10" fmla="*/ 18 w 491"/>
                    <a:gd name="T11" fmla="*/ 317 h 565"/>
                    <a:gd name="T12" fmla="*/ 48 w 491"/>
                    <a:gd name="T13" fmla="*/ 330 h 565"/>
                    <a:gd name="T14" fmla="*/ 90 w 491"/>
                    <a:gd name="T15" fmla="*/ 328 h 565"/>
                    <a:gd name="T16" fmla="*/ 112 w 491"/>
                    <a:gd name="T17" fmla="*/ 326 h 565"/>
                    <a:gd name="T18" fmla="*/ 95 w 491"/>
                    <a:gd name="T19" fmla="*/ 382 h 565"/>
                    <a:gd name="T20" fmla="*/ 162 w 491"/>
                    <a:gd name="T21" fmla="*/ 388 h 565"/>
                    <a:gd name="T22" fmla="*/ 188 w 491"/>
                    <a:gd name="T23" fmla="*/ 395 h 565"/>
                    <a:gd name="T24" fmla="*/ 205 w 491"/>
                    <a:gd name="T25" fmla="*/ 406 h 565"/>
                    <a:gd name="T26" fmla="*/ 182 w 491"/>
                    <a:gd name="T27" fmla="*/ 456 h 565"/>
                    <a:gd name="T28" fmla="*/ 127 w 491"/>
                    <a:gd name="T29" fmla="*/ 455 h 565"/>
                    <a:gd name="T30" fmla="*/ 109 w 491"/>
                    <a:gd name="T31" fmla="*/ 484 h 565"/>
                    <a:gd name="T32" fmla="*/ 125 w 491"/>
                    <a:gd name="T33" fmla="*/ 545 h 565"/>
                    <a:gd name="T34" fmla="*/ 158 w 491"/>
                    <a:gd name="T35" fmla="*/ 564 h 565"/>
                    <a:gd name="T36" fmla="*/ 251 w 491"/>
                    <a:gd name="T37" fmla="*/ 553 h 565"/>
                    <a:gd name="T38" fmla="*/ 344 w 491"/>
                    <a:gd name="T39" fmla="*/ 509 h 565"/>
                    <a:gd name="T40" fmla="*/ 402 w 491"/>
                    <a:gd name="T41" fmla="*/ 458 h 565"/>
                    <a:gd name="T42" fmla="*/ 422 w 491"/>
                    <a:gd name="T43" fmla="*/ 419 h 565"/>
                    <a:gd name="T44" fmla="*/ 462 w 491"/>
                    <a:gd name="T45" fmla="*/ 353 h 565"/>
                    <a:gd name="T46" fmla="*/ 482 w 491"/>
                    <a:gd name="T47" fmla="*/ 287 h 565"/>
                    <a:gd name="T48" fmla="*/ 490 w 491"/>
                    <a:gd name="T49" fmla="*/ 202 h 565"/>
                    <a:gd name="T50" fmla="*/ 474 w 491"/>
                    <a:gd name="T51" fmla="*/ 109 h 565"/>
                    <a:gd name="T52" fmla="*/ 425 w 491"/>
                    <a:gd name="T53" fmla="*/ 43 h 565"/>
                    <a:gd name="T54" fmla="*/ 382 w 491"/>
                    <a:gd name="T55" fmla="*/ 16 h 565"/>
                    <a:gd name="T56" fmla="*/ 322 w 491"/>
                    <a:gd name="T57" fmla="*/ 0 h 565"/>
                    <a:gd name="T58" fmla="*/ 207 w 491"/>
                    <a:gd name="T59" fmla="*/ 18 h 565"/>
                    <a:gd name="T60" fmla="*/ 141 w 491"/>
                    <a:gd name="T61" fmla="*/ 68 h 565"/>
                    <a:gd name="T62" fmla="*/ 102 w 491"/>
                    <a:gd name="T63" fmla="*/ 128 h 565"/>
                    <a:gd name="T64" fmla="*/ 95 w 491"/>
                    <a:gd name="T65" fmla="*/ 19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565">
                      <a:moveTo>
                        <a:pt x="95" y="192"/>
                      </a:moveTo>
                      <a:lnTo>
                        <a:pt x="71" y="194"/>
                      </a:lnTo>
                      <a:lnTo>
                        <a:pt x="46" y="197"/>
                      </a:lnTo>
                      <a:lnTo>
                        <a:pt x="32" y="203"/>
                      </a:lnTo>
                      <a:lnTo>
                        <a:pt x="20" y="215"/>
                      </a:lnTo>
                      <a:lnTo>
                        <a:pt x="10" y="230"/>
                      </a:lnTo>
                      <a:lnTo>
                        <a:pt x="4" y="250"/>
                      </a:lnTo>
                      <a:lnTo>
                        <a:pt x="0" y="265"/>
                      </a:lnTo>
                      <a:lnTo>
                        <a:pt x="0" y="280"/>
                      </a:lnTo>
                      <a:lnTo>
                        <a:pt x="4" y="295"/>
                      </a:lnTo>
                      <a:lnTo>
                        <a:pt x="10" y="308"/>
                      </a:lnTo>
                      <a:lnTo>
                        <a:pt x="18" y="317"/>
                      </a:lnTo>
                      <a:lnTo>
                        <a:pt x="32" y="326"/>
                      </a:lnTo>
                      <a:lnTo>
                        <a:pt x="48" y="330"/>
                      </a:lnTo>
                      <a:lnTo>
                        <a:pt x="67" y="333"/>
                      </a:lnTo>
                      <a:lnTo>
                        <a:pt x="90" y="328"/>
                      </a:lnTo>
                      <a:lnTo>
                        <a:pt x="101" y="326"/>
                      </a:lnTo>
                      <a:lnTo>
                        <a:pt x="112" y="326"/>
                      </a:lnTo>
                      <a:lnTo>
                        <a:pt x="97" y="330"/>
                      </a:lnTo>
                      <a:lnTo>
                        <a:pt x="95" y="382"/>
                      </a:lnTo>
                      <a:lnTo>
                        <a:pt x="137" y="386"/>
                      </a:lnTo>
                      <a:lnTo>
                        <a:pt x="162" y="388"/>
                      </a:lnTo>
                      <a:lnTo>
                        <a:pt x="174" y="388"/>
                      </a:lnTo>
                      <a:lnTo>
                        <a:pt x="188" y="395"/>
                      </a:lnTo>
                      <a:lnTo>
                        <a:pt x="198" y="402"/>
                      </a:lnTo>
                      <a:lnTo>
                        <a:pt x="205" y="406"/>
                      </a:lnTo>
                      <a:lnTo>
                        <a:pt x="207" y="444"/>
                      </a:lnTo>
                      <a:lnTo>
                        <a:pt x="182" y="456"/>
                      </a:lnTo>
                      <a:lnTo>
                        <a:pt x="160" y="456"/>
                      </a:lnTo>
                      <a:lnTo>
                        <a:pt x="127" y="455"/>
                      </a:lnTo>
                      <a:lnTo>
                        <a:pt x="104" y="450"/>
                      </a:lnTo>
                      <a:lnTo>
                        <a:pt x="109" y="484"/>
                      </a:lnTo>
                      <a:lnTo>
                        <a:pt x="112" y="521"/>
                      </a:lnTo>
                      <a:lnTo>
                        <a:pt x="125" y="545"/>
                      </a:lnTo>
                      <a:lnTo>
                        <a:pt x="135" y="554"/>
                      </a:lnTo>
                      <a:lnTo>
                        <a:pt x="158" y="564"/>
                      </a:lnTo>
                      <a:lnTo>
                        <a:pt x="216" y="559"/>
                      </a:lnTo>
                      <a:lnTo>
                        <a:pt x="251" y="553"/>
                      </a:lnTo>
                      <a:lnTo>
                        <a:pt x="302" y="529"/>
                      </a:lnTo>
                      <a:lnTo>
                        <a:pt x="344" y="509"/>
                      </a:lnTo>
                      <a:lnTo>
                        <a:pt x="388" y="480"/>
                      </a:lnTo>
                      <a:lnTo>
                        <a:pt x="402" y="458"/>
                      </a:lnTo>
                      <a:lnTo>
                        <a:pt x="411" y="438"/>
                      </a:lnTo>
                      <a:lnTo>
                        <a:pt x="422" y="419"/>
                      </a:lnTo>
                      <a:lnTo>
                        <a:pt x="446" y="386"/>
                      </a:lnTo>
                      <a:lnTo>
                        <a:pt x="462" y="353"/>
                      </a:lnTo>
                      <a:lnTo>
                        <a:pt x="474" y="320"/>
                      </a:lnTo>
                      <a:lnTo>
                        <a:pt x="482" y="287"/>
                      </a:lnTo>
                      <a:lnTo>
                        <a:pt x="488" y="248"/>
                      </a:lnTo>
                      <a:lnTo>
                        <a:pt x="490" y="202"/>
                      </a:lnTo>
                      <a:lnTo>
                        <a:pt x="485" y="154"/>
                      </a:lnTo>
                      <a:lnTo>
                        <a:pt x="474" y="109"/>
                      </a:lnTo>
                      <a:lnTo>
                        <a:pt x="455" y="80"/>
                      </a:lnTo>
                      <a:lnTo>
                        <a:pt x="425" y="43"/>
                      </a:lnTo>
                      <a:lnTo>
                        <a:pt x="403" y="28"/>
                      </a:lnTo>
                      <a:lnTo>
                        <a:pt x="382" y="16"/>
                      </a:lnTo>
                      <a:lnTo>
                        <a:pt x="355" y="6"/>
                      </a:lnTo>
                      <a:lnTo>
                        <a:pt x="322" y="0"/>
                      </a:lnTo>
                      <a:lnTo>
                        <a:pt x="272" y="2"/>
                      </a:lnTo>
                      <a:lnTo>
                        <a:pt x="207" y="18"/>
                      </a:lnTo>
                      <a:lnTo>
                        <a:pt x="166" y="44"/>
                      </a:lnTo>
                      <a:lnTo>
                        <a:pt x="141" y="68"/>
                      </a:lnTo>
                      <a:lnTo>
                        <a:pt x="118" y="99"/>
                      </a:lnTo>
                      <a:lnTo>
                        <a:pt x="102" y="128"/>
                      </a:lnTo>
                      <a:lnTo>
                        <a:pt x="95" y="169"/>
                      </a:lnTo>
                      <a:lnTo>
                        <a:pt x="95" y="192"/>
                      </a:lnTo>
                    </a:path>
                  </a:pathLst>
                </a:custGeom>
                <a:solidFill>
                  <a:srgbClr val="FFB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88" name="Group 19"/>
                <p:cNvGrpSpPr>
                  <a:grpSpLocks/>
                </p:cNvGrpSpPr>
                <p:nvPr/>
              </p:nvGrpSpPr>
              <p:grpSpPr bwMode="auto">
                <a:xfrm>
                  <a:off x="4437" y="2075"/>
                  <a:ext cx="102" cy="132"/>
                  <a:chOff x="4437" y="2075"/>
                  <a:chExt cx="102" cy="132"/>
                </a:xfrm>
              </p:grpSpPr>
              <p:sp>
                <p:nvSpPr>
                  <p:cNvPr id="27668" name="Freeform 20"/>
                  <p:cNvSpPr>
                    <a:spLocks/>
                  </p:cNvSpPr>
                  <p:nvPr/>
                </p:nvSpPr>
                <p:spPr bwMode="auto">
                  <a:xfrm>
                    <a:off x="4437" y="2075"/>
                    <a:ext cx="102" cy="132"/>
                  </a:xfrm>
                  <a:custGeom>
                    <a:avLst/>
                    <a:gdLst>
                      <a:gd name="T0" fmla="*/ 50 w 102"/>
                      <a:gd name="T1" fmla="*/ 0 h 132"/>
                      <a:gd name="T2" fmla="*/ 55 w 102"/>
                      <a:gd name="T3" fmla="*/ 0 h 132"/>
                      <a:gd name="T4" fmla="*/ 63 w 102"/>
                      <a:gd name="T5" fmla="*/ 2 h 132"/>
                      <a:gd name="T6" fmla="*/ 71 w 102"/>
                      <a:gd name="T7" fmla="*/ 5 h 132"/>
                      <a:gd name="T8" fmla="*/ 79 w 102"/>
                      <a:gd name="T9" fmla="*/ 11 h 132"/>
                      <a:gd name="T10" fmla="*/ 86 w 102"/>
                      <a:gd name="T11" fmla="*/ 19 h 132"/>
                      <a:gd name="T12" fmla="*/ 92 w 102"/>
                      <a:gd name="T13" fmla="*/ 29 h 132"/>
                      <a:gd name="T14" fmla="*/ 98 w 102"/>
                      <a:gd name="T15" fmla="*/ 41 h 132"/>
                      <a:gd name="T16" fmla="*/ 100 w 102"/>
                      <a:gd name="T17" fmla="*/ 53 h 132"/>
                      <a:gd name="T18" fmla="*/ 101 w 102"/>
                      <a:gd name="T19" fmla="*/ 65 h 132"/>
                      <a:gd name="T20" fmla="*/ 100 w 102"/>
                      <a:gd name="T21" fmla="*/ 81 h 132"/>
                      <a:gd name="T22" fmla="*/ 97 w 102"/>
                      <a:gd name="T23" fmla="*/ 95 h 132"/>
                      <a:gd name="T24" fmla="*/ 91 w 102"/>
                      <a:gd name="T25" fmla="*/ 106 h 132"/>
                      <a:gd name="T26" fmla="*/ 84 w 102"/>
                      <a:gd name="T27" fmla="*/ 114 h 132"/>
                      <a:gd name="T28" fmla="*/ 78 w 102"/>
                      <a:gd name="T29" fmla="*/ 122 h 132"/>
                      <a:gd name="T30" fmla="*/ 69 w 102"/>
                      <a:gd name="T31" fmla="*/ 127 h 132"/>
                      <a:gd name="T32" fmla="*/ 59 w 102"/>
                      <a:gd name="T33" fmla="*/ 130 h 132"/>
                      <a:gd name="T34" fmla="*/ 51 w 102"/>
                      <a:gd name="T35" fmla="*/ 131 h 132"/>
                      <a:gd name="T36" fmla="*/ 41 w 102"/>
                      <a:gd name="T37" fmla="*/ 130 h 132"/>
                      <a:gd name="T38" fmla="*/ 31 w 102"/>
                      <a:gd name="T39" fmla="*/ 126 h 132"/>
                      <a:gd name="T40" fmla="*/ 20 w 102"/>
                      <a:gd name="T41" fmla="*/ 119 h 132"/>
                      <a:gd name="T42" fmla="*/ 14 w 102"/>
                      <a:gd name="T43" fmla="*/ 114 h 132"/>
                      <a:gd name="T44" fmla="*/ 10 w 102"/>
                      <a:gd name="T45" fmla="*/ 106 h 132"/>
                      <a:gd name="T46" fmla="*/ 6 w 102"/>
                      <a:gd name="T47" fmla="*/ 98 h 132"/>
                      <a:gd name="T48" fmla="*/ 2 w 102"/>
                      <a:gd name="T49" fmla="*/ 86 h 132"/>
                      <a:gd name="T50" fmla="*/ 0 w 102"/>
                      <a:gd name="T51" fmla="*/ 77 h 132"/>
                      <a:gd name="T52" fmla="*/ 0 w 102"/>
                      <a:gd name="T53" fmla="*/ 68 h 132"/>
                      <a:gd name="T54" fmla="*/ 0 w 102"/>
                      <a:gd name="T55" fmla="*/ 58 h 132"/>
                      <a:gd name="T56" fmla="*/ 1 w 102"/>
                      <a:gd name="T57" fmla="*/ 50 h 132"/>
                      <a:gd name="T58" fmla="*/ 4 w 102"/>
                      <a:gd name="T59" fmla="*/ 37 h 132"/>
                      <a:gd name="T60" fmla="*/ 9 w 102"/>
                      <a:gd name="T61" fmla="*/ 27 h 132"/>
                      <a:gd name="T62" fmla="*/ 16 w 102"/>
                      <a:gd name="T63" fmla="*/ 17 h 132"/>
                      <a:gd name="T64" fmla="*/ 23 w 102"/>
                      <a:gd name="T65" fmla="*/ 11 h 132"/>
                      <a:gd name="T66" fmla="*/ 30 w 102"/>
                      <a:gd name="T67" fmla="*/ 6 h 132"/>
                      <a:gd name="T68" fmla="*/ 40 w 102"/>
                      <a:gd name="T69" fmla="*/ 1 h 132"/>
                      <a:gd name="T70" fmla="*/ 50 w 102"/>
                      <a:gd name="T7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32">
                        <a:moveTo>
                          <a:pt x="50" y="0"/>
                        </a:moveTo>
                        <a:lnTo>
                          <a:pt x="55" y="0"/>
                        </a:lnTo>
                        <a:lnTo>
                          <a:pt x="63" y="2"/>
                        </a:lnTo>
                        <a:lnTo>
                          <a:pt x="71" y="5"/>
                        </a:lnTo>
                        <a:lnTo>
                          <a:pt x="79" y="11"/>
                        </a:lnTo>
                        <a:lnTo>
                          <a:pt x="86" y="19"/>
                        </a:lnTo>
                        <a:lnTo>
                          <a:pt x="92" y="29"/>
                        </a:lnTo>
                        <a:lnTo>
                          <a:pt x="98" y="41"/>
                        </a:lnTo>
                        <a:lnTo>
                          <a:pt x="100" y="53"/>
                        </a:lnTo>
                        <a:lnTo>
                          <a:pt x="101" y="65"/>
                        </a:lnTo>
                        <a:lnTo>
                          <a:pt x="100" y="81"/>
                        </a:lnTo>
                        <a:lnTo>
                          <a:pt x="97" y="95"/>
                        </a:lnTo>
                        <a:lnTo>
                          <a:pt x="91" y="106"/>
                        </a:lnTo>
                        <a:lnTo>
                          <a:pt x="84" y="114"/>
                        </a:lnTo>
                        <a:lnTo>
                          <a:pt x="78" y="122"/>
                        </a:lnTo>
                        <a:lnTo>
                          <a:pt x="69" y="127"/>
                        </a:lnTo>
                        <a:lnTo>
                          <a:pt x="59" y="130"/>
                        </a:lnTo>
                        <a:lnTo>
                          <a:pt x="51" y="131"/>
                        </a:lnTo>
                        <a:lnTo>
                          <a:pt x="41" y="130"/>
                        </a:lnTo>
                        <a:lnTo>
                          <a:pt x="31" y="126"/>
                        </a:lnTo>
                        <a:lnTo>
                          <a:pt x="20" y="119"/>
                        </a:lnTo>
                        <a:lnTo>
                          <a:pt x="14" y="114"/>
                        </a:lnTo>
                        <a:lnTo>
                          <a:pt x="10" y="106"/>
                        </a:lnTo>
                        <a:lnTo>
                          <a:pt x="6" y="98"/>
                        </a:lnTo>
                        <a:lnTo>
                          <a:pt x="2" y="86"/>
                        </a:lnTo>
                        <a:lnTo>
                          <a:pt x="0" y="77"/>
                        </a:lnTo>
                        <a:lnTo>
                          <a:pt x="0" y="68"/>
                        </a:lnTo>
                        <a:lnTo>
                          <a:pt x="0" y="58"/>
                        </a:lnTo>
                        <a:lnTo>
                          <a:pt x="1" y="50"/>
                        </a:lnTo>
                        <a:lnTo>
                          <a:pt x="4" y="37"/>
                        </a:lnTo>
                        <a:lnTo>
                          <a:pt x="9" y="27"/>
                        </a:lnTo>
                        <a:lnTo>
                          <a:pt x="16" y="17"/>
                        </a:lnTo>
                        <a:lnTo>
                          <a:pt x="23" y="11"/>
                        </a:lnTo>
                        <a:lnTo>
                          <a:pt x="30" y="6"/>
                        </a:lnTo>
                        <a:lnTo>
                          <a:pt x="40" y="1"/>
                        </a:lnTo>
                        <a:lnTo>
                          <a:pt x="5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69" name="Freeform 21"/>
                  <p:cNvSpPr>
                    <a:spLocks/>
                  </p:cNvSpPr>
                  <p:nvPr/>
                </p:nvSpPr>
                <p:spPr bwMode="auto">
                  <a:xfrm>
                    <a:off x="4443" y="2131"/>
                    <a:ext cx="35" cy="49"/>
                  </a:xfrm>
                  <a:custGeom>
                    <a:avLst/>
                    <a:gdLst>
                      <a:gd name="T0" fmla="*/ 17 w 35"/>
                      <a:gd name="T1" fmla="*/ 0 h 49"/>
                      <a:gd name="T2" fmla="*/ 19 w 35"/>
                      <a:gd name="T3" fmla="*/ 0 h 49"/>
                      <a:gd name="T4" fmla="*/ 21 w 35"/>
                      <a:gd name="T5" fmla="*/ 1 h 49"/>
                      <a:gd name="T6" fmla="*/ 24 w 35"/>
                      <a:gd name="T7" fmla="*/ 2 h 49"/>
                      <a:gd name="T8" fmla="*/ 26 w 35"/>
                      <a:gd name="T9" fmla="*/ 4 h 49"/>
                      <a:gd name="T10" fmla="*/ 29 w 35"/>
                      <a:gd name="T11" fmla="*/ 7 h 49"/>
                      <a:gd name="T12" fmla="*/ 31 w 35"/>
                      <a:gd name="T13" fmla="*/ 12 h 49"/>
                      <a:gd name="T14" fmla="*/ 33 w 35"/>
                      <a:gd name="T15" fmla="*/ 15 h 49"/>
                      <a:gd name="T16" fmla="*/ 34 w 35"/>
                      <a:gd name="T17" fmla="*/ 20 h 49"/>
                      <a:gd name="T18" fmla="*/ 34 w 35"/>
                      <a:gd name="T19" fmla="*/ 24 h 49"/>
                      <a:gd name="T20" fmla="*/ 33 w 35"/>
                      <a:gd name="T21" fmla="*/ 30 h 49"/>
                      <a:gd name="T22" fmla="*/ 32 w 35"/>
                      <a:gd name="T23" fmla="*/ 35 h 49"/>
                      <a:gd name="T24" fmla="*/ 31 w 35"/>
                      <a:gd name="T25" fmla="*/ 39 h 49"/>
                      <a:gd name="T26" fmla="*/ 28 w 35"/>
                      <a:gd name="T27" fmla="*/ 42 h 49"/>
                      <a:gd name="T28" fmla="*/ 26 w 35"/>
                      <a:gd name="T29" fmla="*/ 45 h 49"/>
                      <a:gd name="T30" fmla="*/ 23 w 35"/>
                      <a:gd name="T31" fmla="*/ 47 h 49"/>
                      <a:gd name="T32" fmla="*/ 20 w 35"/>
                      <a:gd name="T33" fmla="*/ 48 h 49"/>
                      <a:gd name="T34" fmla="*/ 17 w 35"/>
                      <a:gd name="T35" fmla="*/ 48 h 49"/>
                      <a:gd name="T36" fmla="*/ 13 w 35"/>
                      <a:gd name="T37" fmla="*/ 48 h 49"/>
                      <a:gd name="T38" fmla="*/ 10 w 35"/>
                      <a:gd name="T39" fmla="*/ 46 h 49"/>
                      <a:gd name="T40" fmla="*/ 7 w 35"/>
                      <a:gd name="T41" fmla="*/ 44 h 49"/>
                      <a:gd name="T42" fmla="*/ 5 w 35"/>
                      <a:gd name="T43" fmla="*/ 42 h 49"/>
                      <a:gd name="T44" fmla="*/ 3 w 35"/>
                      <a:gd name="T45" fmla="*/ 39 h 49"/>
                      <a:gd name="T46" fmla="*/ 2 w 35"/>
                      <a:gd name="T47" fmla="*/ 37 h 49"/>
                      <a:gd name="T48" fmla="*/ 0 w 35"/>
                      <a:gd name="T49" fmla="*/ 32 h 49"/>
                      <a:gd name="T50" fmla="*/ 0 w 35"/>
                      <a:gd name="T51" fmla="*/ 28 h 49"/>
                      <a:gd name="T52" fmla="*/ 0 w 35"/>
                      <a:gd name="T53" fmla="*/ 25 h 49"/>
                      <a:gd name="T54" fmla="*/ 0 w 35"/>
                      <a:gd name="T55" fmla="*/ 21 h 49"/>
                      <a:gd name="T56" fmla="*/ 0 w 35"/>
                      <a:gd name="T57" fmla="*/ 19 h 49"/>
                      <a:gd name="T58" fmla="*/ 2 w 35"/>
                      <a:gd name="T59" fmla="*/ 14 h 49"/>
                      <a:gd name="T60" fmla="*/ 3 w 35"/>
                      <a:gd name="T61" fmla="*/ 10 h 49"/>
                      <a:gd name="T62" fmla="*/ 6 w 35"/>
                      <a:gd name="T63" fmla="*/ 6 h 49"/>
                      <a:gd name="T64" fmla="*/ 7 w 35"/>
                      <a:gd name="T65" fmla="*/ 4 h 49"/>
                      <a:gd name="T66" fmla="*/ 10 w 35"/>
                      <a:gd name="T67" fmla="*/ 3 h 49"/>
                      <a:gd name="T68" fmla="*/ 13 w 35"/>
                      <a:gd name="T69" fmla="*/ 1 h 49"/>
                      <a:gd name="T70" fmla="*/ 17 w 35"/>
                      <a:gd name="T7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9">
                        <a:moveTo>
                          <a:pt x="17" y="0"/>
                        </a:moveTo>
                        <a:lnTo>
                          <a:pt x="19" y="0"/>
                        </a:lnTo>
                        <a:lnTo>
                          <a:pt x="21" y="1"/>
                        </a:lnTo>
                        <a:lnTo>
                          <a:pt x="24" y="2"/>
                        </a:lnTo>
                        <a:lnTo>
                          <a:pt x="26" y="4"/>
                        </a:lnTo>
                        <a:lnTo>
                          <a:pt x="29" y="7"/>
                        </a:lnTo>
                        <a:lnTo>
                          <a:pt x="31" y="12"/>
                        </a:lnTo>
                        <a:lnTo>
                          <a:pt x="33" y="15"/>
                        </a:lnTo>
                        <a:lnTo>
                          <a:pt x="34" y="20"/>
                        </a:lnTo>
                        <a:lnTo>
                          <a:pt x="34" y="24"/>
                        </a:lnTo>
                        <a:lnTo>
                          <a:pt x="33" y="30"/>
                        </a:lnTo>
                        <a:lnTo>
                          <a:pt x="32" y="35"/>
                        </a:lnTo>
                        <a:lnTo>
                          <a:pt x="31" y="39"/>
                        </a:lnTo>
                        <a:lnTo>
                          <a:pt x="28" y="42"/>
                        </a:lnTo>
                        <a:lnTo>
                          <a:pt x="26" y="45"/>
                        </a:lnTo>
                        <a:lnTo>
                          <a:pt x="23" y="47"/>
                        </a:lnTo>
                        <a:lnTo>
                          <a:pt x="20" y="48"/>
                        </a:lnTo>
                        <a:lnTo>
                          <a:pt x="17" y="48"/>
                        </a:lnTo>
                        <a:lnTo>
                          <a:pt x="13" y="48"/>
                        </a:lnTo>
                        <a:lnTo>
                          <a:pt x="10" y="46"/>
                        </a:lnTo>
                        <a:lnTo>
                          <a:pt x="7" y="44"/>
                        </a:lnTo>
                        <a:lnTo>
                          <a:pt x="5" y="42"/>
                        </a:lnTo>
                        <a:lnTo>
                          <a:pt x="3" y="39"/>
                        </a:lnTo>
                        <a:lnTo>
                          <a:pt x="2" y="37"/>
                        </a:lnTo>
                        <a:lnTo>
                          <a:pt x="0" y="32"/>
                        </a:lnTo>
                        <a:lnTo>
                          <a:pt x="0" y="28"/>
                        </a:lnTo>
                        <a:lnTo>
                          <a:pt x="0" y="25"/>
                        </a:lnTo>
                        <a:lnTo>
                          <a:pt x="0" y="21"/>
                        </a:lnTo>
                        <a:lnTo>
                          <a:pt x="0" y="19"/>
                        </a:lnTo>
                        <a:lnTo>
                          <a:pt x="2" y="14"/>
                        </a:lnTo>
                        <a:lnTo>
                          <a:pt x="3" y="10"/>
                        </a:lnTo>
                        <a:lnTo>
                          <a:pt x="6" y="6"/>
                        </a:lnTo>
                        <a:lnTo>
                          <a:pt x="7" y="4"/>
                        </a:lnTo>
                        <a:lnTo>
                          <a:pt x="10" y="3"/>
                        </a:lnTo>
                        <a:lnTo>
                          <a:pt x="13" y="1"/>
                        </a:lnTo>
                        <a:lnTo>
                          <a:pt x="1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89" name="Group 22"/>
                <p:cNvGrpSpPr>
                  <a:grpSpLocks/>
                </p:cNvGrpSpPr>
                <p:nvPr/>
              </p:nvGrpSpPr>
              <p:grpSpPr bwMode="auto">
                <a:xfrm>
                  <a:off x="4427" y="1854"/>
                  <a:ext cx="442" cy="496"/>
                  <a:chOff x="4427" y="1854"/>
                  <a:chExt cx="442" cy="496"/>
                </a:xfrm>
              </p:grpSpPr>
              <p:sp>
                <p:nvSpPr>
                  <p:cNvPr id="27671" name="Freeform 23"/>
                  <p:cNvSpPr>
                    <a:spLocks/>
                  </p:cNvSpPr>
                  <p:nvPr/>
                </p:nvSpPr>
                <p:spPr bwMode="auto">
                  <a:xfrm>
                    <a:off x="4453" y="2007"/>
                    <a:ext cx="116" cy="77"/>
                  </a:xfrm>
                  <a:custGeom>
                    <a:avLst/>
                    <a:gdLst>
                      <a:gd name="T0" fmla="*/ 2 w 116"/>
                      <a:gd name="T1" fmla="*/ 35 h 77"/>
                      <a:gd name="T2" fmla="*/ 12 w 116"/>
                      <a:gd name="T3" fmla="*/ 24 h 77"/>
                      <a:gd name="T4" fmla="*/ 23 w 116"/>
                      <a:gd name="T5" fmla="*/ 17 h 77"/>
                      <a:gd name="T6" fmla="*/ 43 w 116"/>
                      <a:gd name="T7" fmla="*/ 5 h 77"/>
                      <a:gd name="T8" fmla="*/ 51 w 116"/>
                      <a:gd name="T9" fmla="*/ 0 h 77"/>
                      <a:gd name="T10" fmla="*/ 55 w 116"/>
                      <a:gd name="T11" fmla="*/ 0 h 77"/>
                      <a:gd name="T12" fmla="*/ 66 w 116"/>
                      <a:gd name="T13" fmla="*/ 7 h 77"/>
                      <a:gd name="T14" fmla="*/ 87 w 116"/>
                      <a:gd name="T15" fmla="*/ 26 h 77"/>
                      <a:gd name="T16" fmla="*/ 109 w 116"/>
                      <a:gd name="T17" fmla="*/ 51 h 77"/>
                      <a:gd name="T18" fmla="*/ 115 w 116"/>
                      <a:gd name="T19" fmla="*/ 62 h 77"/>
                      <a:gd name="T20" fmla="*/ 113 w 116"/>
                      <a:gd name="T21" fmla="*/ 70 h 77"/>
                      <a:gd name="T22" fmla="*/ 108 w 116"/>
                      <a:gd name="T23" fmla="*/ 74 h 77"/>
                      <a:gd name="T24" fmla="*/ 99 w 116"/>
                      <a:gd name="T25" fmla="*/ 76 h 77"/>
                      <a:gd name="T26" fmla="*/ 88 w 116"/>
                      <a:gd name="T27" fmla="*/ 69 h 77"/>
                      <a:gd name="T28" fmla="*/ 77 w 116"/>
                      <a:gd name="T29" fmla="*/ 57 h 77"/>
                      <a:gd name="T30" fmla="*/ 68 w 116"/>
                      <a:gd name="T31" fmla="*/ 43 h 77"/>
                      <a:gd name="T32" fmla="*/ 53 w 116"/>
                      <a:gd name="T33" fmla="*/ 30 h 77"/>
                      <a:gd name="T34" fmla="*/ 48 w 116"/>
                      <a:gd name="T35" fmla="*/ 27 h 77"/>
                      <a:gd name="T36" fmla="*/ 41 w 116"/>
                      <a:gd name="T37" fmla="*/ 29 h 77"/>
                      <a:gd name="T38" fmla="*/ 35 w 116"/>
                      <a:gd name="T39" fmla="*/ 35 h 77"/>
                      <a:gd name="T40" fmla="*/ 21 w 116"/>
                      <a:gd name="T41" fmla="*/ 46 h 77"/>
                      <a:gd name="T42" fmla="*/ 13 w 116"/>
                      <a:gd name="T43" fmla="*/ 51 h 77"/>
                      <a:gd name="T44" fmla="*/ 7 w 116"/>
                      <a:gd name="T45" fmla="*/ 51 h 77"/>
                      <a:gd name="T46" fmla="*/ 0 w 116"/>
                      <a:gd name="T47" fmla="*/ 46 h 77"/>
                      <a:gd name="T48" fmla="*/ 2 w 116"/>
                      <a:gd name="T49"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77">
                        <a:moveTo>
                          <a:pt x="2" y="35"/>
                        </a:moveTo>
                        <a:lnTo>
                          <a:pt x="12" y="24"/>
                        </a:lnTo>
                        <a:lnTo>
                          <a:pt x="23" y="17"/>
                        </a:lnTo>
                        <a:lnTo>
                          <a:pt x="43" y="5"/>
                        </a:lnTo>
                        <a:lnTo>
                          <a:pt x="51" y="0"/>
                        </a:lnTo>
                        <a:lnTo>
                          <a:pt x="55" y="0"/>
                        </a:lnTo>
                        <a:lnTo>
                          <a:pt x="66" y="7"/>
                        </a:lnTo>
                        <a:lnTo>
                          <a:pt x="87" y="26"/>
                        </a:lnTo>
                        <a:lnTo>
                          <a:pt x="109" y="51"/>
                        </a:lnTo>
                        <a:lnTo>
                          <a:pt x="115" y="62"/>
                        </a:lnTo>
                        <a:lnTo>
                          <a:pt x="113" y="70"/>
                        </a:lnTo>
                        <a:lnTo>
                          <a:pt x="108" y="74"/>
                        </a:lnTo>
                        <a:lnTo>
                          <a:pt x="99" y="76"/>
                        </a:lnTo>
                        <a:lnTo>
                          <a:pt x="88" y="69"/>
                        </a:lnTo>
                        <a:lnTo>
                          <a:pt x="77" y="57"/>
                        </a:lnTo>
                        <a:lnTo>
                          <a:pt x="68" y="43"/>
                        </a:lnTo>
                        <a:lnTo>
                          <a:pt x="53" y="30"/>
                        </a:lnTo>
                        <a:lnTo>
                          <a:pt x="48" y="27"/>
                        </a:lnTo>
                        <a:lnTo>
                          <a:pt x="41" y="29"/>
                        </a:lnTo>
                        <a:lnTo>
                          <a:pt x="35" y="35"/>
                        </a:lnTo>
                        <a:lnTo>
                          <a:pt x="21" y="46"/>
                        </a:lnTo>
                        <a:lnTo>
                          <a:pt x="13" y="51"/>
                        </a:lnTo>
                        <a:lnTo>
                          <a:pt x="7" y="51"/>
                        </a:lnTo>
                        <a:lnTo>
                          <a:pt x="0" y="46"/>
                        </a:lnTo>
                        <a:lnTo>
                          <a:pt x="2" y="35"/>
                        </a:lnTo>
                      </a:path>
                    </a:pathLst>
                  </a:custGeom>
                  <a:solidFill>
                    <a:srgbClr val="5F3F1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72" name="Freeform 24"/>
                  <p:cNvSpPr>
                    <a:spLocks/>
                  </p:cNvSpPr>
                  <p:nvPr/>
                </p:nvSpPr>
                <p:spPr bwMode="auto">
                  <a:xfrm>
                    <a:off x="4427" y="1854"/>
                    <a:ext cx="442" cy="496"/>
                  </a:xfrm>
                  <a:custGeom>
                    <a:avLst/>
                    <a:gdLst>
                      <a:gd name="T0" fmla="*/ 253 w 442"/>
                      <a:gd name="T1" fmla="*/ 357 h 496"/>
                      <a:gd name="T2" fmla="*/ 199 w 442"/>
                      <a:gd name="T3" fmla="*/ 337 h 496"/>
                      <a:gd name="T4" fmla="*/ 208 w 442"/>
                      <a:gd name="T5" fmla="*/ 278 h 496"/>
                      <a:gd name="T6" fmla="*/ 182 w 442"/>
                      <a:gd name="T7" fmla="*/ 253 h 496"/>
                      <a:gd name="T8" fmla="*/ 159 w 442"/>
                      <a:gd name="T9" fmla="*/ 225 h 496"/>
                      <a:gd name="T10" fmla="*/ 149 w 442"/>
                      <a:gd name="T11" fmla="*/ 186 h 496"/>
                      <a:gd name="T12" fmla="*/ 144 w 442"/>
                      <a:gd name="T13" fmla="*/ 148 h 496"/>
                      <a:gd name="T14" fmla="*/ 144 w 442"/>
                      <a:gd name="T15" fmla="*/ 112 h 496"/>
                      <a:gd name="T16" fmla="*/ 130 w 442"/>
                      <a:gd name="T17" fmla="*/ 108 h 496"/>
                      <a:gd name="T18" fmla="*/ 102 w 442"/>
                      <a:gd name="T19" fmla="*/ 106 h 496"/>
                      <a:gd name="T20" fmla="*/ 68 w 442"/>
                      <a:gd name="T21" fmla="*/ 116 h 496"/>
                      <a:gd name="T22" fmla="*/ 37 w 442"/>
                      <a:gd name="T23" fmla="*/ 133 h 496"/>
                      <a:gd name="T24" fmla="*/ 15 w 442"/>
                      <a:gd name="T25" fmla="*/ 148 h 496"/>
                      <a:gd name="T26" fmla="*/ 1 w 442"/>
                      <a:gd name="T27" fmla="*/ 124 h 496"/>
                      <a:gd name="T28" fmla="*/ 0 w 442"/>
                      <a:gd name="T29" fmla="*/ 100 h 496"/>
                      <a:gd name="T30" fmla="*/ 12 w 442"/>
                      <a:gd name="T31" fmla="*/ 69 h 496"/>
                      <a:gd name="T32" fmla="*/ 35 w 442"/>
                      <a:gd name="T33" fmla="*/ 41 h 496"/>
                      <a:gd name="T34" fmla="*/ 73 w 442"/>
                      <a:gd name="T35" fmla="*/ 19 h 496"/>
                      <a:gd name="T36" fmla="*/ 124 w 442"/>
                      <a:gd name="T37" fmla="*/ 5 h 496"/>
                      <a:gd name="T38" fmla="*/ 180 w 442"/>
                      <a:gd name="T39" fmla="*/ 0 h 496"/>
                      <a:gd name="T40" fmla="*/ 233 w 442"/>
                      <a:gd name="T41" fmla="*/ 6 h 496"/>
                      <a:gd name="T42" fmla="*/ 288 w 442"/>
                      <a:gd name="T43" fmla="*/ 25 h 496"/>
                      <a:gd name="T44" fmla="*/ 329 w 442"/>
                      <a:gd name="T45" fmla="*/ 53 h 496"/>
                      <a:gd name="T46" fmla="*/ 363 w 442"/>
                      <a:gd name="T47" fmla="*/ 87 h 496"/>
                      <a:gd name="T48" fmla="*/ 393 w 442"/>
                      <a:gd name="T49" fmla="*/ 134 h 496"/>
                      <a:gd name="T50" fmla="*/ 411 w 442"/>
                      <a:gd name="T51" fmla="*/ 178 h 496"/>
                      <a:gd name="T52" fmla="*/ 426 w 442"/>
                      <a:gd name="T53" fmla="*/ 223 h 496"/>
                      <a:gd name="T54" fmla="*/ 436 w 442"/>
                      <a:gd name="T55" fmla="*/ 281 h 496"/>
                      <a:gd name="T56" fmla="*/ 441 w 442"/>
                      <a:gd name="T57" fmla="*/ 317 h 496"/>
                      <a:gd name="T58" fmla="*/ 435 w 442"/>
                      <a:gd name="T59" fmla="*/ 371 h 496"/>
                      <a:gd name="T60" fmla="*/ 418 w 442"/>
                      <a:gd name="T61" fmla="*/ 426 h 496"/>
                      <a:gd name="T62" fmla="*/ 399 w 442"/>
                      <a:gd name="T63" fmla="*/ 469 h 496"/>
                      <a:gd name="T64" fmla="*/ 385 w 442"/>
                      <a:gd name="T65" fmla="*/ 487 h 496"/>
                      <a:gd name="T66" fmla="*/ 357 w 442"/>
                      <a:gd name="T67" fmla="*/ 495 h 496"/>
                      <a:gd name="T68" fmla="*/ 332 w 442"/>
                      <a:gd name="T69" fmla="*/ 495 h 496"/>
                      <a:gd name="T70" fmla="*/ 318 w 442"/>
                      <a:gd name="T71" fmla="*/ 495 h 496"/>
                      <a:gd name="T72" fmla="*/ 300 w 442"/>
                      <a:gd name="T73" fmla="*/ 489 h 496"/>
                      <a:gd name="T74" fmla="*/ 285 w 442"/>
                      <a:gd name="T75" fmla="*/ 466 h 496"/>
                      <a:gd name="T76" fmla="*/ 286 w 442"/>
                      <a:gd name="T77" fmla="*/ 456 h 496"/>
                      <a:gd name="T78" fmla="*/ 306 w 442"/>
                      <a:gd name="T79" fmla="*/ 451 h 496"/>
                      <a:gd name="T80" fmla="*/ 316 w 442"/>
                      <a:gd name="T81" fmla="*/ 439 h 496"/>
                      <a:gd name="T82" fmla="*/ 327 w 442"/>
                      <a:gd name="T83" fmla="*/ 424 h 496"/>
                      <a:gd name="T84" fmla="*/ 332 w 442"/>
                      <a:gd name="T85" fmla="*/ 404 h 496"/>
                      <a:gd name="T86" fmla="*/ 330 w 442"/>
                      <a:gd name="T87" fmla="*/ 395 h 496"/>
                      <a:gd name="T88" fmla="*/ 329 w 442"/>
                      <a:gd name="T89" fmla="*/ 379 h 496"/>
                      <a:gd name="T90" fmla="*/ 321 w 442"/>
                      <a:gd name="T91" fmla="*/ 362 h 496"/>
                      <a:gd name="T92" fmla="*/ 308 w 442"/>
                      <a:gd name="T93" fmla="*/ 348 h 496"/>
                      <a:gd name="T94" fmla="*/ 293 w 442"/>
                      <a:gd name="T95" fmla="*/ 342 h 496"/>
                      <a:gd name="T96" fmla="*/ 277 w 442"/>
                      <a:gd name="T97" fmla="*/ 343 h 496"/>
                      <a:gd name="T98" fmla="*/ 253 w 442"/>
                      <a:gd name="T99" fmla="*/ 35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2" h="496">
                        <a:moveTo>
                          <a:pt x="253" y="357"/>
                        </a:moveTo>
                        <a:lnTo>
                          <a:pt x="199" y="337"/>
                        </a:lnTo>
                        <a:lnTo>
                          <a:pt x="208" y="278"/>
                        </a:lnTo>
                        <a:lnTo>
                          <a:pt x="182" y="253"/>
                        </a:lnTo>
                        <a:lnTo>
                          <a:pt x="159" y="225"/>
                        </a:lnTo>
                        <a:lnTo>
                          <a:pt x="149" y="186"/>
                        </a:lnTo>
                        <a:lnTo>
                          <a:pt x="144" y="148"/>
                        </a:lnTo>
                        <a:lnTo>
                          <a:pt x="144" y="112"/>
                        </a:lnTo>
                        <a:lnTo>
                          <a:pt x="130" y="108"/>
                        </a:lnTo>
                        <a:lnTo>
                          <a:pt x="102" y="106"/>
                        </a:lnTo>
                        <a:lnTo>
                          <a:pt x="68" y="116"/>
                        </a:lnTo>
                        <a:lnTo>
                          <a:pt x="37" y="133"/>
                        </a:lnTo>
                        <a:lnTo>
                          <a:pt x="15" y="148"/>
                        </a:lnTo>
                        <a:lnTo>
                          <a:pt x="1" y="124"/>
                        </a:lnTo>
                        <a:lnTo>
                          <a:pt x="0" y="100"/>
                        </a:lnTo>
                        <a:lnTo>
                          <a:pt x="12" y="69"/>
                        </a:lnTo>
                        <a:lnTo>
                          <a:pt x="35" y="41"/>
                        </a:lnTo>
                        <a:lnTo>
                          <a:pt x="73" y="19"/>
                        </a:lnTo>
                        <a:lnTo>
                          <a:pt x="124" y="5"/>
                        </a:lnTo>
                        <a:lnTo>
                          <a:pt x="180" y="0"/>
                        </a:lnTo>
                        <a:lnTo>
                          <a:pt x="233" y="6"/>
                        </a:lnTo>
                        <a:lnTo>
                          <a:pt x="288" y="25"/>
                        </a:lnTo>
                        <a:lnTo>
                          <a:pt x="329" y="53"/>
                        </a:lnTo>
                        <a:lnTo>
                          <a:pt x="363" y="87"/>
                        </a:lnTo>
                        <a:lnTo>
                          <a:pt x="393" y="134"/>
                        </a:lnTo>
                        <a:lnTo>
                          <a:pt x="411" y="178"/>
                        </a:lnTo>
                        <a:lnTo>
                          <a:pt x="426" y="223"/>
                        </a:lnTo>
                        <a:lnTo>
                          <a:pt x="436" y="281"/>
                        </a:lnTo>
                        <a:lnTo>
                          <a:pt x="441" y="317"/>
                        </a:lnTo>
                        <a:lnTo>
                          <a:pt x="435" y="371"/>
                        </a:lnTo>
                        <a:lnTo>
                          <a:pt x="418" y="426"/>
                        </a:lnTo>
                        <a:lnTo>
                          <a:pt x="399" y="469"/>
                        </a:lnTo>
                        <a:lnTo>
                          <a:pt x="385" y="487"/>
                        </a:lnTo>
                        <a:lnTo>
                          <a:pt x="357" y="495"/>
                        </a:lnTo>
                        <a:lnTo>
                          <a:pt x="332" y="495"/>
                        </a:lnTo>
                        <a:lnTo>
                          <a:pt x="318" y="495"/>
                        </a:lnTo>
                        <a:lnTo>
                          <a:pt x="300" y="489"/>
                        </a:lnTo>
                        <a:lnTo>
                          <a:pt x="285" y="466"/>
                        </a:lnTo>
                        <a:lnTo>
                          <a:pt x="286" y="456"/>
                        </a:lnTo>
                        <a:lnTo>
                          <a:pt x="306" y="451"/>
                        </a:lnTo>
                        <a:lnTo>
                          <a:pt x="316" y="439"/>
                        </a:lnTo>
                        <a:lnTo>
                          <a:pt x="327" y="424"/>
                        </a:lnTo>
                        <a:lnTo>
                          <a:pt x="332" y="404"/>
                        </a:lnTo>
                        <a:lnTo>
                          <a:pt x="330" y="395"/>
                        </a:lnTo>
                        <a:lnTo>
                          <a:pt x="329" y="379"/>
                        </a:lnTo>
                        <a:lnTo>
                          <a:pt x="321" y="362"/>
                        </a:lnTo>
                        <a:lnTo>
                          <a:pt x="308" y="348"/>
                        </a:lnTo>
                        <a:lnTo>
                          <a:pt x="293" y="342"/>
                        </a:lnTo>
                        <a:lnTo>
                          <a:pt x="277" y="343"/>
                        </a:lnTo>
                        <a:lnTo>
                          <a:pt x="253" y="357"/>
                        </a:lnTo>
                      </a:path>
                    </a:pathLst>
                  </a:custGeom>
                  <a:solidFill>
                    <a:srgbClr val="5F3F1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29710" name="Group 25"/>
              <p:cNvGrpSpPr>
                <a:grpSpLocks/>
              </p:cNvGrpSpPr>
              <p:nvPr/>
            </p:nvGrpSpPr>
            <p:grpSpPr bwMode="auto">
              <a:xfrm>
                <a:off x="3521" y="2808"/>
                <a:ext cx="1062" cy="822"/>
                <a:chOff x="3467" y="2822"/>
                <a:chExt cx="1125" cy="879"/>
              </a:xfrm>
            </p:grpSpPr>
            <p:sp>
              <p:nvSpPr>
                <p:cNvPr id="27674" name="Freeform 26"/>
                <p:cNvSpPr>
                  <a:spLocks/>
                </p:cNvSpPr>
                <p:nvPr/>
              </p:nvSpPr>
              <p:spPr bwMode="auto">
                <a:xfrm>
                  <a:off x="3572" y="2822"/>
                  <a:ext cx="936" cy="155"/>
                </a:xfrm>
                <a:custGeom>
                  <a:avLst/>
                  <a:gdLst>
                    <a:gd name="T0" fmla="*/ 314 w 936"/>
                    <a:gd name="T1" fmla="*/ 5 h 155"/>
                    <a:gd name="T2" fmla="*/ 230 w 936"/>
                    <a:gd name="T3" fmla="*/ 12 h 155"/>
                    <a:gd name="T4" fmla="*/ 151 w 936"/>
                    <a:gd name="T5" fmla="*/ 22 h 155"/>
                    <a:gd name="T6" fmla="*/ 102 w 936"/>
                    <a:gd name="T7" fmla="*/ 30 h 155"/>
                    <a:gd name="T8" fmla="*/ 66 w 936"/>
                    <a:gd name="T9" fmla="*/ 39 h 155"/>
                    <a:gd name="T10" fmla="*/ 42 w 936"/>
                    <a:gd name="T11" fmla="*/ 47 h 155"/>
                    <a:gd name="T12" fmla="*/ 23 w 936"/>
                    <a:gd name="T13" fmla="*/ 54 h 155"/>
                    <a:gd name="T14" fmla="*/ 10 w 936"/>
                    <a:gd name="T15" fmla="*/ 64 h 155"/>
                    <a:gd name="T16" fmla="*/ 2 w 936"/>
                    <a:gd name="T17" fmla="*/ 72 h 155"/>
                    <a:gd name="T18" fmla="*/ 1 w 936"/>
                    <a:gd name="T19" fmla="*/ 83 h 155"/>
                    <a:gd name="T20" fmla="*/ 9 w 936"/>
                    <a:gd name="T21" fmla="*/ 93 h 155"/>
                    <a:gd name="T22" fmla="*/ 22 w 936"/>
                    <a:gd name="T23" fmla="*/ 102 h 155"/>
                    <a:gd name="T24" fmla="*/ 40 w 936"/>
                    <a:gd name="T25" fmla="*/ 110 h 155"/>
                    <a:gd name="T26" fmla="*/ 72 w 936"/>
                    <a:gd name="T27" fmla="*/ 120 h 155"/>
                    <a:gd name="T28" fmla="*/ 109 w 936"/>
                    <a:gd name="T29" fmla="*/ 129 h 155"/>
                    <a:gd name="T30" fmla="*/ 173 w 936"/>
                    <a:gd name="T31" fmla="*/ 139 h 155"/>
                    <a:gd name="T32" fmla="*/ 233 w 936"/>
                    <a:gd name="T33" fmla="*/ 146 h 155"/>
                    <a:gd name="T34" fmla="*/ 313 w 936"/>
                    <a:gd name="T35" fmla="*/ 151 h 155"/>
                    <a:gd name="T36" fmla="*/ 418 w 936"/>
                    <a:gd name="T37" fmla="*/ 154 h 155"/>
                    <a:gd name="T38" fmla="*/ 629 w 936"/>
                    <a:gd name="T39" fmla="*/ 151 h 155"/>
                    <a:gd name="T40" fmla="*/ 758 w 936"/>
                    <a:gd name="T41" fmla="*/ 139 h 155"/>
                    <a:gd name="T42" fmla="*/ 832 w 936"/>
                    <a:gd name="T43" fmla="*/ 127 h 155"/>
                    <a:gd name="T44" fmla="*/ 874 w 936"/>
                    <a:gd name="T45" fmla="*/ 117 h 155"/>
                    <a:gd name="T46" fmla="*/ 901 w 936"/>
                    <a:gd name="T47" fmla="*/ 108 h 155"/>
                    <a:gd name="T48" fmla="*/ 919 w 936"/>
                    <a:gd name="T49" fmla="*/ 99 h 155"/>
                    <a:gd name="T50" fmla="*/ 930 w 936"/>
                    <a:gd name="T51" fmla="*/ 91 h 155"/>
                    <a:gd name="T52" fmla="*/ 935 w 936"/>
                    <a:gd name="T53" fmla="*/ 75 h 155"/>
                    <a:gd name="T54" fmla="*/ 921 w 936"/>
                    <a:gd name="T55" fmla="*/ 58 h 155"/>
                    <a:gd name="T56" fmla="*/ 896 w 936"/>
                    <a:gd name="T57" fmla="*/ 46 h 155"/>
                    <a:gd name="T58" fmla="*/ 846 w 936"/>
                    <a:gd name="T59" fmla="*/ 31 h 155"/>
                    <a:gd name="T60" fmla="*/ 755 w 936"/>
                    <a:gd name="T61" fmla="*/ 17 h 155"/>
                    <a:gd name="T62" fmla="*/ 629 w 936"/>
                    <a:gd name="T63" fmla="*/ 3 h 155"/>
                    <a:gd name="T64" fmla="*/ 478 w 936"/>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6" h="155">
                      <a:moveTo>
                        <a:pt x="478" y="0"/>
                      </a:moveTo>
                      <a:lnTo>
                        <a:pt x="314" y="5"/>
                      </a:lnTo>
                      <a:lnTo>
                        <a:pt x="270" y="8"/>
                      </a:lnTo>
                      <a:lnTo>
                        <a:pt x="230" y="12"/>
                      </a:lnTo>
                      <a:lnTo>
                        <a:pt x="190" y="17"/>
                      </a:lnTo>
                      <a:lnTo>
                        <a:pt x="151" y="22"/>
                      </a:lnTo>
                      <a:lnTo>
                        <a:pt x="126" y="26"/>
                      </a:lnTo>
                      <a:lnTo>
                        <a:pt x="102" y="30"/>
                      </a:lnTo>
                      <a:lnTo>
                        <a:pt x="82" y="33"/>
                      </a:lnTo>
                      <a:lnTo>
                        <a:pt x="66" y="39"/>
                      </a:lnTo>
                      <a:lnTo>
                        <a:pt x="54" y="42"/>
                      </a:lnTo>
                      <a:lnTo>
                        <a:pt x="42" y="47"/>
                      </a:lnTo>
                      <a:lnTo>
                        <a:pt x="30" y="50"/>
                      </a:lnTo>
                      <a:lnTo>
                        <a:pt x="23" y="54"/>
                      </a:lnTo>
                      <a:lnTo>
                        <a:pt x="17" y="58"/>
                      </a:lnTo>
                      <a:lnTo>
                        <a:pt x="10" y="64"/>
                      </a:lnTo>
                      <a:lnTo>
                        <a:pt x="5" y="67"/>
                      </a:lnTo>
                      <a:lnTo>
                        <a:pt x="2" y="72"/>
                      </a:lnTo>
                      <a:lnTo>
                        <a:pt x="0" y="76"/>
                      </a:lnTo>
                      <a:lnTo>
                        <a:pt x="1" y="83"/>
                      </a:lnTo>
                      <a:lnTo>
                        <a:pt x="3" y="86"/>
                      </a:lnTo>
                      <a:lnTo>
                        <a:pt x="9" y="93"/>
                      </a:lnTo>
                      <a:lnTo>
                        <a:pt x="16" y="99"/>
                      </a:lnTo>
                      <a:lnTo>
                        <a:pt x="22" y="102"/>
                      </a:lnTo>
                      <a:lnTo>
                        <a:pt x="30" y="106"/>
                      </a:lnTo>
                      <a:lnTo>
                        <a:pt x="40" y="110"/>
                      </a:lnTo>
                      <a:lnTo>
                        <a:pt x="54" y="114"/>
                      </a:lnTo>
                      <a:lnTo>
                        <a:pt x="72" y="120"/>
                      </a:lnTo>
                      <a:lnTo>
                        <a:pt x="89" y="124"/>
                      </a:lnTo>
                      <a:lnTo>
                        <a:pt x="109" y="129"/>
                      </a:lnTo>
                      <a:lnTo>
                        <a:pt x="139" y="134"/>
                      </a:lnTo>
                      <a:lnTo>
                        <a:pt x="173" y="139"/>
                      </a:lnTo>
                      <a:lnTo>
                        <a:pt x="203" y="143"/>
                      </a:lnTo>
                      <a:lnTo>
                        <a:pt x="233" y="146"/>
                      </a:lnTo>
                      <a:lnTo>
                        <a:pt x="270" y="149"/>
                      </a:lnTo>
                      <a:lnTo>
                        <a:pt x="313" y="151"/>
                      </a:lnTo>
                      <a:lnTo>
                        <a:pt x="366" y="153"/>
                      </a:lnTo>
                      <a:lnTo>
                        <a:pt x="418" y="154"/>
                      </a:lnTo>
                      <a:lnTo>
                        <a:pt x="548" y="154"/>
                      </a:lnTo>
                      <a:lnTo>
                        <a:pt x="629" y="151"/>
                      </a:lnTo>
                      <a:lnTo>
                        <a:pt x="696" y="146"/>
                      </a:lnTo>
                      <a:lnTo>
                        <a:pt x="758" y="139"/>
                      </a:lnTo>
                      <a:lnTo>
                        <a:pt x="814" y="131"/>
                      </a:lnTo>
                      <a:lnTo>
                        <a:pt x="832" y="127"/>
                      </a:lnTo>
                      <a:lnTo>
                        <a:pt x="851" y="123"/>
                      </a:lnTo>
                      <a:lnTo>
                        <a:pt x="874" y="117"/>
                      </a:lnTo>
                      <a:lnTo>
                        <a:pt x="888" y="113"/>
                      </a:lnTo>
                      <a:lnTo>
                        <a:pt x="901" y="108"/>
                      </a:lnTo>
                      <a:lnTo>
                        <a:pt x="912" y="103"/>
                      </a:lnTo>
                      <a:lnTo>
                        <a:pt x="919" y="99"/>
                      </a:lnTo>
                      <a:lnTo>
                        <a:pt x="924" y="94"/>
                      </a:lnTo>
                      <a:lnTo>
                        <a:pt x="930" y="91"/>
                      </a:lnTo>
                      <a:lnTo>
                        <a:pt x="934" y="82"/>
                      </a:lnTo>
                      <a:lnTo>
                        <a:pt x="935" y="75"/>
                      </a:lnTo>
                      <a:lnTo>
                        <a:pt x="930" y="67"/>
                      </a:lnTo>
                      <a:lnTo>
                        <a:pt x="921" y="58"/>
                      </a:lnTo>
                      <a:lnTo>
                        <a:pt x="908" y="51"/>
                      </a:lnTo>
                      <a:lnTo>
                        <a:pt x="896" y="46"/>
                      </a:lnTo>
                      <a:lnTo>
                        <a:pt x="877" y="40"/>
                      </a:lnTo>
                      <a:lnTo>
                        <a:pt x="846" y="31"/>
                      </a:lnTo>
                      <a:lnTo>
                        <a:pt x="810" y="25"/>
                      </a:lnTo>
                      <a:lnTo>
                        <a:pt x="755" y="17"/>
                      </a:lnTo>
                      <a:lnTo>
                        <a:pt x="698" y="11"/>
                      </a:lnTo>
                      <a:lnTo>
                        <a:pt x="629" y="3"/>
                      </a:lnTo>
                      <a:lnTo>
                        <a:pt x="565" y="2"/>
                      </a:lnTo>
                      <a:lnTo>
                        <a:pt x="478" y="0"/>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75" name="Freeform 27"/>
                <p:cNvSpPr>
                  <a:spLocks/>
                </p:cNvSpPr>
                <p:nvPr/>
              </p:nvSpPr>
              <p:spPr bwMode="auto">
                <a:xfrm>
                  <a:off x="3467" y="2897"/>
                  <a:ext cx="1125" cy="804"/>
                </a:xfrm>
                <a:custGeom>
                  <a:avLst/>
                  <a:gdLst>
                    <a:gd name="T0" fmla="*/ 106 w 1125"/>
                    <a:gd name="T1" fmla="*/ 8 h 804"/>
                    <a:gd name="T2" fmla="*/ 114 w 1125"/>
                    <a:gd name="T3" fmla="*/ 18 h 804"/>
                    <a:gd name="T4" fmla="*/ 127 w 1125"/>
                    <a:gd name="T5" fmla="*/ 27 h 804"/>
                    <a:gd name="T6" fmla="*/ 145 w 1125"/>
                    <a:gd name="T7" fmla="*/ 35 h 804"/>
                    <a:gd name="T8" fmla="*/ 177 w 1125"/>
                    <a:gd name="T9" fmla="*/ 45 h 804"/>
                    <a:gd name="T10" fmla="*/ 214 w 1125"/>
                    <a:gd name="T11" fmla="*/ 54 h 804"/>
                    <a:gd name="T12" fmla="*/ 278 w 1125"/>
                    <a:gd name="T13" fmla="*/ 64 h 804"/>
                    <a:gd name="T14" fmla="*/ 338 w 1125"/>
                    <a:gd name="T15" fmla="*/ 71 h 804"/>
                    <a:gd name="T16" fmla="*/ 418 w 1125"/>
                    <a:gd name="T17" fmla="*/ 76 h 804"/>
                    <a:gd name="T18" fmla="*/ 523 w 1125"/>
                    <a:gd name="T19" fmla="*/ 79 h 804"/>
                    <a:gd name="T20" fmla="*/ 734 w 1125"/>
                    <a:gd name="T21" fmla="*/ 76 h 804"/>
                    <a:gd name="T22" fmla="*/ 863 w 1125"/>
                    <a:gd name="T23" fmla="*/ 64 h 804"/>
                    <a:gd name="T24" fmla="*/ 937 w 1125"/>
                    <a:gd name="T25" fmla="*/ 52 h 804"/>
                    <a:gd name="T26" fmla="*/ 979 w 1125"/>
                    <a:gd name="T27" fmla="*/ 42 h 804"/>
                    <a:gd name="T28" fmla="*/ 1006 w 1125"/>
                    <a:gd name="T29" fmla="*/ 33 h 804"/>
                    <a:gd name="T30" fmla="*/ 1024 w 1125"/>
                    <a:gd name="T31" fmla="*/ 24 h 804"/>
                    <a:gd name="T32" fmla="*/ 1035 w 1125"/>
                    <a:gd name="T33" fmla="*/ 16 h 804"/>
                    <a:gd name="T34" fmla="*/ 1040 w 1125"/>
                    <a:gd name="T35" fmla="*/ 0 h 804"/>
                    <a:gd name="T36" fmla="*/ 1081 w 1125"/>
                    <a:gd name="T37" fmla="*/ 723 h 804"/>
                    <a:gd name="T38" fmla="*/ 988 w 1125"/>
                    <a:gd name="T39" fmla="*/ 764 h 804"/>
                    <a:gd name="T40" fmla="*/ 913 w 1125"/>
                    <a:gd name="T41" fmla="*/ 767 h 804"/>
                    <a:gd name="T42" fmla="*/ 824 w 1125"/>
                    <a:gd name="T43" fmla="*/ 784 h 804"/>
                    <a:gd name="T44" fmla="*/ 764 w 1125"/>
                    <a:gd name="T45" fmla="*/ 803 h 804"/>
                    <a:gd name="T46" fmla="*/ 688 w 1125"/>
                    <a:gd name="T47" fmla="*/ 793 h 804"/>
                    <a:gd name="T48" fmla="*/ 612 w 1125"/>
                    <a:gd name="T49" fmla="*/ 773 h 804"/>
                    <a:gd name="T50" fmla="*/ 523 w 1125"/>
                    <a:gd name="T51" fmla="*/ 776 h 804"/>
                    <a:gd name="T52" fmla="*/ 443 w 1125"/>
                    <a:gd name="T53" fmla="*/ 790 h 804"/>
                    <a:gd name="T54" fmla="*/ 378 w 1125"/>
                    <a:gd name="T55" fmla="*/ 797 h 804"/>
                    <a:gd name="T56" fmla="*/ 279 w 1125"/>
                    <a:gd name="T57" fmla="*/ 780 h 804"/>
                    <a:gd name="T58" fmla="*/ 196 w 1125"/>
                    <a:gd name="T59" fmla="*/ 773 h 804"/>
                    <a:gd name="T60" fmla="*/ 120 w 1125"/>
                    <a:gd name="T61" fmla="*/ 784 h 804"/>
                    <a:gd name="T62" fmla="*/ 37 w 1125"/>
                    <a:gd name="T63" fmla="*/ 757 h 804"/>
                    <a:gd name="T64" fmla="*/ 11 w 1125"/>
                    <a:gd name="T65" fmla="*/ 658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5" h="804">
                      <a:moveTo>
                        <a:pt x="105" y="1"/>
                      </a:moveTo>
                      <a:lnTo>
                        <a:pt x="106" y="8"/>
                      </a:lnTo>
                      <a:lnTo>
                        <a:pt x="108" y="11"/>
                      </a:lnTo>
                      <a:lnTo>
                        <a:pt x="114" y="18"/>
                      </a:lnTo>
                      <a:lnTo>
                        <a:pt x="121" y="24"/>
                      </a:lnTo>
                      <a:lnTo>
                        <a:pt x="127" y="27"/>
                      </a:lnTo>
                      <a:lnTo>
                        <a:pt x="135" y="31"/>
                      </a:lnTo>
                      <a:lnTo>
                        <a:pt x="145" y="35"/>
                      </a:lnTo>
                      <a:lnTo>
                        <a:pt x="159" y="39"/>
                      </a:lnTo>
                      <a:lnTo>
                        <a:pt x="177" y="45"/>
                      </a:lnTo>
                      <a:lnTo>
                        <a:pt x="194" y="49"/>
                      </a:lnTo>
                      <a:lnTo>
                        <a:pt x="214" y="54"/>
                      </a:lnTo>
                      <a:lnTo>
                        <a:pt x="244" y="59"/>
                      </a:lnTo>
                      <a:lnTo>
                        <a:pt x="278" y="64"/>
                      </a:lnTo>
                      <a:lnTo>
                        <a:pt x="308" y="68"/>
                      </a:lnTo>
                      <a:lnTo>
                        <a:pt x="338" y="71"/>
                      </a:lnTo>
                      <a:lnTo>
                        <a:pt x="375" y="74"/>
                      </a:lnTo>
                      <a:lnTo>
                        <a:pt x="418" y="76"/>
                      </a:lnTo>
                      <a:lnTo>
                        <a:pt x="471" y="78"/>
                      </a:lnTo>
                      <a:lnTo>
                        <a:pt x="523" y="79"/>
                      </a:lnTo>
                      <a:lnTo>
                        <a:pt x="653" y="79"/>
                      </a:lnTo>
                      <a:lnTo>
                        <a:pt x="734" y="76"/>
                      </a:lnTo>
                      <a:lnTo>
                        <a:pt x="801" y="71"/>
                      </a:lnTo>
                      <a:lnTo>
                        <a:pt x="863" y="64"/>
                      </a:lnTo>
                      <a:lnTo>
                        <a:pt x="919" y="56"/>
                      </a:lnTo>
                      <a:lnTo>
                        <a:pt x="937" y="52"/>
                      </a:lnTo>
                      <a:lnTo>
                        <a:pt x="956" y="48"/>
                      </a:lnTo>
                      <a:lnTo>
                        <a:pt x="979" y="42"/>
                      </a:lnTo>
                      <a:lnTo>
                        <a:pt x="993" y="38"/>
                      </a:lnTo>
                      <a:lnTo>
                        <a:pt x="1006" y="33"/>
                      </a:lnTo>
                      <a:lnTo>
                        <a:pt x="1017" y="28"/>
                      </a:lnTo>
                      <a:lnTo>
                        <a:pt x="1024" y="24"/>
                      </a:lnTo>
                      <a:lnTo>
                        <a:pt x="1029" y="19"/>
                      </a:lnTo>
                      <a:lnTo>
                        <a:pt x="1035" y="16"/>
                      </a:lnTo>
                      <a:lnTo>
                        <a:pt x="1039" y="7"/>
                      </a:lnTo>
                      <a:lnTo>
                        <a:pt x="1040" y="0"/>
                      </a:lnTo>
                      <a:lnTo>
                        <a:pt x="1124" y="702"/>
                      </a:lnTo>
                      <a:lnTo>
                        <a:pt x="1081" y="723"/>
                      </a:lnTo>
                      <a:lnTo>
                        <a:pt x="1032" y="747"/>
                      </a:lnTo>
                      <a:lnTo>
                        <a:pt x="988" y="764"/>
                      </a:lnTo>
                      <a:lnTo>
                        <a:pt x="952" y="770"/>
                      </a:lnTo>
                      <a:lnTo>
                        <a:pt x="913" y="767"/>
                      </a:lnTo>
                      <a:lnTo>
                        <a:pt x="866" y="767"/>
                      </a:lnTo>
                      <a:lnTo>
                        <a:pt x="824" y="784"/>
                      </a:lnTo>
                      <a:lnTo>
                        <a:pt x="788" y="797"/>
                      </a:lnTo>
                      <a:lnTo>
                        <a:pt x="764" y="803"/>
                      </a:lnTo>
                      <a:lnTo>
                        <a:pt x="728" y="800"/>
                      </a:lnTo>
                      <a:lnTo>
                        <a:pt x="688" y="793"/>
                      </a:lnTo>
                      <a:lnTo>
                        <a:pt x="652" y="784"/>
                      </a:lnTo>
                      <a:lnTo>
                        <a:pt x="612" y="773"/>
                      </a:lnTo>
                      <a:lnTo>
                        <a:pt x="573" y="767"/>
                      </a:lnTo>
                      <a:lnTo>
                        <a:pt x="523" y="776"/>
                      </a:lnTo>
                      <a:lnTo>
                        <a:pt x="487" y="784"/>
                      </a:lnTo>
                      <a:lnTo>
                        <a:pt x="443" y="790"/>
                      </a:lnTo>
                      <a:lnTo>
                        <a:pt x="415" y="793"/>
                      </a:lnTo>
                      <a:lnTo>
                        <a:pt x="378" y="797"/>
                      </a:lnTo>
                      <a:lnTo>
                        <a:pt x="321" y="787"/>
                      </a:lnTo>
                      <a:lnTo>
                        <a:pt x="279" y="780"/>
                      </a:lnTo>
                      <a:lnTo>
                        <a:pt x="229" y="770"/>
                      </a:lnTo>
                      <a:lnTo>
                        <a:pt x="196" y="773"/>
                      </a:lnTo>
                      <a:lnTo>
                        <a:pt x="153" y="784"/>
                      </a:lnTo>
                      <a:lnTo>
                        <a:pt x="120" y="784"/>
                      </a:lnTo>
                      <a:lnTo>
                        <a:pt x="80" y="773"/>
                      </a:lnTo>
                      <a:lnTo>
                        <a:pt x="37" y="757"/>
                      </a:lnTo>
                      <a:lnTo>
                        <a:pt x="0" y="723"/>
                      </a:lnTo>
                      <a:lnTo>
                        <a:pt x="11" y="658"/>
                      </a:lnTo>
                      <a:lnTo>
                        <a:pt x="105" y="1"/>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676" name="Freeform 28"/>
              <p:cNvSpPr>
                <a:spLocks/>
              </p:cNvSpPr>
              <p:nvPr/>
            </p:nvSpPr>
            <p:spPr bwMode="auto">
              <a:xfrm>
                <a:off x="3624" y="2624"/>
                <a:ext cx="527" cy="279"/>
              </a:xfrm>
              <a:custGeom>
                <a:avLst/>
                <a:gdLst>
                  <a:gd name="T0" fmla="*/ 0 w 558"/>
                  <a:gd name="T1" fmla="*/ 220 h 298"/>
                  <a:gd name="T2" fmla="*/ 19 w 558"/>
                  <a:gd name="T3" fmla="*/ 270 h 298"/>
                  <a:gd name="T4" fmla="*/ 28 w 558"/>
                  <a:gd name="T5" fmla="*/ 290 h 298"/>
                  <a:gd name="T6" fmla="*/ 37 w 558"/>
                  <a:gd name="T7" fmla="*/ 297 h 298"/>
                  <a:gd name="T8" fmla="*/ 45 w 558"/>
                  <a:gd name="T9" fmla="*/ 295 h 298"/>
                  <a:gd name="T10" fmla="*/ 55 w 558"/>
                  <a:gd name="T11" fmla="*/ 290 h 298"/>
                  <a:gd name="T12" fmla="*/ 331 w 558"/>
                  <a:gd name="T13" fmla="*/ 131 h 298"/>
                  <a:gd name="T14" fmla="*/ 344 w 558"/>
                  <a:gd name="T15" fmla="*/ 130 h 298"/>
                  <a:gd name="T16" fmla="*/ 361 w 558"/>
                  <a:gd name="T17" fmla="*/ 139 h 298"/>
                  <a:gd name="T18" fmla="*/ 379 w 558"/>
                  <a:gd name="T19" fmla="*/ 139 h 298"/>
                  <a:gd name="T20" fmla="*/ 400 w 558"/>
                  <a:gd name="T21" fmla="*/ 135 h 298"/>
                  <a:gd name="T22" fmla="*/ 431 w 558"/>
                  <a:gd name="T23" fmla="*/ 128 h 298"/>
                  <a:gd name="T24" fmla="*/ 447 w 558"/>
                  <a:gd name="T25" fmla="*/ 119 h 298"/>
                  <a:gd name="T26" fmla="*/ 537 w 558"/>
                  <a:gd name="T27" fmla="*/ 110 h 298"/>
                  <a:gd name="T28" fmla="*/ 553 w 558"/>
                  <a:gd name="T29" fmla="*/ 105 h 298"/>
                  <a:gd name="T30" fmla="*/ 549 w 558"/>
                  <a:gd name="T31" fmla="*/ 96 h 298"/>
                  <a:gd name="T32" fmla="*/ 542 w 558"/>
                  <a:gd name="T33" fmla="*/ 91 h 298"/>
                  <a:gd name="T34" fmla="*/ 506 w 558"/>
                  <a:gd name="T35" fmla="*/ 85 h 298"/>
                  <a:gd name="T36" fmla="*/ 464 w 558"/>
                  <a:gd name="T37" fmla="*/ 88 h 298"/>
                  <a:gd name="T38" fmla="*/ 465 w 558"/>
                  <a:gd name="T39" fmla="*/ 83 h 298"/>
                  <a:gd name="T40" fmla="*/ 506 w 558"/>
                  <a:gd name="T41" fmla="*/ 79 h 298"/>
                  <a:gd name="T42" fmla="*/ 543 w 558"/>
                  <a:gd name="T43" fmla="*/ 70 h 298"/>
                  <a:gd name="T44" fmla="*/ 556 w 558"/>
                  <a:gd name="T45" fmla="*/ 64 h 298"/>
                  <a:gd name="T46" fmla="*/ 557 w 558"/>
                  <a:gd name="T47" fmla="*/ 50 h 298"/>
                  <a:gd name="T48" fmla="*/ 537 w 558"/>
                  <a:gd name="T49" fmla="*/ 44 h 298"/>
                  <a:gd name="T50" fmla="*/ 456 w 558"/>
                  <a:gd name="T51" fmla="*/ 58 h 298"/>
                  <a:gd name="T52" fmla="*/ 456 w 558"/>
                  <a:gd name="T53" fmla="*/ 51 h 298"/>
                  <a:gd name="T54" fmla="*/ 531 w 558"/>
                  <a:gd name="T55" fmla="*/ 29 h 298"/>
                  <a:gd name="T56" fmla="*/ 549 w 558"/>
                  <a:gd name="T57" fmla="*/ 21 h 298"/>
                  <a:gd name="T58" fmla="*/ 548 w 558"/>
                  <a:gd name="T59" fmla="*/ 8 h 298"/>
                  <a:gd name="T60" fmla="*/ 538 w 558"/>
                  <a:gd name="T61" fmla="*/ 1 h 298"/>
                  <a:gd name="T62" fmla="*/ 528 w 558"/>
                  <a:gd name="T63" fmla="*/ 0 h 298"/>
                  <a:gd name="T64" fmla="*/ 439 w 558"/>
                  <a:gd name="T65" fmla="*/ 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8" h="298">
                    <a:moveTo>
                      <a:pt x="0" y="220"/>
                    </a:moveTo>
                    <a:lnTo>
                      <a:pt x="19" y="270"/>
                    </a:lnTo>
                    <a:lnTo>
                      <a:pt x="28" y="290"/>
                    </a:lnTo>
                    <a:lnTo>
                      <a:pt x="37" y="297"/>
                    </a:lnTo>
                    <a:lnTo>
                      <a:pt x="45" y="295"/>
                    </a:lnTo>
                    <a:lnTo>
                      <a:pt x="55" y="290"/>
                    </a:lnTo>
                    <a:lnTo>
                      <a:pt x="331" y="131"/>
                    </a:lnTo>
                    <a:lnTo>
                      <a:pt x="344" y="130"/>
                    </a:lnTo>
                    <a:lnTo>
                      <a:pt x="361" y="139"/>
                    </a:lnTo>
                    <a:lnTo>
                      <a:pt x="379" y="139"/>
                    </a:lnTo>
                    <a:lnTo>
                      <a:pt x="400" y="135"/>
                    </a:lnTo>
                    <a:lnTo>
                      <a:pt x="431" y="128"/>
                    </a:lnTo>
                    <a:lnTo>
                      <a:pt x="447" y="119"/>
                    </a:lnTo>
                    <a:lnTo>
                      <a:pt x="537" y="110"/>
                    </a:lnTo>
                    <a:lnTo>
                      <a:pt x="553" y="105"/>
                    </a:lnTo>
                    <a:lnTo>
                      <a:pt x="549" y="96"/>
                    </a:lnTo>
                    <a:lnTo>
                      <a:pt x="542" y="91"/>
                    </a:lnTo>
                    <a:lnTo>
                      <a:pt x="506" y="85"/>
                    </a:lnTo>
                    <a:lnTo>
                      <a:pt x="464" y="88"/>
                    </a:lnTo>
                    <a:lnTo>
                      <a:pt x="465" y="83"/>
                    </a:lnTo>
                    <a:lnTo>
                      <a:pt x="506" y="79"/>
                    </a:lnTo>
                    <a:lnTo>
                      <a:pt x="543" y="70"/>
                    </a:lnTo>
                    <a:lnTo>
                      <a:pt x="556" y="64"/>
                    </a:lnTo>
                    <a:lnTo>
                      <a:pt x="557" y="50"/>
                    </a:lnTo>
                    <a:lnTo>
                      <a:pt x="537" y="44"/>
                    </a:lnTo>
                    <a:lnTo>
                      <a:pt x="456" y="58"/>
                    </a:lnTo>
                    <a:lnTo>
                      <a:pt x="456" y="51"/>
                    </a:lnTo>
                    <a:lnTo>
                      <a:pt x="531" y="29"/>
                    </a:lnTo>
                    <a:lnTo>
                      <a:pt x="549" y="21"/>
                    </a:lnTo>
                    <a:lnTo>
                      <a:pt x="548" y="8"/>
                    </a:lnTo>
                    <a:lnTo>
                      <a:pt x="538" y="1"/>
                    </a:lnTo>
                    <a:lnTo>
                      <a:pt x="528" y="0"/>
                    </a:lnTo>
                    <a:lnTo>
                      <a:pt x="439"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77" name="Freeform 29"/>
              <p:cNvSpPr>
                <a:spLocks/>
              </p:cNvSpPr>
              <p:nvPr/>
            </p:nvSpPr>
            <p:spPr bwMode="auto">
              <a:xfrm>
                <a:off x="2919" y="3207"/>
                <a:ext cx="645" cy="496"/>
              </a:xfrm>
              <a:custGeom>
                <a:avLst/>
                <a:gdLst>
                  <a:gd name="T0" fmla="*/ 202 w 683"/>
                  <a:gd name="T1" fmla="*/ 11 h 530"/>
                  <a:gd name="T2" fmla="*/ 0 w 683"/>
                  <a:gd name="T3" fmla="*/ 480 h 530"/>
                  <a:gd name="T4" fmla="*/ 8 w 683"/>
                  <a:gd name="T5" fmla="*/ 490 h 530"/>
                  <a:gd name="T6" fmla="*/ 23 w 683"/>
                  <a:gd name="T7" fmla="*/ 481 h 530"/>
                  <a:gd name="T8" fmla="*/ 215 w 683"/>
                  <a:gd name="T9" fmla="*/ 28 h 530"/>
                  <a:gd name="T10" fmla="*/ 227 w 683"/>
                  <a:gd name="T11" fmla="*/ 23 h 530"/>
                  <a:gd name="T12" fmla="*/ 301 w 683"/>
                  <a:gd name="T13" fmla="*/ 22 h 530"/>
                  <a:gd name="T14" fmla="*/ 396 w 683"/>
                  <a:gd name="T15" fmla="*/ 25 h 530"/>
                  <a:gd name="T16" fmla="*/ 480 w 683"/>
                  <a:gd name="T17" fmla="*/ 30 h 530"/>
                  <a:gd name="T18" fmla="*/ 505 w 683"/>
                  <a:gd name="T19" fmla="*/ 37 h 530"/>
                  <a:gd name="T20" fmla="*/ 520 w 683"/>
                  <a:gd name="T21" fmla="*/ 48 h 530"/>
                  <a:gd name="T22" fmla="*/ 530 w 683"/>
                  <a:gd name="T23" fmla="*/ 64 h 530"/>
                  <a:gd name="T24" fmla="*/ 663 w 683"/>
                  <a:gd name="T25" fmla="*/ 525 h 530"/>
                  <a:gd name="T26" fmla="*/ 674 w 683"/>
                  <a:gd name="T27" fmla="*/ 529 h 530"/>
                  <a:gd name="T28" fmla="*/ 682 w 683"/>
                  <a:gd name="T29" fmla="*/ 520 h 530"/>
                  <a:gd name="T30" fmla="*/ 550 w 683"/>
                  <a:gd name="T31" fmla="*/ 60 h 530"/>
                  <a:gd name="T32" fmla="*/ 536 w 683"/>
                  <a:gd name="T33" fmla="*/ 36 h 530"/>
                  <a:gd name="T34" fmla="*/ 525 w 683"/>
                  <a:gd name="T35" fmla="*/ 25 h 530"/>
                  <a:gd name="T36" fmla="*/ 514 w 683"/>
                  <a:gd name="T37" fmla="*/ 19 h 530"/>
                  <a:gd name="T38" fmla="*/ 499 w 683"/>
                  <a:gd name="T39" fmla="*/ 12 h 530"/>
                  <a:gd name="T40" fmla="*/ 471 w 683"/>
                  <a:gd name="T41" fmla="*/ 11 h 530"/>
                  <a:gd name="T42" fmla="*/ 382 w 683"/>
                  <a:gd name="T43" fmla="*/ 3 h 530"/>
                  <a:gd name="T44" fmla="*/ 284 w 683"/>
                  <a:gd name="T45" fmla="*/ 0 h 530"/>
                  <a:gd name="T46" fmla="*/ 237 w 683"/>
                  <a:gd name="T47" fmla="*/ 2 h 530"/>
                  <a:gd name="T48" fmla="*/ 214 w 683"/>
                  <a:gd name="T49" fmla="*/ 3 h 530"/>
                  <a:gd name="T50" fmla="*/ 202 w 683"/>
                  <a:gd name="T51" fmla="*/ 1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3" h="530">
                    <a:moveTo>
                      <a:pt x="202" y="11"/>
                    </a:moveTo>
                    <a:lnTo>
                      <a:pt x="0" y="480"/>
                    </a:lnTo>
                    <a:lnTo>
                      <a:pt x="8" y="490"/>
                    </a:lnTo>
                    <a:lnTo>
                      <a:pt x="23" y="481"/>
                    </a:lnTo>
                    <a:lnTo>
                      <a:pt x="215" y="28"/>
                    </a:lnTo>
                    <a:lnTo>
                      <a:pt x="227" y="23"/>
                    </a:lnTo>
                    <a:lnTo>
                      <a:pt x="301" y="22"/>
                    </a:lnTo>
                    <a:lnTo>
                      <a:pt x="396" y="25"/>
                    </a:lnTo>
                    <a:lnTo>
                      <a:pt x="480" y="30"/>
                    </a:lnTo>
                    <a:lnTo>
                      <a:pt x="505" y="37"/>
                    </a:lnTo>
                    <a:lnTo>
                      <a:pt x="520" y="48"/>
                    </a:lnTo>
                    <a:lnTo>
                      <a:pt x="530" y="64"/>
                    </a:lnTo>
                    <a:lnTo>
                      <a:pt x="663" y="525"/>
                    </a:lnTo>
                    <a:lnTo>
                      <a:pt x="674" y="529"/>
                    </a:lnTo>
                    <a:lnTo>
                      <a:pt x="682" y="520"/>
                    </a:lnTo>
                    <a:lnTo>
                      <a:pt x="550" y="60"/>
                    </a:lnTo>
                    <a:lnTo>
                      <a:pt x="536" y="36"/>
                    </a:lnTo>
                    <a:lnTo>
                      <a:pt x="525" y="25"/>
                    </a:lnTo>
                    <a:lnTo>
                      <a:pt x="514" y="19"/>
                    </a:lnTo>
                    <a:lnTo>
                      <a:pt x="499" y="12"/>
                    </a:lnTo>
                    <a:lnTo>
                      <a:pt x="471" y="11"/>
                    </a:lnTo>
                    <a:lnTo>
                      <a:pt x="382" y="3"/>
                    </a:lnTo>
                    <a:lnTo>
                      <a:pt x="284" y="0"/>
                    </a:lnTo>
                    <a:lnTo>
                      <a:pt x="237" y="2"/>
                    </a:lnTo>
                    <a:lnTo>
                      <a:pt x="214" y="3"/>
                    </a:lnTo>
                    <a:lnTo>
                      <a:pt x="202" y="11"/>
                    </a:lnTo>
                  </a:path>
                </a:pathLst>
              </a:custGeom>
              <a:solidFill>
                <a:srgbClr val="919191"/>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13" name="Group 30"/>
              <p:cNvGrpSpPr>
                <a:grpSpLocks/>
              </p:cNvGrpSpPr>
              <p:nvPr/>
            </p:nvGrpSpPr>
            <p:grpSpPr bwMode="auto">
              <a:xfrm>
                <a:off x="3716" y="3045"/>
                <a:ext cx="518" cy="299"/>
                <a:chOff x="3674" y="3076"/>
                <a:chExt cx="548" cy="319"/>
              </a:xfrm>
            </p:grpSpPr>
            <p:sp>
              <p:nvSpPr>
                <p:cNvPr id="27679" name="Freeform 31"/>
                <p:cNvSpPr>
                  <a:spLocks/>
                </p:cNvSpPr>
                <p:nvPr/>
              </p:nvSpPr>
              <p:spPr bwMode="auto">
                <a:xfrm>
                  <a:off x="4009" y="3163"/>
                  <a:ext cx="213" cy="232"/>
                </a:xfrm>
                <a:custGeom>
                  <a:avLst/>
                  <a:gdLst>
                    <a:gd name="T0" fmla="*/ 114 w 213"/>
                    <a:gd name="T1" fmla="*/ 0 h 231"/>
                    <a:gd name="T2" fmla="*/ 71 w 213"/>
                    <a:gd name="T3" fmla="*/ 57 h 231"/>
                    <a:gd name="T4" fmla="*/ 0 w 213"/>
                    <a:gd name="T5" fmla="*/ 51 h 231"/>
                    <a:gd name="T6" fmla="*/ 57 w 213"/>
                    <a:gd name="T7" fmla="*/ 117 h 231"/>
                    <a:gd name="T8" fmla="*/ 4 w 213"/>
                    <a:gd name="T9" fmla="*/ 202 h 231"/>
                    <a:gd name="T10" fmla="*/ 99 w 213"/>
                    <a:gd name="T11" fmla="*/ 149 h 231"/>
                    <a:gd name="T12" fmla="*/ 166 w 213"/>
                    <a:gd name="T13" fmla="*/ 230 h 231"/>
                    <a:gd name="T14" fmla="*/ 149 w 213"/>
                    <a:gd name="T15" fmla="*/ 127 h 231"/>
                    <a:gd name="T16" fmla="*/ 212 w 213"/>
                    <a:gd name="T17" fmla="*/ 66 h 231"/>
                    <a:gd name="T18" fmla="*/ 136 w 213"/>
                    <a:gd name="T19" fmla="*/ 68 h 231"/>
                    <a:gd name="T20" fmla="*/ 114 w 213"/>
                    <a:gd name="T2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31">
                      <a:moveTo>
                        <a:pt x="114" y="0"/>
                      </a:moveTo>
                      <a:lnTo>
                        <a:pt x="71" y="57"/>
                      </a:lnTo>
                      <a:lnTo>
                        <a:pt x="0" y="51"/>
                      </a:lnTo>
                      <a:lnTo>
                        <a:pt x="57" y="117"/>
                      </a:lnTo>
                      <a:lnTo>
                        <a:pt x="4" y="202"/>
                      </a:lnTo>
                      <a:lnTo>
                        <a:pt x="99" y="149"/>
                      </a:lnTo>
                      <a:lnTo>
                        <a:pt x="166" y="230"/>
                      </a:lnTo>
                      <a:lnTo>
                        <a:pt x="149" y="127"/>
                      </a:lnTo>
                      <a:lnTo>
                        <a:pt x="212" y="66"/>
                      </a:lnTo>
                      <a:lnTo>
                        <a:pt x="136" y="68"/>
                      </a:lnTo>
                      <a:lnTo>
                        <a:pt x="114"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80" name="Freeform 32"/>
                <p:cNvSpPr>
                  <a:spLocks/>
                </p:cNvSpPr>
                <p:nvPr/>
              </p:nvSpPr>
              <p:spPr bwMode="auto">
                <a:xfrm>
                  <a:off x="3674" y="3076"/>
                  <a:ext cx="207" cy="229"/>
                </a:xfrm>
                <a:custGeom>
                  <a:avLst/>
                  <a:gdLst>
                    <a:gd name="T0" fmla="*/ 57 w 207"/>
                    <a:gd name="T1" fmla="*/ 2 h 229"/>
                    <a:gd name="T2" fmla="*/ 41 w 207"/>
                    <a:gd name="T3" fmla="*/ 11 h 229"/>
                    <a:gd name="T4" fmla="*/ 34 w 207"/>
                    <a:gd name="T5" fmla="*/ 18 h 229"/>
                    <a:gd name="T6" fmla="*/ 27 w 207"/>
                    <a:gd name="T7" fmla="*/ 25 h 229"/>
                    <a:gd name="T8" fmla="*/ 18 w 207"/>
                    <a:gd name="T9" fmla="*/ 39 h 229"/>
                    <a:gd name="T10" fmla="*/ 13 w 207"/>
                    <a:gd name="T11" fmla="*/ 51 h 229"/>
                    <a:gd name="T12" fmla="*/ 7 w 207"/>
                    <a:gd name="T13" fmla="*/ 61 h 229"/>
                    <a:gd name="T14" fmla="*/ 3 w 207"/>
                    <a:gd name="T15" fmla="*/ 80 h 229"/>
                    <a:gd name="T16" fmla="*/ 1 w 207"/>
                    <a:gd name="T17" fmla="*/ 89 h 229"/>
                    <a:gd name="T18" fmla="*/ 0 w 207"/>
                    <a:gd name="T19" fmla="*/ 97 h 229"/>
                    <a:gd name="T20" fmla="*/ 0 w 207"/>
                    <a:gd name="T21" fmla="*/ 112 h 229"/>
                    <a:gd name="T22" fmla="*/ 1 w 207"/>
                    <a:gd name="T23" fmla="*/ 127 h 229"/>
                    <a:gd name="T24" fmla="*/ 4 w 207"/>
                    <a:gd name="T25" fmla="*/ 141 h 229"/>
                    <a:gd name="T26" fmla="*/ 7 w 207"/>
                    <a:gd name="T27" fmla="*/ 151 h 229"/>
                    <a:gd name="T28" fmla="*/ 11 w 207"/>
                    <a:gd name="T29" fmla="*/ 162 h 229"/>
                    <a:gd name="T30" fmla="*/ 17 w 207"/>
                    <a:gd name="T31" fmla="*/ 172 h 229"/>
                    <a:gd name="T32" fmla="*/ 24 w 207"/>
                    <a:gd name="T33" fmla="*/ 183 h 229"/>
                    <a:gd name="T34" fmla="*/ 30 w 207"/>
                    <a:gd name="T35" fmla="*/ 190 h 229"/>
                    <a:gd name="T36" fmla="*/ 41 w 207"/>
                    <a:gd name="T37" fmla="*/ 199 h 229"/>
                    <a:gd name="T38" fmla="*/ 49 w 207"/>
                    <a:gd name="T39" fmla="*/ 205 h 229"/>
                    <a:gd name="T40" fmla="*/ 57 w 207"/>
                    <a:gd name="T41" fmla="*/ 212 h 229"/>
                    <a:gd name="T42" fmla="*/ 67 w 207"/>
                    <a:gd name="T43" fmla="*/ 217 h 229"/>
                    <a:gd name="T44" fmla="*/ 75 w 207"/>
                    <a:gd name="T45" fmla="*/ 222 h 229"/>
                    <a:gd name="T46" fmla="*/ 85 w 207"/>
                    <a:gd name="T47" fmla="*/ 225 h 229"/>
                    <a:gd name="T48" fmla="*/ 97 w 207"/>
                    <a:gd name="T49" fmla="*/ 227 h 229"/>
                    <a:gd name="T50" fmla="*/ 105 w 207"/>
                    <a:gd name="T51" fmla="*/ 228 h 229"/>
                    <a:gd name="T52" fmla="*/ 121 w 207"/>
                    <a:gd name="T53" fmla="*/ 228 h 229"/>
                    <a:gd name="T54" fmla="*/ 133 w 207"/>
                    <a:gd name="T55" fmla="*/ 227 h 229"/>
                    <a:gd name="T56" fmla="*/ 142 w 207"/>
                    <a:gd name="T57" fmla="*/ 226 h 229"/>
                    <a:gd name="T58" fmla="*/ 151 w 207"/>
                    <a:gd name="T59" fmla="*/ 224 h 229"/>
                    <a:gd name="T60" fmla="*/ 160 w 207"/>
                    <a:gd name="T61" fmla="*/ 221 h 229"/>
                    <a:gd name="T62" fmla="*/ 171 w 207"/>
                    <a:gd name="T63" fmla="*/ 217 h 229"/>
                    <a:gd name="T64" fmla="*/ 180 w 207"/>
                    <a:gd name="T65" fmla="*/ 211 h 229"/>
                    <a:gd name="T66" fmla="*/ 188 w 207"/>
                    <a:gd name="T67" fmla="*/ 203 h 229"/>
                    <a:gd name="T68" fmla="*/ 192 w 207"/>
                    <a:gd name="T69" fmla="*/ 196 h 229"/>
                    <a:gd name="T70" fmla="*/ 196 w 207"/>
                    <a:gd name="T71" fmla="*/ 187 h 229"/>
                    <a:gd name="T72" fmla="*/ 202 w 207"/>
                    <a:gd name="T73" fmla="*/ 175 h 229"/>
                    <a:gd name="T74" fmla="*/ 205 w 207"/>
                    <a:gd name="T75" fmla="*/ 159 h 229"/>
                    <a:gd name="T76" fmla="*/ 206 w 207"/>
                    <a:gd name="T77" fmla="*/ 145 h 229"/>
                    <a:gd name="T78" fmla="*/ 191 w 207"/>
                    <a:gd name="T79" fmla="*/ 149 h 229"/>
                    <a:gd name="T80" fmla="*/ 180 w 207"/>
                    <a:gd name="T81" fmla="*/ 157 h 229"/>
                    <a:gd name="T82" fmla="*/ 163 w 207"/>
                    <a:gd name="T83" fmla="*/ 161 h 229"/>
                    <a:gd name="T84" fmla="*/ 142 w 207"/>
                    <a:gd name="T85" fmla="*/ 164 h 229"/>
                    <a:gd name="T86" fmla="*/ 122 w 207"/>
                    <a:gd name="T87" fmla="*/ 165 h 229"/>
                    <a:gd name="T88" fmla="*/ 105 w 207"/>
                    <a:gd name="T89" fmla="*/ 162 h 229"/>
                    <a:gd name="T90" fmla="*/ 84 w 207"/>
                    <a:gd name="T91" fmla="*/ 152 h 229"/>
                    <a:gd name="T92" fmla="*/ 68 w 207"/>
                    <a:gd name="T93" fmla="*/ 140 h 229"/>
                    <a:gd name="T94" fmla="*/ 57 w 207"/>
                    <a:gd name="T95" fmla="*/ 121 h 229"/>
                    <a:gd name="T96" fmla="*/ 52 w 207"/>
                    <a:gd name="T97" fmla="*/ 105 h 229"/>
                    <a:gd name="T98" fmla="*/ 51 w 207"/>
                    <a:gd name="T99" fmla="*/ 84 h 229"/>
                    <a:gd name="T100" fmla="*/ 51 w 207"/>
                    <a:gd name="T101" fmla="*/ 66 h 229"/>
                    <a:gd name="T102" fmla="*/ 54 w 207"/>
                    <a:gd name="T103" fmla="*/ 43 h 229"/>
                    <a:gd name="T104" fmla="*/ 58 w 207"/>
                    <a:gd name="T105" fmla="*/ 19 h 229"/>
                    <a:gd name="T106" fmla="*/ 71 w 207"/>
                    <a:gd name="T107" fmla="*/ 0 h 229"/>
                    <a:gd name="T108" fmla="*/ 57 w 207"/>
                    <a:gd name="T109" fmla="*/ 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7" h="229">
                      <a:moveTo>
                        <a:pt x="57" y="2"/>
                      </a:moveTo>
                      <a:lnTo>
                        <a:pt x="41" y="11"/>
                      </a:lnTo>
                      <a:lnTo>
                        <a:pt x="34" y="18"/>
                      </a:lnTo>
                      <a:lnTo>
                        <a:pt x="27" y="25"/>
                      </a:lnTo>
                      <a:lnTo>
                        <a:pt x="18" y="39"/>
                      </a:lnTo>
                      <a:lnTo>
                        <a:pt x="13" y="51"/>
                      </a:lnTo>
                      <a:lnTo>
                        <a:pt x="7" y="61"/>
                      </a:lnTo>
                      <a:lnTo>
                        <a:pt x="3" y="80"/>
                      </a:lnTo>
                      <a:lnTo>
                        <a:pt x="1" y="89"/>
                      </a:lnTo>
                      <a:lnTo>
                        <a:pt x="0" y="97"/>
                      </a:lnTo>
                      <a:lnTo>
                        <a:pt x="0" y="112"/>
                      </a:lnTo>
                      <a:lnTo>
                        <a:pt x="1" y="127"/>
                      </a:lnTo>
                      <a:lnTo>
                        <a:pt x="4" y="141"/>
                      </a:lnTo>
                      <a:lnTo>
                        <a:pt x="7" y="151"/>
                      </a:lnTo>
                      <a:lnTo>
                        <a:pt x="11" y="162"/>
                      </a:lnTo>
                      <a:lnTo>
                        <a:pt x="17" y="172"/>
                      </a:lnTo>
                      <a:lnTo>
                        <a:pt x="24" y="183"/>
                      </a:lnTo>
                      <a:lnTo>
                        <a:pt x="30" y="190"/>
                      </a:lnTo>
                      <a:lnTo>
                        <a:pt x="41" y="199"/>
                      </a:lnTo>
                      <a:lnTo>
                        <a:pt x="49" y="205"/>
                      </a:lnTo>
                      <a:lnTo>
                        <a:pt x="57" y="212"/>
                      </a:lnTo>
                      <a:lnTo>
                        <a:pt x="67" y="217"/>
                      </a:lnTo>
                      <a:lnTo>
                        <a:pt x="75" y="222"/>
                      </a:lnTo>
                      <a:lnTo>
                        <a:pt x="85" y="225"/>
                      </a:lnTo>
                      <a:lnTo>
                        <a:pt x="97" y="227"/>
                      </a:lnTo>
                      <a:lnTo>
                        <a:pt x="105" y="228"/>
                      </a:lnTo>
                      <a:lnTo>
                        <a:pt x="121" y="228"/>
                      </a:lnTo>
                      <a:lnTo>
                        <a:pt x="133" y="227"/>
                      </a:lnTo>
                      <a:lnTo>
                        <a:pt x="142" y="226"/>
                      </a:lnTo>
                      <a:lnTo>
                        <a:pt x="151" y="224"/>
                      </a:lnTo>
                      <a:lnTo>
                        <a:pt x="160" y="221"/>
                      </a:lnTo>
                      <a:lnTo>
                        <a:pt x="171" y="217"/>
                      </a:lnTo>
                      <a:lnTo>
                        <a:pt x="180" y="211"/>
                      </a:lnTo>
                      <a:lnTo>
                        <a:pt x="188" y="203"/>
                      </a:lnTo>
                      <a:lnTo>
                        <a:pt x="192" y="196"/>
                      </a:lnTo>
                      <a:lnTo>
                        <a:pt x="196" y="187"/>
                      </a:lnTo>
                      <a:lnTo>
                        <a:pt x="202" y="175"/>
                      </a:lnTo>
                      <a:lnTo>
                        <a:pt x="205" y="159"/>
                      </a:lnTo>
                      <a:lnTo>
                        <a:pt x="206" y="145"/>
                      </a:lnTo>
                      <a:lnTo>
                        <a:pt x="191" y="149"/>
                      </a:lnTo>
                      <a:lnTo>
                        <a:pt x="180" y="157"/>
                      </a:lnTo>
                      <a:lnTo>
                        <a:pt x="163" y="161"/>
                      </a:lnTo>
                      <a:lnTo>
                        <a:pt x="142" y="164"/>
                      </a:lnTo>
                      <a:lnTo>
                        <a:pt x="122" y="165"/>
                      </a:lnTo>
                      <a:lnTo>
                        <a:pt x="105" y="162"/>
                      </a:lnTo>
                      <a:lnTo>
                        <a:pt x="84" y="152"/>
                      </a:lnTo>
                      <a:lnTo>
                        <a:pt x="68" y="140"/>
                      </a:lnTo>
                      <a:lnTo>
                        <a:pt x="57" y="121"/>
                      </a:lnTo>
                      <a:lnTo>
                        <a:pt x="52" y="105"/>
                      </a:lnTo>
                      <a:lnTo>
                        <a:pt x="51" y="84"/>
                      </a:lnTo>
                      <a:lnTo>
                        <a:pt x="51" y="66"/>
                      </a:lnTo>
                      <a:lnTo>
                        <a:pt x="54" y="43"/>
                      </a:lnTo>
                      <a:lnTo>
                        <a:pt x="58" y="19"/>
                      </a:lnTo>
                      <a:lnTo>
                        <a:pt x="71" y="0"/>
                      </a:lnTo>
                      <a:lnTo>
                        <a:pt x="57" y="2"/>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14" name="Group 33"/>
              <p:cNvGrpSpPr>
                <a:grpSpLocks/>
              </p:cNvGrpSpPr>
              <p:nvPr/>
            </p:nvGrpSpPr>
            <p:grpSpPr bwMode="auto">
              <a:xfrm>
                <a:off x="3692" y="3020"/>
                <a:ext cx="517" cy="299"/>
                <a:chOff x="3648" y="3049"/>
                <a:chExt cx="548" cy="320"/>
              </a:xfrm>
            </p:grpSpPr>
            <p:sp>
              <p:nvSpPr>
                <p:cNvPr id="27682" name="Freeform 34"/>
                <p:cNvSpPr>
                  <a:spLocks/>
                </p:cNvSpPr>
                <p:nvPr/>
              </p:nvSpPr>
              <p:spPr bwMode="auto">
                <a:xfrm>
                  <a:off x="3983" y="3138"/>
                  <a:ext cx="213" cy="231"/>
                </a:xfrm>
                <a:custGeom>
                  <a:avLst/>
                  <a:gdLst>
                    <a:gd name="T0" fmla="*/ 114 w 213"/>
                    <a:gd name="T1" fmla="*/ 0 h 231"/>
                    <a:gd name="T2" fmla="*/ 71 w 213"/>
                    <a:gd name="T3" fmla="*/ 57 h 231"/>
                    <a:gd name="T4" fmla="*/ 0 w 213"/>
                    <a:gd name="T5" fmla="*/ 51 h 231"/>
                    <a:gd name="T6" fmla="*/ 57 w 213"/>
                    <a:gd name="T7" fmla="*/ 116 h 231"/>
                    <a:gd name="T8" fmla="*/ 4 w 213"/>
                    <a:gd name="T9" fmla="*/ 202 h 231"/>
                    <a:gd name="T10" fmla="*/ 99 w 213"/>
                    <a:gd name="T11" fmla="*/ 149 h 231"/>
                    <a:gd name="T12" fmla="*/ 166 w 213"/>
                    <a:gd name="T13" fmla="*/ 230 h 231"/>
                    <a:gd name="T14" fmla="*/ 149 w 213"/>
                    <a:gd name="T15" fmla="*/ 127 h 231"/>
                    <a:gd name="T16" fmla="*/ 212 w 213"/>
                    <a:gd name="T17" fmla="*/ 66 h 231"/>
                    <a:gd name="T18" fmla="*/ 136 w 213"/>
                    <a:gd name="T19" fmla="*/ 68 h 231"/>
                    <a:gd name="T20" fmla="*/ 114 w 213"/>
                    <a:gd name="T2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31">
                      <a:moveTo>
                        <a:pt x="114" y="0"/>
                      </a:moveTo>
                      <a:lnTo>
                        <a:pt x="71" y="57"/>
                      </a:lnTo>
                      <a:lnTo>
                        <a:pt x="0" y="51"/>
                      </a:lnTo>
                      <a:lnTo>
                        <a:pt x="57" y="116"/>
                      </a:lnTo>
                      <a:lnTo>
                        <a:pt x="4" y="202"/>
                      </a:lnTo>
                      <a:lnTo>
                        <a:pt x="99" y="149"/>
                      </a:lnTo>
                      <a:lnTo>
                        <a:pt x="166" y="230"/>
                      </a:lnTo>
                      <a:lnTo>
                        <a:pt x="149" y="127"/>
                      </a:lnTo>
                      <a:lnTo>
                        <a:pt x="212" y="66"/>
                      </a:lnTo>
                      <a:lnTo>
                        <a:pt x="136" y="68"/>
                      </a:lnTo>
                      <a:lnTo>
                        <a:pt x="114" y="0"/>
                      </a:lnTo>
                    </a:path>
                  </a:pathLst>
                </a:custGeom>
                <a:solidFill>
                  <a:schemeClr val="tx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83" name="Freeform 35"/>
                <p:cNvSpPr>
                  <a:spLocks/>
                </p:cNvSpPr>
                <p:nvPr/>
              </p:nvSpPr>
              <p:spPr bwMode="auto">
                <a:xfrm>
                  <a:off x="3648" y="3049"/>
                  <a:ext cx="207" cy="230"/>
                </a:xfrm>
                <a:custGeom>
                  <a:avLst/>
                  <a:gdLst>
                    <a:gd name="T0" fmla="*/ 57 w 207"/>
                    <a:gd name="T1" fmla="*/ 2 h 230"/>
                    <a:gd name="T2" fmla="*/ 41 w 207"/>
                    <a:gd name="T3" fmla="*/ 12 h 230"/>
                    <a:gd name="T4" fmla="*/ 34 w 207"/>
                    <a:gd name="T5" fmla="*/ 18 h 230"/>
                    <a:gd name="T6" fmla="*/ 27 w 207"/>
                    <a:gd name="T7" fmla="*/ 25 h 230"/>
                    <a:gd name="T8" fmla="*/ 18 w 207"/>
                    <a:gd name="T9" fmla="*/ 40 h 230"/>
                    <a:gd name="T10" fmla="*/ 13 w 207"/>
                    <a:gd name="T11" fmla="*/ 51 h 230"/>
                    <a:gd name="T12" fmla="*/ 7 w 207"/>
                    <a:gd name="T13" fmla="*/ 62 h 230"/>
                    <a:gd name="T14" fmla="*/ 3 w 207"/>
                    <a:gd name="T15" fmla="*/ 82 h 230"/>
                    <a:gd name="T16" fmla="*/ 1 w 207"/>
                    <a:gd name="T17" fmla="*/ 90 h 230"/>
                    <a:gd name="T18" fmla="*/ 0 w 207"/>
                    <a:gd name="T19" fmla="*/ 98 h 230"/>
                    <a:gd name="T20" fmla="*/ 0 w 207"/>
                    <a:gd name="T21" fmla="*/ 112 h 230"/>
                    <a:gd name="T22" fmla="*/ 1 w 207"/>
                    <a:gd name="T23" fmla="*/ 126 h 230"/>
                    <a:gd name="T24" fmla="*/ 4 w 207"/>
                    <a:gd name="T25" fmla="*/ 141 h 230"/>
                    <a:gd name="T26" fmla="*/ 7 w 207"/>
                    <a:gd name="T27" fmla="*/ 152 h 230"/>
                    <a:gd name="T28" fmla="*/ 11 w 207"/>
                    <a:gd name="T29" fmla="*/ 163 h 230"/>
                    <a:gd name="T30" fmla="*/ 17 w 207"/>
                    <a:gd name="T31" fmla="*/ 172 h 230"/>
                    <a:gd name="T32" fmla="*/ 24 w 207"/>
                    <a:gd name="T33" fmla="*/ 183 h 230"/>
                    <a:gd name="T34" fmla="*/ 30 w 207"/>
                    <a:gd name="T35" fmla="*/ 191 h 230"/>
                    <a:gd name="T36" fmla="*/ 41 w 207"/>
                    <a:gd name="T37" fmla="*/ 200 h 230"/>
                    <a:gd name="T38" fmla="*/ 49 w 207"/>
                    <a:gd name="T39" fmla="*/ 207 h 230"/>
                    <a:gd name="T40" fmla="*/ 57 w 207"/>
                    <a:gd name="T41" fmla="*/ 213 h 230"/>
                    <a:gd name="T42" fmla="*/ 67 w 207"/>
                    <a:gd name="T43" fmla="*/ 218 h 230"/>
                    <a:gd name="T44" fmla="*/ 75 w 207"/>
                    <a:gd name="T45" fmla="*/ 222 h 230"/>
                    <a:gd name="T46" fmla="*/ 85 w 207"/>
                    <a:gd name="T47" fmla="*/ 225 h 230"/>
                    <a:gd name="T48" fmla="*/ 97 w 207"/>
                    <a:gd name="T49" fmla="*/ 228 h 230"/>
                    <a:gd name="T50" fmla="*/ 105 w 207"/>
                    <a:gd name="T51" fmla="*/ 229 h 230"/>
                    <a:gd name="T52" fmla="*/ 121 w 207"/>
                    <a:gd name="T53" fmla="*/ 229 h 230"/>
                    <a:gd name="T54" fmla="*/ 133 w 207"/>
                    <a:gd name="T55" fmla="*/ 228 h 230"/>
                    <a:gd name="T56" fmla="*/ 142 w 207"/>
                    <a:gd name="T57" fmla="*/ 226 h 230"/>
                    <a:gd name="T58" fmla="*/ 151 w 207"/>
                    <a:gd name="T59" fmla="*/ 224 h 230"/>
                    <a:gd name="T60" fmla="*/ 160 w 207"/>
                    <a:gd name="T61" fmla="*/ 222 h 230"/>
                    <a:gd name="T62" fmla="*/ 171 w 207"/>
                    <a:gd name="T63" fmla="*/ 217 h 230"/>
                    <a:gd name="T64" fmla="*/ 180 w 207"/>
                    <a:gd name="T65" fmla="*/ 212 h 230"/>
                    <a:gd name="T66" fmla="*/ 188 w 207"/>
                    <a:gd name="T67" fmla="*/ 203 h 230"/>
                    <a:gd name="T68" fmla="*/ 192 w 207"/>
                    <a:gd name="T69" fmla="*/ 196 h 230"/>
                    <a:gd name="T70" fmla="*/ 196 w 207"/>
                    <a:gd name="T71" fmla="*/ 188 h 230"/>
                    <a:gd name="T72" fmla="*/ 202 w 207"/>
                    <a:gd name="T73" fmla="*/ 176 h 230"/>
                    <a:gd name="T74" fmla="*/ 205 w 207"/>
                    <a:gd name="T75" fmla="*/ 160 h 230"/>
                    <a:gd name="T76" fmla="*/ 206 w 207"/>
                    <a:gd name="T77" fmla="*/ 146 h 230"/>
                    <a:gd name="T78" fmla="*/ 191 w 207"/>
                    <a:gd name="T79" fmla="*/ 150 h 230"/>
                    <a:gd name="T80" fmla="*/ 180 w 207"/>
                    <a:gd name="T81" fmla="*/ 157 h 230"/>
                    <a:gd name="T82" fmla="*/ 163 w 207"/>
                    <a:gd name="T83" fmla="*/ 162 h 230"/>
                    <a:gd name="T84" fmla="*/ 143 w 207"/>
                    <a:gd name="T85" fmla="*/ 165 h 230"/>
                    <a:gd name="T86" fmla="*/ 122 w 207"/>
                    <a:gd name="T87" fmla="*/ 165 h 230"/>
                    <a:gd name="T88" fmla="*/ 105 w 207"/>
                    <a:gd name="T89" fmla="*/ 163 h 230"/>
                    <a:gd name="T90" fmla="*/ 84 w 207"/>
                    <a:gd name="T91" fmla="*/ 152 h 230"/>
                    <a:gd name="T92" fmla="*/ 68 w 207"/>
                    <a:gd name="T93" fmla="*/ 140 h 230"/>
                    <a:gd name="T94" fmla="*/ 57 w 207"/>
                    <a:gd name="T95" fmla="*/ 122 h 230"/>
                    <a:gd name="T96" fmla="*/ 52 w 207"/>
                    <a:gd name="T97" fmla="*/ 106 h 230"/>
                    <a:gd name="T98" fmla="*/ 51 w 207"/>
                    <a:gd name="T99" fmla="*/ 86 h 230"/>
                    <a:gd name="T100" fmla="*/ 51 w 207"/>
                    <a:gd name="T101" fmla="*/ 67 h 230"/>
                    <a:gd name="T102" fmla="*/ 54 w 207"/>
                    <a:gd name="T103" fmla="*/ 43 h 230"/>
                    <a:gd name="T104" fmla="*/ 58 w 207"/>
                    <a:gd name="T105" fmla="*/ 20 h 230"/>
                    <a:gd name="T106" fmla="*/ 71 w 207"/>
                    <a:gd name="T107" fmla="*/ 0 h 230"/>
                    <a:gd name="T108" fmla="*/ 57 w 207"/>
                    <a:gd name="T109" fmla="*/ 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7" h="230">
                      <a:moveTo>
                        <a:pt x="57" y="2"/>
                      </a:moveTo>
                      <a:lnTo>
                        <a:pt x="41" y="12"/>
                      </a:lnTo>
                      <a:lnTo>
                        <a:pt x="34" y="18"/>
                      </a:lnTo>
                      <a:lnTo>
                        <a:pt x="27" y="25"/>
                      </a:lnTo>
                      <a:lnTo>
                        <a:pt x="18" y="40"/>
                      </a:lnTo>
                      <a:lnTo>
                        <a:pt x="13" y="51"/>
                      </a:lnTo>
                      <a:lnTo>
                        <a:pt x="7" y="62"/>
                      </a:lnTo>
                      <a:lnTo>
                        <a:pt x="3" y="82"/>
                      </a:lnTo>
                      <a:lnTo>
                        <a:pt x="1" y="90"/>
                      </a:lnTo>
                      <a:lnTo>
                        <a:pt x="0" y="98"/>
                      </a:lnTo>
                      <a:lnTo>
                        <a:pt x="0" y="112"/>
                      </a:lnTo>
                      <a:lnTo>
                        <a:pt x="1" y="126"/>
                      </a:lnTo>
                      <a:lnTo>
                        <a:pt x="4" y="141"/>
                      </a:lnTo>
                      <a:lnTo>
                        <a:pt x="7" y="152"/>
                      </a:lnTo>
                      <a:lnTo>
                        <a:pt x="11" y="163"/>
                      </a:lnTo>
                      <a:lnTo>
                        <a:pt x="17" y="172"/>
                      </a:lnTo>
                      <a:lnTo>
                        <a:pt x="24" y="183"/>
                      </a:lnTo>
                      <a:lnTo>
                        <a:pt x="30" y="191"/>
                      </a:lnTo>
                      <a:lnTo>
                        <a:pt x="41" y="200"/>
                      </a:lnTo>
                      <a:lnTo>
                        <a:pt x="49" y="207"/>
                      </a:lnTo>
                      <a:lnTo>
                        <a:pt x="57" y="213"/>
                      </a:lnTo>
                      <a:lnTo>
                        <a:pt x="67" y="218"/>
                      </a:lnTo>
                      <a:lnTo>
                        <a:pt x="75" y="222"/>
                      </a:lnTo>
                      <a:lnTo>
                        <a:pt x="85" y="225"/>
                      </a:lnTo>
                      <a:lnTo>
                        <a:pt x="97" y="228"/>
                      </a:lnTo>
                      <a:lnTo>
                        <a:pt x="105" y="229"/>
                      </a:lnTo>
                      <a:lnTo>
                        <a:pt x="121" y="229"/>
                      </a:lnTo>
                      <a:lnTo>
                        <a:pt x="133" y="228"/>
                      </a:lnTo>
                      <a:lnTo>
                        <a:pt x="142" y="226"/>
                      </a:lnTo>
                      <a:lnTo>
                        <a:pt x="151" y="224"/>
                      </a:lnTo>
                      <a:lnTo>
                        <a:pt x="160" y="222"/>
                      </a:lnTo>
                      <a:lnTo>
                        <a:pt x="171" y="217"/>
                      </a:lnTo>
                      <a:lnTo>
                        <a:pt x="180" y="212"/>
                      </a:lnTo>
                      <a:lnTo>
                        <a:pt x="188" y="203"/>
                      </a:lnTo>
                      <a:lnTo>
                        <a:pt x="192" y="196"/>
                      </a:lnTo>
                      <a:lnTo>
                        <a:pt x="196" y="188"/>
                      </a:lnTo>
                      <a:lnTo>
                        <a:pt x="202" y="176"/>
                      </a:lnTo>
                      <a:lnTo>
                        <a:pt x="205" y="160"/>
                      </a:lnTo>
                      <a:lnTo>
                        <a:pt x="206" y="146"/>
                      </a:lnTo>
                      <a:lnTo>
                        <a:pt x="191" y="150"/>
                      </a:lnTo>
                      <a:lnTo>
                        <a:pt x="180" y="157"/>
                      </a:lnTo>
                      <a:lnTo>
                        <a:pt x="163" y="162"/>
                      </a:lnTo>
                      <a:lnTo>
                        <a:pt x="143" y="165"/>
                      </a:lnTo>
                      <a:lnTo>
                        <a:pt x="122" y="165"/>
                      </a:lnTo>
                      <a:lnTo>
                        <a:pt x="105" y="163"/>
                      </a:lnTo>
                      <a:lnTo>
                        <a:pt x="84" y="152"/>
                      </a:lnTo>
                      <a:lnTo>
                        <a:pt x="68" y="140"/>
                      </a:lnTo>
                      <a:lnTo>
                        <a:pt x="57" y="122"/>
                      </a:lnTo>
                      <a:lnTo>
                        <a:pt x="52" y="106"/>
                      </a:lnTo>
                      <a:lnTo>
                        <a:pt x="51" y="86"/>
                      </a:lnTo>
                      <a:lnTo>
                        <a:pt x="51" y="67"/>
                      </a:lnTo>
                      <a:lnTo>
                        <a:pt x="54" y="43"/>
                      </a:lnTo>
                      <a:lnTo>
                        <a:pt x="58" y="20"/>
                      </a:lnTo>
                      <a:lnTo>
                        <a:pt x="71" y="0"/>
                      </a:lnTo>
                      <a:lnTo>
                        <a:pt x="57" y="2"/>
                      </a:lnTo>
                    </a:path>
                  </a:pathLst>
                </a:custGeom>
                <a:solidFill>
                  <a:schemeClr val="tx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15" name="Group 36"/>
              <p:cNvGrpSpPr>
                <a:grpSpLocks/>
              </p:cNvGrpSpPr>
              <p:nvPr/>
            </p:nvGrpSpPr>
            <p:grpSpPr bwMode="auto">
              <a:xfrm>
                <a:off x="4400" y="2901"/>
                <a:ext cx="449" cy="704"/>
                <a:chOff x="4398" y="2922"/>
                <a:chExt cx="476" cy="752"/>
              </a:xfrm>
            </p:grpSpPr>
            <p:sp>
              <p:nvSpPr>
                <p:cNvPr id="27685" name="Freeform 37"/>
                <p:cNvSpPr>
                  <a:spLocks/>
                </p:cNvSpPr>
                <p:nvPr/>
              </p:nvSpPr>
              <p:spPr bwMode="auto">
                <a:xfrm>
                  <a:off x="4483" y="2922"/>
                  <a:ext cx="391" cy="656"/>
                </a:xfrm>
                <a:custGeom>
                  <a:avLst/>
                  <a:gdLst>
                    <a:gd name="T0" fmla="*/ 360 w 391"/>
                    <a:gd name="T1" fmla="*/ 633 h 656"/>
                    <a:gd name="T2" fmla="*/ 314 w 391"/>
                    <a:gd name="T3" fmla="*/ 647 h 656"/>
                    <a:gd name="T4" fmla="*/ 252 w 391"/>
                    <a:gd name="T5" fmla="*/ 655 h 656"/>
                    <a:gd name="T6" fmla="*/ 188 w 391"/>
                    <a:gd name="T7" fmla="*/ 655 h 656"/>
                    <a:gd name="T8" fmla="*/ 146 w 391"/>
                    <a:gd name="T9" fmla="*/ 642 h 656"/>
                    <a:gd name="T10" fmla="*/ 123 w 391"/>
                    <a:gd name="T11" fmla="*/ 639 h 656"/>
                    <a:gd name="T12" fmla="*/ 96 w 391"/>
                    <a:gd name="T13" fmla="*/ 542 h 656"/>
                    <a:gd name="T14" fmla="*/ 79 w 391"/>
                    <a:gd name="T15" fmla="*/ 433 h 656"/>
                    <a:gd name="T16" fmla="*/ 57 w 391"/>
                    <a:gd name="T17" fmla="*/ 311 h 656"/>
                    <a:gd name="T18" fmla="*/ 30 w 391"/>
                    <a:gd name="T19" fmla="*/ 176 h 656"/>
                    <a:gd name="T20" fmla="*/ 4 w 391"/>
                    <a:gd name="T21" fmla="*/ 119 h 656"/>
                    <a:gd name="T22" fmla="*/ 0 w 391"/>
                    <a:gd name="T23" fmla="*/ 86 h 656"/>
                    <a:gd name="T24" fmla="*/ 7 w 391"/>
                    <a:gd name="T25" fmla="*/ 73 h 656"/>
                    <a:gd name="T26" fmla="*/ 26 w 391"/>
                    <a:gd name="T27" fmla="*/ 57 h 656"/>
                    <a:gd name="T28" fmla="*/ 40 w 391"/>
                    <a:gd name="T29" fmla="*/ 47 h 656"/>
                    <a:gd name="T30" fmla="*/ 79 w 391"/>
                    <a:gd name="T31" fmla="*/ 36 h 656"/>
                    <a:gd name="T32" fmla="*/ 152 w 391"/>
                    <a:gd name="T33" fmla="*/ 36 h 656"/>
                    <a:gd name="T34" fmla="*/ 219 w 391"/>
                    <a:gd name="T35" fmla="*/ 24 h 656"/>
                    <a:gd name="T36" fmla="*/ 284 w 391"/>
                    <a:gd name="T37" fmla="*/ 10 h 656"/>
                    <a:gd name="T38" fmla="*/ 340 w 391"/>
                    <a:gd name="T39" fmla="*/ 0 h 656"/>
                    <a:gd name="T40" fmla="*/ 390 w 391"/>
                    <a:gd name="T41" fmla="*/ 159 h 656"/>
                    <a:gd name="T42" fmla="*/ 182 w 391"/>
                    <a:gd name="T43" fmla="*/ 156 h 656"/>
                    <a:gd name="T44" fmla="*/ 152 w 391"/>
                    <a:gd name="T45" fmla="*/ 150 h 656"/>
                    <a:gd name="T46" fmla="*/ 152 w 391"/>
                    <a:gd name="T47" fmla="*/ 169 h 656"/>
                    <a:gd name="T48" fmla="*/ 176 w 391"/>
                    <a:gd name="T49" fmla="*/ 285 h 656"/>
                    <a:gd name="T50" fmla="*/ 196 w 391"/>
                    <a:gd name="T51" fmla="*/ 357 h 656"/>
                    <a:gd name="T52" fmla="*/ 235 w 391"/>
                    <a:gd name="T53" fmla="*/ 424 h 656"/>
                    <a:gd name="T54" fmla="*/ 290 w 391"/>
                    <a:gd name="T55" fmla="*/ 510 h 656"/>
                    <a:gd name="T56" fmla="*/ 360 w 391"/>
                    <a:gd name="T57" fmla="*/ 63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1" h="656">
                      <a:moveTo>
                        <a:pt x="360" y="633"/>
                      </a:moveTo>
                      <a:lnTo>
                        <a:pt x="314" y="647"/>
                      </a:lnTo>
                      <a:lnTo>
                        <a:pt x="252" y="655"/>
                      </a:lnTo>
                      <a:lnTo>
                        <a:pt x="188" y="655"/>
                      </a:lnTo>
                      <a:lnTo>
                        <a:pt x="146" y="642"/>
                      </a:lnTo>
                      <a:lnTo>
                        <a:pt x="123" y="639"/>
                      </a:lnTo>
                      <a:lnTo>
                        <a:pt x="96" y="542"/>
                      </a:lnTo>
                      <a:lnTo>
                        <a:pt x="79" y="433"/>
                      </a:lnTo>
                      <a:lnTo>
                        <a:pt x="57" y="311"/>
                      </a:lnTo>
                      <a:lnTo>
                        <a:pt x="30" y="176"/>
                      </a:lnTo>
                      <a:lnTo>
                        <a:pt x="4" y="119"/>
                      </a:lnTo>
                      <a:lnTo>
                        <a:pt x="0" y="86"/>
                      </a:lnTo>
                      <a:lnTo>
                        <a:pt x="7" y="73"/>
                      </a:lnTo>
                      <a:lnTo>
                        <a:pt x="26" y="57"/>
                      </a:lnTo>
                      <a:lnTo>
                        <a:pt x="40" y="47"/>
                      </a:lnTo>
                      <a:lnTo>
                        <a:pt x="79" y="36"/>
                      </a:lnTo>
                      <a:lnTo>
                        <a:pt x="152" y="36"/>
                      </a:lnTo>
                      <a:lnTo>
                        <a:pt x="219" y="24"/>
                      </a:lnTo>
                      <a:lnTo>
                        <a:pt x="284" y="10"/>
                      </a:lnTo>
                      <a:lnTo>
                        <a:pt x="340" y="0"/>
                      </a:lnTo>
                      <a:lnTo>
                        <a:pt x="390" y="159"/>
                      </a:lnTo>
                      <a:lnTo>
                        <a:pt x="182" y="156"/>
                      </a:lnTo>
                      <a:lnTo>
                        <a:pt x="152" y="150"/>
                      </a:lnTo>
                      <a:lnTo>
                        <a:pt x="152" y="169"/>
                      </a:lnTo>
                      <a:lnTo>
                        <a:pt x="176" y="285"/>
                      </a:lnTo>
                      <a:lnTo>
                        <a:pt x="196" y="357"/>
                      </a:lnTo>
                      <a:lnTo>
                        <a:pt x="235" y="424"/>
                      </a:lnTo>
                      <a:lnTo>
                        <a:pt x="290" y="510"/>
                      </a:lnTo>
                      <a:lnTo>
                        <a:pt x="360" y="633"/>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86" name="Freeform 38"/>
                <p:cNvSpPr>
                  <a:spLocks/>
                </p:cNvSpPr>
                <p:nvPr/>
              </p:nvSpPr>
              <p:spPr bwMode="auto">
                <a:xfrm>
                  <a:off x="4398" y="3558"/>
                  <a:ext cx="464" cy="116"/>
                </a:xfrm>
                <a:custGeom>
                  <a:avLst/>
                  <a:gdLst>
                    <a:gd name="T0" fmla="*/ 211 w 464"/>
                    <a:gd name="T1" fmla="*/ 3 h 116"/>
                    <a:gd name="T2" fmla="*/ 136 w 464"/>
                    <a:gd name="T3" fmla="*/ 14 h 116"/>
                    <a:gd name="T4" fmla="*/ 77 w 464"/>
                    <a:gd name="T5" fmla="*/ 29 h 116"/>
                    <a:gd name="T6" fmla="*/ 46 w 464"/>
                    <a:gd name="T7" fmla="*/ 37 h 116"/>
                    <a:gd name="T8" fmla="*/ 20 w 464"/>
                    <a:gd name="T9" fmla="*/ 54 h 116"/>
                    <a:gd name="T10" fmla="*/ 8 w 464"/>
                    <a:gd name="T11" fmla="*/ 67 h 116"/>
                    <a:gd name="T12" fmla="*/ 0 w 464"/>
                    <a:gd name="T13" fmla="*/ 88 h 116"/>
                    <a:gd name="T14" fmla="*/ 2 w 464"/>
                    <a:gd name="T15" fmla="*/ 104 h 116"/>
                    <a:gd name="T16" fmla="*/ 10 w 464"/>
                    <a:gd name="T17" fmla="*/ 110 h 116"/>
                    <a:gd name="T18" fmla="*/ 26 w 464"/>
                    <a:gd name="T19" fmla="*/ 114 h 116"/>
                    <a:gd name="T20" fmla="*/ 78 w 464"/>
                    <a:gd name="T21" fmla="*/ 110 h 116"/>
                    <a:gd name="T22" fmla="*/ 160 w 464"/>
                    <a:gd name="T23" fmla="*/ 103 h 116"/>
                    <a:gd name="T24" fmla="*/ 249 w 464"/>
                    <a:gd name="T25" fmla="*/ 92 h 116"/>
                    <a:gd name="T26" fmla="*/ 303 w 464"/>
                    <a:gd name="T27" fmla="*/ 89 h 116"/>
                    <a:gd name="T28" fmla="*/ 309 w 464"/>
                    <a:gd name="T29" fmla="*/ 106 h 116"/>
                    <a:gd name="T30" fmla="*/ 367 w 464"/>
                    <a:gd name="T31" fmla="*/ 114 h 116"/>
                    <a:gd name="T32" fmla="*/ 422 w 464"/>
                    <a:gd name="T33" fmla="*/ 115 h 116"/>
                    <a:gd name="T34" fmla="*/ 455 w 464"/>
                    <a:gd name="T35" fmla="*/ 112 h 116"/>
                    <a:gd name="T36" fmla="*/ 463 w 464"/>
                    <a:gd name="T37" fmla="*/ 89 h 116"/>
                    <a:gd name="T38" fmla="*/ 457 w 464"/>
                    <a:gd name="T39" fmla="*/ 51 h 116"/>
                    <a:gd name="T40" fmla="*/ 441 w 464"/>
                    <a:gd name="T41" fmla="*/ 0 h 116"/>
                    <a:gd name="T42" fmla="*/ 231 w 464"/>
                    <a:gd name="T43" fmla="*/ 0 h 116"/>
                    <a:gd name="T44" fmla="*/ 211 w 464"/>
                    <a:gd name="T45" fmla="*/ 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4" h="116">
                      <a:moveTo>
                        <a:pt x="211" y="3"/>
                      </a:moveTo>
                      <a:lnTo>
                        <a:pt x="136" y="14"/>
                      </a:lnTo>
                      <a:lnTo>
                        <a:pt x="77" y="29"/>
                      </a:lnTo>
                      <a:lnTo>
                        <a:pt x="46" y="37"/>
                      </a:lnTo>
                      <a:lnTo>
                        <a:pt x="20" y="54"/>
                      </a:lnTo>
                      <a:lnTo>
                        <a:pt x="8" y="67"/>
                      </a:lnTo>
                      <a:lnTo>
                        <a:pt x="0" y="88"/>
                      </a:lnTo>
                      <a:lnTo>
                        <a:pt x="2" y="104"/>
                      </a:lnTo>
                      <a:lnTo>
                        <a:pt x="10" y="110"/>
                      </a:lnTo>
                      <a:lnTo>
                        <a:pt x="26" y="114"/>
                      </a:lnTo>
                      <a:lnTo>
                        <a:pt x="78" y="110"/>
                      </a:lnTo>
                      <a:lnTo>
                        <a:pt x="160" y="103"/>
                      </a:lnTo>
                      <a:lnTo>
                        <a:pt x="249" y="92"/>
                      </a:lnTo>
                      <a:lnTo>
                        <a:pt x="303" y="89"/>
                      </a:lnTo>
                      <a:lnTo>
                        <a:pt x="309" y="106"/>
                      </a:lnTo>
                      <a:lnTo>
                        <a:pt x="367" y="114"/>
                      </a:lnTo>
                      <a:lnTo>
                        <a:pt x="422" y="115"/>
                      </a:lnTo>
                      <a:lnTo>
                        <a:pt x="455" y="112"/>
                      </a:lnTo>
                      <a:lnTo>
                        <a:pt x="463" y="89"/>
                      </a:lnTo>
                      <a:lnTo>
                        <a:pt x="457" y="51"/>
                      </a:lnTo>
                      <a:lnTo>
                        <a:pt x="441" y="0"/>
                      </a:lnTo>
                      <a:lnTo>
                        <a:pt x="231" y="0"/>
                      </a:lnTo>
                      <a:lnTo>
                        <a:pt x="211" y="3"/>
                      </a:lnTo>
                    </a:path>
                  </a:pathLst>
                </a:custGeom>
                <a:solidFill>
                  <a:srgbClr val="7F5F3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16" name="Group 39"/>
              <p:cNvGrpSpPr>
                <a:grpSpLocks/>
              </p:cNvGrpSpPr>
              <p:nvPr/>
            </p:nvGrpSpPr>
            <p:grpSpPr bwMode="auto">
              <a:xfrm>
                <a:off x="4316" y="2898"/>
                <a:ext cx="761" cy="760"/>
                <a:chOff x="4309" y="2919"/>
                <a:chExt cx="807" cy="812"/>
              </a:xfrm>
            </p:grpSpPr>
            <p:sp>
              <p:nvSpPr>
                <p:cNvPr id="27688" name="Freeform 40"/>
                <p:cNvSpPr>
                  <a:spLocks/>
                </p:cNvSpPr>
                <p:nvPr/>
              </p:nvSpPr>
              <p:spPr bwMode="auto">
                <a:xfrm>
                  <a:off x="4309" y="3596"/>
                  <a:ext cx="512" cy="135"/>
                </a:xfrm>
                <a:custGeom>
                  <a:avLst/>
                  <a:gdLst>
                    <a:gd name="T0" fmla="*/ 233 w 512"/>
                    <a:gd name="T1" fmla="*/ 6 h 135"/>
                    <a:gd name="T2" fmla="*/ 149 w 512"/>
                    <a:gd name="T3" fmla="*/ 19 h 135"/>
                    <a:gd name="T4" fmla="*/ 83 w 512"/>
                    <a:gd name="T5" fmla="*/ 36 h 135"/>
                    <a:gd name="T6" fmla="*/ 49 w 512"/>
                    <a:gd name="T7" fmla="*/ 45 h 135"/>
                    <a:gd name="T8" fmla="*/ 21 w 512"/>
                    <a:gd name="T9" fmla="*/ 64 h 135"/>
                    <a:gd name="T10" fmla="*/ 8 w 512"/>
                    <a:gd name="T11" fmla="*/ 78 h 135"/>
                    <a:gd name="T12" fmla="*/ 0 w 512"/>
                    <a:gd name="T13" fmla="*/ 101 h 135"/>
                    <a:gd name="T14" fmla="*/ 1 w 512"/>
                    <a:gd name="T15" fmla="*/ 120 h 135"/>
                    <a:gd name="T16" fmla="*/ 9 w 512"/>
                    <a:gd name="T17" fmla="*/ 126 h 135"/>
                    <a:gd name="T18" fmla="*/ 25 w 512"/>
                    <a:gd name="T19" fmla="*/ 131 h 135"/>
                    <a:gd name="T20" fmla="*/ 78 w 512"/>
                    <a:gd name="T21" fmla="*/ 134 h 135"/>
                    <a:gd name="T22" fmla="*/ 180 w 512"/>
                    <a:gd name="T23" fmla="*/ 128 h 135"/>
                    <a:gd name="T24" fmla="*/ 275 w 512"/>
                    <a:gd name="T25" fmla="*/ 117 h 135"/>
                    <a:gd name="T26" fmla="*/ 333 w 512"/>
                    <a:gd name="T27" fmla="*/ 103 h 135"/>
                    <a:gd name="T28" fmla="*/ 340 w 512"/>
                    <a:gd name="T29" fmla="*/ 121 h 135"/>
                    <a:gd name="T30" fmla="*/ 373 w 512"/>
                    <a:gd name="T31" fmla="*/ 126 h 135"/>
                    <a:gd name="T32" fmla="*/ 404 w 512"/>
                    <a:gd name="T33" fmla="*/ 129 h 135"/>
                    <a:gd name="T34" fmla="*/ 466 w 512"/>
                    <a:gd name="T35" fmla="*/ 131 h 135"/>
                    <a:gd name="T36" fmla="*/ 503 w 512"/>
                    <a:gd name="T37" fmla="*/ 128 h 135"/>
                    <a:gd name="T38" fmla="*/ 511 w 512"/>
                    <a:gd name="T39" fmla="*/ 103 h 135"/>
                    <a:gd name="T40" fmla="*/ 504 w 512"/>
                    <a:gd name="T41" fmla="*/ 60 h 135"/>
                    <a:gd name="T42" fmla="*/ 486 w 512"/>
                    <a:gd name="T43" fmla="*/ 0 h 135"/>
                    <a:gd name="T44" fmla="*/ 253 w 512"/>
                    <a:gd name="T45" fmla="*/ 0 h 135"/>
                    <a:gd name="T46" fmla="*/ 233 w 512"/>
                    <a:gd name="T47" fmla="*/ 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135">
                      <a:moveTo>
                        <a:pt x="233" y="6"/>
                      </a:moveTo>
                      <a:lnTo>
                        <a:pt x="149" y="19"/>
                      </a:lnTo>
                      <a:lnTo>
                        <a:pt x="83" y="36"/>
                      </a:lnTo>
                      <a:lnTo>
                        <a:pt x="49" y="45"/>
                      </a:lnTo>
                      <a:lnTo>
                        <a:pt x="21" y="64"/>
                      </a:lnTo>
                      <a:lnTo>
                        <a:pt x="8" y="78"/>
                      </a:lnTo>
                      <a:lnTo>
                        <a:pt x="0" y="101"/>
                      </a:lnTo>
                      <a:lnTo>
                        <a:pt x="1" y="120"/>
                      </a:lnTo>
                      <a:lnTo>
                        <a:pt x="9" y="126"/>
                      </a:lnTo>
                      <a:lnTo>
                        <a:pt x="25" y="131"/>
                      </a:lnTo>
                      <a:lnTo>
                        <a:pt x="78" y="134"/>
                      </a:lnTo>
                      <a:lnTo>
                        <a:pt x="180" y="128"/>
                      </a:lnTo>
                      <a:lnTo>
                        <a:pt x="275" y="117"/>
                      </a:lnTo>
                      <a:lnTo>
                        <a:pt x="333" y="103"/>
                      </a:lnTo>
                      <a:lnTo>
                        <a:pt x="340" y="121"/>
                      </a:lnTo>
                      <a:lnTo>
                        <a:pt x="373" y="126"/>
                      </a:lnTo>
                      <a:lnTo>
                        <a:pt x="404" y="129"/>
                      </a:lnTo>
                      <a:lnTo>
                        <a:pt x="466" y="131"/>
                      </a:lnTo>
                      <a:lnTo>
                        <a:pt x="503" y="128"/>
                      </a:lnTo>
                      <a:lnTo>
                        <a:pt x="511" y="103"/>
                      </a:lnTo>
                      <a:lnTo>
                        <a:pt x="504" y="60"/>
                      </a:lnTo>
                      <a:lnTo>
                        <a:pt x="486" y="0"/>
                      </a:lnTo>
                      <a:lnTo>
                        <a:pt x="253" y="0"/>
                      </a:lnTo>
                      <a:lnTo>
                        <a:pt x="233" y="6"/>
                      </a:lnTo>
                    </a:path>
                  </a:pathLst>
                </a:custGeom>
                <a:solidFill>
                  <a:srgbClr val="7F5F3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89" name="Freeform 41"/>
                <p:cNvSpPr>
                  <a:spLocks/>
                </p:cNvSpPr>
                <p:nvPr/>
              </p:nvSpPr>
              <p:spPr bwMode="auto">
                <a:xfrm>
                  <a:off x="4460" y="2919"/>
                  <a:ext cx="656" cy="718"/>
                </a:xfrm>
                <a:custGeom>
                  <a:avLst/>
                  <a:gdLst>
                    <a:gd name="T0" fmla="*/ 622 w 656"/>
                    <a:gd name="T1" fmla="*/ 43 h 718"/>
                    <a:gd name="T2" fmla="*/ 648 w 656"/>
                    <a:gd name="T3" fmla="*/ 100 h 718"/>
                    <a:gd name="T4" fmla="*/ 651 w 656"/>
                    <a:gd name="T5" fmla="*/ 119 h 718"/>
                    <a:gd name="T6" fmla="*/ 655 w 656"/>
                    <a:gd name="T7" fmla="*/ 149 h 718"/>
                    <a:gd name="T8" fmla="*/ 648 w 656"/>
                    <a:gd name="T9" fmla="*/ 186 h 718"/>
                    <a:gd name="T10" fmla="*/ 628 w 656"/>
                    <a:gd name="T11" fmla="*/ 206 h 718"/>
                    <a:gd name="T12" fmla="*/ 608 w 656"/>
                    <a:gd name="T13" fmla="*/ 219 h 718"/>
                    <a:gd name="T14" fmla="*/ 578 w 656"/>
                    <a:gd name="T15" fmla="*/ 221 h 718"/>
                    <a:gd name="T16" fmla="*/ 519 w 656"/>
                    <a:gd name="T17" fmla="*/ 221 h 718"/>
                    <a:gd name="T18" fmla="*/ 459 w 656"/>
                    <a:gd name="T19" fmla="*/ 224 h 718"/>
                    <a:gd name="T20" fmla="*/ 403 w 656"/>
                    <a:gd name="T21" fmla="*/ 215 h 718"/>
                    <a:gd name="T22" fmla="*/ 369 w 656"/>
                    <a:gd name="T23" fmla="*/ 209 h 718"/>
                    <a:gd name="T24" fmla="*/ 304 w 656"/>
                    <a:gd name="T25" fmla="*/ 195 h 718"/>
                    <a:gd name="T26" fmla="*/ 255 w 656"/>
                    <a:gd name="T27" fmla="*/ 179 h 718"/>
                    <a:gd name="T28" fmla="*/ 205 w 656"/>
                    <a:gd name="T29" fmla="*/ 162 h 718"/>
                    <a:gd name="T30" fmla="*/ 159 w 656"/>
                    <a:gd name="T31" fmla="*/ 136 h 718"/>
                    <a:gd name="T32" fmla="*/ 172 w 656"/>
                    <a:gd name="T33" fmla="*/ 172 h 718"/>
                    <a:gd name="T34" fmla="*/ 192 w 656"/>
                    <a:gd name="T35" fmla="*/ 224 h 718"/>
                    <a:gd name="T36" fmla="*/ 199 w 656"/>
                    <a:gd name="T37" fmla="*/ 297 h 718"/>
                    <a:gd name="T38" fmla="*/ 205 w 656"/>
                    <a:gd name="T39" fmla="*/ 353 h 718"/>
                    <a:gd name="T40" fmla="*/ 228 w 656"/>
                    <a:gd name="T41" fmla="*/ 430 h 718"/>
                    <a:gd name="T42" fmla="*/ 261 w 656"/>
                    <a:gd name="T43" fmla="*/ 526 h 718"/>
                    <a:gd name="T44" fmla="*/ 291 w 656"/>
                    <a:gd name="T45" fmla="*/ 603 h 718"/>
                    <a:gd name="T46" fmla="*/ 330 w 656"/>
                    <a:gd name="T47" fmla="*/ 680 h 718"/>
                    <a:gd name="T48" fmla="*/ 291 w 656"/>
                    <a:gd name="T49" fmla="*/ 711 h 718"/>
                    <a:gd name="T50" fmla="*/ 196 w 656"/>
                    <a:gd name="T51" fmla="*/ 717 h 718"/>
                    <a:gd name="T52" fmla="*/ 126 w 656"/>
                    <a:gd name="T53" fmla="*/ 711 h 718"/>
                    <a:gd name="T54" fmla="*/ 93 w 656"/>
                    <a:gd name="T55" fmla="*/ 700 h 718"/>
                    <a:gd name="T56" fmla="*/ 76 w 656"/>
                    <a:gd name="T57" fmla="*/ 691 h 718"/>
                    <a:gd name="T58" fmla="*/ 86 w 656"/>
                    <a:gd name="T59" fmla="*/ 615 h 718"/>
                    <a:gd name="T60" fmla="*/ 80 w 656"/>
                    <a:gd name="T61" fmla="*/ 513 h 718"/>
                    <a:gd name="T62" fmla="*/ 69 w 656"/>
                    <a:gd name="T63" fmla="*/ 367 h 718"/>
                    <a:gd name="T64" fmla="*/ 63 w 656"/>
                    <a:gd name="T65" fmla="*/ 274 h 718"/>
                    <a:gd name="T66" fmla="*/ 49 w 656"/>
                    <a:gd name="T67" fmla="*/ 209 h 718"/>
                    <a:gd name="T68" fmla="*/ 43 w 656"/>
                    <a:gd name="T69" fmla="*/ 195 h 718"/>
                    <a:gd name="T70" fmla="*/ 16 w 656"/>
                    <a:gd name="T71" fmla="*/ 179 h 718"/>
                    <a:gd name="T72" fmla="*/ 4 w 656"/>
                    <a:gd name="T73" fmla="*/ 145 h 718"/>
                    <a:gd name="T74" fmla="*/ 0 w 656"/>
                    <a:gd name="T75" fmla="*/ 100 h 718"/>
                    <a:gd name="T76" fmla="*/ 4 w 656"/>
                    <a:gd name="T77" fmla="*/ 63 h 718"/>
                    <a:gd name="T78" fmla="*/ 16 w 656"/>
                    <a:gd name="T79" fmla="*/ 39 h 718"/>
                    <a:gd name="T80" fmla="*/ 93 w 656"/>
                    <a:gd name="T81" fmla="*/ 30 h 718"/>
                    <a:gd name="T82" fmla="*/ 255 w 656"/>
                    <a:gd name="T83" fmla="*/ 16 h 718"/>
                    <a:gd name="T84" fmla="*/ 324 w 656"/>
                    <a:gd name="T85" fmla="*/ 0 h 718"/>
                    <a:gd name="T86" fmla="*/ 436 w 656"/>
                    <a:gd name="T87" fmla="*/ 10 h 718"/>
                    <a:gd name="T88" fmla="*/ 528 w 656"/>
                    <a:gd name="T89" fmla="*/ 16 h 718"/>
                    <a:gd name="T90" fmla="*/ 622 w 656"/>
                    <a:gd name="T91" fmla="*/ 4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6" h="718">
                      <a:moveTo>
                        <a:pt x="622" y="43"/>
                      </a:moveTo>
                      <a:lnTo>
                        <a:pt x="648" y="100"/>
                      </a:lnTo>
                      <a:lnTo>
                        <a:pt x="651" y="119"/>
                      </a:lnTo>
                      <a:lnTo>
                        <a:pt x="655" y="149"/>
                      </a:lnTo>
                      <a:lnTo>
                        <a:pt x="648" y="186"/>
                      </a:lnTo>
                      <a:lnTo>
                        <a:pt x="628" y="206"/>
                      </a:lnTo>
                      <a:lnTo>
                        <a:pt x="608" y="219"/>
                      </a:lnTo>
                      <a:lnTo>
                        <a:pt x="578" y="221"/>
                      </a:lnTo>
                      <a:lnTo>
                        <a:pt x="519" y="221"/>
                      </a:lnTo>
                      <a:lnTo>
                        <a:pt x="459" y="224"/>
                      </a:lnTo>
                      <a:lnTo>
                        <a:pt x="403" y="215"/>
                      </a:lnTo>
                      <a:lnTo>
                        <a:pt x="369" y="209"/>
                      </a:lnTo>
                      <a:lnTo>
                        <a:pt x="304" y="195"/>
                      </a:lnTo>
                      <a:lnTo>
                        <a:pt x="255" y="179"/>
                      </a:lnTo>
                      <a:lnTo>
                        <a:pt x="205" y="162"/>
                      </a:lnTo>
                      <a:lnTo>
                        <a:pt x="159" y="136"/>
                      </a:lnTo>
                      <a:lnTo>
                        <a:pt x="172" y="172"/>
                      </a:lnTo>
                      <a:lnTo>
                        <a:pt x="192" y="224"/>
                      </a:lnTo>
                      <a:lnTo>
                        <a:pt x="199" y="297"/>
                      </a:lnTo>
                      <a:lnTo>
                        <a:pt x="205" y="353"/>
                      </a:lnTo>
                      <a:lnTo>
                        <a:pt x="228" y="430"/>
                      </a:lnTo>
                      <a:lnTo>
                        <a:pt x="261" y="526"/>
                      </a:lnTo>
                      <a:lnTo>
                        <a:pt x="291" y="603"/>
                      </a:lnTo>
                      <a:lnTo>
                        <a:pt x="330" y="680"/>
                      </a:lnTo>
                      <a:lnTo>
                        <a:pt x="291" y="711"/>
                      </a:lnTo>
                      <a:lnTo>
                        <a:pt x="196" y="717"/>
                      </a:lnTo>
                      <a:lnTo>
                        <a:pt x="126" y="711"/>
                      </a:lnTo>
                      <a:lnTo>
                        <a:pt x="93" y="700"/>
                      </a:lnTo>
                      <a:lnTo>
                        <a:pt x="76" y="691"/>
                      </a:lnTo>
                      <a:lnTo>
                        <a:pt x="86" y="615"/>
                      </a:lnTo>
                      <a:lnTo>
                        <a:pt x="80" y="513"/>
                      </a:lnTo>
                      <a:lnTo>
                        <a:pt x="69" y="367"/>
                      </a:lnTo>
                      <a:lnTo>
                        <a:pt x="63" y="274"/>
                      </a:lnTo>
                      <a:lnTo>
                        <a:pt x="49" y="209"/>
                      </a:lnTo>
                      <a:lnTo>
                        <a:pt x="43" y="195"/>
                      </a:lnTo>
                      <a:lnTo>
                        <a:pt x="16" y="179"/>
                      </a:lnTo>
                      <a:lnTo>
                        <a:pt x="4" y="145"/>
                      </a:lnTo>
                      <a:lnTo>
                        <a:pt x="0" y="100"/>
                      </a:lnTo>
                      <a:lnTo>
                        <a:pt x="4" y="63"/>
                      </a:lnTo>
                      <a:lnTo>
                        <a:pt x="16" y="39"/>
                      </a:lnTo>
                      <a:lnTo>
                        <a:pt x="93" y="30"/>
                      </a:lnTo>
                      <a:lnTo>
                        <a:pt x="255" y="16"/>
                      </a:lnTo>
                      <a:lnTo>
                        <a:pt x="324" y="0"/>
                      </a:lnTo>
                      <a:lnTo>
                        <a:pt x="436" y="10"/>
                      </a:lnTo>
                      <a:lnTo>
                        <a:pt x="528" y="16"/>
                      </a:lnTo>
                      <a:lnTo>
                        <a:pt x="622" y="43"/>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690" name="Freeform 42"/>
              <p:cNvSpPr>
                <a:spLocks/>
              </p:cNvSpPr>
              <p:nvPr/>
            </p:nvSpPr>
            <p:spPr bwMode="auto">
              <a:xfrm>
                <a:off x="4689" y="3183"/>
                <a:ext cx="644" cy="496"/>
              </a:xfrm>
              <a:custGeom>
                <a:avLst/>
                <a:gdLst>
                  <a:gd name="T0" fmla="*/ 480 w 682"/>
                  <a:gd name="T1" fmla="*/ 10 h 530"/>
                  <a:gd name="T2" fmla="*/ 681 w 682"/>
                  <a:gd name="T3" fmla="*/ 479 h 530"/>
                  <a:gd name="T4" fmla="*/ 674 w 682"/>
                  <a:gd name="T5" fmla="*/ 490 h 530"/>
                  <a:gd name="T6" fmla="*/ 658 w 682"/>
                  <a:gd name="T7" fmla="*/ 481 h 530"/>
                  <a:gd name="T8" fmla="*/ 466 w 682"/>
                  <a:gd name="T9" fmla="*/ 28 h 530"/>
                  <a:gd name="T10" fmla="*/ 455 w 682"/>
                  <a:gd name="T11" fmla="*/ 23 h 530"/>
                  <a:gd name="T12" fmla="*/ 381 w 682"/>
                  <a:gd name="T13" fmla="*/ 21 h 530"/>
                  <a:gd name="T14" fmla="*/ 285 w 682"/>
                  <a:gd name="T15" fmla="*/ 24 h 530"/>
                  <a:gd name="T16" fmla="*/ 201 w 682"/>
                  <a:gd name="T17" fmla="*/ 29 h 530"/>
                  <a:gd name="T18" fmla="*/ 176 w 682"/>
                  <a:gd name="T19" fmla="*/ 37 h 530"/>
                  <a:gd name="T20" fmla="*/ 161 w 682"/>
                  <a:gd name="T21" fmla="*/ 48 h 530"/>
                  <a:gd name="T22" fmla="*/ 151 w 682"/>
                  <a:gd name="T23" fmla="*/ 63 h 530"/>
                  <a:gd name="T24" fmla="*/ 18 w 682"/>
                  <a:gd name="T25" fmla="*/ 524 h 530"/>
                  <a:gd name="T26" fmla="*/ 8 w 682"/>
                  <a:gd name="T27" fmla="*/ 529 h 530"/>
                  <a:gd name="T28" fmla="*/ 0 w 682"/>
                  <a:gd name="T29" fmla="*/ 519 h 530"/>
                  <a:gd name="T30" fmla="*/ 132 w 682"/>
                  <a:gd name="T31" fmla="*/ 60 h 530"/>
                  <a:gd name="T32" fmla="*/ 145 w 682"/>
                  <a:gd name="T33" fmla="*/ 35 h 530"/>
                  <a:gd name="T34" fmla="*/ 157 w 682"/>
                  <a:gd name="T35" fmla="*/ 24 h 530"/>
                  <a:gd name="T36" fmla="*/ 168 w 682"/>
                  <a:gd name="T37" fmla="*/ 18 h 530"/>
                  <a:gd name="T38" fmla="*/ 183 w 682"/>
                  <a:gd name="T39" fmla="*/ 12 h 530"/>
                  <a:gd name="T40" fmla="*/ 211 w 682"/>
                  <a:gd name="T41" fmla="*/ 10 h 530"/>
                  <a:gd name="T42" fmla="*/ 300 w 682"/>
                  <a:gd name="T43" fmla="*/ 3 h 530"/>
                  <a:gd name="T44" fmla="*/ 398 w 682"/>
                  <a:gd name="T45" fmla="*/ 0 h 530"/>
                  <a:gd name="T46" fmla="*/ 444 w 682"/>
                  <a:gd name="T47" fmla="*/ 1 h 530"/>
                  <a:gd name="T48" fmla="*/ 467 w 682"/>
                  <a:gd name="T49" fmla="*/ 3 h 530"/>
                  <a:gd name="T50" fmla="*/ 480 w 682"/>
                  <a:gd name="T51" fmla="*/ 1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2" h="530">
                    <a:moveTo>
                      <a:pt x="480" y="10"/>
                    </a:moveTo>
                    <a:lnTo>
                      <a:pt x="681" y="479"/>
                    </a:lnTo>
                    <a:lnTo>
                      <a:pt x="674" y="490"/>
                    </a:lnTo>
                    <a:lnTo>
                      <a:pt x="658" y="481"/>
                    </a:lnTo>
                    <a:lnTo>
                      <a:pt x="466" y="28"/>
                    </a:lnTo>
                    <a:lnTo>
                      <a:pt x="455" y="23"/>
                    </a:lnTo>
                    <a:lnTo>
                      <a:pt x="381" y="21"/>
                    </a:lnTo>
                    <a:lnTo>
                      <a:pt x="285" y="24"/>
                    </a:lnTo>
                    <a:lnTo>
                      <a:pt x="201" y="29"/>
                    </a:lnTo>
                    <a:lnTo>
                      <a:pt x="176" y="37"/>
                    </a:lnTo>
                    <a:lnTo>
                      <a:pt x="161" y="48"/>
                    </a:lnTo>
                    <a:lnTo>
                      <a:pt x="151" y="63"/>
                    </a:lnTo>
                    <a:lnTo>
                      <a:pt x="18" y="524"/>
                    </a:lnTo>
                    <a:lnTo>
                      <a:pt x="8" y="529"/>
                    </a:lnTo>
                    <a:lnTo>
                      <a:pt x="0" y="519"/>
                    </a:lnTo>
                    <a:lnTo>
                      <a:pt x="132" y="60"/>
                    </a:lnTo>
                    <a:lnTo>
                      <a:pt x="145" y="35"/>
                    </a:lnTo>
                    <a:lnTo>
                      <a:pt x="157" y="24"/>
                    </a:lnTo>
                    <a:lnTo>
                      <a:pt x="168" y="18"/>
                    </a:lnTo>
                    <a:lnTo>
                      <a:pt x="183" y="12"/>
                    </a:lnTo>
                    <a:lnTo>
                      <a:pt x="211" y="10"/>
                    </a:lnTo>
                    <a:lnTo>
                      <a:pt x="300" y="3"/>
                    </a:lnTo>
                    <a:lnTo>
                      <a:pt x="398" y="0"/>
                    </a:lnTo>
                    <a:lnTo>
                      <a:pt x="444" y="1"/>
                    </a:lnTo>
                    <a:lnTo>
                      <a:pt x="467" y="3"/>
                    </a:lnTo>
                    <a:lnTo>
                      <a:pt x="480" y="10"/>
                    </a:lnTo>
                  </a:path>
                </a:pathLst>
              </a:custGeom>
              <a:solidFill>
                <a:srgbClr val="919191"/>
              </a:solidFill>
              <a:ln w="12700" cap="rnd" cmpd="sng">
                <a:solidFill>
                  <a:srgbClr val="91919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18" name="Group 43"/>
              <p:cNvGrpSpPr>
                <a:grpSpLocks/>
              </p:cNvGrpSpPr>
              <p:nvPr/>
            </p:nvGrpSpPr>
            <p:grpSpPr bwMode="auto">
              <a:xfrm>
                <a:off x="3805" y="2396"/>
                <a:ext cx="512" cy="499"/>
                <a:chOff x="3768" y="2382"/>
                <a:chExt cx="542" cy="533"/>
              </a:xfrm>
            </p:grpSpPr>
            <p:grpSp>
              <p:nvGrpSpPr>
                <p:cNvPr id="29770" name="Group 44"/>
                <p:cNvGrpSpPr>
                  <a:grpSpLocks/>
                </p:cNvGrpSpPr>
                <p:nvPr/>
              </p:nvGrpSpPr>
              <p:grpSpPr bwMode="auto">
                <a:xfrm>
                  <a:off x="3768" y="2382"/>
                  <a:ext cx="542" cy="533"/>
                  <a:chOff x="3768" y="2382"/>
                  <a:chExt cx="542" cy="533"/>
                </a:xfrm>
              </p:grpSpPr>
              <p:sp>
                <p:nvSpPr>
                  <p:cNvPr id="27693" name="Oval 45"/>
                  <p:cNvSpPr>
                    <a:spLocks noChangeArrowheads="1"/>
                  </p:cNvSpPr>
                  <p:nvPr/>
                </p:nvSpPr>
                <p:spPr bwMode="auto">
                  <a:xfrm>
                    <a:off x="3768" y="2382"/>
                    <a:ext cx="542" cy="533"/>
                  </a:xfrm>
                  <a:prstGeom prst="ellipse">
                    <a:avLst/>
                  </a:prstGeom>
                  <a:solidFill>
                    <a:srgbClr val="9F9FB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94" name="Oval 46"/>
                  <p:cNvSpPr>
                    <a:spLocks noChangeArrowheads="1"/>
                  </p:cNvSpPr>
                  <p:nvPr/>
                </p:nvSpPr>
                <p:spPr bwMode="auto">
                  <a:xfrm>
                    <a:off x="3803" y="2387"/>
                    <a:ext cx="485" cy="473"/>
                  </a:xfrm>
                  <a:prstGeom prst="ellipse">
                    <a:avLst/>
                  </a:prstGeom>
                  <a:solidFill>
                    <a:srgbClr val="BFBFD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95" name="Oval 47"/>
                  <p:cNvSpPr>
                    <a:spLocks noChangeArrowheads="1"/>
                  </p:cNvSpPr>
                  <p:nvPr/>
                </p:nvSpPr>
                <p:spPr bwMode="auto">
                  <a:xfrm>
                    <a:off x="3891" y="2414"/>
                    <a:ext cx="375" cy="359"/>
                  </a:xfrm>
                  <a:prstGeom prst="ellipse">
                    <a:avLst/>
                  </a:prstGeom>
                  <a:solidFill>
                    <a:srgbClr val="DFDF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696" name="Oval 48"/>
                <p:cNvSpPr>
                  <a:spLocks noChangeArrowheads="1"/>
                </p:cNvSpPr>
                <p:nvPr/>
              </p:nvSpPr>
              <p:spPr bwMode="auto">
                <a:xfrm>
                  <a:off x="4082" y="2469"/>
                  <a:ext cx="91" cy="88"/>
                </a:xfrm>
                <a:prstGeom prst="ellipse">
                  <a:avLst/>
                </a:prstGeom>
                <a:solidFill>
                  <a:srgbClr val="FFFF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19" name="Group 49"/>
              <p:cNvGrpSpPr>
                <a:grpSpLocks/>
              </p:cNvGrpSpPr>
              <p:nvPr/>
            </p:nvGrpSpPr>
            <p:grpSpPr bwMode="auto">
              <a:xfrm>
                <a:off x="3447" y="2564"/>
                <a:ext cx="730" cy="363"/>
                <a:chOff x="3388" y="2561"/>
                <a:chExt cx="774" cy="388"/>
              </a:xfrm>
            </p:grpSpPr>
            <p:sp>
              <p:nvSpPr>
                <p:cNvPr id="27698" name="Freeform 50"/>
                <p:cNvSpPr>
                  <a:spLocks/>
                </p:cNvSpPr>
                <p:nvPr/>
              </p:nvSpPr>
              <p:spPr bwMode="auto">
                <a:xfrm>
                  <a:off x="3570" y="2561"/>
                  <a:ext cx="592" cy="364"/>
                </a:xfrm>
                <a:custGeom>
                  <a:avLst/>
                  <a:gdLst>
                    <a:gd name="T0" fmla="*/ 21 w 592"/>
                    <a:gd name="T1" fmla="*/ 349 h 365"/>
                    <a:gd name="T2" fmla="*/ 29 w 592"/>
                    <a:gd name="T3" fmla="*/ 361 h 365"/>
                    <a:gd name="T4" fmla="*/ 46 w 592"/>
                    <a:gd name="T5" fmla="*/ 364 h 365"/>
                    <a:gd name="T6" fmla="*/ 337 w 592"/>
                    <a:gd name="T7" fmla="*/ 200 h 365"/>
                    <a:gd name="T8" fmla="*/ 364 w 592"/>
                    <a:gd name="T9" fmla="*/ 203 h 365"/>
                    <a:gd name="T10" fmla="*/ 413 w 592"/>
                    <a:gd name="T11" fmla="*/ 205 h 365"/>
                    <a:gd name="T12" fmla="*/ 471 w 592"/>
                    <a:gd name="T13" fmla="*/ 186 h 365"/>
                    <a:gd name="T14" fmla="*/ 567 w 592"/>
                    <a:gd name="T15" fmla="*/ 176 h 365"/>
                    <a:gd name="T16" fmla="*/ 570 w 592"/>
                    <a:gd name="T17" fmla="*/ 158 h 365"/>
                    <a:gd name="T18" fmla="*/ 476 w 592"/>
                    <a:gd name="T19" fmla="*/ 160 h 365"/>
                    <a:gd name="T20" fmla="*/ 573 w 592"/>
                    <a:gd name="T21" fmla="*/ 145 h 365"/>
                    <a:gd name="T22" fmla="*/ 588 w 592"/>
                    <a:gd name="T23" fmla="*/ 131 h 365"/>
                    <a:gd name="T24" fmla="*/ 539 w 592"/>
                    <a:gd name="T25" fmla="*/ 124 h 365"/>
                    <a:gd name="T26" fmla="*/ 474 w 592"/>
                    <a:gd name="T27" fmla="*/ 124 h 365"/>
                    <a:gd name="T28" fmla="*/ 588 w 592"/>
                    <a:gd name="T29" fmla="*/ 102 h 365"/>
                    <a:gd name="T30" fmla="*/ 586 w 592"/>
                    <a:gd name="T31" fmla="*/ 87 h 365"/>
                    <a:gd name="T32" fmla="*/ 551 w 592"/>
                    <a:gd name="T33" fmla="*/ 81 h 365"/>
                    <a:gd name="T34" fmla="*/ 464 w 592"/>
                    <a:gd name="T35" fmla="*/ 103 h 365"/>
                    <a:gd name="T36" fmla="*/ 556 w 592"/>
                    <a:gd name="T37" fmla="*/ 62 h 365"/>
                    <a:gd name="T38" fmla="*/ 561 w 592"/>
                    <a:gd name="T39" fmla="*/ 39 h 365"/>
                    <a:gd name="T40" fmla="*/ 539 w 592"/>
                    <a:gd name="T41" fmla="*/ 29 h 365"/>
                    <a:gd name="T42" fmla="*/ 437 w 592"/>
                    <a:gd name="T43" fmla="*/ 73 h 365"/>
                    <a:gd name="T44" fmla="*/ 411 w 592"/>
                    <a:gd name="T45" fmla="*/ 85 h 365"/>
                    <a:gd name="T46" fmla="*/ 425 w 592"/>
                    <a:gd name="T47" fmla="*/ 57 h 365"/>
                    <a:gd name="T48" fmla="*/ 423 w 592"/>
                    <a:gd name="T49" fmla="*/ 12 h 365"/>
                    <a:gd name="T50" fmla="*/ 379 w 592"/>
                    <a:gd name="T51" fmla="*/ 3 h 365"/>
                    <a:gd name="T52" fmla="*/ 365 w 592"/>
                    <a:gd name="T53" fmla="*/ 63 h 365"/>
                    <a:gd name="T54" fmla="*/ 337 w 592"/>
                    <a:gd name="T55" fmla="*/ 102 h 365"/>
                    <a:gd name="T56" fmla="*/ 319 w 592"/>
                    <a:gd name="T57" fmla="*/ 141 h 365"/>
                    <a:gd name="T58" fmla="*/ 319 w 592"/>
                    <a:gd name="T59" fmla="*/ 171 h 365"/>
                    <a:gd name="T60" fmla="*/ 48 w 592"/>
                    <a:gd name="T61" fmla="*/ 317 h 365"/>
                    <a:gd name="T62" fmla="*/ 39 w 592"/>
                    <a:gd name="T63" fmla="*/ 27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2" h="365">
                      <a:moveTo>
                        <a:pt x="0" y="300"/>
                      </a:moveTo>
                      <a:lnTo>
                        <a:pt x="21" y="349"/>
                      </a:lnTo>
                      <a:lnTo>
                        <a:pt x="25" y="358"/>
                      </a:lnTo>
                      <a:lnTo>
                        <a:pt x="29" y="361"/>
                      </a:lnTo>
                      <a:lnTo>
                        <a:pt x="35" y="364"/>
                      </a:lnTo>
                      <a:lnTo>
                        <a:pt x="46" y="364"/>
                      </a:lnTo>
                      <a:lnTo>
                        <a:pt x="57" y="360"/>
                      </a:lnTo>
                      <a:lnTo>
                        <a:pt x="337" y="200"/>
                      </a:lnTo>
                      <a:lnTo>
                        <a:pt x="353" y="195"/>
                      </a:lnTo>
                      <a:lnTo>
                        <a:pt x="364" y="203"/>
                      </a:lnTo>
                      <a:lnTo>
                        <a:pt x="382" y="210"/>
                      </a:lnTo>
                      <a:lnTo>
                        <a:pt x="413" y="205"/>
                      </a:lnTo>
                      <a:lnTo>
                        <a:pt x="447" y="195"/>
                      </a:lnTo>
                      <a:lnTo>
                        <a:pt x="471" y="186"/>
                      </a:lnTo>
                      <a:lnTo>
                        <a:pt x="546" y="179"/>
                      </a:lnTo>
                      <a:lnTo>
                        <a:pt x="567" y="176"/>
                      </a:lnTo>
                      <a:lnTo>
                        <a:pt x="575" y="169"/>
                      </a:lnTo>
                      <a:lnTo>
                        <a:pt x="570" y="158"/>
                      </a:lnTo>
                      <a:lnTo>
                        <a:pt x="546" y="155"/>
                      </a:lnTo>
                      <a:lnTo>
                        <a:pt x="476" y="160"/>
                      </a:lnTo>
                      <a:lnTo>
                        <a:pt x="474" y="153"/>
                      </a:lnTo>
                      <a:lnTo>
                        <a:pt x="573" y="145"/>
                      </a:lnTo>
                      <a:lnTo>
                        <a:pt x="588" y="139"/>
                      </a:lnTo>
                      <a:lnTo>
                        <a:pt x="588" y="131"/>
                      </a:lnTo>
                      <a:lnTo>
                        <a:pt x="578" y="123"/>
                      </a:lnTo>
                      <a:lnTo>
                        <a:pt x="539" y="124"/>
                      </a:lnTo>
                      <a:lnTo>
                        <a:pt x="474" y="131"/>
                      </a:lnTo>
                      <a:lnTo>
                        <a:pt x="474" y="124"/>
                      </a:lnTo>
                      <a:lnTo>
                        <a:pt x="581" y="105"/>
                      </a:lnTo>
                      <a:lnTo>
                        <a:pt x="588" y="102"/>
                      </a:lnTo>
                      <a:lnTo>
                        <a:pt x="591" y="95"/>
                      </a:lnTo>
                      <a:lnTo>
                        <a:pt x="586" y="87"/>
                      </a:lnTo>
                      <a:lnTo>
                        <a:pt x="577" y="83"/>
                      </a:lnTo>
                      <a:lnTo>
                        <a:pt x="551" y="81"/>
                      </a:lnTo>
                      <a:lnTo>
                        <a:pt x="497" y="93"/>
                      </a:lnTo>
                      <a:lnTo>
                        <a:pt x="464" y="103"/>
                      </a:lnTo>
                      <a:lnTo>
                        <a:pt x="462" y="98"/>
                      </a:lnTo>
                      <a:lnTo>
                        <a:pt x="556" y="62"/>
                      </a:lnTo>
                      <a:lnTo>
                        <a:pt x="561" y="50"/>
                      </a:lnTo>
                      <a:lnTo>
                        <a:pt x="561" y="39"/>
                      </a:lnTo>
                      <a:lnTo>
                        <a:pt x="556" y="29"/>
                      </a:lnTo>
                      <a:lnTo>
                        <a:pt x="539" y="29"/>
                      </a:lnTo>
                      <a:lnTo>
                        <a:pt x="520" y="35"/>
                      </a:lnTo>
                      <a:lnTo>
                        <a:pt x="437" y="73"/>
                      </a:lnTo>
                      <a:lnTo>
                        <a:pt x="420" y="81"/>
                      </a:lnTo>
                      <a:lnTo>
                        <a:pt x="411" y="85"/>
                      </a:lnTo>
                      <a:lnTo>
                        <a:pt x="411" y="76"/>
                      </a:lnTo>
                      <a:lnTo>
                        <a:pt x="425" y="57"/>
                      </a:lnTo>
                      <a:lnTo>
                        <a:pt x="429" y="33"/>
                      </a:lnTo>
                      <a:lnTo>
                        <a:pt x="423" y="12"/>
                      </a:lnTo>
                      <a:lnTo>
                        <a:pt x="404" y="0"/>
                      </a:lnTo>
                      <a:lnTo>
                        <a:pt x="379" y="3"/>
                      </a:lnTo>
                      <a:lnTo>
                        <a:pt x="368" y="33"/>
                      </a:lnTo>
                      <a:lnTo>
                        <a:pt x="365" y="63"/>
                      </a:lnTo>
                      <a:lnTo>
                        <a:pt x="351" y="89"/>
                      </a:lnTo>
                      <a:lnTo>
                        <a:pt x="337" y="102"/>
                      </a:lnTo>
                      <a:lnTo>
                        <a:pt x="326" y="119"/>
                      </a:lnTo>
                      <a:lnTo>
                        <a:pt x="319" y="141"/>
                      </a:lnTo>
                      <a:lnTo>
                        <a:pt x="317" y="163"/>
                      </a:lnTo>
                      <a:lnTo>
                        <a:pt x="319" y="171"/>
                      </a:lnTo>
                      <a:lnTo>
                        <a:pt x="54" y="322"/>
                      </a:lnTo>
                      <a:lnTo>
                        <a:pt x="48" y="317"/>
                      </a:lnTo>
                      <a:lnTo>
                        <a:pt x="43" y="302"/>
                      </a:lnTo>
                      <a:lnTo>
                        <a:pt x="39" y="278"/>
                      </a:lnTo>
                      <a:lnTo>
                        <a:pt x="0" y="300"/>
                      </a:lnTo>
                    </a:path>
                  </a:pathLst>
                </a:custGeom>
                <a:solidFill>
                  <a:srgbClr val="F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699" name="Freeform 51"/>
                <p:cNvSpPr>
                  <a:spLocks/>
                </p:cNvSpPr>
                <p:nvPr/>
              </p:nvSpPr>
              <p:spPr bwMode="auto">
                <a:xfrm>
                  <a:off x="3388" y="2568"/>
                  <a:ext cx="248" cy="381"/>
                </a:xfrm>
                <a:custGeom>
                  <a:avLst/>
                  <a:gdLst>
                    <a:gd name="T0" fmla="*/ 231 w 248"/>
                    <a:gd name="T1" fmla="*/ 305 h 381"/>
                    <a:gd name="T2" fmla="*/ 238 w 248"/>
                    <a:gd name="T3" fmla="*/ 277 h 381"/>
                    <a:gd name="T4" fmla="*/ 242 w 248"/>
                    <a:gd name="T5" fmla="*/ 264 h 381"/>
                    <a:gd name="T6" fmla="*/ 244 w 248"/>
                    <a:gd name="T7" fmla="*/ 257 h 381"/>
                    <a:gd name="T8" fmla="*/ 247 w 248"/>
                    <a:gd name="T9" fmla="*/ 247 h 381"/>
                    <a:gd name="T10" fmla="*/ 241 w 248"/>
                    <a:gd name="T11" fmla="*/ 235 h 381"/>
                    <a:gd name="T12" fmla="*/ 233 w 248"/>
                    <a:gd name="T13" fmla="*/ 225 h 381"/>
                    <a:gd name="T14" fmla="*/ 220 w 248"/>
                    <a:gd name="T15" fmla="*/ 217 h 381"/>
                    <a:gd name="T16" fmla="*/ 206 w 248"/>
                    <a:gd name="T17" fmla="*/ 207 h 381"/>
                    <a:gd name="T18" fmla="*/ 191 w 248"/>
                    <a:gd name="T19" fmla="*/ 189 h 381"/>
                    <a:gd name="T20" fmla="*/ 170 w 248"/>
                    <a:gd name="T21" fmla="*/ 151 h 381"/>
                    <a:gd name="T22" fmla="*/ 157 w 248"/>
                    <a:gd name="T23" fmla="*/ 125 h 381"/>
                    <a:gd name="T24" fmla="*/ 142 w 248"/>
                    <a:gd name="T25" fmla="*/ 94 h 381"/>
                    <a:gd name="T26" fmla="*/ 130 w 248"/>
                    <a:gd name="T27" fmla="*/ 64 h 381"/>
                    <a:gd name="T28" fmla="*/ 121 w 248"/>
                    <a:gd name="T29" fmla="*/ 44 h 381"/>
                    <a:gd name="T30" fmla="*/ 108 w 248"/>
                    <a:gd name="T31" fmla="*/ 31 h 381"/>
                    <a:gd name="T32" fmla="*/ 97 w 248"/>
                    <a:gd name="T33" fmla="*/ 17 h 381"/>
                    <a:gd name="T34" fmla="*/ 82 w 248"/>
                    <a:gd name="T35" fmla="*/ 6 h 381"/>
                    <a:gd name="T36" fmla="*/ 70 w 248"/>
                    <a:gd name="T37" fmla="*/ 1 h 381"/>
                    <a:gd name="T38" fmla="*/ 52 w 248"/>
                    <a:gd name="T39" fmla="*/ 0 h 381"/>
                    <a:gd name="T40" fmla="*/ 37 w 248"/>
                    <a:gd name="T41" fmla="*/ 0 h 381"/>
                    <a:gd name="T42" fmla="*/ 25 w 248"/>
                    <a:gd name="T43" fmla="*/ 6 h 381"/>
                    <a:gd name="T44" fmla="*/ 20 w 248"/>
                    <a:gd name="T45" fmla="*/ 14 h 381"/>
                    <a:gd name="T46" fmla="*/ 9 w 248"/>
                    <a:gd name="T47" fmla="*/ 28 h 381"/>
                    <a:gd name="T48" fmla="*/ 0 w 248"/>
                    <a:gd name="T49" fmla="*/ 50 h 381"/>
                    <a:gd name="T50" fmla="*/ 0 w 248"/>
                    <a:gd name="T51" fmla="*/ 70 h 381"/>
                    <a:gd name="T52" fmla="*/ 0 w 248"/>
                    <a:gd name="T53" fmla="*/ 95 h 381"/>
                    <a:gd name="T54" fmla="*/ 5 w 248"/>
                    <a:gd name="T55" fmla="*/ 120 h 381"/>
                    <a:gd name="T56" fmla="*/ 19 w 248"/>
                    <a:gd name="T57" fmla="*/ 154 h 381"/>
                    <a:gd name="T58" fmla="*/ 39 w 248"/>
                    <a:gd name="T59" fmla="*/ 202 h 381"/>
                    <a:gd name="T60" fmla="*/ 55 w 248"/>
                    <a:gd name="T61" fmla="*/ 246 h 381"/>
                    <a:gd name="T62" fmla="*/ 70 w 248"/>
                    <a:gd name="T63" fmla="*/ 266 h 381"/>
                    <a:gd name="T64" fmla="*/ 96 w 248"/>
                    <a:gd name="T65" fmla="*/ 307 h 381"/>
                    <a:gd name="T66" fmla="*/ 117 w 248"/>
                    <a:gd name="T67" fmla="*/ 341 h 381"/>
                    <a:gd name="T68" fmla="*/ 141 w 248"/>
                    <a:gd name="T69" fmla="*/ 368 h 381"/>
                    <a:gd name="T70" fmla="*/ 152 w 248"/>
                    <a:gd name="T71" fmla="*/ 380 h 381"/>
                    <a:gd name="T72" fmla="*/ 158 w 248"/>
                    <a:gd name="T73" fmla="*/ 361 h 381"/>
                    <a:gd name="T74" fmla="*/ 167 w 248"/>
                    <a:gd name="T75" fmla="*/ 328 h 381"/>
                    <a:gd name="T76" fmla="*/ 175 w 248"/>
                    <a:gd name="T77" fmla="*/ 308 h 381"/>
                    <a:gd name="T78" fmla="*/ 188 w 248"/>
                    <a:gd name="T79" fmla="*/ 292 h 381"/>
                    <a:gd name="T80" fmla="*/ 220 w 248"/>
                    <a:gd name="T81" fmla="*/ 274 h 381"/>
                    <a:gd name="T82" fmla="*/ 223 w 248"/>
                    <a:gd name="T83" fmla="*/ 272 h 381"/>
                    <a:gd name="T84" fmla="*/ 231 w 248"/>
                    <a:gd name="T85" fmla="*/ 30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381">
                      <a:moveTo>
                        <a:pt x="231" y="305"/>
                      </a:moveTo>
                      <a:lnTo>
                        <a:pt x="238" y="277"/>
                      </a:lnTo>
                      <a:lnTo>
                        <a:pt x="242" y="264"/>
                      </a:lnTo>
                      <a:lnTo>
                        <a:pt x="244" y="257"/>
                      </a:lnTo>
                      <a:lnTo>
                        <a:pt x="247" y="247"/>
                      </a:lnTo>
                      <a:lnTo>
                        <a:pt x="241" y="235"/>
                      </a:lnTo>
                      <a:lnTo>
                        <a:pt x="233" y="225"/>
                      </a:lnTo>
                      <a:lnTo>
                        <a:pt x="220" y="217"/>
                      </a:lnTo>
                      <a:lnTo>
                        <a:pt x="206" y="207"/>
                      </a:lnTo>
                      <a:lnTo>
                        <a:pt x="191" y="189"/>
                      </a:lnTo>
                      <a:lnTo>
                        <a:pt x="170" y="151"/>
                      </a:lnTo>
                      <a:lnTo>
                        <a:pt x="157" y="125"/>
                      </a:lnTo>
                      <a:lnTo>
                        <a:pt x="142" y="94"/>
                      </a:lnTo>
                      <a:lnTo>
                        <a:pt x="130" y="64"/>
                      </a:lnTo>
                      <a:lnTo>
                        <a:pt x="121" y="44"/>
                      </a:lnTo>
                      <a:lnTo>
                        <a:pt x="108" y="31"/>
                      </a:lnTo>
                      <a:lnTo>
                        <a:pt x="97" y="17"/>
                      </a:lnTo>
                      <a:lnTo>
                        <a:pt x="82" y="6"/>
                      </a:lnTo>
                      <a:lnTo>
                        <a:pt x="70" y="1"/>
                      </a:lnTo>
                      <a:lnTo>
                        <a:pt x="52" y="0"/>
                      </a:lnTo>
                      <a:lnTo>
                        <a:pt x="37" y="0"/>
                      </a:lnTo>
                      <a:lnTo>
                        <a:pt x="25" y="6"/>
                      </a:lnTo>
                      <a:lnTo>
                        <a:pt x="20" y="14"/>
                      </a:lnTo>
                      <a:lnTo>
                        <a:pt x="9" y="28"/>
                      </a:lnTo>
                      <a:lnTo>
                        <a:pt x="0" y="50"/>
                      </a:lnTo>
                      <a:lnTo>
                        <a:pt x="0" y="70"/>
                      </a:lnTo>
                      <a:lnTo>
                        <a:pt x="0" y="95"/>
                      </a:lnTo>
                      <a:lnTo>
                        <a:pt x="5" y="120"/>
                      </a:lnTo>
                      <a:lnTo>
                        <a:pt x="19" y="154"/>
                      </a:lnTo>
                      <a:lnTo>
                        <a:pt x="39" y="202"/>
                      </a:lnTo>
                      <a:lnTo>
                        <a:pt x="55" y="246"/>
                      </a:lnTo>
                      <a:lnTo>
                        <a:pt x="70" y="266"/>
                      </a:lnTo>
                      <a:lnTo>
                        <a:pt x="96" y="307"/>
                      </a:lnTo>
                      <a:lnTo>
                        <a:pt x="117" y="341"/>
                      </a:lnTo>
                      <a:lnTo>
                        <a:pt x="141" y="368"/>
                      </a:lnTo>
                      <a:lnTo>
                        <a:pt x="152" y="380"/>
                      </a:lnTo>
                      <a:lnTo>
                        <a:pt x="158" y="361"/>
                      </a:lnTo>
                      <a:lnTo>
                        <a:pt x="167" y="328"/>
                      </a:lnTo>
                      <a:lnTo>
                        <a:pt x="175" y="308"/>
                      </a:lnTo>
                      <a:lnTo>
                        <a:pt x="188" y="292"/>
                      </a:lnTo>
                      <a:lnTo>
                        <a:pt x="220" y="274"/>
                      </a:lnTo>
                      <a:lnTo>
                        <a:pt x="223" y="272"/>
                      </a:lnTo>
                      <a:lnTo>
                        <a:pt x="231" y="305"/>
                      </a:lnTo>
                    </a:path>
                  </a:pathLst>
                </a:custGeom>
                <a:solidFill>
                  <a:srgbClr val="9F3F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00" name="Freeform 52"/>
                <p:cNvSpPr>
                  <a:spLocks/>
                </p:cNvSpPr>
                <p:nvPr/>
              </p:nvSpPr>
              <p:spPr bwMode="auto">
                <a:xfrm>
                  <a:off x="3540" y="2866"/>
                  <a:ext cx="55" cy="82"/>
                </a:xfrm>
                <a:custGeom>
                  <a:avLst/>
                  <a:gdLst>
                    <a:gd name="T0" fmla="*/ 33 w 55"/>
                    <a:gd name="T1" fmla="*/ 0 h 82"/>
                    <a:gd name="T2" fmla="*/ 22 w 55"/>
                    <a:gd name="T3" fmla="*/ 14 h 82"/>
                    <a:gd name="T4" fmla="*/ 15 w 55"/>
                    <a:gd name="T5" fmla="*/ 33 h 82"/>
                    <a:gd name="T6" fmla="*/ 6 w 55"/>
                    <a:gd name="T7" fmla="*/ 64 h 82"/>
                    <a:gd name="T8" fmla="*/ 0 w 55"/>
                    <a:gd name="T9" fmla="*/ 80 h 82"/>
                    <a:gd name="T10" fmla="*/ 0 w 55"/>
                    <a:gd name="T11" fmla="*/ 81 h 82"/>
                    <a:gd name="T12" fmla="*/ 17 w 55"/>
                    <a:gd name="T13" fmla="*/ 78 h 82"/>
                    <a:gd name="T14" fmla="*/ 39 w 55"/>
                    <a:gd name="T15" fmla="*/ 63 h 82"/>
                    <a:gd name="T16" fmla="*/ 50 w 55"/>
                    <a:gd name="T17" fmla="*/ 53 h 82"/>
                    <a:gd name="T18" fmla="*/ 54 w 55"/>
                    <a:gd name="T19" fmla="*/ 47 h 82"/>
                    <a:gd name="T20" fmla="*/ 46 w 55"/>
                    <a:gd name="T21" fmla="*/ 27 h 82"/>
                    <a:gd name="T22" fmla="*/ 33 w 5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82">
                      <a:moveTo>
                        <a:pt x="33" y="0"/>
                      </a:moveTo>
                      <a:lnTo>
                        <a:pt x="22" y="14"/>
                      </a:lnTo>
                      <a:lnTo>
                        <a:pt x="15" y="33"/>
                      </a:lnTo>
                      <a:lnTo>
                        <a:pt x="6" y="64"/>
                      </a:lnTo>
                      <a:lnTo>
                        <a:pt x="0" y="80"/>
                      </a:lnTo>
                      <a:lnTo>
                        <a:pt x="0" y="81"/>
                      </a:lnTo>
                      <a:lnTo>
                        <a:pt x="17" y="78"/>
                      </a:lnTo>
                      <a:lnTo>
                        <a:pt x="39" y="63"/>
                      </a:lnTo>
                      <a:lnTo>
                        <a:pt x="50" y="53"/>
                      </a:lnTo>
                      <a:lnTo>
                        <a:pt x="54" y="47"/>
                      </a:lnTo>
                      <a:lnTo>
                        <a:pt x="46" y="27"/>
                      </a:lnTo>
                      <a:lnTo>
                        <a:pt x="33" y="0"/>
                      </a:lnTo>
                    </a:path>
                  </a:pathLst>
                </a:custGeom>
                <a:solidFill>
                  <a:srgbClr val="7F00D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20" name="Group 53"/>
              <p:cNvGrpSpPr>
                <a:grpSpLocks/>
              </p:cNvGrpSpPr>
              <p:nvPr/>
            </p:nvGrpSpPr>
            <p:grpSpPr bwMode="auto">
              <a:xfrm>
                <a:off x="4418" y="2422"/>
                <a:ext cx="700" cy="614"/>
                <a:chOff x="4417" y="2410"/>
                <a:chExt cx="742" cy="656"/>
              </a:xfrm>
            </p:grpSpPr>
            <p:sp>
              <p:nvSpPr>
                <p:cNvPr id="27702" name="Freeform 54"/>
                <p:cNvSpPr>
                  <a:spLocks/>
                </p:cNvSpPr>
                <p:nvPr/>
              </p:nvSpPr>
              <p:spPr bwMode="auto">
                <a:xfrm>
                  <a:off x="4417" y="2521"/>
                  <a:ext cx="401" cy="396"/>
                </a:xfrm>
                <a:custGeom>
                  <a:avLst/>
                  <a:gdLst>
                    <a:gd name="T0" fmla="*/ 0 w 401"/>
                    <a:gd name="T1" fmla="*/ 60 h 396"/>
                    <a:gd name="T2" fmla="*/ 133 w 401"/>
                    <a:gd name="T3" fmla="*/ 0 h 396"/>
                    <a:gd name="T4" fmla="*/ 181 w 401"/>
                    <a:gd name="T5" fmla="*/ 161 h 396"/>
                    <a:gd name="T6" fmla="*/ 215 w 401"/>
                    <a:gd name="T7" fmla="*/ 246 h 396"/>
                    <a:gd name="T8" fmla="*/ 273 w 401"/>
                    <a:gd name="T9" fmla="*/ 179 h 396"/>
                    <a:gd name="T10" fmla="*/ 306 w 401"/>
                    <a:gd name="T11" fmla="*/ 136 h 396"/>
                    <a:gd name="T12" fmla="*/ 337 w 401"/>
                    <a:gd name="T13" fmla="*/ 116 h 396"/>
                    <a:gd name="T14" fmla="*/ 355 w 401"/>
                    <a:gd name="T15" fmla="*/ 110 h 396"/>
                    <a:gd name="T16" fmla="*/ 375 w 401"/>
                    <a:gd name="T17" fmla="*/ 113 h 396"/>
                    <a:gd name="T18" fmla="*/ 395 w 401"/>
                    <a:gd name="T19" fmla="*/ 130 h 396"/>
                    <a:gd name="T20" fmla="*/ 400 w 401"/>
                    <a:gd name="T21" fmla="*/ 147 h 396"/>
                    <a:gd name="T22" fmla="*/ 396 w 401"/>
                    <a:gd name="T23" fmla="*/ 213 h 396"/>
                    <a:gd name="T24" fmla="*/ 225 w 401"/>
                    <a:gd name="T25" fmla="*/ 394 h 396"/>
                    <a:gd name="T26" fmla="*/ 202 w 401"/>
                    <a:gd name="T27" fmla="*/ 395 h 396"/>
                    <a:gd name="T28" fmla="*/ 170 w 401"/>
                    <a:gd name="T29" fmla="*/ 377 h 396"/>
                    <a:gd name="T30" fmla="*/ 144 w 401"/>
                    <a:gd name="T31" fmla="*/ 350 h 396"/>
                    <a:gd name="T32" fmla="*/ 73 w 401"/>
                    <a:gd name="T33" fmla="*/ 238 h 396"/>
                    <a:gd name="T34" fmla="*/ 0 w 401"/>
                    <a:gd name="T35" fmla="*/ 6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1" h="396">
                      <a:moveTo>
                        <a:pt x="0" y="60"/>
                      </a:moveTo>
                      <a:lnTo>
                        <a:pt x="133" y="0"/>
                      </a:lnTo>
                      <a:lnTo>
                        <a:pt x="181" y="161"/>
                      </a:lnTo>
                      <a:lnTo>
                        <a:pt x="215" y="246"/>
                      </a:lnTo>
                      <a:lnTo>
                        <a:pt x="273" y="179"/>
                      </a:lnTo>
                      <a:lnTo>
                        <a:pt x="306" y="136"/>
                      </a:lnTo>
                      <a:lnTo>
                        <a:pt x="337" y="116"/>
                      </a:lnTo>
                      <a:lnTo>
                        <a:pt x="355" y="110"/>
                      </a:lnTo>
                      <a:lnTo>
                        <a:pt x="375" y="113"/>
                      </a:lnTo>
                      <a:lnTo>
                        <a:pt x="395" y="130"/>
                      </a:lnTo>
                      <a:lnTo>
                        <a:pt x="400" y="147"/>
                      </a:lnTo>
                      <a:lnTo>
                        <a:pt x="396" y="213"/>
                      </a:lnTo>
                      <a:lnTo>
                        <a:pt x="225" y="394"/>
                      </a:lnTo>
                      <a:lnTo>
                        <a:pt x="202" y="395"/>
                      </a:lnTo>
                      <a:lnTo>
                        <a:pt x="170" y="377"/>
                      </a:lnTo>
                      <a:lnTo>
                        <a:pt x="144" y="350"/>
                      </a:lnTo>
                      <a:lnTo>
                        <a:pt x="73" y="238"/>
                      </a:lnTo>
                      <a:lnTo>
                        <a:pt x="0" y="6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61" name="Group 55"/>
                <p:cNvGrpSpPr>
                  <a:grpSpLocks/>
                </p:cNvGrpSpPr>
                <p:nvPr/>
              </p:nvGrpSpPr>
              <p:grpSpPr bwMode="auto">
                <a:xfrm>
                  <a:off x="4626" y="2410"/>
                  <a:ext cx="533" cy="656"/>
                  <a:chOff x="4626" y="2410"/>
                  <a:chExt cx="533" cy="656"/>
                </a:xfrm>
              </p:grpSpPr>
              <p:sp>
                <p:nvSpPr>
                  <p:cNvPr id="27704" name="Freeform 56"/>
                  <p:cNvSpPr>
                    <a:spLocks/>
                  </p:cNvSpPr>
                  <p:nvPr/>
                </p:nvSpPr>
                <p:spPr bwMode="auto">
                  <a:xfrm>
                    <a:off x="4626" y="2503"/>
                    <a:ext cx="77" cy="424"/>
                  </a:xfrm>
                  <a:custGeom>
                    <a:avLst/>
                    <a:gdLst>
                      <a:gd name="T0" fmla="*/ 36 w 77"/>
                      <a:gd name="T1" fmla="*/ 0 h 424"/>
                      <a:gd name="T2" fmla="*/ 13 w 77"/>
                      <a:gd name="T3" fmla="*/ 13 h 424"/>
                      <a:gd name="T4" fmla="*/ 13 w 77"/>
                      <a:gd name="T5" fmla="*/ 56 h 424"/>
                      <a:gd name="T6" fmla="*/ 33 w 77"/>
                      <a:gd name="T7" fmla="*/ 70 h 424"/>
                      <a:gd name="T8" fmla="*/ 13 w 77"/>
                      <a:gd name="T9" fmla="*/ 99 h 424"/>
                      <a:gd name="T10" fmla="*/ 0 w 77"/>
                      <a:gd name="T11" fmla="*/ 135 h 424"/>
                      <a:gd name="T12" fmla="*/ 0 w 77"/>
                      <a:gd name="T13" fmla="*/ 228 h 424"/>
                      <a:gd name="T14" fmla="*/ 13 w 77"/>
                      <a:gd name="T15" fmla="*/ 326 h 424"/>
                      <a:gd name="T16" fmla="*/ 36 w 77"/>
                      <a:gd name="T17" fmla="*/ 406 h 424"/>
                      <a:gd name="T18" fmla="*/ 62 w 77"/>
                      <a:gd name="T19" fmla="*/ 423 h 424"/>
                      <a:gd name="T20" fmla="*/ 76 w 77"/>
                      <a:gd name="T21" fmla="*/ 384 h 424"/>
                      <a:gd name="T22" fmla="*/ 59 w 77"/>
                      <a:gd name="T23" fmla="*/ 254 h 424"/>
                      <a:gd name="T24" fmla="*/ 56 w 77"/>
                      <a:gd name="T25" fmla="*/ 79 h 424"/>
                      <a:gd name="T26" fmla="*/ 36 w 77"/>
                      <a:gd name="T27"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24">
                        <a:moveTo>
                          <a:pt x="36" y="0"/>
                        </a:moveTo>
                        <a:lnTo>
                          <a:pt x="13" y="13"/>
                        </a:lnTo>
                        <a:lnTo>
                          <a:pt x="13" y="56"/>
                        </a:lnTo>
                        <a:lnTo>
                          <a:pt x="33" y="70"/>
                        </a:lnTo>
                        <a:lnTo>
                          <a:pt x="13" y="99"/>
                        </a:lnTo>
                        <a:lnTo>
                          <a:pt x="0" y="135"/>
                        </a:lnTo>
                        <a:lnTo>
                          <a:pt x="0" y="228"/>
                        </a:lnTo>
                        <a:lnTo>
                          <a:pt x="13" y="326"/>
                        </a:lnTo>
                        <a:lnTo>
                          <a:pt x="36" y="406"/>
                        </a:lnTo>
                        <a:lnTo>
                          <a:pt x="62" y="423"/>
                        </a:lnTo>
                        <a:lnTo>
                          <a:pt x="76" y="384"/>
                        </a:lnTo>
                        <a:lnTo>
                          <a:pt x="59" y="254"/>
                        </a:lnTo>
                        <a:lnTo>
                          <a:pt x="56" y="79"/>
                        </a:lnTo>
                        <a:lnTo>
                          <a:pt x="36"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05" name="Freeform 57"/>
                  <p:cNvSpPr>
                    <a:spLocks/>
                  </p:cNvSpPr>
                  <p:nvPr/>
                </p:nvSpPr>
                <p:spPr bwMode="auto">
                  <a:xfrm>
                    <a:off x="4659" y="2410"/>
                    <a:ext cx="126" cy="167"/>
                  </a:xfrm>
                  <a:custGeom>
                    <a:avLst/>
                    <a:gdLst>
                      <a:gd name="T0" fmla="*/ 125 w 126"/>
                      <a:gd name="T1" fmla="*/ 36 h 167"/>
                      <a:gd name="T2" fmla="*/ 82 w 126"/>
                      <a:gd name="T3" fmla="*/ 0 h 167"/>
                      <a:gd name="T4" fmla="*/ 6 w 126"/>
                      <a:gd name="T5" fmla="*/ 66 h 167"/>
                      <a:gd name="T6" fmla="*/ 0 w 126"/>
                      <a:gd name="T7" fmla="*/ 96 h 167"/>
                      <a:gd name="T8" fmla="*/ 17 w 126"/>
                      <a:gd name="T9" fmla="*/ 166 h 167"/>
                      <a:gd name="T10" fmla="*/ 125 w 126"/>
                      <a:gd name="T11" fmla="*/ 36 h 167"/>
                    </a:gdLst>
                    <a:ahLst/>
                    <a:cxnLst>
                      <a:cxn ang="0">
                        <a:pos x="T0" y="T1"/>
                      </a:cxn>
                      <a:cxn ang="0">
                        <a:pos x="T2" y="T3"/>
                      </a:cxn>
                      <a:cxn ang="0">
                        <a:pos x="T4" y="T5"/>
                      </a:cxn>
                      <a:cxn ang="0">
                        <a:pos x="T6" y="T7"/>
                      </a:cxn>
                      <a:cxn ang="0">
                        <a:pos x="T8" y="T9"/>
                      </a:cxn>
                      <a:cxn ang="0">
                        <a:pos x="T10" y="T11"/>
                      </a:cxn>
                    </a:cxnLst>
                    <a:rect l="0" t="0" r="r" b="b"/>
                    <a:pathLst>
                      <a:path w="126" h="167">
                        <a:moveTo>
                          <a:pt x="125" y="36"/>
                        </a:moveTo>
                        <a:lnTo>
                          <a:pt x="82" y="0"/>
                        </a:lnTo>
                        <a:lnTo>
                          <a:pt x="6" y="66"/>
                        </a:lnTo>
                        <a:lnTo>
                          <a:pt x="0" y="96"/>
                        </a:lnTo>
                        <a:lnTo>
                          <a:pt x="17" y="166"/>
                        </a:lnTo>
                        <a:lnTo>
                          <a:pt x="125" y="36"/>
                        </a:lnTo>
                      </a:path>
                    </a:pathLst>
                  </a:custGeom>
                  <a:solidFill>
                    <a:srgbClr val="FFF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64" name="Group 58"/>
                  <p:cNvGrpSpPr>
                    <a:grpSpLocks/>
                  </p:cNvGrpSpPr>
                  <p:nvPr/>
                </p:nvGrpSpPr>
                <p:grpSpPr bwMode="auto">
                  <a:xfrm>
                    <a:off x="4659" y="2443"/>
                    <a:ext cx="500" cy="623"/>
                    <a:chOff x="4659" y="2443"/>
                    <a:chExt cx="500" cy="623"/>
                  </a:xfrm>
                </p:grpSpPr>
                <p:sp>
                  <p:nvSpPr>
                    <p:cNvPr id="27707" name="Freeform 59"/>
                    <p:cNvSpPr>
                      <a:spLocks/>
                    </p:cNvSpPr>
                    <p:nvPr/>
                  </p:nvSpPr>
                  <p:spPr bwMode="auto">
                    <a:xfrm>
                      <a:off x="4659" y="2443"/>
                      <a:ext cx="500" cy="623"/>
                    </a:xfrm>
                    <a:custGeom>
                      <a:avLst/>
                      <a:gdLst>
                        <a:gd name="T0" fmla="*/ 108 w 500"/>
                        <a:gd name="T1" fmla="*/ 7 h 623"/>
                        <a:gd name="T2" fmla="*/ 138 w 500"/>
                        <a:gd name="T3" fmla="*/ 0 h 623"/>
                        <a:gd name="T4" fmla="*/ 164 w 500"/>
                        <a:gd name="T5" fmla="*/ 7 h 623"/>
                        <a:gd name="T6" fmla="*/ 184 w 500"/>
                        <a:gd name="T7" fmla="*/ 24 h 623"/>
                        <a:gd name="T8" fmla="*/ 207 w 500"/>
                        <a:gd name="T9" fmla="*/ 63 h 623"/>
                        <a:gd name="T10" fmla="*/ 231 w 500"/>
                        <a:gd name="T11" fmla="*/ 142 h 623"/>
                        <a:gd name="T12" fmla="*/ 273 w 500"/>
                        <a:gd name="T13" fmla="*/ 242 h 623"/>
                        <a:gd name="T14" fmla="*/ 334 w 500"/>
                        <a:gd name="T15" fmla="*/ 367 h 623"/>
                        <a:gd name="T16" fmla="*/ 390 w 500"/>
                        <a:gd name="T17" fmla="*/ 436 h 623"/>
                        <a:gd name="T18" fmla="*/ 452 w 500"/>
                        <a:gd name="T19" fmla="*/ 506 h 623"/>
                        <a:gd name="T20" fmla="*/ 476 w 500"/>
                        <a:gd name="T21" fmla="*/ 539 h 623"/>
                        <a:gd name="T22" fmla="*/ 499 w 500"/>
                        <a:gd name="T23" fmla="*/ 569 h 623"/>
                        <a:gd name="T24" fmla="*/ 456 w 500"/>
                        <a:gd name="T25" fmla="*/ 603 h 623"/>
                        <a:gd name="T26" fmla="*/ 432 w 500"/>
                        <a:gd name="T27" fmla="*/ 619 h 623"/>
                        <a:gd name="T28" fmla="*/ 399 w 500"/>
                        <a:gd name="T29" fmla="*/ 583 h 623"/>
                        <a:gd name="T30" fmla="*/ 396 w 500"/>
                        <a:gd name="T31" fmla="*/ 622 h 623"/>
                        <a:gd name="T32" fmla="*/ 323 w 500"/>
                        <a:gd name="T33" fmla="*/ 619 h 623"/>
                        <a:gd name="T34" fmla="*/ 260 w 500"/>
                        <a:gd name="T35" fmla="*/ 622 h 623"/>
                        <a:gd name="T36" fmla="*/ 170 w 500"/>
                        <a:gd name="T37" fmla="*/ 616 h 623"/>
                        <a:gd name="T38" fmla="*/ 59 w 500"/>
                        <a:gd name="T39" fmla="*/ 595 h 623"/>
                        <a:gd name="T40" fmla="*/ 17 w 500"/>
                        <a:gd name="T41" fmla="*/ 563 h 623"/>
                        <a:gd name="T42" fmla="*/ 12 w 500"/>
                        <a:gd name="T43" fmla="*/ 539 h 623"/>
                        <a:gd name="T44" fmla="*/ 46 w 500"/>
                        <a:gd name="T45" fmla="*/ 483 h 623"/>
                        <a:gd name="T46" fmla="*/ 53 w 500"/>
                        <a:gd name="T47" fmla="*/ 433 h 623"/>
                        <a:gd name="T48" fmla="*/ 40 w 500"/>
                        <a:gd name="T49" fmla="*/ 367 h 623"/>
                        <a:gd name="T50" fmla="*/ 6 w 500"/>
                        <a:gd name="T51" fmla="*/ 277 h 623"/>
                        <a:gd name="T52" fmla="*/ 0 w 500"/>
                        <a:gd name="T53" fmla="*/ 222 h 623"/>
                        <a:gd name="T54" fmla="*/ 3 w 500"/>
                        <a:gd name="T55" fmla="*/ 183 h 623"/>
                        <a:gd name="T56" fmla="*/ 17 w 500"/>
                        <a:gd name="T57" fmla="*/ 146 h 623"/>
                        <a:gd name="T58" fmla="*/ 36 w 500"/>
                        <a:gd name="T59" fmla="*/ 103 h 623"/>
                        <a:gd name="T60" fmla="*/ 62 w 500"/>
                        <a:gd name="T61" fmla="*/ 57 h 623"/>
                        <a:gd name="T62" fmla="*/ 82 w 500"/>
                        <a:gd name="T63" fmla="*/ 30 h 623"/>
                        <a:gd name="T64" fmla="*/ 108 w 500"/>
                        <a:gd name="T65" fmla="*/ 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0" h="623">
                          <a:moveTo>
                            <a:pt x="108" y="7"/>
                          </a:moveTo>
                          <a:lnTo>
                            <a:pt x="138" y="0"/>
                          </a:lnTo>
                          <a:lnTo>
                            <a:pt x="164" y="7"/>
                          </a:lnTo>
                          <a:lnTo>
                            <a:pt x="184" y="24"/>
                          </a:lnTo>
                          <a:lnTo>
                            <a:pt x="207" y="63"/>
                          </a:lnTo>
                          <a:lnTo>
                            <a:pt x="231" y="142"/>
                          </a:lnTo>
                          <a:lnTo>
                            <a:pt x="273" y="242"/>
                          </a:lnTo>
                          <a:lnTo>
                            <a:pt x="334" y="367"/>
                          </a:lnTo>
                          <a:lnTo>
                            <a:pt x="390" y="436"/>
                          </a:lnTo>
                          <a:lnTo>
                            <a:pt x="452" y="506"/>
                          </a:lnTo>
                          <a:lnTo>
                            <a:pt x="476" y="539"/>
                          </a:lnTo>
                          <a:lnTo>
                            <a:pt x="499" y="569"/>
                          </a:lnTo>
                          <a:lnTo>
                            <a:pt x="456" y="603"/>
                          </a:lnTo>
                          <a:lnTo>
                            <a:pt x="432" y="619"/>
                          </a:lnTo>
                          <a:lnTo>
                            <a:pt x="399" y="583"/>
                          </a:lnTo>
                          <a:lnTo>
                            <a:pt x="396" y="622"/>
                          </a:lnTo>
                          <a:lnTo>
                            <a:pt x="323" y="619"/>
                          </a:lnTo>
                          <a:lnTo>
                            <a:pt x="260" y="622"/>
                          </a:lnTo>
                          <a:lnTo>
                            <a:pt x="170" y="616"/>
                          </a:lnTo>
                          <a:lnTo>
                            <a:pt x="59" y="595"/>
                          </a:lnTo>
                          <a:lnTo>
                            <a:pt x="17" y="563"/>
                          </a:lnTo>
                          <a:lnTo>
                            <a:pt x="12" y="539"/>
                          </a:lnTo>
                          <a:lnTo>
                            <a:pt x="46" y="483"/>
                          </a:lnTo>
                          <a:lnTo>
                            <a:pt x="53" y="433"/>
                          </a:lnTo>
                          <a:lnTo>
                            <a:pt x="40" y="367"/>
                          </a:lnTo>
                          <a:lnTo>
                            <a:pt x="6" y="277"/>
                          </a:lnTo>
                          <a:lnTo>
                            <a:pt x="0" y="222"/>
                          </a:lnTo>
                          <a:lnTo>
                            <a:pt x="3" y="183"/>
                          </a:lnTo>
                          <a:lnTo>
                            <a:pt x="17" y="146"/>
                          </a:lnTo>
                          <a:lnTo>
                            <a:pt x="36" y="103"/>
                          </a:lnTo>
                          <a:lnTo>
                            <a:pt x="62" y="57"/>
                          </a:lnTo>
                          <a:lnTo>
                            <a:pt x="82" y="30"/>
                          </a:lnTo>
                          <a:lnTo>
                            <a:pt x="108" y="7"/>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08" name="Freeform 60"/>
                    <p:cNvSpPr>
                      <a:spLocks/>
                    </p:cNvSpPr>
                    <p:nvPr/>
                  </p:nvSpPr>
                  <p:spPr bwMode="auto">
                    <a:xfrm>
                      <a:off x="4702" y="2446"/>
                      <a:ext cx="100" cy="322"/>
                    </a:xfrm>
                    <a:custGeom>
                      <a:avLst/>
                      <a:gdLst>
                        <a:gd name="T0" fmla="*/ 99 w 100"/>
                        <a:gd name="T1" fmla="*/ 0 h 322"/>
                        <a:gd name="T2" fmla="*/ 91 w 100"/>
                        <a:gd name="T3" fmla="*/ 44 h 322"/>
                        <a:gd name="T4" fmla="*/ 68 w 100"/>
                        <a:gd name="T5" fmla="*/ 110 h 322"/>
                        <a:gd name="T6" fmla="*/ 33 w 100"/>
                        <a:gd name="T7" fmla="*/ 77 h 322"/>
                        <a:gd name="T8" fmla="*/ 49 w 100"/>
                        <a:gd name="T9" fmla="*/ 127 h 322"/>
                        <a:gd name="T10" fmla="*/ 0 w 100"/>
                        <a:gd name="T11" fmla="*/ 321 h 322"/>
                      </a:gdLst>
                      <a:ahLst/>
                      <a:cxnLst>
                        <a:cxn ang="0">
                          <a:pos x="T0" y="T1"/>
                        </a:cxn>
                        <a:cxn ang="0">
                          <a:pos x="T2" y="T3"/>
                        </a:cxn>
                        <a:cxn ang="0">
                          <a:pos x="T4" y="T5"/>
                        </a:cxn>
                        <a:cxn ang="0">
                          <a:pos x="T6" y="T7"/>
                        </a:cxn>
                        <a:cxn ang="0">
                          <a:pos x="T8" y="T9"/>
                        </a:cxn>
                        <a:cxn ang="0">
                          <a:pos x="T10" y="T11"/>
                        </a:cxn>
                      </a:cxnLst>
                      <a:rect l="0" t="0" r="r" b="b"/>
                      <a:pathLst>
                        <a:path w="100" h="322">
                          <a:moveTo>
                            <a:pt x="99" y="0"/>
                          </a:moveTo>
                          <a:lnTo>
                            <a:pt x="91" y="44"/>
                          </a:lnTo>
                          <a:lnTo>
                            <a:pt x="68" y="110"/>
                          </a:lnTo>
                          <a:lnTo>
                            <a:pt x="33" y="77"/>
                          </a:lnTo>
                          <a:lnTo>
                            <a:pt x="49" y="127"/>
                          </a:lnTo>
                          <a:lnTo>
                            <a:pt x="0" y="32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grpSp>
            <p:nvGrpSpPr>
              <p:cNvPr id="29721" name="Group 61"/>
              <p:cNvGrpSpPr>
                <a:grpSpLocks/>
              </p:cNvGrpSpPr>
              <p:nvPr/>
            </p:nvGrpSpPr>
            <p:grpSpPr bwMode="auto">
              <a:xfrm>
                <a:off x="4170" y="2789"/>
                <a:ext cx="271" cy="166"/>
                <a:chOff x="4155" y="2802"/>
                <a:chExt cx="287" cy="177"/>
              </a:xfrm>
            </p:grpSpPr>
            <p:sp>
              <p:nvSpPr>
                <p:cNvPr id="27710" name="Freeform 62"/>
                <p:cNvSpPr>
                  <a:spLocks/>
                </p:cNvSpPr>
                <p:nvPr/>
              </p:nvSpPr>
              <p:spPr bwMode="auto">
                <a:xfrm>
                  <a:off x="4155" y="2802"/>
                  <a:ext cx="287" cy="177"/>
                </a:xfrm>
                <a:custGeom>
                  <a:avLst/>
                  <a:gdLst>
                    <a:gd name="T0" fmla="*/ 210 w 287"/>
                    <a:gd name="T1" fmla="*/ 1 h 177"/>
                    <a:gd name="T2" fmla="*/ 56 w 287"/>
                    <a:gd name="T3" fmla="*/ 21 h 177"/>
                    <a:gd name="T4" fmla="*/ 16 w 287"/>
                    <a:gd name="T5" fmla="*/ 26 h 177"/>
                    <a:gd name="T6" fmla="*/ 5 w 287"/>
                    <a:gd name="T7" fmla="*/ 30 h 177"/>
                    <a:gd name="T8" fmla="*/ 0 w 287"/>
                    <a:gd name="T9" fmla="*/ 35 h 177"/>
                    <a:gd name="T10" fmla="*/ 1 w 287"/>
                    <a:gd name="T11" fmla="*/ 48 h 177"/>
                    <a:gd name="T12" fmla="*/ 14 w 287"/>
                    <a:gd name="T13" fmla="*/ 67 h 177"/>
                    <a:gd name="T14" fmla="*/ 24 w 287"/>
                    <a:gd name="T15" fmla="*/ 85 h 177"/>
                    <a:gd name="T16" fmla="*/ 23 w 287"/>
                    <a:gd name="T17" fmla="*/ 111 h 177"/>
                    <a:gd name="T18" fmla="*/ 63 w 287"/>
                    <a:gd name="T19" fmla="*/ 139 h 177"/>
                    <a:gd name="T20" fmla="*/ 72 w 287"/>
                    <a:gd name="T21" fmla="*/ 144 h 177"/>
                    <a:gd name="T22" fmla="*/ 82 w 287"/>
                    <a:gd name="T23" fmla="*/ 143 h 177"/>
                    <a:gd name="T24" fmla="*/ 102 w 287"/>
                    <a:gd name="T25" fmla="*/ 151 h 177"/>
                    <a:gd name="T26" fmla="*/ 123 w 287"/>
                    <a:gd name="T27" fmla="*/ 163 h 177"/>
                    <a:gd name="T28" fmla="*/ 141 w 287"/>
                    <a:gd name="T29" fmla="*/ 176 h 177"/>
                    <a:gd name="T30" fmla="*/ 154 w 287"/>
                    <a:gd name="T31" fmla="*/ 175 h 177"/>
                    <a:gd name="T32" fmla="*/ 169 w 287"/>
                    <a:gd name="T33" fmla="*/ 166 h 177"/>
                    <a:gd name="T34" fmla="*/ 169 w 287"/>
                    <a:gd name="T35" fmla="*/ 152 h 177"/>
                    <a:gd name="T36" fmla="*/ 158 w 287"/>
                    <a:gd name="T37" fmla="*/ 141 h 177"/>
                    <a:gd name="T38" fmla="*/ 137 w 287"/>
                    <a:gd name="T39" fmla="*/ 130 h 177"/>
                    <a:gd name="T40" fmla="*/ 125 w 287"/>
                    <a:gd name="T41" fmla="*/ 126 h 177"/>
                    <a:gd name="T42" fmla="*/ 142 w 287"/>
                    <a:gd name="T43" fmla="*/ 105 h 177"/>
                    <a:gd name="T44" fmla="*/ 160 w 287"/>
                    <a:gd name="T45" fmla="*/ 96 h 177"/>
                    <a:gd name="T46" fmla="*/ 163 w 287"/>
                    <a:gd name="T47" fmla="*/ 101 h 177"/>
                    <a:gd name="T48" fmla="*/ 177 w 287"/>
                    <a:gd name="T49" fmla="*/ 104 h 177"/>
                    <a:gd name="T50" fmla="*/ 195 w 287"/>
                    <a:gd name="T51" fmla="*/ 104 h 177"/>
                    <a:gd name="T52" fmla="*/ 208 w 287"/>
                    <a:gd name="T53" fmla="*/ 99 h 177"/>
                    <a:gd name="T54" fmla="*/ 228 w 287"/>
                    <a:gd name="T55" fmla="*/ 90 h 177"/>
                    <a:gd name="T56" fmla="*/ 235 w 287"/>
                    <a:gd name="T57" fmla="*/ 83 h 177"/>
                    <a:gd name="T58" fmla="*/ 241 w 287"/>
                    <a:gd name="T59" fmla="*/ 70 h 177"/>
                    <a:gd name="T60" fmla="*/ 252 w 287"/>
                    <a:gd name="T61" fmla="*/ 60 h 177"/>
                    <a:gd name="T62" fmla="*/ 267 w 287"/>
                    <a:gd name="T63" fmla="*/ 57 h 177"/>
                    <a:gd name="T64" fmla="*/ 286 w 287"/>
                    <a:gd name="T65" fmla="*/ 57 h 177"/>
                    <a:gd name="T66" fmla="*/ 268 w 287"/>
                    <a:gd name="T67" fmla="*/ 0 h 177"/>
                    <a:gd name="T68" fmla="*/ 210 w 287"/>
                    <a:gd name="T69" fmla="*/ 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177">
                      <a:moveTo>
                        <a:pt x="210" y="1"/>
                      </a:moveTo>
                      <a:lnTo>
                        <a:pt x="56" y="21"/>
                      </a:lnTo>
                      <a:lnTo>
                        <a:pt x="16" y="26"/>
                      </a:lnTo>
                      <a:lnTo>
                        <a:pt x="5" y="30"/>
                      </a:lnTo>
                      <a:lnTo>
                        <a:pt x="0" y="35"/>
                      </a:lnTo>
                      <a:lnTo>
                        <a:pt x="1" y="48"/>
                      </a:lnTo>
                      <a:lnTo>
                        <a:pt x="14" y="67"/>
                      </a:lnTo>
                      <a:lnTo>
                        <a:pt x="24" y="85"/>
                      </a:lnTo>
                      <a:lnTo>
                        <a:pt x="23" y="111"/>
                      </a:lnTo>
                      <a:lnTo>
                        <a:pt x="63" y="139"/>
                      </a:lnTo>
                      <a:lnTo>
                        <a:pt x="72" y="144"/>
                      </a:lnTo>
                      <a:lnTo>
                        <a:pt x="82" y="143"/>
                      </a:lnTo>
                      <a:lnTo>
                        <a:pt x="102" y="151"/>
                      </a:lnTo>
                      <a:lnTo>
                        <a:pt x="123" y="163"/>
                      </a:lnTo>
                      <a:lnTo>
                        <a:pt x="141" y="176"/>
                      </a:lnTo>
                      <a:lnTo>
                        <a:pt x="154" y="175"/>
                      </a:lnTo>
                      <a:lnTo>
                        <a:pt x="169" y="166"/>
                      </a:lnTo>
                      <a:lnTo>
                        <a:pt x="169" y="152"/>
                      </a:lnTo>
                      <a:lnTo>
                        <a:pt x="158" y="141"/>
                      </a:lnTo>
                      <a:lnTo>
                        <a:pt x="137" y="130"/>
                      </a:lnTo>
                      <a:lnTo>
                        <a:pt x="125" y="126"/>
                      </a:lnTo>
                      <a:lnTo>
                        <a:pt x="142" y="105"/>
                      </a:lnTo>
                      <a:lnTo>
                        <a:pt x="160" y="96"/>
                      </a:lnTo>
                      <a:lnTo>
                        <a:pt x="163" y="101"/>
                      </a:lnTo>
                      <a:lnTo>
                        <a:pt x="177" y="104"/>
                      </a:lnTo>
                      <a:lnTo>
                        <a:pt x="195" y="104"/>
                      </a:lnTo>
                      <a:lnTo>
                        <a:pt x="208" y="99"/>
                      </a:lnTo>
                      <a:lnTo>
                        <a:pt x="228" y="90"/>
                      </a:lnTo>
                      <a:lnTo>
                        <a:pt x="235" y="83"/>
                      </a:lnTo>
                      <a:lnTo>
                        <a:pt x="241" y="70"/>
                      </a:lnTo>
                      <a:lnTo>
                        <a:pt x="252" y="60"/>
                      </a:lnTo>
                      <a:lnTo>
                        <a:pt x="267" y="57"/>
                      </a:lnTo>
                      <a:lnTo>
                        <a:pt x="286" y="57"/>
                      </a:lnTo>
                      <a:lnTo>
                        <a:pt x="268" y="0"/>
                      </a:lnTo>
                      <a:lnTo>
                        <a:pt x="210" y="1"/>
                      </a:lnTo>
                    </a:path>
                  </a:pathLst>
                </a:custGeom>
                <a:solidFill>
                  <a:srgbClr val="FFB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56" name="Group 63"/>
                <p:cNvGrpSpPr>
                  <a:grpSpLocks/>
                </p:cNvGrpSpPr>
                <p:nvPr/>
              </p:nvGrpSpPr>
              <p:grpSpPr bwMode="auto">
                <a:xfrm>
                  <a:off x="4178" y="2841"/>
                  <a:ext cx="101" cy="107"/>
                  <a:chOff x="4178" y="2841"/>
                  <a:chExt cx="101" cy="107"/>
                </a:xfrm>
              </p:grpSpPr>
              <p:sp>
                <p:nvSpPr>
                  <p:cNvPr id="27712" name="Freeform 64"/>
                  <p:cNvSpPr>
                    <a:spLocks/>
                  </p:cNvSpPr>
                  <p:nvPr/>
                </p:nvSpPr>
                <p:spPr bwMode="auto">
                  <a:xfrm>
                    <a:off x="4178" y="2841"/>
                    <a:ext cx="83" cy="49"/>
                  </a:xfrm>
                  <a:custGeom>
                    <a:avLst/>
                    <a:gdLst>
                      <a:gd name="T0" fmla="*/ 82 w 83"/>
                      <a:gd name="T1" fmla="*/ 3 h 49"/>
                      <a:gd name="T2" fmla="*/ 42 w 83"/>
                      <a:gd name="T3" fmla="*/ 0 h 49"/>
                      <a:gd name="T4" fmla="*/ 4 w 83"/>
                      <a:gd name="T5" fmla="*/ 21 h 49"/>
                      <a:gd name="T6" fmla="*/ 0 w 83"/>
                      <a:gd name="T7" fmla="*/ 39 h 49"/>
                      <a:gd name="T8" fmla="*/ 2 w 83"/>
                      <a:gd name="T9" fmla="*/ 48 h 49"/>
                    </a:gdLst>
                    <a:ahLst/>
                    <a:cxnLst>
                      <a:cxn ang="0">
                        <a:pos x="T0" y="T1"/>
                      </a:cxn>
                      <a:cxn ang="0">
                        <a:pos x="T2" y="T3"/>
                      </a:cxn>
                      <a:cxn ang="0">
                        <a:pos x="T4" y="T5"/>
                      </a:cxn>
                      <a:cxn ang="0">
                        <a:pos x="T6" y="T7"/>
                      </a:cxn>
                      <a:cxn ang="0">
                        <a:pos x="T8" y="T9"/>
                      </a:cxn>
                    </a:cxnLst>
                    <a:rect l="0" t="0" r="r" b="b"/>
                    <a:pathLst>
                      <a:path w="83" h="49">
                        <a:moveTo>
                          <a:pt x="82" y="3"/>
                        </a:moveTo>
                        <a:lnTo>
                          <a:pt x="42" y="0"/>
                        </a:lnTo>
                        <a:lnTo>
                          <a:pt x="4" y="21"/>
                        </a:lnTo>
                        <a:lnTo>
                          <a:pt x="0" y="39"/>
                        </a:lnTo>
                        <a:lnTo>
                          <a:pt x="2" y="4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13" name="Freeform 65"/>
                  <p:cNvSpPr>
                    <a:spLocks/>
                  </p:cNvSpPr>
                  <p:nvPr/>
                </p:nvSpPr>
                <p:spPr bwMode="auto">
                  <a:xfrm>
                    <a:off x="4227" y="2869"/>
                    <a:ext cx="52" cy="79"/>
                  </a:xfrm>
                  <a:custGeom>
                    <a:avLst/>
                    <a:gdLst>
                      <a:gd name="T0" fmla="*/ 51 w 52"/>
                      <a:gd name="T1" fmla="*/ 0 h 79"/>
                      <a:gd name="T2" fmla="*/ 5 w 52"/>
                      <a:gd name="T3" fmla="*/ 48 h 79"/>
                      <a:gd name="T4" fmla="*/ 0 w 52"/>
                      <a:gd name="T5" fmla="*/ 57 h 79"/>
                      <a:gd name="T6" fmla="*/ 5 w 52"/>
                      <a:gd name="T7" fmla="*/ 67 h 79"/>
                      <a:gd name="T8" fmla="*/ 9 w 52"/>
                      <a:gd name="T9" fmla="*/ 76 h 79"/>
                      <a:gd name="T10" fmla="*/ 12 w 52"/>
                      <a:gd name="T11" fmla="*/ 78 h 79"/>
                    </a:gdLst>
                    <a:ahLst/>
                    <a:cxnLst>
                      <a:cxn ang="0">
                        <a:pos x="T0" y="T1"/>
                      </a:cxn>
                      <a:cxn ang="0">
                        <a:pos x="T2" y="T3"/>
                      </a:cxn>
                      <a:cxn ang="0">
                        <a:pos x="T4" y="T5"/>
                      </a:cxn>
                      <a:cxn ang="0">
                        <a:pos x="T6" y="T7"/>
                      </a:cxn>
                      <a:cxn ang="0">
                        <a:pos x="T8" y="T9"/>
                      </a:cxn>
                      <a:cxn ang="0">
                        <a:pos x="T10" y="T11"/>
                      </a:cxn>
                    </a:cxnLst>
                    <a:rect l="0" t="0" r="r" b="b"/>
                    <a:pathLst>
                      <a:path w="52" h="79">
                        <a:moveTo>
                          <a:pt x="51" y="0"/>
                        </a:moveTo>
                        <a:lnTo>
                          <a:pt x="5" y="48"/>
                        </a:lnTo>
                        <a:lnTo>
                          <a:pt x="0" y="57"/>
                        </a:lnTo>
                        <a:lnTo>
                          <a:pt x="5" y="67"/>
                        </a:lnTo>
                        <a:lnTo>
                          <a:pt x="9" y="76"/>
                        </a:lnTo>
                        <a:lnTo>
                          <a:pt x="12" y="7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14" name="Freeform 66"/>
                  <p:cNvSpPr>
                    <a:spLocks/>
                  </p:cNvSpPr>
                  <p:nvPr/>
                </p:nvSpPr>
                <p:spPr bwMode="auto">
                  <a:xfrm>
                    <a:off x="4203" y="2857"/>
                    <a:ext cx="67" cy="90"/>
                  </a:xfrm>
                  <a:custGeom>
                    <a:avLst/>
                    <a:gdLst>
                      <a:gd name="T0" fmla="*/ 66 w 67"/>
                      <a:gd name="T1" fmla="*/ 0 h 90"/>
                      <a:gd name="T2" fmla="*/ 35 w 67"/>
                      <a:gd name="T3" fmla="*/ 8 h 90"/>
                      <a:gd name="T4" fmla="*/ 5 w 67"/>
                      <a:gd name="T5" fmla="*/ 26 h 90"/>
                      <a:gd name="T6" fmla="*/ 0 w 67"/>
                      <a:gd name="T7" fmla="*/ 45 h 90"/>
                      <a:gd name="T8" fmla="*/ 25 w 67"/>
                      <a:gd name="T9" fmla="*/ 85 h 90"/>
                      <a:gd name="T10" fmla="*/ 34 w 67"/>
                      <a:gd name="T11" fmla="*/ 89 h 90"/>
                    </a:gdLst>
                    <a:ahLst/>
                    <a:cxnLst>
                      <a:cxn ang="0">
                        <a:pos x="T0" y="T1"/>
                      </a:cxn>
                      <a:cxn ang="0">
                        <a:pos x="T2" y="T3"/>
                      </a:cxn>
                      <a:cxn ang="0">
                        <a:pos x="T4" y="T5"/>
                      </a:cxn>
                      <a:cxn ang="0">
                        <a:pos x="T6" y="T7"/>
                      </a:cxn>
                      <a:cxn ang="0">
                        <a:pos x="T8" y="T9"/>
                      </a:cxn>
                      <a:cxn ang="0">
                        <a:pos x="T10" y="T11"/>
                      </a:cxn>
                    </a:cxnLst>
                    <a:rect l="0" t="0" r="r" b="b"/>
                    <a:pathLst>
                      <a:path w="67" h="90">
                        <a:moveTo>
                          <a:pt x="66" y="0"/>
                        </a:moveTo>
                        <a:lnTo>
                          <a:pt x="35" y="8"/>
                        </a:lnTo>
                        <a:lnTo>
                          <a:pt x="5" y="26"/>
                        </a:lnTo>
                        <a:lnTo>
                          <a:pt x="0" y="45"/>
                        </a:lnTo>
                        <a:lnTo>
                          <a:pt x="25" y="85"/>
                        </a:lnTo>
                        <a:lnTo>
                          <a:pt x="34" y="8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
            <p:nvSpPr>
              <p:cNvPr id="27715" name="Freeform 67"/>
              <p:cNvSpPr>
                <a:spLocks/>
              </p:cNvSpPr>
              <p:nvPr/>
            </p:nvSpPr>
            <p:spPr bwMode="auto">
              <a:xfrm>
                <a:off x="4367" y="2777"/>
                <a:ext cx="80" cy="83"/>
              </a:xfrm>
              <a:custGeom>
                <a:avLst/>
                <a:gdLst>
                  <a:gd name="T0" fmla="*/ 0 w 85"/>
                  <a:gd name="T1" fmla="*/ 1 h 89"/>
                  <a:gd name="T2" fmla="*/ 37 w 85"/>
                  <a:gd name="T3" fmla="*/ 88 h 89"/>
                  <a:gd name="T4" fmla="*/ 84 w 85"/>
                  <a:gd name="T5" fmla="*/ 86 h 89"/>
                  <a:gd name="T6" fmla="*/ 58 w 85"/>
                  <a:gd name="T7" fmla="*/ 0 h 89"/>
                  <a:gd name="T8" fmla="*/ 0 w 85"/>
                  <a:gd name="T9" fmla="*/ 1 h 89"/>
                </a:gdLst>
                <a:ahLst/>
                <a:cxnLst>
                  <a:cxn ang="0">
                    <a:pos x="T0" y="T1"/>
                  </a:cxn>
                  <a:cxn ang="0">
                    <a:pos x="T2" y="T3"/>
                  </a:cxn>
                  <a:cxn ang="0">
                    <a:pos x="T4" y="T5"/>
                  </a:cxn>
                  <a:cxn ang="0">
                    <a:pos x="T6" y="T7"/>
                  </a:cxn>
                  <a:cxn ang="0">
                    <a:pos x="T8" y="T9"/>
                  </a:cxn>
                </a:cxnLst>
                <a:rect l="0" t="0" r="r" b="b"/>
                <a:pathLst>
                  <a:path w="85" h="89">
                    <a:moveTo>
                      <a:pt x="0" y="1"/>
                    </a:moveTo>
                    <a:lnTo>
                      <a:pt x="37" y="88"/>
                    </a:lnTo>
                    <a:lnTo>
                      <a:pt x="84" y="86"/>
                    </a:lnTo>
                    <a:lnTo>
                      <a:pt x="58" y="0"/>
                    </a:lnTo>
                    <a:lnTo>
                      <a:pt x="0" y="1"/>
                    </a:lnTo>
                  </a:path>
                </a:pathLst>
              </a:custGeom>
              <a:solidFill>
                <a:srgbClr val="F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16" name="Freeform 68"/>
              <p:cNvSpPr>
                <a:spLocks/>
              </p:cNvSpPr>
              <p:nvPr/>
            </p:nvSpPr>
            <p:spPr bwMode="auto">
              <a:xfrm>
                <a:off x="4393" y="2573"/>
                <a:ext cx="429" cy="311"/>
              </a:xfrm>
              <a:custGeom>
                <a:avLst/>
                <a:gdLst>
                  <a:gd name="T0" fmla="*/ 3 w 454"/>
                  <a:gd name="T1" fmla="*/ 219 h 333"/>
                  <a:gd name="T2" fmla="*/ 9 w 454"/>
                  <a:gd name="T3" fmla="*/ 249 h 333"/>
                  <a:gd name="T4" fmla="*/ 21 w 454"/>
                  <a:gd name="T5" fmla="*/ 283 h 333"/>
                  <a:gd name="T6" fmla="*/ 28 w 454"/>
                  <a:gd name="T7" fmla="*/ 310 h 333"/>
                  <a:gd name="T8" fmla="*/ 104 w 454"/>
                  <a:gd name="T9" fmla="*/ 312 h 333"/>
                  <a:gd name="T10" fmla="*/ 165 w 454"/>
                  <a:gd name="T11" fmla="*/ 317 h 333"/>
                  <a:gd name="T12" fmla="*/ 230 w 454"/>
                  <a:gd name="T13" fmla="*/ 327 h 333"/>
                  <a:gd name="T14" fmla="*/ 265 w 454"/>
                  <a:gd name="T15" fmla="*/ 332 h 333"/>
                  <a:gd name="T16" fmla="*/ 318 w 454"/>
                  <a:gd name="T17" fmla="*/ 289 h 333"/>
                  <a:gd name="T18" fmla="*/ 384 w 454"/>
                  <a:gd name="T19" fmla="*/ 200 h 333"/>
                  <a:gd name="T20" fmla="*/ 426 w 454"/>
                  <a:gd name="T21" fmla="*/ 133 h 333"/>
                  <a:gd name="T22" fmla="*/ 448 w 454"/>
                  <a:gd name="T23" fmla="*/ 84 h 333"/>
                  <a:gd name="T24" fmla="*/ 453 w 454"/>
                  <a:gd name="T25" fmla="*/ 38 h 333"/>
                  <a:gd name="T26" fmla="*/ 438 w 454"/>
                  <a:gd name="T27" fmla="*/ 14 h 333"/>
                  <a:gd name="T28" fmla="*/ 407 w 454"/>
                  <a:gd name="T29" fmla="*/ 0 h 333"/>
                  <a:gd name="T30" fmla="*/ 372 w 454"/>
                  <a:gd name="T31" fmla="*/ 8 h 333"/>
                  <a:gd name="T32" fmla="*/ 339 w 454"/>
                  <a:gd name="T33" fmla="*/ 37 h 333"/>
                  <a:gd name="T34" fmla="*/ 305 w 454"/>
                  <a:gd name="T35" fmla="*/ 81 h 333"/>
                  <a:gd name="T36" fmla="*/ 274 w 454"/>
                  <a:gd name="T37" fmla="*/ 117 h 333"/>
                  <a:gd name="T38" fmla="*/ 244 w 454"/>
                  <a:gd name="T39" fmla="*/ 158 h 333"/>
                  <a:gd name="T40" fmla="*/ 232 w 454"/>
                  <a:gd name="T41" fmla="*/ 183 h 333"/>
                  <a:gd name="T42" fmla="*/ 235 w 454"/>
                  <a:gd name="T43" fmla="*/ 197 h 333"/>
                  <a:gd name="T44" fmla="*/ 228 w 454"/>
                  <a:gd name="T45" fmla="*/ 205 h 333"/>
                  <a:gd name="T46" fmla="*/ 219 w 454"/>
                  <a:gd name="T47" fmla="*/ 211 h 333"/>
                  <a:gd name="T48" fmla="*/ 190 w 454"/>
                  <a:gd name="T49" fmla="*/ 213 h 333"/>
                  <a:gd name="T50" fmla="*/ 96 w 454"/>
                  <a:gd name="T51" fmla="*/ 201 h 333"/>
                  <a:gd name="T52" fmla="*/ 0 w 454"/>
                  <a:gd name="T53" fmla="*/ 194 h 333"/>
                  <a:gd name="T54" fmla="*/ 3 w 454"/>
                  <a:gd name="T55" fmla="*/ 21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4" h="333">
                    <a:moveTo>
                      <a:pt x="3" y="219"/>
                    </a:moveTo>
                    <a:lnTo>
                      <a:pt x="9" y="249"/>
                    </a:lnTo>
                    <a:lnTo>
                      <a:pt x="21" y="283"/>
                    </a:lnTo>
                    <a:lnTo>
                      <a:pt x="28" y="310"/>
                    </a:lnTo>
                    <a:lnTo>
                      <a:pt x="104" y="312"/>
                    </a:lnTo>
                    <a:lnTo>
                      <a:pt x="165" y="317"/>
                    </a:lnTo>
                    <a:lnTo>
                      <a:pt x="230" y="327"/>
                    </a:lnTo>
                    <a:lnTo>
                      <a:pt x="265" y="332"/>
                    </a:lnTo>
                    <a:lnTo>
                      <a:pt x="318" y="289"/>
                    </a:lnTo>
                    <a:lnTo>
                      <a:pt x="384" y="200"/>
                    </a:lnTo>
                    <a:lnTo>
                      <a:pt x="426" y="133"/>
                    </a:lnTo>
                    <a:lnTo>
                      <a:pt x="448" y="84"/>
                    </a:lnTo>
                    <a:lnTo>
                      <a:pt x="453" y="38"/>
                    </a:lnTo>
                    <a:lnTo>
                      <a:pt x="438" y="14"/>
                    </a:lnTo>
                    <a:lnTo>
                      <a:pt x="407" y="0"/>
                    </a:lnTo>
                    <a:lnTo>
                      <a:pt x="372" y="8"/>
                    </a:lnTo>
                    <a:lnTo>
                      <a:pt x="339" y="37"/>
                    </a:lnTo>
                    <a:lnTo>
                      <a:pt x="305" y="81"/>
                    </a:lnTo>
                    <a:lnTo>
                      <a:pt x="274" y="117"/>
                    </a:lnTo>
                    <a:lnTo>
                      <a:pt x="244" y="158"/>
                    </a:lnTo>
                    <a:lnTo>
                      <a:pt x="232" y="183"/>
                    </a:lnTo>
                    <a:lnTo>
                      <a:pt x="235" y="197"/>
                    </a:lnTo>
                    <a:lnTo>
                      <a:pt x="228" y="205"/>
                    </a:lnTo>
                    <a:lnTo>
                      <a:pt x="219" y="211"/>
                    </a:lnTo>
                    <a:lnTo>
                      <a:pt x="190" y="213"/>
                    </a:lnTo>
                    <a:lnTo>
                      <a:pt x="96" y="201"/>
                    </a:lnTo>
                    <a:lnTo>
                      <a:pt x="0" y="194"/>
                    </a:lnTo>
                    <a:lnTo>
                      <a:pt x="3" y="219"/>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24" name="Group 69"/>
              <p:cNvGrpSpPr>
                <a:grpSpLocks/>
              </p:cNvGrpSpPr>
              <p:nvPr/>
            </p:nvGrpSpPr>
            <p:grpSpPr bwMode="auto">
              <a:xfrm>
                <a:off x="4335" y="2338"/>
                <a:ext cx="198" cy="210"/>
                <a:chOff x="4329" y="2320"/>
                <a:chExt cx="210" cy="224"/>
              </a:xfrm>
            </p:grpSpPr>
            <p:sp>
              <p:nvSpPr>
                <p:cNvPr id="27718" name="Freeform 70"/>
                <p:cNvSpPr>
                  <a:spLocks/>
                </p:cNvSpPr>
                <p:nvPr/>
              </p:nvSpPr>
              <p:spPr bwMode="auto">
                <a:xfrm>
                  <a:off x="4329" y="2320"/>
                  <a:ext cx="210" cy="224"/>
                </a:xfrm>
                <a:custGeom>
                  <a:avLst/>
                  <a:gdLst>
                    <a:gd name="T0" fmla="*/ 95 w 210"/>
                    <a:gd name="T1" fmla="*/ 210 h 224"/>
                    <a:gd name="T2" fmla="*/ 90 w 210"/>
                    <a:gd name="T3" fmla="*/ 201 h 224"/>
                    <a:gd name="T4" fmla="*/ 72 w 210"/>
                    <a:gd name="T5" fmla="*/ 194 h 224"/>
                    <a:gd name="T6" fmla="*/ 52 w 210"/>
                    <a:gd name="T7" fmla="*/ 184 h 224"/>
                    <a:gd name="T8" fmla="*/ 24 w 210"/>
                    <a:gd name="T9" fmla="*/ 128 h 224"/>
                    <a:gd name="T10" fmla="*/ 0 w 210"/>
                    <a:gd name="T11" fmla="*/ 76 h 224"/>
                    <a:gd name="T12" fmla="*/ 0 w 210"/>
                    <a:gd name="T13" fmla="*/ 50 h 224"/>
                    <a:gd name="T14" fmla="*/ 41 w 210"/>
                    <a:gd name="T15" fmla="*/ 8 h 224"/>
                    <a:gd name="T16" fmla="*/ 72 w 210"/>
                    <a:gd name="T17" fmla="*/ 5 h 224"/>
                    <a:gd name="T18" fmla="*/ 81 w 210"/>
                    <a:gd name="T19" fmla="*/ 12 h 224"/>
                    <a:gd name="T20" fmla="*/ 109 w 210"/>
                    <a:gd name="T21" fmla="*/ 0 h 224"/>
                    <a:gd name="T22" fmla="*/ 120 w 210"/>
                    <a:gd name="T23" fmla="*/ 1 h 224"/>
                    <a:gd name="T24" fmla="*/ 128 w 210"/>
                    <a:gd name="T25" fmla="*/ 9 h 224"/>
                    <a:gd name="T26" fmla="*/ 132 w 210"/>
                    <a:gd name="T27" fmla="*/ 18 h 224"/>
                    <a:gd name="T28" fmla="*/ 125 w 210"/>
                    <a:gd name="T29" fmla="*/ 28 h 224"/>
                    <a:gd name="T30" fmla="*/ 75 w 210"/>
                    <a:gd name="T31" fmla="*/ 53 h 224"/>
                    <a:gd name="T32" fmla="*/ 64 w 210"/>
                    <a:gd name="T33" fmla="*/ 90 h 224"/>
                    <a:gd name="T34" fmla="*/ 83 w 210"/>
                    <a:gd name="T35" fmla="*/ 63 h 224"/>
                    <a:gd name="T36" fmla="*/ 131 w 210"/>
                    <a:gd name="T37" fmla="*/ 48 h 224"/>
                    <a:gd name="T38" fmla="*/ 137 w 210"/>
                    <a:gd name="T39" fmla="*/ 48 h 224"/>
                    <a:gd name="T40" fmla="*/ 144 w 210"/>
                    <a:gd name="T41" fmla="*/ 54 h 224"/>
                    <a:gd name="T42" fmla="*/ 148 w 210"/>
                    <a:gd name="T43" fmla="*/ 69 h 224"/>
                    <a:gd name="T44" fmla="*/ 142 w 210"/>
                    <a:gd name="T45" fmla="*/ 78 h 224"/>
                    <a:gd name="T46" fmla="*/ 104 w 210"/>
                    <a:gd name="T47" fmla="*/ 94 h 224"/>
                    <a:gd name="T48" fmla="*/ 102 w 210"/>
                    <a:gd name="T49" fmla="*/ 109 h 224"/>
                    <a:gd name="T50" fmla="*/ 127 w 210"/>
                    <a:gd name="T51" fmla="*/ 141 h 224"/>
                    <a:gd name="T52" fmla="*/ 139 w 210"/>
                    <a:gd name="T53" fmla="*/ 139 h 224"/>
                    <a:gd name="T54" fmla="*/ 150 w 210"/>
                    <a:gd name="T55" fmla="*/ 137 h 224"/>
                    <a:gd name="T56" fmla="*/ 165 w 210"/>
                    <a:gd name="T57" fmla="*/ 128 h 224"/>
                    <a:gd name="T58" fmla="*/ 172 w 210"/>
                    <a:gd name="T59" fmla="*/ 118 h 224"/>
                    <a:gd name="T60" fmla="*/ 185 w 210"/>
                    <a:gd name="T61" fmla="*/ 111 h 224"/>
                    <a:gd name="T62" fmla="*/ 196 w 210"/>
                    <a:gd name="T63" fmla="*/ 112 h 224"/>
                    <a:gd name="T64" fmla="*/ 204 w 210"/>
                    <a:gd name="T65" fmla="*/ 117 h 224"/>
                    <a:gd name="T66" fmla="*/ 208 w 210"/>
                    <a:gd name="T67" fmla="*/ 128 h 224"/>
                    <a:gd name="T68" fmla="*/ 209 w 210"/>
                    <a:gd name="T69" fmla="*/ 137 h 224"/>
                    <a:gd name="T70" fmla="*/ 204 w 210"/>
                    <a:gd name="T71" fmla="*/ 145 h 224"/>
                    <a:gd name="T72" fmla="*/ 187 w 210"/>
                    <a:gd name="T73" fmla="*/ 153 h 224"/>
                    <a:gd name="T74" fmla="*/ 165 w 210"/>
                    <a:gd name="T75" fmla="*/ 160 h 224"/>
                    <a:gd name="T76" fmla="*/ 155 w 210"/>
                    <a:gd name="T77" fmla="*/ 168 h 224"/>
                    <a:gd name="T78" fmla="*/ 171 w 210"/>
                    <a:gd name="T79" fmla="*/ 198 h 224"/>
                    <a:gd name="T80" fmla="*/ 102 w 210"/>
                    <a:gd name="T81" fmla="*/ 223 h 224"/>
                    <a:gd name="T82" fmla="*/ 95 w 210"/>
                    <a:gd name="T83" fmla="*/ 2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24">
                      <a:moveTo>
                        <a:pt x="95" y="210"/>
                      </a:moveTo>
                      <a:lnTo>
                        <a:pt x="90" y="201"/>
                      </a:lnTo>
                      <a:lnTo>
                        <a:pt x="72" y="194"/>
                      </a:lnTo>
                      <a:lnTo>
                        <a:pt x="52" y="184"/>
                      </a:lnTo>
                      <a:lnTo>
                        <a:pt x="24" y="128"/>
                      </a:lnTo>
                      <a:lnTo>
                        <a:pt x="0" y="76"/>
                      </a:lnTo>
                      <a:lnTo>
                        <a:pt x="0" y="50"/>
                      </a:lnTo>
                      <a:lnTo>
                        <a:pt x="41" y="8"/>
                      </a:lnTo>
                      <a:lnTo>
                        <a:pt x="72" y="5"/>
                      </a:lnTo>
                      <a:lnTo>
                        <a:pt x="81" y="12"/>
                      </a:lnTo>
                      <a:lnTo>
                        <a:pt x="109" y="0"/>
                      </a:lnTo>
                      <a:lnTo>
                        <a:pt x="120" y="1"/>
                      </a:lnTo>
                      <a:lnTo>
                        <a:pt x="128" y="9"/>
                      </a:lnTo>
                      <a:lnTo>
                        <a:pt x="132" y="18"/>
                      </a:lnTo>
                      <a:lnTo>
                        <a:pt x="125" y="28"/>
                      </a:lnTo>
                      <a:lnTo>
                        <a:pt x="75" y="53"/>
                      </a:lnTo>
                      <a:lnTo>
                        <a:pt x="64" y="90"/>
                      </a:lnTo>
                      <a:lnTo>
                        <a:pt x="83" y="63"/>
                      </a:lnTo>
                      <a:lnTo>
                        <a:pt x="131" y="48"/>
                      </a:lnTo>
                      <a:lnTo>
                        <a:pt x="137" y="48"/>
                      </a:lnTo>
                      <a:lnTo>
                        <a:pt x="144" y="54"/>
                      </a:lnTo>
                      <a:lnTo>
                        <a:pt x="148" y="69"/>
                      </a:lnTo>
                      <a:lnTo>
                        <a:pt x="142" y="78"/>
                      </a:lnTo>
                      <a:lnTo>
                        <a:pt x="104" y="94"/>
                      </a:lnTo>
                      <a:lnTo>
                        <a:pt x="102" y="109"/>
                      </a:lnTo>
                      <a:lnTo>
                        <a:pt x="127" y="141"/>
                      </a:lnTo>
                      <a:lnTo>
                        <a:pt x="139" y="139"/>
                      </a:lnTo>
                      <a:lnTo>
                        <a:pt x="150" y="137"/>
                      </a:lnTo>
                      <a:lnTo>
                        <a:pt x="165" y="128"/>
                      </a:lnTo>
                      <a:lnTo>
                        <a:pt x="172" y="118"/>
                      </a:lnTo>
                      <a:lnTo>
                        <a:pt x="185" y="111"/>
                      </a:lnTo>
                      <a:lnTo>
                        <a:pt x="196" y="112"/>
                      </a:lnTo>
                      <a:lnTo>
                        <a:pt x="204" y="117"/>
                      </a:lnTo>
                      <a:lnTo>
                        <a:pt x="208" y="128"/>
                      </a:lnTo>
                      <a:lnTo>
                        <a:pt x="209" y="137"/>
                      </a:lnTo>
                      <a:lnTo>
                        <a:pt x="204" y="145"/>
                      </a:lnTo>
                      <a:lnTo>
                        <a:pt x="187" y="153"/>
                      </a:lnTo>
                      <a:lnTo>
                        <a:pt x="165" y="160"/>
                      </a:lnTo>
                      <a:lnTo>
                        <a:pt x="155" y="168"/>
                      </a:lnTo>
                      <a:lnTo>
                        <a:pt x="171" y="198"/>
                      </a:lnTo>
                      <a:lnTo>
                        <a:pt x="102" y="223"/>
                      </a:lnTo>
                      <a:lnTo>
                        <a:pt x="95" y="210"/>
                      </a:lnTo>
                    </a:path>
                  </a:pathLst>
                </a:custGeom>
                <a:solidFill>
                  <a:srgbClr val="FFB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19" name="Freeform 71"/>
                <p:cNvSpPr>
                  <a:spLocks/>
                </p:cNvSpPr>
                <p:nvPr/>
              </p:nvSpPr>
              <p:spPr bwMode="auto">
                <a:xfrm>
                  <a:off x="4508" y="2445"/>
                  <a:ext cx="11" cy="20"/>
                </a:xfrm>
                <a:custGeom>
                  <a:avLst/>
                  <a:gdLst>
                    <a:gd name="T0" fmla="*/ 0 w 11"/>
                    <a:gd name="T1" fmla="*/ 0 h 20"/>
                    <a:gd name="T2" fmla="*/ 1 w 11"/>
                    <a:gd name="T3" fmla="*/ 9 h 20"/>
                    <a:gd name="T4" fmla="*/ 6 w 11"/>
                    <a:gd name="T5" fmla="*/ 14 h 20"/>
                    <a:gd name="T6" fmla="*/ 10 w 11"/>
                    <a:gd name="T7" fmla="*/ 19 h 20"/>
                  </a:gdLst>
                  <a:ahLst/>
                  <a:cxnLst>
                    <a:cxn ang="0">
                      <a:pos x="T0" y="T1"/>
                    </a:cxn>
                    <a:cxn ang="0">
                      <a:pos x="T2" y="T3"/>
                    </a:cxn>
                    <a:cxn ang="0">
                      <a:pos x="T4" y="T5"/>
                    </a:cxn>
                    <a:cxn ang="0">
                      <a:pos x="T6" y="T7"/>
                    </a:cxn>
                  </a:cxnLst>
                  <a:rect l="0" t="0" r="r" b="b"/>
                  <a:pathLst>
                    <a:path w="11" h="20">
                      <a:moveTo>
                        <a:pt x="0" y="0"/>
                      </a:moveTo>
                      <a:lnTo>
                        <a:pt x="1" y="9"/>
                      </a:lnTo>
                      <a:lnTo>
                        <a:pt x="6" y="14"/>
                      </a:lnTo>
                      <a:lnTo>
                        <a:pt x="10" y="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20" name="Freeform 72"/>
                <p:cNvSpPr>
                  <a:spLocks/>
                </p:cNvSpPr>
                <p:nvPr/>
              </p:nvSpPr>
              <p:spPr bwMode="auto">
                <a:xfrm>
                  <a:off x="4362" y="2334"/>
                  <a:ext cx="48" cy="58"/>
                </a:xfrm>
                <a:custGeom>
                  <a:avLst/>
                  <a:gdLst>
                    <a:gd name="T0" fmla="*/ 47 w 48"/>
                    <a:gd name="T1" fmla="*/ 0 h 57"/>
                    <a:gd name="T2" fmla="*/ 19 w 48"/>
                    <a:gd name="T3" fmla="*/ 11 h 57"/>
                    <a:gd name="T4" fmla="*/ 10 w 48"/>
                    <a:gd name="T5" fmla="*/ 22 h 57"/>
                    <a:gd name="T6" fmla="*/ 5 w 48"/>
                    <a:gd name="T7" fmla="*/ 36 h 57"/>
                    <a:gd name="T8" fmla="*/ 0 w 48"/>
                    <a:gd name="T9" fmla="*/ 53 h 57"/>
                    <a:gd name="T10" fmla="*/ 0 w 48"/>
                    <a:gd name="T11" fmla="*/ 56 h 57"/>
                  </a:gdLst>
                  <a:ahLst/>
                  <a:cxnLst>
                    <a:cxn ang="0">
                      <a:pos x="T0" y="T1"/>
                    </a:cxn>
                    <a:cxn ang="0">
                      <a:pos x="T2" y="T3"/>
                    </a:cxn>
                    <a:cxn ang="0">
                      <a:pos x="T4" y="T5"/>
                    </a:cxn>
                    <a:cxn ang="0">
                      <a:pos x="T6" y="T7"/>
                    </a:cxn>
                    <a:cxn ang="0">
                      <a:pos x="T8" y="T9"/>
                    </a:cxn>
                    <a:cxn ang="0">
                      <a:pos x="T10" y="T11"/>
                    </a:cxn>
                  </a:cxnLst>
                  <a:rect l="0" t="0" r="r" b="b"/>
                  <a:pathLst>
                    <a:path w="48" h="57">
                      <a:moveTo>
                        <a:pt x="47" y="0"/>
                      </a:moveTo>
                      <a:lnTo>
                        <a:pt x="19" y="11"/>
                      </a:lnTo>
                      <a:lnTo>
                        <a:pt x="10" y="22"/>
                      </a:lnTo>
                      <a:lnTo>
                        <a:pt x="5" y="36"/>
                      </a:lnTo>
                      <a:lnTo>
                        <a:pt x="0" y="53"/>
                      </a:lnTo>
                      <a:lnTo>
                        <a:pt x="0" y="5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721" name="Freeform 73"/>
              <p:cNvSpPr>
                <a:spLocks/>
              </p:cNvSpPr>
              <p:nvPr/>
            </p:nvSpPr>
            <p:spPr bwMode="auto">
              <a:xfrm>
                <a:off x="4415" y="2497"/>
                <a:ext cx="117" cy="80"/>
              </a:xfrm>
              <a:custGeom>
                <a:avLst/>
                <a:gdLst>
                  <a:gd name="T0" fmla="*/ 17 w 124"/>
                  <a:gd name="T1" fmla="*/ 84 h 85"/>
                  <a:gd name="T2" fmla="*/ 0 w 124"/>
                  <a:gd name="T3" fmla="*/ 41 h 85"/>
                  <a:gd name="T4" fmla="*/ 104 w 124"/>
                  <a:gd name="T5" fmla="*/ 0 h 85"/>
                  <a:gd name="T6" fmla="*/ 123 w 124"/>
                  <a:gd name="T7" fmla="*/ 36 h 85"/>
                  <a:gd name="T8" fmla="*/ 17 w 124"/>
                  <a:gd name="T9" fmla="*/ 84 h 85"/>
                </a:gdLst>
                <a:ahLst/>
                <a:cxnLst>
                  <a:cxn ang="0">
                    <a:pos x="T0" y="T1"/>
                  </a:cxn>
                  <a:cxn ang="0">
                    <a:pos x="T2" y="T3"/>
                  </a:cxn>
                  <a:cxn ang="0">
                    <a:pos x="T4" y="T5"/>
                  </a:cxn>
                  <a:cxn ang="0">
                    <a:pos x="T6" y="T7"/>
                  </a:cxn>
                  <a:cxn ang="0">
                    <a:pos x="T8" y="T9"/>
                  </a:cxn>
                </a:cxnLst>
                <a:rect l="0" t="0" r="r" b="b"/>
                <a:pathLst>
                  <a:path w="124" h="85">
                    <a:moveTo>
                      <a:pt x="17" y="84"/>
                    </a:moveTo>
                    <a:lnTo>
                      <a:pt x="0" y="41"/>
                    </a:lnTo>
                    <a:lnTo>
                      <a:pt x="104" y="0"/>
                    </a:lnTo>
                    <a:lnTo>
                      <a:pt x="123" y="36"/>
                    </a:lnTo>
                    <a:lnTo>
                      <a:pt x="17" y="84"/>
                    </a:lnTo>
                  </a:path>
                </a:pathLst>
              </a:custGeom>
              <a:solidFill>
                <a:srgbClr val="FFFFB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26" name="Group 74"/>
              <p:cNvGrpSpPr>
                <a:grpSpLocks/>
              </p:cNvGrpSpPr>
              <p:nvPr/>
            </p:nvGrpSpPr>
            <p:grpSpPr bwMode="auto">
              <a:xfrm>
                <a:off x="3058" y="1914"/>
                <a:ext cx="817" cy="1122"/>
                <a:chOff x="2976" y="1867"/>
                <a:chExt cx="866" cy="1199"/>
              </a:xfrm>
            </p:grpSpPr>
            <p:grpSp>
              <p:nvGrpSpPr>
                <p:cNvPr id="29732" name="Group 75"/>
                <p:cNvGrpSpPr>
                  <a:grpSpLocks/>
                </p:cNvGrpSpPr>
                <p:nvPr/>
              </p:nvGrpSpPr>
              <p:grpSpPr bwMode="auto">
                <a:xfrm>
                  <a:off x="3357" y="1943"/>
                  <a:ext cx="485" cy="598"/>
                  <a:chOff x="3357" y="1943"/>
                  <a:chExt cx="485" cy="598"/>
                </a:xfrm>
              </p:grpSpPr>
              <p:sp>
                <p:nvSpPr>
                  <p:cNvPr id="27724" name="Freeform 76"/>
                  <p:cNvSpPr>
                    <a:spLocks/>
                  </p:cNvSpPr>
                  <p:nvPr/>
                </p:nvSpPr>
                <p:spPr bwMode="auto">
                  <a:xfrm>
                    <a:off x="3401" y="2376"/>
                    <a:ext cx="107" cy="166"/>
                  </a:xfrm>
                  <a:custGeom>
                    <a:avLst/>
                    <a:gdLst>
                      <a:gd name="T0" fmla="*/ 40 w 106"/>
                      <a:gd name="T1" fmla="*/ 0 h 165"/>
                      <a:gd name="T2" fmla="*/ 35 w 106"/>
                      <a:gd name="T3" fmla="*/ 58 h 165"/>
                      <a:gd name="T4" fmla="*/ 17 w 106"/>
                      <a:gd name="T5" fmla="*/ 111 h 165"/>
                      <a:gd name="T6" fmla="*/ 0 w 106"/>
                      <a:gd name="T7" fmla="*/ 138 h 165"/>
                      <a:gd name="T8" fmla="*/ 53 w 106"/>
                      <a:gd name="T9" fmla="*/ 164 h 165"/>
                      <a:gd name="T10" fmla="*/ 83 w 106"/>
                      <a:gd name="T11" fmla="*/ 102 h 165"/>
                      <a:gd name="T12" fmla="*/ 92 w 106"/>
                      <a:gd name="T13" fmla="*/ 62 h 165"/>
                      <a:gd name="T14" fmla="*/ 105 w 106"/>
                      <a:gd name="T15" fmla="*/ 9 h 165"/>
                      <a:gd name="T16" fmla="*/ 40 w 106"/>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65">
                        <a:moveTo>
                          <a:pt x="40" y="0"/>
                        </a:moveTo>
                        <a:lnTo>
                          <a:pt x="35" y="58"/>
                        </a:lnTo>
                        <a:lnTo>
                          <a:pt x="17" y="111"/>
                        </a:lnTo>
                        <a:lnTo>
                          <a:pt x="0" y="138"/>
                        </a:lnTo>
                        <a:lnTo>
                          <a:pt x="53" y="164"/>
                        </a:lnTo>
                        <a:lnTo>
                          <a:pt x="83" y="102"/>
                        </a:lnTo>
                        <a:lnTo>
                          <a:pt x="92" y="62"/>
                        </a:lnTo>
                        <a:lnTo>
                          <a:pt x="105" y="9"/>
                        </a:lnTo>
                        <a:lnTo>
                          <a:pt x="40" y="0"/>
                        </a:lnTo>
                      </a:path>
                    </a:pathLst>
                  </a:custGeom>
                  <a:solidFill>
                    <a:srgbClr val="F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39" name="Group 77"/>
                  <p:cNvGrpSpPr>
                    <a:grpSpLocks/>
                  </p:cNvGrpSpPr>
                  <p:nvPr/>
                </p:nvGrpSpPr>
                <p:grpSpPr bwMode="auto">
                  <a:xfrm>
                    <a:off x="3357" y="1943"/>
                    <a:ext cx="485" cy="563"/>
                    <a:chOff x="3357" y="1943"/>
                    <a:chExt cx="485" cy="563"/>
                  </a:xfrm>
                </p:grpSpPr>
                <p:grpSp>
                  <p:nvGrpSpPr>
                    <p:cNvPr id="29740" name="Group 78"/>
                    <p:cNvGrpSpPr>
                      <a:grpSpLocks/>
                    </p:cNvGrpSpPr>
                    <p:nvPr/>
                  </p:nvGrpSpPr>
                  <p:grpSpPr bwMode="auto">
                    <a:xfrm>
                      <a:off x="3574" y="2313"/>
                      <a:ext cx="65" cy="80"/>
                      <a:chOff x="3574" y="2313"/>
                      <a:chExt cx="65" cy="80"/>
                    </a:xfrm>
                  </p:grpSpPr>
                  <p:sp>
                    <p:nvSpPr>
                      <p:cNvPr id="27727" name="Freeform 79"/>
                      <p:cNvSpPr>
                        <a:spLocks/>
                      </p:cNvSpPr>
                      <p:nvPr/>
                    </p:nvSpPr>
                    <p:spPr bwMode="auto">
                      <a:xfrm>
                        <a:off x="3574" y="2313"/>
                        <a:ext cx="65" cy="36"/>
                      </a:xfrm>
                      <a:custGeom>
                        <a:avLst/>
                        <a:gdLst>
                          <a:gd name="T0" fmla="*/ 64 w 65"/>
                          <a:gd name="T1" fmla="*/ 4 h 36"/>
                          <a:gd name="T2" fmla="*/ 61 w 65"/>
                          <a:gd name="T3" fmla="*/ 35 h 36"/>
                          <a:gd name="T4" fmla="*/ 0 w 65"/>
                          <a:gd name="T5" fmla="*/ 27 h 36"/>
                          <a:gd name="T6" fmla="*/ 11 w 65"/>
                          <a:gd name="T7" fmla="*/ 0 h 36"/>
                          <a:gd name="T8" fmla="*/ 64 w 65"/>
                          <a:gd name="T9" fmla="*/ 4 h 36"/>
                        </a:gdLst>
                        <a:ahLst/>
                        <a:cxnLst>
                          <a:cxn ang="0">
                            <a:pos x="T0" y="T1"/>
                          </a:cxn>
                          <a:cxn ang="0">
                            <a:pos x="T2" y="T3"/>
                          </a:cxn>
                          <a:cxn ang="0">
                            <a:pos x="T4" y="T5"/>
                          </a:cxn>
                          <a:cxn ang="0">
                            <a:pos x="T6" y="T7"/>
                          </a:cxn>
                          <a:cxn ang="0">
                            <a:pos x="T8" y="T9"/>
                          </a:cxn>
                        </a:cxnLst>
                        <a:rect l="0" t="0" r="r" b="b"/>
                        <a:pathLst>
                          <a:path w="65" h="36">
                            <a:moveTo>
                              <a:pt x="64" y="4"/>
                            </a:moveTo>
                            <a:lnTo>
                              <a:pt x="61" y="35"/>
                            </a:lnTo>
                            <a:lnTo>
                              <a:pt x="0" y="27"/>
                            </a:lnTo>
                            <a:lnTo>
                              <a:pt x="11" y="0"/>
                            </a:lnTo>
                            <a:lnTo>
                              <a:pt x="64" y="4"/>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28" name="Freeform 80"/>
                      <p:cNvSpPr>
                        <a:spLocks/>
                      </p:cNvSpPr>
                      <p:nvPr/>
                    </p:nvSpPr>
                    <p:spPr bwMode="auto">
                      <a:xfrm>
                        <a:off x="3574" y="2345"/>
                        <a:ext cx="46" cy="48"/>
                      </a:xfrm>
                      <a:custGeom>
                        <a:avLst/>
                        <a:gdLst>
                          <a:gd name="T0" fmla="*/ 45 w 46"/>
                          <a:gd name="T1" fmla="*/ 2 h 48"/>
                          <a:gd name="T2" fmla="*/ 42 w 46"/>
                          <a:gd name="T3" fmla="*/ 16 h 48"/>
                          <a:gd name="T4" fmla="*/ 42 w 46"/>
                          <a:gd name="T5" fmla="*/ 23 h 48"/>
                          <a:gd name="T6" fmla="*/ 42 w 46"/>
                          <a:gd name="T7" fmla="*/ 30 h 48"/>
                          <a:gd name="T8" fmla="*/ 45 w 46"/>
                          <a:gd name="T9" fmla="*/ 47 h 48"/>
                          <a:gd name="T10" fmla="*/ 2 w 46"/>
                          <a:gd name="T11" fmla="*/ 26 h 48"/>
                          <a:gd name="T12" fmla="*/ 0 w 46"/>
                          <a:gd name="T13" fmla="*/ 0 h 48"/>
                          <a:gd name="T14" fmla="*/ 45 w 46"/>
                          <a:gd name="T15" fmla="*/ 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45" y="2"/>
                            </a:moveTo>
                            <a:lnTo>
                              <a:pt x="42" y="16"/>
                            </a:lnTo>
                            <a:lnTo>
                              <a:pt x="42" y="23"/>
                            </a:lnTo>
                            <a:lnTo>
                              <a:pt x="42" y="30"/>
                            </a:lnTo>
                            <a:lnTo>
                              <a:pt x="45" y="47"/>
                            </a:lnTo>
                            <a:lnTo>
                              <a:pt x="2" y="26"/>
                            </a:lnTo>
                            <a:lnTo>
                              <a:pt x="0" y="0"/>
                            </a:lnTo>
                            <a:lnTo>
                              <a:pt x="45" y="2"/>
                            </a:lnTo>
                          </a:path>
                        </a:pathLst>
                      </a:custGeom>
                      <a:solidFill>
                        <a:srgbClr val="3F1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29741" name="Group 81"/>
                    <p:cNvGrpSpPr>
                      <a:grpSpLocks/>
                    </p:cNvGrpSpPr>
                    <p:nvPr/>
                  </p:nvGrpSpPr>
                  <p:grpSpPr bwMode="auto">
                    <a:xfrm>
                      <a:off x="3357" y="1943"/>
                      <a:ext cx="485" cy="563"/>
                      <a:chOff x="3357" y="1943"/>
                      <a:chExt cx="485" cy="563"/>
                    </a:xfrm>
                  </p:grpSpPr>
                  <p:sp>
                    <p:nvSpPr>
                      <p:cNvPr id="27730" name="Freeform 82"/>
                      <p:cNvSpPr>
                        <a:spLocks/>
                      </p:cNvSpPr>
                      <p:nvPr/>
                    </p:nvSpPr>
                    <p:spPr bwMode="auto">
                      <a:xfrm>
                        <a:off x="3357" y="1943"/>
                        <a:ext cx="485" cy="563"/>
                      </a:xfrm>
                      <a:custGeom>
                        <a:avLst/>
                        <a:gdLst>
                          <a:gd name="T0" fmla="*/ 331 w 485"/>
                          <a:gd name="T1" fmla="*/ 46 h 563"/>
                          <a:gd name="T2" fmla="*/ 367 w 485"/>
                          <a:gd name="T3" fmla="*/ 76 h 563"/>
                          <a:gd name="T4" fmla="*/ 400 w 485"/>
                          <a:gd name="T5" fmla="*/ 123 h 563"/>
                          <a:gd name="T6" fmla="*/ 403 w 485"/>
                          <a:gd name="T7" fmla="*/ 174 h 563"/>
                          <a:gd name="T8" fmla="*/ 401 w 485"/>
                          <a:gd name="T9" fmla="*/ 204 h 563"/>
                          <a:gd name="T10" fmla="*/ 431 w 485"/>
                          <a:gd name="T11" fmla="*/ 245 h 563"/>
                          <a:gd name="T12" fmla="*/ 462 w 485"/>
                          <a:gd name="T13" fmla="*/ 293 h 563"/>
                          <a:gd name="T14" fmla="*/ 481 w 485"/>
                          <a:gd name="T15" fmla="*/ 333 h 563"/>
                          <a:gd name="T16" fmla="*/ 479 w 485"/>
                          <a:gd name="T17" fmla="*/ 373 h 563"/>
                          <a:gd name="T18" fmla="*/ 468 w 485"/>
                          <a:gd name="T19" fmla="*/ 393 h 563"/>
                          <a:gd name="T20" fmla="*/ 440 w 485"/>
                          <a:gd name="T21" fmla="*/ 400 h 563"/>
                          <a:gd name="T22" fmla="*/ 392 w 485"/>
                          <a:gd name="T23" fmla="*/ 375 h 563"/>
                          <a:gd name="T24" fmla="*/ 367 w 485"/>
                          <a:gd name="T25" fmla="*/ 336 h 563"/>
                          <a:gd name="T26" fmla="*/ 348 w 485"/>
                          <a:gd name="T27" fmla="*/ 401 h 563"/>
                          <a:gd name="T28" fmla="*/ 309 w 485"/>
                          <a:gd name="T29" fmla="*/ 375 h 563"/>
                          <a:gd name="T30" fmla="*/ 251 w 485"/>
                          <a:gd name="T31" fmla="*/ 376 h 563"/>
                          <a:gd name="T32" fmla="*/ 222 w 485"/>
                          <a:gd name="T33" fmla="*/ 400 h 563"/>
                          <a:gd name="T34" fmla="*/ 228 w 485"/>
                          <a:gd name="T35" fmla="*/ 421 h 563"/>
                          <a:gd name="T36" fmla="*/ 281 w 485"/>
                          <a:gd name="T37" fmla="*/ 441 h 563"/>
                          <a:gd name="T38" fmla="*/ 328 w 485"/>
                          <a:gd name="T39" fmla="*/ 448 h 563"/>
                          <a:gd name="T40" fmla="*/ 325 w 485"/>
                          <a:gd name="T41" fmla="*/ 499 h 563"/>
                          <a:gd name="T42" fmla="*/ 315 w 485"/>
                          <a:gd name="T43" fmla="*/ 546 h 563"/>
                          <a:gd name="T44" fmla="*/ 297 w 485"/>
                          <a:gd name="T45" fmla="*/ 562 h 563"/>
                          <a:gd name="T46" fmla="*/ 259 w 485"/>
                          <a:gd name="T47" fmla="*/ 549 h 563"/>
                          <a:gd name="T48" fmla="*/ 152 w 485"/>
                          <a:gd name="T49" fmla="*/ 481 h 563"/>
                          <a:gd name="T50" fmla="*/ 101 w 485"/>
                          <a:gd name="T51" fmla="*/ 441 h 563"/>
                          <a:gd name="T52" fmla="*/ 95 w 485"/>
                          <a:gd name="T53" fmla="*/ 421 h 563"/>
                          <a:gd name="T54" fmla="*/ 61 w 485"/>
                          <a:gd name="T55" fmla="*/ 423 h 563"/>
                          <a:gd name="T56" fmla="*/ 39 w 485"/>
                          <a:gd name="T57" fmla="*/ 404 h 563"/>
                          <a:gd name="T58" fmla="*/ 33 w 485"/>
                          <a:gd name="T59" fmla="*/ 354 h 563"/>
                          <a:gd name="T60" fmla="*/ 17 w 485"/>
                          <a:gd name="T61" fmla="*/ 302 h 563"/>
                          <a:gd name="T62" fmla="*/ 0 w 485"/>
                          <a:gd name="T63" fmla="*/ 209 h 563"/>
                          <a:gd name="T64" fmla="*/ 23 w 485"/>
                          <a:gd name="T65" fmla="*/ 99 h 563"/>
                          <a:gd name="T66" fmla="*/ 59 w 485"/>
                          <a:gd name="T67" fmla="*/ 48 h 563"/>
                          <a:gd name="T68" fmla="*/ 119 w 485"/>
                          <a:gd name="T69" fmla="*/ 11 h 563"/>
                          <a:gd name="T70" fmla="*/ 184 w 485"/>
                          <a:gd name="T71" fmla="*/ 0 h 563"/>
                          <a:gd name="T72" fmla="*/ 239 w 485"/>
                          <a:gd name="T73" fmla="*/ 6 h 563"/>
                          <a:gd name="T74" fmla="*/ 294 w 485"/>
                          <a:gd name="T75" fmla="*/ 2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563">
                            <a:moveTo>
                              <a:pt x="294" y="26"/>
                            </a:moveTo>
                            <a:lnTo>
                              <a:pt x="331" y="46"/>
                            </a:lnTo>
                            <a:lnTo>
                              <a:pt x="351" y="62"/>
                            </a:lnTo>
                            <a:lnTo>
                              <a:pt x="367" y="76"/>
                            </a:lnTo>
                            <a:lnTo>
                              <a:pt x="388" y="101"/>
                            </a:lnTo>
                            <a:lnTo>
                              <a:pt x="400" y="123"/>
                            </a:lnTo>
                            <a:lnTo>
                              <a:pt x="404" y="143"/>
                            </a:lnTo>
                            <a:lnTo>
                              <a:pt x="403" y="174"/>
                            </a:lnTo>
                            <a:lnTo>
                              <a:pt x="398" y="190"/>
                            </a:lnTo>
                            <a:lnTo>
                              <a:pt x="401" y="204"/>
                            </a:lnTo>
                            <a:lnTo>
                              <a:pt x="412" y="221"/>
                            </a:lnTo>
                            <a:lnTo>
                              <a:pt x="431" y="245"/>
                            </a:lnTo>
                            <a:lnTo>
                              <a:pt x="448" y="268"/>
                            </a:lnTo>
                            <a:lnTo>
                              <a:pt x="462" y="293"/>
                            </a:lnTo>
                            <a:lnTo>
                              <a:pt x="476" y="316"/>
                            </a:lnTo>
                            <a:lnTo>
                              <a:pt x="481" y="333"/>
                            </a:lnTo>
                            <a:lnTo>
                              <a:pt x="484" y="350"/>
                            </a:lnTo>
                            <a:lnTo>
                              <a:pt x="479" y="373"/>
                            </a:lnTo>
                            <a:lnTo>
                              <a:pt x="474" y="385"/>
                            </a:lnTo>
                            <a:lnTo>
                              <a:pt x="468" y="393"/>
                            </a:lnTo>
                            <a:lnTo>
                              <a:pt x="456" y="401"/>
                            </a:lnTo>
                            <a:lnTo>
                              <a:pt x="440" y="400"/>
                            </a:lnTo>
                            <a:lnTo>
                              <a:pt x="418" y="390"/>
                            </a:lnTo>
                            <a:lnTo>
                              <a:pt x="392" y="375"/>
                            </a:lnTo>
                            <a:lnTo>
                              <a:pt x="365" y="360"/>
                            </a:lnTo>
                            <a:lnTo>
                              <a:pt x="367" y="336"/>
                            </a:lnTo>
                            <a:lnTo>
                              <a:pt x="362" y="396"/>
                            </a:lnTo>
                            <a:lnTo>
                              <a:pt x="348" y="401"/>
                            </a:lnTo>
                            <a:lnTo>
                              <a:pt x="335" y="388"/>
                            </a:lnTo>
                            <a:lnTo>
                              <a:pt x="309" y="375"/>
                            </a:lnTo>
                            <a:lnTo>
                              <a:pt x="284" y="371"/>
                            </a:lnTo>
                            <a:lnTo>
                              <a:pt x="251" y="376"/>
                            </a:lnTo>
                            <a:lnTo>
                              <a:pt x="231" y="385"/>
                            </a:lnTo>
                            <a:lnTo>
                              <a:pt x="222" y="400"/>
                            </a:lnTo>
                            <a:lnTo>
                              <a:pt x="222" y="413"/>
                            </a:lnTo>
                            <a:lnTo>
                              <a:pt x="228" y="421"/>
                            </a:lnTo>
                            <a:lnTo>
                              <a:pt x="254" y="434"/>
                            </a:lnTo>
                            <a:lnTo>
                              <a:pt x="281" y="441"/>
                            </a:lnTo>
                            <a:lnTo>
                              <a:pt x="307" y="448"/>
                            </a:lnTo>
                            <a:lnTo>
                              <a:pt x="328" y="448"/>
                            </a:lnTo>
                            <a:lnTo>
                              <a:pt x="332" y="443"/>
                            </a:lnTo>
                            <a:lnTo>
                              <a:pt x="325" y="499"/>
                            </a:lnTo>
                            <a:lnTo>
                              <a:pt x="318" y="529"/>
                            </a:lnTo>
                            <a:lnTo>
                              <a:pt x="315" y="546"/>
                            </a:lnTo>
                            <a:lnTo>
                              <a:pt x="311" y="554"/>
                            </a:lnTo>
                            <a:lnTo>
                              <a:pt x="297" y="562"/>
                            </a:lnTo>
                            <a:lnTo>
                              <a:pt x="282" y="560"/>
                            </a:lnTo>
                            <a:lnTo>
                              <a:pt x="259" y="549"/>
                            </a:lnTo>
                            <a:lnTo>
                              <a:pt x="205" y="515"/>
                            </a:lnTo>
                            <a:lnTo>
                              <a:pt x="152" y="481"/>
                            </a:lnTo>
                            <a:lnTo>
                              <a:pt x="110" y="453"/>
                            </a:lnTo>
                            <a:lnTo>
                              <a:pt x="101" y="441"/>
                            </a:lnTo>
                            <a:lnTo>
                              <a:pt x="96" y="428"/>
                            </a:lnTo>
                            <a:lnTo>
                              <a:pt x="95" y="421"/>
                            </a:lnTo>
                            <a:lnTo>
                              <a:pt x="78" y="423"/>
                            </a:lnTo>
                            <a:lnTo>
                              <a:pt x="61" y="423"/>
                            </a:lnTo>
                            <a:lnTo>
                              <a:pt x="50" y="420"/>
                            </a:lnTo>
                            <a:lnTo>
                              <a:pt x="39" y="404"/>
                            </a:lnTo>
                            <a:lnTo>
                              <a:pt x="31" y="385"/>
                            </a:lnTo>
                            <a:lnTo>
                              <a:pt x="33" y="354"/>
                            </a:lnTo>
                            <a:lnTo>
                              <a:pt x="30" y="333"/>
                            </a:lnTo>
                            <a:lnTo>
                              <a:pt x="17" y="302"/>
                            </a:lnTo>
                            <a:lnTo>
                              <a:pt x="3" y="270"/>
                            </a:lnTo>
                            <a:lnTo>
                              <a:pt x="0" y="209"/>
                            </a:lnTo>
                            <a:lnTo>
                              <a:pt x="5" y="152"/>
                            </a:lnTo>
                            <a:lnTo>
                              <a:pt x="23" y="99"/>
                            </a:lnTo>
                            <a:lnTo>
                              <a:pt x="40" y="71"/>
                            </a:lnTo>
                            <a:lnTo>
                              <a:pt x="59" y="48"/>
                            </a:lnTo>
                            <a:lnTo>
                              <a:pt x="83" y="26"/>
                            </a:lnTo>
                            <a:lnTo>
                              <a:pt x="119" y="11"/>
                            </a:lnTo>
                            <a:lnTo>
                              <a:pt x="148" y="3"/>
                            </a:lnTo>
                            <a:lnTo>
                              <a:pt x="184" y="0"/>
                            </a:lnTo>
                            <a:lnTo>
                              <a:pt x="216" y="3"/>
                            </a:lnTo>
                            <a:lnTo>
                              <a:pt x="239" y="6"/>
                            </a:lnTo>
                            <a:lnTo>
                              <a:pt x="264" y="15"/>
                            </a:lnTo>
                            <a:lnTo>
                              <a:pt x="294" y="26"/>
                            </a:lnTo>
                          </a:path>
                        </a:pathLst>
                      </a:custGeom>
                      <a:solidFill>
                        <a:srgbClr val="F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31" name="Freeform 83"/>
                      <p:cNvSpPr>
                        <a:spLocks/>
                      </p:cNvSpPr>
                      <p:nvPr/>
                    </p:nvSpPr>
                    <p:spPr bwMode="auto">
                      <a:xfrm>
                        <a:off x="3576" y="2044"/>
                        <a:ext cx="116" cy="76"/>
                      </a:xfrm>
                      <a:custGeom>
                        <a:avLst/>
                        <a:gdLst>
                          <a:gd name="T0" fmla="*/ 3 w 116"/>
                          <a:gd name="T1" fmla="*/ 47 h 75"/>
                          <a:gd name="T2" fmla="*/ 28 w 116"/>
                          <a:gd name="T3" fmla="*/ 27 h 75"/>
                          <a:gd name="T4" fmla="*/ 56 w 116"/>
                          <a:gd name="T5" fmla="*/ 10 h 75"/>
                          <a:gd name="T6" fmla="*/ 83 w 116"/>
                          <a:gd name="T7" fmla="*/ 2 h 75"/>
                          <a:gd name="T8" fmla="*/ 96 w 116"/>
                          <a:gd name="T9" fmla="*/ 0 h 75"/>
                          <a:gd name="T10" fmla="*/ 106 w 116"/>
                          <a:gd name="T11" fmla="*/ 0 h 75"/>
                          <a:gd name="T12" fmla="*/ 113 w 116"/>
                          <a:gd name="T13" fmla="*/ 5 h 75"/>
                          <a:gd name="T14" fmla="*/ 115 w 116"/>
                          <a:gd name="T15" fmla="*/ 13 h 75"/>
                          <a:gd name="T16" fmla="*/ 113 w 116"/>
                          <a:gd name="T17" fmla="*/ 21 h 75"/>
                          <a:gd name="T18" fmla="*/ 103 w 116"/>
                          <a:gd name="T19" fmla="*/ 25 h 75"/>
                          <a:gd name="T20" fmla="*/ 87 w 116"/>
                          <a:gd name="T21" fmla="*/ 30 h 75"/>
                          <a:gd name="T22" fmla="*/ 63 w 116"/>
                          <a:gd name="T23" fmla="*/ 40 h 75"/>
                          <a:gd name="T24" fmla="*/ 43 w 116"/>
                          <a:gd name="T25" fmla="*/ 52 h 75"/>
                          <a:gd name="T26" fmla="*/ 28 w 116"/>
                          <a:gd name="T27" fmla="*/ 61 h 75"/>
                          <a:gd name="T28" fmla="*/ 17 w 116"/>
                          <a:gd name="T29" fmla="*/ 72 h 75"/>
                          <a:gd name="T30" fmla="*/ 6 w 116"/>
                          <a:gd name="T31" fmla="*/ 74 h 75"/>
                          <a:gd name="T32" fmla="*/ 0 w 116"/>
                          <a:gd name="T33" fmla="*/ 61 h 75"/>
                          <a:gd name="T34" fmla="*/ 3 w 116"/>
                          <a:gd name="T35"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75">
                            <a:moveTo>
                              <a:pt x="3" y="47"/>
                            </a:moveTo>
                            <a:lnTo>
                              <a:pt x="28" y="27"/>
                            </a:lnTo>
                            <a:lnTo>
                              <a:pt x="56" y="10"/>
                            </a:lnTo>
                            <a:lnTo>
                              <a:pt x="83" y="2"/>
                            </a:lnTo>
                            <a:lnTo>
                              <a:pt x="96" y="0"/>
                            </a:lnTo>
                            <a:lnTo>
                              <a:pt x="106" y="0"/>
                            </a:lnTo>
                            <a:lnTo>
                              <a:pt x="113" y="5"/>
                            </a:lnTo>
                            <a:lnTo>
                              <a:pt x="115" y="13"/>
                            </a:lnTo>
                            <a:lnTo>
                              <a:pt x="113" y="21"/>
                            </a:lnTo>
                            <a:lnTo>
                              <a:pt x="103" y="25"/>
                            </a:lnTo>
                            <a:lnTo>
                              <a:pt x="87" y="30"/>
                            </a:lnTo>
                            <a:lnTo>
                              <a:pt x="63" y="40"/>
                            </a:lnTo>
                            <a:lnTo>
                              <a:pt x="43" y="52"/>
                            </a:lnTo>
                            <a:lnTo>
                              <a:pt x="28" y="61"/>
                            </a:lnTo>
                            <a:lnTo>
                              <a:pt x="17" y="72"/>
                            </a:lnTo>
                            <a:lnTo>
                              <a:pt x="6" y="74"/>
                            </a:lnTo>
                            <a:lnTo>
                              <a:pt x="0" y="61"/>
                            </a:lnTo>
                            <a:lnTo>
                              <a:pt x="3" y="47"/>
                            </a:lnTo>
                          </a:path>
                        </a:pathLst>
                      </a:custGeom>
                      <a:solidFill>
                        <a:srgbClr val="3F1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32" name="Freeform 84"/>
                      <p:cNvSpPr>
                        <a:spLocks/>
                      </p:cNvSpPr>
                      <p:nvPr/>
                    </p:nvSpPr>
                    <p:spPr bwMode="auto">
                      <a:xfrm>
                        <a:off x="3428" y="2205"/>
                        <a:ext cx="136" cy="153"/>
                      </a:xfrm>
                      <a:custGeom>
                        <a:avLst/>
                        <a:gdLst>
                          <a:gd name="T0" fmla="*/ 120 w 135"/>
                          <a:gd name="T1" fmla="*/ 0 h 152"/>
                          <a:gd name="T2" fmla="*/ 127 w 135"/>
                          <a:gd name="T3" fmla="*/ 29 h 152"/>
                          <a:gd name="T4" fmla="*/ 132 w 135"/>
                          <a:gd name="T5" fmla="*/ 53 h 152"/>
                          <a:gd name="T6" fmla="*/ 134 w 135"/>
                          <a:gd name="T7" fmla="*/ 83 h 152"/>
                          <a:gd name="T8" fmla="*/ 127 w 135"/>
                          <a:gd name="T9" fmla="*/ 109 h 152"/>
                          <a:gd name="T10" fmla="*/ 102 w 135"/>
                          <a:gd name="T11" fmla="*/ 91 h 152"/>
                          <a:gd name="T12" fmla="*/ 101 w 135"/>
                          <a:gd name="T13" fmla="*/ 133 h 152"/>
                          <a:gd name="T14" fmla="*/ 74 w 135"/>
                          <a:gd name="T15" fmla="*/ 117 h 152"/>
                          <a:gd name="T16" fmla="*/ 65 w 135"/>
                          <a:gd name="T17" fmla="*/ 151 h 152"/>
                          <a:gd name="T18" fmla="*/ 43 w 135"/>
                          <a:gd name="T19" fmla="*/ 144 h 152"/>
                          <a:gd name="T20" fmla="*/ 29 w 135"/>
                          <a:gd name="T21" fmla="*/ 131 h 152"/>
                          <a:gd name="T22" fmla="*/ 15 w 135"/>
                          <a:gd name="T23" fmla="*/ 111 h 152"/>
                          <a:gd name="T24" fmla="*/ 0 w 135"/>
                          <a:gd name="T25" fmla="*/ 81 h 152"/>
                          <a:gd name="T26" fmla="*/ 120 w 135"/>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52">
                            <a:moveTo>
                              <a:pt x="120" y="0"/>
                            </a:moveTo>
                            <a:lnTo>
                              <a:pt x="127" y="29"/>
                            </a:lnTo>
                            <a:lnTo>
                              <a:pt x="132" y="53"/>
                            </a:lnTo>
                            <a:lnTo>
                              <a:pt x="134" y="83"/>
                            </a:lnTo>
                            <a:lnTo>
                              <a:pt x="127" y="109"/>
                            </a:lnTo>
                            <a:lnTo>
                              <a:pt x="102" y="91"/>
                            </a:lnTo>
                            <a:lnTo>
                              <a:pt x="101" y="133"/>
                            </a:lnTo>
                            <a:lnTo>
                              <a:pt x="74" y="117"/>
                            </a:lnTo>
                            <a:lnTo>
                              <a:pt x="65" y="151"/>
                            </a:lnTo>
                            <a:lnTo>
                              <a:pt x="43" y="144"/>
                            </a:lnTo>
                            <a:lnTo>
                              <a:pt x="29" y="131"/>
                            </a:lnTo>
                            <a:lnTo>
                              <a:pt x="15" y="111"/>
                            </a:lnTo>
                            <a:lnTo>
                              <a:pt x="0" y="81"/>
                            </a:lnTo>
                            <a:lnTo>
                              <a:pt x="120" y="0"/>
                            </a:lnTo>
                          </a:path>
                        </a:pathLst>
                      </a:custGeom>
                      <a:solidFill>
                        <a:srgbClr val="3F1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733" name="Arc 85"/>
                    <p:cNvSpPr>
                      <a:spLocks/>
                    </p:cNvSpPr>
                    <p:nvPr/>
                  </p:nvSpPr>
                  <p:spPr bwMode="auto">
                    <a:xfrm>
                      <a:off x="3383" y="2320"/>
                      <a:ext cx="53" cy="94"/>
                    </a:xfrm>
                    <a:custGeom>
                      <a:avLst/>
                      <a:gdLst>
                        <a:gd name="G0" fmla="+- 21600 0 0"/>
                        <a:gd name="G1" fmla="+- 21585 0 0"/>
                        <a:gd name="G2" fmla="+- 21600 0 0"/>
                        <a:gd name="T0" fmla="*/ 43151 w 43200"/>
                        <a:gd name="T1" fmla="*/ 20127 h 43185"/>
                        <a:gd name="T2" fmla="*/ 20785 w 43200"/>
                        <a:gd name="T3" fmla="*/ 0 h 43185"/>
                        <a:gd name="T4" fmla="*/ 21600 w 43200"/>
                        <a:gd name="T5" fmla="*/ 21585 h 43185"/>
                      </a:gdLst>
                      <a:ahLst/>
                      <a:cxnLst>
                        <a:cxn ang="0">
                          <a:pos x="T0" y="T1"/>
                        </a:cxn>
                        <a:cxn ang="0">
                          <a:pos x="T2" y="T3"/>
                        </a:cxn>
                        <a:cxn ang="0">
                          <a:pos x="T4" y="T5"/>
                        </a:cxn>
                      </a:cxnLst>
                      <a:rect l="0" t="0" r="r" b="b"/>
                      <a:pathLst>
                        <a:path w="43200" h="43185" fill="none" extrusionOk="0">
                          <a:moveTo>
                            <a:pt x="43150" y="20127"/>
                          </a:moveTo>
                          <a:cubicBezTo>
                            <a:pt x="43183" y="20612"/>
                            <a:pt x="43200" y="21098"/>
                            <a:pt x="43200" y="21585"/>
                          </a:cubicBezTo>
                          <a:cubicBezTo>
                            <a:pt x="43200" y="33514"/>
                            <a:pt x="33529" y="43185"/>
                            <a:pt x="21600" y="43185"/>
                          </a:cubicBezTo>
                          <a:cubicBezTo>
                            <a:pt x="9670" y="43185"/>
                            <a:pt x="0" y="33514"/>
                            <a:pt x="0" y="21585"/>
                          </a:cubicBezTo>
                          <a:cubicBezTo>
                            <a:pt x="0" y="9972"/>
                            <a:pt x="9181" y="438"/>
                            <a:pt x="20785" y="0"/>
                          </a:cubicBezTo>
                        </a:path>
                        <a:path w="43200" h="43185" stroke="0" extrusionOk="0">
                          <a:moveTo>
                            <a:pt x="43150" y="20127"/>
                          </a:moveTo>
                          <a:cubicBezTo>
                            <a:pt x="43183" y="20612"/>
                            <a:pt x="43200" y="21098"/>
                            <a:pt x="43200" y="21585"/>
                          </a:cubicBezTo>
                          <a:cubicBezTo>
                            <a:pt x="43200" y="33514"/>
                            <a:pt x="33529" y="43185"/>
                            <a:pt x="21600" y="43185"/>
                          </a:cubicBezTo>
                          <a:cubicBezTo>
                            <a:pt x="9670" y="43185"/>
                            <a:pt x="0" y="33514"/>
                            <a:pt x="0" y="21585"/>
                          </a:cubicBezTo>
                          <a:cubicBezTo>
                            <a:pt x="0" y="9972"/>
                            <a:pt x="9181" y="438"/>
                            <a:pt x="20785" y="0"/>
                          </a:cubicBezTo>
                          <a:lnTo>
                            <a:pt x="21600" y="21585"/>
                          </a:lnTo>
                          <a:close/>
                        </a:path>
                      </a:pathLst>
                    </a:custGeom>
                    <a:noFill/>
                    <a:ln w="50800" cap="rnd">
                      <a:solidFill>
                        <a:srgbClr val="FF9F1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29743" name="Group 86"/>
                    <p:cNvGrpSpPr>
                      <a:grpSpLocks/>
                    </p:cNvGrpSpPr>
                    <p:nvPr/>
                  </p:nvGrpSpPr>
                  <p:grpSpPr bwMode="auto">
                    <a:xfrm>
                      <a:off x="3611" y="2093"/>
                      <a:ext cx="117" cy="135"/>
                      <a:chOff x="3611" y="2093"/>
                      <a:chExt cx="117" cy="135"/>
                    </a:xfrm>
                  </p:grpSpPr>
                  <p:sp>
                    <p:nvSpPr>
                      <p:cNvPr id="27735" name="Freeform 87"/>
                      <p:cNvSpPr>
                        <a:spLocks/>
                      </p:cNvSpPr>
                      <p:nvPr/>
                    </p:nvSpPr>
                    <p:spPr bwMode="auto">
                      <a:xfrm>
                        <a:off x="3624" y="2103"/>
                        <a:ext cx="104" cy="125"/>
                      </a:xfrm>
                      <a:custGeom>
                        <a:avLst/>
                        <a:gdLst>
                          <a:gd name="T0" fmla="*/ 92 w 104"/>
                          <a:gd name="T1" fmla="*/ 18 h 124"/>
                          <a:gd name="T2" fmla="*/ 101 w 104"/>
                          <a:gd name="T3" fmla="*/ 34 h 124"/>
                          <a:gd name="T4" fmla="*/ 103 w 104"/>
                          <a:gd name="T5" fmla="*/ 48 h 124"/>
                          <a:gd name="T6" fmla="*/ 103 w 104"/>
                          <a:gd name="T7" fmla="*/ 61 h 124"/>
                          <a:gd name="T8" fmla="*/ 101 w 104"/>
                          <a:gd name="T9" fmla="*/ 74 h 124"/>
                          <a:gd name="T10" fmla="*/ 98 w 104"/>
                          <a:gd name="T11" fmla="*/ 84 h 124"/>
                          <a:gd name="T12" fmla="*/ 92 w 104"/>
                          <a:gd name="T13" fmla="*/ 98 h 124"/>
                          <a:gd name="T14" fmla="*/ 83 w 104"/>
                          <a:gd name="T15" fmla="*/ 109 h 124"/>
                          <a:gd name="T16" fmla="*/ 73 w 104"/>
                          <a:gd name="T17" fmla="*/ 118 h 124"/>
                          <a:gd name="T18" fmla="*/ 61 w 104"/>
                          <a:gd name="T19" fmla="*/ 123 h 124"/>
                          <a:gd name="T20" fmla="*/ 47 w 104"/>
                          <a:gd name="T21" fmla="*/ 123 h 124"/>
                          <a:gd name="T22" fmla="*/ 35 w 104"/>
                          <a:gd name="T23" fmla="*/ 120 h 124"/>
                          <a:gd name="T24" fmla="*/ 26 w 104"/>
                          <a:gd name="T25" fmla="*/ 114 h 124"/>
                          <a:gd name="T26" fmla="*/ 19 w 104"/>
                          <a:gd name="T27" fmla="*/ 107 h 124"/>
                          <a:gd name="T28" fmla="*/ 11 w 104"/>
                          <a:gd name="T29" fmla="*/ 97 h 124"/>
                          <a:gd name="T30" fmla="*/ 3 w 104"/>
                          <a:gd name="T31" fmla="*/ 84 h 124"/>
                          <a:gd name="T32" fmla="*/ 0 w 104"/>
                          <a:gd name="T33" fmla="*/ 69 h 124"/>
                          <a:gd name="T34" fmla="*/ 0 w 104"/>
                          <a:gd name="T35" fmla="*/ 53 h 124"/>
                          <a:gd name="T36" fmla="*/ 4 w 104"/>
                          <a:gd name="T37" fmla="*/ 40 h 124"/>
                          <a:gd name="T38" fmla="*/ 6 w 104"/>
                          <a:gd name="T39" fmla="*/ 29 h 124"/>
                          <a:gd name="T40" fmla="*/ 14 w 104"/>
                          <a:gd name="T41" fmla="*/ 20 h 124"/>
                          <a:gd name="T42" fmla="*/ 23 w 104"/>
                          <a:gd name="T43" fmla="*/ 9 h 124"/>
                          <a:gd name="T44" fmla="*/ 39 w 104"/>
                          <a:gd name="T45" fmla="*/ 1 h 124"/>
                          <a:gd name="T46" fmla="*/ 55 w 104"/>
                          <a:gd name="T47" fmla="*/ 0 h 124"/>
                          <a:gd name="T48" fmla="*/ 71 w 104"/>
                          <a:gd name="T49" fmla="*/ 2 h 124"/>
                          <a:gd name="T50" fmla="*/ 81 w 104"/>
                          <a:gd name="T51" fmla="*/ 8 h 124"/>
                          <a:gd name="T52" fmla="*/ 92 w 104"/>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4" h="124">
                            <a:moveTo>
                              <a:pt x="92" y="18"/>
                            </a:moveTo>
                            <a:lnTo>
                              <a:pt x="101" y="34"/>
                            </a:lnTo>
                            <a:lnTo>
                              <a:pt x="103" y="48"/>
                            </a:lnTo>
                            <a:lnTo>
                              <a:pt x="103" y="61"/>
                            </a:lnTo>
                            <a:lnTo>
                              <a:pt x="101" y="74"/>
                            </a:lnTo>
                            <a:lnTo>
                              <a:pt x="98" y="84"/>
                            </a:lnTo>
                            <a:lnTo>
                              <a:pt x="92" y="98"/>
                            </a:lnTo>
                            <a:lnTo>
                              <a:pt x="83" y="109"/>
                            </a:lnTo>
                            <a:lnTo>
                              <a:pt x="73" y="118"/>
                            </a:lnTo>
                            <a:lnTo>
                              <a:pt x="61" y="123"/>
                            </a:lnTo>
                            <a:lnTo>
                              <a:pt x="47" y="123"/>
                            </a:lnTo>
                            <a:lnTo>
                              <a:pt x="35" y="120"/>
                            </a:lnTo>
                            <a:lnTo>
                              <a:pt x="26" y="114"/>
                            </a:lnTo>
                            <a:lnTo>
                              <a:pt x="19" y="107"/>
                            </a:lnTo>
                            <a:lnTo>
                              <a:pt x="11" y="97"/>
                            </a:lnTo>
                            <a:lnTo>
                              <a:pt x="3" y="84"/>
                            </a:lnTo>
                            <a:lnTo>
                              <a:pt x="0" y="69"/>
                            </a:lnTo>
                            <a:lnTo>
                              <a:pt x="0" y="53"/>
                            </a:lnTo>
                            <a:lnTo>
                              <a:pt x="4" y="40"/>
                            </a:lnTo>
                            <a:lnTo>
                              <a:pt x="6" y="29"/>
                            </a:lnTo>
                            <a:lnTo>
                              <a:pt x="14" y="20"/>
                            </a:lnTo>
                            <a:lnTo>
                              <a:pt x="23" y="9"/>
                            </a:lnTo>
                            <a:lnTo>
                              <a:pt x="39" y="1"/>
                            </a:lnTo>
                            <a:lnTo>
                              <a:pt x="55" y="0"/>
                            </a:lnTo>
                            <a:lnTo>
                              <a:pt x="71" y="2"/>
                            </a:lnTo>
                            <a:lnTo>
                              <a:pt x="81" y="8"/>
                            </a:lnTo>
                            <a:lnTo>
                              <a:pt x="92" y="18"/>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36" name="Freeform 88"/>
                      <p:cNvSpPr>
                        <a:spLocks/>
                      </p:cNvSpPr>
                      <p:nvPr/>
                    </p:nvSpPr>
                    <p:spPr bwMode="auto">
                      <a:xfrm>
                        <a:off x="3665" y="2172"/>
                        <a:ext cx="34" cy="44"/>
                      </a:xfrm>
                      <a:custGeom>
                        <a:avLst/>
                        <a:gdLst>
                          <a:gd name="T0" fmla="*/ 30 w 34"/>
                          <a:gd name="T1" fmla="*/ 6 h 43"/>
                          <a:gd name="T2" fmla="*/ 33 w 34"/>
                          <a:gd name="T3" fmla="*/ 11 h 43"/>
                          <a:gd name="T4" fmla="*/ 33 w 34"/>
                          <a:gd name="T5" fmla="*/ 15 h 43"/>
                          <a:gd name="T6" fmla="*/ 33 w 34"/>
                          <a:gd name="T7" fmla="*/ 21 h 43"/>
                          <a:gd name="T8" fmla="*/ 33 w 34"/>
                          <a:gd name="T9" fmla="*/ 25 h 43"/>
                          <a:gd name="T10" fmla="*/ 31 w 34"/>
                          <a:gd name="T11" fmla="*/ 29 h 43"/>
                          <a:gd name="T12" fmla="*/ 30 w 34"/>
                          <a:gd name="T13" fmla="*/ 33 h 43"/>
                          <a:gd name="T14" fmla="*/ 27 w 34"/>
                          <a:gd name="T15" fmla="*/ 37 h 43"/>
                          <a:gd name="T16" fmla="*/ 24 w 34"/>
                          <a:gd name="T17" fmla="*/ 40 h 43"/>
                          <a:gd name="T18" fmla="*/ 20 w 34"/>
                          <a:gd name="T19" fmla="*/ 42 h 43"/>
                          <a:gd name="T20" fmla="*/ 14 w 34"/>
                          <a:gd name="T21" fmla="*/ 42 h 43"/>
                          <a:gd name="T22" fmla="*/ 10 w 34"/>
                          <a:gd name="T23" fmla="*/ 40 h 43"/>
                          <a:gd name="T24" fmla="*/ 8 w 34"/>
                          <a:gd name="T25" fmla="*/ 39 h 43"/>
                          <a:gd name="T26" fmla="*/ 6 w 34"/>
                          <a:gd name="T27" fmla="*/ 36 h 43"/>
                          <a:gd name="T28" fmla="*/ 3 w 34"/>
                          <a:gd name="T29" fmla="*/ 33 h 43"/>
                          <a:gd name="T30" fmla="*/ 1 w 34"/>
                          <a:gd name="T31" fmla="*/ 29 h 43"/>
                          <a:gd name="T32" fmla="*/ 0 w 34"/>
                          <a:gd name="T33" fmla="*/ 24 h 43"/>
                          <a:gd name="T34" fmla="*/ 0 w 34"/>
                          <a:gd name="T35" fmla="*/ 17 h 43"/>
                          <a:gd name="T36" fmla="*/ 1 w 34"/>
                          <a:gd name="T37" fmla="*/ 13 h 43"/>
                          <a:gd name="T38" fmla="*/ 2 w 34"/>
                          <a:gd name="T39" fmla="*/ 10 h 43"/>
                          <a:gd name="T40" fmla="*/ 4 w 34"/>
                          <a:gd name="T41" fmla="*/ 7 h 43"/>
                          <a:gd name="T42" fmla="*/ 7 w 34"/>
                          <a:gd name="T43" fmla="*/ 3 h 43"/>
                          <a:gd name="T44" fmla="*/ 12 w 34"/>
                          <a:gd name="T45" fmla="*/ 0 h 43"/>
                          <a:gd name="T46" fmla="*/ 19 w 34"/>
                          <a:gd name="T47" fmla="*/ 0 h 43"/>
                          <a:gd name="T48" fmla="*/ 23 w 34"/>
                          <a:gd name="T49" fmla="*/ 1 h 43"/>
                          <a:gd name="T50" fmla="*/ 26 w 34"/>
                          <a:gd name="T51" fmla="*/ 3 h 43"/>
                          <a:gd name="T52" fmla="*/ 30 w 34"/>
                          <a:gd name="T53"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43">
                            <a:moveTo>
                              <a:pt x="30" y="6"/>
                            </a:moveTo>
                            <a:lnTo>
                              <a:pt x="33" y="11"/>
                            </a:lnTo>
                            <a:lnTo>
                              <a:pt x="33" y="15"/>
                            </a:lnTo>
                            <a:lnTo>
                              <a:pt x="33" y="21"/>
                            </a:lnTo>
                            <a:lnTo>
                              <a:pt x="33" y="25"/>
                            </a:lnTo>
                            <a:lnTo>
                              <a:pt x="31" y="29"/>
                            </a:lnTo>
                            <a:lnTo>
                              <a:pt x="30" y="33"/>
                            </a:lnTo>
                            <a:lnTo>
                              <a:pt x="27" y="37"/>
                            </a:lnTo>
                            <a:lnTo>
                              <a:pt x="24" y="40"/>
                            </a:lnTo>
                            <a:lnTo>
                              <a:pt x="20" y="42"/>
                            </a:lnTo>
                            <a:lnTo>
                              <a:pt x="14" y="42"/>
                            </a:lnTo>
                            <a:lnTo>
                              <a:pt x="10" y="40"/>
                            </a:lnTo>
                            <a:lnTo>
                              <a:pt x="8" y="39"/>
                            </a:lnTo>
                            <a:lnTo>
                              <a:pt x="6" y="36"/>
                            </a:lnTo>
                            <a:lnTo>
                              <a:pt x="3" y="33"/>
                            </a:lnTo>
                            <a:lnTo>
                              <a:pt x="1" y="29"/>
                            </a:lnTo>
                            <a:lnTo>
                              <a:pt x="0" y="24"/>
                            </a:lnTo>
                            <a:lnTo>
                              <a:pt x="0" y="17"/>
                            </a:lnTo>
                            <a:lnTo>
                              <a:pt x="1" y="13"/>
                            </a:lnTo>
                            <a:lnTo>
                              <a:pt x="2" y="10"/>
                            </a:lnTo>
                            <a:lnTo>
                              <a:pt x="4" y="7"/>
                            </a:lnTo>
                            <a:lnTo>
                              <a:pt x="7" y="3"/>
                            </a:lnTo>
                            <a:lnTo>
                              <a:pt x="12" y="0"/>
                            </a:lnTo>
                            <a:lnTo>
                              <a:pt x="19" y="0"/>
                            </a:lnTo>
                            <a:lnTo>
                              <a:pt x="23" y="1"/>
                            </a:lnTo>
                            <a:lnTo>
                              <a:pt x="26" y="3"/>
                            </a:lnTo>
                            <a:lnTo>
                              <a:pt x="3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37" name="Freeform 89"/>
                      <p:cNvSpPr>
                        <a:spLocks/>
                      </p:cNvSpPr>
                      <p:nvPr/>
                    </p:nvSpPr>
                    <p:spPr bwMode="auto">
                      <a:xfrm>
                        <a:off x="3611" y="2092"/>
                        <a:ext cx="111" cy="102"/>
                      </a:xfrm>
                      <a:custGeom>
                        <a:avLst/>
                        <a:gdLst>
                          <a:gd name="T0" fmla="*/ 111 w 112"/>
                          <a:gd name="T1" fmla="*/ 25 h 101"/>
                          <a:gd name="T2" fmla="*/ 96 w 112"/>
                          <a:gd name="T3" fmla="*/ 12 h 101"/>
                          <a:gd name="T4" fmla="*/ 81 w 112"/>
                          <a:gd name="T5" fmla="*/ 4 h 101"/>
                          <a:gd name="T6" fmla="*/ 67 w 112"/>
                          <a:gd name="T7" fmla="*/ 0 h 101"/>
                          <a:gd name="T8" fmla="*/ 54 w 112"/>
                          <a:gd name="T9" fmla="*/ 0 h 101"/>
                          <a:gd name="T10" fmla="*/ 40 w 112"/>
                          <a:gd name="T11" fmla="*/ 3 h 101"/>
                          <a:gd name="T12" fmla="*/ 32 w 112"/>
                          <a:gd name="T13" fmla="*/ 7 h 101"/>
                          <a:gd name="T14" fmla="*/ 23 w 112"/>
                          <a:gd name="T15" fmla="*/ 13 h 101"/>
                          <a:gd name="T16" fmla="*/ 15 w 112"/>
                          <a:gd name="T17" fmla="*/ 23 h 101"/>
                          <a:gd name="T18" fmla="*/ 8 w 112"/>
                          <a:gd name="T19" fmla="*/ 39 h 101"/>
                          <a:gd name="T20" fmla="*/ 6 w 112"/>
                          <a:gd name="T21" fmla="*/ 53 h 101"/>
                          <a:gd name="T22" fmla="*/ 2 w 112"/>
                          <a:gd name="T23" fmla="*/ 65 h 101"/>
                          <a:gd name="T24" fmla="*/ 0 w 112"/>
                          <a:gd name="T25" fmla="*/ 77 h 101"/>
                          <a:gd name="T26" fmla="*/ 0 w 112"/>
                          <a:gd name="T27" fmla="*/ 92 h 101"/>
                          <a:gd name="T28" fmla="*/ 0 w 112"/>
                          <a:gd name="T29" fmla="*/ 100 h 101"/>
                          <a:gd name="T30" fmla="*/ 111 w 112"/>
                          <a:gd name="T31" fmla="*/ 2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01">
                            <a:moveTo>
                              <a:pt x="111" y="25"/>
                            </a:moveTo>
                            <a:lnTo>
                              <a:pt x="96" y="12"/>
                            </a:lnTo>
                            <a:lnTo>
                              <a:pt x="81" y="4"/>
                            </a:lnTo>
                            <a:lnTo>
                              <a:pt x="67" y="0"/>
                            </a:lnTo>
                            <a:lnTo>
                              <a:pt x="54" y="0"/>
                            </a:lnTo>
                            <a:lnTo>
                              <a:pt x="40" y="3"/>
                            </a:lnTo>
                            <a:lnTo>
                              <a:pt x="32" y="7"/>
                            </a:lnTo>
                            <a:lnTo>
                              <a:pt x="23" y="13"/>
                            </a:lnTo>
                            <a:lnTo>
                              <a:pt x="15" y="23"/>
                            </a:lnTo>
                            <a:lnTo>
                              <a:pt x="8" y="39"/>
                            </a:lnTo>
                            <a:lnTo>
                              <a:pt x="6" y="53"/>
                            </a:lnTo>
                            <a:lnTo>
                              <a:pt x="2" y="65"/>
                            </a:lnTo>
                            <a:lnTo>
                              <a:pt x="0" y="77"/>
                            </a:lnTo>
                            <a:lnTo>
                              <a:pt x="0" y="92"/>
                            </a:lnTo>
                            <a:lnTo>
                              <a:pt x="0" y="100"/>
                            </a:lnTo>
                            <a:lnTo>
                              <a:pt x="111" y="25"/>
                            </a:lnTo>
                          </a:path>
                        </a:pathLst>
                      </a:custGeom>
                      <a:solidFill>
                        <a:srgbClr val="FF9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grpSp>
              <p:nvGrpSpPr>
                <p:cNvPr id="29733" name="Group 90"/>
                <p:cNvGrpSpPr>
                  <a:grpSpLocks/>
                </p:cNvGrpSpPr>
                <p:nvPr/>
              </p:nvGrpSpPr>
              <p:grpSpPr bwMode="auto">
                <a:xfrm>
                  <a:off x="2976" y="1867"/>
                  <a:ext cx="724" cy="1199"/>
                  <a:chOff x="2976" y="1867"/>
                  <a:chExt cx="724" cy="1199"/>
                </a:xfrm>
              </p:grpSpPr>
              <p:sp>
                <p:nvSpPr>
                  <p:cNvPr id="27739" name="Freeform 91"/>
                  <p:cNvSpPr>
                    <a:spLocks/>
                  </p:cNvSpPr>
                  <p:nvPr/>
                </p:nvSpPr>
                <p:spPr bwMode="auto">
                  <a:xfrm>
                    <a:off x="2976" y="1867"/>
                    <a:ext cx="724" cy="1199"/>
                  </a:xfrm>
                  <a:custGeom>
                    <a:avLst/>
                    <a:gdLst>
                      <a:gd name="T0" fmla="*/ 709 w 724"/>
                      <a:gd name="T1" fmla="*/ 143 h 1199"/>
                      <a:gd name="T2" fmla="*/ 723 w 724"/>
                      <a:gd name="T3" fmla="*/ 120 h 1199"/>
                      <a:gd name="T4" fmla="*/ 720 w 724"/>
                      <a:gd name="T5" fmla="*/ 97 h 1199"/>
                      <a:gd name="T6" fmla="*/ 703 w 724"/>
                      <a:gd name="T7" fmla="*/ 67 h 1199"/>
                      <a:gd name="T8" fmla="*/ 667 w 724"/>
                      <a:gd name="T9" fmla="*/ 33 h 1199"/>
                      <a:gd name="T10" fmla="*/ 614 w 724"/>
                      <a:gd name="T11" fmla="*/ 14 h 1199"/>
                      <a:gd name="T12" fmla="*/ 550 w 724"/>
                      <a:gd name="T13" fmla="*/ 11 h 1199"/>
                      <a:gd name="T14" fmla="*/ 504 w 724"/>
                      <a:gd name="T15" fmla="*/ 0 h 1199"/>
                      <a:gd name="T16" fmla="*/ 446 w 724"/>
                      <a:gd name="T17" fmla="*/ 14 h 1199"/>
                      <a:gd name="T18" fmla="*/ 412 w 724"/>
                      <a:gd name="T19" fmla="*/ 20 h 1199"/>
                      <a:gd name="T20" fmla="*/ 370 w 724"/>
                      <a:gd name="T21" fmla="*/ 41 h 1199"/>
                      <a:gd name="T22" fmla="*/ 336 w 724"/>
                      <a:gd name="T23" fmla="*/ 60 h 1199"/>
                      <a:gd name="T24" fmla="*/ 314 w 724"/>
                      <a:gd name="T25" fmla="*/ 103 h 1199"/>
                      <a:gd name="T26" fmla="*/ 273 w 724"/>
                      <a:gd name="T27" fmla="*/ 173 h 1199"/>
                      <a:gd name="T28" fmla="*/ 224 w 724"/>
                      <a:gd name="T29" fmla="*/ 282 h 1199"/>
                      <a:gd name="T30" fmla="*/ 208 w 724"/>
                      <a:gd name="T31" fmla="*/ 342 h 1199"/>
                      <a:gd name="T32" fmla="*/ 203 w 724"/>
                      <a:gd name="T33" fmla="*/ 392 h 1199"/>
                      <a:gd name="T34" fmla="*/ 227 w 724"/>
                      <a:gd name="T35" fmla="*/ 461 h 1199"/>
                      <a:gd name="T36" fmla="*/ 261 w 724"/>
                      <a:gd name="T37" fmla="*/ 514 h 1199"/>
                      <a:gd name="T38" fmla="*/ 264 w 724"/>
                      <a:gd name="T39" fmla="*/ 589 h 1199"/>
                      <a:gd name="T40" fmla="*/ 250 w 724"/>
                      <a:gd name="T41" fmla="*/ 653 h 1199"/>
                      <a:gd name="T42" fmla="*/ 214 w 724"/>
                      <a:gd name="T43" fmla="*/ 768 h 1199"/>
                      <a:gd name="T44" fmla="*/ 194 w 724"/>
                      <a:gd name="T45" fmla="*/ 798 h 1199"/>
                      <a:gd name="T46" fmla="*/ 111 w 724"/>
                      <a:gd name="T47" fmla="*/ 894 h 1199"/>
                      <a:gd name="T48" fmla="*/ 39 w 724"/>
                      <a:gd name="T49" fmla="*/ 950 h 1199"/>
                      <a:gd name="T50" fmla="*/ 13 w 724"/>
                      <a:gd name="T51" fmla="*/ 976 h 1199"/>
                      <a:gd name="T52" fmla="*/ 0 w 724"/>
                      <a:gd name="T53" fmla="*/ 1003 h 1199"/>
                      <a:gd name="T54" fmla="*/ 94 w 724"/>
                      <a:gd name="T55" fmla="*/ 983 h 1199"/>
                      <a:gd name="T56" fmla="*/ 26 w 724"/>
                      <a:gd name="T57" fmla="*/ 1039 h 1199"/>
                      <a:gd name="T58" fmla="*/ 0 w 724"/>
                      <a:gd name="T59" fmla="*/ 1106 h 1199"/>
                      <a:gd name="T60" fmla="*/ 42 w 724"/>
                      <a:gd name="T61" fmla="*/ 1082 h 1199"/>
                      <a:gd name="T62" fmla="*/ 105 w 724"/>
                      <a:gd name="T63" fmla="*/ 1023 h 1199"/>
                      <a:gd name="T64" fmla="*/ 147 w 724"/>
                      <a:gd name="T65" fmla="*/ 989 h 1199"/>
                      <a:gd name="T66" fmla="*/ 72 w 724"/>
                      <a:gd name="T67" fmla="*/ 1109 h 1199"/>
                      <a:gd name="T68" fmla="*/ 39 w 724"/>
                      <a:gd name="T69" fmla="*/ 1198 h 1199"/>
                      <a:gd name="T70" fmla="*/ 114 w 724"/>
                      <a:gd name="T71" fmla="*/ 1126 h 1199"/>
                      <a:gd name="T72" fmla="*/ 181 w 724"/>
                      <a:gd name="T73" fmla="*/ 1026 h 1199"/>
                      <a:gd name="T74" fmla="*/ 181 w 724"/>
                      <a:gd name="T75" fmla="*/ 1095 h 1199"/>
                      <a:gd name="T76" fmla="*/ 244 w 724"/>
                      <a:gd name="T77" fmla="*/ 970 h 1199"/>
                      <a:gd name="T78" fmla="*/ 303 w 724"/>
                      <a:gd name="T79" fmla="*/ 841 h 1199"/>
                      <a:gd name="T80" fmla="*/ 320 w 724"/>
                      <a:gd name="T81" fmla="*/ 795 h 1199"/>
                      <a:gd name="T82" fmla="*/ 343 w 724"/>
                      <a:gd name="T83" fmla="*/ 679 h 1199"/>
                      <a:gd name="T84" fmla="*/ 373 w 724"/>
                      <a:gd name="T85" fmla="*/ 616 h 1199"/>
                      <a:gd name="T86" fmla="*/ 389 w 724"/>
                      <a:gd name="T87" fmla="*/ 526 h 1199"/>
                      <a:gd name="T88" fmla="*/ 393 w 724"/>
                      <a:gd name="T89" fmla="*/ 506 h 1199"/>
                      <a:gd name="T90" fmla="*/ 409 w 724"/>
                      <a:gd name="T91" fmla="*/ 477 h 1199"/>
                      <a:gd name="T92" fmla="*/ 429 w 724"/>
                      <a:gd name="T93" fmla="*/ 470 h 1199"/>
                      <a:gd name="T94" fmla="*/ 449 w 724"/>
                      <a:gd name="T95" fmla="*/ 461 h 1199"/>
                      <a:gd name="T96" fmla="*/ 489 w 724"/>
                      <a:gd name="T97" fmla="*/ 440 h 1199"/>
                      <a:gd name="T98" fmla="*/ 520 w 724"/>
                      <a:gd name="T99" fmla="*/ 417 h 1199"/>
                      <a:gd name="T100" fmla="*/ 564 w 724"/>
                      <a:gd name="T101" fmla="*/ 385 h 1199"/>
                      <a:gd name="T102" fmla="*/ 610 w 724"/>
                      <a:gd name="T103" fmla="*/ 322 h 1199"/>
                      <a:gd name="T104" fmla="*/ 646 w 724"/>
                      <a:gd name="T105" fmla="*/ 256 h 1199"/>
                      <a:gd name="T106" fmla="*/ 696 w 724"/>
                      <a:gd name="T107" fmla="*/ 183 h 1199"/>
                      <a:gd name="T108" fmla="*/ 709 w 724"/>
                      <a:gd name="T109" fmla="*/ 14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4" h="1199">
                        <a:moveTo>
                          <a:pt x="709" y="143"/>
                        </a:moveTo>
                        <a:lnTo>
                          <a:pt x="723" y="120"/>
                        </a:lnTo>
                        <a:lnTo>
                          <a:pt x="720" y="97"/>
                        </a:lnTo>
                        <a:lnTo>
                          <a:pt x="703" y="67"/>
                        </a:lnTo>
                        <a:lnTo>
                          <a:pt x="667" y="33"/>
                        </a:lnTo>
                        <a:lnTo>
                          <a:pt x="614" y="14"/>
                        </a:lnTo>
                        <a:lnTo>
                          <a:pt x="550" y="11"/>
                        </a:lnTo>
                        <a:lnTo>
                          <a:pt x="504" y="0"/>
                        </a:lnTo>
                        <a:lnTo>
                          <a:pt x="446" y="14"/>
                        </a:lnTo>
                        <a:lnTo>
                          <a:pt x="412" y="20"/>
                        </a:lnTo>
                        <a:lnTo>
                          <a:pt x="370" y="41"/>
                        </a:lnTo>
                        <a:lnTo>
                          <a:pt x="336" y="60"/>
                        </a:lnTo>
                        <a:lnTo>
                          <a:pt x="314" y="103"/>
                        </a:lnTo>
                        <a:lnTo>
                          <a:pt x="273" y="173"/>
                        </a:lnTo>
                        <a:lnTo>
                          <a:pt x="224" y="282"/>
                        </a:lnTo>
                        <a:lnTo>
                          <a:pt x="208" y="342"/>
                        </a:lnTo>
                        <a:lnTo>
                          <a:pt x="203" y="392"/>
                        </a:lnTo>
                        <a:lnTo>
                          <a:pt x="227" y="461"/>
                        </a:lnTo>
                        <a:lnTo>
                          <a:pt x="261" y="514"/>
                        </a:lnTo>
                        <a:lnTo>
                          <a:pt x="264" y="589"/>
                        </a:lnTo>
                        <a:lnTo>
                          <a:pt x="250" y="653"/>
                        </a:lnTo>
                        <a:lnTo>
                          <a:pt x="214" y="768"/>
                        </a:lnTo>
                        <a:lnTo>
                          <a:pt x="194" y="798"/>
                        </a:lnTo>
                        <a:lnTo>
                          <a:pt x="111" y="894"/>
                        </a:lnTo>
                        <a:lnTo>
                          <a:pt x="39" y="950"/>
                        </a:lnTo>
                        <a:lnTo>
                          <a:pt x="13" y="976"/>
                        </a:lnTo>
                        <a:lnTo>
                          <a:pt x="0" y="1003"/>
                        </a:lnTo>
                        <a:lnTo>
                          <a:pt x="94" y="983"/>
                        </a:lnTo>
                        <a:lnTo>
                          <a:pt x="26" y="1039"/>
                        </a:lnTo>
                        <a:lnTo>
                          <a:pt x="0" y="1106"/>
                        </a:lnTo>
                        <a:lnTo>
                          <a:pt x="42" y="1082"/>
                        </a:lnTo>
                        <a:lnTo>
                          <a:pt x="105" y="1023"/>
                        </a:lnTo>
                        <a:lnTo>
                          <a:pt x="147" y="989"/>
                        </a:lnTo>
                        <a:lnTo>
                          <a:pt x="72" y="1109"/>
                        </a:lnTo>
                        <a:lnTo>
                          <a:pt x="39" y="1198"/>
                        </a:lnTo>
                        <a:lnTo>
                          <a:pt x="114" y="1126"/>
                        </a:lnTo>
                        <a:lnTo>
                          <a:pt x="181" y="1026"/>
                        </a:lnTo>
                        <a:lnTo>
                          <a:pt x="181" y="1095"/>
                        </a:lnTo>
                        <a:lnTo>
                          <a:pt x="244" y="970"/>
                        </a:lnTo>
                        <a:lnTo>
                          <a:pt x="303" y="841"/>
                        </a:lnTo>
                        <a:lnTo>
                          <a:pt x="320" y="795"/>
                        </a:lnTo>
                        <a:lnTo>
                          <a:pt x="343" y="679"/>
                        </a:lnTo>
                        <a:lnTo>
                          <a:pt x="373" y="616"/>
                        </a:lnTo>
                        <a:lnTo>
                          <a:pt x="389" y="526"/>
                        </a:lnTo>
                        <a:lnTo>
                          <a:pt x="393" y="506"/>
                        </a:lnTo>
                        <a:lnTo>
                          <a:pt x="409" y="477"/>
                        </a:lnTo>
                        <a:lnTo>
                          <a:pt x="429" y="470"/>
                        </a:lnTo>
                        <a:lnTo>
                          <a:pt x="449" y="461"/>
                        </a:lnTo>
                        <a:lnTo>
                          <a:pt x="489" y="440"/>
                        </a:lnTo>
                        <a:lnTo>
                          <a:pt x="520" y="417"/>
                        </a:lnTo>
                        <a:lnTo>
                          <a:pt x="564" y="385"/>
                        </a:lnTo>
                        <a:lnTo>
                          <a:pt x="610" y="322"/>
                        </a:lnTo>
                        <a:lnTo>
                          <a:pt x="646" y="256"/>
                        </a:lnTo>
                        <a:lnTo>
                          <a:pt x="696" y="183"/>
                        </a:lnTo>
                        <a:lnTo>
                          <a:pt x="709" y="143"/>
                        </a:lnTo>
                      </a:path>
                    </a:pathLst>
                  </a:custGeom>
                  <a:solidFill>
                    <a:srgbClr val="FF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0" name="Oval 92"/>
                  <p:cNvSpPr>
                    <a:spLocks noChangeArrowheads="1"/>
                  </p:cNvSpPr>
                  <p:nvPr/>
                </p:nvSpPr>
                <p:spPr bwMode="auto">
                  <a:xfrm>
                    <a:off x="3213" y="2343"/>
                    <a:ext cx="156" cy="156"/>
                  </a:xfrm>
                  <a:prstGeom prst="ellipse">
                    <a:avLst/>
                  </a:prstGeom>
                  <a:solidFill>
                    <a:srgbClr val="FF00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1" name="Freeform 93"/>
                  <p:cNvSpPr>
                    <a:spLocks/>
                  </p:cNvSpPr>
                  <p:nvPr/>
                </p:nvSpPr>
                <p:spPr bwMode="auto">
                  <a:xfrm>
                    <a:off x="3309" y="1891"/>
                    <a:ext cx="308" cy="445"/>
                  </a:xfrm>
                  <a:custGeom>
                    <a:avLst/>
                    <a:gdLst>
                      <a:gd name="T0" fmla="*/ 307 w 308"/>
                      <a:gd name="T1" fmla="*/ 0 h 444"/>
                      <a:gd name="T2" fmla="*/ 284 w 308"/>
                      <a:gd name="T3" fmla="*/ 23 h 444"/>
                      <a:gd name="T4" fmla="*/ 257 w 308"/>
                      <a:gd name="T5" fmla="*/ 49 h 444"/>
                      <a:gd name="T6" fmla="*/ 239 w 308"/>
                      <a:gd name="T7" fmla="*/ 69 h 444"/>
                      <a:gd name="T8" fmla="*/ 224 w 308"/>
                      <a:gd name="T9" fmla="*/ 93 h 444"/>
                      <a:gd name="T10" fmla="*/ 212 w 308"/>
                      <a:gd name="T11" fmla="*/ 111 h 444"/>
                      <a:gd name="T12" fmla="*/ 204 w 308"/>
                      <a:gd name="T13" fmla="*/ 135 h 444"/>
                      <a:gd name="T14" fmla="*/ 196 w 308"/>
                      <a:gd name="T15" fmla="*/ 165 h 444"/>
                      <a:gd name="T16" fmla="*/ 184 w 308"/>
                      <a:gd name="T17" fmla="*/ 209 h 444"/>
                      <a:gd name="T18" fmla="*/ 179 w 308"/>
                      <a:gd name="T19" fmla="*/ 236 h 444"/>
                      <a:gd name="T20" fmla="*/ 171 w 308"/>
                      <a:gd name="T21" fmla="*/ 266 h 444"/>
                      <a:gd name="T22" fmla="*/ 158 w 308"/>
                      <a:gd name="T23" fmla="*/ 291 h 444"/>
                      <a:gd name="T24" fmla="*/ 144 w 308"/>
                      <a:gd name="T25" fmla="*/ 316 h 444"/>
                      <a:gd name="T26" fmla="*/ 127 w 308"/>
                      <a:gd name="T27" fmla="*/ 336 h 444"/>
                      <a:gd name="T28" fmla="*/ 106 w 308"/>
                      <a:gd name="T29" fmla="*/ 354 h 444"/>
                      <a:gd name="T30" fmla="*/ 87 w 308"/>
                      <a:gd name="T31" fmla="*/ 372 h 444"/>
                      <a:gd name="T32" fmla="*/ 62 w 308"/>
                      <a:gd name="T33" fmla="*/ 391 h 444"/>
                      <a:gd name="T34" fmla="*/ 43 w 308"/>
                      <a:gd name="T35" fmla="*/ 404 h 444"/>
                      <a:gd name="T36" fmla="*/ 25 w 308"/>
                      <a:gd name="T37" fmla="*/ 416 h 444"/>
                      <a:gd name="T38" fmla="*/ 10 w 308"/>
                      <a:gd name="T39" fmla="*/ 429 h 444"/>
                      <a:gd name="T40" fmla="*/ 0 w 308"/>
                      <a:gd name="T41" fmla="*/ 443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444">
                        <a:moveTo>
                          <a:pt x="307" y="0"/>
                        </a:moveTo>
                        <a:lnTo>
                          <a:pt x="284" y="23"/>
                        </a:lnTo>
                        <a:lnTo>
                          <a:pt x="257" y="49"/>
                        </a:lnTo>
                        <a:lnTo>
                          <a:pt x="239" y="69"/>
                        </a:lnTo>
                        <a:lnTo>
                          <a:pt x="224" y="93"/>
                        </a:lnTo>
                        <a:lnTo>
                          <a:pt x="212" y="111"/>
                        </a:lnTo>
                        <a:lnTo>
                          <a:pt x="204" y="135"/>
                        </a:lnTo>
                        <a:lnTo>
                          <a:pt x="196" y="165"/>
                        </a:lnTo>
                        <a:lnTo>
                          <a:pt x="184" y="209"/>
                        </a:lnTo>
                        <a:lnTo>
                          <a:pt x="179" y="236"/>
                        </a:lnTo>
                        <a:lnTo>
                          <a:pt x="171" y="266"/>
                        </a:lnTo>
                        <a:lnTo>
                          <a:pt x="158" y="291"/>
                        </a:lnTo>
                        <a:lnTo>
                          <a:pt x="144" y="316"/>
                        </a:lnTo>
                        <a:lnTo>
                          <a:pt x="127" y="336"/>
                        </a:lnTo>
                        <a:lnTo>
                          <a:pt x="106" y="354"/>
                        </a:lnTo>
                        <a:lnTo>
                          <a:pt x="87" y="372"/>
                        </a:lnTo>
                        <a:lnTo>
                          <a:pt x="62" y="391"/>
                        </a:lnTo>
                        <a:lnTo>
                          <a:pt x="43" y="404"/>
                        </a:lnTo>
                        <a:lnTo>
                          <a:pt x="25" y="416"/>
                        </a:lnTo>
                        <a:lnTo>
                          <a:pt x="10" y="429"/>
                        </a:lnTo>
                        <a:lnTo>
                          <a:pt x="0" y="44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2" name="Freeform 94"/>
                  <p:cNvSpPr>
                    <a:spLocks/>
                  </p:cNvSpPr>
                  <p:nvPr/>
                </p:nvSpPr>
                <p:spPr bwMode="auto">
                  <a:xfrm>
                    <a:off x="3256" y="1874"/>
                    <a:ext cx="229" cy="457"/>
                  </a:xfrm>
                  <a:custGeom>
                    <a:avLst/>
                    <a:gdLst>
                      <a:gd name="T0" fmla="*/ 228 w 229"/>
                      <a:gd name="T1" fmla="*/ 0 h 458"/>
                      <a:gd name="T2" fmla="*/ 180 w 229"/>
                      <a:gd name="T3" fmla="*/ 35 h 458"/>
                      <a:gd name="T4" fmla="*/ 157 w 229"/>
                      <a:gd name="T5" fmla="*/ 58 h 458"/>
                      <a:gd name="T6" fmla="*/ 140 w 229"/>
                      <a:gd name="T7" fmla="*/ 83 h 458"/>
                      <a:gd name="T8" fmla="*/ 127 w 229"/>
                      <a:gd name="T9" fmla="*/ 107 h 458"/>
                      <a:gd name="T10" fmla="*/ 116 w 229"/>
                      <a:gd name="T11" fmla="*/ 137 h 458"/>
                      <a:gd name="T12" fmla="*/ 104 w 229"/>
                      <a:gd name="T13" fmla="*/ 182 h 458"/>
                      <a:gd name="T14" fmla="*/ 98 w 229"/>
                      <a:gd name="T15" fmla="*/ 215 h 458"/>
                      <a:gd name="T16" fmla="*/ 87 w 229"/>
                      <a:gd name="T17" fmla="*/ 244 h 458"/>
                      <a:gd name="T18" fmla="*/ 70 w 229"/>
                      <a:gd name="T19" fmla="*/ 274 h 458"/>
                      <a:gd name="T20" fmla="*/ 56 w 229"/>
                      <a:gd name="T21" fmla="*/ 302 h 458"/>
                      <a:gd name="T22" fmla="*/ 45 w 229"/>
                      <a:gd name="T23" fmla="*/ 323 h 458"/>
                      <a:gd name="T24" fmla="*/ 34 w 229"/>
                      <a:gd name="T25" fmla="*/ 355 h 458"/>
                      <a:gd name="T26" fmla="*/ 20 w 229"/>
                      <a:gd name="T27" fmla="*/ 385 h 458"/>
                      <a:gd name="T28" fmla="*/ 7 w 229"/>
                      <a:gd name="T29" fmla="*/ 423 h 458"/>
                      <a:gd name="T30" fmla="*/ 0 w 229"/>
                      <a:gd name="T31" fmla="*/ 45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458">
                        <a:moveTo>
                          <a:pt x="228" y="0"/>
                        </a:moveTo>
                        <a:lnTo>
                          <a:pt x="180" y="35"/>
                        </a:lnTo>
                        <a:lnTo>
                          <a:pt x="157" y="58"/>
                        </a:lnTo>
                        <a:lnTo>
                          <a:pt x="140" y="83"/>
                        </a:lnTo>
                        <a:lnTo>
                          <a:pt x="127" y="107"/>
                        </a:lnTo>
                        <a:lnTo>
                          <a:pt x="116" y="137"/>
                        </a:lnTo>
                        <a:lnTo>
                          <a:pt x="104" y="182"/>
                        </a:lnTo>
                        <a:lnTo>
                          <a:pt x="98" y="215"/>
                        </a:lnTo>
                        <a:lnTo>
                          <a:pt x="87" y="244"/>
                        </a:lnTo>
                        <a:lnTo>
                          <a:pt x="70" y="274"/>
                        </a:lnTo>
                        <a:lnTo>
                          <a:pt x="56" y="302"/>
                        </a:lnTo>
                        <a:lnTo>
                          <a:pt x="45" y="323"/>
                        </a:lnTo>
                        <a:lnTo>
                          <a:pt x="34" y="355"/>
                        </a:lnTo>
                        <a:lnTo>
                          <a:pt x="20" y="385"/>
                        </a:lnTo>
                        <a:lnTo>
                          <a:pt x="7" y="423"/>
                        </a:lnTo>
                        <a:lnTo>
                          <a:pt x="0" y="45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29727" name="Group 95"/>
              <p:cNvGrpSpPr>
                <a:grpSpLocks/>
              </p:cNvGrpSpPr>
              <p:nvPr/>
            </p:nvGrpSpPr>
            <p:grpSpPr bwMode="auto">
              <a:xfrm>
                <a:off x="3438" y="2493"/>
                <a:ext cx="159" cy="81"/>
                <a:chOff x="3379" y="2486"/>
                <a:chExt cx="168" cy="86"/>
              </a:xfrm>
            </p:grpSpPr>
            <p:sp>
              <p:nvSpPr>
                <p:cNvPr id="27744" name="Oval 96"/>
                <p:cNvSpPr>
                  <a:spLocks noChangeArrowheads="1"/>
                </p:cNvSpPr>
                <p:nvPr/>
              </p:nvSpPr>
              <p:spPr bwMode="auto">
                <a:xfrm>
                  <a:off x="3379" y="2486"/>
                  <a:ext cx="39" cy="40"/>
                </a:xfrm>
                <a:prstGeom prst="ellipse">
                  <a:avLst/>
                </a:prstGeom>
                <a:solidFill>
                  <a:srgbClr val="FF9F1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5" name="Oval 97"/>
                <p:cNvSpPr>
                  <a:spLocks noChangeArrowheads="1"/>
                </p:cNvSpPr>
                <p:nvPr/>
              </p:nvSpPr>
              <p:spPr bwMode="auto">
                <a:xfrm>
                  <a:off x="3428" y="2511"/>
                  <a:ext cx="39" cy="40"/>
                </a:xfrm>
                <a:prstGeom prst="ellipse">
                  <a:avLst/>
                </a:prstGeom>
                <a:solidFill>
                  <a:srgbClr val="FF9F1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6" name="Oval 98"/>
                <p:cNvSpPr>
                  <a:spLocks noChangeArrowheads="1"/>
                </p:cNvSpPr>
                <p:nvPr/>
              </p:nvSpPr>
              <p:spPr bwMode="auto">
                <a:xfrm>
                  <a:off x="3507" y="2500"/>
                  <a:ext cx="40" cy="39"/>
                </a:xfrm>
                <a:prstGeom prst="ellipse">
                  <a:avLst/>
                </a:prstGeom>
                <a:solidFill>
                  <a:srgbClr val="FF9F1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747" name="Oval 99"/>
                <p:cNvSpPr>
                  <a:spLocks noChangeArrowheads="1"/>
                </p:cNvSpPr>
                <p:nvPr/>
              </p:nvSpPr>
              <p:spPr bwMode="auto">
                <a:xfrm>
                  <a:off x="3476" y="2532"/>
                  <a:ext cx="41" cy="40"/>
                </a:xfrm>
                <a:prstGeom prst="ellipse">
                  <a:avLst/>
                </a:prstGeom>
                <a:solidFill>
                  <a:srgbClr val="FF9F1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6" tIns="44444" rIns="90476" bIns="44444">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
          <p:nvSpPr>
            <p:cNvPr id="27750" name="Rectangle 102"/>
            <p:cNvSpPr>
              <a:spLocks noChangeArrowheads="1"/>
            </p:cNvSpPr>
            <p:nvPr/>
          </p:nvSpPr>
          <p:spPr bwMode="auto">
            <a:xfrm>
              <a:off x="3840" y="1488"/>
              <a:ext cx="70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6000" b="1" i="1">
                  <a:solidFill>
                    <a:srgbClr val="000000"/>
                  </a:solidFill>
                </a:rPr>
                <a:t>??</a:t>
              </a:r>
              <a:endParaRPr lang="en-US" altLang="en-US" sz="6000" b="1" i="1">
                <a:solidFill>
                  <a:srgbClr val="000000"/>
                </a:solidFill>
                <a:effectLst>
                  <a:outerShdw blurRad="38100" dist="38100" dir="2700000" algn="tl">
                    <a:srgbClr val="C0C0C0"/>
                  </a:outerShdw>
                </a:effectLst>
              </a:endParaRPr>
            </a:p>
          </p:txBody>
        </p:sp>
      </p:grpSp>
    </p:spTree>
    <p:extLst>
      <p:ext uri="{BB962C8B-B14F-4D97-AF65-F5344CB8AC3E}">
        <p14:creationId xmlns:p14="http://schemas.microsoft.com/office/powerpoint/2010/main" val="350504470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651"/>
                                        </p:tgtEl>
                                        <p:attrNameLst>
                                          <p:attrName>style.visibility</p:attrName>
                                        </p:attrNameLst>
                                      </p:cBhvr>
                                      <p:to>
                                        <p:strVal val="visible"/>
                                      </p:to>
                                    </p:set>
                                    <p:animEffect transition="in" filter="strips(downRight)">
                                      <p:cBhvr>
                                        <p:cTn id="7" dur="500"/>
                                        <p:tgtEl>
                                          <p:spTgt spid="27651"/>
                                        </p:tgtEl>
                                      </p:cBhvr>
                                    </p:animEffect>
                                  </p:childTnLst>
                                </p:cTn>
                              </p:par>
                            </p:childTnLst>
                          </p:cTn>
                        </p:par>
                        <p:par>
                          <p:cTn id="8" fill="hold" nodeType="afterGroup">
                            <p:stCondLst>
                              <p:cond delay="1500"/>
                            </p:stCondLst>
                            <p:childTnLst>
                              <p:par>
                                <p:cTn id="9" presetID="9" presetClass="entr" presetSubtype="0" fill="hold" nodeType="afterEffect">
                                  <p:stCondLst>
                                    <p:cond delay="0"/>
                                  </p:stCondLst>
                                  <p:childTnLst>
                                    <p:set>
                                      <p:cBhvr>
                                        <p:cTn id="10" dur="1" fill="hold">
                                          <p:stCondLst>
                                            <p:cond delay="0"/>
                                          </p:stCondLst>
                                        </p:cTn>
                                        <p:tgtEl>
                                          <p:spTgt spid="27751"/>
                                        </p:tgtEl>
                                        <p:attrNameLst>
                                          <p:attrName>style.visibility</p:attrName>
                                        </p:attrNameLst>
                                      </p:cBhvr>
                                      <p:to>
                                        <p:strVal val="visible"/>
                                      </p:to>
                                    </p:set>
                                    <p:animEffect transition="in" filter="dissolve">
                                      <p:cBhvr>
                                        <p:cTn id="11" dur="500"/>
                                        <p:tgtEl>
                                          <p:spTgt spid="27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a:buFont typeface="Arial" panose="020B0604020202020204" pitchFamily="34" charset="0"/>
                  <a:buChar char="•"/>
                </a:pPr>
                <a:r>
                  <a:rPr lang="en-IN" dirty="0"/>
                  <a:t>Let </a:t>
                </a:r>
                <a:r>
                  <a:rPr lang="en-IN" b="1" dirty="0"/>
                  <a:t>A</a:t>
                </a:r>
                <a:r>
                  <a:rPr lang="en-IN" dirty="0"/>
                  <a:t> be the event that the test indicate the corrosion inside the pipe.</a:t>
                </a:r>
              </a:p>
              <a:p>
                <a:pPr>
                  <a:buFont typeface="Arial" panose="020B0604020202020204" pitchFamily="34" charset="0"/>
                  <a:buChar char="•"/>
                </a:pPr>
                <a:r>
                  <a:rPr lang="en-IN" dirty="0"/>
                  <a:t>And let </a:t>
                </a:r>
                <a:r>
                  <a:rPr lang="en-IN" b="1" dirty="0"/>
                  <a:t>C</a:t>
                </a:r>
                <a:r>
                  <a:rPr lang="en-IN" dirty="0"/>
                  <a:t> be the event the corrosion is present.</a:t>
                </a:r>
              </a:p>
              <a:p>
                <a:pPr>
                  <a:buFont typeface="Arial" panose="020B0604020202020204" pitchFamily="34" charset="0"/>
                  <a:buChar char="•"/>
                </a:pPr>
                <a:r>
                  <a:rPr lang="en-IN" dirty="0"/>
                  <a:t>Given:</a:t>
                </a:r>
              </a:p>
              <a:p>
                <a:pPr>
                  <a:buFont typeface="Arial" panose="020B0604020202020204" pitchFamily="34" charset="0"/>
                  <a:buChar char="•"/>
                </a:pPr>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e>
                      <m:e>
                        <m:r>
                          <a:rPr lang="en-IN" b="0" i="1" smtClean="0">
                            <a:latin typeface="Cambria Math" panose="02040503050406030204" pitchFamily="18" charset="0"/>
                          </a:rPr>
                          <m:t>𝐶</m:t>
                        </m:r>
                      </m:e>
                    </m:d>
                    <m:r>
                      <a:rPr lang="en-IN" b="0" i="1" smtClean="0">
                        <a:latin typeface="Cambria Math" panose="02040503050406030204" pitchFamily="18" charset="0"/>
                      </a:rPr>
                      <m:t>=0.7</m:t>
                    </m:r>
                  </m:oMath>
                </a14:m>
                <a:endParaRPr lang="en-IN" b="0" dirty="0"/>
              </a:p>
              <a:p>
                <a:pPr>
                  <a:buFont typeface="Arial" panose="020B0604020202020204" pitchFamily="34" charset="0"/>
                  <a:buChar char="•"/>
                </a:pP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𝐴</m:t>
                        </m:r>
                      </m:e>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𝐶</m:t>
                            </m:r>
                          </m:e>
                        </m:acc>
                      </m:e>
                    </m:d>
                    <m:r>
                      <a:rPr lang="en-IN" i="1">
                        <a:latin typeface="Cambria Math" panose="02040503050406030204" pitchFamily="18" charset="0"/>
                      </a:rPr>
                      <m:t>=0.</m:t>
                    </m:r>
                    <m:r>
                      <a:rPr lang="en-IN" b="0" i="1" smtClean="0">
                        <a:latin typeface="Cambria Math" panose="02040503050406030204" pitchFamily="18" charset="0"/>
                      </a:rPr>
                      <m:t>2</m:t>
                    </m:r>
                  </m:oMath>
                </a14:m>
                <a:endParaRPr lang="en-IN" dirty="0"/>
              </a:p>
              <a:p>
                <a:pPr>
                  <a:buFont typeface="Arial" panose="020B0604020202020204" pitchFamily="34" charset="0"/>
                  <a:buChar char="•"/>
                </a:pPr>
                <a14:m>
                  <m:oMath xmlns:m="http://schemas.openxmlformats.org/officeDocument/2006/math">
                    <m:r>
                      <a:rPr lang="en-IN" i="1">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𝐶</m:t>
                        </m:r>
                      </m:e>
                    </m:d>
                    <m:r>
                      <a:rPr lang="en-IN" i="1">
                        <a:latin typeface="Cambria Math" panose="02040503050406030204" pitchFamily="18" charset="0"/>
                      </a:rPr>
                      <m:t>=0.</m:t>
                    </m:r>
                    <m:r>
                      <a:rPr lang="en-IN" b="0" i="1" smtClean="0">
                        <a:latin typeface="Cambria Math" panose="02040503050406030204" pitchFamily="18" charset="0"/>
                      </a:rPr>
                      <m:t>1</m:t>
                    </m:r>
                  </m:oMath>
                </a14:m>
                <a:endParaRPr lang="en-IN" b="0" dirty="0"/>
              </a:p>
              <a:p>
                <a:pPr marL="0" indent="0"/>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𝑆𝑜</m:t>
                      </m:r>
                      <m:r>
                        <a:rPr lang="en-IN" b="0" i="1" smtClean="0">
                          <a:latin typeface="Cambria Math" panose="02040503050406030204" pitchFamily="18" charset="0"/>
                        </a:rPr>
                        <m:t> </m:t>
                      </m:r>
                      <m:r>
                        <a:rPr lang="en-IN" b="0" i="1" smtClean="0">
                          <a:latin typeface="Cambria Math" panose="02040503050406030204" pitchFamily="18" charset="0"/>
                        </a:rPr>
                        <m:t>𝑏𝑦</m:t>
                      </m:r>
                      <m:r>
                        <a:rPr lang="en-IN" b="0" i="1" smtClean="0">
                          <a:latin typeface="Cambria Math" panose="02040503050406030204" pitchFamily="18" charset="0"/>
                        </a:rPr>
                        <m:t> </m:t>
                      </m:r>
                      <m:r>
                        <a:rPr lang="en-IN" b="0" i="1" smtClean="0">
                          <a:latin typeface="Cambria Math" panose="02040503050406030204" pitchFamily="18" charset="0"/>
                        </a:rPr>
                        <m:t>𝐵𝑎𝑦</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𝑇h𝑒𝑒𝑜𝑟𝑒𝑚</m:t>
                      </m:r>
                      <m:r>
                        <a:rPr lang="en-IN" b="0" i="1" smtClean="0">
                          <a:latin typeface="Cambria Math" panose="02040503050406030204" pitchFamily="18" charset="0"/>
                        </a:rPr>
                        <m:t> </m:t>
                      </m:r>
                      <m:r>
                        <a:rPr lang="en-IN" i="1">
                          <a:latin typeface="Cambria Math" panose="02040503050406030204" pitchFamily="18" charset="0"/>
                        </a:rPr>
                        <m:t>𝑃</m:t>
                      </m:r>
                      <m:d>
                        <m:dPr>
                          <m:ctrlPr>
                            <a:rPr lang="en-IN" i="1">
                              <a:latin typeface="Cambria Math" panose="02040503050406030204" pitchFamily="18" charset="0"/>
                            </a:rPr>
                          </m:ctrlPr>
                        </m:dPr>
                        <m:e>
                          <m:r>
                            <a:rPr lang="en-IN" b="0" i="1" smtClean="0">
                              <a:latin typeface="Cambria Math" panose="02040503050406030204" pitchFamily="18" charset="0"/>
                            </a:rPr>
                            <m:t>𝐶</m:t>
                          </m:r>
                        </m:e>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e>
                      </m:d>
                      <m:r>
                        <a:rPr lang="en-IN" i="1">
                          <a:latin typeface="Cambria Math" panose="02040503050406030204" pitchFamily="18" charset="0"/>
                        </a:rPr>
                        <m:t>=</m:t>
                      </m:r>
                      <m:f>
                        <m:fPr>
                          <m:ctrlPr>
                            <a:rPr lang="en-IN" i="1" smtClean="0">
                              <a:latin typeface="Cambria Math" panose="02040503050406030204" pitchFamily="18" charset="0"/>
                            </a:rPr>
                          </m:ctrlPr>
                        </m:fPr>
                        <m:num>
                          <m:r>
                            <a:rPr lang="en-IN" i="1">
                              <a:latin typeface="Cambria Math" panose="02040503050406030204" pitchFamily="18" charset="0"/>
                            </a:rPr>
                            <m:t>𝑃</m:t>
                          </m:r>
                          <m:d>
                            <m:dPr>
                              <m:ctrlPr>
                                <a:rPr lang="en-IN" i="1">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e>
                            <m:e>
                              <m:r>
                                <a:rPr lang="en-IN" i="1">
                                  <a:latin typeface="Cambria Math" panose="02040503050406030204" pitchFamily="18" charset="0"/>
                                </a:rPr>
                                <m:t>𝐶</m:t>
                              </m:r>
                            </m:e>
                          </m:d>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𝐶</m:t>
                          </m:r>
                          <m:r>
                            <a:rPr lang="en-IN" b="0" i="1" smtClean="0">
                              <a:latin typeface="Cambria Math" panose="02040503050406030204" pitchFamily="18" charset="0"/>
                            </a:rPr>
                            <m:t>)</m:t>
                          </m:r>
                        </m:num>
                        <m:den>
                          <m:r>
                            <a:rPr lang="en-IN" i="1">
                              <a:latin typeface="Cambria Math" panose="02040503050406030204" pitchFamily="18" charset="0"/>
                            </a:rPr>
                            <m:t>𝑃</m:t>
                          </m:r>
                          <m:d>
                            <m:dPr>
                              <m:ctrlPr>
                                <a:rPr lang="en-IN" i="1">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e>
                            <m:e>
                              <m:r>
                                <a:rPr lang="en-IN" i="1">
                                  <a:latin typeface="Cambria Math" panose="02040503050406030204" pitchFamily="18" charset="0"/>
                                </a:rPr>
                                <m:t>𝐶</m:t>
                              </m:r>
                            </m:e>
                          </m:d>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𝐶</m:t>
                              </m:r>
                            </m:e>
                          </m:d>
                          <m:r>
                            <a:rPr lang="en-IN" b="0" i="1" smtClean="0">
                              <a:latin typeface="Cambria Math" panose="02040503050406030204" pitchFamily="18" charset="0"/>
                            </a:rPr>
                            <m:t>+</m:t>
                          </m:r>
                          <m:r>
                            <a:rPr lang="en-IN" i="1">
                              <a:latin typeface="Cambria Math" panose="02040503050406030204" pitchFamily="18" charset="0"/>
                            </a:rPr>
                            <m:t>𝑃</m:t>
                          </m:r>
                          <m:d>
                            <m:dPr>
                              <m:ctrlPr>
                                <a:rPr lang="en-IN" i="1">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e>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𝐶</m:t>
                                  </m:r>
                                </m:e>
                              </m:acc>
                            </m:e>
                          </m:d>
                          <m:r>
                            <a:rPr lang="en-IN" i="1">
                              <a:latin typeface="Cambria Math" panose="02040503050406030204" pitchFamily="18" charset="0"/>
                            </a:rPr>
                            <m:t>𝑃</m:t>
                          </m:r>
                          <m:r>
                            <a:rPr lang="en-IN" i="1">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𝐶</m:t>
                              </m:r>
                            </m:e>
                          </m:acc>
                          <m:r>
                            <a:rPr lang="en-IN" i="1">
                              <a:latin typeface="Cambria Math" panose="02040503050406030204" pitchFamily="18" charset="0"/>
                            </a:rPr>
                            <m:t>)</m:t>
                          </m:r>
                        </m:den>
                      </m:f>
                    </m:oMath>
                  </m:oMathPara>
                </a14:m>
                <a:endParaRPr lang="en-IN" i="1" dirty="0">
                  <a:latin typeface="Cambria Math" panose="02040503050406030204" pitchFamily="18" charset="0"/>
                </a:endParaRPr>
              </a:p>
              <a:p>
                <a:pPr marL="0" indent="0"/>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f>
                        <m:fPr>
                          <m:ctrlPr>
                            <a:rPr lang="en-IN" i="1">
                              <a:latin typeface="Cambria Math" panose="02040503050406030204" pitchFamily="18" charset="0"/>
                            </a:rPr>
                          </m:ctrlPr>
                        </m:fPr>
                        <m:num>
                          <m:r>
                            <a:rPr lang="en-IN" b="0" i="1" smtClean="0">
                              <a:latin typeface="Cambria Math" panose="02040503050406030204" pitchFamily="18" charset="0"/>
                            </a:rPr>
                            <m:t>(1−0.7∗)0.1</m:t>
                          </m:r>
                        </m:num>
                        <m:den>
                          <m:r>
                            <a:rPr lang="en-IN" b="0" i="1" smtClean="0">
                              <a:latin typeface="Cambria Math" panose="02040503050406030204" pitchFamily="18" charset="0"/>
                            </a:rPr>
                            <m:t>((0.7∗01)+((1−.2)∗.9))</m:t>
                          </m:r>
                        </m:den>
                      </m:f>
                      <m:r>
                        <a:rPr lang="en-IN" b="0" i="1" smtClean="0">
                          <a:latin typeface="Cambria Math" panose="02040503050406030204" pitchFamily="18" charset="0"/>
                        </a:rPr>
                        <m:t>=0.04</m:t>
                      </m:r>
                    </m:oMath>
                  </m:oMathPara>
                </a14:m>
                <a:endParaRPr lang="en-IN" dirty="0"/>
              </a:p>
              <a:p>
                <a:pPr marL="0" indent="0"/>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74" t="-2022"/>
                </a:stretch>
              </a:blipFill>
            </p:spPr>
            <p:txBody>
              <a:bodyPr/>
              <a:lstStyle/>
              <a:p>
                <a:r>
                  <a:rPr lang="en-IN">
                    <a:noFill/>
                  </a:rPr>
                  <a:t> </a:t>
                </a:r>
              </a:p>
            </p:txBody>
          </p:sp>
        </mc:Fallback>
      </mc:AlternateContent>
      <p:sp>
        <p:nvSpPr>
          <p:cNvPr id="3" name="Content Placeholder 2"/>
          <p:cNvSpPr>
            <a:spLocks noGrp="1"/>
          </p:cNvSpPr>
          <p:nvPr>
            <p:ph sz="quarter" idx="10"/>
          </p:nvPr>
        </p:nvSpPr>
        <p:spPr/>
        <p:txBody>
          <a:bodyPr/>
          <a:lstStyle/>
          <a:p>
            <a:r>
              <a:rPr lang="en-IN" dirty="0"/>
              <a:t>Solution (b)</a:t>
            </a:r>
          </a:p>
        </p:txBody>
      </p:sp>
      <p:sp>
        <p:nvSpPr>
          <p:cNvPr id="4" name="TextBox 3"/>
          <p:cNvSpPr txBox="1"/>
          <p:nvPr/>
        </p:nvSpPr>
        <p:spPr>
          <a:xfrm>
            <a:off x="4191000" y="2895600"/>
            <a:ext cx="4419600" cy="923330"/>
          </a:xfrm>
          <a:prstGeom prst="rect">
            <a:avLst/>
          </a:prstGeom>
          <a:noFill/>
        </p:spPr>
        <p:txBody>
          <a:bodyPr wrap="square" rtlCol="0">
            <a:spAutoFit/>
          </a:bodyPr>
          <a:lstStyle/>
          <a:p>
            <a:pPr indent="-57150" algn="just"/>
            <a:r>
              <a:rPr lang="en-IN" b="1" dirty="0"/>
              <a:t>Determine the probability that a section of pipe has internal corrosion, given that the test is negative.</a:t>
            </a:r>
          </a:p>
        </p:txBody>
      </p:sp>
    </p:spTree>
    <p:extLst>
      <p:ext uri="{BB962C8B-B14F-4D97-AF65-F5344CB8AC3E}">
        <p14:creationId xmlns:p14="http://schemas.microsoft.com/office/powerpoint/2010/main" val="393014765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C0FFB5-626A-4971-9C61-A12201632851}"/>
              </a:ext>
            </a:extLst>
          </p:cNvPr>
          <p:cNvSpPr txBox="1">
            <a:spLocks noChangeArrowheads="1"/>
          </p:cNvSpPr>
          <p:nvPr/>
        </p:nvSpPr>
        <p:spPr>
          <a:xfrm>
            <a:off x="0" y="571500"/>
            <a:ext cx="7770813" cy="815975"/>
          </a:xfrm>
          <a:prstGeom prst="rect">
            <a:avLst/>
          </a:prstGeom>
          <a:solidFill>
            <a:srgbClr val="2FFF74"/>
          </a:solidFill>
          <a:ln>
            <a:solidFill>
              <a:schemeClr val="tx1"/>
            </a:solidFill>
            <a:miter lim="800000"/>
            <a:headEnd/>
            <a:tailEnd/>
          </a:ln>
        </p:spPr>
        <p:txBody>
          <a:bodyPr lIns="99994" tIns="49997" rIns="99994" bIns="49997"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a:effectLst>
                  <a:outerShdw blurRad="38100" dist="38100" dir="2700000" algn="tl">
                    <a:srgbClr val="FFFFFF"/>
                  </a:outerShdw>
                </a:effectLst>
              </a:rPr>
              <a:t>What is Forecasting?</a:t>
            </a:r>
            <a:endParaRPr lang="en-US" altLang="en-US" dirty="0">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3EADADA7-6D23-432B-B401-A2151E3A9106}"/>
              </a:ext>
            </a:extLst>
          </p:cNvPr>
          <p:cNvPicPr>
            <a:picLocks noChangeAspect="1"/>
          </p:cNvPicPr>
          <p:nvPr/>
        </p:nvPicPr>
        <p:blipFill>
          <a:blip r:embed="rId2"/>
          <a:stretch>
            <a:fillRect/>
          </a:stretch>
        </p:blipFill>
        <p:spPr>
          <a:xfrm>
            <a:off x="-30254" y="1484784"/>
            <a:ext cx="9174254" cy="2022272"/>
          </a:xfrm>
          <a:prstGeom prst="rect">
            <a:avLst/>
          </a:prstGeom>
        </p:spPr>
      </p:pic>
      <p:pic>
        <p:nvPicPr>
          <p:cNvPr id="6" name="Picture 5">
            <a:extLst>
              <a:ext uri="{FF2B5EF4-FFF2-40B4-BE49-F238E27FC236}">
                <a16:creationId xmlns:a16="http://schemas.microsoft.com/office/drawing/2014/main" id="{D6E0FBC5-90B9-42E8-B475-A0485119879A}"/>
              </a:ext>
            </a:extLst>
          </p:cNvPr>
          <p:cNvPicPr>
            <a:picLocks noChangeAspect="1"/>
          </p:cNvPicPr>
          <p:nvPr/>
        </p:nvPicPr>
        <p:blipFill>
          <a:blip r:embed="rId3"/>
          <a:stretch>
            <a:fillRect/>
          </a:stretch>
        </p:blipFill>
        <p:spPr>
          <a:xfrm>
            <a:off x="0" y="4221088"/>
            <a:ext cx="9144000" cy="1440161"/>
          </a:xfrm>
          <a:prstGeom prst="rect">
            <a:avLst/>
          </a:prstGeom>
        </p:spPr>
      </p:pic>
    </p:spTree>
    <p:extLst>
      <p:ext uri="{BB962C8B-B14F-4D97-AF65-F5344CB8AC3E}">
        <p14:creationId xmlns:p14="http://schemas.microsoft.com/office/powerpoint/2010/main" val="8857973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body" idx="4294967295"/>
          </p:nvPr>
        </p:nvSpPr>
        <p:spPr>
          <a:xfrm>
            <a:off x="0" y="2104851"/>
            <a:ext cx="7956376" cy="4708525"/>
          </a:xfrm>
          <a:extLst>
            <a:ext uri="{91240B29-F687-4F45-9708-019B960494DF}">
              <a14:hiddenLine xmlns:a14="http://schemas.microsoft.com/office/drawing/2010/main" w="12700">
                <a:solidFill>
                  <a:schemeClr val="tx1"/>
                </a:solidFill>
                <a:miter lim="800000"/>
                <a:headEnd/>
                <a:tailEnd/>
              </a14:hiddenLine>
            </a:ext>
          </a:extLst>
        </p:spPr>
        <p:txBody>
          <a:bodyPr lIns="98954" tIns="48608" rIns="98954" bIns="48608"/>
          <a:lstStyle/>
          <a:p>
            <a:pPr marL="476250" indent="-476250" eaLnBrk="1" hangingPunct="1">
              <a:lnSpc>
                <a:spcPct val="80000"/>
              </a:lnSpc>
              <a:buFont typeface="Wingdings" panose="05000000000000000000" pitchFamily="2" charset="2"/>
              <a:buChar char="þ"/>
              <a:defRPr/>
            </a:pPr>
            <a:r>
              <a:rPr lang="en-US" altLang="en-US" sz="2800" dirty="0"/>
              <a:t>Short-range forecast</a:t>
            </a:r>
          </a:p>
          <a:p>
            <a:pPr marL="1050925" lvl="1" indent="-384175" eaLnBrk="1" hangingPunct="1">
              <a:lnSpc>
                <a:spcPct val="80000"/>
              </a:lnSpc>
              <a:buFont typeface="Wingdings" panose="05000000000000000000" pitchFamily="2" charset="2"/>
              <a:buChar char="þ"/>
              <a:defRPr/>
            </a:pPr>
            <a:r>
              <a:rPr lang="en-US" altLang="en-US" sz="2400" dirty="0"/>
              <a:t>Up to 1 year, generally less than 3 months</a:t>
            </a:r>
          </a:p>
          <a:p>
            <a:pPr marL="1050925" lvl="1" indent="-384175" eaLnBrk="1" hangingPunct="1">
              <a:lnSpc>
                <a:spcPct val="80000"/>
              </a:lnSpc>
              <a:buFont typeface="Wingdings" panose="05000000000000000000" pitchFamily="2" charset="2"/>
              <a:buChar char="þ"/>
              <a:defRPr/>
            </a:pPr>
            <a:r>
              <a:rPr lang="en-US" altLang="en-US" sz="2400" dirty="0"/>
              <a:t>It is used for </a:t>
            </a:r>
            <a:r>
              <a:rPr lang="en-US" altLang="en-US" sz="2400" dirty="0" err="1"/>
              <a:t>plannning</a:t>
            </a:r>
            <a:r>
              <a:rPr lang="en-US" altLang="en-US" sz="2400" dirty="0"/>
              <a:t> Purchasing, job scheduling, workforce levels, job assignments, production levels</a:t>
            </a:r>
          </a:p>
          <a:p>
            <a:pPr marL="476250" indent="-476250" eaLnBrk="1" hangingPunct="1">
              <a:lnSpc>
                <a:spcPct val="80000"/>
              </a:lnSpc>
              <a:buFont typeface="Wingdings" panose="05000000000000000000" pitchFamily="2" charset="2"/>
              <a:buChar char="þ"/>
              <a:defRPr/>
            </a:pPr>
            <a:r>
              <a:rPr lang="en-US" altLang="en-US" sz="2800" dirty="0"/>
              <a:t>Medium-range forecast</a:t>
            </a:r>
          </a:p>
          <a:p>
            <a:pPr marL="1050925" lvl="1" indent="-384175" eaLnBrk="1" hangingPunct="1">
              <a:lnSpc>
                <a:spcPct val="80000"/>
              </a:lnSpc>
              <a:buFont typeface="Wingdings" panose="05000000000000000000" pitchFamily="2" charset="2"/>
              <a:buChar char="þ"/>
              <a:defRPr/>
            </a:pPr>
            <a:r>
              <a:rPr lang="en-US" altLang="en-US" sz="2400" dirty="0"/>
              <a:t>3 months to 3 years</a:t>
            </a:r>
          </a:p>
          <a:p>
            <a:pPr marL="1050925" lvl="1" indent="-384175" eaLnBrk="1" hangingPunct="1">
              <a:lnSpc>
                <a:spcPct val="80000"/>
              </a:lnSpc>
              <a:buFont typeface="Wingdings" panose="05000000000000000000" pitchFamily="2" charset="2"/>
              <a:buChar char="þ"/>
              <a:defRPr/>
            </a:pPr>
            <a:r>
              <a:rPr lang="en-US" altLang="en-US" sz="2400" dirty="0"/>
              <a:t>Useful Sales and production planning, budgeting</a:t>
            </a:r>
          </a:p>
          <a:p>
            <a:pPr marL="476250" indent="-476250" eaLnBrk="1" hangingPunct="1">
              <a:lnSpc>
                <a:spcPct val="80000"/>
              </a:lnSpc>
              <a:buFont typeface="Wingdings" panose="05000000000000000000" pitchFamily="2" charset="2"/>
              <a:buChar char="þ"/>
              <a:defRPr/>
            </a:pPr>
            <a:r>
              <a:rPr lang="en-US" altLang="en-US" sz="2800" dirty="0"/>
              <a:t>Long-range forecast</a:t>
            </a:r>
          </a:p>
          <a:p>
            <a:pPr marL="1050925" lvl="1" indent="-384175" eaLnBrk="1" hangingPunct="1">
              <a:lnSpc>
                <a:spcPct val="80000"/>
              </a:lnSpc>
              <a:buFont typeface="Wingdings" panose="05000000000000000000" pitchFamily="2" charset="2"/>
              <a:buChar char="þ"/>
              <a:defRPr/>
            </a:pPr>
            <a:r>
              <a:rPr lang="en-US" altLang="en-US" sz="2400" dirty="0"/>
              <a:t>3</a:t>
            </a:r>
            <a:r>
              <a:rPr lang="en-US" altLang="en-US" sz="2400" baseline="30000" dirty="0"/>
              <a:t>+</a:t>
            </a:r>
            <a:r>
              <a:rPr lang="en-US" altLang="en-US" sz="2400" dirty="0"/>
              <a:t> years</a:t>
            </a:r>
          </a:p>
          <a:p>
            <a:pPr marL="1050925" lvl="1" indent="-384175" eaLnBrk="1" hangingPunct="1">
              <a:lnSpc>
                <a:spcPct val="80000"/>
              </a:lnSpc>
              <a:buFont typeface="Wingdings" panose="05000000000000000000" pitchFamily="2" charset="2"/>
              <a:buChar char="þ"/>
              <a:defRPr/>
            </a:pPr>
            <a:r>
              <a:rPr lang="en-US" altLang="en-US" sz="2400" dirty="0"/>
              <a:t>New product planning, facility location or expansion , research and development</a:t>
            </a:r>
          </a:p>
        </p:txBody>
      </p:sp>
      <p:sp>
        <p:nvSpPr>
          <p:cNvPr id="29699" name="Rectangle 3"/>
          <p:cNvSpPr>
            <a:spLocks noGrp="1" noChangeArrowheads="1"/>
          </p:cNvSpPr>
          <p:nvPr>
            <p:ph type="title" idx="4294967295"/>
          </p:nvPr>
        </p:nvSpPr>
        <p:spPr>
          <a:xfrm>
            <a:off x="0" y="404664"/>
            <a:ext cx="7772400" cy="838200"/>
          </a:xfrm>
          <a:prstGeom prst="rect">
            <a:avLst/>
          </a:prstGeom>
          <a:solidFill>
            <a:srgbClr val="2FFF74"/>
          </a:solidFill>
          <a:ln>
            <a:solidFill>
              <a:schemeClr val="tx1"/>
            </a:solidFill>
            <a:miter lim="800000"/>
            <a:headEnd/>
            <a:tailEnd/>
          </a:ln>
        </p:spPr>
        <p:txBody>
          <a:bodyPr/>
          <a:lstStyle/>
          <a:p>
            <a:pPr eaLnBrk="1" hangingPunct="1">
              <a:lnSpc>
                <a:spcPct val="80000"/>
              </a:lnSpc>
              <a:defRPr/>
            </a:pPr>
            <a:r>
              <a:rPr lang="en-US" altLang="en-US" dirty="0">
                <a:effectLst>
                  <a:outerShdw blurRad="38100" dist="38100" dir="2700000" algn="tl">
                    <a:srgbClr val="FFFFFF"/>
                  </a:outerShdw>
                </a:effectLst>
              </a:rPr>
              <a:t>Forecasting Time Horizons</a:t>
            </a:r>
          </a:p>
        </p:txBody>
      </p:sp>
      <p:pic>
        <p:nvPicPr>
          <p:cNvPr id="3" name="Picture 2">
            <a:extLst>
              <a:ext uri="{FF2B5EF4-FFF2-40B4-BE49-F238E27FC236}">
                <a16:creationId xmlns:a16="http://schemas.microsoft.com/office/drawing/2014/main" id="{A463FAB6-85A3-4720-A3C0-F1F4692ACB91}"/>
              </a:ext>
            </a:extLst>
          </p:cNvPr>
          <p:cNvPicPr>
            <a:picLocks noChangeAspect="1"/>
          </p:cNvPicPr>
          <p:nvPr/>
        </p:nvPicPr>
        <p:blipFill>
          <a:blip r:embed="rId3"/>
          <a:stretch>
            <a:fillRect/>
          </a:stretch>
        </p:blipFill>
        <p:spPr>
          <a:xfrm>
            <a:off x="0" y="1208862"/>
            <a:ext cx="9144000" cy="704811"/>
          </a:xfrm>
          <a:prstGeom prst="rect">
            <a:avLst/>
          </a:prstGeom>
        </p:spPr>
      </p:pic>
    </p:spTree>
    <p:extLst>
      <p:ext uri="{BB962C8B-B14F-4D97-AF65-F5344CB8AC3E}">
        <p14:creationId xmlns:p14="http://schemas.microsoft.com/office/powerpoint/2010/main" val="211915853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9698"/>
                                        </p:tgtEl>
                                        <p:attrNameLst>
                                          <p:attrName>style.visibility</p:attrName>
                                        </p:attrNameLst>
                                      </p:cBhvr>
                                      <p:to>
                                        <p:strVal val="visible"/>
                                      </p:to>
                                    </p:set>
                                    <p:animEffect transition="in" filter="strips(downRight)">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Lst>
  </p:timing>
</p:sld>
</file>

<file path=ppt/slides/slide4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457200"/>
            <a:ext cx="8382000" cy="914400"/>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lnSpc>
                <a:spcPct val="80000"/>
              </a:lnSpc>
              <a:defRPr/>
            </a:pPr>
            <a:r>
              <a:rPr lang="en-US" altLang="en-US" sz="2800" dirty="0">
                <a:effectLst>
                  <a:outerShdw blurRad="38100" dist="38100" dir="2700000" algn="tl">
                    <a:srgbClr val="FFFFFF"/>
                  </a:outerShdw>
                </a:effectLst>
              </a:rPr>
              <a:t>Distinguishing Differences between Medium and Long range forecasts from Small range</a:t>
            </a:r>
          </a:p>
        </p:txBody>
      </p:sp>
      <p:sp>
        <p:nvSpPr>
          <p:cNvPr id="31747" name="Rectangle 3"/>
          <p:cNvSpPr>
            <a:spLocks noGrp="1" noChangeArrowheads="1"/>
          </p:cNvSpPr>
          <p:nvPr>
            <p:ph type="body" idx="4294967295"/>
          </p:nvPr>
        </p:nvSpPr>
        <p:spPr>
          <a:xfrm>
            <a:off x="0" y="1692275"/>
            <a:ext cx="7772400" cy="4632325"/>
          </a:xfrm>
        </p:spPr>
        <p:txBody>
          <a:bodyPr lIns="99994" tIns="49997" rIns="99994" bIns="49997"/>
          <a:lstStyle/>
          <a:p>
            <a:pPr eaLnBrk="1" hangingPunct="1">
              <a:buClr>
                <a:schemeClr val="tx1"/>
              </a:buClr>
              <a:buFont typeface="Wingdings" panose="05000000000000000000" pitchFamily="2" charset="2"/>
              <a:buChar char="þ"/>
              <a:defRPr/>
            </a:pPr>
            <a:r>
              <a:rPr lang="en-US" altLang="en-US" sz="2800">
                <a:solidFill>
                  <a:schemeClr val="hlink"/>
                </a:solidFill>
              </a:rPr>
              <a:t>Medium/long range</a:t>
            </a:r>
            <a:r>
              <a:rPr lang="en-US" altLang="en-US" sz="2800"/>
              <a:t> forecasts deal with more comprehensive issues and support management decisions regarding planning and  products, plants and processes</a:t>
            </a:r>
          </a:p>
          <a:p>
            <a:pPr eaLnBrk="1" hangingPunct="1">
              <a:buClr>
                <a:schemeClr val="tx1"/>
              </a:buClr>
              <a:buFont typeface="Wingdings" panose="05000000000000000000" pitchFamily="2" charset="2"/>
              <a:buChar char="þ"/>
              <a:defRPr/>
            </a:pPr>
            <a:r>
              <a:rPr lang="en-US" altLang="en-US" sz="2800">
                <a:solidFill>
                  <a:schemeClr val="hlink"/>
                </a:solidFill>
              </a:rPr>
              <a:t>Short-term</a:t>
            </a:r>
            <a:r>
              <a:rPr lang="en-US" altLang="en-US" sz="2800"/>
              <a:t> forecasting usually employs different methodologies than longer-term forecasting</a:t>
            </a:r>
          </a:p>
          <a:p>
            <a:pPr eaLnBrk="1" hangingPunct="1">
              <a:buClr>
                <a:schemeClr val="tx1"/>
              </a:buClr>
              <a:buFont typeface="Wingdings" panose="05000000000000000000" pitchFamily="2" charset="2"/>
              <a:buChar char="þ"/>
              <a:defRPr/>
            </a:pPr>
            <a:r>
              <a:rPr lang="en-US" altLang="en-US" sz="2800">
                <a:solidFill>
                  <a:schemeClr val="hlink"/>
                </a:solidFill>
              </a:rPr>
              <a:t>Short-term</a:t>
            </a:r>
            <a:r>
              <a:rPr lang="en-US" altLang="en-US" sz="2800"/>
              <a:t> forecasts tend to be more accurate than longer-term forecasts</a:t>
            </a:r>
          </a:p>
        </p:txBody>
      </p:sp>
    </p:spTree>
    <p:extLst>
      <p:ext uri="{BB962C8B-B14F-4D97-AF65-F5344CB8AC3E}">
        <p14:creationId xmlns:p14="http://schemas.microsoft.com/office/powerpoint/2010/main" val="427057455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1747"/>
                                        </p:tgtEl>
                                        <p:attrNameLst>
                                          <p:attrName>style.visibility</p:attrName>
                                        </p:attrNameLst>
                                      </p:cBhvr>
                                      <p:to>
                                        <p:strVal val="visible"/>
                                      </p:to>
                                    </p:set>
                                    <p:animEffect transition="in" filter="strips(downRight)">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utoUpdateAnimBg="0"/>
    </p:bldLst>
  </p:timing>
</p:sld>
</file>

<file path=ppt/slides/slide4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381000"/>
            <a:ext cx="7770813" cy="609600"/>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sz="3200" dirty="0">
                <a:effectLst>
                  <a:outerShdw blurRad="38100" dist="38100" dir="2700000" algn="tl">
                    <a:srgbClr val="FFFFFF"/>
                  </a:outerShdw>
                </a:effectLst>
              </a:rPr>
              <a:t>Influence of Product Life Cycle</a:t>
            </a:r>
          </a:p>
        </p:txBody>
      </p:sp>
      <p:sp>
        <p:nvSpPr>
          <p:cNvPr id="33795" name="Rectangle 3"/>
          <p:cNvSpPr>
            <a:spLocks noGrp="1" noChangeArrowheads="1"/>
          </p:cNvSpPr>
          <p:nvPr>
            <p:ph type="body" idx="4294967295"/>
          </p:nvPr>
        </p:nvSpPr>
        <p:spPr>
          <a:xfrm>
            <a:off x="179512" y="3547888"/>
            <a:ext cx="8964488" cy="3265488"/>
          </a:xfrm>
        </p:spPr>
        <p:txBody>
          <a:bodyPr lIns="99994" tIns="49997" rIns="99994" bIns="49997"/>
          <a:lstStyle/>
          <a:p>
            <a:pPr marL="476250" indent="-476250" defTabSz="836613" eaLnBrk="1" hangingPunct="1">
              <a:buFont typeface="Wingdings" panose="05000000000000000000" pitchFamily="2" charset="2"/>
              <a:buChar char="þ"/>
              <a:defRPr/>
            </a:pPr>
            <a:r>
              <a:rPr lang="en-US" altLang="en-US" sz="2800" dirty="0"/>
              <a:t>Introduction and growth stage require longer forecasts than maturity and decline</a:t>
            </a:r>
          </a:p>
          <a:p>
            <a:pPr marL="476250" indent="-476250" defTabSz="836613" eaLnBrk="1" hangingPunct="1">
              <a:buFont typeface="Wingdings" panose="05000000000000000000" pitchFamily="2" charset="2"/>
              <a:buChar char="þ"/>
              <a:defRPr/>
            </a:pPr>
            <a:r>
              <a:rPr lang="en-US" altLang="en-US" sz="2800" dirty="0"/>
              <a:t>As product passes through life cycle, forecasts are useful in projecting</a:t>
            </a:r>
          </a:p>
          <a:p>
            <a:pPr marL="1050925" lvl="1" indent="-384175" defTabSz="836613" eaLnBrk="1" hangingPunct="1">
              <a:buFont typeface="Wingdings" panose="05000000000000000000" pitchFamily="2" charset="2"/>
              <a:buChar char="þ"/>
              <a:defRPr/>
            </a:pPr>
            <a:r>
              <a:rPr lang="en-US" altLang="en-US" sz="2400" dirty="0"/>
              <a:t>Staffing levels</a:t>
            </a:r>
          </a:p>
          <a:p>
            <a:pPr marL="1050925" lvl="1" indent="-384175" defTabSz="836613" eaLnBrk="1" hangingPunct="1">
              <a:buFont typeface="Wingdings" panose="05000000000000000000" pitchFamily="2" charset="2"/>
              <a:buChar char="þ"/>
              <a:defRPr/>
            </a:pPr>
            <a:r>
              <a:rPr lang="en-US" altLang="en-US" sz="2400" dirty="0"/>
              <a:t>Inventory levels</a:t>
            </a:r>
          </a:p>
          <a:p>
            <a:pPr marL="1050925" lvl="1" indent="-384175" defTabSz="836613" eaLnBrk="1" hangingPunct="1">
              <a:buFont typeface="Wingdings" panose="05000000000000000000" pitchFamily="2" charset="2"/>
              <a:buChar char="þ"/>
              <a:defRPr/>
            </a:pPr>
            <a:r>
              <a:rPr lang="en-US" altLang="en-US" sz="2400" dirty="0"/>
              <a:t>Factory capacity</a:t>
            </a:r>
          </a:p>
        </p:txBody>
      </p:sp>
      <p:sp>
        <p:nvSpPr>
          <p:cNvPr id="33796" name="Rectangle 4"/>
          <p:cNvSpPr>
            <a:spLocks noChangeArrowheads="1"/>
          </p:cNvSpPr>
          <p:nvPr/>
        </p:nvSpPr>
        <p:spPr bwMode="auto">
          <a:xfrm>
            <a:off x="847725" y="2963416"/>
            <a:ext cx="7448550" cy="6096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nchor="ctr" anchorCtr="1"/>
          <a:lstStyle>
            <a:lvl1pPr marL="341313" indent="-341313">
              <a:lnSpc>
                <a:spcPct val="90000"/>
              </a:lnSpc>
              <a:spcBef>
                <a:spcPct val="40000"/>
              </a:spcBef>
              <a:buChar char="•"/>
              <a:defRPr sz="3200" b="1" i="1">
                <a:solidFill>
                  <a:schemeClr val="tx1"/>
                </a:solidFill>
                <a:latin typeface="Arial" panose="020B0604020202020204" pitchFamily="34" charset="0"/>
              </a:defRPr>
            </a:lvl1pPr>
            <a:lvl2pPr marL="742950" indent="-285750">
              <a:lnSpc>
                <a:spcPct val="90000"/>
              </a:lnSpc>
              <a:spcBef>
                <a:spcPct val="40000"/>
              </a:spcBef>
              <a:buChar char="–"/>
              <a:defRPr sz="2800" b="1" i="1">
                <a:solidFill>
                  <a:schemeClr val="tx1"/>
                </a:solidFill>
                <a:latin typeface="Arial" panose="020B0604020202020204" pitchFamily="34" charset="0"/>
              </a:defRPr>
            </a:lvl2pPr>
            <a:lvl3pPr marL="1143000" indent="-228600">
              <a:lnSpc>
                <a:spcPct val="90000"/>
              </a:lnSpc>
              <a:spcBef>
                <a:spcPct val="40000"/>
              </a:spcBef>
              <a:buChar char="•"/>
              <a:defRPr sz="2400" b="1" i="1">
                <a:solidFill>
                  <a:schemeClr val="tx1"/>
                </a:solidFill>
                <a:latin typeface="Arial" panose="020B0604020202020204" pitchFamily="34" charset="0"/>
              </a:defRPr>
            </a:lvl3pPr>
            <a:lvl4pPr marL="1600200" indent="-228600">
              <a:lnSpc>
                <a:spcPct val="90000"/>
              </a:lnSpc>
              <a:spcBef>
                <a:spcPct val="40000"/>
              </a:spcBef>
              <a:buChar char="–"/>
              <a:defRPr sz="2000" b="1" i="1">
                <a:solidFill>
                  <a:schemeClr val="tx1"/>
                </a:solidFill>
                <a:latin typeface="Arial" panose="020B0604020202020204" pitchFamily="34" charset="0"/>
              </a:defRPr>
            </a:lvl4pPr>
            <a:lvl5pPr marL="2057400" indent="-228600">
              <a:lnSpc>
                <a:spcPct val="90000"/>
              </a:lnSpc>
              <a:spcBef>
                <a:spcPct val="40000"/>
              </a:spcBef>
              <a:buChar char="»"/>
              <a:defRPr sz="2000" b="1" i="1">
                <a:solidFill>
                  <a:schemeClr val="tx1"/>
                </a:solidFill>
                <a:latin typeface="Arial" panose="020B0604020202020204" pitchFamily="34" charset="0"/>
              </a:defRPr>
            </a:lvl5pPr>
            <a:lvl6pPr marL="2514600" indent="-228600" eaLnBrk="0" fontAlgn="base" hangingPunct="0">
              <a:lnSpc>
                <a:spcPct val="90000"/>
              </a:lnSpc>
              <a:spcBef>
                <a:spcPct val="40000"/>
              </a:spcBef>
              <a:spcAft>
                <a:spcPct val="0"/>
              </a:spcAft>
              <a:buChar char="»"/>
              <a:defRPr sz="2000" b="1" i="1">
                <a:solidFill>
                  <a:schemeClr val="tx1"/>
                </a:solidFill>
                <a:latin typeface="Arial" panose="020B0604020202020204" pitchFamily="34" charset="0"/>
              </a:defRPr>
            </a:lvl6pPr>
            <a:lvl7pPr marL="2971800" indent="-228600" eaLnBrk="0" fontAlgn="base" hangingPunct="0">
              <a:lnSpc>
                <a:spcPct val="90000"/>
              </a:lnSpc>
              <a:spcBef>
                <a:spcPct val="40000"/>
              </a:spcBef>
              <a:spcAft>
                <a:spcPct val="0"/>
              </a:spcAft>
              <a:buChar char="»"/>
              <a:defRPr sz="2000" b="1" i="1">
                <a:solidFill>
                  <a:schemeClr val="tx1"/>
                </a:solidFill>
                <a:latin typeface="Arial" panose="020B0604020202020204" pitchFamily="34" charset="0"/>
              </a:defRPr>
            </a:lvl7pPr>
            <a:lvl8pPr marL="3429000" indent="-228600" eaLnBrk="0" fontAlgn="base" hangingPunct="0">
              <a:lnSpc>
                <a:spcPct val="90000"/>
              </a:lnSpc>
              <a:spcBef>
                <a:spcPct val="40000"/>
              </a:spcBef>
              <a:spcAft>
                <a:spcPct val="0"/>
              </a:spcAft>
              <a:buChar char="»"/>
              <a:defRPr sz="2000" b="1" i="1">
                <a:solidFill>
                  <a:schemeClr val="tx1"/>
                </a:solidFill>
                <a:latin typeface="Arial" panose="020B0604020202020204" pitchFamily="34" charset="0"/>
              </a:defRPr>
            </a:lvl8pPr>
            <a:lvl9pPr marL="3886200" indent="-228600" eaLnBrk="0" fontAlgn="base" hangingPunct="0">
              <a:lnSpc>
                <a:spcPct val="90000"/>
              </a:lnSpc>
              <a:spcBef>
                <a:spcPct val="40000"/>
              </a:spcBef>
              <a:spcAft>
                <a:spcPct val="0"/>
              </a:spcAft>
              <a:buChar char="»"/>
              <a:defRPr sz="2000" b="1" i="1">
                <a:solidFill>
                  <a:schemeClr val="tx1"/>
                </a:solidFill>
                <a:latin typeface="Arial" panose="020B0604020202020204" pitchFamily="34" charset="0"/>
              </a:defRPr>
            </a:lvl9pPr>
          </a:lstStyle>
          <a:p>
            <a:pPr algn="ctr" eaLnBrk="0" fontAlgn="base" hangingPunct="0">
              <a:spcBef>
                <a:spcPct val="20000"/>
              </a:spcBef>
              <a:spcAft>
                <a:spcPct val="0"/>
              </a:spcAft>
              <a:buClr>
                <a:srgbClr val="FF9933"/>
              </a:buClr>
              <a:buFont typeface="Symbol" panose="05050102010706020507" pitchFamily="18" charset="2"/>
              <a:buNone/>
            </a:pPr>
            <a:r>
              <a:rPr lang="en-US" altLang="en-US" sz="2800" dirty="0">
                <a:solidFill>
                  <a:srgbClr val="F7FBFF"/>
                </a:solidFill>
              </a:rPr>
              <a:t>Introduction – Growth – Maturity – Decline</a:t>
            </a:r>
          </a:p>
        </p:txBody>
      </p:sp>
      <p:pic>
        <p:nvPicPr>
          <p:cNvPr id="3" name="Picture 2">
            <a:extLst>
              <a:ext uri="{FF2B5EF4-FFF2-40B4-BE49-F238E27FC236}">
                <a16:creationId xmlns:a16="http://schemas.microsoft.com/office/drawing/2014/main" id="{26E94C01-4E3A-42D6-BE38-DD53CB328DD3}"/>
              </a:ext>
            </a:extLst>
          </p:cNvPr>
          <p:cNvPicPr>
            <a:picLocks noChangeAspect="1"/>
          </p:cNvPicPr>
          <p:nvPr/>
        </p:nvPicPr>
        <p:blipFill>
          <a:blip r:embed="rId3"/>
          <a:stretch>
            <a:fillRect/>
          </a:stretch>
        </p:blipFill>
        <p:spPr>
          <a:xfrm>
            <a:off x="0" y="1270952"/>
            <a:ext cx="9144000" cy="1095769"/>
          </a:xfrm>
          <a:prstGeom prst="rect">
            <a:avLst/>
          </a:prstGeom>
        </p:spPr>
      </p:pic>
    </p:spTree>
    <p:extLst>
      <p:ext uri="{BB962C8B-B14F-4D97-AF65-F5344CB8AC3E}">
        <p14:creationId xmlns:p14="http://schemas.microsoft.com/office/powerpoint/2010/main" val="155328445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3796"/>
                                        </p:tgtEl>
                                        <p:attrNameLst>
                                          <p:attrName>style.visibility</p:attrName>
                                        </p:attrNameLst>
                                      </p:cBhvr>
                                      <p:to>
                                        <p:strVal val="visible"/>
                                      </p:to>
                                    </p:set>
                                    <p:animEffect transition="in" filter="wipe(left)">
                                      <p:cBhvr>
                                        <p:cTn id="7" dur="500"/>
                                        <p:tgtEl>
                                          <p:spTgt spid="33796"/>
                                        </p:tgtEl>
                                      </p:cBhvr>
                                    </p:animEffect>
                                  </p:childTnLst>
                                </p:cTn>
                              </p:par>
                            </p:childTnLst>
                          </p:cTn>
                        </p:par>
                        <p:par>
                          <p:cTn id="8" fill="hold" nodeType="afterGroup">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33795"/>
                                        </p:tgtEl>
                                        <p:attrNameLst>
                                          <p:attrName>style.visibility</p:attrName>
                                        </p:attrNameLst>
                                      </p:cBhvr>
                                      <p:to>
                                        <p:strVal val="visible"/>
                                      </p:to>
                                    </p:set>
                                    <p:animEffect transition="in" filter="strips(downRight)">
                                      <p:cBhvr>
                                        <p:cTn id="11"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P spid="33796" grpId="0" animBg="1" autoUpdateAnimBg="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idx="4294967295"/>
          </p:nvPr>
        </p:nvSpPr>
        <p:spPr>
          <a:xfrm>
            <a:off x="0" y="5207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Product Life Cycle</a:t>
            </a:r>
          </a:p>
        </p:txBody>
      </p:sp>
      <p:grpSp>
        <p:nvGrpSpPr>
          <p:cNvPr id="376835" name="Group 3"/>
          <p:cNvGrpSpPr>
            <a:grpSpLocks/>
          </p:cNvGrpSpPr>
          <p:nvPr/>
        </p:nvGrpSpPr>
        <p:grpSpPr bwMode="auto">
          <a:xfrm>
            <a:off x="1177925" y="2155825"/>
            <a:ext cx="7239000" cy="1793875"/>
            <a:chOff x="742" y="1358"/>
            <a:chExt cx="4560" cy="1130"/>
          </a:xfrm>
        </p:grpSpPr>
        <p:sp>
          <p:nvSpPr>
            <p:cNvPr id="376836" name="Text Box 4"/>
            <p:cNvSpPr txBox="1">
              <a:spLocks noChangeArrowheads="1"/>
            </p:cNvSpPr>
            <p:nvPr/>
          </p:nvSpPr>
          <p:spPr bwMode="auto">
            <a:xfrm>
              <a:off x="742" y="1358"/>
              <a:ext cx="1157"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Best period to increase market share</a:t>
              </a:r>
            </a:p>
            <a:p>
              <a:pPr eaLnBrk="0" fontAlgn="base" hangingPunct="0">
                <a:spcBef>
                  <a:spcPct val="0"/>
                </a:spcBef>
                <a:spcAft>
                  <a:spcPct val="0"/>
                </a:spcAft>
                <a:defRPr/>
              </a:pPr>
              <a:endParaRPr lang="en-AU" altLang="en-US" sz="1400" b="1" i="1">
                <a:solidFill>
                  <a:srgbClr val="000000"/>
                </a:solidFill>
                <a:effectLst>
                  <a:outerShdw blurRad="38100" dist="38100" dir="2700000" algn="tl">
                    <a:srgbClr val="C0C0C0"/>
                  </a:outerShdw>
                </a:effectLst>
              </a:endParaRPr>
            </a:p>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R&amp;D engineering is critical</a:t>
              </a:r>
            </a:p>
          </p:txBody>
        </p:sp>
        <p:sp>
          <p:nvSpPr>
            <p:cNvPr id="376837" name="Text Box 5"/>
            <p:cNvSpPr txBox="1">
              <a:spLocks noChangeArrowheads="1"/>
            </p:cNvSpPr>
            <p:nvPr/>
          </p:nvSpPr>
          <p:spPr bwMode="auto">
            <a:xfrm>
              <a:off x="1926" y="1358"/>
              <a:ext cx="1171"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Practical to change price or quality image</a:t>
              </a:r>
            </a:p>
            <a:p>
              <a:pPr eaLnBrk="0" fontAlgn="base" hangingPunct="0">
                <a:spcBef>
                  <a:spcPct val="0"/>
                </a:spcBef>
                <a:spcAft>
                  <a:spcPct val="0"/>
                </a:spcAft>
                <a:defRPr/>
              </a:pPr>
              <a:endParaRPr lang="en-AU" altLang="en-US" sz="1400" b="1" i="1">
                <a:solidFill>
                  <a:srgbClr val="000000"/>
                </a:solidFill>
                <a:effectLst>
                  <a:outerShdw blurRad="38100" dist="38100" dir="2700000" algn="tl">
                    <a:srgbClr val="C0C0C0"/>
                  </a:outerShdw>
                </a:effectLst>
              </a:endParaRPr>
            </a:p>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Strengthen niche</a:t>
              </a:r>
            </a:p>
          </p:txBody>
        </p:sp>
        <p:sp>
          <p:nvSpPr>
            <p:cNvPr id="376838" name="Text Box 6"/>
            <p:cNvSpPr txBox="1">
              <a:spLocks noChangeArrowheads="1"/>
            </p:cNvSpPr>
            <p:nvPr/>
          </p:nvSpPr>
          <p:spPr bwMode="auto">
            <a:xfrm>
              <a:off x="3110" y="1358"/>
              <a:ext cx="1180"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Poor time to change image, price, or quality</a:t>
              </a:r>
            </a:p>
            <a:p>
              <a:pPr eaLnBrk="0" fontAlgn="base" hangingPunct="0">
                <a:spcBef>
                  <a:spcPct val="0"/>
                </a:spcBef>
                <a:spcAft>
                  <a:spcPct val="0"/>
                </a:spcAft>
                <a:defRPr/>
              </a:pPr>
              <a:endParaRPr lang="en-AU" altLang="en-US" sz="1400" b="1" i="1">
                <a:solidFill>
                  <a:srgbClr val="000000"/>
                </a:solidFill>
                <a:effectLst>
                  <a:outerShdw blurRad="38100" dist="38100" dir="2700000" algn="tl">
                    <a:srgbClr val="C0C0C0"/>
                  </a:outerShdw>
                </a:effectLst>
              </a:endParaRPr>
            </a:p>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Competitive costs become critical</a:t>
              </a:r>
            </a:p>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Defend market position</a:t>
              </a:r>
            </a:p>
          </p:txBody>
        </p:sp>
        <p:sp>
          <p:nvSpPr>
            <p:cNvPr id="376839" name="Text Box 7"/>
            <p:cNvSpPr txBox="1">
              <a:spLocks noChangeArrowheads="1"/>
            </p:cNvSpPr>
            <p:nvPr/>
          </p:nvSpPr>
          <p:spPr bwMode="auto">
            <a:xfrm>
              <a:off x="4294" y="1358"/>
              <a:ext cx="100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AU" altLang="en-US" sz="1400" b="1" i="1">
                  <a:solidFill>
                    <a:srgbClr val="000000"/>
                  </a:solidFill>
                  <a:effectLst>
                    <a:outerShdw blurRad="38100" dist="38100" dir="2700000" algn="tl">
                      <a:srgbClr val="C0C0C0"/>
                    </a:outerShdw>
                  </a:effectLst>
                </a:rPr>
                <a:t>Cost control critical</a:t>
              </a:r>
            </a:p>
          </p:txBody>
        </p:sp>
      </p:grpSp>
      <p:grpSp>
        <p:nvGrpSpPr>
          <p:cNvPr id="376840" name="Group 8"/>
          <p:cNvGrpSpPr>
            <a:grpSpLocks/>
          </p:cNvGrpSpPr>
          <p:nvPr/>
        </p:nvGrpSpPr>
        <p:grpSpPr bwMode="auto">
          <a:xfrm>
            <a:off x="676275" y="1677988"/>
            <a:ext cx="7743825" cy="4608512"/>
            <a:chOff x="426" y="1057"/>
            <a:chExt cx="4878" cy="2903"/>
          </a:xfrm>
        </p:grpSpPr>
        <p:grpSp>
          <p:nvGrpSpPr>
            <p:cNvPr id="37918" name="Group 9"/>
            <p:cNvGrpSpPr>
              <a:grpSpLocks/>
            </p:cNvGrpSpPr>
            <p:nvPr/>
          </p:nvGrpSpPr>
          <p:grpSpPr bwMode="auto">
            <a:xfrm>
              <a:off x="426" y="1057"/>
              <a:ext cx="4878" cy="2903"/>
              <a:chOff x="426" y="1057"/>
              <a:chExt cx="4878" cy="2903"/>
            </a:xfrm>
          </p:grpSpPr>
          <p:grpSp>
            <p:nvGrpSpPr>
              <p:cNvPr id="37920" name="Group 10"/>
              <p:cNvGrpSpPr>
                <a:grpSpLocks/>
              </p:cNvGrpSpPr>
              <p:nvPr/>
            </p:nvGrpSpPr>
            <p:grpSpPr bwMode="auto">
              <a:xfrm>
                <a:off x="728" y="1360"/>
                <a:ext cx="4576" cy="2593"/>
                <a:chOff x="576" y="1728"/>
                <a:chExt cx="4576" cy="2176"/>
              </a:xfrm>
            </p:grpSpPr>
            <p:sp>
              <p:nvSpPr>
                <p:cNvPr id="376843" name="Line 11"/>
                <p:cNvSpPr>
                  <a:spLocks noChangeShapeType="1"/>
                </p:cNvSpPr>
                <p:nvPr/>
              </p:nvSpPr>
              <p:spPr bwMode="auto">
                <a:xfrm>
                  <a:off x="576"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44" name="Line 12"/>
                <p:cNvSpPr>
                  <a:spLocks noChangeShapeType="1"/>
                </p:cNvSpPr>
                <p:nvPr/>
              </p:nvSpPr>
              <p:spPr bwMode="auto">
                <a:xfrm>
                  <a:off x="1762"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45" name="Line 13"/>
                <p:cNvSpPr>
                  <a:spLocks noChangeShapeType="1"/>
                </p:cNvSpPr>
                <p:nvPr/>
              </p:nvSpPr>
              <p:spPr bwMode="auto">
                <a:xfrm>
                  <a:off x="2949"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46" name="Line 14"/>
                <p:cNvSpPr>
                  <a:spLocks noChangeShapeType="1"/>
                </p:cNvSpPr>
                <p:nvPr/>
              </p:nvSpPr>
              <p:spPr bwMode="auto">
                <a:xfrm>
                  <a:off x="4136"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47" name="Line 15"/>
                <p:cNvSpPr>
                  <a:spLocks noChangeShapeType="1"/>
                </p:cNvSpPr>
                <p:nvPr/>
              </p:nvSpPr>
              <p:spPr bwMode="auto">
                <a:xfrm>
                  <a:off x="5152"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37921" name="Group 16"/>
              <p:cNvGrpSpPr>
                <a:grpSpLocks/>
              </p:cNvGrpSpPr>
              <p:nvPr/>
            </p:nvGrpSpPr>
            <p:grpSpPr bwMode="auto">
              <a:xfrm>
                <a:off x="728" y="1059"/>
                <a:ext cx="4568" cy="300"/>
                <a:chOff x="576" y="1235"/>
                <a:chExt cx="4568" cy="300"/>
              </a:xfrm>
            </p:grpSpPr>
            <p:sp>
              <p:nvSpPr>
                <p:cNvPr id="376849" name="Rectangle 17"/>
                <p:cNvSpPr>
                  <a:spLocks noChangeArrowheads="1"/>
                </p:cNvSpPr>
                <p:nvPr/>
              </p:nvSpPr>
              <p:spPr bwMode="auto">
                <a:xfrm>
                  <a:off x="576" y="1239"/>
                  <a:ext cx="4568" cy="29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924" name="Text Box 18"/>
                <p:cNvSpPr txBox="1">
                  <a:spLocks noChangeArrowheads="1"/>
                </p:cNvSpPr>
                <p:nvPr/>
              </p:nvSpPr>
              <p:spPr bwMode="auto">
                <a:xfrm>
                  <a:off x="638" y="1254"/>
                  <a:ext cx="43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603500" algn="ctr"/>
                      <a:tab pos="4572000" algn="ctr"/>
                      <a:tab pos="6273800" algn="ctr"/>
                    </a:tabLst>
                    <a:defRPr sz="2400" b="1" i="1">
                      <a:solidFill>
                        <a:schemeClr val="tx1"/>
                      </a:solidFill>
                      <a:latin typeface="Arial" panose="020B0604020202020204" pitchFamily="34" charset="0"/>
                    </a:defRPr>
                  </a:lvl1pPr>
                  <a:lvl2pPr marL="742950" indent="-285750">
                    <a:tabLst>
                      <a:tab pos="2603500" algn="ctr"/>
                      <a:tab pos="4572000" algn="ctr"/>
                      <a:tab pos="6273800" algn="ctr"/>
                    </a:tabLst>
                    <a:defRPr sz="2400" b="1" i="1">
                      <a:solidFill>
                        <a:schemeClr val="tx1"/>
                      </a:solidFill>
                      <a:latin typeface="Arial" panose="020B0604020202020204" pitchFamily="34" charset="0"/>
                    </a:defRPr>
                  </a:lvl2pPr>
                  <a:lvl3pPr marL="1143000" indent="-228600">
                    <a:tabLst>
                      <a:tab pos="2603500" algn="ctr"/>
                      <a:tab pos="4572000" algn="ctr"/>
                      <a:tab pos="6273800" algn="ctr"/>
                    </a:tabLst>
                    <a:defRPr sz="2400" b="1" i="1">
                      <a:solidFill>
                        <a:schemeClr val="tx1"/>
                      </a:solidFill>
                      <a:latin typeface="Arial" panose="020B0604020202020204" pitchFamily="34" charset="0"/>
                    </a:defRPr>
                  </a:lvl3pPr>
                  <a:lvl4pPr marL="1600200" indent="-228600">
                    <a:tabLst>
                      <a:tab pos="2603500" algn="ctr"/>
                      <a:tab pos="4572000" algn="ctr"/>
                      <a:tab pos="6273800" algn="ctr"/>
                    </a:tabLst>
                    <a:defRPr sz="2400" b="1" i="1">
                      <a:solidFill>
                        <a:schemeClr val="tx1"/>
                      </a:solidFill>
                      <a:latin typeface="Arial" panose="020B0604020202020204" pitchFamily="34" charset="0"/>
                    </a:defRPr>
                  </a:lvl4pPr>
                  <a:lvl5pPr marL="2057400" indent="-228600">
                    <a:tabLst>
                      <a:tab pos="2603500" algn="ctr"/>
                      <a:tab pos="4572000" algn="ctr"/>
                      <a:tab pos="6273800" algn="ct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AU" altLang="en-US" sz="2000">
                      <a:solidFill>
                        <a:srgbClr val="F7FBFF"/>
                      </a:solidFill>
                    </a:rPr>
                    <a:t>Introduction	Growth	Maturity	Decline</a:t>
                  </a:r>
                </a:p>
              </p:txBody>
            </p:sp>
            <p:sp>
              <p:nvSpPr>
                <p:cNvPr id="376851" name="Line 19"/>
                <p:cNvSpPr>
                  <a:spLocks noChangeShapeType="1"/>
                </p:cNvSpPr>
                <p:nvPr/>
              </p:nvSpPr>
              <p:spPr bwMode="auto">
                <a:xfrm>
                  <a:off x="1764"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52" name="Line 20"/>
                <p:cNvSpPr>
                  <a:spLocks noChangeShapeType="1"/>
                </p:cNvSpPr>
                <p:nvPr/>
              </p:nvSpPr>
              <p:spPr bwMode="auto">
                <a:xfrm>
                  <a:off x="4135"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53" name="Line 21"/>
                <p:cNvSpPr>
                  <a:spLocks noChangeShapeType="1"/>
                </p:cNvSpPr>
                <p:nvPr/>
              </p:nvSpPr>
              <p:spPr bwMode="auto">
                <a:xfrm>
                  <a:off x="2948"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76854" name="Text Box 22"/>
              <p:cNvSpPr txBox="1">
                <a:spLocks noChangeArrowheads="1"/>
              </p:cNvSpPr>
              <p:nvPr/>
            </p:nvSpPr>
            <p:spPr bwMode="auto">
              <a:xfrm rot="-5400000">
                <a:off x="-874" y="2357"/>
                <a:ext cx="2903" cy="30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pPr algn="ctr" eaLnBrk="0" fontAlgn="base" hangingPunct="0">
                  <a:spcBef>
                    <a:spcPct val="0"/>
                  </a:spcBef>
                  <a:spcAft>
                    <a:spcPct val="0"/>
                  </a:spcAft>
                  <a:defRPr/>
                </a:pPr>
                <a:r>
                  <a:rPr lang="en-AU" altLang="en-US" sz="2000" b="1" i="1">
                    <a:solidFill>
                      <a:srgbClr val="F7FBFF"/>
                    </a:solidFill>
                    <a:effectLst>
                      <a:outerShdw blurRad="38100" dist="38100" dir="2700000" algn="tl">
                        <a:srgbClr val="000000"/>
                      </a:outerShdw>
                    </a:effectLst>
                  </a:rPr>
                  <a:t>Company Strategy/Issues</a:t>
                </a:r>
              </a:p>
            </p:txBody>
          </p:sp>
        </p:grpSp>
        <p:sp>
          <p:nvSpPr>
            <p:cNvPr id="376855" name="Line 23"/>
            <p:cNvSpPr>
              <a:spLocks noChangeShapeType="1"/>
            </p:cNvSpPr>
            <p:nvPr/>
          </p:nvSpPr>
          <p:spPr bwMode="auto">
            <a:xfrm>
              <a:off x="728" y="3952"/>
              <a:ext cx="45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76856" name="Text Box 24"/>
          <p:cNvSpPr txBox="1">
            <a:spLocks noChangeArrowheads="1"/>
          </p:cNvSpPr>
          <p:nvPr/>
        </p:nvSpPr>
        <p:spPr bwMode="auto">
          <a:xfrm>
            <a:off x="7185025" y="62960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AU" altLang="en-US" sz="1600" b="1">
                <a:solidFill>
                  <a:srgbClr val="000000"/>
                </a:solidFill>
                <a:effectLst>
                  <a:outerShdw blurRad="38100" dist="38100" dir="2700000" algn="tl">
                    <a:srgbClr val="C0C0C0"/>
                  </a:outerShdw>
                </a:effectLst>
              </a:rPr>
              <a:t>Figure 2.5</a:t>
            </a:r>
          </a:p>
        </p:txBody>
      </p:sp>
      <p:grpSp>
        <p:nvGrpSpPr>
          <p:cNvPr id="376857" name="Group 25"/>
          <p:cNvGrpSpPr>
            <a:grpSpLocks/>
          </p:cNvGrpSpPr>
          <p:nvPr/>
        </p:nvGrpSpPr>
        <p:grpSpPr bwMode="auto">
          <a:xfrm>
            <a:off x="1085850" y="3822700"/>
            <a:ext cx="7334250" cy="2459038"/>
            <a:chOff x="684" y="2408"/>
            <a:chExt cx="4620" cy="1549"/>
          </a:xfrm>
        </p:grpSpPr>
        <p:sp>
          <p:nvSpPr>
            <p:cNvPr id="376858" name="Freeform 26"/>
            <p:cNvSpPr>
              <a:spLocks/>
            </p:cNvSpPr>
            <p:nvPr/>
          </p:nvSpPr>
          <p:spPr bwMode="auto">
            <a:xfrm>
              <a:off x="684" y="2544"/>
              <a:ext cx="4620" cy="1413"/>
            </a:xfrm>
            <a:custGeom>
              <a:avLst/>
              <a:gdLst>
                <a:gd name="T0" fmla="*/ 0 w 4620"/>
                <a:gd name="T1" fmla="*/ 1413 h 1413"/>
                <a:gd name="T2" fmla="*/ 27 w 4620"/>
                <a:gd name="T3" fmla="*/ 1377 h 1413"/>
                <a:gd name="T4" fmla="*/ 471 w 4620"/>
                <a:gd name="T5" fmla="*/ 1335 h 1413"/>
                <a:gd name="T6" fmla="*/ 660 w 4620"/>
                <a:gd name="T7" fmla="*/ 1302 h 1413"/>
                <a:gd name="T8" fmla="*/ 984 w 4620"/>
                <a:gd name="T9" fmla="*/ 1167 h 1413"/>
                <a:gd name="T10" fmla="*/ 1311 w 4620"/>
                <a:gd name="T11" fmla="*/ 972 h 1413"/>
                <a:gd name="T12" fmla="*/ 1614 w 4620"/>
                <a:gd name="T13" fmla="*/ 723 h 1413"/>
                <a:gd name="T14" fmla="*/ 1902 w 4620"/>
                <a:gd name="T15" fmla="*/ 477 h 1413"/>
                <a:gd name="T16" fmla="*/ 2145 w 4620"/>
                <a:gd name="T17" fmla="*/ 279 h 1413"/>
                <a:gd name="T18" fmla="*/ 2346 w 4620"/>
                <a:gd name="T19" fmla="*/ 141 h 1413"/>
                <a:gd name="T20" fmla="*/ 2754 w 4620"/>
                <a:gd name="T21" fmla="*/ 12 h 1413"/>
                <a:gd name="T22" fmla="*/ 3066 w 4620"/>
                <a:gd name="T23" fmla="*/ 0 h 1413"/>
                <a:gd name="T24" fmla="*/ 3390 w 4620"/>
                <a:gd name="T25" fmla="*/ 60 h 1413"/>
                <a:gd name="T26" fmla="*/ 3723 w 4620"/>
                <a:gd name="T27" fmla="*/ 225 h 1413"/>
                <a:gd name="T28" fmla="*/ 3978 w 4620"/>
                <a:gd name="T29" fmla="*/ 468 h 1413"/>
                <a:gd name="T30" fmla="*/ 4149 w 4620"/>
                <a:gd name="T31" fmla="*/ 708 h 1413"/>
                <a:gd name="T32" fmla="*/ 4311 w 4620"/>
                <a:gd name="T33" fmla="*/ 1017 h 1413"/>
                <a:gd name="T34" fmla="*/ 4452 w 4620"/>
                <a:gd name="T35" fmla="*/ 1209 h 1413"/>
                <a:gd name="T36" fmla="*/ 4548 w 4620"/>
                <a:gd name="T37" fmla="*/ 1254 h 1413"/>
                <a:gd name="T38" fmla="*/ 4620 w 4620"/>
                <a:gd name="T39" fmla="*/ 1269 h 1413"/>
                <a:gd name="T40" fmla="*/ 4620 w 4620"/>
                <a:gd name="T41" fmla="*/ 1404 h 1413"/>
                <a:gd name="T42" fmla="*/ 0 w 4620"/>
                <a:gd name="T43" fmla="*/ 1413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20" h="1413">
                  <a:moveTo>
                    <a:pt x="0" y="1413"/>
                  </a:moveTo>
                  <a:lnTo>
                    <a:pt x="27" y="1377"/>
                  </a:lnTo>
                  <a:lnTo>
                    <a:pt x="471" y="1335"/>
                  </a:lnTo>
                  <a:lnTo>
                    <a:pt x="660" y="1302"/>
                  </a:lnTo>
                  <a:lnTo>
                    <a:pt x="984" y="1167"/>
                  </a:lnTo>
                  <a:lnTo>
                    <a:pt x="1311" y="972"/>
                  </a:lnTo>
                  <a:lnTo>
                    <a:pt x="1614" y="723"/>
                  </a:lnTo>
                  <a:lnTo>
                    <a:pt x="1902" y="477"/>
                  </a:lnTo>
                  <a:lnTo>
                    <a:pt x="2145" y="279"/>
                  </a:lnTo>
                  <a:lnTo>
                    <a:pt x="2346" y="141"/>
                  </a:lnTo>
                  <a:lnTo>
                    <a:pt x="2754" y="12"/>
                  </a:lnTo>
                  <a:lnTo>
                    <a:pt x="3066" y="0"/>
                  </a:lnTo>
                  <a:lnTo>
                    <a:pt x="3390" y="60"/>
                  </a:lnTo>
                  <a:lnTo>
                    <a:pt x="3723" y="225"/>
                  </a:lnTo>
                  <a:lnTo>
                    <a:pt x="3978" y="468"/>
                  </a:lnTo>
                  <a:lnTo>
                    <a:pt x="4149" y="708"/>
                  </a:lnTo>
                  <a:lnTo>
                    <a:pt x="4311" y="1017"/>
                  </a:lnTo>
                  <a:lnTo>
                    <a:pt x="4452" y="1209"/>
                  </a:lnTo>
                  <a:lnTo>
                    <a:pt x="4548" y="1254"/>
                  </a:lnTo>
                  <a:lnTo>
                    <a:pt x="4620" y="1269"/>
                  </a:lnTo>
                  <a:lnTo>
                    <a:pt x="4620" y="1404"/>
                  </a:lnTo>
                  <a:lnTo>
                    <a:pt x="0" y="1413"/>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59" name="Text Box 27"/>
            <p:cNvSpPr txBox="1">
              <a:spLocks noChangeArrowheads="1"/>
            </p:cNvSpPr>
            <p:nvPr/>
          </p:nvSpPr>
          <p:spPr bwMode="auto">
            <a:xfrm>
              <a:off x="1384" y="2521"/>
              <a:ext cx="1625" cy="1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Internet search engines</a:t>
              </a:r>
            </a:p>
          </p:txBody>
        </p:sp>
        <p:sp>
          <p:nvSpPr>
            <p:cNvPr id="376860" name="Text Box 28"/>
            <p:cNvSpPr txBox="1">
              <a:spLocks noChangeArrowheads="1"/>
            </p:cNvSpPr>
            <p:nvPr/>
          </p:nvSpPr>
          <p:spPr bwMode="auto">
            <a:xfrm>
              <a:off x="928" y="3136"/>
              <a:ext cx="469"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Sales</a:t>
              </a:r>
            </a:p>
          </p:txBody>
        </p:sp>
        <p:sp>
          <p:nvSpPr>
            <p:cNvPr id="376861" name="Text Box 29"/>
            <p:cNvSpPr txBox="1">
              <a:spLocks noChangeArrowheads="1"/>
            </p:cNvSpPr>
            <p:nvPr/>
          </p:nvSpPr>
          <p:spPr bwMode="auto">
            <a:xfrm>
              <a:off x="1890" y="3607"/>
              <a:ext cx="690"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Xbox 360</a:t>
              </a:r>
            </a:p>
          </p:txBody>
        </p:sp>
        <p:sp>
          <p:nvSpPr>
            <p:cNvPr id="376862" name="Text Box 30"/>
            <p:cNvSpPr txBox="1">
              <a:spLocks noChangeArrowheads="1"/>
            </p:cNvSpPr>
            <p:nvPr/>
          </p:nvSpPr>
          <p:spPr bwMode="auto">
            <a:xfrm>
              <a:off x="3112" y="2696"/>
              <a:ext cx="993"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Drive-through restaurants</a:t>
              </a:r>
            </a:p>
          </p:txBody>
        </p:sp>
        <p:sp>
          <p:nvSpPr>
            <p:cNvPr id="376863" name="Text Box 31"/>
            <p:cNvSpPr txBox="1">
              <a:spLocks noChangeArrowheads="1"/>
            </p:cNvSpPr>
            <p:nvPr/>
          </p:nvSpPr>
          <p:spPr bwMode="auto">
            <a:xfrm>
              <a:off x="4168" y="2408"/>
              <a:ext cx="980" cy="1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CD-ROMs</a:t>
              </a:r>
            </a:p>
          </p:txBody>
        </p:sp>
        <p:sp>
          <p:nvSpPr>
            <p:cNvPr id="376864" name="Text Box 32"/>
            <p:cNvSpPr txBox="1">
              <a:spLocks noChangeArrowheads="1"/>
            </p:cNvSpPr>
            <p:nvPr/>
          </p:nvSpPr>
          <p:spPr bwMode="auto">
            <a:xfrm>
              <a:off x="4418" y="3432"/>
              <a:ext cx="544"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3 1/2” Floppy disks</a:t>
              </a:r>
            </a:p>
          </p:txBody>
        </p:sp>
        <p:sp>
          <p:nvSpPr>
            <p:cNvPr id="376865" name="Line 33"/>
            <p:cNvSpPr>
              <a:spLocks noChangeShapeType="1"/>
            </p:cNvSpPr>
            <p:nvPr/>
          </p:nvSpPr>
          <p:spPr bwMode="auto">
            <a:xfrm>
              <a:off x="1159" y="3319"/>
              <a:ext cx="432" cy="3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66" name="Text Box 34"/>
            <p:cNvSpPr txBox="1">
              <a:spLocks noChangeArrowheads="1"/>
            </p:cNvSpPr>
            <p:nvPr/>
          </p:nvSpPr>
          <p:spPr bwMode="auto">
            <a:xfrm>
              <a:off x="1370" y="2766"/>
              <a:ext cx="1328" cy="1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AU" altLang="en-US" sz="1600" b="1" i="1">
                  <a:solidFill>
                    <a:srgbClr val="000000"/>
                  </a:solidFill>
                  <a:effectLst>
                    <a:outerShdw blurRad="38100" dist="38100" dir="2700000" algn="tl">
                      <a:srgbClr val="C0C0C0"/>
                    </a:outerShdw>
                  </a:effectLst>
                </a:rPr>
                <a:t>LCD &amp; plasma TVs</a:t>
              </a:r>
            </a:p>
          </p:txBody>
        </p:sp>
        <p:sp>
          <p:nvSpPr>
            <p:cNvPr id="376867" name="Freeform 35"/>
            <p:cNvSpPr>
              <a:spLocks/>
            </p:cNvSpPr>
            <p:nvPr/>
          </p:nvSpPr>
          <p:spPr bwMode="auto">
            <a:xfrm>
              <a:off x="720" y="2544"/>
              <a:ext cx="4584" cy="1376"/>
            </a:xfrm>
            <a:custGeom>
              <a:avLst/>
              <a:gdLst>
                <a:gd name="T0" fmla="*/ 0 w 4584"/>
                <a:gd name="T1" fmla="*/ 1376 h 1376"/>
                <a:gd name="T2" fmla="*/ 688 w 4584"/>
                <a:gd name="T3" fmla="*/ 1280 h 1376"/>
                <a:gd name="T4" fmla="*/ 1320 w 4584"/>
                <a:gd name="T5" fmla="*/ 952 h 1376"/>
                <a:gd name="T6" fmla="*/ 1972 w 4584"/>
                <a:gd name="T7" fmla="*/ 384 h 1376"/>
                <a:gd name="T8" fmla="*/ 2372 w 4584"/>
                <a:gd name="T9" fmla="*/ 124 h 1376"/>
                <a:gd name="T10" fmla="*/ 2968 w 4584"/>
                <a:gd name="T11" fmla="*/ 0 h 1376"/>
                <a:gd name="T12" fmla="*/ 3560 w 4584"/>
                <a:gd name="T13" fmla="*/ 144 h 1376"/>
                <a:gd name="T14" fmla="*/ 3928 w 4584"/>
                <a:gd name="T15" fmla="*/ 440 h 1376"/>
                <a:gd name="T16" fmla="*/ 4148 w 4584"/>
                <a:gd name="T17" fmla="*/ 780 h 1376"/>
                <a:gd name="T18" fmla="*/ 4420 w 4584"/>
                <a:gd name="T19" fmla="*/ 1208 h 1376"/>
                <a:gd name="T20" fmla="*/ 4584 w 4584"/>
                <a:gd name="T21" fmla="*/ 1264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4" h="1376">
                  <a:moveTo>
                    <a:pt x="0" y="1376"/>
                  </a:moveTo>
                  <a:cubicBezTo>
                    <a:pt x="115" y="1360"/>
                    <a:pt x="468" y="1351"/>
                    <a:pt x="688" y="1280"/>
                  </a:cubicBezTo>
                  <a:cubicBezTo>
                    <a:pt x="908" y="1209"/>
                    <a:pt x="1106" y="1101"/>
                    <a:pt x="1320" y="952"/>
                  </a:cubicBezTo>
                  <a:cubicBezTo>
                    <a:pt x="1534" y="803"/>
                    <a:pt x="1797" y="522"/>
                    <a:pt x="1972" y="384"/>
                  </a:cubicBezTo>
                  <a:cubicBezTo>
                    <a:pt x="2147" y="246"/>
                    <a:pt x="2228" y="192"/>
                    <a:pt x="2372" y="124"/>
                  </a:cubicBezTo>
                  <a:cubicBezTo>
                    <a:pt x="2516" y="56"/>
                    <a:pt x="2748" y="0"/>
                    <a:pt x="2968" y="0"/>
                  </a:cubicBezTo>
                  <a:cubicBezTo>
                    <a:pt x="3188" y="0"/>
                    <a:pt x="3416" y="68"/>
                    <a:pt x="3560" y="144"/>
                  </a:cubicBezTo>
                  <a:cubicBezTo>
                    <a:pt x="3714" y="221"/>
                    <a:pt x="3864" y="368"/>
                    <a:pt x="3928" y="440"/>
                  </a:cubicBezTo>
                  <a:cubicBezTo>
                    <a:pt x="3992" y="512"/>
                    <a:pt x="4088" y="672"/>
                    <a:pt x="4148" y="780"/>
                  </a:cubicBezTo>
                  <a:cubicBezTo>
                    <a:pt x="4208" y="888"/>
                    <a:pt x="4348" y="1148"/>
                    <a:pt x="4420" y="1208"/>
                  </a:cubicBezTo>
                  <a:cubicBezTo>
                    <a:pt x="4492" y="1268"/>
                    <a:pt x="4550" y="1252"/>
                    <a:pt x="4584" y="1264"/>
                  </a:cubicBezTo>
                </a:path>
              </a:pathLst>
            </a:custGeom>
            <a:noFill/>
            <a:ln w="1016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68" name="Oval 36"/>
            <p:cNvSpPr>
              <a:spLocks noChangeArrowheads="1"/>
            </p:cNvSpPr>
            <p:nvPr/>
          </p:nvSpPr>
          <p:spPr bwMode="auto">
            <a:xfrm>
              <a:off x="1734" y="3575"/>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69" name="Oval 37"/>
            <p:cNvSpPr>
              <a:spLocks noChangeArrowheads="1"/>
            </p:cNvSpPr>
            <p:nvPr/>
          </p:nvSpPr>
          <p:spPr bwMode="auto">
            <a:xfrm>
              <a:off x="2279" y="3177"/>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0" name="Oval 38"/>
            <p:cNvSpPr>
              <a:spLocks noChangeArrowheads="1"/>
            </p:cNvSpPr>
            <p:nvPr/>
          </p:nvSpPr>
          <p:spPr bwMode="auto">
            <a:xfrm>
              <a:off x="2906" y="2668"/>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1" name="Oval 39"/>
            <p:cNvSpPr>
              <a:spLocks noChangeArrowheads="1"/>
            </p:cNvSpPr>
            <p:nvPr/>
          </p:nvSpPr>
          <p:spPr bwMode="auto">
            <a:xfrm>
              <a:off x="3360" y="2504"/>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2" name="Oval 40"/>
            <p:cNvSpPr>
              <a:spLocks noChangeArrowheads="1"/>
            </p:cNvSpPr>
            <p:nvPr/>
          </p:nvSpPr>
          <p:spPr bwMode="auto">
            <a:xfrm>
              <a:off x="4016" y="2544"/>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3" name="Oval 41"/>
            <p:cNvSpPr>
              <a:spLocks noChangeArrowheads="1"/>
            </p:cNvSpPr>
            <p:nvPr/>
          </p:nvSpPr>
          <p:spPr bwMode="auto">
            <a:xfrm>
              <a:off x="4988" y="3593"/>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4" name="Line 42"/>
            <p:cNvSpPr>
              <a:spLocks noChangeShapeType="1"/>
            </p:cNvSpPr>
            <p:nvPr/>
          </p:nvSpPr>
          <p:spPr bwMode="auto">
            <a:xfrm>
              <a:off x="1914" y="3615"/>
              <a:ext cx="0" cy="339"/>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5" name="Line 43"/>
            <p:cNvSpPr>
              <a:spLocks noChangeShapeType="1"/>
            </p:cNvSpPr>
            <p:nvPr/>
          </p:nvSpPr>
          <p:spPr bwMode="auto">
            <a:xfrm>
              <a:off x="3098" y="2692"/>
              <a:ext cx="11" cy="126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6" name="Line 44"/>
            <p:cNvSpPr>
              <a:spLocks noChangeShapeType="1"/>
            </p:cNvSpPr>
            <p:nvPr/>
          </p:nvSpPr>
          <p:spPr bwMode="auto">
            <a:xfrm>
              <a:off x="4289" y="2726"/>
              <a:ext cx="0" cy="1221"/>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7" name="Oval 45"/>
            <p:cNvSpPr>
              <a:spLocks noChangeArrowheads="1"/>
            </p:cNvSpPr>
            <p:nvPr/>
          </p:nvSpPr>
          <p:spPr bwMode="auto">
            <a:xfrm>
              <a:off x="4344" y="2691"/>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78" name="Text Box 46"/>
            <p:cNvSpPr txBox="1">
              <a:spLocks noChangeArrowheads="1"/>
            </p:cNvSpPr>
            <p:nvPr/>
          </p:nvSpPr>
          <p:spPr bwMode="auto">
            <a:xfrm>
              <a:off x="4459" y="2599"/>
              <a:ext cx="8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i="1">
                  <a:solidFill>
                    <a:srgbClr val="000000"/>
                  </a:solidFill>
                  <a:effectLst>
                    <a:outerShdw blurRad="38100" dist="38100" dir="2700000" algn="tl">
                      <a:srgbClr val="C0C0C0"/>
                    </a:outerShdw>
                  </a:effectLst>
                </a:rPr>
                <a:t>Analog TVs</a:t>
              </a:r>
            </a:p>
          </p:txBody>
        </p:sp>
        <p:sp>
          <p:nvSpPr>
            <p:cNvPr id="376879" name="Oval 47"/>
            <p:cNvSpPr>
              <a:spLocks noChangeArrowheads="1"/>
            </p:cNvSpPr>
            <p:nvPr/>
          </p:nvSpPr>
          <p:spPr bwMode="auto">
            <a:xfrm>
              <a:off x="2641" y="2844"/>
              <a:ext cx="128" cy="128"/>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6880" name="Text Box 48"/>
            <p:cNvSpPr txBox="1">
              <a:spLocks noChangeArrowheads="1"/>
            </p:cNvSpPr>
            <p:nvPr/>
          </p:nvSpPr>
          <p:spPr bwMode="auto">
            <a:xfrm>
              <a:off x="2447" y="3147"/>
              <a:ext cx="4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i="1">
                  <a:solidFill>
                    <a:srgbClr val="000000"/>
                  </a:solidFill>
                  <a:effectLst>
                    <a:outerShdw blurRad="38100" dist="38100" dir="2700000" algn="tl">
                      <a:srgbClr val="C0C0C0"/>
                    </a:outerShdw>
                  </a:effectLst>
                </a:rPr>
                <a:t>iPods</a:t>
              </a:r>
            </a:p>
          </p:txBody>
        </p:sp>
      </p:grpSp>
    </p:spTree>
    <p:extLst>
      <p:ext uri="{BB962C8B-B14F-4D97-AF65-F5344CB8AC3E}">
        <p14:creationId xmlns:p14="http://schemas.microsoft.com/office/powerpoint/2010/main" val="248944634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376840"/>
                                        </p:tgtEl>
                                        <p:attrNameLst>
                                          <p:attrName>style.visibility</p:attrName>
                                        </p:attrNameLst>
                                      </p:cBhvr>
                                      <p:to>
                                        <p:strVal val="visible"/>
                                      </p:to>
                                    </p:set>
                                    <p:animEffect transition="in" filter="strips(downRight)">
                                      <p:cBhvr>
                                        <p:cTn id="7" dur="1000"/>
                                        <p:tgtEl>
                                          <p:spTgt spid="376840"/>
                                        </p:tgtEl>
                                      </p:cBhvr>
                                    </p:animEffect>
                                  </p:childTnLst>
                                </p:cTn>
                              </p:par>
                            </p:childTnLst>
                          </p:cTn>
                        </p:par>
                        <p:par>
                          <p:cTn id="8" fill="hold" nodeType="afterGroup">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76857"/>
                                        </p:tgtEl>
                                        <p:attrNameLst>
                                          <p:attrName>style.visibility</p:attrName>
                                        </p:attrNameLst>
                                      </p:cBhvr>
                                      <p:to>
                                        <p:strVal val="visible"/>
                                      </p:to>
                                    </p:set>
                                    <p:animEffect transition="in" filter="wipe(left)">
                                      <p:cBhvr>
                                        <p:cTn id="11" dur="1000"/>
                                        <p:tgtEl>
                                          <p:spTgt spid="376857"/>
                                        </p:tgtEl>
                                      </p:cBhvr>
                                    </p:animEffect>
                                  </p:childTnLst>
                                </p:cTn>
                              </p:par>
                            </p:childTnLst>
                          </p:cTn>
                        </p:par>
                        <p:par>
                          <p:cTn id="12" fill="hold" nodeType="afterGroup">
                            <p:stCondLst>
                              <p:cond delay="4000"/>
                            </p:stCondLst>
                            <p:childTnLst>
                              <p:par>
                                <p:cTn id="13" presetID="18" presetClass="entr" presetSubtype="6" fill="hold" nodeType="afterEffect">
                                  <p:stCondLst>
                                    <p:cond delay="0"/>
                                  </p:stCondLst>
                                  <p:childTnLst>
                                    <p:set>
                                      <p:cBhvr>
                                        <p:cTn id="14" dur="1" fill="hold">
                                          <p:stCondLst>
                                            <p:cond delay="0"/>
                                          </p:stCondLst>
                                        </p:cTn>
                                        <p:tgtEl>
                                          <p:spTgt spid="376835"/>
                                        </p:tgtEl>
                                        <p:attrNameLst>
                                          <p:attrName>style.visibility</p:attrName>
                                        </p:attrNameLst>
                                      </p:cBhvr>
                                      <p:to>
                                        <p:strVal val="visible"/>
                                      </p:to>
                                    </p:set>
                                    <p:animEffect transition="in" filter="strips(downRight)">
                                      <p:cBhvr>
                                        <p:cTn id="15" dur="1000"/>
                                        <p:tgtEl>
                                          <p:spTgt spid="376835"/>
                                        </p:tgtEl>
                                      </p:cBhvr>
                                    </p:animEffect>
                                  </p:childTnLst>
                                </p:cTn>
                              </p:par>
                            </p:childTnLst>
                          </p:cTn>
                        </p:par>
                        <p:par>
                          <p:cTn id="16" fill="hold" nodeType="afterGroup">
                            <p:stCondLst>
                              <p:cond delay="5000"/>
                            </p:stCondLst>
                            <p:childTnLst>
                              <p:par>
                                <p:cTn id="17" presetID="22" presetClass="entr" presetSubtype="8" fill="hold" grpId="0" nodeType="afterEffect">
                                  <p:stCondLst>
                                    <p:cond delay="1000"/>
                                  </p:stCondLst>
                                  <p:childTnLst>
                                    <p:set>
                                      <p:cBhvr>
                                        <p:cTn id="18" dur="1" fill="hold">
                                          <p:stCondLst>
                                            <p:cond delay="0"/>
                                          </p:stCondLst>
                                        </p:cTn>
                                        <p:tgtEl>
                                          <p:spTgt spid="376856"/>
                                        </p:tgtEl>
                                        <p:attrNameLst>
                                          <p:attrName>style.visibility</p:attrName>
                                        </p:attrNameLst>
                                      </p:cBhvr>
                                      <p:to>
                                        <p:strVal val="visible"/>
                                      </p:to>
                                    </p:set>
                                    <p:animEffect transition="in" filter="wipe(left)">
                                      <p:cBhvr>
                                        <p:cTn id="19" dur="1000"/>
                                        <p:tgtEl>
                                          <p:spTgt spid="376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56" grpId="0"/>
    </p:bldLst>
  </p:timing>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82" name="Rectangle 2"/>
          <p:cNvSpPr>
            <a:spLocks noGrp="1" noChangeArrowheads="1"/>
          </p:cNvSpPr>
          <p:nvPr>
            <p:ph type="title" idx="4294967295"/>
          </p:nvPr>
        </p:nvSpPr>
        <p:spPr>
          <a:xfrm>
            <a:off x="0" y="5207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Product Life Cycle</a:t>
            </a:r>
          </a:p>
        </p:txBody>
      </p:sp>
      <p:sp>
        <p:nvSpPr>
          <p:cNvPr id="378883" name="Text Box 3"/>
          <p:cNvSpPr txBox="1">
            <a:spLocks noChangeArrowheads="1"/>
          </p:cNvSpPr>
          <p:nvPr/>
        </p:nvSpPr>
        <p:spPr bwMode="auto">
          <a:xfrm>
            <a:off x="1152525" y="2173288"/>
            <a:ext cx="1839913"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Product design and development critical</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Frequent product and process design changes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Short production runs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High production costs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Limited models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Attention to quality</a:t>
            </a:r>
            <a:endParaRPr lang="en-AU" altLang="en-US" sz="1600" b="1" i="1">
              <a:solidFill>
                <a:srgbClr val="000000"/>
              </a:solidFill>
              <a:effectLst>
                <a:outerShdw blurRad="38100" dist="38100" dir="2700000" algn="tl">
                  <a:srgbClr val="C0C0C0"/>
                </a:outerShdw>
              </a:effectLst>
            </a:endParaRPr>
          </a:p>
        </p:txBody>
      </p:sp>
      <p:grpSp>
        <p:nvGrpSpPr>
          <p:cNvPr id="39940" name="Group 4"/>
          <p:cNvGrpSpPr>
            <a:grpSpLocks/>
          </p:cNvGrpSpPr>
          <p:nvPr/>
        </p:nvGrpSpPr>
        <p:grpSpPr bwMode="auto">
          <a:xfrm>
            <a:off x="1085850" y="4038600"/>
            <a:ext cx="7334250" cy="2243138"/>
            <a:chOff x="684" y="2544"/>
            <a:chExt cx="4620" cy="1413"/>
          </a:xfrm>
        </p:grpSpPr>
        <p:sp>
          <p:nvSpPr>
            <p:cNvPr id="378885" name="Line 5"/>
            <p:cNvSpPr>
              <a:spLocks noChangeShapeType="1"/>
            </p:cNvSpPr>
            <p:nvPr/>
          </p:nvSpPr>
          <p:spPr bwMode="auto">
            <a:xfrm>
              <a:off x="728" y="3952"/>
              <a:ext cx="45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86" name="Freeform 6"/>
            <p:cNvSpPr>
              <a:spLocks/>
            </p:cNvSpPr>
            <p:nvPr/>
          </p:nvSpPr>
          <p:spPr bwMode="auto">
            <a:xfrm>
              <a:off x="684" y="2544"/>
              <a:ext cx="4620" cy="1413"/>
            </a:xfrm>
            <a:custGeom>
              <a:avLst/>
              <a:gdLst>
                <a:gd name="T0" fmla="*/ 0 w 4620"/>
                <a:gd name="T1" fmla="*/ 1413 h 1413"/>
                <a:gd name="T2" fmla="*/ 27 w 4620"/>
                <a:gd name="T3" fmla="*/ 1377 h 1413"/>
                <a:gd name="T4" fmla="*/ 471 w 4620"/>
                <a:gd name="T5" fmla="*/ 1335 h 1413"/>
                <a:gd name="T6" fmla="*/ 660 w 4620"/>
                <a:gd name="T7" fmla="*/ 1302 h 1413"/>
                <a:gd name="T8" fmla="*/ 984 w 4620"/>
                <a:gd name="T9" fmla="*/ 1167 h 1413"/>
                <a:gd name="T10" fmla="*/ 1311 w 4620"/>
                <a:gd name="T11" fmla="*/ 972 h 1413"/>
                <a:gd name="T12" fmla="*/ 1614 w 4620"/>
                <a:gd name="T13" fmla="*/ 723 h 1413"/>
                <a:gd name="T14" fmla="*/ 1902 w 4620"/>
                <a:gd name="T15" fmla="*/ 477 h 1413"/>
                <a:gd name="T16" fmla="*/ 2145 w 4620"/>
                <a:gd name="T17" fmla="*/ 279 h 1413"/>
                <a:gd name="T18" fmla="*/ 2346 w 4620"/>
                <a:gd name="T19" fmla="*/ 141 h 1413"/>
                <a:gd name="T20" fmla="*/ 2754 w 4620"/>
                <a:gd name="T21" fmla="*/ 12 h 1413"/>
                <a:gd name="T22" fmla="*/ 3066 w 4620"/>
                <a:gd name="T23" fmla="*/ 0 h 1413"/>
                <a:gd name="T24" fmla="*/ 3390 w 4620"/>
                <a:gd name="T25" fmla="*/ 60 h 1413"/>
                <a:gd name="T26" fmla="*/ 3723 w 4620"/>
                <a:gd name="T27" fmla="*/ 225 h 1413"/>
                <a:gd name="T28" fmla="*/ 3978 w 4620"/>
                <a:gd name="T29" fmla="*/ 468 h 1413"/>
                <a:gd name="T30" fmla="*/ 4149 w 4620"/>
                <a:gd name="T31" fmla="*/ 708 h 1413"/>
                <a:gd name="T32" fmla="*/ 4311 w 4620"/>
                <a:gd name="T33" fmla="*/ 1017 h 1413"/>
                <a:gd name="T34" fmla="*/ 4452 w 4620"/>
                <a:gd name="T35" fmla="*/ 1209 h 1413"/>
                <a:gd name="T36" fmla="*/ 4548 w 4620"/>
                <a:gd name="T37" fmla="*/ 1254 h 1413"/>
                <a:gd name="T38" fmla="*/ 4620 w 4620"/>
                <a:gd name="T39" fmla="*/ 1269 h 1413"/>
                <a:gd name="T40" fmla="*/ 4620 w 4620"/>
                <a:gd name="T41" fmla="*/ 1404 h 1413"/>
                <a:gd name="T42" fmla="*/ 0 w 4620"/>
                <a:gd name="T43" fmla="*/ 1413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20" h="1413">
                  <a:moveTo>
                    <a:pt x="0" y="1413"/>
                  </a:moveTo>
                  <a:lnTo>
                    <a:pt x="27" y="1377"/>
                  </a:lnTo>
                  <a:lnTo>
                    <a:pt x="471" y="1335"/>
                  </a:lnTo>
                  <a:lnTo>
                    <a:pt x="660" y="1302"/>
                  </a:lnTo>
                  <a:lnTo>
                    <a:pt x="984" y="1167"/>
                  </a:lnTo>
                  <a:lnTo>
                    <a:pt x="1311" y="972"/>
                  </a:lnTo>
                  <a:lnTo>
                    <a:pt x="1614" y="723"/>
                  </a:lnTo>
                  <a:lnTo>
                    <a:pt x="1902" y="477"/>
                  </a:lnTo>
                  <a:lnTo>
                    <a:pt x="2145" y="279"/>
                  </a:lnTo>
                  <a:lnTo>
                    <a:pt x="2346" y="141"/>
                  </a:lnTo>
                  <a:lnTo>
                    <a:pt x="2754" y="12"/>
                  </a:lnTo>
                  <a:lnTo>
                    <a:pt x="3066" y="0"/>
                  </a:lnTo>
                  <a:lnTo>
                    <a:pt x="3390" y="60"/>
                  </a:lnTo>
                  <a:lnTo>
                    <a:pt x="3723" y="225"/>
                  </a:lnTo>
                  <a:lnTo>
                    <a:pt x="3978" y="468"/>
                  </a:lnTo>
                  <a:lnTo>
                    <a:pt x="4149" y="708"/>
                  </a:lnTo>
                  <a:lnTo>
                    <a:pt x="4311" y="1017"/>
                  </a:lnTo>
                  <a:lnTo>
                    <a:pt x="4452" y="1209"/>
                  </a:lnTo>
                  <a:lnTo>
                    <a:pt x="4548" y="1254"/>
                  </a:lnTo>
                  <a:lnTo>
                    <a:pt x="4620" y="1269"/>
                  </a:lnTo>
                  <a:lnTo>
                    <a:pt x="4620" y="1404"/>
                  </a:lnTo>
                  <a:lnTo>
                    <a:pt x="0" y="1413"/>
                  </a:lnTo>
                  <a:close/>
                </a:path>
              </a:pathLst>
            </a:custGeom>
            <a:solidFill>
              <a:srgbClr val="FFD9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87" name="Freeform 7"/>
            <p:cNvSpPr>
              <a:spLocks/>
            </p:cNvSpPr>
            <p:nvPr/>
          </p:nvSpPr>
          <p:spPr bwMode="auto">
            <a:xfrm>
              <a:off x="720" y="2544"/>
              <a:ext cx="4584" cy="1376"/>
            </a:xfrm>
            <a:custGeom>
              <a:avLst/>
              <a:gdLst>
                <a:gd name="T0" fmla="*/ 0 w 4584"/>
                <a:gd name="T1" fmla="*/ 1376 h 1376"/>
                <a:gd name="T2" fmla="*/ 688 w 4584"/>
                <a:gd name="T3" fmla="*/ 1280 h 1376"/>
                <a:gd name="T4" fmla="*/ 1320 w 4584"/>
                <a:gd name="T5" fmla="*/ 952 h 1376"/>
                <a:gd name="T6" fmla="*/ 1972 w 4584"/>
                <a:gd name="T7" fmla="*/ 384 h 1376"/>
                <a:gd name="T8" fmla="*/ 2372 w 4584"/>
                <a:gd name="T9" fmla="*/ 124 h 1376"/>
                <a:gd name="T10" fmla="*/ 2968 w 4584"/>
                <a:gd name="T11" fmla="*/ 0 h 1376"/>
                <a:gd name="T12" fmla="*/ 3560 w 4584"/>
                <a:gd name="T13" fmla="*/ 144 h 1376"/>
                <a:gd name="T14" fmla="*/ 3928 w 4584"/>
                <a:gd name="T15" fmla="*/ 440 h 1376"/>
                <a:gd name="T16" fmla="*/ 4148 w 4584"/>
                <a:gd name="T17" fmla="*/ 780 h 1376"/>
                <a:gd name="T18" fmla="*/ 4420 w 4584"/>
                <a:gd name="T19" fmla="*/ 1208 h 1376"/>
                <a:gd name="T20" fmla="*/ 4584 w 4584"/>
                <a:gd name="T21" fmla="*/ 1264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4" h="1376">
                  <a:moveTo>
                    <a:pt x="0" y="1376"/>
                  </a:moveTo>
                  <a:cubicBezTo>
                    <a:pt x="115" y="1360"/>
                    <a:pt x="468" y="1351"/>
                    <a:pt x="688" y="1280"/>
                  </a:cubicBezTo>
                  <a:cubicBezTo>
                    <a:pt x="908" y="1209"/>
                    <a:pt x="1106" y="1101"/>
                    <a:pt x="1320" y="952"/>
                  </a:cubicBezTo>
                  <a:cubicBezTo>
                    <a:pt x="1534" y="803"/>
                    <a:pt x="1797" y="522"/>
                    <a:pt x="1972" y="384"/>
                  </a:cubicBezTo>
                  <a:cubicBezTo>
                    <a:pt x="2147" y="246"/>
                    <a:pt x="2228" y="192"/>
                    <a:pt x="2372" y="124"/>
                  </a:cubicBezTo>
                  <a:cubicBezTo>
                    <a:pt x="2516" y="56"/>
                    <a:pt x="2748" y="0"/>
                    <a:pt x="2968" y="0"/>
                  </a:cubicBezTo>
                  <a:cubicBezTo>
                    <a:pt x="3188" y="0"/>
                    <a:pt x="3416" y="68"/>
                    <a:pt x="3560" y="144"/>
                  </a:cubicBezTo>
                  <a:cubicBezTo>
                    <a:pt x="3714" y="221"/>
                    <a:pt x="3864" y="368"/>
                    <a:pt x="3928" y="440"/>
                  </a:cubicBezTo>
                  <a:cubicBezTo>
                    <a:pt x="3992" y="512"/>
                    <a:pt x="4088" y="672"/>
                    <a:pt x="4148" y="780"/>
                  </a:cubicBezTo>
                  <a:cubicBezTo>
                    <a:pt x="4208" y="888"/>
                    <a:pt x="4348" y="1148"/>
                    <a:pt x="4420" y="1208"/>
                  </a:cubicBezTo>
                  <a:cubicBezTo>
                    <a:pt x="4492" y="1268"/>
                    <a:pt x="4550" y="1252"/>
                    <a:pt x="4584" y="1264"/>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39941" name="Group 8"/>
          <p:cNvGrpSpPr>
            <a:grpSpLocks/>
          </p:cNvGrpSpPr>
          <p:nvPr/>
        </p:nvGrpSpPr>
        <p:grpSpPr bwMode="auto">
          <a:xfrm>
            <a:off x="676275" y="1677988"/>
            <a:ext cx="7743825" cy="4608512"/>
            <a:chOff x="426" y="1057"/>
            <a:chExt cx="4878" cy="2903"/>
          </a:xfrm>
        </p:grpSpPr>
        <p:grpSp>
          <p:nvGrpSpPr>
            <p:cNvPr id="39946" name="Group 9"/>
            <p:cNvGrpSpPr>
              <a:grpSpLocks/>
            </p:cNvGrpSpPr>
            <p:nvPr/>
          </p:nvGrpSpPr>
          <p:grpSpPr bwMode="auto">
            <a:xfrm>
              <a:off x="728" y="1360"/>
              <a:ext cx="4576" cy="2593"/>
              <a:chOff x="576" y="1728"/>
              <a:chExt cx="4576" cy="2176"/>
            </a:xfrm>
          </p:grpSpPr>
          <p:sp>
            <p:nvSpPr>
              <p:cNvPr id="378890" name="Line 10"/>
              <p:cNvSpPr>
                <a:spLocks noChangeShapeType="1"/>
              </p:cNvSpPr>
              <p:nvPr/>
            </p:nvSpPr>
            <p:spPr bwMode="auto">
              <a:xfrm>
                <a:off x="576"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91" name="Line 11"/>
              <p:cNvSpPr>
                <a:spLocks noChangeShapeType="1"/>
              </p:cNvSpPr>
              <p:nvPr/>
            </p:nvSpPr>
            <p:spPr bwMode="auto">
              <a:xfrm>
                <a:off x="1762"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92" name="Line 12"/>
              <p:cNvSpPr>
                <a:spLocks noChangeShapeType="1"/>
              </p:cNvSpPr>
              <p:nvPr/>
            </p:nvSpPr>
            <p:spPr bwMode="auto">
              <a:xfrm>
                <a:off x="2949"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93" name="Line 13"/>
              <p:cNvSpPr>
                <a:spLocks noChangeShapeType="1"/>
              </p:cNvSpPr>
              <p:nvPr/>
            </p:nvSpPr>
            <p:spPr bwMode="auto">
              <a:xfrm>
                <a:off x="4136"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94" name="Line 14"/>
              <p:cNvSpPr>
                <a:spLocks noChangeShapeType="1"/>
              </p:cNvSpPr>
              <p:nvPr/>
            </p:nvSpPr>
            <p:spPr bwMode="auto">
              <a:xfrm>
                <a:off x="5152" y="1728"/>
                <a:ext cx="0" cy="2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39947" name="Group 15"/>
            <p:cNvGrpSpPr>
              <a:grpSpLocks/>
            </p:cNvGrpSpPr>
            <p:nvPr/>
          </p:nvGrpSpPr>
          <p:grpSpPr bwMode="auto">
            <a:xfrm>
              <a:off x="728" y="1059"/>
              <a:ext cx="4568" cy="300"/>
              <a:chOff x="576" y="1235"/>
              <a:chExt cx="4568" cy="300"/>
            </a:xfrm>
          </p:grpSpPr>
          <p:sp>
            <p:nvSpPr>
              <p:cNvPr id="378896" name="Rectangle 16"/>
              <p:cNvSpPr>
                <a:spLocks noChangeArrowheads="1"/>
              </p:cNvSpPr>
              <p:nvPr/>
            </p:nvSpPr>
            <p:spPr bwMode="auto">
              <a:xfrm>
                <a:off x="576" y="1239"/>
                <a:ext cx="4568" cy="29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9950" name="Text Box 17"/>
              <p:cNvSpPr txBox="1">
                <a:spLocks noChangeArrowheads="1"/>
              </p:cNvSpPr>
              <p:nvPr/>
            </p:nvSpPr>
            <p:spPr bwMode="auto">
              <a:xfrm>
                <a:off x="638" y="1254"/>
                <a:ext cx="43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603500" algn="ctr"/>
                    <a:tab pos="4572000" algn="ctr"/>
                    <a:tab pos="6273800" algn="ctr"/>
                  </a:tabLst>
                  <a:defRPr sz="2400" b="1" i="1">
                    <a:solidFill>
                      <a:schemeClr val="tx1"/>
                    </a:solidFill>
                    <a:latin typeface="Arial" panose="020B0604020202020204" pitchFamily="34" charset="0"/>
                  </a:defRPr>
                </a:lvl1pPr>
                <a:lvl2pPr marL="742950" indent="-285750">
                  <a:tabLst>
                    <a:tab pos="2603500" algn="ctr"/>
                    <a:tab pos="4572000" algn="ctr"/>
                    <a:tab pos="6273800" algn="ctr"/>
                  </a:tabLst>
                  <a:defRPr sz="2400" b="1" i="1">
                    <a:solidFill>
                      <a:schemeClr val="tx1"/>
                    </a:solidFill>
                    <a:latin typeface="Arial" panose="020B0604020202020204" pitchFamily="34" charset="0"/>
                  </a:defRPr>
                </a:lvl2pPr>
                <a:lvl3pPr marL="1143000" indent="-228600">
                  <a:tabLst>
                    <a:tab pos="2603500" algn="ctr"/>
                    <a:tab pos="4572000" algn="ctr"/>
                    <a:tab pos="6273800" algn="ctr"/>
                  </a:tabLst>
                  <a:defRPr sz="2400" b="1" i="1">
                    <a:solidFill>
                      <a:schemeClr val="tx1"/>
                    </a:solidFill>
                    <a:latin typeface="Arial" panose="020B0604020202020204" pitchFamily="34" charset="0"/>
                  </a:defRPr>
                </a:lvl3pPr>
                <a:lvl4pPr marL="1600200" indent="-228600">
                  <a:tabLst>
                    <a:tab pos="2603500" algn="ctr"/>
                    <a:tab pos="4572000" algn="ctr"/>
                    <a:tab pos="6273800" algn="ctr"/>
                  </a:tabLst>
                  <a:defRPr sz="2400" b="1" i="1">
                    <a:solidFill>
                      <a:schemeClr val="tx1"/>
                    </a:solidFill>
                    <a:latin typeface="Arial" panose="020B0604020202020204" pitchFamily="34" charset="0"/>
                  </a:defRPr>
                </a:lvl4pPr>
                <a:lvl5pPr marL="2057400" indent="-228600">
                  <a:tabLst>
                    <a:tab pos="2603500" algn="ctr"/>
                    <a:tab pos="4572000" algn="ctr"/>
                    <a:tab pos="6273800" algn="ct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2603500" algn="ctr"/>
                    <a:tab pos="4572000" algn="ctr"/>
                    <a:tab pos="6273800" algn="ctr"/>
                  </a:tabLs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AU" altLang="en-US" sz="2000">
                    <a:solidFill>
                      <a:srgbClr val="F7FBFF"/>
                    </a:solidFill>
                  </a:rPr>
                  <a:t>Introduction	Growth	Maturity	Decline</a:t>
                </a:r>
              </a:p>
            </p:txBody>
          </p:sp>
          <p:sp>
            <p:nvSpPr>
              <p:cNvPr id="378898" name="Line 18"/>
              <p:cNvSpPr>
                <a:spLocks noChangeShapeType="1"/>
              </p:cNvSpPr>
              <p:nvPr/>
            </p:nvSpPr>
            <p:spPr bwMode="auto">
              <a:xfrm>
                <a:off x="1764"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899" name="Line 19"/>
              <p:cNvSpPr>
                <a:spLocks noChangeShapeType="1"/>
              </p:cNvSpPr>
              <p:nvPr/>
            </p:nvSpPr>
            <p:spPr bwMode="auto">
              <a:xfrm>
                <a:off x="4135"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78900" name="Line 20"/>
              <p:cNvSpPr>
                <a:spLocks noChangeShapeType="1"/>
              </p:cNvSpPr>
              <p:nvPr/>
            </p:nvSpPr>
            <p:spPr bwMode="auto">
              <a:xfrm>
                <a:off x="2948" y="1235"/>
                <a:ext cx="0" cy="3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78901" name="Text Box 21"/>
            <p:cNvSpPr txBox="1">
              <a:spLocks noChangeArrowheads="1"/>
            </p:cNvSpPr>
            <p:nvPr/>
          </p:nvSpPr>
          <p:spPr bwMode="auto">
            <a:xfrm rot="-5400000">
              <a:off x="-874" y="2357"/>
              <a:ext cx="2903" cy="30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pPr algn="ctr" eaLnBrk="0" fontAlgn="base" hangingPunct="0">
                <a:spcBef>
                  <a:spcPct val="0"/>
                </a:spcBef>
                <a:spcAft>
                  <a:spcPct val="0"/>
                </a:spcAft>
                <a:defRPr/>
              </a:pPr>
              <a:r>
                <a:rPr lang="en-AU" altLang="en-US" sz="2000" b="1" i="1">
                  <a:solidFill>
                    <a:srgbClr val="F7FBFF"/>
                  </a:solidFill>
                  <a:effectLst>
                    <a:outerShdw blurRad="38100" dist="38100" dir="2700000" algn="tl">
                      <a:srgbClr val="000000"/>
                    </a:outerShdw>
                  </a:effectLst>
                </a:rPr>
                <a:t>OM Strategy/Issues</a:t>
              </a:r>
            </a:p>
          </p:txBody>
        </p:sp>
      </p:grpSp>
      <p:sp>
        <p:nvSpPr>
          <p:cNvPr id="378902" name="Text Box 22"/>
          <p:cNvSpPr txBox="1">
            <a:spLocks noChangeArrowheads="1"/>
          </p:cNvSpPr>
          <p:nvPr/>
        </p:nvSpPr>
        <p:spPr bwMode="auto">
          <a:xfrm>
            <a:off x="3032125" y="2173288"/>
            <a:ext cx="1893888" cy="3495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Forecasting critical</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Product and process reliability</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Competitive product improvements and options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Increase capacity</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Shift toward product focus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Enhance distribution</a:t>
            </a:r>
            <a:endParaRPr lang="en-AU" altLang="en-US" sz="1600" b="1" i="1">
              <a:solidFill>
                <a:srgbClr val="000000"/>
              </a:solidFill>
              <a:effectLst>
                <a:outerShdw blurRad="38100" dist="38100" dir="2700000" algn="tl">
                  <a:srgbClr val="C0C0C0"/>
                </a:outerShdw>
              </a:effectLst>
            </a:endParaRPr>
          </a:p>
        </p:txBody>
      </p:sp>
      <p:sp>
        <p:nvSpPr>
          <p:cNvPr id="378903" name="Text Box 23"/>
          <p:cNvSpPr txBox="1">
            <a:spLocks noChangeArrowheads="1"/>
          </p:cNvSpPr>
          <p:nvPr/>
        </p:nvSpPr>
        <p:spPr bwMode="auto">
          <a:xfrm>
            <a:off x="4924425" y="2173288"/>
            <a:ext cx="1866900"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Standardization</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Less rapid product changes – more minor changes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Optimum capacity</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Increasing stability of process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Long production runs</a:t>
            </a:r>
          </a:p>
          <a:p>
            <a:pPr eaLnBrk="0" fontAlgn="base" hangingPunct="0">
              <a:lnSpc>
                <a:spcPct val="85000"/>
              </a:lnSpc>
              <a:spcBef>
                <a:spcPct val="40000"/>
              </a:spcBef>
              <a:spcAft>
                <a:spcPct val="0"/>
              </a:spcAft>
              <a:defRPr/>
            </a:pPr>
            <a:r>
              <a:rPr lang="en-US" altLang="en-US" sz="1600" b="1" i="1">
                <a:solidFill>
                  <a:srgbClr val="000000"/>
                </a:solidFill>
                <a:effectLst>
                  <a:outerShdw blurRad="38100" dist="38100" dir="2700000" algn="tl">
                    <a:srgbClr val="C0C0C0"/>
                  </a:outerShdw>
                </a:effectLst>
              </a:rPr>
              <a:t>Product improvement and cost cutting</a:t>
            </a:r>
            <a:endParaRPr lang="en-AU" altLang="en-US" sz="1600" b="1" i="1">
              <a:solidFill>
                <a:srgbClr val="000000"/>
              </a:solidFill>
              <a:effectLst>
                <a:outerShdw blurRad="38100" dist="38100" dir="2700000" algn="tl">
                  <a:srgbClr val="C0C0C0"/>
                </a:outerShdw>
              </a:effectLst>
            </a:endParaRPr>
          </a:p>
        </p:txBody>
      </p:sp>
      <p:sp>
        <p:nvSpPr>
          <p:cNvPr id="378904" name="Text Box 24"/>
          <p:cNvSpPr txBox="1">
            <a:spLocks noChangeArrowheads="1"/>
          </p:cNvSpPr>
          <p:nvPr/>
        </p:nvSpPr>
        <p:spPr bwMode="auto">
          <a:xfrm>
            <a:off x="6804025" y="2173288"/>
            <a:ext cx="1541463" cy="339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40000"/>
              </a:spcBef>
              <a:spcAft>
                <a:spcPct val="0"/>
              </a:spcAft>
              <a:defRPr/>
            </a:pPr>
            <a:r>
              <a:rPr lang="en-US" altLang="en-US" sz="1600" b="1" i="1" dirty="0">
                <a:solidFill>
                  <a:srgbClr val="000000"/>
                </a:solidFill>
                <a:effectLst>
                  <a:outerShdw blurRad="38100" dist="38100" dir="2700000" algn="tl">
                    <a:srgbClr val="C0C0C0"/>
                  </a:outerShdw>
                </a:effectLst>
              </a:rPr>
              <a:t>Little product differentiation</a:t>
            </a:r>
          </a:p>
          <a:p>
            <a:pPr eaLnBrk="0" fontAlgn="base" hangingPunct="0">
              <a:lnSpc>
                <a:spcPct val="85000"/>
              </a:lnSpc>
              <a:spcBef>
                <a:spcPct val="40000"/>
              </a:spcBef>
              <a:spcAft>
                <a:spcPct val="0"/>
              </a:spcAft>
              <a:defRPr/>
            </a:pPr>
            <a:r>
              <a:rPr lang="en-US" altLang="en-US" sz="1600" b="1" i="1" dirty="0">
                <a:solidFill>
                  <a:srgbClr val="000000"/>
                </a:solidFill>
                <a:effectLst>
                  <a:outerShdw blurRad="38100" dist="38100" dir="2700000" algn="tl">
                    <a:srgbClr val="C0C0C0"/>
                  </a:outerShdw>
                </a:effectLst>
              </a:rPr>
              <a:t>Cost minimization</a:t>
            </a:r>
          </a:p>
          <a:p>
            <a:pPr eaLnBrk="0" fontAlgn="base" hangingPunct="0">
              <a:lnSpc>
                <a:spcPct val="85000"/>
              </a:lnSpc>
              <a:spcBef>
                <a:spcPct val="40000"/>
              </a:spcBef>
              <a:spcAft>
                <a:spcPct val="0"/>
              </a:spcAft>
              <a:defRPr/>
            </a:pPr>
            <a:r>
              <a:rPr lang="en-US" altLang="en-US" sz="1600" b="1" i="1" dirty="0">
                <a:solidFill>
                  <a:srgbClr val="000000"/>
                </a:solidFill>
                <a:effectLst>
                  <a:outerShdw blurRad="38100" dist="38100" dir="2700000" algn="tl">
                    <a:srgbClr val="C0C0C0"/>
                  </a:outerShdw>
                </a:effectLst>
              </a:rPr>
              <a:t>Overcapacity in the industry</a:t>
            </a:r>
          </a:p>
          <a:p>
            <a:pPr eaLnBrk="0" fontAlgn="base" hangingPunct="0">
              <a:lnSpc>
                <a:spcPct val="85000"/>
              </a:lnSpc>
              <a:spcBef>
                <a:spcPct val="40000"/>
              </a:spcBef>
              <a:spcAft>
                <a:spcPct val="0"/>
              </a:spcAft>
              <a:defRPr/>
            </a:pPr>
            <a:r>
              <a:rPr lang="en-US" altLang="en-US" sz="1600" b="1" i="1" dirty="0">
                <a:solidFill>
                  <a:srgbClr val="000000"/>
                </a:solidFill>
                <a:effectLst>
                  <a:outerShdw blurRad="38100" dist="38100" dir="2700000" algn="tl">
                    <a:srgbClr val="C0C0C0"/>
                  </a:outerShdw>
                </a:effectLst>
              </a:rPr>
              <a:t>Prune line to eliminate items not returning good margin</a:t>
            </a:r>
          </a:p>
          <a:p>
            <a:pPr eaLnBrk="0" fontAlgn="base" hangingPunct="0">
              <a:lnSpc>
                <a:spcPct val="85000"/>
              </a:lnSpc>
              <a:spcBef>
                <a:spcPct val="40000"/>
              </a:spcBef>
              <a:spcAft>
                <a:spcPct val="0"/>
              </a:spcAft>
              <a:defRPr/>
            </a:pPr>
            <a:r>
              <a:rPr lang="en-US" altLang="en-US" sz="1600" b="1" i="1" dirty="0">
                <a:solidFill>
                  <a:srgbClr val="000000"/>
                </a:solidFill>
                <a:effectLst>
                  <a:outerShdw blurRad="38100" dist="38100" dir="2700000" algn="tl">
                    <a:srgbClr val="C0C0C0"/>
                  </a:outerShdw>
                </a:effectLst>
              </a:rPr>
              <a:t>Reduce capacity</a:t>
            </a:r>
            <a:endParaRPr lang="en-AU" altLang="en-US" sz="1600" b="1" i="1" dirty="0">
              <a:solidFill>
                <a:srgbClr val="000000"/>
              </a:solidFill>
              <a:effectLst>
                <a:outerShdw blurRad="38100" dist="38100" dir="2700000" algn="tl">
                  <a:srgbClr val="C0C0C0"/>
                </a:outerShdw>
              </a:effectLst>
            </a:endParaRPr>
          </a:p>
        </p:txBody>
      </p:sp>
      <p:sp>
        <p:nvSpPr>
          <p:cNvPr id="378905" name="Text Box 25"/>
          <p:cNvSpPr txBox="1">
            <a:spLocks noChangeArrowheads="1"/>
          </p:cNvSpPr>
          <p:nvPr/>
        </p:nvSpPr>
        <p:spPr bwMode="auto">
          <a:xfrm>
            <a:off x="7185025" y="62960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AU" altLang="en-US" sz="1600" b="1">
                <a:solidFill>
                  <a:srgbClr val="000000"/>
                </a:solidFill>
                <a:effectLst>
                  <a:outerShdw blurRad="38100" dist="38100" dir="2700000" algn="tl">
                    <a:srgbClr val="C0C0C0"/>
                  </a:outerShdw>
                </a:effectLst>
              </a:rPr>
              <a:t>Figure 2.5</a:t>
            </a:r>
          </a:p>
        </p:txBody>
      </p:sp>
    </p:spTree>
    <p:extLst>
      <p:ext uri="{BB962C8B-B14F-4D97-AF65-F5344CB8AC3E}">
        <p14:creationId xmlns:p14="http://schemas.microsoft.com/office/powerpoint/2010/main" val="2374409117"/>
      </p:ext>
    </p:extLst>
  </p:cSld>
  <p:clrMapOvr>
    <a:masterClrMapping/>
  </p:clrMapOvr>
  <p:transition spd="med">
    <p:strips dir="rd"/>
  </p:transition>
</p:sld>
</file>

<file path=ppt/slides/slide4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0" y="533400"/>
            <a:ext cx="7789863" cy="804863"/>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Types of Forecasts</a:t>
            </a:r>
          </a:p>
        </p:txBody>
      </p:sp>
      <p:sp>
        <p:nvSpPr>
          <p:cNvPr id="37891" name="Rectangle 3"/>
          <p:cNvSpPr>
            <a:spLocks noGrp="1" noChangeArrowheads="1"/>
          </p:cNvSpPr>
          <p:nvPr>
            <p:ph type="body" idx="4294967295"/>
          </p:nvPr>
        </p:nvSpPr>
        <p:spPr>
          <a:xfrm>
            <a:off x="0" y="2143274"/>
            <a:ext cx="7772400" cy="3661990"/>
          </a:xfrm>
          <a:extLst>
            <a:ext uri="{91240B29-F687-4F45-9708-019B960494DF}">
              <a14:hiddenLine xmlns:a14="http://schemas.microsoft.com/office/drawing/2010/main" w="12700">
                <a:solidFill>
                  <a:schemeClr val="tx1"/>
                </a:solidFill>
                <a:miter lim="800000"/>
                <a:headEnd/>
                <a:tailEnd/>
              </a14:hiddenLine>
            </a:ext>
          </a:extLst>
        </p:spPr>
        <p:txBody>
          <a:bodyPr lIns="91415" tIns="45707" rIns="91415" bIns="45707">
            <a:normAutofit/>
          </a:bodyPr>
          <a:lstStyle/>
          <a:p>
            <a:pPr marL="476250" indent="-476250" defTabSz="836613" eaLnBrk="1" hangingPunct="1">
              <a:buFont typeface="Wingdings" panose="05000000000000000000" pitchFamily="2" charset="2"/>
              <a:buChar char="þ"/>
              <a:defRPr/>
            </a:pPr>
            <a:r>
              <a:rPr lang="en-US" altLang="en-US" sz="2800" dirty="0"/>
              <a:t>Economic forecasts</a:t>
            </a:r>
          </a:p>
          <a:p>
            <a:pPr marL="1050925" lvl="1" indent="-384175" defTabSz="836613" eaLnBrk="1" hangingPunct="1">
              <a:buFont typeface="Wingdings" panose="05000000000000000000" pitchFamily="2" charset="2"/>
              <a:buChar char="þ"/>
              <a:defRPr/>
            </a:pPr>
            <a:r>
              <a:rPr lang="en-US" altLang="en-US" sz="2400" dirty="0"/>
              <a:t>Address business cycle – inflation rate, money supply, housing starts, etc.</a:t>
            </a:r>
          </a:p>
          <a:p>
            <a:pPr marL="476250" indent="-476250" defTabSz="836613" eaLnBrk="1" hangingPunct="1">
              <a:buFont typeface="Wingdings" panose="05000000000000000000" pitchFamily="2" charset="2"/>
              <a:buChar char="þ"/>
              <a:defRPr/>
            </a:pPr>
            <a:r>
              <a:rPr lang="en-US" altLang="en-US" sz="2800" dirty="0"/>
              <a:t>Technological forecasts</a:t>
            </a:r>
          </a:p>
          <a:p>
            <a:pPr marL="1050925" lvl="1" indent="-384175" defTabSz="836613" eaLnBrk="1" hangingPunct="1">
              <a:buFont typeface="Wingdings" panose="05000000000000000000" pitchFamily="2" charset="2"/>
              <a:buChar char="þ"/>
              <a:defRPr/>
            </a:pPr>
            <a:r>
              <a:rPr lang="en-US" altLang="en-US" sz="2400" dirty="0"/>
              <a:t>Predict rate of technological progress</a:t>
            </a:r>
          </a:p>
          <a:p>
            <a:pPr marL="1050925" lvl="1" indent="-384175" defTabSz="836613" eaLnBrk="1" hangingPunct="1">
              <a:buFont typeface="Wingdings" panose="05000000000000000000" pitchFamily="2" charset="2"/>
              <a:buChar char="þ"/>
              <a:defRPr/>
            </a:pPr>
            <a:r>
              <a:rPr lang="en-US" altLang="en-US" sz="2400" dirty="0"/>
              <a:t>Impacts development of new products</a:t>
            </a:r>
          </a:p>
          <a:p>
            <a:pPr marL="476250" indent="-476250" defTabSz="836613" eaLnBrk="1" hangingPunct="1">
              <a:buFont typeface="Wingdings" panose="05000000000000000000" pitchFamily="2" charset="2"/>
              <a:buChar char="þ"/>
              <a:defRPr/>
            </a:pPr>
            <a:r>
              <a:rPr lang="en-US" altLang="en-US" sz="2800" dirty="0"/>
              <a:t>Demand forecasts</a:t>
            </a:r>
          </a:p>
          <a:p>
            <a:pPr marL="1050925" lvl="1" indent="-384175" defTabSz="836613" eaLnBrk="1" hangingPunct="1">
              <a:buFont typeface="Wingdings" panose="05000000000000000000" pitchFamily="2" charset="2"/>
              <a:buChar char="þ"/>
              <a:defRPr/>
            </a:pPr>
            <a:r>
              <a:rPr lang="en-US" altLang="en-US" sz="2400" dirty="0"/>
              <a:t>Predict sales of existing products and services</a:t>
            </a:r>
          </a:p>
        </p:txBody>
      </p:sp>
      <p:sp>
        <p:nvSpPr>
          <p:cNvPr id="2" name="TextBox 1">
            <a:extLst>
              <a:ext uri="{FF2B5EF4-FFF2-40B4-BE49-F238E27FC236}">
                <a16:creationId xmlns:a16="http://schemas.microsoft.com/office/drawing/2014/main" id="{4463512B-D47F-42D4-A427-675F977FC73B}"/>
              </a:ext>
            </a:extLst>
          </p:cNvPr>
          <p:cNvSpPr txBox="1"/>
          <p:nvPr/>
        </p:nvSpPr>
        <p:spPr>
          <a:xfrm>
            <a:off x="107504" y="1556792"/>
            <a:ext cx="8928992" cy="369332"/>
          </a:xfrm>
          <a:prstGeom prst="rect">
            <a:avLst/>
          </a:prstGeom>
          <a:noFill/>
        </p:spPr>
        <p:txBody>
          <a:bodyPr wrap="square" rtlCol="0">
            <a:spAutoFit/>
          </a:bodyPr>
          <a:lstStyle/>
          <a:p>
            <a:r>
              <a:rPr lang="en-US" b="1" dirty="0"/>
              <a:t>Organizations use three major types of forecasts in planning future operations:</a:t>
            </a:r>
            <a:endParaRPr lang="en-IN" b="1" dirty="0"/>
          </a:p>
        </p:txBody>
      </p:sp>
      <p:sp>
        <p:nvSpPr>
          <p:cNvPr id="3" name="TextBox 2">
            <a:extLst>
              <a:ext uri="{FF2B5EF4-FFF2-40B4-BE49-F238E27FC236}">
                <a16:creationId xmlns:a16="http://schemas.microsoft.com/office/drawing/2014/main" id="{25CEBEA3-C4A5-4BBA-A432-B33F351E3EF8}"/>
              </a:ext>
            </a:extLst>
          </p:cNvPr>
          <p:cNvSpPr txBox="1"/>
          <p:nvPr/>
        </p:nvSpPr>
        <p:spPr>
          <a:xfrm>
            <a:off x="107504" y="5949280"/>
            <a:ext cx="8496944" cy="369332"/>
          </a:xfrm>
          <a:prstGeom prst="rect">
            <a:avLst/>
          </a:prstGeom>
          <a:noFill/>
        </p:spPr>
        <p:txBody>
          <a:bodyPr wrap="square" rtlCol="0">
            <a:spAutoFit/>
          </a:bodyPr>
          <a:lstStyle/>
          <a:p>
            <a:r>
              <a:rPr lang="en-US" b="1" dirty="0"/>
              <a:t>Emphasis in this chapter will be on Demand forecasting.</a:t>
            </a:r>
            <a:endParaRPr lang="en-IN" b="1" dirty="0"/>
          </a:p>
        </p:txBody>
      </p:sp>
    </p:spTree>
    <p:extLst>
      <p:ext uri="{BB962C8B-B14F-4D97-AF65-F5344CB8AC3E}">
        <p14:creationId xmlns:p14="http://schemas.microsoft.com/office/powerpoint/2010/main" val="120161280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7891"/>
                                        </p:tgtEl>
                                        <p:attrNameLst>
                                          <p:attrName>style.visibility</p:attrName>
                                        </p:attrNameLst>
                                      </p:cBhvr>
                                      <p:to>
                                        <p:strVal val="visible"/>
                                      </p:to>
                                    </p:set>
                                    <p:animEffect transition="in" filter="strips(downRight)">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idx="4294967295"/>
          </p:nvPr>
        </p:nvSpPr>
        <p:spPr>
          <a:xfrm>
            <a:off x="0" y="609600"/>
            <a:ext cx="7772400" cy="1447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Strategic Importance of Forecasting</a:t>
            </a:r>
          </a:p>
        </p:txBody>
      </p:sp>
      <p:sp>
        <p:nvSpPr>
          <p:cNvPr id="271364" name="Rectangle 4"/>
          <p:cNvSpPr>
            <a:spLocks noChangeArrowheads="1"/>
          </p:cNvSpPr>
          <p:nvPr/>
        </p:nvSpPr>
        <p:spPr bwMode="auto">
          <a:xfrm>
            <a:off x="434974" y="3882763"/>
            <a:ext cx="8097465" cy="271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defRPr sz="2400">
                <a:solidFill>
                  <a:schemeClr val="tx1"/>
                </a:solidFill>
                <a:latin typeface="Times" panose="02020603050405020304" pitchFamily="18" charset="0"/>
              </a:defRPr>
            </a:lvl1pPr>
            <a:lvl2pPr marL="666750">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Wingdings" panose="05000000000000000000" pitchFamily="2" charset="2"/>
              <a:buChar char="þ"/>
              <a:defRPr/>
            </a:pPr>
            <a:r>
              <a:rPr lang="en-US" altLang="en-US" b="1" i="1" dirty="0">
                <a:solidFill>
                  <a:srgbClr val="000000"/>
                </a:solidFill>
                <a:effectLst>
                  <a:outerShdw blurRad="38100" dist="38100" dir="2700000" algn="tl">
                    <a:srgbClr val="C0C0C0"/>
                  </a:outerShdw>
                </a:effectLst>
                <a:latin typeface="Arial" panose="020B0604020202020204" pitchFamily="34" charset="0"/>
              </a:rPr>
              <a:t>Human Resources – Hiring, training, laying off workers</a:t>
            </a:r>
          </a:p>
          <a:p>
            <a:pPr eaLnBrk="0" fontAlgn="base" hangingPunct="0">
              <a:lnSpc>
                <a:spcPct val="90000"/>
              </a:lnSpc>
              <a:spcBef>
                <a:spcPct val="40000"/>
              </a:spcBef>
              <a:spcAft>
                <a:spcPct val="0"/>
              </a:spcAft>
              <a:buFont typeface="Wingdings" panose="05000000000000000000" pitchFamily="2" charset="2"/>
              <a:buChar char="þ"/>
              <a:defRPr/>
            </a:pPr>
            <a:r>
              <a:rPr lang="en-US" altLang="en-US" b="1" i="1" dirty="0">
                <a:solidFill>
                  <a:srgbClr val="000000"/>
                </a:solidFill>
                <a:effectLst>
                  <a:outerShdw blurRad="38100" dist="38100" dir="2700000" algn="tl">
                    <a:srgbClr val="C0C0C0"/>
                  </a:outerShdw>
                </a:effectLst>
                <a:latin typeface="Arial" panose="020B0604020202020204" pitchFamily="34" charset="0"/>
              </a:rPr>
              <a:t>Capacity – Capacity shortages can result in undependable delivery, loss of customers, loss of market share</a:t>
            </a:r>
          </a:p>
          <a:p>
            <a:pPr eaLnBrk="0" fontAlgn="base" hangingPunct="0">
              <a:lnSpc>
                <a:spcPct val="90000"/>
              </a:lnSpc>
              <a:spcBef>
                <a:spcPct val="40000"/>
              </a:spcBef>
              <a:spcAft>
                <a:spcPct val="0"/>
              </a:spcAft>
              <a:buFont typeface="Wingdings" panose="05000000000000000000" pitchFamily="2" charset="2"/>
              <a:buChar char="þ"/>
              <a:defRPr/>
            </a:pPr>
            <a:r>
              <a:rPr lang="en-US" altLang="en-US" b="1" i="1" dirty="0">
                <a:solidFill>
                  <a:srgbClr val="000000"/>
                </a:solidFill>
                <a:effectLst>
                  <a:outerShdw blurRad="38100" dist="38100" dir="2700000" algn="tl">
                    <a:srgbClr val="C0C0C0"/>
                  </a:outerShdw>
                </a:effectLst>
                <a:latin typeface="Arial" panose="020B0604020202020204" pitchFamily="34" charset="0"/>
              </a:rPr>
              <a:t>Supply Chain Management – Good supplier relations and price advantages</a:t>
            </a:r>
          </a:p>
        </p:txBody>
      </p:sp>
      <p:pic>
        <p:nvPicPr>
          <p:cNvPr id="3" name="Picture 2">
            <a:extLst>
              <a:ext uri="{FF2B5EF4-FFF2-40B4-BE49-F238E27FC236}">
                <a16:creationId xmlns:a16="http://schemas.microsoft.com/office/drawing/2014/main" id="{6F1C5AD2-7019-48E0-9485-118BB75155A8}"/>
              </a:ext>
            </a:extLst>
          </p:cNvPr>
          <p:cNvPicPr>
            <a:picLocks noChangeAspect="1"/>
          </p:cNvPicPr>
          <p:nvPr/>
        </p:nvPicPr>
        <p:blipFill>
          <a:blip r:embed="rId2"/>
          <a:stretch>
            <a:fillRect/>
          </a:stretch>
        </p:blipFill>
        <p:spPr>
          <a:xfrm>
            <a:off x="0" y="2295486"/>
            <a:ext cx="9143999" cy="1447800"/>
          </a:xfrm>
          <a:prstGeom prst="rect">
            <a:avLst/>
          </a:prstGeom>
        </p:spPr>
      </p:pic>
    </p:spTree>
    <p:extLst>
      <p:ext uri="{BB962C8B-B14F-4D97-AF65-F5344CB8AC3E}">
        <p14:creationId xmlns:p14="http://schemas.microsoft.com/office/powerpoint/2010/main" val="167368041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1364"/>
                                        </p:tgtEl>
                                        <p:attrNameLst>
                                          <p:attrName>style.visibility</p:attrName>
                                        </p:attrNameLst>
                                      </p:cBhvr>
                                      <p:to>
                                        <p:strVal val="visible"/>
                                      </p:to>
                                    </p:set>
                                    <p:animEffect transition="in" filter="strips(downRight)">
                                      <p:cBhvr>
                                        <p:cTn id="7" dur="500"/>
                                        <p:tgtEl>
                                          <p:spTgt spid="271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autoUpdateAnimBg="0"/>
    </p:bldLst>
  </p:timing>
</p:sld>
</file>

<file path=ppt/slides/slide4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473075"/>
            <a:ext cx="7772400" cy="8985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dirty="0">
                <a:effectLst>
                  <a:outerShdw blurRad="38100" dist="38100" dir="2700000" algn="tl">
                    <a:srgbClr val="FFFFFF"/>
                  </a:outerShdw>
                </a:effectLst>
              </a:rPr>
              <a:t>Seven Steps in Forecasting</a:t>
            </a:r>
          </a:p>
        </p:txBody>
      </p:sp>
      <p:sp>
        <p:nvSpPr>
          <p:cNvPr id="39939" name="Rectangle 3"/>
          <p:cNvSpPr>
            <a:spLocks noGrp="1" noChangeArrowheads="1"/>
          </p:cNvSpPr>
          <p:nvPr>
            <p:ph type="body" idx="4294967295"/>
          </p:nvPr>
        </p:nvSpPr>
        <p:spPr>
          <a:xfrm>
            <a:off x="0" y="1550988"/>
            <a:ext cx="7772400" cy="4773612"/>
          </a:xfrm>
          <a:extLst>
            <a:ext uri="{91240B29-F687-4F45-9708-019B960494DF}">
              <a14:hiddenLine xmlns:a14="http://schemas.microsoft.com/office/drawing/2010/main" w="12700">
                <a:solidFill>
                  <a:schemeClr val="tx1"/>
                </a:solidFill>
                <a:miter lim="800000"/>
                <a:headEnd/>
                <a:tailEnd/>
              </a14:hiddenLine>
            </a:ext>
          </a:extLst>
        </p:spPr>
        <p:txBody>
          <a:bodyPr lIns="91415" tIns="45707" rIns="91415" bIns="45707"/>
          <a:lstStyle/>
          <a:p>
            <a:pPr marL="476250" indent="-476250" eaLnBrk="1" hangingPunct="1">
              <a:buFont typeface="Wingdings" panose="05000000000000000000" pitchFamily="2" charset="2"/>
              <a:buChar char="þ"/>
              <a:defRPr/>
            </a:pPr>
            <a:r>
              <a:rPr lang="en-US" altLang="en-US"/>
              <a:t>Determine the use of the forecast</a:t>
            </a:r>
          </a:p>
          <a:p>
            <a:pPr marL="476250" indent="-476250" eaLnBrk="1" hangingPunct="1">
              <a:buFont typeface="Wingdings" panose="05000000000000000000" pitchFamily="2" charset="2"/>
              <a:buChar char="þ"/>
              <a:defRPr/>
            </a:pPr>
            <a:r>
              <a:rPr lang="en-US" altLang="en-US"/>
              <a:t>Select the items to be forecasted</a:t>
            </a:r>
          </a:p>
          <a:p>
            <a:pPr marL="476250" indent="-476250" eaLnBrk="1" hangingPunct="1">
              <a:buFont typeface="Wingdings" panose="05000000000000000000" pitchFamily="2" charset="2"/>
              <a:buChar char="þ"/>
              <a:defRPr/>
            </a:pPr>
            <a:r>
              <a:rPr lang="en-US" altLang="en-US"/>
              <a:t>Determine the time horizon of the forecast</a:t>
            </a:r>
          </a:p>
          <a:p>
            <a:pPr marL="476250" indent="-476250" eaLnBrk="1" hangingPunct="1">
              <a:buFont typeface="Wingdings" panose="05000000000000000000" pitchFamily="2" charset="2"/>
              <a:buChar char="þ"/>
              <a:defRPr/>
            </a:pPr>
            <a:r>
              <a:rPr lang="en-US" altLang="en-US"/>
              <a:t>Select the forecasting model(s)</a:t>
            </a:r>
          </a:p>
          <a:p>
            <a:pPr marL="476250" indent="-476250" eaLnBrk="1" hangingPunct="1">
              <a:buFont typeface="Wingdings" panose="05000000000000000000" pitchFamily="2" charset="2"/>
              <a:buChar char="þ"/>
              <a:defRPr/>
            </a:pPr>
            <a:r>
              <a:rPr lang="en-US" altLang="en-US"/>
              <a:t>Gather the data</a:t>
            </a:r>
          </a:p>
          <a:p>
            <a:pPr marL="476250" indent="-476250" eaLnBrk="1" hangingPunct="1">
              <a:buFont typeface="Wingdings" panose="05000000000000000000" pitchFamily="2" charset="2"/>
              <a:buChar char="þ"/>
              <a:defRPr/>
            </a:pPr>
            <a:r>
              <a:rPr lang="en-US" altLang="en-US"/>
              <a:t>Make the forecast</a:t>
            </a:r>
          </a:p>
          <a:p>
            <a:pPr marL="476250" indent="-476250" eaLnBrk="1" hangingPunct="1">
              <a:buFont typeface="Wingdings" panose="05000000000000000000" pitchFamily="2" charset="2"/>
              <a:buChar char="þ"/>
              <a:defRPr/>
            </a:pPr>
            <a:r>
              <a:rPr lang="en-US" altLang="en-US"/>
              <a:t>Validate and implement results</a:t>
            </a:r>
          </a:p>
        </p:txBody>
      </p:sp>
    </p:spTree>
    <p:extLst>
      <p:ext uri="{BB962C8B-B14F-4D97-AF65-F5344CB8AC3E}">
        <p14:creationId xmlns:p14="http://schemas.microsoft.com/office/powerpoint/2010/main" val="21508959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9939"/>
                                        </p:tgtEl>
                                        <p:attrNameLst>
                                          <p:attrName>style.visibility</p:attrName>
                                        </p:attrNameLst>
                                      </p:cBhvr>
                                      <p:to>
                                        <p:strVal val="visible"/>
                                      </p:to>
                                    </p:set>
                                    <p:animEffect transition="in" filter="strips(downRight)">
                                      <p:cBhvr>
                                        <p:cTn id="7"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4421D0E-F887-4DE1-8B76-393B017AA2C2}"/>
              </a:ext>
            </a:extLst>
          </p:cNvPr>
          <p:cNvSpPr txBox="1">
            <a:spLocks noChangeArrowheads="1"/>
          </p:cNvSpPr>
          <p:nvPr/>
        </p:nvSpPr>
        <p:spPr>
          <a:xfrm>
            <a:off x="323528" y="136525"/>
            <a:ext cx="7772400" cy="700187"/>
          </a:xfrm>
          <a:prstGeom prst="rect">
            <a:avLst/>
          </a:prstGeom>
          <a:solidFill>
            <a:srgbClr val="2FFF74"/>
          </a:solidFill>
          <a:ln>
            <a:solidFill>
              <a:schemeClr val="tx1"/>
            </a:solidFill>
            <a:miter lim="800000"/>
            <a:headEnd/>
            <a:tailEnd/>
          </a:ln>
        </p:spPr>
        <p:txBody>
          <a:bodyPr lIns="99994" tIns="49997" rIns="99994" bIns="49997"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sz="3200" dirty="0">
                <a:effectLst>
                  <a:outerShdw blurRad="38100" dist="38100" dir="2700000" algn="tl">
                    <a:srgbClr val="FFFFFF"/>
                  </a:outerShdw>
                </a:effectLst>
              </a:rPr>
              <a:t>Seven Steps in Forecasting</a:t>
            </a:r>
          </a:p>
        </p:txBody>
      </p:sp>
      <p:pic>
        <p:nvPicPr>
          <p:cNvPr id="2" name="Picture 1">
            <a:extLst>
              <a:ext uri="{FF2B5EF4-FFF2-40B4-BE49-F238E27FC236}">
                <a16:creationId xmlns:a16="http://schemas.microsoft.com/office/drawing/2014/main" id="{55C72280-9154-4900-B09B-35DAFF575DC7}"/>
              </a:ext>
            </a:extLst>
          </p:cNvPr>
          <p:cNvPicPr>
            <a:picLocks noChangeAspect="1"/>
          </p:cNvPicPr>
          <p:nvPr/>
        </p:nvPicPr>
        <p:blipFill>
          <a:blip r:embed="rId2"/>
          <a:stretch>
            <a:fillRect/>
          </a:stretch>
        </p:blipFill>
        <p:spPr>
          <a:xfrm>
            <a:off x="0" y="1442432"/>
            <a:ext cx="9144000" cy="4823415"/>
          </a:xfrm>
          <a:prstGeom prst="rect">
            <a:avLst/>
          </a:prstGeom>
        </p:spPr>
      </p:pic>
    </p:spTree>
    <p:extLst>
      <p:ext uri="{BB962C8B-B14F-4D97-AF65-F5344CB8AC3E}">
        <p14:creationId xmlns:p14="http://schemas.microsoft.com/office/powerpoint/2010/main" val="4130301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normAutofit/>
          </a:bodyPr>
          <a:lstStyle/>
          <a:p>
            <a:pPr marL="457200" indent="-457200">
              <a:buFont typeface="Wingdings" panose="05000000000000000000" pitchFamily="2" charset="2"/>
              <a:buChar char="v"/>
            </a:pPr>
            <a:r>
              <a:rPr lang="en-US" altLang="en-US" dirty="0"/>
              <a:t>Manufacturer says steroid test is 99% accurate(*). If news reports that an athlete tests positive, are we so certain that he/she is taking steroids</a:t>
            </a:r>
          </a:p>
          <a:p>
            <a:pPr marL="457200" indent="-457200">
              <a:buFont typeface="Wingdings" panose="05000000000000000000" pitchFamily="2" charset="2"/>
              <a:buChar char="v"/>
            </a:pPr>
            <a:endParaRPr lang="en-US" altLang="en-US" dirty="0"/>
          </a:p>
          <a:p>
            <a:pPr marL="457200" indent="-457200">
              <a:buFont typeface="Wingdings" panose="05000000000000000000" pitchFamily="2" charset="2"/>
              <a:buChar char="v"/>
            </a:pPr>
            <a:endParaRPr lang="en-US" altLang="en-US" dirty="0"/>
          </a:p>
          <a:p>
            <a:pPr marL="457200" indent="-457200">
              <a:buFont typeface="Wingdings" panose="05000000000000000000" pitchFamily="2" charset="2"/>
              <a:buChar char="v"/>
            </a:pPr>
            <a:endParaRPr lang="en-US" altLang="en-US" dirty="0"/>
          </a:p>
          <a:p>
            <a:pPr>
              <a:buFont typeface="Wingdings" panose="05000000000000000000" pitchFamily="2" charset="2"/>
              <a:buChar char="v"/>
            </a:pPr>
            <a:r>
              <a:rPr lang="en-US" altLang="en-US" dirty="0"/>
              <a:t>99% accurate if steroids are present, 15% false positives; finally assuming 10% of all athletes take steroids.</a:t>
            </a:r>
          </a:p>
        </p:txBody>
      </p:sp>
      <p:sp>
        <p:nvSpPr>
          <p:cNvPr id="2" name="Content Placeholder 1">
            <a:extLst>
              <a:ext uri="{FF2B5EF4-FFF2-40B4-BE49-F238E27FC236}">
                <a16:creationId xmlns:a16="http://schemas.microsoft.com/office/drawing/2014/main" id="{899E4F3F-C3D0-43AB-BAFA-A804A2EEF8CB}"/>
              </a:ext>
            </a:extLst>
          </p:cNvPr>
          <p:cNvSpPr>
            <a:spLocks noGrp="1"/>
          </p:cNvSpPr>
          <p:nvPr>
            <p:ph sz="quarter" idx="10"/>
          </p:nvPr>
        </p:nvSpPr>
        <p:spPr/>
        <p:txBody>
          <a:bodyPr/>
          <a:lstStyle/>
          <a:p>
            <a:endParaRPr lang="en-IN"/>
          </a:p>
        </p:txBody>
      </p:sp>
      <p:sp>
        <p:nvSpPr>
          <p:cNvPr id="6146" name="Rectangle 2"/>
          <p:cNvSpPr>
            <a:spLocks noGrp="1" noChangeArrowheads="1"/>
          </p:cNvSpPr>
          <p:nvPr>
            <p:ph type="title" idx="4294967295"/>
          </p:nvPr>
        </p:nvSpPr>
        <p:spPr>
          <a:xfrm>
            <a:off x="0" y="274638"/>
            <a:ext cx="8229600" cy="1143000"/>
          </a:xfrm>
        </p:spPr>
        <p:txBody>
          <a:bodyPr/>
          <a:lstStyle/>
          <a:p>
            <a:r>
              <a:rPr lang="en-US" altLang="en-US"/>
              <a:t>Steroids(quick review)</a:t>
            </a:r>
          </a:p>
        </p:txBody>
      </p:sp>
    </p:spTree>
    <p:extLst>
      <p:ext uri="{BB962C8B-B14F-4D97-AF65-F5344CB8AC3E}">
        <p14:creationId xmlns:p14="http://schemas.microsoft.com/office/powerpoint/2010/main" val="23330641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idx="4294967295"/>
          </p:nvPr>
        </p:nvSpPr>
        <p:spPr>
          <a:xfrm>
            <a:off x="0" y="609600"/>
            <a:ext cx="7772400" cy="9906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The Realities!</a:t>
            </a:r>
          </a:p>
        </p:txBody>
      </p:sp>
      <p:sp>
        <p:nvSpPr>
          <p:cNvPr id="273411" name="Rectangle 3"/>
          <p:cNvSpPr>
            <a:spLocks noChangeArrowheads="1"/>
          </p:cNvSpPr>
          <p:nvPr/>
        </p:nvSpPr>
        <p:spPr bwMode="auto">
          <a:xfrm>
            <a:off x="723900" y="2333724"/>
            <a:ext cx="7696200"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defRPr sz="2400">
                <a:solidFill>
                  <a:schemeClr val="tx1"/>
                </a:solidFill>
                <a:latin typeface="Times" panose="02020603050405020304" pitchFamily="18" charset="0"/>
              </a:defRPr>
            </a:lvl1pPr>
            <a:lvl2pPr marL="666750">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Wingdings" panose="05000000000000000000" pitchFamily="2" charset="2"/>
              <a:buChar char="þ"/>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Forecasts are seldom perfect</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Most techniques assume an underlying stability in the system</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Product family and aggregated forecasts are more accurate than individual product forecasts</a:t>
            </a:r>
          </a:p>
        </p:txBody>
      </p:sp>
    </p:spTree>
    <p:extLst>
      <p:ext uri="{BB962C8B-B14F-4D97-AF65-F5344CB8AC3E}">
        <p14:creationId xmlns:p14="http://schemas.microsoft.com/office/powerpoint/2010/main" val="128485971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3411"/>
                                        </p:tgtEl>
                                        <p:attrNameLst>
                                          <p:attrName>style.visibility</p:attrName>
                                        </p:attrNameLst>
                                      </p:cBhvr>
                                      <p:to>
                                        <p:strVal val="visible"/>
                                      </p:to>
                                    </p:set>
                                    <p:animEffect transition="in" filter="strips(downRight)">
                                      <p:cBhvr>
                                        <p:cTn id="7" dur="500"/>
                                        <p:tgtEl>
                                          <p:spTgt spid="273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utoUpdateAnimBg="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0" y="650875"/>
            <a:ext cx="7772400" cy="8985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Forecasting Approaches</a:t>
            </a:r>
          </a:p>
        </p:txBody>
      </p:sp>
      <p:sp>
        <p:nvSpPr>
          <p:cNvPr id="48133" name="Rectangle 5"/>
          <p:cNvSpPr>
            <a:spLocks noChangeArrowheads="1"/>
          </p:cNvSpPr>
          <p:nvPr/>
        </p:nvSpPr>
        <p:spPr bwMode="auto">
          <a:xfrm>
            <a:off x="1049338" y="2463800"/>
            <a:ext cx="7043737"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76250" indent="-4762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1139825" indent="-473075">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557338"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974850"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392363"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8495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3067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7639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2211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Clr>
                <a:srgbClr val="000000"/>
              </a:buClr>
              <a:buFont typeface="Wingdings" panose="05000000000000000000" pitchFamily="2" charset="2"/>
              <a:buChar char="þ"/>
              <a:defRPr/>
            </a:pPr>
            <a:r>
              <a:rPr lang="en-US" altLang="en-US" sz="3200">
                <a:solidFill>
                  <a:srgbClr val="003300"/>
                </a:solidFill>
              </a:rPr>
              <a:t>Used when situation is vague and little data exist</a:t>
            </a:r>
          </a:p>
          <a:p>
            <a:pPr lvl="1" fontAlgn="base">
              <a:spcAft>
                <a:spcPct val="0"/>
              </a:spcAft>
              <a:buClr>
                <a:srgbClr val="000000"/>
              </a:buClr>
              <a:buFont typeface="Wingdings" panose="05000000000000000000" pitchFamily="2" charset="2"/>
              <a:buChar char="þ"/>
              <a:defRPr/>
            </a:pPr>
            <a:r>
              <a:rPr lang="en-US" altLang="en-US" sz="2800">
                <a:solidFill>
                  <a:srgbClr val="003300"/>
                </a:solidFill>
              </a:rPr>
              <a:t>New products</a:t>
            </a:r>
          </a:p>
          <a:p>
            <a:pPr lvl="1" fontAlgn="base">
              <a:spcAft>
                <a:spcPct val="0"/>
              </a:spcAft>
              <a:buClr>
                <a:srgbClr val="000000"/>
              </a:buClr>
              <a:buFont typeface="Wingdings" panose="05000000000000000000" pitchFamily="2" charset="2"/>
              <a:buChar char="þ"/>
              <a:defRPr/>
            </a:pPr>
            <a:r>
              <a:rPr lang="en-US" altLang="en-US" sz="2800">
                <a:solidFill>
                  <a:srgbClr val="003300"/>
                </a:solidFill>
              </a:rPr>
              <a:t>New technology</a:t>
            </a:r>
            <a:endParaRPr lang="en-US" altLang="en-US" sz="3300">
              <a:solidFill>
                <a:srgbClr val="003300"/>
              </a:solidFill>
            </a:endParaRPr>
          </a:p>
          <a:p>
            <a:pPr fontAlgn="base">
              <a:spcAft>
                <a:spcPct val="0"/>
              </a:spcAft>
              <a:buClr>
                <a:srgbClr val="000000"/>
              </a:buClr>
              <a:buFont typeface="Wingdings" panose="05000000000000000000" pitchFamily="2" charset="2"/>
              <a:buChar char="þ"/>
              <a:defRPr/>
            </a:pPr>
            <a:r>
              <a:rPr lang="en-US" altLang="en-US" sz="3200">
                <a:solidFill>
                  <a:srgbClr val="003300"/>
                </a:solidFill>
              </a:rPr>
              <a:t>Involves intuition, experience</a:t>
            </a:r>
          </a:p>
          <a:p>
            <a:pPr lvl="1" fontAlgn="base">
              <a:spcAft>
                <a:spcPct val="0"/>
              </a:spcAft>
              <a:buClr>
                <a:srgbClr val="000000"/>
              </a:buClr>
              <a:buFont typeface="Wingdings" panose="05000000000000000000" pitchFamily="2" charset="2"/>
              <a:buChar char="þ"/>
              <a:defRPr/>
            </a:pPr>
            <a:r>
              <a:rPr lang="en-US" altLang="en-US" sz="2800">
                <a:solidFill>
                  <a:srgbClr val="003300"/>
                </a:solidFill>
              </a:rPr>
              <a:t>e.g., forecasting sales on Internet</a:t>
            </a:r>
          </a:p>
        </p:txBody>
      </p:sp>
      <p:sp>
        <p:nvSpPr>
          <p:cNvPr id="48134" name="Rectangle 6"/>
          <p:cNvSpPr>
            <a:spLocks noChangeArrowheads="1"/>
          </p:cNvSpPr>
          <p:nvPr/>
        </p:nvSpPr>
        <p:spPr bwMode="auto">
          <a:xfrm>
            <a:off x="2179638" y="1727200"/>
            <a:ext cx="478313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algn="ctr" eaLnBrk="0" fontAlgn="base" hangingPunct="0">
              <a:spcBef>
                <a:spcPct val="50000"/>
              </a:spcBef>
              <a:spcAft>
                <a:spcPct val="0"/>
              </a:spcAft>
              <a:defRPr/>
            </a:pPr>
            <a:r>
              <a:rPr lang="en-US" altLang="en-US" sz="3200" b="1" i="1">
                <a:solidFill>
                  <a:srgbClr val="3333CC"/>
                </a:solidFill>
                <a:effectLst>
                  <a:outerShdw blurRad="38100" dist="38100" dir="2700000" algn="tl">
                    <a:srgbClr val="C0C0C0"/>
                  </a:outerShdw>
                </a:effectLst>
                <a:latin typeface="Arial" panose="020B0604020202020204" pitchFamily="34" charset="0"/>
              </a:rPr>
              <a:t>Qualitative Methods</a:t>
            </a:r>
          </a:p>
        </p:txBody>
      </p:sp>
    </p:spTree>
    <p:extLst>
      <p:ext uri="{BB962C8B-B14F-4D97-AF65-F5344CB8AC3E}">
        <p14:creationId xmlns:p14="http://schemas.microsoft.com/office/powerpoint/2010/main" val="155914953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8134"/>
                                        </p:tgtEl>
                                        <p:attrNameLst>
                                          <p:attrName>style.visibility</p:attrName>
                                        </p:attrNameLst>
                                      </p:cBhvr>
                                      <p:to>
                                        <p:strVal val="visible"/>
                                      </p:to>
                                    </p:set>
                                    <p:animEffect transition="in" filter="strips(downRight)">
                                      <p:cBhvr>
                                        <p:cTn id="7" dur="500"/>
                                        <p:tgtEl>
                                          <p:spTgt spid="48134"/>
                                        </p:tgtEl>
                                      </p:cBhvr>
                                    </p:animEffect>
                                  </p:childTnLst>
                                </p:cTn>
                              </p:par>
                            </p:childTnLst>
                          </p:cTn>
                        </p:par>
                        <p:par>
                          <p:cTn id="8" fill="hold" nodeType="afterGroup">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8133"/>
                                        </p:tgtEl>
                                        <p:attrNameLst>
                                          <p:attrName>style.visibility</p:attrName>
                                        </p:attrNameLst>
                                      </p:cBhvr>
                                      <p:to>
                                        <p:strVal val="visible"/>
                                      </p:to>
                                    </p:set>
                                    <p:animEffect transition="in" filter="strips(downRight)">
                                      <p:cBhvr>
                                        <p:cTn id="11"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utoUpdateAnimBg="0"/>
      <p:bldP spid="48134" grpId="0" autoUpdateAnimBg="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idx="4294967295"/>
          </p:nvPr>
        </p:nvSpPr>
        <p:spPr>
          <a:xfrm>
            <a:off x="0" y="650875"/>
            <a:ext cx="7772400" cy="898525"/>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Forecasting Approaches</a:t>
            </a:r>
          </a:p>
        </p:txBody>
      </p:sp>
      <p:sp>
        <p:nvSpPr>
          <p:cNvPr id="274435" name="Rectangle 3"/>
          <p:cNvSpPr>
            <a:spLocks noChangeArrowheads="1"/>
          </p:cNvSpPr>
          <p:nvPr/>
        </p:nvSpPr>
        <p:spPr bwMode="auto">
          <a:xfrm>
            <a:off x="801688" y="2501900"/>
            <a:ext cx="75406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71488" indent="-471488">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1139825" indent="-477838">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557338"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974850"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392363"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8495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3067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7639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2211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Clr>
                <a:srgbClr val="000000"/>
              </a:buClr>
              <a:buFont typeface="Wingdings" panose="05000000000000000000" pitchFamily="2" charset="2"/>
              <a:buChar char="þ"/>
              <a:defRPr/>
            </a:pPr>
            <a:r>
              <a:rPr lang="en-US" altLang="en-US" sz="3200">
                <a:solidFill>
                  <a:srgbClr val="000000"/>
                </a:solidFill>
              </a:rPr>
              <a:t>Used when situation is ‘stable’ and historical data exist</a:t>
            </a:r>
          </a:p>
          <a:p>
            <a:pPr lvl="1" fontAlgn="base">
              <a:spcAft>
                <a:spcPct val="0"/>
              </a:spcAft>
              <a:buClr>
                <a:srgbClr val="000000"/>
              </a:buClr>
              <a:buFont typeface="Wingdings" panose="05000000000000000000" pitchFamily="2" charset="2"/>
              <a:buChar char="þ"/>
              <a:defRPr/>
            </a:pPr>
            <a:r>
              <a:rPr lang="en-US" altLang="en-US" sz="2800">
                <a:solidFill>
                  <a:srgbClr val="000000"/>
                </a:solidFill>
              </a:rPr>
              <a:t>Existing products</a:t>
            </a:r>
          </a:p>
          <a:p>
            <a:pPr lvl="1" fontAlgn="base">
              <a:spcAft>
                <a:spcPct val="0"/>
              </a:spcAft>
              <a:buClr>
                <a:srgbClr val="000000"/>
              </a:buClr>
              <a:buFont typeface="Wingdings" panose="05000000000000000000" pitchFamily="2" charset="2"/>
              <a:buChar char="þ"/>
              <a:defRPr/>
            </a:pPr>
            <a:r>
              <a:rPr lang="en-US" altLang="en-US" sz="2800">
                <a:solidFill>
                  <a:srgbClr val="000000"/>
                </a:solidFill>
              </a:rPr>
              <a:t>Current technology</a:t>
            </a:r>
            <a:endParaRPr lang="en-US" altLang="en-US" sz="3200">
              <a:solidFill>
                <a:srgbClr val="000000"/>
              </a:solidFill>
            </a:endParaRPr>
          </a:p>
          <a:p>
            <a:pPr fontAlgn="base">
              <a:spcAft>
                <a:spcPct val="0"/>
              </a:spcAft>
              <a:buClr>
                <a:srgbClr val="000000"/>
              </a:buClr>
              <a:buFont typeface="Wingdings" panose="05000000000000000000" pitchFamily="2" charset="2"/>
              <a:buChar char="þ"/>
              <a:defRPr/>
            </a:pPr>
            <a:r>
              <a:rPr lang="en-US" altLang="en-US" sz="3200">
                <a:solidFill>
                  <a:srgbClr val="000000"/>
                </a:solidFill>
              </a:rPr>
              <a:t>Involves mathematical techniques</a:t>
            </a:r>
          </a:p>
          <a:p>
            <a:pPr lvl="1" fontAlgn="base">
              <a:spcAft>
                <a:spcPct val="0"/>
              </a:spcAft>
              <a:buClr>
                <a:srgbClr val="000000"/>
              </a:buClr>
              <a:buFont typeface="Wingdings" panose="05000000000000000000" pitchFamily="2" charset="2"/>
              <a:buChar char="þ"/>
              <a:defRPr/>
            </a:pPr>
            <a:r>
              <a:rPr lang="en-US" altLang="en-US" sz="2800">
                <a:solidFill>
                  <a:srgbClr val="000000"/>
                </a:solidFill>
              </a:rPr>
              <a:t>e.g., forecasting sales of color televisions</a:t>
            </a:r>
            <a:endParaRPr lang="en-US" altLang="en-US" sz="3200">
              <a:solidFill>
                <a:srgbClr val="000000"/>
              </a:solidFill>
            </a:endParaRPr>
          </a:p>
        </p:txBody>
      </p:sp>
      <p:sp>
        <p:nvSpPr>
          <p:cNvPr id="274436" name="Rectangle 4"/>
          <p:cNvSpPr>
            <a:spLocks noChangeArrowheads="1"/>
          </p:cNvSpPr>
          <p:nvPr/>
        </p:nvSpPr>
        <p:spPr bwMode="auto">
          <a:xfrm>
            <a:off x="2098675" y="1728788"/>
            <a:ext cx="49450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algn="ctr" eaLnBrk="0" fontAlgn="base" hangingPunct="0">
              <a:spcBef>
                <a:spcPct val="50000"/>
              </a:spcBef>
              <a:spcAft>
                <a:spcPct val="0"/>
              </a:spcAft>
              <a:defRPr/>
            </a:pPr>
            <a:r>
              <a:rPr lang="en-US" altLang="en-US" sz="3200" b="1" i="1">
                <a:solidFill>
                  <a:srgbClr val="3333CC"/>
                </a:solidFill>
                <a:effectLst>
                  <a:outerShdw blurRad="38100" dist="38100" dir="2700000" algn="tl">
                    <a:srgbClr val="C0C0C0"/>
                  </a:outerShdw>
                </a:effectLst>
                <a:latin typeface="Arial" panose="020B0604020202020204" pitchFamily="34" charset="0"/>
              </a:rPr>
              <a:t>Quantitative Methods</a:t>
            </a:r>
          </a:p>
        </p:txBody>
      </p:sp>
    </p:spTree>
    <p:extLst>
      <p:ext uri="{BB962C8B-B14F-4D97-AF65-F5344CB8AC3E}">
        <p14:creationId xmlns:p14="http://schemas.microsoft.com/office/powerpoint/2010/main" val="2284100641"/>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4436"/>
                                        </p:tgtEl>
                                        <p:attrNameLst>
                                          <p:attrName>style.visibility</p:attrName>
                                        </p:attrNameLst>
                                      </p:cBhvr>
                                      <p:to>
                                        <p:strVal val="visible"/>
                                      </p:to>
                                    </p:set>
                                    <p:animEffect transition="in" filter="strips(downRight)">
                                      <p:cBhvr>
                                        <p:cTn id="7" dur="500"/>
                                        <p:tgtEl>
                                          <p:spTgt spid="274436"/>
                                        </p:tgtEl>
                                      </p:cBhvr>
                                    </p:animEffect>
                                  </p:childTnLst>
                                </p:cTn>
                              </p:par>
                            </p:childTnLst>
                          </p:cTn>
                        </p:par>
                        <p:par>
                          <p:cTn id="8" fill="hold" nodeType="afterGroup">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274435"/>
                                        </p:tgtEl>
                                        <p:attrNameLst>
                                          <p:attrName>style.visibility</p:attrName>
                                        </p:attrNameLst>
                                      </p:cBhvr>
                                      <p:to>
                                        <p:strVal val="visible"/>
                                      </p:to>
                                    </p:set>
                                    <p:animEffect transition="in" filter="strips(downRight)">
                                      <p:cBhvr>
                                        <p:cTn id="11" dur="500"/>
                                        <p:tgtEl>
                                          <p:spTgt spid="27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autoUpdateAnimBg="0"/>
      <p:bldP spid="274436" grpId="0" autoUpdateAnimBg="0"/>
    </p:bldLst>
  </p:timing>
</p:sld>
</file>

<file path=ppt/slides/slide4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490538"/>
            <a:ext cx="8296275" cy="778222"/>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dirty="0">
                <a:effectLst>
                  <a:outerShdw blurRad="38100" dist="38100" dir="2700000" algn="tl">
                    <a:srgbClr val="FFFFFF"/>
                  </a:outerShdw>
                </a:effectLst>
              </a:rPr>
              <a:t>Overview of Qualitative Methods</a:t>
            </a:r>
          </a:p>
        </p:txBody>
      </p:sp>
      <p:sp>
        <p:nvSpPr>
          <p:cNvPr id="50179" name="Rectangle 3"/>
          <p:cNvSpPr>
            <a:spLocks noGrp="1" noChangeArrowheads="1"/>
          </p:cNvSpPr>
          <p:nvPr>
            <p:ph type="body" idx="4294967295"/>
          </p:nvPr>
        </p:nvSpPr>
        <p:spPr>
          <a:xfrm>
            <a:off x="0" y="1412776"/>
            <a:ext cx="9144000" cy="3096344"/>
          </a:xfrm>
        </p:spPr>
        <p:txBody>
          <a:bodyPr lIns="99994" tIns="49997" rIns="99994" bIns="49997"/>
          <a:lstStyle/>
          <a:p>
            <a:pPr marL="476250" indent="-476250" eaLnBrk="1" hangingPunct="1">
              <a:buFont typeface="Wingdings" panose="05000000000000000000" pitchFamily="2" charset="2"/>
              <a:buChar char="þ"/>
              <a:defRPr/>
            </a:pPr>
            <a:r>
              <a:rPr lang="en-US" altLang="en-US" dirty="0"/>
              <a:t>Jury of executive opinion</a:t>
            </a:r>
          </a:p>
          <a:p>
            <a:pPr marL="1139825" lvl="1" indent="-473075" eaLnBrk="1" hangingPunct="1">
              <a:buFont typeface="Wingdings" panose="05000000000000000000" pitchFamily="2" charset="2"/>
              <a:buChar char="þ"/>
              <a:defRPr/>
            </a:pPr>
            <a:r>
              <a:rPr lang="en-US" altLang="en-US" dirty="0"/>
              <a:t>Pool opinions of high-level experts, sometimes augment by statistical models are pooled to arrive at a estimate of demand</a:t>
            </a:r>
            <a:endParaRPr lang="en-US" altLang="en-US" sz="3200" dirty="0"/>
          </a:p>
          <a:p>
            <a:pPr marL="476250" indent="-476250" eaLnBrk="1" hangingPunct="1">
              <a:buFont typeface="Wingdings" panose="05000000000000000000" pitchFamily="2" charset="2"/>
              <a:buChar char="þ"/>
              <a:defRPr/>
            </a:pPr>
            <a:r>
              <a:rPr lang="en-US" altLang="en-US" dirty="0"/>
              <a:t>Delphi method</a:t>
            </a:r>
          </a:p>
          <a:p>
            <a:pPr marL="1139825" lvl="1" indent="-473075" eaLnBrk="1" hangingPunct="1">
              <a:buFont typeface="Wingdings" panose="05000000000000000000" pitchFamily="2" charset="2"/>
              <a:buChar char="þ"/>
              <a:defRPr/>
            </a:pPr>
            <a:r>
              <a:rPr lang="en-US" altLang="en-US" dirty="0"/>
              <a:t>Panel of experts, queried iteratively</a:t>
            </a:r>
            <a:endParaRPr lang="en-US" altLang="en-US" sz="3200" dirty="0"/>
          </a:p>
        </p:txBody>
      </p:sp>
      <p:pic>
        <p:nvPicPr>
          <p:cNvPr id="3" name="Picture 2">
            <a:extLst>
              <a:ext uri="{FF2B5EF4-FFF2-40B4-BE49-F238E27FC236}">
                <a16:creationId xmlns:a16="http://schemas.microsoft.com/office/drawing/2014/main" id="{B8050222-EA3C-4A7D-BD05-0DB727814964}"/>
              </a:ext>
            </a:extLst>
          </p:cNvPr>
          <p:cNvPicPr>
            <a:picLocks noChangeAspect="1"/>
          </p:cNvPicPr>
          <p:nvPr/>
        </p:nvPicPr>
        <p:blipFill>
          <a:blip r:embed="rId3"/>
          <a:stretch>
            <a:fillRect/>
          </a:stretch>
        </p:blipFill>
        <p:spPr>
          <a:xfrm>
            <a:off x="0" y="4450021"/>
            <a:ext cx="9143999" cy="1792941"/>
          </a:xfrm>
          <a:prstGeom prst="rect">
            <a:avLst/>
          </a:prstGeom>
        </p:spPr>
      </p:pic>
    </p:spTree>
    <p:extLst>
      <p:ext uri="{BB962C8B-B14F-4D97-AF65-F5344CB8AC3E}">
        <p14:creationId xmlns:p14="http://schemas.microsoft.com/office/powerpoint/2010/main" val="388014689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0179"/>
                                        </p:tgtEl>
                                        <p:attrNameLst>
                                          <p:attrName>style.visibility</p:attrName>
                                        </p:attrNameLst>
                                      </p:cBhvr>
                                      <p:to>
                                        <p:strVal val="visible"/>
                                      </p:to>
                                    </p:set>
                                    <p:animEffect transition="in" filter="strips(downRight)">
                                      <p:cBhvr>
                                        <p:cTn id="7"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Lst>
  </p:timing>
</p:sld>
</file>

<file path=ppt/slides/slide4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title" idx="4294967295"/>
          </p:nvPr>
        </p:nvSpPr>
        <p:spPr>
          <a:xfrm>
            <a:off x="0" y="490538"/>
            <a:ext cx="8296275" cy="1365250"/>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Overview of Qualitative Methods</a:t>
            </a:r>
          </a:p>
        </p:txBody>
      </p:sp>
      <p:sp>
        <p:nvSpPr>
          <p:cNvPr id="276483" name="Rectangle 3"/>
          <p:cNvSpPr>
            <a:spLocks noGrp="1" noChangeArrowheads="1"/>
          </p:cNvSpPr>
          <p:nvPr>
            <p:ph type="body" idx="4294967295"/>
          </p:nvPr>
        </p:nvSpPr>
        <p:spPr>
          <a:xfrm>
            <a:off x="0" y="2312988"/>
            <a:ext cx="7772400" cy="3492500"/>
          </a:xfrm>
        </p:spPr>
        <p:txBody>
          <a:bodyPr lIns="99994" tIns="49997" rIns="99994" bIns="49997"/>
          <a:lstStyle/>
          <a:p>
            <a:pPr marL="476250" indent="-476250" eaLnBrk="1" hangingPunct="1">
              <a:buFont typeface="Wingdings" panose="05000000000000000000" pitchFamily="2" charset="2"/>
              <a:buChar char="þ"/>
              <a:defRPr/>
            </a:pPr>
            <a:r>
              <a:rPr lang="en-US" altLang="en-US"/>
              <a:t>Sales force composite</a:t>
            </a:r>
          </a:p>
          <a:p>
            <a:pPr marL="1139825" lvl="1" indent="-473075" eaLnBrk="1" hangingPunct="1">
              <a:buFont typeface="Wingdings" panose="05000000000000000000" pitchFamily="2" charset="2"/>
              <a:buChar char="þ"/>
              <a:defRPr/>
            </a:pPr>
            <a:r>
              <a:rPr lang="en-US" altLang="en-US"/>
              <a:t>Estimates from individual salespersons are reviewed for reasonableness, then aggregated </a:t>
            </a:r>
          </a:p>
          <a:p>
            <a:pPr marL="476250" indent="-476250" eaLnBrk="1" hangingPunct="1">
              <a:buFont typeface="Wingdings" panose="05000000000000000000" pitchFamily="2" charset="2"/>
              <a:buChar char="þ"/>
              <a:defRPr/>
            </a:pPr>
            <a:r>
              <a:rPr lang="en-US" altLang="en-US"/>
              <a:t>Consumer Market Survey</a:t>
            </a:r>
          </a:p>
          <a:p>
            <a:pPr marL="1139825" lvl="1" indent="-473075" eaLnBrk="1" hangingPunct="1">
              <a:buFont typeface="Wingdings" panose="05000000000000000000" pitchFamily="2" charset="2"/>
              <a:buChar char="þ"/>
              <a:defRPr/>
            </a:pPr>
            <a:r>
              <a:rPr lang="en-US" altLang="en-US"/>
              <a:t>Ask the customer</a:t>
            </a:r>
          </a:p>
        </p:txBody>
      </p:sp>
    </p:spTree>
    <p:extLst>
      <p:ext uri="{BB962C8B-B14F-4D97-AF65-F5344CB8AC3E}">
        <p14:creationId xmlns:p14="http://schemas.microsoft.com/office/powerpoint/2010/main" val="4118860550"/>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6483"/>
                                        </p:tgtEl>
                                        <p:attrNameLst>
                                          <p:attrName>style.visibility</p:attrName>
                                        </p:attrNameLst>
                                      </p:cBhvr>
                                      <p:to>
                                        <p:strVal val="visible"/>
                                      </p:to>
                                    </p:set>
                                    <p:animEffect transition="in" filter="strips(downRight)">
                                      <p:cBhvr>
                                        <p:cTn id="7" dur="500"/>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autoUpdateAnimBg="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96900" y="1781175"/>
            <a:ext cx="778510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76250" indent="-4762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1139825" indent="-473075">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557338"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974850"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392363"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8495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3067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7639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221163"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 typeface="Wingdings" panose="05000000000000000000" pitchFamily="2" charset="2"/>
              <a:buChar char="þ"/>
              <a:defRPr/>
            </a:pPr>
            <a:r>
              <a:rPr lang="en-US" altLang="en-US" dirty="0">
                <a:solidFill>
                  <a:srgbClr val="000000"/>
                </a:solidFill>
              </a:rPr>
              <a:t>Involves small group of high-level experts and managers</a:t>
            </a:r>
          </a:p>
          <a:p>
            <a:pPr fontAlgn="base">
              <a:spcAft>
                <a:spcPct val="0"/>
              </a:spcAft>
              <a:buFont typeface="Wingdings" panose="05000000000000000000" pitchFamily="2" charset="2"/>
              <a:buChar char="þ"/>
              <a:defRPr/>
            </a:pPr>
            <a:r>
              <a:rPr lang="en-US" altLang="en-US" dirty="0">
                <a:solidFill>
                  <a:srgbClr val="000000"/>
                </a:solidFill>
              </a:rPr>
              <a:t>Group estimates demand by working together</a:t>
            </a:r>
          </a:p>
          <a:p>
            <a:pPr fontAlgn="base">
              <a:spcAft>
                <a:spcPct val="0"/>
              </a:spcAft>
              <a:buFont typeface="Wingdings" panose="05000000000000000000" pitchFamily="2" charset="2"/>
              <a:buChar char="þ"/>
              <a:defRPr/>
            </a:pPr>
            <a:r>
              <a:rPr lang="en-US" altLang="en-US" dirty="0">
                <a:solidFill>
                  <a:srgbClr val="000000"/>
                </a:solidFill>
              </a:rPr>
              <a:t>Combines managerial experience with statistical models</a:t>
            </a:r>
          </a:p>
          <a:p>
            <a:pPr fontAlgn="base">
              <a:spcAft>
                <a:spcPct val="0"/>
              </a:spcAft>
              <a:buFont typeface="Wingdings" panose="05000000000000000000" pitchFamily="2" charset="2"/>
              <a:buChar char="þ"/>
              <a:defRPr/>
            </a:pPr>
            <a:r>
              <a:rPr lang="en-US" altLang="en-US" dirty="0">
                <a:solidFill>
                  <a:srgbClr val="000000"/>
                </a:solidFill>
              </a:rPr>
              <a:t>Relatively quick</a:t>
            </a:r>
          </a:p>
          <a:p>
            <a:pPr fontAlgn="base">
              <a:spcAft>
                <a:spcPct val="0"/>
              </a:spcAft>
              <a:buFont typeface="Wingdings" panose="05000000000000000000" pitchFamily="2" charset="2"/>
              <a:buChar char="þ"/>
              <a:defRPr/>
            </a:pPr>
            <a:r>
              <a:rPr lang="en-US" altLang="en-US" dirty="0">
                <a:solidFill>
                  <a:srgbClr val="000000"/>
                </a:solidFill>
              </a:rPr>
              <a:t>‘Group-think’</a:t>
            </a:r>
            <a:br>
              <a:rPr lang="en-US" altLang="en-US" dirty="0">
                <a:solidFill>
                  <a:srgbClr val="000000"/>
                </a:solidFill>
              </a:rPr>
            </a:br>
            <a:r>
              <a:rPr lang="en-US" altLang="en-US" dirty="0">
                <a:solidFill>
                  <a:srgbClr val="000000"/>
                </a:solidFill>
              </a:rPr>
              <a:t>disadvantage</a:t>
            </a:r>
          </a:p>
        </p:txBody>
      </p:sp>
      <p:sp>
        <p:nvSpPr>
          <p:cNvPr id="52229" name="Rectangle 5"/>
          <p:cNvSpPr>
            <a:spLocks noGrp="1" noChangeArrowheads="1"/>
          </p:cNvSpPr>
          <p:nvPr>
            <p:ph type="title" idx="4294967295"/>
          </p:nvPr>
        </p:nvSpPr>
        <p:spPr>
          <a:xfrm>
            <a:off x="0" y="554038"/>
            <a:ext cx="7772400" cy="817562"/>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Jury of Executive Opinion</a:t>
            </a:r>
          </a:p>
        </p:txBody>
      </p:sp>
    </p:spTree>
    <p:extLst>
      <p:ext uri="{BB962C8B-B14F-4D97-AF65-F5344CB8AC3E}">
        <p14:creationId xmlns:p14="http://schemas.microsoft.com/office/powerpoint/2010/main" val="281547083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2226"/>
                                        </p:tgtEl>
                                        <p:attrNameLst>
                                          <p:attrName>style.visibility</p:attrName>
                                        </p:attrNameLst>
                                      </p:cBhvr>
                                      <p:to>
                                        <p:strVal val="visible"/>
                                      </p:to>
                                    </p:set>
                                    <p:animEffect transition="in" filter="strips(downRight)">
                                      <p:cBhvr>
                                        <p:cTn id="7"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Lst>
  </p:timing>
</p:sld>
</file>

<file path=ppt/slides/slide4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0" y="533400"/>
            <a:ext cx="7772400" cy="817563"/>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Delphi Method</a:t>
            </a:r>
          </a:p>
        </p:txBody>
      </p:sp>
      <p:sp>
        <p:nvSpPr>
          <p:cNvPr id="56323" name="Rectangle 3"/>
          <p:cNvSpPr>
            <a:spLocks noGrp="1" noChangeArrowheads="1"/>
          </p:cNvSpPr>
          <p:nvPr>
            <p:ph type="body" idx="4294967295"/>
          </p:nvPr>
        </p:nvSpPr>
        <p:spPr>
          <a:xfrm>
            <a:off x="0" y="1714500"/>
            <a:ext cx="4233863" cy="4686300"/>
          </a:xfrm>
          <a:extLst>
            <a:ext uri="{91240B29-F687-4F45-9708-019B960494DF}">
              <a14:hiddenLine xmlns:a14="http://schemas.microsoft.com/office/drawing/2010/main" w="12700">
                <a:solidFill>
                  <a:schemeClr val="tx1"/>
                </a:solidFill>
                <a:miter lim="800000"/>
                <a:headEnd/>
                <a:tailEnd/>
              </a14:hiddenLine>
            </a:ext>
          </a:extLst>
        </p:spPr>
        <p:txBody>
          <a:bodyPr lIns="91415" tIns="45707" rIns="91415" bIns="45707"/>
          <a:lstStyle/>
          <a:p>
            <a:pPr marL="476250" indent="-476250" eaLnBrk="1" hangingPunct="1">
              <a:lnSpc>
                <a:spcPct val="80000"/>
              </a:lnSpc>
              <a:buFont typeface="Wingdings" panose="05000000000000000000" pitchFamily="2" charset="2"/>
              <a:buChar char="þ"/>
              <a:defRPr/>
            </a:pPr>
            <a:r>
              <a:rPr lang="en-US" altLang="en-US"/>
              <a:t>Iterative group process, continues until consensus is reached</a:t>
            </a:r>
          </a:p>
          <a:p>
            <a:pPr marL="476250" indent="-476250" eaLnBrk="1" hangingPunct="1">
              <a:lnSpc>
                <a:spcPct val="80000"/>
              </a:lnSpc>
              <a:buFont typeface="Wingdings" panose="05000000000000000000" pitchFamily="2" charset="2"/>
              <a:buChar char="þ"/>
              <a:defRPr/>
            </a:pPr>
            <a:r>
              <a:rPr lang="en-US" altLang="en-US"/>
              <a:t>3 types of participants</a:t>
            </a:r>
          </a:p>
          <a:p>
            <a:pPr marL="1054100" lvl="1" indent="-387350" eaLnBrk="1" hangingPunct="1">
              <a:lnSpc>
                <a:spcPct val="80000"/>
              </a:lnSpc>
              <a:buFont typeface="Wingdings" panose="05000000000000000000" pitchFamily="2" charset="2"/>
              <a:buChar char="þ"/>
              <a:defRPr/>
            </a:pPr>
            <a:r>
              <a:rPr lang="en-US" altLang="en-US" sz="2600"/>
              <a:t>Decision makers</a:t>
            </a:r>
          </a:p>
          <a:p>
            <a:pPr marL="1054100" lvl="1" indent="-387350" eaLnBrk="1" hangingPunct="1">
              <a:lnSpc>
                <a:spcPct val="80000"/>
              </a:lnSpc>
              <a:buFont typeface="Wingdings" panose="05000000000000000000" pitchFamily="2" charset="2"/>
              <a:buChar char="þ"/>
              <a:defRPr/>
            </a:pPr>
            <a:r>
              <a:rPr lang="en-US" altLang="en-US" sz="2600"/>
              <a:t>Staff</a:t>
            </a:r>
          </a:p>
          <a:p>
            <a:pPr marL="1054100" lvl="1" indent="-387350" eaLnBrk="1" hangingPunct="1">
              <a:lnSpc>
                <a:spcPct val="80000"/>
              </a:lnSpc>
              <a:buFont typeface="Wingdings" panose="05000000000000000000" pitchFamily="2" charset="2"/>
              <a:buChar char="þ"/>
              <a:defRPr/>
            </a:pPr>
            <a:r>
              <a:rPr lang="en-US" altLang="en-US" sz="2600"/>
              <a:t>Respondents</a:t>
            </a:r>
            <a:endParaRPr lang="en-US" altLang="en-US"/>
          </a:p>
        </p:txBody>
      </p:sp>
      <p:grpSp>
        <p:nvGrpSpPr>
          <p:cNvPr id="56341" name="Group 21"/>
          <p:cNvGrpSpPr>
            <a:grpSpLocks/>
          </p:cNvGrpSpPr>
          <p:nvPr/>
        </p:nvGrpSpPr>
        <p:grpSpPr bwMode="auto">
          <a:xfrm>
            <a:off x="3657600" y="2238375"/>
            <a:ext cx="2413000" cy="3257550"/>
            <a:chOff x="2304" y="1410"/>
            <a:chExt cx="1520" cy="2052"/>
          </a:xfrm>
        </p:grpSpPr>
        <p:sp>
          <p:nvSpPr>
            <p:cNvPr id="56326" name="Freeform 6"/>
            <p:cNvSpPr>
              <a:spLocks/>
            </p:cNvSpPr>
            <p:nvPr/>
          </p:nvSpPr>
          <p:spPr bwMode="auto">
            <a:xfrm>
              <a:off x="2657" y="1410"/>
              <a:ext cx="1146" cy="2052"/>
            </a:xfrm>
            <a:custGeom>
              <a:avLst/>
              <a:gdLst>
                <a:gd name="T0" fmla="*/ 1009 w 1032"/>
                <a:gd name="T1" fmla="*/ 4 h 1915"/>
                <a:gd name="T2" fmla="*/ 957 w 1032"/>
                <a:gd name="T3" fmla="*/ 14 h 1915"/>
                <a:gd name="T4" fmla="*/ 911 w 1032"/>
                <a:gd name="T5" fmla="*/ 26 h 1915"/>
                <a:gd name="T6" fmla="*/ 865 w 1032"/>
                <a:gd name="T7" fmla="*/ 39 h 1915"/>
                <a:gd name="T8" fmla="*/ 820 w 1032"/>
                <a:gd name="T9" fmla="*/ 56 h 1915"/>
                <a:gd name="T10" fmla="*/ 769 w 1032"/>
                <a:gd name="T11" fmla="*/ 77 h 1915"/>
                <a:gd name="T12" fmla="*/ 718 w 1032"/>
                <a:gd name="T13" fmla="*/ 99 h 1915"/>
                <a:gd name="T14" fmla="*/ 670 w 1032"/>
                <a:gd name="T15" fmla="*/ 123 h 1915"/>
                <a:gd name="T16" fmla="*/ 628 w 1032"/>
                <a:gd name="T17" fmla="*/ 148 h 1915"/>
                <a:gd name="T18" fmla="*/ 585 w 1032"/>
                <a:gd name="T19" fmla="*/ 175 h 1915"/>
                <a:gd name="T20" fmla="*/ 539 w 1032"/>
                <a:gd name="T21" fmla="*/ 209 h 1915"/>
                <a:gd name="T22" fmla="*/ 498 w 1032"/>
                <a:gd name="T23" fmla="*/ 240 h 1915"/>
                <a:gd name="T24" fmla="*/ 434 w 1032"/>
                <a:gd name="T25" fmla="*/ 299 h 1915"/>
                <a:gd name="T26" fmla="*/ 377 w 1032"/>
                <a:gd name="T27" fmla="*/ 356 h 1915"/>
                <a:gd name="T28" fmla="*/ 333 w 1032"/>
                <a:gd name="T29" fmla="*/ 408 h 1915"/>
                <a:gd name="T30" fmla="*/ 287 w 1032"/>
                <a:gd name="T31" fmla="*/ 469 h 1915"/>
                <a:gd name="T32" fmla="*/ 244 w 1032"/>
                <a:gd name="T33" fmla="*/ 536 h 1915"/>
                <a:gd name="T34" fmla="*/ 206 w 1032"/>
                <a:gd name="T35" fmla="*/ 601 h 1915"/>
                <a:gd name="T36" fmla="*/ 174 w 1032"/>
                <a:gd name="T37" fmla="*/ 675 h 1915"/>
                <a:gd name="T38" fmla="*/ 146 w 1032"/>
                <a:gd name="T39" fmla="*/ 753 h 1915"/>
                <a:gd name="T40" fmla="*/ 116 w 1032"/>
                <a:gd name="T41" fmla="*/ 850 h 1915"/>
                <a:gd name="T42" fmla="*/ 99 w 1032"/>
                <a:gd name="T43" fmla="*/ 945 h 1915"/>
                <a:gd name="T44" fmla="*/ 85 w 1032"/>
                <a:gd name="T45" fmla="*/ 1068 h 1915"/>
                <a:gd name="T46" fmla="*/ 85 w 1032"/>
                <a:gd name="T47" fmla="*/ 1174 h 1915"/>
                <a:gd name="T48" fmla="*/ 95 w 1032"/>
                <a:gd name="T49" fmla="*/ 1272 h 1915"/>
                <a:gd name="T50" fmla="*/ 112 w 1032"/>
                <a:gd name="T51" fmla="*/ 1370 h 1915"/>
                <a:gd name="T52" fmla="*/ 143 w 1032"/>
                <a:gd name="T53" fmla="*/ 1480 h 1915"/>
                <a:gd name="T54" fmla="*/ 181 w 1032"/>
                <a:gd name="T55" fmla="*/ 1581 h 1915"/>
                <a:gd name="T56" fmla="*/ 231 w 1032"/>
                <a:gd name="T57" fmla="*/ 1677 h 1915"/>
                <a:gd name="T58" fmla="*/ 708 w 1032"/>
                <a:gd name="T59" fmla="*/ 1914 h 1915"/>
                <a:gd name="T60" fmla="*/ 696 w 1032"/>
                <a:gd name="T61" fmla="*/ 1408 h 1915"/>
                <a:gd name="T62" fmla="*/ 652 w 1032"/>
                <a:gd name="T63" fmla="*/ 1328 h 1915"/>
                <a:gd name="T64" fmla="*/ 627 w 1032"/>
                <a:gd name="T65" fmla="*/ 1252 h 1915"/>
                <a:gd name="T66" fmla="*/ 617 w 1032"/>
                <a:gd name="T67" fmla="*/ 1178 h 1915"/>
                <a:gd name="T68" fmla="*/ 614 w 1032"/>
                <a:gd name="T69" fmla="*/ 1105 h 1915"/>
                <a:gd name="T70" fmla="*/ 621 w 1032"/>
                <a:gd name="T71" fmla="*/ 1020 h 1915"/>
                <a:gd name="T72" fmla="*/ 641 w 1032"/>
                <a:gd name="T73" fmla="*/ 936 h 1915"/>
                <a:gd name="T74" fmla="*/ 671 w 1032"/>
                <a:gd name="T75" fmla="*/ 857 h 1915"/>
                <a:gd name="T76" fmla="*/ 708 w 1032"/>
                <a:gd name="T77" fmla="*/ 796 h 1915"/>
                <a:gd name="T78" fmla="*/ 739 w 1032"/>
                <a:gd name="T79" fmla="*/ 751 h 1915"/>
                <a:gd name="T80" fmla="*/ 778 w 1032"/>
                <a:gd name="T81" fmla="*/ 705 h 1915"/>
                <a:gd name="T82" fmla="*/ 816 w 1032"/>
                <a:gd name="T83" fmla="*/ 668 h 1915"/>
                <a:gd name="T84" fmla="*/ 858 w 1032"/>
                <a:gd name="T85" fmla="*/ 634 h 1915"/>
                <a:gd name="T86" fmla="*/ 910 w 1032"/>
                <a:gd name="T87" fmla="*/ 600 h 1915"/>
                <a:gd name="T88" fmla="*/ 959 w 1032"/>
                <a:gd name="T89" fmla="*/ 572 h 1915"/>
                <a:gd name="T90" fmla="*/ 1031 w 1032"/>
                <a:gd name="T91" fmla="*/ 548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2" h="1915">
                  <a:moveTo>
                    <a:pt x="1031" y="0"/>
                  </a:moveTo>
                  <a:lnTo>
                    <a:pt x="1009" y="4"/>
                  </a:lnTo>
                  <a:lnTo>
                    <a:pt x="986" y="7"/>
                  </a:lnTo>
                  <a:lnTo>
                    <a:pt x="957" y="14"/>
                  </a:lnTo>
                  <a:lnTo>
                    <a:pt x="935" y="19"/>
                  </a:lnTo>
                  <a:lnTo>
                    <a:pt x="911" y="26"/>
                  </a:lnTo>
                  <a:lnTo>
                    <a:pt x="889" y="33"/>
                  </a:lnTo>
                  <a:lnTo>
                    <a:pt x="865" y="39"/>
                  </a:lnTo>
                  <a:lnTo>
                    <a:pt x="843" y="46"/>
                  </a:lnTo>
                  <a:lnTo>
                    <a:pt x="820" y="56"/>
                  </a:lnTo>
                  <a:lnTo>
                    <a:pt x="792" y="66"/>
                  </a:lnTo>
                  <a:lnTo>
                    <a:pt x="769" y="77"/>
                  </a:lnTo>
                  <a:lnTo>
                    <a:pt x="744" y="87"/>
                  </a:lnTo>
                  <a:lnTo>
                    <a:pt x="718" y="99"/>
                  </a:lnTo>
                  <a:lnTo>
                    <a:pt x="693" y="112"/>
                  </a:lnTo>
                  <a:lnTo>
                    <a:pt x="670" y="123"/>
                  </a:lnTo>
                  <a:lnTo>
                    <a:pt x="648" y="137"/>
                  </a:lnTo>
                  <a:lnTo>
                    <a:pt x="628" y="148"/>
                  </a:lnTo>
                  <a:lnTo>
                    <a:pt x="608" y="163"/>
                  </a:lnTo>
                  <a:lnTo>
                    <a:pt x="585" y="175"/>
                  </a:lnTo>
                  <a:lnTo>
                    <a:pt x="562" y="192"/>
                  </a:lnTo>
                  <a:lnTo>
                    <a:pt x="539" y="209"/>
                  </a:lnTo>
                  <a:lnTo>
                    <a:pt x="518" y="226"/>
                  </a:lnTo>
                  <a:lnTo>
                    <a:pt x="498" y="240"/>
                  </a:lnTo>
                  <a:lnTo>
                    <a:pt x="465" y="267"/>
                  </a:lnTo>
                  <a:lnTo>
                    <a:pt x="434" y="299"/>
                  </a:lnTo>
                  <a:lnTo>
                    <a:pt x="408" y="322"/>
                  </a:lnTo>
                  <a:lnTo>
                    <a:pt x="377" y="356"/>
                  </a:lnTo>
                  <a:lnTo>
                    <a:pt x="356" y="380"/>
                  </a:lnTo>
                  <a:lnTo>
                    <a:pt x="333" y="408"/>
                  </a:lnTo>
                  <a:lnTo>
                    <a:pt x="308" y="440"/>
                  </a:lnTo>
                  <a:lnTo>
                    <a:pt x="287" y="469"/>
                  </a:lnTo>
                  <a:lnTo>
                    <a:pt x="266" y="503"/>
                  </a:lnTo>
                  <a:lnTo>
                    <a:pt x="244" y="536"/>
                  </a:lnTo>
                  <a:lnTo>
                    <a:pt x="223" y="571"/>
                  </a:lnTo>
                  <a:lnTo>
                    <a:pt x="206" y="601"/>
                  </a:lnTo>
                  <a:lnTo>
                    <a:pt x="190" y="638"/>
                  </a:lnTo>
                  <a:lnTo>
                    <a:pt x="174" y="675"/>
                  </a:lnTo>
                  <a:lnTo>
                    <a:pt x="160" y="712"/>
                  </a:lnTo>
                  <a:lnTo>
                    <a:pt x="146" y="753"/>
                  </a:lnTo>
                  <a:lnTo>
                    <a:pt x="128" y="804"/>
                  </a:lnTo>
                  <a:lnTo>
                    <a:pt x="116" y="850"/>
                  </a:lnTo>
                  <a:lnTo>
                    <a:pt x="105" y="898"/>
                  </a:lnTo>
                  <a:lnTo>
                    <a:pt x="99" y="945"/>
                  </a:lnTo>
                  <a:lnTo>
                    <a:pt x="90" y="1000"/>
                  </a:lnTo>
                  <a:lnTo>
                    <a:pt x="85" y="1068"/>
                  </a:lnTo>
                  <a:lnTo>
                    <a:pt x="83" y="1121"/>
                  </a:lnTo>
                  <a:lnTo>
                    <a:pt x="85" y="1174"/>
                  </a:lnTo>
                  <a:lnTo>
                    <a:pt x="89" y="1225"/>
                  </a:lnTo>
                  <a:lnTo>
                    <a:pt x="95" y="1272"/>
                  </a:lnTo>
                  <a:lnTo>
                    <a:pt x="101" y="1320"/>
                  </a:lnTo>
                  <a:lnTo>
                    <a:pt x="112" y="1370"/>
                  </a:lnTo>
                  <a:lnTo>
                    <a:pt x="126" y="1424"/>
                  </a:lnTo>
                  <a:lnTo>
                    <a:pt x="143" y="1480"/>
                  </a:lnTo>
                  <a:lnTo>
                    <a:pt x="161" y="1531"/>
                  </a:lnTo>
                  <a:lnTo>
                    <a:pt x="181" y="1581"/>
                  </a:lnTo>
                  <a:lnTo>
                    <a:pt x="203" y="1630"/>
                  </a:lnTo>
                  <a:lnTo>
                    <a:pt x="231" y="1677"/>
                  </a:lnTo>
                  <a:lnTo>
                    <a:pt x="0" y="1809"/>
                  </a:lnTo>
                  <a:lnTo>
                    <a:pt x="708" y="1914"/>
                  </a:lnTo>
                  <a:lnTo>
                    <a:pt x="967" y="1262"/>
                  </a:lnTo>
                  <a:lnTo>
                    <a:pt x="696" y="1408"/>
                  </a:lnTo>
                  <a:lnTo>
                    <a:pt x="669" y="1366"/>
                  </a:lnTo>
                  <a:lnTo>
                    <a:pt x="652" y="1328"/>
                  </a:lnTo>
                  <a:lnTo>
                    <a:pt x="637" y="1290"/>
                  </a:lnTo>
                  <a:lnTo>
                    <a:pt x="627" y="1252"/>
                  </a:lnTo>
                  <a:lnTo>
                    <a:pt x="619" y="1214"/>
                  </a:lnTo>
                  <a:lnTo>
                    <a:pt x="617" y="1178"/>
                  </a:lnTo>
                  <a:lnTo>
                    <a:pt x="614" y="1141"/>
                  </a:lnTo>
                  <a:lnTo>
                    <a:pt x="614" y="1105"/>
                  </a:lnTo>
                  <a:lnTo>
                    <a:pt x="616" y="1062"/>
                  </a:lnTo>
                  <a:lnTo>
                    <a:pt x="621" y="1020"/>
                  </a:lnTo>
                  <a:lnTo>
                    <a:pt x="630" y="973"/>
                  </a:lnTo>
                  <a:lnTo>
                    <a:pt x="641" y="936"/>
                  </a:lnTo>
                  <a:lnTo>
                    <a:pt x="657" y="893"/>
                  </a:lnTo>
                  <a:lnTo>
                    <a:pt x="671" y="857"/>
                  </a:lnTo>
                  <a:lnTo>
                    <a:pt x="691" y="823"/>
                  </a:lnTo>
                  <a:lnTo>
                    <a:pt x="708" y="796"/>
                  </a:lnTo>
                  <a:lnTo>
                    <a:pt x="723" y="773"/>
                  </a:lnTo>
                  <a:lnTo>
                    <a:pt x="739" y="751"/>
                  </a:lnTo>
                  <a:lnTo>
                    <a:pt x="758" y="729"/>
                  </a:lnTo>
                  <a:lnTo>
                    <a:pt x="778" y="705"/>
                  </a:lnTo>
                  <a:lnTo>
                    <a:pt x="796" y="689"/>
                  </a:lnTo>
                  <a:lnTo>
                    <a:pt x="816" y="668"/>
                  </a:lnTo>
                  <a:lnTo>
                    <a:pt x="836" y="651"/>
                  </a:lnTo>
                  <a:lnTo>
                    <a:pt x="858" y="634"/>
                  </a:lnTo>
                  <a:lnTo>
                    <a:pt x="886" y="615"/>
                  </a:lnTo>
                  <a:lnTo>
                    <a:pt x="910" y="600"/>
                  </a:lnTo>
                  <a:lnTo>
                    <a:pt x="930" y="589"/>
                  </a:lnTo>
                  <a:lnTo>
                    <a:pt x="959" y="572"/>
                  </a:lnTo>
                  <a:lnTo>
                    <a:pt x="986" y="561"/>
                  </a:lnTo>
                  <a:lnTo>
                    <a:pt x="1031" y="548"/>
                  </a:lnTo>
                  <a:lnTo>
                    <a:pt x="1031" y="0"/>
                  </a:lnTo>
                </a:path>
              </a:pathLst>
            </a:custGeom>
            <a:solidFill>
              <a:schemeClr val="accent2"/>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50" tIns="44432" rIns="90450" bIns="44432">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0428" name="Rectangle 12"/>
            <p:cNvSpPr>
              <a:spLocks noChangeArrowheads="1"/>
            </p:cNvSpPr>
            <p:nvPr/>
          </p:nvSpPr>
          <p:spPr bwMode="auto">
            <a:xfrm>
              <a:off x="2304" y="2160"/>
              <a:ext cx="1520"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85000"/>
                </a:lnSpc>
                <a:spcBef>
                  <a:spcPct val="0"/>
                </a:spcBef>
                <a:spcAft>
                  <a:spcPct val="0"/>
                </a:spcAft>
              </a:pPr>
              <a:r>
                <a:rPr lang="en-US" altLang="en-US">
                  <a:solidFill>
                    <a:srgbClr val="000000"/>
                  </a:solidFill>
                </a:rPr>
                <a:t>Staff</a:t>
              </a:r>
            </a:p>
            <a:p>
              <a:pPr algn="ctr" eaLnBrk="0" fontAlgn="base" hangingPunct="0">
                <a:lnSpc>
                  <a:spcPct val="85000"/>
                </a:lnSpc>
                <a:spcBef>
                  <a:spcPct val="0"/>
                </a:spcBef>
                <a:spcAft>
                  <a:spcPct val="0"/>
                </a:spcAft>
              </a:pPr>
              <a:r>
                <a:rPr lang="en-US" altLang="en-US">
                  <a:solidFill>
                    <a:srgbClr val="000000"/>
                  </a:solidFill>
                </a:rPr>
                <a:t>(Administering survey)</a:t>
              </a:r>
            </a:p>
          </p:txBody>
        </p:sp>
      </p:grpSp>
      <p:grpSp>
        <p:nvGrpSpPr>
          <p:cNvPr id="56343" name="Group 23"/>
          <p:cNvGrpSpPr>
            <a:grpSpLocks/>
          </p:cNvGrpSpPr>
          <p:nvPr/>
        </p:nvGrpSpPr>
        <p:grpSpPr bwMode="auto">
          <a:xfrm>
            <a:off x="5632450" y="1676400"/>
            <a:ext cx="3275013" cy="3065463"/>
            <a:chOff x="3548" y="1056"/>
            <a:chExt cx="2063" cy="1931"/>
          </a:xfrm>
        </p:grpSpPr>
        <p:sp>
          <p:nvSpPr>
            <p:cNvPr id="56327" name="Freeform 7"/>
            <p:cNvSpPr>
              <a:spLocks/>
            </p:cNvSpPr>
            <p:nvPr/>
          </p:nvSpPr>
          <p:spPr bwMode="auto">
            <a:xfrm>
              <a:off x="3548" y="1131"/>
              <a:ext cx="1707" cy="1856"/>
            </a:xfrm>
            <a:custGeom>
              <a:avLst/>
              <a:gdLst>
                <a:gd name="T0" fmla="*/ 673 w 1707"/>
                <a:gd name="T1" fmla="*/ 275 h 1856"/>
                <a:gd name="T2" fmla="*/ 737 w 1707"/>
                <a:gd name="T3" fmla="*/ 288 h 1856"/>
                <a:gd name="T4" fmla="*/ 783 w 1707"/>
                <a:gd name="T5" fmla="*/ 299 h 1856"/>
                <a:gd name="T6" fmla="*/ 835 w 1707"/>
                <a:gd name="T7" fmla="*/ 314 h 1856"/>
                <a:gd name="T8" fmla="*/ 886 w 1707"/>
                <a:gd name="T9" fmla="*/ 331 h 1856"/>
                <a:gd name="T10" fmla="*/ 943 w 1707"/>
                <a:gd name="T11" fmla="*/ 353 h 1856"/>
                <a:gd name="T12" fmla="*/ 999 w 1707"/>
                <a:gd name="T13" fmla="*/ 376 h 1856"/>
                <a:gd name="T14" fmla="*/ 1053 w 1707"/>
                <a:gd name="T15" fmla="*/ 403 h 1856"/>
                <a:gd name="T16" fmla="*/ 1100 w 1707"/>
                <a:gd name="T17" fmla="*/ 431 h 1856"/>
                <a:gd name="T18" fmla="*/ 1148 w 1707"/>
                <a:gd name="T19" fmla="*/ 460 h 1856"/>
                <a:gd name="T20" fmla="*/ 1199 w 1707"/>
                <a:gd name="T21" fmla="*/ 494 h 1856"/>
                <a:gd name="T22" fmla="*/ 1245 w 1707"/>
                <a:gd name="T23" fmla="*/ 528 h 1856"/>
                <a:gd name="T24" fmla="*/ 1316 w 1707"/>
                <a:gd name="T25" fmla="*/ 589 h 1856"/>
                <a:gd name="T26" fmla="*/ 1379 w 1707"/>
                <a:gd name="T27" fmla="*/ 650 h 1856"/>
                <a:gd name="T28" fmla="*/ 1427 w 1707"/>
                <a:gd name="T29" fmla="*/ 707 h 1856"/>
                <a:gd name="T30" fmla="*/ 1479 w 1707"/>
                <a:gd name="T31" fmla="*/ 774 h 1856"/>
                <a:gd name="T32" fmla="*/ 1528 w 1707"/>
                <a:gd name="T33" fmla="*/ 844 h 1856"/>
                <a:gd name="T34" fmla="*/ 1569 w 1707"/>
                <a:gd name="T35" fmla="*/ 915 h 1856"/>
                <a:gd name="T36" fmla="*/ 1606 w 1707"/>
                <a:gd name="T37" fmla="*/ 994 h 1856"/>
                <a:gd name="T38" fmla="*/ 1638 w 1707"/>
                <a:gd name="T39" fmla="*/ 1078 h 1856"/>
                <a:gd name="T40" fmla="*/ 1670 w 1707"/>
                <a:gd name="T41" fmla="*/ 1182 h 1856"/>
                <a:gd name="T42" fmla="*/ 1690 w 1707"/>
                <a:gd name="T43" fmla="*/ 1283 h 1856"/>
                <a:gd name="T44" fmla="*/ 1706 w 1707"/>
                <a:gd name="T45" fmla="*/ 1414 h 1856"/>
                <a:gd name="T46" fmla="*/ 1706 w 1707"/>
                <a:gd name="T47" fmla="*/ 1527 h 1856"/>
                <a:gd name="T48" fmla="*/ 1694 w 1707"/>
                <a:gd name="T49" fmla="*/ 1632 h 1856"/>
                <a:gd name="T50" fmla="*/ 1676 w 1707"/>
                <a:gd name="T51" fmla="*/ 1738 h 1856"/>
                <a:gd name="T52" fmla="*/ 1640 w 1707"/>
                <a:gd name="T53" fmla="*/ 1856 h 1856"/>
                <a:gd name="T54" fmla="*/ 1112 w 1707"/>
                <a:gd name="T55" fmla="*/ 1531 h 1856"/>
                <a:gd name="T56" fmla="*/ 1117 w 1707"/>
                <a:gd name="T57" fmla="*/ 1454 h 1856"/>
                <a:gd name="T58" fmla="*/ 1107 w 1707"/>
                <a:gd name="T59" fmla="*/ 1363 h 1856"/>
                <a:gd name="T60" fmla="*/ 1087 w 1707"/>
                <a:gd name="T61" fmla="*/ 1274 h 1856"/>
                <a:gd name="T62" fmla="*/ 1051 w 1707"/>
                <a:gd name="T63" fmla="*/ 1189 h 1856"/>
                <a:gd name="T64" fmla="*/ 1012 w 1707"/>
                <a:gd name="T65" fmla="*/ 1123 h 1856"/>
                <a:gd name="T66" fmla="*/ 976 w 1707"/>
                <a:gd name="T67" fmla="*/ 1075 h 1856"/>
                <a:gd name="T68" fmla="*/ 932 w 1707"/>
                <a:gd name="T69" fmla="*/ 1027 h 1856"/>
                <a:gd name="T70" fmla="*/ 890 w 1707"/>
                <a:gd name="T71" fmla="*/ 988 h 1856"/>
                <a:gd name="T72" fmla="*/ 842 w 1707"/>
                <a:gd name="T73" fmla="*/ 950 h 1856"/>
                <a:gd name="T74" fmla="*/ 785 w 1707"/>
                <a:gd name="T75" fmla="*/ 914 h 1856"/>
                <a:gd name="T76" fmla="*/ 731 w 1707"/>
                <a:gd name="T77" fmla="*/ 884 h 1856"/>
                <a:gd name="T78" fmla="*/ 678 w 1707"/>
                <a:gd name="T79" fmla="*/ 865 h 1856"/>
                <a:gd name="T80" fmla="*/ 612 w 1707"/>
                <a:gd name="T81" fmla="*/ 848 h 1856"/>
                <a:gd name="T82" fmla="*/ 538 w 1707"/>
                <a:gd name="T83" fmla="*/ 837 h 1856"/>
                <a:gd name="T84" fmla="*/ 480 w 1707"/>
                <a:gd name="T85" fmla="*/ 834 h 1856"/>
                <a:gd name="T86" fmla="*/ 0 w 1707"/>
                <a:gd name="T87" fmla="*/ 576 h 1856"/>
                <a:gd name="T88" fmla="*/ 479 w 1707"/>
                <a:gd name="T89" fmla="*/ 259 h 1856"/>
                <a:gd name="T90" fmla="*/ 542 w 1707"/>
                <a:gd name="T91" fmla="*/ 261 h 1856"/>
                <a:gd name="T92" fmla="*/ 619 w 1707"/>
                <a:gd name="T93" fmla="*/ 26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7" h="1856">
                  <a:moveTo>
                    <a:pt x="650" y="271"/>
                  </a:moveTo>
                  <a:lnTo>
                    <a:pt x="673" y="275"/>
                  </a:lnTo>
                  <a:lnTo>
                    <a:pt x="705" y="281"/>
                  </a:lnTo>
                  <a:lnTo>
                    <a:pt x="737" y="288"/>
                  </a:lnTo>
                  <a:lnTo>
                    <a:pt x="757" y="293"/>
                  </a:lnTo>
                  <a:lnTo>
                    <a:pt x="783" y="299"/>
                  </a:lnTo>
                  <a:lnTo>
                    <a:pt x="808" y="306"/>
                  </a:lnTo>
                  <a:lnTo>
                    <a:pt x="835" y="314"/>
                  </a:lnTo>
                  <a:lnTo>
                    <a:pt x="858" y="320"/>
                  </a:lnTo>
                  <a:lnTo>
                    <a:pt x="886" y="331"/>
                  </a:lnTo>
                  <a:lnTo>
                    <a:pt x="917" y="343"/>
                  </a:lnTo>
                  <a:lnTo>
                    <a:pt x="943" y="353"/>
                  </a:lnTo>
                  <a:lnTo>
                    <a:pt x="969" y="363"/>
                  </a:lnTo>
                  <a:lnTo>
                    <a:pt x="999" y="376"/>
                  </a:lnTo>
                  <a:lnTo>
                    <a:pt x="1028" y="390"/>
                  </a:lnTo>
                  <a:lnTo>
                    <a:pt x="1053" y="403"/>
                  </a:lnTo>
                  <a:lnTo>
                    <a:pt x="1079" y="418"/>
                  </a:lnTo>
                  <a:lnTo>
                    <a:pt x="1100" y="431"/>
                  </a:lnTo>
                  <a:lnTo>
                    <a:pt x="1122" y="446"/>
                  </a:lnTo>
                  <a:lnTo>
                    <a:pt x="1148" y="460"/>
                  </a:lnTo>
                  <a:lnTo>
                    <a:pt x="1173" y="477"/>
                  </a:lnTo>
                  <a:lnTo>
                    <a:pt x="1199" y="494"/>
                  </a:lnTo>
                  <a:lnTo>
                    <a:pt x="1222" y="512"/>
                  </a:lnTo>
                  <a:lnTo>
                    <a:pt x="1245" y="528"/>
                  </a:lnTo>
                  <a:lnTo>
                    <a:pt x="1280" y="557"/>
                  </a:lnTo>
                  <a:lnTo>
                    <a:pt x="1316" y="589"/>
                  </a:lnTo>
                  <a:lnTo>
                    <a:pt x="1345" y="614"/>
                  </a:lnTo>
                  <a:lnTo>
                    <a:pt x="1379" y="650"/>
                  </a:lnTo>
                  <a:lnTo>
                    <a:pt x="1401" y="677"/>
                  </a:lnTo>
                  <a:lnTo>
                    <a:pt x="1427" y="707"/>
                  </a:lnTo>
                  <a:lnTo>
                    <a:pt x="1456" y="742"/>
                  </a:lnTo>
                  <a:lnTo>
                    <a:pt x="1479" y="774"/>
                  </a:lnTo>
                  <a:lnTo>
                    <a:pt x="1502" y="810"/>
                  </a:lnTo>
                  <a:lnTo>
                    <a:pt x="1528" y="844"/>
                  </a:lnTo>
                  <a:lnTo>
                    <a:pt x="1549" y="882"/>
                  </a:lnTo>
                  <a:lnTo>
                    <a:pt x="1569" y="915"/>
                  </a:lnTo>
                  <a:lnTo>
                    <a:pt x="1589" y="956"/>
                  </a:lnTo>
                  <a:lnTo>
                    <a:pt x="1606" y="994"/>
                  </a:lnTo>
                  <a:lnTo>
                    <a:pt x="1621" y="1035"/>
                  </a:lnTo>
                  <a:lnTo>
                    <a:pt x="1638" y="1078"/>
                  </a:lnTo>
                  <a:lnTo>
                    <a:pt x="1657" y="1132"/>
                  </a:lnTo>
                  <a:lnTo>
                    <a:pt x="1670" y="1182"/>
                  </a:lnTo>
                  <a:lnTo>
                    <a:pt x="1684" y="1233"/>
                  </a:lnTo>
                  <a:lnTo>
                    <a:pt x="1690" y="1283"/>
                  </a:lnTo>
                  <a:lnTo>
                    <a:pt x="1699" y="1342"/>
                  </a:lnTo>
                  <a:lnTo>
                    <a:pt x="1706" y="1414"/>
                  </a:lnTo>
                  <a:lnTo>
                    <a:pt x="1707" y="1471"/>
                  </a:lnTo>
                  <a:lnTo>
                    <a:pt x="1706" y="1527"/>
                  </a:lnTo>
                  <a:lnTo>
                    <a:pt x="1700" y="1582"/>
                  </a:lnTo>
                  <a:lnTo>
                    <a:pt x="1694" y="1632"/>
                  </a:lnTo>
                  <a:lnTo>
                    <a:pt x="1687" y="1684"/>
                  </a:lnTo>
                  <a:lnTo>
                    <a:pt x="1676" y="1738"/>
                  </a:lnTo>
                  <a:lnTo>
                    <a:pt x="1660" y="1795"/>
                  </a:lnTo>
                  <a:lnTo>
                    <a:pt x="1640" y="1856"/>
                  </a:lnTo>
                  <a:lnTo>
                    <a:pt x="1103" y="1590"/>
                  </a:lnTo>
                  <a:lnTo>
                    <a:pt x="1112" y="1531"/>
                  </a:lnTo>
                  <a:lnTo>
                    <a:pt x="1117" y="1494"/>
                  </a:lnTo>
                  <a:lnTo>
                    <a:pt x="1117" y="1454"/>
                  </a:lnTo>
                  <a:lnTo>
                    <a:pt x="1113" y="1407"/>
                  </a:lnTo>
                  <a:lnTo>
                    <a:pt x="1107" y="1363"/>
                  </a:lnTo>
                  <a:lnTo>
                    <a:pt x="1098" y="1313"/>
                  </a:lnTo>
                  <a:lnTo>
                    <a:pt x="1087" y="1274"/>
                  </a:lnTo>
                  <a:lnTo>
                    <a:pt x="1068" y="1229"/>
                  </a:lnTo>
                  <a:lnTo>
                    <a:pt x="1051" y="1189"/>
                  </a:lnTo>
                  <a:lnTo>
                    <a:pt x="1030" y="1152"/>
                  </a:lnTo>
                  <a:lnTo>
                    <a:pt x="1012" y="1123"/>
                  </a:lnTo>
                  <a:lnTo>
                    <a:pt x="993" y="1099"/>
                  </a:lnTo>
                  <a:lnTo>
                    <a:pt x="976" y="1075"/>
                  </a:lnTo>
                  <a:lnTo>
                    <a:pt x="956" y="1051"/>
                  </a:lnTo>
                  <a:lnTo>
                    <a:pt x="932" y="1027"/>
                  </a:lnTo>
                  <a:lnTo>
                    <a:pt x="912" y="1009"/>
                  </a:lnTo>
                  <a:lnTo>
                    <a:pt x="890" y="988"/>
                  </a:lnTo>
                  <a:lnTo>
                    <a:pt x="868" y="969"/>
                  </a:lnTo>
                  <a:lnTo>
                    <a:pt x="842" y="950"/>
                  </a:lnTo>
                  <a:lnTo>
                    <a:pt x="811" y="931"/>
                  </a:lnTo>
                  <a:lnTo>
                    <a:pt x="785" y="914"/>
                  </a:lnTo>
                  <a:lnTo>
                    <a:pt x="762" y="902"/>
                  </a:lnTo>
                  <a:lnTo>
                    <a:pt x="731" y="884"/>
                  </a:lnTo>
                  <a:lnTo>
                    <a:pt x="702" y="873"/>
                  </a:lnTo>
                  <a:lnTo>
                    <a:pt x="678" y="865"/>
                  </a:lnTo>
                  <a:lnTo>
                    <a:pt x="651" y="856"/>
                  </a:lnTo>
                  <a:lnTo>
                    <a:pt x="612" y="848"/>
                  </a:lnTo>
                  <a:lnTo>
                    <a:pt x="576" y="841"/>
                  </a:lnTo>
                  <a:lnTo>
                    <a:pt x="538" y="837"/>
                  </a:lnTo>
                  <a:lnTo>
                    <a:pt x="501" y="835"/>
                  </a:lnTo>
                  <a:lnTo>
                    <a:pt x="480" y="834"/>
                  </a:lnTo>
                  <a:lnTo>
                    <a:pt x="480" y="1136"/>
                  </a:lnTo>
                  <a:lnTo>
                    <a:pt x="0" y="576"/>
                  </a:lnTo>
                  <a:lnTo>
                    <a:pt x="479" y="0"/>
                  </a:lnTo>
                  <a:lnTo>
                    <a:pt x="479" y="259"/>
                  </a:lnTo>
                  <a:lnTo>
                    <a:pt x="506" y="260"/>
                  </a:lnTo>
                  <a:lnTo>
                    <a:pt x="542" y="261"/>
                  </a:lnTo>
                  <a:lnTo>
                    <a:pt x="581" y="264"/>
                  </a:lnTo>
                  <a:lnTo>
                    <a:pt x="619" y="268"/>
                  </a:lnTo>
                  <a:lnTo>
                    <a:pt x="650" y="271"/>
                  </a:lnTo>
                </a:path>
              </a:pathLst>
            </a:custGeom>
            <a:solidFill>
              <a:schemeClr val="folHlink"/>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50" tIns="44432" rIns="90450" bIns="44432">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0426" name="Text Box 14"/>
            <p:cNvSpPr txBox="1">
              <a:spLocks noChangeArrowheads="1"/>
            </p:cNvSpPr>
            <p:nvPr/>
          </p:nvSpPr>
          <p:spPr bwMode="auto">
            <a:xfrm>
              <a:off x="3888" y="1056"/>
              <a:ext cx="1723" cy="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85000"/>
                </a:lnSpc>
                <a:spcBef>
                  <a:spcPct val="0"/>
                </a:spcBef>
                <a:spcAft>
                  <a:spcPct val="0"/>
                </a:spcAft>
              </a:pPr>
              <a:r>
                <a:rPr lang="en-US" altLang="en-US">
                  <a:solidFill>
                    <a:srgbClr val="000000"/>
                  </a:solidFill>
                </a:rPr>
                <a:t>Decision Makers</a:t>
              </a:r>
            </a:p>
            <a:p>
              <a:pPr algn="ctr" eaLnBrk="0" fontAlgn="base" hangingPunct="0">
                <a:lnSpc>
                  <a:spcPct val="85000"/>
                </a:lnSpc>
                <a:spcBef>
                  <a:spcPct val="0"/>
                </a:spcBef>
                <a:spcAft>
                  <a:spcPct val="0"/>
                </a:spcAft>
              </a:pPr>
              <a:r>
                <a:rPr lang="en-US" altLang="en-US">
                  <a:solidFill>
                    <a:srgbClr val="000000"/>
                  </a:solidFill>
                </a:rPr>
                <a:t>(Evaluate responses and make decisions)</a:t>
              </a:r>
            </a:p>
          </p:txBody>
        </p:sp>
      </p:grpSp>
      <p:grpSp>
        <p:nvGrpSpPr>
          <p:cNvPr id="56342" name="Group 22"/>
          <p:cNvGrpSpPr>
            <a:grpSpLocks/>
          </p:cNvGrpSpPr>
          <p:nvPr/>
        </p:nvGrpSpPr>
        <p:grpSpPr bwMode="auto">
          <a:xfrm>
            <a:off x="4876800" y="4222750"/>
            <a:ext cx="3563938" cy="2378075"/>
            <a:chOff x="3072" y="2660"/>
            <a:chExt cx="2245" cy="1498"/>
          </a:xfrm>
        </p:grpSpPr>
        <p:sp>
          <p:nvSpPr>
            <p:cNvPr id="56325" name="Freeform 5"/>
            <p:cNvSpPr>
              <a:spLocks/>
            </p:cNvSpPr>
            <p:nvPr/>
          </p:nvSpPr>
          <p:spPr bwMode="auto">
            <a:xfrm>
              <a:off x="3072" y="2660"/>
              <a:ext cx="2245" cy="1147"/>
            </a:xfrm>
            <a:custGeom>
              <a:avLst/>
              <a:gdLst>
                <a:gd name="T0" fmla="*/ 1140 w 2245"/>
                <a:gd name="T1" fmla="*/ 1130 h 1147"/>
                <a:gd name="T2" fmla="*/ 1203 w 2245"/>
                <a:gd name="T3" fmla="*/ 1118 h 1147"/>
                <a:gd name="T4" fmla="*/ 1252 w 2245"/>
                <a:gd name="T5" fmla="*/ 1107 h 1147"/>
                <a:gd name="T6" fmla="*/ 1303 w 2245"/>
                <a:gd name="T7" fmla="*/ 1093 h 1147"/>
                <a:gd name="T8" fmla="*/ 1353 w 2245"/>
                <a:gd name="T9" fmla="*/ 1075 h 1147"/>
                <a:gd name="T10" fmla="*/ 1413 w 2245"/>
                <a:gd name="T11" fmla="*/ 1054 h 1147"/>
                <a:gd name="T12" fmla="*/ 1468 w 2245"/>
                <a:gd name="T13" fmla="*/ 1030 h 1147"/>
                <a:gd name="T14" fmla="*/ 1523 w 2245"/>
                <a:gd name="T15" fmla="*/ 1003 h 1147"/>
                <a:gd name="T16" fmla="*/ 1567 w 2245"/>
                <a:gd name="T17" fmla="*/ 975 h 1147"/>
                <a:gd name="T18" fmla="*/ 1615 w 2245"/>
                <a:gd name="T19" fmla="*/ 946 h 1147"/>
                <a:gd name="T20" fmla="*/ 1667 w 2245"/>
                <a:gd name="T21" fmla="*/ 913 h 1147"/>
                <a:gd name="T22" fmla="*/ 1712 w 2245"/>
                <a:gd name="T23" fmla="*/ 880 h 1147"/>
                <a:gd name="T24" fmla="*/ 1780 w 2245"/>
                <a:gd name="T25" fmla="*/ 824 h 1147"/>
                <a:gd name="T26" fmla="*/ 1846 w 2245"/>
                <a:gd name="T27" fmla="*/ 758 h 1147"/>
                <a:gd name="T28" fmla="*/ 1895 w 2245"/>
                <a:gd name="T29" fmla="*/ 701 h 1147"/>
                <a:gd name="T30" fmla="*/ 1948 w 2245"/>
                <a:gd name="T31" fmla="*/ 637 h 1147"/>
                <a:gd name="T32" fmla="*/ 2000 w 2245"/>
                <a:gd name="T33" fmla="*/ 562 h 1147"/>
                <a:gd name="T34" fmla="*/ 2006 w 2245"/>
                <a:gd name="T35" fmla="*/ 0 h 1147"/>
                <a:gd name="T36" fmla="*/ 1492 w 2245"/>
                <a:gd name="T37" fmla="*/ 275 h 1147"/>
                <a:gd name="T38" fmla="*/ 1446 w 2245"/>
                <a:gd name="T39" fmla="*/ 332 h 1147"/>
                <a:gd name="T40" fmla="*/ 1399 w 2245"/>
                <a:gd name="T41" fmla="*/ 383 h 1147"/>
                <a:gd name="T42" fmla="*/ 1358 w 2245"/>
                <a:gd name="T43" fmla="*/ 422 h 1147"/>
                <a:gd name="T44" fmla="*/ 1309 w 2245"/>
                <a:gd name="T45" fmla="*/ 459 h 1147"/>
                <a:gd name="T46" fmla="*/ 1253 w 2245"/>
                <a:gd name="T47" fmla="*/ 495 h 1147"/>
                <a:gd name="T48" fmla="*/ 1198 w 2245"/>
                <a:gd name="T49" fmla="*/ 525 h 1147"/>
                <a:gd name="T50" fmla="*/ 1145 w 2245"/>
                <a:gd name="T51" fmla="*/ 543 h 1147"/>
                <a:gd name="T52" fmla="*/ 1080 w 2245"/>
                <a:gd name="T53" fmla="*/ 563 h 1147"/>
                <a:gd name="T54" fmla="*/ 1005 w 2245"/>
                <a:gd name="T55" fmla="*/ 571 h 1147"/>
                <a:gd name="T56" fmla="*/ 877 w 2245"/>
                <a:gd name="T57" fmla="*/ 576 h 1147"/>
                <a:gd name="T58" fmla="*/ 769 w 2245"/>
                <a:gd name="T59" fmla="*/ 556 h 1147"/>
                <a:gd name="T60" fmla="*/ 660 w 2245"/>
                <a:gd name="T61" fmla="*/ 519 h 1147"/>
                <a:gd name="T62" fmla="*/ 560 w 2245"/>
                <a:gd name="T63" fmla="*/ 465 h 1147"/>
                <a:gd name="T64" fmla="*/ 373 w 2245"/>
                <a:gd name="T65" fmla="*/ 807 h 1147"/>
                <a:gd name="T66" fmla="*/ 30 w 2245"/>
                <a:gd name="T67" fmla="*/ 779 h 1147"/>
                <a:gd name="T68" fmla="*/ 83 w 2245"/>
                <a:gd name="T69" fmla="*/ 828 h 1147"/>
                <a:gd name="T70" fmla="*/ 139 w 2245"/>
                <a:gd name="T71" fmla="*/ 877 h 1147"/>
                <a:gd name="T72" fmla="*/ 197 w 2245"/>
                <a:gd name="T73" fmla="*/ 918 h 1147"/>
                <a:gd name="T74" fmla="*/ 260 w 2245"/>
                <a:gd name="T75" fmla="*/ 958 h 1147"/>
                <a:gd name="T76" fmla="*/ 324 w 2245"/>
                <a:gd name="T77" fmla="*/ 995 h 1147"/>
                <a:gd name="T78" fmla="*/ 381 w 2245"/>
                <a:gd name="T79" fmla="*/ 1025 h 1147"/>
                <a:gd name="T80" fmla="*/ 457 w 2245"/>
                <a:gd name="T81" fmla="*/ 1058 h 1147"/>
                <a:gd name="T82" fmla="*/ 529 w 2245"/>
                <a:gd name="T83" fmla="*/ 1083 h 1147"/>
                <a:gd name="T84" fmla="*/ 595 w 2245"/>
                <a:gd name="T85" fmla="*/ 1104 h 1147"/>
                <a:gd name="T86" fmla="*/ 663 w 2245"/>
                <a:gd name="T87" fmla="*/ 1121 h 1147"/>
                <a:gd name="T88" fmla="*/ 739 w 2245"/>
                <a:gd name="T89" fmla="*/ 1135 h 1147"/>
                <a:gd name="T90" fmla="*/ 821 w 2245"/>
                <a:gd name="T91" fmla="*/ 1144 h 1147"/>
                <a:gd name="T92" fmla="*/ 896 w 2245"/>
                <a:gd name="T93" fmla="*/ 1147 h 1147"/>
                <a:gd name="T94" fmla="*/ 973 w 2245"/>
                <a:gd name="T95" fmla="*/ 1146 h 1147"/>
                <a:gd name="T96" fmla="*/ 1049 w 2245"/>
                <a:gd name="T97" fmla="*/ 1143 h 1147"/>
                <a:gd name="T98" fmla="*/ 1117 w 2245"/>
                <a:gd name="T99" fmla="*/ 1133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5" h="1147">
                  <a:moveTo>
                    <a:pt x="1117" y="1133"/>
                  </a:moveTo>
                  <a:lnTo>
                    <a:pt x="1140" y="1130"/>
                  </a:lnTo>
                  <a:lnTo>
                    <a:pt x="1172" y="1124"/>
                  </a:lnTo>
                  <a:lnTo>
                    <a:pt x="1203" y="1118"/>
                  </a:lnTo>
                  <a:lnTo>
                    <a:pt x="1225" y="1114"/>
                  </a:lnTo>
                  <a:lnTo>
                    <a:pt x="1252" y="1107"/>
                  </a:lnTo>
                  <a:lnTo>
                    <a:pt x="1276" y="1100"/>
                  </a:lnTo>
                  <a:lnTo>
                    <a:pt x="1303" y="1093"/>
                  </a:lnTo>
                  <a:lnTo>
                    <a:pt x="1326" y="1086"/>
                  </a:lnTo>
                  <a:lnTo>
                    <a:pt x="1353" y="1075"/>
                  </a:lnTo>
                  <a:lnTo>
                    <a:pt x="1385" y="1065"/>
                  </a:lnTo>
                  <a:lnTo>
                    <a:pt x="1413" y="1054"/>
                  </a:lnTo>
                  <a:lnTo>
                    <a:pt x="1438" y="1043"/>
                  </a:lnTo>
                  <a:lnTo>
                    <a:pt x="1468" y="1030"/>
                  </a:lnTo>
                  <a:lnTo>
                    <a:pt x="1497" y="1016"/>
                  </a:lnTo>
                  <a:lnTo>
                    <a:pt x="1523" y="1003"/>
                  </a:lnTo>
                  <a:lnTo>
                    <a:pt x="1545" y="988"/>
                  </a:lnTo>
                  <a:lnTo>
                    <a:pt x="1567" y="975"/>
                  </a:lnTo>
                  <a:lnTo>
                    <a:pt x="1589" y="960"/>
                  </a:lnTo>
                  <a:lnTo>
                    <a:pt x="1615" y="946"/>
                  </a:lnTo>
                  <a:lnTo>
                    <a:pt x="1642" y="930"/>
                  </a:lnTo>
                  <a:lnTo>
                    <a:pt x="1667" y="913"/>
                  </a:lnTo>
                  <a:lnTo>
                    <a:pt x="1690" y="895"/>
                  </a:lnTo>
                  <a:lnTo>
                    <a:pt x="1712" y="880"/>
                  </a:lnTo>
                  <a:lnTo>
                    <a:pt x="1747" y="852"/>
                  </a:lnTo>
                  <a:lnTo>
                    <a:pt x="1780" y="824"/>
                  </a:lnTo>
                  <a:lnTo>
                    <a:pt x="1813" y="793"/>
                  </a:lnTo>
                  <a:lnTo>
                    <a:pt x="1846" y="758"/>
                  </a:lnTo>
                  <a:lnTo>
                    <a:pt x="1869" y="731"/>
                  </a:lnTo>
                  <a:lnTo>
                    <a:pt x="1895" y="701"/>
                  </a:lnTo>
                  <a:lnTo>
                    <a:pt x="1924" y="669"/>
                  </a:lnTo>
                  <a:lnTo>
                    <a:pt x="1948" y="637"/>
                  </a:lnTo>
                  <a:lnTo>
                    <a:pt x="1973" y="601"/>
                  </a:lnTo>
                  <a:lnTo>
                    <a:pt x="2000" y="562"/>
                  </a:lnTo>
                  <a:lnTo>
                    <a:pt x="2245" y="699"/>
                  </a:lnTo>
                  <a:lnTo>
                    <a:pt x="2006" y="0"/>
                  </a:lnTo>
                  <a:lnTo>
                    <a:pt x="1230" y="133"/>
                  </a:lnTo>
                  <a:lnTo>
                    <a:pt x="1492" y="275"/>
                  </a:lnTo>
                  <a:lnTo>
                    <a:pt x="1469" y="305"/>
                  </a:lnTo>
                  <a:lnTo>
                    <a:pt x="1446" y="332"/>
                  </a:lnTo>
                  <a:lnTo>
                    <a:pt x="1423" y="358"/>
                  </a:lnTo>
                  <a:lnTo>
                    <a:pt x="1399" y="383"/>
                  </a:lnTo>
                  <a:lnTo>
                    <a:pt x="1379" y="401"/>
                  </a:lnTo>
                  <a:lnTo>
                    <a:pt x="1358" y="422"/>
                  </a:lnTo>
                  <a:lnTo>
                    <a:pt x="1335" y="441"/>
                  </a:lnTo>
                  <a:lnTo>
                    <a:pt x="1309" y="459"/>
                  </a:lnTo>
                  <a:lnTo>
                    <a:pt x="1278" y="479"/>
                  </a:lnTo>
                  <a:lnTo>
                    <a:pt x="1253" y="495"/>
                  </a:lnTo>
                  <a:lnTo>
                    <a:pt x="1230" y="507"/>
                  </a:lnTo>
                  <a:lnTo>
                    <a:pt x="1198" y="525"/>
                  </a:lnTo>
                  <a:lnTo>
                    <a:pt x="1169" y="536"/>
                  </a:lnTo>
                  <a:lnTo>
                    <a:pt x="1145" y="543"/>
                  </a:lnTo>
                  <a:lnTo>
                    <a:pt x="1118" y="552"/>
                  </a:lnTo>
                  <a:lnTo>
                    <a:pt x="1080" y="563"/>
                  </a:lnTo>
                  <a:lnTo>
                    <a:pt x="1043" y="567"/>
                  </a:lnTo>
                  <a:lnTo>
                    <a:pt x="1005" y="571"/>
                  </a:lnTo>
                  <a:lnTo>
                    <a:pt x="950" y="573"/>
                  </a:lnTo>
                  <a:lnTo>
                    <a:pt x="877" y="576"/>
                  </a:lnTo>
                  <a:lnTo>
                    <a:pt x="820" y="567"/>
                  </a:lnTo>
                  <a:lnTo>
                    <a:pt x="769" y="556"/>
                  </a:lnTo>
                  <a:lnTo>
                    <a:pt x="711" y="540"/>
                  </a:lnTo>
                  <a:lnTo>
                    <a:pt x="660" y="519"/>
                  </a:lnTo>
                  <a:lnTo>
                    <a:pt x="608" y="494"/>
                  </a:lnTo>
                  <a:lnTo>
                    <a:pt x="560" y="465"/>
                  </a:lnTo>
                  <a:lnTo>
                    <a:pt x="528" y="436"/>
                  </a:lnTo>
                  <a:lnTo>
                    <a:pt x="373" y="807"/>
                  </a:lnTo>
                  <a:lnTo>
                    <a:pt x="0" y="759"/>
                  </a:lnTo>
                  <a:lnTo>
                    <a:pt x="30" y="779"/>
                  </a:lnTo>
                  <a:lnTo>
                    <a:pt x="57" y="803"/>
                  </a:lnTo>
                  <a:lnTo>
                    <a:pt x="83" y="828"/>
                  </a:lnTo>
                  <a:lnTo>
                    <a:pt x="109" y="851"/>
                  </a:lnTo>
                  <a:lnTo>
                    <a:pt x="139" y="877"/>
                  </a:lnTo>
                  <a:lnTo>
                    <a:pt x="168" y="897"/>
                  </a:lnTo>
                  <a:lnTo>
                    <a:pt x="197" y="918"/>
                  </a:lnTo>
                  <a:lnTo>
                    <a:pt x="229" y="937"/>
                  </a:lnTo>
                  <a:lnTo>
                    <a:pt x="260" y="958"/>
                  </a:lnTo>
                  <a:lnTo>
                    <a:pt x="294" y="979"/>
                  </a:lnTo>
                  <a:lnTo>
                    <a:pt x="324" y="995"/>
                  </a:lnTo>
                  <a:lnTo>
                    <a:pt x="354" y="1011"/>
                  </a:lnTo>
                  <a:lnTo>
                    <a:pt x="381" y="1025"/>
                  </a:lnTo>
                  <a:lnTo>
                    <a:pt x="420" y="1043"/>
                  </a:lnTo>
                  <a:lnTo>
                    <a:pt x="457" y="1058"/>
                  </a:lnTo>
                  <a:lnTo>
                    <a:pt x="498" y="1073"/>
                  </a:lnTo>
                  <a:lnTo>
                    <a:pt x="529" y="1083"/>
                  </a:lnTo>
                  <a:lnTo>
                    <a:pt x="559" y="1094"/>
                  </a:lnTo>
                  <a:lnTo>
                    <a:pt x="595" y="1104"/>
                  </a:lnTo>
                  <a:lnTo>
                    <a:pt x="629" y="1114"/>
                  </a:lnTo>
                  <a:lnTo>
                    <a:pt x="663" y="1121"/>
                  </a:lnTo>
                  <a:lnTo>
                    <a:pt x="700" y="1129"/>
                  </a:lnTo>
                  <a:lnTo>
                    <a:pt x="739" y="1135"/>
                  </a:lnTo>
                  <a:lnTo>
                    <a:pt x="780" y="1139"/>
                  </a:lnTo>
                  <a:lnTo>
                    <a:pt x="821" y="1144"/>
                  </a:lnTo>
                  <a:lnTo>
                    <a:pt x="854" y="1145"/>
                  </a:lnTo>
                  <a:lnTo>
                    <a:pt x="896" y="1147"/>
                  </a:lnTo>
                  <a:lnTo>
                    <a:pt x="939" y="1147"/>
                  </a:lnTo>
                  <a:lnTo>
                    <a:pt x="973" y="1146"/>
                  </a:lnTo>
                  <a:lnTo>
                    <a:pt x="1009" y="1145"/>
                  </a:lnTo>
                  <a:lnTo>
                    <a:pt x="1049" y="1143"/>
                  </a:lnTo>
                  <a:lnTo>
                    <a:pt x="1086" y="1137"/>
                  </a:lnTo>
                  <a:lnTo>
                    <a:pt x="1117" y="1133"/>
                  </a:lnTo>
                </a:path>
              </a:pathLst>
            </a:custGeom>
            <a:solidFill>
              <a:schemeClr val="hlink"/>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50" tIns="44432" rIns="90450" bIns="44432">
              <a:spAutoFit/>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0424" name="Rectangle 13"/>
            <p:cNvSpPr>
              <a:spLocks noChangeArrowheads="1"/>
            </p:cNvSpPr>
            <p:nvPr/>
          </p:nvSpPr>
          <p:spPr bwMode="auto">
            <a:xfrm>
              <a:off x="3456" y="3312"/>
              <a:ext cx="1824" cy="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85000"/>
                </a:lnSpc>
                <a:spcBef>
                  <a:spcPct val="0"/>
                </a:spcBef>
                <a:spcAft>
                  <a:spcPct val="0"/>
                </a:spcAft>
              </a:pPr>
              <a:r>
                <a:rPr lang="en-US" altLang="en-US">
                  <a:solidFill>
                    <a:srgbClr val="000000"/>
                  </a:solidFill>
                </a:rPr>
                <a:t>Respondents</a:t>
              </a:r>
            </a:p>
            <a:p>
              <a:pPr algn="ctr" eaLnBrk="0" fontAlgn="base" hangingPunct="0">
                <a:lnSpc>
                  <a:spcPct val="85000"/>
                </a:lnSpc>
                <a:spcBef>
                  <a:spcPct val="0"/>
                </a:spcBef>
                <a:spcAft>
                  <a:spcPct val="0"/>
                </a:spcAft>
              </a:pPr>
              <a:r>
                <a:rPr lang="en-US" altLang="en-US">
                  <a:solidFill>
                    <a:srgbClr val="000000"/>
                  </a:solidFill>
                </a:rPr>
                <a:t>(People who can make valuable judgments)</a:t>
              </a:r>
            </a:p>
          </p:txBody>
        </p:sp>
      </p:grpSp>
    </p:spTree>
    <p:extLst>
      <p:ext uri="{BB962C8B-B14F-4D97-AF65-F5344CB8AC3E}">
        <p14:creationId xmlns:p14="http://schemas.microsoft.com/office/powerpoint/2010/main" val="186916378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6323"/>
                                        </p:tgtEl>
                                        <p:attrNameLst>
                                          <p:attrName>style.visibility</p:attrName>
                                        </p:attrNameLst>
                                      </p:cBhvr>
                                      <p:to>
                                        <p:strVal val="visible"/>
                                      </p:to>
                                    </p:set>
                                    <p:animEffect transition="in" filter="strips(downRight)">
                                      <p:cBhvr>
                                        <p:cTn id="7" dur="500"/>
                                        <p:tgtEl>
                                          <p:spTgt spid="56323"/>
                                        </p:tgtEl>
                                      </p:cBhvr>
                                    </p:animEffect>
                                  </p:childTnLst>
                                </p:cTn>
                              </p:par>
                            </p:childTnLst>
                          </p:cTn>
                        </p:par>
                        <p:par>
                          <p:cTn id="8" fill="hold" nodeType="afterGroup">
                            <p:stCondLst>
                              <p:cond delay="1500"/>
                            </p:stCondLst>
                            <p:childTnLst>
                              <p:par>
                                <p:cTn id="9" presetID="18" presetClass="entr" presetSubtype="12" fill="hold" nodeType="afterEffect">
                                  <p:stCondLst>
                                    <p:cond delay="1000"/>
                                  </p:stCondLst>
                                  <p:childTnLst>
                                    <p:set>
                                      <p:cBhvr>
                                        <p:cTn id="10" dur="1" fill="hold">
                                          <p:stCondLst>
                                            <p:cond delay="0"/>
                                          </p:stCondLst>
                                        </p:cTn>
                                        <p:tgtEl>
                                          <p:spTgt spid="56341"/>
                                        </p:tgtEl>
                                        <p:attrNameLst>
                                          <p:attrName>style.visibility</p:attrName>
                                        </p:attrNameLst>
                                      </p:cBhvr>
                                      <p:to>
                                        <p:strVal val="visible"/>
                                      </p:to>
                                    </p:set>
                                    <p:animEffect transition="in" filter="strips(downLeft)">
                                      <p:cBhvr>
                                        <p:cTn id="11" dur="500"/>
                                        <p:tgtEl>
                                          <p:spTgt spid="56341"/>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56342"/>
                                        </p:tgtEl>
                                        <p:attrNameLst>
                                          <p:attrName>style.visibility</p:attrName>
                                        </p:attrNameLst>
                                      </p:cBhvr>
                                      <p:to>
                                        <p:strVal val="visible"/>
                                      </p:to>
                                    </p:set>
                                    <p:animEffect transition="in" filter="wipe(left)">
                                      <p:cBhvr>
                                        <p:cTn id="15" dur="500"/>
                                        <p:tgtEl>
                                          <p:spTgt spid="56342"/>
                                        </p:tgtEl>
                                      </p:cBhvr>
                                    </p:animEffect>
                                  </p:childTnLst>
                                </p:cTn>
                              </p:par>
                            </p:childTnLst>
                          </p:cTn>
                        </p:par>
                        <p:par>
                          <p:cTn id="16" fill="hold" nodeType="afterGroup">
                            <p:stCondLst>
                              <p:cond delay="4500"/>
                            </p:stCondLst>
                            <p:childTnLst>
                              <p:par>
                                <p:cTn id="17" presetID="18" presetClass="entr" presetSubtype="9" fill="hold" nodeType="afterEffect">
                                  <p:stCondLst>
                                    <p:cond delay="2000"/>
                                  </p:stCondLst>
                                  <p:childTnLst>
                                    <p:set>
                                      <p:cBhvr>
                                        <p:cTn id="18" dur="1" fill="hold">
                                          <p:stCondLst>
                                            <p:cond delay="0"/>
                                          </p:stCondLst>
                                        </p:cTn>
                                        <p:tgtEl>
                                          <p:spTgt spid="56343"/>
                                        </p:tgtEl>
                                        <p:attrNameLst>
                                          <p:attrName>style.visibility</p:attrName>
                                        </p:attrNameLst>
                                      </p:cBhvr>
                                      <p:to>
                                        <p:strVal val="visible"/>
                                      </p:to>
                                    </p:set>
                                    <p:animEffect transition="in" filter="strips(upLeft)">
                                      <p:cBhvr>
                                        <p:cTn id="19" dur="500"/>
                                        <p:tgtEl>
                                          <p:spTgt spid="56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utoUpdateAnimBg="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0" y="609600"/>
            <a:ext cx="7772400" cy="817563"/>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Sales Force Composite</a:t>
            </a:r>
          </a:p>
        </p:txBody>
      </p:sp>
      <p:sp>
        <p:nvSpPr>
          <p:cNvPr id="54275" name="Rectangle 3"/>
          <p:cNvSpPr>
            <a:spLocks noChangeArrowheads="1"/>
          </p:cNvSpPr>
          <p:nvPr/>
        </p:nvSpPr>
        <p:spPr bwMode="auto">
          <a:xfrm>
            <a:off x="715963" y="1854200"/>
            <a:ext cx="7710487"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76250" indent="-47625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952500" indent="-28575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370013"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787525"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205038"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6622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1194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5766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0338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 typeface="Wingdings" panose="05000000000000000000" pitchFamily="2" charset="2"/>
              <a:buChar char="þ"/>
              <a:defRPr/>
            </a:pPr>
            <a:r>
              <a:rPr lang="en-US" altLang="en-US" sz="3200">
                <a:solidFill>
                  <a:srgbClr val="000000"/>
                </a:solidFill>
              </a:rPr>
              <a:t>Each salesperson projects his or her sales</a:t>
            </a:r>
          </a:p>
          <a:p>
            <a:pPr fontAlgn="base">
              <a:spcAft>
                <a:spcPct val="0"/>
              </a:spcAft>
              <a:buFont typeface="Wingdings" panose="05000000000000000000" pitchFamily="2" charset="2"/>
              <a:buChar char="þ"/>
              <a:defRPr/>
            </a:pPr>
            <a:r>
              <a:rPr lang="en-US" altLang="en-US" sz="3200">
                <a:solidFill>
                  <a:srgbClr val="000000"/>
                </a:solidFill>
              </a:rPr>
              <a:t>Combined at district and national levels</a:t>
            </a:r>
          </a:p>
          <a:p>
            <a:pPr fontAlgn="base">
              <a:spcAft>
                <a:spcPct val="0"/>
              </a:spcAft>
              <a:buFont typeface="Wingdings" panose="05000000000000000000" pitchFamily="2" charset="2"/>
              <a:buChar char="þ"/>
              <a:defRPr/>
            </a:pPr>
            <a:r>
              <a:rPr lang="en-US" altLang="en-US" sz="3200">
                <a:solidFill>
                  <a:srgbClr val="000000"/>
                </a:solidFill>
              </a:rPr>
              <a:t>Sales reps know customers’ wants</a:t>
            </a:r>
          </a:p>
          <a:p>
            <a:pPr fontAlgn="base">
              <a:spcAft>
                <a:spcPct val="0"/>
              </a:spcAft>
              <a:buFont typeface="Wingdings" panose="05000000000000000000" pitchFamily="2" charset="2"/>
              <a:buChar char="þ"/>
              <a:defRPr/>
            </a:pPr>
            <a:r>
              <a:rPr lang="en-US" altLang="en-US" sz="3200">
                <a:solidFill>
                  <a:srgbClr val="000000"/>
                </a:solidFill>
              </a:rPr>
              <a:t>Tends to be overly optimistic</a:t>
            </a:r>
          </a:p>
        </p:txBody>
      </p:sp>
    </p:spTree>
    <p:extLst>
      <p:ext uri="{BB962C8B-B14F-4D97-AF65-F5344CB8AC3E}">
        <p14:creationId xmlns:p14="http://schemas.microsoft.com/office/powerpoint/2010/main" val="182054619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4275"/>
                                        </p:tgtEl>
                                        <p:attrNameLst>
                                          <p:attrName>style.visibility</p:attrName>
                                        </p:attrNameLst>
                                      </p:cBhvr>
                                      <p:to>
                                        <p:strVal val="visible"/>
                                      </p:to>
                                    </p:set>
                                    <p:animEffect transition="in" filter="strips(downRight)">
                                      <p:cBhvr>
                                        <p:cTn id="7"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utoUpdateAnimBg="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0" y="533400"/>
            <a:ext cx="7772400" cy="817563"/>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Consumer Market Survey</a:t>
            </a:r>
          </a:p>
        </p:txBody>
      </p:sp>
      <p:sp>
        <p:nvSpPr>
          <p:cNvPr id="58371" name="Rectangle 3"/>
          <p:cNvSpPr>
            <a:spLocks noChangeArrowheads="1"/>
          </p:cNvSpPr>
          <p:nvPr/>
        </p:nvSpPr>
        <p:spPr bwMode="auto">
          <a:xfrm>
            <a:off x="785813" y="1849438"/>
            <a:ext cx="7572375" cy="419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82600" indent="-48260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958850" indent="-28575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376363"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793875"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211388"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6685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1257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5829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04018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 typeface="Wingdings" panose="05000000000000000000" pitchFamily="2" charset="2"/>
              <a:buChar char="þ"/>
              <a:defRPr/>
            </a:pPr>
            <a:r>
              <a:rPr lang="en-US" altLang="en-US" sz="3200">
                <a:solidFill>
                  <a:srgbClr val="000000"/>
                </a:solidFill>
              </a:rPr>
              <a:t>Ask customers about purchasing plans</a:t>
            </a:r>
          </a:p>
          <a:p>
            <a:pPr fontAlgn="base">
              <a:spcAft>
                <a:spcPct val="0"/>
              </a:spcAft>
              <a:buFont typeface="Wingdings" panose="05000000000000000000" pitchFamily="2" charset="2"/>
              <a:buChar char="þ"/>
              <a:defRPr/>
            </a:pPr>
            <a:r>
              <a:rPr lang="en-US" altLang="en-US" sz="3200">
                <a:solidFill>
                  <a:srgbClr val="000000"/>
                </a:solidFill>
              </a:rPr>
              <a:t>What consumers say, and what they actually do are often different</a:t>
            </a:r>
          </a:p>
          <a:p>
            <a:pPr fontAlgn="base">
              <a:spcAft>
                <a:spcPct val="0"/>
              </a:spcAft>
              <a:buFont typeface="Wingdings" panose="05000000000000000000" pitchFamily="2" charset="2"/>
              <a:buChar char="þ"/>
              <a:defRPr/>
            </a:pPr>
            <a:r>
              <a:rPr lang="en-US" altLang="en-US" sz="3200">
                <a:solidFill>
                  <a:srgbClr val="000000"/>
                </a:solidFill>
              </a:rPr>
              <a:t>Sometimes difficult to answer</a:t>
            </a:r>
          </a:p>
        </p:txBody>
      </p:sp>
    </p:spTree>
    <p:extLst>
      <p:ext uri="{BB962C8B-B14F-4D97-AF65-F5344CB8AC3E}">
        <p14:creationId xmlns:p14="http://schemas.microsoft.com/office/powerpoint/2010/main" val="190746472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8371"/>
                                        </p:tgtEl>
                                        <p:attrNameLst>
                                          <p:attrName>style.visibility</p:attrName>
                                        </p:attrNameLst>
                                      </p:cBhvr>
                                      <p:to>
                                        <p:strVal val="visible"/>
                                      </p:to>
                                    </p:set>
                                    <p:animEffect transition="in" filter="strips(downRight)">
                                      <p:cBhvr>
                                        <p:cTn id="7" dur="500"/>
                                        <p:tgtEl>
                                          <p:spTgt spid="58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Lst>
  </p:timing>
</p:sld>
</file>

<file path=ppt/slides/slide4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0" y="116632"/>
            <a:ext cx="8170863" cy="470768"/>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lnSpc>
                <a:spcPct val="80000"/>
              </a:lnSpc>
              <a:defRPr/>
            </a:pPr>
            <a:r>
              <a:rPr lang="en-US" altLang="en-US" sz="3200" dirty="0">
                <a:effectLst>
                  <a:outerShdw blurRad="38100" dist="38100" dir="2700000" algn="tl">
                    <a:srgbClr val="FFFFFF"/>
                  </a:outerShdw>
                </a:effectLst>
              </a:rPr>
              <a:t>Overview of Quantitative Approaches</a:t>
            </a:r>
          </a:p>
        </p:txBody>
      </p:sp>
      <p:sp>
        <p:nvSpPr>
          <p:cNvPr id="60419" name="Rectangle 3"/>
          <p:cNvSpPr>
            <a:spLocks noGrp="1" noChangeArrowheads="1"/>
          </p:cNvSpPr>
          <p:nvPr>
            <p:ph type="body" idx="4294967295"/>
          </p:nvPr>
        </p:nvSpPr>
        <p:spPr>
          <a:xfrm>
            <a:off x="0" y="2863552"/>
            <a:ext cx="4478338" cy="3733800"/>
          </a:xfrm>
        </p:spPr>
        <p:txBody>
          <a:bodyPr lIns="99994" tIns="49997" rIns="99994" bIns="49997"/>
          <a:lstStyle/>
          <a:p>
            <a:pPr marL="482600" indent="-482600" eaLnBrk="1" hangingPunct="1">
              <a:buFontTx/>
              <a:buAutoNum type="arabicPeriod"/>
              <a:defRPr/>
            </a:pPr>
            <a:r>
              <a:rPr lang="en-US" altLang="en-US" dirty="0"/>
              <a:t>Naive approach</a:t>
            </a:r>
          </a:p>
          <a:p>
            <a:pPr marL="482600" indent="-482600" eaLnBrk="1" hangingPunct="1">
              <a:buFontTx/>
              <a:buAutoNum type="arabicPeriod"/>
              <a:defRPr/>
            </a:pPr>
            <a:r>
              <a:rPr lang="en-US" altLang="en-US" dirty="0"/>
              <a:t>Moving averages</a:t>
            </a:r>
          </a:p>
          <a:p>
            <a:pPr marL="482600" indent="-482600" eaLnBrk="1" hangingPunct="1">
              <a:buFontTx/>
              <a:buAutoNum type="arabicPeriod"/>
              <a:defRPr/>
            </a:pPr>
            <a:r>
              <a:rPr lang="en-US" altLang="en-US" dirty="0"/>
              <a:t>Exponential smoothing</a:t>
            </a:r>
          </a:p>
          <a:p>
            <a:pPr marL="482600" indent="-482600" eaLnBrk="1" hangingPunct="1">
              <a:buFontTx/>
              <a:buAutoNum type="arabicPeriod"/>
              <a:defRPr/>
            </a:pPr>
            <a:r>
              <a:rPr lang="en-US" altLang="en-US" dirty="0"/>
              <a:t>Trend projection</a:t>
            </a:r>
          </a:p>
          <a:p>
            <a:pPr marL="482600" indent="-482600" eaLnBrk="1" hangingPunct="1">
              <a:buFontTx/>
              <a:buAutoNum type="arabicPeriod"/>
              <a:defRPr/>
            </a:pPr>
            <a:r>
              <a:rPr lang="en-US" altLang="en-US" dirty="0"/>
              <a:t>Linear regression</a:t>
            </a:r>
          </a:p>
        </p:txBody>
      </p:sp>
      <p:grpSp>
        <p:nvGrpSpPr>
          <p:cNvPr id="60426" name="Group 10"/>
          <p:cNvGrpSpPr>
            <a:grpSpLocks/>
          </p:cNvGrpSpPr>
          <p:nvPr/>
        </p:nvGrpSpPr>
        <p:grpSpPr bwMode="auto">
          <a:xfrm>
            <a:off x="5105400" y="3015952"/>
            <a:ext cx="3124200" cy="2590800"/>
            <a:chOff x="3216" y="1488"/>
            <a:chExt cx="1968" cy="1632"/>
          </a:xfrm>
        </p:grpSpPr>
        <p:sp>
          <p:nvSpPr>
            <p:cNvPr id="60422" name="Text Box 6"/>
            <p:cNvSpPr txBox="1">
              <a:spLocks noChangeArrowheads="1"/>
            </p:cNvSpPr>
            <p:nvPr/>
          </p:nvSpPr>
          <p:spPr bwMode="auto">
            <a:xfrm>
              <a:off x="3691" y="2064"/>
              <a:ext cx="1493"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algn="ctr" eaLnBrk="0" fontAlgn="base" hangingPunct="0">
                <a:lnSpc>
                  <a:spcPct val="85000"/>
                </a:lnSpc>
                <a:spcBef>
                  <a:spcPct val="50000"/>
                </a:spcBef>
                <a:spcAft>
                  <a:spcPct val="0"/>
                </a:spcAft>
                <a:defRPr/>
              </a:pPr>
              <a:r>
                <a:rPr lang="en-US" altLang="en-US" sz="2600" b="1" i="1">
                  <a:solidFill>
                    <a:srgbClr val="000000"/>
                  </a:solidFill>
                  <a:effectLst>
                    <a:outerShdw blurRad="38100" dist="38100" dir="2700000" algn="tl">
                      <a:srgbClr val="C0C0C0"/>
                    </a:outerShdw>
                  </a:effectLst>
                  <a:latin typeface="Arial" panose="020B0604020202020204" pitchFamily="34" charset="0"/>
                </a:rPr>
                <a:t>Time-Series Models</a:t>
              </a:r>
            </a:p>
          </p:txBody>
        </p:sp>
        <p:sp>
          <p:nvSpPr>
            <p:cNvPr id="60424" name="AutoShape 8"/>
            <p:cNvSpPr>
              <a:spLocks/>
            </p:cNvSpPr>
            <p:nvPr/>
          </p:nvSpPr>
          <p:spPr bwMode="auto">
            <a:xfrm>
              <a:off x="3216" y="1488"/>
              <a:ext cx="240" cy="1632"/>
            </a:xfrm>
            <a:prstGeom prst="rightBrace">
              <a:avLst>
                <a:gd name="adj1" fmla="val 56667"/>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60427" name="Group 11"/>
          <p:cNvGrpSpPr>
            <a:grpSpLocks/>
          </p:cNvGrpSpPr>
          <p:nvPr/>
        </p:nvGrpSpPr>
        <p:grpSpPr bwMode="auto">
          <a:xfrm>
            <a:off x="5105400" y="5746452"/>
            <a:ext cx="3030538" cy="774700"/>
            <a:chOff x="3216" y="3208"/>
            <a:chExt cx="1909" cy="488"/>
          </a:xfrm>
        </p:grpSpPr>
        <p:sp>
          <p:nvSpPr>
            <p:cNvPr id="60423" name="Text Box 7"/>
            <p:cNvSpPr txBox="1">
              <a:spLocks noChangeArrowheads="1"/>
            </p:cNvSpPr>
            <p:nvPr/>
          </p:nvSpPr>
          <p:spPr bwMode="auto">
            <a:xfrm>
              <a:off x="3749" y="3208"/>
              <a:ext cx="1376"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94" tIns="49997" rIns="99994" bIns="49997">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algn="ctr" eaLnBrk="0" fontAlgn="base" hangingPunct="0">
                <a:lnSpc>
                  <a:spcPct val="85000"/>
                </a:lnSpc>
                <a:spcBef>
                  <a:spcPct val="0"/>
                </a:spcBef>
                <a:spcAft>
                  <a:spcPct val="0"/>
                </a:spcAft>
                <a:defRPr/>
              </a:pPr>
              <a:r>
                <a:rPr lang="en-US" altLang="en-US" sz="2600" b="1" i="1">
                  <a:solidFill>
                    <a:srgbClr val="000000"/>
                  </a:solidFill>
                  <a:effectLst>
                    <a:outerShdw blurRad="38100" dist="38100" dir="2700000" algn="tl">
                      <a:srgbClr val="C0C0C0"/>
                    </a:outerShdw>
                  </a:effectLst>
                  <a:latin typeface="Arial" panose="020B0604020202020204" pitchFamily="34" charset="0"/>
                </a:rPr>
                <a:t>Associative Model</a:t>
              </a:r>
            </a:p>
          </p:txBody>
        </p:sp>
        <p:sp>
          <p:nvSpPr>
            <p:cNvPr id="60425" name="AutoShape 9"/>
            <p:cNvSpPr>
              <a:spLocks/>
            </p:cNvSpPr>
            <p:nvPr/>
          </p:nvSpPr>
          <p:spPr bwMode="auto">
            <a:xfrm>
              <a:off x="3216" y="3312"/>
              <a:ext cx="240" cy="288"/>
            </a:xfrm>
            <a:prstGeom prst="rightBrace">
              <a:avLst>
                <a:gd name="adj1" fmla="val 10000"/>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 name="TextBox 2">
            <a:extLst>
              <a:ext uri="{FF2B5EF4-FFF2-40B4-BE49-F238E27FC236}">
                <a16:creationId xmlns:a16="http://schemas.microsoft.com/office/drawing/2014/main" id="{4A64826B-1C9B-4A6F-AB37-585122DB0FDB}"/>
              </a:ext>
            </a:extLst>
          </p:cNvPr>
          <p:cNvSpPr txBox="1"/>
          <p:nvPr/>
        </p:nvSpPr>
        <p:spPr>
          <a:xfrm>
            <a:off x="0" y="1251248"/>
            <a:ext cx="9144000" cy="646331"/>
          </a:xfrm>
          <a:prstGeom prst="rect">
            <a:avLst/>
          </a:prstGeom>
          <a:noFill/>
        </p:spPr>
        <p:txBody>
          <a:bodyPr wrap="square" rtlCol="0">
            <a:spAutoFit/>
          </a:bodyPr>
          <a:lstStyle/>
          <a:p>
            <a:r>
              <a:rPr lang="en-US" b="1" dirty="0"/>
              <a:t>Five quantitative forecasting methods, all of which use historical data, are described here. They can be categorized into two categories:</a:t>
            </a:r>
            <a:endParaRPr lang="en-IN" b="1" dirty="0"/>
          </a:p>
        </p:txBody>
      </p:sp>
    </p:spTree>
    <p:extLst>
      <p:ext uri="{BB962C8B-B14F-4D97-AF65-F5344CB8AC3E}">
        <p14:creationId xmlns:p14="http://schemas.microsoft.com/office/powerpoint/2010/main" val="166361043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0419"/>
                                        </p:tgtEl>
                                        <p:attrNameLst>
                                          <p:attrName>style.visibility</p:attrName>
                                        </p:attrNameLst>
                                      </p:cBhvr>
                                      <p:to>
                                        <p:strVal val="visible"/>
                                      </p:to>
                                    </p:set>
                                    <p:animEffect transition="in" filter="strips(downRight)">
                                      <p:cBhvr>
                                        <p:cTn id="7" dur="500"/>
                                        <p:tgtEl>
                                          <p:spTgt spid="60419"/>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60426"/>
                                        </p:tgtEl>
                                        <p:attrNameLst>
                                          <p:attrName>style.visibility</p:attrName>
                                        </p:attrNameLst>
                                      </p:cBhvr>
                                      <p:to>
                                        <p:strVal val="visible"/>
                                      </p:to>
                                    </p:set>
                                    <p:animEffect transition="in" filter="wipe(left)">
                                      <p:cBhvr>
                                        <p:cTn id="11" dur="500"/>
                                        <p:tgtEl>
                                          <p:spTgt spid="60426"/>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60427"/>
                                        </p:tgtEl>
                                        <p:attrNameLst>
                                          <p:attrName>style.visibility</p:attrName>
                                        </p:attrNameLst>
                                      </p:cBhvr>
                                      <p:to>
                                        <p:strVal val="visible"/>
                                      </p:to>
                                    </p:set>
                                    <p:animEffect transition="in" filter="wipe(left)">
                                      <p:cBhvr>
                                        <p:cTn id="15" dur="500"/>
                                        <p:tgtEl>
                                          <p:spTgt spid="6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t>Three doors(A,B,C) behind one is a Krispy creamy doughnut</a:t>
            </a:r>
          </a:p>
          <a:p>
            <a:pPr lvl="1">
              <a:buFont typeface="Wingdings" panose="05000000000000000000" pitchFamily="2" charset="2"/>
              <a:buChar char="v"/>
            </a:pPr>
            <a:r>
              <a:rPr lang="en-US" altLang="en-US" sz="2400" dirty="0"/>
              <a:t>Rajeev selects say door A. </a:t>
            </a:r>
          </a:p>
          <a:p>
            <a:pPr lvl="1">
              <a:buFont typeface="Wingdings" panose="05000000000000000000" pitchFamily="2" charset="2"/>
              <a:buChar char="v"/>
            </a:pPr>
            <a:r>
              <a:rPr lang="en-US" altLang="en-US" sz="2400" dirty="0"/>
              <a:t>Monty, who  knows where the donut is,  opens say door B which is empty(as he perpetrated) and offers to let Rajeev switch. </a:t>
            </a:r>
          </a:p>
          <a:p>
            <a:pPr lvl="1">
              <a:buFont typeface="Wingdings" panose="05000000000000000000" pitchFamily="2" charset="2"/>
              <a:buChar char="v"/>
            </a:pPr>
            <a:r>
              <a:rPr lang="en-US" altLang="en-US" sz="2400" dirty="0"/>
              <a:t>What should Rajeev do?</a:t>
            </a:r>
          </a:p>
        </p:txBody>
      </p:sp>
      <p:sp>
        <p:nvSpPr>
          <p:cNvPr id="2" name="Content Placeholder 1">
            <a:extLst>
              <a:ext uri="{FF2B5EF4-FFF2-40B4-BE49-F238E27FC236}">
                <a16:creationId xmlns:a16="http://schemas.microsoft.com/office/drawing/2014/main" id="{A77E4B70-BAC6-476A-AB8E-09DD32FE3A44}"/>
              </a:ext>
            </a:extLst>
          </p:cNvPr>
          <p:cNvSpPr>
            <a:spLocks noGrp="1"/>
          </p:cNvSpPr>
          <p:nvPr>
            <p:ph sz="quarter" idx="10"/>
          </p:nvPr>
        </p:nvSpPr>
        <p:spPr/>
        <p:txBody>
          <a:bodyPr/>
          <a:lstStyle/>
          <a:p>
            <a:endParaRPr lang="en-IN"/>
          </a:p>
        </p:txBody>
      </p:sp>
      <p:sp>
        <p:nvSpPr>
          <p:cNvPr id="7170" name="Rectangle 2"/>
          <p:cNvSpPr>
            <a:spLocks noGrp="1" noChangeArrowheads="1"/>
          </p:cNvSpPr>
          <p:nvPr>
            <p:ph type="title" idx="4294967295"/>
          </p:nvPr>
        </p:nvSpPr>
        <p:spPr>
          <a:xfrm>
            <a:off x="0" y="274638"/>
            <a:ext cx="8229600" cy="1143000"/>
          </a:xfrm>
        </p:spPr>
        <p:txBody>
          <a:bodyPr/>
          <a:lstStyle/>
          <a:p>
            <a:r>
              <a:rPr lang="en-US" altLang="en-US"/>
              <a:t>Monty Hall</a:t>
            </a:r>
          </a:p>
        </p:txBody>
      </p:sp>
    </p:spTree>
    <p:extLst>
      <p:ext uri="{BB962C8B-B14F-4D97-AF65-F5344CB8AC3E}">
        <p14:creationId xmlns:p14="http://schemas.microsoft.com/office/powerpoint/2010/main" val="2828818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body" idx="4294967295"/>
          </p:nvPr>
        </p:nvSpPr>
        <p:spPr>
          <a:xfrm>
            <a:off x="1441450" y="1944688"/>
            <a:ext cx="7702550" cy="43434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tabLst>
                <a:tab pos="2628900" algn="r"/>
                <a:tab pos="3654425" algn="r"/>
                <a:tab pos="4686300" algn="r"/>
                <a:tab pos="5715000" algn="r"/>
                <a:tab pos="6743700" algn="r"/>
              </a:tabLst>
              <a:defRPr/>
            </a:pPr>
            <a:r>
              <a:rPr lang="en-US" altLang="en-US"/>
              <a:t>	Set of evenly spaced numerical data</a:t>
            </a:r>
          </a:p>
          <a:p>
            <a:pPr marL="1143000" lvl="1" indent="-457200" eaLnBrk="1" hangingPunct="1">
              <a:buFont typeface="Wingdings" panose="05000000000000000000" pitchFamily="2" charset="2"/>
              <a:buChar char="þ"/>
              <a:tabLst>
                <a:tab pos="2628900" algn="r"/>
                <a:tab pos="3654425" algn="r"/>
                <a:tab pos="4686300" algn="r"/>
                <a:tab pos="5715000" algn="r"/>
                <a:tab pos="6743700" algn="r"/>
              </a:tabLst>
              <a:defRPr/>
            </a:pPr>
            <a:r>
              <a:rPr lang="en-US" altLang="en-US"/>
              <a:t>	Obtained by observing response variable at regular time periods</a:t>
            </a:r>
          </a:p>
          <a:p>
            <a:pPr marL="482600" indent="-482600" eaLnBrk="1" hangingPunct="1">
              <a:buFont typeface="Wingdings" panose="05000000000000000000" pitchFamily="2" charset="2"/>
              <a:buChar char="þ"/>
              <a:tabLst>
                <a:tab pos="2628900" algn="r"/>
                <a:tab pos="3654425" algn="r"/>
                <a:tab pos="4686300" algn="r"/>
                <a:tab pos="5715000" algn="r"/>
                <a:tab pos="6743700" algn="r"/>
              </a:tabLst>
              <a:defRPr/>
            </a:pPr>
            <a:r>
              <a:rPr lang="en-US" altLang="en-US"/>
              <a:t>Forecast based only on past values, no other variables important</a:t>
            </a:r>
          </a:p>
          <a:p>
            <a:pPr marL="1143000" lvl="1" indent="-457200" eaLnBrk="1" hangingPunct="1">
              <a:buFont typeface="Wingdings" panose="05000000000000000000" pitchFamily="2" charset="2"/>
              <a:buChar char="þ"/>
              <a:tabLst>
                <a:tab pos="2628900" algn="r"/>
                <a:tab pos="3654425" algn="r"/>
                <a:tab pos="4686300" algn="r"/>
                <a:tab pos="5715000" algn="r"/>
                <a:tab pos="6743700" algn="r"/>
              </a:tabLst>
              <a:defRPr/>
            </a:pPr>
            <a:r>
              <a:rPr lang="en-US" altLang="en-US"/>
              <a:t>Assumes that factors influencing past and present will continue influence in future</a:t>
            </a:r>
          </a:p>
        </p:txBody>
      </p:sp>
      <p:sp>
        <p:nvSpPr>
          <p:cNvPr id="64515" name="Rectangle 3"/>
          <p:cNvSpPr>
            <a:spLocks noGrp="1" noChangeArrowheads="1"/>
          </p:cNvSpPr>
          <p:nvPr>
            <p:ph type="title" idx="4294967295"/>
          </p:nvPr>
        </p:nvSpPr>
        <p:spPr>
          <a:xfrm>
            <a:off x="0" y="609600"/>
            <a:ext cx="7772400" cy="909638"/>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Time Series Forecasting</a:t>
            </a:r>
          </a:p>
        </p:txBody>
      </p:sp>
    </p:spTree>
    <p:extLst>
      <p:ext uri="{BB962C8B-B14F-4D97-AF65-F5344CB8AC3E}">
        <p14:creationId xmlns:p14="http://schemas.microsoft.com/office/powerpoint/2010/main" val="330772815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4514"/>
                                        </p:tgtEl>
                                        <p:attrNameLst>
                                          <p:attrName>style.visibility</p:attrName>
                                        </p:attrNameLst>
                                      </p:cBhvr>
                                      <p:to>
                                        <p:strVal val="visible"/>
                                      </p:to>
                                    </p:set>
                                    <p:animEffect transition="in" filter="strips(downRight)">
                                      <p:cBhvr>
                                        <p:cTn id="7"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87" name="Group 27"/>
          <p:cNvGrpSpPr>
            <a:grpSpLocks/>
          </p:cNvGrpSpPr>
          <p:nvPr/>
        </p:nvGrpSpPr>
        <p:grpSpPr bwMode="auto">
          <a:xfrm>
            <a:off x="922338" y="2159000"/>
            <a:ext cx="3644900" cy="1819275"/>
            <a:chOff x="581" y="1360"/>
            <a:chExt cx="2296" cy="1146"/>
          </a:xfrm>
        </p:grpSpPr>
        <p:sp>
          <p:nvSpPr>
            <p:cNvPr id="66565" name="Rectangle 5"/>
            <p:cNvSpPr>
              <a:spLocks noChangeArrowheads="1"/>
            </p:cNvSpPr>
            <p:nvPr/>
          </p:nvSpPr>
          <p:spPr bwMode="auto">
            <a:xfrm>
              <a:off x="582" y="1361"/>
              <a:ext cx="1627" cy="642"/>
            </a:xfrm>
            <a:prstGeom prst="rect">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66" name="Freeform 6"/>
            <p:cNvSpPr>
              <a:spLocks/>
            </p:cNvSpPr>
            <p:nvPr/>
          </p:nvSpPr>
          <p:spPr bwMode="auto">
            <a:xfrm>
              <a:off x="2220" y="1360"/>
              <a:ext cx="657" cy="1146"/>
            </a:xfrm>
            <a:custGeom>
              <a:avLst/>
              <a:gdLst>
                <a:gd name="T0" fmla="*/ 0 w 657"/>
                <a:gd name="T1" fmla="*/ 0 h 1145"/>
                <a:gd name="T2" fmla="*/ 656 w 657"/>
                <a:gd name="T3" fmla="*/ 1144 h 1145"/>
                <a:gd name="T4" fmla="*/ 0 w 657"/>
                <a:gd name="T5" fmla="*/ 653 h 1145"/>
                <a:gd name="T6" fmla="*/ 0 w 657"/>
                <a:gd name="T7" fmla="*/ 0 h 1145"/>
              </a:gdLst>
              <a:ahLst/>
              <a:cxnLst>
                <a:cxn ang="0">
                  <a:pos x="T0" y="T1"/>
                </a:cxn>
                <a:cxn ang="0">
                  <a:pos x="T2" y="T3"/>
                </a:cxn>
                <a:cxn ang="0">
                  <a:pos x="T4" y="T5"/>
                </a:cxn>
                <a:cxn ang="0">
                  <a:pos x="T6" y="T7"/>
                </a:cxn>
              </a:cxnLst>
              <a:rect l="0" t="0" r="r" b="b"/>
              <a:pathLst>
                <a:path w="657" h="1145">
                  <a:moveTo>
                    <a:pt x="0" y="0"/>
                  </a:moveTo>
                  <a:lnTo>
                    <a:pt x="656" y="1144"/>
                  </a:lnTo>
                  <a:lnTo>
                    <a:pt x="0" y="653"/>
                  </a:lnTo>
                  <a:lnTo>
                    <a:pt x="0" y="0"/>
                  </a:lnTo>
                </a:path>
              </a:pathLst>
            </a:custGeom>
            <a:solidFill>
              <a:schemeClr val="hlink"/>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67" name="Freeform 7"/>
            <p:cNvSpPr>
              <a:spLocks/>
            </p:cNvSpPr>
            <p:nvPr/>
          </p:nvSpPr>
          <p:spPr bwMode="auto">
            <a:xfrm>
              <a:off x="581" y="2014"/>
              <a:ext cx="2296" cy="492"/>
            </a:xfrm>
            <a:custGeom>
              <a:avLst/>
              <a:gdLst>
                <a:gd name="T0" fmla="*/ 0 w 2296"/>
                <a:gd name="T1" fmla="*/ 0 h 492"/>
                <a:gd name="T2" fmla="*/ 1639 w 2296"/>
                <a:gd name="T3" fmla="*/ 0 h 492"/>
                <a:gd name="T4" fmla="*/ 2295 w 2296"/>
                <a:gd name="T5" fmla="*/ 491 h 492"/>
                <a:gd name="T6" fmla="*/ 0 w 2296"/>
                <a:gd name="T7" fmla="*/ 0 h 492"/>
              </a:gdLst>
              <a:ahLst/>
              <a:cxnLst>
                <a:cxn ang="0">
                  <a:pos x="T0" y="T1"/>
                </a:cxn>
                <a:cxn ang="0">
                  <a:pos x="T2" y="T3"/>
                </a:cxn>
                <a:cxn ang="0">
                  <a:pos x="T4" y="T5"/>
                </a:cxn>
                <a:cxn ang="0">
                  <a:pos x="T6" y="T7"/>
                </a:cxn>
              </a:cxnLst>
              <a:rect l="0" t="0" r="r" b="b"/>
              <a:pathLst>
                <a:path w="2296" h="492">
                  <a:moveTo>
                    <a:pt x="0" y="0"/>
                  </a:moveTo>
                  <a:lnTo>
                    <a:pt x="1639" y="0"/>
                  </a:lnTo>
                  <a:lnTo>
                    <a:pt x="2295" y="491"/>
                  </a:lnTo>
                  <a:lnTo>
                    <a:pt x="0" y="0"/>
                  </a:lnTo>
                </a:path>
              </a:pathLst>
            </a:custGeom>
            <a:solidFill>
              <a:srgbClr val="26269D"/>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8630" name="Rectangle 8"/>
            <p:cNvSpPr>
              <a:spLocks noChangeArrowheads="1"/>
            </p:cNvSpPr>
            <p:nvPr/>
          </p:nvSpPr>
          <p:spPr bwMode="auto">
            <a:xfrm>
              <a:off x="913" y="1500"/>
              <a:ext cx="91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5" tIns="44444" rIns="90475" bIns="44444">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spcBef>
                  <a:spcPct val="20000"/>
                </a:spcBef>
                <a:spcAft>
                  <a:spcPct val="0"/>
                </a:spcAft>
              </a:pPr>
              <a:r>
                <a:rPr lang="en-US" altLang="en-US" sz="3200" i="0">
                  <a:solidFill>
                    <a:srgbClr val="000000"/>
                  </a:solidFill>
                </a:rPr>
                <a:t>Trend</a:t>
              </a:r>
            </a:p>
          </p:txBody>
        </p:sp>
      </p:grpSp>
      <p:grpSp>
        <p:nvGrpSpPr>
          <p:cNvPr id="66590" name="Group 30"/>
          <p:cNvGrpSpPr>
            <a:grpSpLocks/>
          </p:cNvGrpSpPr>
          <p:nvPr/>
        </p:nvGrpSpPr>
        <p:grpSpPr bwMode="auto">
          <a:xfrm>
            <a:off x="922338" y="3976688"/>
            <a:ext cx="3644900" cy="1814512"/>
            <a:chOff x="581" y="2505"/>
            <a:chExt cx="2296" cy="1143"/>
          </a:xfrm>
        </p:grpSpPr>
        <p:sp>
          <p:nvSpPr>
            <p:cNvPr id="66571" name="Rectangle 11"/>
            <p:cNvSpPr>
              <a:spLocks noChangeArrowheads="1"/>
            </p:cNvSpPr>
            <p:nvPr/>
          </p:nvSpPr>
          <p:spPr bwMode="auto">
            <a:xfrm>
              <a:off x="582" y="2995"/>
              <a:ext cx="1627" cy="641"/>
            </a:xfrm>
            <a:prstGeom prst="rect">
              <a:avLst/>
            </a:prstGeom>
            <a:solidFill>
              <a:schemeClr val="fo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72" name="Freeform 12"/>
            <p:cNvSpPr>
              <a:spLocks/>
            </p:cNvSpPr>
            <p:nvPr/>
          </p:nvSpPr>
          <p:spPr bwMode="auto">
            <a:xfrm>
              <a:off x="581" y="2505"/>
              <a:ext cx="2296" cy="490"/>
            </a:xfrm>
            <a:custGeom>
              <a:avLst/>
              <a:gdLst>
                <a:gd name="T0" fmla="*/ 0 w 2296"/>
                <a:gd name="T1" fmla="*/ 489 h 490"/>
                <a:gd name="T2" fmla="*/ 2295 w 2296"/>
                <a:gd name="T3" fmla="*/ 0 h 490"/>
                <a:gd name="T4" fmla="*/ 1639 w 2296"/>
                <a:gd name="T5" fmla="*/ 489 h 490"/>
                <a:gd name="T6" fmla="*/ 0 w 2296"/>
                <a:gd name="T7" fmla="*/ 489 h 490"/>
              </a:gdLst>
              <a:ahLst/>
              <a:cxnLst>
                <a:cxn ang="0">
                  <a:pos x="T0" y="T1"/>
                </a:cxn>
                <a:cxn ang="0">
                  <a:pos x="T2" y="T3"/>
                </a:cxn>
                <a:cxn ang="0">
                  <a:pos x="T4" y="T5"/>
                </a:cxn>
                <a:cxn ang="0">
                  <a:pos x="T6" y="T7"/>
                </a:cxn>
              </a:cxnLst>
              <a:rect l="0" t="0" r="r" b="b"/>
              <a:pathLst>
                <a:path w="2296" h="490">
                  <a:moveTo>
                    <a:pt x="0" y="489"/>
                  </a:moveTo>
                  <a:lnTo>
                    <a:pt x="2295" y="0"/>
                  </a:lnTo>
                  <a:lnTo>
                    <a:pt x="1639" y="489"/>
                  </a:lnTo>
                  <a:lnTo>
                    <a:pt x="0" y="489"/>
                  </a:lnTo>
                </a:path>
              </a:pathLst>
            </a:custGeom>
            <a:solidFill>
              <a:srgbClr val="800080"/>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73" name="Freeform 13"/>
            <p:cNvSpPr>
              <a:spLocks/>
            </p:cNvSpPr>
            <p:nvPr/>
          </p:nvSpPr>
          <p:spPr bwMode="auto">
            <a:xfrm>
              <a:off x="2220" y="2505"/>
              <a:ext cx="657" cy="1143"/>
            </a:xfrm>
            <a:custGeom>
              <a:avLst/>
              <a:gdLst>
                <a:gd name="T0" fmla="*/ 0 w 657"/>
                <a:gd name="T1" fmla="*/ 1142 h 1143"/>
                <a:gd name="T2" fmla="*/ 0 w 657"/>
                <a:gd name="T3" fmla="*/ 489 h 1143"/>
                <a:gd name="T4" fmla="*/ 656 w 657"/>
                <a:gd name="T5" fmla="*/ 0 h 1143"/>
                <a:gd name="T6" fmla="*/ 0 w 657"/>
                <a:gd name="T7" fmla="*/ 1142 h 1143"/>
              </a:gdLst>
              <a:ahLst/>
              <a:cxnLst>
                <a:cxn ang="0">
                  <a:pos x="T0" y="T1"/>
                </a:cxn>
                <a:cxn ang="0">
                  <a:pos x="T2" y="T3"/>
                </a:cxn>
                <a:cxn ang="0">
                  <a:pos x="T4" y="T5"/>
                </a:cxn>
                <a:cxn ang="0">
                  <a:pos x="T6" y="T7"/>
                </a:cxn>
              </a:cxnLst>
              <a:rect l="0" t="0" r="r" b="b"/>
              <a:pathLst>
                <a:path w="657" h="1143">
                  <a:moveTo>
                    <a:pt x="0" y="1142"/>
                  </a:moveTo>
                  <a:lnTo>
                    <a:pt x="0" y="489"/>
                  </a:lnTo>
                  <a:lnTo>
                    <a:pt x="656" y="0"/>
                  </a:lnTo>
                  <a:lnTo>
                    <a:pt x="0" y="1142"/>
                  </a:lnTo>
                </a:path>
              </a:pathLst>
            </a:custGeom>
            <a:solidFill>
              <a:srgbClr val="C000C0"/>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8626" name="Rectangle 14"/>
            <p:cNvSpPr>
              <a:spLocks noChangeArrowheads="1"/>
            </p:cNvSpPr>
            <p:nvPr/>
          </p:nvSpPr>
          <p:spPr bwMode="auto">
            <a:xfrm>
              <a:off x="721" y="3133"/>
              <a:ext cx="1295"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5" tIns="44444" rIns="90475" bIns="44444">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spcBef>
                  <a:spcPct val="20000"/>
                </a:spcBef>
                <a:spcAft>
                  <a:spcPct val="0"/>
                </a:spcAft>
              </a:pPr>
              <a:r>
                <a:rPr lang="en-US" altLang="en-US" sz="3200" i="0">
                  <a:solidFill>
                    <a:srgbClr val="F7FBFF"/>
                  </a:solidFill>
                </a:rPr>
                <a:t>Seasonal</a:t>
              </a:r>
            </a:p>
          </p:txBody>
        </p:sp>
      </p:grpSp>
      <p:grpSp>
        <p:nvGrpSpPr>
          <p:cNvPr id="66588" name="Group 28"/>
          <p:cNvGrpSpPr>
            <a:grpSpLocks/>
          </p:cNvGrpSpPr>
          <p:nvPr/>
        </p:nvGrpSpPr>
        <p:grpSpPr bwMode="auto">
          <a:xfrm>
            <a:off x="4572000" y="2189163"/>
            <a:ext cx="3644900" cy="1819275"/>
            <a:chOff x="2880" y="1379"/>
            <a:chExt cx="2296" cy="1146"/>
          </a:xfrm>
        </p:grpSpPr>
        <p:sp>
          <p:nvSpPr>
            <p:cNvPr id="66577" name="Rectangle 17"/>
            <p:cNvSpPr>
              <a:spLocks noChangeArrowheads="1"/>
            </p:cNvSpPr>
            <p:nvPr/>
          </p:nvSpPr>
          <p:spPr bwMode="auto">
            <a:xfrm>
              <a:off x="3536" y="1380"/>
              <a:ext cx="1628" cy="642"/>
            </a:xfrm>
            <a:prstGeom prst="rect">
              <a:avLst/>
            </a:prstGeom>
            <a:solidFill>
              <a:schemeClr val="accent2"/>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78" name="Freeform 18"/>
            <p:cNvSpPr>
              <a:spLocks/>
            </p:cNvSpPr>
            <p:nvPr/>
          </p:nvSpPr>
          <p:spPr bwMode="auto">
            <a:xfrm>
              <a:off x="2880" y="1379"/>
              <a:ext cx="656" cy="1146"/>
            </a:xfrm>
            <a:custGeom>
              <a:avLst/>
              <a:gdLst>
                <a:gd name="T0" fmla="*/ 655 w 656"/>
                <a:gd name="T1" fmla="*/ 0 h 1145"/>
                <a:gd name="T2" fmla="*/ 0 w 656"/>
                <a:gd name="T3" fmla="*/ 1144 h 1145"/>
                <a:gd name="T4" fmla="*/ 655 w 656"/>
                <a:gd name="T5" fmla="*/ 653 h 1145"/>
                <a:gd name="T6" fmla="*/ 655 w 656"/>
                <a:gd name="T7" fmla="*/ 0 h 1145"/>
              </a:gdLst>
              <a:ahLst/>
              <a:cxnLst>
                <a:cxn ang="0">
                  <a:pos x="T0" y="T1"/>
                </a:cxn>
                <a:cxn ang="0">
                  <a:pos x="T2" y="T3"/>
                </a:cxn>
                <a:cxn ang="0">
                  <a:pos x="T4" y="T5"/>
                </a:cxn>
                <a:cxn ang="0">
                  <a:pos x="T6" y="T7"/>
                </a:cxn>
              </a:cxnLst>
              <a:rect l="0" t="0" r="r" b="b"/>
              <a:pathLst>
                <a:path w="656" h="1145">
                  <a:moveTo>
                    <a:pt x="655" y="0"/>
                  </a:moveTo>
                  <a:lnTo>
                    <a:pt x="0" y="1144"/>
                  </a:lnTo>
                  <a:lnTo>
                    <a:pt x="655" y="653"/>
                  </a:lnTo>
                  <a:lnTo>
                    <a:pt x="655" y="0"/>
                  </a:lnTo>
                </a:path>
              </a:pathLst>
            </a:custGeom>
            <a:solidFill>
              <a:srgbClr val="804000"/>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79" name="Freeform 19"/>
            <p:cNvSpPr>
              <a:spLocks/>
            </p:cNvSpPr>
            <p:nvPr/>
          </p:nvSpPr>
          <p:spPr bwMode="auto">
            <a:xfrm>
              <a:off x="2880" y="2033"/>
              <a:ext cx="2296" cy="492"/>
            </a:xfrm>
            <a:custGeom>
              <a:avLst/>
              <a:gdLst>
                <a:gd name="T0" fmla="*/ 2294 w 2295"/>
                <a:gd name="T1" fmla="*/ 0 h 492"/>
                <a:gd name="T2" fmla="*/ 655 w 2295"/>
                <a:gd name="T3" fmla="*/ 0 h 492"/>
                <a:gd name="T4" fmla="*/ 0 w 2295"/>
                <a:gd name="T5" fmla="*/ 491 h 492"/>
                <a:gd name="T6" fmla="*/ 2294 w 2295"/>
                <a:gd name="T7" fmla="*/ 0 h 492"/>
              </a:gdLst>
              <a:ahLst/>
              <a:cxnLst>
                <a:cxn ang="0">
                  <a:pos x="T0" y="T1"/>
                </a:cxn>
                <a:cxn ang="0">
                  <a:pos x="T2" y="T3"/>
                </a:cxn>
                <a:cxn ang="0">
                  <a:pos x="T4" y="T5"/>
                </a:cxn>
                <a:cxn ang="0">
                  <a:pos x="T6" y="T7"/>
                </a:cxn>
              </a:cxnLst>
              <a:rect l="0" t="0" r="r" b="b"/>
              <a:pathLst>
                <a:path w="2295" h="492">
                  <a:moveTo>
                    <a:pt x="2294" y="0"/>
                  </a:moveTo>
                  <a:lnTo>
                    <a:pt x="655" y="0"/>
                  </a:lnTo>
                  <a:lnTo>
                    <a:pt x="0" y="491"/>
                  </a:lnTo>
                  <a:lnTo>
                    <a:pt x="2294" y="0"/>
                  </a:lnTo>
                </a:path>
              </a:pathLst>
            </a:custGeom>
            <a:solidFill>
              <a:srgbClr val="402000"/>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8622" name="Rectangle 20"/>
            <p:cNvSpPr>
              <a:spLocks noChangeArrowheads="1"/>
            </p:cNvSpPr>
            <p:nvPr/>
          </p:nvSpPr>
          <p:spPr bwMode="auto">
            <a:xfrm>
              <a:off x="3798" y="1517"/>
              <a:ext cx="115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5" tIns="44444" rIns="90475" bIns="44444">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spcBef>
                  <a:spcPct val="20000"/>
                </a:spcBef>
                <a:spcAft>
                  <a:spcPct val="0"/>
                </a:spcAft>
              </a:pPr>
              <a:r>
                <a:rPr lang="en-US" altLang="en-US" sz="3200" i="0">
                  <a:solidFill>
                    <a:srgbClr val="000000"/>
                  </a:solidFill>
                </a:rPr>
                <a:t>Cyclical</a:t>
              </a:r>
            </a:p>
          </p:txBody>
        </p:sp>
      </p:grpSp>
      <p:grpSp>
        <p:nvGrpSpPr>
          <p:cNvPr id="66589" name="Group 29"/>
          <p:cNvGrpSpPr>
            <a:grpSpLocks/>
          </p:cNvGrpSpPr>
          <p:nvPr/>
        </p:nvGrpSpPr>
        <p:grpSpPr bwMode="auto">
          <a:xfrm>
            <a:off x="4565650" y="3976688"/>
            <a:ext cx="3644900" cy="1814512"/>
            <a:chOff x="2876" y="2505"/>
            <a:chExt cx="2296" cy="1143"/>
          </a:xfrm>
        </p:grpSpPr>
        <p:sp>
          <p:nvSpPr>
            <p:cNvPr id="66582" name="Rectangle 22"/>
            <p:cNvSpPr>
              <a:spLocks noChangeArrowheads="1"/>
            </p:cNvSpPr>
            <p:nvPr/>
          </p:nvSpPr>
          <p:spPr bwMode="auto">
            <a:xfrm>
              <a:off x="3533" y="2995"/>
              <a:ext cx="1627" cy="641"/>
            </a:xfrm>
            <a:prstGeom prst="rect">
              <a:avLst/>
            </a:prstGeom>
            <a:solidFill>
              <a:schemeClr val="hlink"/>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83" name="Freeform 23"/>
            <p:cNvSpPr>
              <a:spLocks/>
            </p:cNvSpPr>
            <p:nvPr/>
          </p:nvSpPr>
          <p:spPr bwMode="auto">
            <a:xfrm>
              <a:off x="2876" y="2505"/>
              <a:ext cx="2296" cy="490"/>
            </a:xfrm>
            <a:custGeom>
              <a:avLst/>
              <a:gdLst>
                <a:gd name="T0" fmla="*/ 2294 w 2295"/>
                <a:gd name="T1" fmla="*/ 489 h 490"/>
                <a:gd name="T2" fmla="*/ 0 w 2295"/>
                <a:gd name="T3" fmla="*/ 0 h 490"/>
                <a:gd name="T4" fmla="*/ 655 w 2295"/>
                <a:gd name="T5" fmla="*/ 489 h 490"/>
                <a:gd name="T6" fmla="*/ 2294 w 2295"/>
                <a:gd name="T7" fmla="*/ 489 h 490"/>
              </a:gdLst>
              <a:ahLst/>
              <a:cxnLst>
                <a:cxn ang="0">
                  <a:pos x="T0" y="T1"/>
                </a:cxn>
                <a:cxn ang="0">
                  <a:pos x="T2" y="T3"/>
                </a:cxn>
                <a:cxn ang="0">
                  <a:pos x="T4" y="T5"/>
                </a:cxn>
                <a:cxn ang="0">
                  <a:pos x="T6" y="T7"/>
                </a:cxn>
              </a:cxnLst>
              <a:rect l="0" t="0" r="r" b="b"/>
              <a:pathLst>
                <a:path w="2295" h="490">
                  <a:moveTo>
                    <a:pt x="2294" y="489"/>
                  </a:moveTo>
                  <a:lnTo>
                    <a:pt x="0" y="0"/>
                  </a:lnTo>
                  <a:lnTo>
                    <a:pt x="655" y="489"/>
                  </a:lnTo>
                  <a:lnTo>
                    <a:pt x="2294" y="489"/>
                  </a:lnTo>
                </a:path>
              </a:pathLst>
            </a:custGeom>
            <a:solidFill>
              <a:srgbClr val="1E1D7A"/>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6584" name="Freeform 24"/>
            <p:cNvSpPr>
              <a:spLocks/>
            </p:cNvSpPr>
            <p:nvPr/>
          </p:nvSpPr>
          <p:spPr bwMode="auto">
            <a:xfrm>
              <a:off x="2876" y="2505"/>
              <a:ext cx="657" cy="1143"/>
            </a:xfrm>
            <a:custGeom>
              <a:avLst/>
              <a:gdLst>
                <a:gd name="T0" fmla="*/ 655 w 656"/>
                <a:gd name="T1" fmla="*/ 1142 h 1143"/>
                <a:gd name="T2" fmla="*/ 655 w 656"/>
                <a:gd name="T3" fmla="*/ 489 h 1143"/>
                <a:gd name="T4" fmla="*/ 0 w 656"/>
                <a:gd name="T5" fmla="*/ 0 h 1143"/>
                <a:gd name="T6" fmla="*/ 655 w 656"/>
                <a:gd name="T7" fmla="*/ 1142 h 1143"/>
              </a:gdLst>
              <a:ahLst/>
              <a:cxnLst>
                <a:cxn ang="0">
                  <a:pos x="T0" y="T1"/>
                </a:cxn>
                <a:cxn ang="0">
                  <a:pos x="T2" y="T3"/>
                </a:cxn>
                <a:cxn ang="0">
                  <a:pos x="T4" y="T5"/>
                </a:cxn>
                <a:cxn ang="0">
                  <a:pos x="T6" y="T7"/>
                </a:cxn>
              </a:cxnLst>
              <a:rect l="0" t="0" r="r" b="b"/>
              <a:pathLst>
                <a:path w="656" h="1143">
                  <a:moveTo>
                    <a:pt x="655" y="1142"/>
                  </a:moveTo>
                  <a:lnTo>
                    <a:pt x="655" y="489"/>
                  </a:lnTo>
                  <a:lnTo>
                    <a:pt x="0" y="0"/>
                  </a:lnTo>
                  <a:lnTo>
                    <a:pt x="655" y="1142"/>
                  </a:lnTo>
                </a:path>
              </a:pathLst>
            </a:custGeom>
            <a:solidFill>
              <a:srgbClr val="26269D"/>
            </a:solidFill>
            <a:ln w="254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8618" name="Rectangle 25"/>
            <p:cNvSpPr>
              <a:spLocks noChangeArrowheads="1"/>
            </p:cNvSpPr>
            <p:nvPr/>
          </p:nvSpPr>
          <p:spPr bwMode="auto">
            <a:xfrm>
              <a:off x="3746" y="3133"/>
              <a:ext cx="124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5" tIns="44444" rIns="90475" bIns="44444">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spcBef>
                  <a:spcPct val="20000"/>
                </a:spcBef>
                <a:spcAft>
                  <a:spcPct val="0"/>
                </a:spcAft>
              </a:pPr>
              <a:r>
                <a:rPr lang="en-US" altLang="en-US" sz="3200" i="0">
                  <a:solidFill>
                    <a:srgbClr val="F7FBFF"/>
                  </a:solidFill>
                </a:rPr>
                <a:t>Random</a:t>
              </a:r>
            </a:p>
          </p:txBody>
        </p:sp>
      </p:grpSp>
      <p:sp>
        <p:nvSpPr>
          <p:cNvPr id="66586" name="Rectangle 26"/>
          <p:cNvSpPr>
            <a:spLocks noGrp="1" noChangeArrowheads="1"/>
          </p:cNvSpPr>
          <p:nvPr>
            <p:ph type="title" idx="4294967295"/>
          </p:nvPr>
        </p:nvSpPr>
        <p:spPr>
          <a:xfrm>
            <a:off x="0" y="6096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Time Series Components</a:t>
            </a:r>
          </a:p>
        </p:txBody>
      </p:sp>
    </p:spTree>
    <p:extLst>
      <p:ext uri="{BB962C8B-B14F-4D97-AF65-F5344CB8AC3E}">
        <p14:creationId xmlns:p14="http://schemas.microsoft.com/office/powerpoint/2010/main" val="223365391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9" fill="hold" nodeType="afterEffect">
                                  <p:stCondLst>
                                    <p:cond delay="1000"/>
                                  </p:stCondLst>
                                  <p:childTnLst>
                                    <p:set>
                                      <p:cBhvr>
                                        <p:cTn id="6" dur="1" fill="hold">
                                          <p:stCondLst>
                                            <p:cond delay="0"/>
                                          </p:stCondLst>
                                        </p:cTn>
                                        <p:tgtEl>
                                          <p:spTgt spid="66587"/>
                                        </p:tgtEl>
                                        <p:attrNameLst>
                                          <p:attrName>style.visibility</p:attrName>
                                        </p:attrNameLst>
                                      </p:cBhvr>
                                      <p:to>
                                        <p:strVal val="visible"/>
                                      </p:to>
                                    </p:set>
                                    <p:animEffect transition="in" filter="strips(upLeft)">
                                      <p:cBhvr>
                                        <p:cTn id="7" dur="500"/>
                                        <p:tgtEl>
                                          <p:spTgt spid="66587"/>
                                        </p:tgtEl>
                                      </p:cBhvr>
                                    </p:animEffect>
                                  </p:childTnLst>
                                </p:cTn>
                              </p:par>
                            </p:childTnLst>
                          </p:cTn>
                        </p:par>
                        <p:par>
                          <p:cTn id="8" fill="hold" nodeType="afterGroup">
                            <p:stCondLst>
                              <p:cond delay="1500"/>
                            </p:stCondLst>
                            <p:childTnLst>
                              <p:par>
                                <p:cTn id="9" presetID="18" presetClass="entr" presetSubtype="12" fill="hold" nodeType="afterEffect">
                                  <p:stCondLst>
                                    <p:cond delay="1000"/>
                                  </p:stCondLst>
                                  <p:childTnLst>
                                    <p:set>
                                      <p:cBhvr>
                                        <p:cTn id="10" dur="1" fill="hold">
                                          <p:stCondLst>
                                            <p:cond delay="0"/>
                                          </p:stCondLst>
                                        </p:cTn>
                                        <p:tgtEl>
                                          <p:spTgt spid="66590"/>
                                        </p:tgtEl>
                                        <p:attrNameLst>
                                          <p:attrName>style.visibility</p:attrName>
                                        </p:attrNameLst>
                                      </p:cBhvr>
                                      <p:to>
                                        <p:strVal val="visible"/>
                                      </p:to>
                                    </p:set>
                                    <p:animEffect transition="in" filter="strips(downLeft)">
                                      <p:cBhvr>
                                        <p:cTn id="11" dur="500"/>
                                        <p:tgtEl>
                                          <p:spTgt spid="66590"/>
                                        </p:tgtEl>
                                      </p:cBhvr>
                                    </p:animEffect>
                                  </p:childTnLst>
                                </p:cTn>
                              </p:par>
                            </p:childTnLst>
                          </p:cTn>
                        </p:par>
                        <p:par>
                          <p:cTn id="12" fill="hold" nodeType="afterGroup">
                            <p:stCondLst>
                              <p:cond delay="3000"/>
                            </p:stCondLst>
                            <p:childTnLst>
                              <p:par>
                                <p:cTn id="13" presetID="18" presetClass="entr" presetSubtype="3" fill="hold" nodeType="afterEffect">
                                  <p:stCondLst>
                                    <p:cond delay="1000"/>
                                  </p:stCondLst>
                                  <p:childTnLst>
                                    <p:set>
                                      <p:cBhvr>
                                        <p:cTn id="14" dur="1" fill="hold">
                                          <p:stCondLst>
                                            <p:cond delay="0"/>
                                          </p:stCondLst>
                                        </p:cTn>
                                        <p:tgtEl>
                                          <p:spTgt spid="66588"/>
                                        </p:tgtEl>
                                        <p:attrNameLst>
                                          <p:attrName>style.visibility</p:attrName>
                                        </p:attrNameLst>
                                      </p:cBhvr>
                                      <p:to>
                                        <p:strVal val="visible"/>
                                      </p:to>
                                    </p:set>
                                    <p:animEffect transition="in" filter="strips(upRight)">
                                      <p:cBhvr>
                                        <p:cTn id="15" dur="500"/>
                                        <p:tgtEl>
                                          <p:spTgt spid="66588"/>
                                        </p:tgtEl>
                                      </p:cBhvr>
                                    </p:animEffect>
                                  </p:childTnLst>
                                </p:cTn>
                              </p:par>
                            </p:childTnLst>
                          </p:cTn>
                        </p:par>
                        <p:par>
                          <p:cTn id="16" fill="hold" nodeType="afterGroup">
                            <p:stCondLst>
                              <p:cond delay="4500"/>
                            </p:stCondLst>
                            <p:childTnLst>
                              <p:par>
                                <p:cTn id="17" presetID="18" presetClass="entr" presetSubtype="6" fill="hold" nodeType="afterEffect">
                                  <p:stCondLst>
                                    <p:cond delay="1000"/>
                                  </p:stCondLst>
                                  <p:childTnLst>
                                    <p:set>
                                      <p:cBhvr>
                                        <p:cTn id="18" dur="1" fill="hold">
                                          <p:stCondLst>
                                            <p:cond delay="0"/>
                                          </p:stCondLst>
                                        </p:cTn>
                                        <p:tgtEl>
                                          <p:spTgt spid="66589"/>
                                        </p:tgtEl>
                                        <p:attrNameLst>
                                          <p:attrName>style.visibility</p:attrName>
                                        </p:attrNameLst>
                                      </p:cBhvr>
                                      <p:to>
                                        <p:strVal val="visible"/>
                                      </p:to>
                                    </p:set>
                                    <p:animEffect transition="in" filter="strips(downRight)">
                                      <p:cBhvr>
                                        <p:cTn id="19" dur="500"/>
                                        <p:tgtEl>
                                          <p:spTgt spid="66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a:extLst>
              <a:ext uri="{FF2B5EF4-FFF2-40B4-BE49-F238E27FC236}">
                <a16:creationId xmlns:a16="http://schemas.microsoft.com/office/drawing/2014/main" id="{0810A681-BA77-4738-BED8-56E57B1C41AC}"/>
              </a:ext>
            </a:extLst>
          </p:cNvPr>
          <p:cNvSpPr txBox="1">
            <a:spLocks noChangeArrowheads="1"/>
          </p:cNvSpPr>
          <p:nvPr/>
        </p:nvSpPr>
        <p:spPr>
          <a:xfrm>
            <a:off x="0" y="609600"/>
            <a:ext cx="7772400" cy="9906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Associative Models</a:t>
            </a:r>
          </a:p>
        </p:txBody>
      </p:sp>
      <p:pic>
        <p:nvPicPr>
          <p:cNvPr id="6" name="Picture 5">
            <a:extLst>
              <a:ext uri="{FF2B5EF4-FFF2-40B4-BE49-F238E27FC236}">
                <a16:creationId xmlns:a16="http://schemas.microsoft.com/office/drawing/2014/main" id="{530E31F6-F17A-4D19-9041-F9DA289E2A59}"/>
              </a:ext>
            </a:extLst>
          </p:cNvPr>
          <p:cNvPicPr>
            <a:picLocks noChangeAspect="1"/>
          </p:cNvPicPr>
          <p:nvPr/>
        </p:nvPicPr>
        <p:blipFill>
          <a:blip r:embed="rId3"/>
          <a:stretch>
            <a:fillRect/>
          </a:stretch>
        </p:blipFill>
        <p:spPr>
          <a:xfrm>
            <a:off x="10054" y="2521803"/>
            <a:ext cx="9133946" cy="1467101"/>
          </a:xfrm>
          <a:prstGeom prst="rect">
            <a:avLst/>
          </a:prstGeom>
        </p:spPr>
      </p:pic>
    </p:spTree>
    <p:extLst>
      <p:ext uri="{BB962C8B-B14F-4D97-AF65-F5344CB8AC3E}">
        <p14:creationId xmlns:p14="http://schemas.microsoft.com/office/powerpoint/2010/main" val="94756808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0" y="381000"/>
            <a:ext cx="8128000" cy="9144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a:effectLst>
                  <a:outerShdw blurRad="38100" dist="38100" dir="2700000" algn="tl">
                    <a:srgbClr val="FFFFFF"/>
                  </a:outerShdw>
                </a:effectLst>
              </a:rPr>
              <a:t>Components of Demand</a:t>
            </a:r>
          </a:p>
        </p:txBody>
      </p:sp>
      <p:sp>
        <p:nvSpPr>
          <p:cNvPr id="41988" name="Line 4"/>
          <p:cNvSpPr>
            <a:spLocks noChangeShapeType="1"/>
          </p:cNvSpPr>
          <p:nvPr/>
        </p:nvSpPr>
        <p:spPr bwMode="auto">
          <a:xfrm flipV="1">
            <a:off x="1497013" y="2298700"/>
            <a:ext cx="6351587" cy="2940050"/>
          </a:xfrm>
          <a:prstGeom prst="line">
            <a:avLst/>
          </a:prstGeom>
          <a:noFill/>
          <a:ln w="76200">
            <a:solidFill>
              <a:srgbClr val="CA8C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42004" name="Line 20"/>
          <p:cNvSpPr>
            <a:spLocks noChangeShapeType="1"/>
          </p:cNvSpPr>
          <p:nvPr/>
        </p:nvSpPr>
        <p:spPr bwMode="auto">
          <a:xfrm flipV="1">
            <a:off x="1073150" y="3822700"/>
            <a:ext cx="664845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42031" name="Group 47"/>
          <p:cNvGrpSpPr>
            <a:grpSpLocks/>
          </p:cNvGrpSpPr>
          <p:nvPr/>
        </p:nvGrpSpPr>
        <p:grpSpPr bwMode="auto">
          <a:xfrm>
            <a:off x="766763" y="1887538"/>
            <a:ext cx="7335837" cy="4449762"/>
            <a:chOff x="571" y="1189"/>
            <a:chExt cx="4621" cy="2803"/>
          </a:xfrm>
        </p:grpSpPr>
        <p:sp>
          <p:nvSpPr>
            <p:cNvPr id="70681" name="Text Box 22"/>
            <p:cNvSpPr txBox="1">
              <a:spLocks noChangeArrowheads="1"/>
            </p:cNvSpPr>
            <p:nvPr/>
          </p:nvSpPr>
          <p:spPr bwMode="auto">
            <a:xfrm rot="-5400000">
              <a:off x="-422" y="2182"/>
              <a:ext cx="2222" cy="2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1800">
                  <a:solidFill>
                    <a:srgbClr val="000000"/>
                  </a:solidFill>
                </a:rPr>
                <a:t>Demand for product or service</a:t>
              </a:r>
            </a:p>
          </p:txBody>
        </p:sp>
        <p:sp>
          <p:nvSpPr>
            <p:cNvPr id="42016" name="Freeform 32"/>
            <p:cNvSpPr>
              <a:spLocks/>
            </p:cNvSpPr>
            <p:nvPr/>
          </p:nvSpPr>
          <p:spPr bwMode="auto">
            <a:xfrm>
              <a:off x="776" y="1208"/>
              <a:ext cx="4416" cy="2400"/>
            </a:xfrm>
            <a:custGeom>
              <a:avLst/>
              <a:gdLst>
                <a:gd name="T0" fmla="*/ 0 w 4416"/>
                <a:gd name="T1" fmla="*/ 0 h 2400"/>
                <a:gd name="T2" fmla="*/ 0 w 4416"/>
                <a:gd name="T3" fmla="*/ 2400 h 2400"/>
                <a:gd name="T4" fmla="*/ 4416 w 4416"/>
                <a:gd name="T5" fmla="*/ 2400 h 2400"/>
              </a:gdLst>
              <a:ahLst/>
              <a:cxnLst>
                <a:cxn ang="0">
                  <a:pos x="T0" y="T1"/>
                </a:cxn>
                <a:cxn ang="0">
                  <a:pos x="T2" y="T3"/>
                </a:cxn>
                <a:cxn ang="0">
                  <a:pos x="T4" y="T5"/>
                </a:cxn>
              </a:cxnLst>
              <a:rect l="0" t="0" r="r" b="b"/>
              <a:pathLst>
                <a:path w="4416" h="2400">
                  <a:moveTo>
                    <a:pt x="0" y="0"/>
                  </a:moveTo>
                  <a:lnTo>
                    <a:pt x="0" y="2400"/>
                  </a:lnTo>
                  <a:lnTo>
                    <a:pt x="4416" y="240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70683" name="Rectangle 33"/>
            <p:cNvSpPr>
              <a:spLocks noChangeArrowheads="1"/>
            </p:cNvSpPr>
            <p:nvPr/>
          </p:nvSpPr>
          <p:spPr bwMode="auto">
            <a:xfrm>
              <a:off x="1112" y="3415"/>
              <a:ext cx="385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1pPr>
              <a:lvl2pPr marL="742950" indent="-285750">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2pPr>
              <a:lvl3pPr marL="1143000" indent="-228600">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3pPr>
              <a:lvl4pPr marL="1600200" indent="-228600">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4pPr>
              <a:lvl5pPr marL="2057400" indent="-228600">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377825" algn="ctr"/>
                  <a:tab pos="2100263" algn="ctr"/>
                  <a:tab pos="3052763" algn="ctr"/>
                  <a:tab pos="3810000" algn="ctr"/>
                  <a:tab pos="5519738" algn="ctr"/>
                </a:tabLs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1800">
                  <a:solidFill>
                    <a:srgbClr val="000000"/>
                  </a:solidFill>
                </a:rPr>
                <a:t>	|	|		|	|</a:t>
              </a:r>
            </a:p>
            <a:p>
              <a:pPr eaLnBrk="0" fontAlgn="base" hangingPunct="0">
                <a:spcBef>
                  <a:spcPct val="0"/>
                </a:spcBef>
                <a:spcAft>
                  <a:spcPct val="0"/>
                </a:spcAft>
              </a:pPr>
              <a:r>
                <a:rPr lang="en-US" altLang="en-US" sz="1800">
                  <a:solidFill>
                    <a:srgbClr val="000000"/>
                  </a:solidFill>
                </a:rPr>
                <a:t>	1	2		3	4</a:t>
              </a:r>
            </a:p>
            <a:p>
              <a:pPr eaLnBrk="0" fontAlgn="base" hangingPunct="0">
                <a:spcBef>
                  <a:spcPct val="0"/>
                </a:spcBef>
                <a:spcAft>
                  <a:spcPct val="0"/>
                </a:spcAft>
              </a:pPr>
              <a:r>
                <a:rPr lang="en-US" altLang="en-US" sz="1800">
                  <a:solidFill>
                    <a:srgbClr val="000000"/>
                  </a:solidFill>
                </a:rPr>
                <a:t>			Year</a:t>
              </a:r>
            </a:p>
          </p:txBody>
        </p:sp>
      </p:grpSp>
      <p:sp>
        <p:nvSpPr>
          <p:cNvPr id="42018" name="Freeform 34"/>
          <p:cNvSpPr>
            <a:spLocks/>
          </p:cNvSpPr>
          <p:nvPr/>
        </p:nvSpPr>
        <p:spPr bwMode="auto">
          <a:xfrm>
            <a:off x="1516063" y="1838325"/>
            <a:ext cx="6118225" cy="3506788"/>
          </a:xfrm>
          <a:custGeom>
            <a:avLst/>
            <a:gdLst>
              <a:gd name="T0" fmla="*/ 0 w 3854"/>
              <a:gd name="T1" fmla="*/ 2209 h 2209"/>
              <a:gd name="T2" fmla="*/ 108 w 3854"/>
              <a:gd name="T3" fmla="*/ 1970 h 2209"/>
              <a:gd name="T4" fmla="*/ 200 w 3854"/>
              <a:gd name="T5" fmla="*/ 1747 h 2209"/>
              <a:gd name="T6" fmla="*/ 377 w 3854"/>
              <a:gd name="T7" fmla="*/ 1862 h 2209"/>
              <a:gd name="T8" fmla="*/ 561 w 3854"/>
              <a:gd name="T9" fmla="*/ 1955 h 2209"/>
              <a:gd name="T10" fmla="*/ 815 w 3854"/>
              <a:gd name="T11" fmla="*/ 2178 h 2209"/>
              <a:gd name="T12" fmla="*/ 954 w 3854"/>
              <a:gd name="T13" fmla="*/ 1824 h 2209"/>
              <a:gd name="T14" fmla="*/ 1169 w 3854"/>
              <a:gd name="T15" fmla="*/ 1662 h 2209"/>
              <a:gd name="T16" fmla="*/ 1246 w 3854"/>
              <a:gd name="T17" fmla="*/ 1355 h 2209"/>
              <a:gd name="T18" fmla="*/ 1423 w 3854"/>
              <a:gd name="T19" fmla="*/ 1178 h 2209"/>
              <a:gd name="T20" fmla="*/ 1608 w 3854"/>
              <a:gd name="T21" fmla="*/ 1478 h 2209"/>
              <a:gd name="T22" fmla="*/ 1762 w 3854"/>
              <a:gd name="T23" fmla="*/ 1470 h 2209"/>
              <a:gd name="T24" fmla="*/ 1977 w 3854"/>
              <a:gd name="T25" fmla="*/ 1593 h 2209"/>
              <a:gd name="T26" fmla="*/ 2108 w 3854"/>
              <a:gd name="T27" fmla="*/ 1401 h 2209"/>
              <a:gd name="T28" fmla="*/ 2115 w 3854"/>
              <a:gd name="T29" fmla="*/ 1201 h 2209"/>
              <a:gd name="T30" fmla="*/ 2254 w 3854"/>
              <a:gd name="T31" fmla="*/ 1186 h 2209"/>
              <a:gd name="T32" fmla="*/ 2315 w 3854"/>
              <a:gd name="T33" fmla="*/ 955 h 2209"/>
              <a:gd name="T34" fmla="*/ 2477 w 3854"/>
              <a:gd name="T35" fmla="*/ 632 h 2209"/>
              <a:gd name="T36" fmla="*/ 2700 w 3854"/>
              <a:gd name="T37" fmla="*/ 732 h 2209"/>
              <a:gd name="T38" fmla="*/ 2892 w 3854"/>
              <a:gd name="T39" fmla="*/ 939 h 2209"/>
              <a:gd name="T40" fmla="*/ 3054 w 3854"/>
              <a:gd name="T41" fmla="*/ 1078 h 2209"/>
              <a:gd name="T42" fmla="*/ 3139 w 3854"/>
              <a:gd name="T43" fmla="*/ 939 h 2209"/>
              <a:gd name="T44" fmla="*/ 3323 w 3854"/>
              <a:gd name="T45" fmla="*/ 824 h 2209"/>
              <a:gd name="T46" fmla="*/ 3392 w 3854"/>
              <a:gd name="T47" fmla="*/ 216 h 2209"/>
              <a:gd name="T48" fmla="*/ 3431 w 3854"/>
              <a:gd name="T49" fmla="*/ 39 h 2209"/>
              <a:gd name="T50" fmla="*/ 3854 w 3854"/>
              <a:gd name="T51" fmla="*/ 447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54" h="2209">
                <a:moveTo>
                  <a:pt x="0" y="2209"/>
                </a:moveTo>
                <a:cubicBezTo>
                  <a:pt x="37" y="2128"/>
                  <a:pt x="75" y="2047"/>
                  <a:pt x="108" y="1970"/>
                </a:cubicBezTo>
                <a:cubicBezTo>
                  <a:pt x="141" y="1893"/>
                  <a:pt x="155" y="1765"/>
                  <a:pt x="200" y="1747"/>
                </a:cubicBezTo>
                <a:cubicBezTo>
                  <a:pt x="245" y="1729"/>
                  <a:pt x="317" y="1827"/>
                  <a:pt x="377" y="1862"/>
                </a:cubicBezTo>
                <a:cubicBezTo>
                  <a:pt x="437" y="1897"/>
                  <a:pt x="488" y="1902"/>
                  <a:pt x="561" y="1955"/>
                </a:cubicBezTo>
                <a:cubicBezTo>
                  <a:pt x="634" y="2008"/>
                  <a:pt x="750" y="2200"/>
                  <a:pt x="815" y="2178"/>
                </a:cubicBezTo>
                <a:cubicBezTo>
                  <a:pt x="880" y="2156"/>
                  <a:pt x="895" y="1910"/>
                  <a:pt x="954" y="1824"/>
                </a:cubicBezTo>
                <a:cubicBezTo>
                  <a:pt x="1013" y="1738"/>
                  <a:pt x="1120" y="1740"/>
                  <a:pt x="1169" y="1662"/>
                </a:cubicBezTo>
                <a:cubicBezTo>
                  <a:pt x="1218" y="1584"/>
                  <a:pt x="1204" y="1436"/>
                  <a:pt x="1246" y="1355"/>
                </a:cubicBezTo>
                <a:cubicBezTo>
                  <a:pt x="1288" y="1274"/>
                  <a:pt x="1363" y="1158"/>
                  <a:pt x="1423" y="1178"/>
                </a:cubicBezTo>
                <a:cubicBezTo>
                  <a:pt x="1483" y="1198"/>
                  <a:pt x="1551" y="1429"/>
                  <a:pt x="1608" y="1478"/>
                </a:cubicBezTo>
                <a:cubicBezTo>
                  <a:pt x="1665" y="1527"/>
                  <a:pt x="1701" y="1451"/>
                  <a:pt x="1762" y="1470"/>
                </a:cubicBezTo>
                <a:cubicBezTo>
                  <a:pt x="1823" y="1489"/>
                  <a:pt x="1920" y="1604"/>
                  <a:pt x="1977" y="1593"/>
                </a:cubicBezTo>
                <a:cubicBezTo>
                  <a:pt x="2034" y="1582"/>
                  <a:pt x="2085" y="1466"/>
                  <a:pt x="2108" y="1401"/>
                </a:cubicBezTo>
                <a:cubicBezTo>
                  <a:pt x="2131" y="1336"/>
                  <a:pt x="2091" y="1237"/>
                  <a:pt x="2115" y="1201"/>
                </a:cubicBezTo>
                <a:cubicBezTo>
                  <a:pt x="2139" y="1165"/>
                  <a:pt x="2221" y="1227"/>
                  <a:pt x="2254" y="1186"/>
                </a:cubicBezTo>
                <a:cubicBezTo>
                  <a:pt x="2287" y="1145"/>
                  <a:pt x="2278" y="1047"/>
                  <a:pt x="2315" y="955"/>
                </a:cubicBezTo>
                <a:cubicBezTo>
                  <a:pt x="2352" y="863"/>
                  <a:pt x="2413" y="669"/>
                  <a:pt x="2477" y="632"/>
                </a:cubicBezTo>
                <a:cubicBezTo>
                  <a:pt x="2541" y="595"/>
                  <a:pt x="2631" y="681"/>
                  <a:pt x="2700" y="732"/>
                </a:cubicBezTo>
                <a:cubicBezTo>
                  <a:pt x="2769" y="783"/>
                  <a:pt x="2833" y="881"/>
                  <a:pt x="2892" y="939"/>
                </a:cubicBezTo>
                <a:cubicBezTo>
                  <a:pt x="2951" y="997"/>
                  <a:pt x="3013" y="1078"/>
                  <a:pt x="3054" y="1078"/>
                </a:cubicBezTo>
                <a:cubicBezTo>
                  <a:pt x="3095" y="1078"/>
                  <a:pt x="3094" y="981"/>
                  <a:pt x="3139" y="939"/>
                </a:cubicBezTo>
                <a:cubicBezTo>
                  <a:pt x="3184" y="897"/>
                  <a:pt x="3281" y="945"/>
                  <a:pt x="3323" y="824"/>
                </a:cubicBezTo>
                <a:cubicBezTo>
                  <a:pt x="3365" y="703"/>
                  <a:pt x="3374" y="347"/>
                  <a:pt x="3392" y="216"/>
                </a:cubicBezTo>
                <a:cubicBezTo>
                  <a:pt x="3410" y="85"/>
                  <a:pt x="3354" y="0"/>
                  <a:pt x="3431" y="39"/>
                </a:cubicBezTo>
                <a:cubicBezTo>
                  <a:pt x="3508" y="78"/>
                  <a:pt x="3681" y="262"/>
                  <a:pt x="3854" y="447"/>
                </a:cubicBezTo>
              </a:path>
            </a:pathLst>
          </a:custGeom>
          <a:noFill/>
          <a:ln w="762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42026" name="Group 42"/>
          <p:cNvGrpSpPr>
            <a:grpSpLocks/>
          </p:cNvGrpSpPr>
          <p:nvPr/>
        </p:nvGrpSpPr>
        <p:grpSpPr bwMode="auto">
          <a:xfrm>
            <a:off x="5834063" y="3900488"/>
            <a:ext cx="2122487" cy="1362075"/>
            <a:chOff x="3763" y="2585"/>
            <a:chExt cx="1337" cy="858"/>
          </a:xfrm>
        </p:grpSpPr>
        <p:sp>
          <p:nvSpPr>
            <p:cNvPr id="70679" name="Text Box 21"/>
            <p:cNvSpPr txBox="1">
              <a:spLocks noChangeArrowheads="1"/>
            </p:cNvSpPr>
            <p:nvPr/>
          </p:nvSpPr>
          <p:spPr bwMode="auto">
            <a:xfrm>
              <a:off x="3763" y="2844"/>
              <a:ext cx="1337" cy="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200">
                  <a:solidFill>
                    <a:srgbClr val="000000"/>
                  </a:solidFill>
                </a:rPr>
                <a:t>Average demand over four years</a:t>
              </a:r>
            </a:p>
          </p:txBody>
        </p:sp>
        <p:sp>
          <p:nvSpPr>
            <p:cNvPr id="42019" name="Line 35"/>
            <p:cNvSpPr>
              <a:spLocks noChangeShapeType="1"/>
            </p:cNvSpPr>
            <p:nvPr/>
          </p:nvSpPr>
          <p:spPr bwMode="auto">
            <a:xfrm flipH="1" flipV="1">
              <a:off x="4177" y="2585"/>
              <a:ext cx="47" cy="28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42029" name="Group 45"/>
          <p:cNvGrpSpPr>
            <a:grpSpLocks/>
          </p:cNvGrpSpPr>
          <p:nvPr/>
        </p:nvGrpSpPr>
        <p:grpSpPr bwMode="auto">
          <a:xfrm>
            <a:off x="1916113" y="2127250"/>
            <a:ext cx="3395662" cy="2309813"/>
            <a:chOff x="1295" y="1340"/>
            <a:chExt cx="2139" cy="1455"/>
          </a:xfrm>
        </p:grpSpPr>
        <p:sp>
          <p:nvSpPr>
            <p:cNvPr id="70675" name="Text Box 17"/>
            <p:cNvSpPr txBox="1">
              <a:spLocks noChangeArrowheads="1"/>
            </p:cNvSpPr>
            <p:nvPr/>
          </p:nvSpPr>
          <p:spPr bwMode="auto">
            <a:xfrm>
              <a:off x="1303" y="1340"/>
              <a:ext cx="1449" cy="2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200">
                  <a:solidFill>
                    <a:srgbClr val="000000"/>
                  </a:solidFill>
                </a:rPr>
                <a:t>Seasonal peaks</a:t>
              </a:r>
            </a:p>
          </p:txBody>
        </p:sp>
        <p:sp>
          <p:nvSpPr>
            <p:cNvPr id="42020" name="Line 36"/>
            <p:cNvSpPr>
              <a:spLocks noChangeShapeType="1"/>
            </p:cNvSpPr>
            <p:nvPr/>
          </p:nvSpPr>
          <p:spPr bwMode="auto">
            <a:xfrm>
              <a:off x="2089" y="1565"/>
              <a:ext cx="1345" cy="20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42021" name="Line 37"/>
            <p:cNvSpPr>
              <a:spLocks noChangeShapeType="1"/>
            </p:cNvSpPr>
            <p:nvPr/>
          </p:nvSpPr>
          <p:spPr bwMode="auto">
            <a:xfrm>
              <a:off x="2000" y="1577"/>
              <a:ext cx="415" cy="68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42022" name="Line 38"/>
            <p:cNvSpPr>
              <a:spLocks noChangeShapeType="1"/>
            </p:cNvSpPr>
            <p:nvPr/>
          </p:nvSpPr>
          <p:spPr bwMode="auto">
            <a:xfrm flipH="1">
              <a:off x="1295" y="1557"/>
              <a:ext cx="647" cy="1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42028" name="Group 44"/>
          <p:cNvGrpSpPr>
            <a:grpSpLocks/>
          </p:cNvGrpSpPr>
          <p:nvPr/>
        </p:nvGrpSpPr>
        <p:grpSpPr bwMode="auto">
          <a:xfrm>
            <a:off x="4973638" y="1381125"/>
            <a:ext cx="1966912" cy="1498600"/>
            <a:chOff x="3221" y="870"/>
            <a:chExt cx="1239" cy="944"/>
          </a:xfrm>
        </p:grpSpPr>
        <p:sp>
          <p:nvSpPr>
            <p:cNvPr id="70673" name="Text Box 18"/>
            <p:cNvSpPr txBox="1">
              <a:spLocks noChangeArrowheads="1"/>
            </p:cNvSpPr>
            <p:nvPr/>
          </p:nvSpPr>
          <p:spPr bwMode="auto">
            <a:xfrm>
              <a:off x="3221" y="870"/>
              <a:ext cx="1239" cy="4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200">
                  <a:solidFill>
                    <a:srgbClr val="000000"/>
                  </a:solidFill>
                </a:rPr>
                <a:t>Trend component</a:t>
              </a:r>
            </a:p>
          </p:txBody>
        </p:sp>
        <p:sp>
          <p:nvSpPr>
            <p:cNvPr id="42023" name="Line 39"/>
            <p:cNvSpPr>
              <a:spLocks noChangeShapeType="1"/>
            </p:cNvSpPr>
            <p:nvPr/>
          </p:nvSpPr>
          <p:spPr bwMode="auto">
            <a:xfrm>
              <a:off x="3823" y="1253"/>
              <a:ext cx="284" cy="56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42027" name="Group 43"/>
          <p:cNvGrpSpPr>
            <a:grpSpLocks/>
          </p:cNvGrpSpPr>
          <p:nvPr/>
        </p:nvGrpSpPr>
        <p:grpSpPr bwMode="auto">
          <a:xfrm>
            <a:off x="6816725" y="3171825"/>
            <a:ext cx="1855788" cy="666750"/>
            <a:chOff x="4358" y="1998"/>
            <a:chExt cx="1169" cy="420"/>
          </a:xfrm>
        </p:grpSpPr>
        <p:sp>
          <p:nvSpPr>
            <p:cNvPr id="70671" name="Text Box 19"/>
            <p:cNvSpPr txBox="1">
              <a:spLocks noChangeArrowheads="1"/>
            </p:cNvSpPr>
            <p:nvPr/>
          </p:nvSpPr>
          <p:spPr bwMode="auto">
            <a:xfrm>
              <a:off x="4581" y="1998"/>
              <a:ext cx="946" cy="4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200">
                  <a:solidFill>
                    <a:srgbClr val="000000"/>
                  </a:solidFill>
                </a:rPr>
                <a:t>Actual demand</a:t>
              </a:r>
            </a:p>
          </p:txBody>
        </p:sp>
        <p:sp>
          <p:nvSpPr>
            <p:cNvPr id="42024" name="Line 40"/>
            <p:cNvSpPr>
              <a:spLocks noChangeShapeType="1"/>
            </p:cNvSpPr>
            <p:nvPr/>
          </p:nvSpPr>
          <p:spPr bwMode="auto">
            <a:xfrm flipH="1" flipV="1">
              <a:off x="4358" y="2060"/>
              <a:ext cx="284" cy="17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42030" name="Group 46"/>
          <p:cNvGrpSpPr>
            <a:grpSpLocks/>
          </p:cNvGrpSpPr>
          <p:nvPr/>
        </p:nvGrpSpPr>
        <p:grpSpPr bwMode="auto">
          <a:xfrm>
            <a:off x="3305175" y="4298950"/>
            <a:ext cx="1492250" cy="1163638"/>
            <a:chOff x="2170" y="2708"/>
            <a:chExt cx="940" cy="733"/>
          </a:xfrm>
        </p:grpSpPr>
        <p:sp>
          <p:nvSpPr>
            <p:cNvPr id="70669" name="Text Box 30"/>
            <p:cNvSpPr txBox="1">
              <a:spLocks noChangeArrowheads="1"/>
            </p:cNvSpPr>
            <p:nvPr/>
          </p:nvSpPr>
          <p:spPr bwMode="auto">
            <a:xfrm>
              <a:off x="2170" y="3021"/>
              <a:ext cx="940" cy="4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200">
                  <a:solidFill>
                    <a:srgbClr val="000000"/>
                  </a:solidFill>
                </a:rPr>
                <a:t>Random variation</a:t>
              </a:r>
            </a:p>
          </p:txBody>
        </p:sp>
        <p:sp>
          <p:nvSpPr>
            <p:cNvPr id="42025" name="Line 41"/>
            <p:cNvSpPr>
              <a:spLocks noChangeShapeType="1"/>
            </p:cNvSpPr>
            <p:nvPr/>
          </p:nvSpPr>
          <p:spPr bwMode="auto">
            <a:xfrm flipH="1" flipV="1">
              <a:off x="2676" y="2708"/>
              <a:ext cx="1" cy="3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42032" name="Rectangle 48"/>
          <p:cNvSpPr>
            <a:spLocks noChangeArrowheads="1"/>
          </p:cNvSpPr>
          <p:nvPr/>
        </p:nvSpPr>
        <p:spPr bwMode="auto">
          <a:xfrm>
            <a:off x="7620000" y="6096000"/>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Figure 4.1</a:t>
            </a:r>
          </a:p>
        </p:txBody>
      </p:sp>
    </p:spTree>
    <p:extLst>
      <p:ext uri="{BB962C8B-B14F-4D97-AF65-F5344CB8AC3E}">
        <p14:creationId xmlns:p14="http://schemas.microsoft.com/office/powerpoint/2010/main" val="26311235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42031"/>
                                        </p:tgtEl>
                                        <p:attrNameLst>
                                          <p:attrName>style.visibility</p:attrName>
                                        </p:attrNameLst>
                                      </p:cBhvr>
                                      <p:to>
                                        <p:strVal val="visible"/>
                                      </p:to>
                                    </p:set>
                                    <p:animEffect transition="in" filter="strips(upRight)">
                                      <p:cBhvr>
                                        <p:cTn id="7" dur="500"/>
                                        <p:tgtEl>
                                          <p:spTgt spid="42031"/>
                                        </p:tgtEl>
                                      </p:cBhvr>
                                    </p:animEffect>
                                  </p:childTnLst>
                                </p:cTn>
                              </p:par>
                            </p:childTnLst>
                          </p:cTn>
                        </p:par>
                        <p:par>
                          <p:cTn id="8" fill="hold" nodeType="afterGroup">
                            <p:stCondLst>
                              <p:cond delay="1500"/>
                            </p:stCondLst>
                            <p:childTnLst>
                              <p:par>
                                <p:cTn id="9" presetID="18" presetClass="entr" presetSubtype="3" fill="hold" nodeType="afterEffect">
                                  <p:stCondLst>
                                    <p:cond delay="1000"/>
                                  </p:stCondLst>
                                  <p:childTnLst>
                                    <p:set>
                                      <p:cBhvr>
                                        <p:cTn id="10" dur="1" fill="hold">
                                          <p:stCondLst>
                                            <p:cond delay="0"/>
                                          </p:stCondLst>
                                        </p:cTn>
                                        <p:tgtEl>
                                          <p:spTgt spid="42018"/>
                                        </p:tgtEl>
                                        <p:attrNameLst>
                                          <p:attrName>style.visibility</p:attrName>
                                        </p:attrNameLst>
                                      </p:cBhvr>
                                      <p:to>
                                        <p:strVal val="visible"/>
                                      </p:to>
                                    </p:set>
                                    <p:animEffect transition="in" filter="strips(upRight)">
                                      <p:cBhvr>
                                        <p:cTn id="11" dur="500"/>
                                        <p:tgtEl>
                                          <p:spTgt spid="42018"/>
                                        </p:tgtEl>
                                      </p:cBhvr>
                                    </p:animEffect>
                                  </p:childTnLst>
                                </p:cTn>
                              </p:par>
                            </p:childTnLst>
                          </p:cTn>
                        </p:par>
                        <p:par>
                          <p:cTn id="12" fill="hold" nodeType="afterGroup">
                            <p:stCondLst>
                              <p:cond delay="3000"/>
                            </p:stCondLst>
                            <p:childTnLst>
                              <p:par>
                                <p:cTn id="13" presetID="18" presetClass="entr" presetSubtype="9" fill="hold" nodeType="afterEffect">
                                  <p:stCondLst>
                                    <p:cond delay="1000"/>
                                  </p:stCondLst>
                                  <p:childTnLst>
                                    <p:set>
                                      <p:cBhvr>
                                        <p:cTn id="14" dur="1" fill="hold">
                                          <p:stCondLst>
                                            <p:cond delay="0"/>
                                          </p:stCondLst>
                                        </p:cTn>
                                        <p:tgtEl>
                                          <p:spTgt spid="42027"/>
                                        </p:tgtEl>
                                        <p:attrNameLst>
                                          <p:attrName>style.visibility</p:attrName>
                                        </p:attrNameLst>
                                      </p:cBhvr>
                                      <p:to>
                                        <p:strVal val="visible"/>
                                      </p:to>
                                    </p:set>
                                    <p:animEffect transition="in" filter="strips(upLeft)">
                                      <p:cBhvr>
                                        <p:cTn id="15" dur="500"/>
                                        <p:tgtEl>
                                          <p:spTgt spid="42027"/>
                                        </p:tgtEl>
                                      </p:cBhvr>
                                    </p:animEffect>
                                  </p:childTnLst>
                                </p:cTn>
                              </p:par>
                            </p:childTnLst>
                          </p:cTn>
                        </p:par>
                        <p:par>
                          <p:cTn id="16" fill="hold" nodeType="afterGroup">
                            <p:stCondLst>
                              <p:cond delay="4500"/>
                            </p:stCondLst>
                            <p:childTnLst>
                              <p:par>
                                <p:cTn id="17" presetID="18" presetClass="entr" presetSubtype="6" fill="hold" nodeType="afterEffect">
                                  <p:stCondLst>
                                    <p:cond delay="1000"/>
                                  </p:stCondLst>
                                  <p:childTnLst>
                                    <p:set>
                                      <p:cBhvr>
                                        <p:cTn id="18" dur="1" fill="hold">
                                          <p:stCondLst>
                                            <p:cond delay="0"/>
                                          </p:stCondLst>
                                        </p:cTn>
                                        <p:tgtEl>
                                          <p:spTgt spid="42029"/>
                                        </p:tgtEl>
                                        <p:attrNameLst>
                                          <p:attrName>style.visibility</p:attrName>
                                        </p:attrNameLst>
                                      </p:cBhvr>
                                      <p:to>
                                        <p:strVal val="visible"/>
                                      </p:to>
                                    </p:set>
                                    <p:animEffect transition="in" filter="strips(downRight)">
                                      <p:cBhvr>
                                        <p:cTn id="19" dur="500"/>
                                        <p:tgtEl>
                                          <p:spTgt spid="42029"/>
                                        </p:tgtEl>
                                      </p:cBhvr>
                                    </p:animEffect>
                                  </p:childTnLst>
                                </p:cTn>
                              </p:par>
                            </p:childTnLst>
                          </p:cTn>
                        </p:par>
                        <p:par>
                          <p:cTn id="20" fill="hold" nodeType="afterGroup">
                            <p:stCondLst>
                              <p:cond delay="6000"/>
                            </p:stCondLst>
                            <p:childTnLst>
                              <p:par>
                                <p:cTn id="21" presetID="18" presetClass="entr" presetSubtype="3" fill="hold" nodeType="afterEffect">
                                  <p:stCondLst>
                                    <p:cond delay="1000"/>
                                  </p:stCondLst>
                                  <p:childTnLst>
                                    <p:set>
                                      <p:cBhvr>
                                        <p:cTn id="22" dur="1" fill="hold">
                                          <p:stCondLst>
                                            <p:cond delay="0"/>
                                          </p:stCondLst>
                                        </p:cTn>
                                        <p:tgtEl>
                                          <p:spTgt spid="41988"/>
                                        </p:tgtEl>
                                        <p:attrNameLst>
                                          <p:attrName>style.visibility</p:attrName>
                                        </p:attrNameLst>
                                      </p:cBhvr>
                                      <p:to>
                                        <p:strVal val="visible"/>
                                      </p:to>
                                    </p:set>
                                    <p:animEffect transition="in" filter="strips(upRight)">
                                      <p:cBhvr>
                                        <p:cTn id="23" dur="500"/>
                                        <p:tgtEl>
                                          <p:spTgt spid="41988"/>
                                        </p:tgtEl>
                                      </p:cBhvr>
                                    </p:animEffect>
                                  </p:childTnLst>
                                </p:cTn>
                              </p:par>
                            </p:childTnLst>
                          </p:cTn>
                        </p:par>
                        <p:par>
                          <p:cTn id="24" fill="hold" nodeType="afterGroup">
                            <p:stCondLst>
                              <p:cond delay="7500"/>
                            </p:stCondLst>
                            <p:childTnLst>
                              <p:par>
                                <p:cTn id="25" presetID="18" presetClass="entr" presetSubtype="6" fill="hold" nodeType="afterEffect">
                                  <p:stCondLst>
                                    <p:cond delay="1000"/>
                                  </p:stCondLst>
                                  <p:childTnLst>
                                    <p:set>
                                      <p:cBhvr>
                                        <p:cTn id="26" dur="1" fill="hold">
                                          <p:stCondLst>
                                            <p:cond delay="0"/>
                                          </p:stCondLst>
                                        </p:cTn>
                                        <p:tgtEl>
                                          <p:spTgt spid="42028"/>
                                        </p:tgtEl>
                                        <p:attrNameLst>
                                          <p:attrName>style.visibility</p:attrName>
                                        </p:attrNameLst>
                                      </p:cBhvr>
                                      <p:to>
                                        <p:strVal val="visible"/>
                                      </p:to>
                                    </p:set>
                                    <p:animEffect transition="in" filter="strips(downRight)">
                                      <p:cBhvr>
                                        <p:cTn id="27" dur="500"/>
                                        <p:tgtEl>
                                          <p:spTgt spid="42028"/>
                                        </p:tgtEl>
                                      </p:cBhvr>
                                    </p:animEffect>
                                  </p:childTnLst>
                                </p:cTn>
                              </p:par>
                            </p:childTnLst>
                          </p:cTn>
                        </p:par>
                        <p:par>
                          <p:cTn id="28" fill="hold" nodeType="afterGroup">
                            <p:stCondLst>
                              <p:cond delay="9000"/>
                            </p:stCondLst>
                            <p:childTnLst>
                              <p:par>
                                <p:cTn id="29" presetID="18" presetClass="entr" presetSubtype="3" fill="hold" nodeType="afterEffect">
                                  <p:stCondLst>
                                    <p:cond delay="1000"/>
                                  </p:stCondLst>
                                  <p:childTnLst>
                                    <p:set>
                                      <p:cBhvr>
                                        <p:cTn id="30" dur="1" fill="hold">
                                          <p:stCondLst>
                                            <p:cond delay="0"/>
                                          </p:stCondLst>
                                        </p:cTn>
                                        <p:tgtEl>
                                          <p:spTgt spid="42004"/>
                                        </p:tgtEl>
                                        <p:attrNameLst>
                                          <p:attrName>style.visibility</p:attrName>
                                        </p:attrNameLst>
                                      </p:cBhvr>
                                      <p:to>
                                        <p:strVal val="visible"/>
                                      </p:to>
                                    </p:set>
                                    <p:animEffect transition="in" filter="strips(upRight)">
                                      <p:cBhvr>
                                        <p:cTn id="31" dur="500"/>
                                        <p:tgtEl>
                                          <p:spTgt spid="42004"/>
                                        </p:tgtEl>
                                      </p:cBhvr>
                                    </p:animEffect>
                                  </p:childTnLst>
                                </p:cTn>
                              </p:par>
                            </p:childTnLst>
                          </p:cTn>
                        </p:par>
                        <p:par>
                          <p:cTn id="32" fill="hold" nodeType="afterGroup">
                            <p:stCondLst>
                              <p:cond delay="10500"/>
                            </p:stCondLst>
                            <p:childTnLst>
                              <p:par>
                                <p:cTn id="33" presetID="22" presetClass="entr" presetSubtype="4" fill="hold" nodeType="afterEffect">
                                  <p:stCondLst>
                                    <p:cond delay="1000"/>
                                  </p:stCondLst>
                                  <p:childTnLst>
                                    <p:set>
                                      <p:cBhvr>
                                        <p:cTn id="34" dur="1" fill="hold">
                                          <p:stCondLst>
                                            <p:cond delay="0"/>
                                          </p:stCondLst>
                                        </p:cTn>
                                        <p:tgtEl>
                                          <p:spTgt spid="42026"/>
                                        </p:tgtEl>
                                        <p:attrNameLst>
                                          <p:attrName>style.visibility</p:attrName>
                                        </p:attrNameLst>
                                      </p:cBhvr>
                                      <p:to>
                                        <p:strVal val="visible"/>
                                      </p:to>
                                    </p:set>
                                    <p:animEffect transition="in" filter="wipe(down)">
                                      <p:cBhvr>
                                        <p:cTn id="35" dur="500"/>
                                        <p:tgtEl>
                                          <p:spTgt spid="42026"/>
                                        </p:tgtEl>
                                      </p:cBhvr>
                                    </p:animEffect>
                                  </p:childTnLst>
                                </p:cTn>
                              </p:par>
                            </p:childTnLst>
                          </p:cTn>
                        </p:par>
                        <p:par>
                          <p:cTn id="36" fill="hold" nodeType="afterGroup">
                            <p:stCondLst>
                              <p:cond delay="12000"/>
                            </p:stCondLst>
                            <p:childTnLst>
                              <p:par>
                                <p:cTn id="37" presetID="22" presetClass="entr" presetSubtype="4" fill="hold" nodeType="afterEffect">
                                  <p:stCondLst>
                                    <p:cond delay="1000"/>
                                  </p:stCondLst>
                                  <p:childTnLst>
                                    <p:set>
                                      <p:cBhvr>
                                        <p:cTn id="38" dur="1" fill="hold">
                                          <p:stCondLst>
                                            <p:cond delay="0"/>
                                          </p:stCondLst>
                                        </p:cTn>
                                        <p:tgtEl>
                                          <p:spTgt spid="42030"/>
                                        </p:tgtEl>
                                        <p:attrNameLst>
                                          <p:attrName>style.visibility</p:attrName>
                                        </p:attrNameLst>
                                      </p:cBhvr>
                                      <p:to>
                                        <p:strVal val="visible"/>
                                      </p:to>
                                    </p:set>
                                    <p:animEffect transition="in" filter="wipe(down)">
                                      <p:cBhvr>
                                        <p:cTn id="39" dur="500"/>
                                        <p:tgtEl>
                                          <p:spTgt spid="42030"/>
                                        </p:tgtEl>
                                      </p:cBhvr>
                                    </p:animEffect>
                                  </p:childTnLst>
                                </p:cTn>
                              </p:par>
                            </p:childTnLst>
                          </p:cTn>
                        </p:par>
                        <p:par>
                          <p:cTn id="40" fill="hold" nodeType="afterGroup">
                            <p:stCondLst>
                              <p:cond delay="13500"/>
                            </p:stCondLst>
                            <p:childTnLst>
                              <p:par>
                                <p:cTn id="41" presetID="22" presetClass="entr" presetSubtype="8" fill="hold" grpId="0" nodeType="afterEffect">
                                  <p:stCondLst>
                                    <p:cond delay="0"/>
                                  </p:stCondLst>
                                  <p:childTnLst>
                                    <p:set>
                                      <p:cBhvr>
                                        <p:cTn id="42" dur="1" fill="hold">
                                          <p:stCondLst>
                                            <p:cond delay="0"/>
                                          </p:stCondLst>
                                        </p:cTn>
                                        <p:tgtEl>
                                          <p:spTgt spid="42032"/>
                                        </p:tgtEl>
                                        <p:attrNameLst>
                                          <p:attrName>style.visibility</p:attrName>
                                        </p:attrNameLst>
                                      </p:cBhvr>
                                      <p:to>
                                        <p:strVal val="visible"/>
                                      </p:to>
                                    </p:set>
                                    <p:animEffect transition="in" filter="wipe(left)">
                                      <p:cBhvr>
                                        <p:cTn id="43" dur="500"/>
                                        <p:tgtEl>
                                          <p:spTgt spid="42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32" grpId="0" autoUpdateAnimBg="0"/>
    </p:bldLst>
  </p:timing>
</p:sld>
</file>

<file path=ppt/slides/slide4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body" idx="4294967295"/>
          </p:nvPr>
        </p:nvSpPr>
        <p:spPr>
          <a:xfrm>
            <a:off x="0" y="1790700"/>
            <a:ext cx="6781800" cy="32766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a:t>Persistent, overall upward or downward pattern</a:t>
            </a:r>
          </a:p>
          <a:p>
            <a:pPr marL="482600" indent="-482600" eaLnBrk="1" hangingPunct="1">
              <a:buFont typeface="Wingdings" panose="05000000000000000000" pitchFamily="2" charset="2"/>
              <a:buChar char="þ"/>
              <a:defRPr/>
            </a:pPr>
            <a:r>
              <a:rPr lang="en-US" altLang="en-US"/>
              <a:t>Changes due to population, technology, age, culture, etc.</a:t>
            </a:r>
          </a:p>
          <a:p>
            <a:pPr marL="482600" indent="-482600" eaLnBrk="1" hangingPunct="1">
              <a:buFont typeface="Wingdings" panose="05000000000000000000" pitchFamily="2" charset="2"/>
              <a:buChar char="þ"/>
              <a:defRPr/>
            </a:pPr>
            <a:r>
              <a:rPr lang="en-US" altLang="en-US"/>
              <a:t>Typically several years duration </a:t>
            </a:r>
          </a:p>
        </p:txBody>
      </p:sp>
      <p:sp>
        <p:nvSpPr>
          <p:cNvPr id="68649" name="Rectangle 41"/>
          <p:cNvSpPr>
            <a:spLocks noGrp="1" noChangeArrowheads="1"/>
          </p:cNvSpPr>
          <p:nvPr>
            <p:ph type="title" idx="4294967295"/>
          </p:nvPr>
        </p:nvSpPr>
        <p:spPr>
          <a:xfrm>
            <a:off x="0" y="609600"/>
            <a:ext cx="7772400" cy="9144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Trend Component</a:t>
            </a:r>
          </a:p>
        </p:txBody>
      </p:sp>
      <p:grpSp>
        <p:nvGrpSpPr>
          <p:cNvPr id="68653" name="Group 45"/>
          <p:cNvGrpSpPr>
            <a:grpSpLocks/>
          </p:cNvGrpSpPr>
          <p:nvPr/>
        </p:nvGrpSpPr>
        <p:grpSpPr bwMode="auto">
          <a:xfrm>
            <a:off x="4953000" y="4724400"/>
            <a:ext cx="3048000" cy="1600200"/>
            <a:chOff x="3120" y="2976"/>
            <a:chExt cx="1920" cy="1008"/>
          </a:xfrm>
        </p:grpSpPr>
        <p:sp>
          <p:nvSpPr>
            <p:cNvPr id="68651" name="Freeform 43"/>
            <p:cNvSpPr>
              <a:spLocks/>
            </p:cNvSpPr>
            <p:nvPr/>
          </p:nvSpPr>
          <p:spPr bwMode="auto">
            <a:xfrm>
              <a:off x="3120" y="2976"/>
              <a:ext cx="1920" cy="1008"/>
            </a:xfrm>
            <a:custGeom>
              <a:avLst/>
              <a:gdLst>
                <a:gd name="T0" fmla="*/ 0 w 1920"/>
                <a:gd name="T1" fmla="*/ 0 h 1008"/>
                <a:gd name="T2" fmla="*/ 0 w 1920"/>
                <a:gd name="T3" fmla="*/ 1008 h 1008"/>
                <a:gd name="T4" fmla="*/ 1920 w 1920"/>
                <a:gd name="T5" fmla="*/ 1008 h 1008"/>
              </a:gdLst>
              <a:ahLst/>
              <a:cxnLst>
                <a:cxn ang="0">
                  <a:pos x="T0" y="T1"/>
                </a:cxn>
                <a:cxn ang="0">
                  <a:pos x="T2" y="T3"/>
                </a:cxn>
                <a:cxn ang="0">
                  <a:pos x="T4" y="T5"/>
                </a:cxn>
              </a:cxnLst>
              <a:rect l="0" t="0" r="r" b="b"/>
              <a:pathLst>
                <a:path w="1920" h="1008">
                  <a:moveTo>
                    <a:pt x="0" y="0"/>
                  </a:moveTo>
                  <a:lnTo>
                    <a:pt x="0" y="1008"/>
                  </a:lnTo>
                  <a:lnTo>
                    <a:pt x="1920" y="100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68652" name="Line 44"/>
            <p:cNvSpPr>
              <a:spLocks noChangeShapeType="1"/>
            </p:cNvSpPr>
            <p:nvPr/>
          </p:nvSpPr>
          <p:spPr bwMode="auto">
            <a:xfrm>
              <a:off x="3216" y="3120"/>
              <a:ext cx="1728" cy="672"/>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92274332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8610"/>
                                        </p:tgtEl>
                                        <p:attrNameLst>
                                          <p:attrName>style.visibility</p:attrName>
                                        </p:attrNameLst>
                                      </p:cBhvr>
                                      <p:to>
                                        <p:strVal val="visible"/>
                                      </p:to>
                                    </p:set>
                                    <p:animEffect transition="in" filter="strips(downRight)">
                                      <p:cBhvr>
                                        <p:cTn id="7" dur="500"/>
                                        <p:tgtEl>
                                          <p:spTgt spid="68610"/>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68653"/>
                                        </p:tgtEl>
                                        <p:attrNameLst>
                                          <p:attrName>style.visibility</p:attrName>
                                        </p:attrNameLst>
                                      </p:cBhvr>
                                      <p:to>
                                        <p:strVal val="visible"/>
                                      </p:to>
                                    </p:set>
                                    <p:animEffect transition="in" filter="wipe(left)">
                                      <p:cBhvr>
                                        <p:cTn id="11" dur="500"/>
                                        <p:tgtEl>
                                          <p:spTgt spid="6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Lst>
  </p:timing>
</p:sld>
</file>

<file path=ppt/slides/slide4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body" idx="4294967295"/>
          </p:nvPr>
        </p:nvSpPr>
        <p:spPr>
          <a:xfrm>
            <a:off x="2514600" y="1741488"/>
            <a:ext cx="6629400" cy="24384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a:t>Regular pattern of up and down fluctuations</a:t>
            </a:r>
          </a:p>
          <a:p>
            <a:pPr marL="482600" indent="-482600" eaLnBrk="1" hangingPunct="1">
              <a:buFont typeface="Wingdings" panose="05000000000000000000" pitchFamily="2" charset="2"/>
              <a:buChar char="þ"/>
              <a:defRPr/>
            </a:pPr>
            <a:r>
              <a:rPr lang="en-US" altLang="en-US"/>
              <a:t>Due to weather, customs, etc.</a:t>
            </a:r>
          </a:p>
          <a:p>
            <a:pPr marL="482600" indent="-482600" eaLnBrk="1" hangingPunct="1">
              <a:buFont typeface="Wingdings" panose="05000000000000000000" pitchFamily="2" charset="2"/>
              <a:buChar char="þ"/>
              <a:defRPr/>
            </a:pPr>
            <a:r>
              <a:rPr lang="en-US" altLang="en-US"/>
              <a:t>Occurs within a single year </a:t>
            </a:r>
          </a:p>
        </p:txBody>
      </p:sp>
      <p:sp>
        <p:nvSpPr>
          <p:cNvPr id="70701" name="Rectangle 45"/>
          <p:cNvSpPr>
            <a:spLocks noGrp="1" noChangeArrowheads="1"/>
          </p:cNvSpPr>
          <p:nvPr>
            <p:ph type="title" idx="4294967295"/>
          </p:nvPr>
        </p:nvSpPr>
        <p:spPr>
          <a:xfrm>
            <a:off x="0" y="533400"/>
            <a:ext cx="7772400" cy="9906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Seasonal Component</a:t>
            </a:r>
          </a:p>
        </p:txBody>
      </p:sp>
      <p:grpSp>
        <p:nvGrpSpPr>
          <p:cNvPr id="70708" name="Group 52"/>
          <p:cNvGrpSpPr>
            <a:grpSpLocks/>
          </p:cNvGrpSpPr>
          <p:nvPr/>
        </p:nvGrpSpPr>
        <p:grpSpPr bwMode="auto">
          <a:xfrm>
            <a:off x="2984500" y="4089400"/>
            <a:ext cx="5270500" cy="2565400"/>
            <a:chOff x="1880" y="2576"/>
            <a:chExt cx="3320" cy="1616"/>
          </a:xfrm>
        </p:grpSpPr>
        <p:sp>
          <p:nvSpPr>
            <p:cNvPr id="70707" name="Rectangle 51"/>
            <p:cNvSpPr>
              <a:spLocks noChangeArrowheads="1"/>
            </p:cNvSpPr>
            <p:nvPr/>
          </p:nvSpPr>
          <p:spPr bwMode="auto">
            <a:xfrm>
              <a:off x="1880" y="2576"/>
              <a:ext cx="3320" cy="16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74758" name="Group 50"/>
            <p:cNvGrpSpPr>
              <a:grpSpLocks/>
            </p:cNvGrpSpPr>
            <p:nvPr/>
          </p:nvGrpSpPr>
          <p:grpSpPr bwMode="auto">
            <a:xfrm>
              <a:off x="2008" y="2659"/>
              <a:ext cx="3072" cy="1455"/>
              <a:chOff x="816" y="2699"/>
              <a:chExt cx="3072" cy="1455"/>
            </a:xfrm>
          </p:grpSpPr>
          <p:sp>
            <p:nvSpPr>
              <p:cNvPr id="74759" name="Rectangle 46"/>
              <p:cNvSpPr>
                <a:spLocks noChangeArrowheads="1"/>
              </p:cNvSpPr>
              <p:nvPr/>
            </p:nvSpPr>
            <p:spPr bwMode="auto">
              <a:xfrm>
                <a:off x="816" y="2699"/>
                <a:ext cx="30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095500" algn="ctr"/>
                    <a:tab pos="4000500" algn="ctr"/>
                  </a:tabLst>
                  <a:defRPr sz="2400" b="1" i="1">
                    <a:solidFill>
                      <a:schemeClr val="tx1"/>
                    </a:solidFill>
                    <a:latin typeface="Arial" panose="020B0604020202020204" pitchFamily="34" charset="0"/>
                  </a:defRPr>
                </a:lvl1pPr>
                <a:lvl2pPr marL="742950" indent="-285750">
                  <a:tabLst>
                    <a:tab pos="2095500" algn="ctr"/>
                    <a:tab pos="4000500" algn="ctr"/>
                  </a:tabLst>
                  <a:defRPr sz="2400" b="1" i="1">
                    <a:solidFill>
                      <a:schemeClr val="tx1"/>
                    </a:solidFill>
                    <a:latin typeface="Arial" panose="020B0604020202020204" pitchFamily="34" charset="0"/>
                  </a:defRPr>
                </a:lvl2pPr>
                <a:lvl3pPr marL="1143000" indent="-228600">
                  <a:tabLst>
                    <a:tab pos="2095500" algn="ctr"/>
                    <a:tab pos="4000500" algn="ctr"/>
                  </a:tabLst>
                  <a:defRPr sz="2400" b="1" i="1">
                    <a:solidFill>
                      <a:schemeClr val="tx1"/>
                    </a:solidFill>
                    <a:latin typeface="Arial" panose="020B0604020202020204" pitchFamily="34" charset="0"/>
                  </a:defRPr>
                </a:lvl3pPr>
                <a:lvl4pPr marL="1600200" indent="-228600">
                  <a:tabLst>
                    <a:tab pos="2095500" algn="ctr"/>
                    <a:tab pos="4000500" algn="ctr"/>
                  </a:tabLst>
                  <a:defRPr sz="2400" b="1" i="1">
                    <a:solidFill>
                      <a:schemeClr val="tx1"/>
                    </a:solidFill>
                    <a:latin typeface="Arial" panose="020B0604020202020204" pitchFamily="34" charset="0"/>
                  </a:defRPr>
                </a:lvl4pPr>
                <a:lvl5pPr marL="2057400" indent="-228600">
                  <a:tabLst>
                    <a:tab pos="2095500" algn="ctr"/>
                    <a:tab pos="4000500" algn="ct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2095500" algn="ctr"/>
                    <a:tab pos="4000500" algn="ct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2095500" algn="ctr"/>
                    <a:tab pos="4000500" algn="ct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2095500" algn="ctr"/>
                    <a:tab pos="4000500" algn="ct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2095500" algn="ctr"/>
                    <a:tab pos="4000500" algn="ctr"/>
                  </a:tabLs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000">
                    <a:solidFill>
                      <a:srgbClr val="000000"/>
                    </a:solidFill>
                  </a:rPr>
                  <a:t>		Number of</a:t>
                </a:r>
              </a:p>
              <a:p>
                <a:pPr eaLnBrk="0" fontAlgn="base" hangingPunct="0">
                  <a:lnSpc>
                    <a:spcPct val="85000"/>
                  </a:lnSpc>
                  <a:spcBef>
                    <a:spcPct val="0"/>
                  </a:spcBef>
                  <a:spcAft>
                    <a:spcPct val="0"/>
                  </a:spcAft>
                </a:pPr>
                <a:r>
                  <a:rPr lang="en-US" altLang="en-US" sz="2000">
                    <a:solidFill>
                      <a:srgbClr val="000000"/>
                    </a:solidFill>
                  </a:rPr>
                  <a:t>Period	Length	Seasons</a:t>
                </a:r>
              </a:p>
            </p:txBody>
          </p:sp>
          <p:sp>
            <p:nvSpPr>
              <p:cNvPr id="74760" name="Rectangle 47"/>
              <p:cNvSpPr>
                <a:spLocks noChangeArrowheads="1"/>
              </p:cNvSpPr>
              <p:nvPr/>
            </p:nvSpPr>
            <p:spPr bwMode="auto">
              <a:xfrm>
                <a:off x="880" y="3118"/>
                <a:ext cx="2864" cy="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l"/>
                    <a:tab pos="4292600" algn="r"/>
                  </a:tabLst>
                  <a:defRPr sz="2400" b="1" i="1">
                    <a:solidFill>
                      <a:schemeClr val="tx1"/>
                    </a:solidFill>
                    <a:latin typeface="Arial" panose="020B0604020202020204" pitchFamily="34" charset="0"/>
                  </a:defRPr>
                </a:lvl1pPr>
                <a:lvl2pPr marL="742950" indent="-285750">
                  <a:tabLst>
                    <a:tab pos="1524000" algn="l"/>
                    <a:tab pos="4292600" algn="r"/>
                  </a:tabLst>
                  <a:defRPr sz="2400" b="1" i="1">
                    <a:solidFill>
                      <a:schemeClr val="tx1"/>
                    </a:solidFill>
                    <a:latin typeface="Arial" panose="020B0604020202020204" pitchFamily="34" charset="0"/>
                  </a:defRPr>
                </a:lvl2pPr>
                <a:lvl3pPr marL="1143000" indent="-228600">
                  <a:tabLst>
                    <a:tab pos="1524000" algn="l"/>
                    <a:tab pos="4292600" algn="r"/>
                  </a:tabLst>
                  <a:defRPr sz="2400" b="1" i="1">
                    <a:solidFill>
                      <a:schemeClr val="tx1"/>
                    </a:solidFill>
                    <a:latin typeface="Arial" panose="020B0604020202020204" pitchFamily="34" charset="0"/>
                  </a:defRPr>
                </a:lvl3pPr>
                <a:lvl4pPr marL="1600200" indent="-228600">
                  <a:tabLst>
                    <a:tab pos="1524000" algn="l"/>
                    <a:tab pos="4292600" algn="r"/>
                  </a:tabLst>
                  <a:defRPr sz="2400" b="1" i="1">
                    <a:solidFill>
                      <a:schemeClr val="tx1"/>
                    </a:solidFill>
                    <a:latin typeface="Arial" panose="020B0604020202020204" pitchFamily="34" charset="0"/>
                  </a:defRPr>
                </a:lvl4pPr>
                <a:lvl5pPr marL="2057400" indent="-228600">
                  <a:tabLst>
                    <a:tab pos="1524000" algn="l"/>
                    <a:tab pos="4292600" algn="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1524000" algn="l"/>
                    <a:tab pos="4292600" algn="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1524000" algn="l"/>
                    <a:tab pos="4292600" algn="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1524000" algn="l"/>
                    <a:tab pos="4292600" algn="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1524000" algn="l"/>
                    <a:tab pos="4292600" algn="r"/>
                  </a:tabLst>
                  <a:defRPr sz="2400" b="1" i="1">
                    <a:solidFill>
                      <a:schemeClr val="tx1"/>
                    </a:solidFill>
                    <a:latin typeface="Arial" panose="020B0604020202020204" pitchFamily="34" charset="0"/>
                  </a:defRPr>
                </a:lvl9pPr>
              </a:lstStyle>
              <a:p>
                <a:pPr eaLnBrk="0" fontAlgn="base" hangingPunct="0">
                  <a:lnSpc>
                    <a:spcPct val="85000"/>
                  </a:lnSpc>
                  <a:spcBef>
                    <a:spcPct val="0"/>
                  </a:spcBef>
                  <a:spcAft>
                    <a:spcPct val="0"/>
                  </a:spcAft>
                </a:pPr>
                <a:r>
                  <a:rPr lang="en-US" altLang="en-US" sz="2000">
                    <a:solidFill>
                      <a:srgbClr val="000000"/>
                    </a:solidFill>
                  </a:rPr>
                  <a:t>Week	Day	</a:t>
                </a:r>
                <a:r>
                  <a:rPr lang="en-US" altLang="en-US" sz="2000" i="0">
                    <a:solidFill>
                      <a:srgbClr val="000000"/>
                    </a:solidFill>
                  </a:rPr>
                  <a:t>7</a:t>
                </a:r>
              </a:p>
              <a:p>
                <a:pPr eaLnBrk="0" fontAlgn="base" hangingPunct="0">
                  <a:lnSpc>
                    <a:spcPct val="85000"/>
                  </a:lnSpc>
                  <a:spcBef>
                    <a:spcPct val="0"/>
                  </a:spcBef>
                  <a:spcAft>
                    <a:spcPct val="0"/>
                  </a:spcAft>
                </a:pPr>
                <a:r>
                  <a:rPr lang="en-US" altLang="en-US" sz="2000">
                    <a:solidFill>
                      <a:srgbClr val="000000"/>
                    </a:solidFill>
                  </a:rPr>
                  <a:t>Month	Week	</a:t>
                </a:r>
                <a:r>
                  <a:rPr lang="en-US" altLang="en-US" sz="2000" i="0">
                    <a:solidFill>
                      <a:srgbClr val="000000"/>
                    </a:solidFill>
                  </a:rPr>
                  <a:t>4-4.5</a:t>
                </a:r>
                <a:endParaRPr lang="en-US" altLang="en-US" sz="2000">
                  <a:solidFill>
                    <a:srgbClr val="000000"/>
                  </a:solidFill>
                </a:endParaRPr>
              </a:p>
              <a:p>
                <a:pPr eaLnBrk="0" fontAlgn="base" hangingPunct="0">
                  <a:lnSpc>
                    <a:spcPct val="85000"/>
                  </a:lnSpc>
                  <a:spcBef>
                    <a:spcPct val="0"/>
                  </a:spcBef>
                  <a:spcAft>
                    <a:spcPct val="0"/>
                  </a:spcAft>
                </a:pPr>
                <a:r>
                  <a:rPr lang="en-US" altLang="en-US" sz="2000">
                    <a:solidFill>
                      <a:srgbClr val="000000"/>
                    </a:solidFill>
                  </a:rPr>
                  <a:t>Month	Day	</a:t>
                </a:r>
                <a:r>
                  <a:rPr lang="en-US" altLang="en-US" sz="2000" i="0">
                    <a:solidFill>
                      <a:srgbClr val="000000"/>
                    </a:solidFill>
                  </a:rPr>
                  <a:t>28-31</a:t>
                </a:r>
                <a:endParaRPr lang="en-US" altLang="en-US" sz="2000">
                  <a:solidFill>
                    <a:srgbClr val="000000"/>
                  </a:solidFill>
                </a:endParaRPr>
              </a:p>
              <a:p>
                <a:pPr eaLnBrk="0" fontAlgn="base" hangingPunct="0">
                  <a:lnSpc>
                    <a:spcPct val="85000"/>
                  </a:lnSpc>
                  <a:spcBef>
                    <a:spcPct val="0"/>
                  </a:spcBef>
                  <a:spcAft>
                    <a:spcPct val="0"/>
                  </a:spcAft>
                </a:pPr>
                <a:r>
                  <a:rPr lang="en-US" altLang="en-US" sz="2000">
                    <a:solidFill>
                      <a:srgbClr val="000000"/>
                    </a:solidFill>
                  </a:rPr>
                  <a:t>Year	Quarter	</a:t>
                </a:r>
                <a:r>
                  <a:rPr lang="en-US" altLang="en-US" sz="2000" i="0">
                    <a:solidFill>
                      <a:srgbClr val="000000"/>
                    </a:solidFill>
                  </a:rPr>
                  <a:t>4</a:t>
                </a:r>
                <a:endParaRPr lang="en-US" altLang="en-US" sz="2000">
                  <a:solidFill>
                    <a:srgbClr val="000000"/>
                  </a:solidFill>
                </a:endParaRPr>
              </a:p>
              <a:p>
                <a:pPr eaLnBrk="0" fontAlgn="base" hangingPunct="0">
                  <a:lnSpc>
                    <a:spcPct val="85000"/>
                  </a:lnSpc>
                  <a:spcBef>
                    <a:spcPct val="0"/>
                  </a:spcBef>
                  <a:spcAft>
                    <a:spcPct val="0"/>
                  </a:spcAft>
                </a:pPr>
                <a:r>
                  <a:rPr lang="en-US" altLang="en-US" sz="2000">
                    <a:solidFill>
                      <a:srgbClr val="000000"/>
                    </a:solidFill>
                  </a:rPr>
                  <a:t>Year	Month	</a:t>
                </a:r>
                <a:r>
                  <a:rPr lang="en-US" altLang="en-US" sz="2000" i="0">
                    <a:solidFill>
                      <a:srgbClr val="000000"/>
                    </a:solidFill>
                  </a:rPr>
                  <a:t>12</a:t>
                </a:r>
                <a:endParaRPr lang="en-US" altLang="en-US" sz="2000">
                  <a:solidFill>
                    <a:srgbClr val="000000"/>
                  </a:solidFill>
                </a:endParaRPr>
              </a:p>
              <a:p>
                <a:pPr eaLnBrk="0" fontAlgn="base" hangingPunct="0">
                  <a:lnSpc>
                    <a:spcPct val="85000"/>
                  </a:lnSpc>
                  <a:spcBef>
                    <a:spcPct val="0"/>
                  </a:spcBef>
                  <a:spcAft>
                    <a:spcPct val="0"/>
                  </a:spcAft>
                </a:pPr>
                <a:r>
                  <a:rPr lang="en-US" altLang="en-US" sz="2000">
                    <a:solidFill>
                      <a:srgbClr val="000000"/>
                    </a:solidFill>
                  </a:rPr>
                  <a:t>Year	Week	</a:t>
                </a:r>
                <a:r>
                  <a:rPr lang="en-US" altLang="en-US" sz="2000" i="0">
                    <a:solidFill>
                      <a:srgbClr val="000000"/>
                    </a:solidFill>
                  </a:rPr>
                  <a:t>52</a:t>
                </a:r>
                <a:endParaRPr lang="en-US" altLang="en-US" sz="2000">
                  <a:solidFill>
                    <a:srgbClr val="000000"/>
                  </a:solidFill>
                </a:endParaRPr>
              </a:p>
            </p:txBody>
          </p:sp>
          <p:sp>
            <p:nvSpPr>
              <p:cNvPr id="70704" name="Line 48"/>
              <p:cNvSpPr>
                <a:spLocks noChangeShapeType="1"/>
              </p:cNvSpPr>
              <p:nvPr/>
            </p:nvSpPr>
            <p:spPr bwMode="auto">
              <a:xfrm>
                <a:off x="816" y="3096"/>
                <a:ext cx="30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27884385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0658"/>
                                        </p:tgtEl>
                                        <p:attrNameLst>
                                          <p:attrName>style.visibility</p:attrName>
                                        </p:attrNameLst>
                                      </p:cBhvr>
                                      <p:to>
                                        <p:strVal val="visible"/>
                                      </p:to>
                                    </p:set>
                                    <p:animEffect transition="in" filter="strips(downRight)">
                                      <p:cBhvr>
                                        <p:cTn id="7" dur="500"/>
                                        <p:tgtEl>
                                          <p:spTgt spid="70658"/>
                                        </p:tgtEl>
                                      </p:cBhvr>
                                    </p:animEffect>
                                  </p:childTnLst>
                                </p:cTn>
                              </p:par>
                            </p:childTnLst>
                          </p:cTn>
                        </p:par>
                        <p:par>
                          <p:cTn id="8" fill="hold" nodeType="afterGroup">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70708"/>
                                        </p:tgtEl>
                                        <p:attrNameLst>
                                          <p:attrName>style.visibility</p:attrName>
                                        </p:attrNameLst>
                                      </p:cBhvr>
                                      <p:to>
                                        <p:strVal val="visible"/>
                                      </p:to>
                                    </p:set>
                                    <p:animEffect transition="in" filter="strips(downRight)">
                                      <p:cBhvr>
                                        <p:cTn id="11" dur="500"/>
                                        <p:tgtEl>
                                          <p:spTgt spid="7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Lst>
  </p:timing>
</p:sld>
</file>

<file path=ppt/slides/slide4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body" idx="4294967295"/>
          </p:nvPr>
        </p:nvSpPr>
        <p:spPr>
          <a:xfrm>
            <a:off x="0" y="1878013"/>
            <a:ext cx="7759700" cy="3913187"/>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a:t>Repeating up and down movements</a:t>
            </a:r>
          </a:p>
          <a:p>
            <a:pPr marL="482600" indent="-482600" eaLnBrk="1" hangingPunct="1">
              <a:buFont typeface="Wingdings" panose="05000000000000000000" pitchFamily="2" charset="2"/>
              <a:buChar char="þ"/>
              <a:defRPr/>
            </a:pPr>
            <a:r>
              <a:rPr lang="en-US" altLang="en-US"/>
              <a:t>Affected by business cycle, political, and economic factors</a:t>
            </a:r>
          </a:p>
          <a:p>
            <a:pPr marL="482600" indent="-482600" eaLnBrk="1" hangingPunct="1">
              <a:buFont typeface="Wingdings" panose="05000000000000000000" pitchFamily="2" charset="2"/>
              <a:buChar char="þ"/>
              <a:defRPr/>
            </a:pPr>
            <a:r>
              <a:rPr lang="en-US" altLang="en-US"/>
              <a:t>Multiple years duration</a:t>
            </a:r>
          </a:p>
          <a:p>
            <a:pPr marL="482600" indent="-482600" eaLnBrk="1" hangingPunct="1">
              <a:buFont typeface="Wingdings" panose="05000000000000000000" pitchFamily="2" charset="2"/>
              <a:buChar char="þ"/>
              <a:defRPr/>
            </a:pPr>
            <a:r>
              <a:rPr lang="en-US" altLang="en-US"/>
              <a:t>Often causal or </a:t>
            </a:r>
            <a:br>
              <a:rPr lang="en-US" altLang="en-US"/>
            </a:br>
            <a:r>
              <a:rPr lang="en-US" altLang="en-US"/>
              <a:t>associative </a:t>
            </a:r>
            <a:br>
              <a:rPr lang="en-US" altLang="en-US"/>
            </a:br>
            <a:r>
              <a:rPr lang="en-US" altLang="en-US"/>
              <a:t>relationships</a:t>
            </a:r>
          </a:p>
        </p:txBody>
      </p:sp>
      <p:sp>
        <p:nvSpPr>
          <p:cNvPr id="73771" name="Rectangle 43"/>
          <p:cNvSpPr>
            <a:spLocks noGrp="1" noChangeArrowheads="1"/>
          </p:cNvSpPr>
          <p:nvPr>
            <p:ph type="title" idx="4294967295"/>
          </p:nvPr>
        </p:nvSpPr>
        <p:spPr>
          <a:xfrm>
            <a:off x="0" y="609600"/>
            <a:ext cx="7772400" cy="9017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Cyclical Component</a:t>
            </a:r>
          </a:p>
        </p:txBody>
      </p:sp>
      <p:grpSp>
        <p:nvGrpSpPr>
          <p:cNvPr id="73779" name="Group 51"/>
          <p:cNvGrpSpPr>
            <a:grpSpLocks/>
          </p:cNvGrpSpPr>
          <p:nvPr/>
        </p:nvGrpSpPr>
        <p:grpSpPr bwMode="auto">
          <a:xfrm>
            <a:off x="4616450" y="4216400"/>
            <a:ext cx="3822700" cy="2384425"/>
            <a:chOff x="2816" y="2648"/>
            <a:chExt cx="2408" cy="1502"/>
          </a:xfrm>
        </p:grpSpPr>
        <p:grpSp>
          <p:nvGrpSpPr>
            <p:cNvPr id="76805" name="Group 50"/>
            <p:cNvGrpSpPr>
              <a:grpSpLocks/>
            </p:cNvGrpSpPr>
            <p:nvPr/>
          </p:nvGrpSpPr>
          <p:grpSpPr bwMode="auto">
            <a:xfrm>
              <a:off x="2816" y="2648"/>
              <a:ext cx="2408" cy="1280"/>
              <a:chOff x="2720" y="2648"/>
              <a:chExt cx="2504" cy="1280"/>
            </a:xfrm>
          </p:grpSpPr>
          <p:sp>
            <p:nvSpPr>
              <p:cNvPr id="73773" name="Freeform 45"/>
              <p:cNvSpPr>
                <a:spLocks/>
              </p:cNvSpPr>
              <p:nvPr/>
            </p:nvSpPr>
            <p:spPr bwMode="auto">
              <a:xfrm>
                <a:off x="2720" y="2648"/>
                <a:ext cx="2504" cy="1280"/>
              </a:xfrm>
              <a:custGeom>
                <a:avLst/>
                <a:gdLst>
                  <a:gd name="T0" fmla="*/ 0 w 1920"/>
                  <a:gd name="T1" fmla="*/ 0 h 1008"/>
                  <a:gd name="T2" fmla="*/ 0 w 1920"/>
                  <a:gd name="T3" fmla="*/ 1008 h 1008"/>
                  <a:gd name="T4" fmla="*/ 1920 w 1920"/>
                  <a:gd name="T5" fmla="*/ 1008 h 1008"/>
                </a:gdLst>
                <a:ahLst/>
                <a:cxnLst>
                  <a:cxn ang="0">
                    <a:pos x="T0" y="T1"/>
                  </a:cxn>
                  <a:cxn ang="0">
                    <a:pos x="T2" y="T3"/>
                  </a:cxn>
                  <a:cxn ang="0">
                    <a:pos x="T4" y="T5"/>
                  </a:cxn>
                </a:cxnLst>
                <a:rect l="0" t="0" r="r" b="b"/>
                <a:pathLst>
                  <a:path w="1920" h="1008">
                    <a:moveTo>
                      <a:pt x="0" y="0"/>
                    </a:moveTo>
                    <a:lnTo>
                      <a:pt x="0" y="1008"/>
                    </a:lnTo>
                    <a:lnTo>
                      <a:pt x="1920" y="100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73775" name="Freeform 47"/>
              <p:cNvSpPr>
                <a:spLocks/>
              </p:cNvSpPr>
              <p:nvPr/>
            </p:nvSpPr>
            <p:spPr bwMode="auto">
              <a:xfrm>
                <a:off x="2832" y="2696"/>
                <a:ext cx="2344" cy="1080"/>
              </a:xfrm>
              <a:custGeom>
                <a:avLst/>
                <a:gdLst>
                  <a:gd name="T0" fmla="*/ 0 w 2256"/>
                  <a:gd name="T1" fmla="*/ 1080 h 1080"/>
                  <a:gd name="T2" fmla="*/ 336 w 2256"/>
                  <a:gd name="T3" fmla="*/ 408 h 1080"/>
                  <a:gd name="T4" fmla="*/ 867 w 2256"/>
                  <a:gd name="T5" fmla="*/ 851 h 1080"/>
                  <a:gd name="T6" fmla="*/ 1256 w 2256"/>
                  <a:gd name="T7" fmla="*/ 96 h 1080"/>
                  <a:gd name="T8" fmla="*/ 1943 w 2256"/>
                  <a:gd name="T9" fmla="*/ 513 h 1080"/>
                  <a:gd name="T10" fmla="*/ 2256 w 2256"/>
                  <a:gd name="T11" fmla="*/ 0 h 1080"/>
                </a:gdLst>
                <a:ahLst/>
                <a:cxnLst>
                  <a:cxn ang="0">
                    <a:pos x="T0" y="T1"/>
                  </a:cxn>
                  <a:cxn ang="0">
                    <a:pos x="T2" y="T3"/>
                  </a:cxn>
                  <a:cxn ang="0">
                    <a:pos x="T4" y="T5"/>
                  </a:cxn>
                  <a:cxn ang="0">
                    <a:pos x="T6" y="T7"/>
                  </a:cxn>
                  <a:cxn ang="0">
                    <a:pos x="T8" y="T9"/>
                  </a:cxn>
                  <a:cxn ang="0">
                    <a:pos x="T10" y="T11"/>
                  </a:cxn>
                </a:cxnLst>
                <a:rect l="0" t="0" r="r" b="b"/>
                <a:pathLst>
                  <a:path w="2256" h="1080">
                    <a:moveTo>
                      <a:pt x="0" y="1080"/>
                    </a:moveTo>
                    <a:cubicBezTo>
                      <a:pt x="56" y="968"/>
                      <a:pt x="192" y="446"/>
                      <a:pt x="336" y="408"/>
                    </a:cubicBezTo>
                    <a:cubicBezTo>
                      <a:pt x="480" y="370"/>
                      <a:pt x="714" y="903"/>
                      <a:pt x="867" y="851"/>
                    </a:cubicBezTo>
                    <a:cubicBezTo>
                      <a:pt x="1020" y="799"/>
                      <a:pt x="1077" y="152"/>
                      <a:pt x="1256" y="96"/>
                    </a:cubicBezTo>
                    <a:cubicBezTo>
                      <a:pt x="1435" y="40"/>
                      <a:pt x="1776" y="529"/>
                      <a:pt x="1943" y="513"/>
                    </a:cubicBezTo>
                    <a:cubicBezTo>
                      <a:pt x="2110" y="497"/>
                      <a:pt x="2191" y="107"/>
                      <a:pt x="2256" y="0"/>
                    </a:cubicBezTo>
                  </a:path>
                </a:pathLst>
              </a:custGeom>
              <a:noFill/>
              <a:ln w="762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73776" name="Rectangle 48"/>
            <p:cNvSpPr>
              <a:spLocks noChangeArrowheads="1"/>
            </p:cNvSpPr>
            <p:nvPr/>
          </p:nvSpPr>
          <p:spPr bwMode="auto">
            <a:xfrm>
              <a:off x="2822" y="3919"/>
              <a:ext cx="2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863600" algn="ctr"/>
                  <a:tab pos="1714500" algn="ctr"/>
                  <a:tab pos="2578100" algn="ctr"/>
                  <a:tab pos="3429000" algn="ctr"/>
                </a:tabLst>
                <a:defRPr sz="2400">
                  <a:solidFill>
                    <a:schemeClr val="tx1"/>
                  </a:solidFill>
                  <a:latin typeface="Times" panose="02020603050405020304" pitchFamily="18" charset="0"/>
                </a:defRPr>
              </a:lvl1pPr>
              <a:lvl2pPr>
                <a:tabLst>
                  <a:tab pos="863600" algn="ctr"/>
                  <a:tab pos="1714500" algn="ctr"/>
                  <a:tab pos="2578100" algn="ctr"/>
                  <a:tab pos="3429000" algn="ctr"/>
                </a:tabLst>
                <a:defRPr sz="2400">
                  <a:solidFill>
                    <a:schemeClr val="tx1"/>
                  </a:solidFill>
                  <a:latin typeface="Times" panose="02020603050405020304" pitchFamily="18" charset="0"/>
                </a:defRPr>
              </a:lvl2pPr>
              <a:lvl3pPr>
                <a:tabLst>
                  <a:tab pos="863600" algn="ctr"/>
                  <a:tab pos="1714500" algn="ctr"/>
                  <a:tab pos="2578100" algn="ctr"/>
                  <a:tab pos="3429000" algn="ctr"/>
                </a:tabLst>
                <a:defRPr sz="2400">
                  <a:solidFill>
                    <a:schemeClr val="tx1"/>
                  </a:solidFill>
                  <a:latin typeface="Times" panose="02020603050405020304" pitchFamily="18" charset="0"/>
                </a:defRPr>
              </a:lvl3pPr>
              <a:lvl4pPr>
                <a:tabLst>
                  <a:tab pos="863600" algn="ctr"/>
                  <a:tab pos="1714500" algn="ctr"/>
                  <a:tab pos="2578100" algn="ctr"/>
                  <a:tab pos="3429000" algn="ctr"/>
                </a:tabLst>
                <a:defRPr sz="2400">
                  <a:solidFill>
                    <a:schemeClr val="tx1"/>
                  </a:solidFill>
                  <a:latin typeface="Times" panose="02020603050405020304" pitchFamily="18" charset="0"/>
                </a:defRPr>
              </a:lvl4pPr>
              <a:lvl5pPr>
                <a:tabLst>
                  <a:tab pos="863600" algn="ctr"/>
                  <a:tab pos="1714500" algn="ctr"/>
                  <a:tab pos="2578100" algn="ctr"/>
                  <a:tab pos="34290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863600" algn="ctr"/>
                  <a:tab pos="1714500" algn="ctr"/>
                  <a:tab pos="2578100" algn="ctr"/>
                  <a:tab pos="34290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863600" algn="ctr"/>
                  <a:tab pos="1714500" algn="ctr"/>
                  <a:tab pos="2578100" algn="ctr"/>
                  <a:tab pos="34290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863600" algn="ctr"/>
                  <a:tab pos="1714500" algn="ctr"/>
                  <a:tab pos="2578100" algn="ctr"/>
                  <a:tab pos="34290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863600" algn="ctr"/>
                  <a:tab pos="1714500" algn="ctr"/>
                  <a:tab pos="2578100" algn="ctr"/>
                  <a:tab pos="3429000" algn="ct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0	5	10	15	20</a:t>
              </a:r>
            </a:p>
          </p:txBody>
        </p:sp>
      </p:grpSp>
    </p:spTree>
    <p:extLst>
      <p:ext uri="{BB962C8B-B14F-4D97-AF65-F5344CB8AC3E}">
        <p14:creationId xmlns:p14="http://schemas.microsoft.com/office/powerpoint/2010/main" val="237597045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3730"/>
                                        </p:tgtEl>
                                        <p:attrNameLst>
                                          <p:attrName>style.visibility</p:attrName>
                                        </p:attrNameLst>
                                      </p:cBhvr>
                                      <p:to>
                                        <p:strVal val="visible"/>
                                      </p:to>
                                    </p:set>
                                    <p:animEffect transition="in" filter="strips(downRight)">
                                      <p:cBhvr>
                                        <p:cTn id="7" dur="500"/>
                                        <p:tgtEl>
                                          <p:spTgt spid="73730"/>
                                        </p:tgtEl>
                                      </p:cBhvr>
                                    </p:animEffect>
                                  </p:childTnLst>
                                </p:cTn>
                              </p:par>
                            </p:childTnLst>
                          </p:cTn>
                        </p:par>
                        <p:par>
                          <p:cTn id="8" fill="hold" nodeType="afterGroup">
                            <p:stCondLst>
                              <p:cond delay="1500"/>
                            </p:stCondLst>
                            <p:childTnLst>
                              <p:par>
                                <p:cTn id="9" presetID="18" presetClass="entr" presetSubtype="3" fill="hold" nodeType="afterEffect">
                                  <p:stCondLst>
                                    <p:cond delay="1000"/>
                                  </p:stCondLst>
                                  <p:childTnLst>
                                    <p:set>
                                      <p:cBhvr>
                                        <p:cTn id="10" dur="1" fill="hold">
                                          <p:stCondLst>
                                            <p:cond delay="0"/>
                                          </p:stCondLst>
                                        </p:cTn>
                                        <p:tgtEl>
                                          <p:spTgt spid="73779"/>
                                        </p:tgtEl>
                                        <p:attrNameLst>
                                          <p:attrName>style.visibility</p:attrName>
                                        </p:attrNameLst>
                                      </p:cBhvr>
                                      <p:to>
                                        <p:strVal val="visible"/>
                                      </p:to>
                                    </p:set>
                                    <p:animEffect transition="in" filter="strips(upRight)">
                                      <p:cBhvr>
                                        <p:cTn id="11" dur="500"/>
                                        <p:tgtEl>
                                          <p:spTgt spid="7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Lst>
  </p:timing>
</p:sld>
</file>

<file path=ppt/slides/slide4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body" idx="4294967295"/>
          </p:nvPr>
        </p:nvSpPr>
        <p:spPr>
          <a:xfrm>
            <a:off x="0" y="1912938"/>
            <a:ext cx="6743700" cy="4113212"/>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sz="2800"/>
              <a:t>Erratic, unsystematic, ‘residual’ fluctuations</a:t>
            </a:r>
          </a:p>
          <a:p>
            <a:pPr marL="482600" indent="-482600" eaLnBrk="1" hangingPunct="1">
              <a:buFont typeface="Wingdings" panose="05000000000000000000" pitchFamily="2" charset="2"/>
              <a:buChar char="þ"/>
              <a:defRPr/>
            </a:pPr>
            <a:r>
              <a:rPr lang="en-US" altLang="en-US" sz="2800"/>
              <a:t>Due to random variation or unforeseen events</a:t>
            </a:r>
            <a:endParaRPr lang="en-US" altLang="en-US"/>
          </a:p>
          <a:p>
            <a:pPr marL="482600" indent="-482600" eaLnBrk="1" hangingPunct="1">
              <a:buFont typeface="Wingdings" panose="05000000000000000000" pitchFamily="2" charset="2"/>
              <a:buChar char="þ"/>
              <a:defRPr/>
            </a:pPr>
            <a:r>
              <a:rPr lang="en-US" altLang="en-US" sz="2800"/>
              <a:t>Short duration and </a:t>
            </a:r>
            <a:br>
              <a:rPr lang="en-US" altLang="en-US" sz="2800"/>
            </a:br>
            <a:r>
              <a:rPr lang="en-US" altLang="en-US" sz="2800"/>
              <a:t>nonrepeating </a:t>
            </a:r>
          </a:p>
        </p:txBody>
      </p:sp>
      <p:sp>
        <p:nvSpPr>
          <p:cNvPr id="75781" name="Rectangle 5"/>
          <p:cNvSpPr>
            <a:spLocks noGrp="1" noChangeArrowheads="1"/>
          </p:cNvSpPr>
          <p:nvPr>
            <p:ph type="title" idx="4294967295"/>
          </p:nvPr>
        </p:nvSpPr>
        <p:spPr>
          <a:xfrm>
            <a:off x="0" y="609600"/>
            <a:ext cx="7772400" cy="9144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Random Component</a:t>
            </a:r>
          </a:p>
        </p:txBody>
      </p:sp>
      <p:grpSp>
        <p:nvGrpSpPr>
          <p:cNvPr id="75787" name="Group 11"/>
          <p:cNvGrpSpPr>
            <a:grpSpLocks/>
          </p:cNvGrpSpPr>
          <p:nvPr/>
        </p:nvGrpSpPr>
        <p:grpSpPr bwMode="auto">
          <a:xfrm>
            <a:off x="4838700" y="3657600"/>
            <a:ext cx="3521075" cy="2943225"/>
            <a:chOff x="3048" y="2304"/>
            <a:chExt cx="2218" cy="1854"/>
          </a:xfrm>
        </p:grpSpPr>
        <p:sp>
          <p:nvSpPr>
            <p:cNvPr id="75783" name="Freeform 7"/>
            <p:cNvSpPr>
              <a:spLocks/>
            </p:cNvSpPr>
            <p:nvPr/>
          </p:nvSpPr>
          <p:spPr bwMode="auto">
            <a:xfrm>
              <a:off x="3048" y="2304"/>
              <a:ext cx="2176" cy="1624"/>
            </a:xfrm>
            <a:custGeom>
              <a:avLst/>
              <a:gdLst>
                <a:gd name="T0" fmla="*/ 0 w 1920"/>
                <a:gd name="T1" fmla="*/ 0 h 1008"/>
                <a:gd name="T2" fmla="*/ 0 w 1920"/>
                <a:gd name="T3" fmla="*/ 1008 h 1008"/>
                <a:gd name="T4" fmla="*/ 1920 w 1920"/>
                <a:gd name="T5" fmla="*/ 1008 h 1008"/>
              </a:gdLst>
              <a:ahLst/>
              <a:cxnLst>
                <a:cxn ang="0">
                  <a:pos x="T0" y="T1"/>
                </a:cxn>
                <a:cxn ang="0">
                  <a:pos x="T2" y="T3"/>
                </a:cxn>
                <a:cxn ang="0">
                  <a:pos x="T4" y="T5"/>
                </a:cxn>
              </a:cxnLst>
              <a:rect l="0" t="0" r="r" b="b"/>
              <a:pathLst>
                <a:path w="1920" h="1008">
                  <a:moveTo>
                    <a:pt x="0" y="0"/>
                  </a:moveTo>
                  <a:lnTo>
                    <a:pt x="0" y="1008"/>
                  </a:lnTo>
                  <a:lnTo>
                    <a:pt x="1920" y="100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75784" name="Freeform 8"/>
            <p:cNvSpPr>
              <a:spLocks/>
            </p:cNvSpPr>
            <p:nvPr/>
          </p:nvSpPr>
          <p:spPr bwMode="auto">
            <a:xfrm>
              <a:off x="3112" y="2383"/>
              <a:ext cx="2064" cy="1377"/>
            </a:xfrm>
            <a:custGeom>
              <a:avLst/>
              <a:gdLst>
                <a:gd name="T0" fmla="*/ 0 w 2064"/>
                <a:gd name="T1" fmla="*/ 1513 h 1513"/>
                <a:gd name="T2" fmla="*/ 56 w 2064"/>
                <a:gd name="T3" fmla="*/ 1417 h 1513"/>
                <a:gd name="T4" fmla="*/ 128 w 2064"/>
                <a:gd name="T5" fmla="*/ 1433 h 1513"/>
                <a:gd name="T6" fmla="*/ 160 w 2064"/>
                <a:gd name="T7" fmla="*/ 1233 h 1513"/>
                <a:gd name="T8" fmla="*/ 216 w 2064"/>
                <a:gd name="T9" fmla="*/ 1393 h 1513"/>
                <a:gd name="T10" fmla="*/ 280 w 2064"/>
                <a:gd name="T11" fmla="*/ 1089 h 1513"/>
                <a:gd name="T12" fmla="*/ 344 w 2064"/>
                <a:gd name="T13" fmla="*/ 1169 h 1513"/>
                <a:gd name="T14" fmla="*/ 400 w 2064"/>
                <a:gd name="T15" fmla="*/ 985 h 1513"/>
                <a:gd name="T16" fmla="*/ 512 w 2064"/>
                <a:gd name="T17" fmla="*/ 1369 h 1513"/>
                <a:gd name="T18" fmla="*/ 560 w 2064"/>
                <a:gd name="T19" fmla="*/ 1041 h 1513"/>
                <a:gd name="T20" fmla="*/ 632 w 2064"/>
                <a:gd name="T21" fmla="*/ 1201 h 1513"/>
                <a:gd name="T22" fmla="*/ 696 w 2064"/>
                <a:gd name="T23" fmla="*/ 745 h 1513"/>
                <a:gd name="T24" fmla="*/ 768 w 2064"/>
                <a:gd name="T25" fmla="*/ 929 h 1513"/>
                <a:gd name="T26" fmla="*/ 848 w 2064"/>
                <a:gd name="T27" fmla="*/ 953 h 1513"/>
                <a:gd name="T28" fmla="*/ 960 w 2064"/>
                <a:gd name="T29" fmla="*/ 977 h 1513"/>
                <a:gd name="T30" fmla="*/ 984 w 2064"/>
                <a:gd name="T31" fmla="*/ 761 h 1513"/>
                <a:gd name="T32" fmla="*/ 1040 w 2064"/>
                <a:gd name="T33" fmla="*/ 417 h 1513"/>
                <a:gd name="T34" fmla="*/ 1104 w 2064"/>
                <a:gd name="T35" fmla="*/ 1105 h 1513"/>
                <a:gd name="T36" fmla="*/ 1152 w 2064"/>
                <a:gd name="T37" fmla="*/ 953 h 1513"/>
                <a:gd name="T38" fmla="*/ 1240 w 2064"/>
                <a:gd name="T39" fmla="*/ 833 h 1513"/>
                <a:gd name="T40" fmla="*/ 1336 w 2064"/>
                <a:gd name="T41" fmla="*/ 881 h 1513"/>
                <a:gd name="T42" fmla="*/ 1424 w 2064"/>
                <a:gd name="T43" fmla="*/ 729 h 1513"/>
                <a:gd name="T44" fmla="*/ 1496 w 2064"/>
                <a:gd name="T45" fmla="*/ 601 h 1513"/>
                <a:gd name="T46" fmla="*/ 1576 w 2064"/>
                <a:gd name="T47" fmla="*/ 449 h 1513"/>
                <a:gd name="T48" fmla="*/ 1656 w 2064"/>
                <a:gd name="T49" fmla="*/ 665 h 1513"/>
                <a:gd name="T50" fmla="*/ 1704 w 2064"/>
                <a:gd name="T51" fmla="*/ 353 h 1513"/>
                <a:gd name="T52" fmla="*/ 1768 w 2064"/>
                <a:gd name="T53" fmla="*/ 137 h 1513"/>
                <a:gd name="T54" fmla="*/ 1816 w 2064"/>
                <a:gd name="T55" fmla="*/ 409 h 1513"/>
                <a:gd name="T56" fmla="*/ 1872 w 2064"/>
                <a:gd name="T57" fmla="*/ 193 h 1513"/>
                <a:gd name="T58" fmla="*/ 1968 w 2064"/>
                <a:gd name="T59" fmla="*/ 1 h 1513"/>
                <a:gd name="T60" fmla="*/ 2064 w 2064"/>
                <a:gd name="T61" fmla="*/ 185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4" h="1513">
                  <a:moveTo>
                    <a:pt x="0" y="1513"/>
                  </a:moveTo>
                  <a:cubicBezTo>
                    <a:pt x="9" y="1497"/>
                    <a:pt x="35" y="1430"/>
                    <a:pt x="56" y="1417"/>
                  </a:cubicBezTo>
                  <a:cubicBezTo>
                    <a:pt x="77" y="1404"/>
                    <a:pt x="111" y="1464"/>
                    <a:pt x="128" y="1433"/>
                  </a:cubicBezTo>
                  <a:cubicBezTo>
                    <a:pt x="145" y="1402"/>
                    <a:pt x="145" y="1240"/>
                    <a:pt x="160" y="1233"/>
                  </a:cubicBezTo>
                  <a:cubicBezTo>
                    <a:pt x="175" y="1226"/>
                    <a:pt x="196" y="1417"/>
                    <a:pt x="216" y="1393"/>
                  </a:cubicBezTo>
                  <a:cubicBezTo>
                    <a:pt x="236" y="1369"/>
                    <a:pt x="259" y="1126"/>
                    <a:pt x="280" y="1089"/>
                  </a:cubicBezTo>
                  <a:cubicBezTo>
                    <a:pt x="301" y="1052"/>
                    <a:pt x="324" y="1186"/>
                    <a:pt x="344" y="1169"/>
                  </a:cubicBezTo>
                  <a:cubicBezTo>
                    <a:pt x="364" y="1152"/>
                    <a:pt x="372" y="952"/>
                    <a:pt x="400" y="985"/>
                  </a:cubicBezTo>
                  <a:cubicBezTo>
                    <a:pt x="428" y="1018"/>
                    <a:pt x="485" y="1360"/>
                    <a:pt x="512" y="1369"/>
                  </a:cubicBezTo>
                  <a:cubicBezTo>
                    <a:pt x="539" y="1378"/>
                    <a:pt x="540" y="1069"/>
                    <a:pt x="560" y="1041"/>
                  </a:cubicBezTo>
                  <a:cubicBezTo>
                    <a:pt x="580" y="1013"/>
                    <a:pt x="609" y="1250"/>
                    <a:pt x="632" y="1201"/>
                  </a:cubicBezTo>
                  <a:cubicBezTo>
                    <a:pt x="655" y="1152"/>
                    <a:pt x="673" y="790"/>
                    <a:pt x="696" y="745"/>
                  </a:cubicBezTo>
                  <a:cubicBezTo>
                    <a:pt x="719" y="700"/>
                    <a:pt x="743" y="894"/>
                    <a:pt x="768" y="929"/>
                  </a:cubicBezTo>
                  <a:cubicBezTo>
                    <a:pt x="793" y="964"/>
                    <a:pt x="816" y="945"/>
                    <a:pt x="848" y="953"/>
                  </a:cubicBezTo>
                  <a:cubicBezTo>
                    <a:pt x="880" y="961"/>
                    <a:pt x="937" y="1009"/>
                    <a:pt x="960" y="977"/>
                  </a:cubicBezTo>
                  <a:cubicBezTo>
                    <a:pt x="983" y="945"/>
                    <a:pt x="971" y="854"/>
                    <a:pt x="984" y="761"/>
                  </a:cubicBezTo>
                  <a:cubicBezTo>
                    <a:pt x="997" y="668"/>
                    <a:pt x="1020" y="360"/>
                    <a:pt x="1040" y="417"/>
                  </a:cubicBezTo>
                  <a:cubicBezTo>
                    <a:pt x="1060" y="474"/>
                    <a:pt x="1085" y="1016"/>
                    <a:pt x="1104" y="1105"/>
                  </a:cubicBezTo>
                  <a:cubicBezTo>
                    <a:pt x="1123" y="1194"/>
                    <a:pt x="1129" y="998"/>
                    <a:pt x="1152" y="953"/>
                  </a:cubicBezTo>
                  <a:cubicBezTo>
                    <a:pt x="1175" y="908"/>
                    <a:pt x="1209" y="845"/>
                    <a:pt x="1240" y="833"/>
                  </a:cubicBezTo>
                  <a:cubicBezTo>
                    <a:pt x="1271" y="821"/>
                    <a:pt x="1305" y="898"/>
                    <a:pt x="1336" y="881"/>
                  </a:cubicBezTo>
                  <a:cubicBezTo>
                    <a:pt x="1367" y="864"/>
                    <a:pt x="1397" y="776"/>
                    <a:pt x="1424" y="729"/>
                  </a:cubicBezTo>
                  <a:cubicBezTo>
                    <a:pt x="1451" y="682"/>
                    <a:pt x="1471" y="648"/>
                    <a:pt x="1496" y="601"/>
                  </a:cubicBezTo>
                  <a:cubicBezTo>
                    <a:pt x="1521" y="554"/>
                    <a:pt x="1549" y="438"/>
                    <a:pt x="1576" y="449"/>
                  </a:cubicBezTo>
                  <a:cubicBezTo>
                    <a:pt x="1603" y="460"/>
                    <a:pt x="1635" y="681"/>
                    <a:pt x="1656" y="665"/>
                  </a:cubicBezTo>
                  <a:cubicBezTo>
                    <a:pt x="1677" y="649"/>
                    <a:pt x="1685" y="441"/>
                    <a:pt x="1704" y="353"/>
                  </a:cubicBezTo>
                  <a:cubicBezTo>
                    <a:pt x="1723" y="265"/>
                    <a:pt x="1749" y="128"/>
                    <a:pt x="1768" y="137"/>
                  </a:cubicBezTo>
                  <a:cubicBezTo>
                    <a:pt x="1787" y="146"/>
                    <a:pt x="1799" y="400"/>
                    <a:pt x="1816" y="409"/>
                  </a:cubicBezTo>
                  <a:cubicBezTo>
                    <a:pt x="1833" y="418"/>
                    <a:pt x="1847" y="261"/>
                    <a:pt x="1872" y="193"/>
                  </a:cubicBezTo>
                  <a:cubicBezTo>
                    <a:pt x="1897" y="125"/>
                    <a:pt x="1936" y="2"/>
                    <a:pt x="1968" y="1"/>
                  </a:cubicBezTo>
                  <a:cubicBezTo>
                    <a:pt x="2000" y="0"/>
                    <a:pt x="2044" y="147"/>
                    <a:pt x="2064" y="185"/>
                  </a:cubicBezTo>
                </a:path>
              </a:pathLst>
            </a:custGeom>
            <a:noFill/>
            <a:ln w="762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75785" name="Rectangle 9"/>
            <p:cNvSpPr>
              <a:spLocks noChangeArrowheads="1"/>
            </p:cNvSpPr>
            <p:nvPr/>
          </p:nvSpPr>
          <p:spPr bwMode="auto">
            <a:xfrm>
              <a:off x="3070" y="3927"/>
              <a:ext cx="2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90500" algn="dec"/>
                  <a:tab pos="952500" algn="dec"/>
                  <a:tab pos="1714500" algn="dec"/>
                  <a:tab pos="2476500" algn="dec"/>
                  <a:tab pos="3238500" algn="dec"/>
                </a:tabLst>
                <a:defRPr sz="2400">
                  <a:solidFill>
                    <a:schemeClr val="tx1"/>
                  </a:solidFill>
                  <a:latin typeface="Times" panose="02020603050405020304" pitchFamily="18" charset="0"/>
                </a:defRPr>
              </a:lvl1pPr>
              <a:lvl2pPr>
                <a:tabLst>
                  <a:tab pos="190500" algn="dec"/>
                  <a:tab pos="952500" algn="dec"/>
                  <a:tab pos="1714500" algn="dec"/>
                  <a:tab pos="2476500" algn="dec"/>
                  <a:tab pos="3238500" algn="dec"/>
                </a:tabLst>
                <a:defRPr sz="2400">
                  <a:solidFill>
                    <a:schemeClr val="tx1"/>
                  </a:solidFill>
                  <a:latin typeface="Times" panose="02020603050405020304" pitchFamily="18" charset="0"/>
                </a:defRPr>
              </a:lvl2pPr>
              <a:lvl3pPr>
                <a:tabLst>
                  <a:tab pos="190500" algn="dec"/>
                  <a:tab pos="952500" algn="dec"/>
                  <a:tab pos="1714500" algn="dec"/>
                  <a:tab pos="2476500" algn="dec"/>
                  <a:tab pos="3238500" algn="dec"/>
                </a:tabLst>
                <a:defRPr sz="2400">
                  <a:solidFill>
                    <a:schemeClr val="tx1"/>
                  </a:solidFill>
                  <a:latin typeface="Times" panose="02020603050405020304" pitchFamily="18" charset="0"/>
                </a:defRPr>
              </a:lvl3pPr>
              <a:lvl4pPr>
                <a:tabLst>
                  <a:tab pos="190500" algn="dec"/>
                  <a:tab pos="952500" algn="dec"/>
                  <a:tab pos="1714500" algn="dec"/>
                  <a:tab pos="2476500" algn="dec"/>
                  <a:tab pos="3238500" algn="dec"/>
                </a:tabLst>
                <a:defRPr sz="2400">
                  <a:solidFill>
                    <a:schemeClr val="tx1"/>
                  </a:solidFill>
                  <a:latin typeface="Times" panose="02020603050405020304" pitchFamily="18" charset="0"/>
                </a:defRPr>
              </a:lvl4pPr>
              <a:lvl5pPr>
                <a:tabLst>
                  <a:tab pos="190500" algn="dec"/>
                  <a:tab pos="952500" algn="dec"/>
                  <a:tab pos="1714500" algn="dec"/>
                  <a:tab pos="2476500" algn="dec"/>
                  <a:tab pos="3238500" algn="dec"/>
                </a:tabLst>
                <a:defRPr sz="2400">
                  <a:solidFill>
                    <a:schemeClr val="tx1"/>
                  </a:solidFill>
                  <a:latin typeface="Times" panose="02020603050405020304" pitchFamily="18" charset="0"/>
                </a:defRPr>
              </a:lvl5pPr>
              <a:lvl6pPr eaLnBrk="0" fontAlgn="base" hangingPunct="0">
                <a:spcBef>
                  <a:spcPct val="0"/>
                </a:spcBef>
                <a:spcAft>
                  <a:spcPct val="0"/>
                </a:spcAft>
                <a:tabLst>
                  <a:tab pos="190500" algn="dec"/>
                  <a:tab pos="952500" algn="dec"/>
                  <a:tab pos="1714500" algn="dec"/>
                  <a:tab pos="2476500" algn="dec"/>
                  <a:tab pos="3238500" algn="dec"/>
                </a:tabLst>
                <a:defRPr sz="2400">
                  <a:solidFill>
                    <a:schemeClr val="tx1"/>
                  </a:solidFill>
                  <a:latin typeface="Times" panose="02020603050405020304" pitchFamily="18" charset="0"/>
                </a:defRPr>
              </a:lvl6pPr>
              <a:lvl7pPr eaLnBrk="0" fontAlgn="base" hangingPunct="0">
                <a:spcBef>
                  <a:spcPct val="0"/>
                </a:spcBef>
                <a:spcAft>
                  <a:spcPct val="0"/>
                </a:spcAft>
                <a:tabLst>
                  <a:tab pos="190500" algn="dec"/>
                  <a:tab pos="952500" algn="dec"/>
                  <a:tab pos="1714500" algn="dec"/>
                  <a:tab pos="2476500" algn="dec"/>
                  <a:tab pos="3238500" algn="dec"/>
                </a:tabLst>
                <a:defRPr sz="2400">
                  <a:solidFill>
                    <a:schemeClr val="tx1"/>
                  </a:solidFill>
                  <a:latin typeface="Times" panose="02020603050405020304" pitchFamily="18" charset="0"/>
                </a:defRPr>
              </a:lvl7pPr>
              <a:lvl8pPr eaLnBrk="0" fontAlgn="base" hangingPunct="0">
                <a:spcBef>
                  <a:spcPct val="0"/>
                </a:spcBef>
                <a:spcAft>
                  <a:spcPct val="0"/>
                </a:spcAft>
                <a:tabLst>
                  <a:tab pos="190500" algn="dec"/>
                  <a:tab pos="952500" algn="dec"/>
                  <a:tab pos="1714500" algn="dec"/>
                  <a:tab pos="2476500" algn="dec"/>
                  <a:tab pos="3238500" algn="dec"/>
                </a:tabLst>
                <a:defRPr sz="2400">
                  <a:solidFill>
                    <a:schemeClr val="tx1"/>
                  </a:solidFill>
                  <a:latin typeface="Times" panose="02020603050405020304" pitchFamily="18" charset="0"/>
                </a:defRPr>
              </a:lvl8pPr>
              <a:lvl9pPr eaLnBrk="0" fontAlgn="base" hangingPunct="0">
                <a:spcBef>
                  <a:spcPct val="0"/>
                </a:spcBef>
                <a:spcAft>
                  <a:spcPct val="0"/>
                </a:spcAft>
                <a:tabLst>
                  <a:tab pos="190500" algn="dec"/>
                  <a:tab pos="952500" algn="dec"/>
                  <a:tab pos="1714500" algn="dec"/>
                  <a:tab pos="2476500" algn="dec"/>
                  <a:tab pos="3238500" algn="dec"/>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M	T	W	T	F</a:t>
              </a:r>
            </a:p>
          </p:txBody>
        </p:sp>
      </p:grpSp>
    </p:spTree>
    <p:extLst>
      <p:ext uri="{BB962C8B-B14F-4D97-AF65-F5344CB8AC3E}">
        <p14:creationId xmlns:p14="http://schemas.microsoft.com/office/powerpoint/2010/main" val="8237238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5778"/>
                                        </p:tgtEl>
                                        <p:attrNameLst>
                                          <p:attrName>style.visibility</p:attrName>
                                        </p:attrNameLst>
                                      </p:cBhvr>
                                      <p:to>
                                        <p:strVal val="visible"/>
                                      </p:to>
                                    </p:set>
                                    <p:animEffect transition="in" filter="strips(downRight)">
                                      <p:cBhvr>
                                        <p:cTn id="7" dur="500"/>
                                        <p:tgtEl>
                                          <p:spTgt spid="75778"/>
                                        </p:tgtEl>
                                      </p:cBhvr>
                                    </p:animEffect>
                                  </p:childTnLst>
                                </p:cTn>
                              </p:par>
                            </p:childTnLst>
                          </p:cTn>
                        </p:par>
                        <p:par>
                          <p:cTn id="8" fill="hold" nodeType="afterGroup">
                            <p:stCondLst>
                              <p:cond delay="1500"/>
                            </p:stCondLst>
                            <p:childTnLst>
                              <p:par>
                                <p:cTn id="9" presetID="18" presetClass="entr" presetSubtype="3" fill="hold" nodeType="afterEffect">
                                  <p:stCondLst>
                                    <p:cond delay="1000"/>
                                  </p:stCondLst>
                                  <p:childTnLst>
                                    <p:set>
                                      <p:cBhvr>
                                        <p:cTn id="10" dur="1" fill="hold">
                                          <p:stCondLst>
                                            <p:cond delay="0"/>
                                          </p:stCondLst>
                                        </p:cTn>
                                        <p:tgtEl>
                                          <p:spTgt spid="75787"/>
                                        </p:tgtEl>
                                        <p:attrNameLst>
                                          <p:attrName>style.visibility</p:attrName>
                                        </p:attrNameLst>
                                      </p:cBhvr>
                                      <p:to>
                                        <p:strVal val="visible"/>
                                      </p:to>
                                    </p:set>
                                    <p:animEffect transition="in" filter="strips(upRight)">
                                      <p:cBhvr>
                                        <p:cTn id="11"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0" y="655638"/>
            <a:ext cx="7772400" cy="817562"/>
          </a:xfrm>
          <a:prstGeom prst="rect">
            <a:avLst/>
          </a:prstGeom>
          <a:solidFill>
            <a:srgbClr val="2FFF74"/>
          </a:solidFill>
          <a:ln>
            <a:solidFill>
              <a:schemeClr val="tx1"/>
            </a:solidFill>
            <a:miter lim="800000"/>
            <a:headEnd/>
            <a:tailEnd/>
          </a:ln>
        </p:spPr>
        <p:txBody>
          <a:bodyPr lIns="99994" tIns="49997" rIns="99994" bIns="49997" anchorCtr="1"/>
          <a:lstStyle/>
          <a:p>
            <a:pPr eaLnBrk="1" hangingPunct="1">
              <a:defRPr/>
            </a:pPr>
            <a:r>
              <a:rPr lang="en-US" altLang="en-US">
                <a:effectLst>
                  <a:outerShdw blurRad="38100" dist="38100" dir="2700000" algn="tl">
                    <a:srgbClr val="FFFFFF"/>
                  </a:outerShdw>
                </a:effectLst>
              </a:rPr>
              <a:t>Naive Approach</a:t>
            </a:r>
          </a:p>
        </p:txBody>
      </p:sp>
      <p:sp>
        <p:nvSpPr>
          <p:cNvPr id="79875" name="Rectangle 3"/>
          <p:cNvSpPr>
            <a:spLocks noChangeArrowheads="1"/>
          </p:cNvSpPr>
          <p:nvPr/>
        </p:nvSpPr>
        <p:spPr bwMode="auto">
          <a:xfrm>
            <a:off x="871538" y="1960563"/>
            <a:ext cx="7400925" cy="423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954" tIns="48608" rIns="98954" bIns="48608"/>
          <a:lstStyle>
            <a:lvl1pPr marL="482600" indent="-482600">
              <a:lnSpc>
                <a:spcPct val="90000"/>
              </a:lnSpc>
              <a:spcBef>
                <a:spcPct val="40000"/>
              </a:spcBef>
              <a:buChar char="•"/>
              <a:defRPr sz="2800" b="1" i="1">
                <a:solidFill>
                  <a:schemeClr val="tx1"/>
                </a:solidFill>
                <a:effectLst>
                  <a:outerShdw blurRad="38100" dist="38100" dir="2700000" algn="tl">
                    <a:srgbClr val="C0C0C0"/>
                  </a:outerShdw>
                </a:effectLst>
                <a:latin typeface="Arial" panose="020B0604020202020204" pitchFamily="34" charset="0"/>
              </a:defRPr>
            </a:lvl1pPr>
            <a:lvl2pPr marL="1054100" indent="-381000">
              <a:lnSpc>
                <a:spcPct val="90000"/>
              </a:lnSpc>
              <a:spcBef>
                <a:spcPct val="40000"/>
              </a:spcBef>
              <a:buChar char="–"/>
              <a:defRPr sz="2400" b="1" i="1">
                <a:solidFill>
                  <a:schemeClr val="tx1"/>
                </a:solidFill>
                <a:effectLst>
                  <a:outerShdw blurRad="38100" dist="38100" dir="2700000" algn="tl">
                    <a:srgbClr val="C0C0C0"/>
                  </a:outerShdw>
                </a:effectLst>
                <a:latin typeface="Arial" panose="020B0604020202020204" pitchFamily="34" charset="0"/>
              </a:defRPr>
            </a:lvl2pPr>
            <a:lvl3pPr marL="1471613" indent="-227013">
              <a:lnSpc>
                <a:spcPct val="90000"/>
              </a:lnSpc>
              <a:spcBef>
                <a:spcPct val="40000"/>
              </a:spcBef>
              <a:buChar char="•"/>
              <a:defRPr sz="2000" b="1" i="1">
                <a:solidFill>
                  <a:schemeClr val="tx1"/>
                </a:solidFill>
                <a:effectLst>
                  <a:outerShdw blurRad="38100" dist="38100" dir="2700000" algn="tl">
                    <a:srgbClr val="C0C0C0"/>
                  </a:outerShdw>
                </a:effectLst>
                <a:latin typeface="Arial" panose="020B0604020202020204" pitchFamily="34" charset="0"/>
              </a:defRPr>
            </a:lvl3pPr>
            <a:lvl4pPr marL="1889125"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4pPr>
            <a:lvl5pPr marL="2306638" indent="-227013">
              <a:lnSpc>
                <a:spcPct val="90000"/>
              </a:lnSpc>
              <a:spcBef>
                <a:spcPct val="40000"/>
              </a:spcBef>
              <a:buChar char="»"/>
              <a:defRPr b="1" i="1">
                <a:solidFill>
                  <a:schemeClr val="tx1"/>
                </a:solidFill>
                <a:effectLst>
                  <a:outerShdw blurRad="38100" dist="38100" dir="2700000" algn="tl">
                    <a:srgbClr val="C0C0C0"/>
                  </a:outerShdw>
                </a:effectLst>
                <a:latin typeface="Arial" panose="020B0604020202020204" pitchFamily="34" charset="0"/>
              </a:defRPr>
            </a:lvl5pPr>
            <a:lvl6pPr marL="27638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6pPr>
            <a:lvl7pPr marL="32210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7pPr>
            <a:lvl8pPr marL="36782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8pPr>
            <a:lvl9pPr marL="4135438" indent="-227013" fontAlgn="base">
              <a:lnSpc>
                <a:spcPct val="90000"/>
              </a:lnSpc>
              <a:spcBef>
                <a:spcPct val="40000"/>
              </a:spcBef>
              <a:spcAft>
                <a:spcPct val="0"/>
              </a:spcAft>
              <a:buChar char="»"/>
              <a:defRPr b="1" i="1">
                <a:solidFill>
                  <a:schemeClr val="tx1"/>
                </a:solidFill>
                <a:effectLst>
                  <a:outerShdw blurRad="38100" dist="38100" dir="2700000" algn="tl">
                    <a:srgbClr val="C0C0C0"/>
                  </a:outerShdw>
                </a:effectLst>
                <a:latin typeface="Arial" panose="020B0604020202020204" pitchFamily="34" charset="0"/>
              </a:defRPr>
            </a:lvl9pPr>
          </a:lstStyle>
          <a:p>
            <a:pPr fontAlgn="base">
              <a:spcAft>
                <a:spcPct val="0"/>
              </a:spcAft>
              <a:buFont typeface="Wingdings" panose="05000000000000000000" pitchFamily="2" charset="2"/>
              <a:buChar char="þ"/>
              <a:defRPr/>
            </a:pPr>
            <a:r>
              <a:rPr lang="en-US" altLang="en-US" sz="3200">
                <a:solidFill>
                  <a:srgbClr val="000000"/>
                </a:solidFill>
              </a:rPr>
              <a:t>Assumes demand in next </a:t>
            </a:r>
            <a:br>
              <a:rPr lang="en-US" altLang="en-US" sz="3200">
                <a:solidFill>
                  <a:srgbClr val="000000"/>
                </a:solidFill>
              </a:rPr>
            </a:br>
            <a:r>
              <a:rPr lang="en-US" altLang="en-US" sz="3200">
                <a:solidFill>
                  <a:srgbClr val="000000"/>
                </a:solidFill>
              </a:rPr>
              <a:t>period is the same as </a:t>
            </a:r>
            <a:br>
              <a:rPr lang="en-US" altLang="en-US" sz="3200">
                <a:solidFill>
                  <a:srgbClr val="000000"/>
                </a:solidFill>
              </a:rPr>
            </a:br>
            <a:r>
              <a:rPr lang="en-US" altLang="en-US" sz="3200">
                <a:solidFill>
                  <a:srgbClr val="000000"/>
                </a:solidFill>
              </a:rPr>
              <a:t>demand in most recent period</a:t>
            </a:r>
          </a:p>
          <a:p>
            <a:pPr lvl="1" fontAlgn="base">
              <a:spcAft>
                <a:spcPct val="0"/>
              </a:spcAft>
              <a:buFont typeface="Wingdings" panose="05000000000000000000" pitchFamily="2" charset="2"/>
              <a:buChar char="þ"/>
              <a:defRPr/>
            </a:pPr>
            <a:r>
              <a:rPr lang="en-US" altLang="en-US" sz="2800">
                <a:solidFill>
                  <a:srgbClr val="000000"/>
                </a:solidFill>
              </a:rPr>
              <a:t>e.g., If January sales were 68, then February sales will be 68</a:t>
            </a:r>
            <a:endParaRPr lang="en-US" altLang="en-US" sz="3200">
              <a:solidFill>
                <a:srgbClr val="000000"/>
              </a:solidFill>
            </a:endParaRPr>
          </a:p>
          <a:p>
            <a:pPr fontAlgn="base">
              <a:spcAft>
                <a:spcPct val="0"/>
              </a:spcAft>
              <a:buFont typeface="Wingdings" panose="05000000000000000000" pitchFamily="2" charset="2"/>
              <a:buChar char="þ"/>
              <a:defRPr/>
            </a:pPr>
            <a:r>
              <a:rPr lang="en-US" altLang="en-US" sz="3200">
                <a:solidFill>
                  <a:srgbClr val="000000"/>
                </a:solidFill>
              </a:rPr>
              <a:t>Sometimes cost effective and efficient</a:t>
            </a:r>
          </a:p>
          <a:p>
            <a:pPr fontAlgn="base">
              <a:spcAft>
                <a:spcPct val="0"/>
              </a:spcAft>
              <a:buFont typeface="Wingdings" panose="05000000000000000000" pitchFamily="2" charset="2"/>
              <a:buChar char="þ"/>
              <a:defRPr/>
            </a:pPr>
            <a:r>
              <a:rPr lang="en-US" altLang="en-US" sz="3200">
                <a:solidFill>
                  <a:srgbClr val="000000"/>
                </a:solidFill>
              </a:rPr>
              <a:t>Can be good starting point</a:t>
            </a:r>
          </a:p>
        </p:txBody>
      </p:sp>
      <p:pic>
        <p:nvPicPr>
          <p:cNvPr id="5" name="Picture 215">
            <a:extLst>
              <a:ext uri="{FF2B5EF4-FFF2-40B4-BE49-F238E27FC236}">
                <a16:creationId xmlns:a16="http://schemas.microsoft.com/office/drawing/2014/main" id="{AF523287-90BF-428D-A9CF-2D0C9DA7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163" y="292100"/>
            <a:ext cx="1514475"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22323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9875"/>
                                        </p:tgtEl>
                                        <p:attrNameLst>
                                          <p:attrName>style.visibility</p:attrName>
                                        </p:attrNameLst>
                                      </p:cBhvr>
                                      <p:to>
                                        <p:strVal val="visible"/>
                                      </p:to>
                                    </p:set>
                                    <p:animEffect transition="in" filter="strips(downRight)">
                                      <p:cBhvr>
                                        <p:cTn id="7" dur="500"/>
                                        <p:tgtEl>
                                          <p:spTgt spid="79875"/>
                                        </p:tgtEl>
                                      </p:cBhvr>
                                    </p:animEffect>
                                  </p:childTnLst>
                                </p:cTn>
                              </p:par>
                            </p:childTnLst>
                          </p:cTn>
                        </p:par>
                        <p:par>
                          <p:cTn id="8" fill="hold">
                            <p:stCondLst>
                              <p:cond delay="1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4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body" idx="4294967295"/>
          </p:nvPr>
        </p:nvSpPr>
        <p:spPr>
          <a:xfrm>
            <a:off x="0" y="1855788"/>
            <a:ext cx="7567613" cy="30607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defTabSz="911225" eaLnBrk="1" hangingPunct="1">
              <a:buClr>
                <a:schemeClr val="tx1"/>
              </a:buClr>
              <a:buFont typeface="Wingdings" panose="05000000000000000000" pitchFamily="2" charset="2"/>
              <a:buChar char="þ"/>
              <a:tabLst>
                <a:tab pos="1838325" algn="ctr"/>
                <a:tab pos="2170113" algn="ctr"/>
                <a:tab pos="2525713" algn="ctr"/>
                <a:tab pos="2857500" algn="ctr"/>
                <a:tab pos="3189288" algn="ctr"/>
                <a:tab pos="3943350" algn="l"/>
                <a:tab pos="5027613" algn="ctr"/>
                <a:tab pos="5316538" algn="ctr"/>
                <a:tab pos="5781675" algn="ctr"/>
                <a:tab pos="6402388" algn="ctr"/>
                <a:tab pos="7021513" algn="ctr"/>
                <a:tab pos="7597775" algn="ctr"/>
              </a:tabLst>
              <a:defRPr/>
            </a:pPr>
            <a:r>
              <a:rPr lang="en-US" altLang="en-US"/>
              <a:t>	MA is a series of arithmetic means </a:t>
            </a:r>
          </a:p>
          <a:p>
            <a:pPr marL="482600" indent="-482600" defTabSz="911225" eaLnBrk="1" hangingPunct="1">
              <a:buClr>
                <a:schemeClr val="tx1"/>
              </a:buClr>
              <a:buFont typeface="Wingdings" panose="05000000000000000000" pitchFamily="2" charset="2"/>
              <a:buChar char="þ"/>
              <a:tabLst>
                <a:tab pos="1838325" algn="ctr"/>
                <a:tab pos="2170113" algn="ctr"/>
                <a:tab pos="2525713" algn="ctr"/>
                <a:tab pos="2857500" algn="ctr"/>
                <a:tab pos="3189288" algn="ctr"/>
                <a:tab pos="3943350" algn="l"/>
                <a:tab pos="5027613" algn="ctr"/>
                <a:tab pos="5316538" algn="ctr"/>
                <a:tab pos="5781675" algn="ctr"/>
                <a:tab pos="6402388" algn="ctr"/>
                <a:tab pos="7021513" algn="ctr"/>
                <a:tab pos="7597775" algn="ctr"/>
              </a:tabLst>
              <a:defRPr/>
            </a:pPr>
            <a:r>
              <a:rPr lang="en-US" altLang="en-US"/>
              <a:t>Used if little or no trend	</a:t>
            </a:r>
          </a:p>
          <a:p>
            <a:pPr marL="482600" indent="-482600" defTabSz="911225" eaLnBrk="1" hangingPunct="1">
              <a:buClr>
                <a:schemeClr val="tx1"/>
              </a:buClr>
              <a:buFont typeface="Wingdings" panose="05000000000000000000" pitchFamily="2" charset="2"/>
              <a:buChar char="þ"/>
              <a:tabLst>
                <a:tab pos="1838325" algn="ctr"/>
                <a:tab pos="2170113" algn="ctr"/>
                <a:tab pos="2525713" algn="ctr"/>
                <a:tab pos="2857500" algn="ctr"/>
                <a:tab pos="3189288" algn="ctr"/>
                <a:tab pos="3943350" algn="l"/>
                <a:tab pos="5027613" algn="ctr"/>
                <a:tab pos="5316538" algn="ctr"/>
                <a:tab pos="5781675" algn="ctr"/>
                <a:tab pos="6402388" algn="ctr"/>
                <a:tab pos="7021513" algn="ctr"/>
                <a:tab pos="7597775" algn="ctr"/>
              </a:tabLst>
              <a:defRPr/>
            </a:pPr>
            <a:r>
              <a:rPr lang="en-US" altLang="en-US"/>
              <a:t>Used often for smoothing</a:t>
            </a:r>
          </a:p>
          <a:p>
            <a:pPr marL="1054100" lvl="1" indent="-368300" defTabSz="911225" eaLnBrk="1" hangingPunct="1">
              <a:buClr>
                <a:schemeClr val="tx1"/>
              </a:buClr>
              <a:buFont typeface="Wingdings" panose="05000000000000000000" pitchFamily="2" charset="2"/>
              <a:buChar char="þ"/>
              <a:tabLst>
                <a:tab pos="1838325" algn="ctr"/>
                <a:tab pos="2170113" algn="ctr"/>
                <a:tab pos="2525713" algn="ctr"/>
                <a:tab pos="2857500" algn="ctr"/>
                <a:tab pos="3189288" algn="ctr"/>
                <a:tab pos="3943350" algn="l"/>
                <a:tab pos="5027613" algn="ctr"/>
                <a:tab pos="5316538" algn="ctr"/>
                <a:tab pos="5781675" algn="ctr"/>
                <a:tab pos="6402388" algn="ctr"/>
                <a:tab pos="7021513" algn="ctr"/>
                <a:tab pos="7597775" algn="ctr"/>
              </a:tabLst>
              <a:defRPr/>
            </a:pPr>
            <a:r>
              <a:rPr lang="en-US" altLang="en-US"/>
              <a:t>Provides overall impression of data over time</a:t>
            </a:r>
          </a:p>
        </p:txBody>
      </p:sp>
      <p:sp>
        <p:nvSpPr>
          <p:cNvPr id="81935" name="Rectangle 15"/>
          <p:cNvSpPr>
            <a:spLocks noGrp="1" noChangeArrowheads="1"/>
          </p:cNvSpPr>
          <p:nvPr>
            <p:ph type="title" idx="4294967295"/>
          </p:nvPr>
        </p:nvSpPr>
        <p:spPr>
          <a:xfrm>
            <a:off x="0" y="609600"/>
            <a:ext cx="7772400" cy="889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Moving Average Method</a:t>
            </a:r>
          </a:p>
        </p:txBody>
      </p:sp>
      <p:grpSp>
        <p:nvGrpSpPr>
          <p:cNvPr id="81940" name="Group 20"/>
          <p:cNvGrpSpPr>
            <a:grpSpLocks/>
          </p:cNvGrpSpPr>
          <p:nvPr/>
        </p:nvGrpSpPr>
        <p:grpSpPr bwMode="auto">
          <a:xfrm>
            <a:off x="822325" y="5145088"/>
            <a:ext cx="7529513" cy="822325"/>
            <a:chOff x="574" y="3353"/>
            <a:chExt cx="4743" cy="518"/>
          </a:xfrm>
        </p:grpSpPr>
        <p:sp>
          <p:nvSpPr>
            <p:cNvPr id="81936" name="Rectangle 16"/>
            <p:cNvSpPr>
              <a:spLocks noChangeArrowheads="1"/>
            </p:cNvSpPr>
            <p:nvPr/>
          </p:nvSpPr>
          <p:spPr bwMode="auto">
            <a:xfrm>
              <a:off x="574" y="3489"/>
              <a:ext cx="17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Moving average =</a:t>
              </a:r>
            </a:p>
          </p:txBody>
        </p:sp>
        <p:grpSp>
          <p:nvGrpSpPr>
            <p:cNvPr id="82950" name="Group 19"/>
            <p:cNvGrpSpPr>
              <a:grpSpLocks/>
            </p:cNvGrpSpPr>
            <p:nvPr/>
          </p:nvGrpSpPr>
          <p:grpSpPr bwMode="auto">
            <a:xfrm>
              <a:off x="2283" y="3353"/>
              <a:ext cx="3034" cy="518"/>
              <a:chOff x="2579" y="3025"/>
              <a:chExt cx="3034" cy="518"/>
            </a:xfrm>
          </p:grpSpPr>
          <p:sp>
            <p:nvSpPr>
              <p:cNvPr id="81937" name="Rectangle 17"/>
              <p:cNvSpPr>
                <a:spLocks noChangeArrowheads="1"/>
              </p:cNvSpPr>
              <p:nvPr/>
            </p:nvSpPr>
            <p:spPr bwMode="auto">
              <a:xfrm>
                <a:off x="2579" y="3025"/>
                <a:ext cx="30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defRPr/>
                </a:pPr>
                <a:r>
                  <a:rPr lang="en-US" altLang="en-US" sz="2400" b="1">
                    <a:solidFill>
                      <a:srgbClr val="000000"/>
                    </a:solidFill>
                    <a:effectLst>
                      <a:outerShdw blurRad="38100" dist="38100" dir="2700000" algn="tl">
                        <a:srgbClr val="C0C0C0"/>
                      </a:outerShdw>
                    </a:effectLst>
                    <a:cs typeface="Arial" panose="020B0604020202020204" pitchFamily="34" charset="0"/>
                  </a:rPr>
                  <a:t>∑</a:t>
                </a:r>
                <a:r>
                  <a:rPr lang="en-US" altLang="en-US" sz="2400" b="1" i="1">
                    <a:solidFill>
                      <a:srgbClr val="000000"/>
                    </a:solidFill>
                    <a:effectLst>
                      <a:outerShdw blurRad="38100" dist="38100" dir="2700000" algn="tl">
                        <a:srgbClr val="C0C0C0"/>
                      </a:outerShdw>
                    </a:effectLst>
                  </a:rPr>
                  <a:t> demand in previous n periods</a:t>
                </a:r>
              </a:p>
              <a:p>
                <a:pPr algn="ct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n</a:t>
                </a:r>
              </a:p>
            </p:txBody>
          </p:sp>
          <p:sp>
            <p:nvSpPr>
              <p:cNvPr id="81938" name="Line 18"/>
              <p:cNvSpPr>
                <a:spLocks noChangeShapeType="1"/>
              </p:cNvSpPr>
              <p:nvPr/>
            </p:nvSpPr>
            <p:spPr bwMode="auto">
              <a:xfrm>
                <a:off x="2628" y="3304"/>
                <a:ext cx="29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4127393099"/>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81922"/>
                                        </p:tgtEl>
                                        <p:attrNameLst>
                                          <p:attrName>style.visibility</p:attrName>
                                        </p:attrNameLst>
                                      </p:cBhvr>
                                      <p:to>
                                        <p:strVal val="visible"/>
                                      </p:to>
                                    </p:set>
                                    <p:animEffect transition="in" filter="strips(downRight)">
                                      <p:cBhvr>
                                        <p:cTn id="7" dur="500"/>
                                        <p:tgtEl>
                                          <p:spTgt spid="81922"/>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81940"/>
                                        </p:tgtEl>
                                        <p:attrNameLst>
                                          <p:attrName>style.visibility</p:attrName>
                                        </p:attrNameLst>
                                      </p:cBhvr>
                                      <p:to>
                                        <p:strVal val="visible"/>
                                      </p:to>
                                    </p:set>
                                    <p:animEffect transition="in" filter="wipe(left)">
                                      <p:cBhvr>
                                        <p:cTn id="11" dur="500"/>
                                        <p:tgtEl>
                                          <p:spTgt spid="8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p:txBody>
          <a:bodyPr>
            <a:normAutofit/>
          </a:bodyPr>
          <a:lstStyle/>
          <a:p>
            <a:pPr>
              <a:buFont typeface="Wingdings" panose="05000000000000000000" pitchFamily="2" charset="2"/>
              <a:buChar char="v"/>
            </a:pPr>
            <a:r>
              <a:rPr lang="en-US" altLang="en-US" dirty="0"/>
              <a:t>Probability behind P(</a:t>
            </a:r>
            <a:r>
              <a:rPr lang="en-US" altLang="en-US" dirty="0" err="1"/>
              <a:t>A|He</a:t>
            </a:r>
            <a:r>
              <a:rPr lang="en-US" altLang="en-US" dirty="0"/>
              <a:t> Knew ) is 1/3, </a:t>
            </a:r>
          </a:p>
          <a:p>
            <a:pPr>
              <a:buFont typeface="Wingdings" panose="05000000000000000000" pitchFamily="2" charset="2"/>
              <a:buChar char="v"/>
            </a:pPr>
            <a:r>
              <a:rPr lang="en-US" altLang="en-US" dirty="0"/>
              <a:t>P(</a:t>
            </a:r>
            <a:r>
              <a:rPr lang="en-US" altLang="en-US" dirty="0" err="1"/>
              <a:t>B|He</a:t>
            </a:r>
            <a:r>
              <a:rPr lang="en-US" altLang="en-US" dirty="0"/>
              <a:t> knew) is 0 </a:t>
            </a:r>
          </a:p>
          <a:p>
            <a:pPr lvl="1">
              <a:buFont typeface="Wingdings" panose="05000000000000000000" pitchFamily="2" charset="2"/>
              <a:buChar char="v"/>
            </a:pPr>
            <a:r>
              <a:rPr lang="en-US" altLang="en-US" sz="2400" dirty="0"/>
              <a:t>therefore P(C| He knew) = ??</a:t>
            </a:r>
          </a:p>
          <a:p>
            <a:pPr>
              <a:buFont typeface="Wingdings" panose="05000000000000000000" pitchFamily="2" charset="2"/>
              <a:buChar char="v"/>
            </a:pPr>
            <a:r>
              <a:rPr lang="en-US" altLang="en-US" dirty="0"/>
              <a:t>Bayesian method </a:t>
            </a:r>
          </a:p>
          <a:p>
            <a:pPr>
              <a:buFont typeface="Wingdings" panose="05000000000000000000" pitchFamily="2" charset="2"/>
              <a:buChar char="v"/>
            </a:pPr>
            <a:r>
              <a:rPr lang="en-US" altLang="en-US" dirty="0"/>
              <a:t>Take experiment to Limit</a:t>
            </a:r>
          </a:p>
          <a:p>
            <a:pPr>
              <a:buFont typeface="Wingdings" panose="05000000000000000000" pitchFamily="2" charset="2"/>
              <a:buChar char="v"/>
            </a:pPr>
            <a:endParaRPr lang="en-US" altLang="en-US" dirty="0"/>
          </a:p>
        </p:txBody>
      </p:sp>
      <p:sp>
        <p:nvSpPr>
          <p:cNvPr id="2" name="Content Placeholder 1">
            <a:extLst>
              <a:ext uri="{FF2B5EF4-FFF2-40B4-BE49-F238E27FC236}">
                <a16:creationId xmlns:a16="http://schemas.microsoft.com/office/drawing/2014/main" id="{5AAA94E3-6AFC-49FD-A963-BE1F4B42C6B7}"/>
              </a:ext>
            </a:extLst>
          </p:cNvPr>
          <p:cNvSpPr>
            <a:spLocks noGrp="1"/>
          </p:cNvSpPr>
          <p:nvPr>
            <p:ph sz="quarter" idx="10"/>
          </p:nvPr>
        </p:nvSpPr>
        <p:spPr/>
        <p:txBody>
          <a:bodyPr/>
          <a:lstStyle/>
          <a:p>
            <a:endParaRPr lang="en-IN"/>
          </a:p>
        </p:txBody>
      </p:sp>
      <p:sp>
        <p:nvSpPr>
          <p:cNvPr id="8194" name="Rectangle 2"/>
          <p:cNvSpPr>
            <a:spLocks noGrp="1" noChangeArrowheads="1"/>
          </p:cNvSpPr>
          <p:nvPr>
            <p:ph type="title" idx="4294967295"/>
          </p:nvPr>
        </p:nvSpPr>
        <p:spPr>
          <a:xfrm>
            <a:off x="0" y="274638"/>
            <a:ext cx="8229600" cy="1143000"/>
          </a:xfrm>
        </p:spPr>
        <p:txBody>
          <a:bodyPr/>
          <a:lstStyle/>
          <a:p>
            <a:r>
              <a:rPr lang="en-US" altLang="en-US"/>
              <a:t>Explanations	</a:t>
            </a:r>
          </a:p>
        </p:txBody>
      </p:sp>
    </p:spTree>
    <p:extLst>
      <p:ext uri="{BB962C8B-B14F-4D97-AF65-F5344CB8AC3E}">
        <p14:creationId xmlns:p14="http://schemas.microsoft.com/office/powerpoint/2010/main" val="35257515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554" name="Group 26"/>
          <p:cNvGrpSpPr>
            <a:grpSpLocks/>
          </p:cNvGrpSpPr>
          <p:nvPr/>
        </p:nvGrpSpPr>
        <p:grpSpPr bwMode="auto">
          <a:xfrm>
            <a:off x="847725" y="1885950"/>
            <a:ext cx="7437438" cy="3430588"/>
            <a:chOff x="534" y="1188"/>
            <a:chExt cx="4685" cy="2161"/>
          </a:xfrm>
        </p:grpSpPr>
        <p:sp>
          <p:nvSpPr>
            <p:cNvPr id="278534" name="Rectangle 6"/>
            <p:cNvSpPr>
              <a:spLocks noChangeArrowheads="1"/>
            </p:cNvSpPr>
            <p:nvPr/>
          </p:nvSpPr>
          <p:spPr bwMode="auto">
            <a:xfrm>
              <a:off x="534" y="1681"/>
              <a:ext cx="4685"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768600" algn="r"/>
                  <a:tab pos="4000500" algn="l"/>
                </a:tabLst>
                <a:defRPr sz="2400">
                  <a:solidFill>
                    <a:schemeClr val="tx1"/>
                  </a:solidFill>
                  <a:latin typeface="Times" panose="02020603050405020304" pitchFamily="18" charset="0"/>
                </a:defRPr>
              </a:lvl1pPr>
              <a:lvl2pPr>
                <a:tabLst>
                  <a:tab pos="2768600" algn="r"/>
                  <a:tab pos="4000500" algn="l"/>
                </a:tabLst>
                <a:defRPr sz="2400">
                  <a:solidFill>
                    <a:schemeClr val="tx1"/>
                  </a:solidFill>
                  <a:latin typeface="Times" panose="02020603050405020304" pitchFamily="18" charset="0"/>
                </a:defRPr>
              </a:lvl2pPr>
              <a:lvl3pPr>
                <a:tabLst>
                  <a:tab pos="2768600" algn="r"/>
                  <a:tab pos="4000500" algn="l"/>
                </a:tabLst>
                <a:defRPr sz="2400">
                  <a:solidFill>
                    <a:schemeClr val="tx1"/>
                  </a:solidFill>
                  <a:latin typeface="Times" panose="02020603050405020304" pitchFamily="18" charset="0"/>
                </a:defRPr>
              </a:lvl3pPr>
              <a:lvl4pPr>
                <a:tabLst>
                  <a:tab pos="2768600" algn="r"/>
                  <a:tab pos="4000500" algn="l"/>
                </a:tabLst>
                <a:defRPr sz="2400">
                  <a:solidFill>
                    <a:schemeClr val="tx1"/>
                  </a:solidFill>
                  <a:latin typeface="Times" panose="02020603050405020304" pitchFamily="18" charset="0"/>
                </a:defRPr>
              </a:lvl4pPr>
              <a:lvl5pPr>
                <a:tabLst>
                  <a:tab pos="2768600" algn="r"/>
                  <a:tab pos="4000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January	</a:t>
              </a:r>
              <a:r>
                <a:rPr lang="en-US" altLang="en-US" b="1">
                  <a:solidFill>
                    <a:srgbClr val="000000"/>
                  </a:solidFill>
                  <a:effectLst>
                    <a:outerShdw blurRad="38100" dist="38100" dir="2700000" algn="tl">
                      <a:srgbClr val="C0C0C0"/>
                    </a:outerShdw>
                  </a:effectLst>
                  <a:latin typeface="Arial" panose="020B0604020202020204" pitchFamily="34" charset="0"/>
                </a:rPr>
                <a:t>10</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February	</a:t>
              </a:r>
              <a:r>
                <a:rPr lang="en-US" altLang="en-US" b="1">
                  <a:solidFill>
                    <a:srgbClr val="000000"/>
                  </a:solidFill>
                  <a:effectLst>
                    <a:outerShdw blurRad="38100" dist="38100" dir="2700000" algn="tl">
                      <a:srgbClr val="C0C0C0"/>
                    </a:outerShdw>
                  </a:effectLst>
                  <a:latin typeface="Arial" panose="020B0604020202020204" pitchFamily="34" charset="0"/>
                </a:rPr>
                <a:t>12</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March	</a:t>
              </a:r>
              <a:r>
                <a:rPr lang="en-US" altLang="en-US" b="1">
                  <a:solidFill>
                    <a:srgbClr val="000000"/>
                  </a:solidFill>
                  <a:effectLst>
                    <a:outerShdw blurRad="38100" dist="38100" dir="2700000" algn="tl">
                      <a:srgbClr val="C0C0C0"/>
                    </a:outerShdw>
                  </a:effectLst>
                  <a:latin typeface="Arial" panose="020B0604020202020204" pitchFamily="34" charset="0"/>
                </a:rPr>
                <a:t>13</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April	</a:t>
              </a:r>
              <a:r>
                <a:rPr lang="en-US" altLang="en-US" b="1">
                  <a:solidFill>
                    <a:srgbClr val="000000"/>
                  </a:solidFill>
                  <a:effectLst>
                    <a:outerShdw blurRad="38100" dist="38100" dir="2700000" algn="tl">
                      <a:srgbClr val="C0C0C0"/>
                    </a:outerShdw>
                  </a:effectLst>
                  <a:latin typeface="Arial" panose="020B0604020202020204" pitchFamily="34" charset="0"/>
                </a:rPr>
                <a:t>16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May	</a:t>
              </a:r>
              <a:r>
                <a:rPr lang="en-US" altLang="en-US" b="1">
                  <a:solidFill>
                    <a:srgbClr val="000000"/>
                  </a:solidFill>
                  <a:effectLst>
                    <a:outerShdw blurRad="38100" dist="38100" dir="2700000" algn="tl">
                      <a:srgbClr val="C0C0C0"/>
                    </a:outerShdw>
                  </a:effectLst>
                  <a:latin typeface="Arial" panose="020B0604020202020204" pitchFamily="34" charset="0"/>
                </a:rPr>
                <a:t>19	</a:t>
              </a:r>
              <a:endParaRPr lang="en-US" altLang="en-US"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June	</a:t>
              </a:r>
              <a:r>
                <a:rPr lang="en-US" altLang="en-US" b="1">
                  <a:solidFill>
                    <a:srgbClr val="000000"/>
                  </a:solidFill>
                  <a:effectLst>
                    <a:outerShdw blurRad="38100" dist="38100" dir="2700000" algn="tl">
                      <a:srgbClr val="C0C0C0"/>
                    </a:outerShdw>
                  </a:effectLst>
                  <a:latin typeface="Arial" panose="020B0604020202020204" pitchFamily="34" charset="0"/>
                </a:rPr>
                <a:t>23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July	</a:t>
              </a:r>
              <a:r>
                <a:rPr lang="en-US" altLang="en-US" b="1">
                  <a:solidFill>
                    <a:srgbClr val="000000"/>
                  </a:solidFill>
                  <a:effectLst>
                    <a:outerShdw blurRad="38100" dist="38100" dir="2700000" algn="tl">
                      <a:srgbClr val="C0C0C0"/>
                    </a:outerShdw>
                  </a:effectLst>
                  <a:latin typeface="Arial" panose="020B0604020202020204" pitchFamily="34" charset="0"/>
                </a:rPr>
                <a:t>26	</a:t>
              </a:r>
              <a:endParaRPr lang="en-US" altLang="en-US" b="1" baseline="-25000">
                <a:solidFill>
                  <a:srgbClr val="000000"/>
                </a:solidFill>
                <a:effectLst>
                  <a:outerShdw blurRad="38100" dist="38100" dir="2700000" algn="tl">
                    <a:srgbClr val="C0C0C0"/>
                  </a:outerShdw>
                </a:effectLst>
                <a:latin typeface="Arial" panose="020B0604020202020204" pitchFamily="34" charset="0"/>
              </a:endParaRPr>
            </a:p>
          </p:txBody>
        </p:sp>
        <p:sp>
          <p:nvSpPr>
            <p:cNvPr id="278533" name="Rectangle 5"/>
            <p:cNvSpPr>
              <a:spLocks noChangeArrowheads="1"/>
            </p:cNvSpPr>
            <p:nvPr/>
          </p:nvSpPr>
          <p:spPr bwMode="auto">
            <a:xfrm>
              <a:off x="558" y="1188"/>
              <a:ext cx="433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571500" algn="ctr"/>
                  <a:tab pos="2578100" algn="ctr"/>
                  <a:tab pos="5524500" algn="ctr"/>
                </a:tabLst>
                <a:defRPr sz="2400">
                  <a:solidFill>
                    <a:schemeClr val="tx1"/>
                  </a:solidFill>
                  <a:latin typeface="Times" panose="02020603050405020304" pitchFamily="18" charset="0"/>
                </a:defRPr>
              </a:lvl1pPr>
              <a:lvl2pPr>
                <a:tabLst>
                  <a:tab pos="571500" algn="ctr"/>
                  <a:tab pos="2578100" algn="ctr"/>
                  <a:tab pos="5524500" algn="ctr"/>
                </a:tabLst>
                <a:defRPr sz="2400">
                  <a:solidFill>
                    <a:schemeClr val="tx1"/>
                  </a:solidFill>
                  <a:latin typeface="Times" panose="02020603050405020304" pitchFamily="18" charset="0"/>
                </a:defRPr>
              </a:lvl2pPr>
              <a:lvl3pPr>
                <a:tabLst>
                  <a:tab pos="571500" algn="ctr"/>
                  <a:tab pos="2578100" algn="ctr"/>
                  <a:tab pos="5524500" algn="ctr"/>
                </a:tabLst>
                <a:defRPr sz="2400">
                  <a:solidFill>
                    <a:schemeClr val="tx1"/>
                  </a:solidFill>
                  <a:latin typeface="Times" panose="02020603050405020304" pitchFamily="18" charset="0"/>
                </a:defRPr>
              </a:lvl3pPr>
              <a:lvl4pPr>
                <a:tabLst>
                  <a:tab pos="571500" algn="ctr"/>
                  <a:tab pos="2578100" algn="ctr"/>
                  <a:tab pos="5524500" algn="ctr"/>
                </a:tabLst>
                <a:defRPr sz="2400">
                  <a:solidFill>
                    <a:schemeClr val="tx1"/>
                  </a:solidFill>
                  <a:latin typeface="Times" panose="02020603050405020304" pitchFamily="18" charset="0"/>
                </a:defRPr>
              </a:lvl4pPr>
              <a:lvl5pPr>
                <a:tabLst>
                  <a:tab pos="571500" algn="ctr"/>
                  <a:tab pos="2578100" algn="ctr"/>
                  <a:tab pos="5524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571500" algn="ctr"/>
                  <a:tab pos="2578100" algn="ctr"/>
                  <a:tab pos="5524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571500" algn="ctr"/>
                  <a:tab pos="2578100" algn="ctr"/>
                  <a:tab pos="5524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571500" algn="ctr"/>
                  <a:tab pos="2578100" algn="ctr"/>
                  <a:tab pos="5524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571500" algn="ctr"/>
                  <a:tab pos="2578100" algn="ctr"/>
                  <a:tab pos="5524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Actual	3-Month</a:t>
              </a:r>
            </a:p>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Month	Shed Sales	Moving Average</a:t>
              </a:r>
            </a:p>
          </p:txBody>
        </p:sp>
        <p:sp>
          <p:nvSpPr>
            <p:cNvPr id="278535" name="Line 7"/>
            <p:cNvSpPr>
              <a:spLocks noChangeShapeType="1"/>
            </p:cNvSpPr>
            <p:nvPr/>
          </p:nvSpPr>
          <p:spPr bwMode="auto">
            <a:xfrm>
              <a:off x="544" y="1672"/>
              <a:ext cx="466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8545" name="Line 17"/>
            <p:cNvSpPr>
              <a:spLocks noChangeShapeType="1"/>
            </p:cNvSpPr>
            <p:nvPr/>
          </p:nvSpPr>
          <p:spPr bwMode="auto">
            <a:xfrm>
              <a:off x="544" y="1672"/>
              <a:ext cx="466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78551" name="Rectangle 23"/>
          <p:cNvSpPr>
            <a:spLocks noChangeArrowheads="1"/>
          </p:cNvSpPr>
          <p:nvPr/>
        </p:nvSpPr>
        <p:spPr bwMode="auto">
          <a:xfrm>
            <a:off x="847725" y="2668588"/>
            <a:ext cx="7437438"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768600" algn="r"/>
                <a:tab pos="4000500" algn="l"/>
              </a:tabLst>
              <a:defRPr sz="2400">
                <a:solidFill>
                  <a:schemeClr val="tx1"/>
                </a:solidFill>
                <a:latin typeface="Times" panose="02020603050405020304" pitchFamily="18" charset="0"/>
              </a:defRPr>
            </a:lvl1pPr>
            <a:lvl2pPr>
              <a:tabLst>
                <a:tab pos="2768600" algn="r"/>
                <a:tab pos="4000500" algn="l"/>
              </a:tabLst>
              <a:defRPr sz="2400">
                <a:solidFill>
                  <a:schemeClr val="tx1"/>
                </a:solidFill>
                <a:latin typeface="Times" panose="02020603050405020304" pitchFamily="18" charset="0"/>
              </a:defRPr>
            </a:lvl2pPr>
            <a:lvl3pPr>
              <a:tabLst>
                <a:tab pos="2768600" algn="r"/>
                <a:tab pos="4000500" algn="l"/>
              </a:tabLst>
              <a:defRPr sz="2400">
                <a:solidFill>
                  <a:schemeClr val="tx1"/>
                </a:solidFill>
                <a:latin typeface="Times" panose="02020603050405020304" pitchFamily="18" charset="0"/>
              </a:defRPr>
            </a:lvl3pPr>
            <a:lvl4pPr>
              <a:tabLst>
                <a:tab pos="2768600" algn="r"/>
                <a:tab pos="4000500" algn="l"/>
              </a:tabLst>
              <a:defRPr sz="2400">
                <a:solidFill>
                  <a:schemeClr val="tx1"/>
                </a:solidFill>
                <a:latin typeface="Times" panose="02020603050405020304" pitchFamily="18" charset="0"/>
              </a:defRPr>
            </a:lvl4pPr>
            <a:lvl5pPr>
              <a:tabLst>
                <a:tab pos="2768600" algn="r"/>
                <a:tab pos="4000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Arial" panose="020B0604020202020204" pitchFamily="34" charset="0"/>
              </a:rPr>
              <a:t>	(12 + 13 + 16)/3 = 13 </a:t>
            </a:r>
            <a:r>
              <a:rPr lang="en-US" altLang="en-US" b="1" baseline="30000">
                <a:solidFill>
                  <a:srgbClr val="000000"/>
                </a:solidFill>
                <a:effectLst>
                  <a:outerShdw blurRad="38100" dist="38100" dir="2700000" algn="tl">
                    <a:srgbClr val="C0C0C0"/>
                  </a:outerShdw>
                </a:effectLst>
                <a:latin typeface="Arial" panose="020B0604020202020204" pitchFamily="34" charset="0"/>
              </a:rPr>
              <a:t>2</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baseline="-25000">
                <a:solidFill>
                  <a:srgbClr val="000000"/>
                </a:solidFill>
                <a:effectLst>
                  <a:outerShdw blurRad="38100" dist="38100" dir="2700000" algn="tl">
                    <a:srgbClr val="C0C0C0"/>
                  </a:outerShdw>
                </a:effectLst>
                <a:latin typeface="Arial" panose="020B0604020202020204" pitchFamily="34" charset="0"/>
              </a:rPr>
              <a:t>3</a:t>
            </a:r>
            <a:endParaRPr lang="en-US" altLang="en-US"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Arial" panose="020B0604020202020204" pitchFamily="34" charset="0"/>
              </a:rPr>
              <a:t>	(13 + 16 + 19)/3 = 16</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Arial" panose="020B0604020202020204" pitchFamily="34" charset="0"/>
              </a:rPr>
              <a:t>	(16 + 19 + 23)/3 = 19 </a:t>
            </a:r>
            <a:r>
              <a:rPr lang="en-US" altLang="en-US" b="1" baseline="30000">
                <a:solidFill>
                  <a:srgbClr val="000000"/>
                </a:solidFill>
                <a:effectLst>
                  <a:outerShdw blurRad="38100" dist="38100" dir="2700000" algn="tl">
                    <a:srgbClr val="C0C0C0"/>
                  </a:outerShdw>
                </a:effectLst>
                <a:latin typeface="Arial" panose="020B0604020202020204" pitchFamily="34" charset="0"/>
              </a:rPr>
              <a:t>1</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baseline="-25000">
                <a:solidFill>
                  <a:srgbClr val="000000"/>
                </a:solidFill>
                <a:effectLst>
                  <a:outerShdw blurRad="38100" dist="38100" dir="2700000" algn="tl">
                    <a:srgbClr val="C0C0C0"/>
                  </a:outerShdw>
                </a:effectLst>
                <a:latin typeface="Arial" panose="020B0604020202020204" pitchFamily="34" charset="0"/>
              </a:rPr>
              <a:t>3</a:t>
            </a:r>
          </a:p>
        </p:txBody>
      </p:sp>
      <p:sp>
        <p:nvSpPr>
          <p:cNvPr id="278530" name="Rectangle 2"/>
          <p:cNvSpPr>
            <a:spLocks noGrp="1" noChangeArrowheads="1"/>
          </p:cNvSpPr>
          <p:nvPr>
            <p:ph type="title" idx="4294967295"/>
          </p:nvPr>
        </p:nvSpPr>
        <p:spPr>
          <a:xfrm>
            <a:off x="0" y="6096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Moving Average Example</a:t>
            </a:r>
          </a:p>
        </p:txBody>
      </p:sp>
      <p:grpSp>
        <p:nvGrpSpPr>
          <p:cNvPr id="278555" name="Group 27"/>
          <p:cNvGrpSpPr>
            <a:grpSpLocks/>
          </p:cNvGrpSpPr>
          <p:nvPr/>
        </p:nvGrpSpPr>
        <p:grpSpPr bwMode="auto">
          <a:xfrm>
            <a:off x="847725" y="2668588"/>
            <a:ext cx="7437438" cy="1552575"/>
            <a:chOff x="534" y="1681"/>
            <a:chExt cx="4685" cy="978"/>
          </a:xfrm>
        </p:grpSpPr>
        <p:sp>
          <p:nvSpPr>
            <p:cNvPr id="278552" name="Rectangle 24"/>
            <p:cNvSpPr>
              <a:spLocks noChangeArrowheads="1"/>
            </p:cNvSpPr>
            <p:nvPr/>
          </p:nvSpPr>
          <p:spPr bwMode="auto">
            <a:xfrm>
              <a:off x="534" y="1681"/>
              <a:ext cx="4685"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768600" algn="r"/>
                  <a:tab pos="4000500" algn="l"/>
                </a:tabLst>
                <a:defRPr sz="2400">
                  <a:solidFill>
                    <a:schemeClr val="tx1"/>
                  </a:solidFill>
                  <a:latin typeface="Times" panose="02020603050405020304" pitchFamily="18" charset="0"/>
                </a:defRPr>
              </a:lvl1pPr>
              <a:lvl2pPr>
                <a:tabLst>
                  <a:tab pos="2768600" algn="r"/>
                  <a:tab pos="4000500" algn="l"/>
                </a:tabLst>
                <a:defRPr sz="2400">
                  <a:solidFill>
                    <a:schemeClr val="tx1"/>
                  </a:solidFill>
                  <a:latin typeface="Times" panose="02020603050405020304" pitchFamily="18" charset="0"/>
                </a:defRPr>
              </a:lvl2pPr>
              <a:lvl3pPr>
                <a:tabLst>
                  <a:tab pos="2768600" algn="r"/>
                  <a:tab pos="4000500" algn="l"/>
                </a:tabLst>
                <a:defRPr sz="2400">
                  <a:solidFill>
                    <a:schemeClr val="tx1"/>
                  </a:solidFill>
                  <a:latin typeface="Times" panose="02020603050405020304" pitchFamily="18" charset="0"/>
                </a:defRPr>
              </a:lvl3pPr>
              <a:lvl4pPr>
                <a:tabLst>
                  <a:tab pos="2768600" algn="r"/>
                  <a:tab pos="4000500" algn="l"/>
                </a:tabLst>
                <a:defRPr sz="2400">
                  <a:solidFill>
                    <a:schemeClr val="tx1"/>
                  </a:solidFill>
                  <a:latin typeface="Times" panose="02020603050405020304" pitchFamily="18" charset="0"/>
                </a:defRPr>
              </a:lvl4pPr>
              <a:lvl5pPr>
                <a:tabLst>
                  <a:tab pos="2768600" algn="r"/>
                  <a:tab pos="4000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768600" algn="r"/>
                  <a:tab pos="4000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3333CC"/>
                  </a:solidFill>
                  <a:effectLst>
                    <a:outerShdw blurRad="38100" dist="38100" dir="2700000" algn="tl">
                      <a:srgbClr val="C0C0C0"/>
                    </a:outerShdw>
                  </a:effectLst>
                  <a:latin typeface="Arial" panose="020B0604020202020204" pitchFamily="34" charset="0"/>
                </a:rPr>
                <a:t>10</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3333CC"/>
                  </a:solidFill>
                  <a:effectLst>
                    <a:outerShdw blurRad="38100" dist="38100" dir="2700000" algn="tl">
                      <a:srgbClr val="C0C0C0"/>
                    </a:outerShdw>
                  </a:effectLst>
                  <a:latin typeface="Arial" panose="020B0604020202020204" pitchFamily="34" charset="0"/>
                </a:rPr>
                <a:t>12</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3333CC"/>
                  </a:solidFill>
                  <a:effectLst>
                    <a:outerShdw blurRad="38100" dist="38100" dir="2700000" algn="tl">
                      <a:srgbClr val="C0C0C0"/>
                    </a:outerShdw>
                  </a:effectLst>
                  <a:latin typeface="Arial" panose="020B0604020202020204" pitchFamily="34" charset="0"/>
                </a:rPr>
                <a:t>13</a:t>
              </a:r>
              <a:r>
                <a:rPr lang="en-US" altLang="en-US"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3333CC"/>
                  </a:solidFill>
                  <a:effectLst>
                    <a:outerShdw blurRad="38100" dist="38100" dir="2700000" algn="tl">
                      <a:srgbClr val="C0C0C0"/>
                    </a:outerShdw>
                  </a:effectLst>
                  <a:latin typeface="Arial" panose="020B0604020202020204" pitchFamily="34" charset="0"/>
                </a:rPr>
                <a:t>10</a:t>
              </a:r>
              <a:r>
                <a:rPr lang="en-US" altLang="en-US" b="1">
                  <a:solidFill>
                    <a:srgbClr val="000000"/>
                  </a:solidFill>
                  <a:effectLst>
                    <a:outerShdw blurRad="38100" dist="38100" dir="2700000" algn="tl">
                      <a:srgbClr val="C0C0C0"/>
                    </a:outerShdw>
                  </a:effectLst>
                  <a:latin typeface="Arial" panose="020B0604020202020204" pitchFamily="34" charset="0"/>
                </a:rPr>
                <a:t> + </a:t>
              </a:r>
              <a:r>
                <a:rPr lang="en-US" altLang="en-US" b="1">
                  <a:solidFill>
                    <a:srgbClr val="3333CC"/>
                  </a:solidFill>
                  <a:effectLst>
                    <a:outerShdw blurRad="38100" dist="38100" dir="2700000" algn="tl">
                      <a:srgbClr val="C0C0C0"/>
                    </a:outerShdw>
                  </a:effectLst>
                  <a:latin typeface="Arial" panose="020B0604020202020204" pitchFamily="34" charset="0"/>
                </a:rPr>
                <a:t>12</a:t>
              </a:r>
              <a:r>
                <a:rPr lang="en-US" altLang="en-US" b="1">
                  <a:solidFill>
                    <a:srgbClr val="000000"/>
                  </a:solidFill>
                  <a:effectLst>
                    <a:outerShdw blurRad="38100" dist="38100" dir="2700000" algn="tl">
                      <a:srgbClr val="C0C0C0"/>
                    </a:outerShdw>
                  </a:effectLst>
                  <a:latin typeface="Arial" panose="020B0604020202020204" pitchFamily="34" charset="0"/>
                </a:rPr>
                <a:t> + </a:t>
              </a:r>
              <a:r>
                <a:rPr lang="en-US" altLang="en-US" b="1">
                  <a:solidFill>
                    <a:srgbClr val="3333CC"/>
                  </a:solidFill>
                  <a:effectLst>
                    <a:outerShdw blurRad="38100" dist="38100" dir="2700000" algn="tl">
                      <a:srgbClr val="C0C0C0"/>
                    </a:outerShdw>
                  </a:effectLst>
                  <a:latin typeface="Arial" panose="020B0604020202020204" pitchFamily="34" charset="0"/>
                </a:rPr>
                <a:t>13</a:t>
              </a:r>
              <a:r>
                <a:rPr lang="en-US" altLang="en-US" b="1">
                  <a:solidFill>
                    <a:srgbClr val="000000"/>
                  </a:solidFill>
                  <a:effectLst>
                    <a:outerShdw blurRad="38100" dist="38100" dir="2700000" algn="tl">
                      <a:srgbClr val="C0C0C0"/>
                    </a:outerShdw>
                  </a:effectLst>
                  <a:latin typeface="Arial" panose="020B0604020202020204" pitchFamily="34" charset="0"/>
                </a:rPr>
                <a:t>)/3 = 11 </a:t>
              </a:r>
              <a:r>
                <a:rPr lang="en-US" altLang="en-US" b="1" baseline="30000">
                  <a:solidFill>
                    <a:srgbClr val="000000"/>
                  </a:solidFill>
                  <a:effectLst>
                    <a:outerShdw blurRad="38100" dist="38100" dir="2700000" algn="tl">
                      <a:srgbClr val="C0C0C0"/>
                    </a:outerShdw>
                  </a:effectLst>
                  <a:latin typeface="Arial" panose="020B0604020202020204" pitchFamily="34" charset="0"/>
                </a:rPr>
                <a:t>2</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baseline="-25000">
                  <a:solidFill>
                    <a:srgbClr val="000000"/>
                  </a:solidFill>
                  <a:effectLst>
                    <a:outerShdw blurRad="38100" dist="38100" dir="2700000" algn="tl">
                      <a:srgbClr val="C0C0C0"/>
                    </a:outerShdw>
                  </a:effectLst>
                  <a:latin typeface="Arial" panose="020B0604020202020204" pitchFamily="34" charset="0"/>
                </a:rPr>
                <a:t>3</a:t>
              </a:r>
            </a:p>
          </p:txBody>
        </p:sp>
        <p:grpSp>
          <p:nvGrpSpPr>
            <p:cNvPr id="84999" name="Group 25"/>
            <p:cNvGrpSpPr>
              <a:grpSpLocks/>
            </p:cNvGrpSpPr>
            <p:nvPr/>
          </p:nvGrpSpPr>
          <p:grpSpPr bwMode="auto">
            <a:xfrm>
              <a:off x="2376" y="1816"/>
              <a:ext cx="1733" cy="616"/>
              <a:chOff x="2376" y="1816"/>
              <a:chExt cx="1733" cy="616"/>
            </a:xfrm>
          </p:grpSpPr>
          <p:sp>
            <p:nvSpPr>
              <p:cNvPr id="278537" name="Freeform 9"/>
              <p:cNvSpPr>
                <a:spLocks/>
              </p:cNvSpPr>
              <p:nvPr/>
            </p:nvSpPr>
            <p:spPr bwMode="auto">
              <a:xfrm>
                <a:off x="2376" y="1816"/>
                <a:ext cx="880" cy="584"/>
              </a:xfrm>
              <a:custGeom>
                <a:avLst/>
                <a:gdLst>
                  <a:gd name="T0" fmla="*/ 0 w 880"/>
                  <a:gd name="T1" fmla="*/ 0 h 584"/>
                  <a:gd name="T2" fmla="*/ 360 w 880"/>
                  <a:gd name="T3" fmla="*/ 0 h 584"/>
                  <a:gd name="T4" fmla="*/ 880 w 880"/>
                  <a:gd name="T5" fmla="*/ 584 h 584"/>
                </a:gdLst>
                <a:ahLst/>
                <a:cxnLst>
                  <a:cxn ang="0">
                    <a:pos x="T0" y="T1"/>
                  </a:cxn>
                  <a:cxn ang="0">
                    <a:pos x="T2" y="T3"/>
                  </a:cxn>
                  <a:cxn ang="0">
                    <a:pos x="T4" y="T5"/>
                  </a:cxn>
                </a:cxnLst>
                <a:rect l="0" t="0" r="r" b="b"/>
                <a:pathLst>
                  <a:path w="880" h="584">
                    <a:moveTo>
                      <a:pt x="0" y="0"/>
                    </a:moveTo>
                    <a:lnTo>
                      <a:pt x="360" y="0"/>
                    </a:lnTo>
                    <a:lnTo>
                      <a:pt x="880" y="584"/>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8538" name="Freeform 10"/>
              <p:cNvSpPr>
                <a:spLocks/>
              </p:cNvSpPr>
              <p:nvPr/>
            </p:nvSpPr>
            <p:spPr bwMode="auto">
              <a:xfrm>
                <a:off x="2387" y="2056"/>
                <a:ext cx="1258" cy="355"/>
              </a:xfrm>
              <a:custGeom>
                <a:avLst/>
                <a:gdLst>
                  <a:gd name="T0" fmla="*/ 0 w 1258"/>
                  <a:gd name="T1" fmla="*/ 0 h 355"/>
                  <a:gd name="T2" fmla="*/ 941 w 1258"/>
                  <a:gd name="T3" fmla="*/ 0 h 355"/>
                  <a:gd name="T4" fmla="*/ 1258 w 1258"/>
                  <a:gd name="T5" fmla="*/ 355 h 355"/>
                </a:gdLst>
                <a:ahLst/>
                <a:cxnLst>
                  <a:cxn ang="0">
                    <a:pos x="T0" y="T1"/>
                  </a:cxn>
                  <a:cxn ang="0">
                    <a:pos x="T2" y="T3"/>
                  </a:cxn>
                  <a:cxn ang="0">
                    <a:pos x="T4" y="T5"/>
                  </a:cxn>
                </a:cxnLst>
                <a:rect l="0" t="0" r="r" b="b"/>
                <a:pathLst>
                  <a:path w="1258" h="355">
                    <a:moveTo>
                      <a:pt x="0" y="0"/>
                    </a:moveTo>
                    <a:lnTo>
                      <a:pt x="941" y="0"/>
                    </a:lnTo>
                    <a:lnTo>
                      <a:pt x="1258" y="355"/>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78539" name="Freeform 11"/>
              <p:cNvSpPr>
                <a:spLocks/>
              </p:cNvSpPr>
              <p:nvPr/>
            </p:nvSpPr>
            <p:spPr bwMode="auto">
              <a:xfrm>
                <a:off x="2392" y="2264"/>
                <a:ext cx="1717" cy="168"/>
              </a:xfrm>
              <a:custGeom>
                <a:avLst/>
                <a:gdLst>
                  <a:gd name="T0" fmla="*/ 0 w 1717"/>
                  <a:gd name="T1" fmla="*/ 0 h 168"/>
                  <a:gd name="T2" fmla="*/ 1573 w 1717"/>
                  <a:gd name="T3" fmla="*/ 8 h 168"/>
                  <a:gd name="T4" fmla="*/ 1717 w 1717"/>
                  <a:gd name="T5" fmla="*/ 168 h 168"/>
                </a:gdLst>
                <a:ahLst/>
                <a:cxnLst>
                  <a:cxn ang="0">
                    <a:pos x="T0" y="T1"/>
                  </a:cxn>
                  <a:cxn ang="0">
                    <a:pos x="T2" y="T3"/>
                  </a:cxn>
                  <a:cxn ang="0">
                    <a:pos x="T4" y="T5"/>
                  </a:cxn>
                </a:cxnLst>
                <a:rect l="0" t="0" r="r" b="b"/>
                <a:pathLst>
                  <a:path w="1717" h="168">
                    <a:moveTo>
                      <a:pt x="0" y="0"/>
                    </a:moveTo>
                    <a:lnTo>
                      <a:pt x="1573" y="8"/>
                    </a:lnTo>
                    <a:lnTo>
                      <a:pt x="1717" y="168"/>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276479253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278554"/>
                                        </p:tgtEl>
                                        <p:attrNameLst>
                                          <p:attrName>style.visibility</p:attrName>
                                        </p:attrNameLst>
                                      </p:cBhvr>
                                      <p:to>
                                        <p:strVal val="visible"/>
                                      </p:to>
                                    </p:set>
                                    <p:animEffect transition="in" filter="strips(downRight)">
                                      <p:cBhvr>
                                        <p:cTn id="7" dur="500"/>
                                        <p:tgtEl>
                                          <p:spTgt spid="278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78555"/>
                                        </p:tgtEl>
                                        <p:attrNameLst>
                                          <p:attrName>style.visibility</p:attrName>
                                        </p:attrNameLst>
                                      </p:cBhvr>
                                      <p:to>
                                        <p:strVal val="visible"/>
                                      </p:to>
                                    </p:set>
                                    <p:animEffect transition="in" filter="strips(downRight)">
                                      <p:cBhvr>
                                        <p:cTn id="12" dur="500"/>
                                        <p:tgtEl>
                                          <p:spTgt spid="278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78551"/>
                                        </p:tgtEl>
                                        <p:attrNameLst>
                                          <p:attrName>style.visibility</p:attrName>
                                        </p:attrNameLst>
                                      </p:cBhvr>
                                      <p:to>
                                        <p:strVal val="visible"/>
                                      </p:to>
                                    </p:set>
                                    <p:animEffect transition="in" filter="strips(downRight)">
                                      <p:cBhvr>
                                        <p:cTn id="17" dur="500"/>
                                        <p:tgtEl>
                                          <p:spTgt spid="278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51" grpId="0" autoUpdateAnimBg="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1" name="Rectangle 41"/>
          <p:cNvSpPr>
            <a:spLocks noGrp="1" noChangeArrowheads="1"/>
          </p:cNvSpPr>
          <p:nvPr>
            <p:ph type="title" idx="4294967295"/>
          </p:nvPr>
        </p:nvSpPr>
        <p:spPr>
          <a:xfrm>
            <a:off x="0" y="609600"/>
            <a:ext cx="7772400" cy="9271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Graph of Moving Average</a:t>
            </a:r>
          </a:p>
        </p:txBody>
      </p:sp>
      <p:grpSp>
        <p:nvGrpSpPr>
          <p:cNvPr id="92206" name="Group 46"/>
          <p:cNvGrpSpPr>
            <a:grpSpLocks/>
          </p:cNvGrpSpPr>
          <p:nvPr/>
        </p:nvGrpSpPr>
        <p:grpSpPr bwMode="auto">
          <a:xfrm>
            <a:off x="822325" y="2263775"/>
            <a:ext cx="6581775" cy="3995738"/>
            <a:chOff x="638" y="1426"/>
            <a:chExt cx="4146" cy="2517"/>
          </a:xfrm>
        </p:grpSpPr>
        <p:sp>
          <p:nvSpPr>
            <p:cNvPr id="92203" name="Rectangle 43"/>
            <p:cNvSpPr>
              <a:spLocks noChangeArrowheads="1"/>
            </p:cNvSpPr>
            <p:nvPr/>
          </p:nvSpPr>
          <p:spPr bwMode="auto">
            <a:xfrm>
              <a:off x="1070" y="3453"/>
              <a:ext cx="3704"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1pPr>
              <a:lvl2pPr>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2pPr>
              <a:lvl3pPr>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3pPr>
              <a:lvl4pPr>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4pPr>
              <a:lvl5pPr>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t>
              </a:r>
              <a:r>
                <a:rPr lang="en-US" altLang="en-US" sz="1800" b="1" i="1">
                  <a:solidFill>
                    <a:srgbClr val="000000"/>
                  </a:solidFill>
                  <a:latin typeface="Arial" panose="020B0604020202020204" pitchFamily="34" charset="0"/>
                </a:rPr>
                <a:t>|	|	|	|	|	|	|	|	|	|	|	|</a:t>
              </a:r>
            </a:p>
            <a:p>
              <a:pPr eaLnBrk="0" fontAlgn="base" hangingPunct="0">
                <a:lnSpc>
                  <a:spcPct val="12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J	F	M	A	M	J	J	A	S	O	N	D</a:t>
              </a:r>
            </a:p>
          </p:txBody>
        </p:sp>
        <p:sp>
          <p:nvSpPr>
            <p:cNvPr id="92202" name="Freeform 42"/>
            <p:cNvSpPr>
              <a:spLocks/>
            </p:cNvSpPr>
            <p:nvPr/>
          </p:nvSpPr>
          <p:spPr bwMode="auto">
            <a:xfrm>
              <a:off x="1192" y="1456"/>
              <a:ext cx="3592" cy="2224"/>
            </a:xfrm>
            <a:custGeom>
              <a:avLst/>
              <a:gdLst>
                <a:gd name="T0" fmla="*/ 0 w 3592"/>
                <a:gd name="T1" fmla="*/ 0 h 2224"/>
                <a:gd name="T2" fmla="*/ 0 w 3592"/>
                <a:gd name="T3" fmla="*/ 2224 h 2224"/>
                <a:gd name="T4" fmla="*/ 3592 w 3592"/>
                <a:gd name="T5" fmla="*/ 2224 h 2224"/>
              </a:gdLst>
              <a:ahLst/>
              <a:cxnLst>
                <a:cxn ang="0">
                  <a:pos x="T0" y="T1"/>
                </a:cxn>
                <a:cxn ang="0">
                  <a:pos x="T2" y="T3"/>
                </a:cxn>
                <a:cxn ang="0">
                  <a:pos x="T4" y="T5"/>
                </a:cxn>
              </a:cxnLst>
              <a:rect l="0" t="0" r="r" b="b"/>
              <a:pathLst>
                <a:path w="3592" h="2224">
                  <a:moveTo>
                    <a:pt x="0" y="0"/>
                  </a:moveTo>
                  <a:lnTo>
                    <a:pt x="0" y="2224"/>
                  </a:lnTo>
                  <a:lnTo>
                    <a:pt x="3592" y="2224"/>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92204" name="Rectangle 44"/>
            <p:cNvSpPr>
              <a:spLocks noChangeArrowheads="1"/>
            </p:cNvSpPr>
            <p:nvPr/>
          </p:nvSpPr>
          <p:spPr bwMode="auto">
            <a:xfrm rot="-5400000">
              <a:off x="312" y="2388"/>
              <a:ext cx="8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Shed Sales</a:t>
              </a:r>
            </a:p>
          </p:txBody>
        </p:sp>
        <p:sp>
          <p:nvSpPr>
            <p:cNvPr id="92205" name="Rectangle 45"/>
            <p:cNvSpPr>
              <a:spLocks noChangeArrowheads="1"/>
            </p:cNvSpPr>
            <p:nvPr/>
          </p:nvSpPr>
          <p:spPr bwMode="auto">
            <a:xfrm>
              <a:off x="886" y="1426"/>
              <a:ext cx="436" cy="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30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28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26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24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22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20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18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16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14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12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10000"/>
                </a:lnSpc>
                <a:spcBef>
                  <a:spcPct val="0"/>
                </a:spcBef>
                <a:spcAft>
                  <a:spcPct val="0"/>
                </a:spcAft>
                <a:defRPr/>
              </a:pPr>
              <a:r>
                <a:rPr lang="en-US" altLang="en-US" b="1" i="1">
                  <a:solidFill>
                    <a:srgbClr val="000000"/>
                  </a:solidFill>
                  <a:effectLst>
                    <a:outerShdw blurRad="38100" dist="38100" dir="2700000" algn="tl">
                      <a:srgbClr val="C0C0C0"/>
                    </a:outerShdw>
                  </a:effectLst>
                </a:rPr>
                <a:t>10  </a:t>
              </a:r>
              <a:r>
                <a:rPr lang="en-US" altLang="en-US" b="1" i="1">
                  <a:solidFill>
                    <a:srgbClr val="000000"/>
                  </a:solidFill>
                </a:rPr>
                <a:t>–</a:t>
              </a:r>
            </a:p>
          </p:txBody>
        </p:sp>
      </p:grpSp>
      <p:sp>
        <p:nvSpPr>
          <p:cNvPr id="92232" name="Freeform 72"/>
          <p:cNvSpPr>
            <a:spLocks/>
          </p:cNvSpPr>
          <p:nvPr/>
        </p:nvSpPr>
        <p:spPr bwMode="auto">
          <a:xfrm>
            <a:off x="1981200" y="2489200"/>
            <a:ext cx="5232400" cy="3009900"/>
          </a:xfrm>
          <a:custGeom>
            <a:avLst/>
            <a:gdLst>
              <a:gd name="T0" fmla="*/ 0 w 3296"/>
              <a:gd name="T1" fmla="*/ 1896 h 1896"/>
              <a:gd name="T2" fmla="*/ 296 w 3296"/>
              <a:gd name="T3" fmla="*/ 1704 h 1896"/>
              <a:gd name="T4" fmla="*/ 600 w 3296"/>
              <a:gd name="T5" fmla="*/ 1616 h 1896"/>
              <a:gd name="T6" fmla="*/ 896 w 3296"/>
              <a:gd name="T7" fmla="*/ 1328 h 1896"/>
              <a:gd name="T8" fmla="*/ 1200 w 3296"/>
              <a:gd name="T9" fmla="*/ 1048 h 1896"/>
              <a:gd name="T10" fmla="*/ 1496 w 3296"/>
              <a:gd name="T11" fmla="*/ 672 h 1896"/>
              <a:gd name="T12" fmla="*/ 1808 w 3296"/>
              <a:gd name="T13" fmla="*/ 368 h 1896"/>
              <a:gd name="T14" fmla="*/ 2096 w 3296"/>
              <a:gd name="T15" fmla="*/ 0 h 1896"/>
              <a:gd name="T16" fmla="*/ 2400 w 3296"/>
              <a:gd name="T17" fmla="*/ 192 h 1896"/>
              <a:gd name="T18" fmla="*/ 2696 w 3296"/>
              <a:gd name="T19" fmla="*/ 1136 h 1896"/>
              <a:gd name="T20" fmla="*/ 3000 w 3296"/>
              <a:gd name="T21" fmla="*/ 1328 h 1896"/>
              <a:gd name="T22" fmla="*/ 3296 w 3296"/>
              <a:gd name="T23" fmla="*/ 1520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6" h="1896">
                <a:moveTo>
                  <a:pt x="0" y="1896"/>
                </a:moveTo>
                <a:lnTo>
                  <a:pt x="296" y="1704"/>
                </a:lnTo>
                <a:lnTo>
                  <a:pt x="600" y="1616"/>
                </a:lnTo>
                <a:lnTo>
                  <a:pt x="896" y="1328"/>
                </a:lnTo>
                <a:lnTo>
                  <a:pt x="1200" y="1048"/>
                </a:lnTo>
                <a:lnTo>
                  <a:pt x="1496" y="672"/>
                </a:lnTo>
                <a:lnTo>
                  <a:pt x="1808" y="368"/>
                </a:lnTo>
                <a:lnTo>
                  <a:pt x="2096" y="0"/>
                </a:lnTo>
                <a:lnTo>
                  <a:pt x="2400" y="192"/>
                </a:lnTo>
                <a:lnTo>
                  <a:pt x="2696" y="1136"/>
                </a:lnTo>
                <a:lnTo>
                  <a:pt x="3000" y="1328"/>
                </a:lnTo>
                <a:lnTo>
                  <a:pt x="3296" y="1520"/>
                </a:lnTo>
              </a:path>
            </a:pathLst>
          </a:custGeom>
          <a:noFill/>
          <a:ln w="1016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92233" name="Freeform 73"/>
          <p:cNvSpPr>
            <a:spLocks/>
          </p:cNvSpPr>
          <p:nvPr/>
        </p:nvSpPr>
        <p:spPr bwMode="auto">
          <a:xfrm>
            <a:off x="3403600" y="2781300"/>
            <a:ext cx="3810000" cy="2501900"/>
          </a:xfrm>
          <a:custGeom>
            <a:avLst/>
            <a:gdLst>
              <a:gd name="T0" fmla="*/ 0 w 2400"/>
              <a:gd name="T1" fmla="*/ 1576 h 1576"/>
              <a:gd name="T2" fmla="*/ 304 w 2400"/>
              <a:gd name="T3" fmla="*/ 1376 h 1576"/>
              <a:gd name="T4" fmla="*/ 600 w 2400"/>
              <a:gd name="T5" fmla="*/ 1144 h 1576"/>
              <a:gd name="T6" fmla="*/ 904 w 2400"/>
              <a:gd name="T7" fmla="*/ 824 h 1576"/>
              <a:gd name="T8" fmla="*/ 1200 w 2400"/>
              <a:gd name="T9" fmla="*/ 504 h 1576"/>
              <a:gd name="T10" fmla="*/ 1504 w 2400"/>
              <a:gd name="T11" fmla="*/ 144 h 1576"/>
              <a:gd name="T12" fmla="*/ 1800 w 2400"/>
              <a:gd name="T13" fmla="*/ 0 h 1576"/>
              <a:gd name="T14" fmla="*/ 2104 w 2400"/>
              <a:gd name="T15" fmla="*/ 248 h 1576"/>
              <a:gd name="T16" fmla="*/ 2400 w 2400"/>
              <a:gd name="T17" fmla="*/ 688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1576">
                <a:moveTo>
                  <a:pt x="0" y="1576"/>
                </a:moveTo>
                <a:lnTo>
                  <a:pt x="304" y="1376"/>
                </a:lnTo>
                <a:lnTo>
                  <a:pt x="600" y="1144"/>
                </a:lnTo>
                <a:lnTo>
                  <a:pt x="904" y="824"/>
                </a:lnTo>
                <a:lnTo>
                  <a:pt x="1200" y="504"/>
                </a:lnTo>
                <a:lnTo>
                  <a:pt x="1504" y="144"/>
                </a:lnTo>
                <a:lnTo>
                  <a:pt x="1800" y="0"/>
                </a:lnTo>
                <a:lnTo>
                  <a:pt x="2104" y="248"/>
                </a:lnTo>
                <a:lnTo>
                  <a:pt x="2400" y="688"/>
                </a:lnTo>
              </a:path>
            </a:pathLst>
          </a:custGeom>
          <a:noFill/>
          <a:ln w="1016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92239" name="Group 79"/>
          <p:cNvGrpSpPr>
            <a:grpSpLocks/>
          </p:cNvGrpSpPr>
          <p:nvPr/>
        </p:nvGrpSpPr>
        <p:grpSpPr bwMode="auto">
          <a:xfrm>
            <a:off x="2765425" y="2770188"/>
            <a:ext cx="1450975" cy="1154112"/>
            <a:chOff x="1862" y="1745"/>
            <a:chExt cx="914" cy="727"/>
          </a:xfrm>
        </p:grpSpPr>
        <p:sp>
          <p:nvSpPr>
            <p:cNvPr id="92234" name="Rectangle 74"/>
            <p:cNvSpPr>
              <a:spLocks noChangeArrowheads="1"/>
            </p:cNvSpPr>
            <p:nvPr/>
          </p:nvSpPr>
          <p:spPr bwMode="auto">
            <a:xfrm>
              <a:off x="1862" y="1745"/>
              <a:ext cx="914"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Actual Sales</a:t>
              </a:r>
            </a:p>
          </p:txBody>
        </p:sp>
        <p:sp>
          <p:nvSpPr>
            <p:cNvPr id="92236" name="Line 76"/>
            <p:cNvSpPr>
              <a:spLocks noChangeShapeType="1"/>
            </p:cNvSpPr>
            <p:nvPr/>
          </p:nvSpPr>
          <p:spPr bwMode="auto">
            <a:xfrm>
              <a:off x="2336" y="2160"/>
              <a:ext cx="264" cy="31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92238" name="Group 78"/>
          <p:cNvGrpSpPr>
            <a:grpSpLocks/>
          </p:cNvGrpSpPr>
          <p:nvPr/>
        </p:nvGrpSpPr>
        <p:grpSpPr bwMode="auto">
          <a:xfrm>
            <a:off x="6384925" y="1804988"/>
            <a:ext cx="1758950" cy="1458912"/>
            <a:chOff x="4142" y="1137"/>
            <a:chExt cx="1108" cy="919"/>
          </a:xfrm>
        </p:grpSpPr>
        <p:sp>
          <p:nvSpPr>
            <p:cNvPr id="92235" name="Rectangle 75"/>
            <p:cNvSpPr>
              <a:spLocks noChangeArrowheads="1"/>
            </p:cNvSpPr>
            <p:nvPr/>
          </p:nvSpPr>
          <p:spPr bwMode="auto">
            <a:xfrm>
              <a:off x="4142" y="1137"/>
              <a:ext cx="1108"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Moving Average Forecast</a:t>
              </a:r>
            </a:p>
          </p:txBody>
        </p:sp>
        <p:sp>
          <p:nvSpPr>
            <p:cNvPr id="92237" name="Line 77"/>
            <p:cNvSpPr>
              <a:spLocks noChangeShapeType="1"/>
            </p:cNvSpPr>
            <p:nvPr/>
          </p:nvSpPr>
          <p:spPr bwMode="auto">
            <a:xfrm flipH="1">
              <a:off x="4520" y="1768"/>
              <a:ext cx="168" cy="28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7516311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92206"/>
                                        </p:tgtEl>
                                        <p:attrNameLst>
                                          <p:attrName>style.visibility</p:attrName>
                                        </p:attrNameLst>
                                      </p:cBhvr>
                                      <p:to>
                                        <p:strVal val="visible"/>
                                      </p:to>
                                    </p:set>
                                    <p:animEffect transition="in" filter="strips(upRight)">
                                      <p:cBhvr>
                                        <p:cTn id="7" dur="500"/>
                                        <p:tgtEl>
                                          <p:spTgt spid="92206"/>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92232"/>
                                        </p:tgtEl>
                                        <p:attrNameLst>
                                          <p:attrName>style.visibility</p:attrName>
                                        </p:attrNameLst>
                                      </p:cBhvr>
                                      <p:to>
                                        <p:strVal val="visible"/>
                                      </p:to>
                                    </p:set>
                                    <p:animEffect transition="in" filter="wipe(left)">
                                      <p:cBhvr>
                                        <p:cTn id="11" dur="1000"/>
                                        <p:tgtEl>
                                          <p:spTgt spid="92232"/>
                                        </p:tgtEl>
                                      </p:cBhvr>
                                    </p:animEffect>
                                  </p:childTnLst>
                                </p:cTn>
                              </p:par>
                            </p:childTnLst>
                          </p:cTn>
                        </p:par>
                        <p:par>
                          <p:cTn id="12" fill="hold" nodeType="afterGroup">
                            <p:stCondLst>
                              <p:cond delay="3500"/>
                            </p:stCondLst>
                            <p:childTnLst>
                              <p:par>
                                <p:cTn id="13" presetID="22" presetClass="entr" presetSubtype="1" fill="hold" nodeType="afterEffect">
                                  <p:stCondLst>
                                    <p:cond delay="1000"/>
                                  </p:stCondLst>
                                  <p:childTnLst>
                                    <p:set>
                                      <p:cBhvr>
                                        <p:cTn id="14" dur="1" fill="hold">
                                          <p:stCondLst>
                                            <p:cond delay="0"/>
                                          </p:stCondLst>
                                        </p:cTn>
                                        <p:tgtEl>
                                          <p:spTgt spid="92239"/>
                                        </p:tgtEl>
                                        <p:attrNameLst>
                                          <p:attrName>style.visibility</p:attrName>
                                        </p:attrNameLst>
                                      </p:cBhvr>
                                      <p:to>
                                        <p:strVal val="visible"/>
                                      </p:to>
                                    </p:set>
                                    <p:animEffect transition="in" filter="wipe(up)">
                                      <p:cBhvr>
                                        <p:cTn id="15" dur="500"/>
                                        <p:tgtEl>
                                          <p:spTgt spid="92239"/>
                                        </p:tgtEl>
                                      </p:cBhvr>
                                    </p:animEffect>
                                  </p:childTnLst>
                                </p:cTn>
                              </p:par>
                            </p:childTnLst>
                          </p:cTn>
                        </p:par>
                        <p:par>
                          <p:cTn id="16" fill="hold" nodeType="afterGroup">
                            <p:stCondLst>
                              <p:cond delay="5000"/>
                            </p:stCondLst>
                            <p:childTnLst>
                              <p:par>
                                <p:cTn id="17" presetID="22" presetClass="entr" presetSubtype="8" fill="hold" nodeType="afterEffect">
                                  <p:stCondLst>
                                    <p:cond delay="1000"/>
                                  </p:stCondLst>
                                  <p:childTnLst>
                                    <p:set>
                                      <p:cBhvr>
                                        <p:cTn id="18" dur="1" fill="hold">
                                          <p:stCondLst>
                                            <p:cond delay="0"/>
                                          </p:stCondLst>
                                        </p:cTn>
                                        <p:tgtEl>
                                          <p:spTgt spid="92233"/>
                                        </p:tgtEl>
                                        <p:attrNameLst>
                                          <p:attrName>style.visibility</p:attrName>
                                        </p:attrNameLst>
                                      </p:cBhvr>
                                      <p:to>
                                        <p:strVal val="visible"/>
                                      </p:to>
                                    </p:set>
                                    <p:animEffect transition="in" filter="wipe(left)">
                                      <p:cBhvr>
                                        <p:cTn id="19" dur="500"/>
                                        <p:tgtEl>
                                          <p:spTgt spid="92233"/>
                                        </p:tgtEl>
                                      </p:cBhvr>
                                    </p:animEffect>
                                  </p:childTnLst>
                                </p:cTn>
                              </p:par>
                            </p:childTnLst>
                          </p:cTn>
                        </p:par>
                        <p:par>
                          <p:cTn id="20" fill="hold" nodeType="afterGroup">
                            <p:stCondLst>
                              <p:cond delay="6500"/>
                            </p:stCondLst>
                            <p:childTnLst>
                              <p:par>
                                <p:cTn id="21" presetID="22" presetClass="entr" presetSubtype="1" fill="hold" nodeType="afterEffect">
                                  <p:stCondLst>
                                    <p:cond delay="1000"/>
                                  </p:stCondLst>
                                  <p:childTnLst>
                                    <p:set>
                                      <p:cBhvr>
                                        <p:cTn id="22" dur="1" fill="hold">
                                          <p:stCondLst>
                                            <p:cond delay="0"/>
                                          </p:stCondLst>
                                        </p:cTn>
                                        <p:tgtEl>
                                          <p:spTgt spid="92238"/>
                                        </p:tgtEl>
                                        <p:attrNameLst>
                                          <p:attrName>style.visibility</p:attrName>
                                        </p:attrNameLst>
                                      </p:cBhvr>
                                      <p:to>
                                        <p:strVal val="visible"/>
                                      </p:to>
                                    </p:set>
                                    <p:animEffect transition="in" filter="wipe(up)">
                                      <p:cBhvr>
                                        <p:cTn id="23" dur="1000"/>
                                        <p:tgtEl>
                                          <p:spTgt spid="92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15FEEC-3FA3-4030-B125-C59994B42969}"/>
              </a:ext>
            </a:extLst>
          </p:cNvPr>
          <p:cNvSpPr txBox="1"/>
          <p:nvPr/>
        </p:nvSpPr>
        <p:spPr>
          <a:xfrm>
            <a:off x="323528" y="836712"/>
            <a:ext cx="3744416" cy="369332"/>
          </a:xfrm>
          <a:prstGeom prst="rect">
            <a:avLst/>
          </a:prstGeom>
          <a:noFill/>
        </p:spPr>
        <p:txBody>
          <a:bodyPr wrap="square" rtlCol="0">
            <a:spAutoFit/>
          </a:bodyPr>
          <a:lstStyle/>
          <a:p>
            <a:r>
              <a:rPr lang="en-US" b="1" dirty="0"/>
              <a:t>Example:</a:t>
            </a:r>
            <a:endParaRPr lang="en-IN" b="1" dirty="0"/>
          </a:p>
        </p:txBody>
      </p:sp>
      <p:pic>
        <p:nvPicPr>
          <p:cNvPr id="5" name="Picture 4">
            <a:extLst>
              <a:ext uri="{FF2B5EF4-FFF2-40B4-BE49-F238E27FC236}">
                <a16:creationId xmlns:a16="http://schemas.microsoft.com/office/drawing/2014/main" id="{054BF0D1-7BD9-43CA-BE36-B8C96A8DDC86}"/>
              </a:ext>
            </a:extLst>
          </p:cNvPr>
          <p:cNvPicPr>
            <a:picLocks noChangeAspect="1"/>
          </p:cNvPicPr>
          <p:nvPr/>
        </p:nvPicPr>
        <p:blipFill>
          <a:blip r:embed="rId2"/>
          <a:stretch>
            <a:fillRect/>
          </a:stretch>
        </p:blipFill>
        <p:spPr>
          <a:xfrm>
            <a:off x="899592" y="1412776"/>
            <a:ext cx="7992888" cy="4752528"/>
          </a:xfrm>
          <a:prstGeom prst="rect">
            <a:avLst/>
          </a:prstGeom>
        </p:spPr>
      </p:pic>
    </p:spTree>
    <p:extLst>
      <p:ext uri="{BB962C8B-B14F-4D97-AF65-F5344CB8AC3E}">
        <p14:creationId xmlns:p14="http://schemas.microsoft.com/office/powerpoint/2010/main" val="5427058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B07335-763E-4151-8CA0-80AFE7C33810}"/>
              </a:ext>
            </a:extLst>
          </p:cNvPr>
          <p:cNvSpPr txBox="1"/>
          <p:nvPr/>
        </p:nvSpPr>
        <p:spPr>
          <a:xfrm>
            <a:off x="179512" y="692696"/>
            <a:ext cx="2232248" cy="369332"/>
          </a:xfrm>
          <a:prstGeom prst="rect">
            <a:avLst/>
          </a:prstGeom>
          <a:noFill/>
        </p:spPr>
        <p:txBody>
          <a:bodyPr wrap="square" rtlCol="0">
            <a:spAutoFit/>
          </a:bodyPr>
          <a:lstStyle/>
          <a:p>
            <a:r>
              <a:rPr lang="en-US" b="1" dirty="0"/>
              <a:t>Solution:</a:t>
            </a:r>
            <a:endParaRPr lang="en-IN" b="1" dirty="0"/>
          </a:p>
        </p:txBody>
      </p:sp>
      <p:pic>
        <p:nvPicPr>
          <p:cNvPr id="5" name="Picture 4">
            <a:extLst>
              <a:ext uri="{FF2B5EF4-FFF2-40B4-BE49-F238E27FC236}">
                <a16:creationId xmlns:a16="http://schemas.microsoft.com/office/drawing/2014/main" id="{162DB34B-A892-4D1F-81AB-BC5EC7A1E0D2}"/>
              </a:ext>
            </a:extLst>
          </p:cNvPr>
          <p:cNvPicPr>
            <a:picLocks noChangeAspect="1"/>
          </p:cNvPicPr>
          <p:nvPr/>
        </p:nvPicPr>
        <p:blipFill>
          <a:blip r:embed="rId2"/>
          <a:stretch>
            <a:fillRect/>
          </a:stretch>
        </p:blipFill>
        <p:spPr>
          <a:xfrm>
            <a:off x="755577" y="1659410"/>
            <a:ext cx="7680308" cy="4361878"/>
          </a:xfrm>
          <a:prstGeom prst="rect">
            <a:avLst/>
          </a:prstGeom>
        </p:spPr>
      </p:pic>
    </p:spTree>
    <p:extLst>
      <p:ext uri="{BB962C8B-B14F-4D97-AF65-F5344CB8AC3E}">
        <p14:creationId xmlns:p14="http://schemas.microsoft.com/office/powerpoint/2010/main" val="21841081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FCB3C59-C6DF-40B8-A4A9-4C796673ACA2}"/>
              </a:ext>
            </a:extLst>
          </p:cNvPr>
          <p:cNvSpPr txBox="1">
            <a:spLocks noChangeArrowheads="1"/>
          </p:cNvSpPr>
          <p:nvPr/>
        </p:nvSpPr>
        <p:spPr>
          <a:xfrm>
            <a:off x="0" y="546100"/>
            <a:ext cx="7772400" cy="9398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Weighted Moving Average</a:t>
            </a:r>
            <a:endParaRPr lang="en-US" altLang="en-US" dirty="0">
              <a:effectLst>
                <a:outerShdw blurRad="38100" dist="38100" dir="2700000" algn="tl">
                  <a:srgbClr val="FFFFFF"/>
                </a:outerShdw>
              </a:effectLst>
            </a:endParaRPr>
          </a:p>
        </p:txBody>
      </p:sp>
      <p:pic>
        <p:nvPicPr>
          <p:cNvPr id="2" name="Picture 1">
            <a:extLst>
              <a:ext uri="{FF2B5EF4-FFF2-40B4-BE49-F238E27FC236}">
                <a16:creationId xmlns:a16="http://schemas.microsoft.com/office/drawing/2014/main" id="{82121E37-64F1-42C5-8066-52001BD4F244}"/>
              </a:ext>
            </a:extLst>
          </p:cNvPr>
          <p:cNvPicPr>
            <a:picLocks noChangeAspect="1"/>
          </p:cNvPicPr>
          <p:nvPr/>
        </p:nvPicPr>
        <p:blipFill>
          <a:blip r:embed="rId2"/>
          <a:stretch>
            <a:fillRect/>
          </a:stretch>
        </p:blipFill>
        <p:spPr>
          <a:xfrm>
            <a:off x="0" y="1568022"/>
            <a:ext cx="9144000" cy="3719589"/>
          </a:xfrm>
          <a:prstGeom prst="rect">
            <a:avLst/>
          </a:prstGeom>
        </p:spPr>
      </p:pic>
    </p:spTree>
    <p:extLst>
      <p:ext uri="{BB962C8B-B14F-4D97-AF65-F5344CB8AC3E}">
        <p14:creationId xmlns:p14="http://schemas.microsoft.com/office/powerpoint/2010/main" val="11315733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body" idx="4294967295"/>
          </p:nvPr>
        </p:nvSpPr>
        <p:spPr>
          <a:xfrm>
            <a:off x="0" y="1887538"/>
            <a:ext cx="7366000" cy="2295525"/>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defTabSz="836613" eaLnBrk="1" hangingPunct="1">
              <a:buFont typeface="Wingdings" panose="05000000000000000000" pitchFamily="2" charset="2"/>
              <a:buChar char="þ"/>
              <a:defRPr/>
            </a:pPr>
            <a:r>
              <a:rPr lang="en-US" altLang="en-US"/>
              <a:t>Used when trend is present </a:t>
            </a:r>
          </a:p>
          <a:p>
            <a:pPr marL="1054100" lvl="1" indent="-381000" defTabSz="836613" eaLnBrk="1" hangingPunct="1">
              <a:buFont typeface="Wingdings" panose="05000000000000000000" pitchFamily="2" charset="2"/>
              <a:buChar char="þ"/>
              <a:defRPr/>
            </a:pPr>
            <a:r>
              <a:rPr lang="en-US" altLang="en-US"/>
              <a:t>Older data usually less important</a:t>
            </a:r>
            <a:endParaRPr lang="en-US" altLang="en-US" sz="3200"/>
          </a:p>
          <a:p>
            <a:pPr marL="482600" indent="-482600" defTabSz="836613" eaLnBrk="1" hangingPunct="1">
              <a:buFont typeface="Wingdings" panose="05000000000000000000" pitchFamily="2" charset="2"/>
              <a:buChar char="þ"/>
              <a:defRPr/>
            </a:pPr>
            <a:r>
              <a:rPr lang="en-US" altLang="en-US"/>
              <a:t>Weights based on experience and intuition</a:t>
            </a:r>
            <a:endParaRPr lang="en-US" altLang="en-US" sz="3600"/>
          </a:p>
        </p:txBody>
      </p:sp>
      <p:sp>
        <p:nvSpPr>
          <p:cNvPr id="94215" name="Rectangle 7"/>
          <p:cNvSpPr>
            <a:spLocks noGrp="1" noChangeArrowheads="1"/>
          </p:cNvSpPr>
          <p:nvPr>
            <p:ph type="title" idx="4294967295"/>
          </p:nvPr>
        </p:nvSpPr>
        <p:spPr>
          <a:xfrm>
            <a:off x="0" y="546100"/>
            <a:ext cx="7772400" cy="939800"/>
          </a:xfrm>
          <a:prstGeom prst="rect">
            <a:avLst/>
          </a:prstGeom>
          <a:solidFill>
            <a:srgbClr val="2FFF74"/>
          </a:solidFill>
          <a:ln>
            <a:solidFill>
              <a:schemeClr val="tx1"/>
            </a:solidFill>
            <a:miter lim="800000"/>
            <a:headEnd/>
            <a:tailEnd/>
          </a:ln>
        </p:spPr>
        <p:txBody>
          <a:bodyPr/>
          <a:lstStyle/>
          <a:p>
            <a:pPr eaLnBrk="1" hangingPunct="1">
              <a:lnSpc>
                <a:spcPct val="80000"/>
              </a:lnSpc>
              <a:defRPr/>
            </a:pPr>
            <a:r>
              <a:rPr lang="en-US" altLang="en-US" dirty="0">
                <a:effectLst>
                  <a:outerShdw blurRad="38100" dist="38100" dir="2700000" algn="tl">
                    <a:srgbClr val="FFFFFF"/>
                  </a:outerShdw>
                </a:effectLst>
              </a:rPr>
              <a:t>Weighted Moving Average</a:t>
            </a:r>
          </a:p>
        </p:txBody>
      </p:sp>
      <p:grpSp>
        <p:nvGrpSpPr>
          <p:cNvPr id="94222" name="Group 14"/>
          <p:cNvGrpSpPr>
            <a:grpSpLocks/>
          </p:cNvGrpSpPr>
          <p:nvPr/>
        </p:nvGrpSpPr>
        <p:grpSpPr bwMode="auto">
          <a:xfrm>
            <a:off x="1228725" y="4448175"/>
            <a:ext cx="6750050" cy="1370013"/>
            <a:chOff x="486" y="2778"/>
            <a:chExt cx="4252" cy="863"/>
          </a:xfrm>
        </p:grpSpPr>
        <p:grpSp>
          <p:nvGrpSpPr>
            <p:cNvPr id="88069" name="Group 11"/>
            <p:cNvGrpSpPr>
              <a:grpSpLocks/>
            </p:cNvGrpSpPr>
            <p:nvPr/>
          </p:nvGrpSpPr>
          <p:grpSpPr bwMode="auto">
            <a:xfrm>
              <a:off x="486" y="3044"/>
              <a:ext cx="1796" cy="450"/>
              <a:chOff x="486" y="3044"/>
              <a:chExt cx="1796" cy="450"/>
            </a:xfrm>
          </p:grpSpPr>
          <p:sp>
            <p:nvSpPr>
              <p:cNvPr id="94216" name="Rectangle 8"/>
              <p:cNvSpPr>
                <a:spLocks noChangeArrowheads="1"/>
              </p:cNvSpPr>
              <p:nvPr/>
            </p:nvSpPr>
            <p:spPr bwMode="auto">
              <a:xfrm>
                <a:off x="486" y="3044"/>
                <a:ext cx="1578"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Weighted</a:t>
                </a:r>
                <a:br>
                  <a:rPr lang="en-US" altLang="en-US" sz="2400" b="1" i="1">
                    <a:solidFill>
                      <a:srgbClr val="000000"/>
                    </a:solidFill>
                    <a:effectLst>
                      <a:outerShdw blurRad="38100" dist="38100" dir="2700000" algn="tl">
                        <a:srgbClr val="C0C0C0"/>
                      </a:outerShdw>
                    </a:effectLst>
                  </a:rPr>
                </a:br>
                <a:r>
                  <a:rPr lang="en-US" altLang="en-US" sz="2400" b="1" i="1">
                    <a:solidFill>
                      <a:srgbClr val="000000"/>
                    </a:solidFill>
                    <a:effectLst>
                      <a:outerShdw blurRad="38100" dist="38100" dir="2700000" algn="tl">
                        <a:srgbClr val="C0C0C0"/>
                      </a:outerShdw>
                    </a:effectLst>
                  </a:rPr>
                  <a:t>moving average</a:t>
                </a:r>
              </a:p>
            </p:txBody>
          </p:sp>
          <p:sp>
            <p:nvSpPr>
              <p:cNvPr id="94217" name="Rectangle 9"/>
              <p:cNvSpPr>
                <a:spLocks noChangeArrowheads="1"/>
              </p:cNvSpPr>
              <p:nvPr/>
            </p:nvSpPr>
            <p:spPr bwMode="auto">
              <a:xfrm>
                <a:off x="2054" y="3125"/>
                <a:ext cx="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a:t>
                </a:r>
              </a:p>
            </p:txBody>
          </p:sp>
        </p:grpSp>
        <p:grpSp>
          <p:nvGrpSpPr>
            <p:cNvPr id="88070" name="Group 13"/>
            <p:cNvGrpSpPr>
              <a:grpSpLocks/>
            </p:cNvGrpSpPr>
            <p:nvPr/>
          </p:nvGrpSpPr>
          <p:grpSpPr bwMode="auto">
            <a:xfrm>
              <a:off x="2036" y="2778"/>
              <a:ext cx="2702" cy="863"/>
              <a:chOff x="2404" y="3122"/>
              <a:chExt cx="2702" cy="863"/>
            </a:xfrm>
          </p:grpSpPr>
          <p:sp>
            <p:nvSpPr>
              <p:cNvPr id="94218" name="Rectangle 10"/>
              <p:cNvSpPr>
                <a:spLocks noChangeArrowheads="1"/>
              </p:cNvSpPr>
              <p:nvPr/>
            </p:nvSpPr>
            <p:spPr bwMode="auto">
              <a:xfrm>
                <a:off x="2404" y="3122"/>
                <a:ext cx="2702"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90000"/>
                  </a:lnSpc>
                  <a:spcBef>
                    <a:spcPct val="0"/>
                  </a:spcBef>
                  <a:spcAft>
                    <a:spcPct val="40000"/>
                  </a:spcAft>
                  <a:defRPr/>
                </a:pPr>
                <a:r>
                  <a:rPr lang="en-US" altLang="en-US" sz="2400" b="1">
                    <a:solidFill>
                      <a:srgbClr val="000000"/>
                    </a:solidFill>
                    <a:effectLst>
                      <a:outerShdw blurRad="38100" dist="38100" dir="2700000" algn="tl">
                        <a:srgbClr val="C0C0C0"/>
                      </a:outerShdw>
                    </a:effectLst>
                    <a:cs typeface="Arial" panose="020B0604020202020204" pitchFamily="34" charset="0"/>
                  </a:rPr>
                  <a:t>∑</a:t>
                </a:r>
                <a:r>
                  <a:rPr lang="en-US" altLang="en-US" sz="2400" b="1" i="1">
                    <a:solidFill>
                      <a:srgbClr val="000000"/>
                    </a:solidFill>
                    <a:effectLst>
                      <a:outerShdw blurRad="38100" dist="38100" dir="2700000" algn="tl">
                        <a:srgbClr val="C0C0C0"/>
                      </a:outerShdw>
                    </a:effectLst>
                  </a:rPr>
                  <a:t> </a:t>
                </a:r>
                <a:r>
                  <a:rPr lang="en-US" altLang="en-US" sz="2400" b="1">
                    <a:solidFill>
                      <a:srgbClr val="000000"/>
                    </a:solidFill>
                    <a:effectLst>
                      <a:outerShdw blurRad="38100" dist="38100" dir="2700000" algn="tl">
                        <a:srgbClr val="C0C0C0"/>
                      </a:outerShdw>
                    </a:effectLst>
                  </a:rPr>
                  <a:t>(</a:t>
                </a:r>
                <a:r>
                  <a:rPr lang="en-US" altLang="en-US" sz="2400" b="1" i="1">
                    <a:solidFill>
                      <a:srgbClr val="000000"/>
                    </a:solidFill>
                    <a:effectLst>
                      <a:outerShdw blurRad="38100" dist="38100" dir="2700000" algn="tl">
                        <a:srgbClr val="C0C0C0"/>
                      </a:outerShdw>
                    </a:effectLst>
                  </a:rPr>
                  <a:t>weight for period n</a:t>
                </a:r>
                <a:r>
                  <a:rPr lang="en-US" altLang="en-US" sz="2400" b="1">
                    <a:solidFill>
                      <a:srgbClr val="000000"/>
                    </a:solidFill>
                    <a:effectLst>
                      <a:outerShdw blurRad="38100" dist="38100" dir="2700000" algn="tl">
                        <a:srgbClr val="C0C0C0"/>
                      </a:outerShdw>
                    </a:effectLst>
                  </a:rPr>
                  <a:t>)</a:t>
                </a:r>
                <a:br>
                  <a:rPr lang="en-US" altLang="en-US" sz="2400" b="1" i="1">
                    <a:solidFill>
                      <a:srgbClr val="000000"/>
                    </a:solidFill>
                    <a:effectLst>
                      <a:outerShdw blurRad="38100" dist="38100" dir="2700000" algn="tl">
                        <a:srgbClr val="C0C0C0"/>
                      </a:outerShdw>
                    </a:effectLst>
                  </a:rPr>
                </a:br>
                <a:r>
                  <a:rPr lang="en-US" altLang="en-US" sz="2400" b="1" i="1">
                    <a:solidFill>
                      <a:srgbClr val="000000"/>
                    </a:solidFill>
                    <a:effectLst>
                      <a:outerShdw blurRad="38100" dist="38100" dir="2700000" algn="tl">
                        <a:srgbClr val="C0C0C0"/>
                      </a:outerShdw>
                    </a:effectLst>
                  </a:rPr>
                  <a:t>          x </a:t>
                </a:r>
                <a:r>
                  <a:rPr lang="en-US" altLang="en-US" sz="2400" b="1">
                    <a:solidFill>
                      <a:srgbClr val="000000"/>
                    </a:solidFill>
                    <a:effectLst>
                      <a:outerShdw blurRad="38100" dist="38100" dir="2700000" algn="tl">
                        <a:srgbClr val="C0C0C0"/>
                      </a:outerShdw>
                    </a:effectLst>
                  </a:rPr>
                  <a:t>(</a:t>
                </a:r>
                <a:r>
                  <a:rPr lang="en-US" altLang="en-US" sz="2400" b="1" i="1">
                    <a:solidFill>
                      <a:srgbClr val="000000"/>
                    </a:solidFill>
                    <a:effectLst>
                      <a:outerShdw blurRad="38100" dist="38100" dir="2700000" algn="tl">
                        <a:srgbClr val="C0C0C0"/>
                      </a:outerShdw>
                    </a:effectLst>
                  </a:rPr>
                  <a:t>demand in period n</a:t>
                </a:r>
                <a:r>
                  <a:rPr lang="en-US" altLang="en-US" sz="2400" b="1">
                    <a:solidFill>
                      <a:srgbClr val="000000"/>
                    </a:solidFill>
                    <a:effectLst>
                      <a:outerShdw blurRad="38100" dist="38100" dir="2700000" algn="tl">
                        <a:srgbClr val="C0C0C0"/>
                      </a:outerShdw>
                    </a:effectLst>
                  </a:rPr>
                  <a:t>)</a:t>
                </a:r>
                <a:endParaRPr lang="en-US" altLang="en-US" sz="2400" b="1" i="1">
                  <a:solidFill>
                    <a:srgbClr val="000000"/>
                  </a:solidFill>
                  <a:effectLst>
                    <a:outerShdw blurRad="38100" dist="38100" dir="2700000" algn="tl">
                      <a:srgbClr val="C0C0C0"/>
                    </a:outerShdw>
                  </a:effectLst>
                </a:endParaRPr>
              </a:p>
              <a:p>
                <a:pPr algn="ctr" eaLnBrk="0" fontAlgn="base" hangingPunct="0">
                  <a:lnSpc>
                    <a:spcPct val="90000"/>
                  </a:lnSpc>
                  <a:spcBef>
                    <a:spcPct val="0"/>
                  </a:spcBef>
                  <a:spcAft>
                    <a:spcPct val="40000"/>
                  </a:spcAft>
                  <a:defRPr/>
                </a:pPr>
                <a:r>
                  <a:rPr lang="en-US" altLang="en-US" sz="2400" b="1">
                    <a:solidFill>
                      <a:srgbClr val="000000"/>
                    </a:solidFill>
                    <a:effectLst>
                      <a:outerShdw blurRad="38100" dist="38100" dir="2700000" algn="tl">
                        <a:srgbClr val="C0C0C0"/>
                      </a:outerShdw>
                    </a:effectLst>
                    <a:cs typeface="Arial" panose="020B0604020202020204" pitchFamily="34" charset="0"/>
                  </a:rPr>
                  <a:t>∑</a:t>
                </a:r>
                <a:r>
                  <a:rPr lang="en-US" altLang="en-US" sz="2400" b="1" i="1">
                    <a:solidFill>
                      <a:srgbClr val="000000"/>
                    </a:solidFill>
                    <a:effectLst>
                      <a:outerShdw blurRad="38100" dist="38100" dir="2700000" algn="tl">
                        <a:srgbClr val="C0C0C0"/>
                      </a:outerShdw>
                    </a:effectLst>
                  </a:rPr>
                  <a:t> weights</a:t>
                </a:r>
              </a:p>
            </p:txBody>
          </p:sp>
          <p:sp>
            <p:nvSpPr>
              <p:cNvPr id="94220" name="Line 12"/>
              <p:cNvSpPr>
                <a:spLocks noChangeShapeType="1"/>
              </p:cNvSpPr>
              <p:nvPr/>
            </p:nvSpPr>
            <p:spPr bwMode="auto">
              <a:xfrm>
                <a:off x="2720" y="3616"/>
                <a:ext cx="23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81114372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94210"/>
                                        </p:tgtEl>
                                        <p:attrNameLst>
                                          <p:attrName>style.visibility</p:attrName>
                                        </p:attrNameLst>
                                      </p:cBhvr>
                                      <p:to>
                                        <p:strVal val="visible"/>
                                      </p:to>
                                    </p:set>
                                    <p:animEffect transition="in" filter="strips(downRight)">
                                      <p:cBhvr>
                                        <p:cTn id="7" dur="500"/>
                                        <p:tgtEl>
                                          <p:spTgt spid="94210"/>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94222"/>
                                        </p:tgtEl>
                                        <p:attrNameLst>
                                          <p:attrName>style.visibility</p:attrName>
                                        </p:attrNameLst>
                                      </p:cBhvr>
                                      <p:to>
                                        <p:strVal val="visible"/>
                                      </p:to>
                                    </p:set>
                                    <p:animEffect transition="in" filter="wipe(left)">
                                      <p:cBhvr>
                                        <p:cTn id="11" dur="500"/>
                                        <p:tgtEl>
                                          <p:spTgt spid="9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602" name="Group 26"/>
          <p:cNvGrpSpPr>
            <a:grpSpLocks/>
          </p:cNvGrpSpPr>
          <p:nvPr/>
        </p:nvGrpSpPr>
        <p:grpSpPr bwMode="auto">
          <a:xfrm>
            <a:off x="517525" y="2762250"/>
            <a:ext cx="8212138" cy="3219450"/>
            <a:chOff x="326" y="1740"/>
            <a:chExt cx="5173" cy="2028"/>
          </a:xfrm>
        </p:grpSpPr>
        <p:sp>
          <p:nvSpPr>
            <p:cNvPr id="280579" name="Rectangle 3"/>
            <p:cNvSpPr>
              <a:spLocks noChangeArrowheads="1"/>
            </p:cNvSpPr>
            <p:nvPr/>
          </p:nvSpPr>
          <p:spPr bwMode="auto">
            <a:xfrm>
              <a:off x="326" y="2233"/>
              <a:ext cx="5173" cy="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387600" algn="r"/>
                  <a:tab pos="3619500" algn="l"/>
                </a:tabLst>
                <a:defRPr sz="2400">
                  <a:solidFill>
                    <a:schemeClr val="tx1"/>
                  </a:solidFill>
                  <a:latin typeface="Times" panose="02020603050405020304" pitchFamily="18" charset="0"/>
                </a:defRPr>
              </a:lvl1pPr>
              <a:lvl2pPr>
                <a:tabLst>
                  <a:tab pos="2387600" algn="r"/>
                  <a:tab pos="3619500" algn="l"/>
                </a:tabLst>
                <a:defRPr sz="2400">
                  <a:solidFill>
                    <a:schemeClr val="tx1"/>
                  </a:solidFill>
                  <a:latin typeface="Times" panose="02020603050405020304" pitchFamily="18" charset="0"/>
                </a:defRPr>
              </a:lvl2pPr>
              <a:lvl3pPr>
                <a:tabLst>
                  <a:tab pos="2387600" algn="r"/>
                  <a:tab pos="3619500" algn="l"/>
                </a:tabLst>
                <a:defRPr sz="2400">
                  <a:solidFill>
                    <a:schemeClr val="tx1"/>
                  </a:solidFill>
                  <a:latin typeface="Times" panose="02020603050405020304" pitchFamily="18" charset="0"/>
                </a:defRPr>
              </a:lvl3pPr>
              <a:lvl4pPr>
                <a:tabLst>
                  <a:tab pos="2387600" algn="r"/>
                  <a:tab pos="3619500" algn="l"/>
                </a:tabLst>
                <a:defRPr sz="2400">
                  <a:solidFill>
                    <a:schemeClr val="tx1"/>
                  </a:solidFill>
                  <a:latin typeface="Times" panose="02020603050405020304" pitchFamily="18" charset="0"/>
                </a:defRPr>
              </a:lvl4pPr>
              <a:lvl5pPr>
                <a:tabLst>
                  <a:tab pos="2387600" algn="r"/>
                  <a:tab pos="3619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January	</a:t>
              </a:r>
              <a:r>
                <a:rPr lang="en-US" altLang="en-US" sz="2200" b="1">
                  <a:solidFill>
                    <a:srgbClr val="000000"/>
                  </a:solidFill>
                  <a:effectLst>
                    <a:outerShdw blurRad="38100" dist="38100" dir="2700000" algn="tl">
                      <a:srgbClr val="C0C0C0"/>
                    </a:outerShdw>
                  </a:effectLst>
                  <a:latin typeface="Arial" panose="020B0604020202020204" pitchFamily="34" charset="0"/>
                </a:rPr>
                <a:t>10</a:t>
              </a: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February	</a:t>
              </a:r>
              <a:r>
                <a:rPr lang="en-US" altLang="en-US" sz="2200" b="1">
                  <a:solidFill>
                    <a:srgbClr val="000000"/>
                  </a:solidFill>
                  <a:effectLst>
                    <a:outerShdw blurRad="38100" dist="38100" dir="2700000" algn="tl">
                      <a:srgbClr val="C0C0C0"/>
                    </a:outerShdw>
                  </a:effectLst>
                  <a:latin typeface="Arial" panose="020B0604020202020204" pitchFamily="34" charset="0"/>
                </a:rPr>
                <a:t>12</a:t>
              </a: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March	</a:t>
              </a:r>
              <a:r>
                <a:rPr lang="en-US" altLang="en-US" sz="2200" b="1">
                  <a:solidFill>
                    <a:srgbClr val="000000"/>
                  </a:solidFill>
                  <a:effectLst>
                    <a:outerShdw blurRad="38100" dist="38100" dir="2700000" algn="tl">
                      <a:srgbClr val="C0C0C0"/>
                    </a:outerShdw>
                  </a:effectLst>
                  <a:latin typeface="Arial" panose="020B0604020202020204" pitchFamily="34" charset="0"/>
                </a:rPr>
                <a:t>13</a:t>
              </a: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April	</a:t>
              </a:r>
              <a:r>
                <a:rPr lang="en-US" altLang="en-US" sz="2200" b="1">
                  <a:solidFill>
                    <a:srgbClr val="000000"/>
                  </a:solidFill>
                  <a:effectLst>
                    <a:outerShdw blurRad="38100" dist="38100" dir="2700000" algn="tl">
                      <a:srgbClr val="C0C0C0"/>
                    </a:outerShdw>
                  </a:effectLst>
                  <a:latin typeface="Arial" panose="020B0604020202020204" pitchFamily="34" charset="0"/>
                </a:rPr>
                <a:t>16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May	</a:t>
              </a:r>
              <a:r>
                <a:rPr lang="en-US" altLang="en-US" sz="2200" b="1">
                  <a:solidFill>
                    <a:srgbClr val="000000"/>
                  </a:solidFill>
                  <a:effectLst>
                    <a:outerShdw blurRad="38100" dist="38100" dir="2700000" algn="tl">
                      <a:srgbClr val="C0C0C0"/>
                    </a:outerShdw>
                  </a:effectLst>
                  <a:latin typeface="Arial" panose="020B0604020202020204" pitchFamily="34" charset="0"/>
                </a:rPr>
                <a:t>19	</a:t>
              </a:r>
              <a:endParaRPr lang="en-US" altLang="en-US" sz="22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June	</a:t>
              </a:r>
              <a:r>
                <a:rPr lang="en-US" altLang="en-US" sz="2200" b="1">
                  <a:solidFill>
                    <a:srgbClr val="000000"/>
                  </a:solidFill>
                  <a:effectLst>
                    <a:outerShdw blurRad="38100" dist="38100" dir="2700000" algn="tl">
                      <a:srgbClr val="C0C0C0"/>
                    </a:outerShdw>
                  </a:effectLst>
                  <a:latin typeface="Arial" panose="020B0604020202020204" pitchFamily="34" charset="0"/>
                </a:rPr>
                <a:t>23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July	</a:t>
              </a:r>
              <a:r>
                <a:rPr lang="en-US" altLang="en-US" sz="2200" b="1">
                  <a:solidFill>
                    <a:srgbClr val="000000"/>
                  </a:solidFill>
                  <a:effectLst>
                    <a:outerShdw blurRad="38100" dist="38100" dir="2700000" algn="tl">
                      <a:srgbClr val="C0C0C0"/>
                    </a:outerShdw>
                  </a:effectLst>
                  <a:latin typeface="Arial" panose="020B0604020202020204" pitchFamily="34" charset="0"/>
                </a:rPr>
                <a:t>26	</a:t>
              </a:r>
              <a:endParaRPr lang="en-US" altLang="en-US" sz="2200" b="1" baseline="-25000">
                <a:solidFill>
                  <a:srgbClr val="000000"/>
                </a:solidFill>
                <a:effectLst>
                  <a:outerShdw blurRad="38100" dist="38100" dir="2700000" algn="tl">
                    <a:srgbClr val="C0C0C0"/>
                  </a:outerShdw>
                </a:effectLst>
                <a:latin typeface="Arial" panose="020B0604020202020204" pitchFamily="34" charset="0"/>
              </a:endParaRPr>
            </a:p>
          </p:txBody>
        </p:sp>
        <p:sp>
          <p:nvSpPr>
            <p:cNvPr id="280580" name="Rectangle 4"/>
            <p:cNvSpPr>
              <a:spLocks noChangeArrowheads="1"/>
            </p:cNvSpPr>
            <p:nvPr/>
          </p:nvSpPr>
          <p:spPr bwMode="auto">
            <a:xfrm>
              <a:off x="342" y="1740"/>
              <a:ext cx="4491"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571500" algn="ctr"/>
                  <a:tab pos="2286000" algn="ctr"/>
                  <a:tab pos="5626100" algn="ctr"/>
                </a:tabLst>
                <a:defRPr sz="2400">
                  <a:solidFill>
                    <a:schemeClr val="tx1"/>
                  </a:solidFill>
                  <a:latin typeface="Times" panose="02020603050405020304" pitchFamily="18" charset="0"/>
                </a:defRPr>
              </a:lvl1pPr>
              <a:lvl2pPr>
                <a:tabLst>
                  <a:tab pos="571500" algn="ctr"/>
                  <a:tab pos="2286000" algn="ctr"/>
                  <a:tab pos="5626100" algn="ctr"/>
                </a:tabLst>
                <a:defRPr sz="2400">
                  <a:solidFill>
                    <a:schemeClr val="tx1"/>
                  </a:solidFill>
                  <a:latin typeface="Times" panose="02020603050405020304" pitchFamily="18" charset="0"/>
                </a:defRPr>
              </a:lvl2pPr>
              <a:lvl3pPr>
                <a:tabLst>
                  <a:tab pos="571500" algn="ctr"/>
                  <a:tab pos="2286000" algn="ctr"/>
                  <a:tab pos="5626100" algn="ctr"/>
                </a:tabLst>
                <a:defRPr sz="2400">
                  <a:solidFill>
                    <a:schemeClr val="tx1"/>
                  </a:solidFill>
                  <a:latin typeface="Times" panose="02020603050405020304" pitchFamily="18" charset="0"/>
                </a:defRPr>
              </a:lvl3pPr>
              <a:lvl4pPr>
                <a:tabLst>
                  <a:tab pos="571500" algn="ctr"/>
                  <a:tab pos="2286000" algn="ctr"/>
                  <a:tab pos="5626100" algn="ctr"/>
                </a:tabLst>
                <a:defRPr sz="2400">
                  <a:solidFill>
                    <a:schemeClr val="tx1"/>
                  </a:solidFill>
                  <a:latin typeface="Times" panose="02020603050405020304" pitchFamily="18" charset="0"/>
                </a:defRPr>
              </a:lvl4pPr>
              <a:lvl5pPr>
                <a:tabLst>
                  <a:tab pos="571500" algn="ctr"/>
                  <a:tab pos="2286000" algn="ctr"/>
                  <a:tab pos="56261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571500" algn="ctr"/>
                  <a:tab pos="2286000" algn="ctr"/>
                  <a:tab pos="56261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571500" algn="ctr"/>
                  <a:tab pos="2286000" algn="ctr"/>
                  <a:tab pos="56261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571500" algn="ctr"/>
                  <a:tab pos="2286000" algn="ctr"/>
                  <a:tab pos="56261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571500" algn="ctr"/>
                  <a:tab pos="2286000" algn="ctr"/>
                  <a:tab pos="56261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Actual	3-Month Weighted</a:t>
              </a:r>
            </a:p>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Month	Shed Sales	Moving Average</a:t>
              </a:r>
            </a:p>
          </p:txBody>
        </p:sp>
        <p:sp>
          <p:nvSpPr>
            <p:cNvPr id="280582" name="Line 6"/>
            <p:cNvSpPr>
              <a:spLocks noChangeShapeType="1"/>
            </p:cNvSpPr>
            <p:nvPr/>
          </p:nvSpPr>
          <p:spPr bwMode="auto">
            <a:xfrm>
              <a:off x="384" y="2224"/>
              <a:ext cx="50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80600" name="Rectangle 24"/>
          <p:cNvSpPr>
            <a:spLocks noChangeArrowheads="1"/>
          </p:cNvSpPr>
          <p:nvPr/>
        </p:nvSpPr>
        <p:spPr bwMode="auto">
          <a:xfrm>
            <a:off x="517525" y="3544888"/>
            <a:ext cx="8212138" cy="243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387600" algn="r"/>
                <a:tab pos="3619500" algn="l"/>
              </a:tabLst>
              <a:defRPr sz="2400">
                <a:solidFill>
                  <a:schemeClr val="tx1"/>
                </a:solidFill>
                <a:latin typeface="Times" panose="02020603050405020304" pitchFamily="18" charset="0"/>
              </a:defRPr>
            </a:lvl1pPr>
            <a:lvl2pPr>
              <a:tabLst>
                <a:tab pos="2387600" algn="r"/>
                <a:tab pos="3619500" algn="l"/>
              </a:tabLst>
              <a:defRPr sz="2400">
                <a:solidFill>
                  <a:schemeClr val="tx1"/>
                </a:solidFill>
                <a:latin typeface="Times" panose="02020603050405020304" pitchFamily="18" charset="0"/>
              </a:defRPr>
            </a:lvl2pPr>
            <a:lvl3pPr>
              <a:tabLst>
                <a:tab pos="2387600" algn="r"/>
                <a:tab pos="3619500" algn="l"/>
              </a:tabLst>
              <a:defRPr sz="2400">
                <a:solidFill>
                  <a:schemeClr val="tx1"/>
                </a:solidFill>
                <a:latin typeface="Times" panose="02020603050405020304" pitchFamily="18" charset="0"/>
              </a:defRPr>
            </a:lvl3pPr>
            <a:lvl4pPr>
              <a:tabLst>
                <a:tab pos="2387600" algn="r"/>
                <a:tab pos="3619500" algn="l"/>
              </a:tabLst>
              <a:defRPr sz="2400">
                <a:solidFill>
                  <a:schemeClr val="tx1"/>
                </a:solidFill>
                <a:latin typeface="Times" panose="02020603050405020304" pitchFamily="18" charset="0"/>
              </a:defRPr>
            </a:lvl4pPr>
            <a:lvl5pPr>
              <a:tabLst>
                <a:tab pos="2387600" algn="r"/>
                <a:tab pos="3619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[(3 x 16) + (2 x 13) + (12)]/6 = 14</a:t>
            </a:r>
            <a:r>
              <a:rPr lang="en-US" altLang="en-US" sz="2200" b="1" baseline="30000">
                <a:solidFill>
                  <a:srgbClr val="000000"/>
                </a:solidFill>
                <a:effectLst>
                  <a:outerShdw blurRad="38100" dist="38100" dir="2700000" algn="tl">
                    <a:srgbClr val="C0C0C0"/>
                  </a:outerShdw>
                </a:effectLst>
                <a:latin typeface="Arial" panose="020B0604020202020204" pitchFamily="34" charset="0"/>
              </a:rPr>
              <a:t>1</a:t>
            </a:r>
            <a:r>
              <a:rPr lang="en-US" altLang="en-US" sz="2200" b="1">
                <a:solidFill>
                  <a:srgbClr val="000000"/>
                </a:solidFill>
                <a:effectLst>
                  <a:outerShdw blurRad="38100" dist="38100" dir="2700000" algn="tl">
                    <a:srgbClr val="C0C0C0"/>
                  </a:outerShdw>
                </a:effectLst>
                <a:latin typeface="Arial" panose="020B0604020202020204" pitchFamily="34" charset="0"/>
              </a:rPr>
              <a:t>/</a:t>
            </a:r>
            <a:r>
              <a:rPr lang="en-US" altLang="en-US" sz="2200" b="1" baseline="-25000">
                <a:solidFill>
                  <a:srgbClr val="000000"/>
                </a:solidFill>
                <a:effectLst>
                  <a:outerShdw blurRad="38100" dist="38100" dir="2700000" algn="tl">
                    <a:srgbClr val="C0C0C0"/>
                  </a:outerShdw>
                </a:effectLst>
                <a:latin typeface="Arial" panose="020B0604020202020204" pitchFamily="34" charset="0"/>
              </a:rPr>
              <a:t>3</a:t>
            </a:r>
            <a:endParaRPr lang="en-US" altLang="en-US" sz="22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[(3 x 19) + (2 x 16) + (13)]/6 = 17</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[(3 x 23) + (2 x 19) + (16)]/6 = 20</a:t>
            </a:r>
            <a:r>
              <a:rPr lang="en-US" altLang="en-US" sz="2200" b="1" baseline="30000">
                <a:solidFill>
                  <a:srgbClr val="000000"/>
                </a:solidFill>
                <a:effectLst>
                  <a:outerShdw blurRad="38100" dist="38100" dir="2700000" algn="tl">
                    <a:srgbClr val="C0C0C0"/>
                  </a:outerShdw>
                </a:effectLst>
                <a:latin typeface="Arial" panose="020B0604020202020204" pitchFamily="34" charset="0"/>
              </a:rPr>
              <a:t>1</a:t>
            </a:r>
            <a:r>
              <a:rPr lang="en-US" altLang="en-US" sz="2200" b="1">
                <a:solidFill>
                  <a:srgbClr val="000000"/>
                </a:solidFill>
                <a:effectLst>
                  <a:outerShdw blurRad="38100" dist="38100" dir="2700000" algn="tl">
                    <a:srgbClr val="C0C0C0"/>
                  </a:outerShdw>
                </a:effectLst>
                <a:latin typeface="Arial" panose="020B0604020202020204" pitchFamily="34" charset="0"/>
              </a:rPr>
              <a:t>/</a:t>
            </a:r>
            <a:r>
              <a:rPr lang="en-US" altLang="en-US" sz="2200" b="1" baseline="-25000">
                <a:solidFill>
                  <a:srgbClr val="000000"/>
                </a:solidFill>
                <a:effectLst>
                  <a:outerShdw blurRad="38100" dist="38100" dir="2700000" algn="tl">
                    <a:srgbClr val="C0C0C0"/>
                  </a:outerShdw>
                </a:effectLst>
                <a:latin typeface="Arial" panose="020B0604020202020204" pitchFamily="34" charset="0"/>
              </a:rPr>
              <a:t>2</a:t>
            </a:r>
          </a:p>
        </p:txBody>
      </p:sp>
      <p:sp>
        <p:nvSpPr>
          <p:cNvPr id="280584" name="Rectangle 8"/>
          <p:cNvSpPr>
            <a:spLocks noGrp="1" noChangeArrowheads="1"/>
          </p:cNvSpPr>
          <p:nvPr>
            <p:ph type="title" idx="4294967295"/>
          </p:nvPr>
        </p:nvSpPr>
        <p:spPr>
          <a:xfrm>
            <a:off x="0" y="546100"/>
            <a:ext cx="7772400" cy="939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Weighted Moving Average</a:t>
            </a:r>
          </a:p>
        </p:txBody>
      </p:sp>
      <p:grpSp>
        <p:nvGrpSpPr>
          <p:cNvPr id="280601" name="Group 25"/>
          <p:cNvGrpSpPr>
            <a:grpSpLocks/>
          </p:cNvGrpSpPr>
          <p:nvPr/>
        </p:nvGrpSpPr>
        <p:grpSpPr bwMode="auto">
          <a:xfrm>
            <a:off x="517525" y="3544888"/>
            <a:ext cx="8212138" cy="1766887"/>
            <a:chOff x="326" y="2233"/>
            <a:chExt cx="5173" cy="1113"/>
          </a:xfrm>
        </p:grpSpPr>
        <p:sp>
          <p:nvSpPr>
            <p:cNvPr id="280599" name="Rectangle 23"/>
            <p:cNvSpPr>
              <a:spLocks noChangeArrowheads="1"/>
            </p:cNvSpPr>
            <p:nvPr/>
          </p:nvSpPr>
          <p:spPr bwMode="auto">
            <a:xfrm>
              <a:off x="326" y="2233"/>
              <a:ext cx="5173"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387600" algn="r"/>
                  <a:tab pos="3619500" algn="l"/>
                </a:tabLst>
                <a:defRPr sz="2400">
                  <a:solidFill>
                    <a:schemeClr val="tx1"/>
                  </a:solidFill>
                  <a:latin typeface="Times" panose="02020603050405020304" pitchFamily="18" charset="0"/>
                </a:defRPr>
              </a:lvl1pPr>
              <a:lvl2pPr>
                <a:tabLst>
                  <a:tab pos="2387600" algn="r"/>
                  <a:tab pos="3619500" algn="l"/>
                </a:tabLst>
                <a:defRPr sz="2400">
                  <a:solidFill>
                    <a:schemeClr val="tx1"/>
                  </a:solidFill>
                  <a:latin typeface="Times" panose="02020603050405020304" pitchFamily="18" charset="0"/>
                </a:defRPr>
              </a:lvl2pPr>
              <a:lvl3pPr>
                <a:tabLst>
                  <a:tab pos="2387600" algn="r"/>
                  <a:tab pos="3619500" algn="l"/>
                </a:tabLst>
                <a:defRPr sz="2400">
                  <a:solidFill>
                    <a:schemeClr val="tx1"/>
                  </a:solidFill>
                  <a:latin typeface="Times" panose="02020603050405020304" pitchFamily="18" charset="0"/>
                </a:defRPr>
              </a:lvl3pPr>
              <a:lvl4pPr>
                <a:tabLst>
                  <a:tab pos="2387600" algn="r"/>
                  <a:tab pos="3619500" algn="l"/>
                </a:tabLst>
                <a:defRPr sz="2400">
                  <a:solidFill>
                    <a:schemeClr val="tx1"/>
                  </a:solidFill>
                  <a:latin typeface="Times" panose="02020603050405020304" pitchFamily="18" charset="0"/>
                </a:defRPr>
              </a:lvl4pPr>
              <a:lvl5pPr>
                <a:tabLst>
                  <a:tab pos="2387600" algn="r"/>
                  <a:tab pos="3619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387600" algn="r"/>
                  <a:tab pos="36195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200" b="1" i="1">
                  <a:solidFill>
                    <a:srgbClr val="3333CC"/>
                  </a:solidFill>
                  <a:effectLst>
                    <a:outerShdw blurRad="38100" dist="38100" dir="2700000" algn="tl">
                      <a:srgbClr val="C0C0C0"/>
                    </a:outerShdw>
                  </a:effectLst>
                  <a:latin typeface="Arial" panose="020B0604020202020204" pitchFamily="34" charset="0"/>
                </a:rPr>
                <a:t>	</a:t>
              </a:r>
              <a:r>
                <a:rPr lang="en-US" altLang="en-US" sz="2200" b="1">
                  <a:solidFill>
                    <a:srgbClr val="3333CC"/>
                  </a:solidFill>
                  <a:effectLst>
                    <a:outerShdw blurRad="38100" dist="38100" dir="2700000" algn="tl">
                      <a:srgbClr val="C0C0C0"/>
                    </a:outerShdw>
                  </a:effectLst>
                  <a:latin typeface="Arial" panose="020B0604020202020204" pitchFamily="34" charset="0"/>
                </a:rPr>
                <a:t>10</a:t>
              </a:r>
              <a:r>
                <a:rPr lang="en-US" altLang="en-US" sz="2200" b="1" i="1">
                  <a:solidFill>
                    <a:srgbClr val="3333CC"/>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3333CC"/>
                  </a:solidFill>
                  <a:effectLst>
                    <a:outerShdw blurRad="38100" dist="38100" dir="2700000" algn="tl">
                      <a:srgbClr val="C0C0C0"/>
                    </a:outerShdw>
                  </a:effectLst>
                  <a:latin typeface="Arial" panose="020B0604020202020204" pitchFamily="34" charset="0"/>
                </a:rPr>
                <a:t>	</a:t>
              </a:r>
              <a:r>
                <a:rPr lang="en-US" altLang="en-US" sz="2200" b="1">
                  <a:solidFill>
                    <a:srgbClr val="2FFF74"/>
                  </a:solidFill>
                  <a:effectLst>
                    <a:outerShdw blurRad="38100" dist="38100" dir="2700000" algn="tl">
                      <a:srgbClr val="C0C0C0"/>
                    </a:outerShdw>
                  </a:effectLst>
                  <a:latin typeface="Arial" panose="020B0604020202020204" pitchFamily="34" charset="0"/>
                </a:rPr>
                <a:t>12</a:t>
              </a:r>
              <a:r>
                <a:rPr lang="en-US" altLang="en-US" sz="2200" b="1" i="1">
                  <a:solidFill>
                    <a:srgbClr val="3333CC"/>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3333CC"/>
                  </a:solidFill>
                  <a:effectLst>
                    <a:outerShdw blurRad="38100" dist="38100" dir="2700000" algn="tl">
                      <a:srgbClr val="C0C0C0"/>
                    </a:outerShdw>
                  </a:effectLst>
                  <a:latin typeface="Arial" panose="020B0604020202020204" pitchFamily="34" charset="0"/>
                </a:rPr>
                <a:t>	</a:t>
              </a:r>
              <a:r>
                <a:rPr lang="en-US" altLang="en-US" sz="2200" b="1">
                  <a:solidFill>
                    <a:srgbClr val="800040"/>
                  </a:solidFill>
                  <a:effectLst>
                    <a:outerShdw blurRad="38100" dist="38100" dir="2700000" algn="tl">
                      <a:srgbClr val="C0C0C0"/>
                    </a:outerShdw>
                  </a:effectLst>
                  <a:latin typeface="Arial" panose="020B0604020202020204" pitchFamily="34" charset="0"/>
                </a:rPr>
                <a:t>13</a:t>
              </a:r>
              <a:r>
                <a:rPr lang="en-US" altLang="en-US" sz="2200" b="1" i="1">
                  <a:solidFill>
                    <a:srgbClr val="000000"/>
                  </a:solidFill>
                  <a:effectLst>
                    <a:outerShdw blurRad="38100" dist="38100" dir="2700000" algn="tl">
                      <a:srgbClr val="C0C0C0"/>
                    </a:outerShdw>
                  </a:effectLst>
                  <a:latin typeface="Arial" panose="020B0604020202020204" pitchFamily="34" charset="0"/>
                </a:rPr>
                <a:t>	</a:t>
              </a: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[(3 x </a:t>
              </a:r>
              <a:r>
                <a:rPr lang="en-US" altLang="en-US" sz="2200" b="1">
                  <a:solidFill>
                    <a:srgbClr val="800040"/>
                  </a:solidFill>
                  <a:effectLst>
                    <a:outerShdw blurRad="38100" dist="38100" dir="2700000" algn="tl">
                      <a:srgbClr val="C0C0C0"/>
                    </a:outerShdw>
                  </a:effectLst>
                  <a:latin typeface="Arial" panose="020B0604020202020204" pitchFamily="34" charset="0"/>
                </a:rPr>
                <a:t>13</a:t>
              </a:r>
              <a:r>
                <a:rPr lang="en-US" altLang="en-US" sz="2200" b="1">
                  <a:solidFill>
                    <a:srgbClr val="000000"/>
                  </a:solidFill>
                  <a:effectLst>
                    <a:outerShdw blurRad="38100" dist="38100" dir="2700000" algn="tl">
                      <a:srgbClr val="C0C0C0"/>
                    </a:outerShdw>
                  </a:effectLst>
                  <a:latin typeface="Arial" panose="020B0604020202020204" pitchFamily="34" charset="0"/>
                </a:rPr>
                <a:t>) + (2 x </a:t>
              </a:r>
              <a:r>
                <a:rPr lang="en-US" altLang="en-US" sz="2200" b="1">
                  <a:solidFill>
                    <a:srgbClr val="2FFF74"/>
                  </a:solidFill>
                  <a:effectLst>
                    <a:outerShdw blurRad="38100" dist="38100" dir="2700000" algn="tl">
                      <a:srgbClr val="C0C0C0"/>
                    </a:outerShdw>
                  </a:effectLst>
                  <a:latin typeface="Arial" panose="020B0604020202020204" pitchFamily="34" charset="0"/>
                </a:rPr>
                <a:t>12</a:t>
              </a:r>
              <a:r>
                <a:rPr lang="en-US" altLang="en-US" sz="2200" b="1">
                  <a:solidFill>
                    <a:srgbClr val="000000"/>
                  </a:solidFill>
                  <a:effectLst>
                    <a:outerShdw blurRad="38100" dist="38100" dir="2700000" algn="tl">
                      <a:srgbClr val="C0C0C0"/>
                    </a:outerShdw>
                  </a:effectLst>
                  <a:latin typeface="Arial" panose="020B0604020202020204" pitchFamily="34" charset="0"/>
                </a:rPr>
                <a:t>) + (</a:t>
              </a:r>
              <a:r>
                <a:rPr lang="en-US" altLang="en-US" sz="2200" b="1">
                  <a:solidFill>
                    <a:srgbClr val="3333CC"/>
                  </a:solidFill>
                  <a:effectLst>
                    <a:outerShdw blurRad="38100" dist="38100" dir="2700000" algn="tl">
                      <a:srgbClr val="C0C0C0"/>
                    </a:outerShdw>
                  </a:effectLst>
                  <a:latin typeface="Arial" panose="020B0604020202020204" pitchFamily="34" charset="0"/>
                </a:rPr>
                <a:t>10</a:t>
              </a:r>
              <a:r>
                <a:rPr lang="en-US" altLang="en-US" sz="2200" b="1">
                  <a:solidFill>
                    <a:srgbClr val="000000"/>
                  </a:solidFill>
                  <a:effectLst>
                    <a:outerShdw blurRad="38100" dist="38100" dir="2700000" algn="tl">
                      <a:srgbClr val="C0C0C0"/>
                    </a:outerShdw>
                  </a:effectLst>
                  <a:latin typeface="Arial" panose="020B0604020202020204" pitchFamily="34" charset="0"/>
                </a:rPr>
                <a:t>)]/6 = 12</a:t>
              </a:r>
              <a:r>
                <a:rPr lang="en-US" altLang="en-US" sz="2200" b="1" baseline="30000">
                  <a:solidFill>
                    <a:srgbClr val="000000"/>
                  </a:solidFill>
                  <a:effectLst>
                    <a:outerShdw blurRad="38100" dist="38100" dir="2700000" algn="tl">
                      <a:srgbClr val="C0C0C0"/>
                    </a:outerShdw>
                  </a:effectLst>
                  <a:latin typeface="Arial" panose="020B0604020202020204" pitchFamily="34" charset="0"/>
                </a:rPr>
                <a:t>1</a:t>
              </a:r>
              <a:r>
                <a:rPr lang="en-US" altLang="en-US" sz="2200" b="1">
                  <a:solidFill>
                    <a:srgbClr val="000000"/>
                  </a:solidFill>
                  <a:effectLst>
                    <a:outerShdw blurRad="38100" dist="38100" dir="2700000" algn="tl">
                      <a:srgbClr val="C0C0C0"/>
                    </a:outerShdw>
                  </a:effectLst>
                  <a:latin typeface="Arial" panose="020B0604020202020204" pitchFamily="34" charset="0"/>
                </a:rPr>
                <a:t>/</a:t>
              </a:r>
              <a:r>
                <a:rPr lang="en-US" altLang="en-US" sz="2200" b="1" baseline="-25000">
                  <a:solidFill>
                    <a:srgbClr val="000000"/>
                  </a:solidFill>
                  <a:effectLst>
                    <a:outerShdw blurRad="38100" dist="38100" dir="2700000" algn="tl">
                      <a:srgbClr val="C0C0C0"/>
                    </a:outerShdw>
                  </a:effectLst>
                  <a:latin typeface="Arial" panose="020B0604020202020204" pitchFamily="34" charset="0"/>
                </a:rPr>
                <a:t>6</a:t>
              </a:r>
              <a:endParaRPr lang="en-US" altLang="en-US" sz="22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sz="2200" b="1" i="1">
                  <a:solidFill>
                    <a:srgbClr val="000000"/>
                  </a:solidFill>
                  <a:effectLst>
                    <a:outerShdw blurRad="38100" dist="38100" dir="2700000" algn="tl">
                      <a:srgbClr val="C0C0C0"/>
                    </a:outerShdw>
                  </a:effectLst>
                  <a:latin typeface="Arial" panose="020B0604020202020204" pitchFamily="34" charset="0"/>
                </a:rPr>
                <a:t>	</a:t>
              </a:r>
              <a:r>
                <a:rPr lang="en-US" altLang="en-US" sz="2200" b="1">
                  <a:solidFill>
                    <a:srgbClr val="000000"/>
                  </a:solidFill>
                  <a:effectLst>
                    <a:outerShdw blurRad="38100" dist="38100" dir="2700000" algn="tl">
                      <a:srgbClr val="C0C0C0"/>
                    </a:outerShdw>
                  </a:effectLst>
                  <a:latin typeface="Arial" panose="020B0604020202020204" pitchFamily="34" charset="0"/>
                </a:rPr>
                <a:t>	</a:t>
              </a:r>
              <a:endParaRPr lang="en-US" altLang="en-US" sz="2200" b="1" baseline="-25000">
                <a:solidFill>
                  <a:srgbClr val="000000"/>
                </a:solidFill>
                <a:effectLst>
                  <a:outerShdw blurRad="38100" dist="38100" dir="2700000" algn="tl">
                    <a:srgbClr val="C0C0C0"/>
                  </a:outerShdw>
                </a:effectLst>
                <a:latin typeface="Arial" panose="020B0604020202020204" pitchFamily="34" charset="0"/>
              </a:endParaRPr>
            </a:p>
          </p:txBody>
        </p:sp>
        <p:grpSp>
          <p:nvGrpSpPr>
            <p:cNvPr id="90124" name="Group 22"/>
            <p:cNvGrpSpPr>
              <a:grpSpLocks/>
            </p:cNvGrpSpPr>
            <p:nvPr/>
          </p:nvGrpSpPr>
          <p:grpSpPr bwMode="auto">
            <a:xfrm>
              <a:off x="1936" y="2368"/>
              <a:ext cx="2501" cy="563"/>
              <a:chOff x="1936" y="2216"/>
              <a:chExt cx="2501" cy="563"/>
            </a:xfrm>
          </p:grpSpPr>
          <p:sp>
            <p:nvSpPr>
              <p:cNvPr id="280588" name="Freeform 12"/>
              <p:cNvSpPr>
                <a:spLocks/>
              </p:cNvSpPr>
              <p:nvPr/>
            </p:nvSpPr>
            <p:spPr bwMode="auto">
              <a:xfrm>
                <a:off x="1936" y="2216"/>
                <a:ext cx="2501" cy="539"/>
              </a:xfrm>
              <a:custGeom>
                <a:avLst/>
                <a:gdLst>
                  <a:gd name="T0" fmla="*/ 0 w 2501"/>
                  <a:gd name="T1" fmla="*/ 0 h 539"/>
                  <a:gd name="T2" fmla="*/ 2022 w 2501"/>
                  <a:gd name="T3" fmla="*/ 0 h 539"/>
                  <a:gd name="T4" fmla="*/ 2501 w 2501"/>
                  <a:gd name="T5" fmla="*/ 539 h 539"/>
                </a:gdLst>
                <a:ahLst/>
                <a:cxnLst>
                  <a:cxn ang="0">
                    <a:pos x="T0" y="T1"/>
                  </a:cxn>
                  <a:cxn ang="0">
                    <a:pos x="T2" y="T3"/>
                  </a:cxn>
                  <a:cxn ang="0">
                    <a:pos x="T4" y="T5"/>
                  </a:cxn>
                </a:cxnLst>
                <a:rect l="0" t="0" r="r" b="b"/>
                <a:pathLst>
                  <a:path w="2501" h="539">
                    <a:moveTo>
                      <a:pt x="0" y="0"/>
                    </a:moveTo>
                    <a:lnTo>
                      <a:pt x="2022" y="0"/>
                    </a:lnTo>
                    <a:lnTo>
                      <a:pt x="2501" y="539"/>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80589" name="Freeform 13"/>
              <p:cNvSpPr>
                <a:spLocks/>
              </p:cNvSpPr>
              <p:nvPr/>
            </p:nvSpPr>
            <p:spPr bwMode="auto">
              <a:xfrm>
                <a:off x="1936" y="2432"/>
                <a:ext cx="1979" cy="323"/>
              </a:xfrm>
              <a:custGeom>
                <a:avLst/>
                <a:gdLst>
                  <a:gd name="T0" fmla="*/ 0 w 1979"/>
                  <a:gd name="T1" fmla="*/ 0 h 323"/>
                  <a:gd name="T2" fmla="*/ 1691 w 1979"/>
                  <a:gd name="T3" fmla="*/ 0 h 323"/>
                  <a:gd name="T4" fmla="*/ 1979 w 1979"/>
                  <a:gd name="T5" fmla="*/ 323 h 323"/>
                </a:gdLst>
                <a:ahLst/>
                <a:cxnLst>
                  <a:cxn ang="0">
                    <a:pos x="T0" y="T1"/>
                  </a:cxn>
                  <a:cxn ang="0">
                    <a:pos x="T2" y="T3"/>
                  </a:cxn>
                  <a:cxn ang="0">
                    <a:pos x="T4" y="T5"/>
                  </a:cxn>
                </a:cxnLst>
                <a:rect l="0" t="0" r="r" b="b"/>
                <a:pathLst>
                  <a:path w="1979" h="323">
                    <a:moveTo>
                      <a:pt x="0" y="0"/>
                    </a:moveTo>
                    <a:lnTo>
                      <a:pt x="1691" y="0"/>
                    </a:lnTo>
                    <a:lnTo>
                      <a:pt x="1979" y="323"/>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80590" name="Freeform 14"/>
              <p:cNvSpPr>
                <a:spLocks/>
              </p:cNvSpPr>
              <p:nvPr/>
            </p:nvSpPr>
            <p:spPr bwMode="auto">
              <a:xfrm>
                <a:off x="1936" y="2635"/>
                <a:ext cx="1229" cy="144"/>
              </a:xfrm>
              <a:custGeom>
                <a:avLst/>
                <a:gdLst>
                  <a:gd name="T0" fmla="*/ 0 w 1229"/>
                  <a:gd name="T1" fmla="*/ 0 h 144"/>
                  <a:gd name="T2" fmla="*/ 1107 w 1229"/>
                  <a:gd name="T3" fmla="*/ 5 h 144"/>
                  <a:gd name="T4" fmla="*/ 1229 w 1229"/>
                  <a:gd name="T5" fmla="*/ 144 h 144"/>
                </a:gdLst>
                <a:ahLst/>
                <a:cxnLst>
                  <a:cxn ang="0">
                    <a:pos x="T0" y="T1"/>
                  </a:cxn>
                  <a:cxn ang="0">
                    <a:pos x="T2" y="T3"/>
                  </a:cxn>
                  <a:cxn ang="0">
                    <a:pos x="T4" y="T5"/>
                  </a:cxn>
                </a:cxnLst>
                <a:rect l="0" t="0" r="r" b="b"/>
                <a:pathLst>
                  <a:path w="1229" h="144">
                    <a:moveTo>
                      <a:pt x="0" y="0"/>
                    </a:moveTo>
                    <a:lnTo>
                      <a:pt x="1107" y="5"/>
                    </a:lnTo>
                    <a:lnTo>
                      <a:pt x="1229" y="144"/>
                    </a:lnTo>
                  </a:path>
                </a:pathLst>
              </a:custGeom>
              <a:noFill/>
              <a:ln w="571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280604" name="Group 28"/>
          <p:cNvGrpSpPr>
            <a:grpSpLocks/>
          </p:cNvGrpSpPr>
          <p:nvPr/>
        </p:nvGrpSpPr>
        <p:grpSpPr bwMode="auto">
          <a:xfrm>
            <a:off x="2498725" y="269392"/>
            <a:ext cx="6196013" cy="2381250"/>
            <a:chOff x="1574" y="153"/>
            <a:chExt cx="3903" cy="1500"/>
          </a:xfrm>
        </p:grpSpPr>
        <p:grpSp>
          <p:nvGrpSpPr>
            <p:cNvPr id="90119" name="Group 17"/>
            <p:cNvGrpSpPr>
              <a:grpSpLocks/>
            </p:cNvGrpSpPr>
            <p:nvPr/>
          </p:nvGrpSpPr>
          <p:grpSpPr bwMode="auto">
            <a:xfrm>
              <a:off x="1574" y="153"/>
              <a:ext cx="3903" cy="1500"/>
              <a:chOff x="1574" y="153"/>
              <a:chExt cx="3903" cy="1500"/>
            </a:xfrm>
          </p:grpSpPr>
          <p:sp>
            <p:nvSpPr>
              <p:cNvPr id="90121" name="Rectangle 15"/>
              <p:cNvSpPr>
                <a:spLocks noChangeArrowheads="1"/>
              </p:cNvSpPr>
              <p:nvPr/>
            </p:nvSpPr>
            <p:spPr bwMode="auto">
              <a:xfrm>
                <a:off x="1574" y="153"/>
                <a:ext cx="3903" cy="1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tIns="190800" rIns="198000" bIns="190800">
                <a:spAutoFit/>
              </a:bodyPr>
              <a:lstStyle>
                <a:lvl1pPr>
                  <a:tabLst>
                    <a:tab pos="1244600" algn="ctr"/>
                    <a:tab pos="3149600" algn="l"/>
                    <a:tab pos="4292600" algn="ctr"/>
                  </a:tabLst>
                  <a:defRPr sz="2400" b="1" i="1">
                    <a:solidFill>
                      <a:schemeClr val="tx1"/>
                    </a:solidFill>
                    <a:latin typeface="Arial" panose="020B0604020202020204" pitchFamily="34" charset="0"/>
                  </a:defRPr>
                </a:lvl1pPr>
                <a:lvl2pPr marL="742950" indent="-285750">
                  <a:tabLst>
                    <a:tab pos="1244600" algn="ctr"/>
                    <a:tab pos="3149600" algn="l"/>
                    <a:tab pos="4292600" algn="ctr"/>
                  </a:tabLst>
                  <a:defRPr sz="2400" b="1" i="1">
                    <a:solidFill>
                      <a:schemeClr val="tx1"/>
                    </a:solidFill>
                    <a:latin typeface="Arial" panose="020B0604020202020204" pitchFamily="34" charset="0"/>
                  </a:defRPr>
                </a:lvl2pPr>
                <a:lvl3pPr marL="1143000" indent="-228600">
                  <a:tabLst>
                    <a:tab pos="1244600" algn="ctr"/>
                    <a:tab pos="3149600" algn="l"/>
                    <a:tab pos="4292600" algn="ctr"/>
                  </a:tabLst>
                  <a:defRPr sz="2400" b="1" i="1">
                    <a:solidFill>
                      <a:schemeClr val="tx1"/>
                    </a:solidFill>
                    <a:latin typeface="Arial" panose="020B0604020202020204" pitchFamily="34" charset="0"/>
                  </a:defRPr>
                </a:lvl3pPr>
                <a:lvl4pPr marL="1600200" indent="-228600">
                  <a:tabLst>
                    <a:tab pos="1244600" algn="ctr"/>
                    <a:tab pos="3149600" algn="l"/>
                    <a:tab pos="4292600" algn="ctr"/>
                  </a:tabLst>
                  <a:defRPr sz="2400" b="1" i="1">
                    <a:solidFill>
                      <a:schemeClr val="tx1"/>
                    </a:solidFill>
                    <a:latin typeface="Arial" panose="020B0604020202020204" pitchFamily="34" charset="0"/>
                  </a:defRPr>
                </a:lvl4pPr>
                <a:lvl5pPr marL="2057400" indent="-228600">
                  <a:tabLst>
                    <a:tab pos="1244600" algn="ctr"/>
                    <a:tab pos="3149600" algn="l"/>
                    <a:tab pos="4292600" algn="ctr"/>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1244600" algn="ctr"/>
                    <a:tab pos="3149600" algn="l"/>
                    <a:tab pos="4292600" algn="ctr"/>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1244600" algn="ctr"/>
                    <a:tab pos="3149600" algn="l"/>
                    <a:tab pos="4292600" algn="ctr"/>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1244600" algn="ctr"/>
                    <a:tab pos="3149600" algn="l"/>
                    <a:tab pos="4292600" algn="ctr"/>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1244600" algn="ctr"/>
                    <a:tab pos="3149600" algn="l"/>
                    <a:tab pos="4292600" algn="ctr"/>
                  </a:tabLst>
                  <a:defRPr sz="2400" b="1" i="1">
                    <a:solidFill>
                      <a:schemeClr val="tx1"/>
                    </a:solidFill>
                    <a:latin typeface="Arial" panose="020B0604020202020204" pitchFamily="34" charset="0"/>
                  </a:defRPr>
                </a:lvl9pPr>
              </a:lstStyle>
              <a:p>
                <a:pPr eaLnBrk="0" fontAlgn="base" hangingPunct="0">
                  <a:spcBef>
                    <a:spcPct val="0"/>
                  </a:spcBef>
                  <a:spcAft>
                    <a:spcPct val="25000"/>
                  </a:spcAft>
                </a:pPr>
                <a:r>
                  <a:rPr lang="en-US" altLang="en-US">
                    <a:solidFill>
                      <a:srgbClr val="000000"/>
                    </a:solidFill>
                  </a:rPr>
                  <a:t>	Weights Applied		Period</a:t>
                </a:r>
              </a:p>
              <a:p>
                <a:pPr eaLnBrk="0" fontAlgn="base" hangingPunct="0">
                  <a:spcBef>
                    <a:spcPct val="0"/>
                  </a:spcBef>
                  <a:spcAft>
                    <a:spcPct val="0"/>
                  </a:spcAft>
                </a:pPr>
                <a:r>
                  <a:rPr lang="en-US" altLang="en-US">
                    <a:solidFill>
                      <a:srgbClr val="000000"/>
                    </a:solidFill>
                  </a:rPr>
                  <a:t>	3	Last month</a:t>
                </a:r>
              </a:p>
              <a:p>
                <a:pPr eaLnBrk="0" fontAlgn="base" hangingPunct="0">
                  <a:spcBef>
                    <a:spcPct val="0"/>
                  </a:spcBef>
                  <a:spcAft>
                    <a:spcPct val="0"/>
                  </a:spcAft>
                </a:pPr>
                <a:r>
                  <a:rPr lang="en-US" altLang="en-US">
                    <a:solidFill>
                      <a:srgbClr val="000000"/>
                    </a:solidFill>
                  </a:rPr>
                  <a:t>	2	Two months ago</a:t>
                </a:r>
              </a:p>
              <a:p>
                <a:pPr eaLnBrk="0" fontAlgn="base" hangingPunct="0">
                  <a:spcBef>
                    <a:spcPct val="0"/>
                  </a:spcBef>
                  <a:spcAft>
                    <a:spcPct val="0"/>
                  </a:spcAft>
                </a:pPr>
                <a:r>
                  <a:rPr lang="en-US" altLang="en-US">
                    <a:solidFill>
                      <a:srgbClr val="000000"/>
                    </a:solidFill>
                  </a:rPr>
                  <a:t>	1	Three months ago</a:t>
                </a:r>
              </a:p>
              <a:p>
                <a:pPr eaLnBrk="0" fontAlgn="base" hangingPunct="0">
                  <a:spcBef>
                    <a:spcPct val="20000"/>
                  </a:spcBef>
                  <a:spcAft>
                    <a:spcPct val="0"/>
                  </a:spcAft>
                </a:pPr>
                <a:r>
                  <a:rPr lang="en-US" altLang="en-US">
                    <a:solidFill>
                      <a:srgbClr val="000000"/>
                    </a:solidFill>
                  </a:rPr>
                  <a:t>	6	Sum of weights</a:t>
                </a:r>
              </a:p>
            </p:txBody>
          </p:sp>
          <p:sp>
            <p:nvSpPr>
              <p:cNvPr id="280592" name="Line 16"/>
              <p:cNvSpPr>
                <a:spLocks noChangeShapeType="1"/>
              </p:cNvSpPr>
              <p:nvPr/>
            </p:nvSpPr>
            <p:spPr bwMode="auto">
              <a:xfrm>
                <a:off x="1704" y="552"/>
                <a:ext cx="36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280603" name="Line 27"/>
            <p:cNvSpPr>
              <a:spLocks noChangeShapeType="1"/>
            </p:cNvSpPr>
            <p:nvPr/>
          </p:nvSpPr>
          <p:spPr bwMode="auto">
            <a:xfrm>
              <a:off x="2304" y="1280"/>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470320988"/>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280604"/>
                                        </p:tgtEl>
                                        <p:attrNameLst>
                                          <p:attrName>style.visibility</p:attrName>
                                        </p:attrNameLst>
                                      </p:cBhvr>
                                      <p:to>
                                        <p:strVal val="visible"/>
                                      </p:to>
                                    </p:set>
                                    <p:animEffect transition="in" filter="strips(downRight)">
                                      <p:cBhvr>
                                        <p:cTn id="7" dur="1000"/>
                                        <p:tgtEl>
                                          <p:spTgt spid="280604"/>
                                        </p:tgtEl>
                                      </p:cBhvr>
                                    </p:animEffect>
                                  </p:childTnLst>
                                </p:cTn>
                              </p:par>
                            </p:childTnLst>
                          </p:cTn>
                        </p:par>
                        <p:par>
                          <p:cTn id="8" fill="hold" nodeType="afterGroup">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280602"/>
                                        </p:tgtEl>
                                        <p:attrNameLst>
                                          <p:attrName>style.visibility</p:attrName>
                                        </p:attrNameLst>
                                      </p:cBhvr>
                                      <p:to>
                                        <p:strVal val="visible"/>
                                      </p:to>
                                    </p:set>
                                    <p:animEffect transition="in" filter="strips(downRight)">
                                      <p:cBhvr>
                                        <p:cTn id="11" dur="1000"/>
                                        <p:tgtEl>
                                          <p:spTgt spid="2806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280601"/>
                                        </p:tgtEl>
                                        <p:attrNameLst>
                                          <p:attrName>style.visibility</p:attrName>
                                        </p:attrNameLst>
                                      </p:cBhvr>
                                      <p:to>
                                        <p:strVal val="visible"/>
                                      </p:to>
                                    </p:set>
                                    <p:animEffect transition="in" filter="strips(downRight)">
                                      <p:cBhvr>
                                        <p:cTn id="16" dur="1000"/>
                                        <p:tgtEl>
                                          <p:spTgt spid="28060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80600"/>
                                        </p:tgtEl>
                                        <p:attrNameLst>
                                          <p:attrName>style.visibility</p:attrName>
                                        </p:attrNameLst>
                                      </p:cBhvr>
                                      <p:to>
                                        <p:strVal val="visible"/>
                                      </p:to>
                                    </p:set>
                                    <p:animEffect transition="in" filter="strips(downRight)">
                                      <p:cBhvr>
                                        <p:cTn id="21" dur="1000"/>
                                        <p:tgtEl>
                                          <p:spTgt spid="280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00" grpId="0" autoUpdateAnimBg="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78E2D-E55A-4C36-96DE-E9BC0CF85FFC}"/>
              </a:ext>
            </a:extLst>
          </p:cNvPr>
          <p:cNvPicPr>
            <a:picLocks noChangeAspect="1"/>
          </p:cNvPicPr>
          <p:nvPr/>
        </p:nvPicPr>
        <p:blipFill>
          <a:blip r:embed="rId2"/>
          <a:stretch>
            <a:fillRect/>
          </a:stretch>
        </p:blipFill>
        <p:spPr>
          <a:xfrm>
            <a:off x="827584" y="1412776"/>
            <a:ext cx="7392865" cy="4680520"/>
          </a:xfrm>
          <a:prstGeom prst="rect">
            <a:avLst/>
          </a:prstGeom>
        </p:spPr>
      </p:pic>
    </p:spTree>
    <p:extLst>
      <p:ext uri="{BB962C8B-B14F-4D97-AF65-F5344CB8AC3E}">
        <p14:creationId xmlns:p14="http://schemas.microsoft.com/office/powerpoint/2010/main" val="35601334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3F77F-A405-404D-9095-A0F3148DBE8F}"/>
              </a:ext>
            </a:extLst>
          </p:cNvPr>
          <p:cNvPicPr>
            <a:picLocks noChangeAspect="1"/>
          </p:cNvPicPr>
          <p:nvPr/>
        </p:nvPicPr>
        <p:blipFill>
          <a:blip r:embed="rId2"/>
          <a:stretch>
            <a:fillRect/>
          </a:stretch>
        </p:blipFill>
        <p:spPr>
          <a:xfrm>
            <a:off x="971600" y="1722555"/>
            <a:ext cx="8163774" cy="4874797"/>
          </a:xfrm>
          <a:prstGeom prst="rect">
            <a:avLst/>
          </a:prstGeom>
        </p:spPr>
      </p:pic>
    </p:spTree>
    <p:extLst>
      <p:ext uri="{BB962C8B-B14F-4D97-AF65-F5344CB8AC3E}">
        <p14:creationId xmlns:p14="http://schemas.microsoft.com/office/powerpoint/2010/main" val="25086622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body" idx="4294967295"/>
          </p:nvPr>
        </p:nvSpPr>
        <p:spPr>
          <a:xfrm>
            <a:off x="0" y="2311400"/>
            <a:ext cx="7527925" cy="30734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a:t>Increasing n smooths the forecast but makes it less sensitive to changes</a:t>
            </a:r>
          </a:p>
          <a:p>
            <a:pPr marL="482600" indent="-482600" eaLnBrk="1" hangingPunct="1">
              <a:buFont typeface="Wingdings" panose="05000000000000000000" pitchFamily="2" charset="2"/>
              <a:buChar char="þ"/>
              <a:defRPr/>
            </a:pPr>
            <a:r>
              <a:rPr lang="en-US" altLang="en-US"/>
              <a:t>Do not forecast trends well</a:t>
            </a:r>
          </a:p>
          <a:p>
            <a:pPr marL="482600" indent="-482600" eaLnBrk="1" hangingPunct="1">
              <a:buFont typeface="Wingdings" panose="05000000000000000000" pitchFamily="2" charset="2"/>
              <a:buChar char="þ"/>
              <a:defRPr/>
            </a:pPr>
            <a:r>
              <a:rPr lang="en-US" altLang="en-US"/>
              <a:t>Require extensive historical data</a:t>
            </a:r>
          </a:p>
        </p:txBody>
      </p:sp>
      <p:sp>
        <p:nvSpPr>
          <p:cNvPr id="98309" name="Rectangle 5"/>
          <p:cNvSpPr>
            <a:spLocks noGrp="1" noChangeArrowheads="1"/>
          </p:cNvSpPr>
          <p:nvPr>
            <p:ph type="title" idx="4294967295"/>
          </p:nvPr>
        </p:nvSpPr>
        <p:spPr>
          <a:xfrm>
            <a:off x="0" y="609600"/>
            <a:ext cx="7772400" cy="13208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a:effectLst>
                  <a:outerShdw blurRad="38100" dist="38100" dir="2700000" algn="tl">
                    <a:srgbClr val="FFFFFF"/>
                  </a:outerShdw>
                </a:effectLst>
              </a:rPr>
              <a:t>Potential Problems With</a:t>
            </a:r>
            <a:br>
              <a:rPr lang="en-US" altLang="en-US">
                <a:effectLst>
                  <a:outerShdw blurRad="38100" dist="38100" dir="2700000" algn="tl">
                    <a:srgbClr val="FFFFFF"/>
                  </a:outerShdw>
                </a:effectLst>
              </a:rPr>
            </a:br>
            <a:r>
              <a:rPr lang="en-US" altLang="en-US">
                <a:effectLst>
                  <a:outerShdw blurRad="38100" dist="38100" dir="2700000" algn="tl">
                    <a:srgbClr val="FFFFFF"/>
                  </a:outerShdw>
                </a:effectLst>
              </a:rPr>
              <a:t> Moving Average</a:t>
            </a:r>
          </a:p>
        </p:txBody>
      </p:sp>
    </p:spTree>
    <p:extLst>
      <p:ext uri="{BB962C8B-B14F-4D97-AF65-F5344CB8AC3E}">
        <p14:creationId xmlns:p14="http://schemas.microsoft.com/office/powerpoint/2010/main" val="380111053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98306"/>
                                        </p:tgtEl>
                                        <p:attrNameLst>
                                          <p:attrName>style.visibility</p:attrName>
                                        </p:attrNameLst>
                                      </p:cBhvr>
                                      <p:to>
                                        <p:strVal val="visible"/>
                                      </p:to>
                                    </p:set>
                                    <p:animEffect transition="in" filter="strips(downRight)">
                                      <p:cBhvr>
                                        <p:cTn id="7"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lstStyle/>
          <a:p>
            <a:pPr>
              <a:buFont typeface="Wingdings" panose="05000000000000000000" pitchFamily="2" charset="2"/>
              <a:buChar char="v"/>
            </a:pPr>
            <a:r>
              <a:rPr lang="en-US" altLang="en-US" sz="2400" dirty="0"/>
              <a:t>Before this we talked about “Probabilities” of events and sets of events where in, many cases, we hand selected the set of fine grain events, that made up an event, whose probability we were seeking. Now we move onto another  more interesting way to group this point: using a function to ascribe values to every point in a sample space (discrete or continuous) </a:t>
            </a:r>
          </a:p>
          <a:p>
            <a:pPr>
              <a:buFont typeface="Wingdings" panose="05000000000000000000" pitchFamily="2" charset="2"/>
              <a:buChar char="v"/>
            </a:pPr>
            <a:r>
              <a:rPr lang="en-US" altLang="en-US" sz="2400" dirty="0"/>
              <a:t>One example might be the number of heads r in 3 tosses of a coin.</a:t>
            </a:r>
          </a:p>
        </p:txBody>
      </p:sp>
      <p:sp>
        <p:nvSpPr>
          <p:cNvPr id="2" name="Content Placeholder 1">
            <a:extLst>
              <a:ext uri="{FF2B5EF4-FFF2-40B4-BE49-F238E27FC236}">
                <a16:creationId xmlns:a16="http://schemas.microsoft.com/office/drawing/2014/main" id="{E90E5B50-C543-473F-95F4-FE54D965072D}"/>
              </a:ext>
            </a:extLst>
          </p:cNvPr>
          <p:cNvSpPr>
            <a:spLocks noGrp="1"/>
          </p:cNvSpPr>
          <p:nvPr>
            <p:ph sz="quarter" idx="10"/>
          </p:nvPr>
        </p:nvSpPr>
        <p:spPr/>
        <p:txBody>
          <a:bodyPr/>
          <a:lstStyle/>
          <a:p>
            <a:endParaRPr lang="en-IN"/>
          </a:p>
        </p:txBody>
      </p:sp>
      <p:sp>
        <p:nvSpPr>
          <p:cNvPr id="9218" name="Rectangle 2"/>
          <p:cNvSpPr>
            <a:spLocks noGrp="1" noChangeArrowheads="1"/>
          </p:cNvSpPr>
          <p:nvPr>
            <p:ph type="title" idx="4294967295"/>
          </p:nvPr>
        </p:nvSpPr>
        <p:spPr>
          <a:xfrm>
            <a:off x="0" y="274638"/>
            <a:ext cx="8229600" cy="1143000"/>
          </a:xfrm>
        </p:spPr>
        <p:txBody>
          <a:bodyPr/>
          <a:lstStyle/>
          <a:p>
            <a:r>
              <a:rPr lang="en-US" altLang="en-US"/>
              <a:t>Random Variables</a:t>
            </a:r>
          </a:p>
        </p:txBody>
      </p:sp>
      <p:graphicFrame>
        <p:nvGraphicFramePr>
          <p:cNvPr id="9220" name="Object 4"/>
          <p:cNvGraphicFramePr>
            <a:graphicFrameLocks noChangeAspect="1"/>
          </p:cNvGraphicFramePr>
          <p:nvPr>
            <p:extLst>
              <p:ext uri="{D42A27DB-BD31-4B8C-83A1-F6EECF244321}">
                <p14:modId xmlns:p14="http://schemas.microsoft.com/office/powerpoint/2010/main" val="480571695"/>
              </p:ext>
            </p:extLst>
          </p:nvPr>
        </p:nvGraphicFramePr>
        <p:xfrm>
          <a:off x="4222750" y="5105399"/>
          <a:ext cx="1035050" cy="600997"/>
        </p:xfrm>
        <a:graphic>
          <a:graphicData uri="http://schemas.openxmlformats.org/presentationml/2006/ole">
            <mc:AlternateContent xmlns:mc="http://schemas.openxmlformats.org/markup-compatibility/2006">
              <mc:Choice xmlns:v="urn:schemas-microsoft-com:vml" Requires="v">
                <p:oleObj spid="_x0000_s4098" name="Equation" r:id="rId3" imgW="393480" imgH="228600" progId="Equation.3">
                  <p:embed/>
                </p:oleObj>
              </mc:Choice>
              <mc:Fallback>
                <p:oleObj name="Equation" r:id="rId3" imgW="393480" imgH="228600" progId="Equation.3">
                  <p:embed/>
                  <p:pic>
                    <p:nvPicPr>
                      <p:cNvPr id="92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0" y="5105399"/>
                        <a:ext cx="1035050" cy="6009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6265940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0" y="328613"/>
            <a:ext cx="8369300" cy="13208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a:effectLst>
                  <a:outerShdw blurRad="38100" dist="38100" dir="2700000" algn="tl">
                    <a:srgbClr val="FFFFFF"/>
                  </a:outerShdw>
                </a:effectLst>
              </a:rPr>
              <a:t>Moving Average And </a:t>
            </a:r>
            <a:br>
              <a:rPr lang="en-US" altLang="en-US">
                <a:effectLst>
                  <a:outerShdw blurRad="38100" dist="38100" dir="2700000" algn="tl">
                    <a:srgbClr val="FFFFFF"/>
                  </a:outerShdw>
                </a:effectLst>
              </a:rPr>
            </a:br>
            <a:r>
              <a:rPr lang="en-US" altLang="en-US">
                <a:effectLst>
                  <a:outerShdw blurRad="38100" dist="38100" dir="2700000" algn="tl">
                    <a:srgbClr val="FFFFFF"/>
                  </a:outerShdw>
                </a:effectLst>
              </a:rPr>
              <a:t>Weighted Moving Average</a:t>
            </a:r>
            <a:endParaRPr lang="en-US" altLang="en-US" sz="3600">
              <a:solidFill>
                <a:srgbClr val="00FF00"/>
              </a:solidFill>
              <a:effectLst>
                <a:outerShdw blurRad="38100" dist="38100" dir="2700000" algn="tl">
                  <a:srgbClr val="000000"/>
                </a:outerShdw>
              </a:effectLst>
            </a:endParaRPr>
          </a:p>
        </p:txBody>
      </p:sp>
      <p:grpSp>
        <p:nvGrpSpPr>
          <p:cNvPr id="96271" name="Group 15"/>
          <p:cNvGrpSpPr>
            <a:grpSpLocks/>
          </p:cNvGrpSpPr>
          <p:nvPr/>
        </p:nvGrpSpPr>
        <p:grpSpPr bwMode="auto">
          <a:xfrm>
            <a:off x="830263" y="2032000"/>
            <a:ext cx="7488237" cy="4297363"/>
            <a:chOff x="435" y="1296"/>
            <a:chExt cx="4717" cy="2707"/>
          </a:xfrm>
        </p:grpSpPr>
        <p:sp>
          <p:nvSpPr>
            <p:cNvPr id="96266" name="Freeform 10"/>
            <p:cNvSpPr>
              <a:spLocks/>
            </p:cNvSpPr>
            <p:nvPr/>
          </p:nvSpPr>
          <p:spPr bwMode="auto">
            <a:xfrm>
              <a:off x="1032" y="1296"/>
              <a:ext cx="4120" cy="2416"/>
            </a:xfrm>
            <a:custGeom>
              <a:avLst/>
              <a:gdLst>
                <a:gd name="T0" fmla="*/ 0 w 4120"/>
                <a:gd name="T1" fmla="*/ 0 h 2416"/>
                <a:gd name="T2" fmla="*/ 0 w 4120"/>
                <a:gd name="T3" fmla="*/ 2416 h 2416"/>
                <a:gd name="T4" fmla="*/ 4120 w 4120"/>
                <a:gd name="T5" fmla="*/ 2416 h 2416"/>
              </a:gdLst>
              <a:ahLst/>
              <a:cxnLst>
                <a:cxn ang="0">
                  <a:pos x="T0" y="T1"/>
                </a:cxn>
                <a:cxn ang="0">
                  <a:pos x="T2" y="T3"/>
                </a:cxn>
                <a:cxn ang="0">
                  <a:pos x="T4" y="T5"/>
                </a:cxn>
              </a:cxnLst>
              <a:rect l="0" t="0" r="r" b="b"/>
              <a:pathLst>
                <a:path w="4120" h="2416">
                  <a:moveTo>
                    <a:pt x="0" y="0"/>
                  </a:moveTo>
                  <a:lnTo>
                    <a:pt x="0" y="2416"/>
                  </a:lnTo>
                  <a:lnTo>
                    <a:pt x="4120" y="2416"/>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96268" name="Rectangle 12"/>
            <p:cNvSpPr>
              <a:spLocks noChangeArrowheads="1"/>
            </p:cNvSpPr>
            <p:nvPr/>
          </p:nvSpPr>
          <p:spPr bwMode="auto">
            <a:xfrm>
              <a:off x="702" y="1307"/>
              <a:ext cx="471" cy="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30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25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20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15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10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185000"/>
                </a:lnSpc>
                <a:spcBef>
                  <a:spcPct val="0"/>
                </a:spcBef>
                <a:spcAft>
                  <a:spcPct val="0"/>
                </a:spcAft>
                <a:defRPr/>
              </a:pPr>
              <a:r>
                <a:rPr lang="en-US" altLang="en-US" sz="2000" b="1" i="1">
                  <a:solidFill>
                    <a:srgbClr val="000000"/>
                  </a:solidFill>
                  <a:effectLst>
                    <a:outerShdw blurRad="38100" dist="38100" dir="2700000" algn="tl">
                      <a:srgbClr val="C0C0C0"/>
                    </a:outerShdw>
                  </a:effectLst>
                </a:rPr>
                <a:t>5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p:txBody>
        </p:sp>
        <p:sp>
          <p:nvSpPr>
            <p:cNvPr id="96269" name="Rectangle 13"/>
            <p:cNvSpPr>
              <a:spLocks noChangeArrowheads="1"/>
            </p:cNvSpPr>
            <p:nvPr/>
          </p:nvSpPr>
          <p:spPr bwMode="auto">
            <a:xfrm rot="-5400000">
              <a:off x="-36" y="2342"/>
              <a:ext cx="1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Sales demand</a:t>
              </a:r>
            </a:p>
          </p:txBody>
        </p:sp>
        <p:sp>
          <p:nvSpPr>
            <p:cNvPr id="96270" name="Rectangle 14"/>
            <p:cNvSpPr>
              <a:spLocks noChangeArrowheads="1"/>
            </p:cNvSpPr>
            <p:nvPr/>
          </p:nvSpPr>
          <p:spPr bwMode="auto">
            <a:xfrm>
              <a:off x="1038" y="3465"/>
              <a:ext cx="359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1pPr>
              <a:lvl2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2pPr>
              <a:lvl3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3pPr>
              <a:lvl4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4pPr>
              <a:lvl5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35600" algn="ctr"/>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2000" b="1" i="1">
                  <a:solidFill>
                    <a:srgbClr val="000000"/>
                  </a:solidFill>
                  <a:latin typeface="Arial" panose="020B0604020202020204" pitchFamily="34" charset="0"/>
                </a:rPr>
                <a:t>	|	|	|	|	|	|	|	|	|	|	|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J		F	M	A	M	J	J	A	S	O	N	D</a:t>
              </a:r>
            </a:p>
          </p:txBody>
        </p:sp>
      </p:grpSp>
      <p:sp>
        <p:nvSpPr>
          <p:cNvPr id="96296" name="Freeform 40"/>
          <p:cNvSpPr>
            <a:spLocks/>
          </p:cNvSpPr>
          <p:nvPr/>
        </p:nvSpPr>
        <p:spPr bwMode="auto">
          <a:xfrm>
            <a:off x="2070100" y="2476500"/>
            <a:ext cx="5232400" cy="2260600"/>
          </a:xfrm>
          <a:custGeom>
            <a:avLst/>
            <a:gdLst>
              <a:gd name="T0" fmla="*/ 0 w 3296"/>
              <a:gd name="T1" fmla="*/ 1424 h 1424"/>
              <a:gd name="T2" fmla="*/ 296 w 3296"/>
              <a:gd name="T3" fmla="*/ 1304 h 1424"/>
              <a:gd name="T4" fmla="*/ 600 w 3296"/>
              <a:gd name="T5" fmla="*/ 1216 h 1424"/>
              <a:gd name="T6" fmla="*/ 896 w 3296"/>
              <a:gd name="T7" fmla="*/ 1016 h 1424"/>
              <a:gd name="T8" fmla="*/ 1200 w 3296"/>
              <a:gd name="T9" fmla="*/ 776 h 1424"/>
              <a:gd name="T10" fmla="*/ 1496 w 3296"/>
              <a:gd name="T11" fmla="*/ 496 h 1424"/>
              <a:gd name="T12" fmla="*/ 1800 w 3296"/>
              <a:gd name="T13" fmla="*/ 288 h 1424"/>
              <a:gd name="T14" fmla="*/ 2096 w 3296"/>
              <a:gd name="T15" fmla="*/ 0 h 1424"/>
              <a:gd name="T16" fmla="*/ 2400 w 3296"/>
              <a:gd name="T17" fmla="*/ 120 h 1424"/>
              <a:gd name="T18" fmla="*/ 2696 w 3296"/>
              <a:gd name="T19" fmla="*/ 832 h 1424"/>
              <a:gd name="T20" fmla="*/ 3000 w 3296"/>
              <a:gd name="T21" fmla="*/ 1000 h 1424"/>
              <a:gd name="T22" fmla="*/ 3296 w 3296"/>
              <a:gd name="T23" fmla="*/ 1152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6" h="1424">
                <a:moveTo>
                  <a:pt x="0" y="1424"/>
                </a:moveTo>
                <a:lnTo>
                  <a:pt x="296" y="1304"/>
                </a:lnTo>
                <a:lnTo>
                  <a:pt x="600" y="1216"/>
                </a:lnTo>
                <a:lnTo>
                  <a:pt x="896" y="1016"/>
                </a:lnTo>
                <a:lnTo>
                  <a:pt x="1200" y="776"/>
                </a:lnTo>
                <a:lnTo>
                  <a:pt x="1496" y="496"/>
                </a:lnTo>
                <a:lnTo>
                  <a:pt x="1800" y="288"/>
                </a:lnTo>
                <a:lnTo>
                  <a:pt x="2096" y="0"/>
                </a:lnTo>
                <a:lnTo>
                  <a:pt x="2400" y="120"/>
                </a:lnTo>
                <a:lnTo>
                  <a:pt x="2696" y="832"/>
                </a:lnTo>
                <a:lnTo>
                  <a:pt x="3000" y="1000"/>
                </a:lnTo>
                <a:lnTo>
                  <a:pt x="3296" y="1152"/>
                </a:lnTo>
              </a:path>
            </a:pathLst>
          </a:custGeom>
          <a:noFill/>
          <a:ln w="1016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96302" name="Group 46"/>
          <p:cNvGrpSpPr>
            <a:grpSpLocks/>
          </p:cNvGrpSpPr>
          <p:nvPr/>
        </p:nvGrpSpPr>
        <p:grpSpPr bwMode="auto">
          <a:xfrm>
            <a:off x="2079625" y="3390900"/>
            <a:ext cx="1230313" cy="1016000"/>
            <a:chOff x="1310" y="2136"/>
            <a:chExt cx="775" cy="640"/>
          </a:xfrm>
        </p:grpSpPr>
        <p:sp>
          <p:nvSpPr>
            <p:cNvPr id="96297" name="Rectangle 41"/>
            <p:cNvSpPr>
              <a:spLocks noChangeArrowheads="1"/>
            </p:cNvSpPr>
            <p:nvPr/>
          </p:nvSpPr>
          <p:spPr bwMode="auto">
            <a:xfrm>
              <a:off x="1310" y="2136"/>
              <a:ext cx="77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rPr>
                <a:t>Actual sales</a:t>
              </a:r>
            </a:p>
          </p:txBody>
        </p:sp>
        <p:sp>
          <p:nvSpPr>
            <p:cNvPr id="96298" name="Line 42"/>
            <p:cNvSpPr>
              <a:spLocks noChangeShapeType="1"/>
            </p:cNvSpPr>
            <p:nvPr/>
          </p:nvSpPr>
          <p:spPr bwMode="auto">
            <a:xfrm>
              <a:off x="1696" y="2488"/>
              <a:ext cx="56" cy="28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96303" name="Group 47"/>
          <p:cNvGrpSpPr>
            <a:grpSpLocks/>
          </p:cNvGrpSpPr>
          <p:nvPr/>
        </p:nvGrpSpPr>
        <p:grpSpPr bwMode="auto">
          <a:xfrm>
            <a:off x="4479925" y="3644900"/>
            <a:ext cx="1636713" cy="1195388"/>
            <a:chOff x="2822" y="2296"/>
            <a:chExt cx="1031" cy="753"/>
          </a:xfrm>
        </p:grpSpPr>
        <p:sp>
          <p:nvSpPr>
            <p:cNvPr id="96295" name="Rectangle 39"/>
            <p:cNvSpPr>
              <a:spLocks noChangeArrowheads="1"/>
            </p:cNvSpPr>
            <p:nvPr/>
          </p:nvSpPr>
          <p:spPr bwMode="auto">
            <a:xfrm>
              <a:off x="2822" y="2665"/>
              <a:ext cx="103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rPr>
                <a:t>Moving average</a:t>
              </a:r>
            </a:p>
          </p:txBody>
        </p:sp>
        <p:sp>
          <p:nvSpPr>
            <p:cNvPr id="96299" name="Line 43"/>
            <p:cNvSpPr>
              <a:spLocks noChangeShapeType="1"/>
            </p:cNvSpPr>
            <p:nvPr/>
          </p:nvSpPr>
          <p:spPr bwMode="auto">
            <a:xfrm flipH="1" flipV="1">
              <a:off x="3264" y="2296"/>
              <a:ext cx="88" cy="37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96301" name="Group 45"/>
          <p:cNvGrpSpPr>
            <a:grpSpLocks/>
          </p:cNvGrpSpPr>
          <p:nvPr/>
        </p:nvGrpSpPr>
        <p:grpSpPr bwMode="auto">
          <a:xfrm>
            <a:off x="6527800" y="1931988"/>
            <a:ext cx="1951038" cy="868362"/>
            <a:chOff x="4112" y="1217"/>
            <a:chExt cx="1229" cy="547"/>
          </a:xfrm>
        </p:grpSpPr>
        <p:sp>
          <p:nvSpPr>
            <p:cNvPr id="96293" name="Rectangle 37"/>
            <p:cNvSpPr>
              <a:spLocks noChangeArrowheads="1"/>
            </p:cNvSpPr>
            <p:nvPr/>
          </p:nvSpPr>
          <p:spPr bwMode="auto">
            <a:xfrm>
              <a:off x="4310" y="1217"/>
              <a:ext cx="1031"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rPr>
                <a:t>Weighted moving average</a:t>
              </a:r>
            </a:p>
          </p:txBody>
        </p:sp>
        <p:sp>
          <p:nvSpPr>
            <p:cNvPr id="96300" name="Line 44"/>
            <p:cNvSpPr>
              <a:spLocks noChangeShapeType="1"/>
            </p:cNvSpPr>
            <p:nvPr/>
          </p:nvSpPr>
          <p:spPr bwMode="auto">
            <a:xfrm flipH="1">
              <a:off x="4112" y="1496"/>
              <a:ext cx="392" cy="16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96304" name="Rectangle 48"/>
          <p:cNvSpPr>
            <a:spLocks noChangeArrowheads="1"/>
          </p:cNvSpPr>
          <p:nvPr/>
        </p:nvSpPr>
        <p:spPr bwMode="auto">
          <a:xfrm>
            <a:off x="415925" y="60928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Figure 4.2</a:t>
            </a:r>
          </a:p>
        </p:txBody>
      </p:sp>
      <p:sp>
        <p:nvSpPr>
          <p:cNvPr id="96294" name="Freeform 38"/>
          <p:cNvSpPr>
            <a:spLocks/>
          </p:cNvSpPr>
          <p:nvPr/>
        </p:nvSpPr>
        <p:spPr bwMode="auto">
          <a:xfrm>
            <a:off x="3505200" y="2692400"/>
            <a:ext cx="3810000" cy="1905000"/>
          </a:xfrm>
          <a:custGeom>
            <a:avLst/>
            <a:gdLst>
              <a:gd name="T0" fmla="*/ 0 w 2400"/>
              <a:gd name="T1" fmla="*/ 1200 h 1200"/>
              <a:gd name="T2" fmla="*/ 304 w 2400"/>
              <a:gd name="T3" fmla="*/ 1048 h 1200"/>
              <a:gd name="T4" fmla="*/ 584 w 2400"/>
              <a:gd name="T5" fmla="*/ 880 h 1200"/>
              <a:gd name="T6" fmla="*/ 896 w 2400"/>
              <a:gd name="T7" fmla="*/ 648 h 1200"/>
              <a:gd name="T8" fmla="*/ 1192 w 2400"/>
              <a:gd name="T9" fmla="*/ 416 h 1200"/>
              <a:gd name="T10" fmla="*/ 1496 w 2400"/>
              <a:gd name="T11" fmla="*/ 128 h 1200"/>
              <a:gd name="T12" fmla="*/ 1784 w 2400"/>
              <a:gd name="T13" fmla="*/ 0 h 1200"/>
              <a:gd name="T14" fmla="*/ 2096 w 2400"/>
              <a:gd name="T15" fmla="*/ 192 h 1200"/>
              <a:gd name="T16" fmla="*/ 2400 w 2400"/>
              <a:gd name="T17" fmla="*/ 52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1200">
                <a:moveTo>
                  <a:pt x="0" y="1200"/>
                </a:moveTo>
                <a:lnTo>
                  <a:pt x="304" y="1048"/>
                </a:lnTo>
                <a:lnTo>
                  <a:pt x="584" y="880"/>
                </a:lnTo>
                <a:lnTo>
                  <a:pt x="896" y="648"/>
                </a:lnTo>
                <a:lnTo>
                  <a:pt x="1192" y="416"/>
                </a:lnTo>
                <a:lnTo>
                  <a:pt x="1496" y="128"/>
                </a:lnTo>
                <a:lnTo>
                  <a:pt x="1784" y="0"/>
                </a:lnTo>
                <a:lnTo>
                  <a:pt x="2096" y="192"/>
                </a:lnTo>
                <a:lnTo>
                  <a:pt x="2400" y="520"/>
                </a:lnTo>
              </a:path>
            </a:pathLst>
          </a:custGeom>
          <a:noFill/>
          <a:ln w="1016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96292" name="Freeform 36"/>
          <p:cNvSpPr>
            <a:spLocks/>
          </p:cNvSpPr>
          <p:nvPr/>
        </p:nvSpPr>
        <p:spPr bwMode="auto">
          <a:xfrm>
            <a:off x="3492500" y="2590800"/>
            <a:ext cx="3810000" cy="1955800"/>
          </a:xfrm>
          <a:custGeom>
            <a:avLst/>
            <a:gdLst>
              <a:gd name="T0" fmla="*/ 0 w 2400"/>
              <a:gd name="T1" fmla="*/ 1232 h 1232"/>
              <a:gd name="T2" fmla="*/ 304 w 2400"/>
              <a:gd name="T3" fmla="*/ 1080 h 1232"/>
              <a:gd name="T4" fmla="*/ 600 w 2400"/>
              <a:gd name="T5" fmla="*/ 864 h 1232"/>
              <a:gd name="T6" fmla="*/ 904 w 2400"/>
              <a:gd name="T7" fmla="*/ 608 h 1232"/>
              <a:gd name="T8" fmla="*/ 1200 w 2400"/>
              <a:gd name="T9" fmla="*/ 384 h 1232"/>
              <a:gd name="T10" fmla="*/ 1504 w 2400"/>
              <a:gd name="T11" fmla="*/ 88 h 1232"/>
              <a:gd name="T12" fmla="*/ 1800 w 2400"/>
              <a:gd name="T13" fmla="*/ 0 h 1232"/>
              <a:gd name="T14" fmla="*/ 2112 w 2400"/>
              <a:gd name="T15" fmla="*/ 384 h 1232"/>
              <a:gd name="T16" fmla="*/ 2400 w 2400"/>
              <a:gd name="T17" fmla="*/ 72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1232">
                <a:moveTo>
                  <a:pt x="0" y="1232"/>
                </a:moveTo>
                <a:lnTo>
                  <a:pt x="304" y="1080"/>
                </a:lnTo>
                <a:lnTo>
                  <a:pt x="600" y="864"/>
                </a:lnTo>
                <a:lnTo>
                  <a:pt x="904" y="608"/>
                </a:lnTo>
                <a:lnTo>
                  <a:pt x="1200" y="384"/>
                </a:lnTo>
                <a:lnTo>
                  <a:pt x="1504" y="88"/>
                </a:lnTo>
                <a:lnTo>
                  <a:pt x="1800" y="0"/>
                </a:lnTo>
                <a:lnTo>
                  <a:pt x="2112" y="384"/>
                </a:lnTo>
                <a:lnTo>
                  <a:pt x="2400" y="720"/>
                </a:lnTo>
              </a:path>
            </a:pathLst>
          </a:custGeom>
          <a:noFill/>
          <a:ln w="1016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481335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96271"/>
                                        </p:tgtEl>
                                        <p:attrNameLst>
                                          <p:attrName>style.visibility</p:attrName>
                                        </p:attrNameLst>
                                      </p:cBhvr>
                                      <p:to>
                                        <p:strVal val="visible"/>
                                      </p:to>
                                    </p:set>
                                    <p:animEffect transition="in" filter="strips(upRight)">
                                      <p:cBhvr>
                                        <p:cTn id="7" dur="500"/>
                                        <p:tgtEl>
                                          <p:spTgt spid="96271"/>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96296"/>
                                        </p:tgtEl>
                                        <p:attrNameLst>
                                          <p:attrName>style.visibility</p:attrName>
                                        </p:attrNameLst>
                                      </p:cBhvr>
                                      <p:to>
                                        <p:strVal val="visible"/>
                                      </p:to>
                                    </p:set>
                                    <p:animEffect transition="in" filter="wipe(left)">
                                      <p:cBhvr>
                                        <p:cTn id="11" dur="500"/>
                                        <p:tgtEl>
                                          <p:spTgt spid="96296"/>
                                        </p:tgtEl>
                                      </p:cBhvr>
                                    </p:animEffect>
                                  </p:childTnLst>
                                </p:cTn>
                              </p:par>
                            </p:childTnLst>
                          </p:cTn>
                        </p:par>
                        <p:par>
                          <p:cTn id="12" fill="hold" nodeType="afterGroup">
                            <p:stCondLst>
                              <p:cond delay="3000"/>
                            </p:stCondLst>
                            <p:childTnLst>
                              <p:par>
                                <p:cTn id="13" presetID="22" presetClass="entr" presetSubtype="1" fill="hold" nodeType="afterEffect">
                                  <p:stCondLst>
                                    <p:cond delay="1000"/>
                                  </p:stCondLst>
                                  <p:childTnLst>
                                    <p:set>
                                      <p:cBhvr>
                                        <p:cTn id="14" dur="1" fill="hold">
                                          <p:stCondLst>
                                            <p:cond delay="0"/>
                                          </p:stCondLst>
                                        </p:cTn>
                                        <p:tgtEl>
                                          <p:spTgt spid="96302"/>
                                        </p:tgtEl>
                                        <p:attrNameLst>
                                          <p:attrName>style.visibility</p:attrName>
                                        </p:attrNameLst>
                                      </p:cBhvr>
                                      <p:to>
                                        <p:strVal val="visible"/>
                                      </p:to>
                                    </p:set>
                                    <p:animEffect transition="in" filter="wipe(up)">
                                      <p:cBhvr>
                                        <p:cTn id="15" dur="500"/>
                                        <p:tgtEl>
                                          <p:spTgt spid="96302"/>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96294"/>
                                        </p:tgtEl>
                                        <p:attrNameLst>
                                          <p:attrName>style.visibility</p:attrName>
                                        </p:attrNameLst>
                                      </p:cBhvr>
                                      <p:to>
                                        <p:strVal val="visible"/>
                                      </p:to>
                                    </p:set>
                                    <p:animEffect transition="in" filter="wipe(left)">
                                      <p:cBhvr>
                                        <p:cTn id="19" dur="500"/>
                                        <p:tgtEl>
                                          <p:spTgt spid="96294"/>
                                        </p:tgtEl>
                                      </p:cBhvr>
                                    </p:animEffect>
                                  </p:childTnLst>
                                </p:cTn>
                              </p:par>
                            </p:childTnLst>
                          </p:cTn>
                        </p:par>
                        <p:par>
                          <p:cTn id="20" fill="hold" nodeType="afterGroup">
                            <p:stCondLst>
                              <p:cond delay="6000"/>
                            </p:stCondLst>
                            <p:childTnLst>
                              <p:par>
                                <p:cTn id="21" presetID="22" presetClass="entr" presetSubtype="4" fill="hold" nodeType="afterEffect">
                                  <p:stCondLst>
                                    <p:cond delay="1000"/>
                                  </p:stCondLst>
                                  <p:childTnLst>
                                    <p:set>
                                      <p:cBhvr>
                                        <p:cTn id="22" dur="1" fill="hold">
                                          <p:stCondLst>
                                            <p:cond delay="0"/>
                                          </p:stCondLst>
                                        </p:cTn>
                                        <p:tgtEl>
                                          <p:spTgt spid="96303"/>
                                        </p:tgtEl>
                                        <p:attrNameLst>
                                          <p:attrName>style.visibility</p:attrName>
                                        </p:attrNameLst>
                                      </p:cBhvr>
                                      <p:to>
                                        <p:strVal val="visible"/>
                                      </p:to>
                                    </p:set>
                                    <p:animEffect transition="in" filter="wipe(down)">
                                      <p:cBhvr>
                                        <p:cTn id="23" dur="500"/>
                                        <p:tgtEl>
                                          <p:spTgt spid="96303"/>
                                        </p:tgtEl>
                                      </p:cBhvr>
                                    </p:animEffect>
                                  </p:childTnLst>
                                </p:cTn>
                              </p:par>
                            </p:childTnLst>
                          </p:cTn>
                        </p:par>
                        <p:par>
                          <p:cTn id="24" fill="hold" nodeType="afterGroup">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96292"/>
                                        </p:tgtEl>
                                        <p:attrNameLst>
                                          <p:attrName>style.visibility</p:attrName>
                                        </p:attrNameLst>
                                      </p:cBhvr>
                                      <p:to>
                                        <p:strVal val="visible"/>
                                      </p:to>
                                    </p:set>
                                    <p:animEffect transition="in" filter="wipe(left)">
                                      <p:cBhvr>
                                        <p:cTn id="27" dur="500"/>
                                        <p:tgtEl>
                                          <p:spTgt spid="96292"/>
                                        </p:tgtEl>
                                      </p:cBhvr>
                                    </p:animEffect>
                                  </p:childTnLst>
                                </p:cTn>
                              </p:par>
                            </p:childTnLst>
                          </p:cTn>
                        </p:par>
                        <p:par>
                          <p:cTn id="28" fill="hold" nodeType="afterGroup">
                            <p:stCondLst>
                              <p:cond delay="9000"/>
                            </p:stCondLst>
                            <p:childTnLst>
                              <p:par>
                                <p:cTn id="29" presetID="22" presetClass="entr" presetSubtype="2" fill="hold" nodeType="afterEffect">
                                  <p:stCondLst>
                                    <p:cond delay="1000"/>
                                  </p:stCondLst>
                                  <p:childTnLst>
                                    <p:set>
                                      <p:cBhvr>
                                        <p:cTn id="30" dur="1" fill="hold">
                                          <p:stCondLst>
                                            <p:cond delay="0"/>
                                          </p:stCondLst>
                                        </p:cTn>
                                        <p:tgtEl>
                                          <p:spTgt spid="96301"/>
                                        </p:tgtEl>
                                        <p:attrNameLst>
                                          <p:attrName>style.visibility</p:attrName>
                                        </p:attrNameLst>
                                      </p:cBhvr>
                                      <p:to>
                                        <p:strVal val="visible"/>
                                      </p:to>
                                    </p:set>
                                    <p:animEffect transition="in" filter="wipe(right)">
                                      <p:cBhvr>
                                        <p:cTn id="31" dur="500"/>
                                        <p:tgtEl>
                                          <p:spTgt spid="96301"/>
                                        </p:tgtEl>
                                      </p:cBhvr>
                                    </p:animEffect>
                                  </p:childTnLst>
                                </p:cTn>
                              </p:par>
                            </p:childTnLst>
                          </p:cTn>
                        </p:par>
                        <p:par>
                          <p:cTn id="32" fill="hold" nodeType="afterGroup">
                            <p:stCondLst>
                              <p:cond delay="10500"/>
                            </p:stCondLst>
                            <p:childTnLst>
                              <p:par>
                                <p:cTn id="33" presetID="22" presetClass="entr" presetSubtype="8" fill="hold" grpId="0" nodeType="afterEffect">
                                  <p:stCondLst>
                                    <p:cond delay="0"/>
                                  </p:stCondLst>
                                  <p:childTnLst>
                                    <p:set>
                                      <p:cBhvr>
                                        <p:cTn id="34" dur="1" fill="hold">
                                          <p:stCondLst>
                                            <p:cond delay="0"/>
                                          </p:stCondLst>
                                        </p:cTn>
                                        <p:tgtEl>
                                          <p:spTgt spid="96304"/>
                                        </p:tgtEl>
                                        <p:attrNameLst>
                                          <p:attrName>style.visibility</p:attrName>
                                        </p:attrNameLst>
                                      </p:cBhvr>
                                      <p:to>
                                        <p:strVal val="visible"/>
                                      </p:to>
                                    </p:set>
                                    <p:animEffect transition="in" filter="wipe(left)">
                                      <p:cBhvr>
                                        <p:cTn id="35" dur="500"/>
                                        <p:tgtEl>
                                          <p:spTgt spid="96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04" grpId="0" autoUpdateAnimBg="0"/>
    </p:bldLst>
  </p:timing>
</p:sld>
</file>

<file path=ppt/slides/slide4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body" idx="4294967295"/>
          </p:nvPr>
        </p:nvSpPr>
        <p:spPr>
          <a:xfrm>
            <a:off x="0" y="1795463"/>
            <a:ext cx="7772400" cy="4546600"/>
          </a:xfrm>
          <a:extLst>
            <a:ext uri="{91240B29-F687-4F45-9708-019B960494DF}">
              <a14:hiddenLine xmlns:a14="http://schemas.microsoft.com/office/drawing/2010/main" w="12700">
                <a:solidFill>
                  <a:schemeClr val="tx1"/>
                </a:solidFill>
                <a:miter lim="800000"/>
                <a:headEnd/>
                <a:tailEnd/>
              </a14:hiddenLine>
            </a:ext>
          </a:extLst>
        </p:spPr>
        <p:txBody>
          <a:bodyPr lIns="90475" tIns="44444" rIns="90475" bIns="44444"/>
          <a:lstStyle/>
          <a:p>
            <a:pPr marL="482600" indent="-482600" eaLnBrk="1" hangingPunct="1">
              <a:buFont typeface="Wingdings" panose="05000000000000000000" pitchFamily="2" charset="2"/>
              <a:buChar char="þ"/>
              <a:defRPr/>
            </a:pPr>
            <a:r>
              <a:rPr lang="en-US" altLang="en-US"/>
              <a:t>Form of weighted moving average</a:t>
            </a:r>
          </a:p>
          <a:p>
            <a:pPr marL="1054100" lvl="1" indent="-381000" eaLnBrk="1" hangingPunct="1">
              <a:buFont typeface="Wingdings" panose="05000000000000000000" pitchFamily="2" charset="2"/>
              <a:buChar char="þ"/>
              <a:defRPr/>
            </a:pPr>
            <a:r>
              <a:rPr lang="en-US" altLang="en-US"/>
              <a:t>Weights decline exponentially</a:t>
            </a:r>
          </a:p>
          <a:p>
            <a:pPr marL="1054100" lvl="1" indent="-381000" eaLnBrk="1" hangingPunct="1">
              <a:buFont typeface="Wingdings" panose="05000000000000000000" pitchFamily="2" charset="2"/>
              <a:buChar char="þ"/>
              <a:defRPr/>
            </a:pPr>
            <a:r>
              <a:rPr lang="en-US" altLang="en-US"/>
              <a:t>Most recent data weighted most</a:t>
            </a:r>
            <a:endParaRPr lang="en-US" altLang="en-US" sz="3200"/>
          </a:p>
          <a:p>
            <a:pPr marL="482600" indent="-482600" eaLnBrk="1" hangingPunct="1">
              <a:buFont typeface="Wingdings" panose="05000000000000000000" pitchFamily="2" charset="2"/>
              <a:buChar char="þ"/>
              <a:defRPr/>
            </a:pPr>
            <a:r>
              <a:rPr lang="en-US" altLang="en-US"/>
              <a:t>Requires smoothing constant </a:t>
            </a:r>
            <a:r>
              <a:rPr lang="en-US" altLang="en-US" i="0"/>
              <a:t>(</a:t>
            </a:r>
            <a:r>
              <a:rPr lang="en-US" altLang="en-US" i="0">
                <a:latin typeface="Symbol" panose="05050102010706020507" pitchFamily="18" charset="2"/>
              </a:rPr>
              <a:t></a:t>
            </a:r>
            <a:r>
              <a:rPr lang="en-US" altLang="en-US" i="0"/>
              <a:t>)</a:t>
            </a:r>
          </a:p>
          <a:p>
            <a:pPr marL="1054100" lvl="1" indent="-381000" eaLnBrk="1" hangingPunct="1">
              <a:buFont typeface="Wingdings" panose="05000000000000000000" pitchFamily="2" charset="2"/>
              <a:buChar char="þ"/>
              <a:defRPr/>
            </a:pPr>
            <a:r>
              <a:rPr lang="en-US" altLang="en-US"/>
              <a:t>Ranges from 0 to 1</a:t>
            </a:r>
          </a:p>
          <a:p>
            <a:pPr marL="1054100" lvl="1" indent="-381000" eaLnBrk="1" hangingPunct="1">
              <a:buFont typeface="Wingdings" panose="05000000000000000000" pitchFamily="2" charset="2"/>
              <a:buChar char="þ"/>
              <a:defRPr/>
            </a:pPr>
            <a:r>
              <a:rPr lang="en-US" altLang="en-US"/>
              <a:t>Subjectively chosen</a:t>
            </a:r>
            <a:endParaRPr lang="en-US" altLang="en-US" sz="3200"/>
          </a:p>
          <a:p>
            <a:pPr marL="482600" indent="-482600" eaLnBrk="1" hangingPunct="1">
              <a:buFont typeface="Wingdings" panose="05000000000000000000" pitchFamily="2" charset="2"/>
              <a:buChar char="þ"/>
              <a:defRPr/>
            </a:pPr>
            <a:r>
              <a:rPr lang="en-US" altLang="en-US"/>
              <a:t>Involves little record keeping of past data</a:t>
            </a:r>
          </a:p>
        </p:txBody>
      </p:sp>
      <p:sp>
        <p:nvSpPr>
          <p:cNvPr id="100355" name="Rectangle 3"/>
          <p:cNvSpPr>
            <a:spLocks noGrp="1" noChangeArrowheads="1"/>
          </p:cNvSpPr>
          <p:nvPr>
            <p:ph type="title" idx="4294967295"/>
          </p:nvPr>
        </p:nvSpPr>
        <p:spPr>
          <a:xfrm>
            <a:off x="0" y="609600"/>
            <a:ext cx="7772400" cy="8763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Exponential Smoothing</a:t>
            </a:r>
          </a:p>
        </p:txBody>
      </p:sp>
    </p:spTree>
    <p:extLst>
      <p:ext uri="{BB962C8B-B14F-4D97-AF65-F5344CB8AC3E}">
        <p14:creationId xmlns:p14="http://schemas.microsoft.com/office/powerpoint/2010/main" val="256612650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00354"/>
                                        </p:tgtEl>
                                        <p:attrNameLst>
                                          <p:attrName>style.visibility</p:attrName>
                                        </p:attrNameLst>
                                      </p:cBhvr>
                                      <p:to>
                                        <p:strVal val="visible"/>
                                      </p:to>
                                    </p:set>
                                    <p:animEffect transition="in" filter="strips(downRight)">
                                      <p:cBhvr>
                                        <p:cTn id="7" dur="500"/>
                                        <p:tgtEl>
                                          <p:spTgt spid="10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885F5E-561D-484F-82DB-84CAFA5DFA5E}"/>
              </a:ext>
            </a:extLst>
          </p:cNvPr>
          <p:cNvSpPr txBox="1">
            <a:spLocks noChangeArrowheads="1"/>
          </p:cNvSpPr>
          <p:nvPr/>
        </p:nvSpPr>
        <p:spPr>
          <a:xfrm>
            <a:off x="0" y="609600"/>
            <a:ext cx="7772400" cy="8763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a:effectLst>
                  <a:outerShdw blurRad="38100" dist="38100" dir="2700000" algn="tl">
                    <a:srgbClr val="FFFFFF"/>
                  </a:outerShdw>
                </a:effectLst>
              </a:rPr>
              <a:t>Exponential Smoothing</a:t>
            </a:r>
            <a:endParaRPr lang="en-US" altLang="en-US" dirty="0">
              <a:effectLst>
                <a:outerShdw blurRad="38100" dist="38100" dir="2700000" algn="tl">
                  <a:srgbClr val="FFFFFF"/>
                </a:outerShdw>
              </a:effectLst>
            </a:endParaRPr>
          </a:p>
        </p:txBody>
      </p:sp>
      <p:pic>
        <p:nvPicPr>
          <p:cNvPr id="6" name="Picture 5">
            <a:extLst>
              <a:ext uri="{FF2B5EF4-FFF2-40B4-BE49-F238E27FC236}">
                <a16:creationId xmlns:a16="http://schemas.microsoft.com/office/drawing/2014/main" id="{36917D18-C544-4147-843B-661173A5A803}"/>
              </a:ext>
            </a:extLst>
          </p:cNvPr>
          <p:cNvPicPr>
            <a:picLocks noChangeAspect="1"/>
          </p:cNvPicPr>
          <p:nvPr/>
        </p:nvPicPr>
        <p:blipFill>
          <a:blip r:embed="rId2"/>
          <a:stretch>
            <a:fillRect/>
          </a:stretch>
        </p:blipFill>
        <p:spPr>
          <a:xfrm>
            <a:off x="0" y="1895365"/>
            <a:ext cx="9143999" cy="4664462"/>
          </a:xfrm>
          <a:prstGeom prst="rect">
            <a:avLst/>
          </a:prstGeom>
        </p:spPr>
      </p:pic>
    </p:spTree>
    <p:extLst>
      <p:ext uri="{BB962C8B-B14F-4D97-AF65-F5344CB8AC3E}">
        <p14:creationId xmlns:p14="http://schemas.microsoft.com/office/powerpoint/2010/main" val="149306081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title" idx="4294967295"/>
          </p:nvPr>
        </p:nvSpPr>
        <p:spPr>
          <a:xfrm>
            <a:off x="0" y="609600"/>
            <a:ext cx="7772400" cy="9017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dirty="0">
                <a:effectLst>
                  <a:outerShdw blurRad="38100" dist="38100" dir="2700000" algn="tl">
                    <a:srgbClr val="FFFFFF"/>
                  </a:outerShdw>
                </a:effectLst>
              </a:rPr>
              <a:t>Exponential Smoothing</a:t>
            </a:r>
          </a:p>
        </p:txBody>
      </p:sp>
      <p:sp>
        <p:nvSpPr>
          <p:cNvPr id="102406" name="Rectangle 6"/>
          <p:cNvSpPr>
            <a:spLocks noChangeArrowheads="1"/>
          </p:cNvSpPr>
          <p:nvPr/>
        </p:nvSpPr>
        <p:spPr bwMode="auto">
          <a:xfrm>
            <a:off x="381000" y="2055813"/>
            <a:ext cx="85058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667000" indent="-2667000">
              <a:tabLst>
                <a:tab pos="3429000" algn="l"/>
              </a:tabLst>
              <a:defRPr sz="2400">
                <a:solidFill>
                  <a:schemeClr val="tx1"/>
                </a:solidFill>
                <a:latin typeface="Times" panose="02020603050405020304" pitchFamily="18" charset="0"/>
              </a:defRPr>
            </a:lvl1pPr>
            <a:lvl2pPr marL="2857500">
              <a:tabLst>
                <a:tab pos="3429000" algn="l"/>
              </a:tabLst>
              <a:defRPr sz="2400">
                <a:solidFill>
                  <a:schemeClr val="tx1"/>
                </a:solidFill>
                <a:latin typeface="Times" panose="02020603050405020304" pitchFamily="18" charset="0"/>
              </a:defRPr>
            </a:lvl2pPr>
            <a:lvl3pPr marL="3048000">
              <a:tabLst>
                <a:tab pos="3429000" algn="l"/>
              </a:tabLst>
              <a:defRPr sz="2400">
                <a:solidFill>
                  <a:schemeClr val="tx1"/>
                </a:solidFill>
                <a:latin typeface="Times" panose="02020603050405020304" pitchFamily="18" charset="0"/>
              </a:defRPr>
            </a:lvl3pPr>
            <a:lvl4pPr marL="3238500">
              <a:tabLst>
                <a:tab pos="3429000" algn="l"/>
              </a:tabLst>
              <a:defRPr sz="2400">
                <a:solidFill>
                  <a:schemeClr val="tx1"/>
                </a:solidFill>
                <a:latin typeface="Times" panose="02020603050405020304" pitchFamily="18" charset="0"/>
              </a:defRPr>
            </a:lvl4pPr>
            <a:lvl5pPr marL="3429000">
              <a:tabLst>
                <a:tab pos="3429000" algn="l"/>
              </a:tabLst>
              <a:defRPr sz="2400">
                <a:solidFill>
                  <a:schemeClr val="tx1"/>
                </a:solidFill>
                <a:latin typeface="Times" panose="02020603050405020304" pitchFamily="18" charset="0"/>
              </a:defRPr>
            </a:lvl5pPr>
            <a:lvl6pPr marL="3886200" eaLnBrk="0" fontAlgn="base" hangingPunct="0">
              <a:spcBef>
                <a:spcPct val="0"/>
              </a:spcBef>
              <a:spcAft>
                <a:spcPct val="0"/>
              </a:spcAft>
              <a:tabLst>
                <a:tab pos="3429000" algn="l"/>
              </a:tabLst>
              <a:defRPr sz="2400">
                <a:solidFill>
                  <a:schemeClr val="tx1"/>
                </a:solidFill>
                <a:latin typeface="Times" panose="02020603050405020304" pitchFamily="18" charset="0"/>
              </a:defRPr>
            </a:lvl6pPr>
            <a:lvl7pPr marL="4343400" eaLnBrk="0" fontAlgn="base" hangingPunct="0">
              <a:spcBef>
                <a:spcPct val="0"/>
              </a:spcBef>
              <a:spcAft>
                <a:spcPct val="0"/>
              </a:spcAft>
              <a:tabLst>
                <a:tab pos="3429000" algn="l"/>
              </a:tabLst>
              <a:defRPr sz="2400">
                <a:solidFill>
                  <a:schemeClr val="tx1"/>
                </a:solidFill>
                <a:latin typeface="Times" panose="02020603050405020304" pitchFamily="18" charset="0"/>
              </a:defRPr>
            </a:lvl7pPr>
            <a:lvl8pPr marL="4800600" eaLnBrk="0" fontAlgn="base" hangingPunct="0">
              <a:spcBef>
                <a:spcPct val="0"/>
              </a:spcBef>
              <a:spcAft>
                <a:spcPct val="0"/>
              </a:spcAft>
              <a:tabLst>
                <a:tab pos="3429000" algn="l"/>
              </a:tabLst>
              <a:defRPr sz="2400">
                <a:solidFill>
                  <a:schemeClr val="tx1"/>
                </a:solidFill>
                <a:latin typeface="Times" panose="02020603050405020304" pitchFamily="18" charset="0"/>
              </a:defRPr>
            </a:lvl8pPr>
            <a:lvl9pPr marL="5257800" eaLnBrk="0" fontAlgn="base" hangingPunct="0">
              <a:spcBef>
                <a:spcPct val="0"/>
              </a:spcBef>
              <a:spcAft>
                <a:spcPct val="0"/>
              </a:spcAft>
              <a:tabLst>
                <a:tab pos="3429000" algn="l"/>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latin typeface="Arial" panose="020B0604020202020204" pitchFamily="34" charset="0"/>
              </a:rPr>
              <a:t>New forecast =	Last period’s forecast</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latin typeface="Arial" panose="020B0604020202020204" pitchFamily="34" charset="0"/>
              </a:rPr>
              <a:t>	+ </a:t>
            </a:r>
            <a:r>
              <a:rPr lang="en-US" altLang="en-US" sz="2800" b="1">
                <a:solidFill>
                  <a:srgbClr val="000000"/>
                </a:solidFill>
                <a:effectLst>
                  <a:outerShdw blurRad="38100" dist="38100" dir="2700000" algn="tl">
                    <a:srgbClr val="C0C0C0"/>
                  </a:outerShdw>
                </a:effectLst>
                <a:latin typeface="Symbol" panose="05050102010706020507" pitchFamily="18" charset="2"/>
              </a:rPr>
              <a:t>a</a:t>
            </a:r>
            <a:r>
              <a:rPr lang="en-US" altLang="en-US" sz="2800" b="1" i="1">
                <a:solidFill>
                  <a:srgbClr val="000000"/>
                </a:solidFill>
                <a:effectLst>
                  <a:outerShdw blurRad="38100" dist="38100" dir="2700000" algn="tl">
                    <a:srgbClr val="C0C0C0"/>
                  </a:outerShdw>
                </a:effectLst>
                <a:latin typeface="Arial" panose="020B0604020202020204" pitchFamily="34" charset="0"/>
              </a:rPr>
              <a:t> </a:t>
            </a:r>
            <a:r>
              <a:rPr lang="en-US" altLang="en-US" sz="2800" b="1">
                <a:solidFill>
                  <a:srgbClr val="000000"/>
                </a:solidFill>
                <a:effectLst>
                  <a:outerShdw blurRad="38100" dist="38100" dir="2700000" algn="tl">
                    <a:srgbClr val="C0C0C0"/>
                  </a:outerShdw>
                </a:effectLst>
                <a:latin typeface="Arial" panose="020B0604020202020204" pitchFamily="34" charset="0"/>
              </a:rPr>
              <a:t>(</a:t>
            </a:r>
            <a:r>
              <a:rPr lang="en-US" altLang="en-US" sz="2800" b="1" i="1">
                <a:solidFill>
                  <a:srgbClr val="000000"/>
                </a:solidFill>
                <a:effectLst>
                  <a:outerShdw blurRad="38100" dist="38100" dir="2700000" algn="tl">
                    <a:srgbClr val="C0C0C0"/>
                  </a:outerShdw>
                </a:effectLst>
                <a:latin typeface="Arial" panose="020B0604020202020204" pitchFamily="34" charset="0"/>
              </a:rPr>
              <a:t>Last period’s actual demand </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latin typeface="Arial" panose="020B0604020202020204" pitchFamily="34" charset="0"/>
              </a:rPr>
              <a:t>		– Last period’s forecast</a:t>
            </a:r>
            <a:r>
              <a:rPr lang="en-US" altLang="en-US" sz="2800" b="1">
                <a:solidFill>
                  <a:srgbClr val="000000"/>
                </a:solidFill>
                <a:effectLst>
                  <a:outerShdw blurRad="38100" dist="38100" dir="2700000" algn="tl">
                    <a:srgbClr val="C0C0C0"/>
                  </a:outerShdw>
                </a:effectLst>
                <a:latin typeface="Arial" panose="020B0604020202020204" pitchFamily="34" charset="0"/>
              </a:rPr>
              <a:t>)</a:t>
            </a:r>
            <a:endParaRPr lang="en-US" altLang="en-US" sz="2800" b="1" i="1">
              <a:solidFill>
                <a:srgbClr val="000000"/>
              </a:solidFill>
              <a:effectLst>
                <a:outerShdw blurRad="38100" dist="38100" dir="2700000" algn="tl">
                  <a:srgbClr val="C0C0C0"/>
                </a:outerShdw>
              </a:effectLst>
              <a:latin typeface="Arial" panose="020B0604020202020204" pitchFamily="34" charset="0"/>
            </a:endParaRPr>
          </a:p>
        </p:txBody>
      </p:sp>
      <p:sp>
        <p:nvSpPr>
          <p:cNvPr id="102407" name="Rectangle 7"/>
          <p:cNvSpPr>
            <a:spLocks noChangeArrowheads="1"/>
          </p:cNvSpPr>
          <p:nvPr/>
        </p:nvSpPr>
        <p:spPr bwMode="auto">
          <a:xfrm>
            <a:off x="2465388" y="3798888"/>
            <a:ext cx="4214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F</a:t>
            </a:r>
            <a:r>
              <a:rPr lang="en-US" altLang="en-US" sz="2800" b="1" i="1" baseline="-25000">
                <a:solidFill>
                  <a:srgbClr val="000000"/>
                </a:solidFill>
                <a:effectLst>
                  <a:outerShdw blurRad="38100" dist="38100" dir="2700000" algn="tl">
                    <a:srgbClr val="C0C0C0"/>
                  </a:outerShdw>
                </a:effectLst>
              </a:rPr>
              <a:t>t</a:t>
            </a:r>
            <a:r>
              <a:rPr lang="en-US" altLang="en-US" sz="2800" b="1" i="1">
                <a:solidFill>
                  <a:srgbClr val="000000"/>
                </a:solidFill>
                <a:effectLst>
                  <a:outerShdw blurRad="38100" dist="38100" dir="2700000" algn="tl">
                    <a:srgbClr val="C0C0C0"/>
                  </a:outerShdw>
                </a:effectLst>
              </a:rPr>
              <a:t> = F</a:t>
            </a:r>
            <a:r>
              <a:rPr lang="en-US" altLang="en-US" sz="2800" b="1" i="1" baseline="-25000">
                <a:solidFill>
                  <a:srgbClr val="000000"/>
                </a:solidFill>
                <a:effectLst>
                  <a:outerShdw blurRad="38100" dist="38100" dir="2700000" algn="tl">
                    <a:srgbClr val="C0C0C0"/>
                  </a:outerShdw>
                </a:effectLst>
              </a:rPr>
              <a:t>t </a:t>
            </a:r>
            <a:r>
              <a:rPr lang="en-US" altLang="en-US" sz="2800" b="1" baseline="-25000">
                <a:solidFill>
                  <a:srgbClr val="000000"/>
                </a:solidFill>
                <a:effectLst>
                  <a:outerShdw blurRad="38100" dist="38100" dir="2700000" algn="tl">
                    <a:srgbClr val="C0C0C0"/>
                  </a:outerShdw>
                </a:effectLst>
              </a:rPr>
              <a:t>– 1</a:t>
            </a:r>
            <a:r>
              <a:rPr lang="en-US" altLang="en-US" sz="2800" b="1">
                <a:solidFill>
                  <a:srgbClr val="000000"/>
                </a:solidFill>
                <a:effectLst>
                  <a:outerShdw blurRad="38100" dist="38100" dir="2700000" algn="tl">
                    <a:srgbClr val="C0C0C0"/>
                  </a:outerShdw>
                </a:effectLst>
              </a:rPr>
              <a:t> +</a:t>
            </a:r>
            <a:r>
              <a:rPr lang="en-US" altLang="en-US" sz="2800" b="1" i="1">
                <a:solidFill>
                  <a:srgbClr val="000000"/>
                </a:solidFill>
                <a:effectLst>
                  <a:outerShdw blurRad="38100" dist="38100" dir="2700000" algn="tl">
                    <a:srgbClr val="C0C0C0"/>
                  </a:outerShdw>
                </a:effectLst>
              </a:rPr>
              <a:t> </a:t>
            </a:r>
            <a:r>
              <a:rPr lang="en-US" altLang="en-US" sz="2800" b="1">
                <a:solidFill>
                  <a:srgbClr val="000000"/>
                </a:solidFill>
                <a:effectLst>
                  <a:outerShdw blurRad="38100" dist="38100" dir="2700000" algn="tl">
                    <a:srgbClr val="C0C0C0"/>
                  </a:outerShdw>
                </a:effectLst>
                <a:latin typeface="Symbol" panose="05050102010706020507" pitchFamily="18" charset="2"/>
              </a:rPr>
              <a:t>a</a:t>
            </a:r>
            <a:r>
              <a:rPr lang="en-US" altLang="en-US" sz="2800" b="1">
                <a:solidFill>
                  <a:srgbClr val="000000"/>
                </a:solidFill>
                <a:effectLst>
                  <a:outerShdw blurRad="38100" dist="38100" dir="2700000" algn="tl">
                    <a:srgbClr val="C0C0C0"/>
                  </a:outerShdw>
                </a:effectLst>
              </a:rPr>
              <a:t>(</a:t>
            </a:r>
            <a:r>
              <a:rPr lang="en-US" altLang="en-US" sz="2800" b="1" i="1">
                <a:solidFill>
                  <a:srgbClr val="000000"/>
                </a:solidFill>
                <a:effectLst>
                  <a:outerShdw blurRad="38100" dist="38100" dir="2700000" algn="tl">
                    <a:srgbClr val="C0C0C0"/>
                  </a:outerShdw>
                </a:effectLst>
              </a:rPr>
              <a:t>A</a:t>
            </a:r>
            <a:r>
              <a:rPr lang="en-US" altLang="en-US" sz="2800" b="1" i="1" baseline="-25000">
                <a:solidFill>
                  <a:srgbClr val="000000"/>
                </a:solidFill>
                <a:effectLst>
                  <a:outerShdw blurRad="38100" dist="38100" dir="2700000" algn="tl">
                    <a:srgbClr val="C0C0C0"/>
                  </a:outerShdw>
                </a:effectLst>
              </a:rPr>
              <a:t>t </a:t>
            </a:r>
            <a:r>
              <a:rPr lang="en-US" altLang="en-US" sz="2800" b="1" baseline="-25000">
                <a:solidFill>
                  <a:srgbClr val="000000"/>
                </a:solidFill>
                <a:effectLst>
                  <a:outerShdw blurRad="38100" dist="38100" dir="2700000" algn="tl">
                    <a:srgbClr val="C0C0C0"/>
                  </a:outerShdw>
                </a:effectLst>
              </a:rPr>
              <a:t>– 1</a:t>
            </a:r>
            <a:r>
              <a:rPr lang="en-US" altLang="en-US" sz="2800" b="1">
                <a:solidFill>
                  <a:srgbClr val="000000"/>
                </a:solidFill>
                <a:effectLst>
                  <a:outerShdw blurRad="38100" dist="38100" dir="2700000" algn="tl">
                    <a:srgbClr val="C0C0C0"/>
                  </a:outerShdw>
                </a:effectLst>
              </a:rPr>
              <a:t> -</a:t>
            </a:r>
            <a:r>
              <a:rPr lang="en-US" altLang="en-US" sz="2800" b="1" i="1">
                <a:solidFill>
                  <a:srgbClr val="000000"/>
                </a:solidFill>
                <a:effectLst>
                  <a:outerShdw blurRad="38100" dist="38100" dir="2700000" algn="tl">
                    <a:srgbClr val="C0C0C0"/>
                  </a:outerShdw>
                </a:effectLst>
              </a:rPr>
              <a:t> F</a:t>
            </a:r>
            <a:r>
              <a:rPr lang="en-US" altLang="en-US" sz="2800" b="1" i="1" baseline="-25000">
                <a:solidFill>
                  <a:srgbClr val="000000"/>
                </a:solidFill>
                <a:effectLst>
                  <a:outerShdw blurRad="38100" dist="38100" dir="2700000" algn="tl">
                    <a:srgbClr val="C0C0C0"/>
                  </a:outerShdw>
                </a:effectLst>
              </a:rPr>
              <a:t>t </a:t>
            </a:r>
            <a:r>
              <a:rPr lang="en-US" altLang="en-US" sz="2800" b="1" baseline="-25000">
                <a:solidFill>
                  <a:srgbClr val="000000"/>
                </a:solidFill>
                <a:effectLst>
                  <a:outerShdw blurRad="38100" dist="38100" dir="2700000" algn="tl">
                    <a:srgbClr val="C0C0C0"/>
                  </a:outerShdw>
                </a:effectLst>
              </a:rPr>
              <a:t>– 1</a:t>
            </a:r>
            <a:r>
              <a:rPr lang="en-US" altLang="en-US" sz="2800" b="1">
                <a:solidFill>
                  <a:srgbClr val="000000"/>
                </a:solidFill>
                <a:effectLst>
                  <a:outerShdw blurRad="38100" dist="38100" dir="2700000" algn="tl">
                    <a:srgbClr val="C0C0C0"/>
                  </a:outerShdw>
                </a:effectLst>
              </a:rPr>
              <a:t>)</a:t>
            </a:r>
          </a:p>
        </p:txBody>
      </p:sp>
      <p:sp>
        <p:nvSpPr>
          <p:cNvPr id="102408" name="Rectangle 8"/>
          <p:cNvSpPr>
            <a:spLocks noChangeArrowheads="1"/>
          </p:cNvSpPr>
          <p:nvPr/>
        </p:nvSpPr>
        <p:spPr bwMode="auto">
          <a:xfrm>
            <a:off x="1509713" y="4611688"/>
            <a:ext cx="6116637"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1714500" algn="r"/>
                <a:tab pos="1816100" algn="l"/>
                <a:tab pos="2197100" algn="l"/>
              </a:tabLst>
              <a:defRPr sz="2400">
                <a:solidFill>
                  <a:schemeClr val="tx1"/>
                </a:solidFill>
                <a:latin typeface="Times" panose="02020603050405020304" pitchFamily="18" charset="0"/>
              </a:defRPr>
            </a:lvl1pPr>
            <a:lvl2pPr>
              <a:tabLst>
                <a:tab pos="1714500" algn="r"/>
                <a:tab pos="1816100" algn="l"/>
                <a:tab pos="2197100" algn="l"/>
              </a:tabLst>
              <a:defRPr sz="2400">
                <a:solidFill>
                  <a:schemeClr val="tx1"/>
                </a:solidFill>
                <a:latin typeface="Times" panose="02020603050405020304" pitchFamily="18" charset="0"/>
              </a:defRPr>
            </a:lvl2pPr>
            <a:lvl3pPr>
              <a:tabLst>
                <a:tab pos="1714500" algn="r"/>
                <a:tab pos="1816100" algn="l"/>
                <a:tab pos="2197100" algn="l"/>
              </a:tabLst>
              <a:defRPr sz="2400">
                <a:solidFill>
                  <a:schemeClr val="tx1"/>
                </a:solidFill>
                <a:latin typeface="Times" panose="02020603050405020304" pitchFamily="18" charset="0"/>
              </a:defRPr>
            </a:lvl3pPr>
            <a:lvl4pPr>
              <a:tabLst>
                <a:tab pos="1714500" algn="r"/>
                <a:tab pos="1816100" algn="l"/>
                <a:tab pos="2197100" algn="l"/>
              </a:tabLst>
              <a:defRPr sz="2400">
                <a:solidFill>
                  <a:schemeClr val="tx1"/>
                </a:solidFill>
                <a:latin typeface="Times" panose="02020603050405020304" pitchFamily="18" charset="0"/>
              </a:defRPr>
            </a:lvl4pPr>
            <a:lvl5pPr>
              <a:tabLst>
                <a:tab pos="1714500" algn="r"/>
                <a:tab pos="1816100" algn="l"/>
                <a:tab pos="2197100" algn="l"/>
              </a:tabLst>
              <a:defRPr sz="2400">
                <a:solidFill>
                  <a:schemeClr val="tx1"/>
                </a:solidFill>
                <a:latin typeface="Times" panose="02020603050405020304" pitchFamily="18" charset="0"/>
              </a:defRPr>
            </a:lvl5pPr>
            <a:lvl6pPr eaLnBrk="0" fontAlgn="base" hangingPunct="0">
              <a:spcBef>
                <a:spcPct val="0"/>
              </a:spcBef>
              <a:spcAft>
                <a:spcPct val="0"/>
              </a:spcAft>
              <a:tabLst>
                <a:tab pos="1714500" algn="r"/>
                <a:tab pos="1816100" algn="l"/>
                <a:tab pos="2197100" algn="l"/>
              </a:tabLst>
              <a:defRPr sz="2400">
                <a:solidFill>
                  <a:schemeClr val="tx1"/>
                </a:solidFill>
                <a:latin typeface="Times" panose="02020603050405020304" pitchFamily="18" charset="0"/>
              </a:defRPr>
            </a:lvl6pPr>
            <a:lvl7pPr eaLnBrk="0" fontAlgn="base" hangingPunct="0">
              <a:spcBef>
                <a:spcPct val="0"/>
              </a:spcBef>
              <a:spcAft>
                <a:spcPct val="0"/>
              </a:spcAft>
              <a:tabLst>
                <a:tab pos="1714500" algn="r"/>
                <a:tab pos="1816100" algn="l"/>
                <a:tab pos="2197100" algn="l"/>
              </a:tabLst>
              <a:defRPr sz="2400">
                <a:solidFill>
                  <a:schemeClr val="tx1"/>
                </a:solidFill>
                <a:latin typeface="Times" panose="02020603050405020304" pitchFamily="18" charset="0"/>
              </a:defRPr>
            </a:lvl7pPr>
            <a:lvl8pPr eaLnBrk="0" fontAlgn="base" hangingPunct="0">
              <a:spcBef>
                <a:spcPct val="0"/>
              </a:spcBef>
              <a:spcAft>
                <a:spcPct val="0"/>
              </a:spcAft>
              <a:tabLst>
                <a:tab pos="1714500" algn="r"/>
                <a:tab pos="1816100" algn="l"/>
                <a:tab pos="2197100" algn="l"/>
              </a:tabLst>
              <a:defRPr sz="2400">
                <a:solidFill>
                  <a:schemeClr val="tx1"/>
                </a:solidFill>
                <a:latin typeface="Times" panose="02020603050405020304" pitchFamily="18" charset="0"/>
              </a:defRPr>
            </a:lvl8pPr>
            <a:lvl9pPr eaLnBrk="0" fontAlgn="base" hangingPunct="0">
              <a:spcBef>
                <a:spcPct val="0"/>
              </a:spcBef>
              <a:spcAft>
                <a:spcPct val="0"/>
              </a:spcAft>
              <a:tabLst>
                <a:tab pos="1714500" algn="r"/>
                <a:tab pos="1816100" algn="l"/>
                <a:tab pos="2197100" algn="l"/>
              </a:tabLst>
              <a:defRPr sz="2400">
                <a:solidFill>
                  <a:schemeClr val="tx1"/>
                </a:solidFill>
                <a:latin typeface="Times" panose="02020603050405020304" pitchFamily="18" charset="0"/>
              </a:defRPr>
            </a:lvl9pPr>
          </a:lstStyle>
          <a:p>
            <a:pPr eaLnBrk="0" fontAlgn="base" hangingPunct="0">
              <a:spcBef>
                <a:spcPct val="2500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where	F</a:t>
            </a:r>
            <a:r>
              <a:rPr lang="en-US" altLang="en-US"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b="1">
                <a:solidFill>
                  <a:srgbClr val="000000"/>
                </a:solidFill>
                <a:effectLst>
                  <a:outerShdw blurRad="38100" dist="38100" dir="2700000" algn="tl">
                    <a:srgbClr val="C0C0C0"/>
                  </a:outerShdw>
                </a:effectLst>
                <a:latin typeface="Arial" panose="020B0604020202020204" pitchFamily="34" charset="0"/>
              </a:rPr>
              <a:t>	=	</a:t>
            </a:r>
            <a:r>
              <a:rPr lang="en-US" altLang="en-US" b="1" i="1">
                <a:solidFill>
                  <a:srgbClr val="000000"/>
                </a:solidFill>
                <a:effectLst>
                  <a:outerShdw blurRad="38100" dist="38100" dir="2700000" algn="tl">
                    <a:srgbClr val="C0C0C0"/>
                  </a:outerShdw>
                </a:effectLst>
                <a:latin typeface="Arial" panose="020B0604020202020204" pitchFamily="34" charset="0"/>
              </a:rPr>
              <a:t>new forecast</a:t>
            </a:r>
          </a:p>
          <a:p>
            <a:pPr eaLnBrk="0" fontAlgn="base" hangingPunct="0">
              <a:spcBef>
                <a:spcPct val="2500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F</a:t>
            </a:r>
            <a:r>
              <a:rPr lang="en-US" altLang="en-US" b="1" i="1" baseline="-25000">
                <a:solidFill>
                  <a:srgbClr val="000000"/>
                </a:solidFill>
                <a:effectLst>
                  <a:outerShdw blurRad="38100" dist="38100" dir="2700000" algn="tl">
                    <a:srgbClr val="C0C0C0"/>
                  </a:outerShdw>
                </a:effectLst>
                <a:latin typeface="Arial" panose="020B0604020202020204" pitchFamily="34" charset="0"/>
              </a:rPr>
              <a:t>t </a:t>
            </a:r>
            <a:r>
              <a:rPr lang="en-US" altLang="en-US" b="1" baseline="-25000">
                <a:solidFill>
                  <a:srgbClr val="000000"/>
                </a:solidFill>
                <a:effectLst>
                  <a:outerShdw blurRad="38100" dist="38100" dir="2700000" algn="tl">
                    <a:srgbClr val="C0C0C0"/>
                  </a:outerShdw>
                </a:effectLst>
                <a:latin typeface="Arial" panose="020B0604020202020204" pitchFamily="34" charset="0"/>
              </a:rPr>
              <a:t>– 1</a:t>
            </a:r>
            <a:r>
              <a:rPr lang="en-US" altLang="en-US" b="1">
                <a:solidFill>
                  <a:srgbClr val="000000"/>
                </a:solidFill>
                <a:effectLst>
                  <a:outerShdw blurRad="38100" dist="38100" dir="2700000" algn="tl">
                    <a:srgbClr val="C0C0C0"/>
                  </a:outerShdw>
                </a:effectLst>
                <a:latin typeface="Arial" panose="020B0604020202020204" pitchFamily="34" charset="0"/>
              </a:rPr>
              <a:t>	=	</a:t>
            </a:r>
            <a:r>
              <a:rPr lang="en-US" altLang="en-US" b="1" i="1">
                <a:solidFill>
                  <a:srgbClr val="000000"/>
                </a:solidFill>
                <a:effectLst>
                  <a:outerShdw blurRad="38100" dist="38100" dir="2700000" algn="tl">
                    <a:srgbClr val="C0C0C0"/>
                  </a:outerShdw>
                </a:effectLst>
                <a:latin typeface="Arial" panose="020B0604020202020204" pitchFamily="34" charset="0"/>
              </a:rPr>
              <a:t>previous forecast</a:t>
            </a:r>
          </a:p>
          <a:p>
            <a:pPr eaLnBrk="0" fontAlgn="base" hangingPunct="0">
              <a:spcBef>
                <a:spcPct val="2500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a:t>
            </a:r>
            <a:r>
              <a:rPr lang="en-US" altLang="en-US" b="1">
                <a:solidFill>
                  <a:srgbClr val="000000"/>
                </a:solidFill>
                <a:effectLst>
                  <a:outerShdw blurRad="38100" dist="38100" dir="2700000" algn="tl">
                    <a:srgbClr val="C0C0C0"/>
                  </a:outerShdw>
                </a:effectLst>
                <a:latin typeface="Symbol" panose="05050102010706020507" pitchFamily="18" charset="2"/>
              </a:rPr>
              <a:t>a</a:t>
            </a:r>
            <a:r>
              <a:rPr lang="en-US" altLang="en-US" b="1">
                <a:solidFill>
                  <a:srgbClr val="000000"/>
                </a:solidFill>
                <a:effectLst>
                  <a:outerShdw blurRad="38100" dist="38100" dir="2700000" algn="tl">
                    <a:srgbClr val="C0C0C0"/>
                  </a:outerShdw>
                </a:effectLst>
                <a:latin typeface="Arial" panose="020B0604020202020204" pitchFamily="34" charset="0"/>
              </a:rPr>
              <a:t>	=	</a:t>
            </a:r>
            <a:r>
              <a:rPr lang="en-US" altLang="en-US" b="1" i="1">
                <a:solidFill>
                  <a:srgbClr val="000000"/>
                </a:solidFill>
                <a:effectLst>
                  <a:outerShdw blurRad="38100" dist="38100" dir="2700000" algn="tl">
                    <a:srgbClr val="C0C0C0"/>
                  </a:outerShdw>
                </a:effectLst>
                <a:latin typeface="Arial" panose="020B0604020202020204" pitchFamily="34" charset="0"/>
              </a:rPr>
              <a:t>smoothing (or weighting) </a:t>
            </a:r>
            <a:br>
              <a:rPr lang="en-US" altLang="en-US" b="1" i="1">
                <a:solidFill>
                  <a:srgbClr val="000000"/>
                </a:solidFill>
                <a:effectLst>
                  <a:outerShdw blurRad="38100" dist="38100" dir="2700000" algn="tl">
                    <a:srgbClr val="C0C0C0"/>
                  </a:outerShdw>
                </a:effectLst>
                <a:latin typeface="Arial" panose="020B0604020202020204" pitchFamily="34" charset="0"/>
              </a:rPr>
            </a:br>
            <a:r>
              <a:rPr lang="en-US" altLang="en-US" b="1" i="1">
                <a:solidFill>
                  <a:srgbClr val="000000"/>
                </a:solidFill>
                <a:effectLst>
                  <a:outerShdw blurRad="38100" dist="38100" dir="2700000" algn="tl">
                    <a:srgbClr val="C0C0C0"/>
                  </a:outerShdw>
                </a:effectLst>
                <a:latin typeface="Arial" panose="020B0604020202020204" pitchFamily="34" charset="0"/>
              </a:rPr>
              <a:t>			constant </a:t>
            </a:r>
            <a:r>
              <a:rPr lang="en-US" altLang="en-US" b="1">
                <a:solidFill>
                  <a:srgbClr val="000000"/>
                </a:solidFill>
                <a:effectLst>
                  <a:outerShdw blurRad="38100" dist="38100" dir="2700000" algn="tl">
                    <a:srgbClr val="C0C0C0"/>
                  </a:outerShdw>
                </a:effectLst>
                <a:latin typeface="Arial" panose="020B0604020202020204" pitchFamily="34" charset="0"/>
              </a:rPr>
              <a:t>(0 </a:t>
            </a:r>
            <a:r>
              <a:rPr lang="en-US" altLang="en-US" b="1">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sym typeface="Symbol" panose="05050102010706020507" pitchFamily="18" charset="2"/>
              </a:rPr>
              <a:t>≤</a:t>
            </a:r>
            <a:r>
              <a:rPr lang="en-US" altLang="en-US" b="1">
                <a:solidFill>
                  <a:srgbClr val="000000"/>
                </a:solidFill>
                <a:effectLst>
                  <a:outerShdw blurRad="38100" dist="38100" dir="2700000" algn="tl">
                    <a:srgbClr val="C0C0C0"/>
                  </a:outerShdw>
                </a:effectLst>
                <a:latin typeface="Arial" panose="020B0604020202020204" pitchFamily="34" charset="0"/>
                <a:sym typeface="Symbol" panose="05050102010706020507" pitchFamily="18" charset="2"/>
              </a:rPr>
              <a:t> </a:t>
            </a:r>
            <a:r>
              <a:rPr lang="en-US" altLang="en-US" b="1">
                <a:solidFill>
                  <a:srgbClr val="000000"/>
                </a:solidFill>
                <a:effectLst>
                  <a:outerShdw blurRad="38100" dist="38100" dir="2700000" algn="tl">
                    <a:srgbClr val="C0C0C0"/>
                  </a:outerShdw>
                </a:effectLst>
                <a:latin typeface="Symbol" panose="05050102010706020507" pitchFamily="18" charset="2"/>
                <a:sym typeface="Symbol" panose="05050102010706020507" pitchFamily="18" charset="2"/>
              </a:rPr>
              <a:t>a</a:t>
            </a:r>
            <a:r>
              <a:rPr lang="en-US" altLang="en-US" b="1">
                <a:solidFill>
                  <a:srgbClr val="000000"/>
                </a:solidFill>
                <a:effectLst>
                  <a:outerShdw blurRad="38100" dist="38100" dir="2700000" algn="tl">
                    <a:srgbClr val="C0C0C0"/>
                  </a:outerShdw>
                </a:effectLst>
                <a:latin typeface="Arial" panose="020B0604020202020204" pitchFamily="34" charset="0"/>
                <a:sym typeface="Symbol" panose="05050102010706020507" pitchFamily="18" charset="2"/>
              </a:rPr>
              <a:t> </a:t>
            </a:r>
            <a:r>
              <a:rPr lang="en-US" altLang="en-US" b="1">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sym typeface="Symbol" panose="05050102010706020507" pitchFamily="18" charset="2"/>
              </a:rPr>
              <a:t>≤</a:t>
            </a:r>
            <a:r>
              <a:rPr lang="en-US" altLang="en-US" b="1">
                <a:solidFill>
                  <a:srgbClr val="000000"/>
                </a:solidFill>
                <a:effectLst>
                  <a:outerShdw blurRad="38100" dist="38100" dir="2700000" algn="tl">
                    <a:srgbClr val="C0C0C0"/>
                  </a:outerShdw>
                </a:effectLst>
                <a:latin typeface="Arial" panose="020B0604020202020204" pitchFamily="34" charset="0"/>
                <a:sym typeface="Symbol" panose="05050102010706020507" pitchFamily="18" charset="2"/>
              </a:rPr>
              <a:t> 1)</a:t>
            </a:r>
          </a:p>
        </p:txBody>
      </p:sp>
    </p:spTree>
    <p:extLst>
      <p:ext uri="{BB962C8B-B14F-4D97-AF65-F5344CB8AC3E}">
        <p14:creationId xmlns:p14="http://schemas.microsoft.com/office/powerpoint/2010/main" val="4156187671"/>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02406"/>
                                        </p:tgtEl>
                                        <p:attrNameLst>
                                          <p:attrName>style.visibility</p:attrName>
                                        </p:attrNameLst>
                                      </p:cBhvr>
                                      <p:to>
                                        <p:strVal val="visible"/>
                                      </p:to>
                                    </p:set>
                                    <p:animEffect transition="in" filter="strips(downRight)">
                                      <p:cBhvr>
                                        <p:cTn id="7" dur="500"/>
                                        <p:tgtEl>
                                          <p:spTgt spid="102406"/>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102407"/>
                                        </p:tgtEl>
                                        <p:attrNameLst>
                                          <p:attrName>style.visibility</p:attrName>
                                        </p:attrNameLst>
                                      </p:cBhvr>
                                      <p:to>
                                        <p:strVal val="visible"/>
                                      </p:to>
                                    </p:set>
                                    <p:animEffect transition="in" filter="wipe(left)">
                                      <p:cBhvr>
                                        <p:cTn id="11" dur="500"/>
                                        <p:tgtEl>
                                          <p:spTgt spid="102407"/>
                                        </p:tgtEl>
                                      </p:cBhvr>
                                    </p:animEffect>
                                  </p:childTnLst>
                                </p:cTn>
                              </p:par>
                            </p:childTnLst>
                          </p:cTn>
                        </p:par>
                        <p:par>
                          <p:cTn id="12" fill="hold" nodeType="afterGroup">
                            <p:stCondLst>
                              <p:cond delay="3000"/>
                            </p:stCondLst>
                            <p:childTnLst>
                              <p:par>
                                <p:cTn id="13" presetID="18" presetClass="entr" presetSubtype="6" fill="hold" grpId="0" nodeType="afterEffect">
                                  <p:stCondLst>
                                    <p:cond delay="1000"/>
                                  </p:stCondLst>
                                  <p:childTnLst>
                                    <p:set>
                                      <p:cBhvr>
                                        <p:cTn id="14" dur="1" fill="hold">
                                          <p:stCondLst>
                                            <p:cond delay="0"/>
                                          </p:stCondLst>
                                        </p:cTn>
                                        <p:tgtEl>
                                          <p:spTgt spid="102408"/>
                                        </p:tgtEl>
                                        <p:attrNameLst>
                                          <p:attrName>style.visibility</p:attrName>
                                        </p:attrNameLst>
                                      </p:cBhvr>
                                      <p:to>
                                        <p:strVal val="visible"/>
                                      </p:to>
                                    </p:set>
                                    <p:animEffect transition="in" filter="strips(downRight)">
                                      <p:cBhvr>
                                        <p:cTn id="15" dur="500"/>
                                        <p:tgtEl>
                                          <p:spTgt spid="102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autoUpdateAnimBg="0"/>
      <p:bldP spid="102407" grpId="0" autoUpdateAnimBg="0"/>
      <p:bldP spid="102408" grpId="0" autoUpdateAnimBg="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CBCA33F-5BDD-4B5B-BFB4-AE3AAF8FC94E}"/>
              </a:ext>
            </a:extLst>
          </p:cNvPr>
          <p:cNvSpPr txBox="1">
            <a:spLocks noChangeArrowheads="1"/>
          </p:cNvSpPr>
          <p:nvPr/>
        </p:nvSpPr>
        <p:spPr>
          <a:xfrm>
            <a:off x="0" y="609600"/>
            <a:ext cx="7772400" cy="9017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Exponential Smoothing</a:t>
            </a:r>
            <a:endParaRPr lang="en-US" altLang="en-US" dirty="0">
              <a:effectLst>
                <a:outerShdw blurRad="38100" dist="38100" dir="2700000" algn="tl">
                  <a:srgbClr val="FFFFFF"/>
                </a:outerShdw>
              </a:effectLst>
            </a:endParaRPr>
          </a:p>
        </p:txBody>
      </p:sp>
      <p:sp>
        <p:nvSpPr>
          <p:cNvPr id="5" name="TextBox 4">
            <a:extLst>
              <a:ext uri="{FF2B5EF4-FFF2-40B4-BE49-F238E27FC236}">
                <a16:creationId xmlns:a16="http://schemas.microsoft.com/office/drawing/2014/main" id="{6EC93392-91B3-4E45-9AFD-E3DD63F09C0E}"/>
              </a:ext>
            </a:extLst>
          </p:cNvPr>
          <p:cNvSpPr txBox="1"/>
          <p:nvPr/>
        </p:nvSpPr>
        <p:spPr>
          <a:xfrm>
            <a:off x="107504" y="1700808"/>
            <a:ext cx="4464496" cy="369332"/>
          </a:xfrm>
          <a:prstGeom prst="rect">
            <a:avLst/>
          </a:prstGeom>
          <a:noFill/>
        </p:spPr>
        <p:txBody>
          <a:bodyPr wrap="square" rtlCol="0">
            <a:spAutoFit/>
          </a:bodyPr>
          <a:lstStyle/>
          <a:p>
            <a:r>
              <a:rPr lang="en-US" b="1" dirty="0"/>
              <a:t>Example:</a:t>
            </a:r>
            <a:endParaRPr lang="en-IN" b="1" dirty="0"/>
          </a:p>
        </p:txBody>
      </p:sp>
      <p:pic>
        <p:nvPicPr>
          <p:cNvPr id="8" name="Picture 7">
            <a:extLst>
              <a:ext uri="{FF2B5EF4-FFF2-40B4-BE49-F238E27FC236}">
                <a16:creationId xmlns:a16="http://schemas.microsoft.com/office/drawing/2014/main" id="{B5172A8B-E6F8-4787-9930-1B0FD120536B}"/>
              </a:ext>
            </a:extLst>
          </p:cNvPr>
          <p:cNvPicPr>
            <a:picLocks noChangeAspect="1"/>
          </p:cNvPicPr>
          <p:nvPr/>
        </p:nvPicPr>
        <p:blipFill>
          <a:blip r:embed="rId2"/>
          <a:stretch>
            <a:fillRect/>
          </a:stretch>
        </p:blipFill>
        <p:spPr>
          <a:xfrm>
            <a:off x="119882" y="2294740"/>
            <a:ext cx="9024118" cy="901700"/>
          </a:xfrm>
          <a:prstGeom prst="rect">
            <a:avLst/>
          </a:prstGeom>
        </p:spPr>
      </p:pic>
    </p:spTree>
    <p:extLst>
      <p:ext uri="{BB962C8B-B14F-4D97-AF65-F5344CB8AC3E}">
        <p14:creationId xmlns:p14="http://schemas.microsoft.com/office/powerpoint/2010/main" val="11354125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title" idx="4294967295"/>
          </p:nvPr>
        </p:nvSpPr>
        <p:spPr>
          <a:xfrm>
            <a:off x="0" y="609600"/>
            <a:ext cx="7772400" cy="1270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Exponential Smoothing Example</a:t>
            </a:r>
          </a:p>
        </p:txBody>
      </p:sp>
      <p:sp>
        <p:nvSpPr>
          <p:cNvPr id="104455" name="Rectangle 7"/>
          <p:cNvSpPr>
            <a:spLocks noChangeArrowheads="1"/>
          </p:cNvSpPr>
          <p:nvPr/>
        </p:nvSpPr>
        <p:spPr bwMode="auto">
          <a:xfrm>
            <a:off x="962025" y="2190750"/>
            <a:ext cx="6921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Predicted demand </a:t>
            </a:r>
            <a:r>
              <a:rPr lang="en-US" altLang="en-US" sz="2800" b="1">
                <a:solidFill>
                  <a:srgbClr val="000000"/>
                </a:solidFill>
                <a:effectLst>
                  <a:outerShdw blurRad="38100" dist="38100" dir="2700000" algn="tl">
                    <a:srgbClr val="C0C0C0"/>
                  </a:outerShdw>
                </a:effectLst>
              </a:rPr>
              <a:t>= 142</a:t>
            </a:r>
            <a:r>
              <a:rPr lang="en-US" altLang="en-US" sz="2800" b="1" i="1">
                <a:solidFill>
                  <a:srgbClr val="000000"/>
                </a:solidFill>
                <a:effectLst>
                  <a:outerShdw blurRad="38100" dist="38100" dir="2700000" algn="tl">
                    <a:srgbClr val="C0C0C0"/>
                  </a:outerShdw>
                </a:effectLst>
              </a:rPr>
              <a:t> Ford Mustangs</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Actual demand </a:t>
            </a:r>
            <a:r>
              <a:rPr lang="en-US" altLang="en-US" sz="2800" b="1">
                <a:solidFill>
                  <a:srgbClr val="000000"/>
                </a:solidFill>
                <a:effectLst>
                  <a:outerShdw blurRad="38100" dist="38100" dir="2700000" algn="tl">
                    <a:srgbClr val="C0C0C0"/>
                  </a:outerShdw>
                </a:effectLst>
              </a:rPr>
              <a:t>= 153</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Smoothing constant </a:t>
            </a:r>
            <a:r>
              <a:rPr lang="en-US" altLang="en-US" sz="2800" b="1">
                <a:solidFill>
                  <a:srgbClr val="000000"/>
                </a:solidFill>
                <a:effectLst>
                  <a:outerShdw blurRad="38100" dist="38100" dir="2700000" algn="tl">
                    <a:srgbClr val="C0C0C0"/>
                  </a:outerShdw>
                </a:effectLst>
                <a:latin typeface="Symbol" panose="05050102010706020507" pitchFamily="18" charset="2"/>
              </a:rPr>
              <a:t>a</a:t>
            </a:r>
            <a:r>
              <a:rPr lang="en-US" altLang="en-US" sz="2800" b="1">
                <a:solidFill>
                  <a:srgbClr val="000000"/>
                </a:solidFill>
                <a:effectLst>
                  <a:outerShdw blurRad="38100" dist="38100" dir="2700000" algn="tl">
                    <a:srgbClr val="C0C0C0"/>
                  </a:outerShdw>
                </a:effectLst>
              </a:rPr>
              <a:t> = .20</a:t>
            </a:r>
          </a:p>
        </p:txBody>
      </p:sp>
    </p:spTree>
    <p:extLst>
      <p:ext uri="{BB962C8B-B14F-4D97-AF65-F5344CB8AC3E}">
        <p14:creationId xmlns:p14="http://schemas.microsoft.com/office/powerpoint/2010/main" val="366662925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04455"/>
                                        </p:tgtEl>
                                        <p:attrNameLst>
                                          <p:attrName>style.visibility</p:attrName>
                                        </p:attrNameLst>
                                      </p:cBhvr>
                                      <p:to>
                                        <p:strVal val="visible"/>
                                      </p:to>
                                    </p:set>
                                    <p:animEffect transition="in" filter="strips(downRight)">
                                      <p:cBhvr>
                                        <p:cTn id="7" dur="500"/>
                                        <p:tgtEl>
                                          <p:spTgt spid="104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5" grpId="0" autoUpdateAnimBg="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idx="4294967295"/>
          </p:nvPr>
        </p:nvSpPr>
        <p:spPr>
          <a:xfrm>
            <a:off x="0" y="609600"/>
            <a:ext cx="7772400" cy="1270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Exponential Smoothing Example</a:t>
            </a:r>
          </a:p>
        </p:txBody>
      </p:sp>
      <p:sp>
        <p:nvSpPr>
          <p:cNvPr id="281603" name="Rectangle 3"/>
          <p:cNvSpPr>
            <a:spLocks noChangeArrowheads="1"/>
          </p:cNvSpPr>
          <p:nvPr/>
        </p:nvSpPr>
        <p:spPr bwMode="auto">
          <a:xfrm>
            <a:off x="962025" y="2190750"/>
            <a:ext cx="6921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Predicted demand </a:t>
            </a:r>
            <a:r>
              <a:rPr lang="en-US" altLang="en-US" sz="2800" b="1">
                <a:solidFill>
                  <a:srgbClr val="000000"/>
                </a:solidFill>
                <a:effectLst>
                  <a:outerShdw blurRad="38100" dist="38100" dir="2700000" algn="tl">
                    <a:srgbClr val="C0C0C0"/>
                  </a:outerShdw>
                </a:effectLst>
              </a:rPr>
              <a:t>= 142</a:t>
            </a:r>
            <a:r>
              <a:rPr lang="en-US" altLang="en-US" sz="2800" b="1" i="1">
                <a:solidFill>
                  <a:srgbClr val="000000"/>
                </a:solidFill>
                <a:effectLst>
                  <a:outerShdw blurRad="38100" dist="38100" dir="2700000" algn="tl">
                    <a:srgbClr val="C0C0C0"/>
                  </a:outerShdw>
                </a:effectLst>
              </a:rPr>
              <a:t> Ford Mustangs</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Actual demand </a:t>
            </a:r>
            <a:r>
              <a:rPr lang="en-US" altLang="en-US" sz="2800" b="1">
                <a:solidFill>
                  <a:srgbClr val="000000"/>
                </a:solidFill>
                <a:effectLst>
                  <a:outerShdw blurRad="38100" dist="38100" dir="2700000" algn="tl">
                    <a:srgbClr val="C0C0C0"/>
                  </a:outerShdw>
                </a:effectLst>
              </a:rPr>
              <a:t>= 153</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Smoothing constant </a:t>
            </a:r>
            <a:r>
              <a:rPr lang="en-US" altLang="en-US" sz="2800" b="1">
                <a:solidFill>
                  <a:srgbClr val="000000"/>
                </a:solidFill>
                <a:effectLst>
                  <a:outerShdw blurRad="38100" dist="38100" dir="2700000" algn="tl">
                    <a:srgbClr val="C0C0C0"/>
                  </a:outerShdw>
                </a:effectLst>
                <a:latin typeface="Symbol" panose="05050102010706020507" pitchFamily="18" charset="2"/>
              </a:rPr>
              <a:t>a</a:t>
            </a:r>
            <a:r>
              <a:rPr lang="en-US" altLang="en-US" sz="2800" b="1">
                <a:solidFill>
                  <a:srgbClr val="000000"/>
                </a:solidFill>
                <a:effectLst>
                  <a:outerShdw blurRad="38100" dist="38100" dir="2700000" algn="tl">
                    <a:srgbClr val="C0C0C0"/>
                  </a:outerShdw>
                </a:effectLst>
              </a:rPr>
              <a:t> = .20</a:t>
            </a:r>
          </a:p>
        </p:txBody>
      </p:sp>
      <p:grpSp>
        <p:nvGrpSpPr>
          <p:cNvPr id="101380" name="Group 9"/>
          <p:cNvGrpSpPr>
            <a:grpSpLocks/>
          </p:cNvGrpSpPr>
          <p:nvPr/>
        </p:nvGrpSpPr>
        <p:grpSpPr bwMode="auto">
          <a:xfrm>
            <a:off x="1530350" y="2463800"/>
            <a:ext cx="6088063" cy="2736850"/>
            <a:chOff x="964" y="1552"/>
            <a:chExt cx="3835" cy="1724"/>
          </a:xfrm>
        </p:grpSpPr>
        <p:sp>
          <p:nvSpPr>
            <p:cNvPr id="281604" name="Rectangle 4"/>
            <p:cNvSpPr>
              <a:spLocks noChangeArrowheads="1"/>
            </p:cNvSpPr>
            <p:nvPr/>
          </p:nvSpPr>
          <p:spPr bwMode="auto">
            <a:xfrm>
              <a:off x="964" y="2546"/>
              <a:ext cx="3835"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476500" algn="l"/>
                </a:tabLst>
                <a:defRPr sz="2400">
                  <a:solidFill>
                    <a:schemeClr val="tx1"/>
                  </a:solidFill>
                  <a:latin typeface="Times" panose="02020603050405020304" pitchFamily="18" charset="0"/>
                </a:defRPr>
              </a:lvl1pPr>
              <a:lvl2pPr>
                <a:tabLst>
                  <a:tab pos="2476500" algn="l"/>
                </a:tabLst>
                <a:defRPr sz="2400">
                  <a:solidFill>
                    <a:schemeClr val="tx1"/>
                  </a:solidFill>
                  <a:latin typeface="Times" panose="02020603050405020304" pitchFamily="18" charset="0"/>
                </a:defRPr>
              </a:lvl2pPr>
              <a:lvl3pPr>
                <a:tabLst>
                  <a:tab pos="2476500" algn="l"/>
                </a:tabLst>
                <a:defRPr sz="2400">
                  <a:solidFill>
                    <a:schemeClr val="tx1"/>
                  </a:solidFill>
                  <a:latin typeface="Times" panose="02020603050405020304" pitchFamily="18" charset="0"/>
                </a:defRPr>
              </a:lvl3pPr>
              <a:lvl4pPr>
                <a:tabLst>
                  <a:tab pos="2476500" algn="l"/>
                </a:tabLst>
                <a:defRPr sz="2400">
                  <a:solidFill>
                    <a:schemeClr val="tx1"/>
                  </a:solidFill>
                  <a:latin typeface="Times" panose="02020603050405020304" pitchFamily="18" charset="0"/>
                </a:defRPr>
              </a:lvl4pPr>
              <a:lvl5pPr>
                <a:tabLst>
                  <a:tab pos="2476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476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476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476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476500" algn="l"/>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latin typeface="Arial" panose="020B0604020202020204" pitchFamily="34" charset="0"/>
                </a:rPr>
                <a:t>New forecast	</a:t>
              </a:r>
              <a:r>
                <a:rPr lang="en-US" altLang="en-US" sz="2800" b="1">
                  <a:solidFill>
                    <a:srgbClr val="000000"/>
                  </a:solidFill>
                  <a:effectLst>
                    <a:outerShdw blurRad="38100" dist="38100" dir="2700000" algn="tl">
                      <a:srgbClr val="C0C0C0"/>
                    </a:outerShdw>
                  </a:effectLst>
                  <a:latin typeface="Arial" panose="020B0604020202020204" pitchFamily="34" charset="0"/>
                </a:rPr>
                <a:t>= 142 + .2(153 – 142)</a:t>
              </a:r>
            </a:p>
            <a:p>
              <a:pPr eaLnBrk="0" fontAlgn="base" hangingPunct="0">
                <a:lnSpc>
                  <a:spcPct val="125000"/>
                </a:lnSpc>
                <a:spcBef>
                  <a:spcPct val="0"/>
                </a:spcBef>
                <a:spcAft>
                  <a:spcPct val="0"/>
                </a:spcAft>
                <a:defRPr/>
              </a:pPr>
              <a:r>
                <a:rPr lang="en-US" altLang="en-US" sz="2800" b="1">
                  <a:solidFill>
                    <a:srgbClr val="000000"/>
                  </a:solidFill>
                  <a:effectLst>
                    <a:outerShdw blurRad="38100" dist="38100" dir="2700000" algn="tl">
                      <a:srgbClr val="C0C0C0"/>
                    </a:outerShdw>
                  </a:effectLst>
                  <a:latin typeface="Arial" panose="020B0604020202020204" pitchFamily="34" charset="0"/>
                </a:rPr>
                <a:t>	</a:t>
              </a:r>
            </a:p>
          </p:txBody>
        </p:sp>
        <p:sp>
          <p:nvSpPr>
            <p:cNvPr id="281605" name="Freeform 5"/>
            <p:cNvSpPr>
              <a:spLocks/>
            </p:cNvSpPr>
            <p:nvPr/>
          </p:nvSpPr>
          <p:spPr bwMode="auto">
            <a:xfrm>
              <a:off x="3296" y="1552"/>
              <a:ext cx="1248" cy="1040"/>
            </a:xfrm>
            <a:custGeom>
              <a:avLst/>
              <a:gdLst>
                <a:gd name="T0" fmla="*/ 0 w 1248"/>
                <a:gd name="T1" fmla="*/ 0 h 1040"/>
                <a:gd name="T2" fmla="*/ 984 w 1248"/>
                <a:gd name="T3" fmla="*/ 328 h 1040"/>
                <a:gd name="T4" fmla="*/ 1248 w 1248"/>
                <a:gd name="T5" fmla="*/ 1040 h 1040"/>
              </a:gdLst>
              <a:ahLst/>
              <a:cxnLst>
                <a:cxn ang="0">
                  <a:pos x="T0" y="T1"/>
                </a:cxn>
                <a:cxn ang="0">
                  <a:pos x="T2" y="T3"/>
                </a:cxn>
                <a:cxn ang="0">
                  <a:pos x="T4" y="T5"/>
                </a:cxn>
              </a:cxnLst>
              <a:rect l="0" t="0" r="r" b="b"/>
              <a:pathLst>
                <a:path w="1248" h="1040">
                  <a:moveTo>
                    <a:pt x="0" y="0"/>
                  </a:moveTo>
                  <a:cubicBezTo>
                    <a:pt x="388" y="77"/>
                    <a:pt x="776" y="155"/>
                    <a:pt x="984" y="328"/>
                  </a:cubicBezTo>
                  <a:cubicBezTo>
                    <a:pt x="1192" y="501"/>
                    <a:pt x="1220" y="770"/>
                    <a:pt x="1248" y="1040"/>
                  </a:cubicBezTo>
                </a:path>
              </a:pathLst>
            </a:custGeom>
            <a:noFill/>
            <a:ln w="571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81606" name="Freeform 6"/>
            <p:cNvSpPr>
              <a:spLocks/>
            </p:cNvSpPr>
            <p:nvPr/>
          </p:nvSpPr>
          <p:spPr bwMode="auto">
            <a:xfrm>
              <a:off x="2984" y="1768"/>
              <a:ext cx="872" cy="840"/>
            </a:xfrm>
            <a:custGeom>
              <a:avLst/>
              <a:gdLst>
                <a:gd name="T0" fmla="*/ 0 w 872"/>
                <a:gd name="T1" fmla="*/ 24 h 840"/>
                <a:gd name="T2" fmla="*/ 688 w 872"/>
                <a:gd name="T3" fmla="*/ 136 h 840"/>
                <a:gd name="T4" fmla="*/ 872 w 872"/>
                <a:gd name="T5" fmla="*/ 840 h 840"/>
              </a:gdLst>
              <a:ahLst/>
              <a:cxnLst>
                <a:cxn ang="0">
                  <a:pos x="T0" y="T1"/>
                </a:cxn>
                <a:cxn ang="0">
                  <a:pos x="T2" y="T3"/>
                </a:cxn>
                <a:cxn ang="0">
                  <a:pos x="T4" y="T5"/>
                </a:cxn>
              </a:cxnLst>
              <a:rect l="0" t="0" r="r" b="b"/>
              <a:pathLst>
                <a:path w="872" h="840">
                  <a:moveTo>
                    <a:pt x="0" y="24"/>
                  </a:moveTo>
                  <a:cubicBezTo>
                    <a:pt x="115" y="43"/>
                    <a:pt x="543" y="0"/>
                    <a:pt x="688" y="136"/>
                  </a:cubicBezTo>
                  <a:cubicBezTo>
                    <a:pt x="833" y="272"/>
                    <a:pt x="834" y="693"/>
                    <a:pt x="872" y="840"/>
                  </a:cubicBezTo>
                </a:path>
              </a:pathLst>
            </a:custGeom>
            <a:noFill/>
            <a:ln w="571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81607" name="Line 7"/>
            <p:cNvSpPr>
              <a:spLocks noChangeShapeType="1"/>
            </p:cNvSpPr>
            <p:nvPr/>
          </p:nvSpPr>
          <p:spPr bwMode="auto">
            <a:xfrm>
              <a:off x="2992" y="2160"/>
              <a:ext cx="456" cy="48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81608" name="Freeform 8"/>
            <p:cNvSpPr>
              <a:spLocks/>
            </p:cNvSpPr>
            <p:nvPr/>
          </p:nvSpPr>
          <p:spPr bwMode="auto">
            <a:xfrm>
              <a:off x="2332" y="1568"/>
              <a:ext cx="532" cy="1064"/>
            </a:xfrm>
            <a:custGeom>
              <a:avLst/>
              <a:gdLst>
                <a:gd name="T0" fmla="*/ 508 w 532"/>
                <a:gd name="T1" fmla="*/ 0 h 1064"/>
                <a:gd name="T2" fmla="*/ 4 w 532"/>
                <a:gd name="T3" fmla="*/ 224 h 1064"/>
                <a:gd name="T4" fmla="*/ 532 w 532"/>
                <a:gd name="T5" fmla="*/ 1064 h 1064"/>
              </a:gdLst>
              <a:ahLst/>
              <a:cxnLst>
                <a:cxn ang="0">
                  <a:pos x="T0" y="T1"/>
                </a:cxn>
                <a:cxn ang="0">
                  <a:pos x="T2" y="T3"/>
                </a:cxn>
                <a:cxn ang="0">
                  <a:pos x="T4" y="T5"/>
                </a:cxn>
              </a:cxnLst>
              <a:rect l="0" t="0" r="r" b="b"/>
              <a:pathLst>
                <a:path w="532" h="1064">
                  <a:moveTo>
                    <a:pt x="508" y="0"/>
                  </a:moveTo>
                  <a:cubicBezTo>
                    <a:pt x="424" y="37"/>
                    <a:pt x="0" y="47"/>
                    <a:pt x="4" y="224"/>
                  </a:cubicBezTo>
                  <a:cubicBezTo>
                    <a:pt x="8" y="401"/>
                    <a:pt x="422" y="889"/>
                    <a:pt x="532" y="1064"/>
                  </a:cubicBezTo>
                </a:path>
              </a:pathLst>
            </a:custGeom>
            <a:noFill/>
            <a:ln w="571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71626752"/>
      </p:ext>
    </p:extLst>
  </p:cSld>
  <p:clrMapOvr>
    <a:masterClrMapping/>
  </p:clrMapOvr>
  <p:transition>
    <p:wipe dir="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idx="4294967295"/>
          </p:nvPr>
        </p:nvSpPr>
        <p:spPr>
          <a:xfrm>
            <a:off x="0" y="609600"/>
            <a:ext cx="7772400" cy="1270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Exponential Smoothing Example</a:t>
            </a:r>
          </a:p>
        </p:txBody>
      </p:sp>
      <p:sp>
        <p:nvSpPr>
          <p:cNvPr id="283651" name="Rectangle 3"/>
          <p:cNvSpPr>
            <a:spLocks noChangeArrowheads="1"/>
          </p:cNvSpPr>
          <p:nvPr/>
        </p:nvSpPr>
        <p:spPr bwMode="auto">
          <a:xfrm>
            <a:off x="962025" y="2190750"/>
            <a:ext cx="6921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Predicted demand </a:t>
            </a:r>
            <a:r>
              <a:rPr lang="en-US" altLang="en-US" sz="2800" b="1">
                <a:solidFill>
                  <a:srgbClr val="000000"/>
                </a:solidFill>
                <a:effectLst>
                  <a:outerShdw blurRad="38100" dist="38100" dir="2700000" algn="tl">
                    <a:srgbClr val="C0C0C0"/>
                  </a:outerShdw>
                </a:effectLst>
              </a:rPr>
              <a:t>= 142</a:t>
            </a:r>
            <a:r>
              <a:rPr lang="en-US" altLang="en-US" sz="2800" b="1" i="1">
                <a:solidFill>
                  <a:srgbClr val="000000"/>
                </a:solidFill>
                <a:effectLst>
                  <a:outerShdw blurRad="38100" dist="38100" dir="2700000" algn="tl">
                    <a:srgbClr val="C0C0C0"/>
                  </a:outerShdw>
                </a:effectLst>
              </a:rPr>
              <a:t> Ford Mustangs</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Actual demand </a:t>
            </a:r>
            <a:r>
              <a:rPr lang="en-US" altLang="en-US" sz="2800" b="1">
                <a:solidFill>
                  <a:srgbClr val="000000"/>
                </a:solidFill>
                <a:effectLst>
                  <a:outerShdw blurRad="38100" dist="38100" dir="2700000" algn="tl">
                    <a:srgbClr val="C0C0C0"/>
                  </a:outerShdw>
                </a:effectLst>
              </a:rPr>
              <a:t>= 153</a:t>
            </a:r>
          </a:p>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Smoothing constant </a:t>
            </a:r>
            <a:r>
              <a:rPr lang="en-US" altLang="en-US" sz="2800" b="1">
                <a:solidFill>
                  <a:srgbClr val="000000"/>
                </a:solidFill>
                <a:effectLst>
                  <a:outerShdw blurRad="38100" dist="38100" dir="2700000" algn="tl">
                    <a:srgbClr val="C0C0C0"/>
                  </a:outerShdw>
                </a:effectLst>
                <a:latin typeface="Symbol" panose="05050102010706020507" pitchFamily="18" charset="2"/>
              </a:rPr>
              <a:t>a</a:t>
            </a:r>
            <a:r>
              <a:rPr lang="en-US" altLang="en-US" sz="2800" b="1">
                <a:solidFill>
                  <a:srgbClr val="000000"/>
                </a:solidFill>
                <a:effectLst>
                  <a:outerShdw blurRad="38100" dist="38100" dir="2700000" algn="tl">
                    <a:srgbClr val="C0C0C0"/>
                  </a:outerShdw>
                </a:effectLst>
              </a:rPr>
              <a:t> = .20</a:t>
            </a:r>
          </a:p>
        </p:txBody>
      </p:sp>
      <p:sp>
        <p:nvSpPr>
          <p:cNvPr id="283652" name="Rectangle 4"/>
          <p:cNvSpPr>
            <a:spLocks noChangeArrowheads="1"/>
          </p:cNvSpPr>
          <p:nvPr/>
        </p:nvSpPr>
        <p:spPr bwMode="auto">
          <a:xfrm>
            <a:off x="1530350" y="4041775"/>
            <a:ext cx="6088063"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476500" algn="l"/>
              </a:tabLst>
              <a:defRPr sz="2400">
                <a:solidFill>
                  <a:schemeClr val="tx1"/>
                </a:solidFill>
                <a:latin typeface="Times" panose="02020603050405020304" pitchFamily="18" charset="0"/>
              </a:defRPr>
            </a:lvl1pPr>
            <a:lvl2pPr>
              <a:tabLst>
                <a:tab pos="2476500" algn="l"/>
              </a:tabLst>
              <a:defRPr sz="2400">
                <a:solidFill>
                  <a:schemeClr val="tx1"/>
                </a:solidFill>
                <a:latin typeface="Times" panose="02020603050405020304" pitchFamily="18" charset="0"/>
              </a:defRPr>
            </a:lvl2pPr>
            <a:lvl3pPr>
              <a:tabLst>
                <a:tab pos="2476500" algn="l"/>
              </a:tabLst>
              <a:defRPr sz="2400">
                <a:solidFill>
                  <a:schemeClr val="tx1"/>
                </a:solidFill>
                <a:latin typeface="Times" panose="02020603050405020304" pitchFamily="18" charset="0"/>
              </a:defRPr>
            </a:lvl3pPr>
            <a:lvl4pPr>
              <a:tabLst>
                <a:tab pos="2476500" algn="l"/>
              </a:tabLst>
              <a:defRPr sz="2400">
                <a:solidFill>
                  <a:schemeClr val="tx1"/>
                </a:solidFill>
                <a:latin typeface="Times" panose="02020603050405020304" pitchFamily="18" charset="0"/>
              </a:defRPr>
            </a:lvl4pPr>
            <a:lvl5pPr>
              <a:tabLst>
                <a:tab pos="24765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4765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4765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4765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476500" algn="l"/>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2800" b="1" i="1" dirty="0">
                <a:solidFill>
                  <a:srgbClr val="000000"/>
                </a:solidFill>
                <a:effectLst>
                  <a:outerShdw blurRad="38100" dist="38100" dir="2700000" algn="tl">
                    <a:srgbClr val="C0C0C0"/>
                  </a:outerShdw>
                </a:effectLst>
                <a:latin typeface="Arial" panose="020B0604020202020204" pitchFamily="34" charset="0"/>
              </a:rPr>
              <a:t>New forecast	</a:t>
            </a:r>
            <a:r>
              <a:rPr lang="en-US" altLang="en-US" sz="2800" b="1" dirty="0">
                <a:solidFill>
                  <a:srgbClr val="000000"/>
                </a:solidFill>
                <a:effectLst>
                  <a:outerShdw blurRad="38100" dist="38100" dir="2700000" algn="tl">
                    <a:srgbClr val="C0C0C0"/>
                  </a:outerShdw>
                </a:effectLst>
                <a:latin typeface="Arial" panose="020B0604020202020204" pitchFamily="34" charset="0"/>
              </a:rPr>
              <a:t>= 142 + .2(153 – 142)</a:t>
            </a:r>
          </a:p>
          <a:p>
            <a:pPr eaLnBrk="0" fontAlgn="base" hangingPunct="0">
              <a:lnSpc>
                <a:spcPct val="125000"/>
              </a:lnSpc>
              <a:spcBef>
                <a:spcPct val="0"/>
              </a:spcBef>
              <a:spcAft>
                <a:spcPct val="0"/>
              </a:spcAft>
              <a:defRPr/>
            </a:pPr>
            <a:r>
              <a:rPr lang="en-US" altLang="en-US" sz="2800" b="1" dirty="0">
                <a:solidFill>
                  <a:srgbClr val="000000"/>
                </a:solidFill>
                <a:effectLst>
                  <a:outerShdw blurRad="38100" dist="38100" dir="2700000" algn="tl">
                    <a:srgbClr val="C0C0C0"/>
                  </a:outerShdw>
                </a:effectLst>
                <a:latin typeface="Arial" panose="020B0604020202020204" pitchFamily="34" charset="0"/>
              </a:rPr>
              <a:t>	= 142 + 2.2</a:t>
            </a:r>
          </a:p>
          <a:p>
            <a:pPr eaLnBrk="0" fontAlgn="base" hangingPunct="0">
              <a:lnSpc>
                <a:spcPct val="125000"/>
              </a:lnSpc>
              <a:spcBef>
                <a:spcPct val="0"/>
              </a:spcBef>
              <a:spcAft>
                <a:spcPct val="0"/>
              </a:spcAft>
              <a:defRPr/>
            </a:pPr>
            <a:r>
              <a:rPr lang="en-US" altLang="en-US" sz="2800" b="1" dirty="0">
                <a:solidFill>
                  <a:srgbClr val="000000"/>
                </a:solidFill>
                <a:effectLst>
                  <a:outerShdw blurRad="38100" dist="38100" dir="2700000" algn="tl">
                    <a:srgbClr val="C0C0C0"/>
                  </a:outerShdw>
                </a:effectLst>
                <a:latin typeface="Arial" panose="020B0604020202020204" pitchFamily="34" charset="0"/>
              </a:rPr>
              <a:t>	= 144.2 ≈ 144 </a:t>
            </a:r>
          </a:p>
        </p:txBody>
      </p:sp>
      <p:sp>
        <p:nvSpPr>
          <p:cNvPr id="2" name="TextBox 1">
            <a:extLst>
              <a:ext uri="{FF2B5EF4-FFF2-40B4-BE49-F238E27FC236}">
                <a16:creationId xmlns:a16="http://schemas.microsoft.com/office/drawing/2014/main" id="{1FCAA903-EAEB-4284-A46C-3D7269F2E25F}"/>
              </a:ext>
            </a:extLst>
          </p:cNvPr>
          <p:cNvSpPr txBox="1"/>
          <p:nvPr/>
        </p:nvSpPr>
        <p:spPr>
          <a:xfrm>
            <a:off x="251520" y="5734050"/>
            <a:ext cx="8280920" cy="369332"/>
          </a:xfrm>
          <a:prstGeom prst="rect">
            <a:avLst/>
          </a:prstGeom>
          <a:noFill/>
        </p:spPr>
        <p:txBody>
          <a:bodyPr wrap="square" rtlCol="0">
            <a:spAutoFit/>
          </a:bodyPr>
          <a:lstStyle/>
          <a:p>
            <a:r>
              <a:rPr lang="en-US" b="1" dirty="0"/>
              <a:t>Thus, March demand forecast for Ford Mustangs is rounded to 144</a:t>
            </a:r>
            <a:r>
              <a:rPr lang="en-US" dirty="0"/>
              <a:t>.</a:t>
            </a:r>
            <a:endParaRPr lang="en-IN" dirty="0"/>
          </a:p>
        </p:txBody>
      </p:sp>
    </p:spTree>
    <p:extLst>
      <p:ext uri="{BB962C8B-B14F-4D97-AF65-F5344CB8AC3E}">
        <p14:creationId xmlns:p14="http://schemas.microsoft.com/office/powerpoint/2010/main" val="660583984"/>
      </p:ext>
    </p:extLst>
  </p:cSld>
  <p:clrMapOvr>
    <a:masterClrMapping/>
  </p:clrMapOvr>
  <p:transition>
    <p:wipe dir="d"/>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88B1F-A76B-4DD9-90F2-D197C3F8A0E2}"/>
              </a:ext>
            </a:extLst>
          </p:cNvPr>
          <p:cNvPicPr>
            <a:picLocks noChangeAspect="1"/>
          </p:cNvPicPr>
          <p:nvPr/>
        </p:nvPicPr>
        <p:blipFill>
          <a:blip r:embed="rId2"/>
          <a:stretch>
            <a:fillRect/>
          </a:stretch>
        </p:blipFill>
        <p:spPr>
          <a:xfrm>
            <a:off x="323527" y="1916832"/>
            <a:ext cx="8640961" cy="2664296"/>
          </a:xfrm>
          <a:prstGeom prst="rect">
            <a:avLst/>
          </a:prstGeom>
        </p:spPr>
      </p:pic>
    </p:spTree>
    <p:extLst>
      <p:ext uri="{BB962C8B-B14F-4D97-AF65-F5344CB8AC3E}">
        <p14:creationId xmlns:p14="http://schemas.microsoft.com/office/powerpoint/2010/main" val="394077205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AB4D5-D290-46BF-9731-D656A0F3460A}"/>
              </a:ext>
            </a:extLst>
          </p:cNvPr>
          <p:cNvSpPr txBox="1"/>
          <p:nvPr/>
        </p:nvSpPr>
        <p:spPr>
          <a:xfrm>
            <a:off x="467544" y="3068960"/>
            <a:ext cx="7632848" cy="369332"/>
          </a:xfrm>
          <a:prstGeom prst="rect">
            <a:avLst/>
          </a:prstGeom>
          <a:noFill/>
        </p:spPr>
        <p:txBody>
          <a:bodyPr wrap="square" rtlCol="0">
            <a:spAutoFit/>
          </a:bodyPr>
          <a:lstStyle/>
          <a:p>
            <a:r>
              <a:rPr lang="en-US" dirty="0"/>
              <a:t>Thus, Demand forecast for the week of January 8  is 495 units.</a:t>
            </a:r>
            <a:endParaRPr lang="en-IN" dirty="0"/>
          </a:p>
        </p:txBody>
      </p:sp>
      <p:pic>
        <p:nvPicPr>
          <p:cNvPr id="5" name="Picture 4">
            <a:extLst>
              <a:ext uri="{FF2B5EF4-FFF2-40B4-BE49-F238E27FC236}">
                <a16:creationId xmlns:a16="http://schemas.microsoft.com/office/drawing/2014/main" id="{0A746990-891C-4474-A247-81FD357CE605}"/>
              </a:ext>
            </a:extLst>
          </p:cNvPr>
          <p:cNvPicPr>
            <a:picLocks noChangeAspect="1"/>
          </p:cNvPicPr>
          <p:nvPr/>
        </p:nvPicPr>
        <p:blipFill>
          <a:blip r:embed="rId2"/>
          <a:stretch>
            <a:fillRect/>
          </a:stretch>
        </p:blipFill>
        <p:spPr>
          <a:xfrm>
            <a:off x="619944" y="2357264"/>
            <a:ext cx="11422948" cy="1123524"/>
          </a:xfrm>
          <a:prstGeom prst="rect">
            <a:avLst/>
          </a:prstGeom>
        </p:spPr>
      </p:pic>
    </p:spTree>
    <p:extLst>
      <p:ext uri="{BB962C8B-B14F-4D97-AF65-F5344CB8AC3E}">
        <p14:creationId xmlns:p14="http://schemas.microsoft.com/office/powerpoint/2010/main" val="1423128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44704324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BA52DF0-150F-43B7-88F9-44C07CC94F1E}"/>
              </a:ext>
            </a:extLst>
          </p:cNvPr>
          <p:cNvSpPr txBox="1">
            <a:spLocks noChangeArrowheads="1"/>
          </p:cNvSpPr>
          <p:nvPr/>
        </p:nvSpPr>
        <p:spPr>
          <a:xfrm>
            <a:off x="0" y="609600"/>
            <a:ext cx="7772400" cy="12700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Effect of</a:t>
            </a:r>
            <a:br>
              <a:rPr lang="en-US" altLang="en-US">
                <a:effectLst>
                  <a:outerShdw blurRad="38100" dist="38100" dir="2700000" algn="tl">
                    <a:srgbClr val="FFFFFF"/>
                  </a:outerShdw>
                </a:effectLst>
              </a:rPr>
            </a:br>
            <a:r>
              <a:rPr lang="en-US" altLang="en-US">
                <a:effectLst>
                  <a:outerShdw blurRad="38100" dist="38100" dir="2700000" algn="tl">
                    <a:srgbClr val="FFFFFF"/>
                  </a:outerShdw>
                </a:effectLst>
              </a:rPr>
              <a:t>  Smoothing Constants</a:t>
            </a:r>
            <a:endParaRPr lang="en-US" altLang="en-US" dirty="0">
              <a:effectLst>
                <a:outerShdw blurRad="38100" dist="38100" dir="2700000" algn="tl">
                  <a:srgbClr val="FFFFFF"/>
                </a:outerShdw>
              </a:effectLst>
            </a:endParaRPr>
          </a:p>
        </p:txBody>
      </p:sp>
      <p:pic>
        <p:nvPicPr>
          <p:cNvPr id="6" name="Picture 5">
            <a:extLst>
              <a:ext uri="{FF2B5EF4-FFF2-40B4-BE49-F238E27FC236}">
                <a16:creationId xmlns:a16="http://schemas.microsoft.com/office/drawing/2014/main" id="{76BA7657-344E-42F7-BC27-E4844FF211C5}"/>
              </a:ext>
            </a:extLst>
          </p:cNvPr>
          <p:cNvPicPr>
            <a:picLocks noChangeAspect="1"/>
          </p:cNvPicPr>
          <p:nvPr/>
        </p:nvPicPr>
        <p:blipFill>
          <a:blip r:embed="rId2"/>
          <a:stretch>
            <a:fillRect/>
          </a:stretch>
        </p:blipFill>
        <p:spPr>
          <a:xfrm>
            <a:off x="0" y="2660616"/>
            <a:ext cx="9144000" cy="1439851"/>
          </a:xfrm>
          <a:prstGeom prst="rect">
            <a:avLst/>
          </a:prstGeom>
        </p:spPr>
      </p:pic>
    </p:spTree>
    <p:extLst>
      <p:ext uri="{BB962C8B-B14F-4D97-AF65-F5344CB8AC3E}">
        <p14:creationId xmlns:p14="http://schemas.microsoft.com/office/powerpoint/2010/main" val="1479462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Rectangle 6"/>
          <p:cNvSpPr>
            <a:spLocks noGrp="1" noChangeArrowheads="1"/>
          </p:cNvSpPr>
          <p:nvPr>
            <p:ph type="title" idx="4294967295"/>
          </p:nvPr>
        </p:nvSpPr>
        <p:spPr>
          <a:xfrm>
            <a:off x="0" y="609600"/>
            <a:ext cx="7772400" cy="12700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dirty="0">
                <a:effectLst>
                  <a:outerShdw blurRad="38100" dist="38100" dir="2700000" algn="tl">
                    <a:srgbClr val="FFFFFF"/>
                  </a:outerShdw>
                </a:effectLst>
              </a:rPr>
              <a:t>Effect of</a:t>
            </a:r>
            <a:br>
              <a:rPr lang="en-US" altLang="en-US" dirty="0">
                <a:effectLst>
                  <a:outerShdw blurRad="38100" dist="38100" dir="2700000" algn="tl">
                    <a:srgbClr val="FFFFFF"/>
                  </a:outerShdw>
                </a:effectLst>
              </a:rPr>
            </a:br>
            <a:r>
              <a:rPr lang="en-US" altLang="en-US" dirty="0">
                <a:effectLst>
                  <a:outerShdw blurRad="38100" dist="38100" dir="2700000" algn="tl">
                    <a:srgbClr val="FFFFFF"/>
                  </a:outerShdw>
                </a:effectLst>
              </a:rPr>
              <a:t>  Smoothing Constants</a:t>
            </a:r>
          </a:p>
        </p:txBody>
      </p:sp>
      <p:grpSp>
        <p:nvGrpSpPr>
          <p:cNvPr id="129055" name="Group 31"/>
          <p:cNvGrpSpPr>
            <a:grpSpLocks/>
          </p:cNvGrpSpPr>
          <p:nvPr/>
        </p:nvGrpSpPr>
        <p:grpSpPr bwMode="auto">
          <a:xfrm>
            <a:off x="990600" y="2627313"/>
            <a:ext cx="7239000" cy="2490787"/>
            <a:chOff x="624" y="1655"/>
            <a:chExt cx="4560" cy="1569"/>
          </a:xfrm>
        </p:grpSpPr>
        <p:sp>
          <p:nvSpPr>
            <p:cNvPr id="129050" name="Rectangle 26"/>
            <p:cNvSpPr>
              <a:spLocks noChangeArrowheads="1"/>
            </p:cNvSpPr>
            <p:nvPr/>
          </p:nvSpPr>
          <p:spPr bwMode="auto">
            <a:xfrm>
              <a:off x="2075" y="1655"/>
              <a:ext cx="16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Weight Assigned to</a:t>
              </a:r>
            </a:p>
          </p:txBody>
        </p:sp>
        <p:sp>
          <p:nvSpPr>
            <p:cNvPr id="129051" name="Rectangle 27"/>
            <p:cNvSpPr>
              <a:spLocks noChangeArrowheads="1"/>
            </p:cNvSpPr>
            <p:nvPr/>
          </p:nvSpPr>
          <p:spPr bwMode="auto">
            <a:xfrm>
              <a:off x="634" y="1949"/>
              <a:ext cx="4492" cy="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01700">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1pPr>
              <a:lvl2pPr defTabSz="901700">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2pPr>
              <a:lvl3pPr defTabSz="901700">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3pPr>
              <a:lvl4pPr defTabSz="901700">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4pPr>
              <a:lvl5pPr defTabSz="901700">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5pPr>
              <a:lvl6pPr defTabSz="901700" eaLnBrk="0" fontAlgn="base" hangingPunct="0">
                <a:spcBef>
                  <a:spcPct val="0"/>
                </a:spcBef>
                <a:spcAft>
                  <a:spcPct val="0"/>
                </a:spcAft>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6pPr>
              <a:lvl7pPr defTabSz="901700" eaLnBrk="0" fontAlgn="base" hangingPunct="0">
                <a:spcBef>
                  <a:spcPct val="0"/>
                </a:spcBef>
                <a:spcAft>
                  <a:spcPct val="0"/>
                </a:spcAft>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7pPr>
              <a:lvl8pPr defTabSz="901700" eaLnBrk="0" fontAlgn="base" hangingPunct="0">
                <a:spcBef>
                  <a:spcPct val="0"/>
                </a:spcBef>
                <a:spcAft>
                  <a:spcPct val="0"/>
                </a:spcAft>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8pPr>
              <a:lvl9pPr defTabSz="901700" eaLnBrk="0" fontAlgn="base" hangingPunct="0">
                <a:spcBef>
                  <a:spcPct val="0"/>
                </a:spcBef>
                <a:spcAft>
                  <a:spcPct val="0"/>
                </a:spcAft>
                <a:tabLst>
                  <a:tab pos="571500" algn="ctr"/>
                  <a:tab pos="1905000" algn="ctr"/>
                  <a:tab pos="3048000" algn="ctr"/>
                  <a:tab pos="4191000" algn="ctr"/>
                  <a:tab pos="5334000" algn="ctr"/>
                  <a:tab pos="64770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Most	2nd Most	3rd Most	4th Most	5th Most</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Recent	Recent	Recent	Recent	Recent</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Smoothing	Period	Period	Period	Period	Period</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Constant	</a:t>
              </a:r>
              <a:r>
                <a:rPr lang="en-US" altLang="en-US" sz="1800" b="1">
                  <a:solidFill>
                    <a:srgbClr val="000000"/>
                  </a:solidFill>
                  <a:effectLst>
                    <a:outerShdw blurRad="38100" dist="38100" dir="2700000" algn="tl">
                      <a:srgbClr val="C0C0C0"/>
                    </a:outerShdw>
                  </a:effectLst>
                  <a:latin typeface="Arial" panose="020B0604020202020204" pitchFamily="34" charset="0"/>
                </a:rPr>
                <a:t>(</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(1 -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(1 -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a:t>
              </a:r>
              <a:r>
                <a:rPr lang="en-US" altLang="en-US" sz="1800" b="1" baseline="30000">
                  <a:solidFill>
                    <a:srgbClr val="000000"/>
                  </a:solidFill>
                  <a:effectLst>
                    <a:outerShdw blurRad="38100" dist="38100" dir="2700000" algn="tl">
                      <a:srgbClr val="C0C0C0"/>
                    </a:outerShdw>
                  </a:effectLst>
                  <a:latin typeface="Arial" panose="020B0604020202020204" pitchFamily="34" charset="0"/>
                </a:rPr>
                <a:t>2</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(1 -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a:t>
              </a:r>
              <a:r>
                <a:rPr lang="en-US" altLang="en-US" sz="1800" b="1" baseline="30000">
                  <a:solidFill>
                    <a:srgbClr val="000000"/>
                  </a:solidFill>
                  <a:effectLst>
                    <a:outerShdw blurRad="38100" dist="38100" dir="2700000" algn="tl">
                      <a:srgbClr val="C0C0C0"/>
                    </a:outerShdw>
                  </a:effectLst>
                  <a:latin typeface="Arial" panose="020B0604020202020204" pitchFamily="34" charset="0"/>
                </a:rPr>
                <a:t>3</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(1 -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a:t>
              </a:r>
              <a:r>
                <a:rPr lang="en-US" altLang="en-US" sz="1800" b="1" baseline="30000">
                  <a:solidFill>
                    <a:srgbClr val="000000"/>
                  </a:solidFill>
                  <a:effectLst>
                    <a:outerShdw blurRad="38100" dist="38100" dir="2700000" algn="tl">
                      <a:srgbClr val="C0C0C0"/>
                    </a:outerShdw>
                  </a:effectLst>
                  <a:latin typeface="Arial" panose="020B0604020202020204" pitchFamily="34" charset="0"/>
                </a:rPr>
                <a:t>4</a:t>
              </a:r>
              <a:endParaRPr lang="en-US" altLang="en-US" sz="18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85000"/>
                </a:lnSpc>
                <a:spcBef>
                  <a:spcPct val="0"/>
                </a:spcBef>
                <a:spcAft>
                  <a:spcPct val="0"/>
                </a:spcAft>
                <a:defRPr/>
              </a:pPr>
              <a:endParaRPr lang="en-US" altLang="en-US" sz="1800" b="1">
                <a:solidFill>
                  <a:srgbClr val="000000"/>
                </a:solidFill>
                <a:effectLst>
                  <a:outerShdw blurRad="38100" dist="38100" dir="2700000" algn="tl">
                    <a:srgbClr val="C0C0C0"/>
                  </a:outerShdw>
                </a:effectLst>
                <a:latin typeface="Symbol" panose="05050102010706020507" pitchFamily="18" charset="2"/>
              </a:endParaRPr>
            </a:p>
            <a:p>
              <a:pPr eaLnBrk="0" fontAlgn="base" hangingPunct="0">
                <a:lnSpc>
                  <a:spcPct val="85000"/>
                </a:lnSpc>
                <a:spcBef>
                  <a:spcPct val="0"/>
                </a:spcBef>
                <a:spcAft>
                  <a:spcPct val="0"/>
                </a:spcAft>
                <a:defRPr/>
              </a:pPr>
              <a:r>
                <a:rPr lang="en-US" altLang="en-US" sz="1800" b="1">
                  <a:solidFill>
                    <a:srgbClr val="000000"/>
                  </a:solidFill>
                  <a:effectLst>
                    <a:outerShdw blurRad="38100" dist="38100" dir="2700000" algn="tl">
                      <a:srgbClr val="C0C0C0"/>
                    </a:outerShdw>
                  </a:effectLst>
                  <a:latin typeface="Symbol" panose="05050102010706020507" pitchFamily="18" charset="2"/>
                </a:rPr>
                <a:t>	a</a:t>
              </a:r>
              <a:r>
                <a:rPr lang="en-US" altLang="en-US" sz="1800" b="1">
                  <a:solidFill>
                    <a:srgbClr val="000000"/>
                  </a:solidFill>
                  <a:effectLst>
                    <a:outerShdw blurRad="38100" dist="38100" dir="2700000" algn="tl">
                      <a:srgbClr val="C0C0C0"/>
                    </a:outerShdw>
                  </a:effectLst>
                  <a:latin typeface="Arial" panose="020B0604020202020204" pitchFamily="34" charset="0"/>
                </a:rPr>
                <a:t> = .1	.1	.09	.081	.073	.066</a:t>
              </a:r>
            </a:p>
            <a:p>
              <a:pPr eaLnBrk="0" fontAlgn="base" hangingPunct="0">
                <a:lnSpc>
                  <a:spcPct val="85000"/>
                </a:lnSpc>
                <a:spcBef>
                  <a:spcPct val="0"/>
                </a:spcBef>
                <a:spcAft>
                  <a:spcPct val="0"/>
                </a:spcAft>
                <a:defRPr/>
              </a:pPr>
              <a:endParaRPr lang="en-US" altLang="en-US" sz="1800" b="1">
                <a:solidFill>
                  <a:srgbClr val="000000"/>
                </a:solidFill>
                <a:effectLst>
                  <a:outerShdw blurRad="38100" dist="38100" dir="2700000" algn="tl">
                    <a:srgbClr val="C0C0C0"/>
                  </a:outerShdw>
                </a:effectLst>
                <a:latin typeface="Symbol" panose="05050102010706020507" pitchFamily="18" charset="2"/>
              </a:endParaRPr>
            </a:p>
            <a:p>
              <a:pPr eaLnBrk="0" fontAlgn="base" hangingPunct="0">
                <a:lnSpc>
                  <a:spcPct val="85000"/>
                </a:lnSpc>
                <a:spcBef>
                  <a:spcPct val="0"/>
                </a:spcBef>
                <a:spcAft>
                  <a:spcPct val="0"/>
                </a:spcAft>
                <a:defRPr/>
              </a:pPr>
              <a:r>
                <a:rPr lang="en-US" altLang="en-US" sz="1800" b="1">
                  <a:solidFill>
                    <a:srgbClr val="000000"/>
                  </a:solidFill>
                  <a:effectLst>
                    <a:outerShdw blurRad="38100" dist="38100" dir="2700000" algn="tl">
                      <a:srgbClr val="C0C0C0"/>
                    </a:outerShdw>
                  </a:effectLst>
                  <a:latin typeface="Symbol" panose="05050102010706020507" pitchFamily="18" charset="2"/>
                </a:rPr>
                <a:t>	a</a:t>
              </a:r>
              <a:r>
                <a:rPr lang="en-US" altLang="en-US" sz="1800" b="1">
                  <a:solidFill>
                    <a:srgbClr val="000000"/>
                  </a:solidFill>
                  <a:effectLst>
                    <a:outerShdw blurRad="38100" dist="38100" dir="2700000" algn="tl">
                      <a:srgbClr val="C0C0C0"/>
                    </a:outerShdw>
                  </a:effectLst>
                  <a:latin typeface="Arial" panose="020B0604020202020204" pitchFamily="34" charset="0"/>
                </a:rPr>
                <a:t> = .5	.5	.25	.125	.063	.031</a:t>
              </a:r>
            </a:p>
          </p:txBody>
        </p:sp>
        <p:sp>
          <p:nvSpPr>
            <p:cNvPr id="129052" name="Line 28"/>
            <p:cNvSpPr>
              <a:spLocks noChangeShapeType="1"/>
            </p:cNvSpPr>
            <p:nvPr/>
          </p:nvSpPr>
          <p:spPr bwMode="auto">
            <a:xfrm>
              <a:off x="624" y="2640"/>
              <a:ext cx="45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29053" name="Line 29"/>
            <p:cNvSpPr>
              <a:spLocks noChangeShapeType="1"/>
            </p:cNvSpPr>
            <p:nvPr/>
          </p:nvSpPr>
          <p:spPr bwMode="auto">
            <a:xfrm>
              <a:off x="624" y="1928"/>
              <a:ext cx="45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29054" name="Line 30"/>
            <p:cNvSpPr>
              <a:spLocks noChangeShapeType="1"/>
            </p:cNvSpPr>
            <p:nvPr/>
          </p:nvSpPr>
          <p:spPr bwMode="auto">
            <a:xfrm>
              <a:off x="624" y="3224"/>
              <a:ext cx="45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8556753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29055"/>
                                        </p:tgtEl>
                                        <p:attrNameLst>
                                          <p:attrName>style.visibility</p:attrName>
                                        </p:attrNameLst>
                                      </p:cBhvr>
                                      <p:to>
                                        <p:strVal val="visible"/>
                                      </p:to>
                                    </p:set>
                                    <p:animEffect transition="in" filter="strips(downRight)">
                                      <p:cBhvr>
                                        <p:cTn id="7" dur="500"/>
                                        <p:tgtEl>
                                          <p:spTgt spid="129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0" y="609600"/>
            <a:ext cx="7772400" cy="8636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sym typeface="Symbol" panose="05050102010706020507" pitchFamily="18" charset="2"/>
              </a:rPr>
              <a:t>Impact of Different </a:t>
            </a:r>
            <a:r>
              <a:rPr lang="en-US" altLang="en-US" i="0">
                <a:effectLst>
                  <a:outerShdw blurRad="38100" dist="38100" dir="2700000" algn="tl">
                    <a:srgbClr val="FFFFFF"/>
                  </a:outerShdw>
                </a:effectLst>
                <a:sym typeface="Symbol" panose="05050102010706020507" pitchFamily="18" charset="2"/>
              </a:rPr>
              <a:t></a:t>
            </a:r>
            <a:endParaRPr lang="en-US" altLang="en-US">
              <a:effectLst>
                <a:outerShdw blurRad="38100" dist="38100" dir="2700000" algn="tl">
                  <a:srgbClr val="FFFFFF"/>
                </a:outerShdw>
              </a:effectLst>
            </a:endParaRPr>
          </a:p>
        </p:txBody>
      </p:sp>
      <p:sp>
        <p:nvSpPr>
          <p:cNvPr id="141469" name="Freeform 157"/>
          <p:cNvSpPr>
            <a:spLocks/>
          </p:cNvSpPr>
          <p:nvPr/>
        </p:nvSpPr>
        <p:spPr bwMode="auto">
          <a:xfrm>
            <a:off x="1917700" y="3035300"/>
            <a:ext cx="5359400" cy="1905000"/>
          </a:xfrm>
          <a:custGeom>
            <a:avLst/>
            <a:gdLst>
              <a:gd name="T0" fmla="*/ 0 w 3376"/>
              <a:gd name="T1" fmla="*/ 640 h 1200"/>
              <a:gd name="T2" fmla="*/ 480 w 3376"/>
              <a:gd name="T3" fmla="*/ 960 h 1200"/>
              <a:gd name="T4" fmla="*/ 968 w 3376"/>
              <a:gd name="T5" fmla="*/ 1200 h 1200"/>
              <a:gd name="T6" fmla="*/ 1448 w 3376"/>
              <a:gd name="T7" fmla="*/ 776 h 1200"/>
              <a:gd name="T8" fmla="*/ 1928 w 3376"/>
              <a:gd name="T9" fmla="*/ 408 h 1200"/>
              <a:gd name="T10" fmla="*/ 2408 w 3376"/>
              <a:gd name="T11" fmla="*/ 0 h 1200"/>
              <a:gd name="T12" fmla="*/ 2896 w 3376"/>
              <a:gd name="T13" fmla="*/ 632 h 1200"/>
              <a:gd name="T14" fmla="*/ 3376 w 3376"/>
              <a:gd name="T15" fmla="*/ 592 h 1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6" h="1200">
                <a:moveTo>
                  <a:pt x="0" y="640"/>
                </a:moveTo>
                <a:lnTo>
                  <a:pt x="480" y="960"/>
                </a:lnTo>
                <a:lnTo>
                  <a:pt x="968" y="1200"/>
                </a:lnTo>
                <a:lnTo>
                  <a:pt x="1448" y="776"/>
                </a:lnTo>
                <a:lnTo>
                  <a:pt x="1928" y="408"/>
                </a:lnTo>
                <a:lnTo>
                  <a:pt x="2408" y="0"/>
                </a:lnTo>
                <a:lnTo>
                  <a:pt x="2896" y="632"/>
                </a:lnTo>
                <a:lnTo>
                  <a:pt x="3376" y="592"/>
                </a:lnTo>
              </a:path>
            </a:pathLst>
          </a:custGeom>
          <a:noFill/>
          <a:ln w="1016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41470" name="Freeform 158"/>
          <p:cNvSpPr>
            <a:spLocks/>
          </p:cNvSpPr>
          <p:nvPr/>
        </p:nvSpPr>
        <p:spPr bwMode="auto">
          <a:xfrm>
            <a:off x="1917700" y="3492500"/>
            <a:ext cx="6108700" cy="1155700"/>
          </a:xfrm>
          <a:custGeom>
            <a:avLst/>
            <a:gdLst>
              <a:gd name="T0" fmla="*/ 0 w 3848"/>
              <a:gd name="T1" fmla="*/ 488 h 728"/>
              <a:gd name="T2" fmla="*/ 488 w 3848"/>
              <a:gd name="T3" fmla="*/ 416 h 728"/>
              <a:gd name="T4" fmla="*/ 960 w 3848"/>
              <a:gd name="T5" fmla="*/ 552 h 728"/>
              <a:gd name="T6" fmla="*/ 1456 w 3848"/>
              <a:gd name="T7" fmla="*/ 728 h 728"/>
              <a:gd name="T8" fmla="*/ 1928 w 3848"/>
              <a:gd name="T9" fmla="*/ 600 h 728"/>
              <a:gd name="T10" fmla="*/ 2400 w 3848"/>
              <a:gd name="T11" fmla="*/ 360 h 728"/>
              <a:gd name="T12" fmla="*/ 2888 w 3848"/>
              <a:gd name="T13" fmla="*/ 0 h 728"/>
              <a:gd name="T14" fmla="*/ 3368 w 3848"/>
              <a:gd name="T15" fmla="*/ 168 h 728"/>
              <a:gd name="T16" fmla="*/ 3848 w 3848"/>
              <a:gd name="T17" fmla="*/ 24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8" h="728">
                <a:moveTo>
                  <a:pt x="0" y="488"/>
                </a:moveTo>
                <a:lnTo>
                  <a:pt x="488" y="416"/>
                </a:lnTo>
                <a:lnTo>
                  <a:pt x="960" y="552"/>
                </a:lnTo>
                <a:lnTo>
                  <a:pt x="1456" y="728"/>
                </a:lnTo>
                <a:lnTo>
                  <a:pt x="1928" y="600"/>
                </a:lnTo>
                <a:lnTo>
                  <a:pt x="2400" y="360"/>
                </a:lnTo>
                <a:lnTo>
                  <a:pt x="2888" y="0"/>
                </a:lnTo>
                <a:lnTo>
                  <a:pt x="3368" y="168"/>
                </a:lnTo>
                <a:lnTo>
                  <a:pt x="3848" y="240"/>
                </a:lnTo>
              </a:path>
            </a:pathLst>
          </a:custGeom>
          <a:noFill/>
          <a:ln w="1016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41471" name="Freeform 159"/>
          <p:cNvSpPr>
            <a:spLocks/>
          </p:cNvSpPr>
          <p:nvPr/>
        </p:nvSpPr>
        <p:spPr bwMode="auto">
          <a:xfrm>
            <a:off x="1917700" y="4064000"/>
            <a:ext cx="6121400" cy="304800"/>
          </a:xfrm>
          <a:custGeom>
            <a:avLst/>
            <a:gdLst>
              <a:gd name="T0" fmla="*/ 0 w 3856"/>
              <a:gd name="T1" fmla="*/ 136 h 192"/>
              <a:gd name="T2" fmla="*/ 488 w 3856"/>
              <a:gd name="T3" fmla="*/ 128 h 192"/>
              <a:gd name="T4" fmla="*/ 976 w 3856"/>
              <a:gd name="T5" fmla="*/ 120 h 192"/>
              <a:gd name="T6" fmla="*/ 1464 w 3856"/>
              <a:gd name="T7" fmla="*/ 192 h 192"/>
              <a:gd name="T8" fmla="*/ 1928 w 3856"/>
              <a:gd name="T9" fmla="*/ 192 h 192"/>
              <a:gd name="T10" fmla="*/ 2416 w 3856"/>
              <a:gd name="T11" fmla="*/ 128 h 192"/>
              <a:gd name="T12" fmla="*/ 2904 w 3856"/>
              <a:gd name="T13" fmla="*/ 48 h 192"/>
              <a:gd name="T14" fmla="*/ 3376 w 3856"/>
              <a:gd name="T15" fmla="*/ 64 h 192"/>
              <a:gd name="T16" fmla="*/ 3856 w 3856"/>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6" h="192">
                <a:moveTo>
                  <a:pt x="0" y="136"/>
                </a:moveTo>
                <a:lnTo>
                  <a:pt x="488" y="128"/>
                </a:lnTo>
                <a:lnTo>
                  <a:pt x="976" y="120"/>
                </a:lnTo>
                <a:lnTo>
                  <a:pt x="1464" y="192"/>
                </a:lnTo>
                <a:lnTo>
                  <a:pt x="1928" y="192"/>
                </a:lnTo>
                <a:lnTo>
                  <a:pt x="2416" y="128"/>
                </a:lnTo>
                <a:lnTo>
                  <a:pt x="2904" y="48"/>
                </a:lnTo>
                <a:lnTo>
                  <a:pt x="3376" y="64"/>
                </a:lnTo>
                <a:lnTo>
                  <a:pt x="3856" y="0"/>
                </a:lnTo>
              </a:path>
            </a:pathLst>
          </a:custGeom>
          <a:noFill/>
          <a:ln w="1016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41485" name="Group 173"/>
          <p:cNvGrpSpPr>
            <a:grpSpLocks/>
          </p:cNvGrpSpPr>
          <p:nvPr/>
        </p:nvGrpSpPr>
        <p:grpSpPr bwMode="auto">
          <a:xfrm>
            <a:off x="479425" y="1285875"/>
            <a:ext cx="7864475" cy="4938713"/>
            <a:chOff x="302" y="810"/>
            <a:chExt cx="4954" cy="3111"/>
          </a:xfrm>
        </p:grpSpPr>
        <p:sp>
          <p:nvSpPr>
            <p:cNvPr id="141468" name="Rectangle 156"/>
            <p:cNvSpPr>
              <a:spLocks noChangeArrowheads="1"/>
            </p:cNvSpPr>
            <p:nvPr/>
          </p:nvSpPr>
          <p:spPr bwMode="auto">
            <a:xfrm>
              <a:off x="568" y="810"/>
              <a:ext cx="560" cy="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225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200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175  </a:t>
              </a:r>
              <a:r>
                <a:rPr lang="en-US" altLang="en-US" sz="2000" b="1" i="1">
                  <a:solidFill>
                    <a:srgbClr val="000000"/>
                  </a:solidFill>
                </a:rPr>
                <a:t>–</a:t>
              </a: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150  </a:t>
              </a:r>
              <a:r>
                <a:rPr lang="en-US" altLang="en-US" sz="2000" b="1" i="1">
                  <a:solidFill>
                    <a:srgbClr val="000000"/>
                  </a:solidFill>
                </a:rPr>
                <a:t>–</a:t>
              </a:r>
            </a:p>
          </p:txBody>
        </p:sp>
        <p:sp>
          <p:nvSpPr>
            <p:cNvPr id="141472" name="Freeform 160"/>
            <p:cNvSpPr>
              <a:spLocks/>
            </p:cNvSpPr>
            <p:nvPr/>
          </p:nvSpPr>
          <p:spPr bwMode="auto">
            <a:xfrm>
              <a:off x="968" y="1224"/>
              <a:ext cx="4288" cy="2128"/>
            </a:xfrm>
            <a:custGeom>
              <a:avLst/>
              <a:gdLst>
                <a:gd name="T0" fmla="*/ 0 w 4288"/>
                <a:gd name="T1" fmla="*/ 0 h 2128"/>
                <a:gd name="T2" fmla="*/ 0 w 4288"/>
                <a:gd name="T3" fmla="*/ 2128 h 2128"/>
                <a:gd name="T4" fmla="*/ 4288 w 4288"/>
                <a:gd name="T5" fmla="*/ 2128 h 2128"/>
              </a:gdLst>
              <a:ahLst/>
              <a:cxnLst>
                <a:cxn ang="0">
                  <a:pos x="T0" y="T1"/>
                </a:cxn>
                <a:cxn ang="0">
                  <a:pos x="T2" y="T3"/>
                </a:cxn>
                <a:cxn ang="0">
                  <a:pos x="T4" y="T5"/>
                </a:cxn>
              </a:cxnLst>
              <a:rect l="0" t="0" r="r" b="b"/>
              <a:pathLst>
                <a:path w="4288" h="2128">
                  <a:moveTo>
                    <a:pt x="0" y="0"/>
                  </a:moveTo>
                  <a:lnTo>
                    <a:pt x="0" y="2128"/>
                  </a:lnTo>
                  <a:lnTo>
                    <a:pt x="4288" y="212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41473" name="Rectangle 161"/>
            <p:cNvSpPr>
              <a:spLocks noChangeArrowheads="1"/>
            </p:cNvSpPr>
            <p:nvPr/>
          </p:nvSpPr>
          <p:spPr bwMode="auto">
            <a:xfrm>
              <a:off x="1022" y="3105"/>
              <a:ext cx="4076"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1pPr>
              <a:lvl2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2pPr>
              <a:lvl3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3pPr>
              <a:lvl4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4pPr>
              <a:lvl5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5pPr>
              <a:lvl6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6pPr>
              <a:lvl7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7pPr>
              <a:lvl8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8pPr>
              <a:lvl9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2000" b="1" i="1">
                  <a:solidFill>
                    <a:srgbClr val="000000"/>
                  </a:solidFill>
                  <a:latin typeface="Arial" panose="020B0604020202020204" pitchFamily="34" charset="0"/>
                </a:rPr>
                <a:t>	|	|	|	|	|	|	|	|	|</a:t>
              </a: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1	2	3	4	5	6	7	8	9</a:t>
              </a:r>
            </a:p>
          </p:txBody>
        </p:sp>
        <p:sp>
          <p:nvSpPr>
            <p:cNvPr id="141474" name="Rectangle 162"/>
            <p:cNvSpPr>
              <a:spLocks noChangeArrowheads="1"/>
            </p:cNvSpPr>
            <p:nvPr/>
          </p:nvSpPr>
          <p:spPr bwMode="auto">
            <a:xfrm>
              <a:off x="2734" y="3671"/>
              <a:ext cx="6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Quarter</a:t>
              </a:r>
            </a:p>
          </p:txBody>
        </p:sp>
        <p:sp>
          <p:nvSpPr>
            <p:cNvPr id="141475" name="Rectangle 163"/>
            <p:cNvSpPr>
              <a:spLocks noChangeArrowheads="1"/>
            </p:cNvSpPr>
            <p:nvPr/>
          </p:nvSpPr>
          <p:spPr bwMode="auto">
            <a:xfrm rot="-5400000">
              <a:off x="53" y="2189"/>
              <a:ext cx="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Demand</a:t>
              </a:r>
            </a:p>
          </p:txBody>
        </p:sp>
      </p:grpSp>
      <p:grpSp>
        <p:nvGrpSpPr>
          <p:cNvPr id="141484" name="Group 172"/>
          <p:cNvGrpSpPr>
            <a:grpSpLocks/>
          </p:cNvGrpSpPr>
          <p:nvPr/>
        </p:nvGrpSpPr>
        <p:grpSpPr bwMode="auto">
          <a:xfrm>
            <a:off x="6270625" y="4254500"/>
            <a:ext cx="976313" cy="796925"/>
            <a:chOff x="3950" y="2680"/>
            <a:chExt cx="615" cy="502"/>
          </a:xfrm>
        </p:grpSpPr>
        <p:sp>
          <p:nvSpPr>
            <p:cNvPr id="141477" name="Rectangle 165"/>
            <p:cNvSpPr>
              <a:spLocks noChangeArrowheads="1"/>
            </p:cNvSpPr>
            <p:nvPr/>
          </p:nvSpPr>
          <p:spPr bwMode="auto">
            <a:xfrm>
              <a:off x="3950" y="2894"/>
              <a:ext cx="6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a:solidFill>
                    <a:srgbClr val="000000"/>
                  </a:solidFill>
                  <a:effectLst>
                    <a:outerShdw blurRad="38100" dist="38100" dir="2700000" algn="tl">
                      <a:srgbClr val="C0C0C0"/>
                    </a:outerShdw>
                  </a:effectLst>
                  <a:latin typeface="Symbol" panose="05050102010706020507" pitchFamily="18" charset="2"/>
                </a:rPr>
                <a:t>a</a:t>
              </a:r>
              <a:r>
                <a:rPr lang="en-US" altLang="en-US" sz="2400" b="1">
                  <a:solidFill>
                    <a:srgbClr val="000000"/>
                  </a:solidFill>
                  <a:effectLst>
                    <a:outerShdw blurRad="38100" dist="38100" dir="2700000" algn="tl">
                      <a:srgbClr val="C0C0C0"/>
                    </a:outerShdw>
                  </a:effectLst>
                </a:rPr>
                <a:t> = .1</a:t>
              </a:r>
            </a:p>
          </p:txBody>
        </p:sp>
        <p:sp>
          <p:nvSpPr>
            <p:cNvPr id="141479" name="Line 167"/>
            <p:cNvSpPr>
              <a:spLocks noChangeShapeType="1"/>
            </p:cNvSpPr>
            <p:nvPr/>
          </p:nvSpPr>
          <p:spPr bwMode="auto">
            <a:xfrm>
              <a:off x="4064" y="2680"/>
              <a:ext cx="128" cy="224"/>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1483" name="Group 171"/>
          <p:cNvGrpSpPr>
            <a:grpSpLocks/>
          </p:cNvGrpSpPr>
          <p:nvPr/>
        </p:nvGrpSpPr>
        <p:grpSpPr bwMode="auto">
          <a:xfrm>
            <a:off x="3451225" y="2549525"/>
            <a:ext cx="1428750" cy="1235075"/>
            <a:chOff x="2174" y="1606"/>
            <a:chExt cx="900" cy="778"/>
          </a:xfrm>
        </p:grpSpPr>
        <p:sp>
          <p:nvSpPr>
            <p:cNvPr id="141476" name="Rectangle 164"/>
            <p:cNvSpPr>
              <a:spLocks noChangeArrowheads="1"/>
            </p:cNvSpPr>
            <p:nvPr/>
          </p:nvSpPr>
          <p:spPr bwMode="auto">
            <a:xfrm>
              <a:off x="2174" y="1606"/>
              <a:ext cx="900"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Actual demand</a:t>
              </a:r>
            </a:p>
          </p:txBody>
        </p:sp>
        <p:sp>
          <p:nvSpPr>
            <p:cNvPr id="141480" name="Line 168"/>
            <p:cNvSpPr>
              <a:spLocks noChangeShapeType="1"/>
            </p:cNvSpPr>
            <p:nvPr/>
          </p:nvSpPr>
          <p:spPr bwMode="auto">
            <a:xfrm flipH="1" flipV="1">
              <a:off x="2640" y="2064"/>
              <a:ext cx="296" cy="32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1482" name="Group 170"/>
          <p:cNvGrpSpPr>
            <a:grpSpLocks/>
          </p:cNvGrpSpPr>
          <p:nvPr/>
        </p:nvGrpSpPr>
        <p:grpSpPr bwMode="auto">
          <a:xfrm>
            <a:off x="6651625" y="2562225"/>
            <a:ext cx="976313" cy="981075"/>
            <a:chOff x="4190" y="1614"/>
            <a:chExt cx="615" cy="618"/>
          </a:xfrm>
        </p:grpSpPr>
        <p:sp>
          <p:nvSpPr>
            <p:cNvPr id="141478" name="Rectangle 166"/>
            <p:cNvSpPr>
              <a:spLocks noChangeArrowheads="1"/>
            </p:cNvSpPr>
            <p:nvPr/>
          </p:nvSpPr>
          <p:spPr bwMode="auto">
            <a:xfrm>
              <a:off x="4190" y="1614"/>
              <a:ext cx="6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a:solidFill>
                    <a:srgbClr val="000000"/>
                  </a:solidFill>
                  <a:effectLst>
                    <a:outerShdw blurRad="38100" dist="38100" dir="2700000" algn="tl">
                      <a:srgbClr val="C0C0C0"/>
                    </a:outerShdw>
                  </a:effectLst>
                  <a:latin typeface="Symbol" panose="05050102010706020507" pitchFamily="18" charset="2"/>
                </a:rPr>
                <a:t>a</a:t>
              </a:r>
              <a:r>
                <a:rPr lang="en-US" altLang="en-US" sz="2400" b="1">
                  <a:solidFill>
                    <a:srgbClr val="000000"/>
                  </a:solidFill>
                  <a:effectLst>
                    <a:outerShdw blurRad="38100" dist="38100" dir="2700000" algn="tl">
                      <a:srgbClr val="C0C0C0"/>
                    </a:outerShdw>
                  </a:effectLst>
                </a:rPr>
                <a:t> = .5</a:t>
              </a:r>
            </a:p>
          </p:txBody>
        </p:sp>
        <p:sp>
          <p:nvSpPr>
            <p:cNvPr id="141481" name="Line 169"/>
            <p:cNvSpPr>
              <a:spLocks noChangeShapeType="1"/>
            </p:cNvSpPr>
            <p:nvPr/>
          </p:nvSpPr>
          <p:spPr bwMode="auto">
            <a:xfrm flipV="1">
              <a:off x="4416" y="1856"/>
              <a:ext cx="40" cy="376"/>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47179449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41485"/>
                                        </p:tgtEl>
                                        <p:attrNameLst>
                                          <p:attrName>style.visibility</p:attrName>
                                        </p:attrNameLst>
                                      </p:cBhvr>
                                      <p:to>
                                        <p:strVal val="visible"/>
                                      </p:to>
                                    </p:set>
                                    <p:animEffect transition="in" filter="wipe(left)">
                                      <p:cBhvr>
                                        <p:cTn id="7" dur="500"/>
                                        <p:tgtEl>
                                          <p:spTgt spid="141485"/>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141469"/>
                                        </p:tgtEl>
                                        <p:attrNameLst>
                                          <p:attrName>style.visibility</p:attrName>
                                        </p:attrNameLst>
                                      </p:cBhvr>
                                      <p:to>
                                        <p:strVal val="visible"/>
                                      </p:to>
                                    </p:set>
                                    <p:animEffect transition="in" filter="wipe(left)">
                                      <p:cBhvr>
                                        <p:cTn id="11" dur="500"/>
                                        <p:tgtEl>
                                          <p:spTgt spid="141469"/>
                                        </p:tgtEl>
                                      </p:cBhvr>
                                    </p:animEffect>
                                  </p:childTnLst>
                                </p:cTn>
                              </p:par>
                            </p:childTnLst>
                          </p:cTn>
                        </p:par>
                        <p:par>
                          <p:cTn id="12" fill="hold" nodeType="afterGroup">
                            <p:stCondLst>
                              <p:cond delay="3000"/>
                            </p:stCondLst>
                            <p:childTnLst>
                              <p:par>
                                <p:cTn id="13" presetID="22" presetClass="entr" presetSubtype="1" fill="hold" nodeType="afterEffect">
                                  <p:stCondLst>
                                    <p:cond delay="1000"/>
                                  </p:stCondLst>
                                  <p:childTnLst>
                                    <p:set>
                                      <p:cBhvr>
                                        <p:cTn id="14" dur="1" fill="hold">
                                          <p:stCondLst>
                                            <p:cond delay="0"/>
                                          </p:stCondLst>
                                        </p:cTn>
                                        <p:tgtEl>
                                          <p:spTgt spid="141483"/>
                                        </p:tgtEl>
                                        <p:attrNameLst>
                                          <p:attrName>style.visibility</p:attrName>
                                        </p:attrNameLst>
                                      </p:cBhvr>
                                      <p:to>
                                        <p:strVal val="visible"/>
                                      </p:to>
                                    </p:set>
                                    <p:animEffect transition="in" filter="wipe(up)">
                                      <p:cBhvr>
                                        <p:cTn id="15" dur="500"/>
                                        <p:tgtEl>
                                          <p:spTgt spid="141483"/>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141470"/>
                                        </p:tgtEl>
                                        <p:attrNameLst>
                                          <p:attrName>style.visibility</p:attrName>
                                        </p:attrNameLst>
                                      </p:cBhvr>
                                      <p:to>
                                        <p:strVal val="visible"/>
                                      </p:to>
                                    </p:set>
                                    <p:animEffect transition="in" filter="wipe(left)">
                                      <p:cBhvr>
                                        <p:cTn id="19" dur="500"/>
                                        <p:tgtEl>
                                          <p:spTgt spid="141470"/>
                                        </p:tgtEl>
                                      </p:cBhvr>
                                    </p:animEffect>
                                  </p:childTnLst>
                                </p:cTn>
                              </p:par>
                            </p:childTnLst>
                          </p:cTn>
                        </p:par>
                        <p:par>
                          <p:cTn id="20" fill="hold" nodeType="afterGroup">
                            <p:stCondLst>
                              <p:cond delay="6000"/>
                            </p:stCondLst>
                            <p:childTnLst>
                              <p:par>
                                <p:cTn id="21" presetID="22" presetClass="entr" presetSubtype="1" fill="hold" nodeType="afterEffect">
                                  <p:stCondLst>
                                    <p:cond delay="1000"/>
                                  </p:stCondLst>
                                  <p:childTnLst>
                                    <p:set>
                                      <p:cBhvr>
                                        <p:cTn id="22" dur="1" fill="hold">
                                          <p:stCondLst>
                                            <p:cond delay="0"/>
                                          </p:stCondLst>
                                        </p:cTn>
                                        <p:tgtEl>
                                          <p:spTgt spid="141482"/>
                                        </p:tgtEl>
                                        <p:attrNameLst>
                                          <p:attrName>style.visibility</p:attrName>
                                        </p:attrNameLst>
                                      </p:cBhvr>
                                      <p:to>
                                        <p:strVal val="visible"/>
                                      </p:to>
                                    </p:set>
                                    <p:animEffect transition="in" filter="wipe(up)">
                                      <p:cBhvr>
                                        <p:cTn id="23" dur="500"/>
                                        <p:tgtEl>
                                          <p:spTgt spid="141482"/>
                                        </p:tgtEl>
                                      </p:cBhvr>
                                    </p:animEffect>
                                  </p:childTnLst>
                                </p:cTn>
                              </p:par>
                            </p:childTnLst>
                          </p:cTn>
                        </p:par>
                        <p:par>
                          <p:cTn id="24" fill="hold" nodeType="afterGroup">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141471"/>
                                        </p:tgtEl>
                                        <p:attrNameLst>
                                          <p:attrName>style.visibility</p:attrName>
                                        </p:attrNameLst>
                                      </p:cBhvr>
                                      <p:to>
                                        <p:strVal val="visible"/>
                                      </p:to>
                                    </p:set>
                                    <p:animEffect transition="in" filter="wipe(left)">
                                      <p:cBhvr>
                                        <p:cTn id="27" dur="500"/>
                                        <p:tgtEl>
                                          <p:spTgt spid="141471"/>
                                        </p:tgtEl>
                                      </p:cBhvr>
                                    </p:animEffect>
                                  </p:childTnLst>
                                </p:cTn>
                              </p:par>
                            </p:childTnLst>
                          </p:cTn>
                        </p:par>
                        <p:par>
                          <p:cTn id="28" fill="hold" nodeType="afterGroup">
                            <p:stCondLst>
                              <p:cond delay="9000"/>
                            </p:stCondLst>
                            <p:childTnLst>
                              <p:par>
                                <p:cTn id="29" presetID="22" presetClass="entr" presetSubtype="4" fill="hold" nodeType="afterEffect">
                                  <p:stCondLst>
                                    <p:cond delay="1000"/>
                                  </p:stCondLst>
                                  <p:childTnLst>
                                    <p:set>
                                      <p:cBhvr>
                                        <p:cTn id="30" dur="1" fill="hold">
                                          <p:stCondLst>
                                            <p:cond delay="0"/>
                                          </p:stCondLst>
                                        </p:cTn>
                                        <p:tgtEl>
                                          <p:spTgt spid="141484"/>
                                        </p:tgtEl>
                                        <p:attrNameLst>
                                          <p:attrName>style.visibility</p:attrName>
                                        </p:attrNameLst>
                                      </p:cBhvr>
                                      <p:to>
                                        <p:strVal val="visible"/>
                                      </p:to>
                                    </p:set>
                                    <p:animEffect transition="in" filter="wipe(down)">
                                      <p:cBhvr>
                                        <p:cTn id="31" dur="500"/>
                                        <p:tgtEl>
                                          <p:spTgt spid="141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idx="4294967295"/>
          </p:nvPr>
        </p:nvSpPr>
        <p:spPr>
          <a:xfrm>
            <a:off x="0" y="609600"/>
            <a:ext cx="7772400" cy="8636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sym typeface="Symbol" panose="05050102010706020507" pitchFamily="18" charset="2"/>
              </a:rPr>
              <a:t>Impact of Different </a:t>
            </a:r>
            <a:r>
              <a:rPr lang="en-US" altLang="en-US" i="0">
                <a:effectLst>
                  <a:outerShdw blurRad="38100" dist="38100" dir="2700000" algn="tl">
                    <a:srgbClr val="FFFFFF"/>
                  </a:outerShdw>
                </a:effectLst>
                <a:sym typeface="Symbol" panose="05050102010706020507" pitchFamily="18" charset="2"/>
              </a:rPr>
              <a:t></a:t>
            </a:r>
            <a:endParaRPr lang="en-US" altLang="en-US">
              <a:effectLst>
                <a:outerShdw blurRad="38100" dist="38100" dir="2700000" algn="tl">
                  <a:srgbClr val="FFFFFF"/>
                </a:outerShdw>
              </a:effectLst>
            </a:endParaRPr>
          </a:p>
        </p:txBody>
      </p:sp>
      <p:sp>
        <p:nvSpPr>
          <p:cNvPr id="380931" name="Freeform 3"/>
          <p:cNvSpPr>
            <a:spLocks/>
          </p:cNvSpPr>
          <p:nvPr/>
        </p:nvSpPr>
        <p:spPr bwMode="auto">
          <a:xfrm>
            <a:off x="1917700" y="3035300"/>
            <a:ext cx="5359400" cy="1905000"/>
          </a:xfrm>
          <a:custGeom>
            <a:avLst/>
            <a:gdLst>
              <a:gd name="T0" fmla="*/ 0 w 3376"/>
              <a:gd name="T1" fmla="*/ 640 h 1200"/>
              <a:gd name="T2" fmla="*/ 480 w 3376"/>
              <a:gd name="T3" fmla="*/ 960 h 1200"/>
              <a:gd name="T4" fmla="*/ 968 w 3376"/>
              <a:gd name="T5" fmla="*/ 1200 h 1200"/>
              <a:gd name="T6" fmla="*/ 1448 w 3376"/>
              <a:gd name="T7" fmla="*/ 776 h 1200"/>
              <a:gd name="T8" fmla="*/ 1928 w 3376"/>
              <a:gd name="T9" fmla="*/ 408 h 1200"/>
              <a:gd name="T10" fmla="*/ 2408 w 3376"/>
              <a:gd name="T11" fmla="*/ 0 h 1200"/>
              <a:gd name="T12" fmla="*/ 2896 w 3376"/>
              <a:gd name="T13" fmla="*/ 632 h 1200"/>
              <a:gd name="T14" fmla="*/ 3376 w 3376"/>
              <a:gd name="T15" fmla="*/ 592 h 1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6" h="1200">
                <a:moveTo>
                  <a:pt x="0" y="640"/>
                </a:moveTo>
                <a:lnTo>
                  <a:pt x="480" y="960"/>
                </a:lnTo>
                <a:lnTo>
                  <a:pt x="968" y="1200"/>
                </a:lnTo>
                <a:lnTo>
                  <a:pt x="1448" y="776"/>
                </a:lnTo>
                <a:lnTo>
                  <a:pt x="1928" y="408"/>
                </a:lnTo>
                <a:lnTo>
                  <a:pt x="2408" y="0"/>
                </a:lnTo>
                <a:lnTo>
                  <a:pt x="2896" y="632"/>
                </a:lnTo>
                <a:lnTo>
                  <a:pt x="3376" y="592"/>
                </a:lnTo>
              </a:path>
            </a:pathLst>
          </a:custGeom>
          <a:noFill/>
          <a:ln w="1016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0932" name="Freeform 4"/>
          <p:cNvSpPr>
            <a:spLocks/>
          </p:cNvSpPr>
          <p:nvPr/>
        </p:nvSpPr>
        <p:spPr bwMode="auto">
          <a:xfrm>
            <a:off x="1917700" y="3492500"/>
            <a:ext cx="6108700" cy="1155700"/>
          </a:xfrm>
          <a:custGeom>
            <a:avLst/>
            <a:gdLst>
              <a:gd name="T0" fmla="*/ 0 w 3848"/>
              <a:gd name="T1" fmla="*/ 488 h 728"/>
              <a:gd name="T2" fmla="*/ 488 w 3848"/>
              <a:gd name="T3" fmla="*/ 416 h 728"/>
              <a:gd name="T4" fmla="*/ 960 w 3848"/>
              <a:gd name="T5" fmla="*/ 552 h 728"/>
              <a:gd name="T6" fmla="*/ 1456 w 3848"/>
              <a:gd name="T7" fmla="*/ 728 h 728"/>
              <a:gd name="T8" fmla="*/ 1928 w 3848"/>
              <a:gd name="T9" fmla="*/ 600 h 728"/>
              <a:gd name="T10" fmla="*/ 2400 w 3848"/>
              <a:gd name="T11" fmla="*/ 360 h 728"/>
              <a:gd name="T12" fmla="*/ 2888 w 3848"/>
              <a:gd name="T13" fmla="*/ 0 h 728"/>
              <a:gd name="T14" fmla="*/ 3368 w 3848"/>
              <a:gd name="T15" fmla="*/ 168 h 728"/>
              <a:gd name="T16" fmla="*/ 3848 w 3848"/>
              <a:gd name="T17" fmla="*/ 24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8" h="728">
                <a:moveTo>
                  <a:pt x="0" y="488"/>
                </a:moveTo>
                <a:lnTo>
                  <a:pt x="488" y="416"/>
                </a:lnTo>
                <a:lnTo>
                  <a:pt x="960" y="552"/>
                </a:lnTo>
                <a:lnTo>
                  <a:pt x="1456" y="728"/>
                </a:lnTo>
                <a:lnTo>
                  <a:pt x="1928" y="600"/>
                </a:lnTo>
                <a:lnTo>
                  <a:pt x="2400" y="360"/>
                </a:lnTo>
                <a:lnTo>
                  <a:pt x="2888" y="0"/>
                </a:lnTo>
                <a:lnTo>
                  <a:pt x="3368" y="168"/>
                </a:lnTo>
                <a:lnTo>
                  <a:pt x="3848" y="240"/>
                </a:lnTo>
              </a:path>
            </a:pathLst>
          </a:custGeom>
          <a:noFill/>
          <a:ln w="1016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0933" name="Freeform 5"/>
          <p:cNvSpPr>
            <a:spLocks/>
          </p:cNvSpPr>
          <p:nvPr/>
        </p:nvSpPr>
        <p:spPr bwMode="auto">
          <a:xfrm>
            <a:off x="1917700" y="4064000"/>
            <a:ext cx="6121400" cy="304800"/>
          </a:xfrm>
          <a:custGeom>
            <a:avLst/>
            <a:gdLst>
              <a:gd name="T0" fmla="*/ 0 w 3856"/>
              <a:gd name="T1" fmla="*/ 136 h 192"/>
              <a:gd name="T2" fmla="*/ 488 w 3856"/>
              <a:gd name="T3" fmla="*/ 128 h 192"/>
              <a:gd name="T4" fmla="*/ 976 w 3856"/>
              <a:gd name="T5" fmla="*/ 120 h 192"/>
              <a:gd name="T6" fmla="*/ 1464 w 3856"/>
              <a:gd name="T7" fmla="*/ 192 h 192"/>
              <a:gd name="T8" fmla="*/ 1928 w 3856"/>
              <a:gd name="T9" fmla="*/ 192 h 192"/>
              <a:gd name="T10" fmla="*/ 2416 w 3856"/>
              <a:gd name="T11" fmla="*/ 128 h 192"/>
              <a:gd name="T12" fmla="*/ 2904 w 3856"/>
              <a:gd name="T13" fmla="*/ 48 h 192"/>
              <a:gd name="T14" fmla="*/ 3376 w 3856"/>
              <a:gd name="T15" fmla="*/ 64 h 192"/>
              <a:gd name="T16" fmla="*/ 3856 w 3856"/>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6" h="192">
                <a:moveTo>
                  <a:pt x="0" y="136"/>
                </a:moveTo>
                <a:lnTo>
                  <a:pt x="488" y="128"/>
                </a:lnTo>
                <a:lnTo>
                  <a:pt x="976" y="120"/>
                </a:lnTo>
                <a:lnTo>
                  <a:pt x="1464" y="192"/>
                </a:lnTo>
                <a:lnTo>
                  <a:pt x="1928" y="192"/>
                </a:lnTo>
                <a:lnTo>
                  <a:pt x="2416" y="128"/>
                </a:lnTo>
                <a:lnTo>
                  <a:pt x="2904" y="48"/>
                </a:lnTo>
                <a:lnTo>
                  <a:pt x="3376" y="64"/>
                </a:lnTo>
                <a:lnTo>
                  <a:pt x="3856" y="0"/>
                </a:lnTo>
              </a:path>
            </a:pathLst>
          </a:custGeom>
          <a:noFill/>
          <a:ln w="1016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08550" name="Group 6"/>
          <p:cNvGrpSpPr>
            <a:grpSpLocks/>
          </p:cNvGrpSpPr>
          <p:nvPr/>
        </p:nvGrpSpPr>
        <p:grpSpPr bwMode="auto">
          <a:xfrm>
            <a:off x="479425" y="1285875"/>
            <a:ext cx="7864475" cy="4938713"/>
            <a:chOff x="302" y="810"/>
            <a:chExt cx="4954" cy="3111"/>
          </a:xfrm>
        </p:grpSpPr>
        <p:sp>
          <p:nvSpPr>
            <p:cNvPr id="380935" name="Rectangle 7"/>
            <p:cNvSpPr>
              <a:spLocks noChangeArrowheads="1"/>
            </p:cNvSpPr>
            <p:nvPr/>
          </p:nvSpPr>
          <p:spPr bwMode="auto">
            <a:xfrm>
              <a:off x="568" y="810"/>
              <a:ext cx="560" cy="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225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200  </a:t>
              </a:r>
              <a:r>
                <a:rPr lang="en-US" altLang="en-US" sz="2000" b="1" i="1">
                  <a:solidFill>
                    <a:srgbClr val="000000"/>
                  </a:solidFill>
                </a:rPr>
                <a:t>–</a:t>
              </a:r>
              <a:endParaRPr lang="en-US" altLang="en-US" sz="2000" b="1" i="1">
                <a:solidFill>
                  <a:srgbClr val="000000"/>
                </a:solidFill>
                <a:effectLst>
                  <a:outerShdw blurRad="38100" dist="38100" dir="2700000" algn="tl">
                    <a:srgbClr val="C0C0C0"/>
                  </a:outerShdw>
                </a:effectLst>
              </a:endParaRP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175  </a:t>
              </a:r>
              <a:r>
                <a:rPr lang="en-US" altLang="en-US" sz="2000" b="1" i="1">
                  <a:solidFill>
                    <a:srgbClr val="000000"/>
                  </a:solidFill>
                </a:rPr>
                <a:t>–</a:t>
              </a:r>
            </a:p>
            <a:p>
              <a:pPr algn="r" eaLnBrk="0" fontAlgn="base" hangingPunct="0">
                <a:lnSpc>
                  <a:spcPct val="350000"/>
                </a:lnSpc>
                <a:spcBef>
                  <a:spcPct val="0"/>
                </a:spcBef>
                <a:spcAft>
                  <a:spcPct val="0"/>
                </a:spcAft>
                <a:defRPr/>
              </a:pPr>
              <a:r>
                <a:rPr lang="en-US" altLang="en-US" sz="2000" b="1" i="1">
                  <a:solidFill>
                    <a:srgbClr val="000000"/>
                  </a:solidFill>
                  <a:effectLst>
                    <a:outerShdw blurRad="38100" dist="38100" dir="2700000" algn="tl">
                      <a:srgbClr val="C0C0C0"/>
                    </a:outerShdw>
                  </a:effectLst>
                </a:rPr>
                <a:t>150  </a:t>
              </a:r>
              <a:r>
                <a:rPr lang="en-US" altLang="en-US" sz="2000" b="1" i="1">
                  <a:solidFill>
                    <a:srgbClr val="000000"/>
                  </a:solidFill>
                </a:rPr>
                <a:t>–</a:t>
              </a:r>
            </a:p>
          </p:txBody>
        </p:sp>
        <p:sp>
          <p:nvSpPr>
            <p:cNvPr id="380936" name="Freeform 8"/>
            <p:cNvSpPr>
              <a:spLocks/>
            </p:cNvSpPr>
            <p:nvPr/>
          </p:nvSpPr>
          <p:spPr bwMode="auto">
            <a:xfrm>
              <a:off x="968" y="1224"/>
              <a:ext cx="4288" cy="2128"/>
            </a:xfrm>
            <a:custGeom>
              <a:avLst/>
              <a:gdLst>
                <a:gd name="T0" fmla="*/ 0 w 4288"/>
                <a:gd name="T1" fmla="*/ 0 h 2128"/>
                <a:gd name="T2" fmla="*/ 0 w 4288"/>
                <a:gd name="T3" fmla="*/ 2128 h 2128"/>
                <a:gd name="T4" fmla="*/ 4288 w 4288"/>
                <a:gd name="T5" fmla="*/ 2128 h 2128"/>
              </a:gdLst>
              <a:ahLst/>
              <a:cxnLst>
                <a:cxn ang="0">
                  <a:pos x="T0" y="T1"/>
                </a:cxn>
                <a:cxn ang="0">
                  <a:pos x="T2" y="T3"/>
                </a:cxn>
                <a:cxn ang="0">
                  <a:pos x="T4" y="T5"/>
                </a:cxn>
              </a:cxnLst>
              <a:rect l="0" t="0" r="r" b="b"/>
              <a:pathLst>
                <a:path w="4288" h="2128">
                  <a:moveTo>
                    <a:pt x="0" y="0"/>
                  </a:moveTo>
                  <a:lnTo>
                    <a:pt x="0" y="2128"/>
                  </a:lnTo>
                  <a:lnTo>
                    <a:pt x="4288" y="212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0937" name="Rectangle 9"/>
            <p:cNvSpPr>
              <a:spLocks noChangeArrowheads="1"/>
            </p:cNvSpPr>
            <p:nvPr/>
          </p:nvSpPr>
          <p:spPr bwMode="auto">
            <a:xfrm>
              <a:off x="1022" y="3105"/>
              <a:ext cx="4076"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1pPr>
              <a:lvl2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2pPr>
              <a:lvl3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3pPr>
              <a:lvl4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4pPr>
              <a:lvl5pPr>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5pPr>
              <a:lvl6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6pPr>
              <a:lvl7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7pPr>
              <a:lvl8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8pPr>
              <a:lvl9pPr eaLnBrk="0" fontAlgn="base" hangingPunct="0">
                <a:spcBef>
                  <a:spcPct val="0"/>
                </a:spcBef>
                <a:spcAft>
                  <a:spcPct val="0"/>
                </a:spcAft>
                <a:tabLst>
                  <a:tab pos="190500" algn="dec"/>
                  <a:tab pos="952500" algn="dec"/>
                  <a:tab pos="1714500" algn="dec"/>
                  <a:tab pos="2476500" algn="dec"/>
                  <a:tab pos="3238500" algn="dec"/>
                  <a:tab pos="4000500" algn="dec"/>
                  <a:tab pos="4762500" algn="dec"/>
                  <a:tab pos="5524500" algn="dec"/>
                  <a:tab pos="6286500" algn="dec"/>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2000" b="1" i="1">
                  <a:solidFill>
                    <a:srgbClr val="000000"/>
                  </a:solidFill>
                  <a:latin typeface="Arial" panose="020B0604020202020204" pitchFamily="34" charset="0"/>
                </a:rPr>
                <a:t>	|	|	|	|	|	|	|	|	|</a:t>
              </a: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1	2	3	4	5	6	7	8	9</a:t>
              </a:r>
            </a:p>
          </p:txBody>
        </p:sp>
        <p:sp>
          <p:nvSpPr>
            <p:cNvPr id="380938" name="Rectangle 10"/>
            <p:cNvSpPr>
              <a:spLocks noChangeArrowheads="1"/>
            </p:cNvSpPr>
            <p:nvPr/>
          </p:nvSpPr>
          <p:spPr bwMode="auto">
            <a:xfrm>
              <a:off x="2734" y="3671"/>
              <a:ext cx="6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Quarter</a:t>
              </a:r>
            </a:p>
          </p:txBody>
        </p:sp>
        <p:sp>
          <p:nvSpPr>
            <p:cNvPr id="380939" name="Rectangle 11"/>
            <p:cNvSpPr>
              <a:spLocks noChangeArrowheads="1"/>
            </p:cNvSpPr>
            <p:nvPr/>
          </p:nvSpPr>
          <p:spPr bwMode="auto">
            <a:xfrm rot="-5400000">
              <a:off x="53" y="2189"/>
              <a:ext cx="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Demand</a:t>
              </a:r>
            </a:p>
          </p:txBody>
        </p:sp>
      </p:grpSp>
      <p:grpSp>
        <p:nvGrpSpPr>
          <p:cNvPr id="108551" name="Group 12"/>
          <p:cNvGrpSpPr>
            <a:grpSpLocks/>
          </p:cNvGrpSpPr>
          <p:nvPr/>
        </p:nvGrpSpPr>
        <p:grpSpPr bwMode="auto">
          <a:xfrm>
            <a:off x="6270625" y="4254500"/>
            <a:ext cx="976313" cy="796925"/>
            <a:chOff x="3950" y="2680"/>
            <a:chExt cx="615" cy="502"/>
          </a:xfrm>
        </p:grpSpPr>
        <p:sp>
          <p:nvSpPr>
            <p:cNvPr id="380941" name="Rectangle 13"/>
            <p:cNvSpPr>
              <a:spLocks noChangeArrowheads="1"/>
            </p:cNvSpPr>
            <p:nvPr/>
          </p:nvSpPr>
          <p:spPr bwMode="auto">
            <a:xfrm>
              <a:off x="3950" y="2894"/>
              <a:ext cx="6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a:solidFill>
                    <a:srgbClr val="000000"/>
                  </a:solidFill>
                  <a:effectLst>
                    <a:outerShdw blurRad="38100" dist="38100" dir="2700000" algn="tl">
                      <a:srgbClr val="C0C0C0"/>
                    </a:outerShdw>
                  </a:effectLst>
                  <a:latin typeface="Symbol" panose="05050102010706020507" pitchFamily="18" charset="2"/>
                </a:rPr>
                <a:t>a</a:t>
              </a:r>
              <a:r>
                <a:rPr lang="en-US" altLang="en-US" sz="2400" b="1">
                  <a:solidFill>
                    <a:srgbClr val="000000"/>
                  </a:solidFill>
                  <a:effectLst>
                    <a:outerShdw blurRad="38100" dist="38100" dir="2700000" algn="tl">
                      <a:srgbClr val="C0C0C0"/>
                    </a:outerShdw>
                  </a:effectLst>
                </a:rPr>
                <a:t> = .1</a:t>
              </a:r>
            </a:p>
          </p:txBody>
        </p:sp>
        <p:sp>
          <p:nvSpPr>
            <p:cNvPr id="380942" name="Line 14"/>
            <p:cNvSpPr>
              <a:spLocks noChangeShapeType="1"/>
            </p:cNvSpPr>
            <p:nvPr/>
          </p:nvSpPr>
          <p:spPr bwMode="auto">
            <a:xfrm>
              <a:off x="4064" y="2680"/>
              <a:ext cx="128" cy="224"/>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08552" name="Group 15"/>
          <p:cNvGrpSpPr>
            <a:grpSpLocks/>
          </p:cNvGrpSpPr>
          <p:nvPr/>
        </p:nvGrpSpPr>
        <p:grpSpPr bwMode="auto">
          <a:xfrm>
            <a:off x="3451225" y="2549525"/>
            <a:ext cx="1428750" cy="1235075"/>
            <a:chOff x="2174" y="1606"/>
            <a:chExt cx="900" cy="778"/>
          </a:xfrm>
        </p:grpSpPr>
        <p:sp>
          <p:nvSpPr>
            <p:cNvPr id="380944" name="Rectangle 16"/>
            <p:cNvSpPr>
              <a:spLocks noChangeArrowheads="1"/>
            </p:cNvSpPr>
            <p:nvPr/>
          </p:nvSpPr>
          <p:spPr bwMode="auto">
            <a:xfrm>
              <a:off x="2174" y="1606"/>
              <a:ext cx="900"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Actual demand</a:t>
              </a:r>
            </a:p>
          </p:txBody>
        </p:sp>
        <p:sp>
          <p:nvSpPr>
            <p:cNvPr id="380945" name="Line 17"/>
            <p:cNvSpPr>
              <a:spLocks noChangeShapeType="1"/>
            </p:cNvSpPr>
            <p:nvPr/>
          </p:nvSpPr>
          <p:spPr bwMode="auto">
            <a:xfrm flipH="1" flipV="1">
              <a:off x="2640" y="2064"/>
              <a:ext cx="296" cy="32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08553" name="Group 18"/>
          <p:cNvGrpSpPr>
            <a:grpSpLocks/>
          </p:cNvGrpSpPr>
          <p:nvPr/>
        </p:nvGrpSpPr>
        <p:grpSpPr bwMode="auto">
          <a:xfrm>
            <a:off x="6651625" y="2562225"/>
            <a:ext cx="976313" cy="981075"/>
            <a:chOff x="4190" y="1614"/>
            <a:chExt cx="615" cy="618"/>
          </a:xfrm>
        </p:grpSpPr>
        <p:sp>
          <p:nvSpPr>
            <p:cNvPr id="380947" name="Rectangle 19"/>
            <p:cNvSpPr>
              <a:spLocks noChangeArrowheads="1"/>
            </p:cNvSpPr>
            <p:nvPr/>
          </p:nvSpPr>
          <p:spPr bwMode="auto">
            <a:xfrm>
              <a:off x="4190" y="1614"/>
              <a:ext cx="6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a:solidFill>
                    <a:srgbClr val="000000"/>
                  </a:solidFill>
                  <a:effectLst>
                    <a:outerShdw blurRad="38100" dist="38100" dir="2700000" algn="tl">
                      <a:srgbClr val="C0C0C0"/>
                    </a:outerShdw>
                  </a:effectLst>
                  <a:latin typeface="Symbol" panose="05050102010706020507" pitchFamily="18" charset="2"/>
                </a:rPr>
                <a:t>a</a:t>
              </a:r>
              <a:r>
                <a:rPr lang="en-US" altLang="en-US" sz="2400" b="1">
                  <a:solidFill>
                    <a:srgbClr val="000000"/>
                  </a:solidFill>
                  <a:effectLst>
                    <a:outerShdw blurRad="38100" dist="38100" dir="2700000" algn="tl">
                      <a:srgbClr val="C0C0C0"/>
                    </a:outerShdw>
                  </a:effectLst>
                </a:rPr>
                <a:t> = .5</a:t>
              </a:r>
            </a:p>
          </p:txBody>
        </p:sp>
        <p:sp>
          <p:nvSpPr>
            <p:cNvPr id="380948" name="Line 20"/>
            <p:cNvSpPr>
              <a:spLocks noChangeShapeType="1"/>
            </p:cNvSpPr>
            <p:nvPr/>
          </p:nvSpPr>
          <p:spPr bwMode="auto">
            <a:xfrm flipV="1">
              <a:off x="4416" y="1856"/>
              <a:ext cx="40" cy="376"/>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08554" name="Group 23"/>
          <p:cNvGrpSpPr>
            <a:grpSpLocks/>
          </p:cNvGrpSpPr>
          <p:nvPr/>
        </p:nvGrpSpPr>
        <p:grpSpPr bwMode="auto">
          <a:xfrm>
            <a:off x="434975" y="2220913"/>
            <a:ext cx="5543550" cy="3600450"/>
            <a:chOff x="174" y="850"/>
            <a:chExt cx="3492" cy="2268"/>
          </a:xfrm>
        </p:grpSpPr>
        <p:sp>
          <p:nvSpPr>
            <p:cNvPr id="380949" name="Rectangle 21"/>
            <p:cNvSpPr>
              <a:spLocks noChangeArrowheads="1"/>
            </p:cNvSpPr>
            <p:nvPr/>
          </p:nvSpPr>
          <p:spPr bwMode="auto">
            <a:xfrm>
              <a:off x="174" y="850"/>
              <a:ext cx="3492" cy="22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0950" name="Text Box 22"/>
            <p:cNvSpPr txBox="1">
              <a:spLocks noChangeArrowheads="1"/>
            </p:cNvSpPr>
            <p:nvPr/>
          </p:nvSpPr>
          <p:spPr bwMode="auto">
            <a:xfrm>
              <a:off x="384" y="1175"/>
              <a:ext cx="3071" cy="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a:defRPr sz="2400">
                  <a:solidFill>
                    <a:schemeClr val="tx1"/>
                  </a:solidFill>
                  <a:latin typeface="Times" panose="02020603050405020304" pitchFamily="18" charset="0"/>
                </a:defRPr>
              </a:lvl1pPr>
              <a:lvl2pPr marL="542925">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a:solidFill>
                    <a:srgbClr val="000000"/>
                  </a:solidFill>
                  <a:effectLst>
                    <a:outerShdw blurRad="38100" dist="38100" dir="2700000" algn="tl">
                      <a:srgbClr val="C0C0C0"/>
                    </a:outerShdw>
                  </a:effectLst>
                  <a:latin typeface="Arial" panose="020B0604020202020204" pitchFamily="34" charset="0"/>
                </a:rPr>
                <a:t>Chose high values of </a:t>
              </a:r>
              <a:r>
                <a:rPr lang="en-US" altLang="en-US" sz="2800" b="1" i="1">
                  <a:solidFill>
                    <a:srgbClr val="000000"/>
                  </a:solidFill>
                  <a:effectLst>
                    <a:outerShdw blurRad="38100" dist="38100" dir="2700000" algn="tl">
                      <a:srgbClr val="C0C0C0"/>
                    </a:outerShdw>
                  </a:effectLst>
                  <a:latin typeface="Arial" panose="020B0604020202020204" pitchFamily="34" charset="0"/>
                  <a:sym typeface="Symbol" panose="05050102010706020507" pitchFamily="18" charset="2"/>
                </a:rPr>
                <a:t> when underlying average is likely to change</a:t>
              </a:r>
            </a:p>
            <a:p>
              <a:pPr eaLnBrk="0" fontAlgn="base" hangingPunct="0">
                <a:lnSpc>
                  <a:spcPct val="90000"/>
                </a:lnSpc>
                <a:spcBef>
                  <a:spcPct val="40000"/>
                </a:spcBef>
                <a:spcAft>
                  <a:spcPct val="0"/>
                </a:spcAft>
                <a:buFont typeface="Wingdings" panose="05000000000000000000" pitchFamily="2" charset="2"/>
                <a:buChar char="þ"/>
                <a:defRPr/>
              </a:pPr>
              <a:r>
                <a:rPr lang="en-US" altLang="en-US" sz="2800" b="1" i="1">
                  <a:solidFill>
                    <a:srgbClr val="000000"/>
                  </a:solidFill>
                  <a:effectLst>
                    <a:outerShdw blurRad="38100" dist="38100" dir="2700000" algn="tl">
                      <a:srgbClr val="C0C0C0"/>
                    </a:outerShdw>
                  </a:effectLst>
                  <a:latin typeface="Arial" panose="020B0604020202020204" pitchFamily="34" charset="0"/>
                  <a:sym typeface="Symbol" panose="05050102010706020507" pitchFamily="18" charset="2"/>
                </a:rPr>
                <a:t>Choose low values of  when underlying average is stable</a:t>
              </a:r>
            </a:p>
          </p:txBody>
        </p:sp>
      </p:grpSp>
    </p:spTree>
    <p:extLst>
      <p:ext uri="{BB962C8B-B14F-4D97-AF65-F5344CB8AC3E}">
        <p14:creationId xmlns:p14="http://schemas.microsoft.com/office/powerpoint/2010/main" val="4117015249"/>
      </p:ext>
    </p:extLst>
  </p:cSld>
  <p:clrMapOvr>
    <a:masterClrMapping/>
  </p:clrMapOvr>
  <p:transition>
    <p:strips dir="rd"/>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4FB8290-CFA3-40D7-9996-E2A054E33A7D}"/>
              </a:ext>
            </a:extLst>
          </p:cNvPr>
          <p:cNvSpPr txBox="1">
            <a:spLocks noChangeArrowheads="1"/>
          </p:cNvSpPr>
          <p:nvPr/>
        </p:nvSpPr>
        <p:spPr>
          <a:xfrm>
            <a:off x="0" y="609600"/>
            <a:ext cx="7772400" cy="9906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Measuring Forecast Error</a:t>
            </a:r>
          </a:p>
        </p:txBody>
      </p:sp>
      <p:pic>
        <p:nvPicPr>
          <p:cNvPr id="6" name="Picture 5">
            <a:extLst>
              <a:ext uri="{FF2B5EF4-FFF2-40B4-BE49-F238E27FC236}">
                <a16:creationId xmlns:a16="http://schemas.microsoft.com/office/drawing/2014/main" id="{0ECC4897-2390-424C-B9B6-809FAD93C79D}"/>
              </a:ext>
            </a:extLst>
          </p:cNvPr>
          <p:cNvPicPr>
            <a:picLocks noChangeAspect="1"/>
          </p:cNvPicPr>
          <p:nvPr/>
        </p:nvPicPr>
        <p:blipFill>
          <a:blip r:embed="rId2"/>
          <a:stretch>
            <a:fillRect/>
          </a:stretch>
        </p:blipFill>
        <p:spPr>
          <a:xfrm>
            <a:off x="0" y="1769706"/>
            <a:ext cx="9144000" cy="3592964"/>
          </a:xfrm>
          <a:prstGeom prst="rect">
            <a:avLst/>
          </a:prstGeom>
        </p:spPr>
      </p:pic>
    </p:spTree>
    <p:extLst>
      <p:ext uri="{BB962C8B-B14F-4D97-AF65-F5344CB8AC3E}">
        <p14:creationId xmlns:p14="http://schemas.microsoft.com/office/powerpoint/2010/main" val="1103527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0" y="609600"/>
            <a:ext cx="7772400" cy="9906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Choosing </a:t>
            </a:r>
            <a:r>
              <a:rPr lang="en-US" altLang="en-US" i="0" dirty="0">
                <a:effectLst>
                  <a:outerShdw blurRad="38100" dist="38100" dir="2700000" algn="tl">
                    <a:srgbClr val="FFFFFF"/>
                  </a:outerShdw>
                </a:effectLst>
                <a:sym typeface="Symbol" panose="05050102010706020507" pitchFamily="18" charset="2"/>
              </a:rPr>
              <a:t></a:t>
            </a:r>
            <a:endParaRPr lang="en-US" altLang="en-US" dirty="0">
              <a:effectLst>
                <a:outerShdw blurRad="38100" dist="38100" dir="2700000" algn="tl">
                  <a:srgbClr val="FFFFFF"/>
                </a:outerShdw>
              </a:effectLst>
            </a:endParaRPr>
          </a:p>
        </p:txBody>
      </p:sp>
      <p:sp>
        <p:nvSpPr>
          <p:cNvPr id="142341" name="Rectangle 5"/>
          <p:cNvSpPr>
            <a:spLocks noChangeArrowheads="1"/>
          </p:cNvSpPr>
          <p:nvPr/>
        </p:nvSpPr>
        <p:spPr bwMode="auto">
          <a:xfrm>
            <a:off x="954088" y="1933575"/>
            <a:ext cx="72358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90000"/>
              </a:lnSpc>
              <a:spcBef>
                <a:spcPct val="0"/>
              </a:spcBef>
              <a:spcAft>
                <a:spcPct val="0"/>
              </a:spcAft>
              <a:defRPr/>
            </a:pPr>
            <a:r>
              <a:rPr lang="en-US" altLang="en-US" sz="3200" b="1" i="1">
                <a:solidFill>
                  <a:srgbClr val="000000"/>
                </a:solidFill>
                <a:effectLst>
                  <a:outerShdw blurRad="38100" dist="38100" dir="2700000" algn="tl">
                    <a:srgbClr val="C0C0C0"/>
                  </a:outerShdw>
                </a:effectLst>
              </a:rPr>
              <a:t>The objective is to obtain the most accurate forecast no matter the technique</a:t>
            </a:r>
          </a:p>
        </p:txBody>
      </p:sp>
      <p:sp>
        <p:nvSpPr>
          <p:cNvPr id="142343" name="Rectangle 7"/>
          <p:cNvSpPr>
            <a:spLocks noChangeArrowheads="1"/>
          </p:cNvSpPr>
          <p:nvPr/>
        </p:nvSpPr>
        <p:spPr bwMode="auto">
          <a:xfrm>
            <a:off x="954088" y="3571875"/>
            <a:ext cx="7235825"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90000"/>
              </a:lnSpc>
              <a:spcBef>
                <a:spcPct val="0"/>
              </a:spcBef>
              <a:spcAft>
                <a:spcPct val="0"/>
              </a:spcAft>
              <a:defRPr/>
            </a:pPr>
            <a:r>
              <a:rPr lang="en-US" altLang="en-US" sz="2800" b="1" i="1">
                <a:solidFill>
                  <a:srgbClr val="3333CC"/>
                </a:solidFill>
                <a:effectLst>
                  <a:outerShdw blurRad="38100" dist="38100" dir="2700000" algn="tl">
                    <a:srgbClr val="C0C0C0"/>
                  </a:outerShdw>
                </a:effectLst>
              </a:rPr>
              <a:t>We generally do this by selecting the model that gives us the lowest forecast error</a:t>
            </a:r>
            <a:endParaRPr lang="en-US" altLang="en-US" sz="2800" b="1" i="1">
              <a:solidFill>
                <a:srgbClr val="000000"/>
              </a:solidFill>
              <a:effectLst>
                <a:outerShdw blurRad="38100" dist="38100" dir="2700000" algn="tl">
                  <a:srgbClr val="C0C0C0"/>
                </a:outerShdw>
              </a:effectLst>
            </a:endParaRPr>
          </a:p>
        </p:txBody>
      </p:sp>
      <p:sp>
        <p:nvSpPr>
          <p:cNvPr id="142344" name="Rectangle 8"/>
          <p:cNvSpPr>
            <a:spLocks noChangeArrowheads="1"/>
          </p:cNvSpPr>
          <p:nvPr/>
        </p:nvSpPr>
        <p:spPr bwMode="auto">
          <a:xfrm>
            <a:off x="954088" y="5010150"/>
            <a:ext cx="72326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197100" algn="l"/>
              </a:tabLst>
              <a:defRPr sz="2400">
                <a:solidFill>
                  <a:schemeClr val="tx1"/>
                </a:solidFill>
                <a:latin typeface="Times" panose="02020603050405020304" pitchFamily="18" charset="0"/>
              </a:defRPr>
            </a:lvl1pPr>
            <a:lvl2pPr>
              <a:tabLst>
                <a:tab pos="2197100" algn="l"/>
              </a:tabLst>
              <a:defRPr sz="2400">
                <a:solidFill>
                  <a:schemeClr val="tx1"/>
                </a:solidFill>
                <a:latin typeface="Times" panose="02020603050405020304" pitchFamily="18" charset="0"/>
              </a:defRPr>
            </a:lvl2pPr>
            <a:lvl3pPr>
              <a:tabLst>
                <a:tab pos="2197100" algn="l"/>
              </a:tabLst>
              <a:defRPr sz="2400">
                <a:solidFill>
                  <a:schemeClr val="tx1"/>
                </a:solidFill>
                <a:latin typeface="Times" panose="02020603050405020304" pitchFamily="18" charset="0"/>
              </a:defRPr>
            </a:lvl3pPr>
            <a:lvl4pPr>
              <a:tabLst>
                <a:tab pos="2197100" algn="l"/>
              </a:tabLst>
              <a:defRPr sz="2400">
                <a:solidFill>
                  <a:schemeClr val="tx1"/>
                </a:solidFill>
                <a:latin typeface="Times" panose="02020603050405020304" pitchFamily="18" charset="0"/>
              </a:defRPr>
            </a:lvl4pPr>
            <a:lvl5pPr>
              <a:tabLst>
                <a:tab pos="21971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1971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1971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1971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197100" algn="l"/>
              </a:tabLst>
              <a:defRPr sz="2400">
                <a:solidFill>
                  <a:schemeClr val="tx1"/>
                </a:solidFill>
                <a:latin typeface="Times" panose="02020603050405020304" pitchFamily="18" charset="0"/>
              </a:defRPr>
            </a:lvl9pPr>
          </a:lstStyle>
          <a:p>
            <a:pPr eaLnBrk="0" fontAlgn="base" hangingPunct="0">
              <a:lnSpc>
                <a:spcPct val="150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Forecast error	= Actual demand - Forecast value</a:t>
            </a:r>
          </a:p>
          <a:p>
            <a:pPr eaLnBrk="0" fontAlgn="base" hangingPunct="0">
              <a:lnSpc>
                <a:spcPct val="150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	= A</a:t>
            </a:r>
            <a:r>
              <a:rPr lang="en-US" altLang="en-US"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b="1" i="1">
                <a:solidFill>
                  <a:srgbClr val="000000"/>
                </a:solidFill>
                <a:effectLst>
                  <a:outerShdw blurRad="38100" dist="38100" dir="2700000" algn="tl">
                    <a:srgbClr val="C0C0C0"/>
                  </a:outerShdw>
                </a:effectLst>
                <a:latin typeface="Arial" panose="020B0604020202020204" pitchFamily="34" charset="0"/>
              </a:rPr>
              <a:t> - F</a:t>
            </a:r>
            <a:r>
              <a:rPr lang="en-US" altLang="en-US"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b="1" i="1">
              <a:solidFill>
                <a:srgbClr val="000000"/>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192491045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42341"/>
                                        </p:tgtEl>
                                        <p:attrNameLst>
                                          <p:attrName>style.visibility</p:attrName>
                                        </p:attrNameLst>
                                      </p:cBhvr>
                                      <p:to>
                                        <p:strVal val="visible"/>
                                      </p:to>
                                    </p:set>
                                    <p:animEffect transition="in" filter="strips(downRight)">
                                      <p:cBhvr>
                                        <p:cTn id="7" dur="500"/>
                                        <p:tgtEl>
                                          <p:spTgt spid="142341"/>
                                        </p:tgtEl>
                                      </p:cBhvr>
                                    </p:animEffect>
                                  </p:childTnLst>
                                </p:cTn>
                              </p:par>
                            </p:childTnLst>
                          </p:cTn>
                        </p:par>
                        <p:par>
                          <p:cTn id="8" fill="hold" nodeType="afterGroup">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142343"/>
                                        </p:tgtEl>
                                        <p:attrNameLst>
                                          <p:attrName>style.visibility</p:attrName>
                                        </p:attrNameLst>
                                      </p:cBhvr>
                                      <p:to>
                                        <p:strVal val="visible"/>
                                      </p:to>
                                    </p:set>
                                    <p:animEffect transition="in" filter="strips(downRight)">
                                      <p:cBhvr>
                                        <p:cTn id="11" dur="500"/>
                                        <p:tgtEl>
                                          <p:spTgt spid="142343"/>
                                        </p:tgtEl>
                                      </p:cBhvr>
                                    </p:animEffect>
                                  </p:childTnLst>
                                </p:cTn>
                              </p:par>
                            </p:childTnLst>
                          </p:cTn>
                        </p:par>
                        <p:par>
                          <p:cTn id="12" fill="hold" nodeType="afterGroup">
                            <p:stCondLst>
                              <p:cond delay="3000"/>
                            </p:stCondLst>
                            <p:childTnLst>
                              <p:par>
                                <p:cTn id="13" presetID="18" presetClass="entr" presetSubtype="6" fill="hold" grpId="0" nodeType="afterEffect">
                                  <p:stCondLst>
                                    <p:cond delay="1000"/>
                                  </p:stCondLst>
                                  <p:childTnLst>
                                    <p:set>
                                      <p:cBhvr>
                                        <p:cTn id="14" dur="1" fill="hold">
                                          <p:stCondLst>
                                            <p:cond delay="0"/>
                                          </p:stCondLst>
                                        </p:cTn>
                                        <p:tgtEl>
                                          <p:spTgt spid="142344"/>
                                        </p:tgtEl>
                                        <p:attrNameLst>
                                          <p:attrName>style.visibility</p:attrName>
                                        </p:attrNameLst>
                                      </p:cBhvr>
                                      <p:to>
                                        <p:strVal val="visible"/>
                                      </p:to>
                                    </p:set>
                                    <p:animEffect transition="in" filter="strips(downRight)">
                                      <p:cBhvr>
                                        <p:cTn id="15" dur="500"/>
                                        <p:tgtEl>
                                          <p:spTgt spid="14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autoUpdateAnimBg="0"/>
      <p:bldP spid="142343" grpId="0" autoUpdateAnimBg="0"/>
      <p:bldP spid="142344" grpId="0" autoUpdateAnimBg="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idx="4294967295"/>
          </p:nvPr>
        </p:nvSpPr>
        <p:spPr>
          <a:xfrm>
            <a:off x="0" y="116632"/>
            <a:ext cx="7772400" cy="9779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Common Measures of Error</a:t>
            </a:r>
          </a:p>
        </p:txBody>
      </p:sp>
      <p:grpSp>
        <p:nvGrpSpPr>
          <p:cNvPr id="287761" name="Group 17"/>
          <p:cNvGrpSpPr>
            <a:grpSpLocks/>
          </p:cNvGrpSpPr>
          <p:nvPr/>
        </p:nvGrpSpPr>
        <p:grpSpPr bwMode="auto">
          <a:xfrm>
            <a:off x="1412875" y="2488455"/>
            <a:ext cx="6315075" cy="2001838"/>
            <a:chOff x="890" y="1284"/>
            <a:chExt cx="3978" cy="1261"/>
          </a:xfrm>
        </p:grpSpPr>
        <p:sp>
          <p:nvSpPr>
            <p:cNvPr id="287747" name="Rectangle 3"/>
            <p:cNvSpPr>
              <a:spLocks noChangeArrowheads="1"/>
            </p:cNvSpPr>
            <p:nvPr/>
          </p:nvSpPr>
          <p:spPr bwMode="auto">
            <a:xfrm>
              <a:off x="890" y="1284"/>
              <a:ext cx="397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3200" b="1" i="1" dirty="0">
                  <a:solidFill>
                    <a:srgbClr val="000000"/>
                  </a:solidFill>
                  <a:effectLst>
                    <a:outerShdw blurRad="38100" dist="38100" dir="2700000" algn="tl">
                      <a:srgbClr val="C0C0C0"/>
                    </a:outerShdw>
                  </a:effectLst>
                </a:rPr>
                <a:t>Mean Absolute Deviation </a:t>
              </a:r>
              <a:r>
                <a:rPr lang="en-US" altLang="en-US" sz="3200" b="1" dirty="0">
                  <a:solidFill>
                    <a:srgbClr val="000000"/>
                  </a:solidFill>
                  <a:effectLst>
                    <a:outerShdw blurRad="38100" dist="38100" dir="2700000" algn="tl">
                      <a:srgbClr val="C0C0C0"/>
                    </a:outerShdw>
                  </a:effectLst>
                </a:rPr>
                <a:t>(</a:t>
              </a:r>
              <a:r>
                <a:rPr lang="en-US" altLang="en-US" sz="3200" b="1" i="1" dirty="0">
                  <a:solidFill>
                    <a:srgbClr val="000000"/>
                  </a:solidFill>
                  <a:effectLst>
                    <a:outerShdw blurRad="38100" dist="38100" dir="2700000" algn="tl">
                      <a:srgbClr val="C0C0C0"/>
                    </a:outerShdw>
                  </a:effectLst>
                </a:rPr>
                <a:t>MAD</a:t>
              </a:r>
              <a:r>
                <a:rPr lang="en-US" altLang="en-US" sz="3200" b="1" dirty="0">
                  <a:solidFill>
                    <a:srgbClr val="000000"/>
                  </a:solidFill>
                  <a:effectLst>
                    <a:outerShdw blurRad="38100" dist="38100" dir="2700000" algn="tl">
                      <a:srgbClr val="C0C0C0"/>
                    </a:outerShdw>
                  </a:effectLst>
                </a:rPr>
                <a:t>)</a:t>
              </a:r>
              <a:endParaRPr lang="en-US" altLang="en-US" sz="3200" b="1" i="1" dirty="0">
                <a:solidFill>
                  <a:srgbClr val="000000"/>
                </a:solidFill>
                <a:effectLst>
                  <a:outerShdw blurRad="38100" dist="38100" dir="2700000" algn="tl">
                    <a:srgbClr val="C0C0C0"/>
                  </a:outerShdw>
                </a:effectLst>
              </a:endParaRPr>
            </a:p>
          </p:txBody>
        </p:sp>
        <p:grpSp>
          <p:nvGrpSpPr>
            <p:cNvPr id="111627" name="Group 8"/>
            <p:cNvGrpSpPr>
              <a:grpSpLocks/>
            </p:cNvGrpSpPr>
            <p:nvPr/>
          </p:nvGrpSpPr>
          <p:grpSpPr bwMode="auto">
            <a:xfrm>
              <a:off x="1374" y="1815"/>
              <a:ext cx="3081" cy="730"/>
              <a:chOff x="630" y="2737"/>
              <a:chExt cx="3081" cy="730"/>
            </a:xfrm>
          </p:grpSpPr>
          <p:sp>
            <p:nvSpPr>
              <p:cNvPr id="287748" name="Rectangle 4"/>
              <p:cNvSpPr>
                <a:spLocks noChangeArrowheads="1"/>
              </p:cNvSpPr>
              <p:nvPr/>
            </p:nvSpPr>
            <p:spPr bwMode="auto">
              <a:xfrm>
                <a:off x="630" y="2977"/>
                <a:ext cx="8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MAD =</a:t>
                </a:r>
              </a:p>
            </p:txBody>
          </p:sp>
          <p:grpSp>
            <p:nvGrpSpPr>
              <p:cNvPr id="111629" name="Group 7"/>
              <p:cNvGrpSpPr>
                <a:grpSpLocks/>
              </p:cNvGrpSpPr>
              <p:nvPr/>
            </p:nvGrpSpPr>
            <p:grpSpPr bwMode="auto">
              <a:xfrm>
                <a:off x="1426" y="2737"/>
                <a:ext cx="2285" cy="730"/>
                <a:chOff x="1570" y="3297"/>
                <a:chExt cx="2285" cy="730"/>
              </a:xfrm>
            </p:grpSpPr>
            <p:sp>
              <p:nvSpPr>
                <p:cNvPr id="287749" name="Rectangle 5"/>
                <p:cNvSpPr>
                  <a:spLocks noChangeArrowheads="1"/>
                </p:cNvSpPr>
                <p:nvPr/>
              </p:nvSpPr>
              <p:spPr bwMode="auto">
                <a:xfrm>
                  <a:off x="1570" y="3297"/>
                  <a:ext cx="2285"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800" b="1">
                      <a:solidFill>
                        <a:srgbClr val="000000"/>
                      </a:solidFill>
                      <a:effectLst>
                        <a:outerShdw blurRad="38100" dist="38100" dir="2700000" algn="tl">
                          <a:srgbClr val="C0C0C0"/>
                        </a:outerShdw>
                      </a:effectLst>
                      <a:cs typeface="Arial" panose="020B0604020202020204" pitchFamily="34" charset="0"/>
                    </a:rPr>
                    <a:t>∑</a:t>
                  </a:r>
                  <a:r>
                    <a:rPr lang="en-US" altLang="en-US" sz="2800" b="1" i="1">
                      <a:solidFill>
                        <a:srgbClr val="000000"/>
                      </a:solidFill>
                      <a:effectLst>
                        <a:outerShdw blurRad="38100" dist="38100" dir="2700000" algn="tl">
                          <a:srgbClr val="C0C0C0"/>
                        </a:outerShdw>
                      </a:effectLst>
                    </a:rPr>
                    <a:t> |Actual - Forecast|</a:t>
                  </a:r>
                </a:p>
                <a:p>
                  <a:pPr algn="ct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rPr>
                    <a:t>n</a:t>
                  </a:r>
                  <a:endParaRPr lang="en-US" altLang="en-US" sz="2800" b="1" i="1">
                    <a:solidFill>
                      <a:srgbClr val="000000"/>
                    </a:solidFill>
                    <a:effectLst>
                      <a:outerShdw blurRad="38100" dist="38100" dir="2700000" algn="tl">
                        <a:srgbClr val="C0C0C0"/>
                      </a:outerShdw>
                    </a:effectLst>
                    <a:latin typeface="Times" panose="02020603050405020304" pitchFamily="18" charset="0"/>
                  </a:endParaRPr>
                </a:p>
              </p:txBody>
            </p:sp>
            <p:sp>
              <p:nvSpPr>
                <p:cNvPr id="287750" name="Line 6"/>
                <p:cNvSpPr>
                  <a:spLocks noChangeShapeType="1"/>
                </p:cNvSpPr>
                <p:nvPr/>
              </p:nvSpPr>
              <p:spPr bwMode="auto">
                <a:xfrm>
                  <a:off x="1656" y="3704"/>
                  <a:ext cx="21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grpSp>
        <p:nvGrpSpPr>
          <p:cNvPr id="287762" name="Group 18"/>
          <p:cNvGrpSpPr>
            <a:grpSpLocks/>
          </p:cNvGrpSpPr>
          <p:nvPr/>
        </p:nvGrpSpPr>
        <p:grpSpPr bwMode="auto">
          <a:xfrm>
            <a:off x="1906588" y="4737943"/>
            <a:ext cx="5329237" cy="2003425"/>
            <a:chOff x="1201" y="2701"/>
            <a:chExt cx="3357" cy="1262"/>
          </a:xfrm>
        </p:grpSpPr>
        <p:sp>
          <p:nvSpPr>
            <p:cNvPr id="287753" name="Rectangle 9"/>
            <p:cNvSpPr>
              <a:spLocks noChangeArrowheads="1"/>
            </p:cNvSpPr>
            <p:nvPr/>
          </p:nvSpPr>
          <p:spPr bwMode="auto">
            <a:xfrm>
              <a:off x="1201" y="2701"/>
              <a:ext cx="335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3200" b="1" i="1">
                  <a:solidFill>
                    <a:srgbClr val="000000"/>
                  </a:solidFill>
                  <a:effectLst>
                    <a:outerShdw blurRad="38100" dist="38100" dir="2700000" algn="tl">
                      <a:srgbClr val="C0C0C0"/>
                    </a:outerShdw>
                  </a:effectLst>
                </a:rPr>
                <a:t>Mean Squared Error </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MSE</a:t>
              </a:r>
              <a:r>
                <a:rPr lang="en-US" altLang="en-US" sz="3200" b="1">
                  <a:solidFill>
                    <a:srgbClr val="000000"/>
                  </a:solidFill>
                  <a:effectLst>
                    <a:outerShdw blurRad="38100" dist="38100" dir="2700000" algn="tl">
                      <a:srgbClr val="C0C0C0"/>
                    </a:outerShdw>
                  </a:effectLst>
                </a:rPr>
                <a:t>)</a:t>
              </a:r>
              <a:endParaRPr lang="en-US" altLang="en-US" sz="3200" b="1" i="1">
                <a:solidFill>
                  <a:srgbClr val="000000"/>
                </a:solidFill>
                <a:effectLst>
                  <a:outerShdw blurRad="38100" dist="38100" dir="2700000" algn="tl">
                    <a:srgbClr val="C0C0C0"/>
                  </a:outerShdw>
                </a:effectLst>
              </a:endParaRPr>
            </a:p>
          </p:txBody>
        </p:sp>
        <p:grpSp>
          <p:nvGrpSpPr>
            <p:cNvPr id="111622" name="Group 16"/>
            <p:cNvGrpSpPr>
              <a:grpSpLocks/>
            </p:cNvGrpSpPr>
            <p:nvPr/>
          </p:nvGrpSpPr>
          <p:grpSpPr bwMode="auto">
            <a:xfrm>
              <a:off x="1375" y="3233"/>
              <a:ext cx="3062" cy="730"/>
              <a:chOff x="830" y="3377"/>
              <a:chExt cx="3062" cy="730"/>
            </a:xfrm>
          </p:grpSpPr>
          <p:sp>
            <p:nvSpPr>
              <p:cNvPr id="287756" name="Rectangle 12"/>
              <p:cNvSpPr>
                <a:spLocks noChangeArrowheads="1"/>
              </p:cNvSpPr>
              <p:nvPr/>
            </p:nvSpPr>
            <p:spPr bwMode="auto">
              <a:xfrm>
                <a:off x="830" y="3617"/>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MSE =</a:t>
                </a:r>
              </a:p>
            </p:txBody>
          </p:sp>
          <p:sp>
            <p:nvSpPr>
              <p:cNvPr id="287758" name="Rectangle 14"/>
              <p:cNvSpPr>
                <a:spLocks noChangeArrowheads="1"/>
              </p:cNvSpPr>
              <p:nvPr/>
            </p:nvSpPr>
            <p:spPr bwMode="auto">
              <a:xfrm>
                <a:off x="1649" y="3377"/>
                <a:ext cx="2243"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800" b="1">
                    <a:solidFill>
                      <a:srgbClr val="000000"/>
                    </a:solidFill>
                    <a:effectLst>
                      <a:outerShdw blurRad="38100" dist="38100" dir="2700000" algn="tl">
                        <a:srgbClr val="C0C0C0"/>
                      </a:outerShdw>
                    </a:effectLst>
                    <a:cs typeface="Arial" panose="020B0604020202020204" pitchFamily="34" charset="0"/>
                  </a:rPr>
                  <a:t>∑</a:t>
                </a:r>
                <a:r>
                  <a:rPr lang="en-US" altLang="en-US" sz="2800" b="1" i="1">
                    <a:solidFill>
                      <a:srgbClr val="000000"/>
                    </a:solidFill>
                    <a:effectLst>
                      <a:outerShdw blurRad="38100" dist="38100" dir="2700000" algn="tl">
                        <a:srgbClr val="C0C0C0"/>
                      </a:outerShdw>
                    </a:effectLst>
                  </a:rPr>
                  <a:t> </a:t>
                </a:r>
                <a:r>
                  <a:rPr lang="en-US" altLang="en-US" sz="2800" b="1">
                    <a:solidFill>
                      <a:srgbClr val="000000"/>
                    </a:solidFill>
                    <a:effectLst>
                      <a:outerShdw blurRad="38100" dist="38100" dir="2700000" algn="tl">
                        <a:srgbClr val="C0C0C0"/>
                      </a:outerShdw>
                    </a:effectLst>
                  </a:rPr>
                  <a:t>(</a:t>
                </a:r>
                <a:r>
                  <a:rPr lang="en-US" altLang="en-US" sz="2800" b="1" i="1">
                    <a:solidFill>
                      <a:srgbClr val="000000"/>
                    </a:solidFill>
                    <a:effectLst>
                      <a:outerShdw blurRad="38100" dist="38100" dir="2700000" algn="tl">
                        <a:srgbClr val="C0C0C0"/>
                      </a:outerShdw>
                    </a:effectLst>
                  </a:rPr>
                  <a:t>Forecast Errors</a:t>
                </a:r>
                <a:r>
                  <a:rPr lang="en-US" altLang="en-US" sz="2800" b="1">
                    <a:solidFill>
                      <a:srgbClr val="000000"/>
                    </a:solidFill>
                    <a:effectLst>
                      <a:outerShdw blurRad="38100" dist="38100" dir="2700000" algn="tl">
                        <a:srgbClr val="C0C0C0"/>
                      </a:outerShdw>
                    </a:effectLst>
                  </a:rPr>
                  <a:t>)</a:t>
                </a:r>
                <a:r>
                  <a:rPr lang="en-US" altLang="en-US" sz="2800" b="1" baseline="30000">
                    <a:solidFill>
                      <a:srgbClr val="000000"/>
                    </a:solidFill>
                    <a:effectLst>
                      <a:outerShdw blurRad="38100" dist="38100" dir="2700000" algn="tl">
                        <a:srgbClr val="C0C0C0"/>
                      </a:outerShdw>
                    </a:effectLst>
                  </a:rPr>
                  <a:t>2</a:t>
                </a:r>
                <a:endParaRPr lang="en-US" altLang="en-US" sz="2800" b="1" i="1">
                  <a:solidFill>
                    <a:srgbClr val="000000"/>
                  </a:solidFill>
                  <a:effectLst>
                    <a:outerShdw blurRad="38100" dist="38100" dir="2700000" algn="tl">
                      <a:srgbClr val="C0C0C0"/>
                    </a:outerShdw>
                  </a:effectLst>
                </a:endParaRPr>
              </a:p>
              <a:p>
                <a:pPr algn="ct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rPr>
                  <a:t>n</a:t>
                </a:r>
                <a:endParaRPr lang="en-US" altLang="en-US" sz="2800" b="1" i="1">
                  <a:solidFill>
                    <a:srgbClr val="000000"/>
                  </a:solidFill>
                  <a:effectLst>
                    <a:outerShdw blurRad="38100" dist="38100" dir="2700000" algn="tl">
                      <a:srgbClr val="C0C0C0"/>
                    </a:outerShdw>
                  </a:effectLst>
                  <a:latin typeface="Times" panose="02020603050405020304" pitchFamily="18" charset="0"/>
                </a:endParaRPr>
              </a:p>
            </p:txBody>
          </p:sp>
          <p:sp>
            <p:nvSpPr>
              <p:cNvPr id="287759" name="Line 15"/>
              <p:cNvSpPr>
                <a:spLocks noChangeShapeType="1"/>
              </p:cNvSpPr>
              <p:nvPr/>
            </p:nvSpPr>
            <p:spPr bwMode="auto">
              <a:xfrm>
                <a:off x="1712" y="3784"/>
                <a:ext cx="21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pic>
        <p:nvPicPr>
          <p:cNvPr id="3" name="Picture 2">
            <a:extLst>
              <a:ext uri="{FF2B5EF4-FFF2-40B4-BE49-F238E27FC236}">
                <a16:creationId xmlns:a16="http://schemas.microsoft.com/office/drawing/2014/main" id="{57521151-7EA4-49AA-9A57-624AF501643F}"/>
              </a:ext>
            </a:extLst>
          </p:cNvPr>
          <p:cNvPicPr>
            <a:picLocks noChangeAspect="1"/>
          </p:cNvPicPr>
          <p:nvPr/>
        </p:nvPicPr>
        <p:blipFill>
          <a:blip r:embed="rId2"/>
          <a:stretch>
            <a:fillRect/>
          </a:stretch>
        </p:blipFill>
        <p:spPr>
          <a:xfrm>
            <a:off x="0" y="1420334"/>
            <a:ext cx="8984974" cy="1150967"/>
          </a:xfrm>
          <a:prstGeom prst="rect">
            <a:avLst/>
          </a:prstGeom>
        </p:spPr>
      </p:pic>
    </p:spTree>
    <p:extLst>
      <p:ext uri="{BB962C8B-B14F-4D97-AF65-F5344CB8AC3E}">
        <p14:creationId xmlns:p14="http://schemas.microsoft.com/office/powerpoint/2010/main" val="1153743725"/>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287761"/>
                                        </p:tgtEl>
                                        <p:attrNameLst>
                                          <p:attrName>style.visibility</p:attrName>
                                        </p:attrNameLst>
                                      </p:cBhvr>
                                      <p:to>
                                        <p:strVal val="visible"/>
                                      </p:to>
                                    </p:set>
                                    <p:animEffect transition="in" filter="wipe(left)">
                                      <p:cBhvr>
                                        <p:cTn id="7" dur="500"/>
                                        <p:tgtEl>
                                          <p:spTgt spid="287761"/>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287762"/>
                                        </p:tgtEl>
                                        <p:attrNameLst>
                                          <p:attrName>style.visibility</p:attrName>
                                        </p:attrNameLst>
                                      </p:cBhvr>
                                      <p:to>
                                        <p:strVal val="visible"/>
                                      </p:to>
                                    </p:set>
                                    <p:animEffect transition="in" filter="wipe(left)">
                                      <p:cBhvr>
                                        <p:cTn id="11" dur="500"/>
                                        <p:tgtEl>
                                          <p:spTgt spid="28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idx="4294967295"/>
          </p:nvPr>
        </p:nvSpPr>
        <p:spPr>
          <a:xfrm>
            <a:off x="0" y="673100"/>
            <a:ext cx="7772400" cy="9779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Common Measures of Error</a:t>
            </a:r>
          </a:p>
        </p:txBody>
      </p:sp>
      <p:grpSp>
        <p:nvGrpSpPr>
          <p:cNvPr id="290841" name="Group 25"/>
          <p:cNvGrpSpPr>
            <a:grpSpLocks/>
          </p:cNvGrpSpPr>
          <p:nvPr/>
        </p:nvGrpSpPr>
        <p:grpSpPr bwMode="auto">
          <a:xfrm>
            <a:off x="903288" y="2317750"/>
            <a:ext cx="7335837" cy="2671763"/>
            <a:chOff x="569" y="1460"/>
            <a:chExt cx="4621" cy="1683"/>
          </a:xfrm>
        </p:grpSpPr>
        <p:sp>
          <p:nvSpPr>
            <p:cNvPr id="290826" name="Rectangle 10"/>
            <p:cNvSpPr>
              <a:spLocks noChangeArrowheads="1"/>
            </p:cNvSpPr>
            <p:nvPr/>
          </p:nvSpPr>
          <p:spPr bwMode="auto">
            <a:xfrm>
              <a:off x="569" y="1460"/>
              <a:ext cx="462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3200" b="1" i="1">
                  <a:solidFill>
                    <a:srgbClr val="000000"/>
                  </a:solidFill>
                  <a:effectLst>
                    <a:outerShdw blurRad="38100" dist="38100" dir="2700000" algn="tl">
                      <a:srgbClr val="C0C0C0"/>
                    </a:outerShdw>
                  </a:effectLst>
                </a:rPr>
                <a:t>Mean Absolute Percent Error </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MAPE</a:t>
              </a:r>
              <a:r>
                <a:rPr lang="en-US" altLang="en-US" sz="3200" b="1">
                  <a:solidFill>
                    <a:srgbClr val="000000"/>
                  </a:solidFill>
                  <a:effectLst>
                    <a:outerShdw blurRad="38100" dist="38100" dir="2700000" algn="tl">
                      <a:srgbClr val="C0C0C0"/>
                    </a:outerShdw>
                  </a:effectLst>
                </a:rPr>
                <a:t>)</a:t>
              </a:r>
              <a:endParaRPr lang="en-US" altLang="en-US" sz="3200" b="1" i="1">
                <a:solidFill>
                  <a:srgbClr val="000000"/>
                </a:solidFill>
                <a:effectLst>
                  <a:outerShdw blurRad="38100" dist="38100" dir="2700000" algn="tl">
                    <a:srgbClr val="C0C0C0"/>
                  </a:outerShdw>
                </a:effectLst>
              </a:endParaRPr>
            </a:p>
          </p:txBody>
        </p:sp>
        <p:sp>
          <p:nvSpPr>
            <p:cNvPr id="290828" name="Rectangle 12"/>
            <p:cNvSpPr>
              <a:spLocks noChangeArrowheads="1"/>
            </p:cNvSpPr>
            <p:nvPr/>
          </p:nvSpPr>
          <p:spPr bwMode="auto">
            <a:xfrm>
              <a:off x="590" y="2585"/>
              <a:ext cx="9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MAPE =</a:t>
              </a:r>
            </a:p>
          </p:txBody>
        </p:sp>
        <p:sp>
          <p:nvSpPr>
            <p:cNvPr id="290829" name="Rectangle 13"/>
            <p:cNvSpPr>
              <a:spLocks noChangeArrowheads="1"/>
            </p:cNvSpPr>
            <p:nvPr/>
          </p:nvSpPr>
          <p:spPr bwMode="auto">
            <a:xfrm>
              <a:off x="1580" y="2162"/>
              <a:ext cx="3517" cy="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50000"/>
                </a:lnSpc>
                <a:spcBef>
                  <a:spcPct val="0"/>
                </a:spcBef>
                <a:spcAft>
                  <a:spcPct val="0"/>
                </a:spcAft>
                <a:defRPr/>
              </a:pPr>
              <a:r>
                <a:rPr lang="en-US" altLang="en-US" sz="3600" b="1">
                  <a:solidFill>
                    <a:srgbClr val="000000"/>
                  </a:solidFill>
                  <a:effectLst>
                    <a:outerShdw blurRad="38100" dist="38100" dir="2700000" algn="tl">
                      <a:srgbClr val="C0C0C0"/>
                    </a:outerShdw>
                  </a:effectLst>
                  <a:cs typeface="Arial" panose="020B0604020202020204" pitchFamily="34" charset="0"/>
                </a:rPr>
                <a:t>∑</a:t>
              </a:r>
              <a:r>
                <a:rPr lang="en-US" altLang="en-US" sz="2800" b="1">
                  <a:solidFill>
                    <a:srgbClr val="000000"/>
                  </a:solidFill>
                  <a:effectLst>
                    <a:outerShdw blurRad="38100" dist="38100" dir="2700000" algn="tl">
                      <a:srgbClr val="C0C0C0"/>
                    </a:outerShdw>
                  </a:effectLst>
                </a:rPr>
                <a:t>100</a:t>
              </a:r>
              <a:r>
                <a:rPr lang="en-US" altLang="en-US" sz="2800" b="1" i="1">
                  <a:solidFill>
                    <a:srgbClr val="000000"/>
                  </a:solidFill>
                  <a:effectLst>
                    <a:outerShdw blurRad="38100" dist="38100" dir="2700000" algn="tl">
                      <a:srgbClr val="C0C0C0"/>
                    </a:outerShdw>
                  </a:effectLst>
                </a:rPr>
                <a:t>|Actual</a:t>
              </a:r>
              <a:r>
                <a:rPr lang="en-US" altLang="en-US" sz="2800" b="1" i="1" baseline="-25000">
                  <a:solidFill>
                    <a:srgbClr val="000000"/>
                  </a:solidFill>
                  <a:effectLst>
                    <a:outerShdw blurRad="38100" dist="38100" dir="2700000" algn="tl">
                      <a:srgbClr val="C0C0C0"/>
                    </a:outerShdw>
                  </a:effectLst>
                </a:rPr>
                <a:t>i</a:t>
              </a:r>
              <a:r>
                <a:rPr lang="en-US" altLang="en-US" sz="2800" b="1" i="1">
                  <a:solidFill>
                    <a:srgbClr val="000000"/>
                  </a:solidFill>
                  <a:effectLst>
                    <a:outerShdw blurRad="38100" dist="38100" dir="2700000" algn="tl">
                      <a:srgbClr val="C0C0C0"/>
                    </a:outerShdw>
                  </a:effectLst>
                </a:rPr>
                <a:t> - Forecast</a:t>
              </a:r>
              <a:r>
                <a:rPr lang="en-US" altLang="en-US" sz="2800" b="1" i="1" baseline="-25000">
                  <a:solidFill>
                    <a:srgbClr val="000000"/>
                  </a:solidFill>
                  <a:effectLst>
                    <a:outerShdw blurRad="38100" dist="38100" dir="2700000" algn="tl">
                      <a:srgbClr val="C0C0C0"/>
                    </a:outerShdw>
                  </a:effectLst>
                </a:rPr>
                <a:t>i</a:t>
              </a:r>
              <a:r>
                <a:rPr lang="en-US" altLang="en-US" sz="2800" b="1" i="1">
                  <a:solidFill>
                    <a:srgbClr val="000000"/>
                  </a:solidFill>
                  <a:effectLst>
                    <a:outerShdw blurRad="38100" dist="38100" dir="2700000" algn="tl">
                      <a:srgbClr val="C0C0C0"/>
                    </a:outerShdw>
                  </a:effectLst>
                </a:rPr>
                <a:t>|/Actual</a:t>
              </a:r>
              <a:r>
                <a:rPr lang="en-US" altLang="en-US" sz="2800" b="1" i="1" baseline="-25000">
                  <a:solidFill>
                    <a:srgbClr val="000000"/>
                  </a:solidFill>
                  <a:effectLst>
                    <a:outerShdw blurRad="38100" dist="38100" dir="2700000" algn="tl">
                      <a:srgbClr val="C0C0C0"/>
                    </a:outerShdw>
                  </a:effectLst>
                </a:rPr>
                <a:t>i</a:t>
              </a:r>
              <a:endParaRPr lang="en-US" altLang="en-US" sz="2800" b="1" i="1">
                <a:solidFill>
                  <a:srgbClr val="000000"/>
                </a:solidFill>
                <a:effectLst>
                  <a:outerShdw blurRad="38100" dist="38100" dir="2700000" algn="tl">
                    <a:srgbClr val="C0C0C0"/>
                  </a:outerShdw>
                </a:effectLst>
              </a:endParaRPr>
            </a:p>
            <a:p>
              <a:pPr algn="ctr" eaLnBrk="0" fontAlgn="base" hangingPunct="0">
                <a:lnSpc>
                  <a:spcPct val="150000"/>
                </a:lnSpc>
                <a:spcBef>
                  <a:spcPct val="0"/>
                </a:spcBef>
                <a:spcAft>
                  <a:spcPct val="0"/>
                </a:spcAft>
                <a:defRPr/>
              </a:pPr>
              <a:r>
                <a:rPr lang="en-US" altLang="en-US" sz="2800" b="1" i="1">
                  <a:solidFill>
                    <a:srgbClr val="000000"/>
                  </a:solidFill>
                  <a:effectLst>
                    <a:outerShdw blurRad="38100" dist="38100" dir="2700000" algn="tl">
                      <a:srgbClr val="C0C0C0"/>
                    </a:outerShdw>
                  </a:effectLst>
                </a:rPr>
                <a:t>n</a:t>
              </a:r>
            </a:p>
          </p:txBody>
        </p:sp>
        <p:sp>
          <p:nvSpPr>
            <p:cNvPr id="290830" name="Line 14"/>
            <p:cNvSpPr>
              <a:spLocks noChangeShapeType="1"/>
            </p:cNvSpPr>
            <p:nvPr/>
          </p:nvSpPr>
          <p:spPr bwMode="auto">
            <a:xfrm>
              <a:off x="1584" y="2860"/>
              <a:ext cx="354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290831" name="Rectangle 15"/>
            <p:cNvSpPr>
              <a:spLocks noChangeArrowheads="1"/>
            </p:cNvSpPr>
            <p:nvPr/>
          </p:nvSpPr>
          <p:spPr bwMode="auto">
            <a:xfrm>
              <a:off x="1565" y="1985"/>
              <a:ext cx="400" cy="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250000"/>
                </a:lnSpc>
                <a:spcBef>
                  <a:spcPct val="0"/>
                </a:spcBef>
                <a:spcAft>
                  <a:spcPct val="0"/>
                </a:spcAft>
                <a:defRPr/>
              </a:pPr>
              <a:r>
                <a:rPr lang="en-US" altLang="en-US" b="1" i="1">
                  <a:solidFill>
                    <a:srgbClr val="000000"/>
                  </a:solidFill>
                  <a:effectLst>
                    <a:outerShdw blurRad="38100" dist="38100" dir="2700000" algn="tl">
                      <a:srgbClr val="C0C0C0"/>
                    </a:outerShdw>
                  </a:effectLst>
                </a:rPr>
                <a:t>n</a:t>
              </a:r>
            </a:p>
            <a:p>
              <a:pPr algn="ctr" eaLnBrk="0" fontAlgn="base" hangingPunct="0">
                <a:lnSpc>
                  <a:spcPct val="250000"/>
                </a:lnSpc>
                <a:spcBef>
                  <a:spcPct val="0"/>
                </a:spcBef>
                <a:spcAft>
                  <a:spcPct val="0"/>
                </a:spcAft>
                <a:defRPr/>
              </a:pPr>
              <a:r>
                <a:rPr lang="en-US" altLang="en-US" b="1" i="1">
                  <a:solidFill>
                    <a:srgbClr val="000000"/>
                  </a:solidFill>
                  <a:effectLst>
                    <a:outerShdw blurRad="38100" dist="38100" dir="2700000" algn="tl">
                      <a:srgbClr val="C0C0C0"/>
                    </a:outerShdw>
                  </a:effectLst>
                </a:rPr>
                <a:t>i </a:t>
              </a:r>
              <a:r>
                <a:rPr lang="en-US" altLang="en-US" b="1">
                  <a:solidFill>
                    <a:srgbClr val="000000"/>
                  </a:solidFill>
                  <a:effectLst>
                    <a:outerShdw blurRad="38100" dist="38100" dir="2700000" algn="tl">
                      <a:srgbClr val="C0C0C0"/>
                    </a:outerShdw>
                  </a:effectLst>
                </a:rPr>
                <a:t>= 1</a:t>
              </a:r>
            </a:p>
          </p:txBody>
        </p:sp>
      </p:grpSp>
    </p:spTree>
    <p:extLst>
      <p:ext uri="{BB962C8B-B14F-4D97-AF65-F5344CB8AC3E}">
        <p14:creationId xmlns:p14="http://schemas.microsoft.com/office/powerpoint/2010/main" val="987057772"/>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290841"/>
                                        </p:tgtEl>
                                        <p:attrNameLst>
                                          <p:attrName>style.visibility</p:attrName>
                                        </p:attrNameLst>
                                      </p:cBhvr>
                                      <p:to>
                                        <p:strVal val="visible"/>
                                      </p:to>
                                    </p:set>
                                    <p:animEffect transition="in" filter="strips(downRight)">
                                      <p:cBhvr>
                                        <p:cTn id="7" dur="1000"/>
                                        <p:tgtEl>
                                          <p:spTgt spid="290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ED2D7-3293-40B0-B308-49997AE93E0F}"/>
              </a:ext>
            </a:extLst>
          </p:cNvPr>
          <p:cNvPicPr>
            <a:picLocks noChangeAspect="1"/>
          </p:cNvPicPr>
          <p:nvPr/>
        </p:nvPicPr>
        <p:blipFill>
          <a:blip r:embed="rId2"/>
          <a:stretch>
            <a:fillRect/>
          </a:stretch>
        </p:blipFill>
        <p:spPr>
          <a:xfrm>
            <a:off x="165979" y="2132856"/>
            <a:ext cx="8812042" cy="2304256"/>
          </a:xfrm>
          <a:prstGeom prst="rect">
            <a:avLst/>
          </a:prstGeom>
        </p:spPr>
      </p:pic>
      <p:sp>
        <p:nvSpPr>
          <p:cNvPr id="2" name="TextBox 1">
            <a:extLst>
              <a:ext uri="{FF2B5EF4-FFF2-40B4-BE49-F238E27FC236}">
                <a16:creationId xmlns:a16="http://schemas.microsoft.com/office/drawing/2014/main" id="{90B92C8F-EA72-4A73-B1D0-13823F360573}"/>
              </a:ext>
            </a:extLst>
          </p:cNvPr>
          <p:cNvSpPr txBox="1"/>
          <p:nvPr/>
        </p:nvSpPr>
        <p:spPr>
          <a:xfrm>
            <a:off x="165979" y="1457739"/>
            <a:ext cx="2656734" cy="369332"/>
          </a:xfrm>
          <a:prstGeom prst="rect">
            <a:avLst/>
          </a:prstGeom>
          <a:noFill/>
        </p:spPr>
        <p:txBody>
          <a:bodyPr wrap="square" rtlCol="0">
            <a:spAutoFit/>
          </a:bodyPr>
          <a:lstStyle/>
          <a:p>
            <a:r>
              <a:rPr lang="en-IN" b="1" dirty="0"/>
              <a:t>Example:</a:t>
            </a:r>
          </a:p>
        </p:txBody>
      </p:sp>
    </p:spTree>
    <p:extLst>
      <p:ext uri="{BB962C8B-B14F-4D97-AF65-F5344CB8AC3E}">
        <p14:creationId xmlns:p14="http://schemas.microsoft.com/office/powerpoint/2010/main" val="20752251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idx="4294967295"/>
          </p:nvPr>
        </p:nvSpPr>
        <p:spPr>
          <a:xfrm>
            <a:off x="0" y="330200"/>
            <a:ext cx="7772400" cy="1320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Comparison of Forecast Error </a:t>
            </a:r>
          </a:p>
        </p:txBody>
      </p:sp>
      <p:grpSp>
        <p:nvGrpSpPr>
          <p:cNvPr id="300055" name="Group 23"/>
          <p:cNvGrpSpPr>
            <a:grpSpLocks/>
          </p:cNvGrpSpPr>
          <p:nvPr/>
        </p:nvGrpSpPr>
        <p:grpSpPr bwMode="auto">
          <a:xfrm>
            <a:off x="444500" y="1755775"/>
            <a:ext cx="8283575" cy="4248150"/>
            <a:chOff x="280" y="1106"/>
            <a:chExt cx="5218" cy="2676"/>
          </a:xfrm>
        </p:grpSpPr>
        <p:sp>
          <p:nvSpPr>
            <p:cNvPr id="300036" name="Rectangle 4"/>
            <p:cNvSpPr>
              <a:spLocks noChangeArrowheads="1"/>
            </p:cNvSpPr>
            <p:nvPr/>
          </p:nvSpPr>
          <p:spPr bwMode="auto">
            <a:xfrm>
              <a:off x="280" y="1106"/>
              <a:ext cx="5120"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1pPr>
              <a:lvl2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2pPr>
              <a:lvl3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3pPr>
              <a:lvl4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4pPr>
              <a:lvl5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Rounded	Absolute	Rounded	Absolute</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Actual	Forecast	Deviation	Forecast	Deviation</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Tonnage	with	for	with	for</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Quarter	Unloaded</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p:txBody>
        </p:sp>
        <p:sp>
          <p:nvSpPr>
            <p:cNvPr id="300037" name="Rectangle 5"/>
            <p:cNvSpPr>
              <a:spLocks noChangeArrowheads="1"/>
            </p:cNvSpPr>
            <p:nvPr/>
          </p:nvSpPr>
          <p:spPr bwMode="auto">
            <a:xfrm>
              <a:off x="518" y="1766"/>
              <a:ext cx="4980"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r"/>
                  <a:tab pos="2336800" algn="l"/>
                  <a:tab pos="4292600" algn="r"/>
                  <a:tab pos="5297488" algn="l"/>
                  <a:tab pos="7150100" algn="r"/>
                </a:tabLst>
                <a:defRPr sz="2400">
                  <a:solidFill>
                    <a:schemeClr val="tx1"/>
                  </a:solidFill>
                  <a:latin typeface="Times" panose="02020603050405020304" pitchFamily="18" charset="0"/>
                </a:defRPr>
              </a:lvl1pPr>
              <a:lvl2pPr marL="10287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2pPr>
              <a:lvl3pPr marL="16764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3pPr>
              <a:lvl4pPr marL="23241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4pPr>
              <a:lvl5pPr marL="29718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5pPr>
              <a:lvl6pPr marL="34290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6pPr>
              <a:lvl7pPr marL="38862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7pPr>
              <a:lvl8pPr marL="43434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8pPr>
              <a:lvl9pPr marL="48006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1	180	175	5.00	175	5.00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2	168	175.5	7.50	177.50	9.50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3	159	174.75	15.75	172.75	13.75</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4	175	173.18	1.82	165.88	9.12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5	190	173.36	16.64	170.44	19.56</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6	205	175.02	29.98	180.22	24.78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7	180	178.02	1.98	192.61	12.61</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8	182	178.22	3.78	186.30	4.30</a:t>
              </a:r>
            </a:p>
            <a:p>
              <a:pPr eaLnBrk="0" fontAlgn="base" hangingPunct="0">
                <a:spcBef>
                  <a:spcPct val="2000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82.45		98.62</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00038" name="Line 6"/>
            <p:cNvSpPr>
              <a:spLocks noChangeShapeType="1"/>
            </p:cNvSpPr>
            <p:nvPr/>
          </p:nvSpPr>
          <p:spPr bwMode="auto">
            <a:xfrm>
              <a:off x="368" y="1752"/>
              <a:ext cx="503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0039" name="Line 7"/>
            <p:cNvSpPr>
              <a:spLocks noChangeShapeType="1"/>
            </p:cNvSpPr>
            <p:nvPr/>
          </p:nvSpPr>
          <p:spPr bwMode="auto">
            <a:xfrm>
              <a:off x="2864" y="3344"/>
              <a:ext cx="4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0040" name="Line 8"/>
            <p:cNvSpPr>
              <a:spLocks noChangeShapeType="1"/>
            </p:cNvSpPr>
            <p:nvPr/>
          </p:nvSpPr>
          <p:spPr bwMode="auto">
            <a:xfrm>
              <a:off x="4627" y="3344"/>
              <a:ext cx="50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0041" name="Line 9"/>
            <p:cNvSpPr>
              <a:spLocks noChangeShapeType="1"/>
            </p:cNvSpPr>
            <p:nvPr/>
          </p:nvSpPr>
          <p:spPr bwMode="auto">
            <a:xfrm>
              <a:off x="1872" y="1136"/>
              <a:ext cx="0" cy="21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0042" name="Line 10"/>
            <p:cNvSpPr>
              <a:spLocks noChangeShapeType="1"/>
            </p:cNvSpPr>
            <p:nvPr/>
          </p:nvSpPr>
          <p:spPr bwMode="auto">
            <a:xfrm>
              <a:off x="3680" y="1136"/>
              <a:ext cx="0" cy="21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91978422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300055"/>
                                        </p:tgtEl>
                                        <p:attrNameLst>
                                          <p:attrName>style.visibility</p:attrName>
                                        </p:attrNameLst>
                                      </p:cBhvr>
                                      <p:to>
                                        <p:strVal val="visible"/>
                                      </p:to>
                                    </p:set>
                                    <p:animEffect transition="in" filter="strips(downRight)">
                                      <p:cBhvr>
                                        <p:cTn id="7" dur="1000"/>
                                        <p:tgtEl>
                                          <p:spTgt spid="300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2857" y="2481452"/>
            <a:ext cx="6095365" cy="696595"/>
          </a:xfrm>
          <a:prstGeom prst="rect">
            <a:avLst/>
          </a:prstGeom>
        </p:spPr>
        <p:txBody>
          <a:bodyPr vert="horz" wrap="square" lIns="0" tIns="13335" rIns="0" bIns="0" rtlCol="0">
            <a:spAutoFit/>
          </a:bodyPr>
          <a:lstStyle/>
          <a:p>
            <a:pPr marL="12700">
              <a:lnSpc>
                <a:spcPct val="100000"/>
              </a:lnSpc>
              <a:spcBef>
                <a:spcPts val="105"/>
              </a:spcBef>
            </a:pPr>
            <a:r>
              <a:rPr sz="4400" spc="-20" dirty="0"/>
              <a:t>Discrete </a:t>
            </a:r>
            <a:r>
              <a:rPr sz="4400" dirty="0"/>
              <a:t>Random</a:t>
            </a:r>
            <a:r>
              <a:rPr sz="4400" spc="-15" dirty="0"/>
              <a:t> </a:t>
            </a:r>
            <a:r>
              <a:rPr sz="4400" spc="-30" dirty="0"/>
              <a:t>Variables</a:t>
            </a:r>
            <a:endParaRPr sz="4400"/>
          </a:p>
        </p:txBody>
      </p:sp>
      <p:sp>
        <p:nvSpPr>
          <p:cNvPr id="3" name="object 3"/>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8504935" y="6427114"/>
            <a:ext cx="10287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788" y="44624"/>
            <a:ext cx="9573576" cy="6768752"/>
          </a:xfrm>
          <a:prstGeom prst="rect">
            <a:avLst/>
          </a:prstGeom>
        </p:spPr>
      </p:pic>
    </p:spTree>
    <p:extLst>
      <p:ext uri="{BB962C8B-B14F-4D97-AF65-F5344CB8AC3E}">
        <p14:creationId xmlns:p14="http://schemas.microsoft.com/office/powerpoint/2010/main" val="39975653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0" y="330200"/>
            <a:ext cx="7772400" cy="1320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Comparison of Forecast Error </a:t>
            </a:r>
          </a:p>
        </p:txBody>
      </p:sp>
      <p:sp>
        <p:nvSpPr>
          <p:cNvPr id="381955" name="Rectangle 3"/>
          <p:cNvSpPr>
            <a:spLocks noChangeArrowheads="1"/>
          </p:cNvSpPr>
          <p:nvPr/>
        </p:nvSpPr>
        <p:spPr bwMode="auto">
          <a:xfrm>
            <a:off x="444500" y="1755775"/>
            <a:ext cx="8128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1pPr>
            <a:lvl2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2pPr>
            <a:lvl3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3pPr>
            <a:lvl4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4pPr>
            <a:lvl5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Rounded	Absolute	Rounded	Absolute</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Actual	Forecast	Deviation	Forecast	Deviation</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Tonnage	with	for	with	for</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Quarter	Unloaded</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p:txBody>
      </p:sp>
      <p:sp>
        <p:nvSpPr>
          <p:cNvPr id="381956" name="Rectangle 4"/>
          <p:cNvSpPr>
            <a:spLocks noChangeArrowheads="1"/>
          </p:cNvSpPr>
          <p:nvPr/>
        </p:nvSpPr>
        <p:spPr bwMode="auto">
          <a:xfrm>
            <a:off x="822325" y="2803525"/>
            <a:ext cx="79057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r"/>
                <a:tab pos="2336800" algn="l"/>
                <a:tab pos="4292600" algn="r"/>
                <a:tab pos="5297488" algn="l"/>
                <a:tab pos="7150100" algn="r"/>
              </a:tabLst>
              <a:defRPr sz="2400">
                <a:solidFill>
                  <a:schemeClr val="tx1"/>
                </a:solidFill>
                <a:latin typeface="Times" panose="02020603050405020304" pitchFamily="18" charset="0"/>
              </a:defRPr>
            </a:lvl1pPr>
            <a:lvl2pPr marL="10287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2pPr>
            <a:lvl3pPr marL="16764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3pPr>
            <a:lvl4pPr marL="23241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4pPr>
            <a:lvl5pPr marL="29718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5pPr>
            <a:lvl6pPr marL="34290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6pPr>
            <a:lvl7pPr marL="38862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7pPr>
            <a:lvl8pPr marL="43434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8pPr>
            <a:lvl9pPr marL="48006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1	180	175	5.00	175	5.00</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2	168	175.5	7.50	177.50	9.50</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3	159	174.75	15.75	172.75	13.75</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4	175	173.18	1.82	165.88	9.12</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5	190	173.36	16.64	170.44	19.56</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6	205	175.02	29.98	180.22	24.78</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7	180	178.02	1.98	192.61	12.61</a:t>
            </a:r>
          </a:p>
          <a:p>
            <a:pPr eaLnBrk="0" fontAlgn="base" hangingPunct="0">
              <a:spcBef>
                <a:spcPct val="0"/>
              </a:spcBef>
              <a:spcAft>
                <a:spcPct val="0"/>
              </a:spcAft>
              <a:buFont typeface="Times" panose="02020603050405020304" pitchFamily="18" charset="0"/>
              <a:buNone/>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8	182	178.22	3.78	186.30	4.30</a:t>
            </a:r>
          </a:p>
          <a:p>
            <a:pPr eaLnBrk="0" fontAlgn="base" hangingPunct="0">
              <a:spcBef>
                <a:spcPct val="20000"/>
              </a:spcBef>
              <a:spcAft>
                <a:spcPct val="0"/>
              </a:spcAft>
              <a:buFont typeface="Times" panose="02020603050405020304" pitchFamily="18" charset="0"/>
              <a:buNone/>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82.45		98.62</a:t>
            </a:r>
          </a:p>
          <a:p>
            <a:pPr eaLnBrk="0" fontAlgn="base" hangingPunct="0">
              <a:spcBef>
                <a:spcPct val="0"/>
              </a:spcBef>
              <a:spcAft>
                <a:spcPct val="0"/>
              </a:spcAft>
              <a:buFont typeface="Times" panose="02020603050405020304" pitchFamily="18" charset="0"/>
              <a:buNone/>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a:t>
            </a:r>
            <a:endParaRPr lang="en-US" altLang="en-US" sz="2000" b="1" i="1" dirty="0">
              <a:solidFill>
                <a:srgbClr val="000000"/>
              </a:solidFill>
              <a:effectLst>
                <a:outerShdw blurRad="38100" dist="38100" dir="2700000" algn="tl">
                  <a:srgbClr val="C0C0C0"/>
                </a:outerShdw>
              </a:effectLst>
              <a:latin typeface="Arial" panose="020B0604020202020204" pitchFamily="34" charset="0"/>
            </a:endParaRPr>
          </a:p>
        </p:txBody>
      </p:sp>
      <p:sp>
        <p:nvSpPr>
          <p:cNvPr id="381957" name="Line 5"/>
          <p:cNvSpPr>
            <a:spLocks noChangeShapeType="1"/>
          </p:cNvSpPr>
          <p:nvPr/>
        </p:nvSpPr>
        <p:spPr bwMode="auto">
          <a:xfrm>
            <a:off x="584200" y="2781300"/>
            <a:ext cx="7988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1958" name="Line 6"/>
          <p:cNvSpPr>
            <a:spLocks noChangeShapeType="1"/>
          </p:cNvSpPr>
          <p:nvPr/>
        </p:nvSpPr>
        <p:spPr bwMode="auto">
          <a:xfrm>
            <a:off x="4546600" y="5308600"/>
            <a:ext cx="749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1959" name="Line 7"/>
          <p:cNvSpPr>
            <a:spLocks noChangeShapeType="1"/>
          </p:cNvSpPr>
          <p:nvPr/>
        </p:nvSpPr>
        <p:spPr bwMode="auto">
          <a:xfrm>
            <a:off x="7345363" y="5308600"/>
            <a:ext cx="8080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1960" name="Line 8"/>
          <p:cNvSpPr>
            <a:spLocks noChangeShapeType="1"/>
          </p:cNvSpPr>
          <p:nvPr/>
        </p:nvSpPr>
        <p:spPr bwMode="auto">
          <a:xfrm>
            <a:off x="29718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1961" name="Line 9"/>
          <p:cNvSpPr>
            <a:spLocks noChangeShapeType="1"/>
          </p:cNvSpPr>
          <p:nvPr/>
        </p:nvSpPr>
        <p:spPr bwMode="auto">
          <a:xfrm>
            <a:off x="58420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1963" name="Rectangle 11"/>
          <p:cNvSpPr>
            <a:spLocks noChangeArrowheads="1"/>
          </p:cNvSpPr>
          <p:nvPr/>
        </p:nvSpPr>
        <p:spPr bwMode="auto">
          <a:xfrm>
            <a:off x="495300" y="1054100"/>
            <a:ext cx="5313363" cy="391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81964" name="Group 12"/>
          <p:cNvGrpSpPr>
            <a:grpSpLocks/>
          </p:cNvGrpSpPr>
          <p:nvPr/>
        </p:nvGrpSpPr>
        <p:grpSpPr bwMode="auto">
          <a:xfrm>
            <a:off x="1139825" y="1385888"/>
            <a:ext cx="3848100" cy="1158875"/>
            <a:chOff x="718" y="1473"/>
            <a:chExt cx="2424" cy="730"/>
          </a:xfrm>
        </p:grpSpPr>
        <p:sp>
          <p:nvSpPr>
            <p:cNvPr id="114706" name="Rectangle 13"/>
            <p:cNvSpPr>
              <a:spLocks noChangeArrowheads="1"/>
            </p:cNvSpPr>
            <p:nvPr/>
          </p:nvSpPr>
          <p:spPr bwMode="auto">
            <a:xfrm>
              <a:off x="718" y="1713"/>
              <a:ext cx="8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MAD =</a:t>
              </a:r>
            </a:p>
          </p:txBody>
        </p:sp>
        <p:sp>
          <p:nvSpPr>
            <p:cNvPr id="114707" name="Rectangle 14"/>
            <p:cNvSpPr>
              <a:spLocks noChangeArrowheads="1"/>
            </p:cNvSpPr>
            <p:nvPr/>
          </p:nvSpPr>
          <p:spPr bwMode="auto">
            <a:xfrm>
              <a:off x="1568" y="1473"/>
              <a:ext cx="1574"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25000"/>
                </a:lnSpc>
                <a:spcBef>
                  <a:spcPct val="0"/>
                </a:spcBef>
                <a:spcAft>
                  <a:spcPct val="0"/>
                </a:spcAft>
              </a:pPr>
              <a:r>
                <a:rPr lang="en-US" altLang="en-US" sz="2800" i="0">
                  <a:solidFill>
                    <a:srgbClr val="000000"/>
                  </a:solidFill>
                  <a:cs typeface="Arial" panose="020B0604020202020204" pitchFamily="34" charset="0"/>
                </a:rPr>
                <a:t>∑</a:t>
              </a:r>
              <a:r>
                <a:rPr lang="en-US" altLang="en-US" sz="2800">
                  <a:solidFill>
                    <a:srgbClr val="000000"/>
                  </a:solidFill>
                </a:rPr>
                <a:t> |deviations|</a:t>
              </a:r>
            </a:p>
            <a:p>
              <a:pPr algn="ctr" eaLnBrk="0" fontAlgn="base" hangingPunct="0">
                <a:lnSpc>
                  <a:spcPct val="125000"/>
                </a:lnSpc>
                <a:spcBef>
                  <a:spcPct val="0"/>
                </a:spcBef>
                <a:spcAft>
                  <a:spcPct val="0"/>
                </a:spcAft>
              </a:pPr>
              <a:r>
                <a:rPr lang="en-US" altLang="en-US" sz="2800">
                  <a:solidFill>
                    <a:srgbClr val="000000"/>
                  </a:solidFill>
                </a:rPr>
                <a:t>n</a:t>
              </a:r>
              <a:endParaRPr lang="en-US" altLang="en-US" sz="2800">
                <a:solidFill>
                  <a:srgbClr val="000000"/>
                </a:solidFill>
                <a:latin typeface="Times" panose="02020603050405020304" pitchFamily="18" charset="0"/>
              </a:endParaRPr>
            </a:p>
          </p:txBody>
        </p:sp>
        <p:sp>
          <p:nvSpPr>
            <p:cNvPr id="381967" name="Line 15"/>
            <p:cNvSpPr>
              <a:spLocks noChangeShapeType="1"/>
            </p:cNvSpPr>
            <p:nvPr/>
          </p:nvSpPr>
          <p:spPr bwMode="auto">
            <a:xfrm>
              <a:off x="1600" y="1880"/>
              <a:ext cx="14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381968" name="Group 16"/>
          <p:cNvGrpSpPr>
            <a:grpSpLocks/>
          </p:cNvGrpSpPr>
          <p:nvPr/>
        </p:nvGrpSpPr>
        <p:grpSpPr bwMode="auto">
          <a:xfrm>
            <a:off x="1038225" y="2528888"/>
            <a:ext cx="4462463" cy="1019175"/>
            <a:chOff x="830" y="1977"/>
            <a:chExt cx="2811" cy="642"/>
          </a:xfrm>
        </p:grpSpPr>
        <p:sp>
          <p:nvSpPr>
            <p:cNvPr id="114704" name="Rectangle 17"/>
            <p:cNvSpPr>
              <a:spLocks noChangeArrowheads="1"/>
            </p:cNvSpPr>
            <p:nvPr/>
          </p:nvSpPr>
          <p:spPr bwMode="auto">
            <a:xfrm>
              <a:off x="1766" y="2292"/>
              <a:ext cx="18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82.45/8 = 10.31</a:t>
              </a:r>
            </a:p>
          </p:txBody>
        </p:sp>
        <p:sp>
          <p:nvSpPr>
            <p:cNvPr id="114705" name="Rectangle 18"/>
            <p:cNvSpPr>
              <a:spLocks noChangeArrowheads="1"/>
            </p:cNvSpPr>
            <p:nvPr/>
          </p:nvSpPr>
          <p:spPr bwMode="auto">
            <a:xfrm>
              <a:off x="830" y="1977"/>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dirty="0">
                  <a:solidFill>
                    <a:srgbClr val="000000"/>
                  </a:solidFill>
                </a:rPr>
                <a:t>For </a:t>
              </a:r>
              <a:r>
                <a:rPr lang="en-US" altLang="en-US" sz="2800" i="0" dirty="0">
                  <a:solidFill>
                    <a:srgbClr val="000000"/>
                  </a:solidFill>
                  <a:latin typeface="Symbol" panose="05050102010706020507" pitchFamily="18" charset="2"/>
                </a:rPr>
                <a:t>a</a:t>
              </a:r>
              <a:r>
                <a:rPr lang="en-US" altLang="en-US" sz="2800" i="0" dirty="0">
                  <a:solidFill>
                    <a:srgbClr val="000000"/>
                  </a:solidFill>
                </a:rPr>
                <a:t> = .10</a:t>
              </a:r>
              <a:endParaRPr lang="en-US" altLang="en-US" sz="2800" dirty="0">
                <a:solidFill>
                  <a:srgbClr val="000000"/>
                </a:solidFill>
              </a:endParaRPr>
            </a:p>
          </p:txBody>
        </p:sp>
      </p:grpSp>
      <p:grpSp>
        <p:nvGrpSpPr>
          <p:cNvPr id="381971" name="Group 19"/>
          <p:cNvGrpSpPr>
            <a:grpSpLocks/>
          </p:cNvGrpSpPr>
          <p:nvPr/>
        </p:nvGrpSpPr>
        <p:grpSpPr bwMode="auto">
          <a:xfrm>
            <a:off x="1038225" y="3656013"/>
            <a:ext cx="4449763" cy="1017587"/>
            <a:chOff x="830" y="2687"/>
            <a:chExt cx="2803" cy="641"/>
          </a:xfrm>
        </p:grpSpPr>
        <p:sp>
          <p:nvSpPr>
            <p:cNvPr id="114702" name="Rectangle 20"/>
            <p:cNvSpPr>
              <a:spLocks noChangeArrowheads="1"/>
            </p:cNvSpPr>
            <p:nvPr/>
          </p:nvSpPr>
          <p:spPr bwMode="auto">
            <a:xfrm>
              <a:off x="1758" y="3001"/>
              <a:ext cx="18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98.62/8 = 12.33</a:t>
              </a:r>
            </a:p>
          </p:txBody>
        </p:sp>
        <p:sp>
          <p:nvSpPr>
            <p:cNvPr id="114703" name="Rectangle 21"/>
            <p:cNvSpPr>
              <a:spLocks noChangeArrowheads="1"/>
            </p:cNvSpPr>
            <p:nvPr/>
          </p:nvSpPr>
          <p:spPr bwMode="auto">
            <a:xfrm>
              <a:off x="830" y="2687"/>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For </a:t>
              </a:r>
              <a:r>
                <a:rPr lang="en-US" altLang="en-US" sz="2800" i="0">
                  <a:solidFill>
                    <a:srgbClr val="000000"/>
                  </a:solidFill>
                  <a:latin typeface="Symbol" panose="05050102010706020507" pitchFamily="18" charset="2"/>
                </a:rPr>
                <a:t>a</a:t>
              </a:r>
              <a:r>
                <a:rPr lang="en-US" altLang="en-US" sz="2800" i="0">
                  <a:solidFill>
                    <a:srgbClr val="000000"/>
                  </a:solidFill>
                </a:rPr>
                <a:t> = .50</a:t>
              </a:r>
              <a:endParaRPr lang="en-US" altLang="en-US" sz="2800">
                <a:solidFill>
                  <a:srgbClr val="000000"/>
                </a:solidFill>
              </a:endParaRPr>
            </a:p>
          </p:txBody>
        </p:sp>
      </p:grpSp>
      <p:sp>
        <p:nvSpPr>
          <p:cNvPr id="3" name="TextBox 2">
            <a:extLst>
              <a:ext uri="{FF2B5EF4-FFF2-40B4-BE49-F238E27FC236}">
                <a16:creationId xmlns:a16="http://schemas.microsoft.com/office/drawing/2014/main" id="{36D7B48F-E88B-4070-933A-70CA58BF805C}"/>
              </a:ext>
            </a:extLst>
          </p:cNvPr>
          <p:cNvSpPr txBox="1"/>
          <p:nvPr/>
        </p:nvSpPr>
        <p:spPr>
          <a:xfrm>
            <a:off x="444500" y="5733256"/>
            <a:ext cx="8283572" cy="646331"/>
          </a:xfrm>
          <a:prstGeom prst="rect">
            <a:avLst/>
          </a:prstGeom>
          <a:noFill/>
        </p:spPr>
        <p:txBody>
          <a:bodyPr wrap="square" rtlCol="0">
            <a:spAutoFit/>
          </a:bodyPr>
          <a:lstStyle/>
          <a:p>
            <a:r>
              <a:rPr lang="en-US" dirty="0"/>
              <a:t>On the basis of this comparison of two MAD’s ,a smoothing constant of </a:t>
            </a:r>
            <a:r>
              <a:rPr lang="en-US" altLang="en-US" dirty="0">
                <a:solidFill>
                  <a:srgbClr val="000000"/>
                </a:solidFill>
                <a:latin typeface="Symbol" panose="05050102010706020507" pitchFamily="18" charset="2"/>
              </a:rPr>
              <a:t>a</a:t>
            </a:r>
            <a:r>
              <a:rPr lang="en-US" altLang="en-US" dirty="0">
                <a:solidFill>
                  <a:srgbClr val="000000"/>
                </a:solidFill>
              </a:rPr>
              <a:t> = .10 is preferred to </a:t>
            </a:r>
            <a:r>
              <a:rPr lang="en-US" altLang="en-US" dirty="0">
                <a:solidFill>
                  <a:srgbClr val="000000"/>
                </a:solidFill>
                <a:latin typeface="Symbol" panose="05050102010706020507" pitchFamily="18" charset="2"/>
              </a:rPr>
              <a:t>a</a:t>
            </a:r>
            <a:r>
              <a:rPr lang="en-US" altLang="en-US" dirty="0">
                <a:solidFill>
                  <a:srgbClr val="000000"/>
                </a:solidFill>
              </a:rPr>
              <a:t> = .50 </a:t>
            </a:r>
            <a:r>
              <a:rPr lang="en-US" dirty="0"/>
              <a:t> , because its MAD is smaller.</a:t>
            </a:r>
            <a:endParaRPr lang="en-IN" dirty="0"/>
          </a:p>
        </p:txBody>
      </p:sp>
    </p:spTree>
    <p:extLst>
      <p:ext uri="{BB962C8B-B14F-4D97-AF65-F5344CB8AC3E}">
        <p14:creationId xmlns:p14="http://schemas.microsoft.com/office/powerpoint/2010/main" val="227277700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81964"/>
                                        </p:tgtEl>
                                        <p:attrNameLst>
                                          <p:attrName>style.visibility</p:attrName>
                                        </p:attrNameLst>
                                      </p:cBhvr>
                                      <p:to>
                                        <p:strVal val="visible"/>
                                      </p:to>
                                    </p:set>
                                    <p:animEffect transition="in" filter="wipe(left)">
                                      <p:cBhvr>
                                        <p:cTn id="7" dur="500"/>
                                        <p:tgtEl>
                                          <p:spTgt spid="381964"/>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81968"/>
                                        </p:tgtEl>
                                        <p:attrNameLst>
                                          <p:attrName>style.visibility</p:attrName>
                                        </p:attrNameLst>
                                      </p:cBhvr>
                                      <p:to>
                                        <p:strVal val="visible"/>
                                      </p:to>
                                    </p:set>
                                    <p:animEffect transition="in" filter="wipe(left)">
                                      <p:cBhvr>
                                        <p:cTn id="11" dur="500"/>
                                        <p:tgtEl>
                                          <p:spTgt spid="381968"/>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81971"/>
                                        </p:tgtEl>
                                        <p:attrNameLst>
                                          <p:attrName>style.visibility</p:attrName>
                                        </p:attrNameLst>
                                      </p:cBhvr>
                                      <p:to>
                                        <p:strVal val="visible"/>
                                      </p:to>
                                    </p:set>
                                    <p:animEffect transition="in" filter="wipe(left)">
                                      <p:cBhvr>
                                        <p:cTn id="15" dur="500"/>
                                        <p:tgtEl>
                                          <p:spTgt spid="381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DF682-569C-4A5B-B569-A2003A12FDA9}"/>
              </a:ext>
            </a:extLst>
          </p:cNvPr>
          <p:cNvPicPr>
            <a:picLocks noChangeAspect="1"/>
          </p:cNvPicPr>
          <p:nvPr/>
        </p:nvPicPr>
        <p:blipFill>
          <a:blip r:embed="rId2"/>
          <a:stretch>
            <a:fillRect/>
          </a:stretch>
        </p:blipFill>
        <p:spPr>
          <a:xfrm>
            <a:off x="0" y="1838691"/>
            <a:ext cx="9144000" cy="2127565"/>
          </a:xfrm>
          <a:prstGeom prst="rect">
            <a:avLst/>
          </a:prstGeom>
        </p:spPr>
      </p:pic>
      <p:sp>
        <p:nvSpPr>
          <p:cNvPr id="5" name="Rectangle 2">
            <a:extLst>
              <a:ext uri="{FF2B5EF4-FFF2-40B4-BE49-F238E27FC236}">
                <a16:creationId xmlns:a16="http://schemas.microsoft.com/office/drawing/2014/main" id="{FCC630A4-6D23-481F-BD40-AEDD50CB5B49}"/>
              </a:ext>
            </a:extLst>
          </p:cNvPr>
          <p:cNvSpPr txBox="1">
            <a:spLocks noChangeArrowheads="1"/>
          </p:cNvSpPr>
          <p:nvPr/>
        </p:nvSpPr>
        <p:spPr>
          <a:xfrm>
            <a:off x="0" y="330200"/>
            <a:ext cx="7772400" cy="13208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Square Error </a:t>
            </a:r>
          </a:p>
        </p:txBody>
      </p:sp>
    </p:spTree>
    <p:extLst>
      <p:ext uri="{BB962C8B-B14F-4D97-AF65-F5344CB8AC3E}">
        <p14:creationId xmlns:p14="http://schemas.microsoft.com/office/powerpoint/2010/main" val="424923125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E4ADF76-C8B9-4396-83AF-2F6EC13D17BB}"/>
              </a:ext>
            </a:extLst>
          </p:cNvPr>
          <p:cNvSpPr txBox="1">
            <a:spLocks noChangeArrowheads="1"/>
          </p:cNvSpPr>
          <p:nvPr/>
        </p:nvSpPr>
        <p:spPr>
          <a:xfrm>
            <a:off x="0" y="330200"/>
            <a:ext cx="7772400" cy="93856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Square Error </a:t>
            </a:r>
          </a:p>
        </p:txBody>
      </p:sp>
      <p:pic>
        <p:nvPicPr>
          <p:cNvPr id="5" name="Picture 4">
            <a:extLst>
              <a:ext uri="{FF2B5EF4-FFF2-40B4-BE49-F238E27FC236}">
                <a16:creationId xmlns:a16="http://schemas.microsoft.com/office/drawing/2014/main" id="{FA578A73-2D67-4397-9AE9-D8A6B9F156D2}"/>
              </a:ext>
            </a:extLst>
          </p:cNvPr>
          <p:cNvPicPr>
            <a:picLocks noChangeAspect="1"/>
          </p:cNvPicPr>
          <p:nvPr/>
        </p:nvPicPr>
        <p:blipFill>
          <a:blip r:embed="rId2"/>
          <a:stretch>
            <a:fillRect/>
          </a:stretch>
        </p:blipFill>
        <p:spPr>
          <a:xfrm>
            <a:off x="-1" y="2204864"/>
            <a:ext cx="9144001" cy="1487049"/>
          </a:xfrm>
          <a:prstGeom prst="rect">
            <a:avLst/>
          </a:prstGeom>
        </p:spPr>
      </p:pic>
    </p:spTree>
    <p:extLst>
      <p:ext uri="{BB962C8B-B14F-4D97-AF65-F5344CB8AC3E}">
        <p14:creationId xmlns:p14="http://schemas.microsoft.com/office/powerpoint/2010/main" val="23553731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731EC-6AF8-41AD-BE20-501079B87212}"/>
              </a:ext>
            </a:extLst>
          </p:cNvPr>
          <p:cNvPicPr>
            <a:picLocks noChangeAspect="1"/>
          </p:cNvPicPr>
          <p:nvPr/>
        </p:nvPicPr>
        <p:blipFill>
          <a:blip r:embed="rId2"/>
          <a:stretch>
            <a:fillRect/>
          </a:stretch>
        </p:blipFill>
        <p:spPr>
          <a:xfrm>
            <a:off x="0" y="-27384"/>
            <a:ext cx="9143999" cy="5616624"/>
          </a:xfrm>
          <a:prstGeom prst="rect">
            <a:avLst/>
          </a:prstGeom>
        </p:spPr>
      </p:pic>
      <p:pic>
        <p:nvPicPr>
          <p:cNvPr id="6" name="Picture 5">
            <a:extLst>
              <a:ext uri="{FF2B5EF4-FFF2-40B4-BE49-F238E27FC236}">
                <a16:creationId xmlns:a16="http://schemas.microsoft.com/office/drawing/2014/main" id="{29C2E4A7-A228-4751-8629-1A5B3F68B42E}"/>
              </a:ext>
            </a:extLst>
          </p:cNvPr>
          <p:cNvPicPr>
            <a:picLocks noChangeAspect="1"/>
          </p:cNvPicPr>
          <p:nvPr/>
        </p:nvPicPr>
        <p:blipFill>
          <a:blip r:embed="rId3"/>
          <a:stretch>
            <a:fillRect/>
          </a:stretch>
        </p:blipFill>
        <p:spPr>
          <a:xfrm>
            <a:off x="-1" y="5766118"/>
            <a:ext cx="9144001" cy="975250"/>
          </a:xfrm>
          <a:prstGeom prst="rect">
            <a:avLst/>
          </a:prstGeom>
        </p:spPr>
      </p:pic>
    </p:spTree>
    <p:extLst>
      <p:ext uri="{BB962C8B-B14F-4D97-AF65-F5344CB8AC3E}">
        <p14:creationId xmlns:p14="http://schemas.microsoft.com/office/powerpoint/2010/main" val="201180246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idx="4294967295"/>
          </p:nvPr>
        </p:nvSpPr>
        <p:spPr>
          <a:xfrm>
            <a:off x="0" y="330200"/>
            <a:ext cx="7772400" cy="1320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Comparison of Forecast Error </a:t>
            </a:r>
          </a:p>
        </p:txBody>
      </p:sp>
      <p:sp>
        <p:nvSpPr>
          <p:cNvPr id="382979" name="Rectangle 3"/>
          <p:cNvSpPr>
            <a:spLocks noChangeArrowheads="1"/>
          </p:cNvSpPr>
          <p:nvPr/>
        </p:nvSpPr>
        <p:spPr bwMode="auto">
          <a:xfrm>
            <a:off x="444500" y="1755775"/>
            <a:ext cx="8128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1pPr>
            <a:lvl2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2pPr>
            <a:lvl3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3pPr>
            <a:lvl4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4pPr>
            <a:lvl5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Rounded	Absolute	Rounded	Absolute</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Actual	Forecast	Deviation	Forecast	Deviation</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Tonnage	with	for	with	for</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Quarter	Unloaded</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p:txBody>
      </p:sp>
      <p:sp>
        <p:nvSpPr>
          <p:cNvPr id="382980" name="Rectangle 4"/>
          <p:cNvSpPr>
            <a:spLocks noChangeArrowheads="1"/>
          </p:cNvSpPr>
          <p:nvPr/>
        </p:nvSpPr>
        <p:spPr bwMode="auto">
          <a:xfrm>
            <a:off x="822325" y="2803525"/>
            <a:ext cx="79057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r"/>
                <a:tab pos="2336800" algn="l"/>
                <a:tab pos="4292600" algn="r"/>
                <a:tab pos="5297488" algn="l"/>
                <a:tab pos="7150100" algn="r"/>
              </a:tabLst>
              <a:defRPr sz="2400">
                <a:solidFill>
                  <a:schemeClr val="tx1"/>
                </a:solidFill>
                <a:latin typeface="Times" panose="02020603050405020304" pitchFamily="18" charset="0"/>
              </a:defRPr>
            </a:lvl1pPr>
            <a:lvl2pPr marL="10287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2pPr>
            <a:lvl3pPr marL="16764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3pPr>
            <a:lvl4pPr marL="23241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4pPr>
            <a:lvl5pPr marL="29718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5pPr>
            <a:lvl6pPr marL="34290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6pPr>
            <a:lvl7pPr marL="38862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7pPr>
            <a:lvl8pPr marL="43434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8pPr>
            <a:lvl9pPr marL="48006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1	180	175	5.00	175	5.00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2	168	175.5	7.50	177.50	9.50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3	159	174.75	15.75	172.75	13.75</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4	175	173.18	1.82	165.88	9.12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5	190	173.36	16.64	170.44	19.56</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6	205	175.02	29.98	180.22	24.78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7	180	178.02	1.98	192.61	12.61</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8	182	178.22	3.78	186.30	4.30</a:t>
            </a:r>
          </a:p>
          <a:p>
            <a:pPr eaLnBrk="0" fontAlgn="base" hangingPunct="0">
              <a:spcBef>
                <a:spcPct val="2000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82.45		98.62</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MAD	10.31		12.33</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82981" name="Line 5"/>
          <p:cNvSpPr>
            <a:spLocks noChangeShapeType="1"/>
          </p:cNvSpPr>
          <p:nvPr/>
        </p:nvSpPr>
        <p:spPr bwMode="auto">
          <a:xfrm>
            <a:off x="584200" y="2781300"/>
            <a:ext cx="7988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2982" name="Line 6"/>
          <p:cNvSpPr>
            <a:spLocks noChangeShapeType="1"/>
          </p:cNvSpPr>
          <p:nvPr/>
        </p:nvSpPr>
        <p:spPr bwMode="auto">
          <a:xfrm>
            <a:off x="4546600" y="5308600"/>
            <a:ext cx="749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2983" name="Line 7"/>
          <p:cNvSpPr>
            <a:spLocks noChangeShapeType="1"/>
          </p:cNvSpPr>
          <p:nvPr/>
        </p:nvSpPr>
        <p:spPr bwMode="auto">
          <a:xfrm>
            <a:off x="7345363" y="5308600"/>
            <a:ext cx="8080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2984" name="Line 8"/>
          <p:cNvSpPr>
            <a:spLocks noChangeShapeType="1"/>
          </p:cNvSpPr>
          <p:nvPr/>
        </p:nvSpPr>
        <p:spPr bwMode="auto">
          <a:xfrm>
            <a:off x="29718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2985" name="Line 9"/>
          <p:cNvSpPr>
            <a:spLocks noChangeShapeType="1"/>
          </p:cNvSpPr>
          <p:nvPr/>
        </p:nvSpPr>
        <p:spPr bwMode="auto">
          <a:xfrm>
            <a:off x="58420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2987" name="Rectangle 11"/>
          <p:cNvSpPr>
            <a:spLocks noChangeArrowheads="1"/>
          </p:cNvSpPr>
          <p:nvPr/>
        </p:nvSpPr>
        <p:spPr bwMode="auto">
          <a:xfrm>
            <a:off x="495300" y="1054100"/>
            <a:ext cx="5546725" cy="391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82988" name="Group 12"/>
          <p:cNvGrpSpPr>
            <a:grpSpLocks/>
          </p:cNvGrpSpPr>
          <p:nvPr/>
        </p:nvGrpSpPr>
        <p:grpSpPr bwMode="auto">
          <a:xfrm>
            <a:off x="1038225" y="2528888"/>
            <a:ext cx="4686300" cy="1019175"/>
            <a:chOff x="654" y="1593"/>
            <a:chExt cx="2952" cy="642"/>
          </a:xfrm>
        </p:grpSpPr>
        <p:sp>
          <p:nvSpPr>
            <p:cNvPr id="115731" name="Rectangle 13"/>
            <p:cNvSpPr>
              <a:spLocks noChangeArrowheads="1"/>
            </p:cNvSpPr>
            <p:nvPr/>
          </p:nvSpPr>
          <p:spPr bwMode="auto">
            <a:xfrm>
              <a:off x="1294" y="1908"/>
              <a:ext cx="2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1,526.54/8 = 190.82</a:t>
              </a:r>
            </a:p>
          </p:txBody>
        </p:sp>
        <p:sp>
          <p:nvSpPr>
            <p:cNvPr id="115732" name="Rectangle 14"/>
            <p:cNvSpPr>
              <a:spLocks noChangeArrowheads="1"/>
            </p:cNvSpPr>
            <p:nvPr/>
          </p:nvSpPr>
          <p:spPr bwMode="auto">
            <a:xfrm>
              <a:off x="654" y="1593"/>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For </a:t>
              </a:r>
              <a:r>
                <a:rPr lang="en-US" altLang="en-US" sz="2800" i="0">
                  <a:solidFill>
                    <a:srgbClr val="000000"/>
                  </a:solidFill>
                  <a:latin typeface="Symbol" panose="05050102010706020507" pitchFamily="18" charset="2"/>
                </a:rPr>
                <a:t>a</a:t>
              </a:r>
              <a:r>
                <a:rPr lang="en-US" altLang="en-US" sz="2800" i="0">
                  <a:solidFill>
                    <a:srgbClr val="000000"/>
                  </a:solidFill>
                </a:rPr>
                <a:t> = .10</a:t>
              </a:r>
              <a:endParaRPr lang="en-US" altLang="en-US" sz="2800">
                <a:solidFill>
                  <a:srgbClr val="000000"/>
                </a:solidFill>
              </a:endParaRPr>
            </a:p>
          </p:txBody>
        </p:sp>
      </p:grpSp>
      <p:grpSp>
        <p:nvGrpSpPr>
          <p:cNvPr id="382991" name="Group 15"/>
          <p:cNvGrpSpPr>
            <a:grpSpLocks/>
          </p:cNvGrpSpPr>
          <p:nvPr/>
        </p:nvGrpSpPr>
        <p:grpSpPr bwMode="auto">
          <a:xfrm>
            <a:off x="1038225" y="3656013"/>
            <a:ext cx="4673600" cy="1017587"/>
            <a:chOff x="654" y="2303"/>
            <a:chExt cx="2944" cy="641"/>
          </a:xfrm>
        </p:grpSpPr>
        <p:sp>
          <p:nvSpPr>
            <p:cNvPr id="115729" name="Rectangle 16"/>
            <p:cNvSpPr>
              <a:spLocks noChangeArrowheads="1"/>
            </p:cNvSpPr>
            <p:nvPr/>
          </p:nvSpPr>
          <p:spPr bwMode="auto">
            <a:xfrm>
              <a:off x="1286" y="2617"/>
              <a:ext cx="2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1,561.91/8 = 195.24</a:t>
              </a:r>
            </a:p>
          </p:txBody>
        </p:sp>
        <p:sp>
          <p:nvSpPr>
            <p:cNvPr id="115730" name="Rectangle 17"/>
            <p:cNvSpPr>
              <a:spLocks noChangeArrowheads="1"/>
            </p:cNvSpPr>
            <p:nvPr/>
          </p:nvSpPr>
          <p:spPr bwMode="auto">
            <a:xfrm>
              <a:off x="654" y="2303"/>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For </a:t>
              </a:r>
              <a:r>
                <a:rPr lang="en-US" altLang="en-US" sz="2800" i="0">
                  <a:solidFill>
                    <a:srgbClr val="000000"/>
                  </a:solidFill>
                  <a:latin typeface="Symbol" panose="05050102010706020507" pitchFamily="18" charset="2"/>
                </a:rPr>
                <a:t>a</a:t>
              </a:r>
              <a:r>
                <a:rPr lang="en-US" altLang="en-US" sz="2800" i="0">
                  <a:solidFill>
                    <a:srgbClr val="000000"/>
                  </a:solidFill>
                </a:rPr>
                <a:t> = .50</a:t>
              </a:r>
              <a:endParaRPr lang="en-US" altLang="en-US" sz="2800">
                <a:solidFill>
                  <a:srgbClr val="000000"/>
                </a:solidFill>
              </a:endParaRPr>
            </a:p>
          </p:txBody>
        </p:sp>
      </p:grpSp>
      <p:grpSp>
        <p:nvGrpSpPr>
          <p:cNvPr id="382994" name="Group 18"/>
          <p:cNvGrpSpPr>
            <a:grpSpLocks/>
          </p:cNvGrpSpPr>
          <p:nvPr/>
        </p:nvGrpSpPr>
        <p:grpSpPr bwMode="auto">
          <a:xfrm>
            <a:off x="684213" y="1335088"/>
            <a:ext cx="4792662" cy="1158875"/>
            <a:chOff x="830" y="3377"/>
            <a:chExt cx="3019" cy="730"/>
          </a:xfrm>
        </p:grpSpPr>
        <p:sp>
          <p:nvSpPr>
            <p:cNvPr id="115726" name="Rectangle 19"/>
            <p:cNvSpPr>
              <a:spLocks noChangeArrowheads="1"/>
            </p:cNvSpPr>
            <p:nvPr/>
          </p:nvSpPr>
          <p:spPr bwMode="auto">
            <a:xfrm>
              <a:off x="830" y="3617"/>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MSE =</a:t>
              </a:r>
            </a:p>
          </p:txBody>
        </p:sp>
        <p:sp>
          <p:nvSpPr>
            <p:cNvPr id="115727" name="Rectangle 20"/>
            <p:cNvSpPr>
              <a:spLocks noChangeArrowheads="1"/>
            </p:cNvSpPr>
            <p:nvPr/>
          </p:nvSpPr>
          <p:spPr bwMode="auto">
            <a:xfrm>
              <a:off x="1692" y="3377"/>
              <a:ext cx="2157"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25000"/>
                </a:lnSpc>
                <a:spcBef>
                  <a:spcPct val="0"/>
                </a:spcBef>
                <a:spcAft>
                  <a:spcPct val="0"/>
                </a:spcAft>
              </a:pPr>
              <a:r>
                <a:rPr lang="en-US" altLang="en-US" sz="2800" i="0">
                  <a:solidFill>
                    <a:srgbClr val="000000"/>
                  </a:solidFill>
                  <a:cs typeface="Arial" panose="020B0604020202020204" pitchFamily="34" charset="0"/>
                </a:rPr>
                <a:t>∑</a:t>
              </a:r>
              <a:r>
                <a:rPr lang="en-US" altLang="en-US" sz="2800">
                  <a:solidFill>
                    <a:srgbClr val="000000"/>
                  </a:solidFill>
                </a:rPr>
                <a:t> </a:t>
              </a:r>
              <a:r>
                <a:rPr lang="en-US" altLang="en-US" sz="2800" i="0">
                  <a:solidFill>
                    <a:srgbClr val="000000"/>
                  </a:solidFill>
                </a:rPr>
                <a:t>(</a:t>
              </a:r>
              <a:r>
                <a:rPr lang="en-US" altLang="en-US" sz="2800">
                  <a:solidFill>
                    <a:srgbClr val="000000"/>
                  </a:solidFill>
                </a:rPr>
                <a:t>forecast errors</a:t>
              </a:r>
              <a:r>
                <a:rPr lang="en-US" altLang="en-US" sz="2800" i="0">
                  <a:solidFill>
                    <a:srgbClr val="000000"/>
                  </a:solidFill>
                </a:rPr>
                <a:t>)</a:t>
              </a:r>
              <a:r>
                <a:rPr lang="en-US" altLang="en-US" sz="2800" i="0" baseline="30000">
                  <a:solidFill>
                    <a:srgbClr val="000000"/>
                  </a:solidFill>
                </a:rPr>
                <a:t>2</a:t>
              </a:r>
              <a:endParaRPr lang="en-US" altLang="en-US" sz="2800">
                <a:solidFill>
                  <a:srgbClr val="000000"/>
                </a:solidFill>
              </a:endParaRPr>
            </a:p>
            <a:p>
              <a:pPr algn="ctr" eaLnBrk="0" fontAlgn="base" hangingPunct="0">
                <a:lnSpc>
                  <a:spcPct val="125000"/>
                </a:lnSpc>
                <a:spcBef>
                  <a:spcPct val="0"/>
                </a:spcBef>
                <a:spcAft>
                  <a:spcPct val="0"/>
                </a:spcAft>
              </a:pPr>
              <a:r>
                <a:rPr lang="en-US" altLang="en-US" sz="2800">
                  <a:solidFill>
                    <a:srgbClr val="000000"/>
                  </a:solidFill>
                </a:rPr>
                <a:t>n</a:t>
              </a:r>
              <a:endParaRPr lang="en-US" altLang="en-US" sz="2800">
                <a:solidFill>
                  <a:srgbClr val="000000"/>
                </a:solidFill>
                <a:latin typeface="Times" panose="02020603050405020304" pitchFamily="18" charset="0"/>
              </a:endParaRPr>
            </a:p>
          </p:txBody>
        </p:sp>
        <p:sp>
          <p:nvSpPr>
            <p:cNvPr id="382997" name="Line 21"/>
            <p:cNvSpPr>
              <a:spLocks noChangeShapeType="1"/>
            </p:cNvSpPr>
            <p:nvPr/>
          </p:nvSpPr>
          <p:spPr bwMode="auto">
            <a:xfrm>
              <a:off x="1712" y="3784"/>
              <a:ext cx="21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87517354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82994"/>
                                        </p:tgtEl>
                                        <p:attrNameLst>
                                          <p:attrName>style.visibility</p:attrName>
                                        </p:attrNameLst>
                                      </p:cBhvr>
                                      <p:to>
                                        <p:strVal val="visible"/>
                                      </p:to>
                                    </p:set>
                                    <p:animEffect transition="in" filter="wipe(left)">
                                      <p:cBhvr>
                                        <p:cTn id="7" dur="500"/>
                                        <p:tgtEl>
                                          <p:spTgt spid="382994"/>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82988"/>
                                        </p:tgtEl>
                                        <p:attrNameLst>
                                          <p:attrName>style.visibility</p:attrName>
                                        </p:attrNameLst>
                                      </p:cBhvr>
                                      <p:to>
                                        <p:strVal val="visible"/>
                                      </p:to>
                                    </p:set>
                                    <p:animEffect transition="in" filter="wipe(left)">
                                      <p:cBhvr>
                                        <p:cTn id="11" dur="500"/>
                                        <p:tgtEl>
                                          <p:spTgt spid="382988"/>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82991"/>
                                        </p:tgtEl>
                                        <p:attrNameLst>
                                          <p:attrName>style.visibility</p:attrName>
                                        </p:attrNameLst>
                                      </p:cBhvr>
                                      <p:to>
                                        <p:strVal val="visible"/>
                                      </p:to>
                                    </p:set>
                                    <p:animEffect transition="in" filter="wipe(left)">
                                      <p:cBhvr>
                                        <p:cTn id="15" dur="500"/>
                                        <p:tgtEl>
                                          <p:spTgt spid="382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F39E-880D-4B13-88A5-86B2AC2FBD97}"/>
              </a:ext>
            </a:extLst>
          </p:cNvPr>
          <p:cNvPicPr>
            <a:picLocks noChangeAspect="1"/>
          </p:cNvPicPr>
          <p:nvPr/>
        </p:nvPicPr>
        <p:blipFill>
          <a:blip r:embed="rId2"/>
          <a:stretch>
            <a:fillRect/>
          </a:stretch>
        </p:blipFill>
        <p:spPr>
          <a:xfrm>
            <a:off x="0" y="1700808"/>
            <a:ext cx="9144000" cy="2177811"/>
          </a:xfrm>
          <a:prstGeom prst="rect">
            <a:avLst/>
          </a:prstGeom>
        </p:spPr>
      </p:pic>
      <p:sp>
        <p:nvSpPr>
          <p:cNvPr id="5" name="Rectangle 2">
            <a:extLst>
              <a:ext uri="{FF2B5EF4-FFF2-40B4-BE49-F238E27FC236}">
                <a16:creationId xmlns:a16="http://schemas.microsoft.com/office/drawing/2014/main" id="{B124A913-80A5-44C5-B27F-260411325FBE}"/>
              </a:ext>
            </a:extLst>
          </p:cNvPr>
          <p:cNvSpPr txBox="1">
            <a:spLocks noChangeArrowheads="1"/>
          </p:cNvSpPr>
          <p:nvPr/>
        </p:nvSpPr>
        <p:spPr>
          <a:xfrm>
            <a:off x="0" y="330200"/>
            <a:ext cx="7772400" cy="93856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Square Error </a:t>
            </a:r>
          </a:p>
        </p:txBody>
      </p:sp>
    </p:spTree>
    <p:extLst>
      <p:ext uri="{BB962C8B-B14F-4D97-AF65-F5344CB8AC3E}">
        <p14:creationId xmlns:p14="http://schemas.microsoft.com/office/powerpoint/2010/main" val="30385638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744DB52-777C-42B8-80D1-A739F44BEE5B}"/>
              </a:ext>
            </a:extLst>
          </p:cNvPr>
          <p:cNvSpPr txBox="1">
            <a:spLocks noChangeArrowheads="1"/>
          </p:cNvSpPr>
          <p:nvPr/>
        </p:nvSpPr>
        <p:spPr>
          <a:xfrm>
            <a:off x="0" y="330200"/>
            <a:ext cx="7772400" cy="93856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Absolute Percent Error </a:t>
            </a:r>
          </a:p>
        </p:txBody>
      </p:sp>
      <p:pic>
        <p:nvPicPr>
          <p:cNvPr id="5" name="Picture 4">
            <a:extLst>
              <a:ext uri="{FF2B5EF4-FFF2-40B4-BE49-F238E27FC236}">
                <a16:creationId xmlns:a16="http://schemas.microsoft.com/office/drawing/2014/main" id="{8ACB0AFC-B947-48A0-B4E9-D83C5B741BB0}"/>
              </a:ext>
            </a:extLst>
          </p:cNvPr>
          <p:cNvPicPr>
            <a:picLocks noChangeAspect="1"/>
          </p:cNvPicPr>
          <p:nvPr/>
        </p:nvPicPr>
        <p:blipFill>
          <a:blip r:embed="rId2"/>
          <a:stretch>
            <a:fillRect/>
          </a:stretch>
        </p:blipFill>
        <p:spPr>
          <a:xfrm>
            <a:off x="0" y="1568612"/>
            <a:ext cx="9144000" cy="3948620"/>
          </a:xfrm>
          <a:prstGeom prst="rect">
            <a:avLst/>
          </a:prstGeom>
        </p:spPr>
      </p:pic>
    </p:spTree>
    <p:extLst>
      <p:ext uri="{BB962C8B-B14F-4D97-AF65-F5344CB8AC3E}">
        <p14:creationId xmlns:p14="http://schemas.microsoft.com/office/powerpoint/2010/main" val="8039166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24A1A-1186-4424-B5CB-2CABD40DDBE3}"/>
              </a:ext>
            </a:extLst>
          </p:cNvPr>
          <p:cNvPicPr>
            <a:picLocks noChangeAspect="1"/>
          </p:cNvPicPr>
          <p:nvPr/>
        </p:nvPicPr>
        <p:blipFill>
          <a:blip r:embed="rId2"/>
          <a:stretch>
            <a:fillRect/>
          </a:stretch>
        </p:blipFill>
        <p:spPr>
          <a:xfrm>
            <a:off x="0" y="188640"/>
            <a:ext cx="9144000" cy="847898"/>
          </a:xfrm>
          <a:prstGeom prst="rect">
            <a:avLst/>
          </a:prstGeom>
        </p:spPr>
      </p:pic>
      <p:pic>
        <p:nvPicPr>
          <p:cNvPr id="5" name="Picture 4">
            <a:extLst>
              <a:ext uri="{FF2B5EF4-FFF2-40B4-BE49-F238E27FC236}">
                <a16:creationId xmlns:a16="http://schemas.microsoft.com/office/drawing/2014/main" id="{2592DFF8-524D-47B6-9F7E-83348D2B4373}"/>
              </a:ext>
            </a:extLst>
          </p:cNvPr>
          <p:cNvPicPr>
            <a:picLocks noChangeAspect="1"/>
          </p:cNvPicPr>
          <p:nvPr/>
        </p:nvPicPr>
        <p:blipFill>
          <a:blip r:embed="rId3"/>
          <a:stretch>
            <a:fillRect/>
          </a:stretch>
        </p:blipFill>
        <p:spPr>
          <a:xfrm>
            <a:off x="0" y="1124744"/>
            <a:ext cx="9144000" cy="5688632"/>
          </a:xfrm>
          <a:prstGeom prst="rect">
            <a:avLst/>
          </a:prstGeom>
        </p:spPr>
      </p:pic>
    </p:spTree>
    <p:extLst>
      <p:ext uri="{BB962C8B-B14F-4D97-AF65-F5344CB8AC3E}">
        <p14:creationId xmlns:p14="http://schemas.microsoft.com/office/powerpoint/2010/main" val="117374697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idx="4294967295"/>
          </p:nvPr>
        </p:nvSpPr>
        <p:spPr>
          <a:xfrm>
            <a:off x="0" y="330200"/>
            <a:ext cx="7772400" cy="1320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Comparison of Forecast Error </a:t>
            </a:r>
          </a:p>
        </p:txBody>
      </p:sp>
      <p:sp>
        <p:nvSpPr>
          <p:cNvPr id="384003" name="Rectangle 3"/>
          <p:cNvSpPr>
            <a:spLocks noChangeArrowheads="1"/>
          </p:cNvSpPr>
          <p:nvPr/>
        </p:nvSpPr>
        <p:spPr bwMode="auto">
          <a:xfrm>
            <a:off x="444500" y="1755775"/>
            <a:ext cx="8128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1pPr>
            <a:lvl2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2pPr>
            <a:lvl3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3pPr>
            <a:lvl4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4pPr>
            <a:lvl5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Rounded	Absolute	Rounded	Absolute</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Actual	Forecast	Deviation	Forecast	Deviation</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Tonnage	with	for	with	for</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Quarter	Unloaded</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p:txBody>
      </p:sp>
      <p:sp>
        <p:nvSpPr>
          <p:cNvPr id="384004" name="Rectangle 4"/>
          <p:cNvSpPr>
            <a:spLocks noChangeArrowheads="1"/>
          </p:cNvSpPr>
          <p:nvPr/>
        </p:nvSpPr>
        <p:spPr bwMode="auto">
          <a:xfrm>
            <a:off x="822325" y="2803525"/>
            <a:ext cx="79057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r"/>
                <a:tab pos="2336800" algn="l"/>
                <a:tab pos="4292600" algn="r"/>
                <a:tab pos="5297488" algn="l"/>
                <a:tab pos="7150100" algn="r"/>
              </a:tabLst>
              <a:defRPr sz="2400">
                <a:solidFill>
                  <a:schemeClr val="tx1"/>
                </a:solidFill>
                <a:latin typeface="Times" panose="02020603050405020304" pitchFamily="18" charset="0"/>
              </a:defRPr>
            </a:lvl1pPr>
            <a:lvl2pPr marL="10287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2pPr>
            <a:lvl3pPr marL="16764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3pPr>
            <a:lvl4pPr marL="23241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4pPr>
            <a:lvl5pPr marL="29718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5pPr>
            <a:lvl6pPr marL="34290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6pPr>
            <a:lvl7pPr marL="38862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7pPr>
            <a:lvl8pPr marL="43434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8pPr>
            <a:lvl9pPr marL="48006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1	180	175	5.00	175	5.00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2	168	175.5	7.50	177.50	9.50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3	159	174.75	15.75	172.75	13.75</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4	175	173.18	1.82	165.88	9.12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5	190	173.36	16.64	170.44	19.56</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6	205	175.02	29.98	180.22	24.78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7	180	178.02	1.98	192.61	12.61</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8	182	178.22	3.78	186.30	4.30</a:t>
            </a:r>
          </a:p>
          <a:p>
            <a:pPr eaLnBrk="0" fontAlgn="base" hangingPunct="0">
              <a:spcBef>
                <a:spcPct val="2000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82.45		98.62</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MAD	10.31		12.33</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MSE	190.82		195.24</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84005" name="Line 5"/>
          <p:cNvSpPr>
            <a:spLocks noChangeShapeType="1"/>
          </p:cNvSpPr>
          <p:nvPr/>
        </p:nvSpPr>
        <p:spPr bwMode="auto">
          <a:xfrm>
            <a:off x="584200" y="2781300"/>
            <a:ext cx="7988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4006" name="Line 6"/>
          <p:cNvSpPr>
            <a:spLocks noChangeShapeType="1"/>
          </p:cNvSpPr>
          <p:nvPr/>
        </p:nvSpPr>
        <p:spPr bwMode="auto">
          <a:xfrm>
            <a:off x="4546600" y="5308600"/>
            <a:ext cx="749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4007" name="Line 7"/>
          <p:cNvSpPr>
            <a:spLocks noChangeShapeType="1"/>
          </p:cNvSpPr>
          <p:nvPr/>
        </p:nvSpPr>
        <p:spPr bwMode="auto">
          <a:xfrm>
            <a:off x="7345363" y="5308600"/>
            <a:ext cx="8080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4008" name="Line 8"/>
          <p:cNvSpPr>
            <a:spLocks noChangeShapeType="1"/>
          </p:cNvSpPr>
          <p:nvPr/>
        </p:nvSpPr>
        <p:spPr bwMode="auto">
          <a:xfrm>
            <a:off x="29718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4009" name="Line 9"/>
          <p:cNvSpPr>
            <a:spLocks noChangeShapeType="1"/>
          </p:cNvSpPr>
          <p:nvPr/>
        </p:nvSpPr>
        <p:spPr bwMode="auto">
          <a:xfrm>
            <a:off x="58420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4011" name="Rectangle 11"/>
          <p:cNvSpPr>
            <a:spLocks noChangeArrowheads="1"/>
          </p:cNvSpPr>
          <p:nvPr/>
        </p:nvSpPr>
        <p:spPr bwMode="auto">
          <a:xfrm>
            <a:off x="495300" y="1054100"/>
            <a:ext cx="6324600" cy="391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84012" name="Group 12"/>
          <p:cNvGrpSpPr>
            <a:grpSpLocks/>
          </p:cNvGrpSpPr>
          <p:nvPr/>
        </p:nvGrpSpPr>
        <p:grpSpPr bwMode="auto">
          <a:xfrm>
            <a:off x="1279525" y="2528888"/>
            <a:ext cx="4579938" cy="1019175"/>
            <a:chOff x="830" y="1977"/>
            <a:chExt cx="2885" cy="642"/>
          </a:xfrm>
        </p:grpSpPr>
        <p:sp>
          <p:nvSpPr>
            <p:cNvPr id="116758" name="Rectangle 13"/>
            <p:cNvSpPr>
              <a:spLocks noChangeArrowheads="1"/>
            </p:cNvSpPr>
            <p:nvPr/>
          </p:nvSpPr>
          <p:spPr bwMode="auto">
            <a:xfrm>
              <a:off x="1766" y="2292"/>
              <a:ext cx="19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44.75/8 = 5.59%</a:t>
              </a:r>
            </a:p>
          </p:txBody>
        </p:sp>
        <p:sp>
          <p:nvSpPr>
            <p:cNvPr id="116759" name="Rectangle 14"/>
            <p:cNvSpPr>
              <a:spLocks noChangeArrowheads="1"/>
            </p:cNvSpPr>
            <p:nvPr/>
          </p:nvSpPr>
          <p:spPr bwMode="auto">
            <a:xfrm>
              <a:off x="830" y="1977"/>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For </a:t>
              </a:r>
              <a:r>
                <a:rPr lang="en-US" altLang="en-US" sz="2800" i="0">
                  <a:solidFill>
                    <a:srgbClr val="000000"/>
                  </a:solidFill>
                  <a:latin typeface="Symbol" panose="05050102010706020507" pitchFamily="18" charset="2"/>
                </a:rPr>
                <a:t>a</a:t>
              </a:r>
              <a:r>
                <a:rPr lang="en-US" altLang="en-US" sz="2800" i="0">
                  <a:solidFill>
                    <a:srgbClr val="000000"/>
                  </a:solidFill>
                </a:rPr>
                <a:t> = .10</a:t>
              </a:r>
              <a:endParaRPr lang="en-US" altLang="en-US" sz="2800">
                <a:solidFill>
                  <a:srgbClr val="000000"/>
                </a:solidFill>
              </a:endParaRPr>
            </a:p>
          </p:txBody>
        </p:sp>
      </p:grpSp>
      <p:grpSp>
        <p:nvGrpSpPr>
          <p:cNvPr id="384015" name="Group 15"/>
          <p:cNvGrpSpPr>
            <a:grpSpLocks/>
          </p:cNvGrpSpPr>
          <p:nvPr/>
        </p:nvGrpSpPr>
        <p:grpSpPr bwMode="auto">
          <a:xfrm>
            <a:off x="1279525" y="3656013"/>
            <a:ext cx="4567238" cy="1017587"/>
            <a:chOff x="830" y="2687"/>
            <a:chExt cx="2877" cy="641"/>
          </a:xfrm>
        </p:grpSpPr>
        <p:sp>
          <p:nvSpPr>
            <p:cNvPr id="116756" name="Rectangle 16"/>
            <p:cNvSpPr>
              <a:spLocks noChangeArrowheads="1"/>
            </p:cNvSpPr>
            <p:nvPr/>
          </p:nvSpPr>
          <p:spPr bwMode="auto">
            <a:xfrm>
              <a:off x="1758" y="3001"/>
              <a:ext cx="19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i="0">
                  <a:solidFill>
                    <a:srgbClr val="000000"/>
                  </a:solidFill>
                </a:rPr>
                <a:t>= 54.05/8 = 6.76%</a:t>
              </a:r>
            </a:p>
          </p:txBody>
        </p:sp>
        <p:sp>
          <p:nvSpPr>
            <p:cNvPr id="116757" name="Rectangle 17"/>
            <p:cNvSpPr>
              <a:spLocks noChangeArrowheads="1"/>
            </p:cNvSpPr>
            <p:nvPr/>
          </p:nvSpPr>
          <p:spPr bwMode="auto">
            <a:xfrm>
              <a:off x="830" y="2687"/>
              <a:ext cx="1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For </a:t>
              </a:r>
              <a:r>
                <a:rPr lang="en-US" altLang="en-US" sz="2800" i="0">
                  <a:solidFill>
                    <a:srgbClr val="000000"/>
                  </a:solidFill>
                  <a:latin typeface="Symbol" panose="05050102010706020507" pitchFamily="18" charset="2"/>
                </a:rPr>
                <a:t>a</a:t>
              </a:r>
              <a:r>
                <a:rPr lang="en-US" altLang="en-US" sz="2800" i="0">
                  <a:solidFill>
                    <a:srgbClr val="000000"/>
                  </a:solidFill>
                </a:rPr>
                <a:t> = .50</a:t>
              </a:r>
              <a:endParaRPr lang="en-US" altLang="en-US" sz="2800">
                <a:solidFill>
                  <a:srgbClr val="000000"/>
                </a:solidFill>
              </a:endParaRPr>
            </a:p>
          </p:txBody>
        </p:sp>
      </p:grpSp>
      <p:grpSp>
        <p:nvGrpSpPr>
          <p:cNvPr id="384027" name="Group 27"/>
          <p:cNvGrpSpPr>
            <a:grpSpLocks/>
          </p:cNvGrpSpPr>
          <p:nvPr/>
        </p:nvGrpSpPr>
        <p:grpSpPr bwMode="auto">
          <a:xfrm>
            <a:off x="660400" y="809625"/>
            <a:ext cx="5845175" cy="1830388"/>
            <a:chOff x="416" y="510"/>
            <a:chExt cx="3682" cy="1153"/>
          </a:xfrm>
        </p:grpSpPr>
        <p:grpSp>
          <p:nvGrpSpPr>
            <p:cNvPr id="116750" name="Group 26"/>
            <p:cNvGrpSpPr>
              <a:grpSpLocks/>
            </p:cNvGrpSpPr>
            <p:nvPr/>
          </p:nvGrpSpPr>
          <p:grpSpPr bwMode="auto">
            <a:xfrm>
              <a:off x="416" y="1105"/>
              <a:ext cx="3682" cy="327"/>
              <a:chOff x="416" y="1105"/>
              <a:chExt cx="3682" cy="327"/>
            </a:xfrm>
          </p:grpSpPr>
          <p:sp>
            <p:nvSpPr>
              <p:cNvPr id="116754" name="Rectangle 20"/>
              <p:cNvSpPr>
                <a:spLocks noChangeArrowheads="1"/>
              </p:cNvSpPr>
              <p:nvPr/>
            </p:nvSpPr>
            <p:spPr bwMode="auto">
              <a:xfrm>
                <a:off x="416" y="1105"/>
                <a:ext cx="9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MAPE =</a:t>
                </a:r>
              </a:p>
            </p:txBody>
          </p:sp>
          <p:sp>
            <p:nvSpPr>
              <p:cNvPr id="384021" name="Line 21"/>
              <p:cNvSpPr>
                <a:spLocks noChangeShapeType="1"/>
              </p:cNvSpPr>
              <p:nvPr/>
            </p:nvSpPr>
            <p:spPr bwMode="auto">
              <a:xfrm>
                <a:off x="1410" y="1380"/>
                <a:ext cx="2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16751" name="Group 25"/>
            <p:cNvGrpSpPr>
              <a:grpSpLocks/>
            </p:cNvGrpSpPr>
            <p:nvPr/>
          </p:nvGrpSpPr>
          <p:grpSpPr bwMode="auto">
            <a:xfrm>
              <a:off x="1424" y="510"/>
              <a:ext cx="2627" cy="1153"/>
              <a:chOff x="1424" y="510"/>
              <a:chExt cx="2627" cy="1153"/>
            </a:xfrm>
          </p:grpSpPr>
          <p:sp>
            <p:nvSpPr>
              <p:cNvPr id="116752" name="Rectangle 23"/>
              <p:cNvSpPr>
                <a:spLocks noChangeArrowheads="1"/>
              </p:cNvSpPr>
              <p:nvPr/>
            </p:nvSpPr>
            <p:spPr bwMode="auto">
              <a:xfrm>
                <a:off x="1449" y="682"/>
                <a:ext cx="2602" cy="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50000"/>
                  </a:lnSpc>
                  <a:spcBef>
                    <a:spcPct val="0"/>
                  </a:spcBef>
                  <a:spcAft>
                    <a:spcPct val="0"/>
                  </a:spcAft>
                </a:pPr>
                <a:r>
                  <a:rPr lang="en-US" altLang="en-US" sz="3600" i="0">
                    <a:solidFill>
                      <a:srgbClr val="000000"/>
                    </a:solidFill>
                    <a:cs typeface="Arial" panose="020B0604020202020204" pitchFamily="34" charset="0"/>
                  </a:rPr>
                  <a:t>∑</a:t>
                </a:r>
                <a:r>
                  <a:rPr lang="en-US" altLang="en-US" sz="2800" i="0">
                    <a:solidFill>
                      <a:srgbClr val="000000"/>
                    </a:solidFill>
                  </a:rPr>
                  <a:t>100</a:t>
                </a:r>
                <a:r>
                  <a:rPr lang="en-US" altLang="en-US" sz="2800">
                    <a:solidFill>
                      <a:srgbClr val="000000"/>
                    </a:solidFill>
                  </a:rPr>
                  <a:t>|deviation</a:t>
                </a:r>
                <a:r>
                  <a:rPr lang="en-US" altLang="en-US" sz="2800" baseline="-25000">
                    <a:solidFill>
                      <a:srgbClr val="000000"/>
                    </a:solidFill>
                  </a:rPr>
                  <a:t>i</a:t>
                </a:r>
                <a:r>
                  <a:rPr lang="en-US" altLang="en-US" sz="2800">
                    <a:solidFill>
                      <a:srgbClr val="000000"/>
                    </a:solidFill>
                  </a:rPr>
                  <a:t>|/actual</a:t>
                </a:r>
                <a:r>
                  <a:rPr lang="en-US" altLang="en-US" sz="2800" baseline="-25000">
                    <a:solidFill>
                      <a:srgbClr val="000000"/>
                    </a:solidFill>
                  </a:rPr>
                  <a:t>i</a:t>
                </a:r>
                <a:endParaRPr lang="en-US" altLang="en-US" sz="2800">
                  <a:solidFill>
                    <a:srgbClr val="000000"/>
                  </a:solidFill>
                </a:endParaRPr>
              </a:p>
              <a:p>
                <a:pPr algn="ctr" eaLnBrk="0" fontAlgn="base" hangingPunct="0">
                  <a:lnSpc>
                    <a:spcPct val="150000"/>
                  </a:lnSpc>
                  <a:spcBef>
                    <a:spcPct val="0"/>
                  </a:spcBef>
                  <a:spcAft>
                    <a:spcPct val="0"/>
                  </a:spcAft>
                </a:pPr>
                <a:r>
                  <a:rPr lang="en-US" altLang="en-US" sz="2800">
                    <a:solidFill>
                      <a:srgbClr val="000000"/>
                    </a:solidFill>
                  </a:rPr>
                  <a:t>n</a:t>
                </a:r>
              </a:p>
            </p:txBody>
          </p:sp>
          <p:sp>
            <p:nvSpPr>
              <p:cNvPr id="116753" name="Rectangle 24"/>
              <p:cNvSpPr>
                <a:spLocks noChangeArrowheads="1"/>
              </p:cNvSpPr>
              <p:nvPr/>
            </p:nvSpPr>
            <p:spPr bwMode="auto">
              <a:xfrm>
                <a:off x="1424" y="510"/>
                <a:ext cx="400" cy="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250000"/>
                  </a:lnSpc>
                  <a:spcBef>
                    <a:spcPct val="0"/>
                  </a:spcBef>
                  <a:spcAft>
                    <a:spcPct val="0"/>
                  </a:spcAft>
                </a:pPr>
                <a:r>
                  <a:rPr lang="en-US" altLang="en-US" sz="1800">
                    <a:solidFill>
                      <a:srgbClr val="000000"/>
                    </a:solidFill>
                  </a:rPr>
                  <a:t>n</a:t>
                </a:r>
              </a:p>
              <a:p>
                <a:pPr algn="ctr" eaLnBrk="0" fontAlgn="base" hangingPunct="0">
                  <a:lnSpc>
                    <a:spcPct val="250000"/>
                  </a:lnSpc>
                  <a:spcBef>
                    <a:spcPct val="0"/>
                  </a:spcBef>
                  <a:spcAft>
                    <a:spcPct val="0"/>
                  </a:spcAft>
                </a:pPr>
                <a:r>
                  <a:rPr lang="en-US" altLang="en-US" sz="1800">
                    <a:solidFill>
                      <a:srgbClr val="000000"/>
                    </a:solidFill>
                  </a:rPr>
                  <a:t>i </a:t>
                </a:r>
                <a:r>
                  <a:rPr lang="en-US" altLang="en-US" sz="1800" i="0">
                    <a:solidFill>
                      <a:srgbClr val="000000"/>
                    </a:solidFill>
                  </a:rPr>
                  <a:t>= 1</a:t>
                </a:r>
              </a:p>
            </p:txBody>
          </p:sp>
        </p:grpSp>
      </p:grpSp>
      <p:sp>
        <p:nvSpPr>
          <p:cNvPr id="24" name="Rectangle 2">
            <a:extLst>
              <a:ext uri="{FF2B5EF4-FFF2-40B4-BE49-F238E27FC236}">
                <a16:creationId xmlns:a16="http://schemas.microsoft.com/office/drawing/2014/main" id="{6FDACDBC-F07B-48D2-A73D-A91F74110ADF}"/>
              </a:ext>
            </a:extLst>
          </p:cNvPr>
          <p:cNvSpPr txBox="1">
            <a:spLocks noChangeArrowheads="1"/>
          </p:cNvSpPr>
          <p:nvPr/>
        </p:nvSpPr>
        <p:spPr>
          <a:xfrm>
            <a:off x="0" y="330200"/>
            <a:ext cx="7772400" cy="93856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Absolute Percent Error </a:t>
            </a:r>
          </a:p>
        </p:txBody>
      </p:sp>
    </p:spTree>
    <p:extLst>
      <p:ext uri="{BB962C8B-B14F-4D97-AF65-F5344CB8AC3E}">
        <p14:creationId xmlns:p14="http://schemas.microsoft.com/office/powerpoint/2010/main" val="146444566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84027"/>
                                        </p:tgtEl>
                                        <p:attrNameLst>
                                          <p:attrName>style.visibility</p:attrName>
                                        </p:attrNameLst>
                                      </p:cBhvr>
                                      <p:to>
                                        <p:strVal val="visible"/>
                                      </p:to>
                                    </p:set>
                                    <p:animEffect transition="in" filter="wipe(left)">
                                      <p:cBhvr>
                                        <p:cTn id="7" dur="1000"/>
                                        <p:tgtEl>
                                          <p:spTgt spid="384027"/>
                                        </p:tgtEl>
                                      </p:cBhvr>
                                    </p:animEffect>
                                  </p:childTnLst>
                                </p:cTn>
                              </p:par>
                            </p:childTnLst>
                          </p:cTn>
                        </p:par>
                        <p:par>
                          <p:cTn id="8" fill="hold" nodeType="afterGroup">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84012"/>
                                        </p:tgtEl>
                                        <p:attrNameLst>
                                          <p:attrName>style.visibility</p:attrName>
                                        </p:attrNameLst>
                                      </p:cBhvr>
                                      <p:to>
                                        <p:strVal val="visible"/>
                                      </p:to>
                                    </p:set>
                                    <p:animEffect transition="in" filter="wipe(left)">
                                      <p:cBhvr>
                                        <p:cTn id="11" dur="1000"/>
                                        <p:tgtEl>
                                          <p:spTgt spid="384012"/>
                                        </p:tgtEl>
                                      </p:cBhvr>
                                    </p:animEffect>
                                  </p:childTnLst>
                                </p:cTn>
                              </p:par>
                            </p:childTnLst>
                          </p:cTn>
                        </p:par>
                        <p:par>
                          <p:cTn id="12" fill="hold" nodeType="afterGroup">
                            <p:stCondLst>
                              <p:cond delay="4000"/>
                            </p:stCondLst>
                            <p:childTnLst>
                              <p:par>
                                <p:cTn id="13" presetID="22" presetClass="entr" presetSubtype="8" fill="hold" nodeType="afterEffect">
                                  <p:stCondLst>
                                    <p:cond delay="1000"/>
                                  </p:stCondLst>
                                  <p:childTnLst>
                                    <p:set>
                                      <p:cBhvr>
                                        <p:cTn id="14" dur="1" fill="hold">
                                          <p:stCondLst>
                                            <p:cond delay="0"/>
                                          </p:stCondLst>
                                        </p:cTn>
                                        <p:tgtEl>
                                          <p:spTgt spid="384015"/>
                                        </p:tgtEl>
                                        <p:attrNameLst>
                                          <p:attrName>style.visibility</p:attrName>
                                        </p:attrNameLst>
                                      </p:cBhvr>
                                      <p:to>
                                        <p:strVal val="visible"/>
                                      </p:to>
                                    </p:set>
                                    <p:animEffect transition="in" filter="wipe(left)">
                                      <p:cBhvr>
                                        <p:cTn id="15" dur="1000"/>
                                        <p:tgtEl>
                                          <p:spTgt spid="384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IN" b="1" dirty="0"/>
              <a:t>Course Objective:</a:t>
            </a:r>
            <a:endParaRPr lang="en-US" dirty="0"/>
          </a:p>
          <a:p>
            <a:pPr marL="685800" algn="just">
              <a:buFont typeface="Wingdings" panose="05000000000000000000" pitchFamily="2" charset="2"/>
              <a:buChar char="v"/>
            </a:pPr>
            <a:r>
              <a:rPr lang="en-IN" dirty="0"/>
              <a:t>Understanding the data representation and analysis which is very important in Data Science.</a:t>
            </a:r>
          </a:p>
          <a:p>
            <a:pPr marL="685800" algn="just">
              <a:buFont typeface="Wingdings" panose="05000000000000000000" pitchFamily="2" charset="2"/>
              <a:buChar char="v"/>
            </a:pPr>
            <a:r>
              <a:rPr lang="en-IN" dirty="0"/>
              <a:t>Understanding the predictive &amp; inferential statistical models used in Data Science</a:t>
            </a:r>
          </a:p>
        </p:txBody>
      </p:sp>
      <p:sp>
        <p:nvSpPr>
          <p:cNvPr id="3" name="Content Placeholder 2"/>
          <p:cNvSpPr>
            <a:spLocks noGrp="1"/>
          </p:cNvSpPr>
          <p:nvPr>
            <p:ph sz="quarter" idx="10"/>
          </p:nvPr>
        </p:nvSpPr>
        <p:spPr/>
        <p:txBody>
          <a:bodyPr/>
          <a:lstStyle/>
          <a:p>
            <a:pPr>
              <a:buFont typeface="Arial" charset="0"/>
              <a:buNone/>
              <a:defRPr/>
            </a:pPr>
            <a:r>
              <a:rPr lang="en-US" dirty="0"/>
              <a:t>Course Introduction</a:t>
            </a:r>
          </a:p>
        </p:txBody>
      </p:sp>
    </p:spTree>
    <p:extLst>
      <p:ext uri="{BB962C8B-B14F-4D97-AF65-F5344CB8AC3E}">
        <p14:creationId xmlns:p14="http://schemas.microsoft.com/office/powerpoint/2010/main" val="698555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5312410" cy="514350"/>
          </a:xfrm>
          <a:prstGeom prst="rect">
            <a:avLst/>
          </a:prstGeom>
        </p:spPr>
        <p:txBody>
          <a:bodyPr vert="horz" wrap="square" lIns="0" tIns="13335" rIns="0" bIns="0" rtlCol="0">
            <a:spAutoFit/>
          </a:bodyPr>
          <a:lstStyle/>
          <a:p>
            <a:pPr marL="12700">
              <a:lnSpc>
                <a:spcPct val="100000"/>
              </a:lnSpc>
              <a:spcBef>
                <a:spcPts val="105"/>
              </a:spcBef>
            </a:pPr>
            <a:r>
              <a:rPr sz="3200" spc="-25" dirty="0">
                <a:solidFill>
                  <a:srgbClr val="FFFFFF"/>
                </a:solidFill>
              </a:rPr>
              <a:t>Variables </a:t>
            </a:r>
            <a:r>
              <a:rPr sz="3200" dirty="0">
                <a:solidFill>
                  <a:srgbClr val="FFFFFF"/>
                </a:solidFill>
              </a:rPr>
              <a:t>and Random</a:t>
            </a:r>
            <a:r>
              <a:rPr sz="3200" spc="50" dirty="0">
                <a:solidFill>
                  <a:srgbClr val="FFFFFF"/>
                </a:solidFill>
              </a:rPr>
              <a:t> </a:t>
            </a:r>
            <a:r>
              <a:rPr sz="3200" spc="-25" dirty="0">
                <a:solidFill>
                  <a:srgbClr val="FFFFFF"/>
                </a:solidFill>
              </a:rPr>
              <a:t>Variables</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30200" y="673734"/>
            <a:ext cx="8221345"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30" normalizeH="0" baseline="0" noProof="0" dirty="0">
                <a:ln>
                  <a:noFill/>
                </a:ln>
                <a:solidFill>
                  <a:prstClr val="black"/>
                </a:solidFill>
                <a:effectLst/>
                <a:uLnTx/>
                <a:uFillTx/>
                <a:latin typeface="Carlito"/>
                <a:ea typeface="+mn-ea"/>
                <a:cs typeface="Carlito"/>
              </a:rPr>
              <a:t>Earlier, </a:t>
            </a:r>
            <a:r>
              <a:rPr kumimoji="0" sz="2000" b="0" i="0" u="none" strike="noStrike" kern="1200" cap="none" spc="-10" normalizeH="0" baseline="0" noProof="0" dirty="0">
                <a:ln>
                  <a:noFill/>
                </a:ln>
                <a:solidFill>
                  <a:prstClr val="black"/>
                </a:solidFill>
                <a:effectLst/>
                <a:uLnTx/>
                <a:uFillTx/>
                <a:latin typeface="Carlito"/>
                <a:ea typeface="+mn-ea"/>
                <a:cs typeface="Carlito"/>
              </a:rPr>
              <a:t>we saw </a:t>
            </a:r>
            <a:r>
              <a:rPr kumimoji="0" sz="2000" b="0" i="0" u="none" strike="noStrike" kern="1200" cap="none" spc="-5" normalizeH="0" baseline="0" noProof="0" dirty="0">
                <a:ln>
                  <a:noFill/>
                </a:ln>
                <a:solidFill>
                  <a:prstClr val="black"/>
                </a:solidFill>
                <a:effectLst/>
                <a:uLnTx/>
                <a:uFillTx/>
                <a:latin typeface="Carlito"/>
                <a:ea typeface="+mn-ea"/>
                <a:cs typeface="Carlito"/>
              </a:rPr>
              <a:t>that </a:t>
            </a:r>
            <a:r>
              <a:rPr kumimoji="0" sz="2000" b="0" i="0" u="none" strike="noStrike" kern="1200" cap="none" spc="-10" normalizeH="0" baseline="0" noProof="0" dirty="0">
                <a:ln>
                  <a:noFill/>
                </a:ln>
                <a:solidFill>
                  <a:prstClr val="black"/>
                </a:solidFill>
                <a:effectLst/>
                <a:uLnTx/>
                <a:uFillTx/>
                <a:latin typeface="Carlito"/>
                <a:ea typeface="+mn-ea"/>
                <a:cs typeface="Carlito"/>
              </a:rPr>
              <a:t>just </a:t>
            </a:r>
            <a:r>
              <a:rPr kumimoji="0" sz="2000" b="0" i="0" u="none" strike="noStrike" kern="1200" cap="none" spc="-20" normalizeH="0" baseline="0" noProof="0" dirty="0">
                <a:ln>
                  <a:noFill/>
                </a:ln>
                <a:solidFill>
                  <a:prstClr val="black"/>
                </a:solidFill>
                <a:effectLst/>
                <a:uLnTx/>
                <a:uFillTx/>
                <a:latin typeface="Carlito"/>
                <a:ea typeface="+mn-ea"/>
                <a:cs typeface="Carlito"/>
              </a:rPr>
              <a:t>like </a:t>
            </a:r>
            <a:r>
              <a:rPr kumimoji="0" sz="2000" b="0" i="0" u="none" strike="noStrike" kern="1200" cap="none" spc="0" normalizeH="0" baseline="0" noProof="0" dirty="0">
                <a:ln>
                  <a:noFill/>
                </a:ln>
                <a:solidFill>
                  <a:prstClr val="black"/>
                </a:solidFill>
                <a:effectLst/>
                <a:uLnTx/>
                <a:uFillTx/>
                <a:latin typeface="Carlito"/>
                <a:ea typeface="+mn-ea"/>
                <a:cs typeface="Carlito"/>
              </a:rPr>
              <a:t>in </a:t>
            </a:r>
            <a:r>
              <a:rPr kumimoji="0" sz="2000" b="0" i="0" u="none" strike="noStrike" kern="1200" cap="none" spc="-5" normalizeH="0" baseline="0" noProof="0" dirty="0">
                <a:ln>
                  <a:noFill/>
                </a:ln>
                <a:solidFill>
                  <a:prstClr val="black"/>
                </a:solidFill>
                <a:effectLst/>
                <a:uLnTx/>
                <a:uFillTx/>
                <a:latin typeface="Carlito"/>
                <a:ea typeface="+mn-ea"/>
                <a:cs typeface="Carlito"/>
              </a:rPr>
              <a:t>algebra, </a:t>
            </a:r>
            <a:r>
              <a:rPr kumimoji="0" sz="2000" b="0" i="0" u="none" strike="noStrike" kern="1200" cap="none" spc="-10" normalizeH="0" baseline="0" noProof="0" dirty="0">
                <a:ln>
                  <a:noFill/>
                </a:ln>
                <a:solidFill>
                  <a:prstClr val="black"/>
                </a:solidFill>
                <a:effectLst/>
                <a:uLnTx/>
                <a:uFillTx/>
                <a:latin typeface="Carlito"/>
                <a:ea typeface="+mn-ea"/>
                <a:cs typeface="Carlito"/>
              </a:rPr>
              <a:t>we </a:t>
            </a:r>
            <a:r>
              <a:rPr kumimoji="0" sz="2000" b="0" i="0" u="none" strike="noStrike" kern="1200" cap="none" spc="-5" normalizeH="0" baseline="0" noProof="0" dirty="0">
                <a:ln>
                  <a:noFill/>
                </a:ln>
                <a:solidFill>
                  <a:prstClr val="black"/>
                </a:solidFill>
                <a:effectLst/>
                <a:uLnTx/>
                <a:uFillTx/>
                <a:latin typeface="Carlito"/>
                <a:ea typeface="+mn-ea"/>
                <a:cs typeface="Carlito"/>
              </a:rPr>
              <a:t>can use </a:t>
            </a:r>
            <a:r>
              <a:rPr kumimoji="0" sz="2000" b="0" i="0" u="none" strike="noStrike" kern="1200" cap="none" spc="0" normalizeH="0" baseline="0" noProof="0" dirty="0">
                <a:ln>
                  <a:noFill/>
                </a:ln>
                <a:solidFill>
                  <a:prstClr val="black"/>
                </a:solidFill>
                <a:effectLst/>
                <a:uLnTx/>
                <a:uFillTx/>
                <a:latin typeface="Carlito"/>
                <a:ea typeface="+mn-ea"/>
                <a:cs typeface="Carlito"/>
              </a:rPr>
              <a:t>a </a:t>
            </a:r>
            <a:r>
              <a:rPr kumimoji="0" sz="2000" b="0" i="0" u="none" strike="noStrike" kern="1200" cap="none" spc="-5" normalizeH="0" baseline="0" noProof="0" dirty="0">
                <a:ln>
                  <a:noFill/>
                </a:ln>
                <a:solidFill>
                  <a:prstClr val="black"/>
                </a:solidFill>
                <a:effectLst/>
                <a:uLnTx/>
                <a:uFillTx/>
                <a:latin typeface="Carlito"/>
                <a:ea typeface="+mn-ea"/>
                <a:cs typeface="Carlito"/>
              </a:rPr>
              <a:t>variable </a:t>
            </a:r>
            <a:r>
              <a:rPr kumimoji="0" sz="2000" b="0" i="0" u="none" strike="noStrike" kern="1200" cap="none" spc="-15" normalizeH="0" baseline="0" noProof="0" dirty="0">
                <a:ln>
                  <a:noFill/>
                </a:ln>
                <a:solidFill>
                  <a:prstClr val="black"/>
                </a:solidFill>
                <a:effectLst/>
                <a:uLnTx/>
                <a:uFillTx/>
                <a:latin typeface="Carlito"/>
                <a:ea typeface="+mn-ea"/>
                <a:cs typeface="Carlito"/>
              </a:rPr>
              <a:t>to </a:t>
            </a:r>
            <a:r>
              <a:rPr kumimoji="0" sz="2000" b="0" i="0" u="none" strike="noStrike" kern="1200" cap="none" spc="-10" normalizeH="0" baseline="0" noProof="0" dirty="0">
                <a:ln>
                  <a:noFill/>
                </a:ln>
                <a:solidFill>
                  <a:prstClr val="black"/>
                </a:solidFill>
                <a:effectLst/>
                <a:uLnTx/>
                <a:uFillTx/>
                <a:latin typeface="Carlito"/>
                <a:ea typeface="+mn-ea"/>
                <a:cs typeface="Carlito"/>
              </a:rPr>
              <a:t>represent </a:t>
            </a:r>
            <a:r>
              <a:rPr kumimoji="0" sz="2000" b="0" i="0" u="none" strike="noStrike" kern="1200" cap="none" spc="-5" normalizeH="0" baseline="0" noProof="0" dirty="0">
                <a:ln>
                  <a:noFill/>
                </a:ln>
                <a:solidFill>
                  <a:prstClr val="black"/>
                </a:solidFill>
                <a:effectLst/>
                <a:uLnTx/>
                <a:uFillTx/>
                <a:latin typeface="Carlito"/>
                <a:ea typeface="+mn-ea"/>
                <a:cs typeface="Carlito"/>
              </a:rPr>
              <a:t>some  </a:t>
            </a:r>
            <a:r>
              <a:rPr kumimoji="0" sz="2000" b="0" i="0" u="none" strike="noStrike" kern="1200" cap="none" spc="-20" normalizeH="0" baseline="0" noProof="0" dirty="0">
                <a:ln>
                  <a:noFill/>
                </a:ln>
                <a:solidFill>
                  <a:prstClr val="black"/>
                </a:solidFill>
                <a:effectLst/>
                <a:uLnTx/>
                <a:uFillTx/>
                <a:latin typeface="Carlito"/>
                <a:ea typeface="+mn-ea"/>
                <a:cs typeface="Carlito"/>
              </a:rPr>
              <a:t>quantity, </a:t>
            </a:r>
            <a:r>
              <a:rPr kumimoji="0" sz="2000" b="0" i="0" u="none" strike="noStrike" kern="1200" cap="none" spc="-5" normalizeH="0" baseline="0" noProof="0" dirty="0">
                <a:ln>
                  <a:noFill/>
                </a:ln>
                <a:solidFill>
                  <a:prstClr val="black"/>
                </a:solidFill>
                <a:effectLst/>
                <a:uLnTx/>
                <a:uFillTx/>
                <a:latin typeface="Carlito"/>
                <a:ea typeface="+mn-ea"/>
                <a:cs typeface="Carlito"/>
              </a:rPr>
              <a:t>such </a:t>
            </a:r>
            <a:r>
              <a:rPr kumimoji="0" sz="2000" b="0" i="0" u="none" strike="noStrike" kern="1200" cap="none" spc="0" normalizeH="0" baseline="0" noProof="0" dirty="0">
                <a:ln>
                  <a:noFill/>
                </a:ln>
                <a:solidFill>
                  <a:prstClr val="black"/>
                </a:solidFill>
                <a:effectLst/>
                <a:uLnTx/>
                <a:uFillTx/>
                <a:latin typeface="Carlito"/>
                <a:ea typeface="+mn-ea"/>
                <a:cs typeface="Carlito"/>
              </a:rPr>
              <a:t>as</a:t>
            </a:r>
            <a:r>
              <a:rPr kumimoji="0" sz="2000" b="0" i="0" u="none" strike="noStrike" kern="1200" cap="none" spc="5"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height.</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6" name="object 6"/>
          <p:cNvGraphicFramePr>
            <a:graphicFrameLocks noGrp="1"/>
          </p:cNvGraphicFramePr>
          <p:nvPr/>
        </p:nvGraphicFramePr>
        <p:xfrm>
          <a:off x="1366519" y="2721991"/>
          <a:ext cx="6399526" cy="741679"/>
        </p:xfrm>
        <a:graphic>
          <a:graphicData uri="http://schemas.openxmlformats.org/drawingml/2006/table">
            <a:tbl>
              <a:tblPr firstRow="1" bandRow="1">
                <a:tableStyleId>{2D5ABB26-0587-4C30-8999-92F81FD0307C}</a:tableStyleId>
              </a:tblPr>
              <a:tblGrid>
                <a:gridCol w="1172210">
                  <a:extLst>
                    <a:ext uri="{9D8B030D-6E8A-4147-A177-3AD203B41FA5}">
                      <a16:colId xmlns:a16="http://schemas.microsoft.com/office/drawing/2014/main" val="20000"/>
                    </a:ext>
                  </a:extLst>
                </a:gridCol>
                <a:gridCol w="871219">
                  <a:extLst>
                    <a:ext uri="{9D8B030D-6E8A-4147-A177-3AD203B41FA5}">
                      <a16:colId xmlns:a16="http://schemas.microsoft.com/office/drawing/2014/main" val="20001"/>
                    </a:ext>
                  </a:extLst>
                </a:gridCol>
                <a:gridCol w="871219">
                  <a:extLst>
                    <a:ext uri="{9D8B030D-6E8A-4147-A177-3AD203B41FA5}">
                      <a16:colId xmlns:a16="http://schemas.microsoft.com/office/drawing/2014/main" val="20002"/>
                    </a:ext>
                  </a:extLst>
                </a:gridCol>
                <a:gridCol w="871219">
                  <a:extLst>
                    <a:ext uri="{9D8B030D-6E8A-4147-A177-3AD203B41FA5}">
                      <a16:colId xmlns:a16="http://schemas.microsoft.com/office/drawing/2014/main" val="20003"/>
                    </a:ext>
                  </a:extLst>
                </a:gridCol>
                <a:gridCol w="871219">
                  <a:extLst>
                    <a:ext uri="{9D8B030D-6E8A-4147-A177-3AD203B41FA5}">
                      <a16:colId xmlns:a16="http://schemas.microsoft.com/office/drawing/2014/main" val="20004"/>
                    </a:ext>
                  </a:extLst>
                </a:gridCol>
                <a:gridCol w="871220">
                  <a:extLst>
                    <a:ext uri="{9D8B030D-6E8A-4147-A177-3AD203B41FA5}">
                      <a16:colId xmlns:a16="http://schemas.microsoft.com/office/drawing/2014/main" val="20005"/>
                    </a:ext>
                  </a:extLst>
                </a:gridCol>
                <a:gridCol w="871220">
                  <a:extLst>
                    <a:ext uri="{9D8B030D-6E8A-4147-A177-3AD203B41FA5}">
                      <a16:colId xmlns:a16="http://schemas.microsoft.com/office/drawing/2014/main" val="20006"/>
                    </a:ext>
                  </a:extLst>
                </a:gridCol>
              </a:tblGrid>
              <a:tr h="370839">
                <a:tc>
                  <a:txBody>
                    <a:bodyPr/>
                    <a:lstStyle/>
                    <a:p>
                      <a:pPr algn="ctr">
                        <a:lnSpc>
                          <a:spcPct val="100000"/>
                        </a:lnSpc>
                        <a:spcBef>
                          <a:spcPts val="254"/>
                        </a:spcBef>
                      </a:pPr>
                      <a:r>
                        <a:rPr sz="1800" spc="-36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9546"/>
                    </a:solidFill>
                  </a:tcPr>
                </a:tc>
                <a:tc>
                  <a:txBody>
                    <a:bodyPr/>
                    <a:lstStyle/>
                    <a:p>
                      <a:pPr marL="91440">
                        <a:lnSpc>
                          <a:spcPct val="100000"/>
                        </a:lnSpc>
                        <a:spcBef>
                          <a:spcPts val="240"/>
                        </a:spcBef>
                      </a:pPr>
                      <a:r>
                        <a:rPr sz="1800" dirty="0">
                          <a:latin typeface="Carlito"/>
                          <a:cs typeface="Carlito"/>
                        </a:rPr>
                        <a:t>1</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1440">
                        <a:lnSpc>
                          <a:spcPct val="100000"/>
                        </a:lnSpc>
                        <a:spcBef>
                          <a:spcPts val="240"/>
                        </a:spcBef>
                      </a:pPr>
                      <a:r>
                        <a:rPr sz="1800" dirty="0">
                          <a:latin typeface="Carlito"/>
                          <a:cs typeface="Carlito"/>
                        </a:rPr>
                        <a:t>2</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0"/>
                        </a:spcBef>
                      </a:pPr>
                      <a:r>
                        <a:rPr sz="1800" dirty="0">
                          <a:latin typeface="Carlito"/>
                          <a:cs typeface="Carlito"/>
                        </a:rPr>
                        <a:t>3</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0"/>
                        </a:spcBef>
                      </a:pPr>
                      <a:r>
                        <a:rPr sz="1800" dirty="0">
                          <a:latin typeface="Carlito"/>
                          <a:cs typeface="Carlito"/>
                        </a:rPr>
                        <a:t>4</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0"/>
                        </a:spcBef>
                      </a:pPr>
                      <a:r>
                        <a:rPr sz="1800" dirty="0">
                          <a:latin typeface="Carlito"/>
                          <a:cs typeface="Carlito"/>
                        </a:rPr>
                        <a:t>5</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0"/>
                        </a:spcBef>
                      </a:pPr>
                      <a:r>
                        <a:rPr sz="1800" dirty="0">
                          <a:latin typeface="Carlito"/>
                          <a:cs typeface="Carlito"/>
                        </a:rPr>
                        <a:t>6</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extLst>
                  <a:ext uri="{0D108BD9-81ED-4DB2-BD59-A6C34878D82A}">
                    <a16:rowId xmlns:a16="http://schemas.microsoft.com/office/drawing/2014/main" val="10000"/>
                  </a:ext>
                </a:extLst>
              </a:tr>
              <a:tr h="370840">
                <a:tc>
                  <a:txBody>
                    <a:bodyPr/>
                    <a:lstStyle/>
                    <a:p>
                      <a:pPr algn="ctr">
                        <a:lnSpc>
                          <a:spcPct val="100000"/>
                        </a:lnSpc>
                        <a:spcBef>
                          <a:spcPts val="254"/>
                        </a:spcBef>
                      </a:pPr>
                      <a:r>
                        <a:rPr sz="1800" spc="-60" dirty="0">
                          <a:solidFill>
                            <a:srgbClr val="FFFFFF"/>
                          </a:solidFill>
                          <a:latin typeface="Tinos"/>
                          <a:cs typeface="Tinos"/>
                        </a:rPr>
                        <a:t>𝑷(𝑿 </a:t>
                      </a:r>
                      <a:r>
                        <a:rPr sz="1800" spc="325" dirty="0">
                          <a:solidFill>
                            <a:srgbClr val="FFFFFF"/>
                          </a:solidFill>
                          <a:latin typeface="Tinos"/>
                          <a:cs typeface="Tinos"/>
                        </a:rPr>
                        <a:t>=</a:t>
                      </a:r>
                      <a:r>
                        <a:rPr sz="1800" spc="120" dirty="0">
                          <a:solidFill>
                            <a:srgbClr val="FFFFFF"/>
                          </a:solidFill>
                          <a:latin typeface="Tinos"/>
                          <a:cs typeface="Tinos"/>
                        </a:rPr>
                        <a:t> </a:t>
                      </a:r>
                      <a:r>
                        <a:rPr sz="1800" spc="-10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9546"/>
                    </a:solidFill>
                  </a:tcPr>
                </a:tc>
                <a:tc>
                  <a:txBody>
                    <a:bodyPr/>
                    <a:lstStyle/>
                    <a:p>
                      <a:pPr marL="91440">
                        <a:lnSpc>
                          <a:spcPct val="100000"/>
                        </a:lnSpc>
                        <a:spcBef>
                          <a:spcPts val="245"/>
                        </a:spcBef>
                      </a:pPr>
                      <a:r>
                        <a:rPr sz="1800" dirty="0">
                          <a:latin typeface="Carlito"/>
                          <a:cs typeface="Carlito"/>
                        </a:rPr>
                        <a:t>0.3</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1440">
                        <a:lnSpc>
                          <a:spcPct val="100000"/>
                        </a:lnSpc>
                        <a:spcBef>
                          <a:spcPts val="245"/>
                        </a:spcBef>
                      </a:pPr>
                      <a:r>
                        <a:rPr sz="1800" dirty="0">
                          <a:latin typeface="Carlito"/>
                          <a:cs typeface="Carlito"/>
                        </a:rPr>
                        <a:t>0.2</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0.1</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0.25</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0.05</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0.1</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672083" y="1642872"/>
            <a:ext cx="4598035" cy="949960"/>
          </a:xfrm>
          <a:prstGeom prst="rect">
            <a:avLst/>
          </a:prstGeom>
          <a:solidFill>
            <a:srgbClr val="000000"/>
          </a:solidFill>
        </p:spPr>
        <p:txBody>
          <a:bodyPr vert="horz" wrap="square" lIns="0" tIns="47625" rIns="0" bIns="0" rtlCol="0">
            <a:spAutoFit/>
          </a:bodyPr>
          <a:lstStyle/>
          <a:p>
            <a:pPr marL="102870" marR="217170" lvl="0" indent="0" algn="l" defTabSz="914400" rtl="0" eaLnBrk="1" fontAlgn="auto" latinLnBrk="0" hangingPunct="1">
              <a:lnSpc>
                <a:spcPct val="99500"/>
              </a:lnSpc>
              <a:spcBef>
                <a:spcPts val="375"/>
              </a:spcBef>
              <a:spcAft>
                <a:spcPts val="0"/>
              </a:spcAft>
              <a:buClrTx/>
              <a:buSzTx/>
              <a:buFontTx/>
              <a:buNone/>
              <a:tabLst/>
              <a:defRPr/>
            </a:pPr>
            <a:r>
              <a:rPr kumimoji="0" sz="1800" b="0" i="0" u="none" strike="noStrike" kern="1200" cap="none" spc="3275" normalizeH="0" baseline="0" noProof="0" dirty="0">
                <a:ln>
                  <a:noFill/>
                </a:ln>
                <a:solidFill>
                  <a:srgbClr val="FFFFFF"/>
                </a:solidFill>
                <a:effectLst/>
                <a:uLnTx/>
                <a:uFillTx/>
                <a:latin typeface="Wingdings"/>
                <a:ea typeface="+mn-ea"/>
                <a:cs typeface="Wingdings"/>
              </a:rPr>
              <a:t></a:t>
            </a:r>
            <a:r>
              <a:rPr kumimoji="0" sz="1800" b="0" i="0" u="none" strike="noStrike" kern="1200" cap="none" spc="-295" normalizeH="0" baseline="0" noProof="0" dirty="0">
                <a:ln>
                  <a:noFill/>
                </a:ln>
                <a:solidFill>
                  <a:srgbClr val="FFFFFF"/>
                </a:solidFill>
                <a:effectLst/>
                <a:uLnTx/>
                <a:uFillTx/>
                <a:latin typeface="Times New Roman"/>
                <a:ea typeface="+mn-ea"/>
                <a:cs typeface="Times New Roman"/>
              </a:rPr>
              <a:t> </a:t>
            </a:r>
            <a:r>
              <a:rPr kumimoji="0" sz="1800" b="0" i="0" u="none" strike="noStrike" kern="1200" cap="none" spc="0" normalizeH="0" baseline="0" noProof="0" dirty="0">
                <a:ln>
                  <a:noFill/>
                </a:ln>
                <a:solidFill>
                  <a:srgbClr val="FFFFFF"/>
                </a:solidFill>
                <a:effectLst/>
                <a:uLnTx/>
                <a:uFillTx/>
                <a:latin typeface="Carlito"/>
                <a:ea typeface="+mn-ea"/>
                <a:cs typeface="Carlito"/>
              </a:rPr>
              <a:t>A </a:t>
            </a:r>
            <a:r>
              <a:rPr kumimoji="0" sz="1800" b="1" i="0" u="none" strike="noStrike" kern="1200" cap="none" spc="-10" normalizeH="0" baseline="0" noProof="0" dirty="0">
                <a:ln>
                  <a:noFill/>
                </a:ln>
                <a:solidFill>
                  <a:srgbClr val="FFFFFF"/>
                </a:solidFill>
                <a:effectLst/>
                <a:uLnTx/>
                <a:uFillTx/>
                <a:latin typeface="Carlito"/>
                <a:ea typeface="+mn-ea"/>
                <a:cs typeface="Carlito"/>
              </a:rPr>
              <a:t>random </a:t>
            </a:r>
            <a:r>
              <a:rPr kumimoji="0" sz="1800" b="1" i="0" u="none" strike="noStrike" kern="1200" cap="none" spc="-5" normalizeH="0" baseline="0" noProof="0" dirty="0">
                <a:ln>
                  <a:noFill/>
                </a:ln>
                <a:solidFill>
                  <a:srgbClr val="FFFFFF"/>
                </a:solidFill>
                <a:effectLst/>
                <a:uLnTx/>
                <a:uFillTx/>
                <a:latin typeface="Carlito"/>
                <a:ea typeface="+mn-ea"/>
                <a:cs typeface="Carlito"/>
              </a:rPr>
              <a:t>variable </a:t>
            </a:r>
            <a:r>
              <a:rPr kumimoji="0" sz="1800" b="0" i="0" u="none" strike="noStrike" kern="1200" cap="none" spc="-155" normalizeH="0" baseline="0" noProof="0" dirty="0">
                <a:ln>
                  <a:noFill/>
                </a:ln>
                <a:solidFill>
                  <a:srgbClr val="FFFFFF"/>
                </a:solidFill>
                <a:effectLst/>
                <a:uLnTx/>
                <a:uFillTx/>
                <a:latin typeface="Tinos"/>
                <a:ea typeface="+mn-ea"/>
                <a:cs typeface="Tinos"/>
              </a:rPr>
              <a:t>𝑿 </a:t>
            </a:r>
            <a:r>
              <a:rPr kumimoji="0" sz="1800" b="1" i="0" u="none" strike="noStrike" kern="1200" cap="none" spc="-10" normalizeH="0" baseline="0" noProof="0" dirty="0">
                <a:ln>
                  <a:noFill/>
                </a:ln>
                <a:solidFill>
                  <a:srgbClr val="FFFFFF"/>
                </a:solidFill>
                <a:effectLst/>
                <a:uLnTx/>
                <a:uFillTx/>
                <a:latin typeface="Carlito"/>
                <a:ea typeface="+mn-ea"/>
                <a:cs typeface="Carlito"/>
              </a:rPr>
              <a:t>represents </a:t>
            </a:r>
            <a:r>
              <a:rPr kumimoji="0" sz="1800" b="1" i="0" u="none" strike="noStrike" kern="1200" cap="none" spc="0" normalizeH="0" baseline="0" noProof="0" dirty="0">
                <a:ln>
                  <a:noFill/>
                </a:ln>
                <a:solidFill>
                  <a:srgbClr val="FFFFFF"/>
                </a:solidFill>
                <a:effectLst/>
                <a:uLnTx/>
                <a:uFillTx/>
                <a:latin typeface="Carlito"/>
                <a:ea typeface="+mn-ea"/>
                <a:cs typeface="Carlito"/>
              </a:rPr>
              <a:t>a </a:t>
            </a:r>
            <a:r>
              <a:rPr kumimoji="0" sz="1800" b="1" i="0" u="none" strike="noStrike" kern="1200" cap="none" spc="-260" normalizeH="0" baseline="0" noProof="0" dirty="0">
                <a:ln>
                  <a:noFill/>
                </a:ln>
                <a:solidFill>
                  <a:srgbClr val="FFFFFF"/>
                </a:solidFill>
                <a:effectLst/>
                <a:uLnTx/>
                <a:uFillTx/>
                <a:latin typeface="Carlito"/>
                <a:ea typeface="+mn-ea"/>
                <a:cs typeface="Carlito"/>
              </a:rPr>
              <a:t>single  </a:t>
            </a:r>
            <a:r>
              <a:rPr kumimoji="0" sz="1800" b="1" i="0" u="none" strike="noStrike" kern="1200" cap="none" spc="-5" normalizeH="0" baseline="0" noProof="0" dirty="0">
                <a:ln>
                  <a:noFill/>
                </a:ln>
                <a:solidFill>
                  <a:srgbClr val="FFFFFF"/>
                </a:solidFill>
                <a:effectLst/>
                <a:uLnTx/>
                <a:uFillTx/>
                <a:latin typeface="Carlito"/>
                <a:ea typeface="+mn-ea"/>
                <a:cs typeface="Carlito"/>
              </a:rPr>
              <a:t>experiment/trial</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It </a:t>
            </a:r>
            <a:r>
              <a:rPr kumimoji="0" sz="1800" b="0" i="0" u="none" strike="noStrike" kern="1200" cap="none" spc="-10" normalizeH="0" baseline="0" noProof="0" dirty="0">
                <a:ln>
                  <a:noFill/>
                </a:ln>
                <a:solidFill>
                  <a:srgbClr val="FFFFFF"/>
                </a:solidFill>
                <a:effectLst/>
                <a:uLnTx/>
                <a:uFillTx/>
                <a:latin typeface="Carlito"/>
                <a:ea typeface="+mn-ea"/>
                <a:cs typeface="Carlito"/>
              </a:rPr>
              <a:t>consists </a:t>
            </a:r>
            <a:r>
              <a:rPr kumimoji="0" sz="1800" b="0" i="0" u="none" strike="noStrike" kern="1200" cap="none" spc="-5" normalizeH="0" baseline="0" noProof="0" dirty="0">
                <a:ln>
                  <a:noFill/>
                </a:ln>
                <a:solidFill>
                  <a:srgbClr val="FFFFFF"/>
                </a:solidFill>
                <a:effectLst/>
                <a:uLnTx/>
                <a:uFillTx/>
                <a:latin typeface="Carlito"/>
                <a:ea typeface="+mn-ea"/>
                <a:cs typeface="Carlito"/>
              </a:rPr>
              <a:t>of </a:t>
            </a:r>
            <a:r>
              <a:rPr kumimoji="0" sz="1800" b="0" i="0" u="none" strike="noStrike" kern="1200" cap="none" spc="-10" normalizeH="0" baseline="0" noProof="0" dirty="0">
                <a:ln>
                  <a:noFill/>
                </a:ln>
                <a:solidFill>
                  <a:srgbClr val="FFFFFF"/>
                </a:solidFill>
                <a:effectLst/>
                <a:uLnTx/>
                <a:uFillTx/>
                <a:latin typeface="Carlito"/>
                <a:ea typeface="+mn-ea"/>
                <a:cs typeface="Carlito"/>
              </a:rPr>
              <a:t>outcomes </a:t>
            </a:r>
            <a:r>
              <a:rPr kumimoji="0" sz="1800" b="0" i="0" u="none" strike="noStrike" kern="1200" cap="none" spc="-5" normalizeH="0" baseline="0" noProof="0" dirty="0">
                <a:ln>
                  <a:noFill/>
                </a:ln>
                <a:solidFill>
                  <a:srgbClr val="FFFFFF"/>
                </a:solidFill>
                <a:effectLst/>
                <a:uLnTx/>
                <a:uFillTx/>
                <a:latin typeface="Carlito"/>
                <a:ea typeface="+mn-ea"/>
                <a:cs typeface="Carlito"/>
              </a:rPr>
              <a:t>with  </a:t>
            </a:r>
            <a:r>
              <a:rPr kumimoji="0" sz="1800" b="0" i="0" u="none" strike="noStrike" kern="1200" cap="none" spc="0" normalizeH="0" baseline="0" noProof="0" dirty="0">
                <a:ln>
                  <a:noFill/>
                </a:ln>
                <a:solidFill>
                  <a:srgbClr val="FFFFFF"/>
                </a:solidFill>
                <a:effectLst/>
                <a:uLnTx/>
                <a:uFillTx/>
                <a:latin typeface="Carlito"/>
                <a:ea typeface="+mn-ea"/>
                <a:cs typeface="Carlito"/>
              </a:rPr>
              <a:t>a </a:t>
            </a:r>
            <a:r>
              <a:rPr kumimoji="0" sz="1800" b="0" i="0" u="none" strike="noStrike" kern="1200" cap="none" spc="-10" normalizeH="0" baseline="0" noProof="0" dirty="0">
                <a:ln>
                  <a:noFill/>
                </a:ln>
                <a:solidFill>
                  <a:srgbClr val="FFFFFF"/>
                </a:solidFill>
                <a:effectLst/>
                <a:uLnTx/>
                <a:uFillTx/>
                <a:latin typeface="Carlito"/>
                <a:ea typeface="+mn-ea"/>
                <a:cs typeface="Carlito"/>
              </a:rPr>
              <a:t>probability </a:t>
            </a:r>
            <a:r>
              <a:rPr kumimoji="0" sz="1800" b="0" i="0" u="none" strike="noStrike" kern="1200" cap="none" spc="-15" normalizeH="0" baseline="0" noProof="0" dirty="0">
                <a:ln>
                  <a:noFill/>
                </a:ln>
                <a:solidFill>
                  <a:srgbClr val="FFFFFF"/>
                </a:solidFill>
                <a:effectLst/>
                <a:uLnTx/>
                <a:uFillTx/>
                <a:latin typeface="Carlito"/>
                <a:ea typeface="+mn-ea"/>
                <a:cs typeface="Carlito"/>
              </a:rPr>
              <a:t>for</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each.</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 name="object 8"/>
          <p:cNvGrpSpPr/>
          <p:nvPr/>
        </p:nvGrpSpPr>
        <p:grpSpPr>
          <a:xfrm>
            <a:off x="5783571" y="1391380"/>
            <a:ext cx="3327400" cy="858519"/>
            <a:chOff x="5783571" y="1391380"/>
            <a:chExt cx="3327400" cy="858519"/>
          </a:xfrm>
        </p:grpSpPr>
        <p:sp>
          <p:nvSpPr>
            <p:cNvPr id="9" name="object 9"/>
            <p:cNvSpPr/>
            <p:nvPr/>
          </p:nvSpPr>
          <p:spPr>
            <a:xfrm>
              <a:off x="5783571" y="1391380"/>
              <a:ext cx="3326908" cy="8580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862828" y="1446275"/>
              <a:ext cx="3168650" cy="739140"/>
            </a:xfrm>
            <a:custGeom>
              <a:avLst/>
              <a:gdLst/>
              <a:ahLst/>
              <a:cxnLst/>
              <a:rect l="l" t="t" r="r" b="b"/>
              <a:pathLst>
                <a:path w="3168650" h="739139">
                  <a:moveTo>
                    <a:pt x="3168396" y="0"/>
                  </a:moveTo>
                  <a:lnTo>
                    <a:pt x="0" y="0"/>
                  </a:lnTo>
                  <a:lnTo>
                    <a:pt x="0" y="739139"/>
                  </a:lnTo>
                  <a:lnTo>
                    <a:pt x="3168396" y="739139"/>
                  </a:lnTo>
                  <a:lnTo>
                    <a:pt x="316839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p:cNvSpPr txBox="1"/>
          <p:nvPr/>
        </p:nvSpPr>
        <p:spPr>
          <a:xfrm>
            <a:off x="5941821" y="1467052"/>
            <a:ext cx="2755900" cy="66738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Carlito"/>
                <a:ea typeface="+mn-ea"/>
                <a:cs typeface="Carlito"/>
              </a:rPr>
              <a:t>i.e. </a:t>
            </a:r>
            <a:r>
              <a:rPr kumimoji="0" sz="1400" b="0" i="0" u="none" strike="noStrike" kern="1200" cap="none" spc="-5" normalizeH="0" baseline="0" noProof="0" dirty="0">
                <a:ln>
                  <a:noFill/>
                </a:ln>
                <a:solidFill>
                  <a:prstClr val="black"/>
                </a:solidFill>
                <a:effectLst/>
                <a:uLnTx/>
                <a:uFillTx/>
                <a:latin typeface="Carlito"/>
                <a:ea typeface="+mn-ea"/>
                <a:cs typeface="Carlito"/>
              </a:rPr>
              <a:t>It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5" normalizeH="0" baseline="0" noProof="0" dirty="0">
                <a:ln>
                  <a:noFill/>
                </a:ln>
                <a:solidFill>
                  <a:prstClr val="black"/>
                </a:solidFill>
                <a:effectLst/>
                <a:uLnTx/>
                <a:uFillTx/>
                <a:latin typeface="Carlito"/>
                <a:ea typeface="+mn-ea"/>
                <a:cs typeface="Carlito"/>
              </a:rPr>
              <a:t>just </a:t>
            </a:r>
            <a:r>
              <a:rPr kumimoji="0" sz="1400" b="0" i="0" u="none" strike="noStrike" kern="1200" cap="none" spc="-15" normalizeH="0" baseline="0" noProof="0" dirty="0">
                <a:ln>
                  <a:noFill/>
                </a:ln>
                <a:solidFill>
                  <a:prstClr val="black"/>
                </a:solidFill>
                <a:effectLst/>
                <a:uLnTx/>
                <a:uFillTx/>
                <a:latin typeface="Carlito"/>
                <a:ea typeface="+mn-ea"/>
                <a:cs typeface="Carlito"/>
              </a:rPr>
              <a:t>like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variable </a:t>
            </a:r>
            <a:r>
              <a:rPr kumimoji="0" sz="1400" b="0" i="0" u="none" strike="noStrike" kern="1200" cap="none" spc="0" normalizeH="0" baseline="0" noProof="0" dirty="0">
                <a:ln>
                  <a:noFill/>
                </a:ln>
                <a:solidFill>
                  <a:prstClr val="black"/>
                </a:solidFill>
                <a:effectLst/>
                <a:uLnTx/>
                <a:uFillTx/>
                <a:latin typeface="Carlito"/>
                <a:ea typeface="+mn-ea"/>
                <a:cs typeface="Carlito"/>
              </a:rPr>
              <a:t>in </a:t>
            </a:r>
            <a:r>
              <a:rPr kumimoji="0" sz="1400" b="0" i="0" u="none" strike="noStrike" kern="1200" cap="none" spc="-10" normalizeH="0" baseline="0" noProof="0" dirty="0">
                <a:ln>
                  <a:noFill/>
                </a:ln>
                <a:solidFill>
                  <a:prstClr val="black"/>
                </a:solidFill>
                <a:effectLst/>
                <a:uLnTx/>
                <a:uFillTx/>
                <a:latin typeface="Carlito"/>
                <a:ea typeface="+mn-ea"/>
                <a:cs typeface="Carlito"/>
              </a:rPr>
              <a:t>statistics,  </a:t>
            </a:r>
            <a:r>
              <a:rPr kumimoji="0" sz="1400" b="0" i="0" u="none" strike="noStrike" kern="1200" cap="none" spc="-15" normalizeH="0" baseline="0" noProof="0" dirty="0">
                <a:ln>
                  <a:noFill/>
                </a:ln>
                <a:solidFill>
                  <a:prstClr val="black"/>
                </a:solidFill>
                <a:effectLst/>
                <a:uLnTx/>
                <a:uFillTx/>
                <a:latin typeface="Carlito"/>
                <a:ea typeface="+mn-ea"/>
                <a:cs typeface="Carlito"/>
              </a:rPr>
              <a:t>except </a:t>
            </a:r>
            <a:r>
              <a:rPr kumimoji="0" sz="1400" b="0" i="0" u="none" strike="noStrike" kern="1200" cap="none" spc="-5" normalizeH="0" baseline="0" noProof="0" dirty="0">
                <a:ln>
                  <a:noFill/>
                </a:ln>
                <a:solidFill>
                  <a:prstClr val="black"/>
                </a:solidFill>
                <a:effectLst/>
                <a:uLnTx/>
                <a:uFillTx/>
                <a:latin typeface="Carlito"/>
                <a:ea typeface="+mn-ea"/>
                <a:cs typeface="Carlito"/>
              </a:rPr>
              <a:t>each </a:t>
            </a:r>
            <a:r>
              <a:rPr kumimoji="0" sz="1400" b="0" i="0" u="none" strike="noStrike" kern="1200" cap="none" spc="-10" normalizeH="0" baseline="0" noProof="0" dirty="0">
                <a:ln>
                  <a:noFill/>
                </a:ln>
                <a:solidFill>
                  <a:prstClr val="black"/>
                </a:solidFill>
                <a:effectLst/>
                <a:uLnTx/>
                <a:uFillTx/>
                <a:latin typeface="Carlito"/>
                <a:ea typeface="+mn-ea"/>
                <a:cs typeface="Carlito"/>
              </a:rPr>
              <a:t>outcome </a:t>
            </a:r>
            <a:r>
              <a:rPr kumimoji="0" sz="1400" b="0" i="0" u="none" strike="noStrike" kern="1200" cap="none" spc="-5" normalizeH="0" baseline="0" noProof="0" dirty="0">
                <a:ln>
                  <a:noFill/>
                </a:ln>
                <a:solidFill>
                  <a:prstClr val="black"/>
                </a:solidFill>
                <a:effectLst/>
                <a:uLnTx/>
                <a:uFillTx/>
                <a:latin typeface="Carlito"/>
                <a:ea typeface="+mn-ea"/>
                <a:cs typeface="Carlito"/>
              </a:rPr>
              <a:t>has now been  </a:t>
            </a:r>
            <a:r>
              <a:rPr kumimoji="0" sz="1400" b="0" i="0" u="none" strike="noStrike" kern="1200" cap="none" spc="0" normalizeH="0" baseline="0" noProof="0" dirty="0">
                <a:ln>
                  <a:noFill/>
                </a:ln>
                <a:solidFill>
                  <a:prstClr val="black"/>
                </a:solidFill>
                <a:effectLst/>
                <a:uLnTx/>
                <a:uFillTx/>
                <a:latin typeface="Carlito"/>
                <a:ea typeface="+mn-ea"/>
                <a:cs typeface="Carlito"/>
              </a:rPr>
              <a:t>assigned a</a:t>
            </a:r>
            <a:r>
              <a:rPr kumimoji="0" sz="1400" b="0" i="0" u="none" strike="noStrike" kern="1200" cap="none" spc="-5" normalizeH="0" baseline="0" noProof="0" dirty="0">
                <a:ln>
                  <a:noFill/>
                </a:ln>
                <a:solidFill>
                  <a:prstClr val="black"/>
                </a:solidFill>
                <a:effectLst/>
                <a:uLnTx/>
                <a:uFillTx/>
                <a:latin typeface="Carlito"/>
                <a:ea typeface="+mn-ea"/>
                <a:cs typeface="Carlito"/>
              </a:rPr>
              <a:t> </a:t>
            </a:r>
            <a:r>
              <a:rPr kumimoji="0" sz="1400" b="0" i="0" u="none" strike="noStrike" kern="1200" cap="none" spc="-15" normalizeH="0" baseline="0" noProof="0" dirty="0">
                <a:ln>
                  <a:noFill/>
                </a:ln>
                <a:solidFill>
                  <a:prstClr val="black"/>
                </a:solidFill>
                <a:effectLst/>
                <a:uLnTx/>
                <a:uFillTx/>
                <a:latin typeface="Carlito"/>
                <a:ea typeface="+mn-ea"/>
                <a:cs typeface="Carlito"/>
              </a:rPr>
              <a:t>probability.</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3475482" y="4064634"/>
            <a:ext cx="1450340" cy="4521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0" i="0" u="none" strike="noStrike" kern="1200" cap="none" spc="-180" normalizeH="0" baseline="0" noProof="0" dirty="0">
                <a:ln>
                  <a:noFill/>
                </a:ln>
                <a:solidFill>
                  <a:prstClr val="black"/>
                </a:solidFill>
                <a:effectLst/>
                <a:uLnTx/>
                <a:uFillTx/>
                <a:latin typeface="Tinos"/>
                <a:ea typeface="+mn-ea"/>
                <a:cs typeface="Tinos"/>
              </a:rPr>
              <a:t>𝑃(𝑋 </a:t>
            </a:r>
            <a:r>
              <a:rPr kumimoji="0" sz="2800" b="0" i="0" u="none" strike="noStrike" kern="1200" cap="none" spc="505" normalizeH="0" baseline="0" noProof="0" dirty="0">
                <a:ln>
                  <a:noFill/>
                </a:ln>
                <a:solidFill>
                  <a:prstClr val="black"/>
                </a:solidFill>
                <a:effectLst/>
                <a:uLnTx/>
                <a:uFillTx/>
                <a:latin typeface="Tinos"/>
                <a:ea typeface="+mn-ea"/>
                <a:cs typeface="Tinos"/>
              </a:rPr>
              <a:t>=</a:t>
            </a:r>
            <a:r>
              <a:rPr kumimoji="0" sz="2800" b="0" i="0" u="none" strike="noStrike" kern="1200" cap="none" spc="-190" normalizeH="0" baseline="0" noProof="0" dirty="0">
                <a:ln>
                  <a:noFill/>
                </a:ln>
                <a:solidFill>
                  <a:prstClr val="black"/>
                </a:solidFill>
                <a:effectLst/>
                <a:uLnTx/>
                <a:uFillTx/>
                <a:latin typeface="Tinos"/>
                <a:ea typeface="+mn-ea"/>
                <a:cs typeface="Tinos"/>
              </a:rPr>
              <a:t> </a:t>
            </a:r>
            <a:r>
              <a:rPr kumimoji="0" sz="2800" b="0" i="0" u="none" strike="noStrike" kern="1200" cap="none" spc="-195" normalizeH="0" baseline="0" noProof="0" dirty="0">
                <a:ln>
                  <a:noFill/>
                </a:ln>
                <a:solidFill>
                  <a:prstClr val="black"/>
                </a:solidFill>
                <a:effectLst/>
                <a:uLnTx/>
                <a:uFillTx/>
                <a:latin typeface="Tinos"/>
                <a:ea typeface="+mn-ea"/>
                <a:cs typeface="Tinos"/>
              </a:rPr>
              <a:t>𝑥)</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906576" y="4887544"/>
            <a:ext cx="212471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a:t>
            </a:r>
            <a:r>
              <a:rPr kumimoji="0" sz="1800" b="0" i="0" u="none" strike="noStrike" kern="1200" cap="none" spc="-4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that…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txBox="1"/>
          <p:nvPr/>
        </p:nvSpPr>
        <p:spPr>
          <a:xfrm>
            <a:off x="3497071" y="4852796"/>
            <a:ext cx="1976755"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outcome </a:t>
            </a:r>
            <a:r>
              <a:rPr kumimoji="0" sz="1800" b="0" i="0" u="none" strike="noStrike" kern="1200" cap="none" spc="-5" normalizeH="0" baseline="0" noProof="0" dirty="0">
                <a:ln>
                  <a:noFill/>
                </a:ln>
                <a:solidFill>
                  <a:prstClr val="black"/>
                </a:solidFill>
                <a:effectLst/>
                <a:uLnTx/>
                <a:uFillTx/>
                <a:latin typeface="Carlito"/>
                <a:ea typeface="+mn-ea"/>
                <a:cs typeface="Carlito"/>
              </a:rPr>
              <a:t>of</a:t>
            </a:r>
            <a:r>
              <a:rPr kumimoji="0" sz="1800" b="0" i="0" u="none" strike="noStrike" kern="1200" cap="none" spc="-7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random </a:t>
            </a:r>
            <a:r>
              <a:rPr kumimoji="0" sz="1800" b="0" i="0" u="none" strike="noStrike" kern="1200" cap="none" spc="-5" normalizeH="0" baseline="0" noProof="0" dirty="0">
                <a:ln>
                  <a:noFill/>
                </a:ln>
                <a:solidFill>
                  <a:prstClr val="black"/>
                </a:solidFill>
                <a:effectLst/>
                <a:uLnTx/>
                <a:uFillTx/>
                <a:latin typeface="Carlito"/>
                <a:ea typeface="+mn-ea"/>
                <a:cs typeface="Carlito"/>
              </a:rPr>
              <a:t>variable</a:t>
            </a:r>
            <a:r>
              <a:rPr kumimoji="0" sz="1800" b="0" i="0" u="none" strike="noStrike" kern="1200" cap="none" spc="-15" normalizeH="0" baseline="0" noProof="0" dirty="0">
                <a:ln>
                  <a:noFill/>
                </a:ln>
                <a:solidFill>
                  <a:prstClr val="black"/>
                </a:solidFill>
                <a:effectLst/>
                <a:uLnTx/>
                <a:uFillTx/>
                <a:latin typeface="Carlito"/>
                <a:ea typeface="+mn-ea"/>
                <a:cs typeface="Carlito"/>
              </a:rPr>
              <a:t> </a:t>
            </a:r>
            <a:r>
              <a:rPr kumimoji="0" sz="1800" b="0" i="0" u="none" strike="noStrike" kern="1200" cap="none" spc="-95" normalizeH="0" baseline="0" noProof="0" dirty="0">
                <a:ln>
                  <a:noFill/>
                </a:ln>
                <a:solidFill>
                  <a:prstClr val="black"/>
                </a:solidFill>
                <a:effectLst/>
                <a:uLnTx/>
                <a:uFillTx/>
                <a:latin typeface="Tinos"/>
                <a:ea typeface="+mn-ea"/>
                <a:cs typeface="Tinos"/>
              </a:rPr>
              <a:t>𝑋</a:t>
            </a:r>
            <a:r>
              <a:rPr kumimoji="0" sz="1800" b="0" i="0" u="none" strike="noStrike" kern="1200" cap="none" spc="-9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5" name="object 15"/>
          <p:cNvSpPr/>
          <p:nvPr/>
        </p:nvSpPr>
        <p:spPr>
          <a:xfrm>
            <a:off x="5423915" y="1809114"/>
            <a:ext cx="441325" cy="186690"/>
          </a:xfrm>
          <a:custGeom>
            <a:avLst/>
            <a:gdLst/>
            <a:ahLst/>
            <a:cxnLst/>
            <a:rect l="l" t="t" r="r" b="b"/>
            <a:pathLst>
              <a:path w="441325" h="186689">
                <a:moveTo>
                  <a:pt x="56896" y="115697"/>
                </a:moveTo>
                <a:lnTo>
                  <a:pt x="0" y="179070"/>
                </a:lnTo>
                <a:lnTo>
                  <a:pt x="84836" y="186562"/>
                </a:lnTo>
                <a:lnTo>
                  <a:pt x="75021" y="161671"/>
                </a:lnTo>
                <a:lnTo>
                  <a:pt x="61341" y="161671"/>
                </a:lnTo>
                <a:lnTo>
                  <a:pt x="56769" y="149860"/>
                </a:lnTo>
                <a:lnTo>
                  <a:pt x="68533" y="145214"/>
                </a:lnTo>
                <a:lnTo>
                  <a:pt x="56896" y="115697"/>
                </a:lnTo>
                <a:close/>
              </a:path>
              <a:path w="441325" h="186689">
                <a:moveTo>
                  <a:pt x="68533" y="145214"/>
                </a:moveTo>
                <a:lnTo>
                  <a:pt x="56769" y="149860"/>
                </a:lnTo>
                <a:lnTo>
                  <a:pt x="61341" y="161671"/>
                </a:lnTo>
                <a:lnTo>
                  <a:pt x="73180" y="157000"/>
                </a:lnTo>
                <a:lnTo>
                  <a:pt x="68533" y="145214"/>
                </a:lnTo>
                <a:close/>
              </a:path>
              <a:path w="441325" h="186689">
                <a:moveTo>
                  <a:pt x="73180" y="157000"/>
                </a:moveTo>
                <a:lnTo>
                  <a:pt x="61341" y="161671"/>
                </a:lnTo>
                <a:lnTo>
                  <a:pt x="75021" y="161671"/>
                </a:lnTo>
                <a:lnTo>
                  <a:pt x="73180" y="157000"/>
                </a:lnTo>
                <a:close/>
              </a:path>
              <a:path w="441325" h="186689">
                <a:moveTo>
                  <a:pt x="436245" y="0"/>
                </a:moveTo>
                <a:lnTo>
                  <a:pt x="68533" y="145214"/>
                </a:lnTo>
                <a:lnTo>
                  <a:pt x="73180" y="157000"/>
                </a:lnTo>
                <a:lnTo>
                  <a:pt x="440944" y="11937"/>
                </a:lnTo>
                <a:lnTo>
                  <a:pt x="43624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6380479" y="4851907"/>
            <a:ext cx="1648460"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…was </a:t>
            </a:r>
            <a:r>
              <a:rPr kumimoji="0" sz="1800" b="0" i="0" u="none" strike="noStrike" kern="1200" cap="none" spc="0" normalizeH="0" baseline="0" noProof="0" dirty="0">
                <a:ln>
                  <a:noFill/>
                </a:ln>
                <a:solidFill>
                  <a:prstClr val="black"/>
                </a:solidFill>
                <a:effectLst/>
                <a:uLnTx/>
                <a:uFillTx/>
                <a:latin typeface="Carlito"/>
                <a:ea typeface="+mn-ea"/>
                <a:cs typeface="Carlito"/>
              </a:rPr>
              <a:t>the</a:t>
            </a:r>
            <a:r>
              <a:rPr kumimoji="0" sz="1800" b="0" i="0" u="none" strike="noStrike" kern="1200" cap="none" spc="-6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specific  </a:t>
            </a:r>
            <a:r>
              <a:rPr kumimoji="0" sz="1800" b="0" i="0" u="none" strike="noStrike" kern="1200" cap="none" spc="-10" normalizeH="0" baseline="0" noProof="0" dirty="0">
                <a:ln>
                  <a:noFill/>
                </a:ln>
                <a:solidFill>
                  <a:prstClr val="black"/>
                </a:solidFill>
                <a:effectLst/>
                <a:uLnTx/>
                <a:uFillTx/>
                <a:latin typeface="Carlito"/>
                <a:ea typeface="+mn-ea"/>
                <a:cs typeface="Carlito"/>
              </a:rPr>
              <a:t>outcome</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195" normalizeH="0" baseline="0" noProof="0" dirty="0">
                <a:ln>
                  <a:noFill/>
                </a:ln>
                <a:solidFill>
                  <a:prstClr val="black"/>
                </a:solidFill>
                <a:effectLst/>
                <a:uLnTx/>
                <a:uFillTx/>
                <a:latin typeface="Tinos"/>
                <a:ea typeface="+mn-ea"/>
                <a:cs typeface="Tinos"/>
              </a:rPr>
              <a:t>𝑥</a:t>
            </a:r>
            <a:r>
              <a:rPr kumimoji="0" sz="1800" b="0" i="0" u="none" strike="noStrike" kern="1200" cap="none" spc="-19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7" name="object 17"/>
          <p:cNvSpPr/>
          <p:nvPr/>
        </p:nvSpPr>
        <p:spPr>
          <a:xfrm>
            <a:off x="1972055" y="4498085"/>
            <a:ext cx="1454785" cy="377825"/>
          </a:xfrm>
          <a:custGeom>
            <a:avLst/>
            <a:gdLst/>
            <a:ahLst/>
            <a:cxnLst/>
            <a:rect l="l" t="t" r="r" b="b"/>
            <a:pathLst>
              <a:path w="1454785" h="377825">
                <a:moveTo>
                  <a:pt x="1378720" y="30798"/>
                </a:moveTo>
                <a:lnTo>
                  <a:pt x="0" y="365125"/>
                </a:lnTo>
                <a:lnTo>
                  <a:pt x="3048" y="377444"/>
                </a:lnTo>
                <a:lnTo>
                  <a:pt x="1381723" y="43128"/>
                </a:lnTo>
                <a:lnTo>
                  <a:pt x="1378720" y="30798"/>
                </a:lnTo>
                <a:close/>
              </a:path>
              <a:path w="1454785" h="377825">
                <a:moveTo>
                  <a:pt x="1443915" y="27812"/>
                </a:moveTo>
                <a:lnTo>
                  <a:pt x="1391031" y="27812"/>
                </a:lnTo>
                <a:lnTo>
                  <a:pt x="1394079" y="40131"/>
                </a:lnTo>
                <a:lnTo>
                  <a:pt x="1381723" y="43128"/>
                </a:lnTo>
                <a:lnTo>
                  <a:pt x="1389253" y="74040"/>
                </a:lnTo>
                <a:lnTo>
                  <a:pt x="1443915" y="27812"/>
                </a:lnTo>
                <a:close/>
              </a:path>
              <a:path w="1454785" h="377825">
                <a:moveTo>
                  <a:pt x="1391031" y="27812"/>
                </a:moveTo>
                <a:lnTo>
                  <a:pt x="1378720" y="30798"/>
                </a:lnTo>
                <a:lnTo>
                  <a:pt x="1381723" y="43128"/>
                </a:lnTo>
                <a:lnTo>
                  <a:pt x="1394079" y="40131"/>
                </a:lnTo>
                <a:lnTo>
                  <a:pt x="1391031" y="27812"/>
                </a:lnTo>
                <a:close/>
              </a:path>
              <a:path w="1454785" h="377825">
                <a:moveTo>
                  <a:pt x="1371219" y="0"/>
                </a:moveTo>
                <a:lnTo>
                  <a:pt x="1378720" y="30798"/>
                </a:lnTo>
                <a:lnTo>
                  <a:pt x="1391031" y="27812"/>
                </a:lnTo>
                <a:lnTo>
                  <a:pt x="1443915" y="27812"/>
                </a:lnTo>
                <a:lnTo>
                  <a:pt x="1454277" y="19050"/>
                </a:lnTo>
                <a:lnTo>
                  <a:pt x="137121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108703" y="4517135"/>
            <a:ext cx="313690" cy="367665"/>
          </a:xfrm>
          <a:custGeom>
            <a:avLst/>
            <a:gdLst/>
            <a:ahLst/>
            <a:cxnLst/>
            <a:rect l="l" t="t" r="r" b="b"/>
            <a:pathLst>
              <a:path w="313689" h="367664">
                <a:moveTo>
                  <a:pt x="54151" y="53961"/>
                </a:moveTo>
                <a:lnTo>
                  <a:pt x="44399" y="62243"/>
                </a:lnTo>
                <a:lnTo>
                  <a:pt x="303657" y="367664"/>
                </a:lnTo>
                <a:lnTo>
                  <a:pt x="313309" y="359409"/>
                </a:lnTo>
                <a:lnTo>
                  <a:pt x="54151" y="53961"/>
                </a:lnTo>
                <a:close/>
              </a:path>
              <a:path w="313689" h="367664">
                <a:moveTo>
                  <a:pt x="0" y="0"/>
                </a:moveTo>
                <a:lnTo>
                  <a:pt x="20193" y="82803"/>
                </a:lnTo>
                <a:lnTo>
                  <a:pt x="44399" y="62243"/>
                </a:lnTo>
                <a:lnTo>
                  <a:pt x="36195" y="52577"/>
                </a:lnTo>
                <a:lnTo>
                  <a:pt x="45974" y="44322"/>
                </a:lnTo>
                <a:lnTo>
                  <a:pt x="65499" y="44322"/>
                </a:lnTo>
                <a:lnTo>
                  <a:pt x="78359" y="33400"/>
                </a:lnTo>
                <a:lnTo>
                  <a:pt x="0" y="0"/>
                </a:lnTo>
                <a:close/>
              </a:path>
              <a:path w="313689" h="367664">
                <a:moveTo>
                  <a:pt x="45974" y="44322"/>
                </a:moveTo>
                <a:lnTo>
                  <a:pt x="36195" y="52577"/>
                </a:lnTo>
                <a:lnTo>
                  <a:pt x="44399" y="62243"/>
                </a:lnTo>
                <a:lnTo>
                  <a:pt x="54151" y="53961"/>
                </a:lnTo>
                <a:lnTo>
                  <a:pt x="45974" y="44322"/>
                </a:lnTo>
                <a:close/>
              </a:path>
              <a:path w="313689" h="367664">
                <a:moveTo>
                  <a:pt x="65499" y="44322"/>
                </a:moveTo>
                <a:lnTo>
                  <a:pt x="45974" y="44322"/>
                </a:lnTo>
                <a:lnTo>
                  <a:pt x="54151" y="53961"/>
                </a:lnTo>
                <a:lnTo>
                  <a:pt x="65499" y="4432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92979" y="4523613"/>
            <a:ext cx="2345690" cy="363855"/>
          </a:xfrm>
          <a:custGeom>
            <a:avLst/>
            <a:gdLst/>
            <a:ahLst/>
            <a:cxnLst/>
            <a:rect l="l" t="t" r="r" b="b"/>
            <a:pathLst>
              <a:path w="2345690" h="363854">
                <a:moveTo>
                  <a:pt x="76336" y="31365"/>
                </a:moveTo>
                <a:lnTo>
                  <a:pt x="74558" y="43938"/>
                </a:lnTo>
                <a:lnTo>
                  <a:pt x="2343530" y="363855"/>
                </a:lnTo>
                <a:lnTo>
                  <a:pt x="2345309" y="351281"/>
                </a:lnTo>
                <a:lnTo>
                  <a:pt x="76336" y="31365"/>
                </a:lnTo>
                <a:close/>
              </a:path>
              <a:path w="2345690" h="363854">
                <a:moveTo>
                  <a:pt x="80772" y="0"/>
                </a:moveTo>
                <a:lnTo>
                  <a:pt x="0" y="27050"/>
                </a:lnTo>
                <a:lnTo>
                  <a:pt x="70104" y="75437"/>
                </a:lnTo>
                <a:lnTo>
                  <a:pt x="74558" y="43938"/>
                </a:lnTo>
                <a:lnTo>
                  <a:pt x="61975" y="42163"/>
                </a:lnTo>
                <a:lnTo>
                  <a:pt x="63754" y="29591"/>
                </a:lnTo>
                <a:lnTo>
                  <a:pt x="76587" y="29591"/>
                </a:lnTo>
                <a:lnTo>
                  <a:pt x="80772" y="0"/>
                </a:lnTo>
                <a:close/>
              </a:path>
              <a:path w="2345690" h="363854">
                <a:moveTo>
                  <a:pt x="63754" y="29591"/>
                </a:moveTo>
                <a:lnTo>
                  <a:pt x="61975" y="42163"/>
                </a:lnTo>
                <a:lnTo>
                  <a:pt x="74558" y="43938"/>
                </a:lnTo>
                <a:lnTo>
                  <a:pt x="76336" y="31365"/>
                </a:lnTo>
                <a:lnTo>
                  <a:pt x="63754" y="29591"/>
                </a:lnTo>
                <a:close/>
              </a:path>
              <a:path w="2345690" h="363854">
                <a:moveTo>
                  <a:pt x="76587" y="29591"/>
                </a:moveTo>
                <a:lnTo>
                  <a:pt x="63754" y="29591"/>
                </a:lnTo>
                <a:lnTo>
                  <a:pt x="76336" y="31365"/>
                </a:lnTo>
                <a:lnTo>
                  <a:pt x="76587" y="2959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487167" y="5682424"/>
            <a:ext cx="731520" cy="212090"/>
          </a:xfrm>
          <a:custGeom>
            <a:avLst/>
            <a:gdLst/>
            <a:ahLst/>
            <a:cxnLst/>
            <a:rect l="l" t="t" r="r" b="b"/>
            <a:pathLst>
              <a:path w="731519" h="212089">
                <a:moveTo>
                  <a:pt x="663829" y="0"/>
                </a:moveTo>
                <a:lnTo>
                  <a:pt x="660781" y="8597"/>
                </a:lnTo>
                <a:lnTo>
                  <a:pt x="673066" y="13917"/>
                </a:lnTo>
                <a:lnTo>
                  <a:pt x="683625" y="21282"/>
                </a:lnTo>
                <a:lnTo>
                  <a:pt x="705016" y="55414"/>
                </a:lnTo>
                <a:lnTo>
                  <a:pt x="712088" y="104813"/>
                </a:lnTo>
                <a:lnTo>
                  <a:pt x="711303" y="123489"/>
                </a:lnTo>
                <a:lnTo>
                  <a:pt x="699515" y="169214"/>
                </a:lnTo>
                <a:lnTo>
                  <a:pt x="673209" y="197807"/>
                </a:lnTo>
                <a:lnTo>
                  <a:pt x="661162" y="203149"/>
                </a:lnTo>
                <a:lnTo>
                  <a:pt x="663829" y="211747"/>
                </a:lnTo>
                <a:lnTo>
                  <a:pt x="704298" y="187710"/>
                </a:lnTo>
                <a:lnTo>
                  <a:pt x="727027" y="143335"/>
                </a:lnTo>
                <a:lnTo>
                  <a:pt x="731393" y="105930"/>
                </a:lnTo>
                <a:lnTo>
                  <a:pt x="730297" y="86521"/>
                </a:lnTo>
                <a:lnTo>
                  <a:pt x="713867" y="37122"/>
                </a:lnTo>
                <a:lnTo>
                  <a:pt x="679184" y="5543"/>
                </a:lnTo>
                <a:lnTo>
                  <a:pt x="663829" y="0"/>
                </a:lnTo>
                <a:close/>
              </a:path>
              <a:path w="731519" h="212089">
                <a:moveTo>
                  <a:pt x="67563" y="0"/>
                </a:moveTo>
                <a:lnTo>
                  <a:pt x="27166" y="24106"/>
                </a:lnTo>
                <a:lnTo>
                  <a:pt x="4381" y="68583"/>
                </a:lnTo>
                <a:lnTo>
                  <a:pt x="0" y="105930"/>
                </a:lnTo>
                <a:lnTo>
                  <a:pt x="1093" y="125383"/>
                </a:lnTo>
                <a:lnTo>
                  <a:pt x="17399" y="174739"/>
                </a:lnTo>
                <a:lnTo>
                  <a:pt x="52153" y="206212"/>
                </a:lnTo>
                <a:lnTo>
                  <a:pt x="67563" y="211747"/>
                </a:lnTo>
                <a:lnTo>
                  <a:pt x="70231" y="203149"/>
                </a:lnTo>
                <a:lnTo>
                  <a:pt x="58183" y="197807"/>
                </a:lnTo>
                <a:lnTo>
                  <a:pt x="47767" y="190372"/>
                </a:lnTo>
                <a:lnTo>
                  <a:pt x="26376" y="155689"/>
                </a:lnTo>
                <a:lnTo>
                  <a:pt x="19304" y="104813"/>
                </a:lnTo>
                <a:lnTo>
                  <a:pt x="20089" y="86751"/>
                </a:lnTo>
                <a:lnTo>
                  <a:pt x="31876" y="42138"/>
                </a:lnTo>
                <a:lnTo>
                  <a:pt x="58398" y="13917"/>
                </a:lnTo>
                <a:lnTo>
                  <a:pt x="70612" y="8597"/>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3921252" y="5682424"/>
            <a:ext cx="278765" cy="212090"/>
          </a:xfrm>
          <a:custGeom>
            <a:avLst/>
            <a:gdLst/>
            <a:ahLst/>
            <a:cxnLst/>
            <a:rect l="l" t="t" r="r" b="b"/>
            <a:pathLst>
              <a:path w="278764" h="212089">
                <a:moveTo>
                  <a:pt x="211200" y="0"/>
                </a:moveTo>
                <a:lnTo>
                  <a:pt x="208152" y="8597"/>
                </a:lnTo>
                <a:lnTo>
                  <a:pt x="220438" y="13917"/>
                </a:lnTo>
                <a:lnTo>
                  <a:pt x="230997" y="21282"/>
                </a:lnTo>
                <a:lnTo>
                  <a:pt x="252388" y="55414"/>
                </a:lnTo>
                <a:lnTo>
                  <a:pt x="259461" y="104813"/>
                </a:lnTo>
                <a:lnTo>
                  <a:pt x="258675" y="123489"/>
                </a:lnTo>
                <a:lnTo>
                  <a:pt x="246887" y="169214"/>
                </a:lnTo>
                <a:lnTo>
                  <a:pt x="220581" y="197807"/>
                </a:lnTo>
                <a:lnTo>
                  <a:pt x="208534" y="203149"/>
                </a:lnTo>
                <a:lnTo>
                  <a:pt x="211200" y="211747"/>
                </a:lnTo>
                <a:lnTo>
                  <a:pt x="251670" y="187710"/>
                </a:lnTo>
                <a:lnTo>
                  <a:pt x="274399" y="143335"/>
                </a:lnTo>
                <a:lnTo>
                  <a:pt x="278764" y="105930"/>
                </a:lnTo>
                <a:lnTo>
                  <a:pt x="277669" y="86521"/>
                </a:lnTo>
                <a:lnTo>
                  <a:pt x="261238" y="37122"/>
                </a:lnTo>
                <a:lnTo>
                  <a:pt x="226556" y="5543"/>
                </a:lnTo>
                <a:lnTo>
                  <a:pt x="211200" y="0"/>
                </a:lnTo>
                <a:close/>
              </a:path>
              <a:path w="278764" h="212089">
                <a:moveTo>
                  <a:pt x="67563" y="0"/>
                </a:moveTo>
                <a:lnTo>
                  <a:pt x="27166" y="24106"/>
                </a:lnTo>
                <a:lnTo>
                  <a:pt x="4381" y="68583"/>
                </a:lnTo>
                <a:lnTo>
                  <a:pt x="0" y="105930"/>
                </a:lnTo>
                <a:lnTo>
                  <a:pt x="1093" y="125383"/>
                </a:lnTo>
                <a:lnTo>
                  <a:pt x="17399" y="174739"/>
                </a:lnTo>
                <a:lnTo>
                  <a:pt x="52153" y="206212"/>
                </a:lnTo>
                <a:lnTo>
                  <a:pt x="67563" y="211747"/>
                </a:lnTo>
                <a:lnTo>
                  <a:pt x="70231" y="203149"/>
                </a:lnTo>
                <a:lnTo>
                  <a:pt x="58183" y="197807"/>
                </a:lnTo>
                <a:lnTo>
                  <a:pt x="47767" y="190372"/>
                </a:lnTo>
                <a:lnTo>
                  <a:pt x="26376" y="155689"/>
                </a:lnTo>
                <a:lnTo>
                  <a:pt x="19303" y="104813"/>
                </a:lnTo>
                <a:lnTo>
                  <a:pt x="20089" y="86751"/>
                </a:lnTo>
                <a:lnTo>
                  <a:pt x="31876" y="42138"/>
                </a:lnTo>
                <a:lnTo>
                  <a:pt x="58398" y="13917"/>
                </a:lnTo>
                <a:lnTo>
                  <a:pt x="70612" y="8597"/>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796544" y="5612688"/>
            <a:ext cx="7396480" cy="112014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50"/>
              </a:lnSpc>
              <a:spcBef>
                <a:spcPts val="100"/>
              </a:spcBef>
              <a:spcAft>
                <a:spcPts val="0"/>
              </a:spcAft>
              <a:buClrTx/>
              <a:buSzTx/>
              <a:buFontTx/>
              <a:buNone/>
              <a:tabLst>
                <a:tab pos="2493645" algn="l"/>
                <a:tab pos="3580765"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shorthand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114"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70"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3275" normalizeH="0" baseline="0" noProof="0" dirty="0">
                <a:ln>
                  <a:noFill/>
                </a:ln>
                <a:solidFill>
                  <a:prstClr val="black"/>
                </a:solidFill>
                <a:effectLst/>
                <a:uLnTx/>
                <a:uFillTx/>
                <a:latin typeface="Wingdings"/>
                <a:ea typeface="+mn-ea"/>
                <a:cs typeface="Wingdings"/>
              </a:rPr>
              <a:t></a:t>
            </a:r>
            <a:r>
              <a:rPr kumimoji="0" sz="1800" b="0" i="0" u="none" strike="noStrike" kern="1200" cap="none" spc="-30" normalizeH="0" baseline="0" noProof="0" dirty="0">
                <a:ln>
                  <a:noFill/>
                </a:ln>
                <a:solidFill>
                  <a:prstClr val="black"/>
                </a:solidFill>
                <a:effectLst/>
                <a:uLnTx/>
                <a:uFillTx/>
                <a:latin typeface="Times New Roman"/>
                <a:ea typeface="+mn-ea"/>
                <a:cs typeface="Times New Roman"/>
              </a:rPr>
              <a:t> </a:t>
            </a:r>
            <a:r>
              <a:rPr kumimoji="0" sz="1800" b="0" i="0" u="none" strike="noStrike" kern="1200" cap="none" spc="-400" normalizeH="0" baseline="0" noProof="0" dirty="0">
                <a:ln>
                  <a:noFill/>
                </a:ln>
                <a:solidFill>
                  <a:prstClr val="black"/>
                </a:solidFill>
                <a:effectLst/>
                <a:uLnTx/>
                <a:uFillTx/>
                <a:latin typeface="Tinos"/>
                <a:ea typeface="+mn-ea"/>
                <a:cs typeface="Tinos"/>
              </a:rPr>
              <a:t>𝑝              </a:t>
            </a:r>
            <a:r>
              <a:rPr kumimoji="0" sz="1800" b="0" i="0" u="none" strike="noStrike" kern="1200" cap="none" spc="-380"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10" normalizeH="0" baseline="0" noProof="0" dirty="0">
                <a:ln>
                  <a:noFill/>
                </a:ln>
                <a:solidFill>
                  <a:prstClr val="black"/>
                </a:solidFill>
                <a:effectLst/>
                <a:uLnTx/>
                <a:uFillTx/>
                <a:latin typeface="Carlito"/>
                <a:ea typeface="+mn-ea"/>
                <a:cs typeface="Carlito"/>
              </a:rPr>
              <a:t>(note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lowercase</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135" normalizeH="0" baseline="0" noProof="0" dirty="0">
                <a:ln>
                  <a:noFill/>
                </a:ln>
                <a:solidFill>
                  <a:prstClr val="black"/>
                </a:solidFill>
                <a:effectLst/>
                <a:uLnTx/>
                <a:uFillTx/>
                <a:latin typeface="Tinos"/>
                <a:ea typeface="+mn-ea"/>
                <a:cs typeface="Tinos"/>
              </a:rPr>
              <a:t>𝑝</a:t>
            </a:r>
            <a:r>
              <a:rPr kumimoji="0" sz="1800" b="0" i="0" u="none" strike="noStrike" kern="1200" cap="none" spc="-13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2150"/>
              </a:lnSpc>
              <a:spcBef>
                <a:spcPts val="0"/>
              </a:spcBef>
              <a:spcAft>
                <a:spcPts val="0"/>
              </a:spcAft>
              <a:buClrTx/>
              <a:buSzTx/>
              <a:buFontTx/>
              <a:buNone/>
              <a:tabLst/>
              <a:defRPr/>
            </a:pPr>
            <a:r>
              <a:rPr kumimoji="0" sz="1800" b="0" i="0" u="none" strike="noStrike" kern="1200" cap="none" spc="-15" normalizeH="0" baseline="0" noProof="0" dirty="0">
                <a:ln>
                  <a:noFill/>
                </a:ln>
                <a:solidFill>
                  <a:prstClr val="black"/>
                </a:solidFill>
                <a:effectLst/>
                <a:uLnTx/>
                <a:uFillTx/>
                <a:latin typeface="Carlito"/>
                <a:ea typeface="+mn-ea"/>
                <a:cs typeface="Carlito"/>
              </a:rPr>
              <a:t>It’s </a:t>
            </a:r>
            <a:r>
              <a:rPr kumimoji="0" sz="1800" b="0" i="0" u="none" strike="noStrike" kern="1200" cap="none" spc="-20" normalizeH="0" baseline="0" noProof="0" dirty="0">
                <a:ln>
                  <a:noFill/>
                </a:ln>
                <a:solidFill>
                  <a:prstClr val="black"/>
                </a:solidFill>
                <a:effectLst/>
                <a:uLnTx/>
                <a:uFillTx/>
                <a:latin typeface="Carlito"/>
                <a:ea typeface="+mn-ea"/>
                <a:cs typeface="Carlito"/>
              </a:rPr>
              <a:t>like </a:t>
            </a:r>
            <a:r>
              <a:rPr kumimoji="0" sz="1800" b="0" i="0" u="none" strike="noStrike" kern="1200" cap="none" spc="-10" normalizeH="0" baseline="0" noProof="0" dirty="0">
                <a:ln>
                  <a:noFill/>
                </a:ln>
                <a:solidFill>
                  <a:prstClr val="black"/>
                </a:solidFill>
                <a:effectLst/>
                <a:uLnTx/>
                <a:uFillTx/>
                <a:latin typeface="Carlito"/>
                <a:ea typeface="+mn-ea"/>
                <a:cs typeface="Carlito"/>
              </a:rPr>
              <a:t>saying </a:t>
            </a: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the </a:t>
            </a:r>
            <a:r>
              <a:rPr kumimoji="0" sz="1800" b="0" i="0" u="none" strike="noStrike" kern="1200" cap="none" spc="-10" normalizeH="0" baseline="0" noProof="0" dirty="0">
                <a:ln>
                  <a:noFill/>
                </a:ln>
                <a:solidFill>
                  <a:prstClr val="black"/>
                </a:solidFill>
                <a:effectLst/>
                <a:uLnTx/>
                <a:uFillTx/>
                <a:latin typeface="Carlito"/>
                <a:ea typeface="+mn-ea"/>
                <a:cs typeface="Carlito"/>
              </a:rPr>
              <a:t>outcome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20" normalizeH="0" baseline="0" noProof="0" dirty="0">
                <a:ln>
                  <a:noFill/>
                </a:ln>
                <a:solidFill>
                  <a:prstClr val="black"/>
                </a:solidFill>
                <a:effectLst/>
                <a:uLnTx/>
                <a:uFillTx/>
                <a:latin typeface="Carlito"/>
                <a:ea typeface="+mn-ea"/>
                <a:cs typeface="Carlito"/>
              </a:rPr>
              <a:t>my </a:t>
            </a:r>
            <a:r>
              <a:rPr kumimoji="0" sz="1800" b="0" i="0" u="none" strike="noStrike" kern="1200" cap="none" spc="-10" normalizeH="0" baseline="0" noProof="0" dirty="0">
                <a:ln>
                  <a:noFill/>
                </a:ln>
                <a:solidFill>
                  <a:prstClr val="black"/>
                </a:solidFill>
                <a:effectLst/>
                <a:uLnTx/>
                <a:uFillTx/>
                <a:latin typeface="Carlito"/>
                <a:ea typeface="+mn-ea"/>
                <a:cs typeface="Carlito"/>
              </a:rPr>
              <a:t>coin throw was</a:t>
            </a:r>
            <a:r>
              <a:rPr kumimoji="0" sz="1800" b="0" i="0" u="none" strike="noStrike" kern="1200" cap="none" spc="20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heads”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l" defTabSz="914400" rtl="0" eaLnBrk="1" fontAlgn="auto" latinLnBrk="0" hangingPunct="1">
              <a:lnSpc>
                <a:spcPts val="2150"/>
              </a:lnSpc>
              <a:spcBef>
                <a:spcPts val="95"/>
              </a:spcBef>
              <a:spcAft>
                <a:spcPts val="0"/>
              </a:spcAft>
              <a:buClrTx/>
              <a:buSzTx/>
              <a:buFontTx/>
              <a:buNone/>
              <a:tabLst/>
              <a:defRPr/>
            </a:pPr>
            <a:r>
              <a:rPr kumimoji="0" sz="1800" b="0" i="0" u="none" strike="noStrike" kern="1200" cap="none" spc="-90" normalizeH="0" baseline="0" noProof="0" dirty="0">
                <a:ln>
                  <a:noFill/>
                </a:ln>
                <a:solidFill>
                  <a:prstClr val="black"/>
                </a:solidFill>
                <a:effectLst/>
                <a:uLnTx/>
                <a:uFillTx/>
                <a:latin typeface="Carlito"/>
                <a:ea typeface="+mn-ea"/>
                <a:cs typeface="Carlito"/>
              </a:rPr>
              <a:t>(</a:t>
            </a:r>
            <a:r>
              <a:rPr kumimoji="0" sz="1800" b="0" i="0" u="none" strike="noStrike" kern="1200" cap="none" spc="-90" normalizeH="0" baseline="0" noProof="0" dirty="0">
                <a:ln>
                  <a:noFill/>
                </a:ln>
                <a:solidFill>
                  <a:prstClr val="black"/>
                </a:solidFill>
                <a:effectLst/>
                <a:uLnTx/>
                <a:uFillTx/>
                <a:latin typeface="Tinos"/>
                <a:ea typeface="+mn-ea"/>
                <a:cs typeface="Tinos"/>
              </a:rPr>
              <a:t>𝑃(𝑋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25" normalizeH="0" baseline="0" noProof="0" dirty="0">
                <a:ln>
                  <a:noFill/>
                </a:ln>
                <a:solidFill>
                  <a:prstClr val="black"/>
                </a:solidFill>
                <a:effectLst/>
                <a:uLnTx/>
                <a:uFillTx/>
                <a:latin typeface="Tinos"/>
                <a:ea typeface="+mn-ea"/>
                <a:cs typeface="Tinos"/>
              </a:rPr>
              <a:t>ℎ𝑒𝑎𝑑𝑠)</a:t>
            </a:r>
            <a:r>
              <a:rPr kumimoji="0" sz="1800" b="0" i="0" u="none" strike="noStrike" kern="1200" cap="none" spc="-22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vs “the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heads” </a:t>
            </a:r>
            <a:r>
              <a:rPr kumimoji="0" sz="1800" b="0" i="0" u="none" strike="noStrike" kern="1200" cap="none" spc="-165" normalizeH="0" baseline="0" noProof="0" dirty="0">
                <a:ln>
                  <a:noFill/>
                </a:ln>
                <a:solidFill>
                  <a:prstClr val="black"/>
                </a:solidFill>
                <a:effectLst/>
                <a:uLnTx/>
                <a:uFillTx/>
                <a:latin typeface="Carlito"/>
                <a:ea typeface="+mn-ea"/>
                <a:cs typeface="Carlito"/>
              </a:rPr>
              <a:t>(</a:t>
            </a:r>
            <a:r>
              <a:rPr kumimoji="0" sz="1800" b="0" i="0" u="none" strike="noStrike" kern="1200" cap="none" spc="-165" normalizeH="0" baseline="0" noProof="0" dirty="0">
                <a:ln>
                  <a:noFill/>
                </a:ln>
                <a:solidFill>
                  <a:prstClr val="black"/>
                </a:solidFill>
                <a:effectLst/>
                <a:uLnTx/>
                <a:uFillTx/>
                <a:latin typeface="Tinos"/>
                <a:ea typeface="+mn-ea"/>
                <a:cs typeface="Tinos"/>
              </a:rPr>
              <a:t>𝑝(ℎ𝑒𝑎𝑑𝑠)</a:t>
            </a:r>
            <a:r>
              <a:rPr kumimoji="0" sz="1800" b="0" i="0" u="none" strike="noStrike" kern="1200" cap="none" spc="-16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In the </a:t>
            </a:r>
            <a:r>
              <a:rPr kumimoji="0" sz="1800" b="0" i="0" u="none" strike="noStrike" kern="1200" cap="none" spc="-15" normalizeH="0" baseline="0" noProof="0" dirty="0">
                <a:ln>
                  <a:noFill/>
                </a:ln>
                <a:solidFill>
                  <a:prstClr val="black"/>
                </a:solidFill>
                <a:effectLst/>
                <a:uLnTx/>
                <a:uFillTx/>
                <a:latin typeface="Carlito"/>
                <a:ea typeface="+mn-ea"/>
                <a:cs typeface="Carlito"/>
              </a:rPr>
              <a:t>latter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coin  throw was</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implicit.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3" name="object 23"/>
          <p:cNvSpPr/>
          <p:nvPr/>
        </p:nvSpPr>
        <p:spPr>
          <a:xfrm>
            <a:off x="5526008" y="3733723"/>
            <a:ext cx="3499135" cy="70115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606796" y="3787140"/>
            <a:ext cx="3337560" cy="585470"/>
          </a:xfrm>
          <a:prstGeom prst="rect">
            <a:avLst/>
          </a:prstGeom>
          <a:solidFill>
            <a:srgbClr val="FFFFFF"/>
          </a:solidFill>
        </p:spPr>
        <p:txBody>
          <a:bodyPr vert="horz" wrap="square" lIns="0" tIns="33655" rIns="0" bIns="0" rtlCol="0">
            <a:spAutoFit/>
          </a:bodyPr>
          <a:lstStyle/>
          <a:p>
            <a:pPr marL="92075" marR="0" lvl="0" indent="0" algn="l" defTabSz="914400" rtl="0" eaLnBrk="1" fontAlgn="auto" latinLnBrk="0" hangingPunct="1">
              <a:lnSpc>
                <a:spcPct val="100000"/>
              </a:lnSpc>
              <a:spcBef>
                <a:spcPts val="26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rlito"/>
                <a:ea typeface="+mn-ea"/>
                <a:cs typeface="Carlito"/>
              </a:rPr>
              <a:t>i.e. </a:t>
            </a:r>
            <a:r>
              <a:rPr kumimoji="0" sz="1600" b="0" i="0" u="none" strike="noStrike" kern="1200" cap="none" spc="-220" normalizeH="0" baseline="0" noProof="0" dirty="0">
                <a:ln>
                  <a:noFill/>
                </a:ln>
                <a:solidFill>
                  <a:prstClr val="black"/>
                </a:solidFill>
                <a:effectLst/>
                <a:uLnTx/>
                <a:uFillTx/>
                <a:latin typeface="Tinos"/>
                <a:ea typeface="+mn-ea"/>
                <a:cs typeface="Tinos"/>
              </a:rPr>
              <a:t>𝑋 </a:t>
            </a:r>
            <a:r>
              <a:rPr kumimoji="0" sz="1600" b="0" i="0" u="none" strike="noStrike" kern="1200" cap="none" spc="-5" normalizeH="0" baseline="0" noProof="0" dirty="0">
                <a:ln>
                  <a:noFill/>
                </a:ln>
                <a:solidFill>
                  <a:prstClr val="black"/>
                </a:solidFill>
                <a:effectLst/>
                <a:uLnTx/>
                <a:uFillTx/>
                <a:latin typeface="Carlito"/>
                <a:ea typeface="+mn-ea"/>
                <a:cs typeface="Carlito"/>
              </a:rPr>
              <a:t>is a </a:t>
            </a:r>
            <a:r>
              <a:rPr kumimoji="0" sz="1600" b="0" i="0" u="none" strike="noStrike" kern="1200" cap="none" spc="-15" normalizeH="0" baseline="0" noProof="0" dirty="0">
                <a:ln>
                  <a:noFill/>
                </a:ln>
                <a:solidFill>
                  <a:prstClr val="black"/>
                </a:solidFill>
                <a:effectLst/>
                <a:uLnTx/>
                <a:uFillTx/>
                <a:latin typeface="Carlito"/>
                <a:ea typeface="+mn-ea"/>
                <a:cs typeface="Carlito"/>
              </a:rPr>
              <a:t>random </a:t>
            </a:r>
            <a:r>
              <a:rPr kumimoji="0" sz="1600" b="0" i="0" u="none" strike="noStrike" kern="1200" cap="none" spc="-10" normalizeH="0" baseline="0" noProof="0" dirty="0">
                <a:ln>
                  <a:noFill/>
                </a:ln>
                <a:solidFill>
                  <a:prstClr val="black"/>
                </a:solidFill>
                <a:effectLst/>
                <a:uLnTx/>
                <a:uFillTx/>
                <a:latin typeface="Carlito"/>
                <a:ea typeface="+mn-ea"/>
                <a:cs typeface="Carlito"/>
              </a:rPr>
              <a:t>variable</a:t>
            </a:r>
            <a:r>
              <a:rPr kumimoji="0" sz="1600" b="0" i="0" u="none" strike="noStrike" kern="1200" cap="none" spc="50" normalizeH="0" baseline="0" noProof="0" dirty="0">
                <a:ln>
                  <a:noFill/>
                </a:ln>
                <a:solidFill>
                  <a:prstClr val="black"/>
                </a:solidFill>
                <a:effectLst/>
                <a:uLnTx/>
                <a:uFillTx/>
                <a:latin typeface="Carlito"/>
                <a:ea typeface="+mn-ea"/>
                <a:cs typeface="Carlito"/>
              </a:rPr>
              <a:t> </a:t>
            </a:r>
            <a:r>
              <a:rPr kumimoji="0" sz="1600" b="0" i="0" u="none" strike="noStrike" kern="1200" cap="none" spc="-10" normalizeH="0" baseline="0" noProof="0" dirty="0">
                <a:ln>
                  <a:noFill/>
                </a:ln>
                <a:solidFill>
                  <a:prstClr val="black"/>
                </a:solidFill>
                <a:effectLst/>
                <a:uLnTx/>
                <a:uFillTx/>
                <a:latin typeface="Carlito"/>
                <a:ea typeface="+mn-ea"/>
                <a:cs typeface="Carlito"/>
              </a:rPr>
              <a:t>(capital</a:t>
            </a: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arlito"/>
                <a:ea typeface="+mn-ea"/>
                <a:cs typeface="Carlito"/>
              </a:rPr>
              <a:t>letter), </a:t>
            </a:r>
            <a:r>
              <a:rPr kumimoji="0" sz="1600" b="0" i="0" u="none" strike="noStrike" kern="1200" cap="none" spc="-5" normalizeH="0" baseline="0" noProof="0" dirty="0">
                <a:ln>
                  <a:noFill/>
                </a:ln>
                <a:solidFill>
                  <a:prstClr val="black"/>
                </a:solidFill>
                <a:effectLst/>
                <a:uLnTx/>
                <a:uFillTx/>
                <a:latin typeface="Carlito"/>
                <a:ea typeface="+mn-ea"/>
                <a:cs typeface="Carlito"/>
              </a:rPr>
              <a:t>but </a:t>
            </a:r>
            <a:r>
              <a:rPr kumimoji="0" sz="1600" b="0" i="0" u="none" strike="noStrike" kern="1200" cap="none" spc="-395" normalizeH="0" baseline="0" noProof="0" dirty="0">
                <a:ln>
                  <a:noFill/>
                </a:ln>
                <a:solidFill>
                  <a:prstClr val="black"/>
                </a:solidFill>
                <a:effectLst/>
                <a:uLnTx/>
                <a:uFillTx/>
                <a:latin typeface="Tinos"/>
                <a:ea typeface="+mn-ea"/>
                <a:cs typeface="Tinos"/>
              </a:rPr>
              <a:t>𝑥 </a:t>
            </a:r>
            <a:r>
              <a:rPr kumimoji="0" sz="1600" b="0" i="0" u="none" strike="noStrike" kern="1200" cap="none" spc="-5" normalizeH="0" baseline="0" noProof="0" dirty="0">
                <a:ln>
                  <a:noFill/>
                </a:ln>
                <a:solidFill>
                  <a:prstClr val="black"/>
                </a:solidFill>
                <a:effectLst/>
                <a:uLnTx/>
                <a:uFillTx/>
                <a:latin typeface="Carlito"/>
                <a:ea typeface="+mn-ea"/>
                <a:cs typeface="Carlito"/>
              </a:rPr>
              <a:t>is a particular</a:t>
            </a:r>
            <a:r>
              <a:rPr kumimoji="0" sz="1600" b="0" i="0" u="none" strike="noStrike" kern="1200" cap="none" spc="-10" normalizeH="0" baseline="0" noProof="0" dirty="0">
                <a:ln>
                  <a:noFill/>
                </a:ln>
                <a:solidFill>
                  <a:prstClr val="black"/>
                </a:solidFill>
                <a:effectLst/>
                <a:uLnTx/>
                <a:uFillTx/>
                <a:latin typeface="Carlito"/>
                <a:ea typeface="+mn-ea"/>
                <a:cs typeface="Carlito"/>
              </a:rPr>
              <a:t> outcome.</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25" name="object 25"/>
          <p:cNvSpPr txBox="1"/>
          <p:nvPr/>
        </p:nvSpPr>
        <p:spPr>
          <a:xfrm>
            <a:off x="8504935" y="6427114"/>
            <a:ext cx="10287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2</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2A3478D-F5A8-429F-A39D-DED242B76146}"/>
              </a:ext>
            </a:extLst>
          </p:cNvPr>
          <p:cNvSpPr txBox="1">
            <a:spLocks noChangeArrowheads="1"/>
          </p:cNvSpPr>
          <p:nvPr/>
        </p:nvSpPr>
        <p:spPr>
          <a:xfrm>
            <a:off x="0" y="330200"/>
            <a:ext cx="7772400" cy="93856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dirty="0">
                <a:effectLst>
                  <a:outerShdw blurRad="38100" dist="38100" dir="2700000" algn="tl">
                    <a:srgbClr val="FFFFFF"/>
                  </a:outerShdw>
                </a:effectLst>
              </a:rPr>
              <a:t>Mean Absolute Percent Error </a:t>
            </a:r>
          </a:p>
        </p:txBody>
      </p:sp>
      <p:pic>
        <p:nvPicPr>
          <p:cNvPr id="5" name="Picture 4">
            <a:extLst>
              <a:ext uri="{FF2B5EF4-FFF2-40B4-BE49-F238E27FC236}">
                <a16:creationId xmlns:a16="http://schemas.microsoft.com/office/drawing/2014/main" id="{2261DA4E-CFC7-4E99-B5E3-65851AFE483D}"/>
              </a:ext>
            </a:extLst>
          </p:cNvPr>
          <p:cNvPicPr>
            <a:picLocks noChangeAspect="1"/>
          </p:cNvPicPr>
          <p:nvPr/>
        </p:nvPicPr>
        <p:blipFill>
          <a:blip r:embed="rId2"/>
          <a:stretch>
            <a:fillRect/>
          </a:stretch>
        </p:blipFill>
        <p:spPr>
          <a:xfrm>
            <a:off x="0" y="1690120"/>
            <a:ext cx="9144000" cy="1020122"/>
          </a:xfrm>
          <a:prstGeom prst="rect">
            <a:avLst/>
          </a:prstGeom>
        </p:spPr>
      </p:pic>
    </p:spTree>
    <p:extLst>
      <p:ext uri="{BB962C8B-B14F-4D97-AF65-F5344CB8AC3E}">
        <p14:creationId xmlns:p14="http://schemas.microsoft.com/office/powerpoint/2010/main" val="28791335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idx="4294967295"/>
          </p:nvPr>
        </p:nvSpPr>
        <p:spPr>
          <a:xfrm>
            <a:off x="0" y="330200"/>
            <a:ext cx="7772400" cy="1320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Comparison of Forecast Error </a:t>
            </a:r>
          </a:p>
        </p:txBody>
      </p:sp>
      <p:sp>
        <p:nvSpPr>
          <p:cNvPr id="385027" name="Rectangle 3"/>
          <p:cNvSpPr>
            <a:spLocks noChangeArrowheads="1"/>
          </p:cNvSpPr>
          <p:nvPr/>
        </p:nvSpPr>
        <p:spPr bwMode="auto">
          <a:xfrm>
            <a:off x="444500" y="1755775"/>
            <a:ext cx="81280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1pPr>
            <a:lvl2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2pPr>
            <a:lvl3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3pPr>
            <a:lvl4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4pPr>
            <a:lvl5pPr>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1714500" algn="ctr"/>
                <a:tab pos="3149600" algn="ctr"/>
                <a:tab pos="45720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Rounded	Absolute	Rounded	Absolute</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Actual	Forecast	Deviation	Forecast	Deviation</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Tonnage	with	for	with	for</a:t>
            </a:r>
          </a:p>
          <a:p>
            <a:pPr eaLnBrk="0" fontAlgn="base" hangingPunct="0">
              <a:lnSpc>
                <a:spcPct val="8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Quarter	Unloaded</a:t>
            </a:r>
            <a:r>
              <a:rPr lang="en-US" altLang="en-US" sz="1800" b="1">
                <a:solidFill>
                  <a:srgbClr val="000000"/>
                </a:solidFill>
                <a:effectLst>
                  <a:outerShdw blurRad="38100" dist="38100" dir="2700000" algn="tl">
                    <a:srgbClr val="C0C0C0"/>
                  </a:outerShdw>
                </a:effectLst>
                <a:latin typeface="Arial" panose="020B0604020202020204" pitchFamily="34" charset="0"/>
              </a:rPr>
              <a:t>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.10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	</a:t>
            </a:r>
            <a:r>
              <a:rPr lang="en-US" altLang="en-US" sz="1800" b="1">
                <a:solidFill>
                  <a:srgbClr val="000000"/>
                </a:solidFill>
                <a:effectLst>
                  <a:outerShdw blurRad="38100" dist="38100" dir="2700000" algn="tl">
                    <a:srgbClr val="C0C0C0"/>
                  </a:outerShdw>
                </a:effectLst>
                <a:latin typeface="Symbol" panose="05050102010706020507" pitchFamily="18" charset="2"/>
              </a:rPr>
              <a:t>a</a:t>
            </a:r>
            <a:r>
              <a:rPr lang="en-US" altLang="en-US" sz="1800" b="1">
                <a:solidFill>
                  <a:srgbClr val="000000"/>
                </a:solidFill>
                <a:effectLst>
                  <a:outerShdw blurRad="38100" dist="38100" dir="2700000" algn="tl">
                    <a:srgbClr val="C0C0C0"/>
                  </a:outerShdw>
                </a:effectLst>
                <a:latin typeface="Arial" panose="020B0604020202020204" pitchFamily="34" charset="0"/>
              </a:rPr>
              <a:t> = .50</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p:txBody>
      </p:sp>
      <p:sp>
        <p:nvSpPr>
          <p:cNvPr id="385028" name="Rectangle 4"/>
          <p:cNvSpPr>
            <a:spLocks noChangeArrowheads="1"/>
          </p:cNvSpPr>
          <p:nvPr/>
        </p:nvSpPr>
        <p:spPr bwMode="auto">
          <a:xfrm>
            <a:off x="822325" y="2803525"/>
            <a:ext cx="79057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524000" algn="r"/>
                <a:tab pos="2336800" algn="l"/>
                <a:tab pos="4292600" algn="r"/>
                <a:tab pos="5297488" algn="l"/>
                <a:tab pos="7150100" algn="r"/>
              </a:tabLst>
              <a:defRPr sz="2400">
                <a:solidFill>
                  <a:schemeClr val="tx1"/>
                </a:solidFill>
                <a:latin typeface="Times" panose="02020603050405020304" pitchFamily="18" charset="0"/>
              </a:defRPr>
            </a:lvl1pPr>
            <a:lvl2pPr marL="10287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2pPr>
            <a:lvl3pPr marL="16764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3pPr>
            <a:lvl4pPr marL="23241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4pPr>
            <a:lvl5pPr marL="2971800" indent="-457200">
              <a:tabLst>
                <a:tab pos="1524000" algn="r"/>
                <a:tab pos="2336800" algn="l"/>
                <a:tab pos="4292600" algn="r"/>
                <a:tab pos="5297488" algn="l"/>
                <a:tab pos="7150100" algn="r"/>
              </a:tabLst>
              <a:defRPr sz="2400">
                <a:solidFill>
                  <a:schemeClr val="tx1"/>
                </a:solidFill>
                <a:latin typeface="Times" panose="02020603050405020304" pitchFamily="18" charset="0"/>
              </a:defRPr>
            </a:lvl5pPr>
            <a:lvl6pPr marL="34290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6pPr>
            <a:lvl7pPr marL="38862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7pPr>
            <a:lvl8pPr marL="43434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8pPr>
            <a:lvl9pPr marL="4800600" indent="-457200" eaLnBrk="0" fontAlgn="base" hangingPunct="0">
              <a:spcBef>
                <a:spcPct val="0"/>
              </a:spcBef>
              <a:spcAft>
                <a:spcPct val="0"/>
              </a:spcAft>
              <a:tabLst>
                <a:tab pos="1524000" algn="r"/>
                <a:tab pos="2336800" algn="l"/>
                <a:tab pos="4292600" algn="r"/>
                <a:tab pos="5297488" algn="l"/>
                <a:tab pos="71501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1	180	175	5.00	175	5.00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2	168	175.5	7.50	177.50	9.50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3	159	174.75	15.75	172.75	13.75</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4	175	173.18	1.82	165.88	9.12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5	190	173.36	16.64	170.44	19.56</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6	205	175.02	29.98	180.22	24.78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7	180	178.02	1.98	192.61	12.61</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8	182	178.22	3.78	186.30	4.30</a:t>
            </a:r>
          </a:p>
          <a:p>
            <a:pPr eaLnBrk="0" fontAlgn="base" hangingPunct="0">
              <a:spcBef>
                <a:spcPct val="2000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82.45		98.62</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MAD	10.31		12.33</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MSE	190.82		195.24</a:t>
            </a:r>
          </a:p>
          <a:p>
            <a:pPr eaLnBrk="0" fontAlgn="base" hangingPunct="0">
              <a:spcBef>
                <a:spcPct val="0"/>
              </a:spcBef>
              <a:spcAft>
                <a:spcPct val="0"/>
              </a:spcAft>
              <a:buFont typeface="Times" panose="02020603050405020304" pitchFamily="18" charset="0"/>
              <a:buNone/>
              <a:defRPr/>
            </a:pPr>
            <a:r>
              <a:rPr lang="en-US" altLang="en-US" sz="2000" b="1">
                <a:solidFill>
                  <a:srgbClr val="000000"/>
                </a:solidFill>
                <a:effectLst>
                  <a:outerShdw blurRad="38100" dist="38100" dir="2700000" algn="tl">
                    <a:srgbClr val="C0C0C0"/>
                  </a:outerShdw>
                </a:effectLst>
                <a:latin typeface="Arial" panose="020B0604020202020204" pitchFamily="34" charset="0"/>
              </a:rPr>
              <a:t>		MAPE	5.59%		6.76%</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85029" name="Line 5"/>
          <p:cNvSpPr>
            <a:spLocks noChangeShapeType="1"/>
          </p:cNvSpPr>
          <p:nvPr/>
        </p:nvSpPr>
        <p:spPr bwMode="auto">
          <a:xfrm>
            <a:off x="584200" y="2781300"/>
            <a:ext cx="7988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5030" name="Line 6"/>
          <p:cNvSpPr>
            <a:spLocks noChangeShapeType="1"/>
          </p:cNvSpPr>
          <p:nvPr/>
        </p:nvSpPr>
        <p:spPr bwMode="auto">
          <a:xfrm>
            <a:off x="4546600" y="5308600"/>
            <a:ext cx="749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5031" name="Line 7"/>
          <p:cNvSpPr>
            <a:spLocks noChangeShapeType="1"/>
          </p:cNvSpPr>
          <p:nvPr/>
        </p:nvSpPr>
        <p:spPr bwMode="auto">
          <a:xfrm>
            <a:off x="7345363" y="5308600"/>
            <a:ext cx="8080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5032" name="Line 8"/>
          <p:cNvSpPr>
            <a:spLocks noChangeShapeType="1"/>
          </p:cNvSpPr>
          <p:nvPr/>
        </p:nvSpPr>
        <p:spPr bwMode="auto">
          <a:xfrm>
            <a:off x="29718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5033" name="Line 9"/>
          <p:cNvSpPr>
            <a:spLocks noChangeShapeType="1"/>
          </p:cNvSpPr>
          <p:nvPr/>
        </p:nvSpPr>
        <p:spPr bwMode="auto">
          <a:xfrm>
            <a:off x="5842000" y="1803400"/>
            <a:ext cx="0" cy="3467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85034" name="Oval 10"/>
          <p:cNvSpPr>
            <a:spLocks noChangeArrowheads="1"/>
          </p:cNvSpPr>
          <p:nvPr/>
        </p:nvSpPr>
        <p:spPr bwMode="auto">
          <a:xfrm>
            <a:off x="4144963" y="5565775"/>
            <a:ext cx="1376362" cy="1136650"/>
          </a:xfrm>
          <a:prstGeom prst="ellipse">
            <a:avLst/>
          </a:prstGeom>
          <a:noFill/>
          <a:ln w="1016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867655"/>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385034"/>
                                        </p:tgtEl>
                                        <p:attrNameLst>
                                          <p:attrName>style.visibility</p:attrName>
                                        </p:attrNameLst>
                                      </p:cBhvr>
                                      <p:to>
                                        <p:strVal val="visible"/>
                                      </p:to>
                                    </p:set>
                                    <p:animEffect transition="in" filter="dissolve">
                                      <p:cBhvr>
                                        <p:cTn id="7" dur="500"/>
                                        <p:tgtEl>
                                          <p:spTgt spid="385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4"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977" y="1412776"/>
            <a:ext cx="8294479" cy="4984969"/>
          </a:xfrm>
          <a:prstGeom prst="rect">
            <a:avLst/>
          </a:prstGeom>
        </p:spPr>
      </p:pic>
    </p:spTree>
    <p:extLst>
      <p:ext uri="{BB962C8B-B14F-4D97-AF65-F5344CB8AC3E}">
        <p14:creationId xmlns:p14="http://schemas.microsoft.com/office/powerpoint/2010/main" val="106534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592" y="1124744"/>
            <a:ext cx="7200800" cy="5640472"/>
          </a:xfrm>
          <a:prstGeom prst="rect">
            <a:avLst/>
          </a:prstGeom>
        </p:spPr>
      </p:pic>
    </p:spTree>
    <p:extLst>
      <p:ext uri="{BB962C8B-B14F-4D97-AF65-F5344CB8AC3E}">
        <p14:creationId xmlns:p14="http://schemas.microsoft.com/office/powerpoint/2010/main" val="312130783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BCE6D85-B67E-4ABD-8F1E-A83282B3B5D7}"/>
              </a:ext>
            </a:extLst>
          </p:cNvPr>
          <p:cNvSpPr txBox="1">
            <a:spLocks noChangeArrowheads="1"/>
          </p:cNvSpPr>
          <p:nvPr/>
        </p:nvSpPr>
        <p:spPr>
          <a:xfrm>
            <a:off x="539552" y="-27384"/>
            <a:ext cx="8604448" cy="13081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dirty="0">
                <a:effectLst>
                  <a:outerShdw blurRad="38100" dist="38100" dir="2700000" algn="tl">
                    <a:srgbClr val="FFFFFF"/>
                  </a:outerShdw>
                </a:effectLst>
              </a:rPr>
              <a:t>Exponential Smoothing with Trend Adjustment</a:t>
            </a:r>
          </a:p>
        </p:txBody>
      </p:sp>
      <p:pic>
        <p:nvPicPr>
          <p:cNvPr id="5" name="Picture 4">
            <a:extLst>
              <a:ext uri="{FF2B5EF4-FFF2-40B4-BE49-F238E27FC236}">
                <a16:creationId xmlns:a16="http://schemas.microsoft.com/office/drawing/2014/main" id="{D74FF92F-7CB8-4875-9C77-33702AFA61E9}"/>
              </a:ext>
            </a:extLst>
          </p:cNvPr>
          <p:cNvPicPr>
            <a:picLocks noChangeAspect="1"/>
          </p:cNvPicPr>
          <p:nvPr/>
        </p:nvPicPr>
        <p:blipFill>
          <a:blip r:embed="rId2"/>
          <a:stretch>
            <a:fillRect/>
          </a:stretch>
        </p:blipFill>
        <p:spPr>
          <a:xfrm>
            <a:off x="0" y="2132856"/>
            <a:ext cx="9143999" cy="2808312"/>
          </a:xfrm>
          <a:prstGeom prst="rect">
            <a:avLst/>
          </a:prstGeom>
        </p:spPr>
      </p:pic>
    </p:spTree>
    <p:extLst>
      <p:ext uri="{BB962C8B-B14F-4D97-AF65-F5344CB8AC3E}">
        <p14:creationId xmlns:p14="http://schemas.microsoft.com/office/powerpoint/2010/main" val="29420129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EDE44CF-17B2-4D5A-B9C5-6094AFD6A716}"/>
              </a:ext>
            </a:extLst>
          </p:cNvPr>
          <p:cNvSpPr txBox="1">
            <a:spLocks noChangeArrowheads="1"/>
          </p:cNvSpPr>
          <p:nvPr/>
        </p:nvSpPr>
        <p:spPr>
          <a:xfrm>
            <a:off x="539552" y="-27384"/>
            <a:ext cx="8604448" cy="13081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dirty="0">
                <a:effectLst>
                  <a:outerShdw blurRad="38100" dist="38100" dir="2700000" algn="tl">
                    <a:srgbClr val="FFFFFF"/>
                  </a:outerShdw>
                </a:effectLst>
              </a:rPr>
              <a:t>Exponential Smoothing with Trend Adjustment</a:t>
            </a:r>
          </a:p>
        </p:txBody>
      </p:sp>
      <p:pic>
        <p:nvPicPr>
          <p:cNvPr id="5" name="Picture 4">
            <a:extLst>
              <a:ext uri="{FF2B5EF4-FFF2-40B4-BE49-F238E27FC236}">
                <a16:creationId xmlns:a16="http://schemas.microsoft.com/office/drawing/2014/main" id="{0A980340-9C21-4638-B531-4227EAC69CF0}"/>
              </a:ext>
            </a:extLst>
          </p:cNvPr>
          <p:cNvPicPr>
            <a:picLocks noChangeAspect="1"/>
          </p:cNvPicPr>
          <p:nvPr/>
        </p:nvPicPr>
        <p:blipFill>
          <a:blip r:embed="rId2"/>
          <a:stretch>
            <a:fillRect/>
          </a:stretch>
        </p:blipFill>
        <p:spPr>
          <a:xfrm>
            <a:off x="0" y="1463095"/>
            <a:ext cx="9144000" cy="4342169"/>
          </a:xfrm>
          <a:prstGeom prst="rect">
            <a:avLst/>
          </a:prstGeom>
        </p:spPr>
      </p:pic>
    </p:spTree>
    <p:extLst>
      <p:ext uri="{BB962C8B-B14F-4D97-AF65-F5344CB8AC3E}">
        <p14:creationId xmlns:p14="http://schemas.microsoft.com/office/powerpoint/2010/main" val="396769465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idx="4294967295"/>
          </p:nvPr>
        </p:nvSpPr>
        <p:spPr>
          <a:xfrm>
            <a:off x="901700" y="609600"/>
            <a:ext cx="8242300" cy="13081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dirty="0">
                <a:effectLst>
                  <a:outerShdw blurRad="38100" dist="38100" dir="2700000" algn="tl">
                    <a:srgbClr val="FFFFFF"/>
                  </a:outerShdw>
                </a:effectLst>
              </a:rPr>
              <a:t>Exponential Smoothing with Trend Adjustment</a:t>
            </a:r>
          </a:p>
        </p:txBody>
      </p:sp>
      <p:sp>
        <p:nvSpPr>
          <p:cNvPr id="301059" name="Rectangle 3"/>
          <p:cNvSpPr>
            <a:spLocks noChangeArrowheads="1"/>
          </p:cNvSpPr>
          <p:nvPr/>
        </p:nvSpPr>
        <p:spPr bwMode="auto">
          <a:xfrm>
            <a:off x="965200" y="2262188"/>
            <a:ext cx="7212013"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US" altLang="en-US" sz="2800" b="1" i="1">
                <a:solidFill>
                  <a:srgbClr val="000000"/>
                </a:solidFill>
                <a:effectLst>
                  <a:outerShdw blurRad="38100" dist="38100" dir="2700000" algn="tl">
                    <a:srgbClr val="C0C0C0"/>
                  </a:outerShdw>
                </a:effectLst>
              </a:rPr>
              <a:t>When a trend is present, exponential smoothing must be modified</a:t>
            </a:r>
          </a:p>
        </p:txBody>
      </p:sp>
      <p:grpSp>
        <p:nvGrpSpPr>
          <p:cNvPr id="301060" name="Group 4"/>
          <p:cNvGrpSpPr>
            <a:grpSpLocks/>
          </p:cNvGrpSpPr>
          <p:nvPr/>
        </p:nvGrpSpPr>
        <p:grpSpPr bwMode="auto">
          <a:xfrm>
            <a:off x="468313" y="3606800"/>
            <a:ext cx="8237537" cy="1027113"/>
            <a:chOff x="255" y="2160"/>
            <a:chExt cx="5189" cy="647"/>
          </a:xfrm>
        </p:grpSpPr>
        <p:sp>
          <p:nvSpPr>
            <p:cNvPr id="301061" name="Rectangle 5"/>
            <p:cNvSpPr>
              <a:spLocks noChangeArrowheads="1"/>
            </p:cNvSpPr>
            <p:nvPr/>
          </p:nvSpPr>
          <p:spPr bwMode="auto">
            <a:xfrm>
              <a:off x="255" y="2160"/>
              <a:ext cx="1749"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Forecast </a:t>
              </a:r>
            </a:p>
            <a:p>
              <a:pP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including  </a:t>
              </a:r>
              <a:r>
                <a:rPr lang="en-US" altLang="en-US" sz="2400" b="1">
                  <a:solidFill>
                    <a:srgbClr val="000000"/>
                  </a:solidFill>
                  <a:effectLst>
                    <a:outerShdw blurRad="38100" dist="38100" dir="2700000" algn="tl">
                      <a:srgbClr val="C0C0C0"/>
                    </a:outerShdw>
                  </a:effectLst>
                </a:rPr>
                <a:t>(</a:t>
              </a:r>
              <a:r>
                <a:rPr lang="en-US" altLang="en-US" sz="2400" b="1" i="1">
                  <a:solidFill>
                    <a:srgbClr val="000000"/>
                  </a:solidFill>
                  <a:effectLst>
                    <a:outerShdw blurRad="38100" dist="38100" dir="2700000" algn="tl">
                      <a:srgbClr val="C0C0C0"/>
                    </a:outerShdw>
                  </a:effectLst>
                </a:rPr>
                <a:t>FIT</a:t>
              </a:r>
              <a:r>
                <a:rPr lang="en-US" altLang="en-US" sz="2400" b="1" i="1" baseline="-25000">
                  <a:solidFill>
                    <a:srgbClr val="000000"/>
                  </a:solidFill>
                  <a:effectLst>
                    <a:outerShdw blurRad="38100" dist="38100" dir="2700000" algn="tl">
                      <a:srgbClr val="C0C0C0"/>
                    </a:outerShdw>
                  </a:effectLst>
                </a:rPr>
                <a:t>t</a:t>
              </a:r>
              <a:r>
                <a:rPr lang="en-US" altLang="en-US" sz="2400" b="1">
                  <a:solidFill>
                    <a:srgbClr val="000000"/>
                  </a:solidFill>
                  <a:effectLst>
                    <a:outerShdw blurRad="38100" dist="38100" dir="2700000" algn="tl">
                      <a:srgbClr val="C0C0C0"/>
                    </a:outerShdw>
                  </a:effectLst>
                </a:rPr>
                <a:t>)</a:t>
              </a:r>
              <a:r>
                <a:rPr lang="en-US" altLang="en-US" sz="2400" b="1" i="1">
                  <a:solidFill>
                    <a:srgbClr val="000000"/>
                  </a:solidFill>
                  <a:effectLst>
                    <a:outerShdw blurRad="38100" dist="38100" dir="2700000" algn="tl">
                      <a:srgbClr val="C0C0C0"/>
                    </a:outerShdw>
                  </a:effectLst>
                </a:rPr>
                <a:t> = </a:t>
              </a:r>
            </a:p>
            <a:p>
              <a:pPr eaLnBrk="0" fontAlgn="base" hangingPunct="0">
                <a:lnSpc>
                  <a:spcPct val="85000"/>
                </a:lnSpc>
                <a:spcBef>
                  <a:spcPct val="0"/>
                </a:spcBef>
                <a:spcAft>
                  <a:spcPct val="0"/>
                </a:spcAft>
                <a:defRPr/>
              </a:pPr>
              <a:r>
                <a:rPr lang="en-US" altLang="en-US" sz="2400" b="1" i="1">
                  <a:solidFill>
                    <a:srgbClr val="000000"/>
                  </a:solidFill>
                  <a:effectLst>
                    <a:outerShdw blurRad="38100" dist="38100" dir="2700000" algn="tl">
                      <a:srgbClr val="C0C0C0"/>
                    </a:outerShdw>
                  </a:effectLst>
                </a:rPr>
                <a:t>trend</a:t>
              </a:r>
            </a:p>
          </p:txBody>
        </p:sp>
        <p:sp>
          <p:nvSpPr>
            <p:cNvPr id="301062" name="Rectangle 6"/>
            <p:cNvSpPr>
              <a:spLocks noChangeArrowheads="1"/>
            </p:cNvSpPr>
            <p:nvPr/>
          </p:nvSpPr>
          <p:spPr bwMode="auto">
            <a:xfrm>
              <a:off x="1921" y="2161"/>
              <a:ext cx="3523"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857500" algn="l"/>
                  <a:tab pos="3429000" algn="l"/>
                </a:tabLst>
                <a:defRPr sz="2400">
                  <a:solidFill>
                    <a:schemeClr val="tx1"/>
                  </a:solidFill>
                  <a:latin typeface="Times" panose="02020603050405020304" pitchFamily="18" charset="0"/>
                </a:defRPr>
              </a:lvl1pPr>
              <a:lvl2pPr>
                <a:tabLst>
                  <a:tab pos="2857500" algn="l"/>
                  <a:tab pos="3429000" algn="l"/>
                </a:tabLst>
                <a:defRPr sz="2400">
                  <a:solidFill>
                    <a:schemeClr val="tx1"/>
                  </a:solidFill>
                  <a:latin typeface="Times" panose="02020603050405020304" pitchFamily="18" charset="0"/>
                </a:defRPr>
              </a:lvl2pPr>
              <a:lvl3pPr>
                <a:tabLst>
                  <a:tab pos="2857500" algn="l"/>
                  <a:tab pos="3429000" algn="l"/>
                </a:tabLst>
                <a:defRPr sz="2400">
                  <a:solidFill>
                    <a:schemeClr val="tx1"/>
                  </a:solidFill>
                  <a:latin typeface="Times" panose="02020603050405020304" pitchFamily="18" charset="0"/>
                </a:defRPr>
              </a:lvl3pPr>
              <a:lvl4pPr>
                <a:tabLst>
                  <a:tab pos="2857500" algn="l"/>
                  <a:tab pos="3429000" algn="l"/>
                </a:tabLst>
                <a:defRPr sz="2400">
                  <a:solidFill>
                    <a:schemeClr val="tx1"/>
                  </a:solidFill>
                  <a:latin typeface="Times" panose="02020603050405020304" pitchFamily="18" charset="0"/>
                </a:defRPr>
              </a:lvl4pPr>
              <a:lvl5pPr>
                <a:tabLst>
                  <a:tab pos="2857500" algn="l"/>
                  <a:tab pos="34290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857500" algn="l"/>
                  <a:tab pos="34290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857500" algn="l"/>
                  <a:tab pos="34290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857500" algn="l"/>
                  <a:tab pos="34290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857500" algn="l"/>
                  <a:tab pos="3429000" algn="l"/>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Exponentially		Exponentially</a:t>
              </a:r>
            </a:p>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smoothed    </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i="1">
                  <a:solidFill>
                    <a:srgbClr val="000000"/>
                  </a:solidFill>
                  <a:effectLst>
                    <a:outerShdw blurRad="38100" dist="38100" dir="2700000" algn="tl">
                      <a:srgbClr val="C0C0C0"/>
                    </a:outerShdw>
                  </a:effectLst>
                  <a:latin typeface="Arial" panose="020B0604020202020204" pitchFamily="34" charset="0"/>
                </a:rPr>
                <a:t>F</a:t>
              </a:r>
              <a:r>
                <a:rPr lang="en-US" altLang="en-US"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i="1">
                  <a:solidFill>
                    <a:srgbClr val="000000"/>
                  </a:solidFill>
                  <a:effectLst>
                    <a:outerShdw blurRad="38100" dist="38100" dir="2700000" algn="tl">
                      <a:srgbClr val="C0C0C0"/>
                    </a:outerShdw>
                  </a:effectLst>
                  <a:latin typeface="Arial" panose="020B0604020202020204" pitchFamily="34" charset="0"/>
                </a:rPr>
                <a:t>  +	</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i="1">
                  <a:solidFill>
                    <a:srgbClr val="000000"/>
                  </a:solidFill>
                  <a:effectLst>
                    <a:outerShdw blurRad="38100" dist="38100" dir="2700000" algn="tl">
                      <a:srgbClr val="C0C0C0"/>
                    </a:outerShdw>
                  </a:effectLst>
                  <a:latin typeface="Arial" panose="020B0604020202020204" pitchFamily="34" charset="0"/>
                </a:rPr>
                <a:t>T</a:t>
              </a:r>
              <a:r>
                <a:rPr lang="en-US" altLang="en-US"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b="1">
                  <a:solidFill>
                    <a:srgbClr val="000000"/>
                  </a:solidFill>
                  <a:effectLst>
                    <a:outerShdw blurRad="38100" dist="38100" dir="2700000" algn="tl">
                      <a:srgbClr val="C0C0C0"/>
                    </a:outerShdw>
                  </a:effectLst>
                  <a:latin typeface="Arial" panose="020B0604020202020204" pitchFamily="34" charset="0"/>
                </a:rPr>
                <a:t>)</a:t>
              </a:r>
              <a:r>
                <a:rPr lang="en-US" altLang="en-US" b="1" i="1">
                  <a:solidFill>
                    <a:srgbClr val="000000"/>
                  </a:solidFill>
                  <a:effectLst>
                    <a:outerShdw blurRad="38100" dist="38100" dir="2700000" algn="tl">
                      <a:srgbClr val="C0C0C0"/>
                    </a:outerShdw>
                  </a:effectLst>
                  <a:latin typeface="Arial" panose="020B0604020202020204" pitchFamily="34" charset="0"/>
                </a:rPr>
                <a:t>	smoothed</a:t>
              </a:r>
            </a:p>
            <a:p>
              <a:pPr eaLnBrk="0" fontAlgn="base" hangingPunct="0">
                <a:lnSpc>
                  <a:spcPct val="85000"/>
                </a:lnSpc>
                <a:spcBef>
                  <a:spcPct val="0"/>
                </a:spcBef>
                <a:spcAft>
                  <a:spcPct val="0"/>
                </a:spcAft>
                <a:defRPr/>
              </a:pPr>
              <a:r>
                <a:rPr lang="en-US" altLang="en-US" b="1" i="1">
                  <a:solidFill>
                    <a:srgbClr val="000000"/>
                  </a:solidFill>
                  <a:effectLst>
                    <a:outerShdw blurRad="38100" dist="38100" dir="2700000" algn="tl">
                      <a:srgbClr val="C0C0C0"/>
                    </a:outerShdw>
                  </a:effectLst>
                  <a:latin typeface="Arial" panose="020B0604020202020204" pitchFamily="34" charset="0"/>
                </a:rPr>
                <a:t>forecast		trend</a:t>
              </a:r>
            </a:p>
          </p:txBody>
        </p:sp>
      </p:grpSp>
    </p:spTree>
    <p:extLst>
      <p:ext uri="{BB962C8B-B14F-4D97-AF65-F5344CB8AC3E}">
        <p14:creationId xmlns:p14="http://schemas.microsoft.com/office/powerpoint/2010/main" val="107294285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01059"/>
                                        </p:tgtEl>
                                        <p:attrNameLst>
                                          <p:attrName>style.visibility</p:attrName>
                                        </p:attrNameLst>
                                      </p:cBhvr>
                                      <p:to>
                                        <p:strVal val="visible"/>
                                      </p:to>
                                    </p:set>
                                    <p:animEffect transition="in" filter="wipe(left)">
                                      <p:cBhvr>
                                        <p:cTn id="7" dur="500"/>
                                        <p:tgtEl>
                                          <p:spTgt spid="301059"/>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01060"/>
                                        </p:tgtEl>
                                        <p:attrNameLst>
                                          <p:attrName>style.visibility</p:attrName>
                                        </p:attrNameLst>
                                      </p:cBhvr>
                                      <p:to>
                                        <p:strVal val="visible"/>
                                      </p:to>
                                    </p:set>
                                    <p:animEffect transition="in" filter="wipe(left)">
                                      <p:cBhvr>
                                        <p:cTn id="11" dur="500"/>
                                        <p:tgtEl>
                                          <p:spTgt spid="30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autoUpdateAnimBg="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ACA45F-3536-4651-AF06-C19ED527F6D7}"/>
              </a:ext>
            </a:extLst>
          </p:cNvPr>
          <p:cNvSpPr txBox="1">
            <a:spLocks noChangeArrowheads="1"/>
          </p:cNvSpPr>
          <p:nvPr/>
        </p:nvSpPr>
        <p:spPr>
          <a:xfrm>
            <a:off x="901700" y="116632"/>
            <a:ext cx="8242300" cy="13081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Exponential Smoothing with Trend Adjustment</a:t>
            </a:r>
            <a:endParaRPr lang="en-US" altLang="en-US" dirty="0">
              <a:effectLst>
                <a:outerShdw blurRad="38100" dist="38100" dir="2700000" algn="tl">
                  <a:srgbClr val="FFFFFF"/>
                </a:outerShdw>
              </a:effectLst>
            </a:endParaRPr>
          </a:p>
        </p:txBody>
      </p:sp>
      <p:pic>
        <p:nvPicPr>
          <p:cNvPr id="6" name="Picture 5">
            <a:extLst>
              <a:ext uri="{FF2B5EF4-FFF2-40B4-BE49-F238E27FC236}">
                <a16:creationId xmlns:a16="http://schemas.microsoft.com/office/drawing/2014/main" id="{CB1F4972-EC91-4DFF-BCE2-C7465D741F95}"/>
              </a:ext>
            </a:extLst>
          </p:cNvPr>
          <p:cNvPicPr>
            <a:picLocks noChangeAspect="1"/>
          </p:cNvPicPr>
          <p:nvPr/>
        </p:nvPicPr>
        <p:blipFill>
          <a:blip r:embed="rId2"/>
          <a:stretch>
            <a:fillRect/>
          </a:stretch>
        </p:blipFill>
        <p:spPr>
          <a:xfrm>
            <a:off x="0" y="1441195"/>
            <a:ext cx="9144000" cy="5156157"/>
          </a:xfrm>
          <a:prstGeom prst="rect">
            <a:avLst/>
          </a:prstGeom>
        </p:spPr>
      </p:pic>
    </p:spTree>
    <p:extLst>
      <p:ext uri="{BB962C8B-B14F-4D97-AF65-F5344CB8AC3E}">
        <p14:creationId xmlns:p14="http://schemas.microsoft.com/office/powerpoint/2010/main" val="36931025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a:xfrm>
            <a:off x="901700" y="609600"/>
            <a:ext cx="8242300" cy="1308100"/>
          </a:xfrm>
          <a:prstGeom prst="rect">
            <a:avLst/>
          </a:prstGeom>
          <a:solidFill>
            <a:srgbClr val="2FFF74"/>
          </a:solidFill>
          <a:ln>
            <a:solidFill>
              <a:schemeClr val="tx1"/>
            </a:solidFill>
            <a:miter lim="800000"/>
            <a:headEnd/>
            <a:tailEnd/>
          </a:ln>
        </p:spPr>
        <p:txBody>
          <a:bodyPr anchorCtr="1"/>
          <a:lstStyle/>
          <a:p>
            <a:pPr eaLnBrk="1" hangingPunct="1">
              <a:lnSpc>
                <a:spcPct val="80000"/>
              </a:lnSpc>
              <a:defRPr/>
            </a:pPr>
            <a:r>
              <a:rPr lang="en-US" altLang="en-US" dirty="0">
                <a:effectLst>
                  <a:outerShdw blurRad="38100" dist="38100" dir="2700000" algn="tl">
                    <a:srgbClr val="FFFFFF"/>
                  </a:outerShdw>
                </a:effectLst>
              </a:rPr>
              <a:t>Exponential Smoothing with Trend Adjustment</a:t>
            </a:r>
          </a:p>
        </p:txBody>
      </p:sp>
      <p:sp>
        <p:nvSpPr>
          <p:cNvPr id="144401" name="Rectangle 17"/>
          <p:cNvSpPr>
            <a:spLocks noChangeArrowheads="1"/>
          </p:cNvSpPr>
          <p:nvPr/>
        </p:nvSpPr>
        <p:spPr bwMode="auto">
          <a:xfrm>
            <a:off x="1585913" y="2508250"/>
            <a:ext cx="6034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3200" b="1" i="1">
                <a:solidFill>
                  <a:srgbClr val="000000"/>
                </a:solidFill>
                <a:effectLst>
                  <a:outerShdw blurRad="38100" dist="38100" dir="2700000" algn="tl">
                    <a:srgbClr val="C0C0C0"/>
                  </a:outerShdw>
                </a:effectLst>
              </a:rPr>
              <a:t>F</a:t>
            </a:r>
            <a:r>
              <a:rPr lang="en-US" altLang="en-US" sz="3200" b="1" i="1" baseline="-25000">
                <a:solidFill>
                  <a:srgbClr val="000000"/>
                </a:solidFill>
                <a:effectLst>
                  <a:outerShdw blurRad="38100" dist="38100" dir="2700000" algn="tl">
                    <a:srgbClr val="C0C0C0"/>
                  </a:outerShdw>
                </a:effectLst>
              </a:rPr>
              <a:t>t</a:t>
            </a:r>
            <a:r>
              <a:rPr lang="en-US" altLang="en-US" sz="3200" b="1">
                <a:solidFill>
                  <a:srgbClr val="000000"/>
                </a:solidFill>
                <a:effectLst>
                  <a:outerShdw blurRad="38100" dist="38100" dir="2700000" algn="tl">
                    <a:srgbClr val="C0C0C0"/>
                  </a:outerShdw>
                </a:effectLst>
              </a:rPr>
              <a:t> = </a:t>
            </a:r>
            <a:r>
              <a:rPr lang="en-US" altLang="en-US" sz="3200" b="1">
                <a:solidFill>
                  <a:srgbClr val="000000"/>
                </a:solidFill>
                <a:effectLst>
                  <a:outerShdw blurRad="38100" dist="38100" dir="2700000" algn="tl">
                    <a:srgbClr val="C0C0C0"/>
                  </a:outerShdw>
                </a:effectLst>
                <a:latin typeface="Symbol" panose="05050102010706020507" pitchFamily="18" charset="2"/>
              </a:rPr>
              <a:t>a</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A</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- 1</a:t>
            </a:r>
            <a:r>
              <a:rPr lang="en-US" altLang="en-US" sz="3200" b="1">
                <a:solidFill>
                  <a:srgbClr val="000000"/>
                </a:solidFill>
                <a:effectLst>
                  <a:outerShdw blurRad="38100" dist="38100" dir="2700000" algn="tl">
                    <a:srgbClr val="C0C0C0"/>
                  </a:outerShdw>
                </a:effectLst>
              </a:rPr>
              <a:t>) + (1 - </a:t>
            </a:r>
            <a:r>
              <a:rPr lang="en-US" altLang="en-US" sz="3200" b="1">
                <a:solidFill>
                  <a:srgbClr val="000000"/>
                </a:solidFill>
                <a:effectLst>
                  <a:outerShdw blurRad="38100" dist="38100" dir="2700000" algn="tl">
                    <a:srgbClr val="C0C0C0"/>
                  </a:outerShdw>
                </a:effectLst>
                <a:latin typeface="Symbol" panose="05050102010706020507" pitchFamily="18" charset="2"/>
              </a:rPr>
              <a:t>a</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F</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- 1</a:t>
            </a:r>
            <a:r>
              <a:rPr lang="en-US" altLang="en-US" sz="3200" b="1">
                <a:solidFill>
                  <a:srgbClr val="000000"/>
                </a:solidFill>
                <a:effectLst>
                  <a:outerShdw blurRad="38100" dist="38100" dir="2700000" algn="tl">
                    <a:srgbClr val="C0C0C0"/>
                  </a:outerShdw>
                </a:effectLst>
              </a:rPr>
              <a:t> + </a:t>
            </a:r>
            <a:r>
              <a:rPr lang="en-US" altLang="en-US" sz="3200" b="1" i="1">
                <a:solidFill>
                  <a:srgbClr val="000000"/>
                </a:solidFill>
                <a:effectLst>
                  <a:outerShdw blurRad="38100" dist="38100" dir="2700000" algn="tl">
                    <a:srgbClr val="C0C0C0"/>
                  </a:outerShdw>
                </a:effectLst>
              </a:rPr>
              <a:t>T</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- 1</a:t>
            </a:r>
            <a:r>
              <a:rPr lang="en-US" altLang="en-US" sz="3200" b="1">
                <a:solidFill>
                  <a:srgbClr val="000000"/>
                </a:solidFill>
                <a:effectLst>
                  <a:outerShdw blurRad="38100" dist="38100" dir="2700000" algn="tl">
                    <a:srgbClr val="C0C0C0"/>
                  </a:outerShdw>
                </a:effectLst>
              </a:rPr>
              <a:t>)</a:t>
            </a:r>
          </a:p>
        </p:txBody>
      </p:sp>
      <p:sp>
        <p:nvSpPr>
          <p:cNvPr id="144402" name="Rectangle 18"/>
          <p:cNvSpPr>
            <a:spLocks noChangeArrowheads="1"/>
          </p:cNvSpPr>
          <p:nvPr/>
        </p:nvSpPr>
        <p:spPr bwMode="auto">
          <a:xfrm>
            <a:off x="1979613" y="3429000"/>
            <a:ext cx="5237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3200" b="1" i="1">
                <a:solidFill>
                  <a:srgbClr val="000000"/>
                </a:solidFill>
                <a:effectLst>
                  <a:outerShdw blurRad="38100" dist="38100" dir="2700000" algn="tl">
                    <a:srgbClr val="C0C0C0"/>
                  </a:outerShdw>
                </a:effectLst>
              </a:rPr>
              <a:t>T</a:t>
            </a:r>
            <a:r>
              <a:rPr lang="en-US" altLang="en-US" sz="3200" b="1" i="1" baseline="-25000">
                <a:solidFill>
                  <a:srgbClr val="000000"/>
                </a:solidFill>
                <a:effectLst>
                  <a:outerShdw blurRad="38100" dist="38100" dir="2700000" algn="tl">
                    <a:srgbClr val="C0C0C0"/>
                  </a:outerShdw>
                </a:effectLst>
              </a:rPr>
              <a:t>t</a:t>
            </a:r>
            <a:r>
              <a:rPr lang="en-US" altLang="en-US" sz="3200" b="1">
                <a:solidFill>
                  <a:srgbClr val="000000"/>
                </a:solidFill>
                <a:effectLst>
                  <a:outerShdw blurRad="38100" dist="38100" dir="2700000" algn="tl">
                    <a:srgbClr val="C0C0C0"/>
                  </a:outerShdw>
                </a:effectLst>
              </a:rPr>
              <a:t> = </a:t>
            </a:r>
            <a:r>
              <a:rPr lang="en-US" altLang="en-US" sz="3200" b="1">
                <a:solidFill>
                  <a:srgbClr val="000000"/>
                </a:solidFill>
                <a:effectLst>
                  <a:outerShdw blurRad="38100" dist="38100" dir="2700000" algn="tl">
                    <a:srgbClr val="C0C0C0"/>
                  </a:outerShdw>
                </a:effectLst>
                <a:latin typeface="Symbol" panose="05050102010706020507" pitchFamily="18" charset="2"/>
              </a:rPr>
              <a:t>b</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F</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a:t>
            </a:r>
            <a:r>
              <a:rPr lang="en-US" altLang="en-US" sz="3200" b="1">
                <a:solidFill>
                  <a:srgbClr val="000000"/>
                </a:solidFill>
                <a:effectLst>
                  <a:outerShdw blurRad="38100" dist="38100" dir="2700000" algn="tl">
                    <a:srgbClr val="C0C0C0"/>
                  </a:outerShdw>
                </a:effectLst>
              </a:rPr>
              <a:t> - </a:t>
            </a:r>
            <a:r>
              <a:rPr lang="en-US" altLang="en-US" sz="3200" b="1" i="1">
                <a:solidFill>
                  <a:srgbClr val="000000"/>
                </a:solidFill>
                <a:effectLst>
                  <a:outerShdw blurRad="38100" dist="38100" dir="2700000" algn="tl">
                    <a:srgbClr val="C0C0C0"/>
                  </a:outerShdw>
                </a:effectLst>
              </a:rPr>
              <a:t>F</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- 1</a:t>
            </a:r>
            <a:r>
              <a:rPr lang="en-US" altLang="en-US" sz="3200" b="1">
                <a:solidFill>
                  <a:srgbClr val="000000"/>
                </a:solidFill>
                <a:effectLst>
                  <a:outerShdw blurRad="38100" dist="38100" dir="2700000" algn="tl">
                    <a:srgbClr val="C0C0C0"/>
                  </a:outerShdw>
                </a:effectLst>
              </a:rPr>
              <a:t>) + (1 - </a:t>
            </a:r>
            <a:r>
              <a:rPr lang="en-US" altLang="en-US" sz="3200" b="1">
                <a:solidFill>
                  <a:srgbClr val="000000"/>
                </a:solidFill>
                <a:effectLst>
                  <a:outerShdw blurRad="38100" dist="38100" dir="2700000" algn="tl">
                    <a:srgbClr val="C0C0C0"/>
                  </a:outerShdw>
                </a:effectLst>
                <a:latin typeface="Symbol" panose="05050102010706020507" pitchFamily="18" charset="2"/>
              </a:rPr>
              <a:t>b</a:t>
            </a:r>
            <a:r>
              <a:rPr lang="en-US" altLang="en-US" sz="3200" b="1">
                <a:solidFill>
                  <a:srgbClr val="000000"/>
                </a:solidFill>
                <a:effectLst>
                  <a:outerShdw blurRad="38100" dist="38100" dir="2700000" algn="tl">
                    <a:srgbClr val="C0C0C0"/>
                  </a:outerShdw>
                </a:effectLst>
              </a:rPr>
              <a:t>)</a:t>
            </a:r>
            <a:r>
              <a:rPr lang="en-US" altLang="en-US" sz="3200" b="1" i="1">
                <a:solidFill>
                  <a:srgbClr val="000000"/>
                </a:solidFill>
                <a:effectLst>
                  <a:outerShdw blurRad="38100" dist="38100" dir="2700000" algn="tl">
                    <a:srgbClr val="C0C0C0"/>
                  </a:outerShdw>
                </a:effectLst>
              </a:rPr>
              <a:t>T</a:t>
            </a:r>
            <a:r>
              <a:rPr lang="en-US" altLang="en-US" sz="3200" b="1" i="1" baseline="-25000">
                <a:solidFill>
                  <a:srgbClr val="000000"/>
                </a:solidFill>
                <a:effectLst>
                  <a:outerShdw blurRad="38100" dist="38100" dir="2700000" algn="tl">
                    <a:srgbClr val="C0C0C0"/>
                  </a:outerShdw>
                </a:effectLst>
              </a:rPr>
              <a:t>t</a:t>
            </a:r>
            <a:r>
              <a:rPr lang="en-US" altLang="en-US" sz="3200" b="1" baseline="-25000">
                <a:solidFill>
                  <a:srgbClr val="000000"/>
                </a:solidFill>
                <a:effectLst>
                  <a:outerShdw blurRad="38100" dist="38100" dir="2700000" algn="tl">
                    <a:srgbClr val="C0C0C0"/>
                  </a:outerShdw>
                </a:effectLst>
              </a:rPr>
              <a:t> - 1</a:t>
            </a:r>
            <a:endParaRPr lang="en-US" altLang="en-US" sz="3200" b="1">
              <a:solidFill>
                <a:srgbClr val="000000"/>
              </a:solidFill>
              <a:effectLst>
                <a:outerShdw blurRad="38100" dist="38100" dir="2700000" algn="tl">
                  <a:srgbClr val="C0C0C0"/>
                </a:outerShdw>
              </a:effectLst>
            </a:endParaRPr>
          </a:p>
        </p:txBody>
      </p:sp>
      <p:sp>
        <p:nvSpPr>
          <p:cNvPr id="144403" name="Rectangle 19"/>
          <p:cNvSpPr>
            <a:spLocks noChangeArrowheads="1"/>
          </p:cNvSpPr>
          <p:nvPr/>
        </p:nvSpPr>
        <p:spPr bwMode="auto">
          <a:xfrm>
            <a:off x="950913" y="4397375"/>
            <a:ext cx="72929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rPr>
              <a:t>Step 1: Compute F</a:t>
            </a:r>
            <a:r>
              <a:rPr lang="en-US" altLang="en-US" sz="2800" b="1" i="1" baseline="-25000">
                <a:solidFill>
                  <a:srgbClr val="000000"/>
                </a:solidFill>
                <a:effectLst>
                  <a:outerShdw blurRad="38100" dist="38100" dir="2700000" algn="tl">
                    <a:srgbClr val="C0C0C0"/>
                  </a:outerShdw>
                </a:effectLst>
              </a:rPr>
              <a:t>t</a:t>
            </a:r>
            <a:endParaRPr lang="en-US" altLang="en-US" sz="2800" b="1" i="1">
              <a:solidFill>
                <a:srgbClr val="000000"/>
              </a:solidFill>
              <a:effectLst>
                <a:outerShdw blurRad="38100" dist="38100" dir="2700000" algn="tl">
                  <a:srgbClr val="C0C0C0"/>
                </a:outerShdw>
              </a:effectLst>
            </a:endParaRPr>
          </a:p>
          <a:p>
            <a:pP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rPr>
              <a:t>Step 2: Compute T</a:t>
            </a:r>
            <a:r>
              <a:rPr lang="en-US" altLang="en-US" sz="2800" b="1" i="1" baseline="-25000">
                <a:solidFill>
                  <a:srgbClr val="000000"/>
                </a:solidFill>
                <a:effectLst>
                  <a:outerShdw blurRad="38100" dist="38100" dir="2700000" algn="tl">
                    <a:srgbClr val="C0C0C0"/>
                  </a:outerShdw>
                </a:effectLst>
              </a:rPr>
              <a:t>t</a:t>
            </a:r>
            <a:endParaRPr lang="en-US" altLang="en-US" sz="2800" b="1" i="1">
              <a:solidFill>
                <a:srgbClr val="000000"/>
              </a:solidFill>
              <a:effectLst>
                <a:outerShdw blurRad="38100" dist="38100" dir="2700000" algn="tl">
                  <a:srgbClr val="C0C0C0"/>
                </a:outerShdw>
              </a:effectLst>
            </a:endParaRPr>
          </a:p>
          <a:p>
            <a:pPr eaLnBrk="0" fontAlgn="base" hangingPunct="0">
              <a:lnSpc>
                <a:spcPct val="125000"/>
              </a:lnSpc>
              <a:spcBef>
                <a:spcPct val="0"/>
              </a:spcBef>
              <a:spcAft>
                <a:spcPct val="0"/>
              </a:spcAft>
              <a:defRPr/>
            </a:pPr>
            <a:r>
              <a:rPr lang="en-US" altLang="en-US" sz="2800" b="1" i="1">
                <a:solidFill>
                  <a:srgbClr val="000000"/>
                </a:solidFill>
                <a:effectLst>
                  <a:outerShdw blurRad="38100" dist="38100" dir="2700000" algn="tl">
                    <a:srgbClr val="C0C0C0"/>
                  </a:outerShdw>
                </a:effectLst>
              </a:rPr>
              <a:t>Step 3: Calculate the forecast FIT</a:t>
            </a:r>
            <a:r>
              <a:rPr lang="en-US" altLang="en-US" sz="2800" b="1" i="1" baseline="-25000">
                <a:solidFill>
                  <a:srgbClr val="000000"/>
                </a:solidFill>
                <a:effectLst>
                  <a:outerShdw blurRad="38100" dist="38100" dir="2700000" algn="tl">
                    <a:srgbClr val="C0C0C0"/>
                  </a:outerShdw>
                </a:effectLst>
              </a:rPr>
              <a:t>t</a:t>
            </a:r>
            <a:r>
              <a:rPr lang="en-US" altLang="en-US" sz="2800" b="1" i="1">
                <a:solidFill>
                  <a:srgbClr val="000000"/>
                </a:solidFill>
                <a:effectLst>
                  <a:outerShdw blurRad="38100" dist="38100" dir="2700000" algn="tl">
                    <a:srgbClr val="C0C0C0"/>
                  </a:outerShdw>
                </a:effectLst>
              </a:rPr>
              <a:t> </a:t>
            </a:r>
            <a:r>
              <a:rPr lang="en-US" altLang="en-US" sz="2800" b="1">
                <a:solidFill>
                  <a:srgbClr val="000000"/>
                </a:solidFill>
                <a:effectLst>
                  <a:outerShdw blurRad="38100" dist="38100" dir="2700000" algn="tl">
                    <a:srgbClr val="C0C0C0"/>
                  </a:outerShdw>
                </a:effectLst>
              </a:rPr>
              <a:t>=</a:t>
            </a:r>
            <a:r>
              <a:rPr lang="en-US" altLang="en-US" sz="2800" b="1" i="1">
                <a:solidFill>
                  <a:srgbClr val="000000"/>
                </a:solidFill>
                <a:effectLst>
                  <a:outerShdw blurRad="38100" dist="38100" dir="2700000" algn="tl">
                    <a:srgbClr val="C0C0C0"/>
                  </a:outerShdw>
                </a:effectLst>
              </a:rPr>
              <a:t> F</a:t>
            </a:r>
            <a:r>
              <a:rPr lang="en-US" altLang="en-US" sz="2800" b="1" i="1" baseline="-25000">
                <a:solidFill>
                  <a:srgbClr val="000000"/>
                </a:solidFill>
                <a:effectLst>
                  <a:outerShdw blurRad="38100" dist="38100" dir="2700000" algn="tl">
                    <a:srgbClr val="C0C0C0"/>
                  </a:outerShdw>
                </a:effectLst>
              </a:rPr>
              <a:t>t</a:t>
            </a:r>
            <a:r>
              <a:rPr lang="en-US" altLang="en-US" sz="2800" b="1" i="1">
                <a:solidFill>
                  <a:srgbClr val="000000"/>
                </a:solidFill>
                <a:effectLst>
                  <a:outerShdw blurRad="38100" dist="38100" dir="2700000" algn="tl">
                    <a:srgbClr val="C0C0C0"/>
                  </a:outerShdw>
                </a:effectLst>
              </a:rPr>
              <a:t> </a:t>
            </a:r>
            <a:r>
              <a:rPr lang="en-US" altLang="en-US" sz="2800" b="1">
                <a:solidFill>
                  <a:srgbClr val="000000"/>
                </a:solidFill>
                <a:effectLst>
                  <a:outerShdw blurRad="38100" dist="38100" dir="2700000" algn="tl">
                    <a:srgbClr val="C0C0C0"/>
                  </a:outerShdw>
                </a:effectLst>
              </a:rPr>
              <a:t>+ </a:t>
            </a:r>
            <a:r>
              <a:rPr lang="en-US" altLang="en-US" sz="2800" b="1" i="1">
                <a:solidFill>
                  <a:srgbClr val="000000"/>
                </a:solidFill>
                <a:effectLst>
                  <a:outerShdw blurRad="38100" dist="38100" dir="2700000" algn="tl">
                    <a:srgbClr val="C0C0C0"/>
                  </a:outerShdw>
                </a:effectLst>
              </a:rPr>
              <a:t>T</a:t>
            </a:r>
            <a:r>
              <a:rPr lang="en-US" altLang="en-US" sz="2800" b="1" i="1" baseline="-25000">
                <a:solidFill>
                  <a:srgbClr val="000000"/>
                </a:solidFill>
                <a:effectLst>
                  <a:outerShdw blurRad="38100" dist="38100" dir="2700000" algn="tl">
                    <a:srgbClr val="C0C0C0"/>
                  </a:outerShdw>
                </a:effectLst>
              </a:rPr>
              <a:t>t</a:t>
            </a:r>
            <a:endParaRPr lang="en-US" altLang="en-US" sz="2800" b="1" i="1">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3141904058"/>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44401"/>
                                        </p:tgtEl>
                                        <p:attrNameLst>
                                          <p:attrName>style.visibility</p:attrName>
                                        </p:attrNameLst>
                                      </p:cBhvr>
                                      <p:to>
                                        <p:strVal val="visible"/>
                                      </p:to>
                                    </p:set>
                                    <p:animEffect transition="in" filter="wipe(left)">
                                      <p:cBhvr>
                                        <p:cTn id="7" dur="500"/>
                                        <p:tgtEl>
                                          <p:spTgt spid="144401"/>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144402"/>
                                        </p:tgtEl>
                                        <p:attrNameLst>
                                          <p:attrName>style.visibility</p:attrName>
                                        </p:attrNameLst>
                                      </p:cBhvr>
                                      <p:to>
                                        <p:strVal val="visible"/>
                                      </p:to>
                                    </p:set>
                                    <p:animEffect transition="in" filter="wipe(left)">
                                      <p:cBhvr>
                                        <p:cTn id="11" dur="500"/>
                                        <p:tgtEl>
                                          <p:spTgt spid="144402"/>
                                        </p:tgtEl>
                                      </p:cBhvr>
                                    </p:animEffect>
                                  </p:childTnLst>
                                </p:cTn>
                              </p:par>
                            </p:childTnLst>
                          </p:cTn>
                        </p:par>
                        <p:par>
                          <p:cTn id="12" fill="hold" nodeType="afterGroup">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144403"/>
                                        </p:tgtEl>
                                        <p:attrNameLst>
                                          <p:attrName>style.visibility</p:attrName>
                                        </p:attrNameLst>
                                      </p:cBhvr>
                                      <p:to>
                                        <p:strVal val="visible"/>
                                      </p:to>
                                    </p:set>
                                    <p:animEffect transition="in" filter="wipe(left)">
                                      <p:cBhvr>
                                        <p:cTn id="15" dur="500"/>
                                        <p:tgtEl>
                                          <p:spTgt spid="144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1" grpId="0" autoUpdateAnimBg="0"/>
      <p:bldP spid="144402" grpId="0" autoUpdateAnimBg="0"/>
      <p:bldP spid="144403" grpId="0" autoUpdateAnimBg="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9ECA19-E7FF-483D-B100-CFA02E7E0546}"/>
              </a:ext>
            </a:extLst>
          </p:cNvPr>
          <p:cNvSpPr txBox="1">
            <a:spLocks noChangeArrowheads="1"/>
          </p:cNvSpPr>
          <p:nvPr/>
        </p:nvSpPr>
        <p:spPr>
          <a:xfrm>
            <a:off x="835440" y="-145776"/>
            <a:ext cx="8242300" cy="13081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Exponential Smoothing with Trend Adjustment</a:t>
            </a:r>
            <a:endParaRPr lang="en-US" altLang="en-US" dirty="0">
              <a:effectLst>
                <a:outerShdw blurRad="38100" dist="38100" dir="2700000" algn="tl">
                  <a:srgbClr val="FFFFFF"/>
                </a:outerShdw>
              </a:effectLst>
            </a:endParaRPr>
          </a:p>
        </p:txBody>
      </p:sp>
      <p:pic>
        <p:nvPicPr>
          <p:cNvPr id="2" name="Picture 1">
            <a:extLst>
              <a:ext uri="{FF2B5EF4-FFF2-40B4-BE49-F238E27FC236}">
                <a16:creationId xmlns:a16="http://schemas.microsoft.com/office/drawing/2014/main" id="{68D2B644-B99D-40FD-AC7A-0BE30E83C2E1}"/>
              </a:ext>
            </a:extLst>
          </p:cNvPr>
          <p:cNvPicPr>
            <a:picLocks noChangeAspect="1"/>
          </p:cNvPicPr>
          <p:nvPr/>
        </p:nvPicPr>
        <p:blipFill>
          <a:blip r:embed="rId2"/>
          <a:stretch>
            <a:fillRect/>
          </a:stretch>
        </p:blipFill>
        <p:spPr>
          <a:xfrm>
            <a:off x="0" y="2292626"/>
            <a:ext cx="9144000" cy="3777800"/>
          </a:xfrm>
          <a:prstGeom prst="rect">
            <a:avLst/>
          </a:prstGeom>
        </p:spPr>
      </p:pic>
      <p:sp>
        <p:nvSpPr>
          <p:cNvPr id="5" name="TextBox 4">
            <a:extLst>
              <a:ext uri="{FF2B5EF4-FFF2-40B4-BE49-F238E27FC236}">
                <a16:creationId xmlns:a16="http://schemas.microsoft.com/office/drawing/2014/main" id="{A7E01C61-99C9-48EF-AE80-1D9E939C3307}"/>
              </a:ext>
            </a:extLst>
          </p:cNvPr>
          <p:cNvSpPr txBox="1"/>
          <p:nvPr/>
        </p:nvSpPr>
        <p:spPr>
          <a:xfrm>
            <a:off x="66260" y="1470991"/>
            <a:ext cx="3631097" cy="369332"/>
          </a:xfrm>
          <a:prstGeom prst="rect">
            <a:avLst/>
          </a:prstGeom>
          <a:noFill/>
        </p:spPr>
        <p:txBody>
          <a:bodyPr wrap="square" rtlCol="0">
            <a:spAutoFit/>
          </a:bodyPr>
          <a:lstStyle/>
          <a:p>
            <a:r>
              <a:rPr lang="en-IN" b="1" dirty="0"/>
              <a:t>Example:</a:t>
            </a:r>
          </a:p>
        </p:txBody>
      </p:sp>
    </p:spTree>
    <p:extLst>
      <p:ext uri="{BB962C8B-B14F-4D97-AF65-F5344CB8AC3E}">
        <p14:creationId xmlns:p14="http://schemas.microsoft.com/office/powerpoint/2010/main" val="1701821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528002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rPr>
              <a:t>Is it a </a:t>
            </a:r>
            <a:r>
              <a:rPr sz="3200" spc="-15" dirty="0">
                <a:solidFill>
                  <a:srgbClr val="FFFFFF"/>
                </a:solidFill>
              </a:rPr>
              <a:t>discrete </a:t>
            </a:r>
            <a:r>
              <a:rPr sz="3200" spc="-10" dirty="0">
                <a:solidFill>
                  <a:srgbClr val="FFFFFF"/>
                </a:solidFill>
              </a:rPr>
              <a:t>random</a:t>
            </a:r>
            <a:r>
              <a:rPr sz="3200" spc="-55" dirty="0">
                <a:solidFill>
                  <a:srgbClr val="FFFFFF"/>
                </a:solidFill>
              </a:rPr>
              <a:t> </a:t>
            </a:r>
            <a:r>
              <a:rPr sz="3200" spc="-5" dirty="0">
                <a:solidFill>
                  <a:srgbClr val="FFFFFF"/>
                </a:solidFill>
              </a:rPr>
              <a:t>variable?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02437" y="988313"/>
            <a:ext cx="3725545" cy="1001394"/>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The </a:t>
            </a:r>
            <a:r>
              <a:rPr kumimoji="0" sz="3200" b="0" i="0" u="none" strike="noStrike" kern="1200" cap="none" spc="-10" normalizeH="0" baseline="0" noProof="0" dirty="0">
                <a:ln>
                  <a:noFill/>
                </a:ln>
                <a:solidFill>
                  <a:prstClr val="black"/>
                </a:solidFill>
                <a:effectLst/>
                <a:uLnTx/>
                <a:uFillTx/>
                <a:latin typeface="Carlito"/>
                <a:ea typeface="+mn-ea"/>
                <a:cs typeface="Carlito"/>
              </a:rPr>
              <a:t>height </a:t>
            </a:r>
            <a:r>
              <a:rPr kumimoji="0" sz="3200" b="0" i="0" u="none" strike="noStrike" kern="1200" cap="none" spc="-5" normalizeH="0" baseline="0" noProof="0" dirty="0">
                <a:ln>
                  <a:noFill/>
                </a:ln>
                <a:solidFill>
                  <a:prstClr val="black"/>
                </a:solidFill>
                <a:effectLst/>
                <a:uLnTx/>
                <a:uFillTx/>
                <a:latin typeface="Carlito"/>
                <a:ea typeface="+mn-ea"/>
                <a:cs typeface="Carlito"/>
              </a:rPr>
              <a:t>of </a:t>
            </a:r>
            <a:r>
              <a:rPr kumimoji="0" sz="3200" b="0" i="0" u="none" strike="noStrike" kern="1200" cap="none" spc="0" normalizeH="0" baseline="0" noProof="0" dirty="0">
                <a:ln>
                  <a:noFill/>
                </a:ln>
                <a:solidFill>
                  <a:prstClr val="black"/>
                </a:solidFill>
                <a:effectLst/>
                <a:uLnTx/>
                <a:uFillTx/>
                <a:latin typeface="Carlito"/>
                <a:ea typeface="+mn-ea"/>
                <a:cs typeface="Carlito"/>
              </a:rPr>
              <a:t>a </a:t>
            </a:r>
            <a:r>
              <a:rPr kumimoji="0" sz="3200" b="0" i="0" u="none" strike="noStrike" kern="1200" cap="none" spc="-15" normalizeH="0" baseline="0" noProof="0" dirty="0">
                <a:ln>
                  <a:noFill/>
                </a:ln>
                <a:solidFill>
                  <a:prstClr val="black"/>
                </a:solidFill>
                <a:effectLst/>
                <a:uLnTx/>
                <a:uFillTx/>
                <a:latin typeface="Carlito"/>
                <a:ea typeface="+mn-ea"/>
                <a:cs typeface="Carlito"/>
              </a:rPr>
              <a:t>person  </a:t>
            </a:r>
            <a:r>
              <a:rPr kumimoji="0" sz="3200" b="0" i="0" u="none" strike="noStrike" kern="1200" cap="none" spc="-10" normalizeH="0" baseline="0" noProof="0" dirty="0">
                <a:ln>
                  <a:noFill/>
                </a:ln>
                <a:solidFill>
                  <a:prstClr val="black"/>
                </a:solidFill>
                <a:effectLst/>
                <a:uLnTx/>
                <a:uFillTx/>
                <a:latin typeface="Carlito"/>
                <a:ea typeface="+mn-ea"/>
                <a:cs typeface="Carlito"/>
              </a:rPr>
              <a:t>randomly</a:t>
            </a:r>
            <a:r>
              <a:rPr kumimoji="0" sz="3200" b="0" i="0" u="none" strike="noStrike" kern="1200" cap="none" spc="0" normalizeH="0" baseline="0" noProof="0" dirty="0">
                <a:ln>
                  <a:noFill/>
                </a:ln>
                <a:solidFill>
                  <a:prstClr val="black"/>
                </a:solidFill>
                <a:effectLst/>
                <a:uLnTx/>
                <a:uFillTx/>
                <a:latin typeface="Carlito"/>
                <a:ea typeface="+mn-ea"/>
                <a:cs typeface="Carlito"/>
              </a:rPr>
              <a:t> chosen.</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51</a:t>
            </a:fld>
            <a:endParaRPr kumimoji="0" sz="1200" b="0" i="0" u="none" strike="noStrike" kern="1200" cap="none" spc="0" normalizeH="0" baseline="0" noProof="0" dirty="0">
              <a:ln>
                <a:noFill/>
              </a:ln>
              <a:solidFill>
                <a:srgbClr val="888888"/>
              </a:solidFill>
              <a:effectLst/>
              <a:uLnTx/>
              <a:uFillTx/>
              <a:latin typeface="Carlito"/>
              <a:ea typeface="+mn-ea"/>
            </a:endParaRPr>
          </a:p>
        </p:txBody>
      </p:sp>
      <p:sp>
        <p:nvSpPr>
          <p:cNvPr id="6" name="object 6"/>
          <p:cNvSpPr txBox="1"/>
          <p:nvPr/>
        </p:nvSpPr>
        <p:spPr>
          <a:xfrm>
            <a:off x="402437" y="2451607"/>
            <a:ext cx="3988435" cy="1001394"/>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The number of </a:t>
            </a:r>
            <a:r>
              <a:rPr kumimoji="0" sz="3200" b="0" i="0" u="none" strike="noStrike" kern="1200" cap="none" spc="-20" normalizeH="0" baseline="0" noProof="0" dirty="0">
                <a:ln>
                  <a:noFill/>
                </a:ln>
                <a:solidFill>
                  <a:prstClr val="black"/>
                </a:solidFill>
                <a:effectLst/>
                <a:uLnTx/>
                <a:uFillTx/>
                <a:latin typeface="Carlito"/>
                <a:ea typeface="+mn-ea"/>
                <a:cs typeface="Carlito"/>
              </a:rPr>
              <a:t>cars </a:t>
            </a:r>
            <a:r>
              <a:rPr kumimoji="0" sz="3200" b="0" i="0" u="none" strike="noStrike" kern="1200" cap="none" spc="-15" normalizeH="0" baseline="0" noProof="0" dirty="0">
                <a:ln>
                  <a:noFill/>
                </a:ln>
                <a:solidFill>
                  <a:prstClr val="black"/>
                </a:solidFill>
                <a:effectLst/>
                <a:uLnTx/>
                <a:uFillTx/>
                <a:latin typeface="Carlito"/>
                <a:ea typeface="+mn-ea"/>
                <a:cs typeface="Carlito"/>
              </a:rPr>
              <a:t>that  </a:t>
            </a:r>
            <a:r>
              <a:rPr kumimoji="0" sz="3200" b="0" i="0" u="none" strike="noStrike" kern="1200" cap="none" spc="-5" normalizeH="0" baseline="0" noProof="0" dirty="0">
                <a:ln>
                  <a:noFill/>
                </a:ln>
                <a:solidFill>
                  <a:prstClr val="black"/>
                </a:solidFill>
                <a:effectLst/>
                <a:uLnTx/>
                <a:uFillTx/>
                <a:latin typeface="Carlito"/>
                <a:ea typeface="+mn-ea"/>
                <a:cs typeface="Carlito"/>
              </a:rPr>
              <a:t>pass </a:t>
            </a:r>
            <a:r>
              <a:rPr kumimoji="0" sz="3200" b="0" i="0" u="none" strike="noStrike" kern="1200" cap="none" spc="0" normalizeH="0" baseline="0" noProof="0" dirty="0">
                <a:ln>
                  <a:noFill/>
                </a:ln>
                <a:solidFill>
                  <a:prstClr val="black"/>
                </a:solidFill>
                <a:effectLst/>
                <a:uLnTx/>
                <a:uFillTx/>
                <a:latin typeface="Carlito"/>
                <a:ea typeface="+mn-ea"/>
                <a:cs typeface="Carlito"/>
              </a:rPr>
              <a:t>in the </a:t>
            </a:r>
            <a:r>
              <a:rPr kumimoji="0" sz="3200" b="0" i="0" u="none" strike="noStrike" kern="1200" cap="none" spc="-10" normalizeH="0" baseline="0" noProof="0" dirty="0">
                <a:ln>
                  <a:noFill/>
                </a:ln>
                <a:solidFill>
                  <a:prstClr val="black"/>
                </a:solidFill>
                <a:effectLst/>
                <a:uLnTx/>
                <a:uFillTx/>
                <a:latin typeface="Carlito"/>
                <a:ea typeface="+mn-ea"/>
                <a:cs typeface="Carlito"/>
              </a:rPr>
              <a:t>next</a:t>
            </a:r>
            <a:r>
              <a:rPr kumimoji="0" sz="3200" b="0" i="0" u="none" strike="noStrike" kern="1200" cap="none" spc="-30" normalizeH="0" baseline="0" noProof="0" dirty="0">
                <a:ln>
                  <a:noFill/>
                </a:ln>
                <a:solidFill>
                  <a:prstClr val="black"/>
                </a:solidFill>
                <a:effectLst/>
                <a:uLnTx/>
                <a:uFillTx/>
                <a:latin typeface="Carlito"/>
                <a:ea typeface="+mn-ea"/>
                <a:cs typeface="Carlito"/>
              </a:rPr>
              <a:t> </a:t>
            </a:r>
            <a:r>
              <a:rPr kumimoji="0" sz="3200" b="0" i="0" u="none" strike="noStrike" kern="1200" cap="none" spc="-70" normalizeH="0" baseline="0" noProof="0" dirty="0">
                <a:ln>
                  <a:noFill/>
                </a:ln>
                <a:solidFill>
                  <a:prstClr val="black"/>
                </a:solidFill>
                <a:effectLst/>
                <a:uLnTx/>
                <a:uFillTx/>
                <a:latin typeface="Carlito"/>
                <a:ea typeface="+mn-ea"/>
                <a:cs typeface="Carlito"/>
              </a:rPr>
              <a:t>hour.</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7" name="object 7"/>
          <p:cNvSpPr txBox="1"/>
          <p:nvPr/>
        </p:nvSpPr>
        <p:spPr>
          <a:xfrm>
            <a:off x="402437" y="4402582"/>
            <a:ext cx="4500880" cy="1001394"/>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The number of </a:t>
            </a:r>
            <a:r>
              <a:rPr kumimoji="0" sz="3200" b="0" i="0" u="none" strike="noStrike" kern="1200" cap="none" spc="-10" normalizeH="0" baseline="0" noProof="0" dirty="0">
                <a:ln>
                  <a:noFill/>
                </a:ln>
                <a:solidFill>
                  <a:prstClr val="black"/>
                </a:solidFill>
                <a:effectLst/>
                <a:uLnTx/>
                <a:uFillTx/>
                <a:latin typeface="Carlito"/>
                <a:ea typeface="+mn-ea"/>
                <a:cs typeface="Carlito"/>
              </a:rPr>
              <a:t>countries in  </a:t>
            </a:r>
            <a:r>
              <a:rPr kumimoji="0" sz="3200" b="0" i="0" u="none" strike="noStrike" kern="1200" cap="none" spc="0" normalizeH="0" baseline="0" noProof="0" dirty="0">
                <a:ln>
                  <a:noFill/>
                </a:ln>
                <a:solidFill>
                  <a:prstClr val="black"/>
                </a:solidFill>
                <a:effectLst/>
                <a:uLnTx/>
                <a:uFillTx/>
                <a:latin typeface="Carlito"/>
                <a:ea typeface="+mn-ea"/>
                <a:cs typeface="Carlito"/>
              </a:rPr>
              <a:t>the</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0" u="none" strike="noStrike" kern="1200" cap="none" spc="-10" normalizeH="0" baseline="0" noProof="0" dirty="0">
                <a:ln>
                  <a:noFill/>
                </a:ln>
                <a:solidFill>
                  <a:prstClr val="black"/>
                </a:solidFill>
                <a:effectLst/>
                <a:uLnTx/>
                <a:uFillTx/>
                <a:latin typeface="Carlito"/>
                <a:ea typeface="+mn-ea"/>
                <a:cs typeface="Carlito"/>
              </a:rPr>
              <a:t>world.</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txBox="1"/>
          <p:nvPr/>
        </p:nvSpPr>
        <p:spPr>
          <a:xfrm>
            <a:off x="6306058" y="1215720"/>
            <a:ext cx="27940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5"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9" name="object 9"/>
          <p:cNvSpPr txBox="1"/>
          <p:nvPr/>
        </p:nvSpPr>
        <p:spPr>
          <a:xfrm>
            <a:off x="7816595" y="1217244"/>
            <a:ext cx="22606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2060"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10" name="object 10"/>
          <p:cNvSpPr txBox="1"/>
          <p:nvPr/>
        </p:nvSpPr>
        <p:spPr>
          <a:xfrm>
            <a:off x="5941314" y="1053846"/>
            <a:ext cx="1007744" cy="719455"/>
          </a:xfrm>
          <a:prstGeom prst="rect">
            <a:avLst/>
          </a:prstGeom>
          <a:solidFill>
            <a:srgbClr val="000000"/>
          </a:solidFill>
          <a:ln w="25907">
            <a:solidFill>
              <a:srgbClr val="70883E"/>
            </a:solidFill>
          </a:ln>
        </p:spPr>
        <p:txBody>
          <a:bodyPr vert="horz" wrap="square" lIns="0" tIns="156210" rIns="0" bIns="0" rtlCol="0">
            <a:spAutoFit/>
          </a:bodyPr>
          <a:lstStyle/>
          <a:p>
            <a:pPr marL="325120" marR="0" lvl="0" indent="0" algn="l" defTabSz="914400" rtl="0" eaLnBrk="1" fontAlgn="auto" latinLnBrk="0" hangingPunct="1">
              <a:lnSpc>
                <a:spcPct val="100000"/>
              </a:lnSpc>
              <a:spcBef>
                <a:spcPts val="123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arlito"/>
                <a:ea typeface="+mn-ea"/>
                <a:cs typeface="Carlito"/>
              </a:rPr>
              <a:t>No</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txBox="1"/>
          <p:nvPr/>
        </p:nvSpPr>
        <p:spPr>
          <a:xfrm>
            <a:off x="7381493" y="1053846"/>
            <a:ext cx="1007744" cy="719455"/>
          </a:xfrm>
          <a:prstGeom prst="rect">
            <a:avLst/>
          </a:prstGeom>
          <a:solidFill>
            <a:srgbClr val="000000"/>
          </a:solidFill>
          <a:ln w="25907">
            <a:solidFill>
              <a:srgbClr val="8B3836"/>
            </a:solidFill>
          </a:ln>
        </p:spPr>
        <p:txBody>
          <a:bodyPr vert="horz" wrap="square" lIns="0" tIns="156210" rIns="0" bIns="0" rtlCol="0">
            <a:spAutoFit/>
          </a:bodyPr>
          <a:lstStyle/>
          <a:p>
            <a:pPr marL="305435" marR="0" lvl="0" indent="0" algn="l" defTabSz="914400" rtl="0" eaLnBrk="1" fontAlgn="auto" latinLnBrk="0" hangingPunct="1">
              <a:lnSpc>
                <a:spcPct val="100000"/>
              </a:lnSpc>
              <a:spcBef>
                <a:spcPts val="1230"/>
              </a:spcBef>
              <a:spcAft>
                <a:spcPts val="0"/>
              </a:spcAft>
              <a:buClrTx/>
              <a:buSzTx/>
              <a:buFontTx/>
              <a:buNone/>
              <a:tabLst/>
              <a:defRPr/>
            </a:pPr>
            <a:r>
              <a:rPr kumimoji="0" sz="2400" b="0" i="0" u="none" strike="noStrike" kern="1200" cap="none" spc="-60" normalizeH="0" baseline="0" noProof="0" dirty="0">
                <a:ln>
                  <a:noFill/>
                </a:ln>
                <a:solidFill>
                  <a:srgbClr val="FFFFFF"/>
                </a:solidFill>
                <a:effectLst/>
                <a:uLnTx/>
                <a:uFillTx/>
                <a:latin typeface="Carlito"/>
                <a:ea typeface="+mn-ea"/>
                <a:cs typeface="Carlito"/>
              </a:rPr>
              <a:t>Yes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6306058" y="4528896"/>
            <a:ext cx="27940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5"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13" name="object 13"/>
          <p:cNvSpPr txBox="1"/>
          <p:nvPr/>
        </p:nvSpPr>
        <p:spPr>
          <a:xfrm>
            <a:off x="7816595" y="4530420"/>
            <a:ext cx="22606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2060"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14" name="object 14"/>
          <p:cNvSpPr txBox="1"/>
          <p:nvPr/>
        </p:nvSpPr>
        <p:spPr>
          <a:xfrm>
            <a:off x="5941314" y="4365497"/>
            <a:ext cx="1007744" cy="721360"/>
          </a:xfrm>
          <a:prstGeom prst="rect">
            <a:avLst/>
          </a:prstGeom>
          <a:solidFill>
            <a:srgbClr val="000000"/>
          </a:solidFill>
          <a:ln w="25907">
            <a:solidFill>
              <a:srgbClr val="70883E"/>
            </a:solidFill>
          </a:ln>
        </p:spPr>
        <p:txBody>
          <a:bodyPr vert="horz" wrap="square" lIns="0" tIns="157480" rIns="0" bIns="0" rtlCol="0">
            <a:spAutoFit/>
          </a:bodyPr>
          <a:lstStyle/>
          <a:p>
            <a:pPr marL="325120" marR="0" lvl="0" indent="0" algn="l" defTabSz="914400" rtl="0" eaLnBrk="1" fontAlgn="auto" latinLnBrk="0" hangingPunct="1">
              <a:lnSpc>
                <a:spcPct val="100000"/>
              </a:lnSpc>
              <a:spcBef>
                <a:spcPts val="124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arlito"/>
                <a:ea typeface="+mn-ea"/>
                <a:cs typeface="Carlito"/>
              </a:rPr>
              <a:t>No</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5" name="object 15"/>
          <p:cNvSpPr txBox="1"/>
          <p:nvPr/>
        </p:nvSpPr>
        <p:spPr>
          <a:xfrm>
            <a:off x="7381493" y="4365497"/>
            <a:ext cx="1007744" cy="721360"/>
          </a:xfrm>
          <a:prstGeom prst="rect">
            <a:avLst/>
          </a:prstGeom>
          <a:solidFill>
            <a:srgbClr val="000000"/>
          </a:solidFill>
          <a:ln w="25907">
            <a:solidFill>
              <a:srgbClr val="8B3836"/>
            </a:solidFill>
          </a:ln>
        </p:spPr>
        <p:txBody>
          <a:bodyPr vert="horz" wrap="square" lIns="0" tIns="157480" rIns="0" bIns="0" rtlCol="0">
            <a:spAutoFit/>
          </a:bodyPr>
          <a:lstStyle/>
          <a:p>
            <a:pPr marL="305435" marR="0" lvl="0" indent="0" algn="l" defTabSz="914400" rtl="0" eaLnBrk="1" fontAlgn="auto" latinLnBrk="0" hangingPunct="1">
              <a:lnSpc>
                <a:spcPct val="100000"/>
              </a:lnSpc>
              <a:spcBef>
                <a:spcPts val="1240"/>
              </a:spcBef>
              <a:spcAft>
                <a:spcPts val="0"/>
              </a:spcAft>
              <a:buClrTx/>
              <a:buSzTx/>
              <a:buFontTx/>
              <a:buNone/>
              <a:tabLst/>
              <a:defRPr/>
            </a:pPr>
            <a:r>
              <a:rPr kumimoji="0" sz="2400" b="0" i="0" u="none" strike="noStrike" kern="1200" cap="none" spc="-60" normalizeH="0" baseline="0" noProof="0" dirty="0">
                <a:ln>
                  <a:noFill/>
                </a:ln>
                <a:solidFill>
                  <a:srgbClr val="FFFFFF"/>
                </a:solidFill>
                <a:effectLst/>
                <a:uLnTx/>
                <a:uFillTx/>
                <a:latin typeface="Carlito"/>
                <a:ea typeface="+mn-ea"/>
                <a:cs typeface="Carlito"/>
              </a:rPr>
              <a:t>Yes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6" name="object 16"/>
          <p:cNvSpPr txBox="1"/>
          <p:nvPr/>
        </p:nvSpPr>
        <p:spPr>
          <a:xfrm>
            <a:off x="7746492" y="2800426"/>
            <a:ext cx="27940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5"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17" name="object 17"/>
          <p:cNvSpPr txBox="1"/>
          <p:nvPr/>
        </p:nvSpPr>
        <p:spPr>
          <a:xfrm>
            <a:off x="6376161" y="2801950"/>
            <a:ext cx="226060" cy="394335"/>
          </a:xfrm>
          <a:prstGeom prst="rect">
            <a:avLst/>
          </a:prstGeom>
        </p:spPr>
        <p:txBody>
          <a:bodyPr vert="horz" wrap="square" lIns="0" tIns="0" rIns="0" bIns="0" rtlCol="0">
            <a:spAutoFit/>
          </a:bodyPr>
          <a:lstStyle/>
          <a:p>
            <a:pPr marL="0" marR="0" lvl="0" indent="0" algn="l" defTabSz="914400" rtl="0" eaLnBrk="1" fontAlgn="auto" latinLnBrk="0" hangingPunct="1">
              <a:lnSpc>
                <a:spcPts val="3075"/>
              </a:lnSpc>
              <a:spcBef>
                <a:spcPts val="0"/>
              </a:spcBef>
              <a:spcAft>
                <a:spcPts val="0"/>
              </a:spcAft>
              <a:buClrTx/>
              <a:buSzTx/>
              <a:buFontTx/>
              <a:buNone/>
              <a:tabLst/>
              <a:defRPr/>
            </a:pPr>
            <a:r>
              <a:rPr kumimoji="0" sz="2800" b="0" i="0" u="none" strike="noStrike" kern="1200" cap="none" spc="2060" normalizeH="0" baseline="0" noProof="0" dirty="0">
                <a:ln>
                  <a:noFill/>
                </a:ln>
                <a:solidFill>
                  <a:srgbClr val="FFFFFF"/>
                </a:solidFill>
                <a:effectLst/>
                <a:uLnTx/>
                <a:uFillTx/>
                <a:latin typeface="Wingdings"/>
                <a:ea typeface="+mn-ea"/>
                <a:cs typeface="Wingdings"/>
              </a:rPr>
              <a:t></a:t>
            </a:r>
            <a:endParaRPr kumimoji="0" sz="2800" b="0" i="0" u="none" strike="noStrike" kern="1200" cap="none" spc="0" normalizeH="0" baseline="0" noProof="0">
              <a:ln>
                <a:noFill/>
              </a:ln>
              <a:solidFill>
                <a:prstClr val="black"/>
              </a:solidFill>
              <a:effectLst/>
              <a:uLnTx/>
              <a:uFillTx/>
              <a:latin typeface="Wingdings"/>
              <a:ea typeface="+mn-ea"/>
              <a:cs typeface="Wingdings"/>
            </a:endParaRPr>
          </a:p>
        </p:txBody>
      </p:sp>
      <p:sp>
        <p:nvSpPr>
          <p:cNvPr id="18" name="object 18"/>
          <p:cNvSpPr txBox="1"/>
          <p:nvPr/>
        </p:nvSpPr>
        <p:spPr>
          <a:xfrm>
            <a:off x="5941314" y="2637282"/>
            <a:ext cx="1007744" cy="721360"/>
          </a:xfrm>
          <a:prstGeom prst="rect">
            <a:avLst/>
          </a:prstGeom>
          <a:solidFill>
            <a:srgbClr val="000000"/>
          </a:solidFill>
          <a:ln w="25907">
            <a:solidFill>
              <a:srgbClr val="8B3836"/>
            </a:solidFill>
          </a:ln>
        </p:spPr>
        <p:txBody>
          <a:bodyPr vert="horz" wrap="square" lIns="0" tIns="157480" rIns="0" bIns="0" rtlCol="0">
            <a:spAutoFit/>
          </a:bodyPr>
          <a:lstStyle/>
          <a:p>
            <a:pPr marL="325120" marR="0" lvl="0" indent="0" algn="l" defTabSz="914400" rtl="0" eaLnBrk="1" fontAlgn="auto" latinLnBrk="0" hangingPunct="1">
              <a:lnSpc>
                <a:spcPct val="100000"/>
              </a:lnSpc>
              <a:spcBef>
                <a:spcPts val="1240"/>
              </a:spcBef>
              <a:spcAft>
                <a:spcPts val="0"/>
              </a:spcAft>
              <a:buClrTx/>
              <a:buSzTx/>
              <a:buFontTx/>
              <a:buNone/>
              <a:tabLst/>
              <a:defRPr/>
            </a:pPr>
            <a:r>
              <a:rPr kumimoji="0" sz="2400" b="0" i="0" u="none" strike="noStrike" kern="1200" cap="none" spc="-5" normalizeH="0" baseline="0" noProof="0" dirty="0">
                <a:ln>
                  <a:noFill/>
                </a:ln>
                <a:solidFill>
                  <a:srgbClr val="FFFFFF"/>
                </a:solidFill>
                <a:effectLst/>
                <a:uLnTx/>
                <a:uFillTx/>
                <a:latin typeface="Carlito"/>
                <a:ea typeface="+mn-ea"/>
                <a:cs typeface="Carlito"/>
              </a:rPr>
              <a:t>No</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9" name="object 19"/>
          <p:cNvSpPr txBox="1"/>
          <p:nvPr/>
        </p:nvSpPr>
        <p:spPr>
          <a:xfrm>
            <a:off x="7381493" y="2637282"/>
            <a:ext cx="1007744" cy="721360"/>
          </a:xfrm>
          <a:prstGeom prst="rect">
            <a:avLst/>
          </a:prstGeom>
          <a:solidFill>
            <a:srgbClr val="000000"/>
          </a:solidFill>
          <a:ln w="25907">
            <a:solidFill>
              <a:srgbClr val="70883E"/>
            </a:solidFill>
          </a:ln>
        </p:spPr>
        <p:txBody>
          <a:bodyPr vert="horz" wrap="square" lIns="0" tIns="157480" rIns="0" bIns="0" rtlCol="0">
            <a:spAutoFit/>
          </a:bodyPr>
          <a:lstStyle/>
          <a:p>
            <a:pPr marL="305435" marR="0" lvl="0" indent="0" algn="l" defTabSz="914400" rtl="0" eaLnBrk="1" fontAlgn="auto" latinLnBrk="0" hangingPunct="1">
              <a:lnSpc>
                <a:spcPct val="100000"/>
              </a:lnSpc>
              <a:spcBef>
                <a:spcPts val="1240"/>
              </a:spcBef>
              <a:spcAft>
                <a:spcPts val="0"/>
              </a:spcAft>
              <a:buClrTx/>
              <a:buSzTx/>
              <a:buFontTx/>
              <a:buNone/>
              <a:tabLst/>
              <a:defRPr/>
            </a:pPr>
            <a:r>
              <a:rPr kumimoji="0" sz="2400" b="0" i="0" u="none" strike="noStrike" kern="1200" cap="none" spc="-60" normalizeH="0" baseline="0" noProof="0" dirty="0">
                <a:ln>
                  <a:noFill/>
                </a:ln>
                <a:solidFill>
                  <a:srgbClr val="FFFFFF"/>
                </a:solidFill>
                <a:effectLst/>
                <a:uLnTx/>
                <a:uFillTx/>
                <a:latin typeface="Carlito"/>
                <a:ea typeface="+mn-ea"/>
                <a:cs typeface="Carlito"/>
              </a:rPr>
              <a:t>Yes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20" name="object 20"/>
          <p:cNvSpPr txBox="1"/>
          <p:nvPr/>
        </p:nvSpPr>
        <p:spPr>
          <a:xfrm>
            <a:off x="5371591" y="1863090"/>
            <a:ext cx="34855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This </a:t>
            </a:r>
            <a:r>
              <a:rPr kumimoji="0" sz="1800" b="0" i="0" u="none" strike="noStrike" kern="1200" cap="none" spc="0" normalizeH="0" baseline="0" noProof="0" dirty="0">
                <a:ln>
                  <a:noFill/>
                </a:ln>
                <a:solidFill>
                  <a:prstClr val="black"/>
                </a:solidFill>
                <a:effectLst/>
                <a:uLnTx/>
                <a:uFillTx/>
                <a:latin typeface="Carlito"/>
                <a:ea typeface="+mn-ea"/>
                <a:cs typeface="Carlito"/>
              </a:rPr>
              <a:t>is a </a:t>
            </a:r>
            <a:r>
              <a:rPr kumimoji="0" sz="1800" b="1" i="0" u="heavy" strike="noStrike" kern="1200" cap="none" spc="-5" normalizeH="0" baseline="0" noProof="0" dirty="0">
                <a:ln>
                  <a:noFill/>
                </a:ln>
                <a:solidFill>
                  <a:prstClr val="black"/>
                </a:solidFill>
                <a:effectLst/>
                <a:uLnTx/>
                <a:uFill>
                  <a:solidFill>
                    <a:srgbClr val="000000"/>
                  </a:solidFill>
                </a:uFill>
                <a:latin typeface="Carlito"/>
                <a:ea typeface="+mn-ea"/>
                <a:cs typeface="Carlito"/>
              </a:rPr>
              <a:t>continuous</a:t>
            </a:r>
            <a:r>
              <a:rPr kumimoji="0" sz="1800" b="1"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random</a:t>
            </a:r>
            <a:r>
              <a:rPr kumimoji="0" sz="1800" b="0" i="0" u="none" strike="noStrike" kern="1200" cap="none" spc="-6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variable.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1" name="object 21"/>
          <p:cNvSpPr txBox="1"/>
          <p:nvPr/>
        </p:nvSpPr>
        <p:spPr>
          <a:xfrm>
            <a:off x="5227701" y="5320029"/>
            <a:ext cx="33610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It </a:t>
            </a:r>
            <a:r>
              <a:rPr kumimoji="0" sz="1800" b="0" i="0" u="none" strike="noStrike" kern="1200" cap="none" spc="-5" normalizeH="0" baseline="0" noProof="0" dirty="0">
                <a:ln>
                  <a:noFill/>
                </a:ln>
                <a:solidFill>
                  <a:prstClr val="black"/>
                </a:solidFill>
                <a:effectLst/>
                <a:uLnTx/>
                <a:uFillTx/>
                <a:latin typeface="Carlito"/>
                <a:ea typeface="+mn-ea"/>
                <a:cs typeface="Carlito"/>
              </a:rPr>
              <a:t>does not </a:t>
            </a:r>
            <a:r>
              <a:rPr kumimoji="0" sz="1800" b="0" i="0" u="none" strike="noStrike" kern="1200" cap="none" spc="-35" normalizeH="0" baseline="0" noProof="0" dirty="0">
                <a:ln>
                  <a:noFill/>
                </a:ln>
                <a:solidFill>
                  <a:prstClr val="black"/>
                </a:solidFill>
                <a:effectLst/>
                <a:uLnTx/>
                <a:uFillTx/>
                <a:latin typeface="Carlito"/>
                <a:ea typeface="+mn-ea"/>
                <a:cs typeface="Carlito"/>
              </a:rPr>
              <a:t>vary, </a:t>
            </a:r>
            <a:r>
              <a:rPr kumimoji="0" sz="1800" b="0" i="0" u="none" strike="noStrike" kern="1200" cap="none" spc="0" normalizeH="0" baseline="0" noProof="0" dirty="0">
                <a:ln>
                  <a:noFill/>
                </a:ln>
                <a:solidFill>
                  <a:prstClr val="black"/>
                </a:solidFill>
                <a:effectLst/>
                <a:uLnTx/>
                <a:uFillTx/>
                <a:latin typeface="Carlito"/>
                <a:ea typeface="+mn-ea"/>
                <a:cs typeface="Carlito"/>
              </a:rPr>
              <a:t>so </a:t>
            </a:r>
            <a:r>
              <a:rPr kumimoji="0" sz="1800" b="0" i="0" u="none" strike="noStrike" kern="1200" cap="none" spc="-5" normalizeH="0" baseline="0" noProof="0" dirty="0">
                <a:ln>
                  <a:noFill/>
                </a:ln>
                <a:solidFill>
                  <a:prstClr val="black"/>
                </a:solidFill>
                <a:effectLst/>
                <a:uLnTx/>
                <a:uFillTx/>
                <a:latin typeface="Carlito"/>
                <a:ea typeface="+mn-ea"/>
                <a:cs typeface="Carlito"/>
              </a:rPr>
              <a:t>is not </a:t>
            </a:r>
            <a:r>
              <a:rPr kumimoji="0" sz="1800" b="0" i="0" u="none" strike="noStrike" kern="1200" cap="none" spc="0" normalizeH="0" baseline="0" noProof="0" dirty="0">
                <a:ln>
                  <a:noFill/>
                </a:ln>
                <a:solidFill>
                  <a:prstClr val="black"/>
                </a:solidFill>
                <a:effectLst/>
                <a:uLnTx/>
                <a:uFillTx/>
                <a:latin typeface="Carlito"/>
                <a:ea typeface="+mn-ea"/>
                <a:cs typeface="Carlito"/>
              </a:rPr>
              <a:t>a</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variable!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1" name="Rectangle 9"/>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a:effectLst>
                  <a:outerShdw blurRad="38100" dist="38100" dir="2700000" algn="tl">
                    <a:srgbClr val="FFFFFF"/>
                  </a:outerShdw>
                </a:effectLst>
              </a:rPr>
              <a:t>Exponential Smoothing with Trend Adjustment Example</a:t>
            </a:r>
          </a:p>
        </p:txBody>
      </p:sp>
      <p:grpSp>
        <p:nvGrpSpPr>
          <p:cNvPr id="146444" name="Group 12"/>
          <p:cNvGrpSpPr>
            <a:grpSpLocks/>
          </p:cNvGrpSpPr>
          <p:nvPr/>
        </p:nvGrpSpPr>
        <p:grpSpPr bwMode="auto">
          <a:xfrm>
            <a:off x="479425" y="2005013"/>
            <a:ext cx="8194675" cy="3976687"/>
            <a:chOff x="302" y="1279"/>
            <a:chExt cx="5162" cy="2505"/>
          </a:xfrm>
        </p:grpSpPr>
        <p:sp>
          <p:nvSpPr>
            <p:cNvPr id="146442" name="Rectangle 10"/>
            <p:cNvSpPr>
              <a:spLocks noChangeArrowheads="1"/>
            </p:cNvSpPr>
            <p:nvPr/>
          </p:nvSpPr>
          <p:spPr bwMode="auto">
            <a:xfrm>
              <a:off x="302" y="1279"/>
              <a:ext cx="5144" cy="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Forecast</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Actual	Smoothed	Smoothed	Including</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Demand </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A</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Forecast, F</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FIT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20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	12	11	2	13.00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	17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	20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4	19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5	24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6	21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7	31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8	28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9	36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10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146443" name="Line 11"/>
            <p:cNvSpPr>
              <a:spLocks noChangeShapeType="1"/>
            </p:cNvSpPr>
            <p:nvPr/>
          </p:nvSpPr>
          <p:spPr bwMode="auto">
            <a:xfrm>
              <a:off x="320" y="1832"/>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146445" name="Rectangle 13"/>
          <p:cNvSpPr>
            <a:spLocks noChangeArrowheads="1"/>
          </p:cNvSpPr>
          <p:nvPr/>
        </p:nvSpPr>
        <p:spPr bwMode="auto">
          <a:xfrm>
            <a:off x="288925" y="6156325"/>
            <a:ext cx="1054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Table 4.1</a:t>
            </a:r>
          </a:p>
        </p:txBody>
      </p:sp>
    </p:spTree>
    <p:extLst>
      <p:ext uri="{BB962C8B-B14F-4D97-AF65-F5344CB8AC3E}">
        <p14:creationId xmlns:p14="http://schemas.microsoft.com/office/powerpoint/2010/main" val="273855929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46444"/>
                                        </p:tgtEl>
                                        <p:attrNameLst>
                                          <p:attrName>style.visibility</p:attrName>
                                        </p:attrNameLst>
                                      </p:cBhvr>
                                      <p:to>
                                        <p:strVal val="visible"/>
                                      </p:to>
                                    </p:set>
                                    <p:animEffect transition="in" filter="strips(downRight)">
                                      <p:cBhvr>
                                        <p:cTn id="7" dur="500"/>
                                        <p:tgtEl>
                                          <p:spTgt spid="146444"/>
                                        </p:tgtEl>
                                      </p:cBhvr>
                                    </p:animEffect>
                                  </p:childTnLst>
                                </p:cTn>
                              </p:par>
                            </p:childTnLst>
                          </p:cTn>
                        </p:par>
                        <p:par>
                          <p:cTn id="8" fill="hold" nodeType="afterGroup">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146445"/>
                                        </p:tgtEl>
                                        <p:attrNameLst>
                                          <p:attrName>style.visibility</p:attrName>
                                        </p:attrNameLst>
                                      </p:cBhvr>
                                      <p:to>
                                        <p:strVal val="visible"/>
                                      </p:to>
                                    </p:set>
                                    <p:animEffect transition="in" filter="wipe(left)">
                                      <p:cBhvr>
                                        <p:cTn id="11" dur="500"/>
                                        <p:tgtEl>
                                          <p:spTgt spid="146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5" grpId="0" autoUpdateAnimBg="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a:effectLst>
                  <a:outerShdw blurRad="38100" dist="38100" dir="2700000" algn="tl">
                    <a:srgbClr val="FFFFFF"/>
                  </a:outerShdw>
                </a:effectLst>
              </a:rPr>
              <a:t>Exponential Smoothing with Trend Adjustment Example</a:t>
            </a:r>
          </a:p>
        </p:txBody>
      </p:sp>
      <p:grpSp>
        <p:nvGrpSpPr>
          <p:cNvPr id="124931" name="Group 3"/>
          <p:cNvGrpSpPr>
            <a:grpSpLocks/>
          </p:cNvGrpSpPr>
          <p:nvPr/>
        </p:nvGrpSpPr>
        <p:grpSpPr bwMode="auto">
          <a:xfrm>
            <a:off x="479425" y="2005013"/>
            <a:ext cx="8194675" cy="3976687"/>
            <a:chOff x="302" y="1279"/>
            <a:chExt cx="5162" cy="2505"/>
          </a:xfrm>
        </p:grpSpPr>
        <p:sp>
          <p:nvSpPr>
            <p:cNvPr id="303108" name="Rectangle 4"/>
            <p:cNvSpPr>
              <a:spLocks noChangeArrowheads="1"/>
            </p:cNvSpPr>
            <p:nvPr/>
          </p:nvSpPr>
          <p:spPr bwMode="auto">
            <a:xfrm>
              <a:off x="302" y="1279"/>
              <a:ext cx="5144" cy="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Forecast</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Actual	Smoothed	Smoothed	Including</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Demand </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A</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Forecast, F</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FIT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20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	12	11	2	13.00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	17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	20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4	19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5	24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6	21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7	31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8	28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9	36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10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03109" name="Line 5"/>
            <p:cNvSpPr>
              <a:spLocks noChangeShapeType="1"/>
            </p:cNvSpPr>
            <p:nvPr/>
          </p:nvSpPr>
          <p:spPr bwMode="auto">
            <a:xfrm>
              <a:off x="320" y="1832"/>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03110" name="Rectangle 6"/>
          <p:cNvSpPr>
            <a:spLocks noChangeArrowheads="1"/>
          </p:cNvSpPr>
          <p:nvPr/>
        </p:nvSpPr>
        <p:spPr bwMode="auto">
          <a:xfrm>
            <a:off x="288925" y="6156325"/>
            <a:ext cx="1054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Table 4.1</a:t>
            </a:r>
          </a:p>
        </p:txBody>
      </p:sp>
      <p:sp>
        <p:nvSpPr>
          <p:cNvPr id="303113" name="Rectangle 9"/>
          <p:cNvSpPr>
            <a:spLocks noChangeArrowheads="1"/>
          </p:cNvSpPr>
          <p:nvPr/>
        </p:nvSpPr>
        <p:spPr bwMode="auto">
          <a:xfrm>
            <a:off x="3276600" y="3746500"/>
            <a:ext cx="5346700" cy="25781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3112" name="Rectangle 8"/>
          <p:cNvSpPr>
            <a:spLocks noChangeArrowheads="1"/>
          </p:cNvSpPr>
          <p:nvPr/>
        </p:nvSpPr>
        <p:spPr bwMode="auto">
          <a:xfrm>
            <a:off x="3979863" y="4513263"/>
            <a:ext cx="42306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l"/>
              </a:tabLst>
              <a:defRPr sz="2400" b="1" i="1">
                <a:solidFill>
                  <a:schemeClr val="tx1"/>
                </a:solidFill>
                <a:latin typeface="Arial" panose="020B0604020202020204" pitchFamily="34" charset="0"/>
              </a:defRPr>
            </a:lvl1pPr>
            <a:lvl2pPr marL="742950" indent="-285750">
              <a:tabLst>
                <a:tab pos="482600" algn="l"/>
              </a:tabLst>
              <a:defRPr sz="2400" b="1" i="1">
                <a:solidFill>
                  <a:schemeClr val="tx1"/>
                </a:solidFill>
                <a:latin typeface="Arial" panose="020B0604020202020204" pitchFamily="34" charset="0"/>
              </a:defRPr>
            </a:lvl2pPr>
            <a:lvl3pPr marL="1143000" indent="-228600">
              <a:tabLst>
                <a:tab pos="482600" algn="l"/>
              </a:tabLst>
              <a:defRPr sz="2400" b="1" i="1">
                <a:solidFill>
                  <a:schemeClr val="tx1"/>
                </a:solidFill>
                <a:latin typeface="Arial" panose="020B0604020202020204" pitchFamily="34" charset="0"/>
              </a:defRPr>
            </a:lvl3pPr>
            <a:lvl4pPr marL="1600200" indent="-228600">
              <a:tabLst>
                <a:tab pos="482600" algn="l"/>
              </a:tabLst>
              <a:defRPr sz="2400" b="1" i="1">
                <a:solidFill>
                  <a:schemeClr val="tx1"/>
                </a:solidFill>
                <a:latin typeface="Arial" panose="020B0604020202020204" pitchFamily="34" charset="0"/>
              </a:defRPr>
            </a:lvl4pPr>
            <a:lvl5pPr marL="2057400" indent="-228600">
              <a:tabLst>
                <a:tab pos="482600" algn="l"/>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9pPr>
          </a:lstStyle>
          <a:p>
            <a:pPr eaLnBrk="0" fontAlgn="base" hangingPunct="0">
              <a:lnSpc>
                <a:spcPct val="125000"/>
              </a:lnSpc>
              <a:spcBef>
                <a:spcPct val="0"/>
              </a:spcBef>
              <a:spcAft>
                <a:spcPct val="0"/>
              </a:spcAft>
            </a:pPr>
            <a:r>
              <a:rPr lang="en-US" altLang="en-US">
                <a:solidFill>
                  <a:srgbClr val="000000"/>
                </a:solidFill>
              </a:rPr>
              <a:t>F</a:t>
            </a:r>
            <a:r>
              <a:rPr lang="en-US" altLang="en-US" i="0" baseline="-25000">
                <a:solidFill>
                  <a:srgbClr val="000000"/>
                </a:solidFill>
              </a:rPr>
              <a:t>2</a:t>
            </a:r>
            <a:r>
              <a:rPr lang="en-US" altLang="en-US" i="0">
                <a:solidFill>
                  <a:srgbClr val="000000"/>
                </a:solidFill>
              </a:rPr>
              <a:t> 	= </a:t>
            </a:r>
            <a:r>
              <a:rPr lang="en-US" altLang="en-US" i="0">
                <a:solidFill>
                  <a:srgbClr val="000000"/>
                </a:solidFill>
                <a:latin typeface="Symbol" panose="05050102010706020507" pitchFamily="18" charset="2"/>
              </a:rPr>
              <a:t>a</a:t>
            </a:r>
            <a:r>
              <a:rPr lang="en-US" altLang="en-US">
                <a:solidFill>
                  <a:srgbClr val="000000"/>
                </a:solidFill>
              </a:rPr>
              <a:t>A</a:t>
            </a:r>
            <a:r>
              <a:rPr lang="en-US" altLang="en-US" i="0" baseline="-25000">
                <a:solidFill>
                  <a:srgbClr val="000000"/>
                </a:solidFill>
              </a:rPr>
              <a:t>1</a:t>
            </a:r>
            <a:r>
              <a:rPr lang="en-US" altLang="en-US" i="0">
                <a:solidFill>
                  <a:srgbClr val="000000"/>
                </a:solidFill>
              </a:rPr>
              <a:t> + (1 - </a:t>
            </a:r>
            <a:r>
              <a:rPr lang="en-US" altLang="en-US" i="0">
                <a:solidFill>
                  <a:srgbClr val="000000"/>
                </a:solidFill>
                <a:latin typeface="Symbol" panose="05050102010706020507" pitchFamily="18" charset="2"/>
              </a:rPr>
              <a:t>a</a:t>
            </a:r>
            <a:r>
              <a:rPr lang="en-US" altLang="en-US" i="0">
                <a:solidFill>
                  <a:srgbClr val="000000"/>
                </a:solidFill>
              </a:rPr>
              <a:t>)(</a:t>
            </a:r>
            <a:r>
              <a:rPr lang="en-US" altLang="en-US">
                <a:solidFill>
                  <a:srgbClr val="000000"/>
                </a:solidFill>
              </a:rPr>
              <a:t>F</a:t>
            </a:r>
            <a:r>
              <a:rPr lang="en-US" altLang="en-US" i="0" baseline="-25000">
                <a:solidFill>
                  <a:srgbClr val="000000"/>
                </a:solidFill>
              </a:rPr>
              <a:t>1</a:t>
            </a:r>
            <a:r>
              <a:rPr lang="en-US" altLang="en-US" i="0">
                <a:solidFill>
                  <a:srgbClr val="000000"/>
                </a:solidFill>
              </a:rPr>
              <a:t> + </a:t>
            </a:r>
            <a:r>
              <a:rPr lang="en-US" altLang="en-US">
                <a:solidFill>
                  <a:srgbClr val="000000"/>
                </a:solidFill>
              </a:rPr>
              <a:t>T</a:t>
            </a:r>
            <a:r>
              <a:rPr lang="en-US" altLang="en-US" i="0" baseline="-25000">
                <a:solidFill>
                  <a:srgbClr val="000000"/>
                </a:solidFill>
              </a:rPr>
              <a:t>1</a:t>
            </a:r>
            <a:r>
              <a:rPr lang="en-US" altLang="en-US" i="0">
                <a:solidFill>
                  <a:srgbClr val="000000"/>
                </a:solidFill>
              </a:rPr>
              <a:t>)</a:t>
            </a:r>
          </a:p>
          <a:p>
            <a:pPr eaLnBrk="0" fontAlgn="base" hangingPunct="0">
              <a:lnSpc>
                <a:spcPct val="125000"/>
              </a:lnSpc>
              <a:spcBef>
                <a:spcPct val="0"/>
              </a:spcBef>
              <a:spcAft>
                <a:spcPct val="0"/>
              </a:spcAft>
            </a:pPr>
            <a:r>
              <a:rPr lang="en-US" altLang="en-US">
                <a:solidFill>
                  <a:srgbClr val="000000"/>
                </a:solidFill>
              </a:rPr>
              <a:t>F</a:t>
            </a:r>
            <a:r>
              <a:rPr lang="en-US" altLang="en-US" i="0" baseline="-25000">
                <a:solidFill>
                  <a:srgbClr val="000000"/>
                </a:solidFill>
              </a:rPr>
              <a:t>2</a:t>
            </a:r>
            <a:r>
              <a:rPr lang="en-US" altLang="en-US" i="0">
                <a:solidFill>
                  <a:srgbClr val="000000"/>
                </a:solidFill>
              </a:rPr>
              <a:t> 	= (.2)(12) + (1 - .2)(11 + 2)</a:t>
            </a:r>
          </a:p>
          <a:p>
            <a:pPr eaLnBrk="0" fontAlgn="base" hangingPunct="0">
              <a:lnSpc>
                <a:spcPct val="125000"/>
              </a:lnSpc>
              <a:spcBef>
                <a:spcPct val="0"/>
              </a:spcBef>
              <a:spcAft>
                <a:spcPct val="0"/>
              </a:spcAft>
            </a:pPr>
            <a:r>
              <a:rPr lang="en-US" altLang="en-US" i="0">
                <a:solidFill>
                  <a:srgbClr val="000000"/>
                </a:solidFill>
              </a:rPr>
              <a:t>	= 2.4 + 10.4 = 12.8 units</a:t>
            </a:r>
          </a:p>
        </p:txBody>
      </p:sp>
      <p:sp>
        <p:nvSpPr>
          <p:cNvPr id="303111" name="Rectangle 7"/>
          <p:cNvSpPr>
            <a:spLocks noChangeArrowheads="1"/>
          </p:cNvSpPr>
          <p:nvPr/>
        </p:nvSpPr>
        <p:spPr bwMode="auto">
          <a:xfrm>
            <a:off x="3556000" y="3976688"/>
            <a:ext cx="429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Step 1: Forecast for Month 2</a:t>
            </a:r>
          </a:p>
        </p:txBody>
      </p:sp>
    </p:spTree>
    <p:extLst>
      <p:ext uri="{BB962C8B-B14F-4D97-AF65-F5344CB8AC3E}">
        <p14:creationId xmlns:p14="http://schemas.microsoft.com/office/powerpoint/2010/main" val="1456242072"/>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03111"/>
                                        </p:tgtEl>
                                        <p:attrNameLst>
                                          <p:attrName>style.visibility</p:attrName>
                                        </p:attrNameLst>
                                      </p:cBhvr>
                                      <p:to>
                                        <p:strVal val="visible"/>
                                      </p:to>
                                    </p:set>
                                    <p:animEffect transition="in" filter="wipe(left)">
                                      <p:cBhvr>
                                        <p:cTn id="7" dur="500"/>
                                        <p:tgtEl>
                                          <p:spTgt spid="303111"/>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03112"/>
                                        </p:tgtEl>
                                        <p:attrNameLst>
                                          <p:attrName>style.visibility</p:attrName>
                                        </p:attrNameLst>
                                      </p:cBhvr>
                                      <p:to>
                                        <p:strVal val="visible"/>
                                      </p:to>
                                    </p:set>
                                    <p:animEffect transition="in" filter="wipe(left)">
                                      <p:cBhvr>
                                        <p:cTn id="11" dur="500"/>
                                        <p:tgtEl>
                                          <p:spTgt spid="303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2" grpId="0" autoUpdateAnimBg="0"/>
      <p:bldP spid="303111" grpId="0" autoUpdateAnimBg="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a:effectLst>
                  <a:outerShdw blurRad="38100" dist="38100" dir="2700000" algn="tl">
                    <a:srgbClr val="FFFFFF"/>
                  </a:outerShdw>
                </a:effectLst>
              </a:rPr>
              <a:t>Exponential Smoothing with Trend Adjustment Example</a:t>
            </a:r>
          </a:p>
        </p:txBody>
      </p:sp>
      <p:grpSp>
        <p:nvGrpSpPr>
          <p:cNvPr id="126979" name="Group 3"/>
          <p:cNvGrpSpPr>
            <a:grpSpLocks/>
          </p:cNvGrpSpPr>
          <p:nvPr/>
        </p:nvGrpSpPr>
        <p:grpSpPr bwMode="auto">
          <a:xfrm>
            <a:off x="479425" y="2005013"/>
            <a:ext cx="8194675" cy="3976687"/>
            <a:chOff x="302" y="1279"/>
            <a:chExt cx="5162" cy="2505"/>
          </a:xfrm>
        </p:grpSpPr>
        <p:sp>
          <p:nvSpPr>
            <p:cNvPr id="305156" name="Rectangle 4"/>
            <p:cNvSpPr>
              <a:spLocks noChangeArrowheads="1"/>
            </p:cNvSpPr>
            <p:nvPr/>
          </p:nvSpPr>
          <p:spPr bwMode="auto">
            <a:xfrm>
              <a:off x="302" y="1279"/>
              <a:ext cx="5144" cy="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Forecast</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Actual	Smoothed	Smoothed	Including</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Demand </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A</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Forecast, F</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FIT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20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	12	11	2	13.00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	17	12.80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	20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4	19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5	24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6	21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7	31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8	28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9	36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10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05157" name="Line 5"/>
            <p:cNvSpPr>
              <a:spLocks noChangeShapeType="1"/>
            </p:cNvSpPr>
            <p:nvPr/>
          </p:nvSpPr>
          <p:spPr bwMode="auto">
            <a:xfrm>
              <a:off x="320" y="1832"/>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05158" name="Rectangle 6"/>
          <p:cNvSpPr>
            <a:spLocks noChangeArrowheads="1"/>
          </p:cNvSpPr>
          <p:nvPr/>
        </p:nvSpPr>
        <p:spPr bwMode="auto">
          <a:xfrm>
            <a:off x="288925" y="6156325"/>
            <a:ext cx="1054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Table 4.1</a:t>
            </a:r>
          </a:p>
        </p:txBody>
      </p:sp>
      <p:sp>
        <p:nvSpPr>
          <p:cNvPr id="305159" name="Rectangle 7"/>
          <p:cNvSpPr>
            <a:spLocks noChangeArrowheads="1"/>
          </p:cNvSpPr>
          <p:nvPr/>
        </p:nvSpPr>
        <p:spPr bwMode="auto">
          <a:xfrm>
            <a:off x="3276600" y="3746500"/>
            <a:ext cx="5346700" cy="25781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5160" name="Rectangle 8"/>
          <p:cNvSpPr>
            <a:spLocks noChangeArrowheads="1"/>
          </p:cNvSpPr>
          <p:nvPr/>
        </p:nvSpPr>
        <p:spPr bwMode="auto">
          <a:xfrm>
            <a:off x="3979863" y="4513263"/>
            <a:ext cx="44084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l"/>
              </a:tabLst>
              <a:defRPr sz="2400" b="1" i="1">
                <a:solidFill>
                  <a:schemeClr val="tx1"/>
                </a:solidFill>
                <a:latin typeface="Arial" panose="020B0604020202020204" pitchFamily="34" charset="0"/>
              </a:defRPr>
            </a:lvl1pPr>
            <a:lvl2pPr marL="742950" indent="-285750">
              <a:tabLst>
                <a:tab pos="482600" algn="l"/>
              </a:tabLst>
              <a:defRPr sz="2400" b="1" i="1">
                <a:solidFill>
                  <a:schemeClr val="tx1"/>
                </a:solidFill>
                <a:latin typeface="Arial" panose="020B0604020202020204" pitchFamily="34" charset="0"/>
              </a:defRPr>
            </a:lvl2pPr>
            <a:lvl3pPr marL="1143000" indent="-228600">
              <a:tabLst>
                <a:tab pos="482600" algn="l"/>
              </a:tabLst>
              <a:defRPr sz="2400" b="1" i="1">
                <a:solidFill>
                  <a:schemeClr val="tx1"/>
                </a:solidFill>
                <a:latin typeface="Arial" panose="020B0604020202020204" pitchFamily="34" charset="0"/>
              </a:defRPr>
            </a:lvl3pPr>
            <a:lvl4pPr marL="1600200" indent="-228600">
              <a:tabLst>
                <a:tab pos="482600" algn="l"/>
              </a:tabLst>
              <a:defRPr sz="2400" b="1" i="1">
                <a:solidFill>
                  <a:schemeClr val="tx1"/>
                </a:solidFill>
                <a:latin typeface="Arial" panose="020B0604020202020204" pitchFamily="34" charset="0"/>
              </a:defRPr>
            </a:lvl4pPr>
            <a:lvl5pPr marL="2057400" indent="-228600">
              <a:tabLst>
                <a:tab pos="482600" algn="l"/>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482600" algn="l"/>
              </a:tabLst>
              <a:defRPr sz="2400" b="1" i="1">
                <a:solidFill>
                  <a:schemeClr val="tx1"/>
                </a:solidFill>
                <a:latin typeface="Arial" panose="020B0604020202020204" pitchFamily="34" charset="0"/>
              </a:defRPr>
            </a:lvl9pPr>
          </a:lstStyle>
          <a:p>
            <a:pPr eaLnBrk="0" fontAlgn="base" hangingPunct="0">
              <a:lnSpc>
                <a:spcPct val="125000"/>
              </a:lnSpc>
              <a:spcBef>
                <a:spcPct val="0"/>
              </a:spcBef>
              <a:spcAft>
                <a:spcPct val="0"/>
              </a:spcAft>
            </a:pPr>
            <a:r>
              <a:rPr lang="en-US" altLang="en-US">
                <a:solidFill>
                  <a:srgbClr val="000000"/>
                </a:solidFill>
              </a:rPr>
              <a:t>T</a:t>
            </a:r>
            <a:r>
              <a:rPr lang="en-US" altLang="en-US" i="0" baseline="-25000">
                <a:solidFill>
                  <a:srgbClr val="000000"/>
                </a:solidFill>
              </a:rPr>
              <a:t>2</a:t>
            </a:r>
            <a:r>
              <a:rPr lang="en-US" altLang="en-US" i="0">
                <a:solidFill>
                  <a:srgbClr val="000000"/>
                </a:solidFill>
              </a:rPr>
              <a:t> 	= </a:t>
            </a:r>
            <a:r>
              <a:rPr lang="en-US" altLang="en-US" i="0">
                <a:solidFill>
                  <a:srgbClr val="000000"/>
                </a:solidFill>
                <a:latin typeface="Symbol" panose="05050102010706020507" pitchFamily="18" charset="2"/>
              </a:rPr>
              <a:t>b</a:t>
            </a:r>
            <a:r>
              <a:rPr lang="en-US" altLang="en-US" i="0">
                <a:solidFill>
                  <a:srgbClr val="000000"/>
                </a:solidFill>
              </a:rPr>
              <a:t>(</a:t>
            </a:r>
            <a:r>
              <a:rPr lang="en-US" altLang="en-US">
                <a:solidFill>
                  <a:srgbClr val="000000"/>
                </a:solidFill>
              </a:rPr>
              <a:t>F</a:t>
            </a:r>
            <a:r>
              <a:rPr lang="en-US" altLang="en-US" i="0" baseline="-25000">
                <a:solidFill>
                  <a:srgbClr val="000000"/>
                </a:solidFill>
              </a:rPr>
              <a:t>2</a:t>
            </a:r>
            <a:r>
              <a:rPr lang="en-US" altLang="en-US" i="0">
                <a:solidFill>
                  <a:srgbClr val="000000"/>
                </a:solidFill>
              </a:rPr>
              <a:t> - </a:t>
            </a:r>
            <a:r>
              <a:rPr lang="en-US" altLang="en-US">
                <a:solidFill>
                  <a:srgbClr val="000000"/>
                </a:solidFill>
              </a:rPr>
              <a:t>F</a:t>
            </a:r>
            <a:r>
              <a:rPr lang="en-US" altLang="en-US" i="0" baseline="-25000">
                <a:solidFill>
                  <a:srgbClr val="000000"/>
                </a:solidFill>
              </a:rPr>
              <a:t>1</a:t>
            </a:r>
            <a:r>
              <a:rPr lang="en-US" altLang="en-US" i="0">
                <a:solidFill>
                  <a:srgbClr val="000000"/>
                </a:solidFill>
              </a:rPr>
              <a:t>) + (1 - </a:t>
            </a:r>
            <a:r>
              <a:rPr lang="en-US" altLang="en-US" i="0">
                <a:solidFill>
                  <a:srgbClr val="000000"/>
                </a:solidFill>
                <a:latin typeface="Symbol" panose="05050102010706020507" pitchFamily="18" charset="2"/>
              </a:rPr>
              <a:t>b</a:t>
            </a:r>
            <a:r>
              <a:rPr lang="en-US" altLang="en-US" i="0">
                <a:solidFill>
                  <a:srgbClr val="000000"/>
                </a:solidFill>
              </a:rPr>
              <a:t>)</a:t>
            </a:r>
            <a:r>
              <a:rPr lang="en-US" altLang="en-US">
                <a:solidFill>
                  <a:srgbClr val="000000"/>
                </a:solidFill>
              </a:rPr>
              <a:t>T</a:t>
            </a:r>
            <a:r>
              <a:rPr lang="en-US" altLang="en-US" i="0" baseline="-25000">
                <a:solidFill>
                  <a:srgbClr val="000000"/>
                </a:solidFill>
              </a:rPr>
              <a:t>1</a:t>
            </a:r>
            <a:endParaRPr lang="en-US" altLang="en-US" i="0">
              <a:solidFill>
                <a:srgbClr val="000000"/>
              </a:solidFill>
            </a:endParaRPr>
          </a:p>
          <a:p>
            <a:pPr eaLnBrk="0" fontAlgn="base" hangingPunct="0">
              <a:lnSpc>
                <a:spcPct val="125000"/>
              </a:lnSpc>
              <a:spcBef>
                <a:spcPct val="0"/>
              </a:spcBef>
              <a:spcAft>
                <a:spcPct val="0"/>
              </a:spcAft>
            </a:pPr>
            <a:r>
              <a:rPr lang="en-US" altLang="en-US">
                <a:solidFill>
                  <a:srgbClr val="000000"/>
                </a:solidFill>
              </a:rPr>
              <a:t>T</a:t>
            </a:r>
            <a:r>
              <a:rPr lang="en-US" altLang="en-US" i="0" baseline="-25000">
                <a:solidFill>
                  <a:srgbClr val="000000"/>
                </a:solidFill>
              </a:rPr>
              <a:t>2</a:t>
            </a:r>
            <a:r>
              <a:rPr lang="en-US" altLang="en-US" i="0">
                <a:solidFill>
                  <a:srgbClr val="000000"/>
                </a:solidFill>
              </a:rPr>
              <a:t> 	= (.4)(12.8 - 11) + (1 - .4)(2)</a:t>
            </a:r>
          </a:p>
          <a:p>
            <a:pPr eaLnBrk="0" fontAlgn="base" hangingPunct="0">
              <a:lnSpc>
                <a:spcPct val="125000"/>
              </a:lnSpc>
              <a:spcBef>
                <a:spcPct val="0"/>
              </a:spcBef>
              <a:spcAft>
                <a:spcPct val="0"/>
              </a:spcAft>
            </a:pPr>
            <a:r>
              <a:rPr lang="en-US" altLang="en-US" i="0">
                <a:solidFill>
                  <a:srgbClr val="000000"/>
                </a:solidFill>
              </a:rPr>
              <a:t>	= .72 + 1.2 = 1.92 units</a:t>
            </a:r>
          </a:p>
        </p:txBody>
      </p:sp>
      <p:sp>
        <p:nvSpPr>
          <p:cNvPr id="305161" name="Rectangle 9"/>
          <p:cNvSpPr>
            <a:spLocks noChangeArrowheads="1"/>
          </p:cNvSpPr>
          <p:nvPr/>
        </p:nvSpPr>
        <p:spPr bwMode="auto">
          <a:xfrm>
            <a:off x="3556000" y="3976688"/>
            <a:ext cx="3871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Step 2: Trend for Month 2</a:t>
            </a:r>
          </a:p>
        </p:txBody>
      </p:sp>
    </p:spTree>
    <p:extLst>
      <p:ext uri="{BB962C8B-B14F-4D97-AF65-F5344CB8AC3E}">
        <p14:creationId xmlns:p14="http://schemas.microsoft.com/office/powerpoint/2010/main" val="2865181338"/>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05161"/>
                                        </p:tgtEl>
                                        <p:attrNameLst>
                                          <p:attrName>style.visibility</p:attrName>
                                        </p:attrNameLst>
                                      </p:cBhvr>
                                      <p:to>
                                        <p:strVal val="visible"/>
                                      </p:to>
                                    </p:set>
                                    <p:animEffect transition="in" filter="wipe(left)">
                                      <p:cBhvr>
                                        <p:cTn id="7" dur="500"/>
                                        <p:tgtEl>
                                          <p:spTgt spid="305161"/>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05160"/>
                                        </p:tgtEl>
                                        <p:attrNameLst>
                                          <p:attrName>style.visibility</p:attrName>
                                        </p:attrNameLst>
                                      </p:cBhvr>
                                      <p:to>
                                        <p:strVal val="visible"/>
                                      </p:to>
                                    </p:set>
                                    <p:animEffect transition="in" filter="wipe(left)">
                                      <p:cBhvr>
                                        <p:cTn id="11" dur="500"/>
                                        <p:tgtEl>
                                          <p:spTgt spid="30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0" grpId="0" autoUpdateAnimBg="0"/>
      <p:bldP spid="305161" grpId="0" autoUpdateAnimBg="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a:effectLst>
                  <a:outerShdw blurRad="38100" dist="38100" dir="2700000" algn="tl">
                    <a:srgbClr val="FFFFFF"/>
                  </a:outerShdw>
                </a:effectLst>
              </a:rPr>
              <a:t>Exponential Smoothing with Trend Adjustment Example</a:t>
            </a:r>
          </a:p>
        </p:txBody>
      </p:sp>
      <p:grpSp>
        <p:nvGrpSpPr>
          <p:cNvPr id="129027" name="Group 3"/>
          <p:cNvGrpSpPr>
            <a:grpSpLocks/>
          </p:cNvGrpSpPr>
          <p:nvPr/>
        </p:nvGrpSpPr>
        <p:grpSpPr bwMode="auto">
          <a:xfrm>
            <a:off x="479425" y="2005013"/>
            <a:ext cx="8194675" cy="3976687"/>
            <a:chOff x="302" y="1279"/>
            <a:chExt cx="5162" cy="2505"/>
          </a:xfrm>
        </p:grpSpPr>
        <p:sp>
          <p:nvSpPr>
            <p:cNvPr id="307204" name="Rectangle 4"/>
            <p:cNvSpPr>
              <a:spLocks noChangeArrowheads="1"/>
            </p:cNvSpPr>
            <p:nvPr/>
          </p:nvSpPr>
          <p:spPr bwMode="auto">
            <a:xfrm>
              <a:off x="302" y="1279"/>
              <a:ext cx="5144" cy="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Forecast</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Actual	Smoothed	Smoothed	Including</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Demand </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A</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Forecast, F</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FIT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20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	12	11	2	13.00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	17	12.80	1.92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	20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4	19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5	24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6	21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7	31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8	28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9	36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10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07205" name="Line 5"/>
            <p:cNvSpPr>
              <a:spLocks noChangeShapeType="1"/>
            </p:cNvSpPr>
            <p:nvPr/>
          </p:nvSpPr>
          <p:spPr bwMode="auto">
            <a:xfrm>
              <a:off x="320" y="1832"/>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07206" name="Rectangle 6"/>
          <p:cNvSpPr>
            <a:spLocks noChangeArrowheads="1"/>
          </p:cNvSpPr>
          <p:nvPr/>
        </p:nvSpPr>
        <p:spPr bwMode="auto">
          <a:xfrm>
            <a:off x="288925" y="6156325"/>
            <a:ext cx="1054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Table 4.1</a:t>
            </a:r>
          </a:p>
        </p:txBody>
      </p:sp>
      <p:sp>
        <p:nvSpPr>
          <p:cNvPr id="307207" name="Rectangle 7"/>
          <p:cNvSpPr>
            <a:spLocks noChangeArrowheads="1"/>
          </p:cNvSpPr>
          <p:nvPr/>
        </p:nvSpPr>
        <p:spPr bwMode="auto">
          <a:xfrm>
            <a:off x="3276600" y="3746500"/>
            <a:ext cx="5346700" cy="25781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07208" name="Rectangle 8"/>
          <p:cNvSpPr>
            <a:spLocks noChangeArrowheads="1"/>
          </p:cNvSpPr>
          <p:nvPr/>
        </p:nvSpPr>
        <p:spPr bwMode="auto">
          <a:xfrm>
            <a:off x="4564063" y="4487863"/>
            <a:ext cx="27828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762000" algn="l"/>
              </a:tabLst>
              <a:defRPr sz="2400" b="1" i="1">
                <a:solidFill>
                  <a:schemeClr val="tx1"/>
                </a:solidFill>
                <a:latin typeface="Arial" panose="020B0604020202020204" pitchFamily="34" charset="0"/>
              </a:defRPr>
            </a:lvl1pPr>
            <a:lvl2pPr marL="742950" indent="-285750">
              <a:tabLst>
                <a:tab pos="762000" algn="l"/>
              </a:tabLst>
              <a:defRPr sz="2400" b="1" i="1">
                <a:solidFill>
                  <a:schemeClr val="tx1"/>
                </a:solidFill>
                <a:latin typeface="Arial" panose="020B0604020202020204" pitchFamily="34" charset="0"/>
              </a:defRPr>
            </a:lvl2pPr>
            <a:lvl3pPr marL="1143000" indent="-228600">
              <a:tabLst>
                <a:tab pos="762000" algn="l"/>
              </a:tabLst>
              <a:defRPr sz="2400" b="1" i="1">
                <a:solidFill>
                  <a:schemeClr val="tx1"/>
                </a:solidFill>
                <a:latin typeface="Arial" panose="020B0604020202020204" pitchFamily="34" charset="0"/>
              </a:defRPr>
            </a:lvl3pPr>
            <a:lvl4pPr marL="1600200" indent="-228600">
              <a:tabLst>
                <a:tab pos="762000" algn="l"/>
              </a:tabLst>
              <a:defRPr sz="2400" b="1" i="1">
                <a:solidFill>
                  <a:schemeClr val="tx1"/>
                </a:solidFill>
                <a:latin typeface="Arial" panose="020B0604020202020204" pitchFamily="34" charset="0"/>
              </a:defRPr>
            </a:lvl4pPr>
            <a:lvl5pPr marL="2057400" indent="-228600">
              <a:tabLst>
                <a:tab pos="762000" algn="l"/>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762000" algn="l"/>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762000" algn="l"/>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762000" algn="l"/>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762000" algn="l"/>
              </a:tabLst>
              <a:defRPr sz="2400" b="1" i="1">
                <a:solidFill>
                  <a:schemeClr val="tx1"/>
                </a:solidFill>
                <a:latin typeface="Arial" panose="020B0604020202020204" pitchFamily="34" charset="0"/>
              </a:defRPr>
            </a:lvl9pPr>
          </a:lstStyle>
          <a:p>
            <a:pPr eaLnBrk="0" fontAlgn="base" hangingPunct="0">
              <a:lnSpc>
                <a:spcPct val="125000"/>
              </a:lnSpc>
              <a:spcBef>
                <a:spcPct val="0"/>
              </a:spcBef>
              <a:spcAft>
                <a:spcPct val="0"/>
              </a:spcAft>
            </a:pPr>
            <a:r>
              <a:rPr lang="en-US" altLang="en-US">
                <a:solidFill>
                  <a:srgbClr val="000000"/>
                </a:solidFill>
              </a:rPr>
              <a:t>FIT</a:t>
            </a:r>
            <a:r>
              <a:rPr lang="en-US" altLang="en-US" i="0" baseline="-25000">
                <a:solidFill>
                  <a:srgbClr val="000000"/>
                </a:solidFill>
              </a:rPr>
              <a:t>2</a:t>
            </a:r>
            <a:r>
              <a:rPr lang="en-US" altLang="en-US" i="0">
                <a:solidFill>
                  <a:srgbClr val="000000"/>
                </a:solidFill>
              </a:rPr>
              <a:t> 	= </a:t>
            </a:r>
            <a:r>
              <a:rPr lang="en-US" altLang="en-US">
                <a:solidFill>
                  <a:srgbClr val="000000"/>
                </a:solidFill>
              </a:rPr>
              <a:t>F</a:t>
            </a:r>
            <a:r>
              <a:rPr lang="en-US" altLang="en-US" i="0" baseline="-25000">
                <a:solidFill>
                  <a:srgbClr val="000000"/>
                </a:solidFill>
              </a:rPr>
              <a:t>2</a:t>
            </a:r>
            <a:r>
              <a:rPr lang="en-US" altLang="en-US" i="0">
                <a:solidFill>
                  <a:srgbClr val="000000"/>
                </a:solidFill>
              </a:rPr>
              <a:t> + </a:t>
            </a:r>
            <a:r>
              <a:rPr lang="en-US" altLang="en-US">
                <a:solidFill>
                  <a:srgbClr val="000000"/>
                </a:solidFill>
              </a:rPr>
              <a:t>T</a:t>
            </a:r>
            <a:r>
              <a:rPr lang="en-US" altLang="en-US" i="0" baseline="-25000">
                <a:solidFill>
                  <a:srgbClr val="000000"/>
                </a:solidFill>
              </a:rPr>
              <a:t>1</a:t>
            </a:r>
            <a:endParaRPr lang="en-US" altLang="en-US" i="0">
              <a:solidFill>
                <a:srgbClr val="000000"/>
              </a:solidFill>
            </a:endParaRPr>
          </a:p>
          <a:p>
            <a:pPr eaLnBrk="0" fontAlgn="base" hangingPunct="0">
              <a:lnSpc>
                <a:spcPct val="125000"/>
              </a:lnSpc>
              <a:spcBef>
                <a:spcPct val="0"/>
              </a:spcBef>
              <a:spcAft>
                <a:spcPct val="0"/>
              </a:spcAft>
            </a:pPr>
            <a:r>
              <a:rPr lang="en-US" altLang="en-US">
                <a:solidFill>
                  <a:srgbClr val="000000"/>
                </a:solidFill>
              </a:rPr>
              <a:t>FIT</a:t>
            </a:r>
            <a:r>
              <a:rPr lang="en-US" altLang="en-US" i="0" baseline="-25000">
                <a:solidFill>
                  <a:srgbClr val="000000"/>
                </a:solidFill>
              </a:rPr>
              <a:t>2</a:t>
            </a:r>
            <a:r>
              <a:rPr lang="en-US" altLang="en-US" i="0">
                <a:solidFill>
                  <a:srgbClr val="000000"/>
                </a:solidFill>
              </a:rPr>
              <a:t> 	= 12.8 + 1.92</a:t>
            </a:r>
          </a:p>
          <a:p>
            <a:pPr eaLnBrk="0" fontAlgn="base" hangingPunct="0">
              <a:lnSpc>
                <a:spcPct val="125000"/>
              </a:lnSpc>
              <a:spcBef>
                <a:spcPct val="0"/>
              </a:spcBef>
              <a:spcAft>
                <a:spcPct val="0"/>
              </a:spcAft>
            </a:pPr>
            <a:r>
              <a:rPr lang="en-US" altLang="en-US" i="0">
                <a:solidFill>
                  <a:srgbClr val="000000"/>
                </a:solidFill>
              </a:rPr>
              <a:t>	= 14.72 units</a:t>
            </a:r>
          </a:p>
        </p:txBody>
      </p:sp>
      <p:sp>
        <p:nvSpPr>
          <p:cNvPr id="307209" name="Rectangle 9"/>
          <p:cNvSpPr>
            <a:spLocks noChangeArrowheads="1"/>
          </p:cNvSpPr>
          <p:nvPr/>
        </p:nvSpPr>
        <p:spPr bwMode="auto">
          <a:xfrm>
            <a:off x="3556000" y="3976688"/>
            <a:ext cx="4921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Step 3: Calculate FIT for Month 2</a:t>
            </a:r>
          </a:p>
        </p:txBody>
      </p:sp>
    </p:spTree>
    <p:extLst>
      <p:ext uri="{BB962C8B-B14F-4D97-AF65-F5344CB8AC3E}">
        <p14:creationId xmlns:p14="http://schemas.microsoft.com/office/powerpoint/2010/main" val="3469666703"/>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07209"/>
                                        </p:tgtEl>
                                        <p:attrNameLst>
                                          <p:attrName>style.visibility</p:attrName>
                                        </p:attrNameLst>
                                      </p:cBhvr>
                                      <p:to>
                                        <p:strVal val="visible"/>
                                      </p:to>
                                    </p:set>
                                    <p:animEffect transition="in" filter="wipe(left)">
                                      <p:cBhvr>
                                        <p:cTn id="7" dur="500"/>
                                        <p:tgtEl>
                                          <p:spTgt spid="307209"/>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07208"/>
                                        </p:tgtEl>
                                        <p:attrNameLst>
                                          <p:attrName>style.visibility</p:attrName>
                                        </p:attrNameLst>
                                      </p:cBhvr>
                                      <p:to>
                                        <p:strVal val="visible"/>
                                      </p:to>
                                    </p:set>
                                    <p:animEffect transition="in" filter="wipe(left)">
                                      <p:cBhvr>
                                        <p:cTn id="11" dur="500"/>
                                        <p:tgtEl>
                                          <p:spTgt spid="307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8" grpId="0" autoUpdateAnimBg="0"/>
      <p:bldP spid="307209" grpId="0" autoUpdateAnimBg="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dirty="0">
                <a:effectLst>
                  <a:outerShdw blurRad="38100" dist="38100" dir="2700000" algn="tl">
                    <a:srgbClr val="FFFFFF"/>
                  </a:outerShdw>
                </a:effectLst>
              </a:rPr>
              <a:t>Exponential Smoothing with Trend Adjustment Example</a:t>
            </a:r>
          </a:p>
        </p:txBody>
      </p:sp>
      <p:grpSp>
        <p:nvGrpSpPr>
          <p:cNvPr id="131075" name="Group 3"/>
          <p:cNvGrpSpPr>
            <a:grpSpLocks/>
          </p:cNvGrpSpPr>
          <p:nvPr/>
        </p:nvGrpSpPr>
        <p:grpSpPr bwMode="auto">
          <a:xfrm>
            <a:off x="479425" y="2005013"/>
            <a:ext cx="8194675" cy="3976687"/>
            <a:chOff x="302" y="1279"/>
            <a:chExt cx="5162" cy="2505"/>
          </a:xfrm>
        </p:grpSpPr>
        <p:sp>
          <p:nvSpPr>
            <p:cNvPr id="309252" name="Rectangle 4"/>
            <p:cNvSpPr>
              <a:spLocks noChangeArrowheads="1"/>
            </p:cNvSpPr>
            <p:nvPr/>
          </p:nvSpPr>
          <p:spPr bwMode="auto">
            <a:xfrm>
              <a:off x="302" y="1279"/>
              <a:ext cx="5144" cy="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Forecast</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Actual	Smoothed	Smoothed	Including</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Demand </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A</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a:solidFill>
                    <a:srgbClr val="000000"/>
                  </a:solidFill>
                  <a:effectLst>
                    <a:outerShdw blurRad="38100" dist="38100" dir="2700000" algn="tl">
                      <a:srgbClr val="C0C0C0"/>
                    </a:outerShdw>
                  </a:effectLst>
                  <a:latin typeface="Arial" panose="020B0604020202020204" pitchFamily="34" charset="0"/>
                </a:rPr>
                <a:t>)</a:t>
              </a:r>
              <a:r>
                <a:rPr lang="en-US" altLang="en-US" sz="2000" b="1" i="1">
                  <a:solidFill>
                    <a:srgbClr val="000000"/>
                  </a:solidFill>
                  <a:effectLst>
                    <a:outerShdw blurRad="38100" dist="38100" dir="2700000" algn="tl">
                      <a:srgbClr val="C0C0C0"/>
                    </a:outerShdw>
                  </a:effectLst>
                  <a:latin typeface="Arial" panose="020B0604020202020204" pitchFamily="34" charset="0"/>
                </a:rPr>
                <a:t>	Forecast, F</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r>
                <a:rPr lang="en-US" altLang="en-US" sz="2000" b="1" i="1">
                  <a:solidFill>
                    <a:srgbClr val="000000"/>
                  </a:solidFill>
                  <a:effectLst>
                    <a:outerShdw blurRad="38100" dist="38100" dir="2700000" algn="tl">
                      <a:srgbClr val="C0C0C0"/>
                    </a:outerShdw>
                  </a:effectLst>
                  <a:latin typeface="Arial" panose="020B0604020202020204" pitchFamily="34" charset="0"/>
                </a:rPr>
                <a:t>	Trend, FIT</a:t>
              </a:r>
              <a:r>
                <a:rPr lang="en-US" altLang="en-US" sz="2000" b="1" i="1" baseline="-25000">
                  <a:solidFill>
                    <a:srgbClr val="000000"/>
                  </a:solidFill>
                  <a:effectLst>
                    <a:outerShdw blurRad="38100" dist="38100" dir="2700000" algn="tl">
                      <a:srgbClr val="C0C0C0"/>
                    </a:outerShdw>
                  </a:effectLst>
                  <a:latin typeface="Arial" panose="020B0604020202020204" pitchFamily="34" charset="0"/>
                </a:rPr>
                <a:t>t</a:t>
              </a: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20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	12	11	2	13.00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	17	12.80	1.92	14.72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	20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4	19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5	24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6	21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7	31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8	28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9	36	</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10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09253" name="Line 5"/>
            <p:cNvSpPr>
              <a:spLocks noChangeShapeType="1"/>
            </p:cNvSpPr>
            <p:nvPr/>
          </p:nvSpPr>
          <p:spPr bwMode="auto">
            <a:xfrm>
              <a:off x="320" y="1832"/>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09254" name="Rectangle 6"/>
          <p:cNvSpPr>
            <a:spLocks noChangeArrowheads="1"/>
          </p:cNvSpPr>
          <p:nvPr/>
        </p:nvSpPr>
        <p:spPr bwMode="auto">
          <a:xfrm>
            <a:off x="288925" y="6156325"/>
            <a:ext cx="1054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Table 4.1</a:t>
            </a:r>
          </a:p>
        </p:txBody>
      </p:sp>
      <p:sp>
        <p:nvSpPr>
          <p:cNvPr id="309255" name="Rectangle 7"/>
          <p:cNvSpPr>
            <a:spLocks noChangeArrowheads="1"/>
          </p:cNvSpPr>
          <p:nvPr/>
        </p:nvSpPr>
        <p:spPr bwMode="auto">
          <a:xfrm>
            <a:off x="479425" y="3198813"/>
            <a:ext cx="7842250"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482600" algn="ctr"/>
                <a:tab pos="2095500" algn="ctr"/>
                <a:tab pos="3911600" algn="ctr"/>
                <a:tab pos="5626100" algn="ctr"/>
                <a:tab pos="7340600" algn="ctr"/>
              </a:tabLst>
              <a:defRPr sz="2400">
                <a:solidFill>
                  <a:schemeClr val="tx1"/>
                </a:solidFill>
                <a:latin typeface="Times" panose="02020603050405020304" pitchFamily="18" charset="0"/>
              </a:defRPr>
            </a:lvl1pPr>
            <a:lvl2pPr>
              <a:tabLst>
                <a:tab pos="482600" algn="ctr"/>
                <a:tab pos="2095500" algn="ctr"/>
                <a:tab pos="3911600" algn="ctr"/>
                <a:tab pos="5626100" algn="ctr"/>
                <a:tab pos="7340600" algn="ctr"/>
              </a:tabLst>
              <a:defRPr sz="2400">
                <a:solidFill>
                  <a:schemeClr val="tx1"/>
                </a:solidFill>
                <a:latin typeface="Times" panose="02020603050405020304" pitchFamily="18" charset="0"/>
              </a:defRPr>
            </a:lvl2pPr>
            <a:lvl3pPr>
              <a:tabLst>
                <a:tab pos="482600" algn="ctr"/>
                <a:tab pos="2095500" algn="ctr"/>
                <a:tab pos="3911600" algn="ctr"/>
                <a:tab pos="5626100" algn="ctr"/>
                <a:tab pos="7340600" algn="ctr"/>
              </a:tabLst>
              <a:defRPr sz="2400">
                <a:solidFill>
                  <a:schemeClr val="tx1"/>
                </a:solidFill>
                <a:latin typeface="Times" panose="02020603050405020304" pitchFamily="18" charset="0"/>
              </a:defRPr>
            </a:lvl3pPr>
            <a:lvl4pPr>
              <a:tabLst>
                <a:tab pos="482600" algn="ctr"/>
                <a:tab pos="2095500" algn="ctr"/>
                <a:tab pos="3911600" algn="ctr"/>
                <a:tab pos="5626100" algn="ctr"/>
                <a:tab pos="7340600" algn="ctr"/>
              </a:tabLst>
              <a:defRPr sz="2400">
                <a:solidFill>
                  <a:schemeClr val="tx1"/>
                </a:solidFill>
                <a:latin typeface="Times" panose="02020603050405020304" pitchFamily="18" charset="0"/>
              </a:defRPr>
            </a:lvl4pPr>
            <a:lvl5pPr>
              <a:tabLst>
                <a:tab pos="482600" algn="ctr"/>
                <a:tab pos="2095500" algn="ctr"/>
                <a:tab pos="3911600" algn="ctr"/>
                <a:tab pos="5626100" algn="ctr"/>
                <a:tab pos="73406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482600" algn="ctr"/>
                <a:tab pos="2095500" algn="ctr"/>
                <a:tab pos="3911600" algn="ctr"/>
                <a:tab pos="5626100" algn="ctr"/>
                <a:tab pos="73406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endParaRPr lang="en-US" altLang="en-US" sz="2000" b="1">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15.18	2.10	17.28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17.82	2.32	20.14</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19.91	2.23	22.14</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22.51	2.38	24.89</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24.11	2.07	26.18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27.14	2.45	29.59</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29.28	2.32	31.60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32.48	2.68	35.16</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3523932520"/>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09255"/>
                                        </p:tgtEl>
                                        <p:attrNameLst>
                                          <p:attrName>style.visibility</p:attrName>
                                        </p:attrNameLst>
                                      </p:cBhvr>
                                      <p:to>
                                        <p:strVal val="visible"/>
                                      </p:to>
                                    </p:set>
                                    <p:animEffect transition="in" filter="strips(downRight)">
                                      <p:cBhvr>
                                        <p:cTn id="7" dur="500"/>
                                        <p:tgtEl>
                                          <p:spTgt spid="309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5" grpId="0" autoUpdateAnimBg="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2E9048F-155D-480B-B3C8-B99AAE148700}"/>
              </a:ext>
            </a:extLst>
          </p:cNvPr>
          <p:cNvSpPr txBox="1">
            <a:spLocks noChangeArrowheads="1"/>
          </p:cNvSpPr>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Exponential Smoothing with Trend Adjustment Example</a:t>
            </a:r>
            <a:endParaRPr lang="en-US" altLang="en-US" dirty="0">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2095A3BC-EBAC-42E6-ADA1-E3A3CF123BFF}"/>
              </a:ext>
            </a:extLst>
          </p:cNvPr>
          <p:cNvPicPr>
            <a:picLocks noChangeAspect="1"/>
          </p:cNvPicPr>
          <p:nvPr/>
        </p:nvPicPr>
        <p:blipFill>
          <a:blip r:embed="rId2"/>
          <a:stretch>
            <a:fillRect/>
          </a:stretch>
        </p:blipFill>
        <p:spPr>
          <a:xfrm>
            <a:off x="0" y="1844824"/>
            <a:ext cx="9144000" cy="2664297"/>
          </a:xfrm>
          <a:prstGeom prst="rect">
            <a:avLst/>
          </a:prstGeom>
        </p:spPr>
      </p:pic>
      <p:pic>
        <p:nvPicPr>
          <p:cNvPr id="6" name="Picture 5">
            <a:extLst>
              <a:ext uri="{FF2B5EF4-FFF2-40B4-BE49-F238E27FC236}">
                <a16:creationId xmlns:a16="http://schemas.microsoft.com/office/drawing/2014/main" id="{9E29663C-F912-4E0B-9C43-188F978B86B7}"/>
              </a:ext>
            </a:extLst>
          </p:cNvPr>
          <p:cNvPicPr>
            <a:picLocks noChangeAspect="1"/>
          </p:cNvPicPr>
          <p:nvPr/>
        </p:nvPicPr>
        <p:blipFill>
          <a:blip r:embed="rId3"/>
          <a:stretch>
            <a:fillRect/>
          </a:stretch>
        </p:blipFill>
        <p:spPr>
          <a:xfrm>
            <a:off x="1" y="5085184"/>
            <a:ext cx="9144000" cy="1224136"/>
          </a:xfrm>
          <a:prstGeom prst="rect">
            <a:avLst/>
          </a:prstGeom>
        </p:spPr>
      </p:pic>
    </p:spTree>
    <p:extLst>
      <p:ext uri="{BB962C8B-B14F-4D97-AF65-F5344CB8AC3E}">
        <p14:creationId xmlns:p14="http://schemas.microsoft.com/office/powerpoint/2010/main" val="203562741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idx="4294967295"/>
          </p:nvPr>
        </p:nvSpPr>
        <p:spPr>
          <a:xfrm>
            <a:off x="0" y="431800"/>
            <a:ext cx="8216900" cy="13081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a:effectLst>
                  <a:outerShdw blurRad="38100" dist="38100" dir="2700000" algn="tl">
                    <a:srgbClr val="FFFFFF"/>
                  </a:outerShdw>
                </a:effectLst>
              </a:rPr>
              <a:t>Exponential Smoothing with Trend Adjustment Example</a:t>
            </a:r>
          </a:p>
        </p:txBody>
      </p:sp>
      <p:sp>
        <p:nvSpPr>
          <p:cNvPr id="311302" name="Rectangle 6"/>
          <p:cNvSpPr>
            <a:spLocks noChangeArrowheads="1"/>
          </p:cNvSpPr>
          <p:nvPr/>
        </p:nvSpPr>
        <p:spPr bwMode="auto">
          <a:xfrm>
            <a:off x="7667625" y="60928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Figure 4.3</a:t>
            </a:r>
          </a:p>
        </p:txBody>
      </p:sp>
      <p:grpSp>
        <p:nvGrpSpPr>
          <p:cNvPr id="311318" name="Group 22"/>
          <p:cNvGrpSpPr>
            <a:grpSpLocks/>
          </p:cNvGrpSpPr>
          <p:nvPr/>
        </p:nvGrpSpPr>
        <p:grpSpPr bwMode="auto">
          <a:xfrm>
            <a:off x="982663" y="1841500"/>
            <a:ext cx="6650037" cy="4759325"/>
            <a:chOff x="347" y="1152"/>
            <a:chExt cx="4189" cy="2998"/>
          </a:xfrm>
        </p:grpSpPr>
        <p:sp>
          <p:nvSpPr>
            <p:cNvPr id="311304" name="Freeform 8"/>
            <p:cNvSpPr>
              <a:spLocks/>
            </p:cNvSpPr>
            <p:nvPr/>
          </p:nvSpPr>
          <p:spPr bwMode="auto">
            <a:xfrm>
              <a:off x="920" y="1192"/>
              <a:ext cx="3616" cy="2488"/>
            </a:xfrm>
            <a:custGeom>
              <a:avLst/>
              <a:gdLst>
                <a:gd name="T0" fmla="*/ 0 w 3616"/>
                <a:gd name="T1" fmla="*/ 0 h 2488"/>
                <a:gd name="T2" fmla="*/ 0 w 3616"/>
                <a:gd name="T3" fmla="*/ 2488 h 2488"/>
                <a:gd name="T4" fmla="*/ 3616 w 3616"/>
                <a:gd name="T5" fmla="*/ 2488 h 2488"/>
              </a:gdLst>
              <a:ahLst/>
              <a:cxnLst>
                <a:cxn ang="0">
                  <a:pos x="T0" y="T1"/>
                </a:cxn>
                <a:cxn ang="0">
                  <a:pos x="T2" y="T3"/>
                </a:cxn>
                <a:cxn ang="0">
                  <a:pos x="T4" y="T5"/>
                </a:cxn>
              </a:cxnLst>
              <a:rect l="0" t="0" r="r" b="b"/>
              <a:pathLst>
                <a:path w="3616" h="2488">
                  <a:moveTo>
                    <a:pt x="0" y="0"/>
                  </a:moveTo>
                  <a:lnTo>
                    <a:pt x="0" y="2488"/>
                  </a:lnTo>
                  <a:lnTo>
                    <a:pt x="3616" y="248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1305" name="Rectangle 9"/>
            <p:cNvSpPr>
              <a:spLocks noChangeArrowheads="1"/>
            </p:cNvSpPr>
            <p:nvPr/>
          </p:nvSpPr>
          <p:spPr bwMode="auto">
            <a:xfrm>
              <a:off x="926" y="3453"/>
              <a:ext cx="3196"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1pPr>
              <a:lvl2pPr>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2pPr>
              <a:lvl3pPr>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3pPr>
              <a:lvl4pPr>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4pPr>
              <a:lvl5pPr>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292100" algn="ctr"/>
                  <a:tab pos="863600" algn="ctr"/>
                  <a:tab pos="1435100" algn="ctr"/>
                  <a:tab pos="2006600" algn="ctr"/>
                  <a:tab pos="2578100" algn="ctr"/>
                  <a:tab pos="3149600" algn="ctr"/>
                  <a:tab pos="3721100" algn="ctr"/>
                  <a:tab pos="4292600" algn="ctr"/>
                  <a:tab pos="4826000" algn="ctr"/>
                </a:tabLst>
                <a:defRPr sz="2400">
                  <a:solidFill>
                    <a:schemeClr val="tx1"/>
                  </a:solidFill>
                  <a:latin typeface="Times" panose="02020603050405020304" pitchFamily="18" charset="0"/>
                </a:defRPr>
              </a:lvl9pPr>
            </a:lstStyle>
            <a:p>
              <a:pPr eaLnBrk="0" fontAlgn="base" hangingPunct="0">
                <a:lnSpc>
                  <a:spcPct val="125000"/>
                </a:lnSpc>
                <a:spcBef>
                  <a:spcPct val="0"/>
                </a:spcBef>
                <a:spcAft>
                  <a:spcPct val="0"/>
                </a:spcAft>
                <a:defRPr/>
              </a:pPr>
              <a:r>
                <a:rPr lang="en-US" altLang="en-US" sz="1800" b="1" i="1">
                  <a:solidFill>
                    <a:srgbClr val="000000"/>
                  </a:solidFill>
                  <a:latin typeface="Arial" panose="020B0604020202020204" pitchFamily="34" charset="0"/>
                </a:rPr>
                <a:t>	|	|	|	|	|	|	|	|	|</a:t>
              </a:r>
            </a:p>
            <a:p>
              <a:pPr eaLnBrk="0" fontAlgn="base" hangingPunct="0">
                <a:lnSpc>
                  <a:spcPct val="12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1	2	3	4	5	6	7	8	9</a:t>
              </a:r>
            </a:p>
          </p:txBody>
        </p:sp>
        <p:sp>
          <p:nvSpPr>
            <p:cNvPr id="311306" name="Rectangle 10"/>
            <p:cNvSpPr>
              <a:spLocks noChangeArrowheads="1"/>
            </p:cNvSpPr>
            <p:nvPr/>
          </p:nvSpPr>
          <p:spPr bwMode="auto">
            <a:xfrm>
              <a:off x="2102" y="3919"/>
              <a:ext cx="10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Time (month)</a:t>
              </a:r>
            </a:p>
          </p:txBody>
        </p:sp>
        <p:sp>
          <p:nvSpPr>
            <p:cNvPr id="311307" name="Rectangle 11"/>
            <p:cNvSpPr>
              <a:spLocks noChangeArrowheads="1"/>
            </p:cNvSpPr>
            <p:nvPr/>
          </p:nvSpPr>
          <p:spPr bwMode="auto">
            <a:xfrm rot="-5400000">
              <a:off x="-164" y="2257"/>
              <a:ext cx="1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Product demand</a:t>
              </a:r>
            </a:p>
          </p:txBody>
        </p:sp>
        <p:sp>
          <p:nvSpPr>
            <p:cNvPr id="311308" name="Rectangle 12"/>
            <p:cNvSpPr>
              <a:spLocks noChangeArrowheads="1"/>
            </p:cNvSpPr>
            <p:nvPr/>
          </p:nvSpPr>
          <p:spPr bwMode="auto">
            <a:xfrm>
              <a:off x="630" y="1152"/>
              <a:ext cx="436" cy="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35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30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25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20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15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10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5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80000"/>
                </a:lnSpc>
                <a:spcBef>
                  <a:spcPct val="0"/>
                </a:spcBef>
                <a:spcAft>
                  <a:spcPct val="0"/>
                </a:spcAft>
                <a:defRPr/>
              </a:pPr>
              <a:r>
                <a:rPr lang="en-US" altLang="en-US" b="1" i="1">
                  <a:solidFill>
                    <a:srgbClr val="000000"/>
                  </a:solidFill>
                  <a:effectLst>
                    <a:outerShdw blurRad="38100" dist="38100" dir="2700000" algn="tl">
                      <a:srgbClr val="C0C0C0"/>
                    </a:outerShdw>
                  </a:effectLst>
                </a:rPr>
                <a:t>0  </a:t>
              </a:r>
              <a:r>
                <a:rPr lang="en-US" altLang="en-US" b="1" i="1">
                  <a:solidFill>
                    <a:srgbClr val="000000"/>
                  </a:solidFill>
                </a:rPr>
                <a:t>–</a:t>
              </a:r>
            </a:p>
          </p:txBody>
        </p:sp>
      </p:grpSp>
      <p:sp>
        <p:nvSpPr>
          <p:cNvPr id="311309" name="Freeform 13"/>
          <p:cNvSpPr>
            <a:spLocks/>
          </p:cNvSpPr>
          <p:nvPr/>
        </p:nvSpPr>
        <p:spPr bwMode="auto">
          <a:xfrm>
            <a:off x="2757488" y="2205038"/>
            <a:ext cx="4011612" cy="2062162"/>
          </a:xfrm>
          <a:custGeom>
            <a:avLst/>
            <a:gdLst>
              <a:gd name="T0" fmla="*/ 0 w 2527"/>
              <a:gd name="T1" fmla="*/ 1299 h 1299"/>
              <a:gd name="T2" fmla="*/ 311 w 2527"/>
              <a:gd name="T3" fmla="*/ 1043 h 1299"/>
              <a:gd name="T4" fmla="*/ 604 w 2527"/>
              <a:gd name="T5" fmla="*/ 869 h 1299"/>
              <a:gd name="T6" fmla="*/ 936 w 2527"/>
              <a:gd name="T7" fmla="*/ 832 h 1299"/>
              <a:gd name="T8" fmla="*/ 1264 w 2527"/>
              <a:gd name="T9" fmla="*/ 651 h 1299"/>
              <a:gd name="T10" fmla="*/ 1577 w 2527"/>
              <a:gd name="T11" fmla="*/ 571 h 1299"/>
              <a:gd name="T12" fmla="*/ 1885 w 2527"/>
              <a:gd name="T13" fmla="*/ 416 h 1299"/>
              <a:gd name="T14" fmla="*/ 2209 w 2527"/>
              <a:gd name="T15" fmla="*/ 235 h 1299"/>
              <a:gd name="T16" fmla="*/ 2527 w 2527"/>
              <a:gd name="T17"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7" h="1299">
                <a:moveTo>
                  <a:pt x="0" y="1299"/>
                </a:moveTo>
                <a:lnTo>
                  <a:pt x="311" y="1043"/>
                </a:lnTo>
                <a:lnTo>
                  <a:pt x="604" y="869"/>
                </a:lnTo>
                <a:lnTo>
                  <a:pt x="936" y="832"/>
                </a:lnTo>
                <a:lnTo>
                  <a:pt x="1264" y="651"/>
                </a:lnTo>
                <a:lnTo>
                  <a:pt x="1577" y="571"/>
                </a:lnTo>
                <a:lnTo>
                  <a:pt x="1885" y="416"/>
                </a:lnTo>
                <a:lnTo>
                  <a:pt x="2209" y="235"/>
                </a:lnTo>
                <a:lnTo>
                  <a:pt x="2527" y="0"/>
                </a:lnTo>
              </a:path>
            </a:pathLst>
          </a:custGeom>
          <a:noFill/>
          <a:ln w="1016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1310" name="Freeform 14"/>
          <p:cNvSpPr>
            <a:spLocks/>
          </p:cNvSpPr>
          <p:nvPr/>
        </p:nvSpPr>
        <p:spPr bwMode="auto">
          <a:xfrm>
            <a:off x="2247900" y="2112963"/>
            <a:ext cx="4006850" cy="2413000"/>
          </a:xfrm>
          <a:custGeom>
            <a:avLst/>
            <a:gdLst>
              <a:gd name="T0" fmla="*/ 0 w 2581"/>
              <a:gd name="T1" fmla="*/ 1520 h 1520"/>
              <a:gd name="T2" fmla="*/ 320 w 2581"/>
              <a:gd name="T3" fmla="*/ 1194 h 1520"/>
              <a:gd name="T4" fmla="*/ 640 w 2581"/>
              <a:gd name="T5" fmla="*/ 1018 h 1520"/>
              <a:gd name="T6" fmla="*/ 965 w 2581"/>
              <a:gd name="T7" fmla="*/ 1093 h 1520"/>
              <a:gd name="T8" fmla="*/ 1285 w 2581"/>
              <a:gd name="T9" fmla="*/ 762 h 1520"/>
              <a:gd name="T10" fmla="*/ 1611 w 2581"/>
              <a:gd name="T11" fmla="*/ 954 h 1520"/>
              <a:gd name="T12" fmla="*/ 1931 w 2581"/>
              <a:gd name="T13" fmla="*/ 304 h 1520"/>
              <a:gd name="T14" fmla="*/ 2267 w 2581"/>
              <a:gd name="T15" fmla="*/ 522 h 1520"/>
              <a:gd name="T16" fmla="*/ 2581 w 2581"/>
              <a:gd name="T17"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1" h="1520">
                <a:moveTo>
                  <a:pt x="0" y="1520"/>
                </a:moveTo>
                <a:lnTo>
                  <a:pt x="320" y="1194"/>
                </a:lnTo>
                <a:lnTo>
                  <a:pt x="640" y="1018"/>
                </a:lnTo>
                <a:lnTo>
                  <a:pt x="965" y="1093"/>
                </a:lnTo>
                <a:lnTo>
                  <a:pt x="1285" y="762"/>
                </a:lnTo>
                <a:lnTo>
                  <a:pt x="1611" y="954"/>
                </a:lnTo>
                <a:lnTo>
                  <a:pt x="1931" y="304"/>
                </a:lnTo>
                <a:lnTo>
                  <a:pt x="2267" y="522"/>
                </a:lnTo>
                <a:lnTo>
                  <a:pt x="2581" y="0"/>
                </a:lnTo>
              </a:path>
            </a:pathLst>
          </a:custGeom>
          <a:noFill/>
          <a:ln w="1016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11317" name="Group 21"/>
          <p:cNvGrpSpPr>
            <a:grpSpLocks/>
          </p:cNvGrpSpPr>
          <p:nvPr/>
        </p:nvGrpSpPr>
        <p:grpSpPr bwMode="auto">
          <a:xfrm>
            <a:off x="2333625" y="2360613"/>
            <a:ext cx="2482850" cy="1411287"/>
            <a:chOff x="1198" y="1479"/>
            <a:chExt cx="1564" cy="889"/>
          </a:xfrm>
        </p:grpSpPr>
        <p:sp>
          <p:nvSpPr>
            <p:cNvPr id="311313" name="Rectangle 17"/>
            <p:cNvSpPr>
              <a:spLocks noChangeArrowheads="1"/>
            </p:cNvSpPr>
            <p:nvPr/>
          </p:nvSpPr>
          <p:spPr bwMode="auto">
            <a:xfrm>
              <a:off x="1198" y="1479"/>
              <a:ext cx="15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Actual demand </a:t>
              </a:r>
              <a:r>
                <a:rPr lang="en-US" altLang="en-US" sz="2000" b="1">
                  <a:solidFill>
                    <a:srgbClr val="000000"/>
                  </a:solidFill>
                  <a:effectLst>
                    <a:outerShdw blurRad="38100" dist="38100" dir="2700000" algn="tl">
                      <a:srgbClr val="C0C0C0"/>
                    </a:outerShdw>
                  </a:effectLst>
                </a:rPr>
                <a:t>(</a:t>
              </a:r>
              <a:r>
                <a:rPr lang="en-US" altLang="en-US" sz="2000" b="1" i="1">
                  <a:solidFill>
                    <a:srgbClr val="000000"/>
                  </a:solidFill>
                  <a:effectLst>
                    <a:outerShdw blurRad="38100" dist="38100" dir="2700000" algn="tl">
                      <a:srgbClr val="C0C0C0"/>
                    </a:outerShdw>
                  </a:effectLst>
                </a:rPr>
                <a:t>A</a:t>
              </a:r>
              <a:r>
                <a:rPr lang="en-US" altLang="en-US" sz="2000" b="1" i="1" baseline="-25000">
                  <a:solidFill>
                    <a:srgbClr val="000000"/>
                  </a:solidFill>
                  <a:effectLst>
                    <a:outerShdw blurRad="38100" dist="38100" dir="2700000" algn="tl">
                      <a:srgbClr val="C0C0C0"/>
                    </a:outerShdw>
                  </a:effectLst>
                </a:rPr>
                <a:t>t</a:t>
              </a:r>
              <a:r>
                <a:rPr lang="en-US" altLang="en-US" sz="2000" b="1">
                  <a:solidFill>
                    <a:srgbClr val="000000"/>
                  </a:solidFill>
                  <a:effectLst>
                    <a:outerShdw blurRad="38100" dist="38100" dir="2700000" algn="tl">
                      <a:srgbClr val="C0C0C0"/>
                    </a:outerShdw>
                  </a:effectLst>
                </a:rPr>
                <a:t>)</a:t>
              </a:r>
              <a:endParaRPr lang="en-US" altLang="en-US" sz="2000" b="1" i="1">
                <a:solidFill>
                  <a:srgbClr val="000000"/>
                </a:solidFill>
                <a:effectLst>
                  <a:outerShdw blurRad="38100" dist="38100" dir="2700000" algn="tl">
                    <a:srgbClr val="C0C0C0"/>
                  </a:outerShdw>
                </a:effectLst>
              </a:endParaRPr>
            </a:p>
          </p:txBody>
        </p:sp>
        <p:sp>
          <p:nvSpPr>
            <p:cNvPr id="311314" name="Line 18"/>
            <p:cNvSpPr>
              <a:spLocks noChangeShapeType="1"/>
            </p:cNvSpPr>
            <p:nvPr/>
          </p:nvSpPr>
          <p:spPr bwMode="auto">
            <a:xfrm>
              <a:off x="1536" y="1752"/>
              <a:ext cx="24" cy="61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311316" name="Group 20"/>
          <p:cNvGrpSpPr>
            <a:grpSpLocks/>
          </p:cNvGrpSpPr>
          <p:nvPr/>
        </p:nvGrpSpPr>
        <p:grpSpPr bwMode="auto">
          <a:xfrm>
            <a:off x="4352925" y="3187700"/>
            <a:ext cx="3821113" cy="1893888"/>
            <a:chOff x="2470" y="2000"/>
            <a:chExt cx="2407" cy="1193"/>
          </a:xfrm>
        </p:grpSpPr>
        <p:sp>
          <p:nvSpPr>
            <p:cNvPr id="311312" name="Rectangle 16"/>
            <p:cNvSpPr>
              <a:spLocks noChangeArrowheads="1"/>
            </p:cNvSpPr>
            <p:nvPr/>
          </p:nvSpPr>
          <p:spPr bwMode="auto">
            <a:xfrm>
              <a:off x="2470" y="2751"/>
              <a:ext cx="240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Forecast including trend </a:t>
              </a:r>
              <a:r>
                <a:rPr lang="en-US" altLang="en-US" sz="2000" b="1">
                  <a:solidFill>
                    <a:srgbClr val="000000"/>
                  </a:solidFill>
                  <a:effectLst>
                    <a:outerShdw blurRad="38100" dist="38100" dir="2700000" algn="tl">
                      <a:srgbClr val="C0C0C0"/>
                    </a:outerShdw>
                  </a:effectLst>
                </a:rPr>
                <a:t>(</a:t>
              </a:r>
              <a:r>
                <a:rPr lang="en-US" altLang="en-US" sz="2000" b="1" i="1">
                  <a:solidFill>
                    <a:srgbClr val="000000"/>
                  </a:solidFill>
                  <a:effectLst>
                    <a:outerShdw blurRad="38100" dist="38100" dir="2700000" algn="tl">
                      <a:srgbClr val="C0C0C0"/>
                    </a:outerShdw>
                  </a:effectLst>
                </a:rPr>
                <a:t>FIT</a:t>
              </a:r>
              <a:r>
                <a:rPr lang="en-US" altLang="en-US" sz="2000" b="1" i="1" baseline="-25000">
                  <a:solidFill>
                    <a:srgbClr val="000000"/>
                  </a:solidFill>
                  <a:effectLst>
                    <a:outerShdw blurRad="38100" dist="38100" dir="2700000" algn="tl">
                      <a:srgbClr val="C0C0C0"/>
                    </a:outerShdw>
                  </a:effectLst>
                </a:rPr>
                <a:t>t</a:t>
              </a:r>
              <a:r>
                <a:rPr lang="en-US" altLang="en-US" sz="2000" b="1">
                  <a:solidFill>
                    <a:srgbClr val="000000"/>
                  </a:solidFill>
                  <a:effectLst>
                    <a:outerShdw blurRad="38100" dist="38100" dir="2700000" algn="tl">
                      <a:srgbClr val="C0C0C0"/>
                    </a:outerShdw>
                  </a:effectLst>
                </a:rPr>
                <a:t>)</a:t>
              </a:r>
            </a:p>
            <a:p>
              <a:pPr algn="ct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with</a:t>
              </a:r>
              <a:r>
                <a:rPr lang="en-US" altLang="en-US" sz="2000" b="1">
                  <a:solidFill>
                    <a:srgbClr val="000000"/>
                  </a:solidFill>
                  <a:effectLst>
                    <a:outerShdw blurRad="38100" dist="38100" dir="2700000" algn="tl">
                      <a:srgbClr val="C0C0C0"/>
                    </a:outerShdw>
                  </a:effectLst>
                </a:rPr>
                <a:t> </a:t>
              </a:r>
              <a:r>
                <a:rPr lang="en-US" altLang="en-US" sz="2000" b="1">
                  <a:solidFill>
                    <a:srgbClr val="000000"/>
                  </a:solidFill>
                  <a:effectLst>
                    <a:outerShdw blurRad="38100" dist="38100" dir="2700000" algn="tl">
                      <a:srgbClr val="C0C0C0"/>
                    </a:outerShdw>
                  </a:effectLst>
                  <a:sym typeface="Symbol" panose="05050102010706020507" pitchFamily="18" charset="2"/>
                </a:rPr>
                <a:t> = .2 </a:t>
              </a:r>
              <a:r>
                <a:rPr lang="en-US" altLang="en-US" sz="2000" b="1" i="1">
                  <a:solidFill>
                    <a:srgbClr val="000000"/>
                  </a:solidFill>
                  <a:effectLst>
                    <a:outerShdw blurRad="38100" dist="38100" dir="2700000" algn="tl">
                      <a:srgbClr val="C0C0C0"/>
                    </a:outerShdw>
                  </a:effectLst>
                  <a:sym typeface="Symbol" panose="05050102010706020507" pitchFamily="18" charset="2"/>
                </a:rPr>
                <a:t>and</a:t>
              </a:r>
              <a:r>
                <a:rPr lang="en-US" altLang="en-US" sz="2000" b="1">
                  <a:solidFill>
                    <a:srgbClr val="000000"/>
                  </a:solidFill>
                  <a:effectLst>
                    <a:outerShdw blurRad="38100" dist="38100" dir="2700000" algn="tl">
                      <a:srgbClr val="C0C0C0"/>
                    </a:outerShdw>
                  </a:effectLst>
                  <a:sym typeface="Symbol" panose="05050102010706020507" pitchFamily="18" charset="2"/>
                </a:rPr>
                <a:t>  = .4</a:t>
              </a:r>
              <a:endParaRPr lang="en-US" altLang="en-US" sz="2000" b="1" i="1">
                <a:solidFill>
                  <a:srgbClr val="000000"/>
                </a:solidFill>
                <a:effectLst>
                  <a:outerShdw blurRad="38100" dist="38100" dir="2700000" algn="tl">
                    <a:srgbClr val="C0C0C0"/>
                  </a:outerShdw>
                </a:effectLst>
                <a:sym typeface="Symbol" panose="05050102010706020507" pitchFamily="18" charset="2"/>
              </a:endParaRPr>
            </a:p>
          </p:txBody>
        </p:sp>
        <p:sp>
          <p:nvSpPr>
            <p:cNvPr id="311315" name="Line 19"/>
            <p:cNvSpPr>
              <a:spLocks noChangeShapeType="1"/>
            </p:cNvSpPr>
            <p:nvPr/>
          </p:nvSpPr>
          <p:spPr bwMode="auto">
            <a:xfrm flipH="1" flipV="1">
              <a:off x="3112" y="2000"/>
              <a:ext cx="280" cy="73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420332924"/>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11318"/>
                                        </p:tgtEl>
                                        <p:attrNameLst>
                                          <p:attrName>style.visibility</p:attrName>
                                        </p:attrNameLst>
                                      </p:cBhvr>
                                      <p:to>
                                        <p:strVal val="visible"/>
                                      </p:to>
                                    </p:set>
                                    <p:animEffect transition="in" filter="wipe(left)">
                                      <p:cBhvr>
                                        <p:cTn id="7" dur="500"/>
                                        <p:tgtEl>
                                          <p:spTgt spid="311318"/>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11310"/>
                                        </p:tgtEl>
                                        <p:attrNameLst>
                                          <p:attrName>style.visibility</p:attrName>
                                        </p:attrNameLst>
                                      </p:cBhvr>
                                      <p:to>
                                        <p:strVal val="visible"/>
                                      </p:to>
                                    </p:set>
                                    <p:animEffect transition="in" filter="wipe(left)">
                                      <p:cBhvr>
                                        <p:cTn id="11" dur="500"/>
                                        <p:tgtEl>
                                          <p:spTgt spid="311310"/>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11317"/>
                                        </p:tgtEl>
                                        <p:attrNameLst>
                                          <p:attrName>style.visibility</p:attrName>
                                        </p:attrNameLst>
                                      </p:cBhvr>
                                      <p:to>
                                        <p:strVal val="visible"/>
                                      </p:to>
                                    </p:set>
                                    <p:animEffect transition="in" filter="wipe(left)">
                                      <p:cBhvr>
                                        <p:cTn id="15" dur="500"/>
                                        <p:tgtEl>
                                          <p:spTgt spid="311317"/>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11309"/>
                                        </p:tgtEl>
                                        <p:attrNameLst>
                                          <p:attrName>style.visibility</p:attrName>
                                        </p:attrNameLst>
                                      </p:cBhvr>
                                      <p:to>
                                        <p:strVal val="visible"/>
                                      </p:to>
                                    </p:set>
                                    <p:animEffect transition="in" filter="wipe(left)">
                                      <p:cBhvr>
                                        <p:cTn id="19" dur="500"/>
                                        <p:tgtEl>
                                          <p:spTgt spid="311309"/>
                                        </p:tgtEl>
                                      </p:cBhvr>
                                    </p:animEffect>
                                  </p:childTnLst>
                                </p:cTn>
                              </p:par>
                            </p:childTnLst>
                          </p:cTn>
                        </p:par>
                        <p:par>
                          <p:cTn id="20" fill="hold" nodeType="afterGroup">
                            <p:stCondLst>
                              <p:cond delay="6000"/>
                            </p:stCondLst>
                            <p:childTnLst>
                              <p:par>
                                <p:cTn id="21" presetID="22" presetClass="entr" presetSubtype="8" fill="hold" nodeType="afterEffect">
                                  <p:stCondLst>
                                    <p:cond delay="1000"/>
                                  </p:stCondLst>
                                  <p:childTnLst>
                                    <p:set>
                                      <p:cBhvr>
                                        <p:cTn id="22" dur="1" fill="hold">
                                          <p:stCondLst>
                                            <p:cond delay="0"/>
                                          </p:stCondLst>
                                        </p:cTn>
                                        <p:tgtEl>
                                          <p:spTgt spid="311316"/>
                                        </p:tgtEl>
                                        <p:attrNameLst>
                                          <p:attrName>style.visibility</p:attrName>
                                        </p:attrNameLst>
                                      </p:cBhvr>
                                      <p:to>
                                        <p:strVal val="visible"/>
                                      </p:to>
                                    </p:set>
                                    <p:animEffect transition="in" filter="wipe(left)">
                                      <p:cBhvr>
                                        <p:cTn id="23" dur="500"/>
                                        <p:tgtEl>
                                          <p:spTgt spid="311316"/>
                                        </p:tgtEl>
                                      </p:cBhvr>
                                    </p:animEffect>
                                  </p:childTnLst>
                                </p:cTn>
                              </p:par>
                            </p:childTnLst>
                          </p:cTn>
                        </p:par>
                        <p:par>
                          <p:cTn id="24" fill="hold" nodeType="afterGroup">
                            <p:stCondLst>
                              <p:cond delay="7500"/>
                            </p:stCondLst>
                            <p:childTnLst>
                              <p:par>
                                <p:cTn id="25" presetID="22" presetClass="entr" presetSubtype="8" fill="hold" grpId="0" nodeType="afterEffect">
                                  <p:stCondLst>
                                    <p:cond delay="0"/>
                                  </p:stCondLst>
                                  <p:childTnLst>
                                    <p:set>
                                      <p:cBhvr>
                                        <p:cTn id="26" dur="1" fill="hold">
                                          <p:stCondLst>
                                            <p:cond delay="0"/>
                                          </p:stCondLst>
                                        </p:cTn>
                                        <p:tgtEl>
                                          <p:spTgt spid="311302"/>
                                        </p:tgtEl>
                                        <p:attrNameLst>
                                          <p:attrName>style.visibility</p:attrName>
                                        </p:attrNameLst>
                                      </p:cBhvr>
                                      <p:to>
                                        <p:strVal val="visible"/>
                                      </p:to>
                                    </p:set>
                                    <p:animEffect transition="in" filter="wipe(left)">
                                      <p:cBhvr>
                                        <p:cTn id="27" dur="500"/>
                                        <p:tgtEl>
                                          <p:spTgt spid="31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2" grpId="0" autoUpdateAnimBg="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45613-44E4-4E6D-8A41-0D191BF841AF}"/>
              </a:ext>
            </a:extLst>
          </p:cNvPr>
          <p:cNvSpPr txBox="1">
            <a:spLocks noChangeArrowheads="1"/>
          </p:cNvSpPr>
          <p:nvPr/>
        </p:nvSpPr>
        <p:spPr>
          <a:xfrm>
            <a:off x="0" y="332656"/>
            <a:ext cx="7772400" cy="889000"/>
          </a:xfrm>
          <a:prstGeom prst="rect">
            <a:avLst/>
          </a:prstGeom>
          <a:solidFill>
            <a:srgbClr val="2FFF74"/>
          </a:solidFill>
          <a:ln>
            <a:solidFill>
              <a:schemeClr val="tx1"/>
            </a:solidFill>
            <a:miter lim="800000"/>
            <a:headEnd/>
            <a:tailEnd/>
          </a:ln>
        </p:spPr>
        <p:txBody>
          <a:bodyPr lIns="91427" tIns="45713" rIns="91427" bIns="45713"/>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defRPr/>
            </a:pPr>
            <a:r>
              <a:rPr lang="en-US" altLang="en-US">
                <a:effectLst>
                  <a:outerShdw blurRad="38100" dist="38100" dir="2700000" algn="tl">
                    <a:srgbClr val="FFFFFF"/>
                  </a:outerShdw>
                </a:effectLst>
              </a:rPr>
              <a:t>Trend Projections</a:t>
            </a:r>
            <a:endParaRPr lang="en-US" altLang="en-US" dirty="0">
              <a:effectLst>
                <a:outerShdw blurRad="38100" dist="38100" dir="2700000" algn="tl">
                  <a:srgbClr val="FFFFFF"/>
                </a:outerShdw>
              </a:effectLst>
            </a:endParaRPr>
          </a:p>
        </p:txBody>
      </p:sp>
      <p:pic>
        <p:nvPicPr>
          <p:cNvPr id="6" name="Picture 5">
            <a:extLst>
              <a:ext uri="{FF2B5EF4-FFF2-40B4-BE49-F238E27FC236}">
                <a16:creationId xmlns:a16="http://schemas.microsoft.com/office/drawing/2014/main" id="{8E39C90A-489F-4D61-9A14-F1F3CFC19321}"/>
              </a:ext>
            </a:extLst>
          </p:cNvPr>
          <p:cNvPicPr>
            <a:picLocks noChangeAspect="1"/>
          </p:cNvPicPr>
          <p:nvPr/>
        </p:nvPicPr>
        <p:blipFill>
          <a:blip r:embed="rId2"/>
          <a:stretch>
            <a:fillRect/>
          </a:stretch>
        </p:blipFill>
        <p:spPr>
          <a:xfrm>
            <a:off x="0" y="1505958"/>
            <a:ext cx="9144000" cy="4404512"/>
          </a:xfrm>
          <a:prstGeom prst="rect">
            <a:avLst/>
          </a:prstGeom>
        </p:spPr>
      </p:pic>
    </p:spTree>
    <p:extLst>
      <p:ext uri="{BB962C8B-B14F-4D97-AF65-F5344CB8AC3E}">
        <p14:creationId xmlns:p14="http://schemas.microsoft.com/office/powerpoint/2010/main" val="40849660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title" idx="4294967295"/>
          </p:nvPr>
        </p:nvSpPr>
        <p:spPr>
          <a:xfrm>
            <a:off x="0" y="609600"/>
            <a:ext cx="7772400" cy="889000"/>
          </a:xfrm>
          <a:prstGeom prst="rect">
            <a:avLst/>
          </a:prstGeom>
          <a:solidFill>
            <a:srgbClr val="2FFF74"/>
          </a:solidFill>
          <a:ln>
            <a:solidFill>
              <a:schemeClr val="tx1"/>
            </a:solidFill>
            <a:miter lim="800000"/>
            <a:headEnd/>
            <a:tailEnd/>
          </a:ln>
        </p:spPr>
        <p:txBody>
          <a:bodyPr lIns="91427" tIns="45713" rIns="91427" bIns="45713"/>
          <a:lstStyle/>
          <a:p>
            <a:pPr eaLnBrk="1" hangingPunct="1">
              <a:lnSpc>
                <a:spcPct val="80000"/>
              </a:lnSpc>
              <a:defRPr/>
            </a:pPr>
            <a:r>
              <a:rPr lang="en-US" altLang="en-US" dirty="0">
                <a:effectLst>
                  <a:outerShdw blurRad="38100" dist="38100" dir="2700000" algn="tl">
                    <a:srgbClr val="FFFFFF"/>
                  </a:outerShdw>
                </a:effectLst>
              </a:rPr>
              <a:t>Trend Projections</a:t>
            </a:r>
          </a:p>
        </p:txBody>
      </p:sp>
      <p:sp>
        <p:nvSpPr>
          <p:cNvPr id="148485" name="Rectangle 5"/>
          <p:cNvSpPr>
            <a:spLocks noChangeArrowheads="1"/>
          </p:cNvSpPr>
          <p:nvPr/>
        </p:nvSpPr>
        <p:spPr bwMode="auto">
          <a:xfrm>
            <a:off x="828675" y="1893888"/>
            <a:ext cx="7486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US" altLang="en-US" sz="2800" b="1" i="1">
                <a:solidFill>
                  <a:srgbClr val="000000"/>
                </a:solidFill>
                <a:effectLst>
                  <a:outerShdw blurRad="38100" dist="38100" dir="2700000" algn="tl">
                    <a:srgbClr val="C0C0C0"/>
                  </a:outerShdw>
                </a:effectLst>
              </a:rPr>
              <a:t>Fitting a trend line to historical data points to project into the medium to long-range</a:t>
            </a:r>
          </a:p>
        </p:txBody>
      </p:sp>
      <p:sp>
        <p:nvSpPr>
          <p:cNvPr id="148486" name="Rectangle 6"/>
          <p:cNvSpPr>
            <a:spLocks noChangeArrowheads="1"/>
          </p:cNvSpPr>
          <p:nvPr/>
        </p:nvSpPr>
        <p:spPr bwMode="auto">
          <a:xfrm>
            <a:off x="828675" y="2959100"/>
            <a:ext cx="7478713"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85000"/>
              </a:lnSpc>
              <a:spcBef>
                <a:spcPct val="0"/>
              </a:spcBef>
              <a:spcAft>
                <a:spcPct val="0"/>
              </a:spcAft>
              <a:defRPr/>
            </a:pPr>
            <a:r>
              <a:rPr lang="en-US" altLang="en-US" sz="2800" b="1" i="1">
                <a:solidFill>
                  <a:srgbClr val="000000"/>
                </a:solidFill>
                <a:effectLst>
                  <a:outerShdw blurRad="38100" dist="38100" dir="2700000" algn="tl">
                    <a:srgbClr val="C0C0C0"/>
                  </a:outerShdw>
                </a:effectLst>
              </a:rPr>
              <a:t>Linear trends can be found using the least squares technique</a:t>
            </a:r>
          </a:p>
        </p:txBody>
      </p:sp>
      <p:grpSp>
        <p:nvGrpSpPr>
          <p:cNvPr id="148489" name="Group 9"/>
          <p:cNvGrpSpPr>
            <a:grpSpLocks/>
          </p:cNvGrpSpPr>
          <p:nvPr/>
        </p:nvGrpSpPr>
        <p:grpSpPr bwMode="auto">
          <a:xfrm>
            <a:off x="3668713" y="3645024"/>
            <a:ext cx="1806575" cy="595312"/>
            <a:chOff x="2311" y="2633"/>
            <a:chExt cx="1138" cy="375"/>
          </a:xfrm>
        </p:grpSpPr>
        <p:sp>
          <p:nvSpPr>
            <p:cNvPr id="148487" name="Rectangle 7"/>
            <p:cNvSpPr>
              <a:spLocks noChangeArrowheads="1"/>
            </p:cNvSpPr>
            <p:nvPr/>
          </p:nvSpPr>
          <p:spPr bwMode="auto">
            <a:xfrm>
              <a:off x="2311" y="2681"/>
              <a:ext cx="11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dirty="0">
                  <a:solidFill>
                    <a:srgbClr val="000000"/>
                  </a:solidFill>
                  <a:effectLst>
                    <a:outerShdw blurRad="38100" dist="38100" dir="2700000" algn="tl">
                      <a:srgbClr val="C0C0C0"/>
                    </a:outerShdw>
                  </a:effectLst>
                </a:rPr>
                <a:t>y </a:t>
              </a:r>
              <a:r>
                <a:rPr lang="en-US" altLang="en-US" sz="2800" b="1" dirty="0">
                  <a:solidFill>
                    <a:srgbClr val="000000"/>
                  </a:solidFill>
                  <a:effectLst>
                    <a:outerShdw blurRad="38100" dist="38100" dir="2700000" algn="tl">
                      <a:srgbClr val="C0C0C0"/>
                    </a:outerShdw>
                  </a:effectLst>
                </a:rPr>
                <a:t>= </a:t>
              </a:r>
              <a:r>
                <a:rPr lang="en-US" altLang="en-US" sz="2800" b="1" i="1" dirty="0">
                  <a:solidFill>
                    <a:srgbClr val="000000"/>
                  </a:solidFill>
                  <a:effectLst>
                    <a:outerShdw blurRad="38100" dist="38100" dir="2700000" algn="tl">
                      <a:srgbClr val="C0C0C0"/>
                    </a:outerShdw>
                  </a:effectLst>
                </a:rPr>
                <a:t>a </a:t>
              </a:r>
              <a:r>
                <a:rPr lang="en-US" altLang="en-US" sz="2800" b="1" dirty="0">
                  <a:solidFill>
                    <a:srgbClr val="000000"/>
                  </a:solidFill>
                  <a:effectLst>
                    <a:outerShdw blurRad="38100" dist="38100" dir="2700000" algn="tl">
                      <a:srgbClr val="C0C0C0"/>
                    </a:outerShdw>
                  </a:effectLst>
                </a:rPr>
                <a:t>+ </a:t>
              </a:r>
              <a:r>
                <a:rPr lang="en-US" altLang="en-US" sz="2800" b="1" i="1" dirty="0">
                  <a:solidFill>
                    <a:srgbClr val="000000"/>
                  </a:solidFill>
                  <a:effectLst>
                    <a:outerShdw blurRad="38100" dist="38100" dir="2700000" algn="tl">
                      <a:srgbClr val="C0C0C0"/>
                    </a:outerShdw>
                  </a:effectLst>
                </a:rPr>
                <a:t>bx</a:t>
              </a:r>
            </a:p>
          </p:txBody>
        </p:sp>
        <p:sp>
          <p:nvSpPr>
            <p:cNvPr id="148488" name="Rectangle 8"/>
            <p:cNvSpPr>
              <a:spLocks noChangeArrowheads="1"/>
            </p:cNvSpPr>
            <p:nvPr/>
          </p:nvSpPr>
          <p:spPr bwMode="auto">
            <a:xfrm>
              <a:off x="2326" y="2633"/>
              <a:ext cx="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a:t>
              </a:r>
            </a:p>
          </p:txBody>
        </p:sp>
      </p:grpSp>
      <p:grpSp>
        <p:nvGrpSpPr>
          <p:cNvPr id="148492" name="Group 12"/>
          <p:cNvGrpSpPr>
            <a:grpSpLocks/>
          </p:cNvGrpSpPr>
          <p:nvPr/>
        </p:nvGrpSpPr>
        <p:grpSpPr bwMode="auto">
          <a:xfrm>
            <a:off x="251521" y="4365103"/>
            <a:ext cx="8892480" cy="2517774"/>
            <a:chOff x="598" y="2927"/>
            <a:chExt cx="4563" cy="1586"/>
          </a:xfrm>
        </p:grpSpPr>
        <p:sp>
          <p:nvSpPr>
            <p:cNvPr id="148490" name="Rectangle 10"/>
            <p:cNvSpPr>
              <a:spLocks noChangeArrowheads="1"/>
            </p:cNvSpPr>
            <p:nvPr/>
          </p:nvSpPr>
          <p:spPr bwMode="auto">
            <a:xfrm>
              <a:off x="598" y="3001"/>
              <a:ext cx="4563" cy="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16100" indent="-1816100">
                <a:tabLst>
                  <a:tab pos="1333500" algn="r"/>
                  <a:tab pos="1524000" algn="l"/>
                </a:tabLst>
                <a:defRPr sz="2400">
                  <a:solidFill>
                    <a:schemeClr val="tx1"/>
                  </a:solidFill>
                  <a:latin typeface="Times" panose="02020603050405020304" pitchFamily="18" charset="0"/>
                </a:defRPr>
              </a:lvl1pPr>
              <a:lvl2pPr marL="2006600">
                <a:tabLst>
                  <a:tab pos="1333500" algn="r"/>
                  <a:tab pos="1524000" algn="l"/>
                </a:tabLst>
                <a:defRPr sz="2400">
                  <a:solidFill>
                    <a:schemeClr val="tx1"/>
                  </a:solidFill>
                  <a:latin typeface="Times" panose="02020603050405020304" pitchFamily="18" charset="0"/>
                </a:defRPr>
              </a:lvl2pPr>
              <a:lvl3pPr marL="2197100">
                <a:tabLst>
                  <a:tab pos="1333500" algn="r"/>
                  <a:tab pos="1524000" algn="l"/>
                </a:tabLst>
                <a:defRPr sz="2400">
                  <a:solidFill>
                    <a:schemeClr val="tx1"/>
                  </a:solidFill>
                  <a:latin typeface="Times" panose="02020603050405020304" pitchFamily="18" charset="0"/>
                </a:defRPr>
              </a:lvl3pPr>
              <a:lvl4pPr marL="2387600">
                <a:tabLst>
                  <a:tab pos="1333500" algn="r"/>
                  <a:tab pos="1524000" algn="l"/>
                </a:tabLst>
                <a:defRPr sz="2400">
                  <a:solidFill>
                    <a:schemeClr val="tx1"/>
                  </a:solidFill>
                  <a:latin typeface="Times" panose="02020603050405020304" pitchFamily="18" charset="0"/>
                </a:defRPr>
              </a:lvl4pPr>
              <a:lvl5pPr marL="2578100">
                <a:tabLst>
                  <a:tab pos="1333500" algn="r"/>
                  <a:tab pos="1524000" algn="l"/>
                </a:tabLst>
                <a:defRPr sz="2400">
                  <a:solidFill>
                    <a:schemeClr val="tx1"/>
                  </a:solidFill>
                  <a:latin typeface="Times" panose="02020603050405020304" pitchFamily="18" charset="0"/>
                </a:defRPr>
              </a:lvl5pPr>
              <a:lvl6pPr marL="3035300" eaLnBrk="0" fontAlgn="base" hangingPunct="0">
                <a:spcBef>
                  <a:spcPct val="0"/>
                </a:spcBef>
                <a:spcAft>
                  <a:spcPct val="0"/>
                </a:spcAft>
                <a:tabLst>
                  <a:tab pos="1333500" algn="r"/>
                  <a:tab pos="1524000" algn="l"/>
                </a:tabLst>
                <a:defRPr sz="2400">
                  <a:solidFill>
                    <a:schemeClr val="tx1"/>
                  </a:solidFill>
                  <a:latin typeface="Times" panose="02020603050405020304" pitchFamily="18" charset="0"/>
                </a:defRPr>
              </a:lvl6pPr>
              <a:lvl7pPr marL="3492500" eaLnBrk="0" fontAlgn="base" hangingPunct="0">
                <a:spcBef>
                  <a:spcPct val="0"/>
                </a:spcBef>
                <a:spcAft>
                  <a:spcPct val="0"/>
                </a:spcAft>
                <a:tabLst>
                  <a:tab pos="1333500" algn="r"/>
                  <a:tab pos="1524000" algn="l"/>
                </a:tabLst>
                <a:defRPr sz="2400">
                  <a:solidFill>
                    <a:schemeClr val="tx1"/>
                  </a:solidFill>
                  <a:latin typeface="Times" panose="02020603050405020304" pitchFamily="18" charset="0"/>
                </a:defRPr>
              </a:lvl7pPr>
              <a:lvl8pPr marL="3949700" eaLnBrk="0" fontAlgn="base" hangingPunct="0">
                <a:spcBef>
                  <a:spcPct val="0"/>
                </a:spcBef>
                <a:spcAft>
                  <a:spcPct val="0"/>
                </a:spcAft>
                <a:tabLst>
                  <a:tab pos="1333500" algn="r"/>
                  <a:tab pos="1524000" algn="l"/>
                </a:tabLst>
                <a:defRPr sz="2400">
                  <a:solidFill>
                    <a:schemeClr val="tx1"/>
                  </a:solidFill>
                  <a:latin typeface="Times" panose="02020603050405020304" pitchFamily="18" charset="0"/>
                </a:defRPr>
              </a:lvl8pPr>
              <a:lvl9pPr marL="4406900" eaLnBrk="0" fontAlgn="base" hangingPunct="0">
                <a:spcBef>
                  <a:spcPct val="0"/>
                </a:spcBef>
                <a:spcAft>
                  <a:spcPct val="0"/>
                </a:spcAft>
                <a:tabLst>
                  <a:tab pos="1333500" algn="r"/>
                  <a:tab pos="1524000" algn="l"/>
                </a:tabLst>
                <a:defRPr sz="2400">
                  <a:solidFill>
                    <a:schemeClr val="tx1"/>
                  </a:solidFill>
                  <a:latin typeface="Times" panose="02020603050405020304" pitchFamily="18" charset="0"/>
                </a:defRPr>
              </a:lvl9pPr>
            </a:lstStyle>
            <a:p>
              <a:pPr eaLnBrk="0" fontAlgn="base" hangingPunct="0">
                <a:lnSpc>
                  <a:spcPct val="85000"/>
                </a:lnSpc>
                <a:spcBef>
                  <a:spcPct val="10000"/>
                </a:spcBef>
                <a:spcAft>
                  <a:spcPct val="0"/>
                </a:spcAft>
                <a:defRPr/>
              </a:pPr>
              <a:r>
                <a:rPr lang="en-US" altLang="en-US" b="1" i="1" dirty="0">
                  <a:solidFill>
                    <a:srgbClr val="000000"/>
                  </a:solidFill>
                  <a:effectLst>
                    <a:outerShdw blurRad="38100" dist="38100" dir="2700000" algn="tl">
                      <a:srgbClr val="C0C0C0"/>
                    </a:outerShdw>
                  </a:effectLst>
                  <a:latin typeface="Arial" panose="020B0604020202020204" pitchFamily="34" charset="0"/>
                </a:rPr>
                <a:t>	where y	= computed value of the variable to be predicted (dependent variable)</a:t>
              </a:r>
            </a:p>
            <a:p>
              <a:pPr eaLnBrk="0" fontAlgn="base" hangingPunct="0">
                <a:lnSpc>
                  <a:spcPct val="85000"/>
                </a:lnSpc>
                <a:spcBef>
                  <a:spcPct val="10000"/>
                </a:spcBef>
                <a:spcAft>
                  <a:spcPct val="0"/>
                </a:spcAft>
                <a:defRPr/>
              </a:pPr>
              <a:r>
                <a:rPr lang="en-US" altLang="en-US" b="1" i="1" dirty="0">
                  <a:solidFill>
                    <a:srgbClr val="000000"/>
                  </a:solidFill>
                  <a:effectLst>
                    <a:outerShdw blurRad="38100" dist="38100" dir="2700000" algn="tl">
                      <a:srgbClr val="C0C0C0"/>
                    </a:outerShdw>
                  </a:effectLst>
                  <a:latin typeface="Arial" panose="020B0604020202020204" pitchFamily="34" charset="0"/>
                </a:rPr>
                <a:t>	a	= y-axis intercept</a:t>
              </a:r>
            </a:p>
            <a:p>
              <a:pPr eaLnBrk="0" fontAlgn="base" hangingPunct="0">
                <a:lnSpc>
                  <a:spcPct val="85000"/>
                </a:lnSpc>
                <a:spcBef>
                  <a:spcPct val="10000"/>
                </a:spcBef>
                <a:spcAft>
                  <a:spcPct val="0"/>
                </a:spcAft>
                <a:defRPr/>
              </a:pPr>
              <a:r>
                <a:rPr lang="en-US" altLang="en-US" b="1" i="1" dirty="0">
                  <a:solidFill>
                    <a:srgbClr val="000000"/>
                  </a:solidFill>
                  <a:effectLst>
                    <a:outerShdw blurRad="38100" dist="38100" dir="2700000" algn="tl">
                      <a:srgbClr val="C0C0C0"/>
                    </a:outerShdw>
                  </a:effectLst>
                  <a:latin typeface="Arial" panose="020B0604020202020204" pitchFamily="34" charset="0"/>
                </a:rPr>
                <a:t>	b	= slope of the regression line ( rate of change of y for given changes in x )</a:t>
              </a:r>
            </a:p>
            <a:p>
              <a:pPr eaLnBrk="0" fontAlgn="base" hangingPunct="0">
                <a:lnSpc>
                  <a:spcPct val="85000"/>
                </a:lnSpc>
                <a:spcBef>
                  <a:spcPct val="10000"/>
                </a:spcBef>
                <a:spcAft>
                  <a:spcPct val="0"/>
                </a:spcAft>
                <a:defRPr/>
              </a:pPr>
              <a:r>
                <a:rPr lang="en-US" altLang="en-US" b="1" i="1" dirty="0">
                  <a:solidFill>
                    <a:srgbClr val="000000"/>
                  </a:solidFill>
                  <a:effectLst>
                    <a:outerShdw blurRad="38100" dist="38100" dir="2700000" algn="tl">
                      <a:srgbClr val="C0C0C0"/>
                    </a:outerShdw>
                  </a:effectLst>
                  <a:latin typeface="Arial" panose="020B0604020202020204" pitchFamily="34" charset="0"/>
                </a:rPr>
                <a:t>	x	= the independent variable( which in this case is time)</a:t>
              </a:r>
            </a:p>
          </p:txBody>
        </p:sp>
        <p:sp>
          <p:nvSpPr>
            <p:cNvPr id="148491" name="Rectangle 11"/>
            <p:cNvSpPr>
              <a:spLocks noChangeArrowheads="1"/>
            </p:cNvSpPr>
            <p:nvPr/>
          </p:nvSpPr>
          <p:spPr bwMode="auto">
            <a:xfrm>
              <a:off x="1226" y="2927"/>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dirty="0">
                  <a:solidFill>
                    <a:srgbClr val="000000"/>
                  </a:solidFill>
                  <a:effectLst>
                    <a:outerShdw blurRad="38100" dist="38100" dir="2700000" algn="tl">
                      <a:srgbClr val="C0C0C0"/>
                    </a:outerShdw>
                  </a:effectLst>
                </a:rPr>
                <a:t>^</a:t>
              </a:r>
            </a:p>
          </p:txBody>
        </p:sp>
      </p:grpSp>
    </p:spTree>
    <p:extLst>
      <p:ext uri="{BB962C8B-B14F-4D97-AF65-F5344CB8AC3E}">
        <p14:creationId xmlns:p14="http://schemas.microsoft.com/office/powerpoint/2010/main" val="52576072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48485"/>
                                        </p:tgtEl>
                                        <p:attrNameLst>
                                          <p:attrName>style.visibility</p:attrName>
                                        </p:attrNameLst>
                                      </p:cBhvr>
                                      <p:to>
                                        <p:strVal val="visible"/>
                                      </p:to>
                                    </p:set>
                                    <p:animEffect transition="in" filter="wipe(left)">
                                      <p:cBhvr>
                                        <p:cTn id="7" dur="500"/>
                                        <p:tgtEl>
                                          <p:spTgt spid="148485"/>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148486"/>
                                        </p:tgtEl>
                                        <p:attrNameLst>
                                          <p:attrName>style.visibility</p:attrName>
                                        </p:attrNameLst>
                                      </p:cBhvr>
                                      <p:to>
                                        <p:strVal val="visible"/>
                                      </p:to>
                                    </p:set>
                                    <p:animEffect transition="in" filter="wipe(left)">
                                      <p:cBhvr>
                                        <p:cTn id="11" dur="500"/>
                                        <p:tgtEl>
                                          <p:spTgt spid="148486"/>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148489"/>
                                        </p:tgtEl>
                                        <p:attrNameLst>
                                          <p:attrName>style.visibility</p:attrName>
                                        </p:attrNameLst>
                                      </p:cBhvr>
                                      <p:to>
                                        <p:strVal val="visible"/>
                                      </p:to>
                                    </p:set>
                                    <p:animEffect transition="in" filter="wipe(left)">
                                      <p:cBhvr>
                                        <p:cTn id="15" dur="500"/>
                                        <p:tgtEl>
                                          <p:spTgt spid="148489"/>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148492"/>
                                        </p:tgtEl>
                                        <p:attrNameLst>
                                          <p:attrName>style.visibility</p:attrName>
                                        </p:attrNameLst>
                                      </p:cBhvr>
                                      <p:to>
                                        <p:strVal val="visible"/>
                                      </p:to>
                                    </p:set>
                                    <p:animEffect transition="in" filter="wipe(left)">
                                      <p:cBhvr>
                                        <p:cTn id="19" dur="500"/>
                                        <p:tgtEl>
                                          <p:spTgt spid="148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5" grpId="0" autoUpdateAnimBg="0"/>
      <p:bldP spid="148486" grpId="0" autoUpdateAnimBg="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0" y="546100"/>
            <a:ext cx="7772400" cy="939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Least Squares Method</a:t>
            </a:r>
          </a:p>
        </p:txBody>
      </p:sp>
      <p:sp>
        <p:nvSpPr>
          <p:cNvPr id="152581" name="Line 5"/>
          <p:cNvSpPr>
            <a:spLocks noChangeShapeType="1"/>
          </p:cNvSpPr>
          <p:nvPr/>
        </p:nvSpPr>
        <p:spPr bwMode="auto">
          <a:xfrm flipV="1">
            <a:off x="2332038" y="2209800"/>
            <a:ext cx="4889500" cy="3217863"/>
          </a:xfrm>
          <a:prstGeom prst="line">
            <a:avLst/>
          </a:prstGeom>
          <a:noFill/>
          <a:ln w="1016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52667" name="Group 91"/>
          <p:cNvGrpSpPr>
            <a:grpSpLocks/>
          </p:cNvGrpSpPr>
          <p:nvPr/>
        </p:nvGrpSpPr>
        <p:grpSpPr bwMode="auto">
          <a:xfrm>
            <a:off x="1016000" y="1866900"/>
            <a:ext cx="6794500" cy="4530725"/>
            <a:chOff x="536" y="1144"/>
            <a:chExt cx="4280" cy="2854"/>
          </a:xfrm>
        </p:grpSpPr>
        <p:sp>
          <p:nvSpPr>
            <p:cNvPr id="152608" name="Text Box 32"/>
            <p:cNvSpPr txBox="1">
              <a:spLocks noChangeArrowheads="1"/>
            </p:cNvSpPr>
            <p:nvPr/>
          </p:nvSpPr>
          <p:spPr bwMode="auto">
            <a:xfrm>
              <a:off x="2363" y="3744"/>
              <a:ext cx="103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Time period</a:t>
              </a:r>
            </a:p>
          </p:txBody>
        </p:sp>
        <p:sp>
          <p:nvSpPr>
            <p:cNvPr id="137261" name="Text Box 33"/>
            <p:cNvSpPr txBox="1">
              <a:spLocks noChangeArrowheads="1"/>
            </p:cNvSpPr>
            <p:nvPr/>
          </p:nvSpPr>
          <p:spPr bwMode="auto">
            <a:xfrm rot="-5400000">
              <a:off x="-525" y="2206"/>
              <a:ext cx="2375"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0">
                  <a:solidFill>
                    <a:srgbClr val="000000"/>
                  </a:solidFill>
                </a:rPr>
                <a:t>Values of Dependent Variable</a:t>
              </a:r>
            </a:p>
          </p:txBody>
        </p:sp>
        <p:sp>
          <p:nvSpPr>
            <p:cNvPr id="152623" name="Freeform 47"/>
            <p:cNvSpPr>
              <a:spLocks/>
            </p:cNvSpPr>
            <p:nvPr/>
          </p:nvSpPr>
          <p:spPr bwMode="auto">
            <a:xfrm>
              <a:off x="864" y="1144"/>
              <a:ext cx="3952" cy="2552"/>
            </a:xfrm>
            <a:custGeom>
              <a:avLst/>
              <a:gdLst>
                <a:gd name="T0" fmla="*/ 0 w 3728"/>
                <a:gd name="T1" fmla="*/ 0 h 2552"/>
                <a:gd name="T2" fmla="*/ 0 w 3728"/>
                <a:gd name="T3" fmla="*/ 2552 h 2552"/>
                <a:gd name="T4" fmla="*/ 3728 w 3728"/>
                <a:gd name="T5" fmla="*/ 2552 h 2552"/>
              </a:gdLst>
              <a:ahLst/>
              <a:cxnLst>
                <a:cxn ang="0">
                  <a:pos x="T0" y="T1"/>
                </a:cxn>
                <a:cxn ang="0">
                  <a:pos x="T2" y="T3"/>
                </a:cxn>
                <a:cxn ang="0">
                  <a:pos x="T4" y="T5"/>
                </a:cxn>
              </a:cxnLst>
              <a:rect l="0" t="0" r="r" b="b"/>
              <a:pathLst>
                <a:path w="3728" h="2552">
                  <a:moveTo>
                    <a:pt x="0" y="0"/>
                  </a:moveTo>
                  <a:lnTo>
                    <a:pt x="0" y="2552"/>
                  </a:lnTo>
                  <a:lnTo>
                    <a:pt x="3728" y="2552"/>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52635" name="Group 59"/>
          <p:cNvGrpSpPr>
            <a:grpSpLocks/>
          </p:cNvGrpSpPr>
          <p:nvPr/>
        </p:nvGrpSpPr>
        <p:grpSpPr bwMode="auto">
          <a:xfrm>
            <a:off x="2692400" y="1981200"/>
            <a:ext cx="4305300" cy="3581400"/>
            <a:chOff x="1392" y="1216"/>
            <a:chExt cx="2712" cy="2256"/>
          </a:xfrm>
        </p:grpSpPr>
        <p:sp>
          <p:nvSpPr>
            <p:cNvPr id="152625" name="AutoShape 49"/>
            <p:cNvSpPr>
              <a:spLocks noChangeArrowheads="1"/>
            </p:cNvSpPr>
            <p:nvPr/>
          </p:nvSpPr>
          <p:spPr bwMode="auto">
            <a:xfrm>
              <a:off x="3936" y="121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26" name="AutoShape 50"/>
            <p:cNvSpPr>
              <a:spLocks noChangeArrowheads="1"/>
            </p:cNvSpPr>
            <p:nvPr/>
          </p:nvSpPr>
          <p:spPr bwMode="auto">
            <a:xfrm>
              <a:off x="1392" y="2712"/>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27" name="AutoShape 51"/>
            <p:cNvSpPr>
              <a:spLocks noChangeArrowheads="1"/>
            </p:cNvSpPr>
            <p:nvPr/>
          </p:nvSpPr>
          <p:spPr bwMode="auto">
            <a:xfrm>
              <a:off x="1816" y="3312"/>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28" name="AutoShape 52"/>
            <p:cNvSpPr>
              <a:spLocks noChangeArrowheads="1"/>
            </p:cNvSpPr>
            <p:nvPr/>
          </p:nvSpPr>
          <p:spPr bwMode="auto">
            <a:xfrm>
              <a:off x="2240" y="1848"/>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29" name="AutoShape 53"/>
            <p:cNvSpPr>
              <a:spLocks noChangeArrowheads="1"/>
            </p:cNvSpPr>
            <p:nvPr/>
          </p:nvSpPr>
          <p:spPr bwMode="auto">
            <a:xfrm>
              <a:off x="2664" y="2784"/>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30" name="AutoShape 54"/>
            <p:cNvSpPr>
              <a:spLocks noChangeArrowheads="1"/>
            </p:cNvSpPr>
            <p:nvPr/>
          </p:nvSpPr>
          <p:spPr bwMode="auto">
            <a:xfrm>
              <a:off x="3088" y="169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2631" name="AutoShape 55"/>
            <p:cNvSpPr>
              <a:spLocks noChangeArrowheads="1"/>
            </p:cNvSpPr>
            <p:nvPr/>
          </p:nvSpPr>
          <p:spPr bwMode="auto">
            <a:xfrm>
              <a:off x="3512" y="205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152636" name="Rectangle 60"/>
          <p:cNvSpPr>
            <a:spLocks noChangeArrowheads="1"/>
          </p:cNvSpPr>
          <p:nvPr/>
        </p:nvSpPr>
        <p:spPr bwMode="auto">
          <a:xfrm>
            <a:off x="7312025" y="61690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Figure 4.4</a:t>
            </a:r>
          </a:p>
        </p:txBody>
      </p:sp>
      <p:grpSp>
        <p:nvGrpSpPr>
          <p:cNvPr id="152668" name="Group 92"/>
          <p:cNvGrpSpPr>
            <a:grpSpLocks/>
          </p:cNvGrpSpPr>
          <p:nvPr/>
        </p:nvGrpSpPr>
        <p:grpSpPr bwMode="auto">
          <a:xfrm>
            <a:off x="1524000" y="2141538"/>
            <a:ext cx="5943600" cy="3302000"/>
            <a:chOff x="960" y="1349"/>
            <a:chExt cx="3744" cy="2080"/>
          </a:xfrm>
        </p:grpSpPr>
        <p:grpSp>
          <p:nvGrpSpPr>
            <p:cNvPr id="137232" name="Group 76"/>
            <p:cNvGrpSpPr>
              <a:grpSpLocks/>
            </p:cNvGrpSpPr>
            <p:nvPr/>
          </p:nvGrpSpPr>
          <p:grpSpPr bwMode="auto">
            <a:xfrm>
              <a:off x="960" y="2840"/>
              <a:ext cx="725" cy="422"/>
              <a:chOff x="856" y="2808"/>
              <a:chExt cx="725" cy="422"/>
            </a:xfrm>
          </p:grpSpPr>
          <p:sp>
            <p:nvSpPr>
              <p:cNvPr id="152638" name="Text Box 62"/>
              <p:cNvSpPr txBox="1">
                <a:spLocks noChangeArrowheads="1"/>
              </p:cNvSpPr>
              <p:nvPr/>
            </p:nvSpPr>
            <p:spPr bwMode="auto">
              <a:xfrm>
                <a:off x="856" y="2900"/>
                <a:ext cx="6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algn="ct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1</a:t>
                </a:r>
                <a:endParaRPr lang="en-US" altLang="en-US" sz="1400" b="1">
                  <a:solidFill>
                    <a:srgbClr val="000000"/>
                  </a:solidFill>
                  <a:effectLst>
                    <a:outerShdw blurRad="38100" dist="38100" dir="2700000" algn="tl">
                      <a:srgbClr val="C0C0C0"/>
                    </a:outerShdw>
                  </a:effectLst>
                  <a:latin typeface="Arial" panose="020B0604020202020204" pitchFamily="34" charset="0"/>
                </a:endParaRPr>
              </a:p>
              <a:p>
                <a:pPr algn="ctr" eaLnBrk="0" fontAlgn="base" hangingPunct="0">
                  <a:spcBef>
                    <a:spcPct val="0"/>
                  </a:spcBef>
                  <a:spcAft>
                    <a:spcPct val="0"/>
                  </a:spcAft>
                  <a:defRPr/>
                </a:pPr>
                <a:r>
                  <a:rPr lang="en-US" altLang="en-US" sz="1400" b="1">
                    <a:solidFill>
                      <a:srgbClr val="000000"/>
                    </a:solidFill>
                    <a:effectLst>
                      <a:outerShdw blurRad="38100" dist="38100" dir="2700000" algn="tl">
                        <a:srgbClr val="C0C0C0"/>
                      </a:outerShdw>
                    </a:effectLst>
                    <a:latin typeface="Arial" panose="020B0604020202020204" pitchFamily="34" charset="0"/>
                  </a:rPr>
                  <a:t>(error)</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43" name="AutoShape 67"/>
              <p:cNvSpPr>
                <a:spLocks/>
              </p:cNvSpPr>
              <p:nvPr/>
            </p:nvSpPr>
            <p:spPr bwMode="auto">
              <a:xfrm>
                <a:off x="1485" y="2808"/>
                <a:ext cx="96" cy="392"/>
              </a:xfrm>
              <a:prstGeom prst="leftBrace">
                <a:avLst>
                  <a:gd name="adj1" fmla="val 340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3" name="Group 79"/>
            <p:cNvGrpSpPr>
              <a:grpSpLocks/>
            </p:cNvGrpSpPr>
            <p:nvPr/>
          </p:nvGrpSpPr>
          <p:grpSpPr bwMode="auto">
            <a:xfrm>
              <a:off x="2681" y="1826"/>
              <a:ext cx="721" cy="291"/>
              <a:chOff x="2577" y="1794"/>
              <a:chExt cx="721" cy="291"/>
            </a:xfrm>
          </p:grpSpPr>
          <p:sp>
            <p:nvSpPr>
              <p:cNvPr id="152606" name="Text Box 30"/>
              <p:cNvSpPr txBox="1">
                <a:spLocks noChangeArrowheads="1"/>
              </p:cNvSpPr>
              <p:nvPr/>
            </p:nvSpPr>
            <p:spPr bwMode="auto">
              <a:xfrm>
                <a:off x="2577" y="1839"/>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5</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46" name="AutoShape 70"/>
              <p:cNvSpPr>
                <a:spLocks/>
              </p:cNvSpPr>
              <p:nvPr/>
            </p:nvSpPr>
            <p:spPr bwMode="auto">
              <a:xfrm>
                <a:off x="3202" y="1794"/>
                <a:ext cx="96" cy="291"/>
              </a:xfrm>
              <a:prstGeom prst="leftBrace">
                <a:avLst>
                  <a:gd name="adj1" fmla="val 2526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4" name="Group 80"/>
            <p:cNvGrpSpPr>
              <a:grpSpLocks/>
            </p:cNvGrpSpPr>
            <p:nvPr/>
          </p:nvGrpSpPr>
          <p:grpSpPr bwMode="auto">
            <a:xfrm>
              <a:off x="3517" y="1349"/>
              <a:ext cx="728" cy="203"/>
              <a:chOff x="3413" y="1317"/>
              <a:chExt cx="728" cy="203"/>
            </a:xfrm>
          </p:grpSpPr>
          <p:sp>
            <p:nvSpPr>
              <p:cNvPr id="152641" name="Text Box 65"/>
              <p:cNvSpPr txBox="1">
                <a:spLocks noChangeArrowheads="1"/>
              </p:cNvSpPr>
              <p:nvPr/>
            </p:nvSpPr>
            <p:spPr bwMode="auto">
              <a:xfrm>
                <a:off x="3413" y="1321"/>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7</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47" name="AutoShape 71"/>
              <p:cNvSpPr>
                <a:spLocks/>
              </p:cNvSpPr>
              <p:nvPr/>
            </p:nvSpPr>
            <p:spPr bwMode="auto">
              <a:xfrm>
                <a:off x="4045" y="1317"/>
                <a:ext cx="96" cy="203"/>
              </a:xfrm>
              <a:prstGeom prst="leftBrace">
                <a:avLst>
                  <a:gd name="adj1" fmla="val 17622"/>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5" name="Group 77"/>
            <p:cNvGrpSpPr>
              <a:grpSpLocks/>
            </p:cNvGrpSpPr>
            <p:nvPr/>
          </p:nvGrpSpPr>
          <p:grpSpPr bwMode="auto">
            <a:xfrm>
              <a:off x="2296" y="2917"/>
              <a:ext cx="720" cy="512"/>
              <a:chOff x="2192" y="2885"/>
              <a:chExt cx="720" cy="512"/>
            </a:xfrm>
          </p:grpSpPr>
          <p:sp>
            <p:nvSpPr>
              <p:cNvPr id="152639" name="Text Box 63"/>
              <p:cNvSpPr txBox="1">
                <a:spLocks noChangeArrowheads="1"/>
              </p:cNvSpPr>
              <p:nvPr/>
            </p:nvSpPr>
            <p:spPr bwMode="auto">
              <a:xfrm>
                <a:off x="2244" y="3046"/>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i="1" u="sng" baseline="-25000">
                    <a:solidFill>
                      <a:srgbClr val="000000"/>
                    </a:solidFill>
                    <a:effectLst>
                      <a:outerShdw blurRad="38100" dist="38100" dir="2700000" algn="tl">
                        <a:srgbClr val="C0C0C0"/>
                      </a:outerShdw>
                    </a:effectLst>
                    <a:latin typeface="Arial" panose="020B0604020202020204" pitchFamily="34" charset="0"/>
                  </a:rPr>
                  <a:t>2</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48" name="AutoShape 72"/>
              <p:cNvSpPr>
                <a:spLocks/>
              </p:cNvSpPr>
              <p:nvPr/>
            </p:nvSpPr>
            <p:spPr bwMode="auto">
              <a:xfrm flipH="1">
                <a:off x="2192" y="2885"/>
                <a:ext cx="96" cy="512"/>
              </a:xfrm>
              <a:prstGeom prst="leftBrace">
                <a:avLst>
                  <a:gd name="adj1" fmla="val 4444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6" name="Group 81"/>
            <p:cNvGrpSpPr>
              <a:grpSpLocks/>
            </p:cNvGrpSpPr>
            <p:nvPr/>
          </p:nvGrpSpPr>
          <p:grpSpPr bwMode="auto">
            <a:xfrm>
              <a:off x="3979" y="1804"/>
              <a:ext cx="725" cy="376"/>
              <a:chOff x="3875" y="1772"/>
              <a:chExt cx="725" cy="376"/>
            </a:xfrm>
          </p:grpSpPr>
          <p:sp>
            <p:nvSpPr>
              <p:cNvPr id="152642" name="Text Box 66"/>
              <p:cNvSpPr txBox="1">
                <a:spLocks noChangeArrowheads="1"/>
              </p:cNvSpPr>
              <p:nvPr/>
            </p:nvSpPr>
            <p:spPr bwMode="auto">
              <a:xfrm>
                <a:off x="3932" y="1858"/>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6</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49" name="AutoShape 73"/>
              <p:cNvSpPr>
                <a:spLocks/>
              </p:cNvSpPr>
              <p:nvPr/>
            </p:nvSpPr>
            <p:spPr bwMode="auto">
              <a:xfrm flipH="1">
                <a:off x="3875" y="1772"/>
                <a:ext cx="96" cy="376"/>
              </a:xfrm>
              <a:prstGeom prst="leftBrace">
                <a:avLst>
                  <a:gd name="adj1" fmla="val 3263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7" name="Group 82"/>
            <p:cNvGrpSpPr>
              <a:grpSpLocks/>
            </p:cNvGrpSpPr>
            <p:nvPr/>
          </p:nvGrpSpPr>
          <p:grpSpPr bwMode="auto">
            <a:xfrm>
              <a:off x="3146" y="2360"/>
              <a:ext cx="724" cy="542"/>
              <a:chOff x="3042" y="2328"/>
              <a:chExt cx="724" cy="542"/>
            </a:xfrm>
          </p:grpSpPr>
          <p:sp>
            <p:nvSpPr>
              <p:cNvPr id="152640" name="Text Box 64"/>
              <p:cNvSpPr txBox="1">
                <a:spLocks noChangeArrowheads="1"/>
              </p:cNvSpPr>
              <p:nvPr/>
            </p:nvSpPr>
            <p:spPr bwMode="auto">
              <a:xfrm>
                <a:off x="3098" y="2504"/>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4</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50" name="AutoShape 74"/>
              <p:cNvSpPr>
                <a:spLocks/>
              </p:cNvSpPr>
              <p:nvPr/>
            </p:nvSpPr>
            <p:spPr bwMode="auto">
              <a:xfrm flipH="1">
                <a:off x="3042" y="2328"/>
                <a:ext cx="96" cy="542"/>
              </a:xfrm>
              <a:prstGeom prst="leftBrace">
                <a:avLst>
                  <a:gd name="adj1" fmla="val 4704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7238" name="Group 78"/>
            <p:cNvGrpSpPr>
              <a:grpSpLocks/>
            </p:cNvGrpSpPr>
            <p:nvPr/>
          </p:nvGrpSpPr>
          <p:grpSpPr bwMode="auto">
            <a:xfrm>
              <a:off x="1827" y="1977"/>
              <a:ext cx="730" cy="680"/>
              <a:chOff x="1723" y="1945"/>
              <a:chExt cx="730" cy="680"/>
            </a:xfrm>
          </p:grpSpPr>
          <p:sp>
            <p:nvSpPr>
              <p:cNvPr id="152637" name="Text Box 61"/>
              <p:cNvSpPr txBox="1">
                <a:spLocks noChangeArrowheads="1"/>
              </p:cNvSpPr>
              <p:nvPr/>
            </p:nvSpPr>
            <p:spPr bwMode="auto">
              <a:xfrm>
                <a:off x="1723" y="2186"/>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3</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152651" name="AutoShape 75"/>
              <p:cNvSpPr>
                <a:spLocks/>
              </p:cNvSpPr>
              <p:nvPr/>
            </p:nvSpPr>
            <p:spPr bwMode="auto">
              <a:xfrm>
                <a:off x="2357" y="1945"/>
                <a:ext cx="96" cy="680"/>
              </a:xfrm>
              <a:prstGeom prst="leftBrace">
                <a:avLst>
                  <a:gd name="adj1" fmla="val 590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152666" name="Group 90"/>
          <p:cNvGrpSpPr>
            <a:grpSpLocks/>
          </p:cNvGrpSpPr>
          <p:nvPr/>
        </p:nvGrpSpPr>
        <p:grpSpPr bwMode="auto">
          <a:xfrm>
            <a:off x="1762125" y="2119313"/>
            <a:ext cx="2540000" cy="2147887"/>
            <a:chOff x="1006" y="1303"/>
            <a:chExt cx="1600" cy="1353"/>
          </a:xfrm>
        </p:grpSpPr>
        <p:sp>
          <p:nvSpPr>
            <p:cNvPr id="152659" name="Rectangle 83"/>
            <p:cNvSpPr>
              <a:spLocks noChangeArrowheads="1"/>
            </p:cNvSpPr>
            <p:nvPr/>
          </p:nvSpPr>
          <p:spPr bwMode="auto">
            <a:xfrm>
              <a:off x="1006" y="1303"/>
              <a:ext cx="160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rPr>
                <a:t>Actual observation </a:t>
              </a:r>
              <a:br>
                <a:rPr lang="en-US" altLang="en-US" sz="2000" b="1" i="1">
                  <a:solidFill>
                    <a:srgbClr val="000000"/>
                  </a:solidFill>
                  <a:effectLst>
                    <a:outerShdw blurRad="38100" dist="38100" dir="2700000" algn="tl">
                      <a:srgbClr val="C0C0C0"/>
                    </a:outerShdw>
                  </a:effectLst>
                </a:rPr>
              </a:br>
              <a:r>
                <a:rPr lang="en-US" altLang="en-US" sz="2000" b="1" i="1">
                  <a:solidFill>
                    <a:srgbClr val="000000"/>
                  </a:solidFill>
                  <a:effectLst>
                    <a:outerShdw blurRad="38100" dist="38100" dir="2700000" algn="tl">
                      <a:srgbClr val="C0C0C0"/>
                    </a:outerShdw>
                  </a:effectLst>
                </a:rPr>
                <a:t>(y value)</a:t>
              </a:r>
            </a:p>
          </p:txBody>
        </p:sp>
        <p:sp>
          <p:nvSpPr>
            <p:cNvPr id="152663" name="Line 87"/>
            <p:cNvSpPr>
              <a:spLocks noChangeShapeType="1"/>
            </p:cNvSpPr>
            <p:nvPr/>
          </p:nvSpPr>
          <p:spPr bwMode="auto">
            <a:xfrm>
              <a:off x="1616" y="1728"/>
              <a:ext cx="56" cy="92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52665" name="Group 89"/>
          <p:cNvGrpSpPr>
            <a:grpSpLocks/>
          </p:cNvGrpSpPr>
          <p:nvPr/>
        </p:nvGrpSpPr>
        <p:grpSpPr bwMode="auto">
          <a:xfrm>
            <a:off x="4051300" y="4406900"/>
            <a:ext cx="3741738" cy="992188"/>
            <a:chOff x="2448" y="2744"/>
            <a:chExt cx="2357" cy="625"/>
          </a:xfrm>
        </p:grpSpPr>
        <p:grpSp>
          <p:nvGrpSpPr>
            <p:cNvPr id="137226" name="Group 86"/>
            <p:cNvGrpSpPr>
              <a:grpSpLocks/>
            </p:cNvGrpSpPr>
            <p:nvPr/>
          </p:nvGrpSpPr>
          <p:grpSpPr bwMode="auto">
            <a:xfrm>
              <a:off x="3110" y="3071"/>
              <a:ext cx="1695" cy="298"/>
              <a:chOff x="3094" y="3143"/>
              <a:chExt cx="1695" cy="298"/>
            </a:xfrm>
          </p:grpSpPr>
          <p:sp>
            <p:nvSpPr>
              <p:cNvPr id="152660" name="Rectangle 84"/>
              <p:cNvSpPr>
                <a:spLocks noChangeArrowheads="1"/>
              </p:cNvSpPr>
              <p:nvPr/>
            </p:nvSpPr>
            <p:spPr bwMode="auto">
              <a:xfrm>
                <a:off x="3094" y="3191"/>
                <a:ext cx="16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Trend line, y = a + bx</a:t>
                </a:r>
              </a:p>
            </p:txBody>
          </p:sp>
          <p:sp>
            <p:nvSpPr>
              <p:cNvPr id="152661" name="Rectangle 85"/>
              <p:cNvSpPr>
                <a:spLocks noChangeArrowheads="1"/>
              </p:cNvSpPr>
              <p:nvPr/>
            </p:nvSpPr>
            <p:spPr bwMode="auto">
              <a:xfrm>
                <a:off x="3958" y="3143"/>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a:t>
                </a:r>
              </a:p>
            </p:txBody>
          </p:sp>
        </p:grpSp>
        <p:sp>
          <p:nvSpPr>
            <p:cNvPr id="152664" name="Line 88"/>
            <p:cNvSpPr>
              <a:spLocks noChangeShapeType="1"/>
            </p:cNvSpPr>
            <p:nvPr/>
          </p:nvSpPr>
          <p:spPr bwMode="auto">
            <a:xfrm flipH="1" flipV="1">
              <a:off x="2448" y="2744"/>
              <a:ext cx="688" cy="48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472329126"/>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52667"/>
                                        </p:tgtEl>
                                        <p:attrNameLst>
                                          <p:attrName>style.visibility</p:attrName>
                                        </p:attrNameLst>
                                      </p:cBhvr>
                                      <p:to>
                                        <p:strVal val="visible"/>
                                      </p:to>
                                    </p:set>
                                    <p:animEffect transition="in" filter="wipe(left)">
                                      <p:cBhvr>
                                        <p:cTn id="7" dur="500"/>
                                        <p:tgtEl>
                                          <p:spTgt spid="152667"/>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152581"/>
                                        </p:tgtEl>
                                        <p:attrNameLst>
                                          <p:attrName>style.visibility</p:attrName>
                                        </p:attrNameLst>
                                      </p:cBhvr>
                                      <p:to>
                                        <p:strVal val="visible"/>
                                      </p:to>
                                    </p:set>
                                    <p:animEffect transition="in" filter="wipe(left)">
                                      <p:cBhvr>
                                        <p:cTn id="11" dur="500"/>
                                        <p:tgtEl>
                                          <p:spTgt spid="152581"/>
                                        </p:tgtEl>
                                      </p:cBhvr>
                                    </p:animEffect>
                                  </p:childTnLst>
                                </p:cTn>
                              </p:par>
                            </p:childTnLst>
                          </p:cTn>
                        </p:par>
                        <p:par>
                          <p:cTn id="12" fill="hold" nodeType="afterGroup">
                            <p:stCondLst>
                              <p:cond delay="3000"/>
                            </p:stCondLst>
                            <p:childTnLst>
                              <p:par>
                                <p:cTn id="13" presetID="22" presetClass="entr" presetSubtype="2" fill="hold" nodeType="afterEffect">
                                  <p:stCondLst>
                                    <p:cond delay="1000"/>
                                  </p:stCondLst>
                                  <p:childTnLst>
                                    <p:set>
                                      <p:cBhvr>
                                        <p:cTn id="14" dur="1" fill="hold">
                                          <p:stCondLst>
                                            <p:cond delay="0"/>
                                          </p:stCondLst>
                                        </p:cTn>
                                        <p:tgtEl>
                                          <p:spTgt spid="152665"/>
                                        </p:tgtEl>
                                        <p:attrNameLst>
                                          <p:attrName>style.visibility</p:attrName>
                                        </p:attrNameLst>
                                      </p:cBhvr>
                                      <p:to>
                                        <p:strVal val="visible"/>
                                      </p:to>
                                    </p:set>
                                    <p:animEffect transition="in" filter="wipe(right)">
                                      <p:cBhvr>
                                        <p:cTn id="15" dur="500"/>
                                        <p:tgtEl>
                                          <p:spTgt spid="152665"/>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152635"/>
                                        </p:tgtEl>
                                        <p:attrNameLst>
                                          <p:attrName>style.visibility</p:attrName>
                                        </p:attrNameLst>
                                      </p:cBhvr>
                                      <p:to>
                                        <p:strVal val="visible"/>
                                      </p:to>
                                    </p:set>
                                    <p:animEffect transition="in" filter="wipe(left)">
                                      <p:cBhvr>
                                        <p:cTn id="19" dur="500"/>
                                        <p:tgtEl>
                                          <p:spTgt spid="152635"/>
                                        </p:tgtEl>
                                      </p:cBhvr>
                                    </p:animEffect>
                                  </p:childTnLst>
                                </p:cTn>
                              </p:par>
                            </p:childTnLst>
                          </p:cTn>
                        </p:par>
                        <p:par>
                          <p:cTn id="20" fill="hold" nodeType="afterGroup">
                            <p:stCondLst>
                              <p:cond delay="6000"/>
                            </p:stCondLst>
                            <p:childTnLst>
                              <p:par>
                                <p:cTn id="21" presetID="22" presetClass="entr" presetSubtype="1" fill="hold" nodeType="afterEffect">
                                  <p:stCondLst>
                                    <p:cond delay="1000"/>
                                  </p:stCondLst>
                                  <p:childTnLst>
                                    <p:set>
                                      <p:cBhvr>
                                        <p:cTn id="22" dur="1" fill="hold">
                                          <p:stCondLst>
                                            <p:cond delay="0"/>
                                          </p:stCondLst>
                                        </p:cTn>
                                        <p:tgtEl>
                                          <p:spTgt spid="152666"/>
                                        </p:tgtEl>
                                        <p:attrNameLst>
                                          <p:attrName>style.visibility</p:attrName>
                                        </p:attrNameLst>
                                      </p:cBhvr>
                                      <p:to>
                                        <p:strVal val="visible"/>
                                      </p:to>
                                    </p:set>
                                    <p:animEffect transition="in" filter="wipe(up)">
                                      <p:cBhvr>
                                        <p:cTn id="23" dur="500"/>
                                        <p:tgtEl>
                                          <p:spTgt spid="152666"/>
                                        </p:tgtEl>
                                      </p:cBhvr>
                                    </p:animEffect>
                                  </p:childTnLst>
                                </p:cTn>
                              </p:par>
                            </p:childTnLst>
                          </p:cTn>
                        </p:par>
                        <p:par>
                          <p:cTn id="24" fill="hold" nodeType="afterGroup">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152668"/>
                                        </p:tgtEl>
                                        <p:attrNameLst>
                                          <p:attrName>style.visibility</p:attrName>
                                        </p:attrNameLst>
                                      </p:cBhvr>
                                      <p:to>
                                        <p:strVal val="visible"/>
                                      </p:to>
                                    </p:set>
                                    <p:animEffect transition="in" filter="wipe(left)">
                                      <p:cBhvr>
                                        <p:cTn id="27" dur="500"/>
                                        <p:tgtEl>
                                          <p:spTgt spid="152668"/>
                                        </p:tgtEl>
                                      </p:cBhvr>
                                    </p:animEffect>
                                  </p:childTnLst>
                                </p:cTn>
                              </p:par>
                            </p:childTnLst>
                          </p:cTn>
                        </p:par>
                        <p:par>
                          <p:cTn id="28" fill="hold" nodeType="afterGroup">
                            <p:stCondLst>
                              <p:cond delay="9000"/>
                            </p:stCondLst>
                            <p:childTnLst>
                              <p:par>
                                <p:cTn id="29" presetID="22" presetClass="entr" presetSubtype="8" fill="hold" grpId="0" nodeType="afterEffect">
                                  <p:stCondLst>
                                    <p:cond delay="0"/>
                                  </p:stCondLst>
                                  <p:childTnLst>
                                    <p:set>
                                      <p:cBhvr>
                                        <p:cTn id="30" dur="1" fill="hold">
                                          <p:stCondLst>
                                            <p:cond delay="0"/>
                                          </p:stCondLst>
                                        </p:cTn>
                                        <p:tgtEl>
                                          <p:spTgt spid="152636"/>
                                        </p:tgtEl>
                                        <p:attrNameLst>
                                          <p:attrName>style.visibility</p:attrName>
                                        </p:attrNameLst>
                                      </p:cBhvr>
                                      <p:to>
                                        <p:strVal val="visible"/>
                                      </p:to>
                                    </p:set>
                                    <p:animEffect transition="in" filter="wipe(left)">
                                      <p:cBhvr>
                                        <p:cTn id="31" dur="500"/>
                                        <p:tgtEl>
                                          <p:spTgt spid="152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3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8020684"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Probability Distributions </a:t>
            </a:r>
            <a:r>
              <a:rPr sz="3200" dirty="0">
                <a:solidFill>
                  <a:srgbClr val="FFFFFF"/>
                </a:solidFill>
              </a:rPr>
              <a:t>vs </a:t>
            </a:r>
            <a:r>
              <a:rPr sz="3200" spc="-10" dirty="0">
                <a:solidFill>
                  <a:srgbClr val="FFFFFF"/>
                </a:solidFill>
              </a:rPr>
              <a:t>Probability</a:t>
            </a:r>
            <a:r>
              <a:rPr sz="3200" spc="120" dirty="0">
                <a:solidFill>
                  <a:srgbClr val="FFFFFF"/>
                </a:solidFill>
              </a:rPr>
              <a:t> </a:t>
            </a:r>
            <a:r>
              <a:rPr sz="3200" spc="-5" dirty="0">
                <a:solidFill>
                  <a:srgbClr val="FFFFFF"/>
                </a:solidFill>
              </a:rPr>
              <a:t>Functions</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46303" y="926719"/>
            <a:ext cx="68249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There are </a:t>
            </a:r>
            <a:r>
              <a:rPr kumimoji="0" sz="1800" b="0" i="0" u="none" strike="noStrike" kern="1200" cap="none" spc="-5" normalizeH="0" baseline="0" noProof="0" dirty="0">
                <a:ln>
                  <a:noFill/>
                </a:ln>
                <a:solidFill>
                  <a:prstClr val="black"/>
                </a:solidFill>
                <a:effectLst/>
                <a:uLnTx/>
                <a:uFillTx/>
                <a:latin typeface="Carlito"/>
                <a:ea typeface="+mn-ea"/>
                <a:cs typeface="Carlito"/>
              </a:rPr>
              <a:t>two </a:t>
            </a:r>
            <a:r>
              <a:rPr kumimoji="0" sz="1800" b="0" i="0" u="none" strike="noStrike" kern="1200" cap="none" spc="-20" normalizeH="0" baseline="0" noProof="0" dirty="0">
                <a:ln>
                  <a:noFill/>
                </a:ln>
                <a:solidFill>
                  <a:prstClr val="black"/>
                </a:solidFill>
                <a:effectLst/>
                <a:uLnTx/>
                <a:uFillTx/>
                <a:latin typeface="Carlito"/>
                <a:ea typeface="+mn-ea"/>
                <a:cs typeface="Carlito"/>
              </a:rPr>
              <a:t>ways </a:t>
            </a:r>
            <a:r>
              <a:rPr kumimoji="0" sz="1800" b="0" i="0" u="none" strike="noStrike" kern="1200" cap="none" spc="-10" normalizeH="0" baseline="0" noProof="0" dirty="0">
                <a:ln>
                  <a:noFill/>
                </a:ln>
                <a:solidFill>
                  <a:prstClr val="black"/>
                </a:solidFill>
                <a:effectLst/>
                <a:uLnTx/>
                <a:uFillTx/>
                <a:latin typeface="Carlito"/>
                <a:ea typeface="+mn-ea"/>
                <a:cs typeface="Carlito"/>
              </a:rPr>
              <a:t>to write </a:t>
            </a:r>
            <a:r>
              <a:rPr kumimoji="0" sz="1800" b="0" i="0" u="none" strike="noStrike" kern="1200" cap="none" spc="0" normalizeH="0" baseline="0" noProof="0" dirty="0">
                <a:ln>
                  <a:noFill/>
                </a:ln>
                <a:solidFill>
                  <a:prstClr val="black"/>
                </a:solidFill>
                <a:effectLst/>
                <a:uLnTx/>
                <a:uFillTx/>
                <a:latin typeface="Carlito"/>
                <a:ea typeface="+mn-ea"/>
                <a:cs typeface="Carlito"/>
              </a:rPr>
              <a:t>the mapping </a:t>
            </a:r>
            <a:r>
              <a:rPr kumimoji="0" sz="1800" b="0" i="0" u="none" strike="noStrike" kern="1200" cap="none" spc="-10" normalizeH="0" baseline="0" noProof="0" dirty="0">
                <a:ln>
                  <a:noFill/>
                </a:ln>
                <a:solidFill>
                  <a:prstClr val="black"/>
                </a:solidFill>
                <a:effectLst/>
                <a:uLnTx/>
                <a:uFillTx/>
                <a:latin typeface="Carlito"/>
                <a:ea typeface="+mn-ea"/>
                <a:cs typeface="Carlito"/>
              </a:rPr>
              <a:t>from outcomes to</a:t>
            </a:r>
            <a:r>
              <a:rPr kumimoji="0" sz="1800" b="0" i="0" u="none" strike="noStrike" kern="1200" cap="none" spc="6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probabilities.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 name="object 6"/>
          <p:cNvGrpSpPr/>
          <p:nvPr/>
        </p:nvGrpSpPr>
        <p:grpSpPr>
          <a:xfrm>
            <a:off x="373386" y="2375837"/>
            <a:ext cx="8004175" cy="1038225"/>
            <a:chOff x="373386" y="2375837"/>
            <a:chExt cx="8004175" cy="1038225"/>
          </a:xfrm>
        </p:grpSpPr>
        <p:sp>
          <p:nvSpPr>
            <p:cNvPr id="7" name="object 7"/>
            <p:cNvSpPr/>
            <p:nvPr/>
          </p:nvSpPr>
          <p:spPr>
            <a:xfrm>
              <a:off x="373386" y="2375837"/>
              <a:ext cx="8004034" cy="103796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98348" y="2432304"/>
              <a:ext cx="7754620" cy="916305"/>
            </a:xfrm>
            <a:custGeom>
              <a:avLst/>
              <a:gdLst/>
              <a:ahLst/>
              <a:cxnLst/>
              <a:rect l="l" t="t" r="r" b="b"/>
              <a:pathLst>
                <a:path w="7754620" h="916304">
                  <a:moveTo>
                    <a:pt x="7754111" y="0"/>
                  </a:moveTo>
                  <a:lnTo>
                    <a:pt x="0" y="0"/>
                  </a:lnTo>
                  <a:lnTo>
                    <a:pt x="0" y="915924"/>
                  </a:lnTo>
                  <a:lnTo>
                    <a:pt x="7754111" y="915924"/>
                  </a:lnTo>
                  <a:lnTo>
                    <a:pt x="77541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668778" y="2766949"/>
              <a:ext cx="370205" cy="282575"/>
            </a:xfrm>
            <a:custGeom>
              <a:avLst/>
              <a:gdLst/>
              <a:ahLst/>
              <a:cxnLst/>
              <a:rect l="l" t="t" r="r" b="b"/>
              <a:pathLst>
                <a:path w="370205" h="282575">
                  <a:moveTo>
                    <a:pt x="280035" y="0"/>
                  </a:moveTo>
                  <a:lnTo>
                    <a:pt x="275971" y="11429"/>
                  </a:lnTo>
                  <a:lnTo>
                    <a:pt x="292334" y="18577"/>
                  </a:lnTo>
                  <a:lnTo>
                    <a:pt x="306387" y="28416"/>
                  </a:lnTo>
                  <a:lnTo>
                    <a:pt x="334920" y="73908"/>
                  </a:lnTo>
                  <a:lnTo>
                    <a:pt x="343251" y="115679"/>
                  </a:lnTo>
                  <a:lnTo>
                    <a:pt x="344297" y="139826"/>
                  </a:lnTo>
                  <a:lnTo>
                    <a:pt x="343249" y="164689"/>
                  </a:lnTo>
                  <a:lnTo>
                    <a:pt x="334867" y="207603"/>
                  </a:lnTo>
                  <a:lnTo>
                    <a:pt x="306387" y="253857"/>
                  </a:lnTo>
                  <a:lnTo>
                    <a:pt x="276479" y="270890"/>
                  </a:lnTo>
                  <a:lnTo>
                    <a:pt x="280035" y="282321"/>
                  </a:lnTo>
                  <a:lnTo>
                    <a:pt x="318531" y="264302"/>
                  </a:lnTo>
                  <a:lnTo>
                    <a:pt x="346837" y="233045"/>
                  </a:lnTo>
                  <a:lnTo>
                    <a:pt x="364267" y="191135"/>
                  </a:lnTo>
                  <a:lnTo>
                    <a:pt x="370078" y="141224"/>
                  </a:lnTo>
                  <a:lnTo>
                    <a:pt x="368625" y="115341"/>
                  </a:lnTo>
                  <a:lnTo>
                    <a:pt x="357004" y="69482"/>
                  </a:lnTo>
                  <a:lnTo>
                    <a:pt x="333881" y="32146"/>
                  </a:lnTo>
                  <a:lnTo>
                    <a:pt x="300491" y="7381"/>
                  </a:lnTo>
                  <a:lnTo>
                    <a:pt x="280035" y="0"/>
                  </a:lnTo>
                  <a:close/>
                </a:path>
                <a:path w="370205" h="282575">
                  <a:moveTo>
                    <a:pt x="90043" y="0"/>
                  </a:moveTo>
                  <a:lnTo>
                    <a:pt x="51593" y="18097"/>
                  </a:lnTo>
                  <a:lnTo>
                    <a:pt x="23241" y="49529"/>
                  </a:lnTo>
                  <a:lnTo>
                    <a:pt x="5810" y="91424"/>
                  </a:lnTo>
                  <a:lnTo>
                    <a:pt x="0" y="141224"/>
                  </a:lnTo>
                  <a:lnTo>
                    <a:pt x="1452" y="167179"/>
                  </a:lnTo>
                  <a:lnTo>
                    <a:pt x="13073" y="213090"/>
                  </a:lnTo>
                  <a:lnTo>
                    <a:pt x="36071" y="250334"/>
                  </a:lnTo>
                  <a:lnTo>
                    <a:pt x="69496" y="274960"/>
                  </a:lnTo>
                  <a:lnTo>
                    <a:pt x="90043" y="282321"/>
                  </a:lnTo>
                  <a:lnTo>
                    <a:pt x="93599" y="270890"/>
                  </a:lnTo>
                  <a:lnTo>
                    <a:pt x="77475" y="263773"/>
                  </a:lnTo>
                  <a:lnTo>
                    <a:pt x="63579" y="253857"/>
                  </a:lnTo>
                  <a:lnTo>
                    <a:pt x="35083" y="207603"/>
                  </a:lnTo>
                  <a:lnTo>
                    <a:pt x="26701" y="164689"/>
                  </a:lnTo>
                  <a:lnTo>
                    <a:pt x="25654" y="139826"/>
                  </a:lnTo>
                  <a:lnTo>
                    <a:pt x="26701" y="115679"/>
                  </a:lnTo>
                  <a:lnTo>
                    <a:pt x="35083" y="73908"/>
                  </a:lnTo>
                  <a:lnTo>
                    <a:pt x="63722" y="28416"/>
                  </a:lnTo>
                  <a:lnTo>
                    <a:pt x="93980" y="11429"/>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p:nvPr/>
        </p:nvSpPr>
        <p:spPr>
          <a:xfrm>
            <a:off x="2455926" y="2677414"/>
            <a:ext cx="48831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12420" algn="l"/>
              </a:tabLst>
              <a:defRPr/>
            </a:pPr>
            <a:r>
              <a:rPr kumimoji="0" sz="2400" b="0" i="0" u="none" strike="noStrike" kern="1200" cap="none" spc="-680" normalizeH="0" baseline="0" noProof="0" dirty="0">
                <a:ln>
                  <a:noFill/>
                </a:ln>
                <a:solidFill>
                  <a:prstClr val="black"/>
                </a:solidFill>
                <a:effectLst/>
                <a:uLnTx/>
                <a:uFillTx/>
                <a:latin typeface="Tinos"/>
                <a:ea typeface="+mn-ea"/>
                <a:cs typeface="Tinos"/>
              </a:rPr>
              <a:t>𝑝	</a:t>
            </a:r>
            <a:r>
              <a:rPr kumimoji="0" sz="2400" b="0" i="0" u="none" strike="noStrike" kern="1200" cap="none" spc="-760" normalizeH="0" baseline="0" noProof="0" dirty="0">
                <a:ln>
                  <a:noFill/>
                </a:ln>
                <a:solidFill>
                  <a:prstClr val="black"/>
                </a:solidFill>
                <a:effectLst/>
                <a:uLnTx/>
                <a:uFillTx/>
                <a:latin typeface="Tinos"/>
                <a:ea typeface="+mn-ea"/>
                <a:cs typeface="Tinos"/>
              </a:rPr>
              <a:t>𝑥</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3113532" y="2493975"/>
            <a:ext cx="1170940" cy="391795"/>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3600" b="0" i="0" u="none" strike="noStrike" kern="1200" cap="none" spc="652" normalizeH="0" baseline="-33564" noProof="0" dirty="0">
                <a:ln>
                  <a:noFill/>
                </a:ln>
                <a:solidFill>
                  <a:prstClr val="black"/>
                </a:solidFill>
                <a:effectLst/>
                <a:uLnTx/>
                <a:uFillTx/>
                <a:latin typeface="Tinos"/>
                <a:ea typeface="+mn-ea"/>
                <a:cs typeface="Tinos"/>
              </a:rPr>
              <a:t>=</a:t>
            </a:r>
            <a:r>
              <a:rPr kumimoji="0" sz="3600" b="0" i="0" u="none" strike="noStrike" kern="1200" cap="none" spc="1770" normalizeH="0" baseline="-33564" noProof="0" dirty="0">
                <a:ln>
                  <a:noFill/>
                </a:ln>
                <a:solidFill>
                  <a:prstClr val="black"/>
                </a:solidFill>
                <a:effectLst/>
                <a:uLnTx/>
                <a:uFillTx/>
                <a:latin typeface="Tinos"/>
                <a:ea typeface="+mn-ea"/>
                <a:cs typeface="Tinos"/>
              </a:rPr>
              <a:t> </a:t>
            </a:r>
            <a:r>
              <a:rPr kumimoji="0" sz="2400" b="0" i="0" u="none" strike="noStrike" kern="1200" cap="none" spc="-105" normalizeH="0" baseline="0" noProof="0" dirty="0">
                <a:ln>
                  <a:noFill/>
                </a:ln>
                <a:solidFill>
                  <a:prstClr val="black"/>
                </a:solidFill>
                <a:effectLst/>
                <a:uLnTx/>
                <a:uFillTx/>
                <a:latin typeface="Tinos"/>
                <a:ea typeface="+mn-ea"/>
                <a:cs typeface="Tinos"/>
              </a:rPr>
              <a:t>0.1𝑥,</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3830828" y="2851150"/>
            <a:ext cx="25717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25" normalizeH="0" baseline="0" noProof="0" dirty="0">
                <a:ln>
                  <a:noFill/>
                </a:ln>
                <a:solidFill>
                  <a:prstClr val="black"/>
                </a:solidFill>
                <a:effectLst/>
                <a:uLnTx/>
                <a:uFillTx/>
                <a:latin typeface="Tinos"/>
                <a:ea typeface="+mn-ea"/>
                <a:cs typeface="Tinos"/>
              </a:rPr>
              <a:t>0</a:t>
            </a:r>
            <a:r>
              <a:rPr kumimoji="0" sz="2400" b="0" i="0" u="none" strike="noStrike" kern="1200" cap="none" spc="-110" normalizeH="0" baseline="0" noProof="0" dirty="0">
                <a:ln>
                  <a:noFill/>
                </a:ln>
                <a:solidFill>
                  <a:prstClr val="black"/>
                </a:solidFill>
                <a:effectLst/>
                <a:uLnTx/>
                <a:uFillTx/>
                <a:latin typeface="Tinos"/>
                <a:ea typeface="+mn-ea"/>
                <a:cs typeface="Tinos"/>
              </a:rPr>
              <a:t>,</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4670552" y="2493975"/>
            <a:ext cx="1627505" cy="748665"/>
          </a:xfrm>
          <a:prstGeom prst="rect">
            <a:avLst/>
          </a:prstGeom>
        </p:spPr>
        <p:txBody>
          <a:bodyPr vert="horz" wrap="square" lIns="0" tIns="12700" rIns="0" bIns="0" rtlCol="0">
            <a:spAutoFit/>
          </a:bodyPr>
          <a:lstStyle/>
          <a:p>
            <a:pPr marL="184785" marR="0" lvl="0" indent="0" algn="l" defTabSz="914400" rtl="0" eaLnBrk="1" fontAlgn="auto" latinLnBrk="0" hangingPunct="1">
              <a:lnSpc>
                <a:spcPts val="2845"/>
              </a:lnSpc>
              <a:spcBef>
                <a:spcPts val="100"/>
              </a:spcBef>
              <a:spcAft>
                <a:spcPts val="0"/>
              </a:spcAft>
              <a:buClrTx/>
              <a:buSzTx/>
              <a:buFontTx/>
              <a:buNone/>
              <a:tabLst/>
              <a:defRPr/>
            </a:pPr>
            <a:r>
              <a:rPr kumimoji="0" sz="2400" b="0" i="0" u="none" strike="noStrike" kern="1200" cap="none" spc="-590" normalizeH="0" baseline="0" noProof="0" dirty="0">
                <a:ln>
                  <a:noFill/>
                </a:ln>
                <a:solidFill>
                  <a:prstClr val="black"/>
                </a:solidFill>
                <a:effectLst/>
                <a:uLnTx/>
                <a:uFillTx/>
                <a:latin typeface="Tinos"/>
                <a:ea typeface="+mn-ea"/>
                <a:cs typeface="Tinos"/>
              </a:rPr>
              <a:t>𝑥 </a:t>
            </a:r>
            <a:r>
              <a:rPr kumimoji="0" sz="2400" b="0" i="0" u="none" strike="noStrike" kern="1200" cap="none" spc="440" normalizeH="0" baseline="0" noProof="0" dirty="0">
                <a:ln>
                  <a:noFill/>
                </a:ln>
                <a:solidFill>
                  <a:prstClr val="black"/>
                </a:solidFill>
                <a:effectLst/>
                <a:uLnTx/>
                <a:uFillTx/>
                <a:latin typeface="Tinos"/>
                <a:ea typeface="+mn-ea"/>
                <a:cs typeface="Tinos"/>
              </a:rPr>
              <a:t>=</a:t>
            </a:r>
            <a:r>
              <a:rPr kumimoji="0" sz="2400" b="0" i="0" u="none" strike="noStrike" kern="1200" cap="none" spc="15" normalizeH="0" baseline="0" noProof="0" dirty="0">
                <a:ln>
                  <a:noFill/>
                </a:ln>
                <a:solidFill>
                  <a:prstClr val="black"/>
                </a:solidFill>
                <a:effectLst/>
                <a:uLnTx/>
                <a:uFillTx/>
                <a:latin typeface="Tinos"/>
                <a:ea typeface="+mn-ea"/>
                <a:cs typeface="Tinos"/>
              </a:rPr>
              <a:t> </a:t>
            </a:r>
            <a:r>
              <a:rPr kumimoji="0" sz="2400" b="0" i="0" u="none" strike="noStrike" kern="1200" cap="none" spc="20" normalizeH="0" baseline="0" noProof="0" dirty="0">
                <a:ln>
                  <a:noFill/>
                </a:ln>
                <a:solidFill>
                  <a:prstClr val="black"/>
                </a:solidFill>
                <a:effectLst/>
                <a:uLnTx/>
                <a:uFillTx/>
                <a:latin typeface="Tinos"/>
                <a:ea typeface="+mn-ea"/>
                <a:cs typeface="Tinos"/>
              </a:rPr>
              <a:t>1,2,3,4</a:t>
            </a:r>
            <a:endParaRPr kumimoji="0" sz="2400" b="0" i="0" u="none" strike="noStrike" kern="1200" cap="none" spc="0" normalizeH="0" baseline="0" noProof="0" dirty="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2845"/>
              </a:lnSpc>
              <a:spcBef>
                <a:spcPts val="0"/>
              </a:spcBef>
              <a:spcAft>
                <a:spcPts val="0"/>
              </a:spcAft>
              <a:buClrTx/>
              <a:buSzTx/>
              <a:buFontTx/>
              <a:buNone/>
              <a:tabLst/>
              <a:defRPr/>
            </a:pPr>
            <a:r>
              <a:rPr kumimoji="0" sz="2400" b="0" i="0" u="none" strike="noStrike" kern="1200" cap="none" spc="-605" normalizeH="0" baseline="0" noProof="0" dirty="0">
                <a:ln>
                  <a:noFill/>
                </a:ln>
                <a:solidFill>
                  <a:prstClr val="black"/>
                </a:solidFill>
                <a:effectLst/>
                <a:uLnTx/>
                <a:uFillTx/>
                <a:latin typeface="Tinos"/>
                <a:ea typeface="+mn-ea"/>
                <a:cs typeface="Tinos"/>
              </a:rPr>
              <a:t>𝑜𝑡ℎ𝑒𝑟𝑤𝑖𝑠𝑒</a:t>
            </a:r>
            <a:endParaRPr kumimoji="0" sz="2400" b="0" i="0" u="none" strike="noStrike" kern="1200" cap="none" spc="0" normalizeH="0" baseline="0" noProof="0" dirty="0">
              <a:ln>
                <a:noFill/>
              </a:ln>
              <a:solidFill>
                <a:prstClr val="black"/>
              </a:solidFill>
              <a:effectLst/>
              <a:uLnTx/>
              <a:uFillTx/>
              <a:latin typeface="Tinos"/>
              <a:ea typeface="+mn-ea"/>
              <a:cs typeface="Tinos"/>
            </a:endParaRPr>
          </a:p>
        </p:txBody>
      </p:sp>
      <p:sp>
        <p:nvSpPr>
          <p:cNvPr id="14" name="object 14"/>
          <p:cNvSpPr txBox="1"/>
          <p:nvPr/>
        </p:nvSpPr>
        <p:spPr>
          <a:xfrm>
            <a:off x="499109" y="2062733"/>
            <a:ext cx="2304415" cy="370840"/>
          </a:xfrm>
          <a:prstGeom prst="rect">
            <a:avLst/>
          </a:prstGeom>
          <a:solidFill>
            <a:srgbClr val="8063A1"/>
          </a:solidFill>
          <a:ln w="25908">
            <a:solidFill>
              <a:srgbClr val="5C4676"/>
            </a:solidFill>
          </a:ln>
        </p:spPr>
        <p:txBody>
          <a:bodyPr vert="horz" wrap="square" lIns="0" tIns="30480" rIns="0" bIns="0" rtlCol="0">
            <a:spAutoFit/>
          </a:bodyPr>
          <a:lstStyle/>
          <a:p>
            <a:pPr marL="89535" marR="0" lvl="0" indent="0" algn="l" defTabSz="914400" rtl="0" eaLnBrk="1" fontAlgn="auto" latinLnBrk="0" hangingPunct="1">
              <a:lnSpc>
                <a:spcPct val="100000"/>
              </a:lnSpc>
              <a:spcBef>
                <a:spcPts val="24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Probability</a:t>
            </a:r>
            <a:r>
              <a:rPr kumimoji="0" sz="1800" b="0" i="0" u="none" strike="noStrike" kern="1200" cap="none" spc="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Functions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5" name="object 15"/>
          <p:cNvSpPr txBox="1"/>
          <p:nvPr/>
        </p:nvSpPr>
        <p:spPr>
          <a:xfrm>
            <a:off x="3643376" y="1506727"/>
            <a:ext cx="3336290" cy="666750"/>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The “{“ means we </a:t>
            </a:r>
            <a:r>
              <a:rPr kumimoji="0" sz="1400" b="0" i="0" u="none" strike="noStrike" kern="1200" cap="none" spc="-15" normalizeH="0" baseline="0" noProof="0" dirty="0">
                <a:ln>
                  <a:noFill/>
                </a:ln>
                <a:solidFill>
                  <a:prstClr val="black"/>
                </a:solidFill>
                <a:effectLst/>
                <a:uLnTx/>
                <a:uFillTx/>
                <a:latin typeface="Carlito"/>
                <a:ea typeface="+mn-ea"/>
                <a:cs typeface="Carlito"/>
              </a:rPr>
              <a:t>have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‘piecewise </a:t>
            </a:r>
            <a:r>
              <a:rPr kumimoji="0" sz="1400" b="0" i="0" u="none" strike="noStrike" kern="1200" cap="none" spc="-20" normalizeH="0" baseline="0" noProof="0" dirty="0">
                <a:ln>
                  <a:noFill/>
                </a:ln>
                <a:solidFill>
                  <a:prstClr val="black"/>
                </a:solidFill>
                <a:effectLst/>
                <a:uLnTx/>
                <a:uFillTx/>
                <a:latin typeface="Carlito"/>
                <a:ea typeface="+mn-ea"/>
                <a:cs typeface="Carlito"/>
              </a:rPr>
              <a:t>function’.  </a:t>
            </a:r>
            <a:r>
              <a:rPr kumimoji="0" sz="1400" b="0" i="0" u="none" strike="noStrike" kern="1200" cap="none" spc="-5" normalizeH="0" baseline="0" noProof="0" dirty="0">
                <a:ln>
                  <a:noFill/>
                </a:ln>
                <a:solidFill>
                  <a:prstClr val="black"/>
                </a:solidFill>
                <a:effectLst/>
                <a:uLnTx/>
                <a:uFillTx/>
                <a:latin typeface="Carlito"/>
                <a:ea typeface="+mn-ea"/>
                <a:cs typeface="Carlito"/>
              </a:rPr>
              <a:t>This just simply means we choose the  function </a:t>
            </a:r>
            <a:r>
              <a:rPr kumimoji="0" sz="1400" b="0" i="0" u="none" strike="noStrike" kern="1200" cap="none" spc="-10" normalizeH="0" baseline="0" noProof="0" dirty="0">
                <a:ln>
                  <a:noFill/>
                </a:ln>
                <a:solidFill>
                  <a:prstClr val="black"/>
                </a:solidFill>
                <a:effectLst/>
                <a:uLnTx/>
                <a:uFillTx/>
                <a:latin typeface="Carlito"/>
                <a:ea typeface="+mn-ea"/>
                <a:cs typeface="Carlito"/>
              </a:rPr>
              <a:t>from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list depending on the</a:t>
            </a:r>
            <a:r>
              <a:rPr kumimoji="0" sz="1400" b="0" i="0" u="none" strike="noStrike" kern="1200" cap="none" spc="3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input.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6" name="object 16"/>
          <p:cNvGrpSpPr/>
          <p:nvPr/>
        </p:nvGrpSpPr>
        <p:grpSpPr>
          <a:xfrm>
            <a:off x="6935723" y="2275332"/>
            <a:ext cx="2115820" cy="978535"/>
            <a:chOff x="6935723" y="2275332"/>
            <a:chExt cx="2115820" cy="978535"/>
          </a:xfrm>
        </p:grpSpPr>
        <p:sp>
          <p:nvSpPr>
            <p:cNvPr id="17" name="object 17"/>
            <p:cNvSpPr/>
            <p:nvPr/>
          </p:nvSpPr>
          <p:spPr>
            <a:xfrm>
              <a:off x="6935723" y="2275332"/>
              <a:ext cx="2115312" cy="9784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021067" y="2348484"/>
              <a:ext cx="1945005" cy="832485"/>
            </a:xfrm>
            <a:custGeom>
              <a:avLst/>
              <a:gdLst/>
              <a:ahLst/>
              <a:cxnLst/>
              <a:rect l="l" t="t" r="r" b="b"/>
              <a:pathLst>
                <a:path w="1945004" h="832485">
                  <a:moveTo>
                    <a:pt x="1944624" y="0"/>
                  </a:moveTo>
                  <a:lnTo>
                    <a:pt x="0" y="0"/>
                  </a:lnTo>
                  <a:lnTo>
                    <a:pt x="0" y="832103"/>
                  </a:lnTo>
                  <a:lnTo>
                    <a:pt x="1944624" y="832103"/>
                  </a:lnTo>
                  <a:lnTo>
                    <a:pt x="194462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object 19"/>
          <p:cNvSpPr txBox="1"/>
          <p:nvPr/>
        </p:nvSpPr>
        <p:spPr>
          <a:xfrm>
            <a:off x="7101331" y="2370200"/>
            <a:ext cx="149669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rlito"/>
                <a:ea typeface="+mn-ea"/>
                <a:cs typeface="Carlito"/>
              </a:rPr>
              <a:t>e.g. </a:t>
            </a:r>
            <a:r>
              <a:rPr kumimoji="0" sz="1600" b="0" i="0" u="none" strike="noStrike" kern="1200" cap="none" spc="-5" normalizeH="0" baseline="0" noProof="0" dirty="0">
                <a:ln>
                  <a:noFill/>
                </a:ln>
                <a:solidFill>
                  <a:prstClr val="black"/>
                </a:solidFill>
                <a:effectLst/>
                <a:uLnTx/>
                <a:uFillTx/>
                <a:latin typeface="Carlito"/>
                <a:ea typeface="+mn-ea"/>
                <a:cs typeface="Carlito"/>
              </a:rPr>
              <a:t>if </a:t>
            </a:r>
            <a:r>
              <a:rPr kumimoji="0" sz="1600" b="0" i="0" u="none" strike="noStrike" kern="1200" cap="none" spc="-400" normalizeH="0" baseline="0" noProof="0" dirty="0">
                <a:ln>
                  <a:noFill/>
                </a:ln>
                <a:solidFill>
                  <a:prstClr val="black"/>
                </a:solidFill>
                <a:effectLst/>
                <a:uLnTx/>
                <a:uFillTx/>
                <a:latin typeface="Tinos"/>
                <a:ea typeface="+mn-ea"/>
                <a:cs typeface="Tinos"/>
              </a:rPr>
              <a:t>𝑥</a:t>
            </a:r>
            <a:r>
              <a:rPr kumimoji="0" sz="1600" b="0" i="0" u="none" strike="noStrike" kern="1200" cap="none" spc="290" normalizeH="0" baseline="0" noProof="0" dirty="0">
                <a:ln>
                  <a:noFill/>
                </a:ln>
                <a:solidFill>
                  <a:prstClr val="black"/>
                </a:solidFill>
                <a:effectLst/>
                <a:uLnTx/>
                <a:uFillTx/>
                <a:latin typeface="Tinos"/>
                <a:ea typeface="+mn-ea"/>
                <a:cs typeface="Tinos"/>
              </a:rPr>
              <a:t>=</a:t>
            </a:r>
            <a:r>
              <a:rPr kumimoji="0" sz="1600" b="0" i="0" u="none" strike="noStrike" kern="1200" cap="none" spc="-50" normalizeH="0" baseline="0" noProof="0" dirty="0">
                <a:ln>
                  <a:noFill/>
                </a:ln>
                <a:solidFill>
                  <a:prstClr val="black"/>
                </a:solidFill>
                <a:effectLst/>
                <a:uLnTx/>
                <a:uFillTx/>
                <a:latin typeface="Tinos"/>
                <a:ea typeface="+mn-ea"/>
                <a:cs typeface="Tinos"/>
              </a:rPr>
              <a:t> </a:t>
            </a:r>
            <a:r>
              <a:rPr kumimoji="0" sz="1600" b="0" i="0" u="none" strike="noStrike" kern="1200" cap="none" spc="45" normalizeH="0" baseline="0" noProof="0" dirty="0">
                <a:ln>
                  <a:noFill/>
                </a:ln>
                <a:solidFill>
                  <a:prstClr val="black"/>
                </a:solidFill>
                <a:effectLst/>
                <a:uLnTx/>
                <a:uFillTx/>
                <a:latin typeface="Tinos"/>
                <a:ea typeface="+mn-ea"/>
                <a:cs typeface="Tinos"/>
              </a:rPr>
              <a:t>2</a:t>
            </a:r>
            <a:r>
              <a:rPr kumimoji="0" sz="1600" b="0" i="0" u="none" strike="noStrike" kern="1200" cap="none" spc="45" normalizeH="0" baseline="0" noProof="0" dirty="0">
                <a:ln>
                  <a:noFill/>
                </a:ln>
                <a:solidFill>
                  <a:prstClr val="black"/>
                </a:solidFill>
                <a:effectLst/>
                <a:uLnTx/>
                <a:uFillTx/>
                <a:latin typeface="Carlito"/>
                <a:ea typeface="+mn-ea"/>
                <a:cs typeface="Carlito"/>
              </a:rPr>
              <a:t>, </a:t>
            </a:r>
            <a:r>
              <a:rPr kumimoji="0" sz="1600" b="0" i="0" u="none" strike="noStrike" kern="1200" cap="none" spc="-10" normalizeH="0" baseline="0" noProof="0" dirty="0">
                <a:ln>
                  <a:noFill/>
                </a:ln>
                <a:solidFill>
                  <a:prstClr val="black"/>
                </a:solidFill>
                <a:effectLst/>
                <a:uLnTx/>
                <a:uFillTx/>
                <a:latin typeface="Carlito"/>
                <a:ea typeface="+mn-ea"/>
                <a:cs typeface="Carlito"/>
              </a:rPr>
              <a:t>then</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20" name="object 20"/>
          <p:cNvSpPr txBox="1"/>
          <p:nvPr/>
        </p:nvSpPr>
        <p:spPr>
          <a:xfrm>
            <a:off x="7101331" y="2614041"/>
            <a:ext cx="140906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rlito"/>
                <a:ea typeface="+mn-ea"/>
                <a:cs typeface="Carlito"/>
              </a:rPr>
              <a:t>the </a:t>
            </a:r>
            <a:r>
              <a:rPr kumimoji="0" sz="1600" b="0" i="0" u="none" strike="noStrike" kern="1200" cap="none" spc="-10" normalizeH="0" baseline="0" noProof="0" dirty="0">
                <a:ln>
                  <a:noFill/>
                </a:ln>
                <a:solidFill>
                  <a:prstClr val="black"/>
                </a:solidFill>
                <a:effectLst/>
                <a:uLnTx/>
                <a:uFillTx/>
                <a:latin typeface="Carlito"/>
                <a:ea typeface="+mn-ea"/>
                <a:cs typeface="Carlito"/>
              </a:rPr>
              <a:t>probability</a:t>
            </a:r>
            <a:r>
              <a:rPr kumimoji="0" sz="1600" b="0" i="0" u="none" strike="noStrike" kern="1200" cap="none" spc="-60" normalizeH="0" baseline="0" noProof="0" dirty="0">
                <a:ln>
                  <a:noFill/>
                </a:ln>
                <a:solidFill>
                  <a:prstClr val="black"/>
                </a:solidFill>
                <a:effectLst/>
                <a:uLnTx/>
                <a:uFillTx/>
                <a:latin typeface="Carlito"/>
                <a:ea typeface="+mn-ea"/>
                <a:cs typeface="Carlito"/>
              </a:rPr>
              <a:t> </a:t>
            </a:r>
            <a:r>
              <a:rPr kumimoji="0" sz="1600" b="0" i="0" u="none" strike="noStrike" kern="1200" cap="none" spc="-5" normalizeH="0" baseline="0" noProof="0" dirty="0">
                <a:ln>
                  <a:noFill/>
                </a:ln>
                <a:solidFill>
                  <a:prstClr val="black"/>
                </a:solidFill>
                <a:effectLst/>
                <a:uLnTx/>
                <a:uFillTx/>
                <a:latin typeface="Carlito"/>
                <a:ea typeface="+mn-ea"/>
                <a:cs typeface="Carlito"/>
              </a:rPr>
              <a:t>is</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21" name="object 21"/>
          <p:cNvSpPr txBox="1"/>
          <p:nvPr/>
        </p:nvSpPr>
        <p:spPr>
          <a:xfrm>
            <a:off x="7101331" y="2857576"/>
            <a:ext cx="117157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30" normalizeH="0" baseline="0" noProof="0" dirty="0">
                <a:ln>
                  <a:noFill/>
                </a:ln>
                <a:solidFill>
                  <a:prstClr val="black"/>
                </a:solidFill>
                <a:effectLst/>
                <a:uLnTx/>
                <a:uFillTx/>
                <a:latin typeface="Tinos"/>
                <a:ea typeface="+mn-ea"/>
                <a:cs typeface="Tinos"/>
              </a:rPr>
              <a:t>0.1</a:t>
            </a:r>
            <a:r>
              <a:rPr kumimoji="0" sz="1600" b="0" i="0" u="none" strike="noStrike" kern="1200" cap="none" spc="-60" normalizeH="0" baseline="0" noProof="0" dirty="0">
                <a:ln>
                  <a:noFill/>
                </a:ln>
                <a:solidFill>
                  <a:prstClr val="black"/>
                </a:solidFill>
                <a:effectLst/>
                <a:uLnTx/>
                <a:uFillTx/>
                <a:latin typeface="Tinos"/>
                <a:ea typeface="+mn-ea"/>
                <a:cs typeface="Tinos"/>
              </a:rPr>
              <a:t> </a:t>
            </a:r>
            <a:r>
              <a:rPr kumimoji="0" sz="1600" b="0" i="0" u="none" strike="noStrike" kern="1200" cap="none" spc="235" normalizeH="0" baseline="0" noProof="0" dirty="0">
                <a:ln>
                  <a:noFill/>
                </a:ln>
                <a:solidFill>
                  <a:prstClr val="black"/>
                </a:solidFill>
                <a:effectLst/>
                <a:uLnTx/>
                <a:uFillTx/>
                <a:latin typeface="Tinos"/>
                <a:ea typeface="+mn-ea"/>
                <a:cs typeface="Tinos"/>
              </a:rPr>
              <a:t>×</a:t>
            </a:r>
            <a:r>
              <a:rPr kumimoji="0" sz="1600" b="0" i="0" u="none" strike="noStrike" kern="1200" cap="none" spc="-75" normalizeH="0" baseline="0" noProof="0" dirty="0">
                <a:ln>
                  <a:noFill/>
                </a:ln>
                <a:solidFill>
                  <a:prstClr val="black"/>
                </a:solidFill>
                <a:effectLst/>
                <a:uLnTx/>
                <a:uFillTx/>
                <a:latin typeface="Tinos"/>
                <a:ea typeface="+mn-ea"/>
                <a:cs typeface="Tinos"/>
              </a:rPr>
              <a:t> </a:t>
            </a:r>
            <a:r>
              <a:rPr kumimoji="0" sz="1600" b="0" i="0" u="none" strike="noStrike" kern="1200" cap="none" spc="85" normalizeH="0" baseline="0" noProof="0" dirty="0">
                <a:ln>
                  <a:noFill/>
                </a:ln>
                <a:solidFill>
                  <a:prstClr val="black"/>
                </a:solidFill>
                <a:effectLst/>
                <a:uLnTx/>
                <a:uFillTx/>
                <a:latin typeface="Tinos"/>
                <a:ea typeface="+mn-ea"/>
                <a:cs typeface="Tinos"/>
              </a:rPr>
              <a:t>2</a:t>
            </a:r>
            <a:r>
              <a:rPr kumimoji="0" sz="1600" b="0" i="0" u="none" strike="noStrike" kern="1200" cap="none" spc="25"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a:t>
            </a:r>
            <a:r>
              <a:rPr kumimoji="0" sz="1600" b="0" i="0" u="none" strike="noStrike" kern="1200" cap="none" spc="20" normalizeH="0" baseline="0" noProof="0" dirty="0">
                <a:ln>
                  <a:noFill/>
                </a:ln>
                <a:solidFill>
                  <a:prstClr val="black"/>
                </a:solidFill>
                <a:effectLst/>
                <a:uLnTx/>
                <a:uFillTx/>
                <a:latin typeface="Tinos"/>
                <a:ea typeface="+mn-ea"/>
                <a:cs typeface="Tinos"/>
              </a:rPr>
              <a:t> </a:t>
            </a:r>
            <a:r>
              <a:rPr kumimoji="0" sz="1600" b="0" i="0" u="none" strike="noStrike" kern="1200" cap="none" spc="30" normalizeH="0" baseline="0" noProof="0" dirty="0">
                <a:ln>
                  <a:noFill/>
                </a:ln>
                <a:solidFill>
                  <a:prstClr val="black"/>
                </a:solidFill>
                <a:effectLst/>
                <a:uLnTx/>
                <a:uFillTx/>
                <a:latin typeface="Tinos"/>
                <a:ea typeface="+mn-ea"/>
                <a:cs typeface="Tinos"/>
              </a:rPr>
              <a:t>0.2</a:t>
            </a:r>
            <a:endParaRPr kumimoji="0" sz="1600" b="0" i="0" u="none" strike="noStrike" kern="1200" cap="none" spc="0" normalizeH="0" baseline="0" noProof="0">
              <a:ln>
                <a:noFill/>
              </a:ln>
              <a:solidFill>
                <a:prstClr val="black"/>
              </a:solidFill>
              <a:effectLst/>
              <a:uLnTx/>
              <a:uFillTx/>
              <a:latin typeface="Tinos"/>
              <a:ea typeface="+mn-ea"/>
              <a:cs typeface="Tinos"/>
            </a:endParaRPr>
          </a:p>
        </p:txBody>
      </p:sp>
      <p:grpSp>
        <p:nvGrpSpPr>
          <p:cNvPr id="22" name="object 22"/>
          <p:cNvGrpSpPr/>
          <p:nvPr/>
        </p:nvGrpSpPr>
        <p:grpSpPr>
          <a:xfrm>
            <a:off x="3418332" y="3349752"/>
            <a:ext cx="1035050" cy="1043940"/>
            <a:chOff x="3418332" y="3349752"/>
            <a:chExt cx="1035050" cy="1043940"/>
          </a:xfrm>
        </p:grpSpPr>
        <p:sp>
          <p:nvSpPr>
            <p:cNvPr id="23" name="object 23"/>
            <p:cNvSpPr/>
            <p:nvPr/>
          </p:nvSpPr>
          <p:spPr>
            <a:xfrm>
              <a:off x="3431286" y="3362706"/>
              <a:ext cx="1009015" cy="1018540"/>
            </a:xfrm>
            <a:custGeom>
              <a:avLst/>
              <a:gdLst/>
              <a:ahLst/>
              <a:cxnLst/>
              <a:rect l="l" t="t" r="r" b="b"/>
              <a:pathLst>
                <a:path w="1009014" h="1018539">
                  <a:moveTo>
                    <a:pt x="756665" y="0"/>
                  </a:moveTo>
                  <a:lnTo>
                    <a:pt x="252222" y="0"/>
                  </a:lnTo>
                  <a:lnTo>
                    <a:pt x="252222" y="513588"/>
                  </a:lnTo>
                  <a:lnTo>
                    <a:pt x="0" y="513588"/>
                  </a:lnTo>
                  <a:lnTo>
                    <a:pt x="504443" y="1018032"/>
                  </a:lnTo>
                  <a:lnTo>
                    <a:pt x="1008888" y="513588"/>
                  </a:lnTo>
                  <a:lnTo>
                    <a:pt x="756665" y="513588"/>
                  </a:lnTo>
                  <a:lnTo>
                    <a:pt x="75666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431286" y="3362706"/>
              <a:ext cx="1009015" cy="1018540"/>
            </a:xfrm>
            <a:custGeom>
              <a:avLst/>
              <a:gdLst/>
              <a:ahLst/>
              <a:cxnLst/>
              <a:rect l="l" t="t" r="r" b="b"/>
              <a:pathLst>
                <a:path w="1009014" h="1018539">
                  <a:moveTo>
                    <a:pt x="0" y="513588"/>
                  </a:moveTo>
                  <a:lnTo>
                    <a:pt x="252222" y="513588"/>
                  </a:lnTo>
                  <a:lnTo>
                    <a:pt x="252222" y="0"/>
                  </a:lnTo>
                  <a:lnTo>
                    <a:pt x="756665" y="0"/>
                  </a:lnTo>
                  <a:lnTo>
                    <a:pt x="756665" y="513588"/>
                  </a:lnTo>
                  <a:lnTo>
                    <a:pt x="1008888" y="513588"/>
                  </a:lnTo>
                  <a:lnTo>
                    <a:pt x="504443" y="1018032"/>
                  </a:lnTo>
                  <a:lnTo>
                    <a:pt x="0" y="51358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25" name="object 25"/>
          <p:cNvGraphicFramePr>
            <a:graphicFrameLocks noGrp="1"/>
          </p:cNvGraphicFramePr>
          <p:nvPr/>
        </p:nvGraphicFramePr>
        <p:xfrm>
          <a:off x="2237358" y="4533265"/>
          <a:ext cx="4657086" cy="741679"/>
        </p:xfrm>
        <a:graphic>
          <a:graphicData uri="http://schemas.openxmlformats.org/drawingml/2006/table">
            <a:tbl>
              <a:tblPr firstRow="1" bandRow="1">
                <a:tableStyleId>{2D5ABB26-0587-4C30-8999-92F81FD0307C}</a:tableStyleId>
              </a:tblPr>
              <a:tblGrid>
                <a:gridCol w="1172210">
                  <a:extLst>
                    <a:ext uri="{9D8B030D-6E8A-4147-A177-3AD203B41FA5}">
                      <a16:colId xmlns:a16="http://schemas.microsoft.com/office/drawing/2014/main" val="20000"/>
                    </a:ext>
                  </a:extLst>
                </a:gridCol>
                <a:gridCol w="871219">
                  <a:extLst>
                    <a:ext uri="{9D8B030D-6E8A-4147-A177-3AD203B41FA5}">
                      <a16:colId xmlns:a16="http://schemas.microsoft.com/office/drawing/2014/main" val="20001"/>
                    </a:ext>
                  </a:extLst>
                </a:gridCol>
                <a:gridCol w="871219">
                  <a:extLst>
                    <a:ext uri="{9D8B030D-6E8A-4147-A177-3AD203B41FA5}">
                      <a16:colId xmlns:a16="http://schemas.microsoft.com/office/drawing/2014/main" val="20002"/>
                    </a:ext>
                  </a:extLst>
                </a:gridCol>
                <a:gridCol w="871219">
                  <a:extLst>
                    <a:ext uri="{9D8B030D-6E8A-4147-A177-3AD203B41FA5}">
                      <a16:colId xmlns:a16="http://schemas.microsoft.com/office/drawing/2014/main" val="20003"/>
                    </a:ext>
                  </a:extLst>
                </a:gridCol>
                <a:gridCol w="871219">
                  <a:extLst>
                    <a:ext uri="{9D8B030D-6E8A-4147-A177-3AD203B41FA5}">
                      <a16:colId xmlns:a16="http://schemas.microsoft.com/office/drawing/2014/main" val="20004"/>
                    </a:ext>
                  </a:extLst>
                </a:gridCol>
              </a:tblGrid>
              <a:tr h="370840">
                <a:tc>
                  <a:txBody>
                    <a:bodyPr/>
                    <a:lstStyle/>
                    <a:p>
                      <a:pPr algn="ctr">
                        <a:lnSpc>
                          <a:spcPct val="100000"/>
                        </a:lnSpc>
                        <a:spcBef>
                          <a:spcPts val="260"/>
                        </a:spcBef>
                      </a:pPr>
                      <a:r>
                        <a:rPr sz="1800" spc="-365" dirty="0">
                          <a:solidFill>
                            <a:srgbClr val="FFFFFF"/>
                          </a:solidFill>
                          <a:latin typeface="Tinos"/>
                          <a:cs typeface="Tinos"/>
                        </a:rPr>
                        <a:t>𝒙</a:t>
                      </a:r>
                      <a:endParaRPr sz="1800">
                        <a:latin typeface="Tinos"/>
                        <a:cs typeface="Tinos"/>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9546"/>
                    </a:solidFill>
                  </a:tcPr>
                </a:tc>
                <a:tc>
                  <a:txBody>
                    <a:bodyPr/>
                    <a:lstStyle/>
                    <a:p>
                      <a:pPr marL="91440">
                        <a:lnSpc>
                          <a:spcPct val="100000"/>
                        </a:lnSpc>
                        <a:spcBef>
                          <a:spcPts val="245"/>
                        </a:spcBef>
                      </a:pPr>
                      <a:r>
                        <a:rPr sz="1800" dirty="0">
                          <a:latin typeface="Carlito"/>
                          <a:cs typeface="Carlito"/>
                        </a:rPr>
                        <a:t>1</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5"/>
                        </a:spcBef>
                      </a:pPr>
                      <a:r>
                        <a:rPr sz="1800" dirty="0">
                          <a:latin typeface="Carlito"/>
                          <a:cs typeface="Carlito"/>
                        </a:rPr>
                        <a:t>2</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5"/>
                        </a:spcBef>
                      </a:pPr>
                      <a:r>
                        <a:rPr sz="1800" dirty="0">
                          <a:latin typeface="Carlito"/>
                          <a:cs typeface="Carlito"/>
                        </a:rPr>
                        <a:t>3</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tc>
                  <a:txBody>
                    <a:bodyPr/>
                    <a:lstStyle/>
                    <a:p>
                      <a:pPr marL="92075">
                        <a:lnSpc>
                          <a:spcPct val="100000"/>
                        </a:lnSpc>
                        <a:spcBef>
                          <a:spcPts val="245"/>
                        </a:spcBef>
                      </a:pPr>
                      <a:r>
                        <a:rPr sz="1800" dirty="0">
                          <a:latin typeface="Carlito"/>
                          <a:cs typeface="Carlito"/>
                        </a:rPr>
                        <a:t>4</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BDDCF"/>
                    </a:solidFill>
                  </a:tcPr>
                </a:tc>
                <a:extLst>
                  <a:ext uri="{0D108BD9-81ED-4DB2-BD59-A6C34878D82A}">
                    <a16:rowId xmlns:a16="http://schemas.microsoft.com/office/drawing/2014/main" val="10000"/>
                  </a:ext>
                </a:extLst>
              </a:tr>
              <a:tr h="370839">
                <a:tc>
                  <a:txBody>
                    <a:bodyPr/>
                    <a:lstStyle/>
                    <a:p>
                      <a:pPr algn="ctr">
                        <a:lnSpc>
                          <a:spcPct val="100000"/>
                        </a:lnSpc>
                        <a:spcBef>
                          <a:spcPts val="260"/>
                        </a:spcBef>
                      </a:pPr>
                      <a:r>
                        <a:rPr sz="1800" spc="-90" dirty="0">
                          <a:solidFill>
                            <a:srgbClr val="FFFFFF"/>
                          </a:solidFill>
                          <a:latin typeface="Tinos"/>
                          <a:cs typeface="Tinos"/>
                        </a:rPr>
                        <a:t>𝒑(𝒙)</a:t>
                      </a:r>
                      <a:endParaRPr sz="1800">
                        <a:latin typeface="Tinos"/>
                        <a:cs typeface="Tinos"/>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9546"/>
                    </a:solidFill>
                  </a:tcPr>
                </a:tc>
                <a:tc>
                  <a:txBody>
                    <a:bodyPr/>
                    <a:lstStyle/>
                    <a:p>
                      <a:pPr marL="91440">
                        <a:lnSpc>
                          <a:spcPct val="100000"/>
                        </a:lnSpc>
                        <a:spcBef>
                          <a:spcPts val="245"/>
                        </a:spcBef>
                      </a:pPr>
                      <a:r>
                        <a:rPr sz="1800" dirty="0">
                          <a:latin typeface="Carlito"/>
                          <a:cs typeface="Carlito"/>
                        </a:rPr>
                        <a:t>0.1</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0.2</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0.3</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tc>
                  <a:txBody>
                    <a:bodyPr/>
                    <a:lstStyle/>
                    <a:p>
                      <a:pPr marL="92075">
                        <a:lnSpc>
                          <a:spcPct val="100000"/>
                        </a:lnSpc>
                        <a:spcBef>
                          <a:spcPts val="245"/>
                        </a:spcBef>
                      </a:pPr>
                      <a:r>
                        <a:rPr sz="1800" dirty="0">
                          <a:latin typeface="Carlito"/>
                          <a:cs typeface="Carlito"/>
                        </a:rPr>
                        <a:t>0.4</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EE9"/>
                    </a:solidFill>
                  </a:tcPr>
                </a:tc>
                <a:extLst>
                  <a:ext uri="{0D108BD9-81ED-4DB2-BD59-A6C34878D82A}">
                    <a16:rowId xmlns:a16="http://schemas.microsoft.com/office/drawing/2014/main" val="10001"/>
                  </a:ext>
                </a:extLst>
              </a:tr>
            </a:tbl>
          </a:graphicData>
        </a:graphic>
      </p:graphicFrame>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52</a:t>
            </a:fld>
            <a:endParaRPr kumimoji="0" sz="1200" b="0" i="0" u="none" strike="noStrike" kern="1200" cap="none" spc="0" normalizeH="0" baseline="0" noProof="0" dirty="0">
              <a:ln>
                <a:noFill/>
              </a:ln>
              <a:solidFill>
                <a:srgbClr val="888888"/>
              </a:solidFill>
              <a:effectLst/>
              <a:uLnTx/>
              <a:uFillTx/>
              <a:latin typeface="Carlito"/>
              <a:ea typeface="+mn-ea"/>
            </a:endParaRPr>
          </a:p>
        </p:txBody>
      </p:sp>
      <p:sp>
        <p:nvSpPr>
          <p:cNvPr id="26" name="object 26"/>
          <p:cNvSpPr txBox="1"/>
          <p:nvPr/>
        </p:nvSpPr>
        <p:spPr>
          <a:xfrm>
            <a:off x="499109" y="4050029"/>
            <a:ext cx="2476500" cy="370840"/>
          </a:xfrm>
          <a:prstGeom prst="rect">
            <a:avLst/>
          </a:prstGeom>
          <a:solidFill>
            <a:srgbClr val="8063A1"/>
          </a:solidFill>
          <a:ln w="25908">
            <a:solidFill>
              <a:srgbClr val="5C4676"/>
            </a:solidFill>
          </a:ln>
        </p:spPr>
        <p:txBody>
          <a:bodyPr vert="horz" wrap="square" lIns="0" tIns="30480" rIns="0" bIns="0" rtlCol="0">
            <a:spAutoFit/>
          </a:bodyPr>
          <a:lstStyle/>
          <a:p>
            <a:pPr marL="89535" marR="0" lvl="0" indent="0" algn="l" defTabSz="914400" rtl="0" eaLnBrk="1" fontAlgn="auto" latinLnBrk="0" hangingPunct="1">
              <a:lnSpc>
                <a:spcPct val="100000"/>
              </a:lnSpc>
              <a:spcBef>
                <a:spcPts val="24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Probability</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Distribution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7" name="object 27"/>
          <p:cNvSpPr txBox="1"/>
          <p:nvPr/>
        </p:nvSpPr>
        <p:spPr>
          <a:xfrm>
            <a:off x="2313558" y="5307329"/>
            <a:ext cx="4176395" cy="1007744"/>
          </a:xfrm>
          <a:prstGeom prst="rect">
            <a:avLst/>
          </a:prstGeom>
        </p:spPr>
        <p:txBody>
          <a:bodyPr vert="horz" wrap="square" lIns="0" tIns="12700" rIns="0" bIns="0" rtlCol="0">
            <a:spAutoFit/>
          </a:bodyPr>
          <a:lstStyle/>
          <a:p>
            <a:pPr marL="50927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table </a:t>
            </a:r>
            <a:r>
              <a:rPr kumimoji="0" sz="1800" b="0" i="0" u="none" strike="noStrike" kern="1200" cap="none" spc="-15" normalizeH="0" baseline="0" noProof="0" dirty="0">
                <a:ln>
                  <a:noFill/>
                </a:ln>
                <a:solidFill>
                  <a:prstClr val="black"/>
                </a:solidFill>
                <a:effectLst/>
                <a:uLnTx/>
                <a:uFillTx/>
                <a:latin typeface="Carlito"/>
                <a:ea typeface="+mn-ea"/>
                <a:cs typeface="Carlito"/>
              </a:rPr>
              <a:t>form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10" normalizeH="0" baseline="0" noProof="0" dirty="0">
                <a:ln>
                  <a:noFill/>
                </a:ln>
                <a:solidFill>
                  <a:prstClr val="black"/>
                </a:solidFill>
                <a:effectLst/>
                <a:uLnTx/>
                <a:uFillTx/>
                <a:latin typeface="Carlito"/>
                <a:ea typeface="+mn-ea"/>
                <a:cs typeface="Carlito"/>
              </a:rPr>
              <a:t>you </a:t>
            </a:r>
            <a:r>
              <a:rPr kumimoji="0" sz="1800" b="0" i="0" u="none" strike="noStrike" kern="1200" cap="none" spc="-5" normalizeH="0" baseline="0" noProof="0" dirty="0">
                <a:ln>
                  <a:noFill/>
                </a:ln>
                <a:solidFill>
                  <a:prstClr val="black"/>
                </a:solidFill>
                <a:effectLst/>
                <a:uLnTx/>
                <a:uFillTx/>
                <a:latin typeface="Carlito"/>
                <a:ea typeface="+mn-ea"/>
                <a:cs typeface="Carlito"/>
              </a:rPr>
              <a:t>know </a:t>
            </a:r>
            <a:r>
              <a:rPr kumimoji="0" sz="1800" b="0" i="0" u="none" strike="noStrike" kern="1200" cap="none" spc="0" normalizeH="0" baseline="0" noProof="0" dirty="0">
                <a:ln>
                  <a:noFill/>
                </a:ln>
                <a:solidFill>
                  <a:prstClr val="black"/>
                </a:solidFill>
                <a:effectLst/>
                <a:uLnTx/>
                <a:uFillTx/>
                <a:latin typeface="Carlito"/>
                <a:ea typeface="+mn-ea"/>
                <a:cs typeface="Carlito"/>
              </a:rPr>
              <a:t>and</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love.</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10" normalizeH="0" baseline="0" noProof="0" dirty="0">
                <a:ln>
                  <a:noFill/>
                </a:ln>
                <a:solidFill>
                  <a:prstClr val="black"/>
                </a:solidFill>
                <a:effectLst/>
                <a:uLnTx/>
                <a:uFillTx/>
                <a:latin typeface="Carlito"/>
                <a:ea typeface="+mn-ea"/>
                <a:cs typeface="Carlito"/>
              </a:rPr>
              <a:t>Advantages </a:t>
            </a:r>
            <a:r>
              <a:rPr kumimoji="0" sz="1600" b="1" i="0" u="none" strike="noStrike" kern="1200" cap="none" spc="-5" normalizeH="0" baseline="0" noProof="0" dirty="0">
                <a:ln>
                  <a:noFill/>
                </a:ln>
                <a:solidFill>
                  <a:prstClr val="black"/>
                </a:solidFill>
                <a:effectLst/>
                <a:uLnTx/>
                <a:uFillTx/>
                <a:latin typeface="Carlito"/>
                <a:ea typeface="+mn-ea"/>
                <a:cs typeface="Carlito"/>
              </a:rPr>
              <a:t>of</a:t>
            </a:r>
            <a:r>
              <a:rPr kumimoji="0" sz="1600" b="1" i="0" u="none" strike="noStrike" kern="1200" cap="none" spc="15" normalizeH="0" baseline="0" noProof="0" dirty="0">
                <a:ln>
                  <a:noFill/>
                </a:ln>
                <a:solidFill>
                  <a:prstClr val="black"/>
                </a:solidFill>
                <a:effectLst/>
                <a:uLnTx/>
                <a:uFillTx/>
                <a:latin typeface="Carlito"/>
                <a:ea typeface="+mn-ea"/>
                <a:cs typeface="Carlito"/>
              </a:rPr>
              <a:t> </a:t>
            </a:r>
            <a:r>
              <a:rPr kumimoji="0" sz="1600" b="1" i="0" u="none" strike="noStrike" kern="1200" cap="none" spc="-5" normalizeH="0" baseline="0" noProof="0" dirty="0">
                <a:ln>
                  <a:noFill/>
                </a:ln>
                <a:solidFill>
                  <a:prstClr val="black"/>
                </a:solidFill>
                <a:effectLst/>
                <a:uLnTx/>
                <a:uFillTx/>
                <a:latin typeface="Carlito"/>
                <a:ea typeface="+mn-ea"/>
                <a:cs typeface="Carlito"/>
              </a:rPr>
              <a:t>distribution:</a:t>
            </a: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Probability </a:t>
            </a:r>
            <a:r>
              <a:rPr kumimoji="0" sz="1400" b="0" i="0" u="none" strike="noStrike" kern="1200" cap="none" spc="-10" normalizeH="0" baseline="0" noProof="0" dirty="0">
                <a:ln>
                  <a:noFill/>
                </a:ln>
                <a:solidFill>
                  <a:prstClr val="black"/>
                </a:solidFill>
                <a:effectLst/>
                <a:uLnTx/>
                <a:uFillTx/>
                <a:latin typeface="Carlito"/>
                <a:ea typeface="+mn-ea"/>
                <a:cs typeface="Carlito"/>
              </a:rPr>
              <a:t>for </a:t>
            </a:r>
            <a:r>
              <a:rPr kumimoji="0" sz="1400" b="0" i="0" u="none" strike="noStrike" kern="1200" cap="none" spc="-5" normalizeH="0" baseline="0" noProof="0" dirty="0">
                <a:ln>
                  <a:noFill/>
                </a:ln>
                <a:solidFill>
                  <a:prstClr val="black"/>
                </a:solidFill>
                <a:effectLst/>
                <a:uLnTx/>
                <a:uFillTx/>
                <a:latin typeface="Carlito"/>
                <a:ea typeface="+mn-ea"/>
                <a:cs typeface="Carlito"/>
              </a:rPr>
              <a:t>each </a:t>
            </a:r>
            <a:r>
              <a:rPr kumimoji="0" sz="1400" b="0" i="0" u="none" strike="noStrike" kern="1200" cap="none" spc="-10" normalizeH="0" baseline="0" noProof="0" dirty="0">
                <a:ln>
                  <a:noFill/>
                </a:ln>
                <a:solidFill>
                  <a:prstClr val="black"/>
                </a:solidFill>
                <a:effectLst/>
                <a:uLnTx/>
                <a:uFillTx/>
                <a:latin typeface="Carlito"/>
                <a:ea typeface="+mn-ea"/>
                <a:cs typeface="Carlito"/>
              </a:rPr>
              <a:t>outcome more </a:t>
            </a:r>
            <a:r>
              <a:rPr kumimoji="0" sz="1400" b="0" i="0" u="none" strike="noStrike" kern="1200" cap="none" spc="-5" normalizeH="0" baseline="0" noProof="0" dirty="0">
                <a:ln>
                  <a:noFill/>
                </a:ln>
                <a:solidFill>
                  <a:prstClr val="black"/>
                </a:solidFill>
                <a:effectLst/>
                <a:uLnTx/>
                <a:uFillTx/>
                <a:latin typeface="Carlito"/>
                <a:ea typeface="+mn-ea"/>
                <a:cs typeface="Carlito"/>
              </a:rPr>
              <a:t>explicit.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28" name="object 28"/>
          <p:cNvSpPr txBox="1"/>
          <p:nvPr/>
        </p:nvSpPr>
        <p:spPr>
          <a:xfrm>
            <a:off x="5072253" y="3359023"/>
            <a:ext cx="3903979" cy="112395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0" normalizeH="0" baseline="0" noProof="0" dirty="0">
                <a:ln>
                  <a:noFill/>
                </a:ln>
                <a:solidFill>
                  <a:prstClr val="black"/>
                </a:solidFill>
                <a:effectLst/>
                <a:uLnTx/>
                <a:uFillTx/>
                <a:latin typeface="Carlito"/>
                <a:ea typeface="+mn-ea"/>
                <a:cs typeface="Carlito"/>
              </a:rPr>
              <a:t>Advantages </a:t>
            </a:r>
            <a:r>
              <a:rPr kumimoji="0" sz="1600" b="1" i="0" u="none" strike="noStrike" kern="1200" cap="none" spc="-5" normalizeH="0" baseline="0" noProof="0" dirty="0">
                <a:ln>
                  <a:noFill/>
                </a:ln>
                <a:solidFill>
                  <a:prstClr val="black"/>
                </a:solidFill>
                <a:effectLst/>
                <a:uLnTx/>
                <a:uFillTx/>
                <a:latin typeface="Carlito"/>
                <a:ea typeface="+mn-ea"/>
                <a:cs typeface="Carlito"/>
              </a:rPr>
              <a:t>of </a:t>
            </a:r>
            <a:r>
              <a:rPr kumimoji="0" sz="1600" b="1" i="0" u="none" strike="noStrike" kern="1200" cap="none" spc="-10" normalizeH="0" baseline="0" noProof="0" dirty="0">
                <a:ln>
                  <a:noFill/>
                </a:ln>
                <a:solidFill>
                  <a:prstClr val="black"/>
                </a:solidFill>
                <a:effectLst/>
                <a:uLnTx/>
                <a:uFillTx/>
                <a:latin typeface="Carlito"/>
                <a:ea typeface="+mn-ea"/>
                <a:cs typeface="Carlito"/>
              </a:rPr>
              <a:t>probability</a:t>
            </a:r>
            <a:r>
              <a:rPr kumimoji="0" sz="1600" b="1" i="0" u="none" strike="noStrike" kern="1200" cap="none" spc="40" normalizeH="0" baseline="0" noProof="0" dirty="0">
                <a:ln>
                  <a:noFill/>
                </a:ln>
                <a:solidFill>
                  <a:prstClr val="black"/>
                </a:solidFill>
                <a:effectLst/>
                <a:uLnTx/>
                <a:uFillTx/>
                <a:latin typeface="Carlito"/>
                <a:ea typeface="+mn-ea"/>
                <a:cs typeface="Carlito"/>
              </a:rPr>
              <a:t> </a:t>
            </a:r>
            <a:r>
              <a:rPr kumimoji="0" sz="1600" b="1" i="0" u="none" strike="noStrike" kern="1200" cap="none" spc="-5" normalizeH="0" baseline="0" noProof="0" dirty="0">
                <a:ln>
                  <a:noFill/>
                </a:ln>
                <a:solidFill>
                  <a:prstClr val="black"/>
                </a:solidFill>
                <a:effectLst/>
                <a:uLnTx/>
                <a:uFillTx/>
                <a:latin typeface="Carlito"/>
                <a:ea typeface="+mn-ea"/>
                <a:cs typeface="Carlito"/>
              </a:rPr>
              <a:t>function:</a:t>
            </a: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Carlito"/>
                <a:ea typeface="+mn-ea"/>
                <a:cs typeface="Carlito"/>
              </a:rPr>
              <a:t>Can </a:t>
            </a:r>
            <a:r>
              <a:rPr kumimoji="0" sz="1400" b="0" i="0" u="none" strike="noStrike" kern="1200" cap="none" spc="-15" normalizeH="0" baseline="0" noProof="0" dirty="0">
                <a:ln>
                  <a:noFill/>
                </a:ln>
                <a:solidFill>
                  <a:prstClr val="black"/>
                </a:solidFill>
                <a:effectLst/>
                <a:uLnTx/>
                <a:uFillTx/>
                <a:latin typeface="Carlito"/>
                <a:ea typeface="+mn-ea"/>
                <a:cs typeface="Carlito"/>
              </a:rPr>
              <a:t>have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rule/expression based on the </a:t>
            </a:r>
            <a:r>
              <a:rPr kumimoji="0" sz="1400" b="0" i="0" u="none" strike="noStrike" kern="1200" cap="none" spc="-10" normalizeH="0" baseline="0" noProof="0" dirty="0">
                <a:ln>
                  <a:noFill/>
                </a:ln>
                <a:solidFill>
                  <a:prstClr val="black"/>
                </a:solidFill>
                <a:effectLst/>
                <a:uLnTx/>
                <a:uFillTx/>
                <a:latin typeface="Carlito"/>
                <a:ea typeface="+mn-ea"/>
                <a:cs typeface="Carlito"/>
              </a:rPr>
              <a:t>outcome.  </a:t>
            </a:r>
            <a:r>
              <a:rPr kumimoji="0" sz="1400" b="0" i="0" u="none" strike="noStrike" kern="1200" cap="none" spc="-5" normalizeH="0" baseline="0" noProof="0" dirty="0">
                <a:ln>
                  <a:noFill/>
                </a:ln>
                <a:solidFill>
                  <a:prstClr val="black"/>
                </a:solidFill>
                <a:effectLst/>
                <a:uLnTx/>
                <a:uFillTx/>
                <a:latin typeface="Carlito"/>
                <a:ea typeface="+mn-ea"/>
                <a:cs typeface="Carlito"/>
              </a:rPr>
              <a:t>Particularly </a:t>
            </a:r>
            <a:r>
              <a:rPr kumimoji="0" sz="1400" b="0" i="0" u="none" strike="noStrike" kern="1200" cap="none" spc="-10" normalizeH="0" baseline="0" noProof="0" dirty="0">
                <a:ln>
                  <a:noFill/>
                </a:ln>
                <a:solidFill>
                  <a:prstClr val="black"/>
                </a:solidFill>
                <a:effectLst/>
                <a:uLnTx/>
                <a:uFillTx/>
                <a:latin typeface="Carlito"/>
                <a:ea typeface="+mn-ea"/>
                <a:cs typeface="Carlito"/>
              </a:rPr>
              <a:t>for </a:t>
            </a:r>
            <a:r>
              <a:rPr kumimoji="0" sz="1400" b="0" i="0" u="none" strike="noStrike" kern="1200" cap="none" spc="-5" normalizeH="0" baseline="0" noProof="0" dirty="0">
                <a:ln>
                  <a:noFill/>
                </a:ln>
                <a:solidFill>
                  <a:prstClr val="black"/>
                </a:solidFill>
                <a:effectLst/>
                <a:uLnTx/>
                <a:uFillTx/>
                <a:latin typeface="Carlito"/>
                <a:ea typeface="+mn-ea"/>
                <a:cs typeface="Carlito"/>
              </a:rPr>
              <a:t>continuous random variables (in S2), </a:t>
            </a:r>
            <a:r>
              <a:rPr kumimoji="0" sz="1400" b="0" i="0" u="none" strike="noStrike" kern="1200" cap="none" spc="0" normalizeH="0" baseline="0" noProof="0" dirty="0">
                <a:ln>
                  <a:noFill/>
                </a:ln>
                <a:solidFill>
                  <a:prstClr val="black"/>
                </a:solidFill>
                <a:effectLst/>
                <a:uLnTx/>
                <a:uFillTx/>
                <a:latin typeface="Carlito"/>
                <a:ea typeface="+mn-ea"/>
                <a:cs typeface="Carlito"/>
              </a:rPr>
              <a:t>it  </a:t>
            </a:r>
            <a:r>
              <a:rPr kumimoji="0" sz="1400" b="0" i="0" u="none" strike="noStrike" kern="1200" cap="none" spc="-5" normalizeH="0" baseline="0" noProof="0" dirty="0">
                <a:ln>
                  <a:noFill/>
                </a:ln>
                <a:solidFill>
                  <a:prstClr val="black"/>
                </a:solidFill>
                <a:effectLst/>
                <a:uLnTx/>
                <a:uFillTx/>
                <a:latin typeface="Carlito"/>
                <a:ea typeface="+mn-ea"/>
                <a:cs typeface="Carlito"/>
              </a:rPr>
              <a:t>would be impossible </a:t>
            </a:r>
            <a:r>
              <a:rPr kumimoji="0" sz="1400" b="0" i="0" u="none" strike="noStrike" kern="1200" cap="none" spc="-10" normalizeH="0" baseline="0" noProof="0" dirty="0">
                <a:ln>
                  <a:noFill/>
                </a:ln>
                <a:solidFill>
                  <a:prstClr val="black"/>
                </a:solidFill>
                <a:effectLst/>
                <a:uLnTx/>
                <a:uFillTx/>
                <a:latin typeface="Carlito"/>
                <a:ea typeface="+mn-ea"/>
                <a:cs typeface="Carlito"/>
              </a:rPr>
              <a:t>to </a:t>
            </a:r>
            <a:r>
              <a:rPr kumimoji="0" sz="1400" b="0" i="0" u="none" strike="noStrike" kern="1200" cap="none" spc="-5" normalizeH="0" baseline="0" noProof="0" dirty="0">
                <a:ln>
                  <a:noFill/>
                </a:ln>
                <a:solidFill>
                  <a:prstClr val="black"/>
                </a:solidFill>
                <a:effectLst/>
                <a:uLnTx/>
                <a:uFillTx/>
                <a:latin typeface="Carlito"/>
                <a:ea typeface="+mn-ea"/>
                <a:cs typeface="Carlito"/>
              </a:rPr>
              <a:t>list the probability </a:t>
            </a:r>
            <a:r>
              <a:rPr kumimoji="0" sz="1400" b="0" i="0" u="none" strike="noStrike" kern="1200" cap="none" spc="-10" normalizeH="0" baseline="0" noProof="0" dirty="0">
                <a:ln>
                  <a:noFill/>
                </a:ln>
                <a:solidFill>
                  <a:prstClr val="black"/>
                </a:solidFill>
                <a:effectLst/>
                <a:uLnTx/>
                <a:uFillTx/>
                <a:latin typeface="Carlito"/>
                <a:ea typeface="+mn-ea"/>
                <a:cs typeface="Carlito"/>
              </a:rPr>
              <a:t>for </a:t>
            </a:r>
            <a:r>
              <a:rPr kumimoji="0" sz="1400" b="0" i="0" u="none" strike="noStrike" kern="1200" cap="none" spc="-5" normalizeH="0" baseline="0" noProof="0" dirty="0">
                <a:ln>
                  <a:noFill/>
                </a:ln>
                <a:solidFill>
                  <a:prstClr val="black"/>
                </a:solidFill>
                <a:effectLst/>
                <a:uLnTx/>
                <a:uFillTx/>
                <a:latin typeface="Carlito"/>
                <a:ea typeface="+mn-ea"/>
                <a:cs typeface="Carlito"/>
              </a:rPr>
              <a:t>every  </a:t>
            </a:r>
            <a:r>
              <a:rPr kumimoji="0" sz="1400" b="0" i="0" u="none" strike="noStrike" kern="1200" cap="none" spc="-10" normalizeH="0" baseline="0" noProof="0" dirty="0">
                <a:ln>
                  <a:noFill/>
                </a:ln>
                <a:solidFill>
                  <a:prstClr val="black"/>
                </a:solidFill>
                <a:effectLst/>
                <a:uLnTx/>
                <a:uFillTx/>
                <a:latin typeface="Carlito"/>
                <a:ea typeface="+mn-ea"/>
                <a:cs typeface="Carlito"/>
              </a:rPr>
              <a:t>outcome. </a:t>
            </a:r>
            <a:r>
              <a:rPr kumimoji="0" sz="1400" b="0" i="0" u="none" strike="noStrike" kern="1200" cap="none" spc="-5" normalizeH="0" baseline="0" noProof="0" dirty="0">
                <a:ln>
                  <a:noFill/>
                </a:ln>
                <a:solidFill>
                  <a:prstClr val="black"/>
                </a:solidFill>
                <a:effectLst/>
                <a:uLnTx/>
                <a:uFillTx/>
                <a:latin typeface="Carlito"/>
                <a:ea typeface="+mn-ea"/>
                <a:cs typeface="Carlito"/>
              </a:rPr>
              <a:t>More</a:t>
            </a:r>
            <a:r>
              <a:rPr kumimoji="0" sz="1400" b="0" i="0" u="none" strike="noStrike" kern="1200" cap="none" spc="-2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compact.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idx="4294967295"/>
          </p:nvPr>
        </p:nvSpPr>
        <p:spPr>
          <a:xfrm>
            <a:off x="0" y="546100"/>
            <a:ext cx="7772400" cy="939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Least Squares Method</a:t>
            </a:r>
          </a:p>
        </p:txBody>
      </p:sp>
      <p:sp>
        <p:nvSpPr>
          <p:cNvPr id="317443" name="Line 3"/>
          <p:cNvSpPr>
            <a:spLocks noChangeShapeType="1"/>
          </p:cNvSpPr>
          <p:nvPr/>
        </p:nvSpPr>
        <p:spPr bwMode="auto">
          <a:xfrm flipV="1">
            <a:off x="2332038" y="2209800"/>
            <a:ext cx="4889500" cy="3217863"/>
          </a:xfrm>
          <a:prstGeom prst="line">
            <a:avLst/>
          </a:prstGeom>
          <a:noFill/>
          <a:ln w="1016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39268" name="Group 4"/>
          <p:cNvGrpSpPr>
            <a:grpSpLocks/>
          </p:cNvGrpSpPr>
          <p:nvPr/>
        </p:nvGrpSpPr>
        <p:grpSpPr bwMode="auto">
          <a:xfrm>
            <a:off x="1016000" y="1863725"/>
            <a:ext cx="6794500" cy="4533900"/>
            <a:chOff x="536" y="1142"/>
            <a:chExt cx="4280" cy="2856"/>
          </a:xfrm>
        </p:grpSpPr>
        <p:sp>
          <p:nvSpPr>
            <p:cNvPr id="317445" name="Text Box 5"/>
            <p:cNvSpPr txBox="1">
              <a:spLocks noChangeArrowheads="1"/>
            </p:cNvSpPr>
            <p:nvPr/>
          </p:nvSpPr>
          <p:spPr bwMode="auto">
            <a:xfrm>
              <a:off x="2363" y="3744"/>
              <a:ext cx="103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Time period</a:t>
              </a:r>
            </a:p>
          </p:txBody>
        </p:sp>
        <p:sp>
          <p:nvSpPr>
            <p:cNvPr id="139309" name="Text Box 6"/>
            <p:cNvSpPr txBox="1">
              <a:spLocks noChangeArrowheads="1"/>
            </p:cNvSpPr>
            <p:nvPr/>
          </p:nvSpPr>
          <p:spPr bwMode="auto">
            <a:xfrm rot="-5400000">
              <a:off x="-525" y="2203"/>
              <a:ext cx="2375"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b="1" i="1">
                  <a:solidFill>
                    <a:schemeClr val="tx1"/>
                  </a:solidFill>
                  <a:latin typeface="Arial" panose="020B0604020202020204" pitchFamily="34" charset="0"/>
                </a:defRPr>
              </a:lvl1pPr>
              <a:lvl2pPr marL="742950" indent="-285750" defTabSz="1000125">
                <a:defRPr sz="2400" b="1" i="1">
                  <a:solidFill>
                    <a:schemeClr val="tx1"/>
                  </a:solidFill>
                  <a:latin typeface="Arial" panose="020B0604020202020204" pitchFamily="34" charset="0"/>
                </a:defRPr>
              </a:lvl2pPr>
              <a:lvl3pPr marL="1143000" indent="-228600" defTabSz="1000125">
                <a:defRPr sz="2400" b="1" i="1">
                  <a:solidFill>
                    <a:schemeClr val="tx1"/>
                  </a:solidFill>
                  <a:latin typeface="Arial" panose="020B0604020202020204" pitchFamily="34" charset="0"/>
                </a:defRPr>
              </a:lvl3pPr>
              <a:lvl4pPr marL="1600200" indent="-228600" defTabSz="1000125">
                <a:defRPr sz="2400" b="1" i="1">
                  <a:solidFill>
                    <a:schemeClr val="tx1"/>
                  </a:solidFill>
                  <a:latin typeface="Arial" panose="020B0604020202020204" pitchFamily="34" charset="0"/>
                </a:defRPr>
              </a:lvl4pPr>
              <a:lvl5pPr marL="2057400" indent="-228600" defTabSz="1000125">
                <a:defRPr sz="2400" b="1" i="1">
                  <a:solidFill>
                    <a:schemeClr val="tx1"/>
                  </a:solidFill>
                  <a:latin typeface="Arial" panose="020B0604020202020204" pitchFamily="34" charset="0"/>
                </a:defRPr>
              </a:lvl5pPr>
              <a:lvl6pPr marL="2514600" indent="-228600" defTabSz="1000125"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1000125"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1000125"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1000125"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0">
                  <a:solidFill>
                    <a:srgbClr val="000000"/>
                  </a:solidFill>
                </a:rPr>
                <a:t>Values of Dependent Variable</a:t>
              </a:r>
            </a:p>
          </p:txBody>
        </p:sp>
        <p:sp>
          <p:nvSpPr>
            <p:cNvPr id="317447" name="Freeform 7"/>
            <p:cNvSpPr>
              <a:spLocks/>
            </p:cNvSpPr>
            <p:nvPr/>
          </p:nvSpPr>
          <p:spPr bwMode="auto">
            <a:xfrm>
              <a:off x="864" y="1144"/>
              <a:ext cx="3952" cy="2552"/>
            </a:xfrm>
            <a:custGeom>
              <a:avLst/>
              <a:gdLst>
                <a:gd name="T0" fmla="*/ 0 w 3728"/>
                <a:gd name="T1" fmla="*/ 0 h 2552"/>
                <a:gd name="T2" fmla="*/ 0 w 3728"/>
                <a:gd name="T3" fmla="*/ 2552 h 2552"/>
                <a:gd name="T4" fmla="*/ 3728 w 3728"/>
                <a:gd name="T5" fmla="*/ 2552 h 2552"/>
              </a:gdLst>
              <a:ahLst/>
              <a:cxnLst>
                <a:cxn ang="0">
                  <a:pos x="T0" y="T1"/>
                </a:cxn>
                <a:cxn ang="0">
                  <a:pos x="T2" y="T3"/>
                </a:cxn>
                <a:cxn ang="0">
                  <a:pos x="T4" y="T5"/>
                </a:cxn>
              </a:cxnLst>
              <a:rect l="0" t="0" r="r" b="b"/>
              <a:pathLst>
                <a:path w="3728" h="2552">
                  <a:moveTo>
                    <a:pt x="0" y="0"/>
                  </a:moveTo>
                  <a:lnTo>
                    <a:pt x="0" y="2552"/>
                  </a:lnTo>
                  <a:lnTo>
                    <a:pt x="3728" y="2552"/>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69" name="Group 8"/>
          <p:cNvGrpSpPr>
            <a:grpSpLocks/>
          </p:cNvGrpSpPr>
          <p:nvPr/>
        </p:nvGrpSpPr>
        <p:grpSpPr bwMode="auto">
          <a:xfrm>
            <a:off x="2692400" y="1981200"/>
            <a:ext cx="4305300" cy="3581400"/>
            <a:chOff x="1392" y="1216"/>
            <a:chExt cx="2712" cy="2256"/>
          </a:xfrm>
        </p:grpSpPr>
        <p:sp>
          <p:nvSpPr>
            <p:cNvPr id="317449" name="AutoShape 9"/>
            <p:cNvSpPr>
              <a:spLocks noChangeArrowheads="1"/>
            </p:cNvSpPr>
            <p:nvPr/>
          </p:nvSpPr>
          <p:spPr bwMode="auto">
            <a:xfrm>
              <a:off x="3936" y="121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0" name="AutoShape 10"/>
            <p:cNvSpPr>
              <a:spLocks noChangeArrowheads="1"/>
            </p:cNvSpPr>
            <p:nvPr/>
          </p:nvSpPr>
          <p:spPr bwMode="auto">
            <a:xfrm>
              <a:off x="1392" y="2712"/>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1" name="AutoShape 11"/>
            <p:cNvSpPr>
              <a:spLocks noChangeArrowheads="1"/>
            </p:cNvSpPr>
            <p:nvPr/>
          </p:nvSpPr>
          <p:spPr bwMode="auto">
            <a:xfrm>
              <a:off x="1816" y="3312"/>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2" name="AutoShape 12"/>
            <p:cNvSpPr>
              <a:spLocks noChangeArrowheads="1"/>
            </p:cNvSpPr>
            <p:nvPr/>
          </p:nvSpPr>
          <p:spPr bwMode="auto">
            <a:xfrm>
              <a:off x="2240" y="1848"/>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3" name="AutoShape 13"/>
            <p:cNvSpPr>
              <a:spLocks noChangeArrowheads="1"/>
            </p:cNvSpPr>
            <p:nvPr/>
          </p:nvSpPr>
          <p:spPr bwMode="auto">
            <a:xfrm>
              <a:off x="2664" y="2784"/>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4" name="AutoShape 14"/>
            <p:cNvSpPr>
              <a:spLocks noChangeArrowheads="1"/>
            </p:cNvSpPr>
            <p:nvPr/>
          </p:nvSpPr>
          <p:spPr bwMode="auto">
            <a:xfrm>
              <a:off x="3088" y="169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7455" name="AutoShape 15"/>
            <p:cNvSpPr>
              <a:spLocks noChangeArrowheads="1"/>
            </p:cNvSpPr>
            <p:nvPr/>
          </p:nvSpPr>
          <p:spPr bwMode="auto">
            <a:xfrm>
              <a:off x="3512" y="2056"/>
              <a:ext cx="168" cy="160"/>
            </a:xfrm>
            <a:prstGeom prst="star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17456" name="Rectangle 16"/>
          <p:cNvSpPr>
            <a:spLocks noChangeArrowheads="1"/>
          </p:cNvSpPr>
          <p:nvPr/>
        </p:nvSpPr>
        <p:spPr bwMode="auto">
          <a:xfrm>
            <a:off x="7312025" y="6169025"/>
            <a:ext cx="1144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1600" b="1">
                <a:solidFill>
                  <a:srgbClr val="000000"/>
                </a:solidFill>
                <a:effectLst>
                  <a:outerShdw blurRad="38100" dist="38100" dir="2700000" algn="tl">
                    <a:srgbClr val="C0C0C0"/>
                  </a:outerShdw>
                </a:effectLst>
              </a:rPr>
              <a:t>Figure 4.4</a:t>
            </a:r>
          </a:p>
        </p:txBody>
      </p:sp>
      <p:grpSp>
        <p:nvGrpSpPr>
          <p:cNvPr id="139271" name="Group 17"/>
          <p:cNvGrpSpPr>
            <a:grpSpLocks/>
          </p:cNvGrpSpPr>
          <p:nvPr/>
        </p:nvGrpSpPr>
        <p:grpSpPr bwMode="auto">
          <a:xfrm>
            <a:off x="1524000" y="4508500"/>
            <a:ext cx="1150938" cy="622300"/>
            <a:chOff x="856" y="2808"/>
            <a:chExt cx="725" cy="392"/>
          </a:xfrm>
        </p:grpSpPr>
        <p:sp>
          <p:nvSpPr>
            <p:cNvPr id="317458" name="Text Box 18"/>
            <p:cNvSpPr txBox="1">
              <a:spLocks noChangeArrowheads="1"/>
            </p:cNvSpPr>
            <p:nvPr/>
          </p:nvSpPr>
          <p:spPr bwMode="auto">
            <a:xfrm>
              <a:off x="856" y="2900"/>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1</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59" name="AutoShape 19"/>
            <p:cNvSpPr>
              <a:spLocks/>
            </p:cNvSpPr>
            <p:nvPr/>
          </p:nvSpPr>
          <p:spPr bwMode="auto">
            <a:xfrm>
              <a:off x="1485" y="2808"/>
              <a:ext cx="96" cy="392"/>
            </a:xfrm>
            <a:prstGeom prst="leftBrace">
              <a:avLst>
                <a:gd name="adj1" fmla="val 340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2" name="Group 20"/>
          <p:cNvGrpSpPr>
            <a:grpSpLocks/>
          </p:cNvGrpSpPr>
          <p:nvPr/>
        </p:nvGrpSpPr>
        <p:grpSpPr bwMode="auto">
          <a:xfrm>
            <a:off x="4256088" y="2898775"/>
            <a:ext cx="1144587" cy="461963"/>
            <a:chOff x="2577" y="1794"/>
            <a:chExt cx="721" cy="291"/>
          </a:xfrm>
        </p:grpSpPr>
        <p:sp>
          <p:nvSpPr>
            <p:cNvPr id="317461" name="Text Box 21"/>
            <p:cNvSpPr txBox="1">
              <a:spLocks noChangeArrowheads="1"/>
            </p:cNvSpPr>
            <p:nvPr/>
          </p:nvSpPr>
          <p:spPr bwMode="auto">
            <a:xfrm>
              <a:off x="2577" y="1839"/>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5</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62" name="AutoShape 22"/>
            <p:cNvSpPr>
              <a:spLocks/>
            </p:cNvSpPr>
            <p:nvPr/>
          </p:nvSpPr>
          <p:spPr bwMode="auto">
            <a:xfrm>
              <a:off x="3202" y="1794"/>
              <a:ext cx="96" cy="291"/>
            </a:xfrm>
            <a:prstGeom prst="leftBrace">
              <a:avLst>
                <a:gd name="adj1" fmla="val 2526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3" name="Group 23"/>
          <p:cNvGrpSpPr>
            <a:grpSpLocks/>
          </p:cNvGrpSpPr>
          <p:nvPr/>
        </p:nvGrpSpPr>
        <p:grpSpPr bwMode="auto">
          <a:xfrm>
            <a:off x="5583238" y="2141538"/>
            <a:ext cx="1155700" cy="322262"/>
            <a:chOff x="3413" y="1317"/>
            <a:chExt cx="728" cy="203"/>
          </a:xfrm>
        </p:grpSpPr>
        <p:sp>
          <p:nvSpPr>
            <p:cNvPr id="317464" name="Text Box 24"/>
            <p:cNvSpPr txBox="1">
              <a:spLocks noChangeArrowheads="1"/>
            </p:cNvSpPr>
            <p:nvPr/>
          </p:nvSpPr>
          <p:spPr bwMode="auto">
            <a:xfrm>
              <a:off x="3413" y="1321"/>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7</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65" name="AutoShape 25"/>
            <p:cNvSpPr>
              <a:spLocks/>
            </p:cNvSpPr>
            <p:nvPr/>
          </p:nvSpPr>
          <p:spPr bwMode="auto">
            <a:xfrm>
              <a:off x="4045" y="1317"/>
              <a:ext cx="96" cy="203"/>
            </a:xfrm>
            <a:prstGeom prst="leftBrace">
              <a:avLst>
                <a:gd name="adj1" fmla="val 17622"/>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4" name="Group 26"/>
          <p:cNvGrpSpPr>
            <a:grpSpLocks/>
          </p:cNvGrpSpPr>
          <p:nvPr/>
        </p:nvGrpSpPr>
        <p:grpSpPr bwMode="auto">
          <a:xfrm>
            <a:off x="3644900" y="4630738"/>
            <a:ext cx="1143000" cy="812800"/>
            <a:chOff x="2192" y="2885"/>
            <a:chExt cx="720" cy="512"/>
          </a:xfrm>
        </p:grpSpPr>
        <p:sp>
          <p:nvSpPr>
            <p:cNvPr id="317467" name="Text Box 27"/>
            <p:cNvSpPr txBox="1">
              <a:spLocks noChangeArrowheads="1"/>
            </p:cNvSpPr>
            <p:nvPr/>
          </p:nvSpPr>
          <p:spPr bwMode="auto">
            <a:xfrm>
              <a:off x="2244" y="3046"/>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i="1" u="sng" baseline="-25000">
                  <a:solidFill>
                    <a:srgbClr val="000000"/>
                  </a:solidFill>
                  <a:effectLst>
                    <a:outerShdw blurRad="38100" dist="38100" dir="2700000" algn="tl">
                      <a:srgbClr val="C0C0C0"/>
                    </a:outerShdw>
                  </a:effectLst>
                  <a:latin typeface="Arial" panose="020B0604020202020204" pitchFamily="34" charset="0"/>
                </a:rPr>
                <a:t>2</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68" name="AutoShape 28"/>
            <p:cNvSpPr>
              <a:spLocks/>
            </p:cNvSpPr>
            <p:nvPr/>
          </p:nvSpPr>
          <p:spPr bwMode="auto">
            <a:xfrm flipH="1">
              <a:off x="2192" y="2885"/>
              <a:ext cx="96" cy="512"/>
            </a:xfrm>
            <a:prstGeom prst="leftBrace">
              <a:avLst>
                <a:gd name="adj1" fmla="val 4444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5" name="Group 29"/>
          <p:cNvGrpSpPr>
            <a:grpSpLocks/>
          </p:cNvGrpSpPr>
          <p:nvPr/>
        </p:nvGrpSpPr>
        <p:grpSpPr bwMode="auto">
          <a:xfrm>
            <a:off x="6316663" y="2863850"/>
            <a:ext cx="1150937" cy="596900"/>
            <a:chOff x="3875" y="1772"/>
            <a:chExt cx="725" cy="376"/>
          </a:xfrm>
        </p:grpSpPr>
        <p:sp>
          <p:nvSpPr>
            <p:cNvPr id="317470" name="Text Box 30"/>
            <p:cNvSpPr txBox="1">
              <a:spLocks noChangeArrowheads="1"/>
            </p:cNvSpPr>
            <p:nvPr/>
          </p:nvSpPr>
          <p:spPr bwMode="auto">
            <a:xfrm>
              <a:off x="3932" y="1858"/>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6</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71" name="AutoShape 31"/>
            <p:cNvSpPr>
              <a:spLocks/>
            </p:cNvSpPr>
            <p:nvPr/>
          </p:nvSpPr>
          <p:spPr bwMode="auto">
            <a:xfrm flipH="1">
              <a:off x="3875" y="1772"/>
              <a:ext cx="96" cy="376"/>
            </a:xfrm>
            <a:prstGeom prst="leftBrace">
              <a:avLst>
                <a:gd name="adj1" fmla="val 3263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6" name="Group 32"/>
          <p:cNvGrpSpPr>
            <a:grpSpLocks/>
          </p:cNvGrpSpPr>
          <p:nvPr/>
        </p:nvGrpSpPr>
        <p:grpSpPr bwMode="auto">
          <a:xfrm>
            <a:off x="4994275" y="3746500"/>
            <a:ext cx="1149350" cy="860425"/>
            <a:chOff x="3042" y="2328"/>
            <a:chExt cx="724" cy="542"/>
          </a:xfrm>
        </p:grpSpPr>
        <p:sp>
          <p:nvSpPr>
            <p:cNvPr id="317473" name="Text Box 33"/>
            <p:cNvSpPr txBox="1">
              <a:spLocks noChangeArrowheads="1"/>
            </p:cNvSpPr>
            <p:nvPr/>
          </p:nvSpPr>
          <p:spPr bwMode="auto">
            <a:xfrm>
              <a:off x="3098" y="2504"/>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4</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74" name="AutoShape 34"/>
            <p:cNvSpPr>
              <a:spLocks/>
            </p:cNvSpPr>
            <p:nvPr/>
          </p:nvSpPr>
          <p:spPr bwMode="auto">
            <a:xfrm flipH="1">
              <a:off x="3042" y="2328"/>
              <a:ext cx="96" cy="542"/>
            </a:xfrm>
            <a:prstGeom prst="leftBrace">
              <a:avLst>
                <a:gd name="adj1" fmla="val 4704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7" name="Group 35"/>
          <p:cNvGrpSpPr>
            <a:grpSpLocks/>
          </p:cNvGrpSpPr>
          <p:nvPr/>
        </p:nvGrpSpPr>
        <p:grpSpPr bwMode="auto">
          <a:xfrm>
            <a:off x="2900363" y="3138488"/>
            <a:ext cx="1158875" cy="1079500"/>
            <a:chOff x="1723" y="1945"/>
            <a:chExt cx="730" cy="680"/>
          </a:xfrm>
        </p:grpSpPr>
        <p:sp>
          <p:nvSpPr>
            <p:cNvPr id="317476" name="Text Box 36"/>
            <p:cNvSpPr txBox="1">
              <a:spLocks noChangeArrowheads="1"/>
            </p:cNvSpPr>
            <p:nvPr/>
          </p:nvSpPr>
          <p:spPr bwMode="auto">
            <a:xfrm>
              <a:off x="1723" y="2186"/>
              <a:ext cx="668"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008" tIns="50004" rIns="100008" bIns="50004">
              <a:spAutoFit/>
            </a:bodyPr>
            <a:lstStyle>
              <a:lvl1pPr defTabSz="1000125">
                <a:defRPr sz="2400">
                  <a:solidFill>
                    <a:schemeClr val="tx1"/>
                  </a:solidFill>
                  <a:latin typeface="Times" panose="02020603050405020304" pitchFamily="18" charset="0"/>
                </a:defRPr>
              </a:lvl1pPr>
              <a:lvl2pPr marL="500063" defTabSz="1000125">
                <a:defRPr sz="2400">
                  <a:solidFill>
                    <a:schemeClr val="tx1"/>
                  </a:solidFill>
                  <a:latin typeface="Times" panose="02020603050405020304" pitchFamily="18" charset="0"/>
                </a:defRPr>
              </a:lvl2pPr>
              <a:lvl3pPr marL="1000125" defTabSz="1000125">
                <a:defRPr sz="2400">
                  <a:solidFill>
                    <a:schemeClr val="tx1"/>
                  </a:solidFill>
                  <a:latin typeface="Times" panose="02020603050405020304" pitchFamily="18" charset="0"/>
                </a:defRPr>
              </a:lvl3pPr>
              <a:lvl4pPr marL="1500188" defTabSz="1000125">
                <a:defRPr sz="2400">
                  <a:solidFill>
                    <a:schemeClr val="tx1"/>
                  </a:solidFill>
                  <a:latin typeface="Times" panose="02020603050405020304" pitchFamily="18" charset="0"/>
                </a:defRPr>
              </a:lvl4pPr>
              <a:lvl5pPr marL="2000250" defTabSz="1000125">
                <a:defRPr sz="2400">
                  <a:solidFill>
                    <a:schemeClr val="tx1"/>
                  </a:solidFill>
                  <a:latin typeface="Times" panose="02020603050405020304" pitchFamily="18" charset="0"/>
                </a:defRPr>
              </a:lvl5pPr>
              <a:lvl6pPr marL="2457450" defTabSz="1000125" eaLnBrk="0" fontAlgn="base" hangingPunct="0">
                <a:spcBef>
                  <a:spcPct val="0"/>
                </a:spcBef>
                <a:spcAft>
                  <a:spcPct val="0"/>
                </a:spcAft>
                <a:defRPr sz="2400">
                  <a:solidFill>
                    <a:schemeClr val="tx1"/>
                  </a:solidFill>
                  <a:latin typeface="Times" panose="02020603050405020304" pitchFamily="18" charset="0"/>
                </a:defRPr>
              </a:lvl6pPr>
              <a:lvl7pPr marL="2914650" defTabSz="1000125" eaLnBrk="0" fontAlgn="base" hangingPunct="0">
                <a:spcBef>
                  <a:spcPct val="0"/>
                </a:spcBef>
                <a:spcAft>
                  <a:spcPct val="0"/>
                </a:spcAft>
                <a:defRPr sz="2400">
                  <a:solidFill>
                    <a:schemeClr val="tx1"/>
                  </a:solidFill>
                  <a:latin typeface="Times" panose="02020603050405020304" pitchFamily="18" charset="0"/>
                </a:defRPr>
              </a:lvl7pPr>
              <a:lvl8pPr marL="3371850" defTabSz="1000125" eaLnBrk="0" fontAlgn="base" hangingPunct="0">
                <a:spcBef>
                  <a:spcPct val="0"/>
                </a:spcBef>
                <a:spcAft>
                  <a:spcPct val="0"/>
                </a:spcAft>
                <a:defRPr sz="2400">
                  <a:solidFill>
                    <a:schemeClr val="tx1"/>
                  </a:solidFill>
                  <a:latin typeface="Times" panose="02020603050405020304" pitchFamily="18" charset="0"/>
                </a:defRPr>
              </a:lvl8pPr>
              <a:lvl9pPr marL="3829050" defTabSz="1000125"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400" b="1" i="1">
                  <a:solidFill>
                    <a:srgbClr val="000000"/>
                  </a:solidFill>
                  <a:effectLst>
                    <a:outerShdw blurRad="38100" dist="38100" dir="2700000" algn="tl">
                      <a:srgbClr val="C0C0C0"/>
                    </a:outerShdw>
                  </a:effectLst>
                  <a:latin typeface="Arial" panose="020B0604020202020204" pitchFamily="34" charset="0"/>
                </a:rPr>
                <a:t>Deviation</a:t>
              </a:r>
              <a:r>
                <a:rPr lang="en-US" altLang="en-US" sz="1400" b="1" baseline="-25000">
                  <a:solidFill>
                    <a:srgbClr val="000000"/>
                  </a:solidFill>
                  <a:effectLst>
                    <a:outerShdw blurRad="38100" dist="38100" dir="2700000" algn="tl">
                      <a:srgbClr val="C0C0C0"/>
                    </a:outerShdw>
                  </a:effectLst>
                  <a:latin typeface="Arial" panose="020B0604020202020204" pitchFamily="34" charset="0"/>
                </a:rPr>
                <a:t>3</a:t>
              </a:r>
              <a:endParaRPr lang="en-US" altLang="en-US" sz="1400" b="1" i="1">
                <a:solidFill>
                  <a:srgbClr val="000000"/>
                </a:solidFill>
                <a:effectLst>
                  <a:outerShdw blurRad="38100" dist="38100" dir="2700000" algn="tl">
                    <a:srgbClr val="C0C0C0"/>
                  </a:outerShdw>
                </a:effectLst>
                <a:latin typeface="Arial" panose="020B0604020202020204" pitchFamily="34" charset="0"/>
              </a:endParaRPr>
            </a:p>
          </p:txBody>
        </p:sp>
        <p:sp>
          <p:nvSpPr>
            <p:cNvPr id="317477" name="AutoShape 37"/>
            <p:cNvSpPr>
              <a:spLocks/>
            </p:cNvSpPr>
            <p:nvPr/>
          </p:nvSpPr>
          <p:spPr bwMode="auto">
            <a:xfrm>
              <a:off x="2357" y="1945"/>
              <a:ext cx="96" cy="680"/>
            </a:xfrm>
            <a:prstGeom prst="leftBrace">
              <a:avLst>
                <a:gd name="adj1" fmla="val 590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8" name="Group 38"/>
          <p:cNvGrpSpPr>
            <a:grpSpLocks/>
          </p:cNvGrpSpPr>
          <p:nvPr/>
        </p:nvGrpSpPr>
        <p:grpSpPr bwMode="auto">
          <a:xfrm>
            <a:off x="1762125" y="2119313"/>
            <a:ext cx="2540000" cy="2147887"/>
            <a:chOff x="1006" y="1303"/>
            <a:chExt cx="1600" cy="1353"/>
          </a:xfrm>
        </p:grpSpPr>
        <p:sp>
          <p:nvSpPr>
            <p:cNvPr id="317479" name="Rectangle 39"/>
            <p:cNvSpPr>
              <a:spLocks noChangeArrowheads="1"/>
            </p:cNvSpPr>
            <p:nvPr/>
          </p:nvSpPr>
          <p:spPr bwMode="auto">
            <a:xfrm>
              <a:off x="1006" y="1303"/>
              <a:ext cx="160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rPr>
                <a:t>Actual observation </a:t>
              </a:r>
              <a:br>
                <a:rPr lang="en-US" altLang="en-US" sz="2000" b="1" i="1">
                  <a:solidFill>
                    <a:srgbClr val="000000"/>
                  </a:solidFill>
                  <a:effectLst>
                    <a:outerShdw blurRad="38100" dist="38100" dir="2700000" algn="tl">
                      <a:srgbClr val="C0C0C0"/>
                    </a:outerShdw>
                  </a:effectLst>
                </a:rPr>
              </a:br>
              <a:r>
                <a:rPr lang="en-US" altLang="en-US" sz="2000" b="1" i="1">
                  <a:solidFill>
                    <a:srgbClr val="000000"/>
                  </a:solidFill>
                  <a:effectLst>
                    <a:outerShdw blurRad="38100" dist="38100" dir="2700000" algn="tl">
                      <a:srgbClr val="C0C0C0"/>
                    </a:outerShdw>
                  </a:effectLst>
                </a:rPr>
                <a:t>(y value)</a:t>
              </a:r>
            </a:p>
          </p:txBody>
        </p:sp>
        <p:sp>
          <p:nvSpPr>
            <p:cNvPr id="317480" name="Line 40"/>
            <p:cNvSpPr>
              <a:spLocks noChangeShapeType="1"/>
            </p:cNvSpPr>
            <p:nvPr/>
          </p:nvSpPr>
          <p:spPr bwMode="auto">
            <a:xfrm>
              <a:off x="1616" y="1728"/>
              <a:ext cx="56" cy="92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39279" name="Group 41"/>
          <p:cNvGrpSpPr>
            <a:grpSpLocks/>
          </p:cNvGrpSpPr>
          <p:nvPr/>
        </p:nvGrpSpPr>
        <p:grpSpPr bwMode="auto">
          <a:xfrm>
            <a:off x="4051300" y="4406900"/>
            <a:ext cx="3741738" cy="992188"/>
            <a:chOff x="2448" y="2744"/>
            <a:chExt cx="2357" cy="625"/>
          </a:xfrm>
        </p:grpSpPr>
        <p:grpSp>
          <p:nvGrpSpPr>
            <p:cNvPr id="139281" name="Group 42"/>
            <p:cNvGrpSpPr>
              <a:grpSpLocks/>
            </p:cNvGrpSpPr>
            <p:nvPr/>
          </p:nvGrpSpPr>
          <p:grpSpPr bwMode="auto">
            <a:xfrm>
              <a:off x="3110" y="3071"/>
              <a:ext cx="1695" cy="298"/>
              <a:chOff x="3094" y="3143"/>
              <a:chExt cx="1695" cy="298"/>
            </a:xfrm>
          </p:grpSpPr>
          <p:sp>
            <p:nvSpPr>
              <p:cNvPr id="317483" name="Rectangle 43"/>
              <p:cNvSpPr>
                <a:spLocks noChangeArrowheads="1"/>
              </p:cNvSpPr>
              <p:nvPr/>
            </p:nvSpPr>
            <p:spPr bwMode="auto">
              <a:xfrm>
                <a:off x="3094" y="3191"/>
                <a:ext cx="16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Trend line, y = a + bx</a:t>
                </a:r>
              </a:p>
            </p:txBody>
          </p:sp>
          <p:sp>
            <p:nvSpPr>
              <p:cNvPr id="317484" name="Rectangle 44"/>
              <p:cNvSpPr>
                <a:spLocks noChangeArrowheads="1"/>
              </p:cNvSpPr>
              <p:nvPr/>
            </p:nvSpPr>
            <p:spPr bwMode="auto">
              <a:xfrm>
                <a:off x="3958" y="3143"/>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a:t>
                </a:r>
              </a:p>
            </p:txBody>
          </p:sp>
        </p:grpSp>
        <p:sp>
          <p:nvSpPr>
            <p:cNvPr id="317485" name="Line 45"/>
            <p:cNvSpPr>
              <a:spLocks noChangeShapeType="1"/>
            </p:cNvSpPr>
            <p:nvPr/>
          </p:nvSpPr>
          <p:spPr bwMode="auto">
            <a:xfrm flipH="1" flipV="1">
              <a:off x="2448" y="2744"/>
              <a:ext cx="688" cy="48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139280" name="Rectangle 46"/>
          <p:cNvSpPr>
            <a:spLocks noChangeArrowheads="1"/>
          </p:cNvSpPr>
          <p:nvPr/>
        </p:nvSpPr>
        <p:spPr bwMode="auto">
          <a:xfrm>
            <a:off x="4264025" y="3252788"/>
            <a:ext cx="4421188" cy="137636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98000" tIns="190800" rIns="198000" bIns="190800">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90000"/>
              </a:lnSpc>
              <a:spcBef>
                <a:spcPct val="0"/>
              </a:spcBef>
              <a:spcAft>
                <a:spcPct val="0"/>
              </a:spcAft>
            </a:pPr>
            <a:r>
              <a:rPr lang="en-US" altLang="en-US">
                <a:solidFill>
                  <a:srgbClr val="000000"/>
                </a:solidFill>
              </a:rPr>
              <a:t>Least squares method minimizes the sum of the squared errors (deviations)</a:t>
            </a:r>
          </a:p>
        </p:txBody>
      </p:sp>
    </p:spTree>
    <p:extLst>
      <p:ext uri="{BB962C8B-B14F-4D97-AF65-F5344CB8AC3E}">
        <p14:creationId xmlns:p14="http://schemas.microsoft.com/office/powerpoint/2010/main" val="4190762226"/>
      </p:ext>
    </p:extLst>
  </p:cSld>
  <p:clrMapOvr>
    <a:masterClrMapping/>
  </p:clrMapOvr>
  <p:transition>
    <p:strips dir="rd"/>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idx="4294967295"/>
          </p:nvPr>
        </p:nvSpPr>
        <p:spPr>
          <a:xfrm>
            <a:off x="0" y="546100"/>
            <a:ext cx="7772400" cy="9398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Least Squares Method</a:t>
            </a:r>
          </a:p>
        </p:txBody>
      </p:sp>
      <p:sp>
        <p:nvSpPr>
          <p:cNvPr id="315438" name="Rectangle 46"/>
          <p:cNvSpPr>
            <a:spLocks noChangeArrowheads="1"/>
          </p:cNvSpPr>
          <p:nvPr/>
        </p:nvSpPr>
        <p:spPr bwMode="auto">
          <a:xfrm>
            <a:off x="546100" y="1754188"/>
            <a:ext cx="63995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dirty="0">
                <a:solidFill>
                  <a:srgbClr val="000000"/>
                </a:solidFill>
                <a:effectLst>
                  <a:outerShdw blurRad="38100" dist="38100" dir="2700000" algn="tl">
                    <a:srgbClr val="C0C0C0"/>
                  </a:outerShdw>
                </a:effectLst>
              </a:rPr>
              <a:t>Equations to calculate the  variables</a:t>
            </a:r>
          </a:p>
        </p:txBody>
      </p:sp>
      <p:grpSp>
        <p:nvGrpSpPr>
          <p:cNvPr id="315454" name="Group 62"/>
          <p:cNvGrpSpPr>
            <a:grpSpLocks/>
          </p:cNvGrpSpPr>
          <p:nvPr/>
        </p:nvGrpSpPr>
        <p:grpSpPr bwMode="auto">
          <a:xfrm>
            <a:off x="3332163" y="3719513"/>
            <a:ext cx="2481262" cy="1158875"/>
            <a:chOff x="2099" y="2312"/>
            <a:chExt cx="1563" cy="730"/>
          </a:xfrm>
        </p:grpSpPr>
        <p:sp>
          <p:nvSpPr>
            <p:cNvPr id="315439" name="Rectangle 47"/>
            <p:cNvSpPr>
              <a:spLocks noChangeArrowheads="1"/>
            </p:cNvSpPr>
            <p:nvPr/>
          </p:nvSpPr>
          <p:spPr bwMode="auto">
            <a:xfrm>
              <a:off x="2099" y="2522"/>
              <a:ext cx="4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b =</a:t>
              </a:r>
            </a:p>
          </p:txBody>
        </p:sp>
        <p:grpSp>
          <p:nvGrpSpPr>
            <p:cNvPr id="141325" name="Group 61"/>
            <p:cNvGrpSpPr>
              <a:grpSpLocks/>
            </p:cNvGrpSpPr>
            <p:nvPr/>
          </p:nvGrpSpPr>
          <p:grpSpPr bwMode="auto">
            <a:xfrm>
              <a:off x="2577" y="2312"/>
              <a:ext cx="1085" cy="730"/>
              <a:chOff x="2577" y="2312"/>
              <a:chExt cx="1085" cy="730"/>
            </a:xfrm>
          </p:grpSpPr>
          <p:sp>
            <p:nvSpPr>
              <p:cNvPr id="315440" name="Rectangle 48"/>
              <p:cNvSpPr>
                <a:spLocks noChangeArrowheads="1"/>
              </p:cNvSpPr>
              <p:nvPr/>
            </p:nvSpPr>
            <p:spPr bwMode="auto">
              <a:xfrm>
                <a:off x="2577" y="2312"/>
                <a:ext cx="1085"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800" b="1">
                    <a:solidFill>
                      <a:srgbClr val="000000"/>
                    </a:solidFill>
                    <a:effectLst>
                      <a:outerShdw blurRad="38100" dist="38100" dir="2700000" algn="tl">
                        <a:srgbClr val="C0C0C0"/>
                      </a:outerShdw>
                    </a:effectLst>
                    <a:latin typeface="Symbol" panose="05050102010706020507" pitchFamily="18" charset="2"/>
                  </a:rPr>
                  <a:t>S</a:t>
                </a:r>
                <a:r>
                  <a:rPr lang="en-US" altLang="en-US" sz="2800" b="1" i="1">
                    <a:solidFill>
                      <a:srgbClr val="000000"/>
                    </a:solidFill>
                    <a:effectLst>
                      <a:outerShdw blurRad="38100" dist="38100" dir="2700000" algn="tl">
                        <a:srgbClr val="C0C0C0"/>
                      </a:outerShdw>
                    </a:effectLst>
                  </a:rPr>
                  <a:t>xy - nxy</a:t>
                </a:r>
              </a:p>
              <a:p>
                <a:pPr algn="ctr" eaLnBrk="0" fontAlgn="base" hangingPunct="0">
                  <a:lnSpc>
                    <a:spcPct val="125000"/>
                  </a:lnSpc>
                  <a:spcBef>
                    <a:spcPct val="0"/>
                  </a:spcBef>
                  <a:spcAft>
                    <a:spcPct val="0"/>
                  </a:spcAft>
                  <a:defRPr/>
                </a:pPr>
                <a:r>
                  <a:rPr lang="en-US" altLang="en-US" sz="2800" b="1">
                    <a:solidFill>
                      <a:srgbClr val="000000"/>
                    </a:solidFill>
                    <a:effectLst>
                      <a:outerShdw blurRad="38100" dist="38100" dir="2700000" algn="tl">
                        <a:srgbClr val="C0C0C0"/>
                      </a:outerShdw>
                    </a:effectLst>
                    <a:latin typeface="Symbol" panose="05050102010706020507" pitchFamily="18" charset="2"/>
                  </a:rPr>
                  <a:t>S</a:t>
                </a:r>
                <a:r>
                  <a:rPr lang="en-US" altLang="en-US" sz="2800" b="1" i="1">
                    <a:solidFill>
                      <a:srgbClr val="000000"/>
                    </a:solidFill>
                    <a:effectLst>
                      <a:outerShdw blurRad="38100" dist="38100" dir="2700000" algn="tl">
                        <a:srgbClr val="C0C0C0"/>
                      </a:outerShdw>
                    </a:effectLst>
                  </a:rPr>
                  <a:t>x</a:t>
                </a:r>
                <a:r>
                  <a:rPr lang="en-US" altLang="en-US" sz="2800" b="1" baseline="30000">
                    <a:solidFill>
                      <a:srgbClr val="000000"/>
                    </a:solidFill>
                    <a:effectLst>
                      <a:outerShdw blurRad="38100" dist="38100" dir="2700000" algn="tl">
                        <a:srgbClr val="C0C0C0"/>
                      </a:outerShdw>
                    </a:effectLst>
                  </a:rPr>
                  <a:t>2</a:t>
                </a:r>
                <a:r>
                  <a:rPr lang="en-US" altLang="en-US" sz="2800" b="1" i="1">
                    <a:solidFill>
                      <a:srgbClr val="000000"/>
                    </a:solidFill>
                    <a:effectLst>
                      <a:outerShdw blurRad="38100" dist="38100" dir="2700000" algn="tl">
                        <a:srgbClr val="C0C0C0"/>
                      </a:outerShdw>
                    </a:effectLst>
                  </a:rPr>
                  <a:t> - nx</a:t>
                </a:r>
                <a:r>
                  <a:rPr lang="en-US" altLang="en-US" sz="2800" b="1" baseline="30000">
                    <a:solidFill>
                      <a:srgbClr val="000000"/>
                    </a:solidFill>
                    <a:effectLst>
                      <a:outerShdw blurRad="38100" dist="38100" dir="2700000" algn="tl">
                        <a:srgbClr val="C0C0C0"/>
                      </a:outerShdw>
                    </a:effectLst>
                  </a:rPr>
                  <a:t>2</a:t>
                </a:r>
                <a:endParaRPr lang="en-US" altLang="en-US" sz="2800" b="1" i="1">
                  <a:solidFill>
                    <a:srgbClr val="000000"/>
                  </a:solidFill>
                  <a:effectLst>
                    <a:outerShdw blurRad="38100" dist="38100" dir="2700000" algn="tl">
                      <a:srgbClr val="C0C0C0"/>
                    </a:outerShdw>
                  </a:effectLst>
                </a:endParaRPr>
              </a:p>
            </p:txBody>
          </p:sp>
          <p:sp>
            <p:nvSpPr>
              <p:cNvPr id="315441" name="Line 49"/>
              <p:cNvSpPr>
                <a:spLocks noChangeShapeType="1"/>
              </p:cNvSpPr>
              <p:nvPr/>
            </p:nvSpPr>
            <p:spPr bwMode="auto">
              <a:xfrm>
                <a:off x="3376" y="2438"/>
                <a:ext cx="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5442" name="Line 50"/>
              <p:cNvSpPr>
                <a:spLocks noChangeShapeType="1"/>
              </p:cNvSpPr>
              <p:nvPr/>
            </p:nvSpPr>
            <p:spPr bwMode="auto">
              <a:xfrm>
                <a:off x="3511" y="2438"/>
                <a:ext cx="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5443" name="Line 51"/>
              <p:cNvSpPr>
                <a:spLocks noChangeShapeType="1"/>
              </p:cNvSpPr>
              <p:nvPr/>
            </p:nvSpPr>
            <p:spPr bwMode="auto">
              <a:xfrm>
                <a:off x="3385" y="2779"/>
                <a:ext cx="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5444" name="Line 52"/>
              <p:cNvSpPr>
                <a:spLocks noChangeShapeType="1"/>
              </p:cNvSpPr>
              <p:nvPr/>
            </p:nvSpPr>
            <p:spPr bwMode="auto">
              <a:xfrm>
                <a:off x="2585" y="2693"/>
                <a:ext cx="10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315447" name="Group 55"/>
          <p:cNvGrpSpPr>
            <a:grpSpLocks/>
          </p:cNvGrpSpPr>
          <p:nvPr/>
        </p:nvGrpSpPr>
        <p:grpSpPr bwMode="auto">
          <a:xfrm>
            <a:off x="3668713" y="2744788"/>
            <a:ext cx="1806575" cy="595312"/>
            <a:chOff x="2311" y="2633"/>
            <a:chExt cx="1138" cy="375"/>
          </a:xfrm>
        </p:grpSpPr>
        <p:sp>
          <p:nvSpPr>
            <p:cNvPr id="315448" name="Rectangle 56"/>
            <p:cNvSpPr>
              <a:spLocks noChangeArrowheads="1"/>
            </p:cNvSpPr>
            <p:nvPr/>
          </p:nvSpPr>
          <p:spPr bwMode="auto">
            <a:xfrm>
              <a:off x="2311" y="2681"/>
              <a:ext cx="11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y </a:t>
              </a:r>
              <a:r>
                <a:rPr lang="en-US" altLang="en-US" sz="2800" b="1">
                  <a:solidFill>
                    <a:srgbClr val="000000"/>
                  </a:solidFill>
                  <a:effectLst>
                    <a:outerShdw blurRad="38100" dist="38100" dir="2700000" algn="tl">
                      <a:srgbClr val="C0C0C0"/>
                    </a:outerShdw>
                  </a:effectLst>
                </a:rPr>
                <a:t>= </a:t>
              </a:r>
              <a:r>
                <a:rPr lang="en-US" altLang="en-US" sz="2800" b="1" i="1">
                  <a:solidFill>
                    <a:srgbClr val="000000"/>
                  </a:solidFill>
                  <a:effectLst>
                    <a:outerShdw blurRad="38100" dist="38100" dir="2700000" algn="tl">
                      <a:srgbClr val="C0C0C0"/>
                    </a:outerShdw>
                  </a:effectLst>
                </a:rPr>
                <a:t>a </a:t>
              </a:r>
              <a:r>
                <a:rPr lang="en-US" altLang="en-US" sz="2800" b="1">
                  <a:solidFill>
                    <a:srgbClr val="000000"/>
                  </a:solidFill>
                  <a:effectLst>
                    <a:outerShdw blurRad="38100" dist="38100" dir="2700000" algn="tl">
                      <a:srgbClr val="C0C0C0"/>
                    </a:outerShdw>
                  </a:effectLst>
                </a:rPr>
                <a:t>+ </a:t>
              </a:r>
              <a:r>
                <a:rPr lang="en-US" altLang="en-US" sz="2800" b="1" i="1">
                  <a:solidFill>
                    <a:srgbClr val="000000"/>
                  </a:solidFill>
                  <a:effectLst>
                    <a:outerShdw blurRad="38100" dist="38100" dir="2700000" algn="tl">
                      <a:srgbClr val="C0C0C0"/>
                    </a:outerShdw>
                  </a:effectLst>
                </a:rPr>
                <a:t>bx</a:t>
              </a:r>
            </a:p>
          </p:txBody>
        </p:sp>
        <p:sp>
          <p:nvSpPr>
            <p:cNvPr id="315449" name="Rectangle 57"/>
            <p:cNvSpPr>
              <a:spLocks noChangeArrowheads="1"/>
            </p:cNvSpPr>
            <p:nvPr/>
          </p:nvSpPr>
          <p:spPr bwMode="auto">
            <a:xfrm>
              <a:off x="2326" y="2633"/>
              <a:ext cx="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a:t>
              </a:r>
            </a:p>
          </p:txBody>
        </p:sp>
      </p:grpSp>
      <p:grpSp>
        <p:nvGrpSpPr>
          <p:cNvPr id="315455" name="Group 63"/>
          <p:cNvGrpSpPr>
            <a:grpSpLocks/>
          </p:cNvGrpSpPr>
          <p:nvPr/>
        </p:nvGrpSpPr>
        <p:grpSpPr bwMode="auto">
          <a:xfrm>
            <a:off x="3711575" y="5259388"/>
            <a:ext cx="1717675" cy="519112"/>
            <a:chOff x="2311" y="3313"/>
            <a:chExt cx="1082" cy="327"/>
          </a:xfrm>
        </p:grpSpPr>
        <p:sp>
          <p:nvSpPr>
            <p:cNvPr id="315450" name="Rectangle 58"/>
            <p:cNvSpPr>
              <a:spLocks noChangeArrowheads="1"/>
            </p:cNvSpPr>
            <p:nvPr/>
          </p:nvSpPr>
          <p:spPr bwMode="auto">
            <a:xfrm>
              <a:off x="2311" y="3313"/>
              <a:ext cx="10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000000"/>
                  </a:solidFill>
                  <a:effectLst>
                    <a:outerShdw blurRad="38100" dist="38100" dir="2700000" algn="tl">
                      <a:srgbClr val="C0C0C0"/>
                    </a:outerShdw>
                  </a:effectLst>
                </a:rPr>
                <a:t>a = y - bx</a:t>
              </a:r>
            </a:p>
          </p:txBody>
        </p:sp>
        <p:sp>
          <p:nvSpPr>
            <p:cNvPr id="315451" name="Line 59"/>
            <p:cNvSpPr>
              <a:spLocks noChangeShapeType="1"/>
            </p:cNvSpPr>
            <p:nvPr/>
          </p:nvSpPr>
          <p:spPr bwMode="auto">
            <a:xfrm>
              <a:off x="3232" y="3403"/>
              <a:ext cx="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5452" name="Line 60"/>
            <p:cNvSpPr>
              <a:spLocks noChangeShapeType="1"/>
            </p:cNvSpPr>
            <p:nvPr/>
          </p:nvSpPr>
          <p:spPr bwMode="auto">
            <a:xfrm>
              <a:off x="2775" y="3403"/>
              <a:ext cx="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74069647"/>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15438"/>
                                        </p:tgtEl>
                                        <p:attrNameLst>
                                          <p:attrName>style.visibility</p:attrName>
                                        </p:attrNameLst>
                                      </p:cBhvr>
                                      <p:to>
                                        <p:strVal val="visible"/>
                                      </p:to>
                                    </p:set>
                                    <p:animEffect transition="in" filter="wipe(left)">
                                      <p:cBhvr>
                                        <p:cTn id="7" dur="500"/>
                                        <p:tgtEl>
                                          <p:spTgt spid="315438"/>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15447"/>
                                        </p:tgtEl>
                                        <p:attrNameLst>
                                          <p:attrName>style.visibility</p:attrName>
                                        </p:attrNameLst>
                                      </p:cBhvr>
                                      <p:to>
                                        <p:strVal val="visible"/>
                                      </p:to>
                                    </p:set>
                                    <p:animEffect transition="in" filter="wipe(left)">
                                      <p:cBhvr>
                                        <p:cTn id="11" dur="500"/>
                                        <p:tgtEl>
                                          <p:spTgt spid="315447"/>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15454"/>
                                        </p:tgtEl>
                                        <p:attrNameLst>
                                          <p:attrName>style.visibility</p:attrName>
                                        </p:attrNameLst>
                                      </p:cBhvr>
                                      <p:to>
                                        <p:strVal val="visible"/>
                                      </p:to>
                                    </p:set>
                                    <p:animEffect transition="in" filter="wipe(left)">
                                      <p:cBhvr>
                                        <p:cTn id="15" dur="500"/>
                                        <p:tgtEl>
                                          <p:spTgt spid="315454"/>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15455"/>
                                        </p:tgtEl>
                                        <p:attrNameLst>
                                          <p:attrName>style.visibility</p:attrName>
                                        </p:attrNameLst>
                                      </p:cBhvr>
                                      <p:to>
                                        <p:strVal val="visible"/>
                                      </p:to>
                                    </p:set>
                                    <p:animEffect transition="in" filter="wipe(left)">
                                      <p:cBhvr>
                                        <p:cTn id="19" dur="500"/>
                                        <p:tgtEl>
                                          <p:spTgt spid="315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38" grpId="0" autoUpdateAnimBg="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55931EAB-2EFE-4D7D-A9F5-BA4E01F99A0D}"/>
              </a:ext>
            </a:extLst>
          </p:cNvPr>
          <p:cNvSpPr txBox="1">
            <a:spLocks noChangeArrowheads="1"/>
          </p:cNvSpPr>
          <p:nvPr/>
        </p:nvSpPr>
        <p:spPr>
          <a:xfrm>
            <a:off x="0" y="546100"/>
            <a:ext cx="7772400" cy="9271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a:effectLst>
                  <a:outerShdw blurRad="38100" dist="38100" dir="2700000" algn="tl">
                    <a:srgbClr val="FFFFFF"/>
                  </a:outerShdw>
                </a:effectLst>
              </a:rPr>
              <a:t>Least Squares Example</a:t>
            </a:r>
            <a:endParaRPr lang="en-US" altLang="en-US" dirty="0">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37EF3936-06AC-45DE-89C0-0655D162C0D5}"/>
              </a:ext>
            </a:extLst>
          </p:cNvPr>
          <p:cNvPicPr>
            <a:picLocks noChangeAspect="1"/>
          </p:cNvPicPr>
          <p:nvPr/>
        </p:nvPicPr>
        <p:blipFill>
          <a:blip r:embed="rId2"/>
          <a:stretch>
            <a:fillRect/>
          </a:stretch>
        </p:blipFill>
        <p:spPr>
          <a:xfrm>
            <a:off x="0" y="1650773"/>
            <a:ext cx="9144000" cy="4395399"/>
          </a:xfrm>
          <a:prstGeom prst="rect">
            <a:avLst/>
          </a:prstGeom>
        </p:spPr>
      </p:pic>
    </p:spTree>
    <p:extLst>
      <p:ext uri="{BB962C8B-B14F-4D97-AF65-F5344CB8AC3E}">
        <p14:creationId xmlns:p14="http://schemas.microsoft.com/office/powerpoint/2010/main" val="12394709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3" name="Rectangle 11"/>
          <p:cNvSpPr>
            <a:spLocks noGrp="1" noChangeArrowheads="1"/>
          </p:cNvSpPr>
          <p:nvPr>
            <p:ph type="title" idx="4294967295"/>
          </p:nvPr>
        </p:nvSpPr>
        <p:spPr>
          <a:xfrm>
            <a:off x="0" y="546100"/>
            <a:ext cx="7772400" cy="9271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Least Squares Example</a:t>
            </a:r>
          </a:p>
        </p:txBody>
      </p:sp>
      <p:grpSp>
        <p:nvGrpSpPr>
          <p:cNvPr id="156714" name="Group 42"/>
          <p:cNvGrpSpPr>
            <a:grpSpLocks/>
          </p:cNvGrpSpPr>
          <p:nvPr/>
        </p:nvGrpSpPr>
        <p:grpSpPr bwMode="auto">
          <a:xfrm>
            <a:off x="1803400" y="5259388"/>
            <a:ext cx="5468938" cy="879475"/>
            <a:chOff x="659" y="3593"/>
            <a:chExt cx="3445" cy="554"/>
          </a:xfrm>
        </p:grpSpPr>
        <p:grpSp>
          <p:nvGrpSpPr>
            <p:cNvPr id="143379" name="Group 38"/>
            <p:cNvGrpSpPr>
              <a:grpSpLocks/>
            </p:cNvGrpSpPr>
            <p:nvPr/>
          </p:nvGrpSpPr>
          <p:grpSpPr bwMode="auto">
            <a:xfrm>
              <a:off x="659" y="3609"/>
              <a:ext cx="3445" cy="538"/>
              <a:chOff x="699" y="3705"/>
              <a:chExt cx="3445" cy="538"/>
            </a:xfrm>
          </p:grpSpPr>
          <p:sp>
            <p:nvSpPr>
              <p:cNvPr id="156699" name="Rectangle 27"/>
              <p:cNvSpPr>
                <a:spLocks noChangeArrowheads="1"/>
              </p:cNvSpPr>
              <p:nvPr/>
            </p:nvSpPr>
            <p:spPr bwMode="auto">
              <a:xfrm>
                <a:off x="699" y="3862"/>
                <a:ext cx="3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b </a:t>
                </a:r>
                <a:r>
                  <a:rPr lang="en-US" altLang="en-US" sz="2000" b="1">
                    <a:solidFill>
                      <a:srgbClr val="000000"/>
                    </a:solidFill>
                    <a:effectLst>
                      <a:outerShdw blurRad="38100" dist="38100" dir="2700000" algn="tl">
                        <a:srgbClr val="C0C0C0"/>
                      </a:outerShdw>
                    </a:effectLst>
                  </a:rPr>
                  <a:t>=                    =                                    = 10.54</a:t>
                </a:r>
                <a:endParaRPr lang="en-US" altLang="en-US" sz="2000" b="1" i="1">
                  <a:solidFill>
                    <a:srgbClr val="000000"/>
                  </a:solidFill>
                  <a:effectLst>
                    <a:outerShdw blurRad="38100" dist="38100" dir="2700000" algn="tl">
                      <a:srgbClr val="C0C0C0"/>
                    </a:outerShdw>
                  </a:effectLst>
                </a:endParaRPr>
              </a:p>
            </p:txBody>
          </p:sp>
          <p:sp>
            <p:nvSpPr>
              <p:cNvPr id="156701" name="Rectangle 29"/>
              <p:cNvSpPr>
                <a:spLocks noChangeArrowheads="1"/>
              </p:cNvSpPr>
              <p:nvPr/>
            </p:nvSpPr>
            <p:spPr bwMode="auto">
              <a:xfrm>
                <a:off x="1031" y="3705"/>
                <a:ext cx="82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cs typeface="Arial" panose="020B0604020202020204" pitchFamily="34" charset="0"/>
                  </a:rPr>
                  <a:t>∑</a:t>
                </a:r>
                <a:r>
                  <a:rPr lang="en-US" altLang="en-US" sz="2000" b="1" i="1">
                    <a:solidFill>
                      <a:srgbClr val="000000"/>
                    </a:solidFill>
                    <a:effectLst>
                      <a:outerShdw blurRad="38100" dist="38100" dir="2700000" algn="tl">
                        <a:srgbClr val="C0C0C0"/>
                      </a:outerShdw>
                    </a:effectLst>
                  </a:rPr>
                  <a:t>xy - nxy</a:t>
                </a:r>
              </a:p>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cs typeface="Arial" panose="020B0604020202020204" pitchFamily="34" charset="0"/>
                  </a:rPr>
                  <a:t>∑</a:t>
                </a:r>
                <a:r>
                  <a:rPr lang="en-US" altLang="en-US" sz="2000" b="1" i="1">
                    <a:solidFill>
                      <a:srgbClr val="000000"/>
                    </a:solidFill>
                    <a:effectLst>
                      <a:outerShdw blurRad="38100" dist="38100" dir="2700000" algn="tl">
                        <a:srgbClr val="C0C0C0"/>
                      </a:outerShdw>
                    </a:effectLst>
                  </a:rPr>
                  <a:t>x</a:t>
                </a:r>
                <a:r>
                  <a:rPr lang="en-US" altLang="en-US" sz="2000" b="1" baseline="30000">
                    <a:solidFill>
                      <a:srgbClr val="000000"/>
                    </a:solidFill>
                    <a:effectLst>
                      <a:outerShdw blurRad="38100" dist="38100" dir="2700000" algn="tl">
                        <a:srgbClr val="C0C0C0"/>
                      </a:outerShdw>
                    </a:effectLst>
                  </a:rPr>
                  <a:t>2</a:t>
                </a:r>
                <a:r>
                  <a:rPr lang="en-US" altLang="en-US" sz="2000" b="1" i="1">
                    <a:solidFill>
                      <a:srgbClr val="000000"/>
                    </a:solidFill>
                    <a:effectLst>
                      <a:outerShdw blurRad="38100" dist="38100" dir="2700000" algn="tl">
                        <a:srgbClr val="C0C0C0"/>
                      </a:outerShdw>
                    </a:effectLst>
                  </a:rPr>
                  <a:t> - nx</a:t>
                </a:r>
                <a:r>
                  <a:rPr lang="en-US" altLang="en-US" sz="2000" b="1" baseline="30000">
                    <a:solidFill>
                      <a:srgbClr val="000000"/>
                    </a:solidFill>
                    <a:effectLst>
                      <a:outerShdw blurRad="38100" dist="38100" dir="2700000" algn="tl">
                        <a:srgbClr val="C0C0C0"/>
                      </a:outerShdw>
                    </a:effectLst>
                  </a:rPr>
                  <a:t>2</a:t>
                </a:r>
                <a:endParaRPr lang="en-US" altLang="en-US" sz="2000" b="1" i="1">
                  <a:solidFill>
                    <a:srgbClr val="000000"/>
                  </a:solidFill>
                  <a:effectLst>
                    <a:outerShdw blurRad="38100" dist="38100" dir="2700000" algn="tl">
                      <a:srgbClr val="C0C0C0"/>
                    </a:outerShdw>
                  </a:effectLst>
                </a:endParaRPr>
              </a:p>
            </p:txBody>
          </p:sp>
          <p:sp>
            <p:nvSpPr>
              <p:cNvPr id="156702" name="Line 30"/>
              <p:cNvSpPr>
                <a:spLocks noChangeShapeType="1"/>
              </p:cNvSpPr>
              <p:nvPr/>
            </p:nvSpPr>
            <p:spPr bwMode="auto">
              <a:xfrm>
                <a:off x="1625" y="3795"/>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703" name="Line 31"/>
              <p:cNvSpPr>
                <a:spLocks noChangeShapeType="1"/>
              </p:cNvSpPr>
              <p:nvPr/>
            </p:nvSpPr>
            <p:spPr bwMode="auto">
              <a:xfrm>
                <a:off x="1727" y="3795"/>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704" name="Line 32"/>
              <p:cNvSpPr>
                <a:spLocks noChangeShapeType="1"/>
              </p:cNvSpPr>
              <p:nvPr/>
            </p:nvSpPr>
            <p:spPr bwMode="auto">
              <a:xfrm>
                <a:off x="1621" y="4043"/>
                <a:ext cx="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705" name="Line 33"/>
              <p:cNvSpPr>
                <a:spLocks noChangeShapeType="1"/>
              </p:cNvSpPr>
              <p:nvPr/>
            </p:nvSpPr>
            <p:spPr bwMode="auto">
              <a:xfrm>
                <a:off x="1077" y="3986"/>
                <a:ext cx="7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3380" name="Group 41"/>
            <p:cNvGrpSpPr>
              <a:grpSpLocks/>
            </p:cNvGrpSpPr>
            <p:nvPr/>
          </p:nvGrpSpPr>
          <p:grpSpPr bwMode="auto">
            <a:xfrm>
              <a:off x="1959" y="3593"/>
              <a:ext cx="1553" cy="538"/>
              <a:chOff x="2039" y="3593"/>
              <a:chExt cx="1553" cy="538"/>
            </a:xfrm>
          </p:grpSpPr>
          <p:sp>
            <p:nvSpPr>
              <p:cNvPr id="156711" name="Rectangle 39"/>
              <p:cNvSpPr>
                <a:spLocks noChangeArrowheads="1"/>
              </p:cNvSpPr>
              <p:nvPr/>
            </p:nvSpPr>
            <p:spPr bwMode="auto">
              <a:xfrm>
                <a:off x="2039" y="3593"/>
                <a:ext cx="155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rPr>
                  <a:t>3,063 - (7)(4)(98.86)</a:t>
                </a:r>
              </a:p>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rPr>
                  <a:t>140 - (7)(4</a:t>
                </a:r>
                <a:r>
                  <a:rPr lang="en-US" altLang="en-US" sz="2000" b="1" baseline="30000">
                    <a:solidFill>
                      <a:srgbClr val="000000"/>
                    </a:solidFill>
                    <a:effectLst>
                      <a:outerShdw blurRad="38100" dist="38100" dir="2700000" algn="tl">
                        <a:srgbClr val="C0C0C0"/>
                      </a:outerShdw>
                    </a:effectLst>
                  </a:rPr>
                  <a:t>2</a:t>
                </a:r>
                <a:r>
                  <a:rPr lang="en-US" altLang="en-US" sz="2000" b="1">
                    <a:solidFill>
                      <a:srgbClr val="000000"/>
                    </a:solidFill>
                    <a:effectLst>
                      <a:outerShdw blurRad="38100" dist="38100" dir="2700000" algn="tl">
                        <a:srgbClr val="C0C0C0"/>
                      </a:outerShdw>
                    </a:effectLst>
                  </a:rPr>
                  <a:t>)</a:t>
                </a:r>
              </a:p>
            </p:txBody>
          </p:sp>
          <p:sp>
            <p:nvSpPr>
              <p:cNvPr id="156712" name="Line 40"/>
              <p:cNvSpPr>
                <a:spLocks noChangeShapeType="1"/>
              </p:cNvSpPr>
              <p:nvPr/>
            </p:nvSpPr>
            <p:spPr bwMode="auto">
              <a:xfrm>
                <a:off x="2095" y="3888"/>
                <a:ext cx="14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156718" name="Group 46"/>
          <p:cNvGrpSpPr>
            <a:grpSpLocks/>
          </p:cNvGrpSpPr>
          <p:nvPr/>
        </p:nvGrpSpPr>
        <p:grpSpPr bwMode="auto">
          <a:xfrm>
            <a:off x="1803400" y="6227763"/>
            <a:ext cx="4287838" cy="396875"/>
            <a:chOff x="4222" y="3695"/>
            <a:chExt cx="2701" cy="250"/>
          </a:xfrm>
        </p:grpSpPr>
        <p:sp>
          <p:nvSpPr>
            <p:cNvPr id="156715" name="Rectangle 43"/>
            <p:cNvSpPr>
              <a:spLocks noChangeArrowheads="1"/>
            </p:cNvSpPr>
            <p:nvPr/>
          </p:nvSpPr>
          <p:spPr bwMode="auto">
            <a:xfrm>
              <a:off x="4222" y="3695"/>
              <a:ext cx="27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a</a:t>
              </a:r>
              <a:r>
                <a:rPr lang="en-US" altLang="en-US" sz="2000" b="1">
                  <a:solidFill>
                    <a:srgbClr val="000000"/>
                  </a:solidFill>
                  <a:effectLst>
                    <a:outerShdw blurRad="38100" dist="38100" dir="2700000" algn="tl">
                      <a:srgbClr val="C0C0C0"/>
                    </a:outerShdw>
                  </a:effectLst>
                </a:rPr>
                <a:t> = </a:t>
              </a:r>
              <a:r>
                <a:rPr lang="en-US" altLang="en-US" sz="2000" b="1" i="1">
                  <a:solidFill>
                    <a:srgbClr val="000000"/>
                  </a:solidFill>
                  <a:effectLst>
                    <a:outerShdw blurRad="38100" dist="38100" dir="2700000" algn="tl">
                      <a:srgbClr val="C0C0C0"/>
                    </a:outerShdw>
                  </a:effectLst>
                </a:rPr>
                <a:t>y</a:t>
              </a:r>
              <a:r>
                <a:rPr lang="en-US" altLang="en-US" sz="2000" b="1">
                  <a:solidFill>
                    <a:srgbClr val="000000"/>
                  </a:solidFill>
                  <a:effectLst>
                    <a:outerShdw blurRad="38100" dist="38100" dir="2700000" algn="tl">
                      <a:srgbClr val="C0C0C0"/>
                    </a:outerShdw>
                  </a:effectLst>
                </a:rPr>
                <a:t> - </a:t>
              </a:r>
              <a:r>
                <a:rPr lang="en-US" altLang="en-US" sz="2000" b="1" i="1">
                  <a:solidFill>
                    <a:srgbClr val="000000"/>
                  </a:solidFill>
                  <a:effectLst>
                    <a:outerShdw blurRad="38100" dist="38100" dir="2700000" algn="tl">
                      <a:srgbClr val="C0C0C0"/>
                    </a:outerShdw>
                  </a:effectLst>
                </a:rPr>
                <a:t>bx</a:t>
              </a:r>
              <a:r>
                <a:rPr lang="en-US" altLang="en-US" sz="2000" b="1">
                  <a:solidFill>
                    <a:srgbClr val="000000"/>
                  </a:solidFill>
                  <a:effectLst>
                    <a:outerShdw blurRad="38100" dist="38100" dir="2700000" algn="tl">
                      <a:srgbClr val="C0C0C0"/>
                    </a:outerShdw>
                  </a:effectLst>
                </a:rPr>
                <a:t> = 98.86 - 10.54(4) = 56.70</a:t>
              </a:r>
            </a:p>
          </p:txBody>
        </p:sp>
        <p:sp>
          <p:nvSpPr>
            <p:cNvPr id="156716" name="Line 44"/>
            <p:cNvSpPr>
              <a:spLocks noChangeShapeType="1"/>
            </p:cNvSpPr>
            <p:nvPr/>
          </p:nvSpPr>
          <p:spPr bwMode="auto">
            <a:xfrm>
              <a:off x="4569" y="3763"/>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717" name="Line 45"/>
            <p:cNvSpPr>
              <a:spLocks noChangeShapeType="1"/>
            </p:cNvSpPr>
            <p:nvPr/>
          </p:nvSpPr>
          <p:spPr bwMode="auto">
            <a:xfrm>
              <a:off x="4898" y="3763"/>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56721" name="Group 49"/>
          <p:cNvGrpSpPr>
            <a:grpSpLocks/>
          </p:cNvGrpSpPr>
          <p:nvPr/>
        </p:nvGrpSpPr>
        <p:grpSpPr bwMode="auto">
          <a:xfrm>
            <a:off x="555625" y="1616075"/>
            <a:ext cx="8034338" cy="3584575"/>
            <a:chOff x="350" y="1018"/>
            <a:chExt cx="5061" cy="2258"/>
          </a:xfrm>
        </p:grpSpPr>
        <p:grpSp>
          <p:nvGrpSpPr>
            <p:cNvPr id="143366" name="Group 22"/>
            <p:cNvGrpSpPr>
              <a:grpSpLocks/>
            </p:cNvGrpSpPr>
            <p:nvPr/>
          </p:nvGrpSpPr>
          <p:grpSpPr bwMode="auto">
            <a:xfrm>
              <a:off x="350" y="1018"/>
              <a:ext cx="5061" cy="2258"/>
              <a:chOff x="342" y="1122"/>
              <a:chExt cx="5061" cy="2258"/>
            </a:xfrm>
          </p:grpSpPr>
          <p:sp>
            <p:nvSpPr>
              <p:cNvPr id="156685" name="Rectangle 13"/>
              <p:cNvSpPr>
                <a:spLocks noChangeArrowheads="1"/>
              </p:cNvSpPr>
              <p:nvPr/>
            </p:nvSpPr>
            <p:spPr bwMode="auto">
              <a:xfrm>
                <a:off x="342" y="1122"/>
                <a:ext cx="50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81000" algn="ctr"/>
                    <a:tab pos="1714500" algn="ctr"/>
                    <a:tab pos="3619500" algn="ctr"/>
                    <a:tab pos="5524500" algn="ctr"/>
                    <a:tab pos="7429500" algn="ctr"/>
                  </a:tabLst>
                  <a:defRPr sz="2400">
                    <a:solidFill>
                      <a:schemeClr val="tx1"/>
                    </a:solidFill>
                    <a:latin typeface="Times" panose="02020603050405020304" pitchFamily="18" charset="0"/>
                  </a:defRPr>
                </a:lvl1pPr>
                <a:lvl2pPr>
                  <a:tabLst>
                    <a:tab pos="381000" algn="ctr"/>
                    <a:tab pos="1714500" algn="ctr"/>
                    <a:tab pos="3619500" algn="ctr"/>
                    <a:tab pos="5524500" algn="ctr"/>
                    <a:tab pos="7429500" algn="ctr"/>
                  </a:tabLst>
                  <a:defRPr sz="2400">
                    <a:solidFill>
                      <a:schemeClr val="tx1"/>
                    </a:solidFill>
                    <a:latin typeface="Times" panose="02020603050405020304" pitchFamily="18" charset="0"/>
                  </a:defRPr>
                </a:lvl2pPr>
                <a:lvl3pPr>
                  <a:tabLst>
                    <a:tab pos="381000" algn="ctr"/>
                    <a:tab pos="1714500" algn="ctr"/>
                    <a:tab pos="3619500" algn="ctr"/>
                    <a:tab pos="5524500" algn="ctr"/>
                    <a:tab pos="7429500" algn="ctr"/>
                  </a:tabLst>
                  <a:defRPr sz="2400">
                    <a:solidFill>
                      <a:schemeClr val="tx1"/>
                    </a:solidFill>
                    <a:latin typeface="Times" panose="02020603050405020304" pitchFamily="18" charset="0"/>
                  </a:defRPr>
                </a:lvl3pPr>
                <a:lvl4pPr>
                  <a:tabLst>
                    <a:tab pos="381000" algn="ctr"/>
                    <a:tab pos="1714500" algn="ctr"/>
                    <a:tab pos="3619500" algn="ctr"/>
                    <a:tab pos="5524500" algn="ctr"/>
                    <a:tab pos="7429500" algn="ctr"/>
                  </a:tabLst>
                  <a:defRPr sz="2400">
                    <a:solidFill>
                      <a:schemeClr val="tx1"/>
                    </a:solidFill>
                    <a:latin typeface="Times" panose="02020603050405020304" pitchFamily="18" charset="0"/>
                  </a:defRPr>
                </a:lvl4pPr>
                <a:lvl5pPr>
                  <a:tabLst>
                    <a:tab pos="381000" algn="ctr"/>
                    <a:tab pos="1714500" algn="ctr"/>
                    <a:tab pos="3619500" algn="ctr"/>
                    <a:tab pos="55245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Time	Electrical Power </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Year	Period (x)	Demand	x</a:t>
                </a:r>
                <a:r>
                  <a:rPr lang="en-US" altLang="en-US" sz="2000" b="1" baseline="30000">
                    <a:solidFill>
                      <a:srgbClr val="000000"/>
                    </a:solidFill>
                    <a:effectLst>
                      <a:outerShdw blurRad="38100" dist="38100" dir="2700000" algn="tl">
                        <a:srgbClr val="C0C0C0"/>
                      </a:outerShdw>
                    </a:effectLst>
                    <a:latin typeface="Arial" panose="020B0604020202020204" pitchFamily="34" charset="0"/>
                  </a:rPr>
                  <a:t>2</a:t>
                </a:r>
                <a:r>
                  <a:rPr lang="en-US" altLang="en-US" sz="2000" b="1" i="1">
                    <a:solidFill>
                      <a:srgbClr val="000000"/>
                    </a:solidFill>
                    <a:effectLst>
                      <a:outerShdw blurRad="38100" dist="38100" dir="2700000" algn="tl">
                        <a:srgbClr val="C0C0C0"/>
                      </a:outerShdw>
                    </a:effectLst>
                    <a:latin typeface="Arial" panose="020B0604020202020204" pitchFamily="34" charset="0"/>
                  </a:rPr>
                  <a:t>	xy</a:t>
                </a:r>
              </a:p>
            </p:txBody>
          </p:sp>
          <p:sp>
            <p:nvSpPr>
              <p:cNvPr id="156686" name="Rectangle 14"/>
              <p:cNvSpPr>
                <a:spLocks noChangeArrowheads="1"/>
              </p:cNvSpPr>
              <p:nvPr/>
            </p:nvSpPr>
            <p:spPr bwMode="auto">
              <a:xfrm>
                <a:off x="342" y="1546"/>
                <a:ext cx="4956" cy="1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81000" algn="ctr"/>
                    <a:tab pos="1816100" algn="r"/>
                    <a:tab pos="3810000" algn="r"/>
                    <a:tab pos="5626100" algn="r"/>
                    <a:tab pos="7620000" algn="r"/>
                  </a:tabLst>
                  <a:defRPr sz="2400">
                    <a:solidFill>
                      <a:schemeClr val="tx1"/>
                    </a:solidFill>
                    <a:latin typeface="Times" panose="02020603050405020304" pitchFamily="18" charset="0"/>
                  </a:defRPr>
                </a:lvl1pPr>
                <a:lvl2pPr>
                  <a:tabLst>
                    <a:tab pos="381000" algn="ctr"/>
                    <a:tab pos="1816100" algn="r"/>
                    <a:tab pos="3810000" algn="r"/>
                    <a:tab pos="5626100" algn="r"/>
                    <a:tab pos="7620000" algn="r"/>
                  </a:tabLst>
                  <a:defRPr sz="2400">
                    <a:solidFill>
                      <a:schemeClr val="tx1"/>
                    </a:solidFill>
                    <a:latin typeface="Times" panose="02020603050405020304" pitchFamily="18" charset="0"/>
                  </a:defRPr>
                </a:lvl2pPr>
                <a:lvl3pPr>
                  <a:tabLst>
                    <a:tab pos="381000" algn="ctr"/>
                    <a:tab pos="1816100" algn="r"/>
                    <a:tab pos="3810000" algn="r"/>
                    <a:tab pos="5626100" algn="r"/>
                    <a:tab pos="7620000" algn="r"/>
                  </a:tabLst>
                  <a:defRPr sz="2400">
                    <a:solidFill>
                      <a:schemeClr val="tx1"/>
                    </a:solidFill>
                    <a:latin typeface="Times" panose="02020603050405020304" pitchFamily="18" charset="0"/>
                  </a:defRPr>
                </a:lvl3pPr>
                <a:lvl4pPr>
                  <a:tabLst>
                    <a:tab pos="381000" algn="ctr"/>
                    <a:tab pos="1816100" algn="r"/>
                    <a:tab pos="3810000" algn="r"/>
                    <a:tab pos="5626100" algn="r"/>
                    <a:tab pos="7620000" algn="r"/>
                  </a:tabLst>
                  <a:defRPr sz="2400">
                    <a:solidFill>
                      <a:schemeClr val="tx1"/>
                    </a:solidFill>
                    <a:latin typeface="Times" panose="02020603050405020304" pitchFamily="18" charset="0"/>
                  </a:defRPr>
                </a:lvl4pPr>
                <a:lvl5pPr>
                  <a:tabLst>
                    <a:tab pos="381000" algn="ctr"/>
                    <a:tab pos="1816100" algn="r"/>
                    <a:tab pos="3810000" algn="r"/>
                    <a:tab pos="5626100" algn="r"/>
                    <a:tab pos="7620000" algn="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2003	1	74	1	74</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2004	2	79	4	158</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2005	3	80	9	240</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2006	4	90	16	360</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2007	5	105	25	525</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2008	6	142	36	852</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2009	7	122	49	854</a:t>
                </a:r>
              </a:p>
              <a:p>
                <a:pPr eaLnBrk="0" fontAlgn="base" hangingPunct="0">
                  <a:spcBef>
                    <a:spcPct val="2500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a:t>
                </a:r>
                <a:r>
                  <a:rPr lang="en-US" altLang="en-US" sz="2000" b="1" dirty="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US" altLang="en-US" sz="2000" b="1" i="1" dirty="0">
                    <a:solidFill>
                      <a:srgbClr val="000000"/>
                    </a:solidFill>
                    <a:effectLst>
                      <a:outerShdw blurRad="38100" dist="38100" dir="2700000" algn="tl">
                        <a:srgbClr val="C0C0C0"/>
                      </a:outerShdw>
                    </a:effectLst>
                    <a:latin typeface="Arial" panose="020B0604020202020204" pitchFamily="34" charset="0"/>
                  </a:rPr>
                  <a:t>x</a:t>
                </a:r>
                <a:r>
                  <a:rPr lang="en-US" altLang="en-US" sz="2000" b="1" dirty="0">
                    <a:solidFill>
                      <a:srgbClr val="000000"/>
                    </a:solidFill>
                    <a:effectLst>
                      <a:outerShdw blurRad="38100" dist="38100" dir="2700000" algn="tl">
                        <a:srgbClr val="C0C0C0"/>
                      </a:outerShdw>
                    </a:effectLst>
                    <a:latin typeface="Arial" panose="020B0604020202020204" pitchFamily="34" charset="0"/>
                  </a:rPr>
                  <a:t> = 28	</a:t>
                </a:r>
                <a:r>
                  <a:rPr lang="en-US" altLang="en-US" sz="2000" b="1" dirty="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US" altLang="en-US" sz="2000" b="1" i="1" dirty="0">
                    <a:solidFill>
                      <a:srgbClr val="000000"/>
                    </a:solidFill>
                    <a:effectLst>
                      <a:outerShdw blurRad="38100" dist="38100" dir="2700000" algn="tl">
                        <a:srgbClr val="C0C0C0"/>
                      </a:outerShdw>
                    </a:effectLst>
                    <a:latin typeface="Arial" panose="020B0604020202020204" pitchFamily="34" charset="0"/>
                  </a:rPr>
                  <a:t>y</a:t>
                </a:r>
                <a:r>
                  <a:rPr lang="en-US" altLang="en-US" sz="2000" b="1" dirty="0">
                    <a:solidFill>
                      <a:srgbClr val="000000"/>
                    </a:solidFill>
                    <a:effectLst>
                      <a:outerShdw blurRad="38100" dist="38100" dir="2700000" algn="tl">
                        <a:srgbClr val="C0C0C0"/>
                      </a:outerShdw>
                    </a:effectLst>
                    <a:latin typeface="Arial" panose="020B0604020202020204" pitchFamily="34" charset="0"/>
                  </a:rPr>
                  <a:t> = 692	</a:t>
                </a:r>
                <a:r>
                  <a:rPr lang="en-US" altLang="en-US" sz="2000" b="1" dirty="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US" altLang="en-US" sz="2000" b="1" i="1" dirty="0">
                    <a:solidFill>
                      <a:srgbClr val="000000"/>
                    </a:solidFill>
                    <a:effectLst>
                      <a:outerShdw blurRad="38100" dist="38100" dir="2700000" algn="tl">
                        <a:srgbClr val="C0C0C0"/>
                      </a:outerShdw>
                    </a:effectLst>
                    <a:latin typeface="Arial" panose="020B0604020202020204" pitchFamily="34" charset="0"/>
                  </a:rPr>
                  <a:t>x</a:t>
                </a:r>
                <a:r>
                  <a:rPr lang="en-US" altLang="en-US" sz="2000" b="1" baseline="30000" dirty="0">
                    <a:solidFill>
                      <a:srgbClr val="000000"/>
                    </a:solidFill>
                    <a:effectLst>
                      <a:outerShdw blurRad="38100" dist="38100" dir="2700000" algn="tl">
                        <a:srgbClr val="C0C0C0"/>
                      </a:outerShdw>
                    </a:effectLst>
                    <a:latin typeface="Arial" panose="020B0604020202020204" pitchFamily="34" charset="0"/>
                  </a:rPr>
                  <a:t>2</a:t>
                </a:r>
                <a:r>
                  <a:rPr lang="en-US" altLang="en-US" sz="2000" b="1" dirty="0">
                    <a:solidFill>
                      <a:srgbClr val="000000"/>
                    </a:solidFill>
                    <a:effectLst>
                      <a:outerShdw blurRad="38100" dist="38100" dir="2700000" algn="tl">
                        <a:srgbClr val="C0C0C0"/>
                      </a:outerShdw>
                    </a:effectLst>
                    <a:latin typeface="Arial" panose="020B0604020202020204" pitchFamily="34" charset="0"/>
                  </a:rPr>
                  <a:t> = 140	</a:t>
                </a:r>
                <a:r>
                  <a:rPr lang="en-US" altLang="en-US" sz="2000" b="1" dirty="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en-US" altLang="en-US" sz="2000" b="1" i="1" dirty="0" err="1">
                    <a:solidFill>
                      <a:srgbClr val="000000"/>
                    </a:solidFill>
                    <a:effectLst>
                      <a:outerShdw blurRad="38100" dist="38100" dir="2700000" algn="tl">
                        <a:srgbClr val="C0C0C0"/>
                      </a:outerShdw>
                    </a:effectLst>
                    <a:latin typeface="Arial" panose="020B0604020202020204" pitchFamily="34" charset="0"/>
                  </a:rPr>
                  <a:t>xy</a:t>
                </a:r>
                <a:r>
                  <a:rPr lang="en-US" altLang="en-US" sz="2000" b="1" dirty="0">
                    <a:solidFill>
                      <a:srgbClr val="000000"/>
                    </a:solidFill>
                    <a:effectLst>
                      <a:outerShdw blurRad="38100" dist="38100" dir="2700000" algn="tl">
                        <a:srgbClr val="C0C0C0"/>
                      </a:outerShdw>
                    </a:effectLst>
                    <a:latin typeface="Arial" panose="020B0604020202020204" pitchFamily="34" charset="0"/>
                  </a:rPr>
                  <a:t> = 3,063</a:t>
                </a:r>
              </a:p>
              <a:p>
                <a:pPr eaLnBrk="0" fontAlgn="base" hangingPunct="0">
                  <a:spcBef>
                    <a:spcPct val="0"/>
                  </a:spcBef>
                  <a:spcAft>
                    <a:spcPct val="0"/>
                  </a:spcAft>
                  <a:defRPr/>
                </a:pPr>
                <a:r>
                  <a:rPr lang="en-US" altLang="en-US" sz="2000" b="1" dirty="0">
                    <a:solidFill>
                      <a:srgbClr val="000000"/>
                    </a:solidFill>
                    <a:effectLst>
                      <a:outerShdw blurRad="38100" dist="38100" dir="2700000" algn="tl">
                        <a:srgbClr val="C0C0C0"/>
                      </a:outerShdw>
                    </a:effectLst>
                    <a:latin typeface="Arial" panose="020B0604020202020204" pitchFamily="34" charset="0"/>
                  </a:rPr>
                  <a:t>		</a:t>
                </a:r>
                <a:r>
                  <a:rPr lang="en-US" altLang="en-US" sz="2000" b="1" i="1" dirty="0">
                    <a:solidFill>
                      <a:srgbClr val="000000"/>
                    </a:solidFill>
                    <a:effectLst>
                      <a:outerShdw blurRad="38100" dist="38100" dir="2700000" algn="tl">
                        <a:srgbClr val="C0C0C0"/>
                      </a:outerShdw>
                    </a:effectLst>
                    <a:latin typeface="Arial" panose="020B0604020202020204" pitchFamily="34" charset="0"/>
                  </a:rPr>
                  <a:t>x</a:t>
                </a:r>
                <a:r>
                  <a:rPr lang="en-US" altLang="en-US" sz="2000" b="1" dirty="0">
                    <a:solidFill>
                      <a:srgbClr val="000000"/>
                    </a:solidFill>
                    <a:effectLst>
                      <a:outerShdw blurRad="38100" dist="38100" dir="2700000" algn="tl">
                        <a:srgbClr val="C0C0C0"/>
                      </a:outerShdw>
                    </a:effectLst>
                    <a:latin typeface="Arial" panose="020B0604020202020204" pitchFamily="34" charset="0"/>
                  </a:rPr>
                  <a:t> = 4	</a:t>
                </a:r>
                <a:r>
                  <a:rPr lang="en-US" altLang="en-US" sz="2000" b="1" i="1" dirty="0">
                    <a:solidFill>
                      <a:srgbClr val="000000"/>
                    </a:solidFill>
                    <a:effectLst>
                      <a:outerShdw blurRad="38100" dist="38100" dir="2700000" algn="tl">
                        <a:srgbClr val="C0C0C0"/>
                      </a:outerShdw>
                    </a:effectLst>
                    <a:latin typeface="Arial" panose="020B0604020202020204" pitchFamily="34" charset="0"/>
                  </a:rPr>
                  <a:t>y</a:t>
                </a:r>
                <a:r>
                  <a:rPr lang="en-US" altLang="en-US" sz="2000" b="1" dirty="0">
                    <a:solidFill>
                      <a:srgbClr val="000000"/>
                    </a:solidFill>
                    <a:effectLst>
                      <a:outerShdw blurRad="38100" dist="38100" dir="2700000" algn="tl">
                        <a:srgbClr val="C0C0C0"/>
                      </a:outerShdw>
                    </a:effectLst>
                    <a:latin typeface="Arial" panose="020B0604020202020204" pitchFamily="34" charset="0"/>
                  </a:rPr>
                  <a:t> = 98.86</a:t>
                </a:r>
                <a:endParaRPr lang="en-US" altLang="en-US" sz="2000" b="1" i="1" dirty="0">
                  <a:solidFill>
                    <a:srgbClr val="000000"/>
                  </a:solidFill>
                  <a:effectLst>
                    <a:outerShdw blurRad="38100" dist="38100" dir="2700000" algn="tl">
                      <a:srgbClr val="C0C0C0"/>
                    </a:outerShdw>
                  </a:effectLst>
                  <a:latin typeface="Arial" panose="020B0604020202020204" pitchFamily="34" charset="0"/>
                </a:endParaRPr>
              </a:p>
            </p:txBody>
          </p:sp>
          <p:sp>
            <p:nvSpPr>
              <p:cNvPr id="156687" name="Line 15"/>
              <p:cNvSpPr>
                <a:spLocks noChangeShapeType="1"/>
              </p:cNvSpPr>
              <p:nvPr/>
            </p:nvSpPr>
            <p:spPr bwMode="auto">
              <a:xfrm>
                <a:off x="435" y="1531"/>
                <a:ext cx="48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690" name="Line 18"/>
              <p:cNvSpPr>
                <a:spLocks noChangeShapeType="1"/>
              </p:cNvSpPr>
              <p:nvPr/>
            </p:nvSpPr>
            <p:spPr bwMode="auto">
              <a:xfrm>
                <a:off x="1325" y="2935"/>
                <a:ext cx="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691" name="Line 19"/>
              <p:cNvSpPr>
                <a:spLocks noChangeShapeType="1"/>
              </p:cNvSpPr>
              <p:nvPr/>
            </p:nvSpPr>
            <p:spPr bwMode="auto">
              <a:xfrm>
                <a:off x="2474" y="2935"/>
                <a:ext cx="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692" name="Line 20"/>
              <p:cNvSpPr>
                <a:spLocks noChangeShapeType="1"/>
              </p:cNvSpPr>
              <p:nvPr/>
            </p:nvSpPr>
            <p:spPr bwMode="auto">
              <a:xfrm>
                <a:off x="3650" y="2935"/>
                <a:ext cx="31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693" name="Line 21"/>
              <p:cNvSpPr>
                <a:spLocks noChangeShapeType="1"/>
              </p:cNvSpPr>
              <p:nvPr/>
            </p:nvSpPr>
            <p:spPr bwMode="auto">
              <a:xfrm>
                <a:off x="4869" y="2935"/>
                <a:ext cx="33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156719" name="Line 47"/>
            <p:cNvSpPr>
              <a:spLocks noChangeShapeType="1"/>
            </p:cNvSpPr>
            <p:nvPr/>
          </p:nvSpPr>
          <p:spPr bwMode="auto">
            <a:xfrm>
              <a:off x="1210" y="3096"/>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156720" name="Line 48"/>
            <p:cNvSpPr>
              <a:spLocks noChangeShapeType="1"/>
            </p:cNvSpPr>
            <p:nvPr/>
          </p:nvSpPr>
          <p:spPr bwMode="auto">
            <a:xfrm>
              <a:off x="2156" y="309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7398085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56721"/>
                                        </p:tgtEl>
                                        <p:attrNameLst>
                                          <p:attrName>style.visibility</p:attrName>
                                        </p:attrNameLst>
                                      </p:cBhvr>
                                      <p:to>
                                        <p:strVal val="visible"/>
                                      </p:to>
                                    </p:set>
                                    <p:animEffect transition="in" filter="strips(downRight)">
                                      <p:cBhvr>
                                        <p:cTn id="7" dur="500"/>
                                        <p:tgtEl>
                                          <p:spTgt spid="1567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6714"/>
                                        </p:tgtEl>
                                        <p:attrNameLst>
                                          <p:attrName>style.visibility</p:attrName>
                                        </p:attrNameLst>
                                      </p:cBhvr>
                                      <p:to>
                                        <p:strVal val="visible"/>
                                      </p:to>
                                    </p:set>
                                    <p:animEffect transition="in" filter="wipe(left)">
                                      <p:cBhvr>
                                        <p:cTn id="12" dur="500"/>
                                        <p:tgtEl>
                                          <p:spTgt spid="156714"/>
                                        </p:tgtEl>
                                      </p:cBhvr>
                                    </p:animEffect>
                                  </p:childTnLst>
                                </p:cTn>
                              </p:par>
                            </p:childTnLst>
                          </p:cTn>
                        </p:par>
                        <p:par>
                          <p:cTn id="13" fill="hold" nodeType="afterGroup">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156718"/>
                                        </p:tgtEl>
                                        <p:attrNameLst>
                                          <p:attrName>style.visibility</p:attrName>
                                        </p:attrNameLst>
                                      </p:cBhvr>
                                      <p:to>
                                        <p:strVal val="visible"/>
                                      </p:to>
                                    </p:set>
                                    <p:animEffect transition="in" filter="wipe(left)">
                                      <p:cBhvr>
                                        <p:cTn id="16" dur="500"/>
                                        <p:tgtEl>
                                          <p:spTgt spid="156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idx="4294967295"/>
          </p:nvPr>
        </p:nvSpPr>
        <p:spPr>
          <a:xfrm>
            <a:off x="0" y="546100"/>
            <a:ext cx="7772400" cy="9271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Least Squares Example</a:t>
            </a:r>
          </a:p>
        </p:txBody>
      </p:sp>
      <p:grpSp>
        <p:nvGrpSpPr>
          <p:cNvPr id="145411" name="Group 3"/>
          <p:cNvGrpSpPr>
            <a:grpSpLocks/>
          </p:cNvGrpSpPr>
          <p:nvPr/>
        </p:nvGrpSpPr>
        <p:grpSpPr bwMode="auto">
          <a:xfrm>
            <a:off x="1803400" y="5259388"/>
            <a:ext cx="5468938" cy="874712"/>
            <a:chOff x="659" y="3593"/>
            <a:chExt cx="3445" cy="551"/>
          </a:xfrm>
        </p:grpSpPr>
        <p:grpSp>
          <p:nvGrpSpPr>
            <p:cNvPr id="145433" name="Group 4"/>
            <p:cNvGrpSpPr>
              <a:grpSpLocks/>
            </p:cNvGrpSpPr>
            <p:nvPr/>
          </p:nvGrpSpPr>
          <p:grpSpPr bwMode="auto">
            <a:xfrm>
              <a:off x="659" y="3606"/>
              <a:ext cx="3445" cy="538"/>
              <a:chOff x="699" y="3702"/>
              <a:chExt cx="3445" cy="538"/>
            </a:xfrm>
          </p:grpSpPr>
          <p:sp>
            <p:nvSpPr>
              <p:cNvPr id="319493" name="Rectangle 5"/>
              <p:cNvSpPr>
                <a:spLocks noChangeArrowheads="1"/>
              </p:cNvSpPr>
              <p:nvPr/>
            </p:nvSpPr>
            <p:spPr bwMode="auto">
              <a:xfrm>
                <a:off x="699" y="3862"/>
                <a:ext cx="3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b </a:t>
                </a:r>
                <a:r>
                  <a:rPr lang="en-US" altLang="en-US" sz="2000" b="1">
                    <a:solidFill>
                      <a:srgbClr val="000000"/>
                    </a:solidFill>
                    <a:effectLst>
                      <a:outerShdw blurRad="38100" dist="38100" dir="2700000" algn="tl">
                        <a:srgbClr val="C0C0C0"/>
                      </a:outerShdw>
                    </a:effectLst>
                  </a:rPr>
                  <a:t>=                    =                                    = 10.54</a:t>
                </a:r>
                <a:endParaRPr lang="en-US" altLang="en-US" sz="2000" b="1" i="1">
                  <a:solidFill>
                    <a:srgbClr val="000000"/>
                  </a:solidFill>
                  <a:effectLst>
                    <a:outerShdw blurRad="38100" dist="38100" dir="2700000" algn="tl">
                      <a:srgbClr val="C0C0C0"/>
                    </a:outerShdw>
                  </a:effectLst>
                </a:endParaRPr>
              </a:p>
            </p:txBody>
          </p:sp>
          <p:sp>
            <p:nvSpPr>
              <p:cNvPr id="319494" name="Rectangle 6"/>
              <p:cNvSpPr>
                <a:spLocks noChangeArrowheads="1"/>
              </p:cNvSpPr>
              <p:nvPr/>
            </p:nvSpPr>
            <p:spPr bwMode="auto">
              <a:xfrm>
                <a:off x="1040" y="3702"/>
                <a:ext cx="806"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rPr>
                  <a:t>xy - nxy</a:t>
                </a:r>
              </a:p>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rPr>
                  <a:t>x</a:t>
                </a:r>
                <a:r>
                  <a:rPr lang="en-US" altLang="en-US" sz="2000" b="1" baseline="30000">
                    <a:solidFill>
                      <a:srgbClr val="000000"/>
                    </a:solidFill>
                    <a:effectLst>
                      <a:outerShdw blurRad="38100" dist="38100" dir="2700000" algn="tl">
                        <a:srgbClr val="C0C0C0"/>
                      </a:outerShdw>
                    </a:effectLst>
                  </a:rPr>
                  <a:t>2</a:t>
                </a:r>
                <a:r>
                  <a:rPr lang="en-US" altLang="en-US" sz="2000" b="1" i="1">
                    <a:solidFill>
                      <a:srgbClr val="000000"/>
                    </a:solidFill>
                    <a:effectLst>
                      <a:outerShdw blurRad="38100" dist="38100" dir="2700000" algn="tl">
                        <a:srgbClr val="C0C0C0"/>
                      </a:outerShdw>
                    </a:effectLst>
                  </a:rPr>
                  <a:t> - nx</a:t>
                </a:r>
                <a:r>
                  <a:rPr lang="en-US" altLang="en-US" sz="2000" b="1" baseline="30000">
                    <a:solidFill>
                      <a:srgbClr val="000000"/>
                    </a:solidFill>
                    <a:effectLst>
                      <a:outerShdw blurRad="38100" dist="38100" dir="2700000" algn="tl">
                        <a:srgbClr val="C0C0C0"/>
                      </a:outerShdw>
                    </a:effectLst>
                  </a:rPr>
                  <a:t>2</a:t>
                </a:r>
                <a:endParaRPr lang="en-US" altLang="en-US" sz="2000" b="1" i="1">
                  <a:solidFill>
                    <a:srgbClr val="000000"/>
                  </a:solidFill>
                  <a:effectLst>
                    <a:outerShdw blurRad="38100" dist="38100" dir="2700000" algn="tl">
                      <a:srgbClr val="C0C0C0"/>
                    </a:outerShdw>
                  </a:effectLst>
                </a:endParaRPr>
              </a:p>
            </p:txBody>
          </p:sp>
          <p:sp>
            <p:nvSpPr>
              <p:cNvPr id="319495" name="Line 7"/>
              <p:cNvSpPr>
                <a:spLocks noChangeShapeType="1"/>
              </p:cNvSpPr>
              <p:nvPr/>
            </p:nvSpPr>
            <p:spPr bwMode="auto">
              <a:xfrm>
                <a:off x="1625" y="3795"/>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496" name="Line 8"/>
              <p:cNvSpPr>
                <a:spLocks noChangeShapeType="1"/>
              </p:cNvSpPr>
              <p:nvPr/>
            </p:nvSpPr>
            <p:spPr bwMode="auto">
              <a:xfrm>
                <a:off x="1727" y="3795"/>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497" name="Line 9"/>
              <p:cNvSpPr>
                <a:spLocks noChangeShapeType="1"/>
              </p:cNvSpPr>
              <p:nvPr/>
            </p:nvSpPr>
            <p:spPr bwMode="auto">
              <a:xfrm>
                <a:off x="1621" y="4043"/>
                <a:ext cx="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498" name="Line 10"/>
              <p:cNvSpPr>
                <a:spLocks noChangeShapeType="1"/>
              </p:cNvSpPr>
              <p:nvPr/>
            </p:nvSpPr>
            <p:spPr bwMode="auto">
              <a:xfrm>
                <a:off x="1077" y="3986"/>
                <a:ext cx="7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5434" name="Group 11"/>
            <p:cNvGrpSpPr>
              <a:grpSpLocks/>
            </p:cNvGrpSpPr>
            <p:nvPr/>
          </p:nvGrpSpPr>
          <p:grpSpPr bwMode="auto">
            <a:xfrm>
              <a:off x="1959" y="3593"/>
              <a:ext cx="1553" cy="538"/>
              <a:chOff x="2039" y="3593"/>
              <a:chExt cx="1553" cy="538"/>
            </a:xfrm>
          </p:grpSpPr>
          <p:sp>
            <p:nvSpPr>
              <p:cNvPr id="319500" name="Rectangle 12"/>
              <p:cNvSpPr>
                <a:spLocks noChangeArrowheads="1"/>
              </p:cNvSpPr>
              <p:nvPr/>
            </p:nvSpPr>
            <p:spPr bwMode="auto">
              <a:xfrm>
                <a:off x="2039" y="3593"/>
                <a:ext cx="155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rPr>
                  <a:t>3,063 - (7)(4)(98.86)</a:t>
                </a:r>
              </a:p>
              <a:p>
                <a:pPr algn="ctr" eaLnBrk="0" fontAlgn="base" hangingPunct="0">
                  <a:lnSpc>
                    <a:spcPct val="125000"/>
                  </a:lnSpc>
                  <a:spcBef>
                    <a:spcPct val="0"/>
                  </a:spcBef>
                  <a:spcAft>
                    <a:spcPct val="0"/>
                  </a:spcAft>
                  <a:defRPr/>
                </a:pPr>
                <a:r>
                  <a:rPr lang="en-US" altLang="en-US" sz="2000" b="1">
                    <a:solidFill>
                      <a:srgbClr val="000000"/>
                    </a:solidFill>
                    <a:effectLst>
                      <a:outerShdw blurRad="38100" dist="38100" dir="2700000" algn="tl">
                        <a:srgbClr val="C0C0C0"/>
                      </a:outerShdw>
                    </a:effectLst>
                  </a:rPr>
                  <a:t>140 - (7)(4</a:t>
                </a:r>
                <a:r>
                  <a:rPr lang="en-US" altLang="en-US" sz="2000" b="1" baseline="30000">
                    <a:solidFill>
                      <a:srgbClr val="000000"/>
                    </a:solidFill>
                    <a:effectLst>
                      <a:outerShdw blurRad="38100" dist="38100" dir="2700000" algn="tl">
                        <a:srgbClr val="C0C0C0"/>
                      </a:outerShdw>
                    </a:effectLst>
                  </a:rPr>
                  <a:t>2</a:t>
                </a:r>
                <a:r>
                  <a:rPr lang="en-US" altLang="en-US" sz="2000" b="1">
                    <a:solidFill>
                      <a:srgbClr val="000000"/>
                    </a:solidFill>
                    <a:effectLst>
                      <a:outerShdw blurRad="38100" dist="38100" dir="2700000" algn="tl">
                        <a:srgbClr val="C0C0C0"/>
                      </a:outerShdw>
                    </a:effectLst>
                  </a:rPr>
                  <a:t>)</a:t>
                </a:r>
              </a:p>
            </p:txBody>
          </p:sp>
          <p:sp>
            <p:nvSpPr>
              <p:cNvPr id="319501" name="Line 13"/>
              <p:cNvSpPr>
                <a:spLocks noChangeShapeType="1"/>
              </p:cNvSpPr>
              <p:nvPr/>
            </p:nvSpPr>
            <p:spPr bwMode="auto">
              <a:xfrm>
                <a:off x="2095" y="3888"/>
                <a:ext cx="14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145412" name="Group 14"/>
          <p:cNvGrpSpPr>
            <a:grpSpLocks/>
          </p:cNvGrpSpPr>
          <p:nvPr/>
        </p:nvGrpSpPr>
        <p:grpSpPr bwMode="auto">
          <a:xfrm>
            <a:off x="1803400" y="6227763"/>
            <a:ext cx="4287838" cy="396875"/>
            <a:chOff x="4222" y="3695"/>
            <a:chExt cx="2701" cy="250"/>
          </a:xfrm>
        </p:grpSpPr>
        <p:sp>
          <p:nvSpPr>
            <p:cNvPr id="319503" name="Rectangle 15"/>
            <p:cNvSpPr>
              <a:spLocks noChangeArrowheads="1"/>
            </p:cNvSpPr>
            <p:nvPr/>
          </p:nvSpPr>
          <p:spPr bwMode="auto">
            <a:xfrm>
              <a:off x="4222" y="3695"/>
              <a:ext cx="27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a</a:t>
              </a:r>
              <a:r>
                <a:rPr lang="en-US" altLang="en-US" sz="2000" b="1">
                  <a:solidFill>
                    <a:srgbClr val="000000"/>
                  </a:solidFill>
                  <a:effectLst>
                    <a:outerShdw blurRad="38100" dist="38100" dir="2700000" algn="tl">
                      <a:srgbClr val="C0C0C0"/>
                    </a:outerShdw>
                  </a:effectLst>
                </a:rPr>
                <a:t> = </a:t>
              </a:r>
              <a:r>
                <a:rPr lang="en-US" altLang="en-US" sz="2000" b="1" i="1">
                  <a:solidFill>
                    <a:srgbClr val="000000"/>
                  </a:solidFill>
                  <a:effectLst>
                    <a:outerShdw blurRad="38100" dist="38100" dir="2700000" algn="tl">
                      <a:srgbClr val="C0C0C0"/>
                    </a:outerShdw>
                  </a:effectLst>
                </a:rPr>
                <a:t>y</a:t>
              </a:r>
              <a:r>
                <a:rPr lang="en-US" altLang="en-US" sz="2000" b="1">
                  <a:solidFill>
                    <a:srgbClr val="000000"/>
                  </a:solidFill>
                  <a:effectLst>
                    <a:outerShdw blurRad="38100" dist="38100" dir="2700000" algn="tl">
                      <a:srgbClr val="C0C0C0"/>
                    </a:outerShdw>
                  </a:effectLst>
                </a:rPr>
                <a:t> - </a:t>
              </a:r>
              <a:r>
                <a:rPr lang="en-US" altLang="en-US" sz="2000" b="1" i="1">
                  <a:solidFill>
                    <a:srgbClr val="000000"/>
                  </a:solidFill>
                  <a:effectLst>
                    <a:outerShdw blurRad="38100" dist="38100" dir="2700000" algn="tl">
                      <a:srgbClr val="C0C0C0"/>
                    </a:outerShdw>
                  </a:effectLst>
                </a:rPr>
                <a:t>bx</a:t>
              </a:r>
              <a:r>
                <a:rPr lang="en-US" altLang="en-US" sz="2000" b="1">
                  <a:solidFill>
                    <a:srgbClr val="000000"/>
                  </a:solidFill>
                  <a:effectLst>
                    <a:outerShdw blurRad="38100" dist="38100" dir="2700000" algn="tl">
                      <a:srgbClr val="C0C0C0"/>
                    </a:outerShdw>
                  </a:effectLst>
                </a:rPr>
                <a:t> = 98.86 - 10.54(4) = 56.70</a:t>
              </a:r>
            </a:p>
          </p:txBody>
        </p:sp>
        <p:sp>
          <p:nvSpPr>
            <p:cNvPr id="319504" name="Line 16"/>
            <p:cNvSpPr>
              <a:spLocks noChangeShapeType="1"/>
            </p:cNvSpPr>
            <p:nvPr/>
          </p:nvSpPr>
          <p:spPr bwMode="auto">
            <a:xfrm>
              <a:off x="4569" y="3763"/>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05" name="Line 17"/>
            <p:cNvSpPr>
              <a:spLocks noChangeShapeType="1"/>
            </p:cNvSpPr>
            <p:nvPr/>
          </p:nvSpPr>
          <p:spPr bwMode="auto">
            <a:xfrm>
              <a:off x="4898" y="3763"/>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5413" name="Group 18"/>
          <p:cNvGrpSpPr>
            <a:grpSpLocks/>
          </p:cNvGrpSpPr>
          <p:nvPr/>
        </p:nvGrpSpPr>
        <p:grpSpPr bwMode="auto">
          <a:xfrm>
            <a:off x="555625" y="1616075"/>
            <a:ext cx="8034338" cy="3584575"/>
            <a:chOff x="350" y="1018"/>
            <a:chExt cx="5061" cy="2258"/>
          </a:xfrm>
        </p:grpSpPr>
        <p:grpSp>
          <p:nvGrpSpPr>
            <p:cNvPr id="145420" name="Group 19"/>
            <p:cNvGrpSpPr>
              <a:grpSpLocks/>
            </p:cNvGrpSpPr>
            <p:nvPr/>
          </p:nvGrpSpPr>
          <p:grpSpPr bwMode="auto">
            <a:xfrm>
              <a:off x="350" y="1018"/>
              <a:ext cx="5061" cy="2258"/>
              <a:chOff x="342" y="1122"/>
              <a:chExt cx="5061" cy="2258"/>
            </a:xfrm>
          </p:grpSpPr>
          <p:sp>
            <p:nvSpPr>
              <p:cNvPr id="319508" name="Rectangle 20"/>
              <p:cNvSpPr>
                <a:spLocks noChangeArrowheads="1"/>
              </p:cNvSpPr>
              <p:nvPr/>
            </p:nvSpPr>
            <p:spPr bwMode="auto">
              <a:xfrm>
                <a:off x="342" y="1122"/>
                <a:ext cx="50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81000" algn="ctr"/>
                    <a:tab pos="1714500" algn="ctr"/>
                    <a:tab pos="3619500" algn="ctr"/>
                    <a:tab pos="5524500" algn="ctr"/>
                    <a:tab pos="7429500" algn="ctr"/>
                  </a:tabLst>
                  <a:defRPr sz="2400">
                    <a:solidFill>
                      <a:schemeClr val="tx1"/>
                    </a:solidFill>
                    <a:latin typeface="Times" panose="02020603050405020304" pitchFamily="18" charset="0"/>
                  </a:defRPr>
                </a:lvl1pPr>
                <a:lvl2pPr>
                  <a:tabLst>
                    <a:tab pos="381000" algn="ctr"/>
                    <a:tab pos="1714500" algn="ctr"/>
                    <a:tab pos="3619500" algn="ctr"/>
                    <a:tab pos="5524500" algn="ctr"/>
                    <a:tab pos="7429500" algn="ctr"/>
                  </a:tabLst>
                  <a:defRPr sz="2400">
                    <a:solidFill>
                      <a:schemeClr val="tx1"/>
                    </a:solidFill>
                    <a:latin typeface="Times" panose="02020603050405020304" pitchFamily="18" charset="0"/>
                  </a:defRPr>
                </a:lvl2pPr>
                <a:lvl3pPr>
                  <a:tabLst>
                    <a:tab pos="381000" algn="ctr"/>
                    <a:tab pos="1714500" algn="ctr"/>
                    <a:tab pos="3619500" algn="ctr"/>
                    <a:tab pos="5524500" algn="ctr"/>
                    <a:tab pos="7429500" algn="ctr"/>
                  </a:tabLst>
                  <a:defRPr sz="2400">
                    <a:solidFill>
                      <a:schemeClr val="tx1"/>
                    </a:solidFill>
                    <a:latin typeface="Times" panose="02020603050405020304" pitchFamily="18" charset="0"/>
                  </a:defRPr>
                </a:lvl3pPr>
                <a:lvl4pPr>
                  <a:tabLst>
                    <a:tab pos="381000" algn="ctr"/>
                    <a:tab pos="1714500" algn="ctr"/>
                    <a:tab pos="3619500" algn="ctr"/>
                    <a:tab pos="5524500" algn="ctr"/>
                    <a:tab pos="7429500" algn="ctr"/>
                  </a:tabLst>
                  <a:defRPr sz="2400">
                    <a:solidFill>
                      <a:schemeClr val="tx1"/>
                    </a:solidFill>
                    <a:latin typeface="Times" panose="02020603050405020304" pitchFamily="18" charset="0"/>
                  </a:defRPr>
                </a:lvl4pPr>
                <a:lvl5pPr>
                  <a:tabLst>
                    <a:tab pos="381000" algn="ctr"/>
                    <a:tab pos="1714500" algn="ctr"/>
                    <a:tab pos="3619500" algn="ctr"/>
                    <a:tab pos="55245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714500" algn="ctr"/>
                    <a:tab pos="3619500" algn="ctr"/>
                    <a:tab pos="5524500" algn="ctr"/>
                    <a:tab pos="7429500" algn="ctr"/>
                  </a:tabLst>
                  <a:defRPr sz="2400">
                    <a:solidFill>
                      <a:schemeClr val="tx1"/>
                    </a:solidFill>
                    <a:latin typeface="Times" panose="02020603050405020304" pitchFamily="18" charset="0"/>
                  </a:defRPr>
                </a:lvl9pPr>
              </a:lstStyle>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Time	Electrical Power </a:t>
                </a:r>
              </a:p>
              <a:p>
                <a:pPr eaLnBrk="0" fontAlgn="base" hangingPunct="0">
                  <a:lnSpc>
                    <a:spcPct val="85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Year	Period (x)	Demand	x</a:t>
                </a:r>
                <a:r>
                  <a:rPr lang="en-US" altLang="en-US" sz="2000" b="1" baseline="30000">
                    <a:solidFill>
                      <a:srgbClr val="000000"/>
                    </a:solidFill>
                    <a:effectLst>
                      <a:outerShdw blurRad="38100" dist="38100" dir="2700000" algn="tl">
                        <a:srgbClr val="C0C0C0"/>
                      </a:outerShdw>
                    </a:effectLst>
                    <a:latin typeface="Arial" panose="020B0604020202020204" pitchFamily="34" charset="0"/>
                  </a:rPr>
                  <a:t>2</a:t>
                </a:r>
                <a:r>
                  <a:rPr lang="en-US" altLang="en-US" sz="2000" b="1" i="1">
                    <a:solidFill>
                      <a:srgbClr val="000000"/>
                    </a:solidFill>
                    <a:effectLst>
                      <a:outerShdw blurRad="38100" dist="38100" dir="2700000" algn="tl">
                        <a:srgbClr val="C0C0C0"/>
                      </a:outerShdw>
                    </a:effectLst>
                    <a:latin typeface="Arial" panose="020B0604020202020204" pitchFamily="34" charset="0"/>
                  </a:rPr>
                  <a:t>	xy</a:t>
                </a:r>
              </a:p>
            </p:txBody>
          </p:sp>
          <p:sp>
            <p:nvSpPr>
              <p:cNvPr id="319509" name="Rectangle 21"/>
              <p:cNvSpPr>
                <a:spLocks noChangeArrowheads="1"/>
              </p:cNvSpPr>
              <p:nvPr/>
            </p:nvSpPr>
            <p:spPr bwMode="auto">
              <a:xfrm>
                <a:off x="342" y="1546"/>
                <a:ext cx="4956" cy="1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81000" algn="ctr"/>
                    <a:tab pos="1816100" algn="r"/>
                    <a:tab pos="3810000" algn="r"/>
                    <a:tab pos="5626100" algn="r"/>
                    <a:tab pos="7620000" algn="r"/>
                  </a:tabLst>
                  <a:defRPr sz="2400">
                    <a:solidFill>
                      <a:schemeClr val="tx1"/>
                    </a:solidFill>
                    <a:latin typeface="Times" panose="02020603050405020304" pitchFamily="18" charset="0"/>
                  </a:defRPr>
                </a:lvl1pPr>
                <a:lvl2pPr>
                  <a:tabLst>
                    <a:tab pos="381000" algn="ctr"/>
                    <a:tab pos="1816100" algn="r"/>
                    <a:tab pos="3810000" algn="r"/>
                    <a:tab pos="5626100" algn="r"/>
                    <a:tab pos="7620000" algn="r"/>
                  </a:tabLst>
                  <a:defRPr sz="2400">
                    <a:solidFill>
                      <a:schemeClr val="tx1"/>
                    </a:solidFill>
                    <a:latin typeface="Times" panose="02020603050405020304" pitchFamily="18" charset="0"/>
                  </a:defRPr>
                </a:lvl2pPr>
                <a:lvl3pPr>
                  <a:tabLst>
                    <a:tab pos="381000" algn="ctr"/>
                    <a:tab pos="1816100" algn="r"/>
                    <a:tab pos="3810000" algn="r"/>
                    <a:tab pos="5626100" algn="r"/>
                    <a:tab pos="7620000" algn="r"/>
                  </a:tabLst>
                  <a:defRPr sz="2400">
                    <a:solidFill>
                      <a:schemeClr val="tx1"/>
                    </a:solidFill>
                    <a:latin typeface="Times" panose="02020603050405020304" pitchFamily="18" charset="0"/>
                  </a:defRPr>
                </a:lvl3pPr>
                <a:lvl4pPr>
                  <a:tabLst>
                    <a:tab pos="381000" algn="ctr"/>
                    <a:tab pos="1816100" algn="r"/>
                    <a:tab pos="3810000" algn="r"/>
                    <a:tab pos="5626100" algn="r"/>
                    <a:tab pos="7620000" algn="r"/>
                  </a:tabLst>
                  <a:defRPr sz="2400">
                    <a:solidFill>
                      <a:schemeClr val="tx1"/>
                    </a:solidFill>
                    <a:latin typeface="Times" panose="02020603050405020304" pitchFamily="18" charset="0"/>
                  </a:defRPr>
                </a:lvl4pPr>
                <a:lvl5pPr>
                  <a:tabLst>
                    <a:tab pos="381000" algn="ctr"/>
                    <a:tab pos="1816100" algn="r"/>
                    <a:tab pos="3810000" algn="r"/>
                    <a:tab pos="5626100" algn="r"/>
                    <a:tab pos="7620000" algn="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816100" algn="r"/>
                    <a:tab pos="3810000" algn="r"/>
                    <a:tab pos="5626100" algn="r"/>
                    <a:tab pos="7620000" algn="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1999	1	74	1	74</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2000	2	79	4	158</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2001	3	80	9	240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2002	4	90	16	360</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2003	5	105	25	525</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2004	6	142	36	852</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2005	7	122	49	854</a:t>
                </a:r>
              </a:p>
              <a:p>
                <a:pPr eaLnBrk="0" fontAlgn="base" hangingPunct="0">
                  <a:spcBef>
                    <a:spcPct val="2500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a:t>
                </a: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latin typeface="Arial" panose="020B0604020202020204" pitchFamily="34" charset="0"/>
                  </a:rPr>
                  <a:t>x</a:t>
                </a:r>
                <a:r>
                  <a:rPr lang="en-US" altLang="en-US" sz="2000" b="1">
                    <a:solidFill>
                      <a:srgbClr val="000000"/>
                    </a:solidFill>
                    <a:effectLst>
                      <a:outerShdw blurRad="38100" dist="38100" dir="2700000" algn="tl">
                        <a:srgbClr val="C0C0C0"/>
                      </a:outerShdw>
                    </a:effectLst>
                    <a:latin typeface="Arial" panose="020B0604020202020204" pitchFamily="34" charset="0"/>
                  </a:rPr>
                  <a:t> = 28	</a:t>
                </a: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latin typeface="Arial" panose="020B0604020202020204" pitchFamily="34" charset="0"/>
                  </a:rPr>
                  <a:t>y</a:t>
                </a:r>
                <a:r>
                  <a:rPr lang="en-US" altLang="en-US" sz="2000" b="1">
                    <a:solidFill>
                      <a:srgbClr val="000000"/>
                    </a:solidFill>
                    <a:effectLst>
                      <a:outerShdw blurRad="38100" dist="38100" dir="2700000" algn="tl">
                        <a:srgbClr val="C0C0C0"/>
                      </a:outerShdw>
                    </a:effectLst>
                    <a:latin typeface="Arial" panose="020B0604020202020204" pitchFamily="34" charset="0"/>
                  </a:rPr>
                  <a:t> = 692	</a:t>
                </a: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latin typeface="Arial" panose="020B0604020202020204" pitchFamily="34" charset="0"/>
                  </a:rPr>
                  <a:t>x</a:t>
                </a:r>
                <a:r>
                  <a:rPr lang="en-US" altLang="en-US" sz="2000" b="1" baseline="30000">
                    <a:solidFill>
                      <a:srgbClr val="000000"/>
                    </a:solidFill>
                    <a:effectLst>
                      <a:outerShdw blurRad="38100" dist="38100" dir="2700000" algn="tl">
                        <a:srgbClr val="C0C0C0"/>
                      </a:outerShdw>
                    </a:effectLst>
                    <a:latin typeface="Arial" panose="020B0604020202020204" pitchFamily="34" charset="0"/>
                  </a:rPr>
                  <a:t>2</a:t>
                </a:r>
                <a:r>
                  <a:rPr lang="en-US" altLang="en-US" sz="2000" b="1">
                    <a:solidFill>
                      <a:srgbClr val="000000"/>
                    </a:solidFill>
                    <a:effectLst>
                      <a:outerShdw blurRad="38100" dist="38100" dir="2700000" algn="tl">
                        <a:srgbClr val="C0C0C0"/>
                      </a:outerShdw>
                    </a:effectLst>
                    <a:latin typeface="Arial" panose="020B0604020202020204" pitchFamily="34" charset="0"/>
                  </a:rPr>
                  <a:t> = 140	</a:t>
                </a:r>
                <a:r>
                  <a:rPr lang="en-US" altLang="en-US" sz="2000" b="1">
                    <a:solidFill>
                      <a:srgbClr val="000000"/>
                    </a:solidFill>
                    <a:effectLst>
                      <a:outerShdw blurRad="38100" dist="38100" dir="2700000" algn="tl">
                        <a:srgbClr val="C0C0C0"/>
                      </a:outerShdw>
                    </a:effectLst>
                    <a:latin typeface="Symbol" panose="05050102010706020507" pitchFamily="18" charset="2"/>
                  </a:rPr>
                  <a:t>S</a:t>
                </a:r>
                <a:r>
                  <a:rPr lang="en-US" altLang="en-US" sz="2000" b="1" i="1">
                    <a:solidFill>
                      <a:srgbClr val="000000"/>
                    </a:solidFill>
                    <a:effectLst>
                      <a:outerShdw blurRad="38100" dist="38100" dir="2700000" algn="tl">
                        <a:srgbClr val="C0C0C0"/>
                      </a:outerShdw>
                    </a:effectLst>
                    <a:latin typeface="Arial" panose="020B0604020202020204" pitchFamily="34" charset="0"/>
                  </a:rPr>
                  <a:t>xy</a:t>
                </a:r>
                <a:r>
                  <a:rPr lang="en-US" altLang="en-US" sz="2000" b="1">
                    <a:solidFill>
                      <a:srgbClr val="000000"/>
                    </a:solidFill>
                    <a:effectLst>
                      <a:outerShdw blurRad="38100" dist="38100" dir="2700000" algn="tl">
                        <a:srgbClr val="C0C0C0"/>
                      </a:outerShdw>
                    </a:effectLst>
                    <a:latin typeface="Arial" panose="020B0604020202020204" pitchFamily="34" charset="0"/>
                  </a:rPr>
                  <a:t> = 3,063</a:t>
                </a:r>
              </a:p>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latin typeface="Arial" panose="020B0604020202020204" pitchFamily="34" charset="0"/>
                  </a:rPr>
                  <a:t>		</a:t>
                </a:r>
                <a:r>
                  <a:rPr lang="en-US" altLang="en-US" sz="2000" b="1" i="1">
                    <a:solidFill>
                      <a:srgbClr val="000000"/>
                    </a:solidFill>
                    <a:effectLst>
                      <a:outerShdw blurRad="38100" dist="38100" dir="2700000" algn="tl">
                        <a:srgbClr val="C0C0C0"/>
                      </a:outerShdw>
                    </a:effectLst>
                    <a:latin typeface="Arial" panose="020B0604020202020204" pitchFamily="34" charset="0"/>
                  </a:rPr>
                  <a:t>x</a:t>
                </a:r>
                <a:r>
                  <a:rPr lang="en-US" altLang="en-US" sz="2000" b="1">
                    <a:solidFill>
                      <a:srgbClr val="000000"/>
                    </a:solidFill>
                    <a:effectLst>
                      <a:outerShdw blurRad="38100" dist="38100" dir="2700000" algn="tl">
                        <a:srgbClr val="C0C0C0"/>
                      </a:outerShdw>
                    </a:effectLst>
                    <a:latin typeface="Arial" panose="020B0604020202020204" pitchFamily="34" charset="0"/>
                  </a:rPr>
                  <a:t> = 4	</a:t>
                </a:r>
                <a:r>
                  <a:rPr lang="en-US" altLang="en-US" sz="2000" b="1" i="1">
                    <a:solidFill>
                      <a:srgbClr val="000000"/>
                    </a:solidFill>
                    <a:effectLst>
                      <a:outerShdw blurRad="38100" dist="38100" dir="2700000" algn="tl">
                        <a:srgbClr val="C0C0C0"/>
                      </a:outerShdw>
                    </a:effectLst>
                    <a:latin typeface="Arial" panose="020B0604020202020204" pitchFamily="34" charset="0"/>
                  </a:rPr>
                  <a:t>y</a:t>
                </a:r>
                <a:r>
                  <a:rPr lang="en-US" altLang="en-US" sz="2000" b="1">
                    <a:solidFill>
                      <a:srgbClr val="000000"/>
                    </a:solidFill>
                    <a:effectLst>
                      <a:outerShdw blurRad="38100" dist="38100" dir="2700000" algn="tl">
                        <a:srgbClr val="C0C0C0"/>
                      </a:outerShdw>
                    </a:effectLst>
                    <a:latin typeface="Arial" panose="020B0604020202020204" pitchFamily="34" charset="0"/>
                  </a:rPr>
                  <a:t> = 98.86</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19510" name="Line 22"/>
              <p:cNvSpPr>
                <a:spLocks noChangeShapeType="1"/>
              </p:cNvSpPr>
              <p:nvPr/>
            </p:nvSpPr>
            <p:spPr bwMode="auto">
              <a:xfrm>
                <a:off x="435" y="1531"/>
                <a:ext cx="48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11" name="Line 23"/>
              <p:cNvSpPr>
                <a:spLocks noChangeShapeType="1"/>
              </p:cNvSpPr>
              <p:nvPr/>
            </p:nvSpPr>
            <p:spPr bwMode="auto">
              <a:xfrm>
                <a:off x="1325" y="2935"/>
                <a:ext cx="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12" name="Line 24"/>
              <p:cNvSpPr>
                <a:spLocks noChangeShapeType="1"/>
              </p:cNvSpPr>
              <p:nvPr/>
            </p:nvSpPr>
            <p:spPr bwMode="auto">
              <a:xfrm>
                <a:off x="2474" y="2935"/>
                <a:ext cx="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13" name="Line 25"/>
              <p:cNvSpPr>
                <a:spLocks noChangeShapeType="1"/>
              </p:cNvSpPr>
              <p:nvPr/>
            </p:nvSpPr>
            <p:spPr bwMode="auto">
              <a:xfrm>
                <a:off x="3650" y="2935"/>
                <a:ext cx="31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14" name="Line 26"/>
              <p:cNvSpPr>
                <a:spLocks noChangeShapeType="1"/>
              </p:cNvSpPr>
              <p:nvPr/>
            </p:nvSpPr>
            <p:spPr bwMode="auto">
              <a:xfrm>
                <a:off x="4869" y="2935"/>
                <a:ext cx="33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19515" name="Line 27"/>
            <p:cNvSpPr>
              <a:spLocks noChangeShapeType="1"/>
            </p:cNvSpPr>
            <p:nvPr/>
          </p:nvSpPr>
          <p:spPr bwMode="auto">
            <a:xfrm>
              <a:off x="1210" y="3096"/>
              <a:ext cx="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19516" name="Line 28"/>
            <p:cNvSpPr>
              <a:spLocks noChangeShapeType="1"/>
            </p:cNvSpPr>
            <p:nvPr/>
          </p:nvSpPr>
          <p:spPr bwMode="auto">
            <a:xfrm>
              <a:off x="2156" y="309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nvGrpSpPr>
          <p:cNvPr id="145414" name="Group 34"/>
          <p:cNvGrpSpPr>
            <a:grpSpLocks/>
          </p:cNvGrpSpPr>
          <p:nvPr/>
        </p:nvGrpSpPr>
        <p:grpSpPr bwMode="auto">
          <a:xfrm>
            <a:off x="622300" y="2495550"/>
            <a:ext cx="5270500" cy="1866900"/>
            <a:chOff x="392" y="1572"/>
            <a:chExt cx="3320" cy="1176"/>
          </a:xfrm>
        </p:grpSpPr>
        <p:sp>
          <p:nvSpPr>
            <p:cNvPr id="319519" name="Rectangle 31"/>
            <p:cNvSpPr>
              <a:spLocks noChangeArrowheads="1"/>
            </p:cNvSpPr>
            <p:nvPr/>
          </p:nvSpPr>
          <p:spPr bwMode="auto">
            <a:xfrm>
              <a:off x="392" y="1572"/>
              <a:ext cx="3320" cy="11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45416" name="Group 33"/>
            <p:cNvGrpSpPr>
              <a:grpSpLocks/>
            </p:cNvGrpSpPr>
            <p:nvPr/>
          </p:nvGrpSpPr>
          <p:grpSpPr bwMode="auto">
            <a:xfrm>
              <a:off x="694" y="1709"/>
              <a:ext cx="2528" cy="790"/>
              <a:chOff x="606" y="1729"/>
              <a:chExt cx="2528" cy="790"/>
            </a:xfrm>
          </p:grpSpPr>
          <p:sp>
            <p:nvSpPr>
              <p:cNvPr id="145417" name="Rectangle 29"/>
              <p:cNvSpPr>
                <a:spLocks noChangeArrowheads="1"/>
              </p:cNvSpPr>
              <p:nvPr/>
            </p:nvSpPr>
            <p:spPr bwMode="auto">
              <a:xfrm>
                <a:off x="606" y="1729"/>
                <a:ext cx="18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The trend line is</a:t>
                </a:r>
              </a:p>
            </p:txBody>
          </p:sp>
          <p:sp>
            <p:nvSpPr>
              <p:cNvPr id="145418" name="Rectangle 30"/>
              <p:cNvSpPr>
                <a:spLocks noChangeArrowheads="1"/>
              </p:cNvSpPr>
              <p:nvPr/>
            </p:nvSpPr>
            <p:spPr bwMode="auto">
              <a:xfrm>
                <a:off x="1134" y="2192"/>
                <a:ext cx="20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800">
                    <a:solidFill>
                      <a:srgbClr val="000000"/>
                    </a:solidFill>
                  </a:rPr>
                  <a:t>y </a:t>
                </a:r>
                <a:r>
                  <a:rPr lang="en-US" altLang="en-US" sz="2800" i="0">
                    <a:solidFill>
                      <a:srgbClr val="000000"/>
                    </a:solidFill>
                  </a:rPr>
                  <a:t>= 56.70 + 10.54x</a:t>
                </a:r>
                <a:endParaRPr lang="en-US" altLang="en-US" sz="2800">
                  <a:solidFill>
                    <a:srgbClr val="000000"/>
                  </a:solidFill>
                </a:endParaRPr>
              </a:p>
            </p:txBody>
          </p:sp>
          <p:sp>
            <p:nvSpPr>
              <p:cNvPr id="145419" name="Rectangle 32"/>
              <p:cNvSpPr>
                <a:spLocks noChangeArrowheads="1"/>
              </p:cNvSpPr>
              <p:nvPr/>
            </p:nvSpPr>
            <p:spPr bwMode="auto">
              <a:xfrm>
                <a:off x="1150" y="2136"/>
                <a:ext cx="2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a:t>
                </a:r>
              </a:p>
            </p:txBody>
          </p:sp>
        </p:grpSp>
      </p:grpSp>
    </p:spTree>
    <p:extLst>
      <p:ext uri="{BB962C8B-B14F-4D97-AF65-F5344CB8AC3E}">
        <p14:creationId xmlns:p14="http://schemas.microsoft.com/office/powerpoint/2010/main" val="4210732797"/>
      </p:ext>
    </p:extLst>
  </p:cSld>
  <p:clrMapOvr>
    <a:masterClrMapping/>
  </p:clrMapOvr>
  <p:transition>
    <p:strips dir="rd"/>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idx="4294967295"/>
          </p:nvPr>
        </p:nvSpPr>
        <p:spPr>
          <a:xfrm>
            <a:off x="0" y="546100"/>
            <a:ext cx="7772400" cy="927100"/>
          </a:xfrm>
          <a:prstGeom prst="rect">
            <a:avLst/>
          </a:prstGeom>
          <a:solidFill>
            <a:srgbClr val="2FFF74"/>
          </a:solidFill>
          <a:ln>
            <a:solidFill>
              <a:schemeClr val="tx1"/>
            </a:solidFill>
            <a:miter lim="800000"/>
            <a:headEnd/>
            <a:tailEnd/>
          </a:ln>
        </p:spPr>
        <p:txBody>
          <a:bodyPr/>
          <a:lstStyle/>
          <a:p>
            <a:pPr eaLnBrk="1" hangingPunct="1">
              <a:defRPr/>
            </a:pPr>
            <a:r>
              <a:rPr lang="en-US" altLang="en-US" dirty="0">
                <a:effectLst>
                  <a:outerShdw blurRad="38100" dist="38100" dir="2700000" algn="tl">
                    <a:srgbClr val="FFFFFF"/>
                  </a:outerShdw>
                </a:effectLst>
              </a:rPr>
              <a:t>Least Squares Example</a:t>
            </a:r>
          </a:p>
        </p:txBody>
      </p:sp>
      <p:sp>
        <p:nvSpPr>
          <p:cNvPr id="321594" name="Freeform 58"/>
          <p:cNvSpPr>
            <a:spLocks/>
          </p:cNvSpPr>
          <p:nvPr/>
        </p:nvSpPr>
        <p:spPr bwMode="auto">
          <a:xfrm>
            <a:off x="1828800" y="2667000"/>
            <a:ext cx="4584700" cy="2171700"/>
          </a:xfrm>
          <a:custGeom>
            <a:avLst/>
            <a:gdLst>
              <a:gd name="T0" fmla="*/ 0 w 2888"/>
              <a:gd name="T1" fmla="*/ 1368 h 1368"/>
              <a:gd name="T2" fmla="*/ 480 w 2888"/>
              <a:gd name="T3" fmla="*/ 1280 h 1368"/>
              <a:gd name="T4" fmla="*/ 960 w 2888"/>
              <a:gd name="T5" fmla="*/ 1248 h 1368"/>
              <a:gd name="T6" fmla="*/ 1448 w 2888"/>
              <a:gd name="T7" fmla="*/ 1048 h 1368"/>
              <a:gd name="T8" fmla="*/ 1928 w 2888"/>
              <a:gd name="T9" fmla="*/ 752 h 1368"/>
              <a:gd name="T10" fmla="*/ 2408 w 2888"/>
              <a:gd name="T11" fmla="*/ 0 h 1368"/>
              <a:gd name="T12" fmla="*/ 2888 w 2888"/>
              <a:gd name="T13" fmla="*/ 408 h 1368"/>
            </a:gdLst>
            <a:ahLst/>
            <a:cxnLst>
              <a:cxn ang="0">
                <a:pos x="T0" y="T1"/>
              </a:cxn>
              <a:cxn ang="0">
                <a:pos x="T2" y="T3"/>
              </a:cxn>
              <a:cxn ang="0">
                <a:pos x="T4" y="T5"/>
              </a:cxn>
              <a:cxn ang="0">
                <a:pos x="T6" y="T7"/>
              </a:cxn>
              <a:cxn ang="0">
                <a:pos x="T8" y="T9"/>
              </a:cxn>
              <a:cxn ang="0">
                <a:pos x="T10" y="T11"/>
              </a:cxn>
              <a:cxn ang="0">
                <a:pos x="T12" y="T13"/>
              </a:cxn>
            </a:cxnLst>
            <a:rect l="0" t="0" r="r" b="b"/>
            <a:pathLst>
              <a:path w="2888" h="1368">
                <a:moveTo>
                  <a:pt x="0" y="1368"/>
                </a:moveTo>
                <a:lnTo>
                  <a:pt x="480" y="1280"/>
                </a:lnTo>
                <a:lnTo>
                  <a:pt x="960" y="1248"/>
                </a:lnTo>
                <a:lnTo>
                  <a:pt x="1448" y="1048"/>
                </a:lnTo>
                <a:lnTo>
                  <a:pt x="1928" y="752"/>
                </a:lnTo>
                <a:lnTo>
                  <a:pt x="2408" y="0"/>
                </a:lnTo>
                <a:lnTo>
                  <a:pt x="2888" y="408"/>
                </a:lnTo>
              </a:path>
            </a:pathLst>
          </a:custGeom>
          <a:noFill/>
          <a:ln w="1016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21611" name="Group 75"/>
          <p:cNvGrpSpPr>
            <a:grpSpLocks/>
          </p:cNvGrpSpPr>
          <p:nvPr/>
        </p:nvGrpSpPr>
        <p:grpSpPr bwMode="auto">
          <a:xfrm>
            <a:off x="1409700" y="2260600"/>
            <a:ext cx="6604000" cy="3162300"/>
            <a:chOff x="888" y="1424"/>
            <a:chExt cx="4160" cy="1992"/>
          </a:xfrm>
        </p:grpSpPr>
        <p:sp>
          <p:nvSpPr>
            <p:cNvPr id="321599" name="Line 63"/>
            <p:cNvSpPr>
              <a:spLocks noChangeShapeType="1"/>
            </p:cNvSpPr>
            <p:nvPr/>
          </p:nvSpPr>
          <p:spPr bwMode="auto">
            <a:xfrm flipH="1">
              <a:off x="888" y="1474"/>
              <a:ext cx="4104" cy="1942"/>
            </a:xfrm>
            <a:prstGeom prst="line">
              <a:avLst/>
            </a:prstGeom>
            <a:noFill/>
            <a:ln w="1016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47474" name="Group 74"/>
            <p:cNvGrpSpPr>
              <a:grpSpLocks/>
            </p:cNvGrpSpPr>
            <p:nvPr/>
          </p:nvGrpSpPr>
          <p:grpSpPr bwMode="auto">
            <a:xfrm>
              <a:off x="4456" y="1424"/>
              <a:ext cx="592" cy="336"/>
              <a:chOff x="4456" y="1424"/>
              <a:chExt cx="592" cy="336"/>
            </a:xfrm>
          </p:grpSpPr>
          <p:sp>
            <p:nvSpPr>
              <p:cNvPr id="321597" name="Oval 61"/>
              <p:cNvSpPr>
                <a:spLocks noChangeArrowheads="1"/>
              </p:cNvSpPr>
              <p:nvPr/>
            </p:nvSpPr>
            <p:spPr bwMode="auto">
              <a:xfrm>
                <a:off x="4456" y="1648"/>
                <a:ext cx="112" cy="11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1598" name="Oval 62"/>
              <p:cNvSpPr>
                <a:spLocks noChangeArrowheads="1"/>
              </p:cNvSpPr>
              <p:nvPr/>
            </p:nvSpPr>
            <p:spPr bwMode="auto">
              <a:xfrm>
                <a:off x="4936" y="1424"/>
                <a:ext cx="112" cy="11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321607" name="Group 71"/>
          <p:cNvGrpSpPr>
            <a:grpSpLocks/>
          </p:cNvGrpSpPr>
          <p:nvPr/>
        </p:nvGrpSpPr>
        <p:grpSpPr bwMode="auto">
          <a:xfrm>
            <a:off x="552450" y="1765300"/>
            <a:ext cx="7880350" cy="4784725"/>
            <a:chOff x="348" y="1112"/>
            <a:chExt cx="4964" cy="3014"/>
          </a:xfrm>
        </p:grpSpPr>
        <p:grpSp>
          <p:nvGrpSpPr>
            <p:cNvPr id="147467" name="Group 64"/>
            <p:cNvGrpSpPr>
              <a:grpSpLocks/>
            </p:cNvGrpSpPr>
            <p:nvPr/>
          </p:nvGrpSpPr>
          <p:grpSpPr bwMode="auto">
            <a:xfrm>
              <a:off x="500" y="1112"/>
              <a:ext cx="4812" cy="2843"/>
              <a:chOff x="500" y="1112"/>
              <a:chExt cx="4812" cy="2843"/>
            </a:xfrm>
          </p:grpSpPr>
          <p:sp>
            <p:nvSpPr>
              <p:cNvPr id="321570" name="Freeform 34"/>
              <p:cNvSpPr>
                <a:spLocks/>
              </p:cNvSpPr>
              <p:nvPr/>
            </p:nvSpPr>
            <p:spPr bwMode="auto">
              <a:xfrm>
                <a:off x="880" y="1112"/>
                <a:ext cx="4432" cy="2632"/>
              </a:xfrm>
              <a:custGeom>
                <a:avLst/>
                <a:gdLst>
                  <a:gd name="T0" fmla="*/ 0 w 2912"/>
                  <a:gd name="T1" fmla="*/ 0 h 2632"/>
                  <a:gd name="T2" fmla="*/ 0 w 2912"/>
                  <a:gd name="T3" fmla="*/ 2632 h 2632"/>
                  <a:gd name="T4" fmla="*/ 2912 w 2912"/>
                  <a:gd name="T5" fmla="*/ 2632 h 2632"/>
                </a:gdLst>
                <a:ahLst/>
                <a:cxnLst>
                  <a:cxn ang="0">
                    <a:pos x="T0" y="T1"/>
                  </a:cxn>
                  <a:cxn ang="0">
                    <a:pos x="T2" y="T3"/>
                  </a:cxn>
                  <a:cxn ang="0">
                    <a:pos x="T4" y="T5"/>
                  </a:cxn>
                </a:cxnLst>
                <a:rect l="0" t="0" r="r" b="b"/>
                <a:pathLst>
                  <a:path w="2912" h="2632">
                    <a:moveTo>
                      <a:pt x="0" y="0"/>
                    </a:moveTo>
                    <a:lnTo>
                      <a:pt x="0" y="2632"/>
                    </a:lnTo>
                    <a:lnTo>
                      <a:pt x="2912" y="2632"/>
                    </a:lnTo>
                  </a:path>
                </a:pathLst>
              </a:custGeom>
              <a:noFill/>
              <a:ln w="38100">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1571" name="Rectangle 35"/>
              <p:cNvSpPr>
                <a:spLocks noChangeArrowheads="1"/>
              </p:cNvSpPr>
              <p:nvPr/>
            </p:nvSpPr>
            <p:spPr bwMode="auto">
              <a:xfrm>
                <a:off x="910" y="3551"/>
                <a:ext cx="4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1pPr>
                <a:lvl2pPr>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2pPr>
                <a:lvl3pPr>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3pPr>
                <a:lvl4pPr>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4pPr>
                <a:lvl5pPr>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292100" algn="ctr"/>
                    <a:tab pos="1054100" algn="ctr"/>
                    <a:tab pos="1816100" algn="ctr"/>
                    <a:tab pos="2578100" algn="ctr"/>
                    <a:tab pos="3340100" algn="ctr"/>
                    <a:tab pos="4102100" algn="ctr"/>
                    <a:tab pos="4864100" algn="ctr"/>
                    <a:tab pos="5626100" algn="ctr"/>
                    <a:tab pos="6388100" algn="ctr"/>
                  </a:tabLst>
                  <a:defRPr sz="2400">
                    <a:solidFill>
                      <a:schemeClr val="tx1"/>
                    </a:solidFill>
                    <a:latin typeface="Times" panose="02020603050405020304" pitchFamily="18" charset="0"/>
                  </a:defRPr>
                </a:lvl9pPr>
              </a:lstStyle>
              <a:p>
                <a:pPr eaLnBrk="0" fontAlgn="base" hangingPunct="0">
                  <a:spcBef>
                    <a:spcPct val="0"/>
                  </a:spcBef>
                  <a:spcAft>
                    <a:spcPct val="0"/>
                  </a:spcAft>
                  <a:defRPr/>
                </a:pPr>
                <a:r>
                  <a:rPr lang="en-US" altLang="en-US" sz="1800" b="1" i="1" dirty="0">
                    <a:solidFill>
                      <a:srgbClr val="000000"/>
                    </a:solidFill>
                    <a:latin typeface="Arial" panose="020B0604020202020204" pitchFamily="34" charset="0"/>
                  </a:rPr>
                  <a:t>	|	|	|	|	|	|	|	|	|</a:t>
                </a:r>
                <a:endParaRPr lang="en-US" altLang="en-US" sz="1800" b="1" i="1" dirty="0">
                  <a:solidFill>
                    <a:srgbClr val="000000"/>
                  </a:solidFill>
                  <a:effectLst>
                    <a:outerShdw blurRad="38100" dist="38100" dir="2700000" algn="tl">
                      <a:srgbClr val="C0C0C0"/>
                    </a:outerShdw>
                  </a:effectLst>
                  <a:latin typeface="Arial" panose="020B0604020202020204" pitchFamily="34" charset="0"/>
                </a:endParaRPr>
              </a:p>
              <a:p>
                <a:pPr eaLnBrk="0" fontAlgn="base" hangingPunct="0">
                  <a:spcBef>
                    <a:spcPct val="0"/>
                  </a:spcBef>
                  <a:spcAft>
                    <a:spcPct val="0"/>
                  </a:spcAft>
                  <a:defRPr/>
                </a:pPr>
                <a:r>
                  <a:rPr lang="en-US" altLang="en-US" sz="1800" b="1" i="1" dirty="0">
                    <a:solidFill>
                      <a:srgbClr val="000000"/>
                    </a:solidFill>
                    <a:effectLst>
                      <a:outerShdw blurRad="38100" dist="38100" dir="2700000" algn="tl">
                        <a:srgbClr val="C0C0C0"/>
                      </a:outerShdw>
                    </a:effectLst>
                    <a:latin typeface="Arial" panose="020B0604020202020204" pitchFamily="34" charset="0"/>
                  </a:rPr>
                  <a:t>2003	2004	2005	2006	2007	2008	2009	2010	2011</a:t>
                </a:r>
              </a:p>
            </p:txBody>
          </p:sp>
          <p:sp>
            <p:nvSpPr>
              <p:cNvPr id="321572" name="Rectangle 36"/>
              <p:cNvSpPr>
                <a:spLocks noChangeArrowheads="1"/>
              </p:cNvSpPr>
              <p:nvPr/>
            </p:nvSpPr>
            <p:spPr bwMode="auto">
              <a:xfrm>
                <a:off x="500" y="1186"/>
                <a:ext cx="516" cy="2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160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150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140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130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120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110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100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90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80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70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60  </a:t>
                </a:r>
                <a:r>
                  <a:rPr lang="en-US" altLang="en-US" b="1" i="1">
                    <a:solidFill>
                      <a:srgbClr val="000000"/>
                    </a:solidFill>
                  </a:rPr>
                  <a:t>–</a:t>
                </a:r>
              </a:p>
              <a:p>
                <a:pPr algn="r" eaLnBrk="0" fontAlgn="base" hangingPunct="0">
                  <a:lnSpc>
                    <a:spcPct val="115000"/>
                  </a:lnSpc>
                  <a:spcBef>
                    <a:spcPct val="0"/>
                  </a:spcBef>
                  <a:spcAft>
                    <a:spcPct val="0"/>
                  </a:spcAft>
                  <a:defRPr/>
                </a:pPr>
                <a:r>
                  <a:rPr lang="en-US" altLang="en-US" b="1" i="1">
                    <a:solidFill>
                      <a:srgbClr val="000000"/>
                    </a:solidFill>
                    <a:effectLst>
                      <a:outerShdw blurRad="38100" dist="38100" dir="2700000" algn="tl">
                        <a:srgbClr val="C0C0C0"/>
                      </a:outerShdw>
                    </a:effectLst>
                  </a:rPr>
                  <a:t>50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p:txBody>
          </p:sp>
        </p:grpSp>
        <p:sp>
          <p:nvSpPr>
            <p:cNvPr id="321605" name="Rectangle 69"/>
            <p:cNvSpPr>
              <a:spLocks noChangeArrowheads="1"/>
            </p:cNvSpPr>
            <p:nvPr/>
          </p:nvSpPr>
          <p:spPr bwMode="auto">
            <a:xfrm>
              <a:off x="2856" y="3895"/>
              <a:ext cx="4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Year</a:t>
              </a:r>
            </a:p>
          </p:txBody>
        </p:sp>
        <p:sp>
          <p:nvSpPr>
            <p:cNvPr id="321606" name="Rectangle 70"/>
            <p:cNvSpPr>
              <a:spLocks noChangeArrowheads="1"/>
            </p:cNvSpPr>
            <p:nvPr/>
          </p:nvSpPr>
          <p:spPr bwMode="auto">
            <a:xfrm rot="-5400000">
              <a:off x="-106" y="2168"/>
              <a:ext cx="11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Power demand</a:t>
              </a:r>
            </a:p>
          </p:txBody>
        </p:sp>
      </p:grpSp>
      <p:grpSp>
        <p:nvGrpSpPr>
          <p:cNvPr id="321609" name="Group 73"/>
          <p:cNvGrpSpPr>
            <a:grpSpLocks/>
          </p:cNvGrpSpPr>
          <p:nvPr/>
        </p:nvGrpSpPr>
        <p:grpSpPr bwMode="auto">
          <a:xfrm>
            <a:off x="3908425" y="1677988"/>
            <a:ext cx="3419475" cy="823912"/>
            <a:chOff x="2462" y="1057"/>
            <a:chExt cx="2154" cy="519"/>
          </a:xfrm>
        </p:grpSpPr>
        <p:grpSp>
          <p:nvGrpSpPr>
            <p:cNvPr id="147463" name="Group 68"/>
            <p:cNvGrpSpPr>
              <a:grpSpLocks/>
            </p:cNvGrpSpPr>
            <p:nvPr/>
          </p:nvGrpSpPr>
          <p:grpSpPr bwMode="auto">
            <a:xfrm>
              <a:off x="2462" y="1057"/>
              <a:ext cx="1728" cy="518"/>
              <a:chOff x="1518" y="1185"/>
              <a:chExt cx="1728" cy="518"/>
            </a:xfrm>
          </p:grpSpPr>
          <p:sp>
            <p:nvSpPr>
              <p:cNvPr id="321602" name="Rectangle 66"/>
              <p:cNvSpPr>
                <a:spLocks noChangeArrowheads="1"/>
              </p:cNvSpPr>
              <p:nvPr/>
            </p:nvSpPr>
            <p:spPr bwMode="auto">
              <a:xfrm>
                <a:off x="1518" y="1185"/>
                <a:ext cx="17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Trend line,</a:t>
                </a:r>
              </a:p>
              <a:p>
                <a:pPr eaLnBrk="0" fontAlgn="base" hangingPunct="0">
                  <a:spcBef>
                    <a:spcPct val="0"/>
                  </a:spcBef>
                  <a:spcAft>
                    <a:spcPct val="0"/>
                  </a:spcAft>
                  <a:defRPr/>
                </a:pPr>
                <a:r>
                  <a:rPr lang="en-US" altLang="en-US" sz="2400" b="1" i="1">
                    <a:solidFill>
                      <a:srgbClr val="000000"/>
                    </a:solidFill>
                    <a:effectLst>
                      <a:outerShdw blurRad="38100" dist="38100" dir="2700000" algn="tl">
                        <a:srgbClr val="C0C0C0"/>
                      </a:outerShdw>
                    </a:effectLst>
                  </a:rPr>
                  <a:t>y </a:t>
                </a:r>
                <a:r>
                  <a:rPr lang="en-US" altLang="en-US" sz="2400" b="1">
                    <a:solidFill>
                      <a:srgbClr val="000000"/>
                    </a:solidFill>
                    <a:effectLst>
                      <a:outerShdw blurRad="38100" dist="38100" dir="2700000" algn="tl">
                        <a:srgbClr val="C0C0C0"/>
                      </a:outerShdw>
                    </a:effectLst>
                  </a:rPr>
                  <a:t>= 56.70 + 10.54x</a:t>
                </a:r>
                <a:endParaRPr lang="en-US" altLang="en-US" sz="2400" b="1" i="1">
                  <a:solidFill>
                    <a:srgbClr val="000000"/>
                  </a:solidFill>
                  <a:effectLst>
                    <a:outerShdw blurRad="38100" dist="38100" dir="2700000" algn="tl">
                      <a:srgbClr val="C0C0C0"/>
                    </a:outerShdw>
                  </a:effectLst>
                </a:endParaRPr>
              </a:p>
            </p:txBody>
          </p:sp>
          <p:sp>
            <p:nvSpPr>
              <p:cNvPr id="321603" name="Rectangle 67"/>
              <p:cNvSpPr>
                <a:spLocks noChangeArrowheads="1"/>
              </p:cNvSpPr>
              <p:nvPr/>
            </p:nvSpPr>
            <p:spPr bwMode="auto">
              <a:xfrm>
                <a:off x="1534" y="1375"/>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i="1">
                    <a:solidFill>
                      <a:srgbClr val="000000"/>
                    </a:solidFill>
                    <a:effectLst>
                      <a:outerShdw blurRad="38100" dist="38100" dir="2700000" algn="tl">
                        <a:srgbClr val="C0C0C0"/>
                      </a:outerShdw>
                    </a:effectLst>
                  </a:rPr>
                  <a:t>^</a:t>
                </a:r>
              </a:p>
            </p:txBody>
          </p:sp>
        </p:grpSp>
        <p:sp>
          <p:nvSpPr>
            <p:cNvPr id="321608" name="Line 72"/>
            <p:cNvSpPr>
              <a:spLocks noChangeShapeType="1"/>
            </p:cNvSpPr>
            <p:nvPr/>
          </p:nvSpPr>
          <p:spPr bwMode="auto">
            <a:xfrm>
              <a:off x="4168" y="1472"/>
              <a:ext cx="448" cy="10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6415045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21607"/>
                                        </p:tgtEl>
                                        <p:attrNameLst>
                                          <p:attrName>style.visibility</p:attrName>
                                        </p:attrNameLst>
                                      </p:cBhvr>
                                      <p:to>
                                        <p:strVal val="visible"/>
                                      </p:to>
                                    </p:set>
                                    <p:animEffect transition="in" filter="wipe(left)">
                                      <p:cBhvr>
                                        <p:cTn id="7" dur="500"/>
                                        <p:tgtEl>
                                          <p:spTgt spid="321607"/>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21594"/>
                                        </p:tgtEl>
                                        <p:attrNameLst>
                                          <p:attrName>style.visibility</p:attrName>
                                        </p:attrNameLst>
                                      </p:cBhvr>
                                      <p:to>
                                        <p:strVal val="visible"/>
                                      </p:to>
                                    </p:set>
                                    <p:animEffect transition="in" filter="wipe(left)">
                                      <p:cBhvr>
                                        <p:cTn id="11" dur="500"/>
                                        <p:tgtEl>
                                          <p:spTgt spid="321594"/>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21611"/>
                                        </p:tgtEl>
                                        <p:attrNameLst>
                                          <p:attrName>style.visibility</p:attrName>
                                        </p:attrNameLst>
                                      </p:cBhvr>
                                      <p:to>
                                        <p:strVal val="visible"/>
                                      </p:to>
                                    </p:set>
                                    <p:animEffect transition="in" filter="wipe(left)">
                                      <p:cBhvr>
                                        <p:cTn id="15" dur="500"/>
                                        <p:tgtEl>
                                          <p:spTgt spid="321611"/>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21609"/>
                                        </p:tgtEl>
                                        <p:attrNameLst>
                                          <p:attrName>style.visibility</p:attrName>
                                        </p:attrNameLst>
                                      </p:cBhvr>
                                      <p:to>
                                        <p:strVal val="visible"/>
                                      </p:to>
                                    </p:set>
                                    <p:animEffect transition="in" filter="wipe(left)">
                                      <p:cBhvr>
                                        <p:cTn id="19" dur="500"/>
                                        <p:tgtEl>
                                          <p:spTgt spid="321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E3E807-2246-442D-838B-49B53A573687}"/>
              </a:ext>
            </a:extLst>
          </p:cNvPr>
          <p:cNvSpPr txBox="1">
            <a:spLocks noChangeArrowheads="1"/>
          </p:cNvSpPr>
          <p:nvPr/>
        </p:nvSpPr>
        <p:spPr>
          <a:xfrm>
            <a:off x="0" y="546100"/>
            <a:ext cx="7772400" cy="927100"/>
          </a:xfrm>
          <a:prstGeom prst="rect">
            <a:avLst/>
          </a:prstGeom>
          <a:solidFill>
            <a:srgbClr val="2FFF74"/>
          </a:solidFill>
          <a:ln>
            <a:solidFill>
              <a:schemeClr val="tx1"/>
            </a:solidFill>
            <a:miter lim="800000"/>
            <a:headEnd/>
            <a:tailEnd/>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a:effectLst>
                  <a:outerShdw blurRad="38100" dist="38100" dir="2700000" algn="tl">
                    <a:srgbClr val="FFFFFF"/>
                  </a:outerShdw>
                </a:effectLst>
              </a:rPr>
              <a:t>Least Squares Example</a:t>
            </a:r>
            <a:endParaRPr lang="en-US" altLang="en-US" dirty="0">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C00BDD7F-59F3-4AF0-838A-F339FDF68D8B}"/>
              </a:ext>
            </a:extLst>
          </p:cNvPr>
          <p:cNvPicPr>
            <a:picLocks noChangeAspect="1"/>
          </p:cNvPicPr>
          <p:nvPr/>
        </p:nvPicPr>
        <p:blipFill>
          <a:blip r:embed="rId2"/>
          <a:stretch>
            <a:fillRect/>
          </a:stretch>
        </p:blipFill>
        <p:spPr>
          <a:xfrm>
            <a:off x="0" y="2067340"/>
            <a:ext cx="9143999" cy="1699756"/>
          </a:xfrm>
          <a:prstGeom prst="rect">
            <a:avLst/>
          </a:prstGeom>
        </p:spPr>
      </p:pic>
    </p:spTree>
    <p:extLst>
      <p:ext uri="{BB962C8B-B14F-4D97-AF65-F5344CB8AC3E}">
        <p14:creationId xmlns:p14="http://schemas.microsoft.com/office/powerpoint/2010/main" val="14134677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443346"/>
            <a:ext cx="7877938" cy="4793965"/>
          </a:xfrm>
          <a:prstGeom prst="rect">
            <a:avLst/>
          </a:prstGeom>
        </p:spPr>
      </p:pic>
    </p:spTree>
    <p:extLst>
      <p:ext uri="{BB962C8B-B14F-4D97-AF65-F5344CB8AC3E}">
        <p14:creationId xmlns:p14="http://schemas.microsoft.com/office/powerpoint/2010/main" val="34780009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7664" y="1631260"/>
            <a:ext cx="8712967" cy="4894083"/>
          </a:xfrm>
          <a:prstGeom prst="rect">
            <a:avLst/>
          </a:prstGeom>
        </p:spPr>
      </p:pic>
    </p:spTree>
    <p:extLst>
      <p:ext uri="{BB962C8B-B14F-4D97-AF65-F5344CB8AC3E}">
        <p14:creationId xmlns:p14="http://schemas.microsoft.com/office/powerpoint/2010/main" val="24744936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1601" y="1775050"/>
            <a:ext cx="8308608" cy="4606278"/>
          </a:xfrm>
          <a:prstGeom prst="rect">
            <a:avLst/>
          </a:prstGeom>
        </p:spPr>
      </p:pic>
    </p:spTree>
    <p:extLst>
      <p:ext uri="{BB962C8B-B14F-4D97-AF65-F5344CB8AC3E}">
        <p14:creationId xmlns:p14="http://schemas.microsoft.com/office/powerpoint/2010/main" val="4139312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02437" y="851661"/>
            <a:ext cx="7717155" cy="755650"/>
          </a:xfrm>
          <a:prstGeom prst="rect">
            <a:avLst/>
          </a:prstGeom>
        </p:spPr>
        <p:txBody>
          <a:bodyPr vert="horz" wrap="square" lIns="0" tIns="26034" rIns="0" bIns="0" rtlCol="0">
            <a:spAutoFit/>
          </a:bodyPr>
          <a:lstStyle/>
          <a:p>
            <a:pPr marL="12700" marR="5080" lvl="0" indent="0" algn="l" defTabSz="914400" rtl="0" eaLnBrk="1" fontAlgn="auto" latinLnBrk="0" hangingPunct="1">
              <a:lnSpc>
                <a:spcPts val="2870"/>
              </a:lnSpc>
              <a:spcBef>
                <a:spcPts val="204"/>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Carlito"/>
                <a:ea typeface="+mn-ea"/>
                <a:cs typeface="Carlito"/>
              </a:rPr>
              <a:t>The </a:t>
            </a:r>
            <a:r>
              <a:rPr kumimoji="0" sz="2400" b="0" i="0" u="none" strike="noStrike" kern="1200" cap="none" spc="-10" normalizeH="0" baseline="0" noProof="0" dirty="0">
                <a:ln>
                  <a:noFill/>
                </a:ln>
                <a:solidFill>
                  <a:prstClr val="black"/>
                </a:solidFill>
                <a:effectLst/>
                <a:uLnTx/>
                <a:uFillTx/>
                <a:latin typeface="Carlito"/>
                <a:ea typeface="+mn-ea"/>
                <a:cs typeface="Carlito"/>
              </a:rPr>
              <a:t>random variable </a:t>
            </a:r>
            <a:r>
              <a:rPr kumimoji="0" sz="2400" b="0" i="0" u="none" strike="noStrike" kern="1200" cap="none" spc="-320" normalizeH="0" baseline="0" noProof="0" dirty="0">
                <a:ln>
                  <a:noFill/>
                </a:ln>
                <a:solidFill>
                  <a:prstClr val="black"/>
                </a:solidFill>
                <a:effectLst/>
                <a:uLnTx/>
                <a:uFillTx/>
                <a:latin typeface="Tinos"/>
                <a:ea typeface="+mn-ea"/>
                <a:cs typeface="Tinos"/>
              </a:rPr>
              <a:t>𝑋 </a:t>
            </a:r>
            <a:r>
              <a:rPr kumimoji="0" sz="2400" b="0" i="0" u="none" strike="noStrike" kern="1200" cap="none" spc="-10" normalizeH="0" baseline="0" noProof="0" dirty="0">
                <a:ln>
                  <a:noFill/>
                </a:ln>
                <a:solidFill>
                  <a:prstClr val="black"/>
                </a:solidFill>
                <a:effectLst/>
                <a:uLnTx/>
                <a:uFillTx/>
                <a:latin typeface="Carlito"/>
                <a:ea typeface="+mn-ea"/>
                <a:cs typeface="Carlito"/>
              </a:rPr>
              <a:t>represents </a:t>
            </a:r>
            <a:r>
              <a:rPr kumimoji="0" sz="2400" b="0" i="0" u="none" strike="noStrike" kern="1200" cap="none" spc="0" normalizeH="0" baseline="0" noProof="0" dirty="0">
                <a:ln>
                  <a:noFill/>
                </a:ln>
                <a:solidFill>
                  <a:prstClr val="black"/>
                </a:solidFill>
                <a:effectLst/>
                <a:uLnTx/>
                <a:uFillTx/>
                <a:latin typeface="Carlito"/>
                <a:ea typeface="+mn-ea"/>
                <a:cs typeface="Carlito"/>
              </a:rPr>
              <a:t>the </a:t>
            </a:r>
            <a:r>
              <a:rPr kumimoji="0" sz="2400" b="1" i="0" u="none" strike="noStrike" kern="1200" cap="none" spc="-5" normalizeH="0" baseline="0" noProof="0" dirty="0">
                <a:ln>
                  <a:noFill/>
                </a:ln>
                <a:solidFill>
                  <a:prstClr val="black"/>
                </a:solidFill>
                <a:effectLst/>
                <a:uLnTx/>
                <a:uFillTx/>
                <a:latin typeface="Carlito"/>
                <a:ea typeface="+mn-ea"/>
                <a:cs typeface="Carlito"/>
              </a:rPr>
              <a:t>number </a:t>
            </a:r>
            <a:r>
              <a:rPr kumimoji="0" sz="2400" b="1" i="0" u="none" strike="noStrike" kern="1200" cap="none" spc="0" normalizeH="0" baseline="0" noProof="0" dirty="0">
                <a:ln>
                  <a:noFill/>
                </a:ln>
                <a:solidFill>
                  <a:prstClr val="black"/>
                </a:solidFill>
                <a:effectLst/>
                <a:uLnTx/>
                <a:uFillTx/>
                <a:latin typeface="Carlito"/>
                <a:ea typeface="+mn-ea"/>
                <a:cs typeface="Carlito"/>
              </a:rPr>
              <a:t>of heads </a:t>
            </a:r>
            <a:r>
              <a:rPr kumimoji="0" sz="2400" b="1" i="0" u="none" strike="noStrike" kern="1200" cap="none" spc="-5" normalizeH="0" baseline="0" noProof="0" dirty="0">
                <a:ln>
                  <a:noFill/>
                </a:ln>
                <a:solidFill>
                  <a:prstClr val="black"/>
                </a:solidFill>
                <a:effectLst/>
                <a:uLnTx/>
                <a:uFillTx/>
                <a:latin typeface="Carlito"/>
                <a:ea typeface="+mn-ea"/>
                <a:cs typeface="Carlito"/>
              </a:rPr>
              <a:t>when  </a:t>
            </a:r>
            <a:r>
              <a:rPr kumimoji="0" sz="2400" b="1" i="0" u="none" strike="noStrike" kern="1200" cap="none" spc="-10" normalizeH="0" baseline="0" noProof="0" dirty="0">
                <a:ln>
                  <a:noFill/>
                </a:ln>
                <a:solidFill>
                  <a:prstClr val="black"/>
                </a:solidFill>
                <a:effectLst/>
                <a:uLnTx/>
                <a:uFillTx/>
                <a:latin typeface="Carlito"/>
                <a:ea typeface="+mn-ea"/>
                <a:cs typeface="Carlito"/>
              </a:rPr>
              <a:t>three </a:t>
            </a:r>
            <a:r>
              <a:rPr kumimoji="0" sz="2400" b="1" i="0" u="none" strike="noStrike" kern="1200" cap="none" spc="-5" normalizeH="0" baseline="0" noProof="0" dirty="0">
                <a:ln>
                  <a:noFill/>
                </a:ln>
                <a:solidFill>
                  <a:prstClr val="black"/>
                </a:solidFill>
                <a:effectLst/>
                <a:uLnTx/>
                <a:uFillTx/>
                <a:latin typeface="Carlito"/>
                <a:ea typeface="+mn-ea"/>
                <a:cs typeface="Carlito"/>
              </a:rPr>
              <a:t>coins </a:t>
            </a:r>
            <a:r>
              <a:rPr kumimoji="0" sz="2400" b="1" i="0" u="none" strike="noStrike" kern="1200" cap="none" spc="-10" normalizeH="0" baseline="0" noProof="0" dirty="0">
                <a:ln>
                  <a:noFill/>
                </a:ln>
                <a:solidFill>
                  <a:prstClr val="black"/>
                </a:solidFill>
                <a:effectLst/>
                <a:uLnTx/>
                <a:uFillTx/>
                <a:latin typeface="Carlito"/>
                <a:ea typeface="+mn-ea"/>
                <a:cs typeface="Carlito"/>
              </a:rPr>
              <a:t>are </a:t>
            </a:r>
            <a:r>
              <a:rPr kumimoji="0" sz="2400" b="1" i="0" u="none" strike="noStrike" kern="1200" cap="none" spc="-5" normalizeH="0" baseline="0" noProof="0" dirty="0">
                <a:ln>
                  <a:noFill/>
                </a:ln>
                <a:solidFill>
                  <a:prstClr val="black"/>
                </a:solidFill>
                <a:effectLst/>
                <a:uLnTx/>
                <a:uFillTx/>
                <a:latin typeface="Carlito"/>
                <a:ea typeface="+mn-ea"/>
                <a:cs typeface="Carlito"/>
              </a:rPr>
              <a:t>tossed</a:t>
            </a:r>
            <a:r>
              <a:rPr kumimoji="0" sz="2400" b="0" i="0" u="none" strike="noStrike" kern="1200" cap="none" spc="-5" normalizeH="0" baseline="0" noProof="0" dirty="0">
                <a:ln>
                  <a:noFill/>
                </a:ln>
                <a:solidFill>
                  <a:prstClr val="black"/>
                </a:solidFill>
                <a:effectLst/>
                <a:uLnTx/>
                <a:uFillTx/>
                <a:latin typeface="Carlito"/>
                <a:ea typeface="+mn-ea"/>
                <a:cs typeface="Carlito"/>
              </a:rPr>
              <a:t>.</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txBox="1"/>
          <p:nvPr/>
        </p:nvSpPr>
        <p:spPr>
          <a:xfrm>
            <a:off x="468630" y="1846326"/>
            <a:ext cx="2447925" cy="830580"/>
          </a:xfrm>
          <a:prstGeom prst="rect">
            <a:avLst/>
          </a:prstGeom>
          <a:solidFill>
            <a:srgbClr val="8063A1"/>
          </a:solidFill>
          <a:ln w="25908">
            <a:solidFill>
              <a:srgbClr val="5C4676"/>
            </a:solidFill>
          </a:ln>
        </p:spPr>
        <p:txBody>
          <a:bodyPr vert="horz" wrap="square" lIns="0" tIns="24765" rIns="0" bIns="0" rtlCol="0">
            <a:spAutoFit/>
          </a:bodyPr>
          <a:lstStyle/>
          <a:p>
            <a:pPr marL="90170" marR="643890" lvl="0" indent="0" algn="l" defTabSz="914400" rtl="0" eaLnBrk="1" fontAlgn="auto" latinLnBrk="0" hangingPunct="1">
              <a:lnSpc>
                <a:spcPct val="100000"/>
              </a:lnSpc>
              <a:spcBef>
                <a:spcPts val="195"/>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arlito"/>
                <a:ea typeface="+mn-ea"/>
                <a:cs typeface="Carlito"/>
              </a:rPr>
              <a:t>Underlying  </a:t>
            </a:r>
            <a:r>
              <a:rPr kumimoji="0" sz="2400" b="0" i="0" u="none" strike="noStrike" kern="1200" cap="none" spc="-5" normalizeH="0" baseline="0" noProof="0" dirty="0">
                <a:ln>
                  <a:noFill/>
                </a:ln>
                <a:solidFill>
                  <a:srgbClr val="FFFFFF"/>
                </a:solidFill>
                <a:effectLst/>
                <a:uLnTx/>
                <a:uFillTx/>
                <a:latin typeface="Carlito"/>
                <a:ea typeface="+mn-ea"/>
                <a:cs typeface="Carlito"/>
              </a:rPr>
              <a:t>Sample</a:t>
            </a:r>
            <a:r>
              <a:rPr kumimoji="0" sz="2400" b="0" i="0" u="none" strike="noStrike" kern="1200" cap="none" spc="-85" normalizeH="0" baseline="0" noProof="0" dirty="0">
                <a:ln>
                  <a:noFill/>
                </a:ln>
                <a:solidFill>
                  <a:srgbClr val="FFFFFF"/>
                </a:solidFill>
                <a:effectLst/>
                <a:uLnTx/>
                <a:uFillTx/>
                <a:latin typeface="Carlito"/>
                <a:ea typeface="+mn-ea"/>
                <a:cs typeface="Carlito"/>
              </a:rPr>
              <a:t> </a:t>
            </a:r>
            <a:r>
              <a:rPr kumimoji="0" sz="2400" b="0" i="0" u="none" strike="noStrike" kern="1200" cap="none" spc="-5" normalizeH="0" baseline="0" noProof="0" dirty="0">
                <a:ln>
                  <a:noFill/>
                </a:ln>
                <a:solidFill>
                  <a:srgbClr val="FFFFFF"/>
                </a:solidFill>
                <a:effectLst/>
                <a:uLnTx/>
                <a:uFillTx/>
                <a:latin typeface="Carlito"/>
                <a:ea typeface="+mn-ea"/>
                <a:cs typeface="Carlito"/>
              </a:rPr>
              <a:t>Space</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7" name="object 7"/>
          <p:cNvSpPr txBox="1"/>
          <p:nvPr/>
        </p:nvSpPr>
        <p:spPr>
          <a:xfrm>
            <a:off x="620674" y="2863723"/>
            <a:ext cx="989330" cy="3439160"/>
          </a:xfrm>
          <a:prstGeom prst="rect">
            <a:avLst/>
          </a:prstGeom>
        </p:spPr>
        <p:txBody>
          <a:bodyPr vert="horz" wrap="square" lIns="0" tIns="12065" rIns="0" bIns="0" rtlCol="0">
            <a:spAutoFit/>
          </a:bodyPr>
          <a:lstStyle/>
          <a:p>
            <a:pPr marL="254635" marR="5080" lvl="0" indent="-242570" algn="just" defTabSz="914400" rtl="0" eaLnBrk="1" fontAlgn="auto" latinLnBrk="0" hangingPunct="1">
              <a:lnSpc>
                <a:spcPct val="100000"/>
              </a:lnSpc>
              <a:spcBef>
                <a:spcPts val="95"/>
              </a:spcBef>
              <a:spcAft>
                <a:spcPts val="0"/>
              </a:spcAft>
              <a:buClrTx/>
              <a:buSzTx/>
              <a:buFontTx/>
              <a:buNone/>
              <a:tabLst/>
              <a:defRPr/>
            </a:pPr>
            <a:r>
              <a:rPr kumimoji="0" sz="2800" b="0" i="0" u="none" strike="noStrike" kern="1200" cap="none" spc="-5" normalizeH="0" baseline="0" noProof="0" dirty="0">
                <a:ln>
                  <a:noFill/>
                </a:ln>
                <a:solidFill>
                  <a:prstClr val="black"/>
                </a:solidFill>
                <a:effectLst/>
                <a:uLnTx/>
                <a:uFillTx/>
                <a:latin typeface="Carlito"/>
                <a:ea typeface="+mn-ea"/>
                <a:cs typeface="Carlito"/>
              </a:rPr>
              <a:t>{ </a:t>
            </a:r>
            <a:r>
              <a:rPr kumimoji="0" sz="2800" b="0" i="0" u="none" strike="noStrike" kern="1200" cap="none" spc="-10" normalizeH="0" baseline="0" noProof="0" dirty="0">
                <a:ln>
                  <a:noFill/>
                </a:ln>
                <a:solidFill>
                  <a:prstClr val="black"/>
                </a:solidFill>
                <a:effectLst/>
                <a:uLnTx/>
                <a:uFillTx/>
                <a:latin typeface="Carlito"/>
                <a:ea typeface="+mn-ea"/>
                <a:cs typeface="Carlito"/>
              </a:rPr>
              <a:t>HHH,  </a:t>
            </a:r>
            <a:r>
              <a:rPr kumimoji="0" sz="2800" b="0" i="0" u="none" strike="noStrike" kern="1200" cap="none" spc="-80" normalizeH="0" baseline="0" noProof="0" dirty="0">
                <a:ln>
                  <a:noFill/>
                </a:ln>
                <a:solidFill>
                  <a:prstClr val="black"/>
                </a:solidFill>
                <a:effectLst/>
                <a:uLnTx/>
                <a:uFillTx/>
                <a:latin typeface="Carlito"/>
                <a:ea typeface="+mn-ea"/>
                <a:cs typeface="Carlito"/>
              </a:rPr>
              <a:t>HHT,  </a:t>
            </a:r>
            <a:r>
              <a:rPr kumimoji="0" sz="2800" b="0" i="0" u="none" strike="noStrike" kern="1200" cap="none" spc="-70" normalizeH="0" baseline="0" noProof="0" dirty="0">
                <a:ln>
                  <a:noFill/>
                </a:ln>
                <a:solidFill>
                  <a:prstClr val="black"/>
                </a:solidFill>
                <a:effectLst/>
                <a:uLnTx/>
                <a:uFillTx/>
                <a:latin typeface="Carlito"/>
                <a:ea typeface="+mn-ea"/>
                <a:cs typeface="Carlito"/>
              </a:rPr>
              <a:t>HTT,  </a:t>
            </a:r>
            <a:r>
              <a:rPr kumimoji="0" sz="2800" b="0" i="0" u="none" strike="noStrike" kern="1200" cap="none" spc="-10" normalizeH="0" baseline="0" noProof="0" dirty="0">
                <a:ln>
                  <a:noFill/>
                </a:ln>
                <a:solidFill>
                  <a:prstClr val="black"/>
                </a:solidFill>
                <a:effectLst/>
                <a:uLnTx/>
                <a:uFillTx/>
                <a:latin typeface="Carlito"/>
                <a:ea typeface="+mn-ea"/>
                <a:cs typeface="Carlito"/>
              </a:rPr>
              <a:t>HTH,  THH,  </a:t>
            </a:r>
            <a:r>
              <a:rPr kumimoji="0" sz="2800" b="0" i="0" u="none" strike="noStrike" kern="1200" cap="none" spc="-75" normalizeH="0" baseline="0" noProof="0" dirty="0">
                <a:ln>
                  <a:noFill/>
                </a:ln>
                <a:solidFill>
                  <a:prstClr val="black"/>
                </a:solidFill>
                <a:effectLst/>
                <a:uLnTx/>
                <a:uFillTx/>
                <a:latin typeface="Carlito"/>
                <a:ea typeface="+mn-ea"/>
                <a:cs typeface="Carlito"/>
              </a:rPr>
              <a:t>THT,  </a:t>
            </a:r>
            <a:r>
              <a:rPr kumimoji="0" sz="2800" b="0" i="0" u="none" strike="noStrike" kern="1200" cap="none" spc="0" normalizeH="0" baseline="0" noProof="0" dirty="0">
                <a:ln>
                  <a:noFill/>
                </a:ln>
                <a:solidFill>
                  <a:prstClr val="black"/>
                </a:solidFill>
                <a:effectLst/>
                <a:uLnTx/>
                <a:uFillTx/>
                <a:latin typeface="Carlito"/>
                <a:ea typeface="+mn-ea"/>
                <a:cs typeface="Carlito"/>
              </a:rPr>
              <a:t>TTH,  </a:t>
            </a:r>
            <a:r>
              <a:rPr kumimoji="0" sz="2800" b="0" i="0" u="none" strike="noStrike" kern="1200" cap="none" spc="20" normalizeH="0" baseline="0" noProof="0" dirty="0">
                <a:ln>
                  <a:noFill/>
                </a:ln>
                <a:solidFill>
                  <a:prstClr val="black"/>
                </a:solidFill>
                <a:effectLst/>
                <a:uLnTx/>
                <a:uFillTx/>
                <a:latin typeface="Carlito"/>
                <a:ea typeface="+mn-ea"/>
                <a:cs typeface="Carlito"/>
              </a:rPr>
              <a:t>TTT</a:t>
            </a:r>
            <a:r>
              <a:rPr kumimoji="0" sz="2800" b="0" i="0" u="none" strike="noStrike" kern="1200" cap="none" spc="-85" normalizeH="0" baseline="0" noProof="0" dirty="0">
                <a:ln>
                  <a:noFill/>
                </a:ln>
                <a:solidFill>
                  <a:prstClr val="black"/>
                </a:solidFill>
                <a:effectLst/>
                <a:uLnTx/>
                <a:uFillTx/>
                <a:latin typeface="Carlito"/>
                <a:ea typeface="+mn-ea"/>
                <a:cs typeface="Carlito"/>
              </a:rPr>
              <a:t> </a:t>
            </a:r>
            <a:r>
              <a:rPr kumimoji="0" sz="2800" b="0" i="0" u="none" strike="noStrike" kern="1200" cap="none" spc="-5" normalizeH="0" baseline="0" noProof="0" dirty="0">
                <a:ln>
                  <a:noFill/>
                </a:ln>
                <a:solidFill>
                  <a:prstClr val="black"/>
                </a:solidFill>
                <a:effectLst/>
                <a:uLnTx/>
                <a:uFillTx/>
                <a:latin typeface="Carlito"/>
                <a:ea typeface="+mn-ea"/>
                <a:cs typeface="Carlito"/>
              </a:rPr>
              <a:t>}</a:t>
            </a:r>
            <a:endParaRPr kumimoji="0" sz="2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txBox="1"/>
          <p:nvPr/>
        </p:nvSpPr>
        <p:spPr>
          <a:xfrm>
            <a:off x="2916173" y="1846326"/>
            <a:ext cx="5977255" cy="460375"/>
          </a:xfrm>
          <a:prstGeom prst="rect">
            <a:avLst/>
          </a:prstGeom>
          <a:solidFill>
            <a:srgbClr val="8063A1"/>
          </a:solidFill>
          <a:ln w="25907">
            <a:solidFill>
              <a:srgbClr val="5C4676"/>
            </a:solidFill>
          </a:ln>
        </p:spPr>
        <p:txBody>
          <a:bodyPr vert="horz" wrap="square" lIns="0" tIns="24765" rIns="0" bIns="0" rtlCol="0">
            <a:spAutoFit/>
          </a:bodyPr>
          <a:lstStyle/>
          <a:p>
            <a:pPr marL="91440" marR="0" lvl="0" indent="0" algn="l" defTabSz="914400" rtl="0" eaLnBrk="1" fontAlgn="auto" latinLnBrk="0" hangingPunct="1">
              <a:lnSpc>
                <a:spcPct val="100000"/>
              </a:lnSpc>
              <a:spcBef>
                <a:spcPts val="195"/>
              </a:spcBef>
              <a:spcAft>
                <a:spcPts val="0"/>
              </a:spcAft>
              <a:buClrTx/>
              <a:buSzTx/>
              <a:buFontTx/>
              <a:buNone/>
              <a:tabLst/>
              <a:defRPr/>
            </a:pPr>
            <a:r>
              <a:rPr kumimoji="0" sz="2400" b="0" i="0" u="none" strike="noStrike" kern="1200" cap="none" spc="-10" normalizeH="0" baseline="0" noProof="0" dirty="0">
                <a:ln>
                  <a:noFill/>
                </a:ln>
                <a:solidFill>
                  <a:srgbClr val="FFFFFF"/>
                </a:solidFill>
                <a:effectLst/>
                <a:uLnTx/>
                <a:uFillTx/>
                <a:latin typeface="Carlito"/>
                <a:ea typeface="+mn-ea"/>
                <a:cs typeface="Carlito"/>
              </a:rPr>
              <a:t>Probability</a:t>
            </a:r>
            <a:r>
              <a:rPr kumimoji="0" sz="2400" b="0" i="0" u="none" strike="noStrike" kern="1200" cap="none" spc="-20" normalizeH="0" baseline="0" noProof="0" dirty="0">
                <a:ln>
                  <a:noFill/>
                </a:ln>
                <a:solidFill>
                  <a:srgbClr val="FFFFFF"/>
                </a:solidFill>
                <a:effectLst/>
                <a:uLnTx/>
                <a:uFillTx/>
                <a:latin typeface="Carlito"/>
                <a:ea typeface="+mn-ea"/>
                <a:cs typeface="Carlito"/>
              </a:rPr>
              <a:t> </a:t>
            </a:r>
            <a:r>
              <a:rPr kumimoji="0" sz="2400" b="0" i="0" u="none" strike="noStrike" kern="1200" cap="none" spc="-5" normalizeH="0" baseline="0" noProof="0" dirty="0">
                <a:ln>
                  <a:noFill/>
                </a:ln>
                <a:solidFill>
                  <a:srgbClr val="FFFFFF"/>
                </a:solidFill>
                <a:effectLst/>
                <a:uLnTx/>
                <a:uFillTx/>
                <a:latin typeface="Carlito"/>
                <a:ea typeface="+mn-ea"/>
                <a:cs typeface="Carlito"/>
              </a:rPr>
              <a:t>Distribution</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5294121" y="3188207"/>
            <a:ext cx="127000" cy="15240"/>
          </a:xfrm>
          <a:custGeom>
            <a:avLst/>
            <a:gdLst/>
            <a:ahLst/>
            <a:cxnLst/>
            <a:rect l="l" t="t" r="r" b="b"/>
            <a:pathLst>
              <a:path w="127000" h="15239">
                <a:moveTo>
                  <a:pt x="126491" y="0"/>
                </a:moveTo>
                <a:lnTo>
                  <a:pt x="0" y="0"/>
                </a:lnTo>
                <a:lnTo>
                  <a:pt x="0" y="15239"/>
                </a:lnTo>
                <a:lnTo>
                  <a:pt x="126491" y="15239"/>
                </a:lnTo>
                <a:lnTo>
                  <a:pt x="1264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164960" y="3188207"/>
            <a:ext cx="127000" cy="15240"/>
          </a:xfrm>
          <a:custGeom>
            <a:avLst/>
            <a:gdLst/>
            <a:ahLst/>
            <a:cxnLst/>
            <a:rect l="l" t="t" r="r" b="b"/>
            <a:pathLst>
              <a:path w="127000" h="15239">
                <a:moveTo>
                  <a:pt x="126491" y="0"/>
                </a:moveTo>
                <a:lnTo>
                  <a:pt x="0" y="0"/>
                </a:lnTo>
                <a:lnTo>
                  <a:pt x="0" y="15239"/>
                </a:lnTo>
                <a:lnTo>
                  <a:pt x="126491" y="15239"/>
                </a:lnTo>
                <a:lnTo>
                  <a:pt x="1264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035800" y="3188207"/>
            <a:ext cx="127000" cy="15240"/>
          </a:xfrm>
          <a:custGeom>
            <a:avLst/>
            <a:gdLst/>
            <a:ahLst/>
            <a:cxnLst/>
            <a:rect l="l" t="t" r="r" b="b"/>
            <a:pathLst>
              <a:path w="127000" h="15239">
                <a:moveTo>
                  <a:pt x="126492" y="0"/>
                </a:moveTo>
                <a:lnTo>
                  <a:pt x="0" y="0"/>
                </a:lnTo>
                <a:lnTo>
                  <a:pt x="0" y="15239"/>
                </a:lnTo>
                <a:lnTo>
                  <a:pt x="126492" y="15239"/>
                </a:lnTo>
                <a:lnTo>
                  <a:pt x="12649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7906639" y="3188207"/>
            <a:ext cx="127000" cy="15240"/>
          </a:xfrm>
          <a:custGeom>
            <a:avLst/>
            <a:gdLst/>
            <a:ahLst/>
            <a:cxnLst/>
            <a:rect l="l" t="t" r="r" b="b"/>
            <a:pathLst>
              <a:path w="127000" h="15239">
                <a:moveTo>
                  <a:pt x="126492" y="0"/>
                </a:moveTo>
                <a:lnTo>
                  <a:pt x="0" y="0"/>
                </a:lnTo>
                <a:lnTo>
                  <a:pt x="0" y="15239"/>
                </a:lnTo>
                <a:lnTo>
                  <a:pt x="126492" y="15239"/>
                </a:lnTo>
                <a:lnTo>
                  <a:pt x="12649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3" name="object 13"/>
          <p:cNvGraphicFramePr>
            <a:graphicFrameLocks noGrp="1"/>
          </p:cNvGraphicFramePr>
          <p:nvPr/>
        </p:nvGraphicFramePr>
        <p:xfrm>
          <a:off x="3396360" y="2477261"/>
          <a:ext cx="5001894" cy="977645"/>
        </p:xfrm>
        <a:graphic>
          <a:graphicData uri="http://schemas.openxmlformats.org/drawingml/2006/table">
            <a:tbl>
              <a:tblPr firstRow="1" bandRow="1">
                <a:tableStyleId>{2D5ABB26-0587-4C30-8999-92F81FD0307C}</a:tableStyleId>
              </a:tblPr>
              <a:tblGrid>
                <a:gridCol w="1519555">
                  <a:extLst>
                    <a:ext uri="{9D8B030D-6E8A-4147-A177-3AD203B41FA5}">
                      <a16:colId xmlns:a16="http://schemas.microsoft.com/office/drawing/2014/main" val="20000"/>
                    </a:ext>
                  </a:extLst>
                </a:gridCol>
                <a:gridCol w="870584">
                  <a:extLst>
                    <a:ext uri="{9D8B030D-6E8A-4147-A177-3AD203B41FA5}">
                      <a16:colId xmlns:a16="http://schemas.microsoft.com/office/drawing/2014/main" val="20001"/>
                    </a:ext>
                  </a:extLst>
                </a:gridCol>
                <a:gridCol w="870585">
                  <a:extLst>
                    <a:ext uri="{9D8B030D-6E8A-4147-A177-3AD203B41FA5}">
                      <a16:colId xmlns:a16="http://schemas.microsoft.com/office/drawing/2014/main" val="20002"/>
                    </a:ext>
                  </a:extLst>
                </a:gridCol>
                <a:gridCol w="870585">
                  <a:extLst>
                    <a:ext uri="{9D8B030D-6E8A-4147-A177-3AD203B41FA5}">
                      <a16:colId xmlns:a16="http://schemas.microsoft.com/office/drawing/2014/main" val="20003"/>
                    </a:ext>
                  </a:extLst>
                </a:gridCol>
                <a:gridCol w="870585">
                  <a:extLst>
                    <a:ext uri="{9D8B030D-6E8A-4147-A177-3AD203B41FA5}">
                      <a16:colId xmlns:a16="http://schemas.microsoft.com/office/drawing/2014/main" val="20004"/>
                    </a:ext>
                  </a:extLst>
                </a:gridCol>
              </a:tblGrid>
              <a:tr h="370839">
                <a:tc>
                  <a:txBody>
                    <a:bodyPr/>
                    <a:lstStyle/>
                    <a:p>
                      <a:pPr marR="69850" algn="ctr">
                        <a:lnSpc>
                          <a:spcPct val="100000"/>
                        </a:lnSpc>
                        <a:spcBef>
                          <a:spcPts val="254"/>
                        </a:spcBef>
                      </a:pPr>
                      <a:r>
                        <a:rPr sz="1800" b="1" dirty="0">
                          <a:solidFill>
                            <a:srgbClr val="FFFFFF"/>
                          </a:solidFill>
                          <a:latin typeface="Carlito"/>
                          <a:cs typeface="Carlito"/>
                        </a:rPr>
                        <a:t>Num heads</a:t>
                      </a:r>
                      <a:r>
                        <a:rPr sz="1800" b="1" spc="-75" dirty="0">
                          <a:solidFill>
                            <a:srgbClr val="FFFFFF"/>
                          </a:solidFill>
                          <a:latin typeface="Carlito"/>
                          <a:cs typeface="Carlito"/>
                        </a:rPr>
                        <a:t> </a:t>
                      </a:r>
                      <a:r>
                        <a:rPr sz="1800" spc="-36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40"/>
                        </a:spcBef>
                      </a:pPr>
                      <a:r>
                        <a:rPr sz="1800" dirty="0">
                          <a:latin typeface="Carlito"/>
                          <a:cs typeface="Carlito"/>
                        </a:rPr>
                        <a:t>0</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0"/>
                        </a:spcBef>
                      </a:pPr>
                      <a:r>
                        <a:rPr sz="1800" dirty="0">
                          <a:latin typeface="Carlito"/>
                          <a:cs typeface="Carlito"/>
                        </a:rPr>
                        <a:t>1</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0"/>
                        </a:spcBef>
                      </a:pPr>
                      <a:r>
                        <a:rPr sz="1800" dirty="0">
                          <a:latin typeface="Carlito"/>
                          <a:cs typeface="Carlito"/>
                        </a:rPr>
                        <a:t>2</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710">
                        <a:lnSpc>
                          <a:spcPct val="100000"/>
                        </a:lnSpc>
                        <a:spcBef>
                          <a:spcPts val="240"/>
                        </a:spcBef>
                      </a:pPr>
                      <a:r>
                        <a:rPr sz="1800" dirty="0">
                          <a:latin typeface="Carlito"/>
                          <a:cs typeface="Carlito"/>
                        </a:rPr>
                        <a:t>3</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606806">
                <a:tc>
                  <a:txBody>
                    <a:bodyPr/>
                    <a:lstStyle/>
                    <a:p>
                      <a:pPr marL="1270" algn="ctr">
                        <a:lnSpc>
                          <a:spcPct val="100000"/>
                        </a:lnSpc>
                        <a:spcBef>
                          <a:spcPts val="254"/>
                        </a:spcBef>
                      </a:pPr>
                      <a:r>
                        <a:rPr sz="1800" spc="-60" dirty="0">
                          <a:solidFill>
                            <a:srgbClr val="FFFFFF"/>
                          </a:solidFill>
                          <a:latin typeface="Tinos"/>
                          <a:cs typeface="Tinos"/>
                        </a:rPr>
                        <a:t>𝑷(𝑿 </a:t>
                      </a:r>
                      <a:r>
                        <a:rPr sz="1800" spc="325" dirty="0">
                          <a:solidFill>
                            <a:srgbClr val="FFFFFF"/>
                          </a:solidFill>
                          <a:latin typeface="Tinos"/>
                          <a:cs typeface="Tinos"/>
                        </a:rPr>
                        <a:t>=</a:t>
                      </a:r>
                      <a:r>
                        <a:rPr sz="1800" spc="135" dirty="0">
                          <a:solidFill>
                            <a:srgbClr val="FFFFFF"/>
                          </a:solidFill>
                          <a:latin typeface="Tinos"/>
                          <a:cs typeface="Tinos"/>
                        </a:rPr>
                        <a:t> </a:t>
                      </a:r>
                      <a:r>
                        <a:rPr sz="1800" spc="-10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35" algn="ctr">
                        <a:lnSpc>
                          <a:spcPct val="100000"/>
                        </a:lnSpc>
                        <a:spcBef>
                          <a:spcPts val="40"/>
                        </a:spcBef>
                      </a:pPr>
                      <a:r>
                        <a:rPr sz="1800" dirty="0">
                          <a:latin typeface="Tinos"/>
                          <a:cs typeface="Tinos"/>
                        </a:rPr>
                        <a:t>1</a:t>
                      </a:r>
                      <a:endParaRPr sz="1800">
                        <a:latin typeface="Tinos"/>
                        <a:cs typeface="Tinos"/>
                      </a:endParaRPr>
                    </a:p>
                    <a:p>
                      <a:pPr marL="635" algn="ctr">
                        <a:lnSpc>
                          <a:spcPts val="2070"/>
                        </a:lnSpc>
                        <a:spcBef>
                          <a:spcPts val="409"/>
                        </a:spcBef>
                      </a:pPr>
                      <a:r>
                        <a:rPr sz="1800" dirty="0">
                          <a:latin typeface="Tinos"/>
                          <a:cs typeface="Tinos"/>
                        </a:rPr>
                        <a:t>8</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40"/>
                        </a:spcBef>
                      </a:pPr>
                      <a:r>
                        <a:rPr sz="1800" dirty="0">
                          <a:latin typeface="Tinos"/>
                          <a:cs typeface="Tinos"/>
                        </a:rPr>
                        <a:t>3</a:t>
                      </a:r>
                      <a:endParaRPr sz="1800">
                        <a:latin typeface="Tinos"/>
                        <a:cs typeface="Tinos"/>
                      </a:endParaRPr>
                    </a:p>
                    <a:p>
                      <a:pPr marL="635" algn="ctr">
                        <a:lnSpc>
                          <a:spcPts val="2070"/>
                        </a:lnSpc>
                        <a:spcBef>
                          <a:spcPts val="409"/>
                        </a:spcBef>
                      </a:pPr>
                      <a:r>
                        <a:rPr sz="1800" dirty="0">
                          <a:latin typeface="Tinos"/>
                          <a:cs typeface="Tinos"/>
                        </a:rPr>
                        <a:t>8</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40"/>
                        </a:spcBef>
                      </a:pPr>
                      <a:r>
                        <a:rPr sz="1800" dirty="0">
                          <a:latin typeface="Tinos"/>
                          <a:cs typeface="Tinos"/>
                        </a:rPr>
                        <a:t>3</a:t>
                      </a:r>
                      <a:endParaRPr sz="1800">
                        <a:latin typeface="Tinos"/>
                        <a:cs typeface="Tinos"/>
                      </a:endParaRPr>
                    </a:p>
                    <a:p>
                      <a:pPr marL="1270" algn="ctr">
                        <a:lnSpc>
                          <a:spcPts val="2070"/>
                        </a:lnSpc>
                        <a:spcBef>
                          <a:spcPts val="409"/>
                        </a:spcBef>
                      </a:pPr>
                      <a:r>
                        <a:rPr sz="1800" dirty="0">
                          <a:latin typeface="Tinos"/>
                          <a:cs typeface="Tinos"/>
                        </a:rPr>
                        <a:t>8</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40"/>
                        </a:spcBef>
                      </a:pPr>
                      <a:r>
                        <a:rPr sz="1800" dirty="0">
                          <a:latin typeface="Tinos"/>
                          <a:cs typeface="Tinos"/>
                        </a:rPr>
                        <a:t>1</a:t>
                      </a:r>
                      <a:endParaRPr sz="1800">
                        <a:latin typeface="Tinos"/>
                        <a:cs typeface="Tinos"/>
                      </a:endParaRPr>
                    </a:p>
                    <a:p>
                      <a:pPr marL="1905" algn="ctr">
                        <a:lnSpc>
                          <a:spcPts val="2070"/>
                        </a:lnSpc>
                        <a:spcBef>
                          <a:spcPts val="409"/>
                        </a:spcBef>
                      </a:pPr>
                      <a:r>
                        <a:rPr sz="1800" dirty="0">
                          <a:latin typeface="Tinos"/>
                          <a:cs typeface="Tinos"/>
                        </a:rPr>
                        <a:t>8</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4" name="object 14"/>
          <p:cNvSpPr/>
          <p:nvPr/>
        </p:nvSpPr>
        <p:spPr>
          <a:xfrm>
            <a:off x="4184407" y="4686602"/>
            <a:ext cx="3140138" cy="146679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2916173" y="3929634"/>
            <a:ext cx="5977255" cy="462280"/>
          </a:xfrm>
          <a:prstGeom prst="rect">
            <a:avLst/>
          </a:prstGeom>
          <a:solidFill>
            <a:srgbClr val="8063A1"/>
          </a:solidFill>
          <a:ln w="25907">
            <a:solidFill>
              <a:srgbClr val="5C4676"/>
            </a:solidFill>
          </a:ln>
        </p:spPr>
        <p:txBody>
          <a:bodyPr vert="horz" wrap="square" lIns="0" tIns="26034" rIns="0" bIns="0" rtlCol="0">
            <a:spAutoFit/>
          </a:bodyPr>
          <a:lstStyle/>
          <a:p>
            <a:pPr marL="91440" marR="0" lvl="0" indent="0" algn="l" defTabSz="914400" rtl="0" eaLnBrk="1" fontAlgn="auto" latinLnBrk="0" hangingPunct="1">
              <a:lnSpc>
                <a:spcPct val="100000"/>
              </a:lnSpc>
              <a:spcBef>
                <a:spcPts val="204"/>
              </a:spcBef>
              <a:spcAft>
                <a:spcPts val="0"/>
              </a:spcAft>
              <a:buClrTx/>
              <a:buSzTx/>
              <a:buFontTx/>
              <a:buNone/>
              <a:tabLst/>
              <a:defRPr/>
            </a:pPr>
            <a:r>
              <a:rPr kumimoji="0" sz="2400" b="0" i="0" u="none" strike="noStrike" kern="1200" cap="none" spc="-10" normalizeH="0" baseline="0" noProof="0" dirty="0">
                <a:ln>
                  <a:noFill/>
                </a:ln>
                <a:solidFill>
                  <a:srgbClr val="FFFFFF"/>
                </a:solidFill>
                <a:effectLst/>
                <a:uLnTx/>
                <a:uFillTx/>
                <a:latin typeface="Carlito"/>
                <a:ea typeface="+mn-ea"/>
                <a:cs typeface="Carlito"/>
              </a:rPr>
              <a:t>Probability</a:t>
            </a:r>
            <a:r>
              <a:rPr kumimoji="0" sz="2400" b="0" i="0" u="none" strike="noStrike" kern="1200" cap="none" spc="-20" normalizeH="0" baseline="0" noProof="0" dirty="0">
                <a:ln>
                  <a:noFill/>
                </a:ln>
                <a:solidFill>
                  <a:srgbClr val="FFFFFF"/>
                </a:solidFill>
                <a:effectLst/>
                <a:uLnTx/>
                <a:uFillTx/>
                <a:latin typeface="Carlito"/>
                <a:ea typeface="+mn-ea"/>
                <a:cs typeface="Carlito"/>
              </a:rPr>
              <a:t> </a:t>
            </a:r>
            <a:r>
              <a:rPr kumimoji="0" sz="2400" b="0" i="0" u="none" strike="noStrike" kern="1200" cap="none" spc="-5" normalizeH="0" baseline="0" noProof="0" dirty="0">
                <a:ln>
                  <a:noFill/>
                </a:ln>
                <a:solidFill>
                  <a:srgbClr val="FFFFFF"/>
                </a:solidFill>
                <a:effectLst/>
                <a:uLnTx/>
                <a:uFillTx/>
                <a:latin typeface="Carlito"/>
                <a:ea typeface="+mn-ea"/>
                <a:cs typeface="Carlito"/>
              </a:rPr>
              <a:t>Function</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53</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54" name="Rectangle 34"/>
          <p:cNvSpPr>
            <a:spLocks noGrp="1" noChangeArrowheads="1"/>
          </p:cNvSpPr>
          <p:nvPr>
            <p:ph type="title" idx="4294967295"/>
          </p:nvPr>
        </p:nvSpPr>
        <p:spPr>
          <a:xfrm>
            <a:off x="0" y="609600"/>
            <a:ext cx="8229600" cy="9271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Least Squares Requirements</a:t>
            </a:r>
          </a:p>
        </p:txBody>
      </p:sp>
      <p:sp>
        <p:nvSpPr>
          <p:cNvPr id="158755" name="Rectangle 35"/>
          <p:cNvSpPr>
            <a:spLocks noChangeArrowheads="1"/>
          </p:cNvSpPr>
          <p:nvPr/>
        </p:nvSpPr>
        <p:spPr bwMode="auto">
          <a:xfrm>
            <a:off x="784225" y="2073275"/>
            <a:ext cx="7583488"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lnSpc>
                <a:spcPct val="90000"/>
              </a:lnSpc>
              <a:spcBef>
                <a:spcPct val="40000"/>
              </a:spcBef>
              <a:spcAft>
                <a:spcPct val="0"/>
              </a:spcAft>
              <a:buFont typeface="Times" panose="02020603050405020304" pitchFamily="18" charset="0"/>
              <a:buAutoNum type="arabicPeriod"/>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We always plot the data to insure a linear relationship</a:t>
            </a:r>
          </a:p>
          <a:p>
            <a:pPr eaLnBrk="0" fontAlgn="base" hangingPunct="0">
              <a:lnSpc>
                <a:spcPct val="90000"/>
              </a:lnSpc>
              <a:spcBef>
                <a:spcPct val="40000"/>
              </a:spcBef>
              <a:spcAft>
                <a:spcPct val="0"/>
              </a:spcAft>
              <a:buFont typeface="Times" panose="02020603050405020304" pitchFamily="18" charset="0"/>
              <a:buAutoNum type="arabicPeriod"/>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We do not predict time periods far beyond the database</a:t>
            </a:r>
          </a:p>
          <a:p>
            <a:pPr eaLnBrk="0" fontAlgn="base" hangingPunct="0">
              <a:lnSpc>
                <a:spcPct val="90000"/>
              </a:lnSpc>
              <a:spcBef>
                <a:spcPct val="40000"/>
              </a:spcBef>
              <a:spcAft>
                <a:spcPct val="0"/>
              </a:spcAft>
              <a:buFont typeface="Times" panose="02020603050405020304" pitchFamily="18" charset="0"/>
              <a:buAutoNum type="arabicPeriod"/>
              <a:defRPr/>
            </a:pPr>
            <a:r>
              <a:rPr lang="en-US" altLang="en-US" sz="3200" b="1" i="1" dirty="0">
                <a:solidFill>
                  <a:srgbClr val="000000"/>
                </a:solidFill>
                <a:effectLst>
                  <a:outerShdw blurRad="38100" dist="38100" dir="2700000" algn="tl">
                    <a:srgbClr val="C0C0C0"/>
                  </a:outerShdw>
                </a:effectLst>
                <a:latin typeface="Arial" panose="020B0604020202020204" pitchFamily="34" charset="0"/>
              </a:rPr>
              <a:t>Deviations around the least squares line are assumed to be random</a:t>
            </a:r>
          </a:p>
        </p:txBody>
      </p:sp>
    </p:spTree>
    <p:extLst>
      <p:ext uri="{BB962C8B-B14F-4D97-AF65-F5344CB8AC3E}">
        <p14:creationId xmlns:p14="http://schemas.microsoft.com/office/powerpoint/2010/main" val="48781116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8755"/>
                                        </p:tgtEl>
                                        <p:attrNameLst>
                                          <p:attrName>style.visibility</p:attrName>
                                        </p:attrNameLst>
                                      </p:cBhvr>
                                      <p:to>
                                        <p:strVal val="visible"/>
                                      </p:to>
                                    </p:set>
                                    <p:animEffect transition="in" filter="strips(downRight)">
                                      <p:cBhvr>
                                        <p:cTn id="7" dur="500"/>
                                        <p:tgtEl>
                                          <p:spTgt spid="158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55" grpId="0"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A2F1CA-2B60-44E0-B6AB-04A3FAAFB46A}"/>
              </a:ext>
            </a:extLst>
          </p:cNvPr>
          <p:cNvSpPr txBox="1">
            <a:spLocks noChangeArrowheads="1"/>
          </p:cNvSpPr>
          <p:nvPr/>
        </p:nvSpPr>
        <p:spPr>
          <a:xfrm>
            <a:off x="119268" y="176697"/>
            <a:ext cx="7772400" cy="889000"/>
          </a:xfrm>
          <a:prstGeom prst="rect">
            <a:avLst/>
          </a:prstGeom>
          <a:solidFill>
            <a:srgbClr val="2FFF74"/>
          </a:solidFill>
          <a:ln>
            <a:solidFill>
              <a:schemeClr val="tx1"/>
            </a:solidFill>
            <a:miter lim="800000"/>
            <a:headEnd/>
            <a:tailEnd/>
          </a:ln>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en-US">
                <a:effectLst>
                  <a:outerShdw blurRad="38100" dist="38100" dir="2700000" algn="tl">
                    <a:srgbClr val="FFFFFF"/>
                  </a:outerShdw>
                </a:effectLst>
              </a:rPr>
              <a:t>Seasonal Variations In Data</a:t>
            </a:r>
            <a:endParaRPr lang="en-US" altLang="en-US" dirty="0">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ED167741-9DE1-493B-BDDA-8F82B978CFBA}"/>
              </a:ext>
            </a:extLst>
          </p:cNvPr>
          <p:cNvPicPr>
            <a:picLocks noChangeAspect="1"/>
          </p:cNvPicPr>
          <p:nvPr/>
        </p:nvPicPr>
        <p:blipFill>
          <a:blip r:embed="rId2"/>
          <a:stretch>
            <a:fillRect/>
          </a:stretch>
        </p:blipFill>
        <p:spPr>
          <a:xfrm>
            <a:off x="-1" y="1364974"/>
            <a:ext cx="9144001" cy="2102895"/>
          </a:xfrm>
          <a:prstGeom prst="rect">
            <a:avLst/>
          </a:prstGeom>
        </p:spPr>
      </p:pic>
      <p:pic>
        <p:nvPicPr>
          <p:cNvPr id="6" name="Picture 5">
            <a:extLst>
              <a:ext uri="{FF2B5EF4-FFF2-40B4-BE49-F238E27FC236}">
                <a16:creationId xmlns:a16="http://schemas.microsoft.com/office/drawing/2014/main" id="{B5642B97-2A50-4CA0-893C-4A6EFA6F44A1}"/>
              </a:ext>
            </a:extLst>
          </p:cNvPr>
          <p:cNvPicPr>
            <a:picLocks noChangeAspect="1"/>
          </p:cNvPicPr>
          <p:nvPr/>
        </p:nvPicPr>
        <p:blipFill>
          <a:blip r:embed="rId3"/>
          <a:stretch>
            <a:fillRect/>
          </a:stretch>
        </p:blipFill>
        <p:spPr>
          <a:xfrm>
            <a:off x="0" y="3954178"/>
            <a:ext cx="9144000" cy="1624737"/>
          </a:xfrm>
          <a:prstGeom prst="rect">
            <a:avLst/>
          </a:prstGeom>
        </p:spPr>
      </p:pic>
    </p:spTree>
    <p:extLst>
      <p:ext uri="{BB962C8B-B14F-4D97-AF65-F5344CB8AC3E}">
        <p14:creationId xmlns:p14="http://schemas.microsoft.com/office/powerpoint/2010/main" val="20784892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idx="4294967295"/>
          </p:nvPr>
        </p:nvSpPr>
        <p:spPr>
          <a:xfrm>
            <a:off x="0" y="508000"/>
            <a:ext cx="7772400" cy="889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dirty="0">
                <a:effectLst>
                  <a:outerShdw blurRad="38100" dist="38100" dir="2700000" algn="tl">
                    <a:srgbClr val="FFFFFF"/>
                  </a:outerShdw>
                </a:effectLst>
              </a:rPr>
              <a:t>Seasonal Variations In Data</a:t>
            </a:r>
          </a:p>
        </p:txBody>
      </p:sp>
      <p:sp>
        <p:nvSpPr>
          <p:cNvPr id="173060" name="Rectangle 4"/>
          <p:cNvSpPr>
            <a:spLocks noChangeArrowheads="1"/>
          </p:cNvSpPr>
          <p:nvPr/>
        </p:nvSpPr>
        <p:spPr bwMode="auto">
          <a:xfrm>
            <a:off x="765175" y="2678113"/>
            <a:ext cx="3908425"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lnSpc>
                <a:spcPct val="90000"/>
              </a:lnSpc>
              <a:spcBef>
                <a:spcPct val="40000"/>
              </a:spcBef>
              <a:spcAft>
                <a:spcPct val="0"/>
              </a:spcAft>
              <a:defRPr/>
            </a:pPr>
            <a:r>
              <a:rPr lang="en-US" altLang="en-US" sz="3200" b="1" i="1">
                <a:solidFill>
                  <a:srgbClr val="3333CC"/>
                </a:solidFill>
                <a:effectLst>
                  <a:outerShdw blurRad="38100" dist="38100" dir="2700000" algn="tl">
                    <a:srgbClr val="C0C0C0"/>
                  </a:outerShdw>
                </a:effectLst>
              </a:rPr>
              <a:t>The multiplicative seasonal model can adjust trend data for seasonal variations in demand</a:t>
            </a:r>
          </a:p>
        </p:txBody>
      </p:sp>
      <p:pic>
        <p:nvPicPr>
          <p:cNvPr id="173062" name="Picture 6" descr="jetski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24000"/>
            <a:ext cx="3152775"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Picture 7" descr="snowmobile 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550" y="3987800"/>
            <a:ext cx="3144838"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088004"/>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73060"/>
                                        </p:tgtEl>
                                        <p:attrNameLst>
                                          <p:attrName>style.visibility</p:attrName>
                                        </p:attrNameLst>
                                      </p:cBhvr>
                                      <p:to>
                                        <p:strVal val="visible"/>
                                      </p:to>
                                    </p:set>
                                    <p:animEffect transition="in" filter="strips(downRight)">
                                      <p:cBhvr>
                                        <p:cTn id="7" dur="500"/>
                                        <p:tgtEl>
                                          <p:spTgt spid="173060"/>
                                        </p:tgtEl>
                                      </p:cBhvr>
                                    </p:animEffect>
                                  </p:childTnLst>
                                </p:cTn>
                              </p:par>
                            </p:childTnLst>
                          </p:cTn>
                        </p:par>
                        <p:par>
                          <p:cTn id="8" fill="hold" nodeType="afterGroup">
                            <p:stCondLst>
                              <p:cond delay="1500"/>
                            </p:stCondLst>
                            <p:childTnLst>
                              <p:par>
                                <p:cTn id="9" presetID="23" presetClass="entr" presetSubtype="272" fill="hold" nodeType="afterEffect">
                                  <p:stCondLst>
                                    <p:cond delay="0"/>
                                  </p:stCondLst>
                                  <p:childTnLst>
                                    <p:set>
                                      <p:cBhvr>
                                        <p:cTn id="10" dur="1" fill="hold">
                                          <p:stCondLst>
                                            <p:cond delay="0"/>
                                          </p:stCondLst>
                                        </p:cTn>
                                        <p:tgtEl>
                                          <p:spTgt spid="173062"/>
                                        </p:tgtEl>
                                        <p:attrNameLst>
                                          <p:attrName>style.visibility</p:attrName>
                                        </p:attrNameLst>
                                      </p:cBhvr>
                                      <p:to>
                                        <p:strVal val="visible"/>
                                      </p:to>
                                    </p:set>
                                    <p:anim calcmode="lin" valueType="num">
                                      <p:cBhvr>
                                        <p:cTn id="11" dur="1000" fill="hold"/>
                                        <p:tgtEl>
                                          <p:spTgt spid="173062"/>
                                        </p:tgtEl>
                                        <p:attrNameLst>
                                          <p:attrName>ppt_w</p:attrName>
                                        </p:attrNameLst>
                                      </p:cBhvr>
                                      <p:tavLst>
                                        <p:tav tm="0">
                                          <p:val>
                                            <p:strVal val="2/3*#ppt_w"/>
                                          </p:val>
                                        </p:tav>
                                        <p:tav tm="100000">
                                          <p:val>
                                            <p:strVal val="#ppt_w"/>
                                          </p:val>
                                        </p:tav>
                                      </p:tavLst>
                                    </p:anim>
                                    <p:anim calcmode="lin" valueType="num">
                                      <p:cBhvr>
                                        <p:cTn id="12" dur="1000" fill="hold"/>
                                        <p:tgtEl>
                                          <p:spTgt spid="173062"/>
                                        </p:tgtEl>
                                        <p:attrNameLst>
                                          <p:attrName>ppt_h</p:attrName>
                                        </p:attrNameLst>
                                      </p:cBhvr>
                                      <p:tavLst>
                                        <p:tav tm="0">
                                          <p:val>
                                            <p:strVal val="2/3*#ppt_h"/>
                                          </p:val>
                                        </p:tav>
                                        <p:tav tm="100000">
                                          <p:val>
                                            <p:strVal val="#ppt_h"/>
                                          </p:val>
                                        </p:tav>
                                      </p:tavLst>
                                    </p:anim>
                                  </p:childTnLst>
                                </p:cTn>
                              </p:par>
                            </p:childTnLst>
                          </p:cTn>
                        </p:par>
                        <p:par>
                          <p:cTn id="13" fill="hold" nodeType="afterGroup">
                            <p:stCondLst>
                              <p:cond delay="2500"/>
                            </p:stCondLst>
                            <p:childTnLst>
                              <p:par>
                                <p:cTn id="14" presetID="23" presetClass="entr" presetSubtype="272" fill="hold" nodeType="afterEffect">
                                  <p:stCondLst>
                                    <p:cond delay="0"/>
                                  </p:stCondLst>
                                  <p:childTnLst>
                                    <p:set>
                                      <p:cBhvr>
                                        <p:cTn id="15" dur="1" fill="hold">
                                          <p:stCondLst>
                                            <p:cond delay="0"/>
                                          </p:stCondLst>
                                        </p:cTn>
                                        <p:tgtEl>
                                          <p:spTgt spid="173063"/>
                                        </p:tgtEl>
                                        <p:attrNameLst>
                                          <p:attrName>style.visibility</p:attrName>
                                        </p:attrNameLst>
                                      </p:cBhvr>
                                      <p:to>
                                        <p:strVal val="visible"/>
                                      </p:to>
                                    </p:set>
                                    <p:anim calcmode="lin" valueType="num">
                                      <p:cBhvr>
                                        <p:cTn id="16" dur="1000" fill="hold"/>
                                        <p:tgtEl>
                                          <p:spTgt spid="173063"/>
                                        </p:tgtEl>
                                        <p:attrNameLst>
                                          <p:attrName>ppt_w</p:attrName>
                                        </p:attrNameLst>
                                      </p:cBhvr>
                                      <p:tavLst>
                                        <p:tav tm="0">
                                          <p:val>
                                            <p:strVal val="2/3*#ppt_w"/>
                                          </p:val>
                                        </p:tav>
                                        <p:tav tm="100000">
                                          <p:val>
                                            <p:strVal val="#ppt_w"/>
                                          </p:val>
                                        </p:tav>
                                      </p:tavLst>
                                    </p:anim>
                                    <p:anim calcmode="lin" valueType="num">
                                      <p:cBhvr>
                                        <p:cTn id="17" dur="1000" fill="hold"/>
                                        <p:tgtEl>
                                          <p:spTgt spid="17306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idx="4294967295"/>
          </p:nvPr>
        </p:nvSpPr>
        <p:spPr>
          <a:xfrm>
            <a:off x="0" y="508000"/>
            <a:ext cx="7772400" cy="889000"/>
          </a:xfrm>
          <a:prstGeom prst="rect">
            <a:avLst/>
          </a:prstGeom>
          <a:solidFill>
            <a:srgbClr val="2FFF74"/>
          </a:solidFill>
          <a:ln>
            <a:solidFill>
              <a:schemeClr val="tx1"/>
            </a:solidFill>
            <a:miter lim="800000"/>
            <a:headEnd/>
            <a:tailEnd/>
          </a:ln>
        </p:spPr>
        <p:txBody>
          <a:bodyPr anchorCtr="1"/>
          <a:lstStyle/>
          <a:p>
            <a:pPr eaLnBrk="1" hangingPunct="1">
              <a:defRPr/>
            </a:pPr>
            <a:r>
              <a:rPr lang="en-US" altLang="en-US">
                <a:effectLst>
                  <a:outerShdw blurRad="38100" dist="38100" dir="2700000" algn="tl">
                    <a:srgbClr val="FFFFFF"/>
                  </a:outerShdw>
                </a:effectLst>
              </a:rPr>
              <a:t>Seasonal Variations In Data</a:t>
            </a:r>
          </a:p>
        </p:txBody>
      </p:sp>
      <p:sp>
        <p:nvSpPr>
          <p:cNvPr id="386052" name="Rectangle 4"/>
          <p:cNvSpPr>
            <a:spLocks noChangeArrowheads="1"/>
          </p:cNvSpPr>
          <p:nvPr/>
        </p:nvSpPr>
        <p:spPr bwMode="auto">
          <a:xfrm>
            <a:off x="865188" y="2443163"/>
            <a:ext cx="7366000" cy="36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82600" indent="-482600">
              <a:defRPr sz="2400">
                <a:solidFill>
                  <a:schemeClr val="tx1"/>
                </a:solidFill>
                <a:latin typeface="Times" panose="02020603050405020304" pitchFamily="18" charset="0"/>
              </a:defRPr>
            </a:lvl1pPr>
            <a:lvl2pPr marL="11303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fontAlgn="base">
              <a:lnSpc>
                <a:spcPct val="90000"/>
              </a:lnSpc>
              <a:spcBef>
                <a:spcPct val="40000"/>
              </a:spcBef>
              <a:spcAft>
                <a:spcPct val="0"/>
              </a:spcAft>
              <a:buFont typeface="Times" panose="02020603050405020304" pitchFamily="18" charset="0"/>
              <a:buAutoNum type="arabicPeriod"/>
              <a:defRPr/>
            </a:pPr>
            <a:r>
              <a:rPr lang="en-US" altLang="en-US" b="1" i="1">
                <a:solidFill>
                  <a:srgbClr val="000000"/>
                </a:solidFill>
                <a:effectLst>
                  <a:outerShdw blurRad="38100" dist="38100" dir="2700000" algn="tl">
                    <a:srgbClr val="C0C0C0"/>
                  </a:outerShdw>
                </a:effectLst>
                <a:latin typeface="Arial" panose="020B0604020202020204" pitchFamily="34" charset="0"/>
              </a:rPr>
              <a:t>Find average historical demand for each season </a:t>
            </a:r>
          </a:p>
          <a:p>
            <a:pPr fontAlgn="base">
              <a:lnSpc>
                <a:spcPct val="90000"/>
              </a:lnSpc>
              <a:spcBef>
                <a:spcPct val="40000"/>
              </a:spcBef>
              <a:spcAft>
                <a:spcPct val="0"/>
              </a:spcAft>
              <a:buFont typeface="Times" panose="02020603050405020304" pitchFamily="18" charset="0"/>
              <a:buAutoNum type="arabicPeriod"/>
              <a:defRPr/>
            </a:pPr>
            <a:r>
              <a:rPr lang="en-US" altLang="en-US" b="1" i="1">
                <a:solidFill>
                  <a:srgbClr val="000000"/>
                </a:solidFill>
                <a:effectLst>
                  <a:outerShdw blurRad="38100" dist="38100" dir="2700000" algn="tl">
                    <a:srgbClr val="C0C0C0"/>
                  </a:outerShdw>
                </a:effectLst>
                <a:latin typeface="Arial" panose="020B0604020202020204" pitchFamily="34" charset="0"/>
              </a:rPr>
              <a:t>Compute the average demand over all seasons </a:t>
            </a:r>
          </a:p>
          <a:p>
            <a:pPr fontAlgn="base">
              <a:lnSpc>
                <a:spcPct val="90000"/>
              </a:lnSpc>
              <a:spcBef>
                <a:spcPct val="40000"/>
              </a:spcBef>
              <a:spcAft>
                <a:spcPct val="0"/>
              </a:spcAft>
              <a:buFont typeface="Times" panose="02020603050405020304" pitchFamily="18" charset="0"/>
              <a:buAutoNum type="arabicPeriod"/>
              <a:defRPr/>
            </a:pPr>
            <a:r>
              <a:rPr lang="en-US" altLang="en-US" b="1" i="1">
                <a:solidFill>
                  <a:srgbClr val="000000"/>
                </a:solidFill>
                <a:effectLst>
                  <a:outerShdw blurRad="38100" dist="38100" dir="2700000" algn="tl">
                    <a:srgbClr val="C0C0C0"/>
                  </a:outerShdw>
                </a:effectLst>
                <a:latin typeface="Arial" panose="020B0604020202020204" pitchFamily="34" charset="0"/>
              </a:rPr>
              <a:t>Compute a seasonal index for each season </a:t>
            </a:r>
          </a:p>
          <a:p>
            <a:pPr fontAlgn="base">
              <a:lnSpc>
                <a:spcPct val="90000"/>
              </a:lnSpc>
              <a:spcBef>
                <a:spcPct val="40000"/>
              </a:spcBef>
              <a:spcAft>
                <a:spcPct val="0"/>
              </a:spcAft>
              <a:buFont typeface="Times" panose="02020603050405020304" pitchFamily="18" charset="0"/>
              <a:buAutoNum type="arabicPeriod"/>
              <a:defRPr/>
            </a:pPr>
            <a:r>
              <a:rPr lang="en-US" altLang="en-US" b="1" i="1">
                <a:solidFill>
                  <a:srgbClr val="000000"/>
                </a:solidFill>
                <a:effectLst>
                  <a:outerShdw blurRad="38100" dist="38100" dir="2700000" algn="tl">
                    <a:srgbClr val="C0C0C0"/>
                  </a:outerShdw>
                </a:effectLst>
                <a:latin typeface="Arial" panose="020B0604020202020204" pitchFamily="34" charset="0"/>
              </a:rPr>
              <a:t>Estimate next year’s total demand</a:t>
            </a:r>
          </a:p>
          <a:p>
            <a:pPr fontAlgn="base">
              <a:lnSpc>
                <a:spcPct val="90000"/>
              </a:lnSpc>
              <a:spcBef>
                <a:spcPct val="40000"/>
              </a:spcBef>
              <a:spcAft>
                <a:spcPct val="0"/>
              </a:spcAft>
              <a:buFont typeface="Times" panose="02020603050405020304" pitchFamily="18" charset="0"/>
              <a:buAutoNum type="arabicPeriod"/>
              <a:defRPr/>
            </a:pPr>
            <a:r>
              <a:rPr lang="en-US" altLang="en-US" b="1" i="1">
                <a:solidFill>
                  <a:srgbClr val="000000"/>
                </a:solidFill>
                <a:effectLst>
                  <a:outerShdw blurRad="38100" dist="38100" dir="2700000" algn="tl">
                    <a:srgbClr val="C0C0C0"/>
                  </a:outerShdw>
                </a:effectLst>
                <a:latin typeface="Arial" panose="020B0604020202020204" pitchFamily="34" charset="0"/>
              </a:rPr>
              <a:t>Divide this estimate of total demand by the number of seasons, then multiply it by the seasonal index for that season</a:t>
            </a:r>
          </a:p>
        </p:txBody>
      </p:sp>
      <p:sp>
        <p:nvSpPr>
          <p:cNvPr id="386055" name="Text Box 7"/>
          <p:cNvSpPr txBox="1">
            <a:spLocks noChangeArrowheads="1"/>
          </p:cNvSpPr>
          <p:nvPr/>
        </p:nvSpPr>
        <p:spPr bwMode="auto">
          <a:xfrm>
            <a:off x="647700" y="1655763"/>
            <a:ext cx="37861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800" b="1" i="1">
                <a:solidFill>
                  <a:srgbClr val="3333CC"/>
                </a:solidFill>
                <a:effectLst>
                  <a:outerShdw blurRad="38100" dist="38100" dir="2700000" algn="tl">
                    <a:srgbClr val="C0C0C0"/>
                  </a:outerShdw>
                </a:effectLst>
              </a:rPr>
              <a:t>Steps in the process:</a:t>
            </a:r>
          </a:p>
        </p:txBody>
      </p:sp>
    </p:spTree>
    <p:extLst>
      <p:ext uri="{BB962C8B-B14F-4D97-AF65-F5344CB8AC3E}">
        <p14:creationId xmlns:p14="http://schemas.microsoft.com/office/powerpoint/2010/main" val="349149057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86055"/>
                                        </p:tgtEl>
                                        <p:attrNameLst>
                                          <p:attrName>style.visibility</p:attrName>
                                        </p:attrNameLst>
                                      </p:cBhvr>
                                      <p:to>
                                        <p:strVal val="visible"/>
                                      </p:to>
                                    </p:set>
                                    <p:animEffect transition="in" filter="wipe(left)">
                                      <p:cBhvr>
                                        <p:cTn id="7" dur="1000"/>
                                        <p:tgtEl>
                                          <p:spTgt spid="386055"/>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386052"/>
                                        </p:tgtEl>
                                        <p:attrNameLst>
                                          <p:attrName>style.visibility</p:attrName>
                                        </p:attrNameLst>
                                      </p:cBhvr>
                                      <p:to>
                                        <p:strVal val="visible"/>
                                      </p:to>
                                    </p:set>
                                    <p:animEffect transition="in" filter="strips(downRight)">
                                      <p:cBhvr>
                                        <p:cTn id="11" dur="500"/>
                                        <p:tgtEl>
                                          <p:spTgt spid="386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2" grpId="0" autoUpdateAnimBg="0"/>
      <p:bldP spid="386055"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D59085-8353-4516-9930-25213F652FB1}"/>
              </a:ext>
            </a:extLst>
          </p:cNvPr>
          <p:cNvSpPr txBox="1"/>
          <p:nvPr/>
        </p:nvSpPr>
        <p:spPr>
          <a:xfrm>
            <a:off x="172278" y="980661"/>
            <a:ext cx="3114261" cy="369332"/>
          </a:xfrm>
          <a:prstGeom prst="rect">
            <a:avLst/>
          </a:prstGeom>
          <a:noFill/>
        </p:spPr>
        <p:txBody>
          <a:bodyPr wrap="square" rtlCol="0">
            <a:spAutoFit/>
          </a:bodyPr>
          <a:lstStyle/>
          <a:p>
            <a:r>
              <a:rPr lang="en-IN" b="1" dirty="0"/>
              <a:t>Example:</a:t>
            </a:r>
          </a:p>
        </p:txBody>
      </p:sp>
      <p:sp>
        <p:nvSpPr>
          <p:cNvPr id="6" name="TextBox 5">
            <a:extLst>
              <a:ext uri="{FF2B5EF4-FFF2-40B4-BE49-F238E27FC236}">
                <a16:creationId xmlns:a16="http://schemas.microsoft.com/office/drawing/2014/main" id="{C4FDEC7C-1FC0-4956-9168-E09C86D2D825}"/>
              </a:ext>
            </a:extLst>
          </p:cNvPr>
          <p:cNvSpPr txBox="1"/>
          <p:nvPr/>
        </p:nvSpPr>
        <p:spPr>
          <a:xfrm>
            <a:off x="172278" y="1616765"/>
            <a:ext cx="8514522" cy="1015663"/>
          </a:xfrm>
          <a:prstGeom prst="rect">
            <a:avLst/>
          </a:prstGeom>
          <a:noFill/>
        </p:spPr>
        <p:txBody>
          <a:bodyPr wrap="square" rtlCol="0">
            <a:spAutoFit/>
          </a:bodyPr>
          <a:lstStyle/>
          <a:p>
            <a:r>
              <a:rPr lang="en-IN" sz="2000" b="1" dirty="0"/>
              <a:t>A Des Moines distributor of Sony laptop computers wants to develop monthly indices for sales. Data from past three years, by month, are available.</a:t>
            </a:r>
          </a:p>
        </p:txBody>
      </p:sp>
    </p:spTree>
    <p:extLst>
      <p:ext uri="{BB962C8B-B14F-4D97-AF65-F5344CB8AC3E}">
        <p14:creationId xmlns:p14="http://schemas.microsoft.com/office/powerpoint/2010/main" val="31881742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idx="4294967295"/>
          </p:nvPr>
        </p:nvSpPr>
        <p:spPr>
          <a:xfrm>
            <a:off x="0" y="4064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Seasonal Index Example</a:t>
            </a:r>
          </a:p>
        </p:txBody>
      </p:sp>
      <p:grpSp>
        <p:nvGrpSpPr>
          <p:cNvPr id="323591" name="Group 7"/>
          <p:cNvGrpSpPr>
            <a:grpSpLocks/>
          </p:cNvGrpSpPr>
          <p:nvPr/>
        </p:nvGrpSpPr>
        <p:grpSpPr bwMode="auto">
          <a:xfrm>
            <a:off x="450850" y="1420813"/>
            <a:ext cx="8277225" cy="4913312"/>
            <a:chOff x="284" y="903"/>
            <a:chExt cx="5214" cy="3095"/>
          </a:xfrm>
        </p:grpSpPr>
        <p:sp>
          <p:nvSpPr>
            <p:cNvPr id="323588" name="Rectangle 4"/>
            <p:cNvSpPr>
              <a:spLocks noChangeArrowheads="1"/>
            </p:cNvSpPr>
            <p:nvPr/>
          </p:nvSpPr>
          <p:spPr bwMode="auto">
            <a:xfrm>
              <a:off x="284" y="1336"/>
              <a:ext cx="5156" cy="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1pPr>
              <a:lvl2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2pPr>
              <a:lvl3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3pPr>
              <a:lvl4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4pPr>
              <a:lvl5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5pPr>
              <a:lvl6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6pPr>
              <a:lvl7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7pPr>
              <a:lvl8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8pPr>
              <a:lvl9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9pPr>
            </a:lstStyle>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Jan	</a:t>
              </a:r>
              <a:r>
                <a:rPr lang="en-US" altLang="en-US" sz="2000" b="1">
                  <a:solidFill>
                    <a:srgbClr val="000000"/>
                  </a:solidFill>
                  <a:effectLst>
                    <a:outerShdw blurRad="38100" dist="38100" dir="2700000" algn="tl">
                      <a:srgbClr val="C0C0C0"/>
                    </a:outerShdw>
                  </a:effectLst>
                  <a:latin typeface="Arial" panose="020B0604020202020204" pitchFamily="34" charset="0"/>
                </a:rPr>
                <a:t>80	85	105	90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Feb	</a:t>
              </a:r>
              <a:r>
                <a:rPr lang="en-US" altLang="en-US" sz="2000" b="1">
                  <a:solidFill>
                    <a:srgbClr val="000000"/>
                  </a:solidFill>
                  <a:effectLst>
                    <a:outerShdw blurRad="38100" dist="38100" dir="2700000" algn="tl">
                      <a:srgbClr val="C0C0C0"/>
                    </a:outerShdw>
                  </a:effectLst>
                  <a:latin typeface="Arial" panose="020B0604020202020204" pitchFamily="34" charset="0"/>
                </a:rPr>
                <a:t>70	85	85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Mar	</a:t>
              </a:r>
              <a:r>
                <a:rPr lang="en-US" altLang="en-US" sz="2000" b="1">
                  <a:solidFill>
                    <a:srgbClr val="000000"/>
                  </a:solidFill>
                  <a:effectLst>
                    <a:outerShdw blurRad="38100" dist="38100" dir="2700000" algn="tl">
                      <a:srgbClr val="C0C0C0"/>
                    </a:outerShdw>
                  </a:effectLst>
                  <a:latin typeface="Arial" panose="020B0604020202020204" pitchFamily="34" charset="0"/>
                </a:rPr>
                <a:t>80	93	82	85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Apr	</a:t>
              </a:r>
              <a:r>
                <a:rPr lang="en-US" altLang="en-US" sz="2000" b="1">
                  <a:solidFill>
                    <a:srgbClr val="000000"/>
                  </a:solidFill>
                  <a:effectLst>
                    <a:outerShdw blurRad="38100" dist="38100" dir="2700000" algn="tl">
                      <a:srgbClr val="C0C0C0"/>
                    </a:outerShdw>
                  </a:effectLst>
                  <a:latin typeface="Arial" panose="020B0604020202020204" pitchFamily="34" charset="0"/>
                </a:rPr>
                <a:t>90	95	115	100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May	</a:t>
              </a:r>
              <a:r>
                <a:rPr lang="en-US" altLang="en-US" sz="2000" b="1">
                  <a:solidFill>
                    <a:srgbClr val="000000"/>
                  </a:solidFill>
                  <a:effectLst>
                    <a:outerShdw blurRad="38100" dist="38100" dir="2700000" algn="tl">
                      <a:srgbClr val="C0C0C0"/>
                    </a:outerShdw>
                  </a:effectLst>
                  <a:latin typeface="Arial" panose="020B0604020202020204" pitchFamily="34" charset="0"/>
                </a:rPr>
                <a:t>113	125	131	123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Jun	</a:t>
              </a:r>
              <a:r>
                <a:rPr lang="en-US" altLang="en-US" sz="2000" b="1">
                  <a:solidFill>
                    <a:srgbClr val="000000"/>
                  </a:solidFill>
                  <a:effectLst>
                    <a:outerShdw blurRad="38100" dist="38100" dir="2700000" algn="tl">
                      <a:srgbClr val="C0C0C0"/>
                    </a:outerShdw>
                  </a:effectLst>
                  <a:latin typeface="Arial" panose="020B0604020202020204" pitchFamily="34" charset="0"/>
                </a:rPr>
                <a:t>110	115	120	115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Jul	</a:t>
              </a:r>
              <a:r>
                <a:rPr lang="en-US" altLang="en-US" sz="2000" b="1">
                  <a:solidFill>
                    <a:srgbClr val="000000"/>
                  </a:solidFill>
                  <a:effectLst>
                    <a:outerShdw blurRad="38100" dist="38100" dir="2700000" algn="tl">
                      <a:srgbClr val="C0C0C0"/>
                    </a:outerShdw>
                  </a:effectLst>
                  <a:latin typeface="Arial" panose="020B0604020202020204" pitchFamily="34" charset="0"/>
                </a:rPr>
                <a:t>100	102	113	105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Aug	</a:t>
              </a:r>
              <a:r>
                <a:rPr lang="en-US" altLang="en-US" sz="2000" b="1">
                  <a:solidFill>
                    <a:srgbClr val="000000"/>
                  </a:solidFill>
                  <a:effectLst>
                    <a:outerShdw blurRad="38100" dist="38100" dir="2700000" algn="tl">
                      <a:srgbClr val="C0C0C0"/>
                    </a:outerShdw>
                  </a:effectLst>
                  <a:latin typeface="Arial" panose="020B0604020202020204" pitchFamily="34" charset="0"/>
                </a:rPr>
                <a:t>88	102	110	100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Sept	</a:t>
              </a:r>
              <a:r>
                <a:rPr lang="en-US" altLang="en-US" sz="2000" b="1">
                  <a:solidFill>
                    <a:srgbClr val="000000"/>
                  </a:solidFill>
                  <a:effectLst>
                    <a:outerShdw blurRad="38100" dist="38100" dir="2700000" algn="tl">
                      <a:srgbClr val="C0C0C0"/>
                    </a:outerShdw>
                  </a:effectLst>
                  <a:latin typeface="Arial" panose="020B0604020202020204" pitchFamily="34" charset="0"/>
                </a:rPr>
                <a:t>85	90	95	90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Oct	</a:t>
              </a:r>
              <a:r>
                <a:rPr lang="en-US" altLang="en-US" sz="2000" b="1">
                  <a:solidFill>
                    <a:srgbClr val="000000"/>
                  </a:solidFill>
                  <a:effectLst>
                    <a:outerShdw blurRad="38100" dist="38100" dir="2700000" algn="tl">
                      <a:srgbClr val="C0C0C0"/>
                    </a:outerShdw>
                  </a:effectLst>
                  <a:latin typeface="Arial" panose="020B0604020202020204" pitchFamily="34" charset="0"/>
                </a:rPr>
                <a:t>77	78	85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Nov	</a:t>
              </a:r>
              <a:r>
                <a:rPr lang="en-US" altLang="en-US" sz="2000" b="1">
                  <a:solidFill>
                    <a:srgbClr val="000000"/>
                  </a:solidFill>
                  <a:effectLst>
                    <a:outerShdw blurRad="38100" dist="38100" dir="2700000" algn="tl">
                      <a:srgbClr val="C0C0C0"/>
                    </a:outerShdw>
                  </a:effectLst>
                  <a:latin typeface="Arial" panose="020B0604020202020204" pitchFamily="34" charset="0"/>
                </a:rPr>
                <a:t>75	72	83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Dec	</a:t>
              </a:r>
              <a:r>
                <a:rPr lang="en-US" altLang="en-US" sz="2000" b="1">
                  <a:solidFill>
                    <a:srgbClr val="000000"/>
                  </a:solidFill>
                  <a:effectLst>
                    <a:outerShdw blurRad="38100" dist="38100" dir="2700000" algn="tl">
                      <a:srgbClr val="C0C0C0"/>
                    </a:outerShdw>
                  </a:effectLst>
                  <a:latin typeface="Arial" panose="020B0604020202020204" pitchFamily="34" charset="0"/>
                </a:rPr>
                <a:t>82	78	80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23589" name="Rectangle 5"/>
            <p:cNvSpPr>
              <a:spLocks noChangeArrowheads="1"/>
            </p:cNvSpPr>
            <p:nvPr/>
          </p:nvSpPr>
          <p:spPr bwMode="auto">
            <a:xfrm>
              <a:off x="284" y="903"/>
              <a:ext cx="52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1pPr>
              <a:lvl2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2pPr>
              <a:lvl3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3pPr>
              <a:lvl4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4pPr>
              <a:lvl5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90000"/>
                </a:lnSpc>
                <a:spcBef>
                  <a:spcPct val="0"/>
                </a:spcBef>
                <a:spcAft>
                  <a:spcPct val="0"/>
                </a:spcAft>
                <a:defRPr/>
              </a:pPr>
              <a:r>
                <a:rPr lang="en-AU" altLang="en-US" sz="2000" b="1" i="1">
                  <a:solidFill>
                    <a:srgbClr val="000000"/>
                  </a:solidFill>
                  <a:effectLst>
                    <a:outerShdw blurRad="38100" dist="38100" dir="2700000" algn="tl">
                      <a:srgbClr val="C0C0C0"/>
                    </a:outerShdw>
                  </a:effectLst>
                  <a:latin typeface="Arial" panose="020B0604020202020204" pitchFamily="34" charset="0"/>
                </a:rPr>
                <a:t>			</a:t>
              </a:r>
              <a:r>
                <a:rPr lang="en-US" altLang="en-US" sz="2000" b="1" i="1">
                  <a:solidFill>
                    <a:srgbClr val="000000"/>
                  </a:solidFill>
                  <a:effectLst>
                    <a:outerShdw blurRad="38100" dist="38100" dir="2700000" algn="tl">
                      <a:srgbClr val="C0C0C0"/>
                    </a:outerShdw>
                  </a:effectLst>
                  <a:latin typeface="Arial" panose="020B0604020202020204" pitchFamily="34" charset="0"/>
                </a:rPr>
                <a:t>Demand		Average	Average	 Seasonal </a:t>
              </a:r>
            </a:p>
            <a:p>
              <a:pPr eaLnBrk="0" fontAlgn="base" hangingPunct="0">
                <a:lnSpc>
                  <a:spcPct val="90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	2005	2006	2007	2005-2007	Monthly	Index</a:t>
              </a:r>
            </a:p>
          </p:txBody>
        </p:sp>
        <p:sp>
          <p:nvSpPr>
            <p:cNvPr id="323590" name="Line 6"/>
            <p:cNvSpPr>
              <a:spLocks noChangeShapeType="1"/>
            </p:cNvSpPr>
            <p:nvPr/>
          </p:nvSpPr>
          <p:spPr bwMode="auto">
            <a:xfrm>
              <a:off x="296" y="1328"/>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2909467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323591"/>
                                        </p:tgtEl>
                                        <p:attrNameLst>
                                          <p:attrName>style.visibility</p:attrName>
                                        </p:attrNameLst>
                                      </p:cBhvr>
                                      <p:to>
                                        <p:strVal val="visible"/>
                                      </p:to>
                                    </p:set>
                                    <p:animEffect transition="in" filter="strips(downRight)">
                                      <p:cBhvr>
                                        <p:cTn id="7" dur="500"/>
                                        <p:tgtEl>
                                          <p:spTgt spid="323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idx="4294967295"/>
          </p:nvPr>
        </p:nvSpPr>
        <p:spPr>
          <a:xfrm>
            <a:off x="0" y="4064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Seasonal Index Example</a:t>
            </a:r>
          </a:p>
        </p:txBody>
      </p:sp>
      <p:grpSp>
        <p:nvGrpSpPr>
          <p:cNvPr id="156675" name="Group 3"/>
          <p:cNvGrpSpPr>
            <a:grpSpLocks/>
          </p:cNvGrpSpPr>
          <p:nvPr/>
        </p:nvGrpSpPr>
        <p:grpSpPr bwMode="auto">
          <a:xfrm>
            <a:off x="450850" y="1420813"/>
            <a:ext cx="8277225" cy="4913312"/>
            <a:chOff x="284" y="903"/>
            <a:chExt cx="5214" cy="3095"/>
          </a:xfrm>
        </p:grpSpPr>
        <p:sp>
          <p:nvSpPr>
            <p:cNvPr id="325636" name="Rectangle 4"/>
            <p:cNvSpPr>
              <a:spLocks noChangeArrowheads="1"/>
            </p:cNvSpPr>
            <p:nvPr/>
          </p:nvSpPr>
          <p:spPr bwMode="auto">
            <a:xfrm>
              <a:off x="284" y="1336"/>
              <a:ext cx="5156" cy="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1pPr>
              <a:lvl2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2pPr>
              <a:lvl3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3pPr>
              <a:lvl4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4pPr>
              <a:lvl5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5pPr>
              <a:lvl6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6pPr>
              <a:lvl7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7pPr>
              <a:lvl8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8pPr>
              <a:lvl9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9pPr>
            </a:lstStyle>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Jan	</a:t>
              </a:r>
              <a:r>
                <a:rPr lang="en-US" altLang="en-US" sz="2000" b="1">
                  <a:solidFill>
                    <a:srgbClr val="000000"/>
                  </a:solidFill>
                  <a:effectLst>
                    <a:outerShdw blurRad="38100" dist="38100" dir="2700000" algn="tl">
                      <a:srgbClr val="C0C0C0"/>
                    </a:outerShdw>
                  </a:effectLst>
                  <a:latin typeface="Arial" panose="020B0604020202020204" pitchFamily="34" charset="0"/>
                </a:rPr>
                <a:t>80	85	105	90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Feb	</a:t>
              </a:r>
              <a:r>
                <a:rPr lang="en-US" altLang="en-US" sz="2000" b="1">
                  <a:solidFill>
                    <a:srgbClr val="000000"/>
                  </a:solidFill>
                  <a:effectLst>
                    <a:outerShdw blurRad="38100" dist="38100" dir="2700000" algn="tl">
                      <a:srgbClr val="C0C0C0"/>
                    </a:outerShdw>
                  </a:effectLst>
                  <a:latin typeface="Arial" panose="020B0604020202020204" pitchFamily="34" charset="0"/>
                </a:rPr>
                <a:t>70	85	85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Mar	</a:t>
              </a:r>
              <a:r>
                <a:rPr lang="en-US" altLang="en-US" sz="2000" b="1">
                  <a:solidFill>
                    <a:srgbClr val="000000"/>
                  </a:solidFill>
                  <a:effectLst>
                    <a:outerShdw blurRad="38100" dist="38100" dir="2700000" algn="tl">
                      <a:srgbClr val="C0C0C0"/>
                    </a:outerShdw>
                  </a:effectLst>
                  <a:latin typeface="Arial" panose="020B0604020202020204" pitchFamily="34" charset="0"/>
                </a:rPr>
                <a:t>80	93	82	85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Apr	</a:t>
              </a:r>
              <a:r>
                <a:rPr lang="en-US" altLang="en-US" sz="2000" b="1">
                  <a:solidFill>
                    <a:srgbClr val="000000"/>
                  </a:solidFill>
                  <a:effectLst>
                    <a:outerShdw blurRad="38100" dist="38100" dir="2700000" algn="tl">
                      <a:srgbClr val="C0C0C0"/>
                    </a:outerShdw>
                  </a:effectLst>
                  <a:latin typeface="Arial" panose="020B0604020202020204" pitchFamily="34" charset="0"/>
                </a:rPr>
                <a:t>90	95	115	100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May	</a:t>
              </a:r>
              <a:r>
                <a:rPr lang="en-US" altLang="en-US" sz="2000" b="1">
                  <a:solidFill>
                    <a:srgbClr val="000000"/>
                  </a:solidFill>
                  <a:effectLst>
                    <a:outerShdw blurRad="38100" dist="38100" dir="2700000" algn="tl">
                      <a:srgbClr val="C0C0C0"/>
                    </a:outerShdw>
                  </a:effectLst>
                  <a:latin typeface="Arial" panose="020B0604020202020204" pitchFamily="34" charset="0"/>
                </a:rPr>
                <a:t>113	125	131	123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Jun	</a:t>
              </a:r>
              <a:r>
                <a:rPr lang="en-US" altLang="en-US" sz="2000" b="1">
                  <a:solidFill>
                    <a:srgbClr val="000000"/>
                  </a:solidFill>
                  <a:effectLst>
                    <a:outerShdw blurRad="38100" dist="38100" dir="2700000" algn="tl">
                      <a:srgbClr val="C0C0C0"/>
                    </a:outerShdw>
                  </a:effectLst>
                  <a:latin typeface="Arial" panose="020B0604020202020204" pitchFamily="34" charset="0"/>
                </a:rPr>
                <a:t>110	115	120	115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Jul	</a:t>
              </a:r>
              <a:r>
                <a:rPr lang="en-US" altLang="en-US" sz="2000" b="1">
                  <a:solidFill>
                    <a:srgbClr val="000000"/>
                  </a:solidFill>
                  <a:effectLst>
                    <a:outerShdw blurRad="38100" dist="38100" dir="2700000" algn="tl">
                      <a:srgbClr val="C0C0C0"/>
                    </a:outerShdw>
                  </a:effectLst>
                  <a:latin typeface="Arial" panose="020B0604020202020204" pitchFamily="34" charset="0"/>
                </a:rPr>
                <a:t>100	102	113	105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Aug	</a:t>
              </a:r>
              <a:r>
                <a:rPr lang="en-US" altLang="en-US" sz="2000" b="1">
                  <a:solidFill>
                    <a:srgbClr val="000000"/>
                  </a:solidFill>
                  <a:effectLst>
                    <a:outerShdw blurRad="38100" dist="38100" dir="2700000" algn="tl">
                      <a:srgbClr val="C0C0C0"/>
                    </a:outerShdw>
                  </a:effectLst>
                  <a:latin typeface="Arial" panose="020B0604020202020204" pitchFamily="34" charset="0"/>
                </a:rPr>
                <a:t>88	102	110	100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Sept	</a:t>
              </a:r>
              <a:r>
                <a:rPr lang="en-US" altLang="en-US" sz="2000" b="1">
                  <a:solidFill>
                    <a:srgbClr val="000000"/>
                  </a:solidFill>
                  <a:effectLst>
                    <a:outerShdw blurRad="38100" dist="38100" dir="2700000" algn="tl">
                      <a:srgbClr val="C0C0C0"/>
                    </a:outerShdw>
                  </a:effectLst>
                  <a:latin typeface="Arial" panose="020B0604020202020204" pitchFamily="34" charset="0"/>
                </a:rPr>
                <a:t>85	90	95	90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Oct	</a:t>
              </a:r>
              <a:r>
                <a:rPr lang="en-US" altLang="en-US" sz="2000" b="1">
                  <a:solidFill>
                    <a:srgbClr val="000000"/>
                  </a:solidFill>
                  <a:effectLst>
                    <a:outerShdw blurRad="38100" dist="38100" dir="2700000" algn="tl">
                      <a:srgbClr val="C0C0C0"/>
                    </a:outerShdw>
                  </a:effectLst>
                  <a:latin typeface="Arial" panose="020B0604020202020204" pitchFamily="34" charset="0"/>
                </a:rPr>
                <a:t>77	78	85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Nov	</a:t>
              </a:r>
              <a:r>
                <a:rPr lang="en-US" altLang="en-US" sz="2000" b="1">
                  <a:solidFill>
                    <a:srgbClr val="000000"/>
                  </a:solidFill>
                  <a:effectLst>
                    <a:outerShdw blurRad="38100" dist="38100" dir="2700000" algn="tl">
                      <a:srgbClr val="C0C0C0"/>
                    </a:outerShdw>
                  </a:effectLst>
                  <a:latin typeface="Arial" panose="020B0604020202020204" pitchFamily="34" charset="0"/>
                </a:rPr>
                <a:t>75	72	83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Dec	</a:t>
              </a:r>
              <a:r>
                <a:rPr lang="en-US" altLang="en-US" sz="2000" b="1">
                  <a:solidFill>
                    <a:srgbClr val="000000"/>
                  </a:solidFill>
                  <a:effectLst>
                    <a:outerShdw blurRad="38100" dist="38100" dir="2700000" algn="tl">
                      <a:srgbClr val="C0C0C0"/>
                    </a:outerShdw>
                  </a:effectLst>
                  <a:latin typeface="Arial" panose="020B0604020202020204" pitchFamily="34" charset="0"/>
                </a:rPr>
                <a:t>82	78	80	80	94	</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25637" name="Rectangle 5"/>
            <p:cNvSpPr>
              <a:spLocks noChangeArrowheads="1"/>
            </p:cNvSpPr>
            <p:nvPr/>
          </p:nvSpPr>
          <p:spPr bwMode="auto">
            <a:xfrm>
              <a:off x="284" y="903"/>
              <a:ext cx="52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1pPr>
              <a:lvl2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2pPr>
              <a:lvl3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3pPr>
              <a:lvl4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4pPr>
              <a:lvl5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90000"/>
                </a:lnSpc>
                <a:spcBef>
                  <a:spcPct val="0"/>
                </a:spcBef>
                <a:spcAft>
                  <a:spcPct val="0"/>
                </a:spcAft>
                <a:defRPr/>
              </a:pPr>
              <a:r>
                <a:rPr lang="en-AU" altLang="en-US" sz="2000" b="1" i="1">
                  <a:solidFill>
                    <a:srgbClr val="000000"/>
                  </a:solidFill>
                  <a:effectLst>
                    <a:outerShdw blurRad="38100" dist="38100" dir="2700000" algn="tl">
                      <a:srgbClr val="C0C0C0"/>
                    </a:outerShdw>
                  </a:effectLst>
                  <a:latin typeface="Arial" panose="020B0604020202020204" pitchFamily="34" charset="0"/>
                </a:rPr>
                <a:t>			</a:t>
              </a:r>
              <a:r>
                <a:rPr lang="en-US" altLang="en-US" sz="2000" b="1" i="1">
                  <a:solidFill>
                    <a:srgbClr val="000000"/>
                  </a:solidFill>
                  <a:effectLst>
                    <a:outerShdw blurRad="38100" dist="38100" dir="2700000" algn="tl">
                      <a:srgbClr val="C0C0C0"/>
                    </a:outerShdw>
                  </a:effectLst>
                  <a:latin typeface="Arial" panose="020B0604020202020204" pitchFamily="34" charset="0"/>
                </a:rPr>
                <a:t>Demand		Average	Average	 Seasonal </a:t>
              </a:r>
            </a:p>
            <a:p>
              <a:pPr eaLnBrk="0" fontAlgn="base" hangingPunct="0">
                <a:lnSpc>
                  <a:spcPct val="90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	2005	2006	2007	2005-2007	Monthly	Index</a:t>
              </a:r>
            </a:p>
          </p:txBody>
        </p:sp>
        <p:sp>
          <p:nvSpPr>
            <p:cNvPr id="325638" name="Line 6"/>
            <p:cNvSpPr>
              <a:spLocks noChangeShapeType="1"/>
            </p:cNvSpPr>
            <p:nvPr/>
          </p:nvSpPr>
          <p:spPr bwMode="auto">
            <a:xfrm>
              <a:off x="296" y="1328"/>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25639" name="Rectangle 7"/>
          <p:cNvSpPr>
            <a:spLocks noChangeArrowheads="1"/>
          </p:cNvSpPr>
          <p:nvPr/>
        </p:nvSpPr>
        <p:spPr bwMode="auto">
          <a:xfrm>
            <a:off x="7629525" y="2081213"/>
            <a:ext cx="819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sz="2000" b="1">
                <a:solidFill>
                  <a:srgbClr val="000000"/>
                </a:solidFill>
                <a:effectLst>
                  <a:outerShdw blurRad="38100" dist="38100" dir="2700000" algn="tl">
                    <a:srgbClr val="C0C0C0"/>
                  </a:outerShdw>
                </a:effectLst>
              </a:rPr>
              <a:t>0.957</a:t>
            </a:r>
          </a:p>
        </p:txBody>
      </p:sp>
      <p:grpSp>
        <p:nvGrpSpPr>
          <p:cNvPr id="156677" name="Group 16"/>
          <p:cNvGrpSpPr>
            <a:grpSpLocks/>
          </p:cNvGrpSpPr>
          <p:nvPr/>
        </p:nvGrpSpPr>
        <p:grpSpPr bwMode="auto">
          <a:xfrm>
            <a:off x="393700" y="2476500"/>
            <a:ext cx="7327900" cy="1905000"/>
            <a:chOff x="0" y="2680"/>
            <a:chExt cx="4616" cy="1200"/>
          </a:xfrm>
        </p:grpSpPr>
        <p:sp>
          <p:nvSpPr>
            <p:cNvPr id="325642" name="Rectangle 10"/>
            <p:cNvSpPr>
              <a:spLocks noChangeArrowheads="1"/>
            </p:cNvSpPr>
            <p:nvPr/>
          </p:nvSpPr>
          <p:spPr bwMode="auto">
            <a:xfrm>
              <a:off x="0" y="2680"/>
              <a:ext cx="4616" cy="1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156680" name="Group 15"/>
            <p:cNvGrpSpPr>
              <a:grpSpLocks/>
            </p:cNvGrpSpPr>
            <p:nvPr/>
          </p:nvGrpSpPr>
          <p:grpSpPr bwMode="auto">
            <a:xfrm>
              <a:off x="193" y="2872"/>
              <a:ext cx="4228" cy="500"/>
              <a:chOff x="126" y="2872"/>
              <a:chExt cx="4228" cy="500"/>
            </a:xfrm>
          </p:grpSpPr>
          <p:sp>
            <p:nvSpPr>
              <p:cNvPr id="156682" name="Rectangle 8"/>
              <p:cNvSpPr>
                <a:spLocks noChangeArrowheads="1"/>
              </p:cNvSpPr>
              <p:nvPr/>
            </p:nvSpPr>
            <p:spPr bwMode="auto">
              <a:xfrm>
                <a:off x="126" y="3023"/>
                <a:ext cx="14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a:solidFill>
                      <a:srgbClr val="000000"/>
                    </a:solidFill>
                  </a:rPr>
                  <a:t>Seasonal index = </a:t>
                </a:r>
              </a:p>
            </p:txBody>
          </p:sp>
          <p:grpSp>
            <p:nvGrpSpPr>
              <p:cNvPr id="156683" name="Group 12"/>
              <p:cNvGrpSpPr>
                <a:grpSpLocks/>
              </p:cNvGrpSpPr>
              <p:nvPr/>
            </p:nvGrpSpPr>
            <p:grpSpPr bwMode="auto">
              <a:xfrm>
                <a:off x="1500" y="2872"/>
                <a:ext cx="2854" cy="500"/>
                <a:chOff x="1452" y="2920"/>
                <a:chExt cx="2854" cy="500"/>
              </a:xfrm>
            </p:grpSpPr>
            <p:sp>
              <p:nvSpPr>
                <p:cNvPr id="156684" name="Rectangle 9"/>
                <p:cNvSpPr>
                  <a:spLocks noChangeArrowheads="1"/>
                </p:cNvSpPr>
                <p:nvPr/>
              </p:nvSpPr>
              <p:spPr bwMode="auto">
                <a:xfrm>
                  <a:off x="1452" y="2920"/>
                  <a:ext cx="285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15000"/>
                    </a:lnSpc>
                    <a:spcBef>
                      <a:spcPct val="0"/>
                    </a:spcBef>
                    <a:spcAft>
                      <a:spcPct val="0"/>
                    </a:spcAft>
                  </a:pPr>
                  <a:r>
                    <a:rPr lang="en-US" altLang="en-US" sz="2000">
                      <a:solidFill>
                        <a:srgbClr val="000000"/>
                      </a:solidFill>
                    </a:rPr>
                    <a:t>average 2005-2007 monthly demand</a:t>
                  </a:r>
                </a:p>
                <a:p>
                  <a:pPr algn="ctr" eaLnBrk="0" fontAlgn="base" hangingPunct="0">
                    <a:lnSpc>
                      <a:spcPct val="115000"/>
                    </a:lnSpc>
                    <a:spcBef>
                      <a:spcPct val="0"/>
                    </a:spcBef>
                    <a:spcAft>
                      <a:spcPct val="0"/>
                    </a:spcAft>
                  </a:pPr>
                  <a:r>
                    <a:rPr lang="en-US" altLang="en-US" sz="2000">
                      <a:solidFill>
                        <a:srgbClr val="000000"/>
                      </a:solidFill>
                    </a:rPr>
                    <a:t>average monthly demand</a:t>
                  </a:r>
                </a:p>
              </p:txBody>
            </p:sp>
            <p:sp>
              <p:nvSpPr>
                <p:cNvPr id="325643" name="Line 11"/>
                <p:cNvSpPr>
                  <a:spLocks noChangeShapeType="1"/>
                </p:cNvSpPr>
                <p:nvPr/>
              </p:nvSpPr>
              <p:spPr bwMode="auto">
                <a:xfrm>
                  <a:off x="1496" y="3192"/>
                  <a:ext cx="2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sp>
          <p:nvSpPr>
            <p:cNvPr id="156681" name="Rectangle 14"/>
            <p:cNvSpPr>
              <a:spLocks noChangeArrowheads="1"/>
            </p:cNvSpPr>
            <p:nvPr/>
          </p:nvSpPr>
          <p:spPr bwMode="auto">
            <a:xfrm>
              <a:off x="1398" y="3415"/>
              <a:ext cx="11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sz="2000" i="0">
                  <a:solidFill>
                    <a:srgbClr val="000000"/>
                  </a:solidFill>
                </a:rPr>
                <a:t>= 90/94 = .957</a:t>
              </a:r>
            </a:p>
          </p:txBody>
        </p:sp>
      </p:grpSp>
      <p:sp>
        <p:nvSpPr>
          <p:cNvPr id="325649" name="Freeform 17"/>
          <p:cNvSpPr>
            <a:spLocks/>
          </p:cNvSpPr>
          <p:nvPr/>
        </p:nvSpPr>
        <p:spPr bwMode="auto">
          <a:xfrm>
            <a:off x="4445000" y="2501900"/>
            <a:ext cx="3492500" cy="1592263"/>
          </a:xfrm>
          <a:custGeom>
            <a:avLst/>
            <a:gdLst>
              <a:gd name="T0" fmla="*/ 0 w 2200"/>
              <a:gd name="T1" fmla="*/ 880 h 1003"/>
              <a:gd name="T2" fmla="*/ 1488 w 2200"/>
              <a:gd name="T3" fmla="*/ 856 h 1003"/>
              <a:gd name="T4" fmla="*/ 2200 w 2200"/>
              <a:gd name="T5" fmla="*/ 0 h 1003"/>
            </a:gdLst>
            <a:ahLst/>
            <a:cxnLst>
              <a:cxn ang="0">
                <a:pos x="T0" y="T1"/>
              </a:cxn>
              <a:cxn ang="0">
                <a:pos x="T2" y="T3"/>
              </a:cxn>
              <a:cxn ang="0">
                <a:pos x="T4" y="T5"/>
              </a:cxn>
            </a:cxnLst>
            <a:rect l="0" t="0" r="r" b="b"/>
            <a:pathLst>
              <a:path w="2200" h="1003">
                <a:moveTo>
                  <a:pt x="0" y="880"/>
                </a:moveTo>
                <a:cubicBezTo>
                  <a:pt x="560" y="941"/>
                  <a:pt x="1121" y="1003"/>
                  <a:pt x="1488" y="856"/>
                </a:cubicBezTo>
                <a:cubicBezTo>
                  <a:pt x="1855" y="709"/>
                  <a:pt x="2027" y="354"/>
                  <a:pt x="2200" y="0"/>
                </a:cubicBezTo>
              </a:path>
            </a:pathLst>
          </a:custGeom>
          <a:noFill/>
          <a:ln w="571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4051913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25649"/>
                                        </p:tgtEl>
                                        <p:attrNameLst>
                                          <p:attrName>style.visibility</p:attrName>
                                        </p:attrNameLst>
                                      </p:cBhvr>
                                      <p:to>
                                        <p:strVal val="visible"/>
                                      </p:to>
                                    </p:set>
                                    <p:animEffect transition="in" filter="wipe(left)">
                                      <p:cBhvr>
                                        <p:cTn id="7" dur="500"/>
                                        <p:tgtEl>
                                          <p:spTgt spid="325649"/>
                                        </p:tgtEl>
                                      </p:cBhvr>
                                    </p:animEffect>
                                  </p:childTnLst>
                                </p:cTn>
                              </p:par>
                            </p:childTnLst>
                          </p:cTn>
                        </p:par>
                        <p:par>
                          <p:cTn id="8" fill="hold" nodeType="afterGroup">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325639"/>
                                        </p:tgtEl>
                                        <p:attrNameLst>
                                          <p:attrName>style.visibility</p:attrName>
                                        </p:attrNameLst>
                                      </p:cBhvr>
                                      <p:to>
                                        <p:strVal val="visible"/>
                                      </p:to>
                                    </p:set>
                                    <p:animEffect transition="in" filter="wipe(left)">
                                      <p:cBhvr>
                                        <p:cTn id="11" dur="500"/>
                                        <p:tgtEl>
                                          <p:spTgt spid="325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9" grpId="0" autoUpdateAnimBg="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idx="4294967295"/>
          </p:nvPr>
        </p:nvSpPr>
        <p:spPr>
          <a:xfrm>
            <a:off x="0" y="4064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Seasonal Index Example</a:t>
            </a:r>
          </a:p>
        </p:txBody>
      </p:sp>
      <p:grpSp>
        <p:nvGrpSpPr>
          <p:cNvPr id="157699" name="Group 3"/>
          <p:cNvGrpSpPr>
            <a:grpSpLocks/>
          </p:cNvGrpSpPr>
          <p:nvPr/>
        </p:nvGrpSpPr>
        <p:grpSpPr bwMode="auto">
          <a:xfrm>
            <a:off x="450850" y="1420813"/>
            <a:ext cx="8277225" cy="4913312"/>
            <a:chOff x="284" y="903"/>
            <a:chExt cx="5214" cy="3095"/>
          </a:xfrm>
        </p:grpSpPr>
        <p:sp>
          <p:nvSpPr>
            <p:cNvPr id="326660" name="Rectangle 4"/>
            <p:cNvSpPr>
              <a:spLocks noChangeArrowheads="1"/>
            </p:cNvSpPr>
            <p:nvPr/>
          </p:nvSpPr>
          <p:spPr bwMode="auto">
            <a:xfrm>
              <a:off x="284" y="1336"/>
              <a:ext cx="5156" cy="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1pPr>
              <a:lvl2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2pPr>
              <a:lvl3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3pPr>
              <a:lvl4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4pPr>
              <a:lvl5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5pPr>
              <a:lvl6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6pPr>
              <a:lvl7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7pPr>
              <a:lvl8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8pPr>
              <a:lvl9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9pPr>
            </a:lstStyle>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Jan	</a:t>
              </a:r>
              <a:r>
                <a:rPr lang="en-US" altLang="en-US" sz="2000" b="1">
                  <a:solidFill>
                    <a:srgbClr val="000000"/>
                  </a:solidFill>
                  <a:effectLst>
                    <a:outerShdw blurRad="38100" dist="38100" dir="2700000" algn="tl">
                      <a:srgbClr val="C0C0C0"/>
                    </a:outerShdw>
                  </a:effectLst>
                  <a:latin typeface="Arial" panose="020B0604020202020204" pitchFamily="34" charset="0"/>
                </a:rPr>
                <a:t>80	85	105	90	94	0.957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Feb	</a:t>
              </a:r>
              <a:r>
                <a:rPr lang="en-US" altLang="en-US" sz="2000" b="1">
                  <a:solidFill>
                    <a:srgbClr val="000000"/>
                  </a:solidFill>
                  <a:effectLst>
                    <a:outerShdw blurRad="38100" dist="38100" dir="2700000" algn="tl">
                      <a:srgbClr val="C0C0C0"/>
                    </a:outerShdw>
                  </a:effectLst>
                  <a:latin typeface="Arial" panose="020B0604020202020204" pitchFamily="34" charset="0"/>
                </a:rPr>
                <a:t>70	85	85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Mar	</a:t>
              </a:r>
              <a:r>
                <a:rPr lang="en-US" altLang="en-US" sz="2000" b="1">
                  <a:solidFill>
                    <a:srgbClr val="000000"/>
                  </a:solidFill>
                  <a:effectLst>
                    <a:outerShdw blurRad="38100" dist="38100" dir="2700000" algn="tl">
                      <a:srgbClr val="C0C0C0"/>
                    </a:outerShdw>
                  </a:effectLst>
                  <a:latin typeface="Arial" panose="020B0604020202020204" pitchFamily="34" charset="0"/>
                </a:rPr>
                <a:t>80	93	82	85	94	0.904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Apr	</a:t>
              </a:r>
              <a:r>
                <a:rPr lang="en-US" altLang="en-US" sz="2000" b="1">
                  <a:solidFill>
                    <a:srgbClr val="000000"/>
                  </a:solidFill>
                  <a:effectLst>
                    <a:outerShdw blurRad="38100" dist="38100" dir="2700000" algn="tl">
                      <a:srgbClr val="C0C0C0"/>
                    </a:outerShdw>
                  </a:effectLst>
                  <a:latin typeface="Arial" panose="020B0604020202020204" pitchFamily="34" charset="0"/>
                </a:rPr>
                <a:t>90	95	115	100	94	1.064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May	</a:t>
              </a:r>
              <a:r>
                <a:rPr lang="en-US" altLang="en-US" sz="2000" b="1">
                  <a:solidFill>
                    <a:srgbClr val="000000"/>
                  </a:solidFill>
                  <a:effectLst>
                    <a:outerShdw blurRad="38100" dist="38100" dir="2700000" algn="tl">
                      <a:srgbClr val="C0C0C0"/>
                    </a:outerShdw>
                  </a:effectLst>
                  <a:latin typeface="Arial" panose="020B0604020202020204" pitchFamily="34" charset="0"/>
                </a:rPr>
                <a:t>113	125	131	123	94	1.309</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Jun	</a:t>
              </a:r>
              <a:r>
                <a:rPr lang="en-US" altLang="en-US" sz="2000" b="1">
                  <a:solidFill>
                    <a:srgbClr val="000000"/>
                  </a:solidFill>
                  <a:effectLst>
                    <a:outerShdw blurRad="38100" dist="38100" dir="2700000" algn="tl">
                      <a:srgbClr val="C0C0C0"/>
                    </a:outerShdw>
                  </a:effectLst>
                  <a:latin typeface="Arial" panose="020B0604020202020204" pitchFamily="34" charset="0"/>
                </a:rPr>
                <a:t>110	115	120	115	94	1.223</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Jul	</a:t>
              </a:r>
              <a:r>
                <a:rPr lang="en-US" altLang="en-US" sz="2000" b="1">
                  <a:solidFill>
                    <a:srgbClr val="000000"/>
                  </a:solidFill>
                  <a:effectLst>
                    <a:outerShdw blurRad="38100" dist="38100" dir="2700000" algn="tl">
                      <a:srgbClr val="C0C0C0"/>
                    </a:outerShdw>
                  </a:effectLst>
                  <a:latin typeface="Arial" panose="020B0604020202020204" pitchFamily="34" charset="0"/>
                </a:rPr>
                <a:t>100	102	113	105	94	1.117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Aug	</a:t>
              </a:r>
              <a:r>
                <a:rPr lang="en-US" altLang="en-US" sz="2000" b="1">
                  <a:solidFill>
                    <a:srgbClr val="000000"/>
                  </a:solidFill>
                  <a:effectLst>
                    <a:outerShdw blurRad="38100" dist="38100" dir="2700000" algn="tl">
                      <a:srgbClr val="C0C0C0"/>
                    </a:outerShdw>
                  </a:effectLst>
                  <a:latin typeface="Arial" panose="020B0604020202020204" pitchFamily="34" charset="0"/>
                </a:rPr>
                <a:t>88	102	110	100	94	1.064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Sept	</a:t>
              </a:r>
              <a:r>
                <a:rPr lang="en-US" altLang="en-US" sz="2000" b="1">
                  <a:solidFill>
                    <a:srgbClr val="000000"/>
                  </a:solidFill>
                  <a:effectLst>
                    <a:outerShdw blurRad="38100" dist="38100" dir="2700000" algn="tl">
                      <a:srgbClr val="C0C0C0"/>
                    </a:outerShdw>
                  </a:effectLst>
                  <a:latin typeface="Arial" panose="020B0604020202020204" pitchFamily="34" charset="0"/>
                </a:rPr>
                <a:t>85	90	95	90	94	0.957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Oct	</a:t>
              </a:r>
              <a:r>
                <a:rPr lang="en-US" altLang="en-US" sz="2000" b="1">
                  <a:solidFill>
                    <a:srgbClr val="000000"/>
                  </a:solidFill>
                  <a:effectLst>
                    <a:outerShdw blurRad="38100" dist="38100" dir="2700000" algn="tl">
                      <a:srgbClr val="C0C0C0"/>
                    </a:outerShdw>
                  </a:effectLst>
                  <a:latin typeface="Arial" panose="020B0604020202020204" pitchFamily="34" charset="0"/>
                </a:rPr>
                <a:t>77	78	85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Nov	</a:t>
              </a:r>
              <a:r>
                <a:rPr lang="en-US" altLang="en-US" sz="2000" b="1">
                  <a:solidFill>
                    <a:srgbClr val="000000"/>
                  </a:solidFill>
                  <a:effectLst>
                    <a:outerShdw blurRad="38100" dist="38100" dir="2700000" algn="tl">
                      <a:srgbClr val="C0C0C0"/>
                    </a:outerShdw>
                  </a:effectLst>
                  <a:latin typeface="Arial" panose="020B0604020202020204" pitchFamily="34" charset="0"/>
                </a:rPr>
                <a:t>75	72	83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Dec	</a:t>
              </a:r>
              <a:r>
                <a:rPr lang="en-US" altLang="en-US" sz="2000" b="1">
                  <a:solidFill>
                    <a:srgbClr val="000000"/>
                  </a:solidFill>
                  <a:effectLst>
                    <a:outerShdw blurRad="38100" dist="38100" dir="2700000" algn="tl">
                      <a:srgbClr val="C0C0C0"/>
                    </a:outerShdw>
                  </a:effectLst>
                  <a:latin typeface="Arial" panose="020B0604020202020204" pitchFamily="34" charset="0"/>
                </a:rPr>
                <a:t>82	78	80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26661" name="Rectangle 5"/>
            <p:cNvSpPr>
              <a:spLocks noChangeArrowheads="1"/>
            </p:cNvSpPr>
            <p:nvPr/>
          </p:nvSpPr>
          <p:spPr bwMode="auto">
            <a:xfrm>
              <a:off x="284" y="903"/>
              <a:ext cx="52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1pPr>
              <a:lvl2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2pPr>
              <a:lvl3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3pPr>
              <a:lvl4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4pPr>
              <a:lvl5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90000"/>
                </a:lnSpc>
                <a:spcBef>
                  <a:spcPct val="0"/>
                </a:spcBef>
                <a:spcAft>
                  <a:spcPct val="0"/>
                </a:spcAft>
                <a:defRPr/>
              </a:pPr>
              <a:r>
                <a:rPr lang="en-AU" altLang="en-US" sz="2000" b="1" i="1">
                  <a:solidFill>
                    <a:srgbClr val="000000"/>
                  </a:solidFill>
                  <a:effectLst>
                    <a:outerShdw blurRad="38100" dist="38100" dir="2700000" algn="tl">
                      <a:srgbClr val="C0C0C0"/>
                    </a:outerShdw>
                  </a:effectLst>
                  <a:latin typeface="Arial" panose="020B0604020202020204" pitchFamily="34" charset="0"/>
                </a:rPr>
                <a:t>			</a:t>
              </a:r>
              <a:r>
                <a:rPr lang="en-US" altLang="en-US" sz="2000" b="1" i="1">
                  <a:solidFill>
                    <a:srgbClr val="000000"/>
                  </a:solidFill>
                  <a:effectLst>
                    <a:outerShdw blurRad="38100" dist="38100" dir="2700000" algn="tl">
                      <a:srgbClr val="C0C0C0"/>
                    </a:outerShdw>
                  </a:effectLst>
                  <a:latin typeface="Arial" panose="020B0604020202020204" pitchFamily="34" charset="0"/>
                </a:rPr>
                <a:t>Demand		Average	Average	 Seasonal </a:t>
              </a:r>
            </a:p>
            <a:p>
              <a:pPr eaLnBrk="0" fontAlgn="base" hangingPunct="0">
                <a:lnSpc>
                  <a:spcPct val="90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	2005	2006	2007	2005-2007	Monthly	Index</a:t>
              </a:r>
            </a:p>
          </p:txBody>
        </p:sp>
        <p:sp>
          <p:nvSpPr>
            <p:cNvPr id="326662" name="Line 6"/>
            <p:cNvSpPr>
              <a:spLocks noChangeShapeType="1"/>
            </p:cNvSpPr>
            <p:nvPr/>
          </p:nvSpPr>
          <p:spPr bwMode="auto">
            <a:xfrm>
              <a:off x="296" y="1328"/>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371359676"/>
      </p:ext>
    </p:extLst>
  </p:cSld>
  <p:clrMapOvr>
    <a:masterClrMapping/>
  </p:clrMapOvr>
  <p:transition>
    <p:strips dir="rd"/>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991970-2888-4202-AEB4-DBC64B7AE09C}"/>
              </a:ext>
            </a:extLst>
          </p:cNvPr>
          <p:cNvSpPr txBox="1"/>
          <p:nvPr/>
        </p:nvSpPr>
        <p:spPr>
          <a:xfrm>
            <a:off x="212035" y="437322"/>
            <a:ext cx="8189843" cy="923330"/>
          </a:xfrm>
          <a:prstGeom prst="rect">
            <a:avLst/>
          </a:prstGeom>
          <a:noFill/>
        </p:spPr>
        <p:txBody>
          <a:bodyPr wrap="square" rtlCol="0">
            <a:spAutoFit/>
          </a:bodyPr>
          <a:lstStyle/>
          <a:p>
            <a:r>
              <a:rPr lang="en-IN" b="1" dirty="0"/>
              <a:t>If we expect the annual demand for computers to be 1,200 units next year, we would use these seasonal indices to forecast the monthly demand as follows:</a:t>
            </a:r>
          </a:p>
        </p:txBody>
      </p:sp>
      <p:pic>
        <p:nvPicPr>
          <p:cNvPr id="6" name="Picture 5">
            <a:extLst>
              <a:ext uri="{FF2B5EF4-FFF2-40B4-BE49-F238E27FC236}">
                <a16:creationId xmlns:a16="http://schemas.microsoft.com/office/drawing/2014/main" id="{D45F975F-992D-475A-ABE2-E4C896953E23}"/>
              </a:ext>
            </a:extLst>
          </p:cNvPr>
          <p:cNvPicPr>
            <a:picLocks noChangeAspect="1"/>
          </p:cNvPicPr>
          <p:nvPr/>
        </p:nvPicPr>
        <p:blipFill>
          <a:blip r:embed="rId2"/>
          <a:stretch>
            <a:fillRect/>
          </a:stretch>
        </p:blipFill>
        <p:spPr>
          <a:xfrm>
            <a:off x="0" y="1376553"/>
            <a:ext cx="9143999" cy="4255622"/>
          </a:xfrm>
          <a:prstGeom prst="rect">
            <a:avLst/>
          </a:prstGeom>
        </p:spPr>
      </p:pic>
      <p:pic>
        <p:nvPicPr>
          <p:cNvPr id="7" name="Picture 6">
            <a:extLst>
              <a:ext uri="{FF2B5EF4-FFF2-40B4-BE49-F238E27FC236}">
                <a16:creationId xmlns:a16="http://schemas.microsoft.com/office/drawing/2014/main" id="{D41E4D0C-9C2C-47DA-AA36-C8B0BA1A542D}"/>
              </a:ext>
            </a:extLst>
          </p:cNvPr>
          <p:cNvPicPr>
            <a:picLocks noChangeAspect="1"/>
          </p:cNvPicPr>
          <p:nvPr/>
        </p:nvPicPr>
        <p:blipFill>
          <a:blip r:embed="rId3"/>
          <a:stretch>
            <a:fillRect/>
          </a:stretch>
        </p:blipFill>
        <p:spPr>
          <a:xfrm>
            <a:off x="0" y="5751443"/>
            <a:ext cx="9144000" cy="846046"/>
          </a:xfrm>
          <a:prstGeom prst="rect">
            <a:avLst/>
          </a:prstGeom>
        </p:spPr>
      </p:pic>
    </p:spTree>
    <p:extLst>
      <p:ext uri="{BB962C8B-B14F-4D97-AF65-F5344CB8AC3E}">
        <p14:creationId xmlns:p14="http://schemas.microsoft.com/office/powerpoint/2010/main" val="7479605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idx="4294967295"/>
          </p:nvPr>
        </p:nvSpPr>
        <p:spPr>
          <a:xfrm>
            <a:off x="0" y="4064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Seasonal Index Example</a:t>
            </a:r>
          </a:p>
        </p:txBody>
      </p:sp>
      <p:grpSp>
        <p:nvGrpSpPr>
          <p:cNvPr id="158723" name="Group 3"/>
          <p:cNvGrpSpPr>
            <a:grpSpLocks/>
          </p:cNvGrpSpPr>
          <p:nvPr/>
        </p:nvGrpSpPr>
        <p:grpSpPr bwMode="auto">
          <a:xfrm>
            <a:off x="450850" y="1420813"/>
            <a:ext cx="8277225" cy="4913312"/>
            <a:chOff x="284" y="903"/>
            <a:chExt cx="5214" cy="3095"/>
          </a:xfrm>
        </p:grpSpPr>
        <p:sp>
          <p:nvSpPr>
            <p:cNvPr id="327684" name="Rectangle 4"/>
            <p:cNvSpPr>
              <a:spLocks noChangeArrowheads="1"/>
            </p:cNvSpPr>
            <p:nvPr/>
          </p:nvSpPr>
          <p:spPr bwMode="auto">
            <a:xfrm>
              <a:off x="284" y="1336"/>
              <a:ext cx="5156" cy="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1pPr>
              <a:lvl2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2pPr>
              <a:lvl3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3pPr>
              <a:lvl4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4pPr>
              <a:lvl5pPr>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5pPr>
              <a:lvl6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6pPr>
              <a:lvl7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7pPr>
              <a:lvl8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8pPr>
              <a:lvl9pPr eaLnBrk="0" fontAlgn="base" hangingPunct="0">
                <a:spcBef>
                  <a:spcPct val="0"/>
                </a:spcBef>
                <a:spcAft>
                  <a:spcPct val="0"/>
                </a:spcAft>
                <a:tabLst>
                  <a:tab pos="101600" algn="l"/>
                  <a:tab pos="1524000" algn="r"/>
                  <a:tab pos="2286000" algn="r"/>
                  <a:tab pos="3048000" algn="r"/>
                  <a:tab pos="4572000" algn="r"/>
                  <a:tab pos="6096000" algn="r"/>
                  <a:tab pos="7810500" algn="r"/>
                </a:tabLst>
                <a:defRPr sz="2400">
                  <a:solidFill>
                    <a:schemeClr val="tx1"/>
                  </a:solidFill>
                  <a:latin typeface="Times" panose="02020603050405020304" pitchFamily="18" charset="0"/>
                </a:defRPr>
              </a:lvl9pPr>
            </a:lstStyle>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Jan	</a:t>
              </a:r>
              <a:r>
                <a:rPr lang="en-US" altLang="en-US" sz="2000" b="1">
                  <a:solidFill>
                    <a:srgbClr val="000000"/>
                  </a:solidFill>
                  <a:effectLst>
                    <a:outerShdw blurRad="38100" dist="38100" dir="2700000" algn="tl">
                      <a:srgbClr val="C0C0C0"/>
                    </a:outerShdw>
                  </a:effectLst>
                  <a:latin typeface="Arial" panose="020B0604020202020204" pitchFamily="34" charset="0"/>
                </a:rPr>
                <a:t>80	85	105	90	94	0.957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Feb	</a:t>
              </a:r>
              <a:r>
                <a:rPr lang="en-US" altLang="en-US" sz="2000" b="1">
                  <a:solidFill>
                    <a:srgbClr val="000000"/>
                  </a:solidFill>
                  <a:effectLst>
                    <a:outerShdw blurRad="38100" dist="38100" dir="2700000" algn="tl">
                      <a:srgbClr val="C0C0C0"/>
                    </a:outerShdw>
                  </a:effectLst>
                  <a:latin typeface="Arial" panose="020B0604020202020204" pitchFamily="34" charset="0"/>
                </a:rPr>
                <a:t>70	85	85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Mar	</a:t>
              </a:r>
              <a:r>
                <a:rPr lang="en-US" altLang="en-US" sz="2000" b="1">
                  <a:solidFill>
                    <a:srgbClr val="000000"/>
                  </a:solidFill>
                  <a:effectLst>
                    <a:outerShdw blurRad="38100" dist="38100" dir="2700000" algn="tl">
                      <a:srgbClr val="C0C0C0"/>
                    </a:outerShdw>
                  </a:effectLst>
                  <a:latin typeface="Arial" panose="020B0604020202020204" pitchFamily="34" charset="0"/>
                </a:rPr>
                <a:t>80	93	82	85	94	0.904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Apr	</a:t>
              </a:r>
              <a:r>
                <a:rPr lang="en-US" altLang="en-US" sz="2000" b="1">
                  <a:solidFill>
                    <a:srgbClr val="000000"/>
                  </a:solidFill>
                  <a:effectLst>
                    <a:outerShdw blurRad="38100" dist="38100" dir="2700000" algn="tl">
                      <a:srgbClr val="C0C0C0"/>
                    </a:outerShdw>
                  </a:effectLst>
                  <a:latin typeface="Arial" panose="020B0604020202020204" pitchFamily="34" charset="0"/>
                </a:rPr>
                <a:t>90	95	115	100	94	1.064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May	</a:t>
              </a:r>
              <a:r>
                <a:rPr lang="en-US" altLang="en-US" sz="2000" b="1">
                  <a:solidFill>
                    <a:srgbClr val="000000"/>
                  </a:solidFill>
                  <a:effectLst>
                    <a:outerShdw blurRad="38100" dist="38100" dir="2700000" algn="tl">
                      <a:srgbClr val="C0C0C0"/>
                    </a:outerShdw>
                  </a:effectLst>
                  <a:latin typeface="Arial" panose="020B0604020202020204" pitchFamily="34" charset="0"/>
                </a:rPr>
                <a:t>113	125	131	123	94	1.309</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Jun	</a:t>
              </a:r>
              <a:r>
                <a:rPr lang="en-US" altLang="en-US" sz="2000" b="1">
                  <a:solidFill>
                    <a:srgbClr val="000000"/>
                  </a:solidFill>
                  <a:effectLst>
                    <a:outerShdw blurRad="38100" dist="38100" dir="2700000" algn="tl">
                      <a:srgbClr val="C0C0C0"/>
                    </a:outerShdw>
                  </a:effectLst>
                  <a:latin typeface="Arial" panose="020B0604020202020204" pitchFamily="34" charset="0"/>
                </a:rPr>
                <a:t>110	115	120	115	94	1.223</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Jul	</a:t>
              </a:r>
              <a:r>
                <a:rPr lang="en-US" altLang="en-US" sz="2000" b="1">
                  <a:solidFill>
                    <a:srgbClr val="000000"/>
                  </a:solidFill>
                  <a:effectLst>
                    <a:outerShdw blurRad="38100" dist="38100" dir="2700000" algn="tl">
                      <a:srgbClr val="C0C0C0"/>
                    </a:outerShdw>
                  </a:effectLst>
                  <a:latin typeface="Arial" panose="020B0604020202020204" pitchFamily="34" charset="0"/>
                </a:rPr>
                <a:t>100	102	113	105	94	1.117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Aug	</a:t>
              </a:r>
              <a:r>
                <a:rPr lang="en-US" altLang="en-US" sz="2000" b="1">
                  <a:solidFill>
                    <a:srgbClr val="000000"/>
                  </a:solidFill>
                  <a:effectLst>
                    <a:outerShdw blurRad="38100" dist="38100" dir="2700000" algn="tl">
                      <a:srgbClr val="C0C0C0"/>
                    </a:outerShdw>
                  </a:effectLst>
                  <a:latin typeface="Arial" panose="020B0604020202020204" pitchFamily="34" charset="0"/>
                </a:rPr>
                <a:t>88	102	110	100	94	1.064</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Sept	</a:t>
              </a:r>
              <a:r>
                <a:rPr lang="en-US" altLang="en-US" sz="2000" b="1">
                  <a:solidFill>
                    <a:srgbClr val="000000"/>
                  </a:solidFill>
                  <a:effectLst>
                    <a:outerShdw blurRad="38100" dist="38100" dir="2700000" algn="tl">
                      <a:srgbClr val="C0C0C0"/>
                    </a:outerShdw>
                  </a:effectLst>
                  <a:latin typeface="Arial" panose="020B0604020202020204" pitchFamily="34" charset="0"/>
                </a:rPr>
                <a:t>85	90	95	90	94	0.957</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Oct	</a:t>
              </a:r>
              <a:r>
                <a:rPr lang="en-US" altLang="en-US" sz="2000" b="1">
                  <a:solidFill>
                    <a:srgbClr val="000000"/>
                  </a:solidFill>
                  <a:effectLst>
                    <a:outerShdw blurRad="38100" dist="38100" dir="2700000" algn="tl">
                      <a:srgbClr val="C0C0C0"/>
                    </a:outerShdw>
                  </a:effectLst>
                  <a:latin typeface="Arial" panose="020B0604020202020204" pitchFamily="34" charset="0"/>
                </a:rPr>
                <a:t>77	78	85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Nov	</a:t>
              </a:r>
              <a:r>
                <a:rPr lang="en-US" altLang="en-US" sz="2000" b="1">
                  <a:solidFill>
                    <a:srgbClr val="000000"/>
                  </a:solidFill>
                  <a:effectLst>
                    <a:outerShdw blurRad="38100" dist="38100" dir="2700000" algn="tl">
                      <a:srgbClr val="C0C0C0"/>
                    </a:outerShdw>
                  </a:effectLst>
                  <a:latin typeface="Arial" panose="020B0604020202020204" pitchFamily="34" charset="0"/>
                </a:rPr>
                <a:t>75	72	83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90000"/>
                </a:lnSpc>
                <a:spcBef>
                  <a:spcPct val="2500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Dec	</a:t>
              </a:r>
              <a:r>
                <a:rPr lang="en-US" altLang="en-US" sz="2000" b="1">
                  <a:solidFill>
                    <a:srgbClr val="000000"/>
                  </a:solidFill>
                  <a:effectLst>
                    <a:outerShdw blurRad="38100" dist="38100" dir="2700000" algn="tl">
                      <a:srgbClr val="C0C0C0"/>
                    </a:outerShdw>
                  </a:effectLst>
                  <a:latin typeface="Arial" panose="020B0604020202020204" pitchFamily="34" charset="0"/>
                </a:rPr>
                <a:t>82	78	80	80	94	0.851</a:t>
              </a:r>
              <a:endParaRPr lang="en-US" altLang="en-US" sz="2000" b="1" i="1">
                <a:solidFill>
                  <a:srgbClr val="000000"/>
                </a:solidFill>
                <a:effectLst>
                  <a:outerShdw blurRad="38100" dist="38100" dir="2700000" algn="tl">
                    <a:srgbClr val="C0C0C0"/>
                  </a:outerShdw>
                </a:effectLst>
                <a:latin typeface="Arial" panose="020B0604020202020204" pitchFamily="34" charset="0"/>
              </a:endParaRPr>
            </a:p>
          </p:txBody>
        </p:sp>
        <p:sp>
          <p:nvSpPr>
            <p:cNvPr id="327685" name="Rectangle 5"/>
            <p:cNvSpPr>
              <a:spLocks noChangeArrowheads="1"/>
            </p:cNvSpPr>
            <p:nvPr/>
          </p:nvSpPr>
          <p:spPr bwMode="auto">
            <a:xfrm>
              <a:off x="284" y="903"/>
              <a:ext cx="52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1pPr>
              <a:lvl2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2pPr>
              <a:lvl3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3pPr>
              <a:lvl4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4pPr>
              <a:lvl5pPr>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381000" algn="ctr"/>
                  <a:tab pos="1333500" algn="ctr"/>
                  <a:tab pos="2095500" algn="ctr"/>
                  <a:tab pos="2857500" algn="ctr"/>
                  <a:tab pos="4381500" algn="ctr"/>
                  <a:tab pos="6007100" algn="ctr"/>
                  <a:tab pos="7429500" algn="ctr"/>
                </a:tabLst>
                <a:defRPr sz="2400">
                  <a:solidFill>
                    <a:schemeClr val="tx1"/>
                  </a:solidFill>
                  <a:latin typeface="Times" panose="02020603050405020304" pitchFamily="18" charset="0"/>
                </a:defRPr>
              </a:lvl9pPr>
            </a:lstStyle>
            <a:p>
              <a:pPr eaLnBrk="0" fontAlgn="base" hangingPunct="0">
                <a:lnSpc>
                  <a:spcPct val="90000"/>
                </a:lnSpc>
                <a:spcBef>
                  <a:spcPct val="0"/>
                </a:spcBef>
                <a:spcAft>
                  <a:spcPct val="0"/>
                </a:spcAft>
                <a:defRPr/>
              </a:pPr>
              <a:r>
                <a:rPr lang="en-AU" altLang="en-US" sz="2000" b="1" i="1">
                  <a:solidFill>
                    <a:srgbClr val="000000"/>
                  </a:solidFill>
                  <a:effectLst>
                    <a:outerShdw blurRad="38100" dist="38100" dir="2700000" algn="tl">
                      <a:srgbClr val="C0C0C0"/>
                    </a:outerShdw>
                  </a:effectLst>
                  <a:latin typeface="Arial" panose="020B0604020202020204" pitchFamily="34" charset="0"/>
                </a:rPr>
                <a:t>			</a:t>
              </a:r>
              <a:r>
                <a:rPr lang="en-US" altLang="en-US" sz="2000" b="1" i="1">
                  <a:solidFill>
                    <a:srgbClr val="000000"/>
                  </a:solidFill>
                  <a:effectLst>
                    <a:outerShdw blurRad="38100" dist="38100" dir="2700000" algn="tl">
                      <a:srgbClr val="C0C0C0"/>
                    </a:outerShdw>
                  </a:effectLst>
                  <a:latin typeface="Arial" panose="020B0604020202020204" pitchFamily="34" charset="0"/>
                </a:rPr>
                <a:t>Demand		Average	Average	 Seasonal </a:t>
              </a:r>
            </a:p>
            <a:p>
              <a:pPr eaLnBrk="0" fontAlgn="base" hangingPunct="0">
                <a:lnSpc>
                  <a:spcPct val="90000"/>
                </a:lnSpc>
                <a:spcBef>
                  <a:spcPct val="0"/>
                </a:spcBef>
                <a:spcAft>
                  <a:spcPct val="0"/>
                </a:spcAft>
                <a:defRPr/>
              </a:pPr>
              <a:r>
                <a:rPr lang="en-US" altLang="en-US" sz="2000" b="1" i="1">
                  <a:solidFill>
                    <a:srgbClr val="000000"/>
                  </a:solidFill>
                  <a:effectLst>
                    <a:outerShdw blurRad="38100" dist="38100" dir="2700000" algn="tl">
                      <a:srgbClr val="C0C0C0"/>
                    </a:outerShdw>
                  </a:effectLst>
                  <a:latin typeface="Arial" panose="020B0604020202020204" pitchFamily="34" charset="0"/>
                </a:rPr>
                <a:t>	Month	2005	2006	2007	2005-2007	Monthly	Index</a:t>
              </a:r>
            </a:p>
          </p:txBody>
        </p:sp>
        <p:sp>
          <p:nvSpPr>
            <p:cNvPr id="327686" name="Line 6"/>
            <p:cNvSpPr>
              <a:spLocks noChangeShapeType="1"/>
            </p:cNvSpPr>
            <p:nvPr/>
          </p:nvSpPr>
          <p:spPr bwMode="auto">
            <a:xfrm>
              <a:off x="296" y="1328"/>
              <a:ext cx="5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
        <p:nvSpPr>
          <p:cNvPr id="327693" name="Rectangle 13"/>
          <p:cNvSpPr>
            <a:spLocks noChangeArrowheads="1"/>
          </p:cNvSpPr>
          <p:nvPr/>
        </p:nvSpPr>
        <p:spPr bwMode="auto">
          <a:xfrm>
            <a:off x="1625600" y="2032000"/>
            <a:ext cx="5537200" cy="388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7688" name="Rectangle 8"/>
          <p:cNvSpPr>
            <a:spLocks noChangeArrowheads="1"/>
          </p:cNvSpPr>
          <p:nvPr/>
        </p:nvSpPr>
        <p:spPr bwMode="auto">
          <a:xfrm>
            <a:off x="1908175" y="3035300"/>
            <a:ext cx="4967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Expected annual demand </a:t>
            </a:r>
            <a:r>
              <a:rPr lang="en-US" altLang="en-US" i="0">
                <a:solidFill>
                  <a:srgbClr val="000000"/>
                </a:solidFill>
              </a:rPr>
              <a:t>= 1,200</a:t>
            </a:r>
          </a:p>
        </p:txBody>
      </p:sp>
      <p:grpSp>
        <p:nvGrpSpPr>
          <p:cNvPr id="327694" name="Group 14"/>
          <p:cNvGrpSpPr>
            <a:grpSpLocks/>
          </p:cNvGrpSpPr>
          <p:nvPr/>
        </p:nvGrpSpPr>
        <p:grpSpPr bwMode="auto">
          <a:xfrm>
            <a:off x="2487613" y="3754438"/>
            <a:ext cx="3813175" cy="933450"/>
            <a:chOff x="1222" y="2365"/>
            <a:chExt cx="2402" cy="588"/>
          </a:xfrm>
        </p:grpSpPr>
        <p:sp>
          <p:nvSpPr>
            <p:cNvPr id="158735" name="Rectangle 9"/>
            <p:cNvSpPr>
              <a:spLocks noChangeArrowheads="1"/>
            </p:cNvSpPr>
            <p:nvPr/>
          </p:nvSpPr>
          <p:spPr bwMode="auto">
            <a:xfrm>
              <a:off x="1222" y="2529"/>
              <a:ext cx="2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095500" algn="l"/>
                </a:tabLst>
                <a:defRPr sz="2400" b="1" i="1">
                  <a:solidFill>
                    <a:schemeClr val="tx1"/>
                  </a:solidFill>
                  <a:latin typeface="Arial" panose="020B0604020202020204" pitchFamily="34" charset="0"/>
                </a:defRPr>
              </a:lvl1pPr>
              <a:lvl2pPr marL="742950" indent="-285750">
                <a:tabLst>
                  <a:tab pos="2095500" algn="l"/>
                </a:tabLst>
                <a:defRPr sz="2400" b="1" i="1">
                  <a:solidFill>
                    <a:schemeClr val="tx1"/>
                  </a:solidFill>
                  <a:latin typeface="Arial" panose="020B0604020202020204" pitchFamily="34" charset="0"/>
                </a:defRPr>
              </a:lvl2pPr>
              <a:lvl3pPr marL="1143000" indent="-228600">
                <a:tabLst>
                  <a:tab pos="2095500" algn="l"/>
                </a:tabLst>
                <a:defRPr sz="2400" b="1" i="1">
                  <a:solidFill>
                    <a:schemeClr val="tx1"/>
                  </a:solidFill>
                  <a:latin typeface="Arial" panose="020B0604020202020204" pitchFamily="34" charset="0"/>
                </a:defRPr>
              </a:lvl3pPr>
              <a:lvl4pPr marL="1600200" indent="-228600">
                <a:tabLst>
                  <a:tab pos="2095500" algn="l"/>
                </a:tabLst>
                <a:defRPr sz="2400" b="1" i="1">
                  <a:solidFill>
                    <a:schemeClr val="tx1"/>
                  </a:solidFill>
                  <a:latin typeface="Arial" panose="020B0604020202020204" pitchFamily="34" charset="0"/>
                </a:defRPr>
              </a:lvl4pPr>
              <a:lvl5pPr marL="2057400" indent="-228600">
                <a:tabLst>
                  <a:tab pos="2095500" algn="l"/>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Jan</a:t>
              </a:r>
              <a:r>
                <a:rPr lang="en-US" altLang="en-US" i="0">
                  <a:solidFill>
                    <a:srgbClr val="000000"/>
                  </a:solidFill>
                </a:rPr>
                <a:t>	x .957 = 96</a:t>
              </a:r>
            </a:p>
          </p:txBody>
        </p:sp>
        <p:grpSp>
          <p:nvGrpSpPr>
            <p:cNvPr id="158736" name="Group 12"/>
            <p:cNvGrpSpPr>
              <a:grpSpLocks/>
            </p:cNvGrpSpPr>
            <p:nvPr/>
          </p:nvGrpSpPr>
          <p:grpSpPr bwMode="auto">
            <a:xfrm>
              <a:off x="1950" y="2365"/>
              <a:ext cx="597" cy="588"/>
              <a:chOff x="142" y="1797"/>
              <a:chExt cx="597" cy="588"/>
            </a:xfrm>
          </p:grpSpPr>
          <p:sp>
            <p:nvSpPr>
              <p:cNvPr id="158737" name="Rectangle 10"/>
              <p:cNvSpPr>
                <a:spLocks noChangeArrowheads="1"/>
              </p:cNvSpPr>
              <p:nvPr/>
            </p:nvSpPr>
            <p:spPr bwMode="auto">
              <a:xfrm>
                <a:off x="142" y="1797"/>
                <a:ext cx="597" cy="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15000"/>
                  </a:lnSpc>
                  <a:spcBef>
                    <a:spcPct val="0"/>
                  </a:spcBef>
                  <a:spcAft>
                    <a:spcPct val="0"/>
                  </a:spcAft>
                </a:pPr>
                <a:r>
                  <a:rPr lang="en-US" altLang="en-US" i="0">
                    <a:solidFill>
                      <a:srgbClr val="000000"/>
                    </a:solidFill>
                  </a:rPr>
                  <a:t>1,200</a:t>
                </a:r>
              </a:p>
              <a:p>
                <a:pPr algn="ctr" eaLnBrk="0" fontAlgn="base" hangingPunct="0">
                  <a:lnSpc>
                    <a:spcPct val="115000"/>
                  </a:lnSpc>
                  <a:spcBef>
                    <a:spcPct val="0"/>
                  </a:spcBef>
                  <a:spcAft>
                    <a:spcPct val="0"/>
                  </a:spcAft>
                </a:pPr>
                <a:r>
                  <a:rPr lang="en-US" altLang="en-US" i="0">
                    <a:solidFill>
                      <a:srgbClr val="000000"/>
                    </a:solidFill>
                  </a:rPr>
                  <a:t>12</a:t>
                </a:r>
              </a:p>
            </p:txBody>
          </p:sp>
          <p:sp>
            <p:nvSpPr>
              <p:cNvPr id="327691" name="Line 11"/>
              <p:cNvSpPr>
                <a:spLocks noChangeShapeType="1"/>
              </p:cNvSpPr>
              <p:nvPr/>
            </p:nvSpPr>
            <p:spPr bwMode="auto">
              <a:xfrm>
                <a:off x="184" y="2112"/>
                <a:ext cx="5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327695" name="Group 15"/>
          <p:cNvGrpSpPr>
            <a:grpSpLocks/>
          </p:cNvGrpSpPr>
          <p:nvPr/>
        </p:nvGrpSpPr>
        <p:grpSpPr bwMode="auto">
          <a:xfrm>
            <a:off x="2487613" y="4630738"/>
            <a:ext cx="3813175" cy="933450"/>
            <a:chOff x="1222" y="2365"/>
            <a:chExt cx="2402" cy="588"/>
          </a:xfrm>
        </p:grpSpPr>
        <p:sp>
          <p:nvSpPr>
            <p:cNvPr id="158731" name="Rectangle 16"/>
            <p:cNvSpPr>
              <a:spLocks noChangeArrowheads="1"/>
            </p:cNvSpPr>
            <p:nvPr/>
          </p:nvSpPr>
          <p:spPr bwMode="auto">
            <a:xfrm>
              <a:off x="1222" y="2529"/>
              <a:ext cx="2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095500" algn="l"/>
                </a:tabLst>
                <a:defRPr sz="2400" b="1" i="1">
                  <a:solidFill>
                    <a:schemeClr val="tx1"/>
                  </a:solidFill>
                  <a:latin typeface="Arial" panose="020B0604020202020204" pitchFamily="34" charset="0"/>
                </a:defRPr>
              </a:lvl1pPr>
              <a:lvl2pPr marL="742950" indent="-285750">
                <a:tabLst>
                  <a:tab pos="2095500" algn="l"/>
                </a:tabLst>
                <a:defRPr sz="2400" b="1" i="1">
                  <a:solidFill>
                    <a:schemeClr val="tx1"/>
                  </a:solidFill>
                  <a:latin typeface="Arial" panose="020B0604020202020204" pitchFamily="34" charset="0"/>
                </a:defRPr>
              </a:lvl2pPr>
              <a:lvl3pPr marL="1143000" indent="-228600">
                <a:tabLst>
                  <a:tab pos="2095500" algn="l"/>
                </a:tabLst>
                <a:defRPr sz="2400" b="1" i="1">
                  <a:solidFill>
                    <a:schemeClr val="tx1"/>
                  </a:solidFill>
                  <a:latin typeface="Arial" panose="020B0604020202020204" pitchFamily="34" charset="0"/>
                </a:defRPr>
              </a:lvl3pPr>
              <a:lvl4pPr marL="1600200" indent="-228600">
                <a:tabLst>
                  <a:tab pos="2095500" algn="l"/>
                </a:tabLst>
                <a:defRPr sz="2400" b="1" i="1">
                  <a:solidFill>
                    <a:schemeClr val="tx1"/>
                  </a:solidFill>
                  <a:latin typeface="Arial" panose="020B0604020202020204" pitchFamily="34" charset="0"/>
                </a:defRPr>
              </a:lvl4pPr>
              <a:lvl5pPr marL="2057400" indent="-228600">
                <a:tabLst>
                  <a:tab pos="2095500" algn="l"/>
                </a:tabLst>
                <a:defRPr sz="2400" b="1" i="1">
                  <a:solidFill>
                    <a:schemeClr val="tx1"/>
                  </a:solidFill>
                  <a:latin typeface="Arial" panose="020B0604020202020204" pitchFamily="34" charset="0"/>
                </a:defRPr>
              </a:lvl5pPr>
              <a:lvl6pPr marL="25146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tabLst>
                  <a:tab pos="2095500" algn="l"/>
                </a:tabLs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Feb</a:t>
              </a:r>
              <a:r>
                <a:rPr lang="en-US" altLang="en-US" i="0">
                  <a:solidFill>
                    <a:srgbClr val="000000"/>
                  </a:solidFill>
                </a:rPr>
                <a:t>	x .851 = 85</a:t>
              </a:r>
            </a:p>
          </p:txBody>
        </p:sp>
        <p:grpSp>
          <p:nvGrpSpPr>
            <p:cNvPr id="158732" name="Group 17"/>
            <p:cNvGrpSpPr>
              <a:grpSpLocks/>
            </p:cNvGrpSpPr>
            <p:nvPr/>
          </p:nvGrpSpPr>
          <p:grpSpPr bwMode="auto">
            <a:xfrm>
              <a:off x="1950" y="2365"/>
              <a:ext cx="597" cy="588"/>
              <a:chOff x="142" y="1797"/>
              <a:chExt cx="597" cy="588"/>
            </a:xfrm>
          </p:grpSpPr>
          <p:sp>
            <p:nvSpPr>
              <p:cNvPr id="158733" name="Rectangle 18"/>
              <p:cNvSpPr>
                <a:spLocks noChangeArrowheads="1"/>
              </p:cNvSpPr>
              <p:nvPr/>
            </p:nvSpPr>
            <p:spPr bwMode="auto">
              <a:xfrm>
                <a:off x="142" y="1797"/>
                <a:ext cx="597" cy="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eaLnBrk="0" fontAlgn="base" hangingPunct="0">
                  <a:lnSpc>
                    <a:spcPct val="115000"/>
                  </a:lnSpc>
                  <a:spcBef>
                    <a:spcPct val="0"/>
                  </a:spcBef>
                  <a:spcAft>
                    <a:spcPct val="0"/>
                  </a:spcAft>
                </a:pPr>
                <a:r>
                  <a:rPr lang="en-US" altLang="en-US" i="0">
                    <a:solidFill>
                      <a:srgbClr val="000000"/>
                    </a:solidFill>
                  </a:rPr>
                  <a:t>1,200</a:t>
                </a:r>
              </a:p>
              <a:p>
                <a:pPr algn="ctr" eaLnBrk="0" fontAlgn="base" hangingPunct="0">
                  <a:lnSpc>
                    <a:spcPct val="115000"/>
                  </a:lnSpc>
                  <a:spcBef>
                    <a:spcPct val="0"/>
                  </a:spcBef>
                  <a:spcAft>
                    <a:spcPct val="0"/>
                  </a:spcAft>
                </a:pPr>
                <a:r>
                  <a:rPr lang="en-US" altLang="en-US" i="0">
                    <a:solidFill>
                      <a:srgbClr val="000000"/>
                    </a:solidFill>
                  </a:rPr>
                  <a:t>12</a:t>
                </a:r>
              </a:p>
            </p:txBody>
          </p:sp>
          <p:sp>
            <p:nvSpPr>
              <p:cNvPr id="327699" name="Line 19"/>
              <p:cNvSpPr>
                <a:spLocks noChangeShapeType="1"/>
              </p:cNvSpPr>
              <p:nvPr/>
            </p:nvSpPr>
            <p:spPr bwMode="auto">
              <a:xfrm>
                <a:off x="184" y="2112"/>
                <a:ext cx="5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grpSp>
      <p:grpSp>
        <p:nvGrpSpPr>
          <p:cNvPr id="327701" name="Group 21"/>
          <p:cNvGrpSpPr>
            <a:grpSpLocks/>
          </p:cNvGrpSpPr>
          <p:nvPr/>
        </p:nvGrpSpPr>
        <p:grpSpPr bwMode="auto">
          <a:xfrm>
            <a:off x="3040063" y="2376488"/>
            <a:ext cx="2709862" cy="457200"/>
            <a:chOff x="1915" y="1497"/>
            <a:chExt cx="1707" cy="288"/>
          </a:xfrm>
        </p:grpSpPr>
        <p:sp>
          <p:nvSpPr>
            <p:cNvPr id="158729" name="Rectangle 7"/>
            <p:cNvSpPr>
              <a:spLocks noChangeArrowheads="1"/>
            </p:cNvSpPr>
            <p:nvPr/>
          </p:nvSpPr>
          <p:spPr bwMode="auto">
            <a:xfrm>
              <a:off x="1915" y="1497"/>
              <a:ext cx="17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000000"/>
                  </a:solidFill>
                </a:rPr>
                <a:t>Forecast for 2008</a:t>
              </a:r>
            </a:p>
          </p:txBody>
        </p:sp>
        <p:sp>
          <p:nvSpPr>
            <p:cNvPr id="327700" name="Line 20"/>
            <p:cNvSpPr>
              <a:spLocks noChangeShapeType="1"/>
            </p:cNvSpPr>
            <p:nvPr/>
          </p:nvSpPr>
          <p:spPr bwMode="auto">
            <a:xfrm>
              <a:off x="1936" y="1760"/>
              <a:ext cx="16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9655677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27701"/>
                                        </p:tgtEl>
                                        <p:attrNameLst>
                                          <p:attrName>style.visibility</p:attrName>
                                        </p:attrNameLst>
                                      </p:cBhvr>
                                      <p:to>
                                        <p:strVal val="visible"/>
                                      </p:to>
                                    </p:set>
                                    <p:animEffect transition="in" filter="wipe(left)">
                                      <p:cBhvr>
                                        <p:cTn id="7" dur="500"/>
                                        <p:tgtEl>
                                          <p:spTgt spid="327701"/>
                                        </p:tgtEl>
                                      </p:cBhvr>
                                    </p:animEffect>
                                  </p:childTnLst>
                                </p:cTn>
                              </p:par>
                            </p:childTnLst>
                          </p:cTn>
                        </p:par>
                        <p:par>
                          <p:cTn id="8" fill="hold" nodeType="afterGroup">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27688"/>
                                        </p:tgtEl>
                                        <p:attrNameLst>
                                          <p:attrName>style.visibility</p:attrName>
                                        </p:attrNameLst>
                                      </p:cBhvr>
                                      <p:to>
                                        <p:strVal val="visible"/>
                                      </p:to>
                                    </p:set>
                                    <p:animEffect transition="in" filter="wipe(left)">
                                      <p:cBhvr>
                                        <p:cTn id="11" dur="500"/>
                                        <p:tgtEl>
                                          <p:spTgt spid="327688"/>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27694"/>
                                        </p:tgtEl>
                                        <p:attrNameLst>
                                          <p:attrName>style.visibility</p:attrName>
                                        </p:attrNameLst>
                                      </p:cBhvr>
                                      <p:to>
                                        <p:strVal val="visible"/>
                                      </p:to>
                                    </p:set>
                                    <p:animEffect transition="in" filter="wipe(left)">
                                      <p:cBhvr>
                                        <p:cTn id="15" dur="500"/>
                                        <p:tgtEl>
                                          <p:spTgt spid="327694"/>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27695"/>
                                        </p:tgtEl>
                                        <p:attrNameLst>
                                          <p:attrName>style.visibility</p:attrName>
                                        </p:attrNameLst>
                                      </p:cBhvr>
                                      <p:to>
                                        <p:strVal val="visible"/>
                                      </p:to>
                                    </p:set>
                                    <p:animEffect transition="in" filter="wipe(left)">
                                      <p:cBhvr>
                                        <p:cTn id="19" dur="500"/>
                                        <p:tgtEl>
                                          <p:spTgt spid="327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52654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Question</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884543" y="1201166"/>
            <a:ext cx="360045" cy="212090"/>
          </a:xfrm>
          <a:custGeom>
            <a:avLst/>
            <a:gdLst/>
            <a:ahLst/>
            <a:cxnLst/>
            <a:rect l="l" t="t" r="r" b="b"/>
            <a:pathLst>
              <a:path w="360045" h="212090">
                <a:moveTo>
                  <a:pt x="291973" y="0"/>
                </a:moveTo>
                <a:lnTo>
                  <a:pt x="288925" y="8636"/>
                </a:lnTo>
                <a:lnTo>
                  <a:pt x="301210" y="13946"/>
                </a:lnTo>
                <a:lnTo>
                  <a:pt x="311769" y="21304"/>
                </a:lnTo>
                <a:lnTo>
                  <a:pt x="333160" y="55449"/>
                </a:lnTo>
                <a:lnTo>
                  <a:pt x="340232" y="104901"/>
                </a:lnTo>
                <a:lnTo>
                  <a:pt x="339447" y="123571"/>
                </a:lnTo>
                <a:lnTo>
                  <a:pt x="327659" y="169291"/>
                </a:lnTo>
                <a:lnTo>
                  <a:pt x="301353" y="197865"/>
                </a:lnTo>
                <a:lnTo>
                  <a:pt x="289305" y="203200"/>
                </a:lnTo>
                <a:lnTo>
                  <a:pt x="291973" y="211836"/>
                </a:lnTo>
                <a:lnTo>
                  <a:pt x="332442" y="187707"/>
                </a:lnTo>
                <a:lnTo>
                  <a:pt x="355171" y="143335"/>
                </a:lnTo>
                <a:lnTo>
                  <a:pt x="359536" y="105918"/>
                </a:lnTo>
                <a:lnTo>
                  <a:pt x="358441" y="86536"/>
                </a:lnTo>
                <a:lnTo>
                  <a:pt x="342010" y="37084"/>
                </a:lnTo>
                <a:lnTo>
                  <a:pt x="307310" y="5544"/>
                </a:lnTo>
                <a:lnTo>
                  <a:pt x="291973" y="0"/>
                </a:lnTo>
                <a:close/>
              </a:path>
              <a:path w="360045" h="212090">
                <a:moveTo>
                  <a:pt x="67563" y="0"/>
                </a:moveTo>
                <a:lnTo>
                  <a:pt x="27166" y="24110"/>
                </a:lnTo>
                <a:lnTo>
                  <a:pt x="4381" y="68595"/>
                </a:lnTo>
                <a:lnTo>
                  <a:pt x="0" y="105918"/>
                </a:lnTo>
                <a:lnTo>
                  <a:pt x="1093" y="125370"/>
                </a:lnTo>
                <a:lnTo>
                  <a:pt x="17399" y="174751"/>
                </a:lnTo>
                <a:lnTo>
                  <a:pt x="52153" y="206238"/>
                </a:lnTo>
                <a:lnTo>
                  <a:pt x="67563" y="211836"/>
                </a:lnTo>
                <a:lnTo>
                  <a:pt x="70230" y="203200"/>
                </a:lnTo>
                <a:lnTo>
                  <a:pt x="58183" y="197865"/>
                </a:lnTo>
                <a:lnTo>
                  <a:pt x="47767" y="190436"/>
                </a:lnTo>
                <a:lnTo>
                  <a:pt x="26376" y="155765"/>
                </a:lnTo>
                <a:lnTo>
                  <a:pt x="19303" y="104901"/>
                </a:lnTo>
                <a:lnTo>
                  <a:pt x="20089" y="86830"/>
                </a:lnTo>
                <a:lnTo>
                  <a:pt x="31876" y="42163"/>
                </a:lnTo>
                <a:lnTo>
                  <a:pt x="58344" y="13946"/>
                </a:lnTo>
                <a:lnTo>
                  <a:pt x="70611" y="8636"/>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6164071" y="854709"/>
            <a:ext cx="2487930"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tab pos="1162685" algn="l"/>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(Hint: </a:t>
            </a:r>
            <a:r>
              <a:rPr kumimoji="0" sz="1800" b="0" i="0" u="none" strike="noStrike" kern="1200" cap="none" spc="0" normalizeH="0" baseline="0" noProof="0" dirty="0">
                <a:ln>
                  <a:noFill/>
                </a:ln>
                <a:solidFill>
                  <a:prstClr val="black"/>
                </a:solidFill>
                <a:effectLst/>
                <a:uLnTx/>
                <a:uFillTx/>
                <a:latin typeface="Carlito"/>
                <a:ea typeface="+mn-ea"/>
                <a:cs typeface="Carlito"/>
              </a:rPr>
              <a:t>Use </a:t>
            </a:r>
            <a:r>
              <a:rPr kumimoji="0" sz="1800" b="0" i="0" u="none" strike="noStrike" kern="1200" cap="none" spc="-10" normalizeH="0" baseline="0" noProof="0" dirty="0">
                <a:ln>
                  <a:noFill/>
                </a:ln>
                <a:solidFill>
                  <a:prstClr val="black"/>
                </a:solidFill>
                <a:effectLst/>
                <a:uLnTx/>
                <a:uFillTx/>
                <a:latin typeface="Carlito"/>
                <a:ea typeface="+mn-ea"/>
                <a:cs typeface="Carlito"/>
              </a:rPr>
              <a:t>your </a:t>
            </a:r>
            <a:r>
              <a:rPr kumimoji="0" sz="1800" b="0" i="0" u="none" strike="noStrike" kern="1200" cap="none" spc="-5" normalizeH="0" baseline="0" noProof="0" dirty="0">
                <a:ln>
                  <a:noFill/>
                </a:ln>
                <a:solidFill>
                  <a:prstClr val="black"/>
                </a:solidFill>
                <a:effectLst/>
                <a:uLnTx/>
                <a:uFillTx/>
                <a:latin typeface="Carlito"/>
                <a:ea typeface="+mn-ea"/>
                <a:cs typeface="Carlito"/>
              </a:rPr>
              <a:t>knowledge  that </a:t>
            </a:r>
            <a:r>
              <a:rPr kumimoji="0" sz="1800" b="0" i="0" u="none" strike="noStrike" kern="1200" cap="none" spc="-235" normalizeH="0" baseline="0" noProof="0" dirty="0">
                <a:ln>
                  <a:noFill/>
                </a:ln>
                <a:solidFill>
                  <a:prstClr val="black"/>
                </a:solidFill>
                <a:effectLst/>
                <a:uLnTx/>
                <a:uFillTx/>
                <a:latin typeface="Tinos"/>
                <a:ea typeface="+mn-ea"/>
                <a:cs typeface="Tinos"/>
              </a:rPr>
              <a:t>Σ𝑝  </a:t>
            </a:r>
            <a:r>
              <a:rPr kumimoji="0" sz="1800" b="0" i="0" u="none" strike="noStrike" kern="1200" cap="none" spc="-105" normalizeH="0" baseline="0" noProof="0" dirty="0">
                <a:ln>
                  <a:noFill/>
                </a:ln>
                <a:solidFill>
                  <a:prstClr val="black"/>
                </a:solidFill>
                <a:effectLst/>
                <a:uLnTx/>
                <a:uFillTx/>
                <a:latin typeface="Tinos"/>
                <a:ea typeface="+mn-ea"/>
                <a:cs typeface="Tinos"/>
              </a:rPr>
              <a:t> </a:t>
            </a:r>
            <a:r>
              <a:rPr kumimoji="0" sz="1800" b="0" i="0" u="none" strike="noStrike" kern="1200" cap="none" spc="-4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1</a:t>
            </a:r>
            <a:r>
              <a:rPr kumimoji="0" sz="1800" b="0" i="0" u="none" strike="noStrike" kern="1200" cap="none" spc="50"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 name="object 7"/>
          <p:cNvGrpSpPr/>
          <p:nvPr/>
        </p:nvGrpSpPr>
        <p:grpSpPr>
          <a:xfrm>
            <a:off x="164666" y="1542347"/>
            <a:ext cx="8979535" cy="2748280"/>
            <a:chOff x="164666" y="1542347"/>
            <a:chExt cx="8979535" cy="2748280"/>
          </a:xfrm>
        </p:grpSpPr>
        <p:sp>
          <p:nvSpPr>
            <p:cNvPr id="8" name="object 8"/>
            <p:cNvSpPr/>
            <p:nvPr/>
          </p:nvSpPr>
          <p:spPr>
            <a:xfrm>
              <a:off x="164666" y="1542347"/>
              <a:ext cx="8979333" cy="274765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23087" y="1700783"/>
              <a:ext cx="8484108" cy="223266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object 10"/>
          <p:cNvSpPr txBox="1"/>
          <p:nvPr/>
        </p:nvSpPr>
        <p:spPr>
          <a:xfrm>
            <a:off x="546303" y="4378909"/>
            <a:ext cx="1276985"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Carlito"/>
                <a:ea typeface="+mn-ea"/>
                <a:cs typeface="Carlito"/>
              </a:rPr>
              <a:t>p(-1) </a:t>
            </a:r>
            <a:r>
              <a:rPr kumimoji="0" sz="2400" b="0" i="0" u="none" strike="noStrike" kern="1200" cap="none" spc="0" normalizeH="0" baseline="0" noProof="0" dirty="0">
                <a:ln>
                  <a:noFill/>
                </a:ln>
                <a:solidFill>
                  <a:prstClr val="black"/>
                </a:solidFill>
                <a:effectLst/>
                <a:uLnTx/>
                <a:uFillTx/>
                <a:latin typeface="Carlito"/>
                <a:ea typeface="+mn-ea"/>
                <a:cs typeface="Carlito"/>
              </a:rPr>
              <a:t>=</a:t>
            </a:r>
            <a:r>
              <a:rPr kumimoji="0" sz="2400" b="0" i="0" u="none" strike="noStrike" kern="1200" cap="none" spc="-80"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4k,</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p:nvPr/>
        </p:nvSpPr>
        <p:spPr>
          <a:xfrm>
            <a:off x="2188972" y="4835905"/>
            <a:ext cx="370205" cy="282575"/>
          </a:xfrm>
          <a:custGeom>
            <a:avLst/>
            <a:gdLst/>
            <a:ahLst/>
            <a:cxnLst/>
            <a:rect l="l" t="t" r="r" b="b"/>
            <a:pathLst>
              <a:path w="370205" h="282575">
                <a:moveTo>
                  <a:pt x="280161" y="0"/>
                </a:moveTo>
                <a:lnTo>
                  <a:pt x="276097" y="11430"/>
                </a:lnTo>
                <a:lnTo>
                  <a:pt x="292461" y="18504"/>
                </a:lnTo>
                <a:lnTo>
                  <a:pt x="306514" y="28305"/>
                </a:lnTo>
                <a:lnTo>
                  <a:pt x="335047" y="73852"/>
                </a:lnTo>
                <a:lnTo>
                  <a:pt x="343378" y="115623"/>
                </a:lnTo>
                <a:lnTo>
                  <a:pt x="344423" y="139700"/>
                </a:lnTo>
                <a:lnTo>
                  <a:pt x="343376" y="164580"/>
                </a:lnTo>
                <a:lnTo>
                  <a:pt x="334994" y="207529"/>
                </a:lnTo>
                <a:lnTo>
                  <a:pt x="306498" y="253730"/>
                </a:lnTo>
                <a:lnTo>
                  <a:pt x="276478" y="270764"/>
                </a:lnTo>
                <a:lnTo>
                  <a:pt x="280161" y="282321"/>
                </a:lnTo>
                <a:lnTo>
                  <a:pt x="318658" y="264191"/>
                </a:lnTo>
                <a:lnTo>
                  <a:pt x="346963" y="232918"/>
                </a:lnTo>
                <a:lnTo>
                  <a:pt x="364394" y="191023"/>
                </a:lnTo>
                <a:lnTo>
                  <a:pt x="370204" y="141224"/>
                </a:lnTo>
                <a:lnTo>
                  <a:pt x="368732" y="115339"/>
                </a:lnTo>
                <a:lnTo>
                  <a:pt x="357024" y="69429"/>
                </a:lnTo>
                <a:lnTo>
                  <a:pt x="333954" y="32093"/>
                </a:lnTo>
                <a:lnTo>
                  <a:pt x="300616" y="7379"/>
                </a:lnTo>
                <a:lnTo>
                  <a:pt x="280161" y="0"/>
                </a:lnTo>
                <a:close/>
              </a:path>
              <a:path w="370205" h="282575">
                <a:moveTo>
                  <a:pt x="90042" y="0"/>
                </a:moveTo>
                <a:lnTo>
                  <a:pt x="51657" y="18081"/>
                </a:lnTo>
                <a:lnTo>
                  <a:pt x="23367" y="49403"/>
                </a:lnTo>
                <a:lnTo>
                  <a:pt x="5873" y="91408"/>
                </a:lnTo>
                <a:lnTo>
                  <a:pt x="0" y="141224"/>
                </a:lnTo>
                <a:lnTo>
                  <a:pt x="1452" y="167106"/>
                </a:lnTo>
                <a:lnTo>
                  <a:pt x="13073" y="212965"/>
                </a:lnTo>
                <a:lnTo>
                  <a:pt x="36125" y="250209"/>
                </a:lnTo>
                <a:lnTo>
                  <a:pt x="69514" y="274887"/>
                </a:lnTo>
                <a:lnTo>
                  <a:pt x="90042" y="282321"/>
                </a:lnTo>
                <a:lnTo>
                  <a:pt x="93598" y="270764"/>
                </a:lnTo>
                <a:lnTo>
                  <a:pt x="77549" y="263646"/>
                </a:lnTo>
                <a:lnTo>
                  <a:pt x="63690" y="253730"/>
                </a:lnTo>
                <a:lnTo>
                  <a:pt x="35210" y="207529"/>
                </a:lnTo>
                <a:lnTo>
                  <a:pt x="26828" y="164580"/>
                </a:lnTo>
                <a:lnTo>
                  <a:pt x="25780" y="139700"/>
                </a:lnTo>
                <a:lnTo>
                  <a:pt x="26828" y="115623"/>
                </a:lnTo>
                <a:lnTo>
                  <a:pt x="35210" y="73852"/>
                </a:lnTo>
                <a:lnTo>
                  <a:pt x="63801" y="28305"/>
                </a:lnTo>
                <a:lnTo>
                  <a:pt x="94106" y="11430"/>
                </a:lnTo>
                <a:lnTo>
                  <a:pt x="9004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2071051" y="4378909"/>
            <a:ext cx="4126865" cy="7594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219835" algn="l"/>
                <a:tab pos="2442210" algn="l"/>
              </a:tabLst>
              <a:defRPr/>
            </a:pPr>
            <a:r>
              <a:rPr kumimoji="0" sz="2400" b="0" i="0" u="none" strike="noStrike" kern="1200" cap="none" spc="-5" normalizeH="0" baseline="0" noProof="0" dirty="0">
                <a:ln>
                  <a:noFill/>
                </a:ln>
                <a:solidFill>
                  <a:prstClr val="black"/>
                </a:solidFill>
                <a:effectLst/>
                <a:uLnTx/>
                <a:uFillTx/>
                <a:latin typeface="Carlito"/>
                <a:ea typeface="+mn-ea"/>
                <a:cs typeface="Carlito"/>
              </a:rPr>
              <a:t>p(0)</a:t>
            </a:r>
            <a:r>
              <a:rPr kumimoji="0" sz="2400" b="0" i="0" u="none" strike="noStrike" kern="1200" cap="none" spc="-20"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a:t>
            </a:r>
            <a:r>
              <a:rPr kumimoji="0" sz="2400" b="0" i="0" u="none" strike="noStrike" kern="1200" cap="none" spc="5"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k,	</a:t>
            </a:r>
            <a:r>
              <a:rPr kumimoji="0" sz="2400" b="0" i="0" u="none" strike="noStrike" kern="1200" cap="none" spc="-5" normalizeH="0" baseline="0" noProof="0" dirty="0">
                <a:ln>
                  <a:noFill/>
                </a:ln>
                <a:solidFill>
                  <a:prstClr val="black"/>
                </a:solidFill>
                <a:effectLst/>
                <a:uLnTx/>
                <a:uFillTx/>
                <a:latin typeface="Carlito"/>
                <a:ea typeface="+mn-ea"/>
                <a:cs typeface="Carlito"/>
              </a:rPr>
              <a:t>p(1)</a:t>
            </a:r>
            <a:r>
              <a:rPr kumimoji="0" sz="2400" b="0" i="0" u="none" strike="noStrike" kern="1200" cap="none" spc="-20"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a:t>
            </a:r>
            <a:r>
              <a:rPr kumimoji="0" sz="2400" b="0" i="0" u="none" strike="noStrike" kern="1200" cap="none" spc="-5"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0,	</a:t>
            </a:r>
            <a:r>
              <a:rPr kumimoji="0" sz="2400" b="0" i="0" u="none" strike="noStrike" kern="1200" cap="none" spc="-5" normalizeH="0" baseline="0" noProof="0" dirty="0">
                <a:ln>
                  <a:noFill/>
                </a:ln>
                <a:solidFill>
                  <a:prstClr val="black"/>
                </a:solidFill>
                <a:effectLst/>
                <a:uLnTx/>
                <a:uFillTx/>
                <a:latin typeface="Carlito"/>
                <a:ea typeface="+mn-ea"/>
                <a:cs typeface="Carlito"/>
              </a:rPr>
              <a:t>p(2) </a:t>
            </a:r>
            <a:r>
              <a:rPr kumimoji="0" sz="2400" b="0" i="0" u="none" strike="noStrike" kern="1200" cap="none" spc="0" normalizeH="0" baseline="0" noProof="0" dirty="0">
                <a:ln>
                  <a:noFill/>
                </a:ln>
                <a:solidFill>
                  <a:prstClr val="black"/>
                </a:solidFill>
                <a:effectLst/>
                <a:uLnTx/>
                <a:uFillTx/>
                <a:latin typeface="Carlito"/>
                <a:ea typeface="+mn-ea"/>
                <a:cs typeface="Carlito"/>
              </a:rPr>
              <a:t>=</a:t>
            </a:r>
            <a:r>
              <a:rPr kumimoji="0" sz="2400" b="0" i="0" u="none" strike="noStrike" kern="1200" cap="none" spc="-35"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k</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1498600" marR="0" lvl="0" indent="0" algn="l" defTabSz="914400" rtl="0" eaLnBrk="1" fontAlgn="auto" latinLnBrk="0" hangingPunct="1">
              <a:lnSpc>
                <a:spcPct val="100000"/>
              </a:lnSpc>
              <a:spcBef>
                <a:spcPts val="15"/>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Carlito"/>
                <a:ea typeface="+mn-ea"/>
                <a:cs typeface="Carlito"/>
              </a:rPr>
              <a:t>4k </a:t>
            </a:r>
            <a:r>
              <a:rPr kumimoji="0" sz="2400" b="0" i="0" u="none" strike="noStrike" kern="1200" cap="none" spc="0" normalizeH="0" baseline="0" noProof="0" dirty="0">
                <a:ln>
                  <a:noFill/>
                </a:ln>
                <a:solidFill>
                  <a:prstClr val="black"/>
                </a:solidFill>
                <a:effectLst/>
                <a:uLnTx/>
                <a:uFillTx/>
                <a:latin typeface="Carlito"/>
                <a:ea typeface="+mn-ea"/>
                <a:cs typeface="Carlito"/>
              </a:rPr>
              <a:t>+ k + 0 + k = 6k =</a:t>
            </a:r>
            <a:r>
              <a:rPr kumimoji="0" sz="2400" b="0" i="0" u="none" strike="noStrike" kern="1200" cap="none" spc="-155" normalizeH="0" baseline="0" noProof="0" dirty="0">
                <a:ln>
                  <a:noFill/>
                </a:ln>
                <a:solidFill>
                  <a:prstClr val="black"/>
                </a:solidFill>
                <a:effectLst/>
                <a:uLnTx/>
                <a:uFillTx/>
                <a:latin typeface="Carlito"/>
                <a:ea typeface="+mn-ea"/>
                <a:cs typeface="Carlito"/>
              </a:rPr>
              <a:t> </a:t>
            </a:r>
            <a:r>
              <a:rPr kumimoji="0" sz="2400" b="0" i="0" u="none" strike="noStrike" kern="1200" cap="none" spc="0" normalizeH="0" baseline="0" noProof="0" dirty="0">
                <a:ln>
                  <a:noFill/>
                </a:ln>
                <a:solidFill>
                  <a:prstClr val="black"/>
                </a:solidFill>
                <a:effectLst/>
                <a:uLnTx/>
                <a:uFillTx/>
                <a:latin typeface="Carlito"/>
                <a:ea typeface="+mn-ea"/>
                <a:cs typeface="Carlito"/>
              </a:rPr>
              <a:t>1</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txBox="1"/>
          <p:nvPr/>
        </p:nvSpPr>
        <p:spPr>
          <a:xfrm>
            <a:off x="546303" y="5188711"/>
            <a:ext cx="180086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 normalizeH="0" baseline="0" noProof="0" dirty="0">
                <a:ln>
                  <a:noFill/>
                </a:ln>
                <a:solidFill>
                  <a:prstClr val="black"/>
                </a:solidFill>
                <a:effectLst/>
                <a:uLnTx/>
                <a:uFillTx/>
                <a:latin typeface="Carlito"/>
                <a:ea typeface="+mn-ea"/>
                <a:cs typeface="Carlito"/>
              </a:rPr>
              <a:t>Therefore </a:t>
            </a:r>
            <a:r>
              <a:rPr kumimoji="0" sz="2400" b="0" i="0" u="none" strike="noStrike" kern="1200" cap="none" spc="-545" normalizeH="0" baseline="0" noProof="0" dirty="0">
                <a:ln>
                  <a:noFill/>
                </a:ln>
                <a:solidFill>
                  <a:prstClr val="black"/>
                </a:solidFill>
                <a:effectLst/>
                <a:uLnTx/>
                <a:uFillTx/>
                <a:latin typeface="Tinos"/>
                <a:ea typeface="+mn-ea"/>
                <a:cs typeface="Tinos"/>
              </a:rPr>
              <a:t>𝑘</a:t>
            </a:r>
            <a:r>
              <a:rPr kumimoji="0" sz="2400" b="0" i="0" u="none" strike="noStrike" kern="1200" cap="none" spc="-49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txBox="1"/>
          <p:nvPr/>
        </p:nvSpPr>
        <p:spPr>
          <a:xfrm>
            <a:off x="546303" y="4746752"/>
            <a:ext cx="2694940" cy="63881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805"/>
              </a:lnSpc>
              <a:spcBef>
                <a:spcPts val="100"/>
              </a:spcBef>
              <a:spcAft>
                <a:spcPts val="0"/>
              </a:spcAft>
              <a:buClrTx/>
              <a:buSzTx/>
              <a:buFontTx/>
              <a:buNone/>
              <a:tabLst>
                <a:tab pos="1742439" algn="l"/>
                <a:tab pos="2124710" algn="l"/>
              </a:tabLst>
              <a:defRPr/>
            </a:pPr>
            <a:r>
              <a:rPr kumimoji="0" sz="2400" b="0" i="0" u="none" strike="noStrike" kern="1200" cap="none" spc="0" normalizeH="0" baseline="0" noProof="0" dirty="0">
                <a:ln>
                  <a:noFill/>
                </a:ln>
                <a:solidFill>
                  <a:prstClr val="black"/>
                </a:solidFill>
                <a:effectLst/>
                <a:uLnTx/>
                <a:uFillTx/>
                <a:latin typeface="Carlito"/>
                <a:ea typeface="+mn-ea"/>
                <a:cs typeface="Carlito"/>
              </a:rPr>
              <a:t>And </a:t>
            </a:r>
            <a:r>
              <a:rPr kumimoji="0" sz="2400" b="0" i="0" u="none" strike="noStrike" kern="1200" cap="none" spc="-5" normalizeH="0" baseline="0" noProof="0" dirty="0">
                <a:ln>
                  <a:noFill/>
                </a:ln>
                <a:solidFill>
                  <a:prstClr val="black"/>
                </a:solidFill>
                <a:effectLst/>
                <a:uLnTx/>
                <a:uFillTx/>
                <a:latin typeface="Carlito"/>
                <a:ea typeface="+mn-ea"/>
                <a:cs typeface="Carlito"/>
              </a:rPr>
              <a:t>since</a:t>
            </a:r>
            <a:r>
              <a:rPr kumimoji="0" sz="2400" b="0" i="0" u="none" strike="noStrike" kern="1200" cap="none" spc="-10" normalizeH="0" baseline="0" noProof="0" dirty="0">
                <a:ln>
                  <a:noFill/>
                </a:ln>
                <a:solidFill>
                  <a:prstClr val="black"/>
                </a:solidFill>
                <a:effectLst/>
                <a:uLnTx/>
                <a:uFillTx/>
                <a:latin typeface="Carlito"/>
                <a:ea typeface="+mn-ea"/>
                <a:cs typeface="Carlito"/>
              </a:rPr>
              <a:t> </a:t>
            </a:r>
            <a:r>
              <a:rPr kumimoji="0" sz="2400" b="0" i="0" u="none" strike="noStrike" kern="1200" cap="none" spc="-305" normalizeH="0" baseline="0" noProof="0" dirty="0">
                <a:ln>
                  <a:noFill/>
                </a:ln>
                <a:solidFill>
                  <a:prstClr val="black"/>
                </a:solidFill>
                <a:effectLst/>
                <a:uLnTx/>
                <a:uFillTx/>
                <a:latin typeface="Tinos"/>
                <a:ea typeface="+mn-ea"/>
                <a:cs typeface="Tinos"/>
              </a:rPr>
              <a:t>Σ𝑝	</a:t>
            </a:r>
            <a:r>
              <a:rPr kumimoji="0" sz="2400" b="0" i="0" u="none" strike="noStrike" kern="1200" cap="none" spc="-590" normalizeH="0" baseline="0" noProof="0" dirty="0">
                <a:ln>
                  <a:noFill/>
                </a:ln>
                <a:solidFill>
                  <a:prstClr val="black"/>
                </a:solidFill>
                <a:effectLst/>
                <a:uLnTx/>
                <a:uFillTx/>
                <a:latin typeface="Tinos"/>
                <a:ea typeface="+mn-ea"/>
                <a:cs typeface="Tinos"/>
              </a:rPr>
              <a:t>𝑥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5" normalizeH="0" baseline="0" noProof="0" dirty="0">
                <a:ln>
                  <a:noFill/>
                </a:ln>
                <a:solidFill>
                  <a:prstClr val="black"/>
                </a:solidFill>
                <a:effectLst/>
                <a:uLnTx/>
                <a:uFillTx/>
                <a:latin typeface="Tinos"/>
                <a:ea typeface="+mn-ea"/>
                <a:cs typeface="Tinos"/>
              </a:rPr>
              <a:t> </a:t>
            </a:r>
            <a:r>
              <a:rPr kumimoji="0" sz="2400" b="0" i="0" u="none" strike="noStrike" kern="1200" cap="none" spc="55" normalizeH="0" baseline="0" noProof="0" dirty="0">
                <a:ln>
                  <a:noFill/>
                </a:ln>
                <a:solidFill>
                  <a:prstClr val="black"/>
                </a:solidFill>
                <a:effectLst/>
                <a:uLnTx/>
                <a:uFillTx/>
                <a:latin typeface="Tinos"/>
                <a:ea typeface="+mn-ea"/>
                <a:cs typeface="Tinos"/>
              </a:rPr>
              <a:t>1</a:t>
            </a:r>
            <a:r>
              <a:rPr kumimoji="0" sz="2400" b="0" i="0" u="none" strike="noStrike" kern="1200" cap="none" spc="55" normalizeH="0" baseline="0" noProof="0" dirty="0">
                <a:ln>
                  <a:noFill/>
                </a:ln>
                <a:solidFill>
                  <a:prstClr val="black"/>
                </a:solidFill>
                <a:effectLst/>
                <a:uLnTx/>
                <a:uFillTx/>
                <a:latin typeface="Carlito"/>
                <a:ea typeface="+mn-ea"/>
                <a:cs typeface="Carlito"/>
              </a:rPr>
              <a:t>,</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0" marR="687070" lvl="0" indent="0" algn="r" defTabSz="914400" rtl="0" eaLnBrk="1" fontAlgn="auto" latinLnBrk="0" hangingPunct="1">
              <a:lnSpc>
                <a:spcPts val="2025"/>
              </a:lnSpc>
              <a:spcBef>
                <a:spcPts val="0"/>
              </a:spcBef>
              <a:spcAft>
                <a:spcPts val="0"/>
              </a:spcAft>
              <a:buClrTx/>
              <a:buSzTx/>
              <a:buFontTx/>
              <a:buNone/>
              <a:tabLst/>
              <a:defRPr/>
            </a:pPr>
            <a:r>
              <a:rPr kumimoji="0" sz="1750" b="0" i="0" u="none" strike="noStrike" kern="1200" cap="none" spc="135" normalizeH="0" baseline="0" noProof="0" dirty="0">
                <a:ln>
                  <a:noFill/>
                </a:ln>
                <a:solidFill>
                  <a:prstClr val="black"/>
                </a:solidFill>
                <a:effectLst/>
                <a:uLnTx/>
                <a:uFillTx/>
                <a:latin typeface="Tinos"/>
                <a:ea typeface="+mn-ea"/>
                <a:cs typeface="Tinos"/>
              </a:rPr>
              <a:t>1</a:t>
            </a:r>
            <a:endParaRPr kumimoji="0" sz="175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2416682" y="5409057"/>
            <a:ext cx="128270" cy="20320"/>
          </a:xfrm>
          <a:custGeom>
            <a:avLst/>
            <a:gdLst/>
            <a:ahLst/>
            <a:cxnLst/>
            <a:rect l="l" t="t" r="r" b="b"/>
            <a:pathLst>
              <a:path w="128269" h="20320">
                <a:moveTo>
                  <a:pt x="128016" y="0"/>
                </a:moveTo>
                <a:lnTo>
                  <a:pt x="0" y="0"/>
                </a:lnTo>
                <a:lnTo>
                  <a:pt x="0" y="19812"/>
                </a:lnTo>
                <a:lnTo>
                  <a:pt x="128016" y="19812"/>
                </a:lnTo>
                <a:lnTo>
                  <a:pt x="12801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2404364" y="5424932"/>
            <a:ext cx="154305" cy="2927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750" b="0" i="0" u="none" strike="noStrike" kern="1200" cap="none" spc="135" normalizeH="0" baseline="0" noProof="0" dirty="0">
                <a:ln>
                  <a:noFill/>
                </a:ln>
                <a:solidFill>
                  <a:prstClr val="black"/>
                </a:solidFill>
                <a:effectLst/>
                <a:uLnTx/>
                <a:uFillTx/>
                <a:latin typeface="Tinos"/>
                <a:ea typeface="+mn-ea"/>
                <a:cs typeface="Tinos"/>
              </a:rPr>
              <a:t>6</a:t>
            </a:r>
            <a:endParaRPr kumimoji="0" sz="175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54</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idx="4294967295"/>
          </p:nvPr>
        </p:nvSpPr>
        <p:spPr>
          <a:xfrm>
            <a:off x="0" y="406400"/>
            <a:ext cx="7772400" cy="901700"/>
          </a:xfrm>
          <a:prstGeom prst="rect">
            <a:avLst/>
          </a:prstGeom>
          <a:solidFill>
            <a:srgbClr val="2FFF74"/>
          </a:solidFill>
          <a:ln>
            <a:solidFill>
              <a:schemeClr val="tx1"/>
            </a:solidFill>
            <a:miter lim="800000"/>
            <a:headEnd/>
            <a:tailEnd/>
          </a:ln>
        </p:spPr>
        <p:txBody>
          <a:bodyPr/>
          <a:lstStyle/>
          <a:p>
            <a:pPr eaLnBrk="1" hangingPunct="1">
              <a:defRPr/>
            </a:pPr>
            <a:r>
              <a:rPr lang="en-US" altLang="en-US">
                <a:effectLst>
                  <a:outerShdw blurRad="38100" dist="38100" dir="2700000" algn="tl">
                    <a:srgbClr val="FFFFFF"/>
                  </a:outerShdw>
                </a:effectLst>
              </a:rPr>
              <a:t>Seasonal Index Example</a:t>
            </a:r>
          </a:p>
        </p:txBody>
      </p:sp>
      <p:grpSp>
        <p:nvGrpSpPr>
          <p:cNvPr id="328719" name="Group 15"/>
          <p:cNvGrpSpPr>
            <a:grpSpLocks/>
          </p:cNvGrpSpPr>
          <p:nvPr/>
        </p:nvGrpSpPr>
        <p:grpSpPr bwMode="auto">
          <a:xfrm>
            <a:off x="914400" y="1828800"/>
            <a:ext cx="6921500" cy="4645025"/>
            <a:chOff x="576" y="1152"/>
            <a:chExt cx="4360" cy="2926"/>
          </a:xfrm>
        </p:grpSpPr>
        <p:grpSp>
          <p:nvGrpSpPr>
            <p:cNvPr id="159758" name="Group 12"/>
            <p:cNvGrpSpPr>
              <a:grpSpLocks/>
            </p:cNvGrpSpPr>
            <p:nvPr/>
          </p:nvGrpSpPr>
          <p:grpSpPr bwMode="auto">
            <a:xfrm>
              <a:off x="822" y="1152"/>
              <a:ext cx="4114" cy="2722"/>
              <a:chOff x="1030" y="1168"/>
              <a:chExt cx="4114" cy="2722"/>
            </a:xfrm>
          </p:grpSpPr>
          <p:sp>
            <p:nvSpPr>
              <p:cNvPr id="328712" name="Rectangle 8"/>
              <p:cNvSpPr>
                <a:spLocks noChangeArrowheads="1"/>
              </p:cNvSpPr>
              <p:nvPr/>
            </p:nvSpPr>
            <p:spPr bwMode="auto">
              <a:xfrm>
                <a:off x="1030" y="1275"/>
                <a:ext cx="516" cy="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140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130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120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110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100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90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80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a:p>
                <a:pPr algn="r" eaLnBrk="0" fontAlgn="base" hangingPunct="0">
                  <a:lnSpc>
                    <a:spcPct val="160000"/>
                  </a:lnSpc>
                  <a:spcBef>
                    <a:spcPct val="0"/>
                  </a:spcBef>
                  <a:spcAft>
                    <a:spcPct val="0"/>
                  </a:spcAft>
                  <a:defRPr/>
                </a:pPr>
                <a:r>
                  <a:rPr lang="en-US" altLang="en-US" b="1" i="1">
                    <a:solidFill>
                      <a:srgbClr val="000000"/>
                    </a:solidFill>
                    <a:effectLst>
                      <a:outerShdw blurRad="38100" dist="38100" dir="2700000" algn="tl">
                        <a:srgbClr val="C0C0C0"/>
                      </a:outerShdw>
                    </a:effectLst>
                  </a:rPr>
                  <a:t>70  </a:t>
                </a:r>
                <a:r>
                  <a:rPr lang="en-US" altLang="en-US" b="1" i="1">
                    <a:solidFill>
                      <a:srgbClr val="000000"/>
                    </a:solidFill>
                  </a:rPr>
                  <a:t>–</a:t>
                </a:r>
                <a:endParaRPr lang="en-US" altLang="en-US" b="1" i="1">
                  <a:solidFill>
                    <a:srgbClr val="000000"/>
                  </a:solidFill>
                  <a:effectLst>
                    <a:outerShdw blurRad="38100" dist="38100" dir="2700000" algn="tl">
                      <a:srgbClr val="C0C0C0"/>
                    </a:outerShdw>
                  </a:effectLst>
                </a:endParaRPr>
              </a:p>
            </p:txBody>
          </p:sp>
          <p:sp>
            <p:nvSpPr>
              <p:cNvPr id="328714" name="Freeform 10"/>
              <p:cNvSpPr>
                <a:spLocks/>
              </p:cNvSpPr>
              <p:nvPr/>
            </p:nvSpPr>
            <p:spPr bwMode="auto">
              <a:xfrm>
                <a:off x="1400" y="1168"/>
                <a:ext cx="3744" cy="2488"/>
              </a:xfrm>
              <a:custGeom>
                <a:avLst/>
                <a:gdLst>
                  <a:gd name="T0" fmla="*/ 0 w 3528"/>
                  <a:gd name="T1" fmla="*/ 0 h 2488"/>
                  <a:gd name="T2" fmla="*/ 0 w 3528"/>
                  <a:gd name="T3" fmla="*/ 2488 h 2488"/>
                  <a:gd name="T4" fmla="*/ 3528 w 3528"/>
                  <a:gd name="T5" fmla="*/ 2488 h 2488"/>
                </a:gdLst>
                <a:ahLst/>
                <a:cxnLst>
                  <a:cxn ang="0">
                    <a:pos x="T0" y="T1"/>
                  </a:cxn>
                  <a:cxn ang="0">
                    <a:pos x="T2" y="T3"/>
                  </a:cxn>
                  <a:cxn ang="0">
                    <a:pos x="T4" y="T5"/>
                  </a:cxn>
                </a:cxnLst>
                <a:rect l="0" t="0" r="r" b="b"/>
                <a:pathLst>
                  <a:path w="3528" h="2488">
                    <a:moveTo>
                      <a:pt x="0" y="0"/>
                    </a:moveTo>
                    <a:lnTo>
                      <a:pt x="0" y="2488"/>
                    </a:lnTo>
                    <a:lnTo>
                      <a:pt x="3528" y="2488"/>
                    </a:lnTo>
                  </a:path>
                </a:pathLst>
              </a:custGeom>
              <a:noFill/>
              <a:ln w="38100">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15" name="Rectangle 11"/>
              <p:cNvSpPr>
                <a:spLocks noChangeArrowheads="1"/>
              </p:cNvSpPr>
              <p:nvPr/>
            </p:nvSpPr>
            <p:spPr bwMode="auto">
              <a:xfrm>
                <a:off x="1422" y="3434"/>
                <a:ext cx="3584"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1pPr>
                <a:lvl2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2pPr>
                <a:lvl3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3pPr>
                <a:lvl4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4pPr>
                <a:lvl5pPr>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5pPr>
                <a:lvl6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6pPr>
                <a:lvl7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7pPr>
                <a:lvl8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8pPr>
                <a:lvl9pPr eaLnBrk="0" fontAlgn="base" hangingPunct="0">
                  <a:spcBef>
                    <a:spcPct val="0"/>
                  </a:spcBef>
                  <a:spcAft>
                    <a:spcPct val="0"/>
                  </a:spcAft>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sz="2400">
                    <a:solidFill>
                      <a:schemeClr val="tx1"/>
                    </a:solidFill>
                    <a:latin typeface="Times" panose="02020603050405020304" pitchFamily="18" charset="0"/>
                  </a:defRPr>
                </a:lvl9pPr>
              </a:lstStyle>
              <a:p>
                <a:pPr eaLnBrk="0" fontAlgn="base" hangingPunct="0">
                  <a:lnSpc>
                    <a:spcPct val="115000"/>
                  </a:lnSpc>
                  <a:spcBef>
                    <a:spcPct val="0"/>
                  </a:spcBef>
                  <a:spcAft>
                    <a:spcPct val="0"/>
                  </a:spcAft>
                  <a:defRPr/>
                </a:pPr>
                <a:r>
                  <a:rPr lang="en-US" altLang="en-US" sz="1800" b="1" i="1">
                    <a:solidFill>
                      <a:srgbClr val="000000"/>
                    </a:solidFill>
                    <a:latin typeface="Arial" panose="020B0604020202020204" pitchFamily="34" charset="0"/>
                  </a:rPr>
                  <a:t>	|	|	|	|	|	|	|	|	|	|	|	|</a:t>
                </a:r>
                <a:endParaRPr lang="en-US" altLang="en-US" sz="1800" b="1" i="1">
                  <a:solidFill>
                    <a:srgbClr val="000000"/>
                  </a:solidFill>
                  <a:effectLst>
                    <a:outerShdw blurRad="38100" dist="38100" dir="2700000" algn="tl">
                      <a:srgbClr val="C0C0C0"/>
                    </a:outerShdw>
                  </a:effectLst>
                  <a:latin typeface="Arial" panose="020B0604020202020204" pitchFamily="34" charset="0"/>
                </a:endParaRPr>
              </a:p>
              <a:p>
                <a:pPr eaLnBrk="0" fontAlgn="base" hangingPunct="0">
                  <a:lnSpc>
                    <a:spcPct val="115000"/>
                  </a:lnSpc>
                  <a:spcBef>
                    <a:spcPct val="0"/>
                  </a:spcBef>
                  <a:spcAft>
                    <a:spcPct val="0"/>
                  </a:spcAft>
                  <a:defRPr/>
                </a:pPr>
                <a:r>
                  <a:rPr lang="en-US" altLang="en-US" sz="1800" b="1" i="1">
                    <a:solidFill>
                      <a:srgbClr val="000000"/>
                    </a:solidFill>
                    <a:effectLst>
                      <a:outerShdw blurRad="38100" dist="38100" dir="2700000" algn="tl">
                        <a:srgbClr val="C0C0C0"/>
                      </a:outerShdw>
                    </a:effectLst>
                    <a:latin typeface="Arial" panose="020B0604020202020204" pitchFamily="34" charset="0"/>
                  </a:rPr>
                  <a:t>	J	F	M	A	M	J	J	A	S	O	N	D</a:t>
                </a:r>
              </a:p>
            </p:txBody>
          </p:sp>
        </p:grpSp>
        <p:sp>
          <p:nvSpPr>
            <p:cNvPr id="328717" name="Rectangle 13"/>
            <p:cNvSpPr>
              <a:spLocks noChangeArrowheads="1"/>
            </p:cNvSpPr>
            <p:nvPr/>
          </p:nvSpPr>
          <p:spPr bwMode="auto">
            <a:xfrm>
              <a:off x="2830" y="3847"/>
              <a:ext cx="4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Time</a:t>
              </a:r>
            </a:p>
          </p:txBody>
        </p:sp>
        <p:sp>
          <p:nvSpPr>
            <p:cNvPr id="328718" name="Rectangle 14"/>
            <p:cNvSpPr>
              <a:spLocks noChangeArrowheads="1"/>
            </p:cNvSpPr>
            <p:nvPr/>
          </p:nvSpPr>
          <p:spPr bwMode="auto">
            <a:xfrm rot="-5400000">
              <a:off x="350" y="2271"/>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altLang="en-US" b="1" i="1">
                  <a:solidFill>
                    <a:srgbClr val="000000"/>
                  </a:solidFill>
                  <a:effectLst>
                    <a:outerShdw blurRad="38100" dist="38100" dir="2700000" algn="tl">
                      <a:srgbClr val="C0C0C0"/>
                    </a:outerShdw>
                  </a:effectLst>
                </a:rPr>
                <a:t>Demand</a:t>
              </a:r>
            </a:p>
          </p:txBody>
        </p:sp>
      </p:grpSp>
      <p:sp>
        <p:nvSpPr>
          <p:cNvPr id="328749" name="Freeform 45"/>
          <p:cNvSpPr>
            <a:spLocks/>
          </p:cNvSpPr>
          <p:nvPr/>
        </p:nvSpPr>
        <p:spPr bwMode="auto">
          <a:xfrm>
            <a:off x="2217738" y="3505200"/>
            <a:ext cx="5224462" cy="1912938"/>
          </a:xfrm>
          <a:custGeom>
            <a:avLst/>
            <a:gdLst>
              <a:gd name="T0" fmla="*/ 0 w 3291"/>
              <a:gd name="T1" fmla="*/ 923 h 1205"/>
              <a:gd name="T2" fmla="*/ 299 w 3291"/>
              <a:gd name="T3" fmla="*/ 1205 h 1205"/>
              <a:gd name="T4" fmla="*/ 598 w 3291"/>
              <a:gd name="T5" fmla="*/ 923 h 1205"/>
              <a:gd name="T6" fmla="*/ 902 w 3291"/>
              <a:gd name="T7" fmla="*/ 640 h 1205"/>
              <a:gd name="T8" fmla="*/ 1206 w 3291"/>
              <a:gd name="T9" fmla="*/ 0 h 1205"/>
              <a:gd name="T10" fmla="*/ 1504 w 3291"/>
              <a:gd name="T11" fmla="*/ 91 h 1205"/>
              <a:gd name="T12" fmla="*/ 1803 w 3291"/>
              <a:gd name="T13" fmla="*/ 373 h 1205"/>
              <a:gd name="T14" fmla="*/ 2102 w 3291"/>
              <a:gd name="T15" fmla="*/ 693 h 1205"/>
              <a:gd name="T16" fmla="*/ 2395 w 3291"/>
              <a:gd name="T17" fmla="*/ 789 h 1205"/>
              <a:gd name="T18" fmla="*/ 2699 w 3291"/>
              <a:gd name="T19" fmla="*/ 1003 h 1205"/>
              <a:gd name="T20" fmla="*/ 2992 w 3291"/>
              <a:gd name="T21" fmla="*/ 1067 h 1205"/>
              <a:gd name="T22" fmla="*/ 3291 w 3291"/>
              <a:gd name="T23" fmla="*/ 875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1" h="1205">
                <a:moveTo>
                  <a:pt x="0" y="923"/>
                </a:moveTo>
                <a:lnTo>
                  <a:pt x="299" y="1205"/>
                </a:lnTo>
                <a:lnTo>
                  <a:pt x="598" y="923"/>
                </a:lnTo>
                <a:lnTo>
                  <a:pt x="902" y="640"/>
                </a:lnTo>
                <a:lnTo>
                  <a:pt x="1206" y="0"/>
                </a:lnTo>
                <a:lnTo>
                  <a:pt x="1504" y="91"/>
                </a:lnTo>
                <a:lnTo>
                  <a:pt x="1803" y="373"/>
                </a:lnTo>
                <a:lnTo>
                  <a:pt x="2102" y="693"/>
                </a:lnTo>
                <a:lnTo>
                  <a:pt x="2395" y="789"/>
                </a:lnTo>
                <a:lnTo>
                  <a:pt x="2699" y="1003"/>
                </a:lnTo>
                <a:lnTo>
                  <a:pt x="2992" y="1067"/>
                </a:lnTo>
                <a:lnTo>
                  <a:pt x="3291" y="875"/>
                </a:lnTo>
              </a:path>
            </a:pathLst>
          </a:custGeom>
          <a:noFill/>
          <a:ln w="762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0" name="Freeform 46"/>
          <p:cNvSpPr>
            <a:spLocks/>
          </p:cNvSpPr>
          <p:nvPr/>
        </p:nvSpPr>
        <p:spPr bwMode="auto">
          <a:xfrm>
            <a:off x="2217738" y="2989263"/>
            <a:ext cx="5224462" cy="2057400"/>
          </a:xfrm>
          <a:custGeom>
            <a:avLst/>
            <a:gdLst>
              <a:gd name="T0" fmla="*/ 0 w 3291"/>
              <a:gd name="T1" fmla="*/ 1109 h 1296"/>
              <a:gd name="T2" fmla="*/ 304 w 3291"/>
              <a:gd name="T3" fmla="*/ 1109 h 1296"/>
              <a:gd name="T4" fmla="*/ 603 w 3291"/>
              <a:gd name="T5" fmla="*/ 885 h 1296"/>
              <a:gd name="T6" fmla="*/ 896 w 3291"/>
              <a:gd name="T7" fmla="*/ 826 h 1296"/>
              <a:gd name="T8" fmla="*/ 1206 w 3291"/>
              <a:gd name="T9" fmla="*/ 0 h 1296"/>
              <a:gd name="T10" fmla="*/ 1504 w 3291"/>
              <a:gd name="T11" fmla="*/ 277 h 1296"/>
              <a:gd name="T12" fmla="*/ 1803 w 3291"/>
              <a:gd name="T13" fmla="*/ 645 h 1296"/>
              <a:gd name="T14" fmla="*/ 2102 w 3291"/>
              <a:gd name="T15" fmla="*/ 645 h 1296"/>
              <a:gd name="T16" fmla="*/ 2400 w 3291"/>
              <a:gd name="T17" fmla="*/ 970 h 1296"/>
              <a:gd name="T18" fmla="*/ 2699 w 3291"/>
              <a:gd name="T19" fmla="*/ 1296 h 1296"/>
              <a:gd name="T20" fmla="*/ 2992 w 3291"/>
              <a:gd name="T21" fmla="*/ 1205 h 1296"/>
              <a:gd name="T22" fmla="*/ 3291 w 3291"/>
              <a:gd name="T23" fmla="*/ 129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1" h="1296">
                <a:moveTo>
                  <a:pt x="0" y="1109"/>
                </a:moveTo>
                <a:lnTo>
                  <a:pt x="304" y="1109"/>
                </a:lnTo>
                <a:lnTo>
                  <a:pt x="603" y="885"/>
                </a:lnTo>
                <a:lnTo>
                  <a:pt x="896" y="826"/>
                </a:lnTo>
                <a:lnTo>
                  <a:pt x="1206" y="0"/>
                </a:lnTo>
                <a:lnTo>
                  <a:pt x="1504" y="277"/>
                </a:lnTo>
                <a:lnTo>
                  <a:pt x="1803" y="645"/>
                </a:lnTo>
                <a:lnTo>
                  <a:pt x="2102" y="645"/>
                </a:lnTo>
                <a:lnTo>
                  <a:pt x="2400" y="970"/>
                </a:lnTo>
                <a:lnTo>
                  <a:pt x="2699" y="1296"/>
                </a:lnTo>
                <a:lnTo>
                  <a:pt x="2992" y="1205"/>
                </a:lnTo>
                <a:lnTo>
                  <a:pt x="3291" y="1290"/>
                </a:lnTo>
              </a:path>
            </a:pathLst>
          </a:custGeom>
          <a:noFill/>
          <a:ln w="762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1" name="Freeform 47"/>
          <p:cNvSpPr>
            <a:spLocks/>
          </p:cNvSpPr>
          <p:nvPr/>
        </p:nvSpPr>
        <p:spPr bwMode="auto">
          <a:xfrm>
            <a:off x="2227263" y="2717800"/>
            <a:ext cx="5214937" cy="2260600"/>
          </a:xfrm>
          <a:custGeom>
            <a:avLst/>
            <a:gdLst>
              <a:gd name="T0" fmla="*/ 0 w 3285"/>
              <a:gd name="T1" fmla="*/ 725 h 1424"/>
              <a:gd name="T2" fmla="*/ 298 w 3285"/>
              <a:gd name="T3" fmla="*/ 1291 h 1424"/>
              <a:gd name="T4" fmla="*/ 597 w 3285"/>
              <a:gd name="T5" fmla="*/ 1365 h 1424"/>
              <a:gd name="T6" fmla="*/ 896 w 3285"/>
              <a:gd name="T7" fmla="*/ 448 h 1424"/>
              <a:gd name="T8" fmla="*/ 1200 w 3285"/>
              <a:gd name="T9" fmla="*/ 0 h 1424"/>
              <a:gd name="T10" fmla="*/ 1498 w 3285"/>
              <a:gd name="T11" fmla="*/ 315 h 1424"/>
              <a:gd name="T12" fmla="*/ 1797 w 3285"/>
              <a:gd name="T13" fmla="*/ 491 h 1424"/>
              <a:gd name="T14" fmla="*/ 2096 w 3285"/>
              <a:gd name="T15" fmla="*/ 587 h 1424"/>
              <a:gd name="T16" fmla="*/ 2394 w 3285"/>
              <a:gd name="T17" fmla="*/ 1003 h 1424"/>
              <a:gd name="T18" fmla="*/ 2688 w 3285"/>
              <a:gd name="T19" fmla="*/ 1280 h 1424"/>
              <a:gd name="T20" fmla="*/ 2986 w 3285"/>
              <a:gd name="T21" fmla="*/ 1333 h 1424"/>
              <a:gd name="T22" fmla="*/ 3285 w 3285"/>
              <a:gd name="T23"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5" h="1424">
                <a:moveTo>
                  <a:pt x="0" y="725"/>
                </a:moveTo>
                <a:lnTo>
                  <a:pt x="298" y="1291"/>
                </a:lnTo>
                <a:lnTo>
                  <a:pt x="597" y="1365"/>
                </a:lnTo>
                <a:lnTo>
                  <a:pt x="896" y="448"/>
                </a:lnTo>
                <a:lnTo>
                  <a:pt x="1200" y="0"/>
                </a:lnTo>
                <a:lnTo>
                  <a:pt x="1498" y="315"/>
                </a:lnTo>
                <a:lnTo>
                  <a:pt x="1797" y="491"/>
                </a:lnTo>
                <a:lnTo>
                  <a:pt x="2096" y="587"/>
                </a:lnTo>
                <a:lnTo>
                  <a:pt x="2394" y="1003"/>
                </a:lnTo>
                <a:lnTo>
                  <a:pt x="2688" y="1280"/>
                </a:lnTo>
                <a:lnTo>
                  <a:pt x="2986" y="1333"/>
                </a:lnTo>
                <a:lnTo>
                  <a:pt x="3285" y="1424"/>
                </a:lnTo>
              </a:path>
            </a:pathLst>
          </a:custGeom>
          <a:noFill/>
          <a:ln w="762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2" name="Freeform 48"/>
          <p:cNvSpPr>
            <a:spLocks/>
          </p:cNvSpPr>
          <p:nvPr/>
        </p:nvSpPr>
        <p:spPr bwMode="auto">
          <a:xfrm>
            <a:off x="2227263" y="2709863"/>
            <a:ext cx="5214937" cy="2039937"/>
          </a:xfrm>
          <a:custGeom>
            <a:avLst/>
            <a:gdLst>
              <a:gd name="T0" fmla="*/ 0 w 3285"/>
              <a:gd name="T1" fmla="*/ 976 h 1285"/>
              <a:gd name="T2" fmla="*/ 293 w 3285"/>
              <a:gd name="T3" fmla="*/ 1285 h 1285"/>
              <a:gd name="T4" fmla="*/ 597 w 3285"/>
              <a:gd name="T5" fmla="*/ 1146 h 1285"/>
              <a:gd name="T6" fmla="*/ 896 w 3285"/>
              <a:gd name="T7" fmla="*/ 698 h 1285"/>
              <a:gd name="T8" fmla="*/ 1200 w 3285"/>
              <a:gd name="T9" fmla="*/ 0 h 1285"/>
              <a:gd name="T10" fmla="*/ 1498 w 3285"/>
              <a:gd name="T11" fmla="*/ 272 h 1285"/>
              <a:gd name="T12" fmla="*/ 1797 w 3285"/>
              <a:gd name="T13" fmla="*/ 538 h 1285"/>
              <a:gd name="T14" fmla="*/ 2096 w 3285"/>
              <a:gd name="T15" fmla="*/ 698 h 1285"/>
              <a:gd name="T16" fmla="*/ 2394 w 3285"/>
              <a:gd name="T17" fmla="*/ 981 h 1285"/>
              <a:gd name="T18" fmla="*/ 2688 w 3285"/>
              <a:gd name="T19" fmla="*/ 1285 h 1285"/>
              <a:gd name="T20" fmla="*/ 2986 w 3285"/>
              <a:gd name="T21" fmla="*/ 1285 h 1285"/>
              <a:gd name="T22" fmla="*/ 3285 w 3285"/>
              <a:gd name="T23" fmla="*/ 1285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5" h="1285">
                <a:moveTo>
                  <a:pt x="0" y="976"/>
                </a:moveTo>
                <a:lnTo>
                  <a:pt x="293" y="1285"/>
                </a:lnTo>
                <a:lnTo>
                  <a:pt x="597" y="1146"/>
                </a:lnTo>
                <a:lnTo>
                  <a:pt x="896" y="698"/>
                </a:lnTo>
                <a:lnTo>
                  <a:pt x="1200" y="0"/>
                </a:lnTo>
                <a:lnTo>
                  <a:pt x="1498" y="272"/>
                </a:lnTo>
                <a:lnTo>
                  <a:pt x="1797" y="538"/>
                </a:lnTo>
                <a:lnTo>
                  <a:pt x="2096" y="698"/>
                </a:lnTo>
                <a:lnTo>
                  <a:pt x="2394" y="981"/>
                </a:lnTo>
                <a:lnTo>
                  <a:pt x="2688" y="1285"/>
                </a:lnTo>
                <a:lnTo>
                  <a:pt x="2986" y="1285"/>
                </a:lnTo>
                <a:lnTo>
                  <a:pt x="3285" y="1285"/>
                </a:lnTo>
              </a:path>
            </a:pathLst>
          </a:custGeom>
          <a:noFill/>
          <a:ln w="762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grpSp>
        <p:nvGrpSpPr>
          <p:cNvPr id="328761" name="Group 57"/>
          <p:cNvGrpSpPr>
            <a:grpSpLocks/>
          </p:cNvGrpSpPr>
          <p:nvPr/>
        </p:nvGrpSpPr>
        <p:grpSpPr bwMode="auto">
          <a:xfrm>
            <a:off x="5486400" y="1639888"/>
            <a:ext cx="2574925" cy="1616075"/>
            <a:chOff x="3656" y="1033"/>
            <a:chExt cx="1622" cy="1018"/>
          </a:xfrm>
        </p:grpSpPr>
        <p:sp>
          <p:nvSpPr>
            <p:cNvPr id="328753" name="Line 49"/>
            <p:cNvSpPr>
              <a:spLocks noChangeShapeType="1"/>
            </p:cNvSpPr>
            <p:nvPr/>
          </p:nvSpPr>
          <p:spPr bwMode="auto">
            <a:xfrm>
              <a:off x="3656" y="1432"/>
              <a:ext cx="416"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4" name="Line 50"/>
            <p:cNvSpPr>
              <a:spLocks noChangeShapeType="1"/>
            </p:cNvSpPr>
            <p:nvPr/>
          </p:nvSpPr>
          <p:spPr bwMode="auto">
            <a:xfrm>
              <a:off x="3656" y="1912"/>
              <a:ext cx="416"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5" name="Line 51"/>
            <p:cNvSpPr>
              <a:spLocks noChangeShapeType="1"/>
            </p:cNvSpPr>
            <p:nvPr/>
          </p:nvSpPr>
          <p:spPr bwMode="auto">
            <a:xfrm>
              <a:off x="3656" y="1672"/>
              <a:ext cx="416" cy="0"/>
            </a:xfrm>
            <a:prstGeom prst="line">
              <a:avLst/>
            </a:prstGeom>
            <a:noFill/>
            <a:ln w="762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6" name="Line 52"/>
            <p:cNvSpPr>
              <a:spLocks noChangeShapeType="1"/>
            </p:cNvSpPr>
            <p:nvPr/>
          </p:nvSpPr>
          <p:spPr bwMode="auto">
            <a:xfrm>
              <a:off x="3656" y="1192"/>
              <a:ext cx="416" cy="0"/>
            </a:xfrm>
            <a:prstGeom prst="line">
              <a:avLst/>
            </a:prstGeom>
            <a:noFill/>
            <a:ln w="762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IN" sz="2400" b="1" i="1">
                <a:solidFill>
                  <a:srgbClr val="000000"/>
                </a:solidFill>
                <a:effectLst>
                  <a:outerShdw blurRad="38100" dist="38100" dir="2700000" algn="tl">
                    <a:srgbClr val="000000">
                      <a:alpha val="43137"/>
                    </a:srgbClr>
                  </a:outerShdw>
                </a:effectLst>
              </a:endParaRPr>
            </a:p>
          </p:txBody>
        </p:sp>
        <p:sp>
          <p:nvSpPr>
            <p:cNvPr id="328757" name="Rectangle 53"/>
            <p:cNvSpPr>
              <a:spLocks noChangeArrowheads="1"/>
            </p:cNvSpPr>
            <p:nvPr/>
          </p:nvSpPr>
          <p:spPr bwMode="auto">
            <a:xfrm>
              <a:off x="4086" y="1033"/>
              <a:ext cx="1192"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rPr>
                <a:t>2008 Forecast</a:t>
              </a: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rPr>
                <a:t>2007 Demand </a:t>
              </a: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rPr>
                <a:t>2006 Demand</a:t>
              </a:r>
            </a:p>
            <a:p>
              <a:pPr eaLnBrk="0" fontAlgn="base" hangingPunct="0">
                <a:lnSpc>
                  <a:spcPct val="125000"/>
                </a:lnSpc>
                <a:spcBef>
                  <a:spcPct val="0"/>
                </a:spcBef>
                <a:spcAft>
                  <a:spcPct val="0"/>
                </a:spcAft>
                <a:defRPr/>
              </a:pPr>
              <a:r>
                <a:rPr lang="en-US" altLang="en-US" sz="2000" b="1" i="1">
                  <a:solidFill>
                    <a:srgbClr val="000000"/>
                  </a:solidFill>
                  <a:effectLst>
                    <a:outerShdw blurRad="38100" dist="38100" dir="2700000" algn="tl">
                      <a:srgbClr val="C0C0C0"/>
                    </a:outerShdw>
                  </a:effectLst>
                </a:rPr>
                <a:t>2005 Demand</a:t>
              </a:r>
            </a:p>
          </p:txBody>
        </p:sp>
      </p:grpSp>
    </p:spTree>
    <p:extLst>
      <p:ext uri="{BB962C8B-B14F-4D97-AF65-F5344CB8AC3E}">
        <p14:creationId xmlns:p14="http://schemas.microsoft.com/office/powerpoint/2010/main" val="1687413540"/>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28719"/>
                                        </p:tgtEl>
                                        <p:attrNameLst>
                                          <p:attrName>style.visibility</p:attrName>
                                        </p:attrNameLst>
                                      </p:cBhvr>
                                      <p:to>
                                        <p:strVal val="visible"/>
                                      </p:to>
                                    </p:set>
                                    <p:animEffect transition="in" filter="wipe(left)">
                                      <p:cBhvr>
                                        <p:cTn id="7" dur="500"/>
                                        <p:tgtEl>
                                          <p:spTgt spid="328719"/>
                                        </p:tgtEl>
                                      </p:cBhvr>
                                    </p:animEffect>
                                  </p:childTnLst>
                                </p:cTn>
                              </p:par>
                            </p:childTnLst>
                          </p:cTn>
                        </p:par>
                        <p:par>
                          <p:cTn id="8" fill="hold" nodeType="afterGroup">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328761"/>
                                        </p:tgtEl>
                                        <p:attrNameLst>
                                          <p:attrName>style.visibility</p:attrName>
                                        </p:attrNameLst>
                                      </p:cBhvr>
                                      <p:to>
                                        <p:strVal val="visible"/>
                                      </p:to>
                                    </p:set>
                                    <p:animEffect transition="in" filter="wipe(left)">
                                      <p:cBhvr>
                                        <p:cTn id="11" dur="500"/>
                                        <p:tgtEl>
                                          <p:spTgt spid="328761"/>
                                        </p:tgtEl>
                                      </p:cBhvr>
                                    </p:animEffect>
                                  </p:childTnLst>
                                </p:cTn>
                              </p:par>
                            </p:childTnLst>
                          </p:cTn>
                        </p:par>
                        <p:par>
                          <p:cTn id="12" fill="hold" nodeType="afterGroup">
                            <p:stCondLst>
                              <p:cond delay="3000"/>
                            </p:stCondLst>
                            <p:childTnLst>
                              <p:par>
                                <p:cTn id="13" presetID="22" presetClass="entr" presetSubtype="8" fill="hold" nodeType="afterEffect">
                                  <p:stCondLst>
                                    <p:cond delay="1000"/>
                                  </p:stCondLst>
                                  <p:childTnLst>
                                    <p:set>
                                      <p:cBhvr>
                                        <p:cTn id="14" dur="1" fill="hold">
                                          <p:stCondLst>
                                            <p:cond delay="0"/>
                                          </p:stCondLst>
                                        </p:cTn>
                                        <p:tgtEl>
                                          <p:spTgt spid="328749"/>
                                        </p:tgtEl>
                                        <p:attrNameLst>
                                          <p:attrName>style.visibility</p:attrName>
                                        </p:attrNameLst>
                                      </p:cBhvr>
                                      <p:to>
                                        <p:strVal val="visible"/>
                                      </p:to>
                                    </p:set>
                                    <p:animEffect transition="in" filter="wipe(left)">
                                      <p:cBhvr>
                                        <p:cTn id="15" dur="500"/>
                                        <p:tgtEl>
                                          <p:spTgt spid="328749"/>
                                        </p:tgtEl>
                                      </p:cBhvr>
                                    </p:animEffect>
                                  </p:childTnLst>
                                </p:cTn>
                              </p:par>
                            </p:childTnLst>
                          </p:cTn>
                        </p:par>
                        <p:par>
                          <p:cTn id="16" fill="hold" nodeType="afterGroup">
                            <p:stCondLst>
                              <p:cond delay="4500"/>
                            </p:stCondLst>
                            <p:childTnLst>
                              <p:par>
                                <p:cTn id="17" presetID="22" presetClass="entr" presetSubtype="8" fill="hold" nodeType="afterEffect">
                                  <p:stCondLst>
                                    <p:cond delay="1000"/>
                                  </p:stCondLst>
                                  <p:childTnLst>
                                    <p:set>
                                      <p:cBhvr>
                                        <p:cTn id="18" dur="1" fill="hold">
                                          <p:stCondLst>
                                            <p:cond delay="0"/>
                                          </p:stCondLst>
                                        </p:cTn>
                                        <p:tgtEl>
                                          <p:spTgt spid="328750"/>
                                        </p:tgtEl>
                                        <p:attrNameLst>
                                          <p:attrName>style.visibility</p:attrName>
                                        </p:attrNameLst>
                                      </p:cBhvr>
                                      <p:to>
                                        <p:strVal val="visible"/>
                                      </p:to>
                                    </p:set>
                                    <p:animEffect transition="in" filter="wipe(left)">
                                      <p:cBhvr>
                                        <p:cTn id="19" dur="500"/>
                                        <p:tgtEl>
                                          <p:spTgt spid="328750"/>
                                        </p:tgtEl>
                                      </p:cBhvr>
                                    </p:animEffect>
                                  </p:childTnLst>
                                </p:cTn>
                              </p:par>
                            </p:childTnLst>
                          </p:cTn>
                        </p:par>
                        <p:par>
                          <p:cTn id="20" fill="hold" nodeType="afterGroup">
                            <p:stCondLst>
                              <p:cond delay="6000"/>
                            </p:stCondLst>
                            <p:childTnLst>
                              <p:par>
                                <p:cTn id="21" presetID="22" presetClass="entr" presetSubtype="8" fill="hold" nodeType="afterEffect">
                                  <p:stCondLst>
                                    <p:cond delay="1000"/>
                                  </p:stCondLst>
                                  <p:childTnLst>
                                    <p:set>
                                      <p:cBhvr>
                                        <p:cTn id="22" dur="1" fill="hold">
                                          <p:stCondLst>
                                            <p:cond delay="0"/>
                                          </p:stCondLst>
                                        </p:cTn>
                                        <p:tgtEl>
                                          <p:spTgt spid="328751"/>
                                        </p:tgtEl>
                                        <p:attrNameLst>
                                          <p:attrName>style.visibility</p:attrName>
                                        </p:attrNameLst>
                                      </p:cBhvr>
                                      <p:to>
                                        <p:strVal val="visible"/>
                                      </p:to>
                                    </p:set>
                                    <p:animEffect transition="in" filter="wipe(left)">
                                      <p:cBhvr>
                                        <p:cTn id="23" dur="500"/>
                                        <p:tgtEl>
                                          <p:spTgt spid="328751"/>
                                        </p:tgtEl>
                                      </p:cBhvr>
                                    </p:animEffect>
                                  </p:childTnLst>
                                </p:cTn>
                              </p:par>
                            </p:childTnLst>
                          </p:cTn>
                        </p:par>
                        <p:par>
                          <p:cTn id="24" fill="hold" nodeType="afterGroup">
                            <p:stCondLst>
                              <p:cond delay="7500"/>
                            </p:stCondLst>
                            <p:childTnLst>
                              <p:par>
                                <p:cTn id="25" presetID="22" presetClass="entr" presetSubtype="8" fill="hold" nodeType="afterEffect">
                                  <p:stCondLst>
                                    <p:cond delay="1000"/>
                                  </p:stCondLst>
                                  <p:childTnLst>
                                    <p:set>
                                      <p:cBhvr>
                                        <p:cTn id="26" dur="1" fill="hold">
                                          <p:stCondLst>
                                            <p:cond delay="0"/>
                                          </p:stCondLst>
                                        </p:cTn>
                                        <p:tgtEl>
                                          <p:spTgt spid="328752"/>
                                        </p:tgtEl>
                                        <p:attrNameLst>
                                          <p:attrName>style.visibility</p:attrName>
                                        </p:attrNameLst>
                                      </p:cBhvr>
                                      <p:to>
                                        <p:strVal val="visible"/>
                                      </p:to>
                                    </p:set>
                                    <p:animEffect transition="in" filter="wipe(left)">
                                      <p:cBhvr>
                                        <p:cTn id="27" dur="500"/>
                                        <p:tgtEl>
                                          <p:spTgt spid="328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Thank You</a:t>
            </a:r>
          </a:p>
        </p:txBody>
      </p:sp>
    </p:spTree>
    <p:extLst>
      <p:ext uri="{BB962C8B-B14F-4D97-AF65-F5344CB8AC3E}">
        <p14:creationId xmlns:p14="http://schemas.microsoft.com/office/powerpoint/2010/main" val="28771483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907640" y="3456720"/>
            <a:ext cx="6768360" cy="2060280"/>
          </a:xfrm>
          <a:prstGeom prst="rect">
            <a:avLst/>
          </a:prstGeom>
          <a:noFill/>
          <a:ln>
            <a:noFill/>
          </a:ln>
        </p:spPr>
        <p:txBody>
          <a:bodyPr anchor="ctr"/>
          <a:lstStyle/>
          <a:p>
            <a:pPr>
              <a:lnSpc>
                <a:spcPct val="100000"/>
              </a:lnSpc>
            </a:pPr>
            <a:r>
              <a:rPr lang="en-IN" sz="2800" b="1" spc="-1" dirty="0">
                <a:solidFill>
                  <a:srgbClr val="FFC000"/>
                </a:solidFill>
                <a:latin typeface="Times New Roman"/>
              </a:rPr>
              <a:t>Time Series Analysis</a:t>
            </a:r>
            <a:endParaRPr lang="en-IN" sz="28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457200" y="307440"/>
            <a:ext cx="6120360" cy="849600"/>
          </a:xfrm>
          <a:prstGeom prst="rect">
            <a:avLst/>
          </a:prstGeom>
          <a:noFill/>
          <a:ln>
            <a:noFill/>
          </a:ln>
        </p:spPr>
        <p:txBody>
          <a:bodyPr anchor="ctr"/>
          <a:lstStyle/>
          <a:p>
            <a:pPr>
              <a:lnSpc>
                <a:spcPct val="100000"/>
              </a:lnSpc>
            </a:pPr>
            <a:r>
              <a:rPr lang="en-IN" sz="3600" b="0" strike="noStrike" spc="-1" dirty="0">
                <a:solidFill>
                  <a:srgbClr val="000000"/>
                </a:solidFill>
                <a:latin typeface="Calibri"/>
                <a:ea typeface="Calibri"/>
              </a:rPr>
              <a:t>Agenda</a:t>
            </a:r>
            <a:endParaRPr lang="en-IN" sz="3600" b="0" strike="noStrike" spc="-1" dirty="0">
              <a:solidFill>
                <a:srgbClr val="000000"/>
              </a:solidFill>
              <a:latin typeface="Arial"/>
            </a:endParaRPr>
          </a:p>
        </p:txBody>
      </p:sp>
      <p:sp>
        <p:nvSpPr>
          <p:cNvPr id="206" name="TextShape 2"/>
          <p:cNvSpPr txBox="1"/>
          <p:nvPr/>
        </p:nvSpPr>
        <p:spPr>
          <a:xfrm>
            <a:off x="457200" y="1600200"/>
            <a:ext cx="8229240" cy="4525560"/>
          </a:xfrm>
          <a:prstGeom prst="rect">
            <a:avLst/>
          </a:prstGeom>
          <a:noFill/>
          <a:ln>
            <a:noFill/>
          </a:ln>
        </p:spPr>
        <p:txBody>
          <a:bodyPr/>
          <a:lstStyle/>
          <a:p>
            <a:pPr marL="343080" indent="-342720">
              <a:lnSpc>
                <a:spcPct val="100000"/>
              </a:lnSpc>
              <a:spcBef>
                <a:spcPts val="561"/>
              </a:spcBef>
              <a:buClr>
                <a:srgbClr val="000000"/>
              </a:buClr>
              <a:buFont typeface="Arial"/>
              <a:buChar char="•"/>
            </a:pPr>
            <a:r>
              <a:rPr lang="en-IN" sz="2800" spc="-1" dirty="0">
                <a:solidFill>
                  <a:srgbClr val="000000"/>
                </a:solidFill>
                <a:latin typeface="Calibri"/>
              </a:rPr>
              <a:t>The Forecasting Process</a:t>
            </a:r>
            <a:endParaRPr lang="en-IN" sz="2800" b="0" strike="noStrike" spc="-1" dirty="0">
              <a:solidFill>
                <a:srgbClr val="000000"/>
              </a:solidFill>
              <a:latin typeface="Arial"/>
            </a:endParaRPr>
          </a:p>
          <a:p>
            <a:pPr marL="343080" indent="-342720">
              <a:lnSpc>
                <a:spcPct val="100000"/>
              </a:lnSpc>
              <a:spcBef>
                <a:spcPts val="561"/>
              </a:spcBef>
              <a:buClr>
                <a:srgbClr val="000000"/>
              </a:buClr>
              <a:buFont typeface="Arial"/>
              <a:buChar char="•"/>
            </a:pPr>
            <a:r>
              <a:rPr lang="en-IN" sz="2800" b="0" strike="noStrike" spc="-1" dirty="0">
                <a:solidFill>
                  <a:srgbClr val="000000"/>
                </a:solidFill>
                <a:latin typeface="Arial"/>
              </a:rPr>
              <a:t>Models</a:t>
            </a:r>
          </a:p>
          <a:p>
            <a:pPr marL="343080" indent="-342720">
              <a:lnSpc>
                <a:spcPct val="100000"/>
              </a:lnSpc>
              <a:spcBef>
                <a:spcPts val="561"/>
              </a:spcBef>
              <a:buClr>
                <a:srgbClr val="000000"/>
              </a:buClr>
              <a:buFont typeface="Arial"/>
              <a:buChar char="•"/>
            </a:pPr>
            <a:r>
              <a:rPr lang="en-IN" sz="2800" spc="-1" dirty="0">
                <a:solidFill>
                  <a:srgbClr val="000000"/>
                </a:solidFill>
                <a:latin typeface="Calibri"/>
              </a:rPr>
              <a:t>Decomposition and smoothing methods</a:t>
            </a:r>
            <a:endParaRPr lang="en-IN" sz="2800" b="0" strike="noStrike" spc="-1" dirty="0">
              <a:solidFill>
                <a:srgbClr val="000000"/>
              </a:solidFill>
              <a:latin typeface="Arial"/>
            </a:endParaRPr>
          </a:p>
          <a:p>
            <a:pPr marL="343080" indent="-342720">
              <a:lnSpc>
                <a:spcPct val="100000"/>
              </a:lnSpc>
              <a:spcBef>
                <a:spcPts val="561"/>
              </a:spcBef>
              <a:buClr>
                <a:srgbClr val="000000"/>
              </a:buClr>
              <a:buFont typeface="Arial"/>
              <a:buChar char="•"/>
            </a:pPr>
            <a:r>
              <a:rPr lang="en-IN" sz="2800" spc="-1" dirty="0">
                <a:solidFill>
                  <a:srgbClr val="000000"/>
                </a:solidFill>
                <a:latin typeface="Calibri"/>
              </a:rPr>
              <a:t>AR, MA, ARMA,ARIMA</a:t>
            </a:r>
          </a:p>
          <a:p>
            <a:pPr>
              <a:lnSpc>
                <a:spcPct val="100000"/>
              </a:lnSpc>
              <a:spcBef>
                <a:spcPts val="561"/>
              </a:spcBef>
            </a:pPr>
            <a:endParaRPr lang="en-IN" sz="2800" b="0" strike="noStrike" spc="-1" dirty="0">
              <a:solidFill>
                <a:srgbClr val="000000"/>
              </a:solidFill>
              <a:latin typeface="Arial"/>
            </a:endParaRPr>
          </a:p>
        </p:txBody>
      </p:sp>
      <p:sp>
        <p:nvSpPr>
          <p:cNvPr id="207" name="TextShape 3"/>
          <p:cNvSpPr txBox="1"/>
          <p:nvPr/>
        </p:nvSpPr>
        <p:spPr>
          <a:xfrm>
            <a:off x="8532360" y="6237360"/>
            <a:ext cx="611280" cy="292680"/>
          </a:xfrm>
          <a:prstGeom prst="rect">
            <a:avLst/>
          </a:prstGeom>
          <a:noFill/>
          <a:ln>
            <a:noFill/>
          </a:ln>
        </p:spPr>
        <p:txBody>
          <a:bodyPr/>
          <a:lstStyle/>
          <a:p>
            <a:pPr>
              <a:lnSpc>
                <a:spcPct val="100000"/>
              </a:lnSpc>
            </a:pPr>
            <a:fld id="{944D5A59-3FE4-447E-92F5-1421C4ABCD31}" type="slidenum">
              <a:rPr lang="en-IN" sz="1600" b="1" strike="noStrike" spc="-1">
                <a:solidFill>
                  <a:srgbClr val="000000"/>
                </a:solidFill>
                <a:latin typeface="Calibri"/>
                <a:ea typeface="Calibri"/>
              </a:rPr>
              <a:t>543</a:t>
            </a:fld>
            <a:endParaRPr lang="en-IN" sz="16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Introduction</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87607"/>
            <a:ext cx="8359254" cy="4941328"/>
          </a:xfrm>
          <a:prstGeom prst="rect">
            <a:avLst/>
          </a:prstGeom>
          <a:noFill/>
          <a:ln>
            <a:noFill/>
          </a:ln>
        </p:spPr>
        <p:txBody>
          <a:bodyPr/>
          <a:lstStyle/>
          <a:p>
            <a:pPr marL="343080" indent="-342720">
              <a:lnSpc>
                <a:spcPct val="100000"/>
              </a:lnSpc>
              <a:spcBef>
                <a:spcPts val="561"/>
              </a:spcBef>
              <a:buClr>
                <a:srgbClr val="000000"/>
              </a:buClr>
              <a:buFont typeface="Arial"/>
              <a:buChar char="•"/>
            </a:pPr>
            <a:r>
              <a:rPr lang="en-IN" sz="2400" i="1" spc="-1" dirty="0">
                <a:solidFill>
                  <a:srgbClr val="0070C0"/>
                </a:solidFill>
                <a:latin typeface="Calibri" panose="020F0502020204030204" pitchFamily="34" charset="0"/>
                <a:cs typeface="Calibri" panose="020F0502020204030204" pitchFamily="34" charset="0"/>
              </a:rPr>
              <a:t>Government sees lowering demand for oil</a:t>
            </a:r>
          </a:p>
          <a:p>
            <a:pPr marL="343080" indent="-342720">
              <a:lnSpc>
                <a:spcPct val="100000"/>
              </a:lnSpc>
              <a:spcBef>
                <a:spcPts val="561"/>
              </a:spcBef>
              <a:buClr>
                <a:srgbClr val="000000"/>
              </a:buClr>
              <a:buFont typeface="Arial"/>
              <a:buChar char="•"/>
            </a:pPr>
            <a:r>
              <a:rPr lang="en-IN" sz="2400" i="1" spc="-1" dirty="0">
                <a:solidFill>
                  <a:srgbClr val="0070C0"/>
                </a:solidFill>
                <a:latin typeface="Calibri" panose="020F0502020204030204" pitchFamily="34" charset="0"/>
                <a:cs typeface="Calibri" panose="020F0502020204030204" pitchFamily="34" charset="0"/>
              </a:rPr>
              <a:t>The amazon sales in India are expected to increase by 20% next quarter</a:t>
            </a:r>
          </a:p>
          <a:p>
            <a:pPr marL="343080" indent="-342720">
              <a:lnSpc>
                <a:spcPct val="100000"/>
              </a:lnSpc>
              <a:spcBef>
                <a:spcPts val="561"/>
              </a:spcBef>
              <a:buClr>
                <a:srgbClr val="000000"/>
              </a:buClr>
              <a:buFont typeface="Arial"/>
              <a:buChar char="•"/>
            </a:pPr>
            <a:r>
              <a:rPr lang="en-IN" sz="2400" i="1" spc="-1" dirty="0">
                <a:solidFill>
                  <a:srgbClr val="0070C0"/>
                </a:solidFill>
                <a:latin typeface="Calibri" panose="020F0502020204030204" pitchFamily="34" charset="0"/>
                <a:cs typeface="Calibri" panose="020F0502020204030204" pitchFamily="34" charset="0"/>
              </a:rPr>
              <a:t>The population of India will stabilize by 2050</a:t>
            </a:r>
          </a:p>
          <a:p>
            <a:pPr marL="343080" indent="-342720">
              <a:lnSpc>
                <a:spcPct val="100000"/>
              </a:lnSpc>
              <a:spcBef>
                <a:spcPts val="561"/>
              </a:spcBef>
              <a:buClr>
                <a:srgbClr val="000000"/>
              </a:buClr>
              <a:buFont typeface="Arial"/>
              <a:buChar char="•"/>
            </a:pPr>
            <a:r>
              <a:rPr lang="en-IN" sz="2400" i="1" spc="-1" dirty="0">
                <a:solidFill>
                  <a:srgbClr val="0070C0"/>
                </a:solidFill>
                <a:latin typeface="Calibri" panose="020F0502020204030204" pitchFamily="34" charset="0"/>
                <a:cs typeface="Calibri" panose="020F0502020204030204" pitchFamily="34" charset="0"/>
              </a:rPr>
              <a:t>The BSE index is likely to breach the 40000 mark in one year time</a:t>
            </a:r>
          </a:p>
          <a:p>
            <a:pPr marL="343080" indent="-342720">
              <a:lnSpc>
                <a:spcPct val="100000"/>
              </a:lnSpc>
              <a:spcBef>
                <a:spcPts val="561"/>
              </a:spcBef>
              <a:buClr>
                <a:srgbClr val="000000"/>
              </a:buClr>
              <a:buFont typeface="Arial"/>
              <a:buChar char="•"/>
            </a:pPr>
            <a:r>
              <a:rPr lang="en-IN" sz="2400" i="1" spc="-1" dirty="0">
                <a:solidFill>
                  <a:srgbClr val="0070C0"/>
                </a:solidFill>
                <a:latin typeface="Calibri" panose="020F0502020204030204" pitchFamily="34" charset="0"/>
                <a:cs typeface="Calibri" panose="020F0502020204030204" pitchFamily="34" charset="0"/>
              </a:rPr>
              <a:t>The monsoon rains will be lower this season. Likely to remain at 95% of the long term average</a:t>
            </a:r>
          </a:p>
          <a:p>
            <a:pPr marL="343080" indent="-342720">
              <a:lnSpc>
                <a:spcPct val="100000"/>
              </a:lnSpc>
              <a:spcBef>
                <a:spcPts val="561"/>
              </a:spcBef>
              <a:buClr>
                <a:srgbClr val="000000"/>
              </a:buClr>
              <a:buFont typeface="Arial"/>
              <a:buChar char="•"/>
            </a:pPr>
            <a:r>
              <a:rPr lang="en-IN" sz="2400" spc="-1" dirty="0">
                <a:solidFill>
                  <a:srgbClr val="000000"/>
                </a:solidFill>
              </a:rPr>
              <a:t>So how are these forecasts arrived at?</a:t>
            </a:r>
          </a:p>
          <a:p>
            <a:pPr marL="343080" indent="-342720">
              <a:lnSpc>
                <a:spcPct val="100000"/>
              </a:lnSpc>
              <a:spcBef>
                <a:spcPts val="561"/>
              </a:spcBef>
              <a:buClr>
                <a:srgbClr val="000000"/>
              </a:buClr>
              <a:buFont typeface="Arial"/>
              <a:buChar char="•"/>
            </a:pPr>
            <a:r>
              <a:rPr lang="en-IN" sz="2400" spc="-1" dirty="0">
                <a:solidFill>
                  <a:srgbClr val="000000"/>
                </a:solidFill>
              </a:rPr>
              <a:t>We will focus on forecasting for a time-series data.</a:t>
            </a:r>
          </a:p>
          <a:p>
            <a:pPr marL="343080" indent="-342720">
              <a:lnSpc>
                <a:spcPct val="100000"/>
              </a:lnSpc>
              <a:spcBef>
                <a:spcPts val="561"/>
              </a:spcBef>
              <a:buClr>
                <a:srgbClr val="000000"/>
              </a:buClr>
              <a:buFont typeface="Arial"/>
              <a:buChar char="•"/>
            </a:pPr>
            <a:r>
              <a:rPr lang="en-IN" sz="2400" spc="-1" dirty="0">
                <a:solidFill>
                  <a:srgbClr val="000000"/>
                </a:solidFill>
              </a:rPr>
              <a:t>Time-series data are data gathered on a given characteristic over a period of time at regular intervals</a:t>
            </a:r>
          </a:p>
          <a:p>
            <a:pPr marL="343080" indent="-342720">
              <a:lnSpc>
                <a:spcPct val="100000"/>
              </a:lnSpc>
              <a:spcBef>
                <a:spcPts val="561"/>
              </a:spcBef>
              <a:buClr>
                <a:srgbClr val="000000"/>
              </a:buClr>
              <a:buFont typeface="Arial"/>
              <a:buChar char="•"/>
            </a:pPr>
            <a:endParaRPr lang="en-IN" sz="2400" spc="-1" dirty="0">
              <a:solidFill>
                <a:srgbClr val="000000"/>
              </a:solidFill>
            </a:endParaRPr>
          </a:p>
          <a:p>
            <a:pPr marL="343080" indent="-342720">
              <a:lnSpc>
                <a:spcPct val="100000"/>
              </a:lnSpc>
              <a:spcBef>
                <a:spcPts val="561"/>
              </a:spcBef>
              <a:buClr>
                <a:srgbClr val="000000"/>
              </a:buClr>
              <a:buFont typeface="Arial"/>
              <a:buChar char="•"/>
            </a:pPr>
            <a:endParaRPr lang="en-IN" sz="2400" spc="-1" dirty="0">
              <a:solidFill>
                <a:srgbClr val="000000"/>
              </a:solidFill>
            </a:endParaRPr>
          </a:p>
          <a:p>
            <a:pPr marL="360">
              <a:lnSpc>
                <a:spcPct val="100000"/>
              </a:lnSpc>
              <a:spcBef>
                <a:spcPts val="561"/>
              </a:spcBef>
              <a:buClr>
                <a:srgbClr val="000000"/>
              </a:buClr>
            </a:pPr>
            <a:endParaRPr lang="en-IN" sz="2400" b="0" strike="noStrike" spc="-1" dirty="0">
              <a:solidFill>
                <a:srgbClr val="000000"/>
              </a:solidFill>
            </a:endParaRPr>
          </a:p>
          <a:p>
            <a:pPr>
              <a:lnSpc>
                <a:spcPct val="100000"/>
              </a:lnSpc>
              <a:spcBef>
                <a:spcPts val="561"/>
              </a:spcBef>
            </a:pPr>
            <a:endParaRPr lang="en-IN" sz="2400" b="0" strike="noStrike" spc="-1" dirty="0">
              <a:solidFill>
                <a:srgbClr val="000000"/>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The forecasting Process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87607"/>
            <a:ext cx="8359254" cy="4941328"/>
          </a:xfrm>
          <a:prstGeom prst="rect">
            <a:avLst/>
          </a:prstGeom>
          <a:noFill/>
          <a:ln>
            <a:noFill/>
          </a:ln>
        </p:spPr>
        <p:txBody>
          <a:bodyPr/>
          <a:lstStyle/>
          <a:p>
            <a:pPr marL="343080" indent="-342720">
              <a:lnSpc>
                <a:spcPct val="100000"/>
              </a:lnSpc>
              <a:spcBef>
                <a:spcPts val="561"/>
              </a:spcBef>
              <a:buClr>
                <a:srgbClr val="000000"/>
              </a:buClr>
              <a:buFont typeface="Arial"/>
              <a:buChar char="•"/>
            </a:pPr>
            <a:endParaRPr lang="en-IN" sz="2000" spc="-1" dirty="0">
              <a:solidFill>
                <a:srgbClr val="000000"/>
              </a:solidFill>
              <a:latin typeface="Arial"/>
            </a:endParaRPr>
          </a:p>
          <a:p>
            <a:pPr marL="360">
              <a:lnSpc>
                <a:spcPct val="100000"/>
              </a:lnSpc>
              <a:spcBef>
                <a:spcPts val="561"/>
              </a:spcBef>
              <a:buClr>
                <a:srgbClr val="000000"/>
              </a:buCl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2" name="Picture 1"/>
          <p:cNvPicPr>
            <a:picLocks noChangeAspect="1"/>
          </p:cNvPicPr>
          <p:nvPr/>
        </p:nvPicPr>
        <p:blipFill>
          <a:blip r:embed="rId2"/>
          <a:stretch>
            <a:fillRect/>
          </a:stretch>
        </p:blipFill>
        <p:spPr>
          <a:xfrm>
            <a:off x="236043" y="1487607"/>
            <a:ext cx="8457581" cy="1915106"/>
          </a:xfrm>
          <a:prstGeom prst="rect">
            <a:avLst/>
          </a:prstGeom>
        </p:spPr>
      </p:pic>
    </p:spTree>
    <p:extLst>
      <p:ext uri="{BB962C8B-B14F-4D97-AF65-F5344CB8AC3E}">
        <p14:creationId xmlns:p14="http://schemas.microsoft.com/office/powerpoint/2010/main" val="33171540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Introduction to time-series forecasting</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000" dirty="0"/>
              <a:t>A time-series consists of four components:</a:t>
            </a:r>
          </a:p>
          <a:p>
            <a:pPr marL="800280" lvl="1" indent="-342720" algn="just">
              <a:spcBef>
                <a:spcPts val="561"/>
              </a:spcBef>
              <a:buClr>
                <a:srgbClr val="000000"/>
              </a:buClr>
              <a:buFont typeface="Arial"/>
              <a:buChar char="•"/>
            </a:pPr>
            <a:r>
              <a:rPr lang="en-IN" sz="2000" b="1" dirty="0"/>
              <a:t>Trend</a:t>
            </a:r>
            <a:r>
              <a:rPr lang="en-IN" sz="2000" dirty="0"/>
              <a:t> (long term general direction of data)</a:t>
            </a:r>
          </a:p>
          <a:p>
            <a:pPr marL="800280" lvl="1" indent="-342720" algn="just">
              <a:spcBef>
                <a:spcPts val="561"/>
              </a:spcBef>
              <a:buClr>
                <a:srgbClr val="000000"/>
              </a:buClr>
              <a:buFont typeface="Arial"/>
              <a:buChar char="•"/>
            </a:pPr>
            <a:r>
              <a:rPr lang="en-IN" sz="2000" b="1" dirty="0"/>
              <a:t>Seasonality</a:t>
            </a:r>
            <a:r>
              <a:rPr lang="en-IN" sz="2000" dirty="0"/>
              <a:t> (a repeating pattern over a one-year period or less)</a:t>
            </a:r>
          </a:p>
          <a:p>
            <a:pPr marL="800280" lvl="1" indent="-342720" algn="just">
              <a:spcBef>
                <a:spcPts val="561"/>
              </a:spcBef>
              <a:buClr>
                <a:srgbClr val="000000"/>
              </a:buClr>
              <a:buFont typeface="Arial"/>
              <a:buChar char="•"/>
            </a:pPr>
            <a:r>
              <a:rPr lang="en-IN" sz="2000" b="1" dirty="0"/>
              <a:t>Cyclicality</a:t>
            </a:r>
            <a:r>
              <a:rPr lang="en-IN" sz="2000" dirty="0"/>
              <a:t> (a repeating pattern is a long period &gt; 1 year duration)</a:t>
            </a:r>
          </a:p>
          <a:p>
            <a:pPr marL="800280" lvl="1" indent="-342720" algn="just">
              <a:spcBef>
                <a:spcPts val="561"/>
              </a:spcBef>
              <a:buClr>
                <a:srgbClr val="000000"/>
              </a:buClr>
              <a:buFont typeface="Arial"/>
              <a:buChar char="•"/>
            </a:pPr>
            <a:r>
              <a:rPr lang="en-IN" sz="2000" b="1" dirty="0"/>
              <a:t>Random</a:t>
            </a:r>
            <a:r>
              <a:rPr lang="en-IN" sz="2000" dirty="0"/>
              <a:t> fluctuations</a:t>
            </a:r>
          </a:p>
          <a:p>
            <a:pPr marL="343080" indent="-342720" algn="just">
              <a:spcBef>
                <a:spcPts val="561"/>
              </a:spcBef>
              <a:buClr>
                <a:srgbClr val="000000"/>
              </a:buClr>
              <a:buFont typeface="Arial"/>
              <a:buChar char="•"/>
            </a:pPr>
            <a:r>
              <a:rPr lang="en-US" sz="2000" dirty="0"/>
              <a:t>Time series data that shows no trend, seasonality and cyclicality is said to be </a:t>
            </a:r>
            <a:r>
              <a:rPr lang="en-US" sz="2000" b="1" dirty="0">
                <a:solidFill>
                  <a:srgbClr val="FF0000"/>
                </a:solidFill>
              </a:rPr>
              <a:t>stationary</a:t>
            </a:r>
            <a:r>
              <a:rPr lang="en-US" sz="2000" dirty="0"/>
              <a:t>. </a:t>
            </a:r>
          </a:p>
          <a:p>
            <a:pPr marL="800280" lvl="1" indent="-342720" algn="just">
              <a:spcBef>
                <a:spcPts val="561"/>
              </a:spcBef>
              <a:buClr>
                <a:srgbClr val="000000"/>
              </a:buClr>
              <a:buFont typeface="Arial"/>
              <a:buChar char="•"/>
            </a:pPr>
            <a:r>
              <a:rPr lang="en-US" sz="2000" dirty="0"/>
              <a:t>The statistical properties of such a time series are independent of time. </a:t>
            </a:r>
            <a:r>
              <a:rPr lang="en-US" sz="2000" dirty="0" err="1"/>
              <a:t>i.e</a:t>
            </a:r>
            <a:endParaRPr lang="en-US" sz="2000" dirty="0"/>
          </a:p>
          <a:p>
            <a:pPr marL="1257480" lvl="2" indent="-342720" algn="just">
              <a:spcBef>
                <a:spcPts val="561"/>
              </a:spcBef>
              <a:buClr>
                <a:srgbClr val="000000"/>
              </a:buClr>
              <a:buFont typeface="Arial"/>
              <a:buChar char="•"/>
            </a:pPr>
            <a:r>
              <a:rPr lang="en-US" sz="2000" dirty="0"/>
              <a:t>The process generating the data has a constant mean</a:t>
            </a:r>
          </a:p>
          <a:p>
            <a:pPr marL="1257480" lvl="2" indent="-342720" algn="just">
              <a:spcBef>
                <a:spcPts val="561"/>
              </a:spcBef>
              <a:buClr>
                <a:srgbClr val="000000"/>
              </a:buClr>
              <a:buFont typeface="Arial"/>
              <a:buChar char="•"/>
            </a:pPr>
            <a:r>
              <a:rPr lang="en-US" sz="2000" dirty="0"/>
              <a:t>The variability is constant over time</a:t>
            </a:r>
          </a:p>
          <a:p>
            <a:pPr marL="343080" indent="-342720" algn="just">
              <a:spcBef>
                <a:spcPts val="561"/>
              </a:spcBef>
              <a:buClr>
                <a:srgbClr val="000000"/>
              </a:buClr>
              <a:buFont typeface="Arial"/>
              <a:buChar char="•"/>
            </a:pPr>
            <a:endParaRPr lang="en-US" sz="2000" dirty="0"/>
          </a:p>
          <a:p>
            <a:pPr marL="343080" indent="-342720" algn="just">
              <a:spcBef>
                <a:spcPts val="561"/>
              </a:spcBef>
              <a:buClr>
                <a:srgbClr val="000000"/>
              </a:buClr>
              <a:buFont typeface="Arial"/>
              <a:buChar char="•"/>
            </a:pPr>
            <a:endParaRPr lang="en-US" sz="2000" dirty="0"/>
          </a:p>
          <a:p>
            <a:pPr marL="343080" indent="-342720" algn="just">
              <a:lnSpc>
                <a:spcPct val="100000"/>
              </a:lnSpc>
              <a:spcBef>
                <a:spcPts val="561"/>
              </a:spcBef>
              <a:buClr>
                <a:srgbClr val="000000"/>
              </a:buClr>
              <a:buFont typeface="Arial"/>
              <a:buChar char="•"/>
            </a:pPr>
            <a:endParaRPr lang="en-IN" sz="2000" spc="-1" dirty="0">
              <a:solidFill>
                <a:srgbClr val="000000"/>
              </a:solidFill>
            </a:endParaRPr>
          </a:p>
          <a:p>
            <a:pPr marL="343080" indent="-342720">
              <a:lnSpc>
                <a:spcPct val="100000"/>
              </a:lnSpc>
              <a:spcBef>
                <a:spcPts val="561"/>
              </a:spcBef>
              <a:buClr>
                <a:srgbClr val="000000"/>
              </a:buClr>
              <a:buFont typeface="Arial"/>
              <a:buChar char="•"/>
            </a:pPr>
            <a:endParaRPr lang="en-IN" sz="2000" b="0" strike="noStrike" spc="-1" dirty="0">
              <a:solidFill>
                <a:srgbClr val="000000"/>
              </a:solidFill>
            </a:endParaRPr>
          </a:p>
          <a:p>
            <a:pPr>
              <a:lnSpc>
                <a:spcPct val="100000"/>
              </a:lnSpc>
              <a:spcBef>
                <a:spcPts val="561"/>
              </a:spcBef>
            </a:pPr>
            <a:endParaRPr lang="en-IN" sz="2000" b="0" strike="noStrike" spc="-1" dirty="0">
              <a:solidFill>
                <a:srgbClr val="000000"/>
              </a:solidFill>
            </a:endParaRPr>
          </a:p>
        </p:txBody>
      </p:sp>
    </p:spTree>
    <p:extLst>
      <p:ext uri="{BB962C8B-B14F-4D97-AF65-F5344CB8AC3E}">
        <p14:creationId xmlns:p14="http://schemas.microsoft.com/office/powerpoint/2010/main" val="34916931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457200" y="1600200"/>
            <a:ext cx="8229240" cy="4525920"/>
          </a:xfrm>
          <a:prstGeom prst="rect">
            <a:avLst/>
          </a:prstGeom>
          <a:noFill/>
          <a:ln>
            <a:noFill/>
          </a:ln>
        </p:spPr>
        <p:txBody>
          <a:bodyPr/>
          <a:lstStyle/>
          <a:p>
            <a:pPr>
              <a:lnSpc>
                <a:spcPct val="100000"/>
              </a:lnSpc>
              <a:spcBef>
                <a:spcPts val="561"/>
              </a:spcBef>
            </a:pPr>
            <a:endParaRPr lang="en-IN" sz="14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sp>
        <p:nvSpPr>
          <p:cNvPr id="232" name="TextShape 2"/>
          <p:cNvSpPr txBox="1"/>
          <p:nvPr/>
        </p:nvSpPr>
        <p:spPr>
          <a:xfrm>
            <a:off x="8532360" y="6237360"/>
            <a:ext cx="611280" cy="292680"/>
          </a:xfrm>
          <a:prstGeom prst="rect">
            <a:avLst/>
          </a:prstGeom>
          <a:noFill/>
          <a:ln>
            <a:noFill/>
          </a:ln>
        </p:spPr>
        <p:txBody>
          <a:bodyPr/>
          <a:lstStyle/>
          <a:p>
            <a:pPr>
              <a:lnSpc>
                <a:spcPct val="100000"/>
              </a:lnSpc>
            </a:pPr>
            <a:fld id="{9FC698A7-F21B-4BAA-843E-BFB8DB9604CA}" type="slidenum">
              <a:rPr lang="en-IN" sz="1600" b="1" strike="noStrike" spc="-1">
                <a:solidFill>
                  <a:srgbClr val="000000"/>
                </a:solidFill>
                <a:latin typeface="Calibri"/>
                <a:ea typeface="Calibri"/>
              </a:rPr>
              <a:t>547</a:t>
            </a:fld>
            <a:endParaRPr lang="en-IN" sz="1600" b="0" strike="noStrike" spc="-1">
              <a:latin typeface="Times New Roman"/>
            </a:endParaRPr>
          </a:p>
        </p:txBody>
      </p:sp>
      <p:pic>
        <p:nvPicPr>
          <p:cNvPr id="2" name="Picture 1"/>
          <p:cNvPicPr>
            <a:picLocks noChangeAspect="1"/>
          </p:cNvPicPr>
          <p:nvPr/>
        </p:nvPicPr>
        <p:blipFill>
          <a:blip r:embed="rId3"/>
          <a:stretch>
            <a:fillRect/>
          </a:stretch>
        </p:blipFill>
        <p:spPr>
          <a:xfrm>
            <a:off x="1119118" y="1600200"/>
            <a:ext cx="6152180" cy="4709202"/>
          </a:xfrm>
          <a:prstGeom prst="rect">
            <a:avLst/>
          </a:prstGeom>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 generic methodology of time series Analysis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60" algn="just">
              <a:spcBef>
                <a:spcPts val="561"/>
              </a:spcBef>
              <a:buClr>
                <a:srgbClr val="000000"/>
              </a:buClr>
            </a:pPr>
            <a:endParaRPr lang="en-US" sz="2800" dirty="0"/>
          </a:p>
          <a:p>
            <a:pPr marL="360" algn="just">
              <a:lnSpc>
                <a:spcPct val="100000"/>
              </a:lnSpc>
              <a:spcBef>
                <a:spcPts val="561"/>
              </a:spcBef>
              <a:buClr>
                <a:srgbClr val="000000"/>
              </a:buCl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4" name="Picture 3"/>
          <p:cNvPicPr>
            <a:picLocks noChangeAspect="1"/>
          </p:cNvPicPr>
          <p:nvPr/>
        </p:nvPicPr>
        <p:blipFill>
          <a:blip r:embed="rId2"/>
          <a:stretch>
            <a:fillRect/>
          </a:stretch>
        </p:blipFill>
        <p:spPr>
          <a:xfrm>
            <a:off x="457200" y="1438444"/>
            <a:ext cx="5428211" cy="4990491"/>
          </a:xfrm>
          <a:prstGeom prst="rect">
            <a:avLst/>
          </a:prstGeom>
        </p:spPr>
      </p:pic>
    </p:spTree>
    <p:extLst>
      <p:ext uri="{BB962C8B-B14F-4D97-AF65-F5344CB8AC3E}">
        <p14:creationId xmlns:p14="http://schemas.microsoft.com/office/powerpoint/2010/main" val="19131202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White Noise</a:t>
            </a:r>
          </a:p>
        </p:txBody>
      </p:sp>
      <mc:AlternateContent xmlns:mc="http://schemas.openxmlformats.org/markup-compatibility/2006" xmlns:a14="http://schemas.microsoft.com/office/drawing/2010/main">
        <mc:Choice Requires="a14">
          <p:sp>
            <p:nvSpPr>
              <p:cNvPr id="3" name="Subtitle 2"/>
              <p:cNvSpPr>
                <a:spLocks noGrp="1"/>
              </p:cNvSpPr>
              <p:nvPr>
                <p:ph type="subTitle"/>
              </p:nvPr>
            </p:nvSpPr>
            <p:spPr/>
            <p:txBody>
              <a:bodyPr/>
              <a:lstStyle/>
              <a:p>
                <a:r>
                  <a:rPr lang="en-IN" dirty="0"/>
                  <a:t>A series is called as white noise, if it is purely random in nature. Let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m:t>
                        </m:r>
                        <m:r>
                          <a:rPr lang="en-IN"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IN" dirty="0"/>
                  <a:t> denotes such a series then it has a zero mean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e>
                      <m:sub>
                        <m:r>
                          <a:rPr lang="en-US" i="1">
                            <a:latin typeface="Cambria Math" panose="02040503050406030204" pitchFamily="18" charset="0"/>
                          </a:rPr>
                          <m:t>𝑡</m:t>
                        </m:r>
                      </m:sub>
                    </m:sSub>
                    <m:r>
                      <a:rPr lang="en-US" b="0" i="1" smtClean="0">
                        <a:latin typeface="Cambria Math" panose="02040503050406030204" pitchFamily="18" charset="0"/>
                      </a:rPr>
                      <m:t>)=0]</m:t>
                    </m:r>
                  </m:oMath>
                </a14:m>
                <a:r>
                  <a:rPr lang="en-IN" dirty="0"/>
                  <a:t>, has a constant variance.</a:t>
                </a:r>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𝑉</m:t>
                        </m:r>
                        <m:r>
                          <a:rPr lang="en-US" i="1">
                            <a:latin typeface="Cambria Math" panose="02040503050406030204" pitchFamily="18" charset="0"/>
                          </a:rPr>
                          <m:t>(∈</m:t>
                        </m:r>
                      </m:e>
                      <m:sub>
                        <m:r>
                          <a:rPr lang="en-US" i="1">
                            <a:latin typeface="Cambria Math" panose="02040503050406030204" pitchFamily="18" charset="0"/>
                          </a:rPr>
                          <m:t>𝑡</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m:t>
                    </m:r>
                  </m:oMath>
                </a14:m>
                <a:r>
                  <a:rPr lang="en-IN" dirty="0"/>
                  <a:t> and is uncorrelated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e>
                      <m:sub>
                        <m:r>
                          <a:rPr lang="en-US" i="1">
                            <a:latin typeface="Cambria Math" panose="02040503050406030204" pitchFamily="18" charset="0"/>
                          </a:rPr>
                          <m:t>𝑡</m:t>
                        </m:r>
                      </m:sub>
                    </m:sSub>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𝑠</m:t>
                        </m:r>
                      </m:sub>
                    </m:sSub>
                    <m:r>
                      <a:rPr lang="en-US" i="1">
                        <a:latin typeface="Cambria Math" panose="02040503050406030204" pitchFamily="18" charset="0"/>
                      </a:rPr>
                      <m:t>)=0]</m:t>
                    </m:r>
                  </m:oMath>
                </a14:m>
                <a:r>
                  <a:rPr lang="en-IN" dirty="0"/>
                  <a:t> random variable.</a:t>
                </a:r>
              </a:p>
              <a:p>
                <a:r>
                  <a:rPr lang="en-IN" dirty="0"/>
                  <a:t>The scatter plot of such a series across time will indicate no pattern. And hence forecasting the future values of such a series is not possible.</a:t>
                </a:r>
              </a:p>
            </p:txBody>
          </p:sp>
        </mc:Choice>
        <mc:Fallback xmlns="">
          <p:sp>
            <p:nvSpPr>
              <p:cNvPr id="3" name="Subtitle 2"/>
              <p:cNvSpPr>
                <a:spLocks noGrp="1" noRot="1" noChangeAspect="1" noMove="1" noResize="1" noEditPoints="1" noAdjustHandles="1" noChangeArrowheads="1" noChangeShapeType="1" noTextEdit="1"/>
              </p:cNvSpPr>
              <p:nvPr>
                <p:ph type="subTitle"/>
              </p:nvPr>
            </p:nvSpPr>
            <p:spPr>
              <a:blipFill rotWithShape="0">
                <a:blip r:embed="rId2"/>
                <a:stretch>
                  <a:fillRect l="-2444"/>
                </a:stretch>
              </a:blipFill>
            </p:spPr>
            <p:txBody>
              <a:bodyPr/>
              <a:lstStyle/>
              <a:p>
                <a:r>
                  <a:rPr lang="en-IN">
                    <a:noFill/>
                  </a:rPr>
                  <a:t> </a:t>
                </a:r>
              </a:p>
            </p:txBody>
          </p:sp>
        </mc:Fallback>
      </mc:AlternateContent>
    </p:spTree>
    <p:extLst>
      <p:ext uri="{BB962C8B-B14F-4D97-AF65-F5344CB8AC3E}">
        <p14:creationId xmlns:p14="http://schemas.microsoft.com/office/powerpoint/2010/main" val="1535270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427095" cy="514350"/>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FFFFFF"/>
                </a:solidFill>
              </a:rPr>
              <a:t>Exercise </a:t>
            </a:r>
            <a:r>
              <a:rPr sz="3200" spc="-10" dirty="0">
                <a:solidFill>
                  <a:srgbClr val="FFFFFF"/>
                </a:solidFill>
              </a:rPr>
              <a:t>(Solve</a:t>
            </a:r>
            <a:r>
              <a:rPr sz="3200" spc="-45" dirty="0">
                <a:solidFill>
                  <a:srgbClr val="FFFFFF"/>
                </a:solidFill>
              </a:rPr>
              <a:t> </a:t>
            </a:r>
            <a:r>
              <a:rPr sz="3200" spc="-5" dirty="0">
                <a:solidFill>
                  <a:srgbClr val="FFFFFF"/>
                </a:solidFill>
              </a:rPr>
              <a:t>Now)</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104455" y="1308227"/>
            <a:ext cx="810895" cy="236220"/>
          </a:xfrm>
          <a:custGeom>
            <a:avLst/>
            <a:gdLst/>
            <a:ahLst/>
            <a:cxnLst/>
            <a:rect l="l" t="t" r="r" b="b"/>
            <a:pathLst>
              <a:path w="810894" h="236219">
                <a:moveTo>
                  <a:pt x="735520" y="0"/>
                </a:moveTo>
                <a:lnTo>
                  <a:pt x="732218" y="9651"/>
                </a:lnTo>
                <a:lnTo>
                  <a:pt x="745839" y="15557"/>
                </a:lnTo>
                <a:lnTo>
                  <a:pt x="757554" y="23749"/>
                </a:lnTo>
                <a:lnTo>
                  <a:pt x="781365" y="61777"/>
                </a:lnTo>
                <a:lnTo>
                  <a:pt x="789241" y="116712"/>
                </a:lnTo>
                <a:lnTo>
                  <a:pt x="788362" y="137497"/>
                </a:lnTo>
                <a:lnTo>
                  <a:pt x="775271" y="188468"/>
                </a:lnTo>
                <a:lnTo>
                  <a:pt x="745982" y="220257"/>
                </a:lnTo>
                <a:lnTo>
                  <a:pt x="732599" y="226187"/>
                </a:lnTo>
                <a:lnTo>
                  <a:pt x="735520" y="235838"/>
                </a:lnTo>
                <a:lnTo>
                  <a:pt x="780561" y="208996"/>
                </a:lnTo>
                <a:lnTo>
                  <a:pt x="805846" y="159607"/>
                </a:lnTo>
                <a:lnTo>
                  <a:pt x="810704" y="117983"/>
                </a:lnTo>
                <a:lnTo>
                  <a:pt x="809490" y="96337"/>
                </a:lnTo>
                <a:lnTo>
                  <a:pt x="799774" y="58046"/>
                </a:lnTo>
                <a:lnTo>
                  <a:pt x="767588" y="15176"/>
                </a:lnTo>
                <a:lnTo>
                  <a:pt x="752590" y="6219"/>
                </a:lnTo>
                <a:lnTo>
                  <a:pt x="735520" y="0"/>
                </a:lnTo>
                <a:close/>
              </a:path>
              <a:path w="810894" h="236219">
                <a:moveTo>
                  <a:pt x="75184" y="0"/>
                </a:moveTo>
                <a:lnTo>
                  <a:pt x="30233" y="26896"/>
                </a:lnTo>
                <a:lnTo>
                  <a:pt x="4865" y="76358"/>
                </a:lnTo>
                <a:lnTo>
                  <a:pt x="0" y="117983"/>
                </a:lnTo>
                <a:lnTo>
                  <a:pt x="1212" y="139628"/>
                </a:lnTo>
                <a:lnTo>
                  <a:pt x="10908" y="177919"/>
                </a:lnTo>
                <a:lnTo>
                  <a:pt x="43035" y="220678"/>
                </a:lnTo>
                <a:lnTo>
                  <a:pt x="75184" y="235838"/>
                </a:lnTo>
                <a:lnTo>
                  <a:pt x="78168" y="226187"/>
                </a:lnTo>
                <a:lnTo>
                  <a:pt x="64735" y="220257"/>
                </a:lnTo>
                <a:lnTo>
                  <a:pt x="53144" y="211994"/>
                </a:lnTo>
                <a:lnTo>
                  <a:pt x="29366" y="173398"/>
                </a:lnTo>
                <a:lnTo>
                  <a:pt x="21501" y="116712"/>
                </a:lnTo>
                <a:lnTo>
                  <a:pt x="22375" y="96639"/>
                </a:lnTo>
                <a:lnTo>
                  <a:pt x="35483" y="46989"/>
                </a:lnTo>
                <a:lnTo>
                  <a:pt x="64949" y="15557"/>
                </a:lnTo>
                <a:lnTo>
                  <a:pt x="78549" y="9651"/>
                </a:lnTo>
                <a:lnTo>
                  <a:pt x="7518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906576" y="925195"/>
            <a:ext cx="5031105" cy="63754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The random variable </a:t>
            </a:r>
            <a:r>
              <a:rPr kumimoji="0" sz="2000" b="0" i="0" u="none" strike="noStrike" kern="1200" cap="none" spc="0" normalizeH="0" baseline="0" noProof="0" dirty="0">
                <a:ln>
                  <a:noFill/>
                </a:ln>
                <a:solidFill>
                  <a:prstClr val="black"/>
                </a:solidFill>
                <a:effectLst/>
                <a:uLnTx/>
                <a:uFillTx/>
                <a:latin typeface="Carlito"/>
                <a:ea typeface="+mn-ea"/>
                <a:cs typeface="Carlito"/>
              </a:rPr>
              <a:t>X </a:t>
            </a:r>
            <a:r>
              <a:rPr kumimoji="0" sz="2000" b="0" i="0" u="none" strike="noStrike" kern="1200" cap="none" spc="-5" normalizeH="0" baseline="0" noProof="0" dirty="0">
                <a:ln>
                  <a:noFill/>
                </a:ln>
                <a:solidFill>
                  <a:prstClr val="black"/>
                </a:solidFill>
                <a:effectLst/>
                <a:uLnTx/>
                <a:uFillTx/>
                <a:latin typeface="Carlito"/>
                <a:ea typeface="+mn-ea"/>
                <a:cs typeface="Carlito"/>
              </a:rPr>
              <a:t>has </a:t>
            </a:r>
            <a:r>
              <a:rPr kumimoji="0" sz="2000" b="0" i="0" u="none" strike="noStrike" kern="1200" cap="none" spc="0" normalizeH="0" baseline="0" noProof="0" dirty="0">
                <a:ln>
                  <a:noFill/>
                </a:ln>
                <a:solidFill>
                  <a:prstClr val="black"/>
                </a:solidFill>
                <a:effectLst/>
                <a:uLnTx/>
                <a:uFillTx/>
                <a:latin typeface="Carlito"/>
                <a:ea typeface="+mn-ea"/>
                <a:cs typeface="Carlito"/>
              </a:rPr>
              <a:t>a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a:t>
            </a:r>
            <a:r>
              <a:rPr kumimoji="0" sz="2000" b="0" i="0" u="none" strike="noStrike" kern="1200" cap="none" spc="-60"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function</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0"/>
              </a:spcBef>
              <a:spcAft>
                <a:spcPts val="0"/>
              </a:spcAft>
              <a:buClrTx/>
              <a:buSzTx/>
              <a:buFontTx/>
              <a:buNone/>
              <a:tabLst>
                <a:tab pos="1100455" algn="l"/>
                <a:tab pos="1868805" algn="l"/>
              </a:tabLst>
              <a:defRPr/>
            </a:pPr>
            <a:r>
              <a:rPr kumimoji="0" sz="2000" b="0" i="0" u="none" strike="noStrike" kern="1200" cap="none" spc="-315" normalizeH="0" baseline="0" noProof="0" dirty="0">
                <a:ln>
                  <a:noFill/>
                </a:ln>
                <a:solidFill>
                  <a:prstClr val="black"/>
                </a:solidFill>
                <a:effectLst/>
                <a:uLnTx/>
                <a:uFillTx/>
                <a:latin typeface="Tinos"/>
                <a:ea typeface="+mn-ea"/>
                <a:cs typeface="Tinos"/>
              </a:rPr>
              <a:t>𝑃     </a:t>
            </a:r>
            <a:r>
              <a:rPr kumimoji="0" sz="2000" b="0" i="0" u="none" strike="noStrike" kern="1200" cap="none" spc="-265" normalizeH="0" baseline="0" noProof="0" dirty="0">
                <a:ln>
                  <a:noFill/>
                </a:ln>
                <a:solidFill>
                  <a:prstClr val="black"/>
                </a:solidFill>
                <a:effectLst/>
                <a:uLnTx/>
                <a:uFillTx/>
                <a:latin typeface="Tinos"/>
                <a:ea typeface="+mn-ea"/>
                <a:cs typeface="Tinos"/>
              </a:rPr>
              <a:t>𝑋 </a:t>
            </a:r>
            <a:r>
              <a:rPr kumimoji="0" sz="2000" b="0" i="0" u="none" strike="noStrike" kern="1200" cap="none" spc="-195" normalizeH="0" baseline="0" noProof="0" dirty="0">
                <a:ln>
                  <a:noFill/>
                </a:ln>
                <a:solidFill>
                  <a:prstClr val="black"/>
                </a:solidFill>
                <a:effectLst/>
                <a:uLnTx/>
                <a:uFillTx/>
                <a:latin typeface="Tinos"/>
                <a:ea typeface="+mn-ea"/>
                <a:cs typeface="Tinos"/>
              </a:rPr>
              <a:t> </a:t>
            </a:r>
            <a:r>
              <a:rPr kumimoji="0" sz="2000" b="0" i="0" u="none" strike="noStrike" kern="1200" cap="none" spc="370" normalizeH="0" baseline="0" noProof="0" dirty="0">
                <a:ln>
                  <a:noFill/>
                </a:ln>
                <a:solidFill>
                  <a:prstClr val="black"/>
                </a:solidFill>
                <a:effectLst/>
                <a:uLnTx/>
                <a:uFillTx/>
                <a:latin typeface="Tinos"/>
                <a:ea typeface="+mn-ea"/>
                <a:cs typeface="Tinos"/>
              </a:rPr>
              <a:t>=</a:t>
            </a:r>
            <a:r>
              <a:rPr kumimoji="0" sz="2000" b="0" i="0" u="none" strike="noStrike" kern="1200" cap="none" spc="55" normalizeH="0" baseline="0" noProof="0" dirty="0">
                <a:ln>
                  <a:noFill/>
                </a:ln>
                <a:solidFill>
                  <a:prstClr val="black"/>
                </a:solidFill>
                <a:effectLst/>
                <a:uLnTx/>
                <a:uFillTx/>
                <a:latin typeface="Tinos"/>
                <a:ea typeface="+mn-ea"/>
                <a:cs typeface="Tinos"/>
              </a:rPr>
              <a:t> </a:t>
            </a:r>
            <a:r>
              <a:rPr kumimoji="0" sz="2000" b="0" i="0" u="none" strike="noStrike" kern="1200" cap="none" spc="-490" normalizeH="0" baseline="0" noProof="0" dirty="0">
                <a:ln>
                  <a:noFill/>
                </a:ln>
                <a:solidFill>
                  <a:prstClr val="black"/>
                </a:solidFill>
                <a:effectLst/>
                <a:uLnTx/>
                <a:uFillTx/>
                <a:latin typeface="Tinos"/>
                <a:ea typeface="+mn-ea"/>
                <a:cs typeface="Tinos"/>
              </a:rPr>
              <a:t>𝑥	</a:t>
            </a:r>
            <a:r>
              <a:rPr kumimoji="0" sz="2000" b="0" i="0" u="none" strike="noStrike" kern="1200" cap="none" spc="370" normalizeH="0" baseline="0" noProof="0" dirty="0">
                <a:ln>
                  <a:noFill/>
                </a:ln>
                <a:solidFill>
                  <a:prstClr val="black"/>
                </a:solidFill>
                <a:effectLst/>
                <a:uLnTx/>
                <a:uFillTx/>
                <a:latin typeface="Tinos"/>
                <a:ea typeface="+mn-ea"/>
                <a:cs typeface="Tinos"/>
              </a:rPr>
              <a:t>=</a:t>
            </a:r>
            <a:r>
              <a:rPr kumimoji="0" sz="2000" b="0" i="0" u="none" strike="noStrike" kern="1200" cap="none" spc="65" normalizeH="0" baseline="0" noProof="0" dirty="0">
                <a:ln>
                  <a:noFill/>
                </a:ln>
                <a:solidFill>
                  <a:prstClr val="black"/>
                </a:solidFill>
                <a:effectLst/>
                <a:uLnTx/>
                <a:uFillTx/>
                <a:latin typeface="Tinos"/>
                <a:ea typeface="+mn-ea"/>
                <a:cs typeface="Tinos"/>
              </a:rPr>
              <a:t> </a:t>
            </a:r>
            <a:r>
              <a:rPr kumimoji="0" sz="2000" b="0" i="0" u="none" strike="noStrike" kern="1200" cap="none" spc="-475" normalizeH="0" baseline="0" noProof="0" dirty="0">
                <a:ln>
                  <a:noFill/>
                </a:ln>
                <a:solidFill>
                  <a:prstClr val="black"/>
                </a:solidFill>
                <a:effectLst/>
                <a:uLnTx/>
                <a:uFillTx/>
                <a:latin typeface="Tinos"/>
                <a:ea typeface="+mn-ea"/>
                <a:cs typeface="Tinos"/>
              </a:rPr>
              <a:t>𝑘𝑥	</a:t>
            </a:r>
            <a:r>
              <a:rPr kumimoji="0" sz="2000" b="0" i="0" u="none" strike="noStrike" kern="1200" cap="none" spc="-490" normalizeH="0" baseline="0" noProof="0" dirty="0">
                <a:ln>
                  <a:noFill/>
                </a:ln>
                <a:solidFill>
                  <a:prstClr val="black"/>
                </a:solidFill>
                <a:effectLst/>
                <a:uLnTx/>
                <a:uFillTx/>
                <a:latin typeface="Tinos"/>
                <a:ea typeface="+mn-ea"/>
                <a:cs typeface="Tinos"/>
              </a:rPr>
              <a:t>𝑥 </a:t>
            </a:r>
            <a:r>
              <a:rPr kumimoji="0" sz="2000" b="0" i="0" u="none" strike="noStrike" kern="1200" cap="none" spc="370" normalizeH="0" baseline="0" noProof="0" dirty="0">
                <a:ln>
                  <a:noFill/>
                </a:ln>
                <a:solidFill>
                  <a:prstClr val="black"/>
                </a:solidFill>
                <a:effectLst/>
                <a:uLnTx/>
                <a:uFillTx/>
                <a:latin typeface="Tinos"/>
                <a:ea typeface="+mn-ea"/>
                <a:cs typeface="Tinos"/>
              </a:rPr>
              <a:t>=</a:t>
            </a:r>
            <a:r>
              <a:rPr kumimoji="0" sz="2000" b="0" i="0" u="none" strike="noStrike" kern="1200" cap="none" spc="45" normalizeH="0" baseline="0" noProof="0" dirty="0">
                <a:ln>
                  <a:noFill/>
                </a:ln>
                <a:solidFill>
                  <a:prstClr val="black"/>
                </a:solidFill>
                <a:effectLst/>
                <a:uLnTx/>
                <a:uFillTx/>
                <a:latin typeface="Tinos"/>
                <a:ea typeface="+mn-ea"/>
                <a:cs typeface="Tinos"/>
              </a:rPr>
              <a:t> </a:t>
            </a:r>
            <a:r>
              <a:rPr kumimoji="0" sz="2000" b="0" i="0" u="none" strike="noStrike" kern="1200" cap="none" spc="20" normalizeH="0" baseline="0" noProof="0" dirty="0">
                <a:ln>
                  <a:noFill/>
                </a:ln>
                <a:solidFill>
                  <a:prstClr val="black"/>
                </a:solidFill>
                <a:effectLst/>
                <a:uLnTx/>
                <a:uFillTx/>
                <a:latin typeface="Tinos"/>
                <a:ea typeface="+mn-ea"/>
                <a:cs typeface="Tinos"/>
              </a:rPr>
              <a:t>1,2,3,4</a:t>
            </a:r>
            <a:r>
              <a:rPr kumimoji="0" sz="2000" b="0" i="0" u="none" strike="noStrike" kern="1200" cap="none" spc="20" normalizeH="0" baseline="0" noProof="0" dirty="0">
                <a:ln>
                  <a:noFill/>
                </a:ln>
                <a:solidFill>
                  <a:prstClr val="black"/>
                </a:solidFill>
                <a:effectLst/>
                <a:uLnTx/>
                <a:uFillTx/>
                <a:latin typeface="Carlito"/>
                <a:ea typeface="+mn-ea"/>
                <a:cs typeface="Carlito"/>
              </a:rPr>
              <a:t>.</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7" name="object 7"/>
          <p:cNvSpPr txBox="1"/>
          <p:nvPr/>
        </p:nvSpPr>
        <p:spPr>
          <a:xfrm>
            <a:off x="906576" y="1600581"/>
            <a:ext cx="153733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Show that </a:t>
            </a:r>
            <a:r>
              <a:rPr kumimoji="0" sz="2000" b="0" i="0" u="none" strike="noStrike" kern="1200" cap="none" spc="-450" normalizeH="0" baseline="0" noProof="0" dirty="0">
                <a:ln>
                  <a:noFill/>
                </a:ln>
                <a:solidFill>
                  <a:prstClr val="black"/>
                </a:solidFill>
                <a:effectLst/>
                <a:uLnTx/>
                <a:uFillTx/>
                <a:latin typeface="Tinos"/>
                <a:ea typeface="+mn-ea"/>
                <a:cs typeface="Tinos"/>
              </a:rPr>
              <a:t>𝑘</a:t>
            </a:r>
            <a:r>
              <a:rPr kumimoji="0" sz="2000" b="0" i="0" u="none" strike="noStrike" kern="1200" cap="none" spc="-409" normalizeH="0" baseline="0" noProof="0" dirty="0">
                <a:ln>
                  <a:noFill/>
                </a:ln>
                <a:solidFill>
                  <a:prstClr val="black"/>
                </a:solidFill>
                <a:effectLst/>
                <a:uLnTx/>
                <a:uFillTx/>
                <a:latin typeface="Tinos"/>
                <a:ea typeface="+mn-ea"/>
                <a:cs typeface="Tinos"/>
              </a:rPr>
              <a:t> </a:t>
            </a:r>
            <a:r>
              <a:rPr kumimoji="0" sz="2000" b="0" i="0" u="none" strike="noStrike" kern="1200" cap="none" spc="365" normalizeH="0" baseline="0" noProof="0" dirty="0">
                <a:ln>
                  <a:noFill/>
                </a:ln>
                <a:solidFill>
                  <a:prstClr val="black"/>
                </a:solidFill>
                <a:effectLst/>
                <a:uLnTx/>
                <a:uFillTx/>
                <a:latin typeface="Tinos"/>
                <a:ea typeface="+mn-ea"/>
                <a:cs typeface="Tinos"/>
              </a:rPr>
              <a:t>=</a:t>
            </a:r>
            <a:endParaRPr kumimoji="0" sz="200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p:nvPr/>
        </p:nvSpPr>
        <p:spPr>
          <a:xfrm>
            <a:off x="2500883" y="1786508"/>
            <a:ext cx="216535" cy="17145"/>
          </a:xfrm>
          <a:custGeom>
            <a:avLst/>
            <a:gdLst/>
            <a:ahLst/>
            <a:cxnLst/>
            <a:rect l="l" t="t" r="r" b="b"/>
            <a:pathLst>
              <a:path w="216535" h="17144">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2488819" y="1465554"/>
            <a:ext cx="241935" cy="580390"/>
          </a:xfrm>
          <a:prstGeom prst="rect">
            <a:avLst/>
          </a:prstGeom>
        </p:spPr>
        <p:txBody>
          <a:bodyPr vert="horz" wrap="square" lIns="0" tIns="68580" rIns="0" bIns="0" rtlCol="0">
            <a:spAutoFit/>
          </a:bodyPr>
          <a:lstStyle/>
          <a:p>
            <a:pPr marL="65405" marR="0" lvl="0" indent="0" algn="l" defTabSz="914400" rtl="0" eaLnBrk="1" fontAlgn="auto" latinLnBrk="0" hangingPunct="1">
              <a:lnSpc>
                <a:spcPct val="100000"/>
              </a:lnSpc>
              <a:spcBef>
                <a:spcPts val="540"/>
              </a:spcBef>
              <a:spcAft>
                <a:spcPts val="0"/>
              </a:spcAft>
              <a:buClrTx/>
              <a:buSzTx/>
              <a:buFontTx/>
              <a:buNone/>
              <a:tabLst/>
              <a:defRPr/>
            </a:pPr>
            <a:r>
              <a:rPr kumimoji="0" sz="1450" b="0" i="0" u="none" strike="noStrike" kern="1200" cap="none" spc="120" normalizeH="0" baseline="0" noProof="0" dirty="0">
                <a:ln>
                  <a:noFill/>
                </a:ln>
                <a:solidFill>
                  <a:prstClr val="black"/>
                </a:solidFill>
                <a:effectLst/>
                <a:uLnTx/>
                <a:uFillTx/>
                <a:latin typeface="Tinos"/>
                <a:ea typeface="+mn-ea"/>
                <a:cs typeface="Tinos"/>
              </a:rPr>
              <a:t>1</a:t>
            </a:r>
            <a:endParaRPr kumimoji="0" sz="145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45"/>
              </a:spcBef>
              <a:spcAft>
                <a:spcPts val="0"/>
              </a:spcAft>
              <a:buClrTx/>
              <a:buSzTx/>
              <a:buFontTx/>
              <a:buNone/>
              <a:tabLst/>
              <a:defRPr/>
            </a:pPr>
            <a:r>
              <a:rPr kumimoji="0" sz="1450" b="0" i="0" u="none" strike="noStrike" kern="1200" cap="none" spc="120" normalizeH="0" baseline="0" noProof="0" dirty="0">
                <a:ln>
                  <a:noFill/>
                </a:ln>
                <a:solidFill>
                  <a:prstClr val="black"/>
                </a:solidFill>
                <a:effectLst/>
                <a:uLnTx/>
                <a:uFillTx/>
                <a:latin typeface="Tinos"/>
                <a:ea typeface="+mn-ea"/>
                <a:cs typeface="Tinos"/>
              </a:rPr>
              <a:t>10</a:t>
            </a:r>
            <a:endParaRPr kumimoji="0" sz="145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55</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Stationary Processes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000" dirty="0"/>
              <a:t>A time-series can be considered to be a realization of a stochastic process </a:t>
            </a:r>
          </a:p>
          <a:p>
            <a:pPr marL="343080" indent="-342720" algn="just">
              <a:spcBef>
                <a:spcPts val="561"/>
              </a:spcBef>
              <a:buClr>
                <a:srgbClr val="000000"/>
              </a:buClr>
              <a:buFont typeface="Arial"/>
              <a:buChar char="•"/>
            </a:pPr>
            <a:r>
              <a:rPr lang="en-IN" sz="2000" dirty="0"/>
              <a:t>A stochastic process consists of a sequence of </a:t>
            </a:r>
            <a:r>
              <a:rPr lang="en-IN" sz="2000" i="1" dirty="0"/>
              <a:t>random variables </a:t>
            </a:r>
            <a:r>
              <a:rPr lang="en-IN" sz="2000" b="1" i="1" dirty="0"/>
              <a:t>X</a:t>
            </a:r>
            <a:r>
              <a:rPr lang="en-IN" sz="2000" b="1" i="1" baseline="-25000" dirty="0"/>
              <a:t>1</a:t>
            </a:r>
            <a:r>
              <a:rPr lang="en-IN" sz="2000" b="1" i="1" dirty="0"/>
              <a:t>, X</a:t>
            </a:r>
            <a:r>
              <a:rPr lang="en-IN" sz="2000" b="1" i="1" baseline="-25000" dirty="0"/>
              <a:t>2</a:t>
            </a:r>
            <a:r>
              <a:rPr lang="en-IN" sz="2000" b="1" i="1" dirty="0"/>
              <a:t> X</a:t>
            </a:r>
            <a:r>
              <a:rPr lang="en-IN" sz="2000" b="1" i="1" baseline="-25000" dirty="0"/>
              <a:t>3</a:t>
            </a:r>
            <a:r>
              <a:rPr lang="en-IN" sz="2000" b="1" i="1" dirty="0"/>
              <a:t> </a:t>
            </a:r>
            <a:r>
              <a:rPr lang="en-IN" sz="2000" i="1" dirty="0"/>
              <a:t>…… </a:t>
            </a:r>
            <a:r>
              <a:rPr lang="en-IN" sz="2000" dirty="0"/>
              <a:t>where </a:t>
            </a:r>
            <a:r>
              <a:rPr lang="en-IN" sz="2000" b="1" i="1" dirty="0" err="1"/>
              <a:t>X</a:t>
            </a:r>
            <a:r>
              <a:rPr lang="en-IN" sz="2000" b="1" i="1" baseline="-25000" dirty="0" err="1"/>
              <a:t>t</a:t>
            </a:r>
            <a:r>
              <a:rPr lang="en-IN" sz="2000" dirty="0"/>
              <a:t> ~ distribution(</a:t>
            </a:r>
            <a:r>
              <a:rPr lang="el-GR" sz="2000" dirty="0"/>
              <a:t>μ</a:t>
            </a:r>
            <a:r>
              <a:rPr lang="en-US" sz="2000" baseline="-25000" dirty="0"/>
              <a:t>t</a:t>
            </a:r>
            <a:r>
              <a:rPr lang="en-IN" sz="2000" dirty="0"/>
              <a:t> , </a:t>
            </a:r>
            <a:r>
              <a:rPr lang="el-GR" sz="2000" dirty="0"/>
              <a:t>σ</a:t>
            </a:r>
            <a:r>
              <a:rPr lang="en-US" sz="2000" baseline="-25000" dirty="0"/>
              <a:t>t </a:t>
            </a:r>
            <a:r>
              <a:rPr lang="en-US" sz="2000" dirty="0"/>
              <a:t>). Each realization of this process gives an ensemble or dataset.</a:t>
            </a:r>
          </a:p>
          <a:p>
            <a:pPr marL="343080" indent="-342720" algn="just">
              <a:spcBef>
                <a:spcPts val="561"/>
              </a:spcBef>
              <a:buClr>
                <a:srgbClr val="000000"/>
              </a:buClr>
              <a:buFont typeface="Arial"/>
              <a:buChar char="•"/>
            </a:pPr>
            <a:r>
              <a:rPr lang="en-US" sz="2000" dirty="0"/>
              <a:t>So, another way of looking at it is that the stochastic  process is going on in the background and the realization of </a:t>
            </a:r>
            <a:r>
              <a:rPr lang="en-IN" sz="2000" dirty="0"/>
              <a:t>X</a:t>
            </a:r>
            <a:r>
              <a:rPr lang="en-IN" sz="2000" baseline="-25000" dirty="0"/>
              <a:t>1 </a:t>
            </a:r>
            <a:r>
              <a:rPr lang="en-IN" sz="2000" dirty="0"/>
              <a:t>is the 1</a:t>
            </a:r>
            <a:r>
              <a:rPr lang="en-IN" sz="2000" baseline="30000" dirty="0"/>
              <a:t>st</a:t>
            </a:r>
            <a:r>
              <a:rPr lang="en-IN" sz="2000" dirty="0"/>
              <a:t> data point, </a:t>
            </a:r>
            <a:r>
              <a:rPr lang="en-US" sz="2000" dirty="0"/>
              <a:t>realization of </a:t>
            </a:r>
            <a:r>
              <a:rPr lang="en-IN" sz="2000" dirty="0"/>
              <a:t>X</a:t>
            </a:r>
            <a:r>
              <a:rPr lang="en-IN" sz="2000" baseline="-25000" dirty="0"/>
              <a:t>2 </a:t>
            </a:r>
            <a:r>
              <a:rPr lang="en-IN" sz="2000" dirty="0"/>
              <a:t>is the 2</a:t>
            </a:r>
            <a:r>
              <a:rPr lang="en-IN" sz="2000" baseline="30000" dirty="0"/>
              <a:t>nd</a:t>
            </a:r>
            <a:r>
              <a:rPr lang="en-IN" sz="2000" dirty="0"/>
              <a:t> data point and so on giving us the time series dataset.</a:t>
            </a:r>
          </a:p>
          <a:p>
            <a:pPr marL="343080" indent="-342720" algn="just">
              <a:spcBef>
                <a:spcPts val="561"/>
              </a:spcBef>
              <a:buClr>
                <a:srgbClr val="000000"/>
              </a:buClr>
              <a:buFont typeface="Arial"/>
              <a:buChar char="•"/>
            </a:pPr>
            <a:r>
              <a:rPr lang="en-IN" sz="2000" dirty="0"/>
              <a:t>For reliable prediction to be made, the time series should be </a:t>
            </a:r>
            <a:r>
              <a:rPr lang="en-IN" sz="2000" b="1" dirty="0"/>
              <a:t>stationary</a:t>
            </a:r>
            <a:r>
              <a:rPr lang="en-IN" sz="2000" dirty="0"/>
              <a:t> (</a:t>
            </a:r>
            <a:r>
              <a:rPr lang="en-IN" sz="2000" i="1" dirty="0"/>
              <a:t>No systematic change such as seasonality, trend </a:t>
            </a:r>
            <a:r>
              <a:rPr lang="en-IN" sz="2000" dirty="0"/>
              <a:t>.i.e. only random fluctuations)</a:t>
            </a:r>
          </a:p>
          <a:p>
            <a:pPr marL="360" algn="just">
              <a:spcBef>
                <a:spcPts val="561"/>
              </a:spcBef>
              <a:buClr>
                <a:srgbClr val="000000"/>
              </a:buClr>
            </a:pPr>
            <a:endParaRPr lang="en-US" sz="2000" dirty="0"/>
          </a:p>
          <a:p>
            <a:pPr marL="343080" indent="-342720" algn="just">
              <a:spcBef>
                <a:spcPts val="561"/>
              </a:spcBef>
              <a:buClr>
                <a:srgbClr val="000000"/>
              </a:buClr>
              <a:buFont typeface="Arial"/>
              <a:buChar char="•"/>
            </a:pPr>
            <a:endParaRPr lang="en-US" sz="2000" dirty="0"/>
          </a:p>
          <a:p>
            <a:pPr marL="343080" indent="-342720" algn="just">
              <a:lnSpc>
                <a:spcPct val="100000"/>
              </a:lnSpc>
              <a:spcBef>
                <a:spcPts val="561"/>
              </a:spcBef>
              <a:buClr>
                <a:srgbClr val="000000"/>
              </a:buClr>
              <a:buFont typeface="Arial"/>
              <a:buChar char="•"/>
            </a:pPr>
            <a:endParaRPr lang="en-IN" sz="2000" spc="-1" dirty="0">
              <a:solidFill>
                <a:srgbClr val="000000"/>
              </a:solidFill>
            </a:endParaRPr>
          </a:p>
          <a:p>
            <a:pPr marL="343080" indent="-342720">
              <a:lnSpc>
                <a:spcPct val="100000"/>
              </a:lnSpc>
              <a:spcBef>
                <a:spcPts val="561"/>
              </a:spcBef>
              <a:buClr>
                <a:srgbClr val="000000"/>
              </a:buClr>
              <a:buFont typeface="Arial"/>
              <a:buChar char="•"/>
            </a:pPr>
            <a:endParaRPr lang="en-IN" sz="2000" b="0" strike="noStrike" spc="-1" dirty="0">
              <a:solidFill>
                <a:srgbClr val="000000"/>
              </a:solidFill>
            </a:endParaRPr>
          </a:p>
          <a:p>
            <a:pPr>
              <a:lnSpc>
                <a:spcPct val="100000"/>
              </a:lnSpc>
              <a:spcBef>
                <a:spcPts val="561"/>
              </a:spcBef>
            </a:pPr>
            <a:endParaRPr lang="en-IN" sz="2000" b="0" strike="noStrike" spc="-1" dirty="0">
              <a:solidFill>
                <a:srgbClr val="000000"/>
              </a:solidFill>
            </a:endParaRPr>
          </a:p>
        </p:txBody>
      </p:sp>
    </p:spTree>
    <p:extLst>
      <p:ext uri="{BB962C8B-B14F-4D97-AF65-F5344CB8AC3E}">
        <p14:creationId xmlns:p14="http://schemas.microsoft.com/office/powerpoint/2010/main" val="8369870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Stationary Processes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Stationarity implies that the </a:t>
            </a:r>
            <a:r>
              <a:rPr lang="en-IN" sz="2200" i="1" dirty="0"/>
              <a:t>properties of one section of data are much like the properties of the other section of data</a:t>
            </a:r>
          </a:p>
          <a:p>
            <a:pPr marL="343080" indent="-342720" algn="just">
              <a:spcBef>
                <a:spcPts val="561"/>
              </a:spcBef>
              <a:buClr>
                <a:srgbClr val="000000"/>
              </a:buClr>
              <a:buFont typeface="Arial"/>
              <a:buChar char="•"/>
            </a:pPr>
            <a:r>
              <a:rPr lang="en-IN" sz="2200" dirty="0"/>
              <a:t>A stochastic process is </a:t>
            </a:r>
            <a:r>
              <a:rPr lang="en-IN" sz="2200" b="1" dirty="0">
                <a:solidFill>
                  <a:srgbClr val="C00000"/>
                </a:solidFill>
              </a:rPr>
              <a:t>Strictly Stationary </a:t>
            </a:r>
            <a:r>
              <a:rPr lang="en-IN" sz="2200" dirty="0"/>
              <a:t>if the </a:t>
            </a:r>
            <a:r>
              <a:rPr lang="en-IN" sz="2200" i="1" dirty="0"/>
              <a:t>joint distribution of </a:t>
            </a:r>
            <a:r>
              <a:rPr lang="en-IN" sz="2200" i="1" dirty="0" err="1"/>
              <a:t>X</a:t>
            </a:r>
            <a:r>
              <a:rPr lang="en-IN" sz="2200" i="1" baseline="-25000" dirty="0" err="1"/>
              <a:t>t</a:t>
            </a:r>
            <a:r>
              <a:rPr lang="en-IN" sz="2200" i="1" dirty="0"/>
              <a:t> is same as the joint distribution of </a:t>
            </a:r>
            <a:r>
              <a:rPr lang="en-IN" sz="2200" i="1" dirty="0" err="1"/>
              <a:t>X</a:t>
            </a:r>
            <a:r>
              <a:rPr lang="en-IN" sz="2200" i="1" baseline="-25000" dirty="0" err="1"/>
              <a:t>t+h</a:t>
            </a:r>
            <a:r>
              <a:rPr lang="en-IN" sz="2200" dirty="0"/>
              <a:t>. </a:t>
            </a:r>
            <a:r>
              <a:rPr lang="en-IN" sz="2200" i="1" dirty="0"/>
              <a:t>i.e. the mean and variance is same, across all the intervals.</a:t>
            </a:r>
          </a:p>
          <a:p>
            <a:pPr marL="343080" indent="-342720" algn="just">
              <a:spcBef>
                <a:spcPts val="561"/>
              </a:spcBef>
              <a:buClr>
                <a:srgbClr val="000000"/>
              </a:buClr>
              <a:buFont typeface="Arial"/>
              <a:buChar char="•"/>
            </a:pPr>
            <a:endParaRPr lang="en-IN" sz="22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spTree>
    <p:extLst>
      <p:ext uri="{BB962C8B-B14F-4D97-AF65-F5344CB8AC3E}">
        <p14:creationId xmlns:p14="http://schemas.microsoft.com/office/powerpoint/2010/main" val="178962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Stationary Processes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Thus the random variable are </a:t>
            </a:r>
            <a:r>
              <a:rPr lang="en-IN" sz="2200" b="1" i="1" dirty="0"/>
              <a:t>identically distributed </a:t>
            </a:r>
            <a:r>
              <a:rPr lang="en-IN" sz="2200" dirty="0"/>
              <a:t>and we will therefore have mean and variance to be invariant w.r.t time and </a:t>
            </a:r>
            <a:r>
              <a:rPr lang="en-IN" sz="2200" b="1" dirty="0"/>
              <a:t>“</a:t>
            </a:r>
            <a:r>
              <a:rPr lang="en-IN" sz="2200" dirty="0"/>
              <a:t>auto(</a:t>
            </a:r>
            <a:r>
              <a:rPr lang="en-IN" i="1" dirty="0"/>
              <a:t>self</a:t>
            </a:r>
            <a:r>
              <a:rPr lang="en-IN" sz="2200" dirty="0"/>
              <a:t>)</a:t>
            </a:r>
            <a:r>
              <a:rPr lang="en-IN" sz="2200" b="1" i="1" dirty="0"/>
              <a:t>covariance will depend on lag only”</a:t>
            </a:r>
            <a:r>
              <a:rPr lang="en-IN" sz="2200" dirty="0"/>
              <a:t>. This is </a:t>
            </a:r>
            <a:r>
              <a:rPr lang="en-IN" sz="2200" b="1" dirty="0">
                <a:solidFill>
                  <a:srgbClr val="C00000"/>
                </a:solidFill>
              </a:rPr>
              <a:t>weak stationarity</a:t>
            </a:r>
            <a:r>
              <a:rPr lang="en-IN" sz="2200" dirty="0">
                <a:solidFill>
                  <a:srgbClr val="C00000"/>
                </a:solidFill>
              </a:rPr>
              <a:t>.</a:t>
            </a:r>
          </a:p>
        </p:txBody>
      </p:sp>
      <p:pic>
        <p:nvPicPr>
          <p:cNvPr id="2" name="Picture 1"/>
          <p:cNvPicPr>
            <a:picLocks noChangeAspect="1"/>
          </p:cNvPicPr>
          <p:nvPr/>
        </p:nvPicPr>
        <p:blipFill>
          <a:blip r:embed="rId3"/>
          <a:stretch>
            <a:fillRect/>
          </a:stretch>
        </p:blipFill>
        <p:spPr>
          <a:xfrm>
            <a:off x="607131" y="3243261"/>
            <a:ext cx="8079309" cy="2628901"/>
          </a:xfrm>
          <a:prstGeom prst="rect">
            <a:avLst/>
          </a:prstGeom>
        </p:spPr>
      </p:pic>
    </p:spTree>
    <p:extLst>
      <p:ext uri="{BB962C8B-B14F-4D97-AF65-F5344CB8AC3E}">
        <p14:creationId xmlns:p14="http://schemas.microsoft.com/office/powerpoint/2010/main" val="4461152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Stationary Processes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665834" y="1555845"/>
            <a:ext cx="7811972" cy="1947288"/>
          </a:xfrm>
          <a:prstGeom prst="rect">
            <a:avLst/>
          </a:prstGeom>
        </p:spPr>
      </p:pic>
      <p:pic>
        <p:nvPicPr>
          <p:cNvPr id="4" name="Picture 3"/>
          <p:cNvPicPr>
            <a:picLocks noChangeAspect="1"/>
          </p:cNvPicPr>
          <p:nvPr/>
        </p:nvPicPr>
        <p:blipFill>
          <a:blip r:embed="rId3"/>
          <a:stretch>
            <a:fillRect/>
          </a:stretch>
        </p:blipFill>
        <p:spPr>
          <a:xfrm>
            <a:off x="665834" y="3643314"/>
            <a:ext cx="7591835" cy="2423966"/>
          </a:xfrm>
          <a:prstGeom prst="rect">
            <a:avLst/>
          </a:prstGeom>
        </p:spPr>
      </p:pic>
    </p:spTree>
    <p:extLst>
      <p:ext uri="{BB962C8B-B14F-4D97-AF65-F5344CB8AC3E}">
        <p14:creationId xmlns:p14="http://schemas.microsoft.com/office/powerpoint/2010/main" val="30728911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95640" y="1371600"/>
            <a:ext cx="8214960" cy="3810000"/>
          </a:xfrm>
        </p:spPr>
        <p:txBody>
          <a:bodyPr>
            <a:normAutofit fontScale="77500" lnSpcReduction="20000"/>
          </a:bodyPr>
          <a:lstStyle/>
          <a:p>
            <a:r>
              <a:rPr lang="en-IN" dirty="0"/>
              <a:t>A series which is not stationary can be made stationary after </a:t>
            </a:r>
            <a:r>
              <a:rPr lang="en-IN" b="1" dirty="0"/>
              <a:t>differencing</a:t>
            </a:r>
            <a:r>
              <a:rPr lang="en-IN" dirty="0"/>
              <a:t>. </a:t>
            </a:r>
          </a:p>
          <a:p>
            <a:r>
              <a:rPr lang="en-IN" dirty="0"/>
              <a:t>A series which is stationary after being </a:t>
            </a:r>
            <a:r>
              <a:rPr lang="en-IN" b="1" dirty="0"/>
              <a:t>differentiated once </a:t>
            </a:r>
            <a:r>
              <a:rPr lang="en-IN" dirty="0"/>
              <a:t>is said to be integrated of order 1 and denoted by </a:t>
            </a:r>
            <a:r>
              <a:rPr lang="en-IN" b="1" dirty="0"/>
              <a:t>I(1)</a:t>
            </a:r>
            <a:r>
              <a:rPr lang="en-IN" dirty="0"/>
              <a:t>.</a:t>
            </a:r>
          </a:p>
          <a:p>
            <a:r>
              <a:rPr lang="en-IN" dirty="0"/>
              <a:t>In general if any series is stationary after </a:t>
            </a:r>
            <a:r>
              <a:rPr lang="en-IN" b="1" i="1" dirty="0"/>
              <a:t>d</a:t>
            </a:r>
            <a:r>
              <a:rPr lang="en-IN" dirty="0"/>
              <a:t> differentiation is said to be integrated of order </a:t>
            </a:r>
            <a:r>
              <a:rPr lang="en-IN" b="1" i="1" dirty="0"/>
              <a:t>d</a:t>
            </a:r>
            <a:r>
              <a:rPr lang="en-IN" i="1" dirty="0"/>
              <a:t>.</a:t>
            </a:r>
          </a:p>
          <a:p>
            <a:r>
              <a:rPr lang="en-IN" dirty="0"/>
              <a:t>So, if any series is stationary by itself then it is said to be </a:t>
            </a:r>
            <a:r>
              <a:rPr lang="en-IN" b="1" i="1" dirty="0"/>
              <a:t>I(0)</a:t>
            </a:r>
            <a:r>
              <a:rPr lang="en-IN" dirty="0"/>
              <a:t>. </a:t>
            </a:r>
          </a:p>
          <a:p>
            <a:r>
              <a:rPr lang="en-IN" b="1" i="1" dirty="0"/>
              <a:t>*ARIMA model</a:t>
            </a:r>
          </a:p>
        </p:txBody>
      </p:sp>
      <p:sp>
        <p:nvSpPr>
          <p:cNvPr id="2" name="Title 1"/>
          <p:cNvSpPr>
            <a:spLocks noGrp="1"/>
          </p:cNvSpPr>
          <p:nvPr>
            <p:ph type="title"/>
          </p:nvPr>
        </p:nvSpPr>
        <p:spPr/>
        <p:txBody>
          <a:bodyPr/>
          <a:lstStyle/>
          <a:p>
            <a:r>
              <a:rPr lang="en-IN" b="1" spc="-1" dirty="0">
                <a:solidFill>
                  <a:srgbClr val="C00000"/>
                </a:solidFill>
                <a:latin typeface="Comic Sans MS"/>
              </a:rPr>
              <a:t>Stationary Processes</a:t>
            </a:r>
            <a:endParaRPr lang="en-IN" dirty="0"/>
          </a:p>
        </p:txBody>
      </p:sp>
    </p:spTree>
    <p:extLst>
      <p:ext uri="{BB962C8B-B14F-4D97-AF65-F5344CB8AC3E}">
        <p14:creationId xmlns:p14="http://schemas.microsoft.com/office/powerpoint/2010/main" val="6773878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7377748"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The sample autocorrelation function</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08" y="1294920"/>
            <a:ext cx="8229240" cy="4993834"/>
          </a:xfrm>
          <a:prstGeom prst="rect">
            <a:avLst/>
          </a:prstGeom>
          <a:noFill/>
          <a:ln>
            <a:noFill/>
          </a:ln>
        </p:spPr>
        <p:txBody>
          <a:bodyPr/>
          <a:lstStyle/>
          <a:p>
            <a:pPr marL="343260" indent="-342900" algn="just">
              <a:spcBef>
                <a:spcPts val="561"/>
              </a:spcBef>
              <a:buClr>
                <a:srgbClr val="000000"/>
              </a:buClr>
              <a:buFont typeface="Arial" panose="020B0604020202020204" pitchFamily="34" charset="0"/>
              <a:buChar char="•"/>
            </a:pPr>
            <a:r>
              <a:rPr lang="en-IN" sz="2000" dirty="0"/>
              <a:t>We usually get datasets and not random variable, so we estimate </a:t>
            </a:r>
            <a:r>
              <a:rPr lang="en-IN" sz="2000" b="1" dirty="0"/>
              <a:t>covariance</a:t>
            </a:r>
            <a:r>
              <a:rPr lang="en-IN" sz="2000" dirty="0"/>
              <a:t> from the paired dataset</a:t>
            </a:r>
          </a:p>
          <a:p>
            <a:pPr marL="343260" indent="-342900" algn="just">
              <a:spcBef>
                <a:spcPts val="561"/>
              </a:spcBef>
              <a:buClr>
                <a:srgbClr val="000000"/>
              </a:buClr>
              <a:buFont typeface="Arial" panose="020B0604020202020204" pitchFamily="34" charset="0"/>
              <a:buChar char="•"/>
            </a:pPr>
            <a:endParaRPr lang="en-IN" sz="20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r>
              <a:rPr lang="en-IN" sz="2000" dirty="0"/>
              <a:t>For an </a:t>
            </a:r>
            <a:r>
              <a:rPr lang="en-IN" sz="2000" dirty="0" err="1"/>
              <a:t>iid</a:t>
            </a:r>
            <a:r>
              <a:rPr lang="en-IN" sz="2000" dirty="0"/>
              <a:t> noise,          will be close to zero for all non-zero lags</a:t>
            </a:r>
          </a:p>
          <a:p>
            <a:pPr marL="343260" indent="-342900" algn="just">
              <a:spcBef>
                <a:spcPts val="561"/>
              </a:spcBef>
              <a:buClr>
                <a:srgbClr val="000000"/>
              </a:buClr>
              <a:buFont typeface="Arial" panose="020B0604020202020204" pitchFamily="34" charset="0"/>
              <a:buChar char="•"/>
            </a:pPr>
            <a:r>
              <a:rPr lang="en-IN" sz="2000" dirty="0"/>
              <a:t>The         = 1 for h=0 .i.e. for zero lag.</a:t>
            </a:r>
            <a:endParaRPr lang="en-IN" sz="2400" dirty="0"/>
          </a:p>
          <a:p>
            <a:pPr marL="457560" indent="-457200" algn="just">
              <a:spcBef>
                <a:spcPts val="561"/>
              </a:spcBef>
              <a:buClr>
                <a:srgbClr val="000000"/>
              </a:buClr>
              <a:buFont typeface="Arial" panose="020B0604020202020204" pitchFamily="34" charset="0"/>
              <a:buChar char="•"/>
            </a:pPr>
            <a:endParaRPr lang="en-US" sz="2800" dirty="0"/>
          </a:p>
          <a:p>
            <a:pPr marL="360" algn="just">
              <a:spcBef>
                <a:spcPts val="561"/>
              </a:spcBef>
              <a:buClr>
                <a:srgbClr val="000000"/>
              </a:buClr>
            </a:pPr>
            <a:endParaRPr lang="en-US" sz="2800" dirty="0"/>
          </a:p>
          <a:p>
            <a:pPr marL="457560" indent="-457200" algn="just">
              <a:lnSpc>
                <a:spcPct val="100000"/>
              </a:lnSpc>
              <a:spcBef>
                <a:spcPts val="561"/>
              </a:spcBef>
              <a:buClr>
                <a:srgbClr val="000000"/>
              </a:buClr>
              <a:buFont typeface="Arial" panose="020B0604020202020204" pitchFamily="34" charset="0"/>
              <a:buChar char="•"/>
            </a:pPr>
            <a:endParaRPr lang="en-IN" sz="2800" spc="-1" dirty="0">
              <a:solidFill>
                <a:srgbClr val="000000"/>
              </a:solidFill>
              <a:latin typeface="Calibri"/>
            </a:endParaRPr>
          </a:p>
          <a:p>
            <a:pPr marL="457560" indent="-457200">
              <a:lnSpc>
                <a:spcPct val="100000"/>
              </a:lnSpc>
              <a:spcBef>
                <a:spcPts val="561"/>
              </a:spcBef>
              <a:buClr>
                <a:srgbClr val="000000"/>
              </a:buClr>
              <a:buFont typeface="Arial" panose="020B0604020202020204" pitchFamily="34" charset="0"/>
              <a:buChar char="•"/>
            </a:pPr>
            <a:endParaRPr lang="en-IN" sz="2800" b="0" strike="noStrike" spc="-1" dirty="0">
              <a:solidFill>
                <a:srgbClr val="000000"/>
              </a:solidFill>
              <a:latin typeface="Arial"/>
            </a:endParaRPr>
          </a:p>
          <a:p>
            <a:pPr marL="457200" indent="-457200">
              <a:lnSpc>
                <a:spcPct val="100000"/>
              </a:lnSpc>
              <a:spcBef>
                <a:spcPts val="561"/>
              </a:spcBef>
              <a:buFont typeface="Arial" panose="020B0604020202020204" pitchFamily="34" charset="0"/>
              <a:buChar char="•"/>
            </a:pPr>
            <a:endParaRPr lang="en-IN" sz="2800" b="0" strike="noStrike" spc="-1" dirty="0">
              <a:solidFill>
                <a:srgbClr val="000000"/>
              </a:solidFill>
              <a:latin typeface="Arial"/>
            </a:endParaRPr>
          </a:p>
        </p:txBody>
      </p:sp>
      <p:pic>
        <p:nvPicPr>
          <p:cNvPr id="2" name="Picture 1"/>
          <p:cNvPicPr>
            <a:picLocks noChangeAspect="1"/>
          </p:cNvPicPr>
          <p:nvPr/>
        </p:nvPicPr>
        <p:blipFill>
          <a:blip r:embed="rId2"/>
          <a:stretch>
            <a:fillRect/>
          </a:stretch>
        </p:blipFill>
        <p:spPr>
          <a:xfrm>
            <a:off x="801054" y="1971675"/>
            <a:ext cx="7377748" cy="3493863"/>
          </a:xfrm>
          <a:prstGeom prst="rect">
            <a:avLst/>
          </a:prstGeom>
        </p:spPr>
      </p:pic>
      <p:pic>
        <p:nvPicPr>
          <p:cNvPr id="6" name="Picture 5"/>
          <p:cNvPicPr>
            <a:picLocks noChangeAspect="1"/>
          </p:cNvPicPr>
          <p:nvPr/>
        </p:nvPicPr>
        <p:blipFill>
          <a:blip r:embed="rId3"/>
          <a:stretch>
            <a:fillRect/>
          </a:stretch>
        </p:blipFill>
        <p:spPr>
          <a:xfrm>
            <a:off x="2704760" y="5584974"/>
            <a:ext cx="457300" cy="292172"/>
          </a:xfrm>
          <a:prstGeom prst="rect">
            <a:avLst/>
          </a:prstGeom>
        </p:spPr>
      </p:pic>
      <p:pic>
        <p:nvPicPr>
          <p:cNvPr id="8" name="Picture 7"/>
          <p:cNvPicPr>
            <a:picLocks noChangeAspect="1"/>
          </p:cNvPicPr>
          <p:nvPr/>
        </p:nvPicPr>
        <p:blipFill>
          <a:blip r:embed="rId3"/>
          <a:stretch>
            <a:fillRect/>
          </a:stretch>
        </p:blipFill>
        <p:spPr>
          <a:xfrm>
            <a:off x="1425004" y="5910214"/>
            <a:ext cx="457300" cy="292172"/>
          </a:xfrm>
          <a:prstGeom prst="rect">
            <a:avLst/>
          </a:prstGeom>
        </p:spPr>
      </p:pic>
    </p:spTree>
    <p:extLst>
      <p:ext uri="{BB962C8B-B14F-4D97-AF65-F5344CB8AC3E}">
        <p14:creationId xmlns:p14="http://schemas.microsoft.com/office/powerpoint/2010/main" val="34556217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769620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The partial autocorrelation function</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08" y="1294920"/>
            <a:ext cx="8229240" cy="4993834"/>
          </a:xfrm>
          <a:prstGeom prst="rect">
            <a:avLst/>
          </a:prstGeom>
          <a:noFill/>
          <a:ln>
            <a:noFill/>
          </a:ln>
        </p:spPr>
        <p:txBody>
          <a:bodyPr/>
          <a:lstStyle/>
          <a:p>
            <a:pPr marL="343260" indent="-342900" algn="just">
              <a:spcBef>
                <a:spcPts val="561"/>
              </a:spcBef>
              <a:buClr>
                <a:srgbClr val="000000"/>
              </a:buClr>
              <a:buFont typeface="Arial" panose="020B0604020202020204" pitchFamily="34" charset="0"/>
              <a:buChar char="•"/>
            </a:pPr>
            <a:r>
              <a:rPr lang="en-IN" sz="2000" dirty="0"/>
              <a:t>The partial correlation between two variables is a conditional correlation taking into account their dependence on all other remaining variables</a:t>
            </a:r>
          </a:p>
          <a:p>
            <a:pPr marL="800460" lvl="1" indent="-342900" algn="just">
              <a:spcBef>
                <a:spcPts val="561"/>
              </a:spcBef>
              <a:buClr>
                <a:srgbClr val="000000"/>
              </a:buClr>
              <a:buFont typeface="Arial" panose="020B0604020202020204" pitchFamily="34" charset="0"/>
              <a:buChar char="•"/>
            </a:pPr>
            <a:r>
              <a:rPr lang="en-IN" sz="2000" dirty="0" err="1"/>
              <a:t>Eg</a:t>
            </a:r>
            <a:r>
              <a:rPr lang="en-IN" sz="2000" dirty="0"/>
              <a:t>. A third order (lag) partial autocorrelation is</a:t>
            </a:r>
          </a:p>
          <a:p>
            <a:pPr marL="800460" lvl="1" indent="-342900" algn="just">
              <a:spcBef>
                <a:spcPts val="561"/>
              </a:spcBef>
              <a:buClr>
                <a:srgbClr val="000000"/>
              </a:buClr>
              <a:buFont typeface="Arial" panose="020B0604020202020204" pitchFamily="34" charset="0"/>
              <a:buChar char="•"/>
            </a:pPr>
            <a:endParaRPr lang="en-IN" sz="2000" dirty="0"/>
          </a:p>
          <a:p>
            <a:pPr marL="343260" indent="-342900" algn="just">
              <a:spcBef>
                <a:spcPts val="561"/>
              </a:spcBef>
              <a:buClr>
                <a:srgbClr val="000000"/>
              </a:buClr>
              <a:buFont typeface="Arial" panose="020B0604020202020204" pitchFamily="34" charset="0"/>
              <a:buChar char="•"/>
            </a:pPr>
            <a:endParaRPr lang="en-IN" sz="20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43260" indent="-342900" algn="just">
              <a:spcBef>
                <a:spcPts val="561"/>
              </a:spcBef>
              <a:buClr>
                <a:srgbClr val="000000"/>
              </a:buClr>
              <a:buFont typeface="Arial" panose="020B0604020202020204" pitchFamily="34" charset="0"/>
              <a:buChar char="•"/>
            </a:pPr>
            <a:r>
              <a:rPr lang="en-IN" sz="2400" dirty="0"/>
              <a:t>The first order PACF &amp; ACF are same.</a:t>
            </a:r>
          </a:p>
          <a:p>
            <a:pPr marL="343260" indent="-342900" algn="just">
              <a:spcBef>
                <a:spcPts val="561"/>
              </a:spcBef>
              <a:buClr>
                <a:srgbClr val="000000"/>
              </a:buClr>
              <a:buFont typeface="Arial" panose="020B0604020202020204" pitchFamily="34" charset="0"/>
              <a:buChar char="•"/>
            </a:pPr>
            <a:r>
              <a:rPr lang="en-IN" sz="2400" dirty="0"/>
              <a:t>We remove intermediate series between </a:t>
            </a:r>
            <a:r>
              <a:rPr lang="en-IN" sz="2400" b="1" i="1" dirty="0"/>
              <a:t>t &amp; t-3</a:t>
            </a:r>
            <a:r>
              <a:rPr lang="en-IN" sz="2400" dirty="0"/>
              <a:t> (</a:t>
            </a:r>
            <a:r>
              <a:rPr lang="en-IN" sz="2400" dirty="0" err="1"/>
              <a:t>e.g</a:t>
            </a:r>
            <a:r>
              <a:rPr lang="en-IN" sz="2400" dirty="0"/>
              <a:t>)</a:t>
            </a:r>
          </a:p>
          <a:p>
            <a:pPr marL="343260" indent="-342900" algn="just">
              <a:spcBef>
                <a:spcPts val="561"/>
              </a:spcBef>
              <a:buClr>
                <a:srgbClr val="000000"/>
              </a:buClr>
              <a:buFont typeface="Arial" panose="020B0604020202020204" pitchFamily="34" charset="0"/>
              <a:buChar char="•"/>
            </a:pPr>
            <a:endParaRPr lang="en-IN" sz="2400" dirty="0"/>
          </a:p>
          <a:p>
            <a:pPr marL="360" algn="just">
              <a:spcBef>
                <a:spcPts val="561"/>
              </a:spcBef>
              <a:buClr>
                <a:srgbClr val="000000"/>
              </a:buClr>
            </a:pPr>
            <a:endParaRPr lang="en-IN" sz="2400" dirty="0"/>
          </a:p>
          <a:p>
            <a:pPr marL="343260" indent="-342900" algn="just">
              <a:spcBef>
                <a:spcPts val="561"/>
              </a:spcBef>
              <a:buClr>
                <a:srgbClr val="000000"/>
              </a:buClr>
              <a:buFont typeface="Arial" panose="020B0604020202020204" pitchFamily="34" charset="0"/>
              <a:buChar char="•"/>
            </a:pPr>
            <a:endParaRPr lang="en-IN" sz="2400" dirty="0"/>
          </a:p>
          <a:p>
            <a:pPr marL="360" algn="just">
              <a:lnSpc>
                <a:spcPct val="100000"/>
              </a:lnSpc>
              <a:spcBef>
                <a:spcPts val="561"/>
              </a:spcBef>
              <a:buClr>
                <a:srgbClr val="000000"/>
              </a:buClr>
            </a:pPr>
            <a:endParaRPr lang="en-IN" sz="2800" spc="-1" dirty="0">
              <a:solidFill>
                <a:srgbClr val="000000"/>
              </a:solidFill>
              <a:latin typeface="Calibri"/>
            </a:endParaRPr>
          </a:p>
          <a:p>
            <a:pPr marL="457560" indent="-457200">
              <a:lnSpc>
                <a:spcPct val="100000"/>
              </a:lnSpc>
              <a:spcBef>
                <a:spcPts val="561"/>
              </a:spcBef>
              <a:buClr>
                <a:srgbClr val="000000"/>
              </a:buClr>
              <a:buFont typeface="Arial" panose="020B0604020202020204" pitchFamily="34" charset="0"/>
              <a:buChar char="•"/>
            </a:pPr>
            <a:endParaRPr lang="en-IN" sz="2800" b="0" strike="noStrike" spc="-1" dirty="0">
              <a:solidFill>
                <a:srgbClr val="000000"/>
              </a:solidFill>
              <a:latin typeface="Arial"/>
            </a:endParaRPr>
          </a:p>
          <a:p>
            <a:pPr marL="457200" indent="-457200">
              <a:lnSpc>
                <a:spcPct val="100000"/>
              </a:lnSpc>
              <a:spcBef>
                <a:spcPts val="561"/>
              </a:spcBef>
              <a:buFont typeface="Arial" panose="020B0604020202020204" pitchFamily="34" charset="0"/>
              <a:buChar char="•"/>
            </a:pPr>
            <a:endParaRPr lang="en-IN" sz="2800" b="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1202435" y="2674961"/>
            <a:ext cx="5507856" cy="1098858"/>
          </a:xfrm>
          <a:prstGeom prst="rect">
            <a:avLst/>
          </a:prstGeom>
        </p:spPr>
      </p:pic>
    </p:spTree>
    <p:extLst>
      <p:ext uri="{BB962C8B-B14F-4D97-AF65-F5344CB8AC3E}">
        <p14:creationId xmlns:p14="http://schemas.microsoft.com/office/powerpoint/2010/main" val="788984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98462" y="1124640"/>
            <a:ext cx="6120360" cy="849960"/>
          </a:xfrm>
        </p:spPr>
        <p:txBody>
          <a:bodyPr>
            <a:normAutofit fontScale="62500" lnSpcReduction="20000"/>
          </a:bodyPr>
          <a:lstStyle/>
          <a:p>
            <a:r>
              <a:rPr lang="en-IN" dirty="0"/>
              <a:t>It tells us the number of periods (lags), you should consider for better forecasting.</a:t>
            </a:r>
          </a:p>
        </p:txBody>
      </p:sp>
      <p:sp>
        <p:nvSpPr>
          <p:cNvPr id="2" name="Title 1"/>
          <p:cNvSpPr>
            <a:spLocks noGrp="1"/>
          </p:cNvSpPr>
          <p:nvPr>
            <p:ph type="title"/>
          </p:nvPr>
        </p:nvSpPr>
        <p:spPr/>
        <p:txBody>
          <a:bodyPr/>
          <a:lstStyle/>
          <a:p>
            <a:r>
              <a:rPr lang="en-IN" dirty="0"/>
              <a:t>Inference from ACF &amp; PACF</a:t>
            </a:r>
          </a:p>
        </p:txBody>
      </p:sp>
    </p:spTree>
    <p:extLst>
      <p:ext uri="{BB962C8B-B14F-4D97-AF65-F5344CB8AC3E}">
        <p14:creationId xmlns:p14="http://schemas.microsoft.com/office/powerpoint/2010/main" val="158990358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701040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Measurement of forecasting error</a:t>
            </a:r>
            <a:endParaRPr lang="en-IN" sz="3200" b="0" strike="noStrike" spc="-1" dirty="0">
              <a:latin typeface="Arial"/>
            </a:endParaRPr>
          </a:p>
        </p:txBody>
      </p:sp>
      <mc:AlternateContent xmlns:mc="http://schemas.openxmlformats.org/markup-compatibility/2006" xmlns:a14="http://schemas.microsoft.com/office/drawing/2010/main">
        <mc:Choice Requires="a14">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400" dirty="0"/>
                  <a:t>The effectiveness of a forecasting method is determined by comparing forecast values with actual values and determining the amount of forecasting error.</a:t>
                </a:r>
              </a:p>
              <a:p>
                <a:pPr marL="343080" indent="-342720" algn="just">
                  <a:spcBef>
                    <a:spcPts val="561"/>
                  </a:spcBef>
                  <a:buClr>
                    <a:srgbClr val="000000"/>
                  </a:buClr>
                  <a:buFont typeface="Arial"/>
                  <a:buChar char="•"/>
                </a:pPr>
                <a:r>
                  <a:rPr lang="en-US" sz="2400" dirty="0"/>
                  <a:t>The error of individual forecast, </a:t>
                </a:r>
                <a:r>
                  <a:rPr lang="en-US" sz="2400" dirty="0" err="1"/>
                  <a:t>w</a:t>
                </a:r>
                <a:r>
                  <a:rPr lang="en-US" sz="2400" baseline="-25000" dirty="0" err="1"/>
                  <a:t>i</a:t>
                </a:r>
                <a:r>
                  <a:rPr lang="en-US" sz="2400" dirty="0"/>
                  <a:t> = x</a:t>
                </a:r>
                <a:r>
                  <a:rPr lang="en-US" sz="2400" baseline="-25000" dirty="0"/>
                  <a:t>i </a:t>
                </a:r>
                <a:r>
                  <a:rPr lang="en-US" sz="2400" dirty="0"/>
                  <a:t>– F</a:t>
                </a:r>
                <a:r>
                  <a:rPr lang="en-US" sz="2400" baseline="-25000" dirty="0"/>
                  <a:t>i</a:t>
                </a:r>
              </a:p>
              <a:p>
                <a:pPr marL="343080" indent="-342720" algn="just">
                  <a:spcBef>
                    <a:spcPts val="561"/>
                  </a:spcBef>
                  <a:buClr>
                    <a:srgbClr val="000000"/>
                  </a:buClr>
                  <a:buFont typeface="Arial"/>
                  <a:buChar char="•"/>
                </a:pPr>
                <a:r>
                  <a:rPr lang="en-US" sz="2400" dirty="0"/>
                  <a:t>Mean Absolute Deviation (MAD) </a:t>
                </a:r>
                <a:r>
                  <a:rPr lang="en-US" sz="2800" dirty="0"/>
                  <a:t>=</a:t>
                </a:r>
                <a14:m>
                  <m:oMath xmlns:m="http://schemas.openxmlformats.org/officeDocument/2006/math">
                    <m:r>
                      <a:rPr lang="en-US" sz="2800" i="1">
                        <a:latin typeface="Cambria Math" panose="02040503050406030204" pitchFamily="18" charset="0"/>
                      </a:rPr>
                      <m:t> </m:t>
                    </m:r>
                    <m:f>
                      <m:fPr>
                        <m:ctrlPr>
                          <a:rPr lang="en-IN" sz="2800" b="0" i="1" strike="noStrike" spc="-1" smtClean="0">
                            <a:solidFill>
                              <a:srgbClr val="000000"/>
                            </a:solidFill>
                            <a:latin typeface="Cambria Math" panose="02040503050406030204" pitchFamily="18" charset="0"/>
                          </a:rPr>
                        </m:ctrlPr>
                      </m:fPr>
                      <m:num>
                        <m:nary>
                          <m:naryPr>
                            <m:chr m:val="∑"/>
                            <m:subHide m:val="on"/>
                            <m:supHide m:val="on"/>
                            <m:ctrlPr>
                              <a:rPr lang="en-IN" sz="2800" b="0" i="1" strike="noStrike" spc="-1" smtClean="0">
                                <a:solidFill>
                                  <a:srgbClr val="000000"/>
                                </a:solidFill>
                                <a:latin typeface="Cambria Math" panose="02040503050406030204" pitchFamily="18" charset="0"/>
                              </a:rPr>
                            </m:ctrlPr>
                          </m:naryPr>
                          <m:sub/>
                          <m:sup/>
                          <m:e>
                            <m:r>
                              <m:rPr>
                                <m:nor/>
                              </m:rPr>
                              <a:rPr lang="en-US" sz="2800" b="0" i="0" strike="noStrike" spc="-1" smtClean="0">
                                <a:solidFill>
                                  <a:srgbClr val="000000"/>
                                </a:solidFill>
                                <a:latin typeface="Cambria Math" panose="02040503050406030204" pitchFamily="18" charset="0"/>
                              </a:rPr>
                              <m:t>w</m:t>
                            </m:r>
                            <m:r>
                              <m:rPr>
                                <m:nor/>
                              </m:rPr>
                              <a:rPr lang="en-US" sz="2800" baseline="-25000" dirty="0"/>
                              <m:t>i</m:t>
                            </m:r>
                          </m:e>
                        </m:nary>
                      </m:num>
                      <m:den>
                        <m:r>
                          <a:rPr lang="en-US" sz="2800" b="0" i="1" strike="noStrike" spc="-1" smtClean="0">
                            <a:solidFill>
                              <a:srgbClr val="000000"/>
                            </a:solidFill>
                            <a:latin typeface="Cambria Math" panose="02040503050406030204" pitchFamily="18" charset="0"/>
                          </a:rPr>
                          <m:t>𝑁𝑢𝑚𝑏𝑒𝑟</m:t>
                        </m:r>
                        <m:r>
                          <a:rPr lang="en-US" sz="2800" b="0" i="1" strike="noStrike" spc="-1" smtClean="0">
                            <a:solidFill>
                              <a:srgbClr val="000000"/>
                            </a:solidFill>
                            <a:latin typeface="Cambria Math" panose="02040503050406030204" pitchFamily="18" charset="0"/>
                          </a:rPr>
                          <m:t> </m:t>
                        </m:r>
                        <m:r>
                          <a:rPr lang="en-US" sz="2800" b="0" i="1" strike="noStrike" spc="-1" smtClean="0">
                            <a:solidFill>
                              <a:srgbClr val="000000"/>
                            </a:solidFill>
                            <a:latin typeface="Cambria Math" panose="02040503050406030204" pitchFamily="18" charset="0"/>
                          </a:rPr>
                          <m:t>𝑜𝑓</m:t>
                        </m:r>
                        <m:r>
                          <a:rPr lang="en-US" sz="2800" b="0" i="1" strike="noStrike" spc="-1" smtClean="0">
                            <a:solidFill>
                              <a:srgbClr val="000000"/>
                            </a:solidFill>
                            <a:latin typeface="Cambria Math" panose="02040503050406030204" pitchFamily="18" charset="0"/>
                          </a:rPr>
                          <m:t> </m:t>
                        </m:r>
                        <m:r>
                          <a:rPr lang="en-US" sz="2800" b="0" i="1" strike="noStrike" spc="-1" smtClean="0">
                            <a:solidFill>
                              <a:srgbClr val="000000"/>
                            </a:solidFill>
                            <a:latin typeface="Cambria Math" panose="02040503050406030204" pitchFamily="18" charset="0"/>
                          </a:rPr>
                          <m:t>𝑓𝑜𝑟𝑒𝑐𝑎𝑠𝑡𝑠</m:t>
                        </m:r>
                      </m:den>
                    </m:f>
                  </m:oMath>
                </a14:m>
                <a:endParaRPr lang="en-IN" sz="2800" b="0" strike="noStrike" spc="-1" dirty="0">
                  <a:solidFill>
                    <a:srgbClr val="000000"/>
                  </a:solidFill>
                  <a:latin typeface="Arial"/>
                </a:endParaRPr>
              </a:p>
              <a:p>
                <a:pPr marL="343080" indent="-342720" algn="just">
                  <a:spcBef>
                    <a:spcPts val="561"/>
                  </a:spcBef>
                  <a:buClr>
                    <a:srgbClr val="000000"/>
                  </a:buClr>
                  <a:buFont typeface="Arial"/>
                  <a:buChar char="•"/>
                </a:pPr>
                <a:r>
                  <a:rPr lang="en-US" sz="2400" dirty="0"/>
                  <a:t>Mean Square Error (MSE) </a:t>
                </a:r>
                <a:r>
                  <a:rPr lang="en-US" sz="2800" dirty="0"/>
                  <a:t>=</a:t>
                </a:r>
                <a14:m>
                  <m:oMath xmlns:m="http://schemas.openxmlformats.org/officeDocument/2006/math">
                    <m:r>
                      <a:rPr lang="en-US" sz="2800" i="1">
                        <a:latin typeface="Cambria Math" panose="02040503050406030204" pitchFamily="18" charset="0"/>
                      </a:rPr>
                      <m:t> </m:t>
                    </m:r>
                    <m:f>
                      <m:fPr>
                        <m:ctrlPr>
                          <a:rPr lang="en-IN" sz="2800" i="1" spc="-1">
                            <a:solidFill>
                              <a:srgbClr val="000000"/>
                            </a:solidFill>
                            <a:latin typeface="Cambria Math" panose="02040503050406030204" pitchFamily="18" charset="0"/>
                          </a:rPr>
                        </m:ctrlPr>
                      </m:fPr>
                      <m:num>
                        <m:nary>
                          <m:naryPr>
                            <m:chr m:val="∑"/>
                            <m:subHide m:val="on"/>
                            <m:supHide m:val="on"/>
                            <m:ctrlPr>
                              <a:rPr lang="en-IN" sz="2800" i="1" spc="-1" smtClean="0">
                                <a:solidFill>
                                  <a:srgbClr val="000000"/>
                                </a:solidFill>
                                <a:latin typeface="Cambria Math" panose="02040503050406030204" pitchFamily="18" charset="0"/>
                              </a:rPr>
                            </m:ctrlPr>
                          </m:naryPr>
                          <m:sub/>
                          <m:sup/>
                          <m:e>
                            <m:r>
                              <m:rPr>
                                <m:nor/>
                              </m:rPr>
                              <a:rPr lang="en-US" sz="2800" b="0" i="0" spc="-1" smtClean="0">
                                <a:solidFill>
                                  <a:srgbClr val="000000"/>
                                </a:solidFill>
                                <a:latin typeface="Cambria Math" panose="02040503050406030204" pitchFamily="18" charset="0"/>
                              </a:rPr>
                              <m:t>w</m:t>
                            </m:r>
                            <m:r>
                              <m:rPr>
                                <m:nor/>
                              </m:rPr>
                              <a:rPr lang="en-US" sz="2800" baseline="-25000" dirty="0" smtClean="0"/>
                              <m:t>i</m:t>
                            </m:r>
                            <m:r>
                              <m:rPr>
                                <m:nor/>
                              </m:rPr>
                              <a:rPr lang="en-US" sz="2800" b="0" i="0" baseline="30000" dirty="0" smtClean="0"/>
                              <m:t>2</m:t>
                            </m:r>
                          </m:e>
                        </m:nary>
                      </m:num>
                      <m:den>
                        <m:r>
                          <a:rPr lang="en-US" sz="2800" i="1" spc="-1">
                            <a:solidFill>
                              <a:srgbClr val="000000"/>
                            </a:solidFill>
                            <a:latin typeface="Cambria Math" panose="02040503050406030204" pitchFamily="18" charset="0"/>
                          </a:rPr>
                          <m:t>𝑁𝑢𝑚𝑏𝑒𝑟</m:t>
                        </m:r>
                        <m:r>
                          <a:rPr lang="en-US" sz="2800" i="1" spc="-1">
                            <a:solidFill>
                              <a:srgbClr val="000000"/>
                            </a:solidFill>
                            <a:latin typeface="Cambria Math" panose="02040503050406030204" pitchFamily="18" charset="0"/>
                          </a:rPr>
                          <m:t> </m:t>
                        </m:r>
                        <m:r>
                          <a:rPr lang="en-US" sz="2800" i="1" spc="-1">
                            <a:solidFill>
                              <a:srgbClr val="000000"/>
                            </a:solidFill>
                            <a:latin typeface="Cambria Math" panose="02040503050406030204" pitchFamily="18" charset="0"/>
                          </a:rPr>
                          <m:t>𝑜𝑓</m:t>
                        </m:r>
                        <m:r>
                          <a:rPr lang="en-US" sz="2800" i="1" spc="-1">
                            <a:solidFill>
                              <a:srgbClr val="000000"/>
                            </a:solidFill>
                            <a:latin typeface="Cambria Math" panose="02040503050406030204" pitchFamily="18" charset="0"/>
                          </a:rPr>
                          <m:t> </m:t>
                        </m:r>
                        <m:r>
                          <a:rPr lang="en-US" sz="2800" i="1" spc="-1">
                            <a:solidFill>
                              <a:srgbClr val="000000"/>
                            </a:solidFill>
                            <a:latin typeface="Cambria Math" panose="02040503050406030204" pitchFamily="18" charset="0"/>
                          </a:rPr>
                          <m:t>𝑓𝑜𝑟𝑒𝑐𝑎𝑠𝑡𝑠</m:t>
                        </m:r>
                      </m:den>
                    </m:f>
                  </m:oMath>
                </a14:m>
                <a:endParaRPr lang="en-IN" sz="2800" b="0" strike="noStrike" spc="-1" dirty="0">
                  <a:solidFill>
                    <a:srgbClr val="000000"/>
                  </a:solidFill>
                  <a:latin typeface="Arial"/>
                </a:endParaRPr>
              </a:p>
              <a:p>
                <a:pPr marL="343080" indent="-342720" algn="just">
                  <a:spcBef>
                    <a:spcPts val="561"/>
                  </a:spcBef>
                  <a:buClr>
                    <a:srgbClr val="000000"/>
                  </a:buClr>
                  <a:buFont typeface="Arial"/>
                  <a:buChar char="•"/>
                </a:pPr>
                <a:r>
                  <a:rPr lang="en-IN" sz="2400" b="0" strike="noStrike" spc="-1" dirty="0">
                    <a:solidFill>
                      <a:srgbClr val="000000"/>
                    </a:solidFill>
                    <a:latin typeface="Arial"/>
                  </a:rPr>
                  <a:t>Mean Absolute Percentage Error (MAPE) </a:t>
                </a:r>
              </a:p>
              <a:p>
                <a:pPr marL="360" algn="just">
                  <a:spcBef>
                    <a:spcPts val="561"/>
                  </a:spcBef>
                  <a:buClr>
                    <a:srgbClr val="000000"/>
                  </a:buClr>
                </a:pPr>
                <a:r>
                  <a:rPr lang="en-IN" sz="2400" spc="-1" dirty="0">
                    <a:solidFill>
                      <a:srgbClr val="000000"/>
                    </a:solidFill>
                    <a:latin typeface="Arial"/>
                  </a:rPr>
                  <a:t>    </a:t>
                </a:r>
                <a:r>
                  <a:rPr lang="en-IN" sz="2800" spc="-1" dirty="0">
                    <a:solidFill>
                      <a:srgbClr val="000000"/>
                    </a:solidFill>
                    <a:latin typeface="Arial"/>
                  </a:rPr>
                  <a:t>= </a:t>
                </a:r>
                <a14:m>
                  <m:oMath xmlns:m="http://schemas.openxmlformats.org/officeDocument/2006/math">
                    <m:f>
                      <m:fPr>
                        <m:ctrlPr>
                          <a:rPr lang="en-IN" sz="2800" i="1" spc="-1" smtClean="0">
                            <a:solidFill>
                              <a:srgbClr val="000000"/>
                            </a:solidFill>
                            <a:latin typeface="Cambria Math" panose="02040503050406030204" pitchFamily="18" charset="0"/>
                          </a:rPr>
                        </m:ctrlPr>
                      </m:fPr>
                      <m:num>
                        <m:nary>
                          <m:naryPr>
                            <m:chr m:val="∑"/>
                            <m:subHide m:val="on"/>
                            <m:supHide m:val="on"/>
                            <m:ctrlPr>
                              <a:rPr lang="en-IN" sz="2800" i="1" spc="-1" smtClean="0">
                                <a:solidFill>
                                  <a:srgbClr val="000000"/>
                                </a:solidFill>
                                <a:latin typeface="Cambria Math" panose="02040503050406030204" pitchFamily="18" charset="0"/>
                              </a:rPr>
                            </m:ctrlPr>
                          </m:naryPr>
                          <m:sub/>
                          <m:sup/>
                          <m:e>
                            <m:d>
                              <m:dPr>
                                <m:begChr m:val="|"/>
                                <m:endChr m:val="|"/>
                                <m:ctrlPr>
                                  <a:rPr lang="en-IN" sz="2800" i="1" spc="-1" smtClean="0">
                                    <a:solidFill>
                                      <a:srgbClr val="000000"/>
                                    </a:solidFill>
                                    <a:latin typeface="Cambria Math" panose="02040503050406030204" pitchFamily="18" charset="0"/>
                                  </a:rPr>
                                </m:ctrlPr>
                              </m:dPr>
                              <m:e>
                                <m:f>
                                  <m:fPr>
                                    <m:ctrlPr>
                                      <a:rPr lang="en-IN" sz="2800" i="1" spc="-1" smtClean="0">
                                        <a:solidFill>
                                          <a:srgbClr val="000000"/>
                                        </a:solidFill>
                                        <a:latin typeface="Cambria Math" panose="02040503050406030204" pitchFamily="18" charset="0"/>
                                      </a:rPr>
                                    </m:ctrlPr>
                                  </m:fPr>
                                  <m:num>
                                    <m:r>
                                      <m:rPr>
                                        <m:nor/>
                                      </m:rPr>
                                      <a:rPr lang="en-US" sz="2800" dirty="0"/>
                                      <m:t>x</m:t>
                                    </m:r>
                                    <m:r>
                                      <m:rPr>
                                        <m:nor/>
                                      </m:rPr>
                                      <a:rPr lang="en-US" sz="2800" baseline="-25000" dirty="0"/>
                                      <m:t>i</m:t>
                                    </m:r>
                                    <m:r>
                                      <m:rPr>
                                        <m:nor/>
                                      </m:rPr>
                                      <a:rPr lang="en-US" sz="2800" baseline="-25000" dirty="0"/>
                                      <m:t> – </m:t>
                                    </m:r>
                                    <m:r>
                                      <m:rPr>
                                        <m:nor/>
                                      </m:rPr>
                                      <a:rPr lang="en-US" sz="2800" dirty="0"/>
                                      <m:t>Fi</m:t>
                                    </m:r>
                                    <m:r>
                                      <m:rPr>
                                        <m:nor/>
                                      </m:rPr>
                                      <a:rPr lang="en-US" sz="2800" baseline="-25000" dirty="0"/>
                                      <m:t> </m:t>
                                    </m:r>
                                  </m:num>
                                  <m:den>
                                    <m:r>
                                      <m:rPr>
                                        <m:nor/>
                                      </m:rPr>
                                      <a:rPr lang="en-US" sz="2800" dirty="0"/>
                                      <m:t>x</m:t>
                                    </m:r>
                                    <m:r>
                                      <m:rPr>
                                        <m:nor/>
                                      </m:rPr>
                                      <a:rPr lang="en-US" sz="2800" baseline="-25000" dirty="0"/>
                                      <m:t>i</m:t>
                                    </m:r>
                                    <m:r>
                                      <m:rPr>
                                        <m:nor/>
                                      </m:rPr>
                                      <a:rPr lang="en-US" sz="2800" baseline="-25000" dirty="0"/>
                                      <m:t> </m:t>
                                    </m:r>
                                  </m:den>
                                </m:f>
                              </m:e>
                            </m:d>
                          </m:e>
                        </m:nary>
                        <m:r>
                          <a:rPr lang="en-US" sz="2800" b="0" i="1" spc="-1" smtClean="0">
                            <a:solidFill>
                              <a:srgbClr val="000000"/>
                            </a:solidFill>
                            <a:latin typeface="Cambria Math" panose="02040503050406030204" pitchFamily="18" charset="0"/>
                          </a:rPr>
                          <m:t> </m:t>
                        </m:r>
                      </m:num>
                      <m:den>
                        <m:r>
                          <a:rPr lang="en-US" sz="2800" i="1" spc="-1">
                            <a:solidFill>
                              <a:srgbClr val="000000"/>
                            </a:solidFill>
                            <a:latin typeface="Cambria Math" panose="02040503050406030204" pitchFamily="18" charset="0"/>
                          </a:rPr>
                          <m:t>𝑁𝑢𝑚𝑏𝑒𝑟</m:t>
                        </m:r>
                        <m:r>
                          <a:rPr lang="en-US" sz="2800" i="1" spc="-1">
                            <a:solidFill>
                              <a:srgbClr val="000000"/>
                            </a:solidFill>
                            <a:latin typeface="Cambria Math" panose="02040503050406030204" pitchFamily="18" charset="0"/>
                          </a:rPr>
                          <m:t> </m:t>
                        </m:r>
                        <m:r>
                          <a:rPr lang="en-US" sz="2800" i="1" spc="-1">
                            <a:solidFill>
                              <a:srgbClr val="000000"/>
                            </a:solidFill>
                            <a:latin typeface="Cambria Math" panose="02040503050406030204" pitchFamily="18" charset="0"/>
                          </a:rPr>
                          <m:t>𝑜𝑓</m:t>
                        </m:r>
                        <m:r>
                          <a:rPr lang="en-US" sz="2800" i="1" spc="-1">
                            <a:solidFill>
                              <a:srgbClr val="000000"/>
                            </a:solidFill>
                            <a:latin typeface="Cambria Math" panose="02040503050406030204" pitchFamily="18" charset="0"/>
                          </a:rPr>
                          <m:t> </m:t>
                        </m:r>
                        <m:r>
                          <a:rPr lang="en-US" sz="2800" i="1" spc="-1">
                            <a:solidFill>
                              <a:srgbClr val="000000"/>
                            </a:solidFill>
                            <a:latin typeface="Cambria Math" panose="02040503050406030204" pitchFamily="18" charset="0"/>
                          </a:rPr>
                          <m:t>𝑓𝑜𝑟𝑒𝑐𝑎𝑠𝑡𝑠</m:t>
                        </m:r>
                      </m:den>
                    </m:f>
                  </m:oMath>
                </a14:m>
                <a:r>
                  <a:rPr lang="en-IN" sz="2800" b="0" strike="noStrike" spc="-1" dirty="0">
                    <a:solidFill>
                      <a:srgbClr val="000000"/>
                    </a:solidFill>
                    <a:latin typeface="Arial"/>
                  </a:rPr>
                  <a:t> x 100</a:t>
                </a:r>
              </a:p>
              <a:p>
                <a:pPr>
                  <a:lnSpc>
                    <a:spcPct val="100000"/>
                  </a:lnSpc>
                  <a:spcBef>
                    <a:spcPts val="561"/>
                  </a:spcBef>
                </a:pPr>
                <a:endParaRPr lang="en-IN" sz="2800" b="0" strike="noStrike" spc="-1" dirty="0">
                  <a:solidFill>
                    <a:srgbClr val="000000"/>
                  </a:solidFill>
                  <a:latin typeface="Arial"/>
                </a:endParaRPr>
              </a:p>
            </p:txBody>
          </p:sp>
        </mc:Choice>
        <mc:Fallback xmlns="">
          <p:sp>
            <p:nvSpPr>
              <p:cNvPr id="13" name="TextShape 2">
                <a:extLst>
                  <a:ext uri="{FF2B5EF4-FFF2-40B4-BE49-F238E27FC236}">
                    <a16:creationId xmlns="" xmlns:a16="http://schemas.microsoft.com/office/drawing/2014/main" xmlns:a14="http://schemas.microsoft.com/office/drawing/2010/main" id="{84186B61-9C5D-40BB-B021-D7D56B779A22}"/>
                  </a:ext>
                </a:extLst>
              </p:cNvPr>
              <p:cNvSpPr txBox="1">
                <a:spLocks noRot="1" noChangeAspect="1" noMove="1" noResize="1" noEditPoints="1" noAdjustHandles="1" noChangeArrowheads="1" noChangeShapeType="1" noTextEdit="1"/>
              </p:cNvSpPr>
              <p:nvPr/>
            </p:nvSpPr>
            <p:spPr>
              <a:xfrm>
                <a:off x="457200" y="1435101"/>
                <a:ext cx="8229240" cy="4993834"/>
              </a:xfrm>
              <a:prstGeom prst="rect">
                <a:avLst/>
              </a:prstGeom>
              <a:blipFill rotWithShape="0">
                <a:blip r:embed="rId2"/>
                <a:stretch>
                  <a:fillRect l="-963" t="-854" r="-111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2483605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16257"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The basic objective is to select a model which will reflect the underlying structure of the series and this fitted model is in turn used for future forecasting.</a:t>
            </a:r>
          </a:p>
          <a:p>
            <a:pPr marL="343080" indent="-342720" algn="just">
              <a:spcBef>
                <a:spcPts val="561"/>
              </a:spcBef>
              <a:buClr>
                <a:srgbClr val="000000"/>
              </a:buClr>
              <a:buFont typeface="Arial"/>
              <a:buChar char="•"/>
            </a:pPr>
            <a:r>
              <a:rPr lang="en-IN" sz="2200" b="1" strike="noStrike" spc="-1" dirty="0">
                <a:solidFill>
                  <a:srgbClr val="000000"/>
                </a:solidFill>
                <a:latin typeface="Arial"/>
              </a:rPr>
              <a:t>Linear models: </a:t>
            </a:r>
            <a:r>
              <a:rPr lang="en-IN" sz="2200" b="0" strike="noStrike" spc="-1" dirty="0">
                <a:solidFill>
                  <a:srgbClr val="000000"/>
                </a:solidFill>
                <a:latin typeface="Arial"/>
              </a:rPr>
              <a:t>AR &amp; MA. Combining these two, we get ARMA and ARIMA. ARFIMA generalizes ARMA &amp; ARIMA. For seasonal time series forecasting, a variation of ARIMA .viz. SARIMA is used. ARIMA model and its different variations are based on the Box-Jenkins principle &amp; so are also k/a </a:t>
            </a:r>
            <a:r>
              <a:rPr lang="en-IN" sz="2200" spc="-1" dirty="0">
                <a:solidFill>
                  <a:srgbClr val="000000"/>
                </a:solidFill>
              </a:rPr>
              <a:t>Box-Jenkins models.</a:t>
            </a:r>
          </a:p>
          <a:p>
            <a:pPr marL="343080" indent="-342720" algn="just">
              <a:spcBef>
                <a:spcPts val="561"/>
              </a:spcBef>
              <a:buClr>
                <a:srgbClr val="000000"/>
              </a:buClr>
              <a:buFont typeface="Arial"/>
              <a:buChar char="•"/>
            </a:pPr>
            <a:r>
              <a:rPr lang="en-IN" sz="2200" b="1" strike="noStrike" spc="-1" dirty="0">
                <a:solidFill>
                  <a:srgbClr val="000000"/>
                </a:solidFill>
                <a:latin typeface="Arial"/>
              </a:rPr>
              <a:t>Non Linear Models: </a:t>
            </a:r>
            <a:r>
              <a:rPr lang="en-IN" sz="2200" strike="noStrike" spc="-1" dirty="0">
                <a:solidFill>
                  <a:srgbClr val="000000"/>
                </a:solidFill>
                <a:latin typeface="Arial"/>
              </a:rPr>
              <a:t> Many time series show volatility changes such as economic &amp; financial time series. ARCH, </a:t>
            </a:r>
            <a:r>
              <a:rPr lang="en-IN" sz="2200" strike="noStrike" spc="-1" dirty="0" err="1">
                <a:solidFill>
                  <a:srgbClr val="000000"/>
                </a:solidFill>
                <a:latin typeface="Arial"/>
              </a:rPr>
              <a:t>GARCH.etc</a:t>
            </a:r>
            <a:r>
              <a:rPr lang="en-IN" sz="2200" strike="noStrike" spc="-1" dirty="0">
                <a:solidFill>
                  <a:srgbClr val="000000"/>
                </a:solidFill>
                <a:latin typeface="Arial"/>
              </a:rPr>
              <a:t>.</a:t>
            </a:r>
          </a:p>
          <a:p>
            <a:pPr marL="343080" indent="-342720" algn="just">
              <a:spcBef>
                <a:spcPts val="561"/>
              </a:spcBef>
              <a:buClr>
                <a:srgbClr val="000000"/>
              </a:buClr>
              <a:buFont typeface="Arial"/>
              <a:buChar char="•"/>
            </a:pPr>
            <a:r>
              <a:rPr lang="en-IN" sz="2200" b="1" strike="noStrike" spc="-1" dirty="0">
                <a:solidFill>
                  <a:srgbClr val="000000"/>
                </a:solidFill>
                <a:latin typeface="Arial"/>
              </a:rPr>
              <a:t>Decomposition Models: </a:t>
            </a:r>
            <a:r>
              <a:rPr lang="en-IN" sz="2200" strike="noStrike" spc="-1" dirty="0">
                <a:solidFill>
                  <a:srgbClr val="000000"/>
                </a:solidFill>
                <a:latin typeface="Arial"/>
              </a:rPr>
              <a:t>The analysis involves smoothing and regression (for trend assessment) and assessment of seasonality.</a:t>
            </a:r>
          </a:p>
        </p:txBody>
      </p:sp>
    </p:spTree>
    <p:extLst>
      <p:ext uri="{BB962C8B-B14F-4D97-AF65-F5344CB8AC3E}">
        <p14:creationId xmlns:p14="http://schemas.microsoft.com/office/powerpoint/2010/main" val="16270404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35445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90" dirty="0">
                <a:solidFill>
                  <a:srgbClr val="FFFFFF"/>
                </a:solidFill>
              </a:rPr>
              <a:t>x</a:t>
            </a:r>
            <a:r>
              <a:rPr sz="3200" dirty="0">
                <a:solidFill>
                  <a:srgbClr val="FFFFFF"/>
                </a:solidFill>
              </a:rPr>
              <a:t>e</a:t>
            </a:r>
            <a:r>
              <a:rPr sz="3200" spc="-50" dirty="0">
                <a:solidFill>
                  <a:srgbClr val="FFFFFF"/>
                </a:solidFill>
              </a:rPr>
              <a:t>r</a:t>
            </a:r>
            <a:r>
              <a:rPr sz="3200" dirty="0">
                <a:solidFill>
                  <a:srgbClr val="FFFFFF"/>
                </a:solidFill>
              </a:rPr>
              <a:t>ci</a:t>
            </a:r>
            <a:r>
              <a:rPr sz="3200" spc="-15" dirty="0">
                <a:solidFill>
                  <a:srgbClr val="FFFFFF"/>
                </a:solidFill>
              </a:rPr>
              <a:t>s</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06576" y="925195"/>
            <a:ext cx="50996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The random variable </a:t>
            </a:r>
            <a:r>
              <a:rPr kumimoji="0" sz="2000" b="0" i="0" u="none" strike="noStrike" kern="1200" cap="none" spc="0" normalizeH="0" baseline="0" noProof="0" dirty="0">
                <a:ln>
                  <a:noFill/>
                </a:ln>
                <a:solidFill>
                  <a:prstClr val="black"/>
                </a:solidFill>
                <a:effectLst/>
                <a:uLnTx/>
                <a:uFillTx/>
                <a:latin typeface="Carlito"/>
                <a:ea typeface="+mn-ea"/>
                <a:cs typeface="Carlito"/>
              </a:rPr>
              <a:t>X </a:t>
            </a:r>
            <a:r>
              <a:rPr kumimoji="0" sz="2000" b="0" i="0" u="none" strike="noStrike" kern="1200" cap="none" spc="-5" normalizeH="0" baseline="0" noProof="0" dirty="0">
                <a:ln>
                  <a:noFill/>
                </a:ln>
                <a:solidFill>
                  <a:prstClr val="black"/>
                </a:solidFill>
                <a:effectLst/>
                <a:uLnTx/>
                <a:uFillTx/>
                <a:latin typeface="Carlito"/>
                <a:ea typeface="+mn-ea"/>
                <a:cs typeface="Carlito"/>
              </a:rPr>
              <a:t>has </a:t>
            </a:r>
            <a:r>
              <a:rPr kumimoji="0" sz="2000" b="0" i="0" u="none" strike="noStrike" kern="1200" cap="none" spc="0" normalizeH="0" baseline="0" noProof="0" dirty="0">
                <a:ln>
                  <a:noFill/>
                </a:ln>
                <a:solidFill>
                  <a:prstClr val="black"/>
                </a:solidFill>
                <a:effectLst/>
                <a:uLnTx/>
                <a:uFillTx/>
                <a:latin typeface="Carlito"/>
                <a:ea typeface="+mn-ea"/>
                <a:cs typeface="Carlito"/>
              </a:rPr>
              <a:t>a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a:t>
            </a:r>
            <a:r>
              <a:rPr kumimoji="0" sz="2000" b="0" i="0" u="none" strike="noStrike" kern="1200" cap="none" spc="-55"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function:</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txBox="1"/>
          <p:nvPr/>
        </p:nvSpPr>
        <p:spPr>
          <a:xfrm>
            <a:off x="906576" y="2144649"/>
            <a:ext cx="6170930" cy="1980564"/>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where </a:t>
            </a:r>
            <a:r>
              <a:rPr kumimoji="0" sz="2000" b="0" i="0" u="none" strike="noStrike" kern="1200" cap="none" spc="0" normalizeH="0" baseline="0" noProof="0" dirty="0">
                <a:ln>
                  <a:noFill/>
                </a:ln>
                <a:solidFill>
                  <a:prstClr val="black"/>
                </a:solidFill>
                <a:effectLst/>
                <a:uLnTx/>
                <a:uFillTx/>
                <a:latin typeface="Carlito"/>
                <a:ea typeface="+mn-ea"/>
                <a:cs typeface="Carlito"/>
              </a:rPr>
              <a:t>k is a</a:t>
            </a:r>
            <a:r>
              <a:rPr kumimoji="0" sz="2000" b="0" i="0" u="none" strike="noStrike" kern="1200" cap="none" spc="-15" normalizeH="0" baseline="0" noProof="0" dirty="0">
                <a:ln>
                  <a:noFill/>
                </a:ln>
                <a:solidFill>
                  <a:prstClr val="black"/>
                </a:solidFill>
                <a:effectLst/>
                <a:uLnTx/>
                <a:uFillTx/>
                <a:latin typeface="Carlito"/>
                <a:ea typeface="+mn-ea"/>
                <a:cs typeface="Carlito"/>
              </a:rPr>
              <a:t> </a:t>
            </a:r>
            <a:r>
              <a:rPr kumimoji="0" sz="2000" b="0" i="0" u="none" strike="noStrike" kern="1200" cap="none" spc="-10" normalizeH="0" baseline="0" noProof="0" dirty="0">
                <a:ln>
                  <a:noFill/>
                </a:ln>
                <a:solidFill>
                  <a:prstClr val="black"/>
                </a:solidFill>
                <a:effectLst/>
                <a:uLnTx/>
                <a:uFillTx/>
                <a:latin typeface="Carlito"/>
                <a:ea typeface="+mn-ea"/>
                <a:cs typeface="Carlito"/>
              </a:rPr>
              <a:t>constant.</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arenR"/>
              <a:tabLst>
                <a:tab pos="354965" algn="l"/>
                <a:tab pos="355600" algn="l"/>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Find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value </a:t>
            </a:r>
            <a:r>
              <a:rPr kumimoji="0" sz="2000" b="0" i="0" u="none" strike="noStrike" kern="1200" cap="none" spc="0" normalizeH="0" baseline="0" noProof="0" dirty="0">
                <a:ln>
                  <a:noFill/>
                </a:ln>
                <a:solidFill>
                  <a:prstClr val="black"/>
                </a:solidFill>
                <a:effectLst/>
                <a:uLnTx/>
                <a:uFillTx/>
                <a:latin typeface="Carlito"/>
                <a:ea typeface="+mn-ea"/>
                <a:cs typeface="Carlito"/>
              </a:rPr>
              <a:t>of</a:t>
            </a:r>
            <a:r>
              <a:rPr kumimoji="0" sz="2000" b="0" i="0" u="none" strike="noStrike" kern="1200" cap="none" spc="-30"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k.</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15"/>
              </a:spcBef>
              <a:spcAft>
                <a:spcPts val="0"/>
              </a:spcAft>
              <a:buClrTx/>
              <a:buSzTx/>
              <a:buFontTx/>
              <a:buAutoNum type="alphaLcParenR"/>
              <a:tabLst>
                <a:tab pos="354965" algn="l"/>
                <a:tab pos="355600" algn="l"/>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Construct </a:t>
            </a:r>
            <a:r>
              <a:rPr kumimoji="0" sz="2000" b="0" i="0" u="none" strike="noStrike" kern="1200" cap="none" spc="0" normalizeH="0" baseline="0" noProof="0" dirty="0">
                <a:ln>
                  <a:noFill/>
                </a:ln>
                <a:solidFill>
                  <a:prstClr val="black"/>
                </a:solidFill>
                <a:effectLst/>
                <a:uLnTx/>
                <a:uFillTx/>
                <a:latin typeface="Carlito"/>
                <a:ea typeface="+mn-ea"/>
                <a:cs typeface="Carlito"/>
              </a:rPr>
              <a:t>a </a:t>
            </a:r>
            <a:r>
              <a:rPr kumimoji="0" sz="2000" b="0" i="0" u="none" strike="noStrike" kern="1200" cap="none" spc="-5" normalizeH="0" baseline="0" noProof="0" dirty="0">
                <a:ln>
                  <a:noFill/>
                </a:ln>
                <a:solidFill>
                  <a:prstClr val="black"/>
                </a:solidFill>
                <a:effectLst/>
                <a:uLnTx/>
                <a:uFillTx/>
                <a:latin typeface="Carlito"/>
                <a:ea typeface="+mn-ea"/>
                <a:cs typeface="Carlito"/>
              </a:rPr>
              <a:t>table giving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 distribution of</a:t>
            </a:r>
            <a:r>
              <a:rPr kumimoji="0" sz="2000" b="0" i="0" u="none" strike="noStrike" kern="1200" cap="none" spc="15" normalizeH="0" baseline="0" noProof="0" dirty="0">
                <a:ln>
                  <a:noFill/>
                </a:ln>
                <a:solidFill>
                  <a:prstClr val="black"/>
                </a:solidFill>
                <a:effectLst/>
                <a:uLnTx/>
                <a:uFillTx/>
                <a:latin typeface="Carlito"/>
                <a:ea typeface="+mn-ea"/>
                <a:cs typeface="Carlito"/>
              </a:rPr>
              <a:t> </a:t>
            </a:r>
            <a:r>
              <a:rPr kumimoji="0" sz="2000" b="0" i="0" u="none" strike="noStrike" kern="1200" cap="none" spc="-114" normalizeH="0" baseline="0" noProof="0" dirty="0">
                <a:ln>
                  <a:noFill/>
                </a:ln>
                <a:solidFill>
                  <a:prstClr val="black"/>
                </a:solidFill>
                <a:effectLst/>
                <a:uLnTx/>
                <a:uFillTx/>
                <a:latin typeface="Tinos"/>
                <a:ea typeface="+mn-ea"/>
                <a:cs typeface="Tinos"/>
              </a:rPr>
              <a:t>𝑋</a:t>
            </a:r>
            <a:r>
              <a:rPr kumimoji="0" sz="1600" b="0" i="0" u="none" strike="noStrike" kern="1200" cap="none" spc="-114" normalizeH="0" baseline="0" noProof="0" dirty="0">
                <a:ln>
                  <a:noFill/>
                </a:ln>
                <a:solidFill>
                  <a:prstClr val="black"/>
                </a:solidFill>
                <a:effectLst/>
                <a:uLnTx/>
                <a:uFillTx/>
                <a:latin typeface="Carlito"/>
                <a:ea typeface="+mn-ea"/>
                <a:cs typeface="Carlito"/>
              </a:rPr>
              <a:t>.</a:t>
            </a: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55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5" normalizeH="0" baseline="0" noProof="0" dirty="0">
                <a:ln>
                  <a:noFill/>
                </a:ln>
                <a:solidFill>
                  <a:prstClr val="black"/>
                </a:solidFill>
                <a:effectLst/>
                <a:uLnTx/>
                <a:uFillTx/>
                <a:latin typeface="Carlito"/>
                <a:ea typeface="+mn-ea"/>
                <a:cs typeface="Carlito"/>
              </a:rPr>
              <a:t>7a) k =</a:t>
            </a:r>
            <a:r>
              <a:rPr kumimoji="0" sz="1600" b="1" i="0" u="none" strike="noStrike" kern="1200" cap="none" spc="10" normalizeH="0" baseline="0" noProof="0" dirty="0">
                <a:ln>
                  <a:noFill/>
                </a:ln>
                <a:solidFill>
                  <a:prstClr val="black"/>
                </a:solidFill>
                <a:effectLst/>
                <a:uLnTx/>
                <a:uFillTx/>
                <a:latin typeface="Carlito"/>
                <a:ea typeface="+mn-ea"/>
                <a:cs typeface="Carlito"/>
              </a:rPr>
              <a:t> </a:t>
            </a:r>
            <a:r>
              <a:rPr kumimoji="0" sz="1600" b="1" i="0" u="none" strike="noStrike" kern="1200" cap="none" spc="-5" normalizeH="0" baseline="0" noProof="0" dirty="0">
                <a:ln>
                  <a:noFill/>
                </a:ln>
                <a:solidFill>
                  <a:prstClr val="black"/>
                </a:solidFill>
                <a:effectLst/>
                <a:uLnTx/>
                <a:uFillTx/>
                <a:latin typeface="Carlito"/>
                <a:ea typeface="+mn-ea"/>
                <a:cs typeface="Carlito"/>
              </a:rPr>
              <a:t>0.125</a:t>
            </a: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10" normalizeH="0" baseline="0" noProof="0" dirty="0">
                <a:ln>
                  <a:noFill/>
                </a:ln>
                <a:solidFill>
                  <a:prstClr val="black"/>
                </a:solidFill>
                <a:effectLst/>
                <a:uLnTx/>
                <a:uFillTx/>
                <a:latin typeface="Carlito"/>
                <a:ea typeface="+mn-ea"/>
                <a:cs typeface="Carlito"/>
              </a:rPr>
              <a:t>7b)</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7" name="object 7"/>
          <p:cNvSpPr/>
          <p:nvPr/>
        </p:nvSpPr>
        <p:spPr>
          <a:xfrm>
            <a:off x="1920012" y="1443227"/>
            <a:ext cx="3421901" cy="52613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8" name="object 8"/>
          <p:cNvGraphicFramePr>
            <a:graphicFrameLocks noGrp="1"/>
          </p:cNvGraphicFramePr>
          <p:nvPr/>
        </p:nvGraphicFramePr>
        <p:xfrm>
          <a:off x="1325244" y="4134358"/>
          <a:ext cx="6096000" cy="741679"/>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marL="91440">
                        <a:lnSpc>
                          <a:spcPct val="100000"/>
                        </a:lnSpc>
                        <a:spcBef>
                          <a:spcPts val="245"/>
                        </a:spcBef>
                      </a:pPr>
                      <a:r>
                        <a:rPr sz="1800" b="1" dirty="0">
                          <a:latin typeface="Carlito"/>
                          <a:cs typeface="Carlito"/>
                        </a:rPr>
                        <a:t>x</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b="1" dirty="0">
                          <a:latin typeface="Carlito"/>
                          <a:cs typeface="Carlito"/>
                        </a:rPr>
                        <a:t>1</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dirty="0">
                          <a:latin typeface="Carlito"/>
                          <a:cs typeface="Carlito"/>
                        </a:rPr>
                        <a:t>2</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dirty="0">
                          <a:latin typeface="Carlito"/>
                          <a:cs typeface="Carlito"/>
                        </a:rPr>
                        <a:t>3</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dirty="0">
                          <a:latin typeface="Carlito"/>
                          <a:cs typeface="Carlito"/>
                        </a:rPr>
                        <a:t>4</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39">
                <a:tc>
                  <a:txBody>
                    <a:bodyPr/>
                    <a:lstStyle/>
                    <a:p>
                      <a:pPr marL="91440">
                        <a:lnSpc>
                          <a:spcPct val="100000"/>
                        </a:lnSpc>
                        <a:spcBef>
                          <a:spcPts val="245"/>
                        </a:spcBef>
                      </a:pPr>
                      <a:r>
                        <a:rPr sz="1800" b="1" spc="-5" dirty="0">
                          <a:latin typeface="Carlito"/>
                          <a:cs typeface="Carlito"/>
                        </a:rPr>
                        <a:t>P(X </a:t>
                      </a:r>
                      <a:r>
                        <a:rPr sz="1800" b="1" dirty="0">
                          <a:latin typeface="Carlito"/>
                          <a:cs typeface="Carlito"/>
                        </a:rPr>
                        <a:t>=</a:t>
                      </a:r>
                      <a:r>
                        <a:rPr sz="1800" b="1" spc="-10" dirty="0">
                          <a:latin typeface="Carlito"/>
                          <a:cs typeface="Carlito"/>
                        </a:rPr>
                        <a:t> </a:t>
                      </a:r>
                      <a:r>
                        <a:rPr sz="1800" b="1" spc="-5" dirty="0">
                          <a:latin typeface="Carlito"/>
                          <a:cs typeface="Carlito"/>
                        </a:rPr>
                        <a:t>x)</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b="1" spc="-5" dirty="0">
                          <a:latin typeface="Carlito"/>
                          <a:cs typeface="Carlito"/>
                        </a:rPr>
                        <a:t>0.125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spc="-5" dirty="0">
                          <a:latin typeface="Carlito"/>
                          <a:cs typeface="Carlito"/>
                        </a:rPr>
                        <a:t>0.125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spc="-5" dirty="0">
                          <a:latin typeface="Carlito"/>
                          <a:cs typeface="Carlito"/>
                        </a:rPr>
                        <a:t>0.375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b="1" spc="-5" dirty="0">
                          <a:latin typeface="Carlito"/>
                          <a:cs typeface="Carlito"/>
                        </a:rPr>
                        <a:t>0.375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56</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err="1">
                <a:solidFill>
                  <a:srgbClr val="C00000"/>
                </a:solidFill>
                <a:latin typeface="Comic Sans MS"/>
              </a:rPr>
              <a:t>Autoregression</a:t>
            </a:r>
            <a:r>
              <a:rPr lang="en-IN" sz="3200" b="1" spc="-1" dirty="0">
                <a:solidFill>
                  <a:srgbClr val="C00000"/>
                </a:solidFill>
                <a:latin typeface="Comic Sans MS"/>
              </a:rPr>
              <a:t> Models</a:t>
            </a:r>
            <a:endParaRPr lang="en-IN" sz="3200" b="0" strike="noStrike" spc="-1" dirty="0">
              <a:latin typeface="Arial"/>
            </a:endParaRPr>
          </a:p>
        </p:txBody>
      </p:sp>
      <mc:AlternateContent xmlns:mc="http://schemas.openxmlformats.org/markup-compatibility/2006" xmlns:a14="http://schemas.microsoft.com/office/drawing/2010/main">
        <mc:Choice Requires="a14">
          <p:sp>
            <p:nvSpPr>
              <p:cNvPr id="13" name="TextShape 2">
                <a:extLst>
                  <a:ext uri="{FF2B5EF4-FFF2-40B4-BE49-F238E27FC236}">
                    <a16:creationId xmlns:a16="http://schemas.microsoft.com/office/drawing/2014/main" id="{84186B61-9C5D-40BB-B021-D7D56B779A22}"/>
                  </a:ext>
                </a:extLst>
              </p:cNvPr>
              <p:cNvSpPr txBox="1"/>
              <p:nvPr/>
            </p:nvSpPr>
            <p:spPr>
              <a:xfrm>
                <a:off x="416257"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It is a multiple regression technique in which the current value of the series </a:t>
                </a:r>
                <a:r>
                  <a:rPr lang="en-IN" sz="2200" dirty="0" err="1"/>
                  <a:t>X</a:t>
                </a:r>
                <a:r>
                  <a:rPr lang="en-IN" sz="2200" baseline="-25000" dirty="0" err="1"/>
                  <a:t>t</a:t>
                </a:r>
                <a:r>
                  <a:rPr lang="en-IN" sz="2200" b="1" spc="-1" baseline="-25000" dirty="0">
                    <a:solidFill>
                      <a:srgbClr val="000000"/>
                    </a:solidFill>
                    <a:latin typeface="Arial"/>
                  </a:rPr>
                  <a:t> </a:t>
                </a:r>
                <a:r>
                  <a:rPr lang="en-IN" sz="2200" spc="-1" dirty="0">
                    <a:solidFill>
                      <a:srgbClr val="000000"/>
                    </a:solidFill>
                    <a:latin typeface="Arial"/>
                  </a:rPr>
                  <a:t>can be explained by regressing over the previous values </a:t>
                </a:r>
                <a:r>
                  <a:rPr lang="en-IN" sz="2200" dirty="0"/>
                  <a:t>X</a:t>
                </a:r>
                <a:r>
                  <a:rPr lang="en-IN" sz="2200" baseline="-25000" dirty="0"/>
                  <a:t>t-1</a:t>
                </a:r>
                <a:r>
                  <a:rPr lang="en-IN" sz="2200" dirty="0"/>
                  <a:t>, X</a:t>
                </a:r>
                <a:r>
                  <a:rPr lang="en-IN" sz="2200" baseline="-25000" dirty="0"/>
                  <a:t>t-2</a:t>
                </a:r>
                <a:r>
                  <a:rPr lang="en-IN" sz="2200" dirty="0"/>
                  <a:t> ,</a:t>
                </a:r>
                <a:r>
                  <a:rPr lang="en-IN" sz="2200" baseline="-25000" dirty="0"/>
                  <a:t> </a:t>
                </a:r>
                <a:r>
                  <a:rPr lang="en-IN" sz="2200" dirty="0"/>
                  <a:t>X</a:t>
                </a:r>
                <a:r>
                  <a:rPr lang="en-IN" sz="2200" baseline="-25000" dirty="0"/>
                  <a:t>t-3 </a:t>
                </a:r>
                <a:r>
                  <a:rPr lang="en-IN" sz="2200" dirty="0"/>
                  <a:t>, X</a:t>
                </a:r>
                <a:r>
                  <a:rPr lang="en-IN" sz="2200" baseline="-25000" dirty="0"/>
                  <a:t>t-4</a:t>
                </a:r>
                <a:r>
                  <a:rPr lang="en-IN" sz="2200" dirty="0"/>
                  <a:t> and so on.</a:t>
                </a:r>
                <a:r>
                  <a:rPr lang="en-IN" sz="2200" baseline="-25000" dirty="0"/>
                  <a:t> </a:t>
                </a:r>
              </a:p>
              <a:p>
                <a:pPr marL="343080" indent="-342720" algn="just">
                  <a:spcBef>
                    <a:spcPts val="561"/>
                  </a:spcBef>
                  <a:buClr>
                    <a:srgbClr val="000000"/>
                  </a:buClr>
                  <a:buFont typeface="Arial"/>
                  <a:buChar char="•"/>
                </a:pPr>
                <a:r>
                  <a:rPr lang="en-IN" sz="2200" strike="noStrike" spc="-1" dirty="0">
                    <a:solidFill>
                      <a:srgbClr val="000000"/>
                    </a:solidFill>
                    <a:latin typeface="Arial"/>
                  </a:rPr>
                  <a:t>An autoregressive model of order p, abbreviates AR(p) is of the form</a:t>
                </a:r>
              </a:p>
              <a:p>
                <a:pPr marL="360" algn="just">
                  <a:spcBef>
                    <a:spcPts val="561"/>
                  </a:spcBef>
                  <a:buClr>
                    <a:srgbClr val="000000"/>
                  </a:buClr>
                </a:pPr>
                <a14:m>
                  <m:oMathPara xmlns:m="http://schemas.openxmlformats.org/officeDocument/2006/math">
                    <m:oMathParaPr>
                      <m:jc m:val="centerGroup"/>
                    </m:oMathParaPr>
                    <m:oMath xmlns:m="http://schemas.openxmlformats.org/officeDocument/2006/math">
                      <m:sSub>
                        <m:sSubPr>
                          <m:ctrlPr>
                            <a:rPr lang="en-IN" sz="2200" i="1" strike="noStrike" spc="-1" smtClean="0">
                              <a:solidFill>
                                <a:srgbClr val="000000"/>
                              </a:solidFill>
                              <a:latin typeface="Cambria Math" panose="02040503050406030204" pitchFamily="18" charset="0"/>
                            </a:rPr>
                          </m:ctrlPr>
                        </m:sSubPr>
                        <m:e>
                          <m:r>
                            <a:rPr lang="en-US" sz="2200" b="0" i="1" strike="noStrike" spc="-1" smtClean="0">
                              <a:solidFill>
                                <a:srgbClr val="000000"/>
                              </a:solidFill>
                              <a:latin typeface="Cambria Math" panose="02040503050406030204" pitchFamily="18" charset="0"/>
                            </a:rPr>
                            <m:t>𝑋</m:t>
                          </m:r>
                        </m:e>
                        <m:sub>
                          <m:r>
                            <a:rPr lang="en-US" sz="2200" b="0" i="1" strike="noStrike" spc="-1" smtClean="0">
                              <a:solidFill>
                                <a:srgbClr val="000000"/>
                              </a:solidFill>
                              <a:latin typeface="Cambria Math" panose="02040503050406030204" pitchFamily="18" charset="0"/>
                            </a:rPr>
                            <m:t>𝑡</m:t>
                          </m:r>
                        </m:sub>
                      </m:sSub>
                      <m:r>
                        <a:rPr lang="en-US" sz="2200" b="0" i="1" strike="noStrike" spc="-1" smtClean="0">
                          <a:solidFill>
                            <a:srgbClr val="000000"/>
                          </a:solidFill>
                          <a:latin typeface="Cambria Math" panose="02040503050406030204" pitchFamily="18" charset="0"/>
                        </a:rPr>
                        <m:t>= </m:t>
                      </m:r>
                      <m:sSub>
                        <m:sSubPr>
                          <m:ctrlPr>
                            <a:rPr lang="en-US" sz="2200" b="0" i="1" strike="noStrike" spc="-1" smtClean="0">
                              <a:solidFill>
                                <a:srgbClr val="000000"/>
                              </a:solidFill>
                              <a:latin typeface="Cambria Math" panose="02040503050406030204" pitchFamily="18" charset="0"/>
                            </a:rPr>
                          </m:ctrlPr>
                        </m:sSubPr>
                        <m:e>
                          <m:r>
                            <a:rPr lang="en-US" sz="2200" b="0" i="1" strike="noStrike" spc="-1" smtClean="0">
                              <a:solidFill>
                                <a:srgbClr val="000000"/>
                              </a:solidFill>
                              <a:latin typeface="Cambria Math" panose="02040503050406030204" pitchFamily="18" charset="0"/>
                              <a:ea typeface="Cambria Math" panose="02040503050406030204" pitchFamily="18" charset="0"/>
                            </a:rPr>
                            <m:t>∅</m:t>
                          </m:r>
                        </m:e>
                        <m:sub>
                          <m:r>
                            <a:rPr lang="en-US" sz="2200" b="0" i="1" strike="noStrike" spc="-1" smtClean="0">
                              <a:solidFill>
                                <a:srgbClr val="000000"/>
                              </a:solidFill>
                              <a:latin typeface="Cambria Math" panose="02040503050406030204" pitchFamily="18" charset="0"/>
                            </a:rPr>
                            <m:t>1</m:t>
                          </m:r>
                        </m:sub>
                      </m:sSub>
                      <m:sSub>
                        <m:sSubPr>
                          <m:ctrlPr>
                            <a:rPr lang="en-US" sz="2200" b="0" i="1" strike="noStrike" spc="-1" smtClean="0">
                              <a:solidFill>
                                <a:srgbClr val="000000"/>
                              </a:solidFill>
                              <a:latin typeface="Cambria Math" panose="02040503050406030204" pitchFamily="18" charset="0"/>
                            </a:rPr>
                          </m:ctrlPr>
                        </m:sSubPr>
                        <m:e>
                          <m:r>
                            <a:rPr lang="en-US" sz="2200" b="0" i="1" strike="noStrike" spc="-1" smtClean="0">
                              <a:solidFill>
                                <a:srgbClr val="000000"/>
                              </a:solidFill>
                              <a:latin typeface="Cambria Math" panose="02040503050406030204" pitchFamily="18" charset="0"/>
                            </a:rPr>
                            <m:t>𝑋</m:t>
                          </m:r>
                        </m:e>
                        <m:sub>
                          <m:r>
                            <a:rPr lang="en-US" sz="2200" b="0" i="1" strike="noStrike" spc="-1" smtClean="0">
                              <a:solidFill>
                                <a:srgbClr val="000000"/>
                              </a:solidFill>
                              <a:latin typeface="Cambria Math" panose="02040503050406030204" pitchFamily="18" charset="0"/>
                            </a:rPr>
                            <m:t>𝑡</m:t>
                          </m:r>
                          <m:r>
                            <a:rPr lang="en-US" sz="2200" b="0" i="1" strike="noStrike" spc="-1" smtClean="0">
                              <a:solidFill>
                                <a:srgbClr val="000000"/>
                              </a:solidFill>
                              <a:latin typeface="Cambria Math" panose="02040503050406030204" pitchFamily="18" charset="0"/>
                            </a:rPr>
                            <m:t>−1</m:t>
                          </m:r>
                        </m:sub>
                      </m:sSub>
                      <m:sSub>
                        <m:sSubPr>
                          <m:ctrlPr>
                            <a:rPr lang="en-US" sz="2200" i="1" spc="-1">
                              <a:solidFill>
                                <a:srgbClr val="000000"/>
                              </a:solidFill>
                              <a:latin typeface="Cambria Math" panose="02040503050406030204" pitchFamily="18" charset="0"/>
                            </a:rPr>
                          </m:ctrlPr>
                        </m:sSubPr>
                        <m:e>
                          <m:r>
                            <a:rPr lang="en-US" sz="2200" b="0" i="1" spc="-1" smtClean="0">
                              <a:solidFill>
                                <a:srgbClr val="000000"/>
                              </a:solidFill>
                              <a:latin typeface="Cambria Math" panose="02040503050406030204" pitchFamily="18" charset="0"/>
                            </a:rPr>
                            <m:t>+ </m:t>
                          </m:r>
                          <m:r>
                            <a:rPr lang="en-US" sz="2200" i="1" spc="-1">
                              <a:solidFill>
                                <a:srgbClr val="000000"/>
                              </a:solidFill>
                              <a:latin typeface="Cambria Math" panose="02040503050406030204" pitchFamily="18" charset="0"/>
                              <a:ea typeface="Cambria Math" panose="02040503050406030204" pitchFamily="18" charset="0"/>
                            </a:rPr>
                            <m:t>∅</m:t>
                          </m:r>
                        </m:e>
                        <m:sub>
                          <m:r>
                            <a:rPr lang="en-US" sz="2200" b="0" i="1" spc="-1" smtClean="0">
                              <a:solidFill>
                                <a:srgbClr val="000000"/>
                              </a:solidFill>
                              <a:latin typeface="Cambria Math" panose="02040503050406030204" pitchFamily="18" charset="0"/>
                              <a:ea typeface="Cambria Math" panose="02040503050406030204" pitchFamily="18" charset="0"/>
                            </a:rPr>
                            <m:t>2</m:t>
                          </m:r>
                        </m:sub>
                      </m:sSub>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𝑋</m:t>
                          </m:r>
                        </m:e>
                        <m:sub>
                          <m:r>
                            <a:rPr lang="en-US" sz="2200" i="1" spc="-1">
                              <a:solidFill>
                                <a:srgbClr val="000000"/>
                              </a:solidFill>
                              <a:latin typeface="Cambria Math" panose="02040503050406030204" pitchFamily="18" charset="0"/>
                            </a:rPr>
                            <m:t>𝑡</m:t>
                          </m:r>
                          <m:r>
                            <a:rPr lang="en-US" sz="2200" i="1" spc="-1">
                              <a:solidFill>
                                <a:srgbClr val="000000"/>
                              </a:solidFill>
                              <a:latin typeface="Cambria Math" panose="02040503050406030204" pitchFamily="18" charset="0"/>
                            </a:rPr>
                            <m:t>−2</m:t>
                          </m:r>
                        </m:sub>
                      </m:sSub>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 </m:t>
                          </m:r>
                          <m:r>
                            <a:rPr lang="en-US" sz="2200" i="1" spc="-1">
                              <a:solidFill>
                                <a:srgbClr val="000000"/>
                              </a:solidFill>
                              <a:latin typeface="Cambria Math" panose="02040503050406030204" pitchFamily="18" charset="0"/>
                              <a:ea typeface="Cambria Math" panose="02040503050406030204" pitchFamily="18" charset="0"/>
                            </a:rPr>
                            <m:t>∅</m:t>
                          </m:r>
                        </m:e>
                        <m:sub>
                          <m:r>
                            <a:rPr lang="en-US" sz="2200" b="0" i="1" spc="-1" smtClean="0">
                              <a:solidFill>
                                <a:srgbClr val="000000"/>
                              </a:solidFill>
                              <a:latin typeface="Cambria Math" panose="02040503050406030204" pitchFamily="18" charset="0"/>
                              <a:ea typeface="Cambria Math" panose="02040503050406030204" pitchFamily="18" charset="0"/>
                            </a:rPr>
                            <m:t>3</m:t>
                          </m:r>
                        </m:sub>
                      </m:sSub>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𝑋</m:t>
                          </m:r>
                        </m:e>
                        <m:sub>
                          <m:r>
                            <a:rPr lang="en-US" sz="2200" i="1" spc="-1">
                              <a:solidFill>
                                <a:srgbClr val="000000"/>
                              </a:solidFill>
                              <a:latin typeface="Cambria Math" panose="02040503050406030204" pitchFamily="18" charset="0"/>
                            </a:rPr>
                            <m:t>𝑡</m:t>
                          </m:r>
                          <m:r>
                            <a:rPr lang="en-US" sz="2200" i="1" spc="-1">
                              <a:solidFill>
                                <a:srgbClr val="000000"/>
                              </a:solidFill>
                              <a:latin typeface="Cambria Math" panose="02040503050406030204" pitchFamily="18" charset="0"/>
                            </a:rPr>
                            <m:t>−3</m:t>
                          </m:r>
                        </m:sub>
                      </m:sSub>
                      <m:r>
                        <a:rPr lang="en-US" sz="2200" b="0" i="1" spc="-1" smtClean="0">
                          <a:solidFill>
                            <a:srgbClr val="000000"/>
                          </a:solidFill>
                          <a:latin typeface="Cambria Math" panose="02040503050406030204" pitchFamily="18" charset="0"/>
                        </a:rPr>
                        <m:t>+….+</m:t>
                      </m:r>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 </m:t>
                          </m:r>
                          <m:r>
                            <a:rPr lang="en-US" sz="2200" i="1" spc="-1">
                              <a:solidFill>
                                <a:srgbClr val="000000"/>
                              </a:solidFill>
                              <a:latin typeface="Cambria Math" panose="02040503050406030204" pitchFamily="18" charset="0"/>
                              <a:ea typeface="Cambria Math" panose="02040503050406030204" pitchFamily="18" charset="0"/>
                            </a:rPr>
                            <m:t>∅</m:t>
                          </m:r>
                        </m:e>
                        <m:sub>
                          <m:r>
                            <a:rPr lang="en-US" sz="2200" b="0" i="1" spc="-1" smtClean="0">
                              <a:solidFill>
                                <a:srgbClr val="000000"/>
                              </a:solidFill>
                              <a:latin typeface="Cambria Math" panose="02040503050406030204" pitchFamily="18" charset="0"/>
                              <a:ea typeface="Cambria Math" panose="02040503050406030204" pitchFamily="18" charset="0"/>
                            </a:rPr>
                            <m:t>𝑝</m:t>
                          </m:r>
                        </m:sub>
                      </m:sSub>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𝑋</m:t>
                          </m:r>
                        </m:e>
                        <m:sub>
                          <m:r>
                            <a:rPr lang="en-US" sz="2200" i="1" spc="-1">
                              <a:solidFill>
                                <a:srgbClr val="000000"/>
                              </a:solidFill>
                              <a:latin typeface="Cambria Math" panose="02040503050406030204" pitchFamily="18" charset="0"/>
                            </a:rPr>
                            <m:t>𝑡</m:t>
                          </m:r>
                          <m:r>
                            <a:rPr lang="en-US" sz="2200" i="1" spc="-1">
                              <a:solidFill>
                                <a:srgbClr val="000000"/>
                              </a:solidFill>
                              <a:latin typeface="Cambria Math" panose="02040503050406030204" pitchFamily="18" charset="0"/>
                            </a:rPr>
                            <m:t>−</m:t>
                          </m:r>
                          <m:r>
                            <a:rPr lang="en-US" sz="2200" b="0" i="1" spc="-1" smtClean="0">
                              <a:solidFill>
                                <a:srgbClr val="000000"/>
                              </a:solidFill>
                              <a:latin typeface="Cambria Math" panose="02040503050406030204" pitchFamily="18" charset="0"/>
                            </a:rPr>
                            <m:t>𝑝</m:t>
                          </m:r>
                        </m:sub>
                      </m:sSub>
                      <m:r>
                        <a:rPr lang="en-US" sz="2200" b="0" i="1" spc="-1" smtClean="0">
                          <a:solidFill>
                            <a:srgbClr val="000000"/>
                          </a:solidFill>
                          <a:latin typeface="Cambria Math" panose="02040503050406030204" pitchFamily="18" charset="0"/>
                        </a:rPr>
                        <m:t>+</m:t>
                      </m:r>
                      <m:sSub>
                        <m:sSubPr>
                          <m:ctrlPr>
                            <a:rPr lang="en-US" sz="2200" b="0" i="1" spc="-1" smtClean="0">
                              <a:solidFill>
                                <a:srgbClr val="000000"/>
                              </a:solidFill>
                              <a:latin typeface="Cambria Math" panose="02040503050406030204" pitchFamily="18" charset="0"/>
                            </a:rPr>
                          </m:ctrlPr>
                        </m:sSubPr>
                        <m:e>
                          <m:r>
                            <a:rPr lang="en-US" sz="2200" b="0" i="1" spc="-1" smtClean="0">
                              <a:solidFill>
                                <a:srgbClr val="000000"/>
                              </a:solidFill>
                              <a:latin typeface="Cambria Math" panose="02040503050406030204" pitchFamily="18" charset="0"/>
                            </a:rPr>
                            <m:t>𝑤</m:t>
                          </m:r>
                        </m:e>
                        <m:sub>
                          <m:r>
                            <a:rPr lang="en-US" sz="2200" b="0" i="1" spc="-1" smtClean="0">
                              <a:solidFill>
                                <a:srgbClr val="000000"/>
                              </a:solidFill>
                              <a:latin typeface="Cambria Math" panose="02040503050406030204" pitchFamily="18" charset="0"/>
                            </a:rPr>
                            <m:t>𝑡</m:t>
                          </m:r>
                        </m:sub>
                      </m:sSub>
                      <m:r>
                        <a:rPr lang="en-US" sz="2200" b="0" i="1" spc="-1" smtClean="0">
                          <a:solidFill>
                            <a:srgbClr val="000000"/>
                          </a:solidFill>
                          <a:latin typeface="Cambria Math" panose="02040503050406030204" pitchFamily="18" charset="0"/>
                        </a:rPr>
                        <m:t>= </m:t>
                      </m:r>
                      <m:nary>
                        <m:naryPr>
                          <m:chr m:val="∑"/>
                          <m:ctrlPr>
                            <a:rPr lang="en-US" sz="2200" b="0" i="1" spc="-1" smtClean="0">
                              <a:solidFill>
                                <a:srgbClr val="000000"/>
                              </a:solidFill>
                              <a:latin typeface="Cambria Math" panose="02040503050406030204" pitchFamily="18" charset="0"/>
                            </a:rPr>
                          </m:ctrlPr>
                        </m:naryPr>
                        <m:sub>
                          <m:r>
                            <m:rPr>
                              <m:brk m:alnAt="23"/>
                            </m:rPr>
                            <a:rPr lang="en-US" sz="2200" b="0" i="1" spc="-1" smtClean="0">
                              <a:solidFill>
                                <a:srgbClr val="000000"/>
                              </a:solidFill>
                              <a:latin typeface="Cambria Math" panose="02040503050406030204" pitchFamily="18" charset="0"/>
                            </a:rPr>
                            <m:t>𝑖</m:t>
                          </m:r>
                          <m:r>
                            <a:rPr lang="en-US" sz="2200" b="0" i="1" spc="-1" smtClean="0">
                              <a:solidFill>
                                <a:srgbClr val="000000"/>
                              </a:solidFill>
                              <a:latin typeface="Cambria Math" panose="02040503050406030204" pitchFamily="18" charset="0"/>
                            </a:rPr>
                            <m:t>=1</m:t>
                          </m:r>
                        </m:sub>
                        <m:sup>
                          <m:r>
                            <a:rPr lang="en-US" sz="2200" b="0" i="1" spc="-1" smtClean="0">
                              <a:solidFill>
                                <a:srgbClr val="000000"/>
                              </a:solidFill>
                              <a:latin typeface="Cambria Math" panose="02040503050406030204" pitchFamily="18" charset="0"/>
                            </a:rPr>
                            <m:t>𝑝</m:t>
                          </m:r>
                        </m:sup>
                        <m:e>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ea typeface="Cambria Math" panose="02040503050406030204" pitchFamily="18" charset="0"/>
                                </a:rPr>
                                <m:t>∅</m:t>
                              </m:r>
                            </m:e>
                            <m:sub>
                              <m:r>
                                <a:rPr lang="en-US" sz="2200" b="0" i="1" spc="-1" smtClean="0">
                                  <a:solidFill>
                                    <a:srgbClr val="000000"/>
                                  </a:solidFill>
                                  <a:latin typeface="Cambria Math" panose="02040503050406030204" pitchFamily="18" charset="0"/>
                                  <a:ea typeface="Cambria Math" panose="02040503050406030204" pitchFamily="18" charset="0"/>
                                </a:rPr>
                                <m:t>𝑖</m:t>
                              </m:r>
                            </m:sub>
                          </m:sSub>
                          <m:sSub>
                            <m:sSubPr>
                              <m:ctrlPr>
                                <a:rPr lang="en-US" sz="2200" i="1" spc="-1">
                                  <a:solidFill>
                                    <a:srgbClr val="000000"/>
                                  </a:solidFill>
                                  <a:latin typeface="Cambria Math" panose="02040503050406030204" pitchFamily="18" charset="0"/>
                                </a:rPr>
                              </m:ctrlPr>
                            </m:sSubPr>
                            <m:e>
                              <m:r>
                                <a:rPr lang="en-US" sz="2200" i="1" spc="-1">
                                  <a:solidFill>
                                    <a:srgbClr val="000000"/>
                                  </a:solidFill>
                                  <a:latin typeface="Cambria Math" panose="02040503050406030204" pitchFamily="18" charset="0"/>
                                </a:rPr>
                                <m:t>𝑋</m:t>
                              </m:r>
                            </m:e>
                            <m:sub>
                              <m:r>
                                <a:rPr lang="en-US" sz="2200" i="1" spc="-1">
                                  <a:solidFill>
                                    <a:srgbClr val="000000"/>
                                  </a:solidFill>
                                  <a:latin typeface="Cambria Math" panose="02040503050406030204" pitchFamily="18" charset="0"/>
                                </a:rPr>
                                <m:t>𝑡</m:t>
                              </m:r>
                              <m:r>
                                <a:rPr lang="en-US" sz="2200" i="1" spc="-1">
                                  <a:solidFill>
                                    <a:srgbClr val="000000"/>
                                  </a:solidFill>
                                  <a:latin typeface="Cambria Math" panose="02040503050406030204" pitchFamily="18" charset="0"/>
                                </a:rPr>
                                <m:t>−</m:t>
                              </m:r>
                              <m:r>
                                <a:rPr lang="en-US" sz="2200" b="0" i="1" spc="-1" smtClean="0">
                                  <a:solidFill>
                                    <a:srgbClr val="000000"/>
                                  </a:solidFill>
                                  <a:latin typeface="Cambria Math" panose="02040503050406030204" pitchFamily="18" charset="0"/>
                                </a:rPr>
                                <m:t>𝑖</m:t>
                              </m:r>
                            </m:sub>
                          </m:sSub>
                          <m:r>
                            <a:rPr lang="en-US" sz="2200" b="0" i="1" spc="-1" smtClean="0">
                              <a:solidFill>
                                <a:srgbClr val="000000"/>
                              </a:solidFill>
                              <a:latin typeface="Cambria Math" panose="02040503050406030204" pitchFamily="18" charset="0"/>
                            </a:rPr>
                            <m:t>+ </m:t>
                          </m:r>
                          <m:sSub>
                            <m:sSubPr>
                              <m:ctrlPr>
                                <a:rPr lang="en-US" sz="2200" b="0" i="1" spc="-1" smtClean="0">
                                  <a:solidFill>
                                    <a:srgbClr val="000000"/>
                                  </a:solidFill>
                                  <a:latin typeface="Cambria Math" panose="02040503050406030204" pitchFamily="18" charset="0"/>
                                </a:rPr>
                              </m:ctrlPr>
                            </m:sSubPr>
                            <m:e>
                              <m:r>
                                <a:rPr lang="en-US" sz="2200" b="0" i="1" spc="-1" smtClean="0">
                                  <a:solidFill>
                                    <a:srgbClr val="000000"/>
                                  </a:solidFill>
                                  <a:latin typeface="Cambria Math" panose="02040503050406030204" pitchFamily="18" charset="0"/>
                                </a:rPr>
                                <m:t>𝑤</m:t>
                              </m:r>
                            </m:e>
                            <m:sub>
                              <m:r>
                                <a:rPr lang="en-US" sz="2200" b="0" i="1" spc="-1" smtClean="0">
                                  <a:solidFill>
                                    <a:srgbClr val="000000"/>
                                  </a:solidFill>
                                  <a:latin typeface="Cambria Math" panose="02040503050406030204" pitchFamily="18" charset="0"/>
                                </a:rPr>
                                <m:t>𝑡</m:t>
                              </m:r>
                            </m:sub>
                          </m:sSub>
                        </m:e>
                      </m:nary>
                      <m:r>
                        <a:rPr lang="en-US" sz="2200" b="0" i="1" spc="-1" smtClean="0">
                          <a:solidFill>
                            <a:srgbClr val="000000"/>
                          </a:solidFill>
                          <a:latin typeface="Cambria Math" panose="02040503050406030204" pitchFamily="18" charset="0"/>
                        </a:rPr>
                        <m:t> </m:t>
                      </m:r>
                    </m:oMath>
                  </m:oMathPara>
                </a14:m>
                <a:endParaRPr lang="en-IN" sz="2200" strike="noStrike" spc="-1" dirty="0">
                  <a:solidFill>
                    <a:srgbClr val="000000"/>
                  </a:solidFill>
                  <a:latin typeface="Arial"/>
                </a:endParaRPr>
              </a:p>
              <a:p>
                <a:pPr marL="343080" indent="-342720" algn="just">
                  <a:spcBef>
                    <a:spcPts val="561"/>
                  </a:spcBef>
                  <a:buClr>
                    <a:srgbClr val="000000"/>
                  </a:buClr>
                  <a:buFont typeface="Arial"/>
                  <a:buChar char="•"/>
                </a:pPr>
                <a:r>
                  <a:rPr lang="en-IN" sz="2200" strike="noStrike" spc="-1" dirty="0">
                    <a:solidFill>
                      <a:srgbClr val="000000"/>
                    </a:solidFill>
                    <a:latin typeface="Arial"/>
                  </a:rPr>
                  <a:t>The simplest AR process is AR(0) which has no dependence between the terms. In fact, AR(0) is essentially </a:t>
                </a:r>
                <a:r>
                  <a:rPr lang="en-IN" sz="2200" b="1" i="1" strike="noStrike" spc="-1" dirty="0">
                    <a:solidFill>
                      <a:srgbClr val="000000"/>
                    </a:solidFill>
                    <a:latin typeface="Arial"/>
                  </a:rPr>
                  <a:t>white noise</a:t>
                </a:r>
                <a:r>
                  <a:rPr lang="en-IN" sz="2200" strike="noStrike" spc="-1" dirty="0">
                    <a:solidFill>
                      <a:srgbClr val="000000"/>
                    </a:solidFill>
                    <a:latin typeface="Arial"/>
                  </a:rPr>
                  <a:t>.</a:t>
                </a:r>
              </a:p>
              <a:p>
                <a:pPr marL="360" algn="just">
                  <a:spcBef>
                    <a:spcPts val="561"/>
                  </a:spcBef>
                  <a:buClr>
                    <a:srgbClr val="000000"/>
                  </a:buClr>
                </a:pPr>
                <a:endParaRPr lang="en-IN" sz="2200" strike="noStrike" spc="-1" dirty="0">
                  <a:solidFill>
                    <a:srgbClr val="000000"/>
                  </a:solidFill>
                  <a:latin typeface="Arial"/>
                </a:endParaRPr>
              </a:p>
            </p:txBody>
          </p:sp>
        </mc:Choice>
        <mc:Fallback xmlns="">
          <p:sp>
            <p:nvSpPr>
              <p:cNvPr id="13" name="TextShape 2">
                <a:extLst>
                  <a:ext uri="{FF2B5EF4-FFF2-40B4-BE49-F238E27FC236}">
                    <a16:creationId xmlns:a14="http://schemas.microsoft.com/office/drawing/2010/main" xmlns="" xmlns:a16="http://schemas.microsoft.com/office/drawing/2014/main" id="{84186B61-9C5D-40BB-B021-D7D56B779A22}"/>
                  </a:ext>
                </a:extLst>
              </p:cNvPr>
              <p:cNvSpPr txBox="1">
                <a:spLocks noRot="1" noChangeAspect="1" noMove="1" noResize="1" noEditPoints="1" noAdjustHandles="1" noChangeArrowheads="1" noChangeShapeType="1" noTextEdit="1"/>
              </p:cNvSpPr>
              <p:nvPr/>
            </p:nvSpPr>
            <p:spPr>
              <a:xfrm>
                <a:off x="416257" y="1294920"/>
                <a:ext cx="8229240" cy="4993834"/>
              </a:xfrm>
              <a:prstGeom prst="rect">
                <a:avLst/>
              </a:prstGeom>
              <a:blipFill rotWithShape="0">
                <a:blip r:embed="rId2"/>
                <a:stretch>
                  <a:fillRect l="-815" t="-610" r="-963"/>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7939921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err="1">
                <a:solidFill>
                  <a:srgbClr val="C00000"/>
                </a:solidFill>
                <a:latin typeface="Comic Sans MS"/>
              </a:rPr>
              <a:t>Autoregression</a:t>
            </a:r>
            <a:r>
              <a:rPr lang="en-IN" sz="3200" b="1" spc="-1" dirty="0">
                <a:solidFill>
                  <a:srgbClr val="C00000"/>
                </a:solidFill>
                <a:latin typeface="Comic Sans MS"/>
              </a:rPr>
              <a:t> example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16257"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Following is a time series plot of the annual number of earthquakes in the world with seismic magnitude over 7 for 99 consecutive years</a:t>
            </a:r>
          </a:p>
          <a:p>
            <a:pPr marL="343080" indent="-342720" algn="just">
              <a:spcBef>
                <a:spcPts val="561"/>
              </a:spcBef>
              <a:buClr>
                <a:srgbClr val="000000"/>
              </a:buClr>
              <a:buFont typeface="Arial"/>
              <a:buChar char="•"/>
            </a:pPr>
            <a:r>
              <a:rPr lang="en-IN" sz="2200" dirty="0"/>
              <a:t>Let us see, if AR(1) will fit. We</a:t>
            </a:r>
          </a:p>
          <a:p>
            <a:pPr marL="360" algn="just">
              <a:spcBef>
                <a:spcPts val="561"/>
              </a:spcBef>
              <a:buClr>
                <a:srgbClr val="000000"/>
              </a:buClr>
            </a:pPr>
            <a:r>
              <a:rPr lang="en-IN" sz="2200" dirty="0"/>
              <a:t>    will approach in the same </a:t>
            </a:r>
          </a:p>
          <a:p>
            <a:pPr marL="360" algn="just">
              <a:spcBef>
                <a:spcPts val="561"/>
              </a:spcBef>
              <a:buClr>
                <a:srgbClr val="000000"/>
              </a:buClr>
            </a:pPr>
            <a:r>
              <a:rPr lang="en-IN" sz="2200" dirty="0"/>
              <a:t>    manner as </a:t>
            </a:r>
            <a:r>
              <a:rPr lang="en-IN" sz="2200" b="1" dirty="0"/>
              <a:t>O</a:t>
            </a:r>
            <a:r>
              <a:rPr lang="en-IN" sz="2200" dirty="0"/>
              <a:t>rdinary </a:t>
            </a:r>
            <a:r>
              <a:rPr lang="en-IN" sz="2200" b="1" dirty="0"/>
              <a:t>L</a:t>
            </a:r>
            <a:r>
              <a:rPr lang="en-IN" sz="2200" dirty="0"/>
              <a:t>east </a:t>
            </a:r>
            <a:r>
              <a:rPr lang="en-IN" sz="2200" b="1" dirty="0"/>
              <a:t>S</a:t>
            </a:r>
            <a:r>
              <a:rPr lang="en-IN" sz="2200" dirty="0"/>
              <a:t>quare</a:t>
            </a:r>
          </a:p>
          <a:p>
            <a:pPr marL="360" algn="just">
              <a:spcBef>
                <a:spcPts val="561"/>
              </a:spcBef>
              <a:buClr>
                <a:srgbClr val="000000"/>
              </a:buClr>
            </a:pPr>
            <a:r>
              <a:rPr lang="en-IN" sz="2200" dirty="0"/>
              <a:t>    </a:t>
            </a:r>
            <a:r>
              <a:rPr lang="en-IN" sz="2200" b="1" dirty="0"/>
              <a:t>regression</a:t>
            </a:r>
          </a:p>
          <a:p>
            <a:pPr marL="343080" indent="-342720" algn="just">
              <a:spcBef>
                <a:spcPts val="561"/>
              </a:spcBef>
              <a:buClr>
                <a:srgbClr val="000000"/>
              </a:buClr>
              <a:buFont typeface="Arial"/>
              <a:buChar char="•"/>
            </a:pPr>
            <a:r>
              <a:rPr lang="en-IN" sz="2200" dirty="0"/>
              <a:t>We can check visually by plotting</a:t>
            </a:r>
          </a:p>
          <a:p>
            <a:pPr marL="360" algn="just">
              <a:spcBef>
                <a:spcPts val="561"/>
              </a:spcBef>
              <a:buClr>
                <a:srgbClr val="000000"/>
              </a:buClr>
            </a:pPr>
            <a:r>
              <a:rPr lang="en-IN" sz="2200" spc="-1" dirty="0">
                <a:solidFill>
                  <a:srgbClr val="000000"/>
                </a:solidFill>
              </a:rPr>
              <a:t>    </a:t>
            </a:r>
            <a:r>
              <a:rPr lang="en-IN" sz="2200" spc="-1" dirty="0" err="1">
                <a:solidFill>
                  <a:srgbClr val="000000"/>
                </a:solidFill>
              </a:rPr>
              <a:t>x</a:t>
            </a:r>
            <a:r>
              <a:rPr lang="en-IN" sz="2200" spc="-1" baseline="-25000" dirty="0" err="1">
                <a:solidFill>
                  <a:srgbClr val="000000"/>
                </a:solidFill>
              </a:rPr>
              <a:t>t</a:t>
            </a:r>
            <a:r>
              <a:rPr lang="en-IN" sz="2200" spc="-1" dirty="0">
                <a:solidFill>
                  <a:srgbClr val="000000"/>
                </a:solidFill>
              </a:rPr>
              <a:t> Vs x</a:t>
            </a:r>
            <a:r>
              <a:rPr lang="en-IN" sz="2200" spc="-1" baseline="-25000" dirty="0">
                <a:solidFill>
                  <a:srgbClr val="000000"/>
                </a:solidFill>
              </a:rPr>
              <a:t>t-1 </a:t>
            </a:r>
            <a:r>
              <a:rPr lang="en-IN" sz="2200" spc="-1" dirty="0">
                <a:solidFill>
                  <a:srgbClr val="000000"/>
                </a:solidFill>
              </a:rPr>
              <a:t>(shown in the side panel)</a:t>
            </a:r>
          </a:p>
          <a:p>
            <a:pPr marL="360" algn="just">
              <a:spcBef>
                <a:spcPts val="561"/>
              </a:spcBef>
              <a:buClr>
                <a:srgbClr val="000000"/>
              </a:buClr>
            </a:pPr>
            <a:endParaRPr lang="en-IN" sz="2200" spc="-1" dirty="0">
              <a:solidFill>
                <a:srgbClr val="000000"/>
              </a:solidFill>
            </a:endParaRPr>
          </a:p>
          <a:p>
            <a:pPr marL="343080" indent="-342720" algn="just">
              <a:spcBef>
                <a:spcPts val="561"/>
              </a:spcBef>
              <a:buClr>
                <a:srgbClr val="000000"/>
              </a:buClr>
              <a:buFont typeface="Arial"/>
              <a:buChar char="•"/>
            </a:pPr>
            <a:r>
              <a:rPr lang="en-IN" sz="2200" dirty="0"/>
              <a:t>Clearly, a positive linear association</a:t>
            </a:r>
          </a:p>
          <a:p>
            <a:pPr marL="360" algn="just">
              <a:spcBef>
                <a:spcPts val="561"/>
              </a:spcBef>
              <a:buClr>
                <a:srgbClr val="000000"/>
              </a:buClr>
            </a:pPr>
            <a:endParaRPr lang="en-IN" sz="2000" dirty="0"/>
          </a:p>
          <a:p>
            <a:pPr marL="343080" indent="-342720" algn="just">
              <a:spcBef>
                <a:spcPts val="561"/>
              </a:spcBef>
              <a:buClr>
                <a:srgbClr val="000000"/>
              </a:buClr>
              <a:buFont typeface="Arial"/>
              <a:buChar char="•"/>
            </a:pPr>
            <a:endParaRPr lang="en-IN" sz="2200" dirty="0"/>
          </a:p>
          <a:p>
            <a:pPr marL="360" algn="just">
              <a:spcBef>
                <a:spcPts val="561"/>
              </a:spcBef>
              <a:buClr>
                <a:srgbClr val="000000"/>
              </a:buClr>
            </a:pPr>
            <a:r>
              <a:rPr lang="en-IN" sz="2200" spc="-1" dirty="0">
                <a:solidFill>
                  <a:srgbClr val="000000"/>
                </a:solidFill>
                <a:latin typeface="Arial"/>
              </a:rPr>
              <a:t>    </a:t>
            </a:r>
            <a:endParaRPr lang="en-IN" sz="220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5306784" y="2012239"/>
            <a:ext cx="3705225" cy="2276475"/>
          </a:xfrm>
          <a:prstGeom prst="rect">
            <a:avLst/>
          </a:prstGeom>
        </p:spPr>
      </p:pic>
      <p:pic>
        <p:nvPicPr>
          <p:cNvPr id="4" name="Picture 3"/>
          <p:cNvPicPr>
            <a:picLocks noChangeAspect="1"/>
          </p:cNvPicPr>
          <p:nvPr/>
        </p:nvPicPr>
        <p:blipFill>
          <a:blip r:embed="rId3"/>
          <a:stretch>
            <a:fillRect/>
          </a:stretch>
        </p:blipFill>
        <p:spPr>
          <a:xfrm>
            <a:off x="5306784" y="4288714"/>
            <a:ext cx="3425806" cy="2098306"/>
          </a:xfrm>
          <a:prstGeom prst="rect">
            <a:avLst/>
          </a:prstGeom>
        </p:spPr>
      </p:pic>
    </p:spTree>
    <p:extLst>
      <p:ext uri="{BB962C8B-B14F-4D97-AF65-F5344CB8AC3E}">
        <p14:creationId xmlns:p14="http://schemas.microsoft.com/office/powerpoint/2010/main" val="26927803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err="1">
                <a:solidFill>
                  <a:srgbClr val="C00000"/>
                </a:solidFill>
                <a:latin typeface="Comic Sans MS"/>
              </a:rPr>
              <a:t>Autoregression</a:t>
            </a:r>
            <a:r>
              <a:rPr lang="en-IN" sz="3200" b="1" spc="-1" dirty="0">
                <a:solidFill>
                  <a:srgbClr val="C00000"/>
                </a:solidFill>
                <a:latin typeface="Comic Sans MS"/>
              </a:rPr>
              <a:t> example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16257"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The equation is estimated just like regression using the </a:t>
            </a:r>
            <a:r>
              <a:rPr lang="en-IN" sz="2200" i="1" dirty="0"/>
              <a:t>Ordinary Least Squares method</a:t>
            </a:r>
            <a:r>
              <a:rPr lang="en-IN" sz="2200" dirty="0"/>
              <a:t>. </a:t>
            </a:r>
          </a:p>
          <a:p>
            <a:pPr marL="343080" indent="-342720" algn="just">
              <a:spcBef>
                <a:spcPts val="561"/>
              </a:spcBef>
              <a:buClr>
                <a:srgbClr val="000000"/>
              </a:buClr>
              <a:buFont typeface="Arial"/>
              <a:buChar char="•"/>
            </a:pPr>
            <a:r>
              <a:rPr lang="en-IN" sz="2200" dirty="0"/>
              <a:t>Other methods like Maximum likelihood Estimation and Yule-Walker estimators are also available.</a:t>
            </a:r>
          </a:p>
          <a:p>
            <a:pPr marL="360" algn="just">
              <a:spcBef>
                <a:spcPts val="561"/>
              </a:spcBef>
              <a:buClr>
                <a:srgbClr val="000000"/>
              </a:buClr>
            </a:pPr>
            <a:r>
              <a:rPr lang="en-IN" sz="2000" dirty="0"/>
              <a:t>                          </a:t>
            </a:r>
            <a:r>
              <a:rPr lang="en-IN" sz="2000" dirty="0" err="1"/>
              <a:t>Quakes</a:t>
            </a:r>
            <a:r>
              <a:rPr lang="en-IN" sz="2000" baseline="-25000" dirty="0" err="1"/>
              <a:t>t</a:t>
            </a:r>
            <a:r>
              <a:rPr lang="en-IN" sz="2000" dirty="0"/>
              <a:t> = 9.19 + 0.543 Quakes</a:t>
            </a:r>
            <a:r>
              <a:rPr lang="en-IN" sz="2000" baseline="-25000" dirty="0"/>
              <a:t>t-1</a:t>
            </a:r>
          </a:p>
          <a:p>
            <a:pPr marL="360" algn="just">
              <a:spcBef>
                <a:spcPts val="561"/>
              </a:spcBef>
              <a:buClr>
                <a:srgbClr val="000000"/>
              </a:buClr>
            </a:pPr>
            <a:endParaRPr lang="en-IN" sz="2000" baseline="-25000" dirty="0"/>
          </a:p>
          <a:p>
            <a:pPr marL="343080" indent="-342720" algn="just">
              <a:spcBef>
                <a:spcPts val="561"/>
              </a:spcBef>
              <a:buClr>
                <a:srgbClr val="000000"/>
              </a:buClr>
              <a:buFont typeface="Arial"/>
              <a:buChar char="•"/>
            </a:pPr>
            <a:r>
              <a:rPr lang="en-IN" sz="2000" dirty="0"/>
              <a:t>Significance tests can be run </a:t>
            </a:r>
          </a:p>
          <a:p>
            <a:pPr marL="343080" indent="-342720" algn="just">
              <a:spcBef>
                <a:spcPts val="561"/>
              </a:spcBef>
              <a:buClr>
                <a:srgbClr val="000000"/>
              </a:buClr>
              <a:buFont typeface="Arial"/>
              <a:buChar char="•"/>
            </a:pPr>
            <a:endParaRPr lang="en-IN" sz="2000" dirty="0"/>
          </a:p>
          <a:p>
            <a:pPr marL="343080" indent="-342720" algn="just">
              <a:spcBef>
                <a:spcPts val="561"/>
              </a:spcBef>
              <a:buClr>
                <a:srgbClr val="000000"/>
              </a:buClr>
              <a:buFont typeface="Arial"/>
              <a:buChar char="•"/>
            </a:pPr>
            <a:endParaRPr lang="en-IN" sz="2000" dirty="0"/>
          </a:p>
          <a:p>
            <a:pPr marL="343080" indent="-342720" algn="just">
              <a:spcBef>
                <a:spcPts val="561"/>
              </a:spcBef>
              <a:buClr>
                <a:srgbClr val="000000"/>
              </a:buClr>
              <a:buFont typeface="Arial"/>
              <a:buChar char="•"/>
            </a:pPr>
            <a:endParaRPr lang="en-IN" sz="2000" dirty="0"/>
          </a:p>
          <a:p>
            <a:pPr marL="360" algn="just">
              <a:spcBef>
                <a:spcPts val="561"/>
              </a:spcBef>
              <a:buClr>
                <a:srgbClr val="000000"/>
              </a:buClr>
            </a:pPr>
            <a:r>
              <a:rPr lang="en-IN" sz="2000" dirty="0"/>
              <a:t>	S=6.12239, R-</a:t>
            </a:r>
            <a:r>
              <a:rPr lang="en-IN" sz="2000" dirty="0" err="1"/>
              <a:t>Sq</a:t>
            </a:r>
            <a:r>
              <a:rPr lang="en-IN" sz="2000" dirty="0"/>
              <a:t>=29.7%, R-</a:t>
            </a:r>
            <a:r>
              <a:rPr lang="en-IN" sz="2000" dirty="0" err="1"/>
              <a:t>Sq</a:t>
            </a:r>
            <a:r>
              <a:rPr lang="en-IN" sz="2000" dirty="0"/>
              <a:t>(</a:t>
            </a:r>
            <a:r>
              <a:rPr lang="en-IN" sz="2000" dirty="0" err="1"/>
              <a:t>Adj</a:t>
            </a:r>
            <a:r>
              <a:rPr lang="en-IN" sz="2000" dirty="0"/>
              <a:t>)=29.0%</a:t>
            </a:r>
          </a:p>
          <a:p>
            <a:pPr marL="343260" indent="-342900" algn="just">
              <a:spcBef>
                <a:spcPts val="561"/>
              </a:spcBef>
              <a:buClr>
                <a:srgbClr val="000000"/>
              </a:buClr>
              <a:buFont typeface="Arial" panose="020B0604020202020204" pitchFamily="34" charset="0"/>
              <a:buChar char="•"/>
            </a:pPr>
            <a:r>
              <a:rPr lang="en-IN" sz="2000" spc="-1" dirty="0">
                <a:solidFill>
                  <a:srgbClr val="000000"/>
                </a:solidFill>
                <a:latin typeface="Arial"/>
              </a:rPr>
              <a:t>We see that the slope coefficient for lag 1 is significant, thus lag1 is a helpful predictor here. The same can be checked for other lags.</a:t>
            </a:r>
            <a:r>
              <a:rPr lang="en-IN" sz="2200" spc="-1" dirty="0">
                <a:solidFill>
                  <a:srgbClr val="000000"/>
                </a:solidFill>
                <a:latin typeface="Arial"/>
              </a:rPr>
              <a:t>    </a:t>
            </a:r>
            <a:endParaRPr lang="en-IN" sz="2200" strike="noStrike" spc="-1" dirty="0">
              <a:solidFill>
                <a:srgbClr val="000000"/>
              </a:solidFill>
              <a:latin typeface="Arial"/>
            </a:endParaRPr>
          </a:p>
        </p:txBody>
      </p:sp>
      <p:graphicFrame>
        <p:nvGraphicFramePr>
          <p:cNvPr id="2" name="Table 1"/>
          <p:cNvGraphicFramePr>
            <a:graphicFrameLocks noGrp="1"/>
          </p:cNvGraphicFramePr>
          <p:nvPr/>
        </p:nvGraphicFramePr>
        <p:xfrm>
          <a:off x="1482877" y="379183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solidFill>
                            <a:schemeClr val="tx1"/>
                          </a:solidFill>
                        </a:rPr>
                        <a:t>Predictor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Coef</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 </a:t>
                      </a:r>
                      <a:r>
                        <a:rPr lang="en-US" dirty="0" err="1">
                          <a:solidFill>
                            <a:schemeClr val="tx1"/>
                          </a:solidFill>
                        </a:rPr>
                        <a:t>coef</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1" dirty="0">
                          <a:solidFill>
                            <a:schemeClr val="tx1"/>
                          </a:solidFill>
                        </a:rPr>
                        <a:t>intercept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9.191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5.05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1" dirty="0">
                          <a:solidFill>
                            <a:schemeClr val="tx1"/>
                          </a:solidFill>
                        </a:rPr>
                        <a:t>lag1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0.54339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0.08528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783443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AR(1) Process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endParaRPr lang="en-IN" sz="2200" dirty="0"/>
          </a:p>
        </p:txBody>
      </p:sp>
      <p:pic>
        <p:nvPicPr>
          <p:cNvPr id="2" name="Picture 1"/>
          <p:cNvPicPr>
            <a:picLocks noChangeAspect="1"/>
          </p:cNvPicPr>
          <p:nvPr/>
        </p:nvPicPr>
        <p:blipFill>
          <a:blip r:embed="rId2"/>
          <a:stretch>
            <a:fillRect/>
          </a:stretch>
        </p:blipFill>
        <p:spPr>
          <a:xfrm>
            <a:off x="623851" y="1428695"/>
            <a:ext cx="6964304" cy="4979188"/>
          </a:xfrm>
          <a:prstGeom prst="rect">
            <a:avLst/>
          </a:prstGeom>
        </p:spPr>
      </p:pic>
    </p:spTree>
    <p:extLst>
      <p:ext uri="{BB962C8B-B14F-4D97-AF65-F5344CB8AC3E}">
        <p14:creationId xmlns:p14="http://schemas.microsoft.com/office/powerpoint/2010/main" val="21067634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ACF &amp; PACF for AR(1)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endParaRPr lang="en-IN" sz="2200" dirty="0"/>
          </a:p>
        </p:txBody>
      </p:sp>
      <p:pic>
        <p:nvPicPr>
          <p:cNvPr id="3" name="Picture 2"/>
          <p:cNvPicPr>
            <a:picLocks noChangeAspect="1"/>
          </p:cNvPicPr>
          <p:nvPr/>
        </p:nvPicPr>
        <p:blipFill>
          <a:blip r:embed="rId2"/>
          <a:stretch>
            <a:fillRect/>
          </a:stretch>
        </p:blipFill>
        <p:spPr>
          <a:xfrm>
            <a:off x="228171" y="1840864"/>
            <a:ext cx="4415050" cy="3901946"/>
          </a:xfrm>
          <a:prstGeom prst="rect">
            <a:avLst/>
          </a:prstGeom>
        </p:spPr>
      </p:pic>
      <p:pic>
        <p:nvPicPr>
          <p:cNvPr id="4" name="Picture 3"/>
          <p:cNvPicPr>
            <a:picLocks noChangeAspect="1"/>
          </p:cNvPicPr>
          <p:nvPr/>
        </p:nvPicPr>
        <p:blipFill>
          <a:blip r:embed="rId3"/>
          <a:stretch>
            <a:fillRect/>
          </a:stretch>
        </p:blipFill>
        <p:spPr>
          <a:xfrm>
            <a:off x="4628933" y="1840864"/>
            <a:ext cx="4476466" cy="3669907"/>
          </a:xfrm>
          <a:prstGeom prst="rect">
            <a:avLst/>
          </a:prstGeom>
        </p:spPr>
      </p:pic>
    </p:spTree>
    <p:extLst>
      <p:ext uri="{BB962C8B-B14F-4D97-AF65-F5344CB8AC3E}">
        <p14:creationId xmlns:p14="http://schemas.microsoft.com/office/powerpoint/2010/main" val="11595609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792480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important conclusion for AR(p) Process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buFont typeface="Arial" panose="020B0604020202020204" pitchFamily="34" charset="0"/>
              <a:buChar char="•"/>
            </a:pPr>
            <a:r>
              <a:rPr lang="en-IN" sz="2200" dirty="0"/>
              <a:t>An important property of AR(p) models in general is that </a:t>
            </a:r>
            <a:r>
              <a:rPr lang="en-IN" sz="2200" b="1" i="1" dirty="0"/>
              <a:t>there  are nonzero partial autocorrelations for the first p lags, and </a:t>
            </a:r>
            <a:r>
              <a:rPr lang="el-GR" sz="2200" b="1" i="1" dirty="0"/>
              <a:t>ϕ</a:t>
            </a:r>
            <a:r>
              <a:rPr lang="en-US" sz="2200" b="1" i="1" baseline="-25000" dirty="0" err="1"/>
              <a:t>hh</a:t>
            </a:r>
            <a:r>
              <a:rPr lang="en-US" sz="2200" b="1" i="1" dirty="0"/>
              <a:t> = 0 for all lags h &gt; p</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solidFill>
                  <a:srgbClr val="C00000"/>
                </a:solidFill>
              </a:rPr>
              <a:t>Identification of an AR model is often best done with the PACF rather than the ACF.</a:t>
            </a:r>
            <a:r>
              <a:rPr lang="en-IN" sz="2200" dirty="0">
                <a:solidFill>
                  <a:srgbClr val="C00000"/>
                </a:solidFill>
              </a:rPr>
              <a:t> </a:t>
            </a:r>
          </a:p>
        </p:txBody>
      </p:sp>
    </p:spTree>
    <p:extLst>
      <p:ext uri="{BB962C8B-B14F-4D97-AF65-F5344CB8AC3E}">
        <p14:creationId xmlns:p14="http://schemas.microsoft.com/office/powerpoint/2010/main" val="41413025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Moving Average 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The MA model should not be confused with Moving Average Smoothing as they are not the same thing.</a:t>
            </a:r>
          </a:p>
          <a:p>
            <a:pPr marL="343080" indent="-342720" algn="just">
              <a:spcBef>
                <a:spcPts val="561"/>
              </a:spcBef>
              <a:buClr>
                <a:srgbClr val="000000"/>
              </a:buClr>
              <a:buFont typeface="Arial"/>
              <a:buChar char="•"/>
            </a:pPr>
            <a:r>
              <a:rPr lang="en-US" sz="2400" dirty="0"/>
              <a:t>A </a:t>
            </a:r>
            <a:r>
              <a:rPr lang="en-US" sz="2400" b="1" dirty="0"/>
              <a:t>moving average</a:t>
            </a:r>
            <a:r>
              <a:rPr lang="en-US" sz="2400" dirty="0"/>
              <a:t> term in a time series model is a past error (multiplied by a coefficient).</a:t>
            </a:r>
          </a:p>
          <a:p>
            <a:pPr marL="360" algn="just">
              <a:spcBef>
                <a:spcPts val="561"/>
              </a:spcBef>
              <a:buClr>
                <a:srgbClr val="000000"/>
              </a:buClr>
            </a:pPr>
            <a:endParaRPr lang="en-US" sz="2400" dirty="0"/>
          </a:p>
          <a:p>
            <a:pPr lvl="1"/>
            <a:r>
              <a:rPr lang="en-US" sz="2200" dirty="0"/>
              <a:t>Let </a:t>
            </a:r>
            <a:r>
              <a:rPr lang="en-US" sz="2200" dirty="0" err="1"/>
              <a:t>r.v</a:t>
            </a:r>
            <a:r>
              <a:rPr lang="en-US" sz="2200" dirty="0"/>
              <a:t>. </a:t>
            </a:r>
            <a:r>
              <a:rPr lang="en-US" sz="2200" dirty="0" err="1"/>
              <a:t>w</a:t>
            </a:r>
            <a:r>
              <a:rPr lang="en-US" sz="2200" baseline="-25000" dirty="0" err="1"/>
              <a:t>t</a:t>
            </a:r>
            <a:r>
              <a:rPr lang="en-US" sz="2200" dirty="0" err="1"/>
              <a:t>∼iid</a:t>
            </a:r>
            <a:r>
              <a:rPr lang="en-US" sz="2200" dirty="0"/>
              <a:t>(0,σ</a:t>
            </a:r>
            <a:r>
              <a:rPr lang="en-US" sz="2200" baseline="30000" dirty="0"/>
              <a:t>2</a:t>
            </a:r>
            <a:r>
              <a:rPr lang="en-US" sz="2200" dirty="0"/>
              <a:t>), meaning that the </a:t>
            </a:r>
            <a:r>
              <a:rPr lang="en-US" sz="2200" i="1" dirty="0" err="1"/>
              <a:t>w</a:t>
            </a:r>
            <a:r>
              <a:rPr lang="en-US" sz="2200" i="1" baseline="-25000" dirty="0" err="1"/>
              <a:t>t</a:t>
            </a:r>
            <a:r>
              <a:rPr lang="en-US" sz="2200" dirty="0"/>
              <a:t> are identically, independently distributed, having mean 0 and the same variance.</a:t>
            </a:r>
          </a:p>
          <a:p>
            <a:pPr lvl="1"/>
            <a:r>
              <a:rPr lang="en-US" sz="2200" dirty="0"/>
              <a:t>The </a:t>
            </a:r>
            <a:r>
              <a:rPr lang="en-US" sz="2200" b="1" dirty="0"/>
              <a:t>1</a:t>
            </a:r>
            <a:r>
              <a:rPr lang="en-US" sz="2200" b="1" baseline="30000" dirty="0"/>
              <a:t>st</a:t>
            </a:r>
            <a:r>
              <a:rPr lang="en-US" sz="2200" b="1" dirty="0"/>
              <a:t> order moving average</a:t>
            </a:r>
            <a:r>
              <a:rPr lang="en-US" sz="2200" dirty="0"/>
              <a:t> model, denoted by MA(1) is:   </a:t>
            </a:r>
            <a:r>
              <a:rPr lang="en-US" sz="2200" dirty="0" err="1"/>
              <a:t>x</a:t>
            </a:r>
            <a:r>
              <a:rPr lang="en-US" sz="2200" baseline="-25000" dirty="0" err="1"/>
              <a:t>t</a:t>
            </a:r>
            <a:r>
              <a:rPr lang="en-US" sz="2200" dirty="0"/>
              <a:t>=μ+w</a:t>
            </a:r>
            <a:r>
              <a:rPr lang="en-US" sz="2200" baseline="-25000" dirty="0"/>
              <a:t>t</a:t>
            </a:r>
            <a:r>
              <a:rPr lang="en-US" sz="2200" dirty="0"/>
              <a:t>+θ</a:t>
            </a:r>
            <a:r>
              <a:rPr lang="en-US" sz="2200" baseline="-25000" dirty="0"/>
              <a:t>1</a:t>
            </a:r>
            <a:r>
              <a:rPr lang="en-US" sz="2200" dirty="0"/>
              <a:t>w</a:t>
            </a:r>
            <a:r>
              <a:rPr lang="en-US" sz="2200" baseline="-25000" dirty="0"/>
              <a:t>t−1</a:t>
            </a:r>
          </a:p>
          <a:p>
            <a:pPr lvl="1"/>
            <a:r>
              <a:rPr lang="en-US" sz="2200" dirty="0"/>
              <a:t>The </a:t>
            </a:r>
            <a:r>
              <a:rPr lang="en-US" sz="2200" b="1" dirty="0"/>
              <a:t>2</a:t>
            </a:r>
            <a:r>
              <a:rPr lang="en-US" sz="2200" b="1" baseline="30000" dirty="0"/>
              <a:t>nd</a:t>
            </a:r>
            <a:r>
              <a:rPr lang="en-US" sz="2200" b="1" dirty="0"/>
              <a:t> order moving average</a:t>
            </a:r>
            <a:r>
              <a:rPr lang="en-US" sz="2200" dirty="0"/>
              <a:t> model, denoted by MA(2) is: </a:t>
            </a:r>
            <a:r>
              <a:rPr lang="en-US" sz="2200" dirty="0" err="1"/>
              <a:t>x</a:t>
            </a:r>
            <a:r>
              <a:rPr lang="en-US" sz="2200" baseline="-25000" dirty="0" err="1"/>
              <a:t>t</a:t>
            </a:r>
            <a:r>
              <a:rPr lang="en-US" sz="2200" dirty="0"/>
              <a:t>=μ+w</a:t>
            </a:r>
            <a:r>
              <a:rPr lang="en-US" sz="2200" baseline="-25000" dirty="0"/>
              <a:t>t</a:t>
            </a:r>
            <a:r>
              <a:rPr lang="en-US" sz="2200" dirty="0"/>
              <a:t>+θ</a:t>
            </a:r>
            <a:r>
              <a:rPr lang="en-US" sz="2200" baseline="-25000" dirty="0"/>
              <a:t>1</a:t>
            </a:r>
            <a:r>
              <a:rPr lang="en-US" sz="2200" dirty="0"/>
              <a:t>w</a:t>
            </a:r>
            <a:r>
              <a:rPr lang="en-US" sz="2200" baseline="-25000" dirty="0"/>
              <a:t>t−1 </a:t>
            </a:r>
            <a:r>
              <a:rPr lang="en-US" sz="2200" dirty="0"/>
              <a:t>+θ</a:t>
            </a:r>
            <a:r>
              <a:rPr lang="en-US" sz="2200" baseline="-25000" dirty="0"/>
              <a:t>2</a:t>
            </a:r>
            <a:r>
              <a:rPr lang="en-US" sz="2200" dirty="0"/>
              <a:t>w</a:t>
            </a:r>
            <a:r>
              <a:rPr lang="en-US" sz="2200" baseline="-25000" dirty="0"/>
              <a:t>t−2</a:t>
            </a:r>
          </a:p>
          <a:p>
            <a:pPr lvl="1"/>
            <a:r>
              <a:rPr lang="en-US" sz="2200" dirty="0"/>
              <a:t>The </a:t>
            </a:r>
            <a:r>
              <a:rPr lang="en-US" sz="2200" b="1" dirty="0" err="1"/>
              <a:t>q</a:t>
            </a:r>
            <a:r>
              <a:rPr lang="en-US" sz="2200" b="1" baseline="30000" dirty="0" err="1"/>
              <a:t>th</a:t>
            </a:r>
            <a:r>
              <a:rPr lang="en-US" sz="2200" b="1" dirty="0"/>
              <a:t> order moving average</a:t>
            </a:r>
            <a:r>
              <a:rPr lang="en-US" sz="2200" dirty="0"/>
              <a:t> model, denoted by MA(q) is: </a:t>
            </a:r>
            <a:r>
              <a:rPr lang="en-US" sz="2200" dirty="0" err="1"/>
              <a:t>x</a:t>
            </a:r>
            <a:r>
              <a:rPr lang="en-US" sz="2200" baseline="-25000" dirty="0" err="1"/>
              <a:t>t</a:t>
            </a:r>
            <a:r>
              <a:rPr lang="en-US" sz="2200" dirty="0"/>
              <a:t>=μ+w</a:t>
            </a:r>
            <a:r>
              <a:rPr lang="en-US" sz="2200" baseline="-25000" dirty="0"/>
              <a:t>t</a:t>
            </a:r>
            <a:r>
              <a:rPr lang="en-US" sz="2200" dirty="0"/>
              <a:t>+θ</a:t>
            </a:r>
            <a:r>
              <a:rPr lang="en-US" sz="2200" baseline="-25000" dirty="0"/>
              <a:t>1</a:t>
            </a:r>
            <a:r>
              <a:rPr lang="en-US" sz="2200" dirty="0"/>
              <a:t>w</a:t>
            </a:r>
            <a:r>
              <a:rPr lang="en-US" sz="2200" baseline="-25000" dirty="0"/>
              <a:t>t−1 </a:t>
            </a:r>
            <a:r>
              <a:rPr lang="en-US" sz="2200" dirty="0"/>
              <a:t>+θ</a:t>
            </a:r>
            <a:r>
              <a:rPr lang="en-US" sz="2200" baseline="-25000" dirty="0"/>
              <a:t>2</a:t>
            </a:r>
            <a:r>
              <a:rPr lang="en-US" sz="2200" dirty="0"/>
              <a:t>w</a:t>
            </a:r>
            <a:r>
              <a:rPr lang="en-US" sz="2200" baseline="-25000" dirty="0"/>
              <a:t>t−2 </a:t>
            </a:r>
            <a:r>
              <a:rPr lang="en-US" sz="2200" dirty="0"/>
              <a:t>+⋯+</a:t>
            </a:r>
            <a:r>
              <a:rPr lang="en-US" sz="2200" dirty="0" err="1"/>
              <a:t>θ</a:t>
            </a:r>
            <a:r>
              <a:rPr lang="en-US" sz="2200" baseline="-25000" dirty="0" err="1"/>
              <a:t>q</a:t>
            </a:r>
            <a:r>
              <a:rPr lang="en-US" sz="2200" dirty="0" err="1"/>
              <a:t>w</a:t>
            </a:r>
            <a:r>
              <a:rPr lang="en-US" sz="2200" baseline="-25000" dirty="0" err="1"/>
              <a:t>t</a:t>
            </a:r>
            <a:r>
              <a:rPr lang="en-US" sz="2200" baseline="-25000" dirty="0"/>
              <a:t>−q</a:t>
            </a:r>
          </a:p>
          <a:p>
            <a:br>
              <a:rPr lang="en-US" sz="2400" dirty="0"/>
            </a:br>
            <a:endParaRPr lang="en-IN" sz="2200" dirty="0"/>
          </a:p>
        </p:txBody>
      </p:sp>
    </p:spTree>
    <p:extLst>
      <p:ext uri="{BB962C8B-B14F-4D97-AF65-F5344CB8AC3E}">
        <p14:creationId xmlns:p14="http://schemas.microsoft.com/office/powerpoint/2010/main" val="10707032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MA(1) Process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br>
              <a:rPr lang="en-US" sz="2400" dirty="0"/>
            </a:br>
            <a:endParaRPr lang="en-IN" sz="2200" dirty="0"/>
          </a:p>
        </p:txBody>
      </p:sp>
      <p:pic>
        <p:nvPicPr>
          <p:cNvPr id="2" name="Picture 1"/>
          <p:cNvPicPr>
            <a:picLocks noChangeAspect="1"/>
          </p:cNvPicPr>
          <p:nvPr/>
        </p:nvPicPr>
        <p:blipFill>
          <a:blip r:embed="rId2"/>
          <a:stretch>
            <a:fillRect/>
          </a:stretch>
        </p:blipFill>
        <p:spPr>
          <a:xfrm>
            <a:off x="524721" y="1388061"/>
            <a:ext cx="7936891" cy="5171670"/>
          </a:xfrm>
          <a:prstGeom prst="rect">
            <a:avLst/>
          </a:prstGeom>
        </p:spPr>
      </p:pic>
    </p:spTree>
    <p:extLst>
      <p:ext uri="{BB962C8B-B14F-4D97-AF65-F5344CB8AC3E}">
        <p14:creationId xmlns:p14="http://schemas.microsoft.com/office/powerpoint/2010/main" val="21986197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ACF &amp; PACF for MA(1)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br>
              <a:rPr lang="en-US" sz="2400" dirty="0"/>
            </a:br>
            <a:endParaRPr lang="en-IN" sz="2200" dirty="0"/>
          </a:p>
        </p:txBody>
      </p:sp>
      <p:pic>
        <p:nvPicPr>
          <p:cNvPr id="3" name="Picture 2"/>
          <p:cNvPicPr>
            <a:picLocks noChangeAspect="1"/>
          </p:cNvPicPr>
          <p:nvPr/>
        </p:nvPicPr>
        <p:blipFill>
          <a:blip r:embed="rId2"/>
          <a:stretch>
            <a:fillRect/>
          </a:stretch>
        </p:blipFill>
        <p:spPr>
          <a:xfrm>
            <a:off x="28576" y="1657353"/>
            <a:ext cx="5052292" cy="3669406"/>
          </a:xfrm>
          <a:prstGeom prst="rect">
            <a:avLst/>
          </a:prstGeom>
        </p:spPr>
      </p:pic>
      <p:pic>
        <p:nvPicPr>
          <p:cNvPr id="5" name="Picture 4"/>
          <p:cNvPicPr>
            <a:picLocks noChangeAspect="1"/>
          </p:cNvPicPr>
          <p:nvPr/>
        </p:nvPicPr>
        <p:blipFill>
          <a:blip r:embed="rId3"/>
          <a:stretch>
            <a:fillRect/>
          </a:stretch>
        </p:blipFill>
        <p:spPr>
          <a:xfrm>
            <a:off x="4382172" y="1657353"/>
            <a:ext cx="4733252" cy="3511607"/>
          </a:xfrm>
          <a:prstGeom prst="rect">
            <a:avLst/>
          </a:prstGeom>
        </p:spPr>
      </p:pic>
    </p:spTree>
    <p:extLst>
      <p:ext uri="{BB962C8B-B14F-4D97-AF65-F5344CB8AC3E}">
        <p14:creationId xmlns:p14="http://schemas.microsoft.com/office/powerpoint/2010/main" val="667325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MA(2) Process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br>
              <a:rPr lang="en-US" sz="2400" dirty="0"/>
            </a:br>
            <a:endParaRPr lang="en-IN" sz="2200" dirty="0"/>
          </a:p>
        </p:txBody>
      </p:sp>
      <p:pic>
        <p:nvPicPr>
          <p:cNvPr id="3" name="Picture 2"/>
          <p:cNvPicPr>
            <a:picLocks noChangeAspect="1"/>
          </p:cNvPicPr>
          <p:nvPr/>
        </p:nvPicPr>
        <p:blipFill>
          <a:blip r:embed="rId2"/>
          <a:stretch>
            <a:fillRect/>
          </a:stretch>
        </p:blipFill>
        <p:spPr>
          <a:xfrm>
            <a:off x="654927" y="1585572"/>
            <a:ext cx="7206184" cy="4938106"/>
          </a:xfrm>
          <a:prstGeom prst="rect">
            <a:avLst/>
          </a:prstGeom>
        </p:spPr>
      </p:pic>
    </p:spTree>
    <p:extLst>
      <p:ext uri="{BB962C8B-B14F-4D97-AF65-F5344CB8AC3E}">
        <p14:creationId xmlns:p14="http://schemas.microsoft.com/office/powerpoint/2010/main" val="25506757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525907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Probabilities </a:t>
            </a:r>
            <a:r>
              <a:rPr sz="3200" dirty="0">
                <a:solidFill>
                  <a:srgbClr val="FFFFFF"/>
                </a:solidFill>
              </a:rPr>
              <a:t>of </a:t>
            </a:r>
            <a:r>
              <a:rPr sz="3200" spc="-15" dirty="0">
                <a:solidFill>
                  <a:srgbClr val="FFFFFF"/>
                </a:solidFill>
              </a:rPr>
              <a:t>ranges </a:t>
            </a:r>
            <a:r>
              <a:rPr sz="3200" dirty="0">
                <a:solidFill>
                  <a:srgbClr val="FFFFFF"/>
                </a:solidFill>
              </a:rPr>
              <a:t>of</a:t>
            </a:r>
            <a:r>
              <a:rPr sz="3200" spc="-25" dirty="0">
                <a:solidFill>
                  <a:srgbClr val="FFFFFF"/>
                </a:solidFill>
              </a:rPr>
              <a:t> </a:t>
            </a:r>
            <a:r>
              <a:rPr sz="3200" spc="-5" dirty="0">
                <a:solidFill>
                  <a:srgbClr val="FFFFFF"/>
                </a:solidFill>
              </a:rPr>
              <a:t>values</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5"/>
          <p:cNvGraphicFramePr>
            <a:graphicFrameLocks noGrp="1"/>
          </p:cNvGraphicFramePr>
          <p:nvPr/>
        </p:nvGraphicFramePr>
        <p:xfrm>
          <a:off x="652970" y="1184783"/>
          <a:ext cx="7458710" cy="914400"/>
        </p:xfrm>
        <a:graphic>
          <a:graphicData uri="http://schemas.openxmlformats.org/drawingml/2006/table">
            <a:tbl>
              <a:tblPr firstRow="1" bandRow="1">
                <a:tableStyleId>{2D5ABB26-0587-4C30-8999-92F81FD0307C}</a:tableStyleId>
              </a:tblPr>
              <a:tblGrid>
                <a:gridCol w="1473200">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5">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gridCol w="997585">
                  <a:extLst>
                    <a:ext uri="{9D8B030D-6E8A-4147-A177-3AD203B41FA5}">
                      <a16:colId xmlns:a16="http://schemas.microsoft.com/office/drawing/2014/main" val="20004"/>
                    </a:ext>
                  </a:extLst>
                </a:gridCol>
                <a:gridCol w="997585">
                  <a:extLst>
                    <a:ext uri="{9D8B030D-6E8A-4147-A177-3AD203B41FA5}">
                      <a16:colId xmlns:a16="http://schemas.microsoft.com/office/drawing/2014/main" val="20005"/>
                    </a:ext>
                  </a:extLst>
                </a:gridCol>
                <a:gridCol w="997585">
                  <a:extLst>
                    <a:ext uri="{9D8B030D-6E8A-4147-A177-3AD203B41FA5}">
                      <a16:colId xmlns:a16="http://schemas.microsoft.com/office/drawing/2014/main" val="20006"/>
                    </a:ext>
                  </a:extLst>
                </a:gridCol>
              </a:tblGrid>
              <a:tr h="457200">
                <a:tc>
                  <a:txBody>
                    <a:bodyPr/>
                    <a:lstStyle/>
                    <a:p>
                      <a:pPr marR="1270" algn="ctr">
                        <a:lnSpc>
                          <a:spcPct val="100000"/>
                        </a:lnSpc>
                        <a:spcBef>
                          <a:spcPts val="219"/>
                        </a:spcBef>
                      </a:pPr>
                      <a:r>
                        <a:rPr sz="2400" spc="-590" dirty="0">
                          <a:solidFill>
                            <a:srgbClr val="FFFFFF"/>
                          </a:solidFill>
                          <a:latin typeface="Tinos"/>
                          <a:cs typeface="Tinos"/>
                        </a:rPr>
                        <a:t>𝑥</a:t>
                      </a:r>
                      <a:endParaRPr sz="2400">
                        <a:latin typeface="Tinos"/>
                        <a:cs typeface="Tinos"/>
                      </a:endParaRPr>
                    </a:p>
                  </a:txBody>
                  <a:tcPr marL="0" marR="0" marT="279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04"/>
                        </a:spcBef>
                      </a:pPr>
                      <a:r>
                        <a:rPr sz="2400" dirty="0">
                          <a:latin typeface="Carlito"/>
                          <a:cs typeface="Carlito"/>
                        </a:rPr>
                        <a:t>1</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4"/>
                        </a:spcBef>
                      </a:pPr>
                      <a:r>
                        <a:rPr sz="2400" dirty="0">
                          <a:latin typeface="Carlito"/>
                          <a:cs typeface="Carlito"/>
                        </a:rPr>
                        <a:t>2</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4"/>
                        </a:spcBef>
                      </a:pPr>
                      <a:r>
                        <a:rPr sz="2400" dirty="0">
                          <a:latin typeface="Carlito"/>
                          <a:cs typeface="Carlito"/>
                        </a:rPr>
                        <a:t>3</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4"/>
                        </a:spcBef>
                      </a:pPr>
                      <a:r>
                        <a:rPr sz="2400" dirty="0">
                          <a:latin typeface="Carlito"/>
                          <a:cs typeface="Carlito"/>
                        </a:rPr>
                        <a:t>4</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4"/>
                        </a:spcBef>
                      </a:pPr>
                      <a:r>
                        <a:rPr sz="2400" dirty="0">
                          <a:latin typeface="Carlito"/>
                          <a:cs typeface="Carlito"/>
                        </a:rPr>
                        <a:t>5</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4"/>
                        </a:spcBef>
                      </a:pPr>
                      <a:r>
                        <a:rPr sz="2400" dirty="0">
                          <a:latin typeface="Carlito"/>
                          <a:cs typeface="Carlito"/>
                        </a:rPr>
                        <a:t>6</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57200">
                <a:tc>
                  <a:txBody>
                    <a:bodyPr/>
                    <a:lstStyle/>
                    <a:p>
                      <a:pPr algn="ctr">
                        <a:lnSpc>
                          <a:spcPct val="100000"/>
                        </a:lnSpc>
                        <a:spcBef>
                          <a:spcPts val="219"/>
                        </a:spcBef>
                      </a:pPr>
                      <a:r>
                        <a:rPr sz="2400" spc="-150" dirty="0">
                          <a:solidFill>
                            <a:srgbClr val="FFFFFF"/>
                          </a:solidFill>
                          <a:latin typeface="Tinos"/>
                          <a:cs typeface="Tinos"/>
                        </a:rPr>
                        <a:t>𝑃(𝑋 </a:t>
                      </a:r>
                      <a:r>
                        <a:rPr sz="2400" spc="440" dirty="0">
                          <a:solidFill>
                            <a:srgbClr val="FFFFFF"/>
                          </a:solidFill>
                          <a:latin typeface="Tinos"/>
                          <a:cs typeface="Tinos"/>
                        </a:rPr>
                        <a:t>=</a:t>
                      </a:r>
                      <a:r>
                        <a:rPr sz="2400" spc="-175" dirty="0">
                          <a:solidFill>
                            <a:srgbClr val="FFFFFF"/>
                          </a:solidFill>
                          <a:latin typeface="Tinos"/>
                          <a:cs typeface="Tinos"/>
                        </a:rPr>
                        <a:t> </a:t>
                      </a:r>
                      <a:r>
                        <a:rPr sz="2400" spc="-160" dirty="0">
                          <a:solidFill>
                            <a:srgbClr val="FFFFFF"/>
                          </a:solidFill>
                          <a:latin typeface="Tinos"/>
                          <a:cs typeface="Tinos"/>
                        </a:rPr>
                        <a:t>𝑥)</a:t>
                      </a:r>
                      <a:endParaRPr sz="2400">
                        <a:latin typeface="Tinos"/>
                        <a:cs typeface="Tinos"/>
                      </a:endParaRPr>
                    </a:p>
                  </a:txBody>
                  <a:tcPr marL="0" marR="0" marT="279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04"/>
                        </a:spcBef>
                      </a:pPr>
                      <a:r>
                        <a:rPr sz="2400" spc="-10" dirty="0">
                          <a:latin typeface="Carlito"/>
                          <a:cs typeface="Carlito"/>
                        </a:rPr>
                        <a:t>0.1</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4"/>
                        </a:spcBef>
                      </a:pPr>
                      <a:r>
                        <a:rPr sz="2400" spc="-10" dirty="0">
                          <a:latin typeface="Carlito"/>
                          <a:cs typeface="Carlito"/>
                        </a:rPr>
                        <a:t>0.2</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4"/>
                        </a:spcBef>
                      </a:pPr>
                      <a:r>
                        <a:rPr sz="2400" spc="-10" dirty="0">
                          <a:latin typeface="Carlito"/>
                          <a:cs typeface="Carlito"/>
                        </a:rPr>
                        <a:t>0.3</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4"/>
                        </a:spcBef>
                      </a:pPr>
                      <a:r>
                        <a:rPr sz="2400" spc="-10" dirty="0">
                          <a:latin typeface="Carlito"/>
                          <a:cs typeface="Carlito"/>
                        </a:rPr>
                        <a:t>0.25</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4"/>
                        </a:spcBef>
                      </a:pPr>
                      <a:r>
                        <a:rPr sz="2400" spc="-10" dirty="0">
                          <a:latin typeface="Carlito"/>
                          <a:cs typeface="Carlito"/>
                        </a:rPr>
                        <a:t>0.1</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4"/>
                        </a:spcBef>
                      </a:pPr>
                      <a:r>
                        <a:rPr sz="2400" spc="-10" dirty="0">
                          <a:latin typeface="Carlito"/>
                          <a:cs typeface="Carlito"/>
                        </a:rPr>
                        <a:t>0.05</a:t>
                      </a:r>
                      <a:endParaRPr sz="2400">
                        <a:latin typeface="Carlito"/>
                        <a:cs typeface="Carlito"/>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6" name="object 6"/>
          <p:cNvSpPr/>
          <p:nvPr/>
        </p:nvSpPr>
        <p:spPr>
          <a:xfrm>
            <a:off x="2385441" y="2687701"/>
            <a:ext cx="2049780" cy="377190"/>
          </a:xfrm>
          <a:custGeom>
            <a:avLst/>
            <a:gdLst/>
            <a:ahLst/>
            <a:cxnLst/>
            <a:rect l="l" t="t" r="r" b="b"/>
            <a:pathLst>
              <a:path w="2049779" h="377189">
                <a:moveTo>
                  <a:pt x="1929383" y="0"/>
                </a:moveTo>
                <a:lnTo>
                  <a:pt x="1924049" y="15366"/>
                </a:lnTo>
                <a:lnTo>
                  <a:pt x="1945862" y="24818"/>
                </a:lnTo>
                <a:lnTo>
                  <a:pt x="1964626" y="37925"/>
                </a:lnTo>
                <a:lnTo>
                  <a:pt x="1993010" y="75057"/>
                </a:lnTo>
                <a:lnTo>
                  <a:pt x="2009695" y="125142"/>
                </a:lnTo>
                <a:lnTo>
                  <a:pt x="2015235" y="186562"/>
                </a:lnTo>
                <a:lnTo>
                  <a:pt x="2013833" y="219858"/>
                </a:lnTo>
                <a:lnTo>
                  <a:pt x="2002645" y="277163"/>
                </a:lnTo>
                <a:lnTo>
                  <a:pt x="1980245" y="321941"/>
                </a:lnTo>
                <a:lnTo>
                  <a:pt x="1946110" y="352143"/>
                </a:lnTo>
                <a:lnTo>
                  <a:pt x="1924684" y="361696"/>
                </a:lnTo>
                <a:lnTo>
                  <a:pt x="1929383" y="376936"/>
                </a:lnTo>
                <a:lnTo>
                  <a:pt x="1980834" y="352853"/>
                </a:lnTo>
                <a:lnTo>
                  <a:pt x="2018664" y="311150"/>
                </a:lnTo>
                <a:lnTo>
                  <a:pt x="2041874" y="255206"/>
                </a:lnTo>
                <a:lnTo>
                  <a:pt x="2049653" y="188595"/>
                </a:lnTo>
                <a:lnTo>
                  <a:pt x="2047702" y="154070"/>
                </a:lnTo>
                <a:lnTo>
                  <a:pt x="2032132" y="92833"/>
                </a:lnTo>
                <a:lnTo>
                  <a:pt x="2001321" y="42969"/>
                </a:lnTo>
                <a:lnTo>
                  <a:pt x="1956744" y="9909"/>
                </a:lnTo>
                <a:lnTo>
                  <a:pt x="1929383" y="0"/>
                </a:lnTo>
                <a:close/>
              </a:path>
              <a:path w="2049779" h="377189">
                <a:moveTo>
                  <a:pt x="120141" y="0"/>
                </a:moveTo>
                <a:lnTo>
                  <a:pt x="68913" y="24225"/>
                </a:lnTo>
                <a:lnTo>
                  <a:pt x="31114" y="66166"/>
                </a:lnTo>
                <a:lnTo>
                  <a:pt x="7794" y="122142"/>
                </a:lnTo>
                <a:lnTo>
                  <a:pt x="0" y="188595"/>
                </a:lnTo>
                <a:lnTo>
                  <a:pt x="1930" y="223246"/>
                </a:lnTo>
                <a:lnTo>
                  <a:pt x="17412" y="284499"/>
                </a:lnTo>
                <a:lnTo>
                  <a:pt x="48204" y="334198"/>
                </a:lnTo>
                <a:lnTo>
                  <a:pt x="92781" y="367103"/>
                </a:lnTo>
                <a:lnTo>
                  <a:pt x="120141" y="376936"/>
                </a:lnTo>
                <a:lnTo>
                  <a:pt x="124967" y="361696"/>
                </a:lnTo>
                <a:lnTo>
                  <a:pt x="103489" y="352143"/>
                </a:lnTo>
                <a:lnTo>
                  <a:pt x="84962" y="338899"/>
                </a:lnTo>
                <a:lnTo>
                  <a:pt x="56768" y="301244"/>
                </a:lnTo>
                <a:lnTo>
                  <a:pt x="39973" y="250047"/>
                </a:lnTo>
                <a:lnTo>
                  <a:pt x="34416" y="186562"/>
                </a:lnTo>
                <a:lnTo>
                  <a:pt x="35802" y="154441"/>
                </a:lnTo>
                <a:lnTo>
                  <a:pt x="46954" y="98677"/>
                </a:lnTo>
                <a:lnTo>
                  <a:pt x="69435" y="54675"/>
                </a:lnTo>
                <a:lnTo>
                  <a:pt x="103864" y="24818"/>
                </a:lnTo>
                <a:lnTo>
                  <a:pt x="125602" y="15366"/>
                </a:lnTo>
                <a:lnTo>
                  <a:pt x="1201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2385441" y="3175380"/>
            <a:ext cx="2049780" cy="377190"/>
          </a:xfrm>
          <a:custGeom>
            <a:avLst/>
            <a:gdLst/>
            <a:ahLst/>
            <a:cxnLst/>
            <a:rect l="l" t="t" r="r" b="b"/>
            <a:pathLst>
              <a:path w="2049779" h="377189">
                <a:moveTo>
                  <a:pt x="1929383" y="0"/>
                </a:moveTo>
                <a:lnTo>
                  <a:pt x="1924049" y="15367"/>
                </a:lnTo>
                <a:lnTo>
                  <a:pt x="1945862" y="24818"/>
                </a:lnTo>
                <a:lnTo>
                  <a:pt x="1964626" y="37925"/>
                </a:lnTo>
                <a:lnTo>
                  <a:pt x="1993010" y="75057"/>
                </a:lnTo>
                <a:lnTo>
                  <a:pt x="2009695" y="125142"/>
                </a:lnTo>
                <a:lnTo>
                  <a:pt x="2015235" y="186563"/>
                </a:lnTo>
                <a:lnTo>
                  <a:pt x="2013833" y="219858"/>
                </a:lnTo>
                <a:lnTo>
                  <a:pt x="2002645" y="277163"/>
                </a:lnTo>
                <a:lnTo>
                  <a:pt x="1980245" y="321941"/>
                </a:lnTo>
                <a:lnTo>
                  <a:pt x="1946110" y="352143"/>
                </a:lnTo>
                <a:lnTo>
                  <a:pt x="1924684" y="361696"/>
                </a:lnTo>
                <a:lnTo>
                  <a:pt x="1929383" y="376936"/>
                </a:lnTo>
                <a:lnTo>
                  <a:pt x="1980834" y="352853"/>
                </a:lnTo>
                <a:lnTo>
                  <a:pt x="2018664" y="311150"/>
                </a:lnTo>
                <a:lnTo>
                  <a:pt x="2041874" y="255206"/>
                </a:lnTo>
                <a:lnTo>
                  <a:pt x="2049653" y="188595"/>
                </a:lnTo>
                <a:lnTo>
                  <a:pt x="2047702" y="154070"/>
                </a:lnTo>
                <a:lnTo>
                  <a:pt x="2032132" y="92833"/>
                </a:lnTo>
                <a:lnTo>
                  <a:pt x="2001321" y="42969"/>
                </a:lnTo>
                <a:lnTo>
                  <a:pt x="1956744" y="9909"/>
                </a:lnTo>
                <a:lnTo>
                  <a:pt x="1929383" y="0"/>
                </a:lnTo>
                <a:close/>
              </a:path>
              <a:path w="2049779" h="377189">
                <a:moveTo>
                  <a:pt x="120141" y="0"/>
                </a:moveTo>
                <a:lnTo>
                  <a:pt x="68913" y="24225"/>
                </a:lnTo>
                <a:lnTo>
                  <a:pt x="31114" y="66167"/>
                </a:lnTo>
                <a:lnTo>
                  <a:pt x="7794" y="122142"/>
                </a:lnTo>
                <a:lnTo>
                  <a:pt x="0" y="188595"/>
                </a:lnTo>
                <a:lnTo>
                  <a:pt x="1930" y="223246"/>
                </a:lnTo>
                <a:lnTo>
                  <a:pt x="17412" y="284499"/>
                </a:lnTo>
                <a:lnTo>
                  <a:pt x="48204" y="334198"/>
                </a:lnTo>
                <a:lnTo>
                  <a:pt x="92781" y="367103"/>
                </a:lnTo>
                <a:lnTo>
                  <a:pt x="120141" y="376936"/>
                </a:lnTo>
                <a:lnTo>
                  <a:pt x="124967" y="361696"/>
                </a:lnTo>
                <a:lnTo>
                  <a:pt x="103489" y="352143"/>
                </a:lnTo>
                <a:lnTo>
                  <a:pt x="84962" y="338899"/>
                </a:lnTo>
                <a:lnTo>
                  <a:pt x="56768" y="301244"/>
                </a:lnTo>
                <a:lnTo>
                  <a:pt x="39973" y="250047"/>
                </a:lnTo>
                <a:lnTo>
                  <a:pt x="34416" y="186563"/>
                </a:lnTo>
                <a:lnTo>
                  <a:pt x="35802" y="154441"/>
                </a:lnTo>
                <a:lnTo>
                  <a:pt x="46954" y="98677"/>
                </a:lnTo>
                <a:lnTo>
                  <a:pt x="69435" y="54675"/>
                </a:lnTo>
                <a:lnTo>
                  <a:pt x="103864" y="24818"/>
                </a:lnTo>
                <a:lnTo>
                  <a:pt x="125602" y="15367"/>
                </a:lnTo>
                <a:lnTo>
                  <a:pt x="1201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498217" y="3676777"/>
            <a:ext cx="2049780" cy="377190"/>
          </a:xfrm>
          <a:custGeom>
            <a:avLst/>
            <a:gdLst/>
            <a:ahLst/>
            <a:cxnLst/>
            <a:rect l="l" t="t" r="r" b="b"/>
            <a:pathLst>
              <a:path w="2049779" h="377189">
                <a:moveTo>
                  <a:pt x="1929383" y="0"/>
                </a:moveTo>
                <a:lnTo>
                  <a:pt x="1924049" y="15367"/>
                </a:lnTo>
                <a:lnTo>
                  <a:pt x="1945862" y="24818"/>
                </a:lnTo>
                <a:lnTo>
                  <a:pt x="1964626" y="37925"/>
                </a:lnTo>
                <a:lnTo>
                  <a:pt x="1993010" y="75056"/>
                </a:lnTo>
                <a:lnTo>
                  <a:pt x="2009695" y="125142"/>
                </a:lnTo>
                <a:lnTo>
                  <a:pt x="2015235" y="186562"/>
                </a:lnTo>
                <a:lnTo>
                  <a:pt x="2013833" y="219858"/>
                </a:lnTo>
                <a:lnTo>
                  <a:pt x="2002645" y="277163"/>
                </a:lnTo>
                <a:lnTo>
                  <a:pt x="1980245" y="321941"/>
                </a:lnTo>
                <a:lnTo>
                  <a:pt x="1946110" y="352143"/>
                </a:lnTo>
                <a:lnTo>
                  <a:pt x="1924684" y="361696"/>
                </a:lnTo>
                <a:lnTo>
                  <a:pt x="1929383" y="376936"/>
                </a:lnTo>
                <a:lnTo>
                  <a:pt x="1980834" y="352853"/>
                </a:lnTo>
                <a:lnTo>
                  <a:pt x="2018665" y="311150"/>
                </a:lnTo>
                <a:lnTo>
                  <a:pt x="2041874" y="255206"/>
                </a:lnTo>
                <a:lnTo>
                  <a:pt x="2049653" y="188595"/>
                </a:lnTo>
                <a:lnTo>
                  <a:pt x="2047702" y="154070"/>
                </a:lnTo>
                <a:lnTo>
                  <a:pt x="2032132" y="92833"/>
                </a:lnTo>
                <a:lnTo>
                  <a:pt x="2001321" y="42969"/>
                </a:lnTo>
                <a:lnTo>
                  <a:pt x="1956744" y="9909"/>
                </a:lnTo>
                <a:lnTo>
                  <a:pt x="1929383" y="0"/>
                </a:lnTo>
                <a:close/>
              </a:path>
              <a:path w="2049779" h="377189">
                <a:moveTo>
                  <a:pt x="120141" y="0"/>
                </a:moveTo>
                <a:lnTo>
                  <a:pt x="68913" y="24225"/>
                </a:lnTo>
                <a:lnTo>
                  <a:pt x="31114" y="66167"/>
                </a:lnTo>
                <a:lnTo>
                  <a:pt x="7794" y="122142"/>
                </a:lnTo>
                <a:lnTo>
                  <a:pt x="0" y="188595"/>
                </a:lnTo>
                <a:lnTo>
                  <a:pt x="1930" y="223246"/>
                </a:lnTo>
                <a:lnTo>
                  <a:pt x="17412" y="284499"/>
                </a:lnTo>
                <a:lnTo>
                  <a:pt x="48204" y="334198"/>
                </a:lnTo>
                <a:lnTo>
                  <a:pt x="92781" y="367103"/>
                </a:lnTo>
                <a:lnTo>
                  <a:pt x="120141" y="376936"/>
                </a:lnTo>
                <a:lnTo>
                  <a:pt x="124968" y="361696"/>
                </a:lnTo>
                <a:lnTo>
                  <a:pt x="103489" y="352143"/>
                </a:lnTo>
                <a:lnTo>
                  <a:pt x="84962" y="338899"/>
                </a:lnTo>
                <a:lnTo>
                  <a:pt x="56768" y="301244"/>
                </a:lnTo>
                <a:lnTo>
                  <a:pt x="39973" y="250047"/>
                </a:lnTo>
                <a:lnTo>
                  <a:pt x="34416" y="186562"/>
                </a:lnTo>
                <a:lnTo>
                  <a:pt x="35802" y="154441"/>
                </a:lnTo>
                <a:lnTo>
                  <a:pt x="46954" y="98677"/>
                </a:lnTo>
                <a:lnTo>
                  <a:pt x="69435" y="54675"/>
                </a:lnTo>
                <a:lnTo>
                  <a:pt x="103864" y="24818"/>
                </a:lnTo>
                <a:lnTo>
                  <a:pt x="125602" y="15367"/>
                </a:lnTo>
                <a:lnTo>
                  <a:pt x="1201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2075179" y="2572638"/>
            <a:ext cx="2352675" cy="15030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443865" algn="l"/>
              </a:tabLst>
              <a:defRPr/>
            </a:pPr>
            <a:r>
              <a:rPr kumimoji="0" sz="3200" b="0" i="0" u="none" strike="noStrike" kern="1200" cap="none" spc="-505" normalizeH="0" baseline="0" noProof="0" dirty="0">
                <a:ln>
                  <a:noFill/>
                </a:ln>
                <a:solidFill>
                  <a:prstClr val="black"/>
                </a:solidFill>
                <a:effectLst/>
                <a:uLnTx/>
                <a:uFillTx/>
                <a:latin typeface="Tinos"/>
                <a:ea typeface="+mn-ea"/>
                <a:cs typeface="Tinos"/>
              </a:rPr>
              <a:t>𝑃	</a:t>
            </a:r>
            <a:r>
              <a:rPr kumimoji="0" sz="3200" b="0" i="0" u="none" strike="noStrike" kern="1200" cap="none" spc="170" normalizeH="0" baseline="0" noProof="0" dirty="0">
                <a:ln>
                  <a:noFill/>
                </a:ln>
                <a:solidFill>
                  <a:prstClr val="black"/>
                </a:solidFill>
                <a:effectLst/>
                <a:uLnTx/>
                <a:uFillTx/>
                <a:latin typeface="Tinos"/>
                <a:ea typeface="+mn-ea"/>
                <a:cs typeface="Tinos"/>
              </a:rPr>
              <a:t>1 </a:t>
            </a:r>
            <a:r>
              <a:rPr kumimoji="0" sz="3200" b="0" i="0" u="none" strike="noStrike" kern="1200" cap="none" spc="595" normalizeH="0" baseline="0" noProof="0" dirty="0">
                <a:ln>
                  <a:noFill/>
                </a:ln>
                <a:solidFill>
                  <a:prstClr val="black"/>
                </a:solidFill>
                <a:effectLst/>
                <a:uLnTx/>
                <a:uFillTx/>
                <a:latin typeface="Tinos"/>
                <a:ea typeface="+mn-ea"/>
                <a:cs typeface="Tinos"/>
              </a:rPr>
              <a:t>&lt; </a:t>
            </a:r>
            <a:r>
              <a:rPr kumimoji="0" sz="3200" b="0" i="0" u="none" strike="noStrike" kern="1200" cap="none" spc="-425" normalizeH="0" baseline="0" noProof="0" dirty="0">
                <a:ln>
                  <a:noFill/>
                </a:ln>
                <a:solidFill>
                  <a:prstClr val="black"/>
                </a:solidFill>
                <a:effectLst/>
                <a:uLnTx/>
                <a:uFillTx/>
                <a:latin typeface="Tinos"/>
                <a:ea typeface="+mn-ea"/>
                <a:cs typeface="Tinos"/>
              </a:rPr>
              <a:t>𝑋</a:t>
            </a:r>
            <a:r>
              <a:rPr kumimoji="0" sz="3200" b="0" i="0" u="none" strike="noStrike" kern="1200" cap="none" spc="-50" normalizeH="0" baseline="0" noProof="0" dirty="0">
                <a:ln>
                  <a:noFill/>
                </a:ln>
                <a:solidFill>
                  <a:prstClr val="black"/>
                </a:solidFill>
                <a:effectLst/>
                <a:uLnTx/>
                <a:uFillTx/>
                <a:latin typeface="Tinos"/>
                <a:ea typeface="+mn-ea"/>
                <a:cs typeface="Tinos"/>
              </a:rPr>
              <a:t> </a:t>
            </a:r>
            <a:r>
              <a:rPr kumimoji="0" sz="3200" b="0" i="0" u="none" strike="noStrike" kern="1200" cap="none" spc="595" normalizeH="0" baseline="0" noProof="0" dirty="0">
                <a:ln>
                  <a:noFill/>
                </a:ln>
                <a:solidFill>
                  <a:prstClr val="black"/>
                </a:solidFill>
                <a:effectLst/>
                <a:uLnTx/>
                <a:uFillTx/>
                <a:latin typeface="Tinos"/>
                <a:ea typeface="+mn-ea"/>
                <a:cs typeface="Tinos"/>
              </a:rPr>
              <a:t>&lt;</a:t>
            </a:r>
            <a:r>
              <a:rPr kumimoji="0" sz="3200" b="0" i="0" u="none" strike="noStrike" kern="1200" cap="none" spc="-390" normalizeH="0" baseline="0" noProof="0" dirty="0">
                <a:ln>
                  <a:noFill/>
                </a:ln>
                <a:solidFill>
                  <a:prstClr val="black"/>
                </a:solidFill>
                <a:effectLst/>
                <a:uLnTx/>
                <a:uFillTx/>
                <a:latin typeface="Tinos"/>
                <a:ea typeface="+mn-ea"/>
                <a:cs typeface="Tinos"/>
              </a:rPr>
              <a:t> </a:t>
            </a:r>
            <a:r>
              <a:rPr kumimoji="0" sz="3200" b="0" i="0" u="none" strike="noStrike" kern="1200" cap="none" spc="170" normalizeH="0" baseline="0" noProof="0" dirty="0">
                <a:ln>
                  <a:noFill/>
                </a:ln>
                <a:solidFill>
                  <a:prstClr val="black"/>
                </a:solidFill>
                <a:effectLst/>
                <a:uLnTx/>
                <a:uFillTx/>
                <a:latin typeface="Tinos"/>
                <a:ea typeface="+mn-ea"/>
                <a:cs typeface="Tinos"/>
              </a:rPr>
              <a:t>5</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0"/>
              </a:spcBef>
              <a:spcAft>
                <a:spcPts val="0"/>
              </a:spcAft>
              <a:buClrTx/>
              <a:buSzTx/>
              <a:buFontTx/>
              <a:buNone/>
              <a:tabLst>
                <a:tab pos="443865" algn="l"/>
              </a:tabLst>
              <a:defRPr/>
            </a:pPr>
            <a:r>
              <a:rPr kumimoji="0" sz="3200" b="0" i="0" u="none" strike="noStrike" kern="1200" cap="none" spc="-505" normalizeH="0" baseline="0" noProof="0" dirty="0">
                <a:ln>
                  <a:noFill/>
                </a:ln>
                <a:solidFill>
                  <a:prstClr val="black"/>
                </a:solidFill>
                <a:effectLst/>
                <a:uLnTx/>
                <a:uFillTx/>
                <a:latin typeface="Tinos"/>
                <a:ea typeface="+mn-ea"/>
                <a:cs typeface="Tinos"/>
              </a:rPr>
              <a:t>𝑃	</a:t>
            </a:r>
            <a:r>
              <a:rPr kumimoji="0" sz="3200" b="0" i="0" u="none" strike="noStrike" kern="1200" cap="none" spc="175" normalizeH="0" baseline="0" noProof="0" dirty="0">
                <a:ln>
                  <a:noFill/>
                </a:ln>
                <a:solidFill>
                  <a:prstClr val="black"/>
                </a:solidFill>
                <a:effectLst/>
                <a:uLnTx/>
                <a:uFillTx/>
                <a:latin typeface="Tinos"/>
                <a:ea typeface="+mn-ea"/>
                <a:cs typeface="Tinos"/>
              </a:rPr>
              <a:t>2 </a:t>
            </a:r>
            <a:r>
              <a:rPr kumimoji="0" sz="3200" b="0" i="0" u="none" strike="noStrike" kern="1200" cap="none" spc="645" normalizeH="0" baseline="0" noProof="0" dirty="0">
                <a:ln>
                  <a:noFill/>
                </a:ln>
                <a:solidFill>
                  <a:prstClr val="black"/>
                </a:solidFill>
                <a:effectLst/>
                <a:uLnTx/>
                <a:uFillTx/>
                <a:latin typeface="Tinos"/>
                <a:ea typeface="+mn-ea"/>
                <a:cs typeface="Tinos"/>
              </a:rPr>
              <a:t>≤ </a:t>
            </a:r>
            <a:r>
              <a:rPr kumimoji="0" sz="3200" b="0" i="0" u="none" strike="noStrike" kern="1200" cap="none" spc="-425" normalizeH="0" baseline="0" noProof="0" dirty="0">
                <a:ln>
                  <a:noFill/>
                </a:ln>
                <a:solidFill>
                  <a:prstClr val="black"/>
                </a:solidFill>
                <a:effectLst/>
                <a:uLnTx/>
                <a:uFillTx/>
                <a:latin typeface="Tinos"/>
                <a:ea typeface="+mn-ea"/>
                <a:cs typeface="Tinos"/>
              </a:rPr>
              <a:t>𝑋</a:t>
            </a:r>
            <a:r>
              <a:rPr kumimoji="0" sz="3200" b="0" i="0" u="none" strike="noStrike" kern="1200" cap="none" spc="-50" normalizeH="0" baseline="0" noProof="0" dirty="0">
                <a:ln>
                  <a:noFill/>
                </a:ln>
                <a:solidFill>
                  <a:prstClr val="black"/>
                </a:solidFill>
                <a:effectLst/>
                <a:uLnTx/>
                <a:uFillTx/>
                <a:latin typeface="Tinos"/>
                <a:ea typeface="+mn-ea"/>
                <a:cs typeface="Tinos"/>
              </a:rPr>
              <a:t> </a:t>
            </a:r>
            <a:r>
              <a:rPr kumimoji="0" sz="3200" b="0" i="0" u="none" strike="noStrike" kern="1200" cap="none" spc="645" normalizeH="0" baseline="0" noProof="0" dirty="0">
                <a:ln>
                  <a:noFill/>
                </a:ln>
                <a:solidFill>
                  <a:prstClr val="black"/>
                </a:solidFill>
                <a:effectLst/>
                <a:uLnTx/>
                <a:uFillTx/>
                <a:latin typeface="Tinos"/>
                <a:ea typeface="+mn-ea"/>
                <a:cs typeface="Tinos"/>
              </a:rPr>
              <a:t>≤</a:t>
            </a:r>
            <a:r>
              <a:rPr kumimoji="0" sz="3200" b="0" i="0" u="none" strike="noStrike" kern="1200" cap="none" spc="-450" normalizeH="0" baseline="0" noProof="0" dirty="0">
                <a:ln>
                  <a:noFill/>
                </a:ln>
                <a:solidFill>
                  <a:prstClr val="black"/>
                </a:solidFill>
                <a:effectLst/>
                <a:uLnTx/>
                <a:uFillTx/>
                <a:latin typeface="Tinos"/>
                <a:ea typeface="+mn-ea"/>
                <a:cs typeface="Tinos"/>
              </a:rPr>
              <a:t> </a:t>
            </a:r>
            <a:r>
              <a:rPr kumimoji="0" sz="3200" b="0" i="0" u="none" strike="noStrike" kern="1200" cap="none" spc="175" normalizeH="0" baseline="0" noProof="0" dirty="0">
                <a:ln>
                  <a:noFill/>
                </a:ln>
                <a:solidFill>
                  <a:prstClr val="black"/>
                </a:solidFill>
                <a:effectLst/>
                <a:uLnTx/>
                <a:uFillTx/>
                <a:latin typeface="Tinos"/>
                <a:ea typeface="+mn-ea"/>
                <a:cs typeface="Tinos"/>
              </a:rPr>
              <a:t>4</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5095" marR="0" lvl="0" indent="0" algn="l" defTabSz="914400" rtl="0" eaLnBrk="1" fontAlgn="auto" latinLnBrk="0" hangingPunct="1">
              <a:lnSpc>
                <a:spcPct val="100000"/>
              </a:lnSpc>
              <a:spcBef>
                <a:spcPts val="110"/>
              </a:spcBef>
              <a:spcAft>
                <a:spcPts val="0"/>
              </a:spcAft>
              <a:buClrTx/>
              <a:buSzTx/>
              <a:buFontTx/>
              <a:buNone/>
              <a:tabLst>
                <a:tab pos="556260" algn="l"/>
              </a:tabLst>
              <a:defRPr/>
            </a:pPr>
            <a:r>
              <a:rPr kumimoji="0" sz="3200" b="0" i="0" u="none" strike="noStrike" kern="1200" cap="none" spc="-505" normalizeH="0" baseline="0" noProof="0" dirty="0">
                <a:ln>
                  <a:noFill/>
                </a:ln>
                <a:solidFill>
                  <a:prstClr val="black"/>
                </a:solidFill>
                <a:effectLst/>
                <a:uLnTx/>
                <a:uFillTx/>
                <a:latin typeface="Tinos"/>
                <a:ea typeface="+mn-ea"/>
                <a:cs typeface="Tinos"/>
              </a:rPr>
              <a:t>𝑃	</a:t>
            </a:r>
            <a:r>
              <a:rPr kumimoji="0" sz="3200" b="0" i="0" u="none" strike="noStrike" kern="1200" cap="none" spc="170" normalizeH="0" baseline="0" noProof="0" dirty="0">
                <a:ln>
                  <a:noFill/>
                </a:ln>
                <a:solidFill>
                  <a:prstClr val="black"/>
                </a:solidFill>
                <a:effectLst/>
                <a:uLnTx/>
                <a:uFillTx/>
                <a:latin typeface="Tinos"/>
                <a:ea typeface="+mn-ea"/>
                <a:cs typeface="Tinos"/>
              </a:rPr>
              <a:t>3 </a:t>
            </a:r>
            <a:r>
              <a:rPr kumimoji="0" sz="3200" b="0" i="0" u="none" strike="noStrike" kern="1200" cap="none" spc="595" normalizeH="0" baseline="0" noProof="0" dirty="0">
                <a:ln>
                  <a:noFill/>
                </a:ln>
                <a:solidFill>
                  <a:prstClr val="black"/>
                </a:solidFill>
                <a:effectLst/>
                <a:uLnTx/>
                <a:uFillTx/>
                <a:latin typeface="Tinos"/>
                <a:ea typeface="+mn-ea"/>
                <a:cs typeface="Tinos"/>
              </a:rPr>
              <a:t>&lt; </a:t>
            </a:r>
            <a:r>
              <a:rPr kumimoji="0" sz="3200" b="0" i="0" u="none" strike="noStrike" kern="1200" cap="none" spc="-425" normalizeH="0" baseline="0" noProof="0" dirty="0">
                <a:ln>
                  <a:noFill/>
                </a:ln>
                <a:solidFill>
                  <a:prstClr val="black"/>
                </a:solidFill>
                <a:effectLst/>
                <a:uLnTx/>
                <a:uFillTx/>
                <a:latin typeface="Tinos"/>
                <a:ea typeface="+mn-ea"/>
                <a:cs typeface="Tinos"/>
              </a:rPr>
              <a:t>𝑋 </a:t>
            </a:r>
            <a:r>
              <a:rPr kumimoji="0" sz="3200" b="0" i="0" u="none" strike="noStrike" kern="1200" cap="none" spc="640" normalizeH="0" baseline="0" noProof="0" dirty="0">
                <a:ln>
                  <a:noFill/>
                </a:ln>
                <a:solidFill>
                  <a:prstClr val="black"/>
                </a:solidFill>
                <a:effectLst/>
                <a:uLnTx/>
                <a:uFillTx/>
                <a:latin typeface="Tinos"/>
                <a:ea typeface="+mn-ea"/>
                <a:cs typeface="Tinos"/>
              </a:rPr>
              <a:t>≤</a:t>
            </a:r>
            <a:r>
              <a:rPr kumimoji="0" sz="3200" b="0" i="0" u="none" strike="noStrike" kern="1200" cap="none" spc="-390" normalizeH="0" baseline="0" noProof="0" dirty="0">
                <a:ln>
                  <a:noFill/>
                </a:ln>
                <a:solidFill>
                  <a:prstClr val="black"/>
                </a:solidFill>
                <a:effectLst/>
                <a:uLnTx/>
                <a:uFillTx/>
                <a:latin typeface="Tinos"/>
                <a:ea typeface="+mn-ea"/>
                <a:cs typeface="Tinos"/>
              </a:rPr>
              <a:t> </a:t>
            </a:r>
            <a:r>
              <a:rPr kumimoji="0" sz="3200" b="0" i="0" u="none" strike="noStrike" kern="1200" cap="none" spc="170" normalizeH="0" baseline="0" noProof="0" dirty="0">
                <a:ln>
                  <a:noFill/>
                </a:ln>
                <a:solidFill>
                  <a:prstClr val="black"/>
                </a:solidFill>
                <a:effectLst/>
                <a:uLnTx/>
                <a:uFillTx/>
                <a:latin typeface="Tinos"/>
                <a:ea typeface="+mn-ea"/>
                <a:cs typeface="Tinos"/>
              </a:rPr>
              <a:t>6</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txBox="1"/>
          <p:nvPr/>
        </p:nvSpPr>
        <p:spPr>
          <a:xfrm>
            <a:off x="4571746" y="2572638"/>
            <a:ext cx="1202690" cy="15030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5" normalizeH="0" baseline="0" noProof="0" dirty="0">
                <a:ln>
                  <a:noFill/>
                </a:ln>
                <a:solidFill>
                  <a:prstClr val="black"/>
                </a:solidFill>
                <a:effectLst/>
                <a:uLnTx/>
                <a:uFillTx/>
                <a:latin typeface="Tinos"/>
                <a:ea typeface="+mn-ea"/>
                <a:cs typeface="Tinos"/>
              </a:rPr>
              <a:t> </a:t>
            </a:r>
            <a:r>
              <a:rPr kumimoji="0" sz="3200" b="0" i="0" u="none" strike="noStrike" kern="1200" cap="none" spc="90" normalizeH="0" baseline="0" noProof="0" dirty="0">
                <a:ln>
                  <a:noFill/>
                </a:ln>
                <a:solidFill>
                  <a:prstClr val="black"/>
                </a:solidFill>
                <a:effectLst/>
                <a:uLnTx/>
                <a:uFillTx/>
                <a:latin typeface="Tinos"/>
                <a:ea typeface="+mn-ea"/>
                <a:cs typeface="Tinos"/>
              </a:rPr>
              <a:t>0.75</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3200" b="0" i="0" u="none" strike="noStrike" kern="1200" cap="none" spc="590" normalizeH="0" baseline="0" noProof="0" dirty="0">
                <a:ln>
                  <a:noFill/>
                </a:ln>
                <a:solidFill>
                  <a:prstClr val="black"/>
                </a:solidFill>
                <a:effectLst/>
                <a:uLnTx/>
                <a:uFillTx/>
                <a:latin typeface="Tinos"/>
                <a:ea typeface="+mn-ea"/>
                <a:cs typeface="Tinos"/>
              </a:rPr>
              <a:t>=</a:t>
            </a:r>
            <a:r>
              <a:rPr kumimoji="0" sz="3200" b="0" i="0" u="none" strike="noStrike" kern="1200" cap="none" spc="-20" normalizeH="0" baseline="0" noProof="0" dirty="0">
                <a:ln>
                  <a:noFill/>
                </a:ln>
                <a:solidFill>
                  <a:prstClr val="black"/>
                </a:solidFill>
                <a:effectLst/>
                <a:uLnTx/>
                <a:uFillTx/>
                <a:latin typeface="Tinos"/>
                <a:ea typeface="+mn-ea"/>
                <a:cs typeface="Tinos"/>
              </a:rPr>
              <a:t> </a:t>
            </a:r>
            <a:r>
              <a:rPr kumimoji="0" sz="3200" b="0" i="0" u="none" strike="noStrike" kern="1200" cap="none" spc="95" normalizeH="0" baseline="0" noProof="0" dirty="0">
                <a:ln>
                  <a:noFill/>
                </a:ln>
                <a:solidFill>
                  <a:prstClr val="black"/>
                </a:solidFill>
                <a:effectLst/>
                <a:uLnTx/>
                <a:uFillTx/>
                <a:latin typeface="Tinos"/>
                <a:ea typeface="+mn-ea"/>
                <a:cs typeface="Tinos"/>
              </a:rPr>
              <a:t>0.75</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5095" marR="0" lvl="0" indent="0" algn="l" defTabSz="914400" rtl="0" eaLnBrk="1" fontAlgn="auto" latinLnBrk="0" hangingPunct="1">
              <a:lnSpc>
                <a:spcPct val="100000"/>
              </a:lnSpc>
              <a:spcBef>
                <a:spcPts val="110"/>
              </a:spcBef>
              <a:spcAft>
                <a:spcPts val="0"/>
              </a:spcAft>
              <a:buClrTx/>
              <a:buSzTx/>
              <a:buFontTx/>
              <a:buNone/>
              <a:tabLst/>
              <a:defRPr/>
            </a:pP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40" normalizeH="0" baseline="0" noProof="0" dirty="0">
                <a:ln>
                  <a:noFill/>
                </a:ln>
                <a:solidFill>
                  <a:prstClr val="black"/>
                </a:solidFill>
                <a:effectLst/>
                <a:uLnTx/>
                <a:uFillTx/>
                <a:latin typeface="Tinos"/>
                <a:ea typeface="+mn-ea"/>
                <a:cs typeface="Tinos"/>
              </a:rPr>
              <a:t> </a:t>
            </a:r>
            <a:r>
              <a:rPr kumimoji="0" sz="3200" b="0" i="0" u="none" strike="noStrike" kern="1200" cap="none" spc="65" normalizeH="0" baseline="0" noProof="0" dirty="0">
                <a:ln>
                  <a:noFill/>
                </a:ln>
                <a:solidFill>
                  <a:prstClr val="black"/>
                </a:solidFill>
                <a:effectLst/>
                <a:uLnTx/>
                <a:uFillTx/>
                <a:latin typeface="Tinos"/>
                <a:ea typeface="+mn-ea"/>
                <a:cs typeface="Tinos"/>
              </a:rPr>
              <a:t>0.4</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2498217" y="4150740"/>
            <a:ext cx="1294130" cy="377190"/>
          </a:xfrm>
          <a:custGeom>
            <a:avLst/>
            <a:gdLst/>
            <a:ahLst/>
            <a:cxnLst/>
            <a:rect l="l" t="t" r="r" b="b"/>
            <a:pathLst>
              <a:path w="1294129" h="377189">
                <a:moveTo>
                  <a:pt x="1173480" y="0"/>
                </a:moveTo>
                <a:lnTo>
                  <a:pt x="1168145" y="15366"/>
                </a:lnTo>
                <a:lnTo>
                  <a:pt x="1189958" y="24818"/>
                </a:lnTo>
                <a:lnTo>
                  <a:pt x="1208722" y="37925"/>
                </a:lnTo>
                <a:lnTo>
                  <a:pt x="1237107" y="75056"/>
                </a:lnTo>
                <a:lnTo>
                  <a:pt x="1253791" y="125142"/>
                </a:lnTo>
                <a:lnTo>
                  <a:pt x="1259332" y="186562"/>
                </a:lnTo>
                <a:lnTo>
                  <a:pt x="1257929" y="219858"/>
                </a:lnTo>
                <a:lnTo>
                  <a:pt x="1246741" y="277163"/>
                </a:lnTo>
                <a:lnTo>
                  <a:pt x="1224341" y="321941"/>
                </a:lnTo>
                <a:lnTo>
                  <a:pt x="1190206" y="352143"/>
                </a:lnTo>
                <a:lnTo>
                  <a:pt x="1168781" y="361695"/>
                </a:lnTo>
                <a:lnTo>
                  <a:pt x="1173480" y="376935"/>
                </a:lnTo>
                <a:lnTo>
                  <a:pt x="1224930" y="352853"/>
                </a:lnTo>
                <a:lnTo>
                  <a:pt x="1262760" y="311149"/>
                </a:lnTo>
                <a:lnTo>
                  <a:pt x="1285970" y="255206"/>
                </a:lnTo>
                <a:lnTo>
                  <a:pt x="1293748" y="188594"/>
                </a:lnTo>
                <a:lnTo>
                  <a:pt x="1291798" y="154070"/>
                </a:lnTo>
                <a:lnTo>
                  <a:pt x="1276228" y="92833"/>
                </a:lnTo>
                <a:lnTo>
                  <a:pt x="1245417" y="42969"/>
                </a:lnTo>
                <a:lnTo>
                  <a:pt x="1200840" y="9909"/>
                </a:lnTo>
                <a:lnTo>
                  <a:pt x="1173480" y="0"/>
                </a:lnTo>
                <a:close/>
              </a:path>
              <a:path w="1294129" h="377189">
                <a:moveTo>
                  <a:pt x="120141" y="0"/>
                </a:moveTo>
                <a:lnTo>
                  <a:pt x="68913" y="24225"/>
                </a:lnTo>
                <a:lnTo>
                  <a:pt x="31114" y="66166"/>
                </a:lnTo>
                <a:lnTo>
                  <a:pt x="7794" y="122142"/>
                </a:lnTo>
                <a:lnTo>
                  <a:pt x="0" y="188594"/>
                </a:lnTo>
                <a:lnTo>
                  <a:pt x="1930" y="223246"/>
                </a:lnTo>
                <a:lnTo>
                  <a:pt x="17412" y="284499"/>
                </a:lnTo>
                <a:lnTo>
                  <a:pt x="48204" y="334198"/>
                </a:lnTo>
                <a:lnTo>
                  <a:pt x="92781" y="367103"/>
                </a:lnTo>
                <a:lnTo>
                  <a:pt x="120141" y="376935"/>
                </a:lnTo>
                <a:lnTo>
                  <a:pt x="124968" y="361695"/>
                </a:lnTo>
                <a:lnTo>
                  <a:pt x="103489" y="352143"/>
                </a:lnTo>
                <a:lnTo>
                  <a:pt x="84962" y="338899"/>
                </a:lnTo>
                <a:lnTo>
                  <a:pt x="56768" y="301243"/>
                </a:lnTo>
                <a:lnTo>
                  <a:pt x="39973" y="250047"/>
                </a:lnTo>
                <a:lnTo>
                  <a:pt x="34416" y="186562"/>
                </a:lnTo>
                <a:lnTo>
                  <a:pt x="35802" y="154441"/>
                </a:lnTo>
                <a:lnTo>
                  <a:pt x="46954" y="98677"/>
                </a:lnTo>
                <a:lnTo>
                  <a:pt x="69435" y="54675"/>
                </a:lnTo>
                <a:lnTo>
                  <a:pt x="103864" y="24818"/>
                </a:lnTo>
                <a:lnTo>
                  <a:pt x="125602" y="15366"/>
                </a:lnTo>
                <a:lnTo>
                  <a:pt x="1201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2187955" y="4035933"/>
            <a:ext cx="271716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443865" algn="l"/>
                <a:tab pos="1753235" algn="l"/>
              </a:tabLst>
              <a:defRPr/>
            </a:pPr>
            <a:r>
              <a:rPr kumimoji="0" sz="3200" b="0" i="0" u="none" strike="noStrike" kern="1200" cap="none" spc="-505" normalizeH="0" baseline="0" noProof="0" dirty="0">
                <a:ln>
                  <a:noFill/>
                </a:ln>
                <a:solidFill>
                  <a:prstClr val="black"/>
                </a:solidFill>
                <a:effectLst/>
                <a:uLnTx/>
                <a:uFillTx/>
                <a:latin typeface="Tinos"/>
                <a:ea typeface="+mn-ea"/>
                <a:cs typeface="Tinos"/>
              </a:rPr>
              <a:t>𝑃	</a:t>
            </a:r>
            <a:r>
              <a:rPr kumimoji="0" sz="3200" b="0" i="0" u="none" strike="noStrike" kern="1200" cap="none" spc="-425" normalizeH="0" baseline="0" noProof="0" dirty="0">
                <a:ln>
                  <a:noFill/>
                </a:ln>
                <a:solidFill>
                  <a:prstClr val="black"/>
                </a:solidFill>
                <a:effectLst/>
                <a:uLnTx/>
                <a:uFillTx/>
                <a:latin typeface="Tinos"/>
                <a:ea typeface="+mn-ea"/>
                <a:cs typeface="Tinos"/>
              </a:rPr>
              <a:t>𝑋 </a:t>
            </a:r>
            <a:r>
              <a:rPr kumimoji="0" sz="3200" b="0" i="0" u="none" strike="noStrike" kern="1200" cap="none" spc="-220" normalizeH="0" baseline="0" noProof="0" dirty="0">
                <a:ln>
                  <a:noFill/>
                </a:ln>
                <a:solidFill>
                  <a:prstClr val="black"/>
                </a:solidFill>
                <a:effectLst/>
                <a:uLnTx/>
                <a:uFillTx/>
                <a:latin typeface="Tinos"/>
                <a:ea typeface="+mn-ea"/>
                <a:cs typeface="Tinos"/>
              </a:rPr>
              <a:t> </a:t>
            </a:r>
            <a:r>
              <a:rPr kumimoji="0" sz="3200" b="0" i="0" u="none" strike="noStrike" kern="1200" cap="none" spc="640" normalizeH="0" baseline="0" noProof="0" dirty="0">
                <a:ln>
                  <a:noFill/>
                </a:ln>
                <a:solidFill>
                  <a:prstClr val="black"/>
                </a:solidFill>
                <a:effectLst/>
                <a:uLnTx/>
                <a:uFillTx/>
                <a:latin typeface="Tinos"/>
                <a:ea typeface="+mn-ea"/>
                <a:cs typeface="Tinos"/>
              </a:rPr>
              <a:t>≤</a:t>
            </a:r>
            <a:r>
              <a:rPr kumimoji="0" sz="3200" b="0" i="0" u="none" strike="noStrike" kern="1200" cap="none" spc="90" normalizeH="0" baseline="0" noProof="0" dirty="0">
                <a:ln>
                  <a:noFill/>
                </a:ln>
                <a:solidFill>
                  <a:prstClr val="black"/>
                </a:solidFill>
                <a:effectLst/>
                <a:uLnTx/>
                <a:uFillTx/>
                <a:latin typeface="Tinos"/>
                <a:ea typeface="+mn-ea"/>
                <a:cs typeface="Tinos"/>
              </a:rPr>
              <a:t> </a:t>
            </a:r>
            <a:r>
              <a:rPr kumimoji="0" sz="3200" b="0" i="0" u="none" strike="noStrike" kern="1200" cap="none" spc="170" normalizeH="0" baseline="0" noProof="0" dirty="0">
                <a:ln>
                  <a:noFill/>
                </a:ln>
                <a:solidFill>
                  <a:prstClr val="black"/>
                </a:solidFill>
                <a:effectLst/>
                <a:uLnTx/>
                <a:uFillTx/>
                <a:latin typeface="Tinos"/>
                <a:ea typeface="+mn-ea"/>
                <a:cs typeface="Tinos"/>
              </a:rPr>
              <a:t>3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0" normalizeH="0" baseline="0" noProof="0" dirty="0">
                <a:ln>
                  <a:noFill/>
                </a:ln>
                <a:solidFill>
                  <a:prstClr val="black"/>
                </a:solidFill>
                <a:effectLst/>
                <a:uLnTx/>
                <a:uFillTx/>
                <a:latin typeface="Tinos"/>
                <a:ea typeface="+mn-ea"/>
                <a:cs typeface="Tinos"/>
              </a:rPr>
              <a:t> </a:t>
            </a:r>
            <a:r>
              <a:rPr kumimoji="0" sz="3200" b="0" i="0" u="none" strike="noStrike" kern="1200" cap="none" spc="65" normalizeH="0" baseline="0" noProof="0" dirty="0">
                <a:ln>
                  <a:noFill/>
                </a:ln>
                <a:solidFill>
                  <a:prstClr val="black"/>
                </a:solidFill>
                <a:effectLst/>
                <a:uLnTx/>
                <a:uFillTx/>
                <a:latin typeface="Tinos"/>
                <a:ea typeface="+mn-ea"/>
                <a:cs typeface="Tinos"/>
              </a:rPr>
              <a:t>0.6</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57</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ACF for MA(2)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br>
              <a:rPr lang="en-US" sz="2400" dirty="0"/>
            </a:br>
            <a:endParaRPr lang="en-IN" sz="2200" dirty="0"/>
          </a:p>
        </p:txBody>
      </p:sp>
      <p:pic>
        <p:nvPicPr>
          <p:cNvPr id="2" name="Picture 1"/>
          <p:cNvPicPr>
            <a:picLocks noChangeAspect="1"/>
          </p:cNvPicPr>
          <p:nvPr/>
        </p:nvPicPr>
        <p:blipFill>
          <a:blip r:embed="rId2"/>
          <a:stretch>
            <a:fillRect/>
          </a:stretch>
        </p:blipFill>
        <p:spPr>
          <a:xfrm>
            <a:off x="571150" y="1405537"/>
            <a:ext cx="7317256" cy="5088956"/>
          </a:xfrm>
          <a:prstGeom prst="rect">
            <a:avLst/>
          </a:prstGeom>
        </p:spPr>
      </p:pic>
    </p:spTree>
    <p:extLst>
      <p:ext uri="{BB962C8B-B14F-4D97-AF65-F5344CB8AC3E}">
        <p14:creationId xmlns:p14="http://schemas.microsoft.com/office/powerpoint/2010/main" val="29654975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important conclusion for MA(q) Process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endParaRPr lang="en-IN" sz="2200" dirty="0"/>
          </a:p>
        </p:txBody>
      </p:sp>
      <p:grpSp>
        <p:nvGrpSpPr>
          <p:cNvPr id="5" name="Group 4"/>
          <p:cNvGrpSpPr>
            <a:grpSpLocks noChangeAspect="1"/>
          </p:cNvGrpSpPr>
          <p:nvPr/>
        </p:nvGrpSpPr>
        <p:grpSpPr bwMode="auto">
          <a:xfrm>
            <a:off x="128277" y="1626216"/>
            <a:ext cx="8723313" cy="3724274"/>
            <a:chOff x="135" y="990"/>
            <a:chExt cx="5495" cy="2346"/>
          </a:xfrm>
        </p:grpSpPr>
        <p:sp>
          <p:nvSpPr>
            <p:cNvPr id="6" name="AutoShape 3"/>
            <p:cNvSpPr>
              <a:spLocks noChangeAspect="1" noChangeArrowheads="1" noTextEdit="1"/>
            </p:cNvSpPr>
            <p:nvPr/>
          </p:nvSpPr>
          <p:spPr bwMode="auto">
            <a:xfrm>
              <a:off x="135" y="999"/>
              <a:ext cx="5386" cy="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 y="990"/>
              <a:ext cx="5394"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5978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ARMA 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buFont typeface="Arial" panose="020B0604020202020204" pitchFamily="34" charset="0"/>
              <a:buChar char="•"/>
            </a:pPr>
            <a:r>
              <a:rPr lang="en-IN" sz="2400" dirty="0"/>
              <a:t>Autoregressive and Moving Average Models can be combined to form ARMA models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ARMA(</a:t>
            </a:r>
            <a:r>
              <a:rPr lang="en-IN" sz="2400" dirty="0" err="1"/>
              <a:t>p,q</a:t>
            </a:r>
            <a:r>
              <a:rPr lang="en-IN" sz="2400" dirty="0"/>
              <a:t>) time series model has the following form:</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r>
              <a:rPr lang="en-IN" sz="2400" dirty="0"/>
              <a:t>    </a:t>
            </a:r>
          </a:p>
          <a:p>
            <a:r>
              <a:rPr lang="en-IN" sz="2400" dirty="0"/>
              <a:t>             where </a:t>
            </a:r>
            <a:r>
              <a:rPr lang="el-GR" sz="2400" dirty="0"/>
              <a:t>ϕ</a:t>
            </a:r>
            <a:r>
              <a:rPr lang="en-US" sz="2400" baseline="-25000" dirty="0"/>
              <a:t>p</a:t>
            </a:r>
            <a:r>
              <a:rPr lang="en-US" sz="2400" dirty="0"/>
              <a:t> , </a:t>
            </a:r>
            <a:r>
              <a:rPr lang="en-US" sz="2400" dirty="0" err="1"/>
              <a:t>ө</a:t>
            </a:r>
            <a:r>
              <a:rPr lang="en-US" sz="2400" baseline="-25000" dirty="0" err="1"/>
              <a:t>q</a:t>
            </a:r>
            <a:r>
              <a:rPr lang="en-US" sz="2400" dirty="0"/>
              <a:t> ≠ 0 and </a:t>
            </a:r>
            <a:r>
              <a:rPr lang="en-US" sz="2400" dirty="0" err="1"/>
              <a:t>w</a:t>
            </a:r>
            <a:r>
              <a:rPr lang="en-US" sz="2400" baseline="-25000" dirty="0" err="1"/>
              <a:t>t</a:t>
            </a:r>
            <a:r>
              <a:rPr lang="en-US" sz="2400" baseline="-25000" dirty="0"/>
              <a:t> </a:t>
            </a:r>
            <a:r>
              <a:rPr lang="en-US" sz="2400" dirty="0"/>
              <a:t>~white noise</a:t>
            </a:r>
            <a:endParaRPr lang="en-IN" sz="2400" dirty="0"/>
          </a:p>
          <a:p>
            <a:endParaRPr lang="en-IN" sz="2400" dirty="0"/>
          </a:p>
          <a:p>
            <a:endParaRPr lang="en-IN" sz="2400" dirty="0"/>
          </a:p>
        </p:txBody>
      </p:sp>
      <p:pic>
        <p:nvPicPr>
          <p:cNvPr id="2" name="Picture 1"/>
          <p:cNvPicPr>
            <a:picLocks noChangeAspect="1"/>
          </p:cNvPicPr>
          <p:nvPr/>
        </p:nvPicPr>
        <p:blipFill>
          <a:blip r:embed="rId2"/>
          <a:stretch>
            <a:fillRect/>
          </a:stretch>
        </p:blipFill>
        <p:spPr>
          <a:xfrm>
            <a:off x="1802157" y="2959929"/>
            <a:ext cx="4420569" cy="965438"/>
          </a:xfrm>
          <a:prstGeom prst="rect">
            <a:avLst/>
          </a:prstGeom>
        </p:spPr>
      </p:pic>
    </p:spTree>
    <p:extLst>
      <p:ext uri="{BB962C8B-B14F-4D97-AF65-F5344CB8AC3E}">
        <p14:creationId xmlns:p14="http://schemas.microsoft.com/office/powerpoint/2010/main" val="4689988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7672388"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Estimating appropriate ARMA Model</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buFont typeface="Arial" panose="020B0604020202020204" pitchFamily="34" charset="0"/>
              <a:buChar char="•"/>
            </a:pPr>
            <a:r>
              <a:rPr lang="en-IN" sz="2400" dirty="0"/>
              <a:t>Box-Jenkins has suggested an iterative three stage approach to estimate an ARIMA model</a:t>
            </a:r>
          </a:p>
          <a:p>
            <a:pPr marL="342900" indent="-342900">
              <a:buFont typeface="Arial" panose="020B0604020202020204" pitchFamily="34" charset="0"/>
              <a:buChar char="•"/>
            </a:pPr>
            <a:r>
              <a:rPr lang="en-IN" sz="2400" dirty="0">
                <a:solidFill>
                  <a:srgbClr val="C00000"/>
                </a:solidFill>
              </a:rPr>
              <a:t>Model identification</a:t>
            </a:r>
            <a:r>
              <a:rPr lang="en-IN" sz="2400" dirty="0"/>
              <a:t>: Checking </a:t>
            </a:r>
            <a:r>
              <a:rPr lang="en-IN" sz="2400" dirty="0" err="1"/>
              <a:t>stationarity</a:t>
            </a:r>
            <a:r>
              <a:rPr lang="en-IN" sz="2400" dirty="0"/>
              <a:t> and seasonality and performing transformations for </a:t>
            </a:r>
            <a:r>
              <a:rPr lang="en-IN" sz="2400" dirty="0" err="1"/>
              <a:t>stationarizing</a:t>
            </a:r>
            <a:r>
              <a:rPr lang="en-IN" sz="2400" dirty="0"/>
              <a:t> if necessary, choosing model specification ARIMA (</a:t>
            </a:r>
            <a:r>
              <a:rPr lang="en-IN" sz="2400" dirty="0" err="1"/>
              <a:t>p,d,q</a:t>
            </a:r>
            <a:r>
              <a:rPr lang="en-IN" sz="2400" dirty="0"/>
              <a:t>)</a:t>
            </a:r>
          </a:p>
          <a:p>
            <a:pPr marL="342900" indent="-342900">
              <a:buFont typeface="Arial" panose="020B0604020202020204" pitchFamily="34" charset="0"/>
              <a:buChar char="•"/>
            </a:pPr>
            <a:r>
              <a:rPr lang="en-IN" sz="2400" dirty="0">
                <a:solidFill>
                  <a:srgbClr val="C00000"/>
                </a:solidFill>
              </a:rPr>
              <a:t>Parameter Estimation</a:t>
            </a:r>
            <a:r>
              <a:rPr lang="en-IN" sz="2400" dirty="0"/>
              <a:t>: Computing coefficients that best fit the chosen ARIMA model using Maximum Likelihood estimation or any other</a:t>
            </a:r>
          </a:p>
          <a:p>
            <a:pPr marL="342900" indent="-342900">
              <a:buFont typeface="Arial" panose="020B0604020202020204" pitchFamily="34" charset="0"/>
              <a:buChar char="•"/>
            </a:pPr>
            <a:r>
              <a:rPr lang="en-IN" sz="2400" dirty="0">
                <a:solidFill>
                  <a:srgbClr val="C00000"/>
                </a:solidFill>
              </a:rPr>
              <a:t>Model checking</a:t>
            </a:r>
            <a:r>
              <a:rPr lang="en-IN" sz="2400" dirty="0"/>
              <a:t>: Testing whether the obtained model conforms to the specifications of a </a:t>
            </a:r>
            <a:r>
              <a:rPr lang="en-IN" sz="2400" b="1" dirty="0" err="1"/>
              <a:t>univariate</a:t>
            </a:r>
            <a:r>
              <a:rPr lang="en-IN" sz="2400" dirty="0"/>
              <a:t> stationary process. </a:t>
            </a:r>
            <a:r>
              <a:rPr lang="en-IN" sz="2400" dirty="0">
                <a:solidFill>
                  <a:srgbClr val="C00000"/>
                </a:solidFill>
              </a:rPr>
              <a:t>If failed, repeat the cycle.</a:t>
            </a:r>
          </a:p>
          <a:p>
            <a:pPr marL="342900" indent="-342900">
              <a:buFont typeface="Arial" panose="020B0604020202020204" pitchFamily="34" charset="0"/>
              <a:buChar char="•"/>
            </a:pPr>
            <a:endParaRPr lang="en-IN" sz="2400" dirty="0"/>
          </a:p>
          <a:p>
            <a:endParaRPr lang="en-IN" sz="2400" dirty="0"/>
          </a:p>
        </p:txBody>
      </p:sp>
    </p:spTree>
    <p:extLst>
      <p:ext uri="{BB962C8B-B14F-4D97-AF65-F5344CB8AC3E}">
        <p14:creationId xmlns:p14="http://schemas.microsoft.com/office/powerpoint/2010/main" val="22609772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Identifying the Model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000" dirty="0"/>
              <a:t>Three items should be considered to determine a first guess at an ARIMA model: a time series plot of the data, the ACF and the PACF.</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Time series plot will show if there is a trend, if so, </a:t>
            </a:r>
            <a:r>
              <a:rPr lang="en-IN" sz="2000" dirty="0" err="1"/>
              <a:t>detrend</a:t>
            </a:r>
            <a:r>
              <a:rPr lang="en-IN" sz="2000" dirty="0"/>
              <a:t> it by taking first difference of the consecutive time series values, transforming the series, smoothing or  by subtracting a regression estimate of the trend</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For an ARMA model, ACF and PACF gives only a guess to select the p , q values. </a:t>
            </a:r>
          </a:p>
          <a:p>
            <a:pPr algn="just"/>
            <a:endParaRPr lang="en-IN" sz="2400" dirty="0"/>
          </a:p>
        </p:txBody>
      </p:sp>
      <p:pic>
        <p:nvPicPr>
          <p:cNvPr id="3" name="Picture 2"/>
          <p:cNvPicPr>
            <a:picLocks noChangeAspect="1"/>
          </p:cNvPicPr>
          <p:nvPr/>
        </p:nvPicPr>
        <p:blipFill>
          <a:blip r:embed="rId2"/>
          <a:stretch>
            <a:fillRect/>
          </a:stretch>
        </p:blipFill>
        <p:spPr>
          <a:xfrm>
            <a:off x="1185863" y="4443413"/>
            <a:ext cx="6915150" cy="2043112"/>
          </a:xfrm>
          <a:prstGeom prst="rect">
            <a:avLst/>
          </a:prstGeom>
        </p:spPr>
      </p:pic>
    </p:spTree>
    <p:extLst>
      <p:ext uri="{BB962C8B-B14F-4D97-AF65-F5344CB8AC3E}">
        <p14:creationId xmlns:p14="http://schemas.microsoft.com/office/powerpoint/2010/main" val="23349979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899160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Estimating &amp; diagnosing a possible model</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000" dirty="0"/>
              <a:t>Estimate the model using software such as R, </a:t>
            </a:r>
            <a:r>
              <a:rPr lang="en-IN" sz="2000" dirty="0" err="1"/>
              <a:t>SAS,Minitab.etc</a:t>
            </a:r>
            <a:r>
              <a:rPr lang="en-IN" sz="2000" dirty="0"/>
              <a:t>.</a:t>
            </a:r>
          </a:p>
          <a:p>
            <a:pPr algn="just"/>
            <a:endParaRPr lang="en-IN" sz="2000" dirty="0"/>
          </a:p>
          <a:p>
            <a:pPr marL="342900" indent="-342900" algn="just">
              <a:buFont typeface="Arial" panose="020B0604020202020204" pitchFamily="34" charset="0"/>
              <a:buChar char="•"/>
            </a:pPr>
            <a:r>
              <a:rPr lang="en-IN" sz="2000" dirty="0"/>
              <a:t>Once the model has been estimated, do the following for diagnosis:</a:t>
            </a:r>
          </a:p>
          <a:p>
            <a:pPr marL="800100" lvl="1" indent="-342900" algn="just">
              <a:buFont typeface="Arial" panose="020B0604020202020204" pitchFamily="34" charset="0"/>
              <a:buChar char="•"/>
            </a:pPr>
            <a:r>
              <a:rPr lang="en-IN" dirty="0"/>
              <a:t>Look at the significance of the coefficients. Compare p values to the significance level or calculate a t-statistic, t = estimated </a:t>
            </a:r>
            <a:r>
              <a:rPr lang="en-IN" dirty="0" err="1"/>
              <a:t>coeff</a:t>
            </a:r>
            <a:r>
              <a:rPr lang="en-IN" dirty="0"/>
              <a:t>./std. error of </a:t>
            </a:r>
            <a:r>
              <a:rPr lang="en-IN" dirty="0" err="1"/>
              <a:t>coeff</a:t>
            </a:r>
            <a:r>
              <a:rPr lang="en-IN" dirty="0"/>
              <a:t> &amp; compare with t</a:t>
            </a:r>
            <a:r>
              <a:rPr lang="el-GR" baseline="-25000" dirty="0"/>
              <a:t>α</a:t>
            </a:r>
            <a:r>
              <a:rPr lang="en-US" baseline="-25000" dirty="0"/>
              <a:t>,</a:t>
            </a:r>
            <a:r>
              <a:rPr lang="en-US" baseline="-25000" dirty="0" err="1"/>
              <a:t>df</a:t>
            </a:r>
            <a:r>
              <a:rPr lang="en-US" dirty="0"/>
              <a:t> . When n is large, </a:t>
            </a:r>
            <a:r>
              <a:rPr lang="en-IN" dirty="0" err="1"/>
              <a:t>coeff</a:t>
            </a:r>
            <a:r>
              <a:rPr lang="en-IN" dirty="0"/>
              <a:t>./std. error of </a:t>
            </a:r>
            <a:r>
              <a:rPr lang="en-IN" dirty="0" err="1"/>
              <a:t>coeff</a:t>
            </a:r>
            <a:r>
              <a:rPr lang="en-IN" dirty="0"/>
              <a:t>  can be compared to 1.96.</a:t>
            </a:r>
          </a:p>
          <a:p>
            <a:pPr lvl="1" algn="just"/>
            <a:endParaRPr lang="en-IN" dirty="0"/>
          </a:p>
          <a:p>
            <a:pPr marL="800100" lvl="1" indent="-342900" algn="just">
              <a:buFont typeface="Arial" panose="020B0604020202020204" pitchFamily="34" charset="0"/>
              <a:buChar char="•"/>
            </a:pPr>
            <a:r>
              <a:rPr lang="en-IN" dirty="0"/>
              <a:t>Look at ACF of the residuals. For a good model, ACF of the residual series should be non-significant.</a:t>
            </a:r>
          </a:p>
          <a:p>
            <a:pPr lvl="1" algn="just"/>
            <a:endParaRPr lang="en-IN" dirty="0"/>
          </a:p>
          <a:p>
            <a:pPr marL="800100" lvl="1" indent="-342900" algn="just">
              <a:buFont typeface="Arial" panose="020B0604020202020204" pitchFamily="34" charset="0"/>
              <a:buChar char="•"/>
            </a:pPr>
            <a:r>
              <a:rPr lang="en-IN" dirty="0"/>
              <a:t>Look at time series plot of the residuals for randomness</a:t>
            </a:r>
          </a:p>
          <a:p>
            <a:pPr lvl="1" algn="just"/>
            <a:endParaRPr lang="en-IN" dirty="0"/>
          </a:p>
          <a:p>
            <a:pPr marL="800100" lvl="1" indent="-342900" algn="just">
              <a:buFont typeface="Arial" panose="020B0604020202020204" pitchFamily="34" charset="0"/>
              <a:buChar char="•"/>
            </a:pPr>
            <a:r>
              <a:rPr lang="en-IN" dirty="0"/>
              <a:t>Look at Box-Pierce tests for possible residual autocorrelation at various lags.</a:t>
            </a:r>
          </a:p>
          <a:p>
            <a:pPr algn="just"/>
            <a:endParaRPr lang="en-IN" sz="2000" dirty="0"/>
          </a:p>
          <a:p>
            <a:pPr marL="342900" indent="-342900" algn="just">
              <a:buFont typeface="Arial" panose="020B0604020202020204" pitchFamily="34" charset="0"/>
              <a:buChar char="•"/>
            </a:pPr>
            <a:r>
              <a:rPr lang="en-IN" sz="2000" dirty="0"/>
              <a:t>If something looks wrong, revise your guess of the model and do the steps again.</a:t>
            </a:r>
            <a:endParaRPr lang="en-IN" sz="2400" dirty="0"/>
          </a:p>
        </p:txBody>
      </p:sp>
    </p:spTree>
    <p:extLst>
      <p:ext uri="{BB962C8B-B14F-4D97-AF65-F5344CB8AC3E}">
        <p14:creationId xmlns:p14="http://schemas.microsoft.com/office/powerpoint/2010/main" val="23292632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What if more than one model looks OK !!</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800" dirty="0"/>
              <a:t>Possibly choose the model with the fewest parameter</a:t>
            </a:r>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r>
              <a:rPr lang="en-IN" sz="2800" dirty="0"/>
              <a:t>Examine standard error of forecast values such as MSE, MAPE and pick the model with the lowest standard errors</a:t>
            </a:r>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r>
              <a:rPr lang="en-IN" sz="2800" dirty="0"/>
              <a:t>Compare models using criterion such as AIC and BIC.</a:t>
            </a:r>
          </a:p>
          <a:p>
            <a:pPr algn="just"/>
            <a:endParaRPr lang="en-IN" sz="2800" dirty="0"/>
          </a:p>
        </p:txBody>
      </p:sp>
    </p:spTree>
    <p:extLst>
      <p:ext uri="{BB962C8B-B14F-4D97-AF65-F5344CB8AC3E}">
        <p14:creationId xmlns:p14="http://schemas.microsoft.com/office/powerpoint/2010/main" val="32423983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853440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 choosing from competing 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800" dirty="0"/>
              <a:t>Let an AR process gives the following data</a:t>
            </a:r>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r>
              <a:rPr lang="en-IN" sz="2800" dirty="0"/>
              <a:t>Which AR process order will you choose?</a:t>
            </a:r>
          </a:p>
          <a:p>
            <a:pPr marL="342900" indent="-342900" algn="just">
              <a:buFont typeface="Arial" panose="020B0604020202020204" pitchFamily="34" charset="0"/>
              <a:buChar char="•"/>
            </a:pPr>
            <a:r>
              <a:rPr lang="en-IN" sz="2800" dirty="0"/>
              <a:t>AR(1) is the best as it is parsimonious given not much difference in AIC.</a:t>
            </a:r>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marL="342900" indent="-342900" algn="just">
              <a:buFont typeface="Arial" panose="020B0604020202020204" pitchFamily="34" charset="0"/>
              <a:buChar char="•"/>
            </a:pPr>
            <a:endParaRPr lang="en-IN" sz="2800" dirty="0"/>
          </a:p>
          <a:p>
            <a:pPr algn="just"/>
            <a:endParaRPr lang="en-IN" sz="2800" dirty="0"/>
          </a:p>
        </p:txBody>
      </p:sp>
      <p:graphicFrame>
        <p:nvGraphicFramePr>
          <p:cNvPr id="2" name="Table 1"/>
          <p:cNvGraphicFramePr>
            <a:graphicFrameLocks noGrp="1"/>
          </p:cNvGraphicFramePr>
          <p:nvPr/>
        </p:nvGraphicFramePr>
        <p:xfrm>
          <a:off x="937146" y="1956558"/>
          <a:ext cx="6719249" cy="2753360"/>
        </p:xfrm>
        <a:graphic>
          <a:graphicData uri="http://schemas.openxmlformats.org/drawingml/2006/table">
            <a:tbl>
              <a:tblPr firstRow="1" bandRow="1">
                <a:tableStyleId>{5C22544A-7EE6-4342-B048-85BDC9FD1C3A}</a:tableStyleId>
              </a:tblPr>
              <a:tblGrid>
                <a:gridCol w="1587690">
                  <a:extLst>
                    <a:ext uri="{9D8B030D-6E8A-4147-A177-3AD203B41FA5}">
                      <a16:colId xmlns:a16="http://schemas.microsoft.com/office/drawing/2014/main" val="20000"/>
                    </a:ext>
                  </a:extLst>
                </a:gridCol>
                <a:gridCol w="1146412">
                  <a:extLst>
                    <a:ext uri="{9D8B030D-6E8A-4147-A177-3AD203B41FA5}">
                      <a16:colId xmlns:a16="http://schemas.microsoft.com/office/drawing/2014/main" val="20001"/>
                    </a:ext>
                  </a:extLst>
                </a:gridCol>
                <a:gridCol w="996286">
                  <a:extLst>
                    <a:ext uri="{9D8B030D-6E8A-4147-A177-3AD203B41FA5}">
                      <a16:colId xmlns:a16="http://schemas.microsoft.com/office/drawing/2014/main" val="20002"/>
                    </a:ext>
                  </a:extLst>
                </a:gridCol>
                <a:gridCol w="1023582">
                  <a:extLst>
                    <a:ext uri="{9D8B030D-6E8A-4147-A177-3AD203B41FA5}">
                      <a16:colId xmlns:a16="http://schemas.microsoft.com/office/drawing/2014/main" val="20003"/>
                    </a:ext>
                  </a:extLst>
                </a:gridCol>
                <a:gridCol w="1037230">
                  <a:extLst>
                    <a:ext uri="{9D8B030D-6E8A-4147-A177-3AD203B41FA5}">
                      <a16:colId xmlns:a16="http://schemas.microsoft.com/office/drawing/2014/main" val="20004"/>
                    </a:ext>
                  </a:extLst>
                </a:gridCol>
                <a:gridCol w="928049">
                  <a:extLst>
                    <a:ext uri="{9D8B030D-6E8A-4147-A177-3AD203B41FA5}">
                      <a16:colId xmlns:a16="http://schemas.microsoft.com/office/drawing/2014/main" val="20005"/>
                    </a:ext>
                  </a:extLst>
                </a:gridCol>
              </a:tblGrid>
              <a:tr h="370840">
                <a:tc>
                  <a:txBody>
                    <a:bodyPr/>
                    <a:lstStyle/>
                    <a:p>
                      <a:r>
                        <a:rPr lang="en-US" dirty="0">
                          <a:solidFill>
                            <a:schemeClr val="tx1"/>
                          </a:solidFill>
                        </a:rPr>
                        <a:t>Order of AR process,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1" dirty="0" err="1">
                          <a:solidFill>
                            <a:schemeClr val="tx1"/>
                          </a:solidFill>
                        </a:rPr>
                        <a:t>coeff</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0.5970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0.7111</a:t>
                      </a:r>
                    </a:p>
                    <a:p>
                      <a:r>
                        <a:rPr lang="en-US" sz="1400" dirty="0">
                          <a:solidFill>
                            <a:schemeClr val="tx1"/>
                          </a:solidFill>
                        </a:rPr>
                        <a:t>-0.1912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0.7136</a:t>
                      </a:r>
                    </a:p>
                    <a:p>
                      <a:r>
                        <a:rPr lang="en-US" sz="1400" dirty="0">
                          <a:solidFill>
                            <a:schemeClr val="tx1"/>
                          </a:solidFill>
                        </a:rPr>
                        <a:t>-0.2003</a:t>
                      </a:r>
                    </a:p>
                    <a:p>
                      <a:r>
                        <a:rPr lang="en-US" sz="1400" dirty="0">
                          <a:solidFill>
                            <a:schemeClr val="tx1"/>
                          </a:solidFill>
                        </a:rPr>
                        <a:t>0.0128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0.7137</a:t>
                      </a:r>
                    </a:p>
                    <a:p>
                      <a:r>
                        <a:rPr lang="en-US" sz="1400" dirty="0">
                          <a:solidFill>
                            <a:schemeClr val="tx1"/>
                          </a:solidFill>
                        </a:rPr>
                        <a:t>-0.2016</a:t>
                      </a:r>
                    </a:p>
                    <a:p>
                      <a:r>
                        <a:rPr lang="en-US" sz="1400" dirty="0">
                          <a:solidFill>
                            <a:schemeClr val="tx1"/>
                          </a:solidFill>
                        </a:rPr>
                        <a:t>0.0176</a:t>
                      </a:r>
                    </a:p>
                    <a:p>
                      <a:r>
                        <a:rPr lang="en-US" sz="1400" dirty="0">
                          <a:solidFill>
                            <a:schemeClr val="tx1"/>
                          </a:solidFill>
                        </a:rPr>
                        <a:t>-0.0066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0.7141</a:t>
                      </a:r>
                    </a:p>
                    <a:p>
                      <a:r>
                        <a:rPr lang="en-US" sz="1400" dirty="0">
                          <a:solidFill>
                            <a:schemeClr val="tx1"/>
                          </a:solidFill>
                        </a:rPr>
                        <a:t>-0.2027</a:t>
                      </a:r>
                    </a:p>
                    <a:p>
                      <a:r>
                        <a:rPr lang="en-US" sz="1400" dirty="0">
                          <a:solidFill>
                            <a:schemeClr val="tx1"/>
                          </a:solidFill>
                        </a:rPr>
                        <a:t>0.0302</a:t>
                      </a:r>
                    </a:p>
                    <a:p>
                      <a:r>
                        <a:rPr lang="en-US" sz="1400" dirty="0">
                          <a:solidFill>
                            <a:schemeClr val="tx1"/>
                          </a:solidFill>
                        </a:rPr>
                        <a:t>-0.0515</a:t>
                      </a:r>
                    </a:p>
                    <a:p>
                      <a:r>
                        <a:rPr lang="en-US" sz="1400" dirty="0">
                          <a:solidFill>
                            <a:schemeClr val="tx1"/>
                          </a:solidFill>
                        </a:rPr>
                        <a:t>0.629</a:t>
                      </a:r>
                    </a:p>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1" dirty="0">
                          <a:solidFill>
                            <a:schemeClr val="tx1"/>
                          </a:solidFill>
                        </a:rPr>
                        <a:t>AIC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5751.32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5679.274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5680.945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5682.857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5676.917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1" dirty="0">
                          <a:solidFill>
                            <a:schemeClr val="tx1"/>
                          </a:solidFill>
                        </a:rPr>
                        <a:t>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2072.832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1997.007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1996.678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1996.590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rPr>
                        <a:t>1988.660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0425731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000" dirty="0"/>
              <a:t>N=40 consecutive annual measurements of the lake Erie in a particular month are given</a:t>
            </a:r>
          </a:p>
          <a:p>
            <a:pPr marL="342900" indent="-342900" algn="just">
              <a:buFont typeface="Arial" panose="020B0604020202020204" pitchFamily="34" charset="0"/>
              <a:buChar char="•"/>
            </a:pPr>
            <a:r>
              <a:rPr lang="en-IN" sz="2000" dirty="0"/>
              <a:t>Model identification:  A time series plot of the data is obtained, the ACF and the PACF are drawn</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000" dirty="0"/>
              <a:t>The plot shows almost no trend. The ACF tapers off &amp; the PACF shows a single spike. So a  _______  model is indicated.  </a:t>
            </a:r>
          </a:p>
          <a:p>
            <a:pPr algn="just"/>
            <a:endParaRPr lang="en-IN" sz="2000" dirty="0"/>
          </a:p>
          <a:p>
            <a:pPr algn="just"/>
            <a:endParaRPr lang="en-IN" sz="2800" dirty="0"/>
          </a:p>
        </p:txBody>
      </p:sp>
      <p:pic>
        <p:nvPicPr>
          <p:cNvPr id="2" name="Picture 1"/>
          <p:cNvPicPr>
            <a:picLocks noChangeAspect="1"/>
          </p:cNvPicPr>
          <p:nvPr/>
        </p:nvPicPr>
        <p:blipFill>
          <a:blip r:embed="rId2"/>
          <a:stretch>
            <a:fillRect/>
          </a:stretch>
        </p:blipFill>
        <p:spPr>
          <a:xfrm>
            <a:off x="178200" y="2504235"/>
            <a:ext cx="3209925" cy="2914650"/>
          </a:xfrm>
          <a:prstGeom prst="rect">
            <a:avLst/>
          </a:prstGeom>
        </p:spPr>
      </p:pic>
      <p:pic>
        <p:nvPicPr>
          <p:cNvPr id="3" name="Picture 2"/>
          <p:cNvPicPr>
            <a:picLocks noChangeAspect="1"/>
          </p:cNvPicPr>
          <p:nvPr/>
        </p:nvPicPr>
        <p:blipFill>
          <a:blip r:embed="rId3"/>
          <a:stretch>
            <a:fillRect/>
          </a:stretch>
        </p:blipFill>
        <p:spPr>
          <a:xfrm>
            <a:off x="4461982" y="2437560"/>
            <a:ext cx="3724275" cy="1524000"/>
          </a:xfrm>
          <a:prstGeom prst="rect">
            <a:avLst/>
          </a:prstGeom>
        </p:spPr>
      </p:pic>
      <p:pic>
        <p:nvPicPr>
          <p:cNvPr id="4" name="Picture 3"/>
          <p:cNvPicPr>
            <a:picLocks noChangeAspect="1"/>
          </p:cNvPicPr>
          <p:nvPr/>
        </p:nvPicPr>
        <p:blipFill>
          <a:blip r:embed="rId4"/>
          <a:stretch>
            <a:fillRect/>
          </a:stretch>
        </p:blipFill>
        <p:spPr>
          <a:xfrm>
            <a:off x="4461982" y="3904431"/>
            <a:ext cx="3648075" cy="1685925"/>
          </a:xfrm>
          <a:prstGeom prst="rect">
            <a:avLst/>
          </a:prstGeom>
        </p:spPr>
      </p:pic>
      <p:sp>
        <p:nvSpPr>
          <p:cNvPr id="5" name="TextBox 4"/>
          <p:cNvSpPr txBox="1"/>
          <p:nvPr/>
        </p:nvSpPr>
        <p:spPr>
          <a:xfrm>
            <a:off x="4055028" y="5919422"/>
            <a:ext cx="869811" cy="369332"/>
          </a:xfrm>
          <a:prstGeom prst="rect">
            <a:avLst/>
          </a:prstGeom>
          <a:noFill/>
        </p:spPr>
        <p:txBody>
          <a:bodyPr wrap="square" rtlCol="0">
            <a:spAutoFit/>
          </a:bodyPr>
          <a:lstStyle/>
          <a:p>
            <a:r>
              <a:rPr lang="en-US" dirty="0"/>
              <a:t>AR(1)</a:t>
            </a:r>
          </a:p>
        </p:txBody>
      </p:sp>
    </p:spTree>
    <p:extLst>
      <p:ext uri="{BB962C8B-B14F-4D97-AF65-F5344CB8AC3E}">
        <p14:creationId xmlns:p14="http://schemas.microsoft.com/office/powerpoint/2010/main" val="393842002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000" dirty="0"/>
              <a:t>N=40 consecutive annual measurements of the lake Erie in a particular month are given</a:t>
            </a:r>
          </a:p>
          <a:p>
            <a:pPr marL="342900" indent="-342900" algn="just">
              <a:buFont typeface="Arial" panose="020B0604020202020204" pitchFamily="34" charset="0"/>
              <a:buChar char="•"/>
            </a:pPr>
            <a:r>
              <a:rPr lang="en-IN" sz="2000" dirty="0"/>
              <a:t>Model estimation: Using the software, the AR(1) model was estimated to be       </a:t>
            </a:r>
            <a:r>
              <a:rPr lang="en-IN" sz="2000" dirty="0" err="1"/>
              <a:t>x</a:t>
            </a:r>
            <a:r>
              <a:rPr lang="en-IN" sz="2000" baseline="-25000" dirty="0" err="1"/>
              <a:t>t</a:t>
            </a:r>
            <a:r>
              <a:rPr lang="en-IN" sz="2000" baseline="-25000" dirty="0"/>
              <a:t> </a:t>
            </a:r>
            <a:r>
              <a:rPr lang="en-IN" sz="2000" dirty="0"/>
              <a:t>= 4.522 + 0.6909</a:t>
            </a:r>
            <a:r>
              <a:rPr lang="en-IN" sz="2000" baseline="-25000" dirty="0"/>
              <a:t> </a:t>
            </a:r>
            <a:r>
              <a:rPr lang="en-IN" sz="2000" dirty="0"/>
              <a:t>x</a:t>
            </a:r>
            <a:r>
              <a:rPr lang="en-IN" sz="2000" baseline="-25000" dirty="0"/>
              <a:t>t-1</a:t>
            </a:r>
            <a:endParaRPr lang="en-IN" sz="2000" dirty="0"/>
          </a:p>
          <a:p>
            <a:pPr marL="342900" indent="-342900" algn="just">
              <a:buFont typeface="Arial" panose="020B0604020202020204" pitchFamily="34" charset="0"/>
              <a:buChar char="•"/>
            </a:pPr>
            <a:r>
              <a:rPr lang="en-IN" sz="2000" dirty="0"/>
              <a:t>Model diagnosis: We check the z value = 6.315 for the AR </a:t>
            </a:r>
            <a:r>
              <a:rPr lang="en-IN" sz="2000" dirty="0" err="1"/>
              <a:t>coeff</a:t>
            </a:r>
            <a:r>
              <a:rPr lang="en-IN" sz="2000" dirty="0"/>
              <a:t>. which is statistically significant </a:t>
            </a:r>
          </a:p>
          <a:p>
            <a:pPr algn="just"/>
            <a:r>
              <a:rPr lang="en-IN" sz="2000" dirty="0"/>
              <a:t>    and do the residual diagnostics</a:t>
            </a:r>
          </a:p>
          <a:p>
            <a:pPr marL="342900" indent="-342900" algn="just">
              <a:buFont typeface="Arial" panose="020B0604020202020204" pitchFamily="34" charset="0"/>
              <a:buChar char="•"/>
            </a:pPr>
            <a:r>
              <a:rPr lang="en-IN" sz="2000" dirty="0"/>
              <a:t>The time series plot of the </a:t>
            </a:r>
          </a:p>
          <a:p>
            <a:pPr algn="just"/>
            <a:r>
              <a:rPr lang="en-IN" sz="2000" dirty="0"/>
              <a:t>     residuals no trend, no change</a:t>
            </a:r>
          </a:p>
          <a:p>
            <a:pPr algn="just"/>
            <a:r>
              <a:rPr lang="en-IN" sz="2000" dirty="0"/>
              <a:t>     in variance – Good!</a:t>
            </a:r>
          </a:p>
          <a:p>
            <a:pPr algn="just"/>
            <a:r>
              <a:rPr lang="en-IN" sz="2000" dirty="0"/>
              <a:t>     The ACF shows no significant</a:t>
            </a:r>
          </a:p>
          <a:p>
            <a:pPr algn="just"/>
            <a:r>
              <a:rPr lang="en-IN" sz="2000" dirty="0"/>
              <a:t>     autocorrelations – Good!</a:t>
            </a:r>
          </a:p>
          <a:p>
            <a:pPr algn="just"/>
            <a:r>
              <a:rPr lang="en-IN" sz="2000" dirty="0"/>
              <a:t>     Q-Q plot shows residuals are</a:t>
            </a:r>
          </a:p>
          <a:p>
            <a:pPr algn="just"/>
            <a:r>
              <a:rPr lang="en-IN" sz="2000" dirty="0"/>
              <a:t>     normally distributed - Good!</a:t>
            </a:r>
          </a:p>
          <a:p>
            <a:pPr marL="342900" indent="-342900" algn="just">
              <a:buFont typeface="Arial" panose="020B0604020202020204" pitchFamily="34" charset="0"/>
              <a:buChar char="•"/>
            </a:pPr>
            <a:r>
              <a:rPr lang="en-IN" sz="2000" dirty="0"/>
              <a:t>Thus the estimated model can </a:t>
            </a:r>
          </a:p>
          <a:p>
            <a:pPr algn="just"/>
            <a:r>
              <a:rPr lang="en-IN" sz="2000" dirty="0"/>
              <a:t>     be used for forecasting</a:t>
            </a:r>
          </a:p>
          <a:p>
            <a:pPr algn="just"/>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algn="just"/>
            <a:endParaRPr lang="en-IN" sz="2000" dirty="0"/>
          </a:p>
          <a:p>
            <a:pPr algn="just"/>
            <a:endParaRPr lang="en-IN" sz="2800" dirty="0"/>
          </a:p>
        </p:txBody>
      </p:sp>
      <p:pic>
        <p:nvPicPr>
          <p:cNvPr id="6" name="Picture 5"/>
          <p:cNvPicPr>
            <a:picLocks noChangeAspect="1"/>
          </p:cNvPicPr>
          <p:nvPr/>
        </p:nvPicPr>
        <p:blipFill>
          <a:blip r:embed="rId2"/>
          <a:stretch>
            <a:fillRect/>
          </a:stretch>
        </p:blipFill>
        <p:spPr>
          <a:xfrm>
            <a:off x="4426918" y="2933700"/>
            <a:ext cx="4552950" cy="3924300"/>
          </a:xfrm>
          <a:prstGeom prst="rect">
            <a:avLst/>
          </a:prstGeom>
        </p:spPr>
      </p:pic>
    </p:spTree>
    <p:extLst>
      <p:ext uri="{BB962C8B-B14F-4D97-AF65-F5344CB8AC3E}">
        <p14:creationId xmlns:p14="http://schemas.microsoft.com/office/powerpoint/2010/main" val="3779774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6473825"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Cumulative Distribution </a:t>
            </a:r>
            <a:r>
              <a:rPr sz="3200" spc="-5" dirty="0">
                <a:solidFill>
                  <a:srgbClr val="FFFFFF"/>
                </a:solidFill>
              </a:rPr>
              <a:t>Function</a:t>
            </a:r>
            <a:r>
              <a:rPr sz="3200" spc="100" dirty="0">
                <a:solidFill>
                  <a:srgbClr val="FFFFFF"/>
                </a:solidFill>
              </a:rPr>
              <a:t> </a:t>
            </a:r>
            <a:r>
              <a:rPr sz="3200" spc="-5" dirty="0">
                <a:solidFill>
                  <a:srgbClr val="FFFFFF"/>
                </a:solidFill>
              </a:rPr>
              <a:t>(CDF)</a:t>
            </a:r>
            <a:endParaRPr sz="3200"/>
          </a:p>
        </p:txBody>
      </p:sp>
      <p:grpSp>
        <p:nvGrpSpPr>
          <p:cNvPr id="4" name="object 4"/>
          <p:cNvGrpSpPr/>
          <p:nvPr/>
        </p:nvGrpSpPr>
        <p:grpSpPr>
          <a:xfrm>
            <a:off x="761" y="569976"/>
            <a:ext cx="9143365" cy="6325870"/>
            <a:chOff x="761" y="569976"/>
            <a:chExt cx="9143365" cy="6325870"/>
          </a:xfrm>
        </p:grpSpPr>
        <p:sp>
          <p:nvSpPr>
            <p:cNvPr id="5" name="object 5"/>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140708" y="620268"/>
              <a:ext cx="0" cy="6237605"/>
            </a:xfrm>
            <a:custGeom>
              <a:avLst/>
              <a:gdLst/>
              <a:ahLst/>
              <a:cxnLst/>
              <a:rect l="l" t="t" r="r" b="b"/>
              <a:pathLst>
                <a:path h="6237605">
                  <a:moveTo>
                    <a:pt x="0" y="6237311"/>
                  </a:moveTo>
                  <a:lnTo>
                    <a:pt x="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402437" y="854709"/>
            <a:ext cx="3364229" cy="84836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How could we express </a:t>
            </a: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age of someone  is </a:t>
            </a:r>
            <a:r>
              <a:rPr kumimoji="0" sz="1800" b="0" i="0" u="none" strike="noStrike" kern="1200" cap="none" spc="-10"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most</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40”?</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1537335" y="2070607"/>
            <a:ext cx="1508760" cy="377190"/>
          </a:xfrm>
          <a:custGeom>
            <a:avLst/>
            <a:gdLst/>
            <a:ahLst/>
            <a:cxnLst/>
            <a:rect l="l" t="t" r="r" b="b"/>
            <a:pathLst>
              <a:path w="1508760" h="377189">
                <a:moveTo>
                  <a:pt x="1388364" y="0"/>
                </a:moveTo>
                <a:lnTo>
                  <a:pt x="1383030" y="15239"/>
                </a:lnTo>
                <a:lnTo>
                  <a:pt x="1404842" y="24691"/>
                </a:lnTo>
                <a:lnTo>
                  <a:pt x="1423606" y="37798"/>
                </a:lnTo>
                <a:lnTo>
                  <a:pt x="1451991" y="74929"/>
                </a:lnTo>
                <a:lnTo>
                  <a:pt x="1468675" y="125031"/>
                </a:lnTo>
                <a:lnTo>
                  <a:pt x="1474216" y="186562"/>
                </a:lnTo>
                <a:lnTo>
                  <a:pt x="1472813" y="219803"/>
                </a:lnTo>
                <a:lnTo>
                  <a:pt x="1461625" y="277092"/>
                </a:lnTo>
                <a:lnTo>
                  <a:pt x="1439243" y="321831"/>
                </a:lnTo>
                <a:lnTo>
                  <a:pt x="1405143" y="352069"/>
                </a:lnTo>
                <a:lnTo>
                  <a:pt x="1383665" y="361568"/>
                </a:lnTo>
                <a:lnTo>
                  <a:pt x="1388364" y="376808"/>
                </a:lnTo>
                <a:lnTo>
                  <a:pt x="1439814" y="352726"/>
                </a:lnTo>
                <a:lnTo>
                  <a:pt x="1477645" y="311022"/>
                </a:lnTo>
                <a:lnTo>
                  <a:pt x="1500854" y="255079"/>
                </a:lnTo>
                <a:lnTo>
                  <a:pt x="1508633" y="188467"/>
                </a:lnTo>
                <a:lnTo>
                  <a:pt x="1506682" y="153943"/>
                </a:lnTo>
                <a:lnTo>
                  <a:pt x="1491112" y="92706"/>
                </a:lnTo>
                <a:lnTo>
                  <a:pt x="1460301" y="42844"/>
                </a:lnTo>
                <a:lnTo>
                  <a:pt x="1415724" y="9836"/>
                </a:lnTo>
                <a:lnTo>
                  <a:pt x="1388364" y="0"/>
                </a:lnTo>
                <a:close/>
              </a:path>
              <a:path w="1508760" h="377189">
                <a:moveTo>
                  <a:pt x="120269" y="0"/>
                </a:moveTo>
                <a:lnTo>
                  <a:pt x="68929" y="24114"/>
                </a:lnTo>
                <a:lnTo>
                  <a:pt x="31115" y="66039"/>
                </a:lnTo>
                <a:lnTo>
                  <a:pt x="7794" y="122015"/>
                </a:lnTo>
                <a:lnTo>
                  <a:pt x="0" y="188467"/>
                </a:lnTo>
                <a:lnTo>
                  <a:pt x="1930" y="223119"/>
                </a:lnTo>
                <a:lnTo>
                  <a:pt x="17412" y="284372"/>
                </a:lnTo>
                <a:lnTo>
                  <a:pt x="48206" y="334071"/>
                </a:lnTo>
                <a:lnTo>
                  <a:pt x="92835" y="366976"/>
                </a:lnTo>
                <a:lnTo>
                  <a:pt x="120269" y="376808"/>
                </a:lnTo>
                <a:lnTo>
                  <a:pt x="124967" y="361568"/>
                </a:lnTo>
                <a:lnTo>
                  <a:pt x="103489" y="352069"/>
                </a:lnTo>
                <a:lnTo>
                  <a:pt x="84962" y="338820"/>
                </a:lnTo>
                <a:lnTo>
                  <a:pt x="56768" y="301116"/>
                </a:lnTo>
                <a:lnTo>
                  <a:pt x="39973" y="249983"/>
                </a:lnTo>
                <a:lnTo>
                  <a:pt x="34417" y="186562"/>
                </a:lnTo>
                <a:lnTo>
                  <a:pt x="35802" y="154368"/>
                </a:lnTo>
                <a:lnTo>
                  <a:pt x="46954" y="98551"/>
                </a:lnTo>
                <a:lnTo>
                  <a:pt x="69435" y="54548"/>
                </a:lnTo>
                <a:lnTo>
                  <a:pt x="103864" y="24691"/>
                </a:lnTo>
                <a:lnTo>
                  <a:pt x="125603" y="15239"/>
                </a:lnTo>
                <a:lnTo>
                  <a:pt x="1202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537335" y="2544572"/>
            <a:ext cx="718185" cy="377190"/>
          </a:xfrm>
          <a:custGeom>
            <a:avLst/>
            <a:gdLst/>
            <a:ahLst/>
            <a:cxnLst/>
            <a:rect l="l" t="t" r="r" b="b"/>
            <a:pathLst>
              <a:path w="718185" h="377189">
                <a:moveTo>
                  <a:pt x="597408" y="0"/>
                </a:moveTo>
                <a:lnTo>
                  <a:pt x="592073" y="15239"/>
                </a:lnTo>
                <a:lnTo>
                  <a:pt x="613886" y="24691"/>
                </a:lnTo>
                <a:lnTo>
                  <a:pt x="632650" y="37798"/>
                </a:lnTo>
                <a:lnTo>
                  <a:pt x="661035" y="74929"/>
                </a:lnTo>
                <a:lnTo>
                  <a:pt x="677719" y="125031"/>
                </a:lnTo>
                <a:lnTo>
                  <a:pt x="683260" y="186562"/>
                </a:lnTo>
                <a:lnTo>
                  <a:pt x="681857" y="219803"/>
                </a:lnTo>
                <a:lnTo>
                  <a:pt x="670669" y="277092"/>
                </a:lnTo>
                <a:lnTo>
                  <a:pt x="648287" y="321831"/>
                </a:lnTo>
                <a:lnTo>
                  <a:pt x="614187" y="352069"/>
                </a:lnTo>
                <a:lnTo>
                  <a:pt x="592709" y="361568"/>
                </a:lnTo>
                <a:lnTo>
                  <a:pt x="597408" y="376808"/>
                </a:lnTo>
                <a:lnTo>
                  <a:pt x="648858" y="352726"/>
                </a:lnTo>
                <a:lnTo>
                  <a:pt x="686689" y="311023"/>
                </a:lnTo>
                <a:lnTo>
                  <a:pt x="709898" y="255079"/>
                </a:lnTo>
                <a:lnTo>
                  <a:pt x="717677" y="188467"/>
                </a:lnTo>
                <a:lnTo>
                  <a:pt x="715726" y="153943"/>
                </a:lnTo>
                <a:lnTo>
                  <a:pt x="700156" y="92706"/>
                </a:lnTo>
                <a:lnTo>
                  <a:pt x="669345" y="42844"/>
                </a:lnTo>
                <a:lnTo>
                  <a:pt x="624768" y="9836"/>
                </a:lnTo>
                <a:lnTo>
                  <a:pt x="597408" y="0"/>
                </a:lnTo>
                <a:close/>
              </a:path>
              <a:path w="718185" h="377189">
                <a:moveTo>
                  <a:pt x="120269" y="0"/>
                </a:moveTo>
                <a:lnTo>
                  <a:pt x="68929" y="24114"/>
                </a:lnTo>
                <a:lnTo>
                  <a:pt x="31115" y="66039"/>
                </a:lnTo>
                <a:lnTo>
                  <a:pt x="7794" y="122015"/>
                </a:lnTo>
                <a:lnTo>
                  <a:pt x="0" y="188467"/>
                </a:lnTo>
                <a:lnTo>
                  <a:pt x="1930" y="223119"/>
                </a:lnTo>
                <a:lnTo>
                  <a:pt x="17412" y="284372"/>
                </a:lnTo>
                <a:lnTo>
                  <a:pt x="48206" y="334071"/>
                </a:lnTo>
                <a:lnTo>
                  <a:pt x="92835" y="366976"/>
                </a:lnTo>
                <a:lnTo>
                  <a:pt x="120269" y="376808"/>
                </a:lnTo>
                <a:lnTo>
                  <a:pt x="124967" y="361568"/>
                </a:lnTo>
                <a:lnTo>
                  <a:pt x="103489" y="352069"/>
                </a:lnTo>
                <a:lnTo>
                  <a:pt x="84962" y="338820"/>
                </a:lnTo>
                <a:lnTo>
                  <a:pt x="56768" y="301116"/>
                </a:lnTo>
                <a:lnTo>
                  <a:pt x="39973" y="249983"/>
                </a:lnTo>
                <a:lnTo>
                  <a:pt x="34417" y="186562"/>
                </a:lnTo>
                <a:lnTo>
                  <a:pt x="35802" y="154368"/>
                </a:lnTo>
                <a:lnTo>
                  <a:pt x="46954" y="98551"/>
                </a:lnTo>
                <a:lnTo>
                  <a:pt x="69435" y="54548"/>
                </a:lnTo>
                <a:lnTo>
                  <a:pt x="103864" y="24691"/>
                </a:lnTo>
                <a:lnTo>
                  <a:pt x="125603" y="15239"/>
                </a:lnTo>
                <a:lnTo>
                  <a:pt x="1202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1225397" y="1955419"/>
            <a:ext cx="1701164" cy="988060"/>
          </a:xfrm>
          <a:prstGeom prst="rect">
            <a:avLst/>
          </a:prstGeom>
        </p:spPr>
        <p:txBody>
          <a:bodyPr vert="horz" wrap="square" lIns="0" tIns="13335" rIns="0" bIns="0" rtlCol="0">
            <a:spAutoFit/>
          </a:bodyPr>
          <a:lstStyle/>
          <a:p>
            <a:pPr marL="12700" marR="0" lvl="0" indent="0" algn="l" defTabSz="914400" rtl="0" eaLnBrk="1" fontAlgn="auto" latinLnBrk="0" hangingPunct="1">
              <a:lnSpc>
                <a:spcPts val="3785"/>
              </a:lnSpc>
              <a:spcBef>
                <a:spcPts val="105"/>
              </a:spcBef>
              <a:spcAft>
                <a:spcPts val="0"/>
              </a:spcAft>
              <a:buClrTx/>
              <a:buSzTx/>
              <a:buFontTx/>
              <a:buNone/>
              <a:tabLst>
                <a:tab pos="445134" algn="l"/>
              </a:tabLst>
              <a:defRPr/>
            </a:pPr>
            <a:r>
              <a:rPr kumimoji="0" sz="3200" b="0" i="0" u="none" strike="noStrike" kern="1200" cap="none" spc="-505" normalizeH="0" baseline="0" noProof="0" dirty="0">
                <a:ln>
                  <a:noFill/>
                </a:ln>
                <a:solidFill>
                  <a:prstClr val="black"/>
                </a:solidFill>
                <a:effectLst/>
                <a:uLnTx/>
                <a:uFillTx/>
                <a:latin typeface="Tinos"/>
                <a:ea typeface="+mn-ea"/>
                <a:cs typeface="Tinos"/>
              </a:rPr>
              <a:t>𝑃	</a:t>
            </a:r>
            <a:r>
              <a:rPr kumimoji="0" sz="3200" b="0" i="0" u="none" strike="noStrike" kern="1200" cap="none" spc="-459" normalizeH="0" baseline="0" noProof="0" dirty="0">
                <a:ln>
                  <a:noFill/>
                </a:ln>
                <a:solidFill>
                  <a:prstClr val="black"/>
                </a:solidFill>
                <a:effectLst/>
                <a:uLnTx/>
                <a:uFillTx/>
                <a:latin typeface="Tinos"/>
                <a:ea typeface="+mn-ea"/>
                <a:cs typeface="Tinos"/>
              </a:rPr>
              <a:t>𝐴 </a:t>
            </a:r>
            <a:r>
              <a:rPr kumimoji="0" sz="3200" b="0" i="0" u="none" strike="noStrike" kern="1200" cap="none" spc="640" normalizeH="0" baseline="0" noProof="0" dirty="0">
                <a:ln>
                  <a:noFill/>
                </a:ln>
                <a:solidFill>
                  <a:prstClr val="black"/>
                </a:solidFill>
                <a:effectLst/>
                <a:uLnTx/>
                <a:uFillTx/>
                <a:latin typeface="Tinos"/>
                <a:ea typeface="+mn-ea"/>
                <a:cs typeface="Tinos"/>
              </a:rPr>
              <a:t>≤</a:t>
            </a:r>
            <a:r>
              <a:rPr kumimoji="0" sz="3200" b="0" i="0" u="none" strike="noStrike" kern="1200" cap="none" spc="-110" normalizeH="0" baseline="0" noProof="0" dirty="0">
                <a:ln>
                  <a:noFill/>
                </a:ln>
                <a:solidFill>
                  <a:prstClr val="black"/>
                </a:solidFill>
                <a:effectLst/>
                <a:uLnTx/>
                <a:uFillTx/>
                <a:latin typeface="Tinos"/>
                <a:ea typeface="+mn-ea"/>
                <a:cs typeface="Tinos"/>
              </a:rPr>
              <a:t> </a:t>
            </a:r>
            <a:r>
              <a:rPr kumimoji="0" sz="3200" b="0" i="0" u="none" strike="noStrike" kern="1200" cap="none" spc="170" normalizeH="0" baseline="0" noProof="0" dirty="0">
                <a:ln>
                  <a:noFill/>
                </a:ln>
                <a:solidFill>
                  <a:prstClr val="black"/>
                </a:solidFill>
                <a:effectLst/>
                <a:uLnTx/>
                <a:uFillTx/>
                <a:latin typeface="Tinos"/>
                <a:ea typeface="+mn-ea"/>
                <a:cs typeface="Tinos"/>
              </a:rPr>
              <a:t>40</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3785"/>
              </a:lnSpc>
              <a:spcBef>
                <a:spcPts val="0"/>
              </a:spcBef>
              <a:spcAft>
                <a:spcPts val="0"/>
              </a:spcAft>
              <a:buClrTx/>
              <a:buSzTx/>
              <a:buFontTx/>
              <a:buNone/>
              <a:tabLst>
                <a:tab pos="445134" algn="l"/>
              </a:tabLst>
              <a:defRPr/>
            </a:pPr>
            <a:r>
              <a:rPr kumimoji="0" sz="3200" b="0" i="0" u="none" strike="noStrike" kern="1200" cap="none" spc="-535" normalizeH="0" baseline="0" noProof="0" dirty="0">
                <a:ln>
                  <a:noFill/>
                </a:ln>
                <a:solidFill>
                  <a:prstClr val="black"/>
                </a:solidFill>
                <a:effectLst/>
                <a:uLnTx/>
                <a:uFillTx/>
                <a:latin typeface="Tinos"/>
                <a:ea typeface="+mn-ea"/>
                <a:cs typeface="Tinos"/>
              </a:rPr>
              <a:t>𝐹	</a:t>
            </a:r>
            <a:r>
              <a:rPr kumimoji="0" sz="3200" b="0" i="0" u="none" strike="noStrike" kern="1200" cap="none" spc="170" normalizeH="0" baseline="0" noProof="0" dirty="0">
                <a:ln>
                  <a:noFill/>
                </a:ln>
                <a:solidFill>
                  <a:prstClr val="black"/>
                </a:solidFill>
                <a:effectLst/>
                <a:uLnTx/>
                <a:uFillTx/>
                <a:latin typeface="Tinos"/>
                <a:ea typeface="+mn-ea"/>
                <a:cs typeface="Tinos"/>
              </a:rPr>
              <a:t>40</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1268298" y="4493386"/>
            <a:ext cx="309880" cy="236220"/>
          </a:xfrm>
          <a:custGeom>
            <a:avLst/>
            <a:gdLst/>
            <a:ahLst/>
            <a:cxnLst/>
            <a:rect l="l" t="t" r="r" b="b"/>
            <a:pathLst>
              <a:path w="309880" h="236220">
                <a:moveTo>
                  <a:pt x="234111" y="0"/>
                </a:moveTo>
                <a:lnTo>
                  <a:pt x="230809" y="9525"/>
                </a:lnTo>
                <a:lnTo>
                  <a:pt x="244430" y="15501"/>
                </a:lnTo>
                <a:lnTo>
                  <a:pt x="256146" y="23717"/>
                </a:lnTo>
                <a:lnTo>
                  <a:pt x="279956" y="61652"/>
                </a:lnTo>
                <a:lnTo>
                  <a:pt x="287832" y="116712"/>
                </a:lnTo>
                <a:lnTo>
                  <a:pt x="286953" y="137477"/>
                </a:lnTo>
                <a:lnTo>
                  <a:pt x="273862" y="188340"/>
                </a:lnTo>
                <a:lnTo>
                  <a:pt x="244573" y="220255"/>
                </a:lnTo>
                <a:lnTo>
                  <a:pt x="231190" y="226187"/>
                </a:lnTo>
                <a:lnTo>
                  <a:pt x="234111" y="235712"/>
                </a:lnTo>
                <a:lnTo>
                  <a:pt x="279153" y="208994"/>
                </a:lnTo>
                <a:lnTo>
                  <a:pt x="304438" y="159607"/>
                </a:lnTo>
                <a:lnTo>
                  <a:pt x="309295" y="117982"/>
                </a:lnTo>
                <a:lnTo>
                  <a:pt x="308081" y="96335"/>
                </a:lnTo>
                <a:lnTo>
                  <a:pt x="298365" y="57993"/>
                </a:lnTo>
                <a:lnTo>
                  <a:pt x="266226" y="15112"/>
                </a:lnTo>
                <a:lnTo>
                  <a:pt x="251234" y="6163"/>
                </a:lnTo>
                <a:lnTo>
                  <a:pt x="234111" y="0"/>
                </a:lnTo>
                <a:close/>
              </a:path>
              <a:path w="309880" h="236220">
                <a:moveTo>
                  <a:pt x="75234" y="0"/>
                </a:moveTo>
                <a:lnTo>
                  <a:pt x="30247" y="26824"/>
                </a:lnTo>
                <a:lnTo>
                  <a:pt x="4883" y="76342"/>
                </a:lnTo>
                <a:lnTo>
                  <a:pt x="0" y="117982"/>
                </a:lnTo>
                <a:lnTo>
                  <a:pt x="1202" y="139628"/>
                </a:lnTo>
                <a:lnTo>
                  <a:pt x="10865" y="177919"/>
                </a:lnTo>
                <a:lnTo>
                  <a:pt x="43008" y="220662"/>
                </a:lnTo>
                <a:lnTo>
                  <a:pt x="75234" y="235712"/>
                </a:lnTo>
                <a:lnTo>
                  <a:pt x="78155" y="226187"/>
                </a:lnTo>
                <a:lnTo>
                  <a:pt x="64701" y="220255"/>
                </a:lnTo>
                <a:lnTo>
                  <a:pt x="53105" y="211978"/>
                </a:lnTo>
                <a:lnTo>
                  <a:pt x="29389" y="173291"/>
                </a:lnTo>
                <a:lnTo>
                  <a:pt x="21513" y="116712"/>
                </a:lnTo>
                <a:lnTo>
                  <a:pt x="22392" y="96565"/>
                </a:lnTo>
                <a:lnTo>
                  <a:pt x="35483" y="46862"/>
                </a:lnTo>
                <a:lnTo>
                  <a:pt x="64916" y="15501"/>
                </a:lnTo>
                <a:lnTo>
                  <a:pt x="78536" y="9525"/>
                </a:lnTo>
                <a:lnTo>
                  <a:pt x="7523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117217" y="4493386"/>
            <a:ext cx="810895" cy="236220"/>
          </a:xfrm>
          <a:custGeom>
            <a:avLst/>
            <a:gdLst/>
            <a:ahLst/>
            <a:cxnLst/>
            <a:rect l="l" t="t" r="r" b="b"/>
            <a:pathLst>
              <a:path w="810894" h="236220">
                <a:moveTo>
                  <a:pt x="735457" y="0"/>
                </a:moveTo>
                <a:lnTo>
                  <a:pt x="732155" y="9525"/>
                </a:lnTo>
                <a:lnTo>
                  <a:pt x="745775" y="15501"/>
                </a:lnTo>
                <a:lnTo>
                  <a:pt x="757491" y="23717"/>
                </a:lnTo>
                <a:lnTo>
                  <a:pt x="781302" y="61652"/>
                </a:lnTo>
                <a:lnTo>
                  <a:pt x="789177" y="116712"/>
                </a:lnTo>
                <a:lnTo>
                  <a:pt x="788298" y="137477"/>
                </a:lnTo>
                <a:lnTo>
                  <a:pt x="775207" y="188340"/>
                </a:lnTo>
                <a:lnTo>
                  <a:pt x="745918" y="220255"/>
                </a:lnTo>
                <a:lnTo>
                  <a:pt x="732535" y="226187"/>
                </a:lnTo>
                <a:lnTo>
                  <a:pt x="735457" y="235712"/>
                </a:lnTo>
                <a:lnTo>
                  <a:pt x="780498" y="208994"/>
                </a:lnTo>
                <a:lnTo>
                  <a:pt x="805783" y="159607"/>
                </a:lnTo>
                <a:lnTo>
                  <a:pt x="810640" y="117982"/>
                </a:lnTo>
                <a:lnTo>
                  <a:pt x="809426" y="96335"/>
                </a:lnTo>
                <a:lnTo>
                  <a:pt x="799711" y="57993"/>
                </a:lnTo>
                <a:lnTo>
                  <a:pt x="767572" y="15112"/>
                </a:lnTo>
                <a:lnTo>
                  <a:pt x="752580" y="6163"/>
                </a:lnTo>
                <a:lnTo>
                  <a:pt x="735457" y="0"/>
                </a:lnTo>
                <a:close/>
              </a:path>
              <a:path w="810894" h="236220">
                <a:moveTo>
                  <a:pt x="75183" y="0"/>
                </a:moveTo>
                <a:lnTo>
                  <a:pt x="30196" y="26824"/>
                </a:lnTo>
                <a:lnTo>
                  <a:pt x="4857" y="76342"/>
                </a:lnTo>
                <a:lnTo>
                  <a:pt x="0" y="117982"/>
                </a:lnTo>
                <a:lnTo>
                  <a:pt x="1194" y="139628"/>
                </a:lnTo>
                <a:lnTo>
                  <a:pt x="10822" y="177919"/>
                </a:lnTo>
                <a:lnTo>
                  <a:pt x="42957" y="220662"/>
                </a:lnTo>
                <a:lnTo>
                  <a:pt x="75183" y="235712"/>
                </a:lnTo>
                <a:lnTo>
                  <a:pt x="78105" y="226187"/>
                </a:lnTo>
                <a:lnTo>
                  <a:pt x="64650" y="220255"/>
                </a:lnTo>
                <a:lnTo>
                  <a:pt x="53054" y="211978"/>
                </a:lnTo>
                <a:lnTo>
                  <a:pt x="29338" y="173291"/>
                </a:lnTo>
                <a:lnTo>
                  <a:pt x="21462" y="116712"/>
                </a:lnTo>
                <a:lnTo>
                  <a:pt x="22342" y="96565"/>
                </a:lnTo>
                <a:lnTo>
                  <a:pt x="35432" y="46862"/>
                </a:lnTo>
                <a:lnTo>
                  <a:pt x="64865" y="15501"/>
                </a:lnTo>
                <a:lnTo>
                  <a:pt x="78485" y="9525"/>
                </a:lnTo>
                <a:lnTo>
                  <a:pt x="751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474370" y="3806190"/>
            <a:ext cx="3020060" cy="1158875"/>
          </a:xfrm>
          <a:prstGeom prst="rect">
            <a:avLst/>
          </a:prstGeom>
        </p:spPr>
        <p:txBody>
          <a:bodyPr vert="horz" wrap="square" lIns="0" tIns="12700" rIns="0" bIns="0" rtlCol="0">
            <a:spAutoFit/>
          </a:bodyPr>
          <a:lstStyle/>
          <a:p>
            <a:pPr marL="12065" marR="5080" lvl="0" indent="0" algn="ctr"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rlito"/>
                <a:ea typeface="+mn-ea"/>
                <a:cs typeface="Carlito"/>
              </a:rPr>
              <a:t>F is known as the</a:t>
            </a:r>
            <a:r>
              <a:rPr kumimoji="0" sz="2000" b="0" i="0" u="none" strike="noStrike" kern="1200" cap="none" spc="-114" normalizeH="0" baseline="0" noProof="0" dirty="0">
                <a:ln>
                  <a:noFill/>
                </a:ln>
                <a:solidFill>
                  <a:prstClr val="black"/>
                </a:solidFill>
                <a:effectLst/>
                <a:uLnTx/>
                <a:uFillTx/>
                <a:latin typeface="Carlito"/>
                <a:ea typeface="+mn-ea"/>
                <a:cs typeface="Carlito"/>
              </a:rPr>
              <a:t> </a:t>
            </a:r>
            <a:r>
              <a:rPr kumimoji="0" sz="2000" b="1" i="0" u="none" strike="noStrike" kern="1200" cap="none" spc="-5" normalizeH="0" baseline="0" noProof="0" dirty="0">
                <a:ln>
                  <a:noFill/>
                </a:ln>
                <a:solidFill>
                  <a:prstClr val="black"/>
                </a:solidFill>
                <a:effectLst/>
                <a:uLnTx/>
                <a:uFillTx/>
                <a:latin typeface="Carlito"/>
                <a:ea typeface="+mn-ea"/>
                <a:cs typeface="Carlito"/>
              </a:rPr>
              <a:t>cumulative  distribution </a:t>
            </a:r>
            <a:r>
              <a:rPr kumimoji="0" sz="2000" b="1" i="0" u="none" strike="noStrike" kern="1200" cap="none" spc="0" normalizeH="0" baseline="0" noProof="0" dirty="0">
                <a:ln>
                  <a:noFill/>
                </a:ln>
                <a:solidFill>
                  <a:prstClr val="black"/>
                </a:solidFill>
                <a:effectLst/>
                <a:uLnTx/>
                <a:uFillTx/>
                <a:latin typeface="Carlito"/>
                <a:ea typeface="+mn-ea"/>
                <a:cs typeface="Carlito"/>
              </a:rPr>
              <a:t>function</a:t>
            </a:r>
            <a:r>
              <a:rPr kumimoji="0" sz="2000" b="0" i="0" u="none" strike="noStrike" kern="1200" cap="none" spc="0" normalizeH="0" baseline="0" noProof="0" dirty="0">
                <a:ln>
                  <a:noFill/>
                </a:ln>
                <a:solidFill>
                  <a:prstClr val="black"/>
                </a:solidFill>
                <a:effectLst/>
                <a:uLnTx/>
                <a:uFillTx/>
                <a:latin typeface="Carlito"/>
                <a:ea typeface="+mn-ea"/>
                <a:cs typeface="Carlito"/>
              </a:rPr>
              <a:t>,</a:t>
            </a:r>
            <a:r>
              <a:rPr kumimoji="0" sz="2000" b="0" i="0" u="none" strike="noStrike" kern="1200" cap="none" spc="-10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where</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0" marR="41910" lvl="0" indent="0" algn="ctr" defTabSz="914400" rtl="0" eaLnBrk="1" fontAlgn="auto" latinLnBrk="0" hangingPunct="1">
              <a:lnSpc>
                <a:spcPct val="100000"/>
              </a:lnSpc>
              <a:spcBef>
                <a:spcPts val="15"/>
              </a:spcBef>
              <a:spcAft>
                <a:spcPts val="0"/>
              </a:spcAft>
              <a:buClrTx/>
              <a:buSzTx/>
              <a:buFontTx/>
              <a:buNone/>
              <a:tabLst>
                <a:tab pos="588010" algn="l"/>
              </a:tabLst>
              <a:defRPr/>
            </a:pPr>
            <a:r>
              <a:rPr kumimoji="0" sz="2000" b="0" i="0" u="none" strike="noStrike" kern="1200" cap="none" spc="-335" normalizeH="0" baseline="0" noProof="0" dirty="0">
                <a:ln>
                  <a:noFill/>
                </a:ln>
                <a:solidFill>
                  <a:prstClr val="black"/>
                </a:solidFill>
                <a:effectLst/>
                <a:uLnTx/>
                <a:uFillTx/>
                <a:latin typeface="Tinos"/>
                <a:ea typeface="+mn-ea"/>
                <a:cs typeface="Tinos"/>
              </a:rPr>
              <a:t>𝐹    </a:t>
            </a:r>
            <a:r>
              <a:rPr kumimoji="0" sz="2000" b="0" i="0" u="none" strike="noStrike" kern="1200" cap="none" spc="-265" normalizeH="0" baseline="0" noProof="0" dirty="0">
                <a:ln>
                  <a:noFill/>
                </a:ln>
                <a:solidFill>
                  <a:prstClr val="black"/>
                </a:solidFill>
                <a:effectLst/>
                <a:uLnTx/>
                <a:uFillTx/>
                <a:latin typeface="Tinos"/>
                <a:ea typeface="+mn-ea"/>
                <a:cs typeface="Tinos"/>
              </a:rPr>
              <a:t> </a:t>
            </a:r>
            <a:r>
              <a:rPr kumimoji="0" sz="2000" b="0" i="0" u="none" strike="noStrike" kern="1200" cap="none" spc="-490" normalizeH="0" baseline="0" noProof="0" dirty="0">
                <a:ln>
                  <a:noFill/>
                </a:ln>
                <a:solidFill>
                  <a:prstClr val="black"/>
                </a:solidFill>
                <a:effectLst/>
                <a:uLnTx/>
                <a:uFillTx/>
                <a:latin typeface="Tinos"/>
                <a:ea typeface="+mn-ea"/>
                <a:cs typeface="Tinos"/>
              </a:rPr>
              <a:t>𝑥	</a:t>
            </a:r>
            <a:r>
              <a:rPr kumimoji="0" sz="2000" b="0" i="0" u="none" strike="noStrike" kern="1200" cap="none" spc="370" normalizeH="0" baseline="0" noProof="0" dirty="0">
                <a:ln>
                  <a:noFill/>
                </a:ln>
                <a:solidFill>
                  <a:prstClr val="black"/>
                </a:solidFill>
                <a:effectLst/>
                <a:uLnTx/>
                <a:uFillTx/>
                <a:latin typeface="Tinos"/>
                <a:ea typeface="+mn-ea"/>
                <a:cs typeface="Tinos"/>
              </a:rPr>
              <a:t>= </a:t>
            </a:r>
            <a:r>
              <a:rPr kumimoji="0" sz="2000" b="0" i="0" u="none" strike="noStrike" kern="1200" cap="none" spc="-315" normalizeH="0" baseline="0" noProof="0" dirty="0">
                <a:ln>
                  <a:noFill/>
                </a:ln>
                <a:solidFill>
                  <a:prstClr val="black"/>
                </a:solidFill>
                <a:effectLst/>
                <a:uLnTx/>
                <a:uFillTx/>
                <a:latin typeface="Tinos"/>
                <a:ea typeface="+mn-ea"/>
                <a:cs typeface="Tinos"/>
              </a:rPr>
              <a:t>𝑃 </a:t>
            </a:r>
            <a:r>
              <a:rPr kumimoji="0" sz="2000" b="0" i="0" u="none" strike="noStrike" kern="1200" cap="none" spc="-265" normalizeH="0" baseline="0" noProof="0" dirty="0">
                <a:ln>
                  <a:noFill/>
                </a:ln>
                <a:solidFill>
                  <a:prstClr val="black"/>
                </a:solidFill>
                <a:effectLst/>
                <a:uLnTx/>
                <a:uFillTx/>
                <a:latin typeface="Tinos"/>
                <a:ea typeface="+mn-ea"/>
                <a:cs typeface="Tinos"/>
              </a:rPr>
              <a:t>𝑋 </a:t>
            </a:r>
            <a:r>
              <a:rPr kumimoji="0" sz="2000" b="0" i="0" u="none" strike="noStrike" kern="1200" cap="none" spc="405" normalizeH="0" baseline="0" noProof="0" dirty="0">
                <a:ln>
                  <a:noFill/>
                </a:ln>
                <a:solidFill>
                  <a:prstClr val="black"/>
                </a:solidFill>
                <a:effectLst/>
                <a:uLnTx/>
                <a:uFillTx/>
                <a:latin typeface="Tinos"/>
                <a:ea typeface="+mn-ea"/>
                <a:cs typeface="Tinos"/>
              </a:rPr>
              <a:t>≤</a:t>
            </a:r>
            <a:r>
              <a:rPr kumimoji="0" sz="2000" b="0" i="0" u="none" strike="noStrike" kern="1200" cap="none" spc="-220" normalizeH="0" baseline="0" noProof="0" dirty="0">
                <a:ln>
                  <a:noFill/>
                </a:ln>
                <a:solidFill>
                  <a:prstClr val="black"/>
                </a:solidFill>
                <a:effectLst/>
                <a:uLnTx/>
                <a:uFillTx/>
                <a:latin typeface="Tinos"/>
                <a:ea typeface="+mn-ea"/>
                <a:cs typeface="Tinos"/>
              </a:rPr>
              <a:t> </a:t>
            </a:r>
            <a:r>
              <a:rPr kumimoji="0" sz="2000" b="0" i="0" u="none" strike="noStrike" kern="1200" cap="none" spc="-490" normalizeH="0" baseline="0" noProof="0" dirty="0">
                <a:ln>
                  <a:noFill/>
                </a:ln>
                <a:solidFill>
                  <a:prstClr val="black"/>
                </a:solidFill>
                <a:effectLst/>
                <a:uLnTx/>
                <a:uFillTx/>
                <a:latin typeface="Tinos"/>
                <a:ea typeface="+mn-ea"/>
                <a:cs typeface="Tinos"/>
              </a:rPr>
              <a:t>𝑥</a:t>
            </a:r>
            <a:endParaRPr kumimoji="0" sz="20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Carlito"/>
                <a:ea typeface="+mn-ea"/>
                <a:cs typeface="Carlito"/>
              </a:rPr>
              <a:t>(note </a:t>
            </a:r>
            <a:r>
              <a:rPr kumimoji="0" sz="1400" b="0" i="0" u="none" strike="noStrike" kern="1200" cap="none" spc="0" normalizeH="0" baseline="0" noProof="0" dirty="0">
                <a:ln>
                  <a:noFill/>
                </a:ln>
                <a:solidFill>
                  <a:prstClr val="black"/>
                </a:solidFill>
                <a:effectLst/>
                <a:uLnTx/>
                <a:uFillTx/>
                <a:latin typeface="Carlito"/>
                <a:ea typeface="+mn-ea"/>
                <a:cs typeface="Carlito"/>
              </a:rPr>
              <a:t>the </a:t>
            </a:r>
            <a:r>
              <a:rPr kumimoji="0" sz="1400" b="0" i="0" u="none" strike="noStrike" kern="1200" cap="none" spc="-5" normalizeH="0" baseline="0" noProof="0" dirty="0">
                <a:ln>
                  <a:noFill/>
                </a:ln>
                <a:solidFill>
                  <a:prstClr val="black"/>
                </a:solidFill>
                <a:effectLst/>
                <a:uLnTx/>
                <a:uFillTx/>
                <a:latin typeface="Carlito"/>
                <a:ea typeface="+mn-ea"/>
                <a:cs typeface="Carlito"/>
              </a:rPr>
              <a:t>capital</a:t>
            </a:r>
            <a:r>
              <a:rPr kumimoji="0" sz="1400" b="0" i="0" u="none" strike="noStrike" kern="1200" cap="none" spc="15"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F)</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14" name="object 14"/>
          <p:cNvGraphicFramePr>
            <a:graphicFrameLocks noGrp="1"/>
          </p:cNvGraphicFramePr>
          <p:nvPr/>
        </p:nvGraphicFramePr>
        <p:xfrm>
          <a:off x="4565650" y="1982470"/>
          <a:ext cx="4465955" cy="914400"/>
        </p:xfrm>
        <a:graphic>
          <a:graphicData uri="http://schemas.openxmlformats.org/drawingml/2006/table">
            <a:tbl>
              <a:tblPr firstRow="1" bandRow="1">
                <a:tableStyleId>{2D5ABB26-0587-4C30-8999-92F81FD0307C}</a:tableStyleId>
              </a:tblPr>
              <a:tblGrid>
                <a:gridCol w="1473200">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5">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tblGrid>
              <a:tr h="457200">
                <a:tc>
                  <a:txBody>
                    <a:bodyPr/>
                    <a:lstStyle/>
                    <a:p>
                      <a:pPr algn="ctr">
                        <a:lnSpc>
                          <a:spcPct val="100000"/>
                        </a:lnSpc>
                        <a:spcBef>
                          <a:spcPts val="220"/>
                        </a:spcBef>
                      </a:pPr>
                      <a:r>
                        <a:rPr sz="2400" spc="-590" dirty="0">
                          <a:solidFill>
                            <a:srgbClr val="FFFFFF"/>
                          </a:solidFill>
                          <a:latin typeface="Tinos"/>
                          <a:cs typeface="Tinos"/>
                        </a:rPr>
                        <a:t>𝑥</a:t>
                      </a:r>
                      <a:endParaRPr sz="2400">
                        <a:latin typeface="Tinos"/>
                        <a:cs typeface="Tinos"/>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09"/>
                        </a:spcBef>
                      </a:pPr>
                      <a:r>
                        <a:rPr sz="2400" dirty="0">
                          <a:latin typeface="Carlito"/>
                          <a:cs typeface="Carlito"/>
                        </a:rPr>
                        <a:t>0</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9"/>
                        </a:spcBef>
                      </a:pPr>
                      <a:r>
                        <a:rPr sz="2400" dirty="0">
                          <a:latin typeface="Carlito"/>
                          <a:cs typeface="Carlito"/>
                        </a:rPr>
                        <a:t>1</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710">
                        <a:lnSpc>
                          <a:spcPct val="100000"/>
                        </a:lnSpc>
                        <a:spcBef>
                          <a:spcPts val="209"/>
                        </a:spcBef>
                      </a:pPr>
                      <a:r>
                        <a:rPr sz="2400" dirty="0">
                          <a:latin typeface="Carlito"/>
                          <a:cs typeface="Carlito"/>
                        </a:rPr>
                        <a:t>2</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57200">
                <a:tc>
                  <a:txBody>
                    <a:bodyPr/>
                    <a:lstStyle/>
                    <a:p>
                      <a:pPr marL="635" algn="ctr">
                        <a:lnSpc>
                          <a:spcPct val="100000"/>
                        </a:lnSpc>
                        <a:spcBef>
                          <a:spcPts val="220"/>
                        </a:spcBef>
                      </a:pPr>
                      <a:r>
                        <a:rPr sz="2400" spc="-155" dirty="0">
                          <a:solidFill>
                            <a:srgbClr val="FFFFFF"/>
                          </a:solidFill>
                          <a:latin typeface="Tinos"/>
                          <a:cs typeface="Tinos"/>
                        </a:rPr>
                        <a:t>𝑃(𝑋 </a:t>
                      </a:r>
                      <a:r>
                        <a:rPr sz="2400" spc="434" dirty="0">
                          <a:solidFill>
                            <a:srgbClr val="FFFFFF"/>
                          </a:solidFill>
                          <a:latin typeface="Tinos"/>
                          <a:cs typeface="Tinos"/>
                        </a:rPr>
                        <a:t>=</a:t>
                      </a:r>
                      <a:r>
                        <a:rPr sz="2400" spc="-155" dirty="0">
                          <a:solidFill>
                            <a:srgbClr val="FFFFFF"/>
                          </a:solidFill>
                          <a:latin typeface="Tinos"/>
                          <a:cs typeface="Tinos"/>
                        </a:rPr>
                        <a:t> </a:t>
                      </a:r>
                      <a:r>
                        <a:rPr sz="2400" spc="-160" dirty="0">
                          <a:solidFill>
                            <a:srgbClr val="FFFFFF"/>
                          </a:solidFill>
                          <a:latin typeface="Tinos"/>
                          <a:cs typeface="Tinos"/>
                        </a:rPr>
                        <a:t>𝑥)</a:t>
                      </a:r>
                      <a:endParaRPr sz="2400">
                        <a:latin typeface="Tinos"/>
                        <a:cs typeface="Tinos"/>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09"/>
                        </a:spcBef>
                      </a:pPr>
                      <a:r>
                        <a:rPr sz="2400" spc="-5" dirty="0">
                          <a:latin typeface="Carlito"/>
                          <a:cs typeface="Carlito"/>
                        </a:rPr>
                        <a:t>0.25</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09"/>
                        </a:spcBef>
                      </a:pPr>
                      <a:r>
                        <a:rPr sz="2400" spc="-5" dirty="0">
                          <a:latin typeface="Carlito"/>
                          <a:cs typeface="Carlito"/>
                        </a:rPr>
                        <a:t>0.5</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710">
                        <a:lnSpc>
                          <a:spcPct val="100000"/>
                        </a:lnSpc>
                        <a:spcBef>
                          <a:spcPts val="209"/>
                        </a:spcBef>
                      </a:pPr>
                      <a:r>
                        <a:rPr sz="2400" spc="-5" dirty="0">
                          <a:latin typeface="Carlito"/>
                          <a:cs typeface="Carlito"/>
                        </a:rPr>
                        <a:t>0.25</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graphicFrame>
        <p:nvGraphicFramePr>
          <p:cNvPr id="15" name="object 15"/>
          <p:cNvGraphicFramePr>
            <a:graphicFrameLocks noGrp="1"/>
          </p:cNvGraphicFramePr>
          <p:nvPr/>
        </p:nvGraphicFramePr>
        <p:xfrm>
          <a:off x="4565650" y="3926713"/>
          <a:ext cx="3990339" cy="914400"/>
        </p:xfrm>
        <a:graphic>
          <a:graphicData uri="http://schemas.openxmlformats.org/drawingml/2006/table">
            <a:tbl>
              <a:tblPr firstRow="1" bandRow="1">
                <a:tableStyleId>{2D5ABB26-0587-4C30-8999-92F81FD0307C}</a:tableStyleId>
              </a:tblPr>
              <a:tblGrid>
                <a:gridCol w="997585">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4">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tblGrid>
              <a:tr h="457200">
                <a:tc>
                  <a:txBody>
                    <a:bodyPr/>
                    <a:lstStyle/>
                    <a:p>
                      <a:pPr algn="ctr">
                        <a:lnSpc>
                          <a:spcPct val="100000"/>
                        </a:lnSpc>
                        <a:spcBef>
                          <a:spcPts val="220"/>
                        </a:spcBef>
                      </a:pPr>
                      <a:r>
                        <a:rPr sz="2400" spc="-590" dirty="0">
                          <a:solidFill>
                            <a:srgbClr val="FFFFFF"/>
                          </a:solidFill>
                          <a:latin typeface="Tinos"/>
                          <a:cs typeface="Tinos"/>
                        </a:rPr>
                        <a:t>𝑥</a:t>
                      </a:r>
                      <a:endParaRPr sz="2400">
                        <a:latin typeface="Tinos"/>
                        <a:cs typeface="Tinos"/>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10"/>
                        </a:spcBef>
                      </a:pPr>
                      <a:r>
                        <a:rPr sz="2400" dirty="0">
                          <a:latin typeface="Carlito"/>
                          <a:cs typeface="Carlito"/>
                        </a:rPr>
                        <a:t>0</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10"/>
                        </a:spcBef>
                      </a:pPr>
                      <a:r>
                        <a:rPr sz="2400" dirty="0">
                          <a:latin typeface="Carlito"/>
                          <a:cs typeface="Carlito"/>
                        </a:rPr>
                        <a:t>1</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10"/>
                        </a:spcBef>
                      </a:pPr>
                      <a:r>
                        <a:rPr sz="2400" dirty="0">
                          <a:latin typeface="Carlito"/>
                          <a:cs typeface="Carlito"/>
                        </a:rPr>
                        <a:t>2</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57200">
                <a:tc>
                  <a:txBody>
                    <a:bodyPr/>
                    <a:lstStyle/>
                    <a:p>
                      <a:pPr marL="635" algn="ctr">
                        <a:lnSpc>
                          <a:spcPct val="100000"/>
                        </a:lnSpc>
                        <a:spcBef>
                          <a:spcPts val="220"/>
                        </a:spcBef>
                      </a:pPr>
                      <a:r>
                        <a:rPr sz="2400" spc="-114" dirty="0">
                          <a:solidFill>
                            <a:srgbClr val="FFFFFF"/>
                          </a:solidFill>
                          <a:latin typeface="Tinos"/>
                          <a:cs typeface="Tinos"/>
                        </a:rPr>
                        <a:t>𝐹(𝑥)</a:t>
                      </a:r>
                      <a:endParaRPr sz="2400">
                        <a:latin typeface="Tinos"/>
                        <a:cs typeface="Tinos"/>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10"/>
                        </a:spcBef>
                      </a:pPr>
                      <a:r>
                        <a:rPr sz="2400" spc="-5" dirty="0">
                          <a:latin typeface="Carlito"/>
                          <a:cs typeface="Carlito"/>
                        </a:rPr>
                        <a:t>0.25</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0"/>
                        </a:spcBef>
                      </a:pPr>
                      <a:r>
                        <a:rPr sz="2400" spc="-5" dirty="0">
                          <a:latin typeface="Carlito"/>
                          <a:cs typeface="Carlito"/>
                        </a:rPr>
                        <a:t>0.75</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0"/>
                        </a:spcBef>
                      </a:pPr>
                      <a:r>
                        <a:rPr sz="2400" dirty="0">
                          <a:latin typeface="Carlito"/>
                          <a:cs typeface="Carlito"/>
                        </a:rPr>
                        <a:t>1</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6" name="object 16"/>
          <p:cNvSpPr txBox="1"/>
          <p:nvPr/>
        </p:nvSpPr>
        <p:spPr>
          <a:xfrm>
            <a:off x="4723638" y="853186"/>
            <a:ext cx="2790190" cy="63563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rlito"/>
                <a:ea typeface="+mn-ea"/>
                <a:cs typeface="Carlito"/>
              </a:rPr>
              <a:t>If X </a:t>
            </a:r>
            <a:r>
              <a:rPr kumimoji="0" sz="2000" b="0" i="0" u="none" strike="noStrike" kern="1200" cap="none" spc="-5" normalizeH="0" baseline="0" noProof="0" dirty="0">
                <a:ln>
                  <a:noFill/>
                </a:ln>
                <a:solidFill>
                  <a:prstClr val="black"/>
                </a:solidFill>
                <a:effectLst/>
                <a:uLnTx/>
                <a:uFillTx/>
                <a:latin typeface="Carlito"/>
                <a:ea typeface="+mn-ea"/>
                <a:cs typeface="Carlito"/>
              </a:rPr>
              <a:t>is </a:t>
            </a:r>
            <a:r>
              <a:rPr kumimoji="0" sz="2000" b="0" i="0" u="none" strike="noStrike" kern="1200" cap="none" spc="0" normalizeH="0" baseline="0" noProof="0" dirty="0">
                <a:ln>
                  <a:noFill/>
                </a:ln>
                <a:solidFill>
                  <a:prstClr val="black"/>
                </a:solidFill>
                <a:effectLst/>
                <a:uLnTx/>
                <a:uFillTx/>
                <a:latin typeface="Carlito"/>
                <a:ea typeface="+mn-ea"/>
                <a:cs typeface="Carlito"/>
              </a:rPr>
              <a:t>the number </a:t>
            </a:r>
            <a:r>
              <a:rPr kumimoji="0" sz="2000" b="0" i="0" u="none" strike="noStrike" kern="1200" cap="none" spc="-5" normalizeH="0" baseline="0" noProof="0" dirty="0">
                <a:ln>
                  <a:noFill/>
                </a:ln>
                <a:solidFill>
                  <a:prstClr val="black"/>
                </a:solidFill>
                <a:effectLst/>
                <a:uLnTx/>
                <a:uFillTx/>
                <a:latin typeface="Carlito"/>
                <a:ea typeface="+mn-ea"/>
                <a:cs typeface="Carlito"/>
              </a:rPr>
              <a:t>of</a:t>
            </a:r>
            <a:r>
              <a:rPr kumimoji="0" sz="2000" b="0" i="0" u="none" strike="noStrike" kern="1200" cap="none" spc="-9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heads  </a:t>
            </a:r>
            <a:r>
              <a:rPr kumimoji="0" sz="2000" b="0" i="0" u="none" strike="noStrike" kern="1200" cap="none" spc="-10" normalizeH="0" baseline="0" noProof="0" dirty="0">
                <a:ln>
                  <a:noFill/>
                </a:ln>
                <a:solidFill>
                  <a:prstClr val="black"/>
                </a:solidFill>
                <a:effectLst/>
                <a:uLnTx/>
                <a:uFillTx/>
                <a:latin typeface="Carlito"/>
                <a:ea typeface="+mn-ea"/>
                <a:cs typeface="Carlito"/>
              </a:rPr>
              <a:t>thrown </a:t>
            </a:r>
            <a:r>
              <a:rPr kumimoji="0" sz="2000" b="0" i="0" u="none" strike="noStrike" kern="1200" cap="none" spc="0" normalizeH="0" baseline="0" noProof="0" dirty="0">
                <a:ln>
                  <a:noFill/>
                </a:ln>
                <a:solidFill>
                  <a:prstClr val="black"/>
                </a:solidFill>
                <a:effectLst/>
                <a:uLnTx/>
                <a:uFillTx/>
                <a:latin typeface="Carlito"/>
                <a:ea typeface="+mn-ea"/>
                <a:cs typeface="Carlito"/>
              </a:rPr>
              <a:t>in 2</a:t>
            </a:r>
            <a:r>
              <a:rPr kumimoji="0" sz="2000" b="0" i="0" u="none" strike="noStrike" kern="1200" cap="none" spc="-30" normalizeH="0" baseline="0" noProof="0" dirty="0">
                <a:ln>
                  <a:noFill/>
                </a:ln>
                <a:solidFill>
                  <a:prstClr val="black"/>
                </a:solidFill>
                <a:effectLst/>
                <a:uLnTx/>
                <a:uFillTx/>
                <a:latin typeface="Carlito"/>
                <a:ea typeface="+mn-ea"/>
                <a:cs typeface="Carlito"/>
              </a:rPr>
              <a:t> </a:t>
            </a:r>
            <a:r>
              <a:rPr kumimoji="0" sz="2000" b="0" i="0" u="none" strike="noStrike" kern="1200" cap="none" spc="-10" normalizeH="0" baseline="0" noProof="0" dirty="0">
                <a:ln>
                  <a:noFill/>
                </a:ln>
                <a:solidFill>
                  <a:prstClr val="black"/>
                </a:solidFill>
                <a:effectLst/>
                <a:uLnTx/>
                <a:uFillTx/>
                <a:latin typeface="Carlito"/>
                <a:ea typeface="+mn-ea"/>
                <a:cs typeface="Carlito"/>
              </a:rPr>
              <a:t>throws...</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7" name="object 17"/>
          <p:cNvGrpSpPr/>
          <p:nvPr/>
        </p:nvGrpSpPr>
        <p:grpSpPr>
          <a:xfrm>
            <a:off x="6431279" y="2912364"/>
            <a:ext cx="675640" cy="1035050"/>
            <a:chOff x="6431279" y="2912364"/>
            <a:chExt cx="675640" cy="1035050"/>
          </a:xfrm>
        </p:grpSpPr>
        <p:sp>
          <p:nvSpPr>
            <p:cNvPr id="18" name="object 18"/>
            <p:cNvSpPr/>
            <p:nvPr/>
          </p:nvSpPr>
          <p:spPr>
            <a:xfrm>
              <a:off x="6444233" y="2925318"/>
              <a:ext cx="649605" cy="1009015"/>
            </a:xfrm>
            <a:custGeom>
              <a:avLst/>
              <a:gdLst/>
              <a:ahLst/>
              <a:cxnLst/>
              <a:rect l="l" t="t" r="r" b="b"/>
              <a:pathLst>
                <a:path w="649604" h="1009014">
                  <a:moveTo>
                    <a:pt x="486917" y="0"/>
                  </a:moveTo>
                  <a:lnTo>
                    <a:pt x="162306" y="0"/>
                  </a:lnTo>
                  <a:lnTo>
                    <a:pt x="162306" y="684276"/>
                  </a:lnTo>
                  <a:lnTo>
                    <a:pt x="0" y="684276"/>
                  </a:lnTo>
                  <a:lnTo>
                    <a:pt x="324612" y="1008888"/>
                  </a:lnTo>
                  <a:lnTo>
                    <a:pt x="649223" y="684276"/>
                  </a:lnTo>
                  <a:lnTo>
                    <a:pt x="486917" y="684276"/>
                  </a:lnTo>
                  <a:lnTo>
                    <a:pt x="48691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6444233" y="2925318"/>
              <a:ext cx="649605" cy="1009015"/>
            </a:xfrm>
            <a:custGeom>
              <a:avLst/>
              <a:gdLst/>
              <a:ahLst/>
              <a:cxnLst/>
              <a:rect l="l" t="t" r="r" b="b"/>
              <a:pathLst>
                <a:path w="649604" h="1009014">
                  <a:moveTo>
                    <a:pt x="0" y="684276"/>
                  </a:moveTo>
                  <a:lnTo>
                    <a:pt x="162306" y="684276"/>
                  </a:lnTo>
                  <a:lnTo>
                    <a:pt x="162306" y="0"/>
                  </a:lnTo>
                  <a:lnTo>
                    <a:pt x="486917" y="0"/>
                  </a:lnTo>
                  <a:lnTo>
                    <a:pt x="486917" y="684276"/>
                  </a:lnTo>
                  <a:lnTo>
                    <a:pt x="649223" y="684276"/>
                  </a:lnTo>
                  <a:lnTo>
                    <a:pt x="324612" y="1008888"/>
                  </a:lnTo>
                  <a:lnTo>
                    <a:pt x="0" y="684276"/>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58</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ARIMA 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buFont typeface="Arial" panose="020B0604020202020204" pitchFamily="34" charset="0"/>
              <a:buChar char="•"/>
            </a:pPr>
            <a:r>
              <a:rPr lang="en-IN" sz="2400" dirty="0"/>
              <a:t>ARIMA stands for Autoregressive, Integrated, Moving Average</a:t>
            </a:r>
          </a:p>
          <a:p>
            <a:endParaRPr lang="en-IN" sz="2400" dirty="0"/>
          </a:p>
          <a:p>
            <a:pPr marL="342900" indent="-342900">
              <a:buFont typeface="Arial" panose="020B0604020202020204" pitchFamily="34" charset="0"/>
              <a:buChar char="•"/>
            </a:pPr>
            <a:r>
              <a:rPr lang="en-IN" sz="2400" dirty="0"/>
              <a:t>AR and MA Models work on stationary time series and I is a </a:t>
            </a:r>
            <a:r>
              <a:rPr lang="en-IN" sz="2400" dirty="0" err="1"/>
              <a:t>preprocessing</a:t>
            </a:r>
            <a:r>
              <a:rPr lang="en-IN" sz="2400" dirty="0"/>
              <a:t> procedure to “</a:t>
            </a:r>
            <a:r>
              <a:rPr lang="en-IN" sz="2400" dirty="0" err="1"/>
              <a:t>stationarize</a:t>
            </a:r>
            <a:r>
              <a:rPr lang="en-IN" sz="2400" dirty="0"/>
              <a:t>” the time series, if required, through differencing operation.</a:t>
            </a:r>
          </a:p>
          <a:p>
            <a:endParaRPr lang="en-IN" sz="2400" dirty="0"/>
          </a:p>
          <a:p>
            <a:pPr marL="342900" indent="-342900">
              <a:buFont typeface="Arial" panose="020B0604020202020204" pitchFamily="34" charset="0"/>
              <a:buChar char="•"/>
            </a:pPr>
            <a:r>
              <a:rPr lang="en-IN" sz="2400" dirty="0"/>
              <a:t>ARIMA Model is specified by 3 parameters ARIMA(</a:t>
            </a:r>
            <a:r>
              <a:rPr lang="en-IN" sz="2400" dirty="0" err="1"/>
              <a:t>p,d,q</a:t>
            </a:r>
            <a:r>
              <a:rPr lang="en-IN" sz="2400" dirty="0"/>
              <a:t>)</a:t>
            </a:r>
          </a:p>
          <a:p>
            <a:endParaRPr lang="en-IN" sz="2400" dirty="0"/>
          </a:p>
          <a:p>
            <a:pPr marL="342900" indent="-342900">
              <a:buFont typeface="Arial" panose="020B0604020202020204" pitchFamily="34" charset="0"/>
              <a:buChar char="•"/>
            </a:pPr>
            <a:r>
              <a:rPr lang="en-IN" sz="2400" dirty="0" err="1"/>
              <a:t>Eg</a:t>
            </a:r>
            <a:r>
              <a:rPr lang="en-IN" sz="2400" dirty="0"/>
              <a:t>. A MA(2) Model will be specified as ARIMA(0,0,2)</a:t>
            </a:r>
          </a:p>
          <a:p>
            <a:endParaRPr lang="en-IN" sz="2400" dirty="0"/>
          </a:p>
          <a:p>
            <a:pPr marL="342900" indent="-342900">
              <a:buFont typeface="Arial" panose="020B0604020202020204" pitchFamily="34" charset="0"/>
              <a:buChar char="•"/>
            </a:pPr>
            <a:r>
              <a:rPr lang="en-IN" sz="2400" dirty="0"/>
              <a:t>ARIMA Model can be configured to perform the function of an ARMA Model, and even a simple AR, I or MA Model.</a:t>
            </a:r>
          </a:p>
        </p:txBody>
      </p:sp>
    </p:spTree>
    <p:extLst>
      <p:ext uri="{BB962C8B-B14F-4D97-AF65-F5344CB8AC3E}">
        <p14:creationId xmlns:p14="http://schemas.microsoft.com/office/powerpoint/2010/main" val="8014736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ARIMA Models</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lgn="just">
              <a:buFont typeface="Arial" panose="020B0604020202020204" pitchFamily="34" charset="0"/>
              <a:buChar char="•"/>
            </a:pPr>
            <a:r>
              <a:rPr lang="en-IN" sz="2000" dirty="0"/>
              <a:t>Real life data sets are non-stationary.</a:t>
            </a:r>
          </a:p>
          <a:p>
            <a:pPr marL="342900" indent="-342900" algn="just">
              <a:buFont typeface="Arial" panose="020B0604020202020204" pitchFamily="34" charset="0"/>
              <a:buChar char="•"/>
            </a:pPr>
            <a:r>
              <a:rPr lang="en-IN" sz="2000" dirty="0"/>
              <a:t>During the model identification stage, if the time series plot indicates non-</a:t>
            </a:r>
            <a:r>
              <a:rPr lang="en-IN" sz="2000" dirty="0" err="1"/>
              <a:t>stationarity</a:t>
            </a:r>
            <a:r>
              <a:rPr lang="en-IN" sz="2000" dirty="0"/>
              <a:t>, we </a:t>
            </a:r>
            <a:r>
              <a:rPr lang="en-IN" sz="2000" dirty="0" err="1"/>
              <a:t>stationarize</a:t>
            </a:r>
            <a:r>
              <a:rPr lang="en-IN" sz="2000" dirty="0"/>
              <a:t> the process</a:t>
            </a:r>
          </a:p>
          <a:p>
            <a:pPr marL="342900" indent="-342900" algn="just">
              <a:buFont typeface="Arial" panose="020B0604020202020204" pitchFamily="34" charset="0"/>
              <a:buChar char="•"/>
            </a:pPr>
            <a:r>
              <a:rPr lang="en-IN" sz="2000" dirty="0" err="1"/>
              <a:t>Eg</a:t>
            </a:r>
            <a:r>
              <a:rPr lang="en-IN" sz="2000" dirty="0"/>
              <a:t>. If the process has a trend then we can </a:t>
            </a:r>
            <a:r>
              <a:rPr lang="en-IN" sz="2000" dirty="0" err="1"/>
              <a:t>stationarize</a:t>
            </a:r>
            <a:r>
              <a:rPr lang="en-IN" sz="2000" dirty="0"/>
              <a:t> by differencing and the ARMA process so obtained will be analysed using the tools already discussed. </a:t>
            </a:r>
          </a:p>
          <a:p>
            <a:pPr marL="342900" indent="-342900" algn="just">
              <a:buFont typeface="Arial" panose="020B0604020202020204" pitchFamily="34" charset="0"/>
              <a:buChar char="•"/>
            </a:pPr>
            <a:endParaRPr lang="en-IN" sz="2400" dirty="0"/>
          </a:p>
          <a:p>
            <a:pPr algn="just"/>
            <a:endParaRPr lang="en-IN" sz="2400" dirty="0"/>
          </a:p>
          <a:p>
            <a:pPr algn="just"/>
            <a:r>
              <a:rPr lang="en-IN" sz="2400" dirty="0"/>
              <a:t>     </a:t>
            </a:r>
          </a:p>
        </p:txBody>
      </p:sp>
      <p:pic>
        <p:nvPicPr>
          <p:cNvPr id="2" name="Picture 1"/>
          <p:cNvPicPr>
            <a:picLocks noChangeAspect="1"/>
          </p:cNvPicPr>
          <p:nvPr/>
        </p:nvPicPr>
        <p:blipFill>
          <a:blip r:embed="rId2"/>
          <a:stretch>
            <a:fillRect/>
          </a:stretch>
        </p:blipFill>
        <p:spPr>
          <a:xfrm>
            <a:off x="552071" y="3205003"/>
            <a:ext cx="7875726" cy="1867360"/>
          </a:xfrm>
          <a:prstGeom prst="rect">
            <a:avLst/>
          </a:prstGeom>
        </p:spPr>
      </p:pic>
      <p:pic>
        <p:nvPicPr>
          <p:cNvPr id="3" name="Picture 2"/>
          <p:cNvPicPr>
            <a:picLocks noChangeAspect="1"/>
          </p:cNvPicPr>
          <p:nvPr/>
        </p:nvPicPr>
        <p:blipFill>
          <a:blip r:embed="rId3"/>
          <a:stretch>
            <a:fillRect/>
          </a:stretch>
        </p:blipFill>
        <p:spPr>
          <a:xfrm>
            <a:off x="602882" y="4866282"/>
            <a:ext cx="7824915" cy="1651407"/>
          </a:xfrm>
          <a:prstGeom prst="rect">
            <a:avLst/>
          </a:prstGeom>
        </p:spPr>
      </p:pic>
    </p:spTree>
    <p:extLst>
      <p:ext uri="{BB962C8B-B14F-4D97-AF65-F5344CB8AC3E}">
        <p14:creationId xmlns:p14="http://schemas.microsoft.com/office/powerpoint/2010/main" val="9754838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Methods of </a:t>
            </a:r>
            <a:r>
              <a:rPr lang="en-IN" sz="3200" b="1" spc="-1" dirty="0" err="1">
                <a:solidFill>
                  <a:srgbClr val="C00000"/>
                </a:solidFill>
                <a:latin typeface="Comic Sans MS"/>
              </a:rPr>
              <a:t>stationarizing</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375314" y="1294920"/>
            <a:ext cx="8229240" cy="4993834"/>
          </a:xfrm>
          <a:prstGeom prst="rect">
            <a:avLst/>
          </a:prstGeom>
          <a:noFill/>
          <a:ln>
            <a:noFill/>
          </a:ln>
        </p:spPr>
        <p:txBody>
          <a:bodyPr/>
          <a:lstStyle/>
          <a:p>
            <a:pPr marL="342900" indent="-342900">
              <a:buFont typeface="Arial" panose="020B0604020202020204" pitchFamily="34" charset="0"/>
              <a:buChar char="•"/>
            </a:pPr>
            <a:r>
              <a:rPr lang="en-IN" sz="2400" dirty="0" err="1"/>
              <a:t>Detrending</a:t>
            </a:r>
            <a:endParaRPr lang="en-IN" sz="2400" dirty="0"/>
          </a:p>
          <a:p>
            <a:pPr marL="342900" indent="-342900">
              <a:buFont typeface="Arial" panose="020B0604020202020204" pitchFamily="34" charset="0"/>
              <a:buChar char="•"/>
            </a:pPr>
            <a:r>
              <a:rPr lang="en-IN" sz="2400" dirty="0"/>
              <a:t>Differencing</a:t>
            </a:r>
          </a:p>
          <a:p>
            <a:pPr marL="342900" indent="-342900">
              <a:buFont typeface="Arial" panose="020B0604020202020204" pitchFamily="34" charset="0"/>
              <a:buChar char="•"/>
            </a:pPr>
            <a:r>
              <a:rPr lang="en-IN" sz="2400" dirty="0"/>
              <a:t>Transformation: applying arithmetic operations like log, square root, cube </a:t>
            </a:r>
            <a:r>
              <a:rPr lang="en-IN" sz="2400" dirty="0" err="1"/>
              <a:t>root.etc</a:t>
            </a:r>
            <a:r>
              <a:rPr lang="en-IN" sz="2400" dirty="0"/>
              <a:t>.</a:t>
            </a:r>
          </a:p>
          <a:p>
            <a:pPr marL="342900" indent="-342900">
              <a:buFont typeface="Arial" panose="020B0604020202020204" pitchFamily="34" charset="0"/>
              <a:buChar char="•"/>
            </a:pPr>
            <a:r>
              <a:rPr lang="en-IN" sz="2400" dirty="0"/>
              <a:t>Smoothing: Removing rolling average from original time series</a:t>
            </a:r>
          </a:p>
          <a:p>
            <a:pPr marL="342900" indent="-342900">
              <a:buFont typeface="Arial" panose="020B0604020202020204" pitchFamily="34" charset="0"/>
              <a:buChar char="•"/>
            </a:pPr>
            <a:r>
              <a:rPr lang="en-IN" sz="2400" dirty="0"/>
              <a:t>Decomposition: Modelling trend and seasonality explicitly and removing them from the time series</a:t>
            </a:r>
          </a:p>
          <a:p>
            <a:pPr marL="342900" indent="-342900">
              <a:buFont typeface="Arial" panose="020B0604020202020204" pitchFamily="34" charset="0"/>
              <a:buChar char="•"/>
            </a:pPr>
            <a:r>
              <a:rPr lang="en-IN" sz="2400" dirty="0"/>
              <a:t>The last step is to reverse the transformation we have done to get the prediction on original scale</a:t>
            </a:r>
          </a:p>
        </p:txBody>
      </p:sp>
    </p:spTree>
    <p:extLst>
      <p:ext uri="{BB962C8B-B14F-4D97-AF65-F5344CB8AC3E}">
        <p14:creationId xmlns:p14="http://schemas.microsoft.com/office/powerpoint/2010/main" val="3935581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2"/>
          <p:cNvSpPr txBox="1"/>
          <p:nvPr/>
        </p:nvSpPr>
        <p:spPr>
          <a:xfrm>
            <a:off x="1871663" y="3786188"/>
            <a:ext cx="6243638" cy="1857375"/>
          </a:xfrm>
          <a:prstGeom prst="rect">
            <a:avLst/>
          </a:prstGeom>
          <a:noFill/>
          <a:ln>
            <a:noFill/>
          </a:ln>
        </p:spPr>
        <p:txBody>
          <a:bodyPr/>
          <a:lstStyle/>
          <a:p>
            <a:pPr marL="343080" indent="-342720">
              <a:lnSpc>
                <a:spcPct val="100000"/>
              </a:lnSpc>
              <a:spcBef>
                <a:spcPts val="561"/>
              </a:spcBef>
              <a:buClr>
                <a:srgbClr val="000000"/>
              </a:buClr>
              <a:buFont typeface="Arial"/>
              <a:buChar char="•"/>
            </a:pPr>
            <a:r>
              <a:rPr lang="en-IN" sz="2800" spc="-1" dirty="0">
                <a:solidFill>
                  <a:schemeClr val="bg1"/>
                </a:solidFill>
                <a:latin typeface="Calibri"/>
              </a:rPr>
              <a:t>Smoothing Methods</a:t>
            </a:r>
            <a:endParaRPr lang="en-IN" sz="2800" b="0" strike="noStrike" spc="-1" dirty="0">
              <a:solidFill>
                <a:schemeClr val="bg1"/>
              </a:solidFill>
              <a:latin typeface="Arial"/>
            </a:endParaRPr>
          </a:p>
          <a:p>
            <a:pPr marL="343080" indent="-342720">
              <a:lnSpc>
                <a:spcPct val="100000"/>
              </a:lnSpc>
              <a:spcBef>
                <a:spcPts val="561"/>
              </a:spcBef>
              <a:buClr>
                <a:srgbClr val="000000"/>
              </a:buClr>
              <a:buFont typeface="Arial"/>
              <a:buChar char="•"/>
            </a:pPr>
            <a:r>
              <a:rPr lang="en-IN" sz="2800" spc="-1" dirty="0">
                <a:solidFill>
                  <a:schemeClr val="bg1"/>
                </a:solidFill>
                <a:latin typeface="Calibri" panose="020F0502020204030204" pitchFamily="34" charset="0"/>
                <a:cs typeface="Calibri" panose="020F0502020204030204" pitchFamily="34" charset="0"/>
              </a:rPr>
              <a:t>Time Series Decomposition</a:t>
            </a:r>
          </a:p>
          <a:p>
            <a:pPr marL="343080" indent="-342720">
              <a:lnSpc>
                <a:spcPct val="100000"/>
              </a:lnSpc>
              <a:spcBef>
                <a:spcPts val="561"/>
              </a:spcBef>
              <a:buClr>
                <a:srgbClr val="000000"/>
              </a:buClr>
              <a:buFont typeface="Arial"/>
              <a:buChar char="•"/>
            </a:pPr>
            <a:r>
              <a:rPr lang="en-IN" sz="2800" b="0" strike="noStrike" spc="-1" dirty="0">
                <a:solidFill>
                  <a:schemeClr val="bg1"/>
                </a:solidFill>
                <a:latin typeface="Calibri" panose="020F0502020204030204" pitchFamily="34" charset="0"/>
                <a:cs typeface="Calibri" panose="020F0502020204030204" pitchFamily="34" charset="0"/>
              </a:rPr>
              <a:t>Example</a:t>
            </a:r>
          </a:p>
          <a:p>
            <a:pPr>
              <a:lnSpc>
                <a:spcPct val="100000"/>
              </a:lnSpc>
              <a:spcBef>
                <a:spcPts val="561"/>
              </a:spcBef>
            </a:pPr>
            <a:endParaRPr lang="en-IN" sz="2800" b="0" strike="noStrike" spc="-1" dirty="0">
              <a:solidFill>
                <a:schemeClr val="bg1"/>
              </a:solidFill>
              <a:latin typeface="Arial"/>
            </a:endParaRPr>
          </a:p>
        </p:txBody>
      </p:sp>
      <p:sp>
        <p:nvSpPr>
          <p:cNvPr id="207" name="TextShape 3"/>
          <p:cNvSpPr txBox="1"/>
          <p:nvPr/>
        </p:nvSpPr>
        <p:spPr>
          <a:xfrm>
            <a:off x="8532360" y="6237360"/>
            <a:ext cx="611280" cy="292680"/>
          </a:xfrm>
          <a:prstGeom prst="rect">
            <a:avLst/>
          </a:prstGeom>
          <a:noFill/>
          <a:ln>
            <a:noFill/>
          </a:ln>
        </p:spPr>
        <p:txBody>
          <a:bodyPr/>
          <a:lstStyle/>
          <a:p>
            <a:pPr>
              <a:lnSpc>
                <a:spcPct val="100000"/>
              </a:lnSpc>
            </a:pPr>
            <a:fld id="{944D5A59-3FE4-447E-92F5-1421C4ABCD31}" type="slidenum">
              <a:rPr lang="en-IN" sz="1600" b="1" strike="noStrike" spc="-1">
                <a:solidFill>
                  <a:srgbClr val="000000"/>
                </a:solidFill>
                <a:latin typeface="Calibri"/>
                <a:ea typeface="Calibri"/>
              </a:rPr>
              <a:t>583</a:t>
            </a:fld>
            <a:endParaRPr lang="en-IN" sz="1600" b="0" strike="noStrike" spc="-1">
              <a:latin typeface="Times New Roman"/>
            </a:endParaRPr>
          </a:p>
        </p:txBody>
      </p:sp>
    </p:spTree>
    <p:extLst>
      <p:ext uri="{BB962C8B-B14F-4D97-AF65-F5344CB8AC3E}">
        <p14:creationId xmlns:p14="http://schemas.microsoft.com/office/powerpoint/2010/main" val="23187168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Smoothing techniques</a:t>
            </a:r>
            <a:endParaRPr lang="en-IN" sz="3200" b="0" strike="noStrike" spc="-1" dirty="0">
              <a:latin typeface="Arial"/>
            </a:endParaRPr>
          </a:p>
        </p:txBody>
      </p:sp>
      <mc:AlternateContent xmlns:mc="http://schemas.openxmlformats.org/markup-compatibility/2006" xmlns:a14="http://schemas.microsoft.com/office/drawing/2010/main">
        <mc:Choice Requires="a14">
          <p:sp>
            <p:nvSpPr>
              <p:cNvPr id="13" name="TextShape 2">
                <a:extLst>
                  <a:ext uri="{FF2B5EF4-FFF2-40B4-BE49-F238E27FC236}">
                    <a16:creationId xmlns:a16="http://schemas.microsoft.com/office/drawing/2014/main" id="{84186B61-9C5D-40BB-B021-D7D56B779A22}"/>
                  </a:ext>
                </a:extLst>
              </p:cNvPr>
              <p:cNvSpPr txBox="1"/>
              <p:nvPr/>
            </p:nvSpPr>
            <p:spPr>
              <a:xfrm>
                <a:off x="226206" y="1279655"/>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300" dirty="0"/>
                  <a:t>Appropriate for a time series with a horizontal pattern .</a:t>
                </a:r>
                <a:r>
                  <a:rPr lang="en-IN" sz="2300" dirty="0" err="1"/>
                  <a:t>i.e</a:t>
                </a:r>
                <a:r>
                  <a:rPr lang="en-IN" sz="2300" dirty="0"/>
                  <a:t>  the data that are stationary.</a:t>
                </a:r>
              </a:p>
              <a:p>
                <a:pPr marL="800280" lvl="1" indent="-342720" algn="just">
                  <a:spcBef>
                    <a:spcPts val="561"/>
                  </a:spcBef>
                  <a:buClr>
                    <a:srgbClr val="000000"/>
                  </a:buClr>
                  <a:buFont typeface="Arial"/>
                  <a:buChar char="•"/>
                </a:pPr>
                <a:r>
                  <a:rPr lang="en-IN" sz="2300" dirty="0"/>
                  <a:t>Moving Average </a:t>
                </a:r>
                <a:r>
                  <a:rPr lang="en-IN" dirty="0"/>
                  <a:t>(the average of the most recent k data values forms the forecast for the next period)</a:t>
                </a:r>
              </a:p>
              <a:p>
                <a:pPr marL="457560" lvl="1" algn="just">
                  <a:spcBef>
                    <a:spcPts val="561"/>
                  </a:spcBef>
                  <a:buClr>
                    <a:srgbClr val="000000"/>
                  </a:buClr>
                </a:pPr>
                <a:endParaRPr lang="en-IN" dirty="0"/>
              </a:p>
              <a:p>
                <a:pPr marL="800280" lvl="1" indent="-342720" algn="just">
                  <a:spcBef>
                    <a:spcPts val="561"/>
                  </a:spcBef>
                  <a:buClr>
                    <a:srgbClr val="000000"/>
                  </a:buClr>
                  <a:buFont typeface="Arial"/>
                  <a:buChar char="•"/>
                </a:pPr>
                <a:endParaRPr lang="en-IN" sz="2400" dirty="0"/>
              </a:p>
              <a:p>
                <a:pPr marL="800280" lvl="1" indent="-342720" algn="just">
                  <a:spcBef>
                    <a:spcPts val="561"/>
                  </a:spcBef>
                  <a:buClr>
                    <a:srgbClr val="000000"/>
                  </a:buClr>
                  <a:buFont typeface="Arial"/>
                  <a:buChar char="•"/>
                </a:pPr>
                <a:endParaRPr lang="en-IN" sz="2300" dirty="0"/>
              </a:p>
              <a:p>
                <a:pPr marL="800280" lvl="1" indent="-342720" algn="just">
                  <a:spcBef>
                    <a:spcPts val="561"/>
                  </a:spcBef>
                  <a:buClr>
                    <a:srgbClr val="000000"/>
                  </a:buClr>
                  <a:buFont typeface="Arial"/>
                  <a:buChar char="•"/>
                </a:pPr>
                <a:r>
                  <a:rPr lang="en-IN" sz="2300" dirty="0"/>
                  <a:t>Exponential</a:t>
                </a:r>
                <a:r>
                  <a:rPr lang="en-IN" sz="2400" dirty="0"/>
                  <a:t> </a:t>
                </a:r>
                <a:r>
                  <a:rPr lang="en-IN" dirty="0"/>
                  <a:t>(Weighted average of all the past time series values with exponentially decreasing importance in the forecast)</a:t>
                </a:r>
              </a:p>
              <a:p>
                <a:pPr marL="800280" lvl="1" indent="-342720" algn="just">
                  <a:spcBef>
                    <a:spcPts val="561"/>
                  </a:spcBef>
                  <a:buClr>
                    <a:srgbClr val="000000"/>
                  </a:buClr>
                  <a:buFont typeface="Arial"/>
                  <a:buChar char="•"/>
                </a:pPr>
                <a:endParaRPr lang="en-IN" dirty="0"/>
              </a:p>
              <a:p>
                <a:pPr marL="800280" lvl="1" indent="-342720" algn="just">
                  <a:spcBef>
                    <a:spcPts val="561"/>
                  </a:spcBef>
                  <a:buClr>
                    <a:srgbClr val="000000"/>
                  </a:buClr>
                  <a:buFont typeface="Arial"/>
                  <a:buChar char="•"/>
                </a:pPr>
                <a:endParaRPr lang="en-IN" dirty="0"/>
              </a:p>
              <a:p>
                <a:pPr marL="800280" lvl="1" indent="-342720" algn="just">
                  <a:spcBef>
                    <a:spcPts val="561"/>
                  </a:spcBef>
                  <a:buClr>
                    <a:srgbClr val="000000"/>
                  </a:buClr>
                  <a:buFont typeface="Arial"/>
                  <a:buChar char="•"/>
                </a:pPr>
                <a:r>
                  <a:rPr lang="en-IN" dirty="0"/>
                  <a:t>α=1</a:t>
                </a:r>
                <a14:m>
                  <m:oMath xmlns:m="http://schemas.openxmlformats.org/officeDocument/2006/math">
                    <m:groupChr>
                      <m:groupChrPr>
                        <m:chr m:val="⇒"/>
                        <m:pos m:val="top"/>
                        <m:ctrlPr>
                          <a:rPr lang="en-IN" i="1" smtClean="0">
                            <a:latin typeface="Cambria Math" panose="02040503050406030204" pitchFamily="18" charset="0"/>
                          </a:rPr>
                        </m:ctrlPr>
                      </m:groupChrPr>
                      <m:e/>
                    </m:groupChr>
                  </m:oMath>
                </a14:m>
                <a:r>
                  <a:rPr lang="en-IN" dirty="0"/>
                  <a:t> Forecast value is just the previous actual value. A naïve forecast.</a:t>
                </a:r>
              </a:p>
              <a:p>
                <a:pPr marL="800280" lvl="1" indent="-342720" algn="just">
                  <a:spcBef>
                    <a:spcPts val="561"/>
                  </a:spcBef>
                  <a:buClr>
                    <a:srgbClr val="000000"/>
                  </a:buClr>
                  <a:buFont typeface="Arial"/>
                  <a:buChar char="•"/>
                </a:pPr>
                <a:r>
                  <a:rPr lang="en-IN" dirty="0"/>
                  <a:t>α=0</a:t>
                </a:r>
                <a14:m>
                  <m:oMath xmlns:m="http://schemas.openxmlformats.org/officeDocument/2006/math">
                    <m:groupChr>
                      <m:groupChrPr>
                        <m:chr m:val="⇒"/>
                        <m:pos m:val="top"/>
                        <m:ctrlPr>
                          <a:rPr lang="en-IN" i="1">
                            <a:latin typeface="Cambria Math" panose="02040503050406030204" pitchFamily="18" charset="0"/>
                          </a:rPr>
                        </m:ctrlPr>
                      </m:groupChrPr>
                      <m:e/>
                    </m:groupChr>
                  </m:oMath>
                </a14:m>
                <a:r>
                  <a:rPr lang="en-IN" dirty="0"/>
                  <a:t> Current Forecast value is just the previous forecast value.</a:t>
                </a:r>
              </a:p>
              <a:p>
                <a:pPr marL="800280" lvl="1" indent="-342720" algn="just">
                  <a:spcBef>
                    <a:spcPts val="561"/>
                  </a:spcBef>
                  <a:buClr>
                    <a:srgbClr val="000000"/>
                  </a:buClr>
                  <a:buFont typeface="Arial"/>
                  <a:buChar char="•"/>
                </a:pPr>
                <a:r>
                  <a:rPr lang="en-IN" dirty="0"/>
                  <a:t>How to choose value of k and </a:t>
                </a:r>
                <a:r>
                  <a:rPr lang="el-GR" dirty="0"/>
                  <a:t>α</a:t>
                </a:r>
                <a:r>
                  <a:rPr lang="en-US" dirty="0"/>
                  <a:t>?</a:t>
                </a:r>
              </a:p>
              <a:p>
                <a:pPr marL="343080" indent="-342720" algn="just">
                  <a:spcBef>
                    <a:spcPts val="561"/>
                  </a:spcBef>
                  <a:buClr>
                    <a:srgbClr val="000000"/>
                  </a:buClr>
                  <a:buFont typeface="Arial"/>
                  <a:buChar char="•"/>
                </a:pPr>
                <a:endParaRPr lang="en-US" sz="2800" dirty="0"/>
              </a:p>
              <a:p>
                <a:pPr marL="360" algn="just">
                  <a:lnSpc>
                    <a:spcPct val="100000"/>
                  </a:lnSpc>
                  <a:spcBef>
                    <a:spcPts val="561"/>
                  </a:spcBef>
                  <a:buClr>
                    <a:srgbClr val="000000"/>
                  </a:buCl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mc:Choice>
        <mc:Fallback xmlns="">
          <p:sp>
            <p:nvSpPr>
              <p:cNvPr id="13" name="TextShape 2">
                <a:extLst>
                  <a:ext uri="{FF2B5EF4-FFF2-40B4-BE49-F238E27FC236}">
                    <a16:creationId xmlns:a16="http://schemas.microsoft.com/office/drawing/2014/main" xmlns="" id="{84186B61-9C5D-40BB-B021-D7D56B779A22}"/>
                  </a:ext>
                </a:extLst>
              </p:cNvPr>
              <p:cNvSpPr txBox="1">
                <a:spLocks noRot="1" noChangeAspect="1" noMove="1" noResize="1" noEditPoints="1" noAdjustHandles="1" noChangeArrowheads="1" noChangeShapeType="1" noTextEdit="1"/>
              </p:cNvSpPr>
              <p:nvPr/>
            </p:nvSpPr>
            <p:spPr>
              <a:xfrm>
                <a:off x="226206" y="1279655"/>
                <a:ext cx="8229240" cy="4993834"/>
              </a:xfrm>
              <a:prstGeom prst="rect">
                <a:avLst/>
              </a:prstGeom>
              <a:blipFill rotWithShape="0">
                <a:blip r:embed="rId3"/>
                <a:stretch>
                  <a:fillRect l="-889" t="-977" r="-1111" b="-9035"/>
                </a:stretch>
              </a:blipFill>
              <a:ln>
                <a:noFill/>
              </a:ln>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357544" y="2758883"/>
            <a:ext cx="5966563" cy="1017689"/>
          </a:xfrm>
          <a:prstGeom prst="rect">
            <a:avLst/>
          </a:prstGeom>
        </p:spPr>
      </p:pic>
      <p:pic>
        <p:nvPicPr>
          <p:cNvPr id="3" name="Picture 2"/>
          <p:cNvPicPr>
            <a:picLocks noChangeAspect="1"/>
          </p:cNvPicPr>
          <p:nvPr/>
        </p:nvPicPr>
        <p:blipFill>
          <a:blip r:embed="rId5"/>
          <a:stretch>
            <a:fillRect/>
          </a:stretch>
        </p:blipFill>
        <p:spPr>
          <a:xfrm>
            <a:off x="1357544" y="4693344"/>
            <a:ext cx="5971303" cy="779608"/>
          </a:xfrm>
          <a:prstGeom prst="rect">
            <a:avLst/>
          </a:prstGeom>
        </p:spPr>
      </p:pic>
    </p:spTree>
    <p:extLst>
      <p:ext uri="{BB962C8B-B14F-4D97-AF65-F5344CB8AC3E}">
        <p14:creationId xmlns:p14="http://schemas.microsoft.com/office/powerpoint/2010/main" val="16047732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 Moving Average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400" dirty="0"/>
              <a:t>The following data represent 15 quarters of manufacturing capacity utilization</a:t>
            </a:r>
          </a:p>
          <a:p>
            <a:pPr marL="360" algn="just">
              <a:spcBef>
                <a:spcPts val="561"/>
              </a:spcBef>
              <a:buClr>
                <a:srgbClr val="000000"/>
              </a:buClr>
            </a:pPr>
            <a:endParaRPr lang="en-IN" sz="2800" b="0" strike="noStrike" spc="-1" dirty="0">
              <a:solidFill>
                <a:srgbClr val="000000"/>
              </a:solidFill>
              <a:latin typeface="Arial"/>
            </a:endParaRPr>
          </a:p>
        </p:txBody>
      </p:sp>
      <p:graphicFrame>
        <p:nvGraphicFramePr>
          <p:cNvPr id="6" name="Chart 5"/>
          <p:cNvGraphicFramePr>
            <a:graphicFrameLocks/>
          </p:cNvGraphicFramePr>
          <p:nvPr/>
        </p:nvGraphicFramePr>
        <p:xfrm>
          <a:off x="4114440" y="342789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nvGraphicFramePr>
        <p:xfrm>
          <a:off x="573207" y="2483898"/>
          <a:ext cx="3043450" cy="3741136"/>
        </p:xfrm>
        <a:graphic>
          <a:graphicData uri="http://schemas.openxmlformats.org/drawingml/2006/table">
            <a:tbl>
              <a:tblPr>
                <a:tableStyleId>{5C22544A-7EE6-4342-B048-85BDC9FD1C3A}</a:tableStyleId>
              </a:tblPr>
              <a:tblGrid>
                <a:gridCol w="1451182">
                  <a:extLst>
                    <a:ext uri="{9D8B030D-6E8A-4147-A177-3AD203B41FA5}">
                      <a16:colId xmlns:a16="http://schemas.microsoft.com/office/drawing/2014/main" val="20000"/>
                    </a:ext>
                  </a:extLst>
                </a:gridCol>
                <a:gridCol w="1592268">
                  <a:extLst>
                    <a:ext uri="{9D8B030D-6E8A-4147-A177-3AD203B41FA5}">
                      <a16:colId xmlns:a16="http://schemas.microsoft.com/office/drawing/2014/main" val="20001"/>
                    </a:ext>
                  </a:extLst>
                </a:gridCol>
              </a:tblGrid>
              <a:tr h="233821">
                <a:tc>
                  <a:txBody>
                    <a:bodyPr/>
                    <a:lstStyle/>
                    <a:p>
                      <a:pPr algn="ctr" fontAlgn="b"/>
                      <a:r>
                        <a:rPr lang="en-US" sz="1400" u="none" strike="noStrike" dirty="0">
                          <a:effectLst/>
                        </a:rPr>
                        <a:t>Quarter/Year</a:t>
                      </a:r>
                      <a:endParaRPr lang="en-US" sz="1400" b="1" i="0" u="none" strike="noStrike" dirty="0">
                        <a:effectLst/>
                        <a:latin typeface="Times New Roman" panose="02020603050405020304" pitchFamily="18" charset="0"/>
                      </a:endParaRPr>
                    </a:p>
                  </a:txBody>
                  <a:tcPr marL="3402" marR="3402" marT="3402" marB="0" anchor="b"/>
                </a:tc>
                <a:tc>
                  <a:txBody>
                    <a:bodyPr/>
                    <a:lstStyle/>
                    <a:p>
                      <a:pPr algn="ctr" fontAlgn="b"/>
                      <a:r>
                        <a:rPr lang="en-US" sz="1400" u="none" strike="noStrike">
                          <a:effectLst/>
                        </a:rPr>
                        <a:t>Utilization (%)</a:t>
                      </a:r>
                      <a:endParaRPr lang="en-US" sz="1400" b="1" i="0" u="none" strike="noStrike">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0"/>
                  </a:ext>
                </a:extLst>
              </a:tr>
              <a:tr h="233821">
                <a:tc>
                  <a:txBody>
                    <a:bodyPr/>
                    <a:lstStyle/>
                    <a:p>
                      <a:pPr algn="ctr" fontAlgn="b"/>
                      <a:r>
                        <a:rPr lang="en-US" sz="1400" u="none" strike="noStrike" dirty="0">
                          <a:effectLst/>
                        </a:rPr>
                        <a:t>1/2003</a:t>
                      </a:r>
                      <a:endParaRPr lang="en-US" sz="1400" b="0" i="0" u="none" strike="noStrike" dirty="0">
                        <a:effectLst/>
                        <a:latin typeface="Times New Roman" panose="02020603050405020304" pitchFamily="18" charset="0"/>
                      </a:endParaRPr>
                    </a:p>
                  </a:txBody>
                  <a:tcPr marL="3402" marR="3402" marT="3402" marB="0" anchor="b"/>
                </a:tc>
                <a:tc>
                  <a:txBody>
                    <a:bodyPr/>
                    <a:lstStyle/>
                    <a:p>
                      <a:pPr algn="ctr" fontAlgn="b"/>
                      <a:r>
                        <a:rPr lang="en-US" sz="1400" u="none" strike="noStrike">
                          <a:effectLst/>
                        </a:rPr>
                        <a:t>82.50</a:t>
                      </a:r>
                      <a:endParaRPr lang="en-US" sz="1400" b="0" i="0" u="none" strike="noStrike">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1"/>
                  </a:ext>
                </a:extLst>
              </a:tr>
              <a:tr h="233821">
                <a:tc>
                  <a:txBody>
                    <a:bodyPr/>
                    <a:lstStyle/>
                    <a:p>
                      <a:pPr algn="ctr" fontAlgn="b"/>
                      <a:r>
                        <a:rPr lang="en-US" sz="1400" u="none" strike="noStrike" dirty="0">
                          <a:effectLst/>
                        </a:rPr>
                        <a:t>2/2003</a:t>
                      </a:r>
                      <a:endParaRPr lang="en-US" sz="1400" b="0" i="0" u="none" strike="noStrike" dirty="0">
                        <a:effectLst/>
                        <a:latin typeface="Times New Roman" panose="02020603050405020304" pitchFamily="18" charset="0"/>
                      </a:endParaRPr>
                    </a:p>
                  </a:txBody>
                  <a:tcPr marL="3402" marR="3402" marT="3402" marB="0" anchor="b"/>
                </a:tc>
                <a:tc>
                  <a:txBody>
                    <a:bodyPr/>
                    <a:lstStyle/>
                    <a:p>
                      <a:pPr algn="ctr" fontAlgn="b"/>
                      <a:r>
                        <a:rPr lang="en-US" sz="1400" u="none" strike="noStrike">
                          <a:effectLst/>
                        </a:rPr>
                        <a:t>81.30</a:t>
                      </a:r>
                      <a:endParaRPr lang="en-US" sz="1400" b="0" i="0" u="none" strike="noStrike">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2"/>
                  </a:ext>
                </a:extLst>
              </a:tr>
              <a:tr h="233821">
                <a:tc>
                  <a:txBody>
                    <a:bodyPr/>
                    <a:lstStyle/>
                    <a:p>
                      <a:pPr algn="ctr" fontAlgn="b"/>
                      <a:r>
                        <a:rPr lang="en-US" sz="1400" u="none" strike="noStrike" dirty="0">
                          <a:effectLst/>
                        </a:rPr>
                        <a:t>3/2003</a:t>
                      </a:r>
                      <a:endParaRPr lang="en-US" sz="1400" b="0" i="0" u="none" strike="noStrike" dirty="0">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81.30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3"/>
                  </a:ext>
                </a:extLst>
              </a:tr>
              <a:tr h="233821">
                <a:tc>
                  <a:txBody>
                    <a:bodyPr/>
                    <a:lstStyle/>
                    <a:p>
                      <a:pPr algn="ctr" fontAlgn="b"/>
                      <a:r>
                        <a:rPr lang="en-US" sz="1400" u="none" strike="noStrike">
                          <a:effectLst/>
                        </a:rPr>
                        <a:t>4/2003</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79.00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4"/>
                  </a:ext>
                </a:extLst>
              </a:tr>
              <a:tr h="233821">
                <a:tc>
                  <a:txBody>
                    <a:bodyPr/>
                    <a:lstStyle/>
                    <a:p>
                      <a:pPr algn="ctr" fontAlgn="b"/>
                      <a:r>
                        <a:rPr lang="en-US" sz="1400" u="none" strike="noStrike">
                          <a:effectLst/>
                        </a:rPr>
                        <a:t>1/2004</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76.60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5"/>
                  </a:ext>
                </a:extLst>
              </a:tr>
              <a:tr h="233821">
                <a:tc>
                  <a:txBody>
                    <a:bodyPr/>
                    <a:lstStyle/>
                    <a:p>
                      <a:pPr algn="ctr" fontAlgn="b"/>
                      <a:r>
                        <a:rPr lang="en-US" sz="1400" u="none" strike="noStrike">
                          <a:effectLst/>
                        </a:rPr>
                        <a:t>2/2004</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78.00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6"/>
                  </a:ext>
                </a:extLst>
              </a:tr>
              <a:tr h="233821">
                <a:tc>
                  <a:txBody>
                    <a:bodyPr/>
                    <a:lstStyle/>
                    <a:p>
                      <a:pPr algn="ctr" fontAlgn="b"/>
                      <a:r>
                        <a:rPr lang="en-US" sz="1400" u="none" strike="noStrike">
                          <a:effectLst/>
                        </a:rPr>
                        <a:t>3/2004</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78.40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7"/>
                  </a:ext>
                </a:extLst>
              </a:tr>
              <a:tr h="233821">
                <a:tc>
                  <a:txBody>
                    <a:bodyPr/>
                    <a:lstStyle/>
                    <a:p>
                      <a:pPr algn="ctr" fontAlgn="b"/>
                      <a:r>
                        <a:rPr lang="en-US" sz="1400" u="none" strike="noStrike">
                          <a:effectLst/>
                        </a:rPr>
                        <a:t>4/2004</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78.00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8"/>
                  </a:ext>
                </a:extLst>
              </a:tr>
              <a:tr h="233821">
                <a:tc>
                  <a:txBody>
                    <a:bodyPr/>
                    <a:lstStyle/>
                    <a:p>
                      <a:pPr algn="ctr" fontAlgn="b"/>
                      <a:r>
                        <a:rPr lang="en-US" sz="1400" u="none" strike="noStrike">
                          <a:effectLst/>
                        </a:rPr>
                        <a:t>1/2005</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78.80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09"/>
                  </a:ext>
                </a:extLst>
              </a:tr>
              <a:tr h="233821">
                <a:tc>
                  <a:txBody>
                    <a:bodyPr/>
                    <a:lstStyle/>
                    <a:p>
                      <a:pPr algn="ctr" fontAlgn="b"/>
                      <a:r>
                        <a:rPr lang="en-US" sz="1400" u="none" strike="noStrike">
                          <a:effectLst/>
                        </a:rPr>
                        <a:t>2/2005</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78.70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0"/>
                  </a:ext>
                </a:extLst>
              </a:tr>
              <a:tr h="233821">
                <a:tc>
                  <a:txBody>
                    <a:bodyPr/>
                    <a:lstStyle/>
                    <a:p>
                      <a:pPr algn="ctr" fontAlgn="b"/>
                      <a:r>
                        <a:rPr lang="en-US" sz="1400" u="none" strike="noStrike">
                          <a:effectLst/>
                        </a:rPr>
                        <a:t>3/2005</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78.40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1"/>
                  </a:ext>
                </a:extLst>
              </a:tr>
              <a:tr h="233821">
                <a:tc>
                  <a:txBody>
                    <a:bodyPr/>
                    <a:lstStyle/>
                    <a:p>
                      <a:pPr algn="ctr" fontAlgn="b"/>
                      <a:r>
                        <a:rPr lang="en-US" sz="1400" u="none" strike="noStrike">
                          <a:effectLst/>
                        </a:rPr>
                        <a:t>4/2005</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80.00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2"/>
                  </a:ext>
                </a:extLst>
              </a:tr>
              <a:tr h="233821">
                <a:tc>
                  <a:txBody>
                    <a:bodyPr/>
                    <a:lstStyle/>
                    <a:p>
                      <a:pPr algn="ctr" fontAlgn="b"/>
                      <a:r>
                        <a:rPr lang="en-US" sz="1400" u="none" strike="noStrike">
                          <a:effectLst/>
                        </a:rPr>
                        <a:t>1/2006</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80.70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3"/>
                  </a:ext>
                </a:extLst>
              </a:tr>
              <a:tr h="233821">
                <a:tc>
                  <a:txBody>
                    <a:bodyPr/>
                    <a:lstStyle/>
                    <a:p>
                      <a:pPr algn="ctr" fontAlgn="b"/>
                      <a:r>
                        <a:rPr lang="en-US" sz="1400" u="none" strike="noStrike">
                          <a:effectLst/>
                        </a:rPr>
                        <a:t>2/2006</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80.70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4"/>
                  </a:ext>
                </a:extLst>
              </a:tr>
              <a:tr h="233821">
                <a:tc>
                  <a:txBody>
                    <a:bodyPr/>
                    <a:lstStyle/>
                    <a:p>
                      <a:pPr algn="ctr" fontAlgn="b"/>
                      <a:r>
                        <a:rPr lang="en-US" sz="1400" u="none" strike="noStrike">
                          <a:effectLst/>
                        </a:rPr>
                        <a:t>3/2006</a:t>
                      </a:r>
                      <a:endParaRPr lang="en-US" sz="1400" b="0" i="0" u="none" strike="noStrike">
                        <a:effectLst/>
                        <a:latin typeface="Times New Roman" panose="02020603050405020304" pitchFamily="18" charset="0"/>
                      </a:endParaRPr>
                    </a:p>
                  </a:txBody>
                  <a:tcPr marL="3402" marR="3402" marT="3402" marB="0" anchor="b"/>
                </a:tc>
                <a:tc>
                  <a:txBody>
                    <a:bodyPr/>
                    <a:lstStyle/>
                    <a:p>
                      <a:pPr algn="ctr" fontAlgn="b"/>
                      <a:r>
                        <a:rPr lang="en-US" sz="1400" u="none" strike="noStrike" dirty="0">
                          <a:effectLst/>
                        </a:rPr>
                        <a:t>80.80</a:t>
                      </a:r>
                      <a:endParaRPr lang="en-US" sz="1400" b="0" i="0" u="none" strike="noStrike" dirty="0">
                        <a:effectLst/>
                        <a:latin typeface="Times New Roman" panose="02020603050405020304" pitchFamily="18" charset="0"/>
                      </a:endParaRPr>
                    </a:p>
                  </a:txBody>
                  <a:tcPr marL="3402" marR="3402" marT="3402" marB="0" anchor="b"/>
                </a:tc>
                <a:extLst>
                  <a:ext uri="{0D108BD9-81ED-4DB2-BD59-A6C34878D82A}">
                    <a16:rowId xmlns:a16="http://schemas.microsoft.com/office/drawing/2014/main" val="10015"/>
                  </a:ext>
                </a:extLst>
              </a:tr>
            </a:tbl>
          </a:graphicData>
        </a:graphic>
      </p:graphicFrame>
      <p:sp>
        <p:nvSpPr>
          <p:cNvPr id="5" name="TextBox 4"/>
          <p:cNvSpPr txBox="1"/>
          <p:nvPr/>
        </p:nvSpPr>
        <p:spPr>
          <a:xfrm>
            <a:off x="5308979" y="2347415"/>
            <a:ext cx="2975212" cy="923330"/>
          </a:xfrm>
          <a:prstGeom prst="rect">
            <a:avLst/>
          </a:prstGeom>
          <a:noFill/>
        </p:spPr>
        <p:txBody>
          <a:bodyPr wrap="square" rtlCol="0">
            <a:spAutoFit/>
          </a:bodyPr>
          <a:lstStyle/>
          <a:p>
            <a:r>
              <a:rPr lang="en-US" dirty="0"/>
              <a:t>Observe the 2,3 &amp; 4 quarter moving average</a:t>
            </a:r>
          </a:p>
          <a:p>
            <a:r>
              <a:rPr lang="en-US" sz="1000" dirty="0"/>
              <a:t>(drawn using Excel</a:t>
            </a:r>
            <a:r>
              <a:rPr lang="en-US" dirty="0"/>
              <a:t>)</a:t>
            </a:r>
          </a:p>
        </p:txBody>
      </p:sp>
    </p:spTree>
    <p:extLst>
      <p:ext uri="{BB962C8B-B14F-4D97-AF65-F5344CB8AC3E}">
        <p14:creationId xmlns:p14="http://schemas.microsoft.com/office/powerpoint/2010/main" val="26978494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 Moving Average</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400" dirty="0"/>
              <a:t>The Moving Average basically filters out rapid fluctuations .i.e. high frequency noise. Thus it acts as a low-pass filter.</a:t>
            </a:r>
          </a:p>
          <a:p>
            <a:pPr marL="343080" indent="-342720" algn="just">
              <a:spcBef>
                <a:spcPts val="561"/>
              </a:spcBef>
              <a:buClr>
                <a:srgbClr val="000000"/>
              </a:buClr>
              <a:buFont typeface="Arial"/>
              <a:buChar char="•"/>
            </a:pPr>
            <a:r>
              <a:rPr lang="en-IN" sz="2400" dirty="0"/>
              <a:t>We can choose the index of the MA filter by trial and error. Comparing the Forecast </a:t>
            </a:r>
          </a:p>
          <a:p>
            <a:pPr marL="360" algn="just">
              <a:spcBef>
                <a:spcPts val="561"/>
              </a:spcBef>
              <a:buClr>
                <a:srgbClr val="000000"/>
              </a:buClr>
            </a:pPr>
            <a:r>
              <a:rPr lang="en-IN" sz="2400" dirty="0"/>
              <a:t>    Accuracy for index selection.</a:t>
            </a:r>
          </a:p>
          <a:p>
            <a:pPr marL="343080" indent="-342720" algn="just">
              <a:spcBef>
                <a:spcPts val="561"/>
              </a:spcBef>
              <a:buClr>
                <a:srgbClr val="000000"/>
              </a:buClr>
              <a:buFont typeface="Arial"/>
              <a:buChar char="•"/>
            </a:pPr>
            <a:r>
              <a:rPr lang="en-IN" sz="2400" dirty="0"/>
              <a:t>For our </a:t>
            </a:r>
            <a:r>
              <a:rPr lang="en-IN" sz="2400" dirty="0" err="1"/>
              <a:t>eg</a:t>
            </a:r>
            <a:r>
              <a:rPr lang="en-IN" sz="2400" dirty="0"/>
              <a:t>., we find that MSE for</a:t>
            </a:r>
          </a:p>
          <a:p>
            <a:pPr marL="360" algn="just">
              <a:spcBef>
                <a:spcPts val="561"/>
              </a:spcBef>
              <a:buClr>
                <a:srgbClr val="000000"/>
              </a:buClr>
            </a:pPr>
            <a:r>
              <a:rPr lang="en-IN" sz="2400" dirty="0"/>
              <a:t>    the 2-Qtr filter is better</a:t>
            </a:r>
          </a:p>
          <a:p>
            <a:pPr marL="360" algn="just">
              <a:spcBef>
                <a:spcPts val="561"/>
              </a:spcBef>
              <a:buClr>
                <a:srgbClr val="000000"/>
              </a:buClr>
            </a:pPr>
            <a:endParaRPr lang="en-IN" sz="2800" b="0" strike="noStrike" spc="-1" dirty="0">
              <a:solidFill>
                <a:srgbClr val="000000"/>
              </a:solidFill>
              <a:latin typeface="Arial"/>
            </a:endParaRPr>
          </a:p>
        </p:txBody>
      </p:sp>
      <p:graphicFrame>
        <p:nvGraphicFramePr>
          <p:cNvPr id="2" name="Table 1"/>
          <p:cNvGraphicFramePr>
            <a:graphicFrameLocks noGrp="1"/>
          </p:cNvGraphicFramePr>
          <p:nvPr/>
        </p:nvGraphicFramePr>
        <p:xfrm>
          <a:off x="5693152" y="3029798"/>
          <a:ext cx="2993287" cy="3403370"/>
        </p:xfrm>
        <a:graphic>
          <a:graphicData uri="http://schemas.openxmlformats.org/drawingml/2006/table">
            <a:tbl>
              <a:tblPr>
                <a:tableStyleId>{5C22544A-7EE6-4342-B048-85BDC9FD1C3A}</a:tableStyleId>
              </a:tblPr>
              <a:tblGrid>
                <a:gridCol w="688553">
                  <a:extLst>
                    <a:ext uri="{9D8B030D-6E8A-4147-A177-3AD203B41FA5}">
                      <a16:colId xmlns:a16="http://schemas.microsoft.com/office/drawing/2014/main" val="20000"/>
                    </a:ext>
                  </a:extLst>
                </a:gridCol>
                <a:gridCol w="755495">
                  <a:extLst>
                    <a:ext uri="{9D8B030D-6E8A-4147-A177-3AD203B41FA5}">
                      <a16:colId xmlns:a16="http://schemas.microsoft.com/office/drawing/2014/main" val="20001"/>
                    </a:ext>
                  </a:extLst>
                </a:gridCol>
                <a:gridCol w="516413">
                  <a:extLst>
                    <a:ext uri="{9D8B030D-6E8A-4147-A177-3AD203B41FA5}">
                      <a16:colId xmlns:a16="http://schemas.microsoft.com/office/drawing/2014/main" val="20002"/>
                    </a:ext>
                  </a:extLst>
                </a:gridCol>
                <a:gridCol w="516413">
                  <a:extLst>
                    <a:ext uri="{9D8B030D-6E8A-4147-A177-3AD203B41FA5}">
                      <a16:colId xmlns:a16="http://schemas.microsoft.com/office/drawing/2014/main" val="20003"/>
                    </a:ext>
                  </a:extLst>
                </a:gridCol>
                <a:gridCol w="516413">
                  <a:extLst>
                    <a:ext uri="{9D8B030D-6E8A-4147-A177-3AD203B41FA5}">
                      <a16:colId xmlns:a16="http://schemas.microsoft.com/office/drawing/2014/main" val="20004"/>
                    </a:ext>
                  </a:extLst>
                </a:gridCol>
              </a:tblGrid>
              <a:tr h="355406">
                <a:tc>
                  <a:txBody>
                    <a:bodyPr/>
                    <a:lstStyle/>
                    <a:p>
                      <a:pPr algn="ctr" fontAlgn="b"/>
                      <a:r>
                        <a:rPr lang="en-US" sz="1100" u="none" strike="noStrike">
                          <a:effectLst/>
                        </a:rPr>
                        <a:t>Quarter/Year</a:t>
                      </a:r>
                      <a:endParaRPr lang="en-US" sz="1100" b="1"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Utilization (%)</a:t>
                      </a:r>
                      <a:endParaRPr lang="en-US" sz="1100" b="1"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2-Qtr MA</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3-Qtr MA</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4-Qtr MA</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0"/>
                  </a:ext>
                </a:extLst>
              </a:tr>
              <a:tr h="179292">
                <a:tc>
                  <a:txBody>
                    <a:bodyPr/>
                    <a:lstStyle/>
                    <a:p>
                      <a:pPr algn="ctr" fontAlgn="b"/>
                      <a:r>
                        <a:rPr lang="en-US" sz="1100" u="none" strike="noStrike">
                          <a:effectLst/>
                        </a:rPr>
                        <a:t>1/2003</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82.50</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1"/>
                  </a:ext>
                </a:extLst>
              </a:tr>
              <a:tr h="179292">
                <a:tc>
                  <a:txBody>
                    <a:bodyPr/>
                    <a:lstStyle/>
                    <a:p>
                      <a:pPr algn="ctr" fontAlgn="b"/>
                      <a:r>
                        <a:rPr lang="en-US" sz="1100" u="none" strike="noStrike">
                          <a:effectLst/>
                        </a:rPr>
                        <a:t>2/2003</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81.30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81.9</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2"/>
                  </a:ext>
                </a:extLst>
              </a:tr>
              <a:tr h="179292">
                <a:tc>
                  <a:txBody>
                    <a:bodyPr/>
                    <a:lstStyle/>
                    <a:p>
                      <a:pPr algn="ctr" fontAlgn="b"/>
                      <a:r>
                        <a:rPr lang="en-US" sz="1100" u="none" strike="noStrike">
                          <a:effectLst/>
                        </a:rPr>
                        <a:t>3/2003</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81.30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81.3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81.70</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3"/>
                  </a:ext>
                </a:extLst>
              </a:tr>
              <a:tr h="179292">
                <a:tc>
                  <a:txBody>
                    <a:bodyPr/>
                    <a:lstStyle/>
                    <a:p>
                      <a:pPr algn="ctr" fontAlgn="b"/>
                      <a:r>
                        <a:rPr lang="en-US" sz="1100" u="none" strike="noStrike">
                          <a:effectLst/>
                        </a:rPr>
                        <a:t>4/2003</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79.00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80.15</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80.53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81.03</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4"/>
                  </a:ext>
                </a:extLst>
              </a:tr>
              <a:tr h="179292">
                <a:tc>
                  <a:txBody>
                    <a:bodyPr/>
                    <a:lstStyle/>
                    <a:p>
                      <a:pPr algn="ctr" fontAlgn="b"/>
                      <a:r>
                        <a:rPr lang="en-US" sz="1100" u="none" strike="noStrike">
                          <a:effectLst/>
                        </a:rPr>
                        <a:t>1/2004</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76.60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77.8</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78.97</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79.55</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5"/>
                  </a:ext>
                </a:extLst>
              </a:tr>
              <a:tr h="179292">
                <a:tc>
                  <a:txBody>
                    <a:bodyPr/>
                    <a:lstStyle/>
                    <a:p>
                      <a:pPr algn="ctr" fontAlgn="b"/>
                      <a:r>
                        <a:rPr lang="en-US" sz="1100" u="none" strike="noStrike">
                          <a:effectLst/>
                        </a:rPr>
                        <a:t>2/2004</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78.00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77.3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77.87</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78.73</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6"/>
                  </a:ext>
                </a:extLst>
              </a:tr>
              <a:tr h="179292">
                <a:tc>
                  <a:txBody>
                    <a:bodyPr/>
                    <a:lstStyle/>
                    <a:p>
                      <a:pPr algn="ctr" fontAlgn="b"/>
                      <a:r>
                        <a:rPr lang="en-US" sz="1100" u="none" strike="noStrike">
                          <a:effectLst/>
                        </a:rPr>
                        <a:t>3/2004</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78.40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78.2</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77.67</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78.00</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7"/>
                  </a:ext>
                </a:extLst>
              </a:tr>
              <a:tr h="179292">
                <a:tc>
                  <a:txBody>
                    <a:bodyPr/>
                    <a:lstStyle/>
                    <a:p>
                      <a:pPr algn="ctr" fontAlgn="b"/>
                      <a:r>
                        <a:rPr lang="en-US" sz="1100" u="none" strike="noStrike">
                          <a:effectLst/>
                        </a:rPr>
                        <a:t>4/2004</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78.00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78.2</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78.13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77.75</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8"/>
                  </a:ext>
                </a:extLst>
              </a:tr>
              <a:tr h="179292">
                <a:tc>
                  <a:txBody>
                    <a:bodyPr/>
                    <a:lstStyle/>
                    <a:p>
                      <a:pPr algn="ctr" fontAlgn="b"/>
                      <a:r>
                        <a:rPr lang="en-US" sz="1100" u="none" strike="noStrike">
                          <a:effectLst/>
                        </a:rPr>
                        <a:t>1/2005</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78.80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78.4</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78.40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78.30</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09"/>
                  </a:ext>
                </a:extLst>
              </a:tr>
              <a:tr h="179292">
                <a:tc>
                  <a:txBody>
                    <a:bodyPr/>
                    <a:lstStyle/>
                    <a:p>
                      <a:pPr algn="ctr" fontAlgn="b"/>
                      <a:r>
                        <a:rPr lang="en-US" sz="1100" u="none" strike="noStrike">
                          <a:effectLst/>
                        </a:rPr>
                        <a:t>2/2005</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78.70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78.75</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78.50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78.48</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0"/>
                  </a:ext>
                </a:extLst>
              </a:tr>
              <a:tr h="179292">
                <a:tc>
                  <a:txBody>
                    <a:bodyPr/>
                    <a:lstStyle/>
                    <a:p>
                      <a:pPr algn="ctr" fontAlgn="b"/>
                      <a:r>
                        <a:rPr lang="en-US" sz="1100" u="none" strike="noStrike">
                          <a:effectLst/>
                        </a:rPr>
                        <a:t>3/2005</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78.40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78.55</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78.63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78.48</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1"/>
                  </a:ext>
                </a:extLst>
              </a:tr>
              <a:tr h="179292">
                <a:tc>
                  <a:txBody>
                    <a:bodyPr/>
                    <a:lstStyle/>
                    <a:p>
                      <a:pPr algn="ctr" fontAlgn="b"/>
                      <a:r>
                        <a:rPr lang="en-US" sz="1100" u="none" strike="noStrike">
                          <a:effectLst/>
                        </a:rPr>
                        <a:t>4/2005</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80.00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79.2</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79.03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78.98</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2"/>
                  </a:ext>
                </a:extLst>
              </a:tr>
              <a:tr h="179292">
                <a:tc>
                  <a:txBody>
                    <a:bodyPr/>
                    <a:lstStyle/>
                    <a:p>
                      <a:pPr algn="ctr" fontAlgn="b"/>
                      <a:r>
                        <a:rPr lang="en-US" sz="1100" u="none" strike="noStrike">
                          <a:effectLst/>
                        </a:rPr>
                        <a:t>1/2006</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80.70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80.35</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79.70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79.45</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3"/>
                  </a:ext>
                </a:extLst>
              </a:tr>
              <a:tr h="179292">
                <a:tc>
                  <a:txBody>
                    <a:bodyPr/>
                    <a:lstStyle/>
                    <a:p>
                      <a:pPr algn="ctr" fontAlgn="b"/>
                      <a:r>
                        <a:rPr lang="en-US" sz="1100" u="none" strike="noStrike">
                          <a:effectLst/>
                        </a:rPr>
                        <a:t>2/2006</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80.70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80.7</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80.47</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79.95</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4"/>
                  </a:ext>
                </a:extLst>
              </a:tr>
              <a:tr h="179292">
                <a:tc>
                  <a:txBody>
                    <a:bodyPr/>
                    <a:lstStyle/>
                    <a:p>
                      <a:pPr algn="ctr" fontAlgn="b"/>
                      <a:r>
                        <a:rPr lang="en-US" sz="1100" u="none" strike="noStrike">
                          <a:effectLst/>
                        </a:rPr>
                        <a:t>3/2006</a:t>
                      </a:r>
                      <a:endParaRPr lang="en-US" sz="1100" b="0" i="0" u="none" strike="noStrike">
                        <a:effectLst/>
                        <a:latin typeface="Times New Roman" panose="02020603050405020304" pitchFamily="18" charset="0"/>
                      </a:endParaRPr>
                    </a:p>
                  </a:txBody>
                  <a:tcPr marL="3024" marR="3024" marT="3024" marB="0" anchor="b"/>
                </a:tc>
                <a:tc>
                  <a:txBody>
                    <a:bodyPr/>
                    <a:lstStyle/>
                    <a:p>
                      <a:pPr algn="ctr" fontAlgn="b"/>
                      <a:r>
                        <a:rPr lang="en-US" sz="1100" u="none" strike="noStrike">
                          <a:effectLst/>
                        </a:rPr>
                        <a:t>80.80</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80.75</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80.73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80.55</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5"/>
                  </a:ext>
                </a:extLst>
              </a:tr>
              <a:tr h="179292">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6"/>
                  </a:ext>
                </a:extLst>
              </a:tr>
              <a:tr h="179292">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3024" marR="3024" marT="3024" marB="0" anchor="b"/>
                </a:tc>
                <a:tc>
                  <a:txBody>
                    <a:bodyPr/>
                    <a:lstStyle/>
                    <a:p>
                      <a:pPr algn="l" fontAlgn="b"/>
                      <a:r>
                        <a:rPr lang="en-US" sz="1100" u="none" strike="noStrike">
                          <a:effectLst/>
                        </a:rPr>
                        <a:t>MSE</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0.33</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a:effectLst/>
                        </a:rPr>
                        <a:t>0.84</a:t>
                      </a:r>
                      <a:endParaRPr lang="en-US" sz="1100" b="0" i="0" u="none" strike="noStrike">
                        <a:effectLst/>
                        <a:latin typeface="Times New Roman" panose="02020603050405020304" pitchFamily="18" charset="0"/>
                      </a:endParaRPr>
                    </a:p>
                  </a:txBody>
                  <a:tcPr marL="3024" marR="3024" marT="3024" marB="0" anchor="b"/>
                </a:tc>
                <a:tc>
                  <a:txBody>
                    <a:bodyPr/>
                    <a:lstStyle/>
                    <a:p>
                      <a:pPr algn="r" fontAlgn="b"/>
                      <a:r>
                        <a:rPr lang="en-US" sz="1100" u="none" strike="noStrike" dirty="0">
                          <a:effectLst/>
                        </a:rPr>
                        <a:t>1.42</a:t>
                      </a:r>
                      <a:endParaRPr lang="en-US" sz="1100" b="0" i="0" u="none" strike="noStrike" dirty="0">
                        <a:effectLst/>
                        <a:latin typeface="Times New Roman" panose="02020603050405020304" pitchFamily="18" charset="0"/>
                      </a:endParaRPr>
                    </a:p>
                  </a:txBody>
                  <a:tcPr marL="3024" marR="3024" marT="3024" marB="0" anchor="b"/>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878336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974006"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Some illustrations of MA </a:t>
            </a:r>
          </a:p>
          <a:p>
            <a:pPr>
              <a:lnSpc>
                <a:spcPct val="112000"/>
              </a:lnSpc>
            </a:pPr>
            <a:r>
              <a:rPr lang="en-IN" sz="3200" b="1" strike="noStrike" spc="-1" dirty="0">
                <a:solidFill>
                  <a:srgbClr val="C00000"/>
                </a:solidFill>
                <a:latin typeface="Comic Sans MS"/>
              </a:rPr>
              <a:t>(input to MA shown on the left)</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812043" y="8187705"/>
            <a:ext cx="4160606" cy="1024562"/>
          </a:xfrm>
          <a:prstGeom prst="rect">
            <a:avLst/>
          </a:prstGeom>
          <a:noFill/>
          <a:ln>
            <a:noFill/>
          </a:ln>
        </p:spPr>
        <p:txBody>
          <a:bodyPr/>
          <a:lstStyle/>
          <a:p>
            <a:pPr marL="343080" indent="-342720" algn="just">
              <a:spcBef>
                <a:spcPts val="561"/>
              </a:spcBef>
              <a:buClr>
                <a:srgbClr val="000000"/>
              </a:buClr>
              <a:buFont typeface="Arial"/>
              <a:buChar char="•"/>
            </a:pPr>
            <a:endParaRPr lang="en-IN" sz="2800" b="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0" y="1435101"/>
            <a:ext cx="3902194" cy="2878542"/>
          </a:xfrm>
          <a:prstGeom prst="rect">
            <a:avLst/>
          </a:prstGeom>
        </p:spPr>
      </p:pic>
      <p:pic>
        <p:nvPicPr>
          <p:cNvPr id="4" name="Picture 3"/>
          <p:cNvPicPr>
            <a:picLocks noChangeAspect="1"/>
          </p:cNvPicPr>
          <p:nvPr/>
        </p:nvPicPr>
        <p:blipFill>
          <a:blip r:embed="rId3"/>
          <a:stretch>
            <a:fillRect/>
          </a:stretch>
        </p:blipFill>
        <p:spPr>
          <a:xfrm>
            <a:off x="4458198" y="1435101"/>
            <a:ext cx="3989766" cy="2982167"/>
          </a:xfrm>
          <a:prstGeom prst="rect">
            <a:avLst/>
          </a:prstGeom>
        </p:spPr>
      </p:pic>
      <p:pic>
        <p:nvPicPr>
          <p:cNvPr id="3074" name="Picture 2" descr="https://i2.wp.com/www.gaussianwaves.com/gaussianwaves/wp-content/uploads/2012/05/Input_to_Moving_average_filter.png?ss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17" y="4453824"/>
            <a:ext cx="2696807" cy="20226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3396333" y="4399980"/>
            <a:ext cx="2590800" cy="2076450"/>
          </a:xfrm>
          <a:prstGeom prst="rect">
            <a:avLst/>
          </a:prstGeom>
        </p:spPr>
      </p:pic>
      <p:pic>
        <p:nvPicPr>
          <p:cNvPr id="6" name="Picture 5"/>
          <p:cNvPicPr>
            <a:picLocks noChangeAspect="1"/>
          </p:cNvPicPr>
          <p:nvPr/>
        </p:nvPicPr>
        <p:blipFill>
          <a:blip r:embed="rId6"/>
          <a:stretch>
            <a:fillRect/>
          </a:stretch>
        </p:blipFill>
        <p:spPr>
          <a:xfrm>
            <a:off x="6077803" y="4417268"/>
            <a:ext cx="2571750" cy="2066925"/>
          </a:xfrm>
          <a:prstGeom prst="rect">
            <a:avLst/>
          </a:prstGeom>
        </p:spPr>
      </p:pic>
      <p:sp>
        <p:nvSpPr>
          <p:cNvPr id="7" name="TextBox 6"/>
          <p:cNvSpPr txBox="1"/>
          <p:nvPr/>
        </p:nvSpPr>
        <p:spPr>
          <a:xfrm>
            <a:off x="812044" y="5280461"/>
            <a:ext cx="7837510" cy="369332"/>
          </a:xfrm>
          <a:prstGeom prst="rect">
            <a:avLst/>
          </a:prstGeom>
          <a:noFill/>
        </p:spPr>
        <p:txBody>
          <a:bodyPr wrap="square" rtlCol="0">
            <a:spAutoFit/>
          </a:bodyPr>
          <a:lstStyle/>
          <a:p>
            <a:r>
              <a:rPr lang="en-US" dirty="0"/>
              <a:t>     </a:t>
            </a:r>
            <a:r>
              <a:rPr lang="en-US" dirty="0" err="1"/>
              <a:t>i</a:t>
            </a:r>
            <a:r>
              <a:rPr lang="en-US" dirty="0"/>
              <a:t>/p to the filter                   3- point MA Filter o/p        51-point MA filter o/p</a:t>
            </a:r>
          </a:p>
        </p:txBody>
      </p:sp>
    </p:spTree>
    <p:extLst>
      <p:ext uri="{BB962C8B-B14F-4D97-AF65-F5344CB8AC3E}">
        <p14:creationId xmlns:p14="http://schemas.microsoft.com/office/powerpoint/2010/main" val="23132322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 Exponential smoothing</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dirty="0"/>
              <a:t>Done the analysis on the previous </a:t>
            </a:r>
          </a:p>
          <a:p>
            <a:pPr marL="360" algn="just">
              <a:spcBef>
                <a:spcPts val="561"/>
              </a:spcBef>
              <a:buClr>
                <a:srgbClr val="000000"/>
              </a:buClr>
            </a:pPr>
            <a:r>
              <a:rPr lang="en-IN" dirty="0"/>
              <a:t>      problem for 3 different values of </a:t>
            </a:r>
            <a:r>
              <a:rPr lang="el-GR" dirty="0"/>
              <a:t>α</a:t>
            </a:r>
            <a:endParaRPr lang="en-US" dirty="0"/>
          </a:p>
          <a:p>
            <a:pPr marL="360" algn="just">
              <a:spcBef>
                <a:spcPts val="561"/>
              </a:spcBef>
              <a:buClr>
                <a:srgbClr val="000000"/>
              </a:buClr>
            </a:pPr>
            <a:endParaRPr lang="en-US" dirty="0"/>
          </a:p>
          <a:p>
            <a:pPr marL="343260" indent="-342900" algn="just">
              <a:spcBef>
                <a:spcPts val="561"/>
              </a:spcBef>
              <a:buClr>
                <a:srgbClr val="000000"/>
              </a:buClr>
              <a:buFont typeface="Arial" panose="020B0604020202020204" pitchFamily="34" charset="0"/>
              <a:buChar char="•"/>
            </a:pPr>
            <a:r>
              <a:rPr lang="en-US" dirty="0"/>
              <a:t>For </a:t>
            </a:r>
            <a:r>
              <a:rPr lang="en-IN" dirty="0"/>
              <a:t> </a:t>
            </a:r>
            <a:r>
              <a:rPr lang="el-GR" dirty="0"/>
              <a:t>α</a:t>
            </a:r>
            <a:r>
              <a:rPr lang="en-US" dirty="0"/>
              <a:t>=0.7, it is better</a:t>
            </a:r>
          </a:p>
          <a:p>
            <a:pPr marL="360" algn="just">
              <a:spcBef>
                <a:spcPts val="561"/>
              </a:spcBef>
              <a:buClr>
                <a:srgbClr val="000000"/>
              </a:buClr>
            </a:pPr>
            <a:endParaRPr lang="en-US" dirty="0"/>
          </a:p>
          <a:p>
            <a:pPr marL="343260" indent="-342900" algn="just">
              <a:spcBef>
                <a:spcPts val="561"/>
              </a:spcBef>
              <a:buClr>
                <a:srgbClr val="000000"/>
              </a:buClr>
              <a:buFont typeface="Arial" panose="020B0604020202020204" pitchFamily="34" charset="0"/>
              <a:buChar char="•"/>
            </a:pPr>
            <a:r>
              <a:rPr lang="en-US" dirty="0"/>
              <a:t>The exponential smoothing does not</a:t>
            </a:r>
          </a:p>
          <a:p>
            <a:pPr marL="360" algn="just">
              <a:spcBef>
                <a:spcPts val="561"/>
              </a:spcBef>
              <a:buClr>
                <a:srgbClr val="000000"/>
              </a:buClr>
            </a:pPr>
            <a:r>
              <a:rPr lang="en-US" dirty="0"/>
              <a:t>      have a significant initial delay like the</a:t>
            </a:r>
          </a:p>
          <a:p>
            <a:pPr marL="360" algn="just">
              <a:spcBef>
                <a:spcPts val="561"/>
              </a:spcBef>
              <a:buClr>
                <a:srgbClr val="000000"/>
              </a:buClr>
            </a:pPr>
            <a:r>
              <a:rPr lang="en-US" dirty="0"/>
              <a:t>      Moving Av. where the initial k values</a:t>
            </a:r>
          </a:p>
          <a:p>
            <a:pPr marL="360" algn="just">
              <a:spcBef>
                <a:spcPts val="561"/>
              </a:spcBef>
              <a:buClr>
                <a:srgbClr val="000000"/>
              </a:buClr>
            </a:pPr>
            <a:r>
              <a:rPr lang="en-US" dirty="0"/>
              <a:t>      are not smoothed</a:t>
            </a:r>
          </a:p>
          <a:p>
            <a:pPr marL="360" algn="just">
              <a:spcBef>
                <a:spcPts val="561"/>
              </a:spcBef>
              <a:buClr>
                <a:srgbClr val="000000"/>
              </a:buClr>
            </a:pPr>
            <a:endParaRPr lang="en-US" dirty="0"/>
          </a:p>
          <a:p>
            <a:pPr marL="343260" indent="-342900" algn="just">
              <a:spcBef>
                <a:spcPts val="561"/>
              </a:spcBef>
              <a:buClr>
                <a:srgbClr val="000000"/>
              </a:buClr>
              <a:buFont typeface="Arial" panose="020B0604020202020204" pitchFamily="34" charset="0"/>
              <a:buChar char="•"/>
            </a:pPr>
            <a:r>
              <a:rPr lang="en-IN" dirty="0"/>
              <a:t>Formula can be rearranged as</a:t>
            </a:r>
          </a:p>
          <a:p>
            <a:pPr marL="343080" indent="-342720" algn="just">
              <a:spcBef>
                <a:spcPts val="561"/>
              </a:spcBef>
              <a:buClr>
                <a:srgbClr val="000000"/>
              </a:buClr>
              <a:buFont typeface="Arial"/>
              <a:buChar char="•"/>
            </a:pPr>
            <a:endParaRPr lang="en-US" dirty="0"/>
          </a:p>
          <a:p>
            <a:pPr marL="360" algn="just">
              <a:lnSpc>
                <a:spcPct val="100000"/>
              </a:lnSpc>
              <a:spcBef>
                <a:spcPts val="561"/>
              </a:spcBef>
              <a:buClr>
                <a:srgbClr val="000000"/>
              </a:buCl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graphicFrame>
        <p:nvGraphicFramePr>
          <p:cNvPr id="4" name="Table 3"/>
          <p:cNvGraphicFramePr>
            <a:graphicFrameLocks noGrp="1"/>
          </p:cNvGraphicFramePr>
          <p:nvPr/>
        </p:nvGraphicFramePr>
        <p:xfrm>
          <a:off x="4705366" y="1408853"/>
          <a:ext cx="4179326" cy="5020082"/>
        </p:xfrm>
        <a:graphic>
          <a:graphicData uri="http://schemas.openxmlformats.org/drawingml/2006/table">
            <a:tbl>
              <a:tblPr>
                <a:tableStyleId>{5C22544A-7EE6-4342-B048-85BDC9FD1C3A}</a:tableStyleId>
              </a:tblPr>
              <a:tblGrid>
                <a:gridCol w="1007068">
                  <a:extLst>
                    <a:ext uri="{9D8B030D-6E8A-4147-A177-3AD203B41FA5}">
                      <a16:colId xmlns:a16="http://schemas.microsoft.com/office/drawing/2014/main" val="20000"/>
                    </a:ext>
                  </a:extLst>
                </a:gridCol>
                <a:gridCol w="996994">
                  <a:extLst>
                    <a:ext uri="{9D8B030D-6E8A-4147-A177-3AD203B41FA5}">
                      <a16:colId xmlns:a16="http://schemas.microsoft.com/office/drawing/2014/main" val="20001"/>
                    </a:ext>
                  </a:extLst>
                </a:gridCol>
                <a:gridCol w="725088">
                  <a:extLst>
                    <a:ext uri="{9D8B030D-6E8A-4147-A177-3AD203B41FA5}">
                      <a16:colId xmlns:a16="http://schemas.microsoft.com/office/drawing/2014/main" val="20002"/>
                    </a:ext>
                  </a:extLst>
                </a:gridCol>
                <a:gridCol w="725088">
                  <a:extLst>
                    <a:ext uri="{9D8B030D-6E8A-4147-A177-3AD203B41FA5}">
                      <a16:colId xmlns:a16="http://schemas.microsoft.com/office/drawing/2014/main" val="20003"/>
                    </a:ext>
                  </a:extLst>
                </a:gridCol>
                <a:gridCol w="725088">
                  <a:extLst>
                    <a:ext uri="{9D8B030D-6E8A-4147-A177-3AD203B41FA5}">
                      <a16:colId xmlns:a16="http://schemas.microsoft.com/office/drawing/2014/main" val="20004"/>
                    </a:ext>
                  </a:extLst>
                </a:gridCol>
              </a:tblGrid>
              <a:tr h="447857">
                <a:tc>
                  <a:txBody>
                    <a:bodyPr/>
                    <a:lstStyle/>
                    <a:p>
                      <a:pPr algn="ctr" fontAlgn="b"/>
                      <a:r>
                        <a:rPr lang="en-US" sz="1100" u="none" strike="noStrike" dirty="0">
                          <a:effectLst/>
                        </a:rPr>
                        <a:t>Quarter/Year</a:t>
                      </a:r>
                      <a:endParaRPr lang="en-US" sz="1100" b="1" i="0" u="none" strike="noStrike" dirty="0">
                        <a:effectLst/>
                        <a:latin typeface="Times New Roman" panose="02020603050405020304" pitchFamily="18" charset="0"/>
                      </a:endParaRPr>
                    </a:p>
                  </a:txBody>
                  <a:tcPr marL="2883" marR="2883" marT="2883" marB="0" anchor="b"/>
                </a:tc>
                <a:tc>
                  <a:txBody>
                    <a:bodyPr/>
                    <a:lstStyle/>
                    <a:p>
                      <a:pPr algn="ctr" fontAlgn="b"/>
                      <a:r>
                        <a:rPr lang="en-US" sz="1100" u="none" strike="noStrike" dirty="0">
                          <a:effectLst/>
                        </a:rPr>
                        <a:t>Utilization (%)</a:t>
                      </a:r>
                      <a:endParaRPr lang="en-US" sz="1100" b="1" i="0" u="none" strike="noStrike" dirty="0">
                        <a:effectLst/>
                        <a:latin typeface="Times New Roman" panose="02020603050405020304" pitchFamily="18" charset="0"/>
                      </a:endParaRPr>
                    </a:p>
                  </a:txBody>
                  <a:tcPr marL="2883" marR="2883" marT="2883" marB="0" anchor="b"/>
                </a:tc>
                <a:tc>
                  <a:txBody>
                    <a:bodyPr/>
                    <a:lstStyle/>
                    <a:p>
                      <a:pPr algn="l" fontAlgn="b"/>
                      <a:r>
                        <a:rPr lang="en-US" sz="1100" u="none" strike="noStrike">
                          <a:effectLst/>
                        </a:rPr>
                        <a:t>F</a:t>
                      </a:r>
                      <a:r>
                        <a:rPr lang="en-US" sz="1100" u="none" strike="noStrike" baseline="-25000">
                          <a:effectLst/>
                        </a:rPr>
                        <a:t>t </a:t>
                      </a:r>
                      <a:r>
                        <a:rPr lang="en-US" sz="1100" u="none" strike="noStrike">
                          <a:effectLst/>
                        </a:rPr>
                        <a:t>(</a:t>
                      </a:r>
                      <a:r>
                        <a:rPr lang="el-GR" sz="1100" u="none" strike="noStrike">
                          <a:effectLst/>
                        </a:rPr>
                        <a:t>α=0.2)</a:t>
                      </a:r>
                      <a:endParaRPr lang="el-GR" sz="1100" b="0" i="0" u="none" strike="noStrike">
                        <a:effectLst/>
                        <a:latin typeface="Times New Roman" panose="02020603050405020304" pitchFamily="18" charset="0"/>
                      </a:endParaRPr>
                    </a:p>
                  </a:txBody>
                  <a:tcPr marL="2883" marR="2883" marT="2883" marB="0" anchor="b"/>
                </a:tc>
                <a:tc>
                  <a:txBody>
                    <a:bodyPr/>
                    <a:lstStyle/>
                    <a:p>
                      <a:pPr algn="l" fontAlgn="b"/>
                      <a:r>
                        <a:rPr lang="en-US" sz="1100" u="none" strike="noStrike">
                          <a:effectLst/>
                        </a:rPr>
                        <a:t>F</a:t>
                      </a:r>
                      <a:r>
                        <a:rPr lang="en-US" sz="1100" u="none" strike="noStrike" baseline="-25000">
                          <a:effectLst/>
                        </a:rPr>
                        <a:t>t </a:t>
                      </a:r>
                      <a:r>
                        <a:rPr lang="en-US" sz="1100" u="none" strike="noStrike">
                          <a:effectLst/>
                        </a:rPr>
                        <a:t>(</a:t>
                      </a:r>
                      <a:r>
                        <a:rPr lang="el-GR" sz="1100" u="none" strike="noStrike">
                          <a:effectLst/>
                        </a:rPr>
                        <a:t>α=0.4)</a:t>
                      </a:r>
                      <a:endParaRPr lang="el-GR" sz="1100" b="0" i="0" u="none" strike="noStrike">
                        <a:effectLst/>
                        <a:latin typeface="Times New Roman" panose="02020603050405020304" pitchFamily="18" charset="0"/>
                      </a:endParaRPr>
                    </a:p>
                  </a:txBody>
                  <a:tcPr marL="2883" marR="2883" marT="2883" marB="0" anchor="b"/>
                </a:tc>
                <a:tc>
                  <a:txBody>
                    <a:bodyPr/>
                    <a:lstStyle/>
                    <a:p>
                      <a:pPr algn="l" fontAlgn="b"/>
                      <a:r>
                        <a:rPr lang="en-US" sz="1100" u="none" strike="noStrike">
                          <a:effectLst/>
                        </a:rPr>
                        <a:t>F</a:t>
                      </a:r>
                      <a:r>
                        <a:rPr lang="en-US" sz="1100" u="none" strike="noStrike" baseline="-25000">
                          <a:effectLst/>
                        </a:rPr>
                        <a:t>t </a:t>
                      </a:r>
                      <a:r>
                        <a:rPr lang="en-US" sz="1100" u="none" strike="noStrike">
                          <a:effectLst/>
                        </a:rPr>
                        <a:t>(</a:t>
                      </a:r>
                      <a:r>
                        <a:rPr lang="el-GR" sz="1100" u="none" strike="noStrike">
                          <a:effectLst/>
                        </a:rPr>
                        <a:t>α=0.7)</a:t>
                      </a:r>
                      <a:endParaRPr lang="el-GR"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0"/>
                  </a:ext>
                </a:extLst>
              </a:tr>
              <a:tr h="150624">
                <a:tc>
                  <a:txBody>
                    <a:bodyPr/>
                    <a:lstStyle/>
                    <a:p>
                      <a:pPr algn="ctr" fontAlgn="b"/>
                      <a:r>
                        <a:rPr lang="en-US" sz="1100" u="none" strike="noStrike">
                          <a:effectLst/>
                        </a:rPr>
                        <a:t>1/2003</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82.50</a:t>
                      </a:r>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1"/>
                  </a:ext>
                </a:extLst>
              </a:tr>
              <a:tr h="150624">
                <a:tc>
                  <a:txBody>
                    <a:bodyPr/>
                    <a:lstStyle/>
                    <a:p>
                      <a:pPr algn="ctr" fontAlgn="b"/>
                      <a:r>
                        <a:rPr lang="en-US" sz="1100" u="none" strike="noStrike">
                          <a:effectLst/>
                        </a:rPr>
                        <a:t>2/2003</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81.30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82.5</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82.5</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82.5</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2"/>
                  </a:ext>
                </a:extLst>
              </a:tr>
              <a:tr h="299241">
                <a:tc>
                  <a:txBody>
                    <a:bodyPr/>
                    <a:lstStyle/>
                    <a:p>
                      <a:pPr algn="ctr" fontAlgn="b"/>
                      <a:r>
                        <a:rPr lang="en-US" sz="1100" u="none" strike="noStrike">
                          <a:effectLst/>
                        </a:rPr>
                        <a:t>3/2003</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81.30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82.26</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82.02</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81.66</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3"/>
                  </a:ext>
                </a:extLst>
              </a:tr>
              <a:tr h="299241">
                <a:tc>
                  <a:txBody>
                    <a:bodyPr/>
                    <a:lstStyle/>
                    <a:p>
                      <a:pPr algn="ctr" fontAlgn="b"/>
                      <a:r>
                        <a:rPr lang="en-US" sz="1100" u="none" strike="noStrike" dirty="0">
                          <a:effectLst/>
                        </a:rPr>
                        <a:t>4/2003</a:t>
                      </a:r>
                      <a:endParaRPr lang="en-US" sz="1100" b="0" i="0" u="none" strike="noStrike" dirty="0">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79.00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81.61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80.81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79.80</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4"/>
                  </a:ext>
                </a:extLst>
              </a:tr>
              <a:tr h="299241">
                <a:tc>
                  <a:txBody>
                    <a:bodyPr/>
                    <a:lstStyle/>
                    <a:p>
                      <a:pPr algn="ctr" fontAlgn="b"/>
                      <a:r>
                        <a:rPr lang="en-US" sz="1100" u="none" strike="noStrike">
                          <a:effectLst/>
                        </a:rPr>
                        <a:t>1/2004</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76.60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80.61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79.13</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77.56</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5"/>
                  </a:ext>
                </a:extLst>
              </a:tr>
              <a:tr h="299241">
                <a:tc>
                  <a:txBody>
                    <a:bodyPr/>
                    <a:lstStyle/>
                    <a:p>
                      <a:pPr algn="ctr" fontAlgn="b"/>
                      <a:r>
                        <a:rPr lang="en-US" sz="1100" u="none" strike="noStrike">
                          <a:effectLst/>
                        </a:rPr>
                        <a:t>2/2004</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78.00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80.09</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78.68</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77.87</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6"/>
                  </a:ext>
                </a:extLst>
              </a:tr>
              <a:tr h="299241">
                <a:tc>
                  <a:txBody>
                    <a:bodyPr/>
                    <a:lstStyle/>
                    <a:p>
                      <a:pPr algn="ctr" fontAlgn="b"/>
                      <a:r>
                        <a:rPr lang="en-US" sz="1100" u="none" strike="noStrike">
                          <a:effectLst/>
                        </a:rPr>
                        <a:t>3/2004</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78.40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79.75</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78.57</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78.24</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7"/>
                  </a:ext>
                </a:extLst>
              </a:tr>
              <a:tr h="299241">
                <a:tc>
                  <a:txBody>
                    <a:bodyPr/>
                    <a:lstStyle/>
                    <a:p>
                      <a:pPr algn="ctr" fontAlgn="b"/>
                      <a:r>
                        <a:rPr lang="en-US" sz="1100" u="none" strike="noStrike">
                          <a:effectLst/>
                        </a:rPr>
                        <a:t>4/2004</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78.00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79.40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78.34</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78.07</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8"/>
                  </a:ext>
                </a:extLst>
              </a:tr>
              <a:tr h="299241">
                <a:tc>
                  <a:txBody>
                    <a:bodyPr/>
                    <a:lstStyle/>
                    <a:p>
                      <a:pPr algn="ctr" fontAlgn="b"/>
                      <a:r>
                        <a:rPr lang="en-US" sz="1100" u="none" strike="noStrike">
                          <a:effectLst/>
                        </a:rPr>
                        <a:t>1/2005</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78.80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79.28</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78.52</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78.58</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09"/>
                  </a:ext>
                </a:extLst>
              </a:tr>
              <a:tr h="299241">
                <a:tc>
                  <a:txBody>
                    <a:bodyPr/>
                    <a:lstStyle/>
                    <a:p>
                      <a:pPr algn="ctr" fontAlgn="b"/>
                      <a:r>
                        <a:rPr lang="en-US" sz="1100" u="none" strike="noStrike">
                          <a:effectLst/>
                        </a:rPr>
                        <a:t>2/2005</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78.70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79.16</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78.59</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78.66</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0"/>
                  </a:ext>
                </a:extLst>
              </a:tr>
              <a:tr h="299241">
                <a:tc>
                  <a:txBody>
                    <a:bodyPr/>
                    <a:lstStyle/>
                    <a:p>
                      <a:pPr algn="ctr" fontAlgn="b"/>
                      <a:r>
                        <a:rPr lang="en-US" sz="1100" u="none" strike="noStrike">
                          <a:effectLst/>
                        </a:rPr>
                        <a:t>3/2005</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78.40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79.01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78.52</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78.48</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1"/>
                  </a:ext>
                </a:extLst>
              </a:tr>
              <a:tr h="299241">
                <a:tc>
                  <a:txBody>
                    <a:bodyPr/>
                    <a:lstStyle/>
                    <a:p>
                      <a:pPr algn="ctr" fontAlgn="b"/>
                      <a:r>
                        <a:rPr lang="en-US" sz="1100" u="none" strike="noStrike">
                          <a:effectLst/>
                        </a:rPr>
                        <a:t>4/2005</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80.00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79.21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79.11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79.54</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2"/>
                  </a:ext>
                </a:extLst>
              </a:tr>
              <a:tr h="299241">
                <a:tc>
                  <a:txBody>
                    <a:bodyPr/>
                    <a:lstStyle/>
                    <a:p>
                      <a:pPr algn="ctr" fontAlgn="b"/>
                      <a:r>
                        <a:rPr lang="en-US" sz="1100" u="none" strike="noStrike">
                          <a:effectLst/>
                        </a:rPr>
                        <a:t>1/2006</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80.70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79.51</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79.75</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80.35</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3"/>
                  </a:ext>
                </a:extLst>
              </a:tr>
              <a:tr h="299241">
                <a:tc>
                  <a:txBody>
                    <a:bodyPr/>
                    <a:lstStyle/>
                    <a:p>
                      <a:pPr algn="ctr" fontAlgn="b"/>
                      <a:r>
                        <a:rPr lang="en-US" sz="1100" u="none" strike="noStrike">
                          <a:effectLst/>
                        </a:rPr>
                        <a:t>2/2006</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80.70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79.75</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80.13</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80.60</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4"/>
                  </a:ext>
                </a:extLst>
              </a:tr>
              <a:tr h="299241">
                <a:tc>
                  <a:txBody>
                    <a:bodyPr/>
                    <a:lstStyle/>
                    <a:p>
                      <a:pPr algn="ctr" fontAlgn="b"/>
                      <a:r>
                        <a:rPr lang="en-US" sz="1100" u="none" strike="noStrike">
                          <a:effectLst/>
                        </a:rPr>
                        <a:t>3/2006</a:t>
                      </a:r>
                      <a:endParaRPr lang="en-US" sz="1100" b="0" i="0" u="none" strike="noStrike">
                        <a:effectLst/>
                        <a:latin typeface="Times New Roman" panose="02020603050405020304" pitchFamily="18" charset="0"/>
                      </a:endParaRPr>
                    </a:p>
                  </a:txBody>
                  <a:tcPr marL="2883" marR="2883" marT="2883" marB="0" anchor="b"/>
                </a:tc>
                <a:tc>
                  <a:txBody>
                    <a:bodyPr/>
                    <a:lstStyle/>
                    <a:p>
                      <a:pPr algn="ctr" fontAlgn="b"/>
                      <a:r>
                        <a:rPr lang="en-US" sz="1100" u="none" strike="noStrike">
                          <a:effectLst/>
                        </a:rPr>
                        <a:t>80.80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79.96</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80.40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80.74</a:t>
                      </a:r>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5"/>
                  </a:ext>
                </a:extLst>
              </a:tr>
              <a:tr h="150624">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2883" marR="2883" marT="2883" marB="0" anchor="b"/>
                </a:tc>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tc>
                  <a:txBody>
                    <a:bodyPr/>
                    <a:lstStyle/>
                    <a:p>
                      <a:pPr algn="l" fontAlgn="b"/>
                      <a:endParaRPr lang="en-US" sz="1100" b="0" i="0" u="none" strike="noStrike">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6"/>
                  </a:ext>
                </a:extLst>
              </a:tr>
              <a:tr h="150624">
                <a:tc>
                  <a:txBody>
                    <a:bodyPr/>
                    <a:lstStyle/>
                    <a:p>
                      <a:pPr algn="l" fontAlgn="b"/>
                      <a:r>
                        <a:rPr lang="en-US" sz="1100" u="none" strike="noStrike">
                          <a:effectLst/>
                        </a:rPr>
                        <a:t> </a:t>
                      </a:r>
                      <a:endParaRPr lang="en-US" sz="1100" b="0" i="0" u="none" strike="noStrike">
                        <a:effectLst/>
                        <a:latin typeface="Times New Roman" panose="02020603050405020304" pitchFamily="18" charset="0"/>
                      </a:endParaRPr>
                    </a:p>
                  </a:txBody>
                  <a:tcPr marL="2883" marR="2883" marT="2883" marB="0" anchor="b"/>
                </a:tc>
                <a:tc>
                  <a:txBody>
                    <a:bodyPr/>
                    <a:lstStyle/>
                    <a:p>
                      <a:pPr algn="l" fontAlgn="b"/>
                      <a:r>
                        <a:rPr lang="en-US" sz="1100" u="none" strike="noStrike">
                          <a:effectLst/>
                        </a:rPr>
                        <a:t>MSE</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2.70</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a:effectLst/>
                        </a:rPr>
                        <a:t>1.04</a:t>
                      </a:r>
                      <a:endParaRPr lang="en-US" sz="1100" b="0" i="0" u="none" strike="noStrike">
                        <a:effectLst/>
                        <a:latin typeface="Times New Roman" panose="02020603050405020304" pitchFamily="18" charset="0"/>
                      </a:endParaRPr>
                    </a:p>
                  </a:txBody>
                  <a:tcPr marL="2883" marR="2883" marT="2883" marB="0" anchor="b"/>
                </a:tc>
                <a:tc>
                  <a:txBody>
                    <a:bodyPr/>
                    <a:lstStyle/>
                    <a:p>
                      <a:pPr algn="r" fontAlgn="b"/>
                      <a:r>
                        <a:rPr lang="en-US" sz="1100" u="none" strike="noStrike" dirty="0">
                          <a:effectLst/>
                        </a:rPr>
                        <a:t>0.26</a:t>
                      </a:r>
                      <a:endParaRPr lang="en-US" sz="1100" b="0" i="0" u="none" strike="noStrike" dirty="0">
                        <a:effectLst/>
                        <a:latin typeface="Times New Roman" panose="02020603050405020304" pitchFamily="18" charset="0"/>
                      </a:endParaRPr>
                    </a:p>
                  </a:txBody>
                  <a:tcPr marL="2883" marR="2883" marT="2883" marB="0" anchor="b"/>
                </a:tc>
                <a:extLst>
                  <a:ext uri="{0D108BD9-81ED-4DB2-BD59-A6C34878D82A}">
                    <a16:rowId xmlns:a16="http://schemas.microsoft.com/office/drawing/2014/main" val="10017"/>
                  </a:ext>
                </a:extLst>
              </a:tr>
            </a:tbl>
          </a:graphicData>
        </a:graphic>
      </p:graphicFrame>
      <p:pic>
        <p:nvPicPr>
          <p:cNvPr id="5" name="Picture 4"/>
          <p:cNvPicPr>
            <a:picLocks noChangeAspect="1"/>
          </p:cNvPicPr>
          <p:nvPr/>
        </p:nvPicPr>
        <p:blipFill>
          <a:blip r:embed="rId2"/>
          <a:stretch>
            <a:fillRect/>
          </a:stretch>
        </p:blipFill>
        <p:spPr>
          <a:xfrm>
            <a:off x="580988" y="5775335"/>
            <a:ext cx="3990832" cy="476179"/>
          </a:xfrm>
          <a:prstGeom prst="rect">
            <a:avLst/>
          </a:prstGeom>
        </p:spPr>
      </p:pic>
    </p:spTree>
    <p:extLst>
      <p:ext uri="{BB962C8B-B14F-4D97-AF65-F5344CB8AC3E}">
        <p14:creationId xmlns:p14="http://schemas.microsoft.com/office/powerpoint/2010/main" val="6272059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Time Series decomposition</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57200" y="1435101"/>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Objective is to estimate the overall time series as a combination of long term trend and seasonality</a:t>
            </a:r>
          </a:p>
          <a:p>
            <a:pPr marL="800280" lvl="1" indent="-342720" algn="just">
              <a:spcBef>
                <a:spcPts val="561"/>
              </a:spcBef>
              <a:buClr>
                <a:srgbClr val="000000"/>
              </a:buClr>
              <a:buFont typeface="Arial"/>
              <a:buChar char="•"/>
            </a:pPr>
            <a:r>
              <a:rPr lang="en-IN" sz="2200" dirty="0"/>
              <a:t>Additive Model       </a:t>
            </a:r>
          </a:p>
          <a:p>
            <a:pPr marL="800280" lvl="1" indent="-342720" algn="just">
              <a:spcBef>
                <a:spcPts val="561"/>
              </a:spcBef>
              <a:buClr>
                <a:srgbClr val="000000"/>
              </a:buClr>
              <a:buFont typeface="Arial"/>
              <a:buChar char="•"/>
            </a:pPr>
            <a:r>
              <a:rPr lang="en-IN" sz="2200" dirty="0"/>
              <a:t>Multiplicative Model		     </a:t>
            </a:r>
          </a:p>
          <a:p>
            <a:pPr marL="800280" lvl="1" indent="-342720" algn="just">
              <a:spcBef>
                <a:spcPts val="561"/>
              </a:spcBef>
              <a:buClr>
                <a:srgbClr val="000000"/>
              </a:buClr>
              <a:buFont typeface="Arial"/>
              <a:buChar char="•"/>
            </a:pPr>
            <a:r>
              <a:rPr lang="en-IN" sz="2200" dirty="0"/>
              <a:t>Multiplicative model can be converted to additive model by taking log. Other models are also possible</a:t>
            </a:r>
          </a:p>
          <a:p>
            <a:pPr marL="343080" indent="-342720" algn="just">
              <a:spcBef>
                <a:spcPts val="561"/>
              </a:spcBef>
              <a:buClr>
                <a:srgbClr val="000000"/>
              </a:buClr>
              <a:buFont typeface="Arial"/>
              <a:buChar char="•"/>
            </a:pPr>
            <a:r>
              <a:rPr lang="en-IN" sz="2200" dirty="0"/>
              <a:t>The trend and seasonality can be decomposed using smoothing and </a:t>
            </a:r>
            <a:r>
              <a:rPr lang="en-IN" sz="2200"/>
              <a:t>regression methods</a:t>
            </a:r>
            <a:endParaRPr lang="en-IN" sz="2200" dirty="0"/>
          </a:p>
          <a:p>
            <a:pPr marL="343080" indent="-342720" algn="just">
              <a:spcBef>
                <a:spcPts val="561"/>
              </a:spcBef>
              <a:buClr>
                <a:srgbClr val="000000"/>
              </a:buClr>
              <a:buFont typeface="Arial"/>
              <a:buChar char="•"/>
            </a:pPr>
            <a:r>
              <a:rPr lang="en-IN" sz="2200" dirty="0"/>
              <a:t>Exponential smoothing is suitable with constant variance and no seasonality. Recommended for short-term forecast.</a:t>
            </a:r>
          </a:p>
          <a:p>
            <a:pPr marL="343080" indent="-342720" algn="just">
              <a:spcBef>
                <a:spcPts val="561"/>
              </a:spcBef>
              <a:buClr>
                <a:srgbClr val="000000"/>
              </a:buClr>
              <a:buFont typeface="Arial"/>
              <a:buChar char="•"/>
            </a:pPr>
            <a:r>
              <a:rPr lang="en-IN" sz="2200" dirty="0"/>
              <a:t>Another method for </a:t>
            </a:r>
            <a:r>
              <a:rPr lang="en-IN" sz="2200" dirty="0" err="1"/>
              <a:t>stationarizing</a:t>
            </a:r>
            <a:r>
              <a:rPr lang="en-IN" sz="2200" dirty="0"/>
              <a:t> the time series is by doing transformation .</a:t>
            </a:r>
            <a:r>
              <a:rPr lang="en-IN" sz="2200" dirty="0" err="1"/>
              <a:t>eg</a:t>
            </a:r>
            <a:r>
              <a:rPr lang="en-IN" sz="2200" dirty="0"/>
              <a:t>. Differencing</a:t>
            </a:r>
          </a:p>
          <a:p>
            <a:pPr marL="343080" indent="-342720" algn="just">
              <a:spcBef>
                <a:spcPts val="561"/>
              </a:spcBef>
              <a:buClr>
                <a:srgbClr val="000000"/>
              </a:buClr>
              <a:buFont typeface="Arial"/>
              <a:buChar char="•"/>
            </a:pPr>
            <a:endParaRPr lang="en-IN" sz="2400" dirty="0">
              <a:solidFill>
                <a:srgbClr val="FF0000"/>
              </a:solidFill>
            </a:endParaRPr>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4189682" y="2321218"/>
            <a:ext cx="1371901" cy="304875"/>
          </a:xfrm>
          <a:prstGeom prst="rect">
            <a:avLst/>
          </a:prstGeom>
        </p:spPr>
      </p:pic>
      <p:pic>
        <p:nvPicPr>
          <p:cNvPr id="4" name="Picture 3"/>
          <p:cNvPicPr>
            <a:picLocks noChangeAspect="1"/>
          </p:cNvPicPr>
          <p:nvPr/>
        </p:nvPicPr>
        <p:blipFill>
          <a:blip r:embed="rId3"/>
          <a:stretch>
            <a:fillRect/>
          </a:stretch>
        </p:blipFill>
        <p:spPr>
          <a:xfrm>
            <a:off x="4291305" y="2766274"/>
            <a:ext cx="1168656" cy="279469"/>
          </a:xfrm>
          <a:prstGeom prst="rect">
            <a:avLst/>
          </a:prstGeom>
        </p:spPr>
      </p:pic>
    </p:spTree>
    <p:extLst>
      <p:ext uri="{BB962C8B-B14F-4D97-AF65-F5344CB8AC3E}">
        <p14:creationId xmlns:p14="http://schemas.microsoft.com/office/powerpoint/2010/main" val="54426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4339" y="709040"/>
            <a:ext cx="7186930" cy="63754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discrete </a:t>
            </a:r>
            <a:r>
              <a:rPr kumimoji="0" sz="2000" b="0" i="0" u="none" strike="noStrike" kern="1200" cap="none" spc="-5" normalizeH="0" baseline="0" noProof="0" dirty="0">
                <a:ln>
                  <a:noFill/>
                </a:ln>
                <a:solidFill>
                  <a:prstClr val="black"/>
                </a:solidFill>
                <a:effectLst/>
                <a:uLnTx/>
                <a:uFillTx/>
                <a:latin typeface="Carlito"/>
                <a:ea typeface="+mn-ea"/>
                <a:cs typeface="Carlito"/>
              </a:rPr>
              <a:t>random variable </a:t>
            </a:r>
            <a:r>
              <a:rPr kumimoji="0" sz="2000" b="0" i="0" u="none" strike="noStrike" kern="1200" cap="none" spc="0" normalizeH="0" baseline="0" noProof="0" dirty="0">
                <a:ln>
                  <a:noFill/>
                </a:ln>
                <a:solidFill>
                  <a:prstClr val="black"/>
                </a:solidFill>
                <a:effectLst/>
                <a:uLnTx/>
                <a:uFillTx/>
                <a:latin typeface="Carlito"/>
                <a:ea typeface="+mn-ea"/>
                <a:cs typeface="Carlito"/>
              </a:rPr>
              <a:t>X </a:t>
            </a:r>
            <a:r>
              <a:rPr kumimoji="0" sz="2000" b="0" i="0" u="none" strike="noStrike" kern="1200" cap="none" spc="-5" normalizeH="0" baseline="0" noProof="0" dirty="0">
                <a:ln>
                  <a:noFill/>
                </a:ln>
                <a:solidFill>
                  <a:prstClr val="black"/>
                </a:solidFill>
                <a:effectLst/>
                <a:uLnTx/>
                <a:uFillTx/>
                <a:latin typeface="Carlito"/>
                <a:ea typeface="+mn-ea"/>
                <a:cs typeface="Carlito"/>
              </a:rPr>
              <a:t>has </a:t>
            </a:r>
            <a:r>
              <a:rPr kumimoji="0" sz="2000" b="0" i="0" u="none" strike="noStrike" kern="1200" cap="none" spc="0" normalizeH="0" baseline="0" noProof="0" dirty="0">
                <a:ln>
                  <a:noFill/>
                </a:ln>
                <a:solidFill>
                  <a:prstClr val="black"/>
                </a:solidFill>
                <a:effectLst/>
                <a:uLnTx/>
                <a:uFillTx/>
                <a:latin typeface="Carlito"/>
                <a:ea typeface="+mn-ea"/>
                <a:cs typeface="Carlito"/>
              </a:rPr>
              <a:t>a </a:t>
            </a:r>
            <a:r>
              <a:rPr kumimoji="0" sz="2000" b="0" i="0" u="none" strike="noStrike" kern="1200" cap="none" spc="-10" normalizeH="0" baseline="0" noProof="0" dirty="0">
                <a:ln>
                  <a:noFill/>
                </a:ln>
                <a:solidFill>
                  <a:prstClr val="black"/>
                </a:solidFill>
                <a:effectLst/>
                <a:uLnTx/>
                <a:uFillTx/>
                <a:latin typeface="Carlito"/>
                <a:ea typeface="+mn-ea"/>
                <a:cs typeface="Carlito"/>
              </a:rPr>
              <a:t>cumulative </a:t>
            </a:r>
            <a:r>
              <a:rPr kumimoji="0" sz="2000" b="0" i="0" u="none" strike="noStrike" kern="1200" cap="none" spc="-5" normalizeH="0" baseline="0" noProof="0" dirty="0">
                <a:ln>
                  <a:noFill/>
                </a:ln>
                <a:solidFill>
                  <a:prstClr val="black"/>
                </a:solidFill>
                <a:effectLst/>
                <a:uLnTx/>
                <a:uFillTx/>
                <a:latin typeface="Carlito"/>
                <a:ea typeface="+mn-ea"/>
                <a:cs typeface="Carlito"/>
              </a:rPr>
              <a:t>distribution</a:t>
            </a:r>
            <a:r>
              <a:rPr kumimoji="0" sz="2000" b="0" i="0" u="none" strike="noStrike" kern="1200" cap="none" spc="45"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function</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sz="2000" b="0" i="0" u="none" strike="noStrike" kern="1200" cap="none" spc="-95" normalizeH="0" baseline="0" noProof="0" dirty="0">
                <a:ln>
                  <a:noFill/>
                </a:ln>
                <a:solidFill>
                  <a:prstClr val="black"/>
                </a:solidFill>
                <a:effectLst/>
                <a:uLnTx/>
                <a:uFillTx/>
                <a:latin typeface="Tinos"/>
                <a:ea typeface="+mn-ea"/>
                <a:cs typeface="Tinos"/>
              </a:rPr>
              <a:t>𝐹(𝑥) </a:t>
            </a:r>
            <a:r>
              <a:rPr kumimoji="0" sz="2000" b="0" i="0" u="none" strike="noStrike" kern="1200" cap="none" spc="-5" normalizeH="0" baseline="0" noProof="0" dirty="0">
                <a:ln>
                  <a:noFill/>
                </a:ln>
                <a:solidFill>
                  <a:prstClr val="black"/>
                </a:solidFill>
                <a:effectLst/>
                <a:uLnTx/>
                <a:uFillTx/>
                <a:latin typeface="Carlito"/>
                <a:ea typeface="+mn-ea"/>
                <a:cs typeface="Carlito"/>
              </a:rPr>
              <a:t>defined</a:t>
            </a:r>
            <a:r>
              <a:rPr kumimoji="0" sz="2000" b="0" i="0" u="none" strike="noStrike" kern="1200" cap="none" spc="2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by:</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3321558" y="1710944"/>
            <a:ext cx="309245" cy="236220"/>
          </a:xfrm>
          <a:custGeom>
            <a:avLst/>
            <a:gdLst/>
            <a:ahLst/>
            <a:cxnLst/>
            <a:rect l="l" t="t" r="r" b="b"/>
            <a:pathLst>
              <a:path w="309245" h="236219">
                <a:moveTo>
                  <a:pt x="234061" y="0"/>
                </a:moveTo>
                <a:lnTo>
                  <a:pt x="230758" y="9651"/>
                </a:lnTo>
                <a:lnTo>
                  <a:pt x="244379" y="15557"/>
                </a:lnTo>
                <a:lnTo>
                  <a:pt x="256095" y="23749"/>
                </a:lnTo>
                <a:lnTo>
                  <a:pt x="279906" y="61777"/>
                </a:lnTo>
                <a:lnTo>
                  <a:pt x="287781" y="116712"/>
                </a:lnTo>
                <a:lnTo>
                  <a:pt x="286902" y="137497"/>
                </a:lnTo>
                <a:lnTo>
                  <a:pt x="273812" y="188467"/>
                </a:lnTo>
                <a:lnTo>
                  <a:pt x="244522" y="220257"/>
                </a:lnTo>
                <a:lnTo>
                  <a:pt x="231139" y="226186"/>
                </a:lnTo>
                <a:lnTo>
                  <a:pt x="234061" y="235838"/>
                </a:lnTo>
                <a:lnTo>
                  <a:pt x="279102" y="208996"/>
                </a:lnTo>
                <a:lnTo>
                  <a:pt x="304387" y="159607"/>
                </a:lnTo>
                <a:lnTo>
                  <a:pt x="309244" y="117982"/>
                </a:lnTo>
                <a:lnTo>
                  <a:pt x="308030" y="96337"/>
                </a:lnTo>
                <a:lnTo>
                  <a:pt x="298315" y="58046"/>
                </a:lnTo>
                <a:lnTo>
                  <a:pt x="266176" y="15176"/>
                </a:lnTo>
                <a:lnTo>
                  <a:pt x="251184" y="6219"/>
                </a:lnTo>
                <a:lnTo>
                  <a:pt x="234061" y="0"/>
                </a:lnTo>
                <a:close/>
              </a:path>
              <a:path w="309245" h="236219">
                <a:moveTo>
                  <a:pt x="75183" y="0"/>
                </a:moveTo>
                <a:lnTo>
                  <a:pt x="30196" y="26896"/>
                </a:lnTo>
                <a:lnTo>
                  <a:pt x="4857" y="76358"/>
                </a:lnTo>
                <a:lnTo>
                  <a:pt x="0" y="117982"/>
                </a:lnTo>
                <a:lnTo>
                  <a:pt x="1194" y="139628"/>
                </a:lnTo>
                <a:lnTo>
                  <a:pt x="10822" y="177919"/>
                </a:lnTo>
                <a:lnTo>
                  <a:pt x="42957" y="220678"/>
                </a:lnTo>
                <a:lnTo>
                  <a:pt x="75183" y="235838"/>
                </a:lnTo>
                <a:lnTo>
                  <a:pt x="78104" y="226186"/>
                </a:lnTo>
                <a:lnTo>
                  <a:pt x="64650" y="220257"/>
                </a:lnTo>
                <a:lnTo>
                  <a:pt x="53054" y="211994"/>
                </a:lnTo>
                <a:lnTo>
                  <a:pt x="29338" y="173398"/>
                </a:lnTo>
                <a:lnTo>
                  <a:pt x="21462" y="116712"/>
                </a:lnTo>
                <a:lnTo>
                  <a:pt x="22342" y="96639"/>
                </a:lnTo>
                <a:lnTo>
                  <a:pt x="35432" y="46989"/>
                </a:lnTo>
                <a:lnTo>
                  <a:pt x="64865" y="15557"/>
                </a:lnTo>
                <a:lnTo>
                  <a:pt x="78486" y="9651"/>
                </a:lnTo>
                <a:lnTo>
                  <a:pt x="751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3120898" y="1634489"/>
            <a:ext cx="432434"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335" normalizeH="0" baseline="0" noProof="0" dirty="0">
                <a:ln>
                  <a:noFill/>
                </a:ln>
                <a:solidFill>
                  <a:prstClr val="black"/>
                </a:solidFill>
                <a:effectLst/>
                <a:uLnTx/>
                <a:uFillTx/>
                <a:latin typeface="Tinos"/>
                <a:ea typeface="+mn-ea"/>
                <a:cs typeface="Tinos"/>
              </a:rPr>
              <a:t>𝐹</a:t>
            </a:r>
            <a:r>
              <a:rPr kumimoji="0" sz="2000" b="0" i="0" u="none" strike="noStrike" kern="1200" cap="none" spc="-175" normalizeH="0" baseline="0" noProof="0" dirty="0">
                <a:ln>
                  <a:noFill/>
                </a:ln>
                <a:solidFill>
                  <a:prstClr val="black"/>
                </a:solidFill>
                <a:effectLst/>
                <a:uLnTx/>
                <a:uFillTx/>
                <a:latin typeface="Tinos"/>
                <a:ea typeface="+mn-ea"/>
                <a:cs typeface="Tinos"/>
              </a:rPr>
              <a:t> </a:t>
            </a:r>
            <a:r>
              <a:rPr kumimoji="0" sz="2000" b="0" i="0" u="none" strike="noStrike" kern="1200" cap="none" spc="-490" normalizeH="0" baseline="0" noProof="0" dirty="0">
                <a:ln>
                  <a:noFill/>
                </a:ln>
                <a:solidFill>
                  <a:prstClr val="black"/>
                </a:solidFill>
                <a:effectLst/>
                <a:uLnTx/>
                <a:uFillTx/>
                <a:latin typeface="Tinos"/>
                <a:ea typeface="+mn-ea"/>
                <a:cs typeface="Tinos"/>
              </a:rPr>
              <a:t>𝑥</a:t>
            </a:r>
            <a:endParaRPr kumimoji="0" sz="2000" b="0" i="0" u="none" strike="noStrike" kern="1200" cap="none" spc="0" normalizeH="0" baseline="0" noProof="0">
              <a:ln>
                <a:noFill/>
              </a:ln>
              <a:solidFill>
                <a:prstClr val="black"/>
              </a:solidFill>
              <a:effectLst/>
              <a:uLnTx/>
              <a:uFillTx/>
              <a:latin typeface="Tinos"/>
              <a:ea typeface="+mn-ea"/>
              <a:cs typeface="Tinos"/>
            </a:endParaRPr>
          </a:p>
        </p:txBody>
      </p:sp>
      <p:sp>
        <p:nvSpPr>
          <p:cNvPr id="5" name="object 5"/>
          <p:cNvSpPr txBox="1"/>
          <p:nvPr/>
        </p:nvSpPr>
        <p:spPr>
          <a:xfrm>
            <a:off x="3685285" y="1485138"/>
            <a:ext cx="772795" cy="330835"/>
          </a:xfrm>
          <a:prstGeom prst="rect">
            <a:avLst/>
          </a:prstGeom>
        </p:spPr>
        <p:txBody>
          <a:bodyPr vert="horz" wrap="square" lIns="0" tIns="13335" rIns="0" bIns="0" rtlCol="0">
            <a:spAutoFit/>
          </a:bodyPr>
          <a:lstStyle/>
          <a:p>
            <a:pPr marL="38100" marR="0" lvl="0" indent="0" algn="l" defTabSz="914400" rtl="0" eaLnBrk="1" fontAlgn="auto" latinLnBrk="0" hangingPunct="1">
              <a:lnSpc>
                <a:spcPct val="100000"/>
              </a:lnSpc>
              <a:spcBef>
                <a:spcPts val="105"/>
              </a:spcBef>
              <a:spcAft>
                <a:spcPts val="0"/>
              </a:spcAft>
              <a:buClrTx/>
              <a:buSzTx/>
              <a:buFontTx/>
              <a:buNone/>
              <a:tabLst/>
              <a:defRPr/>
            </a:pPr>
            <a:r>
              <a:rPr kumimoji="0" sz="3000" b="0" i="0" u="none" strike="noStrike" kern="1200" cap="none" spc="547" normalizeH="0" baseline="-33333" noProof="0" dirty="0">
                <a:ln>
                  <a:noFill/>
                </a:ln>
                <a:solidFill>
                  <a:prstClr val="black"/>
                </a:solidFill>
                <a:effectLst/>
                <a:uLnTx/>
                <a:uFillTx/>
                <a:latin typeface="Tinos"/>
                <a:ea typeface="+mn-ea"/>
                <a:cs typeface="Tinos"/>
              </a:rPr>
              <a:t>=</a:t>
            </a:r>
            <a:r>
              <a:rPr kumimoji="0" sz="3000" b="0" i="0" u="none" strike="noStrike" kern="1200" cap="none" spc="-7" normalizeH="0" baseline="-33333" noProof="0" dirty="0">
                <a:ln>
                  <a:noFill/>
                </a:ln>
                <a:solidFill>
                  <a:prstClr val="black"/>
                </a:solidFill>
                <a:effectLst/>
                <a:uLnTx/>
                <a:uFillTx/>
                <a:latin typeface="Tinos"/>
                <a:ea typeface="+mn-ea"/>
                <a:cs typeface="Tinos"/>
              </a:rPr>
              <a:t> </a:t>
            </a:r>
            <a:r>
              <a:rPr kumimoji="0" sz="1450" b="0" i="0" u="none" strike="noStrike" kern="1200" cap="none" spc="-50" normalizeH="0" baseline="0" noProof="0" dirty="0">
                <a:ln>
                  <a:noFill/>
                </a:ln>
                <a:solidFill>
                  <a:prstClr val="black"/>
                </a:solidFill>
                <a:effectLst/>
                <a:uLnTx/>
                <a:uFillTx/>
                <a:latin typeface="Tinos"/>
                <a:ea typeface="+mn-ea"/>
                <a:cs typeface="Tinos"/>
              </a:rPr>
              <a:t>𝑥+𝑘</a:t>
            </a:r>
            <a:r>
              <a:rPr kumimoji="0" sz="3000" b="0" i="0" u="none" strike="noStrike" kern="1200" cap="none" spc="-75" normalizeH="0" baseline="-33333" noProof="0" dirty="0">
                <a:ln>
                  <a:noFill/>
                </a:ln>
                <a:solidFill>
                  <a:prstClr val="black"/>
                </a:solidFill>
                <a:effectLst/>
                <a:uLnTx/>
                <a:uFillTx/>
                <a:latin typeface="Carlito"/>
                <a:ea typeface="+mn-ea"/>
                <a:cs typeface="Carlito"/>
              </a:rPr>
              <a:t>;</a:t>
            </a:r>
            <a:endParaRPr kumimoji="0" sz="3000" b="0" i="0" u="none" strike="noStrike" kern="1200" cap="none" spc="0" normalizeH="0" baseline="-33333" noProof="0">
              <a:ln>
                <a:noFill/>
              </a:ln>
              <a:solidFill>
                <a:prstClr val="black"/>
              </a:solidFill>
              <a:effectLst/>
              <a:uLnTx/>
              <a:uFillTx/>
              <a:latin typeface="Carlito"/>
              <a:ea typeface="+mn-ea"/>
              <a:cs typeface="Carlito"/>
            </a:endParaRPr>
          </a:p>
        </p:txBody>
      </p:sp>
      <p:sp>
        <p:nvSpPr>
          <p:cNvPr id="6" name="object 6"/>
          <p:cNvSpPr/>
          <p:nvPr/>
        </p:nvSpPr>
        <p:spPr>
          <a:xfrm>
            <a:off x="3983354" y="1820417"/>
            <a:ext cx="367665" cy="17145"/>
          </a:xfrm>
          <a:custGeom>
            <a:avLst/>
            <a:gdLst/>
            <a:ahLst/>
            <a:cxnLst/>
            <a:rect l="l" t="t" r="r" b="b"/>
            <a:pathLst>
              <a:path w="367664" h="17144">
                <a:moveTo>
                  <a:pt x="367284" y="0"/>
                </a:moveTo>
                <a:lnTo>
                  <a:pt x="0" y="0"/>
                </a:lnTo>
                <a:lnTo>
                  <a:pt x="0" y="16763"/>
                </a:lnTo>
                <a:lnTo>
                  <a:pt x="367284" y="16763"/>
                </a:lnTo>
                <a:lnTo>
                  <a:pt x="36728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100829" y="1831086"/>
            <a:ext cx="133350" cy="24892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450" b="0" i="0" u="none" strike="noStrike" kern="1200" cap="none" spc="120" normalizeH="0" baseline="0" noProof="0" dirty="0">
                <a:ln>
                  <a:noFill/>
                </a:ln>
                <a:solidFill>
                  <a:prstClr val="black"/>
                </a:solidFill>
                <a:effectLst/>
                <a:uLnTx/>
                <a:uFillTx/>
                <a:latin typeface="Tinos"/>
                <a:ea typeface="+mn-ea"/>
                <a:cs typeface="Tinos"/>
              </a:rPr>
              <a:t>8</a:t>
            </a:r>
            <a:endParaRPr kumimoji="0" sz="145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txBox="1"/>
          <p:nvPr/>
        </p:nvSpPr>
        <p:spPr>
          <a:xfrm>
            <a:off x="4635437" y="1634489"/>
            <a:ext cx="138620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rlito"/>
                <a:ea typeface="+mn-ea"/>
                <a:cs typeface="Carlito"/>
              </a:rPr>
              <a:t>x = 1, 2 and</a:t>
            </a:r>
            <a:r>
              <a:rPr kumimoji="0" sz="2000" b="0" i="0" u="none" strike="noStrike" kern="1200" cap="none" spc="-114"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3</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txBox="1"/>
          <p:nvPr/>
        </p:nvSpPr>
        <p:spPr>
          <a:xfrm>
            <a:off x="834339" y="2306269"/>
            <a:ext cx="2041525" cy="6362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Find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value </a:t>
            </a:r>
            <a:r>
              <a:rPr kumimoji="0" sz="2000" b="0" i="0" u="none" strike="noStrike" kern="1200" cap="none" spc="0" normalizeH="0" baseline="0" noProof="0" dirty="0">
                <a:ln>
                  <a:noFill/>
                </a:ln>
                <a:solidFill>
                  <a:prstClr val="black"/>
                </a:solidFill>
                <a:effectLst/>
                <a:uLnTx/>
                <a:uFillTx/>
                <a:latin typeface="Carlito"/>
                <a:ea typeface="+mn-ea"/>
                <a:cs typeface="Carlito"/>
              </a:rPr>
              <a:t>of</a:t>
            </a:r>
            <a:r>
              <a:rPr kumimoji="0" sz="2000" b="0" i="0" u="none" strike="noStrike" kern="1200" cap="none" spc="-65"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k.</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1" i="0" u="none" strike="noStrike" kern="1200" cap="none" spc="0" normalizeH="0" baseline="0" noProof="0" dirty="0">
                <a:ln>
                  <a:noFill/>
                </a:ln>
                <a:solidFill>
                  <a:prstClr val="black"/>
                </a:solidFill>
                <a:effectLst/>
                <a:uLnTx/>
                <a:uFillTx/>
                <a:latin typeface="Carlito"/>
                <a:ea typeface="+mn-ea"/>
                <a:cs typeface="Carlito"/>
              </a:rPr>
              <a:t>F(3) = 1. Thus k =</a:t>
            </a:r>
            <a:r>
              <a:rPr kumimoji="0" sz="2000" b="1" i="0" u="none" strike="noStrike" kern="1200" cap="none" spc="-120" normalizeH="0" baseline="0" noProof="0" dirty="0">
                <a:ln>
                  <a:noFill/>
                </a:ln>
                <a:solidFill>
                  <a:prstClr val="black"/>
                </a:solidFill>
                <a:effectLst/>
                <a:uLnTx/>
                <a:uFillTx/>
                <a:latin typeface="Carlito"/>
                <a:ea typeface="+mn-ea"/>
                <a:cs typeface="Carlito"/>
              </a:rPr>
              <a:t> </a:t>
            </a:r>
            <a:r>
              <a:rPr kumimoji="0" sz="2000" b="1" i="0" u="none" strike="noStrike" kern="1200" cap="none" spc="0" normalizeH="0" baseline="0" noProof="0" dirty="0">
                <a:ln>
                  <a:noFill/>
                </a:ln>
                <a:solidFill>
                  <a:prstClr val="black"/>
                </a:solidFill>
                <a:effectLst/>
                <a:uLnTx/>
                <a:uFillTx/>
                <a:latin typeface="Carlito"/>
                <a:ea typeface="+mn-ea"/>
                <a:cs typeface="Carlito"/>
              </a:rPr>
              <a:t>5.</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10" name="object 10"/>
          <p:cNvSpPr txBox="1"/>
          <p:nvPr/>
        </p:nvSpPr>
        <p:spPr>
          <a:xfrm>
            <a:off x="834339" y="3221227"/>
            <a:ext cx="7001509"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15" normalizeH="0" baseline="0" noProof="0" dirty="0">
                <a:ln>
                  <a:noFill/>
                </a:ln>
                <a:solidFill>
                  <a:prstClr val="black"/>
                </a:solidFill>
                <a:effectLst/>
                <a:uLnTx/>
                <a:uFillTx/>
                <a:latin typeface="Carlito"/>
                <a:ea typeface="+mn-ea"/>
                <a:cs typeface="Carlito"/>
              </a:rPr>
              <a:t>Draw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5" normalizeH="0" baseline="0" noProof="0" dirty="0">
                <a:ln>
                  <a:noFill/>
                </a:ln>
                <a:solidFill>
                  <a:prstClr val="black"/>
                </a:solidFill>
                <a:effectLst/>
                <a:uLnTx/>
                <a:uFillTx/>
                <a:latin typeface="Carlito"/>
                <a:ea typeface="+mn-ea"/>
                <a:cs typeface="Carlito"/>
              </a:rPr>
              <a:t>distribution table </a:t>
            </a:r>
            <a:r>
              <a:rPr kumimoji="0" sz="2000" b="0" i="0" u="none" strike="noStrike" kern="1200" cap="none" spc="-15" normalizeH="0" baseline="0" noProof="0" dirty="0">
                <a:ln>
                  <a:noFill/>
                </a:ln>
                <a:solidFill>
                  <a:prstClr val="black"/>
                </a:solidFill>
                <a:effectLst/>
                <a:uLnTx/>
                <a:uFillTx/>
                <a:latin typeface="Carlito"/>
                <a:ea typeface="+mn-ea"/>
                <a:cs typeface="Carlito"/>
              </a:rPr>
              <a:t>for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cumulative </a:t>
            </a:r>
            <a:r>
              <a:rPr kumimoji="0" sz="2000" b="0" i="0" u="none" strike="noStrike" kern="1200" cap="none" spc="-5" normalizeH="0" baseline="0" noProof="0" dirty="0">
                <a:ln>
                  <a:noFill/>
                </a:ln>
                <a:solidFill>
                  <a:prstClr val="black"/>
                </a:solidFill>
                <a:effectLst/>
                <a:uLnTx/>
                <a:uFillTx/>
                <a:latin typeface="Carlito"/>
                <a:ea typeface="+mn-ea"/>
                <a:cs typeface="Carlito"/>
              </a:rPr>
              <a:t>distribution</a:t>
            </a:r>
            <a:r>
              <a:rPr kumimoji="0" sz="2000" b="0" i="0" u="none" strike="noStrike" kern="1200" cap="none" spc="75"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function.</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txBox="1"/>
          <p:nvPr/>
        </p:nvSpPr>
        <p:spPr>
          <a:xfrm>
            <a:off x="834339" y="4745482"/>
            <a:ext cx="1889760" cy="6356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20" normalizeH="0" baseline="0" noProof="0" dirty="0">
                <a:ln>
                  <a:noFill/>
                </a:ln>
                <a:solidFill>
                  <a:prstClr val="black"/>
                </a:solidFill>
                <a:effectLst/>
                <a:uLnTx/>
                <a:uFillTx/>
                <a:latin typeface="Carlito"/>
                <a:ea typeface="+mn-ea"/>
                <a:cs typeface="Carlito"/>
              </a:rPr>
              <a:t>Write </a:t>
            </a:r>
            <a:r>
              <a:rPr kumimoji="0" sz="2000" b="0" i="0" u="none" strike="noStrike" kern="1200" cap="none" spc="-5" normalizeH="0" baseline="0" noProof="0" dirty="0">
                <a:ln>
                  <a:noFill/>
                </a:ln>
                <a:solidFill>
                  <a:prstClr val="black"/>
                </a:solidFill>
                <a:effectLst/>
                <a:uLnTx/>
                <a:uFillTx/>
                <a:latin typeface="Carlito"/>
                <a:ea typeface="+mn-ea"/>
                <a:cs typeface="Carlito"/>
              </a:rPr>
              <a:t>down</a:t>
            </a:r>
            <a:r>
              <a:rPr kumimoji="0" sz="2000" b="0" i="0" u="none" strike="noStrike" kern="1200" cap="none" spc="-70"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F(2.6)</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000" b="1" i="0" u="none" strike="noStrike" kern="1200" cap="none" spc="0" normalizeH="0" baseline="0" noProof="0" dirty="0">
                <a:ln>
                  <a:noFill/>
                </a:ln>
                <a:solidFill>
                  <a:prstClr val="black"/>
                </a:solidFill>
                <a:effectLst/>
                <a:uLnTx/>
                <a:uFillTx/>
                <a:latin typeface="Carlito"/>
                <a:ea typeface="+mn-ea"/>
                <a:cs typeface="Carlito"/>
              </a:rPr>
              <a:t>F(2.6) = F(2) =</a:t>
            </a:r>
            <a:r>
              <a:rPr kumimoji="0" sz="2000" b="1" i="0" u="none" strike="noStrike" kern="1200" cap="none" spc="-120" normalizeH="0" baseline="0" noProof="0" dirty="0">
                <a:ln>
                  <a:noFill/>
                </a:ln>
                <a:solidFill>
                  <a:prstClr val="black"/>
                </a:solidFill>
                <a:effectLst/>
                <a:uLnTx/>
                <a:uFillTx/>
                <a:latin typeface="Carlito"/>
                <a:ea typeface="+mn-ea"/>
                <a:cs typeface="Carlito"/>
              </a:rPr>
              <a:t> </a:t>
            </a:r>
            <a:r>
              <a:rPr kumimoji="0" sz="2000" b="1" i="0" u="none" strike="noStrike" kern="1200" cap="none" spc="0" normalizeH="0" baseline="0" noProof="0" dirty="0">
                <a:ln>
                  <a:noFill/>
                </a:ln>
                <a:solidFill>
                  <a:prstClr val="black"/>
                </a:solidFill>
                <a:effectLst/>
                <a:uLnTx/>
                <a:uFillTx/>
                <a:latin typeface="Carlito"/>
                <a:ea typeface="+mn-ea"/>
                <a:cs typeface="Carlito"/>
              </a:rPr>
              <a:t>7/8</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834339" y="5660237"/>
            <a:ext cx="3824604" cy="3308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rlito"/>
                <a:ea typeface="+mn-ea"/>
                <a:cs typeface="Carlito"/>
              </a:rPr>
              <a:t>Find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 distribution of</a:t>
            </a:r>
            <a:r>
              <a:rPr kumimoji="0" sz="2000" b="0" i="0" u="none" strike="noStrike" kern="1200" cap="none" spc="-3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X.</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15" name="object 15"/>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6" name="object 16"/>
          <p:cNvGraphicFramePr>
            <a:graphicFrameLocks noGrp="1"/>
          </p:cNvGraphicFramePr>
          <p:nvPr/>
        </p:nvGraphicFramePr>
        <p:xfrm>
          <a:off x="2117344" y="3638677"/>
          <a:ext cx="3990339" cy="914400"/>
        </p:xfrm>
        <a:graphic>
          <a:graphicData uri="http://schemas.openxmlformats.org/drawingml/2006/table">
            <a:tbl>
              <a:tblPr firstRow="1" bandRow="1">
                <a:tableStyleId>{2D5ABB26-0587-4C30-8999-92F81FD0307C}</a:tableStyleId>
              </a:tblPr>
              <a:tblGrid>
                <a:gridCol w="997585">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4">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tblGrid>
              <a:tr h="457200">
                <a:tc>
                  <a:txBody>
                    <a:bodyPr/>
                    <a:lstStyle/>
                    <a:p>
                      <a:pPr marL="91440">
                        <a:lnSpc>
                          <a:spcPct val="100000"/>
                        </a:lnSpc>
                        <a:spcBef>
                          <a:spcPts val="209"/>
                        </a:spcBef>
                      </a:pPr>
                      <a:r>
                        <a:rPr sz="2400" b="1" dirty="0">
                          <a:solidFill>
                            <a:srgbClr val="FFFFFF"/>
                          </a:solidFill>
                          <a:latin typeface="Carlito"/>
                          <a:cs typeface="Carlito"/>
                        </a:rPr>
                        <a:t>x</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09"/>
                        </a:spcBef>
                      </a:pPr>
                      <a:r>
                        <a:rPr sz="2400" dirty="0">
                          <a:latin typeface="Carlito"/>
                          <a:cs typeface="Carlito"/>
                        </a:rPr>
                        <a:t>1</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9"/>
                        </a:spcBef>
                      </a:pPr>
                      <a:r>
                        <a:rPr sz="2400" dirty="0">
                          <a:latin typeface="Carlito"/>
                          <a:cs typeface="Carlito"/>
                        </a:rPr>
                        <a:t>2</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09"/>
                        </a:spcBef>
                      </a:pPr>
                      <a:r>
                        <a:rPr sz="2400" dirty="0">
                          <a:latin typeface="Carlito"/>
                          <a:cs typeface="Carlito"/>
                        </a:rPr>
                        <a:t>3</a:t>
                      </a:r>
                      <a:endParaRPr sz="2400">
                        <a:latin typeface="Carlito"/>
                        <a:cs typeface="Carlito"/>
                      </a:endParaRPr>
                    </a:p>
                  </a:txBody>
                  <a:tcPr marL="0" marR="0" marT="266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57200">
                <a:tc>
                  <a:txBody>
                    <a:bodyPr/>
                    <a:lstStyle/>
                    <a:p>
                      <a:pPr marL="91440">
                        <a:lnSpc>
                          <a:spcPct val="100000"/>
                        </a:lnSpc>
                        <a:spcBef>
                          <a:spcPts val="210"/>
                        </a:spcBef>
                      </a:pPr>
                      <a:r>
                        <a:rPr sz="2400" b="1" dirty="0">
                          <a:solidFill>
                            <a:srgbClr val="FFFFFF"/>
                          </a:solidFill>
                          <a:latin typeface="Carlito"/>
                          <a:cs typeface="Carlito"/>
                        </a:rPr>
                        <a:t>F(x)</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10"/>
                        </a:spcBef>
                      </a:pPr>
                      <a:r>
                        <a:rPr sz="2400" spc="-5" dirty="0">
                          <a:latin typeface="Carlito"/>
                          <a:cs typeface="Carlito"/>
                        </a:rPr>
                        <a:t>3/4</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0"/>
                        </a:spcBef>
                      </a:pPr>
                      <a:r>
                        <a:rPr sz="2400" spc="-5" dirty="0">
                          <a:latin typeface="Carlito"/>
                          <a:cs typeface="Carlito"/>
                        </a:rPr>
                        <a:t>7/8</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0"/>
                        </a:spcBef>
                      </a:pPr>
                      <a:r>
                        <a:rPr sz="2400" dirty="0">
                          <a:latin typeface="Carlito"/>
                          <a:cs typeface="Carlito"/>
                        </a:rPr>
                        <a:t>1</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grpSp>
        <p:nvGrpSpPr>
          <p:cNvPr id="17" name="object 17"/>
          <p:cNvGrpSpPr/>
          <p:nvPr/>
        </p:nvGrpSpPr>
        <p:grpSpPr>
          <a:xfrm>
            <a:off x="239268" y="2193035"/>
            <a:ext cx="459105" cy="487680"/>
            <a:chOff x="239268" y="2193035"/>
            <a:chExt cx="459105" cy="487680"/>
          </a:xfrm>
        </p:grpSpPr>
        <p:sp>
          <p:nvSpPr>
            <p:cNvPr id="18" name="object 18"/>
            <p:cNvSpPr/>
            <p:nvPr/>
          </p:nvSpPr>
          <p:spPr>
            <a:xfrm>
              <a:off x="252222" y="2205989"/>
              <a:ext cx="433070" cy="462280"/>
            </a:xfrm>
            <a:custGeom>
              <a:avLst/>
              <a:gdLst/>
              <a:ahLst/>
              <a:cxnLst/>
              <a:rect l="l" t="t" r="r" b="b"/>
              <a:pathLst>
                <a:path w="433070" h="462280">
                  <a:moveTo>
                    <a:pt x="432816" y="0"/>
                  </a:moveTo>
                  <a:lnTo>
                    <a:pt x="0" y="0"/>
                  </a:lnTo>
                  <a:lnTo>
                    <a:pt x="0" y="461772"/>
                  </a:lnTo>
                  <a:lnTo>
                    <a:pt x="432816" y="461772"/>
                  </a:lnTo>
                  <a:lnTo>
                    <a:pt x="43281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52222" y="2205989"/>
              <a:ext cx="433070" cy="462280"/>
            </a:xfrm>
            <a:custGeom>
              <a:avLst/>
              <a:gdLst/>
              <a:ahLst/>
              <a:cxnLst/>
              <a:rect l="l" t="t" r="r" b="b"/>
              <a:pathLst>
                <a:path w="433070" h="462280">
                  <a:moveTo>
                    <a:pt x="0" y="461772"/>
                  </a:moveTo>
                  <a:lnTo>
                    <a:pt x="432816" y="461772"/>
                  </a:lnTo>
                  <a:lnTo>
                    <a:pt x="432816" y="0"/>
                  </a:lnTo>
                  <a:lnTo>
                    <a:pt x="0" y="0"/>
                  </a:lnTo>
                  <a:lnTo>
                    <a:pt x="0" y="461772"/>
                  </a:lnTo>
                  <a:close/>
                </a:path>
              </a:pathLst>
            </a:custGeom>
            <a:ln w="25907">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object 20"/>
          <p:cNvSpPr txBox="1"/>
          <p:nvPr/>
        </p:nvSpPr>
        <p:spPr>
          <a:xfrm>
            <a:off x="252222" y="2205989"/>
            <a:ext cx="433070" cy="462280"/>
          </a:xfrm>
          <a:prstGeom prst="rect">
            <a:avLst/>
          </a:prstGeom>
        </p:spPr>
        <p:txBody>
          <a:bodyPr vert="horz" wrap="square" lIns="0" tIns="25400" rIns="0" bIns="0" rtlCol="0">
            <a:spAutoFit/>
          </a:bodyPr>
          <a:lstStyle/>
          <a:p>
            <a:pPr marL="141605" marR="0" lvl="0" indent="0" algn="l" defTabSz="914400" rtl="0" eaLnBrk="1" fontAlgn="auto" latinLnBrk="0" hangingPunct="1">
              <a:lnSpc>
                <a:spcPct val="100000"/>
              </a:lnSpc>
              <a:spcBef>
                <a:spcPts val="200"/>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arlito"/>
                <a:ea typeface="+mn-ea"/>
                <a:cs typeface="Carlito"/>
              </a:rPr>
              <a:t>a</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21" name="object 21"/>
          <p:cNvGraphicFramePr>
            <a:graphicFrameLocks noGrp="1"/>
          </p:cNvGraphicFramePr>
          <p:nvPr/>
        </p:nvGraphicFramePr>
        <p:xfrm>
          <a:off x="4853685" y="5582894"/>
          <a:ext cx="3990339" cy="914400"/>
        </p:xfrm>
        <a:graphic>
          <a:graphicData uri="http://schemas.openxmlformats.org/drawingml/2006/table">
            <a:tbl>
              <a:tblPr firstRow="1" bandRow="1">
                <a:tableStyleId>{2D5ABB26-0587-4C30-8999-92F81FD0307C}</a:tableStyleId>
              </a:tblPr>
              <a:tblGrid>
                <a:gridCol w="997585">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4">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tblGrid>
              <a:tr h="457200">
                <a:tc>
                  <a:txBody>
                    <a:bodyPr/>
                    <a:lstStyle/>
                    <a:p>
                      <a:pPr marL="92075">
                        <a:lnSpc>
                          <a:spcPct val="100000"/>
                        </a:lnSpc>
                        <a:spcBef>
                          <a:spcPts val="210"/>
                        </a:spcBef>
                      </a:pPr>
                      <a:r>
                        <a:rPr sz="2400" b="1" dirty="0">
                          <a:solidFill>
                            <a:srgbClr val="FFFFFF"/>
                          </a:solidFill>
                          <a:latin typeface="Carlito"/>
                          <a:cs typeface="Carlito"/>
                        </a:rPr>
                        <a:t>x</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10"/>
                        </a:spcBef>
                      </a:pPr>
                      <a:r>
                        <a:rPr sz="2400" dirty="0">
                          <a:latin typeface="Carlito"/>
                          <a:cs typeface="Carlito"/>
                        </a:rPr>
                        <a:t>1</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10"/>
                        </a:spcBef>
                      </a:pPr>
                      <a:r>
                        <a:rPr sz="2400" dirty="0">
                          <a:latin typeface="Carlito"/>
                          <a:cs typeface="Carlito"/>
                        </a:rPr>
                        <a:t>2</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10"/>
                        </a:spcBef>
                      </a:pPr>
                      <a:r>
                        <a:rPr sz="2400" dirty="0">
                          <a:latin typeface="Carlito"/>
                          <a:cs typeface="Carlito"/>
                        </a:rPr>
                        <a:t>3</a:t>
                      </a:r>
                      <a:endParaRPr sz="2400">
                        <a:latin typeface="Carlito"/>
                        <a:cs typeface="Carlito"/>
                      </a:endParaRPr>
                    </a:p>
                  </a:txBody>
                  <a:tcPr marL="0" marR="0" marT="266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57200">
                <a:tc>
                  <a:txBody>
                    <a:bodyPr/>
                    <a:lstStyle/>
                    <a:p>
                      <a:pPr marL="92075">
                        <a:lnSpc>
                          <a:spcPct val="100000"/>
                        </a:lnSpc>
                        <a:spcBef>
                          <a:spcPts val="215"/>
                        </a:spcBef>
                      </a:pPr>
                      <a:r>
                        <a:rPr sz="2400" b="1" spc="-5" dirty="0">
                          <a:solidFill>
                            <a:srgbClr val="FFFFFF"/>
                          </a:solidFill>
                          <a:latin typeface="Carlito"/>
                          <a:cs typeface="Carlito"/>
                        </a:rPr>
                        <a:t>P(X=x)</a:t>
                      </a:r>
                      <a:endParaRPr sz="2400">
                        <a:latin typeface="Carlito"/>
                        <a:cs typeface="Carlito"/>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15"/>
                        </a:spcBef>
                      </a:pPr>
                      <a:r>
                        <a:rPr sz="2400" spc="-5" dirty="0">
                          <a:latin typeface="Carlito"/>
                          <a:cs typeface="Carlito"/>
                        </a:rPr>
                        <a:t>3/4</a:t>
                      </a:r>
                      <a:endParaRPr sz="2400">
                        <a:latin typeface="Carlito"/>
                        <a:cs typeface="Carlito"/>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5"/>
                        </a:spcBef>
                      </a:pPr>
                      <a:r>
                        <a:rPr sz="2400" spc="-5" dirty="0">
                          <a:latin typeface="Carlito"/>
                          <a:cs typeface="Carlito"/>
                        </a:rPr>
                        <a:t>1/8</a:t>
                      </a:r>
                      <a:endParaRPr sz="2400">
                        <a:latin typeface="Carlito"/>
                        <a:cs typeface="Carlito"/>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15"/>
                        </a:spcBef>
                      </a:pPr>
                      <a:r>
                        <a:rPr sz="2400" spc="-5" dirty="0">
                          <a:latin typeface="Carlito"/>
                          <a:cs typeface="Carlito"/>
                        </a:rPr>
                        <a:t>1/8</a:t>
                      </a:r>
                      <a:endParaRPr sz="2400">
                        <a:latin typeface="Carlito"/>
                        <a:cs typeface="Carlito"/>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grpSp>
        <p:nvGrpSpPr>
          <p:cNvPr id="22" name="object 22"/>
          <p:cNvGrpSpPr/>
          <p:nvPr/>
        </p:nvGrpSpPr>
        <p:grpSpPr>
          <a:xfrm>
            <a:off x="239268" y="3057144"/>
            <a:ext cx="459105" cy="487680"/>
            <a:chOff x="239268" y="3057144"/>
            <a:chExt cx="459105" cy="487680"/>
          </a:xfrm>
        </p:grpSpPr>
        <p:sp>
          <p:nvSpPr>
            <p:cNvPr id="23" name="object 23"/>
            <p:cNvSpPr/>
            <p:nvPr/>
          </p:nvSpPr>
          <p:spPr>
            <a:xfrm>
              <a:off x="252222" y="3070098"/>
              <a:ext cx="433070" cy="462280"/>
            </a:xfrm>
            <a:custGeom>
              <a:avLst/>
              <a:gdLst/>
              <a:ahLst/>
              <a:cxnLst/>
              <a:rect l="l" t="t" r="r" b="b"/>
              <a:pathLst>
                <a:path w="433070" h="462279">
                  <a:moveTo>
                    <a:pt x="432816" y="0"/>
                  </a:moveTo>
                  <a:lnTo>
                    <a:pt x="0" y="0"/>
                  </a:lnTo>
                  <a:lnTo>
                    <a:pt x="0" y="461772"/>
                  </a:lnTo>
                  <a:lnTo>
                    <a:pt x="432816" y="461772"/>
                  </a:lnTo>
                  <a:lnTo>
                    <a:pt x="43281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52222" y="3070098"/>
              <a:ext cx="433070" cy="462280"/>
            </a:xfrm>
            <a:custGeom>
              <a:avLst/>
              <a:gdLst/>
              <a:ahLst/>
              <a:cxnLst/>
              <a:rect l="l" t="t" r="r" b="b"/>
              <a:pathLst>
                <a:path w="433070" h="462279">
                  <a:moveTo>
                    <a:pt x="0" y="461772"/>
                  </a:moveTo>
                  <a:lnTo>
                    <a:pt x="432816" y="461772"/>
                  </a:lnTo>
                  <a:lnTo>
                    <a:pt x="432816" y="0"/>
                  </a:lnTo>
                  <a:lnTo>
                    <a:pt x="0" y="0"/>
                  </a:lnTo>
                  <a:lnTo>
                    <a:pt x="0" y="461772"/>
                  </a:lnTo>
                  <a:close/>
                </a:path>
              </a:pathLst>
            </a:custGeom>
            <a:ln w="25907">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object 25"/>
          <p:cNvSpPr txBox="1"/>
          <p:nvPr/>
        </p:nvSpPr>
        <p:spPr>
          <a:xfrm>
            <a:off x="252222" y="3070098"/>
            <a:ext cx="433070" cy="462280"/>
          </a:xfrm>
          <a:prstGeom prst="rect">
            <a:avLst/>
          </a:prstGeom>
        </p:spPr>
        <p:txBody>
          <a:bodyPr vert="horz" wrap="square" lIns="0" tIns="25400" rIns="0" bIns="0" rtlCol="0">
            <a:spAutoFit/>
          </a:bodyPr>
          <a:lstStyle/>
          <a:p>
            <a:pPr marL="135255" marR="0" lvl="0" indent="0" algn="l" defTabSz="914400" rtl="0" eaLnBrk="1" fontAlgn="auto" latinLnBrk="0" hangingPunct="1">
              <a:lnSpc>
                <a:spcPct val="100000"/>
              </a:lnSpc>
              <a:spcBef>
                <a:spcPts val="200"/>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arlito"/>
                <a:ea typeface="+mn-ea"/>
                <a:cs typeface="Carlito"/>
              </a:rPr>
              <a:t>b</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6" name="object 26"/>
          <p:cNvGrpSpPr/>
          <p:nvPr/>
        </p:nvGrpSpPr>
        <p:grpSpPr>
          <a:xfrm>
            <a:off x="239268" y="4568952"/>
            <a:ext cx="459105" cy="487680"/>
            <a:chOff x="239268" y="4568952"/>
            <a:chExt cx="459105" cy="487680"/>
          </a:xfrm>
        </p:grpSpPr>
        <p:sp>
          <p:nvSpPr>
            <p:cNvPr id="27" name="object 27"/>
            <p:cNvSpPr/>
            <p:nvPr/>
          </p:nvSpPr>
          <p:spPr>
            <a:xfrm>
              <a:off x="252222" y="4581906"/>
              <a:ext cx="433070" cy="462280"/>
            </a:xfrm>
            <a:custGeom>
              <a:avLst/>
              <a:gdLst/>
              <a:ahLst/>
              <a:cxnLst/>
              <a:rect l="l" t="t" r="r" b="b"/>
              <a:pathLst>
                <a:path w="433070" h="462279">
                  <a:moveTo>
                    <a:pt x="432816" y="0"/>
                  </a:moveTo>
                  <a:lnTo>
                    <a:pt x="0" y="0"/>
                  </a:lnTo>
                  <a:lnTo>
                    <a:pt x="0" y="461772"/>
                  </a:lnTo>
                  <a:lnTo>
                    <a:pt x="432816" y="461772"/>
                  </a:lnTo>
                  <a:lnTo>
                    <a:pt x="43281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252222" y="4581906"/>
              <a:ext cx="433070" cy="462280"/>
            </a:xfrm>
            <a:custGeom>
              <a:avLst/>
              <a:gdLst/>
              <a:ahLst/>
              <a:cxnLst/>
              <a:rect l="l" t="t" r="r" b="b"/>
              <a:pathLst>
                <a:path w="433070" h="462279">
                  <a:moveTo>
                    <a:pt x="0" y="461772"/>
                  </a:moveTo>
                  <a:lnTo>
                    <a:pt x="432816" y="461772"/>
                  </a:lnTo>
                  <a:lnTo>
                    <a:pt x="432816" y="0"/>
                  </a:lnTo>
                  <a:lnTo>
                    <a:pt x="0" y="0"/>
                  </a:lnTo>
                  <a:lnTo>
                    <a:pt x="0" y="461772"/>
                  </a:lnTo>
                  <a:close/>
                </a:path>
              </a:pathLst>
            </a:custGeom>
            <a:ln w="25907">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object 29"/>
          <p:cNvSpPr txBox="1"/>
          <p:nvPr/>
        </p:nvSpPr>
        <p:spPr>
          <a:xfrm>
            <a:off x="252222" y="4581905"/>
            <a:ext cx="433070" cy="462280"/>
          </a:xfrm>
          <a:prstGeom prst="rect">
            <a:avLst/>
          </a:prstGeom>
        </p:spPr>
        <p:txBody>
          <a:bodyPr vert="horz" wrap="square" lIns="0" tIns="26034" rIns="0" bIns="0" rtlCol="0">
            <a:spAutoFit/>
          </a:bodyPr>
          <a:lstStyle/>
          <a:p>
            <a:pPr marL="0" marR="0" lvl="0" indent="0" algn="ctr" defTabSz="914400" rtl="0" eaLnBrk="1" fontAlgn="auto" latinLnBrk="0" hangingPunct="1">
              <a:lnSpc>
                <a:spcPct val="100000"/>
              </a:lnSpc>
              <a:spcBef>
                <a:spcPts val="204"/>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arlito"/>
                <a:ea typeface="+mn-ea"/>
                <a:cs typeface="Carlito"/>
              </a:rPr>
              <a:t>c</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0" name="object 30"/>
          <p:cNvGrpSpPr/>
          <p:nvPr/>
        </p:nvGrpSpPr>
        <p:grpSpPr>
          <a:xfrm>
            <a:off x="239268" y="5504688"/>
            <a:ext cx="459105" cy="487680"/>
            <a:chOff x="239268" y="5504688"/>
            <a:chExt cx="459105" cy="487680"/>
          </a:xfrm>
        </p:grpSpPr>
        <p:sp>
          <p:nvSpPr>
            <p:cNvPr id="31" name="object 31"/>
            <p:cNvSpPr/>
            <p:nvPr/>
          </p:nvSpPr>
          <p:spPr>
            <a:xfrm>
              <a:off x="252222" y="5517642"/>
              <a:ext cx="433070" cy="462280"/>
            </a:xfrm>
            <a:custGeom>
              <a:avLst/>
              <a:gdLst/>
              <a:ahLst/>
              <a:cxnLst/>
              <a:rect l="l" t="t" r="r" b="b"/>
              <a:pathLst>
                <a:path w="433070" h="462279">
                  <a:moveTo>
                    <a:pt x="432816" y="0"/>
                  </a:moveTo>
                  <a:lnTo>
                    <a:pt x="0" y="0"/>
                  </a:lnTo>
                  <a:lnTo>
                    <a:pt x="0" y="461772"/>
                  </a:lnTo>
                  <a:lnTo>
                    <a:pt x="432816" y="461772"/>
                  </a:lnTo>
                  <a:lnTo>
                    <a:pt x="43281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252222" y="5517642"/>
              <a:ext cx="433070" cy="462280"/>
            </a:xfrm>
            <a:custGeom>
              <a:avLst/>
              <a:gdLst/>
              <a:ahLst/>
              <a:cxnLst/>
              <a:rect l="l" t="t" r="r" b="b"/>
              <a:pathLst>
                <a:path w="433070" h="462279">
                  <a:moveTo>
                    <a:pt x="0" y="461772"/>
                  </a:moveTo>
                  <a:lnTo>
                    <a:pt x="432816" y="461772"/>
                  </a:lnTo>
                  <a:lnTo>
                    <a:pt x="432816" y="0"/>
                  </a:lnTo>
                  <a:lnTo>
                    <a:pt x="0" y="0"/>
                  </a:lnTo>
                  <a:lnTo>
                    <a:pt x="0" y="461772"/>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object 33"/>
          <p:cNvSpPr txBox="1"/>
          <p:nvPr/>
        </p:nvSpPr>
        <p:spPr>
          <a:xfrm>
            <a:off x="252222" y="5517641"/>
            <a:ext cx="433070" cy="462280"/>
          </a:xfrm>
          <a:prstGeom prst="rect">
            <a:avLst/>
          </a:prstGeom>
        </p:spPr>
        <p:txBody>
          <a:bodyPr vert="horz" wrap="square" lIns="0" tIns="26669" rIns="0" bIns="0" rtlCol="0">
            <a:spAutoFit/>
          </a:bodyPr>
          <a:lstStyle/>
          <a:p>
            <a:pPr marL="135255" marR="0" lvl="0" indent="0" algn="l" defTabSz="914400" rtl="0" eaLnBrk="1" fontAlgn="auto" latinLnBrk="0" hangingPunct="1">
              <a:lnSpc>
                <a:spcPct val="100000"/>
              </a:lnSpc>
              <a:spcBef>
                <a:spcPts val="209"/>
              </a:spcBef>
              <a:spcAft>
                <a:spcPts val="0"/>
              </a:spcAft>
              <a:buClrTx/>
              <a:buSzTx/>
              <a:buFontTx/>
              <a:buNone/>
              <a:tabLst/>
              <a:defRPr/>
            </a:pPr>
            <a:r>
              <a:rPr kumimoji="0" sz="2400" b="0" i="0" u="none" strike="noStrike" kern="1200" cap="none" spc="0" normalizeH="0" baseline="0" noProof="0" dirty="0">
                <a:ln>
                  <a:noFill/>
                </a:ln>
                <a:solidFill>
                  <a:srgbClr val="FFFFFF"/>
                </a:solidFill>
                <a:effectLst/>
                <a:uLnTx/>
                <a:uFillTx/>
                <a:latin typeface="Carlito"/>
                <a:ea typeface="+mn-ea"/>
                <a:cs typeface="Carlito"/>
              </a:rPr>
              <a:t>d</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34" name="object 34"/>
          <p:cNvSpPr/>
          <p:nvPr/>
        </p:nvSpPr>
        <p:spPr>
          <a:xfrm>
            <a:off x="0" y="2098548"/>
            <a:ext cx="9144000" cy="0"/>
          </a:xfrm>
          <a:custGeom>
            <a:avLst/>
            <a:gdLst/>
            <a:ahLst/>
            <a:cxnLst/>
            <a:rect l="l" t="t" r="r" b="b"/>
            <a:pathLst>
              <a:path w="9144000">
                <a:moveTo>
                  <a:pt x="9144000" y="0"/>
                </a:moveTo>
                <a:lnTo>
                  <a:pt x="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59</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Decomposition view</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02609" y="1294920"/>
            <a:ext cx="8229240" cy="4993834"/>
          </a:xfrm>
          <a:prstGeom prst="rect">
            <a:avLst/>
          </a:prstGeom>
          <a:noFill/>
          <a:ln>
            <a:noFill/>
          </a:ln>
        </p:spPr>
        <p:txBody>
          <a:bodyPr/>
          <a:lstStyle/>
          <a:p>
            <a:pPr marL="343080" indent="-342720" algn="just">
              <a:spcBef>
                <a:spcPts val="561"/>
              </a:spcBef>
              <a:buClr>
                <a:srgbClr val="000000"/>
              </a:buClr>
              <a:buFont typeface="Arial"/>
              <a:buChar char="•"/>
            </a:pPr>
            <a:endParaRPr lang="en-IN" sz="2400" dirty="0">
              <a:solidFill>
                <a:srgbClr val="FF0000"/>
              </a:solidFill>
            </a:endParaRPr>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3" name="Picture 2"/>
          <p:cNvPicPr>
            <a:picLocks noChangeAspect="1"/>
          </p:cNvPicPr>
          <p:nvPr/>
        </p:nvPicPr>
        <p:blipFill>
          <a:blip r:embed="rId2"/>
          <a:stretch>
            <a:fillRect/>
          </a:stretch>
        </p:blipFill>
        <p:spPr>
          <a:xfrm>
            <a:off x="1317932" y="1361257"/>
            <a:ext cx="5792551" cy="4976699"/>
          </a:xfrm>
          <a:prstGeom prst="rect">
            <a:avLst/>
          </a:prstGeom>
        </p:spPr>
      </p:pic>
    </p:spTree>
    <p:extLst>
      <p:ext uri="{BB962C8B-B14F-4D97-AF65-F5344CB8AC3E}">
        <p14:creationId xmlns:p14="http://schemas.microsoft.com/office/powerpoint/2010/main" val="7438126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Procedure for decomposition</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02609"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200" dirty="0"/>
              <a:t>Assess the trend component by smoothing or curve fitting (regression with time)</a:t>
            </a:r>
          </a:p>
          <a:p>
            <a:pPr marL="343080" indent="-342720" algn="just">
              <a:spcBef>
                <a:spcPts val="561"/>
              </a:spcBef>
              <a:buClr>
                <a:srgbClr val="000000"/>
              </a:buClr>
              <a:buFont typeface="Arial"/>
              <a:buChar char="•"/>
            </a:pPr>
            <a:r>
              <a:rPr lang="en-IN" sz="2200" dirty="0"/>
              <a:t>Assess/ account for seasonality i.e. </a:t>
            </a:r>
            <a:r>
              <a:rPr lang="en-IN" sz="2200" dirty="0" err="1"/>
              <a:t>deseasonalize</a:t>
            </a:r>
            <a:r>
              <a:rPr lang="en-IN" sz="2200" dirty="0"/>
              <a:t> the data</a:t>
            </a:r>
          </a:p>
          <a:p>
            <a:pPr marL="800280" lvl="1" indent="-342720" algn="just">
              <a:spcBef>
                <a:spcPts val="561"/>
              </a:spcBef>
              <a:buClr>
                <a:srgbClr val="000000"/>
              </a:buClr>
              <a:buFont typeface="Arial"/>
              <a:buChar char="•"/>
            </a:pPr>
            <a:r>
              <a:rPr lang="en-IN" dirty="0"/>
              <a:t>For Additive Adjustment: Look at all periods of a given type (</a:t>
            </a:r>
            <a:r>
              <a:rPr lang="en-IN" dirty="0" err="1"/>
              <a:t>eg</a:t>
            </a:r>
            <a:r>
              <a:rPr lang="en-IN" dirty="0"/>
              <a:t>. First </a:t>
            </a:r>
            <a:r>
              <a:rPr lang="en-IN" dirty="0" err="1"/>
              <a:t>Qtr</a:t>
            </a:r>
            <a:r>
              <a:rPr lang="en-IN" dirty="0"/>
              <a:t> periods where data is quarterly, or a all August period where the data is monthly) &amp; compute an average deviation of the actual values from the smooth or fitted values in those periods. The average can then be added to the trend to adjust for seasonality.</a:t>
            </a:r>
          </a:p>
          <a:p>
            <a:pPr marL="800280" lvl="1" indent="-342720" algn="just">
              <a:spcBef>
                <a:spcPts val="561"/>
              </a:spcBef>
              <a:buClr>
                <a:srgbClr val="000000"/>
              </a:buClr>
              <a:buFont typeface="Arial"/>
              <a:buChar char="•"/>
            </a:pPr>
            <a:r>
              <a:rPr lang="en-IN" dirty="0"/>
              <a:t>For multiplicative adjustment: Instead of calculating the average deviation, compute an average ratio, also called seasonal indices, of the actual values to the smooth or fitted values in those periods. The indices are then used as multiplier to adjust for seasonality.</a:t>
            </a:r>
            <a:endParaRPr lang="en-IN" sz="2200" dirty="0"/>
          </a:p>
          <a:p>
            <a:pPr marL="343080" indent="-342720" algn="just">
              <a:spcBef>
                <a:spcPts val="561"/>
              </a:spcBef>
              <a:buClr>
                <a:srgbClr val="000000"/>
              </a:buClr>
              <a:buFont typeface="Arial"/>
              <a:buChar char="•"/>
            </a:pPr>
            <a:r>
              <a:rPr lang="en-IN" sz="2200" dirty="0"/>
              <a:t>Forecast by projecting trend component into the future and then adding or multiplying the seasonal component, as the case may be according to your chosen model</a:t>
            </a:r>
          </a:p>
          <a:p>
            <a:pPr marL="343080" indent="-342720" algn="just">
              <a:spcBef>
                <a:spcPts val="561"/>
              </a:spcBef>
              <a:buClr>
                <a:srgbClr val="000000"/>
              </a:buClr>
              <a:buFont typeface="Arial"/>
              <a:buChar char="•"/>
            </a:pPr>
            <a:endParaRPr lang="en-IN" sz="2400" dirty="0">
              <a:solidFill>
                <a:srgbClr val="FF0000"/>
              </a:solidFill>
            </a:endParaRPr>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spTree>
    <p:extLst>
      <p:ext uri="{BB962C8B-B14F-4D97-AF65-F5344CB8AC3E}">
        <p14:creationId xmlns:p14="http://schemas.microsoft.com/office/powerpoint/2010/main" val="26711626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Example1:</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02609" y="1294920"/>
            <a:ext cx="8229240" cy="4993834"/>
          </a:xfrm>
          <a:prstGeom prst="rect">
            <a:avLst/>
          </a:prstGeom>
          <a:noFill/>
          <a:ln>
            <a:noFill/>
          </a:ln>
        </p:spPr>
        <p:txBody>
          <a:bodyPr/>
          <a:lstStyle/>
          <a:p>
            <a:pPr marL="343080" indent="-342720" algn="just">
              <a:spcBef>
                <a:spcPts val="561"/>
              </a:spcBef>
              <a:buClr>
                <a:srgbClr val="000000"/>
              </a:buClr>
              <a:buFont typeface="Arial"/>
              <a:buChar char="•"/>
            </a:pPr>
            <a:r>
              <a:rPr lang="en-IN" sz="2400" dirty="0"/>
              <a:t>Let us consider the following quarterly sales data for J C Penney Sales company for the last 24 quarters</a:t>
            </a:r>
          </a:p>
          <a:p>
            <a:pPr marL="343080" indent="-342720" algn="just">
              <a:spcBef>
                <a:spcPts val="561"/>
              </a:spcBef>
              <a:buClr>
                <a:srgbClr val="000000"/>
              </a:buClr>
              <a:buFont typeface="Arial"/>
              <a:buChar char="•"/>
            </a:pPr>
            <a:r>
              <a:rPr lang="en-IN" sz="2400" dirty="0"/>
              <a:t>Forecast sales for the </a:t>
            </a:r>
          </a:p>
          <a:p>
            <a:pPr marL="360" algn="just">
              <a:spcBef>
                <a:spcPts val="561"/>
              </a:spcBef>
              <a:buClr>
                <a:srgbClr val="000000"/>
              </a:buClr>
            </a:pPr>
            <a:r>
              <a:rPr lang="en-IN" sz="2400" dirty="0"/>
              <a:t>    25</a:t>
            </a:r>
            <a:r>
              <a:rPr lang="en-IN" sz="2400" baseline="30000" dirty="0"/>
              <a:t>th</a:t>
            </a:r>
            <a:r>
              <a:rPr lang="en-IN" sz="2400" dirty="0"/>
              <a:t> Quarter ?</a:t>
            </a:r>
          </a:p>
          <a:p>
            <a:pPr marL="360" algn="just">
              <a:spcBef>
                <a:spcPts val="561"/>
              </a:spcBef>
              <a:buClr>
                <a:srgbClr val="000000"/>
              </a:buClr>
            </a:pPr>
            <a:endParaRPr lang="en-IN" sz="2400" dirty="0"/>
          </a:p>
          <a:p>
            <a:pPr marL="360" algn="just">
              <a:spcBef>
                <a:spcPts val="561"/>
              </a:spcBef>
              <a:buClr>
                <a:srgbClr val="000000"/>
              </a:buClr>
            </a:pPr>
            <a:r>
              <a:rPr lang="en-IN" sz="2400" dirty="0" err="1"/>
              <a:t>Ans</a:t>
            </a:r>
            <a:r>
              <a:rPr lang="en-IN" sz="2400" dirty="0"/>
              <a:t>:</a:t>
            </a:r>
          </a:p>
          <a:p>
            <a:pPr marL="360" algn="just">
              <a:spcBef>
                <a:spcPts val="561"/>
              </a:spcBef>
              <a:buClr>
                <a:srgbClr val="000000"/>
              </a:buClr>
            </a:pPr>
            <a:r>
              <a:rPr lang="en-IN" sz="2400" u="sng" dirty="0"/>
              <a:t>Step-1</a:t>
            </a:r>
            <a:endParaRPr lang="en-IN" sz="2400" dirty="0"/>
          </a:p>
          <a:p>
            <a:pPr marL="360" algn="just">
              <a:spcBef>
                <a:spcPts val="561"/>
              </a:spcBef>
              <a:buClr>
                <a:srgbClr val="000000"/>
              </a:buClr>
            </a:pPr>
            <a:r>
              <a:rPr lang="en-IN" sz="2000" dirty="0"/>
              <a:t>Fit a trend line. We can have a</a:t>
            </a:r>
          </a:p>
          <a:p>
            <a:pPr marL="360" algn="just">
              <a:spcBef>
                <a:spcPts val="561"/>
              </a:spcBef>
              <a:buClr>
                <a:srgbClr val="000000"/>
              </a:buClr>
            </a:pPr>
            <a:r>
              <a:rPr lang="en-IN" sz="2000" dirty="0"/>
              <a:t>Linear or a polynomial fit using </a:t>
            </a:r>
          </a:p>
          <a:p>
            <a:pPr marL="360" algn="just">
              <a:spcBef>
                <a:spcPts val="561"/>
              </a:spcBef>
              <a:buClr>
                <a:srgbClr val="000000"/>
              </a:buClr>
            </a:pPr>
            <a:r>
              <a:rPr lang="en-IN" sz="2000" dirty="0"/>
              <a:t>Regression with t </a:t>
            </a:r>
          </a:p>
          <a:p>
            <a:pPr marL="360" algn="just">
              <a:spcBef>
                <a:spcPts val="561"/>
              </a:spcBef>
              <a:buClr>
                <a:srgbClr val="000000"/>
              </a:buClr>
            </a:pPr>
            <a:endParaRPr lang="en-IN" sz="2400" dirty="0"/>
          </a:p>
          <a:p>
            <a:pPr marL="360" algn="just">
              <a:spcBef>
                <a:spcPts val="561"/>
              </a:spcBef>
              <a:buClr>
                <a:srgbClr val="000000"/>
              </a:buClr>
            </a:pPr>
            <a:endParaRPr lang="en-IN" sz="2400" dirty="0"/>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2" name="Picture 1"/>
          <p:cNvPicPr>
            <a:picLocks noChangeAspect="1"/>
          </p:cNvPicPr>
          <p:nvPr/>
        </p:nvPicPr>
        <p:blipFill rotWithShape="1">
          <a:blip r:embed="rId2"/>
          <a:srcRect l="19366" r="47197" b="46470"/>
          <a:stretch/>
        </p:blipFill>
        <p:spPr>
          <a:xfrm>
            <a:off x="4093926" y="2103729"/>
            <a:ext cx="2454980" cy="4075634"/>
          </a:xfrm>
          <a:prstGeom prst="rect">
            <a:avLst/>
          </a:prstGeom>
        </p:spPr>
      </p:pic>
      <p:pic>
        <p:nvPicPr>
          <p:cNvPr id="5" name="Picture 4"/>
          <p:cNvPicPr>
            <a:picLocks noChangeAspect="1"/>
          </p:cNvPicPr>
          <p:nvPr/>
        </p:nvPicPr>
        <p:blipFill rotWithShape="1">
          <a:blip r:embed="rId2"/>
          <a:srcRect l="19366" t="52992" r="47197" b="1217"/>
          <a:stretch/>
        </p:blipFill>
        <p:spPr>
          <a:xfrm>
            <a:off x="6548770" y="2704903"/>
            <a:ext cx="2454980" cy="3486349"/>
          </a:xfrm>
          <a:prstGeom prst="rect">
            <a:avLst/>
          </a:prstGeom>
        </p:spPr>
      </p:pic>
      <p:pic>
        <p:nvPicPr>
          <p:cNvPr id="6" name="Picture 5"/>
          <p:cNvPicPr>
            <a:picLocks noChangeAspect="1"/>
          </p:cNvPicPr>
          <p:nvPr/>
        </p:nvPicPr>
        <p:blipFill rotWithShape="1">
          <a:blip r:embed="rId2"/>
          <a:srcRect l="19366" r="47197" b="91911"/>
          <a:stretch/>
        </p:blipFill>
        <p:spPr>
          <a:xfrm>
            <a:off x="6548770" y="2100865"/>
            <a:ext cx="2454980" cy="615927"/>
          </a:xfrm>
          <a:prstGeom prst="rect">
            <a:avLst/>
          </a:prstGeom>
        </p:spPr>
      </p:pic>
      <p:pic>
        <p:nvPicPr>
          <p:cNvPr id="3" name="Picture 2"/>
          <p:cNvPicPr>
            <a:picLocks noChangeAspect="1"/>
          </p:cNvPicPr>
          <p:nvPr/>
        </p:nvPicPr>
        <p:blipFill>
          <a:blip r:embed="rId3"/>
          <a:stretch>
            <a:fillRect/>
          </a:stretch>
        </p:blipFill>
        <p:spPr>
          <a:xfrm>
            <a:off x="402609" y="5629046"/>
            <a:ext cx="2971800" cy="323850"/>
          </a:xfrm>
          <a:prstGeom prst="rect">
            <a:avLst/>
          </a:prstGeom>
        </p:spPr>
      </p:pic>
      <p:pic>
        <p:nvPicPr>
          <p:cNvPr id="4" name="Picture 3"/>
          <p:cNvPicPr>
            <a:picLocks noChangeAspect="1"/>
          </p:cNvPicPr>
          <p:nvPr/>
        </p:nvPicPr>
        <p:blipFill>
          <a:blip r:embed="rId4"/>
          <a:stretch>
            <a:fillRect/>
          </a:stretch>
        </p:blipFill>
        <p:spPr>
          <a:xfrm>
            <a:off x="414684" y="6179363"/>
            <a:ext cx="4798567" cy="297179"/>
          </a:xfrm>
          <a:prstGeom prst="rect">
            <a:avLst/>
          </a:prstGeom>
        </p:spPr>
      </p:pic>
    </p:spTree>
    <p:extLst>
      <p:ext uri="{BB962C8B-B14F-4D97-AF65-F5344CB8AC3E}">
        <p14:creationId xmlns:p14="http://schemas.microsoft.com/office/powerpoint/2010/main" val="26365378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Example1:</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02609" y="1294920"/>
            <a:ext cx="8229240" cy="4993834"/>
          </a:xfrm>
          <a:prstGeom prst="rect">
            <a:avLst/>
          </a:prstGeom>
          <a:noFill/>
          <a:ln>
            <a:noFill/>
          </a:ln>
        </p:spPr>
        <p:txBody>
          <a:bodyPr/>
          <a:lstStyle/>
          <a:p>
            <a:pPr marL="360" algn="just">
              <a:spcBef>
                <a:spcPts val="561"/>
              </a:spcBef>
              <a:buClr>
                <a:srgbClr val="000000"/>
              </a:buClr>
            </a:pPr>
            <a:r>
              <a:rPr lang="en-IN" sz="2000" dirty="0"/>
              <a:t>The forecast value of trend component for the 25</a:t>
            </a:r>
            <a:r>
              <a:rPr lang="en-IN" sz="2000" baseline="30000" dirty="0"/>
              <a:t>th</a:t>
            </a:r>
            <a:r>
              <a:rPr lang="en-IN" sz="2000" dirty="0"/>
              <a:t> </a:t>
            </a:r>
            <a:r>
              <a:rPr lang="en-IN" sz="2000" dirty="0" err="1"/>
              <a:t>Qtr</a:t>
            </a:r>
            <a:r>
              <a:rPr lang="en-IN" sz="2000" dirty="0"/>
              <a:t> will be</a:t>
            </a:r>
          </a:p>
          <a:p>
            <a:pPr marL="360" algn="just">
              <a:spcBef>
                <a:spcPts val="561"/>
              </a:spcBef>
              <a:buClr>
                <a:srgbClr val="000000"/>
              </a:buClr>
            </a:pPr>
            <a:endParaRPr lang="en-IN" sz="2400" u="sng" dirty="0"/>
          </a:p>
          <a:p>
            <a:pPr marL="360" algn="just">
              <a:spcBef>
                <a:spcPts val="561"/>
              </a:spcBef>
              <a:buClr>
                <a:srgbClr val="000000"/>
              </a:buClr>
            </a:pPr>
            <a:endParaRPr lang="en-IN" sz="2400" u="sng" dirty="0"/>
          </a:p>
          <a:p>
            <a:pPr marL="360" algn="just">
              <a:spcBef>
                <a:spcPts val="561"/>
              </a:spcBef>
              <a:buClr>
                <a:srgbClr val="000000"/>
              </a:buClr>
            </a:pPr>
            <a:r>
              <a:rPr lang="en-IN" sz="2400" u="sng" dirty="0"/>
              <a:t>Step-2</a:t>
            </a:r>
            <a:endParaRPr lang="en-IN" sz="2400" dirty="0"/>
          </a:p>
          <a:p>
            <a:pPr marL="360" algn="just">
              <a:spcBef>
                <a:spcPts val="561"/>
              </a:spcBef>
              <a:buClr>
                <a:srgbClr val="000000"/>
              </a:buClr>
            </a:pPr>
            <a:r>
              <a:rPr lang="en-IN" sz="2000" dirty="0"/>
              <a:t>Compute additive/multiplicative seasonal adjustment factor for the first quarter</a:t>
            </a:r>
          </a:p>
          <a:p>
            <a:pPr marL="360" algn="just">
              <a:spcBef>
                <a:spcPts val="561"/>
              </a:spcBef>
              <a:buClr>
                <a:srgbClr val="000000"/>
              </a:buClr>
            </a:pPr>
            <a:endParaRPr lang="en-IN" sz="2400" dirty="0"/>
          </a:p>
          <a:p>
            <a:pPr marL="360" algn="just">
              <a:spcBef>
                <a:spcPts val="561"/>
              </a:spcBef>
              <a:buClr>
                <a:srgbClr val="000000"/>
              </a:buClr>
            </a:pPr>
            <a:endParaRPr lang="en-IN" sz="2400" dirty="0"/>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spcBef>
                <a:spcPts val="561"/>
              </a:spcBef>
              <a:buClr>
                <a:srgbClr val="000000"/>
              </a:buClr>
              <a:buFont typeface="Arial"/>
              <a:buChar char="•"/>
            </a:pPr>
            <a:endParaRPr lang="en-US" sz="2800" dirty="0"/>
          </a:p>
          <a:p>
            <a:pPr marL="343080" indent="-342720" algn="just">
              <a:lnSpc>
                <a:spcPct val="100000"/>
              </a:lnSpc>
              <a:spcBef>
                <a:spcPts val="561"/>
              </a:spcBef>
              <a:buClr>
                <a:srgbClr val="000000"/>
              </a:buClr>
              <a:buFont typeface="Arial"/>
              <a:buChar char="•"/>
            </a:pPr>
            <a:endParaRPr lang="en-IN" sz="2800" spc="-1" dirty="0">
              <a:solidFill>
                <a:srgbClr val="000000"/>
              </a:solidFill>
              <a:latin typeface="Calibri"/>
            </a:endParaRP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7" name="Picture 6"/>
          <p:cNvPicPr>
            <a:picLocks noChangeAspect="1"/>
          </p:cNvPicPr>
          <p:nvPr/>
        </p:nvPicPr>
        <p:blipFill>
          <a:blip r:embed="rId2"/>
          <a:stretch>
            <a:fillRect/>
          </a:stretch>
        </p:blipFill>
        <p:spPr>
          <a:xfrm>
            <a:off x="588133" y="1799385"/>
            <a:ext cx="3600450" cy="638175"/>
          </a:xfrm>
          <a:prstGeom prst="rect">
            <a:avLst/>
          </a:prstGeom>
        </p:spPr>
      </p:pic>
      <p:pic>
        <p:nvPicPr>
          <p:cNvPr id="8" name="Picture 7"/>
          <p:cNvPicPr>
            <a:picLocks noChangeAspect="1"/>
          </p:cNvPicPr>
          <p:nvPr/>
        </p:nvPicPr>
        <p:blipFill>
          <a:blip r:embed="rId3"/>
          <a:stretch>
            <a:fillRect/>
          </a:stretch>
        </p:blipFill>
        <p:spPr>
          <a:xfrm>
            <a:off x="402609" y="3815326"/>
            <a:ext cx="4420595" cy="2473428"/>
          </a:xfrm>
          <a:prstGeom prst="rect">
            <a:avLst/>
          </a:prstGeom>
        </p:spPr>
      </p:pic>
      <p:pic>
        <p:nvPicPr>
          <p:cNvPr id="10" name="Picture 9"/>
          <p:cNvPicPr>
            <a:picLocks noChangeAspect="1"/>
          </p:cNvPicPr>
          <p:nvPr/>
        </p:nvPicPr>
        <p:blipFill>
          <a:blip r:embed="rId4"/>
          <a:stretch>
            <a:fillRect/>
          </a:stretch>
        </p:blipFill>
        <p:spPr>
          <a:xfrm>
            <a:off x="5145699" y="3815326"/>
            <a:ext cx="3486150" cy="266700"/>
          </a:xfrm>
          <a:prstGeom prst="rect">
            <a:avLst/>
          </a:prstGeom>
        </p:spPr>
      </p:pic>
      <p:pic>
        <p:nvPicPr>
          <p:cNvPr id="11" name="Picture 10"/>
          <p:cNvPicPr>
            <a:picLocks noChangeAspect="1"/>
          </p:cNvPicPr>
          <p:nvPr/>
        </p:nvPicPr>
        <p:blipFill>
          <a:blip r:embed="rId5"/>
          <a:stretch>
            <a:fillRect/>
          </a:stretch>
        </p:blipFill>
        <p:spPr>
          <a:xfrm>
            <a:off x="5913139" y="4222062"/>
            <a:ext cx="1628775" cy="542925"/>
          </a:xfrm>
          <a:prstGeom prst="rect">
            <a:avLst/>
          </a:prstGeom>
        </p:spPr>
      </p:pic>
      <p:pic>
        <p:nvPicPr>
          <p:cNvPr id="12" name="Picture 11"/>
          <p:cNvPicPr>
            <a:picLocks noChangeAspect="1"/>
          </p:cNvPicPr>
          <p:nvPr/>
        </p:nvPicPr>
        <p:blipFill>
          <a:blip r:embed="rId6"/>
          <a:stretch>
            <a:fillRect/>
          </a:stretch>
        </p:blipFill>
        <p:spPr>
          <a:xfrm>
            <a:off x="5145699" y="4905023"/>
            <a:ext cx="2295525" cy="276225"/>
          </a:xfrm>
          <a:prstGeom prst="rect">
            <a:avLst/>
          </a:prstGeom>
        </p:spPr>
      </p:pic>
      <p:pic>
        <p:nvPicPr>
          <p:cNvPr id="14" name="Picture 13"/>
          <p:cNvPicPr>
            <a:picLocks noChangeAspect="1"/>
          </p:cNvPicPr>
          <p:nvPr/>
        </p:nvPicPr>
        <p:blipFill>
          <a:blip r:embed="rId7"/>
          <a:stretch>
            <a:fillRect/>
          </a:stretch>
        </p:blipFill>
        <p:spPr>
          <a:xfrm>
            <a:off x="6107724" y="5372017"/>
            <a:ext cx="1562100" cy="542925"/>
          </a:xfrm>
          <a:prstGeom prst="rect">
            <a:avLst/>
          </a:prstGeom>
        </p:spPr>
      </p:pic>
    </p:spTree>
    <p:extLst>
      <p:ext uri="{BB962C8B-B14F-4D97-AF65-F5344CB8AC3E}">
        <p14:creationId xmlns:p14="http://schemas.microsoft.com/office/powerpoint/2010/main" val="29052219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0" y="152280"/>
            <a:ext cx="6324120" cy="11426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12000"/>
              </a:lnSpc>
            </a:pPr>
            <a:r>
              <a:rPr lang="en-IN" sz="3200" b="1" spc="-1" dirty="0">
                <a:solidFill>
                  <a:srgbClr val="C00000"/>
                </a:solidFill>
                <a:latin typeface="Comic Sans MS"/>
              </a:rPr>
              <a:t>Example1:</a:t>
            </a:r>
            <a:endParaRPr lang="en-IN" sz="3200" b="0" strike="noStrike" spc="-1" dirty="0">
              <a:latin typeface="Arial"/>
            </a:endParaRPr>
          </a:p>
        </p:txBody>
      </p:sp>
      <p:sp>
        <p:nvSpPr>
          <p:cNvPr id="13" name="TextShape 2">
            <a:extLst>
              <a:ext uri="{FF2B5EF4-FFF2-40B4-BE49-F238E27FC236}">
                <a16:creationId xmlns:a16="http://schemas.microsoft.com/office/drawing/2014/main" id="{84186B61-9C5D-40BB-B021-D7D56B779A22}"/>
              </a:ext>
            </a:extLst>
          </p:cNvPr>
          <p:cNvSpPr txBox="1"/>
          <p:nvPr/>
        </p:nvSpPr>
        <p:spPr>
          <a:xfrm>
            <a:off x="402609" y="1294920"/>
            <a:ext cx="8229240" cy="4993834"/>
          </a:xfrm>
          <a:prstGeom prst="rect">
            <a:avLst/>
          </a:prstGeom>
          <a:noFill/>
          <a:ln>
            <a:noFill/>
          </a:ln>
        </p:spPr>
        <p:txBody>
          <a:bodyPr/>
          <a:lstStyle/>
          <a:p>
            <a:pPr marL="360" algn="just">
              <a:spcBef>
                <a:spcPts val="561"/>
              </a:spcBef>
              <a:buClr>
                <a:srgbClr val="000000"/>
              </a:buClr>
            </a:pPr>
            <a:r>
              <a:rPr lang="en-IN" sz="2400" u="sng" dirty="0"/>
              <a:t>Step-3</a:t>
            </a:r>
            <a:endParaRPr lang="en-IN" sz="2400" dirty="0"/>
          </a:p>
          <a:p>
            <a:pPr marL="360" algn="just">
              <a:spcBef>
                <a:spcPts val="561"/>
              </a:spcBef>
              <a:buClr>
                <a:srgbClr val="000000"/>
              </a:buClr>
            </a:pPr>
            <a:r>
              <a:rPr lang="en-IN" sz="2000" dirty="0"/>
              <a:t>So, forecast for the 25</a:t>
            </a:r>
            <a:r>
              <a:rPr lang="en-IN" sz="2000" baseline="30000" dirty="0"/>
              <a:t>th</a:t>
            </a:r>
            <a:r>
              <a:rPr lang="en-IN" sz="2000" dirty="0"/>
              <a:t> </a:t>
            </a:r>
            <a:r>
              <a:rPr lang="en-IN" sz="2000" dirty="0" err="1"/>
              <a:t>Qtr</a:t>
            </a:r>
            <a:r>
              <a:rPr lang="en-IN" sz="2000" dirty="0"/>
              <a:t> period is obtained by adjusting the trend fit for seasonality as either</a:t>
            </a:r>
          </a:p>
          <a:p>
            <a:pPr marL="360" algn="just">
              <a:spcBef>
                <a:spcPts val="561"/>
              </a:spcBef>
              <a:buClr>
                <a:srgbClr val="000000"/>
              </a:buClr>
            </a:pPr>
            <a:endParaRPr lang="en-IN" sz="2400" dirty="0"/>
          </a:p>
          <a:p>
            <a:pPr marL="360" algn="just">
              <a:spcBef>
                <a:spcPts val="561"/>
              </a:spcBef>
              <a:buClr>
                <a:srgbClr val="000000"/>
              </a:buClr>
            </a:pPr>
            <a:endParaRPr lang="en-IN" sz="2400" dirty="0"/>
          </a:p>
          <a:p>
            <a:pPr marL="343080" indent="-342720" algn="just">
              <a:spcBef>
                <a:spcPts val="561"/>
              </a:spcBef>
              <a:buClr>
                <a:srgbClr val="000000"/>
              </a:buClr>
              <a:buFont typeface="Arial"/>
              <a:buChar char="•"/>
            </a:pPr>
            <a:endParaRPr lang="en-IN" sz="2400" dirty="0"/>
          </a:p>
          <a:p>
            <a:pPr marL="343080" indent="-342720" algn="just">
              <a:spcBef>
                <a:spcPts val="561"/>
              </a:spcBef>
              <a:buClr>
                <a:srgbClr val="000000"/>
              </a:buClr>
              <a:buFont typeface="Arial"/>
              <a:buChar char="•"/>
            </a:pPr>
            <a:endParaRPr lang="en-IN" sz="2400" dirty="0"/>
          </a:p>
          <a:p>
            <a:pPr marL="360" algn="just">
              <a:spcBef>
                <a:spcPts val="561"/>
              </a:spcBef>
              <a:buClr>
                <a:srgbClr val="000000"/>
              </a:buClr>
            </a:pPr>
            <a:endParaRPr lang="en-US" sz="2800" dirty="0"/>
          </a:p>
          <a:p>
            <a:pPr marL="343080" indent="-342720" algn="just">
              <a:lnSpc>
                <a:spcPct val="100000"/>
              </a:lnSpc>
              <a:spcBef>
                <a:spcPts val="561"/>
              </a:spcBef>
              <a:buClr>
                <a:srgbClr val="000000"/>
              </a:buClr>
              <a:buFont typeface="Arial"/>
              <a:buChar char="•"/>
            </a:pPr>
            <a:endParaRPr lang="en-IN" sz="2400" spc="-1" dirty="0">
              <a:solidFill>
                <a:srgbClr val="000000"/>
              </a:solidFill>
            </a:endParaRPr>
          </a:p>
          <a:p>
            <a:pPr marL="343080" indent="-342720" algn="just">
              <a:lnSpc>
                <a:spcPct val="100000"/>
              </a:lnSpc>
              <a:spcBef>
                <a:spcPts val="561"/>
              </a:spcBef>
              <a:buClr>
                <a:srgbClr val="000000"/>
              </a:buClr>
              <a:buFont typeface="Arial"/>
              <a:buChar char="•"/>
            </a:pPr>
            <a:r>
              <a:rPr lang="en-IN" sz="2400" spc="-1" dirty="0">
                <a:solidFill>
                  <a:srgbClr val="000000"/>
                </a:solidFill>
              </a:rPr>
              <a:t>For the same example, what will be the sales forecast for the 28</a:t>
            </a:r>
            <a:r>
              <a:rPr lang="en-IN" sz="2400" spc="-1" baseline="30000" dirty="0">
                <a:solidFill>
                  <a:srgbClr val="000000"/>
                </a:solidFill>
              </a:rPr>
              <a:t>th</a:t>
            </a:r>
            <a:r>
              <a:rPr lang="en-IN" sz="2400" spc="-1" dirty="0">
                <a:solidFill>
                  <a:srgbClr val="000000"/>
                </a:solidFill>
              </a:rPr>
              <a:t> </a:t>
            </a:r>
            <a:r>
              <a:rPr lang="en-IN" sz="2400" spc="-1" dirty="0" err="1">
                <a:solidFill>
                  <a:srgbClr val="000000"/>
                </a:solidFill>
              </a:rPr>
              <a:t>Qtr</a:t>
            </a:r>
            <a:r>
              <a:rPr lang="en-IN" sz="2400" spc="-1" dirty="0">
                <a:solidFill>
                  <a:srgbClr val="000000"/>
                </a:solidFill>
              </a:rPr>
              <a:t> period? </a:t>
            </a:r>
            <a:r>
              <a:rPr lang="en-IN" spc="-1" dirty="0">
                <a:solidFill>
                  <a:srgbClr val="000000"/>
                </a:solidFill>
              </a:rPr>
              <a:t>(Hint: calculate seasonality factor for the 4</a:t>
            </a:r>
            <a:r>
              <a:rPr lang="en-IN" spc="-1" baseline="30000" dirty="0">
                <a:solidFill>
                  <a:srgbClr val="000000"/>
                </a:solidFill>
              </a:rPr>
              <a:t>th</a:t>
            </a:r>
            <a:r>
              <a:rPr lang="en-IN" spc="-1" dirty="0">
                <a:solidFill>
                  <a:srgbClr val="000000"/>
                </a:solidFill>
              </a:rPr>
              <a:t> </a:t>
            </a:r>
            <a:r>
              <a:rPr lang="en-IN" spc="-1" dirty="0" err="1">
                <a:solidFill>
                  <a:srgbClr val="000000"/>
                </a:solidFill>
              </a:rPr>
              <a:t>Qtr</a:t>
            </a:r>
            <a:r>
              <a:rPr lang="en-IN" spc="-1" dirty="0">
                <a:solidFill>
                  <a:srgbClr val="000000"/>
                </a:solidFill>
              </a:rPr>
              <a:t> .i.e. 4,8,12,16,20,24)</a:t>
            </a:r>
          </a:p>
          <a:p>
            <a:pPr marL="343080" indent="-342720">
              <a:lnSpc>
                <a:spcPct val="100000"/>
              </a:lnSpc>
              <a:spcBef>
                <a:spcPts val="561"/>
              </a:spcBef>
              <a:buClr>
                <a:srgbClr val="000000"/>
              </a:buClr>
              <a:buFont typeface="Arial"/>
              <a:buChar char="•"/>
            </a:pPr>
            <a:endParaRPr lang="en-IN" sz="2800" b="0" strike="noStrike" spc="-1" dirty="0">
              <a:solidFill>
                <a:srgbClr val="000000"/>
              </a:solidFill>
              <a:latin typeface="Arial"/>
            </a:endParaRPr>
          </a:p>
          <a:p>
            <a:pPr>
              <a:lnSpc>
                <a:spcPct val="100000"/>
              </a:lnSpc>
              <a:spcBef>
                <a:spcPts val="561"/>
              </a:spcBef>
            </a:pPr>
            <a:endParaRPr lang="en-IN" sz="2800" b="0" strike="noStrike" spc="-1" dirty="0">
              <a:solidFill>
                <a:srgbClr val="000000"/>
              </a:solidFill>
              <a:latin typeface="Arial"/>
            </a:endParaRPr>
          </a:p>
        </p:txBody>
      </p:sp>
      <p:pic>
        <p:nvPicPr>
          <p:cNvPr id="2" name="Picture 1"/>
          <p:cNvPicPr>
            <a:picLocks noChangeAspect="1"/>
          </p:cNvPicPr>
          <p:nvPr/>
        </p:nvPicPr>
        <p:blipFill>
          <a:blip r:embed="rId2"/>
          <a:stretch>
            <a:fillRect/>
          </a:stretch>
        </p:blipFill>
        <p:spPr>
          <a:xfrm>
            <a:off x="1011214" y="2538483"/>
            <a:ext cx="6590590" cy="2000302"/>
          </a:xfrm>
          <a:prstGeom prst="rect">
            <a:avLst/>
          </a:prstGeom>
        </p:spPr>
      </p:pic>
    </p:spTree>
    <p:extLst>
      <p:ext uri="{BB962C8B-B14F-4D97-AF65-F5344CB8AC3E}">
        <p14:creationId xmlns:p14="http://schemas.microsoft.com/office/powerpoint/2010/main" val="28844382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2699640" y="2997000"/>
            <a:ext cx="6120360" cy="849600"/>
          </a:xfrm>
          <a:prstGeom prst="rect">
            <a:avLst/>
          </a:prstGeom>
          <a:noFill/>
          <a:ln>
            <a:noFill/>
          </a:ln>
        </p:spPr>
        <p:txBody>
          <a:bodyPr anchor="ctr"/>
          <a:lstStyle/>
          <a:p>
            <a:pPr algn="r">
              <a:lnSpc>
                <a:spcPct val="100000"/>
              </a:lnSpc>
            </a:pPr>
            <a:r>
              <a:rPr lang="en-IN" sz="4000" b="0" i="1" strike="noStrike" spc="-1">
                <a:solidFill>
                  <a:srgbClr val="000000"/>
                </a:solidFill>
                <a:latin typeface="Calibri"/>
                <a:ea typeface="Calibri"/>
              </a:rPr>
              <a:t>Thank You</a:t>
            </a:r>
            <a:endParaRPr lang="en-IN" sz="4000" b="0" strike="noStrike" spc="-1">
              <a:solidFill>
                <a:srgbClr val="000000"/>
              </a:solidFill>
              <a:latin typeface="Arial"/>
            </a:endParaRPr>
          </a:p>
        </p:txBody>
      </p:sp>
    </p:spTree>
    <p:extLst>
      <p:ext uri="{BB962C8B-B14F-4D97-AF65-F5344CB8AC3E}">
        <p14:creationId xmlns:p14="http://schemas.microsoft.com/office/powerpoint/2010/main" val="195759745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IN" sz="4000" dirty="0"/>
              <a:t>PROBABILITY &amp; STATISTICS </a:t>
            </a:r>
            <a:endParaRPr lang="en-US" sz="4000" dirty="0"/>
          </a:p>
        </p:txBody>
      </p:sp>
      <p:sp>
        <p:nvSpPr>
          <p:cNvPr id="2" name="TextBox 1"/>
          <p:cNvSpPr txBox="1"/>
          <p:nvPr/>
        </p:nvSpPr>
        <p:spPr>
          <a:xfrm>
            <a:off x="6400800" y="457200"/>
            <a:ext cx="1447800" cy="381000"/>
          </a:xfrm>
          <a:prstGeom prst="rect">
            <a:avLst/>
          </a:prstGeom>
          <a:noFill/>
        </p:spPr>
        <p:txBody>
          <a:bodyPr wrap="square" rtlCol="0">
            <a:spAutoFit/>
          </a:bodyPr>
          <a:lstStyle/>
          <a:p>
            <a:r>
              <a:rPr lang="en-IN" dirty="0">
                <a:solidFill>
                  <a:schemeClr val="bg1"/>
                </a:solidFill>
              </a:rPr>
              <a:t>Module IV</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IN" dirty="0"/>
              <a:t>PROBABILITY &amp; STATISTICS </a:t>
            </a:r>
            <a:endParaRPr lang="en-US"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t>Joint Distribution</a:t>
            </a:r>
          </a:p>
        </p:txBody>
      </p:sp>
    </p:spTree>
    <p:extLst>
      <p:ext uri="{BB962C8B-B14F-4D97-AF65-F5344CB8AC3E}">
        <p14:creationId xmlns:p14="http://schemas.microsoft.com/office/powerpoint/2010/main" val="992087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3"/>
          <p:cNvSpPr>
            <a:spLocks noGrp="1" noChangeArrowheads="1"/>
          </p:cNvSpPr>
          <p:nvPr>
            <p:ph idx="1"/>
          </p:nvPr>
        </p:nvSpPr>
        <p:spPr/>
        <p:txBody>
          <a:bodyPr/>
          <a:lstStyle/>
          <a:p>
            <a:pPr>
              <a:buFont typeface="Wingdings" panose="05000000000000000000" pitchFamily="2" charset="2"/>
              <a:buChar char="v"/>
            </a:pPr>
            <a:r>
              <a:rPr lang="en-US" altLang="en-US" dirty="0"/>
              <a:t>The conditional dependence between random variables serves as a foundation for time series analysis.</a:t>
            </a:r>
          </a:p>
          <a:p>
            <a:pPr>
              <a:buFont typeface="Wingdings" panose="05000000000000000000" pitchFamily="2" charset="2"/>
              <a:buChar char="v"/>
            </a:pPr>
            <a:r>
              <a:rPr lang="en-US" altLang="en-US" dirty="0"/>
              <a:t>When multiple random variables are related they are described by their joint distribution and density functions</a:t>
            </a:r>
          </a:p>
        </p:txBody>
      </p:sp>
      <p:sp>
        <p:nvSpPr>
          <p:cNvPr id="1029" name="Rectangle 2"/>
          <p:cNvSpPr>
            <a:spLocks noGrp="1" noChangeArrowheads="1"/>
          </p:cNvSpPr>
          <p:nvPr>
            <p:ph type="title" idx="4294967295"/>
          </p:nvPr>
        </p:nvSpPr>
        <p:spPr>
          <a:xfrm>
            <a:off x="0" y="274638"/>
            <a:ext cx="8229600" cy="1143000"/>
          </a:xfrm>
        </p:spPr>
        <p:txBody>
          <a:bodyPr>
            <a:normAutofit fontScale="90000"/>
          </a:bodyPr>
          <a:lstStyle/>
          <a:p>
            <a:r>
              <a:rPr lang="en-US" altLang="en-US" sz="4000"/>
              <a:t>Multiple Random Variables and Joint Distributions</a:t>
            </a:r>
          </a:p>
        </p:txBody>
      </p:sp>
      <p:graphicFrame>
        <p:nvGraphicFramePr>
          <p:cNvPr id="1026" name="Object 2"/>
          <p:cNvGraphicFramePr>
            <a:graphicFrameLocks noChangeAspect="1"/>
          </p:cNvGraphicFramePr>
          <p:nvPr/>
        </p:nvGraphicFramePr>
        <p:xfrm>
          <a:off x="1527175" y="4575175"/>
          <a:ext cx="3130550" cy="403225"/>
        </p:xfrm>
        <a:graphic>
          <a:graphicData uri="http://schemas.openxmlformats.org/presentationml/2006/ole">
            <mc:AlternateContent xmlns:mc="http://schemas.openxmlformats.org/markup-compatibility/2006">
              <mc:Choice xmlns:v="urn:schemas-microsoft-com:vml" Requires="v">
                <p:oleObj spid="_x0000_s54274" name="Equation" r:id="rId3" imgW="1574640" imgH="203040" progId="Equation.3">
                  <p:embed/>
                </p:oleObj>
              </mc:Choice>
              <mc:Fallback>
                <p:oleObj name="Equation" r:id="rId3" imgW="1574640" imgH="2030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75" y="4575175"/>
                        <a:ext cx="313055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1423988" y="5018087"/>
          <a:ext cx="1843087" cy="933450"/>
        </p:xfrm>
        <a:graphic>
          <a:graphicData uri="http://schemas.openxmlformats.org/presentationml/2006/ole">
            <mc:AlternateContent xmlns:mc="http://schemas.openxmlformats.org/markup-compatibility/2006">
              <mc:Choice xmlns:v="urn:schemas-microsoft-com:vml" Requires="v">
                <p:oleObj spid="_x0000_s54275" name="Equation" r:id="rId5" imgW="927000" imgH="469800" progId="Equation.3">
                  <p:embed/>
                </p:oleObj>
              </mc:Choice>
              <mc:Fallback>
                <p:oleObj name="Equation" r:id="rId5" imgW="927000" imgH="46980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988" y="5018087"/>
                        <a:ext cx="1843087"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645025" y="5238750"/>
          <a:ext cx="3433763" cy="857250"/>
        </p:xfrm>
        <a:graphic>
          <a:graphicData uri="http://schemas.openxmlformats.org/presentationml/2006/ole">
            <mc:AlternateContent xmlns:mc="http://schemas.openxmlformats.org/markup-compatibility/2006">
              <mc:Choice xmlns:v="urn:schemas-microsoft-com:vml" Requires="v">
                <p:oleObj spid="_x0000_s54276" name="Equation" r:id="rId7" imgW="1726920" imgH="431640" progId="Equation.3">
                  <p:embed/>
                </p:oleObj>
              </mc:Choice>
              <mc:Fallback>
                <p:oleObj name="Equation" r:id="rId7" imgW="1726920" imgH="431640" progId="Equation.3">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025" y="5238750"/>
                        <a:ext cx="3433763"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22998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fontAlgn="base">
              <a:spcAft>
                <a:spcPct val="0"/>
              </a:spcAft>
            </a:pPr>
            <a:r>
              <a:rPr lang="en-IN" b="1" dirty="0"/>
              <a:t>Learning Outcomes:</a:t>
            </a:r>
            <a:endParaRPr lang="en-US" dirty="0"/>
          </a:p>
          <a:p>
            <a:pPr marL="685800" algn="just">
              <a:buFont typeface="Wingdings" panose="05000000000000000000" pitchFamily="2" charset="2"/>
              <a:buChar char="v"/>
            </a:pPr>
            <a:r>
              <a:rPr lang="en-IN" dirty="0"/>
              <a:t>Clear understanding of the various statistical models to model the data.</a:t>
            </a:r>
          </a:p>
          <a:p>
            <a:pPr marL="685800" algn="just">
              <a:buFont typeface="Wingdings" panose="05000000000000000000" pitchFamily="2" charset="2"/>
              <a:buChar char="v"/>
            </a:pPr>
            <a:r>
              <a:rPr lang="en-IN" dirty="0"/>
              <a:t>Drawing conclusions from the models selected to understand the data</a:t>
            </a:r>
          </a:p>
        </p:txBody>
      </p:sp>
      <p:sp>
        <p:nvSpPr>
          <p:cNvPr id="3" name="Content Placeholder 2"/>
          <p:cNvSpPr>
            <a:spLocks noGrp="1"/>
          </p:cNvSpPr>
          <p:nvPr>
            <p:ph sz="quarter" idx="10"/>
          </p:nvPr>
        </p:nvSpPr>
        <p:spPr/>
        <p:txBody>
          <a:bodyPr/>
          <a:lstStyle/>
          <a:p>
            <a:pPr>
              <a:buFont typeface="Arial" charset="0"/>
              <a:buNone/>
              <a:defRPr/>
            </a:pPr>
            <a:r>
              <a:rPr lang="en-US" dirty="0"/>
              <a:t>Course Introduction</a:t>
            </a:r>
          </a:p>
        </p:txBody>
      </p:sp>
    </p:spTree>
    <p:extLst>
      <p:ext uri="{BB962C8B-B14F-4D97-AF65-F5344CB8AC3E}">
        <p14:creationId xmlns:p14="http://schemas.microsoft.com/office/powerpoint/2010/main" val="4033936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68008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CDF</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598931" y="1491996"/>
            <a:ext cx="2851785" cy="3914775"/>
            <a:chOff x="598931" y="1491996"/>
            <a:chExt cx="2851785" cy="3914775"/>
          </a:xfrm>
        </p:grpSpPr>
        <p:sp>
          <p:nvSpPr>
            <p:cNvPr id="6" name="object 6"/>
            <p:cNvSpPr/>
            <p:nvPr/>
          </p:nvSpPr>
          <p:spPr>
            <a:xfrm>
              <a:off x="722385" y="5235419"/>
              <a:ext cx="2727813" cy="17125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56665" y="5241162"/>
              <a:ext cx="2664460" cy="120650"/>
            </a:xfrm>
            <a:custGeom>
              <a:avLst/>
              <a:gdLst/>
              <a:ahLst/>
              <a:cxnLst/>
              <a:rect l="l" t="t" r="r" b="b"/>
              <a:pathLst>
                <a:path w="2664460" h="120650">
                  <a:moveTo>
                    <a:pt x="2612916" y="60071"/>
                  </a:moveTo>
                  <a:lnTo>
                    <a:pt x="2548255" y="97790"/>
                  </a:lnTo>
                  <a:lnTo>
                    <a:pt x="2546096" y="105790"/>
                  </a:lnTo>
                  <a:lnTo>
                    <a:pt x="2549779" y="111887"/>
                  </a:lnTo>
                  <a:lnTo>
                    <a:pt x="2553335" y="118109"/>
                  </a:lnTo>
                  <a:lnTo>
                    <a:pt x="2561209" y="120142"/>
                  </a:lnTo>
                  <a:lnTo>
                    <a:pt x="2567432" y="116586"/>
                  </a:lnTo>
                  <a:lnTo>
                    <a:pt x="2642121" y="73025"/>
                  </a:lnTo>
                  <a:lnTo>
                    <a:pt x="2638679" y="73025"/>
                  </a:lnTo>
                  <a:lnTo>
                    <a:pt x="2638679" y="71247"/>
                  </a:lnTo>
                  <a:lnTo>
                    <a:pt x="2632075" y="71247"/>
                  </a:lnTo>
                  <a:lnTo>
                    <a:pt x="2612916" y="60071"/>
                  </a:lnTo>
                  <a:close/>
                </a:path>
                <a:path w="2664460" h="120650">
                  <a:moveTo>
                    <a:pt x="2590709" y="47117"/>
                  </a:moveTo>
                  <a:lnTo>
                    <a:pt x="0" y="47117"/>
                  </a:lnTo>
                  <a:lnTo>
                    <a:pt x="0" y="73025"/>
                  </a:lnTo>
                  <a:lnTo>
                    <a:pt x="2590709" y="73025"/>
                  </a:lnTo>
                  <a:lnTo>
                    <a:pt x="2612916" y="60071"/>
                  </a:lnTo>
                  <a:lnTo>
                    <a:pt x="2590709" y="47117"/>
                  </a:lnTo>
                  <a:close/>
                </a:path>
                <a:path w="2664460" h="120650">
                  <a:moveTo>
                    <a:pt x="2642121" y="47117"/>
                  </a:moveTo>
                  <a:lnTo>
                    <a:pt x="2638679" y="47117"/>
                  </a:lnTo>
                  <a:lnTo>
                    <a:pt x="2638679" y="73025"/>
                  </a:lnTo>
                  <a:lnTo>
                    <a:pt x="2642121" y="73025"/>
                  </a:lnTo>
                  <a:lnTo>
                    <a:pt x="2664333" y="60071"/>
                  </a:lnTo>
                  <a:lnTo>
                    <a:pt x="2642121" y="47117"/>
                  </a:lnTo>
                  <a:close/>
                </a:path>
                <a:path w="2664460" h="120650">
                  <a:moveTo>
                    <a:pt x="2632075" y="48895"/>
                  </a:moveTo>
                  <a:lnTo>
                    <a:pt x="2612916" y="60071"/>
                  </a:lnTo>
                  <a:lnTo>
                    <a:pt x="2632075" y="71247"/>
                  </a:lnTo>
                  <a:lnTo>
                    <a:pt x="2632075" y="48895"/>
                  </a:lnTo>
                  <a:close/>
                </a:path>
                <a:path w="2664460" h="120650">
                  <a:moveTo>
                    <a:pt x="2638679" y="48895"/>
                  </a:moveTo>
                  <a:lnTo>
                    <a:pt x="2632075" y="48895"/>
                  </a:lnTo>
                  <a:lnTo>
                    <a:pt x="2632075" y="71247"/>
                  </a:lnTo>
                  <a:lnTo>
                    <a:pt x="2638679" y="71247"/>
                  </a:lnTo>
                  <a:lnTo>
                    <a:pt x="2638679" y="48895"/>
                  </a:lnTo>
                  <a:close/>
                </a:path>
                <a:path w="2664460" h="120650">
                  <a:moveTo>
                    <a:pt x="2561209" y="0"/>
                  </a:moveTo>
                  <a:lnTo>
                    <a:pt x="2553335" y="2031"/>
                  </a:lnTo>
                  <a:lnTo>
                    <a:pt x="2549779" y="8255"/>
                  </a:lnTo>
                  <a:lnTo>
                    <a:pt x="2546096" y="14350"/>
                  </a:lnTo>
                  <a:lnTo>
                    <a:pt x="2548255" y="22352"/>
                  </a:lnTo>
                  <a:lnTo>
                    <a:pt x="2612916" y="60071"/>
                  </a:lnTo>
                  <a:lnTo>
                    <a:pt x="2632075" y="48895"/>
                  </a:lnTo>
                  <a:lnTo>
                    <a:pt x="2638679" y="48895"/>
                  </a:lnTo>
                  <a:lnTo>
                    <a:pt x="2638679" y="47117"/>
                  </a:lnTo>
                  <a:lnTo>
                    <a:pt x="2642121" y="47117"/>
                  </a:lnTo>
                  <a:lnTo>
                    <a:pt x="2567432" y="3556"/>
                  </a:lnTo>
                  <a:lnTo>
                    <a:pt x="256120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98931" y="1491996"/>
              <a:ext cx="315468" cy="387248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96531" y="1629918"/>
              <a:ext cx="120650" cy="3672840"/>
            </a:xfrm>
            <a:custGeom>
              <a:avLst/>
              <a:gdLst/>
              <a:ahLst/>
              <a:cxnLst/>
              <a:rect l="l" t="t" r="r" b="b"/>
              <a:pathLst>
                <a:path w="120650" h="3672840">
                  <a:moveTo>
                    <a:pt x="60134" y="51311"/>
                  </a:moveTo>
                  <a:lnTo>
                    <a:pt x="47180" y="73518"/>
                  </a:lnTo>
                  <a:lnTo>
                    <a:pt x="47180" y="3672459"/>
                  </a:lnTo>
                  <a:lnTo>
                    <a:pt x="73088" y="3672459"/>
                  </a:lnTo>
                  <a:lnTo>
                    <a:pt x="73088" y="73518"/>
                  </a:lnTo>
                  <a:lnTo>
                    <a:pt x="60134" y="51311"/>
                  </a:lnTo>
                  <a:close/>
                </a:path>
                <a:path w="120650" h="3672840">
                  <a:moveTo>
                    <a:pt x="60134" y="0"/>
                  </a:moveTo>
                  <a:lnTo>
                    <a:pt x="3606" y="96901"/>
                  </a:lnTo>
                  <a:lnTo>
                    <a:pt x="0" y="102997"/>
                  </a:lnTo>
                  <a:lnTo>
                    <a:pt x="2095" y="110998"/>
                  </a:lnTo>
                  <a:lnTo>
                    <a:pt x="14452" y="118110"/>
                  </a:lnTo>
                  <a:lnTo>
                    <a:pt x="22377" y="116078"/>
                  </a:lnTo>
                  <a:lnTo>
                    <a:pt x="25984" y="109855"/>
                  </a:lnTo>
                  <a:lnTo>
                    <a:pt x="47180" y="73518"/>
                  </a:lnTo>
                  <a:lnTo>
                    <a:pt x="47180" y="25654"/>
                  </a:lnTo>
                  <a:lnTo>
                    <a:pt x="75099" y="25654"/>
                  </a:lnTo>
                  <a:lnTo>
                    <a:pt x="60134" y="0"/>
                  </a:lnTo>
                  <a:close/>
                </a:path>
                <a:path w="120650" h="3672840">
                  <a:moveTo>
                    <a:pt x="75099" y="25654"/>
                  </a:moveTo>
                  <a:lnTo>
                    <a:pt x="73088" y="25654"/>
                  </a:lnTo>
                  <a:lnTo>
                    <a:pt x="73088" y="73518"/>
                  </a:lnTo>
                  <a:lnTo>
                    <a:pt x="94284" y="109855"/>
                  </a:lnTo>
                  <a:lnTo>
                    <a:pt x="97891" y="116078"/>
                  </a:lnTo>
                  <a:lnTo>
                    <a:pt x="105816" y="118110"/>
                  </a:lnTo>
                  <a:lnTo>
                    <a:pt x="118186" y="110998"/>
                  </a:lnTo>
                  <a:lnTo>
                    <a:pt x="120268" y="102997"/>
                  </a:lnTo>
                  <a:lnTo>
                    <a:pt x="116662" y="96901"/>
                  </a:lnTo>
                  <a:lnTo>
                    <a:pt x="75099" y="25654"/>
                  </a:lnTo>
                  <a:close/>
                </a:path>
                <a:path w="120650" h="3672840">
                  <a:moveTo>
                    <a:pt x="73088" y="25654"/>
                  </a:moveTo>
                  <a:lnTo>
                    <a:pt x="47180" y="25654"/>
                  </a:lnTo>
                  <a:lnTo>
                    <a:pt x="47180" y="73518"/>
                  </a:lnTo>
                  <a:lnTo>
                    <a:pt x="60134" y="51311"/>
                  </a:lnTo>
                  <a:lnTo>
                    <a:pt x="48945" y="32131"/>
                  </a:lnTo>
                  <a:lnTo>
                    <a:pt x="73088" y="32131"/>
                  </a:lnTo>
                  <a:lnTo>
                    <a:pt x="73088" y="25654"/>
                  </a:lnTo>
                  <a:close/>
                </a:path>
                <a:path w="120650" h="3672840">
                  <a:moveTo>
                    <a:pt x="73088" y="32131"/>
                  </a:moveTo>
                  <a:lnTo>
                    <a:pt x="71323" y="32131"/>
                  </a:lnTo>
                  <a:lnTo>
                    <a:pt x="60134" y="51311"/>
                  </a:lnTo>
                  <a:lnTo>
                    <a:pt x="73088" y="73518"/>
                  </a:lnTo>
                  <a:lnTo>
                    <a:pt x="73088" y="32131"/>
                  </a:lnTo>
                  <a:close/>
                </a:path>
                <a:path w="120650" h="3672840">
                  <a:moveTo>
                    <a:pt x="71323" y="32131"/>
                  </a:moveTo>
                  <a:lnTo>
                    <a:pt x="48945" y="32131"/>
                  </a:lnTo>
                  <a:lnTo>
                    <a:pt x="60134" y="51311"/>
                  </a:lnTo>
                  <a:lnTo>
                    <a:pt x="71323" y="3213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99922" y="4935474"/>
              <a:ext cx="265430" cy="365760"/>
            </a:xfrm>
            <a:custGeom>
              <a:avLst/>
              <a:gdLst/>
              <a:ahLst/>
              <a:cxnLst/>
              <a:rect l="l" t="t" r="r" b="b"/>
              <a:pathLst>
                <a:path w="265430" h="365760">
                  <a:moveTo>
                    <a:pt x="265175" y="0"/>
                  </a:moveTo>
                  <a:lnTo>
                    <a:pt x="0" y="0"/>
                  </a:lnTo>
                  <a:lnTo>
                    <a:pt x="0" y="365759"/>
                  </a:lnTo>
                  <a:lnTo>
                    <a:pt x="265175" y="365759"/>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899922" y="4935474"/>
              <a:ext cx="265430" cy="365760"/>
            </a:xfrm>
            <a:custGeom>
              <a:avLst/>
              <a:gdLst/>
              <a:ahLst/>
              <a:cxnLst/>
              <a:rect l="l" t="t" r="r" b="b"/>
              <a:pathLst>
                <a:path w="265430" h="365760">
                  <a:moveTo>
                    <a:pt x="0" y="365759"/>
                  </a:moveTo>
                  <a:lnTo>
                    <a:pt x="265175" y="365759"/>
                  </a:lnTo>
                  <a:lnTo>
                    <a:pt x="265175" y="0"/>
                  </a:lnTo>
                  <a:lnTo>
                    <a:pt x="0" y="0"/>
                  </a:lnTo>
                  <a:lnTo>
                    <a:pt x="0" y="365759"/>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165098" y="4411218"/>
              <a:ext cx="265430" cy="890269"/>
            </a:xfrm>
            <a:custGeom>
              <a:avLst/>
              <a:gdLst/>
              <a:ahLst/>
              <a:cxnLst/>
              <a:rect l="l" t="t" r="r" b="b"/>
              <a:pathLst>
                <a:path w="265430" h="890270">
                  <a:moveTo>
                    <a:pt x="265175" y="0"/>
                  </a:moveTo>
                  <a:lnTo>
                    <a:pt x="0" y="0"/>
                  </a:lnTo>
                  <a:lnTo>
                    <a:pt x="0" y="890015"/>
                  </a:lnTo>
                  <a:lnTo>
                    <a:pt x="265175" y="890015"/>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165098" y="4411218"/>
              <a:ext cx="265430" cy="890269"/>
            </a:xfrm>
            <a:custGeom>
              <a:avLst/>
              <a:gdLst/>
              <a:ahLst/>
              <a:cxnLst/>
              <a:rect l="l" t="t" r="r" b="b"/>
              <a:pathLst>
                <a:path w="265430" h="890270">
                  <a:moveTo>
                    <a:pt x="0" y="890015"/>
                  </a:moveTo>
                  <a:lnTo>
                    <a:pt x="265175" y="890015"/>
                  </a:lnTo>
                  <a:lnTo>
                    <a:pt x="265175" y="0"/>
                  </a:lnTo>
                  <a:lnTo>
                    <a:pt x="0" y="0"/>
                  </a:lnTo>
                  <a:lnTo>
                    <a:pt x="0" y="890015"/>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430273" y="3835146"/>
              <a:ext cx="264160" cy="1466215"/>
            </a:xfrm>
            <a:custGeom>
              <a:avLst/>
              <a:gdLst/>
              <a:ahLst/>
              <a:cxnLst/>
              <a:rect l="l" t="t" r="r" b="b"/>
              <a:pathLst>
                <a:path w="264160" h="1466214">
                  <a:moveTo>
                    <a:pt x="263651" y="0"/>
                  </a:moveTo>
                  <a:lnTo>
                    <a:pt x="0" y="0"/>
                  </a:lnTo>
                  <a:lnTo>
                    <a:pt x="0" y="1466087"/>
                  </a:lnTo>
                  <a:lnTo>
                    <a:pt x="263651" y="1466087"/>
                  </a:lnTo>
                  <a:lnTo>
                    <a:pt x="263651"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430273" y="3835146"/>
              <a:ext cx="264160" cy="1466215"/>
            </a:xfrm>
            <a:custGeom>
              <a:avLst/>
              <a:gdLst/>
              <a:ahLst/>
              <a:cxnLst/>
              <a:rect l="l" t="t" r="r" b="b"/>
              <a:pathLst>
                <a:path w="264160" h="1466214">
                  <a:moveTo>
                    <a:pt x="0" y="1466087"/>
                  </a:moveTo>
                  <a:lnTo>
                    <a:pt x="263651" y="1466087"/>
                  </a:lnTo>
                  <a:lnTo>
                    <a:pt x="263651" y="0"/>
                  </a:lnTo>
                  <a:lnTo>
                    <a:pt x="0" y="0"/>
                  </a:lnTo>
                  <a:lnTo>
                    <a:pt x="0" y="1466087"/>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693926" y="3573018"/>
              <a:ext cx="265430" cy="1728470"/>
            </a:xfrm>
            <a:custGeom>
              <a:avLst/>
              <a:gdLst/>
              <a:ahLst/>
              <a:cxnLst/>
              <a:rect l="l" t="t" r="r" b="b"/>
              <a:pathLst>
                <a:path w="265430" h="1728470">
                  <a:moveTo>
                    <a:pt x="265175" y="0"/>
                  </a:moveTo>
                  <a:lnTo>
                    <a:pt x="0" y="0"/>
                  </a:lnTo>
                  <a:lnTo>
                    <a:pt x="0" y="1728216"/>
                  </a:lnTo>
                  <a:lnTo>
                    <a:pt x="265175" y="1728216"/>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693926" y="3573018"/>
              <a:ext cx="265430" cy="1728470"/>
            </a:xfrm>
            <a:custGeom>
              <a:avLst/>
              <a:gdLst/>
              <a:ahLst/>
              <a:cxnLst/>
              <a:rect l="l" t="t" r="r" b="b"/>
              <a:pathLst>
                <a:path w="265430" h="1728470">
                  <a:moveTo>
                    <a:pt x="0" y="1728216"/>
                  </a:moveTo>
                  <a:lnTo>
                    <a:pt x="265175" y="1728216"/>
                  </a:lnTo>
                  <a:lnTo>
                    <a:pt x="265175" y="0"/>
                  </a:lnTo>
                  <a:lnTo>
                    <a:pt x="0" y="0"/>
                  </a:lnTo>
                  <a:lnTo>
                    <a:pt x="0" y="1728216"/>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959101" y="3835146"/>
              <a:ext cx="265430" cy="1466215"/>
            </a:xfrm>
            <a:custGeom>
              <a:avLst/>
              <a:gdLst/>
              <a:ahLst/>
              <a:cxnLst/>
              <a:rect l="l" t="t" r="r" b="b"/>
              <a:pathLst>
                <a:path w="265430" h="1466214">
                  <a:moveTo>
                    <a:pt x="265175" y="0"/>
                  </a:moveTo>
                  <a:lnTo>
                    <a:pt x="0" y="0"/>
                  </a:lnTo>
                  <a:lnTo>
                    <a:pt x="0" y="1466087"/>
                  </a:lnTo>
                  <a:lnTo>
                    <a:pt x="265175" y="1466087"/>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959101" y="3835146"/>
              <a:ext cx="265430" cy="1466215"/>
            </a:xfrm>
            <a:custGeom>
              <a:avLst/>
              <a:gdLst/>
              <a:ahLst/>
              <a:cxnLst/>
              <a:rect l="l" t="t" r="r" b="b"/>
              <a:pathLst>
                <a:path w="265430" h="1466214">
                  <a:moveTo>
                    <a:pt x="0" y="1466087"/>
                  </a:moveTo>
                  <a:lnTo>
                    <a:pt x="265175" y="1466087"/>
                  </a:lnTo>
                  <a:lnTo>
                    <a:pt x="265175" y="0"/>
                  </a:lnTo>
                  <a:lnTo>
                    <a:pt x="0" y="0"/>
                  </a:lnTo>
                  <a:lnTo>
                    <a:pt x="0" y="1466087"/>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224278" y="4411218"/>
              <a:ext cx="264160" cy="890269"/>
            </a:xfrm>
            <a:custGeom>
              <a:avLst/>
              <a:gdLst/>
              <a:ahLst/>
              <a:cxnLst/>
              <a:rect l="l" t="t" r="r" b="b"/>
              <a:pathLst>
                <a:path w="264160" h="890270">
                  <a:moveTo>
                    <a:pt x="263651" y="0"/>
                  </a:moveTo>
                  <a:lnTo>
                    <a:pt x="0" y="0"/>
                  </a:lnTo>
                  <a:lnTo>
                    <a:pt x="0" y="890015"/>
                  </a:lnTo>
                  <a:lnTo>
                    <a:pt x="263651" y="890015"/>
                  </a:lnTo>
                  <a:lnTo>
                    <a:pt x="263651"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2224278" y="4411218"/>
              <a:ext cx="264160" cy="890269"/>
            </a:xfrm>
            <a:custGeom>
              <a:avLst/>
              <a:gdLst/>
              <a:ahLst/>
              <a:cxnLst/>
              <a:rect l="l" t="t" r="r" b="b"/>
              <a:pathLst>
                <a:path w="264160" h="890270">
                  <a:moveTo>
                    <a:pt x="0" y="890015"/>
                  </a:moveTo>
                  <a:lnTo>
                    <a:pt x="263651" y="890015"/>
                  </a:lnTo>
                  <a:lnTo>
                    <a:pt x="263651" y="0"/>
                  </a:lnTo>
                  <a:lnTo>
                    <a:pt x="0" y="0"/>
                  </a:lnTo>
                  <a:lnTo>
                    <a:pt x="0" y="890015"/>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2507742" y="4935474"/>
              <a:ext cx="265430" cy="365760"/>
            </a:xfrm>
            <a:custGeom>
              <a:avLst/>
              <a:gdLst/>
              <a:ahLst/>
              <a:cxnLst/>
              <a:rect l="l" t="t" r="r" b="b"/>
              <a:pathLst>
                <a:path w="265430" h="365760">
                  <a:moveTo>
                    <a:pt x="265175" y="0"/>
                  </a:moveTo>
                  <a:lnTo>
                    <a:pt x="0" y="0"/>
                  </a:lnTo>
                  <a:lnTo>
                    <a:pt x="0" y="365759"/>
                  </a:lnTo>
                  <a:lnTo>
                    <a:pt x="265175" y="365759"/>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507742" y="4935474"/>
              <a:ext cx="265430" cy="365760"/>
            </a:xfrm>
            <a:custGeom>
              <a:avLst/>
              <a:gdLst/>
              <a:ahLst/>
              <a:cxnLst/>
              <a:rect l="l" t="t" r="r" b="b"/>
              <a:pathLst>
                <a:path w="265430" h="365760">
                  <a:moveTo>
                    <a:pt x="0" y="365759"/>
                  </a:moveTo>
                  <a:lnTo>
                    <a:pt x="265175" y="365759"/>
                  </a:lnTo>
                  <a:lnTo>
                    <a:pt x="265175" y="0"/>
                  </a:lnTo>
                  <a:lnTo>
                    <a:pt x="0" y="0"/>
                  </a:lnTo>
                  <a:lnTo>
                    <a:pt x="0" y="365759"/>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398627" y="3256142"/>
            <a:ext cx="254000" cy="382905"/>
          </a:xfrm>
          <a:prstGeom prst="rect">
            <a:avLst/>
          </a:prstGeom>
        </p:spPr>
        <p:txBody>
          <a:bodyPr vert="vert270" wrap="square" lIns="0" tIns="0" rIns="0" bIns="0" rtlCol="0">
            <a:spAutoFit/>
          </a:bodyPr>
          <a:lstStyle/>
          <a:p>
            <a:pPr marL="12700" marR="0" lvl="0" indent="0" algn="l" defTabSz="914400" rtl="0" eaLnBrk="1" fontAlgn="auto" latinLnBrk="0" hangingPunct="1">
              <a:lnSpc>
                <a:spcPts val="181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p(x)</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5" name="object 25"/>
          <p:cNvGrpSpPr/>
          <p:nvPr/>
        </p:nvGrpSpPr>
        <p:grpSpPr>
          <a:xfrm>
            <a:off x="5134355" y="1491996"/>
            <a:ext cx="2851785" cy="3914775"/>
            <a:chOff x="5134355" y="1491996"/>
            <a:chExt cx="2851785" cy="3914775"/>
          </a:xfrm>
        </p:grpSpPr>
        <p:sp>
          <p:nvSpPr>
            <p:cNvPr id="26" name="object 26"/>
            <p:cNvSpPr/>
            <p:nvPr/>
          </p:nvSpPr>
          <p:spPr>
            <a:xfrm>
              <a:off x="5257809" y="5235419"/>
              <a:ext cx="2727813" cy="17125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5292089" y="5241162"/>
              <a:ext cx="2664460" cy="120650"/>
            </a:xfrm>
            <a:custGeom>
              <a:avLst/>
              <a:gdLst/>
              <a:ahLst/>
              <a:cxnLst/>
              <a:rect l="l" t="t" r="r" b="b"/>
              <a:pathLst>
                <a:path w="2664459" h="120650">
                  <a:moveTo>
                    <a:pt x="2612916" y="60071"/>
                  </a:moveTo>
                  <a:lnTo>
                    <a:pt x="2548255" y="97790"/>
                  </a:lnTo>
                  <a:lnTo>
                    <a:pt x="2546095" y="105790"/>
                  </a:lnTo>
                  <a:lnTo>
                    <a:pt x="2549779" y="111887"/>
                  </a:lnTo>
                  <a:lnTo>
                    <a:pt x="2553335" y="118109"/>
                  </a:lnTo>
                  <a:lnTo>
                    <a:pt x="2561209" y="120142"/>
                  </a:lnTo>
                  <a:lnTo>
                    <a:pt x="2567432" y="116586"/>
                  </a:lnTo>
                  <a:lnTo>
                    <a:pt x="2642121" y="73025"/>
                  </a:lnTo>
                  <a:lnTo>
                    <a:pt x="2638679" y="73025"/>
                  </a:lnTo>
                  <a:lnTo>
                    <a:pt x="2638679" y="71247"/>
                  </a:lnTo>
                  <a:lnTo>
                    <a:pt x="2632075" y="71247"/>
                  </a:lnTo>
                  <a:lnTo>
                    <a:pt x="2612916" y="60071"/>
                  </a:lnTo>
                  <a:close/>
                </a:path>
                <a:path w="2664459" h="120650">
                  <a:moveTo>
                    <a:pt x="2590709" y="47117"/>
                  </a:moveTo>
                  <a:lnTo>
                    <a:pt x="0" y="47117"/>
                  </a:lnTo>
                  <a:lnTo>
                    <a:pt x="0" y="73025"/>
                  </a:lnTo>
                  <a:lnTo>
                    <a:pt x="2590709" y="73025"/>
                  </a:lnTo>
                  <a:lnTo>
                    <a:pt x="2612916" y="60071"/>
                  </a:lnTo>
                  <a:lnTo>
                    <a:pt x="2590709" y="47117"/>
                  </a:lnTo>
                  <a:close/>
                </a:path>
                <a:path w="2664459" h="120650">
                  <a:moveTo>
                    <a:pt x="2642121" y="47117"/>
                  </a:moveTo>
                  <a:lnTo>
                    <a:pt x="2638679" y="47117"/>
                  </a:lnTo>
                  <a:lnTo>
                    <a:pt x="2638679" y="73025"/>
                  </a:lnTo>
                  <a:lnTo>
                    <a:pt x="2642121" y="73025"/>
                  </a:lnTo>
                  <a:lnTo>
                    <a:pt x="2664333" y="60071"/>
                  </a:lnTo>
                  <a:lnTo>
                    <a:pt x="2642121" y="47117"/>
                  </a:lnTo>
                  <a:close/>
                </a:path>
                <a:path w="2664459" h="120650">
                  <a:moveTo>
                    <a:pt x="2632075" y="48895"/>
                  </a:moveTo>
                  <a:lnTo>
                    <a:pt x="2612916" y="60071"/>
                  </a:lnTo>
                  <a:lnTo>
                    <a:pt x="2632075" y="71247"/>
                  </a:lnTo>
                  <a:lnTo>
                    <a:pt x="2632075" y="48895"/>
                  </a:lnTo>
                  <a:close/>
                </a:path>
                <a:path w="2664459" h="120650">
                  <a:moveTo>
                    <a:pt x="2638679" y="48895"/>
                  </a:moveTo>
                  <a:lnTo>
                    <a:pt x="2632075" y="48895"/>
                  </a:lnTo>
                  <a:lnTo>
                    <a:pt x="2632075" y="71247"/>
                  </a:lnTo>
                  <a:lnTo>
                    <a:pt x="2638679" y="71247"/>
                  </a:lnTo>
                  <a:lnTo>
                    <a:pt x="2638679" y="48895"/>
                  </a:lnTo>
                  <a:close/>
                </a:path>
                <a:path w="2664459" h="120650">
                  <a:moveTo>
                    <a:pt x="2561209" y="0"/>
                  </a:moveTo>
                  <a:lnTo>
                    <a:pt x="2553335" y="2031"/>
                  </a:lnTo>
                  <a:lnTo>
                    <a:pt x="2549779" y="8255"/>
                  </a:lnTo>
                  <a:lnTo>
                    <a:pt x="2546095" y="14350"/>
                  </a:lnTo>
                  <a:lnTo>
                    <a:pt x="2548255" y="22352"/>
                  </a:lnTo>
                  <a:lnTo>
                    <a:pt x="2612916" y="60071"/>
                  </a:lnTo>
                  <a:lnTo>
                    <a:pt x="2632075" y="48895"/>
                  </a:lnTo>
                  <a:lnTo>
                    <a:pt x="2638679" y="48895"/>
                  </a:lnTo>
                  <a:lnTo>
                    <a:pt x="2638679" y="47117"/>
                  </a:lnTo>
                  <a:lnTo>
                    <a:pt x="2642121" y="47117"/>
                  </a:lnTo>
                  <a:lnTo>
                    <a:pt x="2567432" y="3556"/>
                  </a:lnTo>
                  <a:lnTo>
                    <a:pt x="256120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5134355" y="1491996"/>
              <a:ext cx="315467" cy="387248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5232018" y="1629918"/>
              <a:ext cx="120650" cy="3672840"/>
            </a:xfrm>
            <a:custGeom>
              <a:avLst/>
              <a:gdLst/>
              <a:ahLst/>
              <a:cxnLst/>
              <a:rect l="l" t="t" r="r" b="b"/>
              <a:pathLst>
                <a:path w="120650" h="3672840">
                  <a:moveTo>
                    <a:pt x="60070" y="51289"/>
                  </a:moveTo>
                  <a:lnTo>
                    <a:pt x="47116" y="73496"/>
                  </a:lnTo>
                  <a:lnTo>
                    <a:pt x="47116" y="3672459"/>
                  </a:lnTo>
                  <a:lnTo>
                    <a:pt x="73025" y="3672459"/>
                  </a:lnTo>
                  <a:lnTo>
                    <a:pt x="73025" y="73496"/>
                  </a:lnTo>
                  <a:lnTo>
                    <a:pt x="60070" y="51289"/>
                  </a:lnTo>
                  <a:close/>
                </a:path>
                <a:path w="120650" h="3672840">
                  <a:moveTo>
                    <a:pt x="60070" y="0"/>
                  </a:moveTo>
                  <a:lnTo>
                    <a:pt x="0" y="102997"/>
                  </a:lnTo>
                  <a:lnTo>
                    <a:pt x="2031" y="110998"/>
                  </a:lnTo>
                  <a:lnTo>
                    <a:pt x="8254" y="114554"/>
                  </a:lnTo>
                  <a:lnTo>
                    <a:pt x="14350" y="118110"/>
                  </a:lnTo>
                  <a:lnTo>
                    <a:pt x="22351" y="116078"/>
                  </a:lnTo>
                  <a:lnTo>
                    <a:pt x="25907" y="109855"/>
                  </a:lnTo>
                  <a:lnTo>
                    <a:pt x="47116" y="73496"/>
                  </a:lnTo>
                  <a:lnTo>
                    <a:pt x="47116" y="25654"/>
                  </a:lnTo>
                  <a:lnTo>
                    <a:pt x="75033" y="25654"/>
                  </a:lnTo>
                  <a:lnTo>
                    <a:pt x="60070" y="0"/>
                  </a:lnTo>
                  <a:close/>
                </a:path>
                <a:path w="120650" h="3672840">
                  <a:moveTo>
                    <a:pt x="75033" y="25654"/>
                  </a:moveTo>
                  <a:lnTo>
                    <a:pt x="73025" y="25654"/>
                  </a:lnTo>
                  <a:lnTo>
                    <a:pt x="73025" y="73496"/>
                  </a:lnTo>
                  <a:lnTo>
                    <a:pt x="94233" y="109855"/>
                  </a:lnTo>
                  <a:lnTo>
                    <a:pt x="97789" y="116078"/>
                  </a:lnTo>
                  <a:lnTo>
                    <a:pt x="105790" y="118110"/>
                  </a:lnTo>
                  <a:lnTo>
                    <a:pt x="111886" y="114554"/>
                  </a:lnTo>
                  <a:lnTo>
                    <a:pt x="118109" y="110998"/>
                  </a:lnTo>
                  <a:lnTo>
                    <a:pt x="120141" y="102997"/>
                  </a:lnTo>
                  <a:lnTo>
                    <a:pt x="75033" y="25654"/>
                  </a:lnTo>
                  <a:close/>
                </a:path>
                <a:path w="120650" h="3672840">
                  <a:moveTo>
                    <a:pt x="73025" y="25654"/>
                  </a:moveTo>
                  <a:lnTo>
                    <a:pt x="47116" y="25654"/>
                  </a:lnTo>
                  <a:lnTo>
                    <a:pt x="47116" y="73496"/>
                  </a:lnTo>
                  <a:lnTo>
                    <a:pt x="60070" y="51289"/>
                  </a:lnTo>
                  <a:lnTo>
                    <a:pt x="48894" y="32131"/>
                  </a:lnTo>
                  <a:lnTo>
                    <a:pt x="73025" y="32131"/>
                  </a:lnTo>
                  <a:lnTo>
                    <a:pt x="73025" y="25654"/>
                  </a:lnTo>
                  <a:close/>
                </a:path>
                <a:path w="120650" h="3672840">
                  <a:moveTo>
                    <a:pt x="73025" y="32131"/>
                  </a:moveTo>
                  <a:lnTo>
                    <a:pt x="71246" y="32131"/>
                  </a:lnTo>
                  <a:lnTo>
                    <a:pt x="60070" y="51289"/>
                  </a:lnTo>
                  <a:lnTo>
                    <a:pt x="73025" y="73496"/>
                  </a:lnTo>
                  <a:lnTo>
                    <a:pt x="73025" y="32131"/>
                  </a:lnTo>
                  <a:close/>
                </a:path>
                <a:path w="120650" h="3672840">
                  <a:moveTo>
                    <a:pt x="71246" y="32131"/>
                  </a:moveTo>
                  <a:lnTo>
                    <a:pt x="48894" y="32131"/>
                  </a:lnTo>
                  <a:lnTo>
                    <a:pt x="60070" y="51289"/>
                  </a:lnTo>
                  <a:lnTo>
                    <a:pt x="71246" y="3213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436869" y="5086349"/>
              <a:ext cx="265430" cy="215265"/>
            </a:xfrm>
            <a:custGeom>
              <a:avLst/>
              <a:gdLst/>
              <a:ahLst/>
              <a:cxnLst/>
              <a:rect l="l" t="t" r="r" b="b"/>
              <a:pathLst>
                <a:path w="265429" h="215264">
                  <a:moveTo>
                    <a:pt x="265175" y="0"/>
                  </a:moveTo>
                  <a:lnTo>
                    <a:pt x="0" y="0"/>
                  </a:lnTo>
                  <a:lnTo>
                    <a:pt x="0" y="214884"/>
                  </a:lnTo>
                  <a:lnTo>
                    <a:pt x="265175" y="214884"/>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5436869" y="5086349"/>
              <a:ext cx="265430" cy="215265"/>
            </a:xfrm>
            <a:custGeom>
              <a:avLst/>
              <a:gdLst/>
              <a:ahLst/>
              <a:cxnLst/>
              <a:rect l="l" t="t" r="r" b="b"/>
              <a:pathLst>
                <a:path w="265429" h="215264">
                  <a:moveTo>
                    <a:pt x="0" y="214884"/>
                  </a:moveTo>
                  <a:lnTo>
                    <a:pt x="265175" y="214884"/>
                  </a:lnTo>
                  <a:lnTo>
                    <a:pt x="265175" y="0"/>
                  </a:lnTo>
                  <a:lnTo>
                    <a:pt x="0" y="0"/>
                  </a:lnTo>
                  <a:lnTo>
                    <a:pt x="0" y="214884"/>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702045" y="4798313"/>
              <a:ext cx="264160" cy="502920"/>
            </a:xfrm>
            <a:custGeom>
              <a:avLst/>
              <a:gdLst/>
              <a:ahLst/>
              <a:cxnLst/>
              <a:rect l="l" t="t" r="r" b="b"/>
              <a:pathLst>
                <a:path w="264160" h="502920">
                  <a:moveTo>
                    <a:pt x="263651" y="0"/>
                  </a:moveTo>
                  <a:lnTo>
                    <a:pt x="0" y="0"/>
                  </a:lnTo>
                  <a:lnTo>
                    <a:pt x="0" y="502920"/>
                  </a:lnTo>
                  <a:lnTo>
                    <a:pt x="263651" y="502920"/>
                  </a:lnTo>
                  <a:lnTo>
                    <a:pt x="263651"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5702045" y="4798313"/>
              <a:ext cx="264160" cy="502920"/>
            </a:xfrm>
            <a:custGeom>
              <a:avLst/>
              <a:gdLst/>
              <a:ahLst/>
              <a:cxnLst/>
              <a:rect l="l" t="t" r="r" b="b"/>
              <a:pathLst>
                <a:path w="264160" h="502920">
                  <a:moveTo>
                    <a:pt x="0" y="502920"/>
                  </a:moveTo>
                  <a:lnTo>
                    <a:pt x="263651" y="502920"/>
                  </a:lnTo>
                  <a:lnTo>
                    <a:pt x="263651" y="0"/>
                  </a:lnTo>
                  <a:lnTo>
                    <a:pt x="0" y="0"/>
                  </a:lnTo>
                  <a:lnTo>
                    <a:pt x="0" y="502920"/>
                  </a:lnTo>
                  <a:close/>
                </a:path>
              </a:pathLst>
            </a:custGeom>
            <a:ln w="25907">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5965697" y="4077462"/>
              <a:ext cx="265430" cy="1224280"/>
            </a:xfrm>
            <a:custGeom>
              <a:avLst/>
              <a:gdLst/>
              <a:ahLst/>
              <a:cxnLst/>
              <a:rect l="l" t="t" r="r" b="b"/>
              <a:pathLst>
                <a:path w="265429" h="1224279">
                  <a:moveTo>
                    <a:pt x="265175" y="0"/>
                  </a:moveTo>
                  <a:lnTo>
                    <a:pt x="0" y="0"/>
                  </a:lnTo>
                  <a:lnTo>
                    <a:pt x="0" y="1223772"/>
                  </a:lnTo>
                  <a:lnTo>
                    <a:pt x="265175" y="1223772"/>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5965697" y="4077462"/>
              <a:ext cx="265430" cy="1224280"/>
            </a:xfrm>
            <a:custGeom>
              <a:avLst/>
              <a:gdLst/>
              <a:ahLst/>
              <a:cxnLst/>
              <a:rect l="l" t="t" r="r" b="b"/>
              <a:pathLst>
                <a:path w="265429" h="1224279">
                  <a:moveTo>
                    <a:pt x="0" y="1223772"/>
                  </a:moveTo>
                  <a:lnTo>
                    <a:pt x="265175" y="1223772"/>
                  </a:lnTo>
                  <a:lnTo>
                    <a:pt x="265175" y="0"/>
                  </a:lnTo>
                  <a:lnTo>
                    <a:pt x="0" y="0"/>
                  </a:lnTo>
                  <a:lnTo>
                    <a:pt x="0" y="1223772"/>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230873" y="3358134"/>
              <a:ext cx="265430" cy="1943100"/>
            </a:xfrm>
            <a:custGeom>
              <a:avLst/>
              <a:gdLst/>
              <a:ahLst/>
              <a:cxnLst/>
              <a:rect l="l" t="t" r="r" b="b"/>
              <a:pathLst>
                <a:path w="265429" h="1943100">
                  <a:moveTo>
                    <a:pt x="265175" y="0"/>
                  </a:moveTo>
                  <a:lnTo>
                    <a:pt x="0" y="0"/>
                  </a:lnTo>
                  <a:lnTo>
                    <a:pt x="0" y="1943100"/>
                  </a:lnTo>
                  <a:lnTo>
                    <a:pt x="265175" y="1943100"/>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6230873" y="3358134"/>
              <a:ext cx="265430" cy="1943100"/>
            </a:xfrm>
            <a:custGeom>
              <a:avLst/>
              <a:gdLst/>
              <a:ahLst/>
              <a:cxnLst/>
              <a:rect l="l" t="t" r="r" b="b"/>
              <a:pathLst>
                <a:path w="265429" h="1943100">
                  <a:moveTo>
                    <a:pt x="0" y="1943100"/>
                  </a:moveTo>
                  <a:lnTo>
                    <a:pt x="265175" y="1943100"/>
                  </a:lnTo>
                  <a:lnTo>
                    <a:pt x="265175" y="0"/>
                  </a:lnTo>
                  <a:lnTo>
                    <a:pt x="0" y="0"/>
                  </a:lnTo>
                  <a:lnTo>
                    <a:pt x="0" y="1943100"/>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6496050" y="2782062"/>
              <a:ext cx="264160" cy="2519680"/>
            </a:xfrm>
            <a:custGeom>
              <a:avLst/>
              <a:gdLst/>
              <a:ahLst/>
              <a:cxnLst/>
              <a:rect l="l" t="t" r="r" b="b"/>
              <a:pathLst>
                <a:path w="264159" h="2519679">
                  <a:moveTo>
                    <a:pt x="263651" y="0"/>
                  </a:moveTo>
                  <a:lnTo>
                    <a:pt x="0" y="0"/>
                  </a:lnTo>
                  <a:lnTo>
                    <a:pt x="0" y="2519172"/>
                  </a:lnTo>
                  <a:lnTo>
                    <a:pt x="263651" y="2519172"/>
                  </a:lnTo>
                  <a:lnTo>
                    <a:pt x="263651"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96050" y="2782062"/>
              <a:ext cx="264160" cy="2519680"/>
            </a:xfrm>
            <a:custGeom>
              <a:avLst/>
              <a:gdLst/>
              <a:ahLst/>
              <a:cxnLst/>
              <a:rect l="l" t="t" r="r" b="b"/>
              <a:pathLst>
                <a:path w="264159" h="2519679">
                  <a:moveTo>
                    <a:pt x="0" y="2519172"/>
                  </a:moveTo>
                  <a:lnTo>
                    <a:pt x="263651" y="2519172"/>
                  </a:lnTo>
                  <a:lnTo>
                    <a:pt x="263651" y="0"/>
                  </a:lnTo>
                  <a:lnTo>
                    <a:pt x="0" y="0"/>
                  </a:lnTo>
                  <a:lnTo>
                    <a:pt x="0" y="2519172"/>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759702" y="2422398"/>
              <a:ext cx="265430" cy="2879090"/>
            </a:xfrm>
            <a:custGeom>
              <a:avLst/>
              <a:gdLst/>
              <a:ahLst/>
              <a:cxnLst/>
              <a:rect l="l" t="t" r="r" b="b"/>
              <a:pathLst>
                <a:path w="265429" h="2879090">
                  <a:moveTo>
                    <a:pt x="265175" y="0"/>
                  </a:moveTo>
                  <a:lnTo>
                    <a:pt x="0" y="0"/>
                  </a:lnTo>
                  <a:lnTo>
                    <a:pt x="0" y="2878836"/>
                  </a:lnTo>
                  <a:lnTo>
                    <a:pt x="265175" y="2878836"/>
                  </a:lnTo>
                  <a:lnTo>
                    <a:pt x="265175"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6759702" y="2422398"/>
              <a:ext cx="265430" cy="2879090"/>
            </a:xfrm>
            <a:custGeom>
              <a:avLst/>
              <a:gdLst/>
              <a:ahLst/>
              <a:cxnLst/>
              <a:rect l="l" t="t" r="r" b="b"/>
              <a:pathLst>
                <a:path w="265429" h="2879090">
                  <a:moveTo>
                    <a:pt x="0" y="2878836"/>
                  </a:moveTo>
                  <a:lnTo>
                    <a:pt x="265175" y="2878836"/>
                  </a:lnTo>
                  <a:lnTo>
                    <a:pt x="265175" y="0"/>
                  </a:lnTo>
                  <a:lnTo>
                    <a:pt x="0" y="0"/>
                  </a:lnTo>
                  <a:lnTo>
                    <a:pt x="0" y="2878836"/>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7044689" y="2205990"/>
              <a:ext cx="264160" cy="3095625"/>
            </a:xfrm>
            <a:custGeom>
              <a:avLst/>
              <a:gdLst/>
              <a:ahLst/>
              <a:cxnLst/>
              <a:rect l="l" t="t" r="r" b="b"/>
              <a:pathLst>
                <a:path w="264159" h="3095625">
                  <a:moveTo>
                    <a:pt x="263651" y="0"/>
                  </a:moveTo>
                  <a:lnTo>
                    <a:pt x="0" y="0"/>
                  </a:lnTo>
                  <a:lnTo>
                    <a:pt x="0" y="3095244"/>
                  </a:lnTo>
                  <a:lnTo>
                    <a:pt x="263651" y="3095244"/>
                  </a:lnTo>
                  <a:lnTo>
                    <a:pt x="263651"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7044689" y="2205990"/>
              <a:ext cx="264160" cy="3095625"/>
            </a:xfrm>
            <a:custGeom>
              <a:avLst/>
              <a:gdLst/>
              <a:ahLst/>
              <a:cxnLst/>
              <a:rect l="l" t="t" r="r" b="b"/>
              <a:pathLst>
                <a:path w="264159" h="3095625">
                  <a:moveTo>
                    <a:pt x="0" y="3095244"/>
                  </a:moveTo>
                  <a:lnTo>
                    <a:pt x="263651" y="3095244"/>
                  </a:lnTo>
                  <a:lnTo>
                    <a:pt x="263651" y="0"/>
                  </a:lnTo>
                  <a:lnTo>
                    <a:pt x="0" y="0"/>
                  </a:lnTo>
                  <a:lnTo>
                    <a:pt x="0" y="3095244"/>
                  </a:lnTo>
                  <a:close/>
                </a:path>
              </a:pathLst>
            </a:custGeom>
            <a:ln w="25908">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object 44"/>
          <p:cNvSpPr txBox="1"/>
          <p:nvPr/>
        </p:nvSpPr>
        <p:spPr>
          <a:xfrm>
            <a:off x="1338452" y="5391708"/>
            <a:ext cx="572135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4549775"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Shoe </a:t>
            </a:r>
            <a:r>
              <a:rPr kumimoji="0" sz="1800" b="0" i="0" u="none" strike="noStrike" kern="1200" cap="none" spc="-15" normalizeH="0" baseline="0" noProof="0" dirty="0">
                <a:ln>
                  <a:noFill/>
                </a:ln>
                <a:solidFill>
                  <a:prstClr val="black"/>
                </a:solidFill>
                <a:effectLst/>
                <a:uLnTx/>
                <a:uFillTx/>
                <a:latin typeface="Carlito"/>
                <a:ea typeface="+mn-ea"/>
                <a:cs typeface="Carlito"/>
              </a:rPr>
              <a:t>Size</a:t>
            </a:r>
            <a:r>
              <a:rPr kumimoji="0" sz="1800" b="0" i="0" u="none" strike="noStrike" kern="1200" cap="none" spc="1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(x)	Shoe </a:t>
            </a:r>
            <a:r>
              <a:rPr kumimoji="0" sz="1800" b="0" i="0" u="none" strike="noStrike" kern="1200" cap="none" spc="-15" normalizeH="0" baseline="0" noProof="0" dirty="0">
                <a:ln>
                  <a:noFill/>
                </a:ln>
                <a:solidFill>
                  <a:prstClr val="black"/>
                </a:solidFill>
                <a:effectLst/>
                <a:uLnTx/>
                <a:uFillTx/>
                <a:latin typeface="Carlito"/>
                <a:ea typeface="+mn-ea"/>
                <a:cs typeface="Carlito"/>
              </a:rPr>
              <a:t>Size</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(x)</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4935854" y="3271286"/>
            <a:ext cx="254000" cy="367665"/>
          </a:xfrm>
          <a:prstGeom prst="rect">
            <a:avLst/>
          </a:prstGeom>
        </p:spPr>
        <p:txBody>
          <a:bodyPr vert="vert270" wrap="square" lIns="0" tIns="0" rIns="0" bIns="0" rtlCol="0">
            <a:spAutoFit/>
          </a:bodyPr>
          <a:lstStyle/>
          <a:p>
            <a:pPr marL="12700" marR="0" lvl="0" indent="0" algn="l" defTabSz="914400" rtl="0" eaLnBrk="1" fontAlgn="auto" latinLnBrk="0" hangingPunct="1">
              <a:lnSpc>
                <a:spcPts val="181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F(x)</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011673" y="2007234"/>
            <a:ext cx="1416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2327148" y="6009132"/>
            <a:ext cx="4706620" cy="672465"/>
          </a:xfrm>
          <a:prstGeom prst="rect">
            <a:avLst/>
          </a:prstGeom>
          <a:solidFill>
            <a:srgbClr val="000000"/>
          </a:solidFill>
        </p:spPr>
        <p:txBody>
          <a:bodyPr vert="horz" wrap="square" lIns="0" tIns="43815" rIns="0" bIns="0" rtlCol="0">
            <a:spAutoFit/>
          </a:bodyPr>
          <a:lstStyle/>
          <a:p>
            <a:pPr marL="104139" marR="434975" lvl="0" indent="0" algn="l" defTabSz="914400" rtl="0" eaLnBrk="1" fontAlgn="auto" latinLnBrk="0" hangingPunct="1">
              <a:lnSpc>
                <a:spcPct val="100000"/>
              </a:lnSpc>
              <a:spcBef>
                <a:spcPts val="345"/>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It’s </a:t>
            </a:r>
            <a:r>
              <a:rPr kumimoji="0" sz="1800" b="0" i="0" u="none" strike="noStrike" kern="1200" cap="none" spc="-10" normalizeH="0" baseline="0" noProof="0" dirty="0">
                <a:ln>
                  <a:noFill/>
                </a:ln>
                <a:solidFill>
                  <a:srgbClr val="FFFFFF"/>
                </a:solidFill>
                <a:effectLst/>
                <a:uLnTx/>
                <a:uFillTx/>
                <a:latin typeface="Carlito"/>
                <a:ea typeface="+mn-ea"/>
                <a:cs typeface="Carlito"/>
              </a:rPr>
              <a:t>just </a:t>
            </a:r>
            <a:r>
              <a:rPr kumimoji="0" sz="1800" b="0" i="0" u="none" strike="noStrike" kern="1200" cap="none" spc="-20" normalizeH="0" baseline="0" noProof="0" dirty="0">
                <a:ln>
                  <a:noFill/>
                </a:ln>
                <a:solidFill>
                  <a:srgbClr val="FFFFFF"/>
                </a:solidFill>
                <a:effectLst/>
                <a:uLnTx/>
                <a:uFillTx/>
                <a:latin typeface="Carlito"/>
                <a:ea typeface="+mn-ea"/>
                <a:cs typeface="Carlito"/>
              </a:rPr>
              <a:t>like </a:t>
            </a:r>
            <a:r>
              <a:rPr kumimoji="0" sz="1800" b="0" i="0" u="none" strike="noStrike" kern="1200" cap="none" spc="-5" normalizeH="0" baseline="0" noProof="0" dirty="0">
                <a:ln>
                  <a:noFill/>
                </a:ln>
                <a:solidFill>
                  <a:srgbClr val="FFFFFF"/>
                </a:solidFill>
                <a:effectLst/>
                <a:uLnTx/>
                <a:uFillTx/>
                <a:latin typeface="Carlito"/>
                <a:ea typeface="+mn-ea"/>
                <a:cs typeface="Carlito"/>
              </a:rPr>
              <a:t>how </a:t>
            </a:r>
            <a:r>
              <a:rPr kumimoji="0" sz="1800" b="0" i="0" u="none" strike="noStrike" kern="1200" cap="none" spc="-40" normalizeH="0" baseline="0" noProof="0" dirty="0">
                <a:ln>
                  <a:noFill/>
                </a:ln>
                <a:solidFill>
                  <a:srgbClr val="FFFFFF"/>
                </a:solidFill>
                <a:effectLst/>
                <a:uLnTx/>
                <a:uFillTx/>
                <a:latin typeface="Carlito"/>
                <a:ea typeface="+mn-ea"/>
                <a:cs typeface="Carlito"/>
              </a:rPr>
              <a:t>we’d </a:t>
            </a:r>
            <a:r>
              <a:rPr kumimoji="0" sz="1800" b="0" i="0" u="none" strike="noStrike" kern="1200" cap="none" spc="0" normalizeH="0" baseline="0" noProof="0" dirty="0">
                <a:ln>
                  <a:noFill/>
                </a:ln>
                <a:solidFill>
                  <a:srgbClr val="FFFFFF"/>
                </a:solidFill>
                <a:effectLst/>
                <a:uLnTx/>
                <a:uFillTx/>
                <a:latin typeface="Carlito"/>
                <a:ea typeface="+mn-ea"/>
                <a:cs typeface="Carlito"/>
              </a:rPr>
              <a:t>turn a </a:t>
            </a:r>
            <a:r>
              <a:rPr kumimoji="0" sz="1800" b="0" i="0" u="none" strike="noStrike" kern="1200" cap="none" spc="-5" normalizeH="0" baseline="0" noProof="0" dirty="0">
                <a:ln>
                  <a:noFill/>
                </a:ln>
                <a:solidFill>
                  <a:srgbClr val="FFFFFF"/>
                </a:solidFill>
                <a:effectLst/>
                <a:uLnTx/>
                <a:uFillTx/>
                <a:latin typeface="Carlito"/>
                <a:ea typeface="+mn-ea"/>
                <a:cs typeface="Carlito"/>
              </a:rPr>
              <a:t>frequency </a:t>
            </a:r>
            <a:r>
              <a:rPr kumimoji="0" sz="1800" b="0" i="0" u="none" strike="noStrike" kern="1200" cap="none" spc="-10" normalizeH="0" baseline="0" noProof="0" dirty="0">
                <a:ln>
                  <a:noFill/>
                </a:ln>
                <a:solidFill>
                  <a:srgbClr val="FFFFFF"/>
                </a:solidFill>
                <a:effectLst/>
                <a:uLnTx/>
                <a:uFillTx/>
                <a:latin typeface="Carlito"/>
                <a:ea typeface="+mn-ea"/>
                <a:cs typeface="Carlito"/>
              </a:rPr>
              <a:t>graph  into </a:t>
            </a:r>
            <a:r>
              <a:rPr kumimoji="0" sz="1800" b="0" i="0" u="none" strike="noStrike" kern="1200" cap="none" spc="0" normalizeH="0" baseline="0" noProof="0" dirty="0">
                <a:ln>
                  <a:noFill/>
                </a:ln>
                <a:solidFill>
                  <a:srgbClr val="FFFFFF"/>
                </a:solidFill>
                <a:effectLst/>
                <a:uLnTx/>
                <a:uFillTx/>
                <a:latin typeface="Carlito"/>
                <a:ea typeface="+mn-ea"/>
                <a:cs typeface="Carlito"/>
              </a:rPr>
              <a:t>a </a:t>
            </a:r>
            <a:r>
              <a:rPr kumimoji="0" sz="1800" b="0" i="0" u="none" strike="noStrike" kern="1200" cap="none" spc="-5" normalizeH="0" baseline="0" noProof="0" dirty="0">
                <a:ln>
                  <a:noFill/>
                </a:ln>
                <a:solidFill>
                  <a:srgbClr val="FFFFFF"/>
                </a:solidFill>
                <a:effectLst/>
                <a:uLnTx/>
                <a:uFillTx/>
                <a:latin typeface="Carlito"/>
                <a:ea typeface="+mn-ea"/>
                <a:cs typeface="Carlito"/>
              </a:rPr>
              <a:t>cumulative frequency</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graph.</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3695700" y="3200400"/>
            <a:ext cx="746760" cy="530860"/>
            <a:chOff x="3695700" y="3200400"/>
            <a:chExt cx="746760" cy="530860"/>
          </a:xfrm>
        </p:grpSpPr>
        <p:sp>
          <p:nvSpPr>
            <p:cNvPr id="49" name="object 49"/>
            <p:cNvSpPr/>
            <p:nvPr/>
          </p:nvSpPr>
          <p:spPr>
            <a:xfrm>
              <a:off x="3708653" y="3213353"/>
              <a:ext cx="721360" cy="504825"/>
            </a:xfrm>
            <a:custGeom>
              <a:avLst/>
              <a:gdLst/>
              <a:ahLst/>
              <a:cxnLst/>
              <a:rect l="l" t="t" r="r" b="b"/>
              <a:pathLst>
                <a:path w="721360" h="504825">
                  <a:moveTo>
                    <a:pt x="468630" y="0"/>
                  </a:moveTo>
                  <a:lnTo>
                    <a:pt x="468630" y="126111"/>
                  </a:lnTo>
                  <a:lnTo>
                    <a:pt x="0" y="126111"/>
                  </a:lnTo>
                  <a:lnTo>
                    <a:pt x="0" y="378333"/>
                  </a:lnTo>
                  <a:lnTo>
                    <a:pt x="468630" y="378333"/>
                  </a:lnTo>
                  <a:lnTo>
                    <a:pt x="468630" y="504444"/>
                  </a:lnTo>
                  <a:lnTo>
                    <a:pt x="720851" y="252222"/>
                  </a:lnTo>
                  <a:lnTo>
                    <a:pt x="468630" y="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3708653" y="3213353"/>
              <a:ext cx="721360" cy="504825"/>
            </a:xfrm>
            <a:custGeom>
              <a:avLst/>
              <a:gdLst/>
              <a:ahLst/>
              <a:cxnLst/>
              <a:rect l="l" t="t" r="r" b="b"/>
              <a:pathLst>
                <a:path w="721360" h="504825">
                  <a:moveTo>
                    <a:pt x="0" y="126111"/>
                  </a:moveTo>
                  <a:lnTo>
                    <a:pt x="468630" y="126111"/>
                  </a:lnTo>
                  <a:lnTo>
                    <a:pt x="468630" y="0"/>
                  </a:lnTo>
                  <a:lnTo>
                    <a:pt x="720851" y="252222"/>
                  </a:lnTo>
                  <a:lnTo>
                    <a:pt x="468630" y="504444"/>
                  </a:lnTo>
                  <a:lnTo>
                    <a:pt x="468630" y="378333"/>
                  </a:lnTo>
                  <a:lnTo>
                    <a:pt x="0" y="378333"/>
                  </a:lnTo>
                  <a:lnTo>
                    <a:pt x="0" y="126111"/>
                  </a:lnTo>
                  <a:close/>
                </a:path>
              </a:pathLst>
            </a:custGeom>
            <a:ln w="25908">
              <a:solidFill>
                <a:srgbClr val="70883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1" name="object 51"/>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12</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9"/>
          <p:cNvPicPr>
            <a:picLocks noChangeAspect="1" noChangeArrowheads="1"/>
          </p:cNvPicPr>
          <p:nvPr/>
        </p:nvPicPr>
        <p:blipFill>
          <a:blip r:embed="rId3">
            <a:extLst>
              <a:ext uri="{28A0092B-C50C-407E-A947-70E740481C1C}">
                <a14:useLocalDpi xmlns:a14="http://schemas.microsoft.com/office/drawing/2010/main" val="0"/>
              </a:ext>
            </a:extLst>
          </a:blip>
          <a:srcRect l="7245" t="14894" r="6468" b="15672"/>
          <a:stretch>
            <a:fillRect/>
          </a:stretch>
        </p:blipFill>
        <p:spPr bwMode="auto">
          <a:xfrm>
            <a:off x="409575" y="190500"/>
            <a:ext cx="8291513" cy="666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Line 7"/>
          <p:cNvSpPr>
            <a:spLocks noChangeShapeType="1"/>
          </p:cNvSpPr>
          <p:nvPr/>
        </p:nvSpPr>
        <p:spPr bwMode="auto">
          <a:xfrm flipH="1">
            <a:off x="4808538" y="679450"/>
            <a:ext cx="735012" cy="3408363"/>
          </a:xfrm>
          <a:prstGeom prst="line">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graphicFrame>
        <p:nvGraphicFramePr>
          <p:cNvPr id="2050" name="Object 2"/>
          <p:cNvGraphicFramePr>
            <a:graphicFrameLocks noChangeAspect="1"/>
          </p:cNvGraphicFramePr>
          <p:nvPr/>
        </p:nvGraphicFramePr>
        <p:xfrm>
          <a:off x="5365750" y="241300"/>
          <a:ext cx="3433763" cy="857250"/>
        </p:xfrm>
        <a:graphic>
          <a:graphicData uri="http://schemas.openxmlformats.org/presentationml/2006/ole">
            <mc:AlternateContent xmlns:mc="http://schemas.openxmlformats.org/markup-compatibility/2006">
              <mc:Choice xmlns:v="urn:schemas-microsoft-com:vml" Requires="v">
                <p:oleObj spid="_x0000_s55298" name="Equation" r:id="rId4" imgW="1726920" imgH="431640" progId="Equation.3">
                  <p:embed/>
                </p:oleObj>
              </mc:Choice>
              <mc:Fallback>
                <p:oleObj name="Equation" r:id="rId4" imgW="1726920" imgH="43164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241300"/>
                        <a:ext cx="3433763"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055880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0"/>
          <p:cNvPicPr>
            <a:picLocks noChangeAspect="1" noChangeArrowheads="1"/>
          </p:cNvPicPr>
          <p:nvPr/>
        </p:nvPicPr>
        <p:blipFill>
          <a:blip r:embed="rId3">
            <a:extLst>
              <a:ext uri="{28A0092B-C50C-407E-A947-70E740481C1C}">
                <a14:useLocalDpi xmlns:a14="http://schemas.microsoft.com/office/drawing/2010/main" val="0"/>
              </a:ext>
            </a:extLst>
          </a:blip>
          <a:srcRect l="7245" t="14766" r="5692" b="16060"/>
          <a:stretch>
            <a:fillRect/>
          </a:stretch>
        </p:blipFill>
        <p:spPr bwMode="auto">
          <a:xfrm>
            <a:off x="1093788" y="1057275"/>
            <a:ext cx="7331075" cy="581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2"/>
          <p:cNvGraphicFramePr>
            <a:graphicFrameLocks noChangeAspect="1"/>
          </p:cNvGraphicFramePr>
          <p:nvPr/>
        </p:nvGraphicFramePr>
        <p:xfrm>
          <a:off x="5486400" y="1239838"/>
          <a:ext cx="2471737" cy="1122362"/>
        </p:xfrm>
        <a:graphic>
          <a:graphicData uri="http://schemas.openxmlformats.org/presentationml/2006/ole">
            <mc:AlternateContent xmlns:mc="http://schemas.openxmlformats.org/markup-compatibility/2006">
              <mc:Choice xmlns:v="urn:schemas-microsoft-com:vml" Requires="v">
                <p:oleObj spid="_x0000_s56322" name="Equation" r:id="rId4" imgW="1231560" imgH="558720" progId="Equation.3">
                  <p:embed/>
                </p:oleObj>
              </mc:Choice>
              <mc:Fallback>
                <p:oleObj name="Equation" r:id="rId4" imgW="1231560" imgH="558720" progId="Equation.3">
                  <p:embed/>
                  <p:pic>
                    <p:nvPicPr>
                      <p:cNvPr id="51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239838"/>
                        <a:ext cx="2471737" cy="112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Line 6"/>
          <p:cNvSpPr>
            <a:spLocks noChangeShapeType="1"/>
          </p:cNvSpPr>
          <p:nvPr/>
        </p:nvSpPr>
        <p:spPr bwMode="auto">
          <a:xfrm flipH="1">
            <a:off x="2716213" y="1235075"/>
            <a:ext cx="2894012" cy="1479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25" name="AutoShape 7"/>
          <p:cNvSpPr>
            <a:spLocks noChangeArrowheads="1"/>
          </p:cNvSpPr>
          <p:nvPr/>
        </p:nvSpPr>
        <p:spPr bwMode="auto">
          <a:xfrm rot="935927">
            <a:off x="2355850" y="4141788"/>
            <a:ext cx="677863" cy="207962"/>
          </a:xfrm>
          <a:prstGeom prst="leftArrow">
            <a:avLst>
              <a:gd name="adj1" fmla="val 50000"/>
              <a:gd name="adj2" fmla="val 8148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solidFill>
                <a:srgbClr val="000000"/>
              </a:solidFill>
              <a:latin typeface="Times New Roman" panose="02020603050405020304" pitchFamily="18" charset="0"/>
            </a:endParaRPr>
          </a:p>
        </p:txBody>
      </p:sp>
      <p:sp>
        <p:nvSpPr>
          <p:cNvPr id="5126" name="AutoShape 8"/>
          <p:cNvSpPr>
            <a:spLocks noChangeArrowheads="1"/>
          </p:cNvSpPr>
          <p:nvPr/>
        </p:nvSpPr>
        <p:spPr bwMode="auto">
          <a:xfrm rot="935927">
            <a:off x="2532063" y="3600450"/>
            <a:ext cx="998537" cy="163513"/>
          </a:xfrm>
          <a:prstGeom prst="leftArrow">
            <a:avLst>
              <a:gd name="adj1" fmla="val 50000"/>
              <a:gd name="adj2" fmla="val 15266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solidFill>
                <a:srgbClr val="000000"/>
              </a:solidFill>
              <a:latin typeface="Times New Roman" panose="02020603050405020304" pitchFamily="18" charset="0"/>
            </a:endParaRPr>
          </a:p>
        </p:txBody>
      </p:sp>
      <p:sp>
        <p:nvSpPr>
          <p:cNvPr id="5127" name="AutoShape 9"/>
          <p:cNvSpPr>
            <a:spLocks noChangeArrowheads="1"/>
          </p:cNvSpPr>
          <p:nvPr/>
        </p:nvSpPr>
        <p:spPr bwMode="auto">
          <a:xfrm rot="935927">
            <a:off x="2646363" y="3078163"/>
            <a:ext cx="1323975" cy="201612"/>
          </a:xfrm>
          <a:prstGeom prst="leftArrow">
            <a:avLst>
              <a:gd name="adj1" fmla="val 50000"/>
              <a:gd name="adj2" fmla="val 16417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2400">
              <a:solidFill>
                <a:srgbClr val="000000"/>
              </a:solidFill>
              <a:latin typeface="Times New Roman" panose="02020603050405020304" pitchFamily="18" charset="0"/>
            </a:endParaRPr>
          </a:p>
        </p:txBody>
      </p:sp>
      <p:sp>
        <p:nvSpPr>
          <p:cNvPr id="5128" name="Rectangle 2"/>
          <p:cNvSpPr>
            <a:spLocks noGrp="1" noChangeArrowheads="1"/>
          </p:cNvSpPr>
          <p:nvPr>
            <p:ph type="title" idx="4294967295"/>
          </p:nvPr>
        </p:nvSpPr>
        <p:spPr>
          <a:xfrm>
            <a:off x="0" y="234950"/>
            <a:ext cx="5043488" cy="1143000"/>
          </a:xfrm>
        </p:spPr>
        <p:txBody>
          <a:bodyPr/>
          <a:lstStyle/>
          <a:p>
            <a:r>
              <a:rPr lang="en-US" altLang="en-US" sz="4000"/>
              <a:t>Marginal Distribution</a:t>
            </a:r>
          </a:p>
        </p:txBody>
      </p:sp>
    </p:spTree>
    <p:extLst>
      <p:ext uri="{BB962C8B-B14F-4D97-AF65-F5344CB8AC3E}">
        <p14:creationId xmlns:p14="http://schemas.microsoft.com/office/powerpoint/2010/main" val="106934095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11"/>
          <p:cNvPicPr>
            <a:picLocks noChangeAspect="1" noChangeArrowheads="1"/>
          </p:cNvPicPr>
          <p:nvPr/>
        </p:nvPicPr>
        <p:blipFill>
          <a:blip r:embed="rId3">
            <a:extLst>
              <a:ext uri="{28A0092B-C50C-407E-A947-70E740481C1C}">
                <a14:useLocalDpi xmlns:a14="http://schemas.microsoft.com/office/drawing/2010/main" val="0"/>
              </a:ext>
            </a:extLst>
          </a:blip>
          <a:srcRect l="7115" t="14377" r="5304" b="16281"/>
          <a:stretch>
            <a:fillRect/>
          </a:stretch>
        </p:blipFill>
        <p:spPr bwMode="auto">
          <a:xfrm>
            <a:off x="831850" y="673100"/>
            <a:ext cx="7805738"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Line 4"/>
          <p:cNvSpPr>
            <a:spLocks noChangeShapeType="1"/>
          </p:cNvSpPr>
          <p:nvPr/>
        </p:nvSpPr>
        <p:spPr bwMode="auto">
          <a:xfrm flipH="1">
            <a:off x="4905375" y="1012825"/>
            <a:ext cx="1481138" cy="2200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49" name="Rectangle 8"/>
          <p:cNvSpPr>
            <a:spLocks noGrp="1" noChangeArrowheads="1"/>
          </p:cNvSpPr>
          <p:nvPr>
            <p:ph type="title" idx="4294967295"/>
          </p:nvPr>
        </p:nvSpPr>
        <p:spPr>
          <a:xfrm>
            <a:off x="0" y="106363"/>
            <a:ext cx="5292725" cy="838200"/>
          </a:xfrm>
        </p:spPr>
        <p:txBody>
          <a:bodyPr/>
          <a:lstStyle/>
          <a:p>
            <a:r>
              <a:rPr lang="en-US" altLang="en-US" sz="4000"/>
              <a:t>Conditional Distribution</a:t>
            </a:r>
          </a:p>
        </p:txBody>
      </p:sp>
      <p:graphicFrame>
        <p:nvGraphicFramePr>
          <p:cNvPr id="6146" name="Object 2"/>
          <p:cNvGraphicFramePr>
            <a:graphicFrameLocks noChangeAspect="1"/>
          </p:cNvGraphicFramePr>
          <p:nvPr/>
        </p:nvGraphicFramePr>
        <p:xfrm>
          <a:off x="6303963" y="684212"/>
          <a:ext cx="2116137" cy="839788"/>
        </p:xfrm>
        <a:graphic>
          <a:graphicData uri="http://schemas.openxmlformats.org/presentationml/2006/ole">
            <mc:AlternateContent xmlns:mc="http://schemas.openxmlformats.org/markup-compatibility/2006">
              <mc:Choice xmlns:v="urn:schemas-microsoft-com:vml" Requires="v">
                <p:oleObj spid="_x0000_s57346" name="Equation" r:id="rId4" imgW="1054080" imgH="419040" progId="Equation.3">
                  <p:embed/>
                </p:oleObj>
              </mc:Choice>
              <mc:Fallback>
                <p:oleObj name="Equation" r:id="rId4" imgW="1054080" imgH="419040" progId="Equation.3">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963" y="684212"/>
                        <a:ext cx="2116137"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8921154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sz="quarter" idx="10"/>
          </p:nvPr>
        </p:nvSpPr>
        <p:spPr/>
        <p:txBody>
          <a:bodyPr/>
          <a:lstStyle/>
          <a:p>
            <a:pPr eaLnBrk="1" hangingPunct="1"/>
            <a:r>
              <a:rPr lang="en-CA" altLang="en-US" dirty="0"/>
              <a:t>Multivariate distributions</a:t>
            </a:r>
          </a:p>
        </p:txBody>
      </p:sp>
      <p:sp>
        <p:nvSpPr>
          <p:cNvPr id="79874" name="Rectangle 2"/>
          <p:cNvSpPr>
            <a:spLocks noGrp="1" noChangeArrowheads="1"/>
          </p:cNvSpPr>
          <p:nvPr>
            <p:ph type="ctrTitle" idx="4294967295"/>
          </p:nvPr>
        </p:nvSpPr>
        <p:spPr>
          <a:xfrm>
            <a:off x="295275" y="5181600"/>
            <a:ext cx="7772400" cy="1470025"/>
          </a:xfrm>
        </p:spPr>
        <p:txBody>
          <a:bodyPr/>
          <a:lstStyle/>
          <a:p>
            <a:pPr algn="l" eaLnBrk="1" hangingPunct="1"/>
            <a:r>
              <a:rPr lang="en-CA" altLang="en-US" dirty="0"/>
              <a:t>Jointly distributed Random variables</a:t>
            </a:r>
          </a:p>
        </p:txBody>
      </p:sp>
    </p:spTree>
    <p:extLst>
      <p:ext uri="{BB962C8B-B14F-4D97-AF65-F5344CB8AC3E}">
        <p14:creationId xmlns:p14="http://schemas.microsoft.com/office/powerpoint/2010/main" val="25412237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p:txBody>
          <a:bodyPr/>
          <a:lstStyle/>
          <a:p>
            <a:pPr marL="95250" indent="-95250" eaLnBrk="1" hangingPunct="1">
              <a:lnSpc>
                <a:spcPct val="90000"/>
              </a:lnSpc>
              <a:buFontTx/>
              <a:buNone/>
            </a:pPr>
            <a:r>
              <a:rPr lang="en-CA" altLang="en-US" dirty="0"/>
              <a:t>Quite often there will be 2 or more random variables (</a:t>
            </a:r>
            <a:r>
              <a:rPr lang="en-CA" altLang="en-US" i="1" dirty="0"/>
              <a:t>X,  </a:t>
            </a:r>
            <a:r>
              <a:rPr lang="en-CA" altLang="en-US" i="1" noProof="1"/>
              <a:t>Y</a:t>
            </a:r>
            <a:r>
              <a:rPr lang="en-CA" altLang="en-US" i="1" dirty="0"/>
              <a:t>, </a:t>
            </a:r>
            <a:r>
              <a:rPr lang="en-CA" altLang="en-US" i="1" dirty="0" err="1"/>
              <a:t>etc</a:t>
            </a:r>
            <a:r>
              <a:rPr lang="en-CA" altLang="en-US" dirty="0"/>
              <a:t>) defined for the same random experiment.</a:t>
            </a:r>
          </a:p>
          <a:p>
            <a:r>
              <a:rPr lang="en-CA" altLang="en-US" b="1" dirty="0">
                <a:latin typeface="Times New Roman" panose="02020603050405020304" pitchFamily="18" charset="0"/>
              </a:rPr>
              <a:t>Example:</a:t>
            </a:r>
          </a:p>
          <a:p>
            <a:r>
              <a:rPr lang="en-CA" altLang="en-US" dirty="0">
                <a:latin typeface="Times New Roman" panose="02020603050405020304" pitchFamily="18" charset="0"/>
              </a:rPr>
              <a:t>A bridge hand (13 cards) is selected from a deck of 52 cards.</a:t>
            </a:r>
          </a:p>
          <a:p>
            <a:r>
              <a:rPr lang="en-CA" altLang="en-US" i="1" dirty="0">
                <a:latin typeface="Times New Roman" panose="02020603050405020304" pitchFamily="18" charset="0"/>
              </a:rPr>
              <a:t>X = </a:t>
            </a:r>
            <a:r>
              <a:rPr lang="en-CA" altLang="en-US" dirty="0">
                <a:latin typeface="Times New Roman" panose="02020603050405020304" pitchFamily="18" charset="0"/>
              </a:rPr>
              <a:t>the number of spades in the hand.</a:t>
            </a:r>
          </a:p>
          <a:p>
            <a:r>
              <a:rPr lang="en-CA" altLang="en-US" i="1" dirty="0">
                <a:latin typeface="Times New Roman" panose="02020603050405020304" pitchFamily="18" charset="0"/>
              </a:rPr>
              <a:t>Y = </a:t>
            </a:r>
            <a:r>
              <a:rPr lang="en-CA" altLang="en-US" dirty="0">
                <a:latin typeface="Times New Roman" panose="02020603050405020304" pitchFamily="18" charset="0"/>
              </a:rPr>
              <a:t>the number of hearts in the hand.</a:t>
            </a:r>
          </a:p>
          <a:p>
            <a:r>
              <a:rPr lang="en-CA" altLang="en-US" dirty="0">
                <a:latin typeface="Times New Roman" panose="02020603050405020304" pitchFamily="18" charset="0"/>
              </a:rPr>
              <a:t>In this example we will define:</a:t>
            </a:r>
          </a:p>
          <a:p>
            <a:r>
              <a:rPr lang="en-CA" altLang="en-US" dirty="0">
                <a:latin typeface="Times New Roman" panose="02020603050405020304" pitchFamily="18" charset="0"/>
              </a:rPr>
              <a:t>	</a:t>
            </a:r>
            <a:r>
              <a:rPr lang="en-CA" altLang="en-US" i="1" dirty="0">
                <a:latin typeface="Times New Roman" panose="02020603050405020304" pitchFamily="18" charset="0"/>
              </a:rPr>
              <a:t>p</a:t>
            </a:r>
            <a:r>
              <a:rPr lang="en-CA" altLang="en-US" dirty="0">
                <a:latin typeface="Times New Roman" panose="02020603050405020304" pitchFamily="18" charset="0"/>
              </a:rPr>
              <a:t>(</a:t>
            </a:r>
            <a:r>
              <a:rPr lang="en-CA" altLang="en-US" i="1" dirty="0" err="1">
                <a:latin typeface="Times New Roman" panose="02020603050405020304" pitchFamily="18" charset="0"/>
              </a:rPr>
              <a:t>x,y</a:t>
            </a:r>
            <a:r>
              <a:rPr lang="en-CA" altLang="en-US" dirty="0">
                <a:latin typeface="Times New Roman" panose="02020603050405020304" pitchFamily="18" charset="0"/>
              </a:rPr>
              <a:t>) = </a:t>
            </a:r>
            <a:r>
              <a:rPr lang="en-CA" altLang="en-US" i="1" dirty="0">
                <a:latin typeface="Times New Roman" panose="02020603050405020304" pitchFamily="18" charset="0"/>
              </a:rPr>
              <a:t>P</a:t>
            </a:r>
            <a:r>
              <a:rPr lang="en-CA" altLang="en-US" dirty="0">
                <a:latin typeface="Times New Roman" panose="02020603050405020304" pitchFamily="18" charset="0"/>
              </a:rPr>
              <a:t>[</a:t>
            </a:r>
            <a:r>
              <a:rPr lang="en-CA" altLang="en-US" i="1" dirty="0">
                <a:latin typeface="Times New Roman" panose="02020603050405020304" pitchFamily="18" charset="0"/>
              </a:rPr>
              <a:t>X = x, Y = y</a:t>
            </a:r>
            <a:r>
              <a:rPr lang="en-CA" altLang="en-US" dirty="0">
                <a:latin typeface="Times New Roman" panose="02020603050405020304" pitchFamily="18" charset="0"/>
              </a:rPr>
              <a:t>]</a:t>
            </a:r>
            <a:endParaRPr lang="en-CA" altLang="en-US" i="1" dirty="0">
              <a:latin typeface="Times New Roman" panose="02020603050405020304" pitchFamily="18" charset="0"/>
            </a:endParaRPr>
          </a:p>
        </p:txBody>
      </p:sp>
      <p:sp>
        <p:nvSpPr>
          <p:cNvPr id="80899" name="Rectangle 4"/>
          <p:cNvSpPr>
            <a:spLocks noChangeArrowheads="1"/>
          </p:cNvSpPr>
          <p:nvPr/>
        </p:nvSpPr>
        <p:spPr bwMode="auto">
          <a:xfrm>
            <a:off x="395288" y="2205038"/>
            <a:ext cx="82296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en-CA" altLang="en-US" sz="3200" i="1" dirty="0">
              <a:latin typeface="Times New Roman" panose="02020603050405020304" pitchFamily="18" charset="0"/>
            </a:endParaRPr>
          </a:p>
        </p:txBody>
      </p:sp>
    </p:spTree>
    <p:extLst>
      <p:ext uri="{BB962C8B-B14F-4D97-AF65-F5344CB8AC3E}">
        <p14:creationId xmlns:p14="http://schemas.microsoft.com/office/powerpoint/2010/main" val="2395414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ChangeArrowheads="1"/>
          </p:cNvSpPr>
          <p:nvPr/>
        </p:nvSpPr>
        <p:spPr bwMode="auto">
          <a:xfrm>
            <a:off x="1187450" y="1412875"/>
            <a:ext cx="71278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The function</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a:p>
            <a:pPr eaLnBrk="1" hangingPunct="1">
              <a:spcBef>
                <a:spcPct val="20000"/>
              </a:spcBef>
            </a:pPr>
            <a:r>
              <a:rPr lang="en-CA" altLang="en-US" sz="3200">
                <a:latin typeface="Times New Roman" panose="02020603050405020304" pitchFamily="18" charset="0"/>
              </a:rPr>
              <a:t>is called the </a:t>
            </a:r>
            <a:r>
              <a:rPr lang="en-CA" altLang="en-US" sz="3200" b="1">
                <a:latin typeface="Times New Roman" panose="02020603050405020304" pitchFamily="18" charset="0"/>
              </a:rPr>
              <a:t>joint probability function </a:t>
            </a:r>
            <a:r>
              <a:rPr lang="en-CA" altLang="en-US" sz="3200">
                <a:latin typeface="Times New Roman" panose="02020603050405020304" pitchFamily="18" charset="0"/>
              </a:rPr>
              <a:t>of </a:t>
            </a:r>
            <a:r>
              <a:rPr lang="en-CA" altLang="en-US" sz="3200" i="1">
                <a:latin typeface="Times New Roman" panose="02020603050405020304" pitchFamily="18" charset="0"/>
              </a:rPr>
              <a:t>X </a:t>
            </a:r>
            <a:r>
              <a:rPr lang="en-CA" altLang="en-US" sz="3200">
                <a:latin typeface="Times New Roman" panose="02020603050405020304" pitchFamily="18" charset="0"/>
              </a:rPr>
              <a:t>and </a:t>
            </a:r>
            <a:r>
              <a:rPr lang="en-CA" altLang="en-US" sz="3200" i="1">
                <a:latin typeface="Times New Roman" panose="02020603050405020304" pitchFamily="18" charset="0"/>
              </a:rPr>
              <a:t>Y.</a:t>
            </a:r>
          </a:p>
        </p:txBody>
      </p:sp>
    </p:spTree>
    <p:extLst>
      <p:ext uri="{BB962C8B-B14F-4D97-AF65-F5344CB8AC3E}">
        <p14:creationId xmlns:p14="http://schemas.microsoft.com/office/powerpoint/2010/main" val="9051535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323850" y="188913"/>
            <a:ext cx="15128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Note:</a:t>
            </a:r>
            <a:endParaRPr lang="en-CA" altLang="en-US" sz="3200" i="1">
              <a:latin typeface="Times New Roman" panose="02020603050405020304" pitchFamily="18" charset="0"/>
            </a:endParaRPr>
          </a:p>
        </p:txBody>
      </p:sp>
      <p:sp>
        <p:nvSpPr>
          <p:cNvPr id="1029" name="Rectangle 4"/>
          <p:cNvSpPr>
            <a:spLocks noChangeArrowheads="1"/>
          </p:cNvSpPr>
          <p:nvPr/>
        </p:nvSpPr>
        <p:spPr bwMode="auto">
          <a:xfrm>
            <a:off x="468313" y="765175"/>
            <a:ext cx="79216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The possible values of </a:t>
            </a:r>
            <a:r>
              <a:rPr lang="en-CA" altLang="en-US" sz="3200" i="1">
                <a:latin typeface="Times New Roman" panose="02020603050405020304" pitchFamily="18" charset="0"/>
              </a:rPr>
              <a:t>X </a:t>
            </a:r>
            <a:r>
              <a:rPr lang="en-CA" altLang="en-US" sz="3200">
                <a:latin typeface="Times New Roman" panose="02020603050405020304" pitchFamily="18" charset="0"/>
              </a:rPr>
              <a:t>are 0, 1, 2, …, 13</a:t>
            </a:r>
          </a:p>
          <a:p>
            <a:pPr eaLnBrk="1" hangingPunct="1">
              <a:spcBef>
                <a:spcPct val="20000"/>
              </a:spcBef>
            </a:pPr>
            <a:r>
              <a:rPr lang="en-CA" altLang="en-US" sz="3200">
                <a:latin typeface="Times New Roman" panose="02020603050405020304" pitchFamily="18" charset="0"/>
              </a:rPr>
              <a:t>The possible values of </a:t>
            </a:r>
            <a:r>
              <a:rPr lang="en-CA" altLang="en-US" sz="3200" i="1">
                <a:latin typeface="Times New Roman" panose="02020603050405020304" pitchFamily="18" charset="0"/>
              </a:rPr>
              <a:t>Y </a:t>
            </a:r>
            <a:r>
              <a:rPr lang="en-CA" altLang="en-US" sz="3200">
                <a:latin typeface="Times New Roman" panose="02020603050405020304" pitchFamily="18" charset="0"/>
              </a:rPr>
              <a:t>are also 0, 1, 2, …, 13  and </a:t>
            </a:r>
            <a:r>
              <a:rPr lang="en-CA" altLang="en-US" sz="3200" i="1">
                <a:latin typeface="Times New Roman" panose="02020603050405020304" pitchFamily="18" charset="0"/>
              </a:rPr>
              <a:t>X </a:t>
            </a:r>
            <a:r>
              <a:rPr lang="en-CA" altLang="en-US" sz="3200">
                <a:latin typeface="Times New Roman" panose="02020603050405020304" pitchFamily="18" charset="0"/>
              </a:rPr>
              <a:t>+ </a:t>
            </a:r>
            <a:r>
              <a:rPr lang="en-CA" altLang="en-US" sz="3200" i="1">
                <a:latin typeface="Times New Roman" panose="02020603050405020304" pitchFamily="18" charset="0"/>
              </a:rPr>
              <a:t>Y </a:t>
            </a:r>
            <a:r>
              <a:rPr lang="en-CA" altLang="en-US" sz="3200" i="1">
                <a:latin typeface="Times New Roman" panose="02020603050405020304" pitchFamily="18" charset="0"/>
                <a:cs typeface="Times New Roman" panose="02020603050405020304" pitchFamily="18" charset="0"/>
              </a:rPr>
              <a:t>≤ </a:t>
            </a:r>
            <a:r>
              <a:rPr lang="en-CA" altLang="en-US" sz="3200">
                <a:latin typeface="Times New Roman" panose="02020603050405020304" pitchFamily="18" charset="0"/>
                <a:cs typeface="Times New Roman" panose="02020603050405020304" pitchFamily="18" charset="0"/>
              </a:rPr>
              <a:t>13.</a:t>
            </a:r>
          </a:p>
          <a:p>
            <a:pPr eaLnBrk="1" hangingPunct="1">
              <a:spcBef>
                <a:spcPct val="20000"/>
              </a:spcBef>
            </a:pPr>
            <a:endParaRPr lang="en-CA" altLang="en-US" sz="3200" i="1">
              <a:latin typeface="Times New Roman" panose="02020603050405020304" pitchFamily="18" charset="0"/>
            </a:endParaRPr>
          </a:p>
        </p:txBody>
      </p:sp>
      <p:graphicFrame>
        <p:nvGraphicFramePr>
          <p:cNvPr id="1026" name="Object 5"/>
          <p:cNvGraphicFramePr>
            <a:graphicFrameLocks noChangeAspect="1"/>
          </p:cNvGraphicFramePr>
          <p:nvPr/>
        </p:nvGraphicFramePr>
        <p:xfrm>
          <a:off x="684213" y="2492375"/>
          <a:ext cx="4079875" cy="636588"/>
        </p:xfrm>
        <a:graphic>
          <a:graphicData uri="http://schemas.openxmlformats.org/presentationml/2006/ole">
            <mc:AlternateContent xmlns:mc="http://schemas.openxmlformats.org/markup-compatibility/2006">
              <mc:Choice xmlns:v="urn:schemas-microsoft-com:vml" Requires="v">
                <p:oleObj spid="_x0000_s58370" name="Equation" r:id="rId4" imgW="1625400" imgH="253800" progId="Equation.DSMT4">
                  <p:embed/>
                </p:oleObj>
              </mc:Choice>
              <mc:Fallback>
                <p:oleObj name="Equation" r:id="rId4" imgW="1625400" imgH="253800" progId="Equation.DSMT4">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492375"/>
                        <a:ext cx="407987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6"/>
          <p:cNvGraphicFramePr>
            <a:graphicFrameLocks noChangeAspect="1"/>
          </p:cNvGraphicFramePr>
          <p:nvPr/>
        </p:nvGraphicFramePr>
        <p:xfrm>
          <a:off x="2124075" y="4292600"/>
          <a:ext cx="3760788" cy="2292350"/>
        </p:xfrm>
        <a:graphic>
          <a:graphicData uri="http://schemas.openxmlformats.org/presentationml/2006/ole">
            <mc:AlternateContent xmlns:mc="http://schemas.openxmlformats.org/markup-compatibility/2006">
              <mc:Choice xmlns:v="urn:schemas-microsoft-com:vml" Requires="v">
                <p:oleObj spid="_x0000_s58371" name="Equation" r:id="rId6" imgW="1498320" imgH="914400" progId="Equation.DSMT4">
                  <p:embed/>
                </p:oleObj>
              </mc:Choice>
              <mc:Fallback>
                <p:oleObj name="Equation" r:id="rId6" imgW="1498320" imgH="914400" progId="Equation.DSMT4">
                  <p:embed/>
                  <p:pic>
                    <p:nvPicPr>
                      <p:cNvPr id="102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4292600"/>
                        <a:ext cx="3760788" cy="229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0" name="Text Box 7"/>
          <p:cNvSpPr txBox="1">
            <a:spLocks noChangeArrowheads="1"/>
          </p:cNvSpPr>
          <p:nvPr/>
        </p:nvSpPr>
        <p:spPr bwMode="auto">
          <a:xfrm>
            <a:off x="5364163" y="5661025"/>
            <a:ext cx="2232025" cy="9413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a:latin typeface="Times New Roman" panose="02020603050405020304" pitchFamily="18" charset="0"/>
              </a:rPr>
              <a:t>The total number of ways of choosing the 13 cards for the hand</a:t>
            </a:r>
          </a:p>
        </p:txBody>
      </p:sp>
      <p:sp>
        <p:nvSpPr>
          <p:cNvPr id="1031" name="Line 9"/>
          <p:cNvSpPr>
            <a:spLocks noChangeShapeType="1"/>
          </p:cNvSpPr>
          <p:nvPr/>
        </p:nvSpPr>
        <p:spPr bwMode="auto">
          <a:xfrm flipH="1" flipV="1">
            <a:off x="4572000" y="5734050"/>
            <a:ext cx="792163" cy="2873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2" name="Text Box 10"/>
          <p:cNvSpPr txBox="1">
            <a:spLocks noChangeArrowheads="1"/>
          </p:cNvSpPr>
          <p:nvPr/>
        </p:nvSpPr>
        <p:spPr bwMode="auto">
          <a:xfrm>
            <a:off x="179388" y="3284538"/>
            <a:ext cx="2051050" cy="12160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a:latin typeface="Times New Roman" panose="02020603050405020304" pitchFamily="18" charset="0"/>
              </a:rPr>
              <a:t>The number of ways of choosing the </a:t>
            </a:r>
            <a:r>
              <a:rPr lang="en-CA" altLang="en-US" i="1">
                <a:latin typeface="Times New Roman" panose="02020603050405020304" pitchFamily="18" charset="0"/>
              </a:rPr>
              <a:t>x</a:t>
            </a:r>
            <a:r>
              <a:rPr lang="en-CA" altLang="en-US">
                <a:latin typeface="Times New Roman" panose="02020603050405020304" pitchFamily="18" charset="0"/>
              </a:rPr>
              <a:t> </a:t>
            </a:r>
            <a:r>
              <a:rPr lang="en-CA" altLang="en-US" b="1">
                <a:latin typeface="Times New Roman" panose="02020603050405020304" pitchFamily="18" charset="0"/>
              </a:rPr>
              <a:t>spades</a:t>
            </a:r>
            <a:r>
              <a:rPr lang="en-CA" altLang="en-US">
                <a:latin typeface="Times New Roman" panose="02020603050405020304" pitchFamily="18" charset="0"/>
              </a:rPr>
              <a:t> for the hand</a:t>
            </a:r>
          </a:p>
        </p:txBody>
      </p:sp>
      <p:sp>
        <p:nvSpPr>
          <p:cNvPr id="1033" name="Line 11"/>
          <p:cNvSpPr>
            <a:spLocks noChangeShapeType="1"/>
          </p:cNvSpPr>
          <p:nvPr/>
        </p:nvSpPr>
        <p:spPr bwMode="auto">
          <a:xfrm>
            <a:off x="2195513" y="4508500"/>
            <a:ext cx="287337" cy="2889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4" name="Text Box 12"/>
          <p:cNvSpPr txBox="1">
            <a:spLocks noChangeArrowheads="1"/>
          </p:cNvSpPr>
          <p:nvPr/>
        </p:nvSpPr>
        <p:spPr bwMode="auto">
          <a:xfrm>
            <a:off x="5219700" y="2420938"/>
            <a:ext cx="2051050" cy="12160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a:latin typeface="Times New Roman" panose="02020603050405020304" pitchFamily="18" charset="0"/>
              </a:rPr>
              <a:t>The number of ways of choosing the </a:t>
            </a:r>
            <a:r>
              <a:rPr lang="en-CA" altLang="en-US" i="1">
                <a:latin typeface="Times New Roman" panose="02020603050405020304" pitchFamily="18" charset="0"/>
              </a:rPr>
              <a:t>y</a:t>
            </a:r>
            <a:r>
              <a:rPr lang="en-CA" altLang="en-US">
                <a:latin typeface="Times New Roman" panose="02020603050405020304" pitchFamily="18" charset="0"/>
              </a:rPr>
              <a:t> </a:t>
            </a:r>
            <a:r>
              <a:rPr lang="en-CA" altLang="en-US" b="1">
                <a:latin typeface="Times New Roman" panose="02020603050405020304" pitchFamily="18" charset="0"/>
              </a:rPr>
              <a:t>hearts</a:t>
            </a:r>
            <a:r>
              <a:rPr lang="en-CA" altLang="en-US">
                <a:latin typeface="Times New Roman" panose="02020603050405020304" pitchFamily="18" charset="0"/>
              </a:rPr>
              <a:t> for the hand</a:t>
            </a:r>
          </a:p>
        </p:txBody>
      </p:sp>
      <p:sp>
        <p:nvSpPr>
          <p:cNvPr id="1035" name="Line 13"/>
          <p:cNvSpPr>
            <a:spLocks noChangeShapeType="1"/>
          </p:cNvSpPr>
          <p:nvPr/>
        </p:nvSpPr>
        <p:spPr bwMode="auto">
          <a:xfrm flipH="1">
            <a:off x="3924300" y="3284538"/>
            <a:ext cx="1223963" cy="10810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6" name="Text Box 14"/>
          <p:cNvSpPr txBox="1">
            <a:spLocks noChangeArrowheads="1"/>
          </p:cNvSpPr>
          <p:nvPr/>
        </p:nvSpPr>
        <p:spPr bwMode="auto">
          <a:xfrm>
            <a:off x="6516688" y="4076700"/>
            <a:ext cx="2303462" cy="121602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a:latin typeface="Times New Roman" panose="02020603050405020304" pitchFamily="18" charset="0"/>
              </a:rPr>
              <a:t>The number of ways of completing the hand with </a:t>
            </a:r>
            <a:r>
              <a:rPr lang="en-CA" altLang="en-US" b="1">
                <a:latin typeface="Times New Roman" panose="02020603050405020304" pitchFamily="18" charset="0"/>
              </a:rPr>
              <a:t>diamonds </a:t>
            </a:r>
            <a:r>
              <a:rPr lang="en-CA" altLang="en-US">
                <a:latin typeface="Times New Roman" panose="02020603050405020304" pitchFamily="18" charset="0"/>
              </a:rPr>
              <a:t>and </a:t>
            </a:r>
            <a:r>
              <a:rPr lang="en-CA" altLang="en-US" b="1">
                <a:latin typeface="Times New Roman" panose="02020603050405020304" pitchFamily="18" charset="0"/>
              </a:rPr>
              <a:t>clubs.</a:t>
            </a:r>
            <a:endParaRPr lang="en-CA" altLang="en-US">
              <a:latin typeface="Times New Roman" panose="02020603050405020304" pitchFamily="18" charset="0"/>
            </a:endParaRPr>
          </a:p>
        </p:txBody>
      </p:sp>
      <p:sp>
        <p:nvSpPr>
          <p:cNvPr id="1037" name="Line 15"/>
          <p:cNvSpPr>
            <a:spLocks noChangeShapeType="1"/>
          </p:cNvSpPr>
          <p:nvPr/>
        </p:nvSpPr>
        <p:spPr bwMode="auto">
          <a:xfrm flipH="1">
            <a:off x="5795963" y="4437063"/>
            <a:ext cx="720725" cy="1444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417123467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ChangeArrowheads="1"/>
          </p:cNvSpPr>
          <p:nvPr>
            <p:ph type="title" idx="4294967295"/>
          </p:nvPr>
        </p:nvSpPr>
        <p:spPr>
          <a:xfrm>
            <a:off x="0" y="1196975"/>
            <a:ext cx="5483225" cy="346075"/>
          </a:xfrm>
        </p:spPr>
        <p:txBody>
          <a:bodyPr>
            <a:normAutofit fontScale="90000"/>
          </a:bodyPr>
          <a:lstStyle/>
          <a:p>
            <a:pPr eaLnBrk="1" hangingPunct="1"/>
            <a:r>
              <a:rPr lang="en-CA" altLang="en-US" sz="4000" dirty="0"/>
              <a:t>Table: </a:t>
            </a:r>
            <a:r>
              <a:rPr lang="en-CA" altLang="en-US" sz="4000" i="1" dirty="0"/>
              <a:t>p</a:t>
            </a:r>
            <a:r>
              <a:rPr lang="en-CA" altLang="en-US" sz="4000" dirty="0"/>
              <a:t>(</a:t>
            </a:r>
            <a:r>
              <a:rPr lang="en-CA" altLang="en-US" sz="4000" i="1" dirty="0" err="1"/>
              <a:t>x</a:t>
            </a:r>
            <a:r>
              <a:rPr lang="en-CA" altLang="en-US" sz="4000" dirty="0" err="1"/>
              <a:t>,</a:t>
            </a:r>
            <a:r>
              <a:rPr lang="en-CA" altLang="en-US" sz="4000" i="1" dirty="0" err="1"/>
              <a:t>y</a:t>
            </a:r>
            <a:r>
              <a:rPr lang="en-CA" altLang="en-US" sz="4000" dirty="0"/>
              <a:t>)</a:t>
            </a:r>
          </a:p>
        </p:txBody>
      </p:sp>
      <p:pic>
        <p:nvPicPr>
          <p:cNvPr id="205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2924175"/>
            <a:ext cx="8391525"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6"/>
          <p:cNvGraphicFramePr>
            <a:graphicFrameLocks noChangeAspect="1"/>
          </p:cNvGraphicFramePr>
          <p:nvPr/>
        </p:nvGraphicFramePr>
        <p:xfrm>
          <a:off x="4211638" y="755650"/>
          <a:ext cx="3760787" cy="2292350"/>
        </p:xfrm>
        <a:graphic>
          <a:graphicData uri="http://schemas.openxmlformats.org/presentationml/2006/ole">
            <mc:AlternateContent xmlns:mc="http://schemas.openxmlformats.org/markup-compatibility/2006">
              <mc:Choice xmlns:v="urn:schemas-microsoft-com:vml" Requires="v">
                <p:oleObj spid="_x0000_s59394" name="Equation" r:id="rId5" imgW="1498320" imgH="914400" progId="Equation.DSMT4">
                  <p:embed/>
                </p:oleObj>
              </mc:Choice>
              <mc:Fallback>
                <p:oleObj name="Equation" r:id="rId5" imgW="1498320" imgH="914400" progId="Equation.DSMT4">
                  <p:embed/>
                  <p:pic>
                    <p:nvPicPr>
                      <p:cNvPr id="205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755650"/>
                        <a:ext cx="3760787" cy="229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688602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0" y="274638"/>
            <a:ext cx="8229600" cy="346075"/>
          </a:xfrm>
        </p:spPr>
        <p:txBody>
          <a:bodyPr>
            <a:normAutofit fontScale="90000"/>
          </a:bodyPr>
          <a:lstStyle/>
          <a:p>
            <a:pPr eaLnBrk="1" hangingPunct="1"/>
            <a:r>
              <a:rPr lang="en-CA" altLang="en-US" sz="4000"/>
              <a:t>Bar graph: </a:t>
            </a:r>
            <a:r>
              <a:rPr lang="en-CA" altLang="en-US" sz="4000" i="1"/>
              <a:t>p</a:t>
            </a:r>
            <a:r>
              <a:rPr lang="en-CA" altLang="en-US" sz="4000"/>
              <a:t>(</a:t>
            </a:r>
            <a:r>
              <a:rPr lang="en-CA" altLang="en-US" sz="4000" i="1"/>
              <a:t>x</a:t>
            </a:r>
            <a:r>
              <a:rPr lang="en-CA" altLang="en-US" sz="4000"/>
              <a:t>,</a:t>
            </a:r>
            <a:r>
              <a:rPr lang="en-CA" altLang="en-US" sz="4000" i="1"/>
              <a:t>y</a:t>
            </a:r>
            <a:r>
              <a:rPr lang="en-CA" altLang="en-US" sz="4000"/>
              <a:t>)</a:t>
            </a:r>
          </a:p>
        </p:txBody>
      </p:sp>
      <p:pic>
        <p:nvPicPr>
          <p:cNvPr id="829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706438"/>
            <a:ext cx="7993063" cy="592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 Box 5"/>
          <p:cNvSpPr txBox="1">
            <a:spLocks noChangeArrowheads="1"/>
          </p:cNvSpPr>
          <p:nvPr/>
        </p:nvSpPr>
        <p:spPr bwMode="auto">
          <a:xfrm>
            <a:off x="3635375" y="6092825"/>
            <a:ext cx="358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a:t>
            </a:r>
          </a:p>
        </p:txBody>
      </p:sp>
      <p:sp>
        <p:nvSpPr>
          <p:cNvPr id="82949" name="Text Box 6"/>
          <p:cNvSpPr txBox="1">
            <a:spLocks noChangeArrowheads="1"/>
          </p:cNvSpPr>
          <p:nvPr/>
        </p:nvSpPr>
        <p:spPr bwMode="auto">
          <a:xfrm>
            <a:off x="7380288" y="5300663"/>
            <a:ext cx="358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y</a:t>
            </a:r>
          </a:p>
        </p:txBody>
      </p:sp>
      <p:sp>
        <p:nvSpPr>
          <p:cNvPr id="82950" name="Text Box 7"/>
          <p:cNvSpPr txBox="1">
            <a:spLocks noChangeArrowheads="1"/>
          </p:cNvSpPr>
          <p:nvPr/>
        </p:nvSpPr>
        <p:spPr bwMode="auto">
          <a:xfrm>
            <a:off x="611188" y="14843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p</a:t>
            </a:r>
            <a:r>
              <a:rPr lang="en-CA" altLang="en-US" sz="2400">
                <a:latin typeface="Times New Roman" panose="02020603050405020304" pitchFamily="18" charset="0"/>
              </a:rPr>
              <a:t>(</a:t>
            </a:r>
            <a:r>
              <a:rPr lang="en-CA" altLang="en-US" sz="2400" i="1">
                <a:latin typeface="Times New Roman" panose="02020603050405020304" pitchFamily="18" charset="0"/>
              </a:rPr>
              <a:t>x,y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Tree>
    <p:extLst>
      <p:ext uri="{BB962C8B-B14F-4D97-AF65-F5344CB8AC3E}">
        <p14:creationId xmlns:p14="http://schemas.microsoft.com/office/powerpoint/2010/main" val="20617572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ChangeArrowheads="1"/>
          </p:cNvSpPr>
          <p:nvPr/>
        </p:nvSpPr>
        <p:spPr bwMode="auto">
          <a:xfrm>
            <a:off x="250825" y="333375"/>
            <a:ext cx="8497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General properties of the joint probability function;</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p:txBody>
      </p:sp>
      <p:graphicFrame>
        <p:nvGraphicFramePr>
          <p:cNvPr id="8194" name="Object 3"/>
          <p:cNvGraphicFramePr>
            <a:graphicFrameLocks noChangeAspect="1"/>
          </p:cNvGraphicFramePr>
          <p:nvPr/>
        </p:nvGraphicFramePr>
        <p:xfrm>
          <a:off x="1835150" y="2420938"/>
          <a:ext cx="3059113" cy="636587"/>
        </p:xfrm>
        <a:graphic>
          <a:graphicData uri="http://schemas.openxmlformats.org/presentationml/2006/ole">
            <mc:AlternateContent xmlns:mc="http://schemas.openxmlformats.org/markup-compatibility/2006">
              <mc:Choice xmlns:v="urn:schemas-microsoft-com:vml" Requires="v">
                <p:oleObj spid="_x0000_s60418" name="Equation" r:id="rId4" imgW="1218960" imgH="253800" progId="Equation.DSMT4">
                  <p:embed/>
                </p:oleObj>
              </mc:Choice>
              <mc:Fallback>
                <p:oleObj name="Equation" r:id="rId4" imgW="1218960" imgH="253800" progId="Equation.DSMT4">
                  <p:embed/>
                  <p:pic>
                    <p:nvPicPr>
                      <p:cNvPr id="81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420938"/>
                        <a:ext cx="305911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5"/>
          <p:cNvGraphicFramePr>
            <a:graphicFrameLocks noChangeAspect="1"/>
          </p:cNvGraphicFramePr>
          <p:nvPr/>
        </p:nvGraphicFramePr>
        <p:xfrm>
          <a:off x="1763713" y="3500438"/>
          <a:ext cx="3471862" cy="890587"/>
        </p:xfrm>
        <a:graphic>
          <a:graphicData uri="http://schemas.openxmlformats.org/presentationml/2006/ole">
            <mc:AlternateContent xmlns:mc="http://schemas.openxmlformats.org/markup-compatibility/2006">
              <mc:Choice xmlns:v="urn:schemas-microsoft-com:vml" Requires="v">
                <p:oleObj spid="_x0000_s60419" name="Equation" r:id="rId6" imgW="1384200" imgH="355320" progId="Equation.DSMT4">
                  <p:embed/>
                </p:oleObj>
              </mc:Choice>
              <mc:Fallback>
                <p:oleObj name="Equation" r:id="rId6" imgW="1384200" imgH="355320" progId="Equation.DSMT4">
                  <p:embed/>
                  <p:pic>
                    <p:nvPicPr>
                      <p:cNvPr id="819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3500438"/>
                        <a:ext cx="3471862"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6"/>
          <p:cNvGraphicFramePr>
            <a:graphicFrameLocks noChangeAspect="1"/>
          </p:cNvGraphicFramePr>
          <p:nvPr/>
        </p:nvGraphicFramePr>
        <p:xfrm>
          <a:off x="1763713" y="4581525"/>
          <a:ext cx="5573712" cy="700088"/>
        </p:xfrm>
        <a:graphic>
          <a:graphicData uri="http://schemas.openxmlformats.org/presentationml/2006/ole">
            <mc:AlternateContent xmlns:mc="http://schemas.openxmlformats.org/markup-compatibility/2006">
              <mc:Choice xmlns:v="urn:schemas-microsoft-com:vml" Requires="v">
                <p:oleObj spid="_x0000_s60420" name="Equation" r:id="rId8" imgW="2222280" imgH="279360" progId="Equation.DSMT4">
                  <p:embed/>
                </p:oleObj>
              </mc:Choice>
              <mc:Fallback>
                <p:oleObj name="Equation" r:id="rId8" imgW="2222280" imgH="279360" progId="Equation.DSMT4">
                  <p:embed/>
                  <p:pic>
                    <p:nvPicPr>
                      <p:cNvPr id="819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4581525"/>
                        <a:ext cx="5573712"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7"/>
          <p:cNvGraphicFramePr>
            <a:graphicFrameLocks noChangeAspect="1"/>
          </p:cNvGraphicFramePr>
          <p:nvPr/>
        </p:nvGraphicFramePr>
        <p:xfrm>
          <a:off x="5292725" y="5157788"/>
          <a:ext cx="766763" cy="306387"/>
        </p:xfrm>
        <a:graphic>
          <a:graphicData uri="http://schemas.openxmlformats.org/presentationml/2006/ole">
            <mc:AlternateContent xmlns:mc="http://schemas.openxmlformats.org/markup-compatibility/2006">
              <mc:Choice xmlns:v="urn:schemas-microsoft-com:vml" Requires="v">
                <p:oleObj spid="_x0000_s60421" name="Equation" r:id="rId10" imgW="634680" imgH="253800" progId="Equation.DSMT4">
                  <p:embed/>
                </p:oleObj>
              </mc:Choice>
              <mc:Fallback>
                <p:oleObj name="Equation" r:id="rId10" imgW="634680" imgH="253800" progId="Equation.DSMT4">
                  <p:embed/>
                  <p:pic>
                    <p:nvPicPr>
                      <p:cNvPr id="819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725" y="5157788"/>
                        <a:ext cx="766763"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Rectangle 8"/>
          <p:cNvSpPr>
            <a:spLocks noChangeArrowheads="1"/>
          </p:cNvSpPr>
          <p:nvPr/>
        </p:nvSpPr>
        <p:spPr bwMode="auto">
          <a:xfrm>
            <a:off x="1116013" y="2276475"/>
            <a:ext cx="6840537" cy="3384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609</a:t>
            </a:fld>
            <a:endParaRPr lang="en-US"/>
          </a:p>
        </p:txBody>
      </p:sp>
    </p:spTree>
    <p:extLst>
      <p:ext uri="{BB962C8B-B14F-4D97-AF65-F5344CB8AC3E}">
        <p14:creationId xmlns:p14="http://schemas.microsoft.com/office/powerpoint/2010/main" val="157005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685925"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Questions</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164598" y="1037772"/>
            <a:ext cx="8231505" cy="3030220"/>
            <a:chOff x="164598" y="1037772"/>
            <a:chExt cx="8231505" cy="3030220"/>
          </a:xfrm>
        </p:grpSpPr>
        <p:sp>
          <p:nvSpPr>
            <p:cNvPr id="6" name="object 6"/>
            <p:cNvSpPr/>
            <p:nvPr/>
          </p:nvSpPr>
          <p:spPr>
            <a:xfrm>
              <a:off x="164598" y="1037772"/>
              <a:ext cx="8231110" cy="30298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23087" y="1196340"/>
              <a:ext cx="7716011" cy="2514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8" name="object 8"/>
          <p:cNvGraphicFramePr>
            <a:graphicFrameLocks noGrp="1"/>
          </p:cNvGraphicFramePr>
          <p:nvPr/>
        </p:nvGraphicFramePr>
        <p:xfrm>
          <a:off x="4781677" y="2630551"/>
          <a:ext cx="2733040" cy="736599"/>
        </p:xfrm>
        <a:graphic>
          <a:graphicData uri="http://schemas.openxmlformats.org/drawingml/2006/table">
            <a:tbl>
              <a:tblPr firstRow="1" bandRow="1">
                <a:tableStyleId>{2D5ABB26-0587-4C30-8999-92F81FD0307C}</a:tableStyleId>
              </a:tblPr>
              <a:tblGrid>
                <a:gridCol w="929005">
                  <a:extLst>
                    <a:ext uri="{9D8B030D-6E8A-4147-A177-3AD203B41FA5}">
                      <a16:colId xmlns:a16="http://schemas.microsoft.com/office/drawing/2014/main" val="20000"/>
                    </a:ext>
                  </a:extLst>
                </a:gridCol>
                <a:gridCol w="523875">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65760">
                <a:tc>
                  <a:txBody>
                    <a:bodyPr/>
                    <a:lstStyle/>
                    <a:p>
                      <a:pPr marL="92075">
                        <a:lnSpc>
                          <a:spcPct val="100000"/>
                        </a:lnSpc>
                        <a:spcBef>
                          <a:spcPts val="244"/>
                        </a:spcBef>
                      </a:pPr>
                      <a:r>
                        <a:rPr sz="1800" dirty="0">
                          <a:latin typeface="Carlito"/>
                          <a:cs typeface="Carlito"/>
                        </a:rPr>
                        <a:t>x</a:t>
                      </a:r>
                      <a:endParaRPr sz="1800">
                        <a:latin typeface="Carlito"/>
                        <a:cs typeface="Carlito"/>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dirty="0">
                          <a:latin typeface="Carlito"/>
                          <a:cs typeface="Carlito"/>
                        </a:rPr>
                        <a:t>1</a:t>
                      </a:r>
                      <a:endParaRPr sz="1800">
                        <a:latin typeface="Carlito"/>
                        <a:cs typeface="Carlito"/>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dirty="0">
                          <a:latin typeface="Carlito"/>
                          <a:cs typeface="Carlito"/>
                        </a:rPr>
                        <a:t>2</a:t>
                      </a:r>
                      <a:endParaRPr sz="1800">
                        <a:latin typeface="Carlito"/>
                        <a:cs typeface="Carlito"/>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dirty="0">
                          <a:latin typeface="Carlito"/>
                          <a:cs typeface="Carlito"/>
                        </a:rPr>
                        <a:t>3</a:t>
                      </a:r>
                      <a:endParaRPr sz="1800">
                        <a:latin typeface="Carlito"/>
                        <a:cs typeface="Carlito"/>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39">
                <a:tc>
                  <a:txBody>
                    <a:bodyPr/>
                    <a:lstStyle/>
                    <a:p>
                      <a:pPr marL="92075">
                        <a:lnSpc>
                          <a:spcPct val="100000"/>
                        </a:lnSpc>
                        <a:spcBef>
                          <a:spcPts val="245"/>
                        </a:spcBef>
                      </a:pPr>
                      <a:r>
                        <a:rPr sz="1800" spc="-5" dirty="0">
                          <a:latin typeface="Carlito"/>
                          <a:cs typeface="Carlito"/>
                        </a:rPr>
                        <a:t>P(X </a:t>
                      </a:r>
                      <a:r>
                        <a:rPr sz="1800" dirty="0">
                          <a:latin typeface="Carlito"/>
                          <a:cs typeface="Carlito"/>
                        </a:rPr>
                        <a:t>=</a:t>
                      </a:r>
                      <a:r>
                        <a:rPr sz="1800" spc="-25" dirty="0">
                          <a:latin typeface="Carlito"/>
                          <a:cs typeface="Carlito"/>
                        </a:rPr>
                        <a:t> </a:t>
                      </a:r>
                      <a:r>
                        <a:rPr sz="1800" spc="-5" dirty="0">
                          <a:latin typeface="Carlito"/>
                          <a:cs typeface="Carlito"/>
                        </a:rPr>
                        <a:t>x)</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Carlito"/>
                          <a:cs typeface="Carlito"/>
                        </a:rPr>
                        <a:t>0.4</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Carlito"/>
                          <a:cs typeface="Carlito"/>
                        </a:rPr>
                        <a:t>0.25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Carlito"/>
                          <a:cs typeface="Carlito"/>
                        </a:rPr>
                        <a:t>0.35</a:t>
                      </a:r>
                      <a:endParaRPr sz="1800">
                        <a:latin typeface="Carlito"/>
                        <a:cs typeface="Carlito"/>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9" name="object 9"/>
          <p:cNvSpPr txBox="1"/>
          <p:nvPr/>
        </p:nvSpPr>
        <p:spPr>
          <a:xfrm>
            <a:off x="3859148" y="3231641"/>
            <a:ext cx="4813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8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0.4</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01168" y="3881628"/>
            <a:ext cx="8636635" cy="2976880"/>
            <a:chOff x="201168" y="3881628"/>
            <a:chExt cx="8636635" cy="2976880"/>
          </a:xfrm>
        </p:grpSpPr>
        <p:sp>
          <p:nvSpPr>
            <p:cNvPr id="11" name="object 11"/>
            <p:cNvSpPr/>
            <p:nvPr/>
          </p:nvSpPr>
          <p:spPr>
            <a:xfrm>
              <a:off x="201168" y="3881628"/>
              <a:ext cx="8636508" cy="297637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6239" y="4076700"/>
              <a:ext cx="8048244" cy="252374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4147565" y="5464250"/>
            <a:ext cx="272097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F(3) </a:t>
            </a:r>
            <a:r>
              <a:rPr kumimoji="0" sz="1800" b="0" i="0" u="none" strike="noStrike" kern="1200" cap="none" spc="0" normalizeH="0" baseline="0" noProof="0" dirty="0">
                <a:ln>
                  <a:noFill/>
                </a:ln>
                <a:solidFill>
                  <a:prstClr val="black"/>
                </a:solidFill>
                <a:effectLst/>
                <a:uLnTx/>
                <a:uFillTx/>
                <a:latin typeface="Carlito"/>
                <a:ea typeface="+mn-ea"/>
                <a:cs typeface="Carlito"/>
              </a:rPr>
              <a:t>= 1, </a:t>
            </a:r>
            <a:r>
              <a:rPr kumimoji="0" sz="1800" b="0" i="0" u="none" strike="noStrike" kern="1200" cap="none" spc="-5" normalizeH="0" baseline="0" noProof="0" dirty="0">
                <a:ln>
                  <a:noFill/>
                </a:ln>
                <a:solidFill>
                  <a:prstClr val="black"/>
                </a:solidFill>
                <a:effectLst/>
                <a:uLnTx/>
                <a:uFillTx/>
                <a:latin typeface="Carlito"/>
                <a:ea typeface="+mn-ea"/>
                <a:cs typeface="Carlito"/>
              </a:rPr>
              <a:t>so (27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k)/40 </a:t>
            </a:r>
            <a:r>
              <a:rPr kumimoji="0" sz="1800" b="0" i="0" u="none" strike="noStrike" kern="1200" cap="none" spc="0" normalizeH="0" baseline="0" noProof="0" dirty="0">
                <a:ln>
                  <a:noFill/>
                </a:ln>
                <a:solidFill>
                  <a:prstClr val="black"/>
                </a:solidFill>
                <a:effectLst/>
                <a:uLnTx/>
                <a:uFillTx/>
                <a:latin typeface="Carlito"/>
                <a:ea typeface="+mn-ea"/>
                <a:cs typeface="Carlito"/>
              </a:rPr>
              <a:t>= 1,</a:t>
            </a:r>
            <a:r>
              <a:rPr kumimoji="0" sz="1800" b="0" i="0" u="none" strike="noStrike" kern="1200" cap="none" spc="-3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14" name="object 14"/>
          <p:cNvGraphicFramePr>
            <a:graphicFrameLocks noGrp="1"/>
          </p:cNvGraphicFramePr>
          <p:nvPr/>
        </p:nvGraphicFramePr>
        <p:xfrm>
          <a:off x="4421632" y="5845809"/>
          <a:ext cx="3311524" cy="736600"/>
        </p:xfrm>
        <a:graphic>
          <a:graphicData uri="http://schemas.openxmlformats.org/drawingml/2006/table">
            <a:tbl>
              <a:tblPr firstRow="1" bandRow="1">
                <a:tableStyleId>{2D5ABB26-0587-4C30-8999-92F81FD0307C}</a:tableStyleId>
              </a:tblPr>
              <a:tblGrid>
                <a:gridCol w="1125855">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775334">
                  <a:extLst>
                    <a:ext uri="{9D8B030D-6E8A-4147-A177-3AD203B41FA5}">
                      <a16:colId xmlns:a16="http://schemas.microsoft.com/office/drawing/2014/main" val="20002"/>
                    </a:ext>
                  </a:extLst>
                </a:gridCol>
                <a:gridCol w="775335">
                  <a:extLst>
                    <a:ext uri="{9D8B030D-6E8A-4147-A177-3AD203B41FA5}">
                      <a16:colId xmlns:a16="http://schemas.microsoft.com/office/drawing/2014/main" val="20003"/>
                    </a:ext>
                  </a:extLst>
                </a:gridCol>
              </a:tblGrid>
              <a:tr h="365760">
                <a:tc>
                  <a:txBody>
                    <a:bodyPr/>
                    <a:lstStyle/>
                    <a:p>
                      <a:pPr marL="92075">
                        <a:lnSpc>
                          <a:spcPct val="100000"/>
                        </a:lnSpc>
                        <a:spcBef>
                          <a:spcPts val="250"/>
                        </a:spcBef>
                      </a:pPr>
                      <a:r>
                        <a:rPr sz="1800" dirty="0">
                          <a:latin typeface="Carlito"/>
                          <a:cs typeface="Carlito"/>
                        </a:rPr>
                        <a:t>x</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Carlito"/>
                          <a:cs typeface="Carlito"/>
                        </a:rPr>
                        <a:t>1</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800" dirty="0">
                          <a:latin typeface="Carlito"/>
                          <a:cs typeface="Carlito"/>
                        </a:rPr>
                        <a:t>2</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800" dirty="0">
                          <a:latin typeface="Carlito"/>
                          <a:cs typeface="Carlito"/>
                        </a:rPr>
                        <a:t>3</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40">
                <a:tc>
                  <a:txBody>
                    <a:bodyPr/>
                    <a:lstStyle/>
                    <a:p>
                      <a:pPr marL="92075">
                        <a:lnSpc>
                          <a:spcPct val="100000"/>
                        </a:lnSpc>
                        <a:spcBef>
                          <a:spcPts val="250"/>
                        </a:spcBef>
                      </a:pPr>
                      <a:r>
                        <a:rPr sz="1800" spc="-10" dirty="0">
                          <a:latin typeface="Carlito"/>
                          <a:cs typeface="Carlito"/>
                        </a:rPr>
                        <a:t>P(X </a:t>
                      </a:r>
                      <a:r>
                        <a:rPr sz="1800" dirty="0">
                          <a:latin typeface="Carlito"/>
                          <a:cs typeface="Carlito"/>
                        </a:rPr>
                        <a:t>=</a:t>
                      </a:r>
                      <a:r>
                        <a:rPr sz="1800" spc="10" dirty="0">
                          <a:latin typeface="Carlito"/>
                          <a:cs typeface="Carlito"/>
                        </a:rPr>
                        <a:t> </a:t>
                      </a:r>
                      <a:r>
                        <a:rPr sz="1800" spc="-5" dirty="0">
                          <a:latin typeface="Carlito"/>
                          <a:cs typeface="Carlito"/>
                        </a:rPr>
                        <a:t>x)</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Carlito"/>
                          <a:cs typeface="Carlito"/>
                        </a:rPr>
                        <a:t>0.35</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800" dirty="0">
                          <a:latin typeface="Carlito"/>
                          <a:cs typeface="Carlito"/>
                        </a:rPr>
                        <a:t>0.175</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800" dirty="0">
                          <a:latin typeface="Carlito"/>
                          <a:cs typeface="Carlito"/>
                        </a:rPr>
                        <a:t>0.475</a:t>
                      </a:r>
                      <a:endParaRPr sz="1800">
                        <a:latin typeface="Carlito"/>
                        <a:cs typeface="Carlito"/>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15" name="object 15"/>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13</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ChangeArrowheads="1"/>
          </p:cNvSpPr>
          <p:nvPr>
            <p:ph type="ctrTitle" idx="4294967295"/>
          </p:nvPr>
        </p:nvSpPr>
        <p:spPr>
          <a:xfrm>
            <a:off x="0" y="2130425"/>
            <a:ext cx="7772400" cy="1470025"/>
          </a:xfrm>
        </p:spPr>
        <p:txBody>
          <a:bodyPr/>
          <a:lstStyle/>
          <a:p>
            <a:pPr eaLnBrk="1" hangingPunct="1"/>
            <a:r>
              <a:rPr lang="en-CA" altLang="en-US"/>
              <a:t>Marginal and conditional distributions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610</a:t>
            </a:fld>
            <a:endParaRPr lang="en-US"/>
          </a:p>
        </p:txBody>
      </p:sp>
    </p:spTree>
    <p:extLst>
      <p:ext uri="{BB962C8B-B14F-4D97-AF65-F5344CB8AC3E}">
        <p14:creationId xmlns:p14="http://schemas.microsoft.com/office/powerpoint/2010/main" val="42213190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23850" y="188913"/>
            <a:ext cx="8280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Definition:</a:t>
            </a:r>
          </a:p>
          <a:p>
            <a:pPr eaLnBrk="1" hangingPunct="1">
              <a:spcBef>
                <a:spcPct val="20000"/>
              </a:spcBef>
            </a:pPr>
            <a:r>
              <a:rPr lang="en-CA" altLang="en-US" sz="3200">
                <a:latin typeface="Times New Roman" panose="02020603050405020304" pitchFamily="18" charset="0"/>
              </a:rPr>
              <a:t>Let </a:t>
            </a:r>
            <a:r>
              <a:rPr lang="en-CA" altLang="en-US" sz="3200" i="1">
                <a:latin typeface="Times New Roman" panose="02020603050405020304" pitchFamily="18" charset="0"/>
              </a:rPr>
              <a:t>X </a:t>
            </a:r>
            <a:r>
              <a:rPr lang="en-CA" altLang="en-US" sz="3200">
                <a:latin typeface="Times New Roman" panose="02020603050405020304" pitchFamily="18" charset="0"/>
              </a:rPr>
              <a:t>and </a:t>
            </a:r>
            <a:r>
              <a:rPr lang="en-CA" altLang="en-US" sz="3200" i="1">
                <a:latin typeface="Times New Roman" panose="02020603050405020304" pitchFamily="18" charset="0"/>
              </a:rPr>
              <a:t>Y </a:t>
            </a:r>
            <a:r>
              <a:rPr lang="en-CA" altLang="en-US" sz="3200">
                <a:latin typeface="Times New Roman" panose="02020603050405020304" pitchFamily="18" charset="0"/>
              </a:rPr>
              <a:t>denote two discrete random variables with joint probability function</a:t>
            </a:r>
            <a:r>
              <a:rPr lang="en-CA" altLang="en-US" sz="3200" i="1">
                <a:latin typeface="Times New Roman" panose="02020603050405020304" pitchFamily="18" charset="0"/>
              </a:rPr>
              <a:t> </a:t>
            </a:r>
          </a:p>
          <a:p>
            <a:pPr eaLnBrk="1" hangingPunct="1">
              <a:spcBef>
                <a:spcPct val="20000"/>
              </a:spcBef>
            </a:pPr>
            <a:r>
              <a:rPr lang="en-CA" altLang="en-US" sz="3200" i="1">
                <a:latin typeface="Times New Roman" panose="02020603050405020304" pitchFamily="18" charset="0"/>
              </a:rPr>
              <a:t>	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a:p>
            <a:pPr eaLnBrk="1" hangingPunct="1">
              <a:spcBef>
                <a:spcPct val="20000"/>
              </a:spcBef>
            </a:pPr>
            <a:r>
              <a:rPr lang="en-CA" altLang="en-US" sz="3200">
                <a:latin typeface="Times New Roman" panose="02020603050405020304" pitchFamily="18" charset="0"/>
              </a:rPr>
              <a:t>Then</a:t>
            </a:r>
          </a:p>
        </p:txBody>
      </p:sp>
      <p:sp>
        <p:nvSpPr>
          <p:cNvPr id="87043" name="Rectangle 3"/>
          <p:cNvSpPr>
            <a:spLocks noChangeArrowheads="1"/>
          </p:cNvSpPr>
          <p:nvPr/>
        </p:nvSpPr>
        <p:spPr bwMode="auto">
          <a:xfrm>
            <a:off x="611188" y="3141663"/>
            <a:ext cx="8281987"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i="1">
                <a:latin typeface="Times New Roman" panose="02020603050405020304" pitchFamily="18" charset="0"/>
              </a:rPr>
              <a:t>p</a:t>
            </a:r>
            <a:r>
              <a:rPr lang="en-CA" altLang="en-US" sz="3200" i="1" baseline="-25000">
                <a:latin typeface="Times New Roman" panose="02020603050405020304" pitchFamily="18" charset="0"/>
              </a:rPr>
              <a:t>X</a:t>
            </a:r>
            <a:r>
              <a:rPr lang="en-CA" altLang="en-US" sz="3200">
                <a:latin typeface="Times New Roman" panose="02020603050405020304" pitchFamily="18" charset="0"/>
              </a:rPr>
              <a:t>(</a:t>
            </a:r>
            <a:r>
              <a:rPr lang="en-CA" altLang="en-US" sz="3200" i="1">
                <a:latin typeface="Times New Roman" panose="02020603050405020304" pitchFamily="18" charset="0"/>
              </a:rPr>
              <a:t>x</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a:t>
            </a:r>
            <a:r>
              <a:rPr lang="en-CA" altLang="en-US" sz="3200">
                <a:latin typeface="Times New Roman" panose="02020603050405020304" pitchFamily="18" charset="0"/>
              </a:rPr>
              <a:t>] is called the marginal probability function of </a:t>
            </a:r>
            <a:r>
              <a:rPr lang="en-CA" altLang="en-US" sz="3200" i="1">
                <a:latin typeface="Times New Roman" panose="02020603050405020304" pitchFamily="18" charset="0"/>
              </a:rPr>
              <a:t>X.</a:t>
            </a:r>
            <a:endParaRPr lang="en-CA" altLang="en-US" sz="3200">
              <a:latin typeface="Times New Roman" panose="02020603050405020304" pitchFamily="18" charset="0"/>
            </a:endParaRPr>
          </a:p>
        </p:txBody>
      </p:sp>
      <p:sp>
        <p:nvSpPr>
          <p:cNvPr id="87044" name="Rectangle 4"/>
          <p:cNvSpPr>
            <a:spLocks noChangeArrowheads="1"/>
          </p:cNvSpPr>
          <p:nvPr/>
        </p:nvSpPr>
        <p:spPr bwMode="auto">
          <a:xfrm>
            <a:off x="684213" y="4724400"/>
            <a:ext cx="828198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i="1">
                <a:latin typeface="Times New Roman" panose="02020603050405020304" pitchFamily="18" charset="0"/>
              </a:rPr>
              <a:t>p</a:t>
            </a:r>
            <a:r>
              <a:rPr lang="en-CA" altLang="en-US" sz="3200" i="1" baseline="-25000">
                <a:latin typeface="Times New Roman" panose="02020603050405020304" pitchFamily="18" charset="0"/>
              </a:rPr>
              <a:t>Y</a:t>
            </a:r>
            <a:r>
              <a:rPr lang="en-CA" altLang="en-US" sz="3200">
                <a:latin typeface="Times New Roman" panose="02020603050405020304" pitchFamily="18" charset="0"/>
              </a:rPr>
              <a:t>(</a:t>
            </a:r>
            <a:r>
              <a:rPr lang="en-CA" altLang="en-US" sz="3200" i="1">
                <a:latin typeface="Times New Roman" panose="02020603050405020304" pitchFamily="18" charset="0"/>
              </a:rPr>
              <a:t>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Y = y</a:t>
            </a:r>
            <a:r>
              <a:rPr lang="en-CA" altLang="en-US" sz="3200">
                <a:latin typeface="Times New Roman" panose="02020603050405020304" pitchFamily="18" charset="0"/>
              </a:rPr>
              <a:t>] is called the marginal probability function of </a:t>
            </a:r>
            <a:r>
              <a:rPr lang="en-CA" altLang="en-US" sz="3200" i="1">
                <a:latin typeface="Times New Roman" panose="02020603050405020304" pitchFamily="18" charset="0"/>
              </a:rPr>
              <a:t>Y.</a:t>
            </a:r>
            <a:endParaRPr lang="en-CA" altLang="en-US" sz="3200">
              <a:latin typeface="Times New Roman" panose="02020603050405020304" pitchFamily="18" charset="0"/>
            </a:endParaRPr>
          </a:p>
        </p:txBody>
      </p:sp>
      <p:sp>
        <p:nvSpPr>
          <p:cNvPr id="87045" name="Rectangle 5"/>
          <p:cNvSpPr>
            <a:spLocks noChangeArrowheads="1"/>
          </p:cNvSpPr>
          <p:nvPr/>
        </p:nvSpPr>
        <p:spPr bwMode="auto">
          <a:xfrm>
            <a:off x="395288" y="4005263"/>
            <a:ext cx="9366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and</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611</a:t>
            </a:fld>
            <a:endParaRPr lang="en-US"/>
          </a:p>
        </p:txBody>
      </p:sp>
    </p:spTree>
    <p:extLst>
      <p:ext uri="{BB962C8B-B14F-4D97-AF65-F5344CB8AC3E}">
        <p14:creationId xmlns:p14="http://schemas.microsoft.com/office/powerpoint/2010/main" val="189822773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Note:  </a:t>
            </a:r>
            <a:r>
              <a:rPr lang="en-CA" altLang="en-US" sz="2800">
                <a:latin typeface="Times New Roman" panose="02020603050405020304" pitchFamily="18" charset="0"/>
              </a:rPr>
              <a:t>Let </a:t>
            </a:r>
            <a:r>
              <a:rPr lang="en-CA" altLang="en-US" sz="2800" i="1">
                <a:latin typeface="Times New Roman" panose="02020603050405020304" pitchFamily="18" charset="0"/>
              </a:rPr>
              <a:t>y</a:t>
            </a:r>
            <a:r>
              <a:rPr lang="en-CA" altLang="en-US" sz="2800" baseline="-25000">
                <a:latin typeface="Times New Roman" panose="02020603050405020304" pitchFamily="18" charset="0"/>
              </a:rPr>
              <a:t>1</a:t>
            </a:r>
            <a:r>
              <a:rPr lang="en-CA" altLang="en-US" sz="2800">
                <a:latin typeface="Times New Roman" panose="02020603050405020304" pitchFamily="18" charset="0"/>
              </a:rPr>
              <a:t>, </a:t>
            </a:r>
            <a:r>
              <a:rPr lang="en-CA" altLang="en-US" sz="2800" i="1">
                <a:latin typeface="Times New Roman" panose="02020603050405020304" pitchFamily="18" charset="0"/>
              </a:rPr>
              <a:t>y</a:t>
            </a:r>
            <a:r>
              <a:rPr lang="en-CA" altLang="en-US" sz="2800" baseline="-25000">
                <a:latin typeface="Times New Roman" panose="02020603050405020304" pitchFamily="18" charset="0"/>
              </a:rPr>
              <a:t>2</a:t>
            </a:r>
            <a:r>
              <a:rPr lang="en-CA" altLang="en-US" sz="2800">
                <a:latin typeface="Times New Roman" panose="02020603050405020304" pitchFamily="18" charset="0"/>
              </a:rPr>
              <a:t>, </a:t>
            </a:r>
            <a:r>
              <a:rPr lang="en-CA" altLang="en-US" sz="2800" i="1">
                <a:latin typeface="Times New Roman" panose="02020603050405020304" pitchFamily="18" charset="0"/>
              </a:rPr>
              <a:t>y</a:t>
            </a:r>
            <a:r>
              <a:rPr lang="en-CA" altLang="en-US" sz="2800" baseline="-25000">
                <a:latin typeface="Times New Roman" panose="02020603050405020304" pitchFamily="18" charset="0"/>
              </a:rPr>
              <a:t>3</a:t>
            </a:r>
            <a:r>
              <a:rPr lang="en-CA" altLang="en-US" sz="2800">
                <a:latin typeface="Times New Roman" panose="02020603050405020304" pitchFamily="18" charset="0"/>
              </a:rPr>
              <a:t>, … denote the possible values of </a:t>
            </a:r>
            <a:r>
              <a:rPr lang="en-CA" altLang="en-US" sz="2800" i="1">
                <a:latin typeface="Times New Roman" panose="02020603050405020304" pitchFamily="18" charset="0"/>
              </a:rPr>
              <a:t>Y.</a:t>
            </a:r>
            <a:endParaRPr lang="en-CA" altLang="en-US" sz="2800">
              <a:latin typeface="Times New Roman" panose="02020603050405020304" pitchFamily="18" charset="0"/>
            </a:endParaRPr>
          </a:p>
        </p:txBody>
      </p:sp>
      <p:graphicFrame>
        <p:nvGraphicFramePr>
          <p:cNvPr id="10242" name="Object 6"/>
          <p:cNvGraphicFramePr>
            <a:graphicFrameLocks noChangeAspect="1"/>
          </p:cNvGraphicFramePr>
          <p:nvPr/>
        </p:nvGraphicFramePr>
        <p:xfrm>
          <a:off x="323850" y="836613"/>
          <a:ext cx="2963863" cy="636587"/>
        </p:xfrm>
        <a:graphic>
          <a:graphicData uri="http://schemas.openxmlformats.org/presentationml/2006/ole">
            <mc:AlternateContent xmlns:mc="http://schemas.openxmlformats.org/markup-compatibility/2006">
              <mc:Choice xmlns:v="urn:schemas-microsoft-com:vml" Requires="v">
                <p:oleObj spid="_x0000_s61442" name="Equation" r:id="rId4" imgW="1180800" imgH="253800" progId="Equation.DSMT4">
                  <p:embed/>
                </p:oleObj>
              </mc:Choice>
              <mc:Fallback>
                <p:oleObj name="Equation" r:id="rId4" imgW="1180800" imgH="253800" progId="Equation.DSMT4">
                  <p:embed/>
                  <p:pic>
                    <p:nvPicPr>
                      <p:cNvPr id="1024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836613"/>
                        <a:ext cx="29638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8"/>
          <p:cNvGraphicFramePr>
            <a:graphicFrameLocks noChangeAspect="1"/>
          </p:cNvGraphicFramePr>
          <p:nvPr/>
        </p:nvGraphicFramePr>
        <p:xfrm>
          <a:off x="1403350" y="1557338"/>
          <a:ext cx="6821488" cy="700087"/>
        </p:xfrm>
        <a:graphic>
          <a:graphicData uri="http://schemas.openxmlformats.org/presentationml/2006/ole">
            <mc:AlternateContent xmlns:mc="http://schemas.openxmlformats.org/markup-compatibility/2006">
              <mc:Choice xmlns:v="urn:schemas-microsoft-com:vml" Requires="v">
                <p:oleObj spid="_x0000_s61443" name="Equation" r:id="rId6" imgW="2717640" imgH="279360" progId="Equation.DSMT4">
                  <p:embed/>
                </p:oleObj>
              </mc:Choice>
              <mc:Fallback>
                <p:oleObj name="Equation" r:id="rId6" imgW="2717640" imgH="279360" progId="Equation.DSMT4">
                  <p:embed/>
                  <p:pic>
                    <p:nvPicPr>
                      <p:cNvPr id="1024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557338"/>
                        <a:ext cx="6821488"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4" name="Object 9"/>
          <p:cNvGraphicFramePr>
            <a:graphicFrameLocks noChangeAspect="1"/>
          </p:cNvGraphicFramePr>
          <p:nvPr/>
        </p:nvGraphicFramePr>
        <p:xfrm>
          <a:off x="1474788" y="2381250"/>
          <a:ext cx="6534150" cy="636588"/>
        </p:xfrm>
        <a:graphic>
          <a:graphicData uri="http://schemas.openxmlformats.org/presentationml/2006/ole">
            <mc:AlternateContent xmlns:mc="http://schemas.openxmlformats.org/markup-compatibility/2006">
              <mc:Choice xmlns:v="urn:schemas-microsoft-com:vml" Requires="v">
                <p:oleObj spid="_x0000_s61444" name="Equation" r:id="rId8" imgW="2603160" imgH="253800" progId="Equation.DSMT4">
                  <p:embed/>
                </p:oleObj>
              </mc:Choice>
              <mc:Fallback>
                <p:oleObj name="Equation" r:id="rId8" imgW="2603160" imgH="253800" progId="Equation.DSMT4">
                  <p:embed/>
                  <p:pic>
                    <p:nvPicPr>
                      <p:cNvPr id="1024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4788" y="2381250"/>
                        <a:ext cx="653415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10"/>
          <p:cNvGraphicFramePr>
            <a:graphicFrameLocks noChangeAspect="1"/>
          </p:cNvGraphicFramePr>
          <p:nvPr/>
        </p:nvGraphicFramePr>
        <p:xfrm>
          <a:off x="1619250" y="3213100"/>
          <a:ext cx="3951288" cy="636588"/>
        </p:xfrm>
        <a:graphic>
          <a:graphicData uri="http://schemas.openxmlformats.org/presentationml/2006/ole">
            <mc:AlternateContent xmlns:mc="http://schemas.openxmlformats.org/markup-compatibility/2006">
              <mc:Choice xmlns:v="urn:schemas-microsoft-com:vml" Requires="v">
                <p:oleObj spid="_x0000_s61445" name="Equation" r:id="rId10" imgW="1574640" imgH="253800" progId="Equation.DSMT4">
                  <p:embed/>
                </p:oleObj>
              </mc:Choice>
              <mc:Fallback>
                <p:oleObj name="Equation" r:id="rId10" imgW="1574640" imgH="253800" progId="Equation.DSMT4">
                  <p:embed/>
                  <p:pic>
                    <p:nvPicPr>
                      <p:cNvPr id="10245"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3213100"/>
                        <a:ext cx="3951288"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11"/>
          <p:cNvGraphicFramePr>
            <a:graphicFrameLocks noChangeAspect="1"/>
          </p:cNvGraphicFramePr>
          <p:nvPr/>
        </p:nvGraphicFramePr>
        <p:xfrm>
          <a:off x="1692275" y="4076700"/>
          <a:ext cx="4141788" cy="922338"/>
        </p:xfrm>
        <a:graphic>
          <a:graphicData uri="http://schemas.openxmlformats.org/presentationml/2006/ole">
            <mc:AlternateContent xmlns:mc="http://schemas.openxmlformats.org/markup-compatibility/2006">
              <mc:Choice xmlns:v="urn:schemas-microsoft-com:vml" Requires="v">
                <p:oleObj spid="_x0000_s61446" name="Equation" r:id="rId12" imgW="1650960" imgH="368280" progId="Equation.DSMT4">
                  <p:embed/>
                </p:oleObj>
              </mc:Choice>
              <mc:Fallback>
                <p:oleObj name="Equation" r:id="rId12" imgW="1650960" imgH="368280" progId="Equation.DSMT4">
                  <p:embed/>
                  <p:pic>
                    <p:nvPicPr>
                      <p:cNvPr id="10246"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2275" y="4076700"/>
                        <a:ext cx="4141788"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8" name="Rectangle 12"/>
          <p:cNvSpPr>
            <a:spLocks noChangeArrowheads="1"/>
          </p:cNvSpPr>
          <p:nvPr/>
        </p:nvSpPr>
        <p:spPr bwMode="auto">
          <a:xfrm>
            <a:off x="323850" y="4941888"/>
            <a:ext cx="8424863"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Thus the marginal probability function of </a:t>
            </a:r>
            <a:r>
              <a:rPr lang="en-CA" altLang="en-US" sz="2800" i="1">
                <a:latin typeface="Times New Roman" panose="02020603050405020304" pitchFamily="18" charset="0"/>
              </a:rPr>
              <a:t>X, p</a:t>
            </a:r>
            <a:r>
              <a:rPr lang="en-CA" altLang="en-US" sz="2800" i="1" baseline="-25000">
                <a:latin typeface="Times New Roman" panose="02020603050405020304" pitchFamily="18" charset="0"/>
              </a:rPr>
              <a:t>X</a:t>
            </a:r>
            <a:r>
              <a:rPr lang="en-CA" altLang="en-US" sz="2800">
                <a:latin typeface="Times New Roman" panose="02020603050405020304" pitchFamily="18" charset="0"/>
              </a:rPr>
              <a:t>(</a:t>
            </a:r>
            <a:r>
              <a:rPr lang="en-CA" altLang="en-US" sz="2800" i="1">
                <a:latin typeface="Times New Roman" panose="02020603050405020304" pitchFamily="18" charset="0"/>
              </a:rPr>
              <a:t>x</a:t>
            </a:r>
            <a:r>
              <a:rPr lang="en-CA" altLang="en-US" sz="2800">
                <a:latin typeface="Times New Roman" panose="02020603050405020304" pitchFamily="18" charset="0"/>
              </a:rPr>
              <a:t>) is obtained from the joint probability function of </a:t>
            </a:r>
            <a:r>
              <a:rPr lang="en-CA" altLang="en-US" sz="2800" i="1">
                <a:latin typeface="Times New Roman" panose="02020603050405020304" pitchFamily="18" charset="0"/>
              </a:rPr>
              <a:t>X </a:t>
            </a:r>
            <a:r>
              <a:rPr lang="en-CA" altLang="en-US" sz="2800">
                <a:latin typeface="Times New Roman" panose="02020603050405020304" pitchFamily="18" charset="0"/>
              </a:rPr>
              <a:t>and </a:t>
            </a:r>
            <a:r>
              <a:rPr lang="en-CA" altLang="en-US" sz="2800" i="1">
                <a:latin typeface="Times New Roman" panose="02020603050405020304" pitchFamily="18" charset="0"/>
              </a:rPr>
              <a:t>Y </a:t>
            </a:r>
            <a:r>
              <a:rPr lang="en-CA" altLang="en-US" sz="2800">
                <a:latin typeface="Times New Roman" panose="02020603050405020304" pitchFamily="18" charset="0"/>
              </a:rPr>
              <a:t>by summing </a:t>
            </a:r>
            <a:r>
              <a:rPr lang="en-CA" altLang="en-US" sz="2800" i="1">
                <a:latin typeface="Times New Roman" panose="02020603050405020304" pitchFamily="18" charset="0"/>
              </a:rPr>
              <a:t>p</a:t>
            </a:r>
            <a:r>
              <a:rPr lang="en-CA" altLang="en-US" sz="2800">
                <a:latin typeface="Times New Roman" panose="02020603050405020304" pitchFamily="18" charset="0"/>
              </a:rPr>
              <a:t>(</a:t>
            </a:r>
            <a:r>
              <a:rPr lang="en-CA" altLang="en-US" sz="2800" i="1">
                <a:latin typeface="Times New Roman" panose="02020603050405020304" pitchFamily="18" charset="0"/>
              </a:rPr>
              <a:t>x,y</a:t>
            </a:r>
            <a:r>
              <a:rPr lang="en-CA" altLang="en-US" sz="2800">
                <a:latin typeface="Times New Roman" panose="02020603050405020304" pitchFamily="18" charset="0"/>
              </a:rPr>
              <a:t>) over the possible values of </a:t>
            </a:r>
            <a:r>
              <a:rPr lang="en-CA" altLang="en-US" sz="2800" i="1">
                <a:latin typeface="Times New Roman" panose="02020603050405020304" pitchFamily="18" charset="0"/>
              </a:rPr>
              <a:t>Y.</a:t>
            </a:r>
            <a:endParaRPr lang="en-CA" altLang="en-US" sz="2800">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612</a:t>
            </a:fld>
            <a:endParaRPr lang="en-US"/>
          </a:p>
        </p:txBody>
      </p:sp>
    </p:spTree>
    <p:extLst>
      <p:ext uri="{BB962C8B-B14F-4D97-AF65-F5344CB8AC3E}">
        <p14:creationId xmlns:p14="http://schemas.microsoft.com/office/powerpoint/2010/main" val="332434645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Also</a:t>
            </a:r>
            <a:endParaRPr lang="en-CA" altLang="en-US" sz="2800">
              <a:latin typeface="Times New Roman" panose="02020603050405020304" pitchFamily="18" charset="0"/>
            </a:endParaRPr>
          </a:p>
        </p:txBody>
      </p:sp>
      <p:graphicFrame>
        <p:nvGraphicFramePr>
          <p:cNvPr id="11266" name="Object 3"/>
          <p:cNvGraphicFramePr>
            <a:graphicFrameLocks noChangeAspect="1"/>
          </p:cNvGraphicFramePr>
          <p:nvPr/>
        </p:nvGraphicFramePr>
        <p:xfrm>
          <a:off x="371475" y="836613"/>
          <a:ext cx="2868613" cy="636587"/>
        </p:xfrm>
        <a:graphic>
          <a:graphicData uri="http://schemas.openxmlformats.org/presentationml/2006/ole">
            <mc:AlternateContent xmlns:mc="http://schemas.openxmlformats.org/markup-compatibility/2006">
              <mc:Choice xmlns:v="urn:schemas-microsoft-com:vml" Requires="v">
                <p:oleObj spid="_x0000_s62466" name="Equation" r:id="rId4" imgW="1143000" imgH="253800" progId="Equation.DSMT4">
                  <p:embed/>
                </p:oleObj>
              </mc:Choice>
              <mc:Fallback>
                <p:oleObj name="Equation" r:id="rId4" imgW="1143000" imgH="253800" progId="Equation.DSMT4">
                  <p:embed/>
                  <p:pic>
                    <p:nvPicPr>
                      <p:cNvPr id="112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836613"/>
                        <a:ext cx="286861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4"/>
          <p:cNvGraphicFramePr>
            <a:graphicFrameLocks noChangeAspect="1"/>
          </p:cNvGraphicFramePr>
          <p:nvPr/>
        </p:nvGraphicFramePr>
        <p:xfrm>
          <a:off x="1403350" y="1557338"/>
          <a:ext cx="6821488" cy="700087"/>
        </p:xfrm>
        <a:graphic>
          <a:graphicData uri="http://schemas.openxmlformats.org/presentationml/2006/ole">
            <mc:AlternateContent xmlns:mc="http://schemas.openxmlformats.org/markup-compatibility/2006">
              <mc:Choice xmlns:v="urn:schemas-microsoft-com:vml" Requires="v">
                <p:oleObj spid="_x0000_s62467" name="Equation" r:id="rId6" imgW="2717640" imgH="279360" progId="Equation.DSMT4">
                  <p:embed/>
                </p:oleObj>
              </mc:Choice>
              <mc:Fallback>
                <p:oleObj name="Equation" r:id="rId6" imgW="2717640" imgH="279360" progId="Equation.DSMT4">
                  <p:embed/>
                  <p:pic>
                    <p:nvPicPr>
                      <p:cNvPr id="1126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557338"/>
                        <a:ext cx="6821488"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5"/>
          <p:cNvGraphicFramePr>
            <a:graphicFrameLocks noChangeAspect="1"/>
          </p:cNvGraphicFramePr>
          <p:nvPr/>
        </p:nvGraphicFramePr>
        <p:xfrm>
          <a:off x="1474788" y="2381250"/>
          <a:ext cx="6534150" cy="636588"/>
        </p:xfrm>
        <a:graphic>
          <a:graphicData uri="http://schemas.openxmlformats.org/presentationml/2006/ole">
            <mc:AlternateContent xmlns:mc="http://schemas.openxmlformats.org/markup-compatibility/2006">
              <mc:Choice xmlns:v="urn:schemas-microsoft-com:vml" Requires="v">
                <p:oleObj spid="_x0000_s62468" name="Equation" r:id="rId8" imgW="2603160" imgH="253800" progId="Equation.DSMT4">
                  <p:embed/>
                </p:oleObj>
              </mc:Choice>
              <mc:Fallback>
                <p:oleObj name="Equation" r:id="rId8" imgW="2603160" imgH="253800" progId="Equation.DSMT4">
                  <p:embed/>
                  <p:pic>
                    <p:nvPicPr>
                      <p:cNvPr id="1126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4788" y="2381250"/>
                        <a:ext cx="653415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6"/>
          <p:cNvGraphicFramePr>
            <a:graphicFrameLocks noChangeAspect="1"/>
          </p:cNvGraphicFramePr>
          <p:nvPr/>
        </p:nvGraphicFramePr>
        <p:xfrm>
          <a:off x="1619250" y="3213100"/>
          <a:ext cx="3951288" cy="636588"/>
        </p:xfrm>
        <a:graphic>
          <a:graphicData uri="http://schemas.openxmlformats.org/presentationml/2006/ole">
            <mc:AlternateContent xmlns:mc="http://schemas.openxmlformats.org/markup-compatibility/2006">
              <mc:Choice xmlns:v="urn:schemas-microsoft-com:vml" Requires="v">
                <p:oleObj spid="_x0000_s62469" name="Equation" r:id="rId10" imgW="1574640" imgH="253800" progId="Equation.DSMT4">
                  <p:embed/>
                </p:oleObj>
              </mc:Choice>
              <mc:Fallback>
                <p:oleObj name="Equation" r:id="rId10" imgW="1574640" imgH="253800" progId="Equation.DSMT4">
                  <p:embed/>
                  <p:pic>
                    <p:nvPicPr>
                      <p:cNvPr id="1126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3213100"/>
                        <a:ext cx="3951288"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7"/>
          <p:cNvGraphicFramePr>
            <a:graphicFrameLocks noChangeAspect="1"/>
          </p:cNvGraphicFramePr>
          <p:nvPr/>
        </p:nvGraphicFramePr>
        <p:xfrm>
          <a:off x="1563688" y="4108450"/>
          <a:ext cx="4108450" cy="858838"/>
        </p:xfrm>
        <a:graphic>
          <a:graphicData uri="http://schemas.openxmlformats.org/presentationml/2006/ole">
            <mc:AlternateContent xmlns:mc="http://schemas.openxmlformats.org/markup-compatibility/2006">
              <mc:Choice xmlns:v="urn:schemas-microsoft-com:vml" Requires="v">
                <p:oleObj spid="_x0000_s62470" name="Equation" r:id="rId12" imgW="1638000" imgH="342720" progId="Equation.DSMT4">
                  <p:embed/>
                </p:oleObj>
              </mc:Choice>
              <mc:Fallback>
                <p:oleObj name="Equation" r:id="rId12" imgW="1638000" imgH="342720" progId="Equation.DSMT4">
                  <p:embed/>
                  <p:pic>
                    <p:nvPicPr>
                      <p:cNvPr id="1127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4108450"/>
                        <a:ext cx="410845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613</a:t>
            </a:fld>
            <a:endParaRPr lang="en-US"/>
          </a:p>
        </p:txBody>
      </p:sp>
    </p:spTree>
    <p:extLst>
      <p:ext uri="{BB962C8B-B14F-4D97-AF65-F5344CB8AC3E}">
        <p14:creationId xmlns:p14="http://schemas.microsoft.com/office/powerpoint/2010/main" val="19653381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ChangeArrowheads="1"/>
          </p:cNvSpPr>
          <p:nvPr/>
        </p:nvSpPr>
        <p:spPr bwMode="auto">
          <a:xfrm>
            <a:off x="468313" y="476250"/>
            <a:ext cx="82804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dirty="0">
                <a:latin typeface="Times New Roman" panose="02020603050405020304" pitchFamily="18" charset="0"/>
              </a:rPr>
              <a:t>Example:</a:t>
            </a:r>
          </a:p>
          <a:p>
            <a:pPr eaLnBrk="1" hangingPunct="1">
              <a:spcBef>
                <a:spcPct val="20000"/>
              </a:spcBef>
            </a:pPr>
            <a:r>
              <a:rPr lang="en-CA" altLang="en-US" sz="3200" dirty="0">
                <a:latin typeface="Times New Roman" panose="02020603050405020304" pitchFamily="18" charset="0"/>
              </a:rPr>
              <a:t>A die is rolled </a:t>
            </a:r>
            <a:r>
              <a:rPr lang="en-CA" altLang="en-US" sz="3200" i="1" dirty="0">
                <a:latin typeface="Times New Roman" panose="02020603050405020304" pitchFamily="18" charset="0"/>
              </a:rPr>
              <a:t>n </a:t>
            </a:r>
            <a:r>
              <a:rPr lang="en-CA" altLang="en-US" sz="3200" dirty="0">
                <a:latin typeface="Times New Roman" panose="02020603050405020304" pitchFamily="18" charset="0"/>
              </a:rPr>
              <a:t>= 5 times</a:t>
            </a:r>
          </a:p>
          <a:p>
            <a:pPr eaLnBrk="1" hangingPunct="1">
              <a:spcBef>
                <a:spcPct val="20000"/>
              </a:spcBef>
            </a:pPr>
            <a:r>
              <a:rPr lang="en-CA" altLang="en-US" sz="3200" i="1" dirty="0">
                <a:latin typeface="Times New Roman" panose="02020603050405020304" pitchFamily="18" charset="0"/>
              </a:rPr>
              <a:t>X = </a:t>
            </a:r>
            <a:r>
              <a:rPr lang="en-CA" altLang="en-US" sz="3200" dirty="0">
                <a:latin typeface="Times New Roman" panose="02020603050405020304" pitchFamily="18" charset="0"/>
              </a:rPr>
              <a:t>the number of times a “</a:t>
            </a:r>
            <a:r>
              <a:rPr lang="en-CA" altLang="en-US" sz="3200" b="1" dirty="0">
                <a:latin typeface="Times New Roman" panose="02020603050405020304" pitchFamily="18" charset="0"/>
              </a:rPr>
              <a:t>six</a:t>
            </a:r>
            <a:r>
              <a:rPr lang="en-CA" altLang="en-US" sz="3200" dirty="0">
                <a:latin typeface="Times New Roman" panose="02020603050405020304" pitchFamily="18" charset="0"/>
              </a:rPr>
              <a:t>”</a:t>
            </a:r>
            <a:r>
              <a:rPr lang="en-CA" altLang="en-US" sz="3200" b="1" dirty="0">
                <a:latin typeface="Times New Roman" panose="02020603050405020304" pitchFamily="18" charset="0"/>
              </a:rPr>
              <a:t> </a:t>
            </a:r>
            <a:r>
              <a:rPr lang="en-CA" altLang="en-US" sz="3200" dirty="0">
                <a:latin typeface="Times New Roman" panose="02020603050405020304" pitchFamily="18" charset="0"/>
              </a:rPr>
              <a:t>appears</a:t>
            </a:r>
            <a:r>
              <a:rPr lang="en-CA" altLang="en-US" sz="3200" b="1" dirty="0">
                <a:latin typeface="Times New Roman" panose="02020603050405020304" pitchFamily="18" charset="0"/>
              </a:rPr>
              <a:t>.</a:t>
            </a:r>
          </a:p>
          <a:p>
            <a:pPr eaLnBrk="1" hangingPunct="1">
              <a:spcBef>
                <a:spcPct val="20000"/>
              </a:spcBef>
            </a:pPr>
            <a:r>
              <a:rPr lang="en-CA" altLang="en-US" sz="3200" i="1" dirty="0">
                <a:latin typeface="Times New Roman" panose="02020603050405020304" pitchFamily="18" charset="0"/>
              </a:rPr>
              <a:t>Y = </a:t>
            </a:r>
            <a:r>
              <a:rPr lang="en-CA" altLang="en-US" sz="3200" dirty="0">
                <a:latin typeface="Times New Roman" panose="02020603050405020304" pitchFamily="18" charset="0"/>
              </a:rPr>
              <a:t>the number of times a “</a:t>
            </a:r>
            <a:r>
              <a:rPr lang="en-CA" altLang="en-US" sz="3200" b="1" dirty="0">
                <a:latin typeface="Times New Roman" panose="02020603050405020304" pitchFamily="18" charset="0"/>
              </a:rPr>
              <a:t>five</a:t>
            </a:r>
            <a:r>
              <a:rPr lang="en-CA" altLang="en-US" sz="3200" dirty="0">
                <a:latin typeface="Times New Roman" panose="02020603050405020304" pitchFamily="18" charset="0"/>
              </a:rPr>
              <a:t>”</a:t>
            </a:r>
            <a:r>
              <a:rPr lang="en-CA" altLang="en-US" sz="3200" b="1" dirty="0">
                <a:latin typeface="Times New Roman" panose="02020603050405020304" pitchFamily="18" charset="0"/>
              </a:rPr>
              <a:t> </a:t>
            </a:r>
            <a:r>
              <a:rPr lang="en-CA" altLang="en-US" sz="3200" dirty="0">
                <a:latin typeface="Times New Roman" panose="02020603050405020304" pitchFamily="18" charset="0"/>
              </a:rPr>
              <a:t>appears</a:t>
            </a:r>
            <a:r>
              <a:rPr lang="en-CA" altLang="en-US" sz="3200" b="1" dirty="0">
                <a:latin typeface="Times New Roman" panose="02020603050405020304" pitchFamily="18" charset="0"/>
              </a:rPr>
              <a:t>.</a:t>
            </a:r>
            <a:endParaRPr lang="en-CA" altLang="en-US" sz="3200" dirty="0">
              <a:latin typeface="Times New Roman" panose="02020603050405020304" pitchFamily="18" charset="0"/>
            </a:endParaRPr>
          </a:p>
          <a:p>
            <a:pPr eaLnBrk="1" hangingPunct="1">
              <a:spcBef>
                <a:spcPct val="20000"/>
              </a:spcBef>
            </a:pPr>
            <a:r>
              <a:rPr lang="en-CA" altLang="en-US" sz="3200" dirty="0">
                <a:latin typeface="Times New Roman" panose="02020603050405020304" pitchFamily="18" charset="0"/>
              </a:rPr>
              <a:t>Now</a:t>
            </a:r>
          </a:p>
          <a:p>
            <a:pPr eaLnBrk="1" hangingPunct="1">
              <a:spcBef>
                <a:spcPct val="20000"/>
              </a:spcBef>
            </a:pPr>
            <a:r>
              <a:rPr lang="en-CA" altLang="en-US" sz="3200" dirty="0">
                <a:latin typeface="Times New Roman" panose="02020603050405020304" pitchFamily="18" charset="0"/>
              </a:rPr>
              <a:t>	</a:t>
            </a:r>
            <a:r>
              <a:rPr lang="en-CA" altLang="en-US" sz="3200" i="1" dirty="0">
                <a:latin typeface="Times New Roman" panose="02020603050405020304" pitchFamily="18" charset="0"/>
              </a:rPr>
              <a:t>p</a:t>
            </a:r>
            <a:r>
              <a:rPr lang="en-CA" altLang="en-US" sz="3200" dirty="0">
                <a:latin typeface="Times New Roman" panose="02020603050405020304" pitchFamily="18" charset="0"/>
              </a:rPr>
              <a:t>(</a:t>
            </a:r>
            <a:r>
              <a:rPr lang="en-CA" altLang="en-US" sz="3200" i="1" dirty="0" err="1">
                <a:latin typeface="Times New Roman" panose="02020603050405020304" pitchFamily="18" charset="0"/>
              </a:rPr>
              <a:t>x,y</a:t>
            </a:r>
            <a:r>
              <a:rPr lang="en-CA" altLang="en-US" sz="3200" dirty="0">
                <a:latin typeface="Times New Roman" panose="02020603050405020304" pitchFamily="18" charset="0"/>
              </a:rPr>
              <a:t>) = </a:t>
            </a:r>
            <a:r>
              <a:rPr lang="en-CA" altLang="en-US" sz="3200" i="1" dirty="0">
                <a:latin typeface="Times New Roman" panose="02020603050405020304" pitchFamily="18" charset="0"/>
              </a:rPr>
              <a:t>P</a:t>
            </a:r>
            <a:r>
              <a:rPr lang="en-CA" altLang="en-US" sz="3200" dirty="0">
                <a:latin typeface="Times New Roman" panose="02020603050405020304" pitchFamily="18" charset="0"/>
              </a:rPr>
              <a:t>[</a:t>
            </a:r>
            <a:r>
              <a:rPr lang="en-CA" altLang="en-US" sz="3200" i="1" dirty="0">
                <a:latin typeface="Times New Roman" panose="02020603050405020304" pitchFamily="18" charset="0"/>
              </a:rPr>
              <a:t>X = x, Y = y</a:t>
            </a:r>
            <a:r>
              <a:rPr lang="en-CA" altLang="en-US" sz="3200" dirty="0">
                <a:latin typeface="Times New Roman" panose="02020603050405020304" pitchFamily="18" charset="0"/>
              </a:rPr>
              <a:t>]</a:t>
            </a:r>
          </a:p>
          <a:p>
            <a:pPr eaLnBrk="1" hangingPunct="1">
              <a:spcBef>
                <a:spcPct val="20000"/>
              </a:spcBef>
            </a:pPr>
            <a:r>
              <a:rPr lang="en-CA" altLang="en-US" sz="3200" dirty="0">
                <a:latin typeface="Times New Roman" panose="02020603050405020304" pitchFamily="18" charset="0"/>
              </a:rPr>
              <a:t>The possible values of </a:t>
            </a:r>
            <a:r>
              <a:rPr lang="en-CA" altLang="en-US" sz="3200" i="1" dirty="0">
                <a:latin typeface="Times New Roman" panose="02020603050405020304" pitchFamily="18" charset="0"/>
              </a:rPr>
              <a:t>X </a:t>
            </a:r>
            <a:r>
              <a:rPr lang="en-CA" altLang="en-US" sz="3200" dirty="0">
                <a:latin typeface="Times New Roman" panose="02020603050405020304" pitchFamily="18" charset="0"/>
              </a:rPr>
              <a:t>are 0, 1, 2, 3, 4, 5.</a:t>
            </a:r>
          </a:p>
          <a:p>
            <a:pPr eaLnBrk="1" hangingPunct="1">
              <a:spcBef>
                <a:spcPct val="20000"/>
              </a:spcBef>
            </a:pPr>
            <a:r>
              <a:rPr lang="en-CA" altLang="en-US" sz="3200" dirty="0">
                <a:latin typeface="Times New Roman" panose="02020603050405020304" pitchFamily="18" charset="0"/>
              </a:rPr>
              <a:t>The possible values of </a:t>
            </a:r>
            <a:r>
              <a:rPr lang="en-CA" altLang="en-US" sz="3200" i="1" dirty="0">
                <a:latin typeface="Times New Roman" panose="02020603050405020304" pitchFamily="18" charset="0"/>
              </a:rPr>
              <a:t>Y </a:t>
            </a:r>
            <a:r>
              <a:rPr lang="en-CA" altLang="en-US" sz="3200" dirty="0">
                <a:latin typeface="Times New Roman" panose="02020603050405020304" pitchFamily="18" charset="0"/>
              </a:rPr>
              <a:t>are 0, 1, 2, 3, 4, 5.</a:t>
            </a:r>
          </a:p>
          <a:p>
            <a:pPr eaLnBrk="1" hangingPunct="1">
              <a:spcBef>
                <a:spcPct val="20000"/>
              </a:spcBef>
            </a:pPr>
            <a:r>
              <a:rPr lang="en-CA" altLang="en-US" sz="3200" dirty="0">
                <a:latin typeface="Times New Roman" panose="02020603050405020304" pitchFamily="18" charset="0"/>
              </a:rPr>
              <a:t>and </a:t>
            </a:r>
            <a:r>
              <a:rPr lang="en-CA" altLang="en-US" sz="3200" i="1" dirty="0">
                <a:latin typeface="Times New Roman" panose="02020603050405020304" pitchFamily="18" charset="0"/>
              </a:rPr>
              <a:t>X </a:t>
            </a:r>
            <a:r>
              <a:rPr lang="en-CA" altLang="en-US" sz="3200" dirty="0">
                <a:latin typeface="Times New Roman" panose="02020603050405020304" pitchFamily="18" charset="0"/>
              </a:rPr>
              <a:t>+ </a:t>
            </a:r>
            <a:r>
              <a:rPr lang="en-CA" altLang="en-US" sz="3200" i="1" dirty="0">
                <a:latin typeface="Times New Roman" panose="02020603050405020304" pitchFamily="18" charset="0"/>
              </a:rPr>
              <a:t>Y </a:t>
            </a:r>
            <a:r>
              <a:rPr lang="en-CA" altLang="en-US" sz="3200" i="1" dirty="0">
                <a:latin typeface="Times New Roman" panose="02020603050405020304" pitchFamily="18" charset="0"/>
                <a:cs typeface="Times New Roman" panose="02020603050405020304" pitchFamily="18" charset="0"/>
              </a:rPr>
              <a:t>≤ 5</a:t>
            </a:r>
            <a:endParaRPr lang="en-CA"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7837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468313" y="476250"/>
            <a:ext cx="82804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A typical outcome of rolling a die </a:t>
            </a:r>
            <a:r>
              <a:rPr lang="en-CA" altLang="en-US" sz="3200" i="1">
                <a:latin typeface="Times New Roman" panose="02020603050405020304" pitchFamily="18" charset="0"/>
              </a:rPr>
              <a:t>n </a:t>
            </a:r>
            <a:r>
              <a:rPr lang="en-CA" altLang="en-US" sz="3200">
                <a:latin typeface="Times New Roman" panose="02020603050405020304" pitchFamily="18" charset="0"/>
              </a:rPr>
              <a:t>= 5 times will be  a sequence F5FF6 where F denotes the outcome {1,2,3,4}. The probability of any such sequence will be: </a:t>
            </a:r>
          </a:p>
        </p:txBody>
      </p:sp>
      <p:graphicFrame>
        <p:nvGraphicFramePr>
          <p:cNvPr id="3074" name="Object 3"/>
          <p:cNvGraphicFramePr>
            <a:graphicFrameLocks noChangeAspect="1"/>
          </p:cNvGraphicFramePr>
          <p:nvPr/>
        </p:nvGraphicFramePr>
        <p:xfrm>
          <a:off x="2555875" y="2565400"/>
          <a:ext cx="3090863" cy="1177925"/>
        </p:xfrm>
        <a:graphic>
          <a:graphicData uri="http://schemas.openxmlformats.org/presentationml/2006/ole">
            <mc:AlternateContent xmlns:mc="http://schemas.openxmlformats.org/markup-compatibility/2006">
              <mc:Choice xmlns:v="urn:schemas-microsoft-com:vml" Requires="v">
                <p:oleObj spid="_x0000_s63490" name="Equation" r:id="rId4" imgW="1231560" imgH="469800" progId="Equation.DSMT4">
                  <p:embed/>
                </p:oleObj>
              </mc:Choice>
              <mc:Fallback>
                <p:oleObj name="Equation" r:id="rId4" imgW="1231560" imgH="469800" progId="Equation.DSMT4">
                  <p:embed/>
                  <p:pic>
                    <p:nvPicPr>
                      <p:cNvPr id="307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565400"/>
                        <a:ext cx="309086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Rectangle 5"/>
          <p:cNvSpPr>
            <a:spLocks noChangeArrowheads="1"/>
          </p:cNvSpPr>
          <p:nvPr/>
        </p:nvSpPr>
        <p:spPr bwMode="auto">
          <a:xfrm>
            <a:off x="323850" y="4005263"/>
            <a:ext cx="82804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where </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x </a:t>
            </a:r>
            <a:r>
              <a:rPr lang="en-CA" altLang="en-US" sz="3200">
                <a:latin typeface="Times New Roman" panose="02020603050405020304" pitchFamily="18" charset="0"/>
              </a:rPr>
              <a:t>= the number of </a:t>
            </a:r>
            <a:r>
              <a:rPr lang="en-CA" altLang="en-US" sz="3200" b="1">
                <a:latin typeface="Times New Roman" panose="02020603050405020304" pitchFamily="18" charset="0"/>
              </a:rPr>
              <a:t>sixes </a:t>
            </a:r>
            <a:r>
              <a:rPr lang="en-CA" altLang="en-US" sz="3200">
                <a:latin typeface="Times New Roman" panose="02020603050405020304" pitchFamily="18" charset="0"/>
              </a:rPr>
              <a:t>in the sequence and </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y </a:t>
            </a:r>
            <a:r>
              <a:rPr lang="en-CA" altLang="en-US" sz="3200">
                <a:latin typeface="Times New Roman" panose="02020603050405020304" pitchFamily="18" charset="0"/>
              </a:rPr>
              <a:t>= the number of </a:t>
            </a:r>
            <a:r>
              <a:rPr lang="en-CA" altLang="en-US" sz="3200" b="1">
                <a:latin typeface="Times New Roman" panose="02020603050405020304" pitchFamily="18" charset="0"/>
              </a:rPr>
              <a:t>fives </a:t>
            </a:r>
            <a:r>
              <a:rPr lang="en-CA" altLang="en-US" sz="3200">
                <a:latin typeface="Times New Roman" panose="02020603050405020304" pitchFamily="18" charset="0"/>
              </a:rPr>
              <a:t>in the sequence </a:t>
            </a:r>
          </a:p>
        </p:txBody>
      </p:sp>
    </p:spTree>
    <p:extLst>
      <p:ext uri="{BB962C8B-B14F-4D97-AF65-F5344CB8AC3E}">
        <p14:creationId xmlns:p14="http://schemas.microsoft.com/office/powerpoint/2010/main" val="6370919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468313" y="476250"/>
            <a:ext cx="82804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Now</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p:txBody>
      </p:sp>
      <p:graphicFrame>
        <p:nvGraphicFramePr>
          <p:cNvPr id="4098" name="Object 3"/>
          <p:cNvGraphicFramePr>
            <a:graphicFrameLocks noChangeAspect="1"/>
          </p:cNvGraphicFramePr>
          <p:nvPr/>
        </p:nvGraphicFramePr>
        <p:xfrm>
          <a:off x="2627313" y="1916113"/>
          <a:ext cx="3759200" cy="1177925"/>
        </p:xfrm>
        <a:graphic>
          <a:graphicData uri="http://schemas.openxmlformats.org/presentationml/2006/ole">
            <mc:AlternateContent xmlns:mc="http://schemas.openxmlformats.org/markup-compatibility/2006">
              <mc:Choice xmlns:v="urn:schemas-microsoft-com:vml" Requires="v">
                <p:oleObj spid="_x0000_s64514" name="Equation" r:id="rId4" imgW="1498320" imgH="469800" progId="Equation.DSMT4">
                  <p:embed/>
                </p:oleObj>
              </mc:Choice>
              <mc:Fallback>
                <p:oleObj name="Equation" r:id="rId4" imgW="1498320" imgH="469800" progId="Equation.DSMT4">
                  <p:embed/>
                  <p:pic>
                    <p:nvPicPr>
                      <p:cNvPr id="40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1916113"/>
                        <a:ext cx="375920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 name="Rectangle 5"/>
          <p:cNvSpPr>
            <a:spLocks noChangeArrowheads="1"/>
          </p:cNvSpPr>
          <p:nvPr/>
        </p:nvSpPr>
        <p:spPr bwMode="auto">
          <a:xfrm>
            <a:off x="323850" y="3284538"/>
            <a:ext cx="8280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Where </a:t>
            </a:r>
            <a:r>
              <a:rPr lang="en-CA" altLang="en-US" sz="3200" i="1">
                <a:latin typeface="Times New Roman" panose="02020603050405020304" pitchFamily="18" charset="0"/>
              </a:rPr>
              <a:t>K = </a:t>
            </a:r>
            <a:r>
              <a:rPr lang="en-CA" altLang="en-US" sz="3200">
                <a:latin typeface="Times New Roman" panose="02020603050405020304" pitchFamily="18" charset="0"/>
              </a:rPr>
              <a:t>the number of sequences of length 5 containing </a:t>
            </a:r>
            <a:r>
              <a:rPr lang="en-CA" altLang="en-US" sz="3200" i="1">
                <a:latin typeface="Times New Roman" panose="02020603050405020304" pitchFamily="18" charset="0"/>
              </a:rPr>
              <a:t>x </a:t>
            </a:r>
            <a:r>
              <a:rPr lang="en-CA" altLang="en-US" sz="3200" b="1">
                <a:latin typeface="Times New Roman" panose="02020603050405020304" pitchFamily="18" charset="0"/>
              </a:rPr>
              <a:t>sixes </a:t>
            </a:r>
            <a:r>
              <a:rPr lang="en-CA" altLang="en-US" sz="3200">
                <a:latin typeface="Times New Roman" panose="02020603050405020304" pitchFamily="18" charset="0"/>
              </a:rPr>
              <a:t>and </a:t>
            </a:r>
            <a:r>
              <a:rPr lang="en-CA" altLang="en-US" sz="3200" i="1">
                <a:latin typeface="Times New Roman" panose="02020603050405020304" pitchFamily="18" charset="0"/>
              </a:rPr>
              <a:t>y </a:t>
            </a:r>
            <a:r>
              <a:rPr lang="en-CA" altLang="en-US" sz="3200" b="1">
                <a:latin typeface="Times New Roman" panose="02020603050405020304" pitchFamily="18" charset="0"/>
              </a:rPr>
              <a:t>fives</a:t>
            </a:r>
            <a:r>
              <a:rPr lang="en-CA" altLang="en-US" sz="3200">
                <a:latin typeface="Times New Roman" panose="02020603050405020304" pitchFamily="18" charset="0"/>
              </a:rPr>
              <a:t>.</a:t>
            </a:r>
            <a:endParaRPr lang="en-CA" altLang="en-US" sz="3200" b="1">
              <a:latin typeface="Times New Roman" panose="02020603050405020304" pitchFamily="18" charset="0"/>
            </a:endParaRPr>
          </a:p>
        </p:txBody>
      </p:sp>
      <p:graphicFrame>
        <p:nvGraphicFramePr>
          <p:cNvPr id="4099" name="Object 6"/>
          <p:cNvGraphicFramePr>
            <a:graphicFrameLocks noChangeAspect="1"/>
          </p:cNvGraphicFramePr>
          <p:nvPr/>
        </p:nvGraphicFramePr>
        <p:xfrm>
          <a:off x="1187450" y="4292600"/>
          <a:ext cx="3405188" cy="1030288"/>
        </p:xfrm>
        <a:graphic>
          <a:graphicData uri="http://schemas.openxmlformats.org/presentationml/2006/ole">
            <mc:AlternateContent xmlns:mc="http://schemas.openxmlformats.org/markup-compatibility/2006">
              <mc:Choice xmlns:v="urn:schemas-microsoft-com:vml" Requires="v">
                <p:oleObj spid="_x0000_s64515" name="Equation" r:id="rId6" imgW="1511280" imgH="457200" progId="Equation.DSMT4">
                  <p:embed/>
                </p:oleObj>
              </mc:Choice>
              <mc:Fallback>
                <p:oleObj name="Equation" r:id="rId6" imgW="1511280" imgH="457200" progId="Equation.DSMT4">
                  <p:embed/>
                  <p:pic>
                    <p:nvPicPr>
                      <p:cNvPr id="409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292600"/>
                        <a:ext cx="3405188"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7"/>
          <p:cNvGraphicFramePr>
            <a:graphicFrameLocks noChangeAspect="1"/>
          </p:cNvGraphicFramePr>
          <p:nvPr/>
        </p:nvGraphicFramePr>
        <p:xfrm>
          <a:off x="1187450" y="5373688"/>
          <a:ext cx="6823075" cy="1139825"/>
        </p:xfrm>
        <a:graphic>
          <a:graphicData uri="http://schemas.openxmlformats.org/presentationml/2006/ole">
            <mc:AlternateContent xmlns:mc="http://schemas.openxmlformats.org/markup-compatibility/2006">
              <mc:Choice xmlns:v="urn:schemas-microsoft-com:vml" Requires="v">
                <p:oleObj spid="_x0000_s64516" name="Equation" r:id="rId8" imgW="3035160" imgH="507960" progId="Equation.DSMT4">
                  <p:embed/>
                </p:oleObj>
              </mc:Choice>
              <mc:Fallback>
                <p:oleObj name="Equation" r:id="rId8" imgW="3035160" imgH="507960" progId="Equation.DSMT4">
                  <p:embed/>
                  <p:pic>
                    <p:nvPicPr>
                      <p:cNvPr id="410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5373688"/>
                        <a:ext cx="682307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210536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250825" y="333375"/>
            <a:ext cx="82804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Thus</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p:txBody>
      </p:sp>
      <p:graphicFrame>
        <p:nvGraphicFramePr>
          <p:cNvPr id="5122" name="Object 3"/>
          <p:cNvGraphicFramePr>
            <a:graphicFrameLocks noChangeAspect="1"/>
          </p:cNvGraphicFramePr>
          <p:nvPr/>
        </p:nvGraphicFramePr>
        <p:xfrm>
          <a:off x="1908175" y="1557338"/>
          <a:ext cx="5861050" cy="1241425"/>
        </p:xfrm>
        <a:graphic>
          <a:graphicData uri="http://schemas.openxmlformats.org/presentationml/2006/ole">
            <mc:AlternateContent xmlns:mc="http://schemas.openxmlformats.org/markup-compatibility/2006">
              <mc:Choice xmlns:v="urn:schemas-microsoft-com:vml" Requires="v">
                <p:oleObj spid="_x0000_s65538" name="Equation" r:id="rId4" imgW="2336760" imgH="495000" progId="Equation.DSMT4">
                  <p:embed/>
                </p:oleObj>
              </mc:Choice>
              <mc:Fallback>
                <p:oleObj name="Equation" r:id="rId4" imgW="2336760" imgH="495000" progId="Equation.DSMT4">
                  <p:embed/>
                  <p:pic>
                    <p:nvPicPr>
                      <p:cNvPr id="512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557338"/>
                        <a:ext cx="5861050"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Rectangle 4"/>
          <p:cNvSpPr>
            <a:spLocks noChangeArrowheads="1"/>
          </p:cNvSpPr>
          <p:nvPr/>
        </p:nvSpPr>
        <p:spPr bwMode="auto">
          <a:xfrm>
            <a:off x="611188" y="3068638"/>
            <a:ext cx="34559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if  </a:t>
            </a:r>
            <a:r>
              <a:rPr lang="en-CA" altLang="en-US" sz="3200" i="1">
                <a:latin typeface="Times New Roman" panose="02020603050405020304" pitchFamily="18" charset="0"/>
              </a:rPr>
              <a:t>x </a:t>
            </a:r>
            <a:r>
              <a:rPr lang="en-CA" altLang="en-US" sz="3200">
                <a:latin typeface="Times New Roman" panose="02020603050405020304" pitchFamily="18" charset="0"/>
              </a:rPr>
              <a:t>+ </a:t>
            </a:r>
            <a:r>
              <a:rPr lang="en-CA" altLang="en-US" sz="3200" i="1">
                <a:latin typeface="Times New Roman" panose="02020603050405020304" pitchFamily="18" charset="0"/>
              </a:rPr>
              <a:t>y </a:t>
            </a:r>
            <a:r>
              <a:rPr lang="en-CA" altLang="en-US" sz="3200">
                <a:latin typeface="Times New Roman" panose="02020603050405020304" pitchFamily="18" charset="0"/>
                <a:cs typeface="Times New Roman" panose="02020603050405020304" pitchFamily="18" charset="0"/>
              </a:rPr>
              <a:t>≤ 5</a:t>
            </a:r>
            <a:r>
              <a:rPr lang="en-CA" altLang="en-US" sz="3200" b="1">
                <a:latin typeface="Times New Roman" panose="02020603050405020304" pitchFamily="18" charset="0"/>
              </a:rPr>
              <a:t> </a:t>
            </a:r>
            <a:r>
              <a:rPr lang="en-CA" altLang="en-US" sz="3200">
                <a:latin typeface="Times New Roman" panose="02020603050405020304" pitchFamily="18" charset="0"/>
              </a:rPr>
              <a:t>.</a:t>
            </a:r>
            <a:endParaRPr lang="en-CA" altLang="en-US" sz="3200" b="1">
              <a:latin typeface="Times New Roman" panose="02020603050405020304" pitchFamily="18" charset="0"/>
            </a:endParaRPr>
          </a:p>
        </p:txBody>
      </p:sp>
    </p:spTree>
    <p:extLst>
      <p:ext uri="{BB962C8B-B14F-4D97-AF65-F5344CB8AC3E}">
        <p14:creationId xmlns:p14="http://schemas.microsoft.com/office/powerpoint/2010/main" val="214894104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2790" y="203200"/>
            <a:ext cx="4500563" cy="922338"/>
          </a:xfrm>
        </p:spPr>
        <p:txBody>
          <a:bodyPr/>
          <a:lstStyle/>
          <a:p>
            <a:pPr eaLnBrk="1" hangingPunct="1"/>
            <a:r>
              <a:rPr lang="en-CA" altLang="en-US" dirty="0"/>
              <a:t>Table: </a:t>
            </a:r>
            <a:r>
              <a:rPr lang="en-CA" altLang="en-US" i="1" dirty="0"/>
              <a:t>p</a:t>
            </a:r>
            <a:r>
              <a:rPr lang="en-CA" altLang="en-US" dirty="0"/>
              <a:t>(</a:t>
            </a:r>
            <a:r>
              <a:rPr lang="en-CA" altLang="en-US" i="1" dirty="0" err="1"/>
              <a:t>x</a:t>
            </a:r>
            <a:r>
              <a:rPr lang="en-CA" altLang="en-US" dirty="0" err="1"/>
              <a:t>,</a:t>
            </a:r>
            <a:r>
              <a:rPr lang="en-CA" altLang="en-US" i="1" dirty="0" err="1"/>
              <a:t>y</a:t>
            </a:r>
            <a:r>
              <a:rPr lang="en-CA" altLang="en-US" dirty="0"/>
              <a:t>)</a:t>
            </a:r>
          </a:p>
        </p:txBody>
      </p:sp>
      <p:pic>
        <p:nvPicPr>
          <p:cNvPr id="614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852738"/>
            <a:ext cx="860425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6" name="Object 8"/>
          <p:cNvGraphicFramePr>
            <a:graphicFrameLocks noChangeAspect="1"/>
          </p:cNvGraphicFramePr>
          <p:nvPr/>
        </p:nvGraphicFramePr>
        <p:xfrm>
          <a:off x="2051050" y="1125538"/>
          <a:ext cx="5861050" cy="1241425"/>
        </p:xfrm>
        <a:graphic>
          <a:graphicData uri="http://schemas.openxmlformats.org/presentationml/2006/ole">
            <mc:AlternateContent xmlns:mc="http://schemas.openxmlformats.org/markup-compatibility/2006">
              <mc:Choice xmlns:v="urn:schemas-microsoft-com:vml" Requires="v">
                <p:oleObj spid="_x0000_s66562" name="Equation" r:id="rId5" imgW="2336760" imgH="495000" progId="Equation.DSMT4">
                  <p:embed/>
                </p:oleObj>
              </mc:Choice>
              <mc:Fallback>
                <p:oleObj name="Equation" r:id="rId5" imgW="2336760" imgH="495000" progId="Equation.DSMT4">
                  <p:embed/>
                  <p:pic>
                    <p:nvPicPr>
                      <p:cNvPr id="614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1125538"/>
                        <a:ext cx="5861050"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7485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68313" y="476250"/>
            <a:ext cx="82073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Example:</a:t>
            </a:r>
          </a:p>
          <a:p>
            <a:pPr eaLnBrk="1" hangingPunct="1">
              <a:spcBef>
                <a:spcPct val="20000"/>
              </a:spcBef>
            </a:pPr>
            <a:r>
              <a:rPr lang="en-CA" altLang="en-US" sz="2800">
                <a:latin typeface="Times New Roman" panose="02020603050405020304" pitchFamily="18" charset="0"/>
              </a:rPr>
              <a:t>A die is rolled </a:t>
            </a:r>
            <a:r>
              <a:rPr lang="en-CA" altLang="en-US" sz="2800" i="1">
                <a:latin typeface="Times New Roman" panose="02020603050405020304" pitchFamily="18" charset="0"/>
              </a:rPr>
              <a:t>n </a:t>
            </a:r>
            <a:r>
              <a:rPr lang="en-CA" altLang="en-US" sz="2800">
                <a:latin typeface="Times New Roman" panose="02020603050405020304" pitchFamily="18" charset="0"/>
              </a:rPr>
              <a:t>= 5 times</a:t>
            </a:r>
          </a:p>
          <a:p>
            <a:pPr eaLnBrk="1" hangingPunct="1">
              <a:spcBef>
                <a:spcPct val="20000"/>
              </a:spcBef>
            </a:pPr>
            <a:r>
              <a:rPr lang="en-CA" altLang="en-US" sz="2800" i="1">
                <a:latin typeface="Times New Roman" panose="02020603050405020304" pitchFamily="18" charset="0"/>
              </a:rPr>
              <a:t>X = </a:t>
            </a:r>
            <a:r>
              <a:rPr lang="en-CA" altLang="en-US" sz="2800">
                <a:latin typeface="Times New Roman" panose="02020603050405020304" pitchFamily="18" charset="0"/>
              </a:rPr>
              <a:t>the number of times a “</a:t>
            </a:r>
            <a:r>
              <a:rPr lang="en-CA" altLang="en-US" sz="2800" b="1">
                <a:latin typeface="Times New Roman" panose="02020603050405020304" pitchFamily="18" charset="0"/>
              </a:rPr>
              <a:t>six</a:t>
            </a:r>
            <a:r>
              <a:rPr lang="en-CA" altLang="en-US" sz="2800">
                <a:latin typeface="Times New Roman" panose="02020603050405020304" pitchFamily="18" charset="0"/>
              </a:rPr>
              <a:t>”</a:t>
            </a:r>
            <a:r>
              <a:rPr lang="en-CA" altLang="en-US" sz="2800" b="1">
                <a:latin typeface="Times New Roman" panose="02020603050405020304" pitchFamily="18" charset="0"/>
              </a:rPr>
              <a:t> </a:t>
            </a:r>
            <a:r>
              <a:rPr lang="en-CA" altLang="en-US" sz="2800">
                <a:latin typeface="Times New Roman" panose="02020603050405020304" pitchFamily="18" charset="0"/>
              </a:rPr>
              <a:t>appears</a:t>
            </a:r>
            <a:r>
              <a:rPr lang="en-CA" altLang="en-US" sz="2800" b="1">
                <a:latin typeface="Times New Roman" panose="02020603050405020304" pitchFamily="18" charset="0"/>
              </a:rPr>
              <a:t>.</a:t>
            </a:r>
          </a:p>
          <a:p>
            <a:pPr eaLnBrk="1" hangingPunct="1">
              <a:spcBef>
                <a:spcPct val="20000"/>
              </a:spcBef>
            </a:pPr>
            <a:r>
              <a:rPr lang="en-CA" altLang="en-US" sz="2800" i="1">
                <a:latin typeface="Times New Roman" panose="02020603050405020304" pitchFamily="18" charset="0"/>
              </a:rPr>
              <a:t>Y = </a:t>
            </a:r>
            <a:r>
              <a:rPr lang="en-CA" altLang="en-US" sz="2800">
                <a:latin typeface="Times New Roman" panose="02020603050405020304" pitchFamily="18" charset="0"/>
              </a:rPr>
              <a:t>the number of times a “</a:t>
            </a:r>
            <a:r>
              <a:rPr lang="en-CA" altLang="en-US" sz="2800" b="1">
                <a:latin typeface="Times New Roman" panose="02020603050405020304" pitchFamily="18" charset="0"/>
              </a:rPr>
              <a:t>five</a:t>
            </a:r>
            <a:r>
              <a:rPr lang="en-CA" altLang="en-US" sz="2800">
                <a:latin typeface="Times New Roman" panose="02020603050405020304" pitchFamily="18" charset="0"/>
              </a:rPr>
              <a:t>”</a:t>
            </a:r>
            <a:r>
              <a:rPr lang="en-CA" altLang="en-US" sz="2800" b="1">
                <a:latin typeface="Times New Roman" panose="02020603050405020304" pitchFamily="18" charset="0"/>
              </a:rPr>
              <a:t> </a:t>
            </a:r>
            <a:r>
              <a:rPr lang="en-CA" altLang="en-US" sz="2800">
                <a:latin typeface="Times New Roman" panose="02020603050405020304" pitchFamily="18" charset="0"/>
              </a:rPr>
              <a:t>appears</a:t>
            </a:r>
            <a:r>
              <a:rPr lang="en-CA" altLang="en-US" sz="2800" b="1">
                <a:latin typeface="Times New Roman" panose="02020603050405020304" pitchFamily="18" charset="0"/>
              </a:rPr>
              <a:t>.</a:t>
            </a:r>
            <a:endParaRPr lang="en-CA" altLang="en-US" sz="2800">
              <a:latin typeface="Times New Roman" panose="02020603050405020304" pitchFamily="18" charset="0"/>
            </a:endParaRPr>
          </a:p>
        </p:txBody>
      </p:sp>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13100"/>
            <a:ext cx="8748712"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619</a:t>
            </a:fld>
            <a:endParaRPr lang="en-US"/>
          </a:p>
        </p:txBody>
      </p:sp>
    </p:spTree>
    <p:extLst>
      <p:ext uri="{BB962C8B-B14F-4D97-AF65-F5344CB8AC3E}">
        <p14:creationId xmlns:p14="http://schemas.microsoft.com/office/powerpoint/2010/main" val="2664835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392804"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Expected </a:t>
            </a:r>
            <a:r>
              <a:rPr sz="3200" spc="-35" dirty="0">
                <a:solidFill>
                  <a:srgbClr val="FFFFFF"/>
                </a:solidFill>
              </a:rPr>
              <a:t>Value,</a:t>
            </a:r>
            <a:r>
              <a:rPr sz="3200" spc="-25" dirty="0">
                <a:solidFill>
                  <a:srgbClr val="FFFFFF"/>
                </a:solidFill>
              </a:rPr>
              <a:t> </a:t>
            </a:r>
            <a:r>
              <a:rPr sz="3200" spc="-5" dirty="0">
                <a:solidFill>
                  <a:srgbClr val="FFFFFF"/>
                </a:solidFill>
              </a:rPr>
              <a:t>E[X]</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74395" y="688924"/>
            <a:ext cx="7611109"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Suppose that </a:t>
            </a:r>
            <a:r>
              <a:rPr kumimoji="0" sz="1800" b="0" i="0" u="none" strike="noStrike" kern="1200" cap="none" spc="-10" normalizeH="0" baseline="0" noProof="0" dirty="0">
                <a:ln>
                  <a:noFill/>
                </a:ln>
                <a:solidFill>
                  <a:prstClr val="black"/>
                </a:solidFill>
                <a:effectLst/>
                <a:uLnTx/>
                <a:uFillTx/>
                <a:latin typeface="Carlito"/>
                <a:ea typeface="+mn-ea"/>
                <a:cs typeface="Carlito"/>
              </a:rPr>
              <a:t>we throw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single </a:t>
            </a:r>
            <a:r>
              <a:rPr kumimoji="0" sz="1800" b="0" i="0" u="none" strike="noStrike" kern="1200" cap="none" spc="-15" normalizeH="0" baseline="0" noProof="0" dirty="0">
                <a:ln>
                  <a:noFill/>
                </a:ln>
                <a:solidFill>
                  <a:prstClr val="black"/>
                </a:solidFill>
                <a:effectLst/>
                <a:uLnTx/>
                <a:uFillTx/>
                <a:latin typeface="Carlito"/>
                <a:ea typeface="+mn-ea"/>
                <a:cs typeface="Carlito"/>
              </a:rPr>
              <a:t>fair </a:t>
            </a:r>
            <a:r>
              <a:rPr kumimoji="0" sz="1800" b="0" i="0" u="none" strike="noStrike" kern="1200" cap="none" spc="-5" normalizeH="0" baseline="0" noProof="0" dirty="0">
                <a:ln>
                  <a:noFill/>
                </a:ln>
                <a:solidFill>
                  <a:prstClr val="black"/>
                </a:solidFill>
                <a:effectLst/>
                <a:uLnTx/>
                <a:uFillTx/>
                <a:latin typeface="Carlito"/>
                <a:ea typeface="+mn-ea"/>
                <a:cs typeface="Carlito"/>
              </a:rPr>
              <a:t>die </a:t>
            </a:r>
            <a:r>
              <a:rPr kumimoji="0" sz="1800" b="0" i="0" u="none" strike="noStrike" kern="1200" cap="none" spc="0" normalizeH="0" baseline="0" noProof="0" dirty="0">
                <a:ln>
                  <a:noFill/>
                </a:ln>
                <a:solidFill>
                  <a:prstClr val="black"/>
                </a:solidFill>
                <a:effectLst/>
                <a:uLnTx/>
                <a:uFillTx/>
                <a:latin typeface="Carlito"/>
                <a:ea typeface="+mn-ea"/>
                <a:cs typeface="Carlito"/>
              </a:rPr>
              <a:t>60 </a:t>
            </a:r>
            <a:r>
              <a:rPr kumimoji="0" sz="1800" b="0" i="0" u="none" strike="noStrike" kern="1200" cap="none" spc="-5" normalizeH="0" baseline="0" noProof="0" dirty="0">
                <a:ln>
                  <a:noFill/>
                </a:ln>
                <a:solidFill>
                  <a:prstClr val="black"/>
                </a:solidFill>
                <a:effectLst/>
                <a:uLnTx/>
                <a:uFillTx/>
                <a:latin typeface="Carlito"/>
                <a:ea typeface="+mn-ea"/>
                <a:cs typeface="Carlito"/>
              </a:rPr>
              <a:t>times, </a:t>
            </a:r>
            <a:r>
              <a:rPr kumimoji="0" sz="1800" b="0" i="0" u="none" strike="noStrike" kern="1200" cap="none" spc="0" normalizeH="0" baseline="0" noProof="0" dirty="0">
                <a:ln>
                  <a:noFill/>
                </a:ln>
                <a:solidFill>
                  <a:prstClr val="black"/>
                </a:solidFill>
                <a:effectLst/>
                <a:uLnTx/>
                <a:uFillTx/>
                <a:latin typeface="Carlito"/>
                <a:ea typeface="+mn-ea"/>
                <a:cs typeface="Carlito"/>
              </a:rPr>
              <a:t>and see the </a:t>
            </a:r>
            <a:r>
              <a:rPr kumimoji="0" sz="1800" b="0" i="0" u="none" strike="noStrike" kern="1200" cap="none" spc="-10" normalizeH="0" baseline="0" noProof="0" dirty="0">
                <a:ln>
                  <a:noFill/>
                </a:ln>
                <a:solidFill>
                  <a:prstClr val="black"/>
                </a:solidFill>
                <a:effectLst/>
                <a:uLnTx/>
                <a:uFillTx/>
                <a:latin typeface="Carlito"/>
                <a:ea typeface="+mn-ea"/>
                <a:cs typeface="Carlito"/>
              </a:rPr>
              <a:t>following</a:t>
            </a:r>
            <a:r>
              <a:rPr kumimoji="0" sz="1800" b="0" i="0" u="none" strike="noStrike" kern="1200" cap="none" spc="15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outcomes: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6" name="object 6"/>
          <p:cNvGraphicFramePr>
            <a:graphicFrameLocks noGrp="1"/>
          </p:cNvGraphicFramePr>
          <p:nvPr/>
        </p:nvGraphicFramePr>
        <p:xfrm>
          <a:off x="1196086" y="2369311"/>
          <a:ext cx="6440169" cy="609600"/>
        </p:xfrm>
        <a:graphic>
          <a:graphicData uri="http://schemas.openxmlformats.org/drawingml/2006/table">
            <a:tbl>
              <a:tblPr firstRow="1" bandRow="1">
                <a:tableStyleId>{2D5ABB26-0587-4C30-8999-92F81FD0307C}</a:tableStyleId>
              </a:tblPr>
              <a:tblGrid>
                <a:gridCol w="1216660">
                  <a:extLst>
                    <a:ext uri="{9D8B030D-6E8A-4147-A177-3AD203B41FA5}">
                      <a16:colId xmlns:a16="http://schemas.microsoft.com/office/drawing/2014/main" val="20000"/>
                    </a:ext>
                  </a:extLst>
                </a:gridCol>
                <a:gridCol w="870585">
                  <a:extLst>
                    <a:ext uri="{9D8B030D-6E8A-4147-A177-3AD203B41FA5}">
                      <a16:colId xmlns:a16="http://schemas.microsoft.com/office/drawing/2014/main" val="20001"/>
                    </a:ext>
                  </a:extLst>
                </a:gridCol>
                <a:gridCol w="870584">
                  <a:extLst>
                    <a:ext uri="{9D8B030D-6E8A-4147-A177-3AD203B41FA5}">
                      <a16:colId xmlns:a16="http://schemas.microsoft.com/office/drawing/2014/main" val="20002"/>
                    </a:ext>
                  </a:extLst>
                </a:gridCol>
                <a:gridCol w="870585">
                  <a:extLst>
                    <a:ext uri="{9D8B030D-6E8A-4147-A177-3AD203B41FA5}">
                      <a16:colId xmlns:a16="http://schemas.microsoft.com/office/drawing/2014/main" val="20003"/>
                    </a:ext>
                  </a:extLst>
                </a:gridCol>
                <a:gridCol w="870585">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870585">
                  <a:extLst>
                    <a:ext uri="{9D8B030D-6E8A-4147-A177-3AD203B41FA5}">
                      <a16:colId xmlns:a16="http://schemas.microsoft.com/office/drawing/2014/main" val="20006"/>
                    </a:ext>
                  </a:extLst>
                </a:gridCol>
              </a:tblGrid>
              <a:tr h="304800">
                <a:tc>
                  <a:txBody>
                    <a:bodyPr/>
                    <a:lstStyle/>
                    <a:p>
                      <a:pPr algn="ctr">
                        <a:lnSpc>
                          <a:spcPct val="100000"/>
                        </a:lnSpc>
                        <a:spcBef>
                          <a:spcPts val="280"/>
                        </a:spcBef>
                      </a:pPr>
                      <a:r>
                        <a:rPr sz="1400" spc="-345" dirty="0">
                          <a:solidFill>
                            <a:srgbClr val="FFFFFF"/>
                          </a:solidFill>
                          <a:latin typeface="Tinos"/>
                          <a:cs typeface="Tinos"/>
                        </a:rPr>
                        <a:t>𝑥</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70"/>
                        </a:spcBef>
                      </a:pPr>
                      <a:r>
                        <a:rPr sz="1400" dirty="0">
                          <a:latin typeface="Carlito"/>
                          <a:cs typeface="Carlito"/>
                        </a:rPr>
                        <a:t>1</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70"/>
                        </a:spcBef>
                      </a:pPr>
                      <a:r>
                        <a:rPr sz="1400" dirty="0">
                          <a:latin typeface="Carlito"/>
                          <a:cs typeface="Carlito"/>
                        </a:rPr>
                        <a:t>2</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70"/>
                        </a:spcBef>
                      </a:pPr>
                      <a:r>
                        <a:rPr sz="1400" dirty="0">
                          <a:latin typeface="Carlito"/>
                          <a:cs typeface="Carlito"/>
                        </a:rPr>
                        <a:t>3</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70"/>
                        </a:spcBef>
                      </a:pPr>
                      <a:r>
                        <a:rPr sz="1400" dirty="0">
                          <a:latin typeface="Carlito"/>
                          <a:cs typeface="Carlito"/>
                        </a:rPr>
                        <a:t>4</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70"/>
                        </a:spcBef>
                      </a:pPr>
                      <a:r>
                        <a:rPr sz="1400" dirty="0">
                          <a:latin typeface="Carlito"/>
                          <a:cs typeface="Carlito"/>
                        </a:rPr>
                        <a:t>5</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70"/>
                        </a:spcBef>
                      </a:pPr>
                      <a:r>
                        <a:rPr sz="1400" dirty="0">
                          <a:latin typeface="Carlito"/>
                          <a:cs typeface="Carlito"/>
                        </a:rPr>
                        <a:t>6</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304800">
                <a:tc>
                  <a:txBody>
                    <a:bodyPr/>
                    <a:lstStyle/>
                    <a:p>
                      <a:pPr marL="91440">
                        <a:lnSpc>
                          <a:spcPct val="100000"/>
                        </a:lnSpc>
                        <a:spcBef>
                          <a:spcPts val="270"/>
                        </a:spcBef>
                      </a:pPr>
                      <a:r>
                        <a:rPr sz="1400" b="1" dirty="0">
                          <a:solidFill>
                            <a:srgbClr val="FFFFFF"/>
                          </a:solidFill>
                          <a:latin typeface="Carlito"/>
                          <a:cs typeface="Carlito"/>
                        </a:rPr>
                        <a:t>Frequency</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70"/>
                        </a:spcBef>
                      </a:pPr>
                      <a:r>
                        <a:rPr sz="1400" dirty="0">
                          <a:latin typeface="Carlito"/>
                          <a:cs typeface="Carlito"/>
                        </a:rPr>
                        <a:t>9</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70"/>
                        </a:spcBef>
                      </a:pPr>
                      <a:r>
                        <a:rPr sz="1400" spc="-5" dirty="0">
                          <a:latin typeface="Carlito"/>
                          <a:cs typeface="Carlito"/>
                        </a:rPr>
                        <a:t>11</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70"/>
                        </a:spcBef>
                      </a:pPr>
                      <a:r>
                        <a:rPr sz="1400" spc="-5" dirty="0">
                          <a:latin typeface="Carlito"/>
                          <a:cs typeface="Carlito"/>
                        </a:rPr>
                        <a:t>10</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70"/>
                        </a:spcBef>
                      </a:pPr>
                      <a:r>
                        <a:rPr sz="1400" dirty="0">
                          <a:latin typeface="Carlito"/>
                          <a:cs typeface="Carlito"/>
                        </a:rPr>
                        <a:t>8</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70"/>
                        </a:spcBef>
                      </a:pPr>
                      <a:r>
                        <a:rPr sz="1400" spc="-5" dirty="0">
                          <a:latin typeface="Carlito"/>
                          <a:cs typeface="Carlito"/>
                        </a:rPr>
                        <a:t>12</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70"/>
                        </a:spcBef>
                      </a:pPr>
                      <a:r>
                        <a:rPr sz="1400" spc="-5" dirty="0">
                          <a:latin typeface="Carlito"/>
                          <a:cs typeface="Carlito"/>
                        </a:rPr>
                        <a:t>10</a:t>
                      </a:r>
                      <a:endParaRPr sz="1400">
                        <a:latin typeface="Carlito"/>
                        <a:cs typeface="Carlito"/>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383540" y="2906648"/>
            <a:ext cx="7559040" cy="1341755"/>
          </a:xfrm>
          <a:prstGeom prst="rect">
            <a:avLst/>
          </a:prstGeom>
        </p:spPr>
        <p:txBody>
          <a:bodyPr vert="horz" wrap="square" lIns="0" tIns="107315" rIns="0" bIns="0" rtlCol="0">
            <a:spAutoFit/>
          </a:bodyPr>
          <a:lstStyle/>
          <a:p>
            <a:pPr marL="31115" marR="0" lvl="0" indent="0" algn="l" defTabSz="914400" rtl="0" eaLnBrk="1" fontAlgn="auto" latinLnBrk="0" hangingPunct="1">
              <a:lnSpc>
                <a:spcPct val="100000"/>
              </a:lnSpc>
              <a:spcBef>
                <a:spcPts val="845"/>
              </a:spcBef>
              <a:spcAft>
                <a:spcPts val="0"/>
              </a:spcAft>
              <a:buClrTx/>
              <a:buSzTx/>
              <a:buFontTx/>
              <a:buNone/>
              <a:tabLst>
                <a:tab pos="6433185"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What is </a:t>
            </a:r>
            <a:r>
              <a:rPr kumimoji="0" sz="1800" b="0" i="0" u="none" strike="noStrike" kern="1200" cap="none" spc="0" normalizeH="0" baseline="0" noProof="0" dirty="0">
                <a:ln>
                  <a:noFill/>
                </a:ln>
                <a:solidFill>
                  <a:prstClr val="black"/>
                </a:solidFill>
                <a:effectLst/>
                <a:uLnTx/>
                <a:uFillTx/>
                <a:latin typeface="Carlito"/>
                <a:ea typeface="+mn-ea"/>
                <a:cs typeface="Carlito"/>
              </a:rPr>
              <a:t>the mean </a:t>
            </a:r>
            <a:r>
              <a:rPr kumimoji="0" sz="1800" b="0" i="0" u="none" strike="noStrike" kern="1200" cap="none" spc="-10" normalizeH="0" baseline="0" noProof="0" dirty="0">
                <a:ln>
                  <a:noFill/>
                </a:ln>
                <a:solidFill>
                  <a:prstClr val="black"/>
                </a:solidFill>
                <a:effectLst/>
                <a:uLnTx/>
                <a:uFillTx/>
                <a:latin typeface="Carlito"/>
                <a:ea typeface="+mn-ea"/>
                <a:cs typeface="Carlito"/>
              </a:rPr>
              <a:t>outcome </a:t>
            </a:r>
            <a:r>
              <a:rPr kumimoji="0" sz="1800" b="0" i="0" u="none" strike="noStrike" kern="1200" cap="none" spc="-5" normalizeH="0" baseline="0" noProof="0" dirty="0">
                <a:ln>
                  <a:noFill/>
                </a:ln>
                <a:solidFill>
                  <a:prstClr val="black"/>
                </a:solidFill>
                <a:effectLst/>
                <a:uLnTx/>
                <a:uFillTx/>
                <a:latin typeface="Carlito"/>
                <a:ea typeface="+mn-ea"/>
                <a:cs typeface="Carlito"/>
              </a:rPr>
              <a:t>based on</a:t>
            </a:r>
            <a:r>
              <a:rPr kumimoji="0" sz="1800" b="0" i="0" u="none" strike="noStrike" kern="1200" cap="none" spc="10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our</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sample?	</a:t>
            </a:r>
            <a:r>
              <a:rPr kumimoji="0" sz="1800" b="0" i="0" u="none" strike="noStrike" kern="1200" cap="none" spc="-1395" normalizeH="0" baseline="0" noProof="0" dirty="0">
                <a:ln>
                  <a:noFill/>
                </a:ln>
                <a:solidFill>
                  <a:prstClr val="black"/>
                </a:solidFill>
                <a:effectLst/>
                <a:uLnTx/>
                <a:uFillTx/>
                <a:latin typeface="Tinos"/>
                <a:ea typeface="+mn-ea"/>
                <a:cs typeface="Tinos"/>
              </a:rPr>
              <a:t>𝒙</a:t>
            </a:r>
            <a:r>
              <a:rPr kumimoji="0" sz="2700" b="0" i="0" u="none" strike="noStrike" kern="1200" cap="none" spc="1552" normalizeH="0" baseline="1543"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9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𝟑. </a:t>
            </a:r>
            <a:r>
              <a:rPr kumimoji="0" sz="1800" b="0" i="0" u="none" strike="noStrike" kern="1200" cap="none" spc="-325" normalizeH="0" baseline="0" noProof="0" dirty="0">
                <a:ln>
                  <a:noFill/>
                </a:ln>
                <a:solidFill>
                  <a:prstClr val="black"/>
                </a:solidFill>
                <a:effectLst/>
                <a:uLnTx/>
                <a:uFillTx/>
                <a:latin typeface="Tinos"/>
                <a:ea typeface="+mn-ea"/>
                <a:cs typeface="Tinos"/>
              </a:rPr>
              <a:t>𝟓𝟓</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5080" lvl="0" indent="0" algn="l" defTabSz="914400" rtl="0" eaLnBrk="1" fontAlgn="auto" latinLnBrk="0" hangingPunct="1">
              <a:lnSpc>
                <a:spcPct val="100000"/>
              </a:lnSpc>
              <a:spcBef>
                <a:spcPts val="74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But </a:t>
            </a:r>
            <a:r>
              <a:rPr kumimoji="0" sz="1800" b="0" i="0" u="none" strike="noStrike" kern="1200" cap="none" spc="-5" normalizeH="0" baseline="0" noProof="0" dirty="0">
                <a:ln>
                  <a:noFill/>
                </a:ln>
                <a:solidFill>
                  <a:prstClr val="black"/>
                </a:solidFill>
                <a:effectLst/>
                <a:uLnTx/>
                <a:uFillTx/>
                <a:latin typeface="Carlito"/>
                <a:ea typeface="+mn-ea"/>
                <a:cs typeface="Carlito"/>
              </a:rPr>
              <a:t>using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actual probabilities of </a:t>
            </a:r>
            <a:r>
              <a:rPr kumimoji="0" sz="1800" b="0" i="0" u="none" strike="noStrike" kern="1200" cap="none" spc="0" normalizeH="0" baseline="0" noProof="0" dirty="0">
                <a:ln>
                  <a:noFill/>
                </a:ln>
                <a:solidFill>
                  <a:prstClr val="black"/>
                </a:solidFill>
                <a:effectLst/>
                <a:uLnTx/>
                <a:uFillTx/>
                <a:latin typeface="Carlito"/>
                <a:ea typeface="+mn-ea"/>
                <a:cs typeface="Carlito"/>
              </a:rPr>
              <a:t>each </a:t>
            </a:r>
            <a:r>
              <a:rPr kumimoji="0" sz="1800" b="0" i="0" u="none" strike="noStrike" kern="1200" cap="none" spc="-10" normalizeH="0" baseline="0" noProof="0" dirty="0">
                <a:ln>
                  <a:noFill/>
                </a:ln>
                <a:solidFill>
                  <a:prstClr val="black"/>
                </a:solidFill>
                <a:effectLst/>
                <a:uLnTx/>
                <a:uFillTx/>
                <a:latin typeface="Carlito"/>
                <a:ea typeface="+mn-ea"/>
                <a:cs typeface="Carlito"/>
              </a:rPr>
              <a:t>outcome </a:t>
            </a:r>
            <a:r>
              <a:rPr kumimoji="0" sz="1800" b="0" i="0" u="none" strike="noStrike" kern="1200" cap="none" spc="-5" normalizeH="0" baseline="0" noProof="0" dirty="0">
                <a:ln>
                  <a:noFill/>
                </a:ln>
                <a:solidFill>
                  <a:prstClr val="black"/>
                </a:solidFill>
                <a:effectLst/>
                <a:uLnTx/>
                <a:uFillTx/>
                <a:latin typeface="Carlito"/>
                <a:ea typeface="+mn-ea"/>
                <a:cs typeface="Carlito"/>
              </a:rPr>
              <a:t>(i.e. </a:t>
            </a:r>
            <a:r>
              <a:rPr kumimoji="0" sz="1800" b="0" i="0" u="none" strike="noStrike" kern="1200" cap="none" spc="0" normalizeH="0" baseline="0" noProof="0" dirty="0">
                <a:ln>
                  <a:noFill/>
                </a:ln>
                <a:solidFill>
                  <a:prstClr val="black"/>
                </a:solidFill>
                <a:effectLst/>
                <a:uLnTx/>
                <a:uFillTx/>
                <a:latin typeface="Carlito"/>
                <a:ea typeface="+mn-ea"/>
                <a:cs typeface="Carlito"/>
              </a:rPr>
              <a:t>1/6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0" normalizeH="0" baseline="0" noProof="0" dirty="0">
                <a:ln>
                  <a:noFill/>
                </a:ln>
                <a:solidFill>
                  <a:prstClr val="black"/>
                </a:solidFill>
                <a:effectLst/>
                <a:uLnTx/>
                <a:uFillTx/>
                <a:latin typeface="Carlito"/>
                <a:ea typeface="+mn-ea"/>
                <a:cs typeface="Carlito"/>
              </a:rPr>
              <a:t>each), what </a:t>
            </a:r>
            <a:r>
              <a:rPr kumimoji="0" sz="1800" b="0" i="0" u="none" strike="noStrike" kern="1200" cap="none" spc="-5" normalizeH="0" baseline="0" noProof="0" dirty="0">
                <a:ln>
                  <a:noFill/>
                </a:ln>
                <a:solidFill>
                  <a:prstClr val="black"/>
                </a:solidFill>
                <a:effectLst/>
                <a:uLnTx/>
                <a:uFillTx/>
                <a:latin typeface="Carlito"/>
                <a:ea typeface="+mn-ea"/>
                <a:cs typeface="Carlito"/>
              </a:rPr>
              <a:t>would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1" i="0" u="none" strike="noStrike" kern="1200" cap="none" spc="-10" normalizeH="0" baseline="0" noProof="0" dirty="0">
                <a:ln>
                  <a:noFill/>
                </a:ln>
                <a:solidFill>
                  <a:prstClr val="black"/>
                </a:solidFill>
                <a:effectLst/>
                <a:uLnTx/>
                <a:uFillTx/>
                <a:latin typeface="Carlito"/>
                <a:ea typeface="+mn-ea"/>
                <a:cs typeface="Carlito"/>
              </a:rPr>
              <a:t>expect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10" normalizeH="0" baseline="0" noProof="0" dirty="0">
                <a:ln>
                  <a:noFill/>
                </a:ln>
                <a:solidFill>
                  <a:prstClr val="black"/>
                </a:solidFill>
                <a:effectLst/>
                <a:uLnTx/>
                <a:uFillTx/>
                <a:latin typeface="Carlito"/>
                <a:ea typeface="+mn-ea"/>
                <a:cs typeface="Carlito"/>
              </a:rPr>
              <a:t>outcome to</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be?</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644900" marR="0" lvl="0" indent="0" algn="l" defTabSz="914400" rtl="0" eaLnBrk="1" fontAlgn="auto" latinLnBrk="0" hangingPunct="1">
              <a:lnSpc>
                <a:spcPts val="2390"/>
              </a:lnSpc>
              <a:spcBef>
                <a:spcPts val="0"/>
              </a:spcBef>
              <a:spcAft>
                <a:spcPts val="0"/>
              </a:spcAft>
              <a:buClrTx/>
              <a:buSzTx/>
              <a:buFontTx/>
              <a:buNone/>
              <a:tabLst/>
              <a:defRPr/>
            </a:pPr>
            <a:r>
              <a:rPr kumimoji="0" sz="2000" b="1" i="0" u="none" strike="noStrike" kern="1200" cap="none" spc="0" normalizeH="0" baseline="0" noProof="0" dirty="0">
                <a:ln>
                  <a:noFill/>
                </a:ln>
                <a:solidFill>
                  <a:prstClr val="black"/>
                </a:solidFill>
                <a:effectLst/>
                <a:uLnTx/>
                <a:uFillTx/>
                <a:latin typeface="Carlito"/>
                <a:ea typeface="+mn-ea"/>
                <a:cs typeface="Carlito"/>
              </a:rPr>
              <a:t>3.5</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 name="object 8"/>
          <p:cNvGrpSpPr/>
          <p:nvPr/>
        </p:nvGrpSpPr>
        <p:grpSpPr>
          <a:xfrm>
            <a:off x="426719" y="4424171"/>
            <a:ext cx="8164195" cy="1620520"/>
            <a:chOff x="426719" y="4424171"/>
            <a:chExt cx="8164195" cy="1620520"/>
          </a:xfrm>
        </p:grpSpPr>
        <p:sp>
          <p:nvSpPr>
            <p:cNvPr id="9" name="object 9"/>
            <p:cNvSpPr/>
            <p:nvPr/>
          </p:nvSpPr>
          <p:spPr>
            <a:xfrm>
              <a:off x="439673" y="4437125"/>
              <a:ext cx="8138159" cy="1594485"/>
            </a:xfrm>
            <a:custGeom>
              <a:avLst/>
              <a:gdLst/>
              <a:ahLst/>
              <a:cxnLst/>
              <a:rect l="l" t="t" r="r" b="b"/>
              <a:pathLst>
                <a:path w="8138159" h="1594485">
                  <a:moveTo>
                    <a:pt x="8138159" y="0"/>
                  </a:moveTo>
                  <a:lnTo>
                    <a:pt x="0" y="0"/>
                  </a:lnTo>
                  <a:lnTo>
                    <a:pt x="0" y="1594104"/>
                  </a:lnTo>
                  <a:lnTo>
                    <a:pt x="8138159" y="1594104"/>
                  </a:lnTo>
                  <a:lnTo>
                    <a:pt x="81381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9673" y="4437125"/>
              <a:ext cx="8138159" cy="1594485"/>
            </a:xfrm>
            <a:custGeom>
              <a:avLst/>
              <a:gdLst/>
              <a:ahLst/>
              <a:cxnLst/>
              <a:rect l="l" t="t" r="r" b="b"/>
              <a:pathLst>
                <a:path w="8138159" h="1594485">
                  <a:moveTo>
                    <a:pt x="0" y="1594104"/>
                  </a:moveTo>
                  <a:lnTo>
                    <a:pt x="8138159" y="1594104"/>
                  </a:lnTo>
                  <a:lnTo>
                    <a:pt x="8138159" y="0"/>
                  </a:lnTo>
                  <a:lnTo>
                    <a:pt x="0" y="0"/>
                  </a:lnTo>
                  <a:lnTo>
                    <a:pt x="0" y="1594104"/>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797173" y="4960111"/>
              <a:ext cx="303530" cy="212090"/>
            </a:xfrm>
            <a:custGeom>
              <a:avLst/>
              <a:gdLst/>
              <a:ahLst/>
              <a:cxnLst/>
              <a:rect l="l" t="t" r="r" b="b"/>
              <a:pathLst>
                <a:path w="303529" h="212089">
                  <a:moveTo>
                    <a:pt x="235585" y="0"/>
                  </a:moveTo>
                  <a:lnTo>
                    <a:pt x="232537" y="8636"/>
                  </a:lnTo>
                  <a:lnTo>
                    <a:pt x="244822" y="13946"/>
                  </a:lnTo>
                  <a:lnTo>
                    <a:pt x="255381" y="21304"/>
                  </a:lnTo>
                  <a:lnTo>
                    <a:pt x="276772" y="55429"/>
                  </a:lnTo>
                  <a:lnTo>
                    <a:pt x="283844" y="104775"/>
                  </a:lnTo>
                  <a:lnTo>
                    <a:pt x="283059" y="123443"/>
                  </a:lnTo>
                  <a:lnTo>
                    <a:pt x="271272" y="169163"/>
                  </a:lnTo>
                  <a:lnTo>
                    <a:pt x="244965" y="197738"/>
                  </a:lnTo>
                  <a:lnTo>
                    <a:pt x="232917" y="203073"/>
                  </a:lnTo>
                  <a:lnTo>
                    <a:pt x="235585" y="211708"/>
                  </a:lnTo>
                  <a:lnTo>
                    <a:pt x="276054" y="187706"/>
                  </a:lnTo>
                  <a:lnTo>
                    <a:pt x="298783" y="143335"/>
                  </a:lnTo>
                  <a:lnTo>
                    <a:pt x="303149" y="105918"/>
                  </a:lnTo>
                  <a:lnTo>
                    <a:pt x="302053" y="86483"/>
                  </a:lnTo>
                  <a:lnTo>
                    <a:pt x="285623" y="37083"/>
                  </a:lnTo>
                  <a:lnTo>
                    <a:pt x="250940" y="5526"/>
                  </a:lnTo>
                  <a:lnTo>
                    <a:pt x="235585" y="0"/>
                  </a:lnTo>
                  <a:close/>
                </a:path>
                <a:path w="303529" h="212089">
                  <a:moveTo>
                    <a:pt x="67563" y="0"/>
                  </a:moveTo>
                  <a:lnTo>
                    <a:pt x="27166" y="24056"/>
                  </a:lnTo>
                  <a:lnTo>
                    <a:pt x="4381" y="68548"/>
                  </a:lnTo>
                  <a:lnTo>
                    <a:pt x="0" y="105918"/>
                  </a:lnTo>
                  <a:lnTo>
                    <a:pt x="1093" y="125370"/>
                  </a:lnTo>
                  <a:lnTo>
                    <a:pt x="17399" y="174751"/>
                  </a:lnTo>
                  <a:lnTo>
                    <a:pt x="52153" y="206184"/>
                  </a:lnTo>
                  <a:lnTo>
                    <a:pt x="67563" y="211708"/>
                  </a:lnTo>
                  <a:lnTo>
                    <a:pt x="70230" y="203073"/>
                  </a:lnTo>
                  <a:lnTo>
                    <a:pt x="58183" y="197738"/>
                  </a:lnTo>
                  <a:lnTo>
                    <a:pt x="47767" y="190309"/>
                  </a:lnTo>
                  <a:lnTo>
                    <a:pt x="26376" y="155638"/>
                  </a:lnTo>
                  <a:lnTo>
                    <a:pt x="19303" y="104775"/>
                  </a:lnTo>
                  <a:lnTo>
                    <a:pt x="20089" y="86723"/>
                  </a:lnTo>
                  <a:lnTo>
                    <a:pt x="31876" y="42163"/>
                  </a:lnTo>
                  <a:lnTo>
                    <a:pt x="58398" y="13946"/>
                  </a:lnTo>
                  <a:lnTo>
                    <a:pt x="70612" y="8636"/>
                  </a:lnTo>
                  <a:lnTo>
                    <a:pt x="6756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426719" y="4424171"/>
            <a:ext cx="8164195" cy="1620520"/>
          </a:xfrm>
          <a:prstGeom prst="rect">
            <a:avLst/>
          </a:prstGeom>
        </p:spPr>
        <p:txBody>
          <a:bodyPr vert="horz" wrap="square" lIns="0" tIns="47625" rIns="0" bIns="0" rtlCol="0">
            <a:spAutoFit/>
          </a:bodyPr>
          <a:lstStyle/>
          <a:p>
            <a:pPr marL="104139" marR="0" lvl="0" indent="0" algn="l" defTabSz="914400" rtl="0" eaLnBrk="1" fontAlgn="auto" latinLnBrk="0" hangingPunct="1">
              <a:lnSpc>
                <a:spcPct val="100000"/>
              </a:lnSpc>
              <a:spcBef>
                <a:spcPts val="375"/>
              </a:spcBef>
              <a:spcAft>
                <a:spcPts val="0"/>
              </a:spcAft>
              <a:buClrTx/>
              <a:buSzTx/>
              <a:buFontTx/>
              <a:buNone/>
              <a:tabLst/>
              <a:defRPr/>
            </a:pPr>
            <a:r>
              <a:rPr kumimoji="0" sz="1800" b="0" i="0" u="none" strike="noStrike" kern="1200" cap="none" spc="3275" normalizeH="0" baseline="0" noProof="0" dirty="0">
                <a:ln>
                  <a:noFill/>
                </a:ln>
                <a:solidFill>
                  <a:srgbClr val="FFFFFF"/>
                </a:solidFill>
                <a:effectLst/>
                <a:uLnTx/>
                <a:uFillTx/>
                <a:latin typeface="Wingdings"/>
                <a:ea typeface="+mn-ea"/>
                <a:cs typeface="Wingdings"/>
              </a:rPr>
              <a:t></a:t>
            </a:r>
            <a:r>
              <a:rPr kumimoji="0" sz="1800" b="0" i="0" u="none" strike="noStrike" kern="1200" cap="none" spc="45" normalizeH="0" baseline="0" noProof="0" dirty="0">
                <a:ln>
                  <a:noFill/>
                </a:ln>
                <a:solidFill>
                  <a:srgbClr val="FFFFFF"/>
                </a:solidFill>
                <a:effectLst/>
                <a:uLnTx/>
                <a:uFillTx/>
                <a:latin typeface="Times New Roman"/>
                <a:ea typeface="+mn-ea"/>
                <a:cs typeface="Times New Roman"/>
              </a:rPr>
              <a:t> </a:t>
            </a:r>
            <a:r>
              <a:rPr kumimoji="0" sz="1800" b="0" i="0" u="none" strike="noStrike" kern="1200" cap="none" spc="0" normalizeH="0" baseline="0" noProof="0" dirty="0">
                <a:ln>
                  <a:noFill/>
                </a:ln>
                <a:solidFill>
                  <a:srgbClr val="FFFFFF"/>
                </a:solidFill>
                <a:effectLst/>
                <a:uLnTx/>
                <a:uFillTx/>
                <a:latin typeface="Carlito"/>
                <a:ea typeface="+mn-ea"/>
                <a:cs typeface="Carlito"/>
              </a:rPr>
              <a:t>If </a:t>
            </a:r>
            <a:r>
              <a:rPr kumimoji="0" sz="1800" b="0" i="0" u="none" strike="noStrike" kern="1200" cap="none" spc="-240" normalizeH="0" baseline="0" noProof="0" dirty="0">
                <a:ln>
                  <a:noFill/>
                </a:ln>
                <a:solidFill>
                  <a:srgbClr val="FFFFFF"/>
                </a:solidFill>
                <a:effectLst/>
                <a:uLnTx/>
                <a:uFillTx/>
                <a:latin typeface="Tinos"/>
                <a:ea typeface="+mn-ea"/>
                <a:cs typeface="Tinos"/>
              </a:rPr>
              <a:t>𝑋 </a:t>
            </a:r>
            <a:r>
              <a:rPr kumimoji="0" sz="1800" b="0" i="0" u="none" strike="noStrike" kern="1200" cap="none" spc="-5" normalizeH="0" baseline="0" noProof="0" dirty="0">
                <a:ln>
                  <a:noFill/>
                </a:ln>
                <a:solidFill>
                  <a:srgbClr val="FFFFFF"/>
                </a:solidFill>
                <a:effectLst/>
                <a:uLnTx/>
                <a:uFillTx/>
                <a:latin typeface="Carlito"/>
                <a:ea typeface="+mn-ea"/>
                <a:cs typeface="Carlito"/>
              </a:rPr>
              <a:t>is </a:t>
            </a:r>
            <a:r>
              <a:rPr kumimoji="0" sz="1800" b="0" i="0" u="none" strike="noStrike" kern="1200" cap="none" spc="0" normalizeH="0" baseline="0" noProof="0" dirty="0">
                <a:ln>
                  <a:noFill/>
                </a:ln>
                <a:solidFill>
                  <a:srgbClr val="FFFFFF"/>
                </a:solidFill>
                <a:effectLst/>
                <a:uLnTx/>
                <a:uFillTx/>
                <a:latin typeface="Carlito"/>
                <a:ea typeface="+mn-ea"/>
                <a:cs typeface="Carlito"/>
              </a:rPr>
              <a:t>the </a:t>
            </a:r>
            <a:r>
              <a:rPr kumimoji="0" sz="1800" b="0" i="0" u="none" strike="noStrike" kern="1200" cap="none" spc="-10" normalizeH="0" baseline="0" noProof="0" dirty="0">
                <a:ln>
                  <a:noFill/>
                </a:ln>
                <a:solidFill>
                  <a:srgbClr val="FFFFFF"/>
                </a:solidFill>
                <a:effectLst/>
                <a:uLnTx/>
                <a:uFillTx/>
                <a:latin typeface="Carlito"/>
                <a:ea typeface="+mn-ea"/>
                <a:cs typeface="Carlito"/>
              </a:rPr>
              <a:t>random </a:t>
            </a:r>
            <a:r>
              <a:rPr kumimoji="0" sz="1800" b="0" i="0" u="none" strike="noStrike" kern="1200" cap="none" spc="-5" normalizeH="0" baseline="0" noProof="0" dirty="0">
                <a:ln>
                  <a:noFill/>
                </a:ln>
                <a:solidFill>
                  <a:srgbClr val="FFFFFF"/>
                </a:solidFill>
                <a:effectLst/>
                <a:uLnTx/>
                <a:uFillTx/>
                <a:latin typeface="Carlito"/>
                <a:ea typeface="+mn-ea"/>
                <a:cs typeface="Carlito"/>
              </a:rPr>
              <a:t>variable, </a:t>
            </a:r>
            <a:r>
              <a:rPr kumimoji="0" sz="1800" b="0" i="0" u="none" strike="noStrike" kern="1200" cap="none" spc="-20" normalizeH="0" baseline="0" noProof="0" dirty="0">
                <a:ln>
                  <a:noFill/>
                </a:ln>
                <a:solidFill>
                  <a:srgbClr val="FFFFFF"/>
                </a:solidFill>
                <a:effectLst/>
                <a:uLnTx/>
                <a:uFillTx/>
                <a:latin typeface="Tinos"/>
                <a:ea typeface="+mn-ea"/>
                <a:cs typeface="Tinos"/>
              </a:rPr>
              <a:t>𝑬(𝑿) </a:t>
            </a:r>
            <a:r>
              <a:rPr kumimoji="0" sz="1800" b="0" i="0" u="none" strike="noStrike" kern="1200" cap="none" spc="-5" normalizeH="0" baseline="0" noProof="0" dirty="0">
                <a:ln>
                  <a:noFill/>
                </a:ln>
                <a:solidFill>
                  <a:srgbClr val="FFFFFF"/>
                </a:solidFill>
                <a:effectLst/>
                <a:uLnTx/>
                <a:uFillTx/>
                <a:latin typeface="Carlito"/>
                <a:ea typeface="+mn-ea"/>
                <a:cs typeface="Carlito"/>
              </a:rPr>
              <a:t>is known </a:t>
            </a:r>
            <a:r>
              <a:rPr kumimoji="0" sz="1800" b="0" i="0" u="none" strike="noStrike" kern="1200" cap="none" spc="0" normalizeH="0" baseline="0" noProof="0" dirty="0">
                <a:ln>
                  <a:noFill/>
                </a:ln>
                <a:solidFill>
                  <a:srgbClr val="FFFFFF"/>
                </a:solidFill>
                <a:effectLst/>
                <a:uLnTx/>
                <a:uFillTx/>
                <a:latin typeface="Carlito"/>
                <a:ea typeface="+mn-ea"/>
                <a:cs typeface="Carlito"/>
              </a:rPr>
              <a:t>as the </a:t>
            </a:r>
            <a:r>
              <a:rPr kumimoji="0" sz="1800" b="1" i="0" u="none" strike="noStrike" kern="1200" cap="none" spc="-10" normalizeH="0" baseline="0" noProof="0" dirty="0">
                <a:ln>
                  <a:noFill/>
                </a:ln>
                <a:solidFill>
                  <a:srgbClr val="FFFFFF"/>
                </a:solidFill>
                <a:effectLst/>
                <a:uLnTx/>
                <a:uFillTx/>
                <a:latin typeface="Carlito"/>
                <a:ea typeface="+mn-ea"/>
                <a:cs typeface="Carlito"/>
              </a:rPr>
              <a:t>expected value </a:t>
            </a:r>
            <a:r>
              <a:rPr kumimoji="0" sz="1800" b="0" i="0" u="none" strike="noStrike" kern="1200" cap="none" spc="-5" normalizeH="0" baseline="0" noProof="0" dirty="0">
                <a:ln>
                  <a:noFill/>
                </a:ln>
                <a:solidFill>
                  <a:srgbClr val="FFFFFF"/>
                </a:solidFill>
                <a:effectLst/>
                <a:uLnTx/>
                <a:uFillTx/>
                <a:latin typeface="Carlito"/>
                <a:ea typeface="+mn-ea"/>
                <a:cs typeface="Carlito"/>
              </a:rPr>
              <a:t>of </a:t>
            </a:r>
            <a:r>
              <a:rPr kumimoji="0" sz="1800" b="0" i="0" u="none" strike="noStrike" kern="1200" cap="none" spc="-95" normalizeH="0" baseline="0" noProof="0" dirty="0">
                <a:ln>
                  <a:noFill/>
                </a:ln>
                <a:solidFill>
                  <a:srgbClr val="FFFFFF"/>
                </a:solidFill>
                <a:effectLst/>
                <a:uLnTx/>
                <a:uFillTx/>
                <a:latin typeface="Tinos"/>
                <a:ea typeface="+mn-ea"/>
                <a:cs typeface="Tinos"/>
              </a:rPr>
              <a:t>𝑋</a:t>
            </a:r>
            <a:r>
              <a:rPr kumimoji="0" sz="1800" b="0" i="0" u="none" strike="noStrike" kern="1200" cap="none" spc="-95" normalizeH="0" baseline="0" noProof="0" dirty="0">
                <a:ln>
                  <a:noFill/>
                </a:ln>
                <a:solidFill>
                  <a:srgbClr val="FFFFFF"/>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1235"/>
              </a:spcBef>
              <a:spcAft>
                <a:spcPts val="0"/>
              </a:spcAft>
              <a:buClrTx/>
              <a:buSzTx/>
              <a:buFontTx/>
              <a:buNone/>
              <a:tabLst>
                <a:tab pos="557530" algn="l"/>
              </a:tabLst>
              <a:defRPr/>
            </a:pPr>
            <a:r>
              <a:rPr kumimoji="0" sz="1800" b="0" i="0" u="none" strike="noStrike" kern="1200" cap="none" spc="-280" normalizeH="0" baseline="0" noProof="0" dirty="0">
                <a:ln>
                  <a:noFill/>
                </a:ln>
                <a:solidFill>
                  <a:srgbClr val="FFFFFF"/>
                </a:solidFill>
                <a:effectLst/>
                <a:uLnTx/>
                <a:uFillTx/>
                <a:latin typeface="Tinos"/>
                <a:ea typeface="+mn-ea"/>
                <a:cs typeface="Tinos"/>
              </a:rPr>
              <a:t>𝐸   </a:t>
            </a:r>
            <a:r>
              <a:rPr kumimoji="0" sz="1800" b="0" i="0" u="none" strike="noStrike" kern="1200" cap="none" spc="-155" normalizeH="0" baseline="0" noProof="0" dirty="0">
                <a:ln>
                  <a:noFill/>
                </a:ln>
                <a:solidFill>
                  <a:srgbClr val="FFFFFF"/>
                </a:solidFill>
                <a:effectLst/>
                <a:uLnTx/>
                <a:uFillTx/>
                <a:latin typeface="Tinos"/>
                <a:ea typeface="+mn-ea"/>
                <a:cs typeface="Tinos"/>
              </a:rPr>
              <a:t> </a:t>
            </a:r>
            <a:r>
              <a:rPr kumimoji="0" sz="1800" b="0" i="0" u="none" strike="noStrike" kern="1200" cap="none" spc="-240" normalizeH="0" baseline="0" noProof="0" dirty="0">
                <a:ln>
                  <a:noFill/>
                </a:ln>
                <a:solidFill>
                  <a:srgbClr val="FFFFFF"/>
                </a:solidFill>
                <a:effectLst/>
                <a:uLnTx/>
                <a:uFillTx/>
                <a:latin typeface="Tinos"/>
                <a:ea typeface="+mn-ea"/>
                <a:cs typeface="Tinos"/>
              </a:rPr>
              <a:t>𝑋	</a:t>
            </a:r>
            <a:r>
              <a:rPr kumimoji="0" sz="1800" b="0" i="0" u="none" strike="noStrike" kern="1200" cap="none" spc="325" normalizeH="0" baseline="0" noProof="0" dirty="0">
                <a:ln>
                  <a:noFill/>
                </a:ln>
                <a:solidFill>
                  <a:srgbClr val="FFFFFF"/>
                </a:solidFill>
                <a:effectLst/>
                <a:uLnTx/>
                <a:uFillTx/>
                <a:latin typeface="Tinos"/>
                <a:ea typeface="+mn-ea"/>
                <a:cs typeface="Tinos"/>
              </a:rPr>
              <a:t>=   </a:t>
            </a:r>
            <a:r>
              <a:rPr kumimoji="0" sz="1800" b="0" i="0" u="none" strike="noStrike" kern="1200" cap="none" spc="405" normalizeH="0" baseline="0" noProof="0" dirty="0">
                <a:ln>
                  <a:noFill/>
                </a:ln>
                <a:solidFill>
                  <a:srgbClr val="FFFFFF"/>
                </a:solidFill>
                <a:effectLst/>
                <a:uLnTx/>
                <a:uFillTx/>
                <a:latin typeface="Tinos"/>
                <a:ea typeface="+mn-ea"/>
                <a:cs typeface="Tinos"/>
              </a:rPr>
              <a:t> </a:t>
            </a:r>
            <a:r>
              <a:rPr kumimoji="0" sz="1800" b="0" i="0" u="none" strike="noStrike" kern="1200" cap="none" spc="-445" normalizeH="0" baseline="0" noProof="0" dirty="0">
                <a:ln>
                  <a:noFill/>
                </a:ln>
                <a:solidFill>
                  <a:srgbClr val="FFFFFF"/>
                </a:solidFill>
                <a:effectLst/>
                <a:uLnTx/>
                <a:uFillTx/>
                <a:latin typeface="Tinos"/>
                <a:ea typeface="+mn-ea"/>
                <a:cs typeface="Tinos"/>
              </a:rPr>
              <a:t>𝑥                                                                                           </a:t>
            </a:r>
            <a:r>
              <a:rPr kumimoji="0" sz="1800" b="0" i="0" u="none" strike="noStrike" kern="1200" cap="none" spc="-120" normalizeH="0" baseline="0" noProof="0" dirty="0">
                <a:ln>
                  <a:noFill/>
                </a:ln>
                <a:solidFill>
                  <a:srgbClr val="FFFFFF"/>
                </a:solidFill>
                <a:effectLst/>
                <a:uLnTx/>
                <a:uFillTx/>
                <a:latin typeface="Tinos"/>
                <a:ea typeface="+mn-ea"/>
                <a:cs typeface="Tinos"/>
              </a:rPr>
              <a:t>𝑝(𝑥)</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550" b="0" i="0" u="none" strike="noStrike" kern="1200" cap="none" spc="0" normalizeH="0" baseline="0" noProof="0">
              <a:ln>
                <a:noFill/>
              </a:ln>
              <a:solidFill>
                <a:prstClr val="black"/>
              </a:solidFill>
              <a:effectLst/>
              <a:uLnTx/>
              <a:uFillTx/>
              <a:latin typeface="Tinos"/>
              <a:ea typeface="+mn-ea"/>
              <a:cs typeface="Tinos"/>
            </a:endParaRPr>
          </a:p>
          <a:p>
            <a:pPr marL="104139"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It </a:t>
            </a:r>
            <a:r>
              <a:rPr kumimoji="0" sz="1800" b="0" i="0" u="none" strike="noStrike" kern="1200" cap="none" spc="-10" normalizeH="0" baseline="0" noProof="0" dirty="0">
                <a:ln>
                  <a:noFill/>
                </a:ln>
                <a:solidFill>
                  <a:srgbClr val="FFFFFF"/>
                </a:solidFill>
                <a:effectLst/>
                <a:uLnTx/>
                <a:uFillTx/>
                <a:latin typeface="Carlito"/>
                <a:ea typeface="+mn-ea"/>
                <a:cs typeface="Carlito"/>
              </a:rPr>
              <a:t>represents </a:t>
            </a:r>
            <a:r>
              <a:rPr kumimoji="0" sz="1800" b="0" i="0" u="none" strike="noStrike" kern="1200" cap="none" spc="0" normalizeH="0" baseline="0" noProof="0" dirty="0">
                <a:ln>
                  <a:noFill/>
                </a:ln>
                <a:solidFill>
                  <a:srgbClr val="FFFFFF"/>
                </a:solidFill>
                <a:effectLst/>
                <a:uLnTx/>
                <a:uFillTx/>
                <a:latin typeface="Carlito"/>
                <a:ea typeface="+mn-ea"/>
                <a:cs typeface="Carlito"/>
              </a:rPr>
              <a:t>the mean </a:t>
            </a:r>
            <a:r>
              <a:rPr kumimoji="0" sz="1800" b="0" i="0" u="none" strike="noStrike" kern="1200" cap="none" spc="-10" normalizeH="0" baseline="0" noProof="0" dirty="0">
                <a:ln>
                  <a:noFill/>
                </a:ln>
                <a:solidFill>
                  <a:srgbClr val="FFFFFF"/>
                </a:solidFill>
                <a:effectLst/>
                <a:uLnTx/>
                <a:uFillTx/>
                <a:latin typeface="Carlito"/>
                <a:ea typeface="+mn-ea"/>
                <a:cs typeface="Carlito"/>
              </a:rPr>
              <a:t>outcome we would expect </a:t>
            </a:r>
            <a:r>
              <a:rPr kumimoji="0" sz="1800" b="0" i="0" u="none" strike="noStrike" kern="1200" cap="none" spc="-5" normalizeH="0" baseline="0" noProof="0" dirty="0">
                <a:ln>
                  <a:noFill/>
                </a:ln>
                <a:solidFill>
                  <a:srgbClr val="FFFFFF"/>
                </a:solidFill>
                <a:effectLst/>
                <a:uLnTx/>
                <a:uFillTx/>
                <a:latin typeface="Carlito"/>
                <a:ea typeface="+mn-ea"/>
                <a:cs typeface="Carlito"/>
              </a:rPr>
              <a:t>if </a:t>
            </a:r>
            <a:r>
              <a:rPr kumimoji="0" sz="1800" b="0" i="0" u="none" strike="noStrike" kern="1200" cap="none" spc="-10" normalizeH="0" baseline="0" noProof="0" dirty="0">
                <a:ln>
                  <a:noFill/>
                </a:ln>
                <a:solidFill>
                  <a:srgbClr val="FFFFFF"/>
                </a:solidFill>
                <a:effectLst/>
                <a:uLnTx/>
                <a:uFillTx/>
                <a:latin typeface="Carlito"/>
                <a:ea typeface="+mn-ea"/>
                <a:cs typeface="Carlito"/>
              </a:rPr>
              <a:t>we were to </a:t>
            </a:r>
            <a:r>
              <a:rPr kumimoji="0" sz="1800" b="0" i="0" u="none" strike="noStrike" kern="1200" cap="none" spc="-5" normalizeH="0" baseline="0" noProof="0" dirty="0">
                <a:ln>
                  <a:noFill/>
                </a:ln>
                <a:solidFill>
                  <a:srgbClr val="FFFFFF"/>
                </a:solidFill>
                <a:effectLst/>
                <a:uLnTx/>
                <a:uFillTx/>
                <a:latin typeface="Carlito"/>
                <a:ea typeface="+mn-ea"/>
                <a:cs typeface="Carlito"/>
              </a:rPr>
              <a:t>do our</a:t>
            </a:r>
            <a:r>
              <a:rPr kumimoji="0" sz="1800" b="0" i="0" u="none" strike="noStrike" kern="1200" cap="none" spc="15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experiment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04139"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lots </a:t>
            </a:r>
            <a:r>
              <a:rPr kumimoji="0" sz="1800" b="0" i="0" u="none" strike="noStrike" kern="1200" cap="none" spc="-5" normalizeH="0" baseline="0" noProof="0" dirty="0">
                <a:ln>
                  <a:noFill/>
                </a:ln>
                <a:solidFill>
                  <a:srgbClr val="FFFFFF"/>
                </a:solidFill>
                <a:effectLst/>
                <a:uLnTx/>
                <a:uFillTx/>
                <a:latin typeface="Carlito"/>
                <a:ea typeface="+mn-ea"/>
                <a:cs typeface="Carlito"/>
              </a:rPr>
              <a:t>of</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times.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p:nvPr/>
        </p:nvSpPr>
        <p:spPr>
          <a:xfrm>
            <a:off x="2568194" y="1639823"/>
            <a:ext cx="99060" cy="12700"/>
          </a:xfrm>
          <a:custGeom>
            <a:avLst/>
            <a:gdLst/>
            <a:ahLst/>
            <a:cxnLst/>
            <a:rect l="l" t="t" r="r" b="b"/>
            <a:pathLst>
              <a:path w="99060" h="12700">
                <a:moveTo>
                  <a:pt x="99060" y="0"/>
                </a:moveTo>
                <a:lnTo>
                  <a:pt x="0" y="0"/>
                </a:lnTo>
                <a:lnTo>
                  <a:pt x="0" y="12192"/>
                </a:lnTo>
                <a:lnTo>
                  <a:pt x="99060" y="12192"/>
                </a:lnTo>
                <a:lnTo>
                  <a:pt x="990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566033" y="1639823"/>
            <a:ext cx="99060" cy="12700"/>
          </a:xfrm>
          <a:custGeom>
            <a:avLst/>
            <a:gdLst/>
            <a:ahLst/>
            <a:cxnLst/>
            <a:rect l="l" t="t" r="r" b="b"/>
            <a:pathLst>
              <a:path w="99060" h="12700">
                <a:moveTo>
                  <a:pt x="99060" y="0"/>
                </a:moveTo>
                <a:lnTo>
                  <a:pt x="0" y="0"/>
                </a:lnTo>
                <a:lnTo>
                  <a:pt x="0" y="12192"/>
                </a:lnTo>
                <a:lnTo>
                  <a:pt x="99060" y="12192"/>
                </a:lnTo>
                <a:lnTo>
                  <a:pt x="990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563871" y="1639823"/>
            <a:ext cx="99060" cy="12700"/>
          </a:xfrm>
          <a:custGeom>
            <a:avLst/>
            <a:gdLst/>
            <a:ahLst/>
            <a:cxnLst/>
            <a:rect l="l" t="t" r="r" b="b"/>
            <a:pathLst>
              <a:path w="99060" h="12700">
                <a:moveTo>
                  <a:pt x="99060" y="0"/>
                </a:moveTo>
                <a:lnTo>
                  <a:pt x="0" y="0"/>
                </a:lnTo>
                <a:lnTo>
                  <a:pt x="0" y="12192"/>
                </a:lnTo>
                <a:lnTo>
                  <a:pt x="99060" y="12192"/>
                </a:lnTo>
                <a:lnTo>
                  <a:pt x="990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561710" y="1639823"/>
            <a:ext cx="99060" cy="12700"/>
          </a:xfrm>
          <a:custGeom>
            <a:avLst/>
            <a:gdLst/>
            <a:ahLst/>
            <a:cxnLst/>
            <a:rect l="l" t="t" r="r" b="b"/>
            <a:pathLst>
              <a:path w="99060" h="12700">
                <a:moveTo>
                  <a:pt x="99060" y="0"/>
                </a:moveTo>
                <a:lnTo>
                  <a:pt x="0" y="0"/>
                </a:lnTo>
                <a:lnTo>
                  <a:pt x="0" y="12192"/>
                </a:lnTo>
                <a:lnTo>
                  <a:pt x="99060" y="12192"/>
                </a:lnTo>
                <a:lnTo>
                  <a:pt x="990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6559550" y="1639823"/>
            <a:ext cx="99060" cy="12700"/>
          </a:xfrm>
          <a:custGeom>
            <a:avLst/>
            <a:gdLst/>
            <a:ahLst/>
            <a:cxnLst/>
            <a:rect l="l" t="t" r="r" b="b"/>
            <a:pathLst>
              <a:path w="99059" h="12700">
                <a:moveTo>
                  <a:pt x="99059" y="0"/>
                </a:moveTo>
                <a:lnTo>
                  <a:pt x="0" y="0"/>
                </a:lnTo>
                <a:lnTo>
                  <a:pt x="0" y="12192"/>
                </a:lnTo>
                <a:lnTo>
                  <a:pt x="99059" y="12192"/>
                </a:lnTo>
                <a:lnTo>
                  <a:pt x="990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557261" y="1639823"/>
            <a:ext cx="99060" cy="12700"/>
          </a:xfrm>
          <a:custGeom>
            <a:avLst/>
            <a:gdLst/>
            <a:ahLst/>
            <a:cxnLst/>
            <a:rect l="l" t="t" r="r" b="b"/>
            <a:pathLst>
              <a:path w="99059" h="12700">
                <a:moveTo>
                  <a:pt x="99059" y="0"/>
                </a:moveTo>
                <a:lnTo>
                  <a:pt x="0" y="0"/>
                </a:lnTo>
                <a:lnTo>
                  <a:pt x="0" y="12192"/>
                </a:lnTo>
                <a:lnTo>
                  <a:pt x="99059" y="12192"/>
                </a:lnTo>
                <a:lnTo>
                  <a:pt x="990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9" name="object 19"/>
          <p:cNvGraphicFramePr>
            <a:graphicFrameLocks noGrp="1"/>
          </p:cNvGraphicFramePr>
          <p:nvPr/>
        </p:nvGraphicFramePr>
        <p:xfrm>
          <a:off x="639063" y="1058925"/>
          <a:ext cx="7458710" cy="797051"/>
        </p:xfrm>
        <a:graphic>
          <a:graphicData uri="http://schemas.openxmlformats.org/drawingml/2006/table">
            <a:tbl>
              <a:tblPr firstRow="1" bandRow="1">
                <a:tableStyleId>{2D5ABB26-0587-4C30-8999-92F81FD0307C}</a:tableStyleId>
              </a:tblPr>
              <a:tblGrid>
                <a:gridCol w="1473200">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gridCol w="997585">
                  <a:extLst>
                    <a:ext uri="{9D8B030D-6E8A-4147-A177-3AD203B41FA5}">
                      <a16:colId xmlns:a16="http://schemas.microsoft.com/office/drawing/2014/main" val="20002"/>
                    </a:ext>
                  </a:extLst>
                </a:gridCol>
                <a:gridCol w="997585">
                  <a:extLst>
                    <a:ext uri="{9D8B030D-6E8A-4147-A177-3AD203B41FA5}">
                      <a16:colId xmlns:a16="http://schemas.microsoft.com/office/drawing/2014/main" val="20003"/>
                    </a:ext>
                  </a:extLst>
                </a:gridCol>
                <a:gridCol w="997585">
                  <a:extLst>
                    <a:ext uri="{9D8B030D-6E8A-4147-A177-3AD203B41FA5}">
                      <a16:colId xmlns:a16="http://schemas.microsoft.com/office/drawing/2014/main" val="20004"/>
                    </a:ext>
                  </a:extLst>
                </a:gridCol>
                <a:gridCol w="997585">
                  <a:extLst>
                    <a:ext uri="{9D8B030D-6E8A-4147-A177-3AD203B41FA5}">
                      <a16:colId xmlns:a16="http://schemas.microsoft.com/office/drawing/2014/main" val="20005"/>
                    </a:ext>
                  </a:extLst>
                </a:gridCol>
                <a:gridCol w="997585">
                  <a:extLst>
                    <a:ext uri="{9D8B030D-6E8A-4147-A177-3AD203B41FA5}">
                      <a16:colId xmlns:a16="http://schemas.microsoft.com/office/drawing/2014/main" val="20006"/>
                    </a:ext>
                  </a:extLst>
                </a:gridCol>
              </a:tblGrid>
              <a:tr h="304800">
                <a:tc>
                  <a:txBody>
                    <a:bodyPr/>
                    <a:lstStyle/>
                    <a:p>
                      <a:pPr algn="ctr">
                        <a:lnSpc>
                          <a:spcPct val="100000"/>
                        </a:lnSpc>
                        <a:spcBef>
                          <a:spcPts val="280"/>
                        </a:spcBef>
                      </a:pPr>
                      <a:r>
                        <a:rPr sz="1400" spc="-345" dirty="0">
                          <a:solidFill>
                            <a:srgbClr val="FFFFFF"/>
                          </a:solidFill>
                          <a:latin typeface="Tinos"/>
                          <a:cs typeface="Tinos"/>
                        </a:rPr>
                        <a:t>𝑥</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35" algn="ctr">
                        <a:lnSpc>
                          <a:spcPct val="100000"/>
                        </a:lnSpc>
                        <a:spcBef>
                          <a:spcPts val="280"/>
                        </a:spcBef>
                      </a:pPr>
                      <a:r>
                        <a:rPr sz="1400" dirty="0">
                          <a:latin typeface="Tinos"/>
                          <a:cs typeface="Tinos"/>
                        </a:rPr>
                        <a:t>1</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80"/>
                        </a:spcBef>
                      </a:pPr>
                      <a:r>
                        <a:rPr sz="1400" dirty="0">
                          <a:latin typeface="Tinos"/>
                          <a:cs typeface="Tinos"/>
                        </a:rPr>
                        <a:t>2</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80"/>
                        </a:spcBef>
                      </a:pPr>
                      <a:r>
                        <a:rPr sz="1400" dirty="0">
                          <a:latin typeface="Tinos"/>
                          <a:cs typeface="Tinos"/>
                        </a:rPr>
                        <a:t>3</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80"/>
                        </a:spcBef>
                      </a:pPr>
                      <a:r>
                        <a:rPr sz="1400" dirty="0">
                          <a:latin typeface="Tinos"/>
                          <a:cs typeface="Tinos"/>
                        </a:rPr>
                        <a:t>4</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80"/>
                        </a:spcBef>
                      </a:pPr>
                      <a:r>
                        <a:rPr sz="1400" dirty="0">
                          <a:latin typeface="Tinos"/>
                          <a:cs typeface="Tinos"/>
                        </a:rPr>
                        <a:t>5</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80"/>
                        </a:spcBef>
                      </a:pPr>
                      <a:r>
                        <a:rPr sz="1400" dirty="0">
                          <a:latin typeface="Tinos"/>
                          <a:cs typeface="Tinos"/>
                        </a:rPr>
                        <a:t>6</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92251">
                <a:tc>
                  <a:txBody>
                    <a:bodyPr/>
                    <a:lstStyle/>
                    <a:p>
                      <a:pPr algn="ctr">
                        <a:lnSpc>
                          <a:spcPct val="100000"/>
                        </a:lnSpc>
                        <a:spcBef>
                          <a:spcPts val="280"/>
                        </a:spcBef>
                      </a:pPr>
                      <a:r>
                        <a:rPr sz="1400" spc="-90" dirty="0">
                          <a:solidFill>
                            <a:srgbClr val="FFFFFF"/>
                          </a:solidFill>
                          <a:latin typeface="Tinos"/>
                          <a:cs typeface="Tinos"/>
                        </a:rPr>
                        <a:t>𝑃(𝑋 </a:t>
                      </a:r>
                      <a:r>
                        <a:rPr sz="1400" spc="254" dirty="0">
                          <a:solidFill>
                            <a:srgbClr val="FFFFFF"/>
                          </a:solidFill>
                          <a:latin typeface="Tinos"/>
                          <a:cs typeface="Tinos"/>
                        </a:rPr>
                        <a:t>=</a:t>
                      </a:r>
                      <a:r>
                        <a:rPr sz="1400" spc="-100" dirty="0">
                          <a:solidFill>
                            <a:srgbClr val="FFFFFF"/>
                          </a:solidFill>
                          <a:latin typeface="Tinos"/>
                          <a:cs typeface="Tinos"/>
                        </a:rPr>
                        <a:t> </a:t>
                      </a:r>
                      <a:r>
                        <a:rPr sz="1400" spc="-95" dirty="0">
                          <a:solidFill>
                            <a:srgbClr val="FFFFFF"/>
                          </a:solidFill>
                          <a:latin typeface="Tinos"/>
                          <a:cs typeface="Tinos"/>
                        </a:rPr>
                        <a:t>𝑥)</a:t>
                      </a:r>
                      <a:endParaRPr sz="1400">
                        <a:latin typeface="Tinos"/>
                        <a:cs typeface="Tinos"/>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35" algn="ctr">
                        <a:lnSpc>
                          <a:spcPct val="100000"/>
                        </a:lnSpc>
                        <a:spcBef>
                          <a:spcPts val="100"/>
                        </a:spcBef>
                      </a:pPr>
                      <a:r>
                        <a:rPr sz="1400" dirty="0">
                          <a:latin typeface="Tinos"/>
                          <a:cs typeface="Tinos"/>
                        </a:rPr>
                        <a:t>1</a:t>
                      </a:r>
                      <a:endParaRPr sz="1400">
                        <a:latin typeface="Tinos"/>
                        <a:cs typeface="Tinos"/>
                      </a:endParaRPr>
                    </a:p>
                    <a:p>
                      <a:pPr marL="635"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100"/>
                        </a:spcBef>
                      </a:pPr>
                      <a:r>
                        <a:rPr sz="1400" dirty="0">
                          <a:latin typeface="Tinos"/>
                          <a:cs typeface="Tinos"/>
                        </a:rPr>
                        <a:t>1</a:t>
                      </a:r>
                      <a:endParaRPr sz="1400">
                        <a:latin typeface="Tinos"/>
                        <a:cs typeface="Tinos"/>
                      </a:endParaRPr>
                    </a:p>
                    <a:p>
                      <a:pPr marL="635"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100"/>
                        </a:spcBef>
                      </a:pPr>
                      <a:r>
                        <a:rPr sz="1400" dirty="0">
                          <a:latin typeface="Tinos"/>
                          <a:cs typeface="Tinos"/>
                        </a:rPr>
                        <a:t>1</a:t>
                      </a:r>
                      <a:endParaRPr sz="1400">
                        <a:latin typeface="Tinos"/>
                        <a:cs typeface="Tinos"/>
                      </a:endParaRPr>
                    </a:p>
                    <a:p>
                      <a:pPr marL="1270"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100"/>
                        </a:spcBef>
                      </a:pPr>
                      <a:r>
                        <a:rPr sz="1400" dirty="0">
                          <a:latin typeface="Tinos"/>
                          <a:cs typeface="Tinos"/>
                        </a:rPr>
                        <a:t>1</a:t>
                      </a:r>
                      <a:endParaRPr sz="1400">
                        <a:latin typeface="Tinos"/>
                        <a:cs typeface="Tinos"/>
                      </a:endParaRPr>
                    </a:p>
                    <a:p>
                      <a:pPr marL="1270"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100"/>
                        </a:spcBef>
                      </a:pPr>
                      <a:r>
                        <a:rPr sz="1400" dirty="0">
                          <a:latin typeface="Tinos"/>
                          <a:cs typeface="Tinos"/>
                        </a:rPr>
                        <a:t>1</a:t>
                      </a:r>
                      <a:endParaRPr sz="1400">
                        <a:latin typeface="Tinos"/>
                        <a:cs typeface="Tinos"/>
                      </a:endParaRPr>
                    </a:p>
                    <a:p>
                      <a:pPr marL="1905"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100"/>
                        </a:spcBef>
                      </a:pPr>
                      <a:r>
                        <a:rPr sz="1400" dirty="0">
                          <a:latin typeface="Tinos"/>
                          <a:cs typeface="Tinos"/>
                        </a:rPr>
                        <a:t>1</a:t>
                      </a:r>
                      <a:endParaRPr sz="1400">
                        <a:latin typeface="Tinos"/>
                        <a:cs typeface="Tinos"/>
                      </a:endParaRPr>
                    </a:p>
                    <a:p>
                      <a:pPr marL="1905" algn="ctr">
                        <a:lnSpc>
                          <a:spcPts val="1670"/>
                        </a:lnSpc>
                        <a:spcBef>
                          <a:spcPts val="325"/>
                        </a:spcBef>
                      </a:pPr>
                      <a:r>
                        <a:rPr sz="1400" dirty="0">
                          <a:latin typeface="Tinos"/>
                          <a:cs typeface="Tinos"/>
                        </a:rPr>
                        <a:t>6</a:t>
                      </a:r>
                      <a:endParaRPr sz="1400">
                        <a:latin typeface="Tinos"/>
                        <a:cs typeface="Tino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grpSp>
        <p:nvGrpSpPr>
          <p:cNvPr id="20" name="object 20"/>
          <p:cNvGrpSpPr/>
          <p:nvPr/>
        </p:nvGrpSpPr>
        <p:grpSpPr>
          <a:xfrm>
            <a:off x="3983735" y="1874520"/>
            <a:ext cx="386080" cy="462280"/>
            <a:chOff x="3983735" y="1874520"/>
            <a:chExt cx="386080" cy="462280"/>
          </a:xfrm>
        </p:grpSpPr>
        <p:sp>
          <p:nvSpPr>
            <p:cNvPr id="21" name="object 21"/>
            <p:cNvSpPr/>
            <p:nvPr/>
          </p:nvSpPr>
          <p:spPr>
            <a:xfrm>
              <a:off x="3996689" y="1887474"/>
              <a:ext cx="360045" cy="436245"/>
            </a:xfrm>
            <a:custGeom>
              <a:avLst/>
              <a:gdLst/>
              <a:ahLst/>
              <a:cxnLst/>
              <a:rect l="l" t="t" r="r" b="b"/>
              <a:pathLst>
                <a:path w="360045" h="436244">
                  <a:moveTo>
                    <a:pt x="269748" y="0"/>
                  </a:moveTo>
                  <a:lnTo>
                    <a:pt x="89915" y="0"/>
                  </a:lnTo>
                  <a:lnTo>
                    <a:pt x="89915" y="256031"/>
                  </a:lnTo>
                  <a:lnTo>
                    <a:pt x="0" y="256031"/>
                  </a:lnTo>
                  <a:lnTo>
                    <a:pt x="179832" y="435863"/>
                  </a:lnTo>
                  <a:lnTo>
                    <a:pt x="359663" y="256031"/>
                  </a:lnTo>
                  <a:lnTo>
                    <a:pt x="269748" y="256031"/>
                  </a:lnTo>
                  <a:lnTo>
                    <a:pt x="26974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3996689" y="1887474"/>
              <a:ext cx="360045" cy="436245"/>
            </a:xfrm>
            <a:custGeom>
              <a:avLst/>
              <a:gdLst/>
              <a:ahLst/>
              <a:cxnLst/>
              <a:rect l="l" t="t" r="r" b="b"/>
              <a:pathLst>
                <a:path w="360045" h="436244">
                  <a:moveTo>
                    <a:pt x="0" y="256031"/>
                  </a:moveTo>
                  <a:lnTo>
                    <a:pt x="89915" y="256031"/>
                  </a:lnTo>
                  <a:lnTo>
                    <a:pt x="89915" y="0"/>
                  </a:lnTo>
                  <a:lnTo>
                    <a:pt x="269748" y="0"/>
                  </a:lnTo>
                  <a:lnTo>
                    <a:pt x="269748" y="256031"/>
                  </a:lnTo>
                  <a:lnTo>
                    <a:pt x="359663" y="256031"/>
                  </a:lnTo>
                  <a:lnTo>
                    <a:pt x="179832" y="435863"/>
                  </a:lnTo>
                  <a:lnTo>
                    <a:pt x="0" y="256031"/>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object 23"/>
          <p:cNvSpPr txBox="1"/>
          <p:nvPr/>
        </p:nvSpPr>
        <p:spPr>
          <a:xfrm>
            <a:off x="4455033" y="1935861"/>
            <a:ext cx="1774189"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5" normalizeH="0" baseline="0" noProof="0" dirty="0">
                <a:ln>
                  <a:noFill/>
                </a:ln>
                <a:solidFill>
                  <a:prstClr val="black"/>
                </a:solidFill>
                <a:effectLst/>
                <a:uLnTx/>
                <a:uFillTx/>
                <a:latin typeface="Carlito"/>
                <a:ea typeface="+mn-ea"/>
                <a:cs typeface="Carlito"/>
              </a:rPr>
              <a:t>Throw </a:t>
            </a:r>
            <a:r>
              <a:rPr kumimoji="0" sz="1600" b="1" i="0" u="none" strike="noStrike" kern="1200" cap="none" spc="-5" normalizeH="0" baseline="0" noProof="0" dirty="0">
                <a:ln>
                  <a:noFill/>
                </a:ln>
                <a:solidFill>
                  <a:prstClr val="black"/>
                </a:solidFill>
                <a:effectLst/>
                <a:uLnTx/>
                <a:uFillTx/>
                <a:latin typeface="Carlito"/>
                <a:ea typeface="+mn-ea"/>
                <a:cs typeface="Carlito"/>
              </a:rPr>
              <a:t>a </a:t>
            </a:r>
            <a:r>
              <a:rPr kumimoji="0" sz="1600" b="1" i="0" u="none" strike="noStrike" kern="1200" cap="none" spc="0" normalizeH="0" baseline="0" noProof="0" dirty="0">
                <a:ln>
                  <a:noFill/>
                </a:ln>
                <a:solidFill>
                  <a:prstClr val="black"/>
                </a:solidFill>
                <a:effectLst/>
                <a:uLnTx/>
                <a:uFillTx/>
                <a:latin typeface="Carlito"/>
                <a:ea typeface="+mn-ea"/>
                <a:cs typeface="Carlito"/>
              </a:rPr>
              <a:t>lot </a:t>
            </a:r>
            <a:r>
              <a:rPr kumimoji="0" sz="1600" b="1" i="0" u="none" strike="noStrike" kern="1200" cap="none" spc="-5" normalizeH="0" baseline="0" noProof="0" dirty="0">
                <a:ln>
                  <a:noFill/>
                </a:ln>
                <a:solidFill>
                  <a:prstClr val="black"/>
                </a:solidFill>
                <a:effectLst/>
                <a:uLnTx/>
                <a:uFillTx/>
                <a:latin typeface="Carlito"/>
                <a:ea typeface="+mn-ea"/>
                <a:cs typeface="Carlito"/>
              </a:rPr>
              <a:t>of</a:t>
            </a:r>
            <a:r>
              <a:rPr kumimoji="0" sz="1600" b="1" i="0" u="none" strike="noStrike" kern="1200" cap="none" spc="-25" normalizeH="0" baseline="0" noProof="0" dirty="0">
                <a:ln>
                  <a:noFill/>
                </a:ln>
                <a:solidFill>
                  <a:prstClr val="black"/>
                </a:solidFill>
                <a:effectLst/>
                <a:uLnTx/>
                <a:uFillTx/>
                <a:latin typeface="Carlito"/>
                <a:ea typeface="+mn-ea"/>
                <a:cs typeface="Carlito"/>
              </a:rPr>
              <a:t> </a:t>
            </a:r>
            <a:r>
              <a:rPr kumimoji="0" sz="1600" b="1" i="0" u="none" strike="noStrike" kern="1200" cap="none" spc="-5" normalizeH="0" baseline="0" noProof="0" dirty="0">
                <a:ln>
                  <a:noFill/>
                </a:ln>
                <a:solidFill>
                  <a:prstClr val="black"/>
                </a:solidFill>
                <a:effectLst/>
                <a:uLnTx/>
                <a:uFillTx/>
                <a:latin typeface="Carlito"/>
                <a:ea typeface="+mn-ea"/>
                <a:cs typeface="Carlito"/>
              </a:rPr>
              <a:t>times.</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24" name="object 24"/>
          <p:cNvSpPr/>
          <p:nvPr/>
        </p:nvSpPr>
        <p:spPr>
          <a:xfrm>
            <a:off x="1929383" y="6251346"/>
            <a:ext cx="307975" cy="212090"/>
          </a:xfrm>
          <a:custGeom>
            <a:avLst/>
            <a:gdLst/>
            <a:ahLst/>
            <a:cxnLst/>
            <a:rect l="l" t="t" r="r" b="b"/>
            <a:pathLst>
              <a:path w="307975" h="212089">
                <a:moveTo>
                  <a:pt x="240157" y="0"/>
                </a:moveTo>
                <a:lnTo>
                  <a:pt x="237236" y="8585"/>
                </a:lnTo>
                <a:lnTo>
                  <a:pt x="249449" y="13904"/>
                </a:lnTo>
                <a:lnTo>
                  <a:pt x="259984" y="21269"/>
                </a:lnTo>
                <a:lnTo>
                  <a:pt x="281398" y="55401"/>
                </a:lnTo>
                <a:lnTo>
                  <a:pt x="288417" y="104800"/>
                </a:lnTo>
                <a:lnTo>
                  <a:pt x="287631" y="123478"/>
                </a:lnTo>
                <a:lnTo>
                  <a:pt x="275844" y="169214"/>
                </a:lnTo>
                <a:lnTo>
                  <a:pt x="249590" y="197800"/>
                </a:lnTo>
                <a:lnTo>
                  <a:pt x="237490" y="203149"/>
                </a:lnTo>
                <a:lnTo>
                  <a:pt x="240157" y="211734"/>
                </a:lnTo>
                <a:lnTo>
                  <a:pt x="280679" y="187702"/>
                </a:lnTo>
                <a:lnTo>
                  <a:pt x="303355" y="143329"/>
                </a:lnTo>
                <a:lnTo>
                  <a:pt x="307721" y="105918"/>
                </a:lnTo>
                <a:lnTo>
                  <a:pt x="306627" y="86508"/>
                </a:lnTo>
                <a:lnTo>
                  <a:pt x="290322" y="37109"/>
                </a:lnTo>
                <a:lnTo>
                  <a:pt x="255514" y="5541"/>
                </a:lnTo>
                <a:lnTo>
                  <a:pt x="240157" y="0"/>
                </a:lnTo>
                <a:close/>
              </a:path>
              <a:path w="307975" h="212089">
                <a:moveTo>
                  <a:pt x="67564" y="0"/>
                </a:moveTo>
                <a:lnTo>
                  <a:pt x="27219" y="24095"/>
                </a:lnTo>
                <a:lnTo>
                  <a:pt x="4381" y="68570"/>
                </a:lnTo>
                <a:lnTo>
                  <a:pt x="0" y="105918"/>
                </a:lnTo>
                <a:lnTo>
                  <a:pt x="1095" y="125372"/>
                </a:lnTo>
                <a:lnTo>
                  <a:pt x="17526" y="174739"/>
                </a:lnTo>
                <a:lnTo>
                  <a:pt x="52208" y="206200"/>
                </a:lnTo>
                <a:lnTo>
                  <a:pt x="67564" y="211734"/>
                </a:lnTo>
                <a:lnTo>
                  <a:pt x="70231" y="203149"/>
                </a:lnTo>
                <a:lnTo>
                  <a:pt x="58183" y="197800"/>
                </a:lnTo>
                <a:lnTo>
                  <a:pt x="47767" y="190363"/>
                </a:lnTo>
                <a:lnTo>
                  <a:pt x="26396" y="155687"/>
                </a:lnTo>
                <a:lnTo>
                  <a:pt x="19431" y="104800"/>
                </a:lnTo>
                <a:lnTo>
                  <a:pt x="20196" y="86738"/>
                </a:lnTo>
                <a:lnTo>
                  <a:pt x="31877" y="42125"/>
                </a:lnTo>
                <a:lnTo>
                  <a:pt x="58398" y="13904"/>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576702" y="6167844"/>
            <a:ext cx="687070" cy="377190"/>
          </a:xfrm>
          <a:custGeom>
            <a:avLst/>
            <a:gdLst/>
            <a:ahLst/>
            <a:cxnLst/>
            <a:rect l="l" t="t" r="r" b="b"/>
            <a:pathLst>
              <a:path w="687070" h="377190">
                <a:moveTo>
                  <a:pt x="605409" y="0"/>
                </a:moveTo>
                <a:lnTo>
                  <a:pt x="601853" y="8928"/>
                </a:lnTo>
                <a:lnTo>
                  <a:pt x="615924" y="20348"/>
                </a:lnTo>
                <a:lnTo>
                  <a:pt x="628411" y="35196"/>
                </a:lnTo>
                <a:lnTo>
                  <a:pt x="648589" y="75171"/>
                </a:lnTo>
                <a:lnTo>
                  <a:pt x="661336" y="126949"/>
                </a:lnTo>
                <a:lnTo>
                  <a:pt x="665607" y="188633"/>
                </a:lnTo>
                <a:lnTo>
                  <a:pt x="664557" y="220210"/>
                </a:lnTo>
                <a:lnTo>
                  <a:pt x="656123" y="276579"/>
                </a:lnTo>
                <a:lnTo>
                  <a:pt x="639429" y="323288"/>
                </a:lnTo>
                <a:lnTo>
                  <a:pt x="615997" y="356663"/>
                </a:lnTo>
                <a:lnTo>
                  <a:pt x="601853" y="368122"/>
                </a:lnTo>
                <a:lnTo>
                  <a:pt x="605409" y="377050"/>
                </a:lnTo>
                <a:lnTo>
                  <a:pt x="639032" y="350208"/>
                </a:lnTo>
                <a:lnTo>
                  <a:pt x="664845" y="307174"/>
                </a:lnTo>
                <a:lnTo>
                  <a:pt x="681418" y="251920"/>
                </a:lnTo>
                <a:lnTo>
                  <a:pt x="686943" y="188417"/>
                </a:lnTo>
                <a:lnTo>
                  <a:pt x="685561" y="155455"/>
                </a:lnTo>
                <a:lnTo>
                  <a:pt x="674512" y="96071"/>
                </a:lnTo>
                <a:lnTo>
                  <a:pt x="652914" y="46291"/>
                </a:lnTo>
                <a:lnTo>
                  <a:pt x="623196" y="11468"/>
                </a:lnTo>
                <a:lnTo>
                  <a:pt x="605409" y="0"/>
                </a:lnTo>
                <a:close/>
              </a:path>
              <a:path w="687070" h="377190">
                <a:moveTo>
                  <a:pt x="81407" y="0"/>
                </a:moveTo>
                <a:lnTo>
                  <a:pt x="47894" y="26898"/>
                </a:lnTo>
                <a:lnTo>
                  <a:pt x="22098" y="69646"/>
                </a:lnTo>
                <a:lnTo>
                  <a:pt x="5524" y="124674"/>
                </a:lnTo>
                <a:lnTo>
                  <a:pt x="0" y="188417"/>
                </a:lnTo>
                <a:lnTo>
                  <a:pt x="1381" y="221199"/>
                </a:lnTo>
                <a:lnTo>
                  <a:pt x="12430" y="280578"/>
                </a:lnTo>
                <a:lnTo>
                  <a:pt x="34026" y="330715"/>
                </a:lnTo>
                <a:lnTo>
                  <a:pt x="63692" y="365653"/>
                </a:lnTo>
                <a:lnTo>
                  <a:pt x="81407" y="377050"/>
                </a:lnTo>
                <a:lnTo>
                  <a:pt x="85090" y="368122"/>
                </a:lnTo>
                <a:lnTo>
                  <a:pt x="70873" y="356663"/>
                </a:lnTo>
                <a:lnTo>
                  <a:pt x="58324" y="341718"/>
                </a:lnTo>
                <a:lnTo>
                  <a:pt x="38227" y="301371"/>
                </a:lnTo>
                <a:lnTo>
                  <a:pt x="25542" y="249526"/>
                </a:lnTo>
                <a:lnTo>
                  <a:pt x="21336" y="188633"/>
                </a:lnTo>
                <a:lnTo>
                  <a:pt x="22387" y="156552"/>
                </a:lnTo>
                <a:lnTo>
                  <a:pt x="30872" y="99822"/>
                </a:lnTo>
                <a:lnTo>
                  <a:pt x="47638" y="53471"/>
                </a:lnTo>
                <a:lnTo>
                  <a:pt x="71018" y="20348"/>
                </a:lnTo>
                <a:lnTo>
                  <a:pt x="85090" y="8928"/>
                </a:lnTo>
                <a:lnTo>
                  <a:pt x="81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txBox="1"/>
          <p:nvPr/>
        </p:nvSpPr>
        <p:spPr>
          <a:xfrm>
            <a:off x="259791" y="6181750"/>
            <a:ext cx="27730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2062480" algn="l"/>
                <a:tab pos="2409825" algn="l"/>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For </a:t>
            </a:r>
            <a:r>
              <a:rPr kumimoji="0" sz="1800" b="0" i="0" u="none" strike="noStrike" kern="1200" cap="none" spc="-5" normalizeH="0" baseline="0" noProof="0" dirty="0">
                <a:ln>
                  <a:noFill/>
                </a:ln>
                <a:solidFill>
                  <a:prstClr val="black"/>
                </a:solidFill>
                <a:effectLst/>
                <a:uLnTx/>
                <a:uFillTx/>
                <a:latin typeface="Carlito"/>
                <a:ea typeface="+mn-ea"/>
                <a:cs typeface="Carlito"/>
              </a:rPr>
              <a:t>our </a:t>
            </a:r>
            <a:r>
              <a:rPr kumimoji="0" sz="1800" b="0" i="0" u="none" strike="noStrike" kern="1200" cap="none" spc="-10" normalizeH="0" baseline="0" noProof="0" dirty="0">
                <a:ln>
                  <a:noFill/>
                </a:ln>
                <a:solidFill>
                  <a:prstClr val="black"/>
                </a:solidFill>
                <a:effectLst/>
                <a:uLnTx/>
                <a:uFillTx/>
                <a:latin typeface="Carlito"/>
                <a:ea typeface="+mn-ea"/>
                <a:cs typeface="Carlito"/>
              </a:rPr>
              <a:t>fair </a:t>
            </a:r>
            <a:r>
              <a:rPr kumimoji="0" sz="1800" b="0" i="0" u="none" strike="noStrike" kern="1200" cap="none" spc="-5" normalizeH="0" baseline="0" noProof="0" dirty="0">
                <a:ln>
                  <a:noFill/>
                </a:ln>
                <a:solidFill>
                  <a:prstClr val="black"/>
                </a:solidFill>
                <a:effectLst/>
                <a:uLnTx/>
                <a:uFillTx/>
                <a:latin typeface="Carlito"/>
                <a:ea typeface="+mn-ea"/>
                <a:cs typeface="Carlito"/>
              </a:rPr>
              <a:t>die:</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220" normalizeH="0" baseline="0" noProof="0" dirty="0">
                <a:ln>
                  <a:noFill/>
                </a:ln>
                <a:solidFill>
                  <a:prstClr val="black"/>
                </a:solidFill>
                <a:effectLst/>
                <a:uLnTx/>
                <a:uFillTx/>
                <a:latin typeface="Tinos"/>
                <a:ea typeface="+mn-ea"/>
                <a:cs typeface="Tinos"/>
              </a:rPr>
              <a:t>𝑬  </a:t>
            </a:r>
            <a:r>
              <a:rPr kumimoji="0" sz="1800" b="0" i="0" u="none" strike="noStrike" kern="1200" cap="none" spc="-165" normalizeH="0" baseline="0" noProof="0" dirty="0">
                <a:ln>
                  <a:noFill/>
                </a:ln>
                <a:solidFill>
                  <a:prstClr val="black"/>
                </a:solidFill>
                <a:effectLst/>
                <a:uLnTx/>
                <a:uFillTx/>
                <a:latin typeface="Tinos"/>
                <a:ea typeface="+mn-ea"/>
                <a:cs typeface="Tinos"/>
              </a:rPr>
              <a:t> </a:t>
            </a:r>
            <a:r>
              <a:rPr kumimoji="0" sz="1800" b="0" i="0" u="none" strike="noStrike" kern="1200" cap="none" spc="-155" normalizeH="0" baseline="0" noProof="0" dirty="0">
                <a:ln>
                  <a:noFill/>
                </a:ln>
                <a:solidFill>
                  <a:prstClr val="black"/>
                </a:solidFill>
                <a:effectLst/>
                <a:uLnTx/>
                <a:uFillTx/>
                <a:latin typeface="Tinos"/>
                <a:ea typeface="+mn-ea"/>
                <a:cs typeface="Tinos"/>
              </a:rPr>
              <a:t>𝑿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a:t>
            </a:r>
            <a:r>
              <a:rPr kumimoji="0" sz="1800" b="0" i="0" u="none" strike="noStrike" kern="1200" cap="none" spc="-265"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7" name="object 27"/>
          <p:cNvSpPr/>
          <p:nvPr/>
        </p:nvSpPr>
        <p:spPr>
          <a:xfrm>
            <a:off x="3070605" y="6348628"/>
            <a:ext cx="100965" cy="15240"/>
          </a:xfrm>
          <a:custGeom>
            <a:avLst/>
            <a:gdLst/>
            <a:ahLst/>
            <a:cxnLst/>
            <a:rect l="l" t="t" r="r" b="b"/>
            <a:pathLst>
              <a:path w="100964" h="15239">
                <a:moveTo>
                  <a:pt x="100583" y="0"/>
                </a:moveTo>
                <a:lnTo>
                  <a:pt x="0" y="0"/>
                </a:lnTo>
                <a:lnTo>
                  <a:pt x="0" y="15240"/>
                </a:lnTo>
                <a:lnTo>
                  <a:pt x="100583" y="15240"/>
                </a:lnTo>
                <a:lnTo>
                  <a:pt x="1005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3058414"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9" name="object 29"/>
          <p:cNvSpPr/>
          <p:nvPr/>
        </p:nvSpPr>
        <p:spPr>
          <a:xfrm>
            <a:off x="3574922" y="6167844"/>
            <a:ext cx="687070" cy="377190"/>
          </a:xfrm>
          <a:custGeom>
            <a:avLst/>
            <a:gdLst/>
            <a:ahLst/>
            <a:cxnLst/>
            <a:rect l="l" t="t" r="r" b="b"/>
            <a:pathLst>
              <a:path w="687070" h="377190">
                <a:moveTo>
                  <a:pt x="605409" y="0"/>
                </a:moveTo>
                <a:lnTo>
                  <a:pt x="601852" y="8928"/>
                </a:lnTo>
                <a:lnTo>
                  <a:pt x="615924" y="20348"/>
                </a:lnTo>
                <a:lnTo>
                  <a:pt x="628411" y="35196"/>
                </a:lnTo>
                <a:lnTo>
                  <a:pt x="648588" y="75171"/>
                </a:lnTo>
                <a:lnTo>
                  <a:pt x="661336" y="126949"/>
                </a:lnTo>
                <a:lnTo>
                  <a:pt x="665606" y="188633"/>
                </a:lnTo>
                <a:lnTo>
                  <a:pt x="664557" y="220210"/>
                </a:lnTo>
                <a:lnTo>
                  <a:pt x="656123" y="276579"/>
                </a:lnTo>
                <a:lnTo>
                  <a:pt x="639429" y="323288"/>
                </a:lnTo>
                <a:lnTo>
                  <a:pt x="615997" y="356663"/>
                </a:lnTo>
                <a:lnTo>
                  <a:pt x="601852" y="368122"/>
                </a:lnTo>
                <a:lnTo>
                  <a:pt x="605409" y="377050"/>
                </a:lnTo>
                <a:lnTo>
                  <a:pt x="639032" y="350208"/>
                </a:lnTo>
                <a:lnTo>
                  <a:pt x="664844" y="307174"/>
                </a:lnTo>
                <a:lnTo>
                  <a:pt x="681418" y="251920"/>
                </a:lnTo>
                <a:lnTo>
                  <a:pt x="686942" y="188417"/>
                </a:lnTo>
                <a:lnTo>
                  <a:pt x="685561" y="155455"/>
                </a:lnTo>
                <a:lnTo>
                  <a:pt x="674512" y="96071"/>
                </a:lnTo>
                <a:lnTo>
                  <a:pt x="652914" y="46291"/>
                </a:lnTo>
                <a:lnTo>
                  <a:pt x="623196" y="11468"/>
                </a:lnTo>
                <a:lnTo>
                  <a:pt x="605409" y="0"/>
                </a:lnTo>
                <a:close/>
              </a:path>
              <a:path w="687070" h="377190">
                <a:moveTo>
                  <a:pt x="81406" y="0"/>
                </a:moveTo>
                <a:lnTo>
                  <a:pt x="47894" y="26898"/>
                </a:lnTo>
                <a:lnTo>
                  <a:pt x="22098" y="69646"/>
                </a:lnTo>
                <a:lnTo>
                  <a:pt x="5524" y="124674"/>
                </a:lnTo>
                <a:lnTo>
                  <a:pt x="0" y="188417"/>
                </a:lnTo>
                <a:lnTo>
                  <a:pt x="1381" y="221199"/>
                </a:lnTo>
                <a:lnTo>
                  <a:pt x="12430" y="280578"/>
                </a:lnTo>
                <a:lnTo>
                  <a:pt x="34026" y="330715"/>
                </a:lnTo>
                <a:lnTo>
                  <a:pt x="63692" y="365653"/>
                </a:lnTo>
                <a:lnTo>
                  <a:pt x="81406" y="377050"/>
                </a:lnTo>
                <a:lnTo>
                  <a:pt x="85089" y="368122"/>
                </a:lnTo>
                <a:lnTo>
                  <a:pt x="70873" y="356663"/>
                </a:lnTo>
                <a:lnTo>
                  <a:pt x="58324" y="341718"/>
                </a:lnTo>
                <a:lnTo>
                  <a:pt x="38226" y="301371"/>
                </a:lnTo>
                <a:lnTo>
                  <a:pt x="25542" y="249526"/>
                </a:lnTo>
                <a:lnTo>
                  <a:pt x="21336" y="188633"/>
                </a:lnTo>
                <a:lnTo>
                  <a:pt x="22387" y="156552"/>
                </a:lnTo>
                <a:lnTo>
                  <a:pt x="30872" y="99822"/>
                </a:lnTo>
                <a:lnTo>
                  <a:pt x="47638" y="53471"/>
                </a:lnTo>
                <a:lnTo>
                  <a:pt x="71018" y="20348"/>
                </a:lnTo>
                <a:lnTo>
                  <a:pt x="85089" y="8928"/>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3320541" y="6181750"/>
            <a:ext cx="7118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7345"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a:t>
            </a:r>
            <a:r>
              <a:rPr kumimoji="0" sz="1800" b="0" i="0" u="none" strike="noStrike" kern="1200" cap="none" spc="-260"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1" name="object 31"/>
          <p:cNvSpPr/>
          <p:nvPr/>
        </p:nvSpPr>
        <p:spPr>
          <a:xfrm>
            <a:off x="4068826" y="6348628"/>
            <a:ext cx="100965" cy="15240"/>
          </a:xfrm>
          <a:custGeom>
            <a:avLst/>
            <a:gdLst/>
            <a:ahLst/>
            <a:cxnLst/>
            <a:rect l="l" t="t" r="r" b="b"/>
            <a:pathLst>
              <a:path w="100964" h="15239">
                <a:moveTo>
                  <a:pt x="100584" y="0"/>
                </a:moveTo>
                <a:lnTo>
                  <a:pt x="0" y="0"/>
                </a:lnTo>
                <a:lnTo>
                  <a:pt x="0" y="15240"/>
                </a:lnTo>
                <a:lnTo>
                  <a:pt x="100584" y="15240"/>
                </a:lnTo>
                <a:lnTo>
                  <a:pt x="10058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txBox="1"/>
          <p:nvPr/>
        </p:nvSpPr>
        <p:spPr>
          <a:xfrm>
            <a:off x="4056634"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3" name="object 33"/>
          <p:cNvSpPr/>
          <p:nvPr/>
        </p:nvSpPr>
        <p:spPr>
          <a:xfrm>
            <a:off x="4574666" y="6167844"/>
            <a:ext cx="687070" cy="377190"/>
          </a:xfrm>
          <a:custGeom>
            <a:avLst/>
            <a:gdLst/>
            <a:ahLst/>
            <a:cxnLst/>
            <a:rect l="l" t="t" r="r" b="b"/>
            <a:pathLst>
              <a:path w="687070" h="377190">
                <a:moveTo>
                  <a:pt x="605409" y="0"/>
                </a:moveTo>
                <a:lnTo>
                  <a:pt x="601853" y="8928"/>
                </a:lnTo>
                <a:lnTo>
                  <a:pt x="615924" y="20348"/>
                </a:lnTo>
                <a:lnTo>
                  <a:pt x="628411" y="35196"/>
                </a:lnTo>
                <a:lnTo>
                  <a:pt x="648588" y="75171"/>
                </a:lnTo>
                <a:lnTo>
                  <a:pt x="661336" y="126949"/>
                </a:lnTo>
                <a:lnTo>
                  <a:pt x="665607" y="188633"/>
                </a:lnTo>
                <a:lnTo>
                  <a:pt x="664557" y="220210"/>
                </a:lnTo>
                <a:lnTo>
                  <a:pt x="656123" y="276579"/>
                </a:lnTo>
                <a:lnTo>
                  <a:pt x="639429" y="323288"/>
                </a:lnTo>
                <a:lnTo>
                  <a:pt x="615997" y="356663"/>
                </a:lnTo>
                <a:lnTo>
                  <a:pt x="601853" y="368122"/>
                </a:lnTo>
                <a:lnTo>
                  <a:pt x="605409" y="377050"/>
                </a:lnTo>
                <a:lnTo>
                  <a:pt x="639032" y="350208"/>
                </a:lnTo>
                <a:lnTo>
                  <a:pt x="664845" y="307174"/>
                </a:lnTo>
                <a:lnTo>
                  <a:pt x="681418" y="251920"/>
                </a:lnTo>
                <a:lnTo>
                  <a:pt x="686943" y="188417"/>
                </a:lnTo>
                <a:lnTo>
                  <a:pt x="685561" y="155455"/>
                </a:lnTo>
                <a:lnTo>
                  <a:pt x="674512" y="96071"/>
                </a:lnTo>
                <a:lnTo>
                  <a:pt x="652914" y="46291"/>
                </a:lnTo>
                <a:lnTo>
                  <a:pt x="623196" y="11468"/>
                </a:lnTo>
                <a:lnTo>
                  <a:pt x="605409" y="0"/>
                </a:lnTo>
                <a:close/>
              </a:path>
              <a:path w="687070" h="377190">
                <a:moveTo>
                  <a:pt x="81407" y="0"/>
                </a:moveTo>
                <a:lnTo>
                  <a:pt x="47894" y="26898"/>
                </a:lnTo>
                <a:lnTo>
                  <a:pt x="22098" y="69646"/>
                </a:lnTo>
                <a:lnTo>
                  <a:pt x="5524" y="124674"/>
                </a:lnTo>
                <a:lnTo>
                  <a:pt x="0" y="188417"/>
                </a:lnTo>
                <a:lnTo>
                  <a:pt x="1381" y="221199"/>
                </a:lnTo>
                <a:lnTo>
                  <a:pt x="12430" y="280578"/>
                </a:lnTo>
                <a:lnTo>
                  <a:pt x="34026" y="330715"/>
                </a:lnTo>
                <a:lnTo>
                  <a:pt x="63692" y="365653"/>
                </a:lnTo>
                <a:lnTo>
                  <a:pt x="81407" y="377050"/>
                </a:lnTo>
                <a:lnTo>
                  <a:pt x="85090" y="368122"/>
                </a:lnTo>
                <a:lnTo>
                  <a:pt x="70873" y="356663"/>
                </a:lnTo>
                <a:lnTo>
                  <a:pt x="58324" y="341718"/>
                </a:lnTo>
                <a:lnTo>
                  <a:pt x="38227" y="301371"/>
                </a:lnTo>
                <a:lnTo>
                  <a:pt x="25542" y="249526"/>
                </a:lnTo>
                <a:lnTo>
                  <a:pt x="21336" y="188633"/>
                </a:lnTo>
                <a:lnTo>
                  <a:pt x="22387" y="156552"/>
                </a:lnTo>
                <a:lnTo>
                  <a:pt x="30872" y="99822"/>
                </a:lnTo>
                <a:lnTo>
                  <a:pt x="47638" y="53471"/>
                </a:lnTo>
                <a:lnTo>
                  <a:pt x="71018" y="20348"/>
                </a:lnTo>
                <a:lnTo>
                  <a:pt x="85090" y="8928"/>
                </a:lnTo>
                <a:lnTo>
                  <a:pt x="81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txBox="1"/>
          <p:nvPr/>
        </p:nvSpPr>
        <p:spPr>
          <a:xfrm>
            <a:off x="4320666" y="6181750"/>
            <a:ext cx="709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7345"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𝟑</a:t>
            </a:r>
            <a:r>
              <a:rPr kumimoji="0" sz="1800" b="0" i="0" u="none" strike="noStrike" kern="1200" cap="none" spc="-270"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5" name="object 35"/>
          <p:cNvSpPr/>
          <p:nvPr/>
        </p:nvSpPr>
        <p:spPr>
          <a:xfrm>
            <a:off x="5068570" y="6348628"/>
            <a:ext cx="100965" cy="15240"/>
          </a:xfrm>
          <a:custGeom>
            <a:avLst/>
            <a:gdLst/>
            <a:ahLst/>
            <a:cxnLst/>
            <a:rect l="l" t="t" r="r" b="b"/>
            <a:pathLst>
              <a:path w="100964" h="15239">
                <a:moveTo>
                  <a:pt x="100584" y="0"/>
                </a:moveTo>
                <a:lnTo>
                  <a:pt x="0" y="0"/>
                </a:lnTo>
                <a:lnTo>
                  <a:pt x="0" y="15240"/>
                </a:lnTo>
                <a:lnTo>
                  <a:pt x="100584" y="15240"/>
                </a:lnTo>
                <a:lnTo>
                  <a:pt x="10058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5056759"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7" name="object 37"/>
          <p:cNvSpPr/>
          <p:nvPr/>
        </p:nvSpPr>
        <p:spPr>
          <a:xfrm>
            <a:off x="5572886" y="6167844"/>
            <a:ext cx="687070" cy="377190"/>
          </a:xfrm>
          <a:custGeom>
            <a:avLst/>
            <a:gdLst/>
            <a:ahLst/>
            <a:cxnLst/>
            <a:rect l="l" t="t" r="r" b="b"/>
            <a:pathLst>
              <a:path w="687070" h="377190">
                <a:moveTo>
                  <a:pt x="605409" y="0"/>
                </a:moveTo>
                <a:lnTo>
                  <a:pt x="601852" y="8928"/>
                </a:lnTo>
                <a:lnTo>
                  <a:pt x="615924" y="20348"/>
                </a:lnTo>
                <a:lnTo>
                  <a:pt x="628411" y="35196"/>
                </a:lnTo>
                <a:lnTo>
                  <a:pt x="648588" y="75171"/>
                </a:lnTo>
                <a:lnTo>
                  <a:pt x="661336" y="126949"/>
                </a:lnTo>
                <a:lnTo>
                  <a:pt x="665607" y="188633"/>
                </a:lnTo>
                <a:lnTo>
                  <a:pt x="664557" y="220210"/>
                </a:lnTo>
                <a:lnTo>
                  <a:pt x="656123" y="276579"/>
                </a:lnTo>
                <a:lnTo>
                  <a:pt x="639429" y="323288"/>
                </a:lnTo>
                <a:lnTo>
                  <a:pt x="615997" y="356663"/>
                </a:lnTo>
                <a:lnTo>
                  <a:pt x="601852" y="368122"/>
                </a:lnTo>
                <a:lnTo>
                  <a:pt x="605409" y="377050"/>
                </a:lnTo>
                <a:lnTo>
                  <a:pt x="639032" y="350208"/>
                </a:lnTo>
                <a:lnTo>
                  <a:pt x="664845" y="307174"/>
                </a:lnTo>
                <a:lnTo>
                  <a:pt x="681418" y="251920"/>
                </a:lnTo>
                <a:lnTo>
                  <a:pt x="686942" y="188417"/>
                </a:lnTo>
                <a:lnTo>
                  <a:pt x="685561" y="155455"/>
                </a:lnTo>
                <a:lnTo>
                  <a:pt x="674512" y="96071"/>
                </a:lnTo>
                <a:lnTo>
                  <a:pt x="652914" y="46291"/>
                </a:lnTo>
                <a:lnTo>
                  <a:pt x="623196" y="11468"/>
                </a:lnTo>
                <a:lnTo>
                  <a:pt x="605409" y="0"/>
                </a:lnTo>
                <a:close/>
              </a:path>
              <a:path w="687070" h="377190">
                <a:moveTo>
                  <a:pt x="81407" y="0"/>
                </a:moveTo>
                <a:lnTo>
                  <a:pt x="47894" y="26898"/>
                </a:lnTo>
                <a:lnTo>
                  <a:pt x="22098" y="69646"/>
                </a:lnTo>
                <a:lnTo>
                  <a:pt x="5524" y="124674"/>
                </a:lnTo>
                <a:lnTo>
                  <a:pt x="0" y="188417"/>
                </a:lnTo>
                <a:lnTo>
                  <a:pt x="1381" y="221199"/>
                </a:lnTo>
                <a:lnTo>
                  <a:pt x="12430" y="280578"/>
                </a:lnTo>
                <a:lnTo>
                  <a:pt x="34026" y="330715"/>
                </a:lnTo>
                <a:lnTo>
                  <a:pt x="63692" y="365653"/>
                </a:lnTo>
                <a:lnTo>
                  <a:pt x="81407" y="377050"/>
                </a:lnTo>
                <a:lnTo>
                  <a:pt x="85089" y="368122"/>
                </a:lnTo>
                <a:lnTo>
                  <a:pt x="70873" y="356663"/>
                </a:lnTo>
                <a:lnTo>
                  <a:pt x="58324" y="341718"/>
                </a:lnTo>
                <a:lnTo>
                  <a:pt x="38226" y="301371"/>
                </a:lnTo>
                <a:lnTo>
                  <a:pt x="25542" y="249526"/>
                </a:lnTo>
                <a:lnTo>
                  <a:pt x="21336" y="188633"/>
                </a:lnTo>
                <a:lnTo>
                  <a:pt x="22387" y="156552"/>
                </a:lnTo>
                <a:lnTo>
                  <a:pt x="30872" y="99822"/>
                </a:lnTo>
                <a:lnTo>
                  <a:pt x="47638" y="53471"/>
                </a:lnTo>
                <a:lnTo>
                  <a:pt x="71018" y="20348"/>
                </a:lnTo>
                <a:lnTo>
                  <a:pt x="85089" y="8928"/>
                </a:lnTo>
                <a:lnTo>
                  <a:pt x="81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p:nvPr/>
        </p:nvSpPr>
        <p:spPr>
          <a:xfrm>
            <a:off x="5318886" y="6181750"/>
            <a:ext cx="709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7345"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𝟒</a:t>
            </a:r>
            <a:r>
              <a:rPr kumimoji="0" sz="1800" b="0" i="0" u="none" strike="noStrike" kern="1200" cap="none" spc="-270"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9" name="object 39"/>
          <p:cNvSpPr/>
          <p:nvPr/>
        </p:nvSpPr>
        <p:spPr>
          <a:xfrm>
            <a:off x="6066790" y="6348628"/>
            <a:ext cx="100965" cy="15240"/>
          </a:xfrm>
          <a:custGeom>
            <a:avLst/>
            <a:gdLst/>
            <a:ahLst/>
            <a:cxnLst/>
            <a:rect l="l" t="t" r="r" b="b"/>
            <a:pathLst>
              <a:path w="100964" h="15239">
                <a:moveTo>
                  <a:pt x="100584" y="0"/>
                </a:moveTo>
                <a:lnTo>
                  <a:pt x="0" y="0"/>
                </a:lnTo>
                <a:lnTo>
                  <a:pt x="0" y="15240"/>
                </a:lnTo>
                <a:lnTo>
                  <a:pt x="100584" y="15240"/>
                </a:lnTo>
                <a:lnTo>
                  <a:pt x="10058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6055233"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41" name="object 41"/>
          <p:cNvSpPr/>
          <p:nvPr/>
        </p:nvSpPr>
        <p:spPr>
          <a:xfrm>
            <a:off x="6571106" y="6167844"/>
            <a:ext cx="687070" cy="377190"/>
          </a:xfrm>
          <a:custGeom>
            <a:avLst/>
            <a:gdLst/>
            <a:ahLst/>
            <a:cxnLst/>
            <a:rect l="l" t="t" r="r" b="b"/>
            <a:pathLst>
              <a:path w="687070" h="377190">
                <a:moveTo>
                  <a:pt x="605409" y="0"/>
                </a:moveTo>
                <a:lnTo>
                  <a:pt x="601852" y="8928"/>
                </a:lnTo>
                <a:lnTo>
                  <a:pt x="615924" y="20348"/>
                </a:lnTo>
                <a:lnTo>
                  <a:pt x="628411" y="35196"/>
                </a:lnTo>
                <a:lnTo>
                  <a:pt x="648589" y="75171"/>
                </a:lnTo>
                <a:lnTo>
                  <a:pt x="661336" y="126949"/>
                </a:lnTo>
                <a:lnTo>
                  <a:pt x="665607" y="188633"/>
                </a:lnTo>
                <a:lnTo>
                  <a:pt x="664557" y="220210"/>
                </a:lnTo>
                <a:lnTo>
                  <a:pt x="656123" y="276579"/>
                </a:lnTo>
                <a:lnTo>
                  <a:pt x="639429" y="323288"/>
                </a:lnTo>
                <a:lnTo>
                  <a:pt x="615997" y="356663"/>
                </a:lnTo>
                <a:lnTo>
                  <a:pt x="601852" y="368122"/>
                </a:lnTo>
                <a:lnTo>
                  <a:pt x="605409" y="377050"/>
                </a:lnTo>
                <a:lnTo>
                  <a:pt x="639032" y="350208"/>
                </a:lnTo>
                <a:lnTo>
                  <a:pt x="664845" y="307174"/>
                </a:lnTo>
                <a:lnTo>
                  <a:pt x="681418" y="251920"/>
                </a:lnTo>
                <a:lnTo>
                  <a:pt x="686943" y="188417"/>
                </a:lnTo>
                <a:lnTo>
                  <a:pt x="685561" y="155455"/>
                </a:lnTo>
                <a:lnTo>
                  <a:pt x="674512" y="96071"/>
                </a:lnTo>
                <a:lnTo>
                  <a:pt x="652914" y="46291"/>
                </a:lnTo>
                <a:lnTo>
                  <a:pt x="623196" y="11468"/>
                </a:lnTo>
                <a:lnTo>
                  <a:pt x="605409" y="0"/>
                </a:lnTo>
                <a:close/>
              </a:path>
              <a:path w="687070" h="377190">
                <a:moveTo>
                  <a:pt x="81407" y="0"/>
                </a:moveTo>
                <a:lnTo>
                  <a:pt x="47894" y="26898"/>
                </a:lnTo>
                <a:lnTo>
                  <a:pt x="22098" y="69646"/>
                </a:lnTo>
                <a:lnTo>
                  <a:pt x="5524" y="124674"/>
                </a:lnTo>
                <a:lnTo>
                  <a:pt x="0" y="188417"/>
                </a:lnTo>
                <a:lnTo>
                  <a:pt x="1381" y="221199"/>
                </a:lnTo>
                <a:lnTo>
                  <a:pt x="12430" y="280578"/>
                </a:lnTo>
                <a:lnTo>
                  <a:pt x="34026" y="330715"/>
                </a:lnTo>
                <a:lnTo>
                  <a:pt x="63692" y="365653"/>
                </a:lnTo>
                <a:lnTo>
                  <a:pt x="81407" y="377050"/>
                </a:lnTo>
                <a:lnTo>
                  <a:pt x="85090" y="368122"/>
                </a:lnTo>
                <a:lnTo>
                  <a:pt x="70873" y="356663"/>
                </a:lnTo>
                <a:lnTo>
                  <a:pt x="58324" y="341718"/>
                </a:lnTo>
                <a:lnTo>
                  <a:pt x="38226" y="301371"/>
                </a:lnTo>
                <a:lnTo>
                  <a:pt x="25542" y="249526"/>
                </a:lnTo>
                <a:lnTo>
                  <a:pt x="21336" y="188633"/>
                </a:lnTo>
                <a:lnTo>
                  <a:pt x="22387" y="156552"/>
                </a:lnTo>
                <a:lnTo>
                  <a:pt x="30872" y="99822"/>
                </a:lnTo>
                <a:lnTo>
                  <a:pt x="47638" y="53471"/>
                </a:lnTo>
                <a:lnTo>
                  <a:pt x="71018" y="20348"/>
                </a:lnTo>
                <a:lnTo>
                  <a:pt x="85090" y="8928"/>
                </a:lnTo>
                <a:lnTo>
                  <a:pt x="81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6318884" y="6181750"/>
            <a:ext cx="709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6075"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a:t>
            </a:r>
            <a:r>
              <a:rPr kumimoji="0" sz="1800" b="0" i="0" u="none" strike="noStrike" kern="1200" cap="none" spc="-260"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3" name="object 43"/>
          <p:cNvSpPr/>
          <p:nvPr/>
        </p:nvSpPr>
        <p:spPr>
          <a:xfrm>
            <a:off x="7065009" y="6348628"/>
            <a:ext cx="100965" cy="15240"/>
          </a:xfrm>
          <a:custGeom>
            <a:avLst/>
            <a:gdLst/>
            <a:ahLst/>
            <a:cxnLst/>
            <a:rect l="l" t="t" r="r" b="b"/>
            <a:pathLst>
              <a:path w="100965" h="15239">
                <a:moveTo>
                  <a:pt x="100583" y="0"/>
                </a:moveTo>
                <a:lnTo>
                  <a:pt x="0" y="0"/>
                </a:lnTo>
                <a:lnTo>
                  <a:pt x="0" y="15240"/>
                </a:lnTo>
                <a:lnTo>
                  <a:pt x="100583" y="15240"/>
                </a:lnTo>
                <a:lnTo>
                  <a:pt x="1005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7053453"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45" name="object 45"/>
          <p:cNvSpPr/>
          <p:nvPr/>
        </p:nvSpPr>
        <p:spPr>
          <a:xfrm>
            <a:off x="7570851" y="6167844"/>
            <a:ext cx="687070" cy="377190"/>
          </a:xfrm>
          <a:custGeom>
            <a:avLst/>
            <a:gdLst/>
            <a:ahLst/>
            <a:cxnLst/>
            <a:rect l="l" t="t" r="r" b="b"/>
            <a:pathLst>
              <a:path w="687070" h="377190">
                <a:moveTo>
                  <a:pt x="605408" y="0"/>
                </a:moveTo>
                <a:lnTo>
                  <a:pt x="601852" y="8928"/>
                </a:lnTo>
                <a:lnTo>
                  <a:pt x="615924" y="20348"/>
                </a:lnTo>
                <a:lnTo>
                  <a:pt x="628411" y="35196"/>
                </a:lnTo>
                <a:lnTo>
                  <a:pt x="648589" y="75171"/>
                </a:lnTo>
                <a:lnTo>
                  <a:pt x="661336" y="126949"/>
                </a:lnTo>
                <a:lnTo>
                  <a:pt x="665606" y="188633"/>
                </a:lnTo>
                <a:lnTo>
                  <a:pt x="664557" y="220210"/>
                </a:lnTo>
                <a:lnTo>
                  <a:pt x="656123" y="276579"/>
                </a:lnTo>
                <a:lnTo>
                  <a:pt x="639429" y="323288"/>
                </a:lnTo>
                <a:lnTo>
                  <a:pt x="615997" y="356663"/>
                </a:lnTo>
                <a:lnTo>
                  <a:pt x="601852" y="368122"/>
                </a:lnTo>
                <a:lnTo>
                  <a:pt x="605408" y="377050"/>
                </a:lnTo>
                <a:lnTo>
                  <a:pt x="639032" y="350208"/>
                </a:lnTo>
                <a:lnTo>
                  <a:pt x="664845" y="307174"/>
                </a:lnTo>
                <a:lnTo>
                  <a:pt x="681418" y="251920"/>
                </a:lnTo>
                <a:lnTo>
                  <a:pt x="686943" y="188417"/>
                </a:lnTo>
                <a:lnTo>
                  <a:pt x="685561" y="155455"/>
                </a:lnTo>
                <a:lnTo>
                  <a:pt x="674512" y="96071"/>
                </a:lnTo>
                <a:lnTo>
                  <a:pt x="652914" y="46291"/>
                </a:lnTo>
                <a:lnTo>
                  <a:pt x="623196" y="11468"/>
                </a:lnTo>
                <a:lnTo>
                  <a:pt x="605408" y="0"/>
                </a:lnTo>
                <a:close/>
              </a:path>
              <a:path w="687070" h="377190">
                <a:moveTo>
                  <a:pt x="81406" y="0"/>
                </a:moveTo>
                <a:lnTo>
                  <a:pt x="47894" y="26898"/>
                </a:lnTo>
                <a:lnTo>
                  <a:pt x="22098" y="69646"/>
                </a:lnTo>
                <a:lnTo>
                  <a:pt x="5524" y="124674"/>
                </a:lnTo>
                <a:lnTo>
                  <a:pt x="0" y="188417"/>
                </a:lnTo>
                <a:lnTo>
                  <a:pt x="1381" y="221199"/>
                </a:lnTo>
                <a:lnTo>
                  <a:pt x="12430" y="280578"/>
                </a:lnTo>
                <a:lnTo>
                  <a:pt x="34026" y="330715"/>
                </a:lnTo>
                <a:lnTo>
                  <a:pt x="63692" y="365653"/>
                </a:lnTo>
                <a:lnTo>
                  <a:pt x="81406" y="377050"/>
                </a:lnTo>
                <a:lnTo>
                  <a:pt x="85090" y="368122"/>
                </a:lnTo>
                <a:lnTo>
                  <a:pt x="70873" y="356663"/>
                </a:lnTo>
                <a:lnTo>
                  <a:pt x="58324" y="341718"/>
                </a:lnTo>
                <a:lnTo>
                  <a:pt x="38226" y="301371"/>
                </a:lnTo>
                <a:lnTo>
                  <a:pt x="25542" y="249526"/>
                </a:lnTo>
                <a:lnTo>
                  <a:pt x="21335" y="188633"/>
                </a:lnTo>
                <a:lnTo>
                  <a:pt x="22387" y="156552"/>
                </a:lnTo>
                <a:lnTo>
                  <a:pt x="30872" y="99822"/>
                </a:lnTo>
                <a:lnTo>
                  <a:pt x="47638" y="53471"/>
                </a:lnTo>
                <a:lnTo>
                  <a:pt x="71018" y="20348"/>
                </a:lnTo>
                <a:lnTo>
                  <a:pt x="85090" y="8928"/>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txBox="1"/>
          <p:nvPr/>
        </p:nvSpPr>
        <p:spPr>
          <a:xfrm>
            <a:off x="7317105" y="6181750"/>
            <a:ext cx="7105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7345"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𝟔</a:t>
            </a:r>
            <a:r>
              <a:rPr kumimoji="0" sz="1800" b="0" i="0" u="none" strike="noStrike" kern="1200" cap="none" spc="-265"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7" name="object 47"/>
          <p:cNvSpPr/>
          <p:nvPr/>
        </p:nvSpPr>
        <p:spPr>
          <a:xfrm>
            <a:off x="8064754" y="6348628"/>
            <a:ext cx="100965" cy="15240"/>
          </a:xfrm>
          <a:custGeom>
            <a:avLst/>
            <a:gdLst/>
            <a:ahLst/>
            <a:cxnLst/>
            <a:rect l="l" t="t" r="r" b="b"/>
            <a:pathLst>
              <a:path w="100965" h="15239">
                <a:moveTo>
                  <a:pt x="100583" y="0"/>
                </a:moveTo>
                <a:lnTo>
                  <a:pt x="0" y="0"/>
                </a:lnTo>
                <a:lnTo>
                  <a:pt x="0" y="15240"/>
                </a:lnTo>
                <a:lnTo>
                  <a:pt x="100583" y="15240"/>
                </a:lnTo>
                <a:lnTo>
                  <a:pt x="10058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8053578" y="6061354"/>
            <a:ext cx="12573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𝟏</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285" normalizeH="0" baseline="0" noProof="0" dirty="0">
                <a:ln>
                  <a:noFill/>
                </a:ln>
                <a:solidFill>
                  <a:prstClr val="black"/>
                </a:solidFill>
                <a:effectLst/>
                <a:uLnTx/>
                <a:uFillTx/>
                <a:latin typeface="Tinos"/>
                <a:ea typeface="+mn-ea"/>
                <a:cs typeface="Tinos"/>
              </a:rPr>
              <a:t>𝟔</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49" name="object 49"/>
          <p:cNvSpPr txBox="1"/>
          <p:nvPr/>
        </p:nvSpPr>
        <p:spPr>
          <a:xfrm>
            <a:off x="8329421" y="6181750"/>
            <a:ext cx="619760" cy="45402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045"/>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𝟑. </a:t>
            </a:r>
            <a:r>
              <a:rPr kumimoji="0" sz="1800" b="0" i="0" u="none" strike="noStrike" kern="1200" cap="none" spc="-325" normalizeH="0" baseline="0" noProof="0" dirty="0">
                <a:ln>
                  <a:noFill/>
                </a:ln>
                <a:solidFill>
                  <a:prstClr val="black"/>
                </a:solidFill>
                <a:effectLst/>
                <a:uLnTx/>
                <a:uFillTx/>
                <a:latin typeface="Tinos"/>
                <a:ea typeface="+mn-ea"/>
                <a:cs typeface="Tinos"/>
              </a:rPr>
              <a:t>𝟓</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09855" marR="0" lvl="0" indent="0" algn="l" defTabSz="914400" rtl="0" eaLnBrk="1" fontAlgn="auto" latinLnBrk="0" hangingPunct="1">
              <a:lnSpc>
                <a:spcPts val="1325"/>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14</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ctrTitle" idx="4294967295"/>
          </p:nvPr>
        </p:nvSpPr>
        <p:spPr>
          <a:xfrm>
            <a:off x="0" y="2130425"/>
            <a:ext cx="7772400" cy="1470025"/>
          </a:xfrm>
        </p:spPr>
        <p:txBody>
          <a:bodyPr/>
          <a:lstStyle/>
          <a:p>
            <a:pPr eaLnBrk="1" hangingPunct="1"/>
            <a:r>
              <a:rPr lang="en-CA" altLang="en-US"/>
              <a:t>Conditional Distributions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620</a:t>
            </a:fld>
            <a:endParaRPr lang="en-US"/>
          </a:p>
        </p:txBody>
      </p:sp>
    </p:spTree>
    <p:extLst>
      <p:ext uri="{BB962C8B-B14F-4D97-AF65-F5344CB8AC3E}">
        <p14:creationId xmlns:p14="http://schemas.microsoft.com/office/powerpoint/2010/main" val="100790779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23850" y="188913"/>
            <a:ext cx="8280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Definition:</a:t>
            </a:r>
          </a:p>
          <a:p>
            <a:pPr eaLnBrk="1" hangingPunct="1">
              <a:spcBef>
                <a:spcPct val="20000"/>
              </a:spcBef>
            </a:pPr>
            <a:r>
              <a:rPr lang="en-CA" altLang="en-US" sz="3200">
                <a:latin typeface="Times New Roman" panose="02020603050405020304" pitchFamily="18" charset="0"/>
              </a:rPr>
              <a:t>Let </a:t>
            </a:r>
            <a:r>
              <a:rPr lang="en-CA" altLang="en-US" sz="3200" i="1">
                <a:latin typeface="Times New Roman" panose="02020603050405020304" pitchFamily="18" charset="0"/>
              </a:rPr>
              <a:t>X </a:t>
            </a:r>
            <a:r>
              <a:rPr lang="en-CA" altLang="en-US" sz="3200">
                <a:latin typeface="Times New Roman" panose="02020603050405020304" pitchFamily="18" charset="0"/>
              </a:rPr>
              <a:t>and </a:t>
            </a:r>
            <a:r>
              <a:rPr lang="en-CA" altLang="en-US" sz="3200" i="1">
                <a:latin typeface="Times New Roman" panose="02020603050405020304" pitchFamily="18" charset="0"/>
              </a:rPr>
              <a:t>Y </a:t>
            </a:r>
            <a:r>
              <a:rPr lang="en-CA" altLang="en-US" sz="3200">
                <a:latin typeface="Times New Roman" panose="02020603050405020304" pitchFamily="18" charset="0"/>
              </a:rPr>
              <a:t>denote two discrete random variables with joint probability function</a:t>
            </a:r>
            <a:r>
              <a:rPr lang="en-CA" altLang="en-US" sz="3200" i="1">
                <a:latin typeface="Times New Roman" panose="02020603050405020304" pitchFamily="18" charset="0"/>
              </a:rPr>
              <a:t> </a:t>
            </a:r>
          </a:p>
          <a:p>
            <a:pPr eaLnBrk="1" hangingPunct="1">
              <a:spcBef>
                <a:spcPct val="20000"/>
              </a:spcBef>
            </a:pPr>
            <a:r>
              <a:rPr lang="en-CA" altLang="en-US" sz="3200" i="1">
                <a:latin typeface="Times New Roman" panose="02020603050405020304" pitchFamily="18" charset="0"/>
              </a:rPr>
              <a:t>	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a:p>
            <a:pPr eaLnBrk="1" hangingPunct="1">
              <a:spcBef>
                <a:spcPct val="20000"/>
              </a:spcBef>
            </a:pPr>
            <a:r>
              <a:rPr lang="en-CA" altLang="en-US" sz="3200">
                <a:latin typeface="Times New Roman" panose="02020603050405020304" pitchFamily="18" charset="0"/>
              </a:rPr>
              <a:t>Then</a:t>
            </a:r>
          </a:p>
        </p:txBody>
      </p:sp>
      <p:sp>
        <p:nvSpPr>
          <p:cNvPr id="90115" name="Rectangle 3"/>
          <p:cNvSpPr>
            <a:spLocks noChangeArrowheads="1"/>
          </p:cNvSpPr>
          <p:nvPr/>
        </p:nvSpPr>
        <p:spPr bwMode="auto">
          <a:xfrm>
            <a:off x="395288" y="3213100"/>
            <a:ext cx="81375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p</a:t>
            </a:r>
            <a:r>
              <a:rPr lang="en-CA" altLang="en-US" sz="2800" i="1" baseline="-25000">
                <a:latin typeface="Times New Roman" panose="02020603050405020304" pitchFamily="18" charset="0"/>
              </a:rPr>
              <a:t>X </a:t>
            </a:r>
            <a:r>
              <a:rPr lang="en-CA" altLang="en-US" sz="2800" baseline="-25000">
                <a:latin typeface="Times New Roman" panose="02020603050405020304" pitchFamily="18" charset="0"/>
              </a:rPr>
              <a:t>|</a:t>
            </a:r>
            <a:r>
              <a:rPr lang="en-CA" altLang="en-US" sz="2800" i="1" baseline="-25000">
                <a:latin typeface="Times New Roman" panose="02020603050405020304" pitchFamily="18" charset="0"/>
              </a:rPr>
              <a:t>Y</a:t>
            </a:r>
            <a:r>
              <a:rPr lang="en-CA" altLang="en-US" sz="2800">
                <a:latin typeface="Times New Roman" panose="02020603050405020304" pitchFamily="18" charset="0"/>
              </a:rPr>
              <a:t>(</a:t>
            </a:r>
            <a:r>
              <a:rPr lang="en-CA" altLang="en-US" sz="2800" i="1">
                <a:latin typeface="Times New Roman" panose="02020603050405020304" pitchFamily="18" charset="0"/>
              </a:rPr>
              <a:t>x</a:t>
            </a:r>
            <a:r>
              <a:rPr lang="en-CA" altLang="en-US" sz="2800">
                <a:latin typeface="Times New Roman" panose="02020603050405020304" pitchFamily="18" charset="0"/>
              </a:rPr>
              <a:t>|</a:t>
            </a:r>
            <a:r>
              <a:rPr lang="en-CA" altLang="en-US" sz="2800" i="1">
                <a:latin typeface="Times New Roman" panose="02020603050405020304" pitchFamily="18" charset="0"/>
              </a:rPr>
              <a:t>y</a:t>
            </a:r>
            <a:r>
              <a:rPr lang="en-CA" altLang="en-US" sz="2800">
                <a:latin typeface="Times New Roman" panose="02020603050405020304" pitchFamily="18" charset="0"/>
              </a:rPr>
              <a:t>) = </a:t>
            </a:r>
            <a:r>
              <a:rPr lang="en-CA" altLang="en-US" sz="2800" i="1">
                <a:latin typeface="Times New Roman" panose="02020603050405020304" pitchFamily="18" charset="0"/>
              </a:rPr>
              <a:t>P</a:t>
            </a:r>
            <a:r>
              <a:rPr lang="en-CA" altLang="en-US" sz="2800">
                <a:latin typeface="Times New Roman" panose="02020603050405020304" pitchFamily="18" charset="0"/>
              </a:rPr>
              <a:t>[</a:t>
            </a:r>
            <a:r>
              <a:rPr lang="en-CA" altLang="en-US" sz="2800" i="1">
                <a:latin typeface="Times New Roman" panose="02020603050405020304" pitchFamily="18" charset="0"/>
              </a:rPr>
              <a:t>X = x</a:t>
            </a:r>
            <a:r>
              <a:rPr lang="en-CA" altLang="en-US" sz="2800">
                <a:latin typeface="Times New Roman" panose="02020603050405020304" pitchFamily="18" charset="0"/>
              </a:rPr>
              <a:t>|</a:t>
            </a:r>
            <a:r>
              <a:rPr lang="en-CA" altLang="en-US" sz="2800" i="1">
                <a:latin typeface="Times New Roman" panose="02020603050405020304" pitchFamily="18" charset="0"/>
              </a:rPr>
              <a:t>Y = y</a:t>
            </a:r>
            <a:r>
              <a:rPr lang="en-CA" altLang="en-US" sz="2800">
                <a:latin typeface="Times New Roman" panose="02020603050405020304" pitchFamily="18" charset="0"/>
              </a:rPr>
              <a:t>] is called the </a:t>
            </a:r>
            <a:r>
              <a:rPr lang="en-CA" altLang="en-US" sz="2800" b="1">
                <a:latin typeface="Times New Roman" panose="02020603050405020304" pitchFamily="18" charset="0"/>
              </a:rPr>
              <a:t>conditional probability function</a:t>
            </a:r>
            <a:r>
              <a:rPr lang="en-CA" altLang="en-US" sz="2800">
                <a:latin typeface="Times New Roman" panose="02020603050405020304" pitchFamily="18" charset="0"/>
              </a:rPr>
              <a:t> of </a:t>
            </a:r>
            <a:r>
              <a:rPr lang="en-CA" altLang="en-US" sz="2800" i="1">
                <a:latin typeface="Times New Roman" panose="02020603050405020304" pitchFamily="18" charset="0"/>
              </a:rPr>
              <a:t>X </a:t>
            </a:r>
            <a:r>
              <a:rPr lang="en-CA" altLang="en-US" sz="2800">
                <a:latin typeface="Times New Roman" panose="02020603050405020304" pitchFamily="18" charset="0"/>
              </a:rPr>
              <a:t>given</a:t>
            </a:r>
            <a:r>
              <a:rPr lang="en-CA" altLang="en-US" sz="2800" i="1">
                <a:latin typeface="Times New Roman" panose="02020603050405020304" pitchFamily="18" charset="0"/>
              </a:rPr>
              <a:t> Y = y</a:t>
            </a:r>
          </a:p>
        </p:txBody>
      </p:sp>
      <p:sp>
        <p:nvSpPr>
          <p:cNvPr id="90116" name="Rectangle 5"/>
          <p:cNvSpPr>
            <a:spLocks noChangeArrowheads="1"/>
          </p:cNvSpPr>
          <p:nvPr/>
        </p:nvSpPr>
        <p:spPr bwMode="auto">
          <a:xfrm>
            <a:off x="468313" y="4365625"/>
            <a:ext cx="9366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and</a:t>
            </a:r>
          </a:p>
        </p:txBody>
      </p:sp>
      <p:sp>
        <p:nvSpPr>
          <p:cNvPr id="90117" name="Rectangle 6"/>
          <p:cNvSpPr>
            <a:spLocks noChangeArrowheads="1"/>
          </p:cNvSpPr>
          <p:nvPr/>
        </p:nvSpPr>
        <p:spPr bwMode="auto">
          <a:xfrm>
            <a:off x="539750" y="5084763"/>
            <a:ext cx="78486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p</a:t>
            </a:r>
            <a:r>
              <a:rPr lang="en-CA" altLang="en-US" sz="2800" i="1" baseline="-25000">
                <a:latin typeface="Times New Roman" panose="02020603050405020304" pitchFamily="18" charset="0"/>
              </a:rPr>
              <a:t>Y </a:t>
            </a:r>
            <a:r>
              <a:rPr lang="en-CA" altLang="en-US" sz="2800" baseline="-25000">
                <a:latin typeface="Times New Roman" panose="02020603050405020304" pitchFamily="18" charset="0"/>
              </a:rPr>
              <a:t>|</a:t>
            </a:r>
            <a:r>
              <a:rPr lang="en-CA" altLang="en-US" sz="2800" i="1" baseline="-25000">
                <a:latin typeface="Times New Roman" panose="02020603050405020304" pitchFamily="18" charset="0"/>
              </a:rPr>
              <a:t>X</a:t>
            </a:r>
            <a:r>
              <a:rPr lang="en-CA" altLang="en-US" sz="2800">
                <a:latin typeface="Times New Roman" panose="02020603050405020304" pitchFamily="18" charset="0"/>
              </a:rPr>
              <a:t>(</a:t>
            </a:r>
            <a:r>
              <a:rPr lang="en-CA" altLang="en-US" sz="2800" i="1">
                <a:latin typeface="Times New Roman" panose="02020603050405020304" pitchFamily="18" charset="0"/>
              </a:rPr>
              <a:t>y</a:t>
            </a:r>
            <a:r>
              <a:rPr lang="en-CA" altLang="en-US" sz="2800">
                <a:latin typeface="Times New Roman" panose="02020603050405020304" pitchFamily="18" charset="0"/>
              </a:rPr>
              <a:t>|</a:t>
            </a:r>
            <a:r>
              <a:rPr lang="en-CA" altLang="en-US" sz="2800" i="1">
                <a:latin typeface="Times New Roman" panose="02020603050405020304" pitchFamily="18" charset="0"/>
              </a:rPr>
              <a:t>x</a:t>
            </a:r>
            <a:r>
              <a:rPr lang="en-CA" altLang="en-US" sz="2800">
                <a:latin typeface="Times New Roman" panose="02020603050405020304" pitchFamily="18" charset="0"/>
              </a:rPr>
              <a:t>) = </a:t>
            </a:r>
            <a:r>
              <a:rPr lang="en-CA" altLang="en-US" sz="2800" i="1">
                <a:latin typeface="Times New Roman" panose="02020603050405020304" pitchFamily="18" charset="0"/>
              </a:rPr>
              <a:t>P</a:t>
            </a:r>
            <a:r>
              <a:rPr lang="en-CA" altLang="en-US" sz="2800">
                <a:latin typeface="Times New Roman" panose="02020603050405020304" pitchFamily="18" charset="0"/>
              </a:rPr>
              <a:t>[</a:t>
            </a:r>
            <a:r>
              <a:rPr lang="en-CA" altLang="en-US" sz="2800" i="1">
                <a:latin typeface="Times New Roman" panose="02020603050405020304" pitchFamily="18" charset="0"/>
              </a:rPr>
              <a:t>Y = y</a:t>
            </a:r>
            <a:r>
              <a:rPr lang="en-CA" altLang="en-US" sz="2800">
                <a:latin typeface="Times New Roman" panose="02020603050405020304" pitchFamily="18" charset="0"/>
              </a:rPr>
              <a:t>|</a:t>
            </a:r>
            <a:r>
              <a:rPr lang="en-CA" altLang="en-US" sz="2800" i="1">
                <a:latin typeface="Times New Roman" panose="02020603050405020304" pitchFamily="18" charset="0"/>
              </a:rPr>
              <a:t>X = x</a:t>
            </a:r>
            <a:r>
              <a:rPr lang="en-CA" altLang="en-US" sz="2800">
                <a:latin typeface="Times New Roman" panose="02020603050405020304" pitchFamily="18" charset="0"/>
              </a:rPr>
              <a:t>] is called the </a:t>
            </a:r>
            <a:r>
              <a:rPr lang="en-CA" altLang="en-US" sz="2800" b="1">
                <a:latin typeface="Times New Roman" panose="02020603050405020304" pitchFamily="18" charset="0"/>
              </a:rPr>
              <a:t>conditional probability function</a:t>
            </a:r>
            <a:r>
              <a:rPr lang="en-CA" altLang="en-US" sz="2800">
                <a:latin typeface="Times New Roman" panose="02020603050405020304" pitchFamily="18" charset="0"/>
              </a:rPr>
              <a:t> of </a:t>
            </a:r>
            <a:r>
              <a:rPr lang="en-CA" altLang="en-US" sz="2800" i="1">
                <a:latin typeface="Times New Roman" panose="02020603050405020304" pitchFamily="18" charset="0"/>
              </a:rPr>
              <a:t>Y </a:t>
            </a:r>
            <a:r>
              <a:rPr lang="en-CA" altLang="en-US" sz="2800">
                <a:latin typeface="Times New Roman" panose="02020603050405020304" pitchFamily="18" charset="0"/>
              </a:rPr>
              <a:t>given</a:t>
            </a:r>
            <a:r>
              <a:rPr lang="en-CA" altLang="en-US" sz="2800" i="1">
                <a:latin typeface="Times New Roman" panose="02020603050405020304" pitchFamily="18" charset="0"/>
              </a:rPr>
              <a:t> X = x</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621</a:t>
            </a:fld>
            <a:endParaRPr lang="en-US"/>
          </a:p>
        </p:txBody>
      </p:sp>
    </p:spTree>
    <p:extLst>
      <p:ext uri="{BB962C8B-B14F-4D97-AF65-F5344CB8AC3E}">
        <p14:creationId xmlns:p14="http://schemas.microsoft.com/office/powerpoint/2010/main" val="310047244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Note</a:t>
            </a:r>
            <a:endParaRPr lang="en-CA" altLang="en-US" sz="2800">
              <a:latin typeface="Times New Roman" panose="02020603050405020304" pitchFamily="18" charset="0"/>
            </a:endParaRPr>
          </a:p>
        </p:txBody>
      </p:sp>
      <p:graphicFrame>
        <p:nvGraphicFramePr>
          <p:cNvPr id="12290" name="Object 3"/>
          <p:cNvGraphicFramePr>
            <a:graphicFrameLocks noChangeAspect="1"/>
          </p:cNvGraphicFramePr>
          <p:nvPr/>
        </p:nvGraphicFramePr>
        <p:xfrm>
          <a:off x="827088" y="836613"/>
          <a:ext cx="4525962" cy="731837"/>
        </p:xfrm>
        <a:graphic>
          <a:graphicData uri="http://schemas.openxmlformats.org/presentationml/2006/ole">
            <mc:AlternateContent xmlns:mc="http://schemas.openxmlformats.org/markup-compatibility/2006">
              <mc:Choice xmlns:v="urn:schemas-microsoft-com:vml" Requires="v">
                <p:oleObj spid="_x0000_s67586" name="Equation" r:id="rId4" imgW="1803240" imgH="291960" progId="Equation.DSMT4">
                  <p:embed/>
                </p:oleObj>
              </mc:Choice>
              <mc:Fallback>
                <p:oleObj name="Equation" r:id="rId4" imgW="1803240" imgH="291960" progId="Equation.DSMT4">
                  <p:embed/>
                  <p:pic>
                    <p:nvPicPr>
                      <p:cNvPr id="1229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836613"/>
                        <a:ext cx="4525962"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8"/>
          <p:cNvGraphicFramePr>
            <a:graphicFrameLocks noChangeAspect="1"/>
          </p:cNvGraphicFramePr>
          <p:nvPr/>
        </p:nvGraphicFramePr>
        <p:xfrm>
          <a:off x="2555875" y="1557338"/>
          <a:ext cx="4494213" cy="1177925"/>
        </p:xfrm>
        <a:graphic>
          <a:graphicData uri="http://schemas.openxmlformats.org/presentationml/2006/ole">
            <mc:AlternateContent xmlns:mc="http://schemas.openxmlformats.org/markup-compatibility/2006">
              <mc:Choice xmlns:v="urn:schemas-microsoft-com:vml" Requires="v">
                <p:oleObj spid="_x0000_s67587" name="Equation" r:id="rId6" imgW="1790640" imgH="469800" progId="Equation.DSMT4">
                  <p:embed/>
                </p:oleObj>
              </mc:Choice>
              <mc:Fallback>
                <p:oleObj name="Equation" r:id="rId6" imgW="1790640" imgH="469800" progId="Equation.DSMT4">
                  <p:embed/>
                  <p:pic>
                    <p:nvPicPr>
                      <p:cNvPr id="1229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1557338"/>
                        <a:ext cx="44942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9"/>
          <p:cNvGraphicFramePr>
            <a:graphicFrameLocks noChangeAspect="1"/>
          </p:cNvGraphicFramePr>
          <p:nvPr/>
        </p:nvGraphicFramePr>
        <p:xfrm>
          <a:off x="900113" y="3284538"/>
          <a:ext cx="4525962" cy="731837"/>
        </p:xfrm>
        <a:graphic>
          <a:graphicData uri="http://schemas.openxmlformats.org/presentationml/2006/ole">
            <mc:AlternateContent xmlns:mc="http://schemas.openxmlformats.org/markup-compatibility/2006">
              <mc:Choice xmlns:v="urn:schemas-microsoft-com:vml" Requires="v">
                <p:oleObj spid="_x0000_s67588" name="Equation" r:id="rId8" imgW="1803240" imgH="291960" progId="Equation.DSMT4">
                  <p:embed/>
                </p:oleObj>
              </mc:Choice>
              <mc:Fallback>
                <p:oleObj name="Equation" r:id="rId8" imgW="1803240" imgH="291960" progId="Equation.DSMT4">
                  <p:embed/>
                  <p:pic>
                    <p:nvPicPr>
                      <p:cNvPr id="1229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3284538"/>
                        <a:ext cx="4525962"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10"/>
          <p:cNvGraphicFramePr>
            <a:graphicFrameLocks noChangeAspect="1"/>
          </p:cNvGraphicFramePr>
          <p:nvPr/>
        </p:nvGraphicFramePr>
        <p:xfrm>
          <a:off x="2555875" y="4221163"/>
          <a:ext cx="4494213" cy="1177925"/>
        </p:xfrm>
        <a:graphic>
          <a:graphicData uri="http://schemas.openxmlformats.org/presentationml/2006/ole">
            <mc:AlternateContent xmlns:mc="http://schemas.openxmlformats.org/markup-compatibility/2006">
              <mc:Choice xmlns:v="urn:schemas-microsoft-com:vml" Requires="v">
                <p:oleObj spid="_x0000_s67589" name="Equation" r:id="rId10" imgW="1790640" imgH="469800" progId="Equation.DSMT4">
                  <p:embed/>
                </p:oleObj>
              </mc:Choice>
              <mc:Fallback>
                <p:oleObj name="Equation" r:id="rId10" imgW="1790640" imgH="469800" progId="Equation.DSMT4">
                  <p:embed/>
                  <p:pic>
                    <p:nvPicPr>
                      <p:cNvPr id="12293"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875" y="4221163"/>
                        <a:ext cx="44942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Rectangle 11"/>
          <p:cNvSpPr>
            <a:spLocks noChangeArrowheads="1"/>
          </p:cNvSpPr>
          <p:nvPr/>
        </p:nvSpPr>
        <p:spPr bwMode="auto">
          <a:xfrm>
            <a:off x="539750" y="2636838"/>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and</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622</a:t>
            </a:fld>
            <a:endParaRPr lang="en-US"/>
          </a:p>
        </p:txBody>
      </p:sp>
    </p:spTree>
    <p:extLst>
      <p:ext uri="{BB962C8B-B14F-4D97-AF65-F5344CB8AC3E}">
        <p14:creationId xmlns:p14="http://schemas.microsoft.com/office/powerpoint/2010/main" val="31277851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idx="4294967295"/>
          </p:nvPr>
        </p:nvSpPr>
        <p:spPr>
          <a:xfrm>
            <a:off x="609600" y="1600200"/>
            <a:ext cx="7620000" cy="4525963"/>
          </a:xfrm>
        </p:spPr>
        <p:txBody>
          <a:bodyPr/>
          <a:lstStyle/>
          <a:p>
            <a:pPr eaLnBrk="1" hangingPunct="1"/>
            <a:r>
              <a:rPr lang="en-CA" altLang="en-US" dirty="0"/>
              <a:t>Marginal distributions describe how one variable behaves ignoring the other variable.</a:t>
            </a:r>
          </a:p>
          <a:p>
            <a:pPr eaLnBrk="1" hangingPunct="1"/>
            <a:r>
              <a:rPr lang="en-CA" altLang="en-US" dirty="0"/>
              <a:t>Conditional distributions describe how one variable behaves when the other variable is held fixed</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623</a:t>
            </a:fld>
            <a:endParaRPr lang="en-US"/>
          </a:p>
        </p:txBody>
      </p:sp>
    </p:spTree>
    <p:extLst>
      <p:ext uri="{BB962C8B-B14F-4D97-AF65-F5344CB8AC3E}">
        <p14:creationId xmlns:p14="http://schemas.microsoft.com/office/powerpoint/2010/main" val="143332668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68313" y="476250"/>
            <a:ext cx="82073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dirty="0">
                <a:latin typeface="Times New Roman" panose="02020603050405020304" pitchFamily="18" charset="0"/>
              </a:rPr>
              <a:t>Example:</a:t>
            </a:r>
          </a:p>
          <a:p>
            <a:pPr eaLnBrk="1" hangingPunct="1">
              <a:spcBef>
                <a:spcPct val="20000"/>
              </a:spcBef>
            </a:pPr>
            <a:r>
              <a:rPr lang="en-CA" altLang="en-US" sz="2800" dirty="0">
                <a:latin typeface="Times New Roman" panose="02020603050405020304" pitchFamily="18" charset="0"/>
              </a:rPr>
              <a:t>A die is rolled </a:t>
            </a:r>
            <a:r>
              <a:rPr lang="en-CA" altLang="en-US" sz="2800" i="1" dirty="0">
                <a:latin typeface="Times New Roman" panose="02020603050405020304" pitchFamily="18" charset="0"/>
              </a:rPr>
              <a:t>n </a:t>
            </a:r>
            <a:r>
              <a:rPr lang="en-CA" altLang="en-US" sz="2800" dirty="0">
                <a:latin typeface="Times New Roman" panose="02020603050405020304" pitchFamily="18" charset="0"/>
              </a:rPr>
              <a:t>= 5 times</a:t>
            </a:r>
          </a:p>
          <a:p>
            <a:pPr eaLnBrk="1" hangingPunct="1">
              <a:spcBef>
                <a:spcPct val="20000"/>
              </a:spcBef>
            </a:pPr>
            <a:r>
              <a:rPr lang="en-CA" altLang="en-US" sz="2800" i="1" dirty="0">
                <a:latin typeface="Times New Roman" panose="02020603050405020304" pitchFamily="18" charset="0"/>
              </a:rPr>
              <a:t>X = </a:t>
            </a:r>
            <a:r>
              <a:rPr lang="en-CA" altLang="en-US" sz="2800" dirty="0">
                <a:latin typeface="Times New Roman" panose="02020603050405020304" pitchFamily="18" charset="0"/>
              </a:rPr>
              <a:t>the number of times a “</a:t>
            </a:r>
            <a:r>
              <a:rPr lang="en-CA" altLang="en-US" sz="2800" b="1" dirty="0">
                <a:latin typeface="Times New Roman" panose="02020603050405020304" pitchFamily="18" charset="0"/>
              </a:rPr>
              <a:t>six</a:t>
            </a:r>
            <a:r>
              <a:rPr lang="en-CA" altLang="en-US" sz="2800" dirty="0">
                <a:latin typeface="Times New Roman" panose="02020603050405020304" pitchFamily="18" charset="0"/>
              </a:rPr>
              <a:t>”</a:t>
            </a:r>
            <a:r>
              <a:rPr lang="en-CA" altLang="en-US" sz="2800" b="1" dirty="0">
                <a:latin typeface="Times New Roman" panose="02020603050405020304" pitchFamily="18" charset="0"/>
              </a:rPr>
              <a:t> </a:t>
            </a:r>
            <a:r>
              <a:rPr lang="en-CA" altLang="en-US" sz="2800" dirty="0">
                <a:latin typeface="Times New Roman" panose="02020603050405020304" pitchFamily="18" charset="0"/>
              </a:rPr>
              <a:t>appears</a:t>
            </a:r>
            <a:r>
              <a:rPr lang="en-CA" altLang="en-US" sz="2800" b="1" dirty="0">
                <a:latin typeface="Times New Roman" panose="02020603050405020304" pitchFamily="18" charset="0"/>
              </a:rPr>
              <a:t>.</a:t>
            </a:r>
          </a:p>
          <a:p>
            <a:pPr eaLnBrk="1" hangingPunct="1">
              <a:spcBef>
                <a:spcPct val="20000"/>
              </a:spcBef>
            </a:pPr>
            <a:r>
              <a:rPr lang="en-CA" altLang="en-US" sz="2800" i="1" dirty="0">
                <a:latin typeface="Times New Roman" panose="02020603050405020304" pitchFamily="18" charset="0"/>
              </a:rPr>
              <a:t>Y = </a:t>
            </a:r>
            <a:r>
              <a:rPr lang="en-CA" altLang="en-US" sz="2800" dirty="0">
                <a:latin typeface="Times New Roman" panose="02020603050405020304" pitchFamily="18" charset="0"/>
              </a:rPr>
              <a:t>the number of times a “</a:t>
            </a:r>
            <a:r>
              <a:rPr lang="en-CA" altLang="en-US" sz="2800" b="1" dirty="0">
                <a:latin typeface="Times New Roman" panose="02020603050405020304" pitchFamily="18" charset="0"/>
              </a:rPr>
              <a:t>five</a:t>
            </a:r>
            <a:r>
              <a:rPr lang="en-CA" altLang="en-US" sz="2800" dirty="0">
                <a:latin typeface="Times New Roman" panose="02020603050405020304" pitchFamily="18" charset="0"/>
              </a:rPr>
              <a:t>”</a:t>
            </a:r>
            <a:r>
              <a:rPr lang="en-CA" altLang="en-US" sz="2800" b="1" dirty="0">
                <a:latin typeface="Times New Roman" panose="02020603050405020304" pitchFamily="18" charset="0"/>
              </a:rPr>
              <a:t> </a:t>
            </a:r>
            <a:r>
              <a:rPr lang="en-CA" altLang="en-US" sz="2800" dirty="0">
                <a:latin typeface="Times New Roman" panose="02020603050405020304" pitchFamily="18" charset="0"/>
              </a:rPr>
              <a:t>appears</a:t>
            </a:r>
            <a:r>
              <a:rPr lang="en-CA" altLang="en-US" sz="2800" b="1" dirty="0">
                <a:latin typeface="Times New Roman" panose="02020603050405020304" pitchFamily="18" charset="0"/>
              </a:rPr>
              <a:t>.</a:t>
            </a:r>
            <a:endParaRPr lang="en-CA" altLang="en-US" sz="2800" dirty="0">
              <a:latin typeface="Times New Roman" panose="02020603050405020304" pitchFamily="18" charset="0"/>
            </a:endParaRPr>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13100"/>
            <a:ext cx="8748712"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4"/>
          <p:cNvSpPr>
            <a:spLocks noChangeArrowheads="1"/>
          </p:cNvSpPr>
          <p:nvPr/>
        </p:nvSpPr>
        <p:spPr bwMode="auto">
          <a:xfrm>
            <a:off x="0" y="3789363"/>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x</a:t>
            </a:r>
            <a:endParaRPr lang="en-CA" altLang="en-US" sz="2800">
              <a:latin typeface="Times New Roman" panose="02020603050405020304" pitchFamily="18" charset="0"/>
            </a:endParaRPr>
          </a:p>
        </p:txBody>
      </p:sp>
      <p:sp>
        <p:nvSpPr>
          <p:cNvPr id="92165" name="Rectangle 5"/>
          <p:cNvSpPr>
            <a:spLocks noChangeArrowheads="1"/>
          </p:cNvSpPr>
          <p:nvPr/>
        </p:nvSpPr>
        <p:spPr bwMode="auto">
          <a:xfrm>
            <a:off x="5003800" y="2708275"/>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y</a:t>
            </a:r>
            <a:endParaRPr lang="en-CA" altLang="en-US" sz="2800">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624</a:t>
            </a:fld>
            <a:endParaRPr lang="en-US"/>
          </a:p>
        </p:txBody>
      </p:sp>
    </p:spTree>
    <p:extLst>
      <p:ext uri="{BB962C8B-B14F-4D97-AF65-F5344CB8AC3E}">
        <p14:creationId xmlns:p14="http://schemas.microsoft.com/office/powerpoint/2010/main" val="469271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468313" y="476250"/>
            <a:ext cx="82073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The conditional distribution of </a:t>
            </a:r>
            <a:r>
              <a:rPr lang="en-CA" altLang="en-US" sz="2800" i="1">
                <a:latin typeface="Times New Roman" panose="02020603050405020304" pitchFamily="18" charset="0"/>
              </a:rPr>
              <a:t>X </a:t>
            </a:r>
            <a:r>
              <a:rPr lang="en-CA" altLang="en-US" sz="2800">
                <a:latin typeface="Times New Roman" panose="02020603050405020304" pitchFamily="18" charset="0"/>
              </a:rPr>
              <a:t>given </a:t>
            </a:r>
            <a:r>
              <a:rPr lang="en-CA" altLang="en-US" sz="2800" i="1">
                <a:latin typeface="Times New Roman" panose="02020603050405020304" pitchFamily="18" charset="0"/>
              </a:rPr>
              <a:t>Y = y.</a:t>
            </a:r>
            <a:endParaRPr lang="en-CA" altLang="en-US" sz="2800">
              <a:latin typeface="Times New Roman" panose="02020603050405020304" pitchFamily="18" charset="0"/>
            </a:endParaRPr>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697163"/>
            <a:ext cx="813593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6"/>
          <p:cNvSpPr>
            <a:spLocks noChangeArrowheads="1"/>
          </p:cNvSpPr>
          <p:nvPr/>
        </p:nvSpPr>
        <p:spPr bwMode="auto">
          <a:xfrm>
            <a:off x="1908175" y="1052513"/>
            <a:ext cx="46085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p</a:t>
            </a:r>
            <a:r>
              <a:rPr lang="en-CA" altLang="en-US" sz="2800" i="1" baseline="-25000">
                <a:latin typeface="Times New Roman" panose="02020603050405020304" pitchFamily="18" charset="0"/>
              </a:rPr>
              <a:t>X </a:t>
            </a:r>
            <a:r>
              <a:rPr lang="en-CA" altLang="en-US" sz="2800" baseline="-25000">
                <a:latin typeface="Times New Roman" panose="02020603050405020304" pitchFamily="18" charset="0"/>
              </a:rPr>
              <a:t>|</a:t>
            </a:r>
            <a:r>
              <a:rPr lang="en-CA" altLang="en-US" sz="2800" i="1" baseline="-25000">
                <a:latin typeface="Times New Roman" panose="02020603050405020304" pitchFamily="18" charset="0"/>
              </a:rPr>
              <a:t>Y</a:t>
            </a:r>
            <a:r>
              <a:rPr lang="en-CA" altLang="en-US" sz="2800">
                <a:latin typeface="Times New Roman" panose="02020603050405020304" pitchFamily="18" charset="0"/>
              </a:rPr>
              <a:t>(</a:t>
            </a:r>
            <a:r>
              <a:rPr lang="en-CA" altLang="en-US" sz="2800" i="1">
                <a:latin typeface="Times New Roman" panose="02020603050405020304" pitchFamily="18" charset="0"/>
              </a:rPr>
              <a:t>x</a:t>
            </a:r>
            <a:r>
              <a:rPr lang="en-CA" altLang="en-US" sz="2800">
                <a:latin typeface="Times New Roman" panose="02020603050405020304" pitchFamily="18" charset="0"/>
              </a:rPr>
              <a:t>|</a:t>
            </a:r>
            <a:r>
              <a:rPr lang="en-CA" altLang="en-US" sz="2800" i="1">
                <a:latin typeface="Times New Roman" panose="02020603050405020304" pitchFamily="18" charset="0"/>
              </a:rPr>
              <a:t>y</a:t>
            </a:r>
            <a:r>
              <a:rPr lang="en-CA" altLang="en-US" sz="2800">
                <a:latin typeface="Times New Roman" panose="02020603050405020304" pitchFamily="18" charset="0"/>
              </a:rPr>
              <a:t>) = </a:t>
            </a:r>
            <a:r>
              <a:rPr lang="en-CA" altLang="en-US" sz="2800" i="1">
                <a:latin typeface="Times New Roman" panose="02020603050405020304" pitchFamily="18" charset="0"/>
              </a:rPr>
              <a:t>P</a:t>
            </a:r>
            <a:r>
              <a:rPr lang="en-CA" altLang="en-US" sz="2800">
                <a:latin typeface="Times New Roman" panose="02020603050405020304" pitchFamily="18" charset="0"/>
              </a:rPr>
              <a:t>[</a:t>
            </a:r>
            <a:r>
              <a:rPr lang="en-CA" altLang="en-US" sz="2800" i="1">
                <a:latin typeface="Times New Roman" panose="02020603050405020304" pitchFamily="18" charset="0"/>
              </a:rPr>
              <a:t>X = x</a:t>
            </a:r>
            <a:r>
              <a:rPr lang="en-CA" altLang="en-US" sz="2800">
                <a:latin typeface="Times New Roman" panose="02020603050405020304" pitchFamily="18" charset="0"/>
              </a:rPr>
              <a:t>|</a:t>
            </a:r>
            <a:r>
              <a:rPr lang="en-CA" altLang="en-US" sz="2800" i="1">
                <a:latin typeface="Times New Roman" panose="02020603050405020304" pitchFamily="18" charset="0"/>
              </a:rPr>
              <a:t>Y = y</a:t>
            </a:r>
            <a:r>
              <a:rPr lang="en-CA" altLang="en-US" sz="2800">
                <a:latin typeface="Times New Roman" panose="02020603050405020304" pitchFamily="18" charset="0"/>
              </a:rPr>
              <a:t>]</a:t>
            </a:r>
            <a:endParaRPr lang="en-CA" altLang="en-US" sz="2800" i="1">
              <a:latin typeface="Times New Roman" panose="02020603050405020304" pitchFamily="18" charset="0"/>
            </a:endParaRPr>
          </a:p>
        </p:txBody>
      </p:sp>
      <p:sp>
        <p:nvSpPr>
          <p:cNvPr id="93189" name="Rectangle 7"/>
          <p:cNvSpPr>
            <a:spLocks noChangeArrowheads="1"/>
          </p:cNvSpPr>
          <p:nvPr/>
        </p:nvSpPr>
        <p:spPr bwMode="auto">
          <a:xfrm>
            <a:off x="179388" y="3573463"/>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x</a:t>
            </a:r>
            <a:endParaRPr lang="en-CA" altLang="en-US" sz="2800">
              <a:latin typeface="Times New Roman" panose="02020603050405020304" pitchFamily="18" charset="0"/>
            </a:endParaRPr>
          </a:p>
        </p:txBody>
      </p:sp>
      <p:sp>
        <p:nvSpPr>
          <p:cNvPr id="93190" name="Rectangle 8"/>
          <p:cNvSpPr>
            <a:spLocks noChangeArrowheads="1"/>
          </p:cNvSpPr>
          <p:nvPr/>
        </p:nvSpPr>
        <p:spPr bwMode="auto">
          <a:xfrm>
            <a:off x="5003800" y="198913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y</a:t>
            </a:r>
            <a:endParaRPr lang="en-CA" altLang="en-US" sz="2800">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625</a:t>
            </a:fld>
            <a:endParaRPr lang="en-US"/>
          </a:p>
        </p:txBody>
      </p:sp>
    </p:spTree>
    <p:extLst>
      <p:ext uri="{BB962C8B-B14F-4D97-AF65-F5344CB8AC3E}">
        <p14:creationId xmlns:p14="http://schemas.microsoft.com/office/powerpoint/2010/main" val="33247469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565400"/>
            <a:ext cx="8281987"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4"/>
          <p:cNvSpPr>
            <a:spLocks noChangeArrowheads="1"/>
          </p:cNvSpPr>
          <p:nvPr/>
        </p:nvSpPr>
        <p:spPr bwMode="auto">
          <a:xfrm>
            <a:off x="468313" y="476250"/>
            <a:ext cx="82073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dirty="0">
                <a:latin typeface="Times New Roman" panose="02020603050405020304" pitchFamily="18" charset="0"/>
              </a:rPr>
              <a:t>The conditional distribution of </a:t>
            </a:r>
            <a:r>
              <a:rPr lang="en-CA" altLang="en-US" sz="2800" i="1" dirty="0">
                <a:latin typeface="Times New Roman" panose="02020603050405020304" pitchFamily="18" charset="0"/>
              </a:rPr>
              <a:t>Y </a:t>
            </a:r>
            <a:r>
              <a:rPr lang="en-CA" altLang="en-US" sz="2800" dirty="0">
                <a:latin typeface="Times New Roman" panose="02020603050405020304" pitchFamily="18" charset="0"/>
              </a:rPr>
              <a:t>given </a:t>
            </a:r>
            <a:r>
              <a:rPr lang="en-CA" altLang="en-US" sz="2800" i="1" dirty="0">
                <a:latin typeface="Times New Roman" panose="02020603050405020304" pitchFamily="18" charset="0"/>
              </a:rPr>
              <a:t>X = x.</a:t>
            </a:r>
            <a:endParaRPr lang="en-CA" altLang="en-US" sz="2800" dirty="0">
              <a:latin typeface="Times New Roman" panose="02020603050405020304" pitchFamily="18" charset="0"/>
            </a:endParaRPr>
          </a:p>
        </p:txBody>
      </p:sp>
      <p:sp>
        <p:nvSpPr>
          <p:cNvPr id="94212" name="Rectangle 5"/>
          <p:cNvSpPr>
            <a:spLocks noChangeArrowheads="1"/>
          </p:cNvSpPr>
          <p:nvPr/>
        </p:nvSpPr>
        <p:spPr bwMode="auto">
          <a:xfrm>
            <a:off x="1187450" y="1268413"/>
            <a:ext cx="46085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043238" indent="-30432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dirty="0" err="1">
                <a:latin typeface="Times New Roman" panose="02020603050405020304" pitchFamily="18" charset="0"/>
              </a:rPr>
              <a:t>p</a:t>
            </a:r>
            <a:r>
              <a:rPr lang="en-CA" altLang="en-US" sz="2800" i="1" baseline="-25000" dirty="0" err="1">
                <a:latin typeface="Times New Roman" panose="02020603050405020304" pitchFamily="18" charset="0"/>
              </a:rPr>
              <a:t>Y</a:t>
            </a:r>
            <a:r>
              <a:rPr lang="en-CA" altLang="en-US" sz="2800" i="1" baseline="-25000" dirty="0">
                <a:latin typeface="Times New Roman" panose="02020603050405020304" pitchFamily="18" charset="0"/>
              </a:rPr>
              <a:t> </a:t>
            </a:r>
            <a:r>
              <a:rPr lang="en-CA" altLang="en-US" sz="2800" baseline="-25000" dirty="0">
                <a:latin typeface="Times New Roman" panose="02020603050405020304" pitchFamily="18" charset="0"/>
              </a:rPr>
              <a:t>|</a:t>
            </a:r>
            <a:r>
              <a:rPr lang="en-CA" altLang="en-US" sz="2800" i="1" baseline="-25000" dirty="0">
                <a:latin typeface="Times New Roman" panose="02020603050405020304" pitchFamily="18" charset="0"/>
              </a:rPr>
              <a:t>X</a:t>
            </a:r>
            <a:r>
              <a:rPr lang="en-CA" altLang="en-US" sz="2800" dirty="0">
                <a:latin typeface="Times New Roman" panose="02020603050405020304" pitchFamily="18" charset="0"/>
              </a:rPr>
              <a:t>(</a:t>
            </a:r>
            <a:r>
              <a:rPr lang="en-CA" altLang="en-US" sz="2800" i="1" dirty="0" err="1">
                <a:latin typeface="Times New Roman" panose="02020603050405020304" pitchFamily="18" charset="0"/>
              </a:rPr>
              <a:t>y</a:t>
            </a:r>
            <a:r>
              <a:rPr lang="en-CA" altLang="en-US" sz="2800" dirty="0" err="1">
                <a:latin typeface="Times New Roman" panose="02020603050405020304" pitchFamily="18" charset="0"/>
              </a:rPr>
              <a:t>|</a:t>
            </a:r>
            <a:r>
              <a:rPr lang="en-CA" altLang="en-US" sz="2800" i="1" dirty="0" err="1">
                <a:latin typeface="Times New Roman" panose="02020603050405020304" pitchFamily="18" charset="0"/>
              </a:rPr>
              <a:t>x</a:t>
            </a:r>
            <a:r>
              <a:rPr lang="en-CA" altLang="en-US" sz="2800" dirty="0">
                <a:latin typeface="Times New Roman" panose="02020603050405020304" pitchFamily="18" charset="0"/>
              </a:rPr>
              <a:t>) = </a:t>
            </a:r>
            <a:r>
              <a:rPr lang="en-CA" altLang="en-US" sz="2800" i="1" dirty="0">
                <a:latin typeface="Times New Roman" panose="02020603050405020304" pitchFamily="18" charset="0"/>
              </a:rPr>
              <a:t>P</a:t>
            </a:r>
            <a:r>
              <a:rPr lang="en-CA" altLang="en-US" sz="2800" dirty="0">
                <a:latin typeface="Times New Roman" panose="02020603050405020304" pitchFamily="18" charset="0"/>
              </a:rPr>
              <a:t>[</a:t>
            </a:r>
            <a:r>
              <a:rPr lang="en-CA" altLang="en-US" sz="2800" i="1" dirty="0">
                <a:latin typeface="Times New Roman" panose="02020603050405020304" pitchFamily="18" charset="0"/>
              </a:rPr>
              <a:t>Y = </a:t>
            </a:r>
            <a:r>
              <a:rPr lang="en-CA" altLang="en-US" sz="2800" i="1" dirty="0" err="1">
                <a:latin typeface="Times New Roman" panose="02020603050405020304" pitchFamily="18" charset="0"/>
              </a:rPr>
              <a:t>y</a:t>
            </a:r>
            <a:r>
              <a:rPr lang="en-CA" altLang="en-US" sz="2800" dirty="0" err="1">
                <a:latin typeface="Times New Roman" panose="02020603050405020304" pitchFamily="18" charset="0"/>
              </a:rPr>
              <a:t>|</a:t>
            </a:r>
            <a:r>
              <a:rPr lang="en-CA" altLang="en-US" sz="2800" i="1" dirty="0" err="1">
                <a:latin typeface="Times New Roman" panose="02020603050405020304" pitchFamily="18" charset="0"/>
              </a:rPr>
              <a:t>X</a:t>
            </a:r>
            <a:r>
              <a:rPr lang="en-CA" altLang="en-US" sz="2800" i="1" dirty="0">
                <a:latin typeface="Times New Roman" panose="02020603050405020304" pitchFamily="18" charset="0"/>
              </a:rPr>
              <a:t> = x</a:t>
            </a:r>
            <a:r>
              <a:rPr lang="en-CA" altLang="en-US" sz="2800" dirty="0">
                <a:latin typeface="Times New Roman" panose="02020603050405020304" pitchFamily="18" charset="0"/>
              </a:rPr>
              <a:t>]</a:t>
            </a:r>
            <a:endParaRPr lang="en-CA" altLang="en-US" sz="2800" i="1" dirty="0">
              <a:latin typeface="Times New Roman" panose="02020603050405020304" pitchFamily="18" charset="0"/>
            </a:endParaRPr>
          </a:p>
        </p:txBody>
      </p:sp>
      <p:sp>
        <p:nvSpPr>
          <p:cNvPr id="94213" name="Rectangle 6"/>
          <p:cNvSpPr>
            <a:spLocks noChangeArrowheads="1"/>
          </p:cNvSpPr>
          <p:nvPr/>
        </p:nvSpPr>
        <p:spPr bwMode="auto">
          <a:xfrm>
            <a:off x="179388" y="3573463"/>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x</a:t>
            </a:r>
            <a:endParaRPr lang="en-CA" altLang="en-US" sz="2800">
              <a:latin typeface="Times New Roman" panose="02020603050405020304" pitchFamily="18" charset="0"/>
            </a:endParaRPr>
          </a:p>
        </p:txBody>
      </p:sp>
      <p:sp>
        <p:nvSpPr>
          <p:cNvPr id="94214" name="Rectangle 7"/>
          <p:cNvSpPr>
            <a:spLocks noChangeArrowheads="1"/>
          </p:cNvSpPr>
          <p:nvPr/>
        </p:nvSpPr>
        <p:spPr bwMode="auto">
          <a:xfrm>
            <a:off x="5003800" y="198913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i="1">
                <a:latin typeface="Times New Roman" panose="02020603050405020304" pitchFamily="18" charset="0"/>
              </a:rPr>
              <a:t>y</a:t>
            </a:r>
            <a:endParaRPr lang="en-CA" altLang="en-US" sz="2800">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626</a:t>
            </a:fld>
            <a:endParaRPr lang="en-US"/>
          </a:p>
        </p:txBody>
      </p:sp>
    </p:spTree>
    <p:extLst>
      <p:ext uri="{BB962C8B-B14F-4D97-AF65-F5344CB8AC3E}">
        <p14:creationId xmlns:p14="http://schemas.microsoft.com/office/powerpoint/2010/main" val="274606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914400" y="0"/>
            <a:ext cx="8229600" cy="706438"/>
          </a:xfrm>
        </p:spPr>
        <p:txBody>
          <a:bodyPr/>
          <a:lstStyle/>
          <a:p>
            <a:pPr eaLnBrk="1" hangingPunct="1"/>
            <a:r>
              <a:rPr lang="en-US" altLang="en-US" sz="4000"/>
              <a:t>Example</a:t>
            </a:r>
          </a:p>
        </p:txBody>
      </p:sp>
      <p:sp>
        <p:nvSpPr>
          <p:cNvPr id="95235" name="Rectangle 3"/>
          <p:cNvSpPr>
            <a:spLocks noGrp="1" noChangeArrowheads="1"/>
          </p:cNvSpPr>
          <p:nvPr>
            <p:ph idx="4294967295"/>
          </p:nvPr>
        </p:nvSpPr>
        <p:spPr>
          <a:xfrm>
            <a:off x="914400" y="1600200"/>
            <a:ext cx="8229600" cy="4525963"/>
          </a:xfrm>
        </p:spPr>
        <p:txBody>
          <a:bodyPr/>
          <a:lstStyle/>
          <a:p>
            <a:pPr marL="0" indent="0" eaLnBrk="1" hangingPunct="1">
              <a:buFontTx/>
              <a:buNone/>
            </a:pPr>
            <a:r>
              <a:rPr lang="en-US" altLang="en-US" sz="2800" dirty="0"/>
              <a:t>A Bernoulli trial (</a:t>
            </a:r>
            <a:r>
              <a:rPr lang="en-US" altLang="en-US" sz="2800" b="1" dirty="0"/>
              <a:t>S </a:t>
            </a:r>
            <a:r>
              <a:rPr lang="en-US" altLang="en-US" sz="2800" dirty="0"/>
              <a:t>- </a:t>
            </a:r>
            <a:r>
              <a:rPr lang="en-US" altLang="en-US" sz="2800" i="1" dirty="0"/>
              <a:t>p, </a:t>
            </a:r>
            <a:r>
              <a:rPr lang="en-US" altLang="en-US" sz="2800" b="1" dirty="0"/>
              <a:t>F – </a:t>
            </a:r>
            <a:r>
              <a:rPr lang="en-US" altLang="en-US" sz="2800" i="1" dirty="0"/>
              <a:t>q = </a:t>
            </a:r>
            <a:r>
              <a:rPr lang="en-US" altLang="en-US" sz="2800" dirty="0"/>
              <a:t>1 – </a:t>
            </a:r>
            <a:r>
              <a:rPr lang="en-US" altLang="en-US" sz="2800" i="1" dirty="0"/>
              <a:t>p</a:t>
            </a:r>
            <a:r>
              <a:rPr lang="en-US" altLang="en-US" sz="2800" dirty="0"/>
              <a:t>) is repeated until two successes have occurred.</a:t>
            </a:r>
          </a:p>
          <a:p>
            <a:pPr marL="0" indent="0" eaLnBrk="1" hangingPunct="1">
              <a:buFontTx/>
              <a:buNone/>
            </a:pPr>
            <a:r>
              <a:rPr lang="en-US" altLang="en-US" sz="2800" dirty="0"/>
              <a:t>	</a:t>
            </a:r>
            <a:r>
              <a:rPr lang="en-US" altLang="en-US" sz="2800" i="1" dirty="0"/>
              <a:t>X = </a:t>
            </a:r>
            <a:r>
              <a:rPr lang="en-US" altLang="en-US" sz="2800" dirty="0"/>
              <a:t>trial on which the first success occurs</a:t>
            </a:r>
          </a:p>
          <a:p>
            <a:pPr marL="0" indent="0" eaLnBrk="1" hangingPunct="1">
              <a:buFontTx/>
              <a:buNone/>
            </a:pPr>
            <a:r>
              <a:rPr lang="en-US" altLang="en-US" sz="2800" dirty="0"/>
              <a:t>and </a:t>
            </a:r>
          </a:p>
          <a:p>
            <a:pPr marL="0" indent="0" eaLnBrk="1" hangingPunct="1">
              <a:buFontTx/>
              <a:buNone/>
            </a:pPr>
            <a:r>
              <a:rPr lang="en-US" altLang="en-US" sz="2800" i="1" dirty="0"/>
              <a:t>	Y = </a:t>
            </a:r>
            <a:r>
              <a:rPr lang="en-US" altLang="en-US" sz="2800" dirty="0"/>
              <a:t>trial on which the 2</a:t>
            </a:r>
            <a:r>
              <a:rPr lang="en-US" altLang="en-US" sz="2800" i="1" baseline="30000" dirty="0"/>
              <a:t>nd</a:t>
            </a:r>
            <a:r>
              <a:rPr lang="en-US" altLang="en-US" sz="2800" dirty="0"/>
              <a:t> success occurs.</a:t>
            </a:r>
          </a:p>
          <a:p>
            <a:r>
              <a:rPr lang="en-US" altLang="en-US" sz="2800" dirty="0"/>
              <a:t>Find the joint probability function of </a:t>
            </a:r>
            <a:r>
              <a:rPr lang="en-US" altLang="en-US" sz="2800" i="1" dirty="0"/>
              <a:t>X, Y.</a:t>
            </a:r>
          </a:p>
          <a:p>
            <a:r>
              <a:rPr lang="en-US" altLang="en-US" sz="2800" dirty="0"/>
              <a:t>Find the marginal probability function of </a:t>
            </a:r>
            <a:r>
              <a:rPr lang="en-US" altLang="en-US" sz="2800" i="1" dirty="0"/>
              <a:t>X </a:t>
            </a:r>
            <a:r>
              <a:rPr lang="en-US" altLang="en-US" sz="2800" dirty="0"/>
              <a:t>and </a:t>
            </a:r>
            <a:r>
              <a:rPr lang="en-US" altLang="en-US" sz="2800" i="1" dirty="0"/>
              <a:t>Y.</a:t>
            </a:r>
          </a:p>
          <a:p>
            <a:r>
              <a:rPr lang="en-US" altLang="en-US" sz="2800" dirty="0"/>
              <a:t>Find the conditional probability functions of</a:t>
            </a:r>
            <a:r>
              <a:rPr lang="en-US" altLang="en-US" sz="2800" i="1" dirty="0"/>
              <a:t> Y </a:t>
            </a:r>
            <a:r>
              <a:rPr lang="en-US" altLang="en-US" sz="2800" dirty="0"/>
              <a:t>given </a:t>
            </a:r>
            <a:r>
              <a:rPr lang="en-US" altLang="en-US" sz="2800" i="1" dirty="0"/>
              <a:t>X = x </a:t>
            </a:r>
            <a:r>
              <a:rPr lang="en-US" altLang="en-US" sz="2800" dirty="0"/>
              <a:t>and </a:t>
            </a:r>
            <a:r>
              <a:rPr lang="en-US" altLang="en-US" sz="2800" i="1" dirty="0"/>
              <a:t>X </a:t>
            </a:r>
            <a:r>
              <a:rPr lang="en-US" altLang="en-US" sz="2800" dirty="0"/>
              <a:t>given </a:t>
            </a:r>
            <a:r>
              <a:rPr lang="en-US" altLang="en-US" sz="2800" i="1" dirty="0"/>
              <a:t>Y = y,</a:t>
            </a:r>
          </a:p>
          <a:p>
            <a:pPr marL="0" indent="0" eaLnBrk="1" hangingPunct="1">
              <a:buFontTx/>
              <a:buNone/>
            </a:pPr>
            <a:endParaRPr lang="en-US" altLang="en-US" dirty="0"/>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627</a:t>
            </a:fld>
            <a:endParaRPr lang="en-US"/>
          </a:p>
        </p:txBody>
      </p:sp>
    </p:spTree>
    <p:extLst>
      <p:ext uri="{BB962C8B-B14F-4D97-AF65-F5344CB8AC3E}">
        <p14:creationId xmlns:p14="http://schemas.microsoft.com/office/powerpoint/2010/main" val="23530314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idx="4294967295"/>
          </p:nvPr>
        </p:nvSpPr>
        <p:spPr>
          <a:xfrm>
            <a:off x="914400" y="0"/>
            <a:ext cx="8229600" cy="706438"/>
          </a:xfrm>
        </p:spPr>
        <p:txBody>
          <a:bodyPr/>
          <a:lstStyle/>
          <a:p>
            <a:pPr algn="l" eaLnBrk="1" hangingPunct="1"/>
            <a:r>
              <a:rPr lang="en-US" altLang="en-US" sz="4000"/>
              <a:t>Solution</a:t>
            </a:r>
          </a:p>
        </p:txBody>
      </p:sp>
      <p:sp>
        <p:nvSpPr>
          <p:cNvPr id="13318" name="Rectangle 3"/>
          <p:cNvSpPr>
            <a:spLocks noGrp="1" noChangeArrowheads="1"/>
          </p:cNvSpPr>
          <p:nvPr>
            <p:ph idx="4294967295"/>
          </p:nvPr>
        </p:nvSpPr>
        <p:spPr>
          <a:xfrm>
            <a:off x="0" y="655638"/>
            <a:ext cx="8229600" cy="5897562"/>
          </a:xfrm>
        </p:spPr>
        <p:txBody>
          <a:bodyPr/>
          <a:lstStyle/>
          <a:p>
            <a:pPr marL="0" indent="0" eaLnBrk="1" hangingPunct="1">
              <a:lnSpc>
                <a:spcPct val="90000"/>
              </a:lnSpc>
              <a:buFontTx/>
              <a:buNone/>
            </a:pPr>
            <a:r>
              <a:rPr lang="en-US" altLang="en-US" sz="2800" dirty="0"/>
              <a:t>A typical outcome would be:</a:t>
            </a:r>
          </a:p>
          <a:p>
            <a:pPr marL="0" indent="0" eaLnBrk="1" hangingPunct="1">
              <a:lnSpc>
                <a:spcPct val="90000"/>
              </a:lnSpc>
              <a:buFontTx/>
              <a:buNone/>
            </a:pPr>
            <a:r>
              <a:rPr lang="en-US" altLang="en-US" sz="2800" b="1" dirty="0"/>
              <a:t>	       FFF…FSFFF…FS</a:t>
            </a:r>
            <a:endParaRPr lang="en-US" altLang="en-US" sz="2800" dirty="0"/>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628</a:t>
            </a:fld>
            <a:endParaRPr lang="en-US"/>
          </a:p>
        </p:txBody>
      </p:sp>
      <p:sp>
        <p:nvSpPr>
          <p:cNvPr id="13319" name="AutoShape 4"/>
          <p:cNvSpPr>
            <a:spLocks/>
          </p:cNvSpPr>
          <p:nvPr/>
        </p:nvSpPr>
        <p:spPr bwMode="auto">
          <a:xfrm rot="16200000">
            <a:off x="1997869" y="1754981"/>
            <a:ext cx="107950" cy="1296988"/>
          </a:xfrm>
          <a:prstGeom prst="leftBrace">
            <a:avLst>
              <a:gd name="adj1" fmla="val 100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0" name="AutoShape 5"/>
          <p:cNvSpPr>
            <a:spLocks/>
          </p:cNvSpPr>
          <p:nvPr/>
        </p:nvSpPr>
        <p:spPr bwMode="auto">
          <a:xfrm rot="16200000">
            <a:off x="3437732" y="1828006"/>
            <a:ext cx="107950" cy="1150937"/>
          </a:xfrm>
          <a:prstGeom prst="leftBrace">
            <a:avLst>
              <a:gd name="adj1" fmla="val 8884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1" name="Rectangle 6"/>
          <p:cNvSpPr>
            <a:spLocks noChangeArrowheads="1"/>
          </p:cNvSpPr>
          <p:nvPr/>
        </p:nvSpPr>
        <p:spPr bwMode="auto">
          <a:xfrm>
            <a:off x="1619250" y="2349500"/>
            <a:ext cx="10810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US" altLang="en-US" sz="2800" i="1" dirty="0">
                <a:latin typeface="Times New Roman" panose="02020603050405020304" pitchFamily="18" charset="0"/>
              </a:rPr>
              <a:t>x</a:t>
            </a:r>
            <a:r>
              <a:rPr lang="en-US" altLang="en-US" sz="2800" dirty="0">
                <a:latin typeface="Times New Roman" panose="02020603050405020304" pitchFamily="18" charset="0"/>
              </a:rPr>
              <a:t> - 1</a:t>
            </a:r>
            <a:endParaRPr lang="en-US" altLang="en-US" sz="2800" i="1" dirty="0">
              <a:latin typeface="Times New Roman" panose="02020603050405020304" pitchFamily="18" charset="0"/>
            </a:endParaRPr>
          </a:p>
        </p:txBody>
      </p:sp>
      <p:sp>
        <p:nvSpPr>
          <p:cNvPr id="13322" name="Rectangle 7"/>
          <p:cNvSpPr>
            <a:spLocks noChangeArrowheads="1"/>
          </p:cNvSpPr>
          <p:nvPr/>
        </p:nvSpPr>
        <p:spPr bwMode="auto">
          <a:xfrm>
            <a:off x="2627313" y="1557338"/>
            <a:ext cx="2889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US" altLang="en-US" sz="2800" i="1">
                <a:latin typeface="Times New Roman" panose="02020603050405020304" pitchFamily="18" charset="0"/>
              </a:rPr>
              <a:t>x</a:t>
            </a:r>
          </a:p>
        </p:txBody>
      </p:sp>
      <p:sp>
        <p:nvSpPr>
          <p:cNvPr id="13323" name="Rectangle 8"/>
          <p:cNvSpPr>
            <a:spLocks noChangeArrowheads="1"/>
          </p:cNvSpPr>
          <p:nvPr/>
        </p:nvSpPr>
        <p:spPr bwMode="auto">
          <a:xfrm>
            <a:off x="4067175" y="1557338"/>
            <a:ext cx="2889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US" altLang="en-US" sz="2800" i="1">
                <a:latin typeface="Times New Roman" panose="02020603050405020304" pitchFamily="18" charset="0"/>
              </a:rPr>
              <a:t>y</a:t>
            </a:r>
          </a:p>
        </p:txBody>
      </p:sp>
      <p:sp>
        <p:nvSpPr>
          <p:cNvPr id="13324" name="Rectangle 9"/>
          <p:cNvSpPr>
            <a:spLocks noChangeArrowheads="1"/>
          </p:cNvSpPr>
          <p:nvPr/>
        </p:nvSpPr>
        <p:spPr bwMode="auto">
          <a:xfrm>
            <a:off x="2843213" y="2349500"/>
            <a:ext cx="13684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US" altLang="en-US" sz="2800" i="1" dirty="0">
                <a:latin typeface="Times New Roman" panose="02020603050405020304" pitchFamily="18" charset="0"/>
              </a:rPr>
              <a:t>y – x </a:t>
            </a:r>
            <a:r>
              <a:rPr lang="en-US" altLang="en-US" sz="2800" dirty="0">
                <a:latin typeface="Times New Roman" panose="02020603050405020304" pitchFamily="18" charset="0"/>
              </a:rPr>
              <a:t>- 1</a:t>
            </a:r>
            <a:endParaRPr lang="en-US" altLang="en-US" sz="2800" i="1" dirty="0">
              <a:latin typeface="Times New Roman" panose="02020603050405020304" pitchFamily="18" charset="0"/>
            </a:endParaRPr>
          </a:p>
        </p:txBody>
      </p:sp>
      <p:graphicFrame>
        <p:nvGraphicFramePr>
          <p:cNvPr id="13314" name="Object 10"/>
          <p:cNvGraphicFramePr>
            <a:graphicFrameLocks noChangeAspect="1"/>
          </p:cNvGraphicFramePr>
          <p:nvPr/>
        </p:nvGraphicFramePr>
        <p:xfrm>
          <a:off x="1763713" y="3644900"/>
          <a:ext cx="5099050" cy="573088"/>
        </p:xfrm>
        <a:graphic>
          <a:graphicData uri="http://schemas.openxmlformats.org/presentationml/2006/ole">
            <mc:AlternateContent xmlns:mc="http://schemas.openxmlformats.org/markup-compatibility/2006">
              <mc:Choice xmlns:v="urn:schemas-microsoft-com:vml" Requires="v">
                <p:oleObj spid="_x0000_s68610" name="Equation" r:id="rId3" imgW="2031840" imgH="228600" progId="Equation.DSMT4">
                  <p:embed/>
                </p:oleObj>
              </mc:Choice>
              <mc:Fallback>
                <p:oleObj name="Equation" r:id="rId3" imgW="2031840" imgH="228600" progId="Equation.DSMT4">
                  <p:embed/>
                  <p:pic>
                    <p:nvPicPr>
                      <p:cNvPr id="1331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644900"/>
                        <a:ext cx="509905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12"/>
          <p:cNvGraphicFramePr>
            <a:graphicFrameLocks noChangeAspect="1"/>
          </p:cNvGraphicFramePr>
          <p:nvPr/>
        </p:nvGraphicFramePr>
        <p:xfrm>
          <a:off x="468313" y="2997200"/>
          <a:ext cx="4079875" cy="636588"/>
        </p:xfrm>
        <a:graphic>
          <a:graphicData uri="http://schemas.openxmlformats.org/presentationml/2006/ole">
            <mc:AlternateContent xmlns:mc="http://schemas.openxmlformats.org/markup-compatibility/2006">
              <mc:Choice xmlns:v="urn:schemas-microsoft-com:vml" Requires="v">
                <p:oleObj spid="_x0000_s68611" name="Equation" r:id="rId5" imgW="1625400" imgH="253800" progId="Equation.DSMT4">
                  <p:embed/>
                </p:oleObj>
              </mc:Choice>
              <mc:Fallback>
                <p:oleObj name="Equation" r:id="rId5" imgW="1625400" imgH="253800" progId="Equation.DSMT4">
                  <p:embed/>
                  <p:pic>
                    <p:nvPicPr>
                      <p:cNvPr id="1331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997200"/>
                        <a:ext cx="407987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13"/>
          <p:cNvGraphicFramePr>
            <a:graphicFrameLocks noChangeAspect="1"/>
          </p:cNvGraphicFramePr>
          <p:nvPr/>
        </p:nvGraphicFramePr>
        <p:xfrm>
          <a:off x="611188" y="4652963"/>
          <a:ext cx="4972050" cy="1209675"/>
        </p:xfrm>
        <a:graphic>
          <a:graphicData uri="http://schemas.openxmlformats.org/presentationml/2006/ole">
            <mc:AlternateContent xmlns:mc="http://schemas.openxmlformats.org/markup-compatibility/2006">
              <mc:Choice xmlns:v="urn:schemas-microsoft-com:vml" Requires="v">
                <p:oleObj spid="_x0000_s68612" name="Equation" r:id="rId7" imgW="1981080" imgH="482400" progId="Equation.DSMT4">
                  <p:embed/>
                </p:oleObj>
              </mc:Choice>
              <mc:Fallback>
                <p:oleObj name="Equation" r:id="rId7" imgW="1981080" imgH="482400" progId="Equation.DSMT4">
                  <p:embed/>
                  <p:pic>
                    <p:nvPicPr>
                      <p:cNvPr id="1331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652963"/>
                        <a:ext cx="497205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0164757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idx="4294967295"/>
          </p:nvPr>
        </p:nvSpPr>
        <p:spPr>
          <a:xfrm>
            <a:off x="0" y="274638"/>
            <a:ext cx="8229600" cy="1143000"/>
          </a:xfrm>
        </p:spPr>
        <p:txBody>
          <a:bodyPr/>
          <a:lstStyle/>
          <a:p>
            <a:pPr eaLnBrk="1" hangingPunct="1"/>
            <a:r>
              <a:rPr lang="en-US" altLang="en-US" i="1"/>
              <a:t>p</a:t>
            </a:r>
            <a:r>
              <a:rPr lang="en-US" altLang="en-US"/>
              <a:t>(</a:t>
            </a:r>
            <a:r>
              <a:rPr lang="en-US" altLang="en-US" i="1"/>
              <a:t>x</a:t>
            </a:r>
            <a:r>
              <a:rPr lang="en-US" altLang="en-US"/>
              <a:t>,</a:t>
            </a:r>
            <a:r>
              <a:rPr lang="en-US" altLang="en-US" i="1"/>
              <a:t>y</a:t>
            </a:r>
            <a:r>
              <a:rPr lang="en-US" altLang="en-US"/>
              <a:t>) - Table</a:t>
            </a:r>
            <a:endParaRPr lang="en-US" altLang="en-US" i="1"/>
          </a:p>
        </p:txBody>
      </p:sp>
      <p:graphicFrame>
        <p:nvGraphicFramePr>
          <p:cNvPr id="67739" name="Group 155"/>
          <p:cNvGraphicFramePr>
            <a:graphicFrameLocks noGrp="1"/>
          </p:cNvGraphicFramePr>
          <p:nvPr>
            <p:ph idx="4294967295"/>
          </p:nvPr>
        </p:nvGraphicFramePr>
        <p:xfrm>
          <a:off x="0" y="1385888"/>
          <a:ext cx="8229600" cy="5181600"/>
        </p:xfrm>
        <a:graphic>
          <a:graphicData uri="http://schemas.openxmlformats.org/drawingml/2006/table">
            <a:tbl>
              <a:tblPr/>
              <a:tblGrid>
                <a:gridCol w="822325">
                  <a:extLst>
                    <a:ext uri="{9D8B030D-6E8A-4147-A177-3AD203B41FA5}">
                      <a16:colId xmlns:a16="http://schemas.microsoft.com/office/drawing/2014/main" val="20000"/>
                    </a:ext>
                  </a:extLst>
                </a:gridCol>
                <a:gridCol w="823912">
                  <a:extLst>
                    <a:ext uri="{9D8B030D-6E8A-4147-A177-3AD203B41FA5}">
                      <a16:colId xmlns:a16="http://schemas.microsoft.com/office/drawing/2014/main" val="20001"/>
                    </a:ext>
                  </a:extLst>
                </a:gridCol>
                <a:gridCol w="822325">
                  <a:extLst>
                    <a:ext uri="{9D8B030D-6E8A-4147-A177-3AD203B41FA5}">
                      <a16:colId xmlns:a16="http://schemas.microsoft.com/office/drawing/2014/main" val="20002"/>
                    </a:ext>
                  </a:extLst>
                </a:gridCol>
                <a:gridCol w="823913">
                  <a:extLst>
                    <a:ext uri="{9D8B030D-6E8A-4147-A177-3AD203B41FA5}">
                      <a16:colId xmlns:a16="http://schemas.microsoft.com/office/drawing/2014/main" val="20003"/>
                    </a:ext>
                  </a:extLst>
                </a:gridCol>
                <a:gridCol w="822325">
                  <a:extLst>
                    <a:ext uri="{9D8B030D-6E8A-4147-A177-3AD203B41FA5}">
                      <a16:colId xmlns:a16="http://schemas.microsoft.com/office/drawing/2014/main" val="20004"/>
                    </a:ext>
                  </a:extLst>
                </a:gridCol>
                <a:gridCol w="822325">
                  <a:extLst>
                    <a:ext uri="{9D8B030D-6E8A-4147-A177-3AD203B41FA5}">
                      <a16:colId xmlns:a16="http://schemas.microsoft.com/office/drawing/2014/main" val="20005"/>
                    </a:ext>
                  </a:extLst>
                </a:gridCol>
                <a:gridCol w="823912">
                  <a:extLst>
                    <a:ext uri="{9D8B030D-6E8A-4147-A177-3AD203B41FA5}">
                      <a16:colId xmlns:a16="http://schemas.microsoft.com/office/drawing/2014/main" val="20006"/>
                    </a:ext>
                  </a:extLst>
                </a:gridCol>
                <a:gridCol w="822325">
                  <a:extLst>
                    <a:ext uri="{9D8B030D-6E8A-4147-A177-3AD203B41FA5}">
                      <a16:colId xmlns:a16="http://schemas.microsoft.com/office/drawing/2014/main" val="20007"/>
                    </a:ext>
                  </a:extLst>
                </a:gridCol>
                <a:gridCol w="823913">
                  <a:extLst>
                    <a:ext uri="{9D8B030D-6E8A-4147-A177-3AD203B41FA5}">
                      <a16:colId xmlns:a16="http://schemas.microsoft.com/office/drawing/2014/main" val="20008"/>
                    </a:ext>
                  </a:extLst>
                </a:gridCol>
                <a:gridCol w="822325">
                  <a:extLst>
                    <a:ext uri="{9D8B030D-6E8A-4147-A177-3AD203B41FA5}">
                      <a16:colId xmlns:a16="http://schemas.microsoft.com/office/drawing/2014/main" val="20009"/>
                    </a:ext>
                  </a:extLst>
                </a:gridCol>
              </a:tblGrid>
              <a:tr h="406400">
                <a:tc rowSpan="2"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en-CA"/>
                    </a:p>
                  </a:txBody>
                  <a:tcPr/>
                </a:tc>
                <a:tc grid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406400">
                <a:tc gridSpan="2" vMerge="1">
                  <a:txBody>
                    <a:bodyPr/>
                    <a:lstStyle/>
                    <a:p>
                      <a:endParaRPr lang="en-CA"/>
                    </a:p>
                  </a:txBody>
                  <a:tcPr/>
                </a:tc>
                <a:tc hMerge="1"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rowSpan="8">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endParaRPr kumimoji="0" lang="en-US" sz="2800" b="0" i="1"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endParaRPr kumimoji="0" lang="en-US" sz="2800" b="0" i="0" u="none" strike="noStrike" cap="none" normalizeH="0" baseline="3000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endParaRPr kumimoji="0" lang="en-US" sz="2800" b="0" i="0" u="none" strike="noStrike" cap="none" normalizeH="0" baseline="3000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tx1"/>
                          </a:solidFill>
                          <a:effectLst/>
                          <a:latin typeface="Times New Roman" pitchFamily="18" charset="0"/>
                        </a:rPr>
                        <a:t>p</a:t>
                      </a:r>
                      <a:r>
                        <a:rPr kumimoji="0" lang="en-US" sz="2800" b="0" i="0" u="none" strike="noStrike" cap="none" normalizeH="0" baseline="30000">
                          <a:ln>
                            <a:noFill/>
                          </a:ln>
                          <a:solidFill>
                            <a:schemeClr val="tx1"/>
                          </a:solidFill>
                          <a:effectLst/>
                          <a:latin typeface="Times New Roman" pitchFamily="18" charset="0"/>
                        </a:rPr>
                        <a:t>2</a:t>
                      </a:r>
                      <a:r>
                        <a:rPr kumimoji="0" lang="en-US" sz="2800" b="0" i="1" u="none" strike="noStrike" cap="none" normalizeH="0" baseline="0">
                          <a:ln>
                            <a:noFill/>
                          </a:ln>
                          <a:solidFill>
                            <a:schemeClr val="tx1"/>
                          </a:solidFill>
                          <a:effectLst/>
                          <a:latin typeface="Times New Roman" pitchFamily="18" charset="0"/>
                        </a:rPr>
                        <a:t>q</a:t>
                      </a:r>
                      <a:r>
                        <a:rPr kumimoji="0" lang="en-US" sz="2800" b="0" i="0" u="none" strike="noStrike" cap="none" normalizeH="0" baseline="30000">
                          <a:ln>
                            <a:noFill/>
                          </a:ln>
                          <a:solidFill>
                            <a:schemeClr val="tx1"/>
                          </a:solidFill>
                          <a:effectLst/>
                          <a:latin typeface="Times New Roman" pitchFamily="18" charset="0"/>
                        </a:rPr>
                        <a:t>6</a:t>
                      </a: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vMerge="1">
                  <a:txBody>
                    <a:bodyPr/>
                    <a:lstStyle/>
                    <a:p>
                      <a:endParaRPr lang="en-CA"/>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629</a:t>
            </a:fld>
            <a:endParaRPr lang="en-US"/>
          </a:p>
        </p:txBody>
      </p:sp>
    </p:spTree>
    <p:extLst>
      <p:ext uri="{BB962C8B-B14F-4D97-AF65-F5344CB8AC3E}">
        <p14:creationId xmlns:p14="http://schemas.microsoft.com/office/powerpoint/2010/main" val="2487723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239204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Quick-fire</a:t>
            </a:r>
            <a:r>
              <a:rPr sz="3200" spc="-100" dirty="0">
                <a:solidFill>
                  <a:srgbClr val="FFFFFF"/>
                </a:solidFill>
              </a:rPr>
              <a:t> </a:t>
            </a:r>
            <a:r>
              <a:rPr sz="3200" spc="-5" dirty="0">
                <a:solidFill>
                  <a:srgbClr val="FFFFFF"/>
                </a:solidFill>
              </a:rPr>
              <a:t>E[X]</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82828"/>
            <a:ext cx="64541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expected </a:t>
            </a:r>
            <a:r>
              <a:rPr kumimoji="0" sz="1800" b="0" i="0" u="none" strike="noStrike" kern="1200" cap="none" spc="-5" normalizeH="0" baseline="0" noProof="0" dirty="0">
                <a:ln>
                  <a:noFill/>
                </a:ln>
                <a:solidFill>
                  <a:prstClr val="black"/>
                </a:solidFill>
                <a:effectLst/>
                <a:uLnTx/>
                <a:uFillTx/>
                <a:latin typeface="Carlito"/>
                <a:ea typeface="+mn-ea"/>
                <a:cs typeface="Carlito"/>
              </a:rPr>
              <a:t>value of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following distributions (in your</a:t>
            </a:r>
            <a:r>
              <a:rPr kumimoji="0" sz="1800" b="0" i="0" u="none" strike="noStrike" kern="1200" cap="none" spc="18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head!).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aphicFrame>
        <p:nvGraphicFramePr>
          <p:cNvPr id="6" name="object 6"/>
          <p:cNvGraphicFramePr>
            <a:graphicFrameLocks noGrp="1"/>
          </p:cNvGraphicFramePr>
          <p:nvPr/>
        </p:nvGraphicFramePr>
        <p:xfrm>
          <a:off x="461187" y="1838451"/>
          <a:ext cx="3830952" cy="741679"/>
        </p:xfrm>
        <a:graphic>
          <a:graphicData uri="http://schemas.openxmlformats.org/drawingml/2006/table">
            <a:tbl>
              <a:tblPr firstRow="1" bandRow="1">
                <a:tableStyleId>{2D5ABB26-0587-4C30-8999-92F81FD0307C}</a:tableStyleId>
              </a:tblPr>
              <a:tblGrid>
                <a:gridCol w="1217295">
                  <a:extLst>
                    <a:ext uri="{9D8B030D-6E8A-4147-A177-3AD203B41FA5}">
                      <a16:colId xmlns:a16="http://schemas.microsoft.com/office/drawing/2014/main" val="20000"/>
                    </a:ext>
                  </a:extLst>
                </a:gridCol>
                <a:gridCol w="871219">
                  <a:extLst>
                    <a:ext uri="{9D8B030D-6E8A-4147-A177-3AD203B41FA5}">
                      <a16:colId xmlns:a16="http://schemas.microsoft.com/office/drawing/2014/main" val="20001"/>
                    </a:ext>
                  </a:extLst>
                </a:gridCol>
                <a:gridCol w="871219">
                  <a:extLst>
                    <a:ext uri="{9D8B030D-6E8A-4147-A177-3AD203B41FA5}">
                      <a16:colId xmlns:a16="http://schemas.microsoft.com/office/drawing/2014/main" val="20002"/>
                    </a:ext>
                  </a:extLst>
                </a:gridCol>
                <a:gridCol w="871219">
                  <a:extLst>
                    <a:ext uri="{9D8B030D-6E8A-4147-A177-3AD203B41FA5}">
                      <a16:colId xmlns:a16="http://schemas.microsoft.com/office/drawing/2014/main" val="20003"/>
                    </a:ext>
                  </a:extLst>
                </a:gridCol>
              </a:tblGrid>
              <a:tr h="370839">
                <a:tc>
                  <a:txBody>
                    <a:bodyPr/>
                    <a:lstStyle/>
                    <a:p>
                      <a:pPr algn="ctr">
                        <a:lnSpc>
                          <a:spcPct val="100000"/>
                        </a:lnSpc>
                        <a:spcBef>
                          <a:spcPts val="254"/>
                        </a:spcBef>
                      </a:pPr>
                      <a:r>
                        <a:rPr sz="1800" spc="-36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44"/>
                        </a:spcBef>
                      </a:pPr>
                      <a:r>
                        <a:rPr sz="1800" dirty="0">
                          <a:latin typeface="Carlito"/>
                          <a:cs typeface="Carlito"/>
                        </a:rPr>
                        <a:t>1</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ct val="100000"/>
                        </a:lnSpc>
                        <a:spcBef>
                          <a:spcPts val="244"/>
                        </a:spcBef>
                      </a:pPr>
                      <a:r>
                        <a:rPr sz="1800" dirty="0">
                          <a:latin typeface="Carlito"/>
                          <a:cs typeface="Carlito"/>
                        </a:rPr>
                        <a:t>2</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4"/>
                        </a:spcBef>
                      </a:pPr>
                      <a:r>
                        <a:rPr sz="1800" dirty="0">
                          <a:latin typeface="Carlito"/>
                          <a:cs typeface="Carlito"/>
                        </a:rPr>
                        <a:t>3</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370840">
                <a:tc>
                  <a:txBody>
                    <a:bodyPr/>
                    <a:lstStyle/>
                    <a:p>
                      <a:pPr algn="ctr">
                        <a:lnSpc>
                          <a:spcPct val="100000"/>
                        </a:lnSpc>
                        <a:spcBef>
                          <a:spcPts val="254"/>
                        </a:spcBef>
                      </a:pPr>
                      <a:r>
                        <a:rPr sz="1800" spc="-90" dirty="0">
                          <a:solidFill>
                            <a:srgbClr val="FFFFFF"/>
                          </a:solidFill>
                          <a:latin typeface="Tinos"/>
                          <a:cs typeface="Tinos"/>
                        </a:rPr>
                        <a:t>𝒑(𝒙)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40"/>
                        </a:spcBef>
                      </a:pPr>
                      <a:r>
                        <a:rPr sz="1800" dirty="0">
                          <a:latin typeface="Carlito"/>
                          <a:cs typeface="Carlito"/>
                        </a:rPr>
                        <a:t>0.1</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a:lnSpc>
                          <a:spcPct val="100000"/>
                        </a:lnSpc>
                        <a:spcBef>
                          <a:spcPts val="240"/>
                        </a:spcBef>
                      </a:pPr>
                      <a:r>
                        <a:rPr sz="1800" dirty="0">
                          <a:latin typeface="Carlito"/>
                          <a:cs typeface="Carlito"/>
                        </a:rPr>
                        <a:t>0.6</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1800" dirty="0">
                          <a:latin typeface="Carlito"/>
                          <a:cs typeface="Carlito"/>
                        </a:rPr>
                        <a:t>0.3</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7" name="object 7"/>
          <p:cNvSpPr/>
          <p:nvPr/>
        </p:nvSpPr>
        <p:spPr>
          <a:xfrm>
            <a:off x="1519427" y="2813939"/>
            <a:ext cx="403860" cy="282575"/>
          </a:xfrm>
          <a:custGeom>
            <a:avLst/>
            <a:gdLst/>
            <a:ahLst/>
            <a:cxnLst/>
            <a:rect l="l" t="t" r="r" b="b"/>
            <a:pathLst>
              <a:path w="403860" h="282575">
                <a:moveTo>
                  <a:pt x="313563" y="0"/>
                </a:moveTo>
                <a:lnTo>
                  <a:pt x="309626" y="11430"/>
                </a:lnTo>
                <a:lnTo>
                  <a:pt x="325933" y="18504"/>
                </a:lnTo>
                <a:lnTo>
                  <a:pt x="339978" y="28305"/>
                </a:lnTo>
                <a:lnTo>
                  <a:pt x="368522" y="73852"/>
                </a:lnTo>
                <a:lnTo>
                  <a:pt x="376904" y="115623"/>
                </a:lnTo>
                <a:lnTo>
                  <a:pt x="377952" y="139700"/>
                </a:lnTo>
                <a:lnTo>
                  <a:pt x="376904" y="164633"/>
                </a:lnTo>
                <a:lnTo>
                  <a:pt x="368522" y="207547"/>
                </a:lnTo>
                <a:lnTo>
                  <a:pt x="340026" y="253793"/>
                </a:lnTo>
                <a:lnTo>
                  <a:pt x="310007" y="270890"/>
                </a:lnTo>
                <a:lnTo>
                  <a:pt x="313563" y="282321"/>
                </a:lnTo>
                <a:lnTo>
                  <a:pt x="352123" y="264239"/>
                </a:lnTo>
                <a:lnTo>
                  <a:pt x="380491" y="232918"/>
                </a:lnTo>
                <a:lnTo>
                  <a:pt x="397811" y="191071"/>
                </a:lnTo>
                <a:lnTo>
                  <a:pt x="403605" y="141224"/>
                </a:lnTo>
                <a:lnTo>
                  <a:pt x="402153" y="115339"/>
                </a:lnTo>
                <a:lnTo>
                  <a:pt x="390532" y="69429"/>
                </a:lnTo>
                <a:lnTo>
                  <a:pt x="367480" y="32093"/>
                </a:lnTo>
                <a:lnTo>
                  <a:pt x="334091" y="7379"/>
                </a:lnTo>
                <a:lnTo>
                  <a:pt x="313563" y="0"/>
                </a:lnTo>
                <a:close/>
              </a:path>
              <a:path w="403860" h="282575">
                <a:moveTo>
                  <a:pt x="90043" y="0"/>
                </a:moveTo>
                <a:lnTo>
                  <a:pt x="51657" y="18081"/>
                </a:lnTo>
                <a:lnTo>
                  <a:pt x="23368" y="49402"/>
                </a:lnTo>
                <a:lnTo>
                  <a:pt x="5826" y="91408"/>
                </a:lnTo>
                <a:lnTo>
                  <a:pt x="0" y="141224"/>
                </a:lnTo>
                <a:lnTo>
                  <a:pt x="1452" y="167159"/>
                </a:lnTo>
                <a:lnTo>
                  <a:pt x="13073" y="212982"/>
                </a:lnTo>
                <a:lnTo>
                  <a:pt x="36125" y="250227"/>
                </a:lnTo>
                <a:lnTo>
                  <a:pt x="69514" y="274941"/>
                </a:lnTo>
                <a:lnTo>
                  <a:pt x="90043" y="282321"/>
                </a:lnTo>
                <a:lnTo>
                  <a:pt x="93599" y="270890"/>
                </a:lnTo>
                <a:lnTo>
                  <a:pt x="77549" y="263717"/>
                </a:lnTo>
                <a:lnTo>
                  <a:pt x="63690" y="253793"/>
                </a:lnTo>
                <a:lnTo>
                  <a:pt x="35210" y="207547"/>
                </a:lnTo>
                <a:lnTo>
                  <a:pt x="26828" y="164633"/>
                </a:lnTo>
                <a:lnTo>
                  <a:pt x="25781" y="139700"/>
                </a:lnTo>
                <a:lnTo>
                  <a:pt x="26828" y="115623"/>
                </a:lnTo>
                <a:lnTo>
                  <a:pt x="35210" y="73852"/>
                </a:lnTo>
                <a:lnTo>
                  <a:pt x="63801" y="28305"/>
                </a:lnTo>
                <a:lnTo>
                  <a:pt x="94106" y="11430"/>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1277492" y="2724403"/>
            <a:ext cx="148272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1630" algn="l"/>
                <a:tab pos="757555" algn="l"/>
              </a:tabLst>
              <a:defRPr/>
            </a:pPr>
            <a:r>
              <a:rPr kumimoji="0" sz="2400" b="0" i="0" u="none" strike="noStrike" kern="1200" cap="none" spc="-370" normalizeH="0" baseline="0" noProof="0" dirty="0">
                <a:ln>
                  <a:noFill/>
                </a:ln>
                <a:solidFill>
                  <a:prstClr val="black"/>
                </a:solidFill>
                <a:effectLst/>
                <a:uLnTx/>
                <a:uFillTx/>
                <a:latin typeface="Tinos"/>
                <a:ea typeface="+mn-ea"/>
                <a:cs typeface="Tinos"/>
              </a:rPr>
              <a:t>𝐸	</a:t>
            </a:r>
            <a:r>
              <a:rPr kumimoji="0" sz="2400" b="0" i="0" u="none" strike="noStrike" kern="1200" cap="none" spc="-320" normalizeH="0" baseline="0" noProof="0" dirty="0">
                <a:ln>
                  <a:noFill/>
                </a:ln>
                <a:solidFill>
                  <a:prstClr val="black"/>
                </a:solidFill>
                <a:effectLst/>
                <a:uLnTx/>
                <a:uFillTx/>
                <a:latin typeface="Tinos"/>
                <a:ea typeface="+mn-ea"/>
                <a:cs typeface="Tinos"/>
              </a:rPr>
              <a:t>𝑋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30" normalizeH="0" baseline="0" noProof="0" dirty="0">
                <a:ln>
                  <a:noFill/>
                </a:ln>
                <a:solidFill>
                  <a:prstClr val="black"/>
                </a:solidFill>
                <a:effectLst/>
                <a:uLnTx/>
                <a:uFillTx/>
                <a:latin typeface="Tinos"/>
                <a:ea typeface="+mn-ea"/>
                <a:cs typeface="Tinos"/>
              </a:rPr>
              <a:t> </a:t>
            </a:r>
            <a:r>
              <a:rPr kumimoji="0" sz="2400" b="0" i="0" u="none" strike="noStrike" kern="1200" cap="none" spc="50" normalizeH="0" baseline="0" noProof="0" dirty="0">
                <a:ln>
                  <a:noFill/>
                </a:ln>
                <a:solidFill>
                  <a:prstClr val="black"/>
                </a:solidFill>
                <a:effectLst/>
                <a:uLnTx/>
                <a:uFillTx/>
                <a:latin typeface="Tinos"/>
                <a:ea typeface="+mn-ea"/>
                <a:cs typeface="Tinos"/>
              </a:rPr>
              <a:t>2.2</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graphicFrame>
        <p:nvGraphicFramePr>
          <p:cNvPr id="9" name="object 9"/>
          <p:cNvGraphicFramePr>
            <a:graphicFrameLocks noGrp="1"/>
          </p:cNvGraphicFramePr>
          <p:nvPr/>
        </p:nvGraphicFramePr>
        <p:xfrm>
          <a:off x="4709667" y="1838451"/>
          <a:ext cx="3828414" cy="741679"/>
        </p:xfrm>
        <a:graphic>
          <a:graphicData uri="http://schemas.openxmlformats.org/drawingml/2006/table">
            <a:tbl>
              <a:tblPr firstRow="1" bandRow="1">
                <a:tableStyleId>{2D5ABB26-0587-4C30-8999-92F81FD0307C}</a:tableStyleId>
              </a:tblPr>
              <a:tblGrid>
                <a:gridCol w="1216660">
                  <a:extLst>
                    <a:ext uri="{9D8B030D-6E8A-4147-A177-3AD203B41FA5}">
                      <a16:colId xmlns:a16="http://schemas.microsoft.com/office/drawing/2014/main" val="20000"/>
                    </a:ext>
                  </a:extLst>
                </a:gridCol>
                <a:gridCol w="870585">
                  <a:extLst>
                    <a:ext uri="{9D8B030D-6E8A-4147-A177-3AD203B41FA5}">
                      <a16:colId xmlns:a16="http://schemas.microsoft.com/office/drawing/2014/main" val="20001"/>
                    </a:ext>
                  </a:extLst>
                </a:gridCol>
                <a:gridCol w="870584">
                  <a:extLst>
                    <a:ext uri="{9D8B030D-6E8A-4147-A177-3AD203B41FA5}">
                      <a16:colId xmlns:a16="http://schemas.microsoft.com/office/drawing/2014/main" val="20002"/>
                    </a:ext>
                  </a:extLst>
                </a:gridCol>
                <a:gridCol w="870585">
                  <a:extLst>
                    <a:ext uri="{9D8B030D-6E8A-4147-A177-3AD203B41FA5}">
                      <a16:colId xmlns:a16="http://schemas.microsoft.com/office/drawing/2014/main" val="20003"/>
                    </a:ext>
                  </a:extLst>
                </a:gridCol>
              </a:tblGrid>
              <a:tr h="370839">
                <a:tc>
                  <a:txBody>
                    <a:bodyPr/>
                    <a:lstStyle/>
                    <a:p>
                      <a:pPr marL="1270" algn="ctr">
                        <a:lnSpc>
                          <a:spcPct val="100000"/>
                        </a:lnSpc>
                        <a:spcBef>
                          <a:spcPts val="254"/>
                        </a:spcBef>
                      </a:pPr>
                      <a:r>
                        <a:rPr sz="1800" spc="-36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44"/>
                        </a:spcBef>
                      </a:pPr>
                      <a:r>
                        <a:rPr sz="1800" dirty="0">
                          <a:latin typeface="Carlito"/>
                          <a:cs typeface="Carlito"/>
                        </a:rPr>
                        <a:t>4</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4"/>
                        </a:spcBef>
                      </a:pPr>
                      <a:r>
                        <a:rPr sz="1800" dirty="0">
                          <a:latin typeface="Carlito"/>
                          <a:cs typeface="Carlito"/>
                        </a:rPr>
                        <a:t>6</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710">
                        <a:lnSpc>
                          <a:spcPct val="100000"/>
                        </a:lnSpc>
                        <a:spcBef>
                          <a:spcPts val="244"/>
                        </a:spcBef>
                      </a:pPr>
                      <a:r>
                        <a:rPr sz="1800" dirty="0">
                          <a:latin typeface="Carlito"/>
                          <a:cs typeface="Carlito"/>
                        </a:rPr>
                        <a:t>8</a:t>
                      </a:r>
                      <a:endParaRPr sz="1800">
                        <a:latin typeface="Carlito"/>
                        <a:cs typeface="Carlito"/>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370840">
                <a:tc>
                  <a:txBody>
                    <a:bodyPr/>
                    <a:lstStyle/>
                    <a:p>
                      <a:pPr marL="1270" algn="ctr">
                        <a:lnSpc>
                          <a:spcPct val="100000"/>
                        </a:lnSpc>
                        <a:spcBef>
                          <a:spcPts val="254"/>
                        </a:spcBef>
                      </a:pPr>
                      <a:r>
                        <a:rPr sz="1800" spc="-60" dirty="0">
                          <a:solidFill>
                            <a:srgbClr val="FFFFFF"/>
                          </a:solidFill>
                          <a:latin typeface="Tinos"/>
                          <a:cs typeface="Tinos"/>
                        </a:rPr>
                        <a:t>𝑷(𝑿 </a:t>
                      </a:r>
                      <a:r>
                        <a:rPr sz="1800" spc="325" dirty="0">
                          <a:solidFill>
                            <a:srgbClr val="FFFFFF"/>
                          </a:solidFill>
                          <a:latin typeface="Tinos"/>
                          <a:cs typeface="Tinos"/>
                        </a:rPr>
                        <a:t>=</a:t>
                      </a:r>
                      <a:r>
                        <a:rPr sz="1800" spc="120" dirty="0">
                          <a:solidFill>
                            <a:srgbClr val="FFFFFF"/>
                          </a:solidFill>
                          <a:latin typeface="Tinos"/>
                          <a:cs typeface="Tinos"/>
                        </a:rPr>
                        <a:t> </a:t>
                      </a:r>
                      <a:r>
                        <a:rPr sz="1800" spc="-105" dirty="0">
                          <a:solidFill>
                            <a:srgbClr val="FFFFFF"/>
                          </a:solidFill>
                          <a:latin typeface="Tinos"/>
                          <a:cs typeface="Tinos"/>
                        </a:rPr>
                        <a:t>𝒙)</a:t>
                      </a:r>
                      <a:endParaRPr sz="1800">
                        <a:latin typeface="Tinos"/>
                        <a:cs typeface="Tinos"/>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40"/>
                        </a:spcBef>
                      </a:pPr>
                      <a:r>
                        <a:rPr sz="1800" dirty="0">
                          <a:latin typeface="Carlito"/>
                          <a:cs typeface="Carlito"/>
                        </a:rPr>
                        <a:t>0.5</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1800" dirty="0">
                          <a:latin typeface="Carlito"/>
                          <a:cs typeface="Carlito"/>
                        </a:rPr>
                        <a:t>0.25</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710">
                        <a:lnSpc>
                          <a:spcPct val="100000"/>
                        </a:lnSpc>
                        <a:spcBef>
                          <a:spcPts val="240"/>
                        </a:spcBef>
                      </a:pPr>
                      <a:r>
                        <a:rPr sz="1800" dirty="0">
                          <a:latin typeface="Carlito"/>
                          <a:cs typeface="Carlito"/>
                        </a:rPr>
                        <a:t>0.25</a:t>
                      </a:r>
                      <a:endParaRPr sz="18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0" name="object 10"/>
          <p:cNvSpPr/>
          <p:nvPr/>
        </p:nvSpPr>
        <p:spPr>
          <a:xfrm>
            <a:off x="5767959" y="2813939"/>
            <a:ext cx="403860" cy="282575"/>
          </a:xfrm>
          <a:custGeom>
            <a:avLst/>
            <a:gdLst/>
            <a:ahLst/>
            <a:cxnLst/>
            <a:rect l="l" t="t" r="r" b="b"/>
            <a:pathLst>
              <a:path w="403860" h="282575">
                <a:moveTo>
                  <a:pt x="313563" y="0"/>
                </a:moveTo>
                <a:lnTo>
                  <a:pt x="309499" y="11430"/>
                </a:lnTo>
                <a:lnTo>
                  <a:pt x="325862" y="18504"/>
                </a:lnTo>
                <a:lnTo>
                  <a:pt x="339915" y="28305"/>
                </a:lnTo>
                <a:lnTo>
                  <a:pt x="368448" y="73852"/>
                </a:lnTo>
                <a:lnTo>
                  <a:pt x="376779" y="115623"/>
                </a:lnTo>
                <a:lnTo>
                  <a:pt x="377825" y="139700"/>
                </a:lnTo>
                <a:lnTo>
                  <a:pt x="376777" y="164633"/>
                </a:lnTo>
                <a:lnTo>
                  <a:pt x="368395" y="207547"/>
                </a:lnTo>
                <a:lnTo>
                  <a:pt x="339963" y="253793"/>
                </a:lnTo>
                <a:lnTo>
                  <a:pt x="310006" y="270890"/>
                </a:lnTo>
                <a:lnTo>
                  <a:pt x="313563" y="282321"/>
                </a:lnTo>
                <a:lnTo>
                  <a:pt x="352059" y="264239"/>
                </a:lnTo>
                <a:lnTo>
                  <a:pt x="380364" y="232918"/>
                </a:lnTo>
                <a:lnTo>
                  <a:pt x="397795" y="191071"/>
                </a:lnTo>
                <a:lnTo>
                  <a:pt x="403605" y="141224"/>
                </a:lnTo>
                <a:lnTo>
                  <a:pt x="402153" y="115339"/>
                </a:lnTo>
                <a:lnTo>
                  <a:pt x="390532" y="69429"/>
                </a:lnTo>
                <a:lnTo>
                  <a:pt x="367409" y="32093"/>
                </a:lnTo>
                <a:lnTo>
                  <a:pt x="334019" y="7379"/>
                </a:lnTo>
                <a:lnTo>
                  <a:pt x="313563" y="0"/>
                </a:lnTo>
                <a:close/>
              </a:path>
              <a:path w="403860" h="282575">
                <a:moveTo>
                  <a:pt x="90042" y="0"/>
                </a:moveTo>
                <a:lnTo>
                  <a:pt x="51593" y="18081"/>
                </a:lnTo>
                <a:lnTo>
                  <a:pt x="23240" y="49402"/>
                </a:lnTo>
                <a:lnTo>
                  <a:pt x="5810" y="91408"/>
                </a:lnTo>
                <a:lnTo>
                  <a:pt x="0" y="141224"/>
                </a:lnTo>
                <a:lnTo>
                  <a:pt x="1452" y="167159"/>
                </a:lnTo>
                <a:lnTo>
                  <a:pt x="13073" y="212982"/>
                </a:lnTo>
                <a:lnTo>
                  <a:pt x="36071" y="250227"/>
                </a:lnTo>
                <a:lnTo>
                  <a:pt x="69496" y="274941"/>
                </a:lnTo>
                <a:lnTo>
                  <a:pt x="90042" y="282321"/>
                </a:lnTo>
                <a:lnTo>
                  <a:pt x="93599" y="270890"/>
                </a:lnTo>
                <a:lnTo>
                  <a:pt x="77475" y="263717"/>
                </a:lnTo>
                <a:lnTo>
                  <a:pt x="63579" y="253793"/>
                </a:lnTo>
                <a:lnTo>
                  <a:pt x="35083" y="207547"/>
                </a:lnTo>
                <a:lnTo>
                  <a:pt x="26701" y="164633"/>
                </a:lnTo>
                <a:lnTo>
                  <a:pt x="25653" y="139700"/>
                </a:lnTo>
                <a:lnTo>
                  <a:pt x="26701" y="115623"/>
                </a:lnTo>
                <a:lnTo>
                  <a:pt x="35083" y="73852"/>
                </a:lnTo>
                <a:lnTo>
                  <a:pt x="63722" y="28305"/>
                </a:lnTo>
                <a:lnTo>
                  <a:pt x="93979" y="11430"/>
                </a:lnTo>
                <a:lnTo>
                  <a:pt x="9004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5526785" y="2724403"/>
            <a:ext cx="55118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41630" algn="l"/>
              </a:tabLst>
              <a:defRPr/>
            </a:pPr>
            <a:r>
              <a:rPr kumimoji="0" sz="2400" b="0" i="0" u="none" strike="noStrike" kern="1200" cap="none" spc="-475" normalizeH="0" baseline="0" noProof="0" dirty="0">
                <a:ln>
                  <a:noFill/>
                </a:ln>
                <a:solidFill>
                  <a:prstClr val="black"/>
                </a:solidFill>
                <a:effectLst/>
                <a:uLnTx/>
                <a:uFillTx/>
                <a:latin typeface="Tinos"/>
                <a:ea typeface="+mn-ea"/>
                <a:cs typeface="Tinos"/>
              </a:rPr>
              <a:t>𝐸	</a:t>
            </a:r>
            <a:r>
              <a:rPr kumimoji="0" sz="2400" b="0" i="0" u="none" strike="noStrike" kern="1200" cap="none" spc="-409" normalizeH="0" baseline="0" noProof="0" dirty="0">
                <a:ln>
                  <a:noFill/>
                </a:ln>
                <a:solidFill>
                  <a:prstClr val="black"/>
                </a:solidFill>
                <a:effectLst/>
                <a:uLnTx/>
                <a:uFillTx/>
                <a:latin typeface="Tinos"/>
                <a:ea typeface="+mn-ea"/>
                <a:cs typeface="Tinos"/>
              </a:rPr>
              <a:t>𝑋</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6272021" y="2724403"/>
            <a:ext cx="73723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20" normalizeH="0" baseline="0" noProof="0" dirty="0">
                <a:ln>
                  <a:noFill/>
                </a:ln>
                <a:solidFill>
                  <a:prstClr val="black"/>
                </a:solidFill>
                <a:effectLst/>
                <a:uLnTx/>
                <a:uFillTx/>
                <a:latin typeface="Tinos"/>
                <a:ea typeface="+mn-ea"/>
                <a:cs typeface="Tinos"/>
              </a:rPr>
              <a:t> </a:t>
            </a:r>
            <a:r>
              <a:rPr kumimoji="0" sz="2400" b="0" i="0" u="none" strike="noStrike" kern="1200" cap="none" spc="45" normalizeH="0" baseline="0" noProof="0" dirty="0">
                <a:ln>
                  <a:noFill/>
                </a:ln>
                <a:solidFill>
                  <a:prstClr val="black"/>
                </a:solidFill>
                <a:effectLst/>
                <a:uLnTx/>
                <a:uFillTx/>
                <a:latin typeface="Tinos"/>
                <a:ea typeface="+mn-ea"/>
                <a:cs typeface="Tinos"/>
              </a:rPr>
              <a:t>5.5</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p:nvPr/>
        </p:nvSpPr>
        <p:spPr>
          <a:xfrm>
            <a:off x="4072635" y="4997703"/>
            <a:ext cx="127000" cy="15240"/>
          </a:xfrm>
          <a:custGeom>
            <a:avLst/>
            <a:gdLst/>
            <a:ahLst/>
            <a:cxnLst/>
            <a:rect l="l" t="t" r="r" b="b"/>
            <a:pathLst>
              <a:path w="127000" h="15239">
                <a:moveTo>
                  <a:pt x="126491" y="0"/>
                </a:moveTo>
                <a:lnTo>
                  <a:pt x="0" y="0"/>
                </a:lnTo>
                <a:lnTo>
                  <a:pt x="0" y="15240"/>
                </a:lnTo>
                <a:lnTo>
                  <a:pt x="126491" y="15240"/>
                </a:lnTo>
                <a:lnTo>
                  <a:pt x="1264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943475" y="4997703"/>
            <a:ext cx="127000" cy="15240"/>
          </a:xfrm>
          <a:custGeom>
            <a:avLst/>
            <a:gdLst/>
            <a:ahLst/>
            <a:cxnLst/>
            <a:rect l="l" t="t" r="r" b="b"/>
            <a:pathLst>
              <a:path w="127000" h="15239">
                <a:moveTo>
                  <a:pt x="126491" y="0"/>
                </a:moveTo>
                <a:lnTo>
                  <a:pt x="0" y="0"/>
                </a:lnTo>
                <a:lnTo>
                  <a:pt x="0" y="15240"/>
                </a:lnTo>
                <a:lnTo>
                  <a:pt x="126491" y="15240"/>
                </a:lnTo>
                <a:lnTo>
                  <a:pt x="1264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814314" y="4997703"/>
            <a:ext cx="127000" cy="15240"/>
          </a:xfrm>
          <a:custGeom>
            <a:avLst/>
            <a:gdLst/>
            <a:ahLst/>
            <a:cxnLst/>
            <a:rect l="l" t="t" r="r" b="b"/>
            <a:pathLst>
              <a:path w="127000" h="15239">
                <a:moveTo>
                  <a:pt x="126491" y="0"/>
                </a:moveTo>
                <a:lnTo>
                  <a:pt x="0" y="0"/>
                </a:lnTo>
                <a:lnTo>
                  <a:pt x="0" y="15240"/>
                </a:lnTo>
                <a:lnTo>
                  <a:pt x="126491" y="15240"/>
                </a:lnTo>
                <a:lnTo>
                  <a:pt x="1264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6" name="object 16"/>
          <p:cNvGraphicFramePr>
            <a:graphicFrameLocks noGrp="1"/>
          </p:cNvGraphicFramePr>
          <p:nvPr/>
        </p:nvGraphicFramePr>
        <p:xfrm>
          <a:off x="2477389" y="4286758"/>
          <a:ext cx="3830952" cy="975867"/>
        </p:xfrm>
        <a:graphic>
          <a:graphicData uri="http://schemas.openxmlformats.org/drawingml/2006/table">
            <a:tbl>
              <a:tblPr firstRow="1" bandRow="1">
                <a:tableStyleId>{2D5ABB26-0587-4C30-8999-92F81FD0307C}</a:tableStyleId>
              </a:tblPr>
              <a:tblGrid>
                <a:gridCol w="1217295">
                  <a:extLst>
                    <a:ext uri="{9D8B030D-6E8A-4147-A177-3AD203B41FA5}">
                      <a16:colId xmlns:a16="http://schemas.microsoft.com/office/drawing/2014/main" val="20000"/>
                    </a:ext>
                  </a:extLst>
                </a:gridCol>
                <a:gridCol w="871219">
                  <a:extLst>
                    <a:ext uri="{9D8B030D-6E8A-4147-A177-3AD203B41FA5}">
                      <a16:colId xmlns:a16="http://schemas.microsoft.com/office/drawing/2014/main" val="20001"/>
                    </a:ext>
                  </a:extLst>
                </a:gridCol>
                <a:gridCol w="871219">
                  <a:extLst>
                    <a:ext uri="{9D8B030D-6E8A-4147-A177-3AD203B41FA5}">
                      <a16:colId xmlns:a16="http://schemas.microsoft.com/office/drawing/2014/main" val="20002"/>
                    </a:ext>
                  </a:extLst>
                </a:gridCol>
                <a:gridCol w="871219">
                  <a:extLst>
                    <a:ext uri="{9D8B030D-6E8A-4147-A177-3AD203B41FA5}">
                      <a16:colId xmlns:a16="http://schemas.microsoft.com/office/drawing/2014/main" val="20003"/>
                    </a:ext>
                  </a:extLst>
                </a:gridCol>
              </a:tblGrid>
              <a:tr h="370840">
                <a:tc>
                  <a:txBody>
                    <a:bodyPr/>
                    <a:lstStyle/>
                    <a:p>
                      <a:pPr marL="635" algn="ctr">
                        <a:lnSpc>
                          <a:spcPct val="100000"/>
                        </a:lnSpc>
                        <a:spcBef>
                          <a:spcPts val="259"/>
                        </a:spcBef>
                      </a:pPr>
                      <a:r>
                        <a:rPr sz="1800" spc="-365" dirty="0">
                          <a:solidFill>
                            <a:srgbClr val="FFFFFF"/>
                          </a:solidFill>
                          <a:latin typeface="Tinos"/>
                          <a:cs typeface="Tinos"/>
                        </a:rPr>
                        <a:t>𝒙</a:t>
                      </a:r>
                      <a:endParaRPr sz="1800">
                        <a:latin typeface="Tinos"/>
                        <a:cs typeface="Tinos"/>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45"/>
                        </a:spcBef>
                      </a:pPr>
                      <a:r>
                        <a:rPr sz="1800" spc="-5" dirty="0">
                          <a:latin typeface="Carlito"/>
                          <a:cs typeface="Carlito"/>
                        </a:rPr>
                        <a:t>10</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5"/>
                        </a:spcBef>
                      </a:pPr>
                      <a:r>
                        <a:rPr sz="1800" spc="-5" dirty="0">
                          <a:latin typeface="Carlito"/>
                          <a:cs typeface="Carlito"/>
                        </a:rPr>
                        <a:t>20</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5"/>
                        </a:spcBef>
                      </a:pPr>
                      <a:r>
                        <a:rPr sz="1800" spc="-5" dirty="0">
                          <a:latin typeface="Carlito"/>
                          <a:cs typeface="Carlito"/>
                        </a:rPr>
                        <a:t>30</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605027">
                <a:tc>
                  <a:txBody>
                    <a:bodyPr/>
                    <a:lstStyle/>
                    <a:p>
                      <a:pPr algn="ctr">
                        <a:lnSpc>
                          <a:spcPct val="100000"/>
                        </a:lnSpc>
                        <a:spcBef>
                          <a:spcPts val="259"/>
                        </a:spcBef>
                      </a:pPr>
                      <a:r>
                        <a:rPr sz="1800" spc="-60" dirty="0">
                          <a:solidFill>
                            <a:srgbClr val="FFFFFF"/>
                          </a:solidFill>
                          <a:latin typeface="Tinos"/>
                          <a:cs typeface="Tinos"/>
                        </a:rPr>
                        <a:t>𝑷(𝑿 </a:t>
                      </a:r>
                      <a:r>
                        <a:rPr sz="1800" spc="325" dirty="0">
                          <a:solidFill>
                            <a:srgbClr val="FFFFFF"/>
                          </a:solidFill>
                          <a:latin typeface="Tinos"/>
                          <a:cs typeface="Tinos"/>
                        </a:rPr>
                        <a:t>=</a:t>
                      </a:r>
                      <a:r>
                        <a:rPr sz="1800" spc="120" dirty="0">
                          <a:solidFill>
                            <a:srgbClr val="FFFFFF"/>
                          </a:solidFill>
                          <a:latin typeface="Tinos"/>
                          <a:cs typeface="Tinos"/>
                        </a:rPr>
                        <a:t> </a:t>
                      </a:r>
                      <a:r>
                        <a:rPr sz="1800" spc="-105" dirty="0">
                          <a:solidFill>
                            <a:srgbClr val="FFFFFF"/>
                          </a:solidFill>
                          <a:latin typeface="Tinos"/>
                          <a:cs typeface="Tinos"/>
                        </a:rPr>
                        <a:t>𝒙)</a:t>
                      </a:r>
                      <a:endParaRPr sz="1800">
                        <a:latin typeface="Tinos"/>
                        <a:cs typeface="Tinos"/>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35" algn="ctr">
                        <a:lnSpc>
                          <a:spcPct val="100000"/>
                        </a:lnSpc>
                        <a:spcBef>
                          <a:spcPts val="40"/>
                        </a:spcBef>
                      </a:pPr>
                      <a:r>
                        <a:rPr sz="1800" dirty="0">
                          <a:latin typeface="Tinos"/>
                          <a:cs typeface="Tinos"/>
                        </a:rPr>
                        <a:t>1</a:t>
                      </a:r>
                      <a:endParaRPr sz="1800">
                        <a:latin typeface="Tinos"/>
                        <a:cs typeface="Tinos"/>
                      </a:endParaRPr>
                    </a:p>
                    <a:p>
                      <a:pPr marL="635" algn="ctr">
                        <a:lnSpc>
                          <a:spcPts val="2050"/>
                        </a:lnSpc>
                        <a:spcBef>
                          <a:spcPts val="409"/>
                        </a:spcBef>
                      </a:pPr>
                      <a:r>
                        <a:rPr sz="1800" dirty="0">
                          <a:latin typeface="Tinos"/>
                          <a:cs typeface="Tinos"/>
                        </a:rPr>
                        <a:t>4</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40"/>
                        </a:spcBef>
                      </a:pPr>
                      <a:r>
                        <a:rPr sz="1800" dirty="0">
                          <a:latin typeface="Tinos"/>
                          <a:cs typeface="Tinos"/>
                        </a:rPr>
                        <a:t>1</a:t>
                      </a:r>
                      <a:endParaRPr sz="1800">
                        <a:latin typeface="Tinos"/>
                        <a:cs typeface="Tinos"/>
                      </a:endParaRPr>
                    </a:p>
                    <a:p>
                      <a:pPr marL="635" algn="ctr">
                        <a:lnSpc>
                          <a:spcPts val="2050"/>
                        </a:lnSpc>
                        <a:spcBef>
                          <a:spcPts val="409"/>
                        </a:spcBef>
                      </a:pPr>
                      <a:r>
                        <a:rPr sz="1800" dirty="0">
                          <a:latin typeface="Tinos"/>
                          <a:cs typeface="Tinos"/>
                        </a:rPr>
                        <a:t>2</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40"/>
                        </a:spcBef>
                      </a:pPr>
                      <a:r>
                        <a:rPr sz="1800" dirty="0">
                          <a:latin typeface="Tinos"/>
                          <a:cs typeface="Tinos"/>
                        </a:rPr>
                        <a:t>1</a:t>
                      </a:r>
                      <a:endParaRPr sz="1800">
                        <a:latin typeface="Tinos"/>
                        <a:cs typeface="Tinos"/>
                      </a:endParaRPr>
                    </a:p>
                    <a:p>
                      <a:pPr marL="1270" algn="ctr">
                        <a:lnSpc>
                          <a:spcPts val="2050"/>
                        </a:lnSpc>
                        <a:spcBef>
                          <a:spcPts val="409"/>
                        </a:spcBef>
                      </a:pPr>
                      <a:r>
                        <a:rPr sz="1800" dirty="0">
                          <a:latin typeface="Tinos"/>
                          <a:cs typeface="Tinos"/>
                        </a:rPr>
                        <a:t>4</a:t>
                      </a:r>
                      <a:endParaRPr sz="1800">
                        <a:latin typeface="Tinos"/>
                        <a:cs typeface="Tino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7" name="object 17"/>
          <p:cNvSpPr/>
          <p:nvPr/>
        </p:nvSpPr>
        <p:spPr>
          <a:xfrm>
            <a:off x="3579367" y="5541517"/>
            <a:ext cx="403860" cy="282575"/>
          </a:xfrm>
          <a:custGeom>
            <a:avLst/>
            <a:gdLst/>
            <a:ahLst/>
            <a:cxnLst/>
            <a:rect l="l" t="t" r="r" b="b"/>
            <a:pathLst>
              <a:path w="403860" h="282575">
                <a:moveTo>
                  <a:pt x="313563" y="0"/>
                </a:moveTo>
                <a:lnTo>
                  <a:pt x="309499" y="11429"/>
                </a:lnTo>
                <a:lnTo>
                  <a:pt x="325862" y="18576"/>
                </a:lnTo>
                <a:lnTo>
                  <a:pt x="339915" y="28409"/>
                </a:lnTo>
                <a:lnTo>
                  <a:pt x="368448" y="73907"/>
                </a:lnTo>
                <a:lnTo>
                  <a:pt x="376779" y="115692"/>
                </a:lnTo>
                <a:lnTo>
                  <a:pt x="377825" y="139776"/>
                </a:lnTo>
                <a:lnTo>
                  <a:pt x="376777" y="164679"/>
                </a:lnTo>
                <a:lnTo>
                  <a:pt x="368395" y="207615"/>
                </a:lnTo>
                <a:lnTo>
                  <a:pt x="339915" y="253853"/>
                </a:lnTo>
                <a:lnTo>
                  <a:pt x="310007" y="270890"/>
                </a:lnTo>
                <a:lnTo>
                  <a:pt x="313563" y="282359"/>
                </a:lnTo>
                <a:lnTo>
                  <a:pt x="352059" y="264290"/>
                </a:lnTo>
                <a:lnTo>
                  <a:pt x="380365" y="233019"/>
                </a:lnTo>
                <a:lnTo>
                  <a:pt x="397795" y="191146"/>
                </a:lnTo>
                <a:lnTo>
                  <a:pt x="403606" y="141262"/>
                </a:lnTo>
                <a:lnTo>
                  <a:pt x="402151" y="115382"/>
                </a:lnTo>
                <a:lnTo>
                  <a:pt x="390479" y="69510"/>
                </a:lnTo>
                <a:lnTo>
                  <a:pt x="367355" y="32141"/>
                </a:lnTo>
                <a:lnTo>
                  <a:pt x="334017" y="7381"/>
                </a:lnTo>
                <a:lnTo>
                  <a:pt x="313563" y="0"/>
                </a:lnTo>
                <a:close/>
              </a:path>
              <a:path w="403860" h="282575">
                <a:moveTo>
                  <a:pt x="90043" y="0"/>
                </a:moveTo>
                <a:lnTo>
                  <a:pt x="51546" y="18095"/>
                </a:lnTo>
                <a:lnTo>
                  <a:pt x="23241" y="49517"/>
                </a:lnTo>
                <a:lnTo>
                  <a:pt x="5810" y="91465"/>
                </a:lnTo>
                <a:lnTo>
                  <a:pt x="0" y="141262"/>
                </a:lnTo>
                <a:lnTo>
                  <a:pt x="1450" y="167206"/>
                </a:lnTo>
                <a:lnTo>
                  <a:pt x="13019" y="213083"/>
                </a:lnTo>
                <a:lnTo>
                  <a:pt x="36018" y="250305"/>
                </a:lnTo>
                <a:lnTo>
                  <a:pt x="69494" y="274974"/>
                </a:lnTo>
                <a:lnTo>
                  <a:pt x="90043" y="282359"/>
                </a:lnTo>
                <a:lnTo>
                  <a:pt x="93599" y="270890"/>
                </a:lnTo>
                <a:lnTo>
                  <a:pt x="77475" y="263769"/>
                </a:lnTo>
                <a:lnTo>
                  <a:pt x="63579" y="253853"/>
                </a:lnTo>
                <a:lnTo>
                  <a:pt x="35083" y="207615"/>
                </a:lnTo>
                <a:lnTo>
                  <a:pt x="26701" y="164679"/>
                </a:lnTo>
                <a:lnTo>
                  <a:pt x="25654" y="139776"/>
                </a:lnTo>
                <a:lnTo>
                  <a:pt x="26701" y="115692"/>
                </a:lnTo>
                <a:lnTo>
                  <a:pt x="35083" y="73907"/>
                </a:lnTo>
                <a:lnTo>
                  <a:pt x="63674" y="28409"/>
                </a:lnTo>
                <a:lnTo>
                  <a:pt x="93980" y="11429"/>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489204" y="3302508"/>
            <a:ext cx="3987165" cy="765175"/>
          </a:xfrm>
          <a:prstGeom prst="rect">
            <a:avLst/>
          </a:prstGeom>
          <a:solidFill>
            <a:srgbClr val="000000"/>
          </a:solidFill>
        </p:spPr>
        <p:txBody>
          <a:bodyPr vert="horz" wrap="square" lIns="0" tIns="46990" rIns="0" bIns="0" rtlCol="0">
            <a:spAutoFit/>
          </a:bodyPr>
          <a:lstStyle/>
          <a:p>
            <a:pPr marL="103505" marR="0" lvl="0" indent="0" algn="l" defTabSz="914400" rtl="0" eaLnBrk="1" fontAlgn="auto" latinLnBrk="0" hangingPunct="1">
              <a:lnSpc>
                <a:spcPct val="100000"/>
              </a:lnSpc>
              <a:spcBef>
                <a:spcPts val="37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Carlito"/>
                <a:ea typeface="+mn-ea"/>
                <a:cs typeface="Carlito"/>
              </a:rPr>
              <a:t>Tip</a:t>
            </a:r>
            <a:r>
              <a:rPr kumimoji="0" sz="1400" b="0" i="0" u="none" strike="noStrike" kern="1200" cap="none" spc="0"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Suppose you </a:t>
            </a:r>
            <a:r>
              <a:rPr kumimoji="0" sz="1400" b="0" i="0" u="none" strike="noStrike" kern="1200" cap="none" spc="-10" normalizeH="0" baseline="0" noProof="0" dirty="0">
                <a:ln>
                  <a:noFill/>
                </a:ln>
                <a:solidFill>
                  <a:srgbClr val="FFFFFF"/>
                </a:solidFill>
                <a:effectLst/>
                <a:uLnTx/>
                <a:uFillTx/>
                <a:latin typeface="Carlito"/>
                <a:ea typeface="+mn-ea"/>
                <a:cs typeface="Carlito"/>
              </a:rPr>
              <a:t>treated </a:t>
            </a:r>
            <a:r>
              <a:rPr kumimoji="0" sz="1400" b="0" i="0" u="none" strike="noStrike" kern="1200" cap="none" spc="-5" normalizeH="0" baseline="0" noProof="0" dirty="0">
                <a:ln>
                  <a:noFill/>
                </a:ln>
                <a:solidFill>
                  <a:srgbClr val="FFFFFF"/>
                </a:solidFill>
                <a:effectLst/>
                <a:uLnTx/>
                <a:uFillTx/>
                <a:latin typeface="Carlito"/>
                <a:ea typeface="+mn-ea"/>
                <a:cs typeface="Carlito"/>
              </a:rPr>
              <a:t>the probabilities</a:t>
            </a:r>
            <a:r>
              <a:rPr kumimoji="0" sz="1400" b="0" i="0" u="none" strike="noStrike" kern="1200" cap="none" spc="20" normalizeH="0" baseline="0" noProof="0" dirty="0">
                <a:ln>
                  <a:noFill/>
                </a:ln>
                <a:solidFill>
                  <a:srgbClr val="FFFFFF"/>
                </a:solidFill>
                <a:effectLst/>
                <a:uLnTx/>
                <a:uFillTx/>
                <a:latin typeface="Carlito"/>
                <a:ea typeface="+mn-ea"/>
                <a:cs typeface="Carlito"/>
              </a:rPr>
              <a:t> </a:t>
            </a:r>
            <a:r>
              <a:rPr kumimoji="0" sz="1400" b="0" i="0" u="none" strike="noStrike" kern="1200" cap="none" spc="0" normalizeH="0" baseline="0" noProof="0" dirty="0">
                <a:ln>
                  <a:noFill/>
                </a:ln>
                <a:solidFill>
                  <a:srgbClr val="FFFFFF"/>
                </a:solidFill>
                <a:effectLst/>
                <a:uLnTx/>
                <a:uFillTx/>
                <a:latin typeface="Carlito"/>
                <a:ea typeface="+mn-ea"/>
                <a:cs typeface="Carlito"/>
              </a:rPr>
              <a:t>as</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103505" marR="17526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frequencies then </a:t>
            </a:r>
            <a:r>
              <a:rPr kumimoji="0" sz="1400" b="0" i="0" u="none" strike="noStrike" kern="1200" cap="none" spc="-10" normalizeH="0" baseline="0" noProof="0" dirty="0">
                <a:ln>
                  <a:noFill/>
                </a:ln>
                <a:solidFill>
                  <a:srgbClr val="FFFFFF"/>
                </a:solidFill>
                <a:effectLst/>
                <a:uLnTx/>
                <a:uFillTx/>
                <a:latin typeface="Carlito"/>
                <a:ea typeface="+mn-ea"/>
                <a:cs typeface="Carlito"/>
              </a:rPr>
              <a:t>found </a:t>
            </a:r>
            <a:r>
              <a:rPr kumimoji="0" sz="1400" b="0" i="0" u="none" strike="noStrike" kern="1200" cap="none" spc="-5" normalizeH="0" baseline="0" noProof="0" dirty="0">
                <a:ln>
                  <a:noFill/>
                </a:ln>
                <a:solidFill>
                  <a:srgbClr val="FFFFFF"/>
                </a:solidFill>
                <a:effectLst/>
                <a:uLnTx/>
                <a:uFillTx/>
                <a:latin typeface="Carlito"/>
                <a:ea typeface="+mn-ea"/>
                <a:cs typeface="Carlito"/>
              </a:rPr>
              <a:t>the mean of the ‘frequency  </a:t>
            </a:r>
            <a:r>
              <a:rPr kumimoji="0" sz="1400" b="0" i="0" u="none" strike="noStrike" kern="1200" cap="none" spc="-25" normalizeH="0" baseline="0" noProof="0" dirty="0">
                <a:ln>
                  <a:noFill/>
                </a:ln>
                <a:solidFill>
                  <a:srgbClr val="FFFFFF"/>
                </a:solidFill>
                <a:effectLst/>
                <a:uLnTx/>
                <a:uFillTx/>
                <a:latin typeface="Carlito"/>
                <a:ea typeface="+mn-ea"/>
                <a:cs typeface="Carlito"/>
              </a:rPr>
              <a:t>table’. </a:t>
            </a:r>
            <a:r>
              <a:rPr kumimoji="0" sz="1400" b="0" i="0" u="none" strike="noStrike" kern="1200" cap="none" spc="-5" normalizeH="0" baseline="0" noProof="0" dirty="0">
                <a:ln>
                  <a:noFill/>
                </a:ln>
                <a:solidFill>
                  <a:srgbClr val="FFFFFF"/>
                </a:solidFill>
                <a:effectLst/>
                <a:uLnTx/>
                <a:uFillTx/>
                <a:latin typeface="Carlito"/>
                <a:ea typeface="+mn-ea"/>
                <a:cs typeface="Carlito"/>
              </a:rPr>
              <a:t>What do you</a:t>
            </a:r>
            <a:r>
              <a:rPr kumimoji="0" sz="1400" b="0" i="0" u="none" strike="noStrike" kern="1200" cap="none" spc="20"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notice?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9" name="object 19"/>
          <p:cNvGrpSpPr/>
          <p:nvPr/>
        </p:nvGrpSpPr>
        <p:grpSpPr>
          <a:xfrm>
            <a:off x="2471927" y="6010655"/>
            <a:ext cx="4922520" cy="763905"/>
            <a:chOff x="2471927" y="6010655"/>
            <a:chExt cx="4922520" cy="763905"/>
          </a:xfrm>
        </p:grpSpPr>
        <p:sp>
          <p:nvSpPr>
            <p:cNvPr id="20" name="object 20"/>
            <p:cNvSpPr/>
            <p:nvPr/>
          </p:nvSpPr>
          <p:spPr>
            <a:xfrm>
              <a:off x="2484881" y="6023609"/>
              <a:ext cx="4897120" cy="737870"/>
            </a:xfrm>
            <a:custGeom>
              <a:avLst/>
              <a:gdLst/>
              <a:ahLst/>
              <a:cxnLst/>
              <a:rect l="l" t="t" r="r" b="b"/>
              <a:pathLst>
                <a:path w="4897120" h="737870">
                  <a:moveTo>
                    <a:pt x="4896612" y="0"/>
                  </a:moveTo>
                  <a:lnTo>
                    <a:pt x="0" y="0"/>
                  </a:lnTo>
                  <a:lnTo>
                    <a:pt x="0" y="737615"/>
                  </a:lnTo>
                  <a:lnTo>
                    <a:pt x="4896612" y="737615"/>
                  </a:lnTo>
                  <a:lnTo>
                    <a:pt x="489661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2484881" y="6023609"/>
              <a:ext cx="4897120" cy="737870"/>
            </a:xfrm>
            <a:custGeom>
              <a:avLst/>
              <a:gdLst/>
              <a:ahLst/>
              <a:cxnLst/>
              <a:rect l="l" t="t" r="r" b="b"/>
              <a:pathLst>
                <a:path w="4897120" h="737870">
                  <a:moveTo>
                    <a:pt x="0" y="737615"/>
                  </a:moveTo>
                  <a:lnTo>
                    <a:pt x="4896612" y="737615"/>
                  </a:lnTo>
                  <a:lnTo>
                    <a:pt x="4896612" y="0"/>
                  </a:lnTo>
                  <a:lnTo>
                    <a:pt x="0" y="0"/>
                  </a:lnTo>
                  <a:lnTo>
                    <a:pt x="0" y="737615"/>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object 22"/>
          <p:cNvSpPr txBox="1"/>
          <p:nvPr/>
        </p:nvSpPr>
        <p:spPr>
          <a:xfrm>
            <a:off x="2562860" y="5452059"/>
            <a:ext cx="4462145" cy="1258570"/>
          </a:xfrm>
          <a:prstGeom prst="rect">
            <a:avLst/>
          </a:prstGeom>
        </p:spPr>
        <p:txBody>
          <a:bodyPr vert="horz" wrap="square" lIns="0" tIns="12700" rIns="0" bIns="0" rtlCol="0">
            <a:spAutoFit/>
          </a:bodyPr>
          <a:lstStyle/>
          <a:p>
            <a:pPr marL="788670" marR="0" lvl="0" indent="0" algn="l" defTabSz="914400" rtl="0" eaLnBrk="1" fontAlgn="auto" latinLnBrk="0" hangingPunct="1">
              <a:lnSpc>
                <a:spcPct val="100000"/>
              </a:lnSpc>
              <a:spcBef>
                <a:spcPts val="100"/>
              </a:spcBef>
              <a:spcAft>
                <a:spcPts val="0"/>
              </a:spcAft>
              <a:buClrTx/>
              <a:buSzTx/>
              <a:buFontTx/>
              <a:buNone/>
              <a:tabLst>
                <a:tab pos="1116330" algn="l"/>
                <a:tab pos="1532890" algn="l"/>
              </a:tabLst>
              <a:defRPr/>
            </a:pPr>
            <a:r>
              <a:rPr kumimoji="0" sz="2400" b="0" i="0" u="none" strike="noStrike" kern="1200" cap="none" spc="-370" normalizeH="0" baseline="0" noProof="0" dirty="0">
                <a:ln>
                  <a:noFill/>
                </a:ln>
                <a:solidFill>
                  <a:prstClr val="black"/>
                </a:solidFill>
                <a:effectLst/>
                <a:uLnTx/>
                <a:uFillTx/>
                <a:latin typeface="Tinos"/>
                <a:ea typeface="+mn-ea"/>
                <a:cs typeface="Tinos"/>
              </a:rPr>
              <a:t>𝐸	</a:t>
            </a:r>
            <a:r>
              <a:rPr kumimoji="0" sz="2400" b="0" i="0" u="none" strike="noStrike" kern="1200" cap="none" spc="-320" normalizeH="0" baseline="0" noProof="0" dirty="0">
                <a:ln>
                  <a:noFill/>
                </a:ln>
                <a:solidFill>
                  <a:prstClr val="black"/>
                </a:solidFill>
                <a:effectLst/>
                <a:uLnTx/>
                <a:uFillTx/>
                <a:latin typeface="Tinos"/>
                <a:ea typeface="+mn-ea"/>
                <a:cs typeface="Tinos"/>
              </a:rPr>
              <a:t>𝑋	</a:t>
            </a:r>
            <a:r>
              <a:rPr kumimoji="0" sz="2400" b="0" i="0" u="none" strike="noStrike" kern="1200" cap="none" spc="440" normalizeH="0" baseline="0" noProof="0" dirty="0">
                <a:ln>
                  <a:noFill/>
                </a:ln>
                <a:solidFill>
                  <a:prstClr val="black"/>
                </a:solidFill>
                <a:effectLst/>
                <a:uLnTx/>
                <a:uFillTx/>
                <a:latin typeface="Tinos"/>
                <a:ea typeface="+mn-ea"/>
                <a:cs typeface="Tinos"/>
              </a:rPr>
              <a:t>=</a:t>
            </a:r>
            <a:r>
              <a:rPr kumimoji="0" sz="2400" b="0" i="0" u="none" strike="noStrike" kern="1200" cap="none" spc="45" normalizeH="0" baseline="0" noProof="0" dirty="0">
                <a:ln>
                  <a:noFill/>
                </a:ln>
                <a:solidFill>
                  <a:prstClr val="black"/>
                </a:solidFill>
                <a:effectLst/>
                <a:uLnTx/>
                <a:uFillTx/>
                <a:latin typeface="Tinos"/>
                <a:ea typeface="+mn-ea"/>
                <a:cs typeface="Tinos"/>
              </a:rPr>
              <a:t> </a:t>
            </a:r>
            <a:r>
              <a:rPr kumimoji="0" sz="2400" b="0" i="0" u="none" strike="noStrike" kern="1200" cap="none" spc="130" normalizeH="0" baseline="0" noProof="0" dirty="0">
                <a:ln>
                  <a:noFill/>
                </a:ln>
                <a:solidFill>
                  <a:prstClr val="black"/>
                </a:solidFill>
                <a:effectLst/>
                <a:uLnTx/>
                <a:uFillTx/>
                <a:latin typeface="Tinos"/>
                <a:ea typeface="+mn-ea"/>
                <a:cs typeface="Tinos"/>
              </a:rPr>
              <a:t>20</a:t>
            </a:r>
            <a:endParaRPr kumimoji="0" sz="2400" b="0" i="0" u="none" strike="noStrike" kern="1200" cap="none" spc="0" normalizeH="0" baseline="0" noProof="0">
              <a:ln>
                <a:noFill/>
              </a:ln>
              <a:solidFill>
                <a:prstClr val="black"/>
              </a:solidFill>
              <a:effectLst/>
              <a:uLnTx/>
              <a:uFillTx/>
              <a:latin typeface="Tinos"/>
              <a:ea typeface="+mn-ea"/>
              <a:cs typeface="Tinos"/>
            </a:endParaRPr>
          </a:p>
          <a:p>
            <a:pPr marL="12700" marR="5080" lvl="0" indent="0" algn="l" defTabSz="914400" rtl="0" eaLnBrk="1" fontAlgn="auto" latinLnBrk="0" hangingPunct="1">
              <a:lnSpc>
                <a:spcPct val="100000"/>
              </a:lnSpc>
              <a:spcBef>
                <a:spcPts val="1785"/>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Carlito"/>
                <a:ea typeface="+mn-ea"/>
                <a:cs typeface="Carlito"/>
              </a:rPr>
              <a:t>Tip</a:t>
            </a:r>
            <a:r>
              <a:rPr kumimoji="0" sz="1400" b="0" i="0" u="none" strike="noStrike" kern="1200" cap="none" spc="0"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If the distribution </a:t>
            </a:r>
            <a:r>
              <a:rPr kumimoji="0" sz="1400" b="0" i="0" u="none" strike="noStrike" kern="1200" cap="none" spc="0" normalizeH="0" baseline="0" noProof="0" dirty="0">
                <a:ln>
                  <a:noFill/>
                </a:ln>
                <a:solidFill>
                  <a:srgbClr val="FFFFFF"/>
                </a:solidFill>
                <a:effectLst/>
                <a:uLnTx/>
                <a:uFillTx/>
                <a:latin typeface="Carlito"/>
                <a:ea typeface="+mn-ea"/>
                <a:cs typeface="Carlito"/>
              </a:rPr>
              <a:t>is </a:t>
            </a:r>
            <a:r>
              <a:rPr kumimoji="0" sz="1400" b="0" i="0" u="none" strike="noStrike" kern="1200" cap="none" spc="-20" normalizeH="0" baseline="0" noProof="0" dirty="0">
                <a:ln>
                  <a:noFill/>
                </a:ln>
                <a:solidFill>
                  <a:srgbClr val="FFFFFF"/>
                </a:solidFill>
                <a:effectLst/>
                <a:uLnTx/>
                <a:uFillTx/>
                <a:latin typeface="Carlito"/>
                <a:ea typeface="+mn-ea"/>
                <a:cs typeface="Carlito"/>
              </a:rPr>
              <a:t>‘symmetrical’, </a:t>
            </a:r>
            <a:r>
              <a:rPr kumimoji="0" sz="1400" b="0" i="0" u="none" strike="noStrike" kern="1200" cap="none" spc="0" normalizeH="0" baseline="0" noProof="0" dirty="0">
                <a:ln>
                  <a:noFill/>
                </a:ln>
                <a:solidFill>
                  <a:srgbClr val="FFFFFF"/>
                </a:solidFill>
                <a:effectLst/>
                <a:uLnTx/>
                <a:uFillTx/>
                <a:latin typeface="Carlito"/>
                <a:ea typeface="+mn-ea"/>
                <a:cs typeface="Carlito"/>
              </a:rPr>
              <a:t>i.e. </a:t>
            </a:r>
            <a:r>
              <a:rPr kumimoji="0" sz="1400" b="0" i="0" u="none" strike="noStrike" kern="1200" cap="none" spc="-5" normalizeH="0" baseline="0" noProof="0" dirty="0">
                <a:ln>
                  <a:noFill/>
                </a:ln>
                <a:solidFill>
                  <a:srgbClr val="FFFFFF"/>
                </a:solidFill>
                <a:effectLst/>
                <a:uLnTx/>
                <a:uFillTx/>
                <a:latin typeface="Carlito"/>
                <a:ea typeface="+mn-ea"/>
                <a:cs typeface="Carlito"/>
              </a:rPr>
              <a:t>both </a:t>
            </a:r>
            <a:r>
              <a:rPr kumimoji="0" sz="1400" b="0" i="0" u="none" strike="noStrike" kern="1200" cap="none" spc="0" normalizeH="0" baseline="0" noProof="0" dirty="0">
                <a:ln>
                  <a:noFill/>
                </a:ln>
                <a:solidFill>
                  <a:srgbClr val="FFFFFF"/>
                </a:solidFill>
                <a:effectLst/>
                <a:uLnTx/>
                <a:uFillTx/>
                <a:latin typeface="Carlito"/>
                <a:ea typeface="+mn-ea"/>
                <a:cs typeface="Carlito"/>
              </a:rPr>
              <a:t>the </a:t>
            </a:r>
            <a:r>
              <a:rPr kumimoji="0" sz="1400" b="0" i="0" u="none" strike="noStrike" kern="1200" cap="none" spc="-10" normalizeH="0" baseline="0" noProof="0" dirty="0">
                <a:ln>
                  <a:noFill/>
                </a:ln>
                <a:solidFill>
                  <a:srgbClr val="FFFFFF"/>
                </a:solidFill>
                <a:effectLst/>
                <a:uLnTx/>
                <a:uFillTx/>
                <a:latin typeface="Carlito"/>
                <a:ea typeface="+mn-ea"/>
                <a:cs typeface="Carlito"/>
              </a:rPr>
              <a:t>outcomes  </a:t>
            </a:r>
            <a:r>
              <a:rPr kumimoji="0" sz="1400" b="0" i="0" u="none" strike="noStrike" kern="1200" cap="none" spc="-5" normalizeH="0" baseline="0" noProof="0" dirty="0">
                <a:ln>
                  <a:noFill/>
                </a:ln>
                <a:solidFill>
                  <a:srgbClr val="FFFFFF"/>
                </a:solidFill>
                <a:effectLst/>
                <a:uLnTx/>
                <a:uFillTx/>
                <a:latin typeface="Carlito"/>
                <a:ea typeface="+mn-ea"/>
                <a:cs typeface="Carlito"/>
              </a:rPr>
              <a:t>and probabilities </a:t>
            </a:r>
            <a:r>
              <a:rPr kumimoji="0" sz="1400" b="0" i="0" u="none" strike="noStrike" kern="1200" cap="none" spc="-10" normalizeH="0" baseline="0" noProof="0" dirty="0">
                <a:ln>
                  <a:noFill/>
                </a:ln>
                <a:solidFill>
                  <a:srgbClr val="FFFFFF"/>
                </a:solidFill>
                <a:effectLst/>
                <a:uLnTx/>
                <a:uFillTx/>
                <a:latin typeface="Carlito"/>
                <a:ea typeface="+mn-ea"/>
                <a:cs typeface="Carlito"/>
              </a:rPr>
              <a:t>are </a:t>
            </a:r>
            <a:r>
              <a:rPr kumimoji="0" sz="1400" b="0" i="0" u="none" strike="noStrike" kern="1200" cap="none" spc="-5" normalizeH="0" baseline="0" noProof="0" dirty="0">
                <a:ln>
                  <a:noFill/>
                </a:ln>
                <a:solidFill>
                  <a:srgbClr val="FFFFFF"/>
                </a:solidFill>
                <a:effectLst/>
                <a:uLnTx/>
                <a:uFillTx/>
                <a:latin typeface="Carlito"/>
                <a:ea typeface="+mn-ea"/>
                <a:cs typeface="Carlito"/>
              </a:rPr>
              <a:t>symmetrical about </a:t>
            </a:r>
            <a:r>
              <a:rPr kumimoji="0" sz="1400" b="0" i="0" u="none" strike="noStrike" kern="1200" cap="none" spc="0" normalizeH="0" baseline="0" noProof="0" dirty="0">
                <a:ln>
                  <a:noFill/>
                </a:ln>
                <a:solidFill>
                  <a:srgbClr val="FFFFFF"/>
                </a:solidFill>
                <a:effectLst/>
                <a:uLnTx/>
                <a:uFillTx/>
                <a:latin typeface="Carlito"/>
                <a:ea typeface="+mn-ea"/>
                <a:cs typeface="Carlito"/>
              </a:rPr>
              <a:t>the </a:t>
            </a:r>
            <a:r>
              <a:rPr kumimoji="0" sz="1400" b="0" i="0" u="none" strike="noStrike" kern="1200" cap="none" spc="-10" normalizeH="0" baseline="0" noProof="0" dirty="0">
                <a:ln>
                  <a:noFill/>
                </a:ln>
                <a:solidFill>
                  <a:srgbClr val="FFFFFF"/>
                </a:solidFill>
                <a:effectLst/>
                <a:uLnTx/>
                <a:uFillTx/>
                <a:latin typeface="Carlito"/>
                <a:ea typeface="+mn-ea"/>
                <a:cs typeface="Carlito"/>
              </a:rPr>
              <a:t>centre, </a:t>
            </a:r>
            <a:r>
              <a:rPr kumimoji="0" sz="1400" b="0" i="0" u="none" strike="noStrike" kern="1200" cap="none" spc="-5" normalizeH="0" baseline="0" noProof="0" dirty="0">
                <a:ln>
                  <a:noFill/>
                </a:ln>
                <a:solidFill>
                  <a:srgbClr val="FFFFFF"/>
                </a:solidFill>
                <a:effectLst/>
                <a:uLnTx/>
                <a:uFillTx/>
                <a:latin typeface="Carlito"/>
                <a:ea typeface="+mn-ea"/>
                <a:cs typeface="Carlito"/>
              </a:rPr>
              <a:t>then the  </a:t>
            </a:r>
            <a:r>
              <a:rPr kumimoji="0" sz="1400" b="0" i="0" u="none" strike="noStrike" kern="1200" cap="none" spc="-10" normalizeH="0" baseline="0" noProof="0" dirty="0">
                <a:ln>
                  <a:noFill/>
                </a:ln>
                <a:solidFill>
                  <a:srgbClr val="FFFFFF"/>
                </a:solidFill>
                <a:effectLst/>
                <a:uLnTx/>
                <a:uFillTx/>
                <a:latin typeface="Carlito"/>
                <a:ea typeface="+mn-ea"/>
                <a:cs typeface="Carlito"/>
              </a:rPr>
              <a:t>expected </a:t>
            </a:r>
            <a:r>
              <a:rPr kumimoji="0" sz="1400" b="0" i="0" u="none" strike="noStrike" kern="1200" cap="none" spc="-5" normalizeH="0" baseline="0" noProof="0" dirty="0">
                <a:ln>
                  <a:noFill/>
                </a:ln>
                <a:solidFill>
                  <a:srgbClr val="FFFFFF"/>
                </a:solidFill>
                <a:effectLst/>
                <a:uLnTx/>
                <a:uFillTx/>
                <a:latin typeface="Carlito"/>
                <a:ea typeface="+mn-ea"/>
                <a:cs typeface="Carlito"/>
              </a:rPr>
              <a:t>value </a:t>
            </a:r>
            <a:r>
              <a:rPr kumimoji="0" sz="1400" b="0" i="0" u="none" strike="noStrike" kern="1200" cap="none" spc="0" normalizeH="0" baseline="0" noProof="0" dirty="0">
                <a:ln>
                  <a:noFill/>
                </a:ln>
                <a:solidFill>
                  <a:srgbClr val="FFFFFF"/>
                </a:solidFill>
                <a:effectLst/>
                <a:uLnTx/>
                <a:uFillTx/>
                <a:latin typeface="Carlito"/>
                <a:ea typeface="+mn-ea"/>
                <a:cs typeface="Carlito"/>
              </a:rPr>
              <a:t>is </a:t>
            </a:r>
            <a:r>
              <a:rPr kumimoji="0" sz="1400" b="0" i="0" u="none" strike="noStrike" kern="1200" cap="none" spc="-5" normalizeH="0" baseline="0" noProof="0" dirty="0">
                <a:ln>
                  <a:noFill/>
                </a:ln>
                <a:solidFill>
                  <a:srgbClr val="FFFFFF"/>
                </a:solidFill>
                <a:effectLst/>
                <a:uLnTx/>
                <a:uFillTx/>
                <a:latin typeface="Carlito"/>
                <a:ea typeface="+mn-ea"/>
                <a:cs typeface="Carlito"/>
              </a:rPr>
              <a:t>this </a:t>
            </a:r>
            <a:r>
              <a:rPr kumimoji="0" sz="1400" b="0" i="0" u="none" strike="noStrike" kern="1200" cap="none" spc="-10" normalizeH="0" baseline="0" noProof="0" dirty="0">
                <a:ln>
                  <a:noFill/>
                </a:ln>
                <a:solidFill>
                  <a:srgbClr val="FFFFFF"/>
                </a:solidFill>
                <a:effectLst/>
                <a:uLnTx/>
                <a:uFillTx/>
                <a:latin typeface="Carlito"/>
                <a:ea typeface="+mn-ea"/>
                <a:cs typeface="Carlito"/>
              </a:rPr>
              <a:t>central</a:t>
            </a:r>
            <a:r>
              <a:rPr kumimoji="0" sz="1400" b="0" i="0" u="none" strike="noStrike" kern="1200" cap="none" spc="50"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value.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23" name="object 23"/>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15</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2"/>
          <p:cNvSpPr>
            <a:spLocks noChangeArrowheads="1"/>
          </p:cNvSpPr>
          <p:nvPr/>
        </p:nvSpPr>
        <p:spPr bwMode="auto">
          <a:xfrm>
            <a:off x="323850" y="228600"/>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The marginal distribution of </a:t>
            </a:r>
            <a:r>
              <a:rPr lang="en-CA" altLang="en-US" sz="2800" b="1" i="1">
                <a:latin typeface="Times New Roman" panose="02020603050405020304" pitchFamily="18" charset="0"/>
              </a:rPr>
              <a:t>X</a:t>
            </a:r>
            <a:endParaRPr lang="en-CA" altLang="en-US" sz="2800">
              <a:latin typeface="Times New Roman" panose="02020603050405020304" pitchFamily="18" charset="0"/>
            </a:endParaRPr>
          </a:p>
        </p:txBody>
      </p:sp>
      <p:graphicFrame>
        <p:nvGraphicFramePr>
          <p:cNvPr id="14338" name="Object 3"/>
          <p:cNvGraphicFramePr>
            <a:graphicFrameLocks noChangeAspect="1"/>
          </p:cNvGraphicFramePr>
          <p:nvPr/>
        </p:nvGraphicFramePr>
        <p:xfrm>
          <a:off x="323850" y="836613"/>
          <a:ext cx="2963863" cy="636587"/>
        </p:xfrm>
        <a:graphic>
          <a:graphicData uri="http://schemas.openxmlformats.org/presentationml/2006/ole">
            <mc:AlternateContent xmlns:mc="http://schemas.openxmlformats.org/markup-compatibility/2006">
              <mc:Choice xmlns:v="urn:schemas-microsoft-com:vml" Requires="v">
                <p:oleObj spid="_x0000_s69634" name="Equation" r:id="rId4" imgW="1180800" imgH="253800" progId="Equation.DSMT4">
                  <p:embed/>
                </p:oleObj>
              </mc:Choice>
              <mc:Fallback>
                <p:oleObj name="Equation" r:id="rId4" imgW="1180800" imgH="253800" progId="Equation.DSMT4">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836613"/>
                        <a:ext cx="29638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3348038" y="836613"/>
          <a:ext cx="2006600" cy="890587"/>
        </p:xfrm>
        <a:graphic>
          <a:graphicData uri="http://schemas.openxmlformats.org/presentationml/2006/ole">
            <mc:AlternateContent xmlns:mc="http://schemas.openxmlformats.org/markup-compatibility/2006">
              <mc:Choice xmlns:v="urn:schemas-microsoft-com:vml" Requires="v">
                <p:oleObj spid="_x0000_s69635" name="Equation" r:id="rId6" imgW="799920" imgH="355320" progId="Equation.DSMT4">
                  <p:embed/>
                </p:oleObj>
              </mc:Choice>
              <mc:Fallback>
                <p:oleObj name="Equation" r:id="rId6" imgW="799920" imgH="355320" progId="Equation.DSMT4">
                  <p:embed/>
                  <p:pic>
                    <p:nvPicPr>
                      <p:cNvPr id="1433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836613"/>
                        <a:ext cx="200660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9"/>
          <p:cNvGraphicFramePr>
            <a:graphicFrameLocks noChangeAspect="1"/>
          </p:cNvGraphicFramePr>
          <p:nvPr/>
        </p:nvGraphicFramePr>
        <p:xfrm>
          <a:off x="2051050" y="2781300"/>
          <a:ext cx="5830888" cy="573088"/>
        </p:xfrm>
        <a:graphic>
          <a:graphicData uri="http://schemas.openxmlformats.org/presentationml/2006/ole">
            <mc:AlternateContent xmlns:mc="http://schemas.openxmlformats.org/markup-compatibility/2006">
              <mc:Choice xmlns:v="urn:schemas-microsoft-com:vml" Requires="v">
                <p:oleObj spid="_x0000_s69636" name="Equation" r:id="rId8" imgW="2323800" imgH="228600" progId="Equation.DSMT4">
                  <p:embed/>
                </p:oleObj>
              </mc:Choice>
              <mc:Fallback>
                <p:oleObj name="Equation" r:id="rId8" imgW="2323800" imgH="228600" progId="Equation.DSMT4">
                  <p:embed/>
                  <p:pic>
                    <p:nvPicPr>
                      <p:cNvPr id="1434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2781300"/>
                        <a:ext cx="5830888"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10"/>
          <p:cNvGraphicFramePr>
            <a:graphicFrameLocks noChangeAspect="1"/>
          </p:cNvGraphicFramePr>
          <p:nvPr/>
        </p:nvGraphicFramePr>
        <p:xfrm>
          <a:off x="2124075" y="1557338"/>
          <a:ext cx="2103438" cy="1114425"/>
        </p:xfrm>
        <a:graphic>
          <a:graphicData uri="http://schemas.openxmlformats.org/presentationml/2006/ole">
            <mc:AlternateContent xmlns:mc="http://schemas.openxmlformats.org/markup-compatibility/2006">
              <mc:Choice xmlns:v="urn:schemas-microsoft-com:vml" Requires="v">
                <p:oleObj spid="_x0000_s69637" name="Equation" r:id="rId10" imgW="838080" imgH="444240" progId="Equation.DSMT4">
                  <p:embed/>
                </p:oleObj>
              </mc:Choice>
              <mc:Fallback>
                <p:oleObj name="Equation" r:id="rId10" imgW="838080" imgH="444240" progId="Equation.DSMT4">
                  <p:embed/>
                  <p:pic>
                    <p:nvPicPr>
                      <p:cNvPr id="14341"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1557338"/>
                        <a:ext cx="2103438"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11"/>
          <p:cNvGraphicFramePr>
            <a:graphicFrameLocks noChangeAspect="1"/>
          </p:cNvGraphicFramePr>
          <p:nvPr/>
        </p:nvGraphicFramePr>
        <p:xfrm>
          <a:off x="2051050" y="3573463"/>
          <a:ext cx="4460875" cy="700087"/>
        </p:xfrm>
        <a:graphic>
          <a:graphicData uri="http://schemas.openxmlformats.org/presentationml/2006/ole">
            <mc:AlternateContent xmlns:mc="http://schemas.openxmlformats.org/markup-compatibility/2006">
              <mc:Choice xmlns:v="urn:schemas-microsoft-com:vml" Requires="v">
                <p:oleObj spid="_x0000_s69638" name="Equation" r:id="rId12" imgW="1777680" imgH="279360" progId="Equation.DSMT4">
                  <p:embed/>
                </p:oleObj>
              </mc:Choice>
              <mc:Fallback>
                <p:oleObj name="Equation" r:id="rId12" imgW="1777680" imgH="279360" progId="Equation.DSMT4">
                  <p:embed/>
                  <p:pic>
                    <p:nvPicPr>
                      <p:cNvPr id="14342"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3573463"/>
                        <a:ext cx="4460875"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2"/>
          <p:cNvGraphicFramePr>
            <a:graphicFrameLocks noChangeAspect="1"/>
          </p:cNvGraphicFramePr>
          <p:nvPr/>
        </p:nvGraphicFramePr>
        <p:xfrm>
          <a:off x="2051050" y="4365625"/>
          <a:ext cx="3695700" cy="1146175"/>
        </p:xfrm>
        <a:graphic>
          <a:graphicData uri="http://schemas.openxmlformats.org/presentationml/2006/ole">
            <mc:AlternateContent xmlns:mc="http://schemas.openxmlformats.org/markup-compatibility/2006">
              <mc:Choice xmlns:v="urn:schemas-microsoft-com:vml" Requires="v">
                <p:oleObj spid="_x0000_s69639" name="Equation" r:id="rId14" imgW="1473120" imgH="457200" progId="Equation.DSMT4">
                  <p:embed/>
                </p:oleObj>
              </mc:Choice>
              <mc:Fallback>
                <p:oleObj name="Equation" r:id="rId14" imgW="1473120" imgH="457200" progId="Equation.DSMT4">
                  <p:embed/>
                  <p:pic>
                    <p:nvPicPr>
                      <p:cNvPr id="14343"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1050" y="4365625"/>
                        <a:ext cx="36957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5" name="Rectangle 13"/>
          <p:cNvSpPr>
            <a:spLocks noChangeArrowheads="1"/>
          </p:cNvSpPr>
          <p:nvPr/>
        </p:nvSpPr>
        <p:spPr bwMode="auto">
          <a:xfrm>
            <a:off x="323850" y="5589588"/>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This is the </a:t>
            </a:r>
            <a:r>
              <a:rPr lang="en-CA" altLang="en-US" sz="2800" b="1">
                <a:latin typeface="Times New Roman" panose="02020603050405020304" pitchFamily="18" charset="0"/>
              </a:rPr>
              <a:t>geometric</a:t>
            </a:r>
            <a:r>
              <a:rPr lang="en-CA" altLang="en-US" sz="2800">
                <a:latin typeface="Times New Roman" panose="02020603050405020304" pitchFamily="18" charset="0"/>
              </a:rPr>
              <a:t> distribution</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630</a:t>
            </a:fld>
            <a:endParaRPr lang="en-US"/>
          </a:p>
        </p:txBody>
      </p:sp>
    </p:spTree>
    <p:extLst>
      <p:ext uri="{BB962C8B-B14F-4D97-AF65-F5344CB8AC3E}">
        <p14:creationId xmlns:p14="http://schemas.microsoft.com/office/powerpoint/2010/main" val="142066093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b="1">
                <a:latin typeface="Times New Roman" panose="02020603050405020304" pitchFamily="18" charset="0"/>
              </a:rPr>
              <a:t>The marginal distribution of </a:t>
            </a:r>
            <a:r>
              <a:rPr lang="en-CA" altLang="en-US" sz="2800" b="1" i="1">
                <a:latin typeface="Times New Roman" panose="02020603050405020304" pitchFamily="18" charset="0"/>
              </a:rPr>
              <a:t>Y</a:t>
            </a:r>
            <a:endParaRPr lang="en-CA" altLang="en-US" sz="2800">
              <a:latin typeface="Times New Roman" panose="02020603050405020304" pitchFamily="18" charset="0"/>
            </a:endParaRPr>
          </a:p>
        </p:txBody>
      </p:sp>
      <p:graphicFrame>
        <p:nvGraphicFramePr>
          <p:cNvPr id="15362" name="Object 3"/>
          <p:cNvGraphicFramePr>
            <a:graphicFrameLocks noChangeAspect="1"/>
          </p:cNvGraphicFramePr>
          <p:nvPr/>
        </p:nvGraphicFramePr>
        <p:xfrm>
          <a:off x="371475" y="836613"/>
          <a:ext cx="2868613" cy="636587"/>
        </p:xfrm>
        <a:graphic>
          <a:graphicData uri="http://schemas.openxmlformats.org/presentationml/2006/ole">
            <mc:AlternateContent xmlns:mc="http://schemas.openxmlformats.org/markup-compatibility/2006">
              <mc:Choice xmlns:v="urn:schemas-microsoft-com:vml" Requires="v">
                <p:oleObj spid="_x0000_s70658" name="Equation" r:id="rId4" imgW="1143000" imgH="253800" progId="Equation.DSMT4">
                  <p:embed/>
                </p:oleObj>
              </mc:Choice>
              <mc:Fallback>
                <p:oleObj name="Equation" r:id="rId4" imgW="1143000" imgH="253800" progId="Equation.DSMT4">
                  <p:embed/>
                  <p:pic>
                    <p:nvPicPr>
                      <p:cNvPr id="1536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836613"/>
                        <a:ext cx="286861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4"/>
          <p:cNvGraphicFramePr>
            <a:graphicFrameLocks noChangeAspect="1"/>
          </p:cNvGraphicFramePr>
          <p:nvPr/>
        </p:nvGraphicFramePr>
        <p:xfrm>
          <a:off x="3348038" y="852488"/>
          <a:ext cx="2006600" cy="858837"/>
        </p:xfrm>
        <a:graphic>
          <a:graphicData uri="http://schemas.openxmlformats.org/presentationml/2006/ole">
            <mc:AlternateContent xmlns:mc="http://schemas.openxmlformats.org/markup-compatibility/2006">
              <mc:Choice xmlns:v="urn:schemas-microsoft-com:vml" Requires="v">
                <p:oleObj spid="_x0000_s70659" name="Equation" r:id="rId6" imgW="799920" imgH="342720" progId="Equation.DSMT4">
                  <p:embed/>
                </p:oleObj>
              </mc:Choice>
              <mc:Fallback>
                <p:oleObj name="Equation" r:id="rId6" imgW="799920" imgH="342720" progId="Equation.DSMT4">
                  <p:embed/>
                  <p:pic>
                    <p:nvPicPr>
                      <p:cNvPr id="1536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852488"/>
                        <a:ext cx="2006600"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4" name="Object 6"/>
          <p:cNvGraphicFramePr>
            <a:graphicFrameLocks noChangeAspect="1"/>
          </p:cNvGraphicFramePr>
          <p:nvPr/>
        </p:nvGraphicFramePr>
        <p:xfrm>
          <a:off x="3059113" y="2133600"/>
          <a:ext cx="4908550" cy="1209675"/>
        </p:xfrm>
        <a:graphic>
          <a:graphicData uri="http://schemas.openxmlformats.org/presentationml/2006/ole">
            <mc:AlternateContent xmlns:mc="http://schemas.openxmlformats.org/markup-compatibility/2006">
              <mc:Choice xmlns:v="urn:schemas-microsoft-com:vml" Requires="v">
                <p:oleObj spid="_x0000_s70660" name="Equation" r:id="rId8" imgW="1955520" imgH="482400" progId="Equation.DSMT4">
                  <p:embed/>
                </p:oleObj>
              </mc:Choice>
              <mc:Fallback>
                <p:oleObj name="Equation" r:id="rId8" imgW="1955520" imgH="482400" progId="Equation.DSMT4">
                  <p:embed/>
                  <p:pic>
                    <p:nvPicPr>
                      <p:cNvPr id="15364"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113" y="2133600"/>
                        <a:ext cx="490855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Rectangle 9"/>
          <p:cNvSpPr>
            <a:spLocks noChangeArrowheads="1"/>
          </p:cNvSpPr>
          <p:nvPr/>
        </p:nvSpPr>
        <p:spPr bwMode="auto">
          <a:xfrm>
            <a:off x="395288" y="4221163"/>
            <a:ext cx="82089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This is the </a:t>
            </a:r>
            <a:r>
              <a:rPr lang="en-CA" altLang="en-US" sz="2800" b="1">
                <a:latin typeface="Times New Roman" panose="02020603050405020304" pitchFamily="18" charset="0"/>
              </a:rPr>
              <a:t>negative binomial </a:t>
            </a:r>
            <a:r>
              <a:rPr lang="en-CA" altLang="en-US" sz="2800">
                <a:latin typeface="Times New Roman" panose="02020603050405020304" pitchFamily="18" charset="0"/>
              </a:rPr>
              <a:t>distribution with </a:t>
            </a:r>
            <a:r>
              <a:rPr lang="en-CA" altLang="en-US" sz="2800" i="1">
                <a:latin typeface="Times New Roman" panose="02020603050405020304" pitchFamily="18" charset="0"/>
              </a:rPr>
              <a:t>k </a:t>
            </a:r>
            <a:r>
              <a:rPr lang="en-CA" altLang="en-US" sz="2800">
                <a:latin typeface="Times New Roman" panose="02020603050405020304" pitchFamily="18" charset="0"/>
              </a:rPr>
              <a:t>= 2. </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631</a:t>
            </a:fld>
            <a:endParaRPr lang="en-US"/>
          </a:p>
        </p:txBody>
      </p:sp>
    </p:spTree>
    <p:extLst>
      <p:ext uri="{BB962C8B-B14F-4D97-AF65-F5344CB8AC3E}">
        <p14:creationId xmlns:p14="http://schemas.microsoft.com/office/powerpoint/2010/main" val="85975358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u="sng">
                <a:latin typeface="Times New Roman" panose="02020603050405020304" pitchFamily="18" charset="0"/>
              </a:rPr>
              <a:t>The conditional distribution of </a:t>
            </a:r>
            <a:r>
              <a:rPr lang="en-CA" altLang="en-US" sz="2800" i="1" u="sng">
                <a:latin typeface="Times New Roman" panose="02020603050405020304" pitchFamily="18" charset="0"/>
              </a:rPr>
              <a:t>X </a:t>
            </a:r>
            <a:r>
              <a:rPr lang="en-CA" altLang="en-US" sz="2800" u="sng">
                <a:latin typeface="Times New Roman" panose="02020603050405020304" pitchFamily="18" charset="0"/>
              </a:rPr>
              <a:t>given </a:t>
            </a:r>
            <a:r>
              <a:rPr lang="en-CA" altLang="en-US" sz="2800" i="1" u="sng">
                <a:latin typeface="Times New Roman" panose="02020603050405020304" pitchFamily="18" charset="0"/>
              </a:rPr>
              <a:t>Y = y</a:t>
            </a:r>
            <a:endParaRPr lang="en-CA" altLang="en-US" sz="2800" u="sng">
              <a:latin typeface="Times New Roman" panose="02020603050405020304" pitchFamily="18" charset="0"/>
            </a:endParaRPr>
          </a:p>
        </p:txBody>
      </p:sp>
      <p:graphicFrame>
        <p:nvGraphicFramePr>
          <p:cNvPr id="16386" name="Object 3"/>
          <p:cNvGraphicFramePr>
            <a:graphicFrameLocks noChangeAspect="1"/>
          </p:cNvGraphicFramePr>
          <p:nvPr/>
        </p:nvGraphicFramePr>
        <p:xfrm>
          <a:off x="684213" y="981075"/>
          <a:ext cx="4525962" cy="731838"/>
        </p:xfrm>
        <a:graphic>
          <a:graphicData uri="http://schemas.openxmlformats.org/presentationml/2006/ole">
            <mc:AlternateContent xmlns:mc="http://schemas.openxmlformats.org/markup-compatibility/2006">
              <mc:Choice xmlns:v="urn:schemas-microsoft-com:vml" Requires="v">
                <p:oleObj spid="_x0000_s71682" name="Equation" r:id="rId4" imgW="1803240" imgH="291960" progId="Equation.DSMT4">
                  <p:embed/>
                </p:oleObj>
              </mc:Choice>
              <mc:Fallback>
                <p:oleObj name="Equation" r:id="rId4" imgW="1803240" imgH="291960" progId="Equation.DSMT4">
                  <p:embed/>
                  <p:pic>
                    <p:nvPicPr>
                      <p:cNvPr id="1638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981075"/>
                        <a:ext cx="4525962"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4"/>
          <p:cNvGraphicFramePr>
            <a:graphicFrameLocks noChangeAspect="1"/>
          </p:cNvGraphicFramePr>
          <p:nvPr/>
        </p:nvGraphicFramePr>
        <p:xfrm>
          <a:off x="2124075" y="1773238"/>
          <a:ext cx="4494213" cy="1177925"/>
        </p:xfrm>
        <a:graphic>
          <a:graphicData uri="http://schemas.openxmlformats.org/presentationml/2006/ole">
            <mc:AlternateContent xmlns:mc="http://schemas.openxmlformats.org/markup-compatibility/2006">
              <mc:Choice xmlns:v="urn:schemas-microsoft-com:vml" Requires="v">
                <p:oleObj spid="_x0000_s71683" name="Equation" r:id="rId6" imgW="1790640" imgH="469800" progId="Equation.DSMT4">
                  <p:embed/>
                </p:oleObj>
              </mc:Choice>
              <mc:Fallback>
                <p:oleObj name="Equation" r:id="rId6" imgW="1790640" imgH="469800" progId="Equation.DSMT4">
                  <p:embed/>
                  <p:pic>
                    <p:nvPicPr>
                      <p:cNvPr id="1638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1773238"/>
                        <a:ext cx="44942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5"/>
          <p:cNvGraphicFramePr>
            <a:graphicFrameLocks noChangeAspect="1"/>
          </p:cNvGraphicFramePr>
          <p:nvPr/>
        </p:nvGraphicFramePr>
        <p:xfrm>
          <a:off x="1908175" y="3068638"/>
          <a:ext cx="1497013" cy="1114425"/>
        </p:xfrm>
        <a:graphic>
          <a:graphicData uri="http://schemas.openxmlformats.org/presentationml/2006/ole">
            <mc:AlternateContent xmlns:mc="http://schemas.openxmlformats.org/markup-compatibility/2006">
              <mc:Choice xmlns:v="urn:schemas-microsoft-com:vml" Requires="v">
                <p:oleObj spid="_x0000_s71684" name="Equation" r:id="rId8" imgW="596880" imgH="444240" progId="Equation.DSMT4">
                  <p:embed/>
                </p:oleObj>
              </mc:Choice>
              <mc:Fallback>
                <p:oleObj name="Equation" r:id="rId8" imgW="596880" imgH="444240" progId="Equation.DSMT4">
                  <p:embed/>
                  <p:pic>
                    <p:nvPicPr>
                      <p:cNvPr id="1638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3068638"/>
                        <a:ext cx="1497013"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6"/>
          <p:cNvGraphicFramePr>
            <a:graphicFrameLocks noChangeAspect="1"/>
          </p:cNvGraphicFramePr>
          <p:nvPr/>
        </p:nvGraphicFramePr>
        <p:xfrm>
          <a:off x="1979613" y="4508500"/>
          <a:ext cx="5638800" cy="573088"/>
        </p:xfrm>
        <a:graphic>
          <a:graphicData uri="http://schemas.openxmlformats.org/presentationml/2006/ole">
            <mc:AlternateContent xmlns:mc="http://schemas.openxmlformats.org/markup-compatibility/2006">
              <mc:Choice xmlns:v="urn:schemas-microsoft-com:vml" Requires="v">
                <p:oleObj spid="_x0000_s71685" name="Equation" r:id="rId10" imgW="2247840" imgH="228600" progId="Equation.DSMT4">
                  <p:embed/>
                </p:oleObj>
              </mc:Choice>
              <mc:Fallback>
                <p:oleObj name="Equation" r:id="rId10" imgW="2247840" imgH="228600" progId="Equation.DSMT4">
                  <p:embed/>
                  <p:pic>
                    <p:nvPicPr>
                      <p:cNvPr id="1638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4508500"/>
                        <a:ext cx="56388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Rectangle 7"/>
          <p:cNvSpPr>
            <a:spLocks noChangeArrowheads="1"/>
          </p:cNvSpPr>
          <p:nvPr/>
        </p:nvSpPr>
        <p:spPr bwMode="auto">
          <a:xfrm>
            <a:off x="250825" y="5589588"/>
            <a:ext cx="84248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This is the </a:t>
            </a:r>
            <a:r>
              <a:rPr lang="en-CA" altLang="en-US" sz="2800" b="1">
                <a:latin typeface="Times New Roman" panose="02020603050405020304" pitchFamily="18" charset="0"/>
              </a:rPr>
              <a:t>geometric</a:t>
            </a:r>
            <a:r>
              <a:rPr lang="en-CA" altLang="en-US" sz="2800">
                <a:latin typeface="Times New Roman" panose="02020603050405020304" pitchFamily="18" charset="0"/>
              </a:rPr>
              <a:t> distribution with time starting at </a:t>
            </a:r>
            <a:r>
              <a:rPr lang="en-CA" altLang="en-US" sz="2800" i="1">
                <a:latin typeface="Times New Roman" panose="02020603050405020304" pitchFamily="18" charset="0"/>
              </a:rPr>
              <a:t>x.</a:t>
            </a:r>
            <a:endParaRPr lang="en-CA" altLang="en-US" sz="2800">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632</a:t>
            </a:fld>
            <a:endParaRPr lang="en-US"/>
          </a:p>
        </p:txBody>
      </p:sp>
    </p:spTree>
    <p:extLst>
      <p:ext uri="{BB962C8B-B14F-4D97-AF65-F5344CB8AC3E}">
        <p14:creationId xmlns:p14="http://schemas.microsoft.com/office/powerpoint/2010/main" val="53496867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ChangeArrowheads="1"/>
          </p:cNvSpPr>
          <p:nvPr/>
        </p:nvSpPr>
        <p:spPr bwMode="auto">
          <a:xfrm>
            <a:off x="323850" y="188913"/>
            <a:ext cx="82089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u="sng">
                <a:latin typeface="Times New Roman" panose="02020603050405020304" pitchFamily="18" charset="0"/>
              </a:rPr>
              <a:t>The conditional distribution of </a:t>
            </a:r>
            <a:r>
              <a:rPr lang="en-CA" altLang="en-US" sz="2800" i="1" u="sng">
                <a:latin typeface="Times New Roman" panose="02020603050405020304" pitchFamily="18" charset="0"/>
              </a:rPr>
              <a:t>Y </a:t>
            </a:r>
            <a:r>
              <a:rPr lang="en-CA" altLang="en-US" sz="2800" u="sng">
                <a:latin typeface="Times New Roman" panose="02020603050405020304" pitchFamily="18" charset="0"/>
              </a:rPr>
              <a:t>given </a:t>
            </a:r>
            <a:r>
              <a:rPr lang="en-CA" altLang="en-US" sz="2800" i="1" u="sng">
                <a:latin typeface="Times New Roman" panose="02020603050405020304" pitchFamily="18" charset="0"/>
              </a:rPr>
              <a:t>X = x</a:t>
            </a:r>
            <a:endParaRPr lang="en-CA" altLang="en-US" sz="2800" u="sng">
              <a:latin typeface="Times New Roman" panose="02020603050405020304" pitchFamily="18" charset="0"/>
            </a:endParaRPr>
          </a:p>
        </p:txBody>
      </p:sp>
      <p:graphicFrame>
        <p:nvGraphicFramePr>
          <p:cNvPr id="17410" name="Object 5"/>
          <p:cNvGraphicFramePr>
            <a:graphicFrameLocks noChangeAspect="1"/>
          </p:cNvGraphicFramePr>
          <p:nvPr/>
        </p:nvGraphicFramePr>
        <p:xfrm>
          <a:off x="684213" y="981075"/>
          <a:ext cx="4525962" cy="731838"/>
        </p:xfrm>
        <a:graphic>
          <a:graphicData uri="http://schemas.openxmlformats.org/presentationml/2006/ole">
            <mc:AlternateContent xmlns:mc="http://schemas.openxmlformats.org/markup-compatibility/2006">
              <mc:Choice xmlns:v="urn:schemas-microsoft-com:vml" Requires="v">
                <p:oleObj spid="_x0000_s72706" name="Equation" r:id="rId4" imgW="1803240" imgH="291960" progId="Equation.DSMT4">
                  <p:embed/>
                </p:oleObj>
              </mc:Choice>
              <mc:Fallback>
                <p:oleObj name="Equation" r:id="rId4" imgW="1803240" imgH="291960" progId="Equation.DSMT4">
                  <p:embed/>
                  <p:pic>
                    <p:nvPicPr>
                      <p:cNvPr id="174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981075"/>
                        <a:ext cx="4525962"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6"/>
          <p:cNvGraphicFramePr>
            <a:graphicFrameLocks noChangeAspect="1"/>
          </p:cNvGraphicFramePr>
          <p:nvPr/>
        </p:nvGraphicFramePr>
        <p:xfrm>
          <a:off x="1619250" y="1844675"/>
          <a:ext cx="4494213" cy="1177925"/>
        </p:xfrm>
        <a:graphic>
          <a:graphicData uri="http://schemas.openxmlformats.org/presentationml/2006/ole">
            <mc:AlternateContent xmlns:mc="http://schemas.openxmlformats.org/markup-compatibility/2006">
              <mc:Choice xmlns:v="urn:schemas-microsoft-com:vml" Requires="v">
                <p:oleObj spid="_x0000_s72707" name="Equation" r:id="rId6" imgW="1790640" imgH="469800" progId="Equation.DSMT4">
                  <p:embed/>
                </p:oleObj>
              </mc:Choice>
              <mc:Fallback>
                <p:oleObj name="Equation" r:id="rId6" imgW="1790640" imgH="469800" progId="Equation.DSMT4">
                  <p:embed/>
                  <p:pic>
                    <p:nvPicPr>
                      <p:cNvPr id="174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1844675"/>
                        <a:ext cx="44942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8"/>
          <p:cNvGraphicFramePr>
            <a:graphicFrameLocks noChangeAspect="1"/>
          </p:cNvGraphicFramePr>
          <p:nvPr/>
        </p:nvGraphicFramePr>
        <p:xfrm>
          <a:off x="1619250" y="2997200"/>
          <a:ext cx="3949700" cy="1177925"/>
        </p:xfrm>
        <a:graphic>
          <a:graphicData uri="http://schemas.openxmlformats.org/presentationml/2006/ole">
            <mc:AlternateContent xmlns:mc="http://schemas.openxmlformats.org/markup-compatibility/2006">
              <mc:Choice xmlns:v="urn:schemas-microsoft-com:vml" Requires="v">
                <p:oleObj spid="_x0000_s72708" name="Equation" r:id="rId8" imgW="1574640" imgH="469800" progId="Equation.DSMT4">
                  <p:embed/>
                </p:oleObj>
              </mc:Choice>
              <mc:Fallback>
                <p:oleObj name="Equation" r:id="rId8" imgW="1574640" imgH="469800" progId="Equation.DSMT4">
                  <p:embed/>
                  <p:pic>
                    <p:nvPicPr>
                      <p:cNvPr id="1741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2997200"/>
                        <a:ext cx="394970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5" name="Rectangle 10"/>
          <p:cNvSpPr>
            <a:spLocks noChangeArrowheads="1"/>
          </p:cNvSpPr>
          <p:nvPr/>
        </p:nvSpPr>
        <p:spPr bwMode="auto">
          <a:xfrm>
            <a:off x="250825" y="5300663"/>
            <a:ext cx="8893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2800">
                <a:latin typeface="Times New Roman" panose="02020603050405020304" pitchFamily="18" charset="0"/>
              </a:rPr>
              <a:t>This is the </a:t>
            </a:r>
            <a:r>
              <a:rPr lang="en-CA" altLang="en-US" sz="2800" b="1">
                <a:latin typeface="Times New Roman" panose="02020603050405020304" pitchFamily="18" charset="0"/>
              </a:rPr>
              <a:t>uniform</a:t>
            </a:r>
            <a:r>
              <a:rPr lang="en-CA" altLang="en-US" sz="2800">
                <a:latin typeface="Times New Roman" panose="02020603050405020304" pitchFamily="18" charset="0"/>
              </a:rPr>
              <a:t> distribution on the values 1, 2, …(</a:t>
            </a:r>
            <a:r>
              <a:rPr lang="en-CA" altLang="en-US" sz="2800" i="1">
                <a:latin typeface="Times New Roman" panose="02020603050405020304" pitchFamily="18" charset="0"/>
              </a:rPr>
              <a:t>y</a:t>
            </a:r>
            <a:r>
              <a:rPr lang="en-CA" altLang="en-US" sz="2800">
                <a:latin typeface="Times New Roman" panose="02020603050405020304" pitchFamily="18" charset="0"/>
              </a:rPr>
              <a:t> – 1)</a:t>
            </a:r>
          </a:p>
        </p:txBody>
      </p:sp>
      <p:graphicFrame>
        <p:nvGraphicFramePr>
          <p:cNvPr id="17413" name="Object 11"/>
          <p:cNvGraphicFramePr>
            <a:graphicFrameLocks noChangeAspect="1"/>
          </p:cNvGraphicFramePr>
          <p:nvPr/>
        </p:nvGraphicFramePr>
        <p:xfrm>
          <a:off x="3924300" y="4508500"/>
          <a:ext cx="3567113" cy="636588"/>
        </p:xfrm>
        <a:graphic>
          <a:graphicData uri="http://schemas.openxmlformats.org/presentationml/2006/ole">
            <mc:AlternateContent xmlns:mc="http://schemas.openxmlformats.org/markup-compatibility/2006">
              <mc:Choice xmlns:v="urn:schemas-microsoft-com:vml" Requires="v">
                <p:oleObj spid="_x0000_s72709" name="Equation" r:id="rId10" imgW="1422360" imgH="253800" progId="Equation.DSMT4">
                  <p:embed/>
                </p:oleObj>
              </mc:Choice>
              <mc:Fallback>
                <p:oleObj name="Equation" r:id="rId10" imgW="1422360" imgH="253800" progId="Equation.DSMT4">
                  <p:embed/>
                  <p:pic>
                    <p:nvPicPr>
                      <p:cNvPr id="1741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4508500"/>
                        <a:ext cx="3567113"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633</a:t>
            </a:fld>
            <a:endParaRPr lang="en-US"/>
          </a:p>
        </p:txBody>
      </p:sp>
    </p:spTree>
    <p:extLst>
      <p:ext uri="{BB962C8B-B14F-4D97-AF65-F5344CB8AC3E}">
        <p14:creationId xmlns:p14="http://schemas.microsoft.com/office/powerpoint/2010/main" val="286411424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ctrTitle" idx="4294967295"/>
          </p:nvPr>
        </p:nvSpPr>
        <p:spPr>
          <a:xfrm>
            <a:off x="0" y="2130425"/>
            <a:ext cx="7772400" cy="1470025"/>
          </a:xfrm>
        </p:spPr>
        <p:txBody>
          <a:bodyPr>
            <a:normAutofit/>
          </a:bodyPr>
          <a:lstStyle/>
          <a:p>
            <a:pPr eaLnBrk="1" hangingPunct="1"/>
            <a:r>
              <a:rPr lang="en-CA" altLang="en-US" sz="4800" b="1"/>
              <a:t>Summary</a:t>
            </a:r>
            <a:br>
              <a:rPr lang="en-CA" altLang="en-US"/>
            </a:br>
            <a:r>
              <a:rPr lang="en-CA" altLang="en-US"/>
              <a:t>Discrete Random Variables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634</a:t>
            </a:fld>
            <a:endParaRPr lang="en-US"/>
          </a:p>
        </p:txBody>
      </p:sp>
    </p:spTree>
    <p:extLst>
      <p:ext uri="{BB962C8B-B14F-4D97-AF65-F5344CB8AC3E}">
        <p14:creationId xmlns:p14="http://schemas.microsoft.com/office/powerpoint/2010/main" val="668537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ChangeArrowheads="1"/>
          </p:cNvSpPr>
          <p:nvPr/>
        </p:nvSpPr>
        <p:spPr bwMode="auto">
          <a:xfrm>
            <a:off x="250825" y="333375"/>
            <a:ext cx="8497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The joint probability function;</a:t>
            </a:r>
          </a:p>
          <a:p>
            <a:pPr eaLnBrk="1" hangingPunct="1">
              <a:spcBef>
                <a:spcPct val="20000"/>
              </a:spcBef>
            </a:pPr>
            <a:r>
              <a:rPr lang="en-CA" altLang="en-US" sz="3200">
                <a:latin typeface="Times New Roman" panose="02020603050405020304" pitchFamily="18" charset="0"/>
              </a:rPr>
              <a:t>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 </a:t>
            </a:r>
            <a:r>
              <a:rPr lang="en-CA" altLang="en-US" sz="3200" i="1">
                <a:latin typeface="Times New Roman" panose="02020603050405020304" pitchFamily="18" charset="0"/>
              </a:rPr>
              <a:t>P</a:t>
            </a:r>
            <a:r>
              <a:rPr lang="en-CA" altLang="en-US" sz="3200">
                <a:latin typeface="Times New Roman" panose="02020603050405020304" pitchFamily="18" charset="0"/>
              </a:rPr>
              <a:t>[</a:t>
            </a:r>
            <a:r>
              <a:rPr lang="en-CA" altLang="en-US" sz="3200" i="1">
                <a:latin typeface="Times New Roman" panose="02020603050405020304" pitchFamily="18" charset="0"/>
              </a:rPr>
              <a:t>X = x, Y = y</a:t>
            </a:r>
            <a:r>
              <a:rPr lang="en-CA" altLang="en-US" sz="3200">
                <a:latin typeface="Times New Roman" panose="02020603050405020304" pitchFamily="18" charset="0"/>
              </a:rPr>
              <a:t>]</a:t>
            </a:r>
          </a:p>
        </p:txBody>
      </p:sp>
      <p:graphicFrame>
        <p:nvGraphicFramePr>
          <p:cNvPr id="18434" name="Object 2"/>
          <p:cNvGraphicFramePr>
            <a:graphicFrameLocks noChangeAspect="1"/>
          </p:cNvGraphicFramePr>
          <p:nvPr/>
        </p:nvGraphicFramePr>
        <p:xfrm>
          <a:off x="1835150" y="2420938"/>
          <a:ext cx="3059113" cy="636587"/>
        </p:xfrm>
        <a:graphic>
          <a:graphicData uri="http://schemas.openxmlformats.org/presentationml/2006/ole">
            <mc:AlternateContent xmlns:mc="http://schemas.openxmlformats.org/markup-compatibility/2006">
              <mc:Choice xmlns:v="urn:schemas-microsoft-com:vml" Requires="v">
                <p:oleObj spid="_x0000_s73730" name="Equation" r:id="rId4" imgW="1218960" imgH="253800" progId="Equation.DSMT4">
                  <p:embed/>
                </p:oleObj>
              </mc:Choice>
              <mc:Fallback>
                <p:oleObj name="Equation" r:id="rId4" imgW="1218960" imgH="253800" progId="Equation.DSMT4">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420938"/>
                        <a:ext cx="305911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3"/>
          <p:cNvGraphicFramePr>
            <a:graphicFrameLocks noChangeAspect="1"/>
          </p:cNvGraphicFramePr>
          <p:nvPr/>
        </p:nvGraphicFramePr>
        <p:xfrm>
          <a:off x="1763713" y="3500438"/>
          <a:ext cx="3471862" cy="890587"/>
        </p:xfrm>
        <a:graphic>
          <a:graphicData uri="http://schemas.openxmlformats.org/presentationml/2006/ole">
            <mc:AlternateContent xmlns:mc="http://schemas.openxmlformats.org/markup-compatibility/2006">
              <mc:Choice xmlns:v="urn:schemas-microsoft-com:vml" Requires="v">
                <p:oleObj spid="_x0000_s73731" name="Equation" r:id="rId6" imgW="1384200" imgH="355320" progId="Equation.DSMT4">
                  <p:embed/>
                </p:oleObj>
              </mc:Choice>
              <mc:Fallback>
                <p:oleObj name="Equation" r:id="rId6" imgW="1384200" imgH="355320" progId="Equation.DSMT4">
                  <p:embed/>
                  <p:pic>
                    <p:nvPicPr>
                      <p:cNvPr id="1843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3500438"/>
                        <a:ext cx="3471862"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4"/>
          <p:cNvGraphicFramePr>
            <a:graphicFrameLocks noChangeAspect="1"/>
          </p:cNvGraphicFramePr>
          <p:nvPr/>
        </p:nvGraphicFramePr>
        <p:xfrm>
          <a:off x="1763713" y="4581525"/>
          <a:ext cx="5573712" cy="700088"/>
        </p:xfrm>
        <a:graphic>
          <a:graphicData uri="http://schemas.openxmlformats.org/presentationml/2006/ole">
            <mc:AlternateContent xmlns:mc="http://schemas.openxmlformats.org/markup-compatibility/2006">
              <mc:Choice xmlns:v="urn:schemas-microsoft-com:vml" Requires="v">
                <p:oleObj spid="_x0000_s73732" name="Equation" r:id="rId8" imgW="2222280" imgH="279360" progId="Equation.DSMT4">
                  <p:embed/>
                </p:oleObj>
              </mc:Choice>
              <mc:Fallback>
                <p:oleObj name="Equation" r:id="rId8" imgW="2222280" imgH="279360" progId="Equation.DSMT4">
                  <p:embed/>
                  <p:pic>
                    <p:nvPicPr>
                      <p:cNvPr id="1843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4581525"/>
                        <a:ext cx="5573712"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5292725" y="5157788"/>
          <a:ext cx="766763" cy="306387"/>
        </p:xfrm>
        <a:graphic>
          <a:graphicData uri="http://schemas.openxmlformats.org/presentationml/2006/ole">
            <mc:AlternateContent xmlns:mc="http://schemas.openxmlformats.org/markup-compatibility/2006">
              <mc:Choice xmlns:v="urn:schemas-microsoft-com:vml" Requires="v">
                <p:oleObj spid="_x0000_s73733" name="Equation" r:id="rId10" imgW="634680" imgH="253800" progId="Equation.DSMT4">
                  <p:embed/>
                </p:oleObj>
              </mc:Choice>
              <mc:Fallback>
                <p:oleObj name="Equation" r:id="rId10" imgW="634680" imgH="253800" progId="Equation.DSMT4">
                  <p:embed/>
                  <p:pic>
                    <p:nvPicPr>
                      <p:cNvPr id="1843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725" y="5157788"/>
                        <a:ext cx="766763"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Rectangle 8"/>
          <p:cNvSpPr>
            <a:spLocks noChangeArrowheads="1"/>
          </p:cNvSpPr>
          <p:nvPr/>
        </p:nvSpPr>
        <p:spPr bwMode="auto">
          <a:xfrm>
            <a:off x="1116013" y="2276475"/>
            <a:ext cx="6840537" cy="3384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635</a:t>
            </a:fld>
            <a:endParaRPr lang="en-US"/>
          </a:p>
        </p:txBody>
      </p:sp>
    </p:spTree>
    <p:extLst>
      <p:ext uri="{BB962C8B-B14F-4D97-AF65-F5344CB8AC3E}">
        <p14:creationId xmlns:p14="http://schemas.microsoft.com/office/powerpoint/2010/main" val="385774346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ctrTitle" idx="4294967295"/>
          </p:nvPr>
        </p:nvSpPr>
        <p:spPr>
          <a:xfrm>
            <a:off x="0" y="2130425"/>
            <a:ext cx="7772400" cy="1470025"/>
          </a:xfrm>
        </p:spPr>
        <p:txBody>
          <a:bodyPr/>
          <a:lstStyle/>
          <a:p>
            <a:pPr eaLnBrk="1" hangingPunct="1"/>
            <a:r>
              <a:rPr lang="en-CA" altLang="en-US"/>
              <a:t>Continuous Random Variables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636</a:t>
            </a:fld>
            <a:endParaRPr lang="en-US"/>
          </a:p>
        </p:txBody>
      </p:sp>
    </p:spTree>
    <p:extLst>
      <p:ext uri="{BB962C8B-B14F-4D97-AF65-F5344CB8AC3E}">
        <p14:creationId xmlns:p14="http://schemas.microsoft.com/office/powerpoint/2010/main" val="31677744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2"/>
          <p:cNvSpPr>
            <a:spLocks noChangeArrowheads="1"/>
          </p:cNvSpPr>
          <p:nvPr/>
        </p:nvSpPr>
        <p:spPr bwMode="auto">
          <a:xfrm>
            <a:off x="250825" y="333375"/>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Definition: </a:t>
            </a:r>
            <a:r>
              <a:rPr lang="en-CA" altLang="en-US" sz="3200">
                <a:latin typeface="Times New Roman" panose="02020603050405020304" pitchFamily="18" charset="0"/>
              </a:rPr>
              <a:t>Two random variable are said to have joint probability density function </a:t>
            </a:r>
            <a:r>
              <a:rPr lang="en-CA" altLang="en-US" sz="3200" i="1">
                <a:latin typeface="Times New Roman" panose="02020603050405020304" pitchFamily="18" charset="0"/>
              </a:rPr>
              <a:t>f</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if</a:t>
            </a:r>
          </a:p>
        </p:txBody>
      </p:sp>
      <p:graphicFrame>
        <p:nvGraphicFramePr>
          <p:cNvPr id="19458" name="Object 2"/>
          <p:cNvGraphicFramePr>
            <a:graphicFrameLocks noChangeAspect="1"/>
          </p:cNvGraphicFramePr>
          <p:nvPr/>
        </p:nvGraphicFramePr>
        <p:xfrm>
          <a:off x="1403350" y="2492375"/>
          <a:ext cx="2581275" cy="636588"/>
        </p:xfrm>
        <a:graphic>
          <a:graphicData uri="http://schemas.openxmlformats.org/presentationml/2006/ole">
            <mc:AlternateContent xmlns:mc="http://schemas.openxmlformats.org/markup-compatibility/2006">
              <mc:Choice xmlns:v="urn:schemas-microsoft-com:vml" Requires="v">
                <p:oleObj spid="_x0000_s74754" name="Equation" r:id="rId4" imgW="1028520" imgH="253800" progId="Equation.DSMT4">
                  <p:embed/>
                </p:oleObj>
              </mc:Choice>
              <mc:Fallback>
                <p:oleObj name="Equation" r:id="rId4" imgW="1028520" imgH="253800" progId="Equation.DSMT4">
                  <p:embed/>
                  <p:pic>
                    <p:nvPicPr>
                      <p:cNvPr id="194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492375"/>
                        <a:ext cx="258127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9" name="Object 3"/>
          <p:cNvGraphicFramePr>
            <a:graphicFrameLocks noChangeAspect="1"/>
          </p:cNvGraphicFramePr>
          <p:nvPr/>
        </p:nvGraphicFramePr>
        <p:xfrm>
          <a:off x="1331913" y="3213100"/>
          <a:ext cx="4046537" cy="1176338"/>
        </p:xfrm>
        <a:graphic>
          <a:graphicData uri="http://schemas.openxmlformats.org/presentationml/2006/ole">
            <mc:AlternateContent xmlns:mc="http://schemas.openxmlformats.org/markup-compatibility/2006">
              <mc:Choice xmlns:v="urn:schemas-microsoft-com:vml" Requires="v">
                <p:oleObj spid="_x0000_s74755" name="Equation" r:id="rId6" imgW="1612800" imgH="469800" progId="Equation.DSMT4">
                  <p:embed/>
                </p:oleObj>
              </mc:Choice>
              <mc:Fallback>
                <p:oleObj name="Equation" r:id="rId6" imgW="1612800" imgH="469800" progId="Equation.DSMT4">
                  <p:embed/>
                  <p:pic>
                    <p:nvPicPr>
                      <p:cNvPr id="1945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213100"/>
                        <a:ext cx="4046537"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1389063" y="4652963"/>
          <a:ext cx="5891212" cy="700087"/>
        </p:xfrm>
        <a:graphic>
          <a:graphicData uri="http://schemas.openxmlformats.org/presentationml/2006/ole">
            <mc:AlternateContent xmlns:mc="http://schemas.openxmlformats.org/markup-compatibility/2006">
              <mc:Choice xmlns:v="urn:schemas-microsoft-com:vml" Requires="v">
                <p:oleObj spid="_x0000_s74756" name="Equation" r:id="rId8" imgW="2349360" imgH="279360" progId="Equation.DSMT4">
                  <p:embed/>
                </p:oleObj>
              </mc:Choice>
              <mc:Fallback>
                <p:oleObj name="Equation" r:id="rId8" imgW="2349360" imgH="279360" progId="Equation.DSMT4">
                  <p:embed/>
                  <p:pic>
                    <p:nvPicPr>
                      <p:cNvPr id="1946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063" y="4652963"/>
                        <a:ext cx="5891212"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4932363" y="5373688"/>
          <a:ext cx="182562" cy="200025"/>
        </p:xfrm>
        <a:graphic>
          <a:graphicData uri="http://schemas.openxmlformats.org/presentationml/2006/ole">
            <mc:AlternateContent xmlns:mc="http://schemas.openxmlformats.org/markup-compatibility/2006">
              <mc:Choice xmlns:v="urn:schemas-microsoft-com:vml" Requires="v">
                <p:oleObj spid="_x0000_s74757" name="Equation" r:id="rId10" imgW="152280" imgH="164880" progId="Equation.DSMT4">
                  <p:embed/>
                </p:oleObj>
              </mc:Choice>
              <mc:Fallback>
                <p:oleObj name="Equation" r:id="rId10" imgW="152280" imgH="164880" progId="Equation.DSMT4">
                  <p:embed/>
                  <p:pic>
                    <p:nvPicPr>
                      <p:cNvPr id="1946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5373688"/>
                        <a:ext cx="182562" cy="20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 name="Rectangle 7"/>
          <p:cNvSpPr>
            <a:spLocks noChangeArrowheads="1"/>
          </p:cNvSpPr>
          <p:nvPr/>
        </p:nvSpPr>
        <p:spPr bwMode="auto">
          <a:xfrm>
            <a:off x="1116013" y="2276475"/>
            <a:ext cx="6840537" cy="3384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637</a:t>
            </a:fld>
            <a:endParaRPr lang="en-US"/>
          </a:p>
        </p:txBody>
      </p:sp>
    </p:spTree>
    <p:extLst>
      <p:ext uri="{BB962C8B-B14F-4D97-AF65-F5344CB8AC3E}">
        <p14:creationId xmlns:p14="http://schemas.microsoft.com/office/powerpoint/2010/main" val="240869560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ChangeArrowheads="1"/>
          </p:cNvSpPr>
          <p:nvPr/>
        </p:nvSpPr>
        <p:spPr bwMode="auto">
          <a:xfrm>
            <a:off x="250825" y="333375"/>
            <a:ext cx="649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If  </a:t>
            </a:r>
          </a:p>
        </p:txBody>
      </p:sp>
      <p:graphicFrame>
        <p:nvGraphicFramePr>
          <p:cNvPr id="20482" name="Object 2"/>
          <p:cNvGraphicFramePr>
            <a:graphicFrameLocks noChangeAspect="1"/>
          </p:cNvGraphicFramePr>
          <p:nvPr/>
        </p:nvGraphicFramePr>
        <p:xfrm>
          <a:off x="900113" y="333375"/>
          <a:ext cx="1849437" cy="636588"/>
        </p:xfrm>
        <a:graphic>
          <a:graphicData uri="http://schemas.openxmlformats.org/presentationml/2006/ole">
            <mc:AlternateContent xmlns:mc="http://schemas.openxmlformats.org/markup-compatibility/2006">
              <mc:Choice xmlns:v="urn:schemas-microsoft-com:vml" Requires="v">
                <p:oleObj spid="_x0000_s75778" name="Equation" r:id="rId4" imgW="736560" imgH="253800" progId="Equation.DSMT4">
                  <p:embed/>
                </p:oleObj>
              </mc:Choice>
              <mc:Fallback>
                <p:oleObj name="Equation" r:id="rId4" imgW="736560" imgH="253800" progId="Equation.DSMT4">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33375"/>
                        <a:ext cx="1849437"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87" name="Group 12"/>
          <p:cNvGrpSpPr>
            <a:grpSpLocks/>
          </p:cNvGrpSpPr>
          <p:nvPr/>
        </p:nvGrpSpPr>
        <p:grpSpPr bwMode="auto">
          <a:xfrm>
            <a:off x="3059113" y="5013325"/>
            <a:ext cx="2514600" cy="847725"/>
            <a:chOff x="1938" y="2931"/>
            <a:chExt cx="1584" cy="534"/>
          </a:xfrm>
        </p:grpSpPr>
        <p:graphicFrame>
          <p:nvGraphicFramePr>
            <p:cNvPr id="20484" name="Object 4"/>
            <p:cNvGraphicFramePr>
              <a:graphicFrameLocks noChangeAspect="1"/>
            </p:cNvGraphicFramePr>
            <p:nvPr/>
          </p:nvGraphicFramePr>
          <p:xfrm>
            <a:off x="1938" y="2931"/>
            <a:ext cx="1584" cy="441"/>
          </p:xfrm>
          <a:graphic>
            <a:graphicData uri="http://schemas.openxmlformats.org/presentationml/2006/ole">
              <mc:AlternateContent xmlns:mc="http://schemas.openxmlformats.org/markup-compatibility/2006">
                <mc:Choice xmlns:v="urn:schemas-microsoft-com:vml" Requires="v">
                  <p:oleObj spid="_x0000_s75779" name="Equation" r:id="rId6" imgW="1002960" imgH="279360" progId="Equation.DSMT4">
                    <p:embed/>
                  </p:oleObj>
                </mc:Choice>
                <mc:Fallback>
                  <p:oleObj name="Equation" r:id="rId6" imgW="1002960" imgH="279360" progId="Equation.DSMT4">
                    <p:embed/>
                    <p:pic>
                      <p:nvPicPr>
                        <p:cNvPr id="2048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 y="2931"/>
                          <a:ext cx="1584"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2018" y="3339"/>
            <a:ext cx="115" cy="126"/>
          </p:xfrm>
          <a:graphic>
            <a:graphicData uri="http://schemas.openxmlformats.org/presentationml/2006/ole">
              <mc:AlternateContent xmlns:mc="http://schemas.openxmlformats.org/markup-compatibility/2006">
                <mc:Choice xmlns:v="urn:schemas-microsoft-com:vml" Requires="v">
                  <p:oleObj spid="_x0000_s75780" name="Equation" r:id="rId8" imgW="152280" imgH="164880" progId="Equation.DSMT4">
                    <p:embed/>
                  </p:oleObj>
                </mc:Choice>
                <mc:Fallback>
                  <p:oleObj name="Equation" r:id="rId8" imgW="152280" imgH="164880" progId="Equation.DSMT4">
                    <p:embed/>
                    <p:pic>
                      <p:nvPicPr>
                        <p:cNvPr id="2048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8" y="3339"/>
                          <a:ext cx="115"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88" name="Rectangle 8"/>
          <p:cNvSpPr>
            <a:spLocks noChangeArrowheads="1"/>
          </p:cNvSpPr>
          <p:nvPr/>
        </p:nvSpPr>
        <p:spPr bwMode="auto">
          <a:xfrm>
            <a:off x="2987675" y="333375"/>
            <a:ext cx="10795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then  </a:t>
            </a:r>
          </a:p>
        </p:txBody>
      </p:sp>
      <p:graphicFrame>
        <p:nvGraphicFramePr>
          <p:cNvPr id="20483" name="Object 3"/>
          <p:cNvGraphicFramePr>
            <a:graphicFrameLocks noChangeAspect="1"/>
          </p:cNvGraphicFramePr>
          <p:nvPr/>
        </p:nvGraphicFramePr>
        <p:xfrm>
          <a:off x="3995738" y="333375"/>
          <a:ext cx="1849437" cy="636588"/>
        </p:xfrm>
        <a:graphic>
          <a:graphicData uri="http://schemas.openxmlformats.org/presentationml/2006/ole">
            <mc:AlternateContent xmlns:mc="http://schemas.openxmlformats.org/markup-compatibility/2006">
              <mc:Choice xmlns:v="urn:schemas-microsoft-com:vml" Requires="v">
                <p:oleObj spid="_x0000_s75781" name="Equation" r:id="rId10" imgW="736560" imgH="253800" progId="Equation.DSMT4">
                  <p:embed/>
                </p:oleObj>
              </mc:Choice>
              <mc:Fallback>
                <p:oleObj name="Equation" r:id="rId10" imgW="736560" imgH="253800" progId="Equation.DSMT4">
                  <p:embed/>
                  <p:pic>
                    <p:nvPicPr>
                      <p:cNvPr id="20483"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738" y="333375"/>
                        <a:ext cx="1849437"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9" name="Rectangle 10"/>
          <p:cNvSpPr>
            <a:spLocks noChangeArrowheads="1"/>
          </p:cNvSpPr>
          <p:nvPr/>
        </p:nvSpPr>
        <p:spPr bwMode="auto">
          <a:xfrm>
            <a:off x="323850" y="981075"/>
            <a:ext cx="7848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defines a surface over the </a:t>
            </a:r>
            <a:r>
              <a:rPr lang="en-CA" altLang="en-US" sz="3200" i="1">
                <a:latin typeface="Times New Roman" panose="02020603050405020304" pitchFamily="18" charset="0"/>
              </a:rPr>
              <a:t>x </a:t>
            </a:r>
            <a:r>
              <a:rPr lang="en-CA" altLang="en-US" sz="3200">
                <a:latin typeface="Times New Roman" panose="02020603050405020304" pitchFamily="18" charset="0"/>
              </a:rPr>
              <a:t>– </a:t>
            </a:r>
            <a:r>
              <a:rPr lang="en-CA" altLang="en-US" sz="3200" i="1">
                <a:latin typeface="Times New Roman" panose="02020603050405020304" pitchFamily="18" charset="0"/>
              </a:rPr>
              <a:t>y </a:t>
            </a:r>
            <a:r>
              <a:rPr lang="en-CA" altLang="en-US" sz="3200">
                <a:latin typeface="Times New Roman" panose="02020603050405020304" pitchFamily="18" charset="0"/>
              </a:rPr>
              <a:t>plane  </a:t>
            </a:r>
          </a:p>
        </p:txBody>
      </p:sp>
      <p:pic>
        <p:nvPicPr>
          <p:cNvPr id="20490" name="Picture 14" descr="Norm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1700213"/>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638</a:t>
            </a:fld>
            <a:endParaRPr lang="en-US"/>
          </a:p>
        </p:txBody>
      </p:sp>
    </p:spTree>
    <p:extLst>
      <p:ext uri="{BB962C8B-B14F-4D97-AF65-F5344CB8AC3E}">
        <p14:creationId xmlns:p14="http://schemas.microsoft.com/office/powerpoint/2010/main" val="219619676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ctrTitle" idx="4294967295"/>
          </p:nvPr>
        </p:nvSpPr>
        <p:spPr>
          <a:xfrm>
            <a:off x="0" y="2130425"/>
            <a:ext cx="7772400" cy="1470025"/>
          </a:xfrm>
        </p:spPr>
        <p:txBody>
          <a:bodyPr/>
          <a:lstStyle/>
          <a:p>
            <a:pPr eaLnBrk="1" hangingPunct="1"/>
            <a:r>
              <a:rPr lang="en-CA" altLang="en-US"/>
              <a:t>Multiple Integration</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639</a:t>
            </a:fld>
            <a:endParaRPr lang="en-US"/>
          </a:p>
        </p:txBody>
      </p:sp>
    </p:spTree>
    <p:extLst>
      <p:ext uri="{BB962C8B-B14F-4D97-AF65-F5344CB8AC3E}">
        <p14:creationId xmlns:p14="http://schemas.microsoft.com/office/powerpoint/2010/main" val="4131850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2654300" cy="514350"/>
          </a:xfrm>
          <a:prstGeom prst="rect">
            <a:avLst/>
          </a:prstGeom>
        </p:spPr>
        <p:txBody>
          <a:bodyPr vert="horz" wrap="square" lIns="0" tIns="13335" rIns="0" bIns="0" rtlCol="0">
            <a:spAutoFit/>
          </a:bodyPr>
          <a:lstStyle/>
          <a:p>
            <a:pPr marL="12700">
              <a:lnSpc>
                <a:spcPct val="100000"/>
              </a:lnSpc>
              <a:spcBef>
                <a:spcPts val="105"/>
              </a:spcBef>
            </a:pPr>
            <a:r>
              <a:rPr sz="3200" spc="-15" dirty="0">
                <a:solidFill>
                  <a:srgbClr val="FFFFFF"/>
                </a:solidFill>
              </a:rPr>
              <a:t>Harder</a:t>
            </a:r>
            <a:r>
              <a:rPr sz="3200" spc="-65" dirty="0">
                <a:solidFill>
                  <a:srgbClr val="FFFFFF"/>
                </a:solidFill>
              </a:rPr>
              <a:t> </a:t>
            </a:r>
            <a:r>
              <a:rPr sz="3200" spc="-10" dirty="0">
                <a:solidFill>
                  <a:srgbClr val="FFFFFF"/>
                </a:solidFill>
              </a:rPr>
              <a:t>Example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1547622" y="1501775"/>
            <a:ext cx="1227455" cy="487045"/>
            <a:chOff x="1547622" y="1501775"/>
            <a:chExt cx="1227455" cy="487045"/>
          </a:xfrm>
        </p:grpSpPr>
        <p:sp>
          <p:nvSpPr>
            <p:cNvPr id="6" name="object 6"/>
            <p:cNvSpPr/>
            <p:nvPr/>
          </p:nvSpPr>
          <p:spPr>
            <a:xfrm>
              <a:off x="1547622" y="1501775"/>
              <a:ext cx="1227455" cy="487045"/>
            </a:xfrm>
            <a:custGeom>
              <a:avLst/>
              <a:gdLst/>
              <a:ahLst/>
              <a:cxnLst/>
              <a:rect l="l" t="t" r="r" b="b"/>
              <a:pathLst>
                <a:path w="1227455" h="487044">
                  <a:moveTo>
                    <a:pt x="1226883" y="0"/>
                  </a:moveTo>
                  <a:lnTo>
                    <a:pt x="0" y="0"/>
                  </a:lnTo>
                  <a:lnTo>
                    <a:pt x="0" y="487045"/>
                  </a:lnTo>
                  <a:lnTo>
                    <a:pt x="1226883" y="487045"/>
                  </a:lnTo>
                  <a:lnTo>
                    <a:pt x="1226883"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838197" y="1596517"/>
              <a:ext cx="820419" cy="236220"/>
            </a:xfrm>
            <a:custGeom>
              <a:avLst/>
              <a:gdLst/>
              <a:ahLst/>
              <a:cxnLst/>
              <a:rect l="l" t="t" r="r" b="b"/>
              <a:pathLst>
                <a:path w="820419" h="236219">
                  <a:moveTo>
                    <a:pt x="744727" y="0"/>
                  </a:moveTo>
                  <a:lnTo>
                    <a:pt x="741426" y="9652"/>
                  </a:lnTo>
                  <a:lnTo>
                    <a:pt x="755046" y="15557"/>
                  </a:lnTo>
                  <a:lnTo>
                    <a:pt x="766762" y="23749"/>
                  </a:lnTo>
                  <a:lnTo>
                    <a:pt x="790573" y="61723"/>
                  </a:lnTo>
                  <a:lnTo>
                    <a:pt x="798449" y="116712"/>
                  </a:lnTo>
                  <a:lnTo>
                    <a:pt x="797569" y="137497"/>
                  </a:lnTo>
                  <a:lnTo>
                    <a:pt x="784478" y="188468"/>
                  </a:lnTo>
                  <a:lnTo>
                    <a:pt x="755136" y="220257"/>
                  </a:lnTo>
                  <a:lnTo>
                    <a:pt x="741679" y="226187"/>
                  </a:lnTo>
                  <a:lnTo>
                    <a:pt x="744727" y="235712"/>
                  </a:lnTo>
                  <a:lnTo>
                    <a:pt x="789769" y="208994"/>
                  </a:lnTo>
                  <a:lnTo>
                    <a:pt x="815054" y="159607"/>
                  </a:lnTo>
                  <a:lnTo>
                    <a:pt x="819912" y="117983"/>
                  </a:lnTo>
                  <a:lnTo>
                    <a:pt x="818697" y="96337"/>
                  </a:lnTo>
                  <a:lnTo>
                    <a:pt x="808982" y="58046"/>
                  </a:lnTo>
                  <a:lnTo>
                    <a:pt x="776795" y="15128"/>
                  </a:lnTo>
                  <a:lnTo>
                    <a:pt x="761797" y="6165"/>
                  </a:lnTo>
                  <a:lnTo>
                    <a:pt x="744727" y="0"/>
                  </a:lnTo>
                  <a:close/>
                </a:path>
                <a:path w="820419" h="236219">
                  <a:moveTo>
                    <a:pt x="75183" y="0"/>
                  </a:moveTo>
                  <a:lnTo>
                    <a:pt x="30321" y="26878"/>
                  </a:lnTo>
                  <a:lnTo>
                    <a:pt x="4921" y="76358"/>
                  </a:lnTo>
                  <a:lnTo>
                    <a:pt x="0" y="117983"/>
                  </a:lnTo>
                  <a:lnTo>
                    <a:pt x="1214" y="139628"/>
                  </a:lnTo>
                  <a:lnTo>
                    <a:pt x="10929" y="177919"/>
                  </a:lnTo>
                  <a:lnTo>
                    <a:pt x="43068" y="220662"/>
                  </a:lnTo>
                  <a:lnTo>
                    <a:pt x="75183" y="235712"/>
                  </a:lnTo>
                  <a:lnTo>
                    <a:pt x="78231" y="226187"/>
                  </a:lnTo>
                  <a:lnTo>
                    <a:pt x="64777" y="220257"/>
                  </a:lnTo>
                  <a:lnTo>
                    <a:pt x="53181" y="211994"/>
                  </a:lnTo>
                  <a:lnTo>
                    <a:pt x="29412" y="173398"/>
                  </a:lnTo>
                  <a:lnTo>
                    <a:pt x="21589" y="116712"/>
                  </a:lnTo>
                  <a:lnTo>
                    <a:pt x="22451" y="96621"/>
                  </a:lnTo>
                  <a:lnTo>
                    <a:pt x="35559" y="46990"/>
                  </a:lnTo>
                  <a:lnTo>
                    <a:pt x="64992" y="15557"/>
                  </a:lnTo>
                  <a:lnTo>
                    <a:pt x="78612" y="9652"/>
                  </a:lnTo>
                  <a:lnTo>
                    <a:pt x="7518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8" name="object 8"/>
          <p:cNvGraphicFramePr>
            <a:graphicFrameLocks noGrp="1"/>
          </p:cNvGraphicFramePr>
          <p:nvPr/>
        </p:nvGraphicFramePr>
        <p:xfrm>
          <a:off x="1541272" y="1046352"/>
          <a:ext cx="5614667" cy="936117"/>
        </p:xfrm>
        <a:graphic>
          <a:graphicData uri="http://schemas.openxmlformats.org/drawingml/2006/table">
            <a:tbl>
              <a:tblPr firstRow="1" bandRow="1">
                <a:tableStyleId>{2D5ABB26-0587-4C30-8999-92F81FD0307C}</a:tableStyleId>
              </a:tblPr>
              <a:tblGrid>
                <a:gridCol w="1226820">
                  <a:extLst>
                    <a:ext uri="{9D8B030D-6E8A-4147-A177-3AD203B41FA5}">
                      <a16:colId xmlns:a16="http://schemas.microsoft.com/office/drawing/2014/main" val="20000"/>
                    </a:ext>
                  </a:extLst>
                </a:gridCol>
                <a:gridCol w="877569">
                  <a:extLst>
                    <a:ext uri="{9D8B030D-6E8A-4147-A177-3AD203B41FA5}">
                      <a16:colId xmlns:a16="http://schemas.microsoft.com/office/drawing/2014/main" val="20001"/>
                    </a:ext>
                  </a:extLst>
                </a:gridCol>
                <a:gridCol w="877569">
                  <a:extLst>
                    <a:ext uri="{9D8B030D-6E8A-4147-A177-3AD203B41FA5}">
                      <a16:colId xmlns:a16="http://schemas.microsoft.com/office/drawing/2014/main" val="20002"/>
                    </a:ext>
                  </a:extLst>
                </a:gridCol>
                <a:gridCol w="877569">
                  <a:extLst>
                    <a:ext uri="{9D8B030D-6E8A-4147-A177-3AD203B41FA5}">
                      <a16:colId xmlns:a16="http://schemas.microsoft.com/office/drawing/2014/main" val="20003"/>
                    </a:ext>
                  </a:extLst>
                </a:gridCol>
                <a:gridCol w="877570">
                  <a:extLst>
                    <a:ext uri="{9D8B030D-6E8A-4147-A177-3AD203B41FA5}">
                      <a16:colId xmlns:a16="http://schemas.microsoft.com/office/drawing/2014/main" val="20004"/>
                    </a:ext>
                  </a:extLst>
                </a:gridCol>
                <a:gridCol w="877570">
                  <a:extLst>
                    <a:ext uri="{9D8B030D-6E8A-4147-A177-3AD203B41FA5}">
                      <a16:colId xmlns:a16="http://schemas.microsoft.com/office/drawing/2014/main" val="20005"/>
                    </a:ext>
                  </a:extLst>
                </a:gridCol>
              </a:tblGrid>
              <a:tr h="449072">
                <a:tc>
                  <a:txBody>
                    <a:bodyPr/>
                    <a:lstStyle/>
                    <a:p>
                      <a:pPr algn="ctr">
                        <a:lnSpc>
                          <a:spcPct val="100000"/>
                        </a:lnSpc>
                        <a:spcBef>
                          <a:spcPts val="245"/>
                        </a:spcBef>
                      </a:pPr>
                      <a:r>
                        <a:rPr sz="2000" spc="-400" dirty="0">
                          <a:solidFill>
                            <a:srgbClr val="FFFFFF"/>
                          </a:solidFill>
                          <a:latin typeface="Tinos"/>
                          <a:cs typeface="Tinos"/>
                        </a:rPr>
                        <a:t>𝒙</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34"/>
                        </a:spcBef>
                      </a:pPr>
                      <a:r>
                        <a:rPr sz="2000" dirty="0">
                          <a:latin typeface="Carlito"/>
                          <a:cs typeface="Carlito"/>
                        </a:rPr>
                        <a:t>1</a:t>
                      </a:r>
                      <a:endParaRPr sz="2000">
                        <a:latin typeface="Carlito"/>
                        <a:cs typeface="Carlito"/>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1440">
                        <a:lnSpc>
                          <a:spcPct val="100000"/>
                        </a:lnSpc>
                        <a:spcBef>
                          <a:spcPts val="234"/>
                        </a:spcBef>
                      </a:pPr>
                      <a:r>
                        <a:rPr sz="2000" dirty="0">
                          <a:latin typeface="Carlito"/>
                          <a:cs typeface="Carlito"/>
                        </a:rPr>
                        <a:t>2</a:t>
                      </a:r>
                      <a:endParaRPr sz="2000">
                        <a:latin typeface="Carlito"/>
                        <a:cs typeface="Carlito"/>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4"/>
                        </a:spcBef>
                      </a:pPr>
                      <a:r>
                        <a:rPr sz="2000" dirty="0">
                          <a:latin typeface="Carlito"/>
                          <a:cs typeface="Carlito"/>
                        </a:rPr>
                        <a:t>3</a:t>
                      </a:r>
                      <a:endParaRPr sz="2000">
                        <a:latin typeface="Carlito"/>
                        <a:cs typeface="Carlito"/>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4"/>
                        </a:spcBef>
                      </a:pPr>
                      <a:r>
                        <a:rPr sz="2000" dirty="0">
                          <a:latin typeface="Carlito"/>
                          <a:cs typeface="Carlito"/>
                        </a:rPr>
                        <a:t>4</a:t>
                      </a:r>
                      <a:endParaRPr sz="2000">
                        <a:latin typeface="Carlito"/>
                        <a:cs typeface="Carlito"/>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4"/>
                        </a:spcBef>
                      </a:pPr>
                      <a:r>
                        <a:rPr sz="2000" dirty="0">
                          <a:latin typeface="Carlito"/>
                          <a:cs typeface="Carlito"/>
                        </a:rPr>
                        <a:t>5</a:t>
                      </a:r>
                      <a:endParaRPr sz="2000">
                        <a:latin typeface="Carlito"/>
                        <a:cs typeface="Carlito"/>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87045">
                <a:tc>
                  <a:txBody>
                    <a:bodyPr/>
                    <a:lstStyle/>
                    <a:p>
                      <a:pPr marL="93345">
                        <a:lnSpc>
                          <a:spcPct val="100000"/>
                        </a:lnSpc>
                        <a:spcBef>
                          <a:spcPts val="245"/>
                        </a:spcBef>
                      </a:pPr>
                      <a:r>
                        <a:rPr sz="2000" spc="-180" dirty="0">
                          <a:solidFill>
                            <a:srgbClr val="FFFFFF"/>
                          </a:solidFill>
                          <a:latin typeface="Tinos"/>
                          <a:cs typeface="Tinos"/>
                        </a:rPr>
                        <a:t>𝑷 </a:t>
                      </a:r>
                      <a:r>
                        <a:rPr sz="2000" spc="-170" dirty="0">
                          <a:solidFill>
                            <a:srgbClr val="FFFFFF"/>
                          </a:solidFill>
                          <a:latin typeface="Tinos"/>
                          <a:cs typeface="Tinos"/>
                        </a:rPr>
                        <a:t>𝑿 </a:t>
                      </a:r>
                      <a:r>
                        <a:rPr sz="2000" spc="365" dirty="0">
                          <a:solidFill>
                            <a:srgbClr val="FFFFFF"/>
                          </a:solidFill>
                          <a:latin typeface="Tinos"/>
                          <a:cs typeface="Tinos"/>
                        </a:rPr>
                        <a:t>=</a:t>
                      </a:r>
                      <a:r>
                        <a:rPr sz="2000" spc="-240" dirty="0">
                          <a:solidFill>
                            <a:srgbClr val="FFFFFF"/>
                          </a:solidFill>
                          <a:latin typeface="Tinos"/>
                          <a:cs typeface="Tinos"/>
                        </a:rPr>
                        <a:t> </a:t>
                      </a:r>
                      <a:r>
                        <a:rPr sz="2000" spc="-400" dirty="0">
                          <a:solidFill>
                            <a:srgbClr val="FFFFFF"/>
                          </a:solidFill>
                          <a:latin typeface="Tinos"/>
                          <a:cs typeface="Tinos"/>
                        </a:rPr>
                        <a:t>𝒙</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71780">
                        <a:lnSpc>
                          <a:spcPct val="100000"/>
                        </a:lnSpc>
                        <a:spcBef>
                          <a:spcPts val="245"/>
                        </a:spcBef>
                      </a:pPr>
                      <a:r>
                        <a:rPr sz="2000" spc="40" dirty="0">
                          <a:latin typeface="Tinos"/>
                          <a:cs typeface="Tinos"/>
                        </a:rPr>
                        <a:t>0.1</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45"/>
                        </a:spcBef>
                      </a:pPr>
                      <a:r>
                        <a:rPr sz="2000" spc="-440" dirty="0">
                          <a:latin typeface="Tinos"/>
                          <a:cs typeface="Tinos"/>
                        </a:rPr>
                        <a:t>𝑝</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71780">
                        <a:lnSpc>
                          <a:spcPct val="100000"/>
                        </a:lnSpc>
                        <a:spcBef>
                          <a:spcPts val="245"/>
                        </a:spcBef>
                      </a:pPr>
                      <a:r>
                        <a:rPr sz="2000" spc="40" dirty="0">
                          <a:latin typeface="Tinos"/>
                          <a:cs typeface="Tinos"/>
                        </a:rPr>
                        <a:t>0.3</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45"/>
                        </a:spcBef>
                      </a:pPr>
                      <a:r>
                        <a:rPr sz="2000" spc="-480" dirty="0">
                          <a:latin typeface="Tinos"/>
                          <a:cs typeface="Tinos"/>
                        </a:rPr>
                        <a:t>𝑞</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71780">
                        <a:lnSpc>
                          <a:spcPct val="100000"/>
                        </a:lnSpc>
                        <a:spcBef>
                          <a:spcPts val="245"/>
                        </a:spcBef>
                      </a:pPr>
                      <a:r>
                        <a:rPr sz="2000" spc="40" dirty="0">
                          <a:latin typeface="Tinos"/>
                          <a:cs typeface="Tinos"/>
                        </a:rPr>
                        <a:t>0.2</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9" name="object 9"/>
          <p:cNvSpPr/>
          <p:nvPr/>
        </p:nvSpPr>
        <p:spPr>
          <a:xfrm>
            <a:off x="2357754" y="2741929"/>
            <a:ext cx="403860" cy="282575"/>
          </a:xfrm>
          <a:custGeom>
            <a:avLst/>
            <a:gdLst/>
            <a:ahLst/>
            <a:cxnLst/>
            <a:rect l="l" t="t" r="r" b="b"/>
            <a:pathLst>
              <a:path w="403860" h="282575">
                <a:moveTo>
                  <a:pt x="313689" y="0"/>
                </a:moveTo>
                <a:lnTo>
                  <a:pt x="309625" y="11430"/>
                </a:lnTo>
                <a:lnTo>
                  <a:pt x="325989" y="18522"/>
                </a:lnTo>
                <a:lnTo>
                  <a:pt x="340042" y="28352"/>
                </a:lnTo>
                <a:lnTo>
                  <a:pt x="368575" y="73852"/>
                </a:lnTo>
                <a:lnTo>
                  <a:pt x="376906" y="115623"/>
                </a:lnTo>
                <a:lnTo>
                  <a:pt x="377951" y="139700"/>
                </a:lnTo>
                <a:lnTo>
                  <a:pt x="376904" y="164633"/>
                </a:lnTo>
                <a:lnTo>
                  <a:pt x="368522" y="207547"/>
                </a:lnTo>
                <a:lnTo>
                  <a:pt x="340026" y="253793"/>
                </a:lnTo>
                <a:lnTo>
                  <a:pt x="310006" y="270891"/>
                </a:lnTo>
                <a:lnTo>
                  <a:pt x="313689" y="282321"/>
                </a:lnTo>
                <a:lnTo>
                  <a:pt x="352186" y="264239"/>
                </a:lnTo>
                <a:lnTo>
                  <a:pt x="380492" y="232918"/>
                </a:lnTo>
                <a:lnTo>
                  <a:pt x="397922" y="191071"/>
                </a:lnTo>
                <a:lnTo>
                  <a:pt x="403732" y="141224"/>
                </a:lnTo>
                <a:lnTo>
                  <a:pt x="402260" y="115339"/>
                </a:lnTo>
                <a:lnTo>
                  <a:pt x="390552" y="69429"/>
                </a:lnTo>
                <a:lnTo>
                  <a:pt x="367482" y="32093"/>
                </a:lnTo>
                <a:lnTo>
                  <a:pt x="334144" y="7379"/>
                </a:lnTo>
                <a:lnTo>
                  <a:pt x="313689" y="0"/>
                </a:lnTo>
                <a:close/>
              </a:path>
              <a:path w="403860" h="282575">
                <a:moveTo>
                  <a:pt x="90043" y="0"/>
                </a:moveTo>
                <a:lnTo>
                  <a:pt x="51657" y="18081"/>
                </a:lnTo>
                <a:lnTo>
                  <a:pt x="23368" y="49403"/>
                </a:lnTo>
                <a:lnTo>
                  <a:pt x="5826" y="91408"/>
                </a:lnTo>
                <a:lnTo>
                  <a:pt x="0" y="141224"/>
                </a:lnTo>
                <a:lnTo>
                  <a:pt x="1452" y="167159"/>
                </a:lnTo>
                <a:lnTo>
                  <a:pt x="13073" y="212982"/>
                </a:lnTo>
                <a:lnTo>
                  <a:pt x="36125" y="250227"/>
                </a:lnTo>
                <a:lnTo>
                  <a:pt x="69514" y="274941"/>
                </a:lnTo>
                <a:lnTo>
                  <a:pt x="90043" y="282321"/>
                </a:lnTo>
                <a:lnTo>
                  <a:pt x="93599" y="270891"/>
                </a:lnTo>
                <a:lnTo>
                  <a:pt x="77549" y="263717"/>
                </a:lnTo>
                <a:lnTo>
                  <a:pt x="63690" y="253793"/>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762406" y="2652140"/>
            <a:ext cx="598170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695450" algn="l"/>
                <a:tab pos="2109470" algn="l"/>
              </a:tabLst>
              <a:defRPr/>
            </a:pPr>
            <a:r>
              <a:rPr kumimoji="0" sz="2400" b="0" i="0" u="none" strike="noStrike" kern="1200" cap="none" spc="-10" normalizeH="0" baseline="0" noProof="0" dirty="0">
                <a:ln>
                  <a:noFill/>
                </a:ln>
                <a:solidFill>
                  <a:prstClr val="black"/>
                </a:solidFill>
                <a:effectLst/>
                <a:uLnTx/>
                <a:uFillTx/>
                <a:latin typeface="Carlito"/>
                <a:ea typeface="+mn-ea"/>
                <a:cs typeface="Carlito"/>
              </a:rPr>
              <a:t>Given</a:t>
            </a:r>
            <a:r>
              <a:rPr kumimoji="0" sz="2400" b="0" i="0" u="none" strike="noStrike" kern="1200" cap="none" spc="15" normalizeH="0" baseline="0" noProof="0" dirty="0">
                <a:ln>
                  <a:noFill/>
                </a:ln>
                <a:solidFill>
                  <a:prstClr val="black"/>
                </a:solidFill>
                <a:effectLst/>
                <a:uLnTx/>
                <a:uFillTx/>
                <a:latin typeface="Carlito"/>
                <a:ea typeface="+mn-ea"/>
                <a:cs typeface="Carlito"/>
              </a:rPr>
              <a:t> </a:t>
            </a:r>
            <a:r>
              <a:rPr kumimoji="0" sz="2400" b="0" i="0" u="none" strike="noStrike" kern="1200" cap="none" spc="-10" normalizeH="0" baseline="0" noProof="0" dirty="0">
                <a:ln>
                  <a:noFill/>
                </a:ln>
                <a:solidFill>
                  <a:prstClr val="black"/>
                </a:solidFill>
                <a:effectLst/>
                <a:uLnTx/>
                <a:uFillTx/>
                <a:latin typeface="Carlito"/>
                <a:ea typeface="+mn-ea"/>
                <a:cs typeface="Carlito"/>
              </a:rPr>
              <a:t>that</a:t>
            </a:r>
            <a:r>
              <a:rPr kumimoji="0" sz="2400" b="0" i="0" u="none" strike="noStrike" kern="1200" cap="none" spc="-5" normalizeH="0" baseline="0" noProof="0" dirty="0">
                <a:ln>
                  <a:noFill/>
                </a:ln>
                <a:solidFill>
                  <a:prstClr val="black"/>
                </a:solidFill>
                <a:effectLst/>
                <a:uLnTx/>
                <a:uFillTx/>
                <a:latin typeface="Carlito"/>
                <a:ea typeface="+mn-ea"/>
                <a:cs typeface="Carlito"/>
              </a:rPr>
              <a:t> </a:t>
            </a:r>
            <a:r>
              <a:rPr kumimoji="0" sz="2400" b="0" i="0" u="none" strike="noStrike" kern="1200" cap="none" spc="-370" normalizeH="0" baseline="0" noProof="0" dirty="0">
                <a:ln>
                  <a:noFill/>
                </a:ln>
                <a:solidFill>
                  <a:prstClr val="black"/>
                </a:solidFill>
                <a:effectLst/>
                <a:uLnTx/>
                <a:uFillTx/>
                <a:latin typeface="Tinos"/>
                <a:ea typeface="+mn-ea"/>
                <a:cs typeface="Tinos"/>
              </a:rPr>
              <a:t>𝐸	</a:t>
            </a:r>
            <a:r>
              <a:rPr kumimoji="0" sz="2400" b="0" i="0" u="none" strike="noStrike" kern="1200" cap="none" spc="-320" normalizeH="0" baseline="0" noProof="0" dirty="0">
                <a:ln>
                  <a:noFill/>
                </a:ln>
                <a:solidFill>
                  <a:prstClr val="black"/>
                </a:solidFill>
                <a:effectLst/>
                <a:uLnTx/>
                <a:uFillTx/>
                <a:latin typeface="Tinos"/>
                <a:ea typeface="+mn-ea"/>
                <a:cs typeface="Tinos"/>
              </a:rPr>
              <a:t>𝑋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25" normalizeH="0" baseline="0" noProof="0" dirty="0">
                <a:ln>
                  <a:noFill/>
                </a:ln>
                <a:solidFill>
                  <a:prstClr val="black"/>
                </a:solidFill>
                <a:effectLst/>
                <a:uLnTx/>
                <a:uFillTx/>
                <a:latin typeface="Tinos"/>
                <a:ea typeface="+mn-ea"/>
                <a:cs typeface="Tinos"/>
              </a:rPr>
              <a:t> </a:t>
            </a:r>
            <a:r>
              <a:rPr kumimoji="0" sz="2400" b="0" i="0" u="none" strike="noStrike" kern="1200" cap="none" spc="55" normalizeH="0" baseline="0" noProof="0" dirty="0">
                <a:ln>
                  <a:noFill/>
                </a:ln>
                <a:solidFill>
                  <a:prstClr val="black"/>
                </a:solidFill>
                <a:effectLst/>
                <a:uLnTx/>
                <a:uFillTx/>
                <a:latin typeface="Tinos"/>
                <a:ea typeface="+mn-ea"/>
                <a:cs typeface="Tinos"/>
              </a:rPr>
              <a:t>3</a:t>
            </a:r>
            <a:r>
              <a:rPr kumimoji="0" sz="2400" b="0" i="0" u="none" strike="noStrike" kern="1200" cap="none" spc="55" normalizeH="0" baseline="0" noProof="0" dirty="0">
                <a:ln>
                  <a:noFill/>
                </a:ln>
                <a:solidFill>
                  <a:prstClr val="black"/>
                </a:solidFill>
                <a:effectLst/>
                <a:uLnTx/>
                <a:uFillTx/>
                <a:latin typeface="Carlito"/>
                <a:ea typeface="+mn-ea"/>
                <a:cs typeface="Carlito"/>
              </a:rPr>
              <a:t>, </a:t>
            </a:r>
            <a:r>
              <a:rPr kumimoji="0" sz="2400" b="0" i="0" u="none" strike="noStrike" kern="1200" cap="none" spc="-5" normalizeH="0" baseline="0" noProof="0" dirty="0">
                <a:ln>
                  <a:noFill/>
                </a:ln>
                <a:solidFill>
                  <a:prstClr val="black"/>
                </a:solidFill>
                <a:effectLst/>
                <a:uLnTx/>
                <a:uFillTx/>
                <a:latin typeface="Carlito"/>
                <a:ea typeface="+mn-ea"/>
                <a:cs typeface="Carlito"/>
              </a:rPr>
              <a:t>find </a:t>
            </a:r>
            <a:r>
              <a:rPr kumimoji="0" sz="2400" b="0" i="0" u="none" strike="noStrike" kern="1200" cap="none" spc="0" normalizeH="0" baseline="0" noProof="0" dirty="0">
                <a:ln>
                  <a:noFill/>
                </a:ln>
                <a:solidFill>
                  <a:prstClr val="black"/>
                </a:solidFill>
                <a:effectLst/>
                <a:uLnTx/>
                <a:uFillTx/>
                <a:latin typeface="Carlito"/>
                <a:ea typeface="+mn-ea"/>
                <a:cs typeface="Carlito"/>
              </a:rPr>
              <a:t>the </a:t>
            </a:r>
            <a:r>
              <a:rPr kumimoji="0" sz="2400" b="0" i="0" u="none" strike="noStrike" kern="1200" cap="none" spc="-10" normalizeH="0" baseline="0" noProof="0" dirty="0">
                <a:ln>
                  <a:noFill/>
                </a:ln>
                <a:solidFill>
                  <a:prstClr val="black"/>
                </a:solidFill>
                <a:effectLst/>
                <a:uLnTx/>
                <a:uFillTx/>
                <a:latin typeface="Carlito"/>
                <a:ea typeface="+mn-ea"/>
                <a:cs typeface="Carlito"/>
              </a:rPr>
              <a:t>values </a:t>
            </a:r>
            <a:r>
              <a:rPr kumimoji="0" sz="2400" b="0" i="0" u="none" strike="noStrike" kern="1200" cap="none" spc="-5" normalizeH="0" baseline="0" noProof="0" dirty="0">
                <a:ln>
                  <a:noFill/>
                </a:ln>
                <a:solidFill>
                  <a:prstClr val="black"/>
                </a:solidFill>
                <a:effectLst/>
                <a:uLnTx/>
                <a:uFillTx/>
                <a:latin typeface="Carlito"/>
                <a:ea typeface="+mn-ea"/>
                <a:cs typeface="Carlito"/>
              </a:rPr>
              <a:t>of </a:t>
            </a:r>
            <a:r>
              <a:rPr kumimoji="0" sz="2400" b="0" i="0" u="none" strike="noStrike" kern="1200" cap="none" spc="-530" normalizeH="0" baseline="0" noProof="0" dirty="0">
                <a:ln>
                  <a:noFill/>
                </a:ln>
                <a:solidFill>
                  <a:prstClr val="black"/>
                </a:solidFill>
                <a:effectLst/>
                <a:uLnTx/>
                <a:uFillTx/>
                <a:latin typeface="Tinos"/>
                <a:ea typeface="+mn-ea"/>
                <a:cs typeface="Tinos"/>
              </a:rPr>
              <a:t>𝑝 </a:t>
            </a:r>
            <a:r>
              <a:rPr kumimoji="0" sz="2400" b="0" i="0" u="none" strike="noStrike" kern="1200" cap="none" spc="0" normalizeH="0" baseline="0" noProof="0" dirty="0">
                <a:ln>
                  <a:noFill/>
                </a:ln>
                <a:solidFill>
                  <a:prstClr val="black"/>
                </a:solidFill>
                <a:effectLst/>
                <a:uLnTx/>
                <a:uFillTx/>
                <a:latin typeface="Carlito"/>
                <a:ea typeface="+mn-ea"/>
                <a:cs typeface="Carlito"/>
              </a:rPr>
              <a:t>and </a:t>
            </a:r>
            <a:r>
              <a:rPr kumimoji="0" sz="2400" b="0" i="0" u="none" strike="noStrike" kern="1200" cap="none" spc="-260" normalizeH="0" baseline="0" noProof="0" dirty="0">
                <a:ln>
                  <a:noFill/>
                </a:ln>
                <a:solidFill>
                  <a:prstClr val="black"/>
                </a:solidFill>
                <a:effectLst/>
                <a:uLnTx/>
                <a:uFillTx/>
                <a:latin typeface="Tinos"/>
                <a:ea typeface="+mn-ea"/>
                <a:cs typeface="Tinos"/>
              </a:rPr>
              <a:t>𝑞</a:t>
            </a:r>
            <a:r>
              <a:rPr kumimoji="0" sz="2400" b="0" i="0" u="none" strike="noStrike" kern="1200" cap="none" spc="-260" normalizeH="0" baseline="0" noProof="0" dirty="0">
                <a:ln>
                  <a:noFill/>
                </a:ln>
                <a:solidFill>
                  <a:prstClr val="black"/>
                </a:solidFill>
                <a:effectLst/>
                <a:uLnTx/>
                <a:uFillTx/>
                <a:latin typeface="Carlito"/>
                <a:ea typeface="+mn-ea"/>
                <a:cs typeface="Carlito"/>
              </a:rPr>
              <a:t>.</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64</a:t>
            </a:fld>
            <a:endParaRPr kumimoji="0" sz="1200" b="0" i="0" u="none" strike="noStrike" kern="1200" cap="none" spc="0" normalizeH="0" baseline="0" noProof="0" dirty="0">
              <a:ln>
                <a:noFill/>
              </a:ln>
              <a:solidFill>
                <a:srgbClr val="888888"/>
              </a:solidFill>
              <a:effectLst/>
              <a:uLnTx/>
              <a:uFillTx/>
              <a:latin typeface="Carlito"/>
              <a:ea typeface="+mn-ea"/>
            </a:endParaRPr>
          </a:p>
        </p:txBody>
      </p:sp>
      <p:sp>
        <p:nvSpPr>
          <p:cNvPr id="11" name="object 11"/>
          <p:cNvSpPr txBox="1"/>
          <p:nvPr/>
        </p:nvSpPr>
        <p:spPr>
          <a:xfrm>
            <a:off x="762406" y="3384042"/>
            <a:ext cx="2802890" cy="75692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rlito"/>
                <a:ea typeface="+mn-ea"/>
                <a:cs typeface="Carlito"/>
              </a:rPr>
              <a:t>Probabilities </a:t>
            </a:r>
            <a:r>
              <a:rPr kumimoji="0" sz="2400" b="1" i="0" u="none" strike="noStrike" kern="1200" cap="none" spc="0" normalizeH="0" baseline="0" noProof="0" dirty="0">
                <a:ln>
                  <a:noFill/>
                </a:ln>
                <a:solidFill>
                  <a:prstClr val="black"/>
                </a:solidFill>
                <a:effectLst/>
                <a:uLnTx/>
                <a:uFillTx/>
                <a:latin typeface="Carlito"/>
                <a:ea typeface="+mn-ea"/>
                <a:cs typeface="Carlito"/>
              </a:rPr>
              <a:t>add </a:t>
            </a:r>
            <a:r>
              <a:rPr kumimoji="0" sz="2400" b="1" i="0" u="none" strike="noStrike" kern="1200" cap="none" spc="-15" normalizeH="0" baseline="0" noProof="0" dirty="0">
                <a:ln>
                  <a:noFill/>
                </a:ln>
                <a:solidFill>
                  <a:prstClr val="black"/>
                </a:solidFill>
                <a:effectLst/>
                <a:uLnTx/>
                <a:uFillTx/>
                <a:latin typeface="Carlito"/>
                <a:ea typeface="+mn-ea"/>
                <a:cs typeface="Carlito"/>
              </a:rPr>
              <a:t>to</a:t>
            </a:r>
            <a:r>
              <a:rPr kumimoji="0" sz="2400" b="1" i="0" u="none" strike="noStrike" kern="1200" cap="none" spc="-95" normalizeH="0" baseline="0" noProof="0" dirty="0">
                <a:ln>
                  <a:noFill/>
                </a:ln>
                <a:solidFill>
                  <a:prstClr val="black"/>
                </a:solidFill>
                <a:effectLst/>
                <a:uLnTx/>
                <a:uFillTx/>
                <a:latin typeface="Carlito"/>
                <a:ea typeface="+mn-ea"/>
                <a:cs typeface="Carlito"/>
              </a:rPr>
              <a:t> </a:t>
            </a:r>
            <a:r>
              <a:rPr kumimoji="0" sz="2400" b="1" i="0" u="none" strike="noStrike" kern="1200" cap="none" spc="0" normalizeH="0" baseline="0" noProof="0" dirty="0">
                <a:ln>
                  <a:noFill/>
                </a:ln>
                <a:solidFill>
                  <a:prstClr val="black"/>
                </a:solidFill>
                <a:effectLst/>
                <a:uLnTx/>
                <a:uFillTx/>
                <a:latin typeface="Carlito"/>
                <a:ea typeface="+mn-ea"/>
                <a:cs typeface="Carlito"/>
              </a:rPr>
              <a:t>1:  </a:t>
            </a:r>
            <a:r>
              <a:rPr kumimoji="0" sz="2400" b="1" i="0" u="none" strike="noStrike" kern="1200" cap="none" spc="-5" normalizeH="0" baseline="0" noProof="0" dirty="0">
                <a:ln>
                  <a:noFill/>
                </a:ln>
                <a:solidFill>
                  <a:prstClr val="black"/>
                </a:solidFill>
                <a:effectLst/>
                <a:uLnTx/>
                <a:uFillTx/>
                <a:latin typeface="Carlito"/>
                <a:ea typeface="+mn-ea"/>
                <a:cs typeface="Carlito"/>
              </a:rPr>
              <a:t>Expected</a:t>
            </a:r>
            <a:r>
              <a:rPr kumimoji="0" sz="2400" b="1" i="0" u="none" strike="noStrike" kern="1200" cap="none" spc="-10" normalizeH="0" baseline="0" noProof="0" dirty="0">
                <a:ln>
                  <a:noFill/>
                </a:ln>
                <a:solidFill>
                  <a:prstClr val="black"/>
                </a:solidFill>
                <a:effectLst/>
                <a:uLnTx/>
                <a:uFillTx/>
                <a:latin typeface="Carlito"/>
                <a:ea typeface="+mn-ea"/>
                <a:cs typeface="Carlito"/>
              </a:rPr>
              <a:t> value:</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4420615" y="3384042"/>
            <a:ext cx="3931920" cy="7569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80" normalizeH="0" baseline="0" noProof="0" dirty="0">
                <a:ln>
                  <a:noFill/>
                </a:ln>
                <a:solidFill>
                  <a:prstClr val="black"/>
                </a:solidFill>
                <a:effectLst/>
                <a:uLnTx/>
                <a:uFillTx/>
                <a:latin typeface="Tinos"/>
                <a:ea typeface="+mn-ea"/>
                <a:cs typeface="Tinos"/>
              </a:rPr>
              <a:t>𝒑</a:t>
            </a:r>
            <a:r>
              <a:rPr kumimoji="0" sz="2400" b="0" i="0" u="none" strike="noStrike" kern="1200" cap="none" spc="-30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70" normalizeH="0" baseline="0" noProof="0" dirty="0">
                <a:ln>
                  <a:noFill/>
                </a:ln>
                <a:solidFill>
                  <a:prstClr val="black"/>
                </a:solidFill>
                <a:effectLst/>
                <a:uLnTx/>
                <a:uFillTx/>
                <a:latin typeface="Tinos"/>
                <a:ea typeface="+mn-ea"/>
                <a:cs typeface="Tinos"/>
              </a:rPr>
              <a:t> </a:t>
            </a:r>
            <a:r>
              <a:rPr kumimoji="0" sz="2400" b="0" i="0" u="none" strike="noStrike" kern="1200" cap="none" spc="-420" normalizeH="0" baseline="0" noProof="0" dirty="0">
                <a:ln>
                  <a:noFill/>
                </a:ln>
                <a:solidFill>
                  <a:prstClr val="black"/>
                </a:solidFill>
                <a:effectLst/>
                <a:uLnTx/>
                <a:uFillTx/>
                <a:latin typeface="Tinos"/>
                <a:ea typeface="+mn-ea"/>
                <a:cs typeface="Tinos"/>
              </a:rPr>
              <a:t>𝒒</a:t>
            </a:r>
            <a:r>
              <a:rPr kumimoji="0" sz="2400" b="0" i="0" u="none" strike="noStrike" kern="1200" cap="none" spc="-254"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70" normalizeH="0" baseline="0" noProof="0" dirty="0">
                <a:ln>
                  <a:noFill/>
                </a:ln>
                <a:solidFill>
                  <a:prstClr val="black"/>
                </a:solidFill>
                <a:effectLst/>
                <a:uLnTx/>
                <a:uFillTx/>
                <a:latin typeface="Tinos"/>
                <a:ea typeface="+mn-ea"/>
                <a:cs typeface="Tinos"/>
              </a:rPr>
              <a:t> </a:t>
            </a:r>
            <a:r>
              <a:rPr kumimoji="0" sz="2400" b="0" i="0" u="none" strike="noStrike" kern="1200" cap="none" spc="-270" normalizeH="0" baseline="0" noProof="0" dirty="0">
                <a:ln>
                  <a:noFill/>
                </a:ln>
                <a:solidFill>
                  <a:prstClr val="black"/>
                </a:solidFill>
                <a:effectLst/>
                <a:uLnTx/>
                <a:uFillTx/>
                <a:latin typeface="Tinos"/>
                <a:ea typeface="+mn-ea"/>
                <a:cs typeface="Tinos"/>
              </a:rPr>
              <a:t>𝟎.</a:t>
            </a:r>
            <a:r>
              <a:rPr kumimoji="0" sz="2400" b="0" i="0" u="none" strike="noStrike" kern="1200" cap="none" spc="-22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𝟏</a:t>
            </a:r>
            <a:r>
              <a:rPr kumimoji="0" sz="2400" b="0" i="0" u="none" strike="noStrike" kern="1200" cap="none" spc="-39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5" normalizeH="0" baseline="0" noProof="0" dirty="0">
                <a:ln>
                  <a:noFill/>
                </a:ln>
                <a:solidFill>
                  <a:prstClr val="black"/>
                </a:solidFill>
                <a:effectLst/>
                <a:uLnTx/>
                <a:uFillTx/>
                <a:latin typeface="Tinos"/>
                <a:ea typeface="+mn-ea"/>
                <a:cs typeface="Tinos"/>
              </a:rPr>
              <a:t> </a:t>
            </a:r>
            <a:r>
              <a:rPr kumimoji="0" sz="2400" b="0" i="0" u="none" strike="noStrike" kern="1200" cap="none" spc="-270" normalizeH="0" baseline="0" noProof="0" dirty="0">
                <a:ln>
                  <a:noFill/>
                </a:ln>
                <a:solidFill>
                  <a:prstClr val="black"/>
                </a:solidFill>
                <a:effectLst/>
                <a:uLnTx/>
                <a:uFillTx/>
                <a:latin typeface="Tinos"/>
                <a:ea typeface="+mn-ea"/>
                <a:cs typeface="Tinos"/>
              </a:rPr>
              <a:t>𝟎.</a:t>
            </a:r>
            <a:r>
              <a:rPr kumimoji="0" sz="2400" b="0" i="0" u="none" strike="noStrike" kern="1200" cap="none" spc="-204"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𝟑</a:t>
            </a:r>
            <a:r>
              <a:rPr kumimoji="0" sz="2400" b="0" i="0" u="none" strike="noStrike" kern="1200" cap="none" spc="-40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0" normalizeH="0" baseline="0" noProof="0" dirty="0">
                <a:ln>
                  <a:noFill/>
                </a:ln>
                <a:solidFill>
                  <a:prstClr val="black"/>
                </a:solidFill>
                <a:effectLst/>
                <a:uLnTx/>
                <a:uFillTx/>
                <a:latin typeface="Tinos"/>
                <a:ea typeface="+mn-ea"/>
                <a:cs typeface="Tinos"/>
              </a:rPr>
              <a:t> </a:t>
            </a:r>
            <a:r>
              <a:rPr kumimoji="0" sz="2400" b="0" i="0" u="none" strike="noStrike" kern="1200" cap="none" spc="-270" normalizeH="0" baseline="0" noProof="0" dirty="0">
                <a:ln>
                  <a:noFill/>
                </a:ln>
                <a:solidFill>
                  <a:prstClr val="black"/>
                </a:solidFill>
                <a:effectLst/>
                <a:uLnTx/>
                <a:uFillTx/>
                <a:latin typeface="Tinos"/>
                <a:ea typeface="+mn-ea"/>
                <a:cs typeface="Tinos"/>
              </a:rPr>
              <a:t>𝟎.</a:t>
            </a:r>
            <a:r>
              <a:rPr kumimoji="0" sz="2400" b="0" i="0" u="none" strike="noStrike" kern="1200" cap="none" spc="-204"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𝟐</a:t>
            </a:r>
            <a:r>
              <a:rPr kumimoji="0" sz="2400" b="0" i="0" u="none" strike="noStrike" kern="1200" cap="none" spc="-27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6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𝟏</a:t>
            </a:r>
            <a:endParaRPr kumimoji="0" sz="24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270" normalizeH="0" baseline="0" noProof="0" dirty="0">
                <a:ln>
                  <a:noFill/>
                </a:ln>
                <a:solidFill>
                  <a:prstClr val="black"/>
                </a:solidFill>
                <a:effectLst/>
                <a:uLnTx/>
                <a:uFillTx/>
                <a:latin typeface="Tinos"/>
                <a:ea typeface="+mn-ea"/>
                <a:cs typeface="Tinos"/>
              </a:rPr>
              <a:t>𝟎.</a:t>
            </a:r>
            <a:r>
              <a:rPr kumimoji="0" sz="2400" b="0" i="0" u="none" strike="noStrike" kern="1200" cap="none" spc="-21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𝟏</a:t>
            </a:r>
            <a:r>
              <a:rPr kumimoji="0" sz="2400" b="0" i="0" u="none" strike="noStrike" kern="1200" cap="none" spc="-40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0" normalizeH="0" baseline="0" noProof="0" dirty="0">
                <a:ln>
                  <a:noFill/>
                </a:ln>
                <a:solidFill>
                  <a:prstClr val="black"/>
                </a:solidFill>
                <a:effectLst/>
                <a:uLnTx/>
                <a:uFillTx/>
                <a:latin typeface="Tinos"/>
                <a:ea typeface="+mn-ea"/>
                <a:cs typeface="Tinos"/>
              </a:rPr>
              <a:t> </a:t>
            </a:r>
            <a:r>
              <a:rPr kumimoji="0" sz="2400" b="0" i="0" u="none" strike="noStrike" kern="1200" cap="none" spc="-405" normalizeH="0" baseline="0" noProof="0" dirty="0">
                <a:ln>
                  <a:noFill/>
                </a:ln>
                <a:solidFill>
                  <a:prstClr val="black"/>
                </a:solidFill>
                <a:effectLst/>
                <a:uLnTx/>
                <a:uFillTx/>
                <a:latin typeface="Tinos"/>
                <a:ea typeface="+mn-ea"/>
                <a:cs typeface="Tinos"/>
              </a:rPr>
              <a:t>𝟐𝒑</a:t>
            </a:r>
            <a:r>
              <a:rPr kumimoji="0" sz="2400" b="0" i="0" u="none" strike="noStrike" kern="1200" cap="none" spc="-26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5" normalizeH="0" baseline="0" noProof="0" dirty="0">
                <a:ln>
                  <a:noFill/>
                </a:ln>
                <a:solidFill>
                  <a:prstClr val="black"/>
                </a:solidFill>
                <a:effectLst/>
                <a:uLnTx/>
                <a:uFillTx/>
                <a:latin typeface="Tinos"/>
                <a:ea typeface="+mn-ea"/>
                <a:cs typeface="Tinos"/>
              </a:rPr>
              <a:t> </a:t>
            </a:r>
            <a:r>
              <a:rPr kumimoji="0" sz="2400" b="0" i="0" u="none" strike="noStrike" kern="1200" cap="none" spc="-270" normalizeH="0" baseline="0" noProof="0" dirty="0">
                <a:ln>
                  <a:noFill/>
                </a:ln>
                <a:solidFill>
                  <a:prstClr val="black"/>
                </a:solidFill>
                <a:effectLst/>
                <a:uLnTx/>
                <a:uFillTx/>
                <a:latin typeface="Tinos"/>
                <a:ea typeface="+mn-ea"/>
                <a:cs typeface="Tinos"/>
              </a:rPr>
              <a:t>𝟎.</a:t>
            </a:r>
            <a:r>
              <a:rPr kumimoji="0" sz="2400" b="0" i="0" u="none" strike="noStrike" kern="1200" cap="none" spc="-21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𝟗</a:t>
            </a:r>
            <a:r>
              <a:rPr kumimoji="0" sz="2400" b="0" i="0" u="none" strike="noStrike" kern="1200" cap="none" spc="-400"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5" normalizeH="0" baseline="0" noProof="0" dirty="0">
                <a:ln>
                  <a:noFill/>
                </a:ln>
                <a:solidFill>
                  <a:prstClr val="black"/>
                </a:solidFill>
                <a:effectLst/>
                <a:uLnTx/>
                <a:uFillTx/>
                <a:latin typeface="Tinos"/>
                <a:ea typeface="+mn-ea"/>
                <a:cs typeface="Tinos"/>
              </a:rPr>
              <a:t> </a:t>
            </a:r>
            <a:r>
              <a:rPr kumimoji="0" sz="2400" b="0" i="0" u="none" strike="noStrike" kern="1200" cap="none" spc="-425" normalizeH="0" baseline="0" noProof="0" dirty="0">
                <a:ln>
                  <a:noFill/>
                </a:ln>
                <a:solidFill>
                  <a:prstClr val="black"/>
                </a:solidFill>
                <a:effectLst/>
                <a:uLnTx/>
                <a:uFillTx/>
                <a:latin typeface="Tinos"/>
                <a:ea typeface="+mn-ea"/>
                <a:cs typeface="Tinos"/>
              </a:rPr>
              <a:t>𝟒𝒒</a:t>
            </a:r>
            <a:r>
              <a:rPr kumimoji="0" sz="2400" b="0" i="0" u="none" strike="noStrike" kern="1200" cap="none" spc="-41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8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𝟏</a:t>
            </a:r>
            <a:r>
              <a:rPr kumimoji="0" sz="2400" b="0" i="0" u="none" strike="noStrike" kern="1200" cap="none" spc="-27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55" normalizeH="0" baseline="0" noProof="0" dirty="0">
                <a:ln>
                  <a:noFill/>
                </a:ln>
                <a:solidFill>
                  <a:prstClr val="black"/>
                </a:solidFill>
                <a:effectLst/>
                <a:uLnTx/>
                <a:uFillTx/>
                <a:latin typeface="Tinos"/>
                <a:ea typeface="+mn-ea"/>
                <a:cs typeface="Tinos"/>
              </a:rPr>
              <a:t> </a:t>
            </a:r>
            <a:r>
              <a:rPr kumimoji="0" sz="2400" b="0" i="0" u="none" strike="noStrike" kern="1200" cap="none" spc="-434" normalizeH="0" baseline="0" noProof="0" dirty="0">
                <a:ln>
                  <a:noFill/>
                </a:ln>
                <a:solidFill>
                  <a:prstClr val="black"/>
                </a:solidFill>
                <a:effectLst/>
                <a:uLnTx/>
                <a:uFillTx/>
                <a:latin typeface="Tinos"/>
                <a:ea typeface="+mn-ea"/>
                <a:cs typeface="Tinos"/>
              </a:rPr>
              <a:t>𝟑</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762406" y="4480052"/>
            <a:ext cx="5012690" cy="75882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Carlito"/>
                <a:ea typeface="+mn-ea"/>
                <a:cs typeface="Carlito"/>
              </a:rPr>
              <a:t>Solving </a:t>
            </a:r>
            <a:r>
              <a:rPr kumimoji="0" sz="2400" b="1" i="0" u="none" strike="noStrike" kern="1200" cap="none" spc="-5" normalizeH="0" baseline="0" noProof="0" dirty="0">
                <a:ln>
                  <a:noFill/>
                </a:ln>
                <a:solidFill>
                  <a:prstClr val="black"/>
                </a:solidFill>
                <a:effectLst/>
                <a:uLnTx/>
                <a:uFillTx/>
                <a:latin typeface="Carlito"/>
                <a:ea typeface="+mn-ea"/>
                <a:cs typeface="Carlito"/>
              </a:rPr>
              <a:t>simultaneous</a:t>
            </a:r>
            <a:r>
              <a:rPr kumimoji="0" sz="2400" b="1" i="0" u="none" strike="noStrike" kern="1200" cap="none" spc="-25" normalizeH="0" baseline="0" noProof="0" dirty="0">
                <a:ln>
                  <a:noFill/>
                </a:ln>
                <a:solidFill>
                  <a:prstClr val="black"/>
                </a:solidFill>
                <a:effectLst/>
                <a:uLnTx/>
                <a:uFillTx/>
                <a:latin typeface="Carlito"/>
                <a:ea typeface="+mn-ea"/>
                <a:cs typeface="Carlito"/>
              </a:rPr>
              <a:t> </a:t>
            </a:r>
            <a:r>
              <a:rPr kumimoji="0" sz="2400" b="1" i="0" u="none" strike="noStrike" kern="1200" cap="none" spc="-10" normalizeH="0" baseline="0" noProof="0" dirty="0">
                <a:ln>
                  <a:noFill/>
                </a:ln>
                <a:solidFill>
                  <a:prstClr val="black"/>
                </a:solidFill>
                <a:effectLst/>
                <a:uLnTx/>
                <a:uFillTx/>
                <a:latin typeface="Carlito"/>
                <a:ea typeface="+mn-ea"/>
                <a:cs typeface="Carlito"/>
              </a:rPr>
              <a:t>equations:</a:t>
            </a:r>
            <a:endParaRPr kumimoji="0" sz="2400" b="0" i="0" u="none" strike="noStrike" kern="1200" cap="none" spc="0" normalizeH="0" baseline="0" noProof="0">
              <a:ln>
                <a:noFill/>
              </a:ln>
              <a:solidFill>
                <a:prstClr val="black"/>
              </a:solidFill>
              <a:effectLst/>
              <a:uLnTx/>
              <a:uFillTx/>
              <a:latin typeface="Carlito"/>
              <a:ea typeface="+mn-ea"/>
              <a:cs typeface="Carlito"/>
            </a:endParaRPr>
          </a:p>
          <a:p>
            <a:pPr marL="2765425" marR="0" lvl="0" indent="0" algn="l" defTabSz="914400" rtl="0" eaLnBrk="1" fontAlgn="auto" latinLnBrk="0" hangingPunct="1">
              <a:lnSpc>
                <a:spcPct val="100000"/>
              </a:lnSpc>
              <a:spcBef>
                <a:spcPts val="10"/>
              </a:spcBef>
              <a:spcAft>
                <a:spcPts val="0"/>
              </a:spcAft>
              <a:buClrTx/>
              <a:buSzTx/>
              <a:buFontTx/>
              <a:buNone/>
              <a:tabLst/>
              <a:defRPr/>
            </a:pPr>
            <a:r>
              <a:rPr kumimoji="0" sz="2400" b="0" i="0" u="none" strike="noStrike" kern="1200" cap="none" spc="-380" normalizeH="0" baseline="0" noProof="0" dirty="0">
                <a:ln>
                  <a:noFill/>
                </a:ln>
                <a:solidFill>
                  <a:prstClr val="black"/>
                </a:solidFill>
                <a:effectLst/>
                <a:uLnTx/>
                <a:uFillTx/>
                <a:latin typeface="Tinos"/>
                <a:ea typeface="+mn-ea"/>
                <a:cs typeface="Tinos"/>
              </a:rPr>
              <a:t>𝒑 </a:t>
            </a:r>
            <a:r>
              <a:rPr kumimoji="0" sz="2400" b="0" i="0" u="none" strike="noStrike" kern="1200" cap="none" spc="434" normalizeH="0" baseline="0" noProof="0" dirty="0">
                <a:ln>
                  <a:noFill/>
                </a:ln>
                <a:solidFill>
                  <a:prstClr val="black"/>
                </a:solidFill>
                <a:effectLst/>
                <a:uLnTx/>
                <a:uFillTx/>
                <a:latin typeface="Tinos"/>
                <a:ea typeface="+mn-ea"/>
                <a:cs typeface="Tinos"/>
              </a:rPr>
              <a:t>= </a:t>
            </a:r>
            <a:r>
              <a:rPr kumimoji="0" sz="2400" b="0" i="0" u="none" strike="noStrike" kern="1200" cap="none" spc="-270" normalizeH="0" baseline="0" noProof="0" dirty="0">
                <a:ln>
                  <a:noFill/>
                </a:ln>
                <a:solidFill>
                  <a:prstClr val="black"/>
                </a:solidFill>
                <a:effectLst/>
                <a:uLnTx/>
                <a:uFillTx/>
                <a:latin typeface="Tinos"/>
                <a:ea typeface="+mn-ea"/>
                <a:cs typeface="Tinos"/>
              </a:rPr>
              <a:t>𝟎. 𝟑, </a:t>
            </a:r>
            <a:r>
              <a:rPr kumimoji="0" sz="2400" b="0" i="0" u="none" strike="noStrike" kern="1200" cap="none" spc="-420" normalizeH="0" baseline="0" noProof="0" dirty="0">
                <a:ln>
                  <a:noFill/>
                </a:ln>
                <a:solidFill>
                  <a:prstClr val="black"/>
                </a:solidFill>
                <a:effectLst/>
                <a:uLnTx/>
                <a:uFillTx/>
                <a:latin typeface="Tinos"/>
                <a:ea typeface="+mn-ea"/>
                <a:cs typeface="Tinos"/>
              </a:rPr>
              <a:t>𝒒 </a:t>
            </a:r>
            <a:r>
              <a:rPr kumimoji="0" sz="2400" b="0" i="0" u="none" strike="noStrike" kern="1200" cap="none" spc="434" normalizeH="0" baseline="0" noProof="0" dirty="0">
                <a:ln>
                  <a:noFill/>
                </a:ln>
                <a:solidFill>
                  <a:prstClr val="black"/>
                </a:solidFill>
                <a:effectLst/>
                <a:uLnTx/>
                <a:uFillTx/>
                <a:latin typeface="Tinos"/>
                <a:ea typeface="+mn-ea"/>
                <a:cs typeface="Tinos"/>
              </a:rPr>
              <a:t>=</a:t>
            </a:r>
            <a:r>
              <a:rPr kumimoji="0" sz="2400" b="0" i="0" u="none" strike="noStrike" kern="1200" cap="none" spc="-270" normalizeH="0" baseline="0" noProof="0" dirty="0">
                <a:ln>
                  <a:noFill/>
                </a:ln>
                <a:solidFill>
                  <a:prstClr val="black"/>
                </a:solidFill>
                <a:effectLst/>
                <a:uLnTx/>
                <a:uFillTx/>
                <a:latin typeface="Tinos"/>
                <a:ea typeface="+mn-ea"/>
                <a:cs typeface="Tinos"/>
              </a:rPr>
              <a:t> 𝟎. </a:t>
            </a:r>
            <a:r>
              <a:rPr kumimoji="0" sz="2400" b="0" i="0" u="none" strike="noStrike" kern="1200" cap="none" spc="-434" normalizeH="0" baseline="0" noProof="0" dirty="0">
                <a:ln>
                  <a:noFill/>
                </a:ln>
                <a:solidFill>
                  <a:prstClr val="black"/>
                </a:solidFill>
                <a:effectLst/>
                <a:uLnTx/>
                <a:uFillTx/>
                <a:latin typeface="Tinos"/>
                <a:ea typeface="+mn-ea"/>
                <a:cs typeface="Tinos"/>
              </a:rPr>
              <a:t>𝟏</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2"/>
          <p:cNvGrpSpPr>
            <a:grpSpLocks/>
          </p:cNvGrpSpPr>
          <p:nvPr/>
        </p:nvGrpSpPr>
        <p:grpSpPr bwMode="auto">
          <a:xfrm>
            <a:off x="2700338" y="260350"/>
            <a:ext cx="2508250" cy="973138"/>
            <a:chOff x="1292" y="482"/>
            <a:chExt cx="1580" cy="613"/>
          </a:xfrm>
        </p:grpSpPr>
        <p:graphicFrame>
          <p:nvGraphicFramePr>
            <p:cNvPr id="21506" name="Object 2"/>
            <p:cNvGraphicFramePr>
              <a:graphicFrameLocks noChangeAspect="1"/>
            </p:cNvGraphicFramePr>
            <p:nvPr/>
          </p:nvGraphicFramePr>
          <p:xfrm>
            <a:off x="1292" y="482"/>
            <a:ext cx="1580" cy="440"/>
          </p:xfrm>
          <a:graphic>
            <a:graphicData uri="http://schemas.openxmlformats.org/presentationml/2006/ole">
              <mc:AlternateContent xmlns:mc="http://schemas.openxmlformats.org/markup-compatibility/2006">
                <mc:Choice xmlns:v="urn:schemas-microsoft-com:vml" Requires="v">
                  <p:oleObj spid="_x0000_s76802" name="Equation" r:id="rId4" imgW="1002960" imgH="279360" progId="Equation.DSMT4">
                    <p:embed/>
                  </p:oleObj>
                </mc:Choice>
                <mc:Fallback>
                  <p:oleObj name="Equation" r:id="rId4" imgW="1002960" imgH="279360" progId="Equation.DSMT4">
                    <p:embed/>
                    <p:pic>
                      <p:nvPicPr>
                        <p:cNvPr id="2150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 y="482"/>
                          <a:ext cx="15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1" name="Text Box 4"/>
            <p:cNvSpPr txBox="1">
              <a:spLocks noChangeArrowheads="1"/>
            </p:cNvSpPr>
            <p:nvPr/>
          </p:nvSpPr>
          <p:spPr bwMode="auto">
            <a:xfrm>
              <a:off x="1292" y="845"/>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grpSp>
      <p:pic>
        <p:nvPicPr>
          <p:cNvPr id="21508" name="Picture 5" descr="surf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285875"/>
            <a:ext cx="7129463" cy="534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6"/>
          <p:cNvSpPr txBox="1">
            <a:spLocks noChangeArrowheads="1"/>
          </p:cNvSpPr>
          <p:nvPr/>
        </p:nvSpPr>
        <p:spPr bwMode="auto">
          <a:xfrm rot="716615">
            <a:off x="3419475" y="4508500"/>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b="1" i="1">
                <a:solidFill>
                  <a:schemeClr val="bg1"/>
                </a:solidFill>
                <a:latin typeface="Times New Roman" panose="02020603050405020304" pitchFamily="18" charset="0"/>
              </a:rPr>
              <a:t>A</a:t>
            </a:r>
          </a:p>
        </p:txBody>
      </p:sp>
      <p:sp>
        <p:nvSpPr>
          <p:cNvPr id="21510" name="Text Box 7"/>
          <p:cNvSpPr txBox="1">
            <a:spLocks noChangeArrowheads="1"/>
          </p:cNvSpPr>
          <p:nvPr/>
        </p:nvSpPr>
        <p:spPr bwMode="auto">
          <a:xfrm>
            <a:off x="2339975" y="1700213"/>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f</a:t>
            </a:r>
            <a:r>
              <a:rPr lang="en-CA" altLang="en-US" sz="2400">
                <a:latin typeface="Times New Roman" panose="02020603050405020304" pitchFamily="18" charset="0"/>
              </a:rPr>
              <a:t>(</a:t>
            </a:r>
            <a:r>
              <a:rPr lang="en-CA" altLang="en-US" sz="2400" i="1">
                <a:latin typeface="Times New Roman" panose="02020603050405020304" pitchFamily="18" charset="0"/>
              </a:rPr>
              <a:t>x,y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640</a:t>
            </a:fld>
            <a:endParaRPr lang="en-US"/>
          </a:p>
        </p:txBody>
      </p:sp>
    </p:spTree>
    <p:extLst>
      <p:ext uri="{BB962C8B-B14F-4D97-AF65-F5344CB8AC3E}">
        <p14:creationId xmlns:p14="http://schemas.microsoft.com/office/powerpoint/2010/main" val="71651047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idx="4294967295"/>
          </p:nvPr>
        </p:nvSpPr>
        <p:spPr>
          <a:xfrm>
            <a:off x="0" y="0"/>
            <a:ext cx="8229600" cy="6126163"/>
          </a:xfrm>
        </p:spPr>
        <p:txBody>
          <a:bodyPr/>
          <a:lstStyle/>
          <a:p>
            <a:pPr marL="0" indent="0" eaLnBrk="1" hangingPunct="1">
              <a:lnSpc>
                <a:spcPct val="90000"/>
              </a:lnSpc>
              <a:buFontTx/>
              <a:buNone/>
            </a:pPr>
            <a:r>
              <a:rPr lang="en-CA" altLang="en-US" dirty="0"/>
              <a:t>If the region </a:t>
            </a:r>
            <a:r>
              <a:rPr lang="en-CA" altLang="en-US" i="1" dirty="0"/>
              <a:t>A = </a:t>
            </a:r>
            <a:r>
              <a:rPr lang="en-CA" altLang="en-US" dirty="0"/>
              <a:t>{(</a:t>
            </a:r>
            <a:r>
              <a:rPr lang="en-CA" altLang="en-US" i="1" dirty="0" err="1"/>
              <a:t>x,y</a:t>
            </a:r>
            <a:r>
              <a:rPr lang="en-CA" altLang="en-US" dirty="0"/>
              <a:t>)| </a:t>
            </a:r>
            <a:r>
              <a:rPr lang="en-CA" altLang="en-US" i="1" dirty="0"/>
              <a:t>a </a:t>
            </a:r>
            <a:r>
              <a:rPr lang="en-CA" altLang="en-US" dirty="0">
                <a:cs typeface="Times New Roman" panose="02020603050405020304" pitchFamily="18" charset="0"/>
              </a:rPr>
              <a:t>≤ </a:t>
            </a:r>
            <a:r>
              <a:rPr lang="en-CA" altLang="en-US" i="1" dirty="0">
                <a:cs typeface="Times New Roman" panose="02020603050405020304" pitchFamily="18" charset="0"/>
              </a:rPr>
              <a:t>x </a:t>
            </a:r>
            <a:r>
              <a:rPr lang="en-CA" altLang="en-US" dirty="0">
                <a:cs typeface="Times New Roman" panose="02020603050405020304" pitchFamily="18" charset="0"/>
              </a:rPr>
              <a:t>≤ </a:t>
            </a:r>
            <a:r>
              <a:rPr lang="en-CA" altLang="en-US" i="1" dirty="0">
                <a:cs typeface="Times New Roman" panose="02020603050405020304" pitchFamily="18" charset="0"/>
              </a:rPr>
              <a:t>b</a:t>
            </a:r>
            <a:r>
              <a:rPr lang="en-CA" altLang="en-US" dirty="0">
                <a:cs typeface="Times New Roman" panose="02020603050405020304" pitchFamily="18" charset="0"/>
              </a:rPr>
              <a:t>, </a:t>
            </a:r>
            <a:r>
              <a:rPr lang="en-CA" altLang="en-US" i="1" dirty="0"/>
              <a:t>c </a:t>
            </a:r>
            <a:r>
              <a:rPr lang="en-CA" altLang="en-US" dirty="0">
                <a:cs typeface="Times New Roman" panose="02020603050405020304" pitchFamily="18" charset="0"/>
              </a:rPr>
              <a:t>≤ </a:t>
            </a:r>
            <a:r>
              <a:rPr lang="en-CA" altLang="en-US" i="1" dirty="0">
                <a:cs typeface="Times New Roman" panose="02020603050405020304" pitchFamily="18" charset="0"/>
              </a:rPr>
              <a:t>y </a:t>
            </a:r>
            <a:r>
              <a:rPr lang="en-CA" altLang="en-US" dirty="0">
                <a:cs typeface="Times New Roman" panose="02020603050405020304" pitchFamily="18" charset="0"/>
              </a:rPr>
              <a:t>≤ </a:t>
            </a:r>
            <a:r>
              <a:rPr lang="en-CA" altLang="en-US" i="1" dirty="0">
                <a:cs typeface="Times New Roman" panose="02020603050405020304" pitchFamily="18" charset="0"/>
              </a:rPr>
              <a:t>d</a:t>
            </a:r>
            <a:r>
              <a:rPr lang="en-CA" altLang="en-US" dirty="0">
                <a:cs typeface="Times New Roman" panose="02020603050405020304" pitchFamily="18" charset="0"/>
              </a:rPr>
              <a:t>} is a rectangular region with sides parallel to the coordinate axes:</a:t>
            </a:r>
            <a:endParaRPr lang="en-CA" altLang="en-US" i="1" dirty="0">
              <a:cs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641</a:t>
            </a:fld>
            <a:endParaRPr lang="en-US"/>
          </a:p>
        </p:txBody>
      </p:sp>
      <p:grpSp>
        <p:nvGrpSpPr>
          <p:cNvPr id="22533" name="Group 3"/>
          <p:cNvGrpSpPr>
            <a:grpSpLocks/>
          </p:cNvGrpSpPr>
          <p:nvPr/>
        </p:nvGrpSpPr>
        <p:grpSpPr bwMode="auto">
          <a:xfrm>
            <a:off x="2124075" y="1196975"/>
            <a:ext cx="5256213" cy="3744913"/>
            <a:chOff x="1292" y="952"/>
            <a:chExt cx="3311" cy="2359"/>
          </a:xfrm>
        </p:grpSpPr>
        <p:sp>
          <p:nvSpPr>
            <p:cNvPr id="22537" name="Rectangle 4"/>
            <p:cNvSpPr>
              <a:spLocks noChangeArrowheads="1"/>
            </p:cNvSpPr>
            <p:nvPr/>
          </p:nvSpPr>
          <p:spPr bwMode="auto">
            <a:xfrm>
              <a:off x="2154" y="1497"/>
              <a:ext cx="1224" cy="10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8" name="Line 5"/>
            <p:cNvSpPr>
              <a:spLocks noChangeShapeType="1"/>
            </p:cNvSpPr>
            <p:nvPr/>
          </p:nvSpPr>
          <p:spPr bwMode="auto">
            <a:xfrm>
              <a:off x="1564" y="1316"/>
              <a:ext cx="0" cy="1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9" name="Line 6"/>
            <p:cNvSpPr>
              <a:spLocks noChangeShapeType="1"/>
            </p:cNvSpPr>
            <p:nvPr/>
          </p:nvSpPr>
          <p:spPr bwMode="auto">
            <a:xfrm flipH="1">
              <a:off x="1564" y="2994"/>
              <a:ext cx="23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0" name="Line 7"/>
            <p:cNvSpPr>
              <a:spLocks noChangeShapeType="1"/>
            </p:cNvSpPr>
            <p:nvPr/>
          </p:nvSpPr>
          <p:spPr bwMode="auto">
            <a:xfrm>
              <a:off x="2154" y="1271"/>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1" name="Line 8"/>
            <p:cNvSpPr>
              <a:spLocks noChangeShapeType="1"/>
            </p:cNvSpPr>
            <p:nvPr/>
          </p:nvSpPr>
          <p:spPr bwMode="auto">
            <a:xfrm>
              <a:off x="3378" y="1316"/>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2" name="Line 9"/>
            <p:cNvSpPr>
              <a:spLocks noChangeShapeType="1"/>
            </p:cNvSpPr>
            <p:nvPr/>
          </p:nvSpPr>
          <p:spPr bwMode="auto">
            <a:xfrm flipH="1">
              <a:off x="1564" y="1497"/>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3" name="Line 10"/>
            <p:cNvSpPr>
              <a:spLocks noChangeShapeType="1"/>
            </p:cNvSpPr>
            <p:nvPr/>
          </p:nvSpPr>
          <p:spPr bwMode="auto">
            <a:xfrm flipH="1">
              <a:off x="1519" y="2541"/>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4" name="Rectangle 11"/>
            <p:cNvSpPr>
              <a:spLocks noChangeArrowheads="1"/>
            </p:cNvSpPr>
            <p:nvPr/>
          </p:nvSpPr>
          <p:spPr bwMode="auto">
            <a:xfrm>
              <a:off x="3969" y="2993"/>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22545" name="Rectangle 12"/>
            <p:cNvSpPr>
              <a:spLocks noChangeArrowheads="1"/>
            </p:cNvSpPr>
            <p:nvPr/>
          </p:nvSpPr>
          <p:spPr bwMode="auto">
            <a:xfrm>
              <a:off x="1292" y="952"/>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y</a:t>
              </a:r>
            </a:p>
          </p:txBody>
        </p:sp>
        <p:sp>
          <p:nvSpPr>
            <p:cNvPr id="22546" name="Rectangle 13"/>
            <p:cNvSpPr>
              <a:spLocks noChangeArrowheads="1"/>
            </p:cNvSpPr>
            <p:nvPr/>
          </p:nvSpPr>
          <p:spPr bwMode="auto">
            <a:xfrm>
              <a:off x="1338" y="1360"/>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d</a:t>
              </a:r>
            </a:p>
          </p:txBody>
        </p:sp>
        <p:sp>
          <p:nvSpPr>
            <p:cNvPr id="22547" name="Rectangle 14"/>
            <p:cNvSpPr>
              <a:spLocks noChangeArrowheads="1"/>
            </p:cNvSpPr>
            <p:nvPr/>
          </p:nvSpPr>
          <p:spPr bwMode="auto">
            <a:xfrm>
              <a:off x="1292" y="2358"/>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c</a:t>
              </a:r>
            </a:p>
          </p:txBody>
        </p:sp>
        <p:sp>
          <p:nvSpPr>
            <p:cNvPr id="22548" name="Rectangle 15"/>
            <p:cNvSpPr>
              <a:spLocks noChangeArrowheads="1"/>
            </p:cNvSpPr>
            <p:nvPr/>
          </p:nvSpPr>
          <p:spPr bwMode="auto">
            <a:xfrm>
              <a:off x="201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a</a:t>
              </a:r>
            </a:p>
          </p:txBody>
        </p:sp>
        <p:sp>
          <p:nvSpPr>
            <p:cNvPr id="22549" name="Rectangle 16"/>
            <p:cNvSpPr>
              <a:spLocks noChangeArrowheads="1"/>
            </p:cNvSpPr>
            <p:nvPr/>
          </p:nvSpPr>
          <p:spPr bwMode="auto">
            <a:xfrm>
              <a:off x="328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b</a:t>
              </a:r>
            </a:p>
          </p:txBody>
        </p:sp>
      </p:grpSp>
      <p:graphicFrame>
        <p:nvGraphicFramePr>
          <p:cNvPr id="22530" name="Object 2"/>
          <p:cNvGraphicFramePr>
            <a:graphicFrameLocks noChangeAspect="1"/>
          </p:cNvGraphicFramePr>
          <p:nvPr/>
        </p:nvGraphicFramePr>
        <p:xfrm>
          <a:off x="468313" y="5084763"/>
          <a:ext cx="2508250" cy="698500"/>
        </p:xfrm>
        <a:graphic>
          <a:graphicData uri="http://schemas.openxmlformats.org/presentationml/2006/ole">
            <mc:AlternateContent xmlns:mc="http://schemas.openxmlformats.org/markup-compatibility/2006">
              <mc:Choice xmlns:v="urn:schemas-microsoft-com:vml" Requires="v">
                <p:oleObj spid="_x0000_s77826" name="Equation" r:id="rId4" imgW="1002960" imgH="279360" progId="Equation.DSMT4">
                  <p:embed/>
                </p:oleObj>
              </mc:Choice>
              <mc:Fallback>
                <p:oleObj name="Equation" r:id="rId4" imgW="1002960" imgH="279360" progId="Equation.DSMT4">
                  <p:embed/>
                  <p:pic>
                    <p:nvPicPr>
                      <p:cNvPr id="225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084763"/>
                        <a:ext cx="25082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Text Box 18"/>
          <p:cNvSpPr txBox="1">
            <a:spLocks noChangeArrowheads="1"/>
          </p:cNvSpPr>
          <p:nvPr/>
        </p:nvSpPr>
        <p:spPr bwMode="auto">
          <a:xfrm>
            <a:off x="539750" y="5734050"/>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sp>
        <p:nvSpPr>
          <p:cNvPr id="22535" name="Text Box 19"/>
          <p:cNvSpPr txBox="1">
            <a:spLocks noChangeArrowheads="1"/>
          </p:cNvSpPr>
          <p:nvPr/>
        </p:nvSpPr>
        <p:spPr bwMode="auto">
          <a:xfrm>
            <a:off x="896937" y="59436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graphicFrame>
        <p:nvGraphicFramePr>
          <p:cNvPr id="22531" name="Object 3"/>
          <p:cNvGraphicFramePr>
            <a:graphicFrameLocks noChangeAspect="1"/>
          </p:cNvGraphicFramePr>
          <p:nvPr/>
        </p:nvGraphicFramePr>
        <p:xfrm>
          <a:off x="2484438" y="5588000"/>
          <a:ext cx="6381750" cy="1270000"/>
        </p:xfrm>
        <a:graphic>
          <a:graphicData uri="http://schemas.openxmlformats.org/presentationml/2006/ole">
            <mc:AlternateContent xmlns:mc="http://schemas.openxmlformats.org/markup-compatibility/2006">
              <mc:Choice xmlns:v="urn:schemas-microsoft-com:vml" Requires="v">
                <p:oleObj spid="_x0000_s77827" name="Equation" r:id="rId6" imgW="2552400" imgH="507960" progId="Equation.DSMT4">
                  <p:embed/>
                </p:oleObj>
              </mc:Choice>
              <mc:Fallback>
                <p:oleObj name="Equation" r:id="rId6" imgW="2552400" imgH="507960" progId="Equation.DSMT4">
                  <p:embed/>
                  <p:pic>
                    <p:nvPicPr>
                      <p:cNvPr id="2253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5588000"/>
                        <a:ext cx="63817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6" name="Rectangle 21"/>
          <p:cNvSpPr>
            <a:spLocks noChangeArrowheads="1"/>
          </p:cNvSpPr>
          <p:nvPr/>
        </p:nvSpPr>
        <p:spPr bwMode="auto">
          <a:xfrm>
            <a:off x="323850" y="4508500"/>
            <a:ext cx="1008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Then</a:t>
            </a:r>
            <a:endParaRPr lang="en-CA" altLang="en-US" sz="2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8811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684213" y="1341438"/>
          <a:ext cx="2508250" cy="698500"/>
        </p:xfrm>
        <a:graphic>
          <a:graphicData uri="http://schemas.openxmlformats.org/presentationml/2006/ole">
            <mc:AlternateContent xmlns:mc="http://schemas.openxmlformats.org/markup-compatibility/2006">
              <mc:Choice xmlns:v="urn:schemas-microsoft-com:vml" Requires="v">
                <p:oleObj spid="_x0000_s78850" name="Equation" r:id="rId4" imgW="1002960" imgH="279360" progId="Equation.DSMT4">
                  <p:embed/>
                </p:oleObj>
              </mc:Choice>
              <mc:Fallback>
                <p:oleObj name="Equation" r:id="rId4" imgW="1002960" imgH="279360" progId="Equation.DSMT4">
                  <p:embed/>
                  <p:pic>
                    <p:nvPicPr>
                      <p:cNvPr id="235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341438"/>
                        <a:ext cx="25082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Text Box 3"/>
          <p:cNvSpPr txBox="1">
            <a:spLocks noChangeArrowheads="1"/>
          </p:cNvSpPr>
          <p:nvPr/>
        </p:nvSpPr>
        <p:spPr bwMode="auto">
          <a:xfrm>
            <a:off x="755650" y="1989138"/>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sp>
        <p:nvSpPr>
          <p:cNvPr id="23560" name="Text Box 4"/>
          <p:cNvSpPr txBox="1">
            <a:spLocks noChangeArrowheads="1"/>
          </p:cNvSpPr>
          <p:nvPr/>
        </p:nvSpPr>
        <p:spPr bwMode="auto">
          <a:xfrm>
            <a:off x="228601" y="5819775"/>
            <a:ext cx="1174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 =</a:t>
            </a:r>
            <a:endParaRPr lang="en-CA" altLang="en-US" sz="2400" i="1" dirty="0">
              <a:latin typeface="Times New Roman" panose="02020603050405020304" pitchFamily="18" charset="0"/>
            </a:endParaRPr>
          </a:p>
        </p:txBody>
      </p:sp>
      <p:graphicFrame>
        <p:nvGraphicFramePr>
          <p:cNvPr id="23555" name="Object 3"/>
          <p:cNvGraphicFramePr>
            <a:graphicFrameLocks noChangeAspect="1"/>
          </p:cNvGraphicFramePr>
          <p:nvPr/>
        </p:nvGraphicFramePr>
        <p:xfrm>
          <a:off x="3203575" y="1052513"/>
          <a:ext cx="2794000" cy="1206500"/>
        </p:xfrm>
        <a:graphic>
          <a:graphicData uri="http://schemas.openxmlformats.org/presentationml/2006/ole">
            <mc:AlternateContent xmlns:mc="http://schemas.openxmlformats.org/markup-compatibility/2006">
              <mc:Choice xmlns:v="urn:schemas-microsoft-com:vml" Requires="v">
                <p:oleObj spid="_x0000_s78851" name="Equation" r:id="rId6" imgW="1117440" imgH="482400" progId="Equation.DSMT4">
                  <p:embed/>
                </p:oleObj>
              </mc:Choice>
              <mc:Fallback>
                <p:oleObj name="Equation" r:id="rId6" imgW="1117440" imgH="482400" progId="Equation.DSMT4">
                  <p:embed/>
                  <p:pic>
                    <p:nvPicPr>
                      <p:cNvPr id="2355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1052513"/>
                        <a:ext cx="2794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1" name="Rectangle 6"/>
          <p:cNvSpPr>
            <a:spLocks noChangeArrowheads="1"/>
          </p:cNvSpPr>
          <p:nvPr/>
        </p:nvSpPr>
        <p:spPr bwMode="auto">
          <a:xfrm>
            <a:off x="611188" y="620713"/>
            <a:ext cx="38877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To evaluate</a:t>
            </a:r>
            <a:endParaRPr lang="en-CA" altLang="en-US" sz="2800" i="1">
              <a:latin typeface="Times New Roman" panose="02020603050405020304" pitchFamily="18" charset="0"/>
              <a:cs typeface="Times New Roman" panose="02020603050405020304" pitchFamily="18" charset="0"/>
            </a:endParaRPr>
          </a:p>
        </p:txBody>
      </p:sp>
      <p:graphicFrame>
        <p:nvGraphicFramePr>
          <p:cNvPr id="23556" name="Object 4"/>
          <p:cNvGraphicFramePr>
            <a:graphicFrameLocks noChangeAspect="1"/>
          </p:cNvGraphicFramePr>
          <p:nvPr/>
        </p:nvGraphicFramePr>
        <p:xfrm>
          <a:off x="3276600" y="2133600"/>
          <a:ext cx="3206750" cy="1270000"/>
        </p:xfrm>
        <a:graphic>
          <a:graphicData uri="http://schemas.openxmlformats.org/presentationml/2006/ole">
            <mc:AlternateContent xmlns:mc="http://schemas.openxmlformats.org/markup-compatibility/2006">
              <mc:Choice xmlns:v="urn:schemas-microsoft-com:vml" Requires="v">
                <p:oleObj spid="_x0000_s78852" name="Equation" r:id="rId8" imgW="1282680" imgH="507960" progId="Equation.DSMT4">
                  <p:embed/>
                </p:oleObj>
              </mc:Choice>
              <mc:Fallback>
                <p:oleObj name="Equation" r:id="rId8" imgW="1282680" imgH="507960" progId="Equation.DSMT4">
                  <p:embed/>
                  <p:pic>
                    <p:nvPicPr>
                      <p:cNvPr id="2355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2133600"/>
                        <a:ext cx="32067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2" name="Rectangle 8"/>
          <p:cNvSpPr>
            <a:spLocks noChangeArrowheads="1"/>
          </p:cNvSpPr>
          <p:nvPr/>
        </p:nvSpPr>
        <p:spPr bwMode="auto">
          <a:xfrm>
            <a:off x="611188" y="5013325"/>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Then evaluate the </a:t>
            </a:r>
            <a:r>
              <a:rPr lang="en-CA" altLang="en-US" sz="2800" i="1">
                <a:latin typeface="Times New Roman" panose="02020603050405020304" pitchFamily="18" charset="0"/>
              </a:rPr>
              <a:t>outer </a:t>
            </a:r>
            <a:r>
              <a:rPr lang="en-CA" altLang="en-US" sz="2800">
                <a:latin typeface="Times New Roman" panose="02020603050405020304" pitchFamily="18" charset="0"/>
              </a:rPr>
              <a:t>integral</a:t>
            </a:r>
            <a:endParaRPr lang="en-CA" altLang="en-US" sz="2800" i="1">
              <a:latin typeface="Times New Roman" panose="02020603050405020304" pitchFamily="18" charset="0"/>
              <a:cs typeface="Times New Roman" panose="02020603050405020304" pitchFamily="18" charset="0"/>
            </a:endParaRPr>
          </a:p>
        </p:txBody>
      </p:sp>
      <p:graphicFrame>
        <p:nvGraphicFramePr>
          <p:cNvPr id="23557" name="Object 5"/>
          <p:cNvGraphicFramePr>
            <a:graphicFrameLocks noChangeAspect="1"/>
          </p:cNvGraphicFramePr>
          <p:nvPr/>
        </p:nvGraphicFramePr>
        <p:xfrm>
          <a:off x="2339975" y="3789363"/>
          <a:ext cx="3143250" cy="1206500"/>
        </p:xfrm>
        <a:graphic>
          <a:graphicData uri="http://schemas.openxmlformats.org/presentationml/2006/ole">
            <mc:AlternateContent xmlns:mc="http://schemas.openxmlformats.org/markup-compatibility/2006">
              <mc:Choice xmlns:v="urn:schemas-microsoft-com:vml" Requires="v">
                <p:oleObj spid="_x0000_s78853" name="Equation" r:id="rId10" imgW="1257120" imgH="482400" progId="Equation.DSMT4">
                  <p:embed/>
                </p:oleObj>
              </mc:Choice>
              <mc:Fallback>
                <p:oleObj name="Equation" r:id="rId10" imgW="1257120" imgH="482400" progId="Equation.DSMT4">
                  <p:embed/>
                  <p:pic>
                    <p:nvPicPr>
                      <p:cNvPr id="2355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975" y="3789363"/>
                        <a:ext cx="31432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3" name="Rectangle 10"/>
          <p:cNvSpPr>
            <a:spLocks noChangeArrowheads="1"/>
          </p:cNvSpPr>
          <p:nvPr/>
        </p:nvSpPr>
        <p:spPr bwMode="auto">
          <a:xfrm>
            <a:off x="539750" y="3429000"/>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First evaluate the </a:t>
            </a:r>
            <a:r>
              <a:rPr lang="en-CA" altLang="en-US" sz="2800" i="1">
                <a:latin typeface="Times New Roman" panose="02020603050405020304" pitchFamily="18" charset="0"/>
              </a:rPr>
              <a:t>inner </a:t>
            </a:r>
            <a:r>
              <a:rPr lang="en-CA" altLang="en-US" sz="2800">
                <a:latin typeface="Times New Roman" panose="02020603050405020304" pitchFamily="18" charset="0"/>
              </a:rPr>
              <a:t>integral</a:t>
            </a:r>
            <a:endParaRPr lang="en-CA" altLang="en-US" sz="2800" i="1">
              <a:latin typeface="Times New Roman" panose="02020603050405020304" pitchFamily="18" charset="0"/>
              <a:cs typeface="Times New Roman" panose="02020603050405020304" pitchFamily="18" charset="0"/>
            </a:endParaRPr>
          </a:p>
        </p:txBody>
      </p:sp>
      <p:graphicFrame>
        <p:nvGraphicFramePr>
          <p:cNvPr id="23558" name="Object 6"/>
          <p:cNvGraphicFramePr>
            <a:graphicFrameLocks noChangeAspect="1"/>
          </p:cNvGraphicFramePr>
          <p:nvPr/>
        </p:nvGraphicFramePr>
        <p:xfrm>
          <a:off x="1403350" y="5445125"/>
          <a:ext cx="4349750" cy="1206500"/>
        </p:xfrm>
        <a:graphic>
          <a:graphicData uri="http://schemas.openxmlformats.org/presentationml/2006/ole">
            <mc:AlternateContent xmlns:mc="http://schemas.openxmlformats.org/markup-compatibility/2006">
              <mc:Choice xmlns:v="urn:schemas-microsoft-com:vml" Requires="v">
                <p:oleObj spid="_x0000_s78854" name="Equation" r:id="rId12" imgW="1739880" imgH="482400" progId="Equation.DSMT4">
                  <p:embed/>
                </p:oleObj>
              </mc:Choice>
              <mc:Fallback>
                <p:oleObj name="Equation" r:id="rId12" imgW="1739880" imgH="482400" progId="Equation.DSMT4">
                  <p:embed/>
                  <p:pic>
                    <p:nvPicPr>
                      <p:cNvPr id="2355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5445125"/>
                        <a:ext cx="43497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642</a:t>
            </a:fld>
            <a:endParaRPr lang="en-US"/>
          </a:p>
        </p:txBody>
      </p:sp>
    </p:spTree>
    <p:extLst>
      <p:ext uri="{BB962C8B-B14F-4D97-AF65-F5344CB8AC3E}">
        <p14:creationId xmlns:p14="http://schemas.microsoft.com/office/powerpoint/2010/main" val="19760513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0" name="Group 2"/>
          <p:cNvGrpSpPr>
            <a:grpSpLocks/>
          </p:cNvGrpSpPr>
          <p:nvPr/>
        </p:nvGrpSpPr>
        <p:grpSpPr bwMode="auto">
          <a:xfrm>
            <a:off x="1619250" y="333375"/>
            <a:ext cx="5256213" cy="3744913"/>
            <a:chOff x="1292" y="952"/>
            <a:chExt cx="3311" cy="2359"/>
          </a:xfrm>
        </p:grpSpPr>
        <p:sp>
          <p:nvSpPr>
            <p:cNvPr id="24591" name="Rectangle 3"/>
            <p:cNvSpPr>
              <a:spLocks noChangeArrowheads="1"/>
            </p:cNvSpPr>
            <p:nvPr/>
          </p:nvSpPr>
          <p:spPr bwMode="auto">
            <a:xfrm>
              <a:off x="2154" y="1497"/>
              <a:ext cx="1224" cy="10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2" name="Line 4"/>
            <p:cNvSpPr>
              <a:spLocks noChangeShapeType="1"/>
            </p:cNvSpPr>
            <p:nvPr/>
          </p:nvSpPr>
          <p:spPr bwMode="auto">
            <a:xfrm>
              <a:off x="1564" y="1316"/>
              <a:ext cx="0" cy="1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3" name="Line 5"/>
            <p:cNvSpPr>
              <a:spLocks noChangeShapeType="1"/>
            </p:cNvSpPr>
            <p:nvPr/>
          </p:nvSpPr>
          <p:spPr bwMode="auto">
            <a:xfrm flipH="1">
              <a:off x="1564" y="2994"/>
              <a:ext cx="23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4" name="Line 6"/>
            <p:cNvSpPr>
              <a:spLocks noChangeShapeType="1"/>
            </p:cNvSpPr>
            <p:nvPr/>
          </p:nvSpPr>
          <p:spPr bwMode="auto">
            <a:xfrm>
              <a:off x="2154" y="1271"/>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5" name="Line 7"/>
            <p:cNvSpPr>
              <a:spLocks noChangeShapeType="1"/>
            </p:cNvSpPr>
            <p:nvPr/>
          </p:nvSpPr>
          <p:spPr bwMode="auto">
            <a:xfrm>
              <a:off x="3378" y="1316"/>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6" name="Line 8"/>
            <p:cNvSpPr>
              <a:spLocks noChangeShapeType="1"/>
            </p:cNvSpPr>
            <p:nvPr/>
          </p:nvSpPr>
          <p:spPr bwMode="auto">
            <a:xfrm flipH="1">
              <a:off x="1564" y="1497"/>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7" name="Line 9"/>
            <p:cNvSpPr>
              <a:spLocks noChangeShapeType="1"/>
            </p:cNvSpPr>
            <p:nvPr/>
          </p:nvSpPr>
          <p:spPr bwMode="auto">
            <a:xfrm flipH="1">
              <a:off x="1519" y="2541"/>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8" name="Rectangle 10"/>
            <p:cNvSpPr>
              <a:spLocks noChangeArrowheads="1"/>
            </p:cNvSpPr>
            <p:nvPr/>
          </p:nvSpPr>
          <p:spPr bwMode="auto">
            <a:xfrm>
              <a:off x="3969" y="2993"/>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24599" name="Rectangle 11"/>
            <p:cNvSpPr>
              <a:spLocks noChangeArrowheads="1"/>
            </p:cNvSpPr>
            <p:nvPr/>
          </p:nvSpPr>
          <p:spPr bwMode="auto">
            <a:xfrm>
              <a:off x="1292" y="952"/>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y</a:t>
              </a:r>
            </a:p>
          </p:txBody>
        </p:sp>
        <p:sp>
          <p:nvSpPr>
            <p:cNvPr id="24600" name="Rectangle 12"/>
            <p:cNvSpPr>
              <a:spLocks noChangeArrowheads="1"/>
            </p:cNvSpPr>
            <p:nvPr/>
          </p:nvSpPr>
          <p:spPr bwMode="auto">
            <a:xfrm>
              <a:off x="1338" y="1360"/>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d</a:t>
              </a:r>
            </a:p>
          </p:txBody>
        </p:sp>
        <p:sp>
          <p:nvSpPr>
            <p:cNvPr id="24601" name="Rectangle 13"/>
            <p:cNvSpPr>
              <a:spLocks noChangeArrowheads="1"/>
            </p:cNvSpPr>
            <p:nvPr/>
          </p:nvSpPr>
          <p:spPr bwMode="auto">
            <a:xfrm>
              <a:off x="1292" y="2358"/>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c</a:t>
              </a:r>
            </a:p>
          </p:txBody>
        </p:sp>
        <p:sp>
          <p:nvSpPr>
            <p:cNvPr id="24602" name="Rectangle 14"/>
            <p:cNvSpPr>
              <a:spLocks noChangeArrowheads="1"/>
            </p:cNvSpPr>
            <p:nvPr/>
          </p:nvSpPr>
          <p:spPr bwMode="auto">
            <a:xfrm>
              <a:off x="201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a</a:t>
              </a:r>
            </a:p>
          </p:txBody>
        </p:sp>
        <p:sp>
          <p:nvSpPr>
            <p:cNvPr id="24603" name="Rectangle 15"/>
            <p:cNvSpPr>
              <a:spLocks noChangeArrowheads="1"/>
            </p:cNvSpPr>
            <p:nvPr/>
          </p:nvSpPr>
          <p:spPr bwMode="auto">
            <a:xfrm>
              <a:off x="328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b</a:t>
              </a:r>
            </a:p>
          </p:txBody>
        </p:sp>
      </p:grpSp>
      <p:sp>
        <p:nvSpPr>
          <p:cNvPr id="24581" name="Text Box 16"/>
          <p:cNvSpPr txBox="1">
            <a:spLocks noChangeArrowheads="1"/>
          </p:cNvSpPr>
          <p:nvPr/>
        </p:nvSpPr>
        <p:spPr bwMode="auto">
          <a:xfrm>
            <a:off x="1476375" y="1700213"/>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y</a:t>
            </a:r>
          </a:p>
        </p:txBody>
      </p:sp>
      <p:sp>
        <p:nvSpPr>
          <p:cNvPr id="24582" name="Text Box 17"/>
          <p:cNvSpPr txBox="1">
            <a:spLocks noChangeArrowheads="1"/>
          </p:cNvSpPr>
          <p:nvPr/>
        </p:nvSpPr>
        <p:spPr bwMode="auto">
          <a:xfrm>
            <a:off x="682625" y="61722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graphicFrame>
        <p:nvGraphicFramePr>
          <p:cNvPr id="24578" name="Object 2"/>
          <p:cNvGraphicFramePr>
            <a:graphicFrameLocks noChangeAspect="1"/>
          </p:cNvGraphicFramePr>
          <p:nvPr/>
        </p:nvGraphicFramePr>
        <p:xfrm>
          <a:off x="611188" y="3860800"/>
          <a:ext cx="3143250" cy="1206500"/>
        </p:xfrm>
        <a:graphic>
          <a:graphicData uri="http://schemas.openxmlformats.org/presentationml/2006/ole">
            <mc:AlternateContent xmlns:mc="http://schemas.openxmlformats.org/markup-compatibility/2006">
              <mc:Choice xmlns:v="urn:schemas-microsoft-com:vml" Requires="v">
                <p:oleObj spid="_x0000_s79874" name="Equation" r:id="rId4" imgW="1257120" imgH="482400" progId="Equation.DSMT4">
                  <p:embed/>
                </p:oleObj>
              </mc:Choice>
              <mc:Fallback>
                <p:oleObj name="Equation" r:id="rId4" imgW="1257120" imgH="482400" progId="Equation.DSMT4">
                  <p:embed/>
                  <p:pic>
                    <p:nvPicPr>
                      <p:cNvPr id="245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860800"/>
                        <a:ext cx="31432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Rectangle 19"/>
          <p:cNvSpPr>
            <a:spLocks noChangeArrowheads="1"/>
          </p:cNvSpPr>
          <p:nvPr/>
        </p:nvSpPr>
        <p:spPr bwMode="auto">
          <a:xfrm>
            <a:off x="3851275" y="4221163"/>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 area under surface above the line where </a:t>
            </a:r>
            <a:r>
              <a:rPr lang="en-CA" altLang="en-US" sz="2800" i="1">
                <a:latin typeface="Times New Roman" panose="02020603050405020304" pitchFamily="18" charset="0"/>
              </a:rPr>
              <a:t>y </a:t>
            </a:r>
            <a:r>
              <a:rPr lang="en-CA" altLang="en-US" sz="2800">
                <a:latin typeface="Times New Roman" panose="02020603050405020304" pitchFamily="18" charset="0"/>
              </a:rPr>
              <a:t>is constant</a:t>
            </a:r>
            <a:endParaRPr lang="en-CA" altLang="en-US" sz="2800" i="1">
              <a:latin typeface="Times New Roman" panose="02020603050405020304" pitchFamily="18" charset="0"/>
              <a:cs typeface="Times New Roman" panose="02020603050405020304" pitchFamily="18" charset="0"/>
            </a:endParaRPr>
          </a:p>
        </p:txBody>
      </p:sp>
      <p:graphicFrame>
        <p:nvGraphicFramePr>
          <p:cNvPr id="24579" name="Object 3"/>
          <p:cNvGraphicFramePr>
            <a:graphicFrameLocks noChangeAspect="1"/>
          </p:cNvGraphicFramePr>
          <p:nvPr/>
        </p:nvGraphicFramePr>
        <p:xfrm>
          <a:off x="755650" y="5084763"/>
          <a:ext cx="4349750" cy="1206500"/>
        </p:xfrm>
        <a:graphic>
          <a:graphicData uri="http://schemas.openxmlformats.org/presentationml/2006/ole">
            <mc:AlternateContent xmlns:mc="http://schemas.openxmlformats.org/markup-compatibility/2006">
              <mc:Choice xmlns:v="urn:schemas-microsoft-com:vml" Requires="v">
                <p:oleObj spid="_x0000_s79875" name="Equation" r:id="rId6" imgW="1739880" imgH="482400" progId="Equation.DSMT4">
                  <p:embed/>
                </p:oleObj>
              </mc:Choice>
              <mc:Fallback>
                <p:oleObj name="Equation" r:id="rId6" imgW="1739880" imgH="482400" progId="Equation.DSMT4">
                  <p:embed/>
                  <p:pic>
                    <p:nvPicPr>
                      <p:cNvPr id="2457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5084763"/>
                        <a:ext cx="43497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4" name="Line 21"/>
          <p:cNvSpPr>
            <a:spLocks noChangeShapeType="1"/>
          </p:cNvSpPr>
          <p:nvPr/>
        </p:nvSpPr>
        <p:spPr bwMode="auto">
          <a:xfrm>
            <a:off x="2051050" y="1916113"/>
            <a:ext cx="4968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5" name="AutoShape 22"/>
          <p:cNvSpPr>
            <a:spLocks/>
          </p:cNvSpPr>
          <p:nvPr/>
        </p:nvSpPr>
        <p:spPr bwMode="auto">
          <a:xfrm rot="-5400000">
            <a:off x="4265613" y="5391150"/>
            <a:ext cx="180975" cy="1152525"/>
          </a:xfrm>
          <a:prstGeom prst="leftBrace">
            <a:avLst>
              <a:gd name="adj1" fmla="val 530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6" name="Text Box 23"/>
          <p:cNvSpPr txBox="1">
            <a:spLocks noChangeArrowheads="1"/>
          </p:cNvSpPr>
          <p:nvPr/>
        </p:nvSpPr>
        <p:spPr bwMode="auto">
          <a:xfrm>
            <a:off x="5170488" y="1511300"/>
            <a:ext cx="503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dy</a:t>
            </a:r>
          </a:p>
        </p:txBody>
      </p:sp>
      <p:sp>
        <p:nvSpPr>
          <p:cNvPr id="24587" name="Rectangle 24"/>
          <p:cNvSpPr>
            <a:spLocks noChangeArrowheads="1"/>
          </p:cNvSpPr>
          <p:nvPr/>
        </p:nvSpPr>
        <p:spPr bwMode="auto">
          <a:xfrm>
            <a:off x="5364163" y="5805488"/>
            <a:ext cx="324008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000">
                <a:latin typeface="Times New Roman" panose="02020603050405020304" pitchFamily="18" charset="0"/>
              </a:rPr>
              <a:t>Infinitesimal volume under surface above the line where </a:t>
            </a:r>
            <a:r>
              <a:rPr lang="en-CA" altLang="en-US" sz="2000" i="1">
                <a:latin typeface="Times New Roman" panose="02020603050405020304" pitchFamily="18" charset="0"/>
              </a:rPr>
              <a:t>y </a:t>
            </a:r>
            <a:r>
              <a:rPr lang="en-CA" altLang="en-US" sz="2000">
                <a:latin typeface="Times New Roman" panose="02020603050405020304" pitchFamily="18" charset="0"/>
              </a:rPr>
              <a:t>is constant</a:t>
            </a:r>
            <a:endParaRPr lang="en-CA" altLang="en-US" sz="2000" i="1">
              <a:latin typeface="Times New Roman" panose="02020603050405020304" pitchFamily="18" charset="0"/>
              <a:cs typeface="Times New Roman" panose="02020603050405020304" pitchFamily="18" charset="0"/>
            </a:endParaRPr>
          </a:p>
        </p:txBody>
      </p:sp>
      <p:sp>
        <p:nvSpPr>
          <p:cNvPr id="24588" name="Line 25"/>
          <p:cNvSpPr>
            <a:spLocks noChangeShapeType="1"/>
          </p:cNvSpPr>
          <p:nvPr/>
        </p:nvSpPr>
        <p:spPr bwMode="auto">
          <a:xfrm flipH="1" flipV="1">
            <a:off x="4572000" y="6021388"/>
            <a:ext cx="720725" cy="28733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589" name="Rectangle 26"/>
          <p:cNvSpPr>
            <a:spLocks noChangeArrowheads="1"/>
          </p:cNvSpPr>
          <p:nvPr/>
        </p:nvSpPr>
        <p:spPr bwMode="auto">
          <a:xfrm>
            <a:off x="2987675" y="1885950"/>
            <a:ext cx="1944688" cy="7143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0" name="AutoShape 27"/>
          <p:cNvSpPr>
            <a:spLocks/>
          </p:cNvSpPr>
          <p:nvPr/>
        </p:nvSpPr>
        <p:spPr bwMode="auto">
          <a:xfrm flipH="1">
            <a:off x="4970463" y="1698625"/>
            <a:ext cx="180975" cy="301625"/>
          </a:xfrm>
          <a:prstGeom prst="leftBrace">
            <a:avLst>
              <a:gd name="adj1" fmla="val 13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643</a:t>
            </a:fld>
            <a:endParaRPr lang="en-US"/>
          </a:p>
        </p:txBody>
      </p:sp>
    </p:spTree>
    <p:extLst>
      <p:ext uri="{BB962C8B-B14F-4D97-AF65-F5344CB8AC3E}">
        <p14:creationId xmlns:p14="http://schemas.microsoft.com/office/powerpoint/2010/main" val="26824366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684213" y="1341438"/>
          <a:ext cx="2508250" cy="698500"/>
        </p:xfrm>
        <a:graphic>
          <a:graphicData uri="http://schemas.openxmlformats.org/presentationml/2006/ole">
            <mc:AlternateContent xmlns:mc="http://schemas.openxmlformats.org/markup-compatibility/2006">
              <mc:Choice xmlns:v="urn:schemas-microsoft-com:vml" Requires="v">
                <p:oleObj spid="_x0000_s80898" name="Equation" r:id="rId4" imgW="1002960" imgH="279360" progId="Equation.DSMT4">
                  <p:embed/>
                </p:oleObj>
              </mc:Choice>
              <mc:Fallback>
                <p:oleObj name="Equation" r:id="rId4" imgW="1002960" imgH="279360" progId="Equation.DSMT4">
                  <p:embed/>
                  <p:pic>
                    <p:nvPicPr>
                      <p:cNvPr id="256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341438"/>
                        <a:ext cx="25082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3"/>
          <p:cNvSpPr txBox="1">
            <a:spLocks noChangeArrowheads="1"/>
          </p:cNvSpPr>
          <p:nvPr/>
        </p:nvSpPr>
        <p:spPr bwMode="auto">
          <a:xfrm>
            <a:off x="755650" y="1989138"/>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sp>
        <p:nvSpPr>
          <p:cNvPr id="25608" name="Text Box 4"/>
          <p:cNvSpPr txBox="1">
            <a:spLocks noChangeArrowheads="1"/>
          </p:cNvSpPr>
          <p:nvPr/>
        </p:nvSpPr>
        <p:spPr bwMode="auto">
          <a:xfrm>
            <a:off x="381000" y="57150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graphicFrame>
        <p:nvGraphicFramePr>
          <p:cNvPr id="25603" name="Object 3"/>
          <p:cNvGraphicFramePr>
            <a:graphicFrameLocks noChangeAspect="1"/>
          </p:cNvGraphicFramePr>
          <p:nvPr/>
        </p:nvGraphicFramePr>
        <p:xfrm>
          <a:off x="3203575" y="1052513"/>
          <a:ext cx="2794000" cy="1206500"/>
        </p:xfrm>
        <a:graphic>
          <a:graphicData uri="http://schemas.openxmlformats.org/presentationml/2006/ole">
            <mc:AlternateContent xmlns:mc="http://schemas.openxmlformats.org/markup-compatibility/2006">
              <mc:Choice xmlns:v="urn:schemas-microsoft-com:vml" Requires="v">
                <p:oleObj spid="_x0000_s80899" name="Equation" r:id="rId6" imgW="1117440" imgH="482400" progId="Equation.DSMT4">
                  <p:embed/>
                </p:oleObj>
              </mc:Choice>
              <mc:Fallback>
                <p:oleObj name="Equation" r:id="rId6" imgW="1117440" imgH="482400" progId="Equation.DSMT4">
                  <p:embed/>
                  <p:pic>
                    <p:nvPicPr>
                      <p:cNvPr id="2560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1052513"/>
                        <a:ext cx="2794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9" name="Rectangle 6"/>
          <p:cNvSpPr>
            <a:spLocks noChangeArrowheads="1"/>
          </p:cNvSpPr>
          <p:nvPr/>
        </p:nvSpPr>
        <p:spPr bwMode="auto">
          <a:xfrm>
            <a:off x="517525" y="211138"/>
            <a:ext cx="75612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 same quantity can be calculated by integrating first with respect to </a:t>
            </a:r>
            <a:r>
              <a:rPr lang="en-CA" altLang="en-US" sz="2800" i="1">
                <a:latin typeface="Times New Roman" panose="02020603050405020304" pitchFamily="18" charset="0"/>
              </a:rPr>
              <a:t>y, </a:t>
            </a:r>
            <a:r>
              <a:rPr lang="en-CA" altLang="en-US" sz="2800">
                <a:latin typeface="Times New Roman" panose="02020603050405020304" pitchFamily="18" charset="0"/>
              </a:rPr>
              <a:t>than </a:t>
            </a:r>
            <a:r>
              <a:rPr lang="en-CA" altLang="en-US" sz="2800" i="1">
                <a:latin typeface="Times New Roman" panose="02020603050405020304" pitchFamily="18" charset="0"/>
              </a:rPr>
              <a:t>x.</a:t>
            </a:r>
            <a:endParaRPr lang="en-CA" altLang="en-US" sz="2800" i="1">
              <a:latin typeface="Times New Roman" panose="02020603050405020304" pitchFamily="18" charset="0"/>
              <a:cs typeface="Times New Roman" panose="02020603050405020304" pitchFamily="18" charset="0"/>
            </a:endParaRPr>
          </a:p>
        </p:txBody>
      </p:sp>
      <p:graphicFrame>
        <p:nvGraphicFramePr>
          <p:cNvPr id="25604" name="Object 4"/>
          <p:cNvGraphicFramePr>
            <a:graphicFrameLocks noChangeAspect="1"/>
          </p:cNvGraphicFramePr>
          <p:nvPr/>
        </p:nvGraphicFramePr>
        <p:xfrm>
          <a:off x="3276600" y="2133600"/>
          <a:ext cx="3206750" cy="1270000"/>
        </p:xfrm>
        <a:graphic>
          <a:graphicData uri="http://schemas.openxmlformats.org/presentationml/2006/ole">
            <mc:AlternateContent xmlns:mc="http://schemas.openxmlformats.org/markup-compatibility/2006">
              <mc:Choice xmlns:v="urn:schemas-microsoft-com:vml" Requires="v">
                <p:oleObj spid="_x0000_s80900" name="Equation" r:id="rId8" imgW="1282680" imgH="507960" progId="Equation.DSMT4">
                  <p:embed/>
                </p:oleObj>
              </mc:Choice>
              <mc:Fallback>
                <p:oleObj name="Equation" r:id="rId8" imgW="1282680" imgH="507960" progId="Equation.DSMT4">
                  <p:embed/>
                  <p:pic>
                    <p:nvPicPr>
                      <p:cNvPr id="2560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2133600"/>
                        <a:ext cx="32067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0" name="Rectangle 8"/>
          <p:cNvSpPr>
            <a:spLocks noChangeArrowheads="1"/>
          </p:cNvSpPr>
          <p:nvPr/>
        </p:nvSpPr>
        <p:spPr bwMode="auto">
          <a:xfrm>
            <a:off x="611188" y="5013325"/>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Then evaluate the </a:t>
            </a:r>
            <a:r>
              <a:rPr lang="en-CA" altLang="en-US" sz="2800" i="1">
                <a:latin typeface="Times New Roman" panose="02020603050405020304" pitchFamily="18" charset="0"/>
              </a:rPr>
              <a:t>outer </a:t>
            </a:r>
            <a:r>
              <a:rPr lang="en-CA" altLang="en-US" sz="2800">
                <a:latin typeface="Times New Roman" panose="02020603050405020304" pitchFamily="18" charset="0"/>
              </a:rPr>
              <a:t>integral</a:t>
            </a:r>
            <a:endParaRPr lang="en-CA" altLang="en-US" sz="2800" i="1">
              <a:latin typeface="Times New Roman" panose="02020603050405020304" pitchFamily="18" charset="0"/>
              <a:cs typeface="Times New Roman" panose="02020603050405020304" pitchFamily="18" charset="0"/>
            </a:endParaRPr>
          </a:p>
        </p:txBody>
      </p:sp>
      <p:graphicFrame>
        <p:nvGraphicFramePr>
          <p:cNvPr id="25605" name="Object 5"/>
          <p:cNvGraphicFramePr>
            <a:graphicFrameLocks noChangeAspect="1"/>
          </p:cNvGraphicFramePr>
          <p:nvPr/>
        </p:nvGraphicFramePr>
        <p:xfrm>
          <a:off x="2324100" y="3789363"/>
          <a:ext cx="3175000" cy="1206500"/>
        </p:xfrm>
        <a:graphic>
          <a:graphicData uri="http://schemas.openxmlformats.org/presentationml/2006/ole">
            <mc:AlternateContent xmlns:mc="http://schemas.openxmlformats.org/markup-compatibility/2006">
              <mc:Choice xmlns:v="urn:schemas-microsoft-com:vml" Requires="v">
                <p:oleObj spid="_x0000_s80901" name="Equation" r:id="rId10" imgW="1269720" imgH="482400" progId="Equation.DSMT4">
                  <p:embed/>
                </p:oleObj>
              </mc:Choice>
              <mc:Fallback>
                <p:oleObj name="Equation" r:id="rId10" imgW="1269720" imgH="482400" progId="Equation.DSMT4">
                  <p:embed/>
                  <p:pic>
                    <p:nvPicPr>
                      <p:cNvPr id="2560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4100" y="3789363"/>
                        <a:ext cx="3175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1" name="Rectangle 10"/>
          <p:cNvSpPr>
            <a:spLocks noChangeArrowheads="1"/>
          </p:cNvSpPr>
          <p:nvPr/>
        </p:nvSpPr>
        <p:spPr bwMode="auto">
          <a:xfrm>
            <a:off x="539750" y="3429000"/>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First evaluate the </a:t>
            </a:r>
            <a:r>
              <a:rPr lang="en-CA" altLang="en-US" sz="2800" i="1">
                <a:latin typeface="Times New Roman" panose="02020603050405020304" pitchFamily="18" charset="0"/>
              </a:rPr>
              <a:t>inner </a:t>
            </a:r>
            <a:r>
              <a:rPr lang="en-CA" altLang="en-US" sz="2800">
                <a:latin typeface="Times New Roman" panose="02020603050405020304" pitchFamily="18" charset="0"/>
              </a:rPr>
              <a:t>integral</a:t>
            </a:r>
            <a:endParaRPr lang="en-CA" altLang="en-US" sz="2800" i="1">
              <a:latin typeface="Times New Roman" panose="02020603050405020304" pitchFamily="18" charset="0"/>
              <a:cs typeface="Times New Roman" panose="02020603050405020304" pitchFamily="18" charset="0"/>
            </a:endParaRPr>
          </a:p>
        </p:txBody>
      </p:sp>
      <p:graphicFrame>
        <p:nvGraphicFramePr>
          <p:cNvPr id="25606" name="Object 6"/>
          <p:cNvGraphicFramePr>
            <a:graphicFrameLocks noChangeAspect="1"/>
          </p:cNvGraphicFramePr>
          <p:nvPr/>
        </p:nvGraphicFramePr>
        <p:xfrm>
          <a:off x="1387475" y="5445125"/>
          <a:ext cx="4381500" cy="1206500"/>
        </p:xfrm>
        <a:graphic>
          <a:graphicData uri="http://schemas.openxmlformats.org/presentationml/2006/ole">
            <mc:AlternateContent xmlns:mc="http://schemas.openxmlformats.org/markup-compatibility/2006">
              <mc:Choice xmlns:v="urn:schemas-microsoft-com:vml" Requires="v">
                <p:oleObj spid="_x0000_s80902" name="Equation" r:id="rId12" imgW="1752480" imgH="482400" progId="Equation.DSMT4">
                  <p:embed/>
                </p:oleObj>
              </mc:Choice>
              <mc:Fallback>
                <p:oleObj name="Equation" r:id="rId12" imgW="1752480" imgH="482400" progId="Equation.DSMT4">
                  <p:embed/>
                  <p:pic>
                    <p:nvPicPr>
                      <p:cNvPr id="2560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7475" y="5445125"/>
                        <a:ext cx="43815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644</a:t>
            </a:fld>
            <a:endParaRPr lang="en-US"/>
          </a:p>
        </p:txBody>
      </p:sp>
    </p:spTree>
    <p:extLst>
      <p:ext uri="{BB962C8B-B14F-4D97-AF65-F5344CB8AC3E}">
        <p14:creationId xmlns:p14="http://schemas.microsoft.com/office/powerpoint/2010/main" val="13873241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8" name="Group 2"/>
          <p:cNvGrpSpPr>
            <a:grpSpLocks/>
          </p:cNvGrpSpPr>
          <p:nvPr/>
        </p:nvGrpSpPr>
        <p:grpSpPr bwMode="auto">
          <a:xfrm>
            <a:off x="1619250" y="333375"/>
            <a:ext cx="5256213" cy="3744913"/>
            <a:chOff x="1292" y="952"/>
            <a:chExt cx="3311" cy="2359"/>
          </a:xfrm>
        </p:grpSpPr>
        <p:sp>
          <p:nvSpPr>
            <p:cNvPr id="26639" name="Rectangle 3"/>
            <p:cNvSpPr>
              <a:spLocks noChangeArrowheads="1"/>
            </p:cNvSpPr>
            <p:nvPr/>
          </p:nvSpPr>
          <p:spPr bwMode="auto">
            <a:xfrm>
              <a:off x="2154" y="1497"/>
              <a:ext cx="1224" cy="10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40" name="Line 4"/>
            <p:cNvSpPr>
              <a:spLocks noChangeShapeType="1"/>
            </p:cNvSpPr>
            <p:nvPr/>
          </p:nvSpPr>
          <p:spPr bwMode="auto">
            <a:xfrm>
              <a:off x="1564" y="1316"/>
              <a:ext cx="0" cy="1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41" name="Line 5"/>
            <p:cNvSpPr>
              <a:spLocks noChangeShapeType="1"/>
            </p:cNvSpPr>
            <p:nvPr/>
          </p:nvSpPr>
          <p:spPr bwMode="auto">
            <a:xfrm flipH="1">
              <a:off x="1564" y="2994"/>
              <a:ext cx="235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42" name="Line 6"/>
            <p:cNvSpPr>
              <a:spLocks noChangeShapeType="1"/>
            </p:cNvSpPr>
            <p:nvPr/>
          </p:nvSpPr>
          <p:spPr bwMode="auto">
            <a:xfrm>
              <a:off x="2154" y="1271"/>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6643" name="Line 7"/>
            <p:cNvSpPr>
              <a:spLocks noChangeShapeType="1"/>
            </p:cNvSpPr>
            <p:nvPr/>
          </p:nvSpPr>
          <p:spPr bwMode="auto">
            <a:xfrm>
              <a:off x="3378" y="1316"/>
              <a:ext cx="0" cy="17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6644" name="Line 8"/>
            <p:cNvSpPr>
              <a:spLocks noChangeShapeType="1"/>
            </p:cNvSpPr>
            <p:nvPr/>
          </p:nvSpPr>
          <p:spPr bwMode="auto">
            <a:xfrm flipH="1">
              <a:off x="1564" y="1497"/>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6645" name="Line 9"/>
            <p:cNvSpPr>
              <a:spLocks noChangeShapeType="1"/>
            </p:cNvSpPr>
            <p:nvPr/>
          </p:nvSpPr>
          <p:spPr bwMode="auto">
            <a:xfrm flipH="1">
              <a:off x="1519" y="2541"/>
              <a:ext cx="30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6646" name="Rectangle 10"/>
            <p:cNvSpPr>
              <a:spLocks noChangeArrowheads="1"/>
            </p:cNvSpPr>
            <p:nvPr/>
          </p:nvSpPr>
          <p:spPr bwMode="auto">
            <a:xfrm>
              <a:off x="3969" y="2993"/>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26647" name="Rectangle 11"/>
            <p:cNvSpPr>
              <a:spLocks noChangeArrowheads="1"/>
            </p:cNvSpPr>
            <p:nvPr/>
          </p:nvSpPr>
          <p:spPr bwMode="auto">
            <a:xfrm>
              <a:off x="1292" y="952"/>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y</a:t>
              </a:r>
            </a:p>
          </p:txBody>
        </p:sp>
        <p:sp>
          <p:nvSpPr>
            <p:cNvPr id="26648" name="Rectangle 12"/>
            <p:cNvSpPr>
              <a:spLocks noChangeArrowheads="1"/>
            </p:cNvSpPr>
            <p:nvPr/>
          </p:nvSpPr>
          <p:spPr bwMode="auto">
            <a:xfrm>
              <a:off x="1338" y="1360"/>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d</a:t>
              </a:r>
            </a:p>
          </p:txBody>
        </p:sp>
        <p:sp>
          <p:nvSpPr>
            <p:cNvPr id="26649" name="Rectangle 13"/>
            <p:cNvSpPr>
              <a:spLocks noChangeArrowheads="1"/>
            </p:cNvSpPr>
            <p:nvPr/>
          </p:nvSpPr>
          <p:spPr bwMode="auto">
            <a:xfrm>
              <a:off x="1292" y="2358"/>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c</a:t>
              </a:r>
            </a:p>
          </p:txBody>
        </p:sp>
        <p:sp>
          <p:nvSpPr>
            <p:cNvPr id="26650" name="Rectangle 14"/>
            <p:cNvSpPr>
              <a:spLocks noChangeArrowheads="1"/>
            </p:cNvSpPr>
            <p:nvPr/>
          </p:nvSpPr>
          <p:spPr bwMode="auto">
            <a:xfrm>
              <a:off x="201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a</a:t>
              </a:r>
            </a:p>
          </p:txBody>
        </p:sp>
        <p:sp>
          <p:nvSpPr>
            <p:cNvPr id="26651" name="Rectangle 15"/>
            <p:cNvSpPr>
              <a:spLocks noChangeArrowheads="1"/>
            </p:cNvSpPr>
            <p:nvPr/>
          </p:nvSpPr>
          <p:spPr bwMode="auto">
            <a:xfrm>
              <a:off x="3288" y="3039"/>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b</a:t>
              </a:r>
            </a:p>
          </p:txBody>
        </p:sp>
      </p:grpSp>
      <p:sp>
        <p:nvSpPr>
          <p:cNvPr id="26629" name="Text Box 16"/>
          <p:cNvSpPr txBox="1">
            <a:spLocks noChangeArrowheads="1"/>
          </p:cNvSpPr>
          <p:nvPr/>
        </p:nvSpPr>
        <p:spPr bwMode="auto">
          <a:xfrm>
            <a:off x="3762375" y="3654425"/>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x</a:t>
            </a:r>
          </a:p>
        </p:txBody>
      </p:sp>
      <p:sp>
        <p:nvSpPr>
          <p:cNvPr id="26630" name="Text Box 17"/>
          <p:cNvSpPr txBox="1">
            <a:spLocks noChangeArrowheads="1"/>
          </p:cNvSpPr>
          <p:nvPr/>
        </p:nvSpPr>
        <p:spPr bwMode="auto">
          <a:xfrm>
            <a:off x="682625" y="19812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graphicFrame>
        <p:nvGraphicFramePr>
          <p:cNvPr id="26626" name="Object 2"/>
          <p:cNvGraphicFramePr>
            <a:graphicFrameLocks noChangeAspect="1"/>
          </p:cNvGraphicFramePr>
          <p:nvPr/>
        </p:nvGraphicFramePr>
        <p:xfrm>
          <a:off x="595313" y="3860800"/>
          <a:ext cx="3175000" cy="1206500"/>
        </p:xfrm>
        <a:graphic>
          <a:graphicData uri="http://schemas.openxmlformats.org/presentationml/2006/ole">
            <mc:AlternateContent xmlns:mc="http://schemas.openxmlformats.org/markup-compatibility/2006">
              <mc:Choice xmlns:v="urn:schemas-microsoft-com:vml" Requires="v">
                <p:oleObj spid="_x0000_s81922" name="Equation" r:id="rId4" imgW="1269720" imgH="482400" progId="Equation.DSMT4">
                  <p:embed/>
                </p:oleObj>
              </mc:Choice>
              <mc:Fallback>
                <p:oleObj name="Equation" r:id="rId4" imgW="1269720" imgH="482400" progId="Equation.DSMT4">
                  <p:embed/>
                  <p:pic>
                    <p:nvPicPr>
                      <p:cNvPr id="266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3860800"/>
                        <a:ext cx="3175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19"/>
          <p:cNvSpPr>
            <a:spLocks noChangeArrowheads="1"/>
          </p:cNvSpPr>
          <p:nvPr/>
        </p:nvSpPr>
        <p:spPr bwMode="auto">
          <a:xfrm>
            <a:off x="3851275" y="4221163"/>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 area under surface above the line where </a:t>
            </a:r>
            <a:r>
              <a:rPr lang="en-CA" altLang="en-US" sz="2800" i="1">
                <a:latin typeface="Times New Roman" panose="02020603050405020304" pitchFamily="18" charset="0"/>
              </a:rPr>
              <a:t>x </a:t>
            </a:r>
            <a:r>
              <a:rPr lang="en-CA" altLang="en-US" sz="2800">
                <a:latin typeface="Times New Roman" panose="02020603050405020304" pitchFamily="18" charset="0"/>
              </a:rPr>
              <a:t>is constant</a:t>
            </a:r>
            <a:endParaRPr lang="en-CA" altLang="en-US" sz="2800" i="1">
              <a:latin typeface="Times New Roman" panose="02020603050405020304" pitchFamily="18" charset="0"/>
              <a:cs typeface="Times New Roman" panose="02020603050405020304" pitchFamily="18" charset="0"/>
            </a:endParaRPr>
          </a:p>
        </p:txBody>
      </p:sp>
      <p:graphicFrame>
        <p:nvGraphicFramePr>
          <p:cNvPr id="26627" name="Object 3"/>
          <p:cNvGraphicFramePr>
            <a:graphicFrameLocks noChangeAspect="1"/>
          </p:cNvGraphicFramePr>
          <p:nvPr/>
        </p:nvGraphicFramePr>
        <p:xfrm>
          <a:off x="739775" y="5084763"/>
          <a:ext cx="4381500" cy="1206500"/>
        </p:xfrm>
        <a:graphic>
          <a:graphicData uri="http://schemas.openxmlformats.org/presentationml/2006/ole">
            <mc:AlternateContent xmlns:mc="http://schemas.openxmlformats.org/markup-compatibility/2006">
              <mc:Choice xmlns:v="urn:schemas-microsoft-com:vml" Requires="v">
                <p:oleObj spid="_x0000_s81923" name="Equation" r:id="rId6" imgW="1752480" imgH="482400" progId="Equation.DSMT4">
                  <p:embed/>
                </p:oleObj>
              </mc:Choice>
              <mc:Fallback>
                <p:oleObj name="Equation" r:id="rId6" imgW="1752480" imgH="482400" progId="Equation.DSMT4">
                  <p:embed/>
                  <p:pic>
                    <p:nvPicPr>
                      <p:cNvPr id="266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775" y="5084763"/>
                        <a:ext cx="43815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2" name="Line 21"/>
          <p:cNvSpPr>
            <a:spLocks noChangeShapeType="1"/>
          </p:cNvSpPr>
          <p:nvPr/>
        </p:nvSpPr>
        <p:spPr bwMode="auto">
          <a:xfrm flipV="1">
            <a:off x="3911600" y="369888"/>
            <a:ext cx="19050" cy="321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33" name="AutoShape 22"/>
          <p:cNvSpPr>
            <a:spLocks/>
          </p:cNvSpPr>
          <p:nvPr/>
        </p:nvSpPr>
        <p:spPr bwMode="auto">
          <a:xfrm rot="-5400000">
            <a:off x="4265613" y="5391150"/>
            <a:ext cx="180975" cy="1152525"/>
          </a:xfrm>
          <a:prstGeom prst="leftBrace">
            <a:avLst>
              <a:gd name="adj1" fmla="val 530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34" name="Text Box 23"/>
          <p:cNvSpPr txBox="1">
            <a:spLocks noChangeArrowheads="1"/>
          </p:cNvSpPr>
          <p:nvPr/>
        </p:nvSpPr>
        <p:spPr bwMode="auto">
          <a:xfrm>
            <a:off x="3389313" y="565150"/>
            <a:ext cx="503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dx</a:t>
            </a:r>
          </a:p>
        </p:txBody>
      </p:sp>
      <p:sp>
        <p:nvSpPr>
          <p:cNvPr id="26635" name="Rectangle 24"/>
          <p:cNvSpPr>
            <a:spLocks noChangeArrowheads="1"/>
          </p:cNvSpPr>
          <p:nvPr/>
        </p:nvSpPr>
        <p:spPr bwMode="auto">
          <a:xfrm>
            <a:off x="5364163" y="5805488"/>
            <a:ext cx="324008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000">
                <a:latin typeface="Times New Roman" panose="02020603050405020304" pitchFamily="18" charset="0"/>
              </a:rPr>
              <a:t>Infinitesimal volume under surface above the line where </a:t>
            </a:r>
            <a:r>
              <a:rPr lang="en-CA" altLang="en-US" sz="2000" i="1">
                <a:latin typeface="Times New Roman" panose="02020603050405020304" pitchFamily="18" charset="0"/>
              </a:rPr>
              <a:t>x </a:t>
            </a:r>
            <a:r>
              <a:rPr lang="en-CA" altLang="en-US" sz="2000">
                <a:latin typeface="Times New Roman" panose="02020603050405020304" pitchFamily="18" charset="0"/>
              </a:rPr>
              <a:t>is constant</a:t>
            </a:r>
            <a:endParaRPr lang="en-CA" altLang="en-US" sz="2000" i="1">
              <a:latin typeface="Times New Roman" panose="02020603050405020304" pitchFamily="18" charset="0"/>
              <a:cs typeface="Times New Roman" panose="02020603050405020304" pitchFamily="18" charset="0"/>
            </a:endParaRPr>
          </a:p>
        </p:txBody>
      </p:sp>
      <p:sp>
        <p:nvSpPr>
          <p:cNvPr id="26636" name="Line 25"/>
          <p:cNvSpPr>
            <a:spLocks noChangeShapeType="1"/>
          </p:cNvSpPr>
          <p:nvPr/>
        </p:nvSpPr>
        <p:spPr bwMode="auto">
          <a:xfrm flipH="1" flipV="1">
            <a:off x="4572000" y="6021388"/>
            <a:ext cx="720725" cy="28733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6637" name="Rectangle 26"/>
          <p:cNvSpPr>
            <a:spLocks noChangeArrowheads="1"/>
          </p:cNvSpPr>
          <p:nvPr/>
        </p:nvSpPr>
        <p:spPr bwMode="auto">
          <a:xfrm>
            <a:off x="3870325" y="1225550"/>
            <a:ext cx="85725" cy="164623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638" name="AutoShape 27"/>
          <p:cNvSpPr>
            <a:spLocks/>
          </p:cNvSpPr>
          <p:nvPr/>
        </p:nvSpPr>
        <p:spPr bwMode="auto">
          <a:xfrm rot="16200000" flipH="1">
            <a:off x="3803650" y="941388"/>
            <a:ext cx="180975" cy="301625"/>
          </a:xfrm>
          <a:prstGeom prst="leftBrace">
            <a:avLst>
              <a:gd name="adj1" fmla="val 13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645</a:t>
            </a:fld>
            <a:endParaRPr lang="en-US"/>
          </a:p>
        </p:txBody>
      </p:sp>
    </p:spTree>
    <p:extLst>
      <p:ext uri="{BB962C8B-B14F-4D97-AF65-F5344CB8AC3E}">
        <p14:creationId xmlns:p14="http://schemas.microsoft.com/office/powerpoint/2010/main" val="345634919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Text Box 2"/>
          <p:cNvSpPr txBox="1">
            <a:spLocks noChangeArrowheads="1"/>
          </p:cNvSpPr>
          <p:nvPr/>
        </p:nvSpPr>
        <p:spPr bwMode="auto">
          <a:xfrm>
            <a:off x="682625" y="58674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graphicFrame>
        <p:nvGraphicFramePr>
          <p:cNvPr id="27650" name="Object 2"/>
          <p:cNvGraphicFramePr>
            <a:graphicFrameLocks noChangeAspect="1"/>
          </p:cNvGraphicFramePr>
          <p:nvPr/>
        </p:nvGraphicFramePr>
        <p:xfrm>
          <a:off x="1093788" y="688975"/>
          <a:ext cx="6318250" cy="1206500"/>
        </p:xfrm>
        <a:graphic>
          <a:graphicData uri="http://schemas.openxmlformats.org/presentationml/2006/ole">
            <mc:AlternateContent xmlns:mc="http://schemas.openxmlformats.org/markup-compatibility/2006">
              <mc:Choice xmlns:v="urn:schemas-microsoft-com:vml" Requires="v">
                <p:oleObj spid="_x0000_s82946" name="Equation" r:id="rId4" imgW="2527200" imgH="482400" progId="Equation.DSMT4">
                  <p:embed/>
                </p:oleObj>
              </mc:Choice>
              <mc:Fallback>
                <p:oleObj name="Equation" r:id="rId4" imgW="2527200" imgH="482400" progId="Equation.DSMT4">
                  <p:embed/>
                  <p:pic>
                    <p:nvPicPr>
                      <p:cNvPr id="276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788" y="688975"/>
                        <a:ext cx="63182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Rectangle 4"/>
          <p:cNvSpPr>
            <a:spLocks noChangeArrowheads="1"/>
          </p:cNvSpPr>
          <p:nvPr/>
        </p:nvSpPr>
        <p:spPr bwMode="auto">
          <a:xfrm>
            <a:off x="517525" y="211138"/>
            <a:ext cx="75612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b="1">
                <a:latin typeface="Times New Roman" panose="02020603050405020304" pitchFamily="18" charset="0"/>
              </a:rPr>
              <a:t>Example:  </a:t>
            </a:r>
            <a:r>
              <a:rPr lang="en-CA" altLang="en-US" sz="2800">
                <a:latin typeface="Times New Roman" panose="02020603050405020304" pitchFamily="18" charset="0"/>
              </a:rPr>
              <a:t>Compute</a:t>
            </a:r>
            <a:endParaRPr lang="en-CA" altLang="en-US" sz="2800" i="1">
              <a:latin typeface="Times New Roman" panose="02020603050405020304" pitchFamily="18" charset="0"/>
              <a:cs typeface="Times New Roman" panose="02020603050405020304" pitchFamily="18" charset="0"/>
            </a:endParaRPr>
          </a:p>
        </p:txBody>
      </p:sp>
      <p:sp>
        <p:nvSpPr>
          <p:cNvPr id="27657" name="Rectangle 5"/>
          <p:cNvSpPr>
            <a:spLocks noChangeArrowheads="1"/>
          </p:cNvSpPr>
          <p:nvPr/>
        </p:nvSpPr>
        <p:spPr bwMode="auto">
          <a:xfrm>
            <a:off x="430213" y="1820863"/>
            <a:ext cx="5111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Now</a:t>
            </a:r>
            <a:endParaRPr lang="en-CA" altLang="en-US" sz="2800" i="1">
              <a:latin typeface="Times New Roman" panose="02020603050405020304" pitchFamily="18" charset="0"/>
              <a:cs typeface="Times New Roman" panose="02020603050405020304" pitchFamily="18" charset="0"/>
            </a:endParaRPr>
          </a:p>
        </p:txBody>
      </p:sp>
      <p:graphicFrame>
        <p:nvGraphicFramePr>
          <p:cNvPr id="27651" name="Object 3"/>
          <p:cNvGraphicFramePr>
            <a:graphicFrameLocks noChangeAspect="1"/>
          </p:cNvGraphicFramePr>
          <p:nvPr/>
        </p:nvGraphicFramePr>
        <p:xfrm>
          <a:off x="833438" y="2133600"/>
          <a:ext cx="6762750" cy="1270000"/>
        </p:xfrm>
        <a:graphic>
          <a:graphicData uri="http://schemas.openxmlformats.org/presentationml/2006/ole">
            <mc:AlternateContent xmlns:mc="http://schemas.openxmlformats.org/markup-compatibility/2006">
              <mc:Choice xmlns:v="urn:schemas-microsoft-com:vml" Requires="v">
                <p:oleObj spid="_x0000_s82947" name="Equation" r:id="rId6" imgW="2705040" imgH="507960" progId="Equation.DSMT4">
                  <p:embed/>
                </p:oleObj>
              </mc:Choice>
              <mc:Fallback>
                <p:oleObj name="Equation" r:id="rId6" imgW="2705040" imgH="507960" progId="Equation.DSMT4">
                  <p:embed/>
                  <p:pic>
                    <p:nvPicPr>
                      <p:cNvPr id="2765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438" y="2133600"/>
                        <a:ext cx="67627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2" name="Object 4"/>
          <p:cNvGraphicFramePr>
            <a:graphicFrameLocks noChangeAspect="1"/>
          </p:cNvGraphicFramePr>
          <p:nvPr/>
        </p:nvGraphicFramePr>
        <p:xfrm>
          <a:off x="1704975" y="3165475"/>
          <a:ext cx="3746500" cy="1397000"/>
        </p:xfrm>
        <a:graphic>
          <a:graphicData uri="http://schemas.openxmlformats.org/presentationml/2006/ole">
            <mc:AlternateContent xmlns:mc="http://schemas.openxmlformats.org/markup-compatibility/2006">
              <mc:Choice xmlns:v="urn:schemas-microsoft-com:vml" Requires="v">
                <p:oleObj spid="_x0000_s82948" name="Equation" r:id="rId8" imgW="1498320" imgH="558720" progId="Equation.DSMT4">
                  <p:embed/>
                </p:oleObj>
              </mc:Choice>
              <mc:Fallback>
                <p:oleObj name="Equation" r:id="rId8" imgW="1498320" imgH="558720" progId="Equation.DSMT4">
                  <p:embed/>
                  <p:pic>
                    <p:nvPicPr>
                      <p:cNvPr id="2765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975" y="3165475"/>
                        <a:ext cx="37465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1568450" y="4406900"/>
          <a:ext cx="5588000" cy="1333500"/>
        </p:xfrm>
        <a:graphic>
          <a:graphicData uri="http://schemas.openxmlformats.org/presentationml/2006/ole">
            <mc:AlternateContent xmlns:mc="http://schemas.openxmlformats.org/markup-compatibility/2006">
              <mc:Choice xmlns:v="urn:schemas-microsoft-com:vml" Requires="v">
                <p:oleObj spid="_x0000_s82949" name="Equation" r:id="rId10" imgW="2234880" imgH="533160" progId="Equation.DSMT4">
                  <p:embed/>
                </p:oleObj>
              </mc:Choice>
              <mc:Fallback>
                <p:oleObj name="Equation" r:id="rId10" imgW="2234880" imgH="533160" progId="Equation.DSMT4">
                  <p:embed/>
                  <p:pic>
                    <p:nvPicPr>
                      <p:cNvPr id="2765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8450" y="4406900"/>
                        <a:ext cx="55880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1701800" y="5586413"/>
          <a:ext cx="2063750" cy="984250"/>
        </p:xfrm>
        <a:graphic>
          <a:graphicData uri="http://schemas.openxmlformats.org/presentationml/2006/ole">
            <mc:AlternateContent xmlns:mc="http://schemas.openxmlformats.org/markup-compatibility/2006">
              <mc:Choice xmlns:v="urn:schemas-microsoft-com:vml" Requires="v">
                <p:oleObj spid="_x0000_s82950" name="Equation" r:id="rId12" imgW="825480" imgH="393480" progId="Equation.DSMT4">
                  <p:embed/>
                </p:oleObj>
              </mc:Choice>
              <mc:Fallback>
                <p:oleObj name="Equation" r:id="rId12" imgW="825480" imgH="393480" progId="Equation.DSMT4">
                  <p:embed/>
                  <p:pic>
                    <p:nvPicPr>
                      <p:cNvPr id="2765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1800" y="5586413"/>
                        <a:ext cx="20637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646</a:t>
            </a:fld>
            <a:endParaRPr lang="en-US"/>
          </a:p>
        </p:txBody>
      </p:sp>
    </p:spTree>
    <p:extLst>
      <p:ext uri="{BB962C8B-B14F-4D97-AF65-F5344CB8AC3E}">
        <p14:creationId xmlns:p14="http://schemas.microsoft.com/office/powerpoint/2010/main" val="329476787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Text Box 2"/>
          <p:cNvSpPr txBox="1">
            <a:spLocks noChangeArrowheads="1"/>
          </p:cNvSpPr>
          <p:nvPr/>
        </p:nvSpPr>
        <p:spPr bwMode="auto">
          <a:xfrm>
            <a:off x="682625" y="579120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f</a:t>
            </a:r>
            <a:r>
              <a:rPr lang="en-CA" altLang="en-US" sz="2400">
                <a:latin typeface="Times New Roman" panose="02020603050405020304" pitchFamily="18" charset="0"/>
              </a:rPr>
              <a:t>(</a:t>
            </a:r>
            <a:r>
              <a:rPr lang="en-CA" altLang="en-US" sz="2400" i="1">
                <a:latin typeface="Times New Roman" panose="02020603050405020304" pitchFamily="18" charset="0"/>
              </a:rPr>
              <a:t>x,y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
        <p:nvSpPr>
          <p:cNvPr id="28679" name="Rectangle 3"/>
          <p:cNvSpPr>
            <a:spLocks noChangeArrowheads="1"/>
          </p:cNvSpPr>
          <p:nvPr/>
        </p:nvSpPr>
        <p:spPr bwMode="auto">
          <a:xfrm>
            <a:off x="517525" y="211138"/>
            <a:ext cx="75612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 same quantity can be computed by reversing the order of integration</a:t>
            </a:r>
            <a:endParaRPr lang="en-CA" altLang="en-US" sz="2800" i="1">
              <a:latin typeface="Times New Roman" panose="02020603050405020304" pitchFamily="18" charset="0"/>
              <a:cs typeface="Times New Roman" panose="02020603050405020304" pitchFamily="18" charset="0"/>
            </a:endParaRPr>
          </a:p>
        </p:txBody>
      </p:sp>
      <p:graphicFrame>
        <p:nvGraphicFramePr>
          <p:cNvPr id="28674" name="Object 2"/>
          <p:cNvGraphicFramePr>
            <a:graphicFrameLocks noChangeAspect="1"/>
          </p:cNvGraphicFramePr>
          <p:nvPr/>
        </p:nvGraphicFramePr>
        <p:xfrm>
          <a:off x="708025" y="1265238"/>
          <a:ext cx="6762750" cy="1270000"/>
        </p:xfrm>
        <a:graphic>
          <a:graphicData uri="http://schemas.openxmlformats.org/presentationml/2006/ole">
            <mc:AlternateContent xmlns:mc="http://schemas.openxmlformats.org/markup-compatibility/2006">
              <mc:Choice xmlns:v="urn:schemas-microsoft-com:vml" Requires="v">
                <p:oleObj spid="_x0000_s83970" name="Equation" r:id="rId4" imgW="2705040" imgH="507960" progId="Equation.DSMT4">
                  <p:embed/>
                </p:oleObj>
              </mc:Choice>
              <mc:Fallback>
                <p:oleObj name="Equation" r:id="rId4" imgW="2705040" imgH="507960" progId="Equation.DSMT4">
                  <p:embed/>
                  <p:pic>
                    <p:nvPicPr>
                      <p:cNvPr id="286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1265238"/>
                        <a:ext cx="67627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5" name="Object 3"/>
          <p:cNvGraphicFramePr>
            <a:graphicFrameLocks noChangeAspect="1"/>
          </p:cNvGraphicFramePr>
          <p:nvPr/>
        </p:nvGraphicFramePr>
        <p:xfrm>
          <a:off x="2098675" y="2614613"/>
          <a:ext cx="3778250" cy="1397000"/>
        </p:xfrm>
        <a:graphic>
          <a:graphicData uri="http://schemas.openxmlformats.org/presentationml/2006/ole">
            <mc:AlternateContent xmlns:mc="http://schemas.openxmlformats.org/markup-compatibility/2006">
              <mc:Choice xmlns:v="urn:schemas-microsoft-com:vml" Requires="v">
                <p:oleObj spid="_x0000_s83971" name="Equation" r:id="rId6" imgW="1511280" imgH="558720" progId="Equation.DSMT4">
                  <p:embed/>
                </p:oleObj>
              </mc:Choice>
              <mc:Fallback>
                <p:oleObj name="Equation" r:id="rId6" imgW="1511280" imgH="558720" progId="Equation.DSMT4">
                  <p:embed/>
                  <p:pic>
                    <p:nvPicPr>
                      <p:cNvPr id="2867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675" y="2614613"/>
                        <a:ext cx="377825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4"/>
          <p:cNvGraphicFramePr>
            <a:graphicFrameLocks noChangeAspect="1"/>
          </p:cNvGraphicFramePr>
          <p:nvPr/>
        </p:nvGraphicFramePr>
        <p:xfrm>
          <a:off x="2103438" y="4359275"/>
          <a:ext cx="5524500" cy="1270000"/>
        </p:xfrm>
        <a:graphic>
          <a:graphicData uri="http://schemas.openxmlformats.org/presentationml/2006/ole">
            <mc:AlternateContent xmlns:mc="http://schemas.openxmlformats.org/markup-compatibility/2006">
              <mc:Choice xmlns:v="urn:schemas-microsoft-com:vml" Requires="v">
                <p:oleObj spid="_x0000_s83972" name="Equation" r:id="rId8" imgW="2209680" imgH="507960" progId="Equation.DSMT4">
                  <p:embed/>
                </p:oleObj>
              </mc:Choice>
              <mc:Fallback>
                <p:oleObj name="Equation" r:id="rId8" imgW="2209680" imgH="507960" progId="Equation.DSMT4">
                  <p:embed/>
                  <p:pic>
                    <p:nvPicPr>
                      <p:cNvPr id="2867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3438" y="4359275"/>
                        <a:ext cx="55245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noChangeAspect="1"/>
          </p:cNvGraphicFramePr>
          <p:nvPr/>
        </p:nvGraphicFramePr>
        <p:xfrm>
          <a:off x="1701800" y="5586413"/>
          <a:ext cx="2063750" cy="984250"/>
        </p:xfrm>
        <a:graphic>
          <a:graphicData uri="http://schemas.openxmlformats.org/presentationml/2006/ole">
            <mc:AlternateContent xmlns:mc="http://schemas.openxmlformats.org/markup-compatibility/2006">
              <mc:Choice xmlns:v="urn:schemas-microsoft-com:vml" Requires="v">
                <p:oleObj spid="_x0000_s83973" name="Equation" r:id="rId10" imgW="825480" imgH="393480" progId="Equation.DSMT4">
                  <p:embed/>
                </p:oleObj>
              </mc:Choice>
              <mc:Fallback>
                <p:oleObj name="Equation" r:id="rId10" imgW="825480" imgH="393480" progId="Equation.DSMT4">
                  <p:embed/>
                  <p:pic>
                    <p:nvPicPr>
                      <p:cNvPr id="2867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1800" y="5586413"/>
                        <a:ext cx="20637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647</a:t>
            </a:fld>
            <a:endParaRPr lang="en-US"/>
          </a:p>
        </p:txBody>
      </p:sp>
    </p:spTree>
    <p:extLst>
      <p:ext uri="{BB962C8B-B14F-4D97-AF65-F5344CB8AC3E}">
        <p14:creationId xmlns:p14="http://schemas.microsoft.com/office/powerpoint/2010/main" val="251212713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ctrTitle" idx="4294967295"/>
          </p:nvPr>
        </p:nvSpPr>
        <p:spPr>
          <a:xfrm>
            <a:off x="0" y="2130425"/>
            <a:ext cx="7772400" cy="1470025"/>
          </a:xfrm>
        </p:spPr>
        <p:txBody>
          <a:bodyPr/>
          <a:lstStyle/>
          <a:p>
            <a:pPr eaLnBrk="1" hangingPunct="1"/>
            <a:r>
              <a:rPr lang="en-CA" altLang="en-US"/>
              <a:t>Integration over non rectangular regions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648</a:t>
            </a:fld>
            <a:endParaRPr lang="en-US"/>
          </a:p>
        </p:txBody>
      </p:sp>
    </p:spTree>
    <p:extLst>
      <p:ext uri="{BB962C8B-B14F-4D97-AF65-F5344CB8AC3E}">
        <p14:creationId xmlns:p14="http://schemas.microsoft.com/office/powerpoint/2010/main" val="423931821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Freeform 2"/>
          <p:cNvSpPr>
            <a:spLocks/>
          </p:cNvSpPr>
          <p:nvPr/>
        </p:nvSpPr>
        <p:spPr bwMode="auto">
          <a:xfrm>
            <a:off x="4651375" y="2049463"/>
            <a:ext cx="723900" cy="1655762"/>
          </a:xfrm>
          <a:custGeom>
            <a:avLst/>
            <a:gdLst>
              <a:gd name="T0" fmla="*/ 25201562 w 456"/>
              <a:gd name="T1" fmla="*/ 0 h 1043"/>
              <a:gd name="T2" fmla="*/ 975301398 w 456"/>
              <a:gd name="T3" fmla="*/ 0 h 1043"/>
              <a:gd name="T4" fmla="*/ 1149191339 w 456"/>
              <a:gd name="T5" fmla="*/ 274696125 h 1043"/>
              <a:gd name="T6" fmla="*/ 1149191339 w 456"/>
              <a:gd name="T7" fmla="*/ 574595381 h 1043"/>
              <a:gd name="T8" fmla="*/ 1101309177 w 456"/>
              <a:gd name="T9" fmla="*/ 950097778 h 1043"/>
              <a:gd name="T10" fmla="*/ 899696731 w 456"/>
              <a:gd name="T11" fmla="*/ 1325601563 h 1043"/>
              <a:gd name="T12" fmla="*/ 700603448 w 456"/>
              <a:gd name="T13" fmla="*/ 1628020081 h 1043"/>
              <a:gd name="T14" fmla="*/ 725805004 w 456"/>
              <a:gd name="T15" fmla="*/ 1827111874 h 1043"/>
              <a:gd name="T16" fmla="*/ 824091865 w 456"/>
              <a:gd name="T17" fmla="*/ 2147483647 h 1043"/>
              <a:gd name="T18" fmla="*/ 1025704510 w 456"/>
              <a:gd name="T19" fmla="*/ 2147483647 h 1043"/>
              <a:gd name="T20" fmla="*/ 0 w 456"/>
              <a:gd name="T21" fmla="*/ 2147483647 h 1043"/>
              <a:gd name="T22" fmla="*/ 25201562 w 456"/>
              <a:gd name="T23" fmla="*/ 0 h 10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6"/>
              <a:gd name="T37" fmla="*/ 0 h 1043"/>
              <a:gd name="T38" fmla="*/ 456 w 456"/>
              <a:gd name="T39" fmla="*/ 1043 h 10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6" h="1043">
                <a:moveTo>
                  <a:pt x="10" y="0"/>
                </a:moveTo>
                <a:lnTo>
                  <a:pt x="387" y="0"/>
                </a:lnTo>
                <a:lnTo>
                  <a:pt x="456" y="109"/>
                </a:lnTo>
                <a:lnTo>
                  <a:pt x="456" y="228"/>
                </a:lnTo>
                <a:lnTo>
                  <a:pt x="437" y="377"/>
                </a:lnTo>
                <a:lnTo>
                  <a:pt x="357" y="526"/>
                </a:lnTo>
                <a:lnTo>
                  <a:pt x="278" y="646"/>
                </a:lnTo>
                <a:lnTo>
                  <a:pt x="288" y="725"/>
                </a:lnTo>
                <a:lnTo>
                  <a:pt x="327" y="934"/>
                </a:lnTo>
                <a:lnTo>
                  <a:pt x="407" y="1043"/>
                </a:lnTo>
                <a:lnTo>
                  <a:pt x="0" y="1043"/>
                </a:lnTo>
                <a:lnTo>
                  <a:pt x="1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701" name="Freeform 3"/>
          <p:cNvSpPr>
            <a:spLocks/>
          </p:cNvSpPr>
          <p:nvPr/>
        </p:nvSpPr>
        <p:spPr bwMode="auto">
          <a:xfrm>
            <a:off x="2822575" y="2033588"/>
            <a:ext cx="739775" cy="1703387"/>
          </a:xfrm>
          <a:custGeom>
            <a:avLst/>
            <a:gdLst>
              <a:gd name="T0" fmla="*/ 0 w 466"/>
              <a:gd name="T1" fmla="*/ 50403100 h 1073"/>
              <a:gd name="T2" fmla="*/ 173891579 w 466"/>
              <a:gd name="T3" fmla="*/ 577114754 h 1073"/>
              <a:gd name="T4" fmla="*/ 423386338 w 466"/>
              <a:gd name="T5" fmla="*/ 1050903973 h 1073"/>
              <a:gd name="T6" fmla="*/ 700603452 w 466"/>
              <a:gd name="T7" fmla="*/ 1451609310 h 1073"/>
              <a:gd name="T8" fmla="*/ 950099848 w 466"/>
              <a:gd name="T9" fmla="*/ 2147483647 h 1073"/>
              <a:gd name="T10" fmla="*/ 950099848 w 466"/>
              <a:gd name="T11" fmla="*/ 2147483647 h 1073"/>
              <a:gd name="T12" fmla="*/ 1174392902 w 466"/>
              <a:gd name="T13" fmla="*/ 2147483647 h 1073"/>
              <a:gd name="T14" fmla="*/ 1149191346 w 466"/>
              <a:gd name="T15" fmla="*/ 0 h 1073"/>
              <a:gd name="T16" fmla="*/ 0 w 466"/>
              <a:gd name="T17" fmla="*/ 50403100 h 10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6"/>
              <a:gd name="T28" fmla="*/ 0 h 1073"/>
              <a:gd name="T29" fmla="*/ 466 w 466"/>
              <a:gd name="T30" fmla="*/ 1073 h 10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6" h="1073">
                <a:moveTo>
                  <a:pt x="0" y="20"/>
                </a:moveTo>
                <a:lnTo>
                  <a:pt x="69" y="229"/>
                </a:lnTo>
                <a:lnTo>
                  <a:pt x="168" y="417"/>
                </a:lnTo>
                <a:lnTo>
                  <a:pt x="278" y="576"/>
                </a:lnTo>
                <a:lnTo>
                  <a:pt x="377" y="1013"/>
                </a:lnTo>
                <a:lnTo>
                  <a:pt x="377" y="1073"/>
                </a:lnTo>
                <a:lnTo>
                  <a:pt x="466" y="1063"/>
                </a:lnTo>
                <a:lnTo>
                  <a:pt x="456" y="0"/>
                </a:lnTo>
                <a:lnTo>
                  <a:pt x="0"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702" name="Rectangle 4"/>
          <p:cNvSpPr>
            <a:spLocks noGrp="1" noChangeArrowheads="1"/>
          </p:cNvSpPr>
          <p:nvPr>
            <p:ph idx="4294967295"/>
          </p:nvPr>
        </p:nvSpPr>
        <p:spPr>
          <a:xfrm>
            <a:off x="0" y="381000"/>
            <a:ext cx="8229600" cy="5745163"/>
          </a:xfrm>
        </p:spPr>
        <p:txBody>
          <a:bodyPr/>
          <a:lstStyle/>
          <a:p>
            <a:pPr marL="0" indent="0" eaLnBrk="1" hangingPunct="1">
              <a:buFontTx/>
              <a:buNone/>
            </a:pPr>
            <a:r>
              <a:rPr lang="en-CA" altLang="en-US" dirty="0"/>
              <a:t>Suppose the region </a:t>
            </a:r>
            <a:r>
              <a:rPr lang="en-CA" altLang="en-US" i="1" dirty="0"/>
              <a:t>A </a:t>
            </a:r>
            <a:r>
              <a:rPr lang="en-CA" altLang="en-US" dirty="0"/>
              <a:t>is defined as follows</a:t>
            </a:r>
          </a:p>
          <a:p>
            <a:pPr marL="0" indent="0" eaLnBrk="1" hangingPunct="1">
              <a:buFontTx/>
              <a:buNone/>
            </a:pPr>
            <a:r>
              <a:rPr lang="en-CA" altLang="en-US" dirty="0"/>
              <a:t>	 </a:t>
            </a:r>
            <a:r>
              <a:rPr lang="en-CA" altLang="en-US" i="1" dirty="0"/>
              <a:t>A = </a:t>
            </a:r>
            <a:r>
              <a:rPr lang="en-CA" altLang="en-US" dirty="0"/>
              <a:t>{(</a:t>
            </a:r>
            <a:r>
              <a:rPr lang="en-CA" altLang="en-US" i="1" dirty="0" err="1"/>
              <a:t>x,y</a:t>
            </a:r>
            <a:r>
              <a:rPr lang="en-CA" altLang="en-US" dirty="0"/>
              <a:t>)| </a:t>
            </a:r>
            <a:r>
              <a:rPr lang="en-CA" altLang="en-US" i="1" dirty="0"/>
              <a:t>a</a:t>
            </a:r>
            <a:r>
              <a:rPr lang="en-CA" altLang="en-US" dirty="0"/>
              <a:t>(</a:t>
            </a:r>
            <a:r>
              <a:rPr lang="en-CA" altLang="en-US" i="1" dirty="0"/>
              <a:t>y</a:t>
            </a:r>
            <a:r>
              <a:rPr lang="en-CA" altLang="en-US" dirty="0"/>
              <a:t>)</a:t>
            </a:r>
            <a:r>
              <a:rPr lang="en-CA" altLang="en-US" i="1" dirty="0"/>
              <a:t> </a:t>
            </a:r>
            <a:r>
              <a:rPr lang="en-CA" altLang="en-US" dirty="0">
                <a:cs typeface="Times New Roman" panose="02020603050405020304" pitchFamily="18" charset="0"/>
              </a:rPr>
              <a:t>≤ </a:t>
            </a:r>
            <a:r>
              <a:rPr lang="en-CA" altLang="en-US" i="1" dirty="0">
                <a:cs typeface="Times New Roman" panose="02020603050405020304" pitchFamily="18" charset="0"/>
              </a:rPr>
              <a:t>x </a:t>
            </a:r>
            <a:r>
              <a:rPr lang="en-CA" altLang="en-US" dirty="0">
                <a:cs typeface="Times New Roman" panose="02020603050405020304" pitchFamily="18" charset="0"/>
              </a:rPr>
              <a:t>≤ </a:t>
            </a:r>
            <a:r>
              <a:rPr lang="en-CA" altLang="en-US" i="1" dirty="0">
                <a:cs typeface="Times New Roman" panose="02020603050405020304" pitchFamily="18" charset="0"/>
              </a:rPr>
              <a:t>b</a:t>
            </a:r>
            <a:r>
              <a:rPr lang="en-CA" altLang="en-US" dirty="0">
                <a:cs typeface="Times New Roman" panose="02020603050405020304" pitchFamily="18" charset="0"/>
              </a:rPr>
              <a:t>(</a:t>
            </a:r>
            <a:r>
              <a:rPr lang="en-CA" altLang="en-US" i="1" dirty="0">
                <a:cs typeface="Times New Roman" panose="02020603050405020304" pitchFamily="18" charset="0"/>
              </a:rPr>
              <a:t>y</a:t>
            </a:r>
            <a:r>
              <a:rPr lang="en-CA" altLang="en-US" dirty="0">
                <a:cs typeface="Times New Roman" panose="02020603050405020304" pitchFamily="18" charset="0"/>
              </a:rPr>
              <a:t>)</a:t>
            </a:r>
            <a:r>
              <a:rPr lang="en-CA" altLang="en-US" i="1" dirty="0">
                <a:cs typeface="Times New Roman" panose="02020603050405020304" pitchFamily="18" charset="0"/>
              </a:rPr>
              <a:t>,</a:t>
            </a:r>
            <a:r>
              <a:rPr lang="en-CA" altLang="en-US" dirty="0">
                <a:cs typeface="Times New Roman" panose="02020603050405020304" pitchFamily="18" charset="0"/>
              </a:rPr>
              <a:t> </a:t>
            </a:r>
            <a:r>
              <a:rPr lang="en-CA" altLang="en-US" i="1" dirty="0"/>
              <a:t>c </a:t>
            </a:r>
            <a:r>
              <a:rPr lang="en-CA" altLang="en-US" dirty="0">
                <a:cs typeface="Times New Roman" panose="02020603050405020304" pitchFamily="18" charset="0"/>
              </a:rPr>
              <a:t>≤ </a:t>
            </a:r>
            <a:r>
              <a:rPr lang="en-CA" altLang="en-US" i="1" dirty="0">
                <a:cs typeface="Times New Roman" panose="02020603050405020304" pitchFamily="18" charset="0"/>
              </a:rPr>
              <a:t>y </a:t>
            </a:r>
            <a:r>
              <a:rPr lang="en-CA" altLang="en-US" dirty="0">
                <a:cs typeface="Times New Roman" panose="02020603050405020304" pitchFamily="18" charset="0"/>
              </a:rPr>
              <a:t>≤ </a:t>
            </a:r>
            <a:r>
              <a:rPr lang="en-CA" altLang="en-US" i="1" dirty="0">
                <a:cs typeface="Times New Roman" panose="02020603050405020304" pitchFamily="18" charset="0"/>
              </a:rPr>
              <a:t>d</a:t>
            </a:r>
            <a:r>
              <a:rPr lang="en-CA" altLang="en-US" dirty="0">
                <a:cs typeface="Times New Roman" panose="02020603050405020304" pitchFamily="18" charset="0"/>
              </a:rPr>
              <a:t>}</a:t>
            </a:r>
            <a:endParaRPr lang="en-CA" altLang="en-US" i="1" dirty="0">
              <a:cs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649</a:t>
            </a:fld>
            <a:endParaRPr lang="en-US"/>
          </a:p>
        </p:txBody>
      </p:sp>
      <p:sp>
        <p:nvSpPr>
          <p:cNvPr id="29703" name="Rectangle 5"/>
          <p:cNvSpPr>
            <a:spLocks noChangeArrowheads="1"/>
          </p:cNvSpPr>
          <p:nvPr/>
        </p:nvSpPr>
        <p:spPr bwMode="auto">
          <a:xfrm>
            <a:off x="3492500" y="2046288"/>
            <a:ext cx="1171575" cy="1673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704" name="Line 6"/>
          <p:cNvSpPr>
            <a:spLocks noChangeShapeType="1"/>
          </p:cNvSpPr>
          <p:nvPr/>
        </p:nvSpPr>
        <p:spPr bwMode="auto">
          <a:xfrm>
            <a:off x="2555875" y="1774825"/>
            <a:ext cx="0" cy="273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5" name="Line 7"/>
          <p:cNvSpPr>
            <a:spLocks noChangeShapeType="1"/>
          </p:cNvSpPr>
          <p:nvPr/>
        </p:nvSpPr>
        <p:spPr bwMode="auto">
          <a:xfrm flipH="1">
            <a:off x="2555875" y="4438650"/>
            <a:ext cx="3744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706" name="Line 8"/>
          <p:cNvSpPr>
            <a:spLocks noChangeShapeType="1"/>
          </p:cNvSpPr>
          <p:nvPr/>
        </p:nvSpPr>
        <p:spPr bwMode="auto">
          <a:xfrm flipH="1">
            <a:off x="2555875" y="2062163"/>
            <a:ext cx="48244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9707" name="Line 9"/>
          <p:cNvSpPr>
            <a:spLocks noChangeShapeType="1"/>
          </p:cNvSpPr>
          <p:nvPr/>
        </p:nvSpPr>
        <p:spPr bwMode="auto">
          <a:xfrm flipH="1">
            <a:off x="2484438" y="3719513"/>
            <a:ext cx="48244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9708" name="Rectangle 10"/>
          <p:cNvSpPr>
            <a:spLocks noChangeArrowheads="1"/>
          </p:cNvSpPr>
          <p:nvPr/>
        </p:nvSpPr>
        <p:spPr bwMode="auto">
          <a:xfrm>
            <a:off x="6373813" y="4437063"/>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29709" name="Rectangle 11"/>
          <p:cNvSpPr>
            <a:spLocks noChangeArrowheads="1"/>
          </p:cNvSpPr>
          <p:nvPr/>
        </p:nvSpPr>
        <p:spPr bwMode="auto">
          <a:xfrm>
            <a:off x="2181226" y="23510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dirty="0">
                <a:latin typeface="Times New Roman" panose="02020603050405020304" pitchFamily="18" charset="0"/>
              </a:rPr>
              <a:t>y</a:t>
            </a:r>
          </a:p>
        </p:txBody>
      </p:sp>
      <p:sp>
        <p:nvSpPr>
          <p:cNvPr id="29710" name="Rectangle 12"/>
          <p:cNvSpPr>
            <a:spLocks noChangeArrowheads="1"/>
          </p:cNvSpPr>
          <p:nvPr/>
        </p:nvSpPr>
        <p:spPr bwMode="auto">
          <a:xfrm>
            <a:off x="2197100" y="18446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d</a:t>
            </a:r>
          </a:p>
        </p:txBody>
      </p:sp>
      <p:sp>
        <p:nvSpPr>
          <p:cNvPr id="29711" name="Rectangle 13"/>
          <p:cNvSpPr>
            <a:spLocks noChangeArrowheads="1"/>
          </p:cNvSpPr>
          <p:nvPr/>
        </p:nvSpPr>
        <p:spPr bwMode="auto">
          <a:xfrm>
            <a:off x="2124075" y="342900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c</a:t>
            </a:r>
          </a:p>
        </p:txBody>
      </p:sp>
      <p:sp>
        <p:nvSpPr>
          <p:cNvPr id="29712" name="Rectangle 14"/>
          <p:cNvSpPr>
            <a:spLocks noChangeArrowheads="1"/>
          </p:cNvSpPr>
          <p:nvPr/>
        </p:nvSpPr>
        <p:spPr bwMode="auto">
          <a:xfrm>
            <a:off x="2771775" y="4573588"/>
            <a:ext cx="920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a</a:t>
            </a:r>
            <a:r>
              <a:rPr lang="en-CA" altLang="en-US" sz="2400">
                <a:latin typeface="Times New Roman" panose="02020603050405020304" pitchFamily="18" charset="0"/>
              </a:rPr>
              <a:t>(</a:t>
            </a:r>
            <a:r>
              <a:rPr lang="en-CA" altLang="en-US" sz="2400" i="1">
                <a:latin typeface="Times New Roman" panose="02020603050405020304" pitchFamily="18" charset="0"/>
              </a:rPr>
              <a:t>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
        <p:nvSpPr>
          <p:cNvPr id="29713" name="Rectangle 15"/>
          <p:cNvSpPr>
            <a:spLocks noChangeArrowheads="1"/>
          </p:cNvSpPr>
          <p:nvPr/>
        </p:nvSpPr>
        <p:spPr bwMode="auto">
          <a:xfrm>
            <a:off x="5292725" y="4510088"/>
            <a:ext cx="920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b</a:t>
            </a:r>
            <a:r>
              <a:rPr lang="en-CA" altLang="en-US" sz="2400">
                <a:latin typeface="Times New Roman" panose="02020603050405020304" pitchFamily="18" charset="0"/>
              </a:rPr>
              <a:t>(</a:t>
            </a:r>
            <a:r>
              <a:rPr lang="en-CA" altLang="en-US" sz="2400" i="1">
                <a:latin typeface="Times New Roman" panose="02020603050405020304" pitchFamily="18" charset="0"/>
              </a:rPr>
              <a:t>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graphicFrame>
        <p:nvGraphicFramePr>
          <p:cNvPr id="29698" name="Object 2"/>
          <p:cNvGraphicFramePr>
            <a:graphicFrameLocks noChangeAspect="1"/>
          </p:cNvGraphicFramePr>
          <p:nvPr/>
        </p:nvGraphicFramePr>
        <p:xfrm>
          <a:off x="704850" y="5416550"/>
          <a:ext cx="2508250" cy="698500"/>
        </p:xfrm>
        <a:graphic>
          <a:graphicData uri="http://schemas.openxmlformats.org/presentationml/2006/ole">
            <mc:AlternateContent xmlns:mc="http://schemas.openxmlformats.org/markup-compatibility/2006">
              <mc:Choice xmlns:v="urn:schemas-microsoft-com:vml" Requires="v">
                <p:oleObj spid="_x0000_s84994" name="Equation" r:id="rId4" imgW="1002960" imgH="279360" progId="Equation.DSMT4">
                  <p:embed/>
                </p:oleObj>
              </mc:Choice>
              <mc:Fallback>
                <p:oleObj name="Equation" r:id="rId4" imgW="1002960" imgH="279360" progId="Equation.DSMT4">
                  <p:embed/>
                  <p:pic>
                    <p:nvPicPr>
                      <p:cNvPr id="296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 y="5416550"/>
                        <a:ext cx="25082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Text Box 17"/>
          <p:cNvSpPr txBox="1">
            <a:spLocks noChangeArrowheads="1"/>
          </p:cNvSpPr>
          <p:nvPr/>
        </p:nvSpPr>
        <p:spPr bwMode="auto">
          <a:xfrm>
            <a:off x="776288" y="5986463"/>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graphicFrame>
        <p:nvGraphicFramePr>
          <p:cNvPr id="29699" name="Object 3"/>
          <p:cNvGraphicFramePr>
            <a:graphicFrameLocks noChangeAspect="1"/>
          </p:cNvGraphicFramePr>
          <p:nvPr/>
        </p:nvGraphicFramePr>
        <p:xfrm>
          <a:off x="3408363" y="5097463"/>
          <a:ext cx="3460750" cy="1397000"/>
        </p:xfrm>
        <a:graphic>
          <a:graphicData uri="http://schemas.openxmlformats.org/presentationml/2006/ole">
            <mc:AlternateContent xmlns:mc="http://schemas.openxmlformats.org/markup-compatibility/2006">
              <mc:Choice xmlns:v="urn:schemas-microsoft-com:vml" Requires="v">
                <p:oleObj spid="_x0000_s84995" name="Equation" r:id="rId6" imgW="1384200" imgH="558720" progId="Equation.DSMT4">
                  <p:embed/>
                </p:oleObj>
              </mc:Choice>
              <mc:Fallback>
                <p:oleObj name="Equation" r:id="rId6" imgW="1384200" imgH="558720" progId="Equation.DSMT4">
                  <p:embed/>
                  <p:pic>
                    <p:nvPicPr>
                      <p:cNvPr id="296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363" y="5097463"/>
                        <a:ext cx="346075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5" name="Rectangle 19"/>
          <p:cNvSpPr>
            <a:spLocks noChangeArrowheads="1"/>
          </p:cNvSpPr>
          <p:nvPr/>
        </p:nvSpPr>
        <p:spPr bwMode="auto">
          <a:xfrm>
            <a:off x="323850" y="4508500"/>
            <a:ext cx="1008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Then</a:t>
            </a:r>
            <a:endParaRPr lang="en-CA" altLang="en-US" sz="2800" i="1">
              <a:latin typeface="Times New Roman" panose="02020603050405020304" pitchFamily="18" charset="0"/>
              <a:cs typeface="Times New Roman" panose="02020603050405020304" pitchFamily="18" charset="0"/>
            </a:endParaRPr>
          </a:p>
        </p:txBody>
      </p:sp>
      <p:sp>
        <p:nvSpPr>
          <p:cNvPr id="29716" name="Freeform 20"/>
          <p:cNvSpPr>
            <a:spLocks/>
          </p:cNvSpPr>
          <p:nvPr/>
        </p:nvSpPr>
        <p:spPr bwMode="auto">
          <a:xfrm>
            <a:off x="2820988" y="1687513"/>
            <a:ext cx="660400" cy="2759075"/>
          </a:xfrm>
          <a:custGeom>
            <a:avLst/>
            <a:gdLst>
              <a:gd name="T0" fmla="*/ 425907273 w 416"/>
              <a:gd name="T1" fmla="*/ 0 h 1738"/>
              <a:gd name="T2" fmla="*/ 0 w 416"/>
              <a:gd name="T3" fmla="*/ 425907279 h 1738"/>
              <a:gd name="T4" fmla="*/ 425907273 w 416"/>
              <a:gd name="T5" fmla="*/ 1600299960 h 1738"/>
              <a:gd name="T6" fmla="*/ 776208096 w 416"/>
              <a:gd name="T7" fmla="*/ 2147483647 h 1738"/>
              <a:gd name="T8" fmla="*/ 952619180 w 416"/>
              <a:gd name="T9" fmla="*/ 2147483647 h 1738"/>
              <a:gd name="T10" fmla="*/ 201612490 w 416"/>
              <a:gd name="T11" fmla="*/ 2147483647 h 1738"/>
              <a:gd name="T12" fmla="*/ 0 60000 65536"/>
              <a:gd name="T13" fmla="*/ 0 60000 65536"/>
              <a:gd name="T14" fmla="*/ 0 60000 65536"/>
              <a:gd name="T15" fmla="*/ 0 60000 65536"/>
              <a:gd name="T16" fmla="*/ 0 60000 65536"/>
              <a:gd name="T17" fmla="*/ 0 60000 65536"/>
              <a:gd name="T18" fmla="*/ 0 w 416"/>
              <a:gd name="T19" fmla="*/ 0 h 1738"/>
              <a:gd name="T20" fmla="*/ 416 w 416"/>
              <a:gd name="T21" fmla="*/ 1738 h 1738"/>
            </a:gdLst>
            <a:ahLst/>
            <a:cxnLst>
              <a:cxn ang="T12">
                <a:pos x="T0" y="T1"/>
              </a:cxn>
              <a:cxn ang="T13">
                <a:pos x="T2" y="T3"/>
              </a:cxn>
              <a:cxn ang="T14">
                <a:pos x="T4" y="T5"/>
              </a:cxn>
              <a:cxn ang="T15">
                <a:pos x="T6" y="T7"/>
              </a:cxn>
              <a:cxn ang="T16">
                <a:pos x="T8" y="T9"/>
              </a:cxn>
              <a:cxn ang="T17">
                <a:pos x="T10" y="T11"/>
              </a:cxn>
            </a:cxnLst>
            <a:rect l="T18" t="T19" r="T20" b="T21"/>
            <a:pathLst>
              <a:path w="416" h="1738">
                <a:moveTo>
                  <a:pt x="169" y="0"/>
                </a:moveTo>
                <a:cubicBezTo>
                  <a:pt x="84" y="31"/>
                  <a:pt x="0" y="63"/>
                  <a:pt x="0" y="169"/>
                </a:cubicBezTo>
                <a:cubicBezTo>
                  <a:pt x="0" y="275"/>
                  <a:pt x="118" y="519"/>
                  <a:pt x="169" y="635"/>
                </a:cubicBezTo>
                <a:cubicBezTo>
                  <a:pt x="220" y="751"/>
                  <a:pt x="273" y="727"/>
                  <a:pt x="308" y="864"/>
                </a:cubicBezTo>
                <a:cubicBezTo>
                  <a:pt x="343" y="1001"/>
                  <a:pt x="416" y="1314"/>
                  <a:pt x="378" y="1460"/>
                </a:cubicBezTo>
                <a:cubicBezTo>
                  <a:pt x="340" y="1606"/>
                  <a:pt x="135" y="1692"/>
                  <a:pt x="80" y="17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717" name="Freeform 21"/>
          <p:cNvSpPr>
            <a:spLocks/>
          </p:cNvSpPr>
          <p:nvPr/>
        </p:nvSpPr>
        <p:spPr bwMode="auto">
          <a:xfrm>
            <a:off x="5067300" y="1671638"/>
            <a:ext cx="360363" cy="2759075"/>
          </a:xfrm>
          <a:custGeom>
            <a:avLst/>
            <a:gdLst>
              <a:gd name="T0" fmla="*/ 514112649 w 227"/>
              <a:gd name="T1" fmla="*/ 0 h 1738"/>
              <a:gd name="T2" fmla="*/ 138609592 w 227"/>
              <a:gd name="T3" fmla="*/ 148688433 h 1738"/>
              <a:gd name="T4" fmla="*/ 315020777 w 227"/>
              <a:gd name="T5" fmla="*/ 599797217 h 1738"/>
              <a:gd name="T6" fmla="*/ 466230420 w 227"/>
              <a:gd name="T7" fmla="*/ 874495164 h 1738"/>
              <a:gd name="T8" fmla="*/ 466230420 w 227"/>
              <a:gd name="T9" fmla="*/ 1426408434 h 1738"/>
              <a:gd name="T10" fmla="*/ 365423958 w 227"/>
              <a:gd name="T11" fmla="*/ 1675905023 h 1738"/>
              <a:gd name="T12" fmla="*/ 214214414 w 227"/>
              <a:gd name="T13" fmla="*/ 1975802739 h 1738"/>
              <a:gd name="T14" fmla="*/ 90725751 w 227"/>
              <a:gd name="T15" fmla="*/ 2147483647 h 1738"/>
              <a:gd name="T16" fmla="*/ 40322558 w 227"/>
              <a:gd name="T17" fmla="*/ 2147483647 h 1738"/>
              <a:gd name="T18" fmla="*/ 40322558 w 227"/>
              <a:gd name="T19" fmla="*/ 2147483647 h 1738"/>
              <a:gd name="T20" fmla="*/ 289819186 w 227"/>
              <a:gd name="T21" fmla="*/ 2147483647 h 1738"/>
              <a:gd name="T22" fmla="*/ 415827139 w 227"/>
              <a:gd name="T23" fmla="*/ 2147483647 h 1738"/>
              <a:gd name="T24" fmla="*/ 564515830 w 227"/>
              <a:gd name="T25" fmla="*/ 2147483647 h 1738"/>
              <a:gd name="T26" fmla="*/ 466230420 w 227"/>
              <a:gd name="T27" fmla="*/ 2147483647 h 1738"/>
              <a:gd name="T28" fmla="*/ 415827139 w 227"/>
              <a:gd name="T29" fmla="*/ 2147483647 h 1738"/>
              <a:gd name="T30" fmla="*/ 514112649 w 227"/>
              <a:gd name="T31" fmla="*/ 2147483647 h 17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7"/>
              <a:gd name="T49" fmla="*/ 0 h 1738"/>
              <a:gd name="T50" fmla="*/ 227 w 227"/>
              <a:gd name="T51" fmla="*/ 1738 h 17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7" h="1738">
                <a:moveTo>
                  <a:pt x="204" y="0"/>
                </a:moveTo>
                <a:cubicBezTo>
                  <a:pt x="136" y="9"/>
                  <a:pt x="68" y="19"/>
                  <a:pt x="55" y="59"/>
                </a:cubicBezTo>
                <a:cubicBezTo>
                  <a:pt x="42" y="99"/>
                  <a:pt x="103" y="190"/>
                  <a:pt x="125" y="238"/>
                </a:cubicBezTo>
                <a:cubicBezTo>
                  <a:pt x="147" y="286"/>
                  <a:pt x="175" y="292"/>
                  <a:pt x="185" y="347"/>
                </a:cubicBezTo>
                <a:cubicBezTo>
                  <a:pt x="195" y="402"/>
                  <a:pt x="192" y="513"/>
                  <a:pt x="185" y="566"/>
                </a:cubicBezTo>
                <a:cubicBezTo>
                  <a:pt x="178" y="619"/>
                  <a:pt x="162" y="629"/>
                  <a:pt x="145" y="665"/>
                </a:cubicBezTo>
                <a:cubicBezTo>
                  <a:pt x="128" y="701"/>
                  <a:pt x="103" y="753"/>
                  <a:pt x="85" y="784"/>
                </a:cubicBezTo>
                <a:cubicBezTo>
                  <a:pt x="67" y="815"/>
                  <a:pt x="47" y="826"/>
                  <a:pt x="36" y="854"/>
                </a:cubicBezTo>
                <a:cubicBezTo>
                  <a:pt x="25" y="882"/>
                  <a:pt x="19" y="917"/>
                  <a:pt x="16" y="953"/>
                </a:cubicBezTo>
                <a:cubicBezTo>
                  <a:pt x="13" y="989"/>
                  <a:pt x="0" y="1021"/>
                  <a:pt x="16" y="1072"/>
                </a:cubicBezTo>
                <a:cubicBezTo>
                  <a:pt x="32" y="1123"/>
                  <a:pt x="90" y="1219"/>
                  <a:pt x="115" y="1261"/>
                </a:cubicBezTo>
                <a:cubicBezTo>
                  <a:pt x="140" y="1303"/>
                  <a:pt x="147" y="1288"/>
                  <a:pt x="165" y="1321"/>
                </a:cubicBezTo>
                <a:cubicBezTo>
                  <a:pt x="183" y="1354"/>
                  <a:pt x="221" y="1424"/>
                  <a:pt x="224" y="1460"/>
                </a:cubicBezTo>
                <a:cubicBezTo>
                  <a:pt x="227" y="1496"/>
                  <a:pt x="195" y="1504"/>
                  <a:pt x="185" y="1539"/>
                </a:cubicBezTo>
                <a:cubicBezTo>
                  <a:pt x="175" y="1574"/>
                  <a:pt x="162" y="1635"/>
                  <a:pt x="165" y="1668"/>
                </a:cubicBezTo>
                <a:cubicBezTo>
                  <a:pt x="168" y="1701"/>
                  <a:pt x="186" y="1719"/>
                  <a:pt x="204" y="17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718" name="Line 22"/>
          <p:cNvSpPr>
            <a:spLocks noChangeShapeType="1"/>
          </p:cNvSpPr>
          <p:nvPr/>
        </p:nvSpPr>
        <p:spPr bwMode="auto">
          <a:xfrm>
            <a:off x="3232150" y="2884488"/>
            <a:ext cx="2001838"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627269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2730" cy="599440"/>
            <a:chOff x="0" y="0"/>
            <a:chExt cx="9142730" cy="599440"/>
          </a:xfrm>
        </p:grpSpPr>
        <p:sp>
          <p:nvSpPr>
            <p:cNvPr id="3" name="object 3"/>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098905" y="125856"/>
              <a:ext cx="735965" cy="377190"/>
            </a:xfrm>
            <a:custGeom>
              <a:avLst/>
              <a:gdLst/>
              <a:ahLst/>
              <a:cxnLst/>
              <a:rect l="l" t="t" r="r" b="b"/>
              <a:pathLst>
                <a:path w="735964" h="377190">
                  <a:moveTo>
                    <a:pt x="615721" y="0"/>
                  </a:moveTo>
                  <a:lnTo>
                    <a:pt x="610387" y="15367"/>
                  </a:lnTo>
                  <a:lnTo>
                    <a:pt x="632197" y="24818"/>
                  </a:lnTo>
                  <a:lnTo>
                    <a:pt x="650948" y="37925"/>
                  </a:lnTo>
                  <a:lnTo>
                    <a:pt x="679221" y="75057"/>
                  </a:lnTo>
                  <a:lnTo>
                    <a:pt x="695969" y="125142"/>
                  </a:lnTo>
                  <a:lnTo>
                    <a:pt x="701573" y="186563"/>
                  </a:lnTo>
                  <a:lnTo>
                    <a:pt x="700170" y="219805"/>
                  </a:lnTo>
                  <a:lnTo>
                    <a:pt x="688982" y="277145"/>
                  </a:lnTo>
                  <a:lnTo>
                    <a:pt x="666527" y="321941"/>
                  </a:lnTo>
                  <a:lnTo>
                    <a:pt x="632376" y="352143"/>
                  </a:lnTo>
                  <a:lnTo>
                    <a:pt x="610895" y="361696"/>
                  </a:lnTo>
                  <a:lnTo>
                    <a:pt x="615721" y="376936"/>
                  </a:lnTo>
                  <a:lnTo>
                    <a:pt x="667108" y="352853"/>
                  </a:lnTo>
                  <a:lnTo>
                    <a:pt x="704875" y="311150"/>
                  </a:lnTo>
                  <a:lnTo>
                    <a:pt x="728132" y="255206"/>
                  </a:lnTo>
                  <a:lnTo>
                    <a:pt x="735863" y="188595"/>
                  </a:lnTo>
                  <a:lnTo>
                    <a:pt x="733932" y="154070"/>
                  </a:lnTo>
                  <a:lnTo>
                    <a:pt x="718450" y="92833"/>
                  </a:lnTo>
                  <a:lnTo>
                    <a:pt x="687587" y="42969"/>
                  </a:lnTo>
                  <a:lnTo>
                    <a:pt x="643010" y="9909"/>
                  </a:lnTo>
                  <a:lnTo>
                    <a:pt x="615721" y="0"/>
                  </a:lnTo>
                  <a:close/>
                </a:path>
                <a:path w="735964" h="377190">
                  <a:moveTo>
                    <a:pt x="120205" y="0"/>
                  </a:moveTo>
                  <a:lnTo>
                    <a:pt x="68913" y="24225"/>
                  </a:lnTo>
                  <a:lnTo>
                    <a:pt x="31089" y="66167"/>
                  </a:lnTo>
                  <a:lnTo>
                    <a:pt x="7772" y="122142"/>
                  </a:lnTo>
                  <a:lnTo>
                    <a:pt x="0" y="188595"/>
                  </a:lnTo>
                  <a:lnTo>
                    <a:pt x="1936" y="223246"/>
                  </a:lnTo>
                  <a:lnTo>
                    <a:pt x="17428" y="284499"/>
                  </a:lnTo>
                  <a:lnTo>
                    <a:pt x="48187" y="334198"/>
                  </a:lnTo>
                  <a:lnTo>
                    <a:pt x="92797" y="367103"/>
                  </a:lnTo>
                  <a:lnTo>
                    <a:pt x="120205" y="376936"/>
                  </a:lnTo>
                  <a:lnTo>
                    <a:pt x="124967" y="361696"/>
                  </a:lnTo>
                  <a:lnTo>
                    <a:pt x="103493" y="352143"/>
                  </a:lnTo>
                  <a:lnTo>
                    <a:pt x="84961" y="338899"/>
                  </a:lnTo>
                  <a:lnTo>
                    <a:pt x="56718" y="301244"/>
                  </a:lnTo>
                  <a:lnTo>
                    <a:pt x="39955" y="249999"/>
                  </a:lnTo>
                  <a:lnTo>
                    <a:pt x="34366" y="186563"/>
                  </a:lnTo>
                  <a:lnTo>
                    <a:pt x="35763" y="154441"/>
                  </a:lnTo>
                  <a:lnTo>
                    <a:pt x="46940" y="98677"/>
                  </a:lnTo>
                  <a:lnTo>
                    <a:pt x="69407" y="54675"/>
                  </a:lnTo>
                  <a:lnTo>
                    <a:pt x="103831" y="24818"/>
                  </a:lnTo>
                  <a:lnTo>
                    <a:pt x="125564" y="15367"/>
                  </a:lnTo>
                  <a:lnTo>
                    <a:pt x="12020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txBox="1">
            <a:spLocks noGrp="1"/>
          </p:cNvSpPr>
          <p:nvPr>
            <p:ph type="title"/>
          </p:nvPr>
        </p:nvSpPr>
        <p:spPr>
          <a:xfrm>
            <a:off x="298602" y="9855"/>
            <a:ext cx="3640454" cy="514350"/>
          </a:xfrm>
          <a:prstGeom prst="rect">
            <a:avLst/>
          </a:prstGeom>
        </p:spPr>
        <p:txBody>
          <a:bodyPr vert="horz" wrap="square" lIns="0" tIns="13335" rIns="0" bIns="0" rtlCol="0">
            <a:spAutoFit/>
          </a:bodyPr>
          <a:lstStyle/>
          <a:p>
            <a:pPr marL="25400">
              <a:lnSpc>
                <a:spcPct val="100000"/>
              </a:lnSpc>
              <a:spcBef>
                <a:spcPts val="105"/>
              </a:spcBef>
              <a:tabLst>
                <a:tab pos="933450" algn="l"/>
                <a:tab pos="1663700" algn="l"/>
              </a:tabLst>
            </a:pPr>
            <a:r>
              <a:rPr sz="3200" spc="-145" dirty="0">
                <a:solidFill>
                  <a:srgbClr val="FFFFFF"/>
                </a:solidFill>
              </a:rPr>
              <a:t>To</a:t>
            </a:r>
            <a:r>
              <a:rPr sz="3200" spc="5" dirty="0">
                <a:solidFill>
                  <a:srgbClr val="FFFFFF"/>
                </a:solidFill>
              </a:rPr>
              <a:t> </a:t>
            </a:r>
            <a:r>
              <a:rPr sz="3200" spc="-490" dirty="0">
                <a:solidFill>
                  <a:srgbClr val="FFFFFF"/>
                </a:solidFill>
                <a:latin typeface="Tinos"/>
                <a:cs typeface="Tinos"/>
              </a:rPr>
              <a:t>𝐸	</a:t>
            </a:r>
            <a:r>
              <a:rPr sz="3200" spc="-50" dirty="0">
                <a:solidFill>
                  <a:srgbClr val="FFFFFF"/>
                </a:solidFill>
                <a:latin typeface="Tinos"/>
                <a:cs typeface="Tinos"/>
              </a:rPr>
              <a:t>𝑋</a:t>
            </a:r>
            <a:r>
              <a:rPr sz="3525" spc="-75" baseline="28368" dirty="0">
                <a:solidFill>
                  <a:srgbClr val="FFFFFF"/>
                </a:solidFill>
                <a:latin typeface="Tinos"/>
                <a:cs typeface="Tinos"/>
              </a:rPr>
              <a:t>2	</a:t>
            </a:r>
            <a:r>
              <a:rPr sz="3200" dirty="0">
                <a:solidFill>
                  <a:srgbClr val="FFFFFF"/>
                </a:solidFill>
              </a:rPr>
              <a:t>and</a:t>
            </a:r>
            <a:r>
              <a:rPr sz="3200" spc="-45" dirty="0">
                <a:solidFill>
                  <a:srgbClr val="FFFFFF"/>
                </a:solidFill>
              </a:rPr>
              <a:t> </a:t>
            </a:r>
            <a:r>
              <a:rPr sz="3200" spc="-15" dirty="0">
                <a:solidFill>
                  <a:srgbClr val="FFFFFF"/>
                </a:solidFill>
              </a:rPr>
              <a:t>beyond</a:t>
            </a:r>
            <a:endParaRPr sz="3200">
              <a:latin typeface="Tinos"/>
              <a:cs typeface="Tinos"/>
            </a:endParaRPr>
          </a:p>
        </p:txBody>
      </p:sp>
      <p:sp>
        <p:nvSpPr>
          <p:cNvPr id="6" name="object 6"/>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474370" y="926719"/>
            <a:ext cx="753427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Remember with </a:t>
            </a:r>
            <a:r>
              <a:rPr kumimoji="0" sz="1800" b="0" i="0" u="none" strike="noStrike" kern="1200" cap="none" spc="0" normalizeH="0" baseline="0" noProof="0" dirty="0">
                <a:ln>
                  <a:noFill/>
                </a:ln>
                <a:solidFill>
                  <a:prstClr val="black"/>
                </a:solidFill>
                <a:effectLst/>
                <a:uLnTx/>
                <a:uFillTx/>
                <a:latin typeface="Carlito"/>
                <a:ea typeface="+mn-ea"/>
                <a:cs typeface="Carlito"/>
              </a:rPr>
              <a:t>the mean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sample, </a:t>
            </a:r>
            <a:r>
              <a:rPr kumimoji="0" sz="1800" b="0" i="0" u="none" strike="noStrike" kern="1200" cap="none" spc="-10" normalizeH="0" baseline="0" noProof="0" dirty="0">
                <a:ln>
                  <a:noFill/>
                </a:ln>
                <a:solidFill>
                  <a:prstClr val="black"/>
                </a:solidFill>
                <a:effectLst/>
                <a:uLnTx/>
                <a:uFillTx/>
                <a:latin typeface="Carlito"/>
                <a:ea typeface="+mn-ea"/>
                <a:cs typeface="Carlito"/>
              </a:rPr>
              <a:t>we could </a:t>
            </a: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“mean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the</a:t>
            </a:r>
            <a:r>
              <a:rPr kumimoji="0" sz="1800" b="0" i="0" u="none" strike="noStrike" kern="1200" cap="none" spc="12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squares”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txBox="1"/>
          <p:nvPr/>
        </p:nvSpPr>
        <p:spPr>
          <a:xfrm>
            <a:off x="474370" y="1298270"/>
            <a:ext cx="252666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when </a:t>
            </a:r>
            <a:r>
              <a:rPr kumimoji="0" sz="1800" b="0" i="0" u="none" strike="noStrike" kern="1200" cap="none" spc="-5" normalizeH="0" baseline="0" noProof="0" dirty="0">
                <a:ln>
                  <a:noFill/>
                </a:ln>
                <a:solidFill>
                  <a:prstClr val="black"/>
                </a:solidFill>
                <a:effectLst/>
                <a:uLnTx/>
                <a:uFillTx/>
                <a:latin typeface="Carlito"/>
                <a:ea typeface="+mn-ea"/>
                <a:cs typeface="Carlito"/>
              </a:rPr>
              <a:t>finding variance,</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e.g.</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3038094" y="1466469"/>
            <a:ext cx="401320" cy="15240"/>
          </a:xfrm>
          <a:custGeom>
            <a:avLst/>
            <a:gdLst/>
            <a:ahLst/>
            <a:cxnLst/>
            <a:rect l="l" t="t" r="r" b="b"/>
            <a:pathLst>
              <a:path w="401320" h="15240">
                <a:moveTo>
                  <a:pt x="400811" y="0"/>
                </a:moveTo>
                <a:lnTo>
                  <a:pt x="0" y="0"/>
                </a:lnTo>
                <a:lnTo>
                  <a:pt x="0" y="15239"/>
                </a:lnTo>
                <a:lnTo>
                  <a:pt x="400811" y="15239"/>
                </a:lnTo>
                <a:lnTo>
                  <a:pt x="40081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3000501" y="1225423"/>
            <a:ext cx="472440" cy="226695"/>
          </a:xfrm>
          <a:prstGeom prst="rect">
            <a:avLst/>
          </a:prstGeom>
        </p:spPr>
        <p:txBody>
          <a:bodyPr vert="horz" wrap="square" lIns="0" tIns="15240" rIns="0" bIns="0" rtlCol="0">
            <a:spAutoFit/>
          </a:bodyPr>
          <a:lstStyle/>
          <a:p>
            <a:pPr marL="381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50" normalizeH="0" baseline="0" noProof="0" dirty="0">
                <a:ln>
                  <a:noFill/>
                </a:ln>
                <a:solidFill>
                  <a:prstClr val="black"/>
                </a:solidFill>
                <a:effectLst/>
                <a:uLnTx/>
                <a:uFillTx/>
                <a:latin typeface="Tinos"/>
                <a:ea typeface="+mn-ea"/>
                <a:cs typeface="Tinos"/>
              </a:rPr>
              <a:t>Σ𝑓𝑥</a:t>
            </a:r>
            <a:r>
              <a:rPr kumimoji="0" sz="1575" b="0" i="0" u="none" strike="noStrike" kern="1200" cap="none" spc="-75" normalizeH="0" baseline="26455" noProof="0" dirty="0">
                <a:ln>
                  <a:noFill/>
                </a:ln>
                <a:solidFill>
                  <a:prstClr val="black"/>
                </a:solidFill>
                <a:effectLst/>
                <a:uLnTx/>
                <a:uFillTx/>
                <a:latin typeface="Tinos"/>
                <a:ea typeface="+mn-ea"/>
                <a:cs typeface="Tinos"/>
              </a:rPr>
              <a:t>2</a:t>
            </a:r>
            <a:endParaRPr kumimoji="0" sz="1575" b="0" i="0" u="none" strike="noStrike" kern="1200" cap="none" spc="0" normalizeH="0" baseline="26455" noProof="0">
              <a:ln>
                <a:noFill/>
              </a:ln>
              <a:solidFill>
                <a:prstClr val="black"/>
              </a:solidFill>
              <a:effectLst/>
              <a:uLnTx/>
              <a:uFillTx/>
              <a:latin typeface="Tinos"/>
              <a:ea typeface="+mn-ea"/>
              <a:cs typeface="Tinos"/>
            </a:endParaRPr>
          </a:p>
        </p:txBody>
      </p:sp>
      <p:sp>
        <p:nvSpPr>
          <p:cNvPr id="11" name="object 11"/>
          <p:cNvSpPr txBox="1"/>
          <p:nvPr/>
        </p:nvSpPr>
        <p:spPr>
          <a:xfrm>
            <a:off x="3123438" y="1474088"/>
            <a:ext cx="22860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40" normalizeH="0" baseline="0" noProof="0" dirty="0">
                <a:ln>
                  <a:noFill/>
                </a:ln>
                <a:solidFill>
                  <a:prstClr val="black"/>
                </a:solidFill>
                <a:effectLst/>
                <a:uLnTx/>
                <a:uFillTx/>
                <a:latin typeface="Tinos"/>
                <a:ea typeface="+mn-ea"/>
                <a:cs typeface="Tinos"/>
              </a:rPr>
              <a:t>Σ</a:t>
            </a:r>
            <a:r>
              <a:rPr kumimoji="0" sz="1300" b="0" i="0" u="none" strike="noStrike" kern="1200" cap="none" spc="-285" normalizeH="0" baseline="0" noProof="0" dirty="0">
                <a:ln>
                  <a:noFill/>
                </a:ln>
                <a:solidFill>
                  <a:prstClr val="black"/>
                </a:solidFill>
                <a:effectLst/>
                <a:uLnTx/>
                <a:uFillTx/>
                <a:latin typeface="Tinos"/>
                <a:ea typeface="+mn-ea"/>
                <a:cs typeface="Tinos"/>
              </a:rPr>
              <a:t>𝑓</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3426967" y="1298270"/>
            <a:ext cx="444182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10" normalizeH="0" baseline="0" noProof="0" dirty="0">
                <a:ln>
                  <a:noFill/>
                </a:ln>
                <a:solidFill>
                  <a:prstClr val="black"/>
                </a:solidFill>
                <a:effectLst/>
                <a:uLnTx/>
                <a:uFillTx/>
                <a:latin typeface="Carlito"/>
                <a:ea typeface="+mn-ea"/>
                <a:cs typeface="Carlito"/>
              </a:rPr>
              <a:t>just </a:t>
            </a:r>
            <a:r>
              <a:rPr kumimoji="0" sz="1800" b="0" i="0" u="none" strike="noStrike" kern="1200" cap="none" spc="-5" normalizeH="0" baseline="0" noProof="0" dirty="0">
                <a:ln>
                  <a:noFill/>
                </a:ln>
                <a:solidFill>
                  <a:prstClr val="black"/>
                </a:solidFill>
                <a:effectLst/>
                <a:uLnTx/>
                <a:uFillTx/>
                <a:latin typeface="Carlito"/>
                <a:ea typeface="+mn-ea"/>
                <a:cs typeface="Carlito"/>
              </a:rPr>
              <a:t>replaced </a:t>
            </a:r>
            <a:r>
              <a:rPr kumimoji="0" sz="1800" b="0" i="0" u="none" strike="noStrike" kern="1200" cap="none" spc="0" normalizeH="0" baseline="0" noProof="0" dirty="0">
                <a:ln>
                  <a:noFill/>
                </a:ln>
                <a:solidFill>
                  <a:prstClr val="black"/>
                </a:solidFill>
                <a:effectLst/>
                <a:uLnTx/>
                <a:uFillTx/>
                <a:latin typeface="Carlito"/>
                <a:ea typeface="+mn-ea"/>
                <a:cs typeface="Carlito"/>
              </a:rPr>
              <a:t>each </a:t>
            </a:r>
            <a:r>
              <a:rPr kumimoji="0" sz="1800" b="0" i="0" u="none" strike="noStrike" kern="1200" cap="none" spc="-10" normalizeH="0" baseline="0" noProof="0" dirty="0">
                <a:ln>
                  <a:noFill/>
                </a:ln>
                <a:solidFill>
                  <a:prstClr val="black"/>
                </a:solidFill>
                <a:effectLst/>
                <a:uLnTx/>
                <a:uFillTx/>
                <a:latin typeface="Carlito"/>
                <a:ea typeface="+mn-ea"/>
                <a:cs typeface="Carlito"/>
              </a:rPr>
              <a:t>value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5" normalizeH="0" baseline="0" noProof="0" dirty="0">
                <a:ln>
                  <a:noFill/>
                </a:ln>
                <a:solidFill>
                  <a:prstClr val="black"/>
                </a:solidFill>
                <a:effectLst/>
                <a:uLnTx/>
                <a:uFillTx/>
                <a:latin typeface="Carlito"/>
                <a:ea typeface="+mn-ea"/>
                <a:cs typeface="Carlito"/>
              </a:rPr>
              <a:t>with its</a:t>
            </a:r>
            <a:r>
              <a:rPr kumimoji="0" sz="1800" b="0" i="0" u="none" strike="noStrike" kern="1200" cap="none" spc="8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square.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txBox="1"/>
          <p:nvPr/>
        </p:nvSpPr>
        <p:spPr>
          <a:xfrm>
            <a:off x="474370" y="1934336"/>
            <a:ext cx="7143115"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Unsurprisingly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same applies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expected </a:t>
            </a:r>
            <a:r>
              <a:rPr kumimoji="0" sz="1800" b="0" i="0" u="none" strike="noStrike" kern="1200" cap="none" spc="-5" normalizeH="0" baseline="0" noProof="0" dirty="0">
                <a:ln>
                  <a:noFill/>
                </a:ln>
                <a:solidFill>
                  <a:prstClr val="black"/>
                </a:solidFill>
                <a:effectLst/>
                <a:uLnTx/>
                <a:uFillTx/>
                <a:latin typeface="Carlito"/>
                <a:ea typeface="+mn-ea"/>
                <a:cs typeface="Carlito"/>
              </a:rPr>
              <a:t>value of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random </a:t>
            </a:r>
            <a:r>
              <a:rPr kumimoji="0" sz="1800" b="0" i="0" u="none" strike="noStrike" kern="1200" cap="none" spc="-5" normalizeH="0" baseline="0" noProof="0" dirty="0">
                <a:ln>
                  <a:noFill/>
                </a:ln>
                <a:solidFill>
                  <a:prstClr val="black"/>
                </a:solidFill>
                <a:effectLst/>
                <a:uLnTx/>
                <a:uFillTx/>
                <a:latin typeface="Carlito"/>
                <a:ea typeface="+mn-ea"/>
                <a:cs typeface="Carlito"/>
              </a:rPr>
              <a:t>variable.  Just replace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5" normalizeH="0" baseline="0" noProof="0" dirty="0">
                <a:ln>
                  <a:noFill/>
                </a:ln>
                <a:solidFill>
                  <a:prstClr val="black"/>
                </a:solidFill>
                <a:effectLst/>
                <a:uLnTx/>
                <a:uFillTx/>
                <a:latin typeface="Carlito"/>
                <a:ea typeface="+mn-ea"/>
                <a:cs typeface="Carlito"/>
              </a:rPr>
              <a:t>with </a:t>
            </a:r>
            <a:r>
              <a:rPr kumimoji="0" sz="1800" b="0" i="0" u="none" strike="noStrike" kern="1200" cap="none" spc="-10" normalizeH="0" baseline="0" noProof="0" dirty="0">
                <a:ln>
                  <a:noFill/>
                </a:ln>
                <a:solidFill>
                  <a:prstClr val="black"/>
                </a:solidFill>
                <a:effectLst/>
                <a:uLnTx/>
                <a:uFillTx/>
                <a:latin typeface="Carlito"/>
                <a:ea typeface="+mn-ea"/>
                <a:cs typeface="Carlito"/>
              </a:rPr>
              <a:t>whatever </a:t>
            </a:r>
            <a:r>
              <a:rPr kumimoji="0" sz="1800" b="0" i="0" u="none" strike="noStrike" kern="1200" cap="none" spc="0" normalizeH="0" baseline="0" noProof="0" dirty="0">
                <a:ln>
                  <a:noFill/>
                </a:ln>
                <a:solidFill>
                  <a:prstClr val="black"/>
                </a:solidFill>
                <a:effectLst/>
                <a:uLnTx/>
                <a:uFillTx/>
                <a:latin typeface="Carlito"/>
                <a:ea typeface="+mn-ea"/>
                <a:cs typeface="Carlito"/>
              </a:rPr>
              <a:t>is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square </a:t>
            </a:r>
            <a:r>
              <a:rPr kumimoji="0" sz="1800" b="0" i="0" u="none" strike="noStrike" kern="1200" cap="none" spc="-15" normalizeH="0" baseline="0" noProof="0" dirty="0">
                <a:ln>
                  <a:noFill/>
                </a:ln>
                <a:solidFill>
                  <a:prstClr val="black"/>
                </a:solidFill>
                <a:effectLst/>
                <a:uLnTx/>
                <a:uFillTx/>
                <a:latin typeface="Carlito"/>
                <a:ea typeface="+mn-ea"/>
                <a:cs typeface="Carlito"/>
              </a:rPr>
              <a:t>brackets.</a:t>
            </a:r>
            <a:r>
              <a:rPr kumimoji="0" sz="1800" b="0" i="0" u="none" strike="noStrike" kern="1200" cap="none" spc="9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Sorted!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2339720" y="3806063"/>
            <a:ext cx="1227455" cy="487045"/>
            <a:chOff x="2339720" y="3806063"/>
            <a:chExt cx="1227455" cy="487045"/>
          </a:xfrm>
        </p:grpSpPr>
        <p:sp>
          <p:nvSpPr>
            <p:cNvPr id="15" name="object 15"/>
            <p:cNvSpPr/>
            <p:nvPr/>
          </p:nvSpPr>
          <p:spPr>
            <a:xfrm>
              <a:off x="2339720" y="3806063"/>
              <a:ext cx="1227455" cy="487045"/>
            </a:xfrm>
            <a:custGeom>
              <a:avLst/>
              <a:gdLst/>
              <a:ahLst/>
              <a:cxnLst/>
              <a:rect l="l" t="t" r="r" b="b"/>
              <a:pathLst>
                <a:path w="1227454" h="487045">
                  <a:moveTo>
                    <a:pt x="1226883" y="0"/>
                  </a:moveTo>
                  <a:lnTo>
                    <a:pt x="0" y="0"/>
                  </a:lnTo>
                  <a:lnTo>
                    <a:pt x="0" y="487044"/>
                  </a:lnTo>
                  <a:lnTo>
                    <a:pt x="1226883" y="487044"/>
                  </a:lnTo>
                  <a:lnTo>
                    <a:pt x="1226883"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630296" y="3900805"/>
              <a:ext cx="820419" cy="236220"/>
            </a:xfrm>
            <a:custGeom>
              <a:avLst/>
              <a:gdLst/>
              <a:ahLst/>
              <a:cxnLst/>
              <a:rect l="l" t="t" r="r" b="b"/>
              <a:pathLst>
                <a:path w="820420" h="236220">
                  <a:moveTo>
                    <a:pt x="744727" y="0"/>
                  </a:moveTo>
                  <a:lnTo>
                    <a:pt x="741299" y="9525"/>
                  </a:lnTo>
                  <a:lnTo>
                    <a:pt x="754993" y="15448"/>
                  </a:lnTo>
                  <a:lnTo>
                    <a:pt x="766746" y="23669"/>
                  </a:lnTo>
                  <a:lnTo>
                    <a:pt x="790573" y="61652"/>
                  </a:lnTo>
                  <a:lnTo>
                    <a:pt x="798449" y="116713"/>
                  </a:lnTo>
                  <a:lnTo>
                    <a:pt x="797567" y="137477"/>
                  </a:lnTo>
                  <a:lnTo>
                    <a:pt x="784351" y="188341"/>
                  </a:lnTo>
                  <a:lnTo>
                    <a:pt x="755134" y="220237"/>
                  </a:lnTo>
                  <a:lnTo>
                    <a:pt x="741679" y="226187"/>
                  </a:lnTo>
                  <a:lnTo>
                    <a:pt x="744727" y="235712"/>
                  </a:lnTo>
                  <a:lnTo>
                    <a:pt x="789715" y="208994"/>
                  </a:lnTo>
                  <a:lnTo>
                    <a:pt x="815054" y="159607"/>
                  </a:lnTo>
                  <a:lnTo>
                    <a:pt x="819912" y="117983"/>
                  </a:lnTo>
                  <a:lnTo>
                    <a:pt x="818697" y="96335"/>
                  </a:lnTo>
                  <a:lnTo>
                    <a:pt x="808982" y="57993"/>
                  </a:lnTo>
                  <a:lnTo>
                    <a:pt x="776795" y="15113"/>
                  </a:lnTo>
                  <a:lnTo>
                    <a:pt x="761797" y="6163"/>
                  </a:lnTo>
                  <a:lnTo>
                    <a:pt x="744727" y="0"/>
                  </a:lnTo>
                  <a:close/>
                </a:path>
                <a:path w="820420" h="236220">
                  <a:moveTo>
                    <a:pt x="75183" y="0"/>
                  </a:moveTo>
                  <a:lnTo>
                    <a:pt x="30321" y="26824"/>
                  </a:lnTo>
                  <a:lnTo>
                    <a:pt x="4873" y="76342"/>
                  </a:lnTo>
                  <a:lnTo>
                    <a:pt x="0" y="117983"/>
                  </a:lnTo>
                  <a:lnTo>
                    <a:pt x="1214" y="139628"/>
                  </a:lnTo>
                  <a:lnTo>
                    <a:pt x="10929" y="177919"/>
                  </a:lnTo>
                  <a:lnTo>
                    <a:pt x="43068" y="220662"/>
                  </a:lnTo>
                  <a:lnTo>
                    <a:pt x="75183" y="235712"/>
                  </a:lnTo>
                  <a:lnTo>
                    <a:pt x="78231" y="226187"/>
                  </a:lnTo>
                  <a:lnTo>
                    <a:pt x="64777" y="220237"/>
                  </a:lnTo>
                  <a:lnTo>
                    <a:pt x="53181" y="211931"/>
                  </a:lnTo>
                  <a:lnTo>
                    <a:pt x="29412" y="173291"/>
                  </a:lnTo>
                  <a:lnTo>
                    <a:pt x="21589" y="116713"/>
                  </a:lnTo>
                  <a:lnTo>
                    <a:pt x="22451" y="96565"/>
                  </a:lnTo>
                  <a:lnTo>
                    <a:pt x="35559" y="46863"/>
                  </a:lnTo>
                  <a:lnTo>
                    <a:pt x="64992" y="15448"/>
                  </a:lnTo>
                  <a:lnTo>
                    <a:pt x="78612" y="9525"/>
                  </a:lnTo>
                  <a:lnTo>
                    <a:pt x="7518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17" name="object 17"/>
          <p:cNvGraphicFramePr>
            <a:graphicFrameLocks noGrp="1"/>
          </p:cNvGraphicFramePr>
          <p:nvPr/>
        </p:nvGraphicFramePr>
        <p:xfrm>
          <a:off x="2333370" y="3350640"/>
          <a:ext cx="3859527" cy="936116"/>
        </p:xfrm>
        <a:graphic>
          <a:graphicData uri="http://schemas.openxmlformats.org/drawingml/2006/table">
            <a:tbl>
              <a:tblPr firstRow="1" bandRow="1">
                <a:tableStyleId>{2D5ABB26-0587-4C30-8999-92F81FD0307C}</a:tableStyleId>
              </a:tblPr>
              <a:tblGrid>
                <a:gridCol w="1226820">
                  <a:extLst>
                    <a:ext uri="{9D8B030D-6E8A-4147-A177-3AD203B41FA5}">
                      <a16:colId xmlns:a16="http://schemas.microsoft.com/office/drawing/2014/main" val="20000"/>
                    </a:ext>
                  </a:extLst>
                </a:gridCol>
                <a:gridCol w="877569">
                  <a:extLst>
                    <a:ext uri="{9D8B030D-6E8A-4147-A177-3AD203B41FA5}">
                      <a16:colId xmlns:a16="http://schemas.microsoft.com/office/drawing/2014/main" val="20001"/>
                    </a:ext>
                  </a:extLst>
                </a:gridCol>
                <a:gridCol w="877569">
                  <a:extLst>
                    <a:ext uri="{9D8B030D-6E8A-4147-A177-3AD203B41FA5}">
                      <a16:colId xmlns:a16="http://schemas.microsoft.com/office/drawing/2014/main" val="20002"/>
                    </a:ext>
                  </a:extLst>
                </a:gridCol>
                <a:gridCol w="877569">
                  <a:extLst>
                    <a:ext uri="{9D8B030D-6E8A-4147-A177-3AD203B41FA5}">
                      <a16:colId xmlns:a16="http://schemas.microsoft.com/office/drawing/2014/main" val="20003"/>
                    </a:ext>
                  </a:extLst>
                </a:gridCol>
              </a:tblGrid>
              <a:tr h="449072">
                <a:tc>
                  <a:txBody>
                    <a:bodyPr/>
                    <a:lstStyle/>
                    <a:p>
                      <a:pPr algn="ctr">
                        <a:lnSpc>
                          <a:spcPct val="100000"/>
                        </a:lnSpc>
                        <a:spcBef>
                          <a:spcPts val="250"/>
                        </a:spcBef>
                      </a:pPr>
                      <a:r>
                        <a:rPr sz="2000" spc="-400" dirty="0">
                          <a:solidFill>
                            <a:srgbClr val="FFFFFF"/>
                          </a:solidFill>
                          <a:latin typeface="Tinos"/>
                          <a:cs typeface="Tinos"/>
                        </a:rPr>
                        <a:t>𝒙</a:t>
                      </a:r>
                      <a:endParaRPr sz="2000">
                        <a:latin typeface="Tinos"/>
                        <a:cs typeface="Tinos"/>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2075">
                        <a:lnSpc>
                          <a:spcPct val="100000"/>
                        </a:lnSpc>
                        <a:spcBef>
                          <a:spcPts val="235"/>
                        </a:spcBef>
                      </a:pPr>
                      <a:r>
                        <a:rPr sz="2000" dirty="0">
                          <a:latin typeface="Carlito"/>
                          <a:cs typeface="Carlito"/>
                        </a:rPr>
                        <a:t>1</a:t>
                      </a:r>
                      <a:endParaRPr sz="2000">
                        <a:latin typeface="Carlito"/>
                        <a:cs typeface="Carlito"/>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5"/>
                        </a:spcBef>
                      </a:pPr>
                      <a:r>
                        <a:rPr sz="2000" dirty="0">
                          <a:latin typeface="Carlito"/>
                          <a:cs typeface="Carlito"/>
                        </a:rPr>
                        <a:t>2</a:t>
                      </a:r>
                      <a:endParaRPr sz="2000">
                        <a:latin typeface="Carlito"/>
                        <a:cs typeface="Carlito"/>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5"/>
                        </a:spcBef>
                      </a:pPr>
                      <a:r>
                        <a:rPr sz="2000" dirty="0">
                          <a:latin typeface="Carlito"/>
                          <a:cs typeface="Carlito"/>
                        </a:rPr>
                        <a:t>3</a:t>
                      </a:r>
                      <a:endParaRPr sz="2000">
                        <a:latin typeface="Carlito"/>
                        <a:cs typeface="Carlito"/>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87044">
                <a:tc>
                  <a:txBody>
                    <a:bodyPr/>
                    <a:lstStyle/>
                    <a:p>
                      <a:pPr marL="93345">
                        <a:lnSpc>
                          <a:spcPct val="100000"/>
                        </a:lnSpc>
                        <a:spcBef>
                          <a:spcPts val="250"/>
                        </a:spcBef>
                      </a:pPr>
                      <a:r>
                        <a:rPr sz="2000" spc="-180" dirty="0">
                          <a:solidFill>
                            <a:srgbClr val="FFFFFF"/>
                          </a:solidFill>
                          <a:latin typeface="Tinos"/>
                          <a:cs typeface="Tinos"/>
                        </a:rPr>
                        <a:t>𝑷 </a:t>
                      </a:r>
                      <a:r>
                        <a:rPr sz="2000" spc="-170" dirty="0">
                          <a:solidFill>
                            <a:srgbClr val="FFFFFF"/>
                          </a:solidFill>
                          <a:latin typeface="Tinos"/>
                          <a:cs typeface="Tinos"/>
                        </a:rPr>
                        <a:t>𝑿 </a:t>
                      </a:r>
                      <a:r>
                        <a:rPr sz="2000" spc="365" dirty="0">
                          <a:solidFill>
                            <a:srgbClr val="FFFFFF"/>
                          </a:solidFill>
                          <a:latin typeface="Tinos"/>
                          <a:cs typeface="Tinos"/>
                        </a:rPr>
                        <a:t>=</a:t>
                      </a:r>
                      <a:r>
                        <a:rPr sz="2000" spc="-240" dirty="0">
                          <a:solidFill>
                            <a:srgbClr val="FFFFFF"/>
                          </a:solidFill>
                          <a:latin typeface="Tinos"/>
                          <a:cs typeface="Tinos"/>
                        </a:rPr>
                        <a:t> </a:t>
                      </a:r>
                      <a:r>
                        <a:rPr sz="2000" spc="-400" dirty="0">
                          <a:solidFill>
                            <a:srgbClr val="FFFFFF"/>
                          </a:solidFill>
                          <a:latin typeface="Tinos"/>
                          <a:cs typeface="Tinos"/>
                        </a:rPr>
                        <a:t>𝒙</a:t>
                      </a:r>
                      <a:endParaRPr sz="2000">
                        <a:latin typeface="Tinos"/>
                        <a:cs typeface="Tinos"/>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240"/>
                        </a:spcBef>
                      </a:pPr>
                      <a:r>
                        <a:rPr sz="2000" dirty="0">
                          <a:latin typeface="Carlito"/>
                          <a:cs typeface="Carlito"/>
                        </a:rPr>
                        <a:t>0.1</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2000" spc="-5" dirty="0">
                          <a:latin typeface="Carlito"/>
                          <a:cs typeface="Carlito"/>
                        </a:rPr>
                        <a:t>0.5</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2000" dirty="0">
                          <a:latin typeface="Carlito"/>
                          <a:cs typeface="Carlito"/>
                        </a:rPr>
                        <a:t>0.4</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8" name="object 18"/>
          <p:cNvSpPr/>
          <p:nvPr/>
        </p:nvSpPr>
        <p:spPr>
          <a:xfrm>
            <a:off x="786028" y="4634991"/>
            <a:ext cx="644525" cy="328930"/>
          </a:xfrm>
          <a:custGeom>
            <a:avLst/>
            <a:gdLst/>
            <a:ahLst/>
            <a:cxnLst/>
            <a:rect l="l" t="t" r="r" b="b"/>
            <a:pathLst>
              <a:path w="644525" h="328929">
                <a:moveTo>
                  <a:pt x="539343" y="0"/>
                </a:moveTo>
                <a:lnTo>
                  <a:pt x="534644" y="13334"/>
                </a:lnTo>
                <a:lnTo>
                  <a:pt x="553694" y="21595"/>
                </a:lnTo>
                <a:lnTo>
                  <a:pt x="570077" y="33035"/>
                </a:lnTo>
                <a:lnTo>
                  <a:pt x="594842" y="65404"/>
                </a:lnTo>
                <a:lnTo>
                  <a:pt x="609415" y="109156"/>
                </a:lnTo>
                <a:lnTo>
                  <a:pt x="614273" y="162813"/>
                </a:lnTo>
                <a:lnTo>
                  <a:pt x="613057" y="191845"/>
                </a:lnTo>
                <a:lnTo>
                  <a:pt x="603290" y="241859"/>
                </a:lnTo>
                <a:lnTo>
                  <a:pt x="583712" y="280912"/>
                </a:lnTo>
                <a:lnTo>
                  <a:pt x="553942" y="307288"/>
                </a:lnTo>
                <a:lnTo>
                  <a:pt x="535152" y="315594"/>
                </a:lnTo>
                <a:lnTo>
                  <a:pt x="539343" y="328929"/>
                </a:lnTo>
                <a:lnTo>
                  <a:pt x="584222" y="307879"/>
                </a:lnTo>
                <a:lnTo>
                  <a:pt x="617194" y="271398"/>
                </a:lnTo>
                <a:lnTo>
                  <a:pt x="637482" y="222662"/>
                </a:lnTo>
                <a:lnTo>
                  <a:pt x="644245" y="164591"/>
                </a:lnTo>
                <a:lnTo>
                  <a:pt x="642552" y="134417"/>
                </a:lnTo>
                <a:lnTo>
                  <a:pt x="628975" y="80974"/>
                </a:lnTo>
                <a:lnTo>
                  <a:pt x="602065" y="37468"/>
                </a:lnTo>
                <a:lnTo>
                  <a:pt x="563203" y="8616"/>
                </a:lnTo>
                <a:lnTo>
                  <a:pt x="539343" y="0"/>
                </a:lnTo>
                <a:close/>
              </a:path>
              <a:path w="644525" h="328929">
                <a:moveTo>
                  <a:pt x="104889" y="0"/>
                </a:moveTo>
                <a:lnTo>
                  <a:pt x="60140" y="21113"/>
                </a:lnTo>
                <a:lnTo>
                  <a:pt x="27127" y="57657"/>
                </a:lnTo>
                <a:lnTo>
                  <a:pt x="6781" y="106552"/>
                </a:lnTo>
                <a:lnTo>
                  <a:pt x="0" y="164591"/>
                </a:lnTo>
                <a:lnTo>
                  <a:pt x="1690" y="194782"/>
                </a:lnTo>
                <a:lnTo>
                  <a:pt x="15210" y="248209"/>
                </a:lnTo>
                <a:lnTo>
                  <a:pt x="42049" y="291568"/>
                </a:lnTo>
                <a:lnTo>
                  <a:pt x="80977" y="320333"/>
                </a:lnTo>
                <a:lnTo>
                  <a:pt x="104889" y="328929"/>
                </a:lnTo>
                <a:lnTo>
                  <a:pt x="109054" y="315594"/>
                </a:lnTo>
                <a:lnTo>
                  <a:pt x="90314" y="307288"/>
                </a:lnTo>
                <a:lnTo>
                  <a:pt x="74139" y="295719"/>
                </a:lnTo>
                <a:lnTo>
                  <a:pt x="49491" y="262889"/>
                </a:lnTo>
                <a:lnTo>
                  <a:pt x="34867" y="218185"/>
                </a:lnTo>
                <a:lnTo>
                  <a:pt x="29997" y="162813"/>
                </a:lnTo>
                <a:lnTo>
                  <a:pt x="31214" y="134735"/>
                </a:lnTo>
                <a:lnTo>
                  <a:pt x="40959" y="86054"/>
                </a:lnTo>
                <a:lnTo>
                  <a:pt x="60562" y="47642"/>
                </a:lnTo>
                <a:lnTo>
                  <a:pt x="90604" y="21595"/>
                </a:lnTo>
                <a:lnTo>
                  <a:pt x="109575" y="13334"/>
                </a:lnTo>
                <a:lnTo>
                  <a:pt x="10488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954910" y="4634991"/>
            <a:ext cx="1473835" cy="328930"/>
          </a:xfrm>
          <a:custGeom>
            <a:avLst/>
            <a:gdLst/>
            <a:ahLst/>
            <a:cxnLst/>
            <a:rect l="l" t="t" r="r" b="b"/>
            <a:pathLst>
              <a:path w="1473835" h="328929">
                <a:moveTo>
                  <a:pt x="1368425" y="0"/>
                </a:moveTo>
                <a:lnTo>
                  <a:pt x="1363726" y="13334"/>
                </a:lnTo>
                <a:lnTo>
                  <a:pt x="1382776" y="21595"/>
                </a:lnTo>
                <a:lnTo>
                  <a:pt x="1399159" y="33035"/>
                </a:lnTo>
                <a:lnTo>
                  <a:pt x="1423924" y="65404"/>
                </a:lnTo>
                <a:lnTo>
                  <a:pt x="1438497" y="109156"/>
                </a:lnTo>
                <a:lnTo>
                  <a:pt x="1443354" y="162813"/>
                </a:lnTo>
                <a:lnTo>
                  <a:pt x="1442138" y="191845"/>
                </a:lnTo>
                <a:lnTo>
                  <a:pt x="1432371" y="241859"/>
                </a:lnTo>
                <a:lnTo>
                  <a:pt x="1412793" y="280912"/>
                </a:lnTo>
                <a:lnTo>
                  <a:pt x="1383024" y="307288"/>
                </a:lnTo>
                <a:lnTo>
                  <a:pt x="1364234" y="315594"/>
                </a:lnTo>
                <a:lnTo>
                  <a:pt x="1368425" y="328929"/>
                </a:lnTo>
                <a:lnTo>
                  <a:pt x="1413303" y="307879"/>
                </a:lnTo>
                <a:lnTo>
                  <a:pt x="1446276" y="271398"/>
                </a:lnTo>
                <a:lnTo>
                  <a:pt x="1466564" y="222662"/>
                </a:lnTo>
                <a:lnTo>
                  <a:pt x="1473327" y="164591"/>
                </a:lnTo>
                <a:lnTo>
                  <a:pt x="1471634" y="134417"/>
                </a:lnTo>
                <a:lnTo>
                  <a:pt x="1458057" y="80974"/>
                </a:lnTo>
                <a:lnTo>
                  <a:pt x="1431147" y="37468"/>
                </a:lnTo>
                <a:lnTo>
                  <a:pt x="1392285" y="8616"/>
                </a:lnTo>
                <a:lnTo>
                  <a:pt x="1368425" y="0"/>
                </a:lnTo>
                <a:close/>
              </a:path>
              <a:path w="1473835" h="328929">
                <a:moveTo>
                  <a:pt x="104901" y="0"/>
                </a:moveTo>
                <a:lnTo>
                  <a:pt x="60134" y="21113"/>
                </a:lnTo>
                <a:lnTo>
                  <a:pt x="27177" y="57657"/>
                </a:lnTo>
                <a:lnTo>
                  <a:pt x="6778" y="106552"/>
                </a:lnTo>
                <a:lnTo>
                  <a:pt x="0" y="164591"/>
                </a:lnTo>
                <a:lnTo>
                  <a:pt x="1690" y="194782"/>
                </a:lnTo>
                <a:lnTo>
                  <a:pt x="15216" y="248209"/>
                </a:lnTo>
                <a:lnTo>
                  <a:pt x="42054" y="291568"/>
                </a:lnTo>
                <a:lnTo>
                  <a:pt x="80968" y="320333"/>
                </a:lnTo>
                <a:lnTo>
                  <a:pt x="104901" y="328929"/>
                </a:lnTo>
                <a:lnTo>
                  <a:pt x="109093" y="315594"/>
                </a:lnTo>
                <a:lnTo>
                  <a:pt x="90356" y="307288"/>
                </a:lnTo>
                <a:lnTo>
                  <a:pt x="74167" y="295719"/>
                </a:lnTo>
                <a:lnTo>
                  <a:pt x="49530" y="262889"/>
                </a:lnTo>
                <a:lnTo>
                  <a:pt x="34893" y="218185"/>
                </a:lnTo>
                <a:lnTo>
                  <a:pt x="29971" y="162813"/>
                </a:lnTo>
                <a:lnTo>
                  <a:pt x="31206" y="134735"/>
                </a:lnTo>
                <a:lnTo>
                  <a:pt x="41009" y="86054"/>
                </a:lnTo>
                <a:lnTo>
                  <a:pt x="60577" y="47642"/>
                </a:lnTo>
                <a:lnTo>
                  <a:pt x="90624" y="21595"/>
                </a:lnTo>
                <a:lnTo>
                  <a:pt x="109600" y="13334"/>
                </a:lnTo>
                <a:lnTo>
                  <a:pt x="1049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3914775" y="4634991"/>
            <a:ext cx="1473835" cy="328930"/>
          </a:xfrm>
          <a:custGeom>
            <a:avLst/>
            <a:gdLst/>
            <a:ahLst/>
            <a:cxnLst/>
            <a:rect l="l" t="t" r="r" b="b"/>
            <a:pathLst>
              <a:path w="1473835" h="328929">
                <a:moveTo>
                  <a:pt x="1368425" y="0"/>
                </a:moveTo>
                <a:lnTo>
                  <a:pt x="1363726" y="13334"/>
                </a:lnTo>
                <a:lnTo>
                  <a:pt x="1382776" y="21595"/>
                </a:lnTo>
                <a:lnTo>
                  <a:pt x="1399159" y="33035"/>
                </a:lnTo>
                <a:lnTo>
                  <a:pt x="1423924" y="65404"/>
                </a:lnTo>
                <a:lnTo>
                  <a:pt x="1438497" y="109156"/>
                </a:lnTo>
                <a:lnTo>
                  <a:pt x="1443354" y="162813"/>
                </a:lnTo>
                <a:lnTo>
                  <a:pt x="1442138" y="191845"/>
                </a:lnTo>
                <a:lnTo>
                  <a:pt x="1432371" y="241859"/>
                </a:lnTo>
                <a:lnTo>
                  <a:pt x="1412793" y="280912"/>
                </a:lnTo>
                <a:lnTo>
                  <a:pt x="1383024" y="307288"/>
                </a:lnTo>
                <a:lnTo>
                  <a:pt x="1364234" y="315594"/>
                </a:lnTo>
                <a:lnTo>
                  <a:pt x="1368425" y="328929"/>
                </a:lnTo>
                <a:lnTo>
                  <a:pt x="1413303" y="307879"/>
                </a:lnTo>
                <a:lnTo>
                  <a:pt x="1446276" y="271398"/>
                </a:lnTo>
                <a:lnTo>
                  <a:pt x="1466564" y="222662"/>
                </a:lnTo>
                <a:lnTo>
                  <a:pt x="1473327" y="164591"/>
                </a:lnTo>
                <a:lnTo>
                  <a:pt x="1471634" y="134417"/>
                </a:lnTo>
                <a:lnTo>
                  <a:pt x="1458057" y="80974"/>
                </a:lnTo>
                <a:lnTo>
                  <a:pt x="1431147" y="37468"/>
                </a:lnTo>
                <a:lnTo>
                  <a:pt x="1392285" y="8616"/>
                </a:lnTo>
                <a:lnTo>
                  <a:pt x="1368425" y="0"/>
                </a:lnTo>
                <a:close/>
              </a:path>
              <a:path w="1473835" h="328929">
                <a:moveTo>
                  <a:pt x="104901" y="0"/>
                </a:moveTo>
                <a:lnTo>
                  <a:pt x="60134" y="21113"/>
                </a:lnTo>
                <a:lnTo>
                  <a:pt x="27177" y="57657"/>
                </a:lnTo>
                <a:lnTo>
                  <a:pt x="6778" y="106552"/>
                </a:lnTo>
                <a:lnTo>
                  <a:pt x="0" y="164591"/>
                </a:lnTo>
                <a:lnTo>
                  <a:pt x="1690" y="194782"/>
                </a:lnTo>
                <a:lnTo>
                  <a:pt x="15216" y="248209"/>
                </a:lnTo>
                <a:lnTo>
                  <a:pt x="42054" y="291568"/>
                </a:lnTo>
                <a:lnTo>
                  <a:pt x="80968" y="320333"/>
                </a:lnTo>
                <a:lnTo>
                  <a:pt x="104901" y="328929"/>
                </a:lnTo>
                <a:lnTo>
                  <a:pt x="109092" y="315594"/>
                </a:lnTo>
                <a:lnTo>
                  <a:pt x="90356" y="307288"/>
                </a:lnTo>
                <a:lnTo>
                  <a:pt x="74167" y="295719"/>
                </a:lnTo>
                <a:lnTo>
                  <a:pt x="49529" y="262889"/>
                </a:lnTo>
                <a:lnTo>
                  <a:pt x="34893" y="218185"/>
                </a:lnTo>
                <a:lnTo>
                  <a:pt x="29972" y="162813"/>
                </a:lnTo>
                <a:lnTo>
                  <a:pt x="31206" y="134735"/>
                </a:lnTo>
                <a:lnTo>
                  <a:pt x="41009" y="86054"/>
                </a:lnTo>
                <a:lnTo>
                  <a:pt x="60577" y="47642"/>
                </a:lnTo>
                <a:lnTo>
                  <a:pt x="90624" y="21595"/>
                </a:lnTo>
                <a:lnTo>
                  <a:pt x="109600" y="13334"/>
                </a:lnTo>
                <a:lnTo>
                  <a:pt x="1049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5874639" y="4634991"/>
            <a:ext cx="1473835" cy="328930"/>
          </a:xfrm>
          <a:custGeom>
            <a:avLst/>
            <a:gdLst/>
            <a:ahLst/>
            <a:cxnLst/>
            <a:rect l="l" t="t" r="r" b="b"/>
            <a:pathLst>
              <a:path w="1473834" h="328929">
                <a:moveTo>
                  <a:pt x="1368425" y="0"/>
                </a:moveTo>
                <a:lnTo>
                  <a:pt x="1363726" y="13334"/>
                </a:lnTo>
                <a:lnTo>
                  <a:pt x="1382776" y="21595"/>
                </a:lnTo>
                <a:lnTo>
                  <a:pt x="1399159" y="33035"/>
                </a:lnTo>
                <a:lnTo>
                  <a:pt x="1423924" y="65404"/>
                </a:lnTo>
                <a:lnTo>
                  <a:pt x="1438497" y="109156"/>
                </a:lnTo>
                <a:lnTo>
                  <a:pt x="1443355" y="162813"/>
                </a:lnTo>
                <a:lnTo>
                  <a:pt x="1442138" y="191845"/>
                </a:lnTo>
                <a:lnTo>
                  <a:pt x="1432371" y="241859"/>
                </a:lnTo>
                <a:lnTo>
                  <a:pt x="1412793" y="280912"/>
                </a:lnTo>
                <a:lnTo>
                  <a:pt x="1383024" y="307288"/>
                </a:lnTo>
                <a:lnTo>
                  <a:pt x="1364234" y="315594"/>
                </a:lnTo>
                <a:lnTo>
                  <a:pt x="1368425" y="328929"/>
                </a:lnTo>
                <a:lnTo>
                  <a:pt x="1413303" y="307879"/>
                </a:lnTo>
                <a:lnTo>
                  <a:pt x="1446276" y="271398"/>
                </a:lnTo>
                <a:lnTo>
                  <a:pt x="1466564" y="222662"/>
                </a:lnTo>
                <a:lnTo>
                  <a:pt x="1473327" y="164591"/>
                </a:lnTo>
                <a:lnTo>
                  <a:pt x="1471634" y="134417"/>
                </a:lnTo>
                <a:lnTo>
                  <a:pt x="1458057" y="80974"/>
                </a:lnTo>
                <a:lnTo>
                  <a:pt x="1431147" y="37468"/>
                </a:lnTo>
                <a:lnTo>
                  <a:pt x="1392285" y="8616"/>
                </a:lnTo>
                <a:lnTo>
                  <a:pt x="1368425" y="0"/>
                </a:lnTo>
                <a:close/>
              </a:path>
              <a:path w="1473834" h="328929">
                <a:moveTo>
                  <a:pt x="104901" y="0"/>
                </a:moveTo>
                <a:lnTo>
                  <a:pt x="60134" y="21113"/>
                </a:lnTo>
                <a:lnTo>
                  <a:pt x="27177" y="57657"/>
                </a:lnTo>
                <a:lnTo>
                  <a:pt x="6778" y="106552"/>
                </a:lnTo>
                <a:lnTo>
                  <a:pt x="0" y="164591"/>
                </a:lnTo>
                <a:lnTo>
                  <a:pt x="1690" y="194782"/>
                </a:lnTo>
                <a:lnTo>
                  <a:pt x="15216" y="248209"/>
                </a:lnTo>
                <a:lnTo>
                  <a:pt x="42054" y="291568"/>
                </a:lnTo>
                <a:lnTo>
                  <a:pt x="80968" y="320333"/>
                </a:lnTo>
                <a:lnTo>
                  <a:pt x="104901" y="328929"/>
                </a:lnTo>
                <a:lnTo>
                  <a:pt x="109093" y="315594"/>
                </a:lnTo>
                <a:lnTo>
                  <a:pt x="90356" y="307288"/>
                </a:lnTo>
                <a:lnTo>
                  <a:pt x="74168" y="295719"/>
                </a:lnTo>
                <a:lnTo>
                  <a:pt x="49530" y="262889"/>
                </a:lnTo>
                <a:lnTo>
                  <a:pt x="34893" y="218185"/>
                </a:lnTo>
                <a:lnTo>
                  <a:pt x="29972" y="162813"/>
                </a:lnTo>
                <a:lnTo>
                  <a:pt x="31206" y="134735"/>
                </a:lnTo>
                <a:lnTo>
                  <a:pt x="41009" y="86054"/>
                </a:lnTo>
                <a:lnTo>
                  <a:pt x="60577" y="47642"/>
                </a:lnTo>
                <a:lnTo>
                  <a:pt x="90624" y="21595"/>
                </a:lnTo>
                <a:lnTo>
                  <a:pt x="109600" y="13334"/>
                </a:lnTo>
                <a:lnTo>
                  <a:pt x="1049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86028" y="5049520"/>
            <a:ext cx="667385" cy="328930"/>
          </a:xfrm>
          <a:custGeom>
            <a:avLst/>
            <a:gdLst/>
            <a:ahLst/>
            <a:cxnLst/>
            <a:rect l="l" t="t" r="r" b="b"/>
            <a:pathLst>
              <a:path w="667385" h="328929">
                <a:moveTo>
                  <a:pt x="562203" y="0"/>
                </a:moveTo>
                <a:lnTo>
                  <a:pt x="557504" y="13334"/>
                </a:lnTo>
                <a:lnTo>
                  <a:pt x="576554" y="21595"/>
                </a:lnTo>
                <a:lnTo>
                  <a:pt x="592937" y="33035"/>
                </a:lnTo>
                <a:lnTo>
                  <a:pt x="617702" y="65404"/>
                </a:lnTo>
                <a:lnTo>
                  <a:pt x="632275" y="109156"/>
                </a:lnTo>
                <a:lnTo>
                  <a:pt x="637133" y="162813"/>
                </a:lnTo>
                <a:lnTo>
                  <a:pt x="635917" y="191845"/>
                </a:lnTo>
                <a:lnTo>
                  <a:pt x="626150" y="241859"/>
                </a:lnTo>
                <a:lnTo>
                  <a:pt x="606572" y="280912"/>
                </a:lnTo>
                <a:lnTo>
                  <a:pt x="576802" y="307288"/>
                </a:lnTo>
                <a:lnTo>
                  <a:pt x="558012" y="315594"/>
                </a:lnTo>
                <a:lnTo>
                  <a:pt x="562203" y="328929"/>
                </a:lnTo>
                <a:lnTo>
                  <a:pt x="607082" y="307879"/>
                </a:lnTo>
                <a:lnTo>
                  <a:pt x="640054" y="271398"/>
                </a:lnTo>
                <a:lnTo>
                  <a:pt x="660342" y="222662"/>
                </a:lnTo>
                <a:lnTo>
                  <a:pt x="667105" y="164591"/>
                </a:lnTo>
                <a:lnTo>
                  <a:pt x="665412" y="134417"/>
                </a:lnTo>
                <a:lnTo>
                  <a:pt x="651835" y="80974"/>
                </a:lnTo>
                <a:lnTo>
                  <a:pt x="624925" y="37468"/>
                </a:lnTo>
                <a:lnTo>
                  <a:pt x="586063" y="8616"/>
                </a:lnTo>
                <a:lnTo>
                  <a:pt x="562203" y="0"/>
                </a:lnTo>
                <a:close/>
              </a:path>
              <a:path w="667385" h="328929">
                <a:moveTo>
                  <a:pt x="104889" y="0"/>
                </a:moveTo>
                <a:lnTo>
                  <a:pt x="60140" y="21113"/>
                </a:lnTo>
                <a:lnTo>
                  <a:pt x="27127" y="57657"/>
                </a:lnTo>
                <a:lnTo>
                  <a:pt x="6781" y="106552"/>
                </a:lnTo>
                <a:lnTo>
                  <a:pt x="0" y="164591"/>
                </a:lnTo>
                <a:lnTo>
                  <a:pt x="1690" y="194782"/>
                </a:lnTo>
                <a:lnTo>
                  <a:pt x="15210" y="248209"/>
                </a:lnTo>
                <a:lnTo>
                  <a:pt x="42049" y="291568"/>
                </a:lnTo>
                <a:lnTo>
                  <a:pt x="80977" y="320333"/>
                </a:lnTo>
                <a:lnTo>
                  <a:pt x="104889" y="328929"/>
                </a:lnTo>
                <a:lnTo>
                  <a:pt x="109054" y="315594"/>
                </a:lnTo>
                <a:lnTo>
                  <a:pt x="90314" y="307288"/>
                </a:lnTo>
                <a:lnTo>
                  <a:pt x="74139" y="295719"/>
                </a:lnTo>
                <a:lnTo>
                  <a:pt x="49491" y="262889"/>
                </a:lnTo>
                <a:lnTo>
                  <a:pt x="34867" y="218185"/>
                </a:lnTo>
                <a:lnTo>
                  <a:pt x="29997" y="162813"/>
                </a:lnTo>
                <a:lnTo>
                  <a:pt x="31214" y="134735"/>
                </a:lnTo>
                <a:lnTo>
                  <a:pt x="40959" y="86054"/>
                </a:lnTo>
                <a:lnTo>
                  <a:pt x="60562" y="47642"/>
                </a:lnTo>
                <a:lnTo>
                  <a:pt x="90604" y="21595"/>
                </a:lnTo>
                <a:lnTo>
                  <a:pt x="109575" y="13334"/>
                </a:lnTo>
                <a:lnTo>
                  <a:pt x="10488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977770" y="5049520"/>
            <a:ext cx="1308735" cy="328930"/>
          </a:xfrm>
          <a:custGeom>
            <a:avLst/>
            <a:gdLst/>
            <a:ahLst/>
            <a:cxnLst/>
            <a:rect l="l" t="t" r="r" b="b"/>
            <a:pathLst>
              <a:path w="1308735" h="328929">
                <a:moveTo>
                  <a:pt x="1203833" y="0"/>
                </a:moveTo>
                <a:lnTo>
                  <a:pt x="1199134" y="13334"/>
                </a:lnTo>
                <a:lnTo>
                  <a:pt x="1218184" y="21595"/>
                </a:lnTo>
                <a:lnTo>
                  <a:pt x="1234567" y="33035"/>
                </a:lnTo>
                <a:lnTo>
                  <a:pt x="1259332" y="65404"/>
                </a:lnTo>
                <a:lnTo>
                  <a:pt x="1273905" y="109156"/>
                </a:lnTo>
                <a:lnTo>
                  <a:pt x="1278763" y="162813"/>
                </a:lnTo>
                <a:lnTo>
                  <a:pt x="1277546" y="191845"/>
                </a:lnTo>
                <a:lnTo>
                  <a:pt x="1267779" y="241859"/>
                </a:lnTo>
                <a:lnTo>
                  <a:pt x="1248201" y="280912"/>
                </a:lnTo>
                <a:lnTo>
                  <a:pt x="1218432" y="307288"/>
                </a:lnTo>
                <a:lnTo>
                  <a:pt x="1199642" y="315594"/>
                </a:lnTo>
                <a:lnTo>
                  <a:pt x="1203833" y="328929"/>
                </a:lnTo>
                <a:lnTo>
                  <a:pt x="1248711" y="307879"/>
                </a:lnTo>
                <a:lnTo>
                  <a:pt x="1281683" y="271398"/>
                </a:lnTo>
                <a:lnTo>
                  <a:pt x="1301972" y="222662"/>
                </a:lnTo>
                <a:lnTo>
                  <a:pt x="1308734" y="164591"/>
                </a:lnTo>
                <a:lnTo>
                  <a:pt x="1307042" y="134417"/>
                </a:lnTo>
                <a:lnTo>
                  <a:pt x="1293465" y="80974"/>
                </a:lnTo>
                <a:lnTo>
                  <a:pt x="1266555" y="37468"/>
                </a:lnTo>
                <a:lnTo>
                  <a:pt x="1227693" y="8616"/>
                </a:lnTo>
                <a:lnTo>
                  <a:pt x="1203833" y="0"/>
                </a:lnTo>
                <a:close/>
              </a:path>
              <a:path w="1308735" h="328929">
                <a:moveTo>
                  <a:pt x="104902" y="0"/>
                </a:moveTo>
                <a:lnTo>
                  <a:pt x="60134" y="21113"/>
                </a:lnTo>
                <a:lnTo>
                  <a:pt x="27178" y="57657"/>
                </a:lnTo>
                <a:lnTo>
                  <a:pt x="6778" y="106552"/>
                </a:lnTo>
                <a:lnTo>
                  <a:pt x="0" y="164591"/>
                </a:lnTo>
                <a:lnTo>
                  <a:pt x="1690" y="194782"/>
                </a:lnTo>
                <a:lnTo>
                  <a:pt x="15216" y="248209"/>
                </a:lnTo>
                <a:lnTo>
                  <a:pt x="42054" y="291568"/>
                </a:lnTo>
                <a:lnTo>
                  <a:pt x="80968" y="320333"/>
                </a:lnTo>
                <a:lnTo>
                  <a:pt x="104902" y="328929"/>
                </a:lnTo>
                <a:lnTo>
                  <a:pt x="109093" y="315594"/>
                </a:lnTo>
                <a:lnTo>
                  <a:pt x="90356" y="307288"/>
                </a:lnTo>
                <a:lnTo>
                  <a:pt x="74168" y="295719"/>
                </a:lnTo>
                <a:lnTo>
                  <a:pt x="49530" y="262889"/>
                </a:lnTo>
                <a:lnTo>
                  <a:pt x="34893" y="218185"/>
                </a:lnTo>
                <a:lnTo>
                  <a:pt x="29972" y="162813"/>
                </a:lnTo>
                <a:lnTo>
                  <a:pt x="31206" y="134735"/>
                </a:lnTo>
                <a:lnTo>
                  <a:pt x="41009" y="86054"/>
                </a:lnTo>
                <a:lnTo>
                  <a:pt x="60577" y="47642"/>
                </a:lnTo>
                <a:lnTo>
                  <a:pt x="90624" y="21595"/>
                </a:lnTo>
                <a:lnTo>
                  <a:pt x="109601" y="13334"/>
                </a:lnTo>
                <a:lnTo>
                  <a:pt x="10490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467969" y="4534027"/>
            <a:ext cx="2908300" cy="866140"/>
          </a:xfrm>
          <a:prstGeom prst="rect">
            <a:avLst/>
          </a:prstGeom>
        </p:spPr>
        <p:txBody>
          <a:bodyPr vert="horz" wrap="square" lIns="0" tIns="12065" rIns="0" bIns="0" rtlCol="0">
            <a:spAutoFit/>
          </a:bodyPr>
          <a:lstStyle/>
          <a:p>
            <a:pPr marL="50800" marR="0" lvl="0" indent="0" algn="l" defTabSz="914400" rtl="0" eaLnBrk="1" fontAlgn="auto" latinLnBrk="0" hangingPunct="1">
              <a:lnSpc>
                <a:spcPts val="3310"/>
              </a:lnSpc>
              <a:spcBef>
                <a:spcPts val="95"/>
              </a:spcBef>
              <a:spcAft>
                <a:spcPts val="0"/>
              </a:spcAft>
              <a:buClrTx/>
              <a:buSzTx/>
              <a:buFontTx/>
              <a:buNone/>
              <a:tabLst>
                <a:tab pos="434340" algn="l"/>
                <a:tab pos="1091565" algn="l"/>
                <a:tab pos="1603375" algn="l"/>
              </a:tabLst>
              <a:defRPr/>
            </a:pPr>
            <a:r>
              <a:rPr kumimoji="0" sz="2800" b="0" i="0" u="none" strike="noStrike" kern="1200" cap="none" spc="-434" normalizeH="0" baseline="0" noProof="0" dirty="0">
                <a:ln>
                  <a:noFill/>
                </a:ln>
                <a:solidFill>
                  <a:prstClr val="black"/>
                </a:solidFill>
                <a:effectLst/>
                <a:uLnTx/>
                <a:uFillTx/>
                <a:latin typeface="Tinos"/>
                <a:ea typeface="+mn-ea"/>
                <a:cs typeface="Tinos"/>
              </a:rPr>
              <a:t>𝐸	</a:t>
            </a:r>
            <a:r>
              <a:rPr kumimoji="0" sz="2800" b="0" i="0" u="none" strike="noStrike" kern="1200" cap="none" spc="-50" normalizeH="0" baseline="0" noProof="0" dirty="0">
                <a:ln>
                  <a:noFill/>
                </a:ln>
                <a:solidFill>
                  <a:prstClr val="black"/>
                </a:solidFill>
                <a:effectLst/>
                <a:uLnTx/>
                <a:uFillTx/>
                <a:latin typeface="Tinos"/>
                <a:ea typeface="+mn-ea"/>
                <a:cs typeface="Tinos"/>
              </a:rPr>
              <a:t>𝑋</a:t>
            </a:r>
            <a:r>
              <a:rPr kumimoji="0" sz="3075" b="0" i="0" u="none" strike="noStrike" kern="1200" cap="none" spc="-75" normalizeH="0" baseline="27100" noProof="0" dirty="0">
                <a:ln>
                  <a:noFill/>
                </a:ln>
                <a:solidFill>
                  <a:prstClr val="black"/>
                </a:solidFill>
                <a:effectLst/>
                <a:uLnTx/>
                <a:uFillTx/>
                <a:latin typeface="Tinos"/>
                <a:ea typeface="+mn-ea"/>
                <a:cs typeface="Tinos"/>
              </a:rPr>
              <a:t>2	</a:t>
            </a:r>
            <a:r>
              <a:rPr kumimoji="0" sz="2800" b="0" i="0" u="none" strike="noStrike" kern="1200" cap="none" spc="50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1</a:t>
            </a:r>
            <a:r>
              <a:rPr kumimoji="0" sz="3075" b="0" i="0" u="none" strike="noStrike" kern="1200" cap="none" spc="217" normalizeH="0" baseline="27100" noProof="0" dirty="0">
                <a:ln>
                  <a:noFill/>
                </a:ln>
                <a:solidFill>
                  <a:prstClr val="black"/>
                </a:solidFill>
                <a:effectLst/>
                <a:uLnTx/>
                <a:uFillTx/>
                <a:latin typeface="Tinos"/>
                <a:ea typeface="+mn-ea"/>
                <a:cs typeface="Tinos"/>
              </a:rPr>
              <a:t>2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50"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0.1</a:t>
            </a:r>
            <a:endParaRPr kumimoji="0" sz="2800" b="0" i="0" u="none" strike="noStrike" kern="1200" cap="none" spc="0" normalizeH="0" baseline="0" noProof="0">
              <a:ln>
                <a:noFill/>
              </a:ln>
              <a:solidFill>
                <a:prstClr val="black"/>
              </a:solidFill>
              <a:effectLst/>
              <a:uLnTx/>
              <a:uFillTx/>
              <a:latin typeface="Tinos"/>
              <a:ea typeface="+mn-ea"/>
              <a:cs typeface="Tinos"/>
            </a:endParaRPr>
          </a:p>
          <a:p>
            <a:pPr marL="50800" marR="0" lvl="0" indent="0" algn="l" defTabSz="914400" rtl="0" eaLnBrk="1" fontAlgn="auto" latinLnBrk="0" hangingPunct="1">
              <a:lnSpc>
                <a:spcPts val="3310"/>
              </a:lnSpc>
              <a:spcBef>
                <a:spcPts val="0"/>
              </a:spcBef>
              <a:spcAft>
                <a:spcPts val="0"/>
              </a:spcAft>
              <a:buClrTx/>
              <a:buSzTx/>
              <a:buFontTx/>
              <a:buNone/>
              <a:tabLst>
                <a:tab pos="434340" algn="l"/>
                <a:tab pos="1115695" algn="l"/>
                <a:tab pos="1626235" algn="l"/>
              </a:tabLst>
              <a:defRPr/>
            </a:pPr>
            <a:r>
              <a:rPr kumimoji="0" sz="2800" b="0" i="0" u="none" strike="noStrike" kern="1200" cap="none" spc="-434" normalizeH="0" baseline="0" noProof="0" dirty="0">
                <a:ln>
                  <a:noFill/>
                </a:ln>
                <a:solidFill>
                  <a:prstClr val="black"/>
                </a:solidFill>
                <a:effectLst/>
                <a:uLnTx/>
                <a:uFillTx/>
                <a:latin typeface="Tinos"/>
                <a:ea typeface="+mn-ea"/>
                <a:cs typeface="Tinos"/>
              </a:rPr>
              <a:t>𝐸	</a:t>
            </a:r>
            <a:r>
              <a:rPr kumimoji="0" sz="2800" b="0" i="0" u="none" strike="noStrike" kern="1200" cap="none" spc="-120" normalizeH="0" baseline="0" noProof="0" dirty="0">
                <a:ln>
                  <a:noFill/>
                </a:ln>
                <a:solidFill>
                  <a:prstClr val="black"/>
                </a:solidFill>
                <a:effectLst/>
                <a:uLnTx/>
                <a:uFillTx/>
                <a:latin typeface="Tinos"/>
                <a:ea typeface="+mn-ea"/>
                <a:cs typeface="Tinos"/>
              </a:rPr>
              <a:t>2𝑋	</a:t>
            </a:r>
            <a:r>
              <a:rPr kumimoji="0" sz="2800" b="0" i="0" u="none" strike="noStrike" kern="1200" cap="none" spc="50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2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330"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0.1</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5" name="object 25"/>
          <p:cNvSpPr/>
          <p:nvPr/>
        </p:nvSpPr>
        <p:spPr>
          <a:xfrm>
            <a:off x="3771519" y="5049520"/>
            <a:ext cx="1308735" cy="328930"/>
          </a:xfrm>
          <a:custGeom>
            <a:avLst/>
            <a:gdLst/>
            <a:ahLst/>
            <a:cxnLst/>
            <a:rect l="l" t="t" r="r" b="b"/>
            <a:pathLst>
              <a:path w="1308735" h="328929">
                <a:moveTo>
                  <a:pt x="1203832" y="0"/>
                </a:moveTo>
                <a:lnTo>
                  <a:pt x="1199133" y="13334"/>
                </a:lnTo>
                <a:lnTo>
                  <a:pt x="1218183" y="21595"/>
                </a:lnTo>
                <a:lnTo>
                  <a:pt x="1234566" y="33035"/>
                </a:lnTo>
                <a:lnTo>
                  <a:pt x="1259331" y="65404"/>
                </a:lnTo>
                <a:lnTo>
                  <a:pt x="1273905" y="109156"/>
                </a:lnTo>
                <a:lnTo>
                  <a:pt x="1278763" y="162813"/>
                </a:lnTo>
                <a:lnTo>
                  <a:pt x="1277546" y="191845"/>
                </a:lnTo>
                <a:lnTo>
                  <a:pt x="1267779" y="241859"/>
                </a:lnTo>
                <a:lnTo>
                  <a:pt x="1248201" y="280912"/>
                </a:lnTo>
                <a:lnTo>
                  <a:pt x="1218432" y="307288"/>
                </a:lnTo>
                <a:lnTo>
                  <a:pt x="1199641" y="315594"/>
                </a:lnTo>
                <a:lnTo>
                  <a:pt x="1203832" y="328929"/>
                </a:lnTo>
                <a:lnTo>
                  <a:pt x="1248711" y="307879"/>
                </a:lnTo>
                <a:lnTo>
                  <a:pt x="1281683" y="271398"/>
                </a:lnTo>
                <a:lnTo>
                  <a:pt x="1301972" y="222662"/>
                </a:lnTo>
                <a:lnTo>
                  <a:pt x="1308734" y="164591"/>
                </a:lnTo>
                <a:lnTo>
                  <a:pt x="1307042" y="134417"/>
                </a:lnTo>
                <a:lnTo>
                  <a:pt x="1293465" y="80974"/>
                </a:lnTo>
                <a:lnTo>
                  <a:pt x="1266555" y="37468"/>
                </a:lnTo>
                <a:lnTo>
                  <a:pt x="1227693" y="8616"/>
                </a:lnTo>
                <a:lnTo>
                  <a:pt x="1203832" y="0"/>
                </a:lnTo>
                <a:close/>
              </a:path>
              <a:path w="1308735" h="328929">
                <a:moveTo>
                  <a:pt x="104901" y="0"/>
                </a:moveTo>
                <a:lnTo>
                  <a:pt x="60134" y="21113"/>
                </a:lnTo>
                <a:lnTo>
                  <a:pt x="27177" y="57657"/>
                </a:lnTo>
                <a:lnTo>
                  <a:pt x="6778" y="106552"/>
                </a:lnTo>
                <a:lnTo>
                  <a:pt x="0" y="164591"/>
                </a:lnTo>
                <a:lnTo>
                  <a:pt x="1690" y="194782"/>
                </a:lnTo>
                <a:lnTo>
                  <a:pt x="15216" y="248209"/>
                </a:lnTo>
                <a:lnTo>
                  <a:pt x="42054" y="291568"/>
                </a:lnTo>
                <a:lnTo>
                  <a:pt x="80968" y="320333"/>
                </a:lnTo>
                <a:lnTo>
                  <a:pt x="104901" y="328929"/>
                </a:lnTo>
                <a:lnTo>
                  <a:pt x="109092" y="315594"/>
                </a:lnTo>
                <a:lnTo>
                  <a:pt x="90356" y="307288"/>
                </a:lnTo>
                <a:lnTo>
                  <a:pt x="74167" y="295719"/>
                </a:lnTo>
                <a:lnTo>
                  <a:pt x="49529" y="262889"/>
                </a:lnTo>
                <a:lnTo>
                  <a:pt x="34893" y="218185"/>
                </a:lnTo>
                <a:lnTo>
                  <a:pt x="29971" y="162813"/>
                </a:lnTo>
                <a:lnTo>
                  <a:pt x="31206" y="134735"/>
                </a:lnTo>
                <a:lnTo>
                  <a:pt x="41009" y="86054"/>
                </a:lnTo>
                <a:lnTo>
                  <a:pt x="60577" y="47642"/>
                </a:lnTo>
                <a:lnTo>
                  <a:pt x="90624" y="21595"/>
                </a:lnTo>
                <a:lnTo>
                  <a:pt x="109600" y="13334"/>
                </a:lnTo>
                <a:lnTo>
                  <a:pt x="1049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txBox="1"/>
          <p:nvPr/>
        </p:nvSpPr>
        <p:spPr>
          <a:xfrm>
            <a:off x="3359784" y="4534027"/>
            <a:ext cx="2136140" cy="866140"/>
          </a:xfrm>
          <a:prstGeom prst="rect">
            <a:avLst/>
          </a:prstGeom>
        </p:spPr>
        <p:txBody>
          <a:bodyPr vert="horz" wrap="square" lIns="0" tIns="12065" rIns="0" bIns="0" rtlCol="0">
            <a:spAutoFit/>
          </a:bodyPr>
          <a:lstStyle/>
          <a:p>
            <a:pPr marL="179705" marR="0" lvl="0" indent="0" algn="l" defTabSz="914400" rtl="0" eaLnBrk="1" fontAlgn="auto" latinLnBrk="0" hangingPunct="1">
              <a:lnSpc>
                <a:spcPts val="3310"/>
              </a:lnSpc>
              <a:spcBef>
                <a:spcPts val="95"/>
              </a:spcBef>
              <a:spcAft>
                <a:spcPts val="0"/>
              </a:spcAft>
              <a:buClrTx/>
              <a:buSzTx/>
              <a:buFontTx/>
              <a:buNone/>
              <a:tabLst>
                <a:tab pos="671830" algn="l"/>
              </a:tabLst>
              <a:defRPr/>
            </a:pPr>
            <a:r>
              <a:rPr kumimoji="0" sz="2800" b="0" i="0" u="none" strike="noStrike" kern="1200" cap="none" spc="50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2</a:t>
            </a:r>
            <a:r>
              <a:rPr kumimoji="0" sz="3075" b="0" i="0" u="none" strike="noStrike" kern="1200" cap="none" spc="217" normalizeH="0" baseline="27100" noProof="0" dirty="0">
                <a:ln>
                  <a:noFill/>
                </a:ln>
                <a:solidFill>
                  <a:prstClr val="black"/>
                </a:solidFill>
                <a:effectLst/>
                <a:uLnTx/>
                <a:uFillTx/>
                <a:latin typeface="Tinos"/>
                <a:ea typeface="+mn-ea"/>
                <a:cs typeface="Tinos"/>
              </a:rPr>
              <a:t>2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25"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0.5</a:t>
            </a:r>
            <a:endParaRPr kumimoji="0" sz="2800" b="0" i="0" u="none" strike="noStrike" kern="1200" cap="none" spc="0" normalizeH="0" baseline="0" noProof="0">
              <a:ln>
                <a:noFill/>
              </a:ln>
              <a:solidFill>
                <a:prstClr val="black"/>
              </a:solidFill>
              <a:effectLst/>
              <a:uLnTx/>
              <a:uFillTx/>
              <a:latin typeface="Tinos"/>
              <a:ea typeface="+mn-ea"/>
              <a:cs typeface="Tinos"/>
            </a:endParaRPr>
          </a:p>
          <a:p>
            <a:pPr marL="38100" marR="0" lvl="0" indent="0" algn="l" defTabSz="914400" rtl="0" eaLnBrk="1" fontAlgn="auto" latinLnBrk="0" hangingPunct="1">
              <a:lnSpc>
                <a:spcPts val="3310"/>
              </a:lnSpc>
              <a:spcBef>
                <a:spcPts val="0"/>
              </a:spcBef>
              <a:spcAft>
                <a:spcPts val="0"/>
              </a:spcAft>
              <a:buClrTx/>
              <a:buSzTx/>
              <a:buFontTx/>
              <a:buNone/>
              <a:tabLst>
                <a:tab pos="528955" algn="l"/>
                <a:tab pos="1831975" algn="l"/>
              </a:tabLst>
              <a:defRPr/>
            </a:pPr>
            <a:r>
              <a:rPr kumimoji="0" sz="2800" b="0" i="0" u="none" strike="noStrike" kern="1200" cap="none" spc="50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4</a:t>
            </a:r>
            <a:r>
              <a:rPr kumimoji="0" sz="2800" b="0" i="0" u="none" strike="noStrike" kern="1200" cap="none" spc="-80" normalizeH="0" baseline="0" noProof="0" dirty="0">
                <a:ln>
                  <a:noFill/>
                </a:ln>
                <a:solidFill>
                  <a:prstClr val="black"/>
                </a:solidFill>
                <a:effectLst/>
                <a:uLnTx/>
                <a:uFillTx/>
                <a:latin typeface="Tinos"/>
                <a:ea typeface="+mn-ea"/>
                <a:cs typeface="Tinos"/>
              </a:rPr>
              <a:t>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65"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0.5	</a:t>
            </a:r>
            <a:r>
              <a:rPr kumimoji="0" sz="2800" b="0" i="0" u="none" strike="noStrike" kern="1200" cap="none" spc="505" normalizeH="0" baseline="0" noProof="0" dirty="0">
                <a:ln>
                  <a:noFill/>
                </a:ln>
                <a:solidFill>
                  <a:prstClr val="black"/>
                </a:solidFill>
                <a:effectLst/>
                <a:uLnTx/>
                <a:uFillTx/>
                <a:latin typeface="Tinos"/>
                <a:ea typeface="+mn-ea"/>
                <a:cs typeface="Tinos"/>
              </a:rPr>
              <a:t>+</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7" name="object 27"/>
          <p:cNvSpPr/>
          <p:nvPr/>
        </p:nvSpPr>
        <p:spPr>
          <a:xfrm>
            <a:off x="5565266" y="5049520"/>
            <a:ext cx="1308735" cy="328930"/>
          </a:xfrm>
          <a:custGeom>
            <a:avLst/>
            <a:gdLst/>
            <a:ahLst/>
            <a:cxnLst/>
            <a:rect l="l" t="t" r="r" b="b"/>
            <a:pathLst>
              <a:path w="1308734" h="328929">
                <a:moveTo>
                  <a:pt x="1203833" y="0"/>
                </a:moveTo>
                <a:lnTo>
                  <a:pt x="1199134" y="13334"/>
                </a:lnTo>
                <a:lnTo>
                  <a:pt x="1218184" y="21595"/>
                </a:lnTo>
                <a:lnTo>
                  <a:pt x="1234566" y="33035"/>
                </a:lnTo>
                <a:lnTo>
                  <a:pt x="1259332" y="65404"/>
                </a:lnTo>
                <a:lnTo>
                  <a:pt x="1273905" y="109156"/>
                </a:lnTo>
                <a:lnTo>
                  <a:pt x="1278763" y="162813"/>
                </a:lnTo>
                <a:lnTo>
                  <a:pt x="1277546" y="191845"/>
                </a:lnTo>
                <a:lnTo>
                  <a:pt x="1267779" y="241859"/>
                </a:lnTo>
                <a:lnTo>
                  <a:pt x="1248201" y="280912"/>
                </a:lnTo>
                <a:lnTo>
                  <a:pt x="1218432" y="307288"/>
                </a:lnTo>
                <a:lnTo>
                  <a:pt x="1199641" y="315594"/>
                </a:lnTo>
                <a:lnTo>
                  <a:pt x="1203833" y="328929"/>
                </a:lnTo>
                <a:lnTo>
                  <a:pt x="1248711" y="307879"/>
                </a:lnTo>
                <a:lnTo>
                  <a:pt x="1281684" y="271398"/>
                </a:lnTo>
                <a:lnTo>
                  <a:pt x="1301972" y="222662"/>
                </a:lnTo>
                <a:lnTo>
                  <a:pt x="1308735" y="164591"/>
                </a:lnTo>
                <a:lnTo>
                  <a:pt x="1307042" y="134417"/>
                </a:lnTo>
                <a:lnTo>
                  <a:pt x="1293465" y="80974"/>
                </a:lnTo>
                <a:lnTo>
                  <a:pt x="1266555" y="37468"/>
                </a:lnTo>
                <a:lnTo>
                  <a:pt x="1227693" y="8616"/>
                </a:lnTo>
                <a:lnTo>
                  <a:pt x="1203833" y="0"/>
                </a:lnTo>
                <a:close/>
              </a:path>
              <a:path w="1308734" h="328929">
                <a:moveTo>
                  <a:pt x="104902" y="0"/>
                </a:moveTo>
                <a:lnTo>
                  <a:pt x="60134" y="21113"/>
                </a:lnTo>
                <a:lnTo>
                  <a:pt x="27178" y="57657"/>
                </a:lnTo>
                <a:lnTo>
                  <a:pt x="6778" y="106552"/>
                </a:lnTo>
                <a:lnTo>
                  <a:pt x="0" y="164591"/>
                </a:lnTo>
                <a:lnTo>
                  <a:pt x="1690" y="194782"/>
                </a:lnTo>
                <a:lnTo>
                  <a:pt x="15216" y="248209"/>
                </a:lnTo>
                <a:lnTo>
                  <a:pt x="42054" y="291568"/>
                </a:lnTo>
                <a:lnTo>
                  <a:pt x="80968" y="320333"/>
                </a:lnTo>
                <a:lnTo>
                  <a:pt x="104902" y="328929"/>
                </a:lnTo>
                <a:lnTo>
                  <a:pt x="109093" y="315594"/>
                </a:lnTo>
                <a:lnTo>
                  <a:pt x="90356" y="307288"/>
                </a:lnTo>
                <a:lnTo>
                  <a:pt x="74168" y="295719"/>
                </a:lnTo>
                <a:lnTo>
                  <a:pt x="49530" y="262889"/>
                </a:lnTo>
                <a:lnTo>
                  <a:pt x="34893" y="218185"/>
                </a:lnTo>
                <a:lnTo>
                  <a:pt x="29972" y="162813"/>
                </a:lnTo>
                <a:lnTo>
                  <a:pt x="31206" y="134735"/>
                </a:lnTo>
                <a:lnTo>
                  <a:pt x="41009" y="86054"/>
                </a:lnTo>
                <a:lnTo>
                  <a:pt x="60577" y="47642"/>
                </a:lnTo>
                <a:lnTo>
                  <a:pt x="90624" y="21595"/>
                </a:lnTo>
                <a:lnTo>
                  <a:pt x="109600" y="13334"/>
                </a:lnTo>
                <a:lnTo>
                  <a:pt x="10490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5436361" y="4534027"/>
            <a:ext cx="2924175" cy="866140"/>
          </a:xfrm>
          <a:prstGeom prst="rect">
            <a:avLst/>
          </a:prstGeom>
        </p:spPr>
        <p:txBody>
          <a:bodyPr vert="horz" wrap="square" lIns="0" tIns="12065" rIns="0" bIns="0" rtlCol="0">
            <a:spAutoFit/>
          </a:bodyPr>
          <a:lstStyle/>
          <a:p>
            <a:pPr marL="63500" marR="0" lvl="0" indent="0" algn="l" defTabSz="914400" rtl="0" eaLnBrk="1" fontAlgn="auto" latinLnBrk="0" hangingPunct="1">
              <a:lnSpc>
                <a:spcPts val="3310"/>
              </a:lnSpc>
              <a:spcBef>
                <a:spcPts val="95"/>
              </a:spcBef>
              <a:spcAft>
                <a:spcPts val="0"/>
              </a:spcAft>
              <a:buClrTx/>
              <a:buSzTx/>
              <a:buFontTx/>
              <a:buNone/>
              <a:tabLst>
                <a:tab pos="555625" algn="l"/>
                <a:tab pos="2041525" algn="l"/>
              </a:tabLst>
              <a:defRPr/>
            </a:pPr>
            <a:r>
              <a:rPr kumimoji="0" sz="2800" b="0" i="0" u="none" strike="noStrike" kern="1200" cap="none" spc="50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3</a:t>
            </a:r>
            <a:r>
              <a:rPr kumimoji="0" sz="3075" b="0" i="0" u="none" strike="noStrike" kern="1200" cap="none" spc="217" normalizeH="0" baseline="27100" noProof="0" dirty="0">
                <a:ln>
                  <a:noFill/>
                </a:ln>
                <a:solidFill>
                  <a:prstClr val="black"/>
                </a:solidFill>
                <a:effectLst/>
                <a:uLnTx/>
                <a:uFillTx/>
                <a:latin typeface="Tinos"/>
                <a:ea typeface="+mn-ea"/>
                <a:cs typeface="Tinos"/>
              </a:rPr>
              <a:t>2</a:t>
            </a:r>
            <a:r>
              <a:rPr kumimoji="0" sz="3075" b="0" i="0" u="none" strike="noStrike" kern="1200" cap="none" spc="345" normalizeH="0" baseline="27100" noProof="0" dirty="0">
                <a:ln>
                  <a:noFill/>
                </a:ln>
                <a:solidFill>
                  <a:prstClr val="black"/>
                </a:solidFill>
                <a:effectLst/>
                <a:uLnTx/>
                <a:uFillTx/>
                <a:latin typeface="Tinos"/>
                <a:ea typeface="+mn-ea"/>
                <a:cs typeface="Tinos"/>
              </a:rPr>
              <a:t>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65"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0.4	</a:t>
            </a:r>
            <a:r>
              <a:rPr kumimoji="0" sz="2800" b="0" i="0" u="none" strike="noStrike" kern="1200" cap="none" spc="505" normalizeH="0" baseline="0" noProof="0" dirty="0">
                <a:ln>
                  <a:noFill/>
                </a:ln>
                <a:solidFill>
                  <a:prstClr val="black"/>
                </a:solidFill>
                <a:effectLst/>
                <a:uLnTx/>
                <a:uFillTx/>
                <a:latin typeface="Tinos"/>
                <a:ea typeface="+mn-ea"/>
                <a:cs typeface="Tinos"/>
              </a:rPr>
              <a:t>=</a:t>
            </a:r>
            <a:r>
              <a:rPr kumimoji="0" sz="2800" b="0" i="0" u="none" strike="noStrike" kern="1200" cap="none" spc="25"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5.7</a:t>
            </a:r>
            <a:endParaRPr kumimoji="0" sz="2800" b="0" i="0" u="none" strike="noStrike" kern="1200" cap="none" spc="0" normalizeH="0" baseline="0" noProof="0">
              <a:ln>
                <a:noFill/>
              </a:ln>
              <a:solidFill>
                <a:prstClr val="black"/>
              </a:solidFill>
              <a:effectLst/>
              <a:uLnTx/>
              <a:uFillTx/>
              <a:latin typeface="Tinos"/>
              <a:ea typeface="+mn-ea"/>
              <a:cs typeface="Tinos"/>
            </a:endParaRPr>
          </a:p>
          <a:p>
            <a:pPr marL="246379" marR="0" lvl="0" indent="0" algn="l" defTabSz="914400" rtl="0" eaLnBrk="1" fontAlgn="auto" latinLnBrk="0" hangingPunct="1">
              <a:lnSpc>
                <a:spcPts val="3310"/>
              </a:lnSpc>
              <a:spcBef>
                <a:spcPts val="0"/>
              </a:spcBef>
              <a:spcAft>
                <a:spcPts val="0"/>
              </a:spcAft>
              <a:buClrTx/>
              <a:buSzTx/>
              <a:buFontTx/>
              <a:buNone/>
              <a:tabLst>
                <a:tab pos="1569085" algn="l"/>
              </a:tabLst>
              <a:defRPr/>
            </a:pPr>
            <a:r>
              <a:rPr kumimoji="0" sz="2800" b="0" i="0" u="none" strike="noStrike" kern="1200" cap="none" spc="145" normalizeH="0" baseline="0" noProof="0" dirty="0">
                <a:ln>
                  <a:noFill/>
                </a:ln>
                <a:solidFill>
                  <a:prstClr val="black"/>
                </a:solidFill>
                <a:effectLst/>
                <a:uLnTx/>
                <a:uFillTx/>
                <a:latin typeface="Tinos"/>
                <a:ea typeface="+mn-ea"/>
                <a:cs typeface="Tinos"/>
              </a:rPr>
              <a:t>6</a:t>
            </a:r>
            <a:r>
              <a:rPr kumimoji="0" sz="2800" b="0" i="0" u="none" strike="noStrike" kern="1200" cap="none" spc="-80" normalizeH="0" baseline="0" noProof="0" dirty="0">
                <a:ln>
                  <a:noFill/>
                </a:ln>
                <a:solidFill>
                  <a:prstClr val="black"/>
                </a:solidFill>
                <a:effectLst/>
                <a:uLnTx/>
                <a:uFillTx/>
                <a:latin typeface="Tinos"/>
                <a:ea typeface="+mn-ea"/>
                <a:cs typeface="Tinos"/>
              </a:rPr>
              <a:t> </a:t>
            </a:r>
            <a:r>
              <a:rPr kumimoji="0" sz="2800" b="0" i="0" u="none" strike="noStrike" kern="1200" cap="none" spc="415" normalizeH="0" baseline="0" noProof="0" dirty="0">
                <a:ln>
                  <a:noFill/>
                </a:ln>
                <a:solidFill>
                  <a:prstClr val="black"/>
                </a:solidFill>
                <a:effectLst/>
                <a:uLnTx/>
                <a:uFillTx/>
                <a:latin typeface="Tinos"/>
                <a:ea typeface="+mn-ea"/>
                <a:cs typeface="Tinos"/>
              </a:rPr>
              <a:t>×</a:t>
            </a:r>
            <a:r>
              <a:rPr kumimoji="0" sz="2800" b="0" i="0" u="none" strike="noStrike" kern="1200" cap="none" spc="-65" normalizeH="0" baseline="0" noProof="0" dirty="0">
                <a:ln>
                  <a:noFill/>
                </a:ln>
                <a:solidFill>
                  <a:prstClr val="black"/>
                </a:solidFill>
                <a:effectLst/>
                <a:uLnTx/>
                <a:uFillTx/>
                <a:latin typeface="Tinos"/>
                <a:ea typeface="+mn-ea"/>
                <a:cs typeface="Tinos"/>
              </a:rPr>
              <a:t> </a:t>
            </a:r>
            <a:r>
              <a:rPr kumimoji="0" sz="2800" b="0" i="0" u="none" strike="noStrike" kern="1200" cap="none" spc="50" normalizeH="0" baseline="0" noProof="0" dirty="0">
                <a:ln>
                  <a:noFill/>
                </a:ln>
                <a:solidFill>
                  <a:prstClr val="black"/>
                </a:solidFill>
                <a:effectLst/>
                <a:uLnTx/>
                <a:uFillTx/>
                <a:latin typeface="Tinos"/>
                <a:ea typeface="+mn-ea"/>
                <a:cs typeface="Tinos"/>
              </a:rPr>
              <a:t>0.4	</a:t>
            </a:r>
            <a:r>
              <a:rPr kumimoji="0" sz="2800" b="0" i="0" u="none" strike="noStrike" kern="1200" cap="none" spc="505" normalizeH="0" baseline="0" noProof="0" dirty="0">
                <a:ln>
                  <a:noFill/>
                </a:ln>
                <a:solidFill>
                  <a:prstClr val="black"/>
                </a:solidFill>
                <a:effectLst/>
                <a:uLnTx/>
                <a:uFillTx/>
                <a:latin typeface="Tinos"/>
                <a:ea typeface="+mn-ea"/>
                <a:cs typeface="Tinos"/>
              </a:rPr>
              <a:t>=</a:t>
            </a:r>
            <a:r>
              <a:rPr kumimoji="0" sz="2800" b="0" i="0" u="none" strike="noStrike" kern="1200" cap="none" spc="55" normalizeH="0" baseline="0" noProof="0" dirty="0">
                <a:ln>
                  <a:noFill/>
                </a:ln>
                <a:solidFill>
                  <a:prstClr val="black"/>
                </a:solidFill>
                <a:effectLst/>
                <a:uLnTx/>
                <a:uFillTx/>
                <a:latin typeface="Tinos"/>
                <a:ea typeface="+mn-ea"/>
                <a:cs typeface="Tinos"/>
              </a:rPr>
              <a:t> 4.6</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65</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idx="4294967295"/>
          </p:nvPr>
        </p:nvSpPr>
        <p:spPr>
          <a:xfrm>
            <a:off x="914400" y="152400"/>
            <a:ext cx="8229600" cy="4525963"/>
          </a:xfrm>
        </p:spPr>
        <p:txBody>
          <a:bodyPr/>
          <a:lstStyle/>
          <a:p>
            <a:pPr marL="0" indent="0" eaLnBrk="1" hangingPunct="1">
              <a:buFontTx/>
              <a:buNone/>
            </a:pPr>
            <a:r>
              <a:rPr lang="en-CA" altLang="en-US" dirty="0"/>
              <a:t>If  the region </a:t>
            </a:r>
            <a:r>
              <a:rPr lang="en-CA" altLang="en-US" i="1" dirty="0"/>
              <a:t>A </a:t>
            </a:r>
            <a:r>
              <a:rPr lang="en-CA" altLang="en-US" dirty="0"/>
              <a:t>is defined as follows</a:t>
            </a:r>
          </a:p>
          <a:p>
            <a:pPr marL="0" indent="0" eaLnBrk="1" hangingPunct="1">
              <a:buFontTx/>
              <a:buNone/>
            </a:pPr>
            <a:r>
              <a:rPr lang="en-CA" altLang="en-US" dirty="0"/>
              <a:t>	 </a:t>
            </a:r>
            <a:r>
              <a:rPr lang="en-CA" altLang="en-US" i="1" dirty="0"/>
              <a:t>A = </a:t>
            </a:r>
            <a:r>
              <a:rPr lang="en-CA" altLang="en-US" dirty="0"/>
              <a:t>{(</a:t>
            </a:r>
            <a:r>
              <a:rPr lang="en-CA" altLang="en-US" i="1" dirty="0" err="1"/>
              <a:t>x,y</a:t>
            </a:r>
            <a:r>
              <a:rPr lang="en-CA" altLang="en-US" dirty="0"/>
              <a:t>)| </a:t>
            </a:r>
            <a:r>
              <a:rPr lang="en-CA" altLang="en-US" i="1" dirty="0"/>
              <a:t>a </a:t>
            </a:r>
            <a:r>
              <a:rPr lang="en-CA" altLang="en-US" dirty="0">
                <a:cs typeface="Times New Roman" panose="02020603050405020304" pitchFamily="18" charset="0"/>
              </a:rPr>
              <a:t>≤ </a:t>
            </a:r>
            <a:r>
              <a:rPr lang="en-CA" altLang="en-US" i="1" dirty="0">
                <a:cs typeface="Times New Roman" panose="02020603050405020304" pitchFamily="18" charset="0"/>
              </a:rPr>
              <a:t>x </a:t>
            </a:r>
            <a:r>
              <a:rPr lang="en-CA" altLang="en-US" dirty="0">
                <a:cs typeface="Times New Roman" panose="02020603050405020304" pitchFamily="18" charset="0"/>
              </a:rPr>
              <a:t>≤ </a:t>
            </a:r>
            <a:r>
              <a:rPr lang="en-CA" altLang="en-US" i="1" dirty="0">
                <a:cs typeface="Times New Roman" panose="02020603050405020304" pitchFamily="18" charset="0"/>
              </a:rPr>
              <a:t>b,</a:t>
            </a:r>
            <a:r>
              <a:rPr lang="en-CA" altLang="en-US" dirty="0">
                <a:cs typeface="Times New Roman" panose="02020603050405020304" pitchFamily="18" charset="0"/>
              </a:rPr>
              <a:t> </a:t>
            </a:r>
            <a:r>
              <a:rPr lang="en-CA" altLang="en-US" i="1" dirty="0"/>
              <a:t>c</a:t>
            </a:r>
            <a:r>
              <a:rPr lang="en-CA" altLang="en-US" dirty="0"/>
              <a:t>(</a:t>
            </a:r>
            <a:r>
              <a:rPr lang="en-CA" altLang="en-US" i="1" dirty="0"/>
              <a:t>x</a:t>
            </a:r>
            <a:r>
              <a:rPr lang="en-CA" altLang="en-US" dirty="0"/>
              <a:t>)</a:t>
            </a:r>
            <a:r>
              <a:rPr lang="en-CA" altLang="en-US" i="1" dirty="0"/>
              <a:t> </a:t>
            </a:r>
            <a:r>
              <a:rPr lang="en-CA" altLang="en-US" dirty="0">
                <a:cs typeface="Times New Roman" panose="02020603050405020304" pitchFamily="18" charset="0"/>
              </a:rPr>
              <a:t>≤ </a:t>
            </a:r>
            <a:r>
              <a:rPr lang="en-CA" altLang="en-US" i="1" dirty="0">
                <a:cs typeface="Times New Roman" panose="02020603050405020304" pitchFamily="18" charset="0"/>
              </a:rPr>
              <a:t>y </a:t>
            </a:r>
            <a:r>
              <a:rPr lang="en-CA" altLang="en-US" dirty="0">
                <a:cs typeface="Times New Roman" panose="02020603050405020304" pitchFamily="18" charset="0"/>
              </a:rPr>
              <a:t>≤ </a:t>
            </a:r>
            <a:r>
              <a:rPr lang="en-CA" altLang="en-US" i="1" dirty="0">
                <a:cs typeface="Times New Roman" panose="02020603050405020304" pitchFamily="18" charset="0"/>
              </a:rPr>
              <a:t>d</a:t>
            </a:r>
            <a:r>
              <a:rPr lang="en-CA" altLang="en-US" dirty="0">
                <a:cs typeface="Times New Roman" panose="02020603050405020304" pitchFamily="18" charset="0"/>
              </a:rPr>
              <a:t>(</a:t>
            </a:r>
            <a:r>
              <a:rPr lang="en-CA" altLang="en-US" i="1" dirty="0">
                <a:cs typeface="Times New Roman" panose="02020603050405020304" pitchFamily="18" charset="0"/>
              </a:rPr>
              <a:t>x</a:t>
            </a:r>
            <a:r>
              <a:rPr lang="en-CA" altLang="en-US" dirty="0">
                <a:cs typeface="Times New Roman" panose="02020603050405020304" pitchFamily="18" charset="0"/>
              </a:rPr>
              <a:t>) }</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650</a:t>
            </a:fld>
            <a:endParaRPr lang="en-US"/>
          </a:p>
        </p:txBody>
      </p:sp>
      <p:sp>
        <p:nvSpPr>
          <p:cNvPr id="30725" name="Line 3"/>
          <p:cNvSpPr>
            <a:spLocks noChangeShapeType="1"/>
          </p:cNvSpPr>
          <p:nvPr/>
        </p:nvSpPr>
        <p:spPr bwMode="auto">
          <a:xfrm>
            <a:off x="2555875" y="1774825"/>
            <a:ext cx="0" cy="273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26" name="Line 4"/>
          <p:cNvSpPr>
            <a:spLocks noChangeShapeType="1"/>
          </p:cNvSpPr>
          <p:nvPr/>
        </p:nvSpPr>
        <p:spPr bwMode="auto">
          <a:xfrm flipH="1">
            <a:off x="2555875" y="4438650"/>
            <a:ext cx="3744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27" name="Rectangle 5"/>
          <p:cNvSpPr>
            <a:spLocks noChangeArrowheads="1"/>
          </p:cNvSpPr>
          <p:nvPr/>
        </p:nvSpPr>
        <p:spPr bwMode="auto">
          <a:xfrm>
            <a:off x="6373813" y="4437063"/>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30728" name="Rectangle 6"/>
          <p:cNvSpPr>
            <a:spLocks noChangeArrowheads="1"/>
          </p:cNvSpPr>
          <p:nvPr/>
        </p:nvSpPr>
        <p:spPr bwMode="auto">
          <a:xfrm>
            <a:off x="2124075" y="11969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y</a:t>
            </a:r>
          </a:p>
        </p:txBody>
      </p:sp>
      <p:sp>
        <p:nvSpPr>
          <p:cNvPr id="30729" name="Rectangle 7"/>
          <p:cNvSpPr>
            <a:spLocks noChangeArrowheads="1"/>
          </p:cNvSpPr>
          <p:nvPr/>
        </p:nvSpPr>
        <p:spPr bwMode="auto">
          <a:xfrm>
            <a:off x="4814888" y="447833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b</a:t>
            </a:r>
          </a:p>
        </p:txBody>
      </p:sp>
      <p:sp>
        <p:nvSpPr>
          <p:cNvPr id="30730" name="Rectangle 8"/>
          <p:cNvSpPr>
            <a:spLocks noChangeArrowheads="1"/>
          </p:cNvSpPr>
          <p:nvPr/>
        </p:nvSpPr>
        <p:spPr bwMode="auto">
          <a:xfrm>
            <a:off x="3101975" y="45021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a</a:t>
            </a:r>
          </a:p>
        </p:txBody>
      </p:sp>
      <p:sp>
        <p:nvSpPr>
          <p:cNvPr id="30731" name="Rectangle 9"/>
          <p:cNvSpPr>
            <a:spLocks noChangeArrowheads="1"/>
          </p:cNvSpPr>
          <p:nvPr/>
        </p:nvSpPr>
        <p:spPr bwMode="auto">
          <a:xfrm>
            <a:off x="1887538" y="1625600"/>
            <a:ext cx="920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d</a:t>
            </a:r>
            <a:r>
              <a:rPr lang="en-CA" altLang="en-US" sz="2400">
                <a:latin typeface="Times New Roman" panose="02020603050405020304" pitchFamily="18" charset="0"/>
              </a:rPr>
              <a:t>(</a:t>
            </a:r>
            <a:r>
              <a:rPr lang="en-CA" altLang="en-US" sz="2400" i="1">
                <a:latin typeface="Times New Roman" panose="02020603050405020304" pitchFamily="18" charset="0"/>
              </a:rPr>
              <a:t>x</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
        <p:nvSpPr>
          <p:cNvPr id="30732" name="Rectangle 10"/>
          <p:cNvSpPr>
            <a:spLocks noChangeArrowheads="1"/>
          </p:cNvSpPr>
          <p:nvPr/>
        </p:nvSpPr>
        <p:spPr bwMode="auto">
          <a:xfrm>
            <a:off x="1857375" y="3786188"/>
            <a:ext cx="920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400" i="1">
                <a:latin typeface="Times New Roman" panose="02020603050405020304" pitchFamily="18" charset="0"/>
              </a:rPr>
              <a:t>c</a:t>
            </a:r>
            <a:r>
              <a:rPr lang="en-CA" altLang="en-US" sz="2400">
                <a:latin typeface="Times New Roman" panose="02020603050405020304" pitchFamily="18" charset="0"/>
              </a:rPr>
              <a:t>(</a:t>
            </a:r>
            <a:r>
              <a:rPr lang="en-CA" altLang="en-US" sz="2400" i="1">
                <a:latin typeface="Times New Roman" panose="02020603050405020304" pitchFamily="18" charset="0"/>
              </a:rPr>
              <a:t>x</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graphicFrame>
        <p:nvGraphicFramePr>
          <p:cNvPr id="30722" name="Object 2"/>
          <p:cNvGraphicFramePr>
            <a:graphicFrameLocks noChangeAspect="1"/>
          </p:cNvGraphicFramePr>
          <p:nvPr/>
        </p:nvGraphicFramePr>
        <p:xfrm>
          <a:off x="704850" y="5416550"/>
          <a:ext cx="2508250" cy="698500"/>
        </p:xfrm>
        <a:graphic>
          <a:graphicData uri="http://schemas.openxmlformats.org/presentationml/2006/ole">
            <mc:AlternateContent xmlns:mc="http://schemas.openxmlformats.org/markup-compatibility/2006">
              <mc:Choice xmlns:v="urn:schemas-microsoft-com:vml" Requires="v">
                <p:oleObj spid="_x0000_s86018" name="Equation" r:id="rId4" imgW="1002960" imgH="279360" progId="Equation.DSMT4">
                  <p:embed/>
                </p:oleObj>
              </mc:Choice>
              <mc:Fallback>
                <p:oleObj name="Equation" r:id="rId4" imgW="1002960" imgH="279360" progId="Equation.DSMT4">
                  <p:embed/>
                  <p:pic>
                    <p:nvPicPr>
                      <p:cNvPr id="307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 y="5416550"/>
                        <a:ext cx="25082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3" name="Text Box 12"/>
          <p:cNvSpPr txBox="1">
            <a:spLocks noChangeArrowheads="1"/>
          </p:cNvSpPr>
          <p:nvPr/>
        </p:nvSpPr>
        <p:spPr bwMode="auto">
          <a:xfrm>
            <a:off x="776288" y="5986463"/>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000" i="1">
                <a:latin typeface="Times New Roman" panose="02020603050405020304" pitchFamily="18" charset="0"/>
              </a:rPr>
              <a:t>A</a:t>
            </a:r>
          </a:p>
        </p:txBody>
      </p:sp>
      <p:graphicFrame>
        <p:nvGraphicFramePr>
          <p:cNvPr id="30723" name="Object 3"/>
          <p:cNvGraphicFramePr>
            <a:graphicFrameLocks noChangeAspect="1"/>
          </p:cNvGraphicFramePr>
          <p:nvPr/>
        </p:nvGraphicFramePr>
        <p:xfrm>
          <a:off x="3408363" y="5097463"/>
          <a:ext cx="3460750" cy="1397000"/>
        </p:xfrm>
        <a:graphic>
          <a:graphicData uri="http://schemas.openxmlformats.org/presentationml/2006/ole">
            <mc:AlternateContent xmlns:mc="http://schemas.openxmlformats.org/markup-compatibility/2006">
              <mc:Choice xmlns:v="urn:schemas-microsoft-com:vml" Requires="v">
                <p:oleObj spid="_x0000_s86019" name="Equation" r:id="rId6" imgW="1384200" imgH="558720" progId="Equation.DSMT4">
                  <p:embed/>
                </p:oleObj>
              </mc:Choice>
              <mc:Fallback>
                <p:oleObj name="Equation" r:id="rId6" imgW="1384200" imgH="558720" progId="Equation.DSMT4">
                  <p:embed/>
                  <p:pic>
                    <p:nvPicPr>
                      <p:cNvPr id="307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363" y="5097463"/>
                        <a:ext cx="346075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4" name="Rectangle 14"/>
          <p:cNvSpPr>
            <a:spLocks noChangeArrowheads="1"/>
          </p:cNvSpPr>
          <p:nvPr/>
        </p:nvSpPr>
        <p:spPr bwMode="auto">
          <a:xfrm>
            <a:off x="323850" y="4508500"/>
            <a:ext cx="1008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Then</a:t>
            </a:r>
            <a:endParaRPr lang="en-CA" altLang="en-US" sz="2800" i="1">
              <a:latin typeface="Times New Roman" panose="02020603050405020304" pitchFamily="18" charset="0"/>
              <a:cs typeface="Times New Roman" panose="02020603050405020304" pitchFamily="18" charset="0"/>
            </a:endParaRPr>
          </a:p>
        </p:txBody>
      </p:sp>
      <p:grpSp>
        <p:nvGrpSpPr>
          <p:cNvPr id="30735" name="Group 15"/>
          <p:cNvGrpSpPr>
            <a:grpSpLocks/>
          </p:cNvGrpSpPr>
          <p:nvPr/>
        </p:nvGrpSpPr>
        <p:grpSpPr bwMode="auto">
          <a:xfrm rot="5400000">
            <a:off x="2662237" y="1403351"/>
            <a:ext cx="2606675" cy="2774950"/>
            <a:chOff x="1777" y="1053"/>
            <a:chExt cx="1642" cy="1748"/>
          </a:xfrm>
        </p:grpSpPr>
        <p:sp>
          <p:nvSpPr>
            <p:cNvPr id="30739" name="Freeform 16"/>
            <p:cNvSpPr>
              <a:spLocks/>
            </p:cNvSpPr>
            <p:nvPr/>
          </p:nvSpPr>
          <p:spPr bwMode="auto">
            <a:xfrm>
              <a:off x="2930" y="1291"/>
              <a:ext cx="456" cy="1043"/>
            </a:xfrm>
            <a:custGeom>
              <a:avLst/>
              <a:gdLst>
                <a:gd name="T0" fmla="*/ 10 w 456"/>
                <a:gd name="T1" fmla="*/ 0 h 1043"/>
                <a:gd name="T2" fmla="*/ 387 w 456"/>
                <a:gd name="T3" fmla="*/ 0 h 1043"/>
                <a:gd name="T4" fmla="*/ 456 w 456"/>
                <a:gd name="T5" fmla="*/ 109 h 1043"/>
                <a:gd name="T6" fmla="*/ 456 w 456"/>
                <a:gd name="T7" fmla="*/ 228 h 1043"/>
                <a:gd name="T8" fmla="*/ 437 w 456"/>
                <a:gd name="T9" fmla="*/ 377 h 1043"/>
                <a:gd name="T10" fmla="*/ 357 w 456"/>
                <a:gd name="T11" fmla="*/ 526 h 1043"/>
                <a:gd name="T12" fmla="*/ 278 w 456"/>
                <a:gd name="T13" fmla="*/ 646 h 1043"/>
                <a:gd name="T14" fmla="*/ 288 w 456"/>
                <a:gd name="T15" fmla="*/ 725 h 1043"/>
                <a:gd name="T16" fmla="*/ 327 w 456"/>
                <a:gd name="T17" fmla="*/ 934 h 1043"/>
                <a:gd name="T18" fmla="*/ 407 w 456"/>
                <a:gd name="T19" fmla="*/ 1043 h 1043"/>
                <a:gd name="T20" fmla="*/ 0 w 456"/>
                <a:gd name="T21" fmla="*/ 1043 h 1043"/>
                <a:gd name="T22" fmla="*/ 10 w 456"/>
                <a:gd name="T23" fmla="*/ 0 h 10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6"/>
                <a:gd name="T37" fmla="*/ 0 h 1043"/>
                <a:gd name="T38" fmla="*/ 456 w 456"/>
                <a:gd name="T39" fmla="*/ 1043 h 10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6" h="1043">
                  <a:moveTo>
                    <a:pt x="10" y="0"/>
                  </a:moveTo>
                  <a:lnTo>
                    <a:pt x="387" y="0"/>
                  </a:lnTo>
                  <a:lnTo>
                    <a:pt x="456" y="109"/>
                  </a:lnTo>
                  <a:lnTo>
                    <a:pt x="456" y="228"/>
                  </a:lnTo>
                  <a:lnTo>
                    <a:pt x="437" y="377"/>
                  </a:lnTo>
                  <a:lnTo>
                    <a:pt x="357" y="526"/>
                  </a:lnTo>
                  <a:lnTo>
                    <a:pt x="278" y="646"/>
                  </a:lnTo>
                  <a:lnTo>
                    <a:pt x="288" y="725"/>
                  </a:lnTo>
                  <a:lnTo>
                    <a:pt x="327" y="934"/>
                  </a:lnTo>
                  <a:lnTo>
                    <a:pt x="407" y="1043"/>
                  </a:lnTo>
                  <a:lnTo>
                    <a:pt x="0" y="1043"/>
                  </a:lnTo>
                  <a:lnTo>
                    <a:pt x="1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0" name="Freeform 17"/>
            <p:cNvSpPr>
              <a:spLocks/>
            </p:cNvSpPr>
            <p:nvPr/>
          </p:nvSpPr>
          <p:spPr bwMode="auto">
            <a:xfrm>
              <a:off x="1778" y="1281"/>
              <a:ext cx="466" cy="1073"/>
            </a:xfrm>
            <a:custGeom>
              <a:avLst/>
              <a:gdLst>
                <a:gd name="T0" fmla="*/ 0 w 466"/>
                <a:gd name="T1" fmla="*/ 20 h 1073"/>
                <a:gd name="T2" fmla="*/ 69 w 466"/>
                <a:gd name="T3" fmla="*/ 229 h 1073"/>
                <a:gd name="T4" fmla="*/ 168 w 466"/>
                <a:gd name="T5" fmla="*/ 417 h 1073"/>
                <a:gd name="T6" fmla="*/ 278 w 466"/>
                <a:gd name="T7" fmla="*/ 576 h 1073"/>
                <a:gd name="T8" fmla="*/ 377 w 466"/>
                <a:gd name="T9" fmla="*/ 1013 h 1073"/>
                <a:gd name="T10" fmla="*/ 377 w 466"/>
                <a:gd name="T11" fmla="*/ 1073 h 1073"/>
                <a:gd name="T12" fmla="*/ 466 w 466"/>
                <a:gd name="T13" fmla="*/ 1063 h 1073"/>
                <a:gd name="T14" fmla="*/ 456 w 466"/>
                <a:gd name="T15" fmla="*/ 0 h 1073"/>
                <a:gd name="T16" fmla="*/ 0 w 466"/>
                <a:gd name="T17" fmla="*/ 20 h 10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6"/>
                <a:gd name="T28" fmla="*/ 0 h 1073"/>
                <a:gd name="T29" fmla="*/ 466 w 466"/>
                <a:gd name="T30" fmla="*/ 1073 h 10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6" h="1073">
                  <a:moveTo>
                    <a:pt x="0" y="20"/>
                  </a:moveTo>
                  <a:lnTo>
                    <a:pt x="69" y="229"/>
                  </a:lnTo>
                  <a:lnTo>
                    <a:pt x="168" y="417"/>
                  </a:lnTo>
                  <a:lnTo>
                    <a:pt x="278" y="576"/>
                  </a:lnTo>
                  <a:lnTo>
                    <a:pt x="377" y="1013"/>
                  </a:lnTo>
                  <a:lnTo>
                    <a:pt x="377" y="1073"/>
                  </a:lnTo>
                  <a:lnTo>
                    <a:pt x="466" y="1063"/>
                  </a:lnTo>
                  <a:lnTo>
                    <a:pt x="456" y="0"/>
                  </a:lnTo>
                  <a:lnTo>
                    <a:pt x="0"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1" name="Rectangle 18"/>
            <p:cNvSpPr>
              <a:spLocks noChangeArrowheads="1"/>
            </p:cNvSpPr>
            <p:nvPr/>
          </p:nvSpPr>
          <p:spPr bwMode="auto">
            <a:xfrm>
              <a:off x="2200" y="1289"/>
              <a:ext cx="738" cy="105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2" name="Freeform 19"/>
            <p:cNvSpPr>
              <a:spLocks/>
            </p:cNvSpPr>
            <p:nvPr/>
          </p:nvSpPr>
          <p:spPr bwMode="auto">
            <a:xfrm>
              <a:off x="1777" y="1063"/>
              <a:ext cx="416" cy="1738"/>
            </a:xfrm>
            <a:custGeom>
              <a:avLst/>
              <a:gdLst>
                <a:gd name="T0" fmla="*/ 169 w 416"/>
                <a:gd name="T1" fmla="*/ 0 h 1738"/>
                <a:gd name="T2" fmla="*/ 0 w 416"/>
                <a:gd name="T3" fmla="*/ 169 h 1738"/>
                <a:gd name="T4" fmla="*/ 169 w 416"/>
                <a:gd name="T5" fmla="*/ 635 h 1738"/>
                <a:gd name="T6" fmla="*/ 308 w 416"/>
                <a:gd name="T7" fmla="*/ 864 h 1738"/>
                <a:gd name="T8" fmla="*/ 378 w 416"/>
                <a:gd name="T9" fmla="*/ 1460 h 1738"/>
                <a:gd name="T10" fmla="*/ 80 w 416"/>
                <a:gd name="T11" fmla="*/ 1738 h 1738"/>
                <a:gd name="T12" fmla="*/ 0 60000 65536"/>
                <a:gd name="T13" fmla="*/ 0 60000 65536"/>
                <a:gd name="T14" fmla="*/ 0 60000 65536"/>
                <a:gd name="T15" fmla="*/ 0 60000 65536"/>
                <a:gd name="T16" fmla="*/ 0 60000 65536"/>
                <a:gd name="T17" fmla="*/ 0 60000 65536"/>
                <a:gd name="T18" fmla="*/ 0 w 416"/>
                <a:gd name="T19" fmla="*/ 0 h 1738"/>
                <a:gd name="T20" fmla="*/ 416 w 416"/>
                <a:gd name="T21" fmla="*/ 1738 h 1738"/>
              </a:gdLst>
              <a:ahLst/>
              <a:cxnLst>
                <a:cxn ang="T12">
                  <a:pos x="T0" y="T1"/>
                </a:cxn>
                <a:cxn ang="T13">
                  <a:pos x="T2" y="T3"/>
                </a:cxn>
                <a:cxn ang="T14">
                  <a:pos x="T4" y="T5"/>
                </a:cxn>
                <a:cxn ang="T15">
                  <a:pos x="T6" y="T7"/>
                </a:cxn>
                <a:cxn ang="T16">
                  <a:pos x="T8" y="T9"/>
                </a:cxn>
                <a:cxn ang="T17">
                  <a:pos x="T10" y="T11"/>
                </a:cxn>
              </a:cxnLst>
              <a:rect l="T18" t="T19" r="T20" b="T21"/>
              <a:pathLst>
                <a:path w="416" h="1738">
                  <a:moveTo>
                    <a:pt x="169" y="0"/>
                  </a:moveTo>
                  <a:cubicBezTo>
                    <a:pt x="84" y="31"/>
                    <a:pt x="0" y="63"/>
                    <a:pt x="0" y="169"/>
                  </a:cubicBezTo>
                  <a:cubicBezTo>
                    <a:pt x="0" y="275"/>
                    <a:pt x="118" y="519"/>
                    <a:pt x="169" y="635"/>
                  </a:cubicBezTo>
                  <a:cubicBezTo>
                    <a:pt x="220" y="751"/>
                    <a:pt x="273" y="727"/>
                    <a:pt x="308" y="864"/>
                  </a:cubicBezTo>
                  <a:cubicBezTo>
                    <a:pt x="343" y="1001"/>
                    <a:pt x="416" y="1314"/>
                    <a:pt x="378" y="1460"/>
                  </a:cubicBezTo>
                  <a:cubicBezTo>
                    <a:pt x="340" y="1606"/>
                    <a:pt x="135" y="1692"/>
                    <a:pt x="80" y="17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3" name="Freeform 20"/>
            <p:cNvSpPr>
              <a:spLocks/>
            </p:cNvSpPr>
            <p:nvPr/>
          </p:nvSpPr>
          <p:spPr bwMode="auto">
            <a:xfrm>
              <a:off x="3192" y="1053"/>
              <a:ext cx="227" cy="1738"/>
            </a:xfrm>
            <a:custGeom>
              <a:avLst/>
              <a:gdLst>
                <a:gd name="T0" fmla="*/ 204 w 227"/>
                <a:gd name="T1" fmla="*/ 0 h 1738"/>
                <a:gd name="T2" fmla="*/ 55 w 227"/>
                <a:gd name="T3" fmla="*/ 59 h 1738"/>
                <a:gd name="T4" fmla="*/ 125 w 227"/>
                <a:gd name="T5" fmla="*/ 238 h 1738"/>
                <a:gd name="T6" fmla="*/ 185 w 227"/>
                <a:gd name="T7" fmla="*/ 347 h 1738"/>
                <a:gd name="T8" fmla="*/ 185 w 227"/>
                <a:gd name="T9" fmla="*/ 566 h 1738"/>
                <a:gd name="T10" fmla="*/ 145 w 227"/>
                <a:gd name="T11" fmla="*/ 665 h 1738"/>
                <a:gd name="T12" fmla="*/ 85 w 227"/>
                <a:gd name="T13" fmla="*/ 784 h 1738"/>
                <a:gd name="T14" fmla="*/ 36 w 227"/>
                <a:gd name="T15" fmla="*/ 854 h 1738"/>
                <a:gd name="T16" fmla="*/ 16 w 227"/>
                <a:gd name="T17" fmla="*/ 953 h 1738"/>
                <a:gd name="T18" fmla="*/ 16 w 227"/>
                <a:gd name="T19" fmla="*/ 1072 h 1738"/>
                <a:gd name="T20" fmla="*/ 115 w 227"/>
                <a:gd name="T21" fmla="*/ 1261 h 1738"/>
                <a:gd name="T22" fmla="*/ 165 w 227"/>
                <a:gd name="T23" fmla="*/ 1321 h 1738"/>
                <a:gd name="T24" fmla="*/ 224 w 227"/>
                <a:gd name="T25" fmla="*/ 1460 h 1738"/>
                <a:gd name="T26" fmla="*/ 185 w 227"/>
                <a:gd name="T27" fmla="*/ 1539 h 1738"/>
                <a:gd name="T28" fmla="*/ 165 w 227"/>
                <a:gd name="T29" fmla="*/ 1668 h 1738"/>
                <a:gd name="T30" fmla="*/ 204 w 227"/>
                <a:gd name="T31" fmla="*/ 1738 h 17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7"/>
                <a:gd name="T49" fmla="*/ 0 h 1738"/>
                <a:gd name="T50" fmla="*/ 227 w 227"/>
                <a:gd name="T51" fmla="*/ 1738 h 17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7" h="1738">
                  <a:moveTo>
                    <a:pt x="204" y="0"/>
                  </a:moveTo>
                  <a:cubicBezTo>
                    <a:pt x="136" y="9"/>
                    <a:pt x="68" y="19"/>
                    <a:pt x="55" y="59"/>
                  </a:cubicBezTo>
                  <a:cubicBezTo>
                    <a:pt x="42" y="99"/>
                    <a:pt x="103" y="190"/>
                    <a:pt x="125" y="238"/>
                  </a:cubicBezTo>
                  <a:cubicBezTo>
                    <a:pt x="147" y="286"/>
                    <a:pt x="175" y="292"/>
                    <a:pt x="185" y="347"/>
                  </a:cubicBezTo>
                  <a:cubicBezTo>
                    <a:pt x="195" y="402"/>
                    <a:pt x="192" y="513"/>
                    <a:pt x="185" y="566"/>
                  </a:cubicBezTo>
                  <a:cubicBezTo>
                    <a:pt x="178" y="619"/>
                    <a:pt x="162" y="629"/>
                    <a:pt x="145" y="665"/>
                  </a:cubicBezTo>
                  <a:cubicBezTo>
                    <a:pt x="128" y="701"/>
                    <a:pt x="103" y="753"/>
                    <a:pt x="85" y="784"/>
                  </a:cubicBezTo>
                  <a:cubicBezTo>
                    <a:pt x="67" y="815"/>
                    <a:pt x="47" y="826"/>
                    <a:pt x="36" y="854"/>
                  </a:cubicBezTo>
                  <a:cubicBezTo>
                    <a:pt x="25" y="882"/>
                    <a:pt x="19" y="917"/>
                    <a:pt x="16" y="953"/>
                  </a:cubicBezTo>
                  <a:cubicBezTo>
                    <a:pt x="13" y="989"/>
                    <a:pt x="0" y="1021"/>
                    <a:pt x="16" y="1072"/>
                  </a:cubicBezTo>
                  <a:cubicBezTo>
                    <a:pt x="32" y="1123"/>
                    <a:pt x="90" y="1219"/>
                    <a:pt x="115" y="1261"/>
                  </a:cubicBezTo>
                  <a:cubicBezTo>
                    <a:pt x="140" y="1303"/>
                    <a:pt x="147" y="1288"/>
                    <a:pt x="165" y="1321"/>
                  </a:cubicBezTo>
                  <a:cubicBezTo>
                    <a:pt x="183" y="1354"/>
                    <a:pt x="221" y="1424"/>
                    <a:pt x="224" y="1460"/>
                  </a:cubicBezTo>
                  <a:cubicBezTo>
                    <a:pt x="227" y="1496"/>
                    <a:pt x="195" y="1504"/>
                    <a:pt x="185" y="1539"/>
                  </a:cubicBezTo>
                  <a:cubicBezTo>
                    <a:pt x="175" y="1574"/>
                    <a:pt x="162" y="1635"/>
                    <a:pt x="165" y="1668"/>
                  </a:cubicBezTo>
                  <a:cubicBezTo>
                    <a:pt x="168" y="1701"/>
                    <a:pt x="186" y="1719"/>
                    <a:pt x="204" y="17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0736" name="Line 21"/>
          <p:cNvSpPr>
            <a:spLocks noChangeShapeType="1"/>
          </p:cNvSpPr>
          <p:nvPr/>
        </p:nvSpPr>
        <p:spPr bwMode="auto">
          <a:xfrm>
            <a:off x="3297238" y="1400175"/>
            <a:ext cx="0" cy="301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0737" name="Line 22"/>
          <p:cNvSpPr>
            <a:spLocks noChangeShapeType="1"/>
          </p:cNvSpPr>
          <p:nvPr/>
        </p:nvSpPr>
        <p:spPr bwMode="auto">
          <a:xfrm flipH="1">
            <a:off x="4929188" y="1290638"/>
            <a:ext cx="31750" cy="31384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0738" name="Line 23"/>
          <p:cNvSpPr>
            <a:spLocks noChangeShapeType="1"/>
          </p:cNvSpPr>
          <p:nvPr/>
        </p:nvSpPr>
        <p:spPr bwMode="auto">
          <a:xfrm flipV="1">
            <a:off x="4083050" y="1908175"/>
            <a:ext cx="0" cy="1922463"/>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666551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idx="4294967295"/>
          </p:nvPr>
        </p:nvSpPr>
        <p:spPr>
          <a:xfrm>
            <a:off x="914400" y="304800"/>
            <a:ext cx="8229600" cy="4525963"/>
          </a:xfrm>
        </p:spPr>
        <p:txBody>
          <a:bodyPr/>
          <a:lstStyle/>
          <a:p>
            <a:pPr marL="0" indent="0" eaLnBrk="1" hangingPunct="1">
              <a:lnSpc>
                <a:spcPct val="90000"/>
              </a:lnSpc>
              <a:buFontTx/>
              <a:buNone/>
            </a:pPr>
            <a:r>
              <a:rPr lang="en-CA" altLang="en-US" dirty="0"/>
              <a:t>In general  the region </a:t>
            </a:r>
            <a:r>
              <a:rPr lang="en-CA" altLang="en-US" i="1" dirty="0"/>
              <a:t>A </a:t>
            </a:r>
            <a:r>
              <a:rPr lang="en-CA" altLang="en-US" dirty="0"/>
              <a:t>can be partitioned into regions of either type</a:t>
            </a:r>
            <a:endParaRPr lang="en-CA" altLang="en-US" dirty="0">
              <a:cs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651</a:t>
            </a:fld>
            <a:endParaRPr lang="en-US"/>
          </a:p>
        </p:txBody>
      </p:sp>
      <p:sp>
        <p:nvSpPr>
          <p:cNvPr id="101379" name="Line 3"/>
          <p:cNvSpPr>
            <a:spLocks noChangeShapeType="1"/>
          </p:cNvSpPr>
          <p:nvPr/>
        </p:nvSpPr>
        <p:spPr bwMode="auto">
          <a:xfrm>
            <a:off x="1619250" y="1484313"/>
            <a:ext cx="0" cy="439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0" name="Line 4"/>
          <p:cNvSpPr>
            <a:spLocks noChangeShapeType="1"/>
          </p:cNvSpPr>
          <p:nvPr/>
        </p:nvSpPr>
        <p:spPr bwMode="auto">
          <a:xfrm flipH="1">
            <a:off x="1619250" y="5805488"/>
            <a:ext cx="655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1" name="Rectangle 5"/>
          <p:cNvSpPr>
            <a:spLocks noChangeArrowheads="1"/>
          </p:cNvSpPr>
          <p:nvPr/>
        </p:nvSpPr>
        <p:spPr bwMode="auto">
          <a:xfrm>
            <a:off x="7812088" y="60213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x</a:t>
            </a:r>
          </a:p>
        </p:txBody>
      </p:sp>
      <p:sp>
        <p:nvSpPr>
          <p:cNvPr id="101382" name="Rectangle 6"/>
          <p:cNvSpPr>
            <a:spLocks noChangeArrowheads="1"/>
          </p:cNvSpPr>
          <p:nvPr/>
        </p:nvSpPr>
        <p:spPr bwMode="auto">
          <a:xfrm>
            <a:off x="971550" y="1484313"/>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i="1">
                <a:latin typeface="Times New Roman" panose="02020603050405020304" pitchFamily="18" charset="0"/>
              </a:rPr>
              <a:t>y</a:t>
            </a:r>
          </a:p>
        </p:txBody>
      </p:sp>
      <p:grpSp>
        <p:nvGrpSpPr>
          <p:cNvPr id="101383" name="Group 34"/>
          <p:cNvGrpSpPr>
            <a:grpSpLocks/>
          </p:cNvGrpSpPr>
          <p:nvPr/>
        </p:nvGrpSpPr>
        <p:grpSpPr bwMode="auto">
          <a:xfrm>
            <a:off x="2268538" y="1557338"/>
            <a:ext cx="4403725" cy="3841750"/>
            <a:chOff x="1420" y="641"/>
            <a:chExt cx="2774" cy="2420"/>
          </a:xfrm>
        </p:grpSpPr>
        <p:sp>
          <p:nvSpPr>
            <p:cNvPr id="101384" name="Freeform 24"/>
            <p:cNvSpPr>
              <a:spLocks/>
            </p:cNvSpPr>
            <p:nvPr/>
          </p:nvSpPr>
          <p:spPr bwMode="auto">
            <a:xfrm>
              <a:off x="1420" y="641"/>
              <a:ext cx="2774" cy="2420"/>
            </a:xfrm>
            <a:custGeom>
              <a:avLst/>
              <a:gdLst>
                <a:gd name="T0" fmla="*/ 407 w 2774"/>
                <a:gd name="T1" fmla="*/ 502 h 2420"/>
                <a:gd name="T2" fmla="*/ 488 w 2774"/>
                <a:gd name="T3" fmla="*/ 592 h 2420"/>
                <a:gd name="T4" fmla="*/ 479 w 2774"/>
                <a:gd name="T5" fmla="*/ 673 h 2420"/>
                <a:gd name="T6" fmla="*/ 236 w 2774"/>
                <a:gd name="T7" fmla="*/ 862 h 2420"/>
                <a:gd name="T8" fmla="*/ 155 w 2774"/>
                <a:gd name="T9" fmla="*/ 925 h 2420"/>
                <a:gd name="T10" fmla="*/ 65 w 2774"/>
                <a:gd name="T11" fmla="*/ 1033 h 2420"/>
                <a:gd name="T12" fmla="*/ 47 w 2774"/>
                <a:gd name="T13" fmla="*/ 1087 h 2420"/>
                <a:gd name="T14" fmla="*/ 38 w 2774"/>
                <a:gd name="T15" fmla="*/ 1114 h 2420"/>
                <a:gd name="T16" fmla="*/ 29 w 2774"/>
                <a:gd name="T17" fmla="*/ 1492 h 2420"/>
                <a:gd name="T18" fmla="*/ 83 w 2774"/>
                <a:gd name="T19" fmla="*/ 1528 h 2420"/>
                <a:gd name="T20" fmla="*/ 110 w 2774"/>
                <a:gd name="T21" fmla="*/ 1555 h 2420"/>
                <a:gd name="T22" fmla="*/ 164 w 2774"/>
                <a:gd name="T23" fmla="*/ 1591 h 2420"/>
                <a:gd name="T24" fmla="*/ 398 w 2774"/>
                <a:gd name="T25" fmla="*/ 1870 h 2420"/>
                <a:gd name="T26" fmla="*/ 542 w 2774"/>
                <a:gd name="T27" fmla="*/ 1915 h 2420"/>
                <a:gd name="T28" fmla="*/ 596 w 2774"/>
                <a:gd name="T29" fmla="*/ 2077 h 2420"/>
                <a:gd name="T30" fmla="*/ 614 w 2774"/>
                <a:gd name="T31" fmla="*/ 2131 h 2420"/>
                <a:gd name="T32" fmla="*/ 884 w 2774"/>
                <a:gd name="T33" fmla="*/ 2419 h 2420"/>
                <a:gd name="T34" fmla="*/ 1055 w 2774"/>
                <a:gd name="T35" fmla="*/ 2401 h 2420"/>
                <a:gd name="T36" fmla="*/ 1109 w 2774"/>
                <a:gd name="T37" fmla="*/ 2383 h 2420"/>
                <a:gd name="T38" fmla="*/ 1163 w 2774"/>
                <a:gd name="T39" fmla="*/ 2347 h 2420"/>
                <a:gd name="T40" fmla="*/ 1217 w 2774"/>
                <a:gd name="T41" fmla="*/ 2266 h 2420"/>
                <a:gd name="T42" fmla="*/ 1253 w 2774"/>
                <a:gd name="T43" fmla="*/ 2158 h 2420"/>
                <a:gd name="T44" fmla="*/ 1316 w 2774"/>
                <a:gd name="T45" fmla="*/ 1942 h 2420"/>
                <a:gd name="T46" fmla="*/ 1262 w 2774"/>
                <a:gd name="T47" fmla="*/ 1519 h 2420"/>
                <a:gd name="T48" fmla="*/ 1199 w 2774"/>
                <a:gd name="T49" fmla="*/ 1357 h 2420"/>
                <a:gd name="T50" fmla="*/ 1181 w 2774"/>
                <a:gd name="T51" fmla="*/ 1303 h 2420"/>
                <a:gd name="T52" fmla="*/ 1199 w 2774"/>
                <a:gd name="T53" fmla="*/ 1141 h 2420"/>
                <a:gd name="T54" fmla="*/ 1442 w 2774"/>
                <a:gd name="T55" fmla="*/ 1033 h 2420"/>
                <a:gd name="T56" fmla="*/ 1856 w 2774"/>
                <a:gd name="T57" fmla="*/ 1024 h 2420"/>
                <a:gd name="T58" fmla="*/ 1982 w 2774"/>
                <a:gd name="T59" fmla="*/ 1015 h 2420"/>
                <a:gd name="T60" fmla="*/ 2513 w 2774"/>
                <a:gd name="T61" fmla="*/ 988 h 2420"/>
                <a:gd name="T62" fmla="*/ 2747 w 2774"/>
                <a:gd name="T63" fmla="*/ 817 h 2420"/>
                <a:gd name="T64" fmla="*/ 2756 w 2774"/>
                <a:gd name="T65" fmla="*/ 691 h 2420"/>
                <a:gd name="T66" fmla="*/ 2774 w 2774"/>
                <a:gd name="T67" fmla="*/ 547 h 2420"/>
                <a:gd name="T68" fmla="*/ 2612 w 2774"/>
                <a:gd name="T69" fmla="*/ 124 h 2420"/>
                <a:gd name="T70" fmla="*/ 2450 w 2774"/>
                <a:gd name="T71" fmla="*/ 61 h 2420"/>
                <a:gd name="T72" fmla="*/ 2333 w 2774"/>
                <a:gd name="T73" fmla="*/ 7 h 2420"/>
                <a:gd name="T74" fmla="*/ 1955 w 2774"/>
                <a:gd name="T75" fmla="*/ 34 h 2420"/>
                <a:gd name="T76" fmla="*/ 1838 w 2774"/>
                <a:gd name="T77" fmla="*/ 106 h 2420"/>
                <a:gd name="T78" fmla="*/ 1676 w 2774"/>
                <a:gd name="T79" fmla="*/ 259 h 2420"/>
                <a:gd name="T80" fmla="*/ 1496 w 2774"/>
                <a:gd name="T81" fmla="*/ 457 h 2420"/>
                <a:gd name="T82" fmla="*/ 1307 w 2774"/>
                <a:gd name="T83" fmla="*/ 547 h 2420"/>
                <a:gd name="T84" fmla="*/ 1226 w 2774"/>
                <a:gd name="T85" fmla="*/ 574 h 2420"/>
                <a:gd name="T86" fmla="*/ 1199 w 2774"/>
                <a:gd name="T87" fmla="*/ 583 h 2420"/>
                <a:gd name="T88" fmla="*/ 1001 w 2774"/>
                <a:gd name="T89" fmla="*/ 574 h 2420"/>
                <a:gd name="T90" fmla="*/ 866 w 2774"/>
                <a:gd name="T91" fmla="*/ 466 h 2420"/>
                <a:gd name="T92" fmla="*/ 785 w 2774"/>
                <a:gd name="T93" fmla="*/ 403 h 2420"/>
                <a:gd name="T94" fmla="*/ 695 w 2774"/>
                <a:gd name="T95" fmla="*/ 376 h 2420"/>
                <a:gd name="T96" fmla="*/ 416 w 2774"/>
                <a:gd name="T97" fmla="*/ 457 h 2420"/>
                <a:gd name="T98" fmla="*/ 407 w 2774"/>
                <a:gd name="T99" fmla="*/ 502 h 24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74"/>
                <a:gd name="T151" fmla="*/ 0 h 2420"/>
                <a:gd name="T152" fmla="*/ 2774 w 2774"/>
                <a:gd name="T153" fmla="*/ 2420 h 24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74" h="2420">
                  <a:moveTo>
                    <a:pt x="407" y="502"/>
                  </a:moveTo>
                  <a:cubicBezTo>
                    <a:pt x="463" y="516"/>
                    <a:pt x="472" y="543"/>
                    <a:pt x="488" y="592"/>
                  </a:cubicBezTo>
                  <a:cubicBezTo>
                    <a:pt x="485" y="619"/>
                    <a:pt x="488" y="647"/>
                    <a:pt x="479" y="673"/>
                  </a:cubicBezTo>
                  <a:cubicBezTo>
                    <a:pt x="444" y="777"/>
                    <a:pt x="323" y="819"/>
                    <a:pt x="236" y="862"/>
                  </a:cubicBezTo>
                  <a:cubicBezTo>
                    <a:pt x="207" y="876"/>
                    <a:pt x="180" y="904"/>
                    <a:pt x="155" y="925"/>
                  </a:cubicBezTo>
                  <a:cubicBezTo>
                    <a:pt x="131" y="945"/>
                    <a:pt x="77" y="1005"/>
                    <a:pt x="65" y="1033"/>
                  </a:cubicBezTo>
                  <a:cubicBezTo>
                    <a:pt x="57" y="1050"/>
                    <a:pt x="53" y="1069"/>
                    <a:pt x="47" y="1087"/>
                  </a:cubicBezTo>
                  <a:cubicBezTo>
                    <a:pt x="44" y="1096"/>
                    <a:pt x="38" y="1114"/>
                    <a:pt x="38" y="1114"/>
                  </a:cubicBezTo>
                  <a:cubicBezTo>
                    <a:pt x="20" y="1240"/>
                    <a:pt x="0" y="1363"/>
                    <a:pt x="29" y="1492"/>
                  </a:cubicBezTo>
                  <a:cubicBezTo>
                    <a:pt x="34" y="1513"/>
                    <a:pt x="65" y="1516"/>
                    <a:pt x="83" y="1528"/>
                  </a:cubicBezTo>
                  <a:cubicBezTo>
                    <a:pt x="94" y="1535"/>
                    <a:pt x="100" y="1547"/>
                    <a:pt x="110" y="1555"/>
                  </a:cubicBezTo>
                  <a:cubicBezTo>
                    <a:pt x="127" y="1568"/>
                    <a:pt x="146" y="1579"/>
                    <a:pt x="164" y="1591"/>
                  </a:cubicBezTo>
                  <a:cubicBezTo>
                    <a:pt x="259" y="1655"/>
                    <a:pt x="294" y="1835"/>
                    <a:pt x="398" y="1870"/>
                  </a:cubicBezTo>
                  <a:cubicBezTo>
                    <a:pt x="460" y="1839"/>
                    <a:pt x="512" y="1848"/>
                    <a:pt x="542" y="1915"/>
                  </a:cubicBezTo>
                  <a:cubicBezTo>
                    <a:pt x="565" y="1966"/>
                    <a:pt x="578" y="2024"/>
                    <a:pt x="596" y="2077"/>
                  </a:cubicBezTo>
                  <a:cubicBezTo>
                    <a:pt x="602" y="2095"/>
                    <a:pt x="603" y="2115"/>
                    <a:pt x="614" y="2131"/>
                  </a:cubicBezTo>
                  <a:cubicBezTo>
                    <a:pt x="685" y="2237"/>
                    <a:pt x="755" y="2376"/>
                    <a:pt x="884" y="2419"/>
                  </a:cubicBezTo>
                  <a:cubicBezTo>
                    <a:pt x="969" y="2413"/>
                    <a:pt x="992" y="2420"/>
                    <a:pt x="1055" y="2401"/>
                  </a:cubicBezTo>
                  <a:cubicBezTo>
                    <a:pt x="1073" y="2396"/>
                    <a:pt x="1091" y="2389"/>
                    <a:pt x="1109" y="2383"/>
                  </a:cubicBezTo>
                  <a:cubicBezTo>
                    <a:pt x="1130" y="2376"/>
                    <a:pt x="1163" y="2347"/>
                    <a:pt x="1163" y="2347"/>
                  </a:cubicBezTo>
                  <a:cubicBezTo>
                    <a:pt x="1181" y="2320"/>
                    <a:pt x="1199" y="2293"/>
                    <a:pt x="1217" y="2266"/>
                  </a:cubicBezTo>
                  <a:cubicBezTo>
                    <a:pt x="1233" y="2242"/>
                    <a:pt x="1243" y="2188"/>
                    <a:pt x="1253" y="2158"/>
                  </a:cubicBezTo>
                  <a:cubicBezTo>
                    <a:pt x="1277" y="2086"/>
                    <a:pt x="1304" y="2017"/>
                    <a:pt x="1316" y="1942"/>
                  </a:cubicBezTo>
                  <a:cubicBezTo>
                    <a:pt x="1309" y="1736"/>
                    <a:pt x="1316" y="1680"/>
                    <a:pt x="1262" y="1519"/>
                  </a:cubicBezTo>
                  <a:cubicBezTo>
                    <a:pt x="1243" y="1463"/>
                    <a:pt x="1218" y="1413"/>
                    <a:pt x="1199" y="1357"/>
                  </a:cubicBezTo>
                  <a:cubicBezTo>
                    <a:pt x="1193" y="1339"/>
                    <a:pt x="1181" y="1303"/>
                    <a:pt x="1181" y="1303"/>
                  </a:cubicBezTo>
                  <a:cubicBezTo>
                    <a:pt x="1182" y="1286"/>
                    <a:pt x="1178" y="1184"/>
                    <a:pt x="1199" y="1141"/>
                  </a:cubicBezTo>
                  <a:cubicBezTo>
                    <a:pt x="1241" y="1058"/>
                    <a:pt x="1360" y="1036"/>
                    <a:pt x="1442" y="1033"/>
                  </a:cubicBezTo>
                  <a:cubicBezTo>
                    <a:pt x="1580" y="1028"/>
                    <a:pt x="1718" y="1027"/>
                    <a:pt x="1856" y="1024"/>
                  </a:cubicBezTo>
                  <a:cubicBezTo>
                    <a:pt x="1898" y="1021"/>
                    <a:pt x="1940" y="1016"/>
                    <a:pt x="1982" y="1015"/>
                  </a:cubicBezTo>
                  <a:cubicBezTo>
                    <a:pt x="2277" y="1006"/>
                    <a:pt x="2320" y="1029"/>
                    <a:pt x="2513" y="988"/>
                  </a:cubicBezTo>
                  <a:cubicBezTo>
                    <a:pt x="2641" y="961"/>
                    <a:pt x="2712" y="959"/>
                    <a:pt x="2747" y="817"/>
                  </a:cubicBezTo>
                  <a:cubicBezTo>
                    <a:pt x="2750" y="775"/>
                    <a:pt x="2752" y="733"/>
                    <a:pt x="2756" y="691"/>
                  </a:cubicBezTo>
                  <a:cubicBezTo>
                    <a:pt x="2761" y="643"/>
                    <a:pt x="2774" y="547"/>
                    <a:pt x="2774" y="547"/>
                  </a:cubicBezTo>
                  <a:cubicBezTo>
                    <a:pt x="2761" y="422"/>
                    <a:pt x="2734" y="201"/>
                    <a:pt x="2612" y="124"/>
                  </a:cubicBezTo>
                  <a:cubicBezTo>
                    <a:pt x="2560" y="91"/>
                    <a:pt x="2490" y="88"/>
                    <a:pt x="2450" y="61"/>
                  </a:cubicBezTo>
                  <a:cubicBezTo>
                    <a:pt x="2415" y="37"/>
                    <a:pt x="2373" y="20"/>
                    <a:pt x="2333" y="7"/>
                  </a:cubicBezTo>
                  <a:cubicBezTo>
                    <a:pt x="2237" y="11"/>
                    <a:pt x="2056" y="0"/>
                    <a:pt x="1955" y="34"/>
                  </a:cubicBezTo>
                  <a:cubicBezTo>
                    <a:pt x="1919" y="61"/>
                    <a:pt x="1870" y="74"/>
                    <a:pt x="1838" y="106"/>
                  </a:cubicBezTo>
                  <a:cubicBezTo>
                    <a:pt x="1785" y="159"/>
                    <a:pt x="1729" y="206"/>
                    <a:pt x="1676" y="259"/>
                  </a:cubicBezTo>
                  <a:cubicBezTo>
                    <a:pt x="1615" y="320"/>
                    <a:pt x="1570" y="408"/>
                    <a:pt x="1496" y="457"/>
                  </a:cubicBezTo>
                  <a:cubicBezTo>
                    <a:pt x="1426" y="504"/>
                    <a:pt x="1387" y="520"/>
                    <a:pt x="1307" y="547"/>
                  </a:cubicBezTo>
                  <a:cubicBezTo>
                    <a:pt x="1280" y="556"/>
                    <a:pt x="1253" y="565"/>
                    <a:pt x="1226" y="574"/>
                  </a:cubicBezTo>
                  <a:cubicBezTo>
                    <a:pt x="1217" y="577"/>
                    <a:pt x="1199" y="583"/>
                    <a:pt x="1199" y="583"/>
                  </a:cubicBezTo>
                  <a:cubicBezTo>
                    <a:pt x="1133" y="580"/>
                    <a:pt x="1066" y="586"/>
                    <a:pt x="1001" y="574"/>
                  </a:cubicBezTo>
                  <a:cubicBezTo>
                    <a:pt x="948" y="565"/>
                    <a:pt x="906" y="492"/>
                    <a:pt x="866" y="466"/>
                  </a:cubicBezTo>
                  <a:cubicBezTo>
                    <a:pt x="838" y="447"/>
                    <a:pt x="816" y="417"/>
                    <a:pt x="785" y="403"/>
                  </a:cubicBezTo>
                  <a:cubicBezTo>
                    <a:pt x="757" y="390"/>
                    <a:pt x="725" y="383"/>
                    <a:pt x="695" y="376"/>
                  </a:cubicBezTo>
                  <a:cubicBezTo>
                    <a:pt x="583" y="383"/>
                    <a:pt x="495" y="378"/>
                    <a:pt x="416" y="457"/>
                  </a:cubicBezTo>
                  <a:cubicBezTo>
                    <a:pt x="428" y="492"/>
                    <a:pt x="432" y="477"/>
                    <a:pt x="407" y="502"/>
                  </a:cubicBezTo>
                  <a:close/>
                </a:path>
              </a:pathLst>
            </a:custGeom>
            <a:solidFill>
              <a:srgbClr val="969696"/>
            </a:solidFill>
            <a:ln w="5080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1385" name="Line 26"/>
            <p:cNvSpPr>
              <a:spLocks noChangeShapeType="1"/>
            </p:cNvSpPr>
            <p:nvPr/>
          </p:nvSpPr>
          <p:spPr bwMode="auto">
            <a:xfrm>
              <a:off x="2608" y="1253"/>
              <a:ext cx="0" cy="635"/>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6" name="Line 27"/>
            <p:cNvSpPr>
              <a:spLocks noChangeShapeType="1"/>
            </p:cNvSpPr>
            <p:nvPr/>
          </p:nvSpPr>
          <p:spPr bwMode="auto">
            <a:xfrm>
              <a:off x="1429" y="1979"/>
              <a:ext cx="1179"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7" name="Line 28"/>
            <p:cNvSpPr>
              <a:spLocks noChangeShapeType="1"/>
            </p:cNvSpPr>
            <p:nvPr/>
          </p:nvSpPr>
          <p:spPr bwMode="auto">
            <a:xfrm>
              <a:off x="1882" y="1344"/>
              <a:ext cx="72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8" name="Rectangle 29"/>
            <p:cNvSpPr>
              <a:spLocks noChangeArrowheads="1"/>
            </p:cNvSpPr>
            <p:nvPr/>
          </p:nvSpPr>
          <p:spPr bwMode="auto">
            <a:xfrm>
              <a:off x="3288" y="1071"/>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3200" i="1">
                  <a:latin typeface="Times New Roman" panose="02020603050405020304" pitchFamily="18" charset="0"/>
                </a:rPr>
                <a:t>A</a:t>
              </a:r>
              <a:r>
                <a:rPr lang="en-CA" altLang="en-US" sz="3200" baseline="-25000">
                  <a:latin typeface="Times New Roman" panose="02020603050405020304" pitchFamily="18" charset="0"/>
                </a:rPr>
                <a:t>1</a:t>
              </a:r>
              <a:endParaRPr lang="en-CA" altLang="en-US" sz="3200">
                <a:latin typeface="Times New Roman" panose="02020603050405020304" pitchFamily="18" charset="0"/>
                <a:cs typeface="Times New Roman" panose="02020603050405020304" pitchFamily="18" charset="0"/>
              </a:endParaRPr>
            </a:p>
          </p:txBody>
        </p:sp>
        <p:sp>
          <p:nvSpPr>
            <p:cNvPr id="101389" name="Rectangle 30"/>
            <p:cNvSpPr>
              <a:spLocks noChangeArrowheads="1"/>
            </p:cNvSpPr>
            <p:nvPr/>
          </p:nvSpPr>
          <p:spPr bwMode="auto">
            <a:xfrm>
              <a:off x="1791" y="1525"/>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3200" i="1">
                  <a:latin typeface="Times New Roman" panose="02020603050405020304" pitchFamily="18" charset="0"/>
                </a:rPr>
                <a:t>A</a:t>
              </a:r>
              <a:r>
                <a:rPr lang="en-CA" altLang="en-US" sz="3200" baseline="-25000">
                  <a:latin typeface="Times New Roman" panose="02020603050405020304" pitchFamily="18" charset="0"/>
                </a:rPr>
                <a:t>3</a:t>
              </a:r>
              <a:endParaRPr lang="en-CA" altLang="en-US" sz="3200">
                <a:latin typeface="Times New Roman" panose="02020603050405020304" pitchFamily="18" charset="0"/>
                <a:cs typeface="Times New Roman" panose="02020603050405020304" pitchFamily="18" charset="0"/>
              </a:endParaRPr>
            </a:p>
          </p:txBody>
        </p:sp>
        <p:sp>
          <p:nvSpPr>
            <p:cNvPr id="101390" name="Rectangle 31"/>
            <p:cNvSpPr>
              <a:spLocks noChangeArrowheads="1"/>
            </p:cNvSpPr>
            <p:nvPr/>
          </p:nvSpPr>
          <p:spPr bwMode="auto">
            <a:xfrm>
              <a:off x="2064" y="2205"/>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3200" i="1">
                  <a:latin typeface="Times New Roman" panose="02020603050405020304" pitchFamily="18" charset="0"/>
                </a:rPr>
                <a:t>A</a:t>
              </a:r>
              <a:r>
                <a:rPr lang="en-CA" altLang="en-US" sz="3200" baseline="-25000">
                  <a:latin typeface="Times New Roman" panose="02020603050405020304" pitchFamily="18" charset="0"/>
                </a:rPr>
                <a:t>4</a:t>
              </a:r>
              <a:endParaRPr lang="en-CA" altLang="en-US" sz="3200">
                <a:latin typeface="Times New Roman" panose="02020603050405020304" pitchFamily="18" charset="0"/>
                <a:cs typeface="Times New Roman" panose="02020603050405020304" pitchFamily="18" charset="0"/>
              </a:endParaRPr>
            </a:p>
          </p:txBody>
        </p:sp>
        <p:sp>
          <p:nvSpPr>
            <p:cNvPr id="101391" name="Rectangle 32"/>
            <p:cNvSpPr>
              <a:spLocks noChangeArrowheads="1"/>
            </p:cNvSpPr>
            <p:nvPr/>
          </p:nvSpPr>
          <p:spPr bwMode="auto">
            <a:xfrm>
              <a:off x="1973" y="981"/>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3200" i="1">
                  <a:latin typeface="Times New Roman" panose="02020603050405020304" pitchFamily="18" charset="0"/>
                </a:rPr>
                <a:t>A</a:t>
              </a:r>
              <a:r>
                <a:rPr lang="en-CA" altLang="en-US" sz="3200" baseline="-25000">
                  <a:latin typeface="Times New Roman" panose="02020603050405020304" pitchFamily="18" charset="0"/>
                </a:rPr>
                <a:t>2</a:t>
              </a:r>
              <a:endParaRPr lang="en-CA" altLang="en-US" sz="3200">
                <a:latin typeface="Times New Roman" panose="02020603050405020304" pitchFamily="18" charset="0"/>
                <a:cs typeface="Times New Roman" panose="02020603050405020304" pitchFamily="18" charset="0"/>
              </a:endParaRPr>
            </a:p>
          </p:txBody>
        </p:sp>
        <p:sp>
          <p:nvSpPr>
            <p:cNvPr id="101392" name="Rectangle 33"/>
            <p:cNvSpPr>
              <a:spLocks noChangeArrowheads="1"/>
            </p:cNvSpPr>
            <p:nvPr/>
          </p:nvSpPr>
          <p:spPr bwMode="auto">
            <a:xfrm>
              <a:off x="3379" y="1888"/>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3200" i="1">
                  <a:latin typeface="Times New Roman" panose="02020603050405020304" pitchFamily="18" charset="0"/>
                </a:rPr>
                <a:t>A</a:t>
              </a:r>
              <a:endParaRPr lang="en-CA" alt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090040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reeform 2"/>
          <p:cNvSpPr>
            <a:spLocks/>
          </p:cNvSpPr>
          <p:nvPr/>
        </p:nvSpPr>
        <p:spPr bwMode="auto">
          <a:xfrm>
            <a:off x="2301875" y="2806700"/>
            <a:ext cx="2081213" cy="2222500"/>
          </a:xfrm>
          <a:custGeom>
            <a:avLst/>
            <a:gdLst>
              <a:gd name="T0" fmla="*/ 0 w 1311"/>
              <a:gd name="T1" fmla="*/ 0 h 1400"/>
              <a:gd name="T2" fmla="*/ 0 w 1311"/>
              <a:gd name="T3" fmla="*/ 2147483647 h 1400"/>
              <a:gd name="T4" fmla="*/ 2147483647 w 1311"/>
              <a:gd name="T5" fmla="*/ 2147483647 h 1400"/>
              <a:gd name="T6" fmla="*/ 0 w 1311"/>
              <a:gd name="T7" fmla="*/ 0 h 1400"/>
              <a:gd name="T8" fmla="*/ 0 60000 65536"/>
              <a:gd name="T9" fmla="*/ 0 60000 65536"/>
              <a:gd name="T10" fmla="*/ 0 60000 65536"/>
              <a:gd name="T11" fmla="*/ 0 60000 65536"/>
              <a:gd name="T12" fmla="*/ 0 w 1311"/>
              <a:gd name="T13" fmla="*/ 0 h 1400"/>
              <a:gd name="T14" fmla="*/ 1311 w 1311"/>
              <a:gd name="T15" fmla="*/ 1400 h 1400"/>
            </a:gdLst>
            <a:ahLst/>
            <a:cxnLst>
              <a:cxn ang="T8">
                <a:pos x="T0" y="T1"/>
              </a:cxn>
              <a:cxn ang="T9">
                <a:pos x="T2" y="T3"/>
              </a:cxn>
              <a:cxn ang="T10">
                <a:pos x="T4" y="T5"/>
              </a:cxn>
              <a:cxn ang="T11">
                <a:pos x="T6" y="T7"/>
              </a:cxn>
            </a:cxnLst>
            <a:rect l="T12" t="T13" r="T14" b="T15"/>
            <a:pathLst>
              <a:path w="1311" h="1400">
                <a:moveTo>
                  <a:pt x="0" y="0"/>
                </a:moveTo>
                <a:lnTo>
                  <a:pt x="0" y="1400"/>
                </a:lnTo>
                <a:lnTo>
                  <a:pt x="1311" y="140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403" name="Text Box 3"/>
          <p:cNvSpPr txBox="1">
            <a:spLocks noChangeArrowheads="1"/>
          </p:cNvSpPr>
          <p:nvPr/>
        </p:nvSpPr>
        <p:spPr bwMode="auto">
          <a:xfrm>
            <a:off x="2776537" y="5203825"/>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sp>
        <p:nvSpPr>
          <p:cNvPr id="102404" name="Rectangle 4"/>
          <p:cNvSpPr>
            <a:spLocks noChangeArrowheads="1"/>
          </p:cNvSpPr>
          <p:nvPr/>
        </p:nvSpPr>
        <p:spPr bwMode="auto">
          <a:xfrm>
            <a:off x="517525" y="211138"/>
            <a:ext cx="77517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b="1">
                <a:latin typeface="Times New Roman" panose="02020603050405020304" pitchFamily="18" charset="0"/>
              </a:rPr>
              <a:t>Example: </a:t>
            </a:r>
          </a:p>
          <a:p>
            <a:pPr eaLnBrk="1" hangingPunct="1">
              <a:lnSpc>
                <a:spcPct val="90000"/>
              </a:lnSpc>
              <a:spcBef>
                <a:spcPct val="20000"/>
              </a:spcBef>
            </a:pPr>
            <a:r>
              <a:rPr lang="en-CA" altLang="en-US" sz="2800">
                <a:latin typeface="Times New Roman" panose="02020603050405020304" pitchFamily="18" charset="0"/>
              </a:rPr>
              <a:t>Compute the volume under </a:t>
            </a:r>
            <a:r>
              <a:rPr lang="en-CA" altLang="en-US" sz="2800" i="1">
                <a:latin typeface="Times New Roman" panose="02020603050405020304" pitchFamily="18" charset="0"/>
              </a:rPr>
              <a:t>f</a:t>
            </a:r>
            <a:r>
              <a:rPr lang="en-CA" altLang="en-US" sz="2800">
                <a:latin typeface="Times New Roman" panose="02020603050405020304" pitchFamily="18" charset="0"/>
              </a:rPr>
              <a:t>(</a:t>
            </a:r>
            <a:r>
              <a:rPr lang="en-CA" altLang="en-US" sz="2800" i="1">
                <a:latin typeface="Times New Roman" panose="02020603050405020304" pitchFamily="18" charset="0"/>
              </a:rPr>
              <a:t>x,y</a:t>
            </a:r>
            <a:r>
              <a:rPr lang="en-CA" altLang="en-US" sz="2800">
                <a:latin typeface="Times New Roman" panose="02020603050405020304" pitchFamily="18" charset="0"/>
              </a:rPr>
              <a:t>) = </a:t>
            </a:r>
            <a:r>
              <a:rPr lang="en-CA" altLang="en-US" sz="2800" i="1">
                <a:latin typeface="Times New Roman" panose="02020603050405020304" pitchFamily="18" charset="0"/>
              </a:rPr>
              <a:t>x</a:t>
            </a:r>
            <a:r>
              <a:rPr lang="en-CA" altLang="en-US" sz="2800" baseline="30000">
                <a:latin typeface="Times New Roman" panose="02020603050405020304" pitchFamily="18" charset="0"/>
              </a:rPr>
              <a:t>2</a:t>
            </a:r>
            <a:r>
              <a:rPr lang="en-CA" altLang="en-US" sz="2800" i="1">
                <a:latin typeface="Times New Roman" panose="02020603050405020304" pitchFamily="18" charset="0"/>
              </a:rPr>
              <a:t>y </a:t>
            </a:r>
            <a:r>
              <a:rPr lang="en-CA" altLang="en-US" sz="2800">
                <a:latin typeface="Times New Roman" panose="02020603050405020304" pitchFamily="18" charset="0"/>
              </a:rPr>
              <a:t>+ </a:t>
            </a:r>
            <a:r>
              <a:rPr lang="en-CA" altLang="en-US" sz="2800" i="1">
                <a:latin typeface="Times New Roman" panose="02020603050405020304" pitchFamily="18" charset="0"/>
              </a:rPr>
              <a:t>xy</a:t>
            </a:r>
            <a:r>
              <a:rPr lang="en-CA" altLang="en-US" sz="2800" baseline="30000">
                <a:latin typeface="Times New Roman" panose="02020603050405020304" pitchFamily="18" charset="0"/>
              </a:rPr>
              <a:t>3 </a:t>
            </a:r>
            <a:r>
              <a:rPr lang="en-CA" altLang="en-US" sz="2800">
                <a:latin typeface="Times New Roman" panose="02020603050405020304" pitchFamily="18" charset="0"/>
              </a:rPr>
              <a:t>over the region </a:t>
            </a:r>
            <a:r>
              <a:rPr lang="en-CA" altLang="en-US" sz="2800" i="1">
                <a:latin typeface="Times New Roman" panose="02020603050405020304" pitchFamily="18" charset="0"/>
              </a:rPr>
              <a:t>A = </a:t>
            </a:r>
            <a:r>
              <a:rPr lang="en-CA" altLang="en-US" sz="2800">
                <a:latin typeface="Times New Roman" panose="02020603050405020304" pitchFamily="18" charset="0"/>
              </a:rPr>
              <a:t>{(</a:t>
            </a:r>
            <a:r>
              <a:rPr lang="en-CA" altLang="en-US" sz="2800" i="1">
                <a:latin typeface="Times New Roman" panose="02020603050405020304" pitchFamily="18" charset="0"/>
              </a:rPr>
              <a:t>x,y</a:t>
            </a:r>
            <a:r>
              <a:rPr lang="en-CA" altLang="en-US" sz="2800">
                <a:latin typeface="Times New Roman" panose="02020603050405020304" pitchFamily="18" charset="0"/>
              </a:rPr>
              <a:t>)| </a:t>
            </a:r>
            <a:r>
              <a:rPr lang="en-CA" altLang="en-US" sz="2800" i="1">
                <a:latin typeface="Times New Roman" panose="02020603050405020304" pitchFamily="18" charset="0"/>
              </a:rPr>
              <a:t>x </a:t>
            </a:r>
            <a:r>
              <a:rPr lang="en-CA" altLang="en-US" sz="2800">
                <a:latin typeface="Times New Roman" panose="02020603050405020304" pitchFamily="18" charset="0"/>
              </a:rPr>
              <a:t>+ </a:t>
            </a:r>
            <a:r>
              <a:rPr lang="en-CA" altLang="en-US" sz="2800" i="1">
                <a:latin typeface="Times New Roman" panose="02020603050405020304" pitchFamily="18" charset="0"/>
              </a:rPr>
              <a:t>y </a:t>
            </a:r>
            <a:r>
              <a:rPr lang="en-CA" altLang="en-US" sz="2800" i="1">
                <a:latin typeface="Times New Roman" panose="02020603050405020304" pitchFamily="18" charset="0"/>
                <a:cs typeface="Times New Roman" panose="02020603050405020304" pitchFamily="18" charset="0"/>
              </a:rPr>
              <a:t>≤ </a:t>
            </a:r>
            <a:r>
              <a:rPr lang="en-CA" altLang="en-US" sz="2800">
                <a:latin typeface="Times New Roman" panose="02020603050405020304" pitchFamily="18" charset="0"/>
                <a:cs typeface="Times New Roman" panose="02020603050405020304" pitchFamily="18" charset="0"/>
              </a:rPr>
              <a:t>1, 0 </a:t>
            </a:r>
            <a:r>
              <a:rPr lang="en-CA" altLang="en-US" sz="2800" i="1">
                <a:latin typeface="Times New Roman" panose="02020603050405020304" pitchFamily="18" charset="0"/>
                <a:cs typeface="Times New Roman" panose="02020603050405020304" pitchFamily="18" charset="0"/>
              </a:rPr>
              <a:t>≤</a:t>
            </a:r>
            <a:r>
              <a:rPr lang="en-CA" altLang="en-US" sz="2800">
                <a:latin typeface="Times New Roman" panose="02020603050405020304" pitchFamily="18" charset="0"/>
                <a:cs typeface="Times New Roman" panose="02020603050405020304" pitchFamily="18" charset="0"/>
              </a:rPr>
              <a:t>  </a:t>
            </a:r>
            <a:r>
              <a:rPr lang="en-CA" altLang="en-US" sz="2800" i="1">
                <a:latin typeface="Times New Roman" panose="02020603050405020304" pitchFamily="18" charset="0"/>
                <a:cs typeface="Times New Roman" panose="02020603050405020304" pitchFamily="18" charset="0"/>
              </a:rPr>
              <a:t>x, </a:t>
            </a:r>
            <a:r>
              <a:rPr lang="en-CA" altLang="en-US" sz="2800">
                <a:latin typeface="Times New Roman" panose="02020603050405020304" pitchFamily="18" charset="0"/>
                <a:cs typeface="Times New Roman" panose="02020603050405020304" pitchFamily="18" charset="0"/>
              </a:rPr>
              <a:t>0 </a:t>
            </a:r>
            <a:r>
              <a:rPr lang="en-CA" altLang="en-US" sz="2800" i="1">
                <a:latin typeface="Times New Roman" panose="02020603050405020304" pitchFamily="18" charset="0"/>
                <a:cs typeface="Times New Roman" panose="02020603050405020304" pitchFamily="18" charset="0"/>
              </a:rPr>
              <a:t>≤</a:t>
            </a:r>
            <a:r>
              <a:rPr lang="en-CA" altLang="en-US" sz="2800">
                <a:latin typeface="Times New Roman" panose="02020603050405020304" pitchFamily="18" charset="0"/>
                <a:cs typeface="Times New Roman" panose="02020603050405020304" pitchFamily="18" charset="0"/>
              </a:rPr>
              <a:t>  </a:t>
            </a:r>
            <a:r>
              <a:rPr lang="en-CA" altLang="en-US" sz="2800" i="1">
                <a:latin typeface="Times New Roman" panose="02020603050405020304" pitchFamily="18" charset="0"/>
                <a:cs typeface="Times New Roman" panose="02020603050405020304" pitchFamily="18" charset="0"/>
              </a:rPr>
              <a:t>y</a:t>
            </a:r>
            <a:r>
              <a:rPr lang="en-CA" altLang="en-US" sz="2800">
                <a:latin typeface="Times New Roman" panose="02020603050405020304" pitchFamily="18" charset="0"/>
                <a:cs typeface="Times New Roman" panose="02020603050405020304" pitchFamily="18" charset="0"/>
              </a:rPr>
              <a:t>}</a:t>
            </a:r>
          </a:p>
        </p:txBody>
      </p:sp>
      <p:sp>
        <p:nvSpPr>
          <p:cNvPr id="102405" name="Line 5"/>
          <p:cNvSpPr>
            <a:spLocks noChangeShapeType="1"/>
          </p:cNvSpPr>
          <p:nvPr/>
        </p:nvSpPr>
        <p:spPr bwMode="auto">
          <a:xfrm>
            <a:off x="2301875" y="2097088"/>
            <a:ext cx="0" cy="3152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406" name="Line 6"/>
          <p:cNvSpPr>
            <a:spLocks noChangeShapeType="1"/>
          </p:cNvSpPr>
          <p:nvPr/>
        </p:nvSpPr>
        <p:spPr bwMode="auto">
          <a:xfrm>
            <a:off x="1924050" y="5029200"/>
            <a:ext cx="5454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407" name="Line 7"/>
          <p:cNvSpPr>
            <a:spLocks noChangeShapeType="1"/>
          </p:cNvSpPr>
          <p:nvPr/>
        </p:nvSpPr>
        <p:spPr bwMode="auto">
          <a:xfrm>
            <a:off x="1765300" y="2222500"/>
            <a:ext cx="3184525" cy="3421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408" name="Text Box 8"/>
          <p:cNvSpPr txBox="1">
            <a:spLocks noChangeArrowheads="1"/>
          </p:cNvSpPr>
          <p:nvPr/>
        </p:nvSpPr>
        <p:spPr bwMode="auto">
          <a:xfrm>
            <a:off x="7015163" y="5154613"/>
            <a:ext cx="42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a:t>
            </a:r>
          </a:p>
        </p:txBody>
      </p:sp>
      <p:sp>
        <p:nvSpPr>
          <p:cNvPr id="102409" name="Text Box 9"/>
          <p:cNvSpPr txBox="1">
            <a:spLocks noChangeArrowheads="1"/>
          </p:cNvSpPr>
          <p:nvPr/>
        </p:nvSpPr>
        <p:spPr bwMode="auto">
          <a:xfrm>
            <a:off x="1854200" y="1633538"/>
            <a:ext cx="42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y</a:t>
            </a:r>
          </a:p>
        </p:txBody>
      </p:sp>
      <p:sp>
        <p:nvSpPr>
          <p:cNvPr id="102410" name="Text Box 10"/>
          <p:cNvSpPr txBox="1">
            <a:spLocks noChangeArrowheads="1"/>
          </p:cNvSpPr>
          <p:nvPr/>
        </p:nvSpPr>
        <p:spPr bwMode="auto">
          <a:xfrm>
            <a:off x="3614738" y="314166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 </a:t>
            </a:r>
            <a:r>
              <a:rPr lang="en-CA" altLang="en-US" sz="2400">
                <a:latin typeface="Times New Roman" panose="02020603050405020304" pitchFamily="18" charset="0"/>
              </a:rPr>
              <a:t>+ </a:t>
            </a:r>
            <a:r>
              <a:rPr lang="en-CA" altLang="en-US" sz="2400" i="1">
                <a:latin typeface="Times New Roman" panose="02020603050405020304" pitchFamily="18" charset="0"/>
              </a:rPr>
              <a:t>y </a:t>
            </a:r>
            <a:r>
              <a:rPr lang="en-CA" altLang="en-US" sz="2400">
                <a:latin typeface="Times New Roman" panose="02020603050405020304" pitchFamily="18" charset="0"/>
              </a:rPr>
              <a:t>= 1</a:t>
            </a:r>
            <a:endParaRPr lang="en-CA" altLang="en-US" sz="2400" i="1">
              <a:latin typeface="Times New Roman" panose="02020603050405020304" pitchFamily="18" charset="0"/>
            </a:endParaRPr>
          </a:p>
        </p:txBody>
      </p:sp>
      <p:sp>
        <p:nvSpPr>
          <p:cNvPr id="102411" name="Text Box 11"/>
          <p:cNvSpPr txBox="1">
            <a:spLocks noChangeArrowheads="1"/>
          </p:cNvSpPr>
          <p:nvPr/>
        </p:nvSpPr>
        <p:spPr bwMode="auto">
          <a:xfrm>
            <a:off x="4287838" y="4491038"/>
            <a:ext cx="97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(1, 0)</a:t>
            </a:r>
            <a:endParaRPr lang="en-CA" altLang="en-US" sz="2400" i="1">
              <a:latin typeface="Times New Roman" panose="02020603050405020304" pitchFamily="18" charset="0"/>
            </a:endParaRPr>
          </a:p>
        </p:txBody>
      </p:sp>
      <p:sp>
        <p:nvSpPr>
          <p:cNvPr id="102412" name="Text Box 12"/>
          <p:cNvSpPr txBox="1">
            <a:spLocks noChangeArrowheads="1"/>
          </p:cNvSpPr>
          <p:nvPr/>
        </p:nvSpPr>
        <p:spPr bwMode="auto">
          <a:xfrm>
            <a:off x="2328863" y="2468563"/>
            <a:ext cx="97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(0, 1)</a:t>
            </a:r>
            <a:endParaRPr lang="en-CA" altLang="en-US" sz="2400" i="1">
              <a:latin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652</a:t>
            </a:fld>
            <a:endParaRPr lang="en-US"/>
          </a:p>
        </p:txBody>
      </p:sp>
    </p:spTree>
    <p:extLst>
      <p:ext uri="{BB962C8B-B14F-4D97-AF65-F5344CB8AC3E}">
        <p14:creationId xmlns:p14="http://schemas.microsoft.com/office/powerpoint/2010/main" val="379673985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2"/>
          <p:cNvSpPr txBox="1">
            <a:spLocks noChangeArrowheads="1"/>
          </p:cNvSpPr>
          <p:nvPr/>
        </p:nvSpPr>
        <p:spPr bwMode="auto">
          <a:xfrm>
            <a:off x="1477168" y="589915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dirty="0">
                <a:latin typeface="Times New Roman" panose="02020603050405020304" pitchFamily="18" charset="0"/>
              </a:rPr>
              <a:t>f</a:t>
            </a:r>
            <a:r>
              <a:rPr lang="en-CA" altLang="en-US" sz="2400" dirty="0">
                <a:latin typeface="Times New Roman" panose="02020603050405020304" pitchFamily="18" charset="0"/>
              </a:rPr>
              <a:t>(</a:t>
            </a:r>
            <a:r>
              <a:rPr lang="en-CA" altLang="en-US" sz="2400" i="1" dirty="0" err="1">
                <a:latin typeface="Times New Roman" panose="02020603050405020304" pitchFamily="18" charset="0"/>
              </a:rPr>
              <a:t>x,y</a:t>
            </a:r>
            <a:r>
              <a:rPr lang="en-CA" altLang="en-US" sz="2400" dirty="0">
                <a:latin typeface="Times New Roman" panose="02020603050405020304" pitchFamily="18" charset="0"/>
              </a:rPr>
              <a:t>)</a:t>
            </a:r>
            <a:endParaRPr lang="en-CA" altLang="en-US" sz="2400" i="1" dirty="0">
              <a:latin typeface="Times New Roman" panose="02020603050405020304" pitchFamily="18" charset="0"/>
            </a:endParaRPr>
          </a:p>
        </p:txBody>
      </p:sp>
      <p:sp>
        <p:nvSpPr>
          <p:cNvPr id="31749" name="Rectangle 3"/>
          <p:cNvSpPr>
            <a:spLocks noChangeArrowheads="1"/>
          </p:cNvSpPr>
          <p:nvPr/>
        </p:nvSpPr>
        <p:spPr bwMode="auto">
          <a:xfrm>
            <a:off x="517525" y="0"/>
            <a:ext cx="77517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Integrating first with respect to </a:t>
            </a:r>
            <a:r>
              <a:rPr lang="en-CA" altLang="en-US" sz="2800" i="1">
                <a:latin typeface="Times New Roman" panose="02020603050405020304" pitchFamily="18" charset="0"/>
              </a:rPr>
              <a:t>x </a:t>
            </a:r>
            <a:r>
              <a:rPr lang="en-CA" altLang="en-US" sz="2800">
                <a:latin typeface="Times New Roman" panose="02020603050405020304" pitchFamily="18" charset="0"/>
              </a:rPr>
              <a:t>than </a:t>
            </a:r>
            <a:r>
              <a:rPr lang="en-CA" altLang="en-US" sz="2800" i="1">
                <a:latin typeface="Times New Roman" panose="02020603050405020304" pitchFamily="18" charset="0"/>
              </a:rPr>
              <a:t>y</a:t>
            </a:r>
            <a:endParaRPr lang="en-CA" altLang="en-US" sz="2800">
              <a:latin typeface="Times New Roman" panose="02020603050405020304" pitchFamily="18" charset="0"/>
              <a:cs typeface="Times New Roman" panose="02020603050405020304" pitchFamily="18" charset="0"/>
            </a:endParaRPr>
          </a:p>
        </p:txBody>
      </p:sp>
      <p:grpSp>
        <p:nvGrpSpPr>
          <p:cNvPr id="31750" name="Group 4"/>
          <p:cNvGrpSpPr>
            <a:grpSpLocks/>
          </p:cNvGrpSpPr>
          <p:nvPr/>
        </p:nvGrpSpPr>
        <p:grpSpPr bwMode="auto">
          <a:xfrm>
            <a:off x="1254125" y="508000"/>
            <a:ext cx="6062663" cy="4010025"/>
            <a:chOff x="739" y="433"/>
            <a:chExt cx="3819" cy="2526"/>
          </a:xfrm>
        </p:grpSpPr>
        <p:sp>
          <p:nvSpPr>
            <p:cNvPr id="31752" name="Freeform 5"/>
            <p:cNvSpPr>
              <a:spLocks/>
            </p:cNvSpPr>
            <p:nvPr/>
          </p:nvSpPr>
          <p:spPr bwMode="auto">
            <a:xfrm>
              <a:off x="1321" y="1172"/>
              <a:ext cx="1311" cy="1400"/>
            </a:xfrm>
            <a:custGeom>
              <a:avLst/>
              <a:gdLst>
                <a:gd name="T0" fmla="*/ 0 w 1311"/>
                <a:gd name="T1" fmla="*/ 0 h 1400"/>
                <a:gd name="T2" fmla="*/ 0 w 1311"/>
                <a:gd name="T3" fmla="*/ 1400 h 1400"/>
                <a:gd name="T4" fmla="*/ 1311 w 1311"/>
                <a:gd name="T5" fmla="*/ 1400 h 1400"/>
                <a:gd name="T6" fmla="*/ 0 w 1311"/>
                <a:gd name="T7" fmla="*/ 0 h 1400"/>
                <a:gd name="T8" fmla="*/ 0 60000 65536"/>
                <a:gd name="T9" fmla="*/ 0 60000 65536"/>
                <a:gd name="T10" fmla="*/ 0 60000 65536"/>
                <a:gd name="T11" fmla="*/ 0 60000 65536"/>
                <a:gd name="T12" fmla="*/ 0 w 1311"/>
                <a:gd name="T13" fmla="*/ 0 h 1400"/>
                <a:gd name="T14" fmla="*/ 1311 w 1311"/>
                <a:gd name="T15" fmla="*/ 1400 h 1400"/>
              </a:gdLst>
              <a:ahLst/>
              <a:cxnLst>
                <a:cxn ang="T8">
                  <a:pos x="T0" y="T1"/>
                </a:cxn>
                <a:cxn ang="T9">
                  <a:pos x="T2" y="T3"/>
                </a:cxn>
                <a:cxn ang="T10">
                  <a:pos x="T4" y="T5"/>
                </a:cxn>
                <a:cxn ang="T11">
                  <a:pos x="T6" y="T7"/>
                </a:cxn>
              </a:cxnLst>
              <a:rect l="T12" t="T13" r="T14" b="T15"/>
              <a:pathLst>
                <a:path w="1311" h="1400">
                  <a:moveTo>
                    <a:pt x="0" y="0"/>
                  </a:moveTo>
                  <a:lnTo>
                    <a:pt x="0" y="1400"/>
                  </a:lnTo>
                  <a:lnTo>
                    <a:pt x="1311" y="140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3" name="Line 6"/>
            <p:cNvSpPr>
              <a:spLocks noChangeShapeType="1"/>
            </p:cNvSpPr>
            <p:nvPr/>
          </p:nvSpPr>
          <p:spPr bwMode="auto">
            <a:xfrm>
              <a:off x="1321" y="725"/>
              <a:ext cx="0" cy="1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4" name="Line 7"/>
            <p:cNvSpPr>
              <a:spLocks noChangeShapeType="1"/>
            </p:cNvSpPr>
            <p:nvPr/>
          </p:nvSpPr>
          <p:spPr bwMode="auto">
            <a:xfrm>
              <a:off x="1083" y="2572"/>
              <a:ext cx="34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5" name="Line 8"/>
            <p:cNvSpPr>
              <a:spLocks noChangeShapeType="1"/>
            </p:cNvSpPr>
            <p:nvPr/>
          </p:nvSpPr>
          <p:spPr bwMode="auto">
            <a:xfrm>
              <a:off x="983" y="804"/>
              <a:ext cx="2006" cy="21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6" name="Text Box 9"/>
            <p:cNvSpPr txBox="1">
              <a:spLocks noChangeArrowheads="1"/>
            </p:cNvSpPr>
            <p:nvPr/>
          </p:nvSpPr>
          <p:spPr bwMode="auto">
            <a:xfrm>
              <a:off x="4290" y="2651"/>
              <a:ext cx="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a:t>
              </a:r>
            </a:p>
          </p:txBody>
        </p:sp>
        <p:sp>
          <p:nvSpPr>
            <p:cNvPr id="31757" name="Text Box 10"/>
            <p:cNvSpPr txBox="1">
              <a:spLocks noChangeArrowheads="1"/>
            </p:cNvSpPr>
            <p:nvPr/>
          </p:nvSpPr>
          <p:spPr bwMode="auto">
            <a:xfrm>
              <a:off x="1039" y="433"/>
              <a:ext cx="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y</a:t>
              </a:r>
            </a:p>
          </p:txBody>
        </p:sp>
        <p:sp>
          <p:nvSpPr>
            <p:cNvPr id="31758" name="Text Box 11"/>
            <p:cNvSpPr txBox="1">
              <a:spLocks noChangeArrowheads="1"/>
            </p:cNvSpPr>
            <p:nvPr/>
          </p:nvSpPr>
          <p:spPr bwMode="auto">
            <a:xfrm>
              <a:off x="2088" y="104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 </a:t>
              </a:r>
              <a:r>
                <a:rPr lang="en-CA" altLang="en-US" sz="2400">
                  <a:latin typeface="Times New Roman" panose="02020603050405020304" pitchFamily="18" charset="0"/>
                </a:rPr>
                <a:t>+ </a:t>
              </a:r>
              <a:r>
                <a:rPr lang="en-CA" altLang="en-US" sz="2400" i="1">
                  <a:latin typeface="Times New Roman" panose="02020603050405020304" pitchFamily="18" charset="0"/>
                </a:rPr>
                <a:t>y </a:t>
              </a:r>
              <a:r>
                <a:rPr lang="en-CA" altLang="en-US" sz="2400">
                  <a:latin typeface="Times New Roman" panose="02020603050405020304" pitchFamily="18" charset="0"/>
                </a:rPr>
                <a:t>= 1</a:t>
              </a:r>
              <a:endParaRPr lang="en-CA" altLang="en-US" sz="2400" i="1">
                <a:latin typeface="Times New Roman" panose="02020603050405020304" pitchFamily="18" charset="0"/>
              </a:endParaRPr>
            </a:p>
          </p:txBody>
        </p:sp>
        <p:sp>
          <p:nvSpPr>
            <p:cNvPr id="31759" name="Text Box 12"/>
            <p:cNvSpPr txBox="1">
              <a:spLocks noChangeArrowheads="1"/>
            </p:cNvSpPr>
            <p:nvPr/>
          </p:nvSpPr>
          <p:spPr bwMode="auto">
            <a:xfrm>
              <a:off x="2572" y="2233"/>
              <a:ext cx="6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(1, 0)</a:t>
              </a:r>
              <a:endParaRPr lang="en-CA" altLang="en-US" sz="2400" i="1">
                <a:latin typeface="Times New Roman" panose="02020603050405020304" pitchFamily="18" charset="0"/>
              </a:endParaRPr>
            </a:p>
          </p:txBody>
        </p:sp>
        <p:sp>
          <p:nvSpPr>
            <p:cNvPr id="31760" name="Text Box 13"/>
            <p:cNvSpPr txBox="1">
              <a:spLocks noChangeArrowheads="1"/>
            </p:cNvSpPr>
            <p:nvPr/>
          </p:nvSpPr>
          <p:spPr bwMode="auto">
            <a:xfrm>
              <a:off x="1338" y="959"/>
              <a:ext cx="6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(0, 1)</a:t>
              </a:r>
              <a:endParaRPr lang="en-CA" altLang="en-US" sz="2400" i="1">
                <a:latin typeface="Times New Roman" panose="02020603050405020304" pitchFamily="18" charset="0"/>
              </a:endParaRPr>
            </a:p>
          </p:txBody>
        </p:sp>
        <p:sp>
          <p:nvSpPr>
            <p:cNvPr id="31761" name="Line 14"/>
            <p:cNvSpPr>
              <a:spLocks noChangeShapeType="1"/>
            </p:cNvSpPr>
            <p:nvPr/>
          </p:nvSpPr>
          <p:spPr bwMode="auto">
            <a:xfrm>
              <a:off x="824" y="1827"/>
              <a:ext cx="23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62" name="Text Box 15"/>
            <p:cNvSpPr txBox="1">
              <a:spLocks noChangeArrowheads="1"/>
            </p:cNvSpPr>
            <p:nvPr/>
          </p:nvSpPr>
          <p:spPr bwMode="auto">
            <a:xfrm>
              <a:off x="739" y="1542"/>
              <a:ext cx="6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(0, </a:t>
              </a:r>
              <a:r>
                <a:rPr lang="en-CA" altLang="en-US" sz="2400" i="1">
                  <a:latin typeface="Times New Roman" panose="02020603050405020304" pitchFamily="18" charset="0"/>
                </a:rPr>
                <a:t>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sp>
          <p:nvSpPr>
            <p:cNvPr id="31763" name="Text Box 16"/>
            <p:cNvSpPr txBox="1">
              <a:spLocks noChangeArrowheads="1"/>
            </p:cNvSpPr>
            <p:nvPr/>
          </p:nvSpPr>
          <p:spPr bwMode="auto">
            <a:xfrm>
              <a:off x="1848" y="1539"/>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(1 - </a:t>
              </a:r>
              <a:r>
                <a:rPr lang="en-CA" altLang="en-US" sz="2400" i="1">
                  <a:latin typeface="Times New Roman" panose="02020603050405020304" pitchFamily="18" charset="0"/>
                </a:rPr>
                <a:t>y</a:t>
              </a:r>
              <a:r>
                <a:rPr lang="en-CA" altLang="en-US" sz="2400">
                  <a:latin typeface="Times New Roman" panose="02020603050405020304" pitchFamily="18" charset="0"/>
                </a:rPr>
                <a:t>, </a:t>
              </a:r>
              <a:r>
                <a:rPr lang="en-CA" altLang="en-US" sz="2400" i="1">
                  <a:latin typeface="Times New Roman" panose="02020603050405020304" pitchFamily="18" charset="0"/>
                </a:rPr>
                <a:t>y</a:t>
              </a:r>
              <a:r>
                <a:rPr lang="en-CA" altLang="en-US" sz="2400">
                  <a:latin typeface="Times New Roman" panose="02020603050405020304" pitchFamily="18" charset="0"/>
                </a:rPr>
                <a:t>)</a:t>
              </a:r>
              <a:endParaRPr lang="en-CA" altLang="en-US" sz="2400" i="1">
                <a:latin typeface="Times New Roman" panose="02020603050405020304" pitchFamily="18" charset="0"/>
              </a:endParaRPr>
            </a:p>
          </p:txBody>
        </p:sp>
      </p:grpSp>
      <p:graphicFrame>
        <p:nvGraphicFramePr>
          <p:cNvPr id="31746" name="Object 2"/>
          <p:cNvGraphicFramePr>
            <a:graphicFrameLocks noChangeAspect="1"/>
          </p:cNvGraphicFramePr>
          <p:nvPr/>
        </p:nvGraphicFramePr>
        <p:xfrm>
          <a:off x="3365500" y="5588000"/>
          <a:ext cx="3937000" cy="1270000"/>
        </p:xfrm>
        <a:graphic>
          <a:graphicData uri="http://schemas.openxmlformats.org/presentationml/2006/ole">
            <mc:AlternateContent xmlns:mc="http://schemas.openxmlformats.org/markup-compatibility/2006">
              <mc:Choice xmlns:v="urn:schemas-microsoft-com:vml" Requires="v">
                <p:oleObj spid="_x0000_s87042" name="Equation" r:id="rId4" imgW="1574640" imgH="507960" progId="Equation.DSMT4">
                  <p:embed/>
                </p:oleObj>
              </mc:Choice>
              <mc:Fallback>
                <p:oleObj name="Equation" r:id="rId4" imgW="1574640" imgH="507960" progId="Equation.DSMT4">
                  <p:embed/>
                  <p:pic>
                    <p:nvPicPr>
                      <p:cNvPr id="317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0" y="5588000"/>
                        <a:ext cx="39370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7" name="Object 3"/>
          <p:cNvGraphicFramePr>
            <a:graphicFrameLocks noChangeAspect="1"/>
          </p:cNvGraphicFramePr>
          <p:nvPr/>
        </p:nvGraphicFramePr>
        <p:xfrm>
          <a:off x="449263" y="4427538"/>
          <a:ext cx="6445250" cy="1206500"/>
        </p:xfrm>
        <a:graphic>
          <a:graphicData uri="http://schemas.openxmlformats.org/presentationml/2006/ole">
            <mc:AlternateContent xmlns:mc="http://schemas.openxmlformats.org/markup-compatibility/2006">
              <mc:Choice xmlns:v="urn:schemas-microsoft-com:vml" Requires="v">
                <p:oleObj spid="_x0000_s87043" name="Equation" r:id="rId6" imgW="2577960" imgH="482400" progId="Equation.DSMT4">
                  <p:embed/>
                </p:oleObj>
              </mc:Choice>
              <mc:Fallback>
                <p:oleObj name="Equation" r:id="rId6" imgW="2577960" imgH="482400" progId="Equation.DSMT4">
                  <p:embed/>
                  <p:pic>
                    <p:nvPicPr>
                      <p:cNvPr id="317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263" y="4427538"/>
                        <a:ext cx="64452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1" name="Rectangle 19"/>
          <p:cNvSpPr>
            <a:spLocks noChangeArrowheads="1"/>
          </p:cNvSpPr>
          <p:nvPr/>
        </p:nvSpPr>
        <p:spPr bwMode="auto">
          <a:xfrm>
            <a:off x="471488" y="5359400"/>
            <a:ext cx="501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000" i="1">
                <a:latin typeface="Times New Roman" panose="02020603050405020304" pitchFamily="18" charset="0"/>
              </a:rPr>
              <a:t>A</a:t>
            </a:r>
            <a:endParaRPr lang="en-CA" altLang="en-US" sz="2000" i="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653</a:t>
            </a:fld>
            <a:endParaRPr lang="en-US"/>
          </a:p>
        </p:txBody>
      </p:sp>
    </p:spTree>
    <p:extLst>
      <p:ext uri="{BB962C8B-B14F-4D97-AF65-F5344CB8AC3E}">
        <p14:creationId xmlns:p14="http://schemas.microsoft.com/office/powerpoint/2010/main" val="16749958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3"/>
          <p:cNvSpPr>
            <a:spLocks noChangeArrowheads="1"/>
          </p:cNvSpPr>
          <p:nvPr/>
        </p:nvSpPr>
        <p:spPr bwMode="auto">
          <a:xfrm>
            <a:off x="469900" y="190500"/>
            <a:ext cx="13509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and</a:t>
            </a:r>
            <a:endParaRPr lang="en-CA" altLang="en-US" sz="2800">
              <a:latin typeface="Times New Roman" panose="02020603050405020304" pitchFamily="18" charset="0"/>
              <a:cs typeface="Times New Roman" panose="02020603050405020304" pitchFamily="18" charset="0"/>
            </a:endParaRPr>
          </a:p>
        </p:txBody>
      </p:sp>
      <p:graphicFrame>
        <p:nvGraphicFramePr>
          <p:cNvPr id="32770" name="Object 2"/>
          <p:cNvGraphicFramePr>
            <a:graphicFrameLocks noChangeAspect="1"/>
          </p:cNvGraphicFramePr>
          <p:nvPr/>
        </p:nvGraphicFramePr>
        <p:xfrm>
          <a:off x="622300" y="528638"/>
          <a:ext cx="3619500" cy="1270000"/>
        </p:xfrm>
        <a:graphic>
          <a:graphicData uri="http://schemas.openxmlformats.org/presentationml/2006/ole">
            <mc:AlternateContent xmlns:mc="http://schemas.openxmlformats.org/markup-compatibility/2006">
              <mc:Choice xmlns:v="urn:schemas-microsoft-com:vml" Requires="v">
                <p:oleObj spid="_x0000_s88066" name="Equation" r:id="rId4" imgW="1447560" imgH="507960" progId="Equation.DSMT4">
                  <p:embed/>
                </p:oleObj>
              </mc:Choice>
              <mc:Fallback>
                <p:oleObj name="Equation" r:id="rId4" imgW="1447560" imgH="507960" progId="Equation.DSMT4">
                  <p:embed/>
                  <p:pic>
                    <p:nvPicPr>
                      <p:cNvPr id="327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528638"/>
                        <a:ext cx="36195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1" name="Object 3"/>
          <p:cNvGraphicFramePr>
            <a:graphicFrameLocks noChangeAspect="1"/>
          </p:cNvGraphicFramePr>
          <p:nvPr/>
        </p:nvGraphicFramePr>
        <p:xfrm>
          <a:off x="4354513" y="474663"/>
          <a:ext cx="3968750" cy="1397000"/>
        </p:xfrm>
        <a:graphic>
          <a:graphicData uri="http://schemas.openxmlformats.org/presentationml/2006/ole">
            <mc:AlternateContent xmlns:mc="http://schemas.openxmlformats.org/markup-compatibility/2006">
              <mc:Choice xmlns:v="urn:schemas-microsoft-com:vml" Requires="v">
                <p:oleObj spid="_x0000_s88067" name="Equation" r:id="rId6" imgW="1587240" imgH="558720" progId="Equation.DSMT4">
                  <p:embed/>
                </p:oleObj>
              </mc:Choice>
              <mc:Fallback>
                <p:oleObj name="Equation" r:id="rId6" imgW="1587240" imgH="558720" progId="Equation.DSMT4">
                  <p:embed/>
                  <p:pic>
                    <p:nvPicPr>
                      <p:cNvPr id="327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4513" y="474663"/>
                        <a:ext cx="396875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2" name="Object 4"/>
          <p:cNvGraphicFramePr>
            <a:graphicFrameLocks noChangeAspect="1"/>
          </p:cNvGraphicFramePr>
          <p:nvPr/>
        </p:nvGraphicFramePr>
        <p:xfrm>
          <a:off x="1350963" y="1636713"/>
          <a:ext cx="4794250" cy="1397000"/>
        </p:xfrm>
        <a:graphic>
          <a:graphicData uri="http://schemas.openxmlformats.org/presentationml/2006/ole">
            <mc:AlternateContent xmlns:mc="http://schemas.openxmlformats.org/markup-compatibility/2006">
              <mc:Choice xmlns:v="urn:schemas-microsoft-com:vml" Requires="v">
                <p:oleObj spid="_x0000_s88068" name="Equation" r:id="rId8" imgW="1917360" imgH="558720" progId="Equation.DSMT4">
                  <p:embed/>
                </p:oleObj>
              </mc:Choice>
              <mc:Fallback>
                <p:oleObj name="Equation" r:id="rId8" imgW="1917360" imgH="558720" progId="Equation.DSMT4">
                  <p:embed/>
                  <p:pic>
                    <p:nvPicPr>
                      <p:cNvPr id="3277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0963" y="1636713"/>
                        <a:ext cx="479425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5"/>
          <p:cNvGraphicFramePr>
            <a:graphicFrameLocks noChangeAspect="1"/>
          </p:cNvGraphicFramePr>
          <p:nvPr/>
        </p:nvGraphicFramePr>
        <p:xfrm>
          <a:off x="1435100" y="3005138"/>
          <a:ext cx="6572250" cy="1206500"/>
        </p:xfrm>
        <a:graphic>
          <a:graphicData uri="http://schemas.openxmlformats.org/presentationml/2006/ole">
            <mc:AlternateContent xmlns:mc="http://schemas.openxmlformats.org/markup-compatibility/2006">
              <mc:Choice xmlns:v="urn:schemas-microsoft-com:vml" Requires="v">
                <p:oleObj spid="_x0000_s88069" name="Equation" r:id="rId10" imgW="2628720" imgH="482400" progId="Equation.DSMT4">
                  <p:embed/>
                </p:oleObj>
              </mc:Choice>
              <mc:Fallback>
                <p:oleObj name="Equation" r:id="rId10" imgW="2628720" imgH="482400" progId="Equation.DSMT4">
                  <p:embed/>
                  <p:pic>
                    <p:nvPicPr>
                      <p:cNvPr id="3277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5100" y="3005138"/>
                        <a:ext cx="657225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6"/>
          <p:cNvGraphicFramePr>
            <a:graphicFrameLocks noChangeAspect="1"/>
          </p:cNvGraphicFramePr>
          <p:nvPr/>
        </p:nvGraphicFramePr>
        <p:xfrm>
          <a:off x="1377950" y="4402138"/>
          <a:ext cx="3778250" cy="1016000"/>
        </p:xfrm>
        <a:graphic>
          <a:graphicData uri="http://schemas.openxmlformats.org/presentationml/2006/ole">
            <mc:AlternateContent xmlns:mc="http://schemas.openxmlformats.org/markup-compatibility/2006">
              <mc:Choice xmlns:v="urn:schemas-microsoft-com:vml" Requires="v">
                <p:oleObj spid="_x0000_s88070" name="Equation" r:id="rId12" imgW="1511280" imgH="406080" progId="Equation.DSMT4">
                  <p:embed/>
                </p:oleObj>
              </mc:Choice>
              <mc:Fallback>
                <p:oleObj name="Equation" r:id="rId12" imgW="1511280" imgH="406080" progId="Equation.DSMT4">
                  <p:embed/>
                  <p:pic>
                    <p:nvPicPr>
                      <p:cNvPr id="3277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7950" y="4402138"/>
                        <a:ext cx="377825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7"/>
          <p:cNvGraphicFramePr>
            <a:graphicFrameLocks noChangeAspect="1"/>
          </p:cNvGraphicFramePr>
          <p:nvPr/>
        </p:nvGraphicFramePr>
        <p:xfrm>
          <a:off x="1308100" y="5368925"/>
          <a:ext cx="3841750" cy="571500"/>
        </p:xfrm>
        <a:graphic>
          <a:graphicData uri="http://schemas.openxmlformats.org/presentationml/2006/ole">
            <mc:AlternateContent xmlns:mc="http://schemas.openxmlformats.org/markup-compatibility/2006">
              <mc:Choice xmlns:v="urn:schemas-microsoft-com:vml" Requires="v">
                <p:oleObj spid="_x0000_s88071" name="Equation" r:id="rId14" imgW="1536480" imgH="228600" progId="Equation.DSMT4">
                  <p:embed/>
                </p:oleObj>
              </mc:Choice>
              <mc:Fallback>
                <p:oleObj name="Equation" r:id="rId14" imgW="1536480" imgH="228600" progId="Equation.DSMT4">
                  <p:embed/>
                  <p:pic>
                    <p:nvPicPr>
                      <p:cNvPr id="32775"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08100" y="5368925"/>
                        <a:ext cx="3841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6" name="Object 8"/>
          <p:cNvGraphicFramePr>
            <a:graphicFrameLocks noChangeAspect="1"/>
          </p:cNvGraphicFramePr>
          <p:nvPr/>
        </p:nvGraphicFramePr>
        <p:xfrm>
          <a:off x="1397000" y="6005513"/>
          <a:ext cx="4191000" cy="571500"/>
        </p:xfrm>
        <a:graphic>
          <a:graphicData uri="http://schemas.openxmlformats.org/presentationml/2006/ole">
            <mc:AlternateContent xmlns:mc="http://schemas.openxmlformats.org/markup-compatibility/2006">
              <mc:Choice xmlns:v="urn:schemas-microsoft-com:vml" Requires="v">
                <p:oleObj spid="_x0000_s88072" name="Equation" r:id="rId16" imgW="1676160" imgH="228600" progId="Equation.DSMT4">
                  <p:embed/>
                </p:oleObj>
              </mc:Choice>
              <mc:Fallback>
                <p:oleObj name="Equation" r:id="rId16" imgW="1676160" imgH="228600" progId="Equation.DSMT4">
                  <p:embed/>
                  <p:pic>
                    <p:nvPicPr>
                      <p:cNvPr id="32776"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97000" y="6005513"/>
                        <a:ext cx="4191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654</a:t>
            </a:fld>
            <a:endParaRPr lang="en-US"/>
          </a:p>
        </p:txBody>
      </p:sp>
    </p:spTree>
    <p:extLst>
      <p:ext uri="{BB962C8B-B14F-4D97-AF65-F5344CB8AC3E}">
        <p14:creationId xmlns:p14="http://schemas.microsoft.com/office/powerpoint/2010/main" val="33287365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ChangeArrowheads="1"/>
          </p:cNvSpPr>
          <p:nvPr/>
        </p:nvSpPr>
        <p:spPr bwMode="auto">
          <a:xfrm>
            <a:off x="517525" y="0"/>
            <a:ext cx="77517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Now integrating first with respect to </a:t>
            </a:r>
            <a:r>
              <a:rPr lang="en-CA" altLang="en-US" sz="2800" i="1">
                <a:latin typeface="Times New Roman" panose="02020603050405020304" pitchFamily="18" charset="0"/>
              </a:rPr>
              <a:t>y </a:t>
            </a:r>
            <a:r>
              <a:rPr lang="en-CA" altLang="en-US" sz="2800">
                <a:latin typeface="Times New Roman" panose="02020603050405020304" pitchFamily="18" charset="0"/>
              </a:rPr>
              <a:t>than </a:t>
            </a:r>
            <a:r>
              <a:rPr lang="en-CA" altLang="en-US" sz="2800" i="1">
                <a:latin typeface="Times New Roman" panose="02020603050405020304" pitchFamily="18" charset="0"/>
              </a:rPr>
              <a:t>x</a:t>
            </a:r>
            <a:endParaRPr lang="en-CA" altLang="en-US" sz="2800">
              <a:latin typeface="Times New Roman" panose="02020603050405020304" pitchFamily="18" charset="0"/>
              <a:cs typeface="Times New Roman" panose="02020603050405020304" pitchFamily="18" charset="0"/>
            </a:endParaRPr>
          </a:p>
        </p:txBody>
      </p:sp>
      <p:sp>
        <p:nvSpPr>
          <p:cNvPr id="33797" name="Freeform 4"/>
          <p:cNvSpPr>
            <a:spLocks/>
          </p:cNvSpPr>
          <p:nvPr/>
        </p:nvSpPr>
        <p:spPr bwMode="auto">
          <a:xfrm>
            <a:off x="2178050" y="1681163"/>
            <a:ext cx="2081213" cy="2222500"/>
          </a:xfrm>
          <a:custGeom>
            <a:avLst/>
            <a:gdLst>
              <a:gd name="T0" fmla="*/ 0 w 1311"/>
              <a:gd name="T1" fmla="*/ 0 h 1400"/>
              <a:gd name="T2" fmla="*/ 0 w 1311"/>
              <a:gd name="T3" fmla="*/ 2147483647 h 1400"/>
              <a:gd name="T4" fmla="*/ 2147483647 w 1311"/>
              <a:gd name="T5" fmla="*/ 2147483647 h 1400"/>
              <a:gd name="T6" fmla="*/ 0 w 1311"/>
              <a:gd name="T7" fmla="*/ 0 h 1400"/>
              <a:gd name="T8" fmla="*/ 0 60000 65536"/>
              <a:gd name="T9" fmla="*/ 0 60000 65536"/>
              <a:gd name="T10" fmla="*/ 0 60000 65536"/>
              <a:gd name="T11" fmla="*/ 0 60000 65536"/>
              <a:gd name="T12" fmla="*/ 0 w 1311"/>
              <a:gd name="T13" fmla="*/ 0 h 1400"/>
              <a:gd name="T14" fmla="*/ 1311 w 1311"/>
              <a:gd name="T15" fmla="*/ 1400 h 1400"/>
            </a:gdLst>
            <a:ahLst/>
            <a:cxnLst>
              <a:cxn ang="T8">
                <a:pos x="T0" y="T1"/>
              </a:cxn>
              <a:cxn ang="T9">
                <a:pos x="T2" y="T3"/>
              </a:cxn>
              <a:cxn ang="T10">
                <a:pos x="T4" y="T5"/>
              </a:cxn>
              <a:cxn ang="T11">
                <a:pos x="T6" y="T7"/>
              </a:cxn>
            </a:cxnLst>
            <a:rect l="T12" t="T13" r="T14" b="T15"/>
            <a:pathLst>
              <a:path w="1311" h="1400">
                <a:moveTo>
                  <a:pt x="0" y="0"/>
                </a:moveTo>
                <a:lnTo>
                  <a:pt x="0" y="1400"/>
                </a:lnTo>
                <a:lnTo>
                  <a:pt x="1311" y="140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798" name="Line 5"/>
          <p:cNvSpPr>
            <a:spLocks noChangeShapeType="1"/>
          </p:cNvSpPr>
          <p:nvPr/>
        </p:nvSpPr>
        <p:spPr bwMode="auto">
          <a:xfrm>
            <a:off x="2178050" y="971550"/>
            <a:ext cx="0" cy="3152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9" name="Line 6"/>
          <p:cNvSpPr>
            <a:spLocks noChangeShapeType="1"/>
          </p:cNvSpPr>
          <p:nvPr/>
        </p:nvSpPr>
        <p:spPr bwMode="auto">
          <a:xfrm>
            <a:off x="1800225" y="3903663"/>
            <a:ext cx="5454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0" name="Line 7"/>
          <p:cNvSpPr>
            <a:spLocks noChangeShapeType="1"/>
          </p:cNvSpPr>
          <p:nvPr/>
        </p:nvSpPr>
        <p:spPr bwMode="auto">
          <a:xfrm>
            <a:off x="1641475" y="1096963"/>
            <a:ext cx="3184525" cy="3421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1" name="Text Box 8"/>
          <p:cNvSpPr txBox="1">
            <a:spLocks noChangeArrowheads="1"/>
          </p:cNvSpPr>
          <p:nvPr/>
        </p:nvSpPr>
        <p:spPr bwMode="auto">
          <a:xfrm>
            <a:off x="6891338" y="4029075"/>
            <a:ext cx="42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a:t>
            </a:r>
          </a:p>
        </p:txBody>
      </p:sp>
      <p:sp>
        <p:nvSpPr>
          <p:cNvPr id="33802" name="Text Box 9"/>
          <p:cNvSpPr txBox="1">
            <a:spLocks noChangeArrowheads="1"/>
          </p:cNvSpPr>
          <p:nvPr/>
        </p:nvSpPr>
        <p:spPr bwMode="auto">
          <a:xfrm>
            <a:off x="1730375" y="508000"/>
            <a:ext cx="425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y</a:t>
            </a:r>
          </a:p>
        </p:txBody>
      </p:sp>
      <p:sp>
        <p:nvSpPr>
          <p:cNvPr id="33803" name="Text Box 10"/>
          <p:cNvSpPr txBox="1">
            <a:spLocks noChangeArrowheads="1"/>
          </p:cNvSpPr>
          <p:nvPr/>
        </p:nvSpPr>
        <p:spPr bwMode="auto">
          <a:xfrm>
            <a:off x="3395663" y="14811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i="1">
                <a:latin typeface="Times New Roman" panose="02020603050405020304" pitchFamily="18" charset="0"/>
              </a:rPr>
              <a:t>x </a:t>
            </a:r>
            <a:r>
              <a:rPr lang="en-CA" altLang="en-US" sz="2400">
                <a:latin typeface="Times New Roman" panose="02020603050405020304" pitchFamily="18" charset="0"/>
              </a:rPr>
              <a:t>+ </a:t>
            </a:r>
            <a:r>
              <a:rPr lang="en-CA" altLang="en-US" sz="2400" i="1">
                <a:latin typeface="Times New Roman" panose="02020603050405020304" pitchFamily="18" charset="0"/>
              </a:rPr>
              <a:t>y </a:t>
            </a:r>
            <a:r>
              <a:rPr lang="en-CA" altLang="en-US" sz="2400">
                <a:latin typeface="Times New Roman" panose="02020603050405020304" pitchFamily="18" charset="0"/>
              </a:rPr>
              <a:t>= 1</a:t>
            </a:r>
            <a:endParaRPr lang="en-CA" altLang="en-US" sz="2400" i="1">
              <a:latin typeface="Times New Roman" panose="02020603050405020304" pitchFamily="18" charset="0"/>
            </a:endParaRPr>
          </a:p>
        </p:txBody>
      </p:sp>
      <p:sp>
        <p:nvSpPr>
          <p:cNvPr id="33804" name="Text Box 11"/>
          <p:cNvSpPr txBox="1">
            <a:spLocks noChangeArrowheads="1"/>
          </p:cNvSpPr>
          <p:nvPr/>
        </p:nvSpPr>
        <p:spPr bwMode="auto">
          <a:xfrm>
            <a:off x="4164013" y="3365500"/>
            <a:ext cx="97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(1, 0)</a:t>
            </a:r>
            <a:endParaRPr lang="en-CA" altLang="en-US" sz="2400" i="1">
              <a:latin typeface="Times New Roman" panose="02020603050405020304" pitchFamily="18" charset="0"/>
            </a:endParaRPr>
          </a:p>
        </p:txBody>
      </p:sp>
      <p:sp>
        <p:nvSpPr>
          <p:cNvPr id="33805" name="Text Box 12"/>
          <p:cNvSpPr txBox="1">
            <a:spLocks noChangeArrowheads="1"/>
          </p:cNvSpPr>
          <p:nvPr/>
        </p:nvSpPr>
        <p:spPr bwMode="auto">
          <a:xfrm>
            <a:off x="2205038" y="1343025"/>
            <a:ext cx="97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(0, 1)</a:t>
            </a:r>
            <a:endParaRPr lang="en-CA" altLang="en-US" sz="2400" i="1">
              <a:latin typeface="Times New Roman" panose="02020603050405020304" pitchFamily="18" charset="0"/>
            </a:endParaRPr>
          </a:p>
        </p:txBody>
      </p:sp>
      <p:sp>
        <p:nvSpPr>
          <p:cNvPr id="33806" name="Line 13"/>
          <p:cNvSpPr>
            <a:spLocks noChangeShapeType="1"/>
          </p:cNvSpPr>
          <p:nvPr/>
        </p:nvSpPr>
        <p:spPr bwMode="auto">
          <a:xfrm flipV="1">
            <a:off x="3044825" y="1065213"/>
            <a:ext cx="0" cy="321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7" name="Text Box 14"/>
          <p:cNvSpPr txBox="1">
            <a:spLocks noChangeArrowheads="1"/>
          </p:cNvSpPr>
          <p:nvPr/>
        </p:nvSpPr>
        <p:spPr bwMode="auto">
          <a:xfrm>
            <a:off x="3144838" y="3940175"/>
            <a:ext cx="97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a:t>
            </a:r>
            <a:r>
              <a:rPr lang="en-CA" altLang="en-US" sz="2400" i="1">
                <a:latin typeface="Times New Roman" panose="02020603050405020304" pitchFamily="18" charset="0"/>
              </a:rPr>
              <a:t>x</a:t>
            </a:r>
            <a:r>
              <a:rPr lang="en-CA" altLang="en-US" sz="2400">
                <a:latin typeface="Times New Roman" panose="02020603050405020304" pitchFamily="18" charset="0"/>
              </a:rPr>
              <a:t>, 0)</a:t>
            </a:r>
          </a:p>
        </p:txBody>
      </p:sp>
      <p:sp>
        <p:nvSpPr>
          <p:cNvPr id="33808" name="Text Box 15"/>
          <p:cNvSpPr txBox="1">
            <a:spLocks noChangeArrowheads="1"/>
          </p:cNvSpPr>
          <p:nvPr/>
        </p:nvSpPr>
        <p:spPr bwMode="auto">
          <a:xfrm>
            <a:off x="3014663" y="22637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CA" altLang="en-US" sz="2400">
                <a:latin typeface="Times New Roman" panose="02020603050405020304" pitchFamily="18" charset="0"/>
              </a:rPr>
              <a:t>(</a:t>
            </a:r>
            <a:r>
              <a:rPr lang="en-CA" altLang="en-US" sz="2400" i="1">
                <a:latin typeface="Times New Roman" panose="02020603050405020304" pitchFamily="18" charset="0"/>
              </a:rPr>
              <a:t>x</a:t>
            </a:r>
            <a:r>
              <a:rPr lang="en-CA" altLang="en-US" sz="2400">
                <a:latin typeface="Times New Roman" panose="02020603050405020304" pitchFamily="18" charset="0"/>
              </a:rPr>
              <a:t>,</a:t>
            </a:r>
            <a:r>
              <a:rPr lang="en-CA" altLang="en-US" sz="2400" i="1">
                <a:latin typeface="Times New Roman" panose="02020603050405020304" pitchFamily="18" charset="0"/>
              </a:rPr>
              <a:t> </a:t>
            </a:r>
            <a:r>
              <a:rPr lang="en-CA" altLang="en-US" sz="2400">
                <a:latin typeface="Times New Roman" panose="02020603050405020304" pitchFamily="18" charset="0"/>
              </a:rPr>
              <a:t>1 – </a:t>
            </a:r>
            <a:r>
              <a:rPr lang="en-CA" altLang="en-US" sz="2400" i="1">
                <a:latin typeface="Times New Roman" panose="02020603050405020304" pitchFamily="18" charset="0"/>
              </a:rPr>
              <a:t>x</a:t>
            </a:r>
            <a:r>
              <a:rPr lang="en-CA" altLang="en-US" sz="2400">
                <a:latin typeface="Times New Roman" panose="02020603050405020304" pitchFamily="18" charset="0"/>
              </a:rPr>
              <a:t> )</a:t>
            </a:r>
          </a:p>
        </p:txBody>
      </p:sp>
      <p:graphicFrame>
        <p:nvGraphicFramePr>
          <p:cNvPr id="33794" name="Object 2"/>
          <p:cNvGraphicFramePr>
            <a:graphicFrameLocks noChangeAspect="1"/>
          </p:cNvGraphicFramePr>
          <p:nvPr/>
        </p:nvGraphicFramePr>
        <p:xfrm>
          <a:off x="3381375" y="5588000"/>
          <a:ext cx="3905250" cy="1270000"/>
        </p:xfrm>
        <a:graphic>
          <a:graphicData uri="http://schemas.openxmlformats.org/presentationml/2006/ole">
            <mc:AlternateContent xmlns:mc="http://schemas.openxmlformats.org/markup-compatibility/2006">
              <mc:Choice xmlns:v="urn:schemas-microsoft-com:vml" Requires="v">
                <p:oleObj spid="_x0000_s89090" name="Equation" r:id="rId4" imgW="1562040" imgH="507960" progId="Equation.DSMT4">
                  <p:embed/>
                </p:oleObj>
              </mc:Choice>
              <mc:Fallback>
                <p:oleObj name="Equation" r:id="rId4" imgW="1562040" imgH="507960" progId="Equation.DSMT4">
                  <p:embed/>
                  <p:pic>
                    <p:nvPicPr>
                      <p:cNvPr id="337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5" y="5588000"/>
                        <a:ext cx="390525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5" name="Object 3"/>
          <p:cNvGraphicFramePr>
            <a:graphicFrameLocks noChangeAspect="1"/>
          </p:cNvGraphicFramePr>
          <p:nvPr/>
        </p:nvGraphicFramePr>
        <p:xfrm>
          <a:off x="590550" y="4425950"/>
          <a:ext cx="6413500" cy="1206500"/>
        </p:xfrm>
        <a:graphic>
          <a:graphicData uri="http://schemas.openxmlformats.org/presentationml/2006/ole">
            <mc:AlternateContent xmlns:mc="http://schemas.openxmlformats.org/markup-compatibility/2006">
              <mc:Choice xmlns:v="urn:schemas-microsoft-com:vml" Requires="v">
                <p:oleObj spid="_x0000_s89091" name="Equation" r:id="rId6" imgW="2565360" imgH="482400" progId="Equation.DSMT4">
                  <p:embed/>
                </p:oleObj>
              </mc:Choice>
              <mc:Fallback>
                <p:oleObj name="Equation" r:id="rId6" imgW="2565360" imgH="482400" progId="Equation.DSMT4">
                  <p:embed/>
                  <p:pic>
                    <p:nvPicPr>
                      <p:cNvPr id="337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550" y="4425950"/>
                        <a:ext cx="64135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9" name="Rectangle 18"/>
          <p:cNvSpPr>
            <a:spLocks noChangeArrowheads="1"/>
          </p:cNvSpPr>
          <p:nvPr/>
        </p:nvSpPr>
        <p:spPr bwMode="auto">
          <a:xfrm>
            <a:off x="723900" y="5453063"/>
            <a:ext cx="501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000" i="1">
                <a:latin typeface="Times New Roman" panose="02020603050405020304" pitchFamily="18" charset="0"/>
              </a:rPr>
              <a:t>A</a:t>
            </a:r>
            <a:endParaRPr lang="en-CA" altLang="en-US" sz="2000" i="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655</a:t>
            </a:fld>
            <a:endParaRPr lang="en-US"/>
          </a:p>
        </p:txBody>
      </p:sp>
    </p:spTree>
    <p:extLst>
      <p:ext uri="{BB962C8B-B14F-4D97-AF65-F5344CB8AC3E}">
        <p14:creationId xmlns:p14="http://schemas.microsoft.com/office/powerpoint/2010/main" val="28966305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Rectangle 3"/>
          <p:cNvSpPr>
            <a:spLocks noChangeArrowheads="1"/>
          </p:cNvSpPr>
          <p:nvPr/>
        </p:nvSpPr>
        <p:spPr bwMode="auto">
          <a:xfrm>
            <a:off x="517525" y="0"/>
            <a:ext cx="77517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r>
              <a:rPr lang="en-CA" altLang="en-US" sz="2800">
                <a:latin typeface="Times New Roman" panose="02020603050405020304" pitchFamily="18" charset="0"/>
              </a:rPr>
              <a:t>Hence</a:t>
            </a:r>
            <a:endParaRPr lang="en-CA" altLang="en-US" sz="2800">
              <a:latin typeface="Times New Roman" panose="02020603050405020304" pitchFamily="18" charset="0"/>
              <a:cs typeface="Times New Roman" panose="02020603050405020304" pitchFamily="18" charset="0"/>
            </a:endParaRPr>
          </a:p>
        </p:txBody>
      </p:sp>
      <p:graphicFrame>
        <p:nvGraphicFramePr>
          <p:cNvPr id="34818" name="Object 2"/>
          <p:cNvGraphicFramePr>
            <a:graphicFrameLocks noChangeAspect="1"/>
          </p:cNvGraphicFramePr>
          <p:nvPr/>
        </p:nvGraphicFramePr>
        <p:xfrm>
          <a:off x="539750" y="549275"/>
          <a:ext cx="3254375" cy="1141413"/>
        </p:xfrm>
        <a:graphic>
          <a:graphicData uri="http://schemas.openxmlformats.org/presentationml/2006/ole">
            <mc:AlternateContent xmlns:mc="http://schemas.openxmlformats.org/markup-compatibility/2006">
              <mc:Choice xmlns:v="urn:schemas-microsoft-com:vml" Requires="v">
                <p:oleObj spid="_x0000_s90114" name="Equation" r:id="rId4" imgW="1447560" imgH="507960" progId="Equation.DSMT4">
                  <p:embed/>
                </p:oleObj>
              </mc:Choice>
              <mc:Fallback>
                <p:oleObj name="Equation" r:id="rId4" imgW="1447560" imgH="507960" progId="Equation.DSMT4">
                  <p:embed/>
                  <p:pic>
                    <p:nvPicPr>
                      <p:cNvPr id="348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549275"/>
                        <a:ext cx="3254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19" name="Object 3"/>
          <p:cNvGraphicFramePr>
            <a:graphicFrameLocks noChangeAspect="1"/>
          </p:cNvGraphicFramePr>
          <p:nvPr/>
        </p:nvGraphicFramePr>
        <p:xfrm>
          <a:off x="3995738" y="404813"/>
          <a:ext cx="3949700" cy="1316037"/>
        </p:xfrm>
        <a:graphic>
          <a:graphicData uri="http://schemas.openxmlformats.org/presentationml/2006/ole">
            <mc:AlternateContent xmlns:mc="http://schemas.openxmlformats.org/markup-compatibility/2006">
              <mc:Choice xmlns:v="urn:schemas-microsoft-com:vml" Requires="v">
                <p:oleObj spid="_x0000_s90115" name="Equation" r:id="rId6" imgW="1752480" imgH="583920" progId="Equation.DSMT4">
                  <p:embed/>
                </p:oleObj>
              </mc:Choice>
              <mc:Fallback>
                <p:oleObj name="Equation" r:id="rId6" imgW="1752480" imgH="583920" progId="Equation.DSMT4">
                  <p:embed/>
                  <p:pic>
                    <p:nvPicPr>
                      <p:cNvPr id="3481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404813"/>
                        <a:ext cx="394970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0" name="Object 4"/>
          <p:cNvGraphicFramePr>
            <a:graphicFrameLocks noChangeAspect="1"/>
          </p:cNvGraphicFramePr>
          <p:nvPr/>
        </p:nvGraphicFramePr>
        <p:xfrm>
          <a:off x="1187450" y="2060575"/>
          <a:ext cx="3940175" cy="1141413"/>
        </p:xfrm>
        <a:graphic>
          <a:graphicData uri="http://schemas.openxmlformats.org/presentationml/2006/ole">
            <mc:AlternateContent xmlns:mc="http://schemas.openxmlformats.org/markup-compatibility/2006">
              <mc:Choice xmlns:v="urn:schemas-microsoft-com:vml" Requires="v">
                <p:oleObj spid="_x0000_s90116" name="Equation" r:id="rId8" imgW="1752480" imgH="507960" progId="Equation.DSMT4">
                  <p:embed/>
                </p:oleObj>
              </mc:Choice>
              <mc:Fallback>
                <p:oleObj name="Equation" r:id="rId8" imgW="1752480" imgH="507960" progId="Equation.DSMT4">
                  <p:embed/>
                  <p:pic>
                    <p:nvPicPr>
                      <p:cNvPr id="3482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2060575"/>
                        <a:ext cx="39401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1330325" y="3213100"/>
          <a:ext cx="6302375" cy="1089025"/>
        </p:xfrm>
        <a:graphic>
          <a:graphicData uri="http://schemas.openxmlformats.org/presentationml/2006/ole">
            <mc:AlternateContent xmlns:mc="http://schemas.openxmlformats.org/markup-compatibility/2006">
              <mc:Choice xmlns:v="urn:schemas-microsoft-com:vml" Requires="v">
                <p:oleObj spid="_x0000_s90117" name="Equation" r:id="rId10" imgW="2793960" imgH="482400" progId="Equation.DSMT4">
                  <p:embed/>
                </p:oleObj>
              </mc:Choice>
              <mc:Fallback>
                <p:oleObj name="Equation" r:id="rId10" imgW="2793960" imgH="482400" progId="Equation.DSMT4">
                  <p:embed/>
                  <p:pic>
                    <p:nvPicPr>
                      <p:cNvPr id="3482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0325" y="3213100"/>
                        <a:ext cx="6302375"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1331913" y="4365625"/>
          <a:ext cx="4205287" cy="1087438"/>
        </p:xfrm>
        <a:graphic>
          <a:graphicData uri="http://schemas.openxmlformats.org/presentationml/2006/ole">
            <mc:AlternateContent xmlns:mc="http://schemas.openxmlformats.org/markup-compatibility/2006">
              <mc:Choice xmlns:v="urn:schemas-microsoft-com:vml" Requires="v">
                <p:oleObj spid="_x0000_s90118" name="Equation" r:id="rId12" imgW="1866600" imgH="482400" progId="Equation.DSMT4">
                  <p:embed/>
                </p:oleObj>
              </mc:Choice>
              <mc:Fallback>
                <p:oleObj name="Equation" r:id="rId12" imgW="1866600" imgH="482400" progId="Equation.DSMT4">
                  <p:embed/>
                  <p:pic>
                    <p:nvPicPr>
                      <p:cNvPr id="34822"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4365625"/>
                        <a:ext cx="4205287"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7"/>
          <p:cNvGraphicFramePr>
            <a:graphicFrameLocks noChangeAspect="1"/>
          </p:cNvGraphicFramePr>
          <p:nvPr/>
        </p:nvGraphicFramePr>
        <p:xfrm>
          <a:off x="1476375" y="5589588"/>
          <a:ext cx="5005388" cy="515937"/>
        </p:xfrm>
        <a:graphic>
          <a:graphicData uri="http://schemas.openxmlformats.org/presentationml/2006/ole">
            <mc:AlternateContent xmlns:mc="http://schemas.openxmlformats.org/markup-compatibility/2006">
              <mc:Choice xmlns:v="urn:schemas-microsoft-com:vml" Requires="v">
                <p:oleObj spid="_x0000_s90119" name="Equation" r:id="rId14" imgW="2222280" imgH="228600" progId="Equation.DSMT4">
                  <p:embed/>
                </p:oleObj>
              </mc:Choice>
              <mc:Fallback>
                <p:oleObj name="Equation" r:id="rId14" imgW="2222280" imgH="228600" progId="Equation.DSMT4">
                  <p:embed/>
                  <p:pic>
                    <p:nvPicPr>
                      <p:cNvPr id="34823"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375" y="5589588"/>
                        <a:ext cx="5005388"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656</a:t>
            </a:fld>
            <a:endParaRPr lang="en-US"/>
          </a:p>
        </p:txBody>
      </p:sp>
      <mc:AlternateContent xmlns:mc="http://schemas.openxmlformats.org/markup-compatibility/2006" xmlns:p14="http://schemas.microsoft.com/office/powerpoint/2010/main">
        <mc:Choice Requires="p14">
          <p:contentPart p14:bwMode="auto" r:id="rId16">
            <p14:nvContentPartPr>
              <p14:cNvPr id="5" name="Ink 4"/>
              <p14:cNvContentPartPr/>
              <p14:nvPr/>
            </p14:nvContentPartPr>
            <p14:xfrm>
              <a:off x="5572080" y="5438160"/>
              <a:ext cx="1724040" cy="866520"/>
            </p14:xfrm>
          </p:contentPart>
        </mc:Choice>
        <mc:Fallback xmlns="">
          <p:pic>
            <p:nvPicPr>
              <p:cNvPr id="5" name="Ink 4"/>
              <p:cNvPicPr/>
              <p:nvPr/>
            </p:nvPicPr>
            <p:blipFill>
              <a:blip r:embed="rId17"/>
              <a:stretch>
                <a:fillRect/>
              </a:stretch>
            </p:blipFill>
            <p:spPr>
              <a:xfrm>
                <a:off x="5562720" y="5428800"/>
                <a:ext cx="1742760" cy="885240"/>
              </a:xfrm>
              <a:prstGeom prst="rect">
                <a:avLst/>
              </a:prstGeom>
            </p:spPr>
          </p:pic>
        </mc:Fallback>
      </mc:AlternateContent>
    </p:spTree>
    <p:extLst>
      <p:ext uri="{BB962C8B-B14F-4D97-AF65-F5344CB8AC3E}">
        <p14:creationId xmlns:p14="http://schemas.microsoft.com/office/powerpoint/2010/main" val="41024894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ctrTitle" idx="4294967295"/>
          </p:nvPr>
        </p:nvSpPr>
        <p:spPr>
          <a:xfrm>
            <a:off x="0" y="2130425"/>
            <a:ext cx="7772400" cy="1470025"/>
          </a:xfrm>
        </p:spPr>
        <p:txBody>
          <a:bodyPr/>
          <a:lstStyle/>
          <a:p>
            <a:pPr eaLnBrk="1" hangingPunct="1"/>
            <a:r>
              <a:rPr lang="en-CA" altLang="en-US"/>
              <a:t>Continuous Random Variables</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657</a:t>
            </a:fld>
            <a:endParaRPr lang="en-US"/>
          </a:p>
        </p:txBody>
      </p:sp>
    </p:spTree>
    <p:extLst>
      <p:ext uri="{BB962C8B-B14F-4D97-AF65-F5344CB8AC3E}">
        <p14:creationId xmlns:p14="http://schemas.microsoft.com/office/powerpoint/2010/main" val="12196118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ChangeArrowheads="1"/>
          </p:cNvSpPr>
          <p:nvPr/>
        </p:nvSpPr>
        <p:spPr bwMode="auto">
          <a:xfrm>
            <a:off x="250825" y="333375"/>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en-CA" altLang="en-US" sz="3200" b="1" dirty="0">
              <a:latin typeface="Times New Roman" panose="02020603050405020304" pitchFamily="18" charset="0"/>
            </a:endParaRPr>
          </a:p>
          <a:p>
            <a:pPr eaLnBrk="1" hangingPunct="1">
              <a:spcBef>
                <a:spcPct val="20000"/>
              </a:spcBef>
            </a:pPr>
            <a:r>
              <a:rPr lang="en-CA" altLang="en-US" sz="3200" b="1" dirty="0">
                <a:latin typeface="Times New Roman" panose="02020603050405020304" pitchFamily="18" charset="0"/>
              </a:rPr>
              <a:t>Definition: </a:t>
            </a:r>
            <a:r>
              <a:rPr lang="en-CA" altLang="en-US" sz="3200" dirty="0">
                <a:latin typeface="Times New Roman" panose="02020603050405020304" pitchFamily="18" charset="0"/>
              </a:rPr>
              <a:t>Two random variable are said to have joint probability density function </a:t>
            </a:r>
            <a:r>
              <a:rPr lang="en-CA" altLang="en-US" sz="3200" i="1" dirty="0">
                <a:latin typeface="Times New Roman" panose="02020603050405020304" pitchFamily="18" charset="0"/>
              </a:rPr>
              <a:t>f</a:t>
            </a:r>
            <a:r>
              <a:rPr lang="en-CA" altLang="en-US" sz="3200" dirty="0">
                <a:latin typeface="Times New Roman" panose="02020603050405020304" pitchFamily="18" charset="0"/>
              </a:rPr>
              <a:t>(</a:t>
            </a:r>
            <a:r>
              <a:rPr lang="en-CA" altLang="en-US" sz="3200" i="1" dirty="0" err="1">
                <a:latin typeface="Times New Roman" panose="02020603050405020304" pitchFamily="18" charset="0"/>
              </a:rPr>
              <a:t>x,y</a:t>
            </a:r>
            <a:r>
              <a:rPr lang="en-CA" altLang="en-US" sz="3200" dirty="0">
                <a:latin typeface="Times New Roman" panose="02020603050405020304" pitchFamily="18" charset="0"/>
              </a:rPr>
              <a:t>) if</a:t>
            </a:r>
          </a:p>
        </p:txBody>
      </p:sp>
      <p:graphicFrame>
        <p:nvGraphicFramePr>
          <p:cNvPr id="35842" name="Object 2"/>
          <p:cNvGraphicFramePr>
            <a:graphicFrameLocks noChangeAspect="1"/>
          </p:cNvGraphicFramePr>
          <p:nvPr/>
        </p:nvGraphicFramePr>
        <p:xfrm>
          <a:off x="1403350" y="2492375"/>
          <a:ext cx="2581275" cy="636588"/>
        </p:xfrm>
        <a:graphic>
          <a:graphicData uri="http://schemas.openxmlformats.org/presentationml/2006/ole">
            <mc:AlternateContent xmlns:mc="http://schemas.openxmlformats.org/markup-compatibility/2006">
              <mc:Choice xmlns:v="urn:schemas-microsoft-com:vml" Requires="v">
                <p:oleObj spid="_x0000_s91138" name="Equation" r:id="rId4" imgW="1028520" imgH="253800" progId="Equation.DSMT4">
                  <p:embed/>
                </p:oleObj>
              </mc:Choice>
              <mc:Fallback>
                <p:oleObj name="Equation" r:id="rId4" imgW="1028520" imgH="253800" progId="Equation.DSMT4">
                  <p:embed/>
                  <p:pic>
                    <p:nvPicPr>
                      <p:cNvPr id="358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492375"/>
                        <a:ext cx="258127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3" name="Object 3"/>
          <p:cNvGraphicFramePr>
            <a:graphicFrameLocks noChangeAspect="1"/>
          </p:cNvGraphicFramePr>
          <p:nvPr/>
        </p:nvGraphicFramePr>
        <p:xfrm>
          <a:off x="1331913" y="3213100"/>
          <a:ext cx="4046537" cy="1176338"/>
        </p:xfrm>
        <a:graphic>
          <a:graphicData uri="http://schemas.openxmlformats.org/presentationml/2006/ole">
            <mc:AlternateContent xmlns:mc="http://schemas.openxmlformats.org/markup-compatibility/2006">
              <mc:Choice xmlns:v="urn:schemas-microsoft-com:vml" Requires="v">
                <p:oleObj spid="_x0000_s91139" name="Equation" r:id="rId6" imgW="1612800" imgH="469800" progId="Equation.DSMT4">
                  <p:embed/>
                </p:oleObj>
              </mc:Choice>
              <mc:Fallback>
                <p:oleObj name="Equation" r:id="rId6" imgW="1612800" imgH="469800" progId="Equation.DSMT4">
                  <p:embed/>
                  <p:pic>
                    <p:nvPicPr>
                      <p:cNvPr id="358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213100"/>
                        <a:ext cx="4046537"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4" name="Object 4"/>
          <p:cNvGraphicFramePr>
            <a:graphicFrameLocks noChangeAspect="1"/>
          </p:cNvGraphicFramePr>
          <p:nvPr/>
        </p:nvGraphicFramePr>
        <p:xfrm>
          <a:off x="1389063" y="4652963"/>
          <a:ext cx="5891212" cy="700087"/>
        </p:xfrm>
        <a:graphic>
          <a:graphicData uri="http://schemas.openxmlformats.org/presentationml/2006/ole">
            <mc:AlternateContent xmlns:mc="http://schemas.openxmlformats.org/markup-compatibility/2006">
              <mc:Choice xmlns:v="urn:schemas-microsoft-com:vml" Requires="v">
                <p:oleObj spid="_x0000_s91140" name="Equation" r:id="rId8" imgW="2349360" imgH="279360" progId="Equation.DSMT4">
                  <p:embed/>
                </p:oleObj>
              </mc:Choice>
              <mc:Fallback>
                <p:oleObj name="Equation" r:id="rId8" imgW="2349360" imgH="279360" progId="Equation.DSMT4">
                  <p:embed/>
                  <p:pic>
                    <p:nvPicPr>
                      <p:cNvPr id="358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063" y="4652963"/>
                        <a:ext cx="5891212"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5" name="Object 5"/>
          <p:cNvGraphicFramePr>
            <a:graphicFrameLocks noChangeAspect="1"/>
          </p:cNvGraphicFramePr>
          <p:nvPr/>
        </p:nvGraphicFramePr>
        <p:xfrm>
          <a:off x="4932363" y="5373688"/>
          <a:ext cx="182562" cy="200025"/>
        </p:xfrm>
        <a:graphic>
          <a:graphicData uri="http://schemas.openxmlformats.org/presentationml/2006/ole">
            <mc:AlternateContent xmlns:mc="http://schemas.openxmlformats.org/markup-compatibility/2006">
              <mc:Choice xmlns:v="urn:schemas-microsoft-com:vml" Requires="v">
                <p:oleObj spid="_x0000_s91141" name="Equation" r:id="rId10" imgW="152280" imgH="164880" progId="Equation.DSMT4">
                  <p:embed/>
                </p:oleObj>
              </mc:Choice>
              <mc:Fallback>
                <p:oleObj name="Equation" r:id="rId10" imgW="152280" imgH="164880" progId="Equation.DSMT4">
                  <p:embed/>
                  <p:pic>
                    <p:nvPicPr>
                      <p:cNvPr id="3584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5373688"/>
                        <a:ext cx="182562" cy="20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7" name="Rectangle 7"/>
          <p:cNvSpPr>
            <a:spLocks noChangeArrowheads="1"/>
          </p:cNvSpPr>
          <p:nvPr/>
        </p:nvSpPr>
        <p:spPr bwMode="auto">
          <a:xfrm>
            <a:off x="1116013" y="2276475"/>
            <a:ext cx="6840537" cy="3384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658</a:t>
            </a:fld>
            <a:endParaRPr lang="en-US"/>
          </a:p>
        </p:txBody>
      </p:sp>
    </p:spTree>
    <p:extLst>
      <p:ext uri="{BB962C8B-B14F-4D97-AF65-F5344CB8AC3E}">
        <p14:creationId xmlns:p14="http://schemas.microsoft.com/office/powerpoint/2010/main" val="328794767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ChangeArrowheads="1"/>
          </p:cNvSpPr>
          <p:nvPr/>
        </p:nvSpPr>
        <p:spPr bwMode="auto">
          <a:xfrm>
            <a:off x="250825" y="333375"/>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dirty="0">
                <a:latin typeface="Times New Roman" panose="02020603050405020304" pitchFamily="18" charset="0"/>
              </a:rPr>
              <a:t>Definition: </a:t>
            </a:r>
            <a:r>
              <a:rPr lang="en-CA" altLang="en-US" sz="3200" dirty="0">
                <a:latin typeface="Times New Roman" panose="02020603050405020304" pitchFamily="18" charset="0"/>
              </a:rPr>
              <a:t>Let </a:t>
            </a:r>
            <a:r>
              <a:rPr lang="en-CA" altLang="en-US" sz="3200" i="1" dirty="0">
                <a:latin typeface="Times New Roman" panose="02020603050405020304" pitchFamily="18" charset="0"/>
              </a:rPr>
              <a:t>X </a:t>
            </a:r>
            <a:r>
              <a:rPr lang="en-CA" altLang="en-US" sz="3200" dirty="0">
                <a:latin typeface="Times New Roman" panose="02020603050405020304" pitchFamily="18" charset="0"/>
              </a:rPr>
              <a:t>and </a:t>
            </a:r>
            <a:r>
              <a:rPr lang="en-CA" altLang="en-US" sz="3200" i="1" dirty="0">
                <a:latin typeface="Times New Roman" panose="02020603050405020304" pitchFamily="18" charset="0"/>
              </a:rPr>
              <a:t>Y</a:t>
            </a:r>
            <a:r>
              <a:rPr lang="en-CA" altLang="en-US" sz="3200" b="1" i="1" dirty="0">
                <a:latin typeface="Times New Roman" panose="02020603050405020304" pitchFamily="18" charset="0"/>
              </a:rPr>
              <a:t> </a:t>
            </a:r>
            <a:r>
              <a:rPr lang="en-CA" altLang="en-US" sz="3200" dirty="0">
                <a:latin typeface="Times New Roman" panose="02020603050405020304" pitchFamily="18" charset="0"/>
              </a:rPr>
              <a:t>denote two random variables with joint probability density function </a:t>
            </a:r>
            <a:r>
              <a:rPr lang="en-CA" altLang="en-US" sz="3200" i="1" dirty="0">
                <a:latin typeface="Times New Roman" panose="02020603050405020304" pitchFamily="18" charset="0"/>
              </a:rPr>
              <a:t>f</a:t>
            </a:r>
            <a:r>
              <a:rPr lang="en-CA" altLang="en-US" sz="3200" dirty="0">
                <a:latin typeface="Times New Roman" panose="02020603050405020304" pitchFamily="18" charset="0"/>
              </a:rPr>
              <a:t>(</a:t>
            </a:r>
            <a:r>
              <a:rPr lang="en-CA" altLang="en-US" sz="3200" i="1" dirty="0" err="1">
                <a:latin typeface="Times New Roman" panose="02020603050405020304" pitchFamily="18" charset="0"/>
              </a:rPr>
              <a:t>x,y</a:t>
            </a:r>
            <a:r>
              <a:rPr lang="en-CA" altLang="en-US" sz="3200" dirty="0">
                <a:latin typeface="Times New Roman" panose="02020603050405020304" pitchFamily="18" charset="0"/>
              </a:rPr>
              <a:t>) then</a:t>
            </a:r>
          </a:p>
          <a:p>
            <a:pPr eaLnBrk="1" hangingPunct="1">
              <a:spcBef>
                <a:spcPct val="20000"/>
              </a:spcBef>
            </a:pPr>
            <a:r>
              <a:rPr lang="en-CA" altLang="en-US" sz="3200" dirty="0">
                <a:latin typeface="Times New Roman" panose="02020603050405020304" pitchFamily="18" charset="0"/>
              </a:rPr>
              <a:t>	the </a:t>
            </a:r>
            <a:r>
              <a:rPr lang="en-CA" altLang="en-US" sz="3200" b="1" dirty="0">
                <a:latin typeface="Times New Roman" panose="02020603050405020304" pitchFamily="18" charset="0"/>
              </a:rPr>
              <a:t>marginal density </a:t>
            </a:r>
            <a:r>
              <a:rPr lang="en-CA" altLang="en-US" sz="3200" dirty="0">
                <a:latin typeface="Times New Roman" panose="02020603050405020304" pitchFamily="18" charset="0"/>
              </a:rPr>
              <a:t>of </a:t>
            </a:r>
            <a:r>
              <a:rPr lang="en-CA" altLang="en-US" sz="3200" i="1" dirty="0">
                <a:latin typeface="Times New Roman" panose="02020603050405020304" pitchFamily="18" charset="0"/>
              </a:rPr>
              <a:t>X </a:t>
            </a:r>
            <a:r>
              <a:rPr lang="en-CA" altLang="en-US" sz="3200" dirty="0">
                <a:latin typeface="Times New Roman" panose="02020603050405020304" pitchFamily="18" charset="0"/>
              </a:rPr>
              <a:t>is</a:t>
            </a:r>
          </a:p>
        </p:txBody>
      </p:sp>
      <p:graphicFrame>
        <p:nvGraphicFramePr>
          <p:cNvPr id="36866" name="Object 2"/>
          <p:cNvGraphicFramePr>
            <a:graphicFrameLocks noChangeAspect="1"/>
          </p:cNvGraphicFramePr>
          <p:nvPr/>
        </p:nvGraphicFramePr>
        <p:xfrm>
          <a:off x="2051050" y="2565400"/>
          <a:ext cx="3408363" cy="1176338"/>
        </p:xfrm>
        <a:graphic>
          <a:graphicData uri="http://schemas.openxmlformats.org/presentationml/2006/ole">
            <mc:AlternateContent xmlns:mc="http://schemas.openxmlformats.org/markup-compatibility/2006">
              <mc:Choice xmlns:v="urn:schemas-microsoft-com:vml" Requires="v">
                <p:oleObj spid="_x0000_s92162" name="Equation" r:id="rId4" imgW="1358640" imgH="469800" progId="Equation.DSMT4">
                  <p:embed/>
                </p:oleObj>
              </mc:Choice>
              <mc:Fallback>
                <p:oleObj name="Equation" r:id="rId4" imgW="1358640" imgH="469800" progId="Equation.DSMT4">
                  <p:embed/>
                  <p:pic>
                    <p:nvPicPr>
                      <p:cNvPr id="368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565400"/>
                        <a:ext cx="3408363"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9" name="Rectangle 8"/>
          <p:cNvSpPr>
            <a:spLocks noChangeArrowheads="1"/>
          </p:cNvSpPr>
          <p:nvPr/>
        </p:nvSpPr>
        <p:spPr bwMode="auto">
          <a:xfrm>
            <a:off x="323850" y="3860800"/>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	the </a:t>
            </a:r>
            <a:r>
              <a:rPr lang="en-CA" altLang="en-US" sz="3200" b="1">
                <a:latin typeface="Times New Roman" panose="02020603050405020304" pitchFamily="18" charset="0"/>
              </a:rPr>
              <a:t>marginal density </a:t>
            </a:r>
            <a:r>
              <a:rPr lang="en-CA" altLang="en-US" sz="3200">
                <a:latin typeface="Times New Roman" panose="02020603050405020304" pitchFamily="18" charset="0"/>
              </a:rPr>
              <a:t>of </a:t>
            </a:r>
            <a:r>
              <a:rPr lang="en-CA" altLang="en-US" sz="3200" i="1">
                <a:latin typeface="Times New Roman" panose="02020603050405020304" pitchFamily="18" charset="0"/>
              </a:rPr>
              <a:t>Y </a:t>
            </a:r>
            <a:r>
              <a:rPr lang="en-CA" altLang="en-US" sz="3200">
                <a:latin typeface="Times New Roman" panose="02020603050405020304" pitchFamily="18" charset="0"/>
              </a:rPr>
              <a:t>is</a:t>
            </a:r>
          </a:p>
        </p:txBody>
      </p:sp>
      <p:graphicFrame>
        <p:nvGraphicFramePr>
          <p:cNvPr id="36867" name="Object 3"/>
          <p:cNvGraphicFramePr>
            <a:graphicFrameLocks noChangeAspect="1"/>
          </p:cNvGraphicFramePr>
          <p:nvPr/>
        </p:nvGraphicFramePr>
        <p:xfrm>
          <a:off x="2268538" y="4437063"/>
          <a:ext cx="3376612" cy="1176337"/>
        </p:xfrm>
        <a:graphic>
          <a:graphicData uri="http://schemas.openxmlformats.org/presentationml/2006/ole">
            <mc:AlternateContent xmlns:mc="http://schemas.openxmlformats.org/markup-compatibility/2006">
              <mc:Choice xmlns:v="urn:schemas-microsoft-com:vml" Requires="v">
                <p:oleObj spid="_x0000_s92163" name="Equation" r:id="rId6" imgW="1346040" imgH="469800" progId="Equation.DSMT4">
                  <p:embed/>
                </p:oleObj>
              </mc:Choice>
              <mc:Fallback>
                <p:oleObj name="Equation" r:id="rId6" imgW="1346040" imgH="469800" progId="Equation.DSMT4">
                  <p:embed/>
                  <p:pic>
                    <p:nvPicPr>
                      <p:cNvPr id="368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4437063"/>
                        <a:ext cx="3376612" cy="117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659</a:t>
            </a:fld>
            <a:endParaRPr lang="en-US"/>
          </a:p>
        </p:txBody>
      </p:sp>
    </p:spTree>
    <p:extLst>
      <p:ext uri="{BB962C8B-B14F-4D97-AF65-F5344CB8AC3E}">
        <p14:creationId xmlns:p14="http://schemas.microsoft.com/office/powerpoint/2010/main" val="1838658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302" y="6807"/>
            <a:ext cx="1445895" cy="5143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3200" b="0" i="0" u="none" strike="noStrike" kern="1200" cap="none" spc="-190" normalizeH="0" baseline="0" noProof="0" dirty="0">
                <a:ln>
                  <a:noFill/>
                </a:ln>
                <a:solidFill>
                  <a:srgbClr val="FFFFFF"/>
                </a:solidFill>
                <a:effectLst/>
                <a:uLnTx/>
                <a:uFillTx/>
                <a:latin typeface="Carlito"/>
                <a:ea typeface="+mn-ea"/>
                <a:cs typeface="Carlito"/>
              </a:rPr>
              <a:t>V</a:t>
            </a:r>
            <a:r>
              <a:rPr kumimoji="0" sz="3200" b="0" i="0" u="none" strike="noStrike" kern="1200" cap="none" spc="0" normalizeH="0" baseline="0" noProof="0" dirty="0">
                <a:ln>
                  <a:noFill/>
                </a:ln>
                <a:solidFill>
                  <a:srgbClr val="FFFFFF"/>
                </a:solidFill>
                <a:effectLst/>
                <a:uLnTx/>
                <a:uFillTx/>
                <a:latin typeface="Carlito"/>
                <a:ea typeface="+mn-ea"/>
                <a:cs typeface="Carlito"/>
              </a:rPr>
              <a:t>aria</a:t>
            </a:r>
            <a:r>
              <a:rPr kumimoji="0" sz="3200" b="0" i="0" u="none" strike="noStrike" kern="1200" cap="none" spc="-15" normalizeH="0" baseline="0" noProof="0" dirty="0">
                <a:ln>
                  <a:noFill/>
                </a:ln>
                <a:solidFill>
                  <a:srgbClr val="FFFFFF"/>
                </a:solidFill>
                <a:effectLst/>
                <a:uLnTx/>
                <a:uFillTx/>
                <a:latin typeface="Carlito"/>
                <a:ea typeface="+mn-ea"/>
                <a:cs typeface="Carlito"/>
              </a:rPr>
              <a:t>n</a:t>
            </a:r>
            <a:r>
              <a:rPr kumimoji="0" sz="3200" b="0" i="0" u="none" strike="noStrike" kern="1200" cap="none" spc="0" normalizeH="0" baseline="0" noProof="0" dirty="0">
                <a:ln>
                  <a:noFill/>
                </a:ln>
                <a:solidFill>
                  <a:srgbClr val="FFFFFF"/>
                </a:solidFill>
                <a:effectLst/>
                <a:uLnTx/>
                <a:uFillTx/>
                <a:latin typeface="Carlito"/>
                <a:ea typeface="+mn-ea"/>
                <a:cs typeface="Carlito"/>
              </a:rPr>
              <a:t>ce</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3" name="object 3"/>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74370" y="854709"/>
            <a:ext cx="754443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know how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5" normalizeH="0" baseline="0" noProof="0" dirty="0">
                <a:ln>
                  <a:noFill/>
                </a:ln>
                <a:solidFill>
                  <a:prstClr val="black"/>
                </a:solidFill>
                <a:effectLst/>
                <a:uLnTx/>
                <a:uFillTx/>
                <a:latin typeface="Carlito"/>
                <a:ea typeface="+mn-ea"/>
                <a:cs typeface="Carlito"/>
              </a:rPr>
              <a:t>find it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10" normalizeH="0" baseline="0" noProof="0" dirty="0">
                <a:ln>
                  <a:noFill/>
                </a:ln>
                <a:solidFill>
                  <a:prstClr val="black"/>
                </a:solidFill>
                <a:effectLst/>
                <a:uLnTx/>
                <a:uFillTx/>
                <a:latin typeface="Carlito"/>
                <a:ea typeface="+mn-ea"/>
                <a:cs typeface="Carlito"/>
              </a:rPr>
              <a:t>experimental data. How </a:t>
            </a:r>
            <a:r>
              <a:rPr kumimoji="0" sz="1800" b="0" i="0" u="none" strike="noStrike" kern="1200" cap="none" spc="0" normalizeH="0" baseline="0" noProof="0" dirty="0">
                <a:ln>
                  <a:noFill/>
                </a:ln>
                <a:solidFill>
                  <a:prstClr val="black"/>
                </a:solidFill>
                <a:effectLst/>
                <a:uLnTx/>
                <a:uFillTx/>
                <a:latin typeface="Carlito"/>
                <a:ea typeface="+mn-ea"/>
                <a:cs typeface="Carlito"/>
              </a:rPr>
              <a:t>about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random</a:t>
            </a:r>
            <a:r>
              <a:rPr kumimoji="0" sz="1800" b="0" i="0" u="none" strike="noStrike" kern="1200" cap="none" spc="19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variable?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 name="object 5"/>
          <p:cNvGrpSpPr/>
          <p:nvPr/>
        </p:nvGrpSpPr>
        <p:grpSpPr>
          <a:xfrm>
            <a:off x="455612" y="1400492"/>
            <a:ext cx="3049905" cy="488315"/>
            <a:chOff x="455612" y="1400492"/>
            <a:chExt cx="3049905" cy="488315"/>
          </a:xfrm>
        </p:grpSpPr>
        <p:sp>
          <p:nvSpPr>
            <p:cNvPr id="6" name="object 6"/>
            <p:cNvSpPr/>
            <p:nvPr/>
          </p:nvSpPr>
          <p:spPr>
            <a:xfrm>
              <a:off x="468629" y="1413510"/>
              <a:ext cx="3023870" cy="462280"/>
            </a:xfrm>
            <a:custGeom>
              <a:avLst/>
              <a:gdLst/>
              <a:ahLst/>
              <a:cxnLst/>
              <a:rect l="l" t="t" r="r" b="b"/>
              <a:pathLst>
                <a:path w="3023870" h="462280">
                  <a:moveTo>
                    <a:pt x="3023616" y="0"/>
                  </a:moveTo>
                  <a:lnTo>
                    <a:pt x="0" y="0"/>
                  </a:lnTo>
                  <a:lnTo>
                    <a:pt x="0" y="461772"/>
                  </a:lnTo>
                  <a:lnTo>
                    <a:pt x="3023616" y="461772"/>
                  </a:lnTo>
                  <a:lnTo>
                    <a:pt x="302361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68629" y="1413510"/>
              <a:ext cx="3023870" cy="462280"/>
            </a:xfrm>
            <a:custGeom>
              <a:avLst/>
              <a:gdLst/>
              <a:ahLst/>
              <a:cxnLst/>
              <a:rect l="l" t="t" r="r" b="b"/>
              <a:pathLst>
                <a:path w="3023870" h="462280">
                  <a:moveTo>
                    <a:pt x="0" y="461772"/>
                  </a:moveTo>
                  <a:lnTo>
                    <a:pt x="3023616" y="461772"/>
                  </a:lnTo>
                  <a:lnTo>
                    <a:pt x="3023616" y="0"/>
                  </a:lnTo>
                  <a:lnTo>
                    <a:pt x="0" y="0"/>
                  </a:lnTo>
                  <a:lnTo>
                    <a:pt x="0" y="461772"/>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455676" y="1400555"/>
            <a:ext cx="3049905" cy="487680"/>
          </a:xfrm>
          <a:prstGeom prst="rect">
            <a:avLst/>
          </a:prstGeom>
        </p:spPr>
        <p:txBody>
          <a:bodyPr vert="horz" wrap="square" lIns="0" tIns="38100" rIns="0" bIns="0" rtlCol="0">
            <a:spAutoFit/>
          </a:bodyPr>
          <a:lstStyle/>
          <a:p>
            <a:pPr marL="102870" marR="0" lvl="0" indent="0" algn="l" defTabSz="914400" rtl="0" eaLnBrk="1" fontAlgn="auto" latinLnBrk="0" hangingPunct="1">
              <a:lnSpc>
                <a:spcPct val="100000"/>
              </a:lnSpc>
              <a:spcBef>
                <a:spcPts val="300"/>
              </a:spcBef>
              <a:spcAft>
                <a:spcPts val="0"/>
              </a:spcAft>
              <a:buClrTx/>
              <a:buSzTx/>
              <a:buFontTx/>
              <a:buNone/>
              <a:tabLst/>
              <a:defRPr/>
            </a:pPr>
            <a:r>
              <a:rPr kumimoji="0" sz="2400" b="1" i="0" u="none" strike="noStrike" kern="1200" cap="none" spc="0" normalizeH="0" baseline="0" noProof="0" dirty="0">
                <a:ln>
                  <a:noFill/>
                </a:ln>
                <a:solidFill>
                  <a:srgbClr val="FFFFFF"/>
                </a:solidFill>
                <a:effectLst/>
                <a:uLnTx/>
                <a:uFillTx/>
                <a:latin typeface="Carlito"/>
                <a:ea typeface="+mn-ea"/>
                <a:cs typeface="Carlito"/>
              </a:rPr>
              <a:t>M</a:t>
            </a:r>
            <a:r>
              <a:rPr kumimoji="0" sz="2400" b="0" i="0" u="none" strike="noStrike" kern="1200" cap="none" spc="0" normalizeH="0" baseline="0" noProof="0" dirty="0">
                <a:ln>
                  <a:noFill/>
                </a:ln>
                <a:solidFill>
                  <a:srgbClr val="FFFFFF"/>
                </a:solidFill>
                <a:effectLst/>
                <a:uLnTx/>
                <a:uFillTx/>
                <a:latin typeface="Carlito"/>
                <a:ea typeface="+mn-ea"/>
                <a:cs typeface="Carlito"/>
              </a:rPr>
              <a:t>ean </a:t>
            </a:r>
            <a:r>
              <a:rPr kumimoji="0" sz="2400" b="0" i="0" u="none" strike="noStrike" kern="1200" cap="none" spc="-5" normalizeH="0" baseline="0" noProof="0" dirty="0">
                <a:ln>
                  <a:noFill/>
                </a:ln>
                <a:solidFill>
                  <a:srgbClr val="FFFFFF"/>
                </a:solidFill>
                <a:effectLst/>
                <a:uLnTx/>
                <a:uFillTx/>
                <a:latin typeface="Carlito"/>
                <a:ea typeface="+mn-ea"/>
                <a:cs typeface="Carlito"/>
              </a:rPr>
              <a:t>of </a:t>
            </a:r>
            <a:r>
              <a:rPr kumimoji="0" sz="2400" b="0" i="0" u="none" strike="noStrike" kern="1200" cap="none" spc="0" normalizeH="0" baseline="0" noProof="0" dirty="0">
                <a:ln>
                  <a:noFill/>
                </a:ln>
                <a:solidFill>
                  <a:srgbClr val="FFFFFF"/>
                </a:solidFill>
                <a:effectLst/>
                <a:uLnTx/>
                <a:uFillTx/>
                <a:latin typeface="Carlito"/>
                <a:ea typeface="+mn-ea"/>
                <a:cs typeface="Carlito"/>
              </a:rPr>
              <a:t>the</a:t>
            </a:r>
            <a:r>
              <a:rPr kumimoji="0" sz="2400" b="0" i="0" u="none" strike="noStrike" kern="1200" cap="none" spc="-35" normalizeH="0" baseline="0" noProof="0" dirty="0">
                <a:ln>
                  <a:noFill/>
                </a:ln>
                <a:solidFill>
                  <a:srgbClr val="FFFFFF"/>
                </a:solidFill>
                <a:effectLst/>
                <a:uLnTx/>
                <a:uFillTx/>
                <a:latin typeface="Carlito"/>
                <a:ea typeface="+mn-ea"/>
                <a:cs typeface="Carlito"/>
              </a:rPr>
              <a:t> </a:t>
            </a:r>
            <a:r>
              <a:rPr kumimoji="0" sz="2400" b="1" i="0" u="none" strike="noStrike" kern="1200" cap="none" spc="-10" normalizeH="0" baseline="0" noProof="0" dirty="0">
                <a:ln>
                  <a:noFill/>
                </a:ln>
                <a:solidFill>
                  <a:srgbClr val="FFFFFF"/>
                </a:solidFill>
                <a:effectLst/>
                <a:uLnTx/>
                <a:uFillTx/>
                <a:latin typeface="Carlito"/>
                <a:ea typeface="+mn-ea"/>
                <a:cs typeface="Carlito"/>
              </a:rPr>
              <a:t>S</a:t>
            </a:r>
            <a:r>
              <a:rPr kumimoji="0" sz="2400" b="0" i="0" u="none" strike="noStrike" kern="1200" cap="none" spc="-10" normalizeH="0" baseline="0" noProof="0" dirty="0">
                <a:ln>
                  <a:noFill/>
                </a:ln>
                <a:solidFill>
                  <a:srgbClr val="FFFFFF"/>
                </a:solidFill>
                <a:effectLst/>
                <a:uLnTx/>
                <a:uFillTx/>
                <a:latin typeface="Carlito"/>
                <a:ea typeface="+mn-ea"/>
                <a:cs typeface="Carlito"/>
              </a:rPr>
              <a:t>quares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 name="object 9"/>
          <p:cNvGrpSpPr/>
          <p:nvPr/>
        </p:nvGrpSpPr>
        <p:grpSpPr>
          <a:xfrm>
            <a:off x="3552380" y="1400492"/>
            <a:ext cx="1464945" cy="488315"/>
            <a:chOff x="3552380" y="1400492"/>
            <a:chExt cx="1464945" cy="488315"/>
          </a:xfrm>
        </p:grpSpPr>
        <p:sp>
          <p:nvSpPr>
            <p:cNvPr id="10" name="object 10"/>
            <p:cNvSpPr/>
            <p:nvPr/>
          </p:nvSpPr>
          <p:spPr>
            <a:xfrm>
              <a:off x="3565397" y="1413510"/>
              <a:ext cx="1438910" cy="462280"/>
            </a:xfrm>
            <a:custGeom>
              <a:avLst/>
              <a:gdLst/>
              <a:ahLst/>
              <a:cxnLst/>
              <a:rect l="l" t="t" r="r" b="b"/>
              <a:pathLst>
                <a:path w="1438910" h="462280">
                  <a:moveTo>
                    <a:pt x="1438655" y="0"/>
                  </a:moveTo>
                  <a:lnTo>
                    <a:pt x="0" y="0"/>
                  </a:lnTo>
                  <a:lnTo>
                    <a:pt x="0" y="461772"/>
                  </a:lnTo>
                  <a:lnTo>
                    <a:pt x="1438655" y="461772"/>
                  </a:lnTo>
                  <a:lnTo>
                    <a:pt x="143865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565397" y="1413510"/>
              <a:ext cx="1438910" cy="462280"/>
            </a:xfrm>
            <a:custGeom>
              <a:avLst/>
              <a:gdLst/>
              <a:ahLst/>
              <a:cxnLst/>
              <a:rect l="l" t="t" r="r" b="b"/>
              <a:pathLst>
                <a:path w="1438910" h="462280">
                  <a:moveTo>
                    <a:pt x="0" y="461772"/>
                  </a:moveTo>
                  <a:lnTo>
                    <a:pt x="1438655" y="461772"/>
                  </a:lnTo>
                  <a:lnTo>
                    <a:pt x="1438655" y="0"/>
                  </a:lnTo>
                  <a:lnTo>
                    <a:pt x="0" y="0"/>
                  </a:lnTo>
                  <a:lnTo>
                    <a:pt x="0" y="461772"/>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3552444" y="1400555"/>
            <a:ext cx="1464945" cy="487680"/>
          </a:xfrm>
          <a:prstGeom prst="rect">
            <a:avLst/>
          </a:prstGeom>
        </p:spPr>
        <p:txBody>
          <a:bodyPr vert="horz" wrap="square" lIns="0" tIns="38100" rIns="0" bIns="0" rtlCol="0">
            <a:spAutoFit/>
          </a:bodyPr>
          <a:lstStyle/>
          <a:p>
            <a:pPr marL="342900" marR="0" lvl="0" indent="0" algn="l" defTabSz="914400" rtl="0" eaLnBrk="1" fontAlgn="auto" latinLnBrk="0" hangingPunct="1">
              <a:lnSpc>
                <a:spcPct val="100000"/>
              </a:lnSpc>
              <a:spcBef>
                <a:spcPts val="300"/>
              </a:spcBef>
              <a:spcAft>
                <a:spcPts val="0"/>
              </a:spcAft>
              <a:buClrTx/>
              <a:buSzTx/>
              <a:buFontTx/>
              <a:buNone/>
              <a:tabLst/>
              <a:defRPr/>
            </a:pPr>
            <a:r>
              <a:rPr kumimoji="0" sz="2400" b="1" i="0" u="none" strike="noStrike" kern="1200" cap="none" spc="0" normalizeH="0" baseline="0" noProof="0" dirty="0">
                <a:ln>
                  <a:noFill/>
                </a:ln>
                <a:solidFill>
                  <a:srgbClr val="FFFFFF"/>
                </a:solidFill>
                <a:effectLst/>
                <a:uLnTx/>
                <a:uFillTx/>
                <a:latin typeface="Carlito"/>
                <a:ea typeface="+mn-ea"/>
                <a:cs typeface="Carlito"/>
              </a:rPr>
              <a:t>M</a:t>
            </a:r>
            <a:r>
              <a:rPr kumimoji="0" sz="2400" b="0" i="0" u="none" strike="noStrike" kern="1200" cap="none" spc="0" normalizeH="0" baseline="0" noProof="0" dirty="0">
                <a:ln>
                  <a:noFill/>
                </a:ln>
                <a:solidFill>
                  <a:srgbClr val="FFFFFF"/>
                </a:solidFill>
                <a:effectLst/>
                <a:uLnTx/>
                <a:uFillTx/>
                <a:latin typeface="Carlito"/>
                <a:ea typeface="+mn-ea"/>
                <a:cs typeface="Carlito"/>
              </a:rPr>
              <a:t>inus</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3" name="object 13"/>
          <p:cNvGrpSpPr/>
          <p:nvPr/>
        </p:nvGrpSpPr>
        <p:grpSpPr>
          <a:xfrm>
            <a:off x="5352224" y="1400492"/>
            <a:ext cx="2761615" cy="488315"/>
            <a:chOff x="5352224" y="1400492"/>
            <a:chExt cx="2761615" cy="488315"/>
          </a:xfrm>
        </p:grpSpPr>
        <p:sp>
          <p:nvSpPr>
            <p:cNvPr id="14" name="object 14"/>
            <p:cNvSpPr/>
            <p:nvPr/>
          </p:nvSpPr>
          <p:spPr>
            <a:xfrm>
              <a:off x="5365241" y="1413510"/>
              <a:ext cx="2735580" cy="462280"/>
            </a:xfrm>
            <a:custGeom>
              <a:avLst/>
              <a:gdLst/>
              <a:ahLst/>
              <a:cxnLst/>
              <a:rect l="l" t="t" r="r" b="b"/>
              <a:pathLst>
                <a:path w="2735579" h="462280">
                  <a:moveTo>
                    <a:pt x="2735580" y="0"/>
                  </a:moveTo>
                  <a:lnTo>
                    <a:pt x="0" y="0"/>
                  </a:lnTo>
                  <a:lnTo>
                    <a:pt x="0" y="461772"/>
                  </a:lnTo>
                  <a:lnTo>
                    <a:pt x="2735580" y="461772"/>
                  </a:lnTo>
                  <a:lnTo>
                    <a:pt x="273558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365241" y="1413510"/>
              <a:ext cx="2735580" cy="462280"/>
            </a:xfrm>
            <a:custGeom>
              <a:avLst/>
              <a:gdLst/>
              <a:ahLst/>
              <a:cxnLst/>
              <a:rect l="l" t="t" r="r" b="b"/>
              <a:pathLst>
                <a:path w="2735579" h="462280">
                  <a:moveTo>
                    <a:pt x="0" y="461772"/>
                  </a:moveTo>
                  <a:lnTo>
                    <a:pt x="2735580" y="461772"/>
                  </a:lnTo>
                  <a:lnTo>
                    <a:pt x="2735580" y="0"/>
                  </a:lnTo>
                  <a:lnTo>
                    <a:pt x="0" y="0"/>
                  </a:lnTo>
                  <a:lnTo>
                    <a:pt x="0" y="461772"/>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p:nvPr/>
        </p:nvSpPr>
        <p:spPr>
          <a:xfrm>
            <a:off x="5352288" y="1400555"/>
            <a:ext cx="2761615" cy="487680"/>
          </a:xfrm>
          <a:prstGeom prst="rect">
            <a:avLst/>
          </a:prstGeom>
        </p:spPr>
        <p:txBody>
          <a:bodyPr vert="horz" wrap="square" lIns="0" tIns="38100" rIns="0" bIns="0" rtlCol="0">
            <a:spAutoFit/>
          </a:bodyPr>
          <a:lstStyle/>
          <a:p>
            <a:pPr marL="104139" marR="0" lvl="0" indent="0" algn="l" defTabSz="914400" rtl="0" eaLnBrk="1" fontAlgn="auto" latinLnBrk="0" hangingPunct="1">
              <a:lnSpc>
                <a:spcPct val="100000"/>
              </a:lnSpc>
              <a:spcBef>
                <a:spcPts val="300"/>
              </a:spcBef>
              <a:spcAft>
                <a:spcPts val="0"/>
              </a:spcAft>
              <a:buClrTx/>
              <a:buSzTx/>
              <a:buFontTx/>
              <a:buNone/>
              <a:tabLst/>
              <a:defRPr/>
            </a:pPr>
            <a:r>
              <a:rPr kumimoji="0" sz="2400" b="1" i="0" u="none" strike="noStrike" kern="1200" cap="none" spc="-10" normalizeH="0" baseline="0" noProof="0" dirty="0">
                <a:ln>
                  <a:noFill/>
                </a:ln>
                <a:solidFill>
                  <a:srgbClr val="FFFFFF"/>
                </a:solidFill>
                <a:effectLst/>
                <a:uLnTx/>
                <a:uFillTx/>
                <a:latin typeface="Carlito"/>
                <a:ea typeface="+mn-ea"/>
                <a:cs typeface="Carlito"/>
              </a:rPr>
              <a:t>S</a:t>
            </a:r>
            <a:r>
              <a:rPr kumimoji="0" sz="2400" b="0" i="0" u="none" strike="noStrike" kern="1200" cap="none" spc="-10" normalizeH="0" baseline="0" noProof="0" dirty="0">
                <a:ln>
                  <a:noFill/>
                </a:ln>
                <a:solidFill>
                  <a:srgbClr val="FFFFFF"/>
                </a:solidFill>
                <a:effectLst/>
                <a:uLnTx/>
                <a:uFillTx/>
                <a:latin typeface="Carlito"/>
                <a:ea typeface="+mn-ea"/>
                <a:cs typeface="Carlito"/>
              </a:rPr>
              <a:t>quare </a:t>
            </a:r>
            <a:r>
              <a:rPr kumimoji="0" sz="2400" b="0" i="0" u="none" strike="noStrike" kern="1200" cap="none" spc="-5" normalizeH="0" baseline="0" noProof="0" dirty="0">
                <a:ln>
                  <a:noFill/>
                </a:ln>
                <a:solidFill>
                  <a:srgbClr val="FFFFFF"/>
                </a:solidFill>
                <a:effectLst/>
                <a:uLnTx/>
                <a:uFillTx/>
                <a:latin typeface="Carlito"/>
                <a:ea typeface="+mn-ea"/>
                <a:cs typeface="Carlito"/>
              </a:rPr>
              <a:t>of </a:t>
            </a:r>
            <a:r>
              <a:rPr kumimoji="0" sz="2400" b="0" i="0" u="none" strike="noStrike" kern="1200" cap="none" spc="0" normalizeH="0" baseline="0" noProof="0" dirty="0">
                <a:ln>
                  <a:noFill/>
                </a:ln>
                <a:solidFill>
                  <a:srgbClr val="FFFFFF"/>
                </a:solidFill>
                <a:effectLst/>
                <a:uLnTx/>
                <a:uFillTx/>
                <a:latin typeface="Carlito"/>
                <a:ea typeface="+mn-ea"/>
                <a:cs typeface="Carlito"/>
              </a:rPr>
              <a:t>the</a:t>
            </a:r>
            <a:r>
              <a:rPr kumimoji="0" sz="2400" b="0" i="0" u="none" strike="noStrike" kern="1200" cap="none" spc="-30" normalizeH="0" baseline="0" noProof="0" dirty="0">
                <a:ln>
                  <a:noFill/>
                </a:ln>
                <a:solidFill>
                  <a:srgbClr val="FFFFFF"/>
                </a:solidFill>
                <a:effectLst/>
                <a:uLnTx/>
                <a:uFillTx/>
                <a:latin typeface="Carlito"/>
                <a:ea typeface="+mn-ea"/>
                <a:cs typeface="Carlito"/>
              </a:rPr>
              <a:t> </a:t>
            </a:r>
            <a:r>
              <a:rPr kumimoji="0" sz="2400" b="1" i="0" u="none" strike="noStrike" kern="1200" cap="none" spc="0" normalizeH="0" baseline="0" noProof="0" dirty="0">
                <a:ln>
                  <a:noFill/>
                </a:ln>
                <a:solidFill>
                  <a:srgbClr val="FFFFFF"/>
                </a:solidFill>
                <a:effectLst/>
                <a:uLnTx/>
                <a:uFillTx/>
                <a:latin typeface="Carlito"/>
                <a:ea typeface="+mn-ea"/>
                <a:cs typeface="Carlito"/>
              </a:rPr>
              <a:t>M</a:t>
            </a:r>
            <a:r>
              <a:rPr kumimoji="0" sz="2400" b="0" i="0" u="none" strike="noStrike" kern="1200" cap="none" spc="0" normalizeH="0" baseline="0" noProof="0" dirty="0">
                <a:ln>
                  <a:noFill/>
                </a:ln>
                <a:solidFill>
                  <a:srgbClr val="FFFFFF"/>
                </a:solidFill>
                <a:effectLst/>
                <a:uLnTx/>
                <a:uFillTx/>
                <a:latin typeface="Carlito"/>
                <a:ea typeface="+mn-ea"/>
                <a:cs typeface="Carlito"/>
              </a:rPr>
              <a:t>ean</a:t>
            </a:r>
            <a:endParaRPr kumimoji="0" sz="2400" b="0" i="0" u="none" strike="noStrike" kern="1200" cap="none" spc="0" normalizeH="0" baseline="0" noProof="0">
              <a:ln>
                <a:noFill/>
              </a:ln>
              <a:solidFill>
                <a:prstClr val="black"/>
              </a:solidFill>
              <a:effectLst/>
              <a:uLnTx/>
              <a:uFillTx/>
              <a:latin typeface="Carlito"/>
              <a:ea typeface="+mn-ea"/>
              <a:cs typeface="Carlito"/>
            </a:endParaRPr>
          </a:p>
        </p:txBody>
      </p:sp>
      <p:sp>
        <p:nvSpPr>
          <p:cNvPr id="17" name="object 17"/>
          <p:cNvSpPr/>
          <p:nvPr/>
        </p:nvSpPr>
        <p:spPr>
          <a:xfrm>
            <a:off x="2961132" y="3006979"/>
            <a:ext cx="1013460" cy="518159"/>
          </a:xfrm>
          <a:custGeom>
            <a:avLst/>
            <a:gdLst/>
            <a:ahLst/>
            <a:cxnLst/>
            <a:rect l="l" t="t" r="r" b="b"/>
            <a:pathLst>
              <a:path w="1013460" h="518160">
                <a:moveTo>
                  <a:pt x="847979" y="0"/>
                </a:moveTo>
                <a:lnTo>
                  <a:pt x="840613" y="20955"/>
                </a:lnTo>
                <a:lnTo>
                  <a:pt x="870614" y="34008"/>
                </a:lnTo>
                <a:lnTo>
                  <a:pt x="896413" y="52038"/>
                </a:lnTo>
                <a:lnTo>
                  <a:pt x="935355" y="103124"/>
                </a:lnTo>
                <a:lnTo>
                  <a:pt x="958326" y="171910"/>
                </a:lnTo>
                <a:lnTo>
                  <a:pt x="964055" y="212191"/>
                </a:lnTo>
                <a:lnTo>
                  <a:pt x="965962" y="256412"/>
                </a:lnTo>
                <a:lnTo>
                  <a:pt x="964035" y="302113"/>
                </a:lnTo>
                <a:lnTo>
                  <a:pt x="958262" y="343598"/>
                </a:lnTo>
                <a:lnTo>
                  <a:pt x="948656" y="380892"/>
                </a:lnTo>
                <a:lnTo>
                  <a:pt x="917866" y="442426"/>
                </a:lnTo>
                <a:lnTo>
                  <a:pt x="870952" y="483903"/>
                </a:lnTo>
                <a:lnTo>
                  <a:pt x="841375" y="496950"/>
                </a:lnTo>
                <a:lnTo>
                  <a:pt x="847979" y="518033"/>
                </a:lnTo>
                <a:lnTo>
                  <a:pt x="885650" y="504509"/>
                </a:lnTo>
                <a:lnTo>
                  <a:pt x="918654" y="484901"/>
                </a:lnTo>
                <a:lnTo>
                  <a:pt x="946991" y="459222"/>
                </a:lnTo>
                <a:lnTo>
                  <a:pt x="970660" y="427482"/>
                </a:lnTo>
                <a:lnTo>
                  <a:pt x="989256" y="390882"/>
                </a:lnTo>
                <a:lnTo>
                  <a:pt x="1002553" y="350615"/>
                </a:lnTo>
                <a:lnTo>
                  <a:pt x="1010540" y="306681"/>
                </a:lnTo>
                <a:lnTo>
                  <a:pt x="1013206" y="259080"/>
                </a:lnTo>
                <a:lnTo>
                  <a:pt x="1010539" y="211623"/>
                </a:lnTo>
                <a:lnTo>
                  <a:pt x="1002538" y="167751"/>
                </a:lnTo>
                <a:lnTo>
                  <a:pt x="989203" y="127474"/>
                </a:lnTo>
                <a:lnTo>
                  <a:pt x="970533" y="90805"/>
                </a:lnTo>
                <a:lnTo>
                  <a:pt x="946812" y="58918"/>
                </a:lnTo>
                <a:lnTo>
                  <a:pt x="918495" y="33162"/>
                </a:lnTo>
                <a:lnTo>
                  <a:pt x="885559" y="13527"/>
                </a:lnTo>
                <a:lnTo>
                  <a:pt x="847979" y="0"/>
                </a:lnTo>
                <a:close/>
              </a:path>
              <a:path w="1013460" h="518160">
                <a:moveTo>
                  <a:pt x="165226" y="0"/>
                </a:moveTo>
                <a:lnTo>
                  <a:pt x="127702" y="13527"/>
                </a:lnTo>
                <a:lnTo>
                  <a:pt x="94773" y="33162"/>
                </a:lnTo>
                <a:lnTo>
                  <a:pt x="66464" y="58918"/>
                </a:lnTo>
                <a:lnTo>
                  <a:pt x="42799" y="90805"/>
                </a:lnTo>
                <a:lnTo>
                  <a:pt x="24110" y="127474"/>
                </a:lnTo>
                <a:lnTo>
                  <a:pt x="10731" y="167751"/>
                </a:lnTo>
                <a:lnTo>
                  <a:pt x="2686" y="211623"/>
                </a:lnTo>
                <a:lnTo>
                  <a:pt x="0" y="259080"/>
                </a:lnTo>
                <a:lnTo>
                  <a:pt x="2667" y="306681"/>
                </a:lnTo>
                <a:lnTo>
                  <a:pt x="10668" y="350615"/>
                </a:lnTo>
                <a:lnTo>
                  <a:pt x="24003" y="390882"/>
                </a:lnTo>
                <a:lnTo>
                  <a:pt x="42672" y="427482"/>
                </a:lnTo>
                <a:lnTo>
                  <a:pt x="66268" y="459222"/>
                </a:lnTo>
                <a:lnTo>
                  <a:pt x="94567" y="484901"/>
                </a:lnTo>
                <a:lnTo>
                  <a:pt x="127557" y="504509"/>
                </a:lnTo>
                <a:lnTo>
                  <a:pt x="165226" y="518033"/>
                </a:lnTo>
                <a:lnTo>
                  <a:pt x="171831" y="496950"/>
                </a:lnTo>
                <a:lnTo>
                  <a:pt x="142325" y="483903"/>
                </a:lnTo>
                <a:lnTo>
                  <a:pt x="116855" y="465724"/>
                </a:lnTo>
                <a:lnTo>
                  <a:pt x="77978" y="414020"/>
                </a:lnTo>
                <a:lnTo>
                  <a:pt x="54943" y="343598"/>
                </a:lnTo>
                <a:lnTo>
                  <a:pt x="49170" y="302113"/>
                </a:lnTo>
                <a:lnTo>
                  <a:pt x="47243" y="256412"/>
                </a:lnTo>
                <a:lnTo>
                  <a:pt x="49170" y="212191"/>
                </a:lnTo>
                <a:lnTo>
                  <a:pt x="54943" y="171910"/>
                </a:lnTo>
                <a:lnTo>
                  <a:pt x="77978" y="103124"/>
                </a:lnTo>
                <a:lnTo>
                  <a:pt x="117046" y="52038"/>
                </a:lnTo>
                <a:lnTo>
                  <a:pt x="172593" y="20955"/>
                </a:lnTo>
                <a:lnTo>
                  <a:pt x="1652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6931025" y="3006979"/>
            <a:ext cx="740410" cy="518159"/>
          </a:xfrm>
          <a:custGeom>
            <a:avLst/>
            <a:gdLst/>
            <a:ahLst/>
            <a:cxnLst/>
            <a:rect l="l" t="t" r="r" b="b"/>
            <a:pathLst>
              <a:path w="740409" h="518160">
                <a:moveTo>
                  <a:pt x="575055" y="0"/>
                </a:moveTo>
                <a:lnTo>
                  <a:pt x="567690" y="20955"/>
                </a:lnTo>
                <a:lnTo>
                  <a:pt x="597693" y="34008"/>
                </a:lnTo>
                <a:lnTo>
                  <a:pt x="623506" y="52038"/>
                </a:lnTo>
                <a:lnTo>
                  <a:pt x="662558" y="103124"/>
                </a:lnTo>
                <a:lnTo>
                  <a:pt x="685419" y="171910"/>
                </a:lnTo>
                <a:lnTo>
                  <a:pt x="691134" y="212191"/>
                </a:lnTo>
                <a:lnTo>
                  <a:pt x="693039" y="256412"/>
                </a:lnTo>
                <a:lnTo>
                  <a:pt x="691132" y="302113"/>
                </a:lnTo>
                <a:lnTo>
                  <a:pt x="685403" y="343598"/>
                </a:lnTo>
                <a:lnTo>
                  <a:pt x="675840" y="380892"/>
                </a:lnTo>
                <a:lnTo>
                  <a:pt x="644999" y="442426"/>
                </a:lnTo>
                <a:lnTo>
                  <a:pt x="598084" y="483903"/>
                </a:lnTo>
                <a:lnTo>
                  <a:pt x="568578" y="496950"/>
                </a:lnTo>
                <a:lnTo>
                  <a:pt x="575055" y="518033"/>
                </a:lnTo>
                <a:lnTo>
                  <a:pt x="612780" y="504509"/>
                </a:lnTo>
                <a:lnTo>
                  <a:pt x="645779" y="484901"/>
                </a:lnTo>
                <a:lnTo>
                  <a:pt x="674086" y="459222"/>
                </a:lnTo>
                <a:lnTo>
                  <a:pt x="697738" y="427482"/>
                </a:lnTo>
                <a:lnTo>
                  <a:pt x="716387" y="390882"/>
                </a:lnTo>
                <a:lnTo>
                  <a:pt x="729678" y="350615"/>
                </a:lnTo>
                <a:lnTo>
                  <a:pt x="737635" y="306681"/>
                </a:lnTo>
                <a:lnTo>
                  <a:pt x="740282" y="259080"/>
                </a:lnTo>
                <a:lnTo>
                  <a:pt x="737615" y="211623"/>
                </a:lnTo>
                <a:lnTo>
                  <a:pt x="729614" y="167751"/>
                </a:lnTo>
                <a:lnTo>
                  <a:pt x="716279" y="127474"/>
                </a:lnTo>
                <a:lnTo>
                  <a:pt x="697610" y="90805"/>
                </a:lnTo>
                <a:lnTo>
                  <a:pt x="673943" y="58918"/>
                </a:lnTo>
                <a:lnTo>
                  <a:pt x="645620" y="33162"/>
                </a:lnTo>
                <a:lnTo>
                  <a:pt x="612653" y="13527"/>
                </a:lnTo>
                <a:lnTo>
                  <a:pt x="575055" y="0"/>
                </a:lnTo>
                <a:close/>
              </a:path>
              <a:path w="740409" h="518160">
                <a:moveTo>
                  <a:pt x="165226" y="0"/>
                </a:moveTo>
                <a:lnTo>
                  <a:pt x="127646" y="13527"/>
                </a:lnTo>
                <a:lnTo>
                  <a:pt x="94710" y="33162"/>
                </a:lnTo>
                <a:lnTo>
                  <a:pt x="66393" y="58918"/>
                </a:lnTo>
                <a:lnTo>
                  <a:pt x="42672" y="90805"/>
                </a:lnTo>
                <a:lnTo>
                  <a:pt x="24002" y="127474"/>
                </a:lnTo>
                <a:lnTo>
                  <a:pt x="10668" y="167751"/>
                </a:lnTo>
                <a:lnTo>
                  <a:pt x="2667" y="211623"/>
                </a:lnTo>
                <a:lnTo>
                  <a:pt x="0" y="259080"/>
                </a:lnTo>
                <a:lnTo>
                  <a:pt x="2665" y="306681"/>
                </a:lnTo>
                <a:lnTo>
                  <a:pt x="10652" y="350615"/>
                </a:lnTo>
                <a:lnTo>
                  <a:pt x="23949" y="390882"/>
                </a:lnTo>
                <a:lnTo>
                  <a:pt x="42545" y="427482"/>
                </a:lnTo>
                <a:lnTo>
                  <a:pt x="66214" y="459222"/>
                </a:lnTo>
                <a:lnTo>
                  <a:pt x="94551" y="484901"/>
                </a:lnTo>
                <a:lnTo>
                  <a:pt x="127555" y="504509"/>
                </a:lnTo>
                <a:lnTo>
                  <a:pt x="165226" y="518033"/>
                </a:lnTo>
                <a:lnTo>
                  <a:pt x="171703" y="496950"/>
                </a:lnTo>
                <a:lnTo>
                  <a:pt x="142200" y="483903"/>
                </a:lnTo>
                <a:lnTo>
                  <a:pt x="116744" y="465724"/>
                </a:lnTo>
                <a:lnTo>
                  <a:pt x="77977" y="414020"/>
                </a:lnTo>
                <a:lnTo>
                  <a:pt x="54895" y="343598"/>
                </a:lnTo>
                <a:lnTo>
                  <a:pt x="49152" y="302113"/>
                </a:lnTo>
                <a:lnTo>
                  <a:pt x="47244" y="256412"/>
                </a:lnTo>
                <a:lnTo>
                  <a:pt x="49152" y="212191"/>
                </a:lnTo>
                <a:lnTo>
                  <a:pt x="54895" y="171910"/>
                </a:lnTo>
                <a:lnTo>
                  <a:pt x="77977" y="103124"/>
                </a:lnTo>
                <a:lnTo>
                  <a:pt x="116951" y="52038"/>
                </a:lnTo>
                <a:lnTo>
                  <a:pt x="172593" y="20955"/>
                </a:lnTo>
                <a:lnTo>
                  <a:pt x="1652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6498463" y="2854274"/>
            <a:ext cx="989965" cy="69723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615950" algn="l"/>
              </a:tabLst>
              <a:defRPr/>
            </a:pPr>
            <a:r>
              <a:rPr kumimoji="0" sz="4400" b="0" i="0" u="none" strike="noStrike" kern="1200" cap="none" spc="-865" normalizeH="0" baseline="0" noProof="0" dirty="0">
                <a:ln>
                  <a:noFill/>
                </a:ln>
                <a:solidFill>
                  <a:prstClr val="black"/>
                </a:solidFill>
                <a:effectLst/>
                <a:uLnTx/>
                <a:uFillTx/>
                <a:latin typeface="Tinos"/>
                <a:ea typeface="+mn-ea"/>
                <a:cs typeface="Tinos"/>
              </a:rPr>
              <a:t>𝐸	</a:t>
            </a:r>
            <a:r>
              <a:rPr kumimoji="0" sz="4400" b="0" i="0" u="none" strike="noStrike" kern="1200" cap="none" spc="-750" normalizeH="0" baseline="0" noProof="0" dirty="0">
                <a:ln>
                  <a:noFill/>
                </a:ln>
                <a:solidFill>
                  <a:prstClr val="black"/>
                </a:solidFill>
                <a:effectLst/>
                <a:uLnTx/>
                <a:uFillTx/>
                <a:latin typeface="Tinos"/>
                <a:ea typeface="+mn-ea"/>
                <a:cs typeface="Tinos"/>
              </a:rPr>
              <a:t>𝑋</a:t>
            </a:r>
            <a:endParaRPr kumimoji="0" sz="44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txBox="1"/>
          <p:nvPr/>
        </p:nvSpPr>
        <p:spPr>
          <a:xfrm>
            <a:off x="7708518" y="2801239"/>
            <a:ext cx="262255" cy="515620"/>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3200" b="0" i="0" u="none" strike="noStrike" kern="1200" cap="none" spc="260" normalizeH="0" baseline="0" noProof="0" dirty="0">
                <a:ln>
                  <a:noFill/>
                </a:ln>
                <a:solidFill>
                  <a:prstClr val="black"/>
                </a:solidFill>
                <a:effectLst/>
                <a:uLnTx/>
                <a:uFillTx/>
                <a:latin typeface="Tinos"/>
                <a:ea typeface="+mn-ea"/>
                <a:cs typeface="Tinos"/>
              </a:rPr>
              <a:t>2</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grpSp>
        <p:nvGrpSpPr>
          <p:cNvPr id="21" name="object 21"/>
          <p:cNvGrpSpPr/>
          <p:nvPr/>
        </p:nvGrpSpPr>
        <p:grpSpPr>
          <a:xfrm>
            <a:off x="1056005" y="1842516"/>
            <a:ext cx="2234565" cy="1668780"/>
            <a:chOff x="1056005" y="1842516"/>
            <a:chExt cx="2234565" cy="1668780"/>
          </a:xfrm>
        </p:grpSpPr>
        <p:sp>
          <p:nvSpPr>
            <p:cNvPr id="22" name="object 22"/>
            <p:cNvSpPr/>
            <p:nvPr/>
          </p:nvSpPr>
          <p:spPr>
            <a:xfrm>
              <a:off x="1929383" y="1842516"/>
              <a:ext cx="1360932" cy="111709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972437" y="1865122"/>
              <a:ext cx="1160145" cy="916940"/>
            </a:xfrm>
            <a:custGeom>
              <a:avLst/>
              <a:gdLst/>
              <a:ahLst/>
              <a:cxnLst/>
              <a:rect l="l" t="t" r="r" b="b"/>
              <a:pathLst>
                <a:path w="1160145" h="916939">
                  <a:moveTo>
                    <a:pt x="1045590" y="874522"/>
                  </a:moveTo>
                  <a:lnTo>
                    <a:pt x="1038987" y="879475"/>
                  </a:lnTo>
                  <a:lnTo>
                    <a:pt x="1037970" y="886587"/>
                  </a:lnTo>
                  <a:lnTo>
                    <a:pt x="1037082" y="893699"/>
                  </a:lnTo>
                  <a:lnTo>
                    <a:pt x="1042035" y="900176"/>
                  </a:lnTo>
                  <a:lnTo>
                    <a:pt x="1160145" y="916686"/>
                  </a:lnTo>
                  <a:lnTo>
                    <a:pt x="1157892" y="910970"/>
                  </a:lnTo>
                  <a:lnTo>
                    <a:pt x="1131951" y="910970"/>
                  </a:lnTo>
                  <a:lnTo>
                    <a:pt x="1094311" y="881354"/>
                  </a:lnTo>
                  <a:lnTo>
                    <a:pt x="1045590" y="874522"/>
                  </a:lnTo>
                  <a:close/>
                </a:path>
                <a:path w="1160145" h="916939">
                  <a:moveTo>
                    <a:pt x="1094311" y="881354"/>
                  </a:moveTo>
                  <a:lnTo>
                    <a:pt x="1131951" y="910970"/>
                  </a:lnTo>
                  <a:lnTo>
                    <a:pt x="1136251" y="905510"/>
                  </a:lnTo>
                  <a:lnTo>
                    <a:pt x="1127887" y="905510"/>
                  </a:lnTo>
                  <a:lnTo>
                    <a:pt x="1119760" y="884912"/>
                  </a:lnTo>
                  <a:lnTo>
                    <a:pt x="1094311" y="881354"/>
                  </a:lnTo>
                  <a:close/>
                </a:path>
                <a:path w="1160145" h="916939">
                  <a:moveTo>
                    <a:pt x="1108837" y="802386"/>
                  </a:moveTo>
                  <a:lnTo>
                    <a:pt x="1095502" y="807719"/>
                  </a:lnTo>
                  <a:lnTo>
                    <a:pt x="1092200" y="815213"/>
                  </a:lnTo>
                  <a:lnTo>
                    <a:pt x="1094867" y="821816"/>
                  </a:lnTo>
                  <a:lnTo>
                    <a:pt x="1110351" y="861065"/>
                  </a:lnTo>
                  <a:lnTo>
                    <a:pt x="1147952" y="890651"/>
                  </a:lnTo>
                  <a:lnTo>
                    <a:pt x="1131951" y="910970"/>
                  </a:lnTo>
                  <a:lnTo>
                    <a:pt x="1157892" y="910970"/>
                  </a:lnTo>
                  <a:lnTo>
                    <a:pt x="1118996" y="812291"/>
                  </a:lnTo>
                  <a:lnTo>
                    <a:pt x="1116330" y="805688"/>
                  </a:lnTo>
                  <a:lnTo>
                    <a:pt x="1108837" y="802386"/>
                  </a:lnTo>
                  <a:close/>
                </a:path>
                <a:path w="1160145" h="916939">
                  <a:moveTo>
                    <a:pt x="1119760" y="884912"/>
                  </a:moveTo>
                  <a:lnTo>
                    <a:pt x="1127887" y="905510"/>
                  </a:lnTo>
                  <a:lnTo>
                    <a:pt x="1141730" y="887983"/>
                  </a:lnTo>
                  <a:lnTo>
                    <a:pt x="1119760" y="884912"/>
                  </a:lnTo>
                  <a:close/>
                </a:path>
                <a:path w="1160145" h="916939">
                  <a:moveTo>
                    <a:pt x="1110351" y="861065"/>
                  </a:moveTo>
                  <a:lnTo>
                    <a:pt x="1119760" y="884912"/>
                  </a:lnTo>
                  <a:lnTo>
                    <a:pt x="1141730" y="887983"/>
                  </a:lnTo>
                  <a:lnTo>
                    <a:pt x="1127887" y="905510"/>
                  </a:lnTo>
                  <a:lnTo>
                    <a:pt x="1136251" y="905510"/>
                  </a:lnTo>
                  <a:lnTo>
                    <a:pt x="1147952" y="890651"/>
                  </a:lnTo>
                  <a:lnTo>
                    <a:pt x="1110351" y="861065"/>
                  </a:lnTo>
                  <a:close/>
                </a:path>
                <a:path w="1160145" h="916939">
                  <a:moveTo>
                    <a:pt x="16001" y="0"/>
                  </a:moveTo>
                  <a:lnTo>
                    <a:pt x="0" y="20319"/>
                  </a:lnTo>
                  <a:lnTo>
                    <a:pt x="1094311" y="881354"/>
                  </a:lnTo>
                  <a:lnTo>
                    <a:pt x="1119760" y="884912"/>
                  </a:lnTo>
                  <a:lnTo>
                    <a:pt x="1110351" y="861065"/>
                  </a:lnTo>
                  <a:lnTo>
                    <a:pt x="160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1056005" y="2993008"/>
              <a:ext cx="740410" cy="518159"/>
            </a:xfrm>
            <a:custGeom>
              <a:avLst/>
              <a:gdLst/>
              <a:ahLst/>
              <a:cxnLst/>
              <a:rect l="l" t="t" r="r" b="b"/>
              <a:pathLst>
                <a:path w="740410" h="518160">
                  <a:moveTo>
                    <a:pt x="575182" y="0"/>
                  </a:moveTo>
                  <a:lnTo>
                    <a:pt x="567816" y="21081"/>
                  </a:lnTo>
                  <a:lnTo>
                    <a:pt x="597800" y="34061"/>
                  </a:lnTo>
                  <a:lnTo>
                    <a:pt x="623569" y="52054"/>
                  </a:lnTo>
                  <a:lnTo>
                    <a:pt x="662558" y="103124"/>
                  </a:lnTo>
                  <a:lnTo>
                    <a:pt x="685482" y="171957"/>
                  </a:lnTo>
                  <a:lnTo>
                    <a:pt x="691241" y="212244"/>
                  </a:lnTo>
                  <a:lnTo>
                    <a:pt x="693165" y="256412"/>
                  </a:lnTo>
                  <a:lnTo>
                    <a:pt x="691239" y="302131"/>
                  </a:lnTo>
                  <a:lnTo>
                    <a:pt x="685466" y="343646"/>
                  </a:lnTo>
                  <a:lnTo>
                    <a:pt x="675860" y="380946"/>
                  </a:lnTo>
                  <a:lnTo>
                    <a:pt x="645052" y="442428"/>
                  </a:lnTo>
                  <a:lnTo>
                    <a:pt x="598102" y="483957"/>
                  </a:lnTo>
                  <a:lnTo>
                    <a:pt x="568579" y="497077"/>
                  </a:lnTo>
                  <a:lnTo>
                    <a:pt x="575182" y="518032"/>
                  </a:lnTo>
                  <a:lnTo>
                    <a:pt x="612852" y="504509"/>
                  </a:lnTo>
                  <a:lnTo>
                    <a:pt x="645842" y="484901"/>
                  </a:lnTo>
                  <a:lnTo>
                    <a:pt x="674141" y="459222"/>
                  </a:lnTo>
                  <a:lnTo>
                    <a:pt x="697738" y="427481"/>
                  </a:lnTo>
                  <a:lnTo>
                    <a:pt x="716407" y="390955"/>
                  </a:lnTo>
                  <a:lnTo>
                    <a:pt x="729741" y="350726"/>
                  </a:lnTo>
                  <a:lnTo>
                    <a:pt x="737742" y="306806"/>
                  </a:lnTo>
                  <a:lnTo>
                    <a:pt x="740409" y="259206"/>
                  </a:lnTo>
                  <a:lnTo>
                    <a:pt x="737741" y="211677"/>
                  </a:lnTo>
                  <a:lnTo>
                    <a:pt x="729726" y="167766"/>
                  </a:lnTo>
                  <a:lnTo>
                    <a:pt x="716353" y="127476"/>
                  </a:lnTo>
                  <a:lnTo>
                    <a:pt x="697611" y="90804"/>
                  </a:lnTo>
                  <a:lnTo>
                    <a:pt x="673945" y="58971"/>
                  </a:lnTo>
                  <a:lnTo>
                    <a:pt x="645636" y="33210"/>
                  </a:lnTo>
                  <a:lnTo>
                    <a:pt x="612707" y="13545"/>
                  </a:lnTo>
                  <a:lnTo>
                    <a:pt x="575182" y="0"/>
                  </a:lnTo>
                  <a:close/>
                </a:path>
                <a:path w="740410" h="518160">
                  <a:moveTo>
                    <a:pt x="165226" y="0"/>
                  </a:moveTo>
                  <a:lnTo>
                    <a:pt x="127667" y="13545"/>
                  </a:lnTo>
                  <a:lnTo>
                    <a:pt x="94734" y="33210"/>
                  </a:lnTo>
                  <a:lnTo>
                    <a:pt x="66427" y="58971"/>
                  </a:lnTo>
                  <a:lnTo>
                    <a:pt x="42748" y="90804"/>
                  </a:lnTo>
                  <a:lnTo>
                    <a:pt x="24045" y="127476"/>
                  </a:lnTo>
                  <a:lnTo>
                    <a:pt x="10687" y="167766"/>
                  </a:lnTo>
                  <a:lnTo>
                    <a:pt x="2671" y="211677"/>
                  </a:lnTo>
                  <a:lnTo>
                    <a:pt x="0" y="259206"/>
                  </a:lnTo>
                  <a:lnTo>
                    <a:pt x="2664" y="306806"/>
                  </a:lnTo>
                  <a:lnTo>
                    <a:pt x="10655" y="350726"/>
                  </a:lnTo>
                  <a:lnTo>
                    <a:pt x="23970" y="390955"/>
                  </a:lnTo>
                  <a:lnTo>
                    <a:pt x="42608" y="427481"/>
                  </a:lnTo>
                  <a:lnTo>
                    <a:pt x="66246" y="459222"/>
                  </a:lnTo>
                  <a:lnTo>
                    <a:pt x="94564" y="484901"/>
                  </a:lnTo>
                  <a:lnTo>
                    <a:pt x="127558" y="504509"/>
                  </a:lnTo>
                  <a:lnTo>
                    <a:pt x="165226" y="518032"/>
                  </a:lnTo>
                  <a:lnTo>
                    <a:pt x="171780" y="497077"/>
                  </a:lnTo>
                  <a:lnTo>
                    <a:pt x="142262" y="483957"/>
                  </a:lnTo>
                  <a:lnTo>
                    <a:pt x="116787" y="465740"/>
                  </a:lnTo>
                  <a:lnTo>
                    <a:pt x="77978" y="414019"/>
                  </a:lnTo>
                  <a:lnTo>
                    <a:pt x="54929" y="343646"/>
                  </a:lnTo>
                  <a:lnTo>
                    <a:pt x="49165" y="302131"/>
                  </a:lnTo>
                  <a:lnTo>
                    <a:pt x="47243" y="256412"/>
                  </a:lnTo>
                  <a:lnTo>
                    <a:pt x="49165" y="212244"/>
                  </a:lnTo>
                  <a:lnTo>
                    <a:pt x="54929" y="171958"/>
                  </a:lnTo>
                  <a:lnTo>
                    <a:pt x="77978" y="103124"/>
                  </a:lnTo>
                  <a:lnTo>
                    <a:pt x="116990" y="52054"/>
                  </a:lnTo>
                  <a:lnTo>
                    <a:pt x="172605" y="21081"/>
                  </a:lnTo>
                  <a:lnTo>
                    <a:pt x="1652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object 25"/>
          <p:cNvGrpSpPr/>
          <p:nvPr/>
        </p:nvGrpSpPr>
        <p:grpSpPr>
          <a:xfrm>
            <a:off x="4232147" y="1844039"/>
            <a:ext cx="858519" cy="972819"/>
            <a:chOff x="4232147" y="1844039"/>
            <a:chExt cx="858519" cy="972819"/>
          </a:xfrm>
        </p:grpSpPr>
        <p:sp>
          <p:nvSpPr>
            <p:cNvPr id="26" name="object 26"/>
            <p:cNvSpPr/>
            <p:nvPr/>
          </p:nvSpPr>
          <p:spPr>
            <a:xfrm>
              <a:off x="4232147" y="1844039"/>
              <a:ext cx="858012" cy="9723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4274819" y="1866899"/>
              <a:ext cx="658495" cy="770890"/>
            </a:xfrm>
            <a:custGeom>
              <a:avLst/>
              <a:gdLst/>
              <a:ahLst/>
              <a:cxnLst/>
              <a:rect l="l" t="t" r="r" b="b"/>
              <a:pathLst>
                <a:path w="658495" h="770889">
                  <a:moveTo>
                    <a:pt x="553974" y="706882"/>
                  </a:moveTo>
                  <a:lnTo>
                    <a:pt x="546607" y="710438"/>
                  </a:lnTo>
                  <a:lnTo>
                    <a:pt x="544321" y="717169"/>
                  </a:lnTo>
                  <a:lnTo>
                    <a:pt x="541908" y="723900"/>
                  </a:lnTo>
                  <a:lnTo>
                    <a:pt x="545464" y="731265"/>
                  </a:lnTo>
                  <a:lnTo>
                    <a:pt x="657987" y="770889"/>
                  </a:lnTo>
                  <a:lnTo>
                    <a:pt x="655995" y="759713"/>
                  </a:lnTo>
                  <a:lnTo>
                    <a:pt x="631443" y="759713"/>
                  </a:lnTo>
                  <a:lnTo>
                    <a:pt x="600350" y="723129"/>
                  </a:lnTo>
                  <a:lnTo>
                    <a:pt x="560831" y="709167"/>
                  </a:lnTo>
                  <a:lnTo>
                    <a:pt x="553974" y="706882"/>
                  </a:lnTo>
                  <a:close/>
                </a:path>
                <a:path w="658495" h="770889">
                  <a:moveTo>
                    <a:pt x="600350" y="723129"/>
                  </a:moveTo>
                  <a:lnTo>
                    <a:pt x="631443" y="759713"/>
                  </a:lnTo>
                  <a:lnTo>
                    <a:pt x="638648" y="753617"/>
                  </a:lnTo>
                  <a:lnTo>
                    <a:pt x="628650" y="753617"/>
                  </a:lnTo>
                  <a:lnTo>
                    <a:pt x="624732" y="731743"/>
                  </a:lnTo>
                  <a:lnTo>
                    <a:pt x="600350" y="723129"/>
                  </a:lnTo>
                  <a:close/>
                </a:path>
                <a:path w="658495" h="770889">
                  <a:moveTo>
                    <a:pt x="630301" y="648715"/>
                  </a:moveTo>
                  <a:lnTo>
                    <a:pt x="616203" y="651255"/>
                  </a:lnTo>
                  <a:lnTo>
                    <a:pt x="611504" y="657987"/>
                  </a:lnTo>
                  <a:lnTo>
                    <a:pt x="612775" y="664972"/>
                  </a:lnTo>
                  <a:lnTo>
                    <a:pt x="620194" y="706403"/>
                  </a:lnTo>
                  <a:lnTo>
                    <a:pt x="651255" y="742950"/>
                  </a:lnTo>
                  <a:lnTo>
                    <a:pt x="631443" y="759713"/>
                  </a:lnTo>
                  <a:lnTo>
                    <a:pt x="655995" y="759713"/>
                  </a:lnTo>
                  <a:lnTo>
                    <a:pt x="638301" y="660400"/>
                  </a:lnTo>
                  <a:lnTo>
                    <a:pt x="637031" y="653414"/>
                  </a:lnTo>
                  <a:lnTo>
                    <a:pt x="630301" y="648715"/>
                  </a:lnTo>
                  <a:close/>
                </a:path>
                <a:path w="658495" h="770889">
                  <a:moveTo>
                    <a:pt x="624732" y="731743"/>
                  </a:moveTo>
                  <a:lnTo>
                    <a:pt x="628650" y="753617"/>
                  </a:lnTo>
                  <a:lnTo>
                    <a:pt x="645667" y="739139"/>
                  </a:lnTo>
                  <a:lnTo>
                    <a:pt x="624732" y="731743"/>
                  </a:lnTo>
                  <a:close/>
                </a:path>
                <a:path w="658495" h="770889">
                  <a:moveTo>
                    <a:pt x="620194" y="706403"/>
                  </a:moveTo>
                  <a:lnTo>
                    <a:pt x="624732" y="731743"/>
                  </a:lnTo>
                  <a:lnTo>
                    <a:pt x="645667" y="739139"/>
                  </a:lnTo>
                  <a:lnTo>
                    <a:pt x="628650" y="753617"/>
                  </a:lnTo>
                  <a:lnTo>
                    <a:pt x="638648" y="753617"/>
                  </a:lnTo>
                  <a:lnTo>
                    <a:pt x="651255" y="742950"/>
                  </a:lnTo>
                  <a:lnTo>
                    <a:pt x="620194" y="706403"/>
                  </a:lnTo>
                  <a:close/>
                </a:path>
                <a:path w="658495" h="770889">
                  <a:moveTo>
                    <a:pt x="19812" y="0"/>
                  </a:moveTo>
                  <a:lnTo>
                    <a:pt x="0" y="16763"/>
                  </a:lnTo>
                  <a:lnTo>
                    <a:pt x="600350" y="723129"/>
                  </a:lnTo>
                  <a:lnTo>
                    <a:pt x="624732" y="731743"/>
                  </a:lnTo>
                  <a:lnTo>
                    <a:pt x="620194" y="706403"/>
                  </a:lnTo>
                  <a:lnTo>
                    <a:pt x="1981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object 28"/>
          <p:cNvGrpSpPr/>
          <p:nvPr/>
        </p:nvGrpSpPr>
        <p:grpSpPr>
          <a:xfrm>
            <a:off x="6678168" y="1848611"/>
            <a:ext cx="500380" cy="967740"/>
            <a:chOff x="6678168" y="1848611"/>
            <a:chExt cx="500380" cy="967740"/>
          </a:xfrm>
        </p:grpSpPr>
        <p:sp>
          <p:nvSpPr>
            <p:cNvPr id="29" name="object 29"/>
            <p:cNvSpPr/>
            <p:nvPr/>
          </p:nvSpPr>
          <p:spPr>
            <a:xfrm>
              <a:off x="6678168" y="1848611"/>
              <a:ext cx="499872" cy="96773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6720205" y="1870709"/>
              <a:ext cx="320040" cy="767080"/>
            </a:xfrm>
            <a:custGeom>
              <a:avLst/>
              <a:gdLst/>
              <a:ahLst/>
              <a:cxnLst/>
              <a:rect l="l" t="t" r="r" b="b"/>
              <a:pathLst>
                <a:path w="320040" h="767080">
                  <a:moveTo>
                    <a:pt x="223774" y="671829"/>
                  </a:moveTo>
                  <a:lnTo>
                    <a:pt x="215646" y="672591"/>
                  </a:lnTo>
                  <a:lnTo>
                    <a:pt x="211074" y="678179"/>
                  </a:lnTo>
                  <a:lnTo>
                    <a:pt x="206628" y="683767"/>
                  </a:lnTo>
                  <a:lnTo>
                    <a:pt x="207391" y="691895"/>
                  </a:lnTo>
                  <a:lnTo>
                    <a:pt x="300100" y="767079"/>
                  </a:lnTo>
                  <a:lnTo>
                    <a:pt x="303380" y="747649"/>
                  </a:lnTo>
                  <a:lnTo>
                    <a:pt x="278892" y="747649"/>
                  </a:lnTo>
                  <a:lnTo>
                    <a:pt x="261935" y="702748"/>
                  </a:lnTo>
                  <a:lnTo>
                    <a:pt x="229362" y="676275"/>
                  </a:lnTo>
                  <a:lnTo>
                    <a:pt x="223774" y="671829"/>
                  </a:lnTo>
                  <a:close/>
                </a:path>
                <a:path w="320040" h="767080">
                  <a:moveTo>
                    <a:pt x="261935" y="702748"/>
                  </a:moveTo>
                  <a:lnTo>
                    <a:pt x="278892" y="747649"/>
                  </a:lnTo>
                  <a:lnTo>
                    <a:pt x="296747" y="740917"/>
                  </a:lnTo>
                  <a:lnTo>
                    <a:pt x="278256" y="740917"/>
                  </a:lnTo>
                  <a:lnTo>
                    <a:pt x="281954" y="719017"/>
                  </a:lnTo>
                  <a:lnTo>
                    <a:pt x="261935" y="702748"/>
                  </a:lnTo>
                  <a:close/>
                </a:path>
                <a:path w="320040" h="767080">
                  <a:moveTo>
                    <a:pt x="301117" y="640334"/>
                  </a:moveTo>
                  <a:lnTo>
                    <a:pt x="294386" y="645160"/>
                  </a:lnTo>
                  <a:lnTo>
                    <a:pt x="293243" y="652144"/>
                  </a:lnTo>
                  <a:lnTo>
                    <a:pt x="286225" y="693712"/>
                  </a:lnTo>
                  <a:lnTo>
                    <a:pt x="303149" y="738504"/>
                  </a:lnTo>
                  <a:lnTo>
                    <a:pt x="278892" y="747649"/>
                  </a:lnTo>
                  <a:lnTo>
                    <a:pt x="303380" y="747649"/>
                  </a:lnTo>
                  <a:lnTo>
                    <a:pt x="318770" y="656463"/>
                  </a:lnTo>
                  <a:lnTo>
                    <a:pt x="319913" y="649351"/>
                  </a:lnTo>
                  <a:lnTo>
                    <a:pt x="315214" y="642747"/>
                  </a:lnTo>
                  <a:lnTo>
                    <a:pt x="308101" y="641603"/>
                  </a:lnTo>
                  <a:lnTo>
                    <a:pt x="301117" y="640334"/>
                  </a:lnTo>
                  <a:close/>
                </a:path>
                <a:path w="320040" h="767080">
                  <a:moveTo>
                    <a:pt x="281954" y="719017"/>
                  </a:moveTo>
                  <a:lnTo>
                    <a:pt x="278256" y="740917"/>
                  </a:lnTo>
                  <a:lnTo>
                    <a:pt x="299212" y="733043"/>
                  </a:lnTo>
                  <a:lnTo>
                    <a:pt x="281954" y="719017"/>
                  </a:lnTo>
                  <a:close/>
                </a:path>
                <a:path w="320040" h="767080">
                  <a:moveTo>
                    <a:pt x="286225" y="693712"/>
                  </a:moveTo>
                  <a:lnTo>
                    <a:pt x="281954" y="719017"/>
                  </a:lnTo>
                  <a:lnTo>
                    <a:pt x="299212" y="733043"/>
                  </a:lnTo>
                  <a:lnTo>
                    <a:pt x="278256" y="740917"/>
                  </a:lnTo>
                  <a:lnTo>
                    <a:pt x="296747" y="740917"/>
                  </a:lnTo>
                  <a:lnTo>
                    <a:pt x="303149" y="738504"/>
                  </a:lnTo>
                  <a:lnTo>
                    <a:pt x="286225" y="693712"/>
                  </a:lnTo>
                  <a:close/>
                </a:path>
                <a:path w="320040" h="767080">
                  <a:moveTo>
                    <a:pt x="24129" y="0"/>
                  </a:moveTo>
                  <a:lnTo>
                    <a:pt x="0" y="9143"/>
                  </a:lnTo>
                  <a:lnTo>
                    <a:pt x="261935" y="702748"/>
                  </a:lnTo>
                  <a:lnTo>
                    <a:pt x="281954" y="719017"/>
                  </a:lnTo>
                  <a:lnTo>
                    <a:pt x="286225" y="693712"/>
                  </a:lnTo>
                  <a:lnTo>
                    <a:pt x="2412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object 31"/>
          <p:cNvGrpSpPr/>
          <p:nvPr/>
        </p:nvGrpSpPr>
        <p:grpSpPr>
          <a:xfrm>
            <a:off x="2483739" y="4814189"/>
            <a:ext cx="1227455" cy="487045"/>
            <a:chOff x="2483739" y="4814189"/>
            <a:chExt cx="1227455" cy="487045"/>
          </a:xfrm>
        </p:grpSpPr>
        <p:sp>
          <p:nvSpPr>
            <p:cNvPr id="32" name="object 32"/>
            <p:cNvSpPr/>
            <p:nvPr/>
          </p:nvSpPr>
          <p:spPr>
            <a:xfrm>
              <a:off x="2483739" y="4814189"/>
              <a:ext cx="1227455" cy="487045"/>
            </a:xfrm>
            <a:custGeom>
              <a:avLst/>
              <a:gdLst/>
              <a:ahLst/>
              <a:cxnLst/>
              <a:rect l="l" t="t" r="r" b="b"/>
              <a:pathLst>
                <a:path w="1227454" h="487045">
                  <a:moveTo>
                    <a:pt x="1226883" y="0"/>
                  </a:moveTo>
                  <a:lnTo>
                    <a:pt x="0" y="0"/>
                  </a:lnTo>
                  <a:lnTo>
                    <a:pt x="0" y="487045"/>
                  </a:lnTo>
                  <a:lnTo>
                    <a:pt x="1226883" y="487045"/>
                  </a:lnTo>
                  <a:lnTo>
                    <a:pt x="1226883"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2774315" y="4908931"/>
              <a:ext cx="820419" cy="236220"/>
            </a:xfrm>
            <a:custGeom>
              <a:avLst/>
              <a:gdLst/>
              <a:ahLst/>
              <a:cxnLst/>
              <a:rect l="l" t="t" r="r" b="b"/>
              <a:pathLst>
                <a:path w="820420" h="236220">
                  <a:moveTo>
                    <a:pt x="744727" y="0"/>
                  </a:moveTo>
                  <a:lnTo>
                    <a:pt x="741299" y="9525"/>
                  </a:lnTo>
                  <a:lnTo>
                    <a:pt x="754993" y="15430"/>
                  </a:lnTo>
                  <a:lnTo>
                    <a:pt x="766746" y="23622"/>
                  </a:lnTo>
                  <a:lnTo>
                    <a:pt x="790573" y="61652"/>
                  </a:lnTo>
                  <a:lnTo>
                    <a:pt x="798449" y="116713"/>
                  </a:lnTo>
                  <a:lnTo>
                    <a:pt x="797567" y="137477"/>
                  </a:lnTo>
                  <a:lnTo>
                    <a:pt x="784351" y="188341"/>
                  </a:lnTo>
                  <a:lnTo>
                    <a:pt x="755134" y="220184"/>
                  </a:lnTo>
                  <a:lnTo>
                    <a:pt x="741680" y="226187"/>
                  </a:lnTo>
                  <a:lnTo>
                    <a:pt x="744727" y="235712"/>
                  </a:lnTo>
                  <a:lnTo>
                    <a:pt x="789715" y="208994"/>
                  </a:lnTo>
                  <a:lnTo>
                    <a:pt x="815054" y="159591"/>
                  </a:lnTo>
                  <a:lnTo>
                    <a:pt x="819912" y="117856"/>
                  </a:lnTo>
                  <a:lnTo>
                    <a:pt x="818697" y="96281"/>
                  </a:lnTo>
                  <a:lnTo>
                    <a:pt x="808982" y="57991"/>
                  </a:lnTo>
                  <a:lnTo>
                    <a:pt x="776795" y="15065"/>
                  </a:lnTo>
                  <a:lnTo>
                    <a:pt x="761797" y="6145"/>
                  </a:lnTo>
                  <a:lnTo>
                    <a:pt x="744727" y="0"/>
                  </a:lnTo>
                  <a:close/>
                </a:path>
                <a:path w="820420" h="236220">
                  <a:moveTo>
                    <a:pt x="75184" y="0"/>
                  </a:moveTo>
                  <a:lnTo>
                    <a:pt x="30267" y="26771"/>
                  </a:lnTo>
                  <a:lnTo>
                    <a:pt x="4857" y="76327"/>
                  </a:lnTo>
                  <a:lnTo>
                    <a:pt x="0" y="117856"/>
                  </a:lnTo>
                  <a:lnTo>
                    <a:pt x="1214" y="139574"/>
                  </a:lnTo>
                  <a:lnTo>
                    <a:pt x="10929" y="177917"/>
                  </a:lnTo>
                  <a:lnTo>
                    <a:pt x="43068" y="220662"/>
                  </a:lnTo>
                  <a:lnTo>
                    <a:pt x="75184" y="235712"/>
                  </a:lnTo>
                  <a:lnTo>
                    <a:pt x="78232" y="226187"/>
                  </a:lnTo>
                  <a:lnTo>
                    <a:pt x="64777" y="220184"/>
                  </a:lnTo>
                  <a:lnTo>
                    <a:pt x="53181" y="211883"/>
                  </a:lnTo>
                  <a:lnTo>
                    <a:pt x="29412" y="173291"/>
                  </a:lnTo>
                  <a:lnTo>
                    <a:pt x="21590" y="116713"/>
                  </a:lnTo>
                  <a:lnTo>
                    <a:pt x="22451" y="96565"/>
                  </a:lnTo>
                  <a:lnTo>
                    <a:pt x="35560" y="46863"/>
                  </a:lnTo>
                  <a:lnTo>
                    <a:pt x="64992" y="15430"/>
                  </a:lnTo>
                  <a:lnTo>
                    <a:pt x="78612" y="9525"/>
                  </a:lnTo>
                  <a:lnTo>
                    <a:pt x="7518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aphicFrame>
        <p:nvGraphicFramePr>
          <p:cNvPr id="34" name="object 34"/>
          <p:cNvGraphicFramePr>
            <a:graphicFrameLocks noGrp="1"/>
          </p:cNvGraphicFramePr>
          <p:nvPr/>
        </p:nvGraphicFramePr>
        <p:xfrm>
          <a:off x="2477389" y="4358766"/>
          <a:ext cx="3859527" cy="936116"/>
        </p:xfrm>
        <a:graphic>
          <a:graphicData uri="http://schemas.openxmlformats.org/drawingml/2006/table">
            <a:tbl>
              <a:tblPr firstRow="1" bandRow="1">
                <a:tableStyleId>{2D5ABB26-0587-4C30-8999-92F81FD0307C}</a:tableStyleId>
              </a:tblPr>
              <a:tblGrid>
                <a:gridCol w="1226820">
                  <a:extLst>
                    <a:ext uri="{9D8B030D-6E8A-4147-A177-3AD203B41FA5}">
                      <a16:colId xmlns:a16="http://schemas.microsoft.com/office/drawing/2014/main" val="20000"/>
                    </a:ext>
                  </a:extLst>
                </a:gridCol>
                <a:gridCol w="877569">
                  <a:extLst>
                    <a:ext uri="{9D8B030D-6E8A-4147-A177-3AD203B41FA5}">
                      <a16:colId xmlns:a16="http://schemas.microsoft.com/office/drawing/2014/main" val="20001"/>
                    </a:ext>
                  </a:extLst>
                </a:gridCol>
                <a:gridCol w="877569">
                  <a:extLst>
                    <a:ext uri="{9D8B030D-6E8A-4147-A177-3AD203B41FA5}">
                      <a16:colId xmlns:a16="http://schemas.microsoft.com/office/drawing/2014/main" val="20002"/>
                    </a:ext>
                  </a:extLst>
                </a:gridCol>
                <a:gridCol w="877569">
                  <a:extLst>
                    <a:ext uri="{9D8B030D-6E8A-4147-A177-3AD203B41FA5}">
                      <a16:colId xmlns:a16="http://schemas.microsoft.com/office/drawing/2014/main" val="20003"/>
                    </a:ext>
                  </a:extLst>
                </a:gridCol>
              </a:tblGrid>
              <a:tr h="449071">
                <a:tc>
                  <a:txBody>
                    <a:bodyPr/>
                    <a:lstStyle/>
                    <a:p>
                      <a:pPr algn="ctr">
                        <a:lnSpc>
                          <a:spcPct val="100000"/>
                        </a:lnSpc>
                        <a:spcBef>
                          <a:spcPts val="250"/>
                        </a:spcBef>
                      </a:pPr>
                      <a:r>
                        <a:rPr sz="2000" spc="-400" dirty="0">
                          <a:solidFill>
                            <a:srgbClr val="FFFFFF"/>
                          </a:solidFill>
                          <a:latin typeface="Tinos"/>
                          <a:cs typeface="Tinos"/>
                        </a:rPr>
                        <a:t>𝒙</a:t>
                      </a:r>
                      <a:endParaRPr sz="2000">
                        <a:latin typeface="Tinos"/>
                        <a:cs typeface="Tinos"/>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91440">
                        <a:lnSpc>
                          <a:spcPct val="100000"/>
                        </a:lnSpc>
                        <a:spcBef>
                          <a:spcPts val="240"/>
                        </a:spcBef>
                      </a:pPr>
                      <a:r>
                        <a:rPr sz="2000" dirty="0">
                          <a:latin typeface="Carlito"/>
                          <a:cs typeface="Carlito"/>
                        </a:rPr>
                        <a:t>1</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0"/>
                        </a:spcBef>
                      </a:pPr>
                      <a:r>
                        <a:rPr sz="2000" dirty="0">
                          <a:latin typeface="Carlito"/>
                          <a:cs typeface="Carlito"/>
                        </a:rPr>
                        <a:t>2</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0"/>
                        </a:spcBef>
                      </a:pPr>
                      <a:r>
                        <a:rPr sz="2000" dirty="0">
                          <a:latin typeface="Carlito"/>
                          <a:cs typeface="Carlito"/>
                        </a:rPr>
                        <a:t>3</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487045">
                <a:tc>
                  <a:txBody>
                    <a:bodyPr/>
                    <a:lstStyle/>
                    <a:p>
                      <a:pPr marL="92710">
                        <a:lnSpc>
                          <a:spcPct val="100000"/>
                        </a:lnSpc>
                        <a:spcBef>
                          <a:spcPts val="250"/>
                        </a:spcBef>
                      </a:pPr>
                      <a:r>
                        <a:rPr sz="2000" spc="-180" dirty="0">
                          <a:solidFill>
                            <a:srgbClr val="FFFFFF"/>
                          </a:solidFill>
                          <a:latin typeface="Tinos"/>
                          <a:cs typeface="Tinos"/>
                        </a:rPr>
                        <a:t>𝑷 </a:t>
                      </a:r>
                      <a:r>
                        <a:rPr sz="2000" spc="-170" dirty="0">
                          <a:solidFill>
                            <a:srgbClr val="FFFFFF"/>
                          </a:solidFill>
                          <a:latin typeface="Tinos"/>
                          <a:cs typeface="Tinos"/>
                        </a:rPr>
                        <a:t>𝑿 </a:t>
                      </a:r>
                      <a:r>
                        <a:rPr sz="2000" spc="365" dirty="0">
                          <a:solidFill>
                            <a:srgbClr val="FFFFFF"/>
                          </a:solidFill>
                          <a:latin typeface="Tinos"/>
                          <a:cs typeface="Tinos"/>
                        </a:rPr>
                        <a:t>=</a:t>
                      </a:r>
                      <a:r>
                        <a:rPr sz="2000" spc="-240" dirty="0">
                          <a:solidFill>
                            <a:srgbClr val="FFFFFF"/>
                          </a:solidFill>
                          <a:latin typeface="Tinos"/>
                          <a:cs typeface="Tinos"/>
                        </a:rPr>
                        <a:t> </a:t>
                      </a:r>
                      <a:r>
                        <a:rPr sz="2000" spc="-400" dirty="0">
                          <a:solidFill>
                            <a:srgbClr val="FFFFFF"/>
                          </a:solidFill>
                          <a:latin typeface="Tinos"/>
                          <a:cs typeface="Tinos"/>
                        </a:rPr>
                        <a:t>𝒙</a:t>
                      </a:r>
                      <a:endParaRPr sz="2000">
                        <a:latin typeface="Tinos"/>
                        <a:cs typeface="Tinos"/>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240"/>
                        </a:spcBef>
                      </a:pPr>
                      <a:r>
                        <a:rPr sz="2000" dirty="0">
                          <a:latin typeface="Carlito"/>
                          <a:cs typeface="Carlito"/>
                        </a:rPr>
                        <a:t>0.1</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2000" dirty="0">
                          <a:latin typeface="Carlito"/>
                          <a:cs typeface="Carlito"/>
                        </a:rPr>
                        <a:t>0.5</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2000" dirty="0">
                          <a:latin typeface="Carlito"/>
                          <a:cs typeface="Carlito"/>
                        </a:rPr>
                        <a:t>0.4</a:t>
                      </a:r>
                      <a:endParaRPr sz="2000">
                        <a:latin typeface="Carlito"/>
                        <a:cs typeface="Carlito"/>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35" name="object 35"/>
          <p:cNvSpPr/>
          <p:nvPr/>
        </p:nvSpPr>
        <p:spPr>
          <a:xfrm>
            <a:off x="6996176" y="5077459"/>
            <a:ext cx="414655" cy="212090"/>
          </a:xfrm>
          <a:custGeom>
            <a:avLst/>
            <a:gdLst/>
            <a:ahLst/>
            <a:cxnLst/>
            <a:rect l="l" t="t" r="r" b="b"/>
            <a:pathLst>
              <a:path w="414654" h="212089">
                <a:moveTo>
                  <a:pt x="346837" y="0"/>
                </a:moveTo>
                <a:lnTo>
                  <a:pt x="343789" y="8635"/>
                </a:lnTo>
                <a:lnTo>
                  <a:pt x="356074" y="13946"/>
                </a:lnTo>
                <a:lnTo>
                  <a:pt x="366633" y="21304"/>
                </a:lnTo>
                <a:lnTo>
                  <a:pt x="388024" y="55429"/>
                </a:lnTo>
                <a:lnTo>
                  <a:pt x="395097" y="104775"/>
                </a:lnTo>
                <a:lnTo>
                  <a:pt x="394311" y="123443"/>
                </a:lnTo>
                <a:lnTo>
                  <a:pt x="382524" y="169163"/>
                </a:lnTo>
                <a:lnTo>
                  <a:pt x="356217" y="197738"/>
                </a:lnTo>
                <a:lnTo>
                  <a:pt x="344170" y="203072"/>
                </a:lnTo>
                <a:lnTo>
                  <a:pt x="346837" y="211708"/>
                </a:lnTo>
                <a:lnTo>
                  <a:pt x="387306" y="187705"/>
                </a:lnTo>
                <a:lnTo>
                  <a:pt x="410035" y="143335"/>
                </a:lnTo>
                <a:lnTo>
                  <a:pt x="414400" y="105917"/>
                </a:lnTo>
                <a:lnTo>
                  <a:pt x="413305" y="86483"/>
                </a:lnTo>
                <a:lnTo>
                  <a:pt x="396875" y="37083"/>
                </a:lnTo>
                <a:lnTo>
                  <a:pt x="362174" y="5526"/>
                </a:lnTo>
                <a:lnTo>
                  <a:pt x="346837" y="0"/>
                </a:lnTo>
                <a:close/>
              </a:path>
              <a:path w="414654" h="212089">
                <a:moveTo>
                  <a:pt x="67564" y="0"/>
                </a:moveTo>
                <a:lnTo>
                  <a:pt x="27166" y="24056"/>
                </a:lnTo>
                <a:lnTo>
                  <a:pt x="4381" y="68548"/>
                </a:lnTo>
                <a:lnTo>
                  <a:pt x="0" y="105917"/>
                </a:lnTo>
                <a:lnTo>
                  <a:pt x="1093" y="125370"/>
                </a:lnTo>
                <a:lnTo>
                  <a:pt x="17399" y="174751"/>
                </a:lnTo>
                <a:lnTo>
                  <a:pt x="52135" y="206184"/>
                </a:lnTo>
                <a:lnTo>
                  <a:pt x="67564" y="211708"/>
                </a:lnTo>
                <a:lnTo>
                  <a:pt x="70230" y="203072"/>
                </a:lnTo>
                <a:lnTo>
                  <a:pt x="58130" y="197738"/>
                </a:lnTo>
                <a:lnTo>
                  <a:pt x="47720" y="190309"/>
                </a:lnTo>
                <a:lnTo>
                  <a:pt x="26376" y="155638"/>
                </a:lnTo>
                <a:lnTo>
                  <a:pt x="19303" y="104775"/>
                </a:lnTo>
                <a:lnTo>
                  <a:pt x="20089" y="86723"/>
                </a:lnTo>
                <a:lnTo>
                  <a:pt x="31876" y="42163"/>
                </a:lnTo>
                <a:lnTo>
                  <a:pt x="58291" y="13946"/>
                </a:lnTo>
                <a:lnTo>
                  <a:pt x="70484" y="863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2403475" y="5797816"/>
            <a:ext cx="539750" cy="377190"/>
          </a:xfrm>
          <a:custGeom>
            <a:avLst/>
            <a:gdLst/>
            <a:ahLst/>
            <a:cxnLst/>
            <a:rect l="l" t="t" r="r" b="b"/>
            <a:pathLst>
              <a:path w="539750" h="377189">
                <a:moveTo>
                  <a:pt x="419100" y="0"/>
                </a:moveTo>
                <a:lnTo>
                  <a:pt x="413766" y="15303"/>
                </a:lnTo>
                <a:lnTo>
                  <a:pt x="435576" y="24771"/>
                </a:lnTo>
                <a:lnTo>
                  <a:pt x="454326" y="37877"/>
                </a:lnTo>
                <a:lnTo>
                  <a:pt x="482600" y="75006"/>
                </a:lnTo>
                <a:lnTo>
                  <a:pt x="499348" y="125098"/>
                </a:lnTo>
                <a:lnTo>
                  <a:pt x="504951" y="186562"/>
                </a:lnTo>
                <a:lnTo>
                  <a:pt x="503549" y="219810"/>
                </a:lnTo>
                <a:lnTo>
                  <a:pt x="492361" y="277131"/>
                </a:lnTo>
                <a:lnTo>
                  <a:pt x="469905" y="321896"/>
                </a:lnTo>
                <a:lnTo>
                  <a:pt x="435754" y="352096"/>
                </a:lnTo>
                <a:lnTo>
                  <a:pt x="414274" y="361607"/>
                </a:lnTo>
                <a:lnTo>
                  <a:pt x="419100" y="376910"/>
                </a:lnTo>
                <a:lnTo>
                  <a:pt x="470487" y="352794"/>
                </a:lnTo>
                <a:lnTo>
                  <a:pt x="508254" y="311048"/>
                </a:lnTo>
                <a:lnTo>
                  <a:pt x="531510" y="255136"/>
                </a:lnTo>
                <a:lnTo>
                  <a:pt x="539242" y="188556"/>
                </a:lnTo>
                <a:lnTo>
                  <a:pt x="537309" y="154004"/>
                </a:lnTo>
                <a:lnTo>
                  <a:pt x="521775" y="92759"/>
                </a:lnTo>
                <a:lnTo>
                  <a:pt x="490912" y="42898"/>
                </a:lnTo>
                <a:lnTo>
                  <a:pt x="446387" y="9865"/>
                </a:lnTo>
                <a:lnTo>
                  <a:pt x="419100" y="0"/>
                </a:lnTo>
                <a:close/>
              </a:path>
              <a:path w="539750" h="377189">
                <a:moveTo>
                  <a:pt x="120142" y="0"/>
                </a:moveTo>
                <a:lnTo>
                  <a:pt x="68913" y="24164"/>
                </a:lnTo>
                <a:lnTo>
                  <a:pt x="31114" y="66065"/>
                </a:lnTo>
                <a:lnTo>
                  <a:pt x="7746" y="122072"/>
                </a:lnTo>
                <a:lnTo>
                  <a:pt x="0" y="188556"/>
                </a:lnTo>
                <a:lnTo>
                  <a:pt x="1930" y="223180"/>
                </a:lnTo>
                <a:lnTo>
                  <a:pt x="17412" y="284426"/>
                </a:lnTo>
                <a:lnTo>
                  <a:pt x="48150" y="334124"/>
                </a:lnTo>
                <a:lnTo>
                  <a:pt x="92763" y="367057"/>
                </a:lnTo>
                <a:lnTo>
                  <a:pt x="120142" y="376910"/>
                </a:lnTo>
                <a:lnTo>
                  <a:pt x="124968" y="361607"/>
                </a:lnTo>
                <a:lnTo>
                  <a:pt x="103487" y="352096"/>
                </a:lnTo>
                <a:lnTo>
                  <a:pt x="84947" y="338859"/>
                </a:lnTo>
                <a:lnTo>
                  <a:pt x="56642" y="301205"/>
                </a:lnTo>
                <a:lnTo>
                  <a:pt x="39893" y="249999"/>
                </a:lnTo>
                <a:lnTo>
                  <a:pt x="34289" y="186562"/>
                </a:lnTo>
                <a:lnTo>
                  <a:pt x="35692" y="154408"/>
                </a:lnTo>
                <a:lnTo>
                  <a:pt x="46880" y="98630"/>
                </a:lnTo>
                <a:lnTo>
                  <a:pt x="69361" y="54622"/>
                </a:lnTo>
                <a:lnTo>
                  <a:pt x="103755" y="24771"/>
                </a:lnTo>
                <a:lnTo>
                  <a:pt x="125475" y="15303"/>
                </a:lnTo>
                <a:lnTo>
                  <a:pt x="12014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txBox="1"/>
          <p:nvPr/>
        </p:nvSpPr>
        <p:spPr>
          <a:xfrm>
            <a:off x="1634489" y="4455921"/>
            <a:ext cx="6736080" cy="1741170"/>
          </a:xfrm>
          <a:prstGeom prst="rect">
            <a:avLst/>
          </a:prstGeom>
        </p:spPr>
        <p:txBody>
          <a:bodyPr vert="horz" wrap="square" lIns="0" tIns="12700" rIns="0" bIns="0" rtlCol="0">
            <a:spAutoFit/>
          </a:bodyPr>
          <a:lstStyle/>
          <a:p>
            <a:pPr marL="5189855" marR="431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0"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already  </a:t>
            </a:r>
            <a:r>
              <a:rPr kumimoji="0" sz="1800" b="0" i="0" u="none" strike="noStrike" kern="1200" cap="none" spc="-20" normalizeH="0" baseline="0" noProof="0" dirty="0">
                <a:ln>
                  <a:noFill/>
                </a:ln>
                <a:solidFill>
                  <a:prstClr val="black"/>
                </a:solidFill>
                <a:effectLst/>
                <a:uLnTx/>
                <a:uFillTx/>
                <a:latin typeface="Carlito"/>
                <a:ea typeface="+mn-ea"/>
                <a:cs typeface="Carlito"/>
              </a:rPr>
              <a:t>worked </a:t>
            </a:r>
            <a:r>
              <a:rPr kumimoji="0" sz="1800" b="0" i="0" u="none" strike="noStrike" kern="1200" cap="none" spc="-5" normalizeH="0" baseline="0" noProof="0" dirty="0">
                <a:ln>
                  <a:noFill/>
                </a:ln>
                <a:solidFill>
                  <a:prstClr val="black"/>
                </a:solidFill>
                <a:effectLst/>
                <a:uLnTx/>
                <a:uFillTx/>
                <a:latin typeface="Carlito"/>
                <a:ea typeface="+mn-ea"/>
                <a:cs typeface="Carlito"/>
              </a:rPr>
              <a:t>out</a:t>
            </a:r>
            <a:r>
              <a:rPr kumimoji="0" sz="1800" b="0" i="0" u="none" strike="noStrike" kern="1200" cap="none" spc="-3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that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5189855" marR="0" lvl="0" indent="0" algn="l" defTabSz="914400" rtl="0" eaLnBrk="1" fontAlgn="auto" latinLnBrk="0" hangingPunct="1">
              <a:lnSpc>
                <a:spcPct val="100000"/>
              </a:lnSpc>
              <a:spcBef>
                <a:spcPts val="25"/>
              </a:spcBef>
              <a:spcAft>
                <a:spcPts val="0"/>
              </a:spcAft>
              <a:buClrTx/>
              <a:buSzTx/>
              <a:buFontTx/>
              <a:buNone/>
              <a:tabLst>
                <a:tab pos="5860415" algn="l"/>
              </a:tabLst>
              <a:defRPr/>
            </a:pPr>
            <a:r>
              <a:rPr kumimoji="0" sz="1800" b="0" i="0" u="none" strike="noStrike" kern="1200" cap="none" spc="-280" normalizeH="0" baseline="0" noProof="0" dirty="0">
                <a:ln>
                  <a:noFill/>
                </a:ln>
                <a:solidFill>
                  <a:prstClr val="black"/>
                </a:solidFill>
                <a:effectLst/>
                <a:uLnTx/>
                <a:uFillTx/>
                <a:latin typeface="Tinos"/>
                <a:ea typeface="+mn-ea"/>
                <a:cs typeface="Tinos"/>
              </a:rPr>
              <a:t>𝐸   </a:t>
            </a:r>
            <a:r>
              <a:rPr kumimoji="0" sz="1800" b="0" i="0" u="none" strike="noStrike" kern="1200" cap="none" spc="-140" normalizeH="0" baseline="0" noProof="0" dirty="0">
                <a:ln>
                  <a:noFill/>
                </a:ln>
                <a:solidFill>
                  <a:prstClr val="black"/>
                </a:solidFill>
                <a:effectLst/>
                <a:uLnTx/>
                <a:uFillTx/>
                <a:latin typeface="Tinos"/>
                <a:ea typeface="+mn-ea"/>
                <a:cs typeface="Tinos"/>
              </a:rPr>
              <a:t> </a:t>
            </a:r>
            <a:r>
              <a:rPr kumimoji="0" sz="1800" b="0" i="0" u="none" strike="noStrike" kern="1200" cap="none" spc="-20" normalizeH="0" baseline="0" noProof="0" dirty="0">
                <a:ln>
                  <a:noFill/>
                </a:ln>
                <a:solidFill>
                  <a:prstClr val="black"/>
                </a:solidFill>
                <a:effectLst/>
                <a:uLnTx/>
                <a:uFillTx/>
                <a:latin typeface="Tinos"/>
                <a:ea typeface="+mn-ea"/>
                <a:cs typeface="Tinos"/>
              </a:rPr>
              <a:t>𝑋</a:t>
            </a:r>
            <a:r>
              <a:rPr kumimoji="0" sz="1950" b="0" i="0" u="none" strike="noStrike" kern="1200" cap="none" spc="-30" normalizeH="0" baseline="27777" noProof="0" dirty="0">
                <a:ln>
                  <a:noFill/>
                </a:ln>
                <a:solidFill>
                  <a:prstClr val="black"/>
                </a:solidFill>
                <a:effectLst/>
                <a:uLnTx/>
                <a:uFillTx/>
                <a:latin typeface="Tinos"/>
                <a:ea typeface="+mn-ea"/>
                <a:cs typeface="Tinos"/>
              </a:rPr>
              <a:t>2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0" normalizeH="0" baseline="0" noProof="0" dirty="0">
                <a:ln>
                  <a:noFill/>
                </a:ln>
                <a:solidFill>
                  <a:prstClr val="black"/>
                </a:solidFill>
                <a:effectLst/>
                <a:uLnTx/>
                <a:uFillTx/>
                <a:latin typeface="Tinos"/>
                <a:ea typeface="+mn-ea"/>
                <a:cs typeface="Tinos"/>
              </a:rPr>
              <a:t> </a:t>
            </a:r>
            <a:r>
              <a:rPr kumimoji="0" sz="1800" b="0" i="0" u="none" strike="noStrike" kern="1200" cap="none" spc="25" normalizeH="0" baseline="0" noProof="0" dirty="0">
                <a:ln>
                  <a:noFill/>
                </a:ln>
                <a:solidFill>
                  <a:prstClr val="black"/>
                </a:solidFill>
                <a:effectLst/>
                <a:uLnTx/>
                <a:uFillTx/>
                <a:latin typeface="Tinos"/>
                <a:ea typeface="+mn-ea"/>
                <a:cs typeface="Tinos"/>
              </a:rPr>
              <a:t>5.7</a:t>
            </a:r>
            <a:r>
              <a:rPr kumimoji="0" sz="1800" b="0" i="0" u="none" strike="noStrike" kern="1200" cap="none" spc="2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2550" b="0" i="0" u="none" strike="noStrike" kern="1200" cap="none" spc="0" normalizeH="0" baseline="0" noProof="0">
              <a:ln>
                <a:noFill/>
              </a:ln>
              <a:solidFill>
                <a:prstClr val="black"/>
              </a:solidFill>
              <a:effectLst/>
              <a:uLnTx/>
              <a:uFillTx/>
              <a:latin typeface="Carlito"/>
              <a:ea typeface="+mn-ea"/>
              <a:cs typeface="Carlito"/>
            </a:endParaRPr>
          </a:p>
          <a:p>
            <a:pPr marL="50800" marR="0" lvl="0" indent="0" algn="l" defTabSz="914400" rtl="0" eaLnBrk="1" fontAlgn="auto" latinLnBrk="0" hangingPunct="1">
              <a:lnSpc>
                <a:spcPct val="100000"/>
              </a:lnSpc>
              <a:spcBef>
                <a:spcPts val="0"/>
              </a:spcBef>
              <a:spcAft>
                <a:spcPts val="0"/>
              </a:spcAft>
              <a:buClrTx/>
              <a:buSzTx/>
              <a:buFontTx/>
              <a:buNone/>
              <a:tabLst>
                <a:tab pos="902335" algn="l"/>
                <a:tab pos="1456055" algn="l"/>
                <a:tab pos="3938904" algn="l"/>
              </a:tabLst>
              <a:defRPr/>
            </a:pPr>
            <a:r>
              <a:rPr kumimoji="0" sz="3200" b="0" i="0" u="none" strike="noStrike" kern="1200" cap="none" spc="-725" normalizeH="0" baseline="0" noProof="0" dirty="0">
                <a:ln>
                  <a:noFill/>
                </a:ln>
                <a:solidFill>
                  <a:prstClr val="black"/>
                </a:solidFill>
                <a:effectLst/>
                <a:uLnTx/>
                <a:uFillTx/>
                <a:latin typeface="Tinos"/>
                <a:ea typeface="+mn-ea"/>
                <a:cs typeface="Tinos"/>
              </a:rPr>
              <a:t>𝑉𝑎𝑟	</a:t>
            </a:r>
            <a:r>
              <a:rPr kumimoji="0" sz="3200" b="0" i="0" u="none" strike="noStrike" kern="1200" cap="none" spc="-425" normalizeH="0" baseline="0" noProof="0" dirty="0">
                <a:ln>
                  <a:noFill/>
                </a:ln>
                <a:solidFill>
                  <a:prstClr val="black"/>
                </a:solidFill>
                <a:effectLst/>
                <a:uLnTx/>
                <a:uFillTx/>
                <a:latin typeface="Tinos"/>
                <a:ea typeface="+mn-ea"/>
                <a:cs typeface="Tinos"/>
              </a:rPr>
              <a:t>𝑋	</a:t>
            </a:r>
            <a:r>
              <a:rPr kumimoji="0" sz="3200" b="0" i="0" u="none" strike="noStrike" kern="1200" cap="none" spc="585" normalizeH="0" baseline="0" noProof="0" dirty="0">
                <a:ln>
                  <a:noFill/>
                </a:ln>
                <a:solidFill>
                  <a:prstClr val="black"/>
                </a:solidFill>
                <a:effectLst/>
                <a:uLnTx/>
                <a:uFillTx/>
                <a:latin typeface="Tinos"/>
                <a:ea typeface="+mn-ea"/>
                <a:cs typeface="Tinos"/>
              </a:rPr>
              <a:t>= </a:t>
            </a:r>
            <a:r>
              <a:rPr kumimoji="0" sz="3200" b="0" i="0" u="none" strike="noStrike" kern="1200" cap="none" spc="-360" normalizeH="0" baseline="0" noProof="0" dirty="0">
                <a:ln>
                  <a:noFill/>
                </a:ln>
                <a:solidFill>
                  <a:prstClr val="black"/>
                </a:solidFill>
                <a:effectLst/>
                <a:uLnTx/>
                <a:uFillTx/>
                <a:latin typeface="Tinos"/>
                <a:ea typeface="+mn-ea"/>
                <a:cs typeface="Tinos"/>
              </a:rPr>
              <a:t>𝟓. </a:t>
            </a:r>
            <a:r>
              <a:rPr kumimoji="0" sz="3200" b="0" i="0" u="none" strike="noStrike" kern="1200" cap="none" spc="-575" normalizeH="0" baseline="0" noProof="0" dirty="0">
                <a:ln>
                  <a:noFill/>
                </a:ln>
                <a:solidFill>
                  <a:prstClr val="black"/>
                </a:solidFill>
                <a:effectLst/>
                <a:uLnTx/>
                <a:uFillTx/>
                <a:latin typeface="Tinos"/>
                <a:ea typeface="+mn-ea"/>
                <a:cs typeface="Tinos"/>
              </a:rPr>
              <a:t>𝟕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465" normalizeH="0" baseline="0" noProof="0" dirty="0">
                <a:ln>
                  <a:noFill/>
                </a:ln>
                <a:solidFill>
                  <a:prstClr val="black"/>
                </a:solidFill>
                <a:effectLst/>
                <a:uLnTx/>
                <a:uFillTx/>
                <a:latin typeface="Tinos"/>
                <a:ea typeface="+mn-ea"/>
                <a:cs typeface="Tinos"/>
              </a:rPr>
              <a:t> </a:t>
            </a:r>
            <a:r>
              <a:rPr kumimoji="0" sz="3200" b="0" i="0" u="none" strike="noStrike" kern="1200" cap="none" spc="-360" normalizeH="0" baseline="0" noProof="0" dirty="0">
                <a:ln>
                  <a:noFill/>
                </a:ln>
                <a:solidFill>
                  <a:prstClr val="black"/>
                </a:solidFill>
                <a:effectLst/>
                <a:uLnTx/>
                <a:uFillTx/>
                <a:latin typeface="Tinos"/>
                <a:ea typeface="+mn-ea"/>
                <a:cs typeface="Tinos"/>
              </a:rPr>
              <a:t>𝟐.</a:t>
            </a:r>
            <a:r>
              <a:rPr kumimoji="0" sz="3200" b="0" i="0" u="none" strike="noStrike" kern="1200" cap="none" spc="-265" normalizeH="0" baseline="0" noProof="0" dirty="0">
                <a:ln>
                  <a:noFill/>
                </a:ln>
                <a:solidFill>
                  <a:prstClr val="black"/>
                </a:solidFill>
                <a:effectLst/>
                <a:uLnTx/>
                <a:uFillTx/>
                <a:latin typeface="Tinos"/>
                <a:ea typeface="+mn-ea"/>
                <a:cs typeface="Tinos"/>
              </a:rPr>
              <a:t> </a:t>
            </a:r>
            <a:r>
              <a:rPr kumimoji="0" sz="3200" b="0" i="0" u="none" strike="noStrike" kern="1200" cap="none" spc="-505" normalizeH="0" baseline="0" noProof="0" dirty="0">
                <a:ln>
                  <a:noFill/>
                </a:ln>
                <a:solidFill>
                  <a:prstClr val="black"/>
                </a:solidFill>
                <a:effectLst/>
                <a:uLnTx/>
                <a:uFillTx/>
                <a:latin typeface="Tinos"/>
                <a:ea typeface="+mn-ea"/>
                <a:cs typeface="Tinos"/>
              </a:rPr>
              <a:t>𝟑</a:t>
            </a:r>
            <a:r>
              <a:rPr kumimoji="0" sz="3525" b="0" i="0" u="none" strike="noStrike" kern="1200" cap="none" spc="-757" normalizeH="0" baseline="28368" noProof="0" dirty="0">
                <a:ln>
                  <a:noFill/>
                </a:ln>
                <a:solidFill>
                  <a:prstClr val="black"/>
                </a:solidFill>
                <a:effectLst/>
                <a:uLnTx/>
                <a:uFillTx/>
                <a:latin typeface="Tinos"/>
                <a:ea typeface="+mn-ea"/>
                <a:cs typeface="Tinos"/>
              </a:rPr>
              <a:t>𝟐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160" normalizeH="0" baseline="0" noProof="0" dirty="0">
                <a:ln>
                  <a:noFill/>
                </a:ln>
                <a:solidFill>
                  <a:prstClr val="black"/>
                </a:solidFill>
                <a:effectLst/>
                <a:uLnTx/>
                <a:uFillTx/>
                <a:latin typeface="Tinos"/>
                <a:ea typeface="+mn-ea"/>
                <a:cs typeface="Tinos"/>
              </a:rPr>
              <a:t> </a:t>
            </a:r>
            <a:r>
              <a:rPr kumimoji="0" sz="3200" b="0" i="0" u="none" strike="noStrike" kern="1200" cap="none" spc="-360" normalizeH="0" baseline="0" noProof="0" dirty="0">
                <a:ln>
                  <a:noFill/>
                </a:ln>
                <a:solidFill>
                  <a:prstClr val="black"/>
                </a:solidFill>
                <a:effectLst/>
                <a:uLnTx/>
                <a:uFillTx/>
                <a:latin typeface="Tinos"/>
                <a:ea typeface="+mn-ea"/>
                <a:cs typeface="Tinos"/>
              </a:rPr>
              <a:t>𝟎. </a:t>
            </a:r>
            <a:r>
              <a:rPr kumimoji="0" sz="3200" b="0" i="0" u="none" strike="noStrike" kern="1200" cap="none" spc="-575" normalizeH="0" baseline="0" noProof="0" dirty="0">
                <a:ln>
                  <a:noFill/>
                </a:ln>
                <a:solidFill>
                  <a:prstClr val="black"/>
                </a:solidFill>
                <a:effectLst/>
                <a:uLnTx/>
                <a:uFillTx/>
                <a:latin typeface="Tinos"/>
                <a:ea typeface="+mn-ea"/>
                <a:cs typeface="Tinos"/>
              </a:rPr>
              <a:t>𝟒𝟏</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38" name="object 38"/>
          <p:cNvSpPr txBox="1"/>
          <p:nvPr/>
        </p:nvSpPr>
        <p:spPr>
          <a:xfrm>
            <a:off x="55270" y="2840863"/>
            <a:ext cx="1557020" cy="6965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1183005" algn="l"/>
              </a:tabLst>
              <a:defRPr/>
            </a:pPr>
            <a:r>
              <a:rPr kumimoji="0" sz="4400" b="0" i="0" u="none" strike="noStrike" kern="1200" cap="none" spc="-865" normalizeH="0" baseline="0" noProof="0" dirty="0">
                <a:ln>
                  <a:noFill/>
                </a:ln>
                <a:solidFill>
                  <a:prstClr val="black"/>
                </a:solidFill>
                <a:effectLst/>
                <a:uLnTx/>
                <a:uFillTx/>
                <a:latin typeface="Tinos"/>
                <a:ea typeface="+mn-ea"/>
                <a:cs typeface="Tinos"/>
              </a:rPr>
              <a:t>𝑉</a:t>
            </a:r>
            <a:r>
              <a:rPr kumimoji="0" sz="4400" b="0" i="0" u="none" strike="noStrike" kern="1200" cap="none" spc="-1255" normalizeH="0" baseline="0" noProof="0" dirty="0">
                <a:ln>
                  <a:noFill/>
                </a:ln>
                <a:solidFill>
                  <a:prstClr val="black"/>
                </a:solidFill>
                <a:effectLst/>
                <a:uLnTx/>
                <a:uFillTx/>
                <a:latin typeface="Tinos"/>
                <a:ea typeface="+mn-ea"/>
                <a:cs typeface="Tinos"/>
              </a:rPr>
              <a:t>𝑎</a:t>
            </a:r>
            <a:r>
              <a:rPr kumimoji="0" sz="4400" b="0" i="0" u="none" strike="noStrike" kern="1200" cap="none" spc="-1710" normalizeH="0" baseline="0" noProof="0" dirty="0">
                <a:ln>
                  <a:noFill/>
                </a:ln>
                <a:solidFill>
                  <a:prstClr val="black"/>
                </a:solidFill>
                <a:effectLst/>
                <a:uLnTx/>
                <a:uFillTx/>
                <a:latin typeface="Tinos"/>
                <a:ea typeface="+mn-ea"/>
                <a:cs typeface="Tinos"/>
              </a:rPr>
              <a:t>𝑟</a:t>
            </a:r>
            <a:r>
              <a:rPr kumimoji="0" sz="4400" b="0" i="0" u="none" strike="noStrike" kern="1200" cap="none" spc="0" normalizeH="0" baseline="0" noProof="0" dirty="0">
                <a:ln>
                  <a:noFill/>
                </a:ln>
                <a:solidFill>
                  <a:prstClr val="black"/>
                </a:solidFill>
                <a:effectLst/>
                <a:uLnTx/>
                <a:uFillTx/>
                <a:latin typeface="Tinos"/>
                <a:ea typeface="+mn-ea"/>
                <a:cs typeface="Tinos"/>
              </a:rPr>
              <a:t>	</a:t>
            </a:r>
            <a:r>
              <a:rPr kumimoji="0" sz="4400" b="0" i="0" u="none" strike="noStrike" kern="1200" cap="none" spc="-750" normalizeH="0" baseline="0" noProof="0" dirty="0">
                <a:ln>
                  <a:noFill/>
                </a:ln>
                <a:solidFill>
                  <a:prstClr val="black"/>
                </a:solidFill>
                <a:effectLst/>
                <a:uLnTx/>
                <a:uFillTx/>
                <a:latin typeface="Tinos"/>
                <a:ea typeface="+mn-ea"/>
                <a:cs typeface="Tinos"/>
              </a:rPr>
              <a:t>𝑋</a:t>
            </a:r>
            <a:endParaRPr kumimoji="0" sz="4400" b="0" i="0" u="none" strike="noStrike" kern="1200" cap="none" spc="0" normalizeH="0" baseline="0" noProof="0">
              <a:ln>
                <a:noFill/>
              </a:ln>
              <a:solidFill>
                <a:prstClr val="black"/>
              </a:solidFill>
              <a:effectLst/>
              <a:uLnTx/>
              <a:uFillTx/>
              <a:latin typeface="Tinos"/>
              <a:ea typeface="+mn-ea"/>
              <a:cs typeface="Tinos"/>
            </a:endParaRPr>
          </a:p>
        </p:txBody>
      </p:sp>
      <p:sp>
        <p:nvSpPr>
          <p:cNvPr id="39" name="object 39"/>
          <p:cNvSpPr txBox="1"/>
          <p:nvPr/>
        </p:nvSpPr>
        <p:spPr>
          <a:xfrm>
            <a:off x="1948433" y="2854274"/>
            <a:ext cx="3089275" cy="697230"/>
          </a:xfrm>
          <a:prstGeom prst="rect">
            <a:avLst/>
          </a:prstGeom>
        </p:spPr>
        <p:txBody>
          <a:bodyPr vert="horz" wrap="square" lIns="0" tIns="13335" rIns="0" bIns="0" rtlCol="0">
            <a:spAutoFit/>
          </a:bodyPr>
          <a:lstStyle/>
          <a:p>
            <a:pPr marL="50800" marR="0" lvl="0" indent="0" algn="l" defTabSz="914400" rtl="0" eaLnBrk="1" fontAlgn="auto" latinLnBrk="0" hangingPunct="1">
              <a:lnSpc>
                <a:spcPct val="100000"/>
              </a:lnSpc>
              <a:spcBef>
                <a:spcPts val="105"/>
              </a:spcBef>
              <a:spcAft>
                <a:spcPts val="0"/>
              </a:spcAft>
              <a:buClrTx/>
              <a:buSzTx/>
              <a:buFontTx/>
              <a:buNone/>
              <a:tabLst>
                <a:tab pos="1195705" algn="l"/>
                <a:tab pos="2771775" algn="l"/>
              </a:tabLst>
              <a:defRPr/>
            </a:pPr>
            <a:r>
              <a:rPr kumimoji="0" sz="6600" b="0" i="0" u="none" strike="noStrike" kern="1200" cap="none" spc="1207" normalizeH="0" baseline="1262" noProof="0" dirty="0">
                <a:ln>
                  <a:noFill/>
                </a:ln>
                <a:solidFill>
                  <a:prstClr val="black"/>
                </a:solidFill>
                <a:effectLst/>
                <a:uLnTx/>
                <a:uFillTx/>
                <a:latin typeface="Tinos"/>
                <a:ea typeface="+mn-ea"/>
                <a:cs typeface="Tinos"/>
              </a:rPr>
              <a:t>=</a:t>
            </a:r>
            <a:r>
              <a:rPr kumimoji="0" sz="6600" b="0" i="0" u="none" strike="noStrike" kern="1200" cap="none" spc="-195" normalizeH="0" baseline="1262" noProof="0" dirty="0">
                <a:ln>
                  <a:noFill/>
                </a:ln>
                <a:solidFill>
                  <a:prstClr val="black"/>
                </a:solidFill>
                <a:effectLst/>
                <a:uLnTx/>
                <a:uFillTx/>
                <a:latin typeface="Tinos"/>
                <a:ea typeface="+mn-ea"/>
                <a:cs typeface="Tinos"/>
              </a:rPr>
              <a:t> </a:t>
            </a:r>
            <a:r>
              <a:rPr kumimoji="0" sz="4400" b="0" i="0" u="none" strike="noStrike" kern="1200" cap="none" spc="-675" normalizeH="0" baseline="0" noProof="0" dirty="0">
                <a:ln>
                  <a:noFill/>
                </a:ln>
                <a:solidFill>
                  <a:prstClr val="black"/>
                </a:solidFill>
                <a:effectLst/>
                <a:uLnTx/>
                <a:uFillTx/>
                <a:latin typeface="Tinos"/>
                <a:ea typeface="+mn-ea"/>
                <a:cs typeface="Tinos"/>
              </a:rPr>
              <a:t>𝐸	</a:t>
            </a:r>
            <a:r>
              <a:rPr kumimoji="0" sz="4400" b="0" i="0" u="none" strike="noStrike" kern="1200" cap="none" spc="-55" normalizeH="0" baseline="0" noProof="0" dirty="0">
                <a:ln>
                  <a:noFill/>
                </a:ln>
                <a:solidFill>
                  <a:prstClr val="black"/>
                </a:solidFill>
                <a:effectLst/>
                <a:uLnTx/>
                <a:uFillTx/>
                <a:latin typeface="Tinos"/>
                <a:ea typeface="+mn-ea"/>
                <a:cs typeface="Tinos"/>
              </a:rPr>
              <a:t>𝑋</a:t>
            </a:r>
            <a:r>
              <a:rPr kumimoji="0" sz="4800" b="0" i="0" u="none" strike="noStrike" kern="1200" cap="none" spc="-82" normalizeH="0" baseline="27777" noProof="0" dirty="0">
                <a:ln>
                  <a:noFill/>
                </a:ln>
                <a:solidFill>
                  <a:prstClr val="black"/>
                </a:solidFill>
                <a:effectLst/>
                <a:uLnTx/>
                <a:uFillTx/>
                <a:latin typeface="Tinos"/>
                <a:ea typeface="+mn-ea"/>
                <a:cs typeface="Tinos"/>
              </a:rPr>
              <a:t>2	</a:t>
            </a:r>
            <a:r>
              <a:rPr kumimoji="0" sz="4400" b="0" i="0" u="none" strike="noStrike" kern="1200" cap="none" spc="0" normalizeH="0" baseline="0" noProof="0" dirty="0">
                <a:ln>
                  <a:noFill/>
                </a:ln>
                <a:solidFill>
                  <a:prstClr val="black"/>
                </a:solidFill>
                <a:effectLst/>
                <a:uLnTx/>
                <a:uFillTx/>
                <a:latin typeface="Carlito"/>
                <a:ea typeface="+mn-ea"/>
                <a:cs typeface="Carlito"/>
              </a:rPr>
              <a:t>–</a:t>
            </a:r>
            <a:endParaRPr kumimoji="0" sz="44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p:nvPr/>
        </p:nvSpPr>
        <p:spPr>
          <a:xfrm>
            <a:off x="0" y="4076700"/>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888888"/>
                </a:solidFill>
                <a:effectLst/>
                <a:uLnTx/>
                <a:uFillTx/>
                <a:latin typeface="Carlito"/>
                <a:ea typeface="+mn-ea"/>
              </a:rPr>
              <a:pPr marL="38100" marR="0" lvl="0" indent="0" algn="l" defTabSz="914400" rtl="0" eaLnBrk="1" fontAlgn="auto" latinLnBrk="0" hangingPunct="1">
                <a:lnSpc>
                  <a:spcPts val="1240"/>
                </a:lnSpc>
                <a:spcBef>
                  <a:spcPts val="0"/>
                </a:spcBef>
                <a:spcAft>
                  <a:spcPts val="0"/>
                </a:spcAft>
                <a:buClrTx/>
                <a:buSzTx/>
                <a:buFontTx/>
                <a:buNone/>
                <a:tabLst/>
                <a:defRPr/>
              </a:pPr>
              <a:t>66</a:t>
            </a:fld>
            <a:endParaRPr kumimoji="0" sz="1200" b="0" i="0" u="none" strike="noStrike" kern="1200" cap="none" spc="0" normalizeH="0" baseline="0" noProof="0" dirty="0">
              <a:ln>
                <a:noFill/>
              </a:ln>
              <a:solidFill>
                <a:srgbClr val="888888"/>
              </a:solidFill>
              <a:effectLst/>
              <a:uLnTx/>
              <a:uFillTx/>
              <a:latin typeface="Carlito"/>
              <a:ea typeface="+mn-ea"/>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ChangeArrowheads="1"/>
          </p:cNvSpPr>
          <p:nvPr/>
        </p:nvSpPr>
        <p:spPr bwMode="auto">
          <a:xfrm>
            <a:off x="250825" y="333375"/>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b="1">
                <a:latin typeface="Times New Roman" panose="02020603050405020304" pitchFamily="18" charset="0"/>
              </a:rPr>
              <a:t>Definition: </a:t>
            </a:r>
            <a:r>
              <a:rPr lang="en-CA" altLang="en-US" sz="3200">
                <a:latin typeface="Times New Roman" panose="02020603050405020304" pitchFamily="18" charset="0"/>
              </a:rPr>
              <a:t>Let </a:t>
            </a:r>
            <a:r>
              <a:rPr lang="en-CA" altLang="en-US" sz="3200" i="1">
                <a:latin typeface="Times New Roman" panose="02020603050405020304" pitchFamily="18" charset="0"/>
              </a:rPr>
              <a:t>X </a:t>
            </a:r>
            <a:r>
              <a:rPr lang="en-CA" altLang="en-US" sz="3200">
                <a:latin typeface="Times New Roman" panose="02020603050405020304" pitchFamily="18" charset="0"/>
              </a:rPr>
              <a:t>and </a:t>
            </a:r>
            <a:r>
              <a:rPr lang="en-CA" altLang="en-US" sz="3200" i="1">
                <a:latin typeface="Times New Roman" panose="02020603050405020304" pitchFamily="18" charset="0"/>
              </a:rPr>
              <a:t>Y</a:t>
            </a:r>
            <a:r>
              <a:rPr lang="en-CA" altLang="en-US" sz="3200" b="1" i="1">
                <a:latin typeface="Times New Roman" panose="02020603050405020304" pitchFamily="18" charset="0"/>
              </a:rPr>
              <a:t> </a:t>
            </a:r>
            <a:r>
              <a:rPr lang="en-CA" altLang="en-US" sz="3200">
                <a:latin typeface="Times New Roman" panose="02020603050405020304" pitchFamily="18" charset="0"/>
              </a:rPr>
              <a:t>denote two random variables with joint probability density function </a:t>
            </a:r>
            <a:r>
              <a:rPr lang="en-CA" altLang="en-US" sz="3200" i="1">
                <a:latin typeface="Times New Roman" panose="02020603050405020304" pitchFamily="18" charset="0"/>
              </a:rPr>
              <a:t>f</a:t>
            </a:r>
            <a:r>
              <a:rPr lang="en-CA" altLang="en-US" sz="3200">
                <a:latin typeface="Times New Roman" panose="02020603050405020304" pitchFamily="18" charset="0"/>
              </a:rPr>
              <a:t>(</a:t>
            </a:r>
            <a:r>
              <a:rPr lang="en-CA" altLang="en-US" sz="3200" i="1">
                <a:latin typeface="Times New Roman" panose="02020603050405020304" pitchFamily="18" charset="0"/>
              </a:rPr>
              <a:t>x,y</a:t>
            </a:r>
            <a:r>
              <a:rPr lang="en-CA" altLang="en-US" sz="3200">
                <a:latin typeface="Times New Roman" panose="02020603050405020304" pitchFamily="18" charset="0"/>
              </a:rPr>
              <a:t>) and marginal densities </a:t>
            </a:r>
            <a:r>
              <a:rPr lang="en-CA" altLang="en-US" sz="3200" i="1">
                <a:latin typeface="Times New Roman" panose="02020603050405020304" pitchFamily="18" charset="0"/>
              </a:rPr>
              <a:t>f</a:t>
            </a:r>
            <a:r>
              <a:rPr lang="en-CA" altLang="en-US" sz="3200" i="1" baseline="-25000">
                <a:latin typeface="Times New Roman" panose="02020603050405020304" pitchFamily="18" charset="0"/>
              </a:rPr>
              <a:t>X</a:t>
            </a:r>
            <a:r>
              <a:rPr lang="en-CA" altLang="en-US" sz="3200">
                <a:latin typeface="Times New Roman" panose="02020603050405020304" pitchFamily="18" charset="0"/>
              </a:rPr>
              <a:t>(</a:t>
            </a:r>
            <a:r>
              <a:rPr lang="en-CA" altLang="en-US" sz="3200" i="1">
                <a:latin typeface="Times New Roman" panose="02020603050405020304" pitchFamily="18" charset="0"/>
              </a:rPr>
              <a:t>x</a:t>
            </a:r>
            <a:r>
              <a:rPr lang="en-CA" altLang="en-US" sz="3200">
                <a:latin typeface="Times New Roman" panose="02020603050405020304" pitchFamily="18" charset="0"/>
              </a:rPr>
              <a:t>), </a:t>
            </a:r>
            <a:r>
              <a:rPr lang="en-CA" altLang="en-US" sz="3200" i="1">
                <a:latin typeface="Times New Roman" panose="02020603050405020304" pitchFamily="18" charset="0"/>
              </a:rPr>
              <a:t>f</a:t>
            </a:r>
            <a:r>
              <a:rPr lang="en-CA" altLang="en-US" sz="3200" i="1" baseline="-25000">
                <a:latin typeface="Times New Roman" panose="02020603050405020304" pitchFamily="18" charset="0"/>
              </a:rPr>
              <a:t>Y</a:t>
            </a:r>
            <a:r>
              <a:rPr lang="en-CA" altLang="en-US" sz="3200">
                <a:latin typeface="Times New Roman" panose="02020603050405020304" pitchFamily="18" charset="0"/>
              </a:rPr>
              <a:t>(</a:t>
            </a:r>
            <a:r>
              <a:rPr lang="en-CA" altLang="en-US" sz="3200" i="1">
                <a:latin typeface="Times New Roman" panose="02020603050405020304" pitchFamily="18" charset="0"/>
              </a:rPr>
              <a:t>y</a:t>
            </a:r>
            <a:r>
              <a:rPr lang="en-CA" altLang="en-US" sz="3200">
                <a:latin typeface="Times New Roman" panose="02020603050405020304" pitchFamily="18" charset="0"/>
              </a:rPr>
              <a:t>) then</a:t>
            </a:r>
          </a:p>
          <a:p>
            <a:pPr eaLnBrk="1" hangingPunct="1">
              <a:spcBef>
                <a:spcPct val="20000"/>
              </a:spcBef>
            </a:pPr>
            <a:r>
              <a:rPr lang="en-CA" altLang="en-US" sz="3200">
                <a:latin typeface="Times New Roman" panose="02020603050405020304" pitchFamily="18" charset="0"/>
              </a:rPr>
              <a:t>	the </a:t>
            </a:r>
            <a:r>
              <a:rPr lang="en-CA" altLang="en-US" sz="3200" b="1">
                <a:latin typeface="Times New Roman" panose="02020603050405020304" pitchFamily="18" charset="0"/>
              </a:rPr>
              <a:t>conditional density </a:t>
            </a:r>
            <a:r>
              <a:rPr lang="en-CA" altLang="en-US" sz="3200">
                <a:latin typeface="Times New Roman" panose="02020603050405020304" pitchFamily="18" charset="0"/>
              </a:rPr>
              <a:t>of </a:t>
            </a:r>
            <a:r>
              <a:rPr lang="en-CA" altLang="en-US" sz="3200" i="1">
                <a:latin typeface="Times New Roman" panose="02020603050405020304" pitchFamily="18" charset="0"/>
              </a:rPr>
              <a:t>Y </a:t>
            </a:r>
            <a:r>
              <a:rPr lang="en-CA" altLang="en-US" sz="3200">
                <a:latin typeface="Times New Roman" panose="02020603050405020304" pitchFamily="18" charset="0"/>
              </a:rPr>
              <a:t>given </a:t>
            </a:r>
            <a:r>
              <a:rPr lang="en-CA" altLang="en-US" sz="3200" i="1">
                <a:latin typeface="Times New Roman" panose="02020603050405020304" pitchFamily="18" charset="0"/>
              </a:rPr>
              <a:t>X </a:t>
            </a:r>
            <a:r>
              <a:rPr lang="en-CA" altLang="en-US" sz="3200">
                <a:latin typeface="Times New Roman" panose="02020603050405020304" pitchFamily="18" charset="0"/>
              </a:rPr>
              <a:t>= </a:t>
            </a:r>
            <a:r>
              <a:rPr lang="en-CA" altLang="en-US" sz="3200" i="1">
                <a:latin typeface="Times New Roman" panose="02020603050405020304" pitchFamily="18" charset="0"/>
              </a:rPr>
              <a:t>x</a:t>
            </a:r>
            <a:endParaRPr lang="en-CA" altLang="en-US" sz="3200">
              <a:latin typeface="Times New Roman" panose="02020603050405020304" pitchFamily="18" charset="0"/>
            </a:endParaRPr>
          </a:p>
        </p:txBody>
      </p:sp>
      <p:graphicFrame>
        <p:nvGraphicFramePr>
          <p:cNvPr id="37890" name="Object 2"/>
          <p:cNvGraphicFramePr>
            <a:graphicFrameLocks noChangeAspect="1"/>
          </p:cNvGraphicFramePr>
          <p:nvPr/>
        </p:nvGraphicFramePr>
        <p:xfrm>
          <a:off x="2146300" y="2565400"/>
          <a:ext cx="3216275" cy="1176338"/>
        </p:xfrm>
        <a:graphic>
          <a:graphicData uri="http://schemas.openxmlformats.org/presentationml/2006/ole">
            <mc:AlternateContent xmlns:mc="http://schemas.openxmlformats.org/markup-compatibility/2006">
              <mc:Choice xmlns:v="urn:schemas-microsoft-com:vml" Requires="v">
                <p:oleObj spid="_x0000_s93186" name="Equation" r:id="rId4" imgW="1282680" imgH="469800" progId="Equation.DSMT4">
                  <p:embed/>
                </p:oleObj>
              </mc:Choice>
              <mc:Fallback>
                <p:oleObj name="Equation" r:id="rId4" imgW="1282680" imgH="469800" progId="Equation.DSMT4">
                  <p:embed/>
                  <p:pic>
                    <p:nvPicPr>
                      <p:cNvPr id="378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300" y="2565400"/>
                        <a:ext cx="3216275" cy="117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3" name="Rectangle 4"/>
          <p:cNvSpPr>
            <a:spLocks noChangeArrowheads="1"/>
          </p:cNvSpPr>
          <p:nvPr/>
        </p:nvSpPr>
        <p:spPr bwMode="auto">
          <a:xfrm>
            <a:off x="323850" y="3860800"/>
            <a:ext cx="84978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CA" altLang="en-US" sz="3200">
                <a:latin typeface="Times New Roman" panose="02020603050405020304" pitchFamily="18" charset="0"/>
              </a:rPr>
              <a:t>	 </a:t>
            </a:r>
            <a:r>
              <a:rPr lang="en-CA" altLang="en-US" sz="3200" b="1">
                <a:latin typeface="Times New Roman" panose="02020603050405020304" pitchFamily="18" charset="0"/>
              </a:rPr>
              <a:t>conditional density </a:t>
            </a:r>
            <a:r>
              <a:rPr lang="en-CA" altLang="en-US" sz="3200">
                <a:latin typeface="Times New Roman" panose="02020603050405020304" pitchFamily="18" charset="0"/>
              </a:rPr>
              <a:t>of </a:t>
            </a:r>
            <a:r>
              <a:rPr lang="en-CA" altLang="en-US" sz="3200" i="1">
                <a:latin typeface="Times New Roman" panose="02020603050405020304" pitchFamily="18" charset="0"/>
              </a:rPr>
              <a:t>X </a:t>
            </a:r>
            <a:r>
              <a:rPr lang="en-CA" altLang="en-US" sz="3200">
                <a:latin typeface="Times New Roman" panose="02020603050405020304" pitchFamily="18" charset="0"/>
              </a:rPr>
              <a:t>given </a:t>
            </a:r>
            <a:r>
              <a:rPr lang="en-CA" altLang="en-US" sz="3200" i="1">
                <a:latin typeface="Times New Roman" panose="02020603050405020304" pitchFamily="18" charset="0"/>
              </a:rPr>
              <a:t>Y </a:t>
            </a:r>
            <a:r>
              <a:rPr lang="en-CA" altLang="en-US" sz="3200">
                <a:latin typeface="Times New Roman" panose="02020603050405020304" pitchFamily="18" charset="0"/>
              </a:rPr>
              <a:t>= </a:t>
            </a:r>
            <a:r>
              <a:rPr lang="en-CA" altLang="en-US" sz="3200" i="1">
                <a:latin typeface="Times New Roman" panose="02020603050405020304" pitchFamily="18" charset="0"/>
              </a:rPr>
              <a:t>y</a:t>
            </a:r>
          </a:p>
        </p:txBody>
      </p:sp>
      <p:graphicFrame>
        <p:nvGraphicFramePr>
          <p:cNvPr id="37891" name="Object 3"/>
          <p:cNvGraphicFramePr>
            <a:graphicFrameLocks noChangeAspect="1"/>
          </p:cNvGraphicFramePr>
          <p:nvPr/>
        </p:nvGraphicFramePr>
        <p:xfrm>
          <a:off x="2051050" y="4652963"/>
          <a:ext cx="3216275" cy="1176337"/>
        </p:xfrm>
        <a:graphic>
          <a:graphicData uri="http://schemas.openxmlformats.org/presentationml/2006/ole">
            <mc:AlternateContent xmlns:mc="http://schemas.openxmlformats.org/markup-compatibility/2006">
              <mc:Choice xmlns:v="urn:schemas-microsoft-com:vml" Requires="v">
                <p:oleObj spid="_x0000_s93187" name="Equation" r:id="rId6" imgW="1282680" imgH="469800" progId="Equation.DSMT4">
                  <p:embed/>
                </p:oleObj>
              </mc:Choice>
              <mc:Fallback>
                <p:oleObj name="Equation" r:id="rId6" imgW="1282680" imgH="469800" progId="Equation.DSMT4">
                  <p:embed/>
                  <p:pic>
                    <p:nvPicPr>
                      <p:cNvPr id="378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4652963"/>
                        <a:ext cx="3216275" cy="117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660</a:t>
            </a:fld>
            <a:endParaRPr lang="en-US"/>
          </a:p>
        </p:txBody>
      </p:sp>
    </p:spTree>
    <p:extLst>
      <p:ext uri="{BB962C8B-B14F-4D97-AF65-F5344CB8AC3E}">
        <p14:creationId xmlns:p14="http://schemas.microsoft.com/office/powerpoint/2010/main" val="40885385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661</a:t>
            </a:fld>
            <a:endParaRPr lang="en-US"/>
          </a:p>
        </p:txBody>
      </p:sp>
    </p:spTree>
    <p:extLst>
      <p:ext uri="{BB962C8B-B14F-4D97-AF65-F5344CB8AC3E}">
        <p14:creationId xmlns:p14="http://schemas.microsoft.com/office/powerpoint/2010/main" val="32838672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2200" y="3810000"/>
            <a:ext cx="6172200" cy="1524000"/>
          </a:xfrm>
        </p:spPr>
        <p:txBody>
          <a:bodyPr/>
          <a:lstStyle/>
          <a:p>
            <a:pPr>
              <a:defRPr/>
            </a:pPr>
            <a:r>
              <a:rPr lang="en-IN" sz="4000" dirty="0"/>
              <a:t>Introduction to Statistical Methods</a:t>
            </a:r>
            <a:endParaRPr lang="en-US" sz="4000" dirty="0"/>
          </a:p>
        </p:txBody>
      </p:sp>
      <p:sp>
        <p:nvSpPr>
          <p:cNvPr id="2" name="TextBox 1"/>
          <p:cNvSpPr txBox="1"/>
          <p:nvPr/>
        </p:nvSpPr>
        <p:spPr>
          <a:xfrm>
            <a:off x="6400800" y="457200"/>
            <a:ext cx="1447800" cy="381000"/>
          </a:xfrm>
          <a:prstGeom prst="rect">
            <a:avLst/>
          </a:prstGeom>
          <a:noFill/>
        </p:spPr>
        <p:txBody>
          <a:bodyPr wrap="square" rtlCol="0">
            <a:spAutoFit/>
          </a:bodyPr>
          <a:lstStyle/>
          <a:p>
            <a:r>
              <a:rPr lang="en-IN" dirty="0">
                <a:solidFill>
                  <a:schemeClr val="bg1"/>
                </a:solidFill>
              </a:rPr>
              <a:t>Module IV</a:t>
            </a: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r>
              <a:rPr lang="en-IN" dirty="0"/>
              <a:t>Introduction to Statistical Methods</a:t>
            </a:r>
            <a:endParaRPr lang="en-US" dirty="0"/>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95981395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buFont typeface="Wingdings" panose="05000000000000000000" pitchFamily="2" charset="2"/>
              <a:buChar char="v"/>
            </a:pPr>
            <a:r>
              <a:rPr lang="en-IN" b="1" dirty="0"/>
              <a:t>Principal Component Analysis</a:t>
            </a:r>
            <a:r>
              <a:rPr lang="en-IN" dirty="0"/>
              <a:t>, or PCA, is a </a:t>
            </a:r>
            <a:r>
              <a:rPr lang="en-IN" b="1" dirty="0"/>
              <a:t>dimensionality-reduction method </a:t>
            </a:r>
            <a:r>
              <a:rPr lang="en-IN" dirty="0"/>
              <a:t>that is often used to reduce the dimensionality of large data sets, by transforming a large set of variables into a smaller one that still contains most of the information in the large set.</a:t>
            </a:r>
          </a:p>
          <a:p>
            <a:pPr algn="just">
              <a:buFont typeface="Wingdings" panose="05000000000000000000" pitchFamily="2" charset="2"/>
              <a:buChar char="v"/>
            </a:pPr>
            <a:r>
              <a:rPr lang="en-IN" b="1" dirty="0"/>
              <a:t>Dimensionality-Reduction </a:t>
            </a:r>
            <a:r>
              <a:rPr lang="en-IN" dirty="0"/>
              <a:t>is a trade off between accuracy and simplicity. </a:t>
            </a:r>
          </a:p>
          <a:p>
            <a:pPr lvl="1" algn="just">
              <a:buFont typeface="Wingdings" panose="05000000000000000000" pitchFamily="2" charset="2"/>
              <a:buChar char="v"/>
            </a:pPr>
            <a:r>
              <a:rPr lang="en-IN" sz="2400" dirty="0"/>
              <a:t>Because smaller data sets are easier to explore and visualize and make analysing data much easier and faster for machine learning algorithms without extraneous variables to process.</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42834809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buFont typeface="Wingdings" panose="05000000000000000000" pitchFamily="2" charset="2"/>
              <a:buChar char="v"/>
            </a:pPr>
            <a:r>
              <a:rPr lang="en-IN" b="1" dirty="0"/>
              <a:t>Principal Component Analysis</a:t>
            </a:r>
            <a:r>
              <a:rPr lang="en-IN" dirty="0"/>
              <a:t>, </a:t>
            </a:r>
          </a:p>
          <a:p>
            <a:pPr lvl="1" algn="just">
              <a:buFont typeface="Wingdings" panose="05000000000000000000" pitchFamily="2" charset="2"/>
              <a:buChar char="v"/>
            </a:pPr>
            <a:r>
              <a:rPr lang="en-IN" sz="2400" dirty="0"/>
              <a:t>Standardization</a:t>
            </a:r>
          </a:p>
          <a:p>
            <a:pPr lvl="1" algn="just">
              <a:buFont typeface="Wingdings" panose="05000000000000000000" pitchFamily="2" charset="2"/>
              <a:buChar char="v"/>
            </a:pPr>
            <a:r>
              <a:rPr lang="en-IN" sz="2400" dirty="0"/>
              <a:t>Covariance Matrix computation</a:t>
            </a:r>
          </a:p>
          <a:p>
            <a:pPr lvl="1" algn="just">
              <a:buFont typeface="Wingdings" panose="05000000000000000000" pitchFamily="2" charset="2"/>
              <a:buChar char="v"/>
            </a:pPr>
            <a:r>
              <a:rPr lang="en-IN" sz="2400" dirty="0"/>
              <a:t>Compute the eigenvectors and eigenvalues of the covariance matrix to identify the principal components</a:t>
            </a:r>
          </a:p>
          <a:p>
            <a:pPr lvl="1" algn="just">
              <a:buFont typeface="Wingdings" panose="05000000000000000000" pitchFamily="2" charset="2"/>
              <a:buChar char="v"/>
            </a:pPr>
            <a:r>
              <a:rPr lang="en-IN" sz="2400" dirty="0"/>
              <a:t>Feature vector</a:t>
            </a:r>
          </a:p>
          <a:p>
            <a:pPr lvl="1" algn="just">
              <a:buFont typeface="Wingdings" panose="05000000000000000000" pitchFamily="2" charset="2"/>
              <a:buChar char="v"/>
            </a:pPr>
            <a:r>
              <a:rPr lang="en-IN" sz="2400" dirty="0"/>
              <a:t>Recast the data along the principal components axes</a:t>
            </a:r>
          </a:p>
          <a:p>
            <a:pPr marL="57150" indent="0" algn="just"/>
            <a:endParaRPr lang="en-IN" i="1" dirty="0"/>
          </a:p>
          <a:p>
            <a:pPr marL="57150" indent="0" algn="just"/>
            <a:r>
              <a:rPr lang="en-IN" i="1" dirty="0"/>
              <a:t>** Reduce the number of variables of a data set, while preserving as much information as possible.</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52739954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876800"/>
          </a:xfrm>
        </p:spPr>
        <p:txBody>
          <a:bodyPr>
            <a:noAutofit/>
          </a:bodyPr>
          <a:lstStyle/>
          <a:p>
            <a:pPr algn="just">
              <a:buFont typeface="Wingdings" panose="05000000000000000000" pitchFamily="2" charset="2"/>
              <a:buChar char="v"/>
            </a:pPr>
            <a:r>
              <a:rPr lang="en-IN" dirty="0"/>
              <a:t>Step 1 : Standardization</a:t>
            </a:r>
          </a:p>
          <a:p>
            <a:pPr lvl="1" algn="just">
              <a:buFont typeface="Wingdings" panose="05000000000000000000" pitchFamily="2" charset="2"/>
              <a:buChar char="v"/>
            </a:pPr>
            <a:r>
              <a:rPr lang="en-IN" sz="2400" dirty="0"/>
              <a:t>The aim of this step is to </a:t>
            </a:r>
            <a:r>
              <a:rPr lang="en-IN" sz="2400" b="1" i="1" dirty="0"/>
              <a:t>standardize the range </a:t>
            </a:r>
            <a:r>
              <a:rPr lang="en-IN" sz="2400" dirty="0"/>
              <a:t>of the continuous initial variables so that </a:t>
            </a:r>
            <a:r>
              <a:rPr lang="en-IN" sz="2400" b="1" i="1" dirty="0"/>
              <a:t>each</a:t>
            </a:r>
            <a:r>
              <a:rPr lang="en-IN" sz="2400" b="1" dirty="0"/>
              <a:t> </a:t>
            </a:r>
            <a:r>
              <a:rPr lang="en-IN" sz="2400" dirty="0"/>
              <a:t>one of them </a:t>
            </a:r>
            <a:r>
              <a:rPr lang="en-IN" sz="2400" b="1" i="1" dirty="0"/>
              <a:t>contributes equally to the analysis</a:t>
            </a:r>
            <a:r>
              <a:rPr lang="en-IN" sz="2400" dirty="0"/>
              <a:t>.</a:t>
            </a:r>
          </a:p>
          <a:p>
            <a:pPr lvl="1" algn="just">
              <a:buFont typeface="Wingdings" panose="05000000000000000000" pitchFamily="2" charset="2"/>
              <a:buChar char="v"/>
            </a:pPr>
            <a:r>
              <a:rPr lang="en-IN" sz="2400" dirty="0"/>
              <a:t>It is quite sensitive regarding the variances of the initial variables. </a:t>
            </a:r>
            <a:r>
              <a:rPr lang="en-IN" sz="2400" i="1" dirty="0"/>
              <a:t>The variables with larger ranges will dominate over those with small ranges </a:t>
            </a:r>
          </a:p>
          <a:p>
            <a:pPr lvl="2" algn="just">
              <a:buFont typeface="Wingdings" panose="05000000000000000000" pitchFamily="2" charset="2"/>
              <a:buChar char="v"/>
            </a:pPr>
            <a:r>
              <a:rPr lang="en-IN" dirty="0" err="1">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 variable that ranges between 0 and 100 will dominate over a variable that  ranges between 0 and 1), </a:t>
            </a:r>
            <a:r>
              <a:rPr lang="en-IN" b="1" i="1" dirty="0">
                <a:latin typeface="Arial" panose="020B0604020202020204" pitchFamily="34" charset="0"/>
                <a:cs typeface="Arial" panose="020B0604020202020204" pitchFamily="34" charset="0"/>
              </a:rPr>
              <a:t>which will lead to biased results. </a:t>
            </a:r>
          </a:p>
          <a:p>
            <a:pPr lvl="1" algn="just">
              <a:buFont typeface="Wingdings" panose="05000000000000000000" pitchFamily="2" charset="2"/>
              <a:buChar char="v"/>
            </a:pPr>
            <a:r>
              <a:rPr lang="en-IN" sz="2400" dirty="0"/>
              <a:t>So, transforming the data to comparable scales can prevent this problem.</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135698326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lgn="just">
                  <a:buFont typeface="Wingdings" panose="05000000000000000000" pitchFamily="2" charset="2"/>
                  <a:buChar char="v"/>
                </a:pPr>
                <a:r>
                  <a:rPr lang="en-IN" dirty="0"/>
                  <a:t>Step 1 : Standardization</a:t>
                </a:r>
              </a:p>
              <a:p>
                <a:pPr lvl="1" algn="just">
                  <a:buFont typeface="Wingdings" panose="05000000000000000000" pitchFamily="2" charset="2"/>
                  <a:buChar char="v"/>
                </a:pPr>
                <a:r>
                  <a:rPr lang="en-IN" sz="2400" dirty="0"/>
                  <a:t>Mathematically, this can be done by subtracting the mean and dividing by the standard deviation for each value of each variable.</a:t>
                </a:r>
              </a:p>
              <a:p>
                <a:pPr marL="457200" lvl="1" indent="0" algn="just">
                  <a:lnSpc>
                    <a:spcPct val="150000"/>
                  </a:lnSpc>
                  <a:buNone/>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𝒛</m:t>
                      </m:r>
                      <m:r>
                        <a:rPr lang="en-US" sz="2800" b="1" i="1" smtClean="0">
                          <a:solidFill>
                            <a:srgbClr val="FF0000"/>
                          </a:solidFill>
                          <a:latin typeface="Cambria Math" panose="02040503050406030204" pitchFamily="18" charset="0"/>
                        </a:rPr>
                        <m:t>= </m:t>
                      </m:r>
                      <m:f>
                        <m:fPr>
                          <m:ctrlPr>
                            <a:rPr lang="en-IN" sz="2800" b="1" i="1" smtClean="0">
                              <a:solidFill>
                                <a:srgbClr val="FF0000"/>
                              </a:solidFill>
                              <a:latin typeface="Cambria Math" panose="02040503050406030204" pitchFamily="18" charset="0"/>
                            </a:rPr>
                          </m:ctrlPr>
                        </m:fPr>
                        <m:num>
                          <m:r>
                            <a:rPr lang="en-US" sz="2800" b="1" i="1" smtClean="0">
                              <a:solidFill>
                                <a:srgbClr val="FF0000"/>
                              </a:solidFill>
                              <a:latin typeface="Cambria Math" panose="02040503050406030204" pitchFamily="18" charset="0"/>
                            </a:rPr>
                            <m:t>𝑽𝒂𝒍𝒖𝒆</m:t>
                          </m:r>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𝒎𝒆𝒂𝒏</m:t>
                          </m:r>
                        </m:num>
                        <m:den>
                          <m:r>
                            <a:rPr lang="en-US" sz="2800" b="1" i="1" smtClean="0">
                              <a:solidFill>
                                <a:srgbClr val="FF0000"/>
                              </a:solidFill>
                              <a:latin typeface="Cambria Math" panose="02040503050406030204" pitchFamily="18" charset="0"/>
                            </a:rPr>
                            <m:t>𝒔𝒕𝒂𝒏𝒅𝒂𝒓𝒅</m:t>
                          </m:r>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𝒅𝒆𝒗𝒊𝒂𝒕𝒊𝒐𝒏</m:t>
                          </m:r>
                        </m:den>
                      </m:f>
                    </m:oMath>
                  </m:oMathPara>
                </a14:m>
                <a:endParaRPr lang="en-IN" sz="2400" b="1" dirty="0"/>
              </a:p>
              <a:p>
                <a:pPr lvl="1" algn="just">
                  <a:buFont typeface="Wingdings" panose="05000000000000000000" pitchFamily="2" charset="2"/>
                  <a:buChar char="v"/>
                </a:pPr>
                <a:r>
                  <a:rPr lang="en-IN" sz="2400" dirty="0"/>
                  <a:t>Once the standardization is done, all the variables will be transformed to the same scale.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963" t="-943" r="-1111"/>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22145007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buFont typeface="Wingdings" panose="05000000000000000000" pitchFamily="2" charset="2"/>
              <a:buChar char="v"/>
            </a:pPr>
            <a:r>
              <a:rPr lang="en-IN" dirty="0"/>
              <a:t>Step 2 : Covariance Matrix computation </a:t>
            </a:r>
          </a:p>
          <a:p>
            <a:pPr lvl="1" algn="just">
              <a:buFont typeface="Wingdings" panose="05000000000000000000" pitchFamily="2" charset="2"/>
              <a:buChar char="v"/>
            </a:pPr>
            <a:r>
              <a:rPr lang="en-IN" sz="2400" dirty="0"/>
              <a:t>The aim of this step is to understand </a:t>
            </a:r>
            <a:r>
              <a:rPr lang="en-IN" sz="2400" b="1" i="1" dirty="0"/>
              <a:t>how the variables of the input data set are varying from the mean with respect to each other</a:t>
            </a:r>
            <a:r>
              <a:rPr lang="en-IN" sz="2400" dirty="0"/>
              <a:t>, </a:t>
            </a:r>
          </a:p>
          <a:p>
            <a:pPr lvl="2" algn="just">
              <a:buFont typeface="Wingdings" panose="05000000000000000000" pitchFamily="2" charset="2"/>
              <a:buChar char="v"/>
            </a:pPr>
            <a:r>
              <a:rPr lang="en-IN" dirty="0">
                <a:latin typeface="Arial" panose="020B0604020202020204" pitchFamily="34" charset="0"/>
                <a:cs typeface="Arial" panose="020B0604020202020204" pitchFamily="34" charset="0"/>
              </a:rPr>
              <a:t>i.e. To see if there is any relationship between them.</a:t>
            </a:r>
          </a:p>
          <a:p>
            <a:pPr lvl="2" algn="just">
              <a:buFont typeface="Wingdings" panose="05000000000000000000" pitchFamily="2" charset="2"/>
              <a:buChar char="v"/>
            </a:pPr>
            <a:r>
              <a:rPr lang="en-IN" dirty="0">
                <a:latin typeface="Arial" panose="020B0604020202020204" pitchFamily="34" charset="0"/>
                <a:cs typeface="Arial" panose="020B0604020202020204" pitchFamily="34" charset="0"/>
              </a:rPr>
              <a:t>Because sometimes, </a:t>
            </a:r>
            <a:r>
              <a:rPr lang="en-IN" i="1" dirty="0">
                <a:latin typeface="Arial" panose="020B0604020202020204" pitchFamily="34" charset="0"/>
                <a:cs typeface="Arial" panose="020B0604020202020204" pitchFamily="34" charset="0"/>
              </a:rPr>
              <a:t>variables are highly correlated in such a way that they contain redundant information.</a:t>
            </a:r>
            <a:r>
              <a:rPr lang="en-IN" dirty="0">
                <a:latin typeface="Arial" panose="020B0604020202020204" pitchFamily="34" charset="0"/>
                <a:cs typeface="Arial" panose="020B0604020202020204" pitchFamily="34" charset="0"/>
              </a:rPr>
              <a:t> So, in order to identify these correlations, we compute the covariance matrix.</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754186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544" y="1111158"/>
            <a:ext cx="6980555" cy="3380104"/>
            <a:chOff x="36544" y="1111158"/>
            <a:chExt cx="6980555" cy="3380104"/>
          </a:xfrm>
        </p:grpSpPr>
        <p:sp>
          <p:nvSpPr>
            <p:cNvPr id="3" name="object 3"/>
            <p:cNvSpPr/>
            <p:nvPr/>
          </p:nvSpPr>
          <p:spPr>
            <a:xfrm>
              <a:off x="36544" y="1111158"/>
              <a:ext cx="6979983" cy="337990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79831" y="1269492"/>
              <a:ext cx="6480047" cy="286511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object 5"/>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title"/>
          </p:nvPr>
        </p:nvSpPr>
        <p:spPr>
          <a:xfrm>
            <a:off x="311302" y="6807"/>
            <a:ext cx="1685925"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Questions</a:t>
            </a:r>
            <a:endParaRPr sz="3200"/>
          </a:p>
        </p:txBody>
      </p:sp>
      <p:sp>
        <p:nvSpPr>
          <p:cNvPr id="7" name="object 7"/>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412492" y="4221479"/>
            <a:ext cx="6047232" cy="247345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3931411" y="2727452"/>
            <a:ext cx="67437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8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1/4</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0" name="object 10"/>
          <p:cNvSpPr txBox="1"/>
          <p:nvPr/>
        </p:nvSpPr>
        <p:spPr>
          <a:xfrm>
            <a:off x="2537460" y="3663137"/>
            <a:ext cx="1032510" cy="300355"/>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E[X</a:t>
            </a:r>
            <a:r>
              <a:rPr kumimoji="0" sz="1800" b="0" i="0" u="none" strike="noStrike" kern="1200" cap="none" spc="-7" normalizeH="0" baseline="25462" noProof="0" dirty="0">
                <a:ln>
                  <a:noFill/>
                </a:ln>
                <a:solidFill>
                  <a:prstClr val="black"/>
                </a:solidFill>
                <a:effectLst/>
                <a:uLnTx/>
                <a:uFillTx/>
                <a:latin typeface="Carlito"/>
                <a:ea typeface="+mn-ea"/>
                <a:cs typeface="Carlito"/>
              </a:rPr>
              <a:t>2</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5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3.1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txBox="1"/>
          <p:nvPr/>
        </p:nvSpPr>
        <p:spPr>
          <a:xfrm>
            <a:off x="3859967" y="3074675"/>
            <a:ext cx="2350135" cy="889000"/>
          </a:xfrm>
          <a:prstGeom prst="rect">
            <a:avLst/>
          </a:prstGeom>
        </p:spPr>
        <p:txBody>
          <a:bodyPr vert="horz" wrap="square" lIns="0" tIns="169545" rIns="0" bIns="0" rtlCol="0">
            <a:spAutoFit/>
          </a:bodyPr>
          <a:lstStyle/>
          <a:p>
            <a:pPr marL="155575" marR="0" lvl="0" indent="0" algn="l" defTabSz="914400" rtl="0" eaLnBrk="1" fontAlgn="auto" latinLnBrk="0" hangingPunct="1">
              <a:lnSpc>
                <a:spcPct val="100000"/>
              </a:lnSpc>
              <a:spcBef>
                <a:spcPts val="133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8100" marR="0" lvl="0" indent="0" algn="l" defTabSz="914400" rtl="0" eaLnBrk="1" fontAlgn="auto" latinLnBrk="0" hangingPunct="1">
              <a:lnSpc>
                <a:spcPct val="100000"/>
              </a:lnSpc>
              <a:spcBef>
                <a:spcPts val="124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So </a:t>
            </a:r>
            <a:r>
              <a:rPr kumimoji="0" sz="1800" b="0" i="0" u="none" strike="noStrike" kern="1200" cap="none" spc="-20" normalizeH="0" baseline="0" noProof="0" dirty="0">
                <a:ln>
                  <a:noFill/>
                </a:ln>
                <a:solidFill>
                  <a:prstClr val="black"/>
                </a:solidFill>
                <a:effectLst/>
                <a:uLnTx/>
                <a:uFillTx/>
                <a:latin typeface="Carlito"/>
                <a:ea typeface="+mn-ea"/>
                <a:cs typeface="Carlito"/>
              </a:rPr>
              <a:t>Var[X] </a:t>
            </a:r>
            <a:r>
              <a:rPr kumimoji="0" sz="1800" b="0" i="0" u="none" strike="noStrike" kern="1200" cap="none" spc="0" normalizeH="0" baseline="0" noProof="0" dirty="0">
                <a:ln>
                  <a:noFill/>
                </a:ln>
                <a:solidFill>
                  <a:prstClr val="black"/>
                </a:solidFill>
                <a:effectLst/>
                <a:uLnTx/>
                <a:uFillTx/>
                <a:latin typeface="Carlito"/>
                <a:ea typeface="+mn-ea"/>
                <a:cs typeface="Carlito"/>
              </a:rPr>
              <a:t>= 3.1 – </a:t>
            </a:r>
            <a:r>
              <a:rPr kumimoji="0" sz="1800" b="0" i="0" u="none" strike="noStrike" kern="1200" cap="none" spc="-5" normalizeH="0" baseline="0" noProof="0" dirty="0">
                <a:ln>
                  <a:noFill/>
                </a:ln>
                <a:solidFill>
                  <a:prstClr val="black"/>
                </a:solidFill>
                <a:effectLst/>
                <a:uLnTx/>
                <a:uFillTx/>
                <a:latin typeface="Carlito"/>
                <a:ea typeface="+mn-ea"/>
                <a:cs typeface="Carlito"/>
              </a:rPr>
              <a:t>1</a:t>
            </a:r>
            <a:r>
              <a:rPr kumimoji="0" sz="1800" b="0" i="0" u="none" strike="noStrike" kern="1200" cap="none" spc="-7" normalizeH="0" baseline="25462" noProof="0" dirty="0">
                <a:ln>
                  <a:noFill/>
                </a:ln>
                <a:solidFill>
                  <a:prstClr val="black"/>
                </a:solidFill>
                <a:effectLst/>
                <a:uLnTx/>
                <a:uFillTx/>
                <a:latin typeface="Carlito"/>
                <a:ea typeface="+mn-ea"/>
                <a:cs typeface="Carlito"/>
              </a:rPr>
              <a:t>2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13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2.1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5011673" y="5233672"/>
            <a:ext cx="2743835" cy="890269"/>
          </a:xfrm>
          <a:prstGeom prst="rect">
            <a:avLst/>
          </a:prstGeom>
        </p:spPr>
        <p:txBody>
          <a:bodyPr vert="horz" wrap="square" lIns="0" tIns="170815" rIns="0" bIns="0" rtlCol="0">
            <a:spAutoFit/>
          </a:bodyPr>
          <a:lstStyle/>
          <a:p>
            <a:pPr marL="0" marR="123825" lvl="0" indent="0" algn="ctr" defTabSz="914400" rtl="0" eaLnBrk="1" fontAlgn="auto" latinLnBrk="0" hangingPunct="1">
              <a:lnSpc>
                <a:spcPct val="100000"/>
              </a:lnSpc>
              <a:spcBef>
                <a:spcPts val="134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24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P(X &lt;= </a:t>
            </a:r>
            <a:r>
              <a:rPr kumimoji="0" sz="1800" b="0" i="0" u="none" strike="noStrike" kern="1200" cap="none" spc="0" normalizeH="0" baseline="0" noProof="0" dirty="0">
                <a:ln>
                  <a:noFill/>
                </a:ln>
                <a:solidFill>
                  <a:prstClr val="black"/>
                </a:solidFill>
                <a:effectLst/>
                <a:uLnTx/>
                <a:uFillTx/>
                <a:latin typeface="Carlito"/>
                <a:ea typeface="+mn-ea"/>
                <a:cs typeface="Carlito"/>
              </a:rPr>
              <a:t>1.5) = </a:t>
            </a:r>
            <a:r>
              <a:rPr kumimoji="0" sz="1800" b="0" i="0" u="none" strike="noStrike" kern="1200" cap="none" spc="-5" normalizeH="0" baseline="0" noProof="0" dirty="0">
                <a:ln>
                  <a:noFill/>
                </a:ln>
                <a:solidFill>
                  <a:prstClr val="black"/>
                </a:solidFill>
                <a:effectLst/>
                <a:uLnTx/>
                <a:uFillTx/>
                <a:latin typeface="Carlito"/>
                <a:ea typeface="+mn-ea"/>
                <a:cs typeface="Carlito"/>
              </a:rPr>
              <a:t>P(X &lt;= </a:t>
            </a:r>
            <a:r>
              <a:rPr kumimoji="0" sz="1800" b="0" i="0" u="none" strike="noStrike" kern="1200" cap="none" spc="0" normalizeH="0" baseline="0" noProof="0" dirty="0">
                <a:ln>
                  <a:noFill/>
                </a:ln>
                <a:solidFill>
                  <a:prstClr val="black"/>
                </a:solidFill>
                <a:effectLst/>
                <a:uLnTx/>
                <a:uFillTx/>
                <a:latin typeface="Carlito"/>
                <a:ea typeface="+mn-ea"/>
                <a:cs typeface="Carlito"/>
              </a:rPr>
              <a:t>1) = 0.7</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txBox="1"/>
          <p:nvPr/>
        </p:nvSpPr>
        <p:spPr>
          <a:xfrm>
            <a:off x="4986273" y="6328359"/>
            <a:ext cx="289433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E[X</a:t>
            </a:r>
            <a:r>
              <a:rPr kumimoji="0" sz="1800" b="0" i="0" u="none" strike="noStrike" kern="1200" cap="none" spc="-7" normalizeH="0" baseline="25462" noProof="0" dirty="0">
                <a:ln>
                  <a:noFill/>
                </a:ln>
                <a:solidFill>
                  <a:prstClr val="black"/>
                </a:solidFill>
                <a:effectLst/>
                <a:uLnTx/>
                <a:uFillTx/>
                <a:latin typeface="Carlito"/>
                <a:ea typeface="+mn-ea"/>
                <a:cs typeface="Carlito"/>
              </a:rPr>
              <a:t>2</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 2. </a:t>
            </a:r>
            <a:r>
              <a:rPr kumimoji="0" sz="1800" b="0" i="0" u="none" strike="noStrike" kern="1200" cap="none" spc="-5" normalizeH="0" baseline="0" noProof="0" dirty="0">
                <a:ln>
                  <a:noFill/>
                </a:ln>
                <a:solidFill>
                  <a:prstClr val="black"/>
                </a:solidFill>
                <a:effectLst/>
                <a:uLnTx/>
                <a:uFillTx/>
                <a:latin typeface="Carlito"/>
                <a:ea typeface="+mn-ea"/>
                <a:cs typeface="Carlito"/>
              </a:rPr>
              <a:t>So </a:t>
            </a:r>
            <a:r>
              <a:rPr kumimoji="0" sz="1800" b="0" i="0" u="none" strike="noStrike" kern="1200" cap="none" spc="-20" normalizeH="0" baseline="0" noProof="0" dirty="0">
                <a:ln>
                  <a:noFill/>
                </a:ln>
                <a:solidFill>
                  <a:prstClr val="black"/>
                </a:solidFill>
                <a:effectLst/>
                <a:uLnTx/>
                <a:uFillTx/>
                <a:latin typeface="Carlito"/>
                <a:ea typeface="+mn-ea"/>
                <a:cs typeface="Carlito"/>
              </a:rPr>
              <a:t>Var[X] </a:t>
            </a:r>
            <a:r>
              <a:rPr kumimoji="0" sz="1800" b="0" i="0" u="none" strike="noStrike" kern="1200" cap="none" spc="0" normalizeH="0" baseline="0" noProof="0" dirty="0">
                <a:ln>
                  <a:noFill/>
                </a:ln>
                <a:solidFill>
                  <a:prstClr val="black"/>
                </a:solidFill>
                <a:effectLst/>
                <a:uLnTx/>
                <a:uFillTx/>
                <a:latin typeface="Carlito"/>
                <a:ea typeface="+mn-ea"/>
                <a:cs typeface="Carlito"/>
              </a:rPr>
              <a:t>= 2 – </a:t>
            </a:r>
            <a:r>
              <a:rPr kumimoji="0" sz="1800" b="0" i="0" u="none" strike="noStrike" kern="1200" cap="none" spc="-5" normalizeH="0" baseline="0" noProof="0" dirty="0">
                <a:ln>
                  <a:noFill/>
                </a:ln>
                <a:solidFill>
                  <a:prstClr val="black"/>
                </a:solidFill>
                <a:effectLst/>
                <a:uLnTx/>
                <a:uFillTx/>
                <a:latin typeface="Carlito"/>
                <a:ea typeface="+mn-ea"/>
                <a:cs typeface="Carlito"/>
              </a:rPr>
              <a:t>1</a:t>
            </a:r>
            <a:r>
              <a:rPr kumimoji="0" sz="1800" b="0" i="0" u="none" strike="noStrike" kern="1200" cap="none" spc="-7" normalizeH="0" baseline="25462" noProof="0" dirty="0">
                <a:ln>
                  <a:noFill/>
                </a:ln>
                <a:solidFill>
                  <a:prstClr val="black"/>
                </a:solidFill>
                <a:effectLst/>
                <a:uLnTx/>
                <a:uFillTx/>
                <a:latin typeface="Carlito"/>
                <a:ea typeface="+mn-ea"/>
                <a:cs typeface="Carlito"/>
              </a:rPr>
              <a:t>2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12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19</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600200"/>
                <a:ext cx="8229600" cy="4876800"/>
              </a:xfrm>
            </p:spPr>
            <p:txBody>
              <a:bodyPr>
                <a:noAutofit/>
              </a:bodyPr>
              <a:lstStyle/>
              <a:p>
                <a:pPr algn="just">
                  <a:buFont typeface="Wingdings" panose="05000000000000000000" pitchFamily="2" charset="2"/>
                  <a:buChar char="v"/>
                </a:pPr>
                <a:r>
                  <a:rPr lang="en-IN" dirty="0"/>
                  <a:t>Step 2 : Covariance Matrix computation </a:t>
                </a:r>
              </a:p>
              <a:p>
                <a:pPr lvl="1" algn="just">
                  <a:buFont typeface="Wingdings" panose="05000000000000000000" pitchFamily="2" charset="2"/>
                  <a:buChar char="v"/>
                </a:pPr>
                <a:r>
                  <a:rPr lang="en-IN" sz="2400" dirty="0"/>
                  <a:t>Example: For a 3-dimensional data set with 3 variables </a:t>
                </a:r>
                <a:r>
                  <a:rPr lang="en-IN" sz="2400" b="1" i="1" dirty="0"/>
                  <a:t>x, y,</a:t>
                </a:r>
                <a:r>
                  <a:rPr lang="en-IN" sz="2400" dirty="0"/>
                  <a:t> and </a:t>
                </a:r>
                <a:r>
                  <a:rPr lang="en-IN" sz="2400" b="1" i="1" dirty="0"/>
                  <a:t>z</a:t>
                </a:r>
                <a:r>
                  <a:rPr lang="en-IN" sz="2400" dirty="0"/>
                  <a:t>, the </a:t>
                </a:r>
                <a:r>
                  <a:rPr lang="en-IN" sz="2400" b="1" i="1" dirty="0"/>
                  <a:t>covariance</a:t>
                </a:r>
                <a:r>
                  <a:rPr lang="en-IN" sz="2400" dirty="0"/>
                  <a:t> matrix is a </a:t>
                </a:r>
                <a:r>
                  <a:rPr lang="en-IN" sz="2400" b="1" dirty="0"/>
                  <a:t>3×3</a:t>
                </a:r>
                <a:r>
                  <a:rPr lang="en-IN" sz="2400" dirty="0"/>
                  <a:t> matrix of the form:</a:t>
                </a:r>
              </a:p>
              <a:p>
                <a:pPr marL="457200" lvl="1"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𝐶𝑜𝑣𝑒𝑟𝑖𝑎𝑛𝑐𝑒</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𝐶</m:t>
                                </m:r>
                                <m:r>
                                  <a:rPr lang="en-US" sz="2400" b="0" i="1" smtClean="0">
                                    <a:latin typeface="Cambria Math" panose="02040503050406030204" pitchFamily="18" charset="0"/>
                                  </a:rPr>
                                  <m:t>𝑜𝑣</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mr>
                            <m:mr>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𝑦</m:t>
                                </m:r>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mr>
                            <m:mr>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𝑧</m:t>
                                </m:r>
                                <m:r>
                                  <a:rPr lang="en-US" sz="2400" i="1">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𝑧</m:t>
                                </m:r>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mr>
                          </m:m>
                        </m:e>
                      </m:d>
                    </m:oMath>
                  </m:oMathPara>
                </a14:m>
                <a:endParaRPr lang="en-IN" sz="2400" dirty="0"/>
              </a:p>
              <a:p>
                <a:pPr lvl="1" algn="just">
                  <a:buFont typeface="Wingdings" panose="05000000000000000000" pitchFamily="2" charset="2"/>
                  <a:buChar char="v"/>
                </a:pPr>
                <a:r>
                  <a:rPr lang="en-IN" sz="2400" dirty="0"/>
                  <a:t>Since the covariance of a variable with itself is its variance.</a:t>
                </a:r>
              </a:p>
              <a:p>
                <a:pPr lvl="1" algn="just">
                  <a:buFont typeface="Wingdings" panose="05000000000000000000" pitchFamily="2" charset="2"/>
                  <a:buChar char="v"/>
                </a:pPr>
                <a:r>
                  <a:rPr lang="en-IN" sz="2400" dirty="0"/>
                  <a:t>The covariance is commutative (</a:t>
                </a:r>
                <a:r>
                  <a:rPr lang="en-IN" sz="2400" dirty="0" err="1"/>
                  <a:t>Cov</a:t>
                </a:r>
                <a:r>
                  <a:rPr lang="en-IN" sz="2400" dirty="0"/>
                  <a:t>(</a:t>
                </a:r>
                <a:r>
                  <a:rPr lang="en-IN" sz="2400" dirty="0" err="1"/>
                  <a:t>a,b</a:t>
                </a:r>
                <a:r>
                  <a:rPr lang="en-IN" sz="2400" dirty="0"/>
                  <a:t>) = </a:t>
                </a:r>
                <a:r>
                  <a:rPr lang="en-IN" sz="2400" dirty="0" err="1"/>
                  <a:t>Cov</a:t>
                </a:r>
                <a:r>
                  <a:rPr lang="en-IN" sz="2400" dirty="0"/>
                  <a:t>(</a:t>
                </a:r>
                <a:r>
                  <a:rPr lang="en-IN" sz="2400" dirty="0" err="1"/>
                  <a:t>b,a</a:t>
                </a:r>
                <a:r>
                  <a:rPr lang="en-IN" sz="2400" dirty="0"/>
                  <a:t>))</a:t>
                </a:r>
              </a:p>
              <a:p>
                <a:pPr marL="57150" indent="0" algn="just"/>
                <a:r>
                  <a:rPr lang="en-IN" i="1" dirty="0"/>
                  <a:t>*It will a symmetric matrix with diagonal as  variance of each variable.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600200"/>
                <a:ext cx="8229600" cy="4876800"/>
              </a:xfrm>
              <a:blipFill rotWithShape="0">
                <a:blip r:embed="rId2"/>
                <a:stretch>
                  <a:fillRect l="-963" t="-875" r="-1111" b="-2000"/>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66976247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lgn="just">
                  <a:buFont typeface="Wingdings" panose="05000000000000000000" pitchFamily="2" charset="2"/>
                  <a:buChar char="v"/>
                </a:pPr>
                <a:r>
                  <a:rPr lang="en-IN" dirty="0"/>
                  <a:t>Step 2 : Covariance Matrix computation </a:t>
                </a:r>
              </a:p>
              <a:p>
                <a:pPr marL="457200" lvl="1"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𝐶𝑜𝑣𝑒𝑟𝑖𝑎𝑛𝑐𝑒</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1" i="1" smtClean="0">
                                    <a:latin typeface="Cambria Math" panose="02040503050406030204" pitchFamily="18" charset="0"/>
                                  </a:rPr>
                                  <m:t>𝒗</m:t>
                                </m:r>
                                <m:r>
                                  <a:rPr lang="en-US" sz="2400" b="1" i="1" smtClean="0">
                                    <a:latin typeface="Cambria Math" panose="02040503050406030204" pitchFamily="18" charset="0"/>
                                  </a:rPr>
                                  <m:t>𝒂𝒓</m:t>
                                </m:r>
                                <m:r>
                                  <a:rPr lang="en-US" sz="2400" b="1" i="1" smtClean="0">
                                    <a:latin typeface="Cambria Math" panose="02040503050406030204" pitchFamily="18" charset="0"/>
                                  </a:rPr>
                                  <m:t> (</m:t>
                                </m:r>
                                <m:r>
                                  <a:rPr lang="en-US" sz="2400" b="1" i="1" smtClean="0">
                                    <a:latin typeface="Cambria Math" panose="02040503050406030204" pitchFamily="18" charset="0"/>
                                  </a:rPr>
                                  <m:t>𝒙</m:t>
                                </m:r>
                                <m:r>
                                  <a:rPr lang="en-US" sz="2400" b="1" i="1" smtClean="0">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mr>
                            <m:mr>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rPr>
                                  <m:t>)</m:t>
                                </m:r>
                              </m:e>
                              <m:e>
                                <m:r>
                                  <m:rPr>
                                    <m:brk m:alnAt="7"/>
                                  </m:rPr>
                                  <a:rPr lang="en-US" sz="2400" b="1" i="1">
                                    <a:latin typeface="Cambria Math" panose="02040503050406030204" pitchFamily="18" charset="0"/>
                                  </a:rPr>
                                  <m:t>𝒗</m:t>
                                </m:r>
                                <m:r>
                                  <a:rPr lang="en-US" sz="2400" b="1" i="1">
                                    <a:latin typeface="Cambria Math" panose="02040503050406030204" pitchFamily="18" charset="0"/>
                                  </a:rPr>
                                  <m:t>𝒂𝒓</m:t>
                                </m:r>
                                <m:r>
                                  <a:rPr lang="en-US" sz="2400" b="1" i="1">
                                    <a:latin typeface="Cambria Math" panose="02040503050406030204" pitchFamily="18" charset="0"/>
                                  </a:rPr>
                                  <m:t>(</m:t>
                                </m:r>
                                <m:r>
                                  <a:rPr lang="en-US" sz="2400" b="1" i="1" smtClean="0">
                                    <a:latin typeface="Cambria Math" panose="02040503050406030204" pitchFamily="18" charset="0"/>
                                  </a:rPr>
                                  <m:t>𝒚</m:t>
                                </m:r>
                                <m:r>
                                  <a:rPr lang="en-US" sz="2400" b="1"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𝑦</m:t>
                                </m:r>
                                <m:r>
                                  <a:rPr lang="en-US" sz="2400" i="1">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mr>
                            <m:mr>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e>
                                <m:r>
                                  <m:rPr>
                                    <m:brk m:alnAt="7"/>
                                  </m:rPr>
                                  <a:rPr lang="en-US" sz="2400" i="1">
                                    <a:latin typeface="Cambria Math" panose="02040503050406030204" pitchFamily="18" charset="0"/>
                                  </a:rPr>
                                  <m:t>𝐶</m:t>
                                </m:r>
                                <m:r>
                                  <a:rPr lang="en-US" sz="2400" i="1">
                                    <a:latin typeface="Cambria Math" panose="02040503050406030204" pitchFamily="18" charset="0"/>
                                  </a:rPr>
                                  <m:t>𝑜𝑣</m:t>
                                </m:r>
                                <m:r>
                                  <a:rPr lang="en-US" sz="2400" i="1">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i="1">
                                    <a:latin typeface="Cambria Math" panose="02040503050406030204" pitchFamily="18" charset="0"/>
                                  </a:rPr>
                                  <m:t>)</m:t>
                                </m:r>
                              </m:e>
                              <m:e>
                                <m:r>
                                  <m:rPr>
                                    <m:brk m:alnAt="7"/>
                                  </m:rPr>
                                  <a:rPr lang="en-US" sz="2400" b="1" i="1">
                                    <a:latin typeface="Cambria Math" panose="02040503050406030204" pitchFamily="18" charset="0"/>
                                  </a:rPr>
                                  <m:t>𝒗</m:t>
                                </m:r>
                                <m:r>
                                  <a:rPr lang="en-US" sz="2400" b="1" i="1">
                                    <a:latin typeface="Cambria Math" panose="02040503050406030204" pitchFamily="18" charset="0"/>
                                  </a:rPr>
                                  <m:t>𝒂𝒓</m:t>
                                </m:r>
                                <m:r>
                                  <a:rPr lang="en-US" sz="2400" b="1" i="1">
                                    <a:latin typeface="Cambria Math" panose="02040503050406030204" pitchFamily="18" charset="0"/>
                                  </a:rPr>
                                  <m:t>(</m:t>
                                </m:r>
                                <m:r>
                                  <a:rPr lang="en-US" sz="2400" b="1" i="1" smtClean="0">
                                    <a:latin typeface="Cambria Math" panose="02040503050406030204" pitchFamily="18" charset="0"/>
                                  </a:rPr>
                                  <m:t>𝒛</m:t>
                                </m:r>
                                <m:r>
                                  <a:rPr lang="en-US" sz="2400" b="1" i="1" smtClean="0">
                                    <a:latin typeface="Cambria Math" panose="02040503050406030204" pitchFamily="18" charset="0"/>
                                  </a:rPr>
                                  <m:t>)</m:t>
                                </m:r>
                              </m:e>
                            </m:mr>
                          </m:m>
                        </m:e>
                      </m:d>
                    </m:oMath>
                  </m:oMathPara>
                </a14:m>
                <a:endParaRPr lang="en-IN" sz="2400" dirty="0"/>
              </a:p>
              <a:p>
                <a:pPr lvl="1" algn="just">
                  <a:buFont typeface="Wingdings" panose="05000000000000000000" pitchFamily="2" charset="2"/>
                  <a:buChar char="v"/>
                </a:pPr>
                <a:r>
                  <a:rPr lang="en-IN" sz="2400" dirty="0"/>
                  <a:t>It’s actually the sign of the covariance that matters:</a:t>
                </a:r>
              </a:p>
              <a:p>
                <a:pPr lvl="2" algn="just">
                  <a:buFont typeface="Wingdings" panose="05000000000000000000" pitchFamily="2" charset="2"/>
                  <a:buChar char="v"/>
                </a:pPr>
                <a:r>
                  <a:rPr lang="en-IN" dirty="0">
                    <a:latin typeface="Arial" panose="020B0604020202020204" pitchFamily="34" charset="0"/>
                    <a:cs typeface="Arial" panose="020B0604020202020204" pitchFamily="34" charset="0"/>
                  </a:rPr>
                  <a:t>if positive: </a:t>
                </a:r>
                <a:r>
                  <a:rPr lang="en-IN" sz="2400" dirty="0">
                    <a:latin typeface="Arial" panose="020B0604020202020204" pitchFamily="34" charset="0"/>
                    <a:cs typeface="Arial" panose="020B0604020202020204" pitchFamily="34" charset="0"/>
                  </a:rPr>
                  <a:t>the two variables increase or decrease together (correlated)</a:t>
                </a:r>
              </a:p>
              <a:p>
                <a:pPr lvl="2" algn="just">
                  <a:buFont typeface="Wingdings" panose="05000000000000000000" pitchFamily="2" charset="2"/>
                  <a:buChar char="v"/>
                </a:pPr>
                <a:r>
                  <a:rPr lang="en-IN" dirty="0">
                    <a:latin typeface="Arial" panose="020B0604020202020204" pitchFamily="34" charset="0"/>
                    <a:cs typeface="Arial" panose="020B0604020202020204" pitchFamily="34" charset="0"/>
                  </a:rPr>
                  <a:t>if negative: </a:t>
                </a:r>
                <a:r>
                  <a:rPr lang="en-IN" sz="2400" dirty="0">
                    <a:latin typeface="Arial" panose="020B0604020202020204" pitchFamily="34" charset="0"/>
                    <a:cs typeface="Arial" panose="020B0604020202020204" pitchFamily="34" charset="0"/>
                  </a:rPr>
                  <a:t>One increases when the other decreases (Inversely correlated)</a:t>
                </a:r>
              </a:p>
              <a:p>
                <a:pPr marL="0" indent="0" algn="just"/>
                <a:r>
                  <a:rPr lang="en-IN" i="1" dirty="0"/>
                  <a:t>*covariance matrix is a table summarizing the </a:t>
                </a:r>
                <a:r>
                  <a:rPr lang="en-IN" b="1" i="1" dirty="0"/>
                  <a:t>correlations between all the possible pairs of variables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111" t="-943" r="-1111" b="-1887"/>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294123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lgn="just">
              <a:buFont typeface="Wingdings" panose="05000000000000000000" pitchFamily="2" charset="2"/>
              <a:buChar char="v"/>
            </a:pPr>
            <a:r>
              <a:rPr lang="en-IN" dirty="0"/>
              <a:t>Step 3 : Compute eigenvalues and eigenvectors &amp; identify Principal Components.</a:t>
            </a:r>
          </a:p>
          <a:p>
            <a:pPr lvl="1" algn="just">
              <a:buFont typeface="Wingdings" panose="05000000000000000000" pitchFamily="2" charset="2"/>
              <a:buChar char="v"/>
            </a:pPr>
            <a:r>
              <a:rPr lang="en-IN" sz="2400" dirty="0"/>
              <a:t>we need to compute them from the </a:t>
            </a:r>
            <a:r>
              <a:rPr lang="en-IN" sz="2400" b="1" dirty="0"/>
              <a:t>covariance matrix </a:t>
            </a:r>
            <a:r>
              <a:rPr lang="en-IN" sz="2400" dirty="0"/>
              <a:t>in order to determine the </a:t>
            </a:r>
            <a:r>
              <a:rPr lang="en-IN" sz="2400" b="1" i="1" dirty="0"/>
              <a:t>principal components</a:t>
            </a:r>
            <a:r>
              <a:rPr lang="en-IN" sz="2400" dirty="0"/>
              <a:t> of the data</a:t>
            </a:r>
          </a:p>
          <a:p>
            <a:pPr lvl="2" algn="just">
              <a:buFont typeface="Wingdings" panose="05000000000000000000" pitchFamily="2" charset="2"/>
              <a:buChar char="v"/>
            </a:pPr>
            <a:r>
              <a:rPr lang="en-IN" b="1" dirty="0">
                <a:latin typeface="Arial" panose="020B0604020202020204" pitchFamily="34" charset="0"/>
                <a:cs typeface="Arial" panose="020B0604020202020204" pitchFamily="34" charset="0"/>
              </a:rPr>
              <a:t>Principal components </a:t>
            </a:r>
            <a:r>
              <a:rPr lang="en-IN" dirty="0">
                <a:latin typeface="Arial" panose="020B0604020202020204" pitchFamily="34" charset="0"/>
                <a:cs typeface="Arial" panose="020B0604020202020204" pitchFamily="34" charset="0"/>
              </a:rPr>
              <a:t>are new variables that are constructed as </a:t>
            </a:r>
            <a:r>
              <a:rPr lang="en-IN" b="1" i="1" dirty="0">
                <a:latin typeface="Arial" panose="020B0604020202020204" pitchFamily="34" charset="0"/>
                <a:cs typeface="Arial" panose="020B0604020202020204" pitchFamily="34" charset="0"/>
              </a:rPr>
              <a:t>linear combinations</a:t>
            </a:r>
            <a:r>
              <a:rPr lang="en-IN" dirty="0">
                <a:latin typeface="Arial" panose="020B0604020202020204" pitchFamily="34" charset="0"/>
                <a:cs typeface="Arial" panose="020B0604020202020204" pitchFamily="34" charset="0"/>
              </a:rPr>
              <a:t> </a:t>
            </a:r>
            <a:r>
              <a:rPr lang="en-IN" i="1" dirty="0">
                <a:latin typeface="Arial" panose="020B0604020202020204" pitchFamily="34" charset="0"/>
                <a:cs typeface="Arial" panose="020B0604020202020204" pitchFamily="34" charset="0"/>
              </a:rPr>
              <a:t>or</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mixtures</a:t>
            </a:r>
            <a:r>
              <a:rPr lang="en-IN" dirty="0">
                <a:latin typeface="Arial" panose="020B0604020202020204" pitchFamily="34" charset="0"/>
                <a:cs typeface="Arial" panose="020B0604020202020204" pitchFamily="34" charset="0"/>
              </a:rPr>
              <a:t> of the </a:t>
            </a:r>
            <a:r>
              <a:rPr lang="en-IN" i="1" dirty="0">
                <a:latin typeface="Arial" panose="020B0604020202020204" pitchFamily="34" charset="0"/>
                <a:cs typeface="Arial" panose="020B0604020202020204" pitchFamily="34" charset="0"/>
              </a:rPr>
              <a:t>initial variables</a:t>
            </a:r>
            <a:r>
              <a:rPr lang="en-IN" dirty="0">
                <a:latin typeface="Arial" panose="020B0604020202020204" pitchFamily="34" charset="0"/>
                <a:cs typeface="Arial" panose="020B0604020202020204" pitchFamily="34" charset="0"/>
              </a:rPr>
              <a:t>. </a:t>
            </a:r>
          </a:p>
          <a:p>
            <a:pPr lvl="2" algn="just">
              <a:buFont typeface="Wingdings" panose="05000000000000000000" pitchFamily="2" charset="2"/>
              <a:buChar char="v"/>
            </a:pPr>
            <a:r>
              <a:rPr lang="en-IN" dirty="0">
                <a:latin typeface="Arial" panose="020B0604020202020204" pitchFamily="34" charset="0"/>
                <a:cs typeface="Arial" panose="020B0604020202020204" pitchFamily="34" charset="0"/>
              </a:rPr>
              <a:t>Such that the new variables (i.e., principal components) are </a:t>
            </a:r>
            <a:r>
              <a:rPr lang="en-IN" b="1" dirty="0">
                <a:latin typeface="Arial" panose="020B0604020202020204" pitchFamily="34" charset="0"/>
                <a:cs typeface="Arial" panose="020B0604020202020204" pitchFamily="34" charset="0"/>
              </a:rPr>
              <a:t>uncorrelated</a:t>
            </a:r>
            <a:r>
              <a:rPr lang="en-IN" dirty="0">
                <a:latin typeface="Arial" panose="020B0604020202020204" pitchFamily="34" charset="0"/>
                <a:cs typeface="Arial" panose="020B0604020202020204" pitchFamily="34" charset="0"/>
              </a:rPr>
              <a:t> (orthonormal) and most of the information within the initial variables is </a:t>
            </a:r>
            <a:r>
              <a:rPr lang="en-IN" b="1" dirty="0">
                <a:latin typeface="Arial" panose="020B0604020202020204" pitchFamily="34" charset="0"/>
                <a:cs typeface="Arial" panose="020B0604020202020204" pitchFamily="34" charset="0"/>
              </a:rPr>
              <a:t>squeezed</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compressed</a:t>
            </a:r>
            <a:r>
              <a:rPr lang="en-IN" dirty="0">
                <a:latin typeface="Arial" panose="020B0604020202020204" pitchFamily="34" charset="0"/>
                <a:cs typeface="Arial" panose="020B0604020202020204" pitchFamily="34" charset="0"/>
              </a:rPr>
              <a:t> into the </a:t>
            </a:r>
            <a:r>
              <a:rPr lang="en-IN" b="1" dirty="0">
                <a:latin typeface="Arial" panose="020B0604020202020204" pitchFamily="34" charset="0"/>
                <a:cs typeface="Arial" panose="020B0604020202020204" pitchFamily="34" charset="0"/>
              </a:rPr>
              <a:t>first components. </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278935765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lgn="just">
              <a:buFont typeface="Wingdings" panose="05000000000000000000" pitchFamily="2" charset="2"/>
              <a:buChar char="v"/>
            </a:pPr>
            <a:r>
              <a:rPr lang="en-IN" dirty="0"/>
              <a:t>Step 3 : Compute eigenvalues and eigenvectors &amp; identify Principal Components.</a:t>
            </a:r>
          </a:p>
          <a:p>
            <a:pPr algn="just">
              <a:buFont typeface="Wingdings" panose="05000000000000000000" pitchFamily="2" charset="2"/>
              <a:buChar char="v"/>
            </a:pPr>
            <a:r>
              <a:rPr lang="en-IN" dirty="0" err="1"/>
              <a:t>Eg</a:t>
            </a:r>
            <a:r>
              <a:rPr lang="en-IN" dirty="0"/>
              <a:t>. 10-dimensional data gives 10 PC, but PCA tries to put maximum </a:t>
            </a:r>
          </a:p>
          <a:p>
            <a:pPr marL="0" indent="0" algn="just"/>
            <a:r>
              <a:rPr lang="en-IN" dirty="0"/>
              <a:t>    possible information</a:t>
            </a:r>
          </a:p>
          <a:p>
            <a:pPr marL="0" indent="0" algn="just"/>
            <a:r>
              <a:rPr lang="en-IN" dirty="0"/>
              <a:t>   in the </a:t>
            </a:r>
          </a:p>
          <a:p>
            <a:pPr marL="0" indent="0" algn="just"/>
            <a:r>
              <a:rPr lang="en-IN" dirty="0"/>
              <a:t>   1</a:t>
            </a:r>
            <a:r>
              <a:rPr lang="en-IN" baseline="30000" dirty="0"/>
              <a:t>st</a:t>
            </a:r>
            <a:r>
              <a:rPr lang="en-IN" dirty="0"/>
              <a:t> component, then </a:t>
            </a:r>
          </a:p>
          <a:p>
            <a:pPr marL="0" indent="0" algn="just"/>
            <a:r>
              <a:rPr lang="en-IN" dirty="0"/>
              <a:t>   in 2</a:t>
            </a:r>
            <a:r>
              <a:rPr lang="en-IN" baseline="30000" dirty="0"/>
              <a:t>nd</a:t>
            </a:r>
            <a:r>
              <a:rPr lang="en-IN" dirty="0"/>
              <a:t> and so on,</a:t>
            </a:r>
          </a:p>
          <a:p>
            <a:pPr algn="just">
              <a:buFont typeface="Wingdings" panose="05000000000000000000" pitchFamily="2" charset="2"/>
              <a:buChar char="v"/>
            </a:pPr>
            <a:endParaRPr lang="en-IN" b="1" i="1" dirty="0"/>
          </a:p>
          <a:p>
            <a:pPr algn="just">
              <a:buFont typeface="Wingdings" panose="05000000000000000000" pitchFamily="2" charset="2"/>
              <a:buChar char="v"/>
            </a:pPr>
            <a:endParaRPr lang="en-IN" b="1" i="1" dirty="0"/>
          </a:p>
          <a:p>
            <a:pPr marL="0" indent="0" algn="just"/>
            <a:r>
              <a:rPr lang="en-IN" i="1" dirty="0"/>
              <a:t>*This helps you to reduce the dimension without loosing information.</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pic>
        <p:nvPicPr>
          <p:cNvPr id="57346" name="Picture 2" descr="Percentage of Variance (Information) for each by 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796349"/>
            <a:ext cx="5638800" cy="314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8977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dirty="0"/>
              <a:t>An important thing to realize here is that, </a:t>
            </a:r>
            <a:r>
              <a:rPr lang="en-IN" b="1" i="1" dirty="0"/>
              <a:t>the principal components are less interpretable and don’t have any real meaning</a:t>
            </a:r>
            <a:r>
              <a:rPr lang="en-IN" dirty="0"/>
              <a:t> since they are constructed as linear combinations of the initial variables.</a:t>
            </a:r>
          </a:p>
          <a:p>
            <a:pPr>
              <a:buFont typeface="Wingdings" panose="05000000000000000000" pitchFamily="2" charset="2"/>
              <a:buChar char="v"/>
            </a:pPr>
            <a:r>
              <a:rPr lang="en-IN" dirty="0"/>
              <a:t>Geometrically speaking, principal components represent the directions of the data that explain a </a:t>
            </a:r>
            <a:r>
              <a:rPr lang="en-IN" b="1" dirty="0"/>
              <a:t>maximal amount of variance</a:t>
            </a:r>
            <a:r>
              <a:rPr lang="en-IN" dirty="0"/>
              <a:t>, that is to say, the lines that capture most information of the data.</a:t>
            </a:r>
          </a:p>
          <a:p>
            <a:pPr>
              <a:buFont typeface="Wingdings" panose="05000000000000000000" pitchFamily="2" charset="2"/>
              <a:buChar char="v"/>
            </a:pPr>
            <a:r>
              <a:rPr lang="en-IN" dirty="0"/>
              <a:t>The relationship between variance and information:</a:t>
            </a:r>
          </a:p>
          <a:p>
            <a:pPr lvl="1">
              <a:buFont typeface="Wingdings" panose="05000000000000000000" pitchFamily="2" charset="2"/>
              <a:buChar char="v"/>
            </a:pPr>
            <a:r>
              <a:rPr lang="en-IN" sz="2400" dirty="0"/>
              <a:t>Larger the variance carried by a line </a:t>
            </a:r>
          </a:p>
          <a:p>
            <a:pPr marL="457200" lvl="1" indent="0">
              <a:buNone/>
            </a:pPr>
            <a:r>
              <a:rPr lang="en-IN" sz="2400" dirty="0"/>
              <a:t>  = Larger the dispersion of the data points along a line</a:t>
            </a:r>
          </a:p>
          <a:p>
            <a:pPr marL="457200" lvl="1" indent="0">
              <a:buNone/>
            </a:pPr>
            <a:r>
              <a:rPr lang="en-IN" sz="2400" dirty="0"/>
              <a:t>  = Larger the amount of information it has.</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a:t>
            </a:r>
          </a:p>
        </p:txBody>
      </p:sp>
    </p:spTree>
    <p:extLst>
      <p:ext uri="{BB962C8B-B14F-4D97-AF65-F5344CB8AC3E}">
        <p14:creationId xmlns:p14="http://schemas.microsoft.com/office/powerpoint/2010/main" val="35729067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lgn="just">
              <a:buFont typeface="Wingdings" panose="05000000000000000000" pitchFamily="2" charset="2"/>
              <a:buChar char="v"/>
            </a:pPr>
            <a:r>
              <a:rPr lang="en-IN" dirty="0"/>
              <a:t>How PCA construct the Principal component:</a:t>
            </a:r>
          </a:p>
          <a:p>
            <a:pPr lvl="1" algn="just">
              <a:buFont typeface="Wingdings" panose="05000000000000000000" pitchFamily="2" charset="2"/>
              <a:buChar char="v"/>
            </a:pPr>
            <a:r>
              <a:rPr lang="en-IN" sz="2400" dirty="0"/>
              <a:t>As there are as many principal components equals to the variables in the data, PC are constructed in such a manner that the first principal component accounts for the </a:t>
            </a:r>
            <a:r>
              <a:rPr lang="en-IN" sz="2400" b="1" dirty="0"/>
              <a:t>largest possible variance</a:t>
            </a:r>
            <a:r>
              <a:rPr lang="en-IN" sz="2400" dirty="0"/>
              <a:t> in the data set.</a:t>
            </a:r>
          </a:p>
          <a:p>
            <a:pPr lvl="1">
              <a:buFont typeface="Wingdings" panose="05000000000000000000" pitchFamily="2" charset="2"/>
              <a:buChar char="v"/>
            </a:pPr>
            <a:r>
              <a:rPr lang="en-IN" sz="2400" dirty="0"/>
              <a:t>The second PC is calculated in the same way, with the condition that it is uncorrelated with (i.e., perpendicular to) the first principal component and that, it accounts for the next highest variance.</a:t>
            </a:r>
          </a:p>
          <a:p>
            <a:pPr lvl="1">
              <a:buFont typeface="Wingdings" panose="05000000000000000000" pitchFamily="2" charset="2"/>
              <a:buChar char="v"/>
            </a:pPr>
            <a:r>
              <a:rPr lang="en-IN" sz="2400" dirty="0"/>
              <a:t>This continues until a total of p principal components have been calculated, equal to the original number of variables.</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a:t>
            </a:r>
          </a:p>
        </p:txBody>
      </p:sp>
    </p:spTree>
    <p:extLst>
      <p:ext uri="{BB962C8B-B14F-4D97-AF65-F5344CB8AC3E}">
        <p14:creationId xmlns:p14="http://schemas.microsoft.com/office/powerpoint/2010/main" val="201384436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600200"/>
                <a:ext cx="8229600" cy="5105400"/>
              </a:xfrm>
            </p:spPr>
            <p:txBody>
              <a:bodyPr>
                <a:noAutofit/>
              </a:bodyPr>
              <a:lstStyle/>
              <a:p>
                <a:pPr algn="just">
                  <a:buFont typeface="Wingdings" panose="05000000000000000000" pitchFamily="2" charset="2"/>
                  <a:buChar char="v"/>
                </a:pPr>
                <a:r>
                  <a:rPr lang="en-IN" dirty="0"/>
                  <a:t>They always come in pairs, so that every eigenvector has an eigenvalue. </a:t>
                </a:r>
              </a:p>
              <a:p>
                <a:pPr algn="just">
                  <a:buFont typeface="Wingdings" panose="05000000000000000000" pitchFamily="2" charset="2"/>
                  <a:buChar char="v"/>
                </a:pPr>
                <a:r>
                  <a:rPr lang="en-IN" dirty="0"/>
                  <a:t>Their number is equal to the number of dimensions of the data. </a:t>
                </a:r>
              </a:p>
              <a:p>
                <a:pPr lvl="1" algn="just">
                  <a:buFont typeface="Wingdings" panose="05000000000000000000" pitchFamily="2" charset="2"/>
                  <a:buChar char="v"/>
                </a:pPr>
                <a:r>
                  <a:rPr lang="en-IN" sz="2400" dirty="0"/>
                  <a:t>For example, for a 3-dimensional data set, there are 3 variables, therefore there are 3 eigenvectors with 3 corresponding eigenvalues.</a:t>
                </a:r>
              </a:p>
              <a:p>
                <a:pPr marL="57150" indent="0" algn="just"/>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𝑨𝒙</m:t>
                      </m:r>
                      <m:r>
                        <a:rPr lang="en-US" sz="4000" b="1" i="1" smtClean="0">
                          <a:latin typeface="Cambria Math" panose="02040503050406030204" pitchFamily="18" charset="0"/>
                        </a:rPr>
                        <m:t>= </m:t>
                      </m:r>
                      <m:r>
                        <a:rPr lang="en-US" sz="4000" b="1" i="1" smtClean="0">
                          <a:latin typeface="Cambria Math" panose="02040503050406030204" pitchFamily="18" charset="0"/>
                          <a:ea typeface="Cambria Math" panose="02040503050406030204" pitchFamily="18" charset="0"/>
                        </a:rPr>
                        <m:t>𝝀</m:t>
                      </m:r>
                      <m:r>
                        <a:rPr lang="en-US" sz="4000" b="1" i="1" smtClean="0">
                          <a:latin typeface="Cambria Math" panose="02040503050406030204" pitchFamily="18" charset="0"/>
                          <a:ea typeface="Cambria Math" panose="02040503050406030204" pitchFamily="18" charset="0"/>
                        </a:rPr>
                        <m:t>𝒙</m:t>
                      </m:r>
                    </m:oMath>
                  </m:oMathPara>
                </a14:m>
                <a:endParaRPr lang="en-IN" sz="32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600200"/>
                <a:ext cx="8229600" cy="5105400"/>
              </a:xfrm>
              <a:blipFill rotWithShape="0">
                <a:blip r:embed="rId2"/>
                <a:stretch>
                  <a:fillRect l="-963" t="-836" r="-1111"/>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US" dirty="0"/>
              <a:t>Eigenvectors and Eigenvalues</a:t>
            </a:r>
            <a:endParaRPr lang="en-IN" dirty="0"/>
          </a:p>
        </p:txBody>
      </p:sp>
    </p:spTree>
    <p:extLst>
      <p:ext uri="{BB962C8B-B14F-4D97-AF65-F5344CB8AC3E}">
        <p14:creationId xmlns:p14="http://schemas.microsoft.com/office/powerpoint/2010/main" val="59085260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dirty="0"/>
              <a:t>The </a:t>
            </a:r>
            <a:r>
              <a:rPr lang="en-IN" b="1" dirty="0"/>
              <a:t>Eigenvectors</a:t>
            </a:r>
            <a:r>
              <a:rPr lang="en-IN" dirty="0"/>
              <a:t> of the Covariance matrix are actually </a:t>
            </a:r>
            <a:r>
              <a:rPr lang="en-IN" i="1" dirty="0"/>
              <a:t>the</a:t>
            </a:r>
            <a:r>
              <a:rPr lang="en-IN" b="1" i="1" dirty="0"/>
              <a:t> </a:t>
            </a:r>
            <a:r>
              <a:rPr lang="en-IN" i="1" dirty="0"/>
              <a:t>directions of the axes where there is the most variance </a:t>
            </a:r>
            <a:r>
              <a:rPr lang="en-IN" dirty="0"/>
              <a:t>(most information) and that we call </a:t>
            </a:r>
            <a:r>
              <a:rPr lang="en-IN" b="1" dirty="0"/>
              <a:t>Principal Components</a:t>
            </a:r>
            <a:r>
              <a:rPr lang="en-IN" dirty="0"/>
              <a:t>. </a:t>
            </a:r>
          </a:p>
          <a:p>
            <a:pPr>
              <a:buFont typeface="Wingdings" panose="05000000000000000000" pitchFamily="2" charset="2"/>
              <a:buChar char="v"/>
            </a:pPr>
            <a:r>
              <a:rPr lang="en-IN" dirty="0"/>
              <a:t>The </a:t>
            </a:r>
            <a:r>
              <a:rPr lang="en-IN" b="1" dirty="0"/>
              <a:t>Eigenvalues</a:t>
            </a:r>
            <a:r>
              <a:rPr lang="en-IN" dirty="0"/>
              <a:t> are simply the coefficients attached to eigenvectors, which give the </a:t>
            </a:r>
            <a:r>
              <a:rPr lang="en-IN" i="1" dirty="0"/>
              <a:t>amount of variance carried in each Principal Component</a:t>
            </a:r>
            <a:r>
              <a:rPr lang="en-IN" dirty="0"/>
              <a:t>.</a:t>
            </a:r>
          </a:p>
          <a:p>
            <a:endParaRPr lang="en-IN" i="1" dirty="0"/>
          </a:p>
          <a:p>
            <a:pPr marL="0" indent="0"/>
            <a:r>
              <a:rPr lang="en-IN" i="1" dirty="0"/>
              <a:t>* By ranking the eigenvectors in order of their eigenvalues, highest to lowest, we will get the principal components in order of significance.</a:t>
            </a:r>
          </a:p>
        </p:txBody>
      </p:sp>
      <p:sp>
        <p:nvSpPr>
          <p:cNvPr id="3" name="Content Placeholder 2"/>
          <p:cNvSpPr>
            <a:spLocks noGrp="1"/>
          </p:cNvSpPr>
          <p:nvPr>
            <p:ph sz="quarter" idx="10"/>
          </p:nvPr>
        </p:nvSpPr>
        <p:spPr>
          <a:xfrm>
            <a:off x="304800" y="152400"/>
            <a:ext cx="7696200" cy="1143000"/>
          </a:xfrm>
        </p:spPr>
        <p:txBody>
          <a:bodyPr/>
          <a:lstStyle/>
          <a:p>
            <a:r>
              <a:rPr lang="en-US" dirty="0"/>
              <a:t>eigenvectors and eigenvalues</a:t>
            </a:r>
            <a:endParaRPr lang="en-IN" dirty="0"/>
          </a:p>
        </p:txBody>
      </p:sp>
    </p:spTree>
    <p:extLst>
      <p:ext uri="{BB962C8B-B14F-4D97-AF65-F5344CB8AC3E}">
        <p14:creationId xmlns:p14="http://schemas.microsoft.com/office/powerpoint/2010/main" val="8398934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dirty="0"/>
                  <a:t>Example:</a:t>
                </a:r>
              </a:p>
              <a:p>
                <a:pPr lvl="1">
                  <a:buFont typeface="Wingdings" panose="05000000000000000000" pitchFamily="2" charset="2"/>
                  <a:buChar char="v"/>
                </a:pPr>
                <a:r>
                  <a:rPr lang="en-IN" sz="2400" dirty="0"/>
                  <a:t>let’s suppose that our data set is 2-dimensional with 2 variables </a:t>
                </a:r>
                <a:r>
                  <a:rPr lang="en-IN" sz="2400" b="1" i="1" dirty="0" err="1"/>
                  <a:t>x,y</a:t>
                </a:r>
                <a:r>
                  <a:rPr lang="en-IN" sz="2400" b="1" i="1" dirty="0"/>
                  <a:t> </a:t>
                </a:r>
                <a:r>
                  <a:rPr lang="en-IN" sz="2400" dirty="0"/>
                  <a:t>and that the eigenvectors and eigenvalues of the covariance matrix are as follows:</a:t>
                </a:r>
              </a:p>
              <a:p>
                <a:pPr marL="457200" lvl="1" indent="0" algn="ctr">
                  <a:buNone/>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d>
                        <m:dPr>
                          <m:begChr m:val="["/>
                          <m:endChr m:val="]"/>
                          <m:ctrlPr>
                            <a:rPr lang="en-US" sz="2800" i="1" smtClean="0">
                              <a:latin typeface="Cambria Math" panose="02040503050406030204" pitchFamily="18" charset="0"/>
                            </a:rPr>
                          </m:ctrlPr>
                        </m:dPr>
                        <m:e>
                          <m:m>
                            <m:mPr>
                              <m:mcs>
                                <m:mc>
                                  <m:mcPr>
                                    <m:count m:val="1"/>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0</m:t>
                                </m:r>
                                <m:r>
                                  <a:rPr lang="en-US" sz="2800" b="0" i="1" smtClean="0">
                                    <a:latin typeface="Cambria Math" panose="02040503050406030204" pitchFamily="18" charset="0"/>
                                  </a:rPr>
                                  <m:t>.6778736</m:t>
                                </m:r>
                              </m:e>
                            </m:mr>
                            <m:mr>
                              <m:e>
                                <m:r>
                                  <a:rPr lang="en-US" sz="2800" b="0" i="1" smtClean="0">
                                    <a:latin typeface="Cambria Math" panose="02040503050406030204" pitchFamily="18" charset="0"/>
                                  </a:rPr>
                                  <m:t>0.7351785</m:t>
                                </m:r>
                              </m:e>
                            </m:mr>
                          </m:m>
                        </m:e>
                      </m:d>
                      <m:r>
                        <a:rPr lang="en-US" sz="2800" b="0" i="1" smtClean="0">
                          <a:latin typeface="Cambria Math" panose="02040503050406030204" pitchFamily="18" charset="0"/>
                        </a:rPr>
                        <m:t> , </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=1.284028</m:t>
                      </m:r>
                    </m:oMath>
                  </m:oMathPara>
                </a14:m>
                <a:endParaRPr lang="en-US" sz="2800" i="1" dirty="0">
                  <a:latin typeface="Cambria Math" panose="02040503050406030204" pitchFamily="18" charset="0"/>
                </a:endParaRPr>
              </a:p>
              <a:p>
                <a:pPr marL="457200" lvl="1" indent="0" algn="ctr">
                  <a:buNone/>
                </a:pPr>
                <a:endParaRPr lang="en-US" sz="2800" i="1" dirty="0">
                  <a:latin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en-IN" sz="2800" i="1">
                              <a:latin typeface="Cambria Math" panose="02040503050406030204" pitchFamily="18" charset="0"/>
                            </a:rPr>
                          </m:ctrlPr>
                        </m:sSubPr>
                        <m:e>
                          <m:r>
                            <a:rPr lang="en-US" sz="2800" b="0" i="1">
                              <a:latin typeface="Cambria Math" panose="02040503050406030204" pitchFamily="18" charset="0"/>
                            </a:rPr>
                            <m:t>𝑣</m:t>
                          </m:r>
                        </m:e>
                        <m:sub>
                          <m:r>
                            <a:rPr lang="en-US" sz="2800" b="0" i="1" smtClean="0">
                              <a:latin typeface="Cambria Math" panose="02040503050406030204" pitchFamily="18" charset="0"/>
                            </a:rPr>
                            <m:t>2</m:t>
                          </m:r>
                        </m:sub>
                      </m:sSub>
                      <m:r>
                        <a:rPr lang="en-US" sz="2800" b="0" i="1">
                          <a:latin typeface="Cambria Math" panose="02040503050406030204" pitchFamily="18" charset="0"/>
                        </a:rPr>
                        <m:t>= </m:t>
                      </m:r>
                      <m:d>
                        <m:dPr>
                          <m:begChr m:val="["/>
                          <m:endChr m:val="]"/>
                          <m:ctrlPr>
                            <a:rPr lang="en-US" sz="2800" i="1">
                              <a:latin typeface="Cambria Math" panose="02040503050406030204" pitchFamily="18" charset="0"/>
                            </a:rPr>
                          </m:ctrlPr>
                        </m:dPr>
                        <m:e>
                          <m:m>
                            <m:mPr>
                              <m:mcs>
                                <m:mc>
                                  <m:mcPr>
                                    <m:count m:val="1"/>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m:t>
                                </m:r>
                                <m:r>
                                  <a:rPr lang="en-US" sz="2800" b="0" i="1">
                                    <a:latin typeface="Cambria Math" panose="02040503050406030204" pitchFamily="18" charset="0"/>
                                  </a:rPr>
                                  <m:t>0.</m:t>
                                </m:r>
                                <m:r>
                                  <a:rPr lang="en-US" sz="2800" b="0" i="1" smtClean="0">
                                    <a:latin typeface="Cambria Math" panose="02040503050406030204" pitchFamily="18" charset="0"/>
                                  </a:rPr>
                                  <m:t>7351785</m:t>
                                </m:r>
                              </m:e>
                            </m:mr>
                            <m:mr>
                              <m:e>
                                <m:r>
                                  <a:rPr lang="en-US" sz="2800" b="0" i="1">
                                    <a:latin typeface="Cambria Math" panose="02040503050406030204" pitchFamily="18" charset="0"/>
                                  </a:rPr>
                                  <m:t>0.</m:t>
                                </m:r>
                                <m:r>
                                  <a:rPr lang="en-US" sz="2800" b="0" i="1" smtClean="0">
                                    <a:latin typeface="Cambria Math" panose="02040503050406030204" pitchFamily="18" charset="0"/>
                                  </a:rPr>
                                  <m:t>6778736</m:t>
                                </m:r>
                              </m:e>
                            </m:mr>
                          </m:m>
                        </m:e>
                      </m:d>
                      <m:r>
                        <a:rPr lang="en-US" sz="2800" b="0" i="1">
                          <a:latin typeface="Cambria Math" panose="02040503050406030204" pitchFamily="18" charset="0"/>
                        </a:rPr>
                        <m:t> , </m:t>
                      </m:r>
                      <m:sSub>
                        <m:sSubPr>
                          <m:ctrlPr>
                            <a:rPr lang="en-US" sz="2800" i="1">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ea typeface="Cambria Math" panose="02040503050406030204" pitchFamily="18" charset="0"/>
                            </a:rPr>
                            <m:t>2</m:t>
                          </m:r>
                        </m:sub>
                      </m:sSub>
                      <m:r>
                        <a:rPr lang="en-US" sz="2800" b="0" i="1">
                          <a:latin typeface="Cambria Math" panose="02040503050406030204" pitchFamily="18" charset="0"/>
                        </a:rPr>
                        <m:t>=</m:t>
                      </m:r>
                      <m:r>
                        <a:rPr lang="en-US" sz="2800" b="0" i="1" smtClean="0">
                          <a:latin typeface="Cambria Math" panose="02040503050406030204" pitchFamily="18" charset="0"/>
                        </a:rPr>
                        <m:t>0.04908323</m:t>
                      </m:r>
                    </m:oMath>
                  </m:oMathPara>
                </a14:m>
                <a:endParaRPr lang="en-IN" sz="28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600200"/>
                <a:ext cx="8229600" cy="5105400"/>
              </a:xfrm>
              <a:blipFill rotWithShape="0">
                <a:blip r:embed="rId2"/>
                <a:stretch>
                  <a:fillRect l="-963" t="-836" r="-1259"/>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US" dirty="0"/>
              <a:t>eigenvectors and eigenvalues</a:t>
            </a:r>
            <a:endParaRPr lang="en-IN" dirty="0"/>
          </a:p>
        </p:txBody>
      </p:sp>
    </p:spTree>
    <p:extLst>
      <p:ext uri="{BB962C8B-B14F-4D97-AF65-F5344CB8AC3E}">
        <p14:creationId xmlns:p14="http://schemas.microsoft.com/office/powerpoint/2010/main" val="215045545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dirty="0"/>
              <a:t>Example:</a:t>
            </a:r>
          </a:p>
          <a:p>
            <a:pPr lvl="1">
              <a:buFont typeface="Wingdings" panose="05000000000000000000" pitchFamily="2" charset="2"/>
              <a:buChar char="v"/>
            </a:pPr>
            <a:r>
              <a:rPr lang="en-IN" sz="2400" dirty="0"/>
              <a:t>If we rank the eigenvalues in descending order, we get </a:t>
            </a:r>
            <a:r>
              <a:rPr lang="en-IN" sz="2400" b="1" dirty="0"/>
              <a:t>λ</a:t>
            </a:r>
            <a:r>
              <a:rPr lang="en-IN" sz="2400" b="1" baseline="-25000" dirty="0"/>
              <a:t>1</a:t>
            </a:r>
            <a:r>
              <a:rPr lang="en-IN" sz="2400" b="1" dirty="0"/>
              <a:t>&gt;λ</a:t>
            </a:r>
            <a:r>
              <a:rPr lang="en-IN" sz="2400" b="1" baseline="-25000" dirty="0"/>
              <a:t>2</a:t>
            </a:r>
            <a:r>
              <a:rPr lang="en-IN" sz="2400" dirty="0"/>
              <a:t>, i.e. the eigenvector that corresponds to the first principal component (</a:t>
            </a:r>
            <a:r>
              <a:rPr lang="en-IN" sz="2400" b="1" dirty="0"/>
              <a:t>PC</a:t>
            </a:r>
            <a:r>
              <a:rPr lang="en-IN" sz="2400" b="1" baseline="-25000" dirty="0"/>
              <a:t>1</a:t>
            </a:r>
            <a:r>
              <a:rPr lang="en-IN" sz="2400" dirty="0"/>
              <a:t>) is </a:t>
            </a:r>
            <a:r>
              <a:rPr lang="en-IN" sz="2400" b="1" i="1" dirty="0"/>
              <a:t>v</a:t>
            </a:r>
            <a:r>
              <a:rPr lang="en-IN" sz="2400" b="1" i="1" baseline="-25000" dirty="0"/>
              <a:t>1</a:t>
            </a:r>
            <a:r>
              <a:rPr lang="en-IN" sz="2400" i="1" dirty="0"/>
              <a:t> </a:t>
            </a:r>
            <a:r>
              <a:rPr lang="en-IN" sz="2400" dirty="0"/>
              <a:t>and the one that corresponds to the second component (</a:t>
            </a:r>
            <a:r>
              <a:rPr lang="en-IN" sz="2400" b="1" dirty="0"/>
              <a:t>PC</a:t>
            </a:r>
            <a:r>
              <a:rPr lang="en-IN" sz="2400" b="1" baseline="-25000" dirty="0"/>
              <a:t>2</a:t>
            </a:r>
            <a:r>
              <a:rPr lang="en-IN" sz="2400" dirty="0"/>
              <a:t>) is</a:t>
            </a:r>
            <a:r>
              <a:rPr lang="en-IN" sz="2400" b="1" dirty="0"/>
              <a:t>v</a:t>
            </a:r>
            <a:r>
              <a:rPr lang="en-IN" sz="2400" b="1" baseline="-25000" dirty="0"/>
              <a:t>2</a:t>
            </a:r>
            <a:r>
              <a:rPr lang="en-IN" sz="2400" i="1" dirty="0"/>
              <a:t>.</a:t>
            </a:r>
            <a:endParaRPr lang="en-IN" sz="2400" dirty="0"/>
          </a:p>
          <a:p>
            <a:pPr lvl="1">
              <a:buFont typeface="Wingdings" panose="05000000000000000000" pitchFamily="2" charset="2"/>
              <a:buChar char="v"/>
            </a:pPr>
            <a:r>
              <a:rPr lang="en-IN" sz="2400" dirty="0"/>
              <a:t>After this we compute the </a:t>
            </a:r>
            <a:r>
              <a:rPr lang="en-IN" sz="2400" b="1" i="1" dirty="0"/>
              <a:t>percentage of variance</a:t>
            </a:r>
            <a:r>
              <a:rPr lang="en-IN" sz="2400" dirty="0"/>
              <a:t> (information) accounted for by each component, </a:t>
            </a:r>
          </a:p>
          <a:p>
            <a:pPr lvl="2">
              <a:buFont typeface="Wingdings" panose="05000000000000000000" pitchFamily="2" charset="2"/>
              <a:buChar char="v"/>
            </a:pPr>
            <a:r>
              <a:rPr lang="en-IN" dirty="0">
                <a:latin typeface="Arial" panose="020B0604020202020204" pitchFamily="34" charset="0"/>
                <a:cs typeface="Arial" panose="020B0604020202020204" pitchFamily="34" charset="0"/>
              </a:rPr>
              <a:t>we divide the eigenvalue of each component by the sum of eigenvalues. If we apply this on the example above, we find that PC</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and PC</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carry respectively 96% and 4% of the variance of the data.</a:t>
            </a:r>
            <a:endParaRPr lang="en-IN" sz="2400" b="1" dirty="0"/>
          </a:p>
        </p:txBody>
      </p:sp>
      <p:sp>
        <p:nvSpPr>
          <p:cNvPr id="3" name="Content Placeholder 2"/>
          <p:cNvSpPr>
            <a:spLocks noGrp="1"/>
          </p:cNvSpPr>
          <p:nvPr>
            <p:ph sz="quarter" idx="10"/>
          </p:nvPr>
        </p:nvSpPr>
        <p:spPr>
          <a:xfrm>
            <a:off x="304800" y="152400"/>
            <a:ext cx="7696200" cy="1143000"/>
          </a:xfrm>
        </p:spPr>
        <p:txBody>
          <a:bodyPr/>
          <a:lstStyle/>
          <a:p>
            <a:r>
              <a:rPr lang="en-US" dirty="0"/>
              <a:t>eigenvectors and eigenvalues</a:t>
            </a:r>
            <a:endParaRPr lang="en-IN" dirty="0"/>
          </a:p>
        </p:txBody>
      </p:sp>
      <p:pic>
        <p:nvPicPr>
          <p:cNvPr id="4" name="Picture 3"/>
          <p:cNvPicPr>
            <a:picLocks noChangeAspect="1"/>
          </p:cNvPicPr>
          <p:nvPr/>
        </p:nvPicPr>
        <p:blipFill>
          <a:blip r:embed="rId2"/>
          <a:stretch>
            <a:fillRect/>
          </a:stretch>
        </p:blipFill>
        <p:spPr>
          <a:xfrm>
            <a:off x="4414837" y="904875"/>
            <a:ext cx="4699966" cy="1114425"/>
          </a:xfrm>
          <a:prstGeom prst="rect">
            <a:avLst/>
          </a:prstGeom>
        </p:spPr>
      </p:pic>
    </p:spTree>
    <p:extLst>
      <p:ext uri="{BB962C8B-B14F-4D97-AF65-F5344CB8AC3E}">
        <p14:creationId xmlns:p14="http://schemas.microsoft.com/office/powerpoint/2010/main" val="1612042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35445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90" dirty="0">
                <a:solidFill>
                  <a:srgbClr val="FFFFFF"/>
                </a:solidFill>
              </a:rPr>
              <a:t>x</a:t>
            </a:r>
            <a:r>
              <a:rPr sz="3200" dirty="0">
                <a:solidFill>
                  <a:srgbClr val="FFFFFF"/>
                </a:solidFill>
              </a:rPr>
              <a:t>e</a:t>
            </a:r>
            <a:r>
              <a:rPr sz="3200" spc="-50" dirty="0">
                <a:solidFill>
                  <a:srgbClr val="FFFFFF"/>
                </a:solidFill>
              </a:rPr>
              <a:t>r</a:t>
            </a:r>
            <a:r>
              <a:rPr sz="3200" dirty="0">
                <a:solidFill>
                  <a:srgbClr val="FFFFFF"/>
                </a:solidFill>
              </a:rPr>
              <a:t>ci</a:t>
            </a:r>
            <a:r>
              <a:rPr sz="3200" spc="-15" dirty="0">
                <a:solidFill>
                  <a:srgbClr val="FFFFFF"/>
                </a:solidFill>
              </a:rPr>
              <a:t>s</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1259636" y="2106752"/>
            <a:ext cx="1279525" cy="746760"/>
            <a:chOff x="1259636" y="2106752"/>
            <a:chExt cx="1279525" cy="746760"/>
          </a:xfrm>
        </p:grpSpPr>
        <p:sp>
          <p:nvSpPr>
            <p:cNvPr id="6" name="object 6"/>
            <p:cNvSpPr/>
            <p:nvPr/>
          </p:nvSpPr>
          <p:spPr>
            <a:xfrm>
              <a:off x="1259636" y="2106752"/>
              <a:ext cx="1279525" cy="746760"/>
            </a:xfrm>
            <a:custGeom>
              <a:avLst/>
              <a:gdLst/>
              <a:ahLst/>
              <a:cxnLst/>
              <a:rect l="l" t="t" r="r" b="b"/>
              <a:pathLst>
                <a:path w="1279525" h="746760">
                  <a:moveTo>
                    <a:pt x="1279397" y="0"/>
                  </a:moveTo>
                  <a:lnTo>
                    <a:pt x="0" y="0"/>
                  </a:lnTo>
                  <a:lnTo>
                    <a:pt x="0" y="746175"/>
                  </a:lnTo>
                  <a:lnTo>
                    <a:pt x="1279397" y="746175"/>
                  </a:lnTo>
                  <a:lnTo>
                    <a:pt x="1279397" y="0"/>
                  </a:lnTo>
                  <a:close/>
                </a:path>
              </a:pathLst>
            </a:custGeom>
            <a:solidFill>
              <a:srgbClr val="4F81B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576069" y="2201545"/>
              <a:ext cx="820419" cy="236220"/>
            </a:xfrm>
            <a:custGeom>
              <a:avLst/>
              <a:gdLst/>
              <a:ahLst/>
              <a:cxnLst/>
              <a:rect l="l" t="t" r="r" b="b"/>
              <a:pathLst>
                <a:path w="820419" h="236219">
                  <a:moveTo>
                    <a:pt x="744728" y="0"/>
                  </a:moveTo>
                  <a:lnTo>
                    <a:pt x="741426" y="9525"/>
                  </a:lnTo>
                  <a:lnTo>
                    <a:pt x="755046" y="15430"/>
                  </a:lnTo>
                  <a:lnTo>
                    <a:pt x="766762" y="23622"/>
                  </a:lnTo>
                  <a:lnTo>
                    <a:pt x="790573" y="61652"/>
                  </a:lnTo>
                  <a:lnTo>
                    <a:pt x="798449" y="116712"/>
                  </a:lnTo>
                  <a:lnTo>
                    <a:pt x="797569" y="137477"/>
                  </a:lnTo>
                  <a:lnTo>
                    <a:pt x="784479" y="188340"/>
                  </a:lnTo>
                  <a:lnTo>
                    <a:pt x="755136" y="220184"/>
                  </a:lnTo>
                  <a:lnTo>
                    <a:pt x="741680" y="226187"/>
                  </a:lnTo>
                  <a:lnTo>
                    <a:pt x="744728" y="235712"/>
                  </a:lnTo>
                  <a:lnTo>
                    <a:pt x="789769" y="208994"/>
                  </a:lnTo>
                  <a:lnTo>
                    <a:pt x="815054" y="159543"/>
                  </a:lnTo>
                  <a:lnTo>
                    <a:pt x="819912" y="117855"/>
                  </a:lnTo>
                  <a:lnTo>
                    <a:pt x="818697" y="96281"/>
                  </a:lnTo>
                  <a:lnTo>
                    <a:pt x="808982" y="57991"/>
                  </a:lnTo>
                  <a:lnTo>
                    <a:pt x="776795" y="15065"/>
                  </a:lnTo>
                  <a:lnTo>
                    <a:pt x="761797" y="6145"/>
                  </a:lnTo>
                  <a:lnTo>
                    <a:pt x="744728" y="0"/>
                  </a:lnTo>
                  <a:close/>
                </a:path>
                <a:path w="820419" h="236219">
                  <a:moveTo>
                    <a:pt x="75184" y="0"/>
                  </a:moveTo>
                  <a:lnTo>
                    <a:pt x="30321" y="26771"/>
                  </a:lnTo>
                  <a:lnTo>
                    <a:pt x="4921" y="76326"/>
                  </a:lnTo>
                  <a:lnTo>
                    <a:pt x="0" y="117855"/>
                  </a:lnTo>
                  <a:lnTo>
                    <a:pt x="1214" y="139521"/>
                  </a:lnTo>
                  <a:lnTo>
                    <a:pt x="10929" y="177899"/>
                  </a:lnTo>
                  <a:lnTo>
                    <a:pt x="43068" y="220662"/>
                  </a:lnTo>
                  <a:lnTo>
                    <a:pt x="75184" y="235712"/>
                  </a:lnTo>
                  <a:lnTo>
                    <a:pt x="78231" y="226187"/>
                  </a:lnTo>
                  <a:lnTo>
                    <a:pt x="64777" y="220184"/>
                  </a:lnTo>
                  <a:lnTo>
                    <a:pt x="53181" y="211883"/>
                  </a:lnTo>
                  <a:lnTo>
                    <a:pt x="29412" y="173291"/>
                  </a:lnTo>
                  <a:lnTo>
                    <a:pt x="21590" y="116712"/>
                  </a:lnTo>
                  <a:lnTo>
                    <a:pt x="22451" y="96565"/>
                  </a:lnTo>
                  <a:lnTo>
                    <a:pt x="35560" y="46862"/>
                  </a:lnTo>
                  <a:lnTo>
                    <a:pt x="64992" y="15430"/>
                  </a:lnTo>
                  <a:lnTo>
                    <a:pt x="78612" y="9525"/>
                  </a:lnTo>
                  <a:lnTo>
                    <a:pt x="7518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p:nvPr/>
        </p:nvSpPr>
        <p:spPr>
          <a:xfrm>
            <a:off x="2848355" y="2472563"/>
            <a:ext cx="142240" cy="17145"/>
          </a:xfrm>
          <a:custGeom>
            <a:avLst/>
            <a:gdLst/>
            <a:ahLst/>
            <a:cxnLst/>
            <a:rect l="l" t="t" r="r" b="b"/>
            <a:pathLst>
              <a:path w="142239" h="17144">
                <a:moveTo>
                  <a:pt x="141731" y="0"/>
                </a:moveTo>
                <a:lnTo>
                  <a:pt x="0" y="0"/>
                </a:lnTo>
                <a:lnTo>
                  <a:pt x="0" y="16763"/>
                </a:lnTo>
                <a:lnTo>
                  <a:pt x="141731" y="16763"/>
                </a:lnTo>
                <a:lnTo>
                  <a:pt x="14173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607561" y="2472563"/>
            <a:ext cx="142240" cy="17145"/>
          </a:xfrm>
          <a:custGeom>
            <a:avLst/>
            <a:gdLst/>
            <a:ahLst/>
            <a:cxnLst/>
            <a:rect l="l" t="t" r="r" b="b"/>
            <a:pathLst>
              <a:path w="142239" h="17144">
                <a:moveTo>
                  <a:pt x="141732" y="0"/>
                </a:moveTo>
                <a:lnTo>
                  <a:pt x="0" y="0"/>
                </a:lnTo>
                <a:lnTo>
                  <a:pt x="0" y="16763"/>
                </a:lnTo>
                <a:lnTo>
                  <a:pt x="141732" y="16763"/>
                </a:lnTo>
                <a:lnTo>
                  <a:pt x="14173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366895" y="2472563"/>
            <a:ext cx="142240" cy="17145"/>
          </a:xfrm>
          <a:custGeom>
            <a:avLst/>
            <a:gdLst/>
            <a:ahLst/>
            <a:cxnLst/>
            <a:rect l="l" t="t" r="r" b="b"/>
            <a:pathLst>
              <a:path w="142239" h="17144">
                <a:moveTo>
                  <a:pt x="141732" y="0"/>
                </a:moveTo>
                <a:lnTo>
                  <a:pt x="0" y="0"/>
                </a:lnTo>
                <a:lnTo>
                  <a:pt x="0" y="16763"/>
                </a:lnTo>
                <a:lnTo>
                  <a:pt x="141732" y="16763"/>
                </a:lnTo>
                <a:lnTo>
                  <a:pt x="14173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126101" y="2472563"/>
            <a:ext cx="142240" cy="17145"/>
          </a:xfrm>
          <a:custGeom>
            <a:avLst/>
            <a:gdLst/>
            <a:ahLst/>
            <a:cxnLst/>
            <a:rect l="l" t="t" r="r" b="b"/>
            <a:pathLst>
              <a:path w="142239" h="17144">
                <a:moveTo>
                  <a:pt x="141732" y="0"/>
                </a:moveTo>
                <a:lnTo>
                  <a:pt x="0" y="0"/>
                </a:lnTo>
                <a:lnTo>
                  <a:pt x="0" y="16763"/>
                </a:lnTo>
                <a:lnTo>
                  <a:pt x="141732" y="16763"/>
                </a:lnTo>
                <a:lnTo>
                  <a:pt x="14173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5885434" y="2472563"/>
            <a:ext cx="142240" cy="17145"/>
          </a:xfrm>
          <a:custGeom>
            <a:avLst/>
            <a:gdLst/>
            <a:ahLst/>
            <a:cxnLst/>
            <a:rect l="l" t="t" r="r" b="b"/>
            <a:pathLst>
              <a:path w="142239" h="17144">
                <a:moveTo>
                  <a:pt x="141732" y="0"/>
                </a:moveTo>
                <a:lnTo>
                  <a:pt x="0" y="0"/>
                </a:lnTo>
                <a:lnTo>
                  <a:pt x="0" y="16763"/>
                </a:lnTo>
                <a:lnTo>
                  <a:pt x="141732" y="16763"/>
                </a:lnTo>
                <a:lnTo>
                  <a:pt x="14173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6644640" y="2472563"/>
            <a:ext cx="142240" cy="17145"/>
          </a:xfrm>
          <a:custGeom>
            <a:avLst/>
            <a:gdLst/>
            <a:ahLst/>
            <a:cxnLst/>
            <a:rect l="l" t="t" r="r" b="b"/>
            <a:pathLst>
              <a:path w="142240" h="17144">
                <a:moveTo>
                  <a:pt x="141731" y="0"/>
                </a:moveTo>
                <a:lnTo>
                  <a:pt x="0" y="0"/>
                </a:lnTo>
                <a:lnTo>
                  <a:pt x="0" y="16763"/>
                </a:lnTo>
                <a:lnTo>
                  <a:pt x="141731" y="16763"/>
                </a:lnTo>
                <a:lnTo>
                  <a:pt x="14173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4" name="object 14"/>
          <p:cNvGraphicFramePr>
            <a:graphicFrameLocks noGrp="1"/>
          </p:cNvGraphicFramePr>
          <p:nvPr/>
        </p:nvGraphicFramePr>
        <p:xfrm>
          <a:off x="1253286" y="1622425"/>
          <a:ext cx="5836285" cy="1224152"/>
        </p:xfrm>
        <a:graphic>
          <a:graphicData uri="http://schemas.openxmlformats.org/drawingml/2006/table">
            <a:tbl>
              <a:tblPr firstRow="1" bandRow="1">
                <a:tableStyleId>{2D5ABB26-0587-4C30-8999-92F81FD0307C}</a:tableStyleId>
              </a:tblPr>
              <a:tblGrid>
                <a:gridCol w="1279525">
                  <a:extLst>
                    <a:ext uri="{9D8B030D-6E8A-4147-A177-3AD203B41FA5}">
                      <a16:colId xmlns:a16="http://schemas.microsoft.com/office/drawing/2014/main" val="20000"/>
                    </a:ext>
                  </a:extLst>
                </a:gridCol>
                <a:gridCol w="759460">
                  <a:extLst>
                    <a:ext uri="{9D8B030D-6E8A-4147-A177-3AD203B41FA5}">
                      <a16:colId xmlns:a16="http://schemas.microsoft.com/office/drawing/2014/main" val="20001"/>
                    </a:ext>
                  </a:extLst>
                </a:gridCol>
                <a:gridCol w="759460">
                  <a:extLst>
                    <a:ext uri="{9D8B030D-6E8A-4147-A177-3AD203B41FA5}">
                      <a16:colId xmlns:a16="http://schemas.microsoft.com/office/drawing/2014/main" val="20002"/>
                    </a:ext>
                  </a:extLst>
                </a:gridCol>
                <a:gridCol w="759460">
                  <a:extLst>
                    <a:ext uri="{9D8B030D-6E8A-4147-A177-3AD203B41FA5}">
                      <a16:colId xmlns:a16="http://schemas.microsoft.com/office/drawing/2014/main" val="20003"/>
                    </a:ext>
                  </a:extLst>
                </a:gridCol>
                <a:gridCol w="759460">
                  <a:extLst>
                    <a:ext uri="{9D8B030D-6E8A-4147-A177-3AD203B41FA5}">
                      <a16:colId xmlns:a16="http://schemas.microsoft.com/office/drawing/2014/main" val="20004"/>
                    </a:ext>
                  </a:extLst>
                </a:gridCol>
                <a:gridCol w="759460">
                  <a:extLst>
                    <a:ext uri="{9D8B030D-6E8A-4147-A177-3AD203B41FA5}">
                      <a16:colId xmlns:a16="http://schemas.microsoft.com/office/drawing/2014/main" val="20005"/>
                    </a:ext>
                  </a:extLst>
                </a:gridCol>
                <a:gridCol w="759460">
                  <a:extLst>
                    <a:ext uri="{9D8B030D-6E8A-4147-A177-3AD203B41FA5}">
                      <a16:colId xmlns:a16="http://schemas.microsoft.com/office/drawing/2014/main" val="20006"/>
                    </a:ext>
                  </a:extLst>
                </a:gridCol>
              </a:tblGrid>
              <a:tr h="478027">
                <a:tc>
                  <a:txBody>
                    <a:bodyPr/>
                    <a:lstStyle/>
                    <a:p>
                      <a:pPr algn="ctr">
                        <a:lnSpc>
                          <a:spcPct val="100000"/>
                        </a:lnSpc>
                        <a:spcBef>
                          <a:spcPts val="245"/>
                        </a:spcBef>
                      </a:pPr>
                      <a:r>
                        <a:rPr sz="2000" spc="-400" dirty="0">
                          <a:solidFill>
                            <a:srgbClr val="FFFFFF"/>
                          </a:solidFill>
                          <a:latin typeface="Tinos"/>
                          <a:cs typeface="Tinos"/>
                        </a:rPr>
                        <a:t>𝒙</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1270" algn="ctr">
                        <a:lnSpc>
                          <a:spcPct val="100000"/>
                        </a:lnSpc>
                        <a:spcBef>
                          <a:spcPts val="245"/>
                        </a:spcBef>
                      </a:pPr>
                      <a:r>
                        <a:rPr sz="2000" dirty="0">
                          <a:latin typeface="Tinos"/>
                          <a:cs typeface="Tinos"/>
                        </a:rPr>
                        <a:t>1</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45"/>
                        </a:spcBef>
                      </a:pPr>
                      <a:r>
                        <a:rPr sz="2000" dirty="0">
                          <a:latin typeface="Tinos"/>
                          <a:cs typeface="Tinos"/>
                        </a:rPr>
                        <a:t>2</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45"/>
                        </a:spcBef>
                      </a:pPr>
                      <a:r>
                        <a:rPr sz="2000" dirty="0">
                          <a:latin typeface="Tinos"/>
                          <a:cs typeface="Tinos"/>
                        </a:rPr>
                        <a:t>3</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45"/>
                        </a:spcBef>
                      </a:pPr>
                      <a:r>
                        <a:rPr sz="2000" dirty="0">
                          <a:latin typeface="Tinos"/>
                          <a:cs typeface="Tinos"/>
                        </a:rPr>
                        <a:t>4</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245"/>
                        </a:spcBef>
                      </a:pPr>
                      <a:r>
                        <a:rPr sz="2000" dirty="0">
                          <a:latin typeface="Tinos"/>
                          <a:cs typeface="Tinos"/>
                        </a:rPr>
                        <a:t>5</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45"/>
                        </a:spcBef>
                      </a:pPr>
                      <a:r>
                        <a:rPr sz="2000" dirty="0">
                          <a:latin typeface="Tinos"/>
                          <a:cs typeface="Tinos"/>
                        </a:rPr>
                        <a:t>6</a:t>
                      </a:r>
                      <a:endParaRPr sz="2000">
                        <a:latin typeface="Tinos"/>
                        <a:cs typeface="Tinos"/>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0"/>
                  </a:ext>
                </a:extLst>
              </a:tr>
              <a:tr h="746125">
                <a:tc>
                  <a:txBody>
                    <a:bodyPr/>
                    <a:lstStyle/>
                    <a:p>
                      <a:pPr marL="118745">
                        <a:lnSpc>
                          <a:spcPct val="100000"/>
                        </a:lnSpc>
                        <a:spcBef>
                          <a:spcPts val="250"/>
                        </a:spcBef>
                      </a:pPr>
                      <a:r>
                        <a:rPr sz="2000" spc="-180" dirty="0">
                          <a:solidFill>
                            <a:srgbClr val="FFFFFF"/>
                          </a:solidFill>
                          <a:latin typeface="Tinos"/>
                          <a:cs typeface="Tinos"/>
                        </a:rPr>
                        <a:t>𝑷 </a:t>
                      </a:r>
                      <a:r>
                        <a:rPr sz="2000" spc="-170" dirty="0">
                          <a:solidFill>
                            <a:srgbClr val="FFFFFF"/>
                          </a:solidFill>
                          <a:latin typeface="Tinos"/>
                          <a:cs typeface="Tinos"/>
                        </a:rPr>
                        <a:t>𝑿 </a:t>
                      </a:r>
                      <a:r>
                        <a:rPr sz="2000" spc="365" dirty="0">
                          <a:solidFill>
                            <a:srgbClr val="FFFFFF"/>
                          </a:solidFill>
                          <a:latin typeface="Tinos"/>
                          <a:cs typeface="Tinos"/>
                        </a:rPr>
                        <a:t>=</a:t>
                      </a:r>
                      <a:r>
                        <a:rPr sz="2000" spc="-235" dirty="0">
                          <a:solidFill>
                            <a:srgbClr val="FFFFFF"/>
                          </a:solidFill>
                          <a:latin typeface="Tinos"/>
                          <a:cs typeface="Tinos"/>
                        </a:rPr>
                        <a:t> </a:t>
                      </a:r>
                      <a:r>
                        <a:rPr sz="2000" spc="-400" dirty="0">
                          <a:solidFill>
                            <a:srgbClr val="FFFFFF"/>
                          </a:solidFill>
                          <a:latin typeface="Tinos"/>
                          <a:cs typeface="Tinos"/>
                        </a:rPr>
                        <a:t>𝒙</a:t>
                      </a:r>
                      <a:endParaRPr sz="2000">
                        <a:latin typeface="Tinos"/>
                        <a:cs typeface="Tinos"/>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ct val="100000"/>
                        </a:lnSpc>
                        <a:spcBef>
                          <a:spcPts val="10"/>
                        </a:spcBef>
                      </a:pPr>
                      <a:r>
                        <a:rPr sz="2000" dirty="0">
                          <a:latin typeface="Tinos"/>
                          <a:cs typeface="Tinos"/>
                        </a:rPr>
                        <a:t>1</a:t>
                      </a:r>
                      <a:endParaRPr sz="2000">
                        <a:latin typeface="Tinos"/>
                        <a:cs typeface="Tinos"/>
                      </a:endParaRPr>
                    </a:p>
                    <a:p>
                      <a:pPr marL="1270"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10"/>
                        </a:spcBef>
                      </a:pPr>
                      <a:r>
                        <a:rPr sz="2000" dirty="0">
                          <a:latin typeface="Tinos"/>
                          <a:cs typeface="Tinos"/>
                        </a:rPr>
                        <a:t>1</a:t>
                      </a:r>
                      <a:endParaRPr sz="2000">
                        <a:latin typeface="Tinos"/>
                        <a:cs typeface="Tinos"/>
                      </a:endParaRPr>
                    </a:p>
                    <a:p>
                      <a:pPr marL="1270"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10"/>
                        </a:spcBef>
                      </a:pPr>
                      <a:r>
                        <a:rPr sz="2000" dirty="0">
                          <a:latin typeface="Tinos"/>
                          <a:cs typeface="Tinos"/>
                        </a:rPr>
                        <a:t>1</a:t>
                      </a:r>
                      <a:endParaRPr sz="2000">
                        <a:latin typeface="Tinos"/>
                        <a:cs typeface="Tinos"/>
                      </a:endParaRPr>
                    </a:p>
                    <a:p>
                      <a:pPr marL="1270"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10"/>
                        </a:spcBef>
                      </a:pPr>
                      <a:r>
                        <a:rPr sz="2000" dirty="0">
                          <a:latin typeface="Tinos"/>
                          <a:cs typeface="Tinos"/>
                        </a:rPr>
                        <a:t>1</a:t>
                      </a:r>
                      <a:endParaRPr sz="2000">
                        <a:latin typeface="Tinos"/>
                        <a:cs typeface="Tinos"/>
                      </a:endParaRPr>
                    </a:p>
                    <a:p>
                      <a:pPr marL="1905"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10"/>
                        </a:spcBef>
                      </a:pPr>
                      <a:r>
                        <a:rPr sz="2000" dirty="0">
                          <a:latin typeface="Tinos"/>
                          <a:cs typeface="Tinos"/>
                        </a:rPr>
                        <a:t>1</a:t>
                      </a:r>
                      <a:endParaRPr sz="2000">
                        <a:latin typeface="Tinos"/>
                        <a:cs typeface="Tinos"/>
                      </a:endParaRPr>
                    </a:p>
                    <a:p>
                      <a:pPr marL="1905"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10"/>
                        </a:spcBef>
                      </a:pPr>
                      <a:r>
                        <a:rPr sz="2000" dirty="0">
                          <a:latin typeface="Tinos"/>
                          <a:cs typeface="Tinos"/>
                        </a:rPr>
                        <a:t>1</a:t>
                      </a:r>
                      <a:endParaRPr sz="2000">
                        <a:latin typeface="Tinos"/>
                        <a:cs typeface="Tinos"/>
                      </a:endParaRPr>
                    </a:p>
                    <a:p>
                      <a:pPr marL="2540" algn="ctr">
                        <a:lnSpc>
                          <a:spcPct val="100000"/>
                        </a:lnSpc>
                        <a:spcBef>
                          <a:spcPts val="455"/>
                        </a:spcBef>
                      </a:pPr>
                      <a:r>
                        <a:rPr sz="2000" dirty="0">
                          <a:latin typeface="Tinos"/>
                          <a:cs typeface="Tinos"/>
                        </a:rPr>
                        <a:t>6</a:t>
                      </a:r>
                      <a:endParaRPr sz="2000">
                        <a:latin typeface="Tinos"/>
                        <a:cs typeface="Tinos"/>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1"/>
                  </a:ext>
                </a:extLst>
              </a:tr>
            </a:tbl>
          </a:graphicData>
        </a:graphic>
      </p:graphicFrame>
      <p:sp>
        <p:nvSpPr>
          <p:cNvPr id="15" name="object 15"/>
          <p:cNvSpPr txBox="1"/>
          <p:nvPr/>
        </p:nvSpPr>
        <p:spPr>
          <a:xfrm>
            <a:off x="906576" y="1142746"/>
            <a:ext cx="57378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If X is the </a:t>
            </a:r>
            <a:r>
              <a:rPr kumimoji="0" sz="1800" b="0" i="0" u="none" strike="noStrike" kern="1200" cap="none" spc="-10" normalizeH="0" baseline="0" noProof="0" dirty="0">
                <a:ln>
                  <a:noFill/>
                </a:ln>
                <a:solidFill>
                  <a:prstClr val="black"/>
                </a:solidFill>
                <a:effectLst/>
                <a:uLnTx/>
                <a:uFillTx/>
                <a:latin typeface="Carlito"/>
                <a:ea typeface="+mn-ea"/>
                <a:cs typeface="Carlito"/>
              </a:rPr>
              <a:t>throw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fair </a:t>
            </a:r>
            <a:r>
              <a:rPr kumimoji="0" sz="1800" b="0" i="0" u="none" strike="noStrike" kern="1200" cap="none" spc="-5" normalizeH="0" baseline="0" noProof="0" dirty="0">
                <a:ln>
                  <a:noFill/>
                </a:ln>
                <a:solidFill>
                  <a:prstClr val="black"/>
                </a:solidFill>
                <a:effectLst/>
                <a:uLnTx/>
                <a:uFillTx/>
                <a:latin typeface="Carlito"/>
                <a:ea typeface="+mn-ea"/>
                <a:cs typeface="Carlito"/>
              </a:rPr>
              <a:t>die, this obviously is its</a:t>
            </a:r>
            <a:r>
              <a:rPr kumimoji="0" sz="1800" b="0" i="0" u="none" strike="noStrike" kern="1200" cap="none" spc="6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distribution...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6" name="object 16"/>
          <p:cNvSpPr txBox="1"/>
          <p:nvPr/>
        </p:nvSpPr>
        <p:spPr>
          <a:xfrm>
            <a:off x="834339" y="3087370"/>
            <a:ext cx="407860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call this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1" i="0" u="none" strike="noStrike" kern="1200" cap="none" spc="-10" normalizeH="0" baseline="0" noProof="0" dirty="0">
                <a:ln>
                  <a:noFill/>
                </a:ln>
                <a:solidFill>
                  <a:prstClr val="black"/>
                </a:solidFill>
                <a:effectLst/>
                <a:uLnTx/>
                <a:uFillTx/>
                <a:latin typeface="Carlito"/>
                <a:ea typeface="+mn-ea"/>
                <a:cs typeface="Carlito"/>
              </a:rPr>
              <a:t>discrete uniform</a:t>
            </a:r>
            <a:r>
              <a:rPr kumimoji="0" sz="1800" b="1" i="0" u="none" strike="noStrike" kern="1200" cap="none" spc="15"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distribution</a:t>
            </a:r>
            <a:r>
              <a:rPr kumimoji="0" sz="1800" b="0" i="0" u="none" strike="noStrike" kern="1200" cap="none" spc="-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7" name="object 17"/>
          <p:cNvSpPr/>
          <p:nvPr/>
        </p:nvSpPr>
        <p:spPr>
          <a:xfrm>
            <a:off x="0" y="3933444"/>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2844164" y="4866208"/>
            <a:ext cx="1158240" cy="4521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0" i="0" u="none" strike="noStrike" kern="1200" cap="none" spc="-45" normalizeH="0" baseline="0" noProof="0" dirty="0">
                <a:ln>
                  <a:noFill/>
                </a:ln>
                <a:solidFill>
                  <a:prstClr val="black"/>
                </a:solidFill>
                <a:effectLst/>
                <a:uLnTx/>
                <a:uFillTx/>
                <a:latin typeface="Tinos"/>
                <a:ea typeface="+mn-ea"/>
                <a:cs typeface="Tinos"/>
              </a:rPr>
              <a:t>𝐸(𝑋)</a:t>
            </a:r>
            <a:r>
              <a:rPr kumimoji="0" sz="2800" b="0" i="0" u="none" strike="noStrike" kern="1200" cap="none" spc="-10" normalizeH="0" baseline="0" noProof="0" dirty="0">
                <a:ln>
                  <a:noFill/>
                </a:ln>
                <a:solidFill>
                  <a:prstClr val="black"/>
                </a:solidFill>
                <a:effectLst/>
                <a:uLnTx/>
                <a:uFillTx/>
                <a:latin typeface="Tinos"/>
                <a:ea typeface="+mn-ea"/>
                <a:cs typeface="Tinos"/>
              </a:rPr>
              <a:t> </a:t>
            </a:r>
            <a:r>
              <a:rPr kumimoji="0" sz="2800" b="0" i="0" u="none" strike="noStrike" kern="1200" cap="none" spc="509" normalizeH="0" baseline="0" noProof="0" dirty="0">
                <a:ln>
                  <a:noFill/>
                </a:ln>
                <a:solidFill>
                  <a:prstClr val="black"/>
                </a:solidFill>
                <a:effectLst/>
                <a:uLnTx/>
                <a:uFillTx/>
                <a:latin typeface="Tinos"/>
                <a:ea typeface="+mn-ea"/>
                <a:cs typeface="Tinos"/>
              </a:rPr>
              <a:t>=</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19" name="object 19"/>
          <p:cNvSpPr txBox="1"/>
          <p:nvPr/>
        </p:nvSpPr>
        <p:spPr>
          <a:xfrm>
            <a:off x="1050442" y="4188275"/>
            <a:ext cx="3881754" cy="861694"/>
          </a:xfrm>
          <a:prstGeom prst="rect">
            <a:avLst/>
          </a:prstGeom>
        </p:spPr>
        <p:txBody>
          <a:bodyPr vert="horz" wrap="square" lIns="0" tIns="65405" rIns="0" bIns="0" rtlCol="0">
            <a:spAutoFit/>
          </a:bodyPr>
          <a:lstStyle/>
          <a:p>
            <a:pPr marL="12700" marR="0" lvl="0" indent="0" algn="l" defTabSz="914400" rtl="0" eaLnBrk="1" fontAlgn="auto" latinLnBrk="0" hangingPunct="1">
              <a:lnSpc>
                <a:spcPct val="100000"/>
              </a:lnSpc>
              <a:spcBef>
                <a:spcPts val="51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If </a:t>
            </a:r>
            <a:r>
              <a:rPr kumimoji="0" sz="1800" b="0" i="0" u="none" strike="noStrike" kern="1200" cap="none" spc="-5" normalizeH="0" baseline="0" noProof="0" dirty="0">
                <a:ln>
                  <a:noFill/>
                </a:ln>
                <a:solidFill>
                  <a:prstClr val="black"/>
                </a:solidFill>
                <a:effectLst/>
                <a:uLnTx/>
                <a:uFillTx/>
                <a:latin typeface="Carlito"/>
                <a:ea typeface="+mn-ea"/>
                <a:cs typeface="Carlito"/>
              </a:rPr>
              <a:t>had </a:t>
            </a:r>
            <a:r>
              <a:rPr kumimoji="0" sz="1800" b="0" i="0" u="none" strike="noStrike" kern="1200" cap="none" spc="-15" normalizeH="0" baseline="0" noProof="0" dirty="0">
                <a:ln>
                  <a:noFill/>
                </a:ln>
                <a:solidFill>
                  <a:prstClr val="black"/>
                </a:solidFill>
                <a:effectLst/>
                <a:uLnTx/>
                <a:uFillTx/>
                <a:latin typeface="Carlito"/>
                <a:ea typeface="+mn-ea"/>
                <a:cs typeface="Carlito"/>
              </a:rPr>
              <a:t>say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55" normalizeH="0" baseline="0" noProof="0" dirty="0">
                <a:ln>
                  <a:noFill/>
                </a:ln>
                <a:solidFill>
                  <a:prstClr val="black"/>
                </a:solidFill>
                <a:effectLst/>
                <a:uLnTx/>
                <a:uFillTx/>
                <a:latin typeface="Tinos"/>
                <a:ea typeface="+mn-ea"/>
                <a:cs typeface="Tinos"/>
              </a:rPr>
              <a:t>𝑛</a:t>
            </a:r>
            <a:r>
              <a:rPr kumimoji="0" sz="1800" b="0" i="0" u="none" strike="noStrike" kern="1200" cap="none" spc="-55" normalizeH="0" baseline="0" noProof="0" dirty="0">
                <a:ln>
                  <a:noFill/>
                </a:ln>
                <a:solidFill>
                  <a:prstClr val="black"/>
                </a:solidFill>
                <a:effectLst/>
                <a:uLnTx/>
                <a:uFillTx/>
                <a:latin typeface="Carlito"/>
                <a:ea typeface="+mn-ea"/>
                <a:cs typeface="Carlito"/>
              </a:rPr>
              <a:t>-sided </a:t>
            </a:r>
            <a:r>
              <a:rPr kumimoji="0" sz="1800" b="0" i="0" u="none" strike="noStrike" kern="1200" cap="none" spc="-10" normalizeH="0" baseline="0" noProof="0" dirty="0">
                <a:ln>
                  <a:noFill/>
                </a:ln>
                <a:solidFill>
                  <a:prstClr val="black"/>
                </a:solidFill>
                <a:effectLst/>
                <a:uLnTx/>
                <a:uFillTx/>
                <a:latin typeface="Carlito"/>
                <a:ea typeface="+mn-ea"/>
                <a:cs typeface="Carlito"/>
              </a:rPr>
              <a:t>fair </a:t>
            </a:r>
            <a:r>
              <a:rPr kumimoji="0" sz="1800" b="0" i="0" u="none" strike="noStrike" kern="1200" cap="none" spc="-5" normalizeH="0" baseline="0" noProof="0" dirty="0">
                <a:ln>
                  <a:noFill/>
                </a:ln>
                <a:solidFill>
                  <a:prstClr val="black"/>
                </a:solidFill>
                <a:effectLst/>
                <a:uLnTx/>
                <a:uFillTx/>
                <a:latin typeface="Carlito"/>
                <a:ea typeface="+mn-ea"/>
                <a:cs typeface="Carlito"/>
              </a:rPr>
              <a:t>die,</a:t>
            </a:r>
            <a:r>
              <a:rPr kumimoji="0" sz="1800" b="0" i="0" u="none" strike="noStrike" kern="1200" cap="none" spc="10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then: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r" defTabSz="914400" rtl="0" eaLnBrk="1" fontAlgn="auto" latinLnBrk="0" hangingPunct="1">
              <a:lnSpc>
                <a:spcPct val="100000"/>
              </a:lnSpc>
              <a:spcBef>
                <a:spcPts val="650"/>
              </a:spcBef>
              <a:spcAft>
                <a:spcPts val="0"/>
              </a:spcAft>
              <a:buClrTx/>
              <a:buSzTx/>
              <a:buFontTx/>
              <a:buNone/>
              <a:tabLst/>
              <a:defRPr/>
            </a:pPr>
            <a:r>
              <a:rPr kumimoji="0" sz="2800" b="0" i="0" u="none" strike="noStrike" kern="1200" cap="none" spc="-575" normalizeH="0" baseline="0" noProof="0" dirty="0">
                <a:ln>
                  <a:noFill/>
                </a:ln>
                <a:solidFill>
                  <a:prstClr val="black"/>
                </a:solidFill>
                <a:effectLst/>
                <a:uLnTx/>
                <a:uFillTx/>
                <a:latin typeface="Tinos"/>
                <a:ea typeface="+mn-ea"/>
                <a:cs typeface="Tinos"/>
              </a:rPr>
              <a:t>𝑛 </a:t>
            </a:r>
            <a:r>
              <a:rPr kumimoji="0" sz="2800" b="0" i="0" u="none" strike="noStrike" kern="1200" cap="none" spc="505" normalizeH="0" baseline="0" noProof="0" dirty="0">
                <a:ln>
                  <a:noFill/>
                </a:ln>
                <a:solidFill>
                  <a:prstClr val="black"/>
                </a:solidFill>
                <a:effectLst/>
                <a:uLnTx/>
                <a:uFillTx/>
                <a:latin typeface="Tinos"/>
                <a:ea typeface="+mn-ea"/>
                <a:cs typeface="Tinos"/>
              </a:rPr>
              <a:t>+</a:t>
            </a:r>
            <a:r>
              <a:rPr kumimoji="0" sz="2800" b="0" i="0" u="none" strike="noStrike" kern="1200" cap="none" spc="-12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1</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p:nvPr/>
        </p:nvSpPr>
        <p:spPr>
          <a:xfrm>
            <a:off x="4087748" y="5120640"/>
            <a:ext cx="830580" cy="22860"/>
          </a:xfrm>
          <a:custGeom>
            <a:avLst/>
            <a:gdLst/>
            <a:ahLst/>
            <a:cxnLst/>
            <a:rect l="l" t="t" r="r" b="b"/>
            <a:pathLst>
              <a:path w="830579" h="22860">
                <a:moveTo>
                  <a:pt x="830579" y="0"/>
                </a:moveTo>
                <a:lnTo>
                  <a:pt x="0" y="0"/>
                </a:lnTo>
                <a:lnTo>
                  <a:pt x="0" y="22860"/>
                </a:lnTo>
                <a:lnTo>
                  <a:pt x="830579" y="22860"/>
                </a:lnTo>
                <a:lnTo>
                  <a:pt x="83057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txBox="1"/>
          <p:nvPr/>
        </p:nvSpPr>
        <p:spPr>
          <a:xfrm>
            <a:off x="2890266" y="5705347"/>
            <a:ext cx="1520825" cy="4521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0" i="0" u="none" strike="noStrike" kern="1200" cap="none" spc="-285" normalizeH="0" baseline="0" noProof="0" dirty="0">
                <a:ln>
                  <a:noFill/>
                </a:ln>
                <a:solidFill>
                  <a:prstClr val="black"/>
                </a:solidFill>
                <a:effectLst/>
                <a:uLnTx/>
                <a:uFillTx/>
                <a:latin typeface="Tinos"/>
                <a:ea typeface="+mn-ea"/>
                <a:cs typeface="Tinos"/>
              </a:rPr>
              <a:t>𝑉𝑎𝑟(𝑋)</a:t>
            </a:r>
            <a:r>
              <a:rPr kumimoji="0" sz="2800" b="0" i="0" u="none" strike="noStrike" kern="1200" cap="none" spc="10" normalizeH="0" baseline="0" noProof="0" dirty="0">
                <a:ln>
                  <a:noFill/>
                </a:ln>
                <a:solidFill>
                  <a:prstClr val="black"/>
                </a:solidFill>
                <a:effectLst/>
                <a:uLnTx/>
                <a:uFillTx/>
                <a:latin typeface="Tinos"/>
                <a:ea typeface="+mn-ea"/>
                <a:cs typeface="Tinos"/>
              </a:rPr>
              <a:t> </a:t>
            </a:r>
            <a:r>
              <a:rPr kumimoji="0" sz="2800" b="0" i="0" u="none" strike="noStrike" kern="1200" cap="none" spc="505" normalizeH="0" baseline="0" noProof="0" dirty="0">
                <a:ln>
                  <a:noFill/>
                </a:ln>
                <a:solidFill>
                  <a:prstClr val="black"/>
                </a:solidFill>
                <a:effectLst/>
                <a:uLnTx/>
                <a:uFillTx/>
                <a:latin typeface="Tinos"/>
                <a:ea typeface="+mn-ea"/>
                <a:cs typeface="Tinos"/>
              </a:rPr>
              <a:t>=</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txBox="1"/>
          <p:nvPr/>
        </p:nvSpPr>
        <p:spPr>
          <a:xfrm>
            <a:off x="4367529" y="5104638"/>
            <a:ext cx="1163320" cy="784225"/>
          </a:xfrm>
          <a:prstGeom prst="rect">
            <a:avLst/>
          </a:prstGeom>
        </p:spPr>
        <p:txBody>
          <a:bodyPr vert="horz" wrap="square" lIns="0" tIns="12065" rIns="0" bIns="0" rtlCol="0">
            <a:spAutoFit/>
          </a:bodyPr>
          <a:lstStyle/>
          <a:p>
            <a:pPr marL="38100" marR="0" lvl="0" indent="0" algn="l" defTabSz="914400" rtl="0" eaLnBrk="1" fontAlgn="auto" latinLnBrk="0" hangingPunct="1">
              <a:lnSpc>
                <a:spcPts val="2990"/>
              </a:lnSpc>
              <a:spcBef>
                <a:spcPts val="95"/>
              </a:spcBef>
              <a:spcAft>
                <a:spcPts val="0"/>
              </a:spcAft>
              <a:buClrTx/>
              <a:buSzTx/>
              <a:buFontTx/>
              <a:buNone/>
              <a:tabLst/>
              <a:defRPr/>
            </a:pPr>
            <a:r>
              <a:rPr kumimoji="0" sz="2800" b="0" i="0" u="none" strike="noStrike" kern="1200" cap="none" spc="145" normalizeH="0" baseline="0" noProof="0" dirty="0">
                <a:ln>
                  <a:noFill/>
                </a:ln>
                <a:solidFill>
                  <a:prstClr val="black"/>
                </a:solidFill>
                <a:effectLst/>
                <a:uLnTx/>
                <a:uFillTx/>
                <a:latin typeface="Tinos"/>
                <a:ea typeface="+mn-ea"/>
                <a:cs typeface="Tinos"/>
              </a:rPr>
              <a:t>2</a:t>
            </a:r>
            <a:endParaRPr kumimoji="0" sz="2800" b="0" i="0" u="none" strike="noStrike" kern="1200" cap="none" spc="0" normalizeH="0" baseline="0" noProof="0">
              <a:ln>
                <a:noFill/>
              </a:ln>
              <a:solidFill>
                <a:prstClr val="black"/>
              </a:solidFill>
              <a:effectLst/>
              <a:uLnTx/>
              <a:uFillTx/>
              <a:latin typeface="Tinos"/>
              <a:ea typeface="+mn-ea"/>
              <a:cs typeface="Tinos"/>
            </a:endParaRPr>
          </a:p>
          <a:p>
            <a:pPr marL="128270" marR="0" lvl="0" indent="0" algn="l" defTabSz="914400" rtl="0" eaLnBrk="1" fontAlgn="auto" latinLnBrk="0" hangingPunct="1">
              <a:lnSpc>
                <a:spcPts val="2990"/>
              </a:lnSpc>
              <a:spcBef>
                <a:spcPts val="0"/>
              </a:spcBef>
              <a:spcAft>
                <a:spcPts val="0"/>
              </a:spcAft>
              <a:buClrTx/>
              <a:buSzTx/>
              <a:buFontTx/>
              <a:buNone/>
              <a:tabLst/>
              <a:defRPr/>
            </a:pPr>
            <a:r>
              <a:rPr kumimoji="0" sz="2800" b="0" i="0" u="none" strike="noStrike" kern="1200" cap="none" spc="-185" normalizeH="0" baseline="0" noProof="0" dirty="0">
                <a:ln>
                  <a:noFill/>
                </a:ln>
                <a:solidFill>
                  <a:prstClr val="black"/>
                </a:solidFill>
                <a:effectLst/>
                <a:uLnTx/>
                <a:uFillTx/>
                <a:latin typeface="Tinos"/>
                <a:ea typeface="+mn-ea"/>
                <a:cs typeface="Tinos"/>
              </a:rPr>
              <a:t>𝑛</a:t>
            </a:r>
            <a:r>
              <a:rPr kumimoji="0" sz="3075" b="0" i="0" u="none" strike="noStrike" kern="1200" cap="none" spc="-277" normalizeH="0" baseline="27100" noProof="0" dirty="0">
                <a:ln>
                  <a:noFill/>
                </a:ln>
                <a:solidFill>
                  <a:prstClr val="black"/>
                </a:solidFill>
                <a:effectLst/>
                <a:uLnTx/>
                <a:uFillTx/>
                <a:latin typeface="Tinos"/>
                <a:ea typeface="+mn-ea"/>
                <a:cs typeface="Tinos"/>
              </a:rPr>
              <a:t>2 </a:t>
            </a:r>
            <a:r>
              <a:rPr kumimoji="0" sz="2800" b="0" i="0" u="none" strike="noStrike" kern="1200" cap="none" spc="509" normalizeH="0" baseline="0" noProof="0" dirty="0">
                <a:ln>
                  <a:noFill/>
                </a:ln>
                <a:solidFill>
                  <a:prstClr val="black"/>
                </a:solidFill>
                <a:effectLst/>
                <a:uLnTx/>
                <a:uFillTx/>
                <a:latin typeface="Tinos"/>
                <a:ea typeface="+mn-ea"/>
                <a:cs typeface="Tinos"/>
              </a:rPr>
              <a:t>−</a:t>
            </a:r>
            <a:r>
              <a:rPr kumimoji="0" sz="2800" b="0" i="0" u="none" strike="noStrike" kern="1200" cap="none" spc="-65" normalizeH="0" baseline="0" noProof="0" dirty="0">
                <a:ln>
                  <a:noFill/>
                </a:ln>
                <a:solidFill>
                  <a:prstClr val="black"/>
                </a:solidFill>
                <a:effectLst/>
                <a:uLnTx/>
                <a:uFillTx/>
                <a:latin typeface="Tinos"/>
                <a:ea typeface="+mn-ea"/>
                <a:cs typeface="Tinos"/>
              </a:rPr>
              <a:t> </a:t>
            </a:r>
            <a:r>
              <a:rPr kumimoji="0" sz="2800" b="0" i="0" u="none" strike="noStrike" kern="1200" cap="none" spc="145" normalizeH="0" baseline="0" noProof="0" dirty="0">
                <a:ln>
                  <a:noFill/>
                </a:ln>
                <a:solidFill>
                  <a:prstClr val="black"/>
                </a:solidFill>
                <a:effectLst/>
                <a:uLnTx/>
                <a:uFillTx/>
                <a:latin typeface="Tinos"/>
                <a:ea typeface="+mn-ea"/>
                <a:cs typeface="Tinos"/>
              </a:rPr>
              <a:t>1</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3" name="object 23"/>
          <p:cNvSpPr/>
          <p:nvPr/>
        </p:nvSpPr>
        <p:spPr>
          <a:xfrm>
            <a:off x="4495038" y="5958992"/>
            <a:ext cx="996950" cy="22860"/>
          </a:xfrm>
          <a:custGeom>
            <a:avLst/>
            <a:gdLst/>
            <a:ahLst/>
            <a:cxnLst/>
            <a:rect l="l" t="t" r="r" b="b"/>
            <a:pathLst>
              <a:path w="996950" h="22860">
                <a:moveTo>
                  <a:pt x="996696" y="0"/>
                </a:moveTo>
                <a:lnTo>
                  <a:pt x="0" y="0"/>
                </a:lnTo>
                <a:lnTo>
                  <a:pt x="0" y="22860"/>
                </a:lnTo>
                <a:lnTo>
                  <a:pt x="996696" y="22860"/>
                </a:lnTo>
                <a:lnTo>
                  <a:pt x="99669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4784852" y="5943091"/>
            <a:ext cx="419100" cy="4521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0" i="0" u="none" strike="noStrike" kern="1200" cap="none" spc="140" normalizeH="0" baseline="0" noProof="0" dirty="0">
                <a:ln>
                  <a:noFill/>
                </a:ln>
                <a:solidFill>
                  <a:prstClr val="black"/>
                </a:solidFill>
                <a:effectLst/>
                <a:uLnTx/>
                <a:uFillTx/>
                <a:latin typeface="Tinos"/>
                <a:ea typeface="+mn-ea"/>
                <a:cs typeface="Tinos"/>
              </a:rPr>
              <a:t>12</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25" name="object 25"/>
          <p:cNvSpPr txBox="1"/>
          <p:nvPr/>
        </p:nvSpPr>
        <p:spPr>
          <a:xfrm>
            <a:off x="1050442" y="6328359"/>
            <a:ext cx="650367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0" normalizeH="0" baseline="0" noProof="0" dirty="0">
                <a:ln>
                  <a:noFill/>
                </a:ln>
                <a:solidFill>
                  <a:prstClr val="black"/>
                </a:solidFill>
                <a:effectLst/>
                <a:uLnTx/>
                <a:uFillTx/>
                <a:latin typeface="Carlito"/>
                <a:ea typeface="+mn-ea"/>
                <a:cs typeface="Carlito"/>
              </a:rPr>
              <a:t>You </a:t>
            </a:r>
            <a:r>
              <a:rPr kumimoji="0" sz="1800" b="0" i="0" u="none" strike="noStrike" kern="1200" cap="none" spc="-10" normalizeH="0" baseline="0" noProof="0" dirty="0">
                <a:ln>
                  <a:noFill/>
                </a:ln>
                <a:solidFill>
                  <a:prstClr val="black"/>
                </a:solidFill>
                <a:effectLst/>
                <a:uLnTx/>
                <a:uFillTx/>
                <a:latin typeface="Carlito"/>
                <a:ea typeface="+mn-ea"/>
                <a:cs typeface="Carlito"/>
              </a:rPr>
              <a:t>won’t have </a:t>
            </a:r>
            <a:r>
              <a:rPr kumimoji="0" sz="1800" b="0" i="0" u="none" strike="noStrike" kern="1200" cap="none" spc="-15" normalizeH="0" baseline="0" noProof="0" dirty="0">
                <a:ln>
                  <a:noFill/>
                </a:ln>
                <a:solidFill>
                  <a:prstClr val="black"/>
                </a:solidFill>
                <a:effectLst/>
                <a:uLnTx/>
                <a:uFillTx/>
                <a:latin typeface="Carlito"/>
                <a:ea typeface="+mn-ea"/>
                <a:cs typeface="Carlito"/>
              </a:rPr>
              <a:t>exam </a:t>
            </a:r>
            <a:r>
              <a:rPr kumimoji="0" sz="1800" b="0" i="0" u="none" strike="noStrike" kern="1200" cap="none" spc="-5" normalizeH="0" baseline="0" noProof="0" dirty="0">
                <a:ln>
                  <a:noFill/>
                </a:ln>
                <a:solidFill>
                  <a:prstClr val="black"/>
                </a:solidFill>
                <a:effectLst/>
                <a:uLnTx/>
                <a:uFillTx/>
                <a:latin typeface="Carlito"/>
                <a:ea typeface="+mn-ea"/>
                <a:cs typeface="Carlito"/>
              </a:rPr>
              <a:t>questions on </a:t>
            </a:r>
            <a:r>
              <a:rPr kumimoji="0" sz="1800" b="0" i="0" u="none" strike="noStrike" kern="1200" cap="none" spc="0" normalizeH="0" baseline="0" noProof="0" dirty="0">
                <a:ln>
                  <a:noFill/>
                </a:ln>
                <a:solidFill>
                  <a:prstClr val="black"/>
                </a:solidFill>
                <a:effectLst/>
                <a:uLnTx/>
                <a:uFillTx/>
                <a:latin typeface="Carlito"/>
                <a:ea typeface="+mn-ea"/>
                <a:cs typeface="Carlito"/>
              </a:rPr>
              <a:t>these, </a:t>
            </a:r>
            <a:r>
              <a:rPr kumimoji="0" sz="1800" b="0" i="0" u="none" strike="noStrike" kern="1200" cap="none" spc="-5" normalizeH="0" baseline="0" noProof="0" dirty="0">
                <a:ln>
                  <a:noFill/>
                </a:ln>
                <a:solidFill>
                  <a:prstClr val="black"/>
                </a:solidFill>
                <a:effectLst/>
                <a:uLnTx/>
                <a:uFillTx/>
                <a:latin typeface="Carlito"/>
                <a:ea typeface="+mn-ea"/>
                <a:cs typeface="Carlito"/>
              </a:rPr>
              <a:t>but </a:t>
            </a:r>
            <a:r>
              <a:rPr kumimoji="0" sz="1800" b="0" i="0" u="none" strike="noStrike" kern="1200" cap="none" spc="-10" normalizeH="0" baseline="0" noProof="0" dirty="0">
                <a:ln>
                  <a:noFill/>
                </a:ln>
                <a:solidFill>
                  <a:prstClr val="black"/>
                </a:solidFill>
                <a:effectLst/>
                <a:uLnTx/>
                <a:uFillTx/>
                <a:latin typeface="Carlito"/>
                <a:ea typeface="+mn-ea"/>
                <a:cs typeface="Carlito"/>
              </a:rPr>
              <a:t>you’ll revisit </a:t>
            </a:r>
            <a:r>
              <a:rPr kumimoji="0" sz="1800" b="0" i="0" u="none" strike="noStrike" kern="1200" cap="none" spc="0" normalizeH="0" baseline="0" noProof="0" dirty="0">
                <a:ln>
                  <a:noFill/>
                </a:ln>
                <a:solidFill>
                  <a:prstClr val="black"/>
                </a:solidFill>
                <a:effectLst/>
                <a:uLnTx/>
                <a:uFillTx/>
                <a:latin typeface="Carlito"/>
                <a:ea typeface="+mn-ea"/>
                <a:cs typeface="Carlito"/>
              </a:rPr>
              <a:t>them in</a:t>
            </a:r>
            <a:r>
              <a:rPr kumimoji="0" sz="1800" b="0" i="0" u="none" strike="noStrike" kern="1200" cap="none" spc="15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S2.</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6" name="object 26"/>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23</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lgn="just">
              <a:buFont typeface="Wingdings" panose="05000000000000000000" pitchFamily="2" charset="2"/>
              <a:buChar char="v"/>
            </a:pPr>
            <a:r>
              <a:rPr lang="en-IN" b="1" dirty="0"/>
              <a:t>Step 4: Feature Vector</a:t>
            </a:r>
          </a:p>
          <a:p>
            <a:pPr lvl="1">
              <a:buFont typeface="Wingdings" panose="05000000000000000000" pitchFamily="2" charset="2"/>
              <a:buChar char="v"/>
            </a:pPr>
            <a:r>
              <a:rPr lang="en-IN" sz="2400" dirty="0"/>
              <a:t>We choose whether to keep all these components or discard those of lesser significance (of low eigenvalues), and form with the remaining ones a matrix of vectors that we call </a:t>
            </a:r>
            <a:r>
              <a:rPr lang="en-IN" sz="2400" b="1" i="1" dirty="0"/>
              <a:t>Feature vector</a:t>
            </a:r>
            <a:r>
              <a:rPr lang="en-IN" sz="2400" dirty="0"/>
              <a:t>.</a:t>
            </a:r>
          </a:p>
          <a:p>
            <a:pPr lvl="1">
              <a:buFont typeface="Wingdings" panose="05000000000000000000" pitchFamily="2" charset="2"/>
              <a:buChar char="v"/>
            </a:pPr>
            <a:r>
              <a:rPr lang="en-IN" sz="2400" dirty="0"/>
              <a:t>So, the </a:t>
            </a:r>
            <a:r>
              <a:rPr lang="en-IN" sz="2400" b="1" i="1" dirty="0"/>
              <a:t>Feature vector </a:t>
            </a:r>
            <a:r>
              <a:rPr lang="en-IN" sz="2400" dirty="0"/>
              <a:t>is simply </a:t>
            </a:r>
            <a:r>
              <a:rPr lang="en-IN" sz="2400" i="1" dirty="0"/>
              <a:t>a matrix that has as columns the eigenvectors of the components that we decide to keep</a:t>
            </a:r>
            <a:r>
              <a:rPr lang="en-IN" sz="2400" dirty="0"/>
              <a:t>. </a:t>
            </a:r>
          </a:p>
          <a:p>
            <a:pPr lvl="1">
              <a:buFont typeface="Wingdings" panose="05000000000000000000" pitchFamily="2" charset="2"/>
              <a:buChar char="v"/>
            </a:pPr>
            <a:r>
              <a:rPr lang="en-IN" sz="2400" dirty="0"/>
              <a:t>This makes it the first step towards dimensionality reduction, because if we choose to keep only </a:t>
            </a:r>
            <a:r>
              <a:rPr lang="en-IN" sz="2400" b="1" i="1" dirty="0"/>
              <a:t>p</a:t>
            </a:r>
            <a:r>
              <a:rPr lang="en-IN" sz="2400" dirty="0"/>
              <a:t> eigenvectors (components) out of </a:t>
            </a:r>
            <a:r>
              <a:rPr lang="en-IN" sz="2400" b="1" i="1" dirty="0"/>
              <a:t>n</a:t>
            </a:r>
            <a:r>
              <a:rPr lang="en-IN" sz="2400" dirty="0"/>
              <a:t>, the final data set will have only </a:t>
            </a:r>
            <a:r>
              <a:rPr lang="en-IN" sz="2400" b="1" i="1" dirty="0"/>
              <a:t>p</a:t>
            </a:r>
            <a:r>
              <a:rPr lang="en-IN" sz="2400" dirty="0"/>
              <a:t> dimensions.</a:t>
            </a:r>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3398242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b="1" dirty="0"/>
                  <a:t>Step 4: Feature Vector</a:t>
                </a:r>
              </a:p>
              <a:p>
                <a:pPr>
                  <a:buFont typeface="Wingdings" panose="05000000000000000000" pitchFamily="2" charset="2"/>
                  <a:buChar char="v"/>
                </a:pPr>
                <a:r>
                  <a:rPr lang="en-IN" dirty="0"/>
                  <a:t>Example:</a:t>
                </a:r>
              </a:p>
              <a:p>
                <a:pPr lvl="1">
                  <a:buFont typeface="Wingdings" panose="05000000000000000000" pitchFamily="2" charset="2"/>
                  <a:buChar char="v"/>
                </a:pPr>
                <a:r>
                  <a:rPr lang="en-IN" sz="2400" dirty="0"/>
                  <a:t>we can either form a feature vector with both of the eigenvectors </a:t>
                </a:r>
                <a:r>
                  <a:rPr lang="en-IN" sz="2400" i="1" dirty="0"/>
                  <a:t>v</a:t>
                </a:r>
                <a:r>
                  <a:rPr lang="en-IN" sz="2400" baseline="-25000" dirty="0"/>
                  <a:t>1</a:t>
                </a:r>
                <a:r>
                  <a:rPr lang="en-IN" sz="2400" dirty="0"/>
                  <a:t> and </a:t>
                </a:r>
                <a:r>
                  <a:rPr lang="en-IN" sz="2400" i="1" dirty="0"/>
                  <a:t>v</a:t>
                </a:r>
                <a:r>
                  <a:rPr lang="en-IN" sz="2400" baseline="-25000" dirty="0"/>
                  <a:t>2</a:t>
                </a:r>
                <a:r>
                  <a:rPr lang="en-IN" sz="2400" dirty="0"/>
                  <a:t>:</a:t>
                </a:r>
              </a:p>
              <a:p>
                <a:pPr marL="57150" indent="0"/>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m:t>
                      </m:r>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.6778736</m:t>
                                </m:r>
                              </m:e>
                              <m:e>
                                <m:r>
                                  <a:rPr lang="en-US" b="0" i="1" smtClean="0">
                                    <a:latin typeface="Cambria Math" panose="02040503050406030204" pitchFamily="18" charset="0"/>
                                  </a:rPr>
                                  <m:t>−</m:t>
                                </m:r>
                                <m:r>
                                  <a:rPr lang="en-US" i="1">
                                    <a:latin typeface="Cambria Math" panose="02040503050406030204" pitchFamily="18" charset="0"/>
                                  </a:rPr>
                                  <m:t>0.7351785</m:t>
                                </m:r>
                              </m:e>
                            </m:mr>
                            <m:mr>
                              <m:e>
                                <m:r>
                                  <a:rPr lang="en-US" i="1">
                                    <a:latin typeface="Cambria Math" panose="02040503050406030204" pitchFamily="18" charset="0"/>
                                  </a:rPr>
                                  <m:t>0.7351785</m:t>
                                </m:r>
                              </m:e>
                              <m:e>
                                <m:r>
                                  <m:rPr>
                                    <m:brk m:alnAt="7"/>
                                  </m:rPr>
                                  <a:rPr lang="en-US" i="1">
                                    <a:latin typeface="Cambria Math" panose="02040503050406030204" pitchFamily="18" charset="0"/>
                                  </a:rPr>
                                  <m:t>0</m:t>
                                </m:r>
                                <m:r>
                                  <a:rPr lang="en-US" i="1">
                                    <a:latin typeface="Cambria Math" panose="02040503050406030204" pitchFamily="18" charset="0"/>
                                  </a:rPr>
                                  <m:t>.6778736</m:t>
                                </m:r>
                              </m:e>
                            </m:mr>
                          </m:m>
                        </m:e>
                      </m:d>
                    </m:oMath>
                  </m:oMathPara>
                </a14:m>
                <a:endParaRPr lang="en-IN" b="1" dirty="0"/>
              </a:p>
              <a:p>
                <a:pPr marL="800100" lvl="1">
                  <a:buFont typeface="Wingdings" panose="05000000000000000000" pitchFamily="2" charset="2"/>
                  <a:buChar char="v"/>
                </a:pPr>
                <a:r>
                  <a:rPr lang="en-IN" sz="2400" dirty="0"/>
                  <a:t>Or discard the eigenvector </a:t>
                </a:r>
                <a:r>
                  <a:rPr lang="en-IN" sz="2400" i="1" dirty="0"/>
                  <a:t>v</a:t>
                </a:r>
                <a:r>
                  <a:rPr lang="en-IN" sz="2400" baseline="-25000" dirty="0"/>
                  <a:t>2</a:t>
                </a:r>
                <a:r>
                  <a:rPr lang="en-IN" sz="2400" dirty="0"/>
                  <a:t>, which is the one of lesser significance, and form a feature vector with </a:t>
                </a:r>
                <a:r>
                  <a:rPr lang="en-IN" sz="2400" i="1" dirty="0"/>
                  <a:t>v</a:t>
                </a:r>
                <a:r>
                  <a:rPr lang="en-IN" sz="2400" baseline="-25000" dirty="0"/>
                  <a:t>1</a:t>
                </a:r>
                <a:r>
                  <a:rPr lang="en-IN" sz="2400" dirty="0"/>
                  <a:t> only:</a:t>
                </a:r>
              </a:p>
              <a:p>
                <a:pPr marL="114300" indent="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.6778736</m:t>
                                </m:r>
                              </m:e>
                            </m:mr>
                            <m:mr>
                              <m:e>
                                <m:r>
                                  <a:rPr lang="en-US" i="1">
                                    <a:latin typeface="Cambria Math" panose="02040503050406030204" pitchFamily="18" charset="0"/>
                                  </a:rPr>
                                  <m:t>0.7351785</m:t>
                                </m:r>
                              </m:e>
                            </m:mr>
                          </m:m>
                        </m:e>
                      </m:d>
                    </m:oMath>
                  </m:oMathPara>
                </a14:m>
                <a:endParaRPr lang="en-IN" dirty="0"/>
              </a:p>
              <a:p>
                <a:pPr marL="114300" indent="0"/>
                <a:r>
                  <a:rPr lang="en-IN" i="1" dirty="0"/>
                  <a:t>* The discarding </a:t>
                </a:r>
                <a:r>
                  <a:rPr lang="en-IN" b="1" i="1" dirty="0"/>
                  <a:t>v</a:t>
                </a:r>
                <a:r>
                  <a:rPr lang="en-IN" b="1" i="1" baseline="-25000" dirty="0"/>
                  <a:t>2</a:t>
                </a:r>
                <a:r>
                  <a:rPr lang="en-IN" i="1" dirty="0"/>
                  <a:t> will reduce the dimension by </a:t>
                </a:r>
                <a:r>
                  <a:rPr lang="en-IN" b="1" i="1" dirty="0"/>
                  <a:t>One</a:t>
                </a:r>
                <a:r>
                  <a:rPr lang="en-IN" i="1" dirty="0"/>
                  <a:t> but the data lose will be 4%.</a:t>
                </a:r>
                <a:endParaRPr lang="en-IN"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600200"/>
                <a:ext cx="8229600" cy="5105400"/>
              </a:xfrm>
              <a:blipFill rotWithShape="0">
                <a:blip r:embed="rId2"/>
                <a:stretch>
                  <a:fillRect l="-963" t="-836"/>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pic>
        <p:nvPicPr>
          <p:cNvPr id="4" name="Picture 3"/>
          <p:cNvPicPr>
            <a:picLocks noChangeAspect="1"/>
          </p:cNvPicPr>
          <p:nvPr/>
        </p:nvPicPr>
        <p:blipFill>
          <a:blip r:embed="rId3"/>
          <a:stretch>
            <a:fillRect/>
          </a:stretch>
        </p:blipFill>
        <p:spPr>
          <a:xfrm>
            <a:off x="4444034" y="914400"/>
            <a:ext cx="4699966" cy="1114425"/>
          </a:xfrm>
          <a:prstGeom prst="rect">
            <a:avLst/>
          </a:prstGeom>
        </p:spPr>
      </p:pic>
    </p:spTree>
    <p:extLst>
      <p:ext uri="{BB962C8B-B14F-4D97-AF65-F5344CB8AC3E}">
        <p14:creationId xmlns:p14="http://schemas.microsoft.com/office/powerpoint/2010/main" val="386775626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5105400"/>
          </a:xfrm>
        </p:spPr>
        <p:txBody>
          <a:bodyPr>
            <a:noAutofit/>
          </a:bodyPr>
          <a:lstStyle/>
          <a:p>
            <a:pPr>
              <a:buFont typeface="Wingdings" panose="05000000000000000000" pitchFamily="2" charset="2"/>
              <a:buChar char="v"/>
            </a:pPr>
            <a:r>
              <a:rPr lang="en-IN" dirty="0"/>
              <a:t>So, as we saw in the example, it’s up to you to choose whether to keep all the components or discard the ones of lesser significance, depending on what you are looking for. Because if you just want to describe your data in terms of new variables (principal components) that are uncorrelated without seeking to reduce dimensionality, leaving out lesser significant components is not needed.</a:t>
            </a:r>
            <a:endParaRPr lang="en-IN" b="1" dirty="0"/>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8275807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229600" cy="5105400"/>
          </a:xfrm>
        </p:spPr>
        <p:txBody>
          <a:bodyPr>
            <a:noAutofit/>
          </a:bodyPr>
          <a:lstStyle/>
          <a:p>
            <a:pPr>
              <a:buFont typeface="Wingdings" panose="05000000000000000000" pitchFamily="2" charset="2"/>
              <a:buChar char="v"/>
            </a:pPr>
            <a:r>
              <a:rPr lang="en-IN" b="1" dirty="0"/>
              <a:t>Step 5: Recast the data along the principal axes.</a:t>
            </a:r>
            <a:r>
              <a:rPr lang="en-IN" b="1" cap="all" dirty="0"/>
              <a:t> </a:t>
            </a:r>
          </a:p>
          <a:p>
            <a:pPr lvl="1">
              <a:buFont typeface="Wingdings" panose="05000000000000000000" pitchFamily="2" charset="2"/>
              <a:buChar char="v"/>
            </a:pPr>
            <a:r>
              <a:rPr lang="en-IN" sz="2400" dirty="0" err="1"/>
              <a:t>Uptill</a:t>
            </a:r>
            <a:r>
              <a:rPr lang="en-IN" sz="2400" dirty="0"/>
              <a:t> now, apart from standardization, we do not make any changes on the data, we just select the principal components and form the feature vector, but the input data set remains always in terms of the original axes (</a:t>
            </a:r>
            <a:r>
              <a:rPr lang="en-IN" sz="2400" i="1" dirty="0" err="1"/>
              <a:t>i.e</a:t>
            </a:r>
            <a:r>
              <a:rPr lang="en-IN" sz="2400" i="1" dirty="0"/>
              <a:t>, in terms of the initial variables</a:t>
            </a:r>
            <a:r>
              <a:rPr lang="en-IN" sz="2400" dirty="0"/>
              <a:t>).</a:t>
            </a:r>
          </a:p>
          <a:p>
            <a:pPr lvl="1">
              <a:buFont typeface="Wingdings" panose="05000000000000000000" pitchFamily="2" charset="2"/>
              <a:buChar char="v"/>
            </a:pPr>
            <a:r>
              <a:rPr lang="en-IN" sz="2400" dirty="0"/>
              <a:t>So we use, the feature vector formed using the eigenvectors of the covariance matrix, to reorient the data from the original axes to the ones represented by the principal components (hence the name Principal Components Analysis). </a:t>
            </a:r>
          </a:p>
          <a:p>
            <a:pPr lvl="1">
              <a:buFont typeface="Wingdings" panose="05000000000000000000" pitchFamily="2" charset="2"/>
              <a:buChar char="v"/>
            </a:pPr>
            <a:r>
              <a:rPr lang="en-IN" sz="2400" dirty="0"/>
              <a:t>This can be done by multiplying the transpose of the original data set by the transpose of the feature vector.</a:t>
            </a:r>
            <a:endParaRPr lang="en-IN" sz="2400" b="1" cap="all" dirty="0"/>
          </a:p>
        </p:txBody>
      </p:sp>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26578264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447800"/>
                <a:ext cx="8534400" cy="5105400"/>
              </a:xfrm>
            </p:spPr>
            <p:txBody>
              <a:bodyPr>
                <a:noAutofit/>
              </a:bodyPr>
              <a:lstStyle/>
              <a:p>
                <a:pPr>
                  <a:buFont typeface="Wingdings" panose="05000000000000000000" pitchFamily="2" charset="2"/>
                  <a:buChar char="v"/>
                </a:pPr>
                <a:r>
                  <a:rPr lang="en-IN" b="1" dirty="0"/>
                  <a:t>Step 5: Recast the data along the principal axes.</a:t>
                </a:r>
                <a:r>
                  <a:rPr lang="en-IN" b="1" cap="all" dirty="0"/>
                  <a:t> </a:t>
                </a:r>
              </a:p>
              <a:p>
                <a:pPr marL="57150" indent="0"/>
                <a:endParaRPr lang="en-US" sz="3200" b="1" i="1" cap="all" dirty="0">
                  <a:latin typeface="Cambria Math" panose="02040503050406030204" pitchFamily="18" charset="0"/>
                </a:endParaRPr>
              </a:p>
              <a:p>
                <a:pPr marL="57150" indent="0"/>
                <a14:m>
                  <m:oMathPara xmlns:m="http://schemas.openxmlformats.org/officeDocument/2006/math">
                    <m:oMathParaPr>
                      <m:jc m:val="centerGroup"/>
                    </m:oMathParaPr>
                    <m:oMath xmlns:m="http://schemas.openxmlformats.org/officeDocument/2006/math">
                      <m:r>
                        <a:rPr lang="en-US" sz="1800" b="1" i="1" cap="all" smtClean="0">
                          <a:latin typeface="Cambria Math" panose="02040503050406030204" pitchFamily="18" charset="0"/>
                        </a:rPr>
                        <m:t>𝑭𝒊𝒏𝒂𝒍</m:t>
                      </m:r>
                      <m:r>
                        <a:rPr lang="en-US" sz="1800" b="1" i="1" cap="all" smtClean="0">
                          <a:latin typeface="Cambria Math" panose="02040503050406030204" pitchFamily="18" charset="0"/>
                        </a:rPr>
                        <m:t> </m:t>
                      </m:r>
                      <m:r>
                        <a:rPr lang="en-US" sz="1800" b="1" i="1" cap="all" smtClean="0">
                          <a:latin typeface="Cambria Math" panose="02040503050406030204" pitchFamily="18" charset="0"/>
                        </a:rPr>
                        <m:t>𝑫𝒂𝒕𝒂</m:t>
                      </m:r>
                      <m:r>
                        <a:rPr lang="en-US" sz="1800" b="1" i="1" cap="all" smtClean="0">
                          <a:latin typeface="Cambria Math" panose="02040503050406030204" pitchFamily="18" charset="0"/>
                        </a:rPr>
                        <m:t> </m:t>
                      </m:r>
                      <m:r>
                        <a:rPr lang="en-US" sz="1800" b="1" i="1" cap="all" smtClean="0">
                          <a:latin typeface="Cambria Math" panose="02040503050406030204" pitchFamily="18" charset="0"/>
                        </a:rPr>
                        <m:t>𝑺𝒆𝒕</m:t>
                      </m:r>
                      <m:r>
                        <a:rPr lang="en-US" sz="1800" b="1" i="1" cap="all" smtClean="0">
                          <a:latin typeface="Cambria Math" panose="02040503050406030204" pitchFamily="18" charset="0"/>
                        </a:rPr>
                        <m:t>= </m:t>
                      </m:r>
                      <m:sSup>
                        <m:sSupPr>
                          <m:ctrlPr>
                            <a:rPr lang="en-US" sz="1800" b="1" i="1" cap="all" smtClean="0">
                              <a:latin typeface="Cambria Math" panose="02040503050406030204" pitchFamily="18" charset="0"/>
                            </a:rPr>
                          </m:ctrlPr>
                        </m:sSupPr>
                        <m:e>
                          <m:r>
                            <a:rPr lang="en-US" sz="1800" b="1" i="1" cap="all" smtClean="0">
                              <a:latin typeface="Cambria Math" panose="02040503050406030204" pitchFamily="18" charset="0"/>
                            </a:rPr>
                            <m:t>(</m:t>
                          </m:r>
                          <m:r>
                            <a:rPr lang="en-US" sz="1800" b="1" i="1" cap="all">
                              <a:latin typeface="Cambria Math" panose="02040503050406030204" pitchFamily="18" charset="0"/>
                            </a:rPr>
                            <m:t>𝑭𝒆𝒂𝒕𝒖𝒓𝒆</m:t>
                          </m:r>
                          <m:r>
                            <a:rPr lang="en-US" sz="1800" b="1" i="1" cap="all">
                              <a:latin typeface="Cambria Math" panose="02040503050406030204" pitchFamily="18" charset="0"/>
                            </a:rPr>
                            <m:t> </m:t>
                          </m:r>
                          <m:r>
                            <a:rPr lang="en-US" sz="1800" b="1" i="1" cap="all">
                              <a:latin typeface="Cambria Math" panose="02040503050406030204" pitchFamily="18" charset="0"/>
                            </a:rPr>
                            <m:t>𝑽𝒆𝒄𝒕𝒐𝒓</m:t>
                          </m:r>
                          <m:r>
                            <a:rPr lang="en-US" sz="1800" b="1" i="1" cap="all" smtClean="0">
                              <a:latin typeface="Cambria Math" panose="02040503050406030204" pitchFamily="18" charset="0"/>
                            </a:rPr>
                            <m:t>)</m:t>
                          </m:r>
                        </m:e>
                        <m:sup>
                          <m:r>
                            <a:rPr lang="en-US" sz="1800" b="1" i="1" cap="all" smtClean="0">
                              <a:latin typeface="Cambria Math" panose="02040503050406030204" pitchFamily="18" charset="0"/>
                            </a:rPr>
                            <m:t>𝑻</m:t>
                          </m:r>
                        </m:sup>
                      </m:sSup>
                      <m:r>
                        <a:rPr lang="en-US" sz="1800" b="1" i="1" cap="all" smtClean="0">
                          <a:latin typeface="Cambria Math" panose="02040503050406030204" pitchFamily="18" charset="0"/>
                        </a:rPr>
                        <m:t> ∗ </m:t>
                      </m:r>
                      <m:sSup>
                        <m:sSupPr>
                          <m:ctrlPr>
                            <a:rPr lang="en-US" sz="1800" b="1" i="1" cap="all" smtClean="0">
                              <a:latin typeface="Cambria Math" panose="02040503050406030204" pitchFamily="18" charset="0"/>
                            </a:rPr>
                          </m:ctrlPr>
                        </m:sSupPr>
                        <m:e>
                          <m:r>
                            <a:rPr lang="en-US" sz="1800" b="1" i="1" cap="all" smtClean="0">
                              <a:latin typeface="Cambria Math" panose="02040503050406030204" pitchFamily="18" charset="0"/>
                            </a:rPr>
                            <m:t>(</m:t>
                          </m:r>
                          <m:r>
                            <a:rPr lang="en-US" sz="1800" b="1" i="1" cap="all" smtClean="0">
                              <a:latin typeface="Cambria Math" panose="02040503050406030204" pitchFamily="18" charset="0"/>
                            </a:rPr>
                            <m:t>𝑺𝒕𝒂𝒏𝒅𝒂𝒓𝒅𝒊𝒛𝒆𝒅</m:t>
                          </m:r>
                          <m:r>
                            <a:rPr lang="en-US" sz="1800" b="1" i="1" cap="all" smtClean="0">
                              <a:latin typeface="Cambria Math" panose="02040503050406030204" pitchFamily="18" charset="0"/>
                            </a:rPr>
                            <m:t> </m:t>
                          </m:r>
                          <m:r>
                            <a:rPr lang="en-US" sz="1800" b="1" i="1" cap="all" smtClean="0">
                              <a:latin typeface="Cambria Math" panose="02040503050406030204" pitchFamily="18" charset="0"/>
                            </a:rPr>
                            <m:t>𝑶𝒓𝒊𝒈𝒊𝒏𝒂𝒍</m:t>
                          </m:r>
                          <m:r>
                            <a:rPr lang="en-US" sz="1800" b="1" i="1" cap="all" smtClean="0">
                              <a:latin typeface="Cambria Math" panose="02040503050406030204" pitchFamily="18" charset="0"/>
                            </a:rPr>
                            <m:t> </m:t>
                          </m:r>
                          <m:r>
                            <a:rPr lang="en-US" sz="1800" b="1" i="1" cap="all" smtClean="0">
                              <a:latin typeface="Cambria Math" panose="02040503050406030204" pitchFamily="18" charset="0"/>
                            </a:rPr>
                            <m:t>𝑫𝒂𝒕𝒂</m:t>
                          </m:r>
                          <m:r>
                            <a:rPr lang="en-US" sz="1800" b="1" i="1" cap="all" smtClean="0">
                              <a:latin typeface="Cambria Math" panose="02040503050406030204" pitchFamily="18" charset="0"/>
                            </a:rPr>
                            <m:t> </m:t>
                          </m:r>
                          <m:r>
                            <a:rPr lang="en-US" sz="1800" b="1" i="1" cap="all" smtClean="0">
                              <a:latin typeface="Cambria Math" panose="02040503050406030204" pitchFamily="18" charset="0"/>
                            </a:rPr>
                            <m:t>𝑺𝒆𝒕</m:t>
                          </m:r>
                          <m:r>
                            <a:rPr lang="en-US" sz="1800" b="1" i="1" cap="all" smtClean="0">
                              <a:latin typeface="Cambria Math" panose="02040503050406030204" pitchFamily="18" charset="0"/>
                            </a:rPr>
                            <m:t>)</m:t>
                          </m:r>
                        </m:e>
                        <m:sup>
                          <m:r>
                            <a:rPr lang="en-US" sz="1800" b="1" i="1" cap="all" smtClean="0">
                              <a:latin typeface="Cambria Math" panose="02040503050406030204" pitchFamily="18" charset="0"/>
                            </a:rPr>
                            <m:t>𝑻</m:t>
                          </m:r>
                        </m:sup>
                      </m:sSup>
                    </m:oMath>
                  </m:oMathPara>
                </a14:m>
                <a:endParaRPr lang="en-IN" sz="3200" b="1" cap="all"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447800"/>
                <a:ext cx="8534400" cy="5105400"/>
              </a:xfrm>
              <a:blipFill rotWithShape="0">
                <a:blip r:embed="rId2"/>
                <a:stretch>
                  <a:fillRect l="-929" t="-836"/>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7696200" cy="1143000"/>
          </a:xfrm>
        </p:spPr>
        <p:txBody>
          <a:bodyPr/>
          <a:lstStyle/>
          <a:p>
            <a:r>
              <a:rPr lang="en-IN" u="sng" dirty="0"/>
              <a:t>P</a:t>
            </a:r>
            <a:r>
              <a:rPr lang="en-IN" dirty="0"/>
              <a:t>rincipal </a:t>
            </a:r>
            <a:r>
              <a:rPr lang="en-IN" u="sng" dirty="0"/>
              <a:t>C</a:t>
            </a:r>
            <a:r>
              <a:rPr lang="en-IN" dirty="0"/>
              <a:t>omponent </a:t>
            </a:r>
            <a:r>
              <a:rPr lang="en-IN" u="sng" dirty="0"/>
              <a:t>A</a:t>
            </a:r>
            <a:r>
              <a:rPr lang="en-IN" dirty="0"/>
              <a:t>nalysis (PCA)</a:t>
            </a:r>
          </a:p>
        </p:txBody>
      </p:sp>
    </p:spTree>
    <p:extLst>
      <p:ext uri="{BB962C8B-B14F-4D97-AF65-F5344CB8AC3E}">
        <p14:creationId xmlns:p14="http://schemas.microsoft.com/office/powerpoint/2010/main" val="10166392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IN" dirty="0"/>
              <a:t>Thank You</a:t>
            </a:r>
          </a:p>
        </p:txBody>
      </p:sp>
      <p:sp>
        <p:nvSpPr>
          <p:cNvPr id="6" name="Slide Number Placeholder 5"/>
          <p:cNvSpPr>
            <a:spLocks noGrp="1"/>
          </p:cNvSpPr>
          <p:nvPr>
            <p:ph type="sldNum" sz="quarter" idx="4294967295"/>
          </p:nvPr>
        </p:nvSpPr>
        <p:spPr>
          <a:xfrm>
            <a:off x="7010400" y="6356350"/>
            <a:ext cx="2133600" cy="365125"/>
          </a:xfrm>
        </p:spPr>
        <p:txBody>
          <a:bodyPr/>
          <a:lstStyle/>
          <a:p>
            <a:fld id="{B6F15528-21DE-4FAA-801E-634DDDAF4B2B}" type="slidenum">
              <a:rPr lang="en-US" smtClean="0"/>
              <a:pPr/>
              <a:t>685</a:t>
            </a:fld>
            <a:endParaRPr lang="en-US"/>
          </a:p>
        </p:txBody>
      </p:sp>
    </p:spTree>
    <p:extLst>
      <p:ext uri="{BB962C8B-B14F-4D97-AF65-F5344CB8AC3E}">
        <p14:creationId xmlns:p14="http://schemas.microsoft.com/office/powerpoint/2010/main" val="460311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82828"/>
            <a:ext cx="8100059" cy="22205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Digits </a:t>
            </a:r>
            <a:r>
              <a:rPr kumimoji="0" sz="1800" b="0" i="0" u="none" strike="noStrike" kern="1200" cap="none" spc="-10" normalizeH="0" baseline="0" noProof="0" dirty="0">
                <a:ln>
                  <a:noFill/>
                </a:ln>
                <a:solidFill>
                  <a:prstClr val="black"/>
                </a:solidFill>
                <a:effectLst/>
                <a:uLnTx/>
                <a:uFillTx/>
                <a:latin typeface="Carlito"/>
                <a:ea typeface="+mn-ea"/>
                <a:cs typeface="Carlito"/>
              </a:rPr>
              <a:t>are </a:t>
            </a:r>
            <a:r>
              <a:rPr kumimoji="0" sz="1800" b="0" i="0" u="none" strike="noStrike" kern="1200" cap="none" spc="-5" normalizeH="0" baseline="0" noProof="0" dirty="0">
                <a:ln>
                  <a:noFill/>
                </a:ln>
                <a:solidFill>
                  <a:prstClr val="black"/>
                </a:solidFill>
                <a:effectLst/>
                <a:uLnTx/>
                <a:uFillTx/>
                <a:latin typeface="Carlito"/>
                <a:ea typeface="+mn-ea"/>
                <a:cs typeface="Carlito"/>
              </a:rPr>
              <a:t>selected </a:t>
            </a:r>
            <a:r>
              <a:rPr kumimoji="0" sz="1800" b="0" i="0" u="none" strike="noStrike" kern="1200" cap="none" spc="-10" normalizeH="0" baseline="0" noProof="0" dirty="0">
                <a:ln>
                  <a:noFill/>
                </a:ln>
                <a:solidFill>
                  <a:prstClr val="black"/>
                </a:solidFill>
                <a:effectLst/>
                <a:uLnTx/>
                <a:uFillTx/>
                <a:latin typeface="Carlito"/>
                <a:ea typeface="+mn-ea"/>
                <a:cs typeface="Carlito"/>
              </a:rPr>
              <a:t>at random from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table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10" normalizeH="0" baseline="0" noProof="0" dirty="0">
                <a:ln>
                  <a:noFill/>
                </a:ln>
                <a:solidFill>
                  <a:prstClr val="black"/>
                </a:solidFill>
                <a:effectLst/>
                <a:uLnTx/>
                <a:uFillTx/>
                <a:latin typeface="Carlito"/>
                <a:ea typeface="+mn-ea"/>
                <a:cs typeface="Carlito"/>
              </a:rPr>
              <a:t>random</a:t>
            </a:r>
            <a:r>
              <a:rPr kumimoji="0" sz="1800" b="0" i="0" u="none" strike="noStrike" kern="1200" cap="none" spc="11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numbers.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aren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mean and </a:t>
            </a:r>
            <a:r>
              <a:rPr kumimoji="0" sz="1800" b="0" i="0" u="none" strike="noStrike" kern="1200" cap="none" spc="-10" normalizeH="0" baseline="0" noProof="0" dirty="0">
                <a:ln>
                  <a:noFill/>
                </a:ln>
                <a:solidFill>
                  <a:prstClr val="black"/>
                </a:solidFill>
                <a:effectLst/>
                <a:uLnTx/>
                <a:uFillTx/>
                <a:latin typeface="Carlito"/>
                <a:ea typeface="+mn-ea"/>
                <a:cs typeface="Carlito"/>
              </a:rPr>
              <a:t>standard </a:t>
            </a:r>
            <a:r>
              <a:rPr kumimoji="0" sz="1800" b="0" i="0" u="none" strike="noStrike" kern="1200" cap="none" spc="-5" normalizeH="0" baseline="0" noProof="0" dirty="0">
                <a:ln>
                  <a:noFill/>
                </a:ln>
                <a:solidFill>
                  <a:prstClr val="black"/>
                </a:solidFill>
                <a:effectLst/>
                <a:uLnTx/>
                <a:uFillTx/>
                <a:latin typeface="Carlito"/>
                <a:ea typeface="+mn-ea"/>
                <a:cs typeface="Carlito"/>
              </a:rPr>
              <a:t>deviation of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single</a:t>
            </a:r>
            <a:r>
              <a:rPr kumimoji="0" sz="1800" b="0" i="0" u="none" strike="noStrike" kern="1200" cap="none" spc="7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digit.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117475" lvl="0" indent="-342900" algn="l" defTabSz="914400" rtl="0" eaLnBrk="1" fontAlgn="auto" latinLnBrk="0" hangingPunct="1">
              <a:lnSpc>
                <a:spcPct val="100000"/>
              </a:lnSpc>
              <a:spcBef>
                <a:spcPts val="0"/>
              </a:spcBef>
              <a:spcAft>
                <a:spcPts val="0"/>
              </a:spcAft>
              <a:buClrTx/>
              <a:buSzTx/>
              <a:buFontTx/>
              <a:buAutoNum type="alphaLcParen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particular digit lies within one </a:t>
            </a:r>
            <a:r>
              <a:rPr kumimoji="0" sz="1800" b="0" i="0" u="none" strike="noStrike" kern="1200" cap="none" spc="-10" normalizeH="0" baseline="0" noProof="0" dirty="0">
                <a:ln>
                  <a:noFill/>
                </a:ln>
                <a:solidFill>
                  <a:prstClr val="black"/>
                </a:solidFill>
                <a:effectLst/>
                <a:uLnTx/>
                <a:uFillTx/>
                <a:latin typeface="Carlito"/>
                <a:ea typeface="+mn-ea"/>
                <a:cs typeface="Carlito"/>
              </a:rPr>
              <a:t>standard </a:t>
            </a:r>
            <a:r>
              <a:rPr kumimoji="0" sz="1800" b="0" i="0" u="none" strike="noStrike" kern="1200" cap="none" spc="-5" normalizeH="0" baseline="0" noProof="0" dirty="0">
                <a:ln>
                  <a:noFill/>
                </a:ln>
                <a:solidFill>
                  <a:prstClr val="black"/>
                </a:solidFill>
                <a:effectLst/>
                <a:uLnTx/>
                <a:uFillTx/>
                <a:latin typeface="Carlito"/>
                <a:ea typeface="+mn-ea"/>
                <a:cs typeface="Carlito"/>
              </a:rPr>
              <a:t>deviation of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mean.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Carlito"/>
              <a:ea typeface="+mn-ea"/>
              <a:cs typeface="Carlito"/>
            </a:endParaRPr>
          </a:p>
          <a:p>
            <a:pPr marL="355600" marR="5080" lvl="0" indent="-34290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Our digits </a:t>
            </a:r>
            <a:r>
              <a:rPr kumimoji="0" sz="1800" b="0" i="0" u="none" strike="noStrike" kern="1200" cap="none" spc="-10" normalizeH="0" baseline="0" noProof="0" dirty="0">
                <a:ln>
                  <a:noFill/>
                </a:ln>
                <a:solidFill>
                  <a:prstClr val="black"/>
                </a:solidFill>
                <a:effectLst/>
                <a:uLnTx/>
                <a:uFillTx/>
                <a:latin typeface="Carlito"/>
                <a:ea typeface="+mn-ea"/>
                <a:cs typeface="Carlito"/>
              </a:rPr>
              <a:t>are </a:t>
            </a:r>
            <a:r>
              <a:rPr kumimoji="0" sz="1800" b="0" i="0" u="none" strike="noStrike" kern="1200" cap="none" spc="0" normalizeH="0" baseline="0" noProof="0" dirty="0">
                <a:ln>
                  <a:noFill/>
                </a:ln>
                <a:solidFill>
                  <a:prstClr val="black"/>
                </a:solidFill>
                <a:effectLst/>
                <a:uLnTx/>
                <a:uFillTx/>
                <a:latin typeface="Carlito"/>
                <a:ea typeface="+mn-ea"/>
                <a:cs typeface="Carlito"/>
              </a:rPr>
              <a:t>0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0" normalizeH="0" baseline="0" noProof="0" dirty="0">
                <a:ln>
                  <a:noFill/>
                </a:ln>
                <a:solidFill>
                  <a:prstClr val="black"/>
                </a:solidFill>
                <a:effectLst/>
                <a:uLnTx/>
                <a:uFillTx/>
                <a:latin typeface="Carlito"/>
                <a:ea typeface="+mn-ea"/>
                <a:cs typeface="Carlito"/>
              </a:rPr>
              <a:t>9. </a:t>
            </a: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10" normalizeH="0" baseline="0" noProof="0" dirty="0">
                <a:ln>
                  <a:noFill/>
                </a:ln>
                <a:solidFill>
                  <a:prstClr val="black"/>
                </a:solidFill>
                <a:effectLst/>
                <a:uLnTx/>
                <a:uFillTx/>
                <a:latin typeface="Carlito"/>
                <a:ea typeface="+mn-ea"/>
                <a:cs typeface="Carlito"/>
              </a:rPr>
              <a:t>have </a:t>
            </a:r>
            <a:r>
              <a:rPr kumimoji="0" sz="1800" b="0" i="0" u="none" strike="noStrike" kern="1200" cap="none" spc="-5" normalizeH="0" baseline="0" noProof="0" dirty="0">
                <a:ln>
                  <a:noFill/>
                </a:ln>
                <a:solidFill>
                  <a:prstClr val="black"/>
                </a:solidFill>
                <a:effectLst/>
                <a:uLnTx/>
                <a:uFillTx/>
                <a:latin typeface="Carlito"/>
                <a:ea typeface="+mn-ea"/>
                <a:cs typeface="Carlito"/>
              </a:rPr>
              <a:t>useful </a:t>
            </a:r>
            <a:r>
              <a:rPr kumimoji="0" sz="1800" b="0" i="0" u="none" strike="noStrike" kern="1200" cap="none" spc="-10" normalizeH="0" baseline="0" noProof="0" dirty="0">
                <a:ln>
                  <a:noFill/>
                </a:ln>
                <a:solidFill>
                  <a:prstClr val="black"/>
                </a:solidFill>
                <a:effectLst/>
                <a:uLnTx/>
                <a:uFillTx/>
                <a:latin typeface="Carlito"/>
                <a:ea typeface="+mn-ea"/>
                <a:cs typeface="Carlito"/>
              </a:rPr>
              <a:t>formulae </a:t>
            </a:r>
            <a:r>
              <a:rPr kumimoji="0" sz="1800" b="0" i="0" u="none" strike="noStrike" kern="1200" cap="none" spc="0" normalizeH="0" baseline="0" noProof="0" dirty="0">
                <a:ln>
                  <a:noFill/>
                </a:ln>
                <a:solidFill>
                  <a:prstClr val="black"/>
                </a:solidFill>
                <a:effectLst/>
                <a:uLnTx/>
                <a:uFillTx/>
                <a:latin typeface="Carlito"/>
                <a:ea typeface="+mn-ea"/>
                <a:cs typeface="Carlito"/>
              </a:rPr>
              <a:t>when the </a:t>
            </a:r>
            <a:r>
              <a:rPr kumimoji="0" sz="1800" b="0" i="0" u="none" strike="noStrike" kern="1200" cap="none" spc="-10" normalizeH="0" baseline="0" noProof="0" dirty="0">
                <a:ln>
                  <a:noFill/>
                </a:ln>
                <a:solidFill>
                  <a:prstClr val="black"/>
                </a:solidFill>
                <a:effectLst/>
                <a:uLnTx/>
                <a:uFillTx/>
                <a:latin typeface="Carlito"/>
                <a:ea typeface="+mn-ea"/>
                <a:cs typeface="Carlito"/>
              </a:rPr>
              <a:t>numbers start from </a:t>
            </a:r>
            <a:r>
              <a:rPr kumimoji="0" sz="1800" b="0" i="0" u="none" strike="noStrike" kern="1200" cap="none" spc="0" normalizeH="0" baseline="0" noProof="0" dirty="0">
                <a:ln>
                  <a:noFill/>
                </a:ln>
                <a:solidFill>
                  <a:prstClr val="black"/>
                </a:solidFill>
                <a:effectLst/>
                <a:uLnTx/>
                <a:uFillTx/>
                <a:latin typeface="Carlito"/>
                <a:ea typeface="+mn-ea"/>
                <a:cs typeface="Carlito"/>
              </a:rPr>
              <a:t>1 </a:t>
            </a:r>
            <a:r>
              <a:rPr kumimoji="0" sz="1800" b="0" i="0" u="none" strike="noStrike" kern="1200" cap="none" spc="-10" normalizeH="0" baseline="0" noProof="0" dirty="0">
                <a:ln>
                  <a:noFill/>
                </a:ln>
                <a:solidFill>
                  <a:prstClr val="black"/>
                </a:solidFill>
                <a:effectLst/>
                <a:uLnTx/>
                <a:uFillTx/>
                <a:latin typeface="Carlito"/>
                <a:ea typeface="+mn-ea"/>
                <a:cs typeface="Carlito"/>
              </a:rPr>
              <a:t>rather  </a:t>
            </a:r>
            <a:r>
              <a:rPr kumimoji="0" sz="1800" b="0" i="0" u="none" strike="noStrike" kern="1200" cap="none" spc="0" normalizeH="0" baseline="0" noProof="0" dirty="0">
                <a:ln>
                  <a:noFill/>
                </a:ln>
                <a:solidFill>
                  <a:prstClr val="black"/>
                </a:solidFill>
                <a:effectLst/>
                <a:uLnTx/>
                <a:uFillTx/>
                <a:latin typeface="Carlito"/>
                <a:ea typeface="+mn-ea"/>
                <a:cs typeface="Carlito"/>
              </a:rPr>
              <a:t>than 0. If the </a:t>
            </a:r>
            <a:r>
              <a:rPr kumimoji="0" sz="1800" b="0" i="0" u="none" strike="noStrike" kern="1200" cap="none" spc="-5" normalizeH="0" baseline="0" noProof="0" dirty="0">
                <a:ln>
                  <a:noFill/>
                </a:ln>
                <a:solidFill>
                  <a:prstClr val="black"/>
                </a:solidFill>
                <a:effectLst/>
                <a:uLnTx/>
                <a:uFillTx/>
                <a:latin typeface="Carlito"/>
                <a:ea typeface="+mn-ea"/>
                <a:cs typeface="Carlito"/>
              </a:rPr>
              <a:t>digit is </a:t>
            </a:r>
            <a:r>
              <a:rPr kumimoji="0" sz="1800" b="0" i="0" u="none" strike="noStrike" kern="1200" cap="none" spc="0" normalizeH="0" baseline="0" noProof="0" dirty="0">
                <a:ln>
                  <a:noFill/>
                </a:ln>
                <a:solidFill>
                  <a:prstClr val="black"/>
                </a:solidFill>
                <a:effectLst/>
                <a:uLnTx/>
                <a:uFillTx/>
                <a:latin typeface="Carlito"/>
                <a:ea typeface="+mn-ea"/>
                <a:cs typeface="Carlito"/>
              </a:rPr>
              <a:t>R, </a:t>
            </a:r>
            <a:r>
              <a:rPr kumimoji="0" sz="1800" b="0" i="0" u="none" strike="noStrike" kern="1200" cap="none" spc="-5" normalizeH="0" baseline="0" noProof="0" dirty="0">
                <a:ln>
                  <a:noFill/>
                </a:ln>
                <a:solidFill>
                  <a:prstClr val="black"/>
                </a:solidFill>
                <a:effectLst/>
                <a:uLnTx/>
                <a:uFillTx/>
                <a:latin typeface="Carlito"/>
                <a:ea typeface="+mn-ea"/>
                <a:cs typeface="Carlito"/>
              </a:rPr>
              <a:t>let </a:t>
            </a:r>
            <a:r>
              <a:rPr kumimoji="0" sz="1800" b="0" i="0" u="none" strike="noStrike" kern="1200" cap="none" spc="0" normalizeH="0" baseline="0" noProof="0" dirty="0">
                <a:ln>
                  <a:noFill/>
                </a:ln>
                <a:solidFill>
                  <a:prstClr val="black"/>
                </a:solidFill>
                <a:effectLst/>
                <a:uLnTx/>
                <a:uFillTx/>
                <a:latin typeface="Carlito"/>
                <a:ea typeface="+mn-ea"/>
                <a:cs typeface="Carlito"/>
              </a:rPr>
              <a:t>X = R +</a:t>
            </a:r>
            <a:r>
              <a:rPr kumimoji="0" sz="1800" b="0" i="0" u="none" strike="noStrike" kern="1200" cap="none" spc="3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Then E[R]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E[X </a:t>
            </a:r>
            <a:r>
              <a:rPr kumimoji="0" sz="1800" b="0" i="0" u="none" strike="noStrike" kern="1200" cap="none" spc="0" normalizeH="0" baseline="0" noProof="0" dirty="0">
                <a:ln>
                  <a:noFill/>
                </a:ln>
                <a:solidFill>
                  <a:prstClr val="black"/>
                </a:solidFill>
                <a:effectLst/>
                <a:uLnTx/>
                <a:uFillTx/>
                <a:latin typeface="Carlito"/>
                <a:ea typeface="+mn-ea"/>
                <a:cs typeface="Carlito"/>
              </a:rPr>
              <a:t>– 1] = </a:t>
            </a:r>
            <a:r>
              <a:rPr kumimoji="0" sz="1800" b="0" i="0" u="none" strike="noStrike" kern="1200" cap="none" spc="-5" normalizeH="0" baseline="0" noProof="0" dirty="0">
                <a:ln>
                  <a:noFill/>
                </a:ln>
                <a:solidFill>
                  <a:prstClr val="black"/>
                </a:solidFill>
                <a:effectLst/>
                <a:uLnTx/>
                <a:uFillTx/>
                <a:latin typeface="Carlito"/>
                <a:ea typeface="+mn-ea"/>
                <a:cs typeface="Carlito"/>
              </a:rPr>
              <a:t>E[X] </a:t>
            </a:r>
            <a:r>
              <a:rPr kumimoji="0" sz="1800" b="0" i="0" u="none" strike="noStrike" kern="1200" cap="none" spc="0" normalizeH="0" baseline="0" noProof="0" dirty="0">
                <a:ln>
                  <a:noFill/>
                </a:ln>
                <a:solidFill>
                  <a:prstClr val="black"/>
                </a:solidFill>
                <a:effectLst/>
                <a:uLnTx/>
                <a:uFillTx/>
                <a:latin typeface="Carlito"/>
                <a:ea typeface="+mn-ea"/>
                <a:cs typeface="Carlito"/>
              </a:rPr>
              <a:t>– 1 = 11/2 – 1 =</a:t>
            </a:r>
            <a:r>
              <a:rPr kumimoji="0" sz="1800" b="0" i="0" u="none" strike="noStrike" kern="1200" cap="none" spc="9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4.5</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995997" y="4027551"/>
            <a:ext cx="193675" cy="15240"/>
          </a:xfrm>
          <a:custGeom>
            <a:avLst/>
            <a:gdLst/>
            <a:ahLst/>
            <a:cxnLst/>
            <a:rect l="l" t="t" r="r" b="b"/>
            <a:pathLst>
              <a:path w="193675" h="15239">
                <a:moveTo>
                  <a:pt x="193547" y="0"/>
                </a:moveTo>
                <a:lnTo>
                  <a:pt x="0" y="0"/>
                </a:lnTo>
                <a:lnTo>
                  <a:pt x="0" y="15240"/>
                </a:lnTo>
                <a:lnTo>
                  <a:pt x="193547" y="15240"/>
                </a:lnTo>
                <a:lnTo>
                  <a:pt x="19354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17270" y="3251961"/>
            <a:ext cx="1714500" cy="76200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 normalizeH="0" baseline="0" noProof="0" dirty="0">
                <a:ln>
                  <a:noFill/>
                </a:ln>
                <a:solidFill>
                  <a:prstClr val="black"/>
                </a:solidFill>
                <a:effectLst/>
                <a:uLnTx/>
                <a:uFillTx/>
                <a:latin typeface="Carlito"/>
                <a:ea typeface="+mn-ea"/>
                <a:cs typeface="Carlito"/>
              </a:rPr>
              <a:t>Var[R]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25" normalizeH="0" baseline="0" noProof="0" dirty="0">
                <a:ln>
                  <a:noFill/>
                </a:ln>
                <a:solidFill>
                  <a:prstClr val="black"/>
                </a:solidFill>
                <a:effectLst/>
                <a:uLnTx/>
                <a:uFillTx/>
                <a:latin typeface="Carlito"/>
                <a:ea typeface="+mn-ea"/>
                <a:cs typeface="Carlito"/>
              </a:rPr>
              <a:t>Var[X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5" normalizeH="0" baseline="0" noProof="0" dirty="0">
                <a:ln>
                  <a:noFill/>
                </a:ln>
                <a:solidFill>
                  <a:prstClr val="black"/>
                </a:solidFill>
                <a:effectLst/>
                <a:uLnTx/>
                <a:uFillTx/>
                <a:latin typeface="Carlito"/>
                <a:ea typeface="+mn-ea"/>
                <a:cs typeface="Carlito"/>
              </a:rPr>
              <a:t> 1]</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212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20" normalizeH="0" baseline="0" noProof="0" dirty="0">
                <a:ln>
                  <a:noFill/>
                </a:ln>
                <a:solidFill>
                  <a:prstClr val="black"/>
                </a:solidFill>
                <a:effectLst/>
                <a:uLnTx/>
                <a:uFillTx/>
                <a:latin typeface="Carlito"/>
                <a:ea typeface="+mn-ea"/>
                <a:cs typeface="Carlito"/>
              </a:rPr>
              <a:t>Var[X]</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25425" marR="0" lvl="0" indent="0" algn="l" defTabSz="914400" rtl="0" eaLnBrk="1" fontAlgn="auto" latinLnBrk="0" hangingPunct="1">
              <a:lnSpc>
                <a:spcPts val="1515"/>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txBox="1"/>
          <p:nvPr/>
        </p:nvSpPr>
        <p:spPr>
          <a:xfrm>
            <a:off x="983386" y="4035678"/>
            <a:ext cx="220979"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12</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1247736" y="3930269"/>
            <a:ext cx="1647825" cy="212090"/>
          </a:xfrm>
          <a:custGeom>
            <a:avLst/>
            <a:gdLst/>
            <a:ahLst/>
            <a:cxnLst/>
            <a:rect l="l" t="t" r="r" b="b"/>
            <a:pathLst>
              <a:path w="1647825" h="212089">
                <a:moveTo>
                  <a:pt x="70523" y="8636"/>
                </a:moveTo>
                <a:lnTo>
                  <a:pt x="67475" y="0"/>
                </a:lnTo>
                <a:lnTo>
                  <a:pt x="52133" y="5549"/>
                </a:lnTo>
                <a:lnTo>
                  <a:pt x="38696" y="13614"/>
                </a:lnTo>
                <a:lnTo>
                  <a:pt x="9817" y="52171"/>
                </a:lnTo>
                <a:lnTo>
                  <a:pt x="0" y="105918"/>
                </a:lnTo>
                <a:lnTo>
                  <a:pt x="1079" y="125374"/>
                </a:lnTo>
                <a:lnTo>
                  <a:pt x="17411" y="174752"/>
                </a:lnTo>
                <a:lnTo>
                  <a:pt x="52108" y="206248"/>
                </a:lnTo>
                <a:lnTo>
                  <a:pt x="67475" y="211836"/>
                </a:lnTo>
                <a:lnTo>
                  <a:pt x="70142" y="203200"/>
                </a:lnTo>
                <a:lnTo>
                  <a:pt x="58102" y="197866"/>
                </a:lnTo>
                <a:lnTo>
                  <a:pt x="47739" y="190436"/>
                </a:lnTo>
                <a:lnTo>
                  <a:pt x="26403" y="155765"/>
                </a:lnTo>
                <a:lnTo>
                  <a:pt x="19304" y="104902"/>
                </a:lnTo>
                <a:lnTo>
                  <a:pt x="20091" y="86842"/>
                </a:lnTo>
                <a:lnTo>
                  <a:pt x="31915" y="42164"/>
                </a:lnTo>
                <a:lnTo>
                  <a:pt x="58318" y="13957"/>
                </a:lnTo>
                <a:lnTo>
                  <a:pt x="70523" y="8636"/>
                </a:lnTo>
                <a:close/>
              </a:path>
              <a:path w="1647825" h="212089">
                <a:moveTo>
                  <a:pt x="804456" y="105918"/>
                </a:moveTo>
                <a:lnTo>
                  <a:pt x="794639" y="52171"/>
                </a:lnTo>
                <a:lnTo>
                  <a:pt x="765797" y="13614"/>
                </a:lnTo>
                <a:lnTo>
                  <a:pt x="737019" y="0"/>
                </a:lnTo>
                <a:lnTo>
                  <a:pt x="733971" y="8636"/>
                </a:lnTo>
                <a:lnTo>
                  <a:pt x="746226" y="13957"/>
                </a:lnTo>
                <a:lnTo>
                  <a:pt x="756767" y="21310"/>
                </a:lnTo>
                <a:lnTo>
                  <a:pt x="778129" y="55460"/>
                </a:lnTo>
                <a:lnTo>
                  <a:pt x="785152" y="104902"/>
                </a:lnTo>
                <a:lnTo>
                  <a:pt x="784364" y="123571"/>
                </a:lnTo>
                <a:lnTo>
                  <a:pt x="772579" y="169291"/>
                </a:lnTo>
                <a:lnTo>
                  <a:pt x="746315" y="197866"/>
                </a:lnTo>
                <a:lnTo>
                  <a:pt x="734225" y="203200"/>
                </a:lnTo>
                <a:lnTo>
                  <a:pt x="737019" y="211836"/>
                </a:lnTo>
                <a:lnTo>
                  <a:pt x="777405" y="187718"/>
                </a:lnTo>
                <a:lnTo>
                  <a:pt x="800138" y="143344"/>
                </a:lnTo>
                <a:lnTo>
                  <a:pt x="803376" y="125374"/>
                </a:lnTo>
                <a:lnTo>
                  <a:pt x="804456" y="105918"/>
                </a:lnTo>
                <a:close/>
              </a:path>
              <a:path w="1647825" h="212089">
                <a:moveTo>
                  <a:pt x="914819" y="8636"/>
                </a:moveTo>
                <a:lnTo>
                  <a:pt x="911771" y="0"/>
                </a:lnTo>
                <a:lnTo>
                  <a:pt x="896429" y="5549"/>
                </a:lnTo>
                <a:lnTo>
                  <a:pt x="882980" y="13614"/>
                </a:lnTo>
                <a:lnTo>
                  <a:pt x="854138" y="52171"/>
                </a:lnTo>
                <a:lnTo>
                  <a:pt x="844334" y="105918"/>
                </a:lnTo>
                <a:lnTo>
                  <a:pt x="845400" y="125374"/>
                </a:lnTo>
                <a:lnTo>
                  <a:pt x="861733" y="174752"/>
                </a:lnTo>
                <a:lnTo>
                  <a:pt x="896404" y="206248"/>
                </a:lnTo>
                <a:lnTo>
                  <a:pt x="911771" y="211836"/>
                </a:lnTo>
                <a:lnTo>
                  <a:pt x="914438" y="203200"/>
                </a:lnTo>
                <a:lnTo>
                  <a:pt x="902398" y="197866"/>
                </a:lnTo>
                <a:lnTo>
                  <a:pt x="892035" y="190436"/>
                </a:lnTo>
                <a:lnTo>
                  <a:pt x="870699" y="155765"/>
                </a:lnTo>
                <a:lnTo>
                  <a:pt x="863638" y="104902"/>
                </a:lnTo>
                <a:lnTo>
                  <a:pt x="864412" y="86842"/>
                </a:lnTo>
                <a:lnTo>
                  <a:pt x="876211" y="42164"/>
                </a:lnTo>
                <a:lnTo>
                  <a:pt x="902614" y="13957"/>
                </a:lnTo>
                <a:lnTo>
                  <a:pt x="914819" y="8636"/>
                </a:lnTo>
                <a:close/>
              </a:path>
              <a:path w="1647825" h="212089">
                <a:moveTo>
                  <a:pt x="1647228" y="105918"/>
                </a:moveTo>
                <a:lnTo>
                  <a:pt x="1637411" y="52171"/>
                </a:lnTo>
                <a:lnTo>
                  <a:pt x="1608569" y="13614"/>
                </a:lnTo>
                <a:lnTo>
                  <a:pt x="1579791" y="0"/>
                </a:lnTo>
                <a:lnTo>
                  <a:pt x="1576743" y="8636"/>
                </a:lnTo>
                <a:lnTo>
                  <a:pt x="1588998" y="13957"/>
                </a:lnTo>
                <a:lnTo>
                  <a:pt x="1599539" y="21310"/>
                </a:lnTo>
                <a:lnTo>
                  <a:pt x="1620901" y="55460"/>
                </a:lnTo>
                <a:lnTo>
                  <a:pt x="1627924" y="104902"/>
                </a:lnTo>
                <a:lnTo>
                  <a:pt x="1627136" y="123571"/>
                </a:lnTo>
                <a:lnTo>
                  <a:pt x="1615351" y="169291"/>
                </a:lnTo>
                <a:lnTo>
                  <a:pt x="1589087" y="197866"/>
                </a:lnTo>
                <a:lnTo>
                  <a:pt x="1576997" y="203200"/>
                </a:lnTo>
                <a:lnTo>
                  <a:pt x="1579791" y="211836"/>
                </a:lnTo>
                <a:lnTo>
                  <a:pt x="1620177" y="187718"/>
                </a:lnTo>
                <a:lnTo>
                  <a:pt x="1642897" y="143344"/>
                </a:lnTo>
                <a:lnTo>
                  <a:pt x="1646148" y="125374"/>
                </a:lnTo>
                <a:lnTo>
                  <a:pt x="1647228" y="10591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817270" y="3860419"/>
            <a:ext cx="20167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504825" algn="l"/>
                <a:tab pos="1349375"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90" normalizeH="0" baseline="0" noProof="0" dirty="0">
                <a:ln>
                  <a:noFill/>
                </a:ln>
                <a:solidFill>
                  <a:prstClr val="black"/>
                </a:solidFill>
                <a:effectLst/>
                <a:uLnTx/>
                <a:uFillTx/>
                <a:latin typeface="Tinos"/>
                <a:ea typeface="+mn-ea"/>
                <a:cs typeface="Tinos"/>
              </a:rPr>
              <a:t>10</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90" normalizeH="0" baseline="0" noProof="0" dirty="0">
                <a:ln>
                  <a:noFill/>
                </a:ln>
                <a:solidFill>
                  <a:prstClr val="black"/>
                </a:solidFill>
                <a:effectLst/>
                <a:uLnTx/>
                <a:uFillTx/>
                <a:latin typeface="Tinos"/>
                <a:ea typeface="+mn-ea"/>
                <a:cs typeface="Tinos"/>
              </a:rPr>
              <a:t>10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54"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1776602" y="5082413"/>
            <a:ext cx="2904490" cy="212090"/>
          </a:xfrm>
          <a:custGeom>
            <a:avLst/>
            <a:gdLst/>
            <a:ahLst/>
            <a:cxnLst/>
            <a:rect l="l" t="t" r="r" b="b"/>
            <a:pathLst>
              <a:path w="2904490" h="212089">
                <a:moveTo>
                  <a:pt x="2837053" y="0"/>
                </a:moveTo>
                <a:lnTo>
                  <a:pt x="2834005" y="8636"/>
                </a:lnTo>
                <a:lnTo>
                  <a:pt x="2846272" y="13946"/>
                </a:lnTo>
                <a:lnTo>
                  <a:pt x="2856801" y="21304"/>
                </a:lnTo>
                <a:lnTo>
                  <a:pt x="2878167" y="55449"/>
                </a:lnTo>
                <a:lnTo>
                  <a:pt x="2885186" y="104901"/>
                </a:lnTo>
                <a:lnTo>
                  <a:pt x="2884400" y="123570"/>
                </a:lnTo>
                <a:lnTo>
                  <a:pt x="2872613" y="169290"/>
                </a:lnTo>
                <a:lnTo>
                  <a:pt x="2846359" y="197865"/>
                </a:lnTo>
                <a:lnTo>
                  <a:pt x="2834259" y="203200"/>
                </a:lnTo>
                <a:lnTo>
                  <a:pt x="2837053" y="211836"/>
                </a:lnTo>
                <a:lnTo>
                  <a:pt x="2877450" y="187707"/>
                </a:lnTo>
                <a:lnTo>
                  <a:pt x="2900172" y="143335"/>
                </a:lnTo>
                <a:lnTo>
                  <a:pt x="2904490" y="105918"/>
                </a:lnTo>
                <a:lnTo>
                  <a:pt x="2903396" y="86538"/>
                </a:lnTo>
                <a:lnTo>
                  <a:pt x="2887091" y="37211"/>
                </a:lnTo>
                <a:lnTo>
                  <a:pt x="2852390" y="5546"/>
                </a:lnTo>
                <a:lnTo>
                  <a:pt x="2837053" y="0"/>
                </a:lnTo>
                <a:close/>
              </a:path>
              <a:path w="2904490" h="212089">
                <a:moveTo>
                  <a:pt x="67437" y="0"/>
                </a:moveTo>
                <a:lnTo>
                  <a:pt x="27092" y="24163"/>
                </a:lnTo>
                <a:lnTo>
                  <a:pt x="4365" y="68611"/>
                </a:lnTo>
                <a:lnTo>
                  <a:pt x="0" y="105918"/>
                </a:lnTo>
                <a:lnTo>
                  <a:pt x="1075" y="125370"/>
                </a:lnTo>
                <a:lnTo>
                  <a:pt x="17399" y="174752"/>
                </a:lnTo>
                <a:lnTo>
                  <a:pt x="52081" y="206238"/>
                </a:lnTo>
                <a:lnTo>
                  <a:pt x="67437" y="211836"/>
                </a:lnTo>
                <a:lnTo>
                  <a:pt x="70104" y="203200"/>
                </a:lnTo>
                <a:lnTo>
                  <a:pt x="58076" y="197866"/>
                </a:lnTo>
                <a:lnTo>
                  <a:pt x="47704" y="190436"/>
                </a:lnTo>
                <a:lnTo>
                  <a:pt x="26376" y="155765"/>
                </a:lnTo>
                <a:lnTo>
                  <a:pt x="19304" y="104901"/>
                </a:lnTo>
                <a:lnTo>
                  <a:pt x="20089" y="86830"/>
                </a:lnTo>
                <a:lnTo>
                  <a:pt x="31877" y="42163"/>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19346" y="5364353"/>
            <a:ext cx="1755775" cy="212090"/>
          </a:xfrm>
          <a:custGeom>
            <a:avLst/>
            <a:gdLst/>
            <a:ahLst/>
            <a:cxnLst/>
            <a:rect l="l" t="t" r="r" b="b"/>
            <a:pathLst>
              <a:path w="1755775" h="212089">
                <a:moveTo>
                  <a:pt x="1687956" y="0"/>
                </a:moveTo>
                <a:lnTo>
                  <a:pt x="1684908" y="8636"/>
                </a:lnTo>
                <a:lnTo>
                  <a:pt x="1697176" y="13946"/>
                </a:lnTo>
                <a:lnTo>
                  <a:pt x="1707705" y="21304"/>
                </a:lnTo>
                <a:lnTo>
                  <a:pt x="1729071" y="55449"/>
                </a:lnTo>
                <a:lnTo>
                  <a:pt x="1736089" y="104902"/>
                </a:lnTo>
                <a:lnTo>
                  <a:pt x="1735304" y="123571"/>
                </a:lnTo>
                <a:lnTo>
                  <a:pt x="1723516" y="169291"/>
                </a:lnTo>
                <a:lnTo>
                  <a:pt x="1697263" y="197866"/>
                </a:lnTo>
                <a:lnTo>
                  <a:pt x="1685163" y="203200"/>
                </a:lnTo>
                <a:lnTo>
                  <a:pt x="1687956" y="211836"/>
                </a:lnTo>
                <a:lnTo>
                  <a:pt x="1728354" y="187707"/>
                </a:lnTo>
                <a:lnTo>
                  <a:pt x="1751076" y="143335"/>
                </a:lnTo>
                <a:lnTo>
                  <a:pt x="1755393" y="105918"/>
                </a:lnTo>
                <a:lnTo>
                  <a:pt x="1754300" y="86538"/>
                </a:lnTo>
                <a:lnTo>
                  <a:pt x="1737994" y="37211"/>
                </a:lnTo>
                <a:lnTo>
                  <a:pt x="1703294" y="5546"/>
                </a:lnTo>
                <a:lnTo>
                  <a:pt x="1687956" y="0"/>
                </a:lnTo>
                <a:close/>
              </a:path>
              <a:path w="1755775" h="212089">
                <a:moveTo>
                  <a:pt x="67437" y="0"/>
                </a:moveTo>
                <a:lnTo>
                  <a:pt x="27092" y="24163"/>
                </a:lnTo>
                <a:lnTo>
                  <a:pt x="4365" y="68611"/>
                </a:lnTo>
                <a:lnTo>
                  <a:pt x="0" y="105918"/>
                </a:lnTo>
                <a:lnTo>
                  <a:pt x="1075" y="125370"/>
                </a:lnTo>
                <a:lnTo>
                  <a:pt x="17399" y="174752"/>
                </a:lnTo>
                <a:lnTo>
                  <a:pt x="52081" y="206238"/>
                </a:lnTo>
                <a:lnTo>
                  <a:pt x="67437" y="211836"/>
                </a:lnTo>
                <a:lnTo>
                  <a:pt x="70103" y="203200"/>
                </a:lnTo>
                <a:lnTo>
                  <a:pt x="58076" y="197866"/>
                </a:lnTo>
                <a:lnTo>
                  <a:pt x="47704" y="190436"/>
                </a:lnTo>
                <a:lnTo>
                  <a:pt x="26376" y="155765"/>
                </a:lnTo>
                <a:lnTo>
                  <a:pt x="19303" y="104902"/>
                </a:lnTo>
                <a:lnTo>
                  <a:pt x="20089" y="86830"/>
                </a:lnTo>
                <a:lnTo>
                  <a:pt x="31876" y="42164"/>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919346" y="5638711"/>
            <a:ext cx="1153795" cy="212090"/>
          </a:xfrm>
          <a:custGeom>
            <a:avLst/>
            <a:gdLst/>
            <a:ahLst/>
            <a:cxnLst/>
            <a:rect l="l" t="t" r="r" b="b"/>
            <a:pathLst>
              <a:path w="1153795" h="212089">
                <a:moveTo>
                  <a:pt x="1085977" y="0"/>
                </a:moveTo>
                <a:lnTo>
                  <a:pt x="1082928" y="8585"/>
                </a:lnTo>
                <a:lnTo>
                  <a:pt x="1095196" y="13910"/>
                </a:lnTo>
                <a:lnTo>
                  <a:pt x="1105725" y="21275"/>
                </a:lnTo>
                <a:lnTo>
                  <a:pt x="1127091" y="55406"/>
                </a:lnTo>
                <a:lnTo>
                  <a:pt x="1134110" y="104813"/>
                </a:lnTo>
                <a:lnTo>
                  <a:pt x="1133324" y="123484"/>
                </a:lnTo>
                <a:lnTo>
                  <a:pt x="1121537" y="169214"/>
                </a:lnTo>
                <a:lnTo>
                  <a:pt x="1095283" y="197805"/>
                </a:lnTo>
                <a:lnTo>
                  <a:pt x="1083182" y="203149"/>
                </a:lnTo>
                <a:lnTo>
                  <a:pt x="1085977" y="211747"/>
                </a:lnTo>
                <a:lnTo>
                  <a:pt x="1126374" y="187703"/>
                </a:lnTo>
                <a:lnTo>
                  <a:pt x="1149096" y="143333"/>
                </a:lnTo>
                <a:lnTo>
                  <a:pt x="1153414" y="105918"/>
                </a:lnTo>
                <a:lnTo>
                  <a:pt x="1152320" y="86508"/>
                </a:lnTo>
                <a:lnTo>
                  <a:pt x="1136014" y="37109"/>
                </a:lnTo>
                <a:lnTo>
                  <a:pt x="1101314" y="5541"/>
                </a:lnTo>
                <a:lnTo>
                  <a:pt x="1085977" y="0"/>
                </a:lnTo>
                <a:close/>
              </a:path>
              <a:path w="1153795" h="212089">
                <a:moveTo>
                  <a:pt x="67437" y="0"/>
                </a:moveTo>
                <a:lnTo>
                  <a:pt x="27092" y="24095"/>
                </a:lnTo>
                <a:lnTo>
                  <a:pt x="4365" y="68570"/>
                </a:lnTo>
                <a:lnTo>
                  <a:pt x="0" y="105918"/>
                </a:lnTo>
                <a:lnTo>
                  <a:pt x="1075" y="125377"/>
                </a:lnTo>
                <a:lnTo>
                  <a:pt x="17399" y="174739"/>
                </a:lnTo>
                <a:lnTo>
                  <a:pt x="52081" y="206205"/>
                </a:lnTo>
                <a:lnTo>
                  <a:pt x="67437" y="211747"/>
                </a:lnTo>
                <a:lnTo>
                  <a:pt x="70103" y="203149"/>
                </a:lnTo>
                <a:lnTo>
                  <a:pt x="58076" y="197805"/>
                </a:lnTo>
                <a:lnTo>
                  <a:pt x="47704" y="190368"/>
                </a:lnTo>
                <a:lnTo>
                  <a:pt x="26376" y="155687"/>
                </a:lnTo>
                <a:lnTo>
                  <a:pt x="19303" y="104813"/>
                </a:lnTo>
                <a:lnTo>
                  <a:pt x="20089" y="86744"/>
                </a:lnTo>
                <a:lnTo>
                  <a:pt x="31876" y="42138"/>
                </a:lnTo>
                <a:lnTo>
                  <a:pt x="58291" y="13910"/>
                </a:lnTo>
                <a:lnTo>
                  <a:pt x="70485" y="8585"/>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752850" y="6148997"/>
            <a:ext cx="254635" cy="15240"/>
          </a:xfrm>
          <a:custGeom>
            <a:avLst/>
            <a:gdLst/>
            <a:ahLst/>
            <a:cxnLst/>
            <a:rect l="l" t="t" r="r" b="b"/>
            <a:pathLst>
              <a:path w="254635" h="15239">
                <a:moveTo>
                  <a:pt x="254508" y="0"/>
                </a:moveTo>
                <a:lnTo>
                  <a:pt x="0" y="0"/>
                </a:lnTo>
                <a:lnTo>
                  <a:pt x="0" y="15239"/>
                </a:lnTo>
                <a:lnTo>
                  <a:pt x="254508" y="15239"/>
                </a:lnTo>
                <a:lnTo>
                  <a:pt x="25450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436270" y="4189603"/>
            <a:ext cx="5215890" cy="2244725"/>
          </a:xfrm>
          <a:prstGeom prst="rect">
            <a:avLst/>
          </a:prstGeom>
        </p:spPr>
        <p:txBody>
          <a:bodyPr vert="horz" wrap="square" lIns="0" tIns="12700" rIns="0" bIns="0" rtlCol="0">
            <a:spAutoFit/>
          </a:bodyPr>
          <a:lstStyle/>
          <a:p>
            <a:pPr marL="393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8.25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93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So </a:t>
            </a:r>
            <a:r>
              <a:rPr kumimoji="0" sz="1800" b="0" i="0" u="none" strike="noStrike" kern="1200" cap="none" spc="-350" normalizeH="0" baseline="0" noProof="0" dirty="0">
                <a:ln>
                  <a:noFill/>
                </a:ln>
                <a:solidFill>
                  <a:prstClr val="black"/>
                </a:solidFill>
                <a:effectLst/>
                <a:uLnTx/>
                <a:uFillTx/>
                <a:latin typeface="Tinos"/>
                <a:ea typeface="+mn-ea"/>
                <a:cs typeface="Tinos"/>
              </a:rPr>
              <a:t>𝜎 </a:t>
            </a:r>
            <a:r>
              <a:rPr kumimoji="0" sz="1800" b="0" i="0" u="none" strike="noStrike" kern="1200" cap="none" spc="0" normalizeH="0" baseline="0" noProof="0" dirty="0">
                <a:ln>
                  <a:noFill/>
                </a:ln>
                <a:solidFill>
                  <a:prstClr val="black"/>
                </a:solidFill>
                <a:effectLst/>
                <a:uLnTx/>
                <a:uFillTx/>
                <a:latin typeface="Carlito"/>
                <a:ea typeface="+mn-ea"/>
                <a:cs typeface="Carlito"/>
              </a:rPr>
              <a:t>= 2.87 </a:t>
            </a:r>
            <a:r>
              <a:rPr kumimoji="0" sz="1800" b="0" i="0" u="none" strike="noStrike" kern="1200" cap="none" spc="-10" normalizeH="0" baseline="0" noProof="0" dirty="0">
                <a:ln>
                  <a:noFill/>
                </a:ln>
                <a:solidFill>
                  <a:prstClr val="black"/>
                </a:solidFill>
                <a:effectLst/>
                <a:uLnTx/>
                <a:uFillTx/>
                <a:latin typeface="Carlito"/>
                <a:ea typeface="+mn-ea"/>
                <a:cs typeface="Carlito"/>
              </a:rPr>
              <a:t>(to</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2sf)</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Carlito"/>
              <a:ea typeface="+mn-ea"/>
              <a:cs typeface="Carlito"/>
            </a:endParaRPr>
          </a:p>
          <a:p>
            <a:pPr marL="508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b)</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35" normalizeH="0" baseline="0" noProof="0" dirty="0">
                <a:ln>
                  <a:noFill/>
                </a:ln>
                <a:solidFill>
                  <a:prstClr val="black"/>
                </a:solidFill>
                <a:effectLst/>
                <a:uLnTx/>
                <a:uFillTx/>
                <a:latin typeface="Carlito"/>
                <a:ea typeface="+mn-ea"/>
                <a:cs typeface="Carlito"/>
              </a:rPr>
              <a:t>We</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want</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285" normalizeH="0" baseline="0" noProof="0" dirty="0">
                <a:ln>
                  <a:noFill/>
                </a:ln>
                <a:solidFill>
                  <a:prstClr val="black"/>
                </a:solidFill>
                <a:effectLst/>
                <a:uLnTx/>
                <a:uFillTx/>
                <a:latin typeface="Tinos"/>
                <a:ea typeface="+mn-ea"/>
                <a:cs typeface="Tinos"/>
              </a:rPr>
              <a:t>𝑃</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35" normalizeH="0" baseline="0" noProof="0" dirty="0">
                <a:ln>
                  <a:noFill/>
                </a:ln>
                <a:solidFill>
                  <a:prstClr val="black"/>
                </a:solidFill>
                <a:effectLst/>
                <a:uLnTx/>
                <a:uFillTx/>
                <a:latin typeface="Tinos"/>
                <a:ea typeface="+mn-ea"/>
                <a:cs typeface="Tinos"/>
              </a:rPr>
              <a:t>4.5</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2.87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254" normalizeH="0" baseline="0" noProof="0" dirty="0">
                <a:ln>
                  <a:noFill/>
                </a:ln>
                <a:solidFill>
                  <a:prstClr val="black"/>
                </a:solidFill>
                <a:effectLst/>
                <a:uLnTx/>
                <a:uFillTx/>
                <a:latin typeface="Tinos"/>
                <a:ea typeface="+mn-ea"/>
                <a:cs typeface="Tinos"/>
              </a:rPr>
              <a:t>𝑅</a:t>
            </a:r>
            <a:r>
              <a:rPr kumimoji="0" sz="1800" b="0" i="0" u="none" strike="noStrike" kern="1200" cap="none" spc="-95"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40" normalizeH="0" baseline="0" noProof="0" dirty="0">
                <a:ln>
                  <a:noFill/>
                </a:ln>
                <a:solidFill>
                  <a:prstClr val="black"/>
                </a:solidFill>
                <a:effectLst/>
                <a:uLnTx/>
                <a:uFillTx/>
                <a:latin typeface="Tinos"/>
                <a:ea typeface="+mn-ea"/>
                <a:cs typeface="Tinos"/>
              </a:rPr>
              <a:t>4.5</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2.87</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3082290" marR="0" lvl="0" indent="0" algn="l" defTabSz="914400" rtl="0" eaLnBrk="1" fontAlgn="auto" latinLnBrk="0" hangingPunct="1">
              <a:lnSpc>
                <a:spcPct val="100000"/>
              </a:lnSpc>
              <a:spcBef>
                <a:spcPts val="65"/>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50" normalizeH="0" baseline="0" noProof="0" dirty="0">
                <a:ln>
                  <a:noFill/>
                </a:ln>
                <a:solidFill>
                  <a:prstClr val="black"/>
                </a:solidFill>
                <a:effectLst/>
                <a:uLnTx/>
                <a:uFillTx/>
                <a:latin typeface="Tinos"/>
                <a:ea typeface="+mn-ea"/>
                <a:cs typeface="Tinos"/>
              </a:rPr>
              <a:t>1.63 </a:t>
            </a:r>
            <a:r>
              <a:rPr kumimoji="0" sz="1800" b="0" i="0" u="none" strike="noStrike" kern="1200" cap="none" spc="330" normalizeH="0" baseline="0" noProof="0" dirty="0">
                <a:ln>
                  <a:noFill/>
                </a:ln>
                <a:solidFill>
                  <a:prstClr val="black"/>
                </a:solidFill>
                <a:effectLst/>
                <a:uLnTx/>
                <a:uFillTx/>
                <a:latin typeface="Tinos"/>
                <a:ea typeface="+mn-ea"/>
                <a:cs typeface="Tinos"/>
              </a:rPr>
              <a:t>&lt; </a:t>
            </a:r>
            <a:r>
              <a:rPr kumimoji="0" sz="1800" b="0" i="0" u="none" strike="noStrike" kern="1200" cap="none" spc="-254" normalizeH="0" baseline="0" noProof="0" dirty="0">
                <a:ln>
                  <a:noFill/>
                </a:ln>
                <a:solidFill>
                  <a:prstClr val="black"/>
                </a:solidFill>
                <a:effectLst/>
                <a:uLnTx/>
                <a:uFillTx/>
                <a:latin typeface="Tinos"/>
                <a:ea typeface="+mn-ea"/>
                <a:cs typeface="Tinos"/>
              </a:rPr>
              <a:t>𝑅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270"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7.37</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3380740" marR="645160" lvl="0" indent="-299085" algn="l" defTabSz="914400" rtl="0" eaLnBrk="1" fontAlgn="auto" latinLnBrk="0" hangingPunct="1">
              <a:lnSpc>
                <a:spcPts val="1880"/>
              </a:lnSpc>
              <a:spcBef>
                <a:spcPts val="295"/>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a:t>
            </a:r>
            <a:r>
              <a:rPr kumimoji="0" sz="1800" b="0" i="0" u="none" strike="noStrike" kern="1200" cap="none" spc="-19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2</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54" normalizeH="0" baseline="0" noProof="0" dirty="0">
                <a:ln>
                  <a:noFill/>
                </a:ln>
                <a:solidFill>
                  <a:prstClr val="black"/>
                </a:solidFill>
                <a:effectLst/>
                <a:uLnTx/>
                <a:uFillTx/>
                <a:latin typeface="Tinos"/>
                <a:ea typeface="+mn-ea"/>
                <a:cs typeface="Tinos"/>
              </a:rPr>
              <a:t>𝑅</a:t>
            </a:r>
            <a:r>
              <a:rPr kumimoji="0" sz="1800" b="0" i="0" u="none" strike="noStrike" kern="1200" cap="none" spc="-105"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7  6</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3082290" marR="0" lvl="0" indent="0" algn="l" defTabSz="914400" rtl="0" eaLnBrk="1" fontAlgn="auto" latinLnBrk="0" hangingPunct="1">
              <a:lnSpc>
                <a:spcPct val="100000"/>
              </a:lnSpc>
              <a:spcBef>
                <a:spcPts val="395"/>
              </a:spcBef>
              <a:spcAft>
                <a:spcPts val="0"/>
              </a:spcAft>
              <a:buClrTx/>
              <a:buSzTx/>
              <a:buFontTx/>
              <a:buNone/>
              <a:tabLst/>
              <a:defRPr/>
            </a:pPr>
            <a:r>
              <a:rPr kumimoji="0" sz="2700" b="0" i="0" u="none" strike="noStrike" kern="1200" cap="none" spc="487" normalizeH="0" baseline="37037" noProof="0" dirty="0">
                <a:ln>
                  <a:noFill/>
                </a:ln>
                <a:solidFill>
                  <a:prstClr val="black"/>
                </a:solidFill>
                <a:effectLst/>
                <a:uLnTx/>
                <a:uFillTx/>
                <a:latin typeface="Tinos"/>
                <a:ea typeface="+mn-ea"/>
                <a:cs typeface="Tinos"/>
              </a:rPr>
              <a:t>=</a:t>
            </a:r>
            <a:r>
              <a:rPr kumimoji="0" sz="2700" b="0" i="0" u="none" strike="noStrike" kern="1200" cap="none" spc="67" normalizeH="0" baseline="37037"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10</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6" name="object 16"/>
          <p:cNvSpPr/>
          <p:nvPr/>
        </p:nvSpPr>
        <p:spPr>
          <a:xfrm>
            <a:off x="0" y="2060448"/>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286333646"/>
              </p:ext>
            </p:extLst>
          </p:nvPr>
        </p:nvGraphicFramePr>
        <p:xfrm>
          <a:off x="304800" y="1600200"/>
          <a:ext cx="8229600" cy="4724402"/>
        </p:xfrm>
        <a:graphic>
          <a:graphicData uri="http://schemas.openxmlformats.org/drawingml/2006/table">
            <a:tbl>
              <a:tblPr firstRow="1" bandRow="1">
                <a:tableStyleId>{69C7853C-536D-4A76-A0AE-DD22124D55A5}</a:tableStyleId>
              </a:tblPr>
              <a:tblGrid>
                <a:gridCol w="1856461">
                  <a:extLst>
                    <a:ext uri="{9D8B030D-6E8A-4147-A177-3AD203B41FA5}">
                      <a16:colId xmlns:a16="http://schemas.microsoft.com/office/drawing/2014/main" val="20000"/>
                    </a:ext>
                  </a:extLst>
                </a:gridCol>
                <a:gridCol w="6373139">
                  <a:extLst>
                    <a:ext uri="{9D8B030D-6E8A-4147-A177-3AD203B41FA5}">
                      <a16:colId xmlns:a16="http://schemas.microsoft.com/office/drawing/2014/main" val="20001"/>
                    </a:ext>
                  </a:extLst>
                </a:gridCol>
              </a:tblGrid>
              <a:tr h="565843">
                <a:tc>
                  <a:txBody>
                    <a:bodyPr/>
                    <a:lstStyle/>
                    <a:p>
                      <a:pPr algn="ctr">
                        <a:spcAft>
                          <a:spcPts val="0"/>
                        </a:spcAft>
                      </a:pPr>
                      <a:r>
                        <a:rPr lang="en-IN" sz="1800" kern="50" dirty="0">
                          <a:effectLst/>
                        </a:rPr>
                        <a:t>Module</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algn="ctr">
                        <a:spcAft>
                          <a:spcPts val="0"/>
                        </a:spcAft>
                      </a:pPr>
                      <a:r>
                        <a:rPr lang="en-IN" sz="1800" kern="50">
                          <a:effectLst/>
                        </a:rPr>
                        <a:t>Title of the Module</a:t>
                      </a:r>
                      <a:endParaRPr lang="en-IN" sz="1800" kern="5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0"/>
                  </a:ext>
                </a:extLst>
              </a:tr>
              <a:tr h="664672">
                <a:tc>
                  <a:txBody>
                    <a:bodyPr/>
                    <a:lstStyle/>
                    <a:p>
                      <a:pPr algn="ctr">
                        <a:spcAft>
                          <a:spcPts val="0"/>
                        </a:spcAft>
                      </a:pPr>
                      <a:r>
                        <a:rPr lang="en-IN" sz="1800" kern="50" dirty="0">
                          <a:effectLst/>
                        </a:rPr>
                        <a:t>M1</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algn="l">
                        <a:spcAft>
                          <a:spcPts val="0"/>
                        </a:spcAft>
                      </a:pPr>
                      <a:r>
                        <a:rPr lang="en-IN" sz="1800" kern="1200" dirty="0">
                          <a:solidFill>
                            <a:schemeClr val="dk1"/>
                          </a:solidFill>
                          <a:effectLst/>
                          <a:latin typeface="+mn-lt"/>
                          <a:ea typeface="+mn-ea"/>
                          <a:cs typeface="+mn-cs"/>
                        </a:rPr>
                        <a:t>Descriptive Statistics </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1"/>
                  </a:ext>
                </a:extLst>
              </a:tr>
              <a:tr h="565843">
                <a:tc>
                  <a:txBody>
                    <a:bodyPr/>
                    <a:lstStyle/>
                    <a:p>
                      <a:pPr algn="ctr">
                        <a:spcAft>
                          <a:spcPts val="0"/>
                        </a:spcAft>
                      </a:pPr>
                      <a:r>
                        <a:rPr lang="en-IN" sz="1800" kern="50" dirty="0">
                          <a:effectLst/>
                        </a:rPr>
                        <a:t>M2</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Probability</a:t>
                      </a:r>
                    </a:p>
                  </a:txBody>
                  <a:tcPr marL="34824" marR="34824" marT="34925" marB="34925" anchor="ctr"/>
                </a:tc>
                <a:extLst>
                  <a:ext uri="{0D108BD9-81ED-4DB2-BD59-A6C34878D82A}">
                    <a16:rowId xmlns:a16="http://schemas.microsoft.com/office/drawing/2014/main" val="10002"/>
                  </a:ext>
                </a:extLst>
              </a:tr>
              <a:tr h="565843">
                <a:tc>
                  <a:txBody>
                    <a:bodyPr/>
                    <a:lstStyle/>
                    <a:p>
                      <a:pPr algn="ctr">
                        <a:spcAft>
                          <a:spcPts val="0"/>
                        </a:spcAft>
                      </a:pPr>
                      <a:r>
                        <a:rPr lang="en-IN" sz="1800" kern="50" dirty="0">
                          <a:effectLst/>
                        </a:rPr>
                        <a:t>M3</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lvl="0"/>
                      <a:r>
                        <a:rPr lang="en-IN" sz="1800" kern="1200" dirty="0">
                          <a:solidFill>
                            <a:schemeClr val="dk1"/>
                          </a:solidFill>
                          <a:effectLst/>
                          <a:latin typeface="+mn-lt"/>
                          <a:ea typeface="+mn-ea"/>
                          <a:cs typeface="+mn-cs"/>
                        </a:rPr>
                        <a:t>Probability Distributions  – Discrete &amp; Continuous</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3"/>
                  </a:ext>
                </a:extLst>
              </a:tr>
              <a:tr h="565843">
                <a:tc>
                  <a:txBody>
                    <a:bodyPr/>
                    <a:lstStyle/>
                    <a:p>
                      <a:pPr algn="ctr">
                        <a:spcAft>
                          <a:spcPts val="0"/>
                        </a:spcAft>
                      </a:pPr>
                      <a:r>
                        <a:rPr lang="en-IN" sz="1800" kern="50" dirty="0">
                          <a:effectLst/>
                        </a:rPr>
                        <a:t>M4</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algn="l">
                        <a:spcAft>
                          <a:spcPts val="0"/>
                        </a:spcAft>
                      </a:pPr>
                      <a:r>
                        <a:rPr lang="en-IN" sz="1800" kern="1200" dirty="0">
                          <a:solidFill>
                            <a:schemeClr val="dk1"/>
                          </a:solidFill>
                          <a:effectLst/>
                          <a:latin typeface="+mn-lt"/>
                          <a:ea typeface="+mn-ea"/>
                          <a:cs typeface="+mn-cs"/>
                        </a:rPr>
                        <a:t>Testing of Hypothesis</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4"/>
                  </a:ext>
                </a:extLst>
              </a:tr>
              <a:tr h="565843">
                <a:tc>
                  <a:txBody>
                    <a:bodyPr/>
                    <a:lstStyle/>
                    <a:p>
                      <a:pPr algn="ctr">
                        <a:spcAft>
                          <a:spcPts val="0"/>
                        </a:spcAft>
                      </a:pPr>
                      <a:r>
                        <a:rPr lang="en-IN" sz="1800" kern="50" dirty="0">
                          <a:effectLst/>
                        </a:rPr>
                        <a:t>M5</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IN" sz="1800" kern="1200" dirty="0">
                          <a:solidFill>
                            <a:schemeClr val="dk1"/>
                          </a:solidFill>
                          <a:effectLst/>
                          <a:latin typeface="+mn-lt"/>
                          <a:ea typeface="+mn-ea"/>
                          <a:cs typeface="+mn-cs"/>
                        </a:rPr>
                        <a:t>Regression</a:t>
                      </a:r>
                    </a:p>
                  </a:txBody>
                  <a:tcPr marL="34824" marR="34824" marT="34925" marB="34925" anchor="ctr"/>
                </a:tc>
                <a:extLst>
                  <a:ext uri="{0D108BD9-81ED-4DB2-BD59-A6C34878D82A}">
                    <a16:rowId xmlns:a16="http://schemas.microsoft.com/office/drawing/2014/main" val="10005"/>
                  </a:ext>
                </a:extLst>
              </a:tr>
              <a:tr h="664672">
                <a:tc>
                  <a:txBody>
                    <a:bodyPr/>
                    <a:lstStyle/>
                    <a:p>
                      <a:pPr algn="ctr">
                        <a:spcAft>
                          <a:spcPts val="0"/>
                        </a:spcAft>
                      </a:pPr>
                      <a:r>
                        <a:rPr lang="en-IN" sz="1800" kern="50" dirty="0">
                          <a:effectLst/>
                        </a:rPr>
                        <a:t>M6</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algn="l">
                        <a:spcAft>
                          <a:spcPts val="0"/>
                        </a:spcAft>
                      </a:pPr>
                      <a:r>
                        <a:rPr lang="en-IN" sz="1800" kern="1200" dirty="0">
                          <a:solidFill>
                            <a:schemeClr val="dk1"/>
                          </a:solidFill>
                          <a:effectLst/>
                          <a:latin typeface="+mn-lt"/>
                          <a:ea typeface="+mn-ea"/>
                          <a:cs typeface="+mn-cs"/>
                        </a:rPr>
                        <a:t>Forecasting Model</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6"/>
                  </a:ext>
                </a:extLst>
              </a:tr>
              <a:tr h="565843">
                <a:tc>
                  <a:txBody>
                    <a:bodyPr/>
                    <a:lstStyle/>
                    <a:p>
                      <a:pPr algn="ctr">
                        <a:spcAft>
                          <a:spcPts val="0"/>
                        </a:spcAft>
                      </a:pPr>
                      <a:r>
                        <a:rPr lang="en-IN" sz="1800" kern="50" dirty="0">
                          <a:effectLst/>
                        </a:rPr>
                        <a:t> M7</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tc>
                  <a:txBody>
                    <a:bodyPr/>
                    <a:lstStyle/>
                    <a:p>
                      <a:pPr algn="l">
                        <a:spcAft>
                          <a:spcPts val="0"/>
                        </a:spcAft>
                      </a:pPr>
                      <a:r>
                        <a:rPr lang="en-IN" sz="1800" kern="1200" dirty="0">
                          <a:solidFill>
                            <a:schemeClr val="dk1"/>
                          </a:solidFill>
                          <a:effectLst/>
                          <a:latin typeface="+mn-lt"/>
                          <a:ea typeface="+mn-ea"/>
                          <a:cs typeface="+mn-cs"/>
                        </a:rPr>
                        <a:t>Applied Multivariate Analytics </a:t>
                      </a:r>
                      <a:endParaRPr lang="en-IN" sz="1800" kern="50" dirty="0">
                        <a:effectLst/>
                        <a:latin typeface="Times New Roman" panose="02020603050405020304" pitchFamily="18" charset="0"/>
                        <a:ea typeface="WenQuanYi Micro Hei"/>
                        <a:cs typeface="Lohit Hindi"/>
                      </a:endParaRPr>
                    </a:p>
                  </a:txBody>
                  <a:tcPr marL="34824" marR="34824" marT="34925" marB="34925" anchor="ctr"/>
                </a:tc>
                <a:extLst>
                  <a:ext uri="{0D108BD9-81ED-4DB2-BD59-A6C34878D82A}">
                    <a16:rowId xmlns:a16="http://schemas.microsoft.com/office/drawing/2014/main" val="10007"/>
                  </a:ext>
                </a:extLst>
              </a:tr>
            </a:tbl>
          </a:graphicData>
        </a:graphic>
      </p:graphicFrame>
      <p:sp>
        <p:nvSpPr>
          <p:cNvPr id="3" name="Content Placeholder 2"/>
          <p:cNvSpPr>
            <a:spLocks noGrp="1"/>
          </p:cNvSpPr>
          <p:nvPr>
            <p:ph sz="quarter" idx="10"/>
          </p:nvPr>
        </p:nvSpPr>
        <p:spPr/>
        <p:txBody>
          <a:bodyPr/>
          <a:lstStyle/>
          <a:p>
            <a:r>
              <a:rPr lang="en-IN" dirty="0"/>
              <a:t>Module Summary</a:t>
            </a:r>
          </a:p>
        </p:txBody>
      </p:sp>
    </p:spTree>
    <p:extLst>
      <p:ext uri="{BB962C8B-B14F-4D97-AF65-F5344CB8AC3E}">
        <p14:creationId xmlns:p14="http://schemas.microsoft.com/office/powerpoint/2010/main" val="2060757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8032" y="2146173"/>
            <a:ext cx="5567680" cy="1367790"/>
          </a:xfrm>
          <a:prstGeom prst="rect">
            <a:avLst/>
          </a:prstGeom>
        </p:spPr>
        <p:txBody>
          <a:bodyPr vert="horz" wrap="square" lIns="0" tIns="13335" rIns="0" bIns="0" rtlCol="0">
            <a:spAutoFit/>
          </a:bodyPr>
          <a:lstStyle/>
          <a:p>
            <a:pPr marL="1439545" marR="5080" indent="-1426845">
              <a:lnSpc>
                <a:spcPct val="100000"/>
              </a:lnSpc>
              <a:spcBef>
                <a:spcPts val="105"/>
              </a:spcBef>
            </a:pPr>
            <a:r>
              <a:rPr sz="4400" dirty="0"/>
              <a:t>The Binomial</a:t>
            </a:r>
            <a:r>
              <a:rPr sz="4400" spc="-60" dirty="0"/>
              <a:t> </a:t>
            </a:r>
            <a:r>
              <a:rPr sz="4400" spc="-10" dirty="0"/>
              <a:t>Probability  </a:t>
            </a:r>
            <a:r>
              <a:rPr sz="4400" spc="-5" dirty="0"/>
              <a:t>Distribution</a:t>
            </a:r>
            <a:endParaRPr sz="4400"/>
          </a:p>
        </p:txBody>
      </p:sp>
      <p:sp>
        <p:nvSpPr>
          <p:cNvPr id="3" name="object 3"/>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25</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3792" y="461899"/>
            <a:ext cx="4834890" cy="696595"/>
          </a:xfrm>
          <a:prstGeom prst="rect">
            <a:avLst/>
          </a:prstGeom>
        </p:spPr>
        <p:txBody>
          <a:bodyPr vert="horz" wrap="square" lIns="0" tIns="13335" rIns="0" bIns="0" rtlCol="0">
            <a:spAutoFit/>
          </a:bodyPr>
          <a:lstStyle/>
          <a:p>
            <a:pPr marL="12700">
              <a:lnSpc>
                <a:spcPct val="100000"/>
              </a:lnSpc>
              <a:spcBef>
                <a:spcPts val="105"/>
              </a:spcBef>
            </a:pPr>
            <a:r>
              <a:rPr sz="4400" dirty="0"/>
              <a:t>Binomial</a:t>
            </a:r>
            <a:r>
              <a:rPr sz="4400" spc="-50" dirty="0"/>
              <a:t> </a:t>
            </a:r>
            <a:r>
              <a:rPr sz="4400" spc="-5" dirty="0"/>
              <a:t>Distribution</a:t>
            </a:r>
            <a:endParaRPr sz="4400"/>
          </a:p>
        </p:txBody>
      </p:sp>
      <p:sp>
        <p:nvSpPr>
          <p:cNvPr id="3" name="object 3"/>
          <p:cNvSpPr txBox="1"/>
          <p:nvPr/>
        </p:nvSpPr>
        <p:spPr>
          <a:xfrm>
            <a:off x="535940" y="1570685"/>
            <a:ext cx="7950200" cy="447103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3080"/>
              </a:lnSpc>
              <a:spcBef>
                <a:spcPts val="100"/>
              </a:spcBef>
              <a:spcAft>
                <a:spcPts val="0"/>
              </a:spcAft>
              <a:buClrTx/>
              <a:buSzTx/>
              <a:buFontTx/>
              <a:buNone/>
              <a:tabLst/>
              <a:defRPr/>
            </a:pPr>
            <a:r>
              <a:rPr kumimoji="0" sz="2700" b="0" i="0" u="none" strike="noStrike" kern="1200" cap="none" spc="0" normalizeH="0" baseline="0" noProof="0" dirty="0">
                <a:ln>
                  <a:noFill/>
                </a:ln>
                <a:solidFill>
                  <a:prstClr val="black"/>
                </a:solidFill>
                <a:effectLst/>
                <a:uLnTx/>
                <a:uFillTx/>
                <a:latin typeface="Carlito"/>
                <a:ea typeface="+mn-ea"/>
                <a:cs typeface="Carlito"/>
              </a:rPr>
              <a:t>An </a:t>
            </a:r>
            <a:r>
              <a:rPr kumimoji="0" sz="2700" b="0" i="0" u="none" strike="noStrike" kern="1200" cap="none" spc="-10" normalizeH="0" baseline="0" noProof="0" dirty="0">
                <a:ln>
                  <a:noFill/>
                </a:ln>
                <a:solidFill>
                  <a:prstClr val="black"/>
                </a:solidFill>
                <a:effectLst/>
                <a:uLnTx/>
                <a:uFillTx/>
                <a:latin typeface="Carlito"/>
                <a:ea typeface="+mn-ea"/>
                <a:cs typeface="Carlito"/>
              </a:rPr>
              <a:t>experiment </a:t>
            </a:r>
            <a:r>
              <a:rPr kumimoji="0" sz="2700" b="0" i="0" u="none" strike="noStrike" kern="1200" cap="none" spc="-25" normalizeH="0" baseline="0" noProof="0" dirty="0">
                <a:ln>
                  <a:noFill/>
                </a:ln>
                <a:solidFill>
                  <a:prstClr val="black"/>
                </a:solidFill>
                <a:effectLst/>
                <a:uLnTx/>
                <a:uFillTx/>
                <a:latin typeface="Carlito"/>
                <a:ea typeface="+mn-ea"/>
                <a:cs typeface="Carlito"/>
              </a:rPr>
              <a:t>for </a:t>
            </a:r>
            <a:r>
              <a:rPr kumimoji="0" sz="2700" b="0" i="0" u="none" strike="noStrike" kern="1200" cap="none" spc="0" normalizeH="0" baseline="0" noProof="0" dirty="0">
                <a:ln>
                  <a:noFill/>
                </a:ln>
                <a:solidFill>
                  <a:prstClr val="black"/>
                </a:solidFill>
                <a:effectLst/>
                <a:uLnTx/>
                <a:uFillTx/>
                <a:latin typeface="Carlito"/>
                <a:ea typeface="+mn-ea"/>
                <a:cs typeface="Carlito"/>
              </a:rPr>
              <a:t>which the </a:t>
            </a:r>
            <a:r>
              <a:rPr kumimoji="0" sz="2700" b="0" i="0" u="none" strike="noStrike" kern="1200" cap="none" spc="-10" normalizeH="0" baseline="0" noProof="0" dirty="0">
                <a:ln>
                  <a:noFill/>
                </a:ln>
                <a:solidFill>
                  <a:prstClr val="black"/>
                </a:solidFill>
                <a:effectLst/>
                <a:uLnTx/>
                <a:uFillTx/>
                <a:latin typeface="Carlito"/>
                <a:ea typeface="+mn-ea"/>
                <a:cs typeface="Carlito"/>
              </a:rPr>
              <a:t>following </a:t>
            </a:r>
            <a:r>
              <a:rPr kumimoji="0" sz="2700" b="1" i="0" u="none" strike="noStrike" kern="1200" cap="none" spc="-10" normalizeH="0" baseline="0" noProof="0" dirty="0">
                <a:ln>
                  <a:noFill/>
                </a:ln>
                <a:solidFill>
                  <a:prstClr val="black"/>
                </a:solidFill>
                <a:effectLst/>
                <a:uLnTx/>
                <a:uFillTx/>
                <a:latin typeface="Carlito"/>
                <a:ea typeface="+mn-ea"/>
                <a:cs typeface="Carlito"/>
              </a:rPr>
              <a:t>four</a:t>
            </a:r>
            <a:r>
              <a:rPr kumimoji="0" sz="2700" b="1" i="0" u="none" strike="noStrike" kern="1200" cap="none" spc="-45" normalizeH="0" baseline="0" noProof="0" dirty="0">
                <a:ln>
                  <a:noFill/>
                </a:ln>
                <a:solidFill>
                  <a:prstClr val="black"/>
                </a:solidFill>
                <a:effectLst/>
                <a:uLnTx/>
                <a:uFillTx/>
                <a:latin typeface="Carlito"/>
                <a:ea typeface="+mn-ea"/>
                <a:cs typeface="Carlito"/>
              </a:rPr>
              <a:t> </a:t>
            </a:r>
            <a:r>
              <a:rPr kumimoji="0" sz="2700" b="1" i="0" u="none" strike="noStrike" kern="1200" cap="none" spc="-5" normalizeH="0" baseline="0" noProof="0" dirty="0">
                <a:ln>
                  <a:noFill/>
                </a:ln>
                <a:solidFill>
                  <a:prstClr val="black"/>
                </a:solidFill>
                <a:effectLst/>
                <a:uLnTx/>
                <a:uFillTx/>
                <a:latin typeface="Carlito"/>
                <a:ea typeface="+mn-ea"/>
                <a:cs typeface="Carlito"/>
              </a:rPr>
              <a:t>conditions</a:t>
            </a:r>
            <a:endParaRPr kumimoji="0" sz="27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3080"/>
              </a:lnSpc>
              <a:spcBef>
                <a:spcPts val="0"/>
              </a:spcBef>
              <a:spcAft>
                <a:spcPts val="0"/>
              </a:spcAft>
              <a:buClrTx/>
              <a:buSzTx/>
              <a:buFontTx/>
              <a:buNone/>
              <a:tabLst/>
              <a:defRPr/>
            </a:pPr>
            <a:r>
              <a:rPr kumimoji="0" sz="2700" b="0" i="0" u="none" strike="noStrike" kern="1200" cap="none" spc="-15" normalizeH="0" baseline="0" noProof="0" dirty="0">
                <a:ln>
                  <a:noFill/>
                </a:ln>
                <a:solidFill>
                  <a:prstClr val="black"/>
                </a:solidFill>
                <a:effectLst/>
                <a:uLnTx/>
                <a:uFillTx/>
                <a:latin typeface="Carlito"/>
                <a:ea typeface="+mn-ea"/>
                <a:cs typeface="Carlito"/>
              </a:rPr>
              <a:t>are </a:t>
            </a:r>
            <a:r>
              <a:rPr kumimoji="0" sz="2700" b="0" i="0" u="none" strike="noStrike" kern="1200" cap="none" spc="-10" normalizeH="0" baseline="0" noProof="0" dirty="0">
                <a:ln>
                  <a:noFill/>
                </a:ln>
                <a:solidFill>
                  <a:prstClr val="black"/>
                </a:solidFill>
                <a:effectLst/>
                <a:uLnTx/>
                <a:uFillTx/>
                <a:latin typeface="Carlito"/>
                <a:ea typeface="+mn-ea"/>
                <a:cs typeface="Carlito"/>
              </a:rPr>
              <a:t>satisfied </a:t>
            </a:r>
            <a:r>
              <a:rPr kumimoji="0" sz="2700" b="0" i="0" u="none" strike="noStrike" kern="1200" cap="none" spc="0" normalizeH="0" baseline="0" noProof="0" dirty="0">
                <a:ln>
                  <a:noFill/>
                </a:ln>
                <a:solidFill>
                  <a:prstClr val="black"/>
                </a:solidFill>
                <a:effectLst/>
                <a:uLnTx/>
                <a:uFillTx/>
                <a:latin typeface="Carlito"/>
                <a:ea typeface="+mn-ea"/>
                <a:cs typeface="Carlito"/>
              </a:rPr>
              <a:t>is </a:t>
            </a:r>
            <a:r>
              <a:rPr kumimoji="0" sz="2700" b="0" i="0" u="none" strike="noStrike" kern="1200" cap="none" spc="-5" normalizeH="0" baseline="0" noProof="0" dirty="0">
                <a:ln>
                  <a:noFill/>
                </a:ln>
                <a:solidFill>
                  <a:prstClr val="black"/>
                </a:solidFill>
                <a:effectLst/>
                <a:uLnTx/>
                <a:uFillTx/>
                <a:latin typeface="Carlito"/>
                <a:ea typeface="+mn-ea"/>
                <a:cs typeface="Carlito"/>
              </a:rPr>
              <a:t>called </a:t>
            </a:r>
            <a:r>
              <a:rPr kumimoji="0" sz="2700" b="0" i="0" u="none" strike="noStrike" kern="1200" cap="none" spc="0" normalizeH="0" baseline="0" noProof="0" dirty="0">
                <a:ln>
                  <a:noFill/>
                </a:ln>
                <a:solidFill>
                  <a:prstClr val="black"/>
                </a:solidFill>
                <a:effectLst/>
                <a:uLnTx/>
                <a:uFillTx/>
                <a:latin typeface="Carlito"/>
                <a:ea typeface="+mn-ea"/>
                <a:cs typeface="Carlito"/>
              </a:rPr>
              <a:t>a </a:t>
            </a:r>
            <a:r>
              <a:rPr kumimoji="0" sz="2700" b="1" i="1" u="none" strike="noStrike" kern="1200" cap="none" spc="0" normalizeH="0" baseline="0" noProof="0" dirty="0">
                <a:ln>
                  <a:noFill/>
                </a:ln>
                <a:solidFill>
                  <a:prstClr val="black"/>
                </a:solidFill>
                <a:effectLst/>
                <a:uLnTx/>
                <a:uFillTx/>
                <a:latin typeface="Carlito"/>
                <a:ea typeface="+mn-ea"/>
                <a:cs typeface="Carlito"/>
              </a:rPr>
              <a:t>binomial</a:t>
            </a:r>
            <a:r>
              <a:rPr kumimoji="0" sz="2700" b="1" i="1" u="none" strike="noStrike" kern="1200" cap="none" spc="-50" normalizeH="0" baseline="0" noProof="0" dirty="0">
                <a:ln>
                  <a:noFill/>
                </a:ln>
                <a:solidFill>
                  <a:prstClr val="black"/>
                </a:solidFill>
                <a:effectLst/>
                <a:uLnTx/>
                <a:uFillTx/>
                <a:latin typeface="Carlito"/>
                <a:ea typeface="+mn-ea"/>
                <a:cs typeface="Carlito"/>
              </a:rPr>
              <a:t> </a:t>
            </a:r>
            <a:r>
              <a:rPr kumimoji="0" sz="2700" b="1" i="1" u="none" strike="noStrike" kern="1200" cap="none" spc="-10" normalizeH="0" baseline="0" noProof="0" dirty="0">
                <a:ln>
                  <a:noFill/>
                </a:ln>
                <a:solidFill>
                  <a:prstClr val="black"/>
                </a:solidFill>
                <a:effectLst/>
                <a:uLnTx/>
                <a:uFillTx/>
                <a:latin typeface="Carlito"/>
                <a:ea typeface="+mn-ea"/>
                <a:cs typeface="Carlito"/>
              </a:rPr>
              <a:t>experiment</a:t>
            </a:r>
            <a:r>
              <a:rPr kumimoji="0" sz="2700" b="0" i="0" u="none" strike="noStrike" kern="1200" cap="none" spc="-10" normalizeH="0" baseline="0" noProof="0" dirty="0">
                <a:ln>
                  <a:noFill/>
                </a:ln>
                <a:solidFill>
                  <a:prstClr val="black"/>
                </a:solidFill>
                <a:effectLst/>
                <a:uLnTx/>
                <a:uFillTx/>
                <a:latin typeface="Carlito"/>
                <a:ea typeface="+mn-ea"/>
                <a:cs typeface="Carlito"/>
              </a:rPr>
              <a:t>.</a:t>
            </a:r>
            <a:endParaRPr kumimoji="0" sz="2700" b="0" i="0" u="none" strike="noStrike" kern="1200" cap="none" spc="0" normalizeH="0" baseline="0" noProof="0">
              <a:ln>
                <a:noFill/>
              </a:ln>
              <a:solidFill>
                <a:prstClr val="black"/>
              </a:solidFill>
              <a:effectLst/>
              <a:uLnTx/>
              <a:uFillTx/>
              <a:latin typeface="Carlito"/>
              <a:ea typeface="+mn-ea"/>
              <a:cs typeface="Carlito"/>
            </a:endParaRPr>
          </a:p>
          <a:p>
            <a:pPr marL="355600" marR="407670" lvl="0" indent="-343535" algn="l" defTabSz="914400" rtl="0" eaLnBrk="1" fontAlgn="auto" latinLnBrk="0" hangingPunct="1">
              <a:lnSpc>
                <a:spcPts val="2920"/>
              </a:lnSpc>
              <a:spcBef>
                <a:spcPts val="690"/>
              </a:spcBef>
              <a:spcAft>
                <a:spcPts val="0"/>
              </a:spcAft>
              <a:buClrTx/>
              <a:buSzTx/>
              <a:buFont typeface="Arial"/>
              <a:buChar char="•"/>
              <a:tabLst>
                <a:tab pos="355600" algn="l"/>
                <a:tab pos="356235" algn="l"/>
              </a:tabLst>
              <a:defRPr/>
            </a:pPr>
            <a:r>
              <a:rPr kumimoji="0" sz="2700" b="0" i="0" u="none" strike="noStrike" kern="1200" cap="none" spc="-5" normalizeH="0" baseline="0" noProof="0" dirty="0">
                <a:ln>
                  <a:noFill/>
                </a:ln>
                <a:solidFill>
                  <a:prstClr val="black"/>
                </a:solidFill>
                <a:effectLst/>
                <a:uLnTx/>
                <a:uFillTx/>
                <a:latin typeface="Carlito"/>
                <a:ea typeface="+mn-ea"/>
                <a:cs typeface="Carlito"/>
              </a:rPr>
              <a:t>The </a:t>
            </a:r>
            <a:r>
              <a:rPr kumimoji="0" sz="2700" b="0" i="0" u="none" strike="noStrike" kern="1200" cap="none" spc="-10" normalizeH="0" baseline="0" noProof="0" dirty="0">
                <a:ln>
                  <a:noFill/>
                </a:ln>
                <a:solidFill>
                  <a:prstClr val="black"/>
                </a:solidFill>
                <a:effectLst/>
                <a:uLnTx/>
                <a:uFillTx/>
                <a:latin typeface="Carlito"/>
                <a:ea typeface="+mn-ea"/>
                <a:cs typeface="Carlito"/>
              </a:rPr>
              <a:t>experiment </a:t>
            </a:r>
            <a:r>
              <a:rPr kumimoji="0" sz="2700" b="0" i="0" u="none" strike="noStrike" kern="1200" cap="none" spc="-15" normalizeH="0" baseline="0" noProof="0" dirty="0">
                <a:ln>
                  <a:noFill/>
                </a:ln>
                <a:solidFill>
                  <a:prstClr val="black"/>
                </a:solidFill>
                <a:effectLst/>
                <a:uLnTx/>
                <a:uFillTx/>
                <a:latin typeface="Carlito"/>
                <a:ea typeface="+mn-ea"/>
                <a:cs typeface="Carlito"/>
              </a:rPr>
              <a:t>consists </a:t>
            </a:r>
            <a:r>
              <a:rPr kumimoji="0" sz="2700" b="0" i="0" u="none" strike="noStrike" kern="1200" cap="none" spc="-5" normalizeH="0" baseline="0" noProof="0" dirty="0">
                <a:ln>
                  <a:noFill/>
                </a:ln>
                <a:solidFill>
                  <a:prstClr val="black"/>
                </a:solidFill>
                <a:effectLst/>
                <a:uLnTx/>
                <a:uFillTx/>
                <a:latin typeface="Carlito"/>
                <a:ea typeface="+mn-ea"/>
                <a:cs typeface="Carlito"/>
              </a:rPr>
              <a:t>of </a:t>
            </a:r>
            <a:r>
              <a:rPr kumimoji="0" sz="2700" b="0" i="0" u="none" strike="noStrike" kern="1200" cap="none" spc="0" normalizeH="0" baseline="0" noProof="0" dirty="0">
                <a:ln>
                  <a:noFill/>
                </a:ln>
                <a:solidFill>
                  <a:prstClr val="black"/>
                </a:solidFill>
                <a:effectLst/>
                <a:uLnTx/>
                <a:uFillTx/>
                <a:latin typeface="Carlito"/>
                <a:ea typeface="+mn-ea"/>
                <a:cs typeface="Carlito"/>
              </a:rPr>
              <a:t>a </a:t>
            </a:r>
            <a:r>
              <a:rPr kumimoji="0" sz="2700" b="0" i="0" u="none" strike="noStrike" kern="1200" cap="none" spc="-5" normalizeH="0" baseline="0" noProof="0" dirty="0">
                <a:ln>
                  <a:noFill/>
                </a:ln>
                <a:solidFill>
                  <a:prstClr val="black"/>
                </a:solidFill>
                <a:effectLst/>
                <a:uLnTx/>
                <a:uFillTx/>
                <a:latin typeface="Carlito"/>
                <a:ea typeface="+mn-ea"/>
                <a:cs typeface="Carlito"/>
              </a:rPr>
              <a:t>sequence of </a:t>
            </a:r>
            <a:r>
              <a:rPr kumimoji="0" sz="2700" b="1" i="1" u="none" strike="noStrike" kern="1200" cap="none" spc="0" normalizeH="0" baseline="0" noProof="0" dirty="0">
                <a:ln>
                  <a:noFill/>
                </a:ln>
                <a:solidFill>
                  <a:prstClr val="black"/>
                </a:solidFill>
                <a:effectLst/>
                <a:uLnTx/>
                <a:uFillTx/>
                <a:latin typeface="Carlito"/>
                <a:ea typeface="+mn-ea"/>
                <a:cs typeface="Carlito"/>
              </a:rPr>
              <a:t>n </a:t>
            </a:r>
            <a:r>
              <a:rPr kumimoji="0" sz="2700" b="1" i="0" u="none" strike="noStrike" kern="1200" cap="none" spc="-5" normalizeH="0" baseline="0" noProof="0" dirty="0">
                <a:ln>
                  <a:noFill/>
                </a:ln>
                <a:solidFill>
                  <a:prstClr val="black"/>
                </a:solidFill>
                <a:effectLst/>
                <a:uLnTx/>
                <a:uFillTx/>
                <a:latin typeface="Carlito"/>
                <a:ea typeface="+mn-ea"/>
                <a:cs typeface="Carlito"/>
              </a:rPr>
              <a:t>trials  (</a:t>
            </a:r>
            <a:r>
              <a:rPr kumimoji="0" sz="2700" b="1" i="1" u="heavy" strike="noStrike" kern="1200" cap="none" spc="-5" normalizeH="0" baseline="0" noProof="0" dirty="0">
                <a:ln>
                  <a:noFill/>
                </a:ln>
                <a:solidFill>
                  <a:prstClr val="black"/>
                </a:solidFill>
                <a:effectLst/>
                <a:uLnTx/>
                <a:uFill>
                  <a:solidFill>
                    <a:srgbClr val="000000"/>
                  </a:solidFill>
                </a:uFill>
                <a:latin typeface="Carlito"/>
                <a:ea typeface="+mn-ea"/>
                <a:cs typeface="Carlito"/>
              </a:rPr>
              <a:t>Bernoulli trials</a:t>
            </a:r>
            <a:r>
              <a:rPr kumimoji="0" sz="2700" b="1" i="0" u="none" strike="noStrike" kern="1200" cap="none" spc="-5" normalizeH="0" baseline="0" noProof="0" dirty="0">
                <a:ln>
                  <a:noFill/>
                </a:ln>
                <a:solidFill>
                  <a:prstClr val="black"/>
                </a:solidFill>
                <a:effectLst/>
                <a:uLnTx/>
                <a:uFillTx/>
                <a:latin typeface="Carlito"/>
                <a:ea typeface="+mn-ea"/>
                <a:cs typeface="Carlito"/>
              </a:rPr>
              <a:t>)</a:t>
            </a:r>
            <a:r>
              <a:rPr kumimoji="0" sz="2700" b="0" i="0" u="none" strike="noStrike" kern="1200" cap="none" spc="-5" normalizeH="0" baseline="0" noProof="0" dirty="0">
                <a:ln>
                  <a:noFill/>
                </a:ln>
                <a:solidFill>
                  <a:prstClr val="black"/>
                </a:solidFill>
                <a:effectLst/>
                <a:uLnTx/>
                <a:uFillTx/>
                <a:latin typeface="Carlito"/>
                <a:ea typeface="+mn-ea"/>
                <a:cs typeface="Carlito"/>
              </a:rPr>
              <a:t>, </a:t>
            </a:r>
            <a:r>
              <a:rPr kumimoji="0" sz="2700" b="0" i="0" u="none" strike="noStrike" kern="1200" cap="none" spc="-10" normalizeH="0" baseline="0" noProof="0" dirty="0">
                <a:ln>
                  <a:noFill/>
                </a:ln>
                <a:solidFill>
                  <a:prstClr val="black"/>
                </a:solidFill>
                <a:effectLst/>
                <a:uLnTx/>
                <a:uFillTx/>
                <a:latin typeface="Carlito"/>
                <a:ea typeface="+mn-ea"/>
                <a:cs typeface="Carlito"/>
              </a:rPr>
              <a:t>where </a:t>
            </a:r>
            <a:r>
              <a:rPr kumimoji="0" sz="2700" b="1" i="1" u="none" strike="noStrike" kern="1200" cap="none" spc="0" normalizeH="0" baseline="0" noProof="0" dirty="0">
                <a:ln>
                  <a:noFill/>
                </a:ln>
                <a:solidFill>
                  <a:prstClr val="black"/>
                </a:solidFill>
                <a:effectLst/>
                <a:uLnTx/>
                <a:uFillTx/>
                <a:latin typeface="Carlito"/>
                <a:ea typeface="+mn-ea"/>
                <a:cs typeface="Carlito"/>
              </a:rPr>
              <a:t>n </a:t>
            </a:r>
            <a:r>
              <a:rPr kumimoji="0" sz="2700" b="1" i="0" u="none" strike="noStrike" kern="1200" cap="none" spc="0" normalizeH="0" baseline="0" noProof="0" dirty="0">
                <a:ln>
                  <a:noFill/>
                </a:ln>
                <a:solidFill>
                  <a:prstClr val="black"/>
                </a:solidFill>
                <a:effectLst/>
                <a:uLnTx/>
                <a:uFillTx/>
                <a:latin typeface="Carlito"/>
                <a:ea typeface="+mn-ea"/>
                <a:cs typeface="Carlito"/>
              </a:rPr>
              <a:t>is </a:t>
            </a:r>
            <a:r>
              <a:rPr kumimoji="0" sz="2700" b="1" i="0" u="none" strike="noStrike" kern="1200" cap="none" spc="-20" normalizeH="0" baseline="0" noProof="0" dirty="0">
                <a:ln>
                  <a:noFill/>
                </a:ln>
                <a:solidFill>
                  <a:prstClr val="black"/>
                </a:solidFill>
                <a:effectLst/>
                <a:uLnTx/>
                <a:uFillTx/>
                <a:latin typeface="Carlito"/>
                <a:ea typeface="+mn-ea"/>
                <a:cs typeface="Carlito"/>
              </a:rPr>
              <a:t>fixed </a:t>
            </a:r>
            <a:r>
              <a:rPr kumimoji="0" sz="2700" b="1" i="0" u="none" strike="noStrike" kern="1200" cap="none" spc="0" normalizeH="0" baseline="0" noProof="0" dirty="0">
                <a:ln>
                  <a:noFill/>
                </a:ln>
                <a:solidFill>
                  <a:prstClr val="black"/>
                </a:solidFill>
                <a:effectLst/>
                <a:uLnTx/>
                <a:uFillTx/>
                <a:latin typeface="Carlito"/>
                <a:ea typeface="+mn-ea"/>
                <a:cs typeface="Carlito"/>
              </a:rPr>
              <a:t>in </a:t>
            </a:r>
            <a:r>
              <a:rPr kumimoji="0" sz="2700" b="1" i="0" u="none" strike="noStrike" kern="1200" cap="none" spc="-10" normalizeH="0" baseline="0" noProof="0" dirty="0">
                <a:ln>
                  <a:noFill/>
                </a:ln>
                <a:solidFill>
                  <a:prstClr val="black"/>
                </a:solidFill>
                <a:effectLst/>
                <a:uLnTx/>
                <a:uFillTx/>
                <a:latin typeface="Carlito"/>
                <a:ea typeface="+mn-ea"/>
                <a:cs typeface="Carlito"/>
              </a:rPr>
              <a:t>advance </a:t>
            </a:r>
            <a:r>
              <a:rPr kumimoji="0" sz="2700" b="0" i="0" u="none" strike="noStrike" kern="1200" cap="none" spc="-5" normalizeH="0" baseline="0" noProof="0" dirty="0">
                <a:ln>
                  <a:noFill/>
                </a:ln>
                <a:solidFill>
                  <a:prstClr val="black"/>
                </a:solidFill>
                <a:effectLst/>
                <a:uLnTx/>
                <a:uFillTx/>
                <a:latin typeface="Carlito"/>
                <a:ea typeface="+mn-ea"/>
                <a:cs typeface="Carlito"/>
              </a:rPr>
              <a:t>of </a:t>
            </a:r>
            <a:r>
              <a:rPr kumimoji="0" sz="2700" b="0" i="0" u="none" strike="noStrike" kern="1200" cap="none" spc="0" normalizeH="0" baseline="0" noProof="0" dirty="0">
                <a:ln>
                  <a:noFill/>
                </a:ln>
                <a:solidFill>
                  <a:prstClr val="black"/>
                </a:solidFill>
                <a:effectLst/>
                <a:uLnTx/>
                <a:uFillTx/>
                <a:latin typeface="Carlito"/>
                <a:ea typeface="+mn-ea"/>
                <a:cs typeface="Carlito"/>
              </a:rPr>
              <a:t>the  </a:t>
            </a:r>
            <a:r>
              <a:rPr kumimoji="0" sz="2700" b="0" i="0" u="none" strike="noStrike" kern="1200" cap="none" spc="-10" normalizeH="0" baseline="0" noProof="0" dirty="0">
                <a:ln>
                  <a:noFill/>
                </a:ln>
                <a:solidFill>
                  <a:prstClr val="black"/>
                </a:solidFill>
                <a:effectLst/>
                <a:uLnTx/>
                <a:uFillTx/>
                <a:latin typeface="Carlito"/>
                <a:ea typeface="+mn-ea"/>
                <a:cs typeface="Carlito"/>
              </a:rPr>
              <a:t>experiment.</a:t>
            </a:r>
            <a:endParaRPr kumimoji="0" sz="2700" b="0" i="0" u="none" strike="noStrike" kern="1200" cap="none" spc="0" normalizeH="0" baseline="0" noProof="0">
              <a:ln>
                <a:noFill/>
              </a:ln>
              <a:solidFill>
                <a:prstClr val="black"/>
              </a:solidFill>
              <a:effectLst/>
              <a:uLnTx/>
              <a:uFillTx/>
              <a:latin typeface="Carlito"/>
              <a:ea typeface="+mn-ea"/>
              <a:cs typeface="Carlito"/>
            </a:endParaRPr>
          </a:p>
          <a:p>
            <a:pPr marL="355600" marR="5080" lvl="0" indent="-343535" algn="l" defTabSz="914400" rtl="0" eaLnBrk="1" fontAlgn="auto" latinLnBrk="0" hangingPunct="1">
              <a:lnSpc>
                <a:spcPts val="2920"/>
              </a:lnSpc>
              <a:spcBef>
                <a:spcPts val="635"/>
              </a:spcBef>
              <a:spcAft>
                <a:spcPts val="0"/>
              </a:spcAft>
              <a:buClrTx/>
              <a:buSzTx/>
              <a:buFont typeface="Arial"/>
              <a:buChar char="•"/>
              <a:tabLst>
                <a:tab pos="355600" algn="l"/>
                <a:tab pos="356235" algn="l"/>
              </a:tabLst>
              <a:defRPr/>
            </a:pPr>
            <a:r>
              <a:rPr kumimoji="0" sz="2700" b="0" i="0" u="none" strike="noStrike" kern="1200" cap="none" spc="-5" normalizeH="0" baseline="0" noProof="0" dirty="0">
                <a:ln>
                  <a:noFill/>
                </a:ln>
                <a:solidFill>
                  <a:prstClr val="black"/>
                </a:solidFill>
                <a:effectLst/>
                <a:uLnTx/>
                <a:uFillTx/>
                <a:latin typeface="Carlito"/>
                <a:ea typeface="+mn-ea"/>
                <a:cs typeface="Carlito"/>
              </a:rPr>
              <a:t>The </a:t>
            </a:r>
            <a:r>
              <a:rPr kumimoji="0" sz="2700" b="1" i="0" u="none" strike="noStrike" kern="1200" cap="none" spc="-5" normalizeH="0" baseline="0" noProof="0" dirty="0">
                <a:ln>
                  <a:noFill/>
                </a:ln>
                <a:solidFill>
                  <a:prstClr val="black"/>
                </a:solidFill>
                <a:effectLst/>
                <a:uLnTx/>
                <a:uFillTx/>
                <a:latin typeface="Carlito"/>
                <a:ea typeface="+mn-ea"/>
                <a:cs typeface="Carlito"/>
              </a:rPr>
              <a:t>trials </a:t>
            </a:r>
            <a:r>
              <a:rPr kumimoji="0" sz="2700" b="1" i="0" u="none" strike="noStrike" kern="1200" cap="none" spc="-15" normalizeH="0" baseline="0" noProof="0" dirty="0">
                <a:ln>
                  <a:noFill/>
                </a:ln>
                <a:solidFill>
                  <a:prstClr val="black"/>
                </a:solidFill>
                <a:effectLst/>
                <a:uLnTx/>
                <a:uFillTx/>
                <a:latin typeface="Carlito"/>
                <a:ea typeface="+mn-ea"/>
                <a:cs typeface="Carlito"/>
              </a:rPr>
              <a:t>are </a:t>
            </a:r>
            <a:r>
              <a:rPr kumimoji="0" sz="2700" b="1" i="0" u="none" strike="noStrike" kern="1200" cap="none" spc="-10" normalizeH="0" baseline="0" noProof="0" dirty="0">
                <a:ln>
                  <a:noFill/>
                </a:ln>
                <a:solidFill>
                  <a:prstClr val="black"/>
                </a:solidFill>
                <a:effectLst/>
                <a:uLnTx/>
                <a:uFillTx/>
                <a:latin typeface="Carlito"/>
                <a:ea typeface="+mn-ea"/>
                <a:cs typeface="Carlito"/>
              </a:rPr>
              <a:t>identical</a:t>
            </a:r>
            <a:r>
              <a:rPr kumimoji="0" sz="2700" b="0" i="0" u="none" strike="noStrike" kern="1200" cap="none" spc="-10" normalizeH="0" baseline="0" noProof="0" dirty="0">
                <a:ln>
                  <a:noFill/>
                </a:ln>
                <a:solidFill>
                  <a:prstClr val="black"/>
                </a:solidFill>
                <a:effectLst/>
                <a:uLnTx/>
                <a:uFillTx/>
                <a:latin typeface="Carlito"/>
                <a:ea typeface="+mn-ea"/>
                <a:cs typeface="Carlito"/>
              </a:rPr>
              <a:t>, </a:t>
            </a:r>
            <a:r>
              <a:rPr kumimoji="0" sz="2700" b="0" i="0" u="none" strike="noStrike" kern="1200" cap="none" spc="0" normalizeH="0" baseline="0" noProof="0" dirty="0">
                <a:ln>
                  <a:noFill/>
                </a:ln>
                <a:solidFill>
                  <a:prstClr val="black"/>
                </a:solidFill>
                <a:effectLst/>
                <a:uLnTx/>
                <a:uFillTx/>
                <a:latin typeface="Carlito"/>
                <a:ea typeface="+mn-ea"/>
                <a:cs typeface="Carlito"/>
              </a:rPr>
              <a:t>and each </a:t>
            </a:r>
            <a:r>
              <a:rPr kumimoji="0" sz="2700" b="0" i="0" u="none" strike="noStrike" kern="1200" cap="none" spc="-5" normalizeH="0" baseline="0" noProof="0" dirty="0">
                <a:ln>
                  <a:noFill/>
                </a:ln>
                <a:solidFill>
                  <a:prstClr val="black"/>
                </a:solidFill>
                <a:effectLst/>
                <a:uLnTx/>
                <a:uFillTx/>
                <a:latin typeface="Carlito"/>
                <a:ea typeface="+mn-ea"/>
                <a:cs typeface="Carlito"/>
              </a:rPr>
              <a:t>trial </a:t>
            </a:r>
            <a:r>
              <a:rPr kumimoji="0" sz="2700" b="0" i="0" u="none" strike="noStrike" kern="1200" cap="none" spc="-10" normalizeH="0" baseline="0" noProof="0" dirty="0">
                <a:ln>
                  <a:noFill/>
                </a:ln>
                <a:solidFill>
                  <a:prstClr val="black"/>
                </a:solidFill>
                <a:effectLst/>
                <a:uLnTx/>
                <a:uFillTx/>
                <a:latin typeface="Carlito"/>
                <a:ea typeface="+mn-ea"/>
                <a:cs typeface="Carlito"/>
              </a:rPr>
              <a:t>can result </a:t>
            </a:r>
            <a:r>
              <a:rPr kumimoji="0" sz="2700" b="0" i="0" u="none" strike="noStrike" kern="1200" cap="none" spc="0" normalizeH="0" baseline="0" noProof="0" dirty="0">
                <a:ln>
                  <a:noFill/>
                </a:ln>
                <a:solidFill>
                  <a:prstClr val="black"/>
                </a:solidFill>
                <a:effectLst/>
                <a:uLnTx/>
                <a:uFillTx/>
                <a:latin typeface="Carlito"/>
                <a:ea typeface="+mn-ea"/>
                <a:cs typeface="Carlito"/>
              </a:rPr>
              <a:t>in </a:t>
            </a:r>
            <a:r>
              <a:rPr kumimoji="0" sz="2700" b="0" i="0" u="none" strike="noStrike" kern="1200" cap="none" spc="-5" normalizeH="0" baseline="0" noProof="0" dirty="0">
                <a:ln>
                  <a:noFill/>
                </a:ln>
                <a:solidFill>
                  <a:prstClr val="black"/>
                </a:solidFill>
                <a:effectLst/>
                <a:uLnTx/>
                <a:uFillTx/>
                <a:latin typeface="Carlito"/>
                <a:ea typeface="+mn-ea"/>
                <a:cs typeface="Carlito"/>
              </a:rPr>
              <a:t>one  of </a:t>
            </a:r>
            <a:r>
              <a:rPr kumimoji="0" sz="2700" b="0" i="0" u="none" strike="noStrike" kern="1200" cap="none" spc="0" normalizeH="0" baseline="0" noProof="0" dirty="0">
                <a:ln>
                  <a:noFill/>
                </a:ln>
                <a:solidFill>
                  <a:prstClr val="black"/>
                </a:solidFill>
                <a:effectLst/>
                <a:uLnTx/>
                <a:uFillTx/>
                <a:latin typeface="Carlito"/>
                <a:ea typeface="+mn-ea"/>
                <a:cs typeface="Carlito"/>
              </a:rPr>
              <a:t>the </a:t>
            </a:r>
            <a:r>
              <a:rPr kumimoji="0" sz="2700" b="0" i="0" u="none" strike="noStrike" kern="1200" cap="none" spc="-5" normalizeH="0" baseline="0" noProof="0" dirty="0">
                <a:ln>
                  <a:noFill/>
                </a:ln>
                <a:solidFill>
                  <a:prstClr val="black"/>
                </a:solidFill>
                <a:effectLst/>
                <a:uLnTx/>
                <a:uFillTx/>
                <a:latin typeface="Carlito"/>
                <a:ea typeface="+mn-ea"/>
                <a:cs typeface="Carlito"/>
              </a:rPr>
              <a:t>same </a:t>
            </a:r>
            <a:r>
              <a:rPr kumimoji="0" sz="2700" b="1" i="0" u="none" strike="noStrike" kern="1200" cap="none" spc="-10" normalizeH="0" baseline="0" noProof="0" dirty="0">
                <a:ln>
                  <a:noFill/>
                </a:ln>
                <a:solidFill>
                  <a:prstClr val="black"/>
                </a:solidFill>
                <a:effectLst/>
                <a:uLnTx/>
                <a:uFillTx/>
                <a:latin typeface="Carlito"/>
                <a:ea typeface="+mn-ea"/>
                <a:cs typeface="Carlito"/>
              </a:rPr>
              <a:t>two </a:t>
            </a:r>
            <a:r>
              <a:rPr kumimoji="0" sz="2700" b="1" i="0" u="none" strike="noStrike" kern="1200" cap="none" spc="0" normalizeH="0" baseline="0" noProof="0" dirty="0">
                <a:ln>
                  <a:noFill/>
                </a:ln>
                <a:solidFill>
                  <a:prstClr val="black"/>
                </a:solidFill>
                <a:effectLst/>
                <a:uLnTx/>
                <a:uFillTx/>
                <a:latin typeface="Carlito"/>
                <a:ea typeface="+mn-ea"/>
                <a:cs typeface="Carlito"/>
              </a:rPr>
              <a:t>possible </a:t>
            </a:r>
            <a:r>
              <a:rPr kumimoji="0" sz="2700" b="1" i="0" u="none" strike="noStrike" kern="1200" cap="none" spc="-10" normalizeH="0" baseline="0" noProof="0" dirty="0">
                <a:ln>
                  <a:noFill/>
                </a:ln>
                <a:solidFill>
                  <a:prstClr val="black"/>
                </a:solidFill>
                <a:effectLst/>
                <a:uLnTx/>
                <a:uFillTx/>
                <a:latin typeface="Carlito"/>
                <a:ea typeface="+mn-ea"/>
                <a:cs typeface="Carlito"/>
              </a:rPr>
              <a:t>outcomes</a:t>
            </a:r>
            <a:r>
              <a:rPr kumimoji="0" sz="2700" b="0" i="0" u="none" strike="noStrike" kern="1200" cap="none" spc="-10" normalizeH="0" baseline="0" noProof="0" dirty="0">
                <a:ln>
                  <a:noFill/>
                </a:ln>
                <a:solidFill>
                  <a:prstClr val="black"/>
                </a:solidFill>
                <a:effectLst/>
                <a:uLnTx/>
                <a:uFillTx/>
                <a:latin typeface="Carlito"/>
                <a:ea typeface="+mn-ea"/>
                <a:cs typeface="Carlito"/>
              </a:rPr>
              <a:t>, </a:t>
            </a:r>
            <a:r>
              <a:rPr kumimoji="0" sz="2700" b="0" i="0" u="none" strike="noStrike" kern="1200" cap="none" spc="0" normalizeH="0" baseline="0" noProof="0" dirty="0">
                <a:ln>
                  <a:noFill/>
                </a:ln>
                <a:solidFill>
                  <a:prstClr val="black"/>
                </a:solidFill>
                <a:effectLst/>
                <a:uLnTx/>
                <a:uFillTx/>
                <a:latin typeface="Carlito"/>
                <a:ea typeface="+mn-ea"/>
                <a:cs typeface="Carlito"/>
              </a:rPr>
              <a:t>which </a:t>
            </a:r>
            <a:r>
              <a:rPr kumimoji="0" sz="2700" b="0" i="0" u="none" strike="noStrike" kern="1200" cap="none" spc="-15" normalizeH="0" baseline="0" noProof="0" dirty="0">
                <a:ln>
                  <a:noFill/>
                </a:ln>
                <a:solidFill>
                  <a:prstClr val="black"/>
                </a:solidFill>
                <a:effectLst/>
                <a:uLnTx/>
                <a:uFillTx/>
                <a:latin typeface="Carlito"/>
                <a:ea typeface="+mn-ea"/>
                <a:cs typeface="Carlito"/>
              </a:rPr>
              <a:t>are  </a:t>
            </a:r>
            <a:r>
              <a:rPr kumimoji="0" sz="2700" b="0" i="0" u="none" strike="noStrike" kern="1200" cap="none" spc="-10" normalizeH="0" baseline="0" noProof="0" dirty="0">
                <a:ln>
                  <a:noFill/>
                </a:ln>
                <a:solidFill>
                  <a:prstClr val="black"/>
                </a:solidFill>
                <a:effectLst/>
                <a:uLnTx/>
                <a:uFillTx/>
                <a:latin typeface="Carlito"/>
                <a:ea typeface="+mn-ea"/>
                <a:cs typeface="Carlito"/>
              </a:rPr>
              <a:t>denoted by </a:t>
            </a:r>
            <a:r>
              <a:rPr kumimoji="0" sz="2700" b="1" i="0" u="none" strike="noStrike" kern="1200" cap="none" spc="0" normalizeH="0" baseline="0" noProof="0" dirty="0">
                <a:ln>
                  <a:noFill/>
                </a:ln>
                <a:solidFill>
                  <a:prstClr val="black"/>
                </a:solidFill>
                <a:effectLst/>
                <a:uLnTx/>
                <a:uFillTx/>
                <a:latin typeface="Carlito"/>
                <a:ea typeface="+mn-ea"/>
                <a:cs typeface="Carlito"/>
              </a:rPr>
              <a:t>success </a:t>
            </a:r>
            <a:r>
              <a:rPr kumimoji="0" sz="2700" b="0" i="0" u="none" strike="noStrike" kern="1200" cap="none" spc="-5" normalizeH="0" baseline="0" noProof="0" dirty="0">
                <a:ln>
                  <a:noFill/>
                </a:ln>
                <a:solidFill>
                  <a:prstClr val="black"/>
                </a:solidFill>
                <a:effectLst/>
                <a:uLnTx/>
                <a:uFillTx/>
                <a:latin typeface="Carlito"/>
                <a:ea typeface="+mn-ea"/>
                <a:cs typeface="Carlito"/>
              </a:rPr>
              <a:t>(</a:t>
            </a:r>
            <a:r>
              <a:rPr kumimoji="0" sz="2700" b="0" i="1" u="none" strike="noStrike" kern="1200" cap="none" spc="-5" normalizeH="0" baseline="0" noProof="0" dirty="0">
                <a:ln>
                  <a:noFill/>
                </a:ln>
                <a:solidFill>
                  <a:prstClr val="black"/>
                </a:solidFill>
                <a:effectLst/>
                <a:uLnTx/>
                <a:uFillTx/>
                <a:latin typeface="Carlito"/>
                <a:ea typeface="+mn-ea"/>
                <a:cs typeface="Carlito"/>
              </a:rPr>
              <a:t>S</a:t>
            </a:r>
            <a:r>
              <a:rPr kumimoji="0" sz="2700" b="0" i="0" u="none" strike="noStrike" kern="1200" cap="none" spc="-5" normalizeH="0" baseline="0" noProof="0" dirty="0">
                <a:ln>
                  <a:noFill/>
                </a:ln>
                <a:solidFill>
                  <a:prstClr val="black"/>
                </a:solidFill>
                <a:effectLst/>
                <a:uLnTx/>
                <a:uFillTx/>
                <a:latin typeface="Carlito"/>
                <a:ea typeface="+mn-ea"/>
                <a:cs typeface="Carlito"/>
              </a:rPr>
              <a:t>) or </a:t>
            </a:r>
            <a:r>
              <a:rPr kumimoji="0" sz="2700" b="1" i="0" u="none" strike="noStrike" kern="1200" cap="none" spc="-15" normalizeH="0" baseline="0" noProof="0" dirty="0">
                <a:ln>
                  <a:noFill/>
                </a:ln>
                <a:solidFill>
                  <a:prstClr val="black"/>
                </a:solidFill>
                <a:effectLst/>
                <a:uLnTx/>
                <a:uFillTx/>
                <a:latin typeface="Carlito"/>
                <a:ea typeface="+mn-ea"/>
                <a:cs typeface="Carlito"/>
              </a:rPr>
              <a:t>failure</a:t>
            </a:r>
            <a:r>
              <a:rPr kumimoji="0" sz="2700" b="1" i="0" u="none" strike="noStrike" kern="1200" cap="none" spc="-25" normalizeH="0" baseline="0" noProof="0" dirty="0">
                <a:ln>
                  <a:noFill/>
                </a:ln>
                <a:solidFill>
                  <a:prstClr val="black"/>
                </a:solidFill>
                <a:effectLst/>
                <a:uLnTx/>
                <a:uFillTx/>
                <a:latin typeface="Carlito"/>
                <a:ea typeface="+mn-ea"/>
                <a:cs typeface="Carlito"/>
              </a:rPr>
              <a:t> </a:t>
            </a:r>
            <a:r>
              <a:rPr kumimoji="0" sz="2700" b="0" i="0" u="none" strike="noStrike" kern="1200" cap="none" spc="-5" normalizeH="0" baseline="0" noProof="0" dirty="0">
                <a:ln>
                  <a:noFill/>
                </a:ln>
                <a:solidFill>
                  <a:prstClr val="black"/>
                </a:solidFill>
                <a:effectLst/>
                <a:uLnTx/>
                <a:uFillTx/>
                <a:latin typeface="Carlito"/>
                <a:ea typeface="+mn-ea"/>
                <a:cs typeface="Carlito"/>
              </a:rPr>
              <a:t>(</a:t>
            </a:r>
            <a:r>
              <a:rPr kumimoji="0" sz="2700" b="0" i="1" u="none" strike="noStrike" kern="1200" cap="none" spc="-5" normalizeH="0" baseline="0" noProof="0" dirty="0">
                <a:ln>
                  <a:noFill/>
                </a:ln>
                <a:solidFill>
                  <a:prstClr val="black"/>
                </a:solidFill>
                <a:effectLst/>
                <a:uLnTx/>
                <a:uFillTx/>
                <a:latin typeface="Carlito"/>
                <a:ea typeface="+mn-ea"/>
                <a:cs typeface="Carlito"/>
              </a:rPr>
              <a:t>F</a:t>
            </a:r>
            <a:r>
              <a:rPr kumimoji="0" sz="2700" b="0" i="0" u="none" strike="noStrike" kern="1200" cap="none" spc="-5" normalizeH="0" baseline="0" noProof="0" dirty="0">
                <a:ln>
                  <a:noFill/>
                </a:ln>
                <a:solidFill>
                  <a:prstClr val="black"/>
                </a:solidFill>
                <a:effectLst/>
                <a:uLnTx/>
                <a:uFillTx/>
                <a:latin typeface="Carlito"/>
                <a:ea typeface="+mn-ea"/>
                <a:cs typeface="Carlito"/>
              </a:rPr>
              <a:t>).</a:t>
            </a:r>
            <a:endParaRPr kumimoji="0" sz="2700" b="0" i="0" u="none" strike="noStrike" kern="1200" cap="none" spc="0" normalizeH="0" baseline="0" noProof="0">
              <a:ln>
                <a:noFill/>
              </a:ln>
              <a:solidFill>
                <a:prstClr val="black"/>
              </a:solidFill>
              <a:effectLst/>
              <a:uLnTx/>
              <a:uFillTx/>
              <a:latin typeface="Carlito"/>
              <a:ea typeface="+mn-ea"/>
              <a:cs typeface="Carlito"/>
            </a:endParaRPr>
          </a:p>
          <a:p>
            <a:pPr marL="355600" marR="0" lvl="0" indent="-343535" algn="l" defTabSz="914400" rtl="0" eaLnBrk="1" fontAlgn="auto" latinLnBrk="0" hangingPunct="1">
              <a:lnSpc>
                <a:spcPct val="100000"/>
              </a:lnSpc>
              <a:spcBef>
                <a:spcPts val="275"/>
              </a:spcBef>
              <a:spcAft>
                <a:spcPts val="0"/>
              </a:spcAft>
              <a:buClrTx/>
              <a:buSzTx/>
              <a:buFont typeface="Arial"/>
              <a:buChar char="•"/>
              <a:tabLst>
                <a:tab pos="355600" algn="l"/>
                <a:tab pos="356235" algn="l"/>
              </a:tabLst>
              <a:defRPr/>
            </a:pPr>
            <a:r>
              <a:rPr kumimoji="0" sz="2700" b="0" i="0" u="none" strike="noStrike" kern="1200" cap="none" spc="-5" normalizeH="0" baseline="0" noProof="0" dirty="0">
                <a:ln>
                  <a:noFill/>
                </a:ln>
                <a:solidFill>
                  <a:prstClr val="black"/>
                </a:solidFill>
                <a:effectLst/>
                <a:uLnTx/>
                <a:uFillTx/>
                <a:latin typeface="Carlito"/>
                <a:ea typeface="+mn-ea"/>
                <a:cs typeface="Carlito"/>
              </a:rPr>
              <a:t>The trials </a:t>
            </a:r>
            <a:r>
              <a:rPr kumimoji="0" sz="2700" b="0" i="0" u="none" strike="noStrike" kern="1200" cap="none" spc="-20" normalizeH="0" baseline="0" noProof="0" dirty="0">
                <a:ln>
                  <a:noFill/>
                </a:ln>
                <a:solidFill>
                  <a:prstClr val="black"/>
                </a:solidFill>
                <a:effectLst/>
                <a:uLnTx/>
                <a:uFillTx/>
                <a:latin typeface="Carlito"/>
                <a:ea typeface="+mn-ea"/>
                <a:cs typeface="Carlito"/>
              </a:rPr>
              <a:t>are </a:t>
            </a:r>
            <a:r>
              <a:rPr kumimoji="0" sz="2700" b="1" i="0" u="none" strike="noStrike" kern="1200" cap="none" spc="-5" normalizeH="0" baseline="0" noProof="0" dirty="0">
                <a:ln>
                  <a:noFill/>
                </a:ln>
                <a:solidFill>
                  <a:prstClr val="black"/>
                </a:solidFill>
                <a:effectLst/>
                <a:uLnTx/>
                <a:uFillTx/>
                <a:latin typeface="Carlito"/>
                <a:ea typeface="+mn-ea"/>
                <a:cs typeface="Carlito"/>
              </a:rPr>
              <a:t>independent</a:t>
            </a:r>
            <a:r>
              <a:rPr kumimoji="0" sz="2700" b="0" i="0" u="none" strike="noStrike" kern="1200" cap="none" spc="-5" normalizeH="0" baseline="0" noProof="0" dirty="0">
                <a:ln>
                  <a:noFill/>
                </a:ln>
                <a:solidFill>
                  <a:prstClr val="black"/>
                </a:solidFill>
                <a:effectLst/>
                <a:uLnTx/>
                <a:uFillTx/>
                <a:latin typeface="Carlito"/>
                <a:ea typeface="+mn-ea"/>
                <a:cs typeface="Carlito"/>
              </a:rPr>
              <a:t>.</a:t>
            </a:r>
            <a:endParaRPr kumimoji="0" sz="2700" b="0" i="0" u="none" strike="noStrike" kern="1200" cap="none" spc="0" normalizeH="0" baseline="0" noProof="0">
              <a:ln>
                <a:noFill/>
              </a:ln>
              <a:solidFill>
                <a:prstClr val="black"/>
              </a:solidFill>
              <a:effectLst/>
              <a:uLnTx/>
              <a:uFillTx/>
              <a:latin typeface="Carlito"/>
              <a:ea typeface="+mn-ea"/>
              <a:cs typeface="Carlito"/>
            </a:endParaRPr>
          </a:p>
          <a:p>
            <a:pPr marL="355600" marR="574040" lvl="0" indent="-343535" algn="l" defTabSz="914400" rtl="0" eaLnBrk="1" fontAlgn="auto" latinLnBrk="0" hangingPunct="1">
              <a:lnSpc>
                <a:spcPts val="2920"/>
              </a:lnSpc>
              <a:spcBef>
                <a:spcPts val="690"/>
              </a:spcBef>
              <a:spcAft>
                <a:spcPts val="0"/>
              </a:spcAft>
              <a:buClrTx/>
              <a:buSzTx/>
              <a:buFont typeface="Arial"/>
              <a:buChar char="•"/>
              <a:tabLst>
                <a:tab pos="355600" algn="l"/>
                <a:tab pos="356235" algn="l"/>
              </a:tabLst>
              <a:defRPr/>
            </a:pPr>
            <a:r>
              <a:rPr kumimoji="0" sz="2700" b="0" i="0" u="none" strike="noStrike" kern="1200" cap="none" spc="-5" normalizeH="0" baseline="0" noProof="0" dirty="0">
                <a:ln>
                  <a:noFill/>
                </a:ln>
                <a:solidFill>
                  <a:prstClr val="black"/>
                </a:solidFill>
                <a:effectLst/>
                <a:uLnTx/>
                <a:uFillTx/>
                <a:latin typeface="Carlito"/>
                <a:ea typeface="+mn-ea"/>
                <a:cs typeface="Carlito"/>
              </a:rPr>
              <a:t>The </a:t>
            </a:r>
            <a:r>
              <a:rPr kumimoji="0" sz="2700" b="1" i="0" u="none" strike="noStrike" kern="1200" cap="none" spc="-5" normalizeH="0" baseline="0" noProof="0" dirty="0">
                <a:ln>
                  <a:noFill/>
                </a:ln>
                <a:solidFill>
                  <a:prstClr val="black"/>
                </a:solidFill>
                <a:effectLst/>
                <a:uLnTx/>
                <a:uFillTx/>
                <a:latin typeface="Carlito"/>
                <a:ea typeface="+mn-ea"/>
                <a:cs typeface="Carlito"/>
              </a:rPr>
              <a:t>probability </a:t>
            </a:r>
            <a:r>
              <a:rPr kumimoji="0" sz="2700" b="1" i="0" u="none" strike="noStrike" kern="1200" cap="none" spc="0" normalizeH="0" baseline="0" noProof="0" dirty="0">
                <a:ln>
                  <a:noFill/>
                </a:ln>
                <a:solidFill>
                  <a:prstClr val="black"/>
                </a:solidFill>
                <a:effectLst/>
                <a:uLnTx/>
                <a:uFillTx/>
                <a:latin typeface="Carlito"/>
                <a:ea typeface="+mn-ea"/>
                <a:cs typeface="Carlito"/>
              </a:rPr>
              <a:t>of </a:t>
            </a:r>
            <a:r>
              <a:rPr kumimoji="0" sz="2700" b="1" i="0" u="none" strike="noStrike" kern="1200" cap="none" spc="-5" normalizeH="0" baseline="0" noProof="0" dirty="0">
                <a:ln>
                  <a:noFill/>
                </a:ln>
                <a:solidFill>
                  <a:prstClr val="black"/>
                </a:solidFill>
                <a:effectLst/>
                <a:uLnTx/>
                <a:uFillTx/>
                <a:latin typeface="Carlito"/>
                <a:ea typeface="+mn-ea"/>
                <a:cs typeface="Carlito"/>
              </a:rPr>
              <a:t>success </a:t>
            </a:r>
            <a:r>
              <a:rPr kumimoji="0" sz="2700" b="1" i="0" u="none" strike="noStrike" kern="1200" cap="none" spc="0" normalizeH="0" baseline="0" noProof="0" dirty="0">
                <a:ln>
                  <a:noFill/>
                </a:ln>
                <a:solidFill>
                  <a:prstClr val="black"/>
                </a:solidFill>
                <a:effectLst/>
                <a:uLnTx/>
                <a:uFillTx/>
                <a:latin typeface="Carlito"/>
                <a:ea typeface="+mn-ea"/>
                <a:cs typeface="Carlito"/>
              </a:rPr>
              <a:t>is </a:t>
            </a:r>
            <a:r>
              <a:rPr kumimoji="0" sz="2700" b="1" i="0" u="none" strike="noStrike" kern="1200" cap="none" spc="-15" normalizeH="0" baseline="0" noProof="0" dirty="0">
                <a:ln>
                  <a:noFill/>
                </a:ln>
                <a:solidFill>
                  <a:prstClr val="black"/>
                </a:solidFill>
                <a:effectLst/>
                <a:uLnTx/>
                <a:uFillTx/>
                <a:latin typeface="Carlito"/>
                <a:ea typeface="+mn-ea"/>
                <a:cs typeface="Carlito"/>
              </a:rPr>
              <a:t>constant </a:t>
            </a:r>
            <a:r>
              <a:rPr kumimoji="0" sz="2700" b="0" i="0" u="none" strike="noStrike" kern="1200" cap="none" spc="-15" normalizeH="0" baseline="0" noProof="0" dirty="0">
                <a:ln>
                  <a:noFill/>
                </a:ln>
                <a:solidFill>
                  <a:prstClr val="black"/>
                </a:solidFill>
                <a:effectLst/>
                <a:uLnTx/>
                <a:uFillTx/>
                <a:latin typeface="Carlito"/>
                <a:ea typeface="+mn-ea"/>
                <a:cs typeface="Carlito"/>
              </a:rPr>
              <a:t>from </a:t>
            </a:r>
            <a:r>
              <a:rPr kumimoji="0" sz="2700" b="0" i="0" u="none" strike="noStrike" kern="1200" cap="none" spc="-5" normalizeH="0" baseline="0" noProof="0" dirty="0">
                <a:ln>
                  <a:noFill/>
                </a:ln>
                <a:solidFill>
                  <a:prstClr val="black"/>
                </a:solidFill>
                <a:effectLst/>
                <a:uLnTx/>
                <a:uFillTx/>
                <a:latin typeface="Carlito"/>
                <a:ea typeface="+mn-ea"/>
                <a:cs typeface="Carlito"/>
              </a:rPr>
              <a:t>trial </a:t>
            </a:r>
            <a:r>
              <a:rPr kumimoji="0" sz="2700" b="0" i="0" u="none" strike="noStrike" kern="1200" cap="none" spc="-15" normalizeH="0" baseline="0" noProof="0" dirty="0">
                <a:ln>
                  <a:noFill/>
                </a:ln>
                <a:solidFill>
                  <a:prstClr val="black"/>
                </a:solidFill>
                <a:effectLst/>
                <a:uLnTx/>
                <a:uFillTx/>
                <a:latin typeface="Carlito"/>
                <a:ea typeface="+mn-ea"/>
                <a:cs typeface="Carlito"/>
              </a:rPr>
              <a:t>to  </a:t>
            </a:r>
            <a:r>
              <a:rPr kumimoji="0" sz="2700" b="0" i="0" u="none" strike="noStrike" kern="1200" cap="none" spc="-5" normalizeH="0" baseline="0" noProof="0" dirty="0">
                <a:ln>
                  <a:noFill/>
                </a:ln>
                <a:solidFill>
                  <a:prstClr val="black"/>
                </a:solidFill>
                <a:effectLst/>
                <a:uLnTx/>
                <a:uFillTx/>
                <a:latin typeface="Carlito"/>
                <a:ea typeface="+mn-ea"/>
                <a:cs typeface="Carlito"/>
              </a:rPr>
              <a:t>trial: </a:t>
            </a:r>
            <a:r>
              <a:rPr kumimoji="0" sz="2700" b="0" i="1" u="none" strike="noStrike" kern="1200" cap="none" spc="-10" normalizeH="0" baseline="0" noProof="0" dirty="0">
                <a:ln>
                  <a:noFill/>
                </a:ln>
                <a:solidFill>
                  <a:prstClr val="black"/>
                </a:solidFill>
                <a:effectLst/>
                <a:uLnTx/>
                <a:uFillTx/>
                <a:latin typeface="Carlito"/>
                <a:ea typeface="+mn-ea"/>
                <a:cs typeface="Carlito"/>
              </a:rPr>
              <a:t>denoted </a:t>
            </a:r>
            <a:r>
              <a:rPr kumimoji="0" sz="2700" b="0" i="1" u="none" strike="noStrike" kern="1200" cap="none" spc="-5" normalizeH="0" baseline="0" noProof="0" dirty="0">
                <a:ln>
                  <a:noFill/>
                </a:ln>
                <a:solidFill>
                  <a:prstClr val="black"/>
                </a:solidFill>
                <a:effectLst/>
                <a:uLnTx/>
                <a:uFillTx/>
                <a:latin typeface="Carlito"/>
                <a:ea typeface="+mn-ea"/>
                <a:cs typeface="Carlito"/>
              </a:rPr>
              <a:t>by</a:t>
            </a:r>
            <a:r>
              <a:rPr kumimoji="0" sz="2700" b="0" i="1" u="none" strike="noStrike" kern="1200" cap="none" spc="5" normalizeH="0" baseline="0" noProof="0" dirty="0">
                <a:ln>
                  <a:noFill/>
                </a:ln>
                <a:solidFill>
                  <a:prstClr val="black"/>
                </a:solidFill>
                <a:effectLst/>
                <a:uLnTx/>
                <a:uFillTx/>
                <a:latin typeface="Carlito"/>
                <a:ea typeface="+mn-ea"/>
                <a:cs typeface="Carlito"/>
              </a:rPr>
              <a:t> </a:t>
            </a:r>
            <a:r>
              <a:rPr kumimoji="0" sz="2700" b="0" i="1" u="none" strike="noStrike" kern="1200" cap="none" spc="0" normalizeH="0" baseline="0" noProof="0" dirty="0">
                <a:ln>
                  <a:noFill/>
                </a:ln>
                <a:solidFill>
                  <a:prstClr val="black"/>
                </a:solidFill>
                <a:effectLst/>
                <a:uLnTx/>
                <a:uFillTx/>
                <a:latin typeface="Carlito"/>
                <a:ea typeface="+mn-ea"/>
                <a:cs typeface="Carlito"/>
              </a:rPr>
              <a:t>p</a:t>
            </a:r>
            <a:r>
              <a:rPr kumimoji="0" sz="2700" b="0" i="0" u="none" strike="noStrike" kern="1200" cap="none" spc="0" normalizeH="0" baseline="0" noProof="0" dirty="0">
                <a:ln>
                  <a:noFill/>
                </a:ln>
                <a:solidFill>
                  <a:prstClr val="black"/>
                </a:solidFill>
                <a:effectLst/>
                <a:uLnTx/>
                <a:uFillTx/>
                <a:latin typeface="Carlito"/>
                <a:ea typeface="+mn-ea"/>
                <a:cs typeface="Carlito"/>
              </a:rPr>
              <a:t>.</a:t>
            </a:r>
            <a:endParaRPr kumimoji="0" sz="27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26</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804670" marR="5080" indent="-1790064">
              <a:lnSpc>
                <a:spcPct val="100000"/>
              </a:lnSpc>
              <a:spcBef>
                <a:spcPts val="95"/>
              </a:spcBef>
            </a:pPr>
            <a:r>
              <a:rPr spc="-15" dirty="0"/>
              <a:t>Notation </a:t>
            </a:r>
            <a:r>
              <a:rPr spc="-35" dirty="0"/>
              <a:t>for </a:t>
            </a:r>
            <a:r>
              <a:rPr spc="-5" dirty="0"/>
              <a:t>the </a:t>
            </a:r>
            <a:r>
              <a:rPr spc="-10" dirty="0"/>
              <a:t>pdf </a:t>
            </a:r>
            <a:r>
              <a:rPr dirty="0"/>
              <a:t>of </a:t>
            </a:r>
            <a:r>
              <a:rPr spc="-5" dirty="0"/>
              <a:t>a Binomial  </a:t>
            </a:r>
            <a:r>
              <a:rPr spc="-20" dirty="0"/>
              <a:t>random</a:t>
            </a:r>
            <a:r>
              <a:rPr spc="-5" dirty="0"/>
              <a:t> </a:t>
            </a:r>
            <a:r>
              <a:rPr spc="-10" dirty="0"/>
              <a:t>variable</a:t>
            </a:r>
          </a:p>
        </p:txBody>
      </p:sp>
      <p:sp>
        <p:nvSpPr>
          <p:cNvPr id="3" name="object 3"/>
          <p:cNvSpPr txBox="1"/>
          <p:nvPr/>
        </p:nvSpPr>
        <p:spPr>
          <a:xfrm>
            <a:off x="330200" y="1607261"/>
            <a:ext cx="8383270" cy="1490345"/>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 typeface="Arial"/>
              <a:buChar char="•"/>
              <a:tabLst>
                <a:tab pos="355600" algn="l"/>
                <a:tab pos="356235" algn="l"/>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Because </a:t>
            </a:r>
            <a:r>
              <a:rPr kumimoji="0" sz="3200" b="0" i="0" u="none" strike="noStrike" kern="1200" cap="none" spc="0" normalizeH="0" baseline="0" noProof="0" dirty="0">
                <a:ln>
                  <a:noFill/>
                </a:ln>
                <a:solidFill>
                  <a:prstClr val="black"/>
                </a:solidFill>
                <a:effectLst/>
                <a:uLnTx/>
                <a:uFillTx/>
                <a:latin typeface="Carlito"/>
                <a:ea typeface="+mn-ea"/>
                <a:cs typeface="Carlito"/>
              </a:rPr>
              <a:t>the </a:t>
            </a:r>
            <a:r>
              <a:rPr kumimoji="0" sz="3200" b="0" i="0" u="none" strike="noStrike" kern="1200" cap="none" spc="-5" normalizeH="0" baseline="0" noProof="0" dirty="0">
                <a:ln>
                  <a:noFill/>
                </a:ln>
                <a:solidFill>
                  <a:prstClr val="black"/>
                </a:solidFill>
                <a:effectLst/>
                <a:uLnTx/>
                <a:uFillTx/>
                <a:latin typeface="Carlito"/>
                <a:ea typeface="+mn-ea"/>
                <a:cs typeface="Carlito"/>
              </a:rPr>
              <a:t>pdf </a:t>
            </a:r>
            <a:r>
              <a:rPr kumimoji="0" sz="3200" b="0" i="0" u="none" strike="noStrike" kern="1200" cap="none" spc="0" normalizeH="0" baseline="0" noProof="0" dirty="0">
                <a:ln>
                  <a:noFill/>
                </a:ln>
                <a:solidFill>
                  <a:prstClr val="black"/>
                </a:solidFill>
                <a:effectLst/>
                <a:uLnTx/>
                <a:uFillTx/>
                <a:latin typeface="Carlito"/>
                <a:ea typeface="+mn-ea"/>
                <a:cs typeface="Carlito"/>
              </a:rPr>
              <a:t>of a </a:t>
            </a:r>
            <a:r>
              <a:rPr kumimoji="0" sz="3200" b="0" i="0" u="none" strike="noStrike" kern="1200" cap="none" spc="-5" normalizeH="0" baseline="0" noProof="0" dirty="0">
                <a:ln>
                  <a:noFill/>
                </a:ln>
                <a:solidFill>
                  <a:prstClr val="black"/>
                </a:solidFill>
                <a:effectLst/>
                <a:uLnTx/>
                <a:uFillTx/>
                <a:latin typeface="Carlito"/>
                <a:ea typeface="+mn-ea"/>
                <a:cs typeface="Carlito"/>
              </a:rPr>
              <a:t>binomial </a:t>
            </a:r>
            <a:r>
              <a:rPr kumimoji="0" sz="3200" b="0" i="0" u="none" strike="noStrike" kern="1200" cap="none" spc="-10" normalizeH="0" baseline="0" noProof="0" dirty="0">
                <a:ln>
                  <a:noFill/>
                </a:ln>
                <a:solidFill>
                  <a:prstClr val="black"/>
                </a:solidFill>
                <a:effectLst/>
                <a:uLnTx/>
                <a:uFillTx/>
                <a:latin typeface="Carlito"/>
                <a:ea typeface="+mn-ea"/>
                <a:cs typeface="Carlito"/>
              </a:rPr>
              <a:t>random </a:t>
            </a:r>
            <a:r>
              <a:rPr kumimoji="0" sz="3200" b="0" i="0" u="none" strike="noStrike" kern="1200" cap="none" spc="-5" normalizeH="0" baseline="0" noProof="0" dirty="0">
                <a:ln>
                  <a:noFill/>
                </a:ln>
                <a:solidFill>
                  <a:prstClr val="black"/>
                </a:solidFill>
                <a:effectLst/>
                <a:uLnTx/>
                <a:uFillTx/>
                <a:latin typeface="Carlito"/>
                <a:ea typeface="+mn-ea"/>
                <a:cs typeface="Carlito"/>
              </a:rPr>
              <a:t>variable </a:t>
            </a:r>
            <a:r>
              <a:rPr kumimoji="0" sz="3200" b="1" i="1" u="none" strike="noStrike" kern="1200" cap="none" spc="0" normalizeH="0" baseline="0" noProof="0" dirty="0">
                <a:ln>
                  <a:noFill/>
                </a:ln>
                <a:solidFill>
                  <a:prstClr val="black"/>
                </a:solidFill>
                <a:effectLst/>
                <a:uLnTx/>
                <a:uFillTx/>
                <a:latin typeface="Carlito"/>
                <a:ea typeface="+mn-ea"/>
                <a:cs typeface="Carlito"/>
              </a:rPr>
              <a:t>X  </a:t>
            </a:r>
            <a:r>
              <a:rPr kumimoji="0" sz="3200" b="0" i="0" u="none" strike="noStrike" kern="1200" cap="none" spc="-5" normalizeH="0" baseline="0" noProof="0" dirty="0">
                <a:ln>
                  <a:noFill/>
                </a:ln>
                <a:solidFill>
                  <a:prstClr val="black"/>
                </a:solidFill>
                <a:effectLst/>
                <a:uLnTx/>
                <a:uFillTx/>
                <a:latin typeface="Carlito"/>
                <a:ea typeface="+mn-ea"/>
                <a:cs typeface="Carlito"/>
              </a:rPr>
              <a:t>depends on the two </a:t>
            </a:r>
            <a:r>
              <a:rPr kumimoji="0" sz="3200" b="0" i="0" u="none" strike="noStrike" kern="1200" cap="none" spc="-20" normalizeH="0" baseline="0" noProof="0" dirty="0">
                <a:ln>
                  <a:noFill/>
                </a:ln>
                <a:solidFill>
                  <a:prstClr val="black"/>
                </a:solidFill>
                <a:effectLst/>
                <a:uLnTx/>
                <a:uFillTx/>
                <a:latin typeface="Carlito"/>
                <a:ea typeface="+mn-ea"/>
                <a:cs typeface="Carlito"/>
              </a:rPr>
              <a:t>parameters </a:t>
            </a:r>
            <a:r>
              <a:rPr kumimoji="0" sz="3200" b="1" i="1" u="none" strike="noStrike" kern="1200" cap="none" spc="0" normalizeH="0" baseline="0" noProof="0" dirty="0">
                <a:ln>
                  <a:noFill/>
                </a:ln>
                <a:solidFill>
                  <a:prstClr val="black"/>
                </a:solidFill>
                <a:effectLst/>
                <a:uLnTx/>
                <a:uFillTx/>
                <a:latin typeface="Carlito"/>
                <a:ea typeface="+mn-ea"/>
                <a:cs typeface="Carlito"/>
              </a:rPr>
              <a:t>n </a:t>
            </a:r>
            <a:r>
              <a:rPr kumimoji="0" sz="3200" b="0" i="0" u="none" strike="noStrike" kern="1200" cap="none" spc="0" normalizeH="0" baseline="0" noProof="0" dirty="0">
                <a:ln>
                  <a:noFill/>
                </a:ln>
                <a:solidFill>
                  <a:prstClr val="black"/>
                </a:solidFill>
                <a:effectLst/>
                <a:uLnTx/>
                <a:uFillTx/>
                <a:latin typeface="Carlito"/>
                <a:ea typeface="+mn-ea"/>
                <a:cs typeface="Carlito"/>
              </a:rPr>
              <a:t>and </a:t>
            </a:r>
            <a:r>
              <a:rPr kumimoji="0" sz="3200" b="1" i="1" u="none" strike="noStrike" kern="1200" cap="none" spc="0" normalizeH="0" baseline="0" noProof="0" dirty="0">
                <a:ln>
                  <a:noFill/>
                </a:ln>
                <a:solidFill>
                  <a:prstClr val="black"/>
                </a:solidFill>
                <a:effectLst/>
                <a:uLnTx/>
                <a:uFillTx/>
                <a:latin typeface="Carlito"/>
                <a:ea typeface="+mn-ea"/>
                <a:cs typeface="Carlito"/>
              </a:rPr>
              <a:t>p</a:t>
            </a:r>
            <a:r>
              <a:rPr kumimoji="0" sz="3200" b="0" i="0" u="none" strike="noStrike" kern="1200" cap="none" spc="0" normalizeH="0" baseline="0" noProof="0" dirty="0">
                <a:ln>
                  <a:noFill/>
                </a:ln>
                <a:solidFill>
                  <a:prstClr val="black"/>
                </a:solidFill>
                <a:effectLst/>
                <a:uLnTx/>
                <a:uFillTx/>
                <a:latin typeface="Carlito"/>
                <a:ea typeface="+mn-ea"/>
                <a:cs typeface="Carlito"/>
              </a:rPr>
              <a:t>, </a:t>
            </a:r>
            <a:r>
              <a:rPr kumimoji="0" sz="3200" b="0" i="0" u="none" strike="noStrike" kern="1200" cap="none" spc="-15" normalizeH="0" baseline="0" noProof="0" dirty="0">
                <a:ln>
                  <a:noFill/>
                </a:ln>
                <a:solidFill>
                  <a:prstClr val="black"/>
                </a:solidFill>
                <a:effectLst/>
                <a:uLnTx/>
                <a:uFillTx/>
                <a:latin typeface="Carlito"/>
                <a:ea typeface="+mn-ea"/>
                <a:cs typeface="Carlito"/>
              </a:rPr>
              <a:t>we  </a:t>
            </a:r>
            <a:r>
              <a:rPr kumimoji="0" sz="3200" b="0" i="0" u="none" strike="noStrike" kern="1200" cap="none" spc="-10" normalizeH="0" baseline="0" noProof="0" dirty="0">
                <a:ln>
                  <a:noFill/>
                </a:ln>
                <a:solidFill>
                  <a:prstClr val="black"/>
                </a:solidFill>
                <a:effectLst/>
                <a:uLnTx/>
                <a:uFillTx/>
                <a:latin typeface="Carlito"/>
                <a:ea typeface="+mn-ea"/>
                <a:cs typeface="Carlito"/>
              </a:rPr>
              <a:t>denote </a:t>
            </a:r>
            <a:r>
              <a:rPr kumimoji="0" sz="3200" b="0" i="0" u="none" strike="noStrike" kern="1200" cap="none" spc="0" normalizeH="0" baseline="0" noProof="0" dirty="0">
                <a:ln>
                  <a:noFill/>
                </a:ln>
                <a:solidFill>
                  <a:prstClr val="black"/>
                </a:solidFill>
                <a:effectLst/>
                <a:uLnTx/>
                <a:uFillTx/>
                <a:latin typeface="Carlito"/>
                <a:ea typeface="+mn-ea"/>
                <a:cs typeface="Carlito"/>
              </a:rPr>
              <a:t>the </a:t>
            </a:r>
            <a:r>
              <a:rPr kumimoji="0" sz="3200" b="0" i="0" u="none" strike="noStrike" kern="1200" cap="none" spc="-5" normalizeH="0" baseline="0" noProof="0" dirty="0">
                <a:ln>
                  <a:noFill/>
                </a:ln>
                <a:solidFill>
                  <a:prstClr val="black"/>
                </a:solidFill>
                <a:effectLst/>
                <a:uLnTx/>
                <a:uFillTx/>
                <a:latin typeface="Carlito"/>
                <a:ea typeface="+mn-ea"/>
                <a:cs typeface="Carlito"/>
              </a:rPr>
              <a:t>pdf </a:t>
            </a:r>
            <a:r>
              <a:rPr kumimoji="0" sz="3200" b="0" i="0" u="none" strike="noStrike" kern="1200" cap="none" spc="-10" normalizeH="0" baseline="0" noProof="0" dirty="0">
                <a:ln>
                  <a:noFill/>
                </a:ln>
                <a:solidFill>
                  <a:prstClr val="black"/>
                </a:solidFill>
                <a:effectLst/>
                <a:uLnTx/>
                <a:uFillTx/>
                <a:latin typeface="Carlito"/>
                <a:ea typeface="+mn-ea"/>
                <a:cs typeface="Carlito"/>
              </a:rPr>
              <a:t>by</a:t>
            </a:r>
            <a:r>
              <a:rPr kumimoji="0" sz="3200" b="0" i="0" u="none" strike="noStrike" kern="1200" cap="none" spc="30" normalizeH="0" baseline="0" noProof="0" dirty="0">
                <a:ln>
                  <a:noFill/>
                </a:ln>
                <a:solidFill>
                  <a:prstClr val="black"/>
                </a:solidFill>
                <a:effectLst/>
                <a:uLnTx/>
                <a:uFillTx/>
                <a:latin typeface="Carlito"/>
                <a:ea typeface="+mn-ea"/>
                <a:cs typeface="Carlito"/>
              </a:rPr>
              <a:t> </a:t>
            </a:r>
            <a:r>
              <a:rPr kumimoji="0" sz="3200" b="0" i="1" u="none" strike="noStrike" kern="1200" cap="none" spc="-5" normalizeH="0" baseline="0" noProof="0" dirty="0">
                <a:ln>
                  <a:noFill/>
                </a:ln>
                <a:solidFill>
                  <a:prstClr val="black"/>
                </a:solidFill>
                <a:effectLst/>
                <a:uLnTx/>
                <a:uFillTx/>
                <a:latin typeface="Carlito"/>
                <a:ea typeface="+mn-ea"/>
                <a:cs typeface="Carlito"/>
              </a:rPr>
              <a:t>b</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x</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n</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p</a:t>
            </a:r>
            <a:r>
              <a:rPr kumimoji="0" sz="3200" b="0" i="0" u="none" strike="noStrike" kern="1200" cap="none" spc="-5" normalizeH="0" baseline="0" noProof="0" dirty="0">
                <a:ln>
                  <a:noFill/>
                </a:ln>
                <a:solidFill>
                  <a:prstClr val="black"/>
                </a:solidFill>
                <a:effectLst/>
                <a:uLnTx/>
                <a:uFillTx/>
                <a:latin typeface="Carlito"/>
                <a:ea typeface="+mn-ea"/>
                <a:cs typeface="Carlito"/>
              </a:rPr>
              <a:t>).</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2526668" y="3289046"/>
            <a:ext cx="640715" cy="1037590"/>
          </a:xfrm>
          <a:custGeom>
            <a:avLst/>
            <a:gdLst/>
            <a:ahLst/>
            <a:cxnLst/>
            <a:rect l="l" t="t" r="r" b="b"/>
            <a:pathLst>
              <a:path w="640714" h="1037589">
                <a:moveTo>
                  <a:pt x="463038" y="0"/>
                </a:moveTo>
                <a:lnTo>
                  <a:pt x="453767" y="14986"/>
                </a:lnTo>
                <a:lnTo>
                  <a:pt x="480543" y="46120"/>
                </a:lnTo>
                <a:lnTo>
                  <a:pt x="504783" y="82216"/>
                </a:lnTo>
                <a:lnTo>
                  <a:pt x="526481" y="123269"/>
                </a:lnTo>
                <a:lnTo>
                  <a:pt x="545630" y="169271"/>
                </a:lnTo>
                <a:lnTo>
                  <a:pt x="562225" y="220217"/>
                </a:lnTo>
                <a:lnTo>
                  <a:pt x="573930" y="265589"/>
                </a:lnTo>
                <a:lnTo>
                  <a:pt x="583514" y="312683"/>
                </a:lnTo>
                <a:lnTo>
                  <a:pt x="590975" y="361505"/>
                </a:lnTo>
                <a:lnTo>
                  <a:pt x="596308" y="412063"/>
                </a:lnTo>
                <a:lnTo>
                  <a:pt x="599511" y="464363"/>
                </a:lnTo>
                <a:lnTo>
                  <a:pt x="600579" y="518413"/>
                </a:lnTo>
                <a:lnTo>
                  <a:pt x="599521" y="571372"/>
                </a:lnTo>
                <a:lnTo>
                  <a:pt x="596341" y="622934"/>
                </a:lnTo>
                <a:lnTo>
                  <a:pt x="591039" y="673099"/>
                </a:lnTo>
                <a:lnTo>
                  <a:pt x="583608" y="721867"/>
                </a:lnTo>
                <a:lnTo>
                  <a:pt x="574048" y="769238"/>
                </a:lnTo>
                <a:lnTo>
                  <a:pt x="562352" y="815212"/>
                </a:lnTo>
                <a:lnTo>
                  <a:pt x="545817" y="867044"/>
                </a:lnTo>
                <a:lnTo>
                  <a:pt x="526691" y="913724"/>
                </a:lnTo>
                <a:lnTo>
                  <a:pt x="504974" y="955253"/>
                </a:lnTo>
                <a:lnTo>
                  <a:pt x="480666" y="991631"/>
                </a:lnTo>
                <a:lnTo>
                  <a:pt x="453767" y="1022857"/>
                </a:lnTo>
                <a:lnTo>
                  <a:pt x="463038" y="1037589"/>
                </a:lnTo>
                <a:lnTo>
                  <a:pt x="494373" y="1006927"/>
                </a:lnTo>
                <a:lnTo>
                  <a:pt x="523001" y="970564"/>
                </a:lnTo>
                <a:lnTo>
                  <a:pt x="548928" y="928502"/>
                </a:lnTo>
                <a:lnTo>
                  <a:pt x="572161" y="880739"/>
                </a:lnTo>
                <a:lnTo>
                  <a:pt x="592705" y="827277"/>
                </a:lnTo>
                <a:lnTo>
                  <a:pt x="607374" y="779589"/>
                </a:lnTo>
                <a:lnTo>
                  <a:pt x="619375" y="730376"/>
                </a:lnTo>
                <a:lnTo>
                  <a:pt x="628710" y="679640"/>
                </a:lnTo>
                <a:lnTo>
                  <a:pt x="635377" y="627379"/>
                </a:lnTo>
                <a:lnTo>
                  <a:pt x="639378" y="573595"/>
                </a:lnTo>
                <a:lnTo>
                  <a:pt x="640711" y="518286"/>
                </a:lnTo>
                <a:lnTo>
                  <a:pt x="639378" y="462217"/>
                </a:lnTo>
                <a:lnTo>
                  <a:pt x="635377" y="407928"/>
                </a:lnTo>
                <a:lnTo>
                  <a:pt x="628710" y="355425"/>
                </a:lnTo>
                <a:lnTo>
                  <a:pt x="619375" y="304710"/>
                </a:lnTo>
                <a:lnTo>
                  <a:pt x="607374" y="255787"/>
                </a:lnTo>
                <a:lnTo>
                  <a:pt x="592705" y="208661"/>
                </a:lnTo>
                <a:lnTo>
                  <a:pt x="572161" y="155943"/>
                </a:lnTo>
                <a:lnTo>
                  <a:pt x="548928" y="108731"/>
                </a:lnTo>
                <a:lnTo>
                  <a:pt x="523001" y="67011"/>
                </a:lnTo>
                <a:lnTo>
                  <a:pt x="494373" y="30771"/>
                </a:lnTo>
                <a:lnTo>
                  <a:pt x="463038" y="0"/>
                </a:lnTo>
                <a:close/>
              </a:path>
              <a:path w="640714" h="1037589">
                <a:moveTo>
                  <a:pt x="177669" y="0"/>
                </a:moveTo>
                <a:lnTo>
                  <a:pt x="146335" y="30771"/>
                </a:lnTo>
                <a:lnTo>
                  <a:pt x="117707" y="67011"/>
                </a:lnTo>
                <a:lnTo>
                  <a:pt x="91780" y="108731"/>
                </a:lnTo>
                <a:lnTo>
                  <a:pt x="68547" y="155943"/>
                </a:lnTo>
                <a:lnTo>
                  <a:pt x="48002" y="208661"/>
                </a:lnTo>
                <a:lnTo>
                  <a:pt x="33334" y="255787"/>
                </a:lnTo>
                <a:lnTo>
                  <a:pt x="21332" y="304710"/>
                </a:lnTo>
                <a:lnTo>
                  <a:pt x="11998" y="355425"/>
                </a:lnTo>
                <a:lnTo>
                  <a:pt x="5330" y="407928"/>
                </a:lnTo>
                <a:lnTo>
                  <a:pt x="1330" y="462217"/>
                </a:lnTo>
                <a:lnTo>
                  <a:pt x="0" y="518413"/>
                </a:lnTo>
                <a:lnTo>
                  <a:pt x="1330" y="573595"/>
                </a:lnTo>
                <a:lnTo>
                  <a:pt x="5330" y="627379"/>
                </a:lnTo>
                <a:lnTo>
                  <a:pt x="11998" y="679640"/>
                </a:lnTo>
                <a:lnTo>
                  <a:pt x="21332" y="730376"/>
                </a:lnTo>
                <a:lnTo>
                  <a:pt x="33334" y="779589"/>
                </a:lnTo>
                <a:lnTo>
                  <a:pt x="48002" y="827277"/>
                </a:lnTo>
                <a:lnTo>
                  <a:pt x="68547" y="880739"/>
                </a:lnTo>
                <a:lnTo>
                  <a:pt x="91780" y="928502"/>
                </a:lnTo>
                <a:lnTo>
                  <a:pt x="117707" y="970564"/>
                </a:lnTo>
                <a:lnTo>
                  <a:pt x="146335" y="1006927"/>
                </a:lnTo>
                <a:lnTo>
                  <a:pt x="177669" y="1037589"/>
                </a:lnTo>
                <a:lnTo>
                  <a:pt x="186940" y="1022857"/>
                </a:lnTo>
                <a:lnTo>
                  <a:pt x="160042" y="991631"/>
                </a:lnTo>
                <a:lnTo>
                  <a:pt x="135734" y="955253"/>
                </a:lnTo>
                <a:lnTo>
                  <a:pt x="114017" y="913724"/>
                </a:lnTo>
                <a:lnTo>
                  <a:pt x="94891" y="867044"/>
                </a:lnTo>
                <a:lnTo>
                  <a:pt x="78355" y="815212"/>
                </a:lnTo>
                <a:lnTo>
                  <a:pt x="66660" y="769238"/>
                </a:lnTo>
                <a:lnTo>
                  <a:pt x="57099" y="721867"/>
                </a:lnTo>
                <a:lnTo>
                  <a:pt x="49669" y="673099"/>
                </a:lnTo>
                <a:lnTo>
                  <a:pt x="44366" y="622934"/>
                </a:lnTo>
                <a:lnTo>
                  <a:pt x="41187" y="571372"/>
                </a:lnTo>
                <a:lnTo>
                  <a:pt x="40131" y="518286"/>
                </a:lnTo>
                <a:lnTo>
                  <a:pt x="41196" y="464363"/>
                </a:lnTo>
                <a:lnTo>
                  <a:pt x="44395" y="412063"/>
                </a:lnTo>
                <a:lnTo>
                  <a:pt x="49717" y="361505"/>
                </a:lnTo>
                <a:lnTo>
                  <a:pt x="57156" y="312683"/>
                </a:lnTo>
                <a:lnTo>
                  <a:pt x="66704" y="265589"/>
                </a:lnTo>
                <a:lnTo>
                  <a:pt x="78355" y="220217"/>
                </a:lnTo>
                <a:lnTo>
                  <a:pt x="94952" y="169271"/>
                </a:lnTo>
                <a:lnTo>
                  <a:pt x="114108" y="123269"/>
                </a:lnTo>
                <a:lnTo>
                  <a:pt x="135825" y="82216"/>
                </a:lnTo>
                <a:lnTo>
                  <a:pt x="160103" y="46120"/>
                </a:lnTo>
                <a:lnTo>
                  <a:pt x="186940" y="14986"/>
                </a:lnTo>
                <a:lnTo>
                  <a:pt x="1776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12495" y="3139636"/>
            <a:ext cx="2560955" cy="1114425"/>
          </a:xfrm>
          <a:prstGeom prst="rect">
            <a:avLst/>
          </a:prstGeom>
        </p:spPr>
        <p:txBody>
          <a:bodyPr vert="horz" wrap="square" lIns="0" tIns="69215" rIns="0" bIns="0" rtlCol="0">
            <a:spAutoFit/>
          </a:bodyPr>
          <a:lstStyle/>
          <a:p>
            <a:pPr marL="0" marR="5080" lvl="0" indent="0" algn="r" defTabSz="914400" rtl="0" eaLnBrk="1" fontAlgn="auto" latinLnBrk="0" hangingPunct="1">
              <a:lnSpc>
                <a:spcPct val="100000"/>
              </a:lnSpc>
              <a:spcBef>
                <a:spcPts val="545"/>
              </a:spcBef>
              <a:spcAft>
                <a:spcPts val="0"/>
              </a:spcAft>
              <a:buClrTx/>
              <a:buSzTx/>
              <a:buFontTx/>
              <a:buNone/>
              <a:tabLst/>
              <a:defRPr/>
            </a:pPr>
            <a:r>
              <a:rPr kumimoji="0" sz="3200" b="0" i="0" u="none" strike="noStrike" kern="1200" cap="none" spc="-835" normalizeH="0" baseline="0" noProof="0" dirty="0">
                <a:ln>
                  <a:noFill/>
                </a:ln>
                <a:solidFill>
                  <a:prstClr val="black"/>
                </a:solidFill>
                <a:effectLst/>
                <a:uLnTx/>
                <a:uFillTx/>
                <a:latin typeface="Tinos"/>
                <a:ea typeface="+mn-ea"/>
                <a:cs typeface="Tinos"/>
              </a:rPr>
              <a:t>𝑛</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45"/>
              </a:spcBef>
              <a:spcAft>
                <a:spcPts val="0"/>
              </a:spcAft>
              <a:buClrTx/>
              <a:buSzTx/>
              <a:buFontTx/>
              <a:buNone/>
              <a:tabLst>
                <a:tab pos="2319020" algn="l"/>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b(</a:t>
            </a:r>
            <a:r>
              <a:rPr kumimoji="0" sz="3200" b="0" i="0" u="none" strike="noStrike" kern="1200" cap="none" spc="5" normalizeH="0" baseline="0" noProof="0" dirty="0">
                <a:ln>
                  <a:noFill/>
                </a:ln>
                <a:solidFill>
                  <a:prstClr val="black"/>
                </a:solidFill>
                <a:effectLst/>
                <a:uLnTx/>
                <a:uFillTx/>
                <a:latin typeface="Carlito"/>
                <a:ea typeface="+mn-ea"/>
                <a:cs typeface="Carlito"/>
              </a:rPr>
              <a:t>x</a:t>
            </a:r>
            <a:r>
              <a:rPr kumimoji="0" sz="3200" b="0" i="0" u="none" strike="noStrike" kern="1200" cap="none" spc="0" normalizeH="0" baseline="0" noProof="0" dirty="0">
                <a:ln>
                  <a:noFill/>
                </a:ln>
                <a:solidFill>
                  <a:prstClr val="black"/>
                </a:solidFill>
                <a:effectLst/>
                <a:uLnTx/>
                <a:uFillTx/>
                <a:latin typeface="Carlito"/>
                <a:ea typeface="+mn-ea"/>
                <a:cs typeface="Carlito"/>
              </a:rPr>
              <a:t>;n,p)</a:t>
            </a:r>
            <a:r>
              <a:rPr kumimoji="0" sz="3200" b="0" i="0" u="none" strike="noStrike" kern="1200" cap="none" spc="175" normalizeH="0" baseline="0" noProof="0" dirty="0">
                <a:ln>
                  <a:noFill/>
                </a:ln>
                <a:solidFill>
                  <a:prstClr val="black"/>
                </a:solidFill>
                <a:effectLst/>
                <a:uLnTx/>
                <a:uFillTx/>
                <a:latin typeface="Carlito"/>
                <a:ea typeface="+mn-ea"/>
                <a:cs typeface="Carlito"/>
              </a:rPr>
              <a:t>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80" normalizeH="0" baseline="0" noProof="0" dirty="0">
                <a:ln>
                  <a:noFill/>
                </a:ln>
                <a:solidFill>
                  <a:prstClr val="black"/>
                </a:solidFill>
                <a:effectLst/>
                <a:uLnTx/>
                <a:uFillTx/>
                <a:latin typeface="Tinos"/>
                <a:ea typeface="+mn-ea"/>
                <a:cs typeface="Tinos"/>
              </a:rPr>
              <a:t> </a:t>
            </a:r>
            <a:r>
              <a:rPr kumimoji="0" sz="3200" b="0" i="0" u="none" strike="noStrike" kern="1200" cap="none" spc="1265" normalizeH="0" baseline="0" noProof="0" dirty="0">
                <a:ln>
                  <a:noFill/>
                </a:ln>
                <a:solidFill>
                  <a:prstClr val="black"/>
                </a:solidFill>
                <a:effectLst/>
                <a:uLnTx/>
                <a:uFillTx/>
                <a:latin typeface="Tinos"/>
                <a:ea typeface="+mn-ea"/>
                <a:cs typeface="Tinos"/>
              </a:rPr>
              <a:t> </a:t>
            </a:r>
            <a:r>
              <a:rPr kumimoji="0" sz="3200" b="0" i="0" u="none" strike="noStrike" kern="1200" cap="none" spc="0" normalizeH="0" baseline="0" noProof="0" dirty="0">
                <a:ln>
                  <a:noFill/>
                </a:ln>
                <a:solidFill>
                  <a:prstClr val="black"/>
                </a:solidFill>
                <a:effectLst/>
                <a:uLnTx/>
                <a:uFillTx/>
                <a:latin typeface="Tinos"/>
                <a:ea typeface="+mn-ea"/>
                <a:cs typeface="Tinos"/>
              </a:rPr>
              <a:t>	</a:t>
            </a:r>
            <a:r>
              <a:rPr kumimoji="0" sz="4800" b="0" i="0" u="none" strike="noStrike" kern="1200" cap="none" spc="-1357" normalizeH="0" baseline="-5208" noProof="0" dirty="0">
                <a:ln>
                  <a:noFill/>
                </a:ln>
                <a:solidFill>
                  <a:prstClr val="black"/>
                </a:solidFill>
                <a:effectLst/>
                <a:uLnTx/>
                <a:uFillTx/>
                <a:latin typeface="Tinos"/>
                <a:ea typeface="+mn-ea"/>
                <a:cs typeface="Tinos"/>
              </a:rPr>
              <a:t>𝑝</a:t>
            </a:r>
            <a:endParaRPr kumimoji="0" sz="4800" b="0" i="0" u="none" strike="noStrike" kern="1200" cap="none" spc="0" normalizeH="0" baseline="-5208" noProof="0">
              <a:ln>
                <a:noFill/>
              </a:ln>
              <a:solidFill>
                <a:prstClr val="black"/>
              </a:solidFill>
              <a:effectLst/>
              <a:uLnTx/>
              <a:uFillTx/>
              <a:latin typeface="Tinos"/>
              <a:ea typeface="+mn-ea"/>
              <a:cs typeface="Tinos"/>
            </a:endParaRPr>
          </a:p>
        </p:txBody>
      </p:sp>
      <p:sp>
        <p:nvSpPr>
          <p:cNvPr id="6" name="object 6"/>
          <p:cNvSpPr txBox="1"/>
          <p:nvPr/>
        </p:nvSpPr>
        <p:spPr>
          <a:xfrm>
            <a:off x="3204591" y="3504057"/>
            <a:ext cx="5704205" cy="1329055"/>
          </a:xfrm>
          <a:prstGeom prst="rect">
            <a:avLst/>
          </a:prstGeom>
        </p:spPr>
        <p:txBody>
          <a:bodyPr vert="horz" wrap="square" lIns="0" tIns="13335" rIns="0" bIns="0" rtlCol="0">
            <a:spAutoFit/>
          </a:bodyPr>
          <a:lstStyle/>
          <a:p>
            <a:pPr marL="63500" marR="0" lvl="0" indent="0" algn="l" defTabSz="914400" rtl="0" eaLnBrk="1" fontAlgn="auto" latinLnBrk="0" hangingPunct="1">
              <a:lnSpc>
                <a:spcPct val="100000"/>
              </a:lnSpc>
              <a:spcBef>
                <a:spcPts val="105"/>
              </a:spcBef>
              <a:spcAft>
                <a:spcPts val="0"/>
              </a:spcAft>
              <a:buClrTx/>
              <a:buSzTx/>
              <a:buFontTx/>
              <a:buNone/>
              <a:tabLst>
                <a:tab pos="3296285" algn="l"/>
              </a:tabLst>
              <a:defRPr/>
            </a:pPr>
            <a:r>
              <a:rPr kumimoji="0" sz="3200" b="0" i="0" u="none" strike="noStrike" kern="1200" cap="none" spc="-95" normalizeH="0" baseline="0" noProof="0" dirty="0">
                <a:ln>
                  <a:noFill/>
                </a:ln>
                <a:solidFill>
                  <a:prstClr val="black"/>
                </a:solidFill>
                <a:effectLst/>
                <a:uLnTx/>
                <a:uFillTx/>
                <a:latin typeface="Tinos"/>
                <a:ea typeface="+mn-ea"/>
                <a:cs typeface="Tinos"/>
              </a:rPr>
              <a:t>𝑝</a:t>
            </a:r>
            <a:r>
              <a:rPr kumimoji="0" sz="3525" b="0" i="0" u="none" strike="noStrike" kern="1200" cap="none" spc="-142" normalizeH="0" baseline="28368" noProof="0" dirty="0">
                <a:ln>
                  <a:noFill/>
                </a:ln>
                <a:solidFill>
                  <a:prstClr val="black"/>
                </a:solidFill>
                <a:effectLst/>
                <a:uLnTx/>
                <a:uFillTx/>
                <a:latin typeface="Tinos"/>
                <a:ea typeface="+mn-ea"/>
                <a:cs typeface="Tinos"/>
              </a:rPr>
              <a:t>𝑥</a:t>
            </a:r>
            <a:r>
              <a:rPr kumimoji="0" sz="3200" b="0" i="0" u="none" strike="noStrike" kern="1200" cap="none" spc="-95" normalizeH="0" baseline="0" noProof="0" dirty="0">
                <a:ln>
                  <a:noFill/>
                </a:ln>
                <a:solidFill>
                  <a:prstClr val="black"/>
                </a:solidFill>
                <a:effectLst/>
                <a:uLnTx/>
                <a:uFillTx/>
                <a:latin typeface="Tinos"/>
                <a:ea typeface="+mn-ea"/>
                <a:cs typeface="Tinos"/>
              </a:rPr>
              <a:t>(1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100" normalizeH="0" baseline="0" noProof="0" dirty="0">
                <a:ln>
                  <a:noFill/>
                </a:ln>
                <a:solidFill>
                  <a:prstClr val="black"/>
                </a:solidFill>
                <a:effectLst/>
                <a:uLnTx/>
                <a:uFillTx/>
                <a:latin typeface="Tinos"/>
                <a:ea typeface="+mn-ea"/>
                <a:cs typeface="Tinos"/>
              </a:rPr>
              <a:t> </a:t>
            </a:r>
            <a:r>
              <a:rPr kumimoji="0" sz="3200" b="0" i="0" u="none" strike="noStrike" kern="1200" cap="none" spc="-120" normalizeH="0" baseline="0" noProof="0" dirty="0">
                <a:ln>
                  <a:noFill/>
                </a:ln>
                <a:solidFill>
                  <a:prstClr val="black"/>
                </a:solidFill>
                <a:effectLst/>
                <a:uLnTx/>
                <a:uFillTx/>
                <a:latin typeface="Tinos"/>
                <a:ea typeface="+mn-ea"/>
                <a:cs typeface="Tinos"/>
              </a:rPr>
              <a:t>𝑝)</a:t>
            </a:r>
            <a:r>
              <a:rPr kumimoji="0" sz="3525" b="0" i="0" u="none" strike="noStrike" kern="1200" cap="none" spc="-179" normalizeH="0" baseline="28368" noProof="0" dirty="0">
                <a:ln>
                  <a:noFill/>
                </a:ln>
                <a:solidFill>
                  <a:prstClr val="black"/>
                </a:solidFill>
                <a:effectLst/>
                <a:uLnTx/>
                <a:uFillTx/>
                <a:latin typeface="Tinos"/>
                <a:ea typeface="+mn-ea"/>
                <a:cs typeface="Tinos"/>
              </a:rPr>
              <a:t>𝑛−𝑥</a:t>
            </a:r>
            <a:r>
              <a:rPr kumimoji="0" sz="3200" b="0" i="0" u="none" strike="noStrike" kern="1200" cap="none" spc="-120" normalizeH="0" baseline="0" noProof="0" dirty="0">
                <a:ln>
                  <a:noFill/>
                </a:ln>
                <a:solidFill>
                  <a:prstClr val="black"/>
                </a:solidFill>
                <a:effectLst/>
                <a:uLnTx/>
                <a:uFillTx/>
                <a:latin typeface="Tinos"/>
                <a:ea typeface="+mn-ea"/>
                <a:cs typeface="Tinos"/>
              </a:rPr>
              <a:t>,	</a:t>
            </a:r>
            <a:r>
              <a:rPr kumimoji="0" sz="3200" b="0" i="0" u="none" strike="noStrike" kern="1200" cap="none" spc="-785" normalizeH="0" baseline="0" noProof="0" dirty="0">
                <a:ln>
                  <a:noFill/>
                </a:ln>
                <a:solidFill>
                  <a:prstClr val="black"/>
                </a:solidFill>
                <a:effectLst/>
                <a:uLnTx/>
                <a:uFillTx/>
                <a:latin typeface="Tinos"/>
                <a:ea typeface="+mn-ea"/>
                <a:cs typeface="Tinos"/>
              </a:rPr>
              <a:t>𝑥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465" normalizeH="0" baseline="0" noProof="0" dirty="0">
                <a:ln>
                  <a:noFill/>
                </a:ln>
                <a:solidFill>
                  <a:prstClr val="black"/>
                </a:solidFill>
                <a:effectLst/>
                <a:uLnTx/>
                <a:uFillTx/>
                <a:latin typeface="Tinos"/>
                <a:ea typeface="+mn-ea"/>
                <a:cs typeface="Tinos"/>
              </a:rPr>
              <a:t> </a:t>
            </a:r>
            <a:r>
              <a:rPr kumimoji="0" sz="3200" b="0" i="0" u="none" strike="noStrike" kern="1200" cap="none" spc="15" normalizeH="0" baseline="0" noProof="0" dirty="0">
                <a:ln>
                  <a:noFill/>
                </a:ln>
                <a:solidFill>
                  <a:prstClr val="black"/>
                </a:solidFill>
                <a:effectLst/>
                <a:uLnTx/>
                <a:uFillTx/>
                <a:latin typeface="Tinos"/>
                <a:ea typeface="+mn-ea"/>
                <a:cs typeface="Tinos"/>
              </a:rPr>
              <a:t>0,1, </a:t>
            </a:r>
            <a:r>
              <a:rPr kumimoji="0" sz="3200" b="0" i="0" u="none" strike="noStrike" kern="1200" cap="none" spc="-795" normalizeH="0" baseline="0" noProof="0" dirty="0">
                <a:ln>
                  <a:noFill/>
                </a:ln>
                <a:solidFill>
                  <a:prstClr val="black"/>
                </a:solidFill>
                <a:effectLst/>
                <a:uLnTx/>
                <a:uFillTx/>
                <a:latin typeface="Tinos"/>
                <a:ea typeface="+mn-ea"/>
                <a:cs typeface="Tinos"/>
              </a:rPr>
              <a:t>… </a:t>
            </a:r>
            <a:r>
              <a:rPr kumimoji="0" sz="3200" b="0" i="0" u="none" strike="noStrike" kern="1200" cap="none" spc="-145" normalizeH="0" baseline="0" noProof="0" dirty="0">
                <a:ln>
                  <a:noFill/>
                </a:ln>
                <a:solidFill>
                  <a:prstClr val="black"/>
                </a:solidFill>
                <a:effectLst/>
                <a:uLnTx/>
                <a:uFillTx/>
                <a:latin typeface="Tinos"/>
                <a:ea typeface="+mn-ea"/>
                <a:cs typeface="Tinos"/>
              </a:rPr>
              <a:t>. , </a:t>
            </a:r>
            <a:r>
              <a:rPr kumimoji="0" sz="3200" b="0" i="0" u="none" strike="noStrike" kern="1200" cap="none" spc="-655" normalizeH="0" baseline="0" noProof="0" dirty="0">
                <a:ln>
                  <a:noFill/>
                </a:ln>
                <a:solidFill>
                  <a:prstClr val="black"/>
                </a:solidFill>
                <a:effectLst/>
                <a:uLnTx/>
                <a:uFillTx/>
                <a:latin typeface="Tinos"/>
                <a:ea typeface="+mn-ea"/>
                <a:cs typeface="Tinos"/>
              </a:rPr>
              <a:t>𝑛</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0" marR="755650" lvl="0" indent="0" algn="ctr" defTabSz="914400" rtl="0" eaLnBrk="1" fontAlgn="auto" latinLnBrk="0" hangingPunct="1">
              <a:lnSpc>
                <a:spcPct val="100000"/>
              </a:lnSpc>
              <a:spcBef>
                <a:spcPts val="2575"/>
              </a:spcBef>
              <a:spcAft>
                <a:spcPts val="0"/>
              </a:spcAft>
              <a:buClrTx/>
              <a:buSzTx/>
              <a:buFontTx/>
              <a:buNone/>
              <a:tabLst>
                <a:tab pos="1212850" algn="l"/>
              </a:tabLst>
              <a:defRPr/>
            </a:pPr>
            <a:r>
              <a:rPr kumimoji="0" sz="3200" b="0" i="0" u="none" strike="noStrike" kern="1200" cap="none" spc="15" normalizeH="0" baseline="0" noProof="0" dirty="0">
                <a:ln>
                  <a:noFill/>
                </a:ln>
                <a:solidFill>
                  <a:prstClr val="black"/>
                </a:solidFill>
                <a:effectLst/>
                <a:uLnTx/>
                <a:uFillTx/>
                <a:latin typeface="Tinos"/>
                <a:ea typeface="+mn-ea"/>
                <a:cs typeface="Tinos"/>
              </a:rPr>
              <a:t>0,	</a:t>
            </a:r>
            <a:r>
              <a:rPr kumimoji="0" sz="3200" b="0" i="0" u="none" strike="noStrike" kern="1200" cap="none" spc="-810" normalizeH="0" baseline="0" noProof="0" dirty="0">
                <a:ln>
                  <a:noFill/>
                </a:ln>
                <a:solidFill>
                  <a:prstClr val="black"/>
                </a:solidFill>
                <a:effectLst/>
                <a:uLnTx/>
                <a:uFillTx/>
                <a:latin typeface="Tinos"/>
                <a:ea typeface="+mn-ea"/>
                <a:cs typeface="Tinos"/>
              </a:rPr>
              <a:t>𝑜𝑡ℎ𝑒𝑟𝑤𝑖𝑠𝑒</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7" name="object 7"/>
          <p:cNvSpPr/>
          <p:nvPr/>
        </p:nvSpPr>
        <p:spPr>
          <a:xfrm>
            <a:off x="0" y="1449324"/>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28</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82828"/>
            <a:ext cx="8094980" cy="112268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5" normalizeH="0" baseline="0" noProof="0" dirty="0">
                <a:ln>
                  <a:noFill/>
                </a:ln>
                <a:solidFill>
                  <a:prstClr val="black"/>
                </a:solidFill>
                <a:effectLst/>
                <a:uLnTx/>
                <a:uFillTx/>
                <a:latin typeface="Carlito"/>
                <a:ea typeface="+mn-ea"/>
                <a:cs typeface="Carlito"/>
              </a:rPr>
              <a:t>card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15" normalizeH="0" baseline="0" noProof="0" dirty="0">
                <a:ln>
                  <a:noFill/>
                </a:ln>
                <a:solidFill>
                  <a:prstClr val="black"/>
                </a:solidFill>
                <a:effectLst/>
                <a:uLnTx/>
                <a:uFillTx/>
                <a:latin typeface="Carlito"/>
                <a:ea typeface="+mn-ea"/>
                <a:cs typeface="Carlito"/>
              </a:rPr>
              <a:t>drawn </a:t>
            </a:r>
            <a:r>
              <a:rPr kumimoji="0" sz="1800" b="0" i="0" u="none" strike="noStrike" kern="1200" cap="none" spc="-10" normalizeH="0" baseline="0" noProof="0" dirty="0">
                <a:ln>
                  <a:noFill/>
                </a:ln>
                <a:solidFill>
                  <a:prstClr val="black"/>
                </a:solidFill>
                <a:effectLst/>
                <a:uLnTx/>
                <a:uFillTx/>
                <a:latin typeface="Carlito"/>
                <a:ea typeface="+mn-ea"/>
                <a:cs typeface="Carlito"/>
              </a:rPr>
              <a:t>from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standard </a:t>
            </a:r>
            <a:r>
              <a:rPr kumimoji="0" sz="1800" b="0" i="0" u="none" strike="noStrike" kern="1200" cap="none" spc="-5" normalizeH="0" baseline="0" noProof="0" dirty="0">
                <a:ln>
                  <a:noFill/>
                </a:ln>
                <a:solidFill>
                  <a:prstClr val="black"/>
                </a:solidFill>
                <a:effectLst/>
                <a:uLnTx/>
                <a:uFillTx/>
                <a:latin typeface="Carlito"/>
                <a:ea typeface="+mn-ea"/>
                <a:cs typeface="Carlito"/>
              </a:rPr>
              <a:t>52-card deck. </a:t>
            </a:r>
            <a:r>
              <a:rPr kumimoji="0" sz="1800" b="0" i="0" u="none" strike="noStrike" kern="1200" cap="none" spc="0" normalizeH="0" baseline="0" noProof="0" dirty="0">
                <a:ln>
                  <a:noFill/>
                </a:ln>
                <a:solidFill>
                  <a:prstClr val="black"/>
                </a:solidFill>
                <a:effectLst/>
                <a:uLnTx/>
                <a:uFillTx/>
                <a:latin typeface="Carlito"/>
                <a:ea typeface="+mn-ea"/>
                <a:cs typeface="Carlito"/>
              </a:rPr>
              <a:t>If </a:t>
            </a:r>
            <a:r>
              <a:rPr kumimoji="0" sz="1800" b="0" i="0" u="none" strike="noStrike" kern="1200" cap="none" spc="-10" normalizeH="0" baseline="0" noProof="0" dirty="0">
                <a:ln>
                  <a:noFill/>
                </a:ln>
                <a:solidFill>
                  <a:prstClr val="black"/>
                </a:solidFill>
                <a:effectLst/>
                <a:uLnTx/>
                <a:uFillTx/>
                <a:latin typeface="Carlito"/>
                <a:ea typeface="+mn-ea"/>
                <a:cs typeface="Carlito"/>
              </a:rPr>
              <a:t>drawing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club is </a:t>
            </a:r>
            <a:r>
              <a:rPr kumimoji="0" sz="1800" b="0" i="0" u="none" strike="noStrike" kern="1200" cap="none" spc="-10" normalizeH="0" baseline="0" noProof="0" dirty="0">
                <a:ln>
                  <a:noFill/>
                </a:ln>
                <a:solidFill>
                  <a:prstClr val="black"/>
                </a:solidFill>
                <a:effectLst/>
                <a:uLnTx/>
                <a:uFillTx/>
                <a:latin typeface="Carlito"/>
                <a:ea typeface="+mn-ea"/>
                <a:cs typeface="Carlito"/>
              </a:rPr>
              <a:t>considered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success,  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a:t>
            </a:r>
            <a:r>
              <a:rPr kumimoji="0" sz="1800" b="0" i="0" u="none" strike="noStrike" kern="1200" cap="none" spc="4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of</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31140" marR="0" lvl="0" indent="-219075" algn="l" defTabSz="914400" rtl="0" eaLnBrk="1" fontAlgn="auto" latinLnBrk="0" hangingPunct="1">
              <a:lnSpc>
                <a:spcPct val="100000"/>
              </a:lnSpc>
              <a:spcBef>
                <a:spcPts val="0"/>
              </a:spcBef>
              <a:spcAft>
                <a:spcPts val="0"/>
              </a:spcAft>
              <a:buClrTx/>
              <a:buSzTx/>
              <a:buFontTx/>
              <a:buAutoNum type="alphaLcPeriod"/>
              <a:tabLst>
                <a:tab pos="231775" algn="l"/>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exactly </a:t>
            </a:r>
            <a:r>
              <a:rPr kumimoji="0" sz="1800" b="0" i="0" u="none" strike="noStrike" kern="1200" cap="none" spc="-5" normalizeH="0" baseline="0" noProof="0" dirty="0">
                <a:ln>
                  <a:noFill/>
                </a:ln>
                <a:solidFill>
                  <a:prstClr val="black"/>
                </a:solidFill>
                <a:effectLst/>
                <a:uLnTx/>
                <a:uFillTx/>
                <a:latin typeface="Carlito"/>
                <a:ea typeface="+mn-ea"/>
                <a:cs typeface="Carlito"/>
              </a:rPr>
              <a:t>one success in </a:t>
            </a:r>
            <a:r>
              <a:rPr kumimoji="0" sz="1800" b="0" i="0" u="none" strike="noStrike" kern="1200" cap="none" spc="0" normalizeH="0" baseline="0" noProof="0" dirty="0">
                <a:ln>
                  <a:noFill/>
                </a:ln>
                <a:solidFill>
                  <a:prstClr val="black"/>
                </a:solidFill>
                <a:effectLst/>
                <a:uLnTx/>
                <a:uFillTx/>
                <a:latin typeface="Carlito"/>
                <a:ea typeface="+mn-ea"/>
                <a:cs typeface="Carlito"/>
              </a:rPr>
              <a:t>4 </a:t>
            </a:r>
            <a:r>
              <a:rPr kumimoji="0" sz="1800" b="0" i="0" u="none" strike="noStrike" kern="1200" cap="none" spc="-15" normalizeH="0" baseline="0" noProof="0" dirty="0">
                <a:ln>
                  <a:noFill/>
                </a:ln>
                <a:solidFill>
                  <a:prstClr val="black"/>
                </a:solidFill>
                <a:effectLst/>
                <a:uLnTx/>
                <a:uFillTx/>
                <a:latin typeface="Carlito"/>
                <a:ea typeface="+mn-ea"/>
                <a:cs typeface="Carlito"/>
              </a:rPr>
              <a:t>draws </a:t>
            </a:r>
            <a:r>
              <a:rPr kumimoji="0" sz="1800" b="0" i="0" u="none" strike="noStrike" kern="1200" cap="none" spc="-5" normalizeH="0" baseline="0" noProof="0" dirty="0">
                <a:ln>
                  <a:noFill/>
                </a:ln>
                <a:solidFill>
                  <a:prstClr val="black"/>
                </a:solidFill>
                <a:effectLst/>
                <a:uLnTx/>
                <a:uFillTx/>
                <a:latin typeface="Carlito"/>
                <a:ea typeface="+mn-ea"/>
                <a:cs typeface="Carlito"/>
              </a:rPr>
              <a:t>(with</a:t>
            </a:r>
            <a:r>
              <a:rPr kumimoji="0" sz="1800" b="0" i="0" u="none" strike="noStrike" kern="1200" cap="none" spc="7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replacement).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41935" marR="0" lvl="0" indent="-229870" algn="l" defTabSz="914400" rtl="0" eaLnBrk="1" fontAlgn="auto" latinLnBrk="0" hangingPunct="1">
              <a:lnSpc>
                <a:spcPct val="100000"/>
              </a:lnSpc>
              <a:spcBef>
                <a:spcPts val="0"/>
              </a:spcBef>
              <a:spcAft>
                <a:spcPts val="0"/>
              </a:spcAft>
              <a:buClrTx/>
              <a:buSzTx/>
              <a:buFontTx/>
              <a:buAutoNum type="alphaLcPeriod"/>
              <a:tabLst>
                <a:tab pos="24257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no successes in </a:t>
            </a: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15" normalizeH="0" baseline="0" noProof="0" dirty="0">
                <a:ln>
                  <a:noFill/>
                </a:ln>
                <a:solidFill>
                  <a:prstClr val="black"/>
                </a:solidFill>
                <a:effectLst/>
                <a:uLnTx/>
                <a:uFillTx/>
                <a:latin typeface="Carlito"/>
                <a:ea typeface="+mn-ea"/>
                <a:cs typeface="Carlito"/>
              </a:rPr>
              <a:t>draws </a:t>
            </a:r>
            <a:r>
              <a:rPr kumimoji="0" sz="1800" b="0" i="0" u="none" strike="noStrike" kern="1200" cap="none" spc="-5" normalizeH="0" baseline="0" noProof="0" dirty="0">
                <a:ln>
                  <a:noFill/>
                </a:ln>
                <a:solidFill>
                  <a:prstClr val="black"/>
                </a:solidFill>
                <a:effectLst/>
                <a:uLnTx/>
                <a:uFillTx/>
                <a:latin typeface="Carlito"/>
                <a:ea typeface="+mn-ea"/>
                <a:cs typeface="Carlito"/>
              </a:rPr>
              <a:t>(with</a:t>
            </a:r>
            <a:r>
              <a:rPr kumimoji="0" sz="1800" b="0" i="0" u="none" strike="noStrike" kern="1200" cap="none" spc="5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replacement).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txBox="1"/>
          <p:nvPr/>
        </p:nvSpPr>
        <p:spPr>
          <a:xfrm>
            <a:off x="448970" y="2704846"/>
            <a:ext cx="293243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380365" algn="l"/>
              </a:tabLst>
              <a:defRPr/>
            </a:pPr>
            <a:r>
              <a:rPr kumimoji="0" sz="1800" b="0" i="0" u="none" strike="noStrike" kern="1200" cap="none" spc="110" normalizeH="0" baseline="0" noProof="0" dirty="0">
                <a:ln>
                  <a:noFill/>
                </a:ln>
                <a:solidFill>
                  <a:prstClr val="black"/>
                </a:solidFill>
                <a:effectLst/>
                <a:uLnTx/>
                <a:uFillTx/>
                <a:latin typeface="Tinos"/>
                <a:ea typeface="+mn-ea"/>
                <a:cs typeface="Tinos"/>
              </a:rPr>
              <a:t>a)	</a:t>
            </a:r>
            <a:r>
              <a:rPr kumimoji="0" sz="1800" b="0" i="0" u="none" strike="noStrike" kern="1200" cap="none" spc="100" normalizeH="0" baseline="0" noProof="0" dirty="0">
                <a:ln>
                  <a:noFill/>
                </a:ln>
                <a:solidFill>
                  <a:prstClr val="black"/>
                </a:solidFill>
                <a:effectLst/>
                <a:uLnTx/>
                <a:uFillTx/>
                <a:latin typeface="Tinos"/>
                <a:ea typeface="+mn-ea"/>
                <a:cs typeface="Tinos"/>
              </a:rPr>
              <a:t>p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950" b="0" i="0" u="none" strike="noStrike" kern="1200" cap="none" spc="-44" normalizeH="0" baseline="25641" noProof="0" dirty="0">
                <a:ln>
                  <a:noFill/>
                </a:ln>
                <a:solidFill>
                  <a:prstClr val="black"/>
                </a:solidFill>
                <a:effectLst/>
                <a:uLnTx/>
                <a:uFillTx/>
                <a:latin typeface="Tinos"/>
                <a:ea typeface="+mn-ea"/>
                <a:cs typeface="Tinos"/>
              </a:rPr>
              <a:t>1</a:t>
            </a:r>
            <a:r>
              <a:rPr kumimoji="0" sz="1950" b="0" i="0" u="none" strike="noStrike" kern="1200" cap="none" spc="-44"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 </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434" normalizeH="0" baseline="0" noProof="0" dirty="0">
                <a:ln>
                  <a:noFill/>
                </a:ln>
                <a:solidFill>
                  <a:prstClr val="black"/>
                </a:solidFill>
                <a:effectLst/>
                <a:uLnTx/>
                <a:uFillTx/>
                <a:latin typeface="Tinos"/>
                <a:ea typeface="+mn-ea"/>
                <a:cs typeface="Tinos"/>
              </a:rPr>
              <a:t>𝑞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950" b="0" i="0" u="none" strike="noStrike" kern="1200" cap="none" spc="-44" normalizeH="0" baseline="25641" noProof="0" dirty="0">
                <a:ln>
                  <a:noFill/>
                </a:ln>
                <a:solidFill>
                  <a:prstClr val="black"/>
                </a:solidFill>
                <a:effectLst/>
                <a:uLnTx/>
                <a:uFillTx/>
                <a:latin typeface="Tinos"/>
                <a:ea typeface="+mn-ea"/>
                <a:cs typeface="Tinos"/>
              </a:rPr>
              <a:t>1</a:t>
            </a:r>
            <a:r>
              <a:rPr kumimoji="0" sz="1950" b="0" i="0" u="none" strike="noStrike" kern="1200" cap="none" spc="-44"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950" b="0" i="0" u="none" strike="noStrike" kern="1200" cap="none" spc="-44" normalizeH="0" baseline="25641" noProof="0" dirty="0">
                <a:ln>
                  <a:noFill/>
                </a:ln>
                <a:solidFill>
                  <a:prstClr val="black"/>
                </a:solidFill>
                <a:effectLst/>
                <a:uLnTx/>
                <a:uFillTx/>
                <a:latin typeface="Tinos"/>
                <a:ea typeface="+mn-ea"/>
                <a:cs typeface="Tinos"/>
              </a:rPr>
              <a:t>3</a:t>
            </a:r>
            <a:r>
              <a:rPr kumimoji="0" sz="1950" b="0" i="0" u="none" strike="noStrike" kern="1200" cap="none" spc="22"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a:t>
            </a:r>
            <a:endParaRPr kumimoji="0" sz="1950" b="0" i="0" u="none" strike="noStrike" kern="1200" cap="none" spc="0" normalizeH="0" baseline="-14957" noProof="0">
              <a:ln>
                <a:noFill/>
              </a:ln>
              <a:solidFill>
                <a:prstClr val="black"/>
              </a:solidFill>
              <a:effectLst/>
              <a:uLnTx/>
              <a:uFillTx/>
              <a:latin typeface="Tinos"/>
              <a:ea typeface="+mn-ea"/>
              <a:cs typeface="Tinos"/>
            </a:endParaRPr>
          </a:p>
        </p:txBody>
      </p:sp>
      <p:sp>
        <p:nvSpPr>
          <p:cNvPr id="7" name="object 7"/>
          <p:cNvSpPr/>
          <p:nvPr/>
        </p:nvSpPr>
        <p:spPr>
          <a:xfrm>
            <a:off x="3491488" y="3158870"/>
            <a:ext cx="316230" cy="452120"/>
          </a:xfrm>
          <a:custGeom>
            <a:avLst/>
            <a:gdLst/>
            <a:ahLst/>
            <a:cxnLst/>
            <a:rect l="l" t="t" r="r" b="b"/>
            <a:pathLst>
              <a:path w="316229" h="452120">
                <a:moveTo>
                  <a:pt x="235580" y="0"/>
                </a:moveTo>
                <a:lnTo>
                  <a:pt x="229103" y="7492"/>
                </a:lnTo>
                <a:lnTo>
                  <a:pt x="242583" y="22353"/>
                </a:lnTo>
                <a:lnTo>
                  <a:pt x="254836" y="40846"/>
                </a:lnTo>
                <a:lnTo>
                  <a:pt x="275712" y="88773"/>
                </a:lnTo>
                <a:lnTo>
                  <a:pt x="289539" y="150574"/>
                </a:lnTo>
                <a:lnTo>
                  <a:pt x="294127" y="225805"/>
                </a:lnTo>
                <a:lnTo>
                  <a:pt x="292982" y="265094"/>
                </a:lnTo>
                <a:lnTo>
                  <a:pt x="283786" y="333623"/>
                </a:lnTo>
                <a:lnTo>
                  <a:pt x="265875" y="388629"/>
                </a:lnTo>
                <a:lnTo>
                  <a:pt x="242583" y="429258"/>
                </a:lnTo>
                <a:lnTo>
                  <a:pt x="229103" y="444118"/>
                </a:lnTo>
                <a:lnTo>
                  <a:pt x="235580" y="451611"/>
                </a:lnTo>
                <a:lnTo>
                  <a:pt x="265758" y="418385"/>
                </a:lnTo>
                <a:lnTo>
                  <a:pt x="291841" y="369062"/>
                </a:lnTo>
                <a:lnTo>
                  <a:pt x="309780" y="304561"/>
                </a:lnTo>
                <a:lnTo>
                  <a:pt x="315717" y="225678"/>
                </a:lnTo>
                <a:lnTo>
                  <a:pt x="314237" y="184580"/>
                </a:lnTo>
                <a:lnTo>
                  <a:pt x="302322" y="113004"/>
                </a:lnTo>
                <a:lnTo>
                  <a:pt x="279317" y="55899"/>
                </a:lnTo>
                <a:lnTo>
                  <a:pt x="251175" y="14648"/>
                </a:lnTo>
                <a:lnTo>
                  <a:pt x="235580" y="0"/>
                </a:lnTo>
                <a:close/>
              </a:path>
              <a:path w="316229" h="452120">
                <a:moveTo>
                  <a:pt x="80259" y="0"/>
                </a:moveTo>
                <a:lnTo>
                  <a:pt x="50033" y="33274"/>
                </a:lnTo>
                <a:lnTo>
                  <a:pt x="23998" y="82550"/>
                </a:lnTo>
                <a:lnTo>
                  <a:pt x="5996" y="147018"/>
                </a:lnTo>
                <a:lnTo>
                  <a:pt x="0" y="225805"/>
                </a:lnTo>
                <a:lnTo>
                  <a:pt x="1495" y="266924"/>
                </a:lnTo>
                <a:lnTo>
                  <a:pt x="13497" y="338603"/>
                </a:lnTo>
                <a:lnTo>
                  <a:pt x="36503" y="395730"/>
                </a:lnTo>
                <a:lnTo>
                  <a:pt x="64610" y="437016"/>
                </a:lnTo>
                <a:lnTo>
                  <a:pt x="80259" y="451611"/>
                </a:lnTo>
                <a:lnTo>
                  <a:pt x="86736" y="444118"/>
                </a:lnTo>
                <a:lnTo>
                  <a:pt x="73236" y="429258"/>
                </a:lnTo>
                <a:lnTo>
                  <a:pt x="60939" y="410765"/>
                </a:lnTo>
                <a:lnTo>
                  <a:pt x="40000" y="362838"/>
                </a:lnTo>
                <a:lnTo>
                  <a:pt x="26220" y="301037"/>
                </a:lnTo>
                <a:lnTo>
                  <a:pt x="21589" y="225678"/>
                </a:lnTo>
                <a:lnTo>
                  <a:pt x="22748" y="186517"/>
                </a:lnTo>
                <a:lnTo>
                  <a:pt x="31979" y="117988"/>
                </a:lnTo>
                <a:lnTo>
                  <a:pt x="49856" y="62982"/>
                </a:lnTo>
                <a:lnTo>
                  <a:pt x="73236" y="22353"/>
                </a:lnTo>
                <a:lnTo>
                  <a:pt x="86736" y="7492"/>
                </a:lnTo>
                <a:lnTo>
                  <a:pt x="802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882898" y="3093084"/>
            <a:ext cx="351790" cy="582930"/>
          </a:xfrm>
          <a:custGeom>
            <a:avLst/>
            <a:gdLst/>
            <a:ahLst/>
            <a:cxnLst/>
            <a:rect l="l" t="t" r="r" b="b"/>
            <a:pathLst>
              <a:path w="351789" h="582929">
                <a:moveTo>
                  <a:pt x="105029" y="8382"/>
                </a:moveTo>
                <a:lnTo>
                  <a:pt x="58648" y="48996"/>
                </a:lnTo>
                <a:lnTo>
                  <a:pt x="26924" y="117221"/>
                </a:lnTo>
                <a:lnTo>
                  <a:pt x="15151" y="157327"/>
                </a:lnTo>
                <a:lnTo>
                  <a:pt x="6743" y="199694"/>
                </a:lnTo>
                <a:lnTo>
                  <a:pt x="1676" y="244335"/>
                </a:lnTo>
                <a:lnTo>
                  <a:pt x="0" y="291211"/>
                </a:lnTo>
                <a:lnTo>
                  <a:pt x="1676" y="337502"/>
                </a:lnTo>
                <a:lnTo>
                  <a:pt x="6743" y="381876"/>
                </a:lnTo>
                <a:lnTo>
                  <a:pt x="15151" y="424319"/>
                </a:lnTo>
                <a:lnTo>
                  <a:pt x="26924" y="464820"/>
                </a:lnTo>
                <a:lnTo>
                  <a:pt x="41617" y="501853"/>
                </a:lnTo>
                <a:lnTo>
                  <a:pt x="78054" y="560908"/>
                </a:lnTo>
                <a:lnTo>
                  <a:pt x="99822" y="582930"/>
                </a:lnTo>
                <a:lnTo>
                  <a:pt x="105029" y="574675"/>
                </a:lnTo>
                <a:lnTo>
                  <a:pt x="86347" y="552297"/>
                </a:lnTo>
                <a:lnTo>
                  <a:pt x="69951" y="525386"/>
                </a:lnTo>
                <a:lnTo>
                  <a:pt x="43942" y="458089"/>
                </a:lnTo>
                <a:lnTo>
                  <a:pt x="34607" y="419023"/>
                </a:lnTo>
                <a:lnTo>
                  <a:pt x="27940" y="378180"/>
                </a:lnTo>
                <a:lnTo>
                  <a:pt x="23939" y="335584"/>
                </a:lnTo>
                <a:lnTo>
                  <a:pt x="22606" y="291211"/>
                </a:lnTo>
                <a:lnTo>
                  <a:pt x="23939" y="246100"/>
                </a:lnTo>
                <a:lnTo>
                  <a:pt x="27952" y="203123"/>
                </a:lnTo>
                <a:lnTo>
                  <a:pt x="34658" y="162331"/>
                </a:lnTo>
                <a:lnTo>
                  <a:pt x="44069" y="123698"/>
                </a:lnTo>
                <a:lnTo>
                  <a:pt x="70065" y="57429"/>
                </a:lnTo>
                <a:lnTo>
                  <a:pt x="86423" y="30746"/>
                </a:lnTo>
                <a:lnTo>
                  <a:pt x="105029" y="8382"/>
                </a:lnTo>
                <a:close/>
              </a:path>
              <a:path w="351789" h="582929">
                <a:moveTo>
                  <a:pt x="238747" y="283718"/>
                </a:moveTo>
                <a:lnTo>
                  <a:pt x="112268" y="283718"/>
                </a:lnTo>
                <a:lnTo>
                  <a:pt x="112268" y="298958"/>
                </a:lnTo>
                <a:lnTo>
                  <a:pt x="238747" y="298958"/>
                </a:lnTo>
                <a:lnTo>
                  <a:pt x="238747" y="283718"/>
                </a:lnTo>
                <a:close/>
              </a:path>
              <a:path w="351789" h="582929">
                <a:moveTo>
                  <a:pt x="351282" y="291211"/>
                </a:moveTo>
                <a:lnTo>
                  <a:pt x="349580" y="244335"/>
                </a:lnTo>
                <a:lnTo>
                  <a:pt x="344512" y="199694"/>
                </a:lnTo>
                <a:lnTo>
                  <a:pt x="336054" y="157327"/>
                </a:lnTo>
                <a:lnTo>
                  <a:pt x="324231" y="117221"/>
                </a:lnTo>
                <a:lnTo>
                  <a:pt x="309600" y="80695"/>
                </a:lnTo>
                <a:lnTo>
                  <a:pt x="273215" y="22110"/>
                </a:lnTo>
                <a:lnTo>
                  <a:pt x="251460" y="0"/>
                </a:lnTo>
                <a:lnTo>
                  <a:pt x="246126" y="8382"/>
                </a:lnTo>
                <a:lnTo>
                  <a:pt x="264718" y="30746"/>
                </a:lnTo>
                <a:lnTo>
                  <a:pt x="281076" y="57429"/>
                </a:lnTo>
                <a:lnTo>
                  <a:pt x="307086" y="123698"/>
                </a:lnTo>
                <a:lnTo>
                  <a:pt x="316509" y="162331"/>
                </a:lnTo>
                <a:lnTo>
                  <a:pt x="323253" y="203123"/>
                </a:lnTo>
                <a:lnTo>
                  <a:pt x="327317" y="246100"/>
                </a:lnTo>
                <a:lnTo>
                  <a:pt x="328676" y="291211"/>
                </a:lnTo>
                <a:lnTo>
                  <a:pt x="327329" y="335584"/>
                </a:lnTo>
                <a:lnTo>
                  <a:pt x="323316" y="378180"/>
                </a:lnTo>
                <a:lnTo>
                  <a:pt x="316611" y="419023"/>
                </a:lnTo>
                <a:lnTo>
                  <a:pt x="307213" y="458089"/>
                </a:lnTo>
                <a:lnTo>
                  <a:pt x="281241" y="525386"/>
                </a:lnTo>
                <a:lnTo>
                  <a:pt x="246126" y="574675"/>
                </a:lnTo>
                <a:lnTo>
                  <a:pt x="251460" y="582930"/>
                </a:lnTo>
                <a:lnTo>
                  <a:pt x="292608" y="533882"/>
                </a:lnTo>
                <a:lnTo>
                  <a:pt x="324231" y="464820"/>
                </a:lnTo>
                <a:lnTo>
                  <a:pt x="336054" y="424319"/>
                </a:lnTo>
                <a:lnTo>
                  <a:pt x="344512" y="381876"/>
                </a:lnTo>
                <a:lnTo>
                  <a:pt x="349580" y="337502"/>
                </a:lnTo>
                <a:lnTo>
                  <a:pt x="351282" y="2912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4236211" y="2965450"/>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p:nvPr/>
        </p:nvSpPr>
        <p:spPr>
          <a:xfrm>
            <a:off x="4411726" y="3093084"/>
            <a:ext cx="351790" cy="582930"/>
          </a:xfrm>
          <a:custGeom>
            <a:avLst/>
            <a:gdLst/>
            <a:ahLst/>
            <a:cxnLst/>
            <a:rect l="l" t="t" r="r" b="b"/>
            <a:pathLst>
              <a:path w="351789" h="582929">
                <a:moveTo>
                  <a:pt x="105029" y="8382"/>
                </a:moveTo>
                <a:lnTo>
                  <a:pt x="58648" y="48996"/>
                </a:lnTo>
                <a:lnTo>
                  <a:pt x="26924" y="117221"/>
                </a:lnTo>
                <a:lnTo>
                  <a:pt x="15151" y="157327"/>
                </a:lnTo>
                <a:lnTo>
                  <a:pt x="6743" y="199694"/>
                </a:lnTo>
                <a:lnTo>
                  <a:pt x="1676" y="244335"/>
                </a:lnTo>
                <a:lnTo>
                  <a:pt x="0" y="291211"/>
                </a:lnTo>
                <a:lnTo>
                  <a:pt x="1676" y="337502"/>
                </a:lnTo>
                <a:lnTo>
                  <a:pt x="6743" y="381876"/>
                </a:lnTo>
                <a:lnTo>
                  <a:pt x="15151" y="424319"/>
                </a:lnTo>
                <a:lnTo>
                  <a:pt x="26924" y="464820"/>
                </a:lnTo>
                <a:lnTo>
                  <a:pt x="41617" y="501853"/>
                </a:lnTo>
                <a:lnTo>
                  <a:pt x="78054" y="560908"/>
                </a:lnTo>
                <a:lnTo>
                  <a:pt x="99822" y="582930"/>
                </a:lnTo>
                <a:lnTo>
                  <a:pt x="105029" y="574675"/>
                </a:lnTo>
                <a:lnTo>
                  <a:pt x="86347" y="552297"/>
                </a:lnTo>
                <a:lnTo>
                  <a:pt x="69951" y="525386"/>
                </a:lnTo>
                <a:lnTo>
                  <a:pt x="43942" y="458089"/>
                </a:lnTo>
                <a:lnTo>
                  <a:pt x="34607" y="419023"/>
                </a:lnTo>
                <a:lnTo>
                  <a:pt x="27940" y="378180"/>
                </a:lnTo>
                <a:lnTo>
                  <a:pt x="23939" y="335584"/>
                </a:lnTo>
                <a:lnTo>
                  <a:pt x="22606" y="291211"/>
                </a:lnTo>
                <a:lnTo>
                  <a:pt x="23939" y="246100"/>
                </a:lnTo>
                <a:lnTo>
                  <a:pt x="27952" y="203123"/>
                </a:lnTo>
                <a:lnTo>
                  <a:pt x="34658" y="162331"/>
                </a:lnTo>
                <a:lnTo>
                  <a:pt x="44069" y="123698"/>
                </a:lnTo>
                <a:lnTo>
                  <a:pt x="70065" y="57429"/>
                </a:lnTo>
                <a:lnTo>
                  <a:pt x="86423" y="30746"/>
                </a:lnTo>
                <a:lnTo>
                  <a:pt x="105029" y="8382"/>
                </a:lnTo>
                <a:close/>
              </a:path>
              <a:path w="351789" h="582929">
                <a:moveTo>
                  <a:pt x="238760" y="283718"/>
                </a:moveTo>
                <a:lnTo>
                  <a:pt x="112268" y="283718"/>
                </a:lnTo>
                <a:lnTo>
                  <a:pt x="112268" y="298958"/>
                </a:lnTo>
                <a:lnTo>
                  <a:pt x="238760" y="298958"/>
                </a:lnTo>
                <a:lnTo>
                  <a:pt x="238760" y="283718"/>
                </a:lnTo>
                <a:close/>
              </a:path>
              <a:path w="351789" h="582929">
                <a:moveTo>
                  <a:pt x="351282" y="291211"/>
                </a:moveTo>
                <a:lnTo>
                  <a:pt x="349580" y="244335"/>
                </a:lnTo>
                <a:lnTo>
                  <a:pt x="344512" y="199694"/>
                </a:lnTo>
                <a:lnTo>
                  <a:pt x="336054" y="157327"/>
                </a:lnTo>
                <a:lnTo>
                  <a:pt x="324231" y="117221"/>
                </a:lnTo>
                <a:lnTo>
                  <a:pt x="309600" y="80695"/>
                </a:lnTo>
                <a:lnTo>
                  <a:pt x="273215" y="22110"/>
                </a:lnTo>
                <a:lnTo>
                  <a:pt x="251460" y="0"/>
                </a:lnTo>
                <a:lnTo>
                  <a:pt x="246126" y="8382"/>
                </a:lnTo>
                <a:lnTo>
                  <a:pt x="264718" y="30746"/>
                </a:lnTo>
                <a:lnTo>
                  <a:pt x="281076" y="57429"/>
                </a:lnTo>
                <a:lnTo>
                  <a:pt x="307086" y="123698"/>
                </a:lnTo>
                <a:lnTo>
                  <a:pt x="316509" y="162331"/>
                </a:lnTo>
                <a:lnTo>
                  <a:pt x="323253" y="203123"/>
                </a:lnTo>
                <a:lnTo>
                  <a:pt x="327317" y="246100"/>
                </a:lnTo>
                <a:lnTo>
                  <a:pt x="328676" y="291211"/>
                </a:lnTo>
                <a:lnTo>
                  <a:pt x="327329" y="335584"/>
                </a:lnTo>
                <a:lnTo>
                  <a:pt x="323316" y="378180"/>
                </a:lnTo>
                <a:lnTo>
                  <a:pt x="316611" y="419023"/>
                </a:lnTo>
                <a:lnTo>
                  <a:pt x="307213" y="458089"/>
                </a:lnTo>
                <a:lnTo>
                  <a:pt x="281241" y="525386"/>
                </a:lnTo>
                <a:lnTo>
                  <a:pt x="246126" y="574675"/>
                </a:lnTo>
                <a:lnTo>
                  <a:pt x="251460" y="582930"/>
                </a:lnTo>
                <a:lnTo>
                  <a:pt x="292608" y="533882"/>
                </a:lnTo>
                <a:lnTo>
                  <a:pt x="324231" y="464820"/>
                </a:lnTo>
                <a:lnTo>
                  <a:pt x="336054" y="424319"/>
                </a:lnTo>
                <a:lnTo>
                  <a:pt x="344512" y="381876"/>
                </a:lnTo>
                <a:lnTo>
                  <a:pt x="349580" y="337502"/>
                </a:lnTo>
                <a:lnTo>
                  <a:pt x="351282" y="2912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3573271" y="2983737"/>
            <a:ext cx="1090930" cy="678180"/>
          </a:xfrm>
          <a:prstGeom prst="rect">
            <a:avLst/>
          </a:prstGeom>
        </p:spPr>
        <p:txBody>
          <a:bodyPr vert="horz" wrap="square" lIns="0" tIns="64135" rIns="0" bIns="0" rtlCol="0">
            <a:spAutoFit/>
          </a:bodyPr>
          <a:lstStyle/>
          <a:p>
            <a:pPr marL="12700" marR="0" lvl="0" indent="0" algn="l" defTabSz="914400" rtl="0" eaLnBrk="1" fontAlgn="auto" latinLnBrk="0" hangingPunct="1">
              <a:lnSpc>
                <a:spcPct val="100000"/>
              </a:lnSpc>
              <a:spcBef>
                <a:spcPts val="505"/>
              </a:spcBef>
              <a:spcAft>
                <a:spcPts val="0"/>
              </a:spcAft>
              <a:buClrTx/>
              <a:buSzTx/>
              <a:buFontTx/>
              <a:buNone/>
              <a:tabLst>
                <a:tab pos="422275" algn="l"/>
                <a:tab pos="951230"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4	1	3</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tab pos="422275" algn="l"/>
                <a:tab pos="951230"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4	4</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4769611" y="2965450"/>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3</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4938776" y="3209290"/>
            <a:ext cx="8153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 normalizeH="0" baseline="0" noProof="0" dirty="0">
                <a:ln>
                  <a:noFill/>
                </a:ln>
                <a:solidFill>
                  <a:prstClr val="black"/>
                </a:solidFill>
                <a:effectLst/>
                <a:uLnTx/>
                <a:uFillTx/>
                <a:latin typeface="Tinos"/>
                <a:ea typeface="+mn-ea"/>
                <a:cs typeface="Tinos"/>
              </a:rPr>
              <a:t> </a:t>
            </a:r>
            <a:r>
              <a:rPr kumimoji="0" sz="1800" b="0" i="0" u="none" strike="noStrike" kern="1200" cap="none" spc="55" normalizeH="0" baseline="0" noProof="0" dirty="0">
                <a:ln>
                  <a:noFill/>
                </a:ln>
                <a:solidFill>
                  <a:prstClr val="black"/>
                </a:solidFill>
                <a:effectLst/>
                <a:uLnTx/>
                <a:uFillTx/>
                <a:latin typeface="Tinos"/>
                <a:ea typeface="+mn-ea"/>
                <a:cs typeface="Tinos"/>
              </a:rPr>
              <a:t>0.422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txBox="1"/>
          <p:nvPr/>
        </p:nvSpPr>
        <p:spPr>
          <a:xfrm>
            <a:off x="474370" y="3922903"/>
            <a:ext cx="2152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b)</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5" name="object 15"/>
          <p:cNvSpPr/>
          <p:nvPr/>
        </p:nvSpPr>
        <p:spPr>
          <a:xfrm>
            <a:off x="3471417" y="4315333"/>
            <a:ext cx="351790" cy="582930"/>
          </a:xfrm>
          <a:custGeom>
            <a:avLst/>
            <a:gdLst/>
            <a:ahLst/>
            <a:cxnLst/>
            <a:rect l="l" t="t" r="r" b="b"/>
            <a:pathLst>
              <a:path w="351789" h="582929">
                <a:moveTo>
                  <a:pt x="251460" y="0"/>
                </a:moveTo>
                <a:lnTo>
                  <a:pt x="246126" y="8382"/>
                </a:lnTo>
                <a:lnTo>
                  <a:pt x="264723" y="30739"/>
                </a:lnTo>
                <a:lnTo>
                  <a:pt x="281082" y="57419"/>
                </a:lnTo>
                <a:lnTo>
                  <a:pt x="307086" y="123698"/>
                </a:lnTo>
                <a:lnTo>
                  <a:pt x="316513" y="162319"/>
                </a:lnTo>
                <a:lnTo>
                  <a:pt x="323262" y="203120"/>
                </a:lnTo>
                <a:lnTo>
                  <a:pt x="327320" y="246088"/>
                </a:lnTo>
                <a:lnTo>
                  <a:pt x="328676" y="291211"/>
                </a:lnTo>
                <a:lnTo>
                  <a:pt x="327340" y="335573"/>
                </a:lnTo>
                <a:lnTo>
                  <a:pt x="323326" y="378174"/>
                </a:lnTo>
                <a:lnTo>
                  <a:pt x="316620" y="419012"/>
                </a:lnTo>
                <a:lnTo>
                  <a:pt x="307213" y="458089"/>
                </a:lnTo>
                <a:lnTo>
                  <a:pt x="281241" y="525383"/>
                </a:lnTo>
                <a:lnTo>
                  <a:pt x="246126" y="574675"/>
                </a:lnTo>
                <a:lnTo>
                  <a:pt x="251460" y="582930"/>
                </a:lnTo>
                <a:lnTo>
                  <a:pt x="292608" y="533876"/>
                </a:lnTo>
                <a:lnTo>
                  <a:pt x="324231" y="464820"/>
                </a:lnTo>
                <a:lnTo>
                  <a:pt x="336065" y="424316"/>
                </a:lnTo>
                <a:lnTo>
                  <a:pt x="344519" y="381873"/>
                </a:lnTo>
                <a:lnTo>
                  <a:pt x="349591" y="337500"/>
                </a:lnTo>
                <a:lnTo>
                  <a:pt x="351282" y="291211"/>
                </a:lnTo>
                <a:lnTo>
                  <a:pt x="349591" y="244326"/>
                </a:lnTo>
                <a:lnTo>
                  <a:pt x="344519" y="199691"/>
                </a:lnTo>
                <a:lnTo>
                  <a:pt x="336065" y="157319"/>
                </a:lnTo>
                <a:lnTo>
                  <a:pt x="324231" y="117221"/>
                </a:lnTo>
                <a:lnTo>
                  <a:pt x="309610" y="80688"/>
                </a:lnTo>
                <a:lnTo>
                  <a:pt x="273224" y="22101"/>
                </a:lnTo>
                <a:lnTo>
                  <a:pt x="251460" y="0"/>
                </a:lnTo>
                <a:close/>
              </a:path>
              <a:path w="351789" h="582929">
                <a:moveTo>
                  <a:pt x="99822" y="0"/>
                </a:moveTo>
                <a:lnTo>
                  <a:pt x="58658" y="48990"/>
                </a:lnTo>
                <a:lnTo>
                  <a:pt x="26924" y="117221"/>
                </a:lnTo>
                <a:lnTo>
                  <a:pt x="15162" y="157319"/>
                </a:lnTo>
                <a:lnTo>
                  <a:pt x="6746" y="199691"/>
                </a:lnTo>
                <a:lnTo>
                  <a:pt x="1688" y="244326"/>
                </a:lnTo>
                <a:lnTo>
                  <a:pt x="0" y="291211"/>
                </a:lnTo>
                <a:lnTo>
                  <a:pt x="1688" y="337500"/>
                </a:lnTo>
                <a:lnTo>
                  <a:pt x="6746" y="381873"/>
                </a:lnTo>
                <a:lnTo>
                  <a:pt x="15162" y="424316"/>
                </a:lnTo>
                <a:lnTo>
                  <a:pt x="26924" y="464820"/>
                </a:lnTo>
                <a:lnTo>
                  <a:pt x="41618" y="501848"/>
                </a:lnTo>
                <a:lnTo>
                  <a:pt x="78055" y="560903"/>
                </a:lnTo>
                <a:lnTo>
                  <a:pt x="99822" y="582930"/>
                </a:lnTo>
                <a:lnTo>
                  <a:pt x="105029" y="574675"/>
                </a:lnTo>
                <a:lnTo>
                  <a:pt x="86358" y="552297"/>
                </a:lnTo>
                <a:lnTo>
                  <a:pt x="69961" y="525383"/>
                </a:lnTo>
                <a:lnTo>
                  <a:pt x="43942" y="458089"/>
                </a:lnTo>
                <a:lnTo>
                  <a:pt x="34607" y="419012"/>
                </a:lnTo>
                <a:lnTo>
                  <a:pt x="27940" y="378174"/>
                </a:lnTo>
                <a:lnTo>
                  <a:pt x="23939" y="335573"/>
                </a:lnTo>
                <a:lnTo>
                  <a:pt x="22606" y="291211"/>
                </a:lnTo>
                <a:lnTo>
                  <a:pt x="23941" y="246088"/>
                </a:lnTo>
                <a:lnTo>
                  <a:pt x="27955" y="203120"/>
                </a:lnTo>
                <a:lnTo>
                  <a:pt x="34661" y="162319"/>
                </a:lnTo>
                <a:lnTo>
                  <a:pt x="44069" y="123698"/>
                </a:lnTo>
                <a:lnTo>
                  <a:pt x="70072" y="57419"/>
                </a:lnTo>
                <a:lnTo>
                  <a:pt x="105029" y="8382"/>
                </a:lnTo>
                <a:lnTo>
                  <a:pt x="9982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898138" y="4315332"/>
            <a:ext cx="351790" cy="582930"/>
          </a:xfrm>
          <a:custGeom>
            <a:avLst/>
            <a:gdLst/>
            <a:ahLst/>
            <a:cxnLst/>
            <a:rect l="l" t="t" r="r" b="b"/>
            <a:pathLst>
              <a:path w="351789" h="582929">
                <a:moveTo>
                  <a:pt x="105029" y="8382"/>
                </a:moveTo>
                <a:lnTo>
                  <a:pt x="58648" y="48996"/>
                </a:lnTo>
                <a:lnTo>
                  <a:pt x="26924" y="117221"/>
                </a:lnTo>
                <a:lnTo>
                  <a:pt x="15151" y="157327"/>
                </a:lnTo>
                <a:lnTo>
                  <a:pt x="6743" y="199694"/>
                </a:lnTo>
                <a:lnTo>
                  <a:pt x="1676" y="244335"/>
                </a:lnTo>
                <a:lnTo>
                  <a:pt x="0" y="291211"/>
                </a:lnTo>
                <a:lnTo>
                  <a:pt x="1676" y="337502"/>
                </a:lnTo>
                <a:lnTo>
                  <a:pt x="6743" y="381876"/>
                </a:lnTo>
                <a:lnTo>
                  <a:pt x="15151" y="424319"/>
                </a:lnTo>
                <a:lnTo>
                  <a:pt x="26924" y="464820"/>
                </a:lnTo>
                <a:lnTo>
                  <a:pt x="41617" y="501853"/>
                </a:lnTo>
                <a:lnTo>
                  <a:pt x="78054" y="560908"/>
                </a:lnTo>
                <a:lnTo>
                  <a:pt x="99822" y="582930"/>
                </a:lnTo>
                <a:lnTo>
                  <a:pt x="105029" y="574675"/>
                </a:lnTo>
                <a:lnTo>
                  <a:pt x="86347" y="552297"/>
                </a:lnTo>
                <a:lnTo>
                  <a:pt x="69951" y="525386"/>
                </a:lnTo>
                <a:lnTo>
                  <a:pt x="43942" y="458089"/>
                </a:lnTo>
                <a:lnTo>
                  <a:pt x="34607" y="419023"/>
                </a:lnTo>
                <a:lnTo>
                  <a:pt x="27940" y="378180"/>
                </a:lnTo>
                <a:lnTo>
                  <a:pt x="23939" y="335584"/>
                </a:lnTo>
                <a:lnTo>
                  <a:pt x="22606" y="291211"/>
                </a:lnTo>
                <a:lnTo>
                  <a:pt x="23939" y="246100"/>
                </a:lnTo>
                <a:lnTo>
                  <a:pt x="27952" y="203123"/>
                </a:lnTo>
                <a:lnTo>
                  <a:pt x="34658" y="162331"/>
                </a:lnTo>
                <a:lnTo>
                  <a:pt x="44069" y="123698"/>
                </a:lnTo>
                <a:lnTo>
                  <a:pt x="70065" y="57429"/>
                </a:lnTo>
                <a:lnTo>
                  <a:pt x="86423" y="30746"/>
                </a:lnTo>
                <a:lnTo>
                  <a:pt x="105029" y="8382"/>
                </a:lnTo>
                <a:close/>
              </a:path>
              <a:path w="351789" h="582929">
                <a:moveTo>
                  <a:pt x="238747" y="283730"/>
                </a:moveTo>
                <a:lnTo>
                  <a:pt x="112268" y="283730"/>
                </a:lnTo>
                <a:lnTo>
                  <a:pt x="112268" y="298958"/>
                </a:lnTo>
                <a:lnTo>
                  <a:pt x="238747" y="298958"/>
                </a:lnTo>
                <a:lnTo>
                  <a:pt x="238747" y="283730"/>
                </a:lnTo>
                <a:close/>
              </a:path>
              <a:path w="351789" h="582929">
                <a:moveTo>
                  <a:pt x="351282" y="291211"/>
                </a:moveTo>
                <a:lnTo>
                  <a:pt x="349580" y="244335"/>
                </a:lnTo>
                <a:lnTo>
                  <a:pt x="344512" y="199694"/>
                </a:lnTo>
                <a:lnTo>
                  <a:pt x="336054" y="157327"/>
                </a:lnTo>
                <a:lnTo>
                  <a:pt x="324231" y="117221"/>
                </a:lnTo>
                <a:lnTo>
                  <a:pt x="309600" y="80695"/>
                </a:lnTo>
                <a:lnTo>
                  <a:pt x="273215" y="22110"/>
                </a:lnTo>
                <a:lnTo>
                  <a:pt x="251460" y="0"/>
                </a:lnTo>
                <a:lnTo>
                  <a:pt x="246126" y="8382"/>
                </a:lnTo>
                <a:lnTo>
                  <a:pt x="264718" y="30746"/>
                </a:lnTo>
                <a:lnTo>
                  <a:pt x="281076" y="57429"/>
                </a:lnTo>
                <a:lnTo>
                  <a:pt x="307086" y="123698"/>
                </a:lnTo>
                <a:lnTo>
                  <a:pt x="316509" y="162331"/>
                </a:lnTo>
                <a:lnTo>
                  <a:pt x="323253" y="203123"/>
                </a:lnTo>
                <a:lnTo>
                  <a:pt x="327317" y="246100"/>
                </a:lnTo>
                <a:lnTo>
                  <a:pt x="328676" y="291211"/>
                </a:lnTo>
                <a:lnTo>
                  <a:pt x="327329" y="335584"/>
                </a:lnTo>
                <a:lnTo>
                  <a:pt x="323316" y="378180"/>
                </a:lnTo>
                <a:lnTo>
                  <a:pt x="316611" y="419023"/>
                </a:lnTo>
                <a:lnTo>
                  <a:pt x="307213" y="458089"/>
                </a:lnTo>
                <a:lnTo>
                  <a:pt x="281241" y="525386"/>
                </a:lnTo>
                <a:lnTo>
                  <a:pt x="246126" y="574675"/>
                </a:lnTo>
                <a:lnTo>
                  <a:pt x="251460" y="582930"/>
                </a:lnTo>
                <a:lnTo>
                  <a:pt x="292608" y="533882"/>
                </a:lnTo>
                <a:lnTo>
                  <a:pt x="324231" y="464820"/>
                </a:lnTo>
                <a:lnTo>
                  <a:pt x="336054" y="424319"/>
                </a:lnTo>
                <a:lnTo>
                  <a:pt x="344512" y="381876"/>
                </a:lnTo>
                <a:lnTo>
                  <a:pt x="349580" y="337502"/>
                </a:lnTo>
                <a:lnTo>
                  <a:pt x="351282" y="2912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4256023" y="4188078"/>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0</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4431538" y="4315332"/>
            <a:ext cx="353060" cy="582930"/>
          </a:xfrm>
          <a:custGeom>
            <a:avLst/>
            <a:gdLst/>
            <a:ahLst/>
            <a:cxnLst/>
            <a:rect l="l" t="t" r="r" b="b"/>
            <a:pathLst>
              <a:path w="353060" h="582929">
                <a:moveTo>
                  <a:pt x="105029" y="8382"/>
                </a:moveTo>
                <a:lnTo>
                  <a:pt x="58648" y="48996"/>
                </a:lnTo>
                <a:lnTo>
                  <a:pt x="26924" y="117221"/>
                </a:lnTo>
                <a:lnTo>
                  <a:pt x="15151" y="157327"/>
                </a:lnTo>
                <a:lnTo>
                  <a:pt x="6743" y="199694"/>
                </a:lnTo>
                <a:lnTo>
                  <a:pt x="1676" y="244335"/>
                </a:lnTo>
                <a:lnTo>
                  <a:pt x="0" y="291211"/>
                </a:lnTo>
                <a:lnTo>
                  <a:pt x="1676" y="337502"/>
                </a:lnTo>
                <a:lnTo>
                  <a:pt x="6743" y="381876"/>
                </a:lnTo>
                <a:lnTo>
                  <a:pt x="15151" y="424319"/>
                </a:lnTo>
                <a:lnTo>
                  <a:pt x="26924" y="464820"/>
                </a:lnTo>
                <a:lnTo>
                  <a:pt x="41617" y="501853"/>
                </a:lnTo>
                <a:lnTo>
                  <a:pt x="78054" y="560908"/>
                </a:lnTo>
                <a:lnTo>
                  <a:pt x="99822" y="582930"/>
                </a:lnTo>
                <a:lnTo>
                  <a:pt x="105029" y="574675"/>
                </a:lnTo>
                <a:lnTo>
                  <a:pt x="86347" y="552297"/>
                </a:lnTo>
                <a:lnTo>
                  <a:pt x="69951" y="525386"/>
                </a:lnTo>
                <a:lnTo>
                  <a:pt x="43942" y="458089"/>
                </a:lnTo>
                <a:lnTo>
                  <a:pt x="34607" y="419023"/>
                </a:lnTo>
                <a:lnTo>
                  <a:pt x="27940" y="378180"/>
                </a:lnTo>
                <a:lnTo>
                  <a:pt x="23939" y="335584"/>
                </a:lnTo>
                <a:lnTo>
                  <a:pt x="22606" y="291211"/>
                </a:lnTo>
                <a:lnTo>
                  <a:pt x="23939" y="246100"/>
                </a:lnTo>
                <a:lnTo>
                  <a:pt x="27952" y="203123"/>
                </a:lnTo>
                <a:lnTo>
                  <a:pt x="34658" y="162331"/>
                </a:lnTo>
                <a:lnTo>
                  <a:pt x="44069" y="123698"/>
                </a:lnTo>
                <a:lnTo>
                  <a:pt x="70065" y="57429"/>
                </a:lnTo>
                <a:lnTo>
                  <a:pt x="86423" y="30746"/>
                </a:lnTo>
                <a:lnTo>
                  <a:pt x="105029" y="8382"/>
                </a:lnTo>
                <a:close/>
              </a:path>
              <a:path w="353060" h="582929">
                <a:moveTo>
                  <a:pt x="238747" y="283730"/>
                </a:moveTo>
                <a:lnTo>
                  <a:pt x="112268" y="283730"/>
                </a:lnTo>
                <a:lnTo>
                  <a:pt x="112268" y="298958"/>
                </a:lnTo>
                <a:lnTo>
                  <a:pt x="238747" y="298958"/>
                </a:lnTo>
                <a:lnTo>
                  <a:pt x="238747" y="283730"/>
                </a:lnTo>
                <a:close/>
              </a:path>
              <a:path w="353060" h="582929">
                <a:moveTo>
                  <a:pt x="352806" y="291211"/>
                </a:moveTo>
                <a:lnTo>
                  <a:pt x="351104" y="244335"/>
                </a:lnTo>
                <a:lnTo>
                  <a:pt x="346036" y="199694"/>
                </a:lnTo>
                <a:lnTo>
                  <a:pt x="337578" y="157327"/>
                </a:lnTo>
                <a:lnTo>
                  <a:pt x="325755" y="117221"/>
                </a:lnTo>
                <a:lnTo>
                  <a:pt x="311124" y="80695"/>
                </a:lnTo>
                <a:lnTo>
                  <a:pt x="274739" y="22110"/>
                </a:lnTo>
                <a:lnTo>
                  <a:pt x="252984" y="0"/>
                </a:lnTo>
                <a:lnTo>
                  <a:pt x="247650" y="8382"/>
                </a:lnTo>
                <a:lnTo>
                  <a:pt x="266242" y="30746"/>
                </a:lnTo>
                <a:lnTo>
                  <a:pt x="282600" y="57429"/>
                </a:lnTo>
                <a:lnTo>
                  <a:pt x="308610" y="123698"/>
                </a:lnTo>
                <a:lnTo>
                  <a:pt x="318033" y="162331"/>
                </a:lnTo>
                <a:lnTo>
                  <a:pt x="324777" y="203123"/>
                </a:lnTo>
                <a:lnTo>
                  <a:pt x="328841" y="246100"/>
                </a:lnTo>
                <a:lnTo>
                  <a:pt x="330200" y="291211"/>
                </a:lnTo>
                <a:lnTo>
                  <a:pt x="328853" y="335584"/>
                </a:lnTo>
                <a:lnTo>
                  <a:pt x="324840" y="378180"/>
                </a:lnTo>
                <a:lnTo>
                  <a:pt x="318135" y="419023"/>
                </a:lnTo>
                <a:lnTo>
                  <a:pt x="308737" y="458089"/>
                </a:lnTo>
                <a:lnTo>
                  <a:pt x="282765" y="525386"/>
                </a:lnTo>
                <a:lnTo>
                  <a:pt x="247650" y="574675"/>
                </a:lnTo>
                <a:lnTo>
                  <a:pt x="252984" y="582930"/>
                </a:lnTo>
                <a:lnTo>
                  <a:pt x="294119" y="533882"/>
                </a:lnTo>
                <a:lnTo>
                  <a:pt x="325755" y="464820"/>
                </a:lnTo>
                <a:lnTo>
                  <a:pt x="337578" y="424319"/>
                </a:lnTo>
                <a:lnTo>
                  <a:pt x="346036" y="381876"/>
                </a:lnTo>
                <a:lnTo>
                  <a:pt x="351104" y="337502"/>
                </a:lnTo>
                <a:lnTo>
                  <a:pt x="352806" y="2912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3571747" y="4206366"/>
            <a:ext cx="1112520" cy="678180"/>
          </a:xfrm>
          <a:prstGeom prst="rect">
            <a:avLst/>
          </a:prstGeom>
        </p:spPr>
        <p:txBody>
          <a:bodyPr vert="horz" wrap="square" lIns="0" tIns="64135" rIns="0" bIns="0" rtlCol="0">
            <a:spAutoFit/>
          </a:bodyPr>
          <a:lstStyle/>
          <a:p>
            <a:pPr marL="12700" marR="0" lvl="0" indent="0" algn="l" defTabSz="914400" rtl="0" eaLnBrk="1" fontAlgn="auto" latinLnBrk="0" hangingPunct="1">
              <a:lnSpc>
                <a:spcPct val="100000"/>
              </a:lnSpc>
              <a:spcBef>
                <a:spcPts val="505"/>
              </a:spcBef>
              <a:spcAft>
                <a:spcPts val="0"/>
              </a:spcAft>
              <a:buClrTx/>
              <a:buSzTx/>
              <a:buFontTx/>
              <a:buNone/>
              <a:tabLst>
                <a:tab pos="438784" algn="l"/>
                <a:tab pos="972185"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5	1	3</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tab pos="438784" algn="l"/>
                <a:tab pos="972185"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0	4	4</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txBox="1"/>
          <p:nvPr/>
        </p:nvSpPr>
        <p:spPr>
          <a:xfrm>
            <a:off x="4790947" y="4188078"/>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5</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1" name="object 21"/>
          <p:cNvSpPr txBox="1"/>
          <p:nvPr/>
        </p:nvSpPr>
        <p:spPr>
          <a:xfrm>
            <a:off x="4960111" y="4431919"/>
            <a:ext cx="8153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 normalizeH="0" baseline="0" noProof="0" dirty="0">
                <a:ln>
                  <a:noFill/>
                </a:ln>
                <a:solidFill>
                  <a:prstClr val="black"/>
                </a:solidFill>
                <a:effectLst/>
                <a:uLnTx/>
                <a:uFillTx/>
                <a:latin typeface="Tinos"/>
                <a:ea typeface="+mn-ea"/>
                <a:cs typeface="Tinos"/>
              </a:rPr>
              <a:t> </a:t>
            </a:r>
            <a:r>
              <a:rPr kumimoji="0" sz="1800" b="0" i="0" u="none" strike="noStrike" kern="1200" cap="none" spc="55" normalizeH="0" baseline="0" noProof="0" dirty="0">
                <a:ln>
                  <a:noFill/>
                </a:ln>
                <a:solidFill>
                  <a:prstClr val="black"/>
                </a:solidFill>
                <a:effectLst/>
                <a:uLnTx/>
                <a:uFillTx/>
                <a:latin typeface="Tinos"/>
                <a:ea typeface="+mn-ea"/>
                <a:cs typeface="Tinos"/>
              </a:rPr>
              <a:t>0.237</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p:nvPr/>
        </p:nvSpPr>
        <p:spPr>
          <a:xfrm>
            <a:off x="0" y="2060448"/>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29</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804670" marR="5080" indent="-1764030">
              <a:lnSpc>
                <a:spcPct val="100000"/>
              </a:lnSpc>
              <a:spcBef>
                <a:spcPts val="95"/>
              </a:spcBef>
            </a:pPr>
            <a:r>
              <a:rPr spc="-15" dirty="0"/>
              <a:t>Notation </a:t>
            </a:r>
            <a:r>
              <a:rPr spc="-35" dirty="0"/>
              <a:t>for </a:t>
            </a:r>
            <a:r>
              <a:rPr spc="-5" dirty="0"/>
              <a:t>the cdf of a </a:t>
            </a:r>
            <a:r>
              <a:rPr spc="-10" dirty="0"/>
              <a:t>Binomial  </a:t>
            </a:r>
            <a:r>
              <a:rPr spc="-20" dirty="0"/>
              <a:t>random</a:t>
            </a:r>
            <a:r>
              <a:rPr spc="-5" dirty="0"/>
              <a:t> </a:t>
            </a:r>
            <a:r>
              <a:rPr spc="-10" dirty="0"/>
              <a:t>variable</a:t>
            </a:r>
          </a:p>
        </p:txBody>
      </p:sp>
      <p:sp>
        <p:nvSpPr>
          <p:cNvPr id="3" name="object 3"/>
          <p:cNvSpPr/>
          <p:nvPr/>
        </p:nvSpPr>
        <p:spPr>
          <a:xfrm>
            <a:off x="6340728" y="4975859"/>
            <a:ext cx="1021715" cy="391795"/>
          </a:xfrm>
          <a:custGeom>
            <a:avLst/>
            <a:gdLst/>
            <a:ahLst/>
            <a:cxnLst/>
            <a:rect l="l" t="t" r="r" b="b"/>
            <a:pathLst>
              <a:path w="1021715" h="391795">
                <a:moveTo>
                  <a:pt x="1021715" y="0"/>
                </a:moveTo>
                <a:lnTo>
                  <a:pt x="233425" y="126"/>
                </a:lnTo>
                <a:lnTo>
                  <a:pt x="135255" y="339343"/>
                </a:lnTo>
                <a:lnTo>
                  <a:pt x="65150" y="185165"/>
                </a:lnTo>
                <a:lnTo>
                  <a:pt x="0" y="215010"/>
                </a:lnTo>
                <a:lnTo>
                  <a:pt x="6096" y="229869"/>
                </a:lnTo>
                <a:lnTo>
                  <a:pt x="39750" y="215010"/>
                </a:lnTo>
                <a:lnTo>
                  <a:pt x="121920" y="391794"/>
                </a:lnTo>
                <a:lnTo>
                  <a:pt x="141224" y="391794"/>
                </a:lnTo>
                <a:lnTo>
                  <a:pt x="248157" y="26669"/>
                </a:lnTo>
                <a:lnTo>
                  <a:pt x="284099" y="26669"/>
                </a:lnTo>
                <a:lnTo>
                  <a:pt x="284099" y="25907"/>
                </a:lnTo>
                <a:lnTo>
                  <a:pt x="1021715" y="2590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97840" y="1558493"/>
            <a:ext cx="7813675" cy="4332605"/>
          </a:xfrm>
          <a:prstGeom prst="rect">
            <a:avLst/>
          </a:prstGeom>
        </p:spPr>
        <p:txBody>
          <a:bodyPr vert="horz" wrap="square" lIns="0" tIns="13335" rIns="0" bIns="0" rtlCol="0">
            <a:spAutoFit/>
          </a:bodyPr>
          <a:lstStyle/>
          <a:p>
            <a:pPr marL="393700" marR="0" lvl="0" indent="-343535" algn="l" defTabSz="914400" rtl="0" eaLnBrk="1" fontAlgn="auto" latinLnBrk="0" hangingPunct="1">
              <a:lnSpc>
                <a:spcPct val="100000"/>
              </a:lnSpc>
              <a:spcBef>
                <a:spcPts val="105"/>
              </a:spcBef>
              <a:spcAft>
                <a:spcPts val="0"/>
              </a:spcAft>
              <a:buClrTx/>
              <a:buSzTx/>
              <a:buFont typeface="Arial"/>
              <a:buChar char="•"/>
              <a:tabLst>
                <a:tab pos="393700" algn="l"/>
                <a:tab pos="394335" algn="l"/>
              </a:tabLst>
              <a:defRPr/>
            </a:pPr>
            <a:r>
              <a:rPr kumimoji="0" sz="3200" b="0" i="0" u="none" strike="noStrike" kern="1200" cap="none" spc="-20" normalizeH="0" baseline="0" noProof="0" dirty="0">
                <a:ln>
                  <a:noFill/>
                </a:ln>
                <a:solidFill>
                  <a:prstClr val="black"/>
                </a:solidFill>
                <a:effectLst/>
                <a:uLnTx/>
                <a:uFillTx/>
                <a:latin typeface="Carlito"/>
                <a:ea typeface="+mn-ea"/>
                <a:cs typeface="Carlito"/>
              </a:rPr>
              <a:t>For </a:t>
            </a:r>
            <a:r>
              <a:rPr kumimoji="0" sz="3200" b="0" i="1" u="none" strike="noStrike" kern="1200" cap="none" spc="0" normalizeH="0" baseline="0" noProof="0" dirty="0">
                <a:ln>
                  <a:noFill/>
                </a:ln>
                <a:solidFill>
                  <a:prstClr val="black"/>
                </a:solidFill>
                <a:effectLst/>
                <a:uLnTx/>
                <a:uFillTx/>
                <a:latin typeface="Carlito"/>
                <a:ea typeface="+mn-ea"/>
                <a:cs typeface="Carlito"/>
              </a:rPr>
              <a:t>X </a:t>
            </a:r>
            <a:r>
              <a:rPr kumimoji="0" sz="3200" b="0" i="0" u="none" strike="noStrike" kern="1200" cap="none" spc="0" normalizeH="0" baseline="0" noProof="0" dirty="0">
                <a:ln>
                  <a:noFill/>
                </a:ln>
                <a:solidFill>
                  <a:prstClr val="black"/>
                </a:solidFill>
                <a:effectLst/>
                <a:uLnTx/>
                <a:uFillTx/>
                <a:latin typeface="Carlito"/>
                <a:ea typeface="+mn-ea"/>
                <a:cs typeface="Carlito"/>
              </a:rPr>
              <a:t>~ Bin(</a:t>
            </a:r>
            <a:r>
              <a:rPr kumimoji="0" sz="3200" b="0" i="1" u="none" strike="noStrike" kern="1200" cap="none" spc="0" normalizeH="0" baseline="0" noProof="0" dirty="0">
                <a:ln>
                  <a:noFill/>
                </a:ln>
                <a:solidFill>
                  <a:prstClr val="black"/>
                </a:solidFill>
                <a:effectLst/>
                <a:uLnTx/>
                <a:uFillTx/>
                <a:latin typeface="Carlito"/>
                <a:ea typeface="+mn-ea"/>
                <a:cs typeface="Carlito"/>
              </a:rPr>
              <a:t>n</a:t>
            </a:r>
            <a:r>
              <a:rPr kumimoji="0" sz="3200" b="0" i="0" u="none" strike="noStrike" kern="1200" cap="none" spc="0" normalizeH="0" baseline="0" noProof="0" dirty="0">
                <a:ln>
                  <a:noFill/>
                </a:ln>
                <a:solidFill>
                  <a:prstClr val="black"/>
                </a:solidFill>
                <a:effectLst/>
                <a:uLnTx/>
                <a:uFillTx/>
                <a:latin typeface="Carlito"/>
                <a:ea typeface="+mn-ea"/>
                <a:cs typeface="Carlito"/>
              </a:rPr>
              <a:t>, </a:t>
            </a:r>
            <a:r>
              <a:rPr kumimoji="0" sz="3200" b="0" i="1" u="none" strike="noStrike" kern="1200" cap="none" spc="-5" normalizeH="0" baseline="0" noProof="0" dirty="0">
                <a:ln>
                  <a:noFill/>
                </a:ln>
                <a:solidFill>
                  <a:prstClr val="black"/>
                </a:solidFill>
                <a:effectLst/>
                <a:uLnTx/>
                <a:uFillTx/>
                <a:latin typeface="Carlito"/>
                <a:ea typeface="+mn-ea"/>
                <a:cs typeface="Carlito"/>
              </a:rPr>
              <a:t>p</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0" u="none" strike="noStrike" kern="1200" cap="none" spc="0" normalizeH="0" baseline="0" noProof="0" dirty="0">
                <a:ln>
                  <a:noFill/>
                </a:ln>
                <a:solidFill>
                  <a:prstClr val="black"/>
                </a:solidFill>
                <a:effectLst/>
                <a:uLnTx/>
                <a:uFillTx/>
                <a:latin typeface="Carlito"/>
                <a:ea typeface="+mn-ea"/>
                <a:cs typeface="Carlito"/>
              </a:rPr>
              <a:t>the cdf </a:t>
            </a:r>
            <a:r>
              <a:rPr kumimoji="0" sz="3200" b="0" i="0" u="none" strike="noStrike" kern="1200" cap="none" spc="-5" normalizeH="0" baseline="0" noProof="0" dirty="0">
                <a:ln>
                  <a:noFill/>
                </a:ln>
                <a:solidFill>
                  <a:prstClr val="black"/>
                </a:solidFill>
                <a:effectLst/>
                <a:uLnTx/>
                <a:uFillTx/>
                <a:latin typeface="Carlito"/>
                <a:ea typeface="+mn-ea"/>
                <a:cs typeface="Carlito"/>
              </a:rPr>
              <a:t>will </a:t>
            </a:r>
            <a:r>
              <a:rPr kumimoji="0" sz="3200" b="0" i="0" u="none" strike="noStrike" kern="1200" cap="none" spc="0" normalizeH="0" baseline="0" noProof="0" dirty="0">
                <a:ln>
                  <a:noFill/>
                </a:ln>
                <a:solidFill>
                  <a:prstClr val="black"/>
                </a:solidFill>
                <a:effectLst/>
                <a:uLnTx/>
                <a:uFillTx/>
                <a:latin typeface="Carlito"/>
                <a:ea typeface="+mn-ea"/>
                <a:cs typeface="Carlito"/>
              </a:rPr>
              <a:t>be </a:t>
            </a:r>
            <a:r>
              <a:rPr kumimoji="0" sz="3200" b="0" i="0" u="none" strike="noStrike" kern="1200" cap="none" spc="-10" normalizeH="0" baseline="0" noProof="0" dirty="0">
                <a:ln>
                  <a:noFill/>
                </a:ln>
                <a:solidFill>
                  <a:prstClr val="black"/>
                </a:solidFill>
                <a:effectLst/>
                <a:uLnTx/>
                <a:uFillTx/>
                <a:latin typeface="Carlito"/>
                <a:ea typeface="+mn-ea"/>
                <a:cs typeface="Carlito"/>
              </a:rPr>
              <a:t>denoted</a:t>
            </a:r>
            <a:r>
              <a:rPr kumimoji="0" sz="3200" b="0" i="0" u="none" strike="noStrike" kern="1200" cap="none" spc="30" normalizeH="0" baseline="0" noProof="0" dirty="0">
                <a:ln>
                  <a:noFill/>
                </a:ln>
                <a:solidFill>
                  <a:prstClr val="black"/>
                </a:solidFill>
                <a:effectLst/>
                <a:uLnTx/>
                <a:uFillTx/>
                <a:latin typeface="Carlito"/>
                <a:ea typeface="+mn-ea"/>
                <a:cs typeface="Carlito"/>
              </a:rPr>
              <a:t> </a:t>
            </a:r>
            <a:r>
              <a:rPr kumimoji="0" sz="3200" b="0" i="0" u="none" strike="noStrike" kern="1200" cap="none" spc="-5" normalizeH="0" baseline="0" noProof="0" dirty="0">
                <a:ln>
                  <a:noFill/>
                </a:ln>
                <a:solidFill>
                  <a:prstClr val="black"/>
                </a:solidFill>
                <a:effectLst/>
                <a:uLnTx/>
                <a:uFillTx/>
                <a:latin typeface="Carlito"/>
                <a:ea typeface="+mn-ea"/>
                <a:cs typeface="Carlito"/>
              </a:rPr>
              <a:t>by</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30"/>
              </a:spcBef>
              <a:spcAft>
                <a:spcPts val="0"/>
              </a:spcAft>
              <a:buClrTx/>
              <a:buSzTx/>
              <a:buFont typeface="Arial"/>
              <a:buChar char="•"/>
              <a:tabLst/>
              <a:defRPr/>
            </a:pPr>
            <a:endParaRPr kumimoji="0" sz="3900" b="0" i="0" u="none" strike="noStrike" kern="1200" cap="none" spc="0" normalizeH="0" baseline="0" noProof="0">
              <a:ln>
                <a:noFill/>
              </a:ln>
              <a:solidFill>
                <a:prstClr val="black"/>
              </a:solidFill>
              <a:effectLst/>
              <a:uLnTx/>
              <a:uFillTx/>
              <a:latin typeface="Carlito"/>
              <a:ea typeface="+mn-ea"/>
              <a:cs typeface="Carlito"/>
            </a:endParaRPr>
          </a:p>
          <a:p>
            <a:pPr marL="334010" marR="0" lvl="0" indent="0" algn="ctr" defTabSz="914400" rtl="0" eaLnBrk="1" fontAlgn="auto" latinLnBrk="0" hangingPunct="1">
              <a:lnSpc>
                <a:spcPts val="2705"/>
              </a:lnSpc>
              <a:spcBef>
                <a:spcPts val="0"/>
              </a:spcBef>
              <a:spcAft>
                <a:spcPts val="0"/>
              </a:spcAft>
              <a:buClrTx/>
              <a:buSzTx/>
              <a:buFontTx/>
              <a:buNone/>
              <a:tabLst>
                <a:tab pos="4335145" algn="l"/>
                <a:tab pos="6091555" algn="l"/>
              </a:tabLst>
              <a:defRPr/>
            </a:pPr>
            <a:r>
              <a:rPr kumimoji="0" sz="3200" b="0" i="1" u="none" strike="noStrike" kern="1200" cap="none" spc="0" normalizeH="0" baseline="0" noProof="0" dirty="0">
                <a:ln>
                  <a:noFill/>
                </a:ln>
                <a:solidFill>
                  <a:prstClr val="black"/>
                </a:solidFill>
                <a:effectLst/>
                <a:uLnTx/>
                <a:uFillTx/>
                <a:latin typeface="Carlito"/>
                <a:ea typeface="+mn-ea"/>
                <a:cs typeface="Carlito"/>
              </a:rPr>
              <a:t>P(x&lt;= </a:t>
            </a:r>
            <a:r>
              <a:rPr kumimoji="0" sz="3200" b="0" i="1" u="none" strike="noStrike" kern="1200" cap="none" spc="-5" normalizeH="0" baseline="0" noProof="0" dirty="0">
                <a:ln>
                  <a:noFill/>
                </a:ln>
                <a:solidFill>
                  <a:prstClr val="black"/>
                </a:solidFill>
                <a:effectLst/>
                <a:uLnTx/>
                <a:uFillTx/>
                <a:latin typeface="Carlito"/>
                <a:ea typeface="+mn-ea"/>
                <a:cs typeface="Carlito"/>
              </a:rPr>
              <a:t>x) </a:t>
            </a:r>
            <a:r>
              <a:rPr kumimoji="0" sz="3200" b="0" i="1" u="none" strike="noStrike" kern="1200" cap="none" spc="0" normalizeH="0" baseline="0" noProof="0" dirty="0">
                <a:ln>
                  <a:noFill/>
                </a:ln>
                <a:solidFill>
                  <a:prstClr val="black"/>
                </a:solidFill>
                <a:effectLst/>
                <a:uLnTx/>
                <a:uFillTx/>
                <a:latin typeface="Carlito"/>
                <a:ea typeface="+mn-ea"/>
                <a:cs typeface="Carlito"/>
              </a:rPr>
              <a:t>=</a:t>
            </a:r>
            <a:r>
              <a:rPr kumimoji="0" sz="3200" b="0" i="1" u="none" strike="noStrike" kern="1200" cap="none" spc="30" normalizeH="0" baseline="0" noProof="0" dirty="0">
                <a:ln>
                  <a:noFill/>
                </a:ln>
                <a:solidFill>
                  <a:prstClr val="black"/>
                </a:solidFill>
                <a:effectLst/>
                <a:uLnTx/>
                <a:uFillTx/>
                <a:latin typeface="Carlito"/>
                <a:ea typeface="+mn-ea"/>
                <a:cs typeface="Carlito"/>
              </a:rPr>
              <a:t> </a:t>
            </a:r>
            <a:r>
              <a:rPr kumimoji="0" sz="3200" b="0" i="1" u="none" strike="noStrike" kern="1200" cap="none" spc="-5" normalizeH="0" baseline="0" noProof="0" dirty="0">
                <a:ln>
                  <a:noFill/>
                </a:ln>
                <a:solidFill>
                  <a:prstClr val="black"/>
                </a:solidFill>
                <a:effectLst/>
                <a:uLnTx/>
                <a:uFillTx/>
                <a:latin typeface="Carlito"/>
                <a:ea typeface="+mn-ea"/>
                <a:cs typeface="Carlito"/>
              </a:rPr>
              <a:t>B</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x</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n</a:t>
            </a:r>
            <a:r>
              <a:rPr kumimoji="0" sz="3200" b="0" i="0" u="none" strike="noStrike" kern="1200" cap="none" spc="-5" normalizeH="0" baseline="0" noProof="0" dirty="0">
                <a:ln>
                  <a:noFill/>
                </a:ln>
                <a:solidFill>
                  <a:prstClr val="black"/>
                </a:solidFill>
                <a:effectLst/>
                <a:uLnTx/>
                <a:uFillTx/>
                <a:latin typeface="Carlito"/>
                <a:ea typeface="+mn-ea"/>
                <a:cs typeface="Carlito"/>
              </a:rPr>
              <a:t>,</a:t>
            </a:r>
            <a:r>
              <a:rPr kumimoji="0" sz="3200" b="0" i="1" u="none" strike="noStrike" kern="1200" cap="none" spc="-5" normalizeH="0" baseline="0" noProof="0" dirty="0">
                <a:ln>
                  <a:noFill/>
                </a:ln>
                <a:solidFill>
                  <a:prstClr val="black"/>
                </a:solidFill>
                <a:effectLst/>
                <a:uLnTx/>
                <a:uFillTx/>
                <a:latin typeface="Carlito"/>
                <a:ea typeface="+mn-ea"/>
                <a:cs typeface="Carlito"/>
              </a:rPr>
              <a:t>p</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4800" b="0" i="0" u="none" strike="noStrike" kern="1200" cap="none" spc="-7" normalizeH="0" baseline="2604" noProof="0" dirty="0">
                <a:ln>
                  <a:noFill/>
                </a:ln>
                <a:solidFill>
                  <a:prstClr val="black"/>
                </a:solidFill>
                <a:effectLst/>
                <a:uLnTx/>
                <a:uFillTx/>
                <a:latin typeface="Carlito"/>
                <a:ea typeface="+mn-ea"/>
                <a:cs typeface="Carlito"/>
              </a:rPr>
              <a:t> </a:t>
            </a:r>
            <a:r>
              <a:rPr kumimoji="0" sz="4800" b="0" i="0" u="none" strike="noStrike" kern="1200" cap="none" spc="202" normalizeH="0" baseline="2604" noProof="0" dirty="0">
                <a:ln>
                  <a:noFill/>
                </a:ln>
                <a:solidFill>
                  <a:prstClr val="black"/>
                </a:solidFill>
                <a:effectLst/>
                <a:uLnTx/>
                <a:uFillTx/>
                <a:latin typeface="Carlito"/>
                <a:ea typeface="+mn-ea"/>
                <a:cs typeface="Carlito"/>
              </a:rPr>
              <a:t> </a:t>
            </a:r>
            <a:r>
              <a:rPr kumimoji="0" sz="3525" b="0" i="0" u="none" strike="noStrike" kern="1200" cap="none" spc="-675" normalizeH="0" baseline="29550" noProof="0" dirty="0">
                <a:ln>
                  <a:noFill/>
                </a:ln>
                <a:solidFill>
                  <a:prstClr val="black"/>
                </a:solidFill>
                <a:effectLst/>
                <a:uLnTx/>
                <a:uFillTx/>
                <a:latin typeface="Tinos"/>
                <a:ea typeface="+mn-ea"/>
                <a:cs typeface="Tinos"/>
              </a:rPr>
              <a:t>𝑥	</a:t>
            </a:r>
            <a:r>
              <a:rPr kumimoji="0" sz="3200" b="0" i="0" u="none" strike="noStrike" kern="1200" cap="none" spc="-285" normalizeH="0" baseline="0" noProof="0" dirty="0">
                <a:ln>
                  <a:noFill/>
                </a:ln>
                <a:solidFill>
                  <a:prstClr val="black"/>
                </a:solidFill>
                <a:effectLst/>
                <a:uLnTx/>
                <a:uFillTx/>
                <a:latin typeface="Tinos"/>
                <a:ea typeface="+mn-ea"/>
                <a:cs typeface="Tinos"/>
              </a:rPr>
              <a:t>𝑏(𝑦;</a:t>
            </a:r>
            <a:r>
              <a:rPr kumimoji="0" sz="3200" b="0" i="0" u="none" strike="noStrike" kern="1200" cap="none" spc="-265" normalizeH="0" baseline="0" noProof="0" dirty="0">
                <a:ln>
                  <a:noFill/>
                </a:ln>
                <a:solidFill>
                  <a:prstClr val="black"/>
                </a:solidFill>
                <a:effectLst/>
                <a:uLnTx/>
                <a:uFillTx/>
                <a:latin typeface="Tinos"/>
                <a:ea typeface="+mn-ea"/>
                <a:cs typeface="Tinos"/>
              </a:rPr>
              <a:t> </a:t>
            </a:r>
            <a:r>
              <a:rPr kumimoji="0" sz="3200" b="0" i="0" u="none" strike="noStrike" kern="1200" cap="none" spc="-370" normalizeH="0" baseline="0" noProof="0" dirty="0">
                <a:ln>
                  <a:noFill/>
                </a:ln>
                <a:solidFill>
                  <a:prstClr val="black"/>
                </a:solidFill>
                <a:effectLst/>
                <a:uLnTx/>
                <a:uFillTx/>
                <a:latin typeface="Tinos"/>
                <a:ea typeface="+mn-ea"/>
                <a:cs typeface="Tinos"/>
              </a:rPr>
              <a:t>𝑛,</a:t>
            </a:r>
            <a:r>
              <a:rPr kumimoji="0" sz="3200" b="0" i="0" u="none" strike="noStrike" kern="1200" cap="none" spc="-254" normalizeH="0" baseline="0" noProof="0" dirty="0">
                <a:ln>
                  <a:noFill/>
                </a:ln>
                <a:solidFill>
                  <a:prstClr val="black"/>
                </a:solidFill>
                <a:effectLst/>
                <a:uLnTx/>
                <a:uFillTx/>
                <a:latin typeface="Tinos"/>
                <a:ea typeface="+mn-ea"/>
                <a:cs typeface="Tinos"/>
              </a:rPr>
              <a:t> </a:t>
            </a:r>
            <a:r>
              <a:rPr kumimoji="0" sz="3200" b="0" i="0" u="none" strike="noStrike" kern="1200" cap="none" spc="-204" normalizeH="0" baseline="0" noProof="0" dirty="0">
                <a:ln>
                  <a:noFill/>
                </a:ln>
                <a:solidFill>
                  <a:prstClr val="black"/>
                </a:solidFill>
                <a:effectLst/>
                <a:uLnTx/>
                <a:uFillTx/>
                <a:latin typeface="Tinos"/>
                <a:ea typeface="+mn-ea"/>
                <a:cs typeface="Tinos"/>
              </a:rPr>
              <a:t>𝑝)	</a:t>
            </a:r>
            <a:r>
              <a:rPr kumimoji="0" sz="3200" b="0" i="0" u="none" strike="noStrike" kern="1200" cap="none" spc="-55" normalizeH="0" baseline="0" noProof="0" dirty="0">
                <a:ln>
                  <a:noFill/>
                </a:ln>
                <a:solidFill>
                  <a:prstClr val="black"/>
                </a:solidFill>
                <a:effectLst/>
                <a:uLnTx/>
                <a:uFillTx/>
                <a:latin typeface="Tinos"/>
                <a:ea typeface="+mn-ea"/>
                <a:cs typeface="Tinos"/>
              </a:rPr>
              <a:t>x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155" normalizeH="0" baseline="0" noProof="0" dirty="0">
                <a:ln>
                  <a:noFill/>
                </a:ln>
                <a:solidFill>
                  <a:prstClr val="black"/>
                </a:solidFill>
                <a:effectLst/>
                <a:uLnTx/>
                <a:uFillTx/>
                <a:latin typeface="Tinos"/>
                <a:ea typeface="+mn-ea"/>
                <a:cs typeface="Tinos"/>
              </a:rPr>
              <a:t> </a:t>
            </a:r>
            <a:r>
              <a:rPr kumimoji="0" sz="3200" b="0" i="0" u="none" strike="noStrike" kern="1200" cap="none" spc="45" normalizeH="0" baseline="0" noProof="0" dirty="0">
                <a:ln>
                  <a:noFill/>
                </a:ln>
                <a:solidFill>
                  <a:prstClr val="black"/>
                </a:solidFill>
                <a:effectLst/>
                <a:uLnTx/>
                <a:uFillTx/>
                <a:latin typeface="Tinos"/>
                <a:ea typeface="+mn-ea"/>
                <a:cs typeface="Tinos"/>
              </a:rPr>
              <a:t>0,1,2</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291465" marR="0" lvl="0" indent="0" algn="ctr" defTabSz="914400" rtl="0" eaLnBrk="1" fontAlgn="auto" latinLnBrk="0" hangingPunct="1">
              <a:lnSpc>
                <a:spcPts val="1685"/>
              </a:lnSpc>
              <a:spcBef>
                <a:spcPts val="0"/>
              </a:spcBef>
              <a:spcAft>
                <a:spcPts val="0"/>
              </a:spcAft>
              <a:buClrTx/>
              <a:buSzTx/>
              <a:buFontTx/>
              <a:buNone/>
              <a:tabLst/>
              <a:defRPr/>
            </a:pPr>
            <a:r>
              <a:rPr kumimoji="0" sz="2350" b="0" i="0" u="none" strike="noStrike" kern="1200" cap="none" spc="85" normalizeH="0" baseline="0" noProof="0" dirty="0">
                <a:ln>
                  <a:noFill/>
                </a:ln>
                <a:solidFill>
                  <a:prstClr val="black"/>
                </a:solidFill>
                <a:effectLst/>
                <a:uLnTx/>
                <a:uFillTx/>
                <a:latin typeface="Tinos"/>
                <a:ea typeface="+mn-ea"/>
                <a:cs typeface="Tinos"/>
              </a:rPr>
              <a:t>𝑦=0</a:t>
            </a:r>
            <a:endParaRPr kumimoji="0" sz="235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00" b="0" i="0" u="none" strike="noStrike" kern="1200" cap="none" spc="0" normalizeH="0" baseline="0" noProof="0">
              <a:ln>
                <a:noFill/>
              </a:ln>
              <a:solidFill>
                <a:prstClr val="black"/>
              </a:solidFill>
              <a:effectLst/>
              <a:uLnTx/>
              <a:uFillTx/>
              <a:latin typeface="Tinos"/>
              <a:ea typeface="+mn-ea"/>
              <a:cs typeface="Tinos"/>
            </a:endParaRPr>
          </a:p>
          <a:p>
            <a:pPr marL="393700" marR="0" lvl="0" indent="-343535" algn="l" defTabSz="914400" rtl="0" eaLnBrk="1" fontAlgn="auto" latinLnBrk="0" hangingPunct="1">
              <a:lnSpc>
                <a:spcPct val="100000"/>
              </a:lnSpc>
              <a:spcBef>
                <a:spcPts val="1645"/>
              </a:spcBef>
              <a:spcAft>
                <a:spcPts val="0"/>
              </a:spcAft>
              <a:buClrTx/>
              <a:buSzTx/>
              <a:buFont typeface="Arial"/>
              <a:buChar char="•"/>
              <a:tabLst>
                <a:tab pos="393700" algn="l"/>
                <a:tab pos="394335" algn="l"/>
              </a:tabLst>
              <a:defRPr/>
            </a:pPr>
            <a:r>
              <a:rPr kumimoji="0" sz="3200" b="0" i="0" u="none" strike="noStrike" kern="1200" cap="none" spc="0" normalizeH="0" baseline="0" noProof="0" dirty="0">
                <a:ln>
                  <a:noFill/>
                </a:ln>
                <a:solidFill>
                  <a:prstClr val="black"/>
                </a:solidFill>
                <a:effectLst/>
                <a:uLnTx/>
                <a:uFillTx/>
                <a:latin typeface="Carlito"/>
                <a:ea typeface="+mn-ea"/>
                <a:cs typeface="Carlito"/>
              </a:rPr>
              <a:t>Mean and</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0" u="none" strike="noStrike" kern="1200" cap="none" spc="-25" normalizeH="0" baseline="0" noProof="0" dirty="0">
                <a:ln>
                  <a:noFill/>
                </a:ln>
                <a:solidFill>
                  <a:prstClr val="black"/>
                </a:solidFill>
                <a:effectLst/>
                <a:uLnTx/>
                <a:uFillTx/>
                <a:latin typeface="Carlito"/>
                <a:ea typeface="+mn-ea"/>
                <a:cs typeface="Carlito"/>
              </a:rPr>
              <a:t>Variance</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1280795" marR="938530" lvl="0" indent="0" algn="ctr" defTabSz="914400" rtl="0" eaLnBrk="1" fontAlgn="auto" latinLnBrk="0" hangingPunct="1">
              <a:lnSpc>
                <a:spcPts val="4280"/>
              </a:lnSpc>
              <a:spcBef>
                <a:spcPts val="160"/>
              </a:spcBef>
              <a:spcAft>
                <a:spcPts val="0"/>
              </a:spcAft>
              <a:buClrTx/>
              <a:buSzTx/>
              <a:buFontTx/>
              <a:buNone/>
              <a:tabLst>
                <a:tab pos="6103620" algn="l"/>
              </a:tabLst>
              <a:defRPr/>
            </a:pPr>
            <a:r>
              <a:rPr kumimoji="0" sz="3200" b="0" i="0" u="none" strike="noStrike" kern="1200" cap="none" spc="-15" normalizeH="0" baseline="0" noProof="0" dirty="0">
                <a:ln>
                  <a:noFill/>
                </a:ln>
                <a:solidFill>
                  <a:prstClr val="black"/>
                </a:solidFill>
                <a:effectLst/>
                <a:uLnTx/>
                <a:uFillTx/>
                <a:latin typeface="Carlito"/>
                <a:ea typeface="+mn-ea"/>
                <a:cs typeface="Carlito"/>
              </a:rPr>
              <a:t>For </a:t>
            </a:r>
            <a:r>
              <a:rPr kumimoji="0" sz="3200" b="0" i="1" u="none" strike="noStrike" kern="1200" cap="none" spc="0" normalizeH="0" baseline="0" noProof="0" dirty="0">
                <a:ln>
                  <a:noFill/>
                </a:ln>
                <a:solidFill>
                  <a:prstClr val="black"/>
                </a:solidFill>
                <a:effectLst/>
                <a:uLnTx/>
                <a:uFillTx/>
                <a:latin typeface="Carlito"/>
                <a:ea typeface="+mn-ea"/>
                <a:cs typeface="Carlito"/>
              </a:rPr>
              <a:t>X </a:t>
            </a:r>
            <a:r>
              <a:rPr kumimoji="0" sz="3200" b="0" i="0" u="none" strike="noStrike" kern="1200" cap="none" spc="0" normalizeH="0" baseline="0" noProof="0" dirty="0">
                <a:ln>
                  <a:noFill/>
                </a:ln>
                <a:solidFill>
                  <a:prstClr val="black"/>
                </a:solidFill>
                <a:effectLst/>
                <a:uLnTx/>
                <a:uFillTx/>
                <a:latin typeface="Carlito"/>
                <a:ea typeface="+mn-ea"/>
                <a:cs typeface="Carlito"/>
              </a:rPr>
              <a:t>~ </a:t>
            </a:r>
            <a:r>
              <a:rPr kumimoji="0" sz="3200" b="0" i="0" u="none" strike="noStrike" kern="1200" cap="none" spc="-5" normalizeH="0" baseline="0" noProof="0" dirty="0">
                <a:ln>
                  <a:noFill/>
                </a:ln>
                <a:solidFill>
                  <a:prstClr val="black"/>
                </a:solidFill>
                <a:effectLst/>
                <a:uLnTx/>
                <a:uFillTx/>
                <a:latin typeface="Carlito"/>
                <a:ea typeface="+mn-ea"/>
                <a:cs typeface="Carlito"/>
              </a:rPr>
              <a:t>Bin(</a:t>
            </a:r>
            <a:r>
              <a:rPr kumimoji="0" sz="3200" b="0" i="1" u="none" strike="noStrike" kern="1200" cap="none" spc="-5" normalizeH="0" baseline="0" noProof="0" dirty="0">
                <a:ln>
                  <a:noFill/>
                </a:ln>
                <a:solidFill>
                  <a:prstClr val="black"/>
                </a:solidFill>
                <a:effectLst/>
                <a:uLnTx/>
                <a:uFillTx/>
                <a:latin typeface="Carlito"/>
                <a:ea typeface="+mn-ea"/>
                <a:cs typeface="Carlito"/>
              </a:rPr>
              <a:t>n</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1" u="none" strike="noStrike" kern="1200" cap="none" spc="-5" normalizeH="0" baseline="0" noProof="0" dirty="0">
                <a:ln>
                  <a:noFill/>
                </a:ln>
                <a:solidFill>
                  <a:prstClr val="black"/>
                </a:solidFill>
                <a:effectLst/>
                <a:uLnTx/>
                <a:uFillTx/>
                <a:latin typeface="Carlito"/>
                <a:ea typeface="+mn-ea"/>
                <a:cs typeface="Carlito"/>
              </a:rPr>
              <a:t>p</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0" u="none" strike="noStrike" kern="1200" cap="none" spc="0" normalizeH="0" baseline="0" noProof="0" dirty="0">
                <a:ln>
                  <a:noFill/>
                </a:ln>
                <a:solidFill>
                  <a:prstClr val="black"/>
                </a:solidFill>
                <a:effectLst/>
                <a:uLnTx/>
                <a:uFillTx/>
                <a:latin typeface="Carlito"/>
                <a:ea typeface="+mn-ea"/>
                <a:cs typeface="Carlito"/>
              </a:rPr>
              <a:t>then </a:t>
            </a:r>
            <a:r>
              <a:rPr kumimoji="0" sz="3200" b="1" i="1" u="none" strike="noStrike" kern="1200" cap="none" spc="-5" normalizeH="0" baseline="0" noProof="0" dirty="0">
                <a:ln>
                  <a:noFill/>
                </a:ln>
                <a:solidFill>
                  <a:prstClr val="black"/>
                </a:solidFill>
                <a:effectLst/>
                <a:uLnTx/>
                <a:uFillTx/>
                <a:latin typeface="Carlito"/>
                <a:ea typeface="+mn-ea"/>
                <a:cs typeface="Carlito"/>
              </a:rPr>
              <a:t>E</a:t>
            </a:r>
            <a:r>
              <a:rPr kumimoji="0" sz="3200" b="1" i="0" u="none" strike="noStrike" kern="1200" cap="none" spc="-5" normalizeH="0" baseline="0" noProof="0" dirty="0">
                <a:ln>
                  <a:noFill/>
                </a:ln>
                <a:solidFill>
                  <a:prstClr val="black"/>
                </a:solidFill>
                <a:effectLst/>
                <a:uLnTx/>
                <a:uFillTx/>
                <a:latin typeface="Carlito"/>
                <a:ea typeface="+mn-ea"/>
                <a:cs typeface="Carlito"/>
              </a:rPr>
              <a:t>(</a:t>
            </a:r>
            <a:r>
              <a:rPr kumimoji="0" sz="3200" b="1" i="1" u="none" strike="noStrike" kern="1200" cap="none" spc="-5" normalizeH="0" baseline="0" noProof="0" dirty="0">
                <a:ln>
                  <a:noFill/>
                </a:ln>
                <a:solidFill>
                  <a:prstClr val="black"/>
                </a:solidFill>
                <a:effectLst/>
                <a:uLnTx/>
                <a:uFillTx/>
                <a:latin typeface="Carlito"/>
                <a:ea typeface="+mn-ea"/>
                <a:cs typeface="Carlito"/>
              </a:rPr>
              <a:t>X</a:t>
            </a:r>
            <a:r>
              <a:rPr kumimoji="0" sz="3200" b="1" i="0" u="none" strike="noStrike" kern="1200" cap="none" spc="-5" normalizeH="0" baseline="0" noProof="0" dirty="0">
                <a:ln>
                  <a:noFill/>
                </a:ln>
                <a:solidFill>
                  <a:prstClr val="black"/>
                </a:solidFill>
                <a:effectLst/>
                <a:uLnTx/>
                <a:uFillTx/>
                <a:latin typeface="Carlito"/>
                <a:ea typeface="+mn-ea"/>
                <a:cs typeface="Carlito"/>
              </a:rPr>
              <a:t>) </a:t>
            </a:r>
            <a:r>
              <a:rPr kumimoji="0" sz="3200" b="1" i="0" u="none" strike="noStrike" kern="1200" cap="none" spc="0" normalizeH="0" baseline="0" noProof="0" dirty="0">
                <a:ln>
                  <a:noFill/>
                </a:ln>
                <a:solidFill>
                  <a:prstClr val="black"/>
                </a:solidFill>
                <a:effectLst/>
                <a:uLnTx/>
                <a:uFillTx/>
                <a:latin typeface="Carlito"/>
                <a:ea typeface="+mn-ea"/>
                <a:cs typeface="Carlito"/>
              </a:rPr>
              <a:t>= </a:t>
            </a:r>
            <a:r>
              <a:rPr kumimoji="0" sz="3200" b="1" i="1" u="none" strike="noStrike" kern="1200" cap="none" spc="0" normalizeH="0" baseline="0" noProof="0" dirty="0">
                <a:ln>
                  <a:noFill/>
                </a:ln>
                <a:solidFill>
                  <a:prstClr val="black"/>
                </a:solidFill>
                <a:effectLst/>
                <a:uLnTx/>
                <a:uFillTx/>
                <a:latin typeface="Carlito"/>
                <a:ea typeface="+mn-ea"/>
                <a:cs typeface="Carlito"/>
              </a:rPr>
              <a:t>np</a:t>
            </a:r>
            <a:r>
              <a:rPr kumimoji="0" sz="3200" b="0" i="0" u="none" strike="noStrike" kern="1200" cap="none" spc="0" normalizeH="0" baseline="0" noProof="0" dirty="0">
                <a:ln>
                  <a:noFill/>
                </a:ln>
                <a:solidFill>
                  <a:prstClr val="black"/>
                </a:solidFill>
                <a:effectLst/>
                <a:uLnTx/>
                <a:uFillTx/>
                <a:latin typeface="Carlito"/>
                <a:ea typeface="+mn-ea"/>
                <a:cs typeface="Carlito"/>
              </a:rPr>
              <a:t>,  </a:t>
            </a:r>
            <a:r>
              <a:rPr kumimoji="0" sz="3200" b="1" i="1" u="none" strike="noStrike" kern="1200" cap="none" spc="0" normalizeH="0" baseline="0" noProof="0" dirty="0">
                <a:ln>
                  <a:noFill/>
                </a:ln>
                <a:solidFill>
                  <a:prstClr val="black"/>
                </a:solidFill>
                <a:effectLst/>
                <a:uLnTx/>
                <a:uFillTx/>
                <a:latin typeface="Carlito"/>
                <a:ea typeface="+mn-ea"/>
                <a:cs typeface="Carlito"/>
              </a:rPr>
              <a:t>V</a:t>
            </a:r>
            <a:r>
              <a:rPr kumimoji="0" sz="3200" b="1" i="0" u="none" strike="noStrike" kern="1200" cap="none" spc="-5" normalizeH="0" baseline="0" noProof="0" dirty="0">
                <a:ln>
                  <a:noFill/>
                </a:ln>
                <a:solidFill>
                  <a:prstClr val="black"/>
                </a:solidFill>
                <a:effectLst/>
                <a:uLnTx/>
                <a:uFillTx/>
                <a:latin typeface="Carlito"/>
                <a:ea typeface="+mn-ea"/>
                <a:cs typeface="Carlito"/>
              </a:rPr>
              <a:t>(</a:t>
            </a:r>
            <a:r>
              <a:rPr kumimoji="0" sz="3200" b="1" i="1" u="none" strike="noStrike" kern="1200" cap="none" spc="-5" normalizeH="0" baseline="0" noProof="0" dirty="0">
                <a:ln>
                  <a:noFill/>
                </a:ln>
                <a:solidFill>
                  <a:prstClr val="black"/>
                </a:solidFill>
                <a:effectLst/>
                <a:uLnTx/>
                <a:uFillTx/>
                <a:latin typeface="Carlito"/>
                <a:ea typeface="+mn-ea"/>
                <a:cs typeface="Carlito"/>
              </a:rPr>
              <a:t>X</a:t>
            </a:r>
            <a:r>
              <a:rPr kumimoji="0" sz="3200" b="1" i="0" u="none" strike="noStrike" kern="1200" cap="none" spc="0" normalizeH="0" baseline="0" noProof="0" dirty="0">
                <a:ln>
                  <a:noFill/>
                </a:ln>
                <a:solidFill>
                  <a:prstClr val="black"/>
                </a:solidFill>
                <a:effectLst/>
                <a:uLnTx/>
                <a:uFillTx/>
                <a:latin typeface="Carlito"/>
                <a:ea typeface="+mn-ea"/>
                <a:cs typeface="Carlito"/>
              </a:rPr>
              <a:t>) = </a:t>
            </a:r>
            <a:r>
              <a:rPr kumimoji="0" sz="3200" b="1" i="1" u="none" strike="noStrike" kern="1200" cap="none" spc="0" normalizeH="0" baseline="0" noProof="0" dirty="0">
                <a:ln>
                  <a:noFill/>
                </a:ln>
                <a:solidFill>
                  <a:prstClr val="black"/>
                </a:solidFill>
                <a:effectLst/>
                <a:uLnTx/>
                <a:uFillTx/>
                <a:latin typeface="Carlito"/>
                <a:ea typeface="+mn-ea"/>
                <a:cs typeface="Carlito"/>
              </a:rPr>
              <a:t>np</a:t>
            </a:r>
            <a:r>
              <a:rPr kumimoji="0" sz="3200" b="1" i="0" u="none" strike="noStrike" kern="1200" cap="none" spc="-5" normalizeH="0" baseline="0" noProof="0" dirty="0">
                <a:ln>
                  <a:noFill/>
                </a:ln>
                <a:solidFill>
                  <a:prstClr val="black"/>
                </a:solidFill>
                <a:effectLst/>
                <a:uLnTx/>
                <a:uFillTx/>
                <a:latin typeface="Carlito"/>
                <a:ea typeface="+mn-ea"/>
                <a:cs typeface="Carlito"/>
              </a:rPr>
              <a:t>(</a:t>
            </a:r>
            <a:r>
              <a:rPr kumimoji="0" sz="3200" b="1" i="0" u="none" strike="noStrike" kern="1200" cap="none" spc="0" normalizeH="0" baseline="0" noProof="0" dirty="0">
                <a:ln>
                  <a:noFill/>
                </a:ln>
                <a:solidFill>
                  <a:prstClr val="black"/>
                </a:solidFill>
                <a:effectLst/>
                <a:uLnTx/>
                <a:uFillTx/>
                <a:latin typeface="Carlito"/>
                <a:ea typeface="+mn-ea"/>
                <a:cs typeface="Carlito"/>
              </a:rPr>
              <a:t>1</a:t>
            </a:r>
            <a:r>
              <a:rPr kumimoji="0" sz="3200" b="1" i="0" u="none" strike="noStrike" kern="1200" cap="none" spc="-10" normalizeH="0" baseline="0" noProof="0" dirty="0">
                <a:ln>
                  <a:noFill/>
                </a:ln>
                <a:solidFill>
                  <a:prstClr val="black"/>
                </a:solidFill>
                <a:effectLst/>
                <a:uLnTx/>
                <a:uFillTx/>
                <a:latin typeface="Carlito"/>
                <a:ea typeface="+mn-ea"/>
                <a:cs typeface="Carlito"/>
              </a:rPr>
              <a:t> </a:t>
            </a:r>
            <a:r>
              <a:rPr kumimoji="0" sz="3200" b="1" i="0" u="none" strike="noStrike" kern="1200" cap="none" spc="0" normalizeH="0" baseline="0" noProof="0" dirty="0">
                <a:ln>
                  <a:noFill/>
                </a:ln>
                <a:solidFill>
                  <a:prstClr val="black"/>
                </a:solidFill>
                <a:effectLst/>
                <a:uLnTx/>
                <a:uFillTx/>
                <a:latin typeface="Carlito"/>
                <a:ea typeface="+mn-ea"/>
                <a:cs typeface="Carlito"/>
              </a:rPr>
              <a:t>–</a:t>
            </a:r>
            <a:r>
              <a:rPr kumimoji="0" sz="3200" b="1" i="0" u="none" strike="noStrike" kern="1200" cap="none" spc="5" normalizeH="0" baseline="0" noProof="0" dirty="0">
                <a:ln>
                  <a:noFill/>
                </a:ln>
                <a:solidFill>
                  <a:prstClr val="black"/>
                </a:solidFill>
                <a:effectLst/>
                <a:uLnTx/>
                <a:uFillTx/>
                <a:latin typeface="Carlito"/>
                <a:ea typeface="+mn-ea"/>
                <a:cs typeface="Carlito"/>
              </a:rPr>
              <a:t> </a:t>
            </a:r>
            <a:r>
              <a:rPr kumimoji="0" sz="3200" b="1" i="1" u="none" strike="noStrike" kern="1200" cap="none" spc="0" normalizeH="0" baseline="0" noProof="0" dirty="0">
                <a:ln>
                  <a:noFill/>
                </a:ln>
                <a:solidFill>
                  <a:prstClr val="black"/>
                </a:solidFill>
                <a:effectLst/>
                <a:uLnTx/>
                <a:uFillTx/>
                <a:latin typeface="Carlito"/>
                <a:ea typeface="+mn-ea"/>
                <a:cs typeface="Carlito"/>
              </a:rPr>
              <a:t>p</a:t>
            </a:r>
            <a:r>
              <a:rPr kumimoji="0" sz="3200" b="1" i="0" u="none" strike="noStrike" kern="1200" cap="none" spc="0" normalizeH="0" baseline="0" noProof="0" dirty="0">
                <a:ln>
                  <a:noFill/>
                </a:ln>
                <a:solidFill>
                  <a:prstClr val="black"/>
                </a:solidFill>
                <a:effectLst/>
                <a:uLnTx/>
                <a:uFillTx/>
                <a:latin typeface="Carlito"/>
                <a:ea typeface="+mn-ea"/>
                <a:cs typeface="Carlito"/>
              </a:rPr>
              <a:t>) = </a:t>
            </a:r>
            <a:r>
              <a:rPr kumimoji="0" sz="3200" b="1" i="1" u="none" strike="noStrike" kern="1200" cap="none" spc="-5" normalizeH="0" baseline="0" noProof="0" dirty="0">
                <a:ln>
                  <a:noFill/>
                </a:ln>
                <a:solidFill>
                  <a:prstClr val="black"/>
                </a:solidFill>
                <a:effectLst/>
                <a:uLnTx/>
                <a:uFillTx/>
                <a:latin typeface="Carlito"/>
                <a:ea typeface="+mn-ea"/>
                <a:cs typeface="Carlito"/>
              </a:rPr>
              <a:t>np</a:t>
            </a:r>
            <a:r>
              <a:rPr kumimoji="0" sz="3200" b="1" i="1" u="none" strike="noStrike" kern="1200" cap="none" spc="5" normalizeH="0" baseline="0" noProof="0" dirty="0">
                <a:ln>
                  <a:noFill/>
                </a:ln>
                <a:solidFill>
                  <a:prstClr val="black"/>
                </a:solidFill>
                <a:effectLst/>
                <a:uLnTx/>
                <a:uFillTx/>
                <a:latin typeface="Carlito"/>
                <a:ea typeface="+mn-ea"/>
                <a:cs typeface="Carlito"/>
              </a:rPr>
              <a:t>q</a:t>
            </a:r>
            <a:r>
              <a:rPr kumimoji="0" sz="3200" b="1" i="1" u="none" strike="noStrike" kern="1200" cap="none" spc="0" normalizeH="0" baseline="0" noProof="0" dirty="0">
                <a:ln>
                  <a:noFill/>
                </a:ln>
                <a:solidFill>
                  <a:prstClr val="black"/>
                </a:solidFill>
                <a:effectLst/>
                <a:uLnTx/>
                <a:uFillTx/>
                <a:latin typeface="Carlito"/>
                <a:ea typeface="+mn-ea"/>
                <a:cs typeface="Carlito"/>
              </a:rPr>
              <a:t>,</a:t>
            </a:r>
            <a:r>
              <a:rPr kumimoji="0" sz="3200" b="1" i="1" u="none" strike="noStrike" kern="1200" cap="none" spc="-15" normalizeH="0" baseline="0" noProof="0" dirty="0">
                <a:ln>
                  <a:noFill/>
                </a:ln>
                <a:solidFill>
                  <a:prstClr val="black"/>
                </a:solidFill>
                <a:effectLst/>
                <a:uLnTx/>
                <a:uFillTx/>
                <a:latin typeface="Carlito"/>
                <a:ea typeface="+mn-ea"/>
                <a:cs typeface="Carlito"/>
              </a:rPr>
              <a:t> </a:t>
            </a:r>
            <a:r>
              <a:rPr kumimoji="0" sz="3200" b="1" i="0" u="none" strike="noStrike" kern="1200" cap="none" spc="-5" normalizeH="0" baseline="0" noProof="0" dirty="0">
                <a:ln>
                  <a:noFill/>
                </a:ln>
                <a:solidFill>
                  <a:prstClr val="black"/>
                </a:solidFill>
                <a:effectLst/>
                <a:uLnTx/>
                <a:uFillTx/>
                <a:latin typeface="Carlito"/>
                <a:ea typeface="+mn-ea"/>
                <a:cs typeface="Carlito"/>
              </a:rPr>
              <a:t>σ</a:t>
            </a:r>
            <a:r>
              <a:rPr kumimoji="0" sz="3150" b="1" i="0" u="none" strike="noStrike" kern="1200" cap="none" spc="22" normalizeH="0" baseline="-21164" noProof="0" dirty="0">
                <a:ln>
                  <a:noFill/>
                </a:ln>
                <a:solidFill>
                  <a:prstClr val="black"/>
                </a:solidFill>
                <a:effectLst/>
                <a:uLnTx/>
                <a:uFillTx/>
                <a:latin typeface="Carlito"/>
                <a:ea typeface="+mn-ea"/>
                <a:cs typeface="Carlito"/>
              </a:rPr>
              <a:t>x</a:t>
            </a:r>
            <a:r>
              <a:rPr kumimoji="0" sz="3150" b="1" i="0" u="none" strike="noStrike" kern="1200" cap="none" spc="0" normalizeH="0" baseline="-21164" noProof="0" dirty="0">
                <a:ln>
                  <a:noFill/>
                </a:ln>
                <a:solidFill>
                  <a:prstClr val="black"/>
                </a:solidFill>
                <a:effectLst/>
                <a:uLnTx/>
                <a:uFillTx/>
                <a:latin typeface="Carlito"/>
                <a:ea typeface="+mn-ea"/>
                <a:cs typeface="Carlito"/>
              </a:rPr>
              <a:t> </a:t>
            </a:r>
            <a:r>
              <a:rPr kumimoji="0" sz="3150" b="1" i="0" u="none" strike="noStrike" kern="1200" cap="none" spc="-345" normalizeH="0" baseline="-21164" noProof="0" dirty="0">
                <a:ln>
                  <a:noFill/>
                </a:ln>
                <a:solidFill>
                  <a:prstClr val="black"/>
                </a:solidFill>
                <a:effectLst/>
                <a:uLnTx/>
                <a:uFillTx/>
                <a:latin typeface="Carlito"/>
                <a:ea typeface="+mn-ea"/>
                <a:cs typeface="Carlito"/>
              </a:rPr>
              <a:t> </a:t>
            </a:r>
            <a:r>
              <a:rPr kumimoji="0" sz="3200" b="1" i="0" u="none" strike="noStrike" kern="1200" cap="none" spc="0" normalizeH="0" baseline="0" noProof="0" dirty="0">
                <a:ln>
                  <a:noFill/>
                </a:ln>
                <a:solidFill>
                  <a:prstClr val="black"/>
                </a:solidFill>
                <a:effectLst/>
                <a:uLnTx/>
                <a:uFillTx/>
                <a:latin typeface="Carlito"/>
                <a:ea typeface="+mn-ea"/>
                <a:cs typeface="Carlito"/>
              </a:rPr>
              <a:t>=	</a:t>
            </a:r>
            <a:r>
              <a:rPr kumimoji="0" sz="3200" b="0" i="0" u="none" strike="noStrike" kern="1200" cap="none" spc="-535" normalizeH="0" baseline="0" noProof="0" dirty="0">
                <a:ln>
                  <a:noFill/>
                </a:ln>
                <a:solidFill>
                  <a:prstClr val="black"/>
                </a:solidFill>
                <a:effectLst/>
                <a:uLnTx/>
                <a:uFillTx/>
                <a:latin typeface="Tinos"/>
                <a:ea typeface="+mn-ea"/>
                <a:cs typeface="Tinos"/>
              </a:rPr>
              <a:t>𝒏</a:t>
            </a:r>
            <a:r>
              <a:rPr kumimoji="0" sz="3200" b="0" i="0" u="none" strike="noStrike" kern="1200" cap="none" spc="-645" normalizeH="0" baseline="0" noProof="0" dirty="0">
                <a:ln>
                  <a:noFill/>
                </a:ln>
                <a:solidFill>
                  <a:prstClr val="black"/>
                </a:solidFill>
                <a:effectLst/>
                <a:uLnTx/>
                <a:uFillTx/>
                <a:latin typeface="Tinos"/>
                <a:ea typeface="+mn-ea"/>
                <a:cs typeface="Tinos"/>
              </a:rPr>
              <a:t>𝒑</a:t>
            </a:r>
            <a:r>
              <a:rPr kumimoji="0" sz="3200" b="0" i="0" u="none" strike="noStrike" kern="1200" cap="none" spc="-710" normalizeH="0" baseline="0" noProof="0" dirty="0">
                <a:ln>
                  <a:noFill/>
                </a:ln>
                <a:solidFill>
                  <a:prstClr val="black"/>
                </a:solidFill>
                <a:effectLst/>
                <a:uLnTx/>
                <a:uFillTx/>
                <a:latin typeface="Tinos"/>
                <a:ea typeface="+mn-ea"/>
                <a:cs typeface="Tinos"/>
              </a:rPr>
              <a:t>𝒒</a:t>
            </a:r>
            <a:endParaRPr kumimoji="0" sz="3200" b="0" i="0" u="none" strike="noStrike" kern="1200" cap="none" spc="0" normalizeH="0" baseline="0" noProof="0">
              <a:ln>
                <a:noFill/>
              </a:ln>
              <a:solidFill>
                <a:prstClr val="black"/>
              </a:solidFill>
              <a:effectLst/>
              <a:uLnTx/>
              <a:uFillTx/>
              <a:latin typeface="Tinos"/>
              <a:ea typeface="+mn-ea"/>
              <a:cs typeface="Tinos"/>
            </a:endParaRPr>
          </a:p>
          <a:p>
            <a:pPr marL="335280" marR="0" lvl="0" indent="0" algn="ctr" defTabSz="914400" rtl="0" eaLnBrk="1" fontAlgn="auto" latinLnBrk="0" hangingPunct="1">
              <a:lnSpc>
                <a:spcPct val="100000"/>
              </a:lnSpc>
              <a:spcBef>
                <a:spcPts val="195"/>
              </a:spcBef>
              <a:spcAft>
                <a:spcPts val="0"/>
              </a:spcAft>
              <a:buClrTx/>
              <a:buSzTx/>
              <a:buFontTx/>
              <a:buNone/>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(where </a:t>
            </a:r>
            <a:r>
              <a:rPr kumimoji="0" sz="3200" b="0" i="1" u="none" strike="noStrike" kern="1200" cap="none" spc="0" normalizeH="0" baseline="0" noProof="0" dirty="0">
                <a:ln>
                  <a:noFill/>
                </a:ln>
                <a:solidFill>
                  <a:prstClr val="black"/>
                </a:solidFill>
                <a:effectLst/>
                <a:uLnTx/>
                <a:uFillTx/>
                <a:latin typeface="Carlito"/>
                <a:ea typeface="+mn-ea"/>
                <a:cs typeface="Carlito"/>
              </a:rPr>
              <a:t>q </a:t>
            </a:r>
            <a:r>
              <a:rPr kumimoji="0" sz="3200" b="0" i="0" u="none" strike="noStrike" kern="1200" cap="none" spc="0" normalizeH="0" baseline="0" noProof="0" dirty="0">
                <a:ln>
                  <a:noFill/>
                </a:ln>
                <a:solidFill>
                  <a:prstClr val="black"/>
                </a:solidFill>
                <a:effectLst/>
                <a:uLnTx/>
                <a:uFillTx/>
                <a:latin typeface="Carlito"/>
                <a:ea typeface="+mn-ea"/>
                <a:cs typeface="Carlito"/>
              </a:rPr>
              <a:t>= 1 –</a:t>
            </a:r>
            <a:r>
              <a:rPr kumimoji="0" sz="3200" b="0" i="0" u="none" strike="noStrike" kern="1200" cap="none" spc="-15" normalizeH="0" baseline="0" noProof="0" dirty="0">
                <a:ln>
                  <a:noFill/>
                </a:ln>
                <a:solidFill>
                  <a:prstClr val="black"/>
                </a:solidFill>
                <a:effectLst/>
                <a:uLnTx/>
                <a:uFillTx/>
                <a:latin typeface="Carlito"/>
                <a:ea typeface="+mn-ea"/>
                <a:cs typeface="Carlito"/>
              </a:rPr>
              <a:t> </a:t>
            </a:r>
            <a:r>
              <a:rPr kumimoji="0" sz="3200" b="0" i="1" u="none" strike="noStrike" kern="1200" cap="none" spc="-5" normalizeH="0" baseline="0" noProof="0" dirty="0">
                <a:ln>
                  <a:noFill/>
                </a:ln>
                <a:solidFill>
                  <a:prstClr val="black"/>
                </a:solidFill>
                <a:effectLst/>
                <a:uLnTx/>
                <a:uFillTx/>
                <a:latin typeface="Carlito"/>
                <a:ea typeface="+mn-ea"/>
                <a:cs typeface="Carlito"/>
              </a:rPr>
              <a:t>p</a:t>
            </a:r>
            <a:r>
              <a:rPr kumimoji="0" sz="3200" b="0" i="0" u="none" strike="noStrike" kern="1200" cap="none" spc="-5" normalizeH="0" baseline="0" noProof="0" dirty="0">
                <a:ln>
                  <a:noFill/>
                </a:ln>
                <a:solidFill>
                  <a:prstClr val="black"/>
                </a:solidFill>
                <a:effectLst/>
                <a:uLnTx/>
                <a:uFillTx/>
                <a:latin typeface="Carlito"/>
                <a:ea typeface="+mn-ea"/>
                <a:cs typeface="Carlito"/>
              </a:rPr>
              <a:t>).</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5" name="object 5"/>
          <p:cNvSpPr/>
          <p:nvPr/>
        </p:nvSpPr>
        <p:spPr>
          <a:xfrm>
            <a:off x="0" y="1488947"/>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36270" y="782828"/>
            <a:ext cx="8144509" cy="1673225"/>
          </a:xfrm>
          <a:prstGeom prst="rect">
            <a:avLst/>
          </a:prstGeom>
        </p:spPr>
        <p:txBody>
          <a:bodyPr vert="horz" wrap="square" lIns="0" tIns="12700" rIns="0" bIns="0" rtlCol="0">
            <a:spAutoFit/>
          </a:bodyPr>
          <a:lstStyle/>
          <a:p>
            <a:pPr marL="50800" marR="177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15" normalizeH="0" baseline="0" noProof="0" dirty="0">
                <a:ln>
                  <a:noFill/>
                </a:ln>
                <a:solidFill>
                  <a:prstClr val="black"/>
                </a:solidFill>
                <a:effectLst/>
                <a:uLnTx/>
                <a:uFillTx/>
                <a:latin typeface="Carlito"/>
                <a:ea typeface="+mn-ea"/>
                <a:cs typeface="Carlito"/>
              </a:rPr>
              <a:t>cards </a:t>
            </a:r>
            <a:r>
              <a:rPr kumimoji="0" sz="1800" b="0" i="0" u="none" strike="noStrike" kern="1200" cap="none" spc="-10" normalizeH="0" baseline="0" noProof="0" dirty="0">
                <a:ln>
                  <a:noFill/>
                </a:ln>
                <a:solidFill>
                  <a:prstClr val="black"/>
                </a:solidFill>
                <a:effectLst/>
                <a:uLnTx/>
                <a:uFillTx/>
                <a:latin typeface="Carlito"/>
                <a:ea typeface="+mn-ea"/>
                <a:cs typeface="Carlito"/>
              </a:rPr>
              <a:t>are drawn, </a:t>
            </a:r>
            <a:r>
              <a:rPr kumimoji="0" sz="1800" b="0" i="0" u="none" strike="noStrike" kern="1200" cap="none" spc="-5" normalizeH="0" baseline="0" noProof="0" dirty="0">
                <a:ln>
                  <a:noFill/>
                </a:ln>
                <a:solidFill>
                  <a:prstClr val="black"/>
                </a:solidFill>
                <a:effectLst/>
                <a:uLnTx/>
                <a:uFillTx/>
                <a:latin typeface="Carlito"/>
                <a:ea typeface="+mn-ea"/>
                <a:cs typeface="Carlito"/>
              </a:rPr>
              <a:t>with replacement, </a:t>
            </a:r>
            <a:r>
              <a:rPr kumimoji="0" sz="1800" b="0" i="0" u="none" strike="noStrike" kern="1200" cap="none" spc="-10" normalizeH="0" baseline="0" noProof="0" dirty="0">
                <a:ln>
                  <a:noFill/>
                </a:ln>
                <a:solidFill>
                  <a:prstClr val="black"/>
                </a:solidFill>
                <a:effectLst/>
                <a:uLnTx/>
                <a:uFillTx/>
                <a:latin typeface="Carlito"/>
                <a:ea typeface="+mn-ea"/>
                <a:cs typeface="Carlito"/>
              </a:rPr>
              <a:t>from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standard 52-card </a:t>
            </a:r>
            <a:r>
              <a:rPr kumimoji="0" sz="1800" b="0" i="0" u="none" strike="noStrike" kern="1200" cap="none" spc="0" normalizeH="0" baseline="0" noProof="0" dirty="0">
                <a:ln>
                  <a:noFill/>
                </a:ln>
                <a:solidFill>
                  <a:prstClr val="black"/>
                </a:solidFill>
                <a:effectLst/>
                <a:uLnTx/>
                <a:uFillTx/>
                <a:latin typeface="Carlito"/>
                <a:ea typeface="+mn-ea"/>
                <a:cs typeface="Carlito"/>
              </a:rPr>
              <a:t>deck. If </a:t>
            </a:r>
            <a:r>
              <a:rPr kumimoji="0" sz="1800" b="0" i="0" u="none" strike="noStrike" kern="1200" cap="none" spc="-15" normalizeH="0" baseline="0" noProof="0" dirty="0">
                <a:ln>
                  <a:noFill/>
                </a:ln>
                <a:solidFill>
                  <a:prstClr val="black"/>
                </a:solidFill>
                <a:effectLst/>
                <a:uLnTx/>
                <a:uFillTx/>
                <a:latin typeface="Carlito"/>
                <a:ea typeface="+mn-ea"/>
                <a:cs typeface="Carlito"/>
              </a:rPr>
              <a:t>drawing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club is  </a:t>
            </a:r>
            <a:r>
              <a:rPr kumimoji="0" sz="1800" b="0" i="0" u="none" strike="noStrike" kern="1200" cap="none" spc="-10" normalizeH="0" baseline="0" noProof="0" dirty="0">
                <a:ln>
                  <a:noFill/>
                </a:ln>
                <a:solidFill>
                  <a:prstClr val="black"/>
                </a:solidFill>
                <a:effectLst/>
                <a:uLnTx/>
                <a:uFillTx/>
                <a:latin typeface="Carlito"/>
                <a:ea typeface="+mn-ea"/>
                <a:cs typeface="Carlito"/>
              </a:rPr>
              <a:t>considered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success, find </a:t>
            </a:r>
            <a:r>
              <a:rPr kumimoji="0" sz="1800" b="0" i="0" u="none" strike="noStrike" kern="1200" cap="none" spc="0" normalizeH="0" baseline="0" noProof="0" dirty="0">
                <a:ln>
                  <a:noFill/>
                </a:ln>
                <a:solidFill>
                  <a:prstClr val="black"/>
                </a:solidFill>
                <a:effectLst/>
                <a:uLnTx/>
                <a:uFillTx/>
                <a:latin typeface="Carlito"/>
                <a:ea typeface="+mn-ea"/>
                <a:cs typeface="Carlito"/>
              </a:rPr>
              <a:t>the mean, </a:t>
            </a:r>
            <a:r>
              <a:rPr kumimoji="0" sz="1800" b="0" i="0" u="none" strike="noStrike" kern="1200" cap="none" spc="-5" normalizeH="0" baseline="0" noProof="0" dirty="0">
                <a:ln>
                  <a:noFill/>
                </a:ln>
                <a:solidFill>
                  <a:prstClr val="black"/>
                </a:solidFill>
                <a:effectLst/>
                <a:uLnTx/>
                <a:uFillTx/>
                <a:latin typeface="Carlito"/>
                <a:ea typeface="+mn-ea"/>
                <a:cs typeface="Carlito"/>
              </a:rPr>
              <a:t>variance,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10" normalizeH="0" baseline="0" noProof="0" dirty="0">
                <a:ln>
                  <a:noFill/>
                </a:ln>
                <a:solidFill>
                  <a:prstClr val="black"/>
                </a:solidFill>
                <a:effectLst/>
                <a:uLnTx/>
                <a:uFillTx/>
                <a:latin typeface="Carlito"/>
                <a:ea typeface="+mn-ea"/>
                <a:cs typeface="Carlito"/>
              </a:rPr>
              <a:t>standard </a:t>
            </a:r>
            <a:r>
              <a:rPr kumimoji="0" sz="1800" b="0" i="0" u="none" strike="noStrike" kern="1200" cap="none" spc="-5" normalizeH="0" baseline="0" noProof="0" dirty="0">
                <a:ln>
                  <a:noFill/>
                </a:ln>
                <a:solidFill>
                  <a:prstClr val="black"/>
                </a:solidFill>
                <a:effectLst/>
                <a:uLnTx/>
                <a:uFillTx/>
                <a:latin typeface="Carlito"/>
                <a:ea typeface="+mn-ea"/>
                <a:cs typeface="Carlito"/>
              </a:rPr>
              <a:t>deviation of </a:t>
            </a:r>
            <a:r>
              <a:rPr kumimoji="0" sz="1800" b="0" i="1" u="none" strike="noStrike" kern="1200" cap="none" spc="0" normalizeH="0" baseline="0" noProof="0" dirty="0">
                <a:ln>
                  <a:noFill/>
                </a:ln>
                <a:solidFill>
                  <a:prstClr val="black"/>
                </a:solidFill>
                <a:effectLst/>
                <a:uLnTx/>
                <a:uFillTx/>
                <a:latin typeface="Carlito"/>
                <a:ea typeface="+mn-ea"/>
                <a:cs typeface="Carlito"/>
              </a:rPr>
              <a:t>X </a:t>
            </a:r>
            <a:r>
              <a:rPr kumimoji="0" sz="1800" b="0" i="0" u="none" strike="noStrike" kern="1200" cap="none" spc="-10" normalizeH="0" baseline="0" noProof="0" dirty="0">
                <a:ln>
                  <a:noFill/>
                </a:ln>
                <a:solidFill>
                  <a:prstClr val="black"/>
                </a:solidFill>
                <a:effectLst/>
                <a:uLnTx/>
                <a:uFillTx/>
                <a:latin typeface="Carlito"/>
                <a:ea typeface="+mn-ea"/>
                <a:cs typeface="Carlito"/>
              </a:rPr>
              <a:t>(where </a:t>
            </a:r>
            <a:r>
              <a:rPr kumimoji="0" sz="1800" b="0" i="1" u="none" strike="noStrike" kern="1200" cap="none" spc="0" normalizeH="0" baseline="0" noProof="0" dirty="0">
                <a:ln>
                  <a:noFill/>
                </a:ln>
                <a:solidFill>
                  <a:prstClr val="black"/>
                </a:solidFill>
                <a:effectLst/>
                <a:uLnTx/>
                <a:uFillTx/>
                <a:latin typeface="Carlito"/>
                <a:ea typeface="+mn-ea"/>
                <a:cs typeface="Carlito"/>
              </a:rPr>
              <a:t>X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0" normalizeH="0" baseline="0" noProof="0" dirty="0">
                <a:ln>
                  <a:noFill/>
                </a:ln>
                <a:solidFill>
                  <a:prstClr val="black"/>
                </a:solidFill>
                <a:effectLst/>
                <a:uLnTx/>
                <a:uFillTx/>
                <a:latin typeface="Carlito"/>
                <a:ea typeface="+mn-ea"/>
                <a:cs typeface="Carlito"/>
              </a:rPr>
              <a:t>the number </a:t>
            </a:r>
            <a:r>
              <a:rPr kumimoji="0" sz="1800" b="0" i="0" u="none" strike="noStrike" kern="1200" cap="none" spc="-5" normalizeH="0" baseline="0" noProof="0" dirty="0">
                <a:ln>
                  <a:noFill/>
                </a:ln>
                <a:solidFill>
                  <a:prstClr val="black"/>
                </a:solidFill>
                <a:effectLst/>
                <a:uLnTx/>
                <a:uFillTx/>
                <a:latin typeface="Carlito"/>
                <a:ea typeface="+mn-ea"/>
                <a:cs typeface="Carlito"/>
              </a:rPr>
              <a:t>of</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successes).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Carlito"/>
              <a:ea typeface="+mn-ea"/>
              <a:cs typeface="Carlito"/>
            </a:endParaRPr>
          </a:p>
          <a:p>
            <a:pPr marL="50800" marR="0" lvl="0" indent="0" algn="l" defTabSz="914400" rtl="0" eaLnBrk="1" fontAlgn="auto" latinLnBrk="0" hangingPunct="1">
              <a:lnSpc>
                <a:spcPct val="100000"/>
              </a:lnSpc>
              <a:spcBef>
                <a:spcPts val="0"/>
              </a:spcBef>
              <a:spcAft>
                <a:spcPts val="0"/>
              </a:spcAft>
              <a:buClrTx/>
              <a:buSzTx/>
              <a:buFontTx/>
              <a:buNone/>
              <a:tabLst>
                <a:tab pos="393065" algn="l"/>
              </a:tabLst>
              <a:defRPr/>
            </a:pPr>
            <a:r>
              <a:rPr kumimoji="0" sz="1800" b="0" i="0" u="none" strike="noStrike" kern="1200" cap="none" spc="110" normalizeH="0" baseline="0" noProof="0" dirty="0">
                <a:ln>
                  <a:noFill/>
                </a:ln>
                <a:solidFill>
                  <a:prstClr val="black"/>
                </a:solidFill>
                <a:effectLst/>
                <a:uLnTx/>
                <a:uFillTx/>
                <a:latin typeface="Tinos"/>
                <a:ea typeface="+mn-ea"/>
                <a:cs typeface="Tinos"/>
              </a:rPr>
              <a:t>a)	</a:t>
            </a:r>
            <a:r>
              <a:rPr kumimoji="0" sz="1800" b="0" i="0" u="none" strike="noStrike" kern="1200" cap="none" spc="100" normalizeH="0" baseline="0" noProof="0" dirty="0">
                <a:ln>
                  <a:noFill/>
                </a:ln>
                <a:solidFill>
                  <a:prstClr val="black"/>
                </a:solidFill>
                <a:effectLst/>
                <a:uLnTx/>
                <a:uFillTx/>
                <a:latin typeface="Tinos"/>
                <a:ea typeface="+mn-ea"/>
                <a:cs typeface="Tinos"/>
              </a:rPr>
              <a:t>p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950" b="0" i="0" u="none" strike="noStrike" kern="1200" cap="none" spc="-44" normalizeH="0" baseline="25641" noProof="0" dirty="0">
                <a:ln>
                  <a:noFill/>
                </a:ln>
                <a:solidFill>
                  <a:prstClr val="black"/>
                </a:solidFill>
                <a:effectLst/>
                <a:uLnTx/>
                <a:uFillTx/>
                <a:latin typeface="Tinos"/>
                <a:ea typeface="+mn-ea"/>
                <a:cs typeface="Tinos"/>
              </a:rPr>
              <a:t>1</a:t>
            </a:r>
            <a:r>
              <a:rPr kumimoji="0" sz="1950" b="0" i="0" u="none" strike="noStrike" kern="1200" cap="none" spc="-44"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 </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434" normalizeH="0" baseline="0" noProof="0" dirty="0">
                <a:ln>
                  <a:noFill/>
                </a:ln>
                <a:solidFill>
                  <a:prstClr val="black"/>
                </a:solidFill>
                <a:effectLst/>
                <a:uLnTx/>
                <a:uFillTx/>
                <a:latin typeface="Tinos"/>
                <a:ea typeface="+mn-ea"/>
                <a:cs typeface="Tinos"/>
              </a:rPr>
              <a:t>𝑞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950" b="0" i="0" u="none" strike="noStrike" kern="1200" cap="none" spc="-44" normalizeH="0" baseline="25641" noProof="0" dirty="0">
                <a:ln>
                  <a:noFill/>
                </a:ln>
                <a:solidFill>
                  <a:prstClr val="black"/>
                </a:solidFill>
                <a:effectLst/>
                <a:uLnTx/>
                <a:uFillTx/>
                <a:latin typeface="Tinos"/>
                <a:ea typeface="+mn-ea"/>
                <a:cs typeface="Tinos"/>
              </a:rPr>
              <a:t>1</a:t>
            </a:r>
            <a:r>
              <a:rPr kumimoji="0" sz="1950" b="0" i="0" u="none" strike="noStrike" kern="1200" cap="none" spc="-44"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950" b="0" i="0" u="none" strike="noStrike" kern="1200" cap="none" spc="-44" normalizeH="0" baseline="25641" noProof="0" dirty="0">
                <a:ln>
                  <a:noFill/>
                </a:ln>
                <a:solidFill>
                  <a:prstClr val="black"/>
                </a:solidFill>
                <a:effectLst/>
                <a:uLnTx/>
                <a:uFillTx/>
                <a:latin typeface="Tinos"/>
                <a:ea typeface="+mn-ea"/>
                <a:cs typeface="Tinos"/>
              </a:rPr>
              <a:t>3</a:t>
            </a:r>
            <a:r>
              <a:rPr kumimoji="0" sz="1950" b="0" i="0" u="none" strike="noStrike" kern="1200" cap="none" spc="82" normalizeH="0" baseline="2136" noProof="0" dirty="0">
                <a:ln>
                  <a:noFill/>
                </a:ln>
                <a:solidFill>
                  <a:prstClr val="black"/>
                </a:solidFill>
                <a:effectLst/>
                <a:uLnTx/>
                <a:uFillTx/>
                <a:latin typeface="Tinos"/>
                <a:ea typeface="+mn-ea"/>
                <a:cs typeface="Tinos"/>
              </a:rPr>
              <a:t> </a:t>
            </a:r>
            <a:r>
              <a:rPr kumimoji="0" sz="1950" b="0" i="0" u="none" strike="noStrike" kern="1200" cap="none" spc="165" normalizeH="0" baseline="-14957" noProof="0" dirty="0">
                <a:ln>
                  <a:noFill/>
                </a:ln>
                <a:solidFill>
                  <a:prstClr val="black"/>
                </a:solidFill>
                <a:effectLst/>
                <a:uLnTx/>
                <a:uFillTx/>
                <a:latin typeface="Tinos"/>
                <a:ea typeface="+mn-ea"/>
                <a:cs typeface="Tinos"/>
              </a:rPr>
              <a:t>4</a:t>
            </a:r>
            <a:endParaRPr kumimoji="0" sz="1950" b="0" i="0" u="none" strike="noStrike" kern="1200" cap="none" spc="0" normalizeH="0" baseline="-14957" noProof="0">
              <a:ln>
                <a:noFill/>
              </a:ln>
              <a:solidFill>
                <a:prstClr val="black"/>
              </a:solidFill>
              <a:effectLst/>
              <a:uLnTx/>
              <a:uFillTx/>
              <a:latin typeface="Tinos"/>
              <a:ea typeface="+mn-ea"/>
              <a:cs typeface="Tinos"/>
            </a:endParaRPr>
          </a:p>
        </p:txBody>
      </p:sp>
      <p:sp>
        <p:nvSpPr>
          <p:cNvPr id="6" name="object 6"/>
          <p:cNvSpPr txBox="1"/>
          <p:nvPr/>
        </p:nvSpPr>
        <p:spPr>
          <a:xfrm>
            <a:off x="841654" y="2855721"/>
            <a:ext cx="9512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μ = </a:t>
            </a:r>
            <a:r>
              <a:rPr kumimoji="0" sz="1800" b="0" i="1" u="none" strike="noStrike" kern="1200" cap="none" spc="-5" normalizeH="0" baseline="0" noProof="0" dirty="0">
                <a:ln>
                  <a:noFill/>
                </a:ln>
                <a:solidFill>
                  <a:prstClr val="black"/>
                </a:solidFill>
                <a:effectLst/>
                <a:uLnTx/>
                <a:uFillTx/>
                <a:latin typeface="Carlito"/>
                <a:ea typeface="+mn-ea"/>
                <a:cs typeface="Carlito"/>
              </a:rPr>
              <a:t>np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60" normalizeH="0" baseline="0" noProof="0" dirty="0">
                <a:ln>
                  <a:noFill/>
                </a:ln>
                <a:solidFill>
                  <a:prstClr val="black"/>
                </a:solidFill>
                <a:effectLst/>
                <a:uLnTx/>
                <a:uFillTx/>
                <a:latin typeface="Carlito"/>
                <a:ea typeface="+mn-ea"/>
                <a:cs typeface="Carlito"/>
              </a:rPr>
              <a:t> </a:t>
            </a:r>
            <a:r>
              <a:rPr kumimoji="0" sz="1800" b="0" i="0" u="none" strike="noStrike" kern="1200" cap="none" spc="95" normalizeH="0" baseline="0" noProof="0" dirty="0">
                <a:ln>
                  <a:noFill/>
                </a:ln>
                <a:solidFill>
                  <a:prstClr val="black"/>
                </a:solidFill>
                <a:effectLst/>
                <a:uLnTx/>
                <a:uFillTx/>
                <a:latin typeface="Tinos"/>
                <a:ea typeface="+mn-ea"/>
                <a:cs typeface="Tinos"/>
              </a:rPr>
              <a:t>5</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7" name="object 7"/>
          <p:cNvSpPr/>
          <p:nvPr/>
        </p:nvSpPr>
        <p:spPr>
          <a:xfrm>
            <a:off x="1837055" y="2842513"/>
            <a:ext cx="283210" cy="377190"/>
          </a:xfrm>
          <a:custGeom>
            <a:avLst/>
            <a:gdLst/>
            <a:ahLst/>
            <a:cxnLst/>
            <a:rect l="l" t="t" r="r" b="b"/>
            <a:pathLst>
              <a:path w="283210" h="377189">
                <a:moveTo>
                  <a:pt x="85090" y="8890"/>
                </a:moveTo>
                <a:lnTo>
                  <a:pt x="47891" y="26847"/>
                </a:lnTo>
                <a:lnTo>
                  <a:pt x="22098" y="69596"/>
                </a:lnTo>
                <a:lnTo>
                  <a:pt x="5511" y="124637"/>
                </a:lnTo>
                <a:lnTo>
                  <a:pt x="0" y="188341"/>
                </a:lnTo>
                <a:lnTo>
                  <a:pt x="1371" y="221132"/>
                </a:lnTo>
                <a:lnTo>
                  <a:pt x="12420" y="280568"/>
                </a:lnTo>
                <a:lnTo>
                  <a:pt x="34023" y="330720"/>
                </a:lnTo>
                <a:lnTo>
                  <a:pt x="63690" y="365633"/>
                </a:lnTo>
                <a:lnTo>
                  <a:pt x="81407" y="377063"/>
                </a:lnTo>
                <a:lnTo>
                  <a:pt x="85090" y="368046"/>
                </a:lnTo>
                <a:lnTo>
                  <a:pt x="70866" y="356603"/>
                </a:lnTo>
                <a:lnTo>
                  <a:pt x="58318" y="341668"/>
                </a:lnTo>
                <a:lnTo>
                  <a:pt x="38227" y="301371"/>
                </a:lnTo>
                <a:lnTo>
                  <a:pt x="25539" y="249466"/>
                </a:lnTo>
                <a:lnTo>
                  <a:pt x="21336" y="188595"/>
                </a:lnTo>
                <a:lnTo>
                  <a:pt x="22402" y="156527"/>
                </a:lnTo>
                <a:lnTo>
                  <a:pt x="30924" y="99834"/>
                </a:lnTo>
                <a:lnTo>
                  <a:pt x="47637" y="53479"/>
                </a:lnTo>
                <a:lnTo>
                  <a:pt x="71018" y="20320"/>
                </a:lnTo>
                <a:lnTo>
                  <a:pt x="85090" y="8890"/>
                </a:lnTo>
                <a:close/>
              </a:path>
              <a:path w="283210" h="377189">
                <a:moveTo>
                  <a:pt x="190627" y="180721"/>
                </a:moveTo>
                <a:lnTo>
                  <a:pt x="93091" y="180721"/>
                </a:lnTo>
                <a:lnTo>
                  <a:pt x="93091" y="195961"/>
                </a:lnTo>
                <a:lnTo>
                  <a:pt x="190627" y="195961"/>
                </a:lnTo>
                <a:lnTo>
                  <a:pt x="190627" y="180721"/>
                </a:lnTo>
                <a:close/>
              </a:path>
              <a:path w="283210" h="377189">
                <a:moveTo>
                  <a:pt x="283083" y="188341"/>
                </a:moveTo>
                <a:lnTo>
                  <a:pt x="277571" y="124637"/>
                </a:lnTo>
                <a:lnTo>
                  <a:pt x="261112" y="69596"/>
                </a:lnTo>
                <a:lnTo>
                  <a:pt x="235204" y="26847"/>
                </a:lnTo>
                <a:lnTo>
                  <a:pt x="201676" y="0"/>
                </a:lnTo>
                <a:lnTo>
                  <a:pt x="197993" y="8890"/>
                </a:lnTo>
                <a:lnTo>
                  <a:pt x="212051" y="20320"/>
                </a:lnTo>
                <a:lnTo>
                  <a:pt x="224548" y="35179"/>
                </a:lnTo>
                <a:lnTo>
                  <a:pt x="244729" y="75184"/>
                </a:lnTo>
                <a:lnTo>
                  <a:pt x="257517" y="126936"/>
                </a:lnTo>
                <a:lnTo>
                  <a:pt x="261747" y="188595"/>
                </a:lnTo>
                <a:lnTo>
                  <a:pt x="260692" y="220154"/>
                </a:lnTo>
                <a:lnTo>
                  <a:pt x="252260" y="276542"/>
                </a:lnTo>
                <a:lnTo>
                  <a:pt x="235559" y="323265"/>
                </a:lnTo>
                <a:lnTo>
                  <a:pt x="212128" y="356603"/>
                </a:lnTo>
                <a:lnTo>
                  <a:pt x="197993" y="368046"/>
                </a:lnTo>
                <a:lnTo>
                  <a:pt x="201676" y="377063"/>
                </a:lnTo>
                <a:lnTo>
                  <a:pt x="235204" y="350189"/>
                </a:lnTo>
                <a:lnTo>
                  <a:pt x="261112" y="307213"/>
                </a:lnTo>
                <a:lnTo>
                  <a:pt x="277571" y="251879"/>
                </a:lnTo>
                <a:lnTo>
                  <a:pt x="281698" y="221132"/>
                </a:lnTo>
                <a:lnTo>
                  <a:pt x="283083"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1917954" y="2735325"/>
            <a:ext cx="122555"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4</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txBox="1"/>
          <p:nvPr/>
        </p:nvSpPr>
        <p:spPr>
          <a:xfrm>
            <a:off x="2352294" y="2855721"/>
            <a:ext cx="6883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1.25</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p:nvPr/>
        </p:nvSpPr>
        <p:spPr>
          <a:xfrm>
            <a:off x="2218055" y="3331717"/>
            <a:ext cx="283210" cy="377190"/>
          </a:xfrm>
          <a:custGeom>
            <a:avLst/>
            <a:gdLst/>
            <a:ahLst/>
            <a:cxnLst/>
            <a:rect l="l" t="t" r="r" b="b"/>
            <a:pathLst>
              <a:path w="283210" h="377189">
                <a:moveTo>
                  <a:pt x="85090" y="8890"/>
                </a:moveTo>
                <a:lnTo>
                  <a:pt x="47891" y="26847"/>
                </a:lnTo>
                <a:lnTo>
                  <a:pt x="22098" y="69596"/>
                </a:lnTo>
                <a:lnTo>
                  <a:pt x="5511" y="124637"/>
                </a:lnTo>
                <a:lnTo>
                  <a:pt x="0" y="188341"/>
                </a:lnTo>
                <a:lnTo>
                  <a:pt x="1371" y="221132"/>
                </a:lnTo>
                <a:lnTo>
                  <a:pt x="12420" y="280568"/>
                </a:lnTo>
                <a:lnTo>
                  <a:pt x="34023" y="330720"/>
                </a:lnTo>
                <a:lnTo>
                  <a:pt x="63690" y="365633"/>
                </a:lnTo>
                <a:lnTo>
                  <a:pt x="81407" y="377063"/>
                </a:lnTo>
                <a:lnTo>
                  <a:pt x="85090" y="368046"/>
                </a:lnTo>
                <a:lnTo>
                  <a:pt x="70866" y="356603"/>
                </a:lnTo>
                <a:lnTo>
                  <a:pt x="58318" y="341668"/>
                </a:lnTo>
                <a:lnTo>
                  <a:pt x="38227" y="301371"/>
                </a:lnTo>
                <a:lnTo>
                  <a:pt x="25539" y="249466"/>
                </a:lnTo>
                <a:lnTo>
                  <a:pt x="21336" y="188595"/>
                </a:lnTo>
                <a:lnTo>
                  <a:pt x="22402" y="156527"/>
                </a:lnTo>
                <a:lnTo>
                  <a:pt x="30924" y="99834"/>
                </a:lnTo>
                <a:lnTo>
                  <a:pt x="47637" y="53467"/>
                </a:lnTo>
                <a:lnTo>
                  <a:pt x="71018" y="20320"/>
                </a:lnTo>
                <a:lnTo>
                  <a:pt x="85090" y="8890"/>
                </a:lnTo>
                <a:close/>
              </a:path>
              <a:path w="283210" h="377189">
                <a:moveTo>
                  <a:pt x="190627" y="180721"/>
                </a:moveTo>
                <a:lnTo>
                  <a:pt x="93091" y="180721"/>
                </a:lnTo>
                <a:lnTo>
                  <a:pt x="93091" y="195961"/>
                </a:lnTo>
                <a:lnTo>
                  <a:pt x="190627" y="195961"/>
                </a:lnTo>
                <a:lnTo>
                  <a:pt x="190627" y="180721"/>
                </a:lnTo>
                <a:close/>
              </a:path>
              <a:path w="283210" h="377189">
                <a:moveTo>
                  <a:pt x="283083" y="188341"/>
                </a:moveTo>
                <a:lnTo>
                  <a:pt x="277571" y="124637"/>
                </a:lnTo>
                <a:lnTo>
                  <a:pt x="261112" y="69596"/>
                </a:lnTo>
                <a:lnTo>
                  <a:pt x="235204" y="26847"/>
                </a:lnTo>
                <a:lnTo>
                  <a:pt x="201676" y="0"/>
                </a:lnTo>
                <a:lnTo>
                  <a:pt x="197993" y="8890"/>
                </a:lnTo>
                <a:lnTo>
                  <a:pt x="212051" y="20320"/>
                </a:lnTo>
                <a:lnTo>
                  <a:pt x="224548" y="35179"/>
                </a:lnTo>
                <a:lnTo>
                  <a:pt x="244729" y="75184"/>
                </a:lnTo>
                <a:lnTo>
                  <a:pt x="257517" y="126936"/>
                </a:lnTo>
                <a:lnTo>
                  <a:pt x="261747" y="188595"/>
                </a:lnTo>
                <a:lnTo>
                  <a:pt x="260692" y="220154"/>
                </a:lnTo>
                <a:lnTo>
                  <a:pt x="252260" y="276542"/>
                </a:lnTo>
                <a:lnTo>
                  <a:pt x="235559" y="323265"/>
                </a:lnTo>
                <a:lnTo>
                  <a:pt x="212128" y="356603"/>
                </a:lnTo>
                <a:lnTo>
                  <a:pt x="197993" y="368046"/>
                </a:lnTo>
                <a:lnTo>
                  <a:pt x="201676" y="377063"/>
                </a:lnTo>
                <a:lnTo>
                  <a:pt x="235204" y="350189"/>
                </a:lnTo>
                <a:lnTo>
                  <a:pt x="261112" y="307213"/>
                </a:lnTo>
                <a:lnTo>
                  <a:pt x="277571" y="251879"/>
                </a:lnTo>
                <a:lnTo>
                  <a:pt x="281698" y="221132"/>
                </a:lnTo>
                <a:lnTo>
                  <a:pt x="283083"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2577719" y="3331717"/>
            <a:ext cx="283210" cy="377190"/>
          </a:xfrm>
          <a:custGeom>
            <a:avLst/>
            <a:gdLst/>
            <a:ahLst/>
            <a:cxnLst/>
            <a:rect l="l" t="t" r="r" b="b"/>
            <a:pathLst>
              <a:path w="283210" h="377189">
                <a:moveTo>
                  <a:pt x="85090" y="8890"/>
                </a:moveTo>
                <a:lnTo>
                  <a:pt x="47891" y="26847"/>
                </a:lnTo>
                <a:lnTo>
                  <a:pt x="22098" y="69596"/>
                </a:lnTo>
                <a:lnTo>
                  <a:pt x="5524" y="124637"/>
                </a:lnTo>
                <a:lnTo>
                  <a:pt x="0" y="188341"/>
                </a:lnTo>
                <a:lnTo>
                  <a:pt x="1371" y="221132"/>
                </a:lnTo>
                <a:lnTo>
                  <a:pt x="12420" y="280568"/>
                </a:lnTo>
                <a:lnTo>
                  <a:pt x="34023" y="330720"/>
                </a:lnTo>
                <a:lnTo>
                  <a:pt x="63690" y="365633"/>
                </a:lnTo>
                <a:lnTo>
                  <a:pt x="81407" y="377063"/>
                </a:lnTo>
                <a:lnTo>
                  <a:pt x="85090" y="368046"/>
                </a:lnTo>
                <a:lnTo>
                  <a:pt x="70866" y="356603"/>
                </a:lnTo>
                <a:lnTo>
                  <a:pt x="58318" y="341668"/>
                </a:lnTo>
                <a:lnTo>
                  <a:pt x="38227" y="301371"/>
                </a:lnTo>
                <a:lnTo>
                  <a:pt x="25539" y="249466"/>
                </a:lnTo>
                <a:lnTo>
                  <a:pt x="21336" y="188595"/>
                </a:lnTo>
                <a:lnTo>
                  <a:pt x="22402" y="156527"/>
                </a:lnTo>
                <a:lnTo>
                  <a:pt x="30924" y="99834"/>
                </a:lnTo>
                <a:lnTo>
                  <a:pt x="47637" y="53467"/>
                </a:lnTo>
                <a:lnTo>
                  <a:pt x="71018" y="20320"/>
                </a:lnTo>
                <a:lnTo>
                  <a:pt x="85090" y="8890"/>
                </a:lnTo>
                <a:close/>
              </a:path>
              <a:path w="283210" h="377189">
                <a:moveTo>
                  <a:pt x="190627" y="180721"/>
                </a:moveTo>
                <a:lnTo>
                  <a:pt x="93091" y="180721"/>
                </a:lnTo>
                <a:lnTo>
                  <a:pt x="93091" y="195961"/>
                </a:lnTo>
                <a:lnTo>
                  <a:pt x="190627" y="195961"/>
                </a:lnTo>
                <a:lnTo>
                  <a:pt x="190627" y="180721"/>
                </a:lnTo>
                <a:close/>
              </a:path>
              <a:path w="283210" h="377189">
                <a:moveTo>
                  <a:pt x="283083" y="188341"/>
                </a:moveTo>
                <a:lnTo>
                  <a:pt x="277571" y="124637"/>
                </a:lnTo>
                <a:lnTo>
                  <a:pt x="261112" y="69596"/>
                </a:lnTo>
                <a:lnTo>
                  <a:pt x="235204" y="26847"/>
                </a:lnTo>
                <a:lnTo>
                  <a:pt x="201676" y="0"/>
                </a:lnTo>
                <a:lnTo>
                  <a:pt x="197993" y="8890"/>
                </a:lnTo>
                <a:lnTo>
                  <a:pt x="212051" y="20320"/>
                </a:lnTo>
                <a:lnTo>
                  <a:pt x="224548" y="35179"/>
                </a:lnTo>
                <a:lnTo>
                  <a:pt x="244729" y="75184"/>
                </a:lnTo>
                <a:lnTo>
                  <a:pt x="257517" y="126936"/>
                </a:lnTo>
                <a:lnTo>
                  <a:pt x="261747" y="188595"/>
                </a:lnTo>
                <a:lnTo>
                  <a:pt x="260692" y="220154"/>
                </a:lnTo>
                <a:lnTo>
                  <a:pt x="252260" y="276542"/>
                </a:lnTo>
                <a:lnTo>
                  <a:pt x="235559" y="323265"/>
                </a:lnTo>
                <a:lnTo>
                  <a:pt x="212128" y="356603"/>
                </a:lnTo>
                <a:lnTo>
                  <a:pt x="197993" y="368046"/>
                </a:lnTo>
                <a:lnTo>
                  <a:pt x="201676" y="377063"/>
                </a:lnTo>
                <a:lnTo>
                  <a:pt x="235204" y="350189"/>
                </a:lnTo>
                <a:lnTo>
                  <a:pt x="261112" y="307213"/>
                </a:lnTo>
                <a:lnTo>
                  <a:pt x="277571" y="251879"/>
                </a:lnTo>
                <a:lnTo>
                  <a:pt x="281698" y="221132"/>
                </a:lnTo>
                <a:lnTo>
                  <a:pt x="283083"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2298954" y="3224530"/>
            <a:ext cx="482600" cy="522605"/>
          </a:xfrm>
          <a:prstGeom prst="rect">
            <a:avLst/>
          </a:prstGeom>
        </p:spPr>
        <p:txBody>
          <a:bodyPr vert="horz" wrap="square" lIns="0" tIns="62230" rIns="0" bIns="0" rtlCol="0">
            <a:spAutoFit/>
          </a:bodyPr>
          <a:lstStyle/>
          <a:p>
            <a:pPr marL="12700" marR="0" lvl="0" indent="0" algn="l" defTabSz="914400" rtl="0" eaLnBrk="1" fontAlgn="auto" latinLnBrk="0" hangingPunct="1">
              <a:lnSpc>
                <a:spcPct val="100000"/>
              </a:lnSpc>
              <a:spcBef>
                <a:spcPts val="490"/>
              </a:spcBef>
              <a:spcAft>
                <a:spcPts val="0"/>
              </a:spcAft>
              <a:buClrTx/>
              <a:buSzTx/>
              <a:buFontTx/>
              <a:buNone/>
              <a:tabLst>
                <a:tab pos="372110" algn="l"/>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	3</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395"/>
              </a:spcBef>
              <a:spcAft>
                <a:spcPts val="0"/>
              </a:spcAft>
              <a:buClrTx/>
              <a:buSzTx/>
              <a:buFontTx/>
              <a:buNone/>
              <a:tabLst>
                <a:tab pos="372110" algn="l"/>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4	4</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3092957" y="3344926"/>
            <a:ext cx="8991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1800" b="0" i="0" u="none" strike="noStrike" kern="1200" cap="none" spc="0" normalizeH="0" baseline="0" noProof="0" dirty="0">
                <a:ln>
                  <a:noFill/>
                </a:ln>
                <a:solidFill>
                  <a:prstClr val="black"/>
                </a:solidFill>
                <a:effectLst/>
                <a:uLnTx/>
                <a:uFillTx/>
                <a:latin typeface="Tinos"/>
                <a:ea typeface="+mn-ea"/>
                <a:cs typeface="Tinos"/>
              </a:rPr>
              <a:t>0.</a:t>
            </a:r>
            <a:r>
              <a:rPr kumimoji="0" sz="1800" b="0" i="0" u="none" strike="noStrike" kern="1200" cap="none" spc="0" normalizeH="0" baseline="0" noProof="0" dirty="0">
                <a:ln>
                  <a:noFill/>
                </a:ln>
                <a:solidFill>
                  <a:prstClr val="black"/>
                </a:solidFill>
                <a:effectLst/>
                <a:uLnTx/>
                <a:uFillTx/>
                <a:latin typeface="Carlito"/>
                <a:ea typeface="+mn-ea"/>
                <a:cs typeface="Carlito"/>
              </a:rPr>
              <a:t>9375</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p:nvPr/>
        </p:nvSpPr>
        <p:spPr>
          <a:xfrm>
            <a:off x="1367155" y="3806444"/>
            <a:ext cx="537210" cy="220345"/>
          </a:xfrm>
          <a:custGeom>
            <a:avLst/>
            <a:gdLst/>
            <a:ahLst/>
            <a:cxnLst/>
            <a:rect l="l" t="t" r="r" b="b"/>
            <a:pathLst>
              <a:path w="537210" h="220345">
                <a:moveTo>
                  <a:pt x="537082" y="126"/>
                </a:moveTo>
                <a:lnTo>
                  <a:pt x="131190" y="0"/>
                </a:lnTo>
                <a:lnTo>
                  <a:pt x="76072" y="190499"/>
                </a:lnTo>
                <a:lnTo>
                  <a:pt x="36575" y="103885"/>
                </a:lnTo>
                <a:lnTo>
                  <a:pt x="0" y="120649"/>
                </a:lnTo>
                <a:lnTo>
                  <a:pt x="3428" y="129031"/>
                </a:lnTo>
                <a:lnTo>
                  <a:pt x="22351" y="120649"/>
                </a:lnTo>
                <a:lnTo>
                  <a:pt x="68579" y="219963"/>
                </a:lnTo>
                <a:lnTo>
                  <a:pt x="79375" y="219963"/>
                </a:lnTo>
                <a:lnTo>
                  <a:pt x="139445" y="14858"/>
                </a:lnTo>
                <a:lnTo>
                  <a:pt x="146938" y="14858"/>
                </a:lnTo>
                <a:lnTo>
                  <a:pt x="146938" y="15366"/>
                </a:lnTo>
                <a:lnTo>
                  <a:pt x="537082" y="15366"/>
                </a:lnTo>
                <a:lnTo>
                  <a:pt x="537082" y="12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778662" y="3243961"/>
            <a:ext cx="1420495" cy="775970"/>
          </a:xfrm>
          <a:prstGeom prst="rect">
            <a:avLst/>
          </a:prstGeom>
        </p:spPr>
        <p:txBody>
          <a:bodyPr vert="horz" wrap="square" lIns="0" tIns="113665" rIns="0" bIns="0" rtlCol="0">
            <a:spAutoFit/>
          </a:bodyPr>
          <a:lstStyle/>
          <a:p>
            <a:pPr marL="75565" marR="0" lvl="0" indent="0" algn="l" defTabSz="914400" rtl="0" eaLnBrk="1" fontAlgn="auto" latinLnBrk="0" hangingPunct="1">
              <a:lnSpc>
                <a:spcPct val="100000"/>
              </a:lnSpc>
              <a:spcBef>
                <a:spcPts val="89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V(X) </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1" u="none" strike="noStrike" kern="1200" cap="none" spc="-5" normalizeH="0" baseline="0" noProof="0" dirty="0">
                <a:ln>
                  <a:noFill/>
                </a:ln>
                <a:solidFill>
                  <a:prstClr val="black"/>
                </a:solidFill>
                <a:effectLst/>
                <a:uLnTx/>
                <a:uFillTx/>
                <a:latin typeface="Carlito"/>
                <a:ea typeface="+mn-ea"/>
                <a:cs typeface="Carlito"/>
              </a:rPr>
              <a:t>npq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40" normalizeH="0" baseline="0" noProof="0" dirty="0">
                <a:ln>
                  <a:noFill/>
                </a:ln>
                <a:solidFill>
                  <a:prstClr val="black"/>
                </a:solidFill>
                <a:effectLst/>
                <a:uLnTx/>
                <a:uFillTx/>
                <a:latin typeface="Carlito"/>
                <a:ea typeface="+mn-ea"/>
                <a:cs typeface="Carlito"/>
              </a:rPr>
              <a:t> </a:t>
            </a:r>
            <a:r>
              <a:rPr kumimoji="0" sz="1800" b="0" i="0" u="none" strike="noStrike" kern="1200" cap="none" spc="95" normalizeH="0" baseline="0" noProof="0" dirty="0">
                <a:ln>
                  <a:noFill/>
                </a:ln>
                <a:solidFill>
                  <a:prstClr val="black"/>
                </a:solidFill>
                <a:effectLst/>
                <a:uLnTx/>
                <a:uFillTx/>
                <a:latin typeface="Tinos"/>
                <a:ea typeface="+mn-ea"/>
                <a:cs typeface="Tinos"/>
              </a:rPr>
              <a:t>5</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63500" marR="0" lvl="0" indent="0" algn="l" defTabSz="914400" rtl="0" eaLnBrk="1" fontAlgn="auto" latinLnBrk="0" hangingPunct="1">
              <a:lnSpc>
                <a:spcPct val="100000"/>
              </a:lnSpc>
              <a:spcBef>
                <a:spcPts val="795"/>
              </a:spcBef>
              <a:spcAft>
                <a:spcPts val="0"/>
              </a:spcAft>
              <a:buClrTx/>
              <a:buSzTx/>
              <a:buFontTx/>
              <a:buNone/>
              <a:tabLst>
                <a:tab pos="735330" algn="l"/>
              </a:tabLst>
              <a:defRPr/>
            </a:pPr>
            <a:r>
              <a:rPr kumimoji="0" sz="1800" b="0" i="0" u="none" strike="noStrike" kern="1200" cap="none" spc="65" normalizeH="0" baseline="0" noProof="0" dirty="0">
                <a:ln>
                  <a:noFill/>
                </a:ln>
                <a:solidFill>
                  <a:prstClr val="black"/>
                </a:solidFill>
                <a:effectLst/>
                <a:uLnTx/>
                <a:uFillTx/>
                <a:latin typeface="Carlito"/>
                <a:ea typeface="+mn-ea"/>
                <a:cs typeface="Carlito"/>
              </a:rPr>
              <a:t>σ</a:t>
            </a:r>
            <a:r>
              <a:rPr kumimoji="0" sz="1950" b="0" i="0" u="none" strike="noStrike" kern="1200" cap="none" spc="97" normalizeH="0" baseline="-14957" noProof="0" dirty="0">
                <a:ln>
                  <a:noFill/>
                </a:ln>
                <a:solidFill>
                  <a:prstClr val="black"/>
                </a:solidFill>
                <a:effectLst/>
                <a:uLnTx/>
                <a:uFillTx/>
                <a:latin typeface="Tinos"/>
                <a:ea typeface="+mn-ea"/>
                <a:cs typeface="Tinos"/>
              </a:rPr>
              <a:t>𝑥</a:t>
            </a:r>
            <a:r>
              <a:rPr kumimoji="0" sz="1800" b="0" i="0" u="none" strike="noStrike" kern="1200" cap="none" spc="65"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𝑛𝑝𝑞        </a:t>
            </a:r>
            <a:r>
              <a:rPr kumimoji="0" sz="1800" b="0" i="0" u="none" strike="noStrike" kern="1200" cap="none" spc="-38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6" name="object 16"/>
          <p:cNvSpPr/>
          <p:nvPr/>
        </p:nvSpPr>
        <p:spPr>
          <a:xfrm>
            <a:off x="2205354" y="3756152"/>
            <a:ext cx="829944" cy="220345"/>
          </a:xfrm>
          <a:custGeom>
            <a:avLst/>
            <a:gdLst/>
            <a:ahLst/>
            <a:cxnLst/>
            <a:rect l="l" t="t" r="r" b="b"/>
            <a:pathLst>
              <a:path w="829944" h="220345">
                <a:moveTo>
                  <a:pt x="131190" y="0"/>
                </a:moveTo>
                <a:lnTo>
                  <a:pt x="76072" y="190500"/>
                </a:lnTo>
                <a:lnTo>
                  <a:pt x="36575" y="103886"/>
                </a:lnTo>
                <a:lnTo>
                  <a:pt x="0" y="120650"/>
                </a:lnTo>
                <a:lnTo>
                  <a:pt x="3428" y="129031"/>
                </a:lnTo>
                <a:lnTo>
                  <a:pt x="22351" y="120650"/>
                </a:lnTo>
                <a:lnTo>
                  <a:pt x="68580" y="219964"/>
                </a:lnTo>
                <a:lnTo>
                  <a:pt x="79375" y="219964"/>
                </a:lnTo>
                <a:lnTo>
                  <a:pt x="139445" y="14859"/>
                </a:lnTo>
                <a:lnTo>
                  <a:pt x="146938" y="14859"/>
                </a:lnTo>
                <a:lnTo>
                  <a:pt x="146938" y="15367"/>
                </a:lnTo>
                <a:lnTo>
                  <a:pt x="829690" y="15367"/>
                </a:lnTo>
                <a:lnTo>
                  <a:pt x="829690" y="127"/>
                </a:lnTo>
                <a:lnTo>
                  <a:pt x="13119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2340101" y="3720210"/>
            <a:ext cx="14471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prstClr val="black"/>
                </a:solidFill>
                <a:effectLst/>
                <a:uLnTx/>
                <a:uFillTx/>
                <a:latin typeface="Tinos"/>
                <a:ea typeface="+mn-ea"/>
                <a:cs typeface="Tinos"/>
              </a:rPr>
              <a:t>0.9375 </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15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0.968</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0" y="2060448"/>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2730" cy="599440"/>
          </a:xfrm>
          <a:custGeom>
            <a:avLst/>
            <a:gdLst/>
            <a:ahLst/>
            <a:cxnLst/>
            <a:rect l="l" t="t" r="r" b="b"/>
            <a:pathLst>
              <a:path w="9142730" h="599440">
                <a:moveTo>
                  <a:pt x="9142476" y="0"/>
                </a:moveTo>
                <a:lnTo>
                  <a:pt x="0" y="0"/>
                </a:lnTo>
                <a:lnTo>
                  <a:pt x="0" y="598932"/>
                </a:lnTo>
                <a:lnTo>
                  <a:pt x="9142476" y="598932"/>
                </a:lnTo>
                <a:lnTo>
                  <a:pt x="914247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42113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a:t>
            </a:r>
            <a:endParaRPr sz="3200"/>
          </a:p>
        </p:txBody>
      </p:sp>
      <p:sp>
        <p:nvSpPr>
          <p:cNvPr id="4" name="object 4"/>
          <p:cNvSpPr/>
          <p:nvPr/>
        </p:nvSpPr>
        <p:spPr>
          <a:xfrm>
            <a:off x="761" y="569976"/>
            <a:ext cx="9143365" cy="38100"/>
          </a:xfrm>
          <a:custGeom>
            <a:avLst/>
            <a:gdLst/>
            <a:ahLst/>
            <a:cxnLst/>
            <a:rect l="l" t="t" r="r" b="b"/>
            <a:pathLst>
              <a:path w="9143365" h="38100">
                <a:moveTo>
                  <a:pt x="0" y="38100"/>
                </a:moveTo>
                <a:lnTo>
                  <a:pt x="9142857" y="38100"/>
                </a:lnTo>
                <a:lnTo>
                  <a:pt x="9142857"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82828"/>
            <a:ext cx="8002270" cy="139700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If 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student successfully passing </a:t>
            </a:r>
            <a:r>
              <a:rPr kumimoji="0" sz="1800" b="0" i="0" u="none" strike="noStrike" kern="1200" cap="none" spc="0" normalizeH="0" baseline="0" noProof="0" dirty="0">
                <a:ln>
                  <a:noFill/>
                </a:ln>
                <a:solidFill>
                  <a:prstClr val="black"/>
                </a:solidFill>
                <a:effectLst/>
                <a:uLnTx/>
                <a:uFillTx/>
                <a:latin typeface="Carlito"/>
                <a:ea typeface="+mn-ea"/>
                <a:cs typeface="Carlito"/>
              </a:rPr>
              <a:t>this </a:t>
            </a:r>
            <a:r>
              <a:rPr kumimoji="0" sz="1800" b="0" i="0" u="none" strike="noStrike" kern="1200" cap="none" spc="-15" normalizeH="0" baseline="0" noProof="0" dirty="0">
                <a:ln>
                  <a:noFill/>
                </a:ln>
                <a:solidFill>
                  <a:prstClr val="black"/>
                </a:solidFill>
                <a:effectLst/>
                <a:uLnTx/>
                <a:uFillTx/>
                <a:latin typeface="Carlito"/>
                <a:ea typeface="+mn-ea"/>
                <a:cs typeface="Carlito"/>
              </a:rPr>
              <a:t>course </a:t>
            </a:r>
            <a:r>
              <a:rPr kumimoji="0" sz="1800" b="0" i="0" u="none" strike="noStrike" kern="1200" cap="none" spc="-5" normalizeH="0" baseline="0" noProof="0" dirty="0">
                <a:ln>
                  <a:noFill/>
                </a:ln>
                <a:solidFill>
                  <a:prstClr val="black"/>
                </a:solidFill>
                <a:effectLst/>
                <a:uLnTx/>
                <a:uFillTx/>
                <a:latin typeface="Carlito"/>
                <a:ea typeface="+mn-ea"/>
                <a:cs typeface="Carlito"/>
              </a:rPr>
              <a:t>(C or </a:t>
            </a:r>
            <a:r>
              <a:rPr kumimoji="0" sz="1800" b="0" i="0" u="none" strike="noStrike" kern="1200" cap="none" spc="-10" normalizeH="0" baseline="0" noProof="0" dirty="0">
                <a:ln>
                  <a:noFill/>
                </a:ln>
                <a:solidFill>
                  <a:prstClr val="black"/>
                </a:solidFill>
                <a:effectLst/>
                <a:uLnTx/>
                <a:uFillTx/>
                <a:latin typeface="Carlito"/>
                <a:ea typeface="+mn-ea"/>
                <a:cs typeface="Carlito"/>
              </a:rPr>
              <a:t>better)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0" normalizeH="0" baseline="0" noProof="0" dirty="0">
                <a:ln>
                  <a:noFill/>
                </a:ln>
                <a:solidFill>
                  <a:prstClr val="black"/>
                </a:solidFill>
                <a:effectLst/>
                <a:uLnTx/>
                <a:uFillTx/>
                <a:latin typeface="Carlito"/>
                <a:ea typeface="+mn-ea"/>
                <a:cs typeface="Carlito"/>
              </a:rPr>
              <a:t>0.82, </a:t>
            </a: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given </a:t>
            </a:r>
            <a:r>
              <a:rPr kumimoji="0" sz="1800" b="0" i="0" u="none" strike="noStrike" kern="1200" cap="none" spc="0" normalizeH="0" baseline="0" noProof="0" dirty="0">
                <a:ln>
                  <a:noFill/>
                </a:ln>
                <a:solidFill>
                  <a:prstClr val="black"/>
                </a:solidFill>
                <a:effectLst/>
                <a:uLnTx/>
                <a:uFillTx/>
                <a:latin typeface="Carlito"/>
                <a:ea typeface="+mn-ea"/>
                <a:cs typeface="Carlito"/>
              </a:rPr>
              <a:t>8</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students.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eriod"/>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All 8</a:t>
            </a:r>
            <a:r>
              <a:rPr kumimoji="0" sz="1800" b="0" i="0" u="none" strike="noStrike" kern="1200" cap="none" spc="-5" normalizeH="0" baseline="0" noProof="0" dirty="0">
                <a:ln>
                  <a:noFill/>
                </a:ln>
                <a:solidFill>
                  <a:prstClr val="black"/>
                </a:solidFill>
                <a:effectLst/>
                <a:uLnTx/>
                <a:uFillTx/>
                <a:latin typeface="Carlito"/>
                <a:ea typeface="+mn-ea"/>
                <a:cs typeface="Carlito"/>
              </a:rPr>
              <a:t> pass.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eriod"/>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None</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pass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eriod"/>
              <a:tabLst>
                <a:tab pos="354965" algn="l"/>
                <a:tab pos="355600" algn="l"/>
              </a:tabLst>
              <a:defRPr/>
            </a:pPr>
            <a:r>
              <a:rPr kumimoji="0" sz="1800" b="0" i="0" u="none" strike="noStrike" kern="1200" cap="none" spc="-25"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least </a:t>
            </a:r>
            <a:r>
              <a:rPr kumimoji="0" sz="1800" b="0" i="0" u="none" strike="noStrike" kern="1200" cap="none" spc="0" normalizeH="0" baseline="0" noProof="0" dirty="0">
                <a:ln>
                  <a:noFill/>
                </a:ln>
                <a:solidFill>
                  <a:prstClr val="black"/>
                </a:solidFill>
                <a:effectLst/>
                <a:uLnTx/>
                <a:uFillTx/>
                <a:latin typeface="Carlito"/>
                <a:ea typeface="+mn-ea"/>
                <a:cs typeface="Carlito"/>
              </a:rPr>
              <a:t>6</a:t>
            </a:r>
            <a:r>
              <a:rPr kumimoji="0" sz="1800" b="0" i="0" u="none" strike="noStrike" kern="1200" cap="none" spc="3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pass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txBox="1"/>
          <p:nvPr/>
        </p:nvSpPr>
        <p:spPr>
          <a:xfrm>
            <a:off x="474370" y="2447118"/>
            <a:ext cx="231775"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900" b="0" i="1" u="none" strike="noStrike" kern="1200" cap="none" spc="-40" normalizeH="0" baseline="0" noProof="0" dirty="0">
                <a:ln>
                  <a:noFill/>
                </a:ln>
                <a:solidFill>
                  <a:prstClr val="black"/>
                </a:solidFill>
                <a:effectLst/>
                <a:uLnTx/>
                <a:uFillTx/>
                <a:latin typeface="Arimo"/>
                <a:ea typeface="+mn-ea"/>
                <a:cs typeface="Arimo"/>
              </a:rPr>
              <a:t>a)</a:t>
            </a:r>
            <a:endParaRPr kumimoji="0" sz="1900" b="0" i="0" u="none" strike="noStrike" kern="1200" cap="none" spc="0" normalizeH="0" baseline="0" noProof="0">
              <a:ln>
                <a:noFill/>
              </a:ln>
              <a:solidFill>
                <a:prstClr val="black"/>
              </a:solidFill>
              <a:effectLst/>
              <a:uLnTx/>
              <a:uFillTx/>
              <a:latin typeface="Arimo"/>
              <a:ea typeface="+mn-ea"/>
              <a:cs typeface="Arimo"/>
            </a:endParaRPr>
          </a:p>
        </p:txBody>
      </p:sp>
      <p:sp>
        <p:nvSpPr>
          <p:cNvPr id="7" name="object 7"/>
          <p:cNvSpPr/>
          <p:nvPr/>
        </p:nvSpPr>
        <p:spPr>
          <a:xfrm>
            <a:off x="849978" y="2496820"/>
            <a:ext cx="262255" cy="276225"/>
          </a:xfrm>
          <a:custGeom>
            <a:avLst/>
            <a:gdLst/>
            <a:ahLst/>
            <a:cxnLst/>
            <a:rect l="l" t="t" r="r" b="b"/>
            <a:pathLst>
              <a:path w="262255" h="276225">
                <a:moveTo>
                  <a:pt x="189592" y="0"/>
                </a:moveTo>
                <a:lnTo>
                  <a:pt x="186798" y="9143"/>
                </a:lnTo>
                <a:lnTo>
                  <a:pt x="199485" y="15712"/>
                </a:lnTo>
                <a:lnTo>
                  <a:pt x="210533" y="25304"/>
                </a:lnTo>
                <a:lnTo>
                  <a:pt x="233787" y="71560"/>
                </a:lnTo>
                <a:lnTo>
                  <a:pt x="240731" y="113938"/>
                </a:lnTo>
                <a:lnTo>
                  <a:pt x="241598" y="138175"/>
                </a:lnTo>
                <a:lnTo>
                  <a:pt x="240731" y="162393"/>
                </a:lnTo>
                <a:lnTo>
                  <a:pt x="233787" y="204684"/>
                </a:lnTo>
                <a:lnTo>
                  <a:pt x="210533" y="250856"/>
                </a:lnTo>
                <a:lnTo>
                  <a:pt x="186798" y="266953"/>
                </a:lnTo>
                <a:lnTo>
                  <a:pt x="189592" y="276097"/>
                </a:lnTo>
                <a:lnTo>
                  <a:pt x="232847" y="246040"/>
                </a:lnTo>
                <a:lnTo>
                  <a:pt x="251526" y="208700"/>
                </a:lnTo>
                <a:lnTo>
                  <a:pt x="260956" y="163361"/>
                </a:lnTo>
                <a:lnTo>
                  <a:pt x="262134" y="138049"/>
                </a:lnTo>
                <a:lnTo>
                  <a:pt x="260956" y="112736"/>
                </a:lnTo>
                <a:lnTo>
                  <a:pt x="251526" y="67397"/>
                </a:lnTo>
                <a:lnTo>
                  <a:pt x="232847" y="30057"/>
                </a:lnTo>
                <a:lnTo>
                  <a:pt x="206006" y="6383"/>
                </a:lnTo>
                <a:lnTo>
                  <a:pt x="189592" y="0"/>
                </a:lnTo>
                <a:close/>
              </a:path>
              <a:path w="262255" h="276225">
                <a:moveTo>
                  <a:pt x="72536" y="0"/>
                </a:moveTo>
                <a:lnTo>
                  <a:pt x="29281" y="30057"/>
                </a:lnTo>
                <a:lnTo>
                  <a:pt x="10602" y="67397"/>
                </a:lnTo>
                <a:lnTo>
                  <a:pt x="1172" y="112736"/>
                </a:lnTo>
                <a:lnTo>
                  <a:pt x="0" y="138175"/>
                </a:lnTo>
                <a:lnTo>
                  <a:pt x="1172" y="163361"/>
                </a:lnTo>
                <a:lnTo>
                  <a:pt x="10602" y="208700"/>
                </a:lnTo>
                <a:lnTo>
                  <a:pt x="29281" y="246040"/>
                </a:lnTo>
                <a:lnTo>
                  <a:pt x="72536" y="276097"/>
                </a:lnTo>
                <a:lnTo>
                  <a:pt x="75330" y="266953"/>
                </a:lnTo>
                <a:lnTo>
                  <a:pt x="62645" y="260405"/>
                </a:lnTo>
                <a:lnTo>
                  <a:pt x="51600" y="250856"/>
                </a:lnTo>
                <a:lnTo>
                  <a:pt x="28347" y="204684"/>
                </a:lnTo>
                <a:lnTo>
                  <a:pt x="21398" y="162393"/>
                </a:lnTo>
                <a:lnTo>
                  <a:pt x="20534" y="138049"/>
                </a:lnTo>
                <a:lnTo>
                  <a:pt x="21398" y="113938"/>
                </a:lnTo>
                <a:lnTo>
                  <a:pt x="28347" y="71560"/>
                </a:lnTo>
                <a:lnTo>
                  <a:pt x="51600" y="25304"/>
                </a:lnTo>
                <a:lnTo>
                  <a:pt x="75330" y="9143"/>
                </a:lnTo>
                <a:lnTo>
                  <a:pt x="725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919378" y="2415286"/>
            <a:ext cx="122555" cy="417195"/>
          </a:xfrm>
          <a:prstGeom prst="rect">
            <a:avLst/>
          </a:prstGeom>
        </p:spPr>
        <p:txBody>
          <a:bodyPr vert="horz" wrap="square" lIns="0" tIns="15240" rIns="0" bIns="0" rtlCol="0">
            <a:spAutoFit/>
          </a:bodyPr>
          <a:lstStyle/>
          <a:p>
            <a:pPr marL="12700" marR="0" lvl="0" indent="0" algn="l" defTabSz="914400" rtl="0" eaLnBrk="1" fontAlgn="auto" latinLnBrk="0" hangingPunct="1">
              <a:lnSpc>
                <a:spcPts val="153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530"/>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1878710" y="2529713"/>
            <a:ext cx="976630" cy="212090"/>
          </a:xfrm>
          <a:custGeom>
            <a:avLst/>
            <a:gdLst/>
            <a:ahLst/>
            <a:cxnLst/>
            <a:rect l="l" t="t" r="r" b="b"/>
            <a:pathLst>
              <a:path w="976630" h="212089">
                <a:moveTo>
                  <a:pt x="909193" y="0"/>
                </a:moveTo>
                <a:lnTo>
                  <a:pt x="906144" y="8636"/>
                </a:lnTo>
                <a:lnTo>
                  <a:pt x="918412" y="13946"/>
                </a:lnTo>
                <a:lnTo>
                  <a:pt x="928941" y="21304"/>
                </a:lnTo>
                <a:lnTo>
                  <a:pt x="950307" y="55449"/>
                </a:lnTo>
                <a:lnTo>
                  <a:pt x="957326" y="104901"/>
                </a:lnTo>
                <a:lnTo>
                  <a:pt x="956540" y="123571"/>
                </a:lnTo>
                <a:lnTo>
                  <a:pt x="944752" y="169290"/>
                </a:lnTo>
                <a:lnTo>
                  <a:pt x="918499" y="197865"/>
                </a:lnTo>
                <a:lnTo>
                  <a:pt x="906399" y="203200"/>
                </a:lnTo>
                <a:lnTo>
                  <a:pt x="909193" y="211836"/>
                </a:lnTo>
                <a:lnTo>
                  <a:pt x="949590" y="187707"/>
                </a:lnTo>
                <a:lnTo>
                  <a:pt x="972312" y="143335"/>
                </a:lnTo>
                <a:lnTo>
                  <a:pt x="976630" y="105917"/>
                </a:lnTo>
                <a:lnTo>
                  <a:pt x="975536" y="86538"/>
                </a:lnTo>
                <a:lnTo>
                  <a:pt x="959231" y="37211"/>
                </a:lnTo>
                <a:lnTo>
                  <a:pt x="924530" y="5546"/>
                </a:lnTo>
                <a:lnTo>
                  <a:pt x="909193" y="0"/>
                </a:lnTo>
                <a:close/>
              </a:path>
              <a:path w="976630" h="212089">
                <a:moveTo>
                  <a:pt x="67437" y="0"/>
                </a:moveTo>
                <a:lnTo>
                  <a:pt x="27092" y="24163"/>
                </a:lnTo>
                <a:lnTo>
                  <a:pt x="4365" y="68611"/>
                </a:lnTo>
                <a:lnTo>
                  <a:pt x="0" y="105917"/>
                </a:lnTo>
                <a:lnTo>
                  <a:pt x="1075" y="125370"/>
                </a:lnTo>
                <a:lnTo>
                  <a:pt x="17399" y="174751"/>
                </a:lnTo>
                <a:lnTo>
                  <a:pt x="52081" y="206238"/>
                </a:lnTo>
                <a:lnTo>
                  <a:pt x="67437" y="211836"/>
                </a:lnTo>
                <a:lnTo>
                  <a:pt x="70103" y="203200"/>
                </a:lnTo>
                <a:lnTo>
                  <a:pt x="58076" y="197865"/>
                </a:lnTo>
                <a:lnTo>
                  <a:pt x="47704" y="190436"/>
                </a:lnTo>
                <a:lnTo>
                  <a:pt x="26376" y="155765"/>
                </a:lnTo>
                <a:lnTo>
                  <a:pt x="19303" y="104901"/>
                </a:lnTo>
                <a:lnTo>
                  <a:pt x="20089" y="86830"/>
                </a:lnTo>
                <a:lnTo>
                  <a:pt x="31876" y="42163"/>
                </a:lnTo>
                <a:lnTo>
                  <a:pt x="58291" y="13946"/>
                </a:lnTo>
                <a:lnTo>
                  <a:pt x="70484"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1080922" y="2459482"/>
            <a:ext cx="1738630" cy="299720"/>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0" normalizeH="0" baseline="0" noProof="0" dirty="0">
                <a:ln>
                  <a:noFill/>
                </a:ln>
                <a:solidFill>
                  <a:prstClr val="black"/>
                </a:solidFill>
                <a:effectLst/>
                <a:uLnTx/>
                <a:uFillTx/>
                <a:latin typeface="Tinos"/>
                <a:ea typeface="+mn-ea"/>
                <a:cs typeface="Tinos"/>
              </a:rPr>
              <a:t>(0.82)</a:t>
            </a:r>
            <a:r>
              <a:rPr kumimoji="0" sz="1950" b="0" i="0" u="none" strike="noStrike" kern="1200" cap="none" spc="135" normalizeH="0" baseline="27777" noProof="0" dirty="0">
                <a:ln>
                  <a:noFill/>
                </a:ln>
                <a:solidFill>
                  <a:prstClr val="black"/>
                </a:solidFill>
                <a:effectLst/>
                <a:uLnTx/>
                <a:uFillTx/>
                <a:latin typeface="Tinos"/>
                <a:ea typeface="+mn-ea"/>
                <a:cs typeface="Tinos"/>
              </a:rPr>
              <a:t>8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80"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0.82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2864357" y="2436622"/>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0</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3071622" y="2459482"/>
            <a:ext cx="92836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14"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0.2044</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474370" y="3327990"/>
            <a:ext cx="245110"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900" b="0" i="1" u="none" strike="noStrike" kern="1200" cap="none" spc="15" normalizeH="0" baseline="0" noProof="0" dirty="0">
                <a:ln>
                  <a:noFill/>
                </a:ln>
                <a:solidFill>
                  <a:prstClr val="black"/>
                </a:solidFill>
                <a:effectLst/>
                <a:uLnTx/>
                <a:uFillTx/>
                <a:latin typeface="Arimo"/>
                <a:ea typeface="+mn-ea"/>
                <a:cs typeface="Arimo"/>
              </a:rPr>
              <a:t>b)</a:t>
            </a:r>
            <a:endParaRPr kumimoji="0" sz="1900" b="0" i="0" u="none" strike="noStrike" kern="1200" cap="none" spc="0" normalizeH="0" baseline="0" noProof="0">
              <a:ln>
                <a:noFill/>
              </a:ln>
              <a:solidFill>
                <a:prstClr val="black"/>
              </a:solidFill>
              <a:effectLst/>
              <a:uLnTx/>
              <a:uFillTx/>
              <a:latin typeface="Arimo"/>
              <a:ea typeface="+mn-ea"/>
              <a:cs typeface="Arimo"/>
            </a:endParaRPr>
          </a:p>
        </p:txBody>
      </p:sp>
      <p:sp>
        <p:nvSpPr>
          <p:cNvPr id="14" name="object 14"/>
          <p:cNvSpPr/>
          <p:nvPr/>
        </p:nvSpPr>
        <p:spPr>
          <a:xfrm>
            <a:off x="849978" y="3377691"/>
            <a:ext cx="262255" cy="276225"/>
          </a:xfrm>
          <a:custGeom>
            <a:avLst/>
            <a:gdLst/>
            <a:ahLst/>
            <a:cxnLst/>
            <a:rect l="l" t="t" r="r" b="b"/>
            <a:pathLst>
              <a:path w="262255" h="276225">
                <a:moveTo>
                  <a:pt x="189592" y="0"/>
                </a:moveTo>
                <a:lnTo>
                  <a:pt x="186798" y="9144"/>
                </a:lnTo>
                <a:lnTo>
                  <a:pt x="199485" y="15712"/>
                </a:lnTo>
                <a:lnTo>
                  <a:pt x="210533" y="25304"/>
                </a:lnTo>
                <a:lnTo>
                  <a:pt x="233787" y="71560"/>
                </a:lnTo>
                <a:lnTo>
                  <a:pt x="240731" y="113938"/>
                </a:lnTo>
                <a:lnTo>
                  <a:pt x="241598" y="138175"/>
                </a:lnTo>
                <a:lnTo>
                  <a:pt x="240731" y="162393"/>
                </a:lnTo>
                <a:lnTo>
                  <a:pt x="233787" y="204684"/>
                </a:lnTo>
                <a:lnTo>
                  <a:pt x="210533" y="250856"/>
                </a:lnTo>
                <a:lnTo>
                  <a:pt x="186798" y="266954"/>
                </a:lnTo>
                <a:lnTo>
                  <a:pt x="189592" y="276098"/>
                </a:lnTo>
                <a:lnTo>
                  <a:pt x="232847" y="246040"/>
                </a:lnTo>
                <a:lnTo>
                  <a:pt x="251526" y="208700"/>
                </a:lnTo>
                <a:lnTo>
                  <a:pt x="260956" y="163361"/>
                </a:lnTo>
                <a:lnTo>
                  <a:pt x="262134" y="138049"/>
                </a:lnTo>
                <a:lnTo>
                  <a:pt x="260956" y="112736"/>
                </a:lnTo>
                <a:lnTo>
                  <a:pt x="251526" y="67397"/>
                </a:lnTo>
                <a:lnTo>
                  <a:pt x="232847" y="30057"/>
                </a:lnTo>
                <a:lnTo>
                  <a:pt x="206006" y="6383"/>
                </a:lnTo>
                <a:lnTo>
                  <a:pt x="189592" y="0"/>
                </a:lnTo>
                <a:close/>
              </a:path>
              <a:path w="262255" h="276225">
                <a:moveTo>
                  <a:pt x="72536" y="0"/>
                </a:moveTo>
                <a:lnTo>
                  <a:pt x="29281" y="30057"/>
                </a:lnTo>
                <a:lnTo>
                  <a:pt x="10602" y="67397"/>
                </a:lnTo>
                <a:lnTo>
                  <a:pt x="1172" y="112736"/>
                </a:lnTo>
                <a:lnTo>
                  <a:pt x="0" y="138175"/>
                </a:lnTo>
                <a:lnTo>
                  <a:pt x="1172" y="163361"/>
                </a:lnTo>
                <a:lnTo>
                  <a:pt x="10602" y="208700"/>
                </a:lnTo>
                <a:lnTo>
                  <a:pt x="29281" y="246040"/>
                </a:lnTo>
                <a:lnTo>
                  <a:pt x="72536" y="276098"/>
                </a:lnTo>
                <a:lnTo>
                  <a:pt x="75330" y="266954"/>
                </a:lnTo>
                <a:lnTo>
                  <a:pt x="62645" y="260405"/>
                </a:lnTo>
                <a:lnTo>
                  <a:pt x="51600" y="250856"/>
                </a:lnTo>
                <a:lnTo>
                  <a:pt x="28347" y="204684"/>
                </a:lnTo>
                <a:lnTo>
                  <a:pt x="21398" y="162393"/>
                </a:lnTo>
                <a:lnTo>
                  <a:pt x="20534" y="138049"/>
                </a:lnTo>
                <a:lnTo>
                  <a:pt x="21398" y="113938"/>
                </a:lnTo>
                <a:lnTo>
                  <a:pt x="28347" y="71560"/>
                </a:lnTo>
                <a:lnTo>
                  <a:pt x="51600" y="25304"/>
                </a:lnTo>
                <a:lnTo>
                  <a:pt x="75330" y="9144"/>
                </a:lnTo>
                <a:lnTo>
                  <a:pt x="725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919378" y="3296157"/>
            <a:ext cx="122555" cy="417195"/>
          </a:xfrm>
          <a:prstGeom prst="rect">
            <a:avLst/>
          </a:prstGeom>
        </p:spPr>
        <p:txBody>
          <a:bodyPr vert="horz" wrap="square" lIns="0" tIns="15240" rIns="0" bIns="0" rtlCol="0">
            <a:spAutoFit/>
          </a:bodyPr>
          <a:lstStyle/>
          <a:p>
            <a:pPr marL="12700" marR="0" lvl="0" indent="0" algn="l" defTabSz="914400" rtl="0" eaLnBrk="1" fontAlgn="auto" latinLnBrk="0" hangingPunct="1">
              <a:lnSpc>
                <a:spcPts val="153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530"/>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0</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6" name="object 16"/>
          <p:cNvSpPr txBox="1"/>
          <p:nvPr/>
        </p:nvSpPr>
        <p:spPr>
          <a:xfrm>
            <a:off x="1093622" y="3340353"/>
            <a:ext cx="79438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0" normalizeH="0" baseline="0" noProof="0" dirty="0">
                <a:ln>
                  <a:noFill/>
                </a:ln>
                <a:solidFill>
                  <a:prstClr val="black"/>
                </a:solidFill>
                <a:effectLst/>
                <a:uLnTx/>
                <a:uFillTx/>
                <a:latin typeface="Tinos"/>
                <a:ea typeface="+mn-ea"/>
                <a:cs typeface="Tinos"/>
              </a:rPr>
              <a:t>(0.82)</a:t>
            </a:r>
            <a:r>
              <a:rPr kumimoji="0" sz="1950" b="0" i="0" u="none" strike="noStrike" kern="1200" cap="none" spc="135" normalizeH="0" baseline="27777" noProof="0" dirty="0">
                <a:ln>
                  <a:noFill/>
                </a:ln>
                <a:solidFill>
                  <a:prstClr val="black"/>
                </a:solidFill>
                <a:effectLst/>
                <a:uLnTx/>
                <a:uFillTx/>
                <a:latin typeface="Tinos"/>
                <a:ea typeface="+mn-ea"/>
                <a:cs typeface="Tinos"/>
              </a:rPr>
              <a:t>0</a:t>
            </a:r>
            <a:endParaRPr kumimoji="0" sz="1950" b="0" i="0" u="none" strike="noStrike" kern="1200" cap="none" spc="0" normalizeH="0" baseline="27777" noProof="0">
              <a:ln>
                <a:noFill/>
              </a:ln>
              <a:solidFill>
                <a:prstClr val="black"/>
              </a:solidFill>
              <a:effectLst/>
              <a:uLnTx/>
              <a:uFillTx/>
              <a:latin typeface="Tinos"/>
              <a:ea typeface="+mn-ea"/>
              <a:cs typeface="Tinos"/>
            </a:endParaRPr>
          </a:p>
        </p:txBody>
      </p:sp>
      <p:sp>
        <p:nvSpPr>
          <p:cNvPr id="17" name="object 17"/>
          <p:cNvSpPr/>
          <p:nvPr/>
        </p:nvSpPr>
        <p:spPr>
          <a:xfrm>
            <a:off x="1878710" y="3410584"/>
            <a:ext cx="976630" cy="212090"/>
          </a:xfrm>
          <a:custGeom>
            <a:avLst/>
            <a:gdLst/>
            <a:ahLst/>
            <a:cxnLst/>
            <a:rect l="l" t="t" r="r" b="b"/>
            <a:pathLst>
              <a:path w="976630" h="212089">
                <a:moveTo>
                  <a:pt x="909193" y="0"/>
                </a:moveTo>
                <a:lnTo>
                  <a:pt x="906144" y="8636"/>
                </a:lnTo>
                <a:lnTo>
                  <a:pt x="918412" y="13946"/>
                </a:lnTo>
                <a:lnTo>
                  <a:pt x="928941" y="21304"/>
                </a:lnTo>
                <a:lnTo>
                  <a:pt x="950307" y="55449"/>
                </a:lnTo>
                <a:lnTo>
                  <a:pt x="957326" y="104901"/>
                </a:lnTo>
                <a:lnTo>
                  <a:pt x="956540" y="123571"/>
                </a:lnTo>
                <a:lnTo>
                  <a:pt x="944752" y="169290"/>
                </a:lnTo>
                <a:lnTo>
                  <a:pt x="918499" y="197865"/>
                </a:lnTo>
                <a:lnTo>
                  <a:pt x="906399" y="203200"/>
                </a:lnTo>
                <a:lnTo>
                  <a:pt x="909193" y="211835"/>
                </a:lnTo>
                <a:lnTo>
                  <a:pt x="949590" y="187707"/>
                </a:lnTo>
                <a:lnTo>
                  <a:pt x="972312" y="143335"/>
                </a:lnTo>
                <a:lnTo>
                  <a:pt x="976630" y="105917"/>
                </a:lnTo>
                <a:lnTo>
                  <a:pt x="975536" y="86538"/>
                </a:lnTo>
                <a:lnTo>
                  <a:pt x="959231" y="37211"/>
                </a:lnTo>
                <a:lnTo>
                  <a:pt x="924530" y="5546"/>
                </a:lnTo>
                <a:lnTo>
                  <a:pt x="909193" y="0"/>
                </a:lnTo>
                <a:close/>
              </a:path>
              <a:path w="976630" h="212089">
                <a:moveTo>
                  <a:pt x="67437" y="0"/>
                </a:moveTo>
                <a:lnTo>
                  <a:pt x="27092" y="24163"/>
                </a:lnTo>
                <a:lnTo>
                  <a:pt x="4365" y="68611"/>
                </a:lnTo>
                <a:lnTo>
                  <a:pt x="0" y="105917"/>
                </a:lnTo>
                <a:lnTo>
                  <a:pt x="1075" y="125370"/>
                </a:lnTo>
                <a:lnTo>
                  <a:pt x="17399" y="174751"/>
                </a:lnTo>
                <a:lnTo>
                  <a:pt x="52081" y="206238"/>
                </a:lnTo>
                <a:lnTo>
                  <a:pt x="67437" y="211835"/>
                </a:lnTo>
                <a:lnTo>
                  <a:pt x="70103" y="203200"/>
                </a:lnTo>
                <a:lnTo>
                  <a:pt x="58076" y="197866"/>
                </a:lnTo>
                <a:lnTo>
                  <a:pt x="47704" y="190436"/>
                </a:lnTo>
                <a:lnTo>
                  <a:pt x="26376" y="155765"/>
                </a:lnTo>
                <a:lnTo>
                  <a:pt x="19303" y="104901"/>
                </a:lnTo>
                <a:lnTo>
                  <a:pt x="20089" y="86830"/>
                </a:lnTo>
                <a:lnTo>
                  <a:pt x="31876" y="42163"/>
                </a:lnTo>
                <a:lnTo>
                  <a:pt x="58291" y="13946"/>
                </a:lnTo>
                <a:lnTo>
                  <a:pt x="70484"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1940814" y="3340353"/>
            <a:ext cx="8534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7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0.82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9" name="object 19"/>
          <p:cNvSpPr txBox="1"/>
          <p:nvPr/>
        </p:nvSpPr>
        <p:spPr>
          <a:xfrm>
            <a:off x="2864357" y="3317494"/>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txBox="1"/>
          <p:nvPr/>
        </p:nvSpPr>
        <p:spPr>
          <a:xfrm>
            <a:off x="3071622" y="3340353"/>
            <a:ext cx="13087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10" normalizeH="0" baseline="0" noProof="0" dirty="0">
                <a:ln>
                  <a:noFill/>
                </a:ln>
                <a:solidFill>
                  <a:prstClr val="black"/>
                </a:solidFill>
                <a:effectLst/>
                <a:uLnTx/>
                <a:uFillTx/>
                <a:latin typeface="Tinos"/>
                <a:ea typeface="+mn-ea"/>
                <a:cs typeface="Tinos"/>
              </a:rPr>
              <a:t> </a:t>
            </a:r>
            <a:r>
              <a:rPr kumimoji="0" sz="1800" b="0" i="0" u="none" strike="noStrike" kern="1200" cap="none" spc="75" normalizeH="0" baseline="0" noProof="0" dirty="0">
                <a:ln>
                  <a:noFill/>
                </a:ln>
                <a:solidFill>
                  <a:prstClr val="black"/>
                </a:solidFill>
                <a:effectLst/>
                <a:uLnTx/>
                <a:uFillTx/>
                <a:latin typeface="Tinos"/>
                <a:ea typeface="+mn-ea"/>
                <a:cs typeface="Tinos"/>
              </a:rPr>
              <a:t>0.0000011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1" name="object 21"/>
          <p:cNvSpPr txBox="1"/>
          <p:nvPr/>
        </p:nvSpPr>
        <p:spPr>
          <a:xfrm>
            <a:off x="474370" y="3933399"/>
            <a:ext cx="220979"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900" b="0" i="1" u="none" strike="noStrike" kern="1200" cap="none" spc="-30" normalizeH="0" baseline="0" noProof="0" dirty="0">
                <a:ln>
                  <a:noFill/>
                </a:ln>
                <a:solidFill>
                  <a:prstClr val="black"/>
                </a:solidFill>
                <a:effectLst/>
                <a:uLnTx/>
                <a:uFillTx/>
                <a:latin typeface="Arimo"/>
                <a:ea typeface="+mn-ea"/>
                <a:cs typeface="Arimo"/>
              </a:rPr>
              <a:t>c)</a:t>
            </a:r>
            <a:endParaRPr kumimoji="0" sz="1900" b="0" i="0" u="none" strike="noStrike" kern="1200" cap="none" spc="0" normalizeH="0" baseline="0" noProof="0">
              <a:ln>
                <a:noFill/>
              </a:ln>
              <a:solidFill>
                <a:prstClr val="black"/>
              </a:solidFill>
              <a:effectLst/>
              <a:uLnTx/>
              <a:uFillTx/>
              <a:latin typeface="Arimo"/>
              <a:ea typeface="+mn-ea"/>
              <a:cs typeface="Arimo"/>
            </a:endParaRPr>
          </a:p>
        </p:txBody>
      </p:sp>
      <p:sp>
        <p:nvSpPr>
          <p:cNvPr id="22" name="object 22"/>
          <p:cNvSpPr/>
          <p:nvPr/>
        </p:nvSpPr>
        <p:spPr>
          <a:xfrm>
            <a:off x="849978" y="3982720"/>
            <a:ext cx="262255" cy="276225"/>
          </a:xfrm>
          <a:custGeom>
            <a:avLst/>
            <a:gdLst/>
            <a:ahLst/>
            <a:cxnLst/>
            <a:rect l="l" t="t" r="r" b="b"/>
            <a:pathLst>
              <a:path w="262255" h="276225">
                <a:moveTo>
                  <a:pt x="189592" y="0"/>
                </a:moveTo>
                <a:lnTo>
                  <a:pt x="186798" y="9143"/>
                </a:lnTo>
                <a:lnTo>
                  <a:pt x="199485" y="15712"/>
                </a:lnTo>
                <a:lnTo>
                  <a:pt x="210533" y="25304"/>
                </a:lnTo>
                <a:lnTo>
                  <a:pt x="233787" y="71560"/>
                </a:lnTo>
                <a:lnTo>
                  <a:pt x="240731" y="113938"/>
                </a:lnTo>
                <a:lnTo>
                  <a:pt x="241598" y="138175"/>
                </a:lnTo>
                <a:lnTo>
                  <a:pt x="240731" y="162393"/>
                </a:lnTo>
                <a:lnTo>
                  <a:pt x="233787" y="204684"/>
                </a:lnTo>
                <a:lnTo>
                  <a:pt x="210533" y="250856"/>
                </a:lnTo>
                <a:lnTo>
                  <a:pt x="186798" y="266953"/>
                </a:lnTo>
                <a:lnTo>
                  <a:pt x="189592" y="276097"/>
                </a:lnTo>
                <a:lnTo>
                  <a:pt x="232847" y="246040"/>
                </a:lnTo>
                <a:lnTo>
                  <a:pt x="251526" y="208700"/>
                </a:lnTo>
                <a:lnTo>
                  <a:pt x="260956" y="163361"/>
                </a:lnTo>
                <a:lnTo>
                  <a:pt x="262134" y="138048"/>
                </a:lnTo>
                <a:lnTo>
                  <a:pt x="260956" y="112736"/>
                </a:lnTo>
                <a:lnTo>
                  <a:pt x="251526" y="67397"/>
                </a:lnTo>
                <a:lnTo>
                  <a:pt x="232847" y="30057"/>
                </a:lnTo>
                <a:lnTo>
                  <a:pt x="206006" y="6383"/>
                </a:lnTo>
                <a:lnTo>
                  <a:pt x="189592" y="0"/>
                </a:lnTo>
                <a:close/>
              </a:path>
              <a:path w="262255" h="276225">
                <a:moveTo>
                  <a:pt x="72536" y="0"/>
                </a:moveTo>
                <a:lnTo>
                  <a:pt x="29281" y="30057"/>
                </a:lnTo>
                <a:lnTo>
                  <a:pt x="10602" y="67397"/>
                </a:lnTo>
                <a:lnTo>
                  <a:pt x="1172" y="112736"/>
                </a:lnTo>
                <a:lnTo>
                  <a:pt x="0" y="138175"/>
                </a:lnTo>
                <a:lnTo>
                  <a:pt x="1172" y="163361"/>
                </a:lnTo>
                <a:lnTo>
                  <a:pt x="10602" y="208700"/>
                </a:lnTo>
                <a:lnTo>
                  <a:pt x="29281" y="246040"/>
                </a:lnTo>
                <a:lnTo>
                  <a:pt x="72536" y="276097"/>
                </a:lnTo>
                <a:lnTo>
                  <a:pt x="75330" y="266953"/>
                </a:lnTo>
                <a:lnTo>
                  <a:pt x="62645" y="260405"/>
                </a:lnTo>
                <a:lnTo>
                  <a:pt x="51600" y="250856"/>
                </a:lnTo>
                <a:lnTo>
                  <a:pt x="28347" y="204684"/>
                </a:lnTo>
                <a:lnTo>
                  <a:pt x="21398" y="162393"/>
                </a:lnTo>
                <a:lnTo>
                  <a:pt x="20534" y="138048"/>
                </a:lnTo>
                <a:lnTo>
                  <a:pt x="21398" y="113938"/>
                </a:lnTo>
                <a:lnTo>
                  <a:pt x="28347" y="71560"/>
                </a:lnTo>
                <a:lnTo>
                  <a:pt x="51600" y="25304"/>
                </a:lnTo>
                <a:lnTo>
                  <a:pt x="75330" y="9143"/>
                </a:lnTo>
                <a:lnTo>
                  <a:pt x="725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919378" y="3901566"/>
            <a:ext cx="122555" cy="417195"/>
          </a:xfrm>
          <a:prstGeom prst="rect">
            <a:avLst/>
          </a:prstGeom>
        </p:spPr>
        <p:txBody>
          <a:bodyPr vert="horz" wrap="square" lIns="0" tIns="15240" rIns="0" bIns="0" rtlCol="0">
            <a:spAutoFit/>
          </a:bodyPr>
          <a:lstStyle/>
          <a:p>
            <a:pPr marL="12700" marR="0" lvl="0" indent="0" algn="l" defTabSz="914400" rtl="0" eaLnBrk="1" fontAlgn="auto" latinLnBrk="0" hangingPunct="1">
              <a:lnSpc>
                <a:spcPts val="153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530"/>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6</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4" name="object 24"/>
          <p:cNvSpPr/>
          <p:nvPr/>
        </p:nvSpPr>
        <p:spPr>
          <a:xfrm>
            <a:off x="1878710" y="4015613"/>
            <a:ext cx="976630" cy="212090"/>
          </a:xfrm>
          <a:custGeom>
            <a:avLst/>
            <a:gdLst/>
            <a:ahLst/>
            <a:cxnLst/>
            <a:rect l="l" t="t" r="r" b="b"/>
            <a:pathLst>
              <a:path w="976630" h="212089">
                <a:moveTo>
                  <a:pt x="909193" y="0"/>
                </a:moveTo>
                <a:lnTo>
                  <a:pt x="906144" y="8636"/>
                </a:lnTo>
                <a:lnTo>
                  <a:pt x="918412" y="13946"/>
                </a:lnTo>
                <a:lnTo>
                  <a:pt x="928941" y="21304"/>
                </a:lnTo>
                <a:lnTo>
                  <a:pt x="950307" y="55449"/>
                </a:lnTo>
                <a:lnTo>
                  <a:pt x="957326" y="104901"/>
                </a:lnTo>
                <a:lnTo>
                  <a:pt x="956540" y="123570"/>
                </a:lnTo>
                <a:lnTo>
                  <a:pt x="944752" y="169291"/>
                </a:lnTo>
                <a:lnTo>
                  <a:pt x="918499" y="197866"/>
                </a:lnTo>
                <a:lnTo>
                  <a:pt x="906399" y="203200"/>
                </a:lnTo>
                <a:lnTo>
                  <a:pt x="909193" y="211836"/>
                </a:lnTo>
                <a:lnTo>
                  <a:pt x="949590" y="187707"/>
                </a:lnTo>
                <a:lnTo>
                  <a:pt x="972312" y="143335"/>
                </a:lnTo>
                <a:lnTo>
                  <a:pt x="976630" y="105918"/>
                </a:lnTo>
                <a:lnTo>
                  <a:pt x="975536" y="86538"/>
                </a:lnTo>
                <a:lnTo>
                  <a:pt x="959231" y="37211"/>
                </a:lnTo>
                <a:lnTo>
                  <a:pt x="924530" y="5546"/>
                </a:lnTo>
                <a:lnTo>
                  <a:pt x="909193" y="0"/>
                </a:lnTo>
                <a:close/>
              </a:path>
              <a:path w="976630" h="212089">
                <a:moveTo>
                  <a:pt x="67437" y="0"/>
                </a:moveTo>
                <a:lnTo>
                  <a:pt x="27092" y="24163"/>
                </a:lnTo>
                <a:lnTo>
                  <a:pt x="4365" y="68611"/>
                </a:lnTo>
                <a:lnTo>
                  <a:pt x="0" y="105918"/>
                </a:lnTo>
                <a:lnTo>
                  <a:pt x="1075" y="125370"/>
                </a:lnTo>
                <a:lnTo>
                  <a:pt x="17399" y="174751"/>
                </a:lnTo>
                <a:lnTo>
                  <a:pt x="52081" y="206238"/>
                </a:lnTo>
                <a:lnTo>
                  <a:pt x="67437" y="211836"/>
                </a:lnTo>
                <a:lnTo>
                  <a:pt x="70103" y="203200"/>
                </a:lnTo>
                <a:lnTo>
                  <a:pt x="58076" y="197866"/>
                </a:lnTo>
                <a:lnTo>
                  <a:pt x="47704" y="190436"/>
                </a:lnTo>
                <a:lnTo>
                  <a:pt x="26376" y="155765"/>
                </a:lnTo>
                <a:lnTo>
                  <a:pt x="19303" y="104901"/>
                </a:lnTo>
                <a:lnTo>
                  <a:pt x="20089" y="86830"/>
                </a:lnTo>
                <a:lnTo>
                  <a:pt x="31876" y="42163"/>
                </a:lnTo>
                <a:lnTo>
                  <a:pt x="58291" y="13946"/>
                </a:lnTo>
                <a:lnTo>
                  <a:pt x="70484"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2864357" y="3922902"/>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2</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6" name="object 26"/>
          <p:cNvSpPr txBox="1"/>
          <p:nvPr/>
        </p:nvSpPr>
        <p:spPr>
          <a:xfrm>
            <a:off x="1068222" y="3945763"/>
            <a:ext cx="2225040" cy="299720"/>
          </a:xfrm>
          <a:prstGeom prst="rect">
            <a:avLst/>
          </a:prstGeom>
        </p:spPr>
        <p:txBody>
          <a:bodyPr vert="horz" wrap="square" lIns="0" tIns="12700" rIns="0" bIns="0" rtlCol="0">
            <a:spAutoFit/>
          </a:bodyPr>
          <a:lstStyle/>
          <a:p>
            <a:pPr marL="63500" marR="0" lvl="0" indent="0" algn="l" defTabSz="914400" rtl="0" eaLnBrk="1" fontAlgn="auto" latinLnBrk="0" hangingPunct="1">
              <a:lnSpc>
                <a:spcPct val="100000"/>
              </a:lnSpc>
              <a:spcBef>
                <a:spcPts val="100"/>
              </a:spcBef>
              <a:spcAft>
                <a:spcPts val="0"/>
              </a:spcAft>
              <a:buClrTx/>
              <a:buSzTx/>
              <a:buFontTx/>
              <a:buNone/>
              <a:tabLst>
                <a:tab pos="2015489" algn="l"/>
              </a:tabLst>
              <a:defRPr/>
            </a:pPr>
            <a:r>
              <a:rPr kumimoji="0" sz="1800" b="0" i="0" u="none" strike="noStrike" kern="1200" cap="none" spc="90" normalizeH="0" baseline="0" noProof="0" dirty="0">
                <a:ln>
                  <a:noFill/>
                </a:ln>
                <a:solidFill>
                  <a:prstClr val="black"/>
                </a:solidFill>
                <a:effectLst/>
                <a:uLnTx/>
                <a:uFillTx/>
                <a:latin typeface="Tinos"/>
                <a:ea typeface="+mn-ea"/>
                <a:cs typeface="Tinos"/>
              </a:rPr>
              <a:t>(0.82)</a:t>
            </a:r>
            <a:r>
              <a:rPr kumimoji="0" sz="1950" b="0" i="0" u="none" strike="noStrike" kern="1200" cap="none" spc="135" normalizeH="0" baseline="27777" noProof="0" dirty="0">
                <a:ln>
                  <a:noFill/>
                </a:ln>
                <a:solidFill>
                  <a:prstClr val="black"/>
                </a:solidFill>
                <a:effectLst/>
                <a:uLnTx/>
                <a:uFillTx/>
                <a:latin typeface="Tinos"/>
                <a:ea typeface="+mn-ea"/>
                <a:cs typeface="Tinos"/>
              </a:rPr>
              <a:t>6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0"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0.82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7" name="object 27"/>
          <p:cNvSpPr/>
          <p:nvPr/>
        </p:nvSpPr>
        <p:spPr>
          <a:xfrm>
            <a:off x="3376808" y="3982720"/>
            <a:ext cx="264160" cy="276225"/>
          </a:xfrm>
          <a:custGeom>
            <a:avLst/>
            <a:gdLst/>
            <a:ahLst/>
            <a:cxnLst/>
            <a:rect l="l" t="t" r="r" b="b"/>
            <a:pathLst>
              <a:path w="264160" h="276225">
                <a:moveTo>
                  <a:pt x="191129" y="0"/>
                </a:moveTo>
                <a:lnTo>
                  <a:pt x="188335" y="9143"/>
                </a:lnTo>
                <a:lnTo>
                  <a:pt x="200975" y="15712"/>
                </a:lnTo>
                <a:lnTo>
                  <a:pt x="212020" y="25304"/>
                </a:lnTo>
                <a:lnTo>
                  <a:pt x="235303" y="71560"/>
                </a:lnTo>
                <a:lnTo>
                  <a:pt x="242212" y="113938"/>
                </a:lnTo>
                <a:lnTo>
                  <a:pt x="243072" y="138175"/>
                </a:lnTo>
                <a:lnTo>
                  <a:pt x="242212" y="162393"/>
                </a:lnTo>
                <a:lnTo>
                  <a:pt x="235303" y="204684"/>
                </a:lnTo>
                <a:lnTo>
                  <a:pt x="212020" y="250856"/>
                </a:lnTo>
                <a:lnTo>
                  <a:pt x="188335" y="266953"/>
                </a:lnTo>
                <a:lnTo>
                  <a:pt x="191129" y="276097"/>
                </a:lnTo>
                <a:lnTo>
                  <a:pt x="234295" y="246040"/>
                </a:lnTo>
                <a:lnTo>
                  <a:pt x="252984" y="208700"/>
                </a:lnTo>
                <a:lnTo>
                  <a:pt x="262457" y="163361"/>
                </a:lnTo>
                <a:lnTo>
                  <a:pt x="263646" y="138048"/>
                </a:lnTo>
                <a:lnTo>
                  <a:pt x="262457" y="112736"/>
                </a:lnTo>
                <a:lnTo>
                  <a:pt x="252984" y="67397"/>
                </a:lnTo>
                <a:lnTo>
                  <a:pt x="234295" y="30057"/>
                </a:lnTo>
                <a:lnTo>
                  <a:pt x="207486" y="6383"/>
                </a:lnTo>
                <a:lnTo>
                  <a:pt x="191129" y="0"/>
                </a:lnTo>
                <a:close/>
              </a:path>
              <a:path w="264160" h="276225">
                <a:moveTo>
                  <a:pt x="72511" y="0"/>
                </a:moveTo>
                <a:lnTo>
                  <a:pt x="29220" y="30057"/>
                </a:lnTo>
                <a:lnTo>
                  <a:pt x="10549" y="67397"/>
                </a:lnTo>
                <a:lnTo>
                  <a:pt x="1162" y="112736"/>
                </a:lnTo>
                <a:lnTo>
                  <a:pt x="0" y="138175"/>
                </a:lnTo>
                <a:lnTo>
                  <a:pt x="1162" y="163361"/>
                </a:lnTo>
                <a:lnTo>
                  <a:pt x="10549" y="208700"/>
                </a:lnTo>
                <a:lnTo>
                  <a:pt x="29220" y="246040"/>
                </a:lnTo>
                <a:lnTo>
                  <a:pt x="72511" y="276097"/>
                </a:lnTo>
                <a:lnTo>
                  <a:pt x="75305" y="266953"/>
                </a:lnTo>
                <a:lnTo>
                  <a:pt x="62611" y="260405"/>
                </a:lnTo>
                <a:lnTo>
                  <a:pt x="51572" y="250856"/>
                </a:lnTo>
                <a:lnTo>
                  <a:pt x="28317" y="204684"/>
                </a:lnTo>
                <a:lnTo>
                  <a:pt x="21320" y="162393"/>
                </a:lnTo>
                <a:lnTo>
                  <a:pt x="20445" y="138048"/>
                </a:lnTo>
                <a:lnTo>
                  <a:pt x="21320" y="113938"/>
                </a:lnTo>
                <a:lnTo>
                  <a:pt x="28317" y="71560"/>
                </a:lnTo>
                <a:lnTo>
                  <a:pt x="51572" y="25304"/>
                </a:lnTo>
                <a:lnTo>
                  <a:pt x="75305" y="9143"/>
                </a:lnTo>
                <a:lnTo>
                  <a:pt x="7251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3448303" y="3901566"/>
            <a:ext cx="122555" cy="417195"/>
          </a:xfrm>
          <a:prstGeom prst="rect">
            <a:avLst/>
          </a:prstGeom>
        </p:spPr>
        <p:txBody>
          <a:bodyPr vert="horz" wrap="square" lIns="0" tIns="15240" rIns="0" bIns="0" rtlCol="0">
            <a:spAutoFit/>
          </a:bodyPr>
          <a:lstStyle/>
          <a:p>
            <a:pPr marL="12700" marR="0" lvl="0" indent="0" algn="l" defTabSz="914400" rtl="0" eaLnBrk="1" fontAlgn="auto" latinLnBrk="0" hangingPunct="1">
              <a:lnSpc>
                <a:spcPts val="153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530"/>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7</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9" name="object 29"/>
          <p:cNvSpPr/>
          <p:nvPr/>
        </p:nvSpPr>
        <p:spPr>
          <a:xfrm>
            <a:off x="4405503" y="4015613"/>
            <a:ext cx="976630" cy="212090"/>
          </a:xfrm>
          <a:custGeom>
            <a:avLst/>
            <a:gdLst/>
            <a:ahLst/>
            <a:cxnLst/>
            <a:rect l="l" t="t" r="r" b="b"/>
            <a:pathLst>
              <a:path w="976629" h="212089">
                <a:moveTo>
                  <a:pt x="909193" y="0"/>
                </a:moveTo>
                <a:lnTo>
                  <a:pt x="906145" y="8636"/>
                </a:lnTo>
                <a:lnTo>
                  <a:pt x="918412" y="13946"/>
                </a:lnTo>
                <a:lnTo>
                  <a:pt x="928941" y="21304"/>
                </a:lnTo>
                <a:lnTo>
                  <a:pt x="950307" y="55449"/>
                </a:lnTo>
                <a:lnTo>
                  <a:pt x="957326" y="104901"/>
                </a:lnTo>
                <a:lnTo>
                  <a:pt x="956540" y="123570"/>
                </a:lnTo>
                <a:lnTo>
                  <a:pt x="944752" y="169291"/>
                </a:lnTo>
                <a:lnTo>
                  <a:pt x="918499" y="197866"/>
                </a:lnTo>
                <a:lnTo>
                  <a:pt x="906399" y="203200"/>
                </a:lnTo>
                <a:lnTo>
                  <a:pt x="909193" y="211836"/>
                </a:lnTo>
                <a:lnTo>
                  <a:pt x="949590" y="187707"/>
                </a:lnTo>
                <a:lnTo>
                  <a:pt x="972312" y="143335"/>
                </a:lnTo>
                <a:lnTo>
                  <a:pt x="976630" y="105918"/>
                </a:lnTo>
                <a:lnTo>
                  <a:pt x="975536" y="86538"/>
                </a:lnTo>
                <a:lnTo>
                  <a:pt x="959231" y="37211"/>
                </a:lnTo>
                <a:lnTo>
                  <a:pt x="924530" y="5546"/>
                </a:lnTo>
                <a:lnTo>
                  <a:pt x="909193" y="0"/>
                </a:lnTo>
                <a:close/>
              </a:path>
              <a:path w="976629" h="212089">
                <a:moveTo>
                  <a:pt x="67437" y="0"/>
                </a:moveTo>
                <a:lnTo>
                  <a:pt x="27092" y="24163"/>
                </a:lnTo>
                <a:lnTo>
                  <a:pt x="4365" y="68611"/>
                </a:lnTo>
                <a:lnTo>
                  <a:pt x="0" y="105918"/>
                </a:lnTo>
                <a:lnTo>
                  <a:pt x="1075" y="125370"/>
                </a:lnTo>
                <a:lnTo>
                  <a:pt x="17399" y="174751"/>
                </a:lnTo>
                <a:lnTo>
                  <a:pt x="52081" y="206238"/>
                </a:lnTo>
                <a:lnTo>
                  <a:pt x="67437" y="211836"/>
                </a:lnTo>
                <a:lnTo>
                  <a:pt x="70104" y="203200"/>
                </a:lnTo>
                <a:lnTo>
                  <a:pt x="58076" y="197866"/>
                </a:lnTo>
                <a:lnTo>
                  <a:pt x="47704" y="190436"/>
                </a:lnTo>
                <a:lnTo>
                  <a:pt x="26376" y="155765"/>
                </a:lnTo>
                <a:lnTo>
                  <a:pt x="19304" y="104901"/>
                </a:lnTo>
                <a:lnTo>
                  <a:pt x="20089" y="86830"/>
                </a:lnTo>
                <a:lnTo>
                  <a:pt x="31876" y="42163"/>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3609847" y="3945763"/>
            <a:ext cx="2118360" cy="299720"/>
          </a:xfrm>
          <a:prstGeom prst="rect">
            <a:avLst/>
          </a:prstGeom>
        </p:spPr>
        <p:txBody>
          <a:bodyPr vert="horz" wrap="square" lIns="0" tIns="12700" rIns="0" bIns="0" rtlCol="0">
            <a:spAutoFit/>
          </a:bodyPr>
          <a:lstStyle/>
          <a:p>
            <a:pPr marL="508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85" normalizeH="0" baseline="0" noProof="0" dirty="0">
                <a:ln>
                  <a:noFill/>
                </a:ln>
                <a:solidFill>
                  <a:prstClr val="black"/>
                </a:solidFill>
                <a:effectLst/>
                <a:uLnTx/>
                <a:uFillTx/>
                <a:latin typeface="Tinos"/>
                <a:ea typeface="+mn-ea"/>
                <a:cs typeface="Tinos"/>
              </a:rPr>
              <a:t>(0.82)</a:t>
            </a:r>
            <a:r>
              <a:rPr kumimoji="0" sz="1950" b="0" i="0" u="none" strike="noStrike" kern="1200" cap="none" spc="127" normalizeH="0" baseline="27777" noProof="0" dirty="0">
                <a:ln>
                  <a:noFill/>
                </a:ln>
                <a:solidFill>
                  <a:prstClr val="black"/>
                </a:solidFill>
                <a:effectLst/>
                <a:uLnTx/>
                <a:uFillTx/>
                <a:latin typeface="Tinos"/>
                <a:ea typeface="+mn-ea"/>
                <a:cs typeface="Tinos"/>
              </a:rPr>
              <a:t>7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0.82</a:t>
            </a:r>
            <a:r>
              <a:rPr kumimoji="0" sz="1800" b="0" i="0" u="none" strike="noStrike" kern="1200" cap="none" spc="110" normalizeH="0" baseline="0" noProof="0" dirty="0">
                <a:ln>
                  <a:noFill/>
                </a:ln>
                <a:solidFill>
                  <a:prstClr val="black"/>
                </a:solidFill>
                <a:effectLst/>
                <a:uLnTx/>
                <a:uFillTx/>
                <a:latin typeface="Tinos"/>
                <a:ea typeface="+mn-ea"/>
                <a:cs typeface="Tinos"/>
              </a:rPr>
              <a:t> </a:t>
            </a:r>
            <a:r>
              <a:rPr kumimoji="0" sz="1950" b="0" i="0" u="none" strike="noStrike" kern="1200" cap="none" spc="382" normalizeH="0" baseline="27777" noProof="0" dirty="0">
                <a:ln>
                  <a:noFill/>
                </a:ln>
                <a:solidFill>
                  <a:prstClr val="black"/>
                </a:solidFill>
                <a:effectLst/>
                <a:uLnTx/>
                <a:uFillTx/>
                <a:latin typeface="Tinos"/>
                <a:ea typeface="+mn-ea"/>
                <a:cs typeface="Tinos"/>
              </a:rPr>
              <a:t>1</a:t>
            </a:r>
            <a:r>
              <a:rPr kumimoji="0" sz="1800" b="0" i="0" u="none" strike="noStrike" kern="1200" cap="none" spc="254"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1" name="object 31"/>
          <p:cNvSpPr/>
          <p:nvPr/>
        </p:nvSpPr>
        <p:spPr>
          <a:xfrm>
            <a:off x="5796920" y="3982720"/>
            <a:ext cx="264160" cy="276225"/>
          </a:xfrm>
          <a:custGeom>
            <a:avLst/>
            <a:gdLst/>
            <a:ahLst/>
            <a:cxnLst/>
            <a:rect l="l" t="t" r="r" b="b"/>
            <a:pathLst>
              <a:path w="264160" h="276225">
                <a:moveTo>
                  <a:pt x="191129" y="0"/>
                </a:moveTo>
                <a:lnTo>
                  <a:pt x="188335" y="9143"/>
                </a:lnTo>
                <a:lnTo>
                  <a:pt x="200975" y="15712"/>
                </a:lnTo>
                <a:lnTo>
                  <a:pt x="212020" y="25304"/>
                </a:lnTo>
                <a:lnTo>
                  <a:pt x="235303" y="71560"/>
                </a:lnTo>
                <a:lnTo>
                  <a:pt x="242212" y="113938"/>
                </a:lnTo>
                <a:lnTo>
                  <a:pt x="243072" y="138175"/>
                </a:lnTo>
                <a:lnTo>
                  <a:pt x="242212" y="162393"/>
                </a:lnTo>
                <a:lnTo>
                  <a:pt x="235303" y="204684"/>
                </a:lnTo>
                <a:lnTo>
                  <a:pt x="212020" y="250856"/>
                </a:lnTo>
                <a:lnTo>
                  <a:pt x="188335" y="266953"/>
                </a:lnTo>
                <a:lnTo>
                  <a:pt x="191129" y="276097"/>
                </a:lnTo>
                <a:lnTo>
                  <a:pt x="234295" y="246040"/>
                </a:lnTo>
                <a:lnTo>
                  <a:pt x="252984" y="208700"/>
                </a:lnTo>
                <a:lnTo>
                  <a:pt x="262457" y="163361"/>
                </a:lnTo>
                <a:lnTo>
                  <a:pt x="263646" y="138048"/>
                </a:lnTo>
                <a:lnTo>
                  <a:pt x="262457" y="112736"/>
                </a:lnTo>
                <a:lnTo>
                  <a:pt x="252984" y="67397"/>
                </a:lnTo>
                <a:lnTo>
                  <a:pt x="234295" y="30057"/>
                </a:lnTo>
                <a:lnTo>
                  <a:pt x="207486" y="6383"/>
                </a:lnTo>
                <a:lnTo>
                  <a:pt x="191129" y="0"/>
                </a:lnTo>
                <a:close/>
              </a:path>
              <a:path w="264160" h="276225">
                <a:moveTo>
                  <a:pt x="72511" y="0"/>
                </a:moveTo>
                <a:lnTo>
                  <a:pt x="29220" y="30057"/>
                </a:lnTo>
                <a:lnTo>
                  <a:pt x="10549" y="67397"/>
                </a:lnTo>
                <a:lnTo>
                  <a:pt x="1162" y="112736"/>
                </a:lnTo>
                <a:lnTo>
                  <a:pt x="0" y="138175"/>
                </a:lnTo>
                <a:lnTo>
                  <a:pt x="1162" y="163361"/>
                </a:lnTo>
                <a:lnTo>
                  <a:pt x="10549" y="208700"/>
                </a:lnTo>
                <a:lnTo>
                  <a:pt x="29220" y="246040"/>
                </a:lnTo>
                <a:lnTo>
                  <a:pt x="72511" y="276097"/>
                </a:lnTo>
                <a:lnTo>
                  <a:pt x="75305" y="266953"/>
                </a:lnTo>
                <a:lnTo>
                  <a:pt x="62611" y="260405"/>
                </a:lnTo>
                <a:lnTo>
                  <a:pt x="51572" y="250856"/>
                </a:lnTo>
                <a:lnTo>
                  <a:pt x="28317" y="204684"/>
                </a:lnTo>
                <a:lnTo>
                  <a:pt x="21320" y="162393"/>
                </a:lnTo>
                <a:lnTo>
                  <a:pt x="20445" y="138048"/>
                </a:lnTo>
                <a:lnTo>
                  <a:pt x="21320" y="113938"/>
                </a:lnTo>
                <a:lnTo>
                  <a:pt x="28317" y="71560"/>
                </a:lnTo>
                <a:lnTo>
                  <a:pt x="51572" y="25304"/>
                </a:lnTo>
                <a:lnTo>
                  <a:pt x="75305" y="9143"/>
                </a:lnTo>
                <a:lnTo>
                  <a:pt x="7251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txBox="1"/>
          <p:nvPr/>
        </p:nvSpPr>
        <p:spPr>
          <a:xfrm>
            <a:off x="5868670" y="3901566"/>
            <a:ext cx="122555" cy="417195"/>
          </a:xfrm>
          <a:prstGeom prst="rect">
            <a:avLst/>
          </a:prstGeom>
        </p:spPr>
        <p:txBody>
          <a:bodyPr vert="horz" wrap="square" lIns="0" tIns="15240" rIns="0" bIns="0" rtlCol="0">
            <a:spAutoFit/>
          </a:bodyPr>
          <a:lstStyle/>
          <a:p>
            <a:pPr marL="12700" marR="0" lvl="0" indent="0" algn="l" defTabSz="914400" rtl="0" eaLnBrk="1" fontAlgn="auto" latinLnBrk="0" hangingPunct="1">
              <a:lnSpc>
                <a:spcPts val="153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530"/>
              </a:lnSpc>
              <a:spcBef>
                <a:spcPts val="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8</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3" name="object 33"/>
          <p:cNvSpPr/>
          <p:nvPr/>
        </p:nvSpPr>
        <p:spPr>
          <a:xfrm>
            <a:off x="6825615" y="4015613"/>
            <a:ext cx="976630" cy="212090"/>
          </a:xfrm>
          <a:custGeom>
            <a:avLst/>
            <a:gdLst/>
            <a:ahLst/>
            <a:cxnLst/>
            <a:rect l="l" t="t" r="r" b="b"/>
            <a:pathLst>
              <a:path w="976629" h="212089">
                <a:moveTo>
                  <a:pt x="909192" y="0"/>
                </a:moveTo>
                <a:lnTo>
                  <a:pt x="906144" y="8636"/>
                </a:lnTo>
                <a:lnTo>
                  <a:pt x="918412" y="13946"/>
                </a:lnTo>
                <a:lnTo>
                  <a:pt x="928941" y="21304"/>
                </a:lnTo>
                <a:lnTo>
                  <a:pt x="950307" y="55449"/>
                </a:lnTo>
                <a:lnTo>
                  <a:pt x="957326" y="104901"/>
                </a:lnTo>
                <a:lnTo>
                  <a:pt x="956540" y="123570"/>
                </a:lnTo>
                <a:lnTo>
                  <a:pt x="944752" y="169291"/>
                </a:lnTo>
                <a:lnTo>
                  <a:pt x="918499" y="197866"/>
                </a:lnTo>
                <a:lnTo>
                  <a:pt x="906399" y="203200"/>
                </a:lnTo>
                <a:lnTo>
                  <a:pt x="909192" y="211836"/>
                </a:lnTo>
                <a:lnTo>
                  <a:pt x="949590" y="187707"/>
                </a:lnTo>
                <a:lnTo>
                  <a:pt x="972311" y="143335"/>
                </a:lnTo>
                <a:lnTo>
                  <a:pt x="976629" y="105918"/>
                </a:lnTo>
                <a:lnTo>
                  <a:pt x="975536" y="86538"/>
                </a:lnTo>
                <a:lnTo>
                  <a:pt x="959230" y="37211"/>
                </a:lnTo>
                <a:lnTo>
                  <a:pt x="924530" y="5546"/>
                </a:lnTo>
                <a:lnTo>
                  <a:pt x="909192" y="0"/>
                </a:lnTo>
                <a:close/>
              </a:path>
              <a:path w="976629" h="212089">
                <a:moveTo>
                  <a:pt x="67436" y="0"/>
                </a:moveTo>
                <a:lnTo>
                  <a:pt x="27092" y="24163"/>
                </a:lnTo>
                <a:lnTo>
                  <a:pt x="4365" y="68611"/>
                </a:lnTo>
                <a:lnTo>
                  <a:pt x="0" y="105918"/>
                </a:lnTo>
                <a:lnTo>
                  <a:pt x="1075" y="125370"/>
                </a:lnTo>
                <a:lnTo>
                  <a:pt x="17399" y="174751"/>
                </a:lnTo>
                <a:lnTo>
                  <a:pt x="52081" y="206238"/>
                </a:lnTo>
                <a:lnTo>
                  <a:pt x="67436" y="211836"/>
                </a:lnTo>
                <a:lnTo>
                  <a:pt x="70103" y="203200"/>
                </a:lnTo>
                <a:lnTo>
                  <a:pt x="58076" y="197866"/>
                </a:lnTo>
                <a:lnTo>
                  <a:pt x="47704" y="190436"/>
                </a:lnTo>
                <a:lnTo>
                  <a:pt x="26376" y="155765"/>
                </a:lnTo>
                <a:lnTo>
                  <a:pt x="19303" y="104901"/>
                </a:lnTo>
                <a:lnTo>
                  <a:pt x="20089" y="86830"/>
                </a:lnTo>
                <a:lnTo>
                  <a:pt x="31876" y="42163"/>
                </a:lnTo>
                <a:lnTo>
                  <a:pt x="58291" y="13946"/>
                </a:lnTo>
                <a:lnTo>
                  <a:pt x="70484" y="8636"/>
                </a:lnTo>
                <a:lnTo>
                  <a:pt x="674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txBox="1"/>
          <p:nvPr/>
        </p:nvSpPr>
        <p:spPr>
          <a:xfrm>
            <a:off x="6042914" y="3945763"/>
            <a:ext cx="172402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85" normalizeH="0" baseline="0" noProof="0" dirty="0">
                <a:ln>
                  <a:noFill/>
                </a:ln>
                <a:solidFill>
                  <a:prstClr val="black"/>
                </a:solidFill>
                <a:effectLst/>
                <a:uLnTx/>
                <a:uFillTx/>
                <a:latin typeface="Tinos"/>
                <a:ea typeface="+mn-ea"/>
                <a:cs typeface="Tinos"/>
              </a:rPr>
              <a:t>(0.82)</a:t>
            </a:r>
            <a:r>
              <a:rPr kumimoji="0" sz="1950" b="0" i="0" u="none" strike="noStrike" kern="1200" cap="none" spc="127" normalizeH="0" baseline="27777" noProof="0" dirty="0">
                <a:ln>
                  <a:noFill/>
                </a:ln>
                <a:solidFill>
                  <a:prstClr val="black"/>
                </a:solidFill>
                <a:effectLst/>
                <a:uLnTx/>
                <a:uFillTx/>
                <a:latin typeface="Tinos"/>
                <a:ea typeface="+mn-ea"/>
                <a:cs typeface="Tinos"/>
              </a:rPr>
              <a:t>8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45"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0.82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5" name="object 35"/>
          <p:cNvSpPr txBox="1"/>
          <p:nvPr/>
        </p:nvSpPr>
        <p:spPr>
          <a:xfrm>
            <a:off x="7812151" y="3922902"/>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0</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6" name="object 36"/>
          <p:cNvSpPr txBox="1"/>
          <p:nvPr/>
        </p:nvSpPr>
        <p:spPr>
          <a:xfrm>
            <a:off x="1033678" y="4256658"/>
            <a:ext cx="35902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65"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0.2758+0.3590+0.2044</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0.8392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7" name="object 37"/>
          <p:cNvSpPr/>
          <p:nvPr/>
        </p:nvSpPr>
        <p:spPr>
          <a:xfrm>
            <a:off x="0" y="2205227"/>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607261"/>
            <a:ext cx="6442075" cy="1002665"/>
          </a:xfrm>
          <a:prstGeom prst="rect">
            <a:avLst/>
          </a:prstGeom>
        </p:spPr>
        <p:txBody>
          <a:bodyPr vert="horz" wrap="square" lIns="0" tIns="13335" rIns="0" bIns="0" rtlCol="0">
            <a:spAutoFit/>
          </a:bodyPr>
          <a:lstStyle/>
          <a:p>
            <a:pPr marL="12700" marR="5080">
              <a:lnSpc>
                <a:spcPct val="100000"/>
              </a:lnSpc>
              <a:spcBef>
                <a:spcPts val="105"/>
              </a:spcBef>
            </a:pPr>
            <a:r>
              <a:rPr sz="3200" spc="-10" dirty="0"/>
              <a:t>Hypergeometric </a:t>
            </a:r>
            <a:r>
              <a:rPr sz="3200" dirty="0"/>
              <a:t>and </a:t>
            </a:r>
            <a:r>
              <a:rPr sz="3200" spc="-20" dirty="0"/>
              <a:t>negative </a:t>
            </a:r>
            <a:r>
              <a:rPr sz="3200" dirty="0"/>
              <a:t>Binomial  </a:t>
            </a:r>
            <a:r>
              <a:rPr sz="3200" spc="-10" dirty="0"/>
              <a:t>Distributions</a:t>
            </a:r>
            <a:endParaRPr sz="3200"/>
          </a:p>
        </p:txBody>
      </p:sp>
      <p:sp>
        <p:nvSpPr>
          <p:cNvPr id="3" name="object 3"/>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33</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558" y="461899"/>
            <a:ext cx="7470775" cy="696595"/>
          </a:xfrm>
          <a:prstGeom prst="rect">
            <a:avLst/>
          </a:prstGeom>
        </p:spPr>
        <p:txBody>
          <a:bodyPr vert="horz" wrap="square" lIns="0" tIns="13335" rIns="0" bIns="0" rtlCol="0">
            <a:spAutoFit/>
          </a:bodyPr>
          <a:lstStyle/>
          <a:p>
            <a:pPr marL="12700">
              <a:lnSpc>
                <a:spcPct val="100000"/>
              </a:lnSpc>
              <a:spcBef>
                <a:spcPts val="105"/>
              </a:spcBef>
            </a:pPr>
            <a:r>
              <a:rPr sz="4400" spc="-5" dirty="0"/>
              <a:t>The </a:t>
            </a:r>
            <a:r>
              <a:rPr sz="4400" spc="-10" dirty="0"/>
              <a:t>Hypergeometric</a:t>
            </a:r>
            <a:r>
              <a:rPr sz="4400" spc="-70" dirty="0"/>
              <a:t> </a:t>
            </a:r>
            <a:r>
              <a:rPr sz="4400" spc="-5" dirty="0"/>
              <a:t>Distribution</a:t>
            </a:r>
            <a:endParaRPr sz="4400"/>
          </a:p>
        </p:txBody>
      </p:sp>
      <p:sp>
        <p:nvSpPr>
          <p:cNvPr id="3" name="object 3"/>
          <p:cNvSpPr txBox="1"/>
          <p:nvPr/>
        </p:nvSpPr>
        <p:spPr>
          <a:xfrm>
            <a:off x="535940" y="1526489"/>
            <a:ext cx="8021320" cy="441579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3240"/>
              </a:lnSpc>
              <a:spcBef>
                <a:spcPts val="100"/>
              </a:spcBef>
              <a:spcAft>
                <a:spcPts val="0"/>
              </a:spcAft>
              <a:buClrTx/>
              <a:buSzTx/>
              <a:buFontTx/>
              <a:buNone/>
              <a:tabLst/>
              <a:defRPr/>
            </a:pPr>
            <a:r>
              <a:rPr kumimoji="0" sz="3000" b="0" i="0" u="none" strike="noStrike" kern="1200" cap="none" spc="-5" normalizeH="0" baseline="0" noProof="0" dirty="0">
                <a:ln>
                  <a:noFill/>
                </a:ln>
                <a:solidFill>
                  <a:prstClr val="black"/>
                </a:solidFill>
                <a:effectLst/>
                <a:uLnTx/>
                <a:uFillTx/>
                <a:latin typeface="Carlito"/>
                <a:ea typeface="+mn-ea"/>
                <a:cs typeface="Carlito"/>
              </a:rPr>
              <a:t>The </a:t>
            </a:r>
            <a:r>
              <a:rPr kumimoji="0" sz="3000" b="1" i="0" u="none" strike="noStrike" kern="1200" cap="none" spc="-10" normalizeH="0" baseline="0" noProof="0" dirty="0">
                <a:ln>
                  <a:noFill/>
                </a:ln>
                <a:solidFill>
                  <a:prstClr val="black"/>
                </a:solidFill>
                <a:effectLst/>
                <a:uLnTx/>
                <a:uFillTx/>
                <a:latin typeface="Carlito"/>
                <a:ea typeface="+mn-ea"/>
                <a:cs typeface="Carlito"/>
              </a:rPr>
              <a:t>three </a:t>
            </a:r>
            <a:r>
              <a:rPr kumimoji="0" sz="3000" b="0" i="0" u="none" strike="noStrike" kern="1200" cap="none" spc="-5" normalizeH="0" baseline="0" noProof="0" dirty="0">
                <a:ln>
                  <a:noFill/>
                </a:ln>
                <a:solidFill>
                  <a:prstClr val="black"/>
                </a:solidFill>
                <a:effectLst/>
                <a:uLnTx/>
                <a:uFillTx/>
                <a:latin typeface="Carlito"/>
                <a:ea typeface="+mn-ea"/>
                <a:cs typeface="Carlito"/>
              </a:rPr>
              <a:t>assumptions </a:t>
            </a:r>
            <a:r>
              <a:rPr kumimoji="0" sz="3000" b="0" i="0" u="none" strike="noStrike" kern="1200" cap="none" spc="-10" normalizeH="0" baseline="0" noProof="0" dirty="0">
                <a:ln>
                  <a:noFill/>
                </a:ln>
                <a:solidFill>
                  <a:prstClr val="black"/>
                </a:solidFill>
                <a:effectLst/>
                <a:uLnTx/>
                <a:uFillTx/>
                <a:latin typeface="Carlito"/>
                <a:ea typeface="+mn-ea"/>
                <a:cs typeface="Carlito"/>
              </a:rPr>
              <a:t>that </a:t>
            </a:r>
            <a:r>
              <a:rPr kumimoji="0" sz="3000" b="0" i="0" u="none" strike="noStrike" kern="1200" cap="none" spc="-5" normalizeH="0" baseline="0" noProof="0" dirty="0">
                <a:ln>
                  <a:noFill/>
                </a:ln>
                <a:solidFill>
                  <a:prstClr val="black"/>
                </a:solidFill>
                <a:effectLst/>
                <a:uLnTx/>
                <a:uFillTx/>
                <a:latin typeface="Carlito"/>
                <a:ea typeface="+mn-ea"/>
                <a:cs typeface="Carlito"/>
              </a:rPr>
              <a:t>lead </a:t>
            </a:r>
            <a:r>
              <a:rPr kumimoji="0" sz="3000" b="0" i="0" u="none" strike="noStrike" kern="1200" cap="none" spc="-10" normalizeH="0" baseline="0" noProof="0" dirty="0">
                <a:ln>
                  <a:noFill/>
                </a:ln>
                <a:solidFill>
                  <a:prstClr val="black"/>
                </a:solidFill>
                <a:effectLst/>
                <a:uLnTx/>
                <a:uFillTx/>
                <a:latin typeface="Carlito"/>
                <a:ea typeface="+mn-ea"/>
                <a:cs typeface="Carlito"/>
              </a:rPr>
              <a:t>to</a:t>
            </a:r>
            <a:r>
              <a:rPr kumimoji="0" sz="3000" b="0" i="0" u="none" strike="noStrike" kern="1200" cap="none" spc="-45" normalizeH="0" baseline="0" noProof="0" dirty="0">
                <a:ln>
                  <a:noFill/>
                </a:ln>
                <a:solidFill>
                  <a:prstClr val="black"/>
                </a:solidFill>
                <a:effectLst/>
                <a:uLnTx/>
                <a:uFillTx/>
                <a:latin typeface="Carlito"/>
                <a:ea typeface="+mn-ea"/>
                <a:cs typeface="Carlito"/>
              </a:rPr>
              <a:t> </a:t>
            </a:r>
            <a:r>
              <a:rPr kumimoji="0" sz="3000" b="0" i="0" u="none" strike="noStrike" kern="1200" cap="none" spc="0" normalizeH="0" baseline="0" noProof="0" dirty="0">
                <a:ln>
                  <a:noFill/>
                </a:ln>
                <a:solidFill>
                  <a:prstClr val="black"/>
                </a:solidFill>
                <a:effectLst/>
                <a:uLnTx/>
                <a:uFillTx/>
                <a:latin typeface="Carlito"/>
                <a:ea typeface="+mn-ea"/>
                <a:cs typeface="Carlito"/>
              </a:rPr>
              <a:t>a</a:t>
            </a:r>
            <a:endParaRPr kumimoji="0" sz="30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ts val="3240"/>
              </a:lnSpc>
              <a:spcBef>
                <a:spcPts val="0"/>
              </a:spcBef>
              <a:spcAft>
                <a:spcPts val="0"/>
              </a:spcAft>
              <a:buClrTx/>
              <a:buSzTx/>
              <a:buFontTx/>
              <a:buNone/>
              <a:tabLst/>
              <a:defRPr/>
            </a:pPr>
            <a:r>
              <a:rPr kumimoji="0" sz="3000" b="0" i="1" u="none" strike="noStrike" kern="1200" cap="none" spc="-5" normalizeH="0" baseline="0" noProof="0" dirty="0">
                <a:ln>
                  <a:noFill/>
                </a:ln>
                <a:solidFill>
                  <a:prstClr val="black"/>
                </a:solidFill>
                <a:effectLst/>
                <a:uLnTx/>
                <a:uFillTx/>
                <a:latin typeface="Carlito"/>
                <a:ea typeface="+mn-ea"/>
                <a:cs typeface="Carlito"/>
              </a:rPr>
              <a:t>hypergeometric</a:t>
            </a:r>
            <a:r>
              <a:rPr kumimoji="0" sz="3000" b="0" i="1" u="none" strike="noStrike" kern="1200" cap="none" spc="-45" normalizeH="0" baseline="0" noProof="0" dirty="0">
                <a:ln>
                  <a:noFill/>
                </a:ln>
                <a:solidFill>
                  <a:prstClr val="black"/>
                </a:solidFill>
                <a:effectLst/>
                <a:uLnTx/>
                <a:uFillTx/>
                <a:latin typeface="Carlito"/>
                <a:ea typeface="+mn-ea"/>
                <a:cs typeface="Carlito"/>
              </a:rPr>
              <a:t> </a:t>
            </a:r>
            <a:r>
              <a:rPr kumimoji="0" sz="3000" b="0" i="1" u="none" strike="noStrike" kern="1200" cap="none" spc="-5" normalizeH="0" baseline="0" noProof="0" dirty="0">
                <a:ln>
                  <a:noFill/>
                </a:ln>
                <a:solidFill>
                  <a:prstClr val="black"/>
                </a:solidFill>
                <a:effectLst/>
                <a:uLnTx/>
                <a:uFillTx/>
                <a:latin typeface="Carlito"/>
                <a:ea typeface="+mn-ea"/>
                <a:cs typeface="Carlito"/>
              </a:rPr>
              <a:t>distribution</a:t>
            </a:r>
            <a:r>
              <a:rPr kumimoji="0" sz="3000" b="0" i="0" u="none" strike="noStrike" kern="1200" cap="none" spc="-5" normalizeH="0" baseline="0" noProof="0" dirty="0">
                <a:ln>
                  <a:noFill/>
                </a:ln>
                <a:solidFill>
                  <a:prstClr val="black"/>
                </a:solidFill>
                <a:effectLst/>
                <a:uLnTx/>
                <a:uFillTx/>
                <a:latin typeface="Carlito"/>
                <a:ea typeface="+mn-ea"/>
                <a:cs typeface="Carlito"/>
              </a:rPr>
              <a:t>:</a:t>
            </a:r>
            <a:endParaRPr kumimoji="0" sz="3000" b="0" i="0" u="none" strike="noStrike" kern="1200" cap="none" spc="0" normalizeH="0" baseline="0" noProof="0">
              <a:ln>
                <a:noFill/>
              </a:ln>
              <a:solidFill>
                <a:prstClr val="black"/>
              </a:solidFill>
              <a:effectLst/>
              <a:uLnTx/>
              <a:uFillTx/>
              <a:latin typeface="Carlito"/>
              <a:ea typeface="+mn-ea"/>
              <a:cs typeface="Carlito"/>
            </a:endParaRPr>
          </a:p>
          <a:p>
            <a:pPr marL="355600" marR="17780" lvl="0" indent="-343535" algn="l" defTabSz="914400" rtl="0" eaLnBrk="1" fontAlgn="auto" latinLnBrk="0" hangingPunct="1">
              <a:lnSpc>
                <a:spcPts val="2880"/>
              </a:lnSpc>
              <a:spcBef>
                <a:spcPts val="695"/>
              </a:spcBef>
              <a:spcAft>
                <a:spcPts val="0"/>
              </a:spcAft>
              <a:buClrTx/>
              <a:buSzTx/>
              <a:buFont typeface="Arial"/>
              <a:buChar char="•"/>
              <a:tabLst>
                <a:tab pos="355600" algn="l"/>
                <a:tab pos="356235" algn="l"/>
              </a:tabLst>
              <a:defRPr/>
            </a:pPr>
            <a:r>
              <a:rPr kumimoji="0" sz="3000" b="0" i="0" u="none" strike="noStrike" kern="1200" cap="none" spc="-5" normalizeH="0" baseline="0" noProof="0" dirty="0">
                <a:ln>
                  <a:noFill/>
                </a:ln>
                <a:solidFill>
                  <a:prstClr val="black"/>
                </a:solidFill>
                <a:effectLst/>
                <a:uLnTx/>
                <a:uFillTx/>
                <a:latin typeface="Carlito"/>
                <a:ea typeface="+mn-ea"/>
                <a:cs typeface="Carlito"/>
              </a:rPr>
              <a:t>The </a:t>
            </a:r>
            <a:r>
              <a:rPr kumimoji="0" sz="3000" b="0" i="0" u="none" strike="noStrike" kern="1200" cap="none" spc="-10" normalizeH="0" baseline="0" noProof="0" dirty="0">
                <a:ln>
                  <a:noFill/>
                </a:ln>
                <a:solidFill>
                  <a:prstClr val="black"/>
                </a:solidFill>
                <a:effectLst/>
                <a:uLnTx/>
                <a:uFillTx/>
                <a:latin typeface="Carlito"/>
                <a:ea typeface="+mn-ea"/>
                <a:cs typeface="Carlito"/>
              </a:rPr>
              <a:t>population </a:t>
            </a:r>
            <a:r>
              <a:rPr kumimoji="0" sz="3000" b="0" i="0" u="none" strike="noStrike" kern="1200" cap="none" spc="-5" normalizeH="0" baseline="0" noProof="0" dirty="0">
                <a:ln>
                  <a:noFill/>
                </a:ln>
                <a:solidFill>
                  <a:prstClr val="black"/>
                </a:solidFill>
                <a:effectLst/>
                <a:uLnTx/>
                <a:uFillTx/>
                <a:latin typeface="Carlito"/>
                <a:ea typeface="+mn-ea"/>
                <a:cs typeface="Carlito"/>
              </a:rPr>
              <a:t>or set </a:t>
            </a:r>
            <a:r>
              <a:rPr kumimoji="0" sz="3000" b="0" i="0" u="none" strike="noStrike" kern="1200" cap="none" spc="-15" normalizeH="0" baseline="0" noProof="0" dirty="0">
                <a:ln>
                  <a:noFill/>
                </a:ln>
                <a:solidFill>
                  <a:prstClr val="black"/>
                </a:solidFill>
                <a:effectLst/>
                <a:uLnTx/>
                <a:uFillTx/>
                <a:latin typeface="Carlito"/>
                <a:ea typeface="+mn-ea"/>
                <a:cs typeface="Carlito"/>
              </a:rPr>
              <a:t>to </a:t>
            </a:r>
            <a:r>
              <a:rPr kumimoji="0" sz="3000" b="0" i="0" u="none" strike="noStrike" kern="1200" cap="none" spc="-5" normalizeH="0" baseline="0" noProof="0" dirty="0">
                <a:ln>
                  <a:noFill/>
                </a:ln>
                <a:solidFill>
                  <a:prstClr val="black"/>
                </a:solidFill>
                <a:effectLst/>
                <a:uLnTx/>
                <a:uFillTx/>
                <a:latin typeface="Carlito"/>
                <a:ea typeface="+mn-ea"/>
                <a:cs typeface="Carlito"/>
              </a:rPr>
              <a:t>be sampled </a:t>
            </a:r>
            <a:r>
              <a:rPr kumimoji="0" sz="3000" b="0" i="0" u="none" strike="noStrike" kern="1200" cap="none" spc="-15" normalizeH="0" baseline="0" noProof="0" dirty="0">
                <a:ln>
                  <a:noFill/>
                </a:ln>
                <a:solidFill>
                  <a:prstClr val="black"/>
                </a:solidFill>
                <a:effectLst/>
                <a:uLnTx/>
                <a:uFillTx/>
                <a:latin typeface="Carlito"/>
                <a:ea typeface="+mn-ea"/>
                <a:cs typeface="Carlito"/>
              </a:rPr>
              <a:t>consists </a:t>
            </a:r>
            <a:r>
              <a:rPr kumimoji="0" sz="3000" b="0" i="0" u="none" strike="noStrike" kern="1200" cap="none" spc="-5" normalizeH="0" baseline="0" noProof="0" dirty="0">
                <a:ln>
                  <a:noFill/>
                </a:ln>
                <a:solidFill>
                  <a:prstClr val="black"/>
                </a:solidFill>
                <a:effectLst/>
                <a:uLnTx/>
                <a:uFillTx/>
                <a:latin typeface="Carlito"/>
                <a:ea typeface="+mn-ea"/>
                <a:cs typeface="Carlito"/>
              </a:rPr>
              <a:t>of </a:t>
            </a:r>
            <a:r>
              <a:rPr kumimoji="0" sz="3000" b="1" i="1" u="none" strike="noStrike" kern="1200" cap="none" spc="0" normalizeH="0" baseline="0" noProof="0" dirty="0">
                <a:ln>
                  <a:noFill/>
                </a:ln>
                <a:solidFill>
                  <a:prstClr val="black"/>
                </a:solidFill>
                <a:effectLst/>
                <a:uLnTx/>
                <a:uFillTx/>
                <a:latin typeface="Carlito"/>
                <a:ea typeface="+mn-ea"/>
                <a:cs typeface="Carlito"/>
              </a:rPr>
              <a:t>N  </a:t>
            </a:r>
            <a:r>
              <a:rPr kumimoji="0" sz="3000" b="0" i="0" u="none" strike="noStrike" kern="1200" cap="none" spc="-5" normalizeH="0" baseline="0" noProof="0" dirty="0">
                <a:ln>
                  <a:noFill/>
                </a:ln>
                <a:solidFill>
                  <a:prstClr val="black"/>
                </a:solidFill>
                <a:effectLst/>
                <a:uLnTx/>
                <a:uFillTx/>
                <a:latin typeface="Carlito"/>
                <a:ea typeface="+mn-ea"/>
                <a:cs typeface="Carlito"/>
              </a:rPr>
              <a:t>individuals, objects, or </a:t>
            </a:r>
            <a:r>
              <a:rPr kumimoji="0" sz="3000" b="0" i="0" u="none" strike="noStrike" kern="1200" cap="none" spc="-10" normalizeH="0" baseline="0" noProof="0" dirty="0">
                <a:ln>
                  <a:noFill/>
                </a:ln>
                <a:solidFill>
                  <a:prstClr val="black"/>
                </a:solidFill>
                <a:effectLst/>
                <a:uLnTx/>
                <a:uFillTx/>
                <a:latin typeface="Carlito"/>
                <a:ea typeface="+mn-ea"/>
                <a:cs typeface="Carlito"/>
              </a:rPr>
              <a:t>elements </a:t>
            </a:r>
            <a:r>
              <a:rPr kumimoji="0" sz="3000" b="0" i="0" u="none" strike="noStrike" kern="1200" cap="none" spc="-5" normalizeH="0" baseline="0" noProof="0" dirty="0">
                <a:ln>
                  <a:noFill/>
                </a:ln>
                <a:solidFill>
                  <a:prstClr val="black"/>
                </a:solidFill>
                <a:effectLst/>
                <a:uLnTx/>
                <a:uFillTx/>
                <a:latin typeface="Carlito"/>
                <a:ea typeface="+mn-ea"/>
                <a:cs typeface="Carlito"/>
              </a:rPr>
              <a:t>(a </a:t>
            </a:r>
            <a:r>
              <a:rPr kumimoji="0" sz="3000" b="0" i="0" u="none" strike="noStrike" kern="1200" cap="none" spc="-15" normalizeH="0" baseline="0" noProof="0" dirty="0">
                <a:ln>
                  <a:noFill/>
                </a:ln>
                <a:solidFill>
                  <a:prstClr val="black"/>
                </a:solidFill>
                <a:effectLst/>
                <a:uLnTx/>
                <a:uFillTx/>
                <a:latin typeface="Carlito"/>
                <a:ea typeface="+mn-ea"/>
                <a:cs typeface="Carlito"/>
              </a:rPr>
              <a:t>finite  </a:t>
            </a:r>
            <a:r>
              <a:rPr kumimoji="0" sz="3000" b="0" i="0" u="none" strike="noStrike" kern="1200" cap="none" spc="-5" normalizeH="0" baseline="0" noProof="0" dirty="0">
                <a:ln>
                  <a:noFill/>
                </a:ln>
                <a:solidFill>
                  <a:prstClr val="black"/>
                </a:solidFill>
                <a:effectLst/>
                <a:uLnTx/>
                <a:uFillTx/>
                <a:latin typeface="Carlito"/>
                <a:ea typeface="+mn-ea"/>
                <a:cs typeface="Carlito"/>
              </a:rPr>
              <a:t>population).</a:t>
            </a:r>
            <a:endParaRPr kumimoji="0" sz="3000" b="0" i="0" u="none" strike="noStrike" kern="1200" cap="none" spc="0" normalizeH="0" baseline="0" noProof="0">
              <a:ln>
                <a:noFill/>
              </a:ln>
              <a:solidFill>
                <a:prstClr val="black"/>
              </a:solidFill>
              <a:effectLst/>
              <a:uLnTx/>
              <a:uFillTx/>
              <a:latin typeface="Carlito"/>
              <a:ea typeface="+mn-ea"/>
              <a:cs typeface="Carlito"/>
            </a:endParaRPr>
          </a:p>
          <a:p>
            <a:pPr marL="355600" marR="0" lvl="0" indent="-343535" algn="l" defTabSz="914400" rtl="0" eaLnBrk="1" fontAlgn="auto" latinLnBrk="0" hangingPunct="1">
              <a:lnSpc>
                <a:spcPts val="3240"/>
              </a:lnSpc>
              <a:spcBef>
                <a:spcPts val="30"/>
              </a:spcBef>
              <a:spcAft>
                <a:spcPts val="0"/>
              </a:spcAft>
              <a:buClrTx/>
              <a:buSzTx/>
              <a:buFont typeface="Arial"/>
              <a:buChar char="•"/>
              <a:tabLst>
                <a:tab pos="355600" algn="l"/>
                <a:tab pos="356235" algn="l"/>
              </a:tabLst>
              <a:defRPr/>
            </a:pPr>
            <a:r>
              <a:rPr kumimoji="0" sz="3000" b="0" i="0" u="none" strike="noStrike" kern="1200" cap="none" spc="-15" normalizeH="0" baseline="0" noProof="0" dirty="0">
                <a:ln>
                  <a:noFill/>
                </a:ln>
                <a:solidFill>
                  <a:prstClr val="black"/>
                </a:solidFill>
                <a:effectLst/>
                <a:uLnTx/>
                <a:uFillTx/>
                <a:latin typeface="Carlito"/>
                <a:ea typeface="+mn-ea"/>
                <a:cs typeface="Carlito"/>
              </a:rPr>
              <a:t>Each </a:t>
            </a:r>
            <a:r>
              <a:rPr kumimoji="0" sz="3000" b="0" i="0" u="none" strike="noStrike" kern="1200" cap="none" spc="-5" normalizeH="0" baseline="0" noProof="0" dirty="0">
                <a:ln>
                  <a:noFill/>
                </a:ln>
                <a:solidFill>
                  <a:prstClr val="black"/>
                </a:solidFill>
                <a:effectLst/>
                <a:uLnTx/>
                <a:uFillTx/>
                <a:latin typeface="Carlito"/>
                <a:ea typeface="+mn-ea"/>
                <a:cs typeface="Carlito"/>
              </a:rPr>
              <a:t>individual </a:t>
            </a:r>
            <a:r>
              <a:rPr kumimoji="0" sz="3000" b="0" i="0" u="none" strike="noStrike" kern="1200" cap="none" spc="-10" normalizeH="0" baseline="0" noProof="0" dirty="0">
                <a:ln>
                  <a:noFill/>
                </a:ln>
                <a:solidFill>
                  <a:prstClr val="black"/>
                </a:solidFill>
                <a:effectLst/>
                <a:uLnTx/>
                <a:uFillTx/>
                <a:latin typeface="Carlito"/>
                <a:ea typeface="+mn-ea"/>
                <a:cs typeface="Carlito"/>
              </a:rPr>
              <a:t>can </a:t>
            </a:r>
            <a:r>
              <a:rPr kumimoji="0" sz="3000" b="0" i="0" u="none" strike="noStrike" kern="1200" cap="none" spc="-5" normalizeH="0" baseline="0" noProof="0" dirty="0">
                <a:ln>
                  <a:noFill/>
                </a:ln>
                <a:solidFill>
                  <a:prstClr val="black"/>
                </a:solidFill>
                <a:effectLst/>
                <a:uLnTx/>
                <a:uFillTx/>
                <a:latin typeface="Carlito"/>
                <a:ea typeface="+mn-ea"/>
                <a:cs typeface="Carlito"/>
              </a:rPr>
              <a:t>be </a:t>
            </a:r>
            <a:r>
              <a:rPr kumimoji="0" sz="3000" b="0" i="0" u="none" strike="noStrike" kern="1200" cap="none" spc="-15" normalizeH="0" baseline="0" noProof="0" dirty="0">
                <a:ln>
                  <a:noFill/>
                </a:ln>
                <a:solidFill>
                  <a:prstClr val="black"/>
                </a:solidFill>
                <a:effectLst/>
                <a:uLnTx/>
                <a:uFillTx/>
                <a:latin typeface="Carlito"/>
                <a:ea typeface="+mn-ea"/>
                <a:cs typeface="Carlito"/>
              </a:rPr>
              <a:t>characterized </a:t>
            </a:r>
            <a:r>
              <a:rPr kumimoji="0" sz="3000" b="0" i="0" u="none" strike="noStrike" kern="1200" cap="none" spc="0" normalizeH="0" baseline="0" noProof="0" dirty="0">
                <a:ln>
                  <a:noFill/>
                </a:ln>
                <a:solidFill>
                  <a:prstClr val="black"/>
                </a:solidFill>
                <a:effectLst/>
                <a:uLnTx/>
                <a:uFillTx/>
                <a:latin typeface="Carlito"/>
                <a:ea typeface="+mn-ea"/>
                <a:cs typeface="Carlito"/>
              </a:rPr>
              <a:t>as a</a:t>
            </a:r>
            <a:r>
              <a:rPr kumimoji="0" sz="3000" b="0" i="0" u="none" strike="noStrike" kern="1200" cap="none" spc="-60" normalizeH="0" baseline="0" noProof="0" dirty="0">
                <a:ln>
                  <a:noFill/>
                </a:ln>
                <a:solidFill>
                  <a:prstClr val="black"/>
                </a:solidFill>
                <a:effectLst/>
                <a:uLnTx/>
                <a:uFillTx/>
                <a:latin typeface="Carlito"/>
                <a:ea typeface="+mn-ea"/>
                <a:cs typeface="Carlito"/>
              </a:rPr>
              <a:t> </a:t>
            </a:r>
            <a:r>
              <a:rPr kumimoji="0" sz="3000" b="0" i="0" u="none" strike="noStrike" kern="1200" cap="none" spc="-5" normalizeH="0" baseline="0" noProof="0" dirty="0">
                <a:ln>
                  <a:noFill/>
                </a:ln>
                <a:solidFill>
                  <a:prstClr val="black"/>
                </a:solidFill>
                <a:effectLst/>
                <a:uLnTx/>
                <a:uFillTx/>
                <a:latin typeface="Carlito"/>
                <a:ea typeface="+mn-ea"/>
                <a:cs typeface="Carlito"/>
              </a:rPr>
              <a:t>success</a:t>
            </a:r>
            <a:endParaRPr kumimoji="0" sz="3000" b="0" i="0" u="none" strike="noStrike" kern="1200" cap="none" spc="0" normalizeH="0" baseline="0" noProof="0">
              <a:ln>
                <a:noFill/>
              </a:ln>
              <a:solidFill>
                <a:prstClr val="black"/>
              </a:solidFill>
              <a:effectLst/>
              <a:uLnTx/>
              <a:uFillTx/>
              <a:latin typeface="Carlito"/>
              <a:ea typeface="+mn-ea"/>
              <a:cs typeface="Carlito"/>
            </a:endParaRPr>
          </a:p>
          <a:p>
            <a:pPr marL="355600" marR="5080" lvl="0" indent="0" algn="l" defTabSz="914400" rtl="0" eaLnBrk="1" fontAlgn="auto" latinLnBrk="0" hangingPunct="1">
              <a:lnSpc>
                <a:spcPts val="2880"/>
              </a:lnSpc>
              <a:spcBef>
                <a:spcPts val="335"/>
              </a:spcBef>
              <a:spcAft>
                <a:spcPts val="0"/>
              </a:spcAft>
              <a:buClrTx/>
              <a:buSzTx/>
              <a:buFontTx/>
              <a:buNone/>
              <a:tabLst/>
              <a:defRPr/>
            </a:pPr>
            <a:r>
              <a:rPr kumimoji="0" sz="3000" b="0" i="0" u="none" strike="noStrike" kern="1200" cap="none" spc="-5" normalizeH="0" baseline="0" noProof="0" dirty="0">
                <a:ln>
                  <a:noFill/>
                </a:ln>
                <a:solidFill>
                  <a:prstClr val="black"/>
                </a:solidFill>
                <a:effectLst/>
                <a:uLnTx/>
                <a:uFillTx/>
                <a:latin typeface="Carlito"/>
                <a:ea typeface="+mn-ea"/>
                <a:cs typeface="Carlito"/>
              </a:rPr>
              <a:t>(</a:t>
            </a:r>
            <a:r>
              <a:rPr kumimoji="0" sz="3000" b="0" i="1" u="none" strike="noStrike" kern="1200" cap="none" spc="-5" normalizeH="0" baseline="0" noProof="0" dirty="0">
                <a:ln>
                  <a:noFill/>
                </a:ln>
                <a:solidFill>
                  <a:prstClr val="black"/>
                </a:solidFill>
                <a:effectLst/>
                <a:uLnTx/>
                <a:uFillTx/>
                <a:latin typeface="Carlito"/>
                <a:ea typeface="+mn-ea"/>
                <a:cs typeface="Carlito"/>
              </a:rPr>
              <a:t>S</a:t>
            </a:r>
            <a:r>
              <a:rPr kumimoji="0" sz="3000" b="0" i="0" u="none" strike="noStrike" kern="1200" cap="none" spc="-5" normalizeH="0" baseline="0" noProof="0" dirty="0">
                <a:ln>
                  <a:noFill/>
                </a:ln>
                <a:solidFill>
                  <a:prstClr val="black"/>
                </a:solidFill>
                <a:effectLst/>
                <a:uLnTx/>
                <a:uFillTx/>
                <a:latin typeface="Carlito"/>
                <a:ea typeface="+mn-ea"/>
                <a:cs typeface="Carlito"/>
              </a:rPr>
              <a:t>) or </a:t>
            </a:r>
            <a:r>
              <a:rPr kumimoji="0" sz="3000" b="0" i="0" u="none" strike="noStrike" kern="1200" cap="none" spc="-20" normalizeH="0" baseline="0" noProof="0" dirty="0">
                <a:ln>
                  <a:noFill/>
                </a:ln>
                <a:solidFill>
                  <a:prstClr val="black"/>
                </a:solidFill>
                <a:effectLst/>
                <a:uLnTx/>
                <a:uFillTx/>
                <a:latin typeface="Carlito"/>
                <a:ea typeface="+mn-ea"/>
                <a:cs typeface="Carlito"/>
              </a:rPr>
              <a:t>failure </a:t>
            </a:r>
            <a:r>
              <a:rPr kumimoji="0" sz="3000" b="0" i="0" u="none" strike="noStrike" kern="1200" cap="none" spc="-5" normalizeH="0" baseline="0" noProof="0" dirty="0">
                <a:ln>
                  <a:noFill/>
                </a:ln>
                <a:solidFill>
                  <a:prstClr val="black"/>
                </a:solidFill>
                <a:effectLst/>
                <a:uLnTx/>
                <a:uFillTx/>
                <a:latin typeface="Carlito"/>
                <a:ea typeface="+mn-ea"/>
                <a:cs typeface="Carlito"/>
              </a:rPr>
              <a:t>(</a:t>
            </a:r>
            <a:r>
              <a:rPr kumimoji="0" sz="3000" b="0" i="1" u="none" strike="noStrike" kern="1200" cap="none" spc="-5" normalizeH="0" baseline="0" noProof="0" dirty="0">
                <a:ln>
                  <a:noFill/>
                </a:ln>
                <a:solidFill>
                  <a:prstClr val="black"/>
                </a:solidFill>
                <a:effectLst/>
                <a:uLnTx/>
                <a:uFillTx/>
                <a:latin typeface="Carlito"/>
                <a:ea typeface="+mn-ea"/>
                <a:cs typeface="Carlito"/>
              </a:rPr>
              <a:t>F</a:t>
            </a:r>
            <a:r>
              <a:rPr kumimoji="0" sz="3000" b="0" i="0" u="none" strike="noStrike" kern="1200" cap="none" spc="-5" normalizeH="0" baseline="0" noProof="0" dirty="0">
                <a:ln>
                  <a:noFill/>
                </a:ln>
                <a:solidFill>
                  <a:prstClr val="black"/>
                </a:solidFill>
                <a:effectLst/>
                <a:uLnTx/>
                <a:uFillTx/>
                <a:latin typeface="Carlito"/>
                <a:ea typeface="+mn-ea"/>
                <a:cs typeface="Carlito"/>
              </a:rPr>
              <a:t>), </a:t>
            </a:r>
            <a:r>
              <a:rPr kumimoji="0" sz="3000" b="0" i="0" u="none" strike="noStrike" kern="1200" cap="none" spc="0" normalizeH="0" baseline="0" noProof="0" dirty="0">
                <a:ln>
                  <a:noFill/>
                </a:ln>
                <a:solidFill>
                  <a:prstClr val="black"/>
                </a:solidFill>
                <a:effectLst/>
                <a:uLnTx/>
                <a:uFillTx/>
                <a:latin typeface="Carlito"/>
                <a:ea typeface="+mn-ea"/>
                <a:cs typeface="Carlito"/>
              </a:rPr>
              <a:t>and </a:t>
            </a:r>
            <a:r>
              <a:rPr kumimoji="0" sz="3000" b="0" i="0" u="none" strike="noStrike" kern="1200" cap="none" spc="-15" normalizeH="0" baseline="0" noProof="0" dirty="0">
                <a:ln>
                  <a:noFill/>
                </a:ln>
                <a:solidFill>
                  <a:prstClr val="black"/>
                </a:solidFill>
                <a:effectLst/>
                <a:uLnTx/>
                <a:uFillTx/>
                <a:latin typeface="Carlito"/>
                <a:ea typeface="+mn-ea"/>
                <a:cs typeface="Carlito"/>
              </a:rPr>
              <a:t>there are </a:t>
            </a:r>
            <a:r>
              <a:rPr kumimoji="0" sz="3000" b="1" i="1" u="none" strike="noStrike" kern="1200" cap="none" spc="0" normalizeH="0" baseline="0" noProof="0" dirty="0">
                <a:ln>
                  <a:noFill/>
                </a:ln>
                <a:solidFill>
                  <a:prstClr val="black"/>
                </a:solidFill>
                <a:effectLst/>
                <a:uLnTx/>
                <a:uFillTx/>
                <a:latin typeface="Carlito"/>
                <a:ea typeface="+mn-ea"/>
                <a:cs typeface="Carlito"/>
              </a:rPr>
              <a:t>M </a:t>
            </a:r>
            <a:r>
              <a:rPr kumimoji="0" sz="3000" b="1" i="0" u="none" strike="noStrike" kern="1200" cap="none" spc="-5" normalizeH="0" baseline="0" noProof="0" dirty="0">
                <a:ln>
                  <a:noFill/>
                </a:ln>
                <a:solidFill>
                  <a:prstClr val="black"/>
                </a:solidFill>
                <a:effectLst/>
                <a:uLnTx/>
                <a:uFillTx/>
                <a:latin typeface="Carlito"/>
                <a:ea typeface="+mn-ea"/>
                <a:cs typeface="Carlito"/>
              </a:rPr>
              <a:t>successes </a:t>
            </a:r>
            <a:r>
              <a:rPr kumimoji="0" sz="3000" b="0" i="0" u="none" strike="noStrike" kern="1200" cap="none" spc="0" normalizeH="0" baseline="0" noProof="0" dirty="0">
                <a:ln>
                  <a:noFill/>
                </a:ln>
                <a:solidFill>
                  <a:prstClr val="black"/>
                </a:solidFill>
                <a:effectLst/>
                <a:uLnTx/>
                <a:uFillTx/>
                <a:latin typeface="Carlito"/>
                <a:ea typeface="+mn-ea"/>
                <a:cs typeface="Carlito"/>
              </a:rPr>
              <a:t>in </a:t>
            </a:r>
            <a:r>
              <a:rPr kumimoji="0" sz="3000" b="0" i="0" u="none" strike="noStrike" kern="1200" cap="none" spc="-5" normalizeH="0" baseline="0" noProof="0" dirty="0">
                <a:ln>
                  <a:noFill/>
                </a:ln>
                <a:solidFill>
                  <a:prstClr val="black"/>
                </a:solidFill>
                <a:effectLst/>
                <a:uLnTx/>
                <a:uFillTx/>
                <a:latin typeface="Carlito"/>
                <a:ea typeface="+mn-ea"/>
                <a:cs typeface="Carlito"/>
              </a:rPr>
              <a:t>the  </a:t>
            </a:r>
            <a:r>
              <a:rPr kumimoji="0" sz="3000" b="0" i="0" u="none" strike="noStrike" kern="1200" cap="none" spc="-10" normalizeH="0" baseline="0" noProof="0" dirty="0">
                <a:ln>
                  <a:noFill/>
                </a:ln>
                <a:solidFill>
                  <a:prstClr val="black"/>
                </a:solidFill>
                <a:effectLst/>
                <a:uLnTx/>
                <a:uFillTx/>
                <a:latin typeface="Carlito"/>
                <a:ea typeface="+mn-ea"/>
                <a:cs typeface="Carlito"/>
              </a:rPr>
              <a:t>population.</a:t>
            </a:r>
            <a:endParaRPr kumimoji="0" sz="3000" b="0" i="0" u="none" strike="noStrike" kern="1200" cap="none" spc="0" normalizeH="0" baseline="0" noProof="0">
              <a:ln>
                <a:noFill/>
              </a:ln>
              <a:solidFill>
                <a:prstClr val="black"/>
              </a:solidFill>
              <a:effectLst/>
              <a:uLnTx/>
              <a:uFillTx/>
              <a:latin typeface="Carlito"/>
              <a:ea typeface="+mn-ea"/>
              <a:cs typeface="Carlito"/>
            </a:endParaRPr>
          </a:p>
          <a:p>
            <a:pPr marL="355600" marR="487045" lvl="0" indent="-343535" algn="l" defTabSz="914400" rtl="0" eaLnBrk="1" fontAlgn="auto" latinLnBrk="0" hangingPunct="1">
              <a:lnSpc>
                <a:spcPct val="80000"/>
              </a:lnSpc>
              <a:spcBef>
                <a:spcPts val="745"/>
              </a:spcBef>
              <a:spcAft>
                <a:spcPts val="0"/>
              </a:spcAft>
              <a:buClrTx/>
              <a:buSzTx/>
              <a:buFont typeface="Arial"/>
              <a:buChar char="•"/>
              <a:tabLst>
                <a:tab pos="355600" algn="l"/>
                <a:tab pos="356235" algn="l"/>
              </a:tabLst>
              <a:defRPr/>
            </a:pPr>
            <a:r>
              <a:rPr kumimoji="0" sz="3000" b="0" i="0" u="none" strike="noStrike" kern="1200" cap="none" spc="0" normalizeH="0" baseline="0" noProof="0" dirty="0">
                <a:ln>
                  <a:noFill/>
                </a:ln>
                <a:solidFill>
                  <a:prstClr val="black"/>
                </a:solidFill>
                <a:effectLst/>
                <a:uLnTx/>
                <a:uFillTx/>
                <a:latin typeface="Carlito"/>
                <a:ea typeface="+mn-ea"/>
                <a:cs typeface="Carlito"/>
              </a:rPr>
              <a:t>A </a:t>
            </a:r>
            <a:r>
              <a:rPr kumimoji="0" sz="3000" b="0" i="0" u="none" strike="noStrike" kern="1200" cap="none" spc="-5" normalizeH="0" baseline="0" noProof="0" dirty="0">
                <a:ln>
                  <a:noFill/>
                </a:ln>
                <a:solidFill>
                  <a:prstClr val="black"/>
                </a:solidFill>
                <a:effectLst/>
                <a:uLnTx/>
                <a:uFillTx/>
                <a:latin typeface="Carlito"/>
                <a:ea typeface="+mn-ea"/>
                <a:cs typeface="Carlito"/>
              </a:rPr>
              <a:t>sample of </a:t>
            </a:r>
            <a:r>
              <a:rPr kumimoji="0" sz="3000" b="1" i="1" u="none" strike="noStrike" kern="1200" cap="none" spc="0" normalizeH="0" baseline="0" noProof="0" dirty="0">
                <a:ln>
                  <a:noFill/>
                </a:ln>
                <a:solidFill>
                  <a:prstClr val="black"/>
                </a:solidFill>
                <a:effectLst/>
                <a:uLnTx/>
                <a:uFillTx/>
                <a:latin typeface="Carlito"/>
                <a:ea typeface="+mn-ea"/>
                <a:cs typeface="Carlito"/>
              </a:rPr>
              <a:t>n </a:t>
            </a:r>
            <a:r>
              <a:rPr kumimoji="0" sz="3000" b="0" i="0" u="none" strike="noStrike" kern="1200" cap="none" spc="-5" normalizeH="0" baseline="0" noProof="0" dirty="0">
                <a:ln>
                  <a:noFill/>
                </a:ln>
                <a:solidFill>
                  <a:prstClr val="black"/>
                </a:solidFill>
                <a:effectLst/>
                <a:uLnTx/>
                <a:uFillTx/>
                <a:latin typeface="Carlito"/>
                <a:ea typeface="+mn-ea"/>
                <a:cs typeface="Carlito"/>
              </a:rPr>
              <a:t>individuals </a:t>
            </a:r>
            <a:r>
              <a:rPr kumimoji="0" sz="3000" b="0" i="0" u="none" strike="noStrike" kern="1200" cap="none" spc="0" normalizeH="0" baseline="0" noProof="0" dirty="0">
                <a:ln>
                  <a:noFill/>
                </a:ln>
                <a:solidFill>
                  <a:prstClr val="black"/>
                </a:solidFill>
                <a:effectLst/>
                <a:uLnTx/>
                <a:uFillTx/>
                <a:latin typeface="Carlito"/>
                <a:ea typeface="+mn-ea"/>
                <a:cs typeface="Carlito"/>
              </a:rPr>
              <a:t>is </a:t>
            </a:r>
            <a:r>
              <a:rPr kumimoji="0" sz="3000" b="0" i="0" u="none" strike="noStrike" kern="1200" cap="none" spc="-10" normalizeH="0" baseline="0" noProof="0" dirty="0">
                <a:ln>
                  <a:noFill/>
                </a:ln>
                <a:solidFill>
                  <a:prstClr val="black"/>
                </a:solidFill>
                <a:effectLst/>
                <a:uLnTx/>
                <a:uFillTx/>
                <a:latin typeface="Carlito"/>
                <a:ea typeface="+mn-ea"/>
                <a:cs typeface="Carlito"/>
              </a:rPr>
              <a:t>selected </a:t>
            </a:r>
            <a:r>
              <a:rPr kumimoji="0" sz="3000" b="1" i="0" u="heavy" strike="noStrike" kern="1200" cap="none" spc="-5" normalizeH="0" baseline="0" noProof="0" dirty="0">
                <a:ln>
                  <a:noFill/>
                </a:ln>
                <a:solidFill>
                  <a:prstClr val="black"/>
                </a:solidFill>
                <a:effectLst/>
                <a:uLnTx/>
                <a:uFill>
                  <a:solidFill>
                    <a:srgbClr val="000000"/>
                  </a:solidFill>
                </a:uFill>
                <a:latin typeface="Carlito"/>
                <a:ea typeface="+mn-ea"/>
                <a:cs typeface="Carlito"/>
              </a:rPr>
              <a:t>without  </a:t>
            </a:r>
            <a:r>
              <a:rPr kumimoji="0" sz="3000" b="1" i="0" u="heavy" strike="noStrike" kern="1200" cap="none" spc="-10" normalizeH="0" baseline="0" noProof="0" dirty="0">
                <a:ln>
                  <a:noFill/>
                </a:ln>
                <a:solidFill>
                  <a:prstClr val="black"/>
                </a:solidFill>
                <a:effectLst/>
                <a:uLnTx/>
                <a:uFill>
                  <a:solidFill>
                    <a:srgbClr val="000000"/>
                  </a:solidFill>
                </a:uFill>
                <a:latin typeface="Carlito"/>
                <a:ea typeface="+mn-ea"/>
                <a:cs typeface="Carlito"/>
              </a:rPr>
              <a:t>replacement</a:t>
            </a:r>
            <a:r>
              <a:rPr kumimoji="0" sz="3000" b="1" i="0" u="none" strike="noStrike" kern="1200" cap="none" spc="-10" normalizeH="0" baseline="0" noProof="0" dirty="0">
                <a:ln>
                  <a:noFill/>
                </a:ln>
                <a:solidFill>
                  <a:prstClr val="black"/>
                </a:solidFill>
                <a:effectLst/>
                <a:uLnTx/>
                <a:uFillTx/>
                <a:latin typeface="Carlito"/>
                <a:ea typeface="+mn-ea"/>
                <a:cs typeface="Carlito"/>
              </a:rPr>
              <a:t> </a:t>
            </a:r>
            <a:r>
              <a:rPr kumimoji="0" sz="3000" b="0" i="0" u="none" strike="noStrike" kern="1200" cap="none" spc="0" normalizeH="0" baseline="0" noProof="0" dirty="0">
                <a:ln>
                  <a:noFill/>
                </a:ln>
                <a:solidFill>
                  <a:prstClr val="black"/>
                </a:solidFill>
                <a:effectLst/>
                <a:uLnTx/>
                <a:uFillTx/>
                <a:latin typeface="Carlito"/>
                <a:ea typeface="+mn-ea"/>
                <a:cs typeface="Carlito"/>
              </a:rPr>
              <a:t>in </a:t>
            </a:r>
            <a:r>
              <a:rPr kumimoji="0" sz="3000" b="0" i="0" u="none" strike="noStrike" kern="1200" cap="none" spc="-5" normalizeH="0" baseline="0" noProof="0" dirty="0">
                <a:ln>
                  <a:noFill/>
                </a:ln>
                <a:solidFill>
                  <a:prstClr val="black"/>
                </a:solidFill>
                <a:effectLst/>
                <a:uLnTx/>
                <a:uFillTx/>
                <a:latin typeface="Carlito"/>
                <a:ea typeface="+mn-ea"/>
                <a:cs typeface="Carlito"/>
              </a:rPr>
              <a:t>such </a:t>
            </a:r>
            <a:r>
              <a:rPr kumimoji="0" sz="3000" b="0" i="0" u="none" strike="noStrike" kern="1200" cap="none" spc="0" normalizeH="0" baseline="0" noProof="0" dirty="0">
                <a:ln>
                  <a:noFill/>
                </a:ln>
                <a:solidFill>
                  <a:prstClr val="black"/>
                </a:solidFill>
                <a:effectLst/>
                <a:uLnTx/>
                <a:uFillTx/>
                <a:latin typeface="Carlito"/>
                <a:ea typeface="+mn-ea"/>
                <a:cs typeface="Carlito"/>
              </a:rPr>
              <a:t>a </a:t>
            </a:r>
            <a:r>
              <a:rPr kumimoji="0" sz="3000" b="0" i="0" u="none" strike="noStrike" kern="1200" cap="none" spc="-35" normalizeH="0" baseline="0" noProof="0" dirty="0">
                <a:ln>
                  <a:noFill/>
                </a:ln>
                <a:solidFill>
                  <a:prstClr val="black"/>
                </a:solidFill>
                <a:effectLst/>
                <a:uLnTx/>
                <a:uFillTx/>
                <a:latin typeface="Carlito"/>
                <a:ea typeface="+mn-ea"/>
                <a:cs typeface="Carlito"/>
              </a:rPr>
              <a:t>way </a:t>
            </a:r>
            <a:r>
              <a:rPr kumimoji="0" sz="3000" b="0" i="0" u="none" strike="noStrike" kern="1200" cap="none" spc="-10" normalizeH="0" baseline="0" noProof="0" dirty="0">
                <a:ln>
                  <a:noFill/>
                </a:ln>
                <a:solidFill>
                  <a:prstClr val="black"/>
                </a:solidFill>
                <a:effectLst/>
                <a:uLnTx/>
                <a:uFillTx/>
                <a:latin typeface="Carlito"/>
                <a:ea typeface="+mn-ea"/>
                <a:cs typeface="Carlito"/>
              </a:rPr>
              <a:t>that </a:t>
            </a:r>
            <a:r>
              <a:rPr kumimoji="0" sz="3000" b="0" i="0" u="none" strike="noStrike" kern="1200" cap="none" spc="0" normalizeH="0" baseline="0" noProof="0" dirty="0">
                <a:ln>
                  <a:noFill/>
                </a:ln>
                <a:solidFill>
                  <a:prstClr val="black"/>
                </a:solidFill>
                <a:effectLst/>
                <a:uLnTx/>
                <a:uFillTx/>
                <a:latin typeface="Carlito"/>
                <a:ea typeface="+mn-ea"/>
                <a:cs typeface="Carlito"/>
              </a:rPr>
              <a:t>each </a:t>
            </a:r>
            <a:r>
              <a:rPr kumimoji="0" sz="3000" b="0" i="0" u="none" strike="noStrike" kern="1200" cap="none" spc="-10" normalizeH="0" baseline="0" noProof="0" dirty="0">
                <a:ln>
                  <a:noFill/>
                </a:ln>
                <a:solidFill>
                  <a:prstClr val="black"/>
                </a:solidFill>
                <a:effectLst/>
                <a:uLnTx/>
                <a:uFillTx/>
                <a:latin typeface="Carlito"/>
                <a:ea typeface="+mn-ea"/>
                <a:cs typeface="Carlito"/>
              </a:rPr>
              <a:t>subset </a:t>
            </a:r>
            <a:r>
              <a:rPr kumimoji="0" sz="3000" b="0" i="0" u="none" strike="noStrike" kern="1200" cap="none" spc="-5" normalizeH="0" baseline="0" noProof="0" dirty="0">
                <a:ln>
                  <a:noFill/>
                </a:ln>
                <a:solidFill>
                  <a:prstClr val="black"/>
                </a:solidFill>
                <a:effectLst/>
                <a:uLnTx/>
                <a:uFillTx/>
                <a:latin typeface="Carlito"/>
                <a:ea typeface="+mn-ea"/>
                <a:cs typeface="Carlito"/>
              </a:rPr>
              <a:t>of  </a:t>
            </a:r>
            <a:r>
              <a:rPr kumimoji="0" sz="3000" b="0" i="0" u="none" strike="noStrike" kern="1200" cap="none" spc="-25" normalizeH="0" baseline="0" noProof="0" dirty="0">
                <a:ln>
                  <a:noFill/>
                </a:ln>
                <a:solidFill>
                  <a:prstClr val="black"/>
                </a:solidFill>
                <a:effectLst/>
                <a:uLnTx/>
                <a:uFillTx/>
                <a:latin typeface="Carlito"/>
                <a:ea typeface="+mn-ea"/>
                <a:cs typeface="Carlito"/>
              </a:rPr>
              <a:t>size </a:t>
            </a:r>
            <a:r>
              <a:rPr kumimoji="0" sz="3000" b="1" i="1" u="none" strike="noStrike" kern="1200" cap="none" spc="0" normalizeH="0" baseline="0" noProof="0" dirty="0">
                <a:ln>
                  <a:noFill/>
                </a:ln>
                <a:solidFill>
                  <a:prstClr val="black"/>
                </a:solidFill>
                <a:effectLst/>
                <a:uLnTx/>
                <a:uFillTx/>
                <a:latin typeface="Carlito"/>
                <a:ea typeface="+mn-ea"/>
                <a:cs typeface="Carlito"/>
              </a:rPr>
              <a:t>n </a:t>
            </a:r>
            <a:r>
              <a:rPr kumimoji="0" sz="3000" b="0" i="0" u="none" strike="noStrike" kern="1200" cap="none" spc="0" normalizeH="0" baseline="0" noProof="0" dirty="0">
                <a:ln>
                  <a:noFill/>
                </a:ln>
                <a:solidFill>
                  <a:prstClr val="black"/>
                </a:solidFill>
                <a:effectLst/>
                <a:uLnTx/>
                <a:uFillTx/>
                <a:latin typeface="Carlito"/>
                <a:ea typeface="+mn-ea"/>
                <a:cs typeface="Carlito"/>
              </a:rPr>
              <a:t>is </a:t>
            </a:r>
            <a:r>
              <a:rPr kumimoji="0" sz="3000" b="0" i="0" u="none" strike="noStrike" kern="1200" cap="none" spc="-5" normalizeH="0" baseline="0" noProof="0" dirty="0">
                <a:ln>
                  <a:noFill/>
                </a:ln>
                <a:solidFill>
                  <a:prstClr val="black"/>
                </a:solidFill>
                <a:effectLst/>
                <a:uLnTx/>
                <a:uFillTx/>
                <a:latin typeface="Carlito"/>
                <a:ea typeface="+mn-ea"/>
                <a:cs typeface="Carlito"/>
              </a:rPr>
              <a:t>equally </a:t>
            </a:r>
            <a:r>
              <a:rPr kumimoji="0" sz="3000" b="0" i="0" u="none" strike="noStrike" kern="1200" cap="none" spc="-20" normalizeH="0" baseline="0" noProof="0" dirty="0">
                <a:ln>
                  <a:noFill/>
                </a:ln>
                <a:solidFill>
                  <a:prstClr val="black"/>
                </a:solidFill>
                <a:effectLst/>
                <a:uLnTx/>
                <a:uFillTx/>
                <a:latin typeface="Carlito"/>
                <a:ea typeface="+mn-ea"/>
                <a:cs typeface="Carlito"/>
              </a:rPr>
              <a:t>likely </a:t>
            </a:r>
            <a:r>
              <a:rPr kumimoji="0" sz="3000" b="0" i="0" u="none" strike="noStrike" kern="1200" cap="none" spc="-15" normalizeH="0" baseline="0" noProof="0" dirty="0">
                <a:ln>
                  <a:noFill/>
                </a:ln>
                <a:solidFill>
                  <a:prstClr val="black"/>
                </a:solidFill>
                <a:effectLst/>
                <a:uLnTx/>
                <a:uFillTx/>
                <a:latin typeface="Carlito"/>
                <a:ea typeface="+mn-ea"/>
                <a:cs typeface="Carlito"/>
              </a:rPr>
              <a:t>to </a:t>
            </a:r>
            <a:r>
              <a:rPr kumimoji="0" sz="3000" b="0" i="0" u="none" strike="noStrike" kern="1200" cap="none" spc="-5" normalizeH="0" baseline="0" noProof="0" dirty="0">
                <a:ln>
                  <a:noFill/>
                </a:ln>
                <a:solidFill>
                  <a:prstClr val="black"/>
                </a:solidFill>
                <a:effectLst/>
                <a:uLnTx/>
                <a:uFillTx/>
                <a:latin typeface="Carlito"/>
                <a:ea typeface="+mn-ea"/>
                <a:cs typeface="Carlito"/>
              </a:rPr>
              <a:t>be</a:t>
            </a:r>
            <a:r>
              <a:rPr kumimoji="0" sz="3000" b="0" i="0" u="none" strike="noStrike" kern="1200" cap="none" spc="15" normalizeH="0" baseline="0" noProof="0" dirty="0">
                <a:ln>
                  <a:noFill/>
                </a:ln>
                <a:solidFill>
                  <a:prstClr val="black"/>
                </a:solidFill>
                <a:effectLst/>
                <a:uLnTx/>
                <a:uFillTx/>
                <a:latin typeface="Carlito"/>
                <a:ea typeface="+mn-ea"/>
                <a:cs typeface="Carlito"/>
              </a:rPr>
              <a:t> </a:t>
            </a:r>
            <a:r>
              <a:rPr kumimoji="0" sz="3000" b="0" i="0" u="none" strike="noStrike" kern="1200" cap="none" spc="0" normalizeH="0" baseline="0" noProof="0" dirty="0">
                <a:ln>
                  <a:noFill/>
                </a:ln>
                <a:solidFill>
                  <a:prstClr val="black"/>
                </a:solidFill>
                <a:effectLst/>
                <a:uLnTx/>
                <a:uFillTx/>
                <a:latin typeface="Carlito"/>
                <a:ea typeface="+mn-ea"/>
                <a:cs typeface="Carlito"/>
              </a:rPr>
              <a:t>chosen.</a:t>
            </a:r>
            <a:endParaRPr kumimoji="0" sz="30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34</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558" y="461899"/>
            <a:ext cx="7470775" cy="696595"/>
          </a:xfrm>
          <a:prstGeom prst="rect">
            <a:avLst/>
          </a:prstGeom>
        </p:spPr>
        <p:txBody>
          <a:bodyPr vert="horz" wrap="square" lIns="0" tIns="13335" rIns="0" bIns="0" rtlCol="0">
            <a:spAutoFit/>
          </a:bodyPr>
          <a:lstStyle/>
          <a:p>
            <a:pPr marL="12700">
              <a:lnSpc>
                <a:spcPct val="100000"/>
              </a:lnSpc>
              <a:spcBef>
                <a:spcPts val="105"/>
              </a:spcBef>
            </a:pPr>
            <a:r>
              <a:rPr sz="4400" spc="-5" dirty="0"/>
              <a:t>The </a:t>
            </a:r>
            <a:r>
              <a:rPr sz="4400" spc="-10" dirty="0"/>
              <a:t>Hypergeometric</a:t>
            </a:r>
            <a:r>
              <a:rPr sz="4400" spc="-70" dirty="0"/>
              <a:t> </a:t>
            </a:r>
            <a:r>
              <a:rPr sz="4400" spc="-5" dirty="0"/>
              <a:t>Distribution</a:t>
            </a:r>
            <a:endParaRPr sz="4400"/>
          </a:p>
        </p:txBody>
      </p:sp>
      <p:sp>
        <p:nvSpPr>
          <p:cNvPr id="3" name="object 3"/>
          <p:cNvSpPr/>
          <p:nvPr/>
        </p:nvSpPr>
        <p:spPr>
          <a:xfrm>
            <a:off x="1533905" y="4550028"/>
            <a:ext cx="1296670" cy="377190"/>
          </a:xfrm>
          <a:custGeom>
            <a:avLst/>
            <a:gdLst/>
            <a:ahLst/>
            <a:cxnLst/>
            <a:rect l="l" t="t" r="r" b="b"/>
            <a:pathLst>
              <a:path w="1296670" h="377189">
                <a:moveTo>
                  <a:pt x="1176527" y="0"/>
                </a:moveTo>
                <a:lnTo>
                  <a:pt x="1171067" y="15367"/>
                </a:lnTo>
                <a:lnTo>
                  <a:pt x="1192950" y="24818"/>
                </a:lnTo>
                <a:lnTo>
                  <a:pt x="1211738" y="37925"/>
                </a:lnTo>
                <a:lnTo>
                  <a:pt x="1240027" y="75057"/>
                </a:lnTo>
                <a:lnTo>
                  <a:pt x="1256776" y="125142"/>
                </a:lnTo>
                <a:lnTo>
                  <a:pt x="1262380" y="186563"/>
                </a:lnTo>
                <a:lnTo>
                  <a:pt x="1260977" y="219805"/>
                </a:lnTo>
                <a:lnTo>
                  <a:pt x="1249789" y="277145"/>
                </a:lnTo>
                <a:lnTo>
                  <a:pt x="1227333" y="321941"/>
                </a:lnTo>
                <a:lnTo>
                  <a:pt x="1193182" y="352143"/>
                </a:lnTo>
                <a:lnTo>
                  <a:pt x="1171702" y="361696"/>
                </a:lnTo>
                <a:lnTo>
                  <a:pt x="1176527" y="376936"/>
                </a:lnTo>
                <a:lnTo>
                  <a:pt x="1227867" y="352853"/>
                </a:lnTo>
                <a:lnTo>
                  <a:pt x="1265682" y="311150"/>
                </a:lnTo>
                <a:lnTo>
                  <a:pt x="1288938" y="255206"/>
                </a:lnTo>
                <a:lnTo>
                  <a:pt x="1296670" y="188595"/>
                </a:lnTo>
                <a:lnTo>
                  <a:pt x="1294737" y="154070"/>
                </a:lnTo>
                <a:lnTo>
                  <a:pt x="1279203" y="92833"/>
                </a:lnTo>
                <a:lnTo>
                  <a:pt x="1248340" y="42969"/>
                </a:lnTo>
                <a:lnTo>
                  <a:pt x="1203815" y="9909"/>
                </a:lnTo>
                <a:lnTo>
                  <a:pt x="1176527" y="0"/>
                </a:lnTo>
                <a:close/>
              </a:path>
              <a:path w="1296670" h="377189">
                <a:moveTo>
                  <a:pt x="120142" y="0"/>
                </a:moveTo>
                <a:lnTo>
                  <a:pt x="68897" y="24225"/>
                </a:lnTo>
                <a:lnTo>
                  <a:pt x="30987" y="66167"/>
                </a:lnTo>
                <a:lnTo>
                  <a:pt x="7731" y="122142"/>
                </a:lnTo>
                <a:lnTo>
                  <a:pt x="0" y="188595"/>
                </a:lnTo>
                <a:lnTo>
                  <a:pt x="1930" y="223246"/>
                </a:lnTo>
                <a:lnTo>
                  <a:pt x="17412" y="284499"/>
                </a:lnTo>
                <a:lnTo>
                  <a:pt x="48150" y="334198"/>
                </a:lnTo>
                <a:lnTo>
                  <a:pt x="92763" y="367103"/>
                </a:lnTo>
                <a:lnTo>
                  <a:pt x="120142" y="376936"/>
                </a:lnTo>
                <a:lnTo>
                  <a:pt x="124968" y="361696"/>
                </a:lnTo>
                <a:lnTo>
                  <a:pt x="103487" y="352143"/>
                </a:lnTo>
                <a:lnTo>
                  <a:pt x="84947" y="338899"/>
                </a:lnTo>
                <a:lnTo>
                  <a:pt x="56641" y="301244"/>
                </a:lnTo>
                <a:lnTo>
                  <a:pt x="39893" y="249999"/>
                </a:lnTo>
                <a:lnTo>
                  <a:pt x="34290" y="186563"/>
                </a:lnTo>
                <a:lnTo>
                  <a:pt x="35692" y="154441"/>
                </a:lnTo>
                <a:lnTo>
                  <a:pt x="46880" y="98677"/>
                </a:lnTo>
                <a:lnTo>
                  <a:pt x="69361" y="54675"/>
                </a:lnTo>
                <a:lnTo>
                  <a:pt x="103755" y="24818"/>
                </a:lnTo>
                <a:lnTo>
                  <a:pt x="125475" y="15367"/>
                </a:lnTo>
                <a:lnTo>
                  <a:pt x="12014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3662934" y="4550028"/>
            <a:ext cx="1878964" cy="377190"/>
          </a:xfrm>
          <a:custGeom>
            <a:avLst/>
            <a:gdLst/>
            <a:ahLst/>
            <a:cxnLst/>
            <a:rect l="l" t="t" r="r" b="b"/>
            <a:pathLst>
              <a:path w="1878964" h="377189">
                <a:moveTo>
                  <a:pt x="1758695" y="0"/>
                </a:moveTo>
                <a:lnTo>
                  <a:pt x="1753235" y="15367"/>
                </a:lnTo>
                <a:lnTo>
                  <a:pt x="1775118" y="24818"/>
                </a:lnTo>
                <a:lnTo>
                  <a:pt x="1793906" y="37925"/>
                </a:lnTo>
                <a:lnTo>
                  <a:pt x="1822195" y="75057"/>
                </a:lnTo>
                <a:lnTo>
                  <a:pt x="1838944" y="125142"/>
                </a:lnTo>
                <a:lnTo>
                  <a:pt x="1844548" y="186563"/>
                </a:lnTo>
                <a:lnTo>
                  <a:pt x="1843145" y="219805"/>
                </a:lnTo>
                <a:lnTo>
                  <a:pt x="1831957" y="277145"/>
                </a:lnTo>
                <a:lnTo>
                  <a:pt x="1809501" y="321941"/>
                </a:lnTo>
                <a:lnTo>
                  <a:pt x="1775350" y="352143"/>
                </a:lnTo>
                <a:lnTo>
                  <a:pt x="1753869" y="361696"/>
                </a:lnTo>
                <a:lnTo>
                  <a:pt x="1758695" y="376936"/>
                </a:lnTo>
                <a:lnTo>
                  <a:pt x="1810035" y="352853"/>
                </a:lnTo>
                <a:lnTo>
                  <a:pt x="1847850" y="311150"/>
                </a:lnTo>
                <a:lnTo>
                  <a:pt x="1871106" y="255206"/>
                </a:lnTo>
                <a:lnTo>
                  <a:pt x="1878838" y="188595"/>
                </a:lnTo>
                <a:lnTo>
                  <a:pt x="1876905" y="154070"/>
                </a:lnTo>
                <a:lnTo>
                  <a:pt x="1861371" y="92833"/>
                </a:lnTo>
                <a:lnTo>
                  <a:pt x="1830508" y="42969"/>
                </a:lnTo>
                <a:lnTo>
                  <a:pt x="1785983" y="9909"/>
                </a:lnTo>
                <a:lnTo>
                  <a:pt x="1758695" y="0"/>
                </a:lnTo>
                <a:close/>
              </a:path>
              <a:path w="1878964" h="377189">
                <a:moveTo>
                  <a:pt x="120141" y="0"/>
                </a:moveTo>
                <a:lnTo>
                  <a:pt x="68897" y="24225"/>
                </a:lnTo>
                <a:lnTo>
                  <a:pt x="30987" y="66167"/>
                </a:lnTo>
                <a:lnTo>
                  <a:pt x="7731" y="122142"/>
                </a:lnTo>
                <a:lnTo>
                  <a:pt x="0" y="188595"/>
                </a:lnTo>
                <a:lnTo>
                  <a:pt x="1930" y="223246"/>
                </a:lnTo>
                <a:lnTo>
                  <a:pt x="17412" y="284499"/>
                </a:lnTo>
                <a:lnTo>
                  <a:pt x="48150" y="334198"/>
                </a:lnTo>
                <a:lnTo>
                  <a:pt x="92763" y="367103"/>
                </a:lnTo>
                <a:lnTo>
                  <a:pt x="120141" y="376936"/>
                </a:lnTo>
                <a:lnTo>
                  <a:pt x="124967" y="361696"/>
                </a:lnTo>
                <a:lnTo>
                  <a:pt x="103487" y="352143"/>
                </a:lnTo>
                <a:lnTo>
                  <a:pt x="84947" y="338899"/>
                </a:lnTo>
                <a:lnTo>
                  <a:pt x="56641" y="301244"/>
                </a:lnTo>
                <a:lnTo>
                  <a:pt x="39893" y="249999"/>
                </a:lnTo>
                <a:lnTo>
                  <a:pt x="34289" y="186563"/>
                </a:lnTo>
                <a:lnTo>
                  <a:pt x="35692" y="154441"/>
                </a:lnTo>
                <a:lnTo>
                  <a:pt x="46880" y="98677"/>
                </a:lnTo>
                <a:lnTo>
                  <a:pt x="69361" y="54675"/>
                </a:lnTo>
                <a:lnTo>
                  <a:pt x="103755" y="24818"/>
                </a:lnTo>
                <a:lnTo>
                  <a:pt x="125475" y="15367"/>
                </a:lnTo>
                <a:lnTo>
                  <a:pt x="1201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1223568" y="4434916"/>
            <a:ext cx="4783455" cy="5143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443865" algn="l"/>
                <a:tab pos="1754505" algn="l"/>
                <a:tab pos="2573020" algn="l"/>
                <a:tab pos="4465955" algn="l"/>
              </a:tabLst>
              <a:defRPr/>
            </a:pPr>
            <a:r>
              <a:rPr kumimoji="0" sz="3200" b="0" i="0" u="none" strike="noStrike" kern="1200" cap="none" spc="-645" normalizeH="0" baseline="0" noProof="0" dirty="0">
                <a:ln>
                  <a:noFill/>
                </a:ln>
                <a:solidFill>
                  <a:prstClr val="black"/>
                </a:solidFill>
                <a:effectLst/>
                <a:uLnTx/>
                <a:uFillTx/>
                <a:latin typeface="Tinos"/>
                <a:ea typeface="+mn-ea"/>
                <a:cs typeface="Tinos"/>
              </a:rPr>
              <a:t>𝑃	</a:t>
            </a:r>
            <a:r>
              <a:rPr kumimoji="0" sz="3200" b="0" i="0" u="none" strike="noStrike" kern="1200" cap="none" spc="-545" normalizeH="0" baseline="0" noProof="0" dirty="0">
                <a:ln>
                  <a:noFill/>
                </a:ln>
                <a:solidFill>
                  <a:prstClr val="black"/>
                </a:solidFill>
                <a:effectLst/>
                <a:uLnTx/>
                <a:uFillTx/>
                <a:latin typeface="Tinos"/>
                <a:ea typeface="+mn-ea"/>
                <a:cs typeface="Tinos"/>
              </a:rPr>
              <a:t>𝑋</a:t>
            </a:r>
            <a:r>
              <a:rPr kumimoji="0" sz="3200" b="0" i="0" u="none" strike="noStrike" kern="1200" cap="none" spc="165" normalizeH="0" baseline="0" noProof="0" dirty="0">
                <a:ln>
                  <a:noFill/>
                </a:ln>
                <a:solidFill>
                  <a:prstClr val="black"/>
                </a:solidFill>
                <a:effectLst/>
                <a:uLnTx/>
                <a:uFillTx/>
                <a:latin typeface="Tinos"/>
                <a:ea typeface="+mn-ea"/>
                <a:cs typeface="Tinos"/>
              </a:rPr>
              <a:t> </a:t>
            </a:r>
            <a:r>
              <a:rPr kumimoji="0" sz="3200" b="0" i="0" u="none" strike="noStrike" kern="1200" cap="none" spc="590" normalizeH="0" baseline="0" noProof="0" dirty="0">
                <a:ln>
                  <a:noFill/>
                </a:ln>
                <a:solidFill>
                  <a:prstClr val="black"/>
                </a:solidFill>
                <a:effectLst/>
                <a:uLnTx/>
                <a:uFillTx/>
                <a:latin typeface="Tinos"/>
                <a:ea typeface="+mn-ea"/>
                <a:cs typeface="Tinos"/>
              </a:rPr>
              <a:t>=</a:t>
            </a:r>
            <a:r>
              <a:rPr kumimoji="0" sz="3200" b="0" i="0" u="none" strike="noStrike" kern="1200" cap="none" spc="80" normalizeH="0" baseline="0" noProof="0" dirty="0">
                <a:ln>
                  <a:noFill/>
                </a:ln>
                <a:solidFill>
                  <a:prstClr val="black"/>
                </a:solidFill>
                <a:effectLst/>
                <a:uLnTx/>
                <a:uFillTx/>
                <a:latin typeface="Tinos"/>
                <a:ea typeface="+mn-ea"/>
                <a:cs typeface="Tinos"/>
              </a:rPr>
              <a:t> </a:t>
            </a:r>
            <a:r>
              <a:rPr kumimoji="0" sz="3200" b="0" i="0" u="none" strike="noStrike" kern="1200" cap="none" spc="-1010" normalizeH="0" baseline="0" noProof="0" dirty="0">
                <a:ln>
                  <a:noFill/>
                </a:ln>
                <a:solidFill>
                  <a:prstClr val="black"/>
                </a:solidFill>
                <a:effectLst/>
                <a:uLnTx/>
                <a:uFillTx/>
                <a:latin typeface="Tinos"/>
                <a:ea typeface="+mn-ea"/>
                <a:cs typeface="Tinos"/>
              </a:rPr>
              <a:t>𝑥</a:t>
            </a:r>
            <a:r>
              <a:rPr kumimoji="0" sz="3200" b="0" i="0" u="none" strike="noStrike" kern="1200" cap="none" spc="0" normalizeH="0" baseline="0" noProof="0" dirty="0">
                <a:ln>
                  <a:noFill/>
                </a:ln>
                <a:solidFill>
                  <a:prstClr val="black"/>
                </a:solidFill>
                <a:effectLst/>
                <a:uLnTx/>
                <a:uFillTx/>
                <a:latin typeface="Tinos"/>
                <a:ea typeface="+mn-ea"/>
                <a:cs typeface="Tinos"/>
              </a:rPr>
              <a:t>	</a:t>
            </a:r>
            <a:r>
              <a:rPr kumimoji="0" sz="3200" b="0" i="0" u="none" strike="noStrike" kern="1200" cap="none" spc="590" normalizeH="0" baseline="0" noProof="0" dirty="0">
                <a:ln>
                  <a:noFill/>
                </a:ln>
                <a:solidFill>
                  <a:prstClr val="black"/>
                </a:solidFill>
                <a:effectLst/>
                <a:uLnTx/>
                <a:uFillTx/>
                <a:latin typeface="Tinos"/>
                <a:ea typeface="+mn-ea"/>
                <a:cs typeface="Tinos"/>
              </a:rPr>
              <a:t>=</a:t>
            </a:r>
            <a:r>
              <a:rPr kumimoji="0" sz="3200" b="0" i="0" u="none" strike="noStrike" kern="1200" cap="none" spc="80" normalizeH="0" baseline="0" noProof="0" dirty="0">
                <a:ln>
                  <a:noFill/>
                </a:ln>
                <a:solidFill>
                  <a:prstClr val="black"/>
                </a:solidFill>
                <a:effectLst/>
                <a:uLnTx/>
                <a:uFillTx/>
                <a:latin typeface="Tinos"/>
                <a:ea typeface="+mn-ea"/>
                <a:cs typeface="Tinos"/>
              </a:rPr>
              <a:t> </a:t>
            </a:r>
            <a:r>
              <a:rPr kumimoji="0" sz="3200" b="0" i="0" u="none" strike="noStrike" kern="1200" cap="none" spc="175" normalizeH="0" baseline="0" noProof="0" dirty="0">
                <a:ln>
                  <a:noFill/>
                </a:ln>
                <a:solidFill>
                  <a:prstClr val="black"/>
                </a:solidFill>
                <a:effectLst/>
                <a:uLnTx/>
                <a:uFillTx/>
                <a:latin typeface="Tinos"/>
                <a:ea typeface="+mn-ea"/>
                <a:cs typeface="Tinos"/>
              </a:rPr>
              <a:t>ℎ</a:t>
            </a:r>
            <a:r>
              <a:rPr kumimoji="0" sz="3200" b="0" i="0" u="none" strike="noStrike" kern="1200" cap="none" spc="0" normalizeH="0" baseline="0" noProof="0" dirty="0">
                <a:ln>
                  <a:noFill/>
                </a:ln>
                <a:solidFill>
                  <a:prstClr val="black"/>
                </a:solidFill>
                <a:effectLst/>
                <a:uLnTx/>
                <a:uFillTx/>
                <a:latin typeface="Tinos"/>
                <a:ea typeface="+mn-ea"/>
                <a:cs typeface="Tinos"/>
              </a:rPr>
              <a:t>	</a:t>
            </a:r>
            <a:r>
              <a:rPr kumimoji="0" sz="3200" b="0" i="0" u="none" strike="noStrike" kern="1200" cap="none" spc="-930" normalizeH="0" baseline="0" noProof="0" dirty="0">
                <a:ln>
                  <a:noFill/>
                </a:ln>
                <a:solidFill>
                  <a:prstClr val="black"/>
                </a:solidFill>
                <a:effectLst/>
                <a:uLnTx/>
                <a:uFillTx/>
                <a:latin typeface="Tinos"/>
                <a:ea typeface="+mn-ea"/>
                <a:cs typeface="Tinos"/>
              </a:rPr>
              <a:t>𝑥</a:t>
            </a:r>
            <a:r>
              <a:rPr kumimoji="0" sz="3200" b="0" i="0" u="none" strike="noStrike" kern="1200" cap="none" spc="-45" normalizeH="0" baseline="0" noProof="0" dirty="0">
                <a:ln>
                  <a:noFill/>
                </a:ln>
                <a:solidFill>
                  <a:prstClr val="black"/>
                </a:solidFill>
                <a:effectLst/>
                <a:uLnTx/>
                <a:uFillTx/>
                <a:latin typeface="Tinos"/>
                <a:ea typeface="+mn-ea"/>
                <a:cs typeface="Tinos"/>
              </a:rPr>
              <a:t>;</a:t>
            </a:r>
            <a:r>
              <a:rPr kumimoji="0" sz="3200" b="0" i="0" u="none" strike="noStrike" kern="1200" cap="none" spc="-270" normalizeH="0" baseline="0" noProof="0" dirty="0">
                <a:ln>
                  <a:noFill/>
                </a:ln>
                <a:solidFill>
                  <a:prstClr val="black"/>
                </a:solidFill>
                <a:effectLst/>
                <a:uLnTx/>
                <a:uFillTx/>
                <a:latin typeface="Tinos"/>
                <a:ea typeface="+mn-ea"/>
                <a:cs typeface="Tinos"/>
              </a:rPr>
              <a:t> </a:t>
            </a:r>
            <a:r>
              <a:rPr kumimoji="0" sz="3200" b="0" i="0" u="none" strike="noStrike" kern="1200" cap="none" spc="-780" normalizeH="0" baseline="0" noProof="0" dirty="0">
                <a:ln>
                  <a:noFill/>
                </a:ln>
                <a:solidFill>
                  <a:prstClr val="black"/>
                </a:solidFill>
                <a:effectLst/>
                <a:uLnTx/>
                <a:uFillTx/>
                <a:latin typeface="Tinos"/>
                <a:ea typeface="+mn-ea"/>
                <a:cs typeface="Tinos"/>
              </a:rPr>
              <a:t>𝑛</a:t>
            </a:r>
            <a:r>
              <a:rPr kumimoji="0" sz="3200" b="0" i="0" u="none" strike="noStrike" kern="1200" cap="none" spc="-145" normalizeH="0" baseline="0" noProof="0" dirty="0">
                <a:ln>
                  <a:noFill/>
                </a:ln>
                <a:solidFill>
                  <a:prstClr val="black"/>
                </a:solidFill>
                <a:effectLst/>
                <a:uLnTx/>
                <a:uFillTx/>
                <a:latin typeface="Tinos"/>
                <a:ea typeface="+mn-ea"/>
                <a:cs typeface="Tinos"/>
              </a:rPr>
              <a:t>,</a:t>
            </a:r>
            <a:r>
              <a:rPr kumimoji="0" sz="3200" b="0" i="0" u="none" strike="noStrike" kern="1200" cap="none" spc="-260" normalizeH="0" baseline="0" noProof="0" dirty="0">
                <a:ln>
                  <a:noFill/>
                </a:ln>
                <a:solidFill>
                  <a:prstClr val="black"/>
                </a:solidFill>
                <a:effectLst/>
                <a:uLnTx/>
                <a:uFillTx/>
                <a:latin typeface="Tinos"/>
                <a:ea typeface="+mn-ea"/>
                <a:cs typeface="Tinos"/>
              </a:rPr>
              <a:t> </a:t>
            </a:r>
            <a:r>
              <a:rPr kumimoji="0" sz="3200" b="0" i="0" u="none" strike="noStrike" kern="1200" cap="none" spc="370" normalizeH="0" baseline="0" noProof="0" dirty="0">
                <a:ln>
                  <a:noFill/>
                </a:ln>
                <a:solidFill>
                  <a:prstClr val="black"/>
                </a:solidFill>
                <a:effectLst/>
                <a:uLnTx/>
                <a:uFillTx/>
                <a:latin typeface="Tinos"/>
                <a:ea typeface="+mn-ea"/>
                <a:cs typeface="Tinos"/>
              </a:rPr>
              <a:t>𝑀</a:t>
            </a:r>
            <a:r>
              <a:rPr kumimoji="0" sz="3200" b="0" i="0" u="none" strike="noStrike" kern="1200" cap="none" spc="-145" normalizeH="0" baseline="0" noProof="0" dirty="0">
                <a:ln>
                  <a:noFill/>
                </a:ln>
                <a:solidFill>
                  <a:prstClr val="black"/>
                </a:solidFill>
                <a:effectLst/>
                <a:uLnTx/>
                <a:uFillTx/>
                <a:latin typeface="Tinos"/>
                <a:ea typeface="+mn-ea"/>
                <a:cs typeface="Tinos"/>
              </a:rPr>
              <a:t>,</a:t>
            </a:r>
            <a:r>
              <a:rPr kumimoji="0" sz="3200" b="0" i="0" u="none" strike="noStrike" kern="1200" cap="none" spc="-260" normalizeH="0" baseline="0" noProof="0" dirty="0">
                <a:ln>
                  <a:noFill/>
                </a:ln>
                <a:solidFill>
                  <a:prstClr val="black"/>
                </a:solidFill>
                <a:effectLst/>
                <a:uLnTx/>
                <a:uFillTx/>
                <a:latin typeface="Tinos"/>
                <a:ea typeface="+mn-ea"/>
                <a:cs typeface="Tinos"/>
              </a:rPr>
              <a:t> </a:t>
            </a:r>
            <a:r>
              <a:rPr kumimoji="0" sz="3200" b="0" i="0" u="none" strike="noStrike" kern="1200" cap="none" spc="-185" normalizeH="0" baseline="0" noProof="0" dirty="0">
                <a:ln>
                  <a:noFill/>
                </a:ln>
                <a:solidFill>
                  <a:prstClr val="black"/>
                </a:solidFill>
                <a:effectLst/>
                <a:uLnTx/>
                <a:uFillTx/>
                <a:latin typeface="Tinos"/>
                <a:ea typeface="+mn-ea"/>
                <a:cs typeface="Tinos"/>
              </a:rPr>
              <a:t>𝑁</a:t>
            </a:r>
            <a:r>
              <a:rPr kumimoji="0" sz="3200" b="0" i="0" u="none" strike="noStrike" kern="1200" cap="none" spc="0" normalizeH="0" baseline="0" noProof="0" dirty="0">
                <a:ln>
                  <a:noFill/>
                </a:ln>
                <a:solidFill>
                  <a:prstClr val="black"/>
                </a:solidFill>
                <a:effectLst/>
                <a:uLnTx/>
                <a:uFillTx/>
                <a:latin typeface="Tinos"/>
                <a:ea typeface="+mn-ea"/>
                <a:cs typeface="Tinos"/>
              </a:rPr>
              <a:t>	</a:t>
            </a:r>
            <a:r>
              <a:rPr kumimoji="0" sz="3200" b="0" i="0" u="none" strike="noStrike" kern="1200" cap="none" spc="590" normalizeH="0" baseline="0" noProof="0" dirty="0">
                <a:ln>
                  <a:noFill/>
                </a:ln>
                <a:solidFill>
                  <a:prstClr val="black"/>
                </a:solidFill>
                <a:effectLst/>
                <a:uLnTx/>
                <a:uFillTx/>
                <a:latin typeface="Tinos"/>
                <a:ea typeface="+mn-ea"/>
                <a:cs typeface="Tinos"/>
              </a:rPr>
              <a:t>=</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6" name="object 6"/>
          <p:cNvSpPr/>
          <p:nvPr/>
        </p:nvSpPr>
        <p:spPr>
          <a:xfrm>
            <a:off x="6229355" y="4158234"/>
            <a:ext cx="563880" cy="491490"/>
          </a:xfrm>
          <a:custGeom>
            <a:avLst/>
            <a:gdLst/>
            <a:ahLst/>
            <a:cxnLst/>
            <a:rect l="l" t="t" r="r" b="b"/>
            <a:pathLst>
              <a:path w="563879" h="491489">
                <a:moveTo>
                  <a:pt x="434715" y="0"/>
                </a:moveTo>
                <a:lnTo>
                  <a:pt x="429762" y="16256"/>
                </a:lnTo>
                <a:lnTo>
                  <a:pt x="452312" y="27971"/>
                </a:lnTo>
                <a:lnTo>
                  <a:pt x="471957" y="45021"/>
                </a:lnTo>
                <a:lnTo>
                  <a:pt x="502533" y="95123"/>
                </a:lnTo>
                <a:lnTo>
                  <a:pt x="521106" y="163210"/>
                </a:lnTo>
                <a:lnTo>
                  <a:pt x="525750" y="202725"/>
                </a:lnTo>
                <a:lnTo>
                  <a:pt x="527298" y="245872"/>
                </a:lnTo>
                <a:lnTo>
                  <a:pt x="525750" y="288996"/>
                </a:lnTo>
                <a:lnTo>
                  <a:pt x="521106" y="328453"/>
                </a:lnTo>
                <a:lnTo>
                  <a:pt x="502533" y="396367"/>
                </a:lnTo>
                <a:lnTo>
                  <a:pt x="471957" y="446468"/>
                </a:lnTo>
                <a:lnTo>
                  <a:pt x="429762" y="475234"/>
                </a:lnTo>
                <a:lnTo>
                  <a:pt x="434715" y="491490"/>
                </a:lnTo>
                <a:lnTo>
                  <a:pt x="489563" y="462216"/>
                </a:lnTo>
                <a:lnTo>
                  <a:pt x="530219" y="407035"/>
                </a:lnTo>
                <a:lnTo>
                  <a:pt x="544961" y="371385"/>
                </a:lnTo>
                <a:lnTo>
                  <a:pt x="555476" y="332628"/>
                </a:lnTo>
                <a:lnTo>
                  <a:pt x="561776" y="290752"/>
                </a:lnTo>
                <a:lnTo>
                  <a:pt x="563874" y="245745"/>
                </a:lnTo>
                <a:lnTo>
                  <a:pt x="561776" y="200717"/>
                </a:lnTo>
                <a:lnTo>
                  <a:pt x="555476" y="158797"/>
                </a:lnTo>
                <a:lnTo>
                  <a:pt x="544961" y="119997"/>
                </a:lnTo>
                <a:lnTo>
                  <a:pt x="530219" y="84328"/>
                </a:lnTo>
                <a:lnTo>
                  <a:pt x="489563" y="29210"/>
                </a:lnTo>
                <a:lnTo>
                  <a:pt x="463907" y="11354"/>
                </a:lnTo>
                <a:lnTo>
                  <a:pt x="434715" y="0"/>
                </a:lnTo>
                <a:close/>
              </a:path>
              <a:path w="563879" h="491489">
                <a:moveTo>
                  <a:pt x="129026" y="0"/>
                </a:moveTo>
                <a:lnTo>
                  <a:pt x="74177" y="29210"/>
                </a:lnTo>
                <a:lnTo>
                  <a:pt x="33522" y="84328"/>
                </a:lnTo>
                <a:lnTo>
                  <a:pt x="18853" y="119997"/>
                </a:lnTo>
                <a:lnTo>
                  <a:pt x="8376" y="158797"/>
                </a:lnTo>
                <a:lnTo>
                  <a:pt x="2089" y="200717"/>
                </a:lnTo>
                <a:lnTo>
                  <a:pt x="0" y="245872"/>
                </a:lnTo>
                <a:lnTo>
                  <a:pt x="2089" y="290752"/>
                </a:lnTo>
                <a:lnTo>
                  <a:pt x="8376" y="332628"/>
                </a:lnTo>
                <a:lnTo>
                  <a:pt x="18853" y="371385"/>
                </a:lnTo>
                <a:lnTo>
                  <a:pt x="33522" y="407035"/>
                </a:lnTo>
                <a:lnTo>
                  <a:pt x="74177" y="462216"/>
                </a:lnTo>
                <a:lnTo>
                  <a:pt x="129026" y="491490"/>
                </a:lnTo>
                <a:lnTo>
                  <a:pt x="134106" y="475234"/>
                </a:lnTo>
                <a:lnTo>
                  <a:pt x="111482" y="463518"/>
                </a:lnTo>
                <a:lnTo>
                  <a:pt x="91799" y="446468"/>
                </a:lnTo>
                <a:lnTo>
                  <a:pt x="61208" y="396367"/>
                </a:lnTo>
                <a:lnTo>
                  <a:pt x="42634" y="328453"/>
                </a:lnTo>
                <a:lnTo>
                  <a:pt x="37990" y="288996"/>
                </a:lnTo>
                <a:lnTo>
                  <a:pt x="36447" y="245745"/>
                </a:lnTo>
                <a:lnTo>
                  <a:pt x="37990" y="202725"/>
                </a:lnTo>
                <a:lnTo>
                  <a:pt x="42634" y="163210"/>
                </a:lnTo>
                <a:lnTo>
                  <a:pt x="61208" y="95123"/>
                </a:lnTo>
                <a:lnTo>
                  <a:pt x="91799" y="45021"/>
                </a:lnTo>
                <a:lnTo>
                  <a:pt x="134106" y="16256"/>
                </a:lnTo>
                <a:lnTo>
                  <a:pt x="1290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864863" y="4158234"/>
            <a:ext cx="1007744" cy="491490"/>
          </a:xfrm>
          <a:custGeom>
            <a:avLst/>
            <a:gdLst/>
            <a:ahLst/>
            <a:cxnLst/>
            <a:rect l="l" t="t" r="r" b="b"/>
            <a:pathLst>
              <a:path w="1007745" h="491489">
                <a:moveTo>
                  <a:pt x="878199" y="0"/>
                </a:moveTo>
                <a:lnTo>
                  <a:pt x="873246" y="16256"/>
                </a:lnTo>
                <a:lnTo>
                  <a:pt x="895796" y="27971"/>
                </a:lnTo>
                <a:lnTo>
                  <a:pt x="915441" y="45021"/>
                </a:lnTo>
                <a:lnTo>
                  <a:pt x="946017" y="95123"/>
                </a:lnTo>
                <a:lnTo>
                  <a:pt x="964590" y="163210"/>
                </a:lnTo>
                <a:lnTo>
                  <a:pt x="969234" y="202725"/>
                </a:lnTo>
                <a:lnTo>
                  <a:pt x="970782" y="245872"/>
                </a:lnTo>
                <a:lnTo>
                  <a:pt x="969234" y="288996"/>
                </a:lnTo>
                <a:lnTo>
                  <a:pt x="964590" y="328453"/>
                </a:lnTo>
                <a:lnTo>
                  <a:pt x="946017" y="396367"/>
                </a:lnTo>
                <a:lnTo>
                  <a:pt x="915441" y="446468"/>
                </a:lnTo>
                <a:lnTo>
                  <a:pt x="873246" y="475234"/>
                </a:lnTo>
                <a:lnTo>
                  <a:pt x="878199" y="491490"/>
                </a:lnTo>
                <a:lnTo>
                  <a:pt x="933047" y="462216"/>
                </a:lnTo>
                <a:lnTo>
                  <a:pt x="973703" y="407035"/>
                </a:lnTo>
                <a:lnTo>
                  <a:pt x="988445" y="371385"/>
                </a:lnTo>
                <a:lnTo>
                  <a:pt x="998960" y="332628"/>
                </a:lnTo>
                <a:lnTo>
                  <a:pt x="1005260" y="290752"/>
                </a:lnTo>
                <a:lnTo>
                  <a:pt x="1007358" y="245745"/>
                </a:lnTo>
                <a:lnTo>
                  <a:pt x="1005260" y="200717"/>
                </a:lnTo>
                <a:lnTo>
                  <a:pt x="998960" y="158797"/>
                </a:lnTo>
                <a:lnTo>
                  <a:pt x="988445" y="119997"/>
                </a:lnTo>
                <a:lnTo>
                  <a:pt x="973703" y="84328"/>
                </a:lnTo>
                <a:lnTo>
                  <a:pt x="933047" y="29210"/>
                </a:lnTo>
                <a:lnTo>
                  <a:pt x="907391" y="11354"/>
                </a:lnTo>
                <a:lnTo>
                  <a:pt x="878199" y="0"/>
                </a:lnTo>
                <a:close/>
              </a:path>
              <a:path w="1007745" h="491489">
                <a:moveTo>
                  <a:pt x="129026" y="0"/>
                </a:moveTo>
                <a:lnTo>
                  <a:pt x="74177" y="29210"/>
                </a:lnTo>
                <a:lnTo>
                  <a:pt x="33522" y="84328"/>
                </a:lnTo>
                <a:lnTo>
                  <a:pt x="18853" y="119997"/>
                </a:lnTo>
                <a:lnTo>
                  <a:pt x="8376" y="158797"/>
                </a:lnTo>
                <a:lnTo>
                  <a:pt x="2089" y="200717"/>
                </a:lnTo>
                <a:lnTo>
                  <a:pt x="0" y="245872"/>
                </a:lnTo>
                <a:lnTo>
                  <a:pt x="2089" y="290752"/>
                </a:lnTo>
                <a:lnTo>
                  <a:pt x="8376" y="332628"/>
                </a:lnTo>
                <a:lnTo>
                  <a:pt x="18853" y="371385"/>
                </a:lnTo>
                <a:lnTo>
                  <a:pt x="33522" y="407035"/>
                </a:lnTo>
                <a:lnTo>
                  <a:pt x="74177" y="462216"/>
                </a:lnTo>
                <a:lnTo>
                  <a:pt x="129026" y="491490"/>
                </a:lnTo>
                <a:lnTo>
                  <a:pt x="134106" y="475234"/>
                </a:lnTo>
                <a:lnTo>
                  <a:pt x="111482" y="463518"/>
                </a:lnTo>
                <a:lnTo>
                  <a:pt x="91799" y="446468"/>
                </a:lnTo>
                <a:lnTo>
                  <a:pt x="61208" y="396367"/>
                </a:lnTo>
                <a:lnTo>
                  <a:pt x="42634" y="328453"/>
                </a:lnTo>
                <a:lnTo>
                  <a:pt x="37990" y="288996"/>
                </a:lnTo>
                <a:lnTo>
                  <a:pt x="36447" y="245745"/>
                </a:lnTo>
                <a:lnTo>
                  <a:pt x="37990" y="202725"/>
                </a:lnTo>
                <a:lnTo>
                  <a:pt x="42634" y="163210"/>
                </a:lnTo>
                <a:lnTo>
                  <a:pt x="61208" y="95123"/>
                </a:lnTo>
                <a:lnTo>
                  <a:pt x="91799" y="45021"/>
                </a:lnTo>
                <a:lnTo>
                  <a:pt x="134106" y="16256"/>
                </a:lnTo>
                <a:lnTo>
                  <a:pt x="1290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535940" y="1607261"/>
            <a:ext cx="7997190" cy="2797175"/>
          </a:xfrm>
          <a:prstGeom prst="rect">
            <a:avLst/>
          </a:prstGeom>
        </p:spPr>
        <p:txBody>
          <a:bodyPr vert="horz" wrap="square" lIns="0" tIns="13335" rIns="0" bIns="0" rtlCol="0">
            <a:spAutoFit/>
          </a:bodyPr>
          <a:lstStyle/>
          <a:p>
            <a:pPr marL="355600" marR="5080" lvl="0" indent="-343535" algn="l" defTabSz="914400" rtl="0" eaLnBrk="1" fontAlgn="auto" latinLnBrk="0" hangingPunct="1">
              <a:lnSpc>
                <a:spcPct val="100000"/>
              </a:lnSpc>
              <a:spcBef>
                <a:spcPts val="105"/>
              </a:spcBef>
              <a:spcAft>
                <a:spcPts val="0"/>
              </a:spcAft>
              <a:buClrTx/>
              <a:buSzTx/>
              <a:buFont typeface="Arial"/>
              <a:buChar char="•"/>
              <a:tabLst>
                <a:tab pos="355600" algn="l"/>
                <a:tab pos="356235" algn="l"/>
              </a:tabLst>
              <a:defRPr/>
            </a:pPr>
            <a:r>
              <a:rPr kumimoji="0" sz="3200" b="0" i="0" u="none" strike="noStrike" kern="1200" cap="none" spc="0" normalizeH="0" baseline="0" noProof="0" dirty="0">
                <a:ln>
                  <a:noFill/>
                </a:ln>
                <a:solidFill>
                  <a:prstClr val="black"/>
                </a:solidFill>
                <a:effectLst/>
                <a:uLnTx/>
                <a:uFillTx/>
                <a:latin typeface="Carlito"/>
                <a:ea typeface="+mn-ea"/>
                <a:cs typeface="Carlito"/>
              </a:rPr>
              <a:t>If </a:t>
            </a:r>
            <a:r>
              <a:rPr kumimoji="0" sz="3200" b="1" i="1" u="none" strike="noStrike" kern="1200" cap="none" spc="0" normalizeH="0" baseline="0" noProof="0" dirty="0">
                <a:ln>
                  <a:noFill/>
                </a:ln>
                <a:solidFill>
                  <a:prstClr val="black"/>
                </a:solidFill>
                <a:effectLst/>
                <a:uLnTx/>
                <a:uFillTx/>
                <a:latin typeface="Carlito"/>
                <a:ea typeface="+mn-ea"/>
                <a:cs typeface="Carlito"/>
              </a:rPr>
              <a:t>X </a:t>
            </a:r>
            <a:r>
              <a:rPr kumimoji="0" sz="3200" b="0" i="0" u="none" strike="noStrike" kern="1200" cap="none" spc="0" normalizeH="0" baseline="0" noProof="0" dirty="0">
                <a:ln>
                  <a:noFill/>
                </a:ln>
                <a:solidFill>
                  <a:prstClr val="black"/>
                </a:solidFill>
                <a:effectLst/>
                <a:uLnTx/>
                <a:uFillTx/>
                <a:latin typeface="Carlito"/>
                <a:ea typeface="+mn-ea"/>
                <a:cs typeface="Carlito"/>
              </a:rPr>
              <a:t>is the </a:t>
            </a:r>
            <a:r>
              <a:rPr kumimoji="0" sz="3200" b="0" i="0" u="none" strike="noStrike" kern="1200" cap="none" spc="-5" normalizeH="0" baseline="0" noProof="0" dirty="0">
                <a:ln>
                  <a:noFill/>
                </a:ln>
                <a:solidFill>
                  <a:prstClr val="black"/>
                </a:solidFill>
                <a:effectLst/>
                <a:uLnTx/>
                <a:uFillTx/>
                <a:latin typeface="Carlito"/>
                <a:ea typeface="+mn-ea"/>
                <a:cs typeface="Carlito"/>
              </a:rPr>
              <a:t>number </a:t>
            </a:r>
            <a:r>
              <a:rPr kumimoji="0" sz="3200" b="0" i="0" u="none" strike="noStrike" kern="1200" cap="none" spc="0" normalizeH="0" baseline="0" noProof="0" dirty="0">
                <a:ln>
                  <a:noFill/>
                </a:ln>
                <a:solidFill>
                  <a:prstClr val="black"/>
                </a:solidFill>
                <a:effectLst/>
                <a:uLnTx/>
                <a:uFillTx/>
                <a:latin typeface="Carlito"/>
                <a:ea typeface="+mn-ea"/>
                <a:cs typeface="Carlito"/>
              </a:rPr>
              <a:t>of </a:t>
            </a:r>
            <a:r>
              <a:rPr kumimoji="0" sz="3200" b="1" i="1" u="none" strike="noStrike" kern="1200" cap="none" spc="-60" normalizeH="0" baseline="0" noProof="0" dirty="0">
                <a:ln>
                  <a:noFill/>
                </a:ln>
                <a:solidFill>
                  <a:prstClr val="black"/>
                </a:solidFill>
                <a:effectLst/>
                <a:uLnTx/>
                <a:uFillTx/>
                <a:latin typeface="Carlito"/>
                <a:ea typeface="+mn-ea"/>
                <a:cs typeface="Carlito"/>
              </a:rPr>
              <a:t>S</a:t>
            </a:r>
            <a:r>
              <a:rPr kumimoji="0" sz="3200" b="1" i="0" u="none" strike="noStrike" kern="1200" cap="none" spc="-60" normalizeH="0" baseline="0" noProof="0" dirty="0">
                <a:ln>
                  <a:noFill/>
                </a:ln>
                <a:solidFill>
                  <a:prstClr val="black"/>
                </a:solidFill>
                <a:effectLst/>
                <a:uLnTx/>
                <a:uFillTx/>
                <a:latin typeface="Carlito"/>
                <a:ea typeface="+mn-ea"/>
                <a:cs typeface="Carlito"/>
              </a:rPr>
              <a:t>’s </a:t>
            </a:r>
            <a:r>
              <a:rPr kumimoji="0" sz="3200" b="0" i="0" u="none" strike="noStrike" kern="1200" cap="none" spc="0" normalizeH="0" baseline="0" noProof="0" dirty="0">
                <a:ln>
                  <a:noFill/>
                </a:ln>
                <a:solidFill>
                  <a:prstClr val="black"/>
                </a:solidFill>
                <a:effectLst/>
                <a:uLnTx/>
                <a:uFillTx/>
                <a:latin typeface="Carlito"/>
                <a:ea typeface="+mn-ea"/>
                <a:cs typeface="Carlito"/>
              </a:rPr>
              <a:t>in a </a:t>
            </a:r>
            <a:r>
              <a:rPr kumimoji="0" sz="3200" b="0" i="0" u="none" strike="noStrike" kern="1200" cap="none" spc="-10" normalizeH="0" baseline="0" noProof="0" dirty="0">
                <a:ln>
                  <a:noFill/>
                </a:ln>
                <a:solidFill>
                  <a:prstClr val="black"/>
                </a:solidFill>
                <a:effectLst/>
                <a:uLnTx/>
                <a:uFillTx/>
                <a:latin typeface="Carlito"/>
                <a:ea typeface="+mn-ea"/>
                <a:cs typeface="Carlito"/>
              </a:rPr>
              <a:t>completely  random </a:t>
            </a:r>
            <a:r>
              <a:rPr kumimoji="0" sz="3200" b="0" i="0" u="none" strike="noStrike" kern="1200" cap="none" spc="-5" normalizeH="0" baseline="0" noProof="0" dirty="0">
                <a:ln>
                  <a:noFill/>
                </a:ln>
                <a:solidFill>
                  <a:prstClr val="black"/>
                </a:solidFill>
                <a:effectLst/>
                <a:uLnTx/>
                <a:uFillTx/>
                <a:latin typeface="Carlito"/>
                <a:ea typeface="+mn-ea"/>
                <a:cs typeface="Carlito"/>
              </a:rPr>
              <a:t>sample of </a:t>
            </a:r>
            <a:r>
              <a:rPr kumimoji="0" sz="3200" b="0" i="0" u="none" strike="noStrike" kern="1200" cap="none" spc="-25" normalizeH="0" baseline="0" noProof="0" dirty="0">
                <a:ln>
                  <a:noFill/>
                </a:ln>
                <a:solidFill>
                  <a:prstClr val="black"/>
                </a:solidFill>
                <a:effectLst/>
                <a:uLnTx/>
                <a:uFillTx/>
                <a:latin typeface="Carlito"/>
                <a:ea typeface="+mn-ea"/>
                <a:cs typeface="Carlito"/>
              </a:rPr>
              <a:t>size </a:t>
            </a:r>
            <a:r>
              <a:rPr kumimoji="0" sz="3200" b="1" i="1" u="none" strike="noStrike" kern="1200" cap="none" spc="0" normalizeH="0" baseline="0" noProof="0" dirty="0">
                <a:ln>
                  <a:noFill/>
                </a:ln>
                <a:solidFill>
                  <a:prstClr val="black"/>
                </a:solidFill>
                <a:effectLst/>
                <a:uLnTx/>
                <a:uFillTx/>
                <a:latin typeface="Carlito"/>
                <a:ea typeface="+mn-ea"/>
                <a:cs typeface="Carlito"/>
              </a:rPr>
              <a:t>n </a:t>
            </a:r>
            <a:r>
              <a:rPr kumimoji="0" sz="3200" b="0" i="0" u="none" strike="noStrike" kern="1200" cap="none" spc="-20" normalizeH="0" baseline="0" noProof="0" dirty="0">
                <a:ln>
                  <a:noFill/>
                </a:ln>
                <a:solidFill>
                  <a:prstClr val="black"/>
                </a:solidFill>
                <a:effectLst/>
                <a:uLnTx/>
                <a:uFillTx/>
                <a:latin typeface="Carlito"/>
                <a:ea typeface="+mn-ea"/>
                <a:cs typeface="Carlito"/>
              </a:rPr>
              <a:t>drawn </a:t>
            </a:r>
            <a:r>
              <a:rPr kumimoji="0" sz="3200" b="0" i="0" u="none" strike="noStrike" kern="1200" cap="none" spc="-15" normalizeH="0" baseline="0" noProof="0" dirty="0">
                <a:ln>
                  <a:noFill/>
                </a:ln>
                <a:solidFill>
                  <a:prstClr val="black"/>
                </a:solidFill>
                <a:effectLst/>
                <a:uLnTx/>
                <a:uFillTx/>
                <a:latin typeface="Carlito"/>
                <a:ea typeface="+mn-ea"/>
                <a:cs typeface="Carlito"/>
              </a:rPr>
              <a:t>from </a:t>
            </a:r>
            <a:r>
              <a:rPr kumimoji="0" sz="3200" b="0" i="0" u="none" strike="noStrike" kern="1200" cap="none" spc="0" normalizeH="0" baseline="0" noProof="0" dirty="0">
                <a:ln>
                  <a:noFill/>
                </a:ln>
                <a:solidFill>
                  <a:prstClr val="black"/>
                </a:solidFill>
                <a:effectLst/>
                <a:uLnTx/>
                <a:uFillTx/>
                <a:latin typeface="Carlito"/>
                <a:ea typeface="+mn-ea"/>
                <a:cs typeface="Carlito"/>
              </a:rPr>
              <a:t>a  </a:t>
            </a:r>
            <a:r>
              <a:rPr kumimoji="0" sz="3200" b="0" i="0" u="none" strike="noStrike" kern="1200" cap="none" spc="-10" normalizeH="0" baseline="0" noProof="0" dirty="0">
                <a:ln>
                  <a:noFill/>
                </a:ln>
                <a:solidFill>
                  <a:prstClr val="black"/>
                </a:solidFill>
                <a:effectLst/>
                <a:uLnTx/>
                <a:uFillTx/>
                <a:latin typeface="Carlito"/>
                <a:ea typeface="+mn-ea"/>
                <a:cs typeface="Carlito"/>
              </a:rPr>
              <a:t>population consisting </a:t>
            </a:r>
            <a:r>
              <a:rPr kumimoji="0" sz="3200" b="0" i="0" u="none" strike="noStrike" kern="1200" cap="none" spc="-5" normalizeH="0" baseline="0" noProof="0" dirty="0">
                <a:ln>
                  <a:noFill/>
                </a:ln>
                <a:solidFill>
                  <a:prstClr val="black"/>
                </a:solidFill>
                <a:effectLst/>
                <a:uLnTx/>
                <a:uFillTx/>
                <a:latin typeface="Carlito"/>
                <a:ea typeface="+mn-ea"/>
                <a:cs typeface="Carlito"/>
              </a:rPr>
              <a:t>of </a:t>
            </a:r>
            <a:r>
              <a:rPr kumimoji="0" sz="3200" b="1" i="1" u="none" strike="noStrike" kern="1200" cap="none" spc="0" normalizeH="0" baseline="0" noProof="0" dirty="0">
                <a:ln>
                  <a:noFill/>
                </a:ln>
                <a:solidFill>
                  <a:prstClr val="black"/>
                </a:solidFill>
                <a:effectLst/>
                <a:uLnTx/>
                <a:uFillTx/>
                <a:latin typeface="Carlito"/>
                <a:ea typeface="+mn-ea"/>
                <a:cs typeface="Carlito"/>
              </a:rPr>
              <a:t>M </a:t>
            </a:r>
            <a:r>
              <a:rPr kumimoji="0" sz="3200" b="1" i="1" u="none" strike="noStrike" kern="1200" cap="none" spc="-65" normalizeH="0" baseline="0" noProof="0" dirty="0">
                <a:ln>
                  <a:noFill/>
                </a:ln>
                <a:solidFill>
                  <a:prstClr val="black"/>
                </a:solidFill>
                <a:effectLst/>
                <a:uLnTx/>
                <a:uFillTx/>
                <a:latin typeface="Carlito"/>
                <a:ea typeface="+mn-ea"/>
                <a:cs typeface="Carlito"/>
              </a:rPr>
              <a:t>S</a:t>
            </a:r>
            <a:r>
              <a:rPr kumimoji="0" sz="3200" b="1" i="0" u="none" strike="noStrike" kern="1200" cap="none" spc="-65" normalizeH="0" baseline="0" noProof="0" dirty="0">
                <a:ln>
                  <a:noFill/>
                </a:ln>
                <a:solidFill>
                  <a:prstClr val="black"/>
                </a:solidFill>
                <a:effectLst/>
                <a:uLnTx/>
                <a:uFillTx/>
                <a:latin typeface="Carlito"/>
                <a:ea typeface="+mn-ea"/>
                <a:cs typeface="Carlito"/>
              </a:rPr>
              <a:t>’s </a:t>
            </a:r>
            <a:r>
              <a:rPr kumimoji="0" sz="3200" b="0" i="0" u="none" strike="noStrike" kern="1200" cap="none" spc="0" normalizeH="0" baseline="0" noProof="0" dirty="0">
                <a:ln>
                  <a:noFill/>
                </a:ln>
                <a:solidFill>
                  <a:prstClr val="black"/>
                </a:solidFill>
                <a:effectLst/>
                <a:uLnTx/>
                <a:uFillTx/>
                <a:latin typeface="Carlito"/>
                <a:ea typeface="+mn-ea"/>
                <a:cs typeface="Carlito"/>
              </a:rPr>
              <a:t>and (</a:t>
            </a:r>
            <a:r>
              <a:rPr kumimoji="0" sz="3200" b="1" i="1" u="none" strike="noStrike" kern="1200" cap="none" spc="0" normalizeH="0" baseline="0" noProof="0" dirty="0">
                <a:ln>
                  <a:noFill/>
                </a:ln>
                <a:solidFill>
                  <a:prstClr val="black"/>
                </a:solidFill>
                <a:effectLst/>
                <a:uLnTx/>
                <a:uFillTx/>
                <a:latin typeface="Carlito"/>
                <a:ea typeface="+mn-ea"/>
                <a:cs typeface="Carlito"/>
              </a:rPr>
              <a:t>N </a:t>
            </a:r>
            <a:r>
              <a:rPr kumimoji="0" sz="3200" b="1" i="0" u="none" strike="noStrike" kern="1200" cap="none" spc="0" normalizeH="0" baseline="0" noProof="0" dirty="0">
                <a:ln>
                  <a:noFill/>
                </a:ln>
                <a:solidFill>
                  <a:prstClr val="black"/>
                </a:solidFill>
                <a:effectLst/>
                <a:uLnTx/>
                <a:uFillTx/>
                <a:latin typeface="Carlito"/>
                <a:ea typeface="+mn-ea"/>
                <a:cs typeface="Carlito"/>
              </a:rPr>
              <a:t>– </a:t>
            </a:r>
            <a:r>
              <a:rPr kumimoji="0" sz="3200" b="1" i="1" u="none" strike="noStrike" kern="1200" cap="none" spc="-5" normalizeH="0" baseline="0" noProof="0" dirty="0">
                <a:ln>
                  <a:noFill/>
                </a:ln>
                <a:solidFill>
                  <a:prstClr val="black"/>
                </a:solidFill>
                <a:effectLst/>
                <a:uLnTx/>
                <a:uFillTx/>
                <a:latin typeface="Carlito"/>
                <a:ea typeface="+mn-ea"/>
                <a:cs typeface="Carlito"/>
              </a:rPr>
              <a:t>M</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1" i="1" u="none" strike="noStrike" kern="1200" cap="none" spc="-45" normalizeH="0" baseline="0" noProof="0" dirty="0">
                <a:ln>
                  <a:noFill/>
                </a:ln>
                <a:solidFill>
                  <a:prstClr val="black"/>
                </a:solidFill>
                <a:effectLst/>
                <a:uLnTx/>
                <a:uFillTx/>
                <a:latin typeface="Carlito"/>
                <a:ea typeface="+mn-ea"/>
                <a:cs typeface="Carlito"/>
              </a:rPr>
              <a:t>F</a:t>
            </a:r>
            <a:r>
              <a:rPr kumimoji="0" sz="3200" b="1" i="0" u="none" strike="noStrike" kern="1200" cap="none" spc="-45" normalizeH="0" baseline="0" noProof="0" dirty="0">
                <a:ln>
                  <a:noFill/>
                </a:ln>
                <a:solidFill>
                  <a:prstClr val="black"/>
                </a:solidFill>
                <a:effectLst/>
                <a:uLnTx/>
                <a:uFillTx/>
                <a:latin typeface="Carlito"/>
                <a:ea typeface="+mn-ea"/>
                <a:cs typeface="Carlito"/>
              </a:rPr>
              <a:t>’s</a:t>
            </a:r>
            <a:r>
              <a:rPr kumimoji="0" sz="3200" b="0" i="0" u="none" strike="noStrike" kern="1200" cap="none" spc="-45" normalizeH="0" baseline="0" noProof="0" dirty="0">
                <a:ln>
                  <a:noFill/>
                </a:ln>
                <a:solidFill>
                  <a:prstClr val="black"/>
                </a:solidFill>
                <a:effectLst/>
                <a:uLnTx/>
                <a:uFillTx/>
                <a:latin typeface="Carlito"/>
                <a:ea typeface="+mn-ea"/>
                <a:cs typeface="Carlito"/>
              </a:rPr>
              <a:t>,  </a:t>
            </a:r>
            <a:r>
              <a:rPr kumimoji="0" sz="3200" b="0" i="0" u="none" strike="noStrike" kern="1200" cap="none" spc="0" normalizeH="0" baseline="0" noProof="0" dirty="0">
                <a:ln>
                  <a:noFill/>
                </a:ln>
                <a:solidFill>
                  <a:prstClr val="black"/>
                </a:solidFill>
                <a:effectLst/>
                <a:uLnTx/>
                <a:uFillTx/>
                <a:latin typeface="Carlito"/>
                <a:ea typeface="+mn-ea"/>
                <a:cs typeface="Carlito"/>
              </a:rPr>
              <a:t>then the </a:t>
            </a:r>
            <a:r>
              <a:rPr kumimoji="0" sz="3200" b="0" i="0" u="none" strike="noStrike" kern="1200" cap="none" spc="-10" normalizeH="0" baseline="0" noProof="0" dirty="0">
                <a:ln>
                  <a:noFill/>
                </a:ln>
                <a:solidFill>
                  <a:prstClr val="black"/>
                </a:solidFill>
                <a:effectLst/>
                <a:uLnTx/>
                <a:uFillTx/>
                <a:latin typeface="Carlito"/>
                <a:ea typeface="+mn-ea"/>
                <a:cs typeface="Carlito"/>
              </a:rPr>
              <a:t>probability distribution </a:t>
            </a:r>
            <a:r>
              <a:rPr kumimoji="0" sz="3200" b="0" i="0" u="none" strike="noStrike" kern="1200" cap="none" spc="0" normalizeH="0" baseline="0" noProof="0" dirty="0">
                <a:ln>
                  <a:noFill/>
                </a:ln>
                <a:solidFill>
                  <a:prstClr val="black"/>
                </a:solidFill>
                <a:effectLst/>
                <a:uLnTx/>
                <a:uFillTx/>
                <a:latin typeface="Carlito"/>
                <a:ea typeface="+mn-ea"/>
                <a:cs typeface="Carlito"/>
              </a:rPr>
              <a:t>of </a:t>
            </a:r>
            <a:r>
              <a:rPr kumimoji="0" sz="3200" b="1" i="1" u="none" strike="noStrike" kern="1200" cap="none" spc="0" normalizeH="0" baseline="0" noProof="0" dirty="0">
                <a:ln>
                  <a:noFill/>
                </a:ln>
                <a:solidFill>
                  <a:prstClr val="black"/>
                </a:solidFill>
                <a:effectLst/>
                <a:uLnTx/>
                <a:uFillTx/>
                <a:latin typeface="Carlito"/>
                <a:ea typeface="+mn-ea"/>
                <a:cs typeface="Carlito"/>
              </a:rPr>
              <a:t>X</a:t>
            </a:r>
            <a:r>
              <a:rPr kumimoji="0" sz="3200" b="0" i="0" u="none" strike="noStrike" kern="1200" cap="none" spc="0" normalizeH="0" baseline="0" noProof="0" dirty="0">
                <a:ln>
                  <a:noFill/>
                </a:ln>
                <a:solidFill>
                  <a:prstClr val="black"/>
                </a:solidFill>
                <a:effectLst/>
                <a:uLnTx/>
                <a:uFillTx/>
                <a:latin typeface="Carlito"/>
                <a:ea typeface="+mn-ea"/>
                <a:cs typeface="Carlito"/>
              </a:rPr>
              <a:t>, </a:t>
            </a:r>
            <a:r>
              <a:rPr kumimoji="0" sz="3200" b="0" i="0" u="none" strike="noStrike" kern="1200" cap="none" spc="-5" normalizeH="0" baseline="0" noProof="0" dirty="0">
                <a:ln>
                  <a:noFill/>
                </a:ln>
                <a:solidFill>
                  <a:prstClr val="black"/>
                </a:solidFill>
                <a:effectLst/>
                <a:uLnTx/>
                <a:uFillTx/>
                <a:latin typeface="Carlito"/>
                <a:ea typeface="+mn-ea"/>
                <a:cs typeface="Carlito"/>
              </a:rPr>
              <a:t>called  </a:t>
            </a:r>
            <a:r>
              <a:rPr kumimoji="0" sz="3200" b="0" i="0" u="none" strike="noStrike" kern="1200" cap="none" spc="0" normalizeH="0" baseline="0" noProof="0" dirty="0">
                <a:ln>
                  <a:noFill/>
                </a:ln>
                <a:solidFill>
                  <a:prstClr val="black"/>
                </a:solidFill>
                <a:effectLst/>
                <a:uLnTx/>
                <a:uFillTx/>
                <a:latin typeface="Carlito"/>
                <a:ea typeface="+mn-ea"/>
                <a:cs typeface="Carlito"/>
              </a:rPr>
              <a:t>the </a:t>
            </a:r>
            <a:r>
              <a:rPr kumimoji="0" sz="3200" b="0" i="1" u="none" strike="noStrike" kern="1200" cap="none" spc="-10" normalizeH="0" baseline="0" noProof="0" dirty="0">
                <a:ln>
                  <a:noFill/>
                </a:ln>
                <a:solidFill>
                  <a:prstClr val="black"/>
                </a:solidFill>
                <a:effectLst/>
                <a:uLnTx/>
                <a:uFillTx/>
                <a:latin typeface="Carlito"/>
                <a:ea typeface="+mn-ea"/>
                <a:cs typeface="Carlito"/>
              </a:rPr>
              <a:t>hypergeometric </a:t>
            </a:r>
            <a:r>
              <a:rPr kumimoji="0" sz="3200" b="0" i="1" u="none" strike="noStrike" kern="1200" cap="none" spc="-5" normalizeH="0" baseline="0" noProof="0" dirty="0">
                <a:ln>
                  <a:noFill/>
                </a:ln>
                <a:solidFill>
                  <a:prstClr val="black"/>
                </a:solidFill>
                <a:effectLst/>
                <a:uLnTx/>
                <a:uFillTx/>
                <a:latin typeface="Carlito"/>
                <a:ea typeface="+mn-ea"/>
                <a:cs typeface="Carlito"/>
              </a:rPr>
              <a:t>distribution</a:t>
            </a:r>
            <a:r>
              <a:rPr kumimoji="0" sz="3200" b="0" i="0" u="none" strike="noStrike" kern="1200" cap="none" spc="-5" normalizeH="0" baseline="0" noProof="0" dirty="0">
                <a:ln>
                  <a:noFill/>
                </a:ln>
                <a:solidFill>
                  <a:prstClr val="black"/>
                </a:solidFill>
                <a:effectLst/>
                <a:uLnTx/>
                <a:uFillTx/>
                <a:latin typeface="Carlito"/>
                <a:ea typeface="+mn-ea"/>
                <a:cs typeface="Carlito"/>
              </a:rPr>
              <a:t>, </a:t>
            </a:r>
            <a:r>
              <a:rPr kumimoji="0" sz="3200" b="0" i="0" u="none" strike="noStrike" kern="1200" cap="none" spc="0" normalizeH="0" baseline="0" noProof="0" dirty="0">
                <a:ln>
                  <a:noFill/>
                </a:ln>
                <a:solidFill>
                  <a:prstClr val="black"/>
                </a:solidFill>
                <a:effectLst/>
                <a:uLnTx/>
                <a:uFillTx/>
                <a:latin typeface="Carlito"/>
                <a:ea typeface="+mn-ea"/>
                <a:cs typeface="Carlito"/>
              </a:rPr>
              <a:t>is </a:t>
            </a:r>
            <a:r>
              <a:rPr kumimoji="0" sz="3200" b="0" i="0" u="none" strike="noStrike" kern="1200" cap="none" spc="-10" normalizeH="0" baseline="0" noProof="0" dirty="0">
                <a:ln>
                  <a:noFill/>
                </a:ln>
                <a:solidFill>
                  <a:prstClr val="black"/>
                </a:solidFill>
                <a:effectLst/>
                <a:uLnTx/>
                <a:uFillTx/>
                <a:latin typeface="Carlito"/>
                <a:ea typeface="+mn-ea"/>
                <a:cs typeface="Carlito"/>
              </a:rPr>
              <a:t>given</a:t>
            </a:r>
            <a:r>
              <a:rPr kumimoji="0" sz="3200" b="0" i="0" u="none" strike="noStrike" kern="1200" cap="none" spc="40" normalizeH="0" baseline="0" noProof="0" dirty="0">
                <a:ln>
                  <a:noFill/>
                </a:ln>
                <a:solidFill>
                  <a:prstClr val="black"/>
                </a:solidFill>
                <a:effectLst/>
                <a:uLnTx/>
                <a:uFillTx/>
                <a:latin typeface="Carlito"/>
                <a:ea typeface="+mn-ea"/>
                <a:cs typeface="Carlito"/>
              </a:rPr>
              <a:t> </a:t>
            </a:r>
            <a:r>
              <a:rPr kumimoji="0" sz="3200" b="0" i="0" u="none" strike="noStrike" kern="1200" cap="none" spc="-5" normalizeH="0" baseline="0" noProof="0" dirty="0">
                <a:ln>
                  <a:noFill/>
                </a:ln>
                <a:solidFill>
                  <a:prstClr val="black"/>
                </a:solidFill>
                <a:effectLst/>
                <a:uLnTx/>
                <a:uFillTx/>
                <a:latin typeface="Carlito"/>
                <a:ea typeface="+mn-ea"/>
                <a:cs typeface="Carlito"/>
              </a:rPr>
              <a:t>by</a:t>
            </a:r>
            <a:endParaRPr kumimoji="0" sz="3200" b="0" i="0" u="none" strike="noStrike" kern="1200" cap="none" spc="0" normalizeH="0" baseline="0" noProof="0">
              <a:ln>
                <a:noFill/>
              </a:ln>
              <a:solidFill>
                <a:prstClr val="black"/>
              </a:solidFill>
              <a:effectLst/>
              <a:uLnTx/>
              <a:uFillTx/>
              <a:latin typeface="Carlito"/>
              <a:ea typeface="+mn-ea"/>
              <a:cs typeface="Carlito"/>
            </a:endParaRPr>
          </a:p>
          <a:p>
            <a:pPr marL="0" marR="805180" lvl="0" indent="0" algn="r" defTabSz="914400" rtl="0" eaLnBrk="1" fontAlgn="auto" latinLnBrk="0" hangingPunct="1">
              <a:lnSpc>
                <a:spcPts val="2620"/>
              </a:lnSpc>
              <a:spcBef>
                <a:spcPts val="0"/>
              </a:spcBef>
              <a:spcAft>
                <a:spcPts val="0"/>
              </a:spcAft>
              <a:buClrTx/>
              <a:buSzTx/>
              <a:buFontTx/>
              <a:buNone/>
              <a:tabLst>
                <a:tab pos="633730" algn="l"/>
              </a:tabLst>
              <a:defRPr/>
            </a:pPr>
            <a:r>
              <a:rPr kumimoji="0" sz="2350" b="0" i="0" u="none" strike="noStrike" kern="1200" cap="none" spc="295" normalizeH="0" baseline="0" noProof="0" dirty="0">
                <a:ln>
                  <a:noFill/>
                </a:ln>
                <a:solidFill>
                  <a:prstClr val="black"/>
                </a:solidFill>
                <a:effectLst/>
                <a:uLnTx/>
                <a:uFillTx/>
                <a:latin typeface="Tinos"/>
                <a:ea typeface="+mn-ea"/>
                <a:cs typeface="Tinos"/>
              </a:rPr>
              <a:t>𝑀	</a:t>
            </a:r>
            <a:r>
              <a:rPr kumimoji="0" sz="2350" b="0" i="0" u="none" strike="noStrike" kern="1200" cap="none" spc="-40" normalizeH="0" baseline="0" noProof="0" dirty="0">
                <a:ln>
                  <a:noFill/>
                </a:ln>
                <a:solidFill>
                  <a:prstClr val="black"/>
                </a:solidFill>
                <a:effectLst/>
                <a:uLnTx/>
                <a:uFillTx/>
                <a:latin typeface="Tinos"/>
                <a:ea typeface="+mn-ea"/>
                <a:cs typeface="Tinos"/>
              </a:rPr>
              <a:t>𝑁</a:t>
            </a:r>
            <a:r>
              <a:rPr kumimoji="0" sz="2350" b="0" i="0" u="none" strike="noStrike" kern="1200" cap="none" spc="375" normalizeH="0" baseline="0" noProof="0" dirty="0">
                <a:ln>
                  <a:noFill/>
                </a:ln>
                <a:solidFill>
                  <a:prstClr val="black"/>
                </a:solidFill>
                <a:effectLst/>
                <a:uLnTx/>
                <a:uFillTx/>
                <a:latin typeface="Tinos"/>
                <a:ea typeface="+mn-ea"/>
                <a:cs typeface="Tinos"/>
              </a:rPr>
              <a:t>−</a:t>
            </a:r>
            <a:r>
              <a:rPr kumimoji="0" sz="2350" b="0" i="0" u="none" strike="noStrike" kern="1200" cap="none" spc="295" normalizeH="0" baseline="0" noProof="0" dirty="0">
                <a:ln>
                  <a:noFill/>
                </a:ln>
                <a:solidFill>
                  <a:prstClr val="black"/>
                </a:solidFill>
                <a:effectLst/>
                <a:uLnTx/>
                <a:uFillTx/>
                <a:latin typeface="Tinos"/>
                <a:ea typeface="+mn-ea"/>
                <a:cs typeface="Tinos"/>
              </a:rPr>
              <a:t>𝑀</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6788663" y="4818126"/>
            <a:ext cx="525780" cy="491490"/>
          </a:xfrm>
          <a:custGeom>
            <a:avLst/>
            <a:gdLst/>
            <a:ahLst/>
            <a:cxnLst/>
            <a:rect l="l" t="t" r="r" b="b"/>
            <a:pathLst>
              <a:path w="525779" h="491489">
                <a:moveTo>
                  <a:pt x="396615" y="0"/>
                </a:moveTo>
                <a:lnTo>
                  <a:pt x="391662" y="16256"/>
                </a:lnTo>
                <a:lnTo>
                  <a:pt x="414212" y="27971"/>
                </a:lnTo>
                <a:lnTo>
                  <a:pt x="433857" y="45021"/>
                </a:lnTo>
                <a:lnTo>
                  <a:pt x="464433" y="95123"/>
                </a:lnTo>
                <a:lnTo>
                  <a:pt x="483006" y="163210"/>
                </a:lnTo>
                <a:lnTo>
                  <a:pt x="487650" y="202725"/>
                </a:lnTo>
                <a:lnTo>
                  <a:pt x="489198" y="245872"/>
                </a:lnTo>
                <a:lnTo>
                  <a:pt x="487650" y="288996"/>
                </a:lnTo>
                <a:lnTo>
                  <a:pt x="483006" y="328453"/>
                </a:lnTo>
                <a:lnTo>
                  <a:pt x="464433" y="396367"/>
                </a:lnTo>
                <a:lnTo>
                  <a:pt x="433857" y="446468"/>
                </a:lnTo>
                <a:lnTo>
                  <a:pt x="391662" y="475234"/>
                </a:lnTo>
                <a:lnTo>
                  <a:pt x="396615" y="491490"/>
                </a:lnTo>
                <a:lnTo>
                  <a:pt x="451463" y="462216"/>
                </a:lnTo>
                <a:lnTo>
                  <a:pt x="492119" y="407035"/>
                </a:lnTo>
                <a:lnTo>
                  <a:pt x="506861" y="371385"/>
                </a:lnTo>
                <a:lnTo>
                  <a:pt x="517376" y="332628"/>
                </a:lnTo>
                <a:lnTo>
                  <a:pt x="523676" y="290752"/>
                </a:lnTo>
                <a:lnTo>
                  <a:pt x="525774" y="245744"/>
                </a:lnTo>
                <a:lnTo>
                  <a:pt x="523676" y="200717"/>
                </a:lnTo>
                <a:lnTo>
                  <a:pt x="517376" y="158797"/>
                </a:lnTo>
                <a:lnTo>
                  <a:pt x="506861" y="119997"/>
                </a:lnTo>
                <a:lnTo>
                  <a:pt x="492119" y="84328"/>
                </a:lnTo>
                <a:lnTo>
                  <a:pt x="451463" y="29209"/>
                </a:lnTo>
                <a:lnTo>
                  <a:pt x="425807" y="11354"/>
                </a:lnTo>
                <a:lnTo>
                  <a:pt x="396615" y="0"/>
                </a:lnTo>
                <a:close/>
              </a:path>
              <a:path w="525779" h="491489">
                <a:moveTo>
                  <a:pt x="129026" y="0"/>
                </a:moveTo>
                <a:lnTo>
                  <a:pt x="74177" y="29209"/>
                </a:lnTo>
                <a:lnTo>
                  <a:pt x="33522" y="84328"/>
                </a:lnTo>
                <a:lnTo>
                  <a:pt x="18853" y="119997"/>
                </a:lnTo>
                <a:lnTo>
                  <a:pt x="8376" y="158797"/>
                </a:lnTo>
                <a:lnTo>
                  <a:pt x="2089" y="200717"/>
                </a:lnTo>
                <a:lnTo>
                  <a:pt x="0" y="245872"/>
                </a:lnTo>
                <a:lnTo>
                  <a:pt x="2089" y="290752"/>
                </a:lnTo>
                <a:lnTo>
                  <a:pt x="8376" y="332628"/>
                </a:lnTo>
                <a:lnTo>
                  <a:pt x="18853" y="371385"/>
                </a:lnTo>
                <a:lnTo>
                  <a:pt x="33522" y="407035"/>
                </a:lnTo>
                <a:lnTo>
                  <a:pt x="74177" y="462216"/>
                </a:lnTo>
                <a:lnTo>
                  <a:pt x="129026" y="491490"/>
                </a:lnTo>
                <a:lnTo>
                  <a:pt x="134106" y="475234"/>
                </a:lnTo>
                <a:lnTo>
                  <a:pt x="111482" y="463518"/>
                </a:lnTo>
                <a:lnTo>
                  <a:pt x="91799" y="446468"/>
                </a:lnTo>
                <a:lnTo>
                  <a:pt x="61208" y="396367"/>
                </a:lnTo>
                <a:lnTo>
                  <a:pt x="42634" y="328453"/>
                </a:lnTo>
                <a:lnTo>
                  <a:pt x="37990" y="288996"/>
                </a:lnTo>
                <a:lnTo>
                  <a:pt x="36447" y="245744"/>
                </a:lnTo>
                <a:lnTo>
                  <a:pt x="37990" y="202725"/>
                </a:lnTo>
                <a:lnTo>
                  <a:pt x="42634" y="163210"/>
                </a:lnTo>
                <a:lnTo>
                  <a:pt x="61208" y="95123"/>
                </a:lnTo>
                <a:lnTo>
                  <a:pt x="91799" y="45021"/>
                </a:lnTo>
                <a:lnTo>
                  <a:pt x="134106" y="16256"/>
                </a:lnTo>
                <a:lnTo>
                  <a:pt x="12902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6180835" y="4362069"/>
            <a:ext cx="1737360" cy="1042669"/>
          </a:xfrm>
          <a:prstGeom prst="rect">
            <a:avLst/>
          </a:prstGeom>
        </p:spPr>
        <p:txBody>
          <a:bodyPr vert="horz" wrap="square" lIns="0" tIns="11430" rIns="0" bIns="0" rtlCol="0">
            <a:spAutoFit/>
          </a:bodyPr>
          <a:lstStyle/>
          <a:p>
            <a:pPr marL="0" marR="0" lvl="0" indent="0" algn="ctr" defTabSz="914400" rtl="0" eaLnBrk="1" fontAlgn="auto" latinLnBrk="0" hangingPunct="1">
              <a:lnSpc>
                <a:spcPts val="2670"/>
              </a:lnSpc>
              <a:spcBef>
                <a:spcPts val="90"/>
              </a:spcBef>
              <a:spcAft>
                <a:spcPts val="0"/>
              </a:spcAft>
              <a:buClrTx/>
              <a:buSzTx/>
              <a:buFontTx/>
              <a:buNone/>
              <a:tabLst>
                <a:tab pos="226060" algn="l"/>
                <a:tab pos="876935" algn="l"/>
                <a:tab pos="1711325" algn="l"/>
              </a:tabLst>
              <a:defRPr/>
            </a:pPr>
            <a:r>
              <a:rPr kumimoji="0" sz="235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0" sz="2350" b="0" i="0" u="heavy" strike="noStrike" kern="1200" cap="none" spc="-450" normalizeH="0" baseline="0" noProof="0" dirty="0">
                <a:ln>
                  <a:noFill/>
                </a:ln>
                <a:solidFill>
                  <a:prstClr val="black"/>
                </a:solidFill>
                <a:effectLst/>
                <a:uLnTx/>
                <a:uFill>
                  <a:solidFill>
                    <a:srgbClr val="000000"/>
                  </a:solidFill>
                </a:uFill>
                <a:latin typeface="Tinos"/>
                <a:ea typeface="+mn-ea"/>
                <a:cs typeface="Tinos"/>
              </a:rPr>
              <a:t>𝑥	</a:t>
            </a:r>
            <a:r>
              <a:rPr kumimoji="0" sz="2350" b="0" i="0" u="heavy" strike="noStrike" kern="1200" cap="none" spc="-120" normalizeH="0" baseline="0" noProof="0" dirty="0">
                <a:ln>
                  <a:noFill/>
                </a:ln>
                <a:solidFill>
                  <a:prstClr val="black"/>
                </a:solidFill>
                <a:effectLst/>
                <a:uLnTx/>
                <a:uFill>
                  <a:solidFill>
                    <a:srgbClr val="000000"/>
                  </a:solidFill>
                </a:uFill>
                <a:latin typeface="Tinos"/>
                <a:ea typeface="+mn-ea"/>
                <a:cs typeface="Tinos"/>
              </a:rPr>
              <a:t>𝑛−𝑥	</a:t>
            </a:r>
            <a:endParaRPr kumimoji="0" sz="2350" b="0" i="0" u="none" strike="noStrike" kern="1200" cap="none" spc="0" normalizeH="0" baseline="0" noProof="0">
              <a:ln>
                <a:noFill/>
              </a:ln>
              <a:solidFill>
                <a:prstClr val="black"/>
              </a:solidFill>
              <a:effectLst/>
              <a:uLnTx/>
              <a:uFillTx/>
              <a:latin typeface="Tinos"/>
              <a:ea typeface="+mn-ea"/>
              <a:cs typeface="Tinos"/>
            </a:endParaRPr>
          </a:p>
          <a:p>
            <a:pPr marL="0" marR="0" lvl="0" indent="0" algn="ctr" defTabSz="914400" rtl="0" eaLnBrk="1" fontAlgn="auto" latinLnBrk="0" hangingPunct="1">
              <a:lnSpc>
                <a:spcPts val="2600"/>
              </a:lnSpc>
              <a:spcBef>
                <a:spcPts val="0"/>
              </a:spcBef>
              <a:spcAft>
                <a:spcPts val="0"/>
              </a:spcAft>
              <a:buClrTx/>
              <a:buSzTx/>
              <a:buFontTx/>
              <a:buNone/>
              <a:tabLst/>
              <a:defRPr/>
            </a:pPr>
            <a:r>
              <a:rPr kumimoji="0" sz="2350" b="0" i="0" u="none" strike="noStrike" kern="1200" cap="none" spc="-60" normalizeH="0" baseline="0" noProof="0" dirty="0">
                <a:ln>
                  <a:noFill/>
                </a:ln>
                <a:solidFill>
                  <a:prstClr val="black"/>
                </a:solidFill>
                <a:effectLst/>
                <a:uLnTx/>
                <a:uFillTx/>
                <a:latin typeface="Tinos"/>
                <a:ea typeface="+mn-ea"/>
                <a:cs typeface="Tinos"/>
              </a:rPr>
              <a:t>𝑁</a:t>
            </a:r>
            <a:endParaRPr kumimoji="0" sz="2350" b="0" i="0" u="none" strike="noStrike" kern="1200" cap="none" spc="0" normalizeH="0" baseline="0" noProof="0">
              <a:ln>
                <a:noFill/>
              </a:ln>
              <a:solidFill>
                <a:prstClr val="black"/>
              </a:solidFill>
              <a:effectLst/>
              <a:uLnTx/>
              <a:uFillTx/>
              <a:latin typeface="Tinos"/>
              <a:ea typeface="+mn-ea"/>
              <a:cs typeface="Tinos"/>
            </a:endParaRPr>
          </a:p>
          <a:p>
            <a:pPr marL="1905" marR="0" lvl="0" indent="0" algn="ctr" defTabSz="914400" rtl="0" eaLnBrk="1" fontAlgn="auto" latinLnBrk="0" hangingPunct="1">
              <a:lnSpc>
                <a:spcPts val="2750"/>
              </a:lnSpc>
              <a:spcBef>
                <a:spcPts val="0"/>
              </a:spcBef>
              <a:spcAft>
                <a:spcPts val="0"/>
              </a:spcAft>
              <a:buClrTx/>
              <a:buSzTx/>
              <a:buFontTx/>
              <a:buNone/>
              <a:tabLst/>
              <a:defRPr/>
            </a:pPr>
            <a:r>
              <a:rPr kumimoji="0" sz="2350" b="0" i="0" u="none" strike="noStrike" kern="1200" cap="none" spc="-310" normalizeH="0" baseline="0" noProof="0" dirty="0">
                <a:ln>
                  <a:noFill/>
                </a:ln>
                <a:solidFill>
                  <a:prstClr val="black"/>
                </a:solidFill>
                <a:effectLst/>
                <a:uLnTx/>
                <a:uFillTx/>
                <a:latin typeface="Tinos"/>
                <a:ea typeface="+mn-ea"/>
                <a:cs typeface="Tinos"/>
              </a:rPr>
              <a:t>𝑛</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2154173" y="5411089"/>
            <a:ext cx="2515870" cy="377190"/>
          </a:xfrm>
          <a:custGeom>
            <a:avLst/>
            <a:gdLst/>
            <a:ahLst/>
            <a:cxnLst/>
            <a:rect l="l" t="t" r="r" b="b"/>
            <a:pathLst>
              <a:path w="2515870" h="377189">
                <a:moveTo>
                  <a:pt x="2395728" y="0"/>
                </a:moveTo>
                <a:lnTo>
                  <a:pt x="2390266" y="15367"/>
                </a:lnTo>
                <a:lnTo>
                  <a:pt x="2412150" y="24818"/>
                </a:lnTo>
                <a:lnTo>
                  <a:pt x="2430938" y="37925"/>
                </a:lnTo>
                <a:lnTo>
                  <a:pt x="2459228" y="75057"/>
                </a:lnTo>
                <a:lnTo>
                  <a:pt x="2475976" y="125148"/>
                </a:lnTo>
                <a:lnTo>
                  <a:pt x="2481579" y="186613"/>
                </a:lnTo>
                <a:lnTo>
                  <a:pt x="2480177" y="219853"/>
                </a:lnTo>
                <a:lnTo>
                  <a:pt x="2468989" y="277175"/>
                </a:lnTo>
                <a:lnTo>
                  <a:pt x="2446533" y="321942"/>
                </a:lnTo>
                <a:lnTo>
                  <a:pt x="2412382" y="352145"/>
                </a:lnTo>
                <a:lnTo>
                  <a:pt x="2390902" y="361657"/>
                </a:lnTo>
                <a:lnTo>
                  <a:pt x="2395728" y="376948"/>
                </a:lnTo>
                <a:lnTo>
                  <a:pt x="2447067" y="352832"/>
                </a:lnTo>
                <a:lnTo>
                  <a:pt x="2484881" y="311086"/>
                </a:lnTo>
                <a:lnTo>
                  <a:pt x="2508138" y="255184"/>
                </a:lnTo>
                <a:lnTo>
                  <a:pt x="2515870" y="188595"/>
                </a:lnTo>
                <a:lnTo>
                  <a:pt x="2513937" y="154070"/>
                </a:lnTo>
                <a:lnTo>
                  <a:pt x="2498403" y="92833"/>
                </a:lnTo>
                <a:lnTo>
                  <a:pt x="2467540" y="42969"/>
                </a:lnTo>
                <a:lnTo>
                  <a:pt x="2423015" y="9909"/>
                </a:lnTo>
                <a:lnTo>
                  <a:pt x="2395728" y="0"/>
                </a:lnTo>
                <a:close/>
              </a:path>
              <a:path w="2515870" h="377189">
                <a:moveTo>
                  <a:pt x="120142" y="0"/>
                </a:moveTo>
                <a:lnTo>
                  <a:pt x="68897" y="24225"/>
                </a:lnTo>
                <a:lnTo>
                  <a:pt x="30987" y="66167"/>
                </a:lnTo>
                <a:lnTo>
                  <a:pt x="7731" y="122142"/>
                </a:lnTo>
                <a:lnTo>
                  <a:pt x="0" y="188595"/>
                </a:lnTo>
                <a:lnTo>
                  <a:pt x="1930" y="223225"/>
                </a:lnTo>
                <a:lnTo>
                  <a:pt x="17412" y="284471"/>
                </a:lnTo>
                <a:lnTo>
                  <a:pt x="48150" y="334162"/>
                </a:lnTo>
                <a:lnTo>
                  <a:pt x="92763" y="367095"/>
                </a:lnTo>
                <a:lnTo>
                  <a:pt x="120142" y="376948"/>
                </a:lnTo>
                <a:lnTo>
                  <a:pt x="124968" y="361657"/>
                </a:lnTo>
                <a:lnTo>
                  <a:pt x="103487" y="352145"/>
                </a:lnTo>
                <a:lnTo>
                  <a:pt x="84947" y="338905"/>
                </a:lnTo>
                <a:lnTo>
                  <a:pt x="56642" y="301256"/>
                </a:lnTo>
                <a:lnTo>
                  <a:pt x="39893" y="250040"/>
                </a:lnTo>
                <a:lnTo>
                  <a:pt x="34289" y="186613"/>
                </a:lnTo>
                <a:lnTo>
                  <a:pt x="35692" y="154463"/>
                </a:lnTo>
                <a:lnTo>
                  <a:pt x="46880" y="98677"/>
                </a:lnTo>
                <a:lnTo>
                  <a:pt x="69361" y="54675"/>
                </a:lnTo>
                <a:lnTo>
                  <a:pt x="103755" y="24818"/>
                </a:lnTo>
                <a:lnTo>
                  <a:pt x="125475" y="15367"/>
                </a:lnTo>
                <a:lnTo>
                  <a:pt x="12014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1372869" y="5296611"/>
            <a:ext cx="6399530"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914400" algn="l"/>
                <a:tab pos="3446779" algn="l"/>
              </a:tabLst>
              <a:defRPr/>
            </a:pPr>
            <a:r>
              <a:rPr kumimoji="0" sz="3200" b="0" i="0" u="none" strike="noStrike" kern="1200" cap="none" spc="85" normalizeH="0" baseline="0" noProof="0" dirty="0">
                <a:ln>
                  <a:noFill/>
                </a:ln>
                <a:solidFill>
                  <a:prstClr val="black"/>
                </a:solidFill>
                <a:effectLst/>
                <a:uLnTx/>
                <a:uFillTx/>
                <a:latin typeface="Tinos"/>
                <a:ea typeface="+mn-ea"/>
                <a:cs typeface="Tinos"/>
              </a:rPr>
              <a:t>max	</a:t>
            </a:r>
            <a:r>
              <a:rPr kumimoji="0" sz="3200" b="0" i="0" u="none" strike="noStrike" kern="1200" cap="none" spc="15" normalizeH="0" baseline="0" noProof="0" dirty="0">
                <a:ln>
                  <a:noFill/>
                </a:ln>
                <a:solidFill>
                  <a:prstClr val="black"/>
                </a:solidFill>
                <a:effectLst/>
                <a:uLnTx/>
                <a:uFillTx/>
                <a:latin typeface="Tinos"/>
                <a:ea typeface="+mn-ea"/>
                <a:cs typeface="Tinos"/>
              </a:rPr>
              <a:t>0, </a:t>
            </a:r>
            <a:r>
              <a:rPr kumimoji="0" sz="3200" b="0" i="0" u="none" strike="noStrike" kern="1200" cap="none" spc="-655" normalizeH="0" baseline="0" noProof="0" dirty="0">
                <a:ln>
                  <a:noFill/>
                </a:ln>
                <a:solidFill>
                  <a:prstClr val="black"/>
                </a:solidFill>
                <a:effectLst/>
                <a:uLnTx/>
                <a:uFillTx/>
                <a:latin typeface="Tinos"/>
                <a:ea typeface="+mn-ea"/>
                <a:cs typeface="Tinos"/>
              </a:rPr>
              <a:t>𝑛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200" normalizeH="0" baseline="0" noProof="0" dirty="0">
                <a:ln>
                  <a:noFill/>
                </a:ln>
                <a:solidFill>
                  <a:prstClr val="black"/>
                </a:solidFill>
                <a:effectLst/>
                <a:uLnTx/>
                <a:uFillTx/>
                <a:latin typeface="Tinos"/>
                <a:ea typeface="+mn-ea"/>
                <a:cs typeface="Tinos"/>
              </a:rPr>
              <a:t> </a:t>
            </a:r>
            <a:r>
              <a:rPr kumimoji="0" sz="3200" b="0" i="0" u="none" strike="noStrike" kern="1200" cap="none" spc="-145" normalizeH="0" baseline="0" noProof="0" dirty="0">
                <a:ln>
                  <a:noFill/>
                </a:ln>
                <a:solidFill>
                  <a:prstClr val="black"/>
                </a:solidFill>
                <a:effectLst/>
                <a:uLnTx/>
                <a:uFillTx/>
                <a:latin typeface="Tinos"/>
                <a:ea typeface="+mn-ea"/>
                <a:cs typeface="Tinos"/>
              </a:rPr>
              <a:t>𝑁 </a:t>
            </a:r>
            <a:r>
              <a:rPr kumimoji="0" sz="3200" b="0" i="0" u="none" strike="noStrike" kern="1200" cap="none" spc="585" normalizeH="0" baseline="0" noProof="0" dirty="0">
                <a:ln>
                  <a:noFill/>
                </a:ln>
                <a:solidFill>
                  <a:prstClr val="black"/>
                </a:solidFill>
                <a:effectLst/>
                <a:uLnTx/>
                <a:uFillTx/>
                <a:latin typeface="Tinos"/>
                <a:ea typeface="+mn-ea"/>
                <a:cs typeface="Tinos"/>
              </a:rPr>
              <a:t>+</a:t>
            </a:r>
            <a:r>
              <a:rPr kumimoji="0" sz="3200" b="0" i="0" u="none" strike="noStrike" kern="1200" cap="none" spc="-95" normalizeH="0" baseline="0" noProof="0" dirty="0">
                <a:ln>
                  <a:noFill/>
                </a:ln>
                <a:solidFill>
                  <a:prstClr val="black"/>
                </a:solidFill>
                <a:effectLst/>
                <a:uLnTx/>
                <a:uFillTx/>
                <a:latin typeface="Tinos"/>
                <a:ea typeface="+mn-ea"/>
                <a:cs typeface="Tinos"/>
              </a:rPr>
              <a:t> </a:t>
            </a:r>
            <a:r>
              <a:rPr kumimoji="0" sz="3200" b="0" i="0" u="none" strike="noStrike" kern="1200" cap="none" spc="235" normalizeH="0" baseline="0" noProof="0" dirty="0">
                <a:ln>
                  <a:noFill/>
                </a:ln>
                <a:solidFill>
                  <a:prstClr val="black"/>
                </a:solidFill>
                <a:effectLst/>
                <a:uLnTx/>
                <a:uFillTx/>
                <a:latin typeface="Tinos"/>
                <a:ea typeface="+mn-ea"/>
                <a:cs typeface="Tinos"/>
              </a:rPr>
              <a:t>𝑀	</a:t>
            </a:r>
            <a:r>
              <a:rPr kumimoji="0" sz="3200" b="0" i="0" u="none" strike="noStrike" kern="1200" cap="none" spc="640" normalizeH="0" baseline="0" noProof="0" dirty="0">
                <a:ln>
                  <a:noFill/>
                </a:ln>
                <a:solidFill>
                  <a:prstClr val="black"/>
                </a:solidFill>
                <a:effectLst/>
                <a:uLnTx/>
                <a:uFillTx/>
                <a:latin typeface="Tinos"/>
                <a:ea typeface="+mn-ea"/>
                <a:cs typeface="Tinos"/>
              </a:rPr>
              <a:t>≤</a:t>
            </a:r>
            <a:r>
              <a:rPr kumimoji="0" sz="3200" b="0" i="0" u="none" strike="noStrike" kern="1200" cap="none" spc="65" normalizeH="0" baseline="0" noProof="0" dirty="0">
                <a:ln>
                  <a:noFill/>
                </a:ln>
                <a:solidFill>
                  <a:prstClr val="black"/>
                </a:solidFill>
                <a:effectLst/>
                <a:uLnTx/>
                <a:uFillTx/>
                <a:latin typeface="Tinos"/>
                <a:ea typeface="+mn-ea"/>
                <a:cs typeface="Tinos"/>
              </a:rPr>
              <a:t> </a:t>
            </a:r>
            <a:r>
              <a:rPr kumimoji="0" sz="3200" b="0" i="0" u="none" strike="noStrike" kern="1200" cap="none" spc="-785" normalizeH="0" baseline="0" noProof="0" dirty="0">
                <a:ln>
                  <a:noFill/>
                </a:ln>
                <a:solidFill>
                  <a:prstClr val="black"/>
                </a:solidFill>
                <a:effectLst/>
                <a:uLnTx/>
                <a:uFillTx/>
                <a:latin typeface="Tinos"/>
                <a:ea typeface="+mn-ea"/>
                <a:cs typeface="Tinos"/>
              </a:rPr>
              <a:t>𝑥 </a:t>
            </a:r>
            <a:r>
              <a:rPr kumimoji="0" sz="3200" b="0" i="0" u="none" strike="noStrike" kern="1200" cap="none" spc="640" normalizeH="0" baseline="0" noProof="0" dirty="0">
                <a:ln>
                  <a:noFill/>
                </a:ln>
                <a:solidFill>
                  <a:prstClr val="black"/>
                </a:solidFill>
                <a:effectLst/>
                <a:uLnTx/>
                <a:uFillTx/>
                <a:latin typeface="Tinos"/>
                <a:ea typeface="+mn-ea"/>
                <a:cs typeface="Tinos"/>
              </a:rPr>
              <a:t>≤</a:t>
            </a:r>
            <a:r>
              <a:rPr kumimoji="0" sz="3200" b="0" i="0" u="none" strike="noStrike" kern="1200" cap="none" spc="70" normalizeH="0" baseline="0" noProof="0" dirty="0">
                <a:ln>
                  <a:noFill/>
                </a:ln>
                <a:solidFill>
                  <a:prstClr val="black"/>
                </a:solidFill>
                <a:effectLst/>
                <a:uLnTx/>
                <a:uFillTx/>
                <a:latin typeface="Tinos"/>
                <a:ea typeface="+mn-ea"/>
                <a:cs typeface="Tinos"/>
              </a:rPr>
              <a:t> </a:t>
            </a:r>
            <a:r>
              <a:rPr kumimoji="0" sz="3200" b="0" i="0" u="none" strike="noStrike" kern="1200" cap="none" spc="-25" normalizeH="0" baseline="0" noProof="0" dirty="0">
                <a:ln>
                  <a:noFill/>
                </a:ln>
                <a:solidFill>
                  <a:prstClr val="black"/>
                </a:solidFill>
                <a:effectLst/>
                <a:uLnTx/>
                <a:uFillTx/>
                <a:latin typeface="Tinos"/>
                <a:ea typeface="+mn-ea"/>
                <a:cs typeface="Tinos"/>
              </a:rPr>
              <a:t>min(𝑛,</a:t>
            </a:r>
            <a:r>
              <a:rPr kumimoji="0" sz="3200" b="0" i="0" u="none" strike="noStrike" kern="1200" cap="none" spc="-280" normalizeH="0" baseline="0" noProof="0" dirty="0">
                <a:ln>
                  <a:noFill/>
                </a:ln>
                <a:solidFill>
                  <a:prstClr val="black"/>
                </a:solidFill>
                <a:effectLst/>
                <a:uLnTx/>
                <a:uFillTx/>
                <a:latin typeface="Tinos"/>
                <a:ea typeface="+mn-ea"/>
                <a:cs typeface="Tinos"/>
              </a:rPr>
              <a:t> </a:t>
            </a:r>
            <a:r>
              <a:rPr kumimoji="0" sz="3200" b="0" i="0" u="none" strike="noStrike" kern="1200" cap="none" spc="290" normalizeH="0" baseline="0" noProof="0" dirty="0">
                <a:ln>
                  <a:noFill/>
                </a:ln>
                <a:solidFill>
                  <a:prstClr val="black"/>
                </a:solidFill>
                <a:effectLst/>
                <a:uLnTx/>
                <a:uFillTx/>
                <a:latin typeface="Tinos"/>
                <a:ea typeface="+mn-ea"/>
                <a:cs typeface="Tinos"/>
              </a:rPr>
              <a:t>𝑀)</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normAutofit fontScale="92500" lnSpcReduction="10000"/>
          </a:bodyPr>
          <a:lstStyle/>
          <a:p>
            <a:pPr fontAlgn="base">
              <a:spcAft>
                <a:spcPct val="0"/>
              </a:spcAft>
            </a:pPr>
            <a:r>
              <a:rPr lang="en-US" b="1" dirty="0"/>
              <a:t>TEXT BOOK (T)</a:t>
            </a:r>
            <a:r>
              <a:rPr lang="en-US" dirty="0"/>
              <a:t>: </a:t>
            </a:r>
          </a:p>
          <a:p>
            <a:pPr marL="685800" fontAlgn="base">
              <a:spcAft>
                <a:spcPct val="0"/>
              </a:spcAft>
              <a:buFont typeface="Wingdings" panose="05000000000000000000" pitchFamily="2" charset="2"/>
              <a:buChar char="v"/>
            </a:pPr>
            <a:r>
              <a:rPr lang="en-IN" dirty="0"/>
              <a:t>(</a:t>
            </a:r>
            <a:r>
              <a:rPr lang="en-IN" b="1" dirty="0"/>
              <a:t>T1</a:t>
            </a:r>
            <a:r>
              <a:rPr lang="en-IN" dirty="0"/>
              <a:t>)Probability and Statistics for Engineering and Sciences,8th Edition, Jay L Devore, Cengage Learning</a:t>
            </a:r>
          </a:p>
          <a:p>
            <a:pPr marL="685800" fontAlgn="base">
              <a:spcAft>
                <a:spcPct val="0"/>
              </a:spcAft>
              <a:buFont typeface="Wingdings" panose="05000000000000000000" pitchFamily="2" charset="2"/>
              <a:buChar char="v"/>
            </a:pPr>
            <a:r>
              <a:rPr lang="en-IN" dirty="0"/>
              <a:t>(</a:t>
            </a:r>
            <a:r>
              <a:rPr lang="en-IN" b="1" dirty="0"/>
              <a:t>T2</a:t>
            </a:r>
            <a:r>
              <a:rPr lang="en-IN" dirty="0"/>
              <a:t>)Applied Logistic Regression, Hosmer and </a:t>
            </a:r>
            <a:r>
              <a:rPr lang="en-IN" dirty="0" err="1"/>
              <a:t>Lemeshow</a:t>
            </a:r>
            <a:r>
              <a:rPr lang="en-IN" dirty="0"/>
              <a:t>, 3rd Edition, Wiley</a:t>
            </a:r>
          </a:p>
          <a:p>
            <a:pPr marL="685800" fontAlgn="base">
              <a:spcAft>
                <a:spcPct val="0"/>
              </a:spcAft>
              <a:buFont typeface="Wingdings" panose="05000000000000000000" pitchFamily="2" charset="2"/>
              <a:buChar char="v"/>
            </a:pPr>
            <a:r>
              <a:rPr lang="en-IN" dirty="0"/>
              <a:t>(</a:t>
            </a:r>
            <a:r>
              <a:rPr lang="en-IN" b="1" dirty="0"/>
              <a:t>T3</a:t>
            </a:r>
            <a:r>
              <a:rPr lang="en-IN" dirty="0"/>
              <a:t>)Introduction to Time Series and Forecasting, Second Edition, Peter J </a:t>
            </a:r>
            <a:r>
              <a:rPr lang="en-IN" dirty="0" err="1"/>
              <a:t>Brockwell</a:t>
            </a:r>
            <a:r>
              <a:rPr lang="en-IN" dirty="0"/>
              <a:t>, Richard A Davis, Springer.</a:t>
            </a:r>
          </a:p>
          <a:p>
            <a:pPr fontAlgn="base">
              <a:spcAft>
                <a:spcPct val="0"/>
              </a:spcAft>
            </a:pPr>
            <a:r>
              <a:rPr lang="en-US" dirty="0"/>
              <a:t> </a:t>
            </a:r>
          </a:p>
          <a:p>
            <a:pPr fontAlgn="base">
              <a:spcAft>
                <a:spcPct val="0"/>
              </a:spcAft>
            </a:pPr>
            <a:r>
              <a:rPr lang="en-US" b="1" dirty="0"/>
              <a:t>REFERENCE BOOKS (R)</a:t>
            </a:r>
            <a:r>
              <a:rPr lang="en-US" dirty="0"/>
              <a:t>:</a:t>
            </a:r>
          </a:p>
          <a:p>
            <a:pPr lvl="1" fontAlgn="base">
              <a:spcAft>
                <a:spcPct val="0"/>
              </a:spcAft>
              <a:buFont typeface="Wingdings" panose="05000000000000000000" pitchFamily="2" charset="2"/>
              <a:buChar char="v"/>
            </a:pPr>
            <a:r>
              <a:rPr lang="en-US" sz="2400" dirty="0"/>
              <a:t> </a:t>
            </a:r>
            <a:r>
              <a:rPr lang="en-IN" sz="2400" dirty="0"/>
              <a:t>(</a:t>
            </a:r>
            <a:r>
              <a:rPr lang="en-IN" sz="2400" b="1" dirty="0"/>
              <a:t>R1</a:t>
            </a:r>
            <a:r>
              <a:rPr lang="en-IN" sz="2400" dirty="0"/>
              <a:t>)Miller and Freund’s Probability and statistics for Engineers, 8th Edition, PHI</a:t>
            </a:r>
          </a:p>
          <a:p>
            <a:pPr lvl="1" fontAlgn="base">
              <a:spcAft>
                <a:spcPct val="0"/>
              </a:spcAft>
              <a:buFont typeface="Wingdings" panose="05000000000000000000" pitchFamily="2" charset="2"/>
              <a:buChar char="v"/>
            </a:pPr>
            <a:r>
              <a:rPr lang="en-IN" sz="2400" dirty="0"/>
              <a:t>(</a:t>
            </a:r>
            <a:r>
              <a:rPr lang="en-IN" sz="2400" b="1" dirty="0"/>
              <a:t>R2</a:t>
            </a:r>
            <a:r>
              <a:rPr lang="en-IN" sz="2400" dirty="0"/>
              <a:t>)Statistics for Business and Economics by Anderson, Sweeney and </a:t>
            </a:r>
            <a:r>
              <a:rPr lang="en-IN" sz="2400" dirty="0" err="1"/>
              <a:t>Wiliams</a:t>
            </a:r>
            <a:r>
              <a:rPr lang="en-IN" sz="2400" dirty="0"/>
              <a:t>, CENAGE learning</a:t>
            </a:r>
          </a:p>
        </p:txBody>
      </p:sp>
      <p:sp>
        <p:nvSpPr>
          <p:cNvPr id="2" name="Content Placeholder 1">
            <a:extLst>
              <a:ext uri="{FF2B5EF4-FFF2-40B4-BE49-F238E27FC236}">
                <a16:creationId xmlns:a16="http://schemas.microsoft.com/office/drawing/2014/main" id="{C76F9E5E-987D-40A4-8840-1C79464BDD67}"/>
              </a:ext>
            </a:extLst>
          </p:cNvPr>
          <p:cNvSpPr>
            <a:spLocks noGrp="1"/>
          </p:cNvSpPr>
          <p:nvPr>
            <p:ph sz="quarter" idx="10"/>
          </p:nvPr>
        </p:nvSpPr>
        <p:spPr/>
        <p:txBody>
          <a:bodyPr/>
          <a:lstStyle/>
          <a:p>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798" y="496950"/>
            <a:ext cx="7440930" cy="635000"/>
          </a:xfrm>
          <a:prstGeom prst="rect">
            <a:avLst/>
          </a:prstGeom>
        </p:spPr>
        <p:txBody>
          <a:bodyPr vert="horz" wrap="square" lIns="0" tIns="12065" rIns="0" bIns="0" rtlCol="0">
            <a:spAutoFit/>
          </a:bodyPr>
          <a:lstStyle/>
          <a:p>
            <a:pPr marL="12700">
              <a:lnSpc>
                <a:spcPct val="100000"/>
              </a:lnSpc>
              <a:spcBef>
                <a:spcPts val="95"/>
              </a:spcBef>
            </a:pPr>
            <a:r>
              <a:rPr spc="-15" dirty="0"/>
              <a:t>Hypergeometric </a:t>
            </a:r>
            <a:r>
              <a:rPr spc="-5" dirty="0"/>
              <a:t>Mean and</a:t>
            </a:r>
            <a:r>
              <a:rPr spc="35" dirty="0"/>
              <a:t> </a:t>
            </a:r>
            <a:r>
              <a:rPr spc="-35" dirty="0"/>
              <a:t>Variance</a:t>
            </a:r>
          </a:p>
        </p:txBody>
      </p:sp>
      <p:sp>
        <p:nvSpPr>
          <p:cNvPr id="3" name="object 3"/>
          <p:cNvSpPr txBox="1"/>
          <p:nvPr/>
        </p:nvSpPr>
        <p:spPr>
          <a:xfrm>
            <a:off x="535940" y="1712417"/>
            <a:ext cx="1728470" cy="514350"/>
          </a:xfrm>
          <a:prstGeom prst="rect">
            <a:avLst/>
          </a:prstGeom>
        </p:spPr>
        <p:txBody>
          <a:bodyPr vert="horz" wrap="square" lIns="0" tIns="13335" rIns="0" bIns="0" rtlCol="0">
            <a:spAutoFit/>
          </a:bodyPr>
          <a:lstStyle/>
          <a:p>
            <a:pPr marL="355600" marR="0" lvl="0" indent="-343535" algn="l" defTabSz="914400" rtl="0" eaLnBrk="1" fontAlgn="auto" latinLnBrk="0" hangingPunct="1">
              <a:lnSpc>
                <a:spcPct val="100000"/>
              </a:lnSpc>
              <a:spcBef>
                <a:spcPts val="105"/>
              </a:spcBef>
              <a:spcAft>
                <a:spcPts val="0"/>
              </a:spcAft>
              <a:buClrTx/>
              <a:buSzTx/>
              <a:buFont typeface="Arial"/>
              <a:buChar char="•"/>
              <a:tabLst>
                <a:tab pos="355600" algn="l"/>
                <a:tab pos="356235" algn="l"/>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E(X) </a:t>
            </a:r>
            <a:r>
              <a:rPr kumimoji="0" sz="3200" b="0" i="0" u="none" strike="noStrike" kern="1200" cap="none" spc="0" normalizeH="0" baseline="0" noProof="0" dirty="0">
                <a:ln>
                  <a:noFill/>
                </a:ln>
                <a:solidFill>
                  <a:prstClr val="black"/>
                </a:solidFill>
                <a:effectLst/>
                <a:uLnTx/>
                <a:uFillTx/>
                <a:latin typeface="Carlito"/>
                <a:ea typeface="+mn-ea"/>
                <a:cs typeface="Carlito"/>
              </a:rPr>
              <a:t>=</a:t>
            </a:r>
            <a:r>
              <a:rPr kumimoji="0" sz="3200" b="0" i="0" u="none" strike="noStrike" kern="1200" cap="none" spc="-75" normalizeH="0" baseline="0" noProof="0" dirty="0">
                <a:ln>
                  <a:noFill/>
                </a:ln>
                <a:solidFill>
                  <a:prstClr val="black"/>
                </a:solidFill>
                <a:effectLst/>
                <a:uLnTx/>
                <a:uFillTx/>
                <a:latin typeface="Carlito"/>
                <a:ea typeface="+mn-ea"/>
                <a:cs typeface="Carlito"/>
              </a:rPr>
              <a:t> </a:t>
            </a:r>
            <a:r>
              <a:rPr kumimoji="0" sz="3200" b="0" i="0" u="none" strike="noStrike" kern="1200" cap="none" spc="-5" normalizeH="0" baseline="0" noProof="0" dirty="0">
                <a:ln>
                  <a:noFill/>
                </a:ln>
                <a:solidFill>
                  <a:prstClr val="black"/>
                </a:solidFill>
                <a:effectLst/>
                <a:uLnTx/>
                <a:uFillTx/>
                <a:latin typeface="Carlito"/>
                <a:ea typeface="+mn-ea"/>
                <a:cs typeface="Carlito"/>
              </a:rPr>
              <a:t>n.</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4" name="object 4"/>
          <p:cNvSpPr/>
          <p:nvPr/>
        </p:nvSpPr>
        <p:spPr>
          <a:xfrm>
            <a:off x="2250948" y="2004060"/>
            <a:ext cx="268605" cy="26034"/>
          </a:xfrm>
          <a:custGeom>
            <a:avLst/>
            <a:gdLst/>
            <a:ahLst/>
            <a:cxnLst/>
            <a:rect l="l" t="t" r="r" b="b"/>
            <a:pathLst>
              <a:path w="268605" h="26035">
                <a:moveTo>
                  <a:pt x="268224" y="0"/>
                </a:moveTo>
                <a:lnTo>
                  <a:pt x="0" y="0"/>
                </a:lnTo>
                <a:lnTo>
                  <a:pt x="0" y="25908"/>
                </a:lnTo>
                <a:lnTo>
                  <a:pt x="268224" y="25908"/>
                </a:lnTo>
                <a:lnTo>
                  <a:pt x="26822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2238501" y="1584705"/>
            <a:ext cx="28702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295" normalizeH="0" baseline="0" noProof="0" dirty="0">
                <a:ln>
                  <a:noFill/>
                </a:ln>
                <a:solidFill>
                  <a:prstClr val="black"/>
                </a:solidFill>
                <a:effectLst/>
                <a:uLnTx/>
                <a:uFillTx/>
                <a:latin typeface="Tinos"/>
                <a:ea typeface="+mn-ea"/>
                <a:cs typeface="Tinos"/>
              </a:rPr>
              <a:t>𝑀</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6" name="object 6"/>
          <p:cNvSpPr txBox="1"/>
          <p:nvPr/>
        </p:nvSpPr>
        <p:spPr>
          <a:xfrm>
            <a:off x="2256789" y="2027047"/>
            <a:ext cx="25019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80" normalizeH="0" baseline="0" noProof="0" dirty="0">
                <a:ln>
                  <a:noFill/>
                </a:ln>
                <a:solidFill>
                  <a:prstClr val="black"/>
                </a:solidFill>
                <a:effectLst/>
                <a:uLnTx/>
                <a:uFillTx/>
                <a:latin typeface="Tinos"/>
                <a:ea typeface="+mn-ea"/>
                <a:cs typeface="Tinos"/>
              </a:rPr>
              <a:t>𝑁</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7" name="object 7"/>
          <p:cNvSpPr txBox="1"/>
          <p:nvPr/>
        </p:nvSpPr>
        <p:spPr>
          <a:xfrm>
            <a:off x="535940" y="2574163"/>
            <a:ext cx="1316990" cy="513715"/>
          </a:xfrm>
          <a:prstGeom prst="rect">
            <a:avLst/>
          </a:prstGeom>
        </p:spPr>
        <p:txBody>
          <a:bodyPr vert="horz" wrap="square" lIns="0" tIns="13335" rIns="0" bIns="0" rtlCol="0">
            <a:spAutoFit/>
          </a:bodyPr>
          <a:lstStyle/>
          <a:p>
            <a:pPr marL="355600" marR="0" lvl="0" indent="-343535" algn="l" defTabSz="914400" rtl="0" eaLnBrk="1" fontAlgn="auto" latinLnBrk="0" hangingPunct="1">
              <a:lnSpc>
                <a:spcPct val="100000"/>
              </a:lnSpc>
              <a:spcBef>
                <a:spcPts val="105"/>
              </a:spcBef>
              <a:spcAft>
                <a:spcPts val="0"/>
              </a:spcAft>
              <a:buClrTx/>
              <a:buSzTx/>
              <a:buFont typeface="Arial"/>
              <a:buChar char="•"/>
              <a:tabLst>
                <a:tab pos="355600" algn="l"/>
                <a:tab pos="356235" algn="l"/>
              </a:tabLst>
              <a:defRPr/>
            </a:pPr>
            <a:r>
              <a:rPr kumimoji="0" sz="3200" b="0" i="0" u="none" strike="noStrike" kern="1200" cap="none" spc="-5" normalizeH="0" baseline="0" noProof="0" dirty="0">
                <a:ln>
                  <a:noFill/>
                </a:ln>
                <a:solidFill>
                  <a:prstClr val="black"/>
                </a:solidFill>
                <a:effectLst/>
                <a:uLnTx/>
                <a:uFillTx/>
                <a:latin typeface="Carlito"/>
                <a:ea typeface="+mn-ea"/>
                <a:cs typeface="Carlito"/>
              </a:rPr>
              <a:t>V(x)</a:t>
            </a:r>
            <a:r>
              <a:rPr kumimoji="0" sz="3200" b="0" i="0" u="none" strike="noStrike" kern="1200" cap="none" spc="-75" normalizeH="0" baseline="0" noProof="0" dirty="0">
                <a:ln>
                  <a:noFill/>
                </a:ln>
                <a:solidFill>
                  <a:prstClr val="black"/>
                </a:solidFill>
                <a:effectLst/>
                <a:uLnTx/>
                <a:uFillTx/>
                <a:latin typeface="Carlito"/>
                <a:ea typeface="+mn-ea"/>
                <a:cs typeface="Carlito"/>
              </a:rPr>
              <a:t> </a:t>
            </a:r>
            <a:r>
              <a:rPr kumimoji="0" sz="3200" b="0" i="0" u="none" strike="noStrike" kern="1200" cap="none" spc="0" normalizeH="0" baseline="0" noProof="0" dirty="0">
                <a:ln>
                  <a:noFill/>
                </a:ln>
                <a:solidFill>
                  <a:prstClr val="black"/>
                </a:solidFill>
                <a:effectLst/>
                <a:uLnTx/>
                <a:uFillTx/>
                <a:latin typeface="Carlito"/>
                <a:ea typeface="+mn-ea"/>
                <a:cs typeface="Carlito"/>
              </a:rPr>
              <a:t>=</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1967357" y="2542666"/>
            <a:ext cx="974090" cy="671195"/>
          </a:xfrm>
          <a:custGeom>
            <a:avLst/>
            <a:gdLst/>
            <a:ahLst/>
            <a:cxnLst/>
            <a:rect l="l" t="t" r="r" b="b"/>
            <a:pathLst>
              <a:path w="974089" h="671194">
                <a:moveTo>
                  <a:pt x="151384" y="15875"/>
                </a:moveTo>
                <a:lnTo>
                  <a:pt x="113372" y="20408"/>
                </a:lnTo>
                <a:lnTo>
                  <a:pt x="85255" y="47879"/>
                </a:lnTo>
                <a:lnTo>
                  <a:pt x="60553" y="82410"/>
                </a:lnTo>
                <a:lnTo>
                  <a:pt x="39243" y="123952"/>
                </a:lnTo>
                <a:lnTo>
                  <a:pt x="22072" y="171018"/>
                </a:lnTo>
                <a:lnTo>
                  <a:pt x="9804" y="221919"/>
                </a:lnTo>
                <a:lnTo>
                  <a:pt x="2451" y="276707"/>
                </a:lnTo>
                <a:lnTo>
                  <a:pt x="0" y="335407"/>
                </a:lnTo>
                <a:lnTo>
                  <a:pt x="2451" y="393776"/>
                </a:lnTo>
                <a:lnTo>
                  <a:pt x="9804" y="448462"/>
                </a:lnTo>
                <a:lnTo>
                  <a:pt x="22072" y="499452"/>
                </a:lnTo>
                <a:lnTo>
                  <a:pt x="39243" y="546735"/>
                </a:lnTo>
                <a:lnTo>
                  <a:pt x="60553" y="588657"/>
                </a:lnTo>
                <a:lnTo>
                  <a:pt x="85255" y="623354"/>
                </a:lnTo>
                <a:lnTo>
                  <a:pt x="113372" y="650862"/>
                </a:lnTo>
                <a:lnTo>
                  <a:pt x="144907" y="671195"/>
                </a:lnTo>
                <a:lnTo>
                  <a:pt x="151384" y="655193"/>
                </a:lnTo>
                <a:lnTo>
                  <a:pt x="126161" y="634847"/>
                </a:lnTo>
                <a:lnTo>
                  <a:pt x="103847" y="608253"/>
                </a:lnTo>
                <a:lnTo>
                  <a:pt x="84442" y="575462"/>
                </a:lnTo>
                <a:lnTo>
                  <a:pt x="67945" y="536448"/>
                </a:lnTo>
                <a:lnTo>
                  <a:pt x="54838" y="492328"/>
                </a:lnTo>
                <a:lnTo>
                  <a:pt x="45478" y="444169"/>
                </a:lnTo>
                <a:lnTo>
                  <a:pt x="39839" y="391985"/>
                </a:lnTo>
                <a:lnTo>
                  <a:pt x="37973" y="335788"/>
                </a:lnTo>
                <a:lnTo>
                  <a:pt x="39865" y="278663"/>
                </a:lnTo>
                <a:lnTo>
                  <a:pt x="45567" y="225971"/>
                </a:lnTo>
                <a:lnTo>
                  <a:pt x="55054" y="177698"/>
                </a:lnTo>
                <a:lnTo>
                  <a:pt x="68326" y="133858"/>
                </a:lnTo>
                <a:lnTo>
                  <a:pt x="84874" y="95211"/>
                </a:lnTo>
                <a:lnTo>
                  <a:pt x="126403" y="36245"/>
                </a:lnTo>
                <a:lnTo>
                  <a:pt x="151384" y="15875"/>
                </a:lnTo>
                <a:close/>
              </a:path>
              <a:path w="974089" h="671194">
                <a:moveTo>
                  <a:pt x="807834" y="322453"/>
                </a:moveTo>
                <a:lnTo>
                  <a:pt x="164719" y="322453"/>
                </a:lnTo>
                <a:lnTo>
                  <a:pt x="164719" y="348361"/>
                </a:lnTo>
                <a:lnTo>
                  <a:pt x="807834" y="348361"/>
                </a:lnTo>
                <a:lnTo>
                  <a:pt x="807834" y="322453"/>
                </a:lnTo>
                <a:close/>
              </a:path>
              <a:path w="974089" h="671194">
                <a:moveTo>
                  <a:pt x="973836" y="335407"/>
                </a:moveTo>
                <a:lnTo>
                  <a:pt x="971372" y="276707"/>
                </a:lnTo>
                <a:lnTo>
                  <a:pt x="964018" y="221919"/>
                </a:lnTo>
                <a:lnTo>
                  <a:pt x="951750" y="171018"/>
                </a:lnTo>
                <a:lnTo>
                  <a:pt x="934593" y="123952"/>
                </a:lnTo>
                <a:lnTo>
                  <a:pt x="913269" y="82410"/>
                </a:lnTo>
                <a:lnTo>
                  <a:pt x="888555" y="47879"/>
                </a:lnTo>
                <a:lnTo>
                  <a:pt x="860399" y="20408"/>
                </a:lnTo>
                <a:lnTo>
                  <a:pt x="828802" y="0"/>
                </a:lnTo>
                <a:lnTo>
                  <a:pt x="822452" y="15875"/>
                </a:lnTo>
                <a:lnTo>
                  <a:pt x="847496" y="36245"/>
                </a:lnTo>
                <a:lnTo>
                  <a:pt x="869708" y="62674"/>
                </a:lnTo>
                <a:lnTo>
                  <a:pt x="905637" y="133858"/>
                </a:lnTo>
                <a:lnTo>
                  <a:pt x="918895" y="177698"/>
                </a:lnTo>
                <a:lnTo>
                  <a:pt x="928382" y="225971"/>
                </a:lnTo>
                <a:lnTo>
                  <a:pt x="934085" y="278663"/>
                </a:lnTo>
                <a:lnTo>
                  <a:pt x="935990" y="335788"/>
                </a:lnTo>
                <a:lnTo>
                  <a:pt x="934097" y="391985"/>
                </a:lnTo>
                <a:lnTo>
                  <a:pt x="928458" y="444169"/>
                </a:lnTo>
                <a:lnTo>
                  <a:pt x="919048" y="492328"/>
                </a:lnTo>
                <a:lnTo>
                  <a:pt x="905891" y="536448"/>
                </a:lnTo>
                <a:lnTo>
                  <a:pt x="889381" y="575462"/>
                </a:lnTo>
                <a:lnTo>
                  <a:pt x="869975" y="608253"/>
                </a:lnTo>
                <a:lnTo>
                  <a:pt x="822452" y="655193"/>
                </a:lnTo>
                <a:lnTo>
                  <a:pt x="828802" y="671195"/>
                </a:lnTo>
                <a:lnTo>
                  <a:pt x="888555" y="623354"/>
                </a:lnTo>
                <a:lnTo>
                  <a:pt x="913269" y="588657"/>
                </a:lnTo>
                <a:lnTo>
                  <a:pt x="934593" y="546735"/>
                </a:lnTo>
                <a:lnTo>
                  <a:pt x="951750" y="499452"/>
                </a:lnTo>
                <a:lnTo>
                  <a:pt x="964018" y="448462"/>
                </a:lnTo>
                <a:lnTo>
                  <a:pt x="971372" y="393776"/>
                </a:lnTo>
                <a:lnTo>
                  <a:pt x="973836" y="33540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2119629" y="2446147"/>
            <a:ext cx="66675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25" normalizeH="0" baseline="0" noProof="0" dirty="0">
                <a:ln>
                  <a:noFill/>
                </a:ln>
                <a:solidFill>
                  <a:prstClr val="black"/>
                </a:solidFill>
                <a:effectLst/>
                <a:uLnTx/>
                <a:uFillTx/>
                <a:latin typeface="Tinos"/>
                <a:ea typeface="+mn-ea"/>
                <a:cs typeface="Tinos"/>
              </a:rPr>
              <a:t>𝑁</a:t>
            </a:r>
            <a:r>
              <a:rPr kumimoji="0" sz="2350" b="0" i="0" u="none" strike="noStrike" kern="1200" cap="none" spc="375" normalizeH="0" baseline="0" noProof="0" dirty="0">
                <a:ln>
                  <a:noFill/>
                </a:ln>
                <a:solidFill>
                  <a:prstClr val="black"/>
                </a:solidFill>
                <a:effectLst/>
                <a:uLnTx/>
                <a:uFillTx/>
                <a:latin typeface="Tinos"/>
                <a:ea typeface="+mn-ea"/>
                <a:cs typeface="Tinos"/>
              </a:rPr>
              <a:t>−</a:t>
            </a:r>
            <a:r>
              <a:rPr kumimoji="0" sz="2350" b="0" i="0" u="none" strike="noStrike" kern="1200" cap="none" spc="-400" normalizeH="0" baseline="0" noProof="0" dirty="0">
                <a:ln>
                  <a:noFill/>
                </a:ln>
                <a:solidFill>
                  <a:prstClr val="black"/>
                </a:solidFill>
                <a:effectLst/>
                <a:uLnTx/>
                <a:uFillTx/>
                <a:latin typeface="Tinos"/>
                <a:ea typeface="+mn-ea"/>
                <a:cs typeface="Tinos"/>
              </a:rPr>
              <a:t>𝑛</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txBox="1"/>
          <p:nvPr/>
        </p:nvSpPr>
        <p:spPr>
          <a:xfrm>
            <a:off x="2131822" y="2888107"/>
            <a:ext cx="645795"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25" normalizeH="0" baseline="0" noProof="0" dirty="0">
                <a:ln>
                  <a:noFill/>
                </a:ln>
                <a:solidFill>
                  <a:prstClr val="black"/>
                </a:solidFill>
                <a:effectLst/>
                <a:uLnTx/>
                <a:uFillTx/>
                <a:latin typeface="Tinos"/>
                <a:ea typeface="+mn-ea"/>
                <a:cs typeface="Tinos"/>
              </a:rPr>
              <a:t>𝑁</a:t>
            </a:r>
            <a:r>
              <a:rPr kumimoji="0" sz="2350" b="0" i="0" u="none" strike="noStrike" kern="1200" cap="none" spc="375" normalizeH="0" baseline="0" noProof="0" dirty="0">
                <a:ln>
                  <a:noFill/>
                </a:ln>
                <a:solidFill>
                  <a:prstClr val="black"/>
                </a:solidFill>
                <a:effectLst/>
                <a:uLnTx/>
                <a:uFillTx/>
                <a:latin typeface="Tinos"/>
                <a:ea typeface="+mn-ea"/>
                <a:cs typeface="Tinos"/>
              </a:rPr>
              <a:t>−</a:t>
            </a:r>
            <a:r>
              <a:rPr kumimoji="0" sz="2350" b="0" i="0" u="none" strike="noStrike" kern="1200" cap="none" spc="175" normalizeH="0" baseline="0" noProof="0" dirty="0">
                <a:ln>
                  <a:noFill/>
                </a:ln>
                <a:solidFill>
                  <a:prstClr val="black"/>
                </a:solidFill>
                <a:effectLst/>
                <a:uLnTx/>
                <a:uFillTx/>
                <a:latin typeface="Tinos"/>
                <a:ea typeface="+mn-ea"/>
                <a:cs typeface="Tinos"/>
              </a:rPr>
              <a:t>1</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3587496" y="2865120"/>
            <a:ext cx="268605" cy="26034"/>
          </a:xfrm>
          <a:custGeom>
            <a:avLst/>
            <a:gdLst/>
            <a:ahLst/>
            <a:cxnLst/>
            <a:rect l="l" t="t" r="r" b="b"/>
            <a:pathLst>
              <a:path w="268604" h="26035">
                <a:moveTo>
                  <a:pt x="268224" y="0"/>
                </a:moveTo>
                <a:lnTo>
                  <a:pt x="0" y="0"/>
                </a:lnTo>
                <a:lnTo>
                  <a:pt x="0" y="25908"/>
                </a:lnTo>
                <a:lnTo>
                  <a:pt x="268224" y="25908"/>
                </a:lnTo>
                <a:lnTo>
                  <a:pt x="26822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3593719" y="2888107"/>
            <a:ext cx="25019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80" normalizeH="0" baseline="0" noProof="0" dirty="0">
                <a:ln>
                  <a:noFill/>
                </a:ln>
                <a:solidFill>
                  <a:prstClr val="black"/>
                </a:solidFill>
                <a:effectLst/>
                <a:uLnTx/>
                <a:uFillTx/>
                <a:latin typeface="Tinos"/>
                <a:ea typeface="+mn-ea"/>
                <a:cs typeface="Tinos"/>
              </a:rPr>
              <a:t>𝑁</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p:nvPr/>
        </p:nvSpPr>
        <p:spPr>
          <a:xfrm>
            <a:off x="3957701" y="2542667"/>
            <a:ext cx="1396365" cy="671195"/>
          </a:xfrm>
          <a:custGeom>
            <a:avLst/>
            <a:gdLst/>
            <a:ahLst/>
            <a:cxnLst/>
            <a:rect l="l" t="t" r="r" b="b"/>
            <a:pathLst>
              <a:path w="1396364" h="671194">
                <a:moveTo>
                  <a:pt x="1250950" y="0"/>
                </a:moveTo>
                <a:lnTo>
                  <a:pt x="1244600" y="15875"/>
                </a:lnTo>
                <a:lnTo>
                  <a:pt x="1269652" y="36238"/>
                </a:lnTo>
                <a:lnTo>
                  <a:pt x="1291859" y="62674"/>
                </a:lnTo>
                <a:lnTo>
                  <a:pt x="1327785" y="133858"/>
                </a:lnTo>
                <a:lnTo>
                  <a:pt x="1341046" y="177696"/>
                </a:lnTo>
                <a:lnTo>
                  <a:pt x="1350533" y="225964"/>
                </a:lnTo>
                <a:lnTo>
                  <a:pt x="1356234" y="278661"/>
                </a:lnTo>
                <a:lnTo>
                  <a:pt x="1358138" y="335788"/>
                </a:lnTo>
                <a:lnTo>
                  <a:pt x="1356256" y="391983"/>
                </a:lnTo>
                <a:lnTo>
                  <a:pt x="1350613" y="444166"/>
                </a:lnTo>
                <a:lnTo>
                  <a:pt x="1341207" y="492325"/>
                </a:lnTo>
                <a:lnTo>
                  <a:pt x="1328039" y="536448"/>
                </a:lnTo>
                <a:lnTo>
                  <a:pt x="1311536" y="575450"/>
                </a:lnTo>
                <a:lnTo>
                  <a:pt x="1292129" y="608250"/>
                </a:lnTo>
                <a:lnTo>
                  <a:pt x="1244600" y="655193"/>
                </a:lnTo>
                <a:lnTo>
                  <a:pt x="1250950" y="671195"/>
                </a:lnTo>
                <a:lnTo>
                  <a:pt x="1310703" y="623347"/>
                </a:lnTo>
                <a:lnTo>
                  <a:pt x="1335424" y="588648"/>
                </a:lnTo>
                <a:lnTo>
                  <a:pt x="1356740" y="546735"/>
                </a:lnTo>
                <a:lnTo>
                  <a:pt x="1373909" y="499445"/>
                </a:lnTo>
                <a:lnTo>
                  <a:pt x="1386173" y="448452"/>
                </a:lnTo>
                <a:lnTo>
                  <a:pt x="1393531" y="393769"/>
                </a:lnTo>
                <a:lnTo>
                  <a:pt x="1395984" y="335407"/>
                </a:lnTo>
                <a:lnTo>
                  <a:pt x="1393531" y="276703"/>
                </a:lnTo>
                <a:lnTo>
                  <a:pt x="1386173" y="221916"/>
                </a:lnTo>
                <a:lnTo>
                  <a:pt x="1373909" y="171011"/>
                </a:lnTo>
                <a:lnTo>
                  <a:pt x="1356740" y="123952"/>
                </a:lnTo>
                <a:lnTo>
                  <a:pt x="1335424" y="82403"/>
                </a:lnTo>
                <a:lnTo>
                  <a:pt x="1310703" y="47878"/>
                </a:lnTo>
                <a:lnTo>
                  <a:pt x="1282553" y="20403"/>
                </a:lnTo>
                <a:lnTo>
                  <a:pt x="1250950" y="0"/>
                </a:lnTo>
                <a:close/>
              </a:path>
              <a:path w="1396364" h="671194">
                <a:moveTo>
                  <a:pt x="144907" y="0"/>
                </a:moveTo>
                <a:lnTo>
                  <a:pt x="85264" y="47879"/>
                </a:lnTo>
                <a:lnTo>
                  <a:pt x="60557" y="82403"/>
                </a:lnTo>
                <a:lnTo>
                  <a:pt x="39243" y="123952"/>
                </a:lnTo>
                <a:lnTo>
                  <a:pt x="22074" y="171011"/>
                </a:lnTo>
                <a:lnTo>
                  <a:pt x="9810" y="221916"/>
                </a:lnTo>
                <a:lnTo>
                  <a:pt x="2452" y="276703"/>
                </a:lnTo>
                <a:lnTo>
                  <a:pt x="0" y="335407"/>
                </a:lnTo>
                <a:lnTo>
                  <a:pt x="2452" y="393769"/>
                </a:lnTo>
                <a:lnTo>
                  <a:pt x="9810" y="448452"/>
                </a:lnTo>
                <a:lnTo>
                  <a:pt x="22074" y="499445"/>
                </a:lnTo>
                <a:lnTo>
                  <a:pt x="39243" y="546735"/>
                </a:lnTo>
                <a:lnTo>
                  <a:pt x="60557" y="588648"/>
                </a:lnTo>
                <a:lnTo>
                  <a:pt x="85264" y="623347"/>
                </a:lnTo>
                <a:lnTo>
                  <a:pt x="113377" y="650855"/>
                </a:lnTo>
                <a:lnTo>
                  <a:pt x="144907" y="671195"/>
                </a:lnTo>
                <a:lnTo>
                  <a:pt x="151384" y="655193"/>
                </a:lnTo>
                <a:lnTo>
                  <a:pt x="126166" y="634835"/>
                </a:lnTo>
                <a:lnTo>
                  <a:pt x="103854" y="608250"/>
                </a:lnTo>
                <a:lnTo>
                  <a:pt x="84447" y="575450"/>
                </a:lnTo>
                <a:lnTo>
                  <a:pt x="67945" y="536448"/>
                </a:lnTo>
                <a:lnTo>
                  <a:pt x="54850" y="492325"/>
                </a:lnTo>
                <a:lnTo>
                  <a:pt x="45481" y="444166"/>
                </a:lnTo>
                <a:lnTo>
                  <a:pt x="39852" y="391983"/>
                </a:lnTo>
                <a:lnTo>
                  <a:pt x="37973" y="335788"/>
                </a:lnTo>
                <a:lnTo>
                  <a:pt x="39876" y="278661"/>
                </a:lnTo>
                <a:lnTo>
                  <a:pt x="45577" y="225964"/>
                </a:lnTo>
                <a:lnTo>
                  <a:pt x="55064" y="177696"/>
                </a:lnTo>
                <a:lnTo>
                  <a:pt x="68325" y="133858"/>
                </a:lnTo>
                <a:lnTo>
                  <a:pt x="84875" y="95206"/>
                </a:lnTo>
                <a:lnTo>
                  <a:pt x="126404" y="36238"/>
                </a:lnTo>
                <a:lnTo>
                  <a:pt x="151384" y="15875"/>
                </a:lnTo>
                <a:lnTo>
                  <a:pt x="1449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p:nvPr/>
        </p:nvSpPr>
        <p:spPr>
          <a:xfrm>
            <a:off x="2993263" y="2574163"/>
            <a:ext cx="1787525" cy="513715"/>
          </a:xfrm>
          <a:prstGeom prst="rect">
            <a:avLst/>
          </a:prstGeom>
        </p:spPr>
        <p:txBody>
          <a:bodyPr vert="horz" wrap="square" lIns="0" tIns="13335" rIns="0" bIns="0" rtlCol="0">
            <a:spAutoFit/>
          </a:bodyPr>
          <a:lstStyle/>
          <a:p>
            <a:pPr marL="50800" marR="0" lvl="0" indent="0" algn="l" defTabSz="914400" rtl="0" eaLnBrk="1" fontAlgn="auto" latinLnBrk="0" hangingPunct="1">
              <a:lnSpc>
                <a:spcPct val="100000"/>
              </a:lnSpc>
              <a:spcBef>
                <a:spcPts val="105"/>
              </a:spcBef>
              <a:spcAft>
                <a:spcPts val="0"/>
              </a:spcAft>
              <a:buClrTx/>
              <a:buSzTx/>
              <a:buFontTx/>
              <a:buNone/>
              <a:tabLst>
                <a:tab pos="1129665" algn="l"/>
              </a:tabLst>
              <a:defRPr/>
            </a:pPr>
            <a:r>
              <a:rPr kumimoji="0" sz="3200" b="0" i="0" u="none" strike="noStrike" kern="1200" cap="none" spc="-145" normalizeH="0" baseline="0" noProof="0" dirty="0">
                <a:ln>
                  <a:noFill/>
                </a:ln>
                <a:solidFill>
                  <a:prstClr val="black"/>
                </a:solidFill>
                <a:effectLst/>
                <a:uLnTx/>
                <a:uFillTx/>
                <a:latin typeface="Tinos"/>
                <a:ea typeface="+mn-ea"/>
                <a:cs typeface="Tinos"/>
              </a:rPr>
              <a:t>.</a:t>
            </a:r>
            <a:r>
              <a:rPr kumimoji="0" sz="3200" b="0" i="0" u="none" strike="noStrike" kern="1200" cap="none" spc="-270" normalizeH="0" baseline="0" noProof="0" dirty="0">
                <a:ln>
                  <a:noFill/>
                </a:ln>
                <a:solidFill>
                  <a:prstClr val="black"/>
                </a:solidFill>
                <a:effectLst/>
                <a:uLnTx/>
                <a:uFillTx/>
                <a:latin typeface="Tinos"/>
                <a:ea typeface="+mn-ea"/>
                <a:cs typeface="Tinos"/>
              </a:rPr>
              <a:t> </a:t>
            </a:r>
            <a:r>
              <a:rPr kumimoji="0" sz="3200" b="0" i="0" u="none" strike="noStrike" kern="1200" cap="none" spc="-370" normalizeH="0" baseline="0" noProof="0" dirty="0">
                <a:ln>
                  <a:noFill/>
                </a:ln>
                <a:solidFill>
                  <a:prstClr val="black"/>
                </a:solidFill>
                <a:effectLst/>
                <a:uLnTx/>
                <a:uFillTx/>
                <a:latin typeface="Tinos"/>
                <a:ea typeface="+mn-ea"/>
                <a:cs typeface="Tinos"/>
              </a:rPr>
              <a:t>𝑛.</a:t>
            </a:r>
            <a:r>
              <a:rPr kumimoji="0" sz="3200" b="0" i="0" u="none" strike="noStrike" kern="1200" cap="none" spc="-260" normalizeH="0" baseline="0" noProof="0" dirty="0">
                <a:ln>
                  <a:noFill/>
                </a:ln>
                <a:solidFill>
                  <a:prstClr val="black"/>
                </a:solidFill>
                <a:effectLst/>
                <a:uLnTx/>
                <a:uFillTx/>
                <a:latin typeface="Tinos"/>
                <a:ea typeface="+mn-ea"/>
                <a:cs typeface="Tinos"/>
              </a:rPr>
              <a:t> </a:t>
            </a:r>
            <a:r>
              <a:rPr kumimoji="0" sz="3525" b="0" i="0" u="none" strike="noStrike" kern="1200" cap="none" spc="345" normalizeH="0" baseline="43735" noProof="0" dirty="0">
                <a:ln>
                  <a:noFill/>
                </a:ln>
                <a:solidFill>
                  <a:prstClr val="black"/>
                </a:solidFill>
                <a:effectLst/>
                <a:uLnTx/>
                <a:uFillTx/>
                <a:latin typeface="Tinos"/>
                <a:ea typeface="+mn-ea"/>
                <a:cs typeface="Tinos"/>
              </a:rPr>
              <a:t>𝑀	</a:t>
            </a:r>
            <a:r>
              <a:rPr kumimoji="0" sz="3200" b="0" i="0" u="none" strike="noStrike" kern="1200" cap="none" spc="170" normalizeH="0" baseline="0" noProof="0" dirty="0">
                <a:ln>
                  <a:noFill/>
                </a:ln>
                <a:solidFill>
                  <a:prstClr val="black"/>
                </a:solidFill>
                <a:effectLst/>
                <a:uLnTx/>
                <a:uFillTx/>
                <a:latin typeface="Tinos"/>
                <a:ea typeface="+mn-ea"/>
                <a:cs typeface="Tinos"/>
              </a:rPr>
              <a:t>1</a:t>
            </a:r>
            <a:r>
              <a:rPr kumimoji="0" sz="3200" b="0" i="0" u="none" strike="noStrike" kern="1200" cap="none" spc="-160" normalizeH="0" baseline="0" noProof="0" dirty="0">
                <a:ln>
                  <a:noFill/>
                </a:ln>
                <a:solidFill>
                  <a:prstClr val="black"/>
                </a:solidFill>
                <a:effectLst/>
                <a:uLnTx/>
                <a:uFillTx/>
                <a:latin typeface="Tinos"/>
                <a:ea typeface="+mn-ea"/>
                <a:cs typeface="Tinos"/>
              </a:rPr>
              <a:t> </a:t>
            </a:r>
            <a:r>
              <a:rPr kumimoji="0" sz="3200" b="0" i="0" u="none" strike="noStrike" kern="1200" cap="none" spc="585" normalizeH="0" baseline="0" noProof="0" dirty="0">
                <a:ln>
                  <a:noFill/>
                </a:ln>
                <a:solidFill>
                  <a:prstClr val="black"/>
                </a:solidFill>
                <a:effectLst/>
                <a:uLnTx/>
                <a:uFillTx/>
                <a:latin typeface="Tinos"/>
                <a:ea typeface="+mn-ea"/>
                <a:cs typeface="Tinos"/>
              </a:rPr>
              <a:t>−</a:t>
            </a:r>
            <a:endParaRPr kumimoji="0" sz="32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4919471" y="2865120"/>
            <a:ext cx="268605" cy="26034"/>
          </a:xfrm>
          <a:custGeom>
            <a:avLst/>
            <a:gdLst/>
            <a:ahLst/>
            <a:cxnLst/>
            <a:rect l="l" t="t" r="r" b="b"/>
            <a:pathLst>
              <a:path w="268604" h="26035">
                <a:moveTo>
                  <a:pt x="268224" y="0"/>
                </a:moveTo>
                <a:lnTo>
                  <a:pt x="0" y="0"/>
                </a:lnTo>
                <a:lnTo>
                  <a:pt x="0" y="25908"/>
                </a:lnTo>
                <a:lnTo>
                  <a:pt x="268224" y="25908"/>
                </a:lnTo>
                <a:lnTo>
                  <a:pt x="26822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4907660" y="2446147"/>
            <a:ext cx="28702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295" normalizeH="0" baseline="0" noProof="0" dirty="0">
                <a:ln>
                  <a:noFill/>
                </a:ln>
                <a:solidFill>
                  <a:prstClr val="black"/>
                </a:solidFill>
                <a:effectLst/>
                <a:uLnTx/>
                <a:uFillTx/>
                <a:latin typeface="Tinos"/>
                <a:ea typeface="+mn-ea"/>
                <a:cs typeface="Tinos"/>
              </a:rPr>
              <a:t>𝑀</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txBox="1"/>
          <p:nvPr/>
        </p:nvSpPr>
        <p:spPr>
          <a:xfrm>
            <a:off x="4925948" y="2888107"/>
            <a:ext cx="250190" cy="382270"/>
          </a:xfrm>
          <a:prstGeom prst="rect">
            <a:avLst/>
          </a:prstGeom>
        </p:spPr>
        <p:txBody>
          <a:bodyPr vert="horz" wrap="square" lIns="0" tIns="11430" rIns="0" bIns="0" rtlCol="0">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sz="2350" b="0" i="0" u="none" strike="noStrike" kern="1200" cap="none" spc="-80" normalizeH="0" baseline="0" noProof="0" dirty="0">
                <a:ln>
                  <a:noFill/>
                </a:ln>
                <a:solidFill>
                  <a:prstClr val="black"/>
                </a:solidFill>
                <a:effectLst/>
                <a:uLnTx/>
                <a:uFillTx/>
                <a:latin typeface="Tinos"/>
                <a:ea typeface="+mn-ea"/>
                <a:cs typeface="Tinos"/>
              </a:rPr>
              <a:t>𝑁</a:t>
            </a:r>
            <a:endParaRPr kumimoji="0" sz="235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36</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380" y="2481452"/>
            <a:ext cx="4572635" cy="696595"/>
          </a:xfrm>
          <a:prstGeom prst="rect">
            <a:avLst/>
          </a:prstGeom>
        </p:spPr>
        <p:txBody>
          <a:bodyPr vert="horz" wrap="square" lIns="0" tIns="13335" rIns="0" bIns="0" rtlCol="0">
            <a:spAutoFit/>
          </a:bodyPr>
          <a:lstStyle/>
          <a:p>
            <a:pPr marL="12700">
              <a:lnSpc>
                <a:spcPct val="100000"/>
              </a:lnSpc>
              <a:spcBef>
                <a:spcPts val="105"/>
              </a:spcBef>
            </a:pPr>
            <a:r>
              <a:rPr sz="4400" spc="-10" dirty="0"/>
              <a:t>Poisson</a:t>
            </a:r>
            <a:r>
              <a:rPr sz="4400" spc="-65" dirty="0"/>
              <a:t> </a:t>
            </a:r>
            <a:r>
              <a:rPr sz="4400" spc="-5" dirty="0"/>
              <a:t>Distribution</a:t>
            </a:r>
            <a:endParaRPr sz="4400"/>
          </a:p>
        </p:txBody>
      </p:sp>
      <p:sp>
        <p:nvSpPr>
          <p:cNvPr id="3" name="object 3"/>
          <p:cNvSpPr/>
          <p:nvPr/>
        </p:nvSpPr>
        <p:spPr>
          <a:xfrm>
            <a:off x="0" y="1269491"/>
            <a:ext cx="9144000" cy="0"/>
          </a:xfrm>
          <a:custGeom>
            <a:avLst/>
            <a:gdLst/>
            <a:ahLst/>
            <a:cxnLst/>
            <a:rect l="l" t="t" r="r" b="b"/>
            <a:pathLst>
              <a:path w="9144000">
                <a:moveTo>
                  <a:pt x="0" y="0"/>
                </a:moveTo>
                <a:lnTo>
                  <a:pt x="9144000" y="0"/>
                </a:lnTo>
              </a:path>
            </a:pathLst>
          </a:custGeom>
          <a:ln w="76200">
            <a:solidFill>
              <a:srgbClr val="9BBA5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37</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549910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What </a:t>
            </a:r>
            <a:r>
              <a:rPr sz="3200" dirty="0">
                <a:solidFill>
                  <a:srgbClr val="FFFFFF"/>
                </a:solidFill>
              </a:rPr>
              <a:t>is the </a:t>
            </a:r>
            <a:r>
              <a:rPr sz="3200" spc="-15" dirty="0">
                <a:solidFill>
                  <a:srgbClr val="FFFFFF"/>
                </a:solidFill>
              </a:rPr>
              <a:t>Poisson</a:t>
            </a:r>
            <a:r>
              <a:rPr sz="3200" spc="-10" dirty="0">
                <a:solidFill>
                  <a:srgbClr val="FFFFFF"/>
                </a:solidFill>
              </a:rPr>
              <a:t> Distribution?</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2877439" y="2460497"/>
            <a:ext cx="2259965" cy="112458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1" i="0" u="none" strike="noStrike" kern="1200" cap="none" spc="-5" normalizeH="0" baseline="0" noProof="0" dirty="0">
                <a:ln>
                  <a:noFill/>
                </a:ln>
                <a:solidFill>
                  <a:prstClr val="black"/>
                </a:solidFill>
                <a:effectLst/>
                <a:uLnTx/>
                <a:uFillTx/>
                <a:latin typeface="Carlito"/>
                <a:ea typeface="+mn-ea"/>
                <a:cs typeface="Carlito"/>
              </a:rPr>
              <a:t>number</a:t>
            </a:r>
            <a:r>
              <a:rPr kumimoji="0" sz="1800" b="1" i="0" u="none" strike="noStrike" kern="1200" cap="none" spc="-40" normalizeH="0" baseline="0" noProof="0" dirty="0">
                <a:ln>
                  <a:noFill/>
                </a:ln>
                <a:solidFill>
                  <a:prstClr val="black"/>
                </a:solidFill>
                <a:effectLst/>
                <a:uLnTx/>
                <a:uFillTx/>
                <a:latin typeface="Carlito"/>
                <a:ea typeface="+mn-ea"/>
                <a:cs typeface="Carlito"/>
              </a:rPr>
              <a:t> </a:t>
            </a:r>
            <a:r>
              <a:rPr kumimoji="0" sz="1800" b="1" i="0" u="none" strike="noStrike" kern="1200" cap="none" spc="0" normalizeH="0" baseline="0" noProof="0" dirty="0">
                <a:ln>
                  <a:noFill/>
                </a:ln>
                <a:solidFill>
                  <a:prstClr val="black"/>
                </a:solidFill>
                <a:effectLst/>
                <a:uLnTx/>
                <a:uFillTx/>
                <a:latin typeface="Carlito"/>
                <a:ea typeface="+mn-ea"/>
                <a:cs typeface="Carlito"/>
              </a:rPr>
              <a:t>of</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5080" lvl="0" indent="0" algn="l" defTabSz="914400" rtl="0" eaLnBrk="1" fontAlgn="auto" latinLnBrk="0" hangingPunct="1">
              <a:lnSpc>
                <a:spcPct val="100000"/>
              </a:lnSpc>
              <a:spcBef>
                <a:spcPts val="10"/>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rlito"/>
                <a:ea typeface="+mn-ea"/>
                <a:cs typeface="Carlito"/>
              </a:rPr>
              <a:t>“successes” </a:t>
            </a:r>
            <a:r>
              <a:rPr kumimoji="0" sz="1800" b="0" i="0" u="none" strike="noStrike" kern="1200" cap="none" spc="-5" normalizeH="0" baseline="0" noProof="0" dirty="0">
                <a:ln>
                  <a:noFill/>
                </a:ln>
                <a:solidFill>
                  <a:prstClr val="black"/>
                </a:solidFill>
                <a:effectLst/>
                <a:uLnTx/>
                <a:uFillTx/>
                <a:latin typeface="Carlito"/>
                <a:ea typeface="+mn-ea"/>
                <a:cs typeface="Carlito"/>
              </a:rPr>
              <a:t>out of </a:t>
            </a: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5" normalizeH="0" baseline="0" noProof="0" dirty="0">
                <a:ln>
                  <a:noFill/>
                </a:ln>
                <a:solidFill>
                  <a:prstClr val="black"/>
                </a:solidFill>
                <a:effectLst/>
                <a:uLnTx/>
                <a:uFillTx/>
                <a:latin typeface="Carlito"/>
                <a:ea typeface="+mn-ea"/>
                <a:cs typeface="Carlito"/>
              </a:rPr>
              <a:t>trials, </a:t>
            </a:r>
            <a:r>
              <a:rPr kumimoji="0" sz="1800" b="0" i="0" u="none" strike="noStrike" kern="1200" cap="none" spc="0" normalizeH="0" baseline="0" noProof="0" dirty="0">
                <a:ln>
                  <a:noFill/>
                </a:ln>
                <a:solidFill>
                  <a:prstClr val="black"/>
                </a:solidFill>
                <a:effectLst/>
                <a:uLnTx/>
                <a:uFillTx/>
                <a:latin typeface="Carlito"/>
                <a:ea typeface="+mn-ea"/>
                <a:cs typeface="Carlito"/>
              </a:rPr>
              <a:t>each </a:t>
            </a:r>
            <a:r>
              <a:rPr kumimoji="0" sz="1800" b="0" i="0" u="none" strike="noStrike" kern="1200" cap="none" spc="-5" normalizeH="0" baseline="0" noProof="0" dirty="0">
                <a:ln>
                  <a:noFill/>
                </a:ln>
                <a:solidFill>
                  <a:prstClr val="black"/>
                </a:solidFill>
                <a:effectLst/>
                <a:uLnTx/>
                <a:uFillTx/>
                <a:latin typeface="Carlito"/>
                <a:ea typeface="+mn-ea"/>
                <a:cs typeface="Carlito"/>
              </a:rPr>
              <a:t>with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probability </a:t>
            </a:r>
            <a:r>
              <a:rPr kumimoji="0" sz="1800" b="0" i="0" u="none" strike="noStrike" kern="1200" cap="none" spc="-400" normalizeH="0" baseline="0" noProof="0" dirty="0">
                <a:ln>
                  <a:noFill/>
                </a:ln>
                <a:solidFill>
                  <a:prstClr val="black"/>
                </a:solidFill>
                <a:effectLst/>
                <a:uLnTx/>
                <a:uFillTx/>
                <a:latin typeface="Tinos"/>
                <a:ea typeface="+mn-ea"/>
                <a:cs typeface="Tinos"/>
              </a:rPr>
              <a:t>𝑝 </a:t>
            </a:r>
            <a:r>
              <a:rPr kumimoji="0" sz="1800" b="0" i="0" u="none" strike="noStrike" kern="1200" cap="none" spc="-5" normalizeH="0" baseline="0" noProof="0" dirty="0">
                <a:ln>
                  <a:noFill/>
                </a:ln>
                <a:solidFill>
                  <a:prstClr val="black"/>
                </a:solidFill>
                <a:effectLst/>
                <a:uLnTx/>
                <a:uFillTx/>
                <a:latin typeface="Carlito"/>
                <a:ea typeface="+mn-ea"/>
                <a:cs typeface="Carlito"/>
              </a:rPr>
              <a:t>of</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success.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38</a:t>
            </a:r>
          </a:p>
        </p:txBody>
      </p:sp>
      <p:sp>
        <p:nvSpPr>
          <p:cNvPr id="6" name="object 6"/>
          <p:cNvSpPr txBox="1"/>
          <p:nvPr/>
        </p:nvSpPr>
        <p:spPr>
          <a:xfrm>
            <a:off x="2785872" y="1885188"/>
            <a:ext cx="2618740" cy="431800"/>
          </a:xfrm>
          <a:prstGeom prst="rect">
            <a:avLst/>
          </a:prstGeom>
          <a:solidFill>
            <a:srgbClr val="000000"/>
          </a:solidFill>
        </p:spPr>
        <p:txBody>
          <a:bodyPr vert="horz" wrap="square" lIns="0" tIns="62230" rIns="0" bIns="0" rtlCol="0">
            <a:spAutoFit/>
          </a:bodyPr>
          <a:lstStyle/>
          <a:p>
            <a:pPr marL="778510" marR="0" lvl="0" indent="0" algn="l" defTabSz="914400" rtl="0" eaLnBrk="1" fontAlgn="auto" latinLnBrk="0" hangingPunct="1">
              <a:lnSpc>
                <a:spcPct val="100000"/>
              </a:lnSpc>
              <a:spcBef>
                <a:spcPts val="49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Description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7" name="object 7"/>
          <p:cNvSpPr txBox="1"/>
          <p:nvPr/>
        </p:nvSpPr>
        <p:spPr>
          <a:xfrm>
            <a:off x="5495544" y="1885188"/>
            <a:ext cx="2330450" cy="431800"/>
          </a:xfrm>
          <a:prstGeom prst="rect">
            <a:avLst/>
          </a:prstGeom>
          <a:solidFill>
            <a:srgbClr val="000000"/>
          </a:solidFill>
        </p:spPr>
        <p:txBody>
          <a:bodyPr vert="horz" wrap="square" lIns="0" tIns="62230" rIns="0" bIns="0" rtlCol="0">
            <a:spAutoFit/>
          </a:bodyPr>
          <a:lstStyle/>
          <a:p>
            <a:pPr marL="691515" marR="0" lvl="0" indent="0" algn="l" defTabSz="914400" rtl="0" eaLnBrk="1" fontAlgn="auto" latinLnBrk="0" hangingPunct="1">
              <a:lnSpc>
                <a:spcPct val="100000"/>
              </a:lnSpc>
              <a:spcBef>
                <a:spcPts val="49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Outcomes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txBox="1"/>
          <p:nvPr/>
        </p:nvSpPr>
        <p:spPr>
          <a:xfrm>
            <a:off x="5659882" y="2415921"/>
            <a:ext cx="1985010" cy="575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Number of</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successes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5"/>
              </a:spcBef>
              <a:spcAft>
                <a:spcPts val="0"/>
              </a:spcAft>
              <a:buClrTx/>
              <a:buSzTx/>
              <a:buFontTx/>
              <a:buNone/>
              <a:tabLst/>
              <a:defRPr/>
            </a:pPr>
            <a:r>
              <a:rPr kumimoji="0" sz="1800" b="0" i="0" u="none" strike="noStrike" kern="1200" cap="none" spc="-50" normalizeH="0" baseline="0" noProof="0" dirty="0">
                <a:ln>
                  <a:noFill/>
                </a:ln>
                <a:solidFill>
                  <a:prstClr val="black"/>
                </a:solidFill>
                <a:effectLst/>
                <a:uLnTx/>
                <a:uFillTx/>
                <a:latin typeface="Tinos"/>
                <a:ea typeface="+mn-ea"/>
                <a:cs typeface="Tinos"/>
              </a:rPr>
              <a:t>{0,</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Tinos"/>
                <a:ea typeface="+mn-ea"/>
                <a:cs typeface="Tinos"/>
              </a:rPr>
              <a:t>1,</a:t>
            </a:r>
            <a:r>
              <a:rPr kumimoji="0" sz="1800" b="0" i="0" u="none" strike="noStrike" kern="1200" cap="none" spc="-145"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Tinos"/>
                <a:ea typeface="+mn-ea"/>
                <a:cs typeface="Tinos"/>
              </a:rPr>
              <a:t>2,</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450" normalizeH="0" baseline="0" noProof="0" dirty="0">
                <a:ln>
                  <a:noFill/>
                </a:ln>
                <a:solidFill>
                  <a:prstClr val="black"/>
                </a:solidFill>
                <a:effectLst/>
                <a:uLnTx/>
                <a:uFillTx/>
                <a:latin typeface="Tinos"/>
                <a:ea typeface="+mn-ea"/>
                <a:cs typeface="Tinos"/>
              </a:rPr>
              <a:t>…</a:t>
            </a:r>
            <a:r>
              <a:rPr kumimoji="0" sz="1800" b="0" i="0" u="none" strike="noStrike" kern="1200" cap="none" spc="-85" normalizeH="0" baseline="0" noProof="0" dirty="0">
                <a:ln>
                  <a:noFill/>
                </a:ln>
                <a:solidFill>
                  <a:prstClr val="black"/>
                </a:solidFill>
                <a:effectLst/>
                <a:uLnTx/>
                <a:uFillTx/>
                <a:latin typeface="Tinos"/>
                <a:ea typeface="+mn-ea"/>
                <a:cs typeface="Tinos"/>
              </a:rPr>
              <a:t>,</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250"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txBox="1"/>
          <p:nvPr/>
        </p:nvSpPr>
        <p:spPr>
          <a:xfrm>
            <a:off x="986027" y="1885188"/>
            <a:ext cx="1682750" cy="431800"/>
          </a:xfrm>
          <a:prstGeom prst="rect">
            <a:avLst/>
          </a:prstGeom>
          <a:solidFill>
            <a:srgbClr val="000000"/>
          </a:solidFill>
        </p:spPr>
        <p:txBody>
          <a:bodyPr vert="horz" wrap="square" lIns="0" tIns="62230" rIns="0" bIns="0" rtlCol="0">
            <a:spAutoFit/>
          </a:bodyPr>
          <a:lstStyle/>
          <a:p>
            <a:pPr marL="0" marR="0" lvl="0" indent="0" algn="ctr" defTabSz="914400" rtl="0" eaLnBrk="1" fontAlgn="auto" latinLnBrk="0" hangingPunct="1">
              <a:lnSpc>
                <a:spcPct val="100000"/>
              </a:lnSpc>
              <a:spcBef>
                <a:spcPts val="49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Name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0" name="object 10"/>
          <p:cNvSpPr txBox="1"/>
          <p:nvPr/>
        </p:nvSpPr>
        <p:spPr>
          <a:xfrm>
            <a:off x="1304671" y="2523235"/>
            <a:ext cx="883919" cy="575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Binomial</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72085" marR="0" lvl="0" indent="0" algn="l" defTabSz="914400" rtl="0" eaLnBrk="1" fontAlgn="auto" latinLnBrk="0" hangingPunct="1">
              <a:lnSpc>
                <a:spcPct val="100000"/>
              </a:lnSpc>
              <a:spcBef>
                <a:spcPts val="10"/>
              </a:spcBef>
              <a:spcAft>
                <a:spcPts val="0"/>
              </a:spcAft>
              <a:buClrTx/>
              <a:buSzTx/>
              <a:buFontTx/>
              <a:buNone/>
              <a:tabLst/>
              <a:defRPr/>
            </a:pPr>
            <a:r>
              <a:rPr kumimoji="0" sz="1800" b="0" i="0" u="none" strike="noStrike" kern="1200" cap="none" spc="-110" normalizeH="0" baseline="0" noProof="0" dirty="0">
                <a:ln>
                  <a:noFill/>
                </a:ln>
                <a:solidFill>
                  <a:prstClr val="black"/>
                </a:solidFill>
                <a:effectLst/>
                <a:uLnTx/>
                <a:uFillTx/>
                <a:latin typeface="Tinos"/>
                <a:ea typeface="+mn-ea"/>
                <a:cs typeface="Tinos"/>
              </a:rPr>
              <a:t>𝐵(𝑛,</a:t>
            </a:r>
            <a:r>
              <a:rPr kumimoji="0" sz="1800" b="0" i="0" u="none" strike="noStrike" kern="1200" cap="none" spc="-245" normalizeH="0" baseline="0" noProof="0" dirty="0">
                <a:ln>
                  <a:noFill/>
                </a:ln>
                <a:solidFill>
                  <a:prstClr val="black"/>
                </a:solidFill>
                <a:effectLst/>
                <a:uLnTx/>
                <a:uFillTx/>
                <a:latin typeface="Tinos"/>
                <a:ea typeface="+mn-ea"/>
                <a:cs typeface="Tinos"/>
              </a:rPr>
              <a:t> </a:t>
            </a:r>
            <a:r>
              <a:rPr kumimoji="0" sz="1800" b="0" i="0" u="none" strike="noStrike" kern="1200" cap="none" spc="-114" normalizeH="0" baseline="0" noProof="0" dirty="0">
                <a:ln>
                  <a:noFill/>
                </a:ln>
                <a:solidFill>
                  <a:prstClr val="black"/>
                </a:solidFill>
                <a:effectLst/>
                <a:uLnTx/>
                <a:uFillTx/>
                <a:latin typeface="Tinos"/>
                <a:ea typeface="+mn-ea"/>
                <a:cs typeface="Tinos"/>
              </a:rPr>
              <a:t>𝑝)</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2851150" y="3926840"/>
            <a:ext cx="2286635" cy="139763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rlito"/>
                <a:ea typeface="+mn-ea"/>
                <a:cs typeface="Carlito"/>
              </a:rPr>
              <a:t>How </a:t>
            </a:r>
            <a:r>
              <a:rPr kumimoji="0" sz="1800" b="1" i="0" u="none" strike="noStrike" kern="1200" cap="none" spc="-10" normalizeH="0" baseline="0" noProof="0" dirty="0">
                <a:ln>
                  <a:noFill/>
                </a:ln>
                <a:solidFill>
                  <a:prstClr val="black"/>
                </a:solidFill>
                <a:effectLst/>
                <a:uLnTx/>
                <a:uFillTx/>
                <a:latin typeface="Carlito"/>
                <a:ea typeface="+mn-ea"/>
                <a:cs typeface="Carlito"/>
              </a:rPr>
              <a:t>many </a:t>
            </a:r>
            <a:r>
              <a:rPr kumimoji="0" sz="1800" b="1" i="0" u="none" strike="noStrike" kern="1200" cap="none" spc="-5" normalizeH="0" baseline="0" noProof="0" dirty="0">
                <a:ln>
                  <a:noFill/>
                </a:ln>
                <a:solidFill>
                  <a:prstClr val="black"/>
                </a:solidFill>
                <a:effectLst/>
                <a:uLnTx/>
                <a:uFillTx/>
                <a:latin typeface="Carlito"/>
                <a:ea typeface="+mn-ea"/>
                <a:cs typeface="Carlito"/>
              </a:rPr>
              <a:t>events</a:t>
            </a:r>
            <a:r>
              <a:rPr kumimoji="0" sz="1800" b="1" i="0" u="none" strike="noStrike" kern="1200" cap="none" spc="-155" normalizeH="0" baseline="0" noProof="0" dirty="0">
                <a:ln>
                  <a:noFill/>
                </a:ln>
                <a:solidFill>
                  <a:prstClr val="black"/>
                </a:solidFill>
                <a:effectLst/>
                <a:uLnTx/>
                <a:uFillTx/>
                <a:latin typeface="Carlito"/>
                <a:ea typeface="+mn-ea"/>
                <a:cs typeface="Carlito"/>
              </a:rPr>
              <a:t> </a:t>
            </a:r>
            <a:r>
              <a:rPr kumimoji="0" sz="1800" b="1" i="0" u="none" strike="noStrike" kern="1200" cap="none" spc="0" normalizeH="0" baseline="0" noProof="0" dirty="0">
                <a:ln>
                  <a:noFill/>
                </a:ln>
                <a:solidFill>
                  <a:prstClr val="black"/>
                </a:solidFill>
                <a:effectLst/>
                <a:uLnTx/>
                <a:uFillTx/>
                <a:latin typeface="Carlito"/>
                <a:ea typeface="+mn-ea"/>
                <a:cs typeface="Carlito"/>
              </a:rPr>
              <a:t>occur  within some </a:t>
            </a:r>
            <a:r>
              <a:rPr kumimoji="0" sz="1800" b="1" i="0" u="none" strike="noStrike" kern="1200" cap="none" spc="-5" normalizeH="0" baseline="0" noProof="0" dirty="0">
                <a:ln>
                  <a:noFill/>
                </a:ln>
                <a:solidFill>
                  <a:prstClr val="black"/>
                </a:solidFill>
                <a:effectLst/>
                <a:uLnTx/>
                <a:uFillTx/>
                <a:latin typeface="Carlito"/>
                <a:ea typeface="+mn-ea"/>
                <a:cs typeface="Carlito"/>
              </a:rPr>
              <a:t>period </a:t>
            </a:r>
            <a:r>
              <a:rPr kumimoji="0" sz="1800" b="0" i="0" u="none" strike="noStrike" kern="1200" cap="none" spc="-5" normalizeH="0" baseline="0" noProof="0" dirty="0">
                <a:ln>
                  <a:noFill/>
                </a:ln>
                <a:solidFill>
                  <a:prstClr val="black"/>
                </a:solidFill>
                <a:effectLst/>
                <a:uLnTx/>
                <a:uFillTx/>
                <a:latin typeface="Carlito"/>
                <a:ea typeface="+mn-ea"/>
                <a:cs typeface="Carlito"/>
              </a:rPr>
              <a:t>of  time, given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1" i="0" u="none" strike="noStrike" kern="1200" cap="none" spc="-20" normalizeH="0" baseline="0" noProof="0" dirty="0">
                <a:ln>
                  <a:noFill/>
                </a:ln>
                <a:solidFill>
                  <a:prstClr val="black"/>
                </a:solidFill>
                <a:effectLst/>
                <a:uLnTx/>
                <a:uFillTx/>
                <a:latin typeface="Carlito"/>
                <a:ea typeface="+mn-ea"/>
                <a:cs typeface="Carlito"/>
              </a:rPr>
              <a:t>average  </a:t>
            </a:r>
            <a:r>
              <a:rPr kumimoji="0" sz="1800" b="1" i="0" u="none" strike="noStrike" kern="1200" cap="none" spc="-25" normalizeH="0" baseline="0" noProof="0" dirty="0">
                <a:ln>
                  <a:noFill/>
                </a:ln>
                <a:solidFill>
                  <a:prstClr val="black"/>
                </a:solidFill>
                <a:effectLst/>
                <a:uLnTx/>
                <a:uFillTx/>
                <a:latin typeface="Carlito"/>
                <a:ea typeface="+mn-ea"/>
                <a:cs typeface="Carlito"/>
              </a:rPr>
              <a:t>rate </a:t>
            </a:r>
            <a:r>
              <a:rPr kumimoji="0" sz="1800" b="0" i="0" u="none" strike="noStrike" kern="1200" cap="none" spc="-470" normalizeH="0" baseline="0" noProof="0" dirty="0">
                <a:ln>
                  <a:noFill/>
                </a:ln>
                <a:solidFill>
                  <a:prstClr val="black"/>
                </a:solidFill>
                <a:effectLst/>
                <a:uLnTx/>
                <a:uFillTx/>
                <a:latin typeface="Tinos"/>
                <a:ea typeface="+mn-ea"/>
                <a:cs typeface="Tinos"/>
              </a:rPr>
              <a:t>𝜆</a:t>
            </a:r>
            <a:r>
              <a:rPr kumimoji="0" sz="1800" b="0" i="0" u="none" strike="noStrike" kern="1200" cap="none" spc="-15"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Carlito"/>
                <a:ea typeface="+mn-ea"/>
                <a:cs typeface="Carlito"/>
              </a:rPr>
              <a:t>(“lambda”) </a:t>
            </a:r>
            <a:r>
              <a:rPr kumimoji="0" sz="1800" b="0" i="0" u="none" strike="noStrike" kern="1200" cap="none" spc="-10"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which they</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35" normalizeH="0" baseline="0" noProof="0" dirty="0">
                <a:ln>
                  <a:noFill/>
                </a:ln>
                <a:solidFill>
                  <a:prstClr val="black"/>
                </a:solidFill>
                <a:effectLst/>
                <a:uLnTx/>
                <a:uFillTx/>
                <a:latin typeface="Carlito"/>
                <a:ea typeface="+mn-ea"/>
                <a:cs typeface="Carlito"/>
              </a:rPr>
              <a:t>occur.</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5633720" y="3882644"/>
            <a:ext cx="1699895" cy="1129030"/>
          </a:xfrm>
          <a:prstGeom prst="rect">
            <a:avLst/>
          </a:prstGeom>
        </p:spPr>
        <p:txBody>
          <a:bodyPr vert="horz" wrap="square" lIns="0" tIns="12700" rIns="0" bIns="0" rtlCol="0">
            <a:spAutoFit/>
          </a:bodyPr>
          <a:lstStyle/>
          <a:p>
            <a:pPr marL="12700" marR="0" lvl="0" indent="0" algn="just"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Number of</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events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just" defTabSz="914400" rtl="0" eaLnBrk="1" fontAlgn="auto" latinLnBrk="0" hangingPunct="1">
              <a:lnSpc>
                <a:spcPct val="100000"/>
              </a:lnSpc>
              <a:spcBef>
                <a:spcPts val="10"/>
              </a:spcBef>
              <a:spcAft>
                <a:spcPts val="0"/>
              </a:spcAft>
              <a:buClrTx/>
              <a:buSzTx/>
              <a:buFontTx/>
              <a:buNone/>
              <a:tabLst/>
              <a:defRPr/>
            </a:pPr>
            <a:r>
              <a:rPr kumimoji="0" sz="1800" b="0" i="0" u="none" strike="noStrike" kern="1200" cap="none" spc="-105" normalizeH="0" baseline="0" noProof="0" dirty="0">
                <a:ln>
                  <a:noFill/>
                </a:ln>
                <a:solidFill>
                  <a:prstClr val="black"/>
                </a:solidFill>
                <a:effectLst/>
                <a:uLnTx/>
                <a:uFillTx/>
                <a:latin typeface="Tinos"/>
                <a:ea typeface="+mn-ea"/>
                <a:cs typeface="Tinos"/>
              </a:rPr>
              <a:t>ℕ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40" normalizeH="0" baseline="0" noProof="0" dirty="0">
                <a:ln>
                  <a:noFill/>
                </a:ln>
                <a:solidFill>
                  <a:prstClr val="black"/>
                </a:solidFill>
                <a:effectLst/>
                <a:uLnTx/>
                <a:uFillTx/>
                <a:latin typeface="Tinos"/>
                <a:ea typeface="+mn-ea"/>
                <a:cs typeface="Tinos"/>
              </a:rPr>
              <a:t> </a:t>
            </a:r>
            <a:r>
              <a:rPr kumimoji="0" sz="1800" b="0" i="0" u="none" strike="noStrike" kern="1200" cap="none" spc="-50" normalizeH="0" baseline="0" noProof="0" dirty="0">
                <a:ln>
                  <a:noFill/>
                </a:ln>
                <a:solidFill>
                  <a:prstClr val="black"/>
                </a:solidFill>
                <a:effectLst/>
                <a:uLnTx/>
                <a:uFillTx/>
                <a:latin typeface="Tinos"/>
                <a:ea typeface="+mn-ea"/>
                <a:cs typeface="Tinos"/>
              </a:rPr>
              <a:t>{0, </a:t>
            </a:r>
            <a:r>
              <a:rPr kumimoji="0" sz="1800" b="0" i="0" u="none" strike="noStrike" kern="1200" cap="none" spc="5" normalizeH="0" baseline="0" noProof="0" dirty="0">
                <a:ln>
                  <a:noFill/>
                </a:ln>
                <a:solidFill>
                  <a:prstClr val="black"/>
                </a:solidFill>
                <a:effectLst/>
                <a:uLnTx/>
                <a:uFillTx/>
                <a:latin typeface="Tinos"/>
                <a:ea typeface="+mn-ea"/>
                <a:cs typeface="Tinos"/>
              </a:rPr>
              <a:t>1, 2, </a:t>
            </a:r>
            <a:r>
              <a:rPr kumimoji="0" sz="1800" b="0" i="0" u="none" strike="noStrike" kern="1200" cap="none" spc="-450" normalizeH="0" baseline="0" noProof="0" dirty="0">
                <a:ln>
                  <a:noFill/>
                </a:ln>
                <a:solidFill>
                  <a:prstClr val="black"/>
                </a:solidFill>
                <a:effectLst/>
                <a:uLnTx/>
                <a:uFillTx/>
                <a:latin typeface="Tinos"/>
                <a:ea typeface="+mn-ea"/>
                <a:cs typeface="Tinos"/>
              </a:rPr>
              <a:t>…</a:t>
            </a:r>
            <a:r>
              <a:rPr kumimoji="0" sz="1800" b="0" i="0" u="none" strike="noStrike" kern="1200" cap="none" spc="-17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24765" lvl="0" indent="0" algn="just" defTabSz="914400" rtl="0" eaLnBrk="1" fontAlgn="auto" latinLnBrk="0" hangingPunct="1">
              <a:lnSpc>
                <a:spcPct val="100000"/>
              </a:lnSpc>
              <a:spcBef>
                <a:spcPts val="35"/>
              </a:spcBef>
              <a:spcAft>
                <a:spcPts val="0"/>
              </a:spcAft>
              <a:buClrTx/>
              <a:buSzTx/>
              <a:buFontTx/>
              <a:buNone/>
              <a:tabLst/>
              <a:defRPr/>
            </a:pPr>
            <a:r>
              <a:rPr kumimoji="0" sz="1200" b="0" i="0" u="none" strike="noStrike" kern="1200" cap="none" spc="-5" normalizeH="0" baseline="0" noProof="0" dirty="0">
                <a:ln>
                  <a:noFill/>
                </a:ln>
                <a:solidFill>
                  <a:prstClr val="black"/>
                </a:solidFill>
                <a:effectLst/>
                <a:uLnTx/>
                <a:uFillTx/>
                <a:latin typeface="Carlito"/>
                <a:ea typeface="+mn-ea"/>
                <a:cs typeface="Carlito"/>
              </a:rPr>
              <a:t>(since technically </a:t>
            </a:r>
            <a:r>
              <a:rPr kumimoji="0" sz="1200" b="0" i="0" u="none" strike="noStrike" kern="1200" cap="none" spc="-10" normalizeH="0" baseline="0" noProof="0" dirty="0">
                <a:ln>
                  <a:noFill/>
                </a:ln>
                <a:solidFill>
                  <a:prstClr val="black"/>
                </a:solidFill>
                <a:effectLst/>
                <a:uLnTx/>
                <a:uFillTx/>
                <a:latin typeface="Carlito"/>
                <a:ea typeface="+mn-ea"/>
                <a:cs typeface="Carlito"/>
              </a:rPr>
              <a:t>any </a:t>
            </a:r>
            <a:r>
              <a:rPr kumimoji="0" sz="1200" b="0" i="0" u="none" strike="noStrike" kern="1200" cap="none" spc="0" normalizeH="0" baseline="0" noProof="0" dirty="0">
                <a:ln>
                  <a:noFill/>
                </a:ln>
                <a:solidFill>
                  <a:prstClr val="black"/>
                </a:solidFill>
                <a:effectLst/>
                <a:uLnTx/>
                <a:uFillTx/>
                <a:latin typeface="Carlito"/>
                <a:ea typeface="+mn-ea"/>
                <a:cs typeface="Carlito"/>
              </a:rPr>
              <a:t>non-  </a:t>
            </a:r>
            <a:r>
              <a:rPr kumimoji="0" sz="1200" b="0" i="0" u="none" strike="noStrike" kern="1200" cap="none" spc="-10" normalizeH="0" baseline="0" noProof="0" dirty="0">
                <a:ln>
                  <a:noFill/>
                </a:ln>
                <a:solidFill>
                  <a:prstClr val="black"/>
                </a:solidFill>
                <a:effectLst/>
                <a:uLnTx/>
                <a:uFillTx/>
                <a:latin typeface="Carlito"/>
                <a:ea typeface="+mn-ea"/>
                <a:cs typeface="Carlito"/>
              </a:rPr>
              <a:t>negative </a:t>
            </a:r>
            <a:r>
              <a:rPr kumimoji="0" sz="1200" b="0" i="0" u="none" strike="noStrike" kern="1200" cap="none" spc="0" normalizeH="0" baseline="0" noProof="0" dirty="0">
                <a:ln>
                  <a:noFill/>
                </a:ln>
                <a:solidFill>
                  <a:prstClr val="black"/>
                </a:solidFill>
                <a:effectLst/>
                <a:uLnTx/>
                <a:uFillTx/>
                <a:latin typeface="Carlito"/>
                <a:ea typeface="+mn-ea"/>
                <a:cs typeface="Carlito"/>
              </a:rPr>
              <a:t>number </a:t>
            </a:r>
            <a:r>
              <a:rPr kumimoji="0" sz="1200" b="0" i="0" u="none" strike="noStrike" kern="1200" cap="none" spc="-5" normalizeH="0" baseline="0" noProof="0" dirty="0">
                <a:ln>
                  <a:noFill/>
                </a:ln>
                <a:solidFill>
                  <a:prstClr val="black"/>
                </a:solidFill>
                <a:effectLst/>
                <a:uLnTx/>
                <a:uFillTx/>
                <a:latin typeface="Carlito"/>
                <a:ea typeface="+mn-ea"/>
                <a:cs typeface="Carlito"/>
              </a:rPr>
              <a:t>of</a:t>
            </a:r>
            <a:r>
              <a:rPr kumimoji="0" sz="1200" b="0" i="0" u="none" strike="noStrike" kern="1200" cap="none" spc="-95" normalizeH="0" baseline="0" noProof="0" dirty="0">
                <a:ln>
                  <a:noFill/>
                </a:ln>
                <a:solidFill>
                  <a:prstClr val="black"/>
                </a:solidFill>
                <a:effectLst/>
                <a:uLnTx/>
                <a:uFillTx/>
                <a:latin typeface="Carlito"/>
                <a:ea typeface="+mn-ea"/>
                <a:cs typeface="Carlito"/>
              </a:rPr>
              <a:t> </a:t>
            </a:r>
            <a:r>
              <a:rPr kumimoji="0" sz="1200" b="0" i="0" u="none" strike="noStrike" kern="1200" cap="none" spc="-5" normalizeH="0" baseline="0" noProof="0" dirty="0">
                <a:ln>
                  <a:noFill/>
                </a:ln>
                <a:solidFill>
                  <a:prstClr val="black"/>
                </a:solidFill>
                <a:effectLst/>
                <a:uLnTx/>
                <a:uFillTx/>
                <a:latin typeface="Carlito"/>
                <a:ea typeface="+mn-ea"/>
                <a:cs typeface="Carlito"/>
              </a:rPr>
              <a:t>events  occur)</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txBox="1"/>
          <p:nvPr/>
        </p:nvSpPr>
        <p:spPr>
          <a:xfrm>
            <a:off x="1304671" y="4008882"/>
            <a:ext cx="824865" cy="575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Poisson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30504" marR="0" lvl="0" indent="0" algn="l" defTabSz="914400" rtl="0" eaLnBrk="1" fontAlgn="auto" latinLnBrk="0" hangingPunct="1">
              <a:lnSpc>
                <a:spcPct val="100000"/>
              </a:lnSpc>
              <a:spcBef>
                <a:spcPts val="1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𝑃</a:t>
            </a:r>
            <a:r>
              <a:rPr kumimoji="0" sz="1800" b="0" i="0" u="none" strike="noStrike" kern="1200" cap="none" spc="-434" normalizeH="0" baseline="0" noProof="0" dirty="0">
                <a:ln>
                  <a:noFill/>
                </a:ln>
                <a:solidFill>
                  <a:prstClr val="black"/>
                </a:solidFill>
                <a:effectLst/>
                <a:uLnTx/>
                <a:uFillTx/>
                <a:latin typeface="Tinos"/>
                <a:ea typeface="+mn-ea"/>
                <a:cs typeface="Tinos"/>
              </a:rPr>
              <a:t>𝑜</a:t>
            </a:r>
            <a:r>
              <a:rPr kumimoji="0" sz="1800" b="0" i="0" u="none" strike="noStrike" kern="1200" cap="none" spc="150" normalizeH="0" baseline="0" noProof="0" dirty="0">
                <a:ln>
                  <a:noFill/>
                </a:ln>
                <a:solidFill>
                  <a:prstClr val="black"/>
                </a:solidFill>
                <a:effectLst/>
                <a:uLnTx/>
                <a:uFillTx/>
                <a:latin typeface="Tinos"/>
                <a:ea typeface="+mn-ea"/>
                <a:cs typeface="Tinos"/>
              </a:rPr>
              <a:t>(</a:t>
            </a:r>
            <a:r>
              <a:rPr kumimoji="0" sz="1800" b="0" i="0" u="none" strike="noStrike" kern="1200" cap="none" spc="-580" normalizeH="0" baseline="0" noProof="0" dirty="0">
                <a:ln>
                  <a:noFill/>
                </a:ln>
                <a:solidFill>
                  <a:prstClr val="black"/>
                </a:solidFill>
                <a:effectLst/>
                <a:uLnTx/>
                <a:uFillTx/>
                <a:latin typeface="Tinos"/>
                <a:ea typeface="+mn-ea"/>
                <a:cs typeface="Tinos"/>
              </a:rPr>
              <a:t>𝜆</a:t>
            </a:r>
            <a:r>
              <a:rPr kumimoji="0" sz="1800" b="0" i="0" u="none" strike="noStrike" kern="1200" cap="none" spc="14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05752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How does it</a:t>
            </a:r>
            <a:r>
              <a:rPr sz="3200" spc="-70" dirty="0">
                <a:solidFill>
                  <a:srgbClr val="FFFFFF"/>
                </a:solidFill>
              </a:rPr>
              <a:t> </a:t>
            </a:r>
            <a:r>
              <a:rPr sz="3200" dirty="0">
                <a:solidFill>
                  <a:srgbClr val="FFFFFF"/>
                </a:solidFill>
              </a:rPr>
              <a:t>arise?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82828"/>
            <a:ext cx="6856730"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0" normalizeH="0" baseline="0" noProof="0" dirty="0">
                <a:ln>
                  <a:noFill/>
                </a:ln>
                <a:solidFill>
                  <a:prstClr val="black"/>
                </a:solidFill>
                <a:effectLst/>
                <a:uLnTx/>
                <a:uFillTx/>
                <a:latin typeface="Carlito"/>
                <a:ea typeface="+mn-ea"/>
                <a:cs typeface="Carlito"/>
              </a:rPr>
              <a:t>said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Poisson Distribution allows </a:t>
            </a:r>
            <a:r>
              <a:rPr kumimoji="0" sz="1800" b="0" i="0" u="none" strike="noStrike" kern="1200" cap="none" spc="-5" normalizeH="0" baseline="0" noProof="0" dirty="0">
                <a:ln>
                  <a:noFill/>
                </a:ln>
                <a:solidFill>
                  <a:prstClr val="black"/>
                </a:solidFill>
                <a:effectLst/>
                <a:uLnTx/>
                <a:uFillTx/>
                <a:latin typeface="Carlito"/>
                <a:ea typeface="+mn-ea"/>
                <a:cs typeface="Carlito"/>
              </a:rPr>
              <a:t>us </a:t>
            </a:r>
            <a:r>
              <a:rPr kumimoji="0" sz="1800" b="0" i="0" u="none" strike="noStrike" kern="1200" cap="none" spc="-10" normalizeH="0" baseline="0" noProof="0" dirty="0">
                <a:ln>
                  <a:noFill/>
                </a:ln>
                <a:solidFill>
                  <a:prstClr val="black"/>
                </a:solidFill>
                <a:effectLst/>
                <a:uLnTx/>
                <a:uFillTx/>
                <a:latin typeface="Carlito"/>
                <a:ea typeface="+mn-ea"/>
                <a:cs typeface="Carlito"/>
              </a:rPr>
              <a:t>to calculate </a:t>
            </a:r>
            <a:r>
              <a:rPr kumimoji="0" sz="1800" b="1" i="0" u="none" strike="noStrike" kern="1200" cap="none" spc="0" normalizeH="0" baseline="0" noProof="0" dirty="0">
                <a:ln>
                  <a:noFill/>
                </a:ln>
                <a:solidFill>
                  <a:prstClr val="black"/>
                </a:solidFill>
                <a:effectLst/>
                <a:uLnTx/>
                <a:uFillTx/>
                <a:latin typeface="Carlito"/>
                <a:ea typeface="+mn-ea"/>
                <a:cs typeface="Carlito"/>
              </a:rPr>
              <a:t>the </a:t>
            </a:r>
            <a:r>
              <a:rPr kumimoji="0" sz="1800" b="1" i="0" u="none" strike="noStrike" kern="1200" cap="none" spc="-5" normalizeH="0" baseline="0" noProof="0" dirty="0">
                <a:ln>
                  <a:noFill/>
                </a:ln>
                <a:solidFill>
                  <a:prstClr val="black"/>
                </a:solidFill>
                <a:effectLst/>
                <a:uLnTx/>
                <a:uFillTx/>
                <a:latin typeface="Carlito"/>
                <a:ea typeface="+mn-ea"/>
                <a:cs typeface="Carlito"/>
              </a:rPr>
              <a:t>count </a:t>
            </a:r>
            <a:r>
              <a:rPr kumimoji="0" sz="1800" b="1" i="0" u="none" strike="noStrike" kern="1200" cap="none" spc="0" normalizeH="0" baseline="0" noProof="0" dirty="0">
                <a:ln>
                  <a:noFill/>
                </a:ln>
                <a:solidFill>
                  <a:prstClr val="black"/>
                </a:solidFill>
                <a:effectLst/>
                <a:uLnTx/>
                <a:uFillTx/>
                <a:latin typeface="Carlito"/>
                <a:ea typeface="+mn-ea"/>
                <a:cs typeface="Carlito"/>
              </a:rPr>
              <a:t>of a  </a:t>
            </a:r>
            <a:r>
              <a:rPr kumimoji="0" sz="1800" b="1" i="0" u="none" strike="noStrike" kern="1200" cap="none" spc="-5" normalizeH="0" baseline="0" noProof="0" dirty="0">
                <a:ln>
                  <a:noFill/>
                </a:ln>
                <a:solidFill>
                  <a:prstClr val="black"/>
                </a:solidFill>
                <a:effectLst/>
                <a:uLnTx/>
                <a:uFillTx/>
                <a:latin typeface="Carlito"/>
                <a:ea typeface="+mn-ea"/>
                <a:cs typeface="Carlito"/>
              </a:rPr>
              <a:t>number </a:t>
            </a:r>
            <a:r>
              <a:rPr kumimoji="0" sz="1800" b="1" i="0" u="none" strike="noStrike" kern="1200" cap="none" spc="0" normalizeH="0" baseline="0" noProof="0" dirty="0">
                <a:ln>
                  <a:noFill/>
                </a:ln>
                <a:solidFill>
                  <a:prstClr val="black"/>
                </a:solidFill>
                <a:effectLst/>
                <a:uLnTx/>
                <a:uFillTx/>
                <a:latin typeface="Carlito"/>
                <a:ea typeface="+mn-ea"/>
                <a:cs typeface="Carlito"/>
              </a:rPr>
              <a:t>of </a:t>
            </a:r>
            <a:r>
              <a:rPr kumimoji="0" sz="1800" b="1" i="0" u="none" strike="noStrike" kern="1200" cap="none" spc="-10" normalizeH="0" baseline="0" noProof="0" dirty="0">
                <a:ln>
                  <a:noFill/>
                </a:ln>
                <a:solidFill>
                  <a:prstClr val="black"/>
                </a:solidFill>
                <a:effectLst/>
                <a:uLnTx/>
                <a:uFillTx/>
                <a:latin typeface="Carlito"/>
                <a:ea typeface="+mn-ea"/>
                <a:cs typeface="Carlito"/>
              </a:rPr>
              <a:t>events </a:t>
            </a:r>
            <a:r>
              <a:rPr kumimoji="0" sz="1800" b="0" i="0" u="none" strike="noStrike" kern="1200" cap="none" spc="-5" normalizeH="0" baseline="0" noProof="0" dirty="0">
                <a:ln>
                  <a:noFill/>
                </a:ln>
                <a:solidFill>
                  <a:prstClr val="black"/>
                </a:solidFill>
                <a:effectLst/>
                <a:uLnTx/>
                <a:uFillTx/>
                <a:latin typeface="Carlito"/>
                <a:ea typeface="+mn-ea"/>
                <a:cs typeface="Carlito"/>
              </a:rPr>
              <a:t>happening within some period, </a:t>
            </a:r>
            <a:r>
              <a:rPr kumimoji="0" sz="1800" b="1" i="0" u="none" strike="noStrike" kern="1200" cap="none" spc="-5" normalizeH="0" baseline="0" noProof="0" dirty="0">
                <a:ln>
                  <a:noFill/>
                </a:ln>
                <a:solidFill>
                  <a:prstClr val="black"/>
                </a:solidFill>
                <a:effectLst/>
                <a:uLnTx/>
                <a:uFillTx/>
                <a:latin typeface="Carlito"/>
                <a:ea typeface="+mn-ea"/>
                <a:cs typeface="Carlito"/>
              </a:rPr>
              <a:t>given </a:t>
            </a:r>
            <a:r>
              <a:rPr kumimoji="0" sz="1800" b="1" i="0" u="none" strike="noStrike" kern="1200" cap="none" spc="0" normalizeH="0" baseline="0" noProof="0" dirty="0">
                <a:ln>
                  <a:noFill/>
                </a:ln>
                <a:solidFill>
                  <a:prstClr val="black"/>
                </a:solidFill>
                <a:effectLst/>
                <a:uLnTx/>
                <a:uFillTx/>
                <a:latin typeface="Carlito"/>
                <a:ea typeface="+mn-ea"/>
                <a:cs typeface="Carlito"/>
              </a:rPr>
              <a:t>an </a:t>
            </a:r>
            <a:r>
              <a:rPr kumimoji="0" sz="1800" b="1" i="0" u="none" strike="noStrike" kern="1200" cap="none" spc="-20" normalizeH="0" baseline="0" noProof="0" dirty="0">
                <a:ln>
                  <a:noFill/>
                </a:ln>
                <a:solidFill>
                  <a:prstClr val="black"/>
                </a:solidFill>
                <a:effectLst/>
                <a:uLnTx/>
                <a:uFillTx/>
                <a:latin typeface="Carlito"/>
                <a:ea typeface="+mn-ea"/>
                <a:cs typeface="Carlito"/>
              </a:rPr>
              <a:t>average</a:t>
            </a:r>
            <a:r>
              <a:rPr kumimoji="0" sz="1800" b="1" i="0" u="none" strike="noStrike" kern="1200" cap="none" spc="15" normalizeH="0" baseline="0" noProof="0" dirty="0">
                <a:ln>
                  <a:noFill/>
                </a:ln>
                <a:solidFill>
                  <a:prstClr val="black"/>
                </a:solidFill>
                <a:effectLst/>
                <a:uLnTx/>
                <a:uFillTx/>
                <a:latin typeface="Carlito"/>
                <a:ea typeface="+mn-ea"/>
                <a:cs typeface="Carlito"/>
              </a:rPr>
              <a:t> </a:t>
            </a:r>
            <a:r>
              <a:rPr kumimoji="0" sz="1800" b="1" i="0" u="none" strike="noStrike" kern="1200" cap="none" spc="-15" normalizeH="0" baseline="0" noProof="0" dirty="0">
                <a:ln>
                  <a:noFill/>
                </a:ln>
                <a:solidFill>
                  <a:prstClr val="black"/>
                </a:solidFill>
                <a:effectLst/>
                <a:uLnTx/>
                <a:uFillTx/>
                <a:latin typeface="Carlito"/>
                <a:ea typeface="+mn-ea"/>
                <a:cs typeface="Carlito"/>
              </a:rPr>
              <a:t>rate</a:t>
            </a:r>
            <a:r>
              <a:rPr kumimoji="0" sz="1800" b="0" i="0" u="none" strike="noStrike" kern="1200" cap="none" spc="-1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705612" y="1565218"/>
            <a:ext cx="7955280" cy="76189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4296" y="1619250"/>
            <a:ext cx="7691755" cy="664845"/>
          </a:xfrm>
          <a:prstGeom prst="rect">
            <a:avLst/>
          </a:prstGeom>
          <a:solidFill>
            <a:srgbClr val="FFFFFF"/>
          </a:solidFill>
        </p:spPr>
        <p:txBody>
          <a:bodyPr vert="horz" wrap="square" lIns="0" tIns="29209" rIns="0" bIns="0" rtlCol="0">
            <a:spAutoFit/>
          </a:bodyPr>
          <a:lstStyle/>
          <a:p>
            <a:pPr marL="77470" marR="0" lvl="0" indent="0" algn="l" defTabSz="914400" rtl="0" eaLnBrk="1" fontAlgn="auto" latinLnBrk="0" hangingPunct="1">
              <a:lnSpc>
                <a:spcPct val="100000"/>
              </a:lnSpc>
              <a:spcBef>
                <a:spcPts val="229"/>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Calculate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8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5" normalizeH="0" baseline="0" noProof="0" dirty="0">
                <a:ln>
                  <a:noFill/>
                </a:ln>
                <a:solidFill>
                  <a:prstClr val="black"/>
                </a:solidFill>
                <a:effectLst/>
                <a:uLnTx/>
                <a:uFillTx/>
                <a:latin typeface="Carlito"/>
                <a:ea typeface="+mn-ea"/>
                <a:cs typeface="Carlito"/>
              </a:rPr>
              <a:t>passing 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next </a:t>
            </a:r>
            <a:r>
              <a:rPr kumimoji="0" sz="1800" b="0" i="0" u="none" strike="noStrike" kern="1200" cap="none" spc="-35" normalizeH="0" baseline="0" noProof="0" dirty="0">
                <a:ln>
                  <a:noFill/>
                </a:ln>
                <a:solidFill>
                  <a:prstClr val="black"/>
                </a:solidFill>
                <a:effectLst/>
                <a:uLnTx/>
                <a:uFillTx/>
                <a:latin typeface="Carlito"/>
                <a:ea typeface="+mn-ea"/>
                <a:cs typeface="Carlito"/>
              </a:rPr>
              <a:t>hour, </a:t>
            </a:r>
            <a:r>
              <a:rPr kumimoji="0" sz="1800" b="0" i="0" u="none" strike="noStrike" kern="1200" cap="none" spc="-5" normalizeH="0" baseline="0" noProof="0" dirty="0">
                <a:ln>
                  <a:noFill/>
                </a:ln>
                <a:solidFill>
                  <a:prstClr val="black"/>
                </a:solidFill>
                <a:effectLst/>
                <a:uLnTx/>
                <a:uFillTx/>
                <a:latin typeface="Carlito"/>
                <a:ea typeface="+mn-ea"/>
                <a:cs typeface="Carlito"/>
              </a:rPr>
              <a:t>given that on</a:t>
            </a:r>
            <a:r>
              <a:rPr kumimoji="0" sz="1800" b="0" i="0" u="none" strike="noStrike" kern="1200" cap="none" spc="229" normalizeH="0" baseline="0" noProof="0" dirty="0">
                <a:ln>
                  <a:noFill/>
                </a:ln>
                <a:solidFill>
                  <a:prstClr val="black"/>
                </a:solidFill>
                <a:effectLst/>
                <a:uLnTx/>
                <a:uFillTx/>
                <a:latin typeface="Carlito"/>
                <a:ea typeface="+mn-ea"/>
                <a:cs typeface="Carlito"/>
              </a:rPr>
              <a:t> </a:t>
            </a:r>
            <a:r>
              <a:rPr kumimoji="0" sz="1800" b="0" i="0" u="none" strike="noStrike" kern="1200" cap="none" spc="-15" normalizeH="0" baseline="0" noProof="0" dirty="0">
                <a:ln>
                  <a:noFill/>
                </a:ln>
                <a:solidFill>
                  <a:prstClr val="black"/>
                </a:solidFill>
                <a:effectLst/>
                <a:uLnTx/>
                <a:uFillTx/>
                <a:latin typeface="Carlito"/>
                <a:ea typeface="+mn-ea"/>
                <a:cs typeface="Carlito"/>
              </a:rPr>
              <a:t>average</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77470" marR="0" lvl="0" indent="0" algn="l"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5" normalizeH="0" baseline="0" noProof="0" dirty="0">
                <a:ln>
                  <a:noFill/>
                </a:ln>
                <a:solidFill>
                  <a:prstClr val="black"/>
                </a:solidFill>
                <a:effectLst/>
                <a:uLnTx/>
                <a:uFillTx/>
                <a:latin typeface="Carlito"/>
                <a:ea typeface="+mn-ea"/>
                <a:cs typeface="Carlito"/>
              </a:rPr>
              <a:t>pass </a:t>
            </a:r>
            <a:r>
              <a:rPr kumimoji="0" sz="1800" b="0" i="0" u="none" strike="noStrike" kern="1200" cap="none" spc="0" normalizeH="0" baseline="0" noProof="0" dirty="0">
                <a:ln>
                  <a:noFill/>
                </a:ln>
                <a:solidFill>
                  <a:prstClr val="black"/>
                </a:solidFill>
                <a:effectLst/>
                <a:uLnTx/>
                <a:uFillTx/>
                <a:latin typeface="Carlito"/>
                <a:ea typeface="+mn-ea"/>
                <a:cs typeface="Carlito"/>
              </a:rPr>
              <a:t>an</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40" normalizeH="0" baseline="0" noProof="0" dirty="0">
                <a:ln>
                  <a:noFill/>
                </a:ln>
                <a:solidFill>
                  <a:prstClr val="black"/>
                </a:solidFill>
                <a:effectLst/>
                <a:uLnTx/>
                <a:uFillTx/>
                <a:latin typeface="Carlito"/>
                <a:ea typeface="+mn-ea"/>
                <a:cs typeface="Carlito"/>
              </a:rPr>
              <a:t>hour.</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400050" y="1619250"/>
            <a:ext cx="431800" cy="664845"/>
          </a:xfrm>
          <a:custGeom>
            <a:avLst/>
            <a:gdLst/>
            <a:ahLst/>
            <a:cxnLst/>
            <a:rect l="l" t="t" r="r" b="b"/>
            <a:pathLst>
              <a:path w="431800" h="664844">
                <a:moveTo>
                  <a:pt x="431292" y="0"/>
                </a:moveTo>
                <a:lnTo>
                  <a:pt x="0" y="0"/>
                </a:lnTo>
                <a:lnTo>
                  <a:pt x="0" y="664463"/>
                </a:lnTo>
                <a:lnTo>
                  <a:pt x="431292" y="664463"/>
                </a:lnTo>
                <a:lnTo>
                  <a:pt x="43129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400050" y="1619250"/>
            <a:ext cx="431800" cy="664845"/>
          </a:xfrm>
          <a:prstGeom prst="rect">
            <a:avLst/>
          </a:prstGeom>
          <a:ln w="25907">
            <a:solidFill>
              <a:srgbClr val="5C4676"/>
            </a:solidFill>
          </a:ln>
        </p:spPr>
        <p:txBody>
          <a:bodyPr vert="horz" wrap="square" lIns="0" tIns="179070" rIns="0" bIns="0" rtlCol="0">
            <a:spAutoFit/>
          </a:bodyPr>
          <a:lstStyle/>
          <a:p>
            <a:pPr marL="137795" marR="0" lvl="0" indent="0" algn="l" defTabSz="914400" rtl="0" eaLnBrk="1" fontAlgn="auto" latinLnBrk="0" hangingPunct="1">
              <a:lnSpc>
                <a:spcPct val="100000"/>
              </a:lnSpc>
              <a:spcBef>
                <a:spcPts val="141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Q</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0" name="object 10"/>
          <p:cNvSpPr txBox="1"/>
          <p:nvPr/>
        </p:nvSpPr>
        <p:spPr>
          <a:xfrm>
            <a:off x="690473" y="2583307"/>
            <a:ext cx="73374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Suppose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0" i="0" u="none" strike="noStrike" kern="1200" cap="none" spc="-15" normalizeH="0" baseline="0" noProof="0" dirty="0">
                <a:ln>
                  <a:noFill/>
                </a:ln>
                <a:solidFill>
                  <a:prstClr val="black"/>
                </a:solidFill>
                <a:effectLst/>
                <a:uLnTx/>
                <a:uFillTx/>
                <a:latin typeface="Carlito"/>
                <a:ea typeface="+mn-ea"/>
                <a:cs typeface="Carlito"/>
              </a:rPr>
              <a:t>wanted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0" normalizeH="0" baseline="0" noProof="0" dirty="0">
                <a:ln>
                  <a:noFill/>
                </a:ln>
                <a:solidFill>
                  <a:prstClr val="black"/>
                </a:solidFill>
                <a:effectLst/>
                <a:uLnTx/>
                <a:uFillTx/>
                <a:latin typeface="Carlito"/>
                <a:ea typeface="+mn-ea"/>
                <a:cs typeface="Carlito"/>
              </a:rPr>
              <a:t>see </a:t>
            </a:r>
            <a:r>
              <a:rPr kumimoji="0" sz="1800" b="0" i="0" u="none" strike="noStrike" kern="1200" cap="none" spc="-5" normalizeH="0" baseline="0" noProof="0" dirty="0">
                <a:ln>
                  <a:noFill/>
                </a:ln>
                <a:solidFill>
                  <a:prstClr val="black"/>
                </a:solidFill>
                <a:effectLst/>
                <a:uLnTx/>
                <a:uFillTx/>
                <a:latin typeface="Carlito"/>
                <a:ea typeface="+mn-ea"/>
                <a:cs typeface="Carlito"/>
              </a:rPr>
              <a:t>how </a:t>
            </a:r>
            <a:r>
              <a:rPr kumimoji="0" sz="1800" b="0" i="0" u="none" strike="noStrike" kern="1200" cap="none" spc="-10" normalizeH="0" baseline="0" noProof="0" dirty="0">
                <a:ln>
                  <a:noFill/>
                </a:ln>
                <a:solidFill>
                  <a:prstClr val="black"/>
                </a:solidFill>
                <a:effectLst/>
                <a:uLnTx/>
                <a:uFillTx/>
                <a:latin typeface="Carlito"/>
                <a:ea typeface="+mn-ea"/>
                <a:cs typeface="Carlito"/>
              </a:rPr>
              <a:t>we could </a:t>
            </a:r>
            <a:r>
              <a:rPr kumimoji="0" sz="1800" b="0" i="0" u="none" strike="noStrike" kern="1200" cap="none" spc="-5" normalizeH="0" baseline="0" noProof="0" dirty="0">
                <a:ln>
                  <a:noFill/>
                </a:ln>
                <a:solidFill>
                  <a:prstClr val="black"/>
                </a:solidFill>
                <a:effectLst/>
                <a:uLnTx/>
                <a:uFillTx/>
                <a:latin typeface="Carlito"/>
                <a:ea typeface="+mn-ea"/>
                <a:cs typeface="Carlito"/>
              </a:rPr>
              <a:t>do </a:t>
            </a:r>
            <a:r>
              <a:rPr kumimoji="0" sz="1800" b="0" i="0" u="none" strike="noStrike" kern="1200" cap="none" spc="0" normalizeH="0" baseline="0" noProof="0" dirty="0">
                <a:ln>
                  <a:noFill/>
                </a:ln>
                <a:solidFill>
                  <a:prstClr val="black"/>
                </a:solidFill>
                <a:effectLst/>
                <a:uLnTx/>
                <a:uFillTx/>
                <a:latin typeface="Carlito"/>
                <a:ea typeface="+mn-ea"/>
                <a:cs typeface="Carlito"/>
              </a:rPr>
              <a:t>this </a:t>
            </a:r>
            <a:r>
              <a:rPr kumimoji="0" sz="1800" b="0" i="0" u="none" strike="noStrike" kern="1200" cap="none" spc="-5" normalizeH="0" baseline="0" noProof="0" dirty="0">
                <a:ln>
                  <a:noFill/>
                </a:ln>
                <a:solidFill>
                  <a:prstClr val="black"/>
                </a:solidFill>
                <a:effectLst/>
                <a:uLnTx/>
                <a:uFillTx/>
                <a:latin typeface="Carlito"/>
                <a:ea typeface="+mn-ea"/>
                <a:cs typeface="Carlito"/>
              </a:rPr>
              <a:t>with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Binomial</a:t>
            </a:r>
            <a:r>
              <a:rPr kumimoji="0" sz="1800" b="0" i="0" u="none" strike="noStrike" kern="1200" cap="none" spc="18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txBox="1"/>
          <p:nvPr/>
        </p:nvSpPr>
        <p:spPr>
          <a:xfrm>
            <a:off x="244856" y="4556886"/>
            <a:ext cx="872744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Now if </a:t>
            </a:r>
            <a:r>
              <a:rPr kumimoji="0" sz="1800" b="0" i="0" u="none" strike="noStrike" kern="1200" cap="none" spc="-10" normalizeH="0" baseline="0" noProof="0" dirty="0">
                <a:ln>
                  <a:noFill/>
                </a:ln>
                <a:solidFill>
                  <a:prstClr val="black"/>
                </a:solidFill>
                <a:effectLst/>
                <a:uLnTx/>
                <a:uFillTx/>
                <a:latin typeface="Carlito"/>
                <a:ea typeface="+mn-ea"/>
                <a:cs typeface="Carlito"/>
              </a:rPr>
              <a:t>we expect </a:t>
            </a: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5" normalizeH="0" baseline="0" noProof="0" dirty="0">
                <a:ln>
                  <a:noFill/>
                </a:ln>
                <a:solidFill>
                  <a:prstClr val="black"/>
                </a:solidFill>
                <a:effectLst/>
                <a:uLnTx/>
                <a:uFillTx/>
                <a:latin typeface="Carlito"/>
                <a:ea typeface="+mn-ea"/>
                <a:cs typeface="Carlito"/>
              </a:rPr>
              <a:t>on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hour (i.e. </a:t>
            </a:r>
            <a:r>
              <a:rPr kumimoji="0" sz="1800" b="0" i="0" u="none" strike="noStrike" kern="1200" cap="none" spc="-470" normalizeH="0" baseline="0" noProof="0" dirty="0">
                <a:ln>
                  <a:noFill/>
                </a:ln>
                <a:solidFill>
                  <a:prstClr val="black"/>
                </a:solidFill>
                <a:effectLst/>
                <a:uLnTx/>
                <a:uFillTx/>
                <a:latin typeface="Tinos"/>
                <a:ea typeface="+mn-ea"/>
                <a:cs typeface="Tinos"/>
              </a:rPr>
              <a:t>𝜆</a:t>
            </a:r>
            <a:r>
              <a:rPr kumimoji="0" sz="1800" b="0" i="0" u="none" strike="noStrike" kern="1200" cap="none" spc="9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5" normalizeH="0" baseline="0" noProof="0" dirty="0">
                <a:ln>
                  <a:noFill/>
                </a:ln>
                <a:solidFill>
                  <a:prstClr val="black"/>
                </a:solidFill>
                <a:effectLst/>
                <a:uLnTx/>
                <a:uFillTx/>
                <a:latin typeface="Tinos"/>
                <a:ea typeface="+mn-ea"/>
                <a:cs typeface="Tinos"/>
              </a:rPr>
              <a:t>5</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15" normalizeH="0" baseline="0" noProof="0" dirty="0">
                <a:ln>
                  <a:noFill/>
                </a:ln>
                <a:solidFill>
                  <a:prstClr val="black"/>
                </a:solidFill>
                <a:effectLst/>
                <a:uLnTx/>
                <a:uFillTx/>
                <a:latin typeface="Carlito"/>
                <a:ea typeface="+mn-ea"/>
                <a:cs typeface="Carlito"/>
              </a:rPr>
              <a:t>we’ve </a:t>
            </a:r>
            <a:r>
              <a:rPr kumimoji="0" sz="1800" b="0" i="0" u="none" strike="noStrike" kern="1200" cap="none" spc="0" normalizeH="0" baseline="0" noProof="0" dirty="0">
                <a:ln>
                  <a:noFill/>
                </a:ln>
                <a:solidFill>
                  <a:prstClr val="black"/>
                </a:solidFill>
                <a:effectLst/>
                <a:uLnTx/>
                <a:uFillTx/>
                <a:latin typeface="Carlito"/>
                <a:ea typeface="+mn-ea"/>
                <a:cs typeface="Carlito"/>
              </a:rPr>
              <a:t>made 10 </a:t>
            </a:r>
            <a:r>
              <a:rPr kumimoji="0" sz="1800" b="0" i="0" u="none" strike="noStrike" kern="1200" cap="none" spc="-5" normalizeH="0" baseline="0" noProof="0" dirty="0">
                <a:ln>
                  <a:noFill/>
                </a:ln>
                <a:solidFill>
                  <a:prstClr val="black"/>
                </a:solidFill>
                <a:effectLst/>
                <a:uLnTx/>
                <a:uFillTx/>
                <a:latin typeface="Carlito"/>
                <a:ea typeface="+mn-ea"/>
                <a:cs typeface="Carlito"/>
              </a:rPr>
              <a:t>time slots</a:t>
            </a:r>
            <a:r>
              <a:rPr kumimoji="0" sz="1800" b="0" i="0" u="none" strike="noStrike" kern="1200" cap="none" spc="-6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(i.e.</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10</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what is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success, i.e. that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car </a:t>
            </a:r>
            <a:r>
              <a:rPr kumimoji="0" sz="1800" b="0" i="0" u="none" strike="noStrike" kern="1200" cap="none" spc="-5" normalizeH="0" baseline="0" noProof="0" dirty="0">
                <a:ln>
                  <a:noFill/>
                </a:ln>
                <a:solidFill>
                  <a:prstClr val="black"/>
                </a:solidFill>
                <a:effectLst/>
                <a:uLnTx/>
                <a:uFillTx/>
                <a:latin typeface="Carlito"/>
                <a:ea typeface="+mn-ea"/>
                <a:cs typeface="Carlito"/>
              </a:rPr>
              <a:t>passes in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given time</a:t>
            </a:r>
            <a:r>
              <a:rPr kumimoji="0" sz="1800" b="0" i="0" u="none" strike="noStrike" kern="1200" cap="none" spc="-19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interval?</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p:nvPr/>
        </p:nvSpPr>
        <p:spPr>
          <a:xfrm>
            <a:off x="4472940" y="5425059"/>
            <a:ext cx="147955" cy="15240"/>
          </a:xfrm>
          <a:custGeom>
            <a:avLst/>
            <a:gdLst/>
            <a:ahLst/>
            <a:cxnLst/>
            <a:rect l="l" t="t" r="r" b="b"/>
            <a:pathLst>
              <a:path w="147954" h="15239">
                <a:moveTo>
                  <a:pt x="147827" y="0"/>
                </a:moveTo>
                <a:lnTo>
                  <a:pt x="0" y="0"/>
                </a:lnTo>
                <a:lnTo>
                  <a:pt x="0" y="15239"/>
                </a:lnTo>
                <a:lnTo>
                  <a:pt x="147827" y="15239"/>
                </a:lnTo>
                <a:lnTo>
                  <a:pt x="14782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917947" y="5425059"/>
            <a:ext cx="273050" cy="15240"/>
          </a:xfrm>
          <a:custGeom>
            <a:avLst/>
            <a:gdLst/>
            <a:ahLst/>
            <a:cxnLst/>
            <a:rect l="l" t="t" r="r" b="b"/>
            <a:pathLst>
              <a:path w="273050" h="15239">
                <a:moveTo>
                  <a:pt x="272796" y="0"/>
                </a:moveTo>
                <a:lnTo>
                  <a:pt x="0" y="0"/>
                </a:lnTo>
                <a:lnTo>
                  <a:pt x="0" y="15239"/>
                </a:lnTo>
                <a:lnTo>
                  <a:pt x="272796" y="15239"/>
                </a:lnTo>
                <a:lnTo>
                  <a:pt x="27279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p:nvPr/>
        </p:nvSpPr>
        <p:spPr>
          <a:xfrm>
            <a:off x="4470272" y="5084191"/>
            <a:ext cx="6654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514984" algn="l"/>
              </a:tabLst>
              <a:defRPr/>
            </a:pPr>
            <a:r>
              <a:rPr kumimoji="0" sz="1800" b="0" i="0" u="none" strike="noStrike" kern="1200" cap="none" spc="-500" normalizeH="0" baseline="0" noProof="0" dirty="0">
                <a:ln>
                  <a:noFill/>
                </a:ln>
                <a:solidFill>
                  <a:prstClr val="black"/>
                </a:solidFill>
                <a:effectLst/>
                <a:uLnTx/>
                <a:uFillTx/>
                <a:latin typeface="Tinos"/>
                <a:ea typeface="+mn-ea"/>
                <a:cs typeface="Tinos"/>
              </a:rPr>
              <a:t>𝝀	</a:t>
            </a:r>
            <a:r>
              <a:rPr kumimoji="0" sz="1800" b="0" i="0" u="none" strike="noStrike" kern="1200" cap="none" spc="-420" normalizeH="0" baseline="0" noProof="0" dirty="0">
                <a:ln>
                  <a:noFill/>
                </a:ln>
                <a:solidFill>
                  <a:prstClr val="black"/>
                </a:solidFill>
                <a:effectLst/>
                <a:uLnTx/>
                <a:uFillTx/>
                <a:latin typeface="Tinos"/>
                <a:ea typeface="+mn-ea"/>
                <a:cs typeface="Tinos"/>
              </a:rPr>
              <a:t>𝟓</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txBox="1"/>
          <p:nvPr/>
        </p:nvSpPr>
        <p:spPr>
          <a:xfrm>
            <a:off x="3995039" y="5257622"/>
            <a:ext cx="1236345" cy="300355"/>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𝒑</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2700" b="0" i="0" u="none" strike="noStrike" kern="1200" cap="none" spc="-352" normalizeH="0" baseline="-37037" noProof="0" dirty="0">
                <a:ln>
                  <a:noFill/>
                </a:ln>
                <a:solidFill>
                  <a:prstClr val="black"/>
                </a:solidFill>
                <a:effectLst/>
                <a:uLnTx/>
                <a:uFillTx/>
                <a:latin typeface="Tinos"/>
                <a:ea typeface="+mn-ea"/>
                <a:cs typeface="Tinos"/>
              </a:rPr>
              <a:t>𝒏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35" normalizeH="0" baseline="0" noProof="0" dirty="0">
                <a:ln>
                  <a:noFill/>
                </a:ln>
                <a:solidFill>
                  <a:prstClr val="black"/>
                </a:solidFill>
                <a:effectLst/>
                <a:uLnTx/>
                <a:uFillTx/>
                <a:latin typeface="Tinos"/>
                <a:ea typeface="+mn-ea"/>
                <a:cs typeface="Tinos"/>
              </a:rPr>
              <a:t> </a:t>
            </a:r>
            <a:r>
              <a:rPr kumimoji="0" sz="2700" b="0" i="0" u="none" strike="noStrike" kern="1200" cap="none" spc="-487" normalizeH="0" baseline="-37037" noProof="0" dirty="0">
                <a:ln>
                  <a:noFill/>
                </a:ln>
                <a:solidFill>
                  <a:prstClr val="black"/>
                </a:solidFill>
                <a:effectLst/>
                <a:uLnTx/>
                <a:uFillTx/>
                <a:latin typeface="Tinos"/>
                <a:ea typeface="+mn-ea"/>
                <a:cs typeface="Tinos"/>
              </a:rPr>
              <a:t>𝟏𝟎</a:t>
            </a:r>
            <a:endParaRPr kumimoji="0" sz="2700" b="0" i="0" u="none" strike="noStrike" kern="1200" cap="none" spc="0" normalizeH="0" baseline="-37037" noProof="0">
              <a:ln>
                <a:noFill/>
              </a:ln>
              <a:solidFill>
                <a:prstClr val="black"/>
              </a:solidFill>
              <a:effectLst/>
              <a:uLnTx/>
              <a:uFillTx/>
              <a:latin typeface="Tinos"/>
              <a:ea typeface="+mn-ea"/>
              <a:cs typeface="Tinos"/>
            </a:endParaRPr>
          </a:p>
        </p:txBody>
      </p:sp>
      <p:sp>
        <p:nvSpPr>
          <p:cNvPr id="16" name="object 16"/>
          <p:cNvSpPr/>
          <p:nvPr/>
        </p:nvSpPr>
        <p:spPr>
          <a:xfrm>
            <a:off x="2254376" y="6341173"/>
            <a:ext cx="868680" cy="212090"/>
          </a:xfrm>
          <a:custGeom>
            <a:avLst/>
            <a:gdLst/>
            <a:ahLst/>
            <a:cxnLst/>
            <a:rect l="l" t="t" r="r" b="b"/>
            <a:pathLst>
              <a:path w="868680" h="212090">
                <a:moveTo>
                  <a:pt x="800989" y="0"/>
                </a:moveTo>
                <a:lnTo>
                  <a:pt x="797941" y="8597"/>
                </a:lnTo>
                <a:lnTo>
                  <a:pt x="810208" y="13917"/>
                </a:lnTo>
                <a:lnTo>
                  <a:pt x="820737" y="21282"/>
                </a:lnTo>
                <a:lnTo>
                  <a:pt x="842103" y="55414"/>
                </a:lnTo>
                <a:lnTo>
                  <a:pt x="849122" y="104813"/>
                </a:lnTo>
                <a:lnTo>
                  <a:pt x="848336" y="123489"/>
                </a:lnTo>
                <a:lnTo>
                  <a:pt x="836549" y="169227"/>
                </a:lnTo>
                <a:lnTo>
                  <a:pt x="810295" y="197807"/>
                </a:lnTo>
                <a:lnTo>
                  <a:pt x="798195" y="203149"/>
                </a:lnTo>
                <a:lnTo>
                  <a:pt x="800989" y="211747"/>
                </a:lnTo>
                <a:lnTo>
                  <a:pt x="841386" y="187715"/>
                </a:lnTo>
                <a:lnTo>
                  <a:pt x="864107" y="143336"/>
                </a:lnTo>
                <a:lnTo>
                  <a:pt x="868426" y="105930"/>
                </a:lnTo>
                <a:lnTo>
                  <a:pt x="867332" y="86521"/>
                </a:lnTo>
                <a:lnTo>
                  <a:pt x="851027" y="37122"/>
                </a:lnTo>
                <a:lnTo>
                  <a:pt x="816326" y="5543"/>
                </a:lnTo>
                <a:lnTo>
                  <a:pt x="800989" y="0"/>
                </a:lnTo>
                <a:close/>
              </a:path>
              <a:path w="868680" h="212090">
                <a:moveTo>
                  <a:pt x="67437" y="0"/>
                </a:moveTo>
                <a:lnTo>
                  <a:pt x="27092" y="24106"/>
                </a:lnTo>
                <a:lnTo>
                  <a:pt x="4365" y="68583"/>
                </a:lnTo>
                <a:lnTo>
                  <a:pt x="0" y="105930"/>
                </a:lnTo>
                <a:lnTo>
                  <a:pt x="1075" y="125383"/>
                </a:lnTo>
                <a:lnTo>
                  <a:pt x="17399" y="174751"/>
                </a:lnTo>
                <a:lnTo>
                  <a:pt x="52081" y="206213"/>
                </a:lnTo>
                <a:lnTo>
                  <a:pt x="67437" y="211747"/>
                </a:lnTo>
                <a:lnTo>
                  <a:pt x="70104" y="203149"/>
                </a:lnTo>
                <a:lnTo>
                  <a:pt x="58076" y="197807"/>
                </a:lnTo>
                <a:lnTo>
                  <a:pt x="47704" y="190374"/>
                </a:lnTo>
                <a:lnTo>
                  <a:pt x="26376" y="155694"/>
                </a:lnTo>
                <a:lnTo>
                  <a:pt x="19304" y="104813"/>
                </a:lnTo>
                <a:lnTo>
                  <a:pt x="20089" y="86751"/>
                </a:lnTo>
                <a:lnTo>
                  <a:pt x="31877" y="42138"/>
                </a:lnTo>
                <a:lnTo>
                  <a:pt x="58291" y="13917"/>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244856" y="5805322"/>
            <a:ext cx="3498850" cy="766445"/>
          </a:xfrm>
          <a:prstGeom prst="rect">
            <a:avLst/>
          </a:prstGeom>
        </p:spPr>
        <p:txBody>
          <a:bodyPr vert="horz" wrap="square" lIns="0" tIns="108585" rIns="0" bIns="0" rtlCol="0">
            <a:spAutoFit/>
          </a:bodyPr>
          <a:lstStyle/>
          <a:p>
            <a:pPr marL="12700" marR="0" lvl="0" indent="0" algn="l" defTabSz="914400" rtl="0" eaLnBrk="1" fontAlgn="auto" latinLnBrk="0" hangingPunct="1">
              <a:lnSpc>
                <a:spcPct val="100000"/>
              </a:lnSpc>
              <a:spcBef>
                <a:spcPts val="85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Then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5" normalizeH="0" baseline="0" noProof="0" dirty="0">
                <a:ln>
                  <a:noFill/>
                </a:ln>
                <a:solidFill>
                  <a:prstClr val="black"/>
                </a:solidFill>
                <a:effectLst/>
                <a:uLnTx/>
                <a:uFillTx/>
                <a:latin typeface="Carlito"/>
                <a:ea typeface="+mn-ea"/>
                <a:cs typeface="Carlito"/>
              </a:rPr>
              <a:t>answer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original</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question: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501775" marR="0" lvl="0" indent="0" algn="l" defTabSz="914400" rtl="0" eaLnBrk="1" fontAlgn="auto" latinLnBrk="0" hangingPunct="1">
              <a:lnSpc>
                <a:spcPct val="100000"/>
              </a:lnSpc>
              <a:spcBef>
                <a:spcPts val="755"/>
              </a:spcBef>
              <a:spcAft>
                <a:spcPts val="0"/>
              </a:spcAft>
              <a:buClrTx/>
              <a:buSzTx/>
              <a:buFontTx/>
              <a:buNone/>
              <a:tabLst/>
              <a:defRPr/>
            </a:pPr>
            <a:r>
              <a:rPr kumimoji="0" sz="1800" b="0" i="0" u="none" strike="noStrike" kern="1200" cap="none" spc="20" normalizeH="0" baseline="0" noProof="0" dirty="0">
                <a:ln>
                  <a:noFill/>
                </a:ln>
                <a:solidFill>
                  <a:prstClr val="black"/>
                </a:solidFill>
                <a:effectLst/>
                <a:uLnTx/>
                <a:uFillTx/>
                <a:latin typeface="Tinos"/>
                <a:ea typeface="+mn-ea"/>
                <a:cs typeface="Tinos"/>
              </a:rPr>
              <a:t>𝑿~𝑩 </a:t>
            </a:r>
            <a:r>
              <a:rPr kumimoji="0" sz="1800" b="0" i="0" u="none" strike="noStrike" kern="1200" cap="none" spc="-245" normalizeH="0" baseline="0" noProof="0" dirty="0">
                <a:ln>
                  <a:noFill/>
                </a:ln>
                <a:solidFill>
                  <a:prstClr val="black"/>
                </a:solidFill>
                <a:effectLst/>
                <a:uLnTx/>
                <a:uFillTx/>
                <a:latin typeface="Tinos"/>
                <a:ea typeface="+mn-ea"/>
                <a:cs typeface="Tinos"/>
              </a:rPr>
              <a:t>𝟏𝟎, </a:t>
            </a:r>
            <a:r>
              <a:rPr kumimoji="0" sz="1800" b="0" i="0" u="none" strike="noStrike" kern="1200" cap="none" spc="-204" normalizeH="0" baseline="0" noProof="0" dirty="0">
                <a:ln>
                  <a:noFill/>
                </a:ln>
                <a:solidFill>
                  <a:prstClr val="black"/>
                </a:solidFill>
                <a:effectLst/>
                <a:uLnTx/>
                <a:uFillTx/>
                <a:latin typeface="Tinos"/>
                <a:ea typeface="+mn-ea"/>
                <a:cs typeface="Tinos"/>
              </a:rPr>
              <a:t>𝟎.</a:t>
            </a:r>
            <a:r>
              <a:rPr kumimoji="0" sz="1800" b="0" i="0" u="none" strike="noStrike" kern="1200" cap="none" spc="-28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3929253" y="6341173"/>
            <a:ext cx="743585" cy="212090"/>
          </a:xfrm>
          <a:custGeom>
            <a:avLst/>
            <a:gdLst/>
            <a:ahLst/>
            <a:cxnLst/>
            <a:rect l="l" t="t" r="r" b="b"/>
            <a:pathLst>
              <a:path w="743585" h="212090">
                <a:moveTo>
                  <a:pt x="676021" y="0"/>
                </a:moveTo>
                <a:lnTo>
                  <a:pt x="672973" y="8597"/>
                </a:lnTo>
                <a:lnTo>
                  <a:pt x="685240" y="13917"/>
                </a:lnTo>
                <a:lnTo>
                  <a:pt x="695769" y="21282"/>
                </a:lnTo>
                <a:lnTo>
                  <a:pt x="717135" y="55414"/>
                </a:lnTo>
                <a:lnTo>
                  <a:pt x="724154" y="104813"/>
                </a:lnTo>
                <a:lnTo>
                  <a:pt x="723368" y="123489"/>
                </a:lnTo>
                <a:lnTo>
                  <a:pt x="711581" y="169227"/>
                </a:lnTo>
                <a:lnTo>
                  <a:pt x="685327" y="197807"/>
                </a:lnTo>
                <a:lnTo>
                  <a:pt x="673226" y="203149"/>
                </a:lnTo>
                <a:lnTo>
                  <a:pt x="676021" y="211747"/>
                </a:lnTo>
                <a:lnTo>
                  <a:pt x="716418" y="187715"/>
                </a:lnTo>
                <a:lnTo>
                  <a:pt x="739140" y="143336"/>
                </a:lnTo>
                <a:lnTo>
                  <a:pt x="743458" y="105930"/>
                </a:lnTo>
                <a:lnTo>
                  <a:pt x="742364" y="86521"/>
                </a:lnTo>
                <a:lnTo>
                  <a:pt x="726059" y="37122"/>
                </a:lnTo>
                <a:lnTo>
                  <a:pt x="691358" y="5543"/>
                </a:lnTo>
                <a:lnTo>
                  <a:pt x="676021" y="0"/>
                </a:lnTo>
                <a:close/>
              </a:path>
              <a:path w="743585" h="212090">
                <a:moveTo>
                  <a:pt x="67437" y="0"/>
                </a:moveTo>
                <a:lnTo>
                  <a:pt x="27092" y="24106"/>
                </a:lnTo>
                <a:lnTo>
                  <a:pt x="4365" y="68583"/>
                </a:lnTo>
                <a:lnTo>
                  <a:pt x="0" y="105930"/>
                </a:lnTo>
                <a:lnTo>
                  <a:pt x="1075" y="125383"/>
                </a:lnTo>
                <a:lnTo>
                  <a:pt x="17399" y="174751"/>
                </a:lnTo>
                <a:lnTo>
                  <a:pt x="52081" y="206213"/>
                </a:lnTo>
                <a:lnTo>
                  <a:pt x="67437" y="211747"/>
                </a:lnTo>
                <a:lnTo>
                  <a:pt x="70104" y="203149"/>
                </a:lnTo>
                <a:lnTo>
                  <a:pt x="58076" y="197807"/>
                </a:lnTo>
                <a:lnTo>
                  <a:pt x="47704" y="190374"/>
                </a:lnTo>
                <a:lnTo>
                  <a:pt x="26376" y="155694"/>
                </a:lnTo>
                <a:lnTo>
                  <a:pt x="19304" y="104813"/>
                </a:lnTo>
                <a:lnTo>
                  <a:pt x="20089" y="86751"/>
                </a:lnTo>
                <a:lnTo>
                  <a:pt x="31876" y="42138"/>
                </a:lnTo>
                <a:lnTo>
                  <a:pt x="58291" y="13917"/>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3740022" y="6271666"/>
            <a:ext cx="11995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015365" algn="l"/>
              </a:tabLst>
              <a:defRPr/>
            </a:pPr>
            <a:r>
              <a:rPr kumimoji="0" sz="1800" b="0" i="0" u="none" strike="noStrike" kern="1200" cap="none" spc="-215" normalizeH="0" baseline="0" noProof="0" dirty="0">
                <a:ln>
                  <a:noFill/>
                </a:ln>
                <a:solidFill>
                  <a:prstClr val="black"/>
                </a:solidFill>
                <a:effectLst/>
                <a:uLnTx/>
                <a:uFillTx/>
                <a:latin typeface="Tinos"/>
                <a:ea typeface="+mn-ea"/>
                <a:cs typeface="Tinos"/>
              </a:rPr>
              <a:t>𝑷 </a:t>
            </a:r>
            <a:r>
              <a:rPr kumimoji="0" sz="1800" b="0" i="0" u="none" strike="noStrike" kern="1200" cap="none" spc="-160" normalizeH="0" baseline="0" noProof="0" dirty="0">
                <a:ln>
                  <a:noFill/>
                </a:ln>
                <a:solidFill>
                  <a:prstClr val="black"/>
                </a:solidFill>
                <a:effectLst/>
                <a:uLnTx/>
                <a:uFillTx/>
                <a:latin typeface="Tinos"/>
                <a:ea typeface="+mn-ea"/>
                <a:cs typeface="Tinos"/>
              </a:rPr>
              <a:t> </a:t>
            </a:r>
            <a:r>
              <a:rPr kumimoji="0" sz="1800" b="0" i="0" u="none" strike="noStrike" kern="1200" cap="none" spc="-200" normalizeH="0" baseline="0" noProof="0" dirty="0">
                <a:ln>
                  <a:noFill/>
                </a:ln>
                <a:solidFill>
                  <a:prstClr val="black"/>
                </a:solidFill>
                <a:effectLst/>
                <a:uLnTx/>
                <a:uFillTx/>
                <a:latin typeface="Tinos"/>
                <a:ea typeface="+mn-ea"/>
                <a:cs typeface="Tinos"/>
              </a:rPr>
              <a:t>𝑿</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420" normalizeH="0" baseline="0" noProof="0" dirty="0">
                <a:ln>
                  <a:noFill/>
                </a:ln>
                <a:solidFill>
                  <a:prstClr val="black"/>
                </a:solidFill>
                <a:effectLst/>
                <a:uLnTx/>
                <a:uFillTx/>
                <a:latin typeface="Tinos"/>
                <a:ea typeface="+mn-ea"/>
                <a:cs typeface="Tinos"/>
              </a:rPr>
              <a:t>𝟖</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p:nvPr/>
        </p:nvSpPr>
        <p:spPr>
          <a:xfrm>
            <a:off x="5010784" y="6257671"/>
            <a:ext cx="458470" cy="377190"/>
          </a:xfrm>
          <a:custGeom>
            <a:avLst/>
            <a:gdLst/>
            <a:ahLst/>
            <a:cxnLst/>
            <a:rect l="l" t="t" r="r" b="b"/>
            <a:pathLst>
              <a:path w="458470" h="377190">
                <a:moveTo>
                  <a:pt x="376936" y="0"/>
                </a:moveTo>
                <a:lnTo>
                  <a:pt x="373252" y="8940"/>
                </a:lnTo>
                <a:lnTo>
                  <a:pt x="387324" y="20361"/>
                </a:lnTo>
                <a:lnTo>
                  <a:pt x="399811" y="35209"/>
                </a:lnTo>
                <a:lnTo>
                  <a:pt x="419988" y="75183"/>
                </a:lnTo>
                <a:lnTo>
                  <a:pt x="432784" y="126961"/>
                </a:lnTo>
                <a:lnTo>
                  <a:pt x="437006" y="188645"/>
                </a:lnTo>
                <a:lnTo>
                  <a:pt x="435957" y="220216"/>
                </a:lnTo>
                <a:lnTo>
                  <a:pt x="427523" y="276585"/>
                </a:lnTo>
                <a:lnTo>
                  <a:pt x="410829" y="323300"/>
                </a:lnTo>
                <a:lnTo>
                  <a:pt x="387397" y="356676"/>
                </a:lnTo>
                <a:lnTo>
                  <a:pt x="373252" y="368134"/>
                </a:lnTo>
                <a:lnTo>
                  <a:pt x="376936" y="377062"/>
                </a:lnTo>
                <a:lnTo>
                  <a:pt x="410463" y="350212"/>
                </a:lnTo>
                <a:lnTo>
                  <a:pt x="436372" y="307187"/>
                </a:lnTo>
                <a:lnTo>
                  <a:pt x="452834" y="251931"/>
                </a:lnTo>
                <a:lnTo>
                  <a:pt x="458342" y="188417"/>
                </a:lnTo>
                <a:lnTo>
                  <a:pt x="456963" y="155463"/>
                </a:lnTo>
                <a:lnTo>
                  <a:pt x="445966" y="96084"/>
                </a:lnTo>
                <a:lnTo>
                  <a:pt x="424370" y="46302"/>
                </a:lnTo>
                <a:lnTo>
                  <a:pt x="394652" y="11470"/>
                </a:lnTo>
                <a:lnTo>
                  <a:pt x="376936" y="0"/>
                </a:lnTo>
                <a:close/>
              </a:path>
              <a:path w="458470" h="377190">
                <a:moveTo>
                  <a:pt x="81406" y="0"/>
                </a:moveTo>
                <a:lnTo>
                  <a:pt x="47894" y="26904"/>
                </a:lnTo>
                <a:lnTo>
                  <a:pt x="22098" y="69659"/>
                </a:lnTo>
                <a:lnTo>
                  <a:pt x="5524" y="124685"/>
                </a:lnTo>
                <a:lnTo>
                  <a:pt x="0" y="188417"/>
                </a:lnTo>
                <a:lnTo>
                  <a:pt x="1381" y="221207"/>
                </a:lnTo>
                <a:lnTo>
                  <a:pt x="12430" y="280591"/>
                </a:lnTo>
                <a:lnTo>
                  <a:pt x="34026" y="330721"/>
                </a:lnTo>
                <a:lnTo>
                  <a:pt x="63692" y="365659"/>
                </a:lnTo>
                <a:lnTo>
                  <a:pt x="81406" y="377062"/>
                </a:lnTo>
                <a:lnTo>
                  <a:pt x="85089" y="368134"/>
                </a:lnTo>
                <a:lnTo>
                  <a:pt x="70873" y="356676"/>
                </a:lnTo>
                <a:lnTo>
                  <a:pt x="58324" y="341731"/>
                </a:lnTo>
                <a:lnTo>
                  <a:pt x="38226" y="301383"/>
                </a:lnTo>
                <a:lnTo>
                  <a:pt x="25542" y="249529"/>
                </a:lnTo>
                <a:lnTo>
                  <a:pt x="21336" y="188645"/>
                </a:lnTo>
                <a:lnTo>
                  <a:pt x="22405" y="156565"/>
                </a:lnTo>
                <a:lnTo>
                  <a:pt x="30926" y="99834"/>
                </a:lnTo>
                <a:lnTo>
                  <a:pt x="47638" y="53483"/>
                </a:lnTo>
                <a:lnTo>
                  <a:pt x="71018" y="20361"/>
                </a:lnTo>
                <a:lnTo>
                  <a:pt x="85089" y="8940"/>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txBox="1"/>
          <p:nvPr/>
        </p:nvSpPr>
        <p:spPr>
          <a:xfrm>
            <a:off x="5090540" y="6148222"/>
            <a:ext cx="299720" cy="56832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20" normalizeH="0" baseline="0" noProof="0" dirty="0">
                <a:ln>
                  <a:noFill/>
                </a:ln>
                <a:solidFill>
                  <a:prstClr val="black"/>
                </a:solidFill>
                <a:effectLst/>
                <a:uLnTx/>
                <a:uFillTx/>
                <a:latin typeface="Tinos"/>
                <a:ea typeface="+mn-ea"/>
                <a:cs typeface="Tinos"/>
              </a:rPr>
              <a:t>𝟏𝟎</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8128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𝟖</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txBox="1"/>
          <p:nvPr/>
        </p:nvSpPr>
        <p:spPr>
          <a:xfrm>
            <a:off x="5488813" y="6271666"/>
            <a:ext cx="2082164"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220" normalizeH="0" baseline="0" noProof="0" dirty="0">
                <a:ln>
                  <a:noFill/>
                </a:ln>
                <a:solidFill>
                  <a:prstClr val="black"/>
                </a:solidFill>
                <a:effectLst/>
                <a:uLnTx/>
                <a:uFillTx/>
                <a:latin typeface="Tinos"/>
                <a:ea typeface="+mn-ea"/>
                <a:cs typeface="Tinos"/>
              </a:rPr>
              <a:t>𝟓</a:t>
            </a:r>
            <a:r>
              <a:rPr kumimoji="0" sz="1950" b="0" i="0" u="none" strike="noStrike" kern="1200" cap="none" spc="-330" normalizeH="0" baseline="27777" noProof="0" dirty="0">
                <a:ln>
                  <a:noFill/>
                </a:ln>
                <a:solidFill>
                  <a:prstClr val="black"/>
                </a:solidFill>
                <a:effectLst/>
                <a:uLnTx/>
                <a:uFillTx/>
                <a:latin typeface="Tinos"/>
                <a:ea typeface="+mn-ea"/>
                <a:cs typeface="Tinos"/>
              </a:rPr>
              <a:t>𝟖</a:t>
            </a:r>
            <a:r>
              <a:rPr kumimoji="0" sz="1800" b="0" i="0" u="none" strike="noStrike" kern="1200" cap="none" spc="-220" normalizeH="0" baseline="0" noProof="0" dirty="0">
                <a:ln>
                  <a:noFill/>
                </a:ln>
                <a:solidFill>
                  <a:prstClr val="black"/>
                </a:solidFill>
                <a:effectLst/>
                <a:uLnTx/>
                <a:uFillTx/>
                <a:latin typeface="Tinos"/>
                <a:ea typeface="+mn-ea"/>
                <a:cs typeface="Tinos"/>
              </a:rPr>
              <a:t>𝟎. </a:t>
            </a:r>
            <a:r>
              <a:rPr kumimoji="0" sz="1800" b="0" i="0" u="none" strike="noStrike" kern="1200" cap="none" spc="-275" normalizeH="0" baseline="0" noProof="0" dirty="0">
                <a:ln>
                  <a:noFill/>
                </a:ln>
                <a:solidFill>
                  <a:prstClr val="black"/>
                </a:solidFill>
                <a:effectLst/>
                <a:uLnTx/>
                <a:uFillTx/>
                <a:latin typeface="Tinos"/>
                <a:ea typeface="+mn-ea"/>
                <a:cs typeface="Tinos"/>
              </a:rPr>
              <a:t>𝟓</a:t>
            </a:r>
            <a:r>
              <a:rPr kumimoji="0" sz="1950" b="0" i="0" u="none" strike="noStrike" kern="1200" cap="none" spc="-412" normalizeH="0" baseline="27777" noProof="0" dirty="0">
                <a:ln>
                  <a:noFill/>
                </a:ln>
                <a:solidFill>
                  <a:prstClr val="black"/>
                </a:solidFill>
                <a:effectLst/>
                <a:uLnTx/>
                <a:uFillTx/>
                <a:latin typeface="Tinos"/>
                <a:ea typeface="+mn-ea"/>
                <a:cs typeface="Tinos"/>
              </a:rPr>
              <a:t>𝟐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a:t>
            </a:r>
            <a:r>
              <a:rPr kumimoji="0" sz="1800" b="0" i="0" u="none" strike="noStrike" kern="1200" cap="none" spc="-3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𝟎𝟒𝟑𝟗</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3" name="object 23"/>
          <p:cNvSpPr/>
          <p:nvPr/>
        </p:nvSpPr>
        <p:spPr>
          <a:xfrm>
            <a:off x="1274826" y="3569982"/>
            <a:ext cx="4533900" cy="721360"/>
          </a:xfrm>
          <a:custGeom>
            <a:avLst/>
            <a:gdLst/>
            <a:ahLst/>
            <a:cxnLst/>
            <a:rect l="l" t="t" r="r" b="b"/>
            <a:pathLst>
              <a:path w="4533900" h="721360">
                <a:moveTo>
                  <a:pt x="3526523" y="0"/>
                </a:moveTo>
                <a:lnTo>
                  <a:pt x="3526523" y="0"/>
                </a:lnTo>
                <a:lnTo>
                  <a:pt x="0" y="0"/>
                </a:lnTo>
                <a:lnTo>
                  <a:pt x="0" y="720839"/>
                </a:lnTo>
                <a:lnTo>
                  <a:pt x="3526523" y="720839"/>
                </a:lnTo>
                <a:lnTo>
                  <a:pt x="3526523" y="0"/>
                </a:lnTo>
                <a:close/>
              </a:path>
              <a:path w="4533900" h="721360">
                <a:moveTo>
                  <a:pt x="4533900" y="0"/>
                </a:moveTo>
                <a:lnTo>
                  <a:pt x="4029456" y="0"/>
                </a:lnTo>
                <a:lnTo>
                  <a:pt x="3526536" y="0"/>
                </a:lnTo>
                <a:lnTo>
                  <a:pt x="3526536" y="720839"/>
                </a:lnTo>
                <a:lnTo>
                  <a:pt x="4029456" y="720839"/>
                </a:lnTo>
                <a:lnTo>
                  <a:pt x="4533900" y="720839"/>
                </a:lnTo>
                <a:lnTo>
                  <a:pt x="45339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4" name="object 24"/>
          <p:cNvGraphicFramePr>
            <a:graphicFrameLocks noGrp="1"/>
          </p:cNvGraphicFramePr>
          <p:nvPr/>
        </p:nvGraphicFramePr>
        <p:xfrm>
          <a:off x="757427" y="3557015"/>
          <a:ext cx="5036816" cy="720851"/>
        </p:xfrm>
        <a:graphic>
          <a:graphicData uri="http://schemas.openxmlformats.org/drawingml/2006/table">
            <a:tbl>
              <a:tblPr firstRow="1" bandRow="1">
                <a:tableStyleId>{2D5ABB26-0587-4C30-8999-92F81FD0307C}</a:tableStyleId>
              </a:tblPr>
              <a:tblGrid>
                <a:gridCol w="504190">
                  <a:extLst>
                    <a:ext uri="{9D8B030D-6E8A-4147-A177-3AD203B41FA5}">
                      <a16:colId xmlns:a16="http://schemas.microsoft.com/office/drawing/2014/main" val="20000"/>
                    </a:ext>
                  </a:extLst>
                </a:gridCol>
                <a:gridCol w="502920">
                  <a:extLst>
                    <a:ext uri="{9D8B030D-6E8A-4147-A177-3AD203B41FA5}">
                      <a16:colId xmlns:a16="http://schemas.microsoft.com/office/drawing/2014/main" val="20001"/>
                    </a:ext>
                  </a:extLst>
                </a:gridCol>
                <a:gridCol w="504190">
                  <a:extLst>
                    <a:ext uri="{9D8B030D-6E8A-4147-A177-3AD203B41FA5}">
                      <a16:colId xmlns:a16="http://schemas.microsoft.com/office/drawing/2014/main" val="20002"/>
                    </a:ext>
                  </a:extLst>
                </a:gridCol>
                <a:gridCol w="504190">
                  <a:extLst>
                    <a:ext uri="{9D8B030D-6E8A-4147-A177-3AD203B41FA5}">
                      <a16:colId xmlns:a16="http://schemas.microsoft.com/office/drawing/2014/main" val="20003"/>
                    </a:ext>
                  </a:extLst>
                </a:gridCol>
                <a:gridCol w="502919">
                  <a:extLst>
                    <a:ext uri="{9D8B030D-6E8A-4147-A177-3AD203B41FA5}">
                      <a16:colId xmlns:a16="http://schemas.microsoft.com/office/drawing/2014/main" val="20004"/>
                    </a:ext>
                  </a:extLst>
                </a:gridCol>
                <a:gridCol w="502919">
                  <a:extLst>
                    <a:ext uri="{9D8B030D-6E8A-4147-A177-3AD203B41FA5}">
                      <a16:colId xmlns:a16="http://schemas.microsoft.com/office/drawing/2014/main" val="20005"/>
                    </a:ext>
                  </a:extLst>
                </a:gridCol>
                <a:gridCol w="504190">
                  <a:extLst>
                    <a:ext uri="{9D8B030D-6E8A-4147-A177-3AD203B41FA5}">
                      <a16:colId xmlns:a16="http://schemas.microsoft.com/office/drawing/2014/main" val="20006"/>
                    </a:ext>
                  </a:extLst>
                </a:gridCol>
                <a:gridCol w="504189">
                  <a:extLst>
                    <a:ext uri="{9D8B030D-6E8A-4147-A177-3AD203B41FA5}">
                      <a16:colId xmlns:a16="http://schemas.microsoft.com/office/drawing/2014/main" val="20007"/>
                    </a:ext>
                  </a:extLst>
                </a:gridCol>
                <a:gridCol w="502920">
                  <a:extLst>
                    <a:ext uri="{9D8B030D-6E8A-4147-A177-3AD203B41FA5}">
                      <a16:colId xmlns:a16="http://schemas.microsoft.com/office/drawing/2014/main" val="20008"/>
                    </a:ext>
                  </a:extLst>
                </a:gridCol>
                <a:gridCol w="504189">
                  <a:extLst>
                    <a:ext uri="{9D8B030D-6E8A-4147-A177-3AD203B41FA5}">
                      <a16:colId xmlns:a16="http://schemas.microsoft.com/office/drawing/2014/main" val="20009"/>
                    </a:ext>
                  </a:extLst>
                </a:gridCol>
              </a:tblGrid>
              <a:tr h="720851">
                <a:tc>
                  <a:txBody>
                    <a:bodyPr/>
                    <a:lstStyle/>
                    <a:p>
                      <a:pPr marL="16065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29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29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29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25" name="object 25"/>
          <p:cNvSpPr txBox="1"/>
          <p:nvPr/>
        </p:nvSpPr>
        <p:spPr>
          <a:xfrm>
            <a:off x="486257" y="3083814"/>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2pm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6" name="object 26"/>
          <p:cNvSpPr txBox="1"/>
          <p:nvPr/>
        </p:nvSpPr>
        <p:spPr>
          <a:xfrm>
            <a:off x="5563615" y="3059429"/>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3pm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7" name="object 27"/>
          <p:cNvSpPr txBox="1"/>
          <p:nvPr/>
        </p:nvSpPr>
        <p:spPr>
          <a:xfrm>
            <a:off x="6206490" y="3354323"/>
            <a:ext cx="2832100" cy="980440"/>
          </a:xfrm>
          <a:prstGeom prst="rect">
            <a:avLst/>
          </a:prstGeom>
          <a:solidFill>
            <a:srgbClr val="000000"/>
          </a:solidFill>
        </p:spPr>
        <p:txBody>
          <a:bodyPr vert="horz" wrap="square" lIns="0" tIns="46355" rIns="0" bIns="0" rtlCol="0">
            <a:spAutoFit/>
          </a:bodyPr>
          <a:lstStyle/>
          <a:p>
            <a:pPr marL="91440" marR="330835" lvl="0" indent="0" algn="l" defTabSz="914400" rtl="0" eaLnBrk="1" fontAlgn="auto" latinLnBrk="0" hangingPunct="1">
              <a:lnSpc>
                <a:spcPct val="100000"/>
              </a:lnSpc>
              <a:spcBef>
                <a:spcPts val="365"/>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Suppose we divided the hour up  </a:t>
            </a:r>
            <a:r>
              <a:rPr kumimoji="0" sz="1400" b="0" i="0" u="none" strike="noStrike" kern="1200" cap="none" spc="-10" normalizeH="0" baseline="0" noProof="0" dirty="0">
                <a:ln>
                  <a:noFill/>
                </a:ln>
                <a:solidFill>
                  <a:srgbClr val="FFFFFF"/>
                </a:solidFill>
                <a:effectLst/>
                <a:uLnTx/>
                <a:uFillTx/>
                <a:latin typeface="Carlito"/>
                <a:ea typeface="+mn-ea"/>
                <a:cs typeface="Carlito"/>
              </a:rPr>
              <a:t>into </a:t>
            </a:r>
            <a:r>
              <a:rPr kumimoji="0" sz="1400" b="0" i="0" u="none" strike="noStrike" kern="1200" cap="none" spc="0" normalizeH="0" baseline="0" noProof="0" dirty="0">
                <a:ln>
                  <a:noFill/>
                </a:ln>
                <a:solidFill>
                  <a:srgbClr val="FFFFFF"/>
                </a:solidFill>
                <a:effectLst/>
                <a:uLnTx/>
                <a:uFillTx/>
                <a:latin typeface="Carlito"/>
                <a:ea typeface="+mn-ea"/>
                <a:cs typeface="Carlito"/>
              </a:rPr>
              <a:t>10 </a:t>
            </a:r>
            <a:r>
              <a:rPr kumimoji="0" sz="1400" b="0" i="0" u="none" strike="noStrike" kern="1200" cap="none" spc="-5" normalizeH="0" baseline="0" noProof="0" dirty="0">
                <a:ln>
                  <a:noFill/>
                </a:ln>
                <a:solidFill>
                  <a:srgbClr val="FFFFFF"/>
                </a:solidFill>
                <a:effectLst/>
                <a:uLnTx/>
                <a:uFillTx/>
                <a:latin typeface="Carlito"/>
                <a:ea typeface="+mn-ea"/>
                <a:cs typeface="Carlito"/>
              </a:rPr>
              <a:t>equal time intervals.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10" normalizeH="0" baseline="0" noProof="0" dirty="0">
                <a:ln>
                  <a:noFill/>
                </a:ln>
                <a:solidFill>
                  <a:srgbClr val="FFFFFF"/>
                </a:solidFill>
                <a:effectLst/>
                <a:uLnTx/>
                <a:uFillTx/>
                <a:latin typeface="Carlito"/>
                <a:ea typeface="+mn-ea"/>
                <a:cs typeface="Carlito"/>
              </a:rPr>
              <a:t>Each</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91440" marR="220979"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arlito"/>
                <a:ea typeface="+mn-ea"/>
                <a:cs typeface="Carlito"/>
              </a:rPr>
              <a:t>time slot is a trial, </a:t>
            </a:r>
            <a:r>
              <a:rPr kumimoji="0" sz="1400" b="0" i="0" u="none" strike="noStrike" kern="1200" cap="none" spc="-5" normalizeH="0" baseline="0" noProof="0" dirty="0">
                <a:ln>
                  <a:noFill/>
                </a:ln>
                <a:solidFill>
                  <a:srgbClr val="FFFFFF"/>
                </a:solidFill>
                <a:effectLst/>
                <a:uLnTx/>
                <a:uFillTx/>
                <a:latin typeface="Carlito"/>
                <a:ea typeface="+mn-ea"/>
                <a:cs typeface="Carlito"/>
              </a:rPr>
              <a:t>where </a:t>
            </a:r>
            <a:r>
              <a:rPr kumimoji="0" sz="1400" b="0" i="0" u="none" strike="noStrike" kern="1200" cap="none" spc="-10" normalizeH="0" baseline="0" noProof="0" dirty="0">
                <a:ln>
                  <a:noFill/>
                </a:ln>
                <a:solidFill>
                  <a:srgbClr val="FFFFFF"/>
                </a:solidFill>
                <a:effectLst/>
                <a:uLnTx/>
                <a:uFillTx/>
                <a:latin typeface="Carlito"/>
                <a:ea typeface="+mn-ea"/>
                <a:cs typeface="Carlito"/>
              </a:rPr>
              <a:t>“success”  </a:t>
            </a:r>
            <a:r>
              <a:rPr kumimoji="0" sz="1400" b="0" i="0" u="none" strike="noStrike" kern="1200" cap="none" spc="0" normalizeH="0" baseline="0" noProof="0" dirty="0">
                <a:ln>
                  <a:noFill/>
                </a:ln>
                <a:solidFill>
                  <a:srgbClr val="FFFFFF"/>
                </a:solidFill>
                <a:effectLst/>
                <a:uLnTx/>
                <a:uFillTx/>
                <a:latin typeface="Carlito"/>
                <a:ea typeface="+mn-ea"/>
                <a:cs typeface="Carlito"/>
              </a:rPr>
              <a:t>is a </a:t>
            </a:r>
            <a:r>
              <a:rPr kumimoji="0" sz="1400" b="0" i="0" u="none" strike="noStrike" kern="1200" cap="none" spc="-5" normalizeH="0" baseline="0" noProof="0" dirty="0">
                <a:ln>
                  <a:noFill/>
                </a:ln>
                <a:solidFill>
                  <a:srgbClr val="FFFFFF"/>
                </a:solidFill>
                <a:effectLst/>
                <a:uLnTx/>
                <a:uFillTx/>
                <a:latin typeface="Carlito"/>
                <a:ea typeface="+mn-ea"/>
                <a:cs typeface="Carlito"/>
              </a:rPr>
              <a:t>car </a:t>
            </a:r>
            <a:r>
              <a:rPr kumimoji="0" sz="1400" b="0" i="0" u="none" strike="noStrike" kern="1200" cap="none" spc="0" normalizeH="0" baseline="0" noProof="0" dirty="0">
                <a:ln>
                  <a:noFill/>
                </a:ln>
                <a:solidFill>
                  <a:srgbClr val="FFFFFF"/>
                </a:solidFill>
                <a:effectLst/>
                <a:uLnTx/>
                <a:uFillTx/>
                <a:latin typeface="Carlito"/>
                <a:ea typeface="+mn-ea"/>
                <a:cs typeface="Carlito"/>
              </a:rPr>
              <a:t>passing in </a:t>
            </a:r>
            <a:r>
              <a:rPr kumimoji="0" sz="1400" b="0" i="0" u="none" strike="noStrike" kern="1200" cap="none" spc="-5" normalizeH="0" baseline="0" noProof="0" dirty="0">
                <a:ln>
                  <a:noFill/>
                </a:ln>
                <a:solidFill>
                  <a:srgbClr val="FFFFFF"/>
                </a:solidFill>
                <a:effectLst/>
                <a:uLnTx/>
                <a:uFillTx/>
                <a:latin typeface="Carlito"/>
                <a:ea typeface="+mn-ea"/>
                <a:cs typeface="Carlito"/>
              </a:rPr>
              <a:t>that</a:t>
            </a:r>
            <a:r>
              <a:rPr kumimoji="0" sz="1400" b="0" i="0" u="none" strike="noStrike" kern="1200" cap="none" spc="-1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period.</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28" name="object 28"/>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39</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05752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How does it</a:t>
            </a:r>
            <a:r>
              <a:rPr sz="3200" spc="-70" dirty="0">
                <a:solidFill>
                  <a:srgbClr val="FFFFFF"/>
                </a:solidFill>
              </a:rPr>
              <a:t> </a:t>
            </a:r>
            <a:r>
              <a:rPr sz="3200" dirty="0">
                <a:solidFill>
                  <a:srgbClr val="FFFFFF"/>
                </a:solidFill>
              </a:rPr>
              <a:t>arise?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87172" y="2379726"/>
            <a:ext cx="8355965" cy="150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problem </a:t>
            </a:r>
            <a:r>
              <a:rPr kumimoji="0" sz="1800" b="0" i="0" u="none" strike="noStrike" kern="1200" cap="none" spc="-5" normalizeH="0" baseline="0" noProof="0" dirty="0">
                <a:ln>
                  <a:noFill/>
                </a:ln>
                <a:solidFill>
                  <a:prstClr val="black"/>
                </a:solidFill>
                <a:effectLst/>
                <a:uLnTx/>
                <a:uFillTx/>
                <a:latin typeface="Carlito"/>
                <a:ea typeface="+mn-ea"/>
                <a:cs typeface="Carlito"/>
              </a:rPr>
              <a:t>with how </a:t>
            </a:r>
            <a:r>
              <a:rPr kumimoji="0" sz="1800" b="0" i="0" u="none" strike="noStrike" kern="1200" cap="none" spc="-15" normalizeH="0" baseline="0" noProof="0" dirty="0">
                <a:ln>
                  <a:noFill/>
                </a:ln>
                <a:solidFill>
                  <a:prstClr val="black"/>
                </a:solidFill>
                <a:effectLst/>
                <a:uLnTx/>
                <a:uFillTx/>
                <a:latin typeface="Carlito"/>
                <a:ea typeface="+mn-ea"/>
                <a:cs typeface="Carlito"/>
              </a:rPr>
              <a:t>we’ve </a:t>
            </a:r>
            <a:r>
              <a:rPr kumimoji="0" sz="1800" b="0" i="0" u="none" strike="noStrike" kern="1200" cap="none" spc="-5" normalizeH="0" baseline="0" noProof="0" dirty="0">
                <a:ln>
                  <a:noFill/>
                </a:ln>
                <a:solidFill>
                  <a:prstClr val="black"/>
                </a:solidFill>
                <a:effectLst/>
                <a:uLnTx/>
                <a:uFillTx/>
                <a:latin typeface="Carlito"/>
                <a:ea typeface="+mn-ea"/>
                <a:cs typeface="Carlito"/>
              </a:rPr>
              <a:t>modelled this is that </a:t>
            </a:r>
            <a:r>
              <a:rPr kumimoji="0" sz="1800" b="1" i="0" u="none" strike="noStrike" kern="1200" cap="none" spc="-10" normalizeH="0" baseline="0" noProof="0" dirty="0">
                <a:ln>
                  <a:noFill/>
                </a:ln>
                <a:solidFill>
                  <a:prstClr val="black"/>
                </a:solidFill>
                <a:effectLst/>
                <a:uLnTx/>
                <a:uFillTx/>
                <a:latin typeface="Carlito"/>
                <a:ea typeface="+mn-ea"/>
                <a:cs typeface="Carlito"/>
              </a:rPr>
              <a:t>more </a:t>
            </a:r>
            <a:r>
              <a:rPr kumimoji="0" sz="1800" b="1" i="0" u="none" strike="noStrike" kern="1200" cap="none" spc="0" normalizeH="0" baseline="0" noProof="0" dirty="0">
                <a:ln>
                  <a:noFill/>
                </a:ln>
                <a:solidFill>
                  <a:prstClr val="black"/>
                </a:solidFill>
                <a:effectLst/>
                <a:uLnTx/>
                <a:uFillTx/>
                <a:latin typeface="Carlito"/>
                <a:ea typeface="+mn-ea"/>
                <a:cs typeface="Carlito"/>
              </a:rPr>
              <a:t>the one </a:t>
            </a:r>
            <a:r>
              <a:rPr kumimoji="0" sz="1800" b="1" i="0" u="none" strike="noStrike" kern="1200" cap="none" spc="-5" normalizeH="0" baseline="0" noProof="0" dirty="0">
                <a:ln>
                  <a:noFill/>
                </a:ln>
                <a:solidFill>
                  <a:prstClr val="black"/>
                </a:solidFill>
                <a:effectLst/>
                <a:uLnTx/>
                <a:uFillTx/>
                <a:latin typeface="Carlito"/>
                <a:ea typeface="+mn-ea"/>
                <a:cs typeface="Carlito"/>
              </a:rPr>
              <a:t>car could pass </a:t>
            </a:r>
            <a:r>
              <a:rPr kumimoji="0" sz="1800" b="1" i="0" u="none" strike="noStrike" kern="1200" cap="none" spc="0" normalizeH="0" baseline="0" noProof="0" dirty="0">
                <a:ln>
                  <a:noFill/>
                </a:ln>
                <a:solidFill>
                  <a:prstClr val="black"/>
                </a:solidFill>
                <a:effectLst/>
                <a:uLnTx/>
                <a:uFillTx/>
                <a:latin typeface="Carlito"/>
                <a:ea typeface="+mn-ea"/>
                <a:cs typeface="Carlito"/>
              </a:rPr>
              <a:t>in </a:t>
            </a:r>
            <a:r>
              <a:rPr kumimoji="0" sz="1800" b="1" i="0" u="none" strike="noStrike" kern="1200" cap="none" spc="-15" normalizeH="0" baseline="0" noProof="0" dirty="0">
                <a:ln>
                  <a:noFill/>
                </a:ln>
                <a:solidFill>
                  <a:prstClr val="black"/>
                </a:solidFill>
                <a:effectLst/>
                <a:uLnTx/>
                <a:uFillTx/>
                <a:latin typeface="Carlito"/>
                <a:ea typeface="+mn-ea"/>
                <a:cs typeface="Carlito"/>
              </a:rPr>
              <a:t>any</a:t>
            </a:r>
            <a:r>
              <a:rPr kumimoji="0" sz="1800" b="1" i="0" u="none" strike="noStrike" kern="1200" cap="none" spc="110"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given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rlito"/>
                <a:ea typeface="+mn-ea"/>
                <a:cs typeface="Carlito"/>
              </a:rPr>
              <a:t>time </a:t>
            </a:r>
            <a:r>
              <a:rPr kumimoji="0" sz="1800" b="1" i="0" u="none" strike="noStrike" kern="1200" cap="none" spc="-10" normalizeH="0" baseline="0" noProof="0" dirty="0">
                <a:ln>
                  <a:noFill/>
                </a:ln>
                <a:solidFill>
                  <a:prstClr val="black"/>
                </a:solidFill>
                <a:effectLst/>
                <a:uLnTx/>
                <a:uFillTx/>
                <a:latin typeface="Carlito"/>
                <a:ea typeface="+mn-ea"/>
                <a:cs typeface="Carlito"/>
              </a:rPr>
              <a:t>interval</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and thus the </a:t>
            </a:r>
            <a:r>
              <a:rPr kumimoji="0" sz="1800" b="0" i="0" u="none" strike="noStrike" kern="1200" cap="none" spc="-10" normalizeH="0" baseline="0" noProof="0" dirty="0">
                <a:ln>
                  <a:noFill/>
                </a:ln>
                <a:solidFill>
                  <a:prstClr val="black"/>
                </a:solidFill>
                <a:effectLst/>
                <a:uLnTx/>
                <a:uFillTx/>
                <a:latin typeface="Carlito"/>
                <a:ea typeface="+mn-ea"/>
                <a:cs typeface="Carlito"/>
              </a:rPr>
              <a:t>count </a:t>
            </a:r>
            <a:r>
              <a:rPr kumimoji="0" sz="1800" b="0" i="0" u="none" strike="noStrike" kern="1200" cap="none" spc="-5" normalizeH="0" baseline="0" noProof="0" dirty="0">
                <a:ln>
                  <a:noFill/>
                </a:ln>
                <a:solidFill>
                  <a:prstClr val="black"/>
                </a:solidFill>
                <a:effectLst/>
                <a:uLnTx/>
                <a:uFillTx/>
                <a:latin typeface="Carlito"/>
                <a:ea typeface="+mn-ea"/>
                <a:cs typeface="Carlito"/>
              </a:rPr>
              <a:t>of successes </a:t>
            </a:r>
            <a:r>
              <a:rPr kumimoji="0" sz="1800" b="0" i="0" u="none" strike="noStrike" kern="1200" cap="none" spc="-10" normalizeH="0" baseline="0" noProof="0" dirty="0">
                <a:ln>
                  <a:noFill/>
                </a:ln>
                <a:solidFill>
                  <a:prstClr val="black"/>
                </a:solidFill>
                <a:effectLst/>
                <a:uLnTx/>
                <a:uFillTx/>
                <a:latin typeface="Carlito"/>
                <a:ea typeface="+mn-ea"/>
                <a:cs typeface="Carlito"/>
              </a:rPr>
              <a:t>won’t </a:t>
            </a:r>
            <a:r>
              <a:rPr kumimoji="0" sz="1800" b="0" i="0" u="none" strike="noStrike" kern="1200" cap="none" spc="-5" normalizeH="0" baseline="0" noProof="0" dirty="0">
                <a:ln>
                  <a:noFill/>
                </a:ln>
                <a:solidFill>
                  <a:prstClr val="black"/>
                </a:solidFill>
                <a:effectLst/>
                <a:uLnTx/>
                <a:uFillTx/>
                <a:latin typeface="Carlito"/>
                <a:ea typeface="+mn-ea"/>
                <a:cs typeface="Carlito"/>
              </a:rPr>
              <a:t>necessarily be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count </a:t>
            </a:r>
            <a:r>
              <a:rPr kumimoji="0" sz="1800" b="0" i="0" u="none" strike="noStrike" kern="1200" cap="none" spc="-5" normalizeH="0" baseline="0" noProof="0" dirty="0">
                <a:ln>
                  <a:noFill/>
                </a:ln>
                <a:solidFill>
                  <a:prstClr val="black"/>
                </a:solidFill>
                <a:effectLst/>
                <a:uLnTx/>
                <a:uFillTx/>
                <a:latin typeface="Carlito"/>
                <a:ea typeface="+mn-ea"/>
                <a:cs typeface="Carlito"/>
              </a:rPr>
              <a:t>of</a:t>
            </a:r>
            <a:r>
              <a:rPr kumimoji="0" sz="1800" b="0" i="0" u="none" strike="noStrike" kern="1200" cap="none" spc="90" normalizeH="0" baseline="0" noProof="0" dirty="0">
                <a:ln>
                  <a:noFill/>
                </a:ln>
                <a:solidFill>
                  <a:prstClr val="black"/>
                </a:solidFill>
                <a:effectLst/>
                <a:uLnTx/>
                <a:uFillTx/>
                <a:latin typeface="Carlito"/>
                <a:ea typeface="+mn-ea"/>
                <a:cs typeface="Carlito"/>
              </a:rPr>
              <a:t> </a:t>
            </a:r>
            <a:r>
              <a:rPr kumimoji="0" sz="1800" b="0" i="0" u="none" strike="noStrike" kern="1200" cap="none" spc="-15" normalizeH="0" baseline="0" noProof="0" dirty="0">
                <a:ln>
                  <a:noFill/>
                </a:ln>
                <a:solidFill>
                  <a:prstClr val="black"/>
                </a:solidFill>
                <a:effectLst/>
                <a:uLnTx/>
                <a:uFillTx/>
                <a:latin typeface="Carlito"/>
                <a:ea typeface="+mn-ea"/>
                <a:cs typeface="Carlito"/>
              </a:rPr>
              <a:t>cars.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How could we </a:t>
            </a:r>
            <a:r>
              <a:rPr kumimoji="0" sz="1800" b="0" i="0" u="none" strike="noStrike" kern="1200" cap="none" spc="0" normalizeH="0" baseline="0" noProof="0" dirty="0">
                <a:ln>
                  <a:noFill/>
                </a:ln>
                <a:solidFill>
                  <a:prstClr val="black"/>
                </a:solidFill>
                <a:effectLst/>
                <a:uLnTx/>
                <a:uFillTx/>
                <a:latin typeface="Carlito"/>
                <a:ea typeface="+mn-ea"/>
                <a:cs typeface="Carlito"/>
              </a:rPr>
              <a:t>lessen </a:t>
            </a:r>
            <a:r>
              <a:rPr kumimoji="0" sz="1800" b="0" i="0" u="none" strike="noStrike" kern="1200" cap="none" spc="-5" normalizeH="0" baseline="0" noProof="0" dirty="0">
                <a:ln>
                  <a:noFill/>
                </a:ln>
                <a:solidFill>
                  <a:prstClr val="black"/>
                </a:solidFill>
                <a:effectLst/>
                <a:uLnTx/>
                <a:uFillTx/>
                <a:latin typeface="Carlito"/>
                <a:ea typeface="+mn-ea"/>
                <a:cs typeface="Carlito"/>
              </a:rPr>
              <a:t>this</a:t>
            </a:r>
            <a:r>
              <a:rPr kumimoji="0" sz="1800" b="0" i="0" u="none" strike="noStrike" kern="1200" cap="none" spc="7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problem?</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2450" b="0" i="0" u="none" strike="noStrike" kern="1200" cap="none" spc="0" normalizeH="0" baseline="0" noProof="0">
              <a:ln>
                <a:noFill/>
              </a:ln>
              <a:solidFill>
                <a:prstClr val="black"/>
              </a:solidFill>
              <a:effectLst/>
              <a:uLnTx/>
              <a:uFillTx/>
              <a:latin typeface="Carlito"/>
              <a:ea typeface="+mn-ea"/>
              <a:cs typeface="Carlito"/>
            </a:endParaRPr>
          </a:p>
          <a:p>
            <a:pPr marL="1256665" marR="0" lvl="0" indent="0" algn="l" defTabSz="914400" rtl="0" eaLnBrk="1" fontAlgn="auto" latinLnBrk="0" hangingPunct="1">
              <a:lnSpc>
                <a:spcPct val="100000"/>
              </a:lnSpc>
              <a:spcBef>
                <a:spcPts val="0"/>
              </a:spcBef>
              <a:spcAft>
                <a:spcPts val="0"/>
              </a:spcAft>
              <a:buClrTx/>
              <a:buSzTx/>
              <a:buFontTx/>
              <a:buNone/>
              <a:tabLst>
                <a:tab pos="577850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2pm	3pm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2187702" y="3949458"/>
            <a:ext cx="3872865" cy="719455"/>
          </a:xfrm>
          <a:custGeom>
            <a:avLst/>
            <a:gdLst/>
            <a:ahLst/>
            <a:cxnLst/>
            <a:rect l="l" t="t" r="r" b="b"/>
            <a:pathLst>
              <a:path w="3872865" h="719454">
                <a:moveTo>
                  <a:pt x="682739" y="0"/>
                </a:moveTo>
                <a:lnTo>
                  <a:pt x="455676" y="0"/>
                </a:lnTo>
                <a:lnTo>
                  <a:pt x="227076" y="0"/>
                </a:lnTo>
                <a:lnTo>
                  <a:pt x="0" y="0"/>
                </a:lnTo>
                <a:lnTo>
                  <a:pt x="0" y="719315"/>
                </a:lnTo>
                <a:lnTo>
                  <a:pt x="227076" y="719315"/>
                </a:lnTo>
                <a:lnTo>
                  <a:pt x="455676" y="719315"/>
                </a:lnTo>
                <a:lnTo>
                  <a:pt x="682739" y="719315"/>
                </a:lnTo>
                <a:lnTo>
                  <a:pt x="682739" y="0"/>
                </a:lnTo>
                <a:close/>
              </a:path>
              <a:path w="3872865" h="719454">
                <a:moveTo>
                  <a:pt x="2049767" y="0"/>
                </a:moveTo>
                <a:lnTo>
                  <a:pt x="2049767" y="0"/>
                </a:lnTo>
                <a:lnTo>
                  <a:pt x="682752" y="0"/>
                </a:lnTo>
                <a:lnTo>
                  <a:pt x="682752" y="719315"/>
                </a:lnTo>
                <a:lnTo>
                  <a:pt x="2049767" y="719315"/>
                </a:lnTo>
                <a:lnTo>
                  <a:pt x="2049767" y="0"/>
                </a:lnTo>
                <a:close/>
              </a:path>
              <a:path w="3872865" h="719454">
                <a:moveTo>
                  <a:pt x="3872484" y="0"/>
                </a:moveTo>
                <a:lnTo>
                  <a:pt x="3872484" y="0"/>
                </a:lnTo>
                <a:lnTo>
                  <a:pt x="2049780" y="0"/>
                </a:lnTo>
                <a:lnTo>
                  <a:pt x="2049780" y="719315"/>
                </a:lnTo>
                <a:lnTo>
                  <a:pt x="3872484" y="719315"/>
                </a:lnTo>
                <a:lnTo>
                  <a:pt x="387248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060186" y="3949458"/>
            <a:ext cx="455930" cy="719455"/>
          </a:xfrm>
          <a:custGeom>
            <a:avLst/>
            <a:gdLst/>
            <a:ahLst/>
            <a:cxnLst/>
            <a:rect l="l" t="t" r="r" b="b"/>
            <a:pathLst>
              <a:path w="455929" h="719454">
                <a:moveTo>
                  <a:pt x="455676" y="0"/>
                </a:moveTo>
                <a:lnTo>
                  <a:pt x="228600" y="0"/>
                </a:lnTo>
                <a:lnTo>
                  <a:pt x="0" y="0"/>
                </a:lnTo>
                <a:lnTo>
                  <a:pt x="0" y="719315"/>
                </a:lnTo>
                <a:lnTo>
                  <a:pt x="228600" y="719315"/>
                </a:lnTo>
                <a:lnTo>
                  <a:pt x="455676" y="719315"/>
                </a:lnTo>
                <a:lnTo>
                  <a:pt x="45567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8" name="object 8"/>
          <p:cNvGraphicFramePr>
            <a:graphicFrameLocks noGrp="1"/>
          </p:cNvGraphicFramePr>
          <p:nvPr/>
        </p:nvGraphicFramePr>
        <p:xfrm>
          <a:off x="1946148" y="3936491"/>
          <a:ext cx="4559294" cy="719327"/>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27329">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227329">
                  <a:extLst>
                    <a:ext uri="{9D8B030D-6E8A-4147-A177-3AD203B41FA5}">
                      <a16:colId xmlns:a16="http://schemas.microsoft.com/office/drawing/2014/main" val="20003"/>
                    </a:ext>
                  </a:extLst>
                </a:gridCol>
                <a:gridCol w="228600">
                  <a:extLst>
                    <a:ext uri="{9D8B030D-6E8A-4147-A177-3AD203B41FA5}">
                      <a16:colId xmlns:a16="http://schemas.microsoft.com/office/drawing/2014/main" val="20004"/>
                    </a:ext>
                  </a:extLst>
                </a:gridCol>
                <a:gridCol w="227329">
                  <a:extLst>
                    <a:ext uri="{9D8B030D-6E8A-4147-A177-3AD203B41FA5}">
                      <a16:colId xmlns:a16="http://schemas.microsoft.com/office/drawing/2014/main" val="20005"/>
                    </a:ext>
                  </a:extLst>
                </a:gridCol>
                <a:gridCol w="228600">
                  <a:extLst>
                    <a:ext uri="{9D8B030D-6E8A-4147-A177-3AD203B41FA5}">
                      <a16:colId xmlns:a16="http://schemas.microsoft.com/office/drawing/2014/main" val="20006"/>
                    </a:ext>
                  </a:extLst>
                </a:gridCol>
                <a:gridCol w="227330">
                  <a:extLst>
                    <a:ext uri="{9D8B030D-6E8A-4147-A177-3AD203B41FA5}">
                      <a16:colId xmlns:a16="http://schemas.microsoft.com/office/drawing/2014/main" val="20007"/>
                    </a:ext>
                  </a:extLst>
                </a:gridCol>
                <a:gridCol w="228600">
                  <a:extLst>
                    <a:ext uri="{9D8B030D-6E8A-4147-A177-3AD203B41FA5}">
                      <a16:colId xmlns:a16="http://schemas.microsoft.com/office/drawing/2014/main" val="20008"/>
                    </a:ext>
                  </a:extLst>
                </a:gridCol>
                <a:gridCol w="227330">
                  <a:extLst>
                    <a:ext uri="{9D8B030D-6E8A-4147-A177-3AD203B41FA5}">
                      <a16:colId xmlns:a16="http://schemas.microsoft.com/office/drawing/2014/main" val="20009"/>
                    </a:ext>
                  </a:extLst>
                </a:gridCol>
                <a:gridCol w="228600">
                  <a:extLst>
                    <a:ext uri="{9D8B030D-6E8A-4147-A177-3AD203B41FA5}">
                      <a16:colId xmlns:a16="http://schemas.microsoft.com/office/drawing/2014/main" val="20010"/>
                    </a:ext>
                  </a:extLst>
                </a:gridCol>
                <a:gridCol w="227330">
                  <a:extLst>
                    <a:ext uri="{9D8B030D-6E8A-4147-A177-3AD203B41FA5}">
                      <a16:colId xmlns:a16="http://schemas.microsoft.com/office/drawing/2014/main" val="20011"/>
                    </a:ext>
                  </a:extLst>
                </a:gridCol>
                <a:gridCol w="228600">
                  <a:extLst>
                    <a:ext uri="{9D8B030D-6E8A-4147-A177-3AD203B41FA5}">
                      <a16:colId xmlns:a16="http://schemas.microsoft.com/office/drawing/2014/main" val="20012"/>
                    </a:ext>
                  </a:extLst>
                </a:gridCol>
                <a:gridCol w="227330">
                  <a:extLst>
                    <a:ext uri="{9D8B030D-6E8A-4147-A177-3AD203B41FA5}">
                      <a16:colId xmlns:a16="http://schemas.microsoft.com/office/drawing/2014/main" val="20013"/>
                    </a:ext>
                  </a:extLst>
                </a:gridCol>
                <a:gridCol w="228600">
                  <a:extLst>
                    <a:ext uri="{9D8B030D-6E8A-4147-A177-3AD203B41FA5}">
                      <a16:colId xmlns:a16="http://schemas.microsoft.com/office/drawing/2014/main" val="20014"/>
                    </a:ext>
                  </a:extLst>
                </a:gridCol>
                <a:gridCol w="227329">
                  <a:extLst>
                    <a:ext uri="{9D8B030D-6E8A-4147-A177-3AD203B41FA5}">
                      <a16:colId xmlns:a16="http://schemas.microsoft.com/office/drawing/2014/main" val="20015"/>
                    </a:ext>
                  </a:extLst>
                </a:gridCol>
                <a:gridCol w="228600">
                  <a:extLst>
                    <a:ext uri="{9D8B030D-6E8A-4147-A177-3AD203B41FA5}">
                      <a16:colId xmlns:a16="http://schemas.microsoft.com/office/drawing/2014/main" val="20016"/>
                    </a:ext>
                  </a:extLst>
                </a:gridCol>
                <a:gridCol w="227329">
                  <a:extLst>
                    <a:ext uri="{9D8B030D-6E8A-4147-A177-3AD203B41FA5}">
                      <a16:colId xmlns:a16="http://schemas.microsoft.com/office/drawing/2014/main" val="20017"/>
                    </a:ext>
                  </a:extLst>
                </a:gridCol>
                <a:gridCol w="228600">
                  <a:extLst>
                    <a:ext uri="{9D8B030D-6E8A-4147-A177-3AD203B41FA5}">
                      <a16:colId xmlns:a16="http://schemas.microsoft.com/office/drawing/2014/main" val="20018"/>
                    </a:ext>
                  </a:extLst>
                </a:gridCol>
                <a:gridCol w="227329">
                  <a:extLst>
                    <a:ext uri="{9D8B030D-6E8A-4147-A177-3AD203B41FA5}">
                      <a16:colId xmlns:a16="http://schemas.microsoft.com/office/drawing/2014/main" val="20019"/>
                    </a:ext>
                  </a:extLst>
                </a:gridCol>
              </a:tblGrid>
              <a:tr h="719327">
                <a:tc>
                  <a:txBody>
                    <a:bodyPr/>
                    <a:lstStyle/>
                    <a:p>
                      <a:pPr marL="2413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349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413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413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349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349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9" name="object 9"/>
          <p:cNvSpPr/>
          <p:nvPr/>
        </p:nvSpPr>
        <p:spPr>
          <a:xfrm>
            <a:off x="2729992" y="6023343"/>
            <a:ext cx="147955" cy="15240"/>
          </a:xfrm>
          <a:custGeom>
            <a:avLst/>
            <a:gdLst/>
            <a:ahLst/>
            <a:cxnLst/>
            <a:rect l="l" t="t" r="r" b="b"/>
            <a:pathLst>
              <a:path w="147955" h="15239">
                <a:moveTo>
                  <a:pt x="147828" y="0"/>
                </a:moveTo>
                <a:lnTo>
                  <a:pt x="0" y="0"/>
                </a:lnTo>
                <a:lnTo>
                  <a:pt x="0" y="15240"/>
                </a:lnTo>
                <a:lnTo>
                  <a:pt x="147828" y="15240"/>
                </a:lnTo>
                <a:lnTo>
                  <a:pt x="14782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176523" y="6023343"/>
            <a:ext cx="273050" cy="15240"/>
          </a:xfrm>
          <a:custGeom>
            <a:avLst/>
            <a:gdLst/>
            <a:ahLst/>
            <a:cxnLst/>
            <a:rect l="l" t="t" r="r" b="b"/>
            <a:pathLst>
              <a:path w="273050" h="15239">
                <a:moveTo>
                  <a:pt x="272796" y="0"/>
                </a:moveTo>
                <a:lnTo>
                  <a:pt x="0" y="0"/>
                </a:lnTo>
                <a:lnTo>
                  <a:pt x="0" y="15240"/>
                </a:lnTo>
                <a:lnTo>
                  <a:pt x="272796" y="15240"/>
                </a:lnTo>
                <a:lnTo>
                  <a:pt x="27279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563489" y="5926048"/>
            <a:ext cx="1004569" cy="212090"/>
          </a:xfrm>
          <a:custGeom>
            <a:avLst/>
            <a:gdLst/>
            <a:ahLst/>
            <a:cxnLst/>
            <a:rect l="l" t="t" r="r" b="b"/>
            <a:pathLst>
              <a:path w="1004570" h="212089">
                <a:moveTo>
                  <a:pt x="936625" y="0"/>
                </a:moveTo>
                <a:lnTo>
                  <a:pt x="933576" y="8597"/>
                </a:lnTo>
                <a:lnTo>
                  <a:pt x="945844" y="13917"/>
                </a:lnTo>
                <a:lnTo>
                  <a:pt x="956373" y="21282"/>
                </a:lnTo>
                <a:lnTo>
                  <a:pt x="977739" y="55414"/>
                </a:lnTo>
                <a:lnTo>
                  <a:pt x="984758" y="104813"/>
                </a:lnTo>
                <a:lnTo>
                  <a:pt x="983972" y="123491"/>
                </a:lnTo>
                <a:lnTo>
                  <a:pt x="972185" y="169227"/>
                </a:lnTo>
                <a:lnTo>
                  <a:pt x="945931" y="197807"/>
                </a:lnTo>
                <a:lnTo>
                  <a:pt x="933831" y="203149"/>
                </a:lnTo>
                <a:lnTo>
                  <a:pt x="936625" y="211747"/>
                </a:lnTo>
                <a:lnTo>
                  <a:pt x="977022" y="187715"/>
                </a:lnTo>
                <a:lnTo>
                  <a:pt x="999743" y="143336"/>
                </a:lnTo>
                <a:lnTo>
                  <a:pt x="1004062" y="105930"/>
                </a:lnTo>
                <a:lnTo>
                  <a:pt x="1002968" y="86521"/>
                </a:lnTo>
                <a:lnTo>
                  <a:pt x="986663" y="37122"/>
                </a:lnTo>
                <a:lnTo>
                  <a:pt x="951962" y="5548"/>
                </a:lnTo>
                <a:lnTo>
                  <a:pt x="936625" y="0"/>
                </a:lnTo>
                <a:close/>
              </a:path>
              <a:path w="1004570" h="212089">
                <a:moveTo>
                  <a:pt x="67437" y="0"/>
                </a:moveTo>
                <a:lnTo>
                  <a:pt x="27092" y="24108"/>
                </a:lnTo>
                <a:lnTo>
                  <a:pt x="4365" y="68583"/>
                </a:lnTo>
                <a:lnTo>
                  <a:pt x="0" y="105930"/>
                </a:lnTo>
                <a:lnTo>
                  <a:pt x="1075" y="125383"/>
                </a:lnTo>
                <a:lnTo>
                  <a:pt x="17399" y="174752"/>
                </a:lnTo>
                <a:lnTo>
                  <a:pt x="52081" y="206213"/>
                </a:lnTo>
                <a:lnTo>
                  <a:pt x="67437" y="211747"/>
                </a:lnTo>
                <a:lnTo>
                  <a:pt x="70103" y="203149"/>
                </a:lnTo>
                <a:lnTo>
                  <a:pt x="58076" y="197807"/>
                </a:lnTo>
                <a:lnTo>
                  <a:pt x="47704" y="190374"/>
                </a:lnTo>
                <a:lnTo>
                  <a:pt x="26376" y="155699"/>
                </a:lnTo>
                <a:lnTo>
                  <a:pt x="19303" y="104813"/>
                </a:lnTo>
                <a:lnTo>
                  <a:pt x="20089" y="86751"/>
                </a:lnTo>
                <a:lnTo>
                  <a:pt x="31876" y="42138"/>
                </a:lnTo>
                <a:lnTo>
                  <a:pt x="58291" y="13917"/>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508609" y="4879340"/>
            <a:ext cx="7365365" cy="1276985"/>
          </a:xfrm>
          <a:prstGeom prst="rect">
            <a:avLst/>
          </a:prstGeom>
        </p:spPr>
        <p:txBody>
          <a:bodyPr vert="horz" wrap="square" lIns="0" tIns="12700" rIns="0" bIns="0" rtlCol="0">
            <a:spAutoFit/>
          </a:bodyPr>
          <a:lstStyle/>
          <a:p>
            <a:pPr marL="25400" marR="177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can </a:t>
            </a:r>
            <a:r>
              <a:rPr kumimoji="0" sz="1800" b="1" i="0" u="none" strike="noStrike" kern="1200" cap="none" spc="0" normalizeH="0" baseline="0" noProof="0" dirty="0">
                <a:ln>
                  <a:noFill/>
                </a:ln>
                <a:solidFill>
                  <a:prstClr val="black"/>
                </a:solidFill>
                <a:effectLst/>
                <a:uLnTx/>
                <a:uFillTx/>
                <a:latin typeface="Carlito"/>
                <a:ea typeface="+mn-ea"/>
                <a:cs typeface="Carlito"/>
              </a:rPr>
              <a:t>split </a:t>
            </a:r>
            <a:r>
              <a:rPr kumimoji="0" sz="1800" b="1" i="0" u="none" strike="noStrike" kern="1200" cap="none" spc="-5" normalizeH="0" baseline="0" noProof="0" dirty="0">
                <a:ln>
                  <a:noFill/>
                </a:ln>
                <a:solidFill>
                  <a:prstClr val="black"/>
                </a:solidFill>
                <a:effectLst/>
                <a:uLnTx/>
                <a:uFillTx/>
                <a:latin typeface="Carlito"/>
                <a:ea typeface="+mn-ea"/>
                <a:cs typeface="Carlito"/>
              </a:rPr>
              <a:t>into shorter </a:t>
            </a:r>
            <a:r>
              <a:rPr kumimoji="0" sz="1800" b="1" i="0" u="none" strike="noStrike" kern="1200" cap="none" spc="0" normalizeH="0" baseline="0" noProof="0" dirty="0">
                <a:ln>
                  <a:noFill/>
                </a:ln>
                <a:solidFill>
                  <a:prstClr val="black"/>
                </a:solidFill>
                <a:effectLst/>
                <a:uLnTx/>
                <a:uFillTx/>
                <a:latin typeface="Carlito"/>
                <a:ea typeface="+mn-ea"/>
                <a:cs typeface="Carlito"/>
              </a:rPr>
              <a:t>time </a:t>
            </a:r>
            <a:r>
              <a:rPr kumimoji="0" sz="1800" b="1" i="0" u="none" strike="noStrike" kern="1200" cap="none" spc="-10" normalizeH="0" baseline="0" noProof="0" dirty="0">
                <a:ln>
                  <a:noFill/>
                </a:ln>
                <a:solidFill>
                  <a:prstClr val="black"/>
                </a:solidFill>
                <a:effectLst/>
                <a:uLnTx/>
                <a:uFillTx/>
                <a:latin typeface="Carlito"/>
                <a:ea typeface="+mn-ea"/>
                <a:cs typeface="Carlito"/>
              </a:rPr>
              <a:t>intervals</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If </a:t>
            </a:r>
            <a:r>
              <a:rPr kumimoji="0" sz="1800" b="0" i="0" u="none" strike="noStrike" kern="1200" cap="none" spc="-20" normalizeH="0" baseline="0" noProof="0" dirty="0">
                <a:ln>
                  <a:noFill/>
                </a:ln>
                <a:solidFill>
                  <a:prstClr val="black"/>
                </a:solidFill>
                <a:effectLst/>
                <a:uLnTx/>
                <a:uFillTx/>
                <a:latin typeface="Carlito"/>
                <a:ea typeface="+mn-ea"/>
                <a:cs typeface="Carlito"/>
              </a:rPr>
              <a:t>there’s </a:t>
            </a:r>
            <a:r>
              <a:rPr kumimoji="0" sz="1800" b="0" i="0" u="none" strike="noStrike" kern="1200" cap="none" spc="-5" normalizeH="0" baseline="0" noProof="0" dirty="0">
                <a:ln>
                  <a:noFill/>
                </a:ln>
                <a:solidFill>
                  <a:prstClr val="black"/>
                </a:solidFill>
                <a:effectLst/>
                <a:uLnTx/>
                <a:uFillTx/>
                <a:latin typeface="Carlito"/>
                <a:ea typeface="+mn-ea"/>
                <a:cs typeface="Carlito"/>
              </a:rPr>
              <a:t>now </a:t>
            </a:r>
            <a:r>
              <a:rPr kumimoji="0" sz="1800" b="0" i="0" u="none" strike="noStrike" kern="1200" cap="none" spc="0" normalizeH="0" baseline="0" noProof="0" dirty="0">
                <a:ln>
                  <a:noFill/>
                </a:ln>
                <a:solidFill>
                  <a:prstClr val="black"/>
                </a:solidFill>
                <a:effectLst/>
                <a:uLnTx/>
                <a:uFillTx/>
                <a:latin typeface="Carlito"/>
                <a:ea typeface="+mn-ea"/>
                <a:cs typeface="Carlito"/>
              </a:rPr>
              <a:t>20 </a:t>
            </a:r>
            <a:r>
              <a:rPr kumimoji="0" sz="1800" b="0" i="0" u="none" strike="noStrike" kern="1200" cap="none" spc="-10" normalizeH="0" baseline="0" noProof="0" dirty="0">
                <a:ln>
                  <a:noFill/>
                </a:ln>
                <a:solidFill>
                  <a:prstClr val="black"/>
                </a:solidFill>
                <a:effectLst/>
                <a:uLnTx/>
                <a:uFillTx/>
                <a:latin typeface="Carlito"/>
                <a:ea typeface="+mn-ea"/>
                <a:cs typeface="Carlito"/>
              </a:rPr>
              <a:t>intervals </a:t>
            </a:r>
            <a:r>
              <a:rPr kumimoji="0" sz="1800" b="0" i="0" u="none" strike="noStrike" kern="1200" cap="none" spc="-5" normalizeH="0" baseline="0" noProof="0" dirty="0">
                <a:ln>
                  <a:noFill/>
                </a:ln>
                <a:solidFill>
                  <a:prstClr val="black"/>
                </a:solidFill>
                <a:effectLst/>
                <a:uLnTx/>
                <a:uFillTx/>
                <a:latin typeface="Carlito"/>
                <a:ea typeface="+mn-ea"/>
                <a:cs typeface="Carlito"/>
              </a:rPr>
              <a:t>(and </a:t>
            </a:r>
            <a:r>
              <a:rPr kumimoji="0" sz="1800" b="0" i="0" u="none" strike="noStrike" kern="1200" cap="none" spc="-10" normalizeH="0" baseline="0" noProof="0" dirty="0">
                <a:ln>
                  <a:noFill/>
                </a:ln>
                <a:solidFill>
                  <a:prstClr val="black"/>
                </a:solidFill>
                <a:effectLst/>
                <a:uLnTx/>
                <a:uFillTx/>
                <a:latin typeface="Carlito"/>
                <a:ea typeface="+mn-ea"/>
                <a:cs typeface="Carlito"/>
              </a:rPr>
              <a:t>still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25" normalizeH="0" baseline="0" noProof="0" dirty="0">
                <a:ln>
                  <a:noFill/>
                </a:ln>
                <a:solidFill>
                  <a:prstClr val="black"/>
                </a:solidFill>
                <a:effectLst/>
                <a:uLnTx/>
                <a:uFillTx/>
                <a:latin typeface="Carlito"/>
                <a:ea typeface="+mn-ea"/>
                <a:cs typeface="Carlito"/>
              </a:rPr>
              <a:t>rate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5" normalizeH="0" baseline="0" noProof="0" dirty="0">
                <a:ln>
                  <a:noFill/>
                </a:ln>
                <a:solidFill>
                  <a:prstClr val="black"/>
                </a:solidFill>
                <a:effectLst/>
                <a:uLnTx/>
                <a:uFillTx/>
                <a:latin typeface="Carlito"/>
                <a:ea typeface="+mn-ea"/>
                <a:cs typeface="Carlito"/>
              </a:rPr>
              <a:t>hour), </a:t>
            </a:r>
            <a:r>
              <a:rPr kumimoji="0" sz="1800" b="0" i="0" u="none" strike="noStrike" kern="1200" cap="none" spc="-10" normalizeH="0" baseline="0" noProof="0" dirty="0">
                <a:ln>
                  <a:noFill/>
                </a:ln>
                <a:solidFill>
                  <a:prstClr val="black"/>
                </a:solidFill>
                <a:effectLst/>
                <a:uLnTx/>
                <a:uFillTx/>
                <a:latin typeface="Carlito"/>
                <a:ea typeface="+mn-ea"/>
                <a:cs typeface="Carlito"/>
              </a:rPr>
              <a:t>calculate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8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5" normalizeH="0" baseline="0" noProof="0" dirty="0">
                <a:ln>
                  <a:noFill/>
                </a:ln>
                <a:solidFill>
                  <a:prstClr val="black"/>
                </a:solidFill>
                <a:effectLst/>
                <a:uLnTx/>
                <a:uFillTx/>
                <a:latin typeface="Carlito"/>
                <a:ea typeface="+mn-ea"/>
                <a:cs typeface="Carlito"/>
              </a:rPr>
              <a:t>passing</a:t>
            </a:r>
            <a:r>
              <a:rPr kumimoji="0" sz="1800" b="0" i="0" u="none" strike="noStrike" kern="1200" cap="none" spc="18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now:</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rlito"/>
              <a:ea typeface="+mn-ea"/>
              <a:cs typeface="Carlito"/>
            </a:endParaRPr>
          </a:p>
          <a:p>
            <a:pPr marL="2230755" marR="0" lvl="0" indent="0" algn="l" defTabSz="914400" rtl="0" eaLnBrk="1" fontAlgn="auto" latinLnBrk="0" hangingPunct="1">
              <a:lnSpc>
                <a:spcPts val="1764"/>
              </a:lnSpc>
              <a:spcBef>
                <a:spcPts val="0"/>
              </a:spcBef>
              <a:spcAft>
                <a:spcPts val="0"/>
              </a:spcAft>
              <a:buClrTx/>
              <a:buSzTx/>
              <a:buFontTx/>
              <a:buNone/>
              <a:tabLst>
                <a:tab pos="2735580" algn="l"/>
              </a:tabLst>
              <a:defRPr/>
            </a:pPr>
            <a:r>
              <a:rPr kumimoji="0" sz="1800" b="0" i="0" u="none" strike="noStrike" kern="1200" cap="none" spc="-390" normalizeH="0" baseline="0" noProof="0" dirty="0">
                <a:ln>
                  <a:noFill/>
                </a:ln>
                <a:solidFill>
                  <a:prstClr val="black"/>
                </a:solidFill>
                <a:effectLst/>
                <a:uLnTx/>
                <a:uFillTx/>
                <a:latin typeface="Tinos"/>
                <a:ea typeface="+mn-ea"/>
                <a:cs typeface="Tinos"/>
              </a:rPr>
              <a:t>𝝀	</a:t>
            </a:r>
            <a:r>
              <a:rPr kumimoji="0" sz="1800" b="0" i="0" u="none" strike="noStrike" kern="1200" cap="none" spc="-325" normalizeH="0" baseline="0" noProof="0" dirty="0">
                <a:ln>
                  <a:noFill/>
                </a:ln>
                <a:solidFill>
                  <a:prstClr val="black"/>
                </a:solidFill>
                <a:effectLst/>
                <a:uLnTx/>
                <a:uFillTx/>
                <a:latin typeface="Tinos"/>
                <a:ea typeface="+mn-ea"/>
                <a:cs typeface="Tinos"/>
              </a:rPr>
              <a:t>𝟓</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401320" marR="0" lvl="0" indent="0" algn="ctr" defTabSz="914400" rtl="0" eaLnBrk="1" fontAlgn="auto" latinLnBrk="0" hangingPunct="1">
              <a:lnSpc>
                <a:spcPts val="1764"/>
              </a:lnSpc>
              <a:spcBef>
                <a:spcPts val="0"/>
              </a:spcBef>
              <a:spcAft>
                <a:spcPts val="0"/>
              </a:spcAft>
              <a:buClrTx/>
              <a:buSzTx/>
              <a:buFontTx/>
              <a:buNone/>
              <a:tabLst>
                <a:tab pos="3168015"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𝒑 </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2700" b="0" i="0" u="none" strike="noStrike" kern="1200" cap="none" spc="-359" normalizeH="0" baseline="-37037" noProof="0" dirty="0">
                <a:ln>
                  <a:noFill/>
                </a:ln>
                <a:solidFill>
                  <a:prstClr val="black"/>
                </a:solidFill>
                <a:effectLst/>
                <a:uLnTx/>
                <a:uFillTx/>
                <a:latin typeface="Tinos"/>
                <a:ea typeface="+mn-ea"/>
                <a:cs typeface="Tinos"/>
              </a:rPr>
              <a:t>𝒏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2700" b="0" i="0" u="none" strike="noStrike" kern="1200" cap="none" spc="-487" normalizeH="0" baseline="-37037" noProof="0" dirty="0">
                <a:ln>
                  <a:noFill/>
                </a:ln>
                <a:solidFill>
                  <a:prstClr val="black"/>
                </a:solidFill>
                <a:effectLst/>
                <a:uLnTx/>
                <a:uFillTx/>
                <a:latin typeface="Tinos"/>
                <a:ea typeface="+mn-ea"/>
                <a:cs typeface="Tinos"/>
              </a:rPr>
              <a:t>𝟐𝟎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7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𝟐𝟓	</a:t>
            </a:r>
            <a:r>
              <a:rPr kumimoji="0" sz="1800" b="0" i="0" u="none" strike="noStrike" kern="1200" cap="none" spc="15" normalizeH="0" baseline="0" noProof="0" dirty="0">
                <a:ln>
                  <a:noFill/>
                </a:ln>
                <a:solidFill>
                  <a:prstClr val="black"/>
                </a:solidFill>
                <a:effectLst/>
                <a:uLnTx/>
                <a:uFillTx/>
                <a:latin typeface="Tinos"/>
                <a:ea typeface="+mn-ea"/>
                <a:cs typeface="Tinos"/>
              </a:rPr>
              <a:t>𝑿~𝑩  </a:t>
            </a:r>
            <a:r>
              <a:rPr kumimoji="0" sz="1800" b="0" i="0" u="none" strike="noStrike" kern="1200" cap="none" spc="-245" normalizeH="0" baseline="0" noProof="0" dirty="0">
                <a:ln>
                  <a:noFill/>
                </a:ln>
                <a:solidFill>
                  <a:prstClr val="black"/>
                </a:solidFill>
                <a:effectLst/>
                <a:uLnTx/>
                <a:uFillTx/>
                <a:latin typeface="Tinos"/>
                <a:ea typeface="+mn-ea"/>
                <a:cs typeface="Tinos"/>
              </a:rPr>
              <a:t>𝟐𝟎, </a:t>
            </a:r>
            <a:r>
              <a:rPr kumimoji="0" sz="1800" b="0" i="0" u="none" strike="noStrike" kern="1200" cap="none" spc="-204" normalizeH="0" baseline="0" noProof="0" dirty="0">
                <a:ln>
                  <a:noFill/>
                </a:ln>
                <a:solidFill>
                  <a:prstClr val="black"/>
                </a:solidFill>
                <a:effectLst/>
                <a:uLnTx/>
                <a:uFillTx/>
                <a:latin typeface="Tinos"/>
                <a:ea typeface="+mn-ea"/>
                <a:cs typeface="Tinos"/>
              </a:rPr>
              <a:t>𝟎.</a:t>
            </a:r>
            <a:r>
              <a:rPr kumimoji="0" sz="1800" b="0" i="0" u="none" strike="noStrike" kern="1200" cap="none" spc="-254"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𝟐𝟓</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p:nvPr/>
        </p:nvSpPr>
        <p:spPr>
          <a:xfrm>
            <a:off x="2466720" y="6390868"/>
            <a:ext cx="745490" cy="212090"/>
          </a:xfrm>
          <a:custGeom>
            <a:avLst/>
            <a:gdLst/>
            <a:ahLst/>
            <a:cxnLst/>
            <a:rect l="l" t="t" r="r" b="b"/>
            <a:pathLst>
              <a:path w="745489" h="212090">
                <a:moveTo>
                  <a:pt x="677545" y="0"/>
                </a:moveTo>
                <a:lnTo>
                  <a:pt x="674497" y="8597"/>
                </a:lnTo>
                <a:lnTo>
                  <a:pt x="686764" y="13917"/>
                </a:lnTo>
                <a:lnTo>
                  <a:pt x="697293" y="21282"/>
                </a:lnTo>
                <a:lnTo>
                  <a:pt x="718659" y="55414"/>
                </a:lnTo>
                <a:lnTo>
                  <a:pt x="725678" y="104813"/>
                </a:lnTo>
                <a:lnTo>
                  <a:pt x="724892" y="123489"/>
                </a:lnTo>
                <a:lnTo>
                  <a:pt x="713105" y="169227"/>
                </a:lnTo>
                <a:lnTo>
                  <a:pt x="686851" y="197807"/>
                </a:lnTo>
                <a:lnTo>
                  <a:pt x="674751" y="203149"/>
                </a:lnTo>
                <a:lnTo>
                  <a:pt x="677545" y="211747"/>
                </a:lnTo>
                <a:lnTo>
                  <a:pt x="717942" y="187715"/>
                </a:lnTo>
                <a:lnTo>
                  <a:pt x="740663" y="143336"/>
                </a:lnTo>
                <a:lnTo>
                  <a:pt x="744982" y="105930"/>
                </a:lnTo>
                <a:lnTo>
                  <a:pt x="743888" y="86521"/>
                </a:lnTo>
                <a:lnTo>
                  <a:pt x="727583" y="37122"/>
                </a:lnTo>
                <a:lnTo>
                  <a:pt x="692882" y="5548"/>
                </a:lnTo>
                <a:lnTo>
                  <a:pt x="677545" y="0"/>
                </a:lnTo>
                <a:close/>
              </a:path>
              <a:path w="745489" h="212090">
                <a:moveTo>
                  <a:pt x="67437" y="0"/>
                </a:moveTo>
                <a:lnTo>
                  <a:pt x="27092" y="24108"/>
                </a:lnTo>
                <a:lnTo>
                  <a:pt x="4365" y="68583"/>
                </a:lnTo>
                <a:lnTo>
                  <a:pt x="0" y="105930"/>
                </a:lnTo>
                <a:lnTo>
                  <a:pt x="1075" y="125383"/>
                </a:lnTo>
                <a:lnTo>
                  <a:pt x="17399" y="174751"/>
                </a:lnTo>
                <a:lnTo>
                  <a:pt x="52081" y="206213"/>
                </a:lnTo>
                <a:lnTo>
                  <a:pt x="67437" y="211747"/>
                </a:lnTo>
                <a:lnTo>
                  <a:pt x="70104" y="203149"/>
                </a:lnTo>
                <a:lnTo>
                  <a:pt x="58076" y="197807"/>
                </a:lnTo>
                <a:lnTo>
                  <a:pt x="47704" y="190374"/>
                </a:lnTo>
                <a:lnTo>
                  <a:pt x="26376" y="155694"/>
                </a:lnTo>
                <a:lnTo>
                  <a:pt x="19304" y="104813"/>
                </a:lnTo>
                <a:lnTo>
                  <a:pt x="20089" y="86751"/>
                </a:lnTo>
                <a:lnTo>
                  <a:pt x="31877" y="42138"/>
                </a:lnTo>
                <a:lnTo>
                  <a:pt x="58291" y="13917"/>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p:nvPr/>
        </p:nvSpPr>
        <p:spPr>
          <a:xfrm>
            <a:off x="2277236" y="6321348"/>
            <a:ext cx="12014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017269" algn="l"/>
              </a:tabLst>
              <a:defRPr/>
            </a:pPr>
            <a:r>
              <a:rPr kumimoji="0" sz="1800" b="0" i="0" u="none" strike="noStrike" kern="1200" cap="none" spc="-215" normalizeH="0" baseline="0" noProof="0" dirty="0">
                <a:ln>
                  <a:noFill/>
                </a:ln>
                <a:solidFill>
                  <a:prstClr val="black"/>
                </a:solidFill>
                <a:effectLst/>
                <a:uLnTx/>
                <a:uFillTx/>
                <a:latin typeface="Tinos"/>
                <a:ea typeface="+mn-ea"/>
                <a:cs typeface="Tinos"/>
              </a:rPr>
              <a:t>𝑷 </a:t>
            </a:r>
            <a:r>
              <a:rPr kumimoji="0" sz="1800" b="0" i="0" u="none" strike="noStrike" kern="1200" cap="none" spc="-160" normalizeH="0" baseline="0" noProof="0" dirty="0">
                <a:ln>
                  <a:noFill/>
                </a:ln>
                <a:solidFill>
                  <a:prstClr val="black"/>
                </a:solidFill>
                <a:effectLst/>
                <a:uLnTx/>
                <a:uFillTx/>
                <a:latin typeface="Tinos"/>
                <a:ea typeface="+mn-ea"/>
                <a:cs typeface="Tinos"/>
              </a:rPr>
              <a:t> </a:t>
            </a:r>
            <a:r>
              <a:rPr kumimoji="0" sz="1800" b="0" i="0" u="none" strike="noStrike" kern="1200" cap="none" spc="-200" normalizeH="0" baseline="0" noProof="0" dirty="0">
                <a:ln>
                  <a:noFill/>
                </a:ln>
                <a:solidFill>
                  <a:prstClr val="black"/>
                </a:solidFill>
                <a:effectLst/>
                <a:uLnTx/>
                <a:uFillTx/>
                <a:latin typeface="Tinos"/>
                <a:ea typeface="+mn-ea"/>
                <a:cs typeface="Tinos"/>
              </a:rPr>
              <a:t>𝑿</a:t>
            </a:r>
            <a:r>
              <a:rPr kumimoji="0" sz="1800" b="0" i="0" u="none" strike="noStrike" kern="1200" cap="none" spc="6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420" normalizeH="0" baseline="0" noProof="0" dirty="0">
                <a:ln>
                  <a:noFill/>
                </a:ln>
                <a:solidFill>
                  <a:prstClr val="black"/>
                </a:solidFill>
                <a:effectLst/>
                <a:uLnTx/>
                <a:uFillTx/>
                <a:latin typeface="Tinos"/>
                <a:ea typeface="+mn-ea"/>
                <a:cs typeface="Tinos"/>
              </a:rPr>
              <a:t>𝟖</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3548253" y="6307366"/>
            <a:ext cx="460375" cy="377190"/>
          </a:xfrm>
          <a:custGeom>
            <a:avLst/>
            <a:gdLst/>
            <a:ahLst/>
            <a:cxnLst/>
            <a:rect l="l" t="t" r="r" b="b"/>
            <a:pathLst>
              <a:path w="460375" h="377190">
                <a:moveTo>
                  <a:pt x="378460" y="0"/>
                </a:moveTo>
                <a:lnTo>
                  <a:pt x="374776" y="8940"/>
                </a:lnTo>
                <a:lnTo>
                  <a:pt x="388848" y="20361"/>
                </a:lnTo>
                <a:lnTo>
                  <a:pt x="401335" y="35209"/>
                </a:lnTo>
                <a:lnTo>
                  <a:pt x="421513" y="75183"/>
                </a:lnTo>
                <a:lnTo>
                  <a:pt x="434308" y="126961"/>
                </a:lnTo>
                <a:lnTo>
                  <a:pt x="438531" y="188645"/>
                </a:lnTo>
                <a:lnTo>
                  <a:pt x="437481" y="220223"/>
                </a:lnTo>
                <a:lnTo>
                  <a:pt x="429047" y="276592"/>
                </a:lnTo>
                <a:lnTo>
                  <a:pt x="412353" y="323300"/>
                </a:lnTo>
                <a:lnTo>
                  <a:pt x="388921" y="356676"/>
                </a:lnTo>
                <a:lnTo>
                  <a:pt x="374776" y="368134"/>
                </a:lnTo>
                <a:lnTo>
                  <a:pt x="378460" y="377062"/>
                </a:lnTo>
                <a:lnTo>
                  <a:pt x="411988" y="350221"/>
                </a:lnTo>
                <a:lnTo>
                  <a:pt x="437896" y="307187"/>
                </a:lnTo>
                <a:lnTo>
                  <a:pt x="454358" y="251931"/>
                </a:lnTo>
                <a:lnTo>
                  <a:pt x="459867" y="188417"/>
                </a:lnTo>
                <a:lnTo>
                  <a:pt x="458487" y="155463"/>
                </a:lnTo>
                <a:lnTo>
                  <a:pt x="447490" y="96084"/>
                </a:lnTo>
                <a:lnTo>
                  <a:pt x="425894" y="46304"/>
                </a:lnTo>
                <a:lnTo>
                  <a:pt x="396176" y="11475"/>
                </a:lnTo>
                <a:lnTo>
                  <a:pt x="378460" y="0"/>
                </a:lnTo>
                <a:close/>
              </a:path>
              <a:path w="460375" h="377190">
                <a:moveTo>
                  <a:pt x="81407" y="0"/>
                </a:moveTo>
                <a:lnTo>
                  <a:pt x="47894" y="26909"/>
                </a:lnTo>
                <a:lnTo>
                  <a:pt x="22098" y="69659"/>
                </a:lnTo>
                <a:lnTo>
                  <a:pt x="5524" y="124685"/>
                </a:lnTo>
                <a:lnTo>
                  <a:pt x="0" y="188417"/>
                </a:lnTo>
                <a:lnTo>
                  <a:pt x="1381" y="221207"/>
                </a:lnTo>
                <a:lnTo>
                  <a:pt x="12430" y="280591"/>
                </a:lnTo>
                <a:lnTo>
                  <a:pt x="34026" y="330728"/>
                </a:lnTo>
                <a:lnTo>
                  <a:pt x="63692" y="365666"/>
                </a:lnTo>
                <a:lnTo>
                  <a:pt x="81407" y="377062"/>
                </a:lnTo>
                <a:lnTo>
                  <a:pt x="85089" y="368134"/>
                </a:lnTo>
                <a:lnTo>
                  <a:pt x="70873" y="356676"/>
                </a:lnTo>
                <a:lnTo>
                  <a:pt x="58324" y="341731"/>
                </a:lnTo>
                <a:lnTo>
                  <a:pt x="38226" y="301383"/>
                </a:lnTo>
                <a:lnTo>
                  <a:pt x="25542" y="249539"/>
                </a:lnTo>
                <a:lnTo>
                  <a:pt x="21336" y="188645"/>
                </a:lnTo>
                <a:lnTo>
                  <a:pt x="22405" y="156565"/>
                </a:lnTo>
                <a:lnTo>
                  <a:pt x="30926" y="99834"/>
                </a:lnTo>
                <a:lnTo>
                  <a:pt x="47638" y="53483"/>
                </a:lnTo>
                <a:lnTo>
                  <a:pt x="71018" y="20361"/>
                </a:lnTo>
                <a:lnTo>
                  <a:pt x="85089" y="8940"/>
                </a:lnTo>
                <a:lnTo>
                  <a:pt x="8140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3629405" y="6197904"/>
            <a:ext cx="299720" cy="56832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20" normalizeH="0" baseline="0" noProof="0" dirty="0">
                <a:ln>
                  <a:noFill/>
                </a:ln>
                <a:solidFill>
                  <a:prstClr val="black"/>
                </a:solidFill>
                <a:effectLst/>
                <a:uLnTx/>
                <a:uFillTx/>
                <a:latin typeface="Tinos"/>
                <a:ea typeface="+mn-ea"/>
                <a:cs typeface="Tinos"/>
              </a:rPr>
              <a:t>𝟐𝟎</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8128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𝟖</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txBox="1"/>
          <p:nvPr/>
        </p:nvSpPr>
        <p:spPr>
          <a:xfrm>
            <a:off x="4027678" y="6321348"/>
            <a:ext cx="245364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245" normalizeH="0" baseline="0" noProof="0" dirty="0">
                <a:ln>
                  <a:noFill/>
                </a:ln>
                <a:solidFill>
                  <a:prstClr val="black"/>
                </a:solidFill>
                <a:effectLst/>
                <a:uLnTx/>
                <a:uFillTx/>
                <a:latin typeface="Tinos"/>
                <a:ea typeface="+mn-ea"/>
                <a:cs typeface="Tinos"/>
              </a:rPr>
              <a:t>𝟐𝟓</a:t>
            </a:r>
            <a:r>
              <a:rPr kumimoji="0" sz="1950" b="0" i="0" u="none" strike="noStrike" kern="1200" cap="none" spc="-367" normalizeH="0" baseline="27777" noProof="0" dirty="0">
                <a:ln>
                  <a:noFill/>
                </a:ln>
                <a:solidFill>
                  <a:prstClr val="black"/>
                </a:solidFill>
                <a:effectLst/>
                <a:uLnTx/>
                <a:uFillTx/>
                <a:latin typeface="Tinos"/>
                <a:ea typeface="+mn-ea"/>
                <a:cs typeface="Tinos"/>
              </a:rPr>
              <a:t>𝟖</a:t>
            </a:r>
            <a:r>
              <a:rPr kumimoji="0" sz="1800" b="0" i="0" u="none" strike="noStrike" kern="1200" cap="none" spc="-245" normalizeH="0" baseline="0" noProof="0" dirty="0">
                <a:ln>
                  <a:noFill/>
                </a:ln>
                <a:solidFill>
                  <a:prstClr val="black"/>
                </a:solidFill>
                <a:effectLst/>
                <a:uLnTx/>
                <a:uFillTx/>
                <a:latin typeface="Tinos"/>
                <a:ea typeface="+mn-ea"/>
                <a:cs typeface="Tinos"/>
              </a:rPr>
              <a:t>𝟎. </a:t>
            </a:r>
            <a:r>
              <a:rPr kumimoji="0" sz="1800" b="0" i="0" u="none" strike="noStrike" kern="1200" cap="none" spc="-275" normalizeH="0" baseline="0" noProof="0" dirty="0">
                <a:ln>
                  <a:noFill/>
                </a:ln>
                <a:solidFill>
                  <a:prstClr val="black"/>
                </a:solidFill>
                <a:effectLst/>
                <a:uLnTx/>
                <a:uFillTx/>
                <a:latin typeface="Tinos"/>
                <a:ea typeface="+mn-ea"/>
                <a:cs typeface="Tinos"/>
              </a:rPr>
              <a:t>𝟕𝟓</a:t>
            </a:r>
            <a:r>
              <a:rPr kumimoji="0" sz="1950" b="0" i="0" u="none" strike="noStrike" kern="1200" cap="none" spc="-412" normalizeH="0" baseline="27777" noProof="0" dirty="0">
                <a:ln>
                  <a:noFill/>
                </a:ln>
                <a:solidFill>
                  <a:prstClr val="black"/>
                </a:solidFill>
                <a:effectLst/>
                <a:uLnTx/>
                <a:uFillTx/>
                <a:latin typeface="Tinos"/>
                <a:ea typeface="+mn-ea"/>
                <a:cs typeface="Tinos"/>
              </a:rPr>
              <a:t>𝟏𝟐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a:t>
            </a:r>
            <a:r>
              <a:rPr kumimoji="0" sz="1800" b="0" i="0" u="none" strike="noStrike" kern="1200" cap="none" spc="-315"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𝟎𝟔𝟎𝟗</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1578102" y="1341881"/>
            <a:ext cx="4533900" cy="719455"/>
          </a:xfrm>
          <a:custGeom>
            <a:avLst/>
            <a:gdLst/>
            <a:ahLst/>
            <a:cxnLst/>
            <a:rect l="l" t="t" r="r" b="b"/>
            <a:pathLst>
              <a:path w="4533900" h="719455">
                <a:moveTo>
                  <a:pt x="1007351" y="0"/>
                </a:moveTo>
                <a:lnTo>
                  <a:pt x="504444" y="0"/>
                </a:lnTo>
                <a:lnTo>
                  <a:pt x="0" y="0"/>
                </a:lnTo>
                <a:lnTo>
                  <a:pt x="0" y="719328"/>
                </a:lnTo>
                <a:lnTo>
                  <a:pt x="504444" y="719328"/>
                </a:lnTo>
                <a:lnTo>
                  <a:pt x="1007351" y="719328"/>
                </a:lnTo>
                <a:lnTo>
                  <a:pt x="1007351" y="0"/>
                </a:lnTo>
                <a:close/>
              </a:path>
              <a:path w="4533900" h="719455">
                <a:moveTo>
                  <a:pt x="4030967" y="0"/>
                </a:moveTo>
                <a:lnTo>
                  <a:pt x="4030967" y="0"/>
                </a:lnTo>
                <a:lnTo>
                  <a:pt x="1007364" y="0"/>
                </a:lnTo>
                <a:lnTo>
                  <a:pt x="1007364" y="719328"/>
                </a:lnTo>
                <a:lnTo>
                  <a:pt x="4030967" y="719328"/>
                </a:lnTo>
                <a:lnTo>
                  <a:pt x="4030967" y="0"/>
                </a:lnTo>
                <a:close/>
              </a:path>
              <a:path w="4533900" h="719455">
                <a:moveTo>
                  <a:pt x="4533900" y="0"/>
                </a:moveTo>
                <a:lnTo>
                  <a:pt x="4030980" y="0"/>
                </a:lnTo>
                <a:lnTo>
                  <a:pt x="4030980" y="719328"/>
                </a:lnTo>
                <a:lnTo>
                  <a:pt x="4533900" y="719328"/>
                </a:lnTo>
                <a:lnTo>
                  <a:pt x="45339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9" name="object 19"/>
          <p:cNvGraphicFramePr>
            <a:graphicFrameLocks noGrp="1"/>
          </p:cNvGraphicFramePr>
          <p:nvPr/>
        </p:nvGraphicFramePr>
        <p:xfrm>
          <a:off x="1060703" y="1328927"/>
          <a:ext cx="5039356" cy="719327"/>
        </p:xfrm>
        <a:graphic>
          <a:graphicData uri="http://schemas.openxmlformats.org/drawingml/2006/table">
            <a:tbl>
              <a:tblPr firstRow="1" bandRow="1">
                <a:tableStyleId>{2D5ABB26-0587-4C30-8999-92F81FD0307C}</a:tableStyleId>
              </a:tblPr>
              <a:tblGrid>
                <a:gridCol w="504190">
                  <a:extLst>
                    <a:ext uri="{9D8B030D-6E8A-4147-A177-3AD203B41FA5}">
                      <a16:colId xmlns:a16="http://schemas.microsoft.com/office/drawing/2014/main" val="20000"/>
                    </a:ext>
                  </a:extLst>
                </a:gridCol>
                <a:gridCol w="504190">
                  <a:extLst>
                    <a:ext uri="{9D8B030D-6E8A-4147-A177-3AD203B41FA5}">
                      <a16:colId xmlns:a16="http://schemas.microsoft.com/office/drawing/2014/main" val="20001"/>
                    </a:ext>
                  </a:extLst>
                </a:gridCol>
                <a:gridCol w="502919">
                  <a:extLst>
                    <a:ext uri="{9D8B030D-6E8A-4147-A177-3AD203B41FA5}">
                      <a16:colId xmlns:a16="http://schemas.microsoft.com/office/drawing/2014/main" val="20002"/>
                    </a:ext>
                  </a:extLst>
                </a:gridCol>
                <a:gridCol w="504189">
                  <a:extLst>
                    <a:ext uri="{9D8B030D-6E8A-4147-A177-3AD203B41FA5}">
                      <a16:colId xmlns:a16="http://schemas.microsoft.com/office/drawing/2014/main" val="20003"/>
                    </a:ext>
                  </a:extLst>
                </a:gridCol>
                <a:gridCol w="503555">
                  <a:extLst>
                    <a:ext uri="{9D8B030D-6E8A-4147-A177-3AD203B41FA5}">
                      <a16:colId xmlns:a16="http://schemas.microsoft.com/office/drawing/2014/main" val="20004"/>
                    </a:ext>
                  </a:extLst>
                </a:gridCol>
                <a:gridCol w="502284">
                  <a:extLst>
                    <a:ext uri="{9D8B030D-6E8A-4147-A177-3AD203B41FA5}">
                      <a16:colId xmlns:a16="http://schemas.microsoft.com/office/drawing/2014/main" val="20005"/>
                    </a:ext>
                  </a:extLst>
                </a:gridCol>
                <a:gridCol w="504825">
                  <a:extLst>
                    <a:ext uri="{9D8B030D-6E8A-4147-A177-3AD203B41FA5}">
                      <a16:colId xmlns:a16="http://schemas.microsoft.com/office/drawing/2014/main" val="20006"/>
                    </a:ext>
                  </a:extLst>
                </a:gridCol>
                <a:gridCol w="504825">
                  <a:extLst>
                    <a:ext uri="{9D8B030D-6E8A-4147-A177-3AD203B41FA5}">
                      <a16:colId xmlns:a16="http://schemas.microsoft.com/office/drawing/2014/main" val="20007"/>
                    </a:ext>
                  </a:extLst>
                </a:gridCol>
                <a:gridCol w="504825">
                  <a:extLst>
                    <a:ext uri="{9D8B030D-6E8A-4147-A177-3AD203B41FA5}">
                      <a16:colId xmlns:a16="http://schemas.microsoft.com/office/drawing/2014/main" val="20008"/>
                    </a:ext>
                  </a:extLst>
                </a:gridCol>
                <a:gridCol w="503554">
                  <a:extLst>
                    <a:ext uri="{9D8B030D-6E8A-4147-A177-3AD203B41FA5}">
                      <a16:colId xmlns:a16="http://schemas.microsoft.com/office/drawing/2014/main" val="20009"/>
                    </a:ext>
                  </a:extLst>
                </a:gridCol>
              </a:tblGrid>
              <a:tr h="719327">
                <a:tc>
                  <a:txBody>
                    <a:bodyPr/>
                    <a:lstStyle/>
                    <a:p>
                      <a:pPr marL="161290">
                        <a:lnSpc>
                          <a:spcPct val="100000"/>
                        </a:lnSpc>
                        <a:spcBef>
                          <a:spcPts val="1650"/>
                        </a:spcBef>
                      </a:pPr>
                      <a:r>
                        <a:rPr sz="1800" dirty="0">
                          <a:latin typeface="Wingdings"/>
                          <a:cs typeface="Wingdings"/>
                        </a:rPr>
                        <a:t></a:t>
                      </a:r>
                      <a:endParaRPr sz="1800">
                        <a:latin typeface="Wingdings"/>
                        <a:cs typeface="Wingdings"/>
                      </a:endParaRPr>
                    </a:p>
                  </a:txBody>
                  <a:tcPr marL="0" marR="0" marT="2095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50"/>
                        </a:spcBef>
                      </a:pPr>
                      <a:r>
                        <a:rPr sz="1800" dirty="0">
                          <a:latin typeface="Wingdings"/>
                          <a:cs typeface="Wingdings"/>
                        </a:rPr>
                        <a:t></a:t>
                      </a:r>
                      <a:endParaRPr sz="1800">
                        <a:latin typeface="Wingdings"/>
                        <a:cs typeface="Wingdings"/>
                      </a:endParaRPr>
                    </a:p>
                  </a:txBody>
                  <a:tcPr marL="0" marR="0" marT="2095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50"/>
                        </a:spcBef>
                      </a:pPr>
                      <a:r>
                        <a:rPr sz="1800" dirty="0">
                          <a:latin typeface="Wingdings"/>
                          <a:cs typeface="Wingdings"/>
                        </a:rPr>
                        <a:t></a:t>
                      </a:r>
                      <a:endParaRPr sz="1800">
                        <a:latin typeface="Wingdings"/>
                        <a:cs typeface="Wingdings"/>
                      </a:endParaRPr>
                    </a:p>
                  </a:txBody>
                  <a:tcPr marL="0" marR="0" marT="2095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50"/>
                        </a:spcBef>
                      </a:pPr>
                      <a:r>
                        <a:rPr sz="1800" dirty="0">
                          <a:latin typeface="Wingdings"/>
                          <a:cs typeface="Wingdings"/>
                        </a:rPr>
                        <a:t></a:t>
                      </a:r>
                      <a:endParaRPr sz="1800">
                        <a:latin typeface="Wingdings"/>
                        <a:cs typeface="Wingdings"/>
                      </a:endParaRPr>
                    </a:p>
                  </a:txBody>
                  <a:tcPr marL="0" marR="0" marT="2095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290">
                        <a:lnSpc>
                          <a:spcPct val="100000"/>
                        </a:lnSpc>
                        <a:spcBef>
                          <a:spcPts val="1650"/>
                        </a:spcBef>
                      </a:pPr>
                      <a:r>
                        <a:rPr sz="1800" dirty="0">
                          <a:latin typeface="Wingdings"/>
                          <a:cs typeface="Wingdings"/>
                        </a:rPr>
                        <a:t></a:t>
                      </a:r>
                      <a:endParaRPr sz="1800">
                        <a:latin typeface="Wingdings"/>
                        <a:cs typeface="Wingdings"/>
                      </a:endParaRPr>
                    </a:p>
                  </a:txBody>
                  <a:tcPr marL="0" marR="0" marT="2095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20" name="object 20"/>
          <p:cNvSpPr txBox="1"/>
          <p:nvPr/>
        </p:nvSpPr>
        <p:spPr>
          <a:xfrm>
            <a:off x="790143" y="854709"/>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2pm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1" name="object 21"/>
          <p:cNvSpPr txBox="1"/>
          <p:nvPr/>
        </p:nvSpPr>
        <p:spPr>
          <a:xfrm>
            <a:off x="5867527" y="830326"/>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3pm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2" name="object 22"/>
          <p:cNvSpPr/>
          <p:nvPr/>
        </p:nvSpPr>
        <p:spPr>
          <a:xfrm>
            <a:off x="6810629" y="1575561"/>
            <a:ext cx="727075" cy="212090"/>
          </a:xfrm>
          <a:custGeom>
            <a:avLst/>
            <a:gdLst/>
            <a:ahLst/>
            <a:cxnLst/>
            <a:rect l="l" t="t" r="r" b="b"/>
            <a:pathLst>
              <a:path w="727075" h="212089">
                <a:moveTo>
                  <a:pt x="659256" y="0"/>
                </a:moveTo>
                <a:lnTo>
                  <a:pt x="656209" y="8636"/>
                </a:lnTo>
                <a:lnTo>
                  <a:pt x="668476" y="13946"/>
                </a:lnTo>
                <a:lnTo>
                  <a:pt x="679005" y="21304"/>
                </a:lnTo>
                <a:lnTo>
                  <a:pt x="700424" y="55449"/>
                </a:lnTo>
                <a:lnTo>
                  <a:pt x="707390" y="104901"/>
                </a:lnTo>
                <a:lnTo>
                  <a:pt x="706606" y="123571"/>
                </a:lnTo>
                <a:lnTo>
                  <a:pt x="694944" y="169290"/>
                </a:lnTo>
                <a:lnTo>
                  <a:pt x="668637" y="197865"/>
                </a:lnTo>
                <a:lnTo>
                  <a:pt x="656590" y="203200"/>
                </a:lnTo>
                <a:lnTo>
                  <a:pt x="659256" y="211836"/>
                </a:lnTo>
                <a:lnTo>
                  <a:pt x="699654" y="187725"/>
                </a:lnTo>
                <a:lnTo>
                  <a:pt x="722376" y="143382"/>
                </a:lnTo>
                <a:lnTo>
                  <a:pt x="726694" y="105917"/>
                </a:lnTo>
                <a:lnTo>
                  <a:pt x="725618" y="86538"/>
                </a:lnTo>
                <a:lnTo>
                  <a:pt x="709295" y="37211"/>
                </a:lnTo>
                <a:lnTo>
                  <a:pt x="674594" y="5546"/>
                </a:lnTo>
                <a:lnTo>
                  <a:pt x="659256" y="0"/>
                </a:lnTo>
                <a:close/>
              </a:path>
              <a:path w="727075" h="212089">
                <a:moveTo>
                  <a:pt x="67564" y="0"/>
                </a:moveTo>
                <a:lnTo>
                  <a:pt x="27094" y="24163"/>
                </a:lnTo>
                <a:lnTo>
                  <a:pt x="4365" y="68611"/>
                </a:lnTo>
                <a:lnTo>
                  <a:pt x="0" y="105917"/>
                </a:lnTo>
                <a:lnTo>
                  <a:pt x="1093" y="125424"/>
                </a:lnTo>
                <a:lnTo>
                  <a:pt x="17399" y="174751"/>
                </a:lnTo>
                <a:lnTo>
                  <a:pt x="52135" y="206291"/>
                </a:lnTo>
                <a:lnTo>
                  <a:pt x="67564" y="211836"/>
                </a:lnTo>
                <a:lnTo>
                  <a:pt x="70230" y="203200"/>
                </a:lnTo>
                <a:lnTo>
                  <a:pt x="58130" y="197865"/>
                </a:lnTo>
                <a:lnTo>
                  <a:pt x="47720" y="190436"/>
                </a:lnTo>
                <a:lnTo>
                  <a:pt x="26376" y="155765"/>
                </a:lnTo>
                <a:lnTo>
                  <a:pt x="19303" y="104901"/>
                </a:lnTo>
                <a:lnTo>
                  <a:pt x="20089" y="86830"/>
                </a:lnTo>
                <a:lnTo>
                  <a:pt x="31876" y="42163"/>
                </a:lnTo>
                <a:lnTo>
                  <a:pt x="58291" y="13946"/>
                </a:lnTo>
                <a:lnTo>
                  <a:pt x="70485" y="8636"/>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6631051" y="1505203"/>
            <a:ext cx="84581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6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8</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4" name="object 24"/>
          <p:cNvSpPr txBox="1"/>
          <p:nvPr/>
        </p:nvSpPr>
        <p:spPr>
          <a:xfrm>
            <a:off x="7609713" y="1505203"/>
            <a:ext cx="9417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60" normalizeH="0" baseline="0" noProof="0" dirty="0">
                <a:ln>
                  <a:noFill/>
                </a:ln>
                <a:solidFill>
                  <a:prstClr val="black"/>
                </a:solidFill>
                <a:effectLst/>
                <a:uLnTx/>
                <a:uFillTx/>
                <a:latin typeface="Tinos"/>
                <a:ea typeface="+mn-ea"/>
                <a:cs typeface="Tinos"/>
              </a:rPr>
              <a:t>0.0439</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5" name="object 25"/>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40</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057525"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How does it</a:t>
            </a:r>
            <a:r>
              <a:rPr sz="3200" spc="-70" dirty="0">
                <a:solidFill>
                  <a:srgbClr val="FFFFFF"/>
                </a:solidFill>
              </a:rPr>
              <a:t> </a:t>
            </a:r>
            <a:r>
              <a:rPr sz="3200" dirty="0">
                <a:solidFill>
                  <a:srgbClr val="FFFFFF"/>
                </a:solidFill>
              </a:rPr>
              <a:t>arise?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02437" y="928242"/>
            <a:ext cx="8121650" cy="1121410"/>
          </a:xfrm>
          <a:prstGeom prst="rect">
            <a:avLst/>
          </a:prstGeom>
        </p:spPr>
        <p:txBody>
          <a:bodyPr vert="horz" wrap="square" lIns="0" tIns="13335" rIns="0" bIns="0" rtlCol="0">
            <a:spAutoFit/>
          </a:bodyPr>
          <a:lstStyle/>
          <a:p>
            <a:pPr marL="12700" marR="5080" lvl="0" indent="0" algn="just" defTabSz="914400" rtl="0" eaLnBrk="1" fontAlgn="auto" latinLnBrk="0" hangingPunct="1">
              <a:lnSpc>
                <a:spcPct val="99800"/>
              </a:lnSpc>
              <a:spcBef>
                <a:spcPts val="105"/>
              </a:spcBef>
              <a:spcAft>
                <a:spcPts val="0"/>
              </a:spcAft>
              <a:buClrTx/>
              <a:buSzTx/>
              <a:buFontTx/>
              <a:buNone/>
              <a:tabLst/>
              <a:defRPr/>
            </a:pPr>
            <a:r>
              <a:rPr kumimoji="0" sz="1800" b="1" i="0" u="none" strike="noStrike" kern="1200" cap="none" spc="-30" normalizeH="0" baseline="0" noProof="0" dirty="0">
                <a:ln>
                  <a:noFill/>
                </a:ln>
                <a:solidFill>
                  <a:prstClr val="black"/>
                </a:solidFill>
                <a:effectLst/>
                <a:uLnTx/>
                <a:uFillTx/>
                <a:latin typeface="Carlito"/>
                <a:ea typeface="+mn-ea"/>
                <a:cs typeface="Carlito"/>
              </a:rPr>
              <a:t>We </a:t>
            </a:r>
            <a:r>
              <a:rPr kumimoji="0" sz="1800" b="1" i="0" u="none" strike="noStrike" kern="1200" cap="none" spc="-5" normalizeH="0" baseline="0" noProof="0" dirty="0">
                <a:ln>
                  <a:noFill/>
                </a:ln>
                <a:solidFill>
                  <a:prstClr val="black"/>
                </a:solidFill>
                <a:effectLst/>
                <a:uLnTx/>
                <a:uFillTx/>
                <a:latin typeface="Carlito"/>
                <a:ea typeface="+mn-ea"/>
                <a:cs typeface="Carlito"/>
              </a:rPr>
              <a:t>can gradually increase </a:t>
            </a:r>
            <a:r>
              <a:rPr kumimoji="0" sz="1800" b="1" i="0" u="none" strike="noStrike" kern="1200" cap="none" spc="0" normalizeH="0" baseline="0" noProof="0" dirty="0">
                <a:ln>
                  <a:noFill/>
                </a:ln>
                <a:solidFill>
                  <a:prstClr val="black"/>
                </a:solidFill>
                <a:effectLst/>
                <a:uLnTx/>
                <a:uFillTx/>
                <a:latin typeface="Carlito"/>
                <a:ea typeface="+mn-ea"/>
                <a:cs typeface="Carlito"/>
              </a:rPr>
              <a:t>the </a:t>
            </a:r>
            <a:r>
              <a:rPr kumimoji="0" sz="1800" b="1" i="0" u="none" strike="noStrike" kern="1200" cap="none" spc="-5" normalizeH="0" baseline="0" noProof="0" dirty="0">
                <a:ln>
                  <a:noFill/>
                </a:ln>
                <a:solidFill>
                  <a:prstClr val="black"/>
                </a:solidFill>
                <a:effectLst/>
                <a:uLnTx/>
                <a:uFillTx/>
                <a:latin typeface="Carlito"/>
                <a:ea typeface="+mn-ea"/>
                <a:cs typeface="Carlito"/>
              </a:rPr>
              <a:t>number </a:t>
            </a:r>
            <a:r>
              <a:rPr kumimoji="0" sz="1800" b="0" i="0" u="none" strike="noStrike" kern="1200" cap="none" spc="-240" normalizeH="0" baseline="0" noProof="0" dirty="0">
                <a:ln>
                  <a:noFill/>
                </a:ln>
                <a:solidFill>
                  <a:prstClr val="black"/>
                </a:solidFill>
                <a:effectLst/>
                <a:uLnTx/>
                <a:uFillTx/>
                <a:latin typeface="Tinos"/>
                <a:ea typeface="+mn-ea"/>
                <a:cs typeface="Tinos"/>
              </a:rPr>
              <a:t>𝒏 </a:t>
            </a:r>
            <a:r>
              <a:rPr kumimoji="0" sz="1800" b="1" i="0" u="none" strike="noStrike" kern="1200" cap="none" spc="0" normalizeH="0" baseline="0" noProof="0" dirty="0">
                <a:ln>
                  <a:noFill/>
                </a:ln>
                <a:solidFill>
                  <a:prstClr val="black"/>
                </a:solidFill>
                <a:effectLst/>
                <a:uLnTx/>
                <a:uFillTx/>
                <a:latin typeface="Carlito"/>
                <a:ea typeface="+mn-ea"/>
                <a:cs typeface="Carlito"/>
              </a:rPr>
              <a:t>of time </a:t>
            </a:r>
            <a:r>
              <a:rPr kumimoji="0" sz="1800" b="1" i="0" u="none" strike="noStrike" kern="1200" cap="none" spc="-10" normalizeH="0" baseline="0" noProof="0" dirty="0">
                <a:ln>
                  <a:noFill/>
                </a:ln>
                <a:solidFill>
                  <a:prstClr val="black"/>
                </a:solidFill>
                <a:effectLst/>
                <a:uLnTx/>
                <a:uFillTx/>
                <a:latin typeface="Carlito"/>
                <a:ea typeface="+mn-ea"/>
                <a:cs typeface="Carlito"/>
              </a:rPr>
              <a:t>intervals </a:t>
            </a:r>
            <a:r>
              <a:rPr kumimoji="0" sz="1800" b="0" i="0" u="none" strike="noStrike" kern="1200" cap="none" spc="-15" normalizeH="0" baseline="0" noProof="0" dirty="0">
                <a:ln>
                  <a:noFill/>
                </a:ln>
                <a:solidFill>
                  <a:prstClr val="black"/>
                </a:solidFill>
                <a:effectLst/>
                <a:uLnTx/>
                <a:uFillTx/>
                <a:latin typeface="Carlito"/>
                <a:ea typeface="+mn-ea"/>
                <a:cs typeface="Carlito"/>
              </a:rPr>
              <a:t>we’ve </a:t>
            </a:r>
            <a:r>
              <a:rPr kumimoji="0" sz="1800" b="0" i="0" u="none" strike="noStrike" kern="1200" cap="none" spc="-5" normalizeH="0" baseline="0" noProof="0" dirty="0">
                <a:ln>
                  <a:noFill/>
                </a:ln>
                <a:solidFill>
                  <a:prstClr val="black"/>
                </a:solidFill>
                <a:effectLst/>
                <a:uLnTx/>
                <a:uFillTx/>
                <a:latin typeface="Carlito"/>
                <a:ea typeface="+mn-ea"/>
                <a:cs typeface="Carlito"/>
              </a:rPr>
              <a:t>split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hour </a:t>
            </a:r>
            <a:r>
              <a:rPr kumimoji="0" sz="1800" b="0" i="0" u="none" strike="noStrike" kern="1200" cap="none" spc="-10" normalizeH="0" baseline="0" noProof="0" dirty="0">
                <a:ln>
                  <a:noFill/>
                </a:ln>
                <a:solidFill>
                  <a:prstClr val="black"/>
                </a:solidFill>
                <a:effectLst/>
                <a:uLnTx/>
                <a:uFillTx/>
                <a:latin typeface="Carlito"/>
                <a:ea typeface="+mn-ea"/>
                <a:cs typeface="Carlito"/>
              </a:rPr>
              <a:t>interval  </a:t>
            </a:r>
            <a:r>
              <a:rPr kumimoji="0" sz="1800" b="0" i="0" u="none" strike="noStrike" kern="1200" cap="none" spc="-15" normalizeH="0" baseline="0" noProof="0" dirty="0">
                <a:ln>
                  <a:noFill/>
                </a:ln>
                <a:solidFill>
                  <a:prstClr val="black"/>
                </a:solidFill>
                <a:effectLst/>
                <a:uLnTx/>
                <a:uFillTx/>
                <a:latin typeface="Carlito"/>
                <a:ea typeface="+mn-ea"/>
                <a:cs typeface="Carlito"/>
              </a:rPr>
              <a:t>into, </a:t>
            </a:r>
            <a:r>
              <a:rPr kumimoji="0" sz="1800" b="0" i="0" u="none" strike="noStrike" kern="1200" cap="none" spc="-5" normalizeH="0" baseline="0" noProof="0" dirty="0">
                <a:ln>
                  <a:noFill/>
                </a:ln>
                <a:solidFill>
                  <a:prstClr val="black"/>
                </a:solidFill>
                <a:effectLst/>
                <a:uLnTx/>
                <a:uFillTx/>
                <a:latin typeface="Carlito"/>
                <a:ea typeface="+mn-ea"/>
                <a:cs typeface="Carlito"/>
              </a:rPr>
              <a:t>until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get </a:t>
            </a:r>
            <a:r>
              <a:rPr kumimoji="0" sz="1800" b="1" i="0" u="none" strike="noStrike" kern="1200" cap="none" spc="-5" normalizeH="0" baseline="0" noProof="0" dirty="0">
                <a:ln>
                  <a:noFill/>
                </a:ln>
                <a:solidFill>
                  <a:prstClr val="black"/>
                </a:solidFill>
                <a:effectLst/>
                <a:uLnTx/>
                <a:uFillTx/>
                <a:latin typeface="Carlito"/>
                <a:ea typeface="+mn-ea"/>
                <a:cs typeface="Carlito"/>
              </a:rPr>
              <a:t>infinitely </a:t>
            </a:r>
            <a:r>
              <a:rPr kumimoji="0" sz="1800" b="1" i="0" u="none" strike="noStrike" kern="1200" cap="none" spc="0" normalizeH="0" baseline="0" noProof="0" dirty="0">
                <a:ln>
                  <a:noFill/>
                </a:ln>
                <a:solidFill>
                  <a:prstClr val="black"/>
                </a:solidFill>
                <a:effectLst/>
                <a:uLnTx/>
                <a:uFillTx/>
                <a:latin typeface="Carlito"/>
                <a:ea typeface="+mn-ea"/>
                <a:cs typeface="Carlito"/>
              </a:rPr>
              <a:t>small </a:t>
            </a:r>
            <a:r>
              <a:rPr kumimoji="0" sz="1800" b="1" i="0" u="none" strike="noStrike" kern="1200" cap="none" spc="-10" normalizeH="0" baseline="0" noProof="0" dirty="0">
                <a:ln>
                  <a:noFill/>
                </a:ln>
                <a:solidFill>
                  <a:prstClr val="black"/>
                </a:solidFill>
                <a:effectLst/>
                <a:uLnTx/>
                <a:uFillTx/>
                <a:latin typeface="Carlito"/>
                <a:ea typeface="+mn-ea"/>
                <a:cs typeface="Carlito"/>
              </a:rPr>
              <a:t>slivers </a:t>
            </a:r>
            <a:r>
              <a:rPr kumimoji="0" sz="1800" b="1" i="0" u="none" strike="noStrike" kern="1200" cap="none" spc="0" normalizeH="0" baseline="0" noProof="0" dirty="0">
                <a:ln>
                  <a:noFill/>
                </a:ln>
                <a:solidFill>
                  <a:prstClr val="black"/>
                </a:solidFill>
                <a:effectLst/>
                <a:uLnTx/>
                <a:uFillTx/>
                <a:latin typeface="Carlito"/>
                <a:ea typeface="+mn-ea"/>
                <a:cs typeface="Carlito"/>
              </a:rPr>
              <a:t>of time</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where only one event </a:t>
            </a:r>
            <a:r>
              <a:rPr kumimoji="0" sz="1800" b="0" i="0" u="none" strike="noStrike" kern="1200" cap="none" spc="-10" normalizeH="0" baseline="0" noProof="0" dirty="0">
                <a:ln>
                  <a:noFill/>
                </a:ln>
                <a:solidFill>
                  <a:prstClr val="black"/>
                </a:solidFill>
                <a:effectLst/>
                <a:uLnTx/>
                <a:uFillTx/>
                <a:latin typeface="Carlito"/>
                <a:ea typeface="+mn-ea"/>
                <a:cs typeface="Carlito"/>
              </a:rPr>
              <a:t>can occur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15" normalizeH="0" baseline="0" noProof="0" dirty="0">
                <a:ln>
                  <a:noFill/>
                </a:ln>
                <a:solidFill>
                  <a:prstClr val="black"/>
                </a:solidFill>
                <a:effectLst/>
                <a:uLnTx/>
                <a:uFillTx/>
                <a:latin typeface="Carlito"/>
                <a:ea typeface="+mn-ea"/>
                <a:cs typeface="Carlito"/>
              </a:rPr>
              <a:t>any  </a:t>
            </a:r>
            <a:r>
              <a:rPr kumimoji="0" sz="1800" b="0" i="0" u="none" strike="noStrike" kern="1200" cap="none" spc="-5" normalizeH="0" baseline="0" noProof="0" dirty="0">
                <a:ln>
                  <a:noFill/>
                </a:ln>
                <a:solidFill>
                  <a:prstClr val="black"/>
                </a:solidFill>
                <a:effectLst/>
                <a:uLnTx/>
                <a:uFillTx/>
                <a:latin typeface="Carlito"/>
                <a:ea typeface="+mn-ea"/>
                <a:cs typeface="Carlito"/>
              </a:rPr>
              <a:t>time </a:t>
            </a:r>
            <a:r>
              <a:rPr kumimoji="0" sz="1800" b="0" i="0" u="none" strike="noStrike" kern="1200" cap="none" spc="-30" normalizeH="0" baseline="0" noProof="0" dirty="0">
                <a:ln>
                  <a:noFill/>
                </a:ln>
                <a:solidFill>
                  <a:prstClr val="black"/>
                </a:solidFill>
                <a:effectLst/>
                <a:uLnTx/>
                <a:uFillTx/>
                <a:latin typeface="Carlito"/>
                <a:ea typeface="+mn-ea"/>
                <a:cs typeface="Carlito"/>
              </a:rPr>
              <a:t>sliver, </a:t>
            </a:r>
            <a:r>
              <a:rPr kumimoji="0" sz="1800" b="0" i="0" u="none" strike="noStrike" kern="1200" cap="none" spc="0" normalizeH="0" baseline="0" noProof="0" dirty="0">
                <a:ln>
                  <a:noFill/>
                </a:ln>
                <a:solidFill>
                  <a:prstClr val="black"/>
                </a:solidFill>
                <a:effectLst/>
                <a:uLnTx/>
                <a:uFillTx/>
                <a:latin typeface="Carlito"/>
                <a:ea typeface="+mn-ea"/>
                <a:cs typeface="Carlito"/>
              </a:rPr>
              <a:t>and thus it is </a:t>
            </a:r>
            <a:r>
              <a:rPr kumimoji="0" sz="1800" b="0" i="0" u="none" strike="noStrike" kern="1200" cap="none" spc="-5" normalizeH="0" baseline="0" noProof="0" dirty="0">
                <a:ln>
                  <a:noFill/>
                </a:ln>
                <a:solidFill>
                  <a:prstClr val="black"/>
                </a:solidFill>
                <a:effectLst/>
                <a:uLnTx/>
                <a:uFillTx/>
                <a:latin typeface="Carlito"/>
                <a:ea typeface="+mn-ea"/>
                <a:cs typeface="Carlito"/>
              </a:rPr>
              <a:t>acceptable </a:t>
            </a:r>
            <a:r>
              <a:rPr kumimoji="0" sz="1800" b="0" i="0" u="none" strike="noStrike" kern="1200" cap="none" spc="-10" normalizeH="0" baseline="0" noProof="0" dirty="0">
                <a:ln>
                  <a:noFill/>
                </a:ln>
                <a:solidFill>
                  <a:prstClr val="black"/>
                </a:solidFill>
                <a:effectLst/>
                <a:uLnTx/>
                <a:uFillTx/>
                <a:latin typeface="Carlito"/>
                <a:ea typeface="+mn-ea"/>
                <a:cs typeface="Carlito"/>
              </a:rPr>
              <a:t>to have “success”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25" normalizeH="0" baseline="0" noProof="0" dirty="0">
                <a:ln>
                  <a:noFill/>
                </a:ln>
                <a:solidFill>
                  <a:prstClr val="black"/>
                </a:solidFill>
                <a:effectLst/>
                <a:uLnTx/>
                <a:uFillTx/>
                <a:latin typeface="Carlito"/>
                <a:ea typeface="+mn-ea"/>
                <a:cs typeface="Carlito"/>
              </a:rPr>
              <a:t>“failure”, </a:t>
            </a:r>
            <a:r>
              <a:rPr kumimoji="0" sz="1800" b="0" i="0" u="none" strike="noStrike" kern="1200" cap="none" spc="-5" normalizeH="0" baseline="0" noProof="0" dirty="0">
                <a:ln>
                  <a:noFill/>
                </a:ln>
                <a:solidFill>
                  <a:prstClr val="black"/>
                </a:solidFill>
                <a:effectLst/>
                <a:uLnTx/>
                <a:uFillTx/>
                <a:latin typeface="Carlito"/>
                <a:ea typeface="+mn-ea"/>
                <a:cs typeface="Carlito"/>
              </a:rPr>
              <a:t>where </a:t>
            </a:r>
            <a:r>
              <a:rPr kumimoji="0" sz="1800" b="1" i="0" u="none" strike="noStrike" kern="1200" cap="none" spc="0" normalizeH="0" baseline="0" noProof="0" dirty="0">
                <a:ln>
                  <a:noFill/>
                </a:ln>
                <a:solidFill>
                  <a:prstClr val="black"/>
                </a:solidFill>
                <a:effectLst/>
                <a:uLnTx/>
                <a:uFillTx/>
                <a:latin typeface="Carlito"/>
                <a:ea typeface="+mn-ea"/>
                <a:cs typeface="Carlito"/>
              </a:rPr>
              <a:t>the </a:t>
            </a:r>
            <a:r>
              <a:rPr kumimoji="0" sz="1800" b="1" i="0" u="none" strike="noStrike" kern="1200" cap="none" spc="-5" normalizeH="0" baseline="0" noProof="0" dirty="0">
                <a:ln>
                  <a:noFill/>
                </a:ln>
                <a:solidFill>
                  <a:prstClr val="black"/>
                </a:solidFill>
                <a:effectLst/>
                <a:uLnTx/>
                <a:uFillTx/>
                <a:latin typeface="Carlito"/>
                <a:ea typeface="+mn-ea"/>
                <a:cs typeface="Carlito"/>
              </a:rPr>
              <a:t>count </a:t>
            </a:r>
            <a:r>
              <a:rPr kumimoji="0" sz="1800" b="1" i="0" u="none" strike="noStrike" kern="1200" cap="none" spc="0" normalizeH="0" baseline="0" noProof="0" dirty="0">
                <a:ln>
                  <a:noFill/>
                </a:ln>
                <a:solidFill>
                  <a:prstClr val="black"/>
                </a:solidFill>
                <a:effectLst/>
                <a:uLnTx/>
                <a:uFillTx/>
                <a:latin typeface="Carlito"/>
                <a:ea typeface="+mn-ea"/>
                <a:cs typeface="Carlito"/>
              </a:rPr>
              <a:t>of  </a:t>
            </a:r>
            <a:r>
              <a:rPr kumimoji="0" sz="1800" b="1" i="0" u="none" strike="noStrike" kern="1200" cap="none" spc="-5" normalizeH="0" baseline="0" noProof="0" dirty="0">
                <a:ln>
                  <a:noFill/>
                </a:ln>
                <a:solidFill>
                  <a:prstClr val="black"/>
                </a:solidFill>
                <a:effectLst/>
                <a:uLnTx/>
                <a:uFillTx/>
                <a:latin typeface="Carlito"/>
                <a:ea typeface="+mn-ea"/>
                <a:cs typeface="Carlito"/>
              </a:rPr>
              <a:t>successes will </a:t>
            </a:r>
            <a:r>
              <a:rPr kumimoji="0" sz="1800" b="1" i="0" u="none" strike="noStrike" kern="1200" cap="none" spc="0" normalizeH="0" baseline="0" noProof="0" dirty="0">
                <a:ln>
                  <a:noFill/>
                </a:ln>
                <a:solidFill>
                  <a:prstClr val="black"/>
                </a:solidFill>
                <a:effectLst/>
                <a:uLnTx/>
                <a:uFillTx/>
                <a:latin typeface="Carlito"/>
                <a:ea typeface="+mn-ea"/>
                <a:cs typeface="Carlito"/>
              </a:rPr>
              <a:t>now </a:t>
            </a:r>
            <a:r>
              <a:rPr kumimoji="0" sz="1800" b="1" i="0" u="none" strike="noStrike" kern="1200" cap="none" spc="-5" normalizeH="0" baseline="0" noProof="0" dirty="0">
                <a:ln>
                  <a:noFill/>
                </a:ln>
                <a:solidFill>
                  <a:prstClr val="black"/>
                </a:solidFill>
                <a:effectLst/>
                <a:uLnTx/>
                <a:uFillTx/>
                <a:latin typeface="Carlito"/>
                <a:ea typeface="+mn-ea"/>
                <a:cs typeface="Carlito"/>
              </a:rPr>
              <a:t>indeed </a:t>
            </a:r>
            <a:r>
              <a:rPr kumimoji="0" sz="1800" b="1" i="0" u="none" strike="noStrike" kern="1200" cap="none" spc="0" normalizeH="0" baseline="0" noProof="0" dirty="0">
                <a:ln>
                  <a:noFill/>
                </a:ln>
                <a:solidFill>
                  <a:prstClr val="black"/>
                </a:solidFill>
                <a:effectLst/>
                <a:uLnTx/>
                <a:uFillTx/>
                <a:latin typeface="Carlito"/>
                <a:ea typeface="+mn-ea"/>
                <a:cs typeface="Carlito"/>
              </a:rPr>
              <a:t>be the </a:t>
            </a:r>
            <a:r>
              <a:rPr kumimoji="0" sz="1800" b="1" i="0" u="none" strike="noStrike" kern="1200" cap="none" spc="-5" normalizeH="0" baseline="0" noProof="0" dirty="0">
                <a:ln>
                  <a:noFill/>
                </a:ln>
                <a:solidFill>
                  <a:prstClr val="black"/>
                </a:solidFill>
                <a:effectLst/>
                <a:uLnTx/>
                <a:uFillTx/>
                <a:latin typeface="Carlito"/>
                <a:ea typeface="+mn-ea"/>
                <a:cs typeface="Carlito"/>
              </a:rPr>
              <a:t>count </a:t>
            </a:r>
            <a:r>
              <a:rPr kumimoji="0" sz="1800" b="1" i="0" u="none" strike="noStrike" kern="1200" cap="none" spc="0" normalizeH="0" baseline="0" noProof="0" dirty="0">
                <a:ln>
                  <a:noFill/>
                </a:ln>
                <a:solidFill>
                  <a:prstClr val="black"/>
                </a:solidFill>
                <a:effectLst/>
                <a:uLnTx/>
                <a:uFillTx/>
                <a:latin typeface="Carlito"/>
                <a:ea typeface="+mn-ea"/>
                <a:cs typeface="Carlito"/>
              </a:rPr>
              <a:t>of</a:t>
            </a:r>
            <a:r>
              <a:rPr kumimoji="0" sz="1800" b="1" i="0" u="none" strike="noStrike" kern="1200" cap="none" spc="-150"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cars</a:t>
            </a:r>
            <a:r>
              <a:rPr kumimoji="0" sz="1800" b="0" i="0" u="none" strike="noStrike" kern="1200" cap="none" spc="-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2236470" y="2521330"/>
            <a:ext cx="731520" cy="212090"/>
          </a:xfrm>
          <a:custGeom>
            <a:avLst/>
            <a:gdLst/>
            <a:ahLst/>
            <a:cxnLst/>
            <a:rect l="l" t="t" r="r" b="b"/>
            <a:pathLst>
              <a:path w="731519" h="212089">
                <a:moveTo>
                  <a:pt x="663829" y="0"/>
                </a:moveTo>
                <a:lnTo>
                  <a:pt x="660781" y="8636"/>
                </a:lnTo>
                <a:lnTo>
                  <a:pt x="673048" y="13946"/>
                </a:lnTo>
                <a:lnTo>
                  <a:pt x="683577" y="21304"/>
                </a:lnTo>
                <a:lnTo>
                  <a:pt x="704943" y="55431"/>
                </a:lnTo>
                <a:lnTo>
                  <a:pt x="711962" y="104902"/>
                </a:lnTo>
                <a:lnTo>
                  <a:pt x="711176" y="123571"/>
                </a:lnTo>
                <a:lnTo>
                  <a:pt x="699388" y="169291"/>
                </a:lnTo>
                <a:lnTo>
                  <a:pt x="673189" y="197865"/>
                </a:lnTo>
                <a:lnTo>
                  <a:pt x="661162" y="203200"/>
                </a:lnTo>
                <a:lnTo>
                  <a:pt x="663829" y="211836"/>
                </a:lnTo>
                <a:lnTo>
                  <a:pt x="704226" y="187707"/>
                </a:lnTo>
                <a:lnTo>
                  <a:pt x="726948" y="143335"/>
                </a:lnTo>
                <a:lnTo>
                  <a:pt x="731266" y="105918"/>
                </a:lnTo>
                <a:lnTo>
                  <a:pt x="730172" y="86536"/>
                </a:lnTo>
                <a:lnTo>
                  <a:pt x="713867" y="37084"/>
                </a:lnTo>
                <a:lnTo>
                  <a:pt x="679166" y="5544"/>
                </a:lnTo>
                <a:lnTo>
                  <a:pt x="663829" y="0"/>
                </a:lnTo>
                <a:close/>
              </a:path>
              <a:path w="731519" h="212089">
                <a:moveTo>
                  <a:pt x="67437" y="0"/>
                </a:moveTo>
                <a:lnTo>
                  <a:pt x="27092" y="24110"/>
                </a:lnTo>
                <a:lnTo>
                  <a:pt x="4365" y="68595"/>
                </a:lnTo>
                <a:lnTo>
                  <a:pt x="0" y="105918"/>
                </a:lnTo>
                <a:lnTo>
                  <a:pt x="1075" y="125370"/>
                </a:lnTo>
                <a:lnTo>
                  <a:pt x="17399" y="174752"/>
                </a:lnTo>
                <a:lnTo>
                  <a:pt x="52081" y="206238"/>
                </a:lnTo>
                <a:lnTo>
                  <a:pt x="67437" y="211836"/>
                </a:lnTo>
                <a:lnTo>
                  <a:pt x="70231" y="203200"/>
                </a:lnTo>
                <a:lnTo>
                  <a:pt x="58130" y="197865"/>
                </a:lnTo>
                <a:lnTo>
                  <a:pt x="47720" y="190436"/>
                </a:lnTo>
                <a:lnTo>
                  <a:pt x="26376" y="155765"/>
                </a:lnTo>
                <a:lnTo>
                  <a:pt x="19304" y="104902"/>
                </a:lnTo>
                <a:lnTo>
                  <a:pt x="20089" y="86776"/>
                </a:lnTo>
                <a:lnTo>
                  <a:pt x="31877" y="42164"/>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2057780" y="2450972"/>
            <a:ext cx="8407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65"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txBox="1"/>
          <p:nvPr/>
        </p:nvSpPr>
        <p:spPr>
          <a:xfrm>
            <a:off x="3039236" y="2450972"/>
            <a:ext cx="666750" cy="42672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875"/>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45" normalizeH="0" baseline="0" noProof="0" dirty="0">
                <a:ln>
                  <a:noFill/>
                </a:ln>
                <a:solidFill>
                  <a:prstClr val="black"/>
                </a:solidFill>
                <a:effectLst/>
                <a:uLnTx/>
                <a:uFillTx/>
                <a:latin typeface="Tinos"/>
                <a:ea typeface="+mn-ea"/>
                <a:cs typeface="Tinos"/>
              </a:rPr>
              <a:t> </a:t>
            </a:r>
            <a:r>
              <a:rPr kumimoji="0" sz="1800" b="0" i="0" u="none" strike="noStrike" kern="1200" cap="none" spc="25" normalizeH="0" baseline="0" noProof="0" dirty="0">
                <a:ln>
                  <a:noFill/>
                </a:ln>
                <a:solidFill>
                  <a:prstClr val="black"/>
                </a:solidFill>
                <a:effectLst/>
                <a:uLnTx/>
                <a:uFillTx/>
                <a:latin typeface="Tinos"/>
                <a:ea typeface="+mn-ea"/>
                <a:cs typeface="Tinos"/>
              </a:rPr>
              <a:t>lim</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47015" marR="0" lvl="0" indent="0" algn="l" defTabSz="914400" rtl="0" eaLnBrk="1" fontAlgn="auto" latinLnBrk="0" hangingPunct="1">
              <a:lnSpc>
                <a:spcPts val="1275"/>
              </a:lnSpc>
              <a:spcBef>
                <a:spcPts val="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00" normalizeH="0" baseline="0" noProof="0" dirty="0">
                <a:ln>
                  <a:noFill/>
                </a:ln>
                <a:solidFill>
                  <a:prstClr val="black"/>
                </a:solidFill>
                <a:effectLst/>
                <a:uLnTx/>
                <a:uFillTx/>
                <a:latin typeface="Tinos"/>
                <a:ea typeface="+mn-ea"/>
                <a:cs typeface="Tinos"/>
              </a:rPr>
              <a:t>→</a:t>
            </a:r>
            <a:r>
              <a:rPr kumimoji="0" sz="1300" b="0" i="0" u="none" strike="noStrike" kern="1200" cap="none" spc="29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3747770" y="2437892"/>
            <a:ext cx="321310" cy="377190"/>
          </a:xfrm>
          <a:custGeom>
            <a:avLst/>
            <a:gdLst/>
            <a:ahLst/>
            <a:cxnLst/>
            <a:rect l="l" t="t" r="r" b="b"/>
            <a:pathLst>
              <a:path w="321310" h="377189">
                <a:moveTo>
                  <a:pt x="239775" y="0"/>
                </a:moveTo>
                <a:lnTo>
                  <a:pt x="236092" y="8890"/>
                </a:lnTo>
                <a:lnTo>
                  <a:pt x="250164" y="20320"/>
                </a:lnTo>
                <a:lnTo>
                  <a:pt x="262651" y="35179"/>
                </a:lnTo>
                <a:lnTo>
                  <a:pt x="282828" y="75184"/>
                </a:lnTo>
                <a:lnTo>
                  <a:pt x="295624" y="126936"/>
                </a:lnTo>
                <a:lnTo>
                  <a:pt x="299846" y="188595"/>
                </a:lnTo>
                <a:lnTo>
                  <a:pt x="298797" y="220146"/>
                </a:lnTo>
                <a:lnTo>
                  <a:pt x="290363" y="276534"/>
                </a:lnTo>
                <a:lnTo>
                  <a:pt x="273686" y="323254"/>
                </a:lnTo>
                <a:lnTo>
                  <a:pt x="250291" y="356592"/>
                </a:lnTo>
                <a:lnTo>
                  <a:pt x="236092" y="368046"/>
                </a:lnTo>
                <a:lnTo>
                  <a:pt x="239775" y="377063"/>
                </a:lnTo>
                <a:lnTo>
                  <a:pt x="273303" y="350186"/>
                </a:lnTo>
                <a:lnTo>
                  <a:pt x="299212" y="307213"/>
                </a:lnTo>
                <a:lnTo>
                  <a:pt x="315674" y="251872"/>
                </a:lnTo>
                <a:lnTo>
                  <a:pt x="321182" y="188341"/>
                </a:lnTo>
                <a:lnTo>
                  <a:pt x="319803" y="155410"/>
                </a:lnTo>
                <a:lnTo>
                  <a:pt x="308806" y="96025"/>
                </a:lnTo>
                <a:lnTo>
                  <a:pt x="287210" y="46237"/>
                </a:lnTo>
                <a:lnTo>
                  <a:pt x="257492" y="11428"/>
                </a:lnTo>
                <a:lnTo>
                  <a:pt x="239775" y="0"/>
                </a:lnTo>
                <a:close/>
              </a:path>
              <a:path w="321310" h="377189">
                <a:moveTo>
                  <a:pt x="81406" y="0"/>
                </a:moveTo>
                <a:lnTo>
                  <a:pt x="47894" y="26844"/>
                </a:lnTo>
                <a:lnTo>
                  <a:pt x="22097" y="69596"/>
                </a:lnTo>
                <a:lnTo>
                  <a:pt x="5524" y="124634"/>
                </a:lnTo>
                <a:lnTo>
                  <a:pt x="0" y="188341"/>
                </a:lnTo>
                <a:lnTo>
                  <a:pt x="1381" y="221130"/>
                </a:lnTo>
                <a:lnTo>
                  <a:pt x="12430" y="280566"/>
                </a:lnTo>
                <a:lnTo>
                  <a:pt x="34026" y="330717"/>
                </a:lnTo>
                <a:lnTo>
                  <a:pt x="63692" y="365631"/>
                </a:lnTo>
                <a:lnTo>
                  <a:pt x="81406" y="377063"/>
                </a:lnTo>
                <a:lnTo>
                  <a:pt x="85089" y="368046"/>
                </a:lnTo>
                <a:lnTo>
                  <a:pt x="70873" y="356592"/>
                </a:lnTo>
                <a:lnTo>
                  <a:pt x="58324" y="341661"/>
                </a:lnTo>
                <a:lnTo>
                  <a:pt x="38226" y="301371"/>
                </a:lnTo>
                <a:lnTo>
                  <a:pt x="25542" y="249459"/>
                </a:lnTo>
                <a:lnTo>
                  <a:pt x="21335" y="188595"/>
                </a:lnTo>
                <a:lnTo>
                  <a:pt x="22405" y="156515"/>
                </a:lnTo>
                <a:lnTo>
                  <a:pt x="30926" y="99833"/>
                </a:lnTo>
                <a:lnTo>
                  <a:pt x="47638" y="53467"/>
                </a:lnTo>
                <a:lnTo>
                  <a:pt x="71018" y="20320"/>
                </a:lnTo>
                <a:lnTo>
                  <a:pt x="85089" y="8890"/>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3829050" y="2304669"/>
            <a:ext cx="156845" cy="56832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524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445" normalizeH="0" baseline="0" noProof="0" dirty="0">
                <a:ln>
                  <a:noFill/>
                </a:ln>
                <a:solidFill>
                  <a:prstClr val="black"/>
                </a:solidFill>
                <a:effectLst/>
                <a:uLnTx/>
                <a:uFillTx/>
                <a:latin typeface="Tinos"/>
                <a:ea typeface="+mn-ea"/>
                <a:cs typeface="Tinos"/>
              </a:rPr>
              <a:t>𝑥</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4088638" y="2367153"/>
            <a:ext cx="31242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419" normalizeH="0" baseline="-20061" noProof="0" dirty="0">
                <a:ln>
                  <a:noFill/>
                </a:ln>
                <a:solidFill>
                  <a:prstClr val="black"/>
                </a:solidFill>
                <a:effectLst/>
                <a:uLnTx/>
                <a:uFillTx/>
                <a:latin typeface="Tinos"/>
                <a:ea typeface="+mn-ea"/>
                <a:cs typeface="Tinos"/>
              </a:rPr>
              <a:t>𝑝</a:t>
            </a:r>
            <a:r>
              <a:rPr kumimoji="0" sz="1300" b="0" i="0" u="none" strike="noStrike" kern="1200" cap="none" spc="-28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p:nvPr/>
        </p:nvSpPr>
        <p:spPr>
          <a:xfrm>
            <a:off x="4395978" y="2521330"/>
            <a:ext cx="681355" cy="212090"/>
          </a:xfrm>
          <a:custGeom>
            <a:avLst/>
            <a:gdLst/>
            <a:ahLst/>
            <a:cxnLst/>
            <a:rect l="l" t="t" r="r" b="b"/>
            <a:pathLst>
              <a:path w="681354" h="212089">
                <a:moveTo>
                  <a:pt x="613537" y="0"/>
                </a:moveTo>
                <a:lnTo>
                  <a:pt x="610488" y="8636"/>
                </a:lnTo>
                <a:lnTo>
                  <a:pt x="622756" y="13946"/>
                </a:lnTo>
                <a:lnTo>
                  <a:pt x="633285" y="21304"/>
                </a:lnTo>
                <a:lnTo>
                  <a:pt x="654651" y="55431"/>
                </a:lnTo>
                <a:lnTo>
                  <a:pt x="661670" y="104902"/>
                </a:lnTo>
                <a:lnTo>
                  <a:pt x="660884" y="123571"/>
                </a:lnTo>
                <a:lnTo>
                  <a:pt x="649097" y="169291"/>
                </a:lnTo>
                <a:lnTo>
                  <a:pt x="622843" y="197865"/>
                </a:lnTo>
                <a:lnTo>
                  <a:pt x="610743" y="203200"/>
                </a:lnTo>
                <a:lnTo>
                  <a:pt x="613537" y="211836"/>
                </a:lnTo>
                <a:lnTo>
                  <a:pt x="653934" y="187707"/>
                </a:lnTo>
                <a:lnTo>
                  <a:pt x="676656" y="143335"/>
                </a:lnTo>
                <a:lnTo>
                  <a:pt x="680974" y="105918"/>
                </a:lnTo>
                <a:lnTo>
                  <a:pt x="679880" y="86536"/>
                </a:lnTo>
                <a:lnTo>
                  <a:pt x="663575" y="37084"/>
                </a:lnTo>
                <a:lnTo>
                  <a:pt x="628874" y="5544"/>
                </a:lnTo>
                <a:lnTo>
                  <a:pt x="613537" y="0"/>
                </a:lnTo>
                <a:close/>
              </a:path>
              <a:path w="681354" h="212089">
                <a:moveTo>
                  <a:pt x="67437" y="0"/>
                </a:moveTo>
                <a:lnTo>
                  <a:pt x="27092" y="24110"/>
                </a:lnTo>
                <a:lnTo>
                  <a:pt x="4365" y="68595"/>
                </a:lnTo>
                <a:lnTo>
                  <a:pt x="0" y="105918"/>
                </a:lnTo>
                <a:lnTo>
                  <a:pt x="1075" y="125370"/>
                </a:lnTo>
                <a:lnTo>
                  <a:pt x="17399" y="174752"/>
                </a:lnTo>
                <a:lnTo>
                  <a:pt x="52081" y="206238"/>
                </a:lnTo>
                <a:lnTo>
                  <a:pt x="67437" y="211836"/>
                </a:lnTo>
                <a:lnTo>
                  <a:pt x="70104" y="203200"/>
                </a:lnTo>
                <a:lnTo>
                  <a:pt x="58076" y="197865"/>
                </a:lnTo>
                <a:lnTo>
                  <a:pt x="47704" y="190436"/>
                </a:lnTo>
                <a:lnTo>
                  <a:pt x="26376" y="155765"/>
                </a:lnTo>
                <a:lnTo>
                  <a:pt x="19304" y="104902"/>
                </a:lnTo>
                <a:lnTo>
                  <a:pt x="20089" y="86776"/>
                </a:lnTo>
                <a:lnTo>
                  <a:pt x="31876" y="42164"/>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4458461" y="2450972"/>
            <a:ext cx="5537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65"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txBox="1"/>
          <p:nvPr/>
        </p:nvSpPr>
        <p:spPr>
          <a:xfrm>
            <a:off x="5084826" y="2428113"/>
            <a:ext cx="35623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9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6792848" y="2618613"/>
            <a:ext cx="135890" cy="15240"/>
          </a:xfrm>
          <a:custGeom>
            <a:avLst/>
            <a:gdLst/>
            <a:ahLst/>
            <a:cxnLst/>
            <a:rect l="l" t="t" r="r" b="b"/>
            <a:pathLst>
              <a:path w="135890" h="15239">
                <a:moveTo>
                  <a:pt x="135635" y="0"/>
                </a:moveTo>
                <a:lnTo>
                  <a:pt x="0" y="0"/>
                </a:lnTo>
                <a:lnTo>
                  <a:pt x="0" y="15239"/>
                </a:lnTo>
                <a:lnTo>
                  <a:pt x="135635" y="15239"/>
                </a:lnTo>
                <a:lnTo>
                  <a:pt x="13563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668771" y="2277236"/>
            <a:ext cx="1262380" cy="473709"/>
          </a:xfrm>
          <a:prstGeom prst="rect">
            <a:avLst/>
          </a:prstGeom>
        </p:spPr>
        <p:txBody>
          <a:bodyPr vert="horz" wrap="square" lIns="0" tIns="12700" rIns="0" bIns="0" rtlCol="0">
            <a:spAutoFit/>
          </a:bodyPr>
          <a:lstStyle/>
          <a:p>
            <a:pPr marL="1130935" marR="0" lvl="0" indent="0" algn="l" defTabSz="914400" rtl="0" eaLnBrk="1" fontAlgn="auto" latinLnBrk="0" hangingPunct="1">
              <a:lnSpc>
                <a:spcPts val="1764"/>
              </a:lnSpc>
              <a:spcBef>
                <a:spcPts val="100"/>
              </a:spcBef>
              <a:spcAft>
                <a:spcPts val="0"/>
              </a:spcAft>
              <a:buClrTx/>
              <a:buSzTx/>
              <a:buFontTx/>
              <a:buNone/>
              <a:tabLst/>
              <a:defRPr/>
            </a:pPr>
            <a:r>
              <a:rPr kumimoji="0" sz="1800" b="0" i="0" u="none" strike="noStrike" kern="1200" cap="none" spc="-605"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764"/>
              </a:lnSpc>
              <a:spcBef>
                <a:spcPts val="0"/>
              </a:spcBef>
              <a:spcAft>
                <a:spcPts val="0"/>
              </a:spcAft>
              <a:buClrTx/>
              <a:buSzTx/>
              <a:buFontTx/>
              <a:buNone/>
              <a:tabLst/>
              <a:defRPr/>
            </a:pPr>
            <a:r>
              <a:rPr kumimoji="0" sz="1800" b="0" i="0" u="none" strike="noStrike" kern="1200" cap="none" spc="-310" normalizeH="0" baseline="0" noProof="0" dirty="0">
                <a:ln>
                  <a:noFill/>
                </a:ln>
                <a:solidFill>
                  <a:prstClr val="black"/>
                </a:solidFill>
                <a:effectLst/>
                <a:uLnTx/>
                <a:uFillTx/>
                <a:latin typeface="Tinos"/>
                <a:ea typeface="+mn-ea"/>
                <a:cs typeface="Tinos"/>
              </a:rPr>
              <a:t>𝑤ℎ𝑒𝑟𝑒</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a:t>
            </a:r>
            <a:r>
              <a:rPr kumimoji="0" sz="1800" b="0" i="0" u="none" strike="noStrike" kern="1200" cap="none" spc="-36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txBox="1"/>
          <p:nvPr/>
        </p:nvSpPr>
        <p:spPr>
          <a:xfrm>
            <a:off x="6781292" y="2603372"/>
            <a:ext cx="1568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txBox="1"/>
          <p:nvPr/>
        </p:nvSpPr>
        <p:spPr>
          <a:xfrm>
            <a:off x="2921889" y="3289553"/>
            <a:ext cx="1962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9" name="object 19"/>
          <p:cNvSpPr/>
          <p:nvPr/>
        </p:nvSpPr>
        <p:spPr>
          <a:xfrm>
            <a:off x="3168776" y="3456813"/>
            <a:ext cx="588645" cy="15240"/>
          </a:xfrm>
          <a:custGeom>
            <a:avLst/>
            <a:gdLst/>
            <a:ahLst/>
            <a:cxnLst/>
            <a:rect l="l" t="t" r="r" b="b"/>
            <a:pathLst>
              <a:path w="588645" h="15239">
                <a:moveTo>
                  <a:pt x="588263" y="0"/>
                </a:moveTo>
                <a:lnTo>
                  <a:pt x="0" y="0"/>
                </a:lnTo>
                <a:lnTo>
                  <a:pt x="0" y="15239"/>
                </a:lnTo>
                <a:lnTo>
                  <a:pt x="588263" y="15239"/>
                </a:lnTo>
                <a:lnTo>
                  <a:pt x="5882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3131185" y="3031997"/>
            <a:ext cx="65087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315" normalizeH="0" baseline="-20061" noProof="0" dirty="0">
                <a:ln>
                  <a:noFill/>
                </a:ln>
                <a:solidFill>
                  <a:prstClr val="black"/>
                </a:solidFill>
                <a:effectLst/>
                <a:uLnTx/>
                <a:uFillTx/>
                <a:latin typeface="Tinos"/>
                <a:ea typeface="+mn-ea"/>
                <a:cs typeface="Tinos"/>
              </a:rPr>
              <a:t>𝑒</a:t>
            </a:r>
            <a:r>
              <a:rPr kumimoji="0" sz="1300" b="0" i="0" u="none" strike="noStrike" kern="1200" cap="none" spc="-210" normalizeH="0" baseline="0" noProof="0" dirty="0">
                <a:ln>
                  <a:noFill/>
                </a:ln>
                <a:solidFill>
                  <a:prstClr val="black"/>
                </a:solidFill>
                <a:effectLst/>
                <a:uLnTx/>
                <a:uFillTx/>
                <a:latin typeface="Tinos"/>
                <a:ea typeface="+mn-ea"/>
                <a:cs typeface="Tinos"/>
              </a:rPr>
              <a:t>−𝜆</a:t>
            </a:r>
            <a:r>
              <a:rPr kumimoji="0" sz="2700" b="0" i="0" u="none" strike="noStrike" kern="1200" cap="none" spc="-315" normalizeH="0" baseline="-20061" noProof="0" dirty="0">
                <a:ln>
                  <a:noFill/>
                </a:ln>
                <a:solidFill>
                  <a:prstClr val="black"/>
                </a:solidFill>
                <a:effectLst/>
                <a:uLnTx/>
                <a:uFillTx/>
                <a:latin typeface="Tinos"/>
                <a:ea typeface="+mn-ea"/>
                <a:cs typeface="Tinos"/>
              </a:rPr>
              <a:t>𝜆</a:t>
            </a:r>
            <a:r>
              <a:rPr kumimoji="0" sz="1300" b="0" i="0" u="none" strike="noStrike" kern="1200" cap="none" spc="-21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1" name="object 21"/>
          <p:cNvSpPr txBox="1"/>
          <p:nvPr/>
        </p:nvSpPr>
        <p:spPr>
          <a:xfrm>
            <a:off x="3353180" y="3441954"/>
            <a:ext cx="2203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09" normalizeH="0" baseline="0" noProof="0" dirty="0">
                <a:ln>
                  <a:noFill/>
                </a:ln>
                <a:solidFill>
                  <a:prstClr val="black"/>
                </a:solidFill>
                <a:effectLst/>
                <a:uLnTx/>
                <a:uFillTx/>
                <a:latin typeface="Tinos"/>
                <a:ea typeface="+mn-ea"/>
                <a:cs typeface="Tinos"/>
              </a:rPr>
              <a:t>𝑥</a:t>
            </a:r>
            <a:r>
              <a:rPr kumimoji="0" sz="1800" b="0" i="0" u="none" strike="noStrike" kern="1200" cap="none" spc="-9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txBox="1"/>
          <p:nvPr/>
        </p:nvSpPr>
        <p:spPr>
          <a:xfrm>
            <a:off x="6379845" y="3234689"/>
            <a:ext cx="1380490" cy="45275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The proof of this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10" normalizeH="0" baseline="0" noProof="0" dirty="0">
                <a:ln>
                  <a:noFill/>
                </a:ln>
                <a:solidFill>
                  <a:prstClr val="black"/>
                </a:solidFill>
                <a:effectLst/>
                <a:uLnTx/>
                <a:uFillTx/>
                <a:latin typeface="Carlito"/>
                <a:ea typeface="+mn-ea"/>
                <a:cs typeface="Carlito"/>
              </a:rPr>
              <a:t>quite</a:t>
            </a:r>
            <a:r>
              <a:rPr kumimoji="0" sz="1400" b="0" i="0" u="none" strike="noStrike" kern="1200" cap="none" spc="-15" normalizeH="0" baseline="0" noProof="0" dirty="0">
                <a:ln>
                  <a:noFill/>
                </a:ln>
                <a:solidFill>
                  <a:prstClr val="black"/>
                </a:solidFill>
                <a:effectLst/>
                <a:uLnTx/>
                <a:uFillTx/>
                <a:latin typeface="Carlito"/>
                <a:ea typeface="+mn-ea"/>
                <a:cs typeface="Carlito"/>
              </a:rPr>
              <a:t> </a:t>
            </a:r>
            <a:r>
              <a:rPr kumimoji="0" sz="1400" b="0" i="0" u="none" strike="noStrike" kern="1200" cap="none" spc="-10" normalizeH="0" baseline="0" noProof="0" dirty="0">
                <a:ln>
                  <a:noFill/>
                </a:ln>
                <a:solidFill>
                  <a:prstClr val="black"/>
                </a:solidFill>
                <a:effectLst/>
                <a:uLnTx/>
                <a:uFillTx/>
                <a:latin typeface="Carlito"/>
                <a:ea typeface="+mn-ea"/>
                <a:cs typeface="Carlito"/>
              </a:rPr>
              <a:t>complicated!</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23" name="object 23"/>
          <p:cNvSpPr/>
          <p:nvPr/>
        </p:nvSpPr>
        <p:spPr>
          <a:xfrm>
            <a:off x="4140708" y="3323590"/>
            <a:ext cx="2089150" cy="158115"/>
          </a:xfrm>
          <a:custGeom>
            <a:avLst/>
            <a:gdLst/>
            <a:ahLst/>
            <a:cxnLst/>
            <a:rect l="l" t="t" r="r" b="b"/>
            <a:pathLst>
              <a:path w="2089150" h="158114">
                <a:moveTo>
                  <a:pt x="76432" y="31702"/>
                </a:moveTo>
                <a:lnTo>
                  <a:pt x="75711" y="44404"/>
                </a:lnTo>
                <a:lnTo>
                  <a:pt x="2087879" y="157734"/>
                </a:lnTo>
                <a:lnTo>
                  <a:pt x="2088641" y="145034"/>
                </a:lnTo>
                <a:lnTo>
                  <a:pt x="76432" y="31702"/>
                </a:lnTo>
                <a:close/>
              </a:path>
              <a:path w="2089150" h="158114">
                <a:moveTo>
                  <a:pt x="78231" y="0"/>
                </a:moveTo>
                <a:lnTo>
                  <a:pt x="0" y="33782"/>
                </a:lnTo>
                <a:lnTo>
                  <a:pt x="73913" y="76073"/>
                </a:lnTo>
                <a:lnTo>
                  <a:pt x="75711" y="44404"/>
                </a:lnTo>
                <a:lnTo>
                  <a:pt x="62991" y="43687"/>
                </a:lnTo>
                <a:lnTo>
                  <a:pt x="63753" y="30987"/>
                </a:lnTo>
                <a:lnTo>
                  <a:pt x="76473" y="30987"/>
                </a:lnTo>
                <a:lnTo>
                  <a:pt x="78231" y="0"/>
                </a:lnTo>
                <a:close/>
              </a:path>
              <a:path w="2089150" h="158114">
                <a:moveTo>
                  <a:pt x="63753" y="30987"/>
                </a:moveTo>
                <a:lnTo>
                  <a:pt x="62991" y="43687"/>
                </a:lnTo>
                <a:lnTo>
                  <a:pt x="75711" y="44404"/>
                </a:lnTo>
                <a:lnTo>
                  <a:pt x="76432" y="31702"/>
                </a:lnTo>
                <a:lnTo>
                  <a:pt x="63753" y="30987"/>
                </a:lnTo>
                <a:close/>
              </a:path>
              <a:path w="2089150" h="158114">
                <a:moveTo>
                  <a:pt x="76473" y="30987"/>
                </a:moveTo>
                <a:lnTo>
                  <a:pt x="63753" y="30987"/>
                </a:lnTo>
                <a:lnTo>
                  <a:pt x="76432" y="31702"/>
                </a:lnTo>
                <a:lnTo>
                  <a:pt x="76473" y="30987"/>
                </a:lnTo>
                <a:close/>
              </a:path>
            </a:pathLst>
          </a:custGeom>
          <a:solidFill>
            <a:srgbClr val="497DB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4" name="object 24"/>
          <p:cNvGrpSpPr/>
          <p:nvPr/>
        </p:nvGrpSpPr>
        <p:grpSpPr>
          <a:xfrm>
            <a:off x="1462976" y="4303712"/>
            <a:ext cx="6075045" cy="1518285"/>
            <a:chOff x="1462976" y="4303712"/>
            <a:chExt cx="6075045" cy="1518285"/>
          </a:xfrm>
        </p:grpSpPr>
        <p:sp>
          <p:nvSpPr>
            <p:cNvPr id="25" name="object 25"/>
            <p:cNvSpPr/>
            <p:nvPr/>
          </p:nvSpPr>
          <p:spPr>
            <a:xfrm>
              <a:off x="1475993" y="4316729"/>
              <a:ext cx="6049010" cy="1492250"/>
            </a:xfrm>
            <a:custGeom>
              <a:avLst/>
              <a:gdLst/>
              <a:ahLst/>
              <a:cxnLst/>
              <a:rect l="l" t="t" r="r" b="b"/>
              <a:pathLst>
                <a:path w="6049009" h="1492250">
                  <a:moveTo>
                    <a:pt x="6048756" y="0"/>
                  </a:moveTo>
                  <a:lnTo>
                    <a:pt x="0" y="0"/>
                  </a:lnTo>
                  <a:lnTo>
                    <a:pt x="0" y="1491996"/>
                  </a:lnTo>
                  <a:lnTo>
                    <a:pt x="6048756" y="1491996"/>
                  </a:lnTo>
                  <a:lnTo>
                    <a:pt x="604875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1475993" y="4316729"/>
              <a:ext cx="6049010" cy="1492250"/>
            </a:xfrm>
            <a:custGeom>
              <a:avLst/>
              <a:gdLst/>
              <a:ahLst/>
              <a:cxnLst/>
              <a:rect l="l" t="t" r="r" b="b"/>
              <a:pathLst>
                <a:path w="6049009" h="1492250">
                  <a:moveTo>
                    <a:pt x="0" y="1491996"/>
                  </a:moveTo>
                  <a:lnTo>
                    <a:pt x="6048756" y="1491996"/>
                  </a:lnTo>
                  <a:lnTo>
                    <a:pt x="6048756" y="0"/>
                  </a:lnTo>
                  <a:lnTo>
                    <a:pt x="0" y="0"/>
                  </a:lnTo>
                  <a:lnTo>
                    <a:pt x="0" y="1491996"/>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763518" y="5423535"/>
              <a:ext cx="731520" cy="212090"/>
            </a:xfrm>
            <a:custGeom>
              <a:avLst/>
              <a:gdLst/>
              <a:ahLst/>
              <a:cxnLst/>
              <a:rect l="l" t="t" r="r" b="b"/>
              <a:pathLst>
                <a:path w="731520" h="212089">
                  <a:moveTo>
                    <a:pt x="663702" y="0"/>
                  </a:moveTo>
                  <a:lnTo>
                    <a:pt x="660781" y="8508"/>
                  </a:lnTo>
                  <a:lnTo>
                    <a:pt x="672994" y="13892"/>
                  </a:lnTo>
                  <a:lnTo>
                    <a:pt x="683529" y="21288"/>
                  </a:lnTo>
                  <a:lnTo>
                    <a:pt x="704943" y="55429"/>
                  </a:lnTo>
                  <a:lnTo>
                    <a:pt x="711962" y="104774"/>
                  </a:lnTo>
                  <a:lnTo>
                    <a:pt x="711176" y="123444"/>
                  </a:lnTo>
                  <a:lnTo>
                    <a:pt x="699389" y="169189"/>
                  </a:lnTo>
                  <a:lnTo>
                    <a:pt x="673135" y="197780"/>
                  </a:lnTo>
                  <a:lnTo>
                    <a:pt x="661035" y="203123"/>
                  </a:lnTo>
                  <a:lnTo>
                    <a:pt x="663702" y="211721"/>
                  </a:lnTo>
                  <a:lnTo>
                    <a:pt x="704224" y="187677"/>
                  </a:lnTo>
                  <a:lnTo>
                    <a:pt x="726948" y="143330"/>
                  </a:lnTo>
                  <a:lnTo>
                    <a:pt x="731266" y="105917"/>
                  </a:lnTo>
                  <a:lnTo>
                    <a:pt x="730172" y="86483"/>
                  </a:lnTo>
                  <a:lnTo>
                    <a:pt x="713867" y="37083"/>
                  </a:lnTo>
                  <a:lnTo>
                    <a:pt x="679112" y="5526"/>
                  </a:lnTo>
                  <a:lnTo>
                    <a:pt x="663702" y="0"/>
                  </a:lnTo>
                  <a:close/>
                </a:path>
                <a:path w="731520" h="212089">
                  <a:moveTo>
                    <a:pt x="67437" y="0"/>
                  </a:moveTo>
                  <a:lnTo>
                    <a:pt x="27092" y="24056"/>
                  </a:lnTo>
                  <a:lnTo>
                    <a:pt x="4318" y="68548"/>
                  </a:lnTo>
                  <a:lnTo>
                    <a:pt x="0" y="105917"/>
                  </a:lnTo>
                  <a:lnTo>
                    <a:pt x="1075" y="125370"/>
                  </a:lnTo>
                  <a:lnTo>
                    <a:pt x="17399" y="174713"/>
                  </a:lnTo>
                  <a:lnTo>
                    <a:pt x="52081" y="206180"/>
                  </a:lnTo>
                  <a:lnTo>
                    <a:pt x="67437" y="211721"/>
                  </a:lnTo>
                  <a:lnTo>
                    <a:pt x="70104" y="203123"/>
                  </a:lnTo>
                  <a:lnTo>
                    <a:pt x="58056" y="197780"/>
                  </a:lnTo>
                  <a:lnTo>
                    <a:pt x="47640" y="190342"/>
                  </a:lnTo>
                  <a:lnTo>
                    <a:pt x="26322" y="155649"/>
                  </a:lnTo>
                  <a:lnTo>
                    <a:pt x="19304" y="104774"/>
                  </a:lnTo>
                  <a:lnTo>
                    <a:pt x="20087" y="86723"/>
                  </a:lnTo>
                  <a:lnTo>
                    <a:pt x="31750" y="42163"/>
                  </a:lnTo>
                  <a:lnTo>
                    <a:pt x="58271" y="13892"/>
                  </a:lnTo>
                  <a:lnTo>
                    <a:pt x="70485" y="8508"/>
                  </a:lnTo>
                  <a:lnTo>
                    <a:pt x="6743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object 28"/>
          <p:cNvSpPr txBox="1"/>
          <p:nvPr/>
        </p:nvSpPr>
        <p:spPr>
          <a:xfrm>
            <a:off x="3597528" y="5353913"/>
            <a:ext cx="1165860"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tab pos="981710" algn="l"/>
              </a:tabLst>
              <a:defRPr/>
            </a:pPr>
            <a:r>
              <a:rPr kumimoji="0" sz="1800" b="0" i="0" u="none" strike="noStrike" kern="1200" cap="none" spc="-365" normalizeH="0" baseline="0" noProof="0" dirty="0">
                <a:ln>
                  <a:noFill/>
                </a:ln>
                <a:solidFill>
                  <a:srgbClr val="FFFFFF"/>
                </a:solidFill>
                <a:effectLst/>
                <a:uLnTx/>
                <a:uFillTx/>
                <a:latin typeface="Tinos"/>
                <a:ea typeface="+mn-ea"/>
                <a:cs typeface="Tinos"/>
              </a:rPr>
              <a:t>𝑃 </a:t>
            </a:r>
            <a:r>
              <a:rPr kumimoji="0" sz="1800" b="0" i="0" u="none" strike="noStrike" kern="1200" cap="none" spc="-125" normalizeH="0" baseline="0" noProof="0" dirty="0">
                <a:ln>
                  <a:noFill/>
                </a:ln>
                <a:solidFill>
                  <a:srgbClr val="FFFFFF"/>
                </a:solidFill>
                <a:effectLst/>
                <a:uLnTx/>
                <a:uFillTx/>
                <a:latin typeface="Tinos"/>
                <a:ea typeface="+mn-ea"/>
                <a:cs typeface="Tinos"/>
              </a:rPr>
              <a:t> </a:t>
            </a:r>
            <a:r>
              <a:rPr kumimoji="0" sz="1800" b="0" i="0" u="none" strike="noStrike" kern="1200" cap="none" spc="-310" normalizeH="0" baseline="0" noProof="0" dirty="0">
                <a:ln>
                  <a:noFill/>
                </a:ln>
                <a:solidFill>
                  <a:srgbClr val="FFFFFF"/>
                </a:solidFill>
                <a:effectLst/>
                <a:uLnTx/>
                <a:uFillTx/>
                <a:latin typeface="Tinos"/>
                <a:ea typeface="+mn-ea"/>
                <a:cs typeface="Tinos"/>
              </a:rPr>
              <a:t>𝑋</a:t>
            </a:r>
            <a:r>
              <a:rPr kumimoji="0" sz="1800" b="0" i="0" u="none" strike="noStrike" kern="1200" cap="none" spc="105" normalizeH="0" baseline="0" noProof="0" dirty="0">
                <a:ln>
                  <a:noFill/>
                </a:ln>
                <a:solidFill>
                  <a:srgbClr val="FFFFFF"/>
                </a:solidFill>
                <a:effectLst/>
                <a:uLnTx/>
                <a:uFillTx/>
                <a:latin typeface="Tinos"/>
                <a:ea typeface="+mn-ea"/>
                <a:cs typeface="Tinos"/>
              </a:rPr>
              <a:t> </a:t>
            </a:r>
            <a:r>
              <a:rPr kumimoji="0" sz="1800" b="0" i="0" u="none" strike="noStrike" kern="1200" cap="none" spc="325" normalizeH="0" baseline="0" noProof="0" dirty="0">
                <a:ln>
                  <a:noFill/>
                </a:ln>
                <a:solidFill>
                  <a:srgbClr val="FFFFFF"/>
                </a:solidFill>
                <a:effectLst/>
                <a:uLnTx/>
                <a:uFillTx/>
                <a:latin typeface="Tinos"/>
                <a:ea typeface="+mn-ea"/>
                <a:cs typeface="Tinos"/>
              </a:rPr>
              <a:t>=</a:t>
            </a:r>
            <a:r>
              <a:rPr kumimoji="0" sz="1800" b="0" i="0" u="none" strike="noStrike" kern="1200" cap="none" spc="50" normalizeH="0" baseline="0" noProof="0" dirty="0">
                <a:ln>
                  <a:noFill/>
                </a:ln>
                <a:solidFill>
                  <a:srgbClr val="FFFFFF"/>
                </a:solidFill>
                <a:effectLst/>
                <a:uLnTx/>
                <a:uFillTx/>
                <a:latin typeface="Tinos"/>
                <a:ea typeface="+mn-ea"/>
                <a:cs typeface="Tinos"/>
              </a:rPr>
              <a:t> </a:t>
            </a:r>
            <a:r>
              <a:rPr kumimoji="0" sz="1800" b="0" i="0" u="none" strike="noStrike" kern="1200" cap="none" spc="-570" normalizeH="0" baseline="0" noProof="0" dirty="0">
                <a:ln>
                  <a:noFill/>
                </a:ln>
                <a:solidFill>
                  <a:srgbClr val="FFFFFF"/>
                </a:solidFill>
                <a:effectLst/>
                <a:uLnTx/>
                <a:uFillTx/>
                <a:latin typeface="Tinos"/>
                <a:ea typeface="+mn-ea"/>
                <a:cs typeface="Tinos"/>
              </a:rPr>
              <a:t>𝑥</a:t>
            </a:r>
            <a:r>
              <a:rPr kumimoji="0" sz="1800" b="0" i="0" u="none" strike="noStrike" kern="1200" cap="none" spc="0" normalizeH="0" baseline="0" noProof="0" dirty="0">
                <a:ln>
                  <a:noFill/>
                </a:ln>
                <a:solidFill>
                  <a:srgbClr val="FFFFFF"/>
                </a:solidFill>
                <a:effectLst/>
                <a:uLnTx/>
                <a:uFillTx/>
                <a:latin typeface="Tinos"/>
                <a:ea typeface="+mn-ea"/>
                <a:cs typeface="Tinos"/>
              </a:rPr>
              <a:t>	</a:t>
            </a:r>
            <a:r>
              <a:rPr kumimoji="0" sz="1800" b="0" i="0" u="none" strike="noStrike" kern="1200" cap="none" spc="325" normalizeH="0" baseline="0" noProof="0" dirty="0">
                <a:ln>
                  <a:noFill/>
                </a:ln>
                <a:solidFill>
                  <a:srgbClr val="FFFFFF"/>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9" name="object 29"/>
          <p:cNvSpPr/>
          <p:nvPr/>
        </p:nvSpPr>
        <p:spPr>
          <a:xfrm>
            <a:off x="4813172" y="5520816"/>
            <a:ext cx="588645" cy="15240"/>
          </a:xfrm>
          <a:custGeom>
            <a:avLst/>
            <a:gdLst/>
            <a:ahLst/>
            <a:cxnLst/>
            <a:rect l="l" t="t" r="r" b="b"/>
            <a:pathLst>
              <a:path w="588645" h="15239">
                <a:moveTo>
                  <a:pt x="588263" y="0"/>
                </a:moveTo>
                <a:lnTo>
                  <a:pt x="0" y="0"/>
                </a:lnTo>
                <a:lnTo>
                  <a:pt x="0" y="15240"/>
                </a:lnTo>
                <a:lnTo>
                  <a:pt x="588263" y="15240"/>
                </a:lnTo>
                <a:lnTo>
                  <a:pt x="58826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1541907" y="4337050"/>
            <a:ext cx="5710555" cy="1059180"/>
          </a:xfrm>
          <a:prstGeom prst="rect">
            <a:avLst/>
          </a:prstGeom>
        </p:spPr>
        <p:txBody>
          <a:bodyPr vert="horz" wrap="square" lIns="0" tIns="13335" rIns="0" bIns="0" rtlCol="0">
            <a:spAutoFit/>
          </a:bodyPr>
          <a:lstStyle/>
          <a:p>
            <a:pPr marL="25400" marR="30480" lvl="0" indent="0" algn="l" defTabSz="914400" rtl="0" eaLnBrk="1" fontAlgn="auto" latinLnBrk="0" hangingPunct="1">
              <a:lnSpc>
                <a:spcPct val="99700"/>
              </a:lnSpc>
              <a:spcBef>
                <a:spcPts val="105"/>
              </a:spcBef>
              <a:spcAft>
                <a:spcPts val="0"/>
              </a:spcAft>
              <a:buClrTx/>
              <a:buSzTx/>
              <a:buFontTx/>
              <a:buNone/>
              <a:tabLst/>
              <a:defRPr/>
            </a:pPr>
            <a:r>
              <a:rPr kumimoji="0" sz="1800" b="0" i="0" u="none" strike="noStrike" kern="1200" cap="none" spc="3275" normalizeH="0" baseline="0" noProof="0" dirty="0">
                <a:ln>
                  <a:noFill/>
                </a:ln>
                <a:solidFill>
                  <a:srgbClr val="FFFFFF"/>
                </a:solidFill>
                <a:effectLst/>
                <a:uLnTx/>
                <a:uFillTx/>
                <a:latin typeface="Wingdings"/>
                <a:ea typeface="+mn-ea"/>
                <a:cs typeface="Wingdings"/>
              </a:rPr>
              <a:t></a:t>
            </a:r>
            <a:r>
              <a:rPr kumimoji="0" sz="1800" b="0" i="0" u="none" strike="noStrike" kern="1200" cap="none" spc="50" normalizeH="0" baseline="0" noProof="0" dirty="0">
                <a:ln>
                  <a:noFill/>
                </a:ln>
                <a:solidFill>
                  <a:srgbClr val="FFFFFF"/>
                </a:solidFill>
                <a:effectLst/>
                <a:uLnTx/>
                <a:uFillTx/>
                <a:latin typeface="Times New Roman"/>
                <a:ea typeface="+mn-ea"/>
                <a:cs typeface="Times New Roman"/>
              </a:rPr>
              <a:t> </a:t>
            </a:r>
            <a:r>
              <a:rPr kumimoji="0" sz="1800" b="0" i="0" u="none" strike="noStrike" kern="1200" cap="none" spc="-5" normalizeH="0" baseline="0" noProof="0" dirty="0">
                <a:ln>
                  <a:noFill/>
                </a:ln>
                <a:solidFill>
                  <a:srgbClr val="FFFFFF"/>
                </a:solidFill>
                <a:effectLst/>
                <a:uLnTx/>
                <a:uFillTx/>
                <a:latin typeface="Carlito"/>
                <a:ea typeface="+mn-ea"/>
                <a:cs typeface="Carlito"/>
              </a:rPr>
              <a:t>The </a:t>
            </a:r>
            <a:r>
              <a:rPr kumimoji="0" sz="1800" b="0" i="0" u="none" strike="noStrike" kern="1200" cap="none" spc="-10" normalizeH="0" baseline="0" noProof="0" dirty="0">
                <a:ln>
                  <a:noFill/>
                </a:ln>
                <a:solidFill>
                  <a:srgbClr val="FFFFFF"/>
                </a:solidFill>
                <a:effectLst/>
                <a:uLnTx/>
                <a:uFillTx/>
                <a:latin typeface="Carlito"/>
                <a:ea typeface="+mn-ea"/>
                <a:cs typeface="Carlito"/>
              </a:rPr>
              <a:t>Poisson Distribution </a:t>
            </a:r>
            <a:r>
              <a:rPr kumimoji="0" sz="1800" b="0" i="0" u="none" strike="noStrike" kern="1200" cap="none" spc="-5" normalizeH="0" baseline="0" noProof="0" dirty="0">
                <a:ln>
                  <a:noFill/>
                </a:ln>
                <a:solidFill>
                  <a:srgbClr val="FFFFFF"/>
                </a:solidFill>
                <a:effectLst/>
                <a:uLnTx/>
                <a:uFillTx/>
                <a:latin typeface="Carlito"/>
                <a:ea typeface="+mn-ea"/>
                <a:cs typeface="Carlito"/>
              </a:rPr>
              <a:t>is </a:t>
            </a:r>
            <a:r>
              <a:rPr kumimoji="0" sz="1800" b="0" i="0" u="none" strike="noStrike" kern="1200" cap="none" spc="0" normalizeH="0" baseline="0" noProof="0" dirty="0">
                <a:ln>
                  <a:noFill/>
                </a:ln>
                <a:solidFill>
                  <a:srgbClr val="FFFFFF"/>
                </a:solidFill>
                <a:effectLst/>
                <a:uLnTx/>
                <a:uFillTx/>
                <a:latin typeface="Carlito"/>
                <a:ea typeface="+mn-ea"/>
                <a:cs typeface="Carlito"/>
              </a:rPr>
              <a:t>a </a:t>
            </a:r>
            <a:r>
              <a:rPr kumimoji="0" sz="1800" b="0" i="0" u="none" strike="noStrike" kern="1200" cap="none" spc="-5" normalizeH="0" baseline="0" noProof="0" dirty="0">
                <a:ln>
                  <a:noFill/>
                </a:ln>
                <a:solidFill>
                  <a:srgbClr val="FFFFFF"/>
                </a:solidFill>
                <a:effectLst/>
                <a:uLnTx/>
                <a:uFillTx/>
                <a:latin typeface="Carlito"/>
                <a:ea typeface="+mn-ea"/>
                <a:cs typeface="Carlito"/>
              </a:rPr>
              <a:t>distribution </a:t>
            </a:r>
            <a:r>
              <a:rPr kumimoji="0" sz="1800" b="0" i="0" u="none" strike="noStrike" kern="1200" cap="none" spc="-10" normalizeH="0" baseline="0" noProof="0" dirty="0">
                <a:ln>
                  <a:noFill/>
                </a:ln>
                <a:solidFill>
                  <a:srgbClr val="FFFFFF"/>
                </a:solidFill>
                <a:effectLst/>
                <a:uLnTx/>
                <a:uFillTx/>
                <a:latin typeface="Carlito"/>
                <a:ea typeface="+mn-ea"/>
                <a:cs typeface="Carlito"/>
              </a:rPr>
              <a:t>over </a:t>
            </a:r>
            <a:r>
              <a:rPr kumimoji="0" sz="1800" b="0" i="0" u="none" strike="noStrike" kern="1200" cap="none" spc="0" normalizeH="0" baseline="0" noProof="0" dirty="0">
                <a:ln>
                  <a:noFill/>
                </a:ln>
                <a:solidFill>
                  <a:srgbClr val="FFFFFF"/>
                </a:solidFill>
                <a:effectLst/>
                <a:uLnTx/>
                <a:uFillTx/>
                <a:latin typeface="Carlito"/>
                <a:ea typeface="+mn-ea"/>
                <a:cs typeface="Carlito"/>
              </a:rPr>
              <a:t>the </a:t>
            </a:r>
            <a:r>
              <a:rPr kumimoji="0" sz="1800" b="0" i="0" u="none" strike="noStrike" kern="1200" cap="none" spc="-525" normalizeH="0" baseline="0" noProof="0" dirty="0">
                <a:ln>
                  <a:noFill/>
                </a:ln>
                <a:solidFill>
                  <a:srgbClr val="FFFFFF"/>
                </a:solidFill>
                <a:effectLst/>
                <a:uLnTx/>
                <a:uFillTx/>
                <a:latin typeface="Carlito"/>
                <a:ea typeface="+mn-ea"/>
                <a:cs typeface="Carlito"/>
              </a:rPr>
              <a:t>number </a:t>
            </a:r>
            <a:r>
              <a:rPr kumimoji="0" sz="1800" b="0" i="0" u="none" strike="noStrike" kern="1200" cap="none" spc="-40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of events which </a:t>
            </a:r>
            <a:r>
              <a:rPr kumimoji="0" sz="1800" b="0" i="0" u="none" strike="noStrike" kern="1200" cap="none" spc="-10" normalizeH="0" baseline="0" noProof="0" dirty="0">
                <a:ln>
                  <a:noFill/>
                </a:ln>
                <a:solidFill>
                  <a:srgbClr val="FFFFFF"/>
                </a:solidFill>
                <a:effectLst/>
                <a:uLnTx/>
                <a:uFillTx/>
                <a:latin typeface="Carlito"/>
                <a:ea typeface="+mn-ea"/>
                <a:cs typeface="Carlito"/>
              </a:rPr>
              <a:t>occur </a:t>
            </a:r>
            <a:r>
              <a:rPr kumimoji="0" sz="1800" b="0" i="0" u="none" strike="noStrike" kern="1200" cap="none" spc="-5" normalizeH="0" baseline="0" noProof="0" dirty="0">
                <a:ln>
                  <a:noFill/>
                </a:ln>
                <a:solidFill>
                  <a:srgbClr val="FFFFFF"/>
                </a:solidFill>
                <a:effectLst/>
                <a:uLnTx/>
                <a:uFillTx/>
                <a:latin typeface="Carlito"/>
                <a:ea typeface="+mn-ea"/>
                <a:cs typeface="Carlito"/>
              </a:rPr>
              <a:t>within </a:t>
            </a:r>
            <a:r>
              <a:rPr kumimoji="0" sz="1800" b="0" i="0" u="none" strike="noStrike" kern="1200" cap="none" spc="0" normalizeH="0" baseline="0" noProof="0" dirty="0">
                <a:ln>
                  <a:noFill/>
                </a:ln>
                <a:solidFill>
                  <a:srgbClr val="FFFFFF"/>
                </a:solidFill>
                <a:effectLst/>
                <a:uLnTx/>
                <a:uFillTx/>
                <a:latin typeface="Carlito"/>
                <a:ea typeface="+mn-ea"/>
                <a:cs typeface="Carlito"/>
              </a:rPr>
              <a:t>a </a:t>
            </a:r>
            <a:r>
              <a:rPr kumimoji="0" sz="1800" b="0" i="0" u="none" strike="noStrike" kern="1200" cap="none" spc="-5" normalizeH="0" baseline="0" noProof="0" dirty="0">
                <a:ln>
                  <a:noFill/>
                </a:ln>
                <a:solidFill>
                  <a:srgbClr val="FFFFFF"/>
                </a:solidFill>
                <a:effectLst/>
                <a:uLnTx/>
                <a:uFillTx/>
                <a:latin typeface="Carlito"/>
                <a:ea typeface="+mn-ea"/>
                <a:cs typeface="Carlito"/>
              </a:rPr>
              <a:t>period of time, given </a:t>
            </a:r>
            <a:r>
              <a:rPr kumimoji="0" sz="1800" b="0" i="0" u="none" strike="noStrike" kern="1200" cap="none" spc="0" normalizeH="0" baseline="0" noProof="0" dirty="0">
                <a:ln>
                  <a:noFill/>
                </a:ln>
                <a:solidFill>
                  <a:srgbClr val="FFFFFF"/>
                </a:solidFill>
                <a:effectLst/>
                <a:uLnTx/>
                <a:uFillTx/>
                <a:latin typeface="Carlito"/>
                <a:ea typeface="+mn-ea"/>
                <a:cs typeface="Carlito"/>
              </a:rPr>
              <a:t>an  </a:t>
            </a:r>
            <a:r>
              <a:rPr kumimoji="0" sz="1800" b="0" i="0" u="none" strike="noStrike" kern="1200" cap="none" spc="-15" normalizeH="0" baseline="0" noProof="0" dirty="0">
                <a:ln>
                  <a:noFill/>
                </a:ln>
                <a:solidFill>
                  <a:srgbClr val="FFFFFF"/>
                </a:solidFill>
                <a:effectLst/>
                <a:uLnTx/>
                <a:uFillTx/>
                <a:latin typeface="Carlito"/>
                <a:ea typeface="+mn-ea"/>
                <a:cs typeface="Carlito"/>
              </a:rPr>
              <a:t>average </a:t>
            </a:r>
            <a:r>
              <a:rPr kumimoji="0" sz="1800" b="0" i="0" u="none" strike="noStrike" kern="1200" cap="none" spc="-25" normalizeH="0" baseline="0" noProof="0" dirty="0">
                <a:ln>
                  <a:noFill/>
                </a:ln>
                <a:solidFill>
                  <a:srgbClr val="FFFFFF"/>
                </a:solidFill>
                <a:effectLst/>
                <a:uLnTx/>
                <a:uFillTx/>
                <a:latin typeface="Carlito"/>
                <a:ea typeface="+mn-ea"/>
                <a:cs typeface="Carlito"/>
              </a:rPr>
              <a:t>rate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215" normalizeH="0" baseline="0" noProof="0" dirty="0">
                <a:ln>
                  <a:noFill/>
                </a:ln>
                <a:solidFill>
                  <a:srgbClr val="FFFFFF"/>
                </a:solidFill>
                <a:effectLst/>
                <a:uLnTx/>
                <a:uFillTx/>
                <a:latin typeface="Tinos"/>
                <a:ea typeface="+mn-ea"/>
                <a:cs typeface="Tinos"/>
              </a:rPr>
              <a:t>𝜆</a:t>
            </a:r>
            <a:r>
              <a:rPr kumimoji="0" sz="1800" b="0" i="0" u="none" strike="noStrike" kern="1200" cap="none" spc="-215" normalizeH="0" baseline="0" noProof="0" dirty="0">
                <a:ln>
                  <a:noFill/>
                </a:ln>
                <a:solidFill>
                  <a:srgbClr val="FFFFFF"/>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272154" marR="0" lvl="0" indent="0" algn="l" defTabSz="914400" rtl="0" eaLnBrk="1" fontAlgn="auto" latinLnBrk="0" hangingPunct="1">
              <a:lnSpc>
                <a:spcPts val="1670"/>
              </a:lnSpc>
              <a:spcBef>
                <a:spcPts val="0"/>
              </a:spcBef>
              <a:spcAft>
                <a:spcPts val="0"/>
              </a:spcAft>
              <a:buClrTx/>
              <a:buSzTx/>
              <a:buFontTx/>
              <a:buNone/>
              <a:tabLst/>
              <a:defRPr/>
            </a:pPr>
            <a:r>
              <a:rPr kumimoji="0" sz="2700" b="0" i="0" u="none" strike="noStrike" kern="1200" cap="none" spc="-315" normalizeH="0" baseline="-20061" noProof="0" dirty="0">
                <a:ln>
                  <a:noFill/>
                </a:ln>
                <a:solidFill>
                  <a:srgbClr val="FFFFFF"/>
                </a:solidFill>
                <a:effectLst/>
                <a:uLnTx/>
                <a:uFillTx/>
                <a:latin typeface="Tinos"/>
                <a:ea typeface="+mn-ea"/>
                <a:cs typeface="Tinos"/>
              </a:rPr>
              <a:t>𝑒</a:t>
            </a:r>
            <a:r>
              <a:rPr kumimoji="0" sz="1300" b="0" i="0" u="none" strike="noStrike" kern="1200" cap="none" spc="-210" normalizeH="0" baseline="0" noProof="0" dirty="0">
                <a:ln>
                  <a:noFill/>
                </a:ln>
                <a:solidFill>
                  <a:srgbClr val="FFFFFF"/>
                </a:solidFill>
                <a:effectLst/>
                <a:uLnTx/>
                <a:uFillTx/>
                <a:latin typeface="Tinos"/>
                <a:ea typeface="+mn-ea"/>
                <a:cs typeface="Tinos"/>
              </a:rPr>
              <a:t>−𝜆</a:t>
            </a:r>
            <a:r>
              <a:rPr kumimoji="0" sz="2700" b="0" i="0" u="none" strike="noStrike" kern="1200" cap="none" spc="-315" normalizeH="0" baseline="-20061" noProof="0" dirty="0">
                <a:ln>
                  <a:noFill/>
                </a:ln>
                <a:solidFill>
                  <a:srgbClr val="FFFFFF"/>
                </a:solidFill>
                <a:effectLst/>
                <a:uLnTx/>
                <a:uFillTx/>
                <a:latin typeface="Tinos"/>
                <a:ea typeface="+mn-ea"/>
                <a:cs typeface="Tinos"/>
              </a:rPr>
              <a:t>𝜆</a:t>
            </a:r>
            <a:r>
              <a:rPr kumimoji="0" sz="1300" b="0" i="0" u="none" strike="noStrike" kern="1200" cap="none" spc="-210" normalizeH="0" baseline="0" noProof="0" dirty="0">
                <a:ln>
                  <a:noFill/>
                </a:ln>
                <a:solidFill>
                  <a:srgbClr val="FFFFFF"/>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1" name="object 31"/>
          <p:cNvSpPr txBox="1"/>
          <p:nvPr/>
        </p:nvSpPr>
        <p:spPr>
          <a:xfrm>
            <a:off x="5010658" y="5506313"/>
            <a:ext cx="207645"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09" normalizeH="0" baseline="0" noProof="0" dirty="0">
                <a:ln>
                  <a:noFill/>
                </a:ln>
                <a:solidFill>
                  <a:srgbClr val="FFFFFF"/>
                </a:solidFill>
                <a:effectLst/>
                <a:uLnTx/>
                <a:uFillTx/>
                <a:latin typeface="Tinos"/>
                <a:ea typeface="+mn-ea"/>
                <a:cs typeface="Tinos"/>
              </a:rPr>
              <a:t>𝑥</a:t>
            </a:r>
            <a:r>
              <a:rPr kumimoji="0" sz="1800" b="0" i="0" u="none" strike="noStrike" kern="1200" cap="none" spc="-90" normalizeH="0" baseline="0" noProof="0" dirty="0">
                <a:ln>
                  <a:noFill/>
                </a:ln>
                <a:solidFill>
                  <a:srgbClr val="FFFFFF"/>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2" name="object 32"/>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41</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58115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E</a:t>
            </a:r>
            <a:r>
              <a:rPr sz="3200" spc="-65" dirty="0">
                <a:solidFill>
                  <a:srgbClr val="FFFFFF"/>
                </a:solidFill>
              </a:rPr>
              <a:t>x</a:t>
            </a:r>
            <a:r>
              <a:rPr sz="3200" dirty="0">
                <a:solidFill>
                  <a:srgbClr val="FFFFFF"/>
                </a:solidFill>
              </a:rPr>
              <a:t>amp</a:t>
            </a:r>
            <a:r>
              <a:rPr sz="3200" spc="-20" dirty="0">
                <a:solidFill>
                  <a:srgbClr val="FFFFFF"/>
                </a:solidFill>
              </a:rPr>
              <a:t>l</a:t>
            </a:r>
            <a:r>
              <a:rPr sz="3200" dirty="0">
                <a:solidFill>
                  <a:srgbClr val="FFFFFF"/>
                </a:solidFill>
              </a:rPr>
              <a:t>es</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630932" y="792490"/>
            <a:ext cx="7954009" cy="2644140"/>
            <a:chOff x="630932" y="792490"/>
            <a:chExt cx="7954009" cy="2644140"/>
          </a:xfrm>
        </p:grpSpPr>
        <p:sp>
          <p:nvSpPr>
            <p:cNvPr id="6" name="object 6"/>
            <p:cNvSpPr/>
            <p:nvPr/>
          </p:nvSpPr>
          <p:spPr>
            <a:xfrm>
              <a:off x="630932" y="792490"/>
              <a:ext cx="7953762" cy="264412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55904" y="864107"/>
              <a:ext cx="7703820" cy="2491740"/>
            </a:xfrm>
            <a:custGeom>
              <a:avLst/>
              <a:gdLst/>
              <a:ahLst/>
              <a:cxnLst/>
              <a:rect l="l" t="t" r="r" b="b"/>
              <a:pathLst>
                <a:path w="7703820" h="2491740">
                  <a:moveTo>
                    <a:pt x="7703820" y="0"/>
                  </a:moveTo>
                  <a:lnTo>
                    <a:pt x="0" y="0"/>
                  </a:lnTo>
                  <a:lnTo>
                    <a:pt x="0" y="2491740"/>
                  </a:lnTo>
                  <a:lnTo>
                    <a:pt x="7703820" y="2491740"/>
                  </a:lnTo>
                  <a:lnTo>
                    <a:pt x="77038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847039" y="882853"/>
            <a:ext cx="1562735" cy="30035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 normalizeH="0" baseline="0" noProof="0" dirty="0">
                <a:ln>
                  <a:noFill/>
                </a:ln>
                <a:solidFill>
                  <a:prstClr val="black"/>
                </a:solidFill>
                <a:effectLst/>
                <a:uLnTx/>
                <a:uFillTx/>
                <a:latin typeface="Tinos"/>
                <a:ea typeface="+mn-ea"/>
                <a:cs typeface="Tinos"/>
              </a:rPr>
              <a:t>𝑋~𝑃𝑜(1.2)</a:t>
            </a:r>
            <a:r>
              <a:rPr kumimoji="0" sz="1800" b="0" i="0" u="none" strike="noStrike" kern="1200" cap="none" spc="-20" normalizeH="0" baseline="0" noProof="0" dirty="0">
                <a:ln>
                  <a:noFill/>
                </a:ln>
                <a:solidFill>
                  <a:prstClr val="black"/>
                </a:solidFill>
                <a:effectLst/>
                <a:uLnTx/>
                <a:uFillTx/>
                <a:latin typeface="Carlito"/>
                <a:ea typeface="+mn-ea"/>
                <a:cs typeface="Carlito"/>
              </a:rPr>
              <a:t>,</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find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1356360" y="1334896"/>
            <a:ext cx="1886585" cy="212090"/>
          </a:xfrm>
          <a:custGeom>
            <a:avLst/>
            <a:gdLst/>
            <a:ahLst/>
            <a:cxnLst/>
            <a:rect l="l" t="t" r="r" b="b"/>
            <a:pathLst>
              <a:path w="1886585" h="212090">
                <a:moveTo>
                  <a:pt x="70485" y="8509"/>
                </a:moveTo>
                <a:lnTo>
                  <a:pt x="67437" y="0"/>
                </a:lnTo>
                <a:lnTo>
                  <a:pt x="52095" y="5537"/>
                </a:lnTo>
                <a:lnTo>
                  <a:pt x="38646" y="13550"/>
                </a:lnTo>
                <a:lnTo>
                  <a:pt x="9740" y="52095"/>
                </a:lnTo>
                <a:lnTo>
                  <a:pt x="0" y="105918"/>
                </a:lnTo>
                <a:lnTo>
                  <a:pt x="1066" y="125374"/>
                </a:lnTo>
                <a:lnTo>
                  <a:pt x="17399" y="174752"/>
                </a:lnTo>
                <a:lnTo>
                  <a:pt x="52070" y="206184"/>
                </a:lnTo>
                <a:lnTo>
                  <a:pt x="67437" y="211709"/>
                </a:lnTo>
                <a:lnTo>
                  <a:pt x="70104" y="203073"/>
                </a:lnTo>
                <a:lnTo>
                  <a:pt x="58051" y="197739"/>
                </a:lnTo>
                <a:lnTo>
                  <a:pt x="47650" y="190309"/>
                </a:lnTo>
                <a:lnTo>
                  <a:pt x="26365" y="155638"/>
                </a:lnTo>
                <a:lnTo>
                  <a:pt x="19304" y="104775"/>
                </a:lnTo>
                <a:lnTo>
                  <a:pt x="20078" y="86728"/>
                </a:lnTo>
                <a:lnTo>
                  <a:pt x="31877" y="42164"/>
                </a:lnTo>
                <a:lnTo>
                  <a:pt x="58267" y="13893"/>
                </a:lnTo>
                <a:lnTo>
                  <a:pt x="70485" y="8509"/>
                </a:lnTo>
                <a:close/>
              </a:path>
              <a:path w="1886585" h="212090">
                <a:moveTo>
                  <a:pt x="728218" y="105918"/>
                </a:moveTo>
                <a:lnTo>
                  <a:pt x="718400" y="52095"/>
                </a:lnTo>
                <a:lnTo>
                  <a:pt x="689559" y="13550"/>
                </a:lnTo>
                <a:lnTo>
                  <a:pt x="660781" y="0"/>
                </a:lnTo>
                <a:lnTo>
                  <a:pt x="657733" y="8509"/>
                </a:lnTo>
                <a:lnTo>
                  <a:pt x="669988" y="13893"/>
                </a:lnTo>
                <a:lnTo>
                  <a:pt x="680529" y="21297"/>
                </a:lnTo>
                <a:lnTo>
                  <a:pt x="701890" y="55435"/>
                </a:lnTo>
                <a:lnTo>
                  <a:pt x="708914" y="104775"/>
                </a:lnTo>
                <a:lnTo>
                  <a:pt x="708126" y="123456"/>
                </a:lnTo>
                <a:lnTo>
                  <a:pt x="696341" y="169164"/>
                </a:lnTo>
                <a:lnTo>
                  <a:pt x="670077" y="197739"/>
                </a:lnTo>
                <a:lnTo>
                  <a:pt x="657987" y="203073"/>
                </a:lnTo>
                <a:lnTo>
                  <a:pt x="660781" y="211709"/>
                </a:lnTo>
                <a:lnTo>
                  <a:pt x="701167" y="187706"/>
                </a:lnTo>
                <a:lnTo>
                  <a:pt x="723887" y="143344"/>
                </a:lnTo>
                <a:lnTo>
                  <a:pt x="727138" y="125374"/>
                </a:lnTo>
                <a:lnTo>
                  <a:pt x="728218" y="105918"/>
                </a:lnTo>
                <a:close/>
              </a:path>
              <a:path w="1886585" h="212090">
                <a:moveTo>
                  <a:pt x="1886331" y="97294"/>
                </a:moveTo>
                <a:lnTo>
                  <a:pt x="1046607" y="97294"/>
                </a:lnTo>
                <a:lnTo>
                  <a:pt x="1046607" y="112522"/>
                </a:lnTo>
                <a:lnTo>
                  <a:pt x="1886331" y="112522"/>
                </a:lnTo>
                <a:lnTo>
                  <a:pt x="1886331" y="9729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2143251" y="1130300"/>
            <a:ext cx="1051560" cy="299720"/>
          </a:xfrm>
          <a:prstGeom prst="rect">
            <a:avLst/>
          </a:prstGeom>
        </p:spPr>
        <p:txBody>
          <a:bodyPr vert="horz" wrap="square" lIns="0" tIns="12700" rIns="0" bIns="0" rtlCol="0">
            <a:spAutoFit/>
          </a:bodyPr>
          <a:lstStyle/>
          <a:p>
            <a:pPr marL="25400" marR="0" lvl="0" indent="0" algn="l" defTabSz="914400" rtl="0" eaLnBrk="1" fontAlgn="auto" latinLnBrk="0" hangingPunct="1">
              <a:lnSpc>
                <a:spcPct val="100000"/>
              </a:lnSpc>
              <a:spcBef>
                <a:spcPts val="100"/>
              </a:spcBef>
              <a:spcAft>
                <a:spcPts val="0"/>
              </a:spcAft>
              <a:buClrTx/>
              <a:buSzTx/>
              <a:buFontTx/>
              <a:buNone/>
              <a:tabLst>
                <a:tab pos="655955" algn="l"/>
              </a:tabLst>
              <a:defRPr/>
            </a:pPr>
            <a:r>
              <a:rPr kumimoji="0" sz="2700" b="0" i="0" u="none" strike="noStrike" kern="1200" cap="none" spc="487" normalizeH="0" baseline="-32407" noProof="0" dirty="0">
                <a:ln>
                  <a:noFill/>
                </a:ln>
                <a:solidFill>
                  <a:prstClr val="black"/>
                </a:solidFill>
                <a:effectLst/>
                <a:uLnTx/>
                <a:uFillTx/>
                <a:latin typeface="Tinos"/>
                <a:ea typeface="+mn-ea"/>
                <a:cs typeface="Tinos"/>
              </a:rPr>
              <a:t>=</a:t>
            </a:r>
            <a:r>
              <a:rPr kumimoji="0" sz="2700" b="0" i="0" u="none" strike="noStrike" kern="1200" cap="none" spc="75" normalizeH="0" baseline="-32407" noProof="0" dirty="0">
                <a:ln>
                  <a:noFill/>
                </a:ln>
                <a:solidFill>
                  <a:prstClr val="black"/>
                </a:solidFill>
                <a:effectLst/>
                <a:uLnTx/>
                <a:uFillTx/>
                <a:latin typeface="Tinos"/>
                <a:ea typeface="+mn-ea"/>
                <a:cs typeface="Tinos"/>
              </a:rPr>
              <a:t> </a:t>
            </a:r>
            <a:r>
              <a:rPr kumimoji="0" sz="1300" b="0" i="0" u="none" strike="noStrike" kern="1200" cap="none" spc="-290" normalizeH="0" baseline="0" noProof="0" dirty="0">
                <a:ln>
                  <a:noFill/>
                </a:ln>
                <a:solidFill>
                  <a:prstClr val="black"/>
                </a:solidFill>
                <a:effectLst/>
                <a:uLnTx/>
                <a:uFillTx/>
                <a:latin typeface="Tinos"/>
                <a:ea typeface="+mn-ea"/>
                <a:cs typeface="Tinos"/>
              </a:rPr>
              <a:t>𝒆	</a:t>
            </a:r>
            <a:r>
              <a:rPr kumimoji="0" sz="1300" b="0" i="0" u="none" strike="noStrike" kern="1200" cap="none" spc="-70" normalizeH="0" baseline="0" noProof="0" dirty="0">
                <a:ln>
                  <a:noFill/>
                </a:ln>
                <a:solidFill>
                  <a:prstClr val="black"/>
                </a:solidFill>
                <a:effectLst/>
                <a:uLnTx/>
                <a:uFillTx/>
                <a:latin typeface="Tinos"/>
                <a:ea typeface="+mn-ea"/>
                <a:cs typeface="Tinos"/>
              </a:rPr>
              <a:t>×𝟏.𝟐</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2496311" y="1160780"/>
            <a:ext cx="753745" cy="190500"/>
          </a:xfrm>
          <a:prstGeom prst="rect">
            <a:avLst/>
          </a:prstGeom>
        </p:spPr>
        <p:txBody>
          <a:bodyPr vert="horz" wrap="square" lIns="0" tIns="16510" rIns="0" bIns="0" rtlCol="0">
            <a:spAutoFit/>
          </a:bodyPr>
          <a:lstStyle/>
          <a:p>
            <a:pPr marL="0" marR="0" lvl="0" indent="0" algn="l" defTabSz="914400" rtl="0" eaLnBrk="1" fontAlgn="auto" latinLnBrk="0" hangingPunct="1">
              <a:lnSpc>
                <a:spcPct val="100000"/>
              </a:lnSpc>
              <a:spcBef>
                <a:spcPts val="130"/>
              </a:spcBef>
              <a:spcAft>
                <a:spcPts val="0"/>
              </a:spcAft>
              <a:buClrTx/>
              <a:buSzTx/>
              <a:buFontTx/>
              <a:buNone/>
              <a:tabLst>
                <a:tab pos="658495" algn="l"/>
              </a:tabLst>
              <a:defRPr/>
            </a:pPr>
            <a:r>
              <a:rPr kumimoji="0" sz="1050" b="0" i="0" u="none" strike="noStrike" kern="1200" cap="none" spc="215" normalizeH="0" baseline="0" noProof="0" dirty="0">
                <a:ln>
                  <a:noFill/>
                </a:ln>
                <a:solidFill>
                  <a:prstClr val="black"/>
                </a:solidFill>
                <a:effectLst/>
                <a:uLnTx/>
                <a:uFillTx/>
                <a:latin typeface="Tinos"/>
                <a:ea typeface="+mn-ea"/>
                <a:cs typeface="Tinos"/>
              </a:rPr>
              <a:t>−</a:t>
            </a:r>
            <a:r>
              <a:rPr kumimoji="0" sz="1050" b="0" i="0" u="none" strike="noStrike" kern="1200" cap="none" spc="-220" normalizeH="0" baseline="0" noProof="0" dirty="0">
                <a:ln>
                  <a:noFill/>
                </a:ln>
                <a:solidFill>
                  <a:prstClr val="black"/>
                </a:solidFill>
                <a:effectLst/>
                <a:uLnTx/>
                <a:uFillTx/>
                <a:latin typeface="Tinos"/>
                <a:ea typeface="+mn-ea"/>
                <a:cs typeface="Tinos"/>
              </a:rPr>
              <a:t>𝟏</a:t>
            </a:r>
            <a:r>
              <a:rPr kumimoji="0" sz="1050" b="0" i="0" u="none" strike="noStrike" kern="1200" cap="none" spc="-55" normalizeH="0" baseline="0" noProof="0" dirty="0">
                <a:ln>
                  <a:noFill/>
                </a:ln>
                <a:solidFill>
                  <a:prstClr val="black"/>
                </a:solidFill>
                <a:effectLst/>
                <a:uLnTx/>
                <a:uFillTx/>
                <a:latin typeface="Tinos"/>
                <a:ea typeface="+mn-ea"/>
                <a:cs typeface="Tinos"/>
              </a:rPr>
              <a:t>.</a:t>
            </a:r>
            <a:r>
              <a:rPr kumimoji="0" sz="1050" b="0" i="0" u="none" strike="noStrike" kern="1200" cap="none" spc="-220" normalizeH="0" baseline="0" noProof="0" dirty="0">
                <a:ln>
                  <a:noFill/>
                </a:ln>
                <a:solidFill>
                  <a:prstClr val="black"/>
                </a:solidFill>
                <a:effectLst/>
                <a:uLnTx/>
                <a:uFillTx/>
                <a:latin typeface="Tinos"/>
                <a:ea typeface="+mn-ea"/>
                <a:cs typeface="Tinos"/>
              </a:rPr>
              <a:t>𝟐</a:t>
            </a:r>
            <a:r>
              <a:rPr kumimoji="0" sz="1050" b="0" i="0" u="none" strike="noStrike" kern="1200" cap="none" spc="0" normalizeH="0" baseline="0" noProof="0" dirty="0">
                <a:ln>
                  <a:noFill/>
                </a:ln>
                <a:solidFill>
                  <a:prstClr val="black"/>
                </a:solidFill>
                <a:effectLst/>
                <a:uLnTx/>
                <a:uFillTx/>
                <a:latin typeface="Tinos"/>
                <a:ea typeface="+mn-ea"/>
                <a:cs typeface="Tinos"/>
              </a:rPr>
              <a:t>	</a:t>
            </a:r>
            <a:r>
              <a:rPr kumimoji="0" sz="1050" b="0" i="0" u="none" strike="noStrike" kern="1200" cap="none" spc="-220" normalizeH="0" baseline="0" noProof="0" dirty="0">
                <a:ln>
                  <a:noFill/>
                </a:ln>
                <a:solidFill>
                  <a:prstClr val="black"/>
                </a:solidFill>
                <a:effectLst/>
                <a:uLnTx/>
                <a:uFillTx/>
                <a:latin typeface="Tinos"/>
                <a:ea typeface="+mn-ea"/>
                <a:cs typeface="Tinos"/>
              </a:rPr>
              <a:t>𝟑</a:t>
            </a:r>
            <a:endParaRPr kumimoji="0" sz="105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3307334" y="1264411"/>
            <a:ext cx="1018540"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𝟎𝟖𝟔𝟕</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p:nvPr/>
        </p:nvSpPr>
        <p:spPr>
          <a:xfrm>
            <a:off x="1356360" y="1665604"/>
            <a:ext cx="728345" cy="212090"/>
          </a:xfrm>
          <a:custGeom>
            <a:avLst/>
            <a:gdLst/>
            <a:ahLst/>
            <a:cxnLst/>
            <a:rect l="l" t="t" r="r" b="b"/>
            <a:pathLst>
              <a:path w="728344" h="212089">
                <a:moveTo>
                  <a:pt x="660781" y="0"/>
                </a:moveTo>
                <a:lnTo>
                  <a:pt x="657733" y="8509"/>
                </a:lnTo>
                <a:lnTo>
                  <a:pt x="670000" y="13892"/>
                </a:lnTo>
                <a:lnTo>
                  <a:pt x="680529" y="21288"/>
                </a:lnTo>
                <a:lnTo>
                  <a:pt x="701895" y="55429"/>
                </a:lnTo>
                <a:lnTo>
                  <a:pt x="708914" y="104775"/>
                </a:lnTo>
                <a:lnTo>
                  <a:pt x="708128" y="123444"/>
                </a:lnTo>
                <a:lnTo>
                  <a:pt x="696341" y="169164"/>
                </a:lnTo>
                <a:lnTo>
                  <a:pt x="670087" y="197738"/>
                </a:lnTo>
                <a:lnTo>
                  <a:pt x="657987" y="203073"/>
                </a:lnTo>
                <a:lnTo>
                  <a:pt x="660781" y="211709"/>
                </a:lnTo>
                <a:lnTo>
                  <a:pt x="701178" y="187706"/>
                </a:lnTo>
                <a:lnTo>
                  <a:pt x="723899" y="143335"/>
                </a:lnTo>
                <a:lnTo>
                  <a:pt x="728217" y="105918"/>
                </a:lnTo>
                <a:lnTo>
                  <a:pt x="727124" y="86483"/>
                </a:lnTo>
                <a:lnTo>
                  <a:pt x="710819" y="37084"/>
                </a:lnTo>
                <a:lnTo>
                  <a:pt x="676118" y="5526"/>
                </a:lnTo>
                <a:lnTo>
                  <a:pt x="660781" y="0"/>
                </a:lnTo>
                <a:close/>
              </a:path>
              <a:path w="728344" h="212089">
                <a:moveTo>
                  <a:pt x="67437" y="0"/>
                </a:moveTo>
                <a:lnTo>
                  <a:pt x="27092" y="24056"/>
                </a:lnTo>
                <a:lnTo>
                  <a:pt x="4318" y="68548"/>
                </a:lnTo>
                <a:lnTo>
                  <a:pt x="0" y="105918"/>
                </a:lnTo>
                <a:lnTo>
                  <a:pt x="1075" y="125370"/>
                </a:lnTo>
                <a:lnTo>
                  <a:pt x="17399" y="174752"/>
                </a:lnTo>
                <a:lnTo>
                  <a:pt x="52081" y="206184"/>
                </a:lnTo>
                <a:lnTo>
                  <a:pt x="67437" y="211709"/>
                </a:lnTo>
                <a:lnTo>
                  <a:pt x="70103" y="203073"/>
                </a:lnTo>
                <a:lnTo>
                  <a:pt x="58058" y="197738"/>
                </a:lnTo>
                <a:lnTo>
                  <a:pt x="47656" y="190309"/>
                </a:lnTo>
                <a:lnTo>
                  <a:pt x="26376" y="155638"/>
                </a:lnTo>
                <a:lnTo>
                  <a:pt x="19303" y="104775"/>
                </a:lnTo>
                <a:lnTo>
                  <a:pt x="20089" y="86723"/>
                </a:lnTo>
                <a:lnTo>
                  <a:pt x="31877" y="42164"/>
                </a:lnTo>
                <a:lnTo>
                  <a:pt x="58273" y="13892"/>
                </a:lnTo>
                <a:lnTo>
                  <a:pt x="70484" y="8509"/>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p:nvPr/>
        </p:nvSpPr>
        <p:spPr>
          <a:xfrm>
            <a:off x="847039" y="1210496"/>
            <a:ext cx="1176020" cy="687070"/>
          </a:xfrm>
          <a:prstGeom prst="rect">
            <a:avLst/>
          </a:prstGeom>
        </p:spPr>
        <p:txBody>
          <a:bodyPr vert="horz" wrap="square" lIns="0" tIns="53975" rIns="0" bIns="0" rtlCol="0">
            <a:spAutoFit/>
          </a:bodyPr>
          <a:lstStyle/>
          <a:p>
            <a:pPr marL="0" marR="0" lvl="0" indent="0" algn="l" defTabSz="914400" rtl="0" eaLnBrk="1" fontAlgn="auto" latinLnBrk="0" hangingPunct="1">
              <a:lnSpc>
                <a:spcPct val="100000"/>
              </a:lnSpc>
              <a:spcBef>
                <a:spcPts val="425"/>
              </a:spcBef>
              <a:spcAft>
                <a:spcPts val="0"/>
              </a:spcAft>
              <a:buClrTx/>
              <a:buSzTx/>
              <a:buFontTx/>
              <a:buNone/>
              <a:tabLst>
                <a:tab pos="342900" algn="l"/>
              </a:tabLst>
              <a:defRPr/>
            </a:pPr>
            <a:r>
              <a:rPr kumimoji="0" sz="1900" b="0" i="1" u="none" strike="noStrike" kern="1200" cap="none" spc="-35" normalizeH="0" baseline="0" noProof="0" dirty="0">
                <a:ln>
                  <a:noFill/>
                </a:ln>
                <a:solidFill>
                  <a:prstClr val="black"/>
                </a:solidFill>
                <a:effectLst/>
                <a:uLnTx/>
                <a:uFillTx/>
                <a:latin typeface="Arimo"/>
                <a:ea typeface="+mn-ea"/>
                <a:cs typeface="Arimo"/>
              </a:rPr>
              <a:t>a)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3</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ct val="100000"/>
              </a:lnSpc>
              <a:spcBef>
                <a:spcPts val="320"/>
              </a:spcBef>
              <a:spcAft>
                <a:spcPts val="0"/>
              </a:spcAft>
              <a:buClrTx/>
              <a:buSzTx/>
              <a:buFontTx/>
              <a:buNone/>
              <a:tabLst/>
              <a:defRPr/>
            </a:pPr>
            <a:r>
              <a:rPr kumimoji="0" sz="1900" b="0" i="1" u="none" strike="noStrike" kern="1200" cap="none" spc="15" normalizeH="0" baseline="0" noProof="0" dirty="0">
                <a:ln>
                  <a:noFill/>
                </a:ln>
                <a:solidFill>
                  <a:prstClr val="black"/>
                </a:solidFill>
                <a:effectLst/>
                <a:uLnTx/>
                <a:uFillTx/>
                <a:latin typeface="Arimo"/>
                <a:ea typeface="+mn-ea"/>
                <a:cs typeface="Arimo"/>
              </a:rPr>
              <a:t>b)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28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2990088" y="1665604"/>
            <a:ext cx="286385" cy="212090"/>
          </a:xfrm>
          <a:custGeom>
            <a:avLst/>
            <a:gdLst/>
            <a:ahLst/>
            <a:cxnLst/>
            <a:rect l="l" t="t" r="r" b="b"/>
            <a:pathLst>
              <a:path w="286385" h="212089">
                <a:moveTo>
                  <a:pt x="218820" y="0"/>
                </a:moveTo>
                <a:lnTo>
                  <a:pt x="215773" y="8509"/>
                </a:lnTo>
                <a:lnTo>
                  <a:pt x="228040" y="13892"/>
                </a:lnTo>
                <a:lnTo>
                  <a:pt x="238569" y="21288"/>
                </a:lnTo>
                <a:lnTo>
                  <a:pt x="259935" y="55429"/>
                </a:lnTo>
                <a:lnTo>
                  <a:pt x="266953" y="104775"/>
                </a:lnTo>
                <a:lnTo>
                  <a:pt x="266168" y="123444"/>
                </a:lnTo>
                <a:lnTo>
                  <a:pt x="254381" y="169164"/>
                </a:lnTo>
                <a:lnTo>
                  <a:pt x="228127" y="197738"/>
                </a:lnTo>
                <a:lnTo>
                  <a:pt x="216026" y="203073"/>
                </a:lnTo>
                <a:lnTo>
                  <a:pt x="218820" y="211709"/>
                </a:lnTo>
                <a:lnTo>
                  <a:pt x="259218" y="187706"/>
                </a:lnTo>
                <a:lnTo>
                  <a:pt x="281939" y="143335"/>
                </a:lnTo>
                <a:lnTo>
                  <a:pt x="286258" y="105918"/>
                </a:lnTo>
                <a:lnTo>
                  <a:pt x="285164" y="86483"/>
                </a:lnTo>
                <a:lnTo>
                  <a:pt x="268859" y="37084"/>
                </a:lnTo>
                <a:lnTo>
                  <a:pt x="234158" y="5526"/>
                </a:lnTo>
                <a:lnTo>
                  <a:pt x="218820" y="0"/>
                </a:lnTo>
                <a:close/>
              </a:path>
              <a:path w="286385" h="212089">
                <a:moveTo>
                  <a:pt x="67437" y="0"/>
                </a:moveTo>
                <a:lnTo>
                  <a:pt x="27092" y="24056"/>
                </a:lnTo>
                <a:lnTo>
                  <a:pt x="4318" y="68548"/>
                </a:lnTo>
                <a:lnTo>
                  <a:pt x="0" y="105918"/>
                </a:lnTo>
                <a:lnTo>
                  <a:pt x="1075" y="125370"/>
                </a:lnTo>
                <a:lnTo>
                  <a:pt x="17399" y="174752"/>
                </a:lnTo>
                <a:lnTo>
                  <a:pt x="52081" y="206184"/>
                </a:lnTo>
                <a:lnTo>
                  <a:pt x="67437" y="211709"/>
                </a:lnTo>
                <a:lnTo>
                  <a:pt x="70104" y="203073"/>
                </a:lnTo>
                <a:lnTo>
                  <a:pt x="58058" y="197738"/>
                </a:lnTo>
                <a:lnTo>
                  <a:pt x="47656" y="190309"/>
                </a:lnTo>
                <a:lnTo>
                  <a:pt x="26376" y="155638"/>
                </a:lnTo>
                <a:lnTo>
                  <a:pt x="19304" y="104775"/>
                </a:lnTo>
                <a:lnTo>
                  <a:pt x="20089" y="86723"/>
                </a:lnTo>
                <a:lnTo>
                  <a:pt x="31876" y="42164"/>
                </a:lnTo>
                <a:lnTo>
                  <a:pt x="58273" y="13892"/>
                </a:lnTo>
                <a:lnTo>
                  <a:pt x="70485" y="8509"/>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2168651" y="1439672"/>
            <a:ext cx="1045844" cy="455295"/>
          </a:xfrm>
          <a:prstGeom prst="rect">
            <a:avLst/>
          </a:prstGeom>
        </p:spPr>
        <p:txBody>
          <a:bodyPr vert="horz" wrap="square" lIns="0" tIns="15240" rIns="0" bIns="0" rtlCol="0">
            <a:spAutoFit/>
          </a:bodyPr>
          <a:lstStyle/>
          <a:p>
            <a:pPr marL="580390" marR="0" lvl="0" indent="0" algn="l" defTabSz="914400" rtl="0" eaLnBrk="1" fontAlgn="auto" latinLnBrk="0" hangingPunct="1">
              <a:lnSpc>
                <a:spcPts val="1380"/>
              </a:lnSpc>
              <a:spcBef>
                <a:spcPts val="120"/>
              </a:spcBef>
              <a:spcAft>
                <a:spcPts val="0"/>
              </a:spcAft>
              <a:buClrTx/>
              <a:buSzTx/>
              <a:buFontTx/>
              <a:buNone/>
              <a:tabLst/>
              <a:defRPr/>
            </a:pPr>
            <a:r>
              <a:rPr kumimoji="0" sz="1300" b="0" i="0" u="none" strike="noStrike" kern="1200" cap="none" spc="-140" normalizeH="0" baseline="0" noProof="0" dirty="0">
                <a:ln>
                  <a:noFill/>
                </a:ln>
                <a:solidFill>
                  <a:prstClr val="black"/>
                </a:solidFill>
                <a:effectLst/>
                <a:uLnTx/>
                <a:uFillTx/>
                <a:latin typeface="Tinos"/>
                <a:ea typeface="+mn-ea"/>
                <a:cs typeface="Tinos"/>
              </a:rPr>
              <a:t>𝟑!</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ts val="1980"/>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10" normalizeH="0" baseline="0" noProof="0" dirty="0">
                <a:ln>
                  <a:noFill/>
                </a:ln>
                <a:solidFill>
                  <a:prstClr val="black"/>
                </a:solidFill>
                <a:effectLst/>
                <a:uLnTx/>
                <a:uFillTx/>
                <a:latin typeface="Tinos"/>
                <a:ea typeface="+mn-ea"/>
                <a:cs typeface="Tinos"/>
              </a:rPr>
              <a:t> </a:t>
            </a: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325" normalizeH="0" baseline="0" noProof="0" dirty="0">
                <a:ln>
                  <a:noFill/>
                </a:ln>
                <a:solidFill>
                  <a:prstClr val="black"/>
                </a:solidFill>
                <a:effectLst/>
                <a:uLnTx/>
                <a:uFillTx/>
                <a:latin typeface="Tinos"/>
                <a:ea typeface="+mn-ea"/>
                <a:cs typeface="Tinos"/>
              </a:rPr>
              <a:t>𝟎</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p:nvPr/>
        </p:nvSpPr>
        <p:spPr>
          <a:xfrm>
            <a:off x="1356360" y="2494660"/>
            <a:ext cx="4728845" cy="579120"/>
          </a:xfrm>
          <a:custGeom>
            <a:avLst/>
            <a:gdLst/>
            <a:ahLst/>
            <a:cxnLst/>
            <a:rect l="l" t="t" r="r" b="b"/>
            <a:pathLst>
              <a:path w="4728845" h="579119">
                <a:moveTo>
                  <a:pt x="70485" y="8509"/>
                </a:moveTo>
                <a:lnTo>
                  <a:pt x="67437" y="0"/>
                </a:lnTo>
                <a:lnTo>
                  <a:pt x="52095" y="5537"/>
                </a:lnTo>
                <a:lnTo>
                  <a:pt x="38646" y="13550"/>
                </a:lnTo>
                <a:lnTo>
                  <a:pt x="9740" y="52095"/>
                </a:lnTo>
                <a:lnTo>
                  <a:pt x="0" y="105918"/>
                </a:lnTo>
                <a:lnTo>
                  <a:pt x="1066" y="125374"/>
                </a:lnTo>
                <a:lnTo>
                  <a:pt x="17399" y="174752"/>
                </a:lnTo>
                <a:lnTo>
                  <a:pt x="52070" y="206184"/>
                </a:lnTo>
                <a:lnTo>
                  <a:pt x="67437" y="211709"/>
                </a:lnTo>
                <a:lnTo>
                  <a:pt x="70104" y="203073"/>
                </a:lnTo>
                <a:lnTo>
                  <a:pt x="58051" y="197751"/>
                </a:lnTo>
                <a:lnTo>
                  <a:pt x="47650" y="190309"/>
                </a:lnTo>
                <a:lnTo>
                  <a:pt x="26365" y="155638"/>
                </a:lnTo>
                <a:lnTo>
                  <a:pt x="19304" y="104775"/>
                </a:lnTo>
                <a:lnTo>
                  <a:pt x="20078" y="86728"/>
                </a:lnTo>
                <a:lnTo>
                  <a:pt x="31877" y="42164"/>
                </a:lnTo>
                <a:lnTo>
                  <a:pt x="58267" y="13893"/>
                </a:lnTo>
                <a:lnTo>
                  <a:pt x="70485" y="8509"/>
                </a:lnTo>
                <a:close/>
              </a:path>
              <a:path w="4728845" h="579119">
                <a:moveTo>
                  <a:pt x="1153414" y="105918"/>
                </a:moveTo>
                <a:lnTo>
                  <a:pt x="1143596" y="52095"/>
                </a:lnTo>
                <a:lnTo>
                  <a:pt x="1114755" y="13550"/>
                </a:lnTo>
                <a:lnTo>
                  <a:pt x="1085977" y="0"/>
                </a:lnTo>
                <a:lnTo>
                  <a:pt x="1082929" y="8509"/>
                </a:lnTo>
                <a:lnTo>
                  <a:pt x="1095184" y="13893"/>
                </a:lnTo>
                <a:lnTo>
                  <a:pt x="1105725" y="21297"/>
                </a:lnTo>
                <a:lnTo>
                  <a:pt x="1127086" y="55435"/>
                </a:lnTo>
                <a:lnTo>
                  <a:pt x="1134110" y="104775"/>
                </a:lnTo>
                <a:lnTo>
                  <a:pt x="1133322" y="123456"/>
                </a:lnTo>
                <a:lnTo>
                  <a:pt x="1121537" y="169164"/>
                </a:lnTo>
                <a:lnTo>
                  <a:pt x="1095273" y="197739"/>
                </a:lnTo>
                <a:lnTo>
                  <a:pt x="1083183" y="203073"/>
                </a:lnTo>
                <a:lnTo>
                  <a:pt x="1085977" y="211709"/>
                </a:lnTo>
                <a:lnTo>
                  <a:pt x="1126363" y="187706"/>
                </a:lnTo>
                <a:lnTo>
                  <a:pt x="1149096" y="143344"/>
                </a:lnTo>
                <a:lnTo>
                  <a:pt x="1152334" y="125374"/>
                </a:lnTo>
                <a:lnTo>
                  <a:pt x="1153414" y="105918"/>
                </a:lnTo>
                <a:close/>
              </a:path>
              <a:path w="4728845" h="579119">
                <a:moveTo>
                  <a:pt x="1720977" y="8509"/>
                </a:moveTo>
                <a:lnTo>
                  <a:pt x="1717929" y="0"/>
                </a:lnTo>
                <a:lnTo>
                  <a:pt x="1702587" y="5537"/>
                </a:lnTo>
                <a:lnTo>
                  <a:pt x="1689138" y="13550"/>
                </a:lnTo>
                <a:lnTo>
                  <a:pt x="1660232" y="52095"/>
                </a:lnTo>
                <a:lnTo>
                  <a:pt x="1650492" y="105918"/>
                </a:lnTo>
                <a:lnTo>
                  <a:pt x="1651558" y="125374"/>
                </a:lnTo>
                <a:lnTo>
                  <a:pt x="1667891" y="174752"/>
                </a:lnTo>
                <a:lnTo>
                  <a:pt x="1702562" y="206184"/>
                </a:lnTo>
                <a:lnTo>
                  <a:pt x="1717929" y="211709"/>
                </a:lnTo>
                <a:lnTo>
                  <a:pt x="1720596" y="203073"/>
                </a:lnTo>
                <a:lnTo>
                  <a:pt x="1708543" y="197751"/>
                </a:lnTo>
                <a:lnTo>
                  <a:pt x="1698142" y="190309"/>
                </a:lnTo>
                <a:lnTo>
                  <a:pt x="1676857" y="155638"/>
                </a:lnTo>
                <a:lnTo>
                  <a:pt x="1669796" y="104775"/>
                </a:lnTo>
                <a:lnTo>
                  <a:pt x="1670570" y="86728"/>
                </a:lnTo>
                <a:lnTo>
                  <a:pt x="1682369" y="42164"/>
                </a:lnTo>
                <a:lnTo>
                  <a:pt x="1708759" y="13893"/>
                </a:lnTo>
                <a:lnTo>
                  <a:pt x="1720977" y="8509"/>
                </a:lnTo>
                <a:close/>
              </a:path>
              <a:path w="4728845" h="579119">
                <a:moveTo>
                  <a:pt x="2393950" y="105918"/>
                </a:moveTo>
                <a:lnTo>
                  <a:pt x="2384133" y="52095"/>
                </a:lnTo>
                <a:lnTo>
                  <a:pt x="2355291" y="13550"/>
                </a:lnTo>
                <a:lnTo>
                  <a:pt x="2326513" y="0"/>
                </a:lnTo>
                <a:lnTo>
                  <a:pt x="2323465" y="8509"/>
                </a:lnTo>
                <a:lnTo>
                  <a:pt x="2335720" y="13893"/>
                </a:lnTo>
                <a:lnTo>
                  <a:pt x="2346248" y="21297"/>
                </a:lnTo>
                <a:lnTo>
                  <a:pt x="2367623" y="55435"/>
                </a:lnTo>
                <a:lnTo>
                  <a:pt x="2374646" y="104775"/>
                </a:lnTo>
                <a:lnTo>
                  <a:pt x="2373858" y="123456"/>
                </a:lnTo>
                <a:lnTo>
                  <a:pt x="2362073" y="169164"/>
                </a:lnTo>
                <a:lnTo>
                  <a:pt x="2335809" y="197739"/>
                </a:lnTo>
                <a:lnTo>
                  <a:pt x="2323719" y="203073"/>
                </a:lnTo>
                <a:lnTo>
                  <a:pt x="2326513" y="211709"/>
                </a:lnTo>
                <a:lnTo>
                  <a:pt x="2366899" y="187706"/>
                </a:lnTo>
                <a:lnTo>
                  <a:pt x="2389632" y="143344"/>
                </a:lnTo>
                <a:lnTo>
                  <a:pt x="2392870" y="125374"/>
                </a:lnTo>
                <a:lnTo>
                  <a:pt x="2393950" y="105918"/>
                </a:lnTo>
                <a:close/>
              </a:path>
              <a:path w="4728845" h="579119">
                <a:moveTo>
                  <a:pt x="2934081" y="8509"/>
                </a:moveTo>
                <a:lnTo>
                  <a:pt x="2931033" y="0"/>
                </a:lnTo>
                <a:lnTo>
                  <a:pt x="2915691" y="5537"/>
                </a:lnTo>
                <a:lnTo>
                  <a:pt x="2902242" y="13550"/>
                </a:lnTo>
                <a:lnTo>
                  <a:pt x="2873337" y="52095"/>
                </a:lnTo>
                <a:lnTo>
                  <a:pt x="2863596" y="105918"/>
                </a:lnTo>
                <a:lnTo>
                  <a:pt x="2864662" y="125374"/>
                </a:lnTo>
                <a:lnTo>
                  <a:pt x="2880995" y="174752"/>
                </a:lnTo>
                <a:lnTo>
                  <a:pt x="2915666" y="206184"/>
                </a:lnTo>
                <a:lnTo>
                  <a:pt x="2931033" y="211709"/>
                </a:lnTo>
                <a:lnTo>
                  <a:pt x="2933700" y="203073"/>
                </a:lnTo>
                <a:lnTo>
                  <a:pt x="2921647" y="197751"/>
                </a:lnTo>
                <a:lnTo>
                  <a:pt x="2911246" y="190309"/>
                </a:lnTo>
                <a:lnTo>
                  <a:pt x="2889961" y="155638"/>
                </a:lnTo>
                <a:lnTo>
                  <a:pt x="2882900" y="104775"/>
                </a:lnTo>
                <a:lnTo>
                  <a:pt x="2883674" y="86728"/>
                </a:lnTo>
                <a:lnTo>
                  <a:pt x="2895473" y="42164"/>
                </a:lnTo>
                <a:lnTo>
                  <a:pt x="2921863" y="13893"/>
                </a:lnTo>
                <a:lnTo>
                  <a:pt x="2934081" y="8509"/>
                </a:lnTo>
                <a:close/>
              </a:path>
              <a:path w="4728845" h="579119">
                <a:moveTo>
                  <a:pt x="3232023" y="563626"/>
                </a:moveTo>
                <a:lnTo>
                  <a:pt x="2008251" y="563626"/>
                </a:lnTo>
                <a:lnTo>
                  <a:pt x="2008251" y="578866"/>
                </a:lnTo>
                <a:lnTo>
                  <a:pt x="3232023" y="578866"/>
                </a:lnTo>
                <a:lnTo>
                  <a:pt x="3232023" y="563626"/>
                </a:lnTo>
                <a:close/>
              </a:path>
              <a:path w="4728845" h="579119">
                <a:moveTo>
                  <a:pt x="3607054" y="105918"/>
                </a:moveTo>
                <a:lnTo>
                  <a:pt x="3597237" y="52095"/>
                </a:lnTo>
                <a:lnTo>
                  <a:pt x="3568395" y="13550"/>
                </a:lnTo>
                <a:lnTo>
                  <a:pt x="3539617" y="0"/>
                </a:lnTo>
                <a:lnTo>
                  <a:pt x="3536569" y="8509"/>
                </a:lnTo>
                <a:lnTo>
                  <a:pt x="3548824" y="13893"/>
                </a:lnTo>
                <a:lnTo>
                  <a:pt x="3559365" y="21297"/>
                </a:lnTo>
                <a:lnTo>
                  <a:pt x="3580727" y="55435"/>
                </a:lnTo>
                <a:lnTo>
                  <a:pt x="3587750" y="104775"/>
                </a:lnTo>
                <a:lnTo>
                  <a:pt x="3586962" y="123456"/>
                </a:lnTo>
                <a:lnTo>
                  <a:pt x="3575177" y="169164"/>
                </a:lnTo>
                <a:lnTo>
                  <a:pt x="3548913" y="197739"/>
                </a:lnTo>
                <a:lnTo>
                  <a:pt x="3536823" y="203073"/>
                </a:lnTo>
                <a:lnTo>
                  <a:pt x="3539617" y="211709"/>
                </a:lnTo>
                <a:lnTo>
                  <a:pt x="3580003" y="187706"/>
                </a:lnTo>
                <a:lnTo>
                  <a:pt x="3602736" y="143344"/>
                </a:lnTo>
                <a:lnTo>
                  <a:pt x="3605974" y="125374"/>
                </a:lnTo>
                <a:lnTo>
                  <a:pt x="3607054" y="105918"/>
                </a:lnTo>
                <a:close/>
              </a:path>
              <a:path w="4728845" h="579119">
                <a:moveTo>
                  <a:pt x="4728591" y="563626"/>
                </a:moveTo>
                <a:lnTo>
                  <a:pt x="3504819" y="563626"/>
                </a:lnTo>
                <a:lnTo>
                  <a:pt x="3504819" y="578866"/>
                </a:lnTo>
                <a:lnTo>
                  <a:pt x="4728591" y="578866"/>
                </a:lnTo>
                <a:lnTo>
                  <a:pt x="4728591" y="56362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a:spLocks noGrp="1"/>
          </p:cNvSpPr>
          <p:nvPr>
            <p:ph type="body" idx="1"/>
          </p:nvPr>
        </p:nvSpPr>
        <p:spPr>
          <a:prstGeom prst="rect">
            <a:avLst/>
          </a:prstGeom>
        </p:spPr>
        <p:txBody>
          <a:bodyPr vert="horz" wrap="square" lIns="0" tIns="94615" rIns="0" bIns="0" rtlCol="0">
            <a:spAutoFit/>
          </a:bodyPr>
          <a:lstStyle/>
          <a:p>
            <a:pPr marL="3181985">
              <a:lnSpc>
                <a:spcPct val="100000"/>
              </a:lnSpc>
              <a:spcBef>
                <a:spcPts val="745"/>
              </a:spcBef>
            </a:pPr>
            <a:r>
              <a:rPr sz="2700" spc="487" baseline="-20061" dirty="0"/>
              <a:t>= </a:t>
            </a:r>
            <a:r>
              <a:rPr sz="2700" spc="-487" baseline="-20061" dirty="0"/>
              <a:t>𝟏 </a:t>
            </a:r>
            <a:r>
              <a:rPr sz="2700" spc="487" baseline="-20061" dirty="0"/>
              <a:t>−</a:t>
            </a:r>
            <a:r>
              <a:rPr sz="2700" spc="-472" baseline="-20061" dirty="0"/>
              <a:t> </a:t>
            </a:r>
            <a:r>
              <a:rPr sz="2700" spc="-209" baseline="-20061" dirty="0"/>
              <a:t>𝒆</a:t>
            </a:r>
            <a:r>
              <a:rPr sz="1300" spc="-140" dirty="0"/>
              <a:t>−𝟏.𝟐</a:t>
            </a:r>
            <a:endParaRPr sz="1300"/>
          </a:p>
          <a:p>
            <a:pPr marR="1235710" algn="r">
              <a:lnSpc>
                <a:spcPts val="2110"/>
              </a:lnSpc>
              <a:spcBef>
                <a:spcPts val="650"/>
              </a:spcBef>
            </a:pPr>
            <a:r>
              <a:rPr spc="325" dirty="0"/>
              <a:t>=</a:t>
            </a:r>
            <a:r>
              <a:rPr spc="20" dirty="0"/>
              <a:t> </a:t>
            </a:r>
            <a:r>
              <a:rPr spc="-204" dirty="0"/>
              <a:t>𝟎. </a:t>
            </a:r>
            <a:r>
              <a:rPr spc="-325" dirty="0"/>
              <a:t>𝟔𝟗𝟗</a:t>
            </a:r>
          </a:p>
          <a:p>
            <a:pPr marR="1218565" algn="r">
              <a:lnSpc>
                <a:spcPts val="1964"/>
              </a:lnSpc>
              <a:tabLst>
                <a:tab pos="342900" algn="l"/>
                <a:tab pos="1746250" algn="l"/>
                <a:tab pos="2973705" algn="l"/>
              </a:tabLst>
            </a:pPr>
            <a:r>
              <a:rPr sz="1900" i="1" spc="-25" dirty="0">
                <a:latin typeface="Arimo"/>
                <a:cs typeface="Arimo"/>
              </a:rPr>
              <a:t>c)	</a:t>
            </a:r>
            <a:r>
              <a:rPr spc="-285" dirty="0"/>
              <a:t>𝑃     </a:t>
            </a:r>
            <a:r>
              <a:rPr spc="95" dirty="0"/>
              <a:t>3 </a:t>
            </a:r>
            <a:r>
              <a:rPr spc="330" dirty="0"/>
              <a:t>&lt; </a:t>
            </a:r>
            <a:r>
              <a:rPr spc="-240" dirty="0"/>
              <a:t>𝑋</a:t>
            </a:r>
            <a:r>
              <a:rPr spc="-270" dirty="0"/>
              <a:t> </a:t>
            </a:r>
            <a:r>
              <a:rPr spc="360" dirty="0"/>
              <a:t>≤</a:t>
            </a:r>
            <a:r>
              <a:rPr spc="45" dirty="0"/>
              <a:t> </a:t>
            </a:r>
            <a:r>
              <a:rPr spc="95" dirty="0"/>
              <a:t>5	</a:t>
            </a:r>
            <a:r>
              <a:rPr spc="330" dirty="0"/>
              <a:t>= </a:t>
            </a:r>
            <a:r>
              <a:rPr spc="-165" dirty="0"/>
              <a:t>𝑷  </a:t>
            </a:r>
            <a:r>
              <a:rPr spc="-155" dirty="0"/>
              <a:t>𝑿</a:t>
            </a:r>
            <a:r>
              <a:rPr spc="-45" dirty="0"/>
              <a:t> </a:t>
            </a:r>
            <a:r>
              <a:rPr spc="330" dirty="0"/>
              <a:t>=</a:t>
            </a:r>
            <a:r>
              <a:rPr spc="55" dirty="0"/>
              <a:t> </a:t>
            </a:r>
            <a:r>
              <a:rPr spc="-325" dirty="0"/>
              <a:t>𝟒	</a:t>
            </a:r>
            <a:r>
              <a:rPr spc="330" dirty="0"/>
              <a:t>+ </a:t>
            </a:r>
            <a:r>
              <a:rPr spc="-165" dirty="0"/>
              <a:t>𝑷  </a:t>
            </a:r>
            <a:r>
              <a:rPr spc="-155" dirty="0"/>
              <a:t>𝑿 </a:t>
            </a:r>
            <a:r>
              <a:rPr spc="330" dirty="0"/>
              <a:t>=</a:t>
            </a:r>
            <a:r>
              <a:rPr spc="-40" dirty="0"/>
              <a:t> </a:t>
            </a:r>
            <a:r>
              <a:rPr spc="-325" dirty="0"/>
              <a:t>𝟓</a:t>
            </a:r>
            <a:endParaRPr sz="1900">
              <a:latin typeface="Arimo"/>
              <a:cs typeface="Arimo"/>
            </a:endParaRPr>
          </a:p>
          <a:p>
            <a:pPr marL="2543175">
              <a:lnSpc>
                <a:spcPts val="1895"/>
              </a:lnSpc>
              <a:tabLst>
                <a:tab pos="4039870" algn="l"/>
              </a:tabLst>
            </a:pPr>
            <a:r>
              <a:rPr sz="2700" spc="-209" baseline="-20061" dirty="0"/>
              <a:t>𝒆</a:t>
            </a:r>
            <a:r>
              <a:rPr sz="1300" spc="-140" dirty="0"/>
              <a:t>−𝟏.𝟐   </a:t>
            </a:r>
            <a:r>
              <a:rPr sz="2700" spc="405" baseline="-20061" dirty="0"/>
              <a:t>×</a:t>
            </a:r>
            <a:r>
              <a:rPr sz="2700" spc="-209" baseline="-20061" dirty="0"/>
              <a:t> </a:t>
            </a:r>
            <a:r>
              <a:rPr sz="2700" spc="-307" baseline="-20061" dirty="0"/>
              <a:t>𝟏.</a:t>
            </a:r>
            <a:r>
              <a:rPr sz="2700" spc="-217" baseline="-20061" dirty="0"/>
              <a:t> </a:t>
            </a:r>
            <a:r>
              <a:rPr sz="2700" spc="-412" baseline="-20061" dirty="0"/>
              <a:t>𝟐</a:t>
            </a:r>
            <a:r>
              <a:rPr sz="1300" spc="-275" dirty="0"/>
              <a:t>𝟒	</a:t>
            </a:r>
            <a:r>
              <a:rPr sz="2700" spc="-209" baseline="-20061" dirty="0"/>
              <a:t>𝒆</a:t>
            </a:r>
            <a:r>
              <a:rPr sz="1300" spc="-140" dirty="0"/>
              <a:t>−𝟏.𝟐 </a:t>
            </a:r>
            <a:r>
              <a:rPr sz="2700" spc="405" baseline="-20061" dirty="0"/>
              <a:t>×</a:t>
            </a:r>
            <a:r>
              <a:rPr sz="2700" spc="-225" baseline="-20061" dirty="0"/>
              <a:t> </a:t>
            </a:r>
            <a:r>
              <a:rPr sz="2700" spc="-307" baseline="-20061" dirty="0"/>
              <a:t>𝟏. </a:t>
            </a:r>
            <a:r>
              <a:rPr sz="2700" spc="-412" baseline="-20061" dirty="0"/>
              <a:t>𝟐</a:t>
            </a:r>
            <a:r>
              <a:rPr sz="1300" spc="-275" dirty="0"/>
              <a:t>𝟓</a:t>
            </a:r>
            <a:endParaRPr sz="1300"/>
          </a:p>
          <a:p>
            <a:pPr marL="2308860">
              <a:lnSpc>
                <a:spcPct val="100000"/>
              </a:lnSpc>
              <a:spcBef>
                <a:spcPts val="1065"/>
              </a:spcBef>
              <a:tabLst>
                <a:tab pos="3053715" algn="l"/>
                <a:tab pos="3818890" algn="l"/>
                <a:tab pos="4550410" algn="l"/>
              </a:tabLst>
            </a:pPr>
            <a:r>
              <a:rPr sz="2700" spc="487" baseline="37037" dirty="0"/>
              <a:t>=	</a:t>
            </a:r>
            <a:r>
              <a:rPr sz="1800" spc="-204" dirty="0"/>
              <a:t>𝟒!	</a:t>
            </a:r>
            <a:r>
              <a:rPr sz="2700" spc="487" baseline="37037" dirty="0"/>
              <a:t>+	</a:t>
            </a:r>
            <a:r>
              <a:rPr sz="1800" spc="-204" dirty="0"/>
              <a:t>𝟓!</a:t>
            </a:r>
            <a:endParaRPr sz="1800"/>
          </a:p>
        </p:txBody>
      </p:sp>
      <p:sp>
        <p:nvSpPr>
          <p:cNvPr id="19" name="object 19"/>
          <p:cNvSpPr txBox="1"/>
          <p:nvPr/>
        </p:nvSpPr>
        <p:spPr>
          <a:xfrm>
            <a:off x="323850" y="864869"/>
            <a:ext cx="433070" cy="664845"/>
          </a:xfrm>
          <a:prstGeom prst="rect">
            <a:avLst/>
          </a:prstGeom>
          <a:solidFill>
            <a:srgbClr val="8063A1"/>
          </a:solidFill>
          <a:ln w="25908">
            <a:solidFill>
              <a:srgbClr val="5C4676"/>
            </a:solidFill>
          </a:ln>
        </p:spPr>
        <p:txBody>
          <a:bodyPr vert="horz" wrap="square" lIns="0" tIns="178435" rIns="0" bIns="0" rtlCol="0">
            <a:spAutoFit/>
          </a:bodyPr>
          <a:lstStyle/>
          <a:p>
            <a:pPr marL="139065" marR="0" lvl="0" indent="0" algn="l" defTabSz="914400" rtl="0" eaLnBrk="1" fontAlgn="auto" latinLnBrk="0" hangingPunct="1">
              <a:lnSpc>
                <a:spcPct val="100000"/>
              </a:lnSpc>
              <a:spcBef>
                <a:spcPts val="1405"/>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Q</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0" name="object 20"/>
          <p:cNvGrpSpPr/>
          <p:nvPr/>
        </p:nvGrpSpPr>
        <p:grpSpPr>
          <a:xfrm>
            <a:off x="630932" y="3506707"/>
            <a:ext cx="7954009" cy="1635760"/>
            <a:chOff x="630932" y="3506707"/>
            <a:chExt cx="7954009" cy="1635760"/>
          </a:xfrm>
        </p:grpSpPr>
        <p:sp>
          <p:nvSpPr>
            <p:cNvPr id="21" name="object 21"/>
            <p:cNvSpPr/>
            <p:nvPr/>
          </p:nvSpPr>
          <p:spPr>
            <a:xfrm>
              <a:off x="630932" y="3506707"/>
              <a:ext cx="7953762" cy="163527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55904" y="3569208"/>
              <a:ext cx="7703820" cy="1501140"/>
            </a:xfrm>
            <a:custGeom>
              <a:avLst/>
              <a:gdLst/>
              <a:ahLst/>
              <a:cxnLst/>
              <a:rect l="l" t="t" r="r" b="b"/>
              <a:pathLst>
                <a:path w="7703820" h="1501139">
                  <a:moveTo>
                    <a:pt x="7703820" y="0"/>
                  </a:moveTo>
                  <a:lnTo>
                    <a:pt x="0" y="0"/>
                  </a:lnTo>
                  <a:lnTo>
                    <a:pt x="0" y="1501139"/>
                  </a:lnTo>
                  <a:lnTo>
                    <a:pt x="7703820" y="1501139"/>
                  </a:lnTo>
                  <a:lnTo>
                    <a:pt x="770382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962656" y="4215256"/>
              <a:ext cx="2401570" cy="670560"/>
            </a:xfrm>
            <a:custGeom>
              <a:avLst/>
              <a:gdLst/>
              <a:ahLst/>
              <a:cxnLst/>
              <a:rect l="l" t="t" r="r" b="b"/>
              <a:pathLst>
                <a:path w="2401570" h="670560">
                  <a:moveTo>
                    <a:pt x="70485" y="467360"/>
                  </a:moveTo>
                  <a:lnTo>
                    <a:pt x="67437" y="458724"/>
                  </a:lnTo>
                  <a:lnTo>
                    <a:pt x="52095" y="464324"/>
                  </a:lnTo>
                  <a:lnTo>
                    <a:pt x="38646" y="472389"/>
                  </a:lnTo>
                  <a:lnTo>
                    <a:pt x="9740" y="510895"/>
                  </a:lnTo>
                  <a:lnTo>
                    <a:pt x="0" y="564642"/>
                  </a:lnTo>
                  <a:lnTo>
                    <a:pt x="1066" y="584149"/>
                  </a:lnTo>
                  <a:lnTo>
                    <a:pt x="17399" y="633476"/>
                  </a:lnTo>
                  <a:lnTo>
                    <a:pt x="52070" y="665022"/>
                  </a:lnTo>
                  <a:lnTo>
                    <a:pt x="67437" y="670560"/>
                  </a:lnTo>
                  <a:lnTo>
                    <a:pt x="70104" y="661924"/>
                  </a:lnTo>
                  <a:lnTo>
                    <a:pt x="58051" y="656590"/>
                  </a:lnTo>
                  <a:lnTo>
                    <a:pt x="47650" y="649160"/>
                  </a:lnTo>
                  <a:lnTo>
                    <a:pt x="26365" y="614502"/>
                  </a:lnTo>
                  <a:lnTo>
                    <a:pt x="19304" y="563626"/>
                  </a:lnTo>
                  <a:lnTo>
                    <a:pt x="20078" y="545566"/>
                  </a:lnTo>
                  <a:lnTo>
                    <a:pt x="31877" y="500888"/>
                  </a:lnTo>
                  <a:lnTo>
                    <a:pt x="58267" y="472681"/>
                  </a:lnTo>
                  <a:lnTo>
                    <a:pt x="70485" y="467360"/>
                  </a:lnTo>
                  <a:close/>
                </a:path>
                <a:path w="2401570" h="670560">
                  <a:moveTo>
                    <a:pt x="524637" y="8636"/>
                  </a:moveTo>
                  <a:lnTo>
                    <a:pt x="521589" y="0"/>
                  </a:lnTo>
                  <a:lnTo>
                    <a:pt x="506247" y="5600"/>
                  </a:lnTo>
                  <a:lnTo>
                    <a:pt x="492798" y="13652"/>
                  </a:lnTo>
                  <a:lnTo>
                    <a:pt x="463892" y="52171"/>
                  </a:lnTo>
                  <a:lnTo>
                    <a:pt x="454152" y="105918"/>
                  </a:lnTo>
                  <a:lnTo>
                    <a:pt x="455218" y="125425"/>
                  </a:lnTo>
                  <a:lnTo>
                    <a:pt x="471551" y="174752"/>
                  </a:lnTo>
                  <a:lnTo>
                    <a:pt x="506222" y="206298"/>
                  </a:lnTo>
                  <a:lnTo>
                    <a:pt x="521589" y="211836"/>
                  </a:lnTo>
                  <a:lnTo>
                    <a:pt x="524256" y="203200"/>
                  </a:lnTo>
                  <a:lnTo>
                    <a:pt x="512203" y="197866"/>
                  </a:lnTo>
                  <a:lnTo>
                    <a:pt x="501802" y="190436"/>
                  </a:lnTo>
                  <a:lnTo>
                    <a:pt x="480517" y="155765"/>
                  </a:lnTo>
                  <a:lnTo>
                    <a:pt x="473456" y="104902"/>
                  </a:lnTo>
                  <a:lnTo>
                    <a:pt x="474230" y="86842"/>
                  </a:lnTo>
                  <a:lnTo>
                    <a:pt x="486029" y="42164"/>
                  </a:lnTo>
                  <a:lnTo>
                    <a:pt x="512419" y="13957"/>
                  </a:lnTo>
                  <a:lnTo>
                    <a:pt x="524637" y="8636"/>
                  </a:lnTo>
                  <a:close/>
                </a:path>
                <a:path w="2401570" h="670560">
                  <a:moveTo>
                    <a:pt x="877570" y="105918"/>
                  </a:moveTo>
                  <a:lnTo>
                    <a:pt x="867752" y="52171"/>
                  </a:lnTo>
                  <a:lnTo>
                    <a:pt x="838911" y="13652"/>
                  </a:lnTo>
                  <a:lnTo>
                    <a:pt x="810133" y="0"/>
                  </a:lnTo>
                  <a:lnTo>
                    <a:pt x="807085" y="8636"/>
                  </a:lnTo>
                  <a:lnTo>
                    <a:pt x="819340" y="13957"/>
                  </a:lnTo>
                  <a:lnTo>
                    <a:pt x="829881" y="21310"/>
                  </a:lnTo>
                  <a:lnTo>
                    <a:pt x="851242" y="55460"/>
                  </a:lnTo>
                  <a:lnTo>
                    <a:pt x="858266" y="104902"/>
                  </a:lnTo>
                  <a:lnTo>
                    <a:pt x="857478" y="123571"/>
                  </a:lnTo>
                  <a:lnTo>
                    <a:pt x="845693" y="169291"/>
                  </a:lnTo>
                  <a:lnTo>
                    <a:pt x="819429" y="197866"/>
                  </a:lnTo>
                  <a:lnTo>
                    <a:pt x="807339" y="203200"/>
                  </a:lnTo>
                  <a:lnTo>
                    <a:pt x="810133" y="211836"/>
                  </a:lnTo>
                  <a:lnTo>
                    <a:pt x="850519" y="187731"/>
                  </a:lnTo>
                  <a:lnTo>
                    <a:pt x="873252" y="143383"/>
                  </a:lnTo>
                  <a:lnTo>
                    <a:pt x="876490" y="125425"/>
                  </a:lnTo>
                  <a:lnTo>
                    <a:pt x="877570" y="105918"/>
                  </a:lnTo>
                  <a:close/>
                </a:path>
                <a:path w="2401570" h="670560">
                  <a:moveTo>
                    <a:pt x="880618" y="564642"/>
                  </a:moveTo>
                  <a:lnTo>
                    <a:pt x="870800" y="510895"/>
                  </a:lnTo>
                  <a:lnTo>
                    <a:pt x="841959" y="472389"/>
                  </a:lnTo>
                  <a:lnTo>
                    <a:pt x="813181" y="458724"/>
                  </a:lnTo>
                  <a:lnTo>
                    <a:pt x="810133" y="467360"/>
                  </a:lnTo>
                  <a:lnTo>
                    <a:pt x="822388" y="472681"/>
                  </a:lnTo>
                  <a:lnTo>
                    <a:pt x="832916" y="480034"/>
                  </a:lnTo>
                  <a:lnTo>
                    <a:pt x="854290" y="514184"/>
                  </a:lnTo>
                  <a:lnTo>
                    <a:pt x="861314" y="563626"/>
                  </a:lnTo>
                  <a:lnTo>
                    <a:pt x="860526" y="582295"/>
                  </a:lnTo>
                  <a:lnTo>
                    <a:pt x="848741" y="628015"/>
                  </a:lnTo>
                  <a:lnTo>
                    <a:pt x="822477" y="656590"/>
                  </a:lnTo>
                  <a:lnTo>
                    <a:pt x="810387" y="661924"/>
                  </a:lnTo>
                  <a:lnTo>
                    <a:pt x="813181" y="670560"/>
                  </a:lnTo>
                  <a:lnTo>
                    <a:pt x="853567" y="646455"/>
                  </a:lnTo>
                  <a:lnTo>
                    <a:pt x="876300" y="602107"/>
                  </a:lnTo>
                  <a:lnTo>
                    <a:pt x="879538" y="584149"/>
                  </a:lnTo>
                  <a:lnTo>
                    <a:pt x="880618" y="564642"/>
                  </a:lnTo>
                  <a:close/>
                </a:path>
                <a:path w="2401570" h="670560">
                  <a:moveTo>
                    <a:pt x="2401443" y="556006"/>
                  </a:moveTo>
                  <a:lnTo>
                    <a:pt x="1197483" y="556006"/>
                  </a:lnTo>
                  <a:lnTo>
                    <a:pt x="1197483" y="571246"/>
                  </a:lnTo>
                  <a:lnTo>
                    <a:pt x="2401443" y="571246"/>
                  </a:lnTo>
                  <a:lnTo>
                    <a:pt x="2401443" y="55600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821639" y="3587622"/>
            <a:ext cx="7439025" cy="1059180"/>
          </a:xfrm>
          <a:prstGeom prst="rect">
            <a:avLst/>
          </a:prstGeom>
        </p:spPr>
        <p:txBody>
          <a:bodyPr vert="horz" wrap="square" lIns="0" tIns="12700" rIns="0" bIns="0" rtlCol="0">
            <a:spAutoFit/>
          </a:bodyPr>
          <a:lstStyle/>
          <a:p>
            <a:pPr marL="25400" marR="304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Given tha</a:t>
            </a:r>
            <a:r>
              <a:rPr kumimoji="0" sz="1800" b="0" i="0" u="none" strike="noStrike" kern="1200" cap="none" spc="-5" normalizeH="0" baseline="0" noProof="0" dirty="0">
                <a:ln>
                  <a:noFill/>
                </a:ln>
                <a:solidFill>
                  <a:prstClr val="black"/>
                </a:solidFill>
                <a:effectLst/>
                <a:uLnTx/>
                <a:uFillTx/>
                <a:latin typeface="Carlito"/>
                <a:ea typeface="+mn-ea"/>
                <a:cs typeface="Carlito"/>
                <a:hlinkClick r:id="rId4"/>
              </a:rPr>
              <a:t>t </a:t>
            </a:r>
            <a:r>
              <a:rPr kumimoji="0" sz="1800" b="0" i="0" u="none" strike="noStrike" kern="1200" cap="none" spc="-10" normalizeH="0" baseline="0" noProof="0" dirty="0">
                <a:ln>
                  <a:noFill/>
                </a:ln>
                <a:solidFill>
                  <a:prstClr val="black"/>
                </a:solidFill>
                <a:effectLst/>
                <a:uLnTx/>
                <a:uFillTx/>
                <a:latin typeface="Carlito"/>
                <a:ea typeface="+mn-ea"/>
                <a:cs typeface="Carlito"/>
                <a:hlinkClick r:id="rId4"/>
              </a:rPr>
              <a:t>www.bits-pilani.ac.in </a:t>
            </a:r>
            <a:r>
              <a:rPr kumimoji="0" sz="1800" b="0" i="0" u="none" strike="noStrike" kern="1200" cap="none" spc="-10" normalizeH="0" baseline="0" noProof="0" dirty="0">
                <a:ln>
                  <a:noFill/>
                </a:ln>
                <a:solidFill>
                  <a:prstClr val="black"/>
                </a:solidFill>
                <a:effectLst/>
                <a:uLnTx/>
                <a:uFillTx/>
                <a:latin typeface="Carlito"/>
                <a:ea typeface="+mn-ea"/>
                <a:cs typeface="Carlito"/>
              </a:rPr>
              <a:t>receives </a:t>
            </a:r>
            <a:r>
              <a:rPr kumimoji="0" sz="1800" b="0" i="0" u="none" strike="noStrike" kern="1200" cap="none" spc="0" normalizeH="0" baseline="0" noProof="0" dirty="0">
                <a:ln>
                  <a:noFill/>
                </a:ln>
                <a:solidFill>
                  <a:prstClr val="black"/>
                </a:solidFill>
                <a:effectLst/>
                <a:uLnTx/>
                <a:uFillTx/>
                <a:latin typeface="Carlito"/>
                <a:ea typeface="+mn-ea"/>
                <a:cs typeface="Carlito"/>
              </a:rPr>
              <a:t>25 </a:t>
            </a:r>
            <a:r>
              <a:rPr kumimoji="0" sz="1800" b="0" i="0" u="none" strike="noStrike" kern="1200" cap="none" spc="-5" normalizeH="0" baseline="0" noProof="0" dirty="0">
                <a:ln>
                  <a:noFill/>
                </a:ln>
                <a:solidFill>
                  <a:prstClr val="black"/>
                </a:solidFill>
                <a:effectLst/>
                <a:uLnTx/>
                <a:uFillTx/>
                <a:latin typeface="Carlito"/>
                <a:ea typeface="+mn-ea"/>
                <a:cs typeface="Carlito"/>
              </a:rPr>
              <a:t>hits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5" normalizeH="0" baseline="0" noProof="0" dirty="0">
                <a:ln>
                  <a:noFill/>
                </a:ln>
                <a:solidFill>
                  <a:prstClr val="black"/>
                </a:solidFill>
                <a:effectLst/>
                <a:uLnTx/>
                <a:uFillTx/>
                <a:latin typeface="Carlito"/>
                <a:ea typeface="+mn-ea"/>
                <a:cs typeface="Carlito"/>
              </a:rPr>
              <a:t>hour on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5" normalizeH="0" baseline="0" noProof="0" dirty="0">
                <a:ln>
                  <a:noFill/>
                </a:ln>
                <a:solidFill>
                  <a:prstClr val="black"/>
                </a:solidFill>
                <a:effectLst/>
                <a:uLnTx/>
                <a:uFillTx/>
                <a:latin typeface="Carlito"/>
                <a:ea typeface="+mn-ea"/>
                <a:cs typeface="Carlito"/>
              </a:rPr>
              <a:t>determine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it </a:t>
            </a:r>
            <a:r>
              <a:rPr kumimoji="0" sz="1800" b="0" i="0" u="none" strike="noStrike" kern="1200" cap="none" spc="-10" normalizeH="0" baseline="0" noProof="0" dirty="0">
                <a:ln>
                  <a:noFill/>
                </a:ln>
                <a:solidFill>
                  <a:prstClr val="black"/>
                </a:solidFill>
                <a:effectLst/>
                <a:uLnTx/>
                <a:uFillTx/>
                <a:latin typeface="Carlito"/>
                <a:ea typeface="+mn-ea"/>
                <a:cs typeface="Carlito"/>
              </a:rPr>
              <a:t>receives </a:t>
            </a:r>
            <a:r>
              <a:rPr kumimoji="0" sz="1800" b="0" i="0" u="none" strike="noStrike" kern="1200" cap="none" spc="0" normalizeH="0" baseline="0" noProof="0" dirty="0">
                <a:ln>
                  <a:noFill/>
                </a:ln>
                <a:solidFill>
                  <a:prstClr val="black"/>
                </a:solidFill>
                <a:effectLst/>
                <a:uLnTx/>
                <a:uFillTx/>
                <a:latin typeface="Carlito"/>
                <a:ea typeface="+mn-ea"/>
                <a:cs typeface="Carlito"/>
              </a:rPr>
              <a:t>20 </a:t>
            </a:r>
            <a:r>
              <a:rPr kumimoji="0" sz="1800" b="0" i="0" u="none" strike="noStrike" kern="1200" cap="none" spc="-5" normalizeH="0" baseline="0" noProof="0" dirty="0">
                <a:ln>
                  <a:noFill/>
                </a:ln>
                <a:solidFill>
                  <a:prstClr val="black"/>
                </a:solidFill>
                <a:effectLst/>
                <a:uLnTx/>
                <a:uFillTx/>
                <a:latin typeface="Carlito"/>
                <a:ea typeface="+mn-ea"/>
                <a:cs typeface="Carlito"/>
              </a:rPr>
              <a:t>hits 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next</a:t>
            </a:r>
            <a:r>
              <a:rPr kumimoji="0" sz="1800" b="0" i="0" u="none" strike="noStrike" kern="1200" cap="none" spc="70" normalizeH="0" baseline="0" noProof="0" dirty="0">
                <a:ln>
                  <a:noFill/>
                </a:ln>
                <a:solidFill>
                  <a:prstClr val="black"/>
                </a:solidFill>
                <a:effectLst/>
                <a:uLnTx/>
                <a:uFillTx/>
                <a:latin typeface="Carlito"/>
                <a:ea typeface="+mn-ea"/>
                <a:cs typeface="Carlito"/>
              </a:rPr>
              <a:t> </a:t>
            </a:r>
            <a:r>
              <a:rPr kumimoji="0" sz="1800" b="0" i="0" u="none" strike="noStrike" kern="1200" cap="none" spc="-40" normalizeH="0" baseline="0" noProof="0" dirty="0">
                <a:ln>
                  <a:noFill/>
                </a:ln>
                <a:solidFill>
                  <a:prstClr val="black"/>
                </a:solidFill>
                <a:effectLst/>
                <a:uLnTx/>
                <a:uFillTx/>
                <a:latin typeface="Carlito"/>
                <a:ea typeface="+mn-ea"/>
                <a:cs typeface="Carlito"/>
              </a:rPr>
              <a:t>hour.</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2522220" lvl="0" indent="0" algn="ctr" defTabSz="914400" rtl="0" eaLnBrk="1" fontAlgn="auto" latinLnBrk="0" hangingPunct="1">
              <a:lnSpc>
                <a:spcPts val="1870"/>
              </a:lnSpc>
              <a:spcBef>
                <a:spcPts val="7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𝑿~𝑷𝒐 </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𝟐𝟓</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435609" marR="0" lvl="0" indent="0" algn="ctr" defTabSz="914400" rtl="0" eaLnBrk="1" fontAlgn="auto" latinLnBrk="0" hangingPunct="1">
              <a:lnSpc>
                <a:spcPts val="1870"/>
              </a:lnSpc>
              <a:spcBef>
                <a:spcPts val="0"/>
              </a:spcBef>
              <a:spcAft>
                <a:spcPts val="0"/>
              </a:spcAft>
              <a:buClrTx/>
              <a:buSzTx/>
              <a:buFontTx/>
              <a:buNone/>
              <a:tabLst/>
              <a:defRPr/>
            </a:pPr>
            <a:r>
              <a:rPr kumimoji="0" sz="2700" b="0" i="0" u="none" strike="noStrike" kern="1200" cap="none" spc="-240" normalizeH="0" baseline="-20061" noProof="0" dirty="0">
                <a:ln>
                  <a:noFill/>
                </a:ln>
                <a:solidFill>
                  <a:prstClr val="black"/>
                </a:solidFill>
                <a:effectLst/>
                <a:uLnTx/>
                <a:uFillTx/>
                <a:latin typeface="Tinos"/>
                <a:ea typeface="+mn-ea"/>
                <a:cs typeface="Tinos"/>
              </a:rPr>
              <a:t>𝒆</a:t>
            </a:r>
            <a:r>
              <a:rPr kumimoji="0" sz="1300" b="0" i="0" u="none" strike="noStrike" kern="1200" cap="none" spc="-160" normalizeH="0" baseline="0" noProof="0" dirty="0">
                <a:ln>
                  <a:noFill/>
                </a:ln>
                <a:solidFill>
                  <a:prstClr val="black"/>
                </a:solidFill>
                <a:effectLst/>
                <a:uLnTx/>
                <a:uFillTx/>
                <a:latin typeface="Tinos"/>
                <a:ea typeface="+mn-ea"/>
                <a:cs typeface="Tinos"/>
              </a:rPr>
              <a:t>−𝟐𝟓 </a:t>
            </a:r>
            <a:r>
              <a:rPr kumimoji="0" sz="1300" b="0" i="0" u="none" strike="noStrike" kern="1200" cap="none" spc="5" normalizeH="0" baseline="0" noProof="0" dirty="0">
                <a:ln>
                  <a:noFill/>
                </a:ln>
                <a:solidFill>
                  <a:prstClr val="black"/>
                </a:solidFill>
                <a:effectLst/>
                <a:uLnTx/>
                <a:uFillTx/>
                <a:latin typeface="Tinos"/>
                <a:ea typeface="+mn-ea"/>
                <a:cs typeface="Tinos"/>
              </a:rPr>
              <a:t> </a:t>
            </a:r>
            <a:r>
              <a:rPr kumimoji="0" sz="2700" b="0" i="0" u="none" strike="noStrike" kern="1200" cap="none" spc="405" normalizeH="0" baseline="-20061" noProof="0" dirty="0">
                <a:ln>
                  <a:noFill/>
                </a:ln>
                <a:solidFill>
                  <a:prstClr val="black"/>
                </a:solidFill>
                <a:effectLst/>
                <a:uLnTx/>
                <a:uFillTx/>
                <a:latin typeface="Tinos"/>
                <a:ea typeface="+mn-ea"/>
                <a:cs typeface="Tinos"/>
              </a:rPr>
              <a:t>×</a:t>
            </a:r>
            <a:r>
              <a:rPr kumimoji="0" sz="2700" b="0" i="0" u="none" strike="noStrike" kern="1200" cap="none" spc="-120" normalizeH="0" baseline="-20061" noProof="0" dirty="0">
                <a:ln>
                  <a:noFill/>
                </a:ln>
                <a:solidFill>
                  <a:prstClr val="black"/>
                </a:solidFill>
                <a:effectLst/>
                <a:uLnTx/>
                <a:uFillTx/>
                <a:latin typeface="Tinos"/>
                <a:ea typeface="+mn-ea"/>
                <a:cs typeface="Tinos"/>
              </a:rPr>
              <a:t> </a:t>
            </a:r>
            <a:r>
              <a:rPr kumimoji="0" sz="2700" b="0" i="0" u="none" strike="noStrike" kern="1200" cap="none" spc="-412" normalizeH="0" baseline="-20061" noProof="0" dirty="0">
                <a:ln>
                  <a:noFill/>
                </a:ln>
                <a:solidFill>
                  <a:prstClr val="black"/>
                </a:solidFill>
                <a:effectLst/>
                <a:uLnTx/>
                <a:uFillTx/>
                <a:latin typeface="Tinos"/>
                <a:ea typeface="+mn-ea"/>
                <a:cs typeface="Tinos"/>
              </a:rPr>
              <a:t>𝟐𝟓</a:t>
            </a:r>
            <a:r>
              <a:rPr kumimoji="0" sz="1300" b="0" i="0" u="none" strike="noStrike" kern="1200" cap="none" spc="-275" normalizeH="0" baseline="0" noProof="0" dirty="0">
                <a:ln>
                  <a:noFill/>
                </a:ln>
                <a:solidFill>
                  <a:prstClr val="black"/>
                </a:solidFill>
                <a:effectLst/>
                <a:uLnTx/>
                <a:uFillTx/>
                <a:latin typeface="Tinos"/>
                <a:ea typeface="+mn-ea"/>
                <a:cs typeface="Tinos"/>
              </a:rPr>
              <a:t>𝟐𝟎</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5" name="object 25"/>
          <p:cNvSpPr txBox="1"/>
          <p:nvPr/>
        </p:nvSpPr>
        <p:spPr>
          <a:xfrm>
            <a:off x="4593590" y="4756530"/>
            <a:ext cx="353060"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420" normalizeH="0" baseline="0" noProof="0" dirty="0">
                <a:ln>
                  <a:noFill/>
                </a:ln>
                <a:solidFill>
                  <a:prstClr val="black"/>
                </a:solidFill>
                <a:effectLst/>
                <a:uLnTx/>
                <a:uFillTx/>
                <a:latin typeface="Tinos"/>
                <a:ea typeface="+mn-ea"/>
                <a:cs typeface="Tinos"/>
              </a:rPr>
              <a:t>𝟐𝟎</a:t>
            </a:r>
            <a:r>
              <a:rPr kumimoji="0" sz="1800" b="0" i="0" u="none" strike="noStrike" kern="1200" cap="none" spc="-9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6" name="object 26"/>
          <p:cNvSpPr txBox="1"/>
          <p:nvPr/>
        </p:nvSpPr>
        <p:spPr>
          <a:xfrm>
            <a:off x="2785872" y="4604130"/>
            <a:ext cx="3660775"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tab pos="1139825" algn="l"/>
                <a:tab pos="2641600" algn="l"/>
              </a:tabLst>
              <a:defRPr/>
            </a:pP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𝟐𝟎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𝟎𝟓𝟏𝟗</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7" name="object 27"/>
          <p:cNvSpPr txBox="1"/>
          <p:nvPr/>
        </p:nvSpPr>
        <p:spPr>
          <a:xfrm>
            <a:off x="326897" y="3542538"/>
            <a:ext cx="431800" cy="664845"/>
          </a:xfrm>
          <a:prstGeom prst="rect">
            <a:avLst/>
          </a:prstGeom>
          <a:solidFill>
            <a:srgbClr val="8063A1"/>
          </a:solidFill>
          <a:ln w="25908">
            <a:solidFill>
              <a:srgbClr val="5C4676"/>
            </a:solidFill>
          </a:ln>
        </p:spPr>
        <p:txBody>
          <a:bodyPr vert="horz" wrap="square" lIns="0" tIns="180340" rIns="0" bIns="0" rtlCol="0">
            <a:spAutoFit/>
          </a:bodyPr>
          <a:lstStyle/>
          <a:p>
            <a:pPr marL="137795" marR="0" lvl="0" indent="0" algn="l" defTabSz="914400" rtl="0" eaLnBrk="1" fontAlgn="auto" latinLnBrk="0" hangingPunct="1">
              <a:lnSpc>
                <a:spcPct val="100000"/>
              </a:lnSpc>
              <a:spcBef>
                <a:spcPts val="142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Q</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8" name="object 28"/>
          <p:cNvSpPr/>
          <p:nvPr/>
        </p:nvSpPr>
        <p:spPr>
          <a:xfrm>
            <a:off x="1637538" y="5616638"/>
            <a:ext cx="451484" cy="212090"/>
          </a:xfrm>
          <a:custGeom>
            <a:avLst/>
            <a:gdLst/>
            <a:ahLst/>
            <a:cxnLst/>
            <a:rect l="l" t="t" r="r" b="b"/>
            <a:pathLst>
              <a:path w="451485" h="212089">
                <a:moveTo>
                  <a:pt x="383413" y="0"/>
                </a:moveTo>
                <a:lnTo>
                  <a:pt x="380364" y="8585"/>
                </a:lnTo>
                <a:lnTo>
                  <a:pt x="392650" y="13910"/>
                </a:lnTo>
                <a:lnTo>
                  <a:pt x="403209" y="21275"/>
                </a:lnTo>
                <a:lnTo>
                  <a:pt x="424600" y="55406"/>
                </a:lnTo>
                <a:lnTo>
                  <a:pt x="431673" y="104813"/>
                </a:lnTo>
                <a:lnTo>
                  <a:pt x="430887" y="123484"/>
                </a:lnTo>
                <a:lnTo>
                  <a:pt x="419100" y="169214"/>
                </a:lnTo>
                <a:lnTo>
                  <a:pt x="392793" y="197805"/>
                </a:lnTo>
                <a:lnTo>
                  <a:pt x="380745" y="203149"/>
                </a:lnTo>
                <a:lnTo>
                  <a:pt x="383413" y="211747"/>
                </a:lnTo>
                <a:lnTo>
                  <a:pt x="423882" y="187703"/>
                </a:lnTo>
                <a:lnTo>
                  <a:pt x="446611" y="143335"/>
                </a:lnTo>
                <a:lnTo>
                  <a:pt x="450976" y="105930"/>
                </a:lnTo>
                <a:lnTo>
                  <a:pt x="449881" y="86513"/>
                </a:lnTo>
                <a:lnTo>
                  <a:pt x="433450" y="37109"/>
                </a:lnTo>
                <a:lnTo>
                  <a:pt x="398750" y="5541"/>
                </a:lnTo>
                <a:lnTo>
                  <a:pt x="383413" y="0"/>
                </a:lnTo>
                <a:close/>
              </a:path>
              <a:path w="451485" h="212089">
                <a:moveTo>
                  <a:pt x="67563" y="0"/>
                </a:moveTo>
                <a:lnTo>
                  <a:pt x="27166" y="24095"/>
                </a:lnTo>
                <a:lnTo>
                  <a:pt x="4381" y="68572"/>
                </a:lnTo>
                <a:lnTo>
                  <a:pt x="0" y="105930"/>
                </a:lnTo>
                <a:lnTo>
                  <a:pt x="1093" y="125383"/>
                </a:lnTo>
                <a:lnTo>
                  <a:pt x="17399" y="174739"/>
                </a:lnTo>
                <a:lnTo>
                  <a:pt x="52153" y="206205"/>
                </a:lnTo>
                <a:lnTo>
                  <a:pt x="67563" y="211747"/>
                </a:lnTo>
                <a:lnTo>
                  <a:pt x="70231" y="203149"/>
                </a:lnTo>
                <a:lnTo>
                  <a:pt x="58130" y="197805"/>
                </a:lnTo>
                <a:lnTo>
                  <a:pt x="47720" y="190368"/>
                </a:lnTo>
                <a:lnTo>
                  <a:pt x="26376" y="155687"/>
                </a:lnTo>
                <a:lnTo>
                  <a:pt x="19304" y="104813"/>
                </a:lnTo>
                <a:lnTo>
                  <a:pt x="20089" y="86744"/>
                </a:lnTo>
                <a:lnTo>
                  <a:pt x="31876" y="42138"/>
                </a:lnTo>
                <a:lnTo>
                  <a:pt x="58291" y="13910"/>
                </a:lnTo>
                <a:lnTo>
                  <a:pt x="70485" y="858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txBox="1"/>
          <p:nvPr/>
        </p:nvSpPr>
        <p:spPr>
          <a:xfrm>
            <a:off x="434441" y="5078865"/>
            <a:ext cx="2101215" cy="767715"/>
          </a:xfrm>
          <a:prstGeom prst="rect">
            <a:avLst/>
          </a:prstGeom>
        </p:spPr>
        <p:txBody>
          <a:bodyPr vert="horz" wrap="square" lIns="0" tIns="109220" rIns="0" bIns="0" rtlCol="0">
            <a:spAutoFit/>
          </a:bodyPr>
          <a:lstStyle/>
          <a:p>
            <a:pPr marL="124460" marR="0" lvl="0" indent="0" algn="l" defTabSz="914400" rtl="0" eaLnBrk="1" fontAlgn="auto" latinLnBrk="0" hangingPunct="1">
              <a:lnSpc>
                <a:spcPct val="100000"/>
              </a:lnSpc>
              <a:spcBef>
                <a:spcPts val="860"/>
              </a:spcBef>
              <a:spcAft>
                <a:spcPts val="0"/>
              </a:spcAft>
              <a:buClrTx/>
              <a:buSzTx/>
              <a:buFontTx/>
              <a:buNone/>
              <a:tabLst/>
              <a:defRPr/>
            </a:pPr>
            <a:r>
              <a:rPr kumimoji="0" sz="1800" b="1" i="0" u="none" strike="noStrike" kern="1200" cap="none" spc="-15" normalizeH="0" baseline="0" noProof="0" dirty="0">
                <a:ln>
                  <a:noFill/>
                </a:ln>
                <a:solidFill>
                  <a:prstClr val="black"/>
                </a:solidFill>
                <a:effectLst/>
                <a:uLnTx/>
                <a:uFillTx/>
                <a:latin typeface="Carlito"/>
                <a:ea typeface="+mn-ea"/>
                <a:cs typeface="Carlito"/>
              </a:rPr>
              <a:t>Exercise</a:t>
            </a:r>
            <a:r>
              <a:rPr kumimoji="0" sz="1800" b="1" i="0" u="none" strike="noStrike" kern="1200" cap="none" spc="-10" normalizeH="0" baseline="0" noProof="0" dirty="0">
                <a:ln>
                  <a:noFill/>
                </a:ln>
                <a:solidFill>
                  <a:prstClr val="black"/>
                </a:solidFill>
                <a:effectLst/>
                <a:uLnTx/>
                <a:uFillTx/>
                <a:latin typeface="Carlito"/>
                <a:ea typeface="+mn-ea"/>
                <a:cs typeface="Carlito"/>
              </a:rPr>
              <a:t> </a:t>
            </a:r>
            <a:r>
              <a:rPr kumimoji="0" sz="1800" b="1" i="0" u="none" strike="noStrike" kern="1200" cap="none" spc="0" normalizeH="0" baseline="0" noProof="0" dirty="0">
                <a:ln>
                  <a:noFill/>
                </a:ln>
                <a:solidFill>
                  <a:prstClr val="black"/>
                </a:solidFill>
                <a:effectLst/>
                <a:uLnTx/>
                <a:uFillTx/>
                <a:latin typeface="Carlito"/>
                <a:ea typeface="+mn-ea"/>
                <a:cs typeface="Carlito"/>
              </a:rPr>
              <a:t>2A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765"/>
              </a:spcBef>
              <a:spcAft>
                <a:spcPts val="0"/>
              </a:spcAft>
              <a:buClrTx/>
              <a:buSzTx/>
              <a:buFontTx/>
              <a:buNone/>
              <a:tabLst>
                <a:tab pos="1725295"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Gi</a:t>
            </a:r>
            <a:r>
              <a:rPr kumimoji="0" sz="1800" b="0" i="0" u="none" strike="noStrike" kern="1200" cap="none" spc="-15" normalizeH="0" baseline="0" noProof="0" dirty="0">
                <a:ln>
                  <a:noFill/>
                </a:ln>
                <a:solidFill>
                  <a:prstClr val="black"/>
                </a:solidFill>
                <a:effectLst/>
                <a:uLnTx/>
                <a:uFillTx/>
                <a:latin typeface="Carlito"/>
                <a:ea typeface="+mn-ea"/>
                <a:cs typeface="Carlito"/>
              </a:rPr>
              <a:t>v</a:t>
            </a:r>
            <a:r>
              <a:rPr kumimoji="0" sz="1800" b="0" i="0" u="none" strike="noStrike" kern="1200" cap="none" spc="0" normalizeH="0" baseline="0" noProof="0" dirty="0">
                <a:ln>
                  <a:noFill/>
                </a:ln>
                <a:solidFill>
                  <a:prstClr val="black"/>
                </a:solidFill>
                <a:effectLst/>
                <a:uLnTx/>
                <a:uFillTx/>
                <a:latin typeface="Carlito"/>
                <a:ea typeface="+mn-ea"/>
                <a:cs typeface="Carlito"/>
              </a:rPr>
              <a:t>en</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260" normalizeH="0" baseline="0" noProof="0" dirty="0">
                <a:ln>
                  <a:noFill/>
                </a:ln>
                <a:solidFill>
                  <a:prstClr val="black"/>
                </a:solidFill>
                <a:effectLst/>
                <a:uLnTx/>
                <a:uFillTx/>
                <a:latin typeface="Tinos"/>
                <a:ea typeface="+mn-ea"/>
                <a:cs typeface="Tinos"/>
              </a:rPr>
              <a:t>𝑋</a:t>
            </a:r>
            <a:r>
              <a:rPr kumimoji="0" sz="1800" b="0" i="0" u="none" strike="noStrike" kern="1200" cap="none" spc="305" normalizeH="0" baseline="0" noProof="0" dirty="0">
                <a:ln>
                  <a:noFill/>
                </a:ln>
                <a:solidFill>
                  <a:prstClr val="black"/>
                </a:solidFill>
                <a:effectLst/>
                <a:uLnTx/>
                <a:uFillTx/>
                <a:latin typeface="Tinos"/>
                <a:ea typeface="+mn-ea"/>
                <a:cs typeface="Tinos"/>
              </a:rPr>
              <a:t>~</a:t>
            </a:r>
            <a:r>
              <a:rPr kumimoji="0" sz="1800" b="0" i="0" u="none" strike="noStrike" kern="1200" cap="none" spc="-475" normalizeH="0" baseline="0" noProof="0" dirty="0">
                <a:ln>
                  <a:noFill/>
                </a:ln>
                <a:solidFill>
                  <a:prstClr val="black"/>
                </a:solidFill>
                <a:effectLst/>
                <a:uLnTx/>
                <a:uFillTx/>
                <a:latin typeface="Tinos"/>
                <a:ea typeface="+mn-ea"/>
                <a:cs typeface="Tinos"/>
              </a:rPr>
              <a:t>𝑃</a:t>
            </a:r>
            <a:r>
              <a:rPr kumimoji="0" sz="1800" b="0" i="0" u="none" strike="noStrike" kern="1200" cap="none" spc="-470" normalizeH="0" baseline="0" noProof="0" dirty="0">
                <a:ln>
                  <a:noFill/>
                </a:ln>
                <a:solidFill>
                  <a:prstClr val="black"/>
                </a:solidFill>
                <a:effectLst/>
                <a:uLnTx/>
                <a:uFillTx/>
                <a:latin typeface="Tinos"/>
                <a:ea typeface="+mn-ea"/>
                <a:cs typeface="Tinos"/>
              </a:rPr>
              <a:t>𝑜</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105" normalizeH="0" baseline="0" noProof="0" dirty="0">
                <a:ln>
                  <a:noFill/>
                </a:ln>
                <a:solidFill>
                  <a:prstClr val="black"/>
                </a:solidFill>
                <a:effectLst/>
                <a:uLnTx/>
                <a:uFillTx/>
                <a:latin typeface="Tinos"/>
                <a:ea typeface="+mn-ea"/>
                <a:cs typeface="Tinos"/>
              </a:rPr>
              <a:t>2</a:t>
            </a:r>
            <a:r>
              <a:rPr kumimoji="0" sz="1800" b="0" i="0" u="none" strike="noStrike" kern="1200" cap="none" spc="-85" normalizeH="0" baseline="0" noProof="0" dirty="0">
                <a:ln>
                  <a:noFill/>
                </a:ln>
                <a:solidFill>
                  <a:prstClr val="black"/>
                </a:solidFill>
                <a:effectLst/>
                <a:uLnTx/>
                <a:uFillTx/>
                <a:latin typeface="Tinos"/>
                <a:ea typeface="+mn-ea"/>
                <a:cs typeface="Tinos"/>
              </a:rPr>
              <a:t>.</a:t>
            </a:r>
            <a:r>
              <a:rPr kumimoji="0" sz="1800" b="0" i="0" u="none" strike="noStrike" kern="1200" cap="none" spc="95" normalizeH="0" baseline="0" noProof="0" dirty="0">
                <a:ln>
                  <a:noFill/>
                </a:ln>
                <a:solidFill>
                  <a:prstClr val="black"/>
                </a:solidFill>
                <a:effectLst/>
                <a:uLnTx/>
                <a:uFillTx/>
                <a:latin typeface="Tinos"/>
                <a:ea typeface="+mn-ea"/>
                <a:cs typeface="Tinos"/>
              </a:rPr>
              <a:t>3</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Carlito"/>
                <a:ea typeface="+mn-ea"/>
                <a:cs typeface="Carlito"/>
              </a:rPr>
              <a:t>find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30" name="object 30"/>
          <p:cNvSpPr/>
          <p:nvPr/>
        </p:nvSpPr>
        <p:spPr>
          <a:xfrm>
            <a:off x="956310" y="5890958"/>
            <a:ext cx="728345" cy="212090"/>
          </a:xfrm>
          <a:custGeom>
            <a:avLst/>
            <a:gdLst/>
            <a:ahLst/>
            <a:cxnLst/>
            <a:rect l="l" t="t" r="r" b="b"/>
            <a:pathLst>
              <a:path w="728344" h="212089">
                <a:moveTo>
                  <a:pt x="660781" y="0"/>
                </a:moveTo>
                <a:lnTo>
                  <a:pt x="657733" y="8585"/>
                </a:lnTo>
                <a:lnTo>
                  <a:pt x="670018" y="13910"/>
                </a:lnTo>
                <a:lnTo>
                  <a:pt x="680577" y="21275"/>
                </a:lnTo>
                <a:lnTo>
                  <a:pt x="701968" y="55406"/>
                </a:lnTo>
                <a:lnTo>
                  <a:pt x="709041" y="104813"/>
                </a:lnTo>
                <a:lnTo>
                  <a:pt x="708255" y="123484"/>
                </a:lnTo>
                <a:lnTo>
                  <a:pt x="696467" y="169214"/>
                </a:lnTo>
                <a:lnTo>
                  <a:pt x="670161" y="197805"/>
                </a:lnTo>
                <a:lnTo>
                  <a:pt x="658114" y="203149"/>
                </a:lnTo>
                <a:lnTo>
                  <a:pt x="660781" y="211747"/>
                </a:lnTo>
                <a:lnTo>
                  <a:pt x="701250" y="187703"/>
                </a:lnTo>
                <a:lnTo>
                  <a:pt x="723979" y="143335"/>
                </a:lnTo>
                <a:lnTo>
                  <a:pt x="728345" y="105930"/>
                </a:lnTo>
                <a:lnTo>
                  <a:pt x="727249" y="86513"/>
                </a:lnTo>
                <a:lnTo>
                  <a:pt x="710819" y="37109"/>
                </a:lnTo>
                <a:lnTo>
                  <a:pt x="676118" y="5541"/>
                </a:lnTo>
                <a:lnTo>
                  <a:pt x="660781" y="0"/>
                </a:lnTo>
                <a:close/>
              </a:path>
              <a:path w="728344" h="212089">
                <a:moveTo>
                  <a:pt x="67538" y="0"/>
                </a:moveTo>
                <a:lnTo>
                  <a:pt x="27154" y="24095"/>
                </a:lnTo>
                <a:lnTo>
                  <a:pt x="4370" y="68572"/>
                </a:lnTo>
                <a:lnTo>
                  <a:pt x="0" y="105930"/>
                </a:lnTo>
                <a:lnTo>
                  <a:pt x="1088" y="125383"/>
                </a:lnTo>
                <a:lnTo>
                  <a:pt x="17411" y="174739"/>
                </a:lnTo>
                <a:lnTo>
                  <a:pt x="52139" y="206205"/>
                </a:lnTo>
                <a:lnTo>
                  <a:pt x="67538" y="211747"/>
                </a:lnTo>
                <a:lnTo>
                  <a:pt x="70205" y="203149"/>
                </a:lnTo>
                <a:lnTo>
                  <a:pt x="58144" y="197805"/>
                </a:lnTo>
                <a:lnTo>
                  <a:pt x="47734" y="190368"/>
                </a:lnTo>
                <a:lnTo>
                  <a:pt x="26372" y="155687"/>
                </a:lnTo>
                <a:lnTo>
                  <a:pt x="19316" y="104813"/>
                </a:lnTo>
                <a:lnTo>
                  <a:pt x="20100" y="86744"/>
                </a:lnTo>
                <a:lnTo>
                  <a:pt x="31864" y="42138"/>
                </a:lnTo>
                <a:lnTo>
                  <a:pt x="58337" y="13910"/>
                </a:lnTo>
                <a:lnTo>
                  <a:pt x="70548" y="8585"/>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956310" y="6172898"/>
            <a:ext cx="728345" cy="212090"/>
          </a:xfrm>
          <a:custGeom>
            <a:avLst/>
            <a:gdLst/>
            <a:ahLst/>
            <a:cxnLst/>
            <a:rect l="l" t="t" r="r" b="b"/>
            <a:pathLst>
              <a:path w="728344" h="212089">
                <a:moveTo>
                  <a:pt x="660781" y="0"/>
                </a:moveTo>
                <a:lnTo>
                  <a:pt x="657733" y="8585"/>
                </a:lnTo>
                <a:lnTo>
                  <a:pt x="670018" y="13910"/>
                </a:lnTo>
                <a:lnTo>
                  <a:pt x="680577" y="21275"/>
                </a:lnTo>
                <a:lnTo>
                  <a:pt x="701968" y="55406"/>
                </a:lnTo>
                <a:lnTo>
                  <a:pt x="709041" y="104813"/>
                </a:lnTo>
                <a:lnTo>
                  <a:pt x="708255" y="123484"/>
                </a:lnTo>
                <a:lnTo>
                  <a:pt x="696467" y="169214"/>
                </a:lnTo>
                <a:lnTo>
                  <a:pt x="670161" y="197805"/>
                </a:lnTo>
                <a:lnTo>
                  <a:pt x="658114" y="203149"/>
                </a:lnTo>
                <a:lnTo>
                  <a:pt x="660781" y="211747"/>
                </a:lnTo>
                <a:lnTo>
                  <a:pt x="701250" y="187703"/>
                </a:lnTo>
                <a:lnTo>
                  <a:pt x="723979" y="143335"/>
                </a:lnTo>
                <a:lnTo>
                  <a:pt x="728345" y="105930"/>
                </a:lnTo>
                <a:lnTo>
                  <a:pt x="727249" y="86513"/>
                </a:lnTo>
                <a:lnTo>
                  <a:pt x="710819" y="37109"/>
                </a:lnTo>
                <a:lnTo>
                  <a:pt x="676118" y="5541"/>
                </a:lnTo>
                <a:lnTo>
                  <a:pt x="660781" y="0"/>
                </a:lnTo>
                <a:close/>
              </a:path>
              <a:path w="728344" h="212089">
                <a:moveTo>
                  <a:pt x="67538" y="0"/>
                </a:moveTo>
                <a:lnTo>
                  <a:pt x="27154" y="24095"/>
                </a:lnTo>
                <a:lnTo>
                  <a:pt x="4370" y="68572"/>
                </a:lnTo>
                <a:lnTo>
                  <a:pt x="0" y="105930"/>
                </a:lnTo>
                <a:lnTo>
                  <a:pt x="1088" y="125383"/>
                </a:lnTo>
                <a:lnTo>
                  <a:pt x="17411" y="174739"/>
                </a:lnTo>
                <a:lnTo>
                  <a:pt x="52139" y="206205"/>
                </a:lnTo>
                <a:lnTo>
                  <a:pt x="67538" y="211747"/>
                </a:lnTo>
                <a:lnTo>
                  <a:pt x="70205" y="203149"/>
                </a:lnTo>
                <a:lnTo>
                  <a:pt x="58144" y="197805"/>
                </a:lnTo>
                <a:lnTo>
                  <a:pt x="47734" y="190368"/>
                </a:lnTo>
                <a:lnTo>
                  <a:pt x="26372" y="155687"/>
                </a:lnTo>
                <a:lnTo>
                  <a:pt x="19316" y="104813"/>
                </a:lnTo>
                <a:lnTo>
                  <a:pt x="20100" y="86744"/>
                </a:lnTo>
                <a:lnTo>
                  <a:pt x="31864" y="42138"/>
                </a:lnTo>
                <a:lnTo>
                  <a:pt x="58337" y="13910"/>
                </a:lnTo>
                <a:lnTo>
                  <a:pt x="70548" y="8585"/>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txBox="1"/>
          <p:nvPr/>
        </p:nvSpPr>
        <p:spPr>
          <a:xfrm>
            <a:off x="434441" y="5809113"/>
            <a:ext cx="1188720" cy="59690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250"/>
              </a:lnSpc>
              <a:spcBef>
                <a:spcPts val="95"/>
              </a:spcBef>
              <a:spcAft>
                <a:spcPts val="0"/>
              </a:spcAft>
              <a:buClrTx/>
              <a:buSzTx/>
              <a:buFontTx/>
              <a:buNone/>
              <a:tabLst>
                <a:tab pos="354965" algn="l"/>
              </a:tabLst>
              <a:defRPr/>
            </a:pPr>
            <a:r>
              <a:rPr kumimoji="0" sz="1900" b="0" i="1" u="none" strike="noStrike" kern="1200" cap="none" spc="-35" normalizeH="0" baseline="0" noProof="0" dirty="0">
                <a:ln>
                  <a:noFill/>
                </a:ln>
                <a:solidFill>
                  <a:prstClr val="black"/>
                </a:solidFill>
                <a:effectLst/>
                <a:uLnTx/>
                <a:uFillTx/>
                <a:latin typeface="Arimo"/>
                <a:ea typeface="+mn-ea"/>
                <a:cs typeface="Arimo"/>
              </a:rPr>
              <a:t>a)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4</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2250"/>
              </a:lnSpc>
              <a:spcBef>
                <a:spcPts val="0"/>
              </a:spcBef>
              <a:spcAft>
                <a:spcPts val="0"/>
              </a:spcAft>
              <a:buClrTx/>
              <a:buSzTx/>
              <a:buFontTx/>
              <a:buNone/>
              <a:tabLst/>
              <a:defRPr/>
            </a:pPr>
            <a:r>
              <a:rPr kumimoji="0" sz="1900" b="0" i="1" u="none" strike="noStrike" kern="1200" cap="none" spc="15" normalizeH="0" baseline="0" noProof="0" dirty="0">
                <a:ln>
                  <a:noFill/>
                </a:ln>
                <a:solidFill>
                  <a:prstClr val="black"/>
                </a:solidFill>
                <a:effectLst/>
                <a:uLnTx/>
                <a:uFillTx/>
                <a:latin typeface="Arimo"/>
                <a:ea typeface="+mn-ea"/>
                <a:cs typeface="Arimo"/>
              </a:rPr>
              <a:t>b)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28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3" name="object 33"/>
          <p:cNvSpPr txBox="1"/>
          <p:nvPr/>
        </p:nvSpPr>
        <p:spPr>
          <a:xfrm>
            <a:off x="1756029" y="5821476"/>
            <a:ext cx="894080" cy="5816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𝟏𝟏𝟕</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6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𝟗𝟎𝟎</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4" name="object 34"/>
          <p:cNvSpPr/>
          <p:nvPr/>
        </p:nvSpPr>
        <p:spPr>
          <a:xfrm>
            <a:off x="956310" y="6439598"/>
            <a:ext cx="1153795" cy="212090"/>
          </a:xfrm>
          <a:custGeom>
            <a:avLst/>
            <a:gdLst/>
            <a:ahLst/>
            <a:cxnLst/>
            <a:rect l="l" t="t" r="r" b="b"/>
            <a:pathLst>
              <a:path w="1153795" h="212090">
                <a:moveTo>
                  <a:pt x="1085977" y="0"/>
                </a:moveTo>
                <a:lnTo>
                  <a:pt x="1082929" y="8597"/>
                </a:lnTo>
                <a:lnTo>
                  <a:pt x="1095214" y="13915"/>
                </a:lnTo>
                <a:lnTo>
                  <a:pt x="1105773" y="21277"/>
                </a:lnTo>
                <a:lnTo>
                  <a:pt x="1127164" y="55406"/>
                </a:lnTo>
                <a:lnTo>
                  <a:pt x="1134237" y="104813"/>
                </a:lnTo>
                <a:lnTo>
                  <a:pt x="1133451" y="123484"/>
                </a:lnTo>
                <a:lnTo>
                  <a:pt x="1121664" y="169214"/>
                </a:lnTo>
                <a:lnTo>
                  <a:pt x="1095357" y="197805"/>
                </a:lnTo>
                <a:lnTo>
                  <a:pt x="1083310" y="203149"/>
                </a:lnTo>
                <a:lnTo>
                  <a:pt x="1085977" y="211747"/>
                </a:lnTo>
                <a:lnTo>
                  <a:pt x="1126446" y="187703"/>
                </a:lnTo>
                <a:lnTo>
                  <a:pt x="1149175" y="143335"/>
                </a:lnTo>
                <a:lnTo>
                  <a:pt x="1153541" y="105930"/>
                </a:lnTo>
                <a:lnTo>
                  <a:pt x="1152445" y="86513"/>
                </a:lnTo>
                <a:lnTo>
                  <a:pt x="1136015" y="37109"/>
                </a:lnTo>
                <a:lnTo>
                  <a:pt x="1101314" y="5541"/>
                </a:lnTo>
                <a:lnTo>
                  <a:pt x="1085977" y="0"/>
                </a:lnTo>
                <a:close/>
              </a:path>
              <a:path w="1153795" h="212090">
                <a:moveTo>
                  <a:pt x="67538" y="0"/>
                </a:moveTo>
                <a:lnTo>
                  <a:pt x="27154" y="24095"/>
                </a:lnTo>
                <a:lnTo>
                  <a:pt x="4370" y="68572"/>
                </a:lnTo>
                <a:lnTo>
                  <a:pt x="0" y="105930"/>
                </a:lnTo>
                <a:lnTo>
                  <a:pt x="1088" y="125383"/>
                </a:lnTo>
                <a:lnTo>
                  <a:pt x="17411" y="174739"/>
                </a:lnTo>
                <a:lnTo>
                  <a:pt x="52139" y="206205"/>
                </a:lnTo>
                <a:lnTo>
                  <a:pt x="67538" y="211747"/>
                </a:lnTo>
                <a:lnTo>
                  <a:pt x="70205" y="203149"/>
                </a:lnTo>
                <a:lnTo>
                  <a:pt x="58144" y="197805"/>
                </a:lnTo>
                <a:lnTo>
                  <a:pt x="47734" y="190368"/>
                </a:lnTo>
                <a:lnTo>
                  <a:pt x="26372" y="155687"/>
                </a:lnTo>
                <a:lnTo>
                  <a:pt x="19316" y="104813"/>
                </a:lnTo>
                <a:lnTo>
                  <a:pt x="20100" y="86744"/>
                </a:lnTo>
                <a:lnTo>
                  <a:pt x="31864" y="42138"/>
                </a:lnTo>
                <a:lnTo>
                  <a:pt x="58337" y="13915"/>
                </a:lnTo>
                <a:lnTo>
                  <a:pt x="70548" y="8597"/>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4421504" y="5616638"/>
            <a:ext cx="577850" cy="212090"/>
          </a:xfrm>
          <a:custGeom>
            <a:avLst/>
            <a:gdLst/>
            <a:ahLst/>
            <a:cxnLst/>
            <a:rect l="l" t="t" r="r" b="b"/>
            <a:pathLst>
              <a:path w="577850" h="212089">
                <a:moveTo>
                  <a:pt x="509905" y="0"/>
                </a:moveTo>
                <a:lnTo>
                  <a:pt x="506984" y="8585"/>
                </a:lnTo>
                <a:lnTo>
                  <a:pt x="519197" y="13910"/>
                </a:lnTo>
                <a:lnTo>
                  <a:pt x="529732" y="21275"/>
                </a:lnTo>
                <a:lnTo>
                  <a:pt x="551146" y="55406"/>
                </a:lnTo>
                <a:lnTo>
                  <a:pt x="558165" y="104813"/>
                </a:lnTo>
                <a:lnTo>
                  <a:pt x="557379" y="123484"/>
                </a:lnTo>
                <a:lnTo>
                  <a:pt x="545592" y="169214"/>
                </a:lnTo>
                <a:lnTo>
                  <a:pt x="519338" y="197805"/>
                </a:lnTo>
                <a:lnTo>
                  <a:pt x="507238" y="203149"/>
                </a:lnTo>
                <a:lnTo>
                  <a:pt x="509905" y="211747"/>
                </a:lnTo>
                <a:lnTo>
                  <a:pt x="550427" y="187703"/>
                </a:lnTo>
                <a:lnTo>
                  <a:pt x="573103" y="143333"/>
                </a:lnTo>
                <a:lnTo>
                  <a:pt x="577469" y="105918"/>
                </a:lnTo>
                <a:lnTo>
                  <a:pt x="576373" y="86508"/>
                </a:lnTo>
                <a:lnTo>
                  <a:pt x="559943" y="37109"/>
                </a:lnTo>
                <a:lnTo>
                  <a:pt x="525260" y="5541"/>
                </a:lnTo>
                <a:lnTo>
                  <a:pt x="509905" y="0"/>
                </a:lnTo>
                <a:close/>
              </a:path>
              <a:path w="577850" h="212089">
                <a:moveTo>
                  <a:pt x="67564" y="0"/>
                </a:moveTo>
                <a:lnTo>
                  <a:pt x="27219" y="24095"/>
                </a:lnTo>
                <a:lnTo>
                  <a:pt x="4381" y="68570"/>
                </a:lnTo>
                <a:lnTo>
                  <a:pt x="0" y="105918"/>
                </a:lnTo>
                <a:lnTo>
                  <a:pt x="1093" y="125377"/>
                </a:lnTo>
                <a:lnTo>
                  <a:pt x="17399" y="174739"/>
                </a:lnTo>
                <a:lnTo>
                  <a:pt x="52153" y="206205"/>
                </a:lnTo>
                <a:lnTo>
                  <a:pt x="67564" y="211747"/>
                </a:lnTo>
                <a:lnTo>
                  <a:pt x="70231" y="203149"/>
                </a:lnTo>
                <a:lnTo>
                  <a:pt x="58183" y="197805"/>
                </a:lnTo>
                <a:lnTo>
                  <a:pt x="47767" y="190368"/>
                </a:lnTo>
                <a:lnTo>
                  <a:pt x="26376" y="155687"/>
                </a:lnTo>
                <a:lnTo>
                  <a:pt x="19304" y="104813"/>
                </a:lnTo>
                <a:lnTo>
                  <a:pt x="20089" y="86744"/>
                </a:lnTo>
                <a:lnTo>
                  <a:pt x="31877" y="42138"/>
                </a:lnTo>
                <a:lnTo>
                  <a:pt x="58398" y="13910"/>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3227958" y="5546852"/>
            <a:ext cx="22199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844675"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Gi</a:t>
            </a:r>
            <a:r>
              <a:rPr kumimoji="0" sz="1800" b="0" i="0" u="none" strike="noStrike" kern="1200" cap="none" spc="-15" normalizeH="0" baseline="0" noProof="0" dirty="0">
                <a:ln>
                  <a:noFill/>
                </a:ln>
                <a:solidFill>
                  <a:prstClr val="black"/>
                </a:solidFill>
                <a:effectLst/>
                <a:uLnTx/>
                <a:uFillTx/>
                <a:latin typeface="Carlito"/>
                <a:ea typeface="+mn-ea"/>
                <a:cs typeface="Carlito"/>
              </a:rPr>
              <a:t>v</a:t>
            </a:r>
            <a:r>
              <a:rPr kumimoji="0" sz="1800" b="0" i="0" u="none" strike="noStrike" kern="1200" cap="none" spc="0" normalizeH="0" baseline="0" noProof="0" dirty="0">
                <a:ln>
                  <a:noFill/>
                </a:ln>
                <a:solidFill>
                  <a:prstClr val="black"/>
                </a:solidFill>
                <a:effectLst/>
                <a:uLnTx/>
                <a:uFillTx/>
                <a:latin typeface="Carlito"/>
                <a:ea typeface="+mn-ea"/>
                <a:cs typeface="Carlito"/>
              </a:rPr>
              <a:t>en</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370" normalizeH="0" baseline="0" noProof="0" dirty="0">
                <a:ln>
                  <a:noFill/>
                </a:ln>
                <a:solidFill>
                  <a:prstClr val="black"/>
                </a:solidFill>
                <a:effectLst/>
                <a:uLnTx/>
                <a:uFillTx/>
                <a:latin typeface="Tinos"/>
                <a:ea typeface="+mn-ea"/>
                <a:cs typeface="Tinos"/>
              </a:rPr>
              <a:t>𝑌</a:t>
            </a:r>
            <a:r>
              <a:rPr kumimoji="0" sz="1800" b="0" i="0" u="none" strike="noStrike" kern="1200" cap="none" spc="315" normalizeH="0" baseline="0" noProof="0" dirty="0">
                <a:ln>
                  <a:noFill/>
                </a:ln>
                <a:solidFill>
                  <a:prstClr val="black"/>
                </a:solidFill>
                <a:effectLst/>
                <a:uLnTx/>
                <a:uFillTx/>
                <a:latin typeface="Tinos"/>
                <a:ea typeface="+mn-ea"/>
                <a:cs typeface="Tinos"/>
              </a:rPr>
              <a:t>~</a:t>
            </a:r>
            <a:r>
              <a:rPr kumimoji="0" sz="1800" b="0" i="0" u="none" strike="noStrike" kern="1200" cap="none" spc="-475" normalizeH="0" baseline="0" noProof="0" dirty="0">
                <a:ln>
                  <a:noFill/>
                </a:ln>
                <a:solidFill>
                  <a:prstClr val="black"/>
                </a:solidFill>
                <a:effectLst/>
                <a:uLnTx/>
                <a:uFillTx/>
                <a:latin typeface="Tinos"/>
                <a:ea typeface="+mn-ea"/>
                <a:cs typeface="Tinos"/>
              </a:rPr>
              <a:t>𝑃</a:t>
            </a:r>
            <a:r>
              <a:rPr kumimoji="0" sz="1800" b="0" i="0" u="none" strike="noStrike" kern="1200" cap="none" spc="-470" normalizeH="0" baseline="0" noProof="0" dirty="0">
                <a:ln>
                  <a:noFill/>
                </a:ln>
                <a:solidFill>
                  <a:prstClr val="black"/>
                </a:solidFill>
                <a:effectLst/>
                <a:uLnTx/>
                <a:uFillTx/>
                <a:latin typeface="Tinos"/>
                <a:ea typeface="+mn-ea"/>
                <a:cs typeface="Tinos"/>
              </a:rPr>
              <a:t>𝑜</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0</a:t>
            </a:r>
            <a:r>
              <a:rPr kumimoji="0" sz="1800" b="0" i="0" u="none" strike="noStrike" kern="1200" cap="none" spc="-75" normalizeH="0" baseline="0" noProof="0" dirty="0">
                <a:ln>
                  <a:noFill/>
                </a:ln>
                <a:solidFill>
                  <a:prstClr val="black"/>
                </a:solidFill>
                <a:effectLst/>
                <a:uLnTx/>
                <a:uFillTx/>
                <a:latin typeface="Tinos"/>
                <a:ea typeface="+mn-ea"/>
                <a:cs typeface="Tinos"/>
              </a:rPr>
              <a:t>.</a:t>
            </a:r>
            <a:r>
              <a:rPr kumimoji="0" sz="1800" b="0" i="0" u="none" strike="noStrike" kern="1200" cap="none" spc="90" normalizeH="0" baseline="0" noProof="0" dirty="0">
                <a:ln>
                  <a:noFill/>
                </a:ln>
                <a:solidFill>
                  <a:prstClr val="black"/>
                </a:solidFill>
                <a:effectLst/>
                <a:uLnTx/>
                <a:uFillTx/>
                <a:latin typeface="Tinos"/>
                <a:ea typeface="+mn-ea"/>
                <a:cs typeface="Tinos"/>
              </a:rPr>
              <a:t>3</a:t>
            </a:r>
            <a:r>
              <a:rPr kumimoji="0" sz="1800" b="0" i="0" u="none" strike="noStrike" kern="1200" cap="none" spc="95" normalizeH="0" baseline="0" noProof="0" dirty="0">
                <a:ln>
                  <a:noFill/>
                </a:ln>
                <a:solidFill>
                  <a:prstClr val="black"/>
                </a:solidFill>
                <a:effectLst/>
                <a:uLnTx/>
                <a:uFillTx/>
                <a:latin typeface="Tinos"/>
                <a:ea typeface="+mn-ea"/>
                <a:cs typeface="Tinos"/>
              </a:rPr>
              <a:t>5</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Carlito"/>
                <a:ea typeface="+mn-ea"/>
                <a:cs typeface="Carlito"/>
              </a:rPr>
              <a:t>find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37" name="object 37"/>
          <p:cNvSpPr/>
          <p:nvPr/>
        </p:nvSpPr>
        <p:spPr>
          <a:xfrm>
            <a:off x="3749421" y="5890958"/>
            <a:ext cx="719455" cy="212090"/>
          </a:xfrm>
          <a:custGeom>
            <a:avLst/>
            <a:gdLst/>
            <a:ahLst/>
            <a:cxnLst/>
            <a:rect l="l" t="t" r="r" b="b"/>
            <a:pathLst>
              <a:path w="719454" h="212089">
                <a:moveTo>
                  <a:pt x="651637" y="0"/>
                </a:moveTo>
                <a:lnTo>
                  <a:pt x="648715" y="8585"/>
                </a:lnTo>
                <a:lnTo>
                  <a:pt x="660929" y="13910"/>
                </a:lnTo>
                <a:lnTo>
                  <a:pt x="671464" y="21275"/>
                </a:lnTo>
                <a:lnTo>
                  <a:pt x="692878" y="55406"/>
                </a:lnTo>
                <a:lnTo>
                  <a:pt x="699896" y="104813"/>
                </a:lnTo>
                <a:lnTo>
                  <a:pt x="699111" y="123484"/>
                </a:lnTo>
                <a:lnTo>
                  <a:pt x="687324" y="169214"/>
                </a:lnTo>
                <a:lnTo>
                  <a:pt x="661070" y="197805"/>
                </a:lnTo>
                <a:lnTo>
                  <a:pt x="648969" y="203149"/>
                </a:lnTo>
                <a:lnTo>
                  <a:pt x="651637" y="211747"/>
                </a:lnTo>
                <a:lnTo>
                  <a:pt x="692159" y="187703"/>
                </a:lnTo>
                <a:lnTo>
                  <a:pt x="714835" y="143333"/>
                </a:lnTo>
                <a:lnTo>
                  <a:pt x="719201" y="105917"/>
                </a:lnTo>
                <a:lnTo>
                  <a:pt x="718105" y="86508"/>
                </a:lnTo>
                <a:lnTo>
                  <a:pt x="701675" y="37109"/>
                </a:lnTo>
                <a:lnTo>
                  <a:pt x="666992" y="5541"/>
                </a:lnTo>
                <a:lnTo>
                  <a:pt x="651637" y="0"/>
                </a:lnTo>
                <a:close/>
              </a:path>
              <a:path w="719454" h="212089">
                <a:moveTo>
                  <a:pt x="67563" y="0"/>
                </a:moveTo>
                <a:lnTo>
                  <a:pt x="27219" y="24095"/>
                </a:lnTo>
                <a:lnTo>
                  <a:pt x="4381" y="68570"/>
                </a:lnTo>
                <a:lnTo>
                  <a:pt x="0" y="105917"/>
                </a:lnTo>
                <a:lnTo>
                  <a:pt x="1093" y="125377"/>
                </a:lnTo>
                <a:lnTo>
                  <a:pt x="17399" y="174739"/>
                </a:lnTo>
                <a:lnTo>
                  <a:pt x="52153" y="206205"/>
                </a:lnTo>
                <a:lnTo>
                  <a:pt x="67563" y="211747"/>
                </a:lnTo>
                <a:lnTo>
                  <a:pt x="70230" y="203149"/>
                </a:lnTo>
                <a:lnTo>
                  <a:pt x="58183" y="197805"/>
                </a:lnTo>
                <a:lnTo>
                  <a:pt x="47767" y="190368"/>
                </a:lnTo>
                <a:lnTo>
                  <a:pt x="26376" y="155687"/>
                </a:lnTo>
                <a:lnTo>
                  <a:pt x="19303" y="104813"/>
                </a:lnTo>
                <a:lnTo>
                  <a:pt x="20089" y="86744"/>
                </a:lnTo>
                <a:lnTo>
                  <a:pt x="31876" y="42138"/>
                </a:lnTo>
                <a:lnTo>
                  <a:pt x="58398" y="13910"/>
                </a:lnTo>
                <a:lnTo>
                  <a:pt x="70612" y="858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749421" y="6165278"/>
            <a:ext cx="719455" cy="212090"/>
          </a:xfrm>
          <a:custGeom>
            <a:avLst/>
            <a:gdLst/>
            <a:ahLst/>
            <a:cxnLst/>
            <a:rect l="l" t="t" r="r" b="b"/>
            <a:pathLst>
              <a:path w="719454" h="212089">
                <a:moveTo>
                  <a:pt x="651637" y="0"/>
                </a:moveTo>
                <a:lnTo>
                  <a:pt x="648715" y="8585"/>
                </a:lnTo>
                <a:lnTo>
                  <a:pt x="660929" y="13910"/>
                </a:lnTo>
                <a:lnTo>
                  <a:pt x="671464" y="21275"/>
                </a:lnTo>
                <a:lnTo>
                  <a:pt x="692878" y="55406"/>
                </a:lnTo>
                <a:lnTo>
                  <a:pt x="699896" y="104813"/>
                </a:lnTo>
                <a:lnTo>
                  <a:pt x="699111" y="123484"/>
                </a:lnTo>
                <a:lnTo>
                  <a:pt x="687324" y="169214"/>
                </a:lnTo>
                <a:lnTo>
                  <a:pt x="661070" y="197805"/>
                </a:lnTo>
                <a:lnTo>
                  <a:pt x="648969" y="203149"/>
                </a:lnTo>
                <a:lnTo>
                  <a:pt x="651637" y="211747"/>
                </a:lnTo>
                <a:lnTo>
                  <a:pt x="692159" y="187703"/>
                </a:lnTo>
                <a:lnTo>
                  <a:pt x="714835" y="143335"/>
                </a:lnTo>
                <a:lnTo>
                  <a:pt x="719201" y="105930"/>
                </a:lnTo>
                <a:lnTo>
                  <a:pt x="718105" y="86513"/>
                </a:lnTo>
                <a:lnTo>
                  <a:pt x="701675" y="37109"/>
                </a:lnTo>
                <a:lnTo>
                  <a:pt x="666992" y="5541"/>
                </a:lnTo>
                <a:lnTo>
                  <a:pt x="651637" y="0"/>
                </a:lnTo>
                <a:close/>
              </a:path>
              <a:path w="719454" h="212089">
                <a:moveTo>
                  <a:pt x="67563" y="0"/>
                </a:moveTo>
                <a:lnTo>
                  <a:pt x="27219" y="24095"/>
                </a:lnTo>
                <a:lnTo>
                  <a:pt x="4381" y="68572"/>
                </a:lnTo>
                <a:lnTo>
                  <a:pt x="0" y="105930"/>
                </a:lnTo>
                <a:lnTo>
                  <a:pt x="1093" y="125383"/>
                </a:lnTo>
                <a:lnTo>
                  <a:pt x="17399" y="174739"/>
                </a:lnTo>
                <a:lnTo>
                  <a:pt x="52153" y="206205"/>
                </a:lnTo>
                <a:lnTo>
                  <a:pt x="67563" y="211747"/>
                </a:lnTo>
                <a:lnTo>
                  <a:pt x="70230" y="203149"/>
                </a:lnTo>
                <a:lnTo>
                  <a:pt x="58183" y="197805"/>
                </a:lnTo>
                <a:lnTo>
                  <a:pt x="47767" y="190368"/>
                </a:lnTo>
                <a:lnTo>
                  <a:pt x="26376" y="155687"/>
                </a:lnTo>
                <a:lnTo>
                  <a:pt x="19303" y="104813"/>
                </a:lnTo>
                <a:lnTo>
                  <a:pt x="20089" y="86744"/>
                </a:lnTo>
                <a:lnTo>
                  <a:pt x="31876" y="42138"/>
                </a:lnTo>
                <a:lnTo>
                  <a:pt x="58398" y="13910"/>
                </a:lnTo>
                <a:lnTo>
                  <a:pt x="70612" y="858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txBox="1"/>
          <p:nvPr/>
        </p:nvSpPr>
        <p:spPr>
          <a:xfrm>
            <a:off x="3227958" y="5809113"/>
            <a:ext cx="1179830" cy="58928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2220"/>
              </a:lnSpc>
              <a:spcBef>
                <a:spcPts val="95"/>
              </a:spcBef>
              <a:spcAft>
                <a:spcPts val="0"/>
              </a:spcAft>
              <a:buClrTx/>
              <a:buSzTx/>
              <a:buFontTx/>
              <a:buNone/>
              <a:tabLst>
                <a:tab pos="354965" algn="l"/>
              </a:tabLst>
              <a:defRPr/>
            </a:pPr>
            <a:r>
              <a:rPr kumimoji="0" sz="1900" b="0" i="1" u="none" strike="noStrike" kern="1200" cap="none" spc="-35" normalizeH="0" baseline="0" noProof="0" dirty="0">
                <a:ln>
                  <a:noFill/>
                </a:ln>
                <a:solidFill>
                  <a:prstClr val="black"/>
                </a:solidFill>
                <a:effectLst/>
                <a:uLnTx/>
                <a:uFillTx/>
                <a:latin typeface="Arimo"/>
                <a:ea typeface="+mn-ea"/>
                <a:cs typeface="Arimo"/>
              </a:rPr>
              <a:t>a)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2220"/>
              </a:lnSpc>
              <a:spcBef>
                <a:spcPts val="0"/>
              </a:spcBef>
              <a:spcAft>
                <a:spcPts val="0"/>
              </a:spcAft>
              <a:buClrTx/>
              <a:buSzTx/>
              <a:buFontTx/>
              <a:buNone/>
              <a:tabLst/>
              <a:defRPr/>
            </a:pPr>
            <a:r>
              <a:rPr kumimoji="0" sz="1900" b="0" i="1" u="none" strike="noStrike" kern="1200" cap="none" spc="15" normalizeH="0" baseline="0" noProof="0" dirty="0">
                <a:ln>
                  <a:noFill/>
                </a:ln>
                <a:solidFill>
                  <a:prstClr val="black"/>
                </a:solidFill>
                <a:effectLst/>
                <a:uLnTx/>
                <a:uFillTx/>
                <a:latin typeface="Arimo"/>
                <a:ea typeface="+mn-ea"/>
                <a:cs typeface="Arimo"/>
              </a:rPr>
              <a:t>b)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0" name="object 40"/>
          <p:cNvSpPr txBox="1"/>
          <p:nvPr/>
        </p:nvSpPr>
        <p:spPr>
          <a:xfrm>
            <a:off x="4540377" y="5821476"/>
            <a:ext cx="89408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𝟐𝟒𝟕</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𝟐𝟗𝟓</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1" name="object 41"/>
          <p:cNvSpPr/>
          <p:nvPr/>
        </p:nvSpPr>
        <p:spPr>
          <a:xfrm>
            <a:off x="3749421" y="6439598"/>
            <a:ext cx="1144905" cy="212090"/>
          </a:xfrm>
          <a:custGeom>
            <a:avLst/>
            <a:gdLst/>
            <a:ahLst/>
            <a:cxnLst/>
            <a:rect l="l" t="t" r="r" b="b"/>
            <a:pathLst>
              <a:path w="1144904" h="212090">
                <a:moveTo>
                  <a:pt x="1076832" y="0"/>
                </a:moveTo>
                <a:lnTo>
                  <a:pt x="1073912" y="8585"/>
                </a:lnTo>
                <a:lnTo>
                  <a:pt x="1086125" y="13910"/>
                </a:lnTo>
                <a:lnTo>
                  <a:pt x="1096660" y="21275"/>
                </a:lnTo>
                <a:lnTo>
                  <a:pt x="1118074" y="55406"/>
                </a:lnTo>
                <a:lnTo>
                  <a:pt x="1125092" y="104813"/>
                </a:lnTo>
                <a:lnTo>
                  <a:pt x="1124307" y="123484"/>
                </a:lnTo>
                <a:lnTo>
                  <a:pt x="1112519" y="169214"/>
                </a:lnTo>
                <a:lnTo>
                  <a:pt x="1086266" y="197805"/>
                </a:lnTo>
                <a:lnTo>
                  <a:pt x="1074165" y="203149"/>
                </a:lnTo>
                <a:lnTo>
                  <a:pt x="1076832" y="211734"/>
                </a:lnTo>
                <a:lnTo>
                  <a:pt x="1117355" y="187702"/>
                </a:lnTo>
                <a:lnTo>
                  <a:pt x="1140031" y="143333"/>
                </a:lnTo>
                <a:lnTo>
                  <a:pt x="1144396" y="105917"/>
                </a:lnTo>
                <a:lnTo>
                  <a:pt x="1143301" y="86508"/>
                </a:lnTo>
                <a:lnTo>
                  <a:pt x="1126870" y="37109"/>
                </a:lnTo>
                <a:lnTo>
                  <a:pt x="1092188" y="5541"/>
                </a:lnTo>
                <a:lnTo>
                  <a:pt x="1076832" y="0"/>
                </a:lnTo>
                <a:close/>
              </a:path>
              <a:path w="1144904" h="212090">
                <a:moveTo>
                  <a:pt x="67563" y="0"/>
                </a:moveTo>
                <a:lnTo>
                  <a:pt x="27219" y="24095"/>
                </a:lnTo>
                <a:lnTo>
                  <a:pt x="4381" y="68570"/>
                </a:lnTo>
                <a:lnTo>
                  <a:pt x="0" y="105917"/>
                </a:lnTo>
                <a:lnTo>
                  <a:pt x="1093" y="125377"/>
                </a:lnTo>
                <a:lnTo>
                  <a:pt x="17399" y="174739"/>
                </a:lnTo>
                <a:lnTo>
                  <a:pt x="52153" y="206200"/>
                </a:lnTo>
                <a:lnTo>
                  <a:pt x="67563" y="211734"/>
                </a:lnTo>
                <a:lnTo>
                  <a:pt x="70230" y="203149"/>
                </a:lnTo>
                <a:lnTo>
                  <a:pt x="58183" y="197805"/>
                </a:lnTo>
                <a:lnTo>
                  <a:pt x="47767" y="190368"/>
                </a:lnTo>
                <a:lnTo>
                  <a:pt x="26376" y="155687"/>
                </a:lnTo>
                <a:lnTo>
                  <a:pt x="19303" y="104813"/>
                </a:lnTo>
                <a:lnTo>
                  <a:pt x="20089" y="86744"/>
                </a:lnTo>
                <a:lnTo>
                  <a:pt x="31876" y="42138"/>
                </a:lnTo>
                <a:lnTo>
                  <a:pt x="58398" y="13910"/>
                </a:lnTo>
                <a:lnTo>
                  <a:pt x="70612" y="858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434441" y="6357753"/>
            <a:ext cx="5426710"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54965" algn="l"/>
                <a:tab pos="1758950" algn="l"/>
                <a:tab pos="3148965" algn="l"/>
                <a:tab pos="4543425" algn="l"/>
              </a:tabLst>
              <a:defRPr/>
            </a:pPr>
            <a:r>
              <a:rPr kumimoji="0" sz="1900" b="0" i="1" u="none" strike="noStrike" kern="1200" cap="none" spc="-25" normalizeH="0" baseline="0" noProof="0" dirty="0">
                <a:ln>
                  <a:noFill/>
                </a:ln>
                <a:solidFill>
                  <a:prstClr val="black"/>
                </a:solidFill>
                <a:effectLst/>
                <a:uLnTx/>
                <a:uFillTx/>
                <a:latin typeface="Arimo"/>
                <a:ea typeface="+mn-ea"/>
                <a:cs typeface="Arimo"/>
              </a:rPr>
              <a:t>c)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95" normalizeH="0" baseline="0" noProof="0" dirty="0">
                <a:ln>
                  <a:noFill/>
                </a:ln>
                <a:solidFill>
                  <a:prstClr val="black"/>
                </a:solidFill>
                <a:effectLst/>
                <a:uLnTx/>
                <a:uFillTx/>
                <a:latin typeface="Tinos"/>
                <a:ea typeface="+mn-ea"/>
                <a:cs typeface="Tinos"/>
              </a:rPr>
              <a:t>4 </a:t>
            </a:r>
            <a:r>
              <a:rPr kumimoji="0" sz="1800" b="0" i="0" u="none" strike="noStrike" kern="1200" cap="none" spc="330" normalizeH="0" baseline="0" noProof="0" dirty="0">
                <a:ln>
                  <a:noFill/>
                </a:ln>
                <a:solidFill>
                  <a:prstClr val="black"/>
                </a:solidFill>
                <a:effectLst/>
                <a:uLnTx/>
                <a:uFillTx/>
                <a:latin typeface="Tinos"/>
                <a:ea typeface="+mn-ea"/>
                <a:cs typeface="Tinos"/>
              </a:rPr>
              <a:t>&lt; </a:t>
            </a:r>
            <a:r>
              <a:rPr kumimoji="0" sz="1800" b="0" i="0" u="none" strike="noStrike" kern="1200" cap="none" spc="-240" normalizeH="0" baseline="0" noProof="0" dirty="0">
                <a:ln>
                  <a:noFill/>
                </a:ln>
                <a:solidFill>
                  <a:prstClr val="black"/>
                </a:solidFill>
                <a:effectLst/>
                <a:uLnTx/>
                <a:uFillTx/>
                <a:latin typeface="Tinos"/>
                <a:ea typeface="+mn-ea"/>
                <a:cs typeface="Tinos"/>
              </a:rPr>
              <a:t>𝑋</a:t>
            </a:r>
            <a:r>
              <a:rPr kumimoji="0" sz="1800" b="0" i="0" u="none" strike="noStrike" kern="1200" cap="none" spc="-26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6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𝟎𝟓𝟑𝟖 </a:t>
            </a:r>
            <a:r>
              <a:rPr kumimoji="0" sz="1800" b="0" i="0" u="none" strike="noStrike" kern="1200" cap="none" spc="-254" normalizeH="0" baseline="0" noProof="0" dirty="0">
                <a:ln>
                  <a:noFill/>
                </a:ln>
                <a:solidFill>
                  <a:prstClr val="black"/>
                </a:solidFill>
                <a:effectLst/>
                <a:uLnTx/>
                <a:uFillTx/>
                <a:latin typeface="Tinos"/>
                <a:ea typeface="+mn-ea"/>
                <a:cs typeface="Tinos"/>
              </a:rPr>
              <a:t> </a:t>
            </a:r>
            <a:r>
              <a:rPr kumimoji="0" sz="1900" b="0" i="1" u="none" strike="noStrike" kern="1200" cap="none" spc="-25" normalizeH="0" baseline="0" noProof="0" dirty="0">
                <a:ln>
                  <a:noFill/>
                </a:ln>
                <a:solidFill>
                  <a:prstClr val="black"/>
                </a:solidFill>
                <a:effectLst/>
                <a:uLnTx/>
                <a:uFillTx/>
                <a:latin typeface="Arimo"/>
                <a:ea typeface="+mn-ea"/>
                <a:cs typeface="Arimo"/>
              </a:rPr>
              <a:t>c)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60" normalizeH="0" baseline="0" noProof="0" dirty="0">
                <a:ln>
                  <a:noFill/>
                </a:ln>
                <a:solidFill>
                  <a:prstClr val="black"/>
                </a:solidFill>
                <a:effectLst/>
                <a:uLnTx/>
                <a:uFillTx/>
                <a:latin typeface="Tinos"/>
                <a:ea typeface="+mn-ea"/>
                <a:cs typeface="Tinos"/>
              </a:rPr>
              <a:t>≤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25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3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𝟐𝟗𝟎</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3" name="object 43"/>
          <p:cNvSpPr/>
          <p:nvPr/>
        </p:nvSpPr>
        <p:spPr>
          <a:xfrm>
            <a:off x="7238110" y="5609881"/>
            <a:ext cx="451484" cy="212090"/>
          </a:xfrm>
          <a:custGeom>
            <a:avLst/>
            <a:gdLst/>
            <a:ahLst/>
            <a:cxnLst/>
            <a:rect l="l" t="t" r="r" b="b"/>
            <a:pathLst>
              <a:path w="451484" h="212089">
                <a:moveTo>
                  <a:pt x="383413" y="0"/>
                </a:moveTo>
                <a:lnTo>
                  <a:pt x="380492" y="8585"/>
                </a:lnTo>
                <a:lnTo>
                  <a:pt x="392705" y="13904"/>
                </a:lnTo>
                <a:lnTo>
                  <a:pt x="403240" y="21269"/>
                </a:lnTo>
                <a:lnTo>
                  <a:pt x="424654" y="55401"/>
                </a:lnTo>
                <a:lnTo>
                  <a:pt x="431673" y="104800"/>
                </a:lnTo>
                <a:lnTo>
                  <a:pt x="430887" y="123478"/>
                </a:lnTo>
                <a:lnTo>
                  <a:pt x="419100" y="169214"/>
                </a:lnTo>
                <a:lnTo>
                  <a:pt x="392846" y="197800"/>
                </a:lnTo>
                <a:lnTo>
                  <a:pt x="380746" y="203149"/>
                </a:lnTo>
                <a:lnTo>
                  <a:pt x="383413" y="211734"/>
                </a:lnTo>
                <a:lnTo>
                  <a:pt x="423935" y="187702"/>
                </a:lnTo>
                <a:lnTo>
                  <a:pt x="446611" y="143329"/>
                </a:lnTo>
                <a:lnTo>
                  <a:pt x="450977" y="105917"/>
                </a:lnTo>
                <a:lnTo>
                  <a:pt x="449883" y="86508"/>
                </a:lnTo>
                <a:lnTo>
                  <a:pt x="433578" y="37109"/>
                </a:lnTo>
                <a:lnTo>
                  <a:pt x="398770" y="5541"/>
                </a:lnTo>
                <a:lnTo>
                  <a:pt x="383413" y="0"/>
                </a:lnTo>
                <a:close/>
              </a:path>
              <a:path w="451484" h="212089">
                <a:moveTo>
                  <a:pt x="67564" y="0"/>
                </a:moveTo>
                <a:lnTo>
                  <a:pt x="27219" y="24095"/>
                </a:lnTo>
                <a:lnTo>
                  <a:pt x="4381" y="68570"/>
                </a:lnTo>
                <a:lnTo>
                  <a:pt x="0" y="105917"/>
                </a:lnTo>
                <a:lnTo>
                  <a:pt x="1095" y="125372"/>
                </a:lnTo>
                <a:lnTo>
                  <a:pt x="17525" y="174739"/>
                </a:lnTo>
                <a:lnTo>
                  <a:pt x="52155" y="206200"/>
                </a:lnTo>
                <a:lnTo>
                  <a:pt x="67564" y="211734"/>
                </a:lnTo>
                <a:lnTo>
                  <a:pt x="70231" y="203149"/>
                </a:lnTo>
                <a:lnTo>
                  <a:pt x="58183" y="197800"/>
                </a:lnTo>
                <a:lnTo>
                  <a:pt x="47767" y="190363"/>
                </a:lnTo>
                <a:lnTo>
                  <a:pt x="26376" y="155687"/>
                </a:lnTo>
                <a:lnTo>
                  <a:pt x="19304" y="104800"/>
                </a:lnTo>
                <a:lnTo>
                  <a:pt x="20089" y="86738"/>
                </a:lnTo>
                <a:lnTo>
                  <a:pt x="31877" y="42125"/>
                </a:lnTo>
                <a:lnTo>
                  <a:pt x="58398" y="13904"/>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6036055" y="5540146"/>
            <a:ext cx="21012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725295"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Gi</a:t>
            </a:r>
            <a:r>
              <a:rPr kumimoji="0" sz="1800" b="0" i="0" u="none" strike="noStrike" kern="1200" cap="none" spc="-15" normalizeH="0" baseline="0" noProof="0" dirty="0">
                <a:ln>
                  <a:noFill/>
                </a:ln>
                <a:solidFill>
                  <a:prstClr val="black"/>
                </a:solidFill>
                <a:effectLst/>
                <a:uLnTx/>
                <a:uFillTx/>
                <a:latin typeface="Carlito"/>
                <a:ea typeface="+mn-ea"/>
                <a:cs typeface="Carlito"/>
              </a:rPr>
              <a:t>v</a:t>
            </a:r>
            <a:r>
              <a:rPr kumimoji="0" sz="1800" b="0" i="0" u="none" strike="noStrike" kern="1200" cap="none" spc="0" normalizeH="0" baseline="0" noProof="0" dirty="0">
                <a:ln>
                  <a:noFill/>
                </a:ln>
                <a:solidFill>
                  <a:prstClr val="black"/>
                </a:solidFill>
                <a:effectLst/>
                <a:uLnTx/>
                <a:uFillTx/>
                <a:latin typeface="Carlito"/>
                <a:ea typeface="+mn-ea"/>
                <a:cs typeface="Carlito"/>
              </a:rPr>
              <a:t>en</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260" normalizeH="0" baseline="0" noProof="0" dirty="0">
                <a:ln>
                  <a:noFill/>
                </a:ln>
                <a:solidFill>
                  <a:prstClr val="black"/>
                </a:solidFill>
                <a:effectLst/>
                <a:uLnTx/>
                <a:uFillTx/>
                <a:latin typeface="Tinos"/>
                <a:ea typeface="+mn-ea"/>
                <a:cs typeface="Tinos"/>
              </a:rPr>
              <a:t>𝑋</a:t>
            </a:r>
            <a:r>
              <a:rPr kumimoji="0" sz="1800" b="0" i="0" u="none" strike="noStrike" kern="1200" cap="none" spc="305" normalizeH="0" baseline="0" noProof="0" dirty="0">
                <a:ln>
                  <a:noFill/>
                </a:ln>
                <a:solidFill>
                  <a:prstClr val="black"/>
                </a:solidFill>
                <a:effectLst/>
                <a:uLnTx/>
                <a:uFillTx/>
                <a:latin typeface="Tinos"/>
                <a:ea typeface="+mn-ea"/>
                <a:cs typeface="Tinos"/>
              </a:rPr>
              <a:t>~</a:t>
            </a:r>
            <a:r>
              <a:rPr kumimoji="0" sz="1800" b="0" i="0" u="none" strike="noStrike" kern="1200" cap="none" spc="-475" normalizeH="0" baseline="0" noProof="0" dirty="0">
                <a:ln>
                  <a:noFill/>
                </a:ln>
                <a:solidFill>
                  <a:prstClr val="black"/>
                </a:solidFill>
                <a:effectLst/>
                <a:uLnTx/>
                <a:uFillTx/>
                <a:latin typeface="Tinos"/>
                <a:ea typeface="+mn-ea"/>
                <a:cs typeface="Tinos"/>
              </a:rPr>
              <a:t>𝑃</a:t>
            </a:r>
            <a:r>
              <a:rPr kumimoji="0" sz="1800" b="0" i="0" u="none" strike="noStrike" kern="1200" cap="none" spc="-470" normalizeH="0" baseline="0" noProof="0" dirty="0">
                <a:ln>
                  <a:noFill/>
                </a:ln>
                <a:solidFill>
                  <a:prstClr val="black"/>
                </a:solidFill>
                <a:effectLst/>
                <a:uLnTx/>
                <a:uFillTx/>
                <a:latin typeface="Tinos"/>
                <a:ea typeface="+mn-ea"/>
                <a:cs typeface="Tinos"/>
              </a:rPr>
              <a:t>𝑜</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105" normalizeH="0" baseline="0" noProof="0" dirty="0">
                <a:ln>
                  <a:noFill/>
                </a:ln>
                <a:solidFill>
                  <a:prstClr val="black"/>
                </a:solidFill>
                <a:effectLst/>
                <a:uLnTx/>
                <a:uFillTx/>
                <a:latin typeface="Tinos"/>
                <a:ea typeface="+mn-ea"/>
                <a:cs typeface="Tinos"/>
              </a:rPr>
              <a:t>3</a:t>
            </a:r>
            <a:r>
              <a:rPr kumimoji="0" sz="1800" b="0" i="0" u="none" strike="noStrike" kern="1200" cap="none" spc="-85" normalizeH="0" baseline="0" noProof="0" dirty="0">
                <a:ln>
                  <a:noFill/>
                </a:ln>
                <a:solidFill>
                  <a:prstClr val="black"/>
                </a:solidFill>
                <a:effectLst/>
                <a:uLnTx/>
                <a:uFillTx/>
                <a:latin typeface="Tinos"/>
                <a:ea typeface="+mn-ea"/>
                <a:cs typeface="Tinos"/>
              </a:rPr>
              <a:t>.</a:t>
            </a:r>
            <a:r>
              <a:rPr kumimoji="0" sz="1800" b="0" i="0" u="none" strike="noStrike" kern="1200" cap="none" spc="95" normalizeH="0" baseline="0" noProof="0" dirty="0">
                <a:ln>
                  <a:noFill/>
                </a:ln>
                <a:solidFill>
                  <a:prstClr val="black"/>
                </a:solidFill>
                <a:effectLst/>
                <a:uLnTx/>
                <a:uFillTx/>
                <a:latin typeface="Tinos"/>
                <a:ea typeface="+mn-ea"/>
                <a:cs typeface="Tinos"/>
              </a:rPr>
              <a:t>6</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Carlito"/>
                <a:ea typeface="+mn-ea"/>
                <a:cs typeface="Carlito"/>
              </a:rPr>
              <a:t>find</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p:nvPr/>
        </p:nvSpPr>
        <p:spPr>
          <a:xfrm>
            <a:off x="6556882" y="5884202"/>
            <a:ext cx="728345" cy="212090"/>
          </a:xfrm>
          <a:custGeom>
            <a:avLst/>
            <a:gdLst/>
            <a:ahLst/>
            <a:cxnLst/>
            <a:rect l="l" t="t" r="r" b="b"/>
            <a:pathLst>
              <a:path w="728345" h="212089">
                <a:moveTo>
                  <a:pt x="660781" y="0"/>
                </a:moveTo>
                <a:lnTo>
                  <a:pt x="657860" y="8585"/>
                </a:lnTo>
                <a:lnTo>
                  <a:pt x="670073" y="13904"/>
                </a:lnTo>
                <a:lnTo>
                  <a:pt x="680608" y="21269"/>
                </a:lnTo>
                <a:lnTo>
                  <a:pt x="702022" y="55401"/>
                </a:lnTo>
                <a:lnTo>
                  <a:pt x="709041" y="104800"/>
                </a:lnTo>
                <a:lnTo>
                  <a:pt x="708255" y="123478"/>
                </a:lnTo>
                <a:lnTo>
                  <a:pt x="696468" y="169214"/>
                </a:lnTo>
                <a:lnTo>
                  <a:pt x="670214" y="197800"/>
                </a:lnTo>
                <a:lnTo>
                  <a:pt x="658114" y="203149"/>
                </a:lnTo>
                <a:lnTo>
                  <a:pt x="660781" y="211734"/>
                </a:lnTo>
                <a:lnTo>
                  <a:pt x="701303" y="187702"/>
                </a:lnTo>
                <a:lnTo>
                  <a:pt x="723979" y="143329"/>
                </a:lnTo>
                <a:lnTo>
                  <a:pt x="728345" y="105918"/>
                </a:lnTo>
                <a:lnTo>
                  <a:pt x="727251" y="86508"/>
                </a:lnTo>
                <a:lnTo>
                  <a:pt x="710946" y="37109"/>
                </a:lnTo>
                <a:lnTo>
                  <a:pt x="676138" y="5541"/>
                </a:lnTo>
                <a:lnTo>
                  <a:pt x="660781" y="0"/>
                </a:lnTo>
                <a:close/>
              </a:path>
              <a:path w="728345" h="212089">
                <a:moveTo>
                  <a:pt x="67564" y="0"/>
                </a:moveTo>
                <a:lnTo>
                  <a:pt x="27219" y="24095"/>
                </a:lnTo>
                <a:lnTo>
                  <a:pt x="4381" y="68570"/>
                </a:lnTo>
                <a:lnTo>
                  <a:pt x="0" y="105918"/>
                </a:lnTo>
                <a:lnTo>
                  <a:pt x="1095" y="125372"/>
                </a:lnTo>
                <a:lnTo>
                  <a:pt x="17525" y="174739"/>
                </a:lnTo>
                <a:lnTo>
                  <a:pt x="52155" y="206200"/>
                </a:lnTo>
                <a:lnTo>
                  <a:pt x="67564" y="211734"/>
                </a:lnTo>
                <a:lnTo>
                  <a:pt x="70231" y="203149"/>
                </a:lnTo>
                <a:lnTo>
                  <a:pt x="58183" y="197800"/>
                </a:lnTo>
                <a:lnTo>
                  <a:pt x="47767" y="190363"/>
                </a:lnTo>
                <a:lnTo>
                  <a:pt x="26376" y="155687"/>
                </a:lnTo>
                <a:lnTo>
                  <a:pt x="19303" y="104800"/>
                </a:lnTo>
                <a:lnTo>
                  <a:pt x="20089" y="86738"/>
                </a:lnTo>
                <a:lnTo>
                  <a:pt x="31876" y="42125"/>
                </a:lnTo>
                <a:lnTo>
                  <a:pt x="58398" y="13904"/>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txBox="1"/>
          <p:nvPr/>
        </p:nvSpPr>
        <p:spPr>
          <a:xfrm>
            <a:off x="6036055" y="5801781"/>
            <a:ext cx="1188720" cy="3149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54965" algn="l"/>
              </a:tabLst>
              <a:defRPr/>
            </a:pPr>
            <a:r>
              <a:rPr kumimoji="0" sz="1900" b="0" i="1" u="none" strike="noStrike" kern="1200" cap="none" spc="-35" normalizeH="0" baseline="0" noProof="0" dirty="0">
                <a:ln>
                  <a:noFill/>
                </a:ln>
                <a:solidFill>
                  <a:prstClr val="black"/>
                </a:solidFill>
                <a:effectLst/>
                <a:uLnTx/>
                <a:uFillTx/>
                <a:latin typeface="Arimo"/>
                <a:ea typeface="+mn-ea"/>
                <a:cs typeface="Arimo"/>
              </a:rPr>
              <a:t>a)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30" normalizeH="0" baseline="0" noProof="0" dirty="0">
                <a:ln>
                  <a:noFill/>
                </a:ln>
                <a:solidFill>
                  <a:prstClr val="black"/>
                </a:solidFill>
                <a:effectLst/>
                <a:uLnTx/>
                <a:uFillTx/>
                <a:latin typeface="Tinos"/>
                <a:ea typeface="+mn-ea"/>
                <a:cs typeface="Tinos"/>
              </a:rPr>
              <a:t>=</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5</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7" name="object 47"/>
          <p:cNvSpPr txBox="1"/>
          <p:nvPr/>
        </p:nvSpPr>
        <p:spPr>
          <a:xfrm>
            <a:off x="7357364" y="5814161"/>
            <a:ext cx="89471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30" normalizeH="0" baseline="0" noProof="0" dirty="0">
                <a:ln>
                  <a:noFill/>
                </a:ln>
                <a:solidFill>
                  <a:prstClr val="black"/>
                </a:solidFill>
                <a:effectLst/>
                <a:uLnTx/>
                <a:uFillTx/>
                <a:latin typeface="Tinos"/>
                <a:ea typeface="+mn-ea"/>
                <a:cs typeface="Tinos"/>
              </a:rPr>
              <a:t>=</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𝟏𝟑𝟖</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8" name="object 48"/>
          <p:cNvSpPr/>
          <p:nvPr/>
        </p:nvSpPr>
        <p:spPr>
          <a:xfrm>
            <a:off x="6556882" y="6158522"/>
            <a:ext cx="1153795" cy="212090"/>
          </a:xfrm>
          <a:custGeom>
            <a:avLst/>
            <a:gdLst/>
            <a:ahLst/>
            <a:cxnLst/>
            <a:rect l="l" t="t" r="r" b="b"/>
            <a:pathLst>
              <a:path w="1153795" h="212089">
                <a:moveTo>
                  <a:pt x="1085977" y="0"/>
                </a:moveTo>
                <a:lnTo>
                  <a:pt x="1083056" y="8585"/>
                </a:lnTo>
                <a:lnTo>
                  <a:pt x="1095269" y="13904"/>
                </a:lnTo>
                <a:lnTo>
                  <a:pt x="1105804" y="21269"/>
                </a:lnTo>
                <a:lnTo>
                  <a:pt x="1127218" y="55401"/>
                </a:lnTo>
                <a:lnTo>
                  <a:pt x="1134237" y="104800"/>
                </a:lnTo>
                <a:lnTo>
                  <a:pt x="1133451" y="123478"/>
                </a:lnTo>
                <a:lnTo>
                  <a:pt x="1121664" y="169214"/>
                </a:lnTo>
                <a:lnTo>
                  <a:pt x="1095410" y="197800"/>
                </a:lnTo>
                <a:lnTo>
                  <a:pt x="1083310" y="203149"/>
                </a:lnTo>
                <a:lnTo>
                  <a:pt x="1085977" y="211734"/>
                </a:lnTo>
                <a:lnTo>
                  <a:pt x="1126499" y="187702"/>
                </a:lnTo>
                <a:lnTo>
                  <a:pt x="1149175" y="143329"/>
                </a:lnTo>
                <a:lnTo>
                  <a:pt x="1153541" y="105917"/>
                </a:lnTo>
                <a:lnTo>
                  <a:pt x="1152447" y="86508"/>
                </a:lnTo>
                <a:lnTo>
                  <a:pt x="1136142" y="37109"/>
                </a:lnTo>
                <a:lnTo>
                  <a:pt x="1101334" y="5541"/>
                </a:lnTo>
                <a:lnTo>
                  <a:pt x="1085977" y="0"/>
                </a:lnTo>
                <a:close/>
              </a:path>
              <a:path w="1153795" h="212089">
                <a:moveTo>
                  <a:pt x="67564" y="0"/>
                </a:moveTo>
                <a:lnTo>
                  <a:pt x="27219" y="24095"/>
                </a:lnTo>
                <a:lnTo>
                  <a:pt x="4381" y="68570"/>
                </a:lnTo>
                <a:lnTo>
                  <a:pt x="0" y="105917"/>
                </a:lnTo>
                <a:lnTo>
                  <a:pt x="1095" y="125372"/>
                </a:lnTo>
                <a:lnTo>
                  <a:pt x="17525" y="174739"/>
                </a:lnTo>
                <a:lnTo>
                  <a:pt x="52155" y="206200"/>
                </a:lnTo>
                <a:lnTo>
                  <a:pt x="67564" y="211734"/>
                </a:lnTo>
                <a:lnTo>
                  <a:pt x="70231" y="203149"/>
                </a:lnTo>
                <a:lnTo>
                  <a:pt x="58183" y="197800"/>
                </a:lnTo>
                <a:lnTo>
                  <a:pt x="47767" y="190363"/>
                </a:lnTo>
                <a:lnTo>
                  <a:pt x="26376" y="155687"/>
                </a:lnTo>
                <a:lnTo>
                  <a:pt x="19303" y="104800"/>
                </a:lnTo>
                <a:lnTo>
                  <a:pt x="20089" y="86738"/>
                </a:lnTo>
                <a:lnTo>
                  <a:pt x="31876" y="42125"/>
                </a:lnTo>
                <a:lnTo>
                  <a:pt x="58398" y="13904"/>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6036055" y="6076727"/>
            <a:ext cx="1613535"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900" b="0" i="1" u="none" strike="noStrike" kern="1200" cap="none" spc="15" normalizeH="0" baseline="0" noProof="0" dirty="0">
                <a:ln>
                  <a:noFill/>
                </a:ln>
                <a:solidFill>
                  <a:prstClr val="black"/>
                </a:solidFill>
                <a:effectLst/>
                <a:uLnTx/>
                <a:uFillTx/>
                <a:latin typeface="Arimo"/>
                <a:ea typeface="+mn-ea"/>
                <a:cs typeface="Arimo"/>
              </a:rPr>
              <a:t>b)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95" normalizeH="0" baseline="0" noProof="0" dirty="0">
                <a:ln>
                  <a:noFill/>
                </a:ln>
                <a:solidFill>
                  <a:prstClr val="black"/>
                </a:solidFill>
                <a:effectLst/>
                <a:uLnTx/>
                <a:uFillTx/>
                <a:latin typeface="Tinos"/>
                <a:ea typeface="+mn-ea"/>
                <a:cs typeface="Tinos"/>
              </a:rPr>
              <a:t>3 </a:t>
            </a:r>
            <a:r>
              <a:rPr kumimoji="0" sz="1800" b="0" i="0" u="none" strike="noStrike" kern="1200" cap="none" spc="330" normalizeH="0" baseline="0" noProof="0" dirty="0">
                <a:ln>
                  <a:noFill/>
                </a:ln>
                <a:solidFill>
                  <a:prstClr val="black"/>
                </a:solidFill>
                <a:effectLst/>
                <a:uLnTx/>
                <a:uFillTx/>
                <a:latin typeface="Tinos"/>
                <a:ea typeface="+mn-ea"/>
                <a:cs typeface="Tinos"/>
              </a:rPr>
              <a:t>&lt;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24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6</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0" name="object 50"/>
          <p:cNvSpPr txBox="1"/>
          <p:nvPr/>
        </p:nvSpPr>
        <p:spPr>
          <a:xfrm>
            <a:off x="7782814" y="6089091"/>
            <a:ext cx="8940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𝟒𝟏𝟐</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1" name="object 51"/>
          <p:cNvSpPr/>
          <p:nvPr/>
        </p:nvSpPr>
        <p:spPr>
          <a:xfrm>
            <a:off x="6556882" y="6432842"/>
            <a:ext cx="728345" cy="212090"/>
          </a:xfrm>
          <a:custGeom>
            <a:avLst/>
            <a:gdLst/>
            <a:ahLst/>
            <a:cxnLst/>
            <a:rect l="l" t="t" r="r" b="b"/>
            <a:pathLst>
              <a:path w="728345" h="212090">
                <a:moveTo>
                  <a:pt x="660781" y="0"/>
                </a:moveTo>
                <a:lnTo>
                  <a:pt x="657860" y="8585"/>
                </a:lnTo>
                <a:lnTo>
                  <a:pt x="670073" y="13904"/>
                </a:lnTo>
                <a:lnTo>
                  <a:pt x="680608" y="21269"/>
                </a:lnTo>
                <a:lnTo>
                  <a:pt x="702022" y="55401"/>
                </a:lnTo>
                <a:lnTo>
                  <a:pt x="709041" y="104800"/>
                </a:lnTo>
                <a:lnTo>
                  <a:pt x="708255" y="123478"/>
                </a:lnTo>
                <a:lnTo>
                  <a:pt x="696468" y="169214"/>
                </a:lnTo>
                <a:lnTo>
                  <a:pt x="670214" y="197800"/>
                </a:lnTo>
                <a:lnTo>
                  <a:pt x="658114" y="203149"/>
                </a:lnTo>
                <a:lnTo>
                  <a:pt x="660781" y="211734"/>
                </a:lnTo>
                <a:lnTo>
                  <a:pt x="701303" y="187702"/>
                </a:lnTo>
                <a:lnTo>
                  <a:pt x="723979" y="143329"/>
                </a:lnTo>
                <a:lnTo>
                  <a:pt x="728345" y="105917"/>
                </a:lnTo>
                <a:lnTo>
                  <a:pt x="727251" y="86508"/>
                </a:lnTo>
                <a:lnTo>
                  <a:pt x="710946" y="37109"/>
                </a:lnTo>
                <a:lnTo>
                  <a:pt x="676138" y="5541"/>
                </a:lnTo>
                <a:lnTo>
                  <a:pt x="660781" y="0"/>
                </a:lnTo>
                <a:close/>
              </a:path>
              <a:path w="728345" h="212090">
                <a:moveTo>
                  <a:pt x="67564" y="0"/>
                </a:moveTo>
                <a:lnTo>
                  <a:pt x="27219" y="24095"/>
                </a:lnTo>
                <a:lnTo>
                  <a:pt x="4381" y="68570"/>
                </a:lnTo>
                <a:lnTo>
                  <a:pt x="0" y="105917"/>
                </a:lnTo>
                <a:lnTo>
                  <a:pt x="1095" y="125372"/>
                </a:lnTo>
                <a:lnTo>
                  <a:pt x="17525" y="174739"/>
                </a:lnTo>
                <a:lnTo>
                  <a:pt x="52155" y="206200"/>
                </a:lnTo>
                <a:lnTo>
                  <a:pt x="67564" y="211734"/>
                </a:lnTo>
                <a:lnTo>
                  <a:pt x="70231" y="203149"/>
                </a:lnTo>
                <a:lnTo>
                  <a:pt x="58183" y="197800"/>
                </a:lnTo>
                <a:lnTo>
                  <a:pt x="47767" y="190363"/>
                </a:lnTo>
                <a:lnTo>
                  <a:pt x="26376" y="155687"/>
                </a:lnTo>
                <a:lnTo>
                  <a:pt x="19303" y="104800"/>
                </a:lnTo>
                <a:lnTo>
                  <a:pt x="20089" y="86738"/>
                </a:lnTo>
                <a:lnTo>
                  <a:pt x="31876" y="42125"/>
                </a:lnTo>
                <a:lnTo>
                  <a:pt x="58398" y="13904"/>
                </a:lnTo>
                <a:lnTo>
                  <a:pt x="70612" y="8585"/>
                </a:lnTo>
                <a:lnTo>
                  <a:pt x="6756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txBox="1"/>
          <p:nvPr/>
        </p:nvSpPr>
        <p:spPr>
          <a:xfrm>
            <a:off x="6036055" y="6351047"/>
            <a:ext cx="2216150" cy="3149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54965" algn="l"/>
                <a:tab pos="1333500" algn="l"/>
              </a:tabLst>
              <a:defRPr/>
            </a:pPr>
            <a:r>
              <a:rPr kumimoji="0" sz="1900" b="0" i="1" u="none" strike="noStrike" kern="1200" cap="none" spc="-25" normalizeH="0" baseline="0" noProof="0" dirty="0">
                <a:ln>
                  <a:noFill/>
                </a:ln>
                <a:solidFill>
                  <a:prstClr val="black"/>
                </a:solidFill>
                <a:effectLst/>
                <a:uLnTx/>
                <a:uFillTx/>
                <a:latin typeface="Arimo"/>
                <a:ea typeface="+mn-ea"/>
                <a:cs typeface="Arimo"/>
              </a:rPr>
              <a:t>c)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2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5" normalizeH="0" baseline="0" noProof="0" dirty="0">
                <a:ln>
                  <a:noFill/>
                </a:ln>
                <a:solidFill>
                  <a:prstClr val="black"/>
                </a:solidFill>
                <a:effectLst/>
                <a:uLnTx/>
                <a:uFillTx/>
                <a:latin typeface="Tinos"/>
                <a:ea typeface="+mn-ea"/>
                <a:cs typeface="Tinos"/>
              </a:rPr>
              <a:t> </a:t>
            </a:r>
            <a:r>
              <a:rPr kumimoji="0" sz="1800" b="0" i="0" u="none" strike="noStrike" kern="1200" cap="none" spc="-200"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𝟏𝟐𝟔</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grpSp>
        <p:nvGrpSpPr>
          <p:cNvPr id="53" name="object 53"/>
          <p:cNvGrpSpPr/>
          <p:nvPr/>
        </p:nvGrpSpPr>
        <p:grpSpPr>
          <a:xfrm>
            <a:off x="79247" y="5524500"/>
            <a:ext cx="312420" cy="340360"/>
            <a:chOff x="79247" y="5524500"/>
            <a:chExt cx="312420" cy="340360"/>
          </a:xfrm>
        </p:grpSpPr>
        <p:sp>
          <p:nvSpPr>
            <p:cNvPr id="54" name="object 54"/>
            <p:cNvSpPr/>
            <p:nvPr/>
          </p:nvSpPr>
          <p:spPr>
            <a:xfrm>
              <a:off x="92201" y="5537453"/>
              <a:ext cx="287020" cy="314325"/>
            </a:xfrm>
            <a:custGeom>
              <a:avLst/>
              <a:gdLst/>
              <a:ahLst/>
              <a:cxnLst/>
              <a:rect l="l" t="t" r="r" b="b"/>
              <a:pathLst>
                <a:path w="287020" h="314325">
                  <a:moveTo>
                    <a:pt x="286512" y="0"/>
                  </a:moveTo>
                  <a:lnTo>
                    <a:pt x="0" y="0"/>
                  </a:lnTo>
                  <a:lnTo>
                    <a:pt x="0" y="313944"/>
                  </a:lnTo>
                  <a:lnTo>
                    <a:pt x="286512" y="313944"/>
                  </a:lnTo>
                  <a:lnTo>
                    <a:pt x="28651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92201" y="5537453"/>
              <a:ext cx="287020" cy="314325"/>
            </a:xfrm>
            <a:custGeom>
              <a:avLst/>
              <a:gdLst/>
              <a:ahLst/>
              <a:cxnLst/>
              <a:rect l="l" t="t" r="r" b="b"/>
              <a:pathLst>
                <a:path w="287020" h="314325">
                  <a:moveTo>
                    <a:pt x="0" y="313944"/>
                  </a:moveTo>
                  <a:lnTo>
                    <a:pt x="286512" y="313944"/>
                  </a:lnTo>
                  <a:lnTo>
                    <a:pt x="286512"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164084" y="5529173"/>
            <a:ext cx="1416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831592" y="5567171"/>
            <a:ext cx="314325" cy="340360"/>
            <a:chOff x="2831592" y="5567171"/>
            <a:chExt cx="314325" cy="340360"/>
          </a:xfrm>
        </p:grpSpPr>
        <p:sp>
          <p:nvSpPr>
            <p:cNvPr id="58" name="object 58"/>
            <p:cNvSpPr/>
            <p:nvPr/>
          </p:nvSpPr>
          <p:spPr>
            <a:xfrm>
              <a:off x="2844546" y="5580125"/>
              <a:ext cx="288290" cy="314325"/>
            </a:xfrm>
            <a:custGeom>
              <a:avLst/>
              <a:gdLst/>
              <a:ahLst/>
              <a:cxnLst/>
              <a:rect l="l" t="t" r="r" b="b"/>
              <a:pathLst>
                <a:path w="288289" h="314325">
                  <a:moveTo>
                    <a:pt x="288036" y="0"/>
                  </a:moveTo>
                  <a:lnTo>
                    <a:pt x="0" y="0"/>
                  </a:lnTo>
                  <a:lnTo>
                    <a:pt x="0" y="313944"/>
                  </a:lnTo>
                  <a:lnTo>
                    <a:pt x="288036" y="313944"/>
                  </a:lnTo>
                  <a:lnTo>
                    <a:pt x="28803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844546" y="5580125"/>
              <a:ext cx="288290" cy="314325"/>
            </a:xfrm>
            <a:custGeom>
              <a:avLst/>
              <a:gdLst/>
              <a:ahLst/>
              <a:cxnLst/>
              <a:rect l="l" t="t" r="r" b="b"/>
              <a:pathLst>
                <a:path w="288289" h="314325">
                  <a:moveTo>
                    <a:pt x="0" y="313944"/>
                  </a:moveTo>
                  <a:lnTo>
                    <a:pt x="288036" y="313944"/>
                  </a:lnTo>
                  <a:lnTo>
                    <a:pt x="288036"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2844545" y="5580126"/>
            <a:ext cx="288290" cy="314325"/>
          </a:xfrm>
          <a:prstGeom prst="rect">
            <a:avLst/>
          </a:prstGeom>
        </p:spPr>
        <p:txBody>
          <a:bodyPr vert="horz" wrap="square" lIns="0" tIns="4445" rIns="0" bIns="0" rtlCol="0">
            <a:spAutoFit/>
          </a:bodyPr>
          <a:lstStyle/>
          <a:p>
            <a:pPr marL="85725" marR="0" lvl="0" indent="0" algn="l" defTabSz="914400" rtl="0" eaLnBrk="1" fontAlgn="auto" latinLnBrk="0" hangingPunct="1">
              <a:lnSpc>
                <a:spcPct val="100000"/>
              </a:lnSpc>
              <a:spcBef>
                <a:spcPts val="35"/>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3</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1" name="object 61"/>
          <p:cNvGrpSpPr/>
          <p:nvPr/>
        </p:nvGrpSpPr>
        <p:grpSpPr>
          <a:xfrm>
            <a:off x="5632703" y="5567171"/>
            <a:ext cx="314325" cy="340360"/>
            <a:chOff x="5632703" y="5567171"/>
            <a:chExt cx="314325" cy="340360"/>
          </a:xfrm>
        </p:grpSpPr>
        <p:sp>
          <p:nvSpPr>
            <p:cNvPr id="62" name="object 62"/>
            <p:cNvSpPr/>
            <p:nvPr/>
          </p:nvSpPr>
          <p:spPr>
            <a:xfrm>
              <a:off x="5645657" y="5580125"/>
              <a:ext cx="288290" cy="314325"/>
            </a:xfrm>
            <a:custGeom>
              <a:avLst/>
              <a:gdLst/>
              <a:ahLst/>
              <a:cxnLst/>
              <a:rect l="l" t="t" r="r" b="b"/>
              <a:pathLst>
                <a:path w="288289" h="314325">
                  <a:moveTo>
                    <a:pt x="288036" y="0"/>
                  </a:moveTo>
                  <a:lnTo>
                    <a:pt x="0" y="0"/>
                  </a:lnTo>
                  <a:lnTo>
                    <a:pt x="0" y="313944"/>
                  </a:lnTo>
                  <a:lnTo>
                    <a:pt x="288036" y="313944"/>
                  </a:lnTo>
                  <a:lnTo>
                    <a:pt x="28803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63"/>
            <p:cNvSpPr/>
            <p:nvPr/>
          </p:nvSpPr>
          <p:spPr>
            <a:xfrm>
              <a:off x="5645657" y="5580125"/>
              <a:ext cx="288290" cy="314325"/>
            </a:xfrm>
            <a:custGeom>
              <a:avLst/>
              <a:gdLst/>
              <a:ahLst/>
              <a:cxnLst/>
              <a:rect l="l" t="t" r="r" b="b"/>
              <a:pathLst>
                <a:path w="288289" h="314325">
                  <a:moveTo>
                    <a:pt x="0" y="313944"/>
                  </a:moveTo>
                  <a:lnTo>
                    <a:pt x="288036" y="313944"/>
                  </a:lnTo>
                  <a:lnTo>
                    <a:pt x="288036"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4" name="object 64"/>
          <p:cNvSpPr txBox="1"/>
          <p:nvPr/>
        </p:nvSpPr>
        <p:spPr>
          <a:xfrm>
            <a:off x="5645658" y="5580126"/>
            <a:ext cx="288290" cy="314325"/>
          </a:xfrm>
          <a:prstGeom prst="rect">
            <a:avLst/>
          </a:prstGeom>
        </p:spPr>
        <p:txBody>
          <a:bodyPr vert="horz" wrap="square" lIns="0" tIns="4445" rIns="0" bIns="0" rtlCol="0">
            <a:spAutoFit/>
          </a:bodyPr>
          <a:lstStyle/>
          <a:p>
            <a:pPr marL="85725" marR="0" lvl="0" indent="0" algn="l" defTabSz="914400" rtl="0" eaLnBrk="1" fontAlgn="auto" latinLnBrk="0" hangingPunct="1">
              <a:lnSpc>
                <a:spcPct val="100000"/>
              </a:lnSpc>
              <a:spcBef>
                <a:spcPts val="35"/>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4</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42</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21246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rPr>
              <a:t>Mean and</a:t>
            </a:r>
            <a:r>
              <a:rPr sz="3200" spc="-55" dirty="0">
                <a:solidFill>
                  <a:srgbClr val="FFFFFF"/>
                </a:solidFill>
              </a:rPr>
              <a:t> </a:t>
            </a:r>
            <a:r>
              <a:rPr sz="3200" spc="-25" dirty="0">
                <a:solidFill>
                  <a:srgbClr val="FFFFFF"/>
                </a:solidFill>
              </a:rPr>
              <a:t>Variance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1967483" y="1626107"/>
            <a:ext cx="4490085" cy="1257300"/>
            <a:chOff x="1967483" y="1626107"/>
            <a:chExt cx="4490085" cy="1257300"/>
          </a:xfrm>
        </p:grpSpPr>
        <p:sp>
          <p:nvSpPr>
            <p:cNvPr id="6" name="object 6"/>
            <p:cNvSpPr/>
            <p:nvPr/>
          </p:nvSpPr>
          <p:spPr>
            <a:xfrm>
              <a:off x="1980437" y="1639061"/>
              <a:ext cx="4464050" cy="1231900"/>
            </a:xfrm>
            <a:custGeom>
              <a:avLst/>
              <a:gdLst/>
              <a:ahLst/>
              <a:cxnLst/>
              <a:rect l="l" t="t" r="r" b="b"/>
              <a:pathLst>
                <a:path w="4464050" h="1231900">
                  <a:moveTo>
                    <a:pt x="4463796" y="0"/>
                  </a:moveTo>
                  <a:lnTo>
                    <a:pt x="0" y="0"/>
                  </a:lnTo>
                  <a:lnTo>
                    <a:pt x="0" y="1231391"/>
                  </a:lnTo>
                  <a:lnTo>
                    <a:pt x="4463796" y="1231391"/>
                  </a:lnTo>
                  <a:lnTo>
                    <a:pt x="446379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980437" y="1639061"/>
              <a:ext cx="4464050" cy="1231900"/>
            </a:xfrm>
            <a:custGeom>
              <a:avLst/>
              <a:gdLst/>
              <a:ahLst/>
              <a:cxnLst/>
              <a:rect l="l" t="t" r="r" b="b"/>
              <a:pathLst>
                <a:path w="4464050" h="1231900">
                  <a:moveTo>
                    <a:pt x="0" y="1231391"/>
                  </a:moveTo>
                  <a:lnTo>
                    <a:pt x="4463796" y="1231391"/>
                  </a:lnTo>
                  <a:lnTo>
                    <a:pt x="4463796" y="0"/>
                  </a:lnTo>
                  <a:lnTo>
                    <a:pt x="0" y="0"/>
                  </a:lnTo>
                  <a:lnTo>
                    <a:pt x="0" y="1231391"/>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586734" y="2038349"/>
              <a:ext cx="833755" cy="743585"/>
            </a:xfrm>
            <a:custGeom>
              <a:avLst/>
              <a:gdLst/>
              <a:ahLst/>
              <a:cxnLst/>
              <a:rect l="l" t="t" r="r" b="b"/>
              <a:pathLst>
                <a:path w="833754" h="743585">
                  <a:moveTo>
                    <a:pt x="109601" y="13335"/>
                  </a:moveTo>
                  <a:lnTo>
                    <a:pt x="104902" y="0"/>
                  </a:lnTo>
                  <a:lnTo>
                    <a:pt x="81038" y="8623"/>
                  </a:lnTo>
                  <a:lnTo>
                    <a:pt x="60134" y="21120"/>
                  </a:lnTo>
                  <a:lnTo>
                    <a:pt x="27178" y="57658"/>
                  </a:lnTo>
                  <a:lnTo>
                    <a:pt x="6769" y="106565"/>
                  </a:lnTo>
                  <a:lnTo>
                    <a:pt x="0" y="164592"/>
                  </a:lnTo>
                  <a:lnTo>
                    <a:pt x="1689" y="194792"/>
                  </a:lnTo>
                  <a:lnTo>
                    <a:pt x="15214" y="248221"/>
                  </a:lnTo>
                  <a:lnTo>
                    <a:pt x="42049" y="291579"/>
                  </a:lnTo>
                  <a:lnTo>
                    <a:pt x="80962" y="320344"/>
                  </a:lnTo>
                  <a:lnTo>
                    <a:pt x="104902" y="328930"/>
                  </a:lnTo>
                  <a:lnTo>
                    <a:pt x="109093" y="315595"/>
                  </a:lnTo>
                  <a:lnTo>
                    <a:pt x="90347" y="307289"/>
                  </a:lnTo>
                  <a:lnTo>
                    <a:pt x="74168" y="295719"/>
                  </a:lnTo>
                  <a:lnTo>
                    <a:pt x="49530" y="262890"/>
                  </a:lnTo>
                  <a:lnTo>
                    <a:pt x="34836" y="218186"/>
                  </a:lnTo>
                  <a:lnTo>
                    <a:pt x="29972" y="162814"/>
                  </a:lnTo>
                  <a:lnTo>
                    <a:pt x="31178" y="134797"/>
                  </a:lnTo>
                  <a:lnTo>
                    <a:pt x="40944" y="86131"/>
                  </a:lnTo>
                  <a:lnTo>
                    <a:pt x="60566" y="47701"/>
                  </a:lnTo>
                  <a:lnTo>
                    <a:pt x="90614" y="21602"/>
                  </a:lnTo>
                  <a:lnTo>
                    <a:pt x="109601" y="13335"/>
                  </a:lnTo>
                  <a:close/>
                </a:path>
                <a:path w="833754" h="743585">
                  <a:moveTo>
                    <a:pt x="470535" y="164592"/>
                  </a:moveTo>
                  <a:lnTo>
                    <a:pt x="463753" y="106565"/>
                  </a:lnTo>
                  <a:lnTo>
                    <a:pt x="443357" y="57658"/>
                  </a:lnTo>
                  <a:lnTo>
                    <a:pt x="410400" y="21120"/>
                  </a:lnTo>
                  <a:lnTo>
                    <a:pt x="365633" y="0"/>
                  </a:lnTo>
                  <a:lnTo>
                    <a:pt x="360934" y="13335"/>
                  </a:lnTo>
                  <a:lnTo>
                    <a:pt x="379984" y="21602"/>
                  </a:lnTo>
                  <a:lnTo>
                    <a:pt x="396367" y="33058"/>
                  </a:lnTo>
                  <a:lnTo>
                    <a:pt x="421132" y="65532"/>
                  </a:lnTo>
                  <a:lnTo>
                    <a:pt x="435698" y="109220"/>
                  </a:lnTo>
                  <a:lnTo>
                    <a:pt x="440563" y="162814"/>
                  </a:lnTo>
                  <a:lnTo>
                    <a:pt x="439343" y="191846"/>
                  </a:lnTo>
                  <a:lnTo>
                    <a:pt x="429577" y="241871"/>
                  </a:lnTo>
                  <a:lnTo>
                    <a:pt x="409994" y="280924"/>
                  </a:lnTo>
                  <a:lnTo>
                    <a:pt x="380225" y="307289"/>
                  </a:lnTo>
                  <a:lnTo>
                    <a:pt x="361442" y="315595"/>
                  </a:lnTo>
                  <a:lnTo>
                    <a:pt x="365633" y="328930"/>
                  </a:lnTo>
                  <a:lnTo>
                    <a:pt x="410502" y="307886"/>
                  </a:lnTo>
                  <a:lnTo>
                    <a:pt x="443484" y="271399"/>
                  </a:lnTo>
                  <a:lnTo>
                    <a:pt x="463765" y="222669"/>
                  </a:lnTo>
                  <a:lnTo>
                    <a:pt x="468833" y="194792"/>
                  </a:lnTo>
                  <a:lnTo>
                    <a:pt x="470535" y="164592"/>
                  </a:lnTo>
                  <a:close/>
                </a:path>
                <a:path w="833754" h="743585">
                  <a:moveTo>
                    <a:pt x="472313" y="427863"/>
                  </a:moveTo>
                  <a:lnTo>
                    <a:pt x="467614" y="414528"/>
                  </a:lnTo>
                  <a:lnTo>
                    <a:pt x="443750" y="423151"/>
                  </a:lnTo>
                  <a:lnTo>
                    <a:pt x="422846" y="435648"/>
                  </a:lnTo>
                  <a:lnTo>
                    <a:pt x="389890" y="472186"/>
                  </a:lnTo>
                  <a:lnTo>
                    <a:pt x="369481" y="521081"/>
                  </a:lnTo>
                  <a:lnTo>
                    <a:pt x="362712" y="579120"/>
                  </a:lnTo>
                  <a:lnTo>
                    <a:pt x="364401" y="609320"/>
                  </a:lnTo>
                  <a:lnTo>
                    <a:pt x="377926" y="662749"/>
                  </a:lnTo>
                  <a:lnTo>
                    <a:pt x="404761" y="706107"/>
                  </a:lnTo>
                  <a:lnTo>
                    <a:pt x="443674" y="734872"/>
                  </a:lnTo>
                  <a:lnTo>
                    <a:pt x="467614" y="743458"/>
                  </a:lnTo>
                  <a:lnTo>
                    <a:pt x="471805" y="730123"/>
                  </a:lnTo>
                  <a:lnTo>
                    <a:pt x="453059" y="721817"/>
                  </a:lnTo>
                  <a:lnTo>
                    <a:pt x="436880" y="710247"/>
                  </a:lnTo>
                  <a:lnTo>
                    <a:pt x="412242" y="677418"/>
                  </a:lnTo>
                  <a:lnTo>
                    <a:pt x="397548" y="632714"/>
                  </a:lnTo>
                  <a:lnTo>
                    <a:pt x="392684" y="577342"/>
                  </a:lnTo>
                  <a:lnTo>
                    <a:pt x="393890" y="549325"/>
                  </a:lnTo>
                  <a:lnTo>
                    <a:pt x="403656" y="500659"/>
                  </a:lnTo>
                  <a:lnTo>
                    <a:pt x="423278" y="462229"/>
                  </a:lnTo>
                  <a:lnTo>
                    <a:pt x="453326" y="436130"/>
                  </a:lnTo>
                  <a:lnTo>
                    <a:pt x="472313" y="427863"/>
                  </a:lnTo>
                  <a:close/>
                </a:path>
                <a:path w="833754" h="743585">
                  <a:moveTo>
                    <a:pt x="833247" y="579120"/>
                  </a:moveTo>
                  <a:lnTo>
                    <a:pt x="826465" y="521093"/>
                  </a:lnTo>
                  <a:lnTo>
                    <a:pt x="806069" y="472186"/>
                  </a:lnTo>
                  <a:lnTo>
                    <a:pt x="773112" y="435648"/>
                  </a:lnTo>
                  <a:lnTo>
                    <a:pt x="728345" y="414528"/>
                  </a:lnTo>
                  <a:lnTo>
                    <a:pt x="723646" y="427863"/>
                  </a:lnTo>
                  <a:lnTo>
                    <a:pt x="742696" y="436130"/>
                  </a:lnTo>
                  <a:lnTo>
                    <a:pt x="759079" y="447586"/>
                  </a:lnTo>
                  <a:lnTo>
                    <a:pt x="783844" y="480060"/>
                  </a:lnTo>
                  <a:lnTo>
                    <a:pt x="798410" y="523748"/>
                  </a:lnTo>
                  <a:lnTo>
                    <a:pt x="803275" y="577342"/>
                  </a:lnTo>
                  <a:lnTo>
                    <a:pt x="802055" y="606374"/>
                  </a:lnTo>
                  <a:lnTo>
                    <a:pt x="792289" y="656399"/>
                  </a:lnTo>
                  <a:lnTo>
                    <a:pt x="772706" y="695452"/>
                  </a:lnTo>
                  <a:lnTo>
                    <a:pt x="742937" y="721817"/>
                  </a:lnTo>
                  <a:lnTo>
                    <a:pt x="724154" y="730123"/>
                  </a:lnTo>
                  <a:lnTo>
                    <a:pt x="728345" y="743458"/>
                  </a:lnTo>
                  <a:lnTo>
                    <a:pt x="773214" y="722414"/>
                  </a:lnTo>
                  <a:lnTo>
                    <a:pt x="806196" y="685927"/>
                  </a:lnTo>
                  <a:lnTo>
                    <a:pt x="826477" y="637197"/>
                  </a:lnTo>
                  <a:lnTo>
                    <a:pt x="831545" y="609320"/>
                  </a:lnTo>
                  <a:lnTo>
                    <a:pt x="833247" y="57912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object 9"/>
          <p:cNvSpPr txBox="1"/>
          <p:nvPr/>
        </p:nvSpPr>
        <p:spPr>
          <a:xfrm>
            <a:off x="438099" y="782827"/>
            <a:ext cx="7614284" cy="2020570"/>
          </a:xfrm>
          <a:prstGeom prst="rect">
            <a:avLst/>
          </a:prstGeom>
        </p:spPr>
        <p:txBody>
          <a:bodyPr vert="horz" wrap="square" lIns="0" tIns="24130" rIns="0" bIns="0" rtlCol="0">
            <a:spAutoFit/>
          </a:bodyPr>
          <a:lstStyle/>
          <a:p>
            <a:pPr marL="12700" marR="5080" lvl="0" indent="0" algn="l" defTabSz="914400" rtl="0" eaLnBrk="1" fontAlgn="auto" latinLnBrk="0" hangingPunct="1">
              <a:lnSpc>
                <a:spcPts val="2390"/>
              </a:lnSpc>
              <a:spcBef>
                <a:spcPts val="19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rlito"/>
                <a:ea typeface="+mn-ea"/>
                <a:cs typeface="Carlito"/>
              </a:rPr>
              <a:t>If the </a:t>
            </a:r>
            <a:r>
              <a:rPr kumimoji="0" sz="2000" b="0" i="0" u="none" strike="noStrike" kern="1200" cap="none" spc="-15" normalizeH="0" baseline="0" noProof="0" dirty="0">
                <a:ln>
                  <a:noFill/>
                </a:ln>
                <a:solidFill>
                  <a:prstClr val="black"/>
                </a:solidFill>
                <a:effectLst/>
                <a:uLnTx/>
                <a:uFillTx/>
                <a:latin typeface="Carlito"/>
                <a:ea typeface="+mn-ea"/>
                <a:cs typeface="Carlito"/>
              </a:rPr>
              <a:t>average </a:t>
            </a:r>
            <a:r>
              <a:rPr kumimoji="0" sz="2000" b="0" i="0" u="none" strike="noStrike" kern="1200" cap="none" spc="-25" normalizeH="0" baseline="0" noProof="0" dirty="0">
                <a:ln>
                  <a:noFill/>
                </a:ln>
                <a:solidFill>
                  <a:prstClr val="black"/>
                </a:solidFill>
                <a:effectLst/>
                <a:uLnTx/>
                <a:uFillTx/>
                <a:latin typeface="Carlito"/>
                <a:ea typeface="+mn-ea"/>
                <a:cs typeface="Carlito"/>
              </a:rPr>
              <a:t>rate </a:t>
            </a:r>
            <a:r>
              <a:rPr kumimoji="0" sz="2000" b="0" i="0" u="none" strike="noStrike" kern="1200" cap="none" spc="-5" normalizeH="0" baseline="0" noProof="0" dirty="0">
                <a:ln>
                  <a:noFill/>
                </a:ln>
                <a:solidFill>
                  <a:prstClr val="black"/>
                </a:solidFill>
                <a:effectLst/>
                <a:uLnTx/>
                <a:uFillTx/>
                <a:latin typeface="Carlito"/>
                <a:ea typeface="+mn-ea"/>
                <a:cs typeface="Carlito"/>
              </a:rPr>
              <a:t>of </a:t>
            </a:r>
            <a:r>
              <a:rPr kumimoji="0" sz="2000" b="0" i="0" u="none" strike="noStrike" kern="1200" cap="none" spc="-10" normalizeH="0" baseline="0" noProof="0" dirty="0">
                <a:ln>
                  <a:noFill/>
                </a:ln>
                <a:solidFill>
                  <a:prstClr val="black"/>
                </a:solidFill>
                <a:effectLst/>
                <a:uLnTx/>
                <a:uFillTx/>
                <a:latin typeface="Carlito"/>
                <a:ea typeface="+mn-ea"/>
                <a:cs typeface="Carlito"/>
              </a:rPr>
              <a:t>events </a:t>
            </a:r>
            <a:r>
              <a:rPr kumimoji="0" sz="2000" b="0" i="0" u="none" strike="noStrike" kern="1200" cap="none" spc="0" normalizeH="0" baseline="0" noProof="0" dirty="0">
                <a:ln>
                  <a:noFill/>
                </a:ln>
                <a:solidFill>
                  <a:prstClr val="black"/>
                </a:solidFill>
                <a:effectLst/>
                <a:uLnTx/>
                <a:uFillTx/>
                <a:latin typeface="Carlito"/>
                <a:ea typeface="+mn-ea"/>
                <a:cs typeface="Carlito"/>
              </a:rPr>
              <a:t>is </a:t>
            </a:r>
            <a:r>
              <a:rPr kumimoji="0" sz="2000" b="0" i="0" u="none" strike="noStrike" kern="1200" cap="none" spc="-520" normalizeH="0" baseline="0" noProof="0" dirty="0">
                <a:ln>
                  <a:noFill/>
                </a:ln>
                <a:solidFill>
                  <a:prstClr val="black"/>
                </a:solidFill>
                <a:effectLst/>
                <a:uLnTx/>
                <a:uFillTx/>
                <a:latin typeface="Tinos"/>
                <a:ea typeface="+mn-ea"/>
                <a:cs typeface="Tinos"/>
              </a:rPr>
              <a:t>𝜆</a:t>
            </a:r>
            <a:r>
              <a:rPr kumimoji="0" sz="2000" b="0" i="0" u="none" strike="noStrike" kern="1200" cap="none" spc="-35" normalizeH="0" baseline="0" noProof="0" dirty="0">
                <a:ln>
                  <a:noFill/>
                </a:ln>
                <a:solidFill>
                  <a:prstClr val="black"/>
                </a:solidFill>
                <a:effectLst/>
                <a:uLnTx/>
                <a:uFillTx/>
                <a:latin typeface="Tinos"/>
                <a:ea typeface="+mn-ea"/>
                <a:cs typeface="Tinos"/>
              </a:rPr>
              <a:t> </a:t>
            </a:r>
            <a:r>
              <a:rPr kumimoji="0" sz="2000" b="0" i="0" u="none" strike="noStrike" kern="1200" cap="none" spc="-10" normalizeH="0" baseline="0" noProof="0" dirty="0">
                <a:ln>
                  <a:noFill/>
                </a:ln>
                <a:solidFill>
                  <a:prstClr val="black"/>
                </a:solidFill>
                <a:effectLst/>
                <a:uLnTx/>
                <a:uFillTx/>
                <a:latin typeface="Carlito"/>
                <a:ea typeface="+mn-ea"/>
                <a:cs typeface="Carlito"/>
              </a:rPr>
              <a:t>(say </a:t>
            </a:r>
            <a:r>
              <a:rPr kumimoji="0" sz="2000" b="0" i="0" u="none" strike="noStrike" kern="1200" cap="none" spc="-5" normalizeH="0" baseline="0" noProof="0" dirty="0">
                <a:ln>
                  <a:noFill/>
                </a:ln>
                <a:solidFill>
                  <a:prstClr val="black"/>
                </a:solidFill>
                <a:effectLst/>
                <a:uLnTx/>
                <a:uFillTx/>
                <a:latin typeface="Carlito"/>
                <a:ea typeface="+mn-ea"/>
                <a:cs typeface="Carlito"/>
              </a:rPr>
              <a:t>per </a:t>
            </a:r>
            <a:r>
              <a:rPr kumimoji="0" sz="2000" b="0" i="0" u="none" strike="noStrike" kern="1200" cap="none" spc="0" normalizeH="0" baseline="0" noProof="0" dirty="0">
                <a:ln>
                  <a:noFill/>
                </a:ln>
                <a:solidFill>
                  <a:prstClr val="black"/>
                </a:solidFill>
                <a:effectLst/>
                <a:uLnTx/>
                <a:uFillTx/>
                <a:latin typeface="Carlito"/>
                <a:ea typeface="+mn-ea"/>
                <a:cs typeface="Carlito"/>
              </a:rPr>
              <a:t>hour), then </a:t>
            </a:r>
            <a:r>
              <a:rPr kumimoji="0" sz="2000" b="0" i="0" u="none" strike="noStrike" kern="1200" cap="none" spc="-5" normalizeH="0" baseline="0" noProof="0" dirty="0">
                <a:ln>
                  <a:noFill/>
                </a:ln>
                <a:solidFill>
                  <a:prstClr val="black"/>
                </a:solidFill>
                <a:effectLst/>
                <a:uLnTx/>
                <a:uFillTx/>
                <a:latin typeface="Carlito"/>
                <a:ea typeface="+mn-ea"/>
                <a:cs typeface="Carlito"/>
              </a:rPr>
              <a:t>what </a:t>
            </a:r>
            <a:r>
              <a:rPr kumimoji="0" sz="2000" b="0" i="0" u="none" strike="noStrike" kern="1200" cap="none" spc="0" normalizeH="0" baseline="0" noProof="0" dirty="0">
                <a:ln>
                  <a:noFill/>
                </a:ln>
                <a:solidFill>
                  <a:prstClr val="black"/>
                </a:solidFill>
                <a:effectLst/>
                <a:uLnTx/>
                <a:uFillTx/>
                <a:latin typeface="Carlito"/>
                <a:ea typeface="+mn-ea"/>
                <a:cs typeface="Carlito"/>
              </a:rPr>
              <a:t>is the </a:t>
            </a:r>
            <a:r>
              <a:rPr kumimoji="0" sz="2000" b="0" i="0" u="none" strike="noStrike" kern="1200" cap="none" spc="-10" normalizeH="0" baseline="0" noProof="0" dirty="0">
                <a:ln>
                  <a:noFill/>
                </a:ln>
                <a:solidFill>
                  <a:prstClr val="black"/>
                </a:solidFill>
                <a:effectLst/>
                <a:uLnTx/>
                <a:uFillTx/>
                <a:latin typeface="Carlito"/>
                <a:ea typeface="+mn-ea"/>
                <a:cs typeface="Carlito"/>
              </a:rPr>
              <a:t>expected  </a:t>
            </a:r>
            <a:r>
              <a:rPr kumimoji="0" sz="2000" b="0" i="0" u="none" strike="noStrike" kern="1200" cap="none" spc="0" normalizeH="0" baseline="0" noProof="0" dirty="0">
                <a:ln>
                  <a:noFill/>
                </a:ln>
                <a:solidFill>
                  <a:prstClr val="black"/>
                </a:solidFill>
                <a:effectLst/>
                <a:uLnTx/>
                <a:uFillTx/>
                <a:latin typeface="Carlito"/>
                <a:ea typeface="+mn-ea"/>
                <a:cs typeface="Carlito"/>
              </a:rPr>
              <a:t>number </a:t>
            </a:r>
            <a:r>
              <a:rPr kumimoji="0" sz="2000" b="0" i="0" u="none" strike="noStrike" kern="1200" cap="none" spc="-5" normalizeH="0" baseline="0" noProof="0" dirty="0">
                <a:ln>
                  <a:noFill/>
                </a:ln>
                <a:solidFill>
                  <a:prstClr val="black"/>
                </a:solidFill>
                <a:effectLst/>
                <a:uLnTx/>
                <a:uFillTx/>
                <a:latin typeface="Carlito"/>
                <a:ea typeface="+mn-ea"/>
                <a:cs typeface="Carlito"/>
              </a:rPr>
              <a:t>of </a:t>
            </a:r>
            <a:r>
              <a:rPr kumimoji="0" sz="2000" b="0" i="0" u="none" strike="noStrike" kern="1200" cap="none" spc="-10" normalizeH="0" baseline="0" noProof="0" dirty="0">
                <a:ln>
                  <a:noFill/>
                </a:ln>
                <a:solidFill>
                  <a:prstClr val="black"/>
                </a:solidFill>
                <a:effectLst/>
                <a:uLnTx/>
                <a:uFillTx/>
                <a:latin typeface="Carlito"/>
                <a:ea typeface="+mn-ea"/>
                <a:cs typeface="Carlito"/>
              </a:rPr>
              <a:t>events </a:t>
            </a:r>
            <a:r>
              <a:rPr kumimoji="0" sz="2000" b="0" i="0" u="none" strike="noStrike" kern="1200" cap="none" spc="-5" normalizeH="0" baseline="0" noProof="0" dirty="0">
                <a:ln>
                  <a:noFill/>
                </a:ln>
                <a:solidFill>
                  <a:prstClr val="black"/>
                </a:solidFill>
                <a:effectLst/>
                <a:uLnTx/>
                <a:uFillTx/>
                <a:latin typeface="Carlito"/>
                <a:ea typeface="+mn-ea"/>
                <a:cs typeface="Carlito"/>
              </a:rPr>
              <a:t>that </a:t>
            </a:r>
            <a:r>
              <a:rPr kumimoji="0" sz="2000" b="0" i="0" u="none" strike="noStrike" kern="1200" cap="none" spc="0" normalizeH="0" baseline="0" noProof="0" dirty="0">
                <a:ln>
                  <a:noFill/>
                </a:ln>
                <a:solidFill>
                  <a:prstClr val="black"/>
                </a:solidFill>
                <a:effectLst/>
                <a:uLnTx/>
                <a:uFillTx/>
                <a:latin typeface="Carlito"/>
                <a:ea typeface="+mn-ea"/>
                <a:cs typeface="Carlito"/>
              </a:rPr>
              <a:t>occur </a:t>
            </a:r>
            <a:r>
              <a:rPr kumimoji="0" sz="2000" b="0" i="0" u="none" strike="noStrike" kern="1200" cap="none" spc="-15" normalizeH="0" baseline="0" noProof="0" dirty="0">
                <a:ln>
                  <a:noFill/>
                </a:ln>
                <a:solidFill>
                  <a:prstClr val="black"/>
                </a:solidFill>
                <a:effectLst/>
                <a:uLnTx/>
                <a:uFillTx/>
                <a:latin typeface="Carlito"/>
                <a:ea typeface="+mn-ea"/>
                <a:cs typeface="Carlito"/>
              </a:rPr>
              <a:t>say </a:t>
            </a:r>
            <a:r>
              <a:rPr kumimoji="0" sz="2000" b="0" i="0" u="none" strike="noStrike" kern="1200" cap="none" spc="-10" normalizeH="0" baseline="0" noProof="0" dirty="0">
                <a:ln>
                  <a:noFill/>
                </a:ln>
                <a:solidFill>
                  <a:prstClr val="black"/>
                </a:solidFill>
                <a:effectLst/>
                <a:uLnTx/>
                <a:uFillTx/>
                <a:latin typeface="Carlito"/>
                <a:ea typeface="+mn-ea"/>
                <a:cs typeface="Carlito"/>
              </a:rPr>
              <a:t>next</a:t>
            </a:r>
            <a:r>
              <a:rPr kumimoji="0" sz="2000" b="0" i="0" u="none" strike="noStrike" kern="1200" cap="none" spc="10" normalizeH="0" baseline="0" noProof="0" dirty="0">
                <a:ln>
                  <a:noFill/>
                </a:ln>
                <a:solidFill>
                  <a:prstClr val="black"/>
                </a:solidFill>
                <a:effectLst/>
                <a:uLnTx/>
                <a:uFillTx/>
                <a:latin typeface="Carlito"/>
                <a:ea typeface="+mn-ea"/>
                <a:cs typeface="Carlito"/>
              </a:rPr>
              <a:t> </a:t>
            </a:r>
            <a:r>
              <a:rPr kumimoji="0" sz="2000" b="0" i="0" u="none" strike="noStrike" kern="1200" cap="none" spc="0" normalizeH="0" baseline="0" noProof="0" dirty="0">
                <a:ln>
                  <a:noFill/>
                </a:ln>
                <a:solidFill>
                  <a:prstClr val="black"/>
                </a:solidFill>
                <a:effectLst/>
                <a:uLnTx/>
                <a:uFillTx/>
                <a:latin typeface="Carlito"/>
                <a:ea typeface="+mn-ea"/>
                <a:cs typeface="Carlito"/>
              </a:rPr>
              <a:t>hour?</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00" b="0" i="0" u="none" strike="noStrike" kern="1200" cap="none" spc="0" normalizeH="0" baseline="0" noProof="0">
              <a:ln>
                <a:noFill/>
              </a:ln>
              <a:solidFill>
                <a:prstClr val="black"/>
              </a:solidFill>
              <a:effectLst/>
              <a:uLnTx/>
              <a:uFillTx/>
              <a:latin typeface="Carlito"/>
              <a:ea typeface="+mn-ea"/>
              <a:cs typeface="Carlito"/>
            </a:endParaRPr>
          </a:p>
          <a:p>
            <a:pPr marL="1633220" marR="0" lvl="0" indent="0" algn="l" defTabSz="914400" rtl="0" eaLnBrk="1" fontAlgn="auto" latinLnBrk="0" hangingPunct="1">
              <a:lnSpc>
                <a:spcPts val="2145"/>
              </a:lnSpc>
              <a:spcBef>
                <a:spcPts val="5"/>
              </a:spcBef>
              <a:spcAft>
                <a:spcPts val="0"/>
              </a:spcAft>
              <a:buClrTx/>
              <a:buSzTx/>
              <a:buFontTx/>
              <a:buNone/>
              <a:tabLst/>
              <a:defRPr/>
            </a:pPr>
            <a:r>
              <a:rPr kumimoji="0" sz="1800" b="0" i="0" u="none" strike="noStrike" kern="1200" cap="none" spc="3275" normalizeH="0" baseline="0" noProof="0" dirty="0">
                <a:ln>
                  <a:noFill/>
                </a:ln>
                <a:solidFill>
                  <a:srgbClr val="FFFFFF"/>
                </a:solidFill>
                <a:effectLst/>
                <a:uLnTx/>
                <a:uFillTx/>
                <a:latin typeface="Wingdings"/>
                <a:ea typeface="+mn-ea"/>
                <a:cs typeface="Wingdings"/>
              </a:rPr>
              <a:t></a:t>
            </a:r>
            <a:endParaRPr kumimoji="0" sz="1800" b="0" i="0" u="none" strike="noStrike" kern="1200" cap="none" spc="0" normalizeH="0" baseline="0" noProof="0">
              <a:ln>
                <a:noFill/>
              </a:ln>
              <a:solidFill>
                <a:prstClr val="black"/>
              </a:solidFill>
              <a:effectLst/>
              <a:uLnTx/>
              <a:uFillTx/>
              <a:latin typeface="Wingdings"/>
              <a:ea typeface="+mn-ea"/>
              <a:cs typeface="Wingdings"/>
            </a:endParaRPr>
          </a:p>
          <a:p>
            <a:pPr marL="2881630" marR="0" lvl="0" indent="0" algn="l" defTabSz="914400" rtl="0" eaLnBrk="1" fontAlgn="auto" latinLnBrk="0" hangingPunct="1">
              <a:lnSpc>
                <a:spcPts val="3300"/>
              </a:lnSpc>
              <a:spcBef>
                <a:spcPts val="0"/>
              </a:spcBef>
              <a:spcAft>
                <a:spcPts val="0"/>
              </a:spcAft>
              <a:buClrTx/>
              <a:buSzTx/>
              <a:buFontTx/>
              <a:buNone/>
              <a:tabLst>
                <a:tab pos="3265170" algn="l"/>
                <a:tab pos="3750310" algn="l"/>
              </a:tabLst>
              <a:defRPr/>
            </a:pPr>
            <a:r>
              <a:rPr kumimoji="0" sz="2800" b="0" i="0" u="none" strike="noStrike" kern="1200" cap="none" spc="-434" normalizeH="0" baseline="0" noProof="0" dirty="0">
                <a:ln>
                  <a:noFill/>
                </a:ln>
                <a:solidFill>
                  <a:srgbClr val="FFFFFF"/>
                </a:solidFill>
                <a:effectLst/>
                <a:uLnTx/>
                <a:uFillTx/>
                <a:latin typeface="Tinos"/>
                <a:ea typeface="+mn-ea"/>
                <a:cs typeface="Tinos"/>
              </a:rPr>
              <a:t>𝐸	</a:t>
            </a:r>
            <a:r>
              <a:rPr kumimoji="0" sz="2800" b="0" i="0" u="none" strike="noStrike" kern="1200" cap="none" spc="-375" normalizeH="0" baseline="0" noProof="0" dirty="0">
                <a:ln>
                  <a:noFill/>
                </a:ln>
                <a:solidFill>
                  <a:srgbClr val="FFFFFF"/>
                </a:solidFill>
                <a:effectLst/>
                <a:uLnTx/>
                <a:uFillTx/>
                <a:latin typeface="Tinos"/>
                <a:ea typeface="+mn-ea"/>
                <a:cs typeface="Tinos"/>
              </a:rPr>
              <a:t>𝑋	</a:t>
            </a:r>
            <a:r>
              <a:rPr kumimoji="0" sz="2800" b="0" i="0" u="none" strike="noStrike" kern="1200" cap="none" spc="505" normalizeH="0" baseline="0" noProof="0" dirty="0">
                <a:ln>
                  <a:noFill/>
                </a:ln>
                <a:solidFill>
                  <a:srgbClr val="FFFFFF"/>
                </a:solidFill>
                <a:effectLst/>
                <a:uLnTx/>
                <a:uFillTx/>
                <a:latin typeface="Tinos"/>
                <a:ea typeface="+mn-ea"/>
                <a:cs typeface="Tinos"/>
              </a:rPr>
              <a:t>=</a:t>
            </a:r>
            <a:r>
              <a:rPr kumimoji="0" sz="2800" b="0" i="0" u="none" strike="noStrike" kern="1200" cap="none" spc="60" normalizeH="0" baseline="0" noProof="0" dirty="0">
                <a:ln>
                  <a:noFill/>
                </a:ln>
                <a:solidFill>
                  <a:srgbClr val="FFFFFF"/>
                </a:solidFill>
                <a:effectLst/>
                <a:uLnTx/>
                <a:uFillTx/>
                <a:latin typeface="Tinos"/>
                <a:ea typeface="+mn-ea"/>
                <a:cs typeface="Tinos"/>
              </a:rPr>
              <a:t> </a:t>
            </a:r>
            <a:r>
              <a:rPr kumimoji="0" sz="2800" b="0" i="0" u="none" strike="noStrike" kern="1200" cap="none" spc="-735" normalizeH="0" baseline="0" noProof="0" dirty="0">
                <a:ln>
                  <a:noFill/>
                </a:ln>
                <a:solidFill>
                  <a:srgbClr val="FFFFFF"/>
                </a:solidFill>
                <a:effectLst/>
                <a:uLnTx/>
                <a:uFillTx/>
                <a:latin typeface="Tinos"/>
                <a:ea typeface="+mn-ea"/>
                <a:cs typeface="Tinos"/>
              </a:rPr>
              <a:t>𝜆</a:t>
            </a:r>
            <a:endParaRPr kumimoji="0" sz="2800" b="0" i="0" u="none" strike="noStrike" kern="1200" cap="none" spc="0" normalizeH="0" baseline="0" noProof="0">
              <a:ln>
                <a:noFill/>
              </a:ln>
              <a:solidFill>
                <a:prstClr val="black"/>
              </a:solidFill>
              <a:effectLst/>
              <a:uLnTx/>
              <a:uFillTx/>
              <a:latin typeface="Tinos"/>
              <a:ea typeface="+mn-ea"/>
              <a:cs typeface="Tinos"/>
            </a:endParaRPr>
          </a:p>
          <a:p>
            <a:pPr marL="2881630" marR="0" lvl="0" indent="0" algn="l" defTabSz="914400" rtl="0" eaLnBrk="1" fontAlgn="auto" latinLnBrk="0" hangingPunct="1">
              <a:lnSpc>
                <a:spcPts val="3310"/>
              </a:lnSpc>
              <a:spcBef>
                <a:spcPts val="0"/>
              </a:spcBef>
              <a:spcAft>
                <a:spcPts val="0"/>
              </a:spcAft>
              <a:buClrTx/>
              <a:buSzTx/>
              <a:buFontTx/>
              <a:buNone/>
              <a:tabLst>
                <a:tab pos="3628390" algn="l"/>
                <a:tab pos="4111625" algn="l"/>
              </a:tabLst>
              <a:defRPr/>
            </a:pPr>
            <a:r>
              <a:rPr kumimoji="0" sz="2800" b="0" i="0" u="none" strike="noStrike" kern="1200" cap="none" spc="-635" normalizeH="0" baseline="0" noProof="0" dirty="0">
                <a:ln>
                  <a:noFill/>
                </a:ln>
                <a:solidFill>
                  <a:srgbClr val="FFFFFF"/>
                </a:solidFill>
                <a:effectLst/>
                <a:uLnTx/>
                <a:uFillTx/>
                <a:latin typeface="Tinos"/>
                <a:ea typeface="+mn-ea"/>
                <a:cs typeface="Tinos"/>
              </a:rPr>
              <a:t>𝑉𝑎𝑟	</a:t>
            </a:r>
            <a:r>
              <a:rPr kumimoji="0" sz="2800" b="0" i="0" u="none" strike="noStrike" kern="1200" cap="none" spc="-375" normalizeH="0" baseline="0" noProof="0" dirty="0">
                <a:ln>
                  <a:noFill/>
                </a:ln>
                <a:solidFill>
                  <a:srgbClr val="FFFFFF"/>
                </a:solidFill>
                <a:effectLst/>
                <a:uLnTx/>
                <a:uFillTx/>
                <a:latin typeface="Tinos"/>
                <a:ea typeface="+mn-ea"/>
                <a:cs typeface="Tinos"/>
              </a:rPr>
              <a:t>𝑋	</a:t>
            </a:r>
            <a:r>
              <a:rPr kumimoji="0" sz="2800" b="0" i="0" u="none" strike="noStrike" kern="1200" cap="none" spc="509" normalizeH="0" baseline="0" noProof="0" dirty="0">
                <a:ln>
                  <a:noFill/>
                </a:ln>
                <a:solidFill>
                  <a:srgbClr val="FFFFFF"/>
                </a:solidFill>
                <a:effectLst/>
                <a:uLnTx/>
                <a:uFillTx/>
                <a:latin typeface="Tinos"/>
                <a:ea typeface="+mn-ea"/>
                <a:cs typeface="Tinos"/>
              </a:rPr>
              <a:t>=</a:t>
            </a:r>
            <a:r>
              <a:rPr kumimoji="0" sz="2800" b="0" i="0" u="none" strike="noStrike" kern="1200" cap="none" spc="70" normalizeH="0" baseline="0" noProof="0" dirty="0">
                <a:ln>
                  <a:noFill/>
                </a:ln>
                <a:solidFill>
                  <a:srgbClr val="FFFFFF"/>
                </a:solidFill>
                <a:effectLst/>
                <a:uLnTx/>
                <a:uFillTx/>
                <a:latin typeface="Tinos"/>
                <a:ea typeface="+mn-ea"/>
                <a:cs typeface="Tinos"/>
              </a:rPr>
              <a:t> </a:t>
            </a:r>
            <a:r>
              <a:rPr kumimoji="0" sz="2800" b="0" i="0" u="none" strike="noStrike" kern="1200" cap="none" spc="-730" normalizeH="0" baseline="0" noProof="0" dirty="0">
                <a:ln>
                  <a:noFill/>
                </a:ln>
                <a:solidFill>
                  <a:srgbClr val="FFFFFF"/>
                </a:solidFill>
                <a:effectLst/>
                <a:uLnTx/>
                <a:uFillTx/>
                <a:latin typeface="Tinos"/>
                <a:ea typeface="+mn-ea"/>
                <a:cs typeface="Tinos"/>
              </a:rPr>
              <a:t>𝜆</a:t>
            </a:r>
            <a:endParaRPr kumimoji="0" sz="280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p:nvPr/>
        </p:nvSpPr>
        <p:spPr>
          <a:xfrm>
            <a:off x="0" y="3075432"/>
            <a:ext cx="9144000" cy="599440"/>
          </a:xfrm>
          <a:custGeom>
            <a:avLst/>
            <a:gdLst/>
            <a:ahLst/>
            <a:cxnLst/>
            <a:rect l="l" t="t" r="r" b="b"/>
            <a:pathLst>
              <a:path w="9144000" h="599439">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311302" y="3083813"/>
            <a:ext cx="2068195" cy="51371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3200" b="0" i="0" u="none" strike="noStrike" kern="1200" cap="none" spc="-5" normalizeH="0" baseline="0" noProof="0" dirty="0">
                <a:ln>
                  <a:noFill/>
                </a:ln>
                <a:solidFill>
                  <a:srgbClr val="FFFFFF"/>
                </a:solidFill>
                <a:effectLst/>
                <a:uLnTx/>
                <a:uFillTx/>
                <a:latin typeface="Carlito"/>
                <a:ea typeface="+mn-ea"/>
                <a:cs typeface="Carlito"/>
              </a:rPr>
              <a:t>Using</a:t>
            </a:r>
            <a:r>
              <a:rPr kumimoji="0" sz="3200" b="0" i="0" u="none" strike="noStrike" kern="1200" cap="none" spc="-30" normalizeH="0" baseline="0" noProof="0" dirty="0">
                <a:ln>
                  <a:noFill/>
                </a:ln>
                <a:solidFill>
                  <a:srgbClr val="FFFFFF"/>
                </a:solidFill>
                <a:effectLst/>
                <a:uLnTx/>
                <a:uFillTx/>
                <a:latin typeface="Carlito"/>
                <a:ea typeface="+mn-ea"/>
                <a:cs typeface="Carlito"/>
              </a:rPr>
              <a:t> </a:t>
            </a:r>
            <a:r>
              <a:rPr kumimoji="0" sz="3200" b="0" i="0" u="none" strike="noStrike" kern="1200" cap="none" spc="-45" normalizeH="0" baseline="0" noProof="0" dirty="0">
                <a:ln>
                  <a:noFill/>
                </a:ln>
                <a:solidFill>
                  <a:srgbClr val="FFFFFF"/>
                </a:solidFill>
                <a:effectLst/>
                <a:uLnTx/>
                <a:uFillTx/>
                <a:latin typeface="Carlito"/>
                <a:ea typeface="+mn-ea"/>
                <a:cs typeface="Carlito"/>
              </a:rPr>
              <a:t>Tables</a:t>
            </a:r>
            <a:endParaRPr kumimoji="0" sz="32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p:nvPr/>
        </p:nvSpPr>
        <p:spPr>
          <a:xfrm>
            <a:off x="761" y="3645408"/>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object 13"/>
          <p:cNvGrpSpPr/>
          <p:nvPr/>
        </p:nvGrpSpPr>
        <p:grpSpPr>
          <a:xfrm>
            <a:off x="234695" y="4238232"/>
            <a:ext cx="7955280" cy="2458720"/>
            <a:chOff x="234695" y="4238232"/>
            <a:chExt cx="7955280" cy="2458720"/>
          </a:xfrm>
        </p:grpSpPr>
        <p:sp>
          <p:nvSpPr>
            <p:cNvPr id="14" name="object 14"/>
            <p:cNvSpPr/>
            <p:nvPr/>
          </p:nvSpPr>
          <p:spPr>
            <a:xfrm>
              <a:off x="234695" y="4238232"/>
              <a:ext cx="7955279" cy="245822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59663" y="4308347"/>
              <a:ext cx="7705725" cy="2308860"/>
            </a:xfrm>
            <a:custGeom>
              <a:avLst/>
              <a:gdLst/>
              <a:ahLst/>
              <a:cxnLst/>
              <a:rect l="l" t="t" r="r" b="b"/>
              <a:pathLst>
                <a:path w="7705725" h="2308859">
                  <a:moveTo>
                    <a:pt x="7705344" y="0"/>
                  </a:moveTo>
                  <a:lnTo>
                    <a:pt x="0" y="0"/>
                  </a:lnTo>
                  <a:lnTo>
                    <a:pt x="0" y="2308860"/>
                  </a:lnTo>
                  <a:lnTo>
                    <a:pt x="7705344" y="2308860"/>
                  </a:lnTo>
                  <a:lnTo>
                    <a:pt x="77053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593975" y="5495544"/>
              <a:ext cx="743585" cy="212090"/>
            </a:xfrm>
            <a:custGeom>
              <a:avLst/>
              <a:gdLst/>
              <a:ahLst/>
              <a:cxnLst/>
              <a:rect l="l" t="t" r="r" b="b"/>
              <a:pathLst>
                <a:path w="743585" h="212089">
                  <a:moveTo>
                    <a:pt x="676021" y="0"/>
                  </a:moveTo>
                  <a:lnTo>
                    <a:pt x="672973" y="8635"/>
                  </a:lnTo>
                  <a:lnTo>
                    <a:pt x="685258" y="13946"/>
                  </a:lnTo>
                  <a:lnTo>
                    <a:pt x="695817" y="21304"/>
                  </a:lnTo>
                  <a:lnTo>
                    <a:pt x="717208" y="55448"/>
                  </a:lnTo>
                  <a:lnTo>
                    <a:pt x="724280" y="104851"/>
                  </a:lnTo>
                  <a:lnTo>
                    <a:pt x="723495" y="123522"/>
                  </a:lnTo>
                  <a:lnTo>
                    <a:pt x="711708" y="169252"/>
                  </a:lnTo>
                  <a:lnTo>
                    <a:pt x="685401" y="197843"/>
                  </a:lnTo>
                  <a:lnTo>
                    <a:pt x="673353" y="203187"/>
                  </a:lnTo>
                  <a:lnTo>
                    <a:pt x="676021" y="211785"/>
                  </a:lnTo>
                  <a:lnTo>
                    <a:pt x="716490" y="187741"/>
                  </a:lnTo>
                  <a:lnTo>
                    <a:pt x="739219" y="143373"/>
                  </a:lnTo>
                  <a:lnTo>
                    <a:pt x="743585" y="105968"/>
                  </a:lnTo>
                  <a:lnTo>
                    <a:pt x="742489" y="86560"/>
                  </a:lnTo>
                  <a:lnTo>
                    <a:pt x="726059" y="37210"/>
                  </a:lnTo>
                  <a:lnTo>
                    <a:pt x="691376" y="5546"/>
                  </a:lnTo>
                  <a:lnTo>
                    <a:pt x="676021" y="0"/>
                  </a:lnTo>
                  <a:close/>
                </a:path>
                <a:path w="743585" h="212089">
                  <a:moveTo>
                    <a:pt x="67563" y="0"/>
                  </a:moveTo>
                  <a:lnTo>
                    <a:pt x="27166" y="24163"/>
                  </a:lnTo>
                  <a:lnTo>
                    <a:pt x="4381" y="68618"/>
                  </a:lnTo>
                  <a:lnTo>
                    <a:pt x="0" y="105968"/>
                  </a:lnTo>
                  <a:lnTo>
                    <a:pt x="1093" y="125421"/>
                  </a:lnTo>
                  <a:lnTo>
                    <a:pt x="17399" y="174777"/>
                  </a:lnTo>
                  <a:lnTo>
                    <a:pt x="52153" y="206243"/>
                  </a:lnTo>
                  <a:lnTo>
                    <a:pt x="67563" y="211785"/>
                  </a:lnTo>
                  <a:lnTo>
                    <a:pt x="70231" y="203187"/>
                  </a:lnTo>
                  <a:lnTo>
                    <a:pt x="58183" y="197843"/>
                  </a:lnTo>
                  <a:lnTo>
                    <a:pt x="47767" y="190406"/>
                  </a:lnTo>
                  <a:lnTo>
                    <a:pt x="26376" y="155725"/>
                  </a:lnTo>
                  <a:lnTo>
                    <a:pt x="19304" y="104851"/>
                  </a:lnTo>
                  <a:lnTo>
                    <a:pt x="20089" y="86808"/>
                  </a:lnTo>
                  <a:lnTo>
                    <a:pt x="31876" y="42163"/>
                  </a:lnTo>
                  <a:lnTo>
                    <a:pt x="58398" y="13946"/>
                  </a:lnTo>
                  <a:lnTo>
                    <a:pt x="70612" y="863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330200" y="3825620"/>
            <a:ext cx="8523605" cy="19005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Again,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can use tables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1" i="0" u="none" strike="noStrike" kern="1200" cap="none" spc="-10" normalizeH="0" baseline="0" noProof="0" dirty="0">
                <a:ln>
                  <a:noFill/>
                </a:ln>
                <a:solidFill>
                  <a:prstClr val="black"/>
                </a:solidFill>
                <a:effectLst/>
                <a:uLnTx/>
                <a:uFillTx/>
                <a:latin typeface="Carlito"/>
                <a:ea typeface="+mn-ea"/>
                <a:cs typeface="Carlito"/>
              </a:rPr>
              <a:t>Cumulative Distribution </a:t>
            </a:r>
            <a:r>
              <a:rPr kumimoji="0" sz="1800" b="1" i="0" u="none" strike="noStrike" kern="1200" cap="none" spc="-5" normalizeH="0" baseline="0" noProof="0" dirty="0">
                <a:ln>
                  <a:noFill/>
                </a:ln>
                <a:solidFill>
                  <a:prstClr val="black"/>
                </a:solidFill>
                <a:effectLst/>
                <a:uLnTx/>
                <a:uFillTx/>
                <a:latin typeface="Carlito"/>
                <a:ea typeface="+mn-ea"/>
                <a:cs typeface="Carlito"/>
              </a:rPr>
              <a:t>Function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Poisson</a:t>
            </a:r>
            <a:r>
              <a:rPr kumimoji="0" sz="1800" b="0" i="0" u="none" strike="noStrike" kern="1200" cap="none" spc="16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450" b="0" i="0" u="none" strike="noStrike" kern="1200" cap="none" spc="0" normalizeH="0" baseline="0" noProof="0">
              <a:ln>
                <a:noFill/>
              </a:ln>
              <a:solidFill>
                <a:prstClr val="black"/>
              </a:solidFill>
              <a:effectLst/>
              <a:uLnTx/>
              <a:uFillTx/>
              <a:latin typeface="Carlito"/>
              <a:ea typeface="+mn-ea"/>
              <a:cs typeface="Carlito"/>
            </a:endParaRPr>
          </a:p>
          <a:p>
            <a:pPr marL="12065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On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0" normalizeH="0" baseline="0" noProof="0" dirty="0">
                <a:ln>
                  <a:noFill/>
                </a:ln>
                <a:solidFill>
                  <a:prstClr val="black"/>
                </a:solidFill>
                <a:effectLst/>
                <a:uLnTx/>
                <a:uFillTx/>
                <a:latin typeface="Carlito"/>
                <a:ea typeface="+mn-ea"/>
                <a:cs typeface="Carlito"/>
              </a:rPr>
              <a:t>8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10" normalizeH="0" baseline="0" noProof="0" dirty="0">
                <a:ln>
                  <a:noFill/>
                </a:ln>
                <a:solidFill>
                  <a:prstClr val="black"/>
                </a:solidFill>
                <a:effectLst/>
                <a:uLnTx/>
                <a:uFillTx/>
                <a:latin typeface="Carlito"/>
                <a:ea typeface="+mn-ea"/>
                <a:cs typeface="Carlito"/>
              </a:rPr>
              <a:t>come </a:t>
            </a:r>
            <a:r>
              <a:rPr kumimoji="0" sz="1800" b="0" i="0" u="none" strike="noStrike" kern="1200" cap="none" spc="-5" normalizeH="0" baseline="0" noProof="0" dirty="0">
                <a:ln>
                  <a:noFill/>
                </a:ln>
                <a:solidFill>
                  <a:prstClr val="black"/>
                </a:solidFill>
                <a:effectLst/>
                <a:uLnTx/>
                <a:uFillTx/>
                <a:latin typeface="Carlito"/>
                <a:ea typeface="+mn-ea"/>
                <a:cs typeface="Carlito"/>
              </a:rPr>
              <a:t>down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country road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40" normalizeH="0" baseline="0" noProof="0" dirty="0">
                <a:ln>
                  <a:noFill/>
                </a:ln>
                <a:solidFill>
                  <a:prstClr val="black"/>
                </a:solidFill>
                <a:effectLst/>
                <a:uLnTx/>
                <a:uFillTx/>
                <a:latin typeface="Carlito"/>
                <a:ea typeface="+mn-ea"/>
                <a:cs typeface="Carlito"/>
              </a:rPr>
              <a:t>hour. </a:t>
            </a:r>
            <a:r>
              <a:rPr kumimoji="0" sz="1800" b="0" i="0" u="none" strike="noStrike" kern="1200" cap="none" spc="-15" normalizeH="0" baseline="0" noProof="0" dirty="0">
                <a:ln>
                  <a:noFill/>
                </a:ln>
                <a:solidFill>
                  <a:prstClr val="black"/>
                </a:solidFill>
                <a:effectLst/>
                <a:uLnTx/>
                <a:uFillTx/>
                <a:latin typeface="Carlito"/>
                <a:ea typeface="+mn-ea"/>
                <a:cs typeface="Carlito"/>
              </a:rPr>
              <a:t>What’s </a:t>
            </a:r>
            <a:r>
              <a:rPr kumimoji="0" sz="1800" b="0" i="0" u="none" strike="noStrike" kern="1200" cap="none" spc="0" normalizeH="0" baseline="0" noProof="0" dirty="0">
                <a:ln>
                  <a:noFill/>
                </a:ln>
                <a:solidFill>
                  <a:prstClr val="black"/>
                </a:solidFill>
                <a:effectLst/>
                <a:uLnTx/>
                <a:uFillTx/>
                <a:latin typeface="Carlito"/>
                <a:ea typeface="+mn-ea"/>
                <a:cs typeface="Carlito"/>
              </a:rPr>
              <a:t>the</a:t>
            </a:r>
            <a:r>
              <a:rPr kumimoji="0" sz="1800" b="0" i="0" u="none" strike="noStrike" kern="1200" cap="none" spc="17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065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that: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0650" marR="0" lvl="0" indent="0" algn="l" defTabSz="914400" rtl="0" eaLnBrk="1" fontAlgn="auto" latinLnBrk="0" hangingPunct="1">
              <a:lnSpc>
                <a:spcPct val="100000"/>
              </a:lnSpc>
              <a:spcBef>
                <a:spcPts val="0"/>
              </a:spcBef>
              <a:spcAft>
                <a:spcPts val="0"/>
              </a:spcAft>
              <a:buClrTx/>
              <a:buSzTx/>
              <a:buFontTx/>
              <a:buNone/>
              <a:tabLst>
                <a:tab pos="46355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Less </a:t>
            </a:r>
            <a:r>
              <a:rPr kumimoji="0" sz="1800" b="0" i="0" u="none" strike="noStrike" kern="1200" cap="none" spc="0" normalizeH="0" baseline="0" noProof="0" dirty="0">
                <a:ln>
                  <a:noFill/>
                </a:ln>
                <a:solidFill>
                  <a:prstClr val="black"/>
                </a:solidFill>
                <a:effectLst/>
                <a:uLnTx/>
                <a:uFillTx/>
                <a:latin typeface="Carlito"/>
                <a:ea typeface="+mn-ea"/>
                <a:cs typeface="Carlito"/>
              </a:rPr>
              <a:t>than 5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5" normalizeH="0" baseline="0" noProof="0" dirty="0">
                <a:ln>
                  <a:noFill/>
                </a:ln>
                <a:solidFill>
                  <a:prstClr val="black"/>
                </a:solidFill>
                <a:effectLst/>
                <a:uLnTx/>
                <a:uFillTx/>
                <a:latin typeface="Carlito"/>
                <a:ea typeface="+mn-ea"/>
                <a:cs typeface="Carlito"/>
              </a:rPr>
              <a:t>pass 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next</a:t>
            </a:r>
            <a:r>
              <a:rPr kumimoji="0" sz="1800" b="0" i="0" u="none" strike="noStrike" kern="1200" cap="none" spc="3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hour?</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086610" marR="0" lvl="0" indent="0" algn="l" defTabSz="914400" rtl="0" eaLnBrk="1" fontAlgn="auto" latinLnBrk="0" hangingPunct="1">
              <a:lnSpc>
                <a:spcPts val="2130"/>
              </a:lnSpc>
              <a:spcBef>
                <a:spcPts val="75"/>
              </a:spcBef>
              <a:spcAft>
                <a:spcPts val="0"/>
              </a:spcAft>
              <a:buClrTx/>
              <a:buSzTx/>
              <a:buFontTx/>
              <a:buNone/>
              <a:tabLst/>
              <a:defRPr/>
            </a:pPr>
            <a:r>
              <a:rPr kumimoji="0" sz="1800" b="0" i="0" u="none" strike="noStrike" kern="1200" cap="none" spc="-390" normalizeH="0" baseline="0" noProof="0" dirty="0">
                <a:ln>
                  <a:noFill/>
                </a:ln>
                <a:solidFill>
                  <a:prstClr val="black"/>
                </a:solidFill>
                <a:effectLst/>
                <a:uLnTx/>
                <a:uFillTx/>
                <a:latin typeface="Tinos"/>
                <a:ea typeface="+mn-ea"/>
                <a:cs typeface="Tinos"/>
              </a:rPr>
              <a:t>𝝀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𝟖</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086610" marR="0" lvl="0" indent="0" algn="l" defTabSz="914400" rtl="0" eaLnBrk="1" fontAlgn="auto" latinLnBrk="0" hangingPunct="1">
              <a:lnSpc>
                <a:spcPts val="2130"/>
              </a:lnSpc>
              <a:spcBef>
                <a:spcPts val="0"/>
              </a:spcBef>
              <a:spcAft>
                <a:spcPts val="0"/>
              </a:spcAft>
              <a:buClrTx/>
              <a:buSzTx/>
              <a:buFontTx/>
              <a:buNone/>
              <a:tabLst>
                <a:tab pos="3091180" algn="l"/>
              </a:tabLst>
              <a:defRPr/>
            </a:pP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60" normalizeH="0" baseline="0" noProof="0" dirty="0">
                <a:ln>
                  <a:noFill/>
                </a:ln>
                <a:solidFill>
                  <a:prstClr val="black"/>
                </a:solidFill>
                <a:effectLst/>
                <a:uLnTx/>
                <a:uFillTx/>
                <a:latin typeface="Tinos"/>
                <a:ea typeface="+mn-ea"/>
                <a:cs typeface="Tinos"/>
              </a:rPr>
              <a:t>𝑷(𝑿 </a:t>
            </a:r>
            <a:r>
              <a:rPr kumimoji="0" sz="1800" b="0" i="0" u="none" strike="noStrike" kern="1200" cap="none" spc="360"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𝟒)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4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𝟎𝟗𝟗𝟔</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2872867" y="5769902"/>
            <a:ext cx="2392680" cy="212090"/>
          </a:xfrm>
          <a:custGeom>
            <a:avLst/>
            <a:gdLst/>
            <a:ahLst/>
            <a:cxnLst/>
            <a:rect l="l" t="t" r="r" b="b"/>
            <a:pathLst>
              <a:path w="2392679" h="212089">
                <a:moveTo>
                  <a:pt x="70612" y="8585"/>
                </a:moveTo>
                <a:lnTo>
                  <a:pt x="67564" y="0"/>
                </a:lnTo>
                <a:lnTo>
                  <a:pt x="52197" y="5549"/>
                </a:lnTo>
                <a:lnTo>
                  <a:pt x="38735" y="13576"/>
                </a:lnTo>
                <a:lnTo>
                  <a:pt x="9855" y="52108"/>
                </a:lnTo>
                <a:lnTo>
                  <a:pt x="0" y="105930"/>
                </a:lnTo>
                <a:lnTo>
                  <a:pt x="1092" y="125387"/>
                </a:lnTo>
                <a:lnTo>
                  <a:pt x="17399" y="174739"/>
                </a:lnTo>
                <a:lnTo>
                  <a:pt x="52146" y="206209"/>
                </a:lnTo>
                <a:lnTo>
                  <a:pt x="67564" y="211747"/>
                </a:lnTo>
                <a:lnTo>
                  <a:pt x="70231" y="203149"/>
                </a:lnTo>
                <a:lnTo>
                  <a:pt x="58178" y="197815"/>
                </a:lnTo>
                <a:lnTo>
                  <a:pt x="47764" y="190373"/>
                </a:lnTo>
                <a:lnTo>
                  <a:pt x="26365" y="155689"/>
                </a:lnTo>
                <a:lnTo>
                  <a:pt x="19304" y="104813"/>
                </a:lnTo>
                <a:lnTo>
                  <a:pt x="20078" y="86753"/>
                </a:lnTo>
                <a:lnTo>
                  <a:pt x="31877" y="42138"/>
                </a:lnTo>
                <a:lnTo>
                  <a:pt x="58394" y="13919"/>
                </a:lnTo>
                <a:lnTo>
                  <a:pt x="70612" y="8585"/>
                </a:lnTo>
                <a:close/>
              </a:path>
              <a:path w="2392679" h="212089">
                <a:moveTo>
                  <a:pt x="743585" y="105930"/>
                </a:moveTo>
                <a:lnTo>
                  <a:pt x="733717" y="52108"/>
                </a:lnTo>
                <a:lnTo>
                  <a:pt x="704850" y="13576"/>
                </a:lnTo>
                <a:lnTo>
                  <a:pt x="676021" y="0"/>
                </a:lnTo>
                <a:lnTo>
                  <a:pt x="672973" y="8585"/>
                </a:lnTo>
                <a:lnTo>
                  <a:pt x="685253" y="13919"/>
                </a:lnTo>
                <a:lnTo>
                  <a:pt x="695807" y="21285"/>
                </a:lnTo>
                <a:lnTo>
                  <a:pt x="717207" y="55410"/>
                </a:lnTo>
                <a:lnTo>
                  <a:pt x="724281" y="104813"/>
                </a:lnTo>
                <a:lnTo>
                  <a:pt x="723493" y="123494"/>
                </a:lnTo>
                <a:lnTo>
                  <a:pt x="711708" y="169214"/>
                </a:lnTo>
                <a:lnTo>
                  <a:pt x="685393" y="197815"/>
                </a:lnTo>
                <a:lnTo>
                  <a:pt x="673354" y="203149"/>
                </a:lnTo>
                <a:lnTo>
                  <a:pt x="676021" y="211747"/>
                </a:lnTo>
                <a:lnTo>
                  <a:pt x="716483" y="187706"/>
                </a:lnTo>
                <a:lnTo>
                  <a:pt x="739216" y="143344"/>
                </a:lnTo>
                <a:lnTo>
                  <a:pt x="742480" y="125387"/>
                </a:lnTo>
                <a:lnTo>
                  <a:pt x="743585" y="105930"/>
                </a:lnTo>
                <a:close/>
              </a:path>
              <a:path w="2392679" h="212089">
                <a:moveTo>
                  <a:pt x="1719580" y="8585"/>
                </a:moveTo>
                <a:lnTo>
                  <a:pt x="1716532" y="0"/>
                </a:lnTo>
                <a:lnTo>
                  <a:pt x="1701165" y="5549"/>
                </a:lnTo>
                <a:lnTo>
                  <a:pt x="1687690" y="13576"/>
                </a:lnTo>
                <a:lnTo>
                  <a:pt x="1658823" y="52108"/>
                </a:lnTo>
                <a:lnTo>
                  <a:pt x="1648968" y="105930"/>
                </a:lnTo>
                <a:lnTo>
                  <a:pt x="1650060" y="125387"/>
                </a:lnTo>
                <a:lnTo>
                  <a:pt x="1666367" y="174739"/>
                </a:lnTo>
                <a:lnTo>
                  <a:pt x="1701114" y="206209"/>
                </a:lnTo>
                <a:lnTo>
                  <a:pt x="1716532" y="211747"/>
                </a:lnTo>
                <a:lnTo>
                  <a:pt x="1719199" y="203149"/>
                </a:lnTo>
                <a:lnTo>
                  <a:pt x="1707146" y="197815"/>
                </a:lnTo>
                <a:lnTo>
                  <a:pt x="1696732" y="190373"/>
                </a:lnTo>
                <a:lnTo>
                  <a:pt x="1675333" y="155689"/>
                </a:lnTo>
                <a:lnTo>
                  <a:pt x="1668272" y="104813"/>
                </a:lnTo>
                <a:lnTo>
                  <a:pt x="1669046" y="86753"/>
                </a:lnTo>
                <a:lnTo>
                  <a:pt x="1680845" y="42138"/>
                </a:lnTo>
                <a:lnTo>
                  <a:pt x="1707362" y="13919"/>
                </a:lnTo>
                <a:lnTo>
                  <a:pt x="1719580" y="8585"/>
                </a:lnTo>
                <a:close/>
              </a:path>
              <a:path w="2392679" h="212089">
                <a:moveTo>
                  <a:pt x="2392553" y="105930"/>
                </a:moveTo>
                <a:lnTo>
                  <a:pt x="2382685" y="52108"/>
                </a:lnTo>
                <a:lnTo>
                  <a:pt x="2353818" y="13576"/>
                </a:lnTo>
                <a:lnTo>
                  <a:pt x="2324989" y="0"/>
                </a:lnTo>
                <a:lnTo>
                  <a:pt x="2321941" y="8585"/>
                </a:lnTo>
                <a:lnTo>
                  <a:pt x="2334222" y="13919"/>
                </a:lnTo>
                <a:lnTo>
                  <a:pt x="2344775" y="21285"/>
                </a:lnTo>
                <a:lnTo>
                  <a:pt x="2366175" y="55410"/>
                </a:lnTo>
                <a:lnTo>
                  <a:pt x="2373249" y="104813"/>
                </a:lnTo>
                <a:lnTo>
                  <a:pt x="2372461" y="123494"/>
                </a:lnTo>
                <a:lnTo>
                  <a:pt x="2360676" y="169214"/>
                </a:lnTo>
                <a:lnTo>
                  <a:pt x="2334361" y="197815"/>
                </a:lnTo>
                <a:lnTo>
                  <a:pt x="2322322" y="203149"/>
                </a:lnTo>
                <a:lnTo>
                  <a:pt x="2324989" y="211747"/>
                </a:lnTo>
                <a:lnTo>
                  <a:pt x="2365451" y="187706"/>
                </a:lnTo>
                <a:lnTo>
                  <a:pt x="2388184" y="143344"/>
                </a:lnTo>
                <a:lnTo>
                  <a:pt x="2391448" y="125387"/>
                </a:lnTo>
                <a:lnTo>
                  <a:pt x="2392553" y="10593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451104" y="5700166"/>
            <a:ext cx="5915660" cy="572770"/>
          </a:xfrm>
          <a:prstGeom prst="rect">
            <a:avLst/>
          </a:prstGeom>
        </p:spPr>
        <p:txBody>
          <a:bodyPr vert="horz" wrap="square" lIns="0" tIns="12700" rIns="0" bIns="0" rtlCol="0">
            <a:spAutoFit/>
          </a:bodyPr>
          <a:lstStyle/>
          <a:p>
            <a:pPr marL="0" marR="0" lvl="0" indent="0" algn="l" defTabSz="914400" rtl="0" eaLnBrk="1" fontAlgn="auto" latinLnBrk="0" hangingPunct="1">
              <a:lnSpc>
                <a:spcPts val="2155"/>
              </a:lnSpc>
              <a:spcBef>
                <a:spcPts val="100"/>
              </a:spcBef>
              <a:spcAft>
                <a:spcPts val="0"/>
              </a:spcAft>
              <a:buClrTx/>
              <a:buSzTx/>
              <a:buFontTx/>
              <a:buNone/>
              <a:tabLst>
                <a:tab pos="342265" algn="l"/>
                <a:tab pos="3249295" algn="l"/>
                <a:tab pos="489839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b)	</a:t>
            </a:r>
            <a:r>
              <a:rPr kumimoji="0" sz="1800" b="0" i="0" u="none" strike="noStrike" kern="1200" cap="none" spc="-25"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least </a:t>
            </a:r>
            <a:r>
              <a:rPr kumimoji="0" sz="1800" b="0" i="0" u="none" strike="noStrike" kern="1200" cap="none" spc="0" normalizeH="0" baseline="0" noProof="0" dirty="0">
                <a:ln>
                  <a:noFill/>
                </a:ln>
                <a:solidFill>
                  <a:prstClr val="black"/>
                </a:solidFill>
                <a:effectLst/>
                <a:uLnTx/>
                <a:uFillTx/>
                <a:latin typeface="Carlito"/>
                <a:ea typeface="+mn-ea"/>
                <a:cs typeface="Carlito"/>
              </a:rPr>
              <a:t>3 </a:t>
            </a:r>
            <a:r>
              <a:rPr kumimoji="0" sz="1800" b="0" i="0" u="none" strike="noStrike" kern="1200" cap="none" spc="-15" normalizeH="0" baseline="0" noProof="0" dirty="0">
                <a:ln>
                  <a:noFill/>
                </a:ln>
                <a:solidFill>
                  <a:prstClr val="black"/>
                </a:solidFill>
                <a:effectLst/>
                <a:uLnTx/>
                <a:uFillTx/>
                <a:latin typeface="Carlito"/>
                <a:ea typeface="+mn-ea"/>
                <a:cs typeface="Carlito"/>
              </a:rPr>
              <a:t>cars </a:t>
            </a:r>
            <a:r>
              <a:rPr kumimoji="0" sz="1800" b="0" i="0" u="none" strike="noStrike" kern="1200" cap="none" spc="-5" normalizeH="0" baseline="0" noProof="0" dirty="0">
                <a:ln>
                  <a:noFill/>
                </a:ln>
                <a:solidFill>
                  <a:prstClr val="black"/>
                </a:solidFill>
                <a:effectLst/>
                <a:uLnTx/>
                <a:uFillTx/>
                <a:latin typeface="Carlito"/>
                <a:ea typeface="+mn-ea"/>
                <a:cs typeface="Carlito"/>
              </a:rPr>
              <a:t>pass? </a:t>
            </a: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10"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𝟑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165" normalizeH="0" baseline="0" noProof="0" dirty="0">
                <a:ln>
                  <a:noFill/>
                </a:ln>
                <a:solidFill>
                  <a:prstClr val="black"/>
                </a:solidFill>
                <a:effectLst/>
                <a:uLnTx/>
                <a:uFillTx/>
                <a:latin typeface="Tinos"/>
                <a:ea typeface="+mn-ea"/>
                <a:cs typeface="Tinos"/>
              </a:rPr>
              <a:t>𝑷</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155" normalizeH="0" baseline="0" noProof="0" dirty="0">
                <a:ln>
                  <a:noFill/>
                </a:ln>
                <a:solidFill>
                  <a:prstClr val="black"/>
                </a:solidFill>
                <a:effectLst/>
                <a:uLnTx/>
                <a:uFillTx/>
                <a:latin typeface="Tinos"/>
                <a:ea typeface="+mn-ea"/>
                <a:cs typeface="Tinos"/>
              </a:rPr>
              <a:t>𝑿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30" normalizeH="0" baseline="0" noProof="0" dirty="0">
                <a:ln>
                  <a:noFill/>
                </a:ln>
                <a:solidFill>
                  <a:prstClr val="black"/>
                </a:solidFill>
                <a:effectLst/>
                <a:uLnTx/>
                <a:uFillTx/>
                <a:latin typeface="Tinos"/>
                <a:ea typeface="+mn-ea"/>
                <a:cs typeface="Tinos"/>
              </a:rPr>
              <a:t>𝟗𝟖𝟔𝟐</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ts val="2155"/>
              </a:lnSpc>
              <a:spcBef>
                <a:spcPts val="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c)</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0" name="object 20"/>
          <p:cNvSpPr txBox="1"/>
          <p:nvPr/>
        </p:nvSpPr>
        <p:spPr>
          <a:xfrm>
            <a:off x="794004" y="5972657"/>
            <a:ext cx="3046095" cy="300355"/>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Between </a:t>
            </a:r>
            <a:r>
              <a:rPr kumimoji="0" sz="1800" b="0" i="0" u="none" strike="noStrike" kern="1200" cap="none" spc="0" normalizeH="0" baseline="0" noProof="0" dirty="0">
                <a:ln>
                  <a:noFill/>
                </a:ln>
                <a:solidFill>
                  <a:prstClr val="black"/>
                </a:solidFill>
                <a:effectLst/>
                <a:uLnTx/>
                <a:uFillTx/>
                <a:latin typeface="Carlito"/>
                <a:ea typeface="+mn-ea"/>
                <a:cs typeface="Carlito"/>
              </a:rPr>
              <a:t>2 and 5 </a:t>
            </a:r>
            <a:r>
              <a:rPr kumimoji="0" sz="1800" b="0" i="0" u="none" strike="noStrike" kern="1200" cap="none" spc="-10" normalizeH="0" baseline="0" noProof="0" dirty="0">
                <a:ln>
                  <a:noFill/>
                </a:ln>
                <a:solidFill>
                  <a:prstClr val="black"/>
                </a:solidFill>
                <a:effectLst/>
                <a:uLnTx/>
                <a:uFillTx/>
                <a:latin typeface="Carlito"/>
                <a:ea typeface="+mn-ea"/>
                <a:cs typeface="Carlito"/>
              </a:rPr>
              <a:t>(inclusive)</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15" normalizeH="0" baseline="0" noProof="0" dirty="0">
                <a:ln>
                  <a:noFill/>
                </a:ln>
                <a:solidFill>
                  <a:prstClr val="black"/>
                </a:solidFill>
                <a:effectLst/>
                <a:uLnTx/>
                <a:uFillTx/>
                <a:latin typeface="Carlito"/>
                <a:ea typeface="+mn-ea"/>
                <a:cs typeface="Carlito"/>
              </a:rPr>
              <a:t>cars.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1" name="object 21"/>
          <p:cNvSpPr/>
          <p:nvPr/>
        </p:nvSpPr>
        <p:spPr>
          <a:xfrm>
            <a:off x="970940" y="6318542"/>
            <a:ext cx="3631565" cy="212090"/>
          </a:xfrm>
          <a:custGeom>
            <a:avLst/>
            <a:gdLst/>
            <a:ahLst/>
            <a:cxnLst/>
            <a:rect l="l" t="t" r="r" b="b"/>
            <a:pathLst>
              <a:path w="3631565" h="212090">
                <a:moveTo>
                  <a:pt x="70535" y="8585"/>
                </a:moveTo>
                <a:lnTo>
                  <a:pt x="67525" y="0"/>
                </a:lnTo>
                <a:lnTo>
                  <a:pt x="52171" y="5549"/>
                </a:lnTo>
                <a:lnTo>
                  <a:pt x="38709" y="13576"/>
                </a:lnTo>
                <a:lnTo>
                  <a:pt x="9817" y="52108"/>
                </a:lnTo>
                <a:lnTo>
                  <a:pt x="0" y="105918"/>
                </a:lnTo>
                <a:lnTo>
                  <a:pt x="1079" y="125387"/>
                </a:lnTo>
                <a:lnTo>
                  <a:pt x="17411" y="174739"/>
                </a:lnTo>
                <a:lnTo>
                  <a:pt x="52120" y="206209"/>
                </a:lnTo>
                <a:lnTo>
                  <a:pt x="67525" y="211734"/>
                </a:lnTo>
                <a:lnTo>
                  <a:pt x="70205" y="203149"/>
                </a:lnTo>
                <a:lnTo>
                  <a:pt x="58127" y="197815"/>
                </a:lnTo>
                <a:lnTo>
                  <a:pt x="47713" y="190373"/>
                </a:lnTo>
                <a:lnTo>
                  <a:pt x="26365" y="155689"/>
                </a:lnTo>
                <a:lnTo>
                  <a:pt x="19304" y="104813"/>
                </a:lnTo>
                <a:lnTo>
                  <a:pt x="20078" y="86753"/>
                </a:lnTo>
                <a:lnTo>
                  <a:pt x="31864" y="42138"/>
                </a:lnTo>
                <a:lnTo>
                  <a:pt x="58318" y="13919"/>
                </a:lnTo>
                <a:lnTo>
                  <a:pt x="70535" y="8585"/>
                </a:lnTo>
                <a:close/>
              </a:path>
              <a:path w="3631565" h="212090">
                <a:moveTo>
                  <a:pt x="1179423" y="105918"/>
                </a:moveTo>
                <a:lnTo>
                  <a:pt x="1169555" y="52108"/>
                </a:lnTo>
                <a:lnTo>
                  <a:pt x="1140688" y="13576"/>
                </a:lnTo>
                <a:lnTo>
                  <a:pt x="1111859" y="0"/>
                </a:lnTo>
                <a:lnTo>
                  <a:pt x="1108811" y="8585"/>
                </a:lnTo>
                <a:lnTo>
                  <a:pt x="1121092" y="13919"/>
                </a:lnTo>
                <a:lnTo>
                  <a:pt x="1131646" y="21285"/>
                </a:lnTo>
                <a:lnTo>
                  <a:pt x="1153045" y="55410"/>
                </a:lnTo>
                <a:lnTo>
                  <a:pt x="1160119" y="104813"/>
                </a:lnTo>
                <a:lnTo>
                  <a:pt x="1159332" y="123494"/>
                </a:lnTo>
                <a:lnTo>
                  <a:pt x="1147546" y="169214"/>
                </a:lnTo>
                <a:lnTo>
                  <a:pt x="1121232" y="197815"/>
                </a:lnTo>
                <a:lnTo>
                  <a:pt x="1109192" y="203149"/>
                </a:lnTo>
                <a:lnTo>
                  <a:pt x="1111859" y="211734"/>
                </a:lnTo>
                <a:lnTo>
                  <a:pt x="1152321" y="187706"/>
                </a:lnTo>
                <a:lnTo>
                  <a:pt x="1175054" y="143344"/>
                </a:lnTo>
                <a:lnTo>
                  <a:pt x="1178318" y="125387"/>
                </a:lnTo>
                <a:lnTo>
                  <a:pt x="1179423" y="105918"/>
                </a:lnTo>
                <a:close/>
              </a:path>
              <a:path w="3631565" h="212090">
                <a:moveTo>
                  <a:pt x="1745462" y="8585"/>
                </a:moveTo>
                <a:lnTo>
                  <a:pt x="1742414" y="0"/>
                </a:lnTo>
                <a:lnTo>
                  <a:pt x="1727047" y="5549"/>
                </a:lnTo>
                <a:lnTo>
                  <a:pt x="1713585" y="13576"/>
                </a:lnTo>
                <a:lnTo>
                  <a:pt x="1684705" y="52108"/>
                </a:lnTo>
                <a:lnTo>
                  <a:pt x="1674850" y="105918"/>
                </a:lnTo>
                <a:lnTo>
                  <a:pt x="1675942" y="125387"/>
                </a:lnTo>
                <a:lnTo>
                  <a:pt x="1692249" y="174739"/>
                </a:lnTo>
                <a:lnTo>
                  <a:pt x="1726996" y="206209"/>
                </a:lnTo>
                <a:lnTo>
                  <a:pt x="1742414" y="211734"/>
                </a:lnTo>
                <a:lnTo>
                  <a:pt x="1745081" y="203149"/>
                </a:lnTo>
                <a:lnTo>
                  <a:pt x="1733029" y="197815"/>
                </a:lnTo>
                <a:lnTo>
                  <a:pt x="1722615" y="190373"/>
                </a:lnTo>
                <a:lnTo>
                  <a:pt x="1701215" y="155689"/>
                </a:lnTo>
                <a:lnTo>
                  <a:pt x="1694154" y="104813"/>
                </a:lnTo>
                <a:lnTo>
                  <a:pt x="1694929" y="86753"/>
                </a:lnTo>
                <a:lnTo>
                  <a:pt x="1706727" y="42138"/>
                </a:lnTo>
                <a:lnTo>
                  <a:pt x="1733245" y="13919"/>
                </a:lnTo>
                <a:lnTo>
                  <a:pt x="1745462" y="8585"/>
                </a:lnTo>
                <a:close/>
              </a:path>
              <a:path w="3631565" h="212090">
                <a:moveTo>
                  <a:pt x="2418435" y="105918"/>
                </a:moveTo>
                <a:lnTo>
                  <a:pt x="2408567" y="52108"/>
                </a:lnTo>
                <a:lnTo>
                  <a:pt x="2379700" y="13576"/>
                </a:lnTo>
                <a:lnTo>
                  <a:pt x="2350871" y="0"/>
                </a:lnTo>
                <a:lnTo>
                  <a:pt x="2347823" y="8585"/>
                </a:lnTo>
                <a:lnTo>
                  <a:pt x="2360104" y="13919"/>
                </a:lnTo>
                <a:lnTo>
                  <a:pt x="2370658" y="21285"/>
                </a:lnTo>
                <a:lnTo>
                  <a:pt x="2392057" y="55410"/>
                </a:lnTo>
                <a:lnTo>
                  <a:pt x="2399131" y="104813"/>
                </a:lnTo>
                <a:lnTo>
                  <a:pt x="2398344" y="123494"/>
                </a:lnTo>
                <a:lnTo>
                  <a:pt x="2386558" y="169214"/>
                </a:lnTo>
                <a:lnTo>
                  <a:pt x="2360244" y="197815"/>
                </a:lnTo>
                <a:lnTo>
                  <a:pt x="2348204" y="203149"/>
                </a:lnTo>
                <a:lnTo>
                  <a:pt x="2350871" y="211734"/>
                </a:lnTo>
                <a:lnTo>
                  <a:pt x="2391333" y="187706"/>
                </a:lnTo>
                <a:lnTo>
                  <a:pt x="2414066" y="143344"/>
                </a:lnTo>
                <a:lnTo>
                  <a:pt x="2417330" y="125387"/>
                </a:lnTo>
                <a:lnTo>
                  <a:pt x="2418435" y="105918"/>
                </a:lnTo>
                <a:close/>
              </a:path>
              <a:path w="3631565" h="212090">
                <a:moveTo>
                  <a:pt x="2958566" y="8585"/>
                </a:moveTo>
                <a:lnTo>
                  <a:pt x="2955518" y="0"/>
                </a:lnTo>
                <a:lnTo>
                  <a:pt x="2940151" y="5549"/>
                </a:lnTo>
                <a:lnTo>
                  <a:pt x="2926689" y="13576"/>
                </a:lnTo>
                <a:lnTo>
                  <a:pt x="2897809" y="52108"/>
                </a:lnTo>
                <a:lnTo>
                  <a:pt x="2887954" y="105918"/>
                </a:lnTo>
                <a:lnTo>
                  <a:pt x="2889046" y="125387"/>
                </a:lnTo>
                <a:lnTo>
                  <a:pt x="2905353" y="174739"/>
                </a:lnTo>
                <a:lnTo>
                  <a:pt x="2940100" y="206209"/>
                </a:lnTo>
                <a:lnTo>
                  <a:pt x="2955518" y="211734"/>
                </a:lnTo>
                <a:lnTo>
                  <a:pt x="2958185" y="203149"/>
                </a:lnTo>
                <a:lnTo>
                  <a:pt x="2946133" y="197815"/>
                </a:lnTo>
                <a:lnTo>
                  <a:pt x="2935719" y="190373"/>
                </a:lnTo>
                <a:lnTo>
                  <a:pt x="2914319" y="155689"/>
                </a:lnTo>
                <a:lnTo>
                  <a:pt x="2907258" y="104813"/>
                </a:lnTo>
                <a:lnTo>
                  <a:pt x="2908033" y="86753"/>
                </a:lnTo>
                <a:lnTo>
                  <a:pt x="2919831" y="42138"/>
                </a:lnTo>
                <a:lnTo>
                  <a:pt x="2946349" y="13919"/>
                </a:lnTo>
                <a:lnTo>
                  <a:pt x="2958566" y="8585"/>
                </a:lnTo>
                <a:close/>
              </a:path>
              <a:path w="3631565" h="212090">
                <a:moveTo>
                  <a:pt x="3631539" y="105918"/>
                </a:moveTo>
                <a:lnTo>
                  <a:pt x="3621671" y="52108"/>
                </a:lnTo>
                <a:lnTo>
                  <a:pt x="3592804" y="13576"/>
                </a:lnTo>
                <a:lnTo>
                  <a:pt x="3563975" y="0"/>
                </a:lnTo>
                <a:lnTo>
                  <a:pt x="3560927" y="8585"/>
                </a:lnTo>
                <a:lnTo>
                  <a:pt x="3573208" y="13919"/>
                </a:lnTo>
                <a:lnTo>
                  <a:pt x="3583762" y="21285"/>
                </a:lnTo>
                <a:lnTo>
                  <a:pt x="3605161" y="55410"/>
                </a:lnTo>
                <a:lnTo>
                  <a:pt x="3612235" y="104813"/>
                </a:lnTo>
                <a:lnTo>
                  <a:pt x="3611448" y="123494"/>
                </a:lnTo>
                <a:lnTo>
                  <a:pt x="3599662" y="169214"/>
                </a:lnTo>
                <a:lnTo>
                  <a:pt x="3573348" y="197815"/>
                </a:lnTo>
                <a:lnTo>
                  <a:pt x="3561308" y="203149"/>
                </a:lnTo>
                <a:lnTo>
                  <a:pt x="3563975" y="211734"/>
                </a:lnTo>
                <a:lnTo>
                  <a:pt x="3604437" y="187706"/>
                </a:lnTo>
                <a:lnTo>
                  <a:pt x="3627170" y="143344"/>
                </a:lnTo>
                <a:lnTo>
                  <a:pt x="3630434" y="125387"/>
                </a:lnTo>
                <a:lnTo>
                  <a:pt x="3631539" y="10591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794004" y="6249111"/>
            <a:ext cx="7019925"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tab pos="1438275" algn="l"/>
                <a:tab pos="2665095" algn="l"/>
                <a:tab pos="3892550" algn="l"/>
              </a:tabLst>
              <a:defRPr/>
            </a:pP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325" normalizeH="0" baseline="0" noProof="0" dirty="0">
                <a:ln>
                  <a:noFill/>
                </a:ln>
                <a:solidFill>
                  <a:prstClr val="black"/>
                </a:solidFill>
                <a:effectLst/>
                <a:uLnTx/>
                <a:uFillTx/>
                <a:latin typeface="Tinos"/>
                <a:ea typeface="+mn-ea"/>
                <a:cs typeface="Tinos"/>
              </a:rPr>
              <a:t>𝟐    </a:t>
            </a:r>
            <a:r>
              <a:rPr kumimoji="0" sz="1800" b="0" i="0" u="none" strike="noStrike" kern="1200" cap="none" spc="360" normalizeH="0" baseline="0" noProof="0" dirty="0">
                <a:ln>
                  <a:noFill/>
                </a:ln>
                <a:solidFill>
                  <a:prstClr val="black"/>
                </a:solidFill>
                <a:effectLst/>
                <a:uLnTx/>
                <a:uFillTx/>
                <a:latin typeface="Tinos"/>
                <a:ea typeface="+mn-ea"/>
                <a:cs typeface="Tinos"/>
              </a:rPr>
              <a:t>≤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85"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135"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30" normalizeH="0" baseline="0" noProof="0" dirty="0">
                <a:ln>
                  <a:noFill/>
                </a:ln>
                <a:solidFill>
                  <a:prstClr val="black"/>
                </a:solidFill>
                <a:effectLst/>
                <a:uLnTx/>
                <a:uFillTx/>
                <a:latin typeface="Tinos"/>
                <a:ea typeface="+mn-ea"/>
                <a:cs typeface="Tinos"/>
              </a:rPr>
              <a:t>𝟏𝟗𝟏𝟐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30"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𝟎𝟎𝟑𝟎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𝟏𝟖𝟖𝟐</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3" name="object 23"/>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43</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555244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Properties </a:t>
            </a:r>
            <a:r>
              <a:rPr sz="3200" dirty="0">
                <a:solidFill>
                  <a:srgbClr val="FFFFFF"/>
                </a:solidFill>
              </a:rPr>
              <a:t>of </a:t>
            </a:r>
            <a:r>
              <a:rPr sz="3200" spc="-15" dirty="0">
                <a:solidFill>
                  <a:srgbClr val="FFFFFF"/>
                </a:solidFill>
              </a:rPr>
              <a:t>Poisson</a:t>
            </a:r>
            <a:r>
              <a:rPr sz="3200" spc="-30" dirty="0">
                <a:solidFill>
                  <a:srgbClr val="FFFFFF"/>
                </a:solidFill>
              </a:rPr>
              <a:t> </a:t>
            </a:r>
            <a:r>
              <a:rPr sz="3200" spc="-10" dirty="0">
                <a:solidFill>
                  <a:srgbClr val="FFFFFF"/>
                </a:solidFill>
              </a:rPr>
              <a:t>Distribution</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1103312" y="1985708"/>
            <a:ext cx="6218555" cy="1964689"/>
            <a:chOff x="1103312" y="1985708"/>
            <a:chExt cx="6218555" cy="1964689"/>
          </a:xfrm>
        </p:grpSpPr>
        <p:sp>
          <p:nvSpPr>
            <p:cNvPr id="6" name="object 6"/>
            <p:cNvSpPr/>
            <p:nvPr/>
          </p:nvSpPr>
          <p:spPr>
            <a:xfrm>
              <a:off x="1116329" y="1998725"/>
              <a:ext cx="6192520" cy="1938655"/>
            </a:xfrm>
            <a:custGeom>
              <a:avLst/>
              <a:gdLst/>
              <a:ahLst/>
              <a:cxnLst/>
              <a:rect l="l" t="t" r="r" b="b"/>
              <a:pathLst>
                <a:path w="6192520" h="1938654">
                  <a:moveTo>
                    <a:pt x="6192012" y="0"/>
                  </a:moveTo>
                  <a:lnTo>
                    <a:pt x="0" y="0"/>
                  </a:lnTo>
                  <a:lnTo>
                    <a:pt x="0" y="1938528"/>
                  </a:lnTo>
                  <a:lnTo>
                    <a:pt x="6192012" y="1938528"/>
                  </a:lnTo>
                  <a:lnTo>
                    <a:pt x="619201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116329" y="1998725"/>
              <a:ext cx="6192520" cy="1938655"/>
            </a:xfrm>
            <a:custGeom>
              <a:avLst/>
              <a:gdLst/>
              <a:ahLst/>
              <a:cxnLst/>
              <a:rect l="l" t="t" r="r" b="b"/>
              <a:pathLst>
                <a:path w="6192520" h="1938654">
                  <a:moveTo>
                    <a:pt x="0" y="1938528"/>
                  </a:moveTo>
                  <a:lnTo>
                    <a:pt x="6192012" y="1938528"/>
                  </a:lnTo>
                  <a:lnTo>
                    <a:pt x="6192012" y="0"/>
                  </a:lnTo>
                  <a:lnTo>
                    <a:pt x="0" y="0"/>
                  </a:lnTo>
                  <a:lnTo>
                    <a:pt x="0" y="1938528"/>
                  </a:lnTo>
                  <a:close/>
                </a:path>
              </a:pathLst>
            </a:custGeom>
            <a:ln w="25907">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1194612" y="2015439"/>
            <a:ext cx="229235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3654" normalizeH="0" baseline="0" noProof="0" dirty="0">
                <a:ln>
                  <a:noFill/>
                </a:ln>
                <a:solidFill>
                  <a:srgbClr val="FFFFFF"/>
                </a:solidFill>
                <a:effectLst/>
                <a:uLnTx/>
                <a:uFillTx/>
                <a:latin typeface="Wingdings"/>
                <a:ea typeface="+mn-ea"/>
                <a:cs typeface="Wingdings"/>
              </a:rPr>
              <a:t></a:t>
            </a:r>
            <a:r>
              <a:rPr kumimoji="0" sz="2000" b="0" i="0" u="none" strike="noStrike" kern="1200" cap="none" spc="-65" normalizeH="0" baseline="0" noProof="0" dirty="0">
                <a:ln>
                  <a:noFill/>
                </a:ln>
                <a:solidFill>
                  <a:srgbClr val="FFFFFF"/>
                </a:solidFill>
                <a:effectLst/>
                <a:uLnTx/>
                <a:uFillTx/>
                <a:latin typeface="Times New Roman"/>
                <a:ea typeface="+mn-ea"/>
                <a:cs typeface="Times New Roman"/>
              </a:rPr>
              <a:t> </a:t>
            </a:r>
            <a:r>
              <a:rPr kumimoji="0" sz="2000" b="0" i="0" u="none" strike="noStrike" kern="1200" cap="none" spc="-15" normalizeH="0" baseline="0" noProof="0" dirty="0">
                <a:ln>
                  <a:noFill/>
                </a:ln>
                <a:solidFill>
                  <a:srgbClr val="FFFFFF"/>
                </a:solidFill>
                <a:effectLst/>
                <a:uLnTx/>
                <a:uFillTx/>
                <a:latin typeface="Carlito"/>
                <a:ea typeface="+mn-ea"/>
                <a:cs typeface="Carlito"/>
              </a:rPr>
              <a:t>Events </a:t>
            </a:r>
            <a:r>
              <a:rPr kumimoji="0" sz="2000" b="0" i="0" u="none" strike="noStrike" kern="1200" cap="none" spc="-10" normalizeH="0" baseline="0" noProof="0" dirty="0">
                <a:ln>
                  <a:noFill/>
                </a:ln>
                <a:solidFill>
                  <a:srgbClr val="FFFFFF"/>
                </a:solidFill>
                <a:effectLst/>
                <a:uLnTx/>
                <a:uFillTx/>
                <a:latin typeface="Carlito"/>
                <a:ea typeface="+mn-ea"/>
                <a:cs typeface="Carlito"/>
              </a:rPr>
              <a:t>must  </a:t>
            </a:r>
            <a:r>
              <a:rPr kumimoji="0" sz="2000" b="0" i="0" u="none" strike="noStrike" kern="1200" cap="none" spc="-580" normalizeH="0" baseline="0" noProof="0" dirty="0">
                <a:ln>
                  <a:noFill/>
                </a:ln>
                <a:solidFill>
                  <a:srgbClr val="FFFFFF"/>
                </a:solidFill>
                <a:effectLst/>
                <a:uLnTx/>
                <a:uFillTx/>
                <a:latin typeface="Carlito"/>
                <a:ea typeface="+mn-ea"/>
                <a:cs typeface="Carlito"/>
              </a:rPr>
              <a:t>occur:</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txBox="1"/>
          <p:nvPr/>
        </p:nvSpPr>
        <p:spPr>
          <a:xfrm>
            <a:off x="1194612" y="2319274"/>
            <a:ext cx="3332479" cy="635635"/>
          </a:xfrm>
          <a:prstGeom prst="rect">
            <a:avLst/>
          </a:prstGeom>
        </p:spPr>
        <p:txBody>
          <a:bodyPr vert="horz" wrap="square" lIns="0" tIns="13335" rIns="0" bIns="0" rtlCol="0">
            <a:spAutoFit/>
          </a:bodyPr>
          <a:lstStyle/>
          <a:p>
            <a:pPr marL="299085" marR="0" lvl="0" indent="-287020" algn="l" defTabSz="914400" rtl="0" eaLnBrk="1" fontAlgn="auto" latinLnBrk="0" hangingPunct="1">
              <a:lnSpc>
                <a:spcPct val="100000"/>
              </a:lnSpc>
              <a:spcBef>
                <a:spcPts val="105"/>
              </a:spcBef>
              <a:spcAft>
                <a:spcPts val="0"/>
              </a:spcAft>
              <a:buClrTx/>
              <a:buSzTx/>
              <a:buFont typeface="Arial"/>
              <a:buChar char="•"/>
              <a:tabLst>
                <a:tab pos="299085" algn="l"/>
                <a:tab pos="299720" algn="l"/>
              </a:tabLst>
              <a:defRPr/>
            </a:pPr>
            <a:r>
              <a:rPr kumimoji="0" sz="2000" b="1" i="0" u="none" strike="noStrike" kern="1200" cap="none" spc="0" normalizeH="0" baseline="0" noProof="0" dirty="0">
                <a:ln>
                  <a:noFill/>
                </a:ln>
                <a:solidFill>
                  <a:srgbClr val="FFFFFF"/>
                </a:solidFill>
                <a:effectLst/>
                <a:uLnTx/>
                <a:uFillTx/>
                <a:latin typeface="Carlito"/>
                <a:ea typeface="+mn-ea"/>
                <a:cs typeface="Carlito"/>
              </a:rPr>
              <a:t>Singly </a:t>
            </a:r>
            <a:r>
              <a:rPr kumimoji="0" sz="2000" b="0" i="0" u="none" strike="noStrike" kern="1200" cap="none" spc="0" normalizeH="0" baseline="0" noProof="0" dirty="0">
                <a:ln>
                  <a:noFill/>
                </a:ln>
                <a:solidFill>
                  <a:srgbClr val="FFFFFF"/>
                </a:solidFill>
                <a:effectLst/>
                <a:uLnTx/>
                <a:uFillTx/>
                <a:latin typeface="Carlito"/>
                <a:ea typeface="+mn-ea"/>
                <a:cs typeface="Carlito"/>
              </a:rPr>
              <a:t>in</a:t>
            </a:r>
            <a:r>
              <a:rPr kumimoji="0" sz="2000" b="0" i="0" u="none" strike="noStrike" kern="1200" cap="none" spc="-25" normalizeH="0" baseline="0" noProof="0" dirty="0">
                <a:ln>
                  <a:noFill/>
                </a:ln>
                <a:solidFill>
                  <a:srgbClr val="FFFFFF"/>
                </a:solidFill>
                <a:effectLst/>
                <a:uLnTx/>
                <a:uFillTx/>
                <a:latin typeface="Carlito"/>
                <a:ea typeface="+mn-ea"/>
                <a:cs typeface="Carlito"/>
              </a:rPr>
              <a:t> </a:t>
            </a:r>
            <a:r>
              <a:rPr kumimoji="0" sz="2000" b="0" i="0" u="none" strike="noStrike" kern="1200" cap="none" spc="-5" normalizeH="0" baseline="0" noProof="0" dirty="0">
                <a:ln>
                  <a:noFill/>
                </a:ln>
                <a:solidFill>
                  <a:srgbClr val="FFFFFF"/>
                </a:solidFill>
                <a:effectLst/>
                <a:uLnTx/>
                <a:uFillTx/>
                <a:latin typeface="Carlito"/>
                <a:ea typeface="+mn-ea"/>
                <a:cs typeface="Carlito"/>
              </a:rPr>
              <a:t>time.</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kumimoji="0" sz="2000" b="1" i="0" u="none" strike="noStrike" kern="1200" cap="none" spc="-5" normalizeH="0" baseline="0" noProof="0" dirty="0">
                <a:ln>
                  <a:noFill/>
                </a:ln>
                <a:solidFill>
                  <a:srgbClr val="FFFFFF"/>
                </a:solidFill>
                <a:effectLst/>
                <a:uLnTx/>
                <a:uFillTx/>
                <a:latin typeface="Carlito"/>
                <a:ea typeface="+mn-ea"/>
                <a:cs typeface="Carlito"/>
              </a:rPr>
              <a:t>Independently </a:t>
            </a:r>
            <a:r>
              <a:rPr kumimoji="0" sz="2000" b="0" i="0" u="none" strike="noStrike" kern="1200" cap="none" spc="-5" normalizeH="0" baseline="0" noProof="0" dirty="0">
                <a:ln>
                  <a:noFill/>
                </a:ln>
                <a:solidFill>
                  <a:srgbClr val="FFFFFF"/>
                </a:solidFill>
                <a:effectLst/>
                <a:uLnTx/>
                <a:uFillTx/>
                <a:latin typeface="Carlito"/>
                <a:ea typeface="+mn-ea"/>
                <a:cs typeface="Carlito"/>
              </a:rPr>
              <a:t>of </a:t>
            </a:r>
            <a:r>
              <a:rPr kumimoji="0" sz="2000" b="0" i="0" u="none" strike="noStrike" kern="1200" cap="none" spc="0" normalizeH="0" baseline="0" noProof="0" dirty="0">
                <a:ln>
                  <a:noFill/>
                </a:ln>
                <a:solidFill>
                  <a:srgbClr val="FFFFFF"/>
                </a:solidFill>
                <a:effectLst/>
                <a:uLnTx/>
                <a:uFillTx/>
                <a:latin typeface="Carlito"/>
                <a:ea typeface="+mn-ea"/>
                <a:cs typeface="Carlito"/>
              </a:rPr>
              <a:t>each</a:t>
            </a:r>
            <a:r>
              <a:rPr kumimoji="0" sz="2000" b="0" i="0" u="none" strike="noStrike" kern="1200" cap="none" spc="-30" normalizeH="0" baseline="0" noProof="0" dirty="0">
                <a:ln>
                  <a:noFill/>
                </a:ln>
                <a:solidFill>
                  <a:srgbClr val="FFFFFF"/>
                </a:solidFill>
                <a:effectLst/>
                <a:uLnTx/>
                <a:uFillTx/>
                <a:latin typeface="Carlito"/>
                <a:ea typeface="+mn-ea"/>
                <a:cs typeface="Carlito"/>
              </a:rPr>
              <a:t> </a:t>
            </a:r>
            <a:r>
              <a:rPr kumimoji="0" sz="2000" b="0" i="0" u="none" strike="noStrike" kern="1200" cap="none" spc="-40" normalizeH="0" baseline="0" noProof="0" dirty="0">
                <a:ln>
                  <a:noFill/>
                </a:ln>
                <a:solidFill>
                  <a:srgbClr val="FFFFFF"/>
                </a:solidFill>
                <a:effectLst/>
                <a:uLnTx/>
                <a:uFillTx/>
                <a:latin typeface="Carlito"/>
                <a:ea typeface="+mn-ea"/>
                <a:cs typeface="Carlito"/>
              </a:rPr>
              <a:t>other.</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4753355" y="1719072"/>
            <a:ext cx="4264660" cy="662940"/>
            <a:chOff x="4753355" y="1719072"/>
            <a:chExt cx="4264660" cy="662940"/>
          </a:xfrm>
        </p:grpSpPr>
        <p:sp>
          <p:nvSpPr>
            <p:cNvPr id="11" name="object 11"/>
            <p:cNvSpPr/>
            <p:nvPr/>
          </p:nvSpPr>
          <p:spPr>
            <a:xfrm>
              <a:off x="4753355" y="1719072"/>
              <a:ext cx="4264152" cy="66293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860035" y="1789176"/>
              <a:ext cx="4051300" cy="523240"/>
            </a:xfrm>
            <a:custGeom>
              <a:avLst/>
              <a:gdLst/>
              <a:ahLst/>
              <a:cxnLst/>
              <a:rect l="l" t="t" r="r" b="b"/>
              <a:pathLst>
                <a:path w="4051300" h="523239">
                  <a:moveTo>
                    <a:pt x="4050791" y="0"/>
                  </a:moveTo>
                  <a:lnTo>
                    <a:pt x="0" y="0"/>
                  </a:lnTo>
                  <a:lnTo>
                    <a:pt x="0" y="522732"/>
                  </a:lnTo>
                  <a:lnTo>
                    <a:pt x="4050791" y="522732"/>
                  </a:lnTo>
                  <a:lnTo>
                    <a:pt x="405079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474370" y="854709"/>
            <a:ext cx="8216265" cy="1195070"/>
          </a:xfrm>
          <a:prstGeom prst="rect">
            <a:avLst/>
          </a:prstGeom>
        </p:spPr>
        <p:txBody>
          <a:bodyPr vert="horz" wrap="square" lIns="0" tIns="12700" rIns="0" bIns="0" rtlCol="0">
            <a:spAutoFit/>
          </a:bodyPr>
          <a:lstStyle/>
          <a:p>
            <a:pPr marL="12700" marR="440055"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saw with in </a:t>
            </a:r>
            <a:r>
              <a:rPr kumimoji="0" sz="1800" b="0" i="0" u="none" strike="noStrike" kern="1200" cap="none" spc="-10" normalizeH="0" baseline="0" noProof="0" dirty="0">
                <a:ln>
                  <a:noFill/>
                </a:ln>
                <a:solidFill>
                  <a:prstClr val="black"/>
                </a:solidFill>
                <a:effectLst/>
                <a:uLnTx/>
                <a:uFillTx/>
                <a:latin typeface="Carlito"/>
                <a:ea typeface="+mn-ea"/>
                <a:cs typeface="Carlito"/>
              </a:rPr>
              <a:t>order to </a:t>
            </a:r>
            <a:r>
              <a:rPr kumimoji="0" sz="1800" b="0" i="0" u="none" strike="noStrike" kern="1200" cap="none" spc="0" normalizeH="0" baseline="0" noProof="0" dirty="0">
                <a:ln>
                  <a:noFill/>
                </a:ln>
                <a:solidFill>
                  <a:prstClr val="black"/>
                </a:solidFill>
                <a:effectLst/>
                <a:uLnTx/>
                <a:uFillTx/>
                <a:latin typeface="Carlito"/>
                <a:ea typeface="+mn-ea"/>
                <a:cs typeface="Carlito"/>
              </a:rPr>
              <a:t>model </a:t>
            </a:r>
            <a:r>
              <a:rPr kumimoji="0" sz="1800" b="0" i="0" u="none" strike="noStrike" kern="1200" cap="none" spc="-5" normalizeH="0" baseline="0" noProof="0" dirty="0">
                <a:ln>
                  <a:noFill/>
                </a:ln>
                <a:solidFill>
                  <a:prstClr val="black"/>
                </a:solidFill>
                <a:effectLst/>
                <a:uLnTx/>
                <a:uFillTx/>
                <a:latin typeface="Carlito"/>
                <a:ea typeface="+mn-ea"/>
                <a:cs typeface="Carlito"/>
              </a:rPr>
              <a:t>something with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Binomial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 we </a:t>
            </a:r>
            <a:r>
              <a:rPr kumimoji="0" sz="1800" b="0" i="0" u="none" strike="noStrike" kern="1200" cap="none" spc="0" normalizeH="0" baseline="0" noProof="0" dirty="0">
                <a:ln>
                  <a:noFill/>
                </a:ln>
                <a:solidFill>
                  <a:prstClr val="black"/>
                </a:solidFill>
                <a:effectLst/>
                <a:uLnTx/>
                <a:uFillTx/>
                <a:latin typeface="Carlito"/>
                <a:ea typeface="+mn-ea"/>
                <a:cs typeface="Carlito"/>
              </a:rPr>
              <a:t>had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15" normalizeH="0" baseline="0" noProof="0" dirty="0">
                <a:ln>
                  <a:noFill/>
                </a:ln>
                <a:solidFill>
                  <a:prstClr val="black"/>
                </a:solidFill>
                <a:effectLst/>
                <a:uLnTx/>
                <a:uFillTx/>
                <a:latin typeface="Carlito"/>
                <a:ea typeface="+mn-ea"/>
                <a:cs typeface="Carlito"/>
              </a:rPr>
              <a:t>make </a:t>
            </a:r>
            <a:r>
              <a:rPr kumimoji="0" sz="1800" b="0" i="0" u="none" strike="noStrike" kern="1200" cap="none" spc="-5" normalizeH="0" baseline="0" noProof="0" dirty="0">
                <a:ln>
                  <a:noFill/>
                </a:ln>
                <a:solidFill>
                  <a:prstClr val="black"/>
                </a:solidFill>
                <a:effectLst/>
                <a:uLnTx/>
                <a:uFillTx/>
                <a:latin typeface="Carlito"/>
                <a:ea typeface="+mn-ea"/>
                <a:cs typeface="Carlito"/>
              </a:rPr>
              <a:t>some assumptions, </a:t>
            </a:r>
            <a:r>
              <a:rPr kumimoji="0" sz="1800" b="0" i="0" u="none" strike="noStrike" kern="1200" cap="none" spc="5" normalizeH="0" baseline="0" noProof="0" dirty="0">
                <a:ln>
                  <a:noFill/>
                </a:ln>
                <a:solidFill>
                  <a:prstClr val="black"/>
                </a:solidFill>
                <a:effectLst/>
                <a:uLnTx/>
                <a:uFillTx/>
                <a:latin typeface="Carlito"/>
                <a:ea typeface="+mn-ea"/>
                <a:cs typeface="Carlito"/>
              </a:rPr>
              <a:t>e.g. </a:t>
            </a:r>
            <a:r>
              <a:rPr kumimoji="0" sz="1800" b="0" i="0" u="none" strike="noStrike" kern="1200" cap="none" spc="0" normalizeH="0" baseline="0" noProof="0" dirty="0">
                <a:ln>
                  <a:noFill/>
                </a:ln>
                <a:solidFill>
                  <a:prstClr val="black"/>
                </a:solidFill>
                <a:effectLst/>
                <a:uLnTx/>
                <a:uFillTx/>
                <a:latin typeface="Carlito"/>
                <a:ea typeface="+mn-ea"/>
                <a:cs typeface="Carlito"/>
              </a:rPr>
              <a:t>each </a:t>
            </a:r>
            <a:r>
              <a:rPr kumimoji="0" sz="1800" b="0" i="0" u="none" strike="noStrike" kern="1200" cap="none" spc="-5" normalizeH="0" baseline="0" noProof="0" dirty="0">
                <a:ln>
                  <a:noFill/>
                </a:ln>
                <a:solidFill>
                  <a:prstClr val="black"/>
                </a:solidFill>
                <a:effectLst/>
                <a:uLnTx/>
                <a:uFillTx/>
                <a:latin typeface="Carlito"/>
                <a:ea typeface="+mn-ea"/>
                <a:cs typeface="Carlito"/>
              </a:rPr>
              <a:t>event </a:t>
            </a:r>
            <a:r>
              <a:rPr kumimoji="0" sz="1800" b="0" i="0" u="none" strike="noStrike" kern="1200" cap="none" spc="-10" normalizeH="0" baseline="0" noProof="0" dirty="0">
                <a:ln>
                  <a:noFill/>
                </a:ln>
                <a:solidFill>
                  <a:prstClr val="black"/>
                </a:solidFill>
                <a:effectLst/>
                <a:uLnTx/>
                <a:uFillTx/>
                <a:latin typeface="Carlito"/>
                <a:ea typeface="+mn-ea"/>
                <a:cs typeface="Carlito"/>
              </a:rPr>
              <a:t>was </a:t>
            </a:r>
            <a:r>
              <a:rPr kumimoji="0" sz="1800" b="0" i="0" u="none" strike="noStrike" kern="1200" cap="none" spc="-5" normalizeH="0" baseline="0" noProof="0" dirty="0">
                <a:ln>
                  <a:noFill/>
                </a:ln>
                <a:solidFill>
                  <a:prstClr val="black"/>
                </a:solidFill>
                <a:effectLst/>
                <a:uLnTx/>
                <a:uFillTx/>
                <a:latin typeface="Carlito"/>
                <a:ea typeface="+mn-ea"/>
                <a:cs typeface="Carlito"/>
              </a:rPr>
              <a:t>independent,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5" normalizeH="0" baseline="0" noProof="0" dirty="0">
                <a:ln>
                  <a:noFill/>
                </a:ln>
                <a:solidFill>
                  <a:prstClr val="black"/>
                </a:solidFill>
                <a:effectLst/>
                <a:uLnTx/>
                <a:uFillTx/>
                <a:latin typeface="Carlito"/>
                <a:ea typeface="+mn-ea"/>
                <a:cs typeface="Carlito"/>
              </a:rPr>
              <a:t>had </a:t>
            </a:r>
            <a:r>
              <a:rPr kumimoji="0" sz="1800" b="0" i="0" u="none" strike="noStrike" kern="1200" cap="none" spc="-10" normalizeH="0" baseline="0" noProof="0" dirty="0">
                <a:ln>
                  <a:noFill/>
                </a:ln>
                <a:solidFill>
                  <a:prstClr val="black"/>
                </a:solidFill>
                <a:effectLst/>
                <a:uLnTx/>
                <a:uFillTx/>
                <a:latin typeface="Carlito"/>
                <a:ea typeface="+mn-ea"/>
                <a:cs typeface="Carlito"/>
              </a:rPr>
              <a:t>two outcomes.  </a:t>
            </a: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10" normalizeH="0" baseline="0" noProof="0" dirty="0">
                <a:ln>
                  <a:noFill/>
                </a:ln>
                <a:solidFill>
                  <a:prstClr val="black"/>
                </a:solidFill>
                <a:effectLst/>
                <a:uLnTx/>
                <a:uFillTx/>
                <a:latin typeface="Carlito"/>
                <a:ea typeface="+mn-ea"/>
                <a:cs typeface="Carlito"/>
              </a:rPr>
              <a:t>have </a:t>
            </a:r>
            <a:r>
              <a:rPr kumimoji="0" sz="1800" b="0" i="0" u="none" strike="noStrike" kern="1200" cap="none" spc="-5" normalizeH="0" baseline="0" noProof="0" dirty="0">
                <a:ln>
                  <a:noFill/>
                </a:ln>
                <a:solidFill>
                  <a:prstClr val="black"/>
                </a:solidFill>
                <a:effectLst/>
                <a:uLnTx/>
                <a:uFillTx/>
                <a:latin typeface="Carlito"/>
                <a:ea typeface="+mn-ea"/>
                <a:cs typeface="Carlito"/>
              </a:rPr>
              <a:t>similar </a:t>
            </a:r>
            <a:r>
              <a:rPr kumimoji="0" sz="1800" b="0" i="0" u="none" strike="noStrike" kern="1200" cap="none" spc="-10" normalizeH="0" baseline="0" noProof="0" dirty="0">
                <a:ln>
                  <a:noFill/>
                </a:ln>
                <a:solidFill>
                  <a:prstClr val="black"/>
                </a:solidFill>
                <a:effectLst/>
                <a:uLnTx/>
                <a:uFillTx/>
                <a:latin typeface="Carlito"/>
                <a:ea typeface="+mn-ea"/>
                <a:cs typeface="Carlito"/>
              </a:rPr>
              <a:t>restrictions </a:t>
            </a:r>
            <a:r>
              <a:rPr kumimoji="0" sz="1800" b="0" i="0" u="none" strike="noStrike" kern="1200" cap="none" spc="-5" normalizeH="0" baseline="0" noProof="0" dirty="0">
                <a:ln>
                  <a:noFill/>
                </a:ln>
                <a:solidFill>
                  <a:prstClr val="black"/>
                </a:solidFill>
                <a:effectLst/>
                <a:uLnTx/>
                <a:uFillTx/>
                <a:latin typeface="Carlito"/>
                <a:ea typeface="+mn-ea"/>
                <a:cs typeface="Carlito"/>
              </a:rPr>
              <a:t>on events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Poisson</a:t>
            </a:r>
            <a:r>
              <a:rPr kumimoji="0" sz="1800" b="0" i="0" u="none" strike="noStrike" kern="1200" cap="none" spc="8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4477385" marR="0" lvl="0" indent="0" algn="l" defTabSz="914400" rtl="0" eaLnBrk="1" fontAlgn="auto" latinLnBrk="0" hangingPunct="1">
              <a:lnSpc>
                <a:spcPct val="100000"/>
              </a:lnSpc>
              <a:spcBef>
                <a:spcPts val="104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This means we can’t </a:t>
            </a:r>
            <a:r>
              <a:rPr kumimoji="0" sz="1400" b="0" i="0" u="none" strike="noStrike" kern="1200" cap="none" spc="-15" normalizeH="0" baseline="0" noProof="0" dirty="0">
                <a:ln>
                  <a:noFill/>
                </a:ln>
                <a:solidFill>
                  <a:prstClr val="black"/>
                </a:solidFill>
                <a:effectLst/>
                <a:uLnTx/>
                <a:uFillTx/>
                <a:latin typeface="Carlito"/>
                <a:ea typeface="+mn-ea"/>
                <a:cs typeface="Carlito"/>
              </a:rPr>
              <a:t>have </a:t>
            </a:r>
            <a:r>
              <a:rPr kumimoji="0" sz="1400" b="0" i="0" u="none" strike="noStrike" kern="1200" cap="none" spc="-5" normalizeH="0" baseline="0" noProof="0" dirty="0">
                <a:ln>
                  <a:noFill/>
                </a:ln>
                <a:solidFill>
                  <a:prstClr val="black"/>
                </a:solidFill>
                <a:effectLst/>
                <a:uLnTx/>
                <a:uFillTx/>
                <a:latin typeface="Carlito"/>
                <a:ea typeface="+mn-ea"/>
                <a:cs typeface="Carlito"/>
              </a:rPr>
              <a:t>multiple </a:t>
            </a:r>
            <a:r>
              <a:rPr kumimoji="0" sz="1400" b="0" i="0" u="none" strike="noStrike" kern="1200" cap="none" spc="-10" normalizeH="0" baseline="0" noProof="0" dirty="0">
                <a:ln>
                  <a:noFill/>
                </a:ln>
                <a:solidFill>
                  <a:prstClr val="black"/>
                </a:solidFill>
                <a:effectLst/>
                <a:uLnTx/>
                <a:uFillTx/>
                <a:latin typeface="Carlito"/>
                <a:ea typeface="+mn-ea"/>
                <a:cs typeface="Carlito"/>
              </a:rPr>
              <a:t>events</a:t>
            </a:r>
            <a:r>
              <a:rPr kumimoji="0" sz="1400" b="0" i="0" u="none" strike="noStrike" kern="1200" cap="none" spc="10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occurring</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txBox="1"/>
          <p:nvPr/>
        </p:nvSpPr>
        <p:spPr>
          <a:xfrm>
            <a:off x="4939665" y="2023618"/>
            <a:ext cx="3096895"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Carlito"/>
                <a:ea typeface="+mn-ea"/>
                <a:cs typeface="Carlito"/>
              </a:rPr>
              <a:t>at </a:t>
            </a:r>
            <a:r>
              <a:rPr kumimoji="0" sz="1400" b="0" i="0" u="none" strike="noStrike" kern="1200" cap="none" spc="-5" normalizeH="0" baseline="0" noProof="0" dirty="0">
                <a:ln>
                  <a:noFill/>
                </a:ln>
                <a:solidFill>
                  <a:prstClr val="black"/>
                </a:solidFill>
                <a:effectLst/>
                <a:uLnTx/>
                <a:uFillTx/>
                <a:latin typeface="Carlito"/>
                <a:ea typeface="+mn-ea"/>
                <a:cs typeface="Carlito"/>
              </a:rPr>
              <a:t>once. </a:t>
            </a:r>
            <a:r>
              <a:rPr kumimoji="0" sz="1400" b="0" i="0" u="none" strike="noStrike" kern="1200" cap="none" spc="-25" normalizeH="0" baseline="0" noProof="0" dirty="0">
                <a:ln>
                  <a:noFill/>
                </a:ln>
                <a:solidFill>
                  <a:prstClr val="black"/>
                </a:solidFill>
                <a:effectLst/>
                <a:uLnTx/>
                <a:uFillTx/>
                <a:latin typeface="Carlito"/>
                <a:ea typeface="+mn-ea"/>
                <a:cs typeface="Carlito"/>
              </a:rPr>
              <a:t>We </a:t>
            </a:r>
            <a:r>
              <a:rPr kumimoji="0" sz="1400" b="0" i="0" u="none" strike="noStrike" kern="1200" cap="none" spc="-10" normalizeH="0" baseline="0" noProof="0" dirty="0">
                <a:ln>
                  <a:noFill/>
                </a:ln>
                <a:solidFill>
                  <a:prstClr val="black"/>
                </a:solidFill>
                <a:effectLst/>
                <a:uLnTx/>
                <a:uFillTx/>
                <a:latin typeface="Carlito"/>
                <a:ea typeface="+mn-ea"/>
                <a:cs typeface="Carlito"/>
              </a:rPr>
              <a:t>treat events </a:t>
            </a:r>
            <a:r>
              <a:rPr kumimoji="0" sz="1400" b="0" i="0" u="none" strike="noStrike" kern="1200" cap="none" spc="0" normalizeH="0" baseline="0" noProof="0" dirty="0">
                <a:ln>
                  <a:noFill/>
                </a:ln>
                <a:solidFill>
                  <a:prstClr val="black"/>
                </a:solidFill>
                <a:effectLst/>
                <a:uLnTx/>
                <a:uFillTx/>
                <a:latin typeface="Carlito"/>
                <a:ea typeface="+mn-ea"/>
                <a:cs typeface="Carlito"/>
              </a:rPr>
              <a:t>as</a:t>
            </a:r>
            <a:r>
              <a:rPr kumimoji="0" sz="1400" b="0" i="0" u="none" strike="noStrike" kern="1200" cap="none" spc="5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instantaneous.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5" name="object 15"/>
          <p:cNvGrpSpPr/>
          <p:nvPr/>
        </p:nvGrpSpPr>
        <p:grpSpPr>
          <a:xfrm>
            <a:off x="4753355" y="2346960"/>
            <a:ext cx="4264660" cy="664845"/>
            <a:chOff x="4753355" y="2346960"/>
            <a:chExt cx="4264660" cy="664845"/>
          </a:xfrm>
        </p:grpSpPr>
        <p:sp>
          <p:nvSpPr>
            <p:cNvPr id="16" name="object 16"/>
            <p:cNvSpPr/>
            <p:nvPr/>
          </p:nvSpPr>
          <p:spPr>
            <a:xfrm>
              <a:off x="4753355" y="2346960"/>
              <a:ext cx="4264152" cy="66446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860035" y="2417064"/>
              <a:ext cx="4051300" cy="524510"/>
            </a:xfrm>
            <a:custGeom>
              <a:avLst/>
              <a:gdLst/>
              <a:ahLst/>
              <a:cxnLst/>
              <a:rect l="l" t="t" r="r" b="b"/>
              <a:pathLst>
                <a:path w="4051300" h="524510">
                  <a:moveTo>
                    <a:pt x="4050791" y="0"/>
                  </a:moveTo>
                  <a:lnTo>
                    <a:pt x="0" y="0"/>
                  </a:lnTo>
                  <a:lnTo>
                    <a:pt x="0" y="524255"/>
                  </a:lnTo>
                  <a:lnTo>
                    <a:pt x="4050791" y="524255"/>
                  </a:lnTo>
                  <a:lnTo>
                    <a:pt x="405079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object 18"/>
          <p:cNvSpPr txBox="1"/>
          <p:nvPr/>
        </p:nvSpPr>
        <p:spPr>
          <a:xfrm>
            <a:off x="4939665" y="2438476"/>
            <a:ext cx="3836035" cy="24002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If </a:t>
            </a:r>
            <a:r>
              <a:rPr kumimoji="0" sz="1400" b="0" i="0" u="none" strike="noStrike" kern="1200" cap="none" spc="0" normalizeH="0" baseline="0" noProof="0" dirty="0">
                <a:ln>
                  <a:noFill/>
                </a:ln>
                <a:solidFill>
                  <a:prstClr val="black"/>
                </a:solidFill>
                <a:effectLst/>
                <a:uLnTx/>
                <a:uFillTx/>
                <a:latin typeface="Carlito"/>
                <a:ea typeface="+mn-ea"/>
                <a:cs typeface="Carlito"/>
              </a:rPr>
              <a:t>an </a:t>
            </a:r>
            <a:r>
              <a:rPr kumimoji="0" sz="1400" b="0" i="0" u="none" strike="noStrike" kern="1200" cap="none" spc="-10" normalizeH="0" baseline="0" noProof="0" dirty="0">
                <a:ln>
                  <a:noFill/>
                </a:ln>
                <a:solidFill>
                  <a:prstClr val="black"/>
                </a:solidFill>
                <a:effectLst/>
                <a:uLnTx/>
                <a:uFillTx/>
                <a:latin typeface="Carlito"/>
                <a:ea typeface="+mn-ea"/>
                <a:cs typeface="Carlito"/>
              </a:rPr>
              <a:t>event occurred </a:t>
            </a:r>
            <a:r>
              <a:rPr kumimoji="0" sz="1400" b="0" i="0" u="none" strike="noStrike" kern="1200" cap="none" spc="-5" normalizeH="0" baseline="0" noProof="0" dirty="0">
                <a:ln>
                  <a:noFill/>
                </a:ln>
                <a:solidFill>
                  <a:prstClr val="black"/>
                </a:solidFill>
                <a:effectLst/>
                <a:uLnTx/>
                <a:uFillTx/>
                <a:latin typeface="Carlito"/>
                <a:ea typeface="+mn-ea"/>
                <a:cs typeface="Carlito"/>
              </a:rPr>
              <a:t>just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moment </a:t>
            </a:r>
            <a:r>
              <a:rPr kumimoji="0" sz="1400" b="0" i="0" u="none" strike="noStrike" kern="1200" cap="none" spc="-10" normalizeH="0" baseline="0" noProof="0" dirty="0">
                <a:ln>
                  <a:noFill/>
                </a:ln>
                <a:solidFill>
                  <a:prstClr val="black"/>
                </a:solidFill>
                <a:effectLst/>
                <a:uLnTx/>
                <a:uFillTx/>
                <a:latin typeface="Carlito"/>
                <a:ea typeface="+mn-ea"/>
                <a:cs typeface="Carlito"/>
              </a:rPr>
              <a:t>ago, </a:t>
            </a:r>
            <a:r>
              <a:rPr kumimoji="0" sz="1400" b="0" i="0" u="none" strike="noStrike" kern="1200" cap="none" spc="-5" normalizeH="0" baseline="0" noProof="0" dirty="0">
                <a:ln>
                  <a:noFill/>
                </a:ln>
                <a:solidFill>
                  <a:prstClr val="black"/>
                </a:solidFill>
                <a:effectLst/>
                <a:uLnTx/>
                <a:uFillTx/>
                <a:latin typeface="Carlito"/>
                <a:ea typeface="+mn-ea"/>
                <a:cs typeface="Carlito"/>
              </a:rPr>
              <a:t>another</a:t>
            </a:r>
            <a:r>
              <a:rPr kumimoji="0" sz="1400" b="0" i="0" u="none" strike="noStrike" kern="1200" cap="none" spc="3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one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19" name="object 19"/>
          <p:cNvSpPr txBox="1"/>
          <p:nvPr/>
        </p:nvSpPr>
        <p:spPr>
          <a:xfrm>
            <a:off x="4939665" y="2652522"/>
            <a:ext cx="358394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5" normalizeH="0" baseline="0" noProof="0" dirty="0">
                <a:ln>
                  <a:noFill/>
                </a:ln>
                <a:solidFill>
                  <a:prstClr val="black"/>
                </a:solidFill>
                <a:effectLst/>
                <a:uLnTx/>
                <a:uFillTx/>
                <a:latin typeface="Carlito"/>
                <a:ea typeface="+mn-ea"/>
                <a:cs typeface="Carlito"/>
              </a:rPr>
              <a:t>no </a:t>
            </a:r>
            <a:r>
              <a:rPr kumimoji="0" sz="1400" b="0" i="0" u="none" strike="noStrike" kern="1200" cap="none" spc="0" normalizeH="0" baseline="0" noProof="0" dirty="0">
                <a:ln>
                  <a:noFill/>
                </a:ln>
                <a:solidFill>
                  <a:prstClr val="black"/>
                </a:solidFill>
                <a:effectLst/>
                <a:uLnTx/>
                <a:uFillTx/>
                <a:latin typeface="Carlito"/>
                <a:ea typeface="+mn-ea"/>
                <a:cs typeface="Carlito"/>
              </a:rPr>
              <a:t>less </a:t>
            </a:r>
            <a:r>
              <a:rPr kumimoji="0" sz="1400" b="0" i="0" u="none" strike="noStrike" kern="1200" cap="none" spc="-10" normalizeH="0" baseline="0" noProof="0" dirty="0">
                <a:ln>
                  <a:noFill/>
                </a:ln>
                <a:solidFill>
                  <a:prstClr val="black"/>
                </a:solidFill>
                <a:effectLst/>
                <a:uLnTx/>
                <a:uFillTx/>
                <a:latin typeface="Carlito"/>
                <a:ea typeface="+mn-ea"/>
                <a:cs typeface="Carlito"/>
              </a:rPr>
              <a:t>likely to </a:t>
            </a:r>
            <a:r>
              <a:rPr kumimoji="0" sz="1400" b="0" i="0" u="none" strike="noStrike" kern="1200" cap="none" spc="-5" normalizeH="0" baseline="0" noProof="0" dirty="0">
                <a:ln>
                  <a:noFill/>
                </a:ln>
                <a:solidFill>
                  <a:prstClr val="black"/>
                </a:solidFill>
                <a:effectLst/>
                <a:uLnTx/>
                <a:uFillTx/>
                <a:latin typeface="Carlito"/>
                <a:ea typeface="+mn-ea"/>
                <a:cs typeface="Carlito"/>
              </a:rPr>
              <a:t>occur now than </a:t>
            </a:r>
            <a:r>
              <a:rPr kumimoji="0" sz="1400" b="0" i="0" u="none" strike="noStrike" kern="1200" cap="none" spc="0" normalizeH="0" baseline="0" noProof="0" dirty="0">
                <a:ln>
                  <a:noFill/>
                </a:ln>
                <a:solidFill>
                  <a:prstClr val="black"/>
                </a:solidFill>
                <a:effectLst/>
                <a:uLnTx/>
                <a:uFillTx/>
                <a:latin typeface="Carlito"/>
                <a:ea typeface="+mn-ea"/>
                <a:cs typeface="Carlito"/>
              </a:rPr>
              <a:t>it a while</a:t>
            </a:r>
            <a:r>
              <a:rPr kumimoji="0" sz="1400" b="0" i="0" u="none" strike="noStrike" kern="1200" cap="none" spc="5" normalizeH="0" baseline="0" noProof="0" dirty="0">
                <a:ln>
                  <a:noFill/>
                </a:ln>
                <a:solidFill>
                  <a:prstClr val="black"/>
                </a:solidFill>
                <a:effectLst/>
                <a:uLnTx/>
                <a:uFillTx/>
                <a:latin typeface="Carlito"/>
                <a:ea typeface="+mn-ea"/>
                <a:cs typeface="Carlito"/>
              </a:rPr>
              <a:t> </a:t>
            </a:r>
            <a:r>
              <a:rPr kumimoji="0" sz="1400" b="0" i="0" u="none" strike="noStrike" kern="1200" cap="none" spc="-25" normalizeH="0" baseline="0" noProof="0" dirty="0">
                <a:ln>
                  <a:noFill/>
                </a:ln>
                <a:solidFill>
                  <a:prstClr val="black"/>
                </a:solidFill>
                <a:effectLst/>
                <a:uLnTx/>
                <a:uFillTx/>
                <a:latin typeface="Carlito"/>
                <a:ea typeface="+mn-ea"/>
                <a:cs typeface="Carlito"/>
              </a:rPr>
              <a:t>later..</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0" name="object 20"/>
          <p:cNvGrpSpPr/>
          <p:nvPr/>
        </p:nvGrpSpPr>
        <p:grpSpPr>
          <a:xfrm>
            <a:off x="4428744" y="3710940"/>
            <a:ext cx="4264660" cy="662940"/>
            <a:chOff x="4428744" y="3710940"/>
            <a:chExt cx="4264660" cy="662940"/>
          </a:xfrm>
        </p:grpSpPr>
        <p:sp>
          <p:nvSpPr>
            <p:cNvPr id="21" name="object 21"/>
            <p:cNvSpPr/>
            <p:nvPr/>
          </p:nvSpPr>
          <p:spPr>
            <a:xfrm>
              <a:off x="4428744" y="3710940"/>
              <a:ext cx="4264152" cy="66294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535424" y="3781044"/>
              <a:ext cx="4051300" cy="523240"/>
            </a:xfrm>
            <a:custGeom>
              <a:avLst/>
              <a:gdLst/>
              <a:ahLst/>
              <a:cxnLst/>
              <a:rect l="l" t="t" r="r" b="b"/>
              <a:pathLst>
                <a:path w="4051300" h="523239">
                  <a:moveTo>
                    <a:pt x="4050791" y="0"/>
                  </a:moveTo>
                  <a:lnTo>
                    <a:pt x="0" y="0"/>
                  </a:lnTo>
                  <a:lnTo>
                    <a:pt x="0" y="522731"/>
                  </a:lnTo>
                  <a:lnTo>
                    <a:pt x="4050791" y="522731"/>
                  </a:lnTo>
                  <a:lnTo>
                    <a:pt x="405079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object 23"/>
          <p:cNvSpPr txBox="1"/>
          <p:nvPr/>
        </p:nvSpPr>
        <p:spPr>
          <a:xfrm>
            <a:off x="1194612" y="2928874"/>
            <a:ext cx="6974205" cy="1326515"/>
          </a:xfrm>
          <a:prstGeom prst="rect">
            <a:avLst/>
          </a:prstGeom>
        </p:spPr>
        <p:txBody>
          <a:bodyPr vert="horz" wrap="square" lIns="0" tIns="13335" rIns="0" bIns="0" rtlCol="0">
            <a:spAutoFit/>
          </a:bodyPr>
          <a:lstStyle/>
          <a:p>
            <a:pPr marL="299085" marR="1114425" lvl="0" indent="-287020" algn="l" defTabSz="914400" rtl="0" eaLnBrk="1" fontAlgn="auto" latinLnBrk="0" hangingPunct="1">
              <a:lnSpc>
                <a:spcPct val="100000"/>
              </a:lnSpc>
              <a:spcBef>
                <a:spcPts val="105"/>
              </a:spcBef>
              <a:spcAft>
                <a:spcPts val="0"/>
              </a:spcAft>
              <a:buClrTx/>
              <a:buSzTx/>
              <a:buFont typeface="Arial"/>
              <a:buChar char="•"/>
              <a:tabLst>
                <a:tab pos="299085" algn="l"/>
                <a:tab pos="299720" algn="l"/>
              </a:tabLst>
              <a:defRPr/>
            </a:pPr>
            <a:r>
              <a:rPr kumimoji="0" sz="2000" b="0" i="0" u="none" strike="noStrike" kern="1200" cap="none" spc="-25" normalizeH="0" baseline="0" noProof="0" dirty="0">
                <a:ln>
                  <a:noFill/>
                </a:ln>
                <a:solidFill>
                  <a:srgbClr val="FFFFFF"/>
                </a:solidFill>
                <a:effectLst/>
                <a:uLnTx/>
                <a:uFillTx/>
                <a:latin typeface="Carlito"/>
                <a:ea typeface="+mn-ea"/>
                <a:cs typeface="Carlito"/>
              </a:rPr>
              <a:t>At </a:t>
            </a:r>
            <a:r>
              <a:rPr kumimoji="0" sz="2000" b="0" i="0" u="none" strike="noStrike" kern="1200" cap="none" spc="0" normalizeH="0" baseline="0" noProof="0" dirty="0">
                <a:ln>
                  <a:noFill/>
                </a:ln>
                <a:solidFill>
                  <a:srgbClr val="FFFFFF"/>
                </a:solidFill>
                <a:effectLst/>
                <a:uLnTx/>
                <a:uFillTx/>
                <a:latin typeface="Carlito"/>
                <a:ea typeface="+mn-ea"/>
                <a:cs typeface="Carlito"/>
              </a:rPr>
              <a:t>a </a:t>
            </a:r>
            <a:r>
              <a:rPr kumimoji="0" sz="2000" b="1" i="0" u="none" strike="noStrike" kern="1200" cap="none" spc="-10" normalizeH="0" baseline="0" noProof="0" dirty="0">
                <a:ln>
                  <a:noFill/>
                </a:ln>
                <a:solidFill>
                  <a:srgbClr val="FFFFFF"/>
                </a:solidFill>
                <a:effectLst/>
                <a:uLnTx/>
                <a:uFillTx/>
                <a:latin typeface="Carlito"/>
                <a:ea typeface="+mn-ea"/>
                <a:cs typeface="Carlito"/>
              </a:rPr>
              <a:t>constant </a:t>
            </a:r>
            <a:r>
              <a:rPr kumimoji="0" sz="2000" b="1" i="0" u="none" strike="noStrike" kern="1200" cap="none" spc="-30" normalizeH="0" baseline="0" noProof="0" dirty="0">
                <a:ln>
                  <a:noFill/>
                </a:ln>
                <a:solidFill>
                  <a:srgbClr val="FFFFFF"/>
                </a:solidFill>
                <a:effectLst/>
                <a:uLnTx/>
                <a:uFillTx/>
                <a:latin typeface="Carlito"/>
                <a:ea typeface="+mn-ea"/>
                <a:cs typeface="Carlito"/>
              </a:rPr>
              <a:t>rate </a:t>
            </a:r>
            <a:r>
              <a:rPr kumimoji="0" sz="2000" b="0" i="0" u="none" strike="noStrike" kern="1200" cap="none" spc="0" normalizeH="0" baseline="0" noProof="0" dirty="0">
                <a:ln>
                  <a:noFill/>
                </a:ln>
                <a:solidFill>
                  <a:srgbClr val="FFFFFF"/>
                </a:solidFill>
                <a:effectLst/>
                <a:uLnTx/>
                <a:uFillTx/>
                <a:latin typeface="Carlito"/>
                <a:ea typeface="+mn-ea"/>
                <a:cs typeface="Carlito"/>
              </a:rPr>
              <a:t>in the </a:t>
            </a:r>
            <a:r>
              <a:rPr kumimoji="0" sz="2000" b="0" i="0" u="none" strike="noStrike" kern="1200" cap="none" spc="-5" normalizeH="0" baseline="0" noProof="0" dirty="0">
                <a:ln>
                  <a:noFill/>
                </a:ln>
                <a:solidFill>
                  <a:srgbClr val="FFFFFF"/>
                </a:solidFill>
                <a:effectLst/>
                <a:uLnTx/>
                <a:uFillTx/>
                <a:latin typeface="Carlito"/>
                <a:ea typeface="+mn-ea"/>
                <a:cs typeface="Carlito"/>
              </a:rPr>
              <a:t>sense that </a:t>
            </a:r>
            <a:r>
              <a:rPr kumimoji="0" sz="2000" b="0" i="0" u="none" strike="noStrike" kern="1200" cap="none" spc="0" normalizeH="0" baseline="0" noProof="0" dirty="0">
                <a:ln>
                  <a:noFill/>
                </a:ln>
                <a:solidFill>
                  <a:srgbClr val="FFFFFF"/>
                </a:solidFill>
                <a:effectLst/>
                <a:uLnTx/>
                <a:uFillTx/>
                <a:latin typeface="Carlito"/>
                <a:ea typeface="+mn-ea"/>
                <a:cs typeface="Carlito"/>
              </a:rPr>
              <a:t>the </a:t>
            </a:r>
            <a:r>
              <a:rPr kumimoji="0" sz="2000" b="0" i="0" u="none" strike="noStrike" kern="1200" cap="none" spc="-5" normalizeH="0" baseline="0" noProof="0" dirty="0">
                <a:ln>
                  <a:noFill/>
                </a:ln>
                <a:solidFill>
                  <a:srgbClr val="FFFFFF"/>
                </a:solidFill>
                <a:effectLst/>
                <a:uLnTx/>
                <a:uFillTx/>
                <a:latin typeface="Carlito"/>
                <a:ea typeface="+mn-ea"/>
                <a:cs typeface="Carlito"/>
              </a:rPr>
              <a:t>mean </a:t>
            </a:r>
            <a:r>
              <a:rPr kumimoji="0" sz="2000" b="0" i="0" u="none" strike="noStrike" kern="1200" cap="none" spc="0" normalizeH="0" baseline="0" noProof="0" dirty="0">
                <a:ln>
                  <a:noFill/>
                </a:ln>
                <a:solidFill>
                  <a:srgbClr val="FFFFFF"/>
                </a:solidFill>
                <a:effectLst/>
                <a:uLnTx/>
                <a:uFillTx/>
                <a:latin typeface="Carlito"/>
                <a:ea typeface="+mn-ea"/>
                <a:cs typeface="Carlito"/>
              </a:rPr>
              <a:t>number  </a:t>
            </a:r>
            <a:r>
              <a:rPr kumimoji="0" sz="2000" b="0" i="0" u="none" strike="noStrike" kern="1200" cap="none" spc="-5" normalizeH="0" baseline="0" noProof="0" dirty="0">
                <a:ln>
                  <a:noFill/>
                </a:ln>
                <a:solidFill>
                  <a:srgbClr val="FFFFFF"/>
                </a:solidFill>
                <a:effectLst/>
                <a:uLnTx/>
                <a:uFillTx/>
                <a:latin typeface="Carlito"/>
                <a:ea typeface="+mn-ea"/>
                <a:cs typeface="Carlito"/>
              </a:rPr>
              <a:t>of occurrences </a:t>
            </a:r>
            <a:r>
              <a:rPr kumimoji="0" sz="2000" b="0" i="0" u="none" strike="noStrike" kern="1200" cap="none" spc="0" normalizeH="0" baseline="0" noProof="0" dirty="0">
                <a:ln>
                  <a:noFill/>
                </a:ln>
                <a:solidFill>
                  <a:srgbClr val="FFFFFF"/>
                </a:solidFill>
                <a:effectLst/>
                <a:uLnTx/>
                <a:uFillTx/>
                <a:latin typeface="Carlito"/>
                <a:ea typeface="+mn-ea"/>
                <a:cs typeface="Carlito"/>
              </a:rPr>
              <a:t>in the </a:t>
            </a:r>
            <a:r>
              <a:rPr kumimoji="0" sz="2000" b="0" i="0" u="none" strike="noStrike" kern="1200" cap="none" spc="-10" normalizeH="0" baseline="0" noProof="0" dirty="0">
                <a:ln>
                  <a:noFill/>
                </a:ln>
                <a:solidFill>
                  <a:srgbClr val="FFFFFF"/>
                </a:solidFill>
                <a:effectLst/>
                <a:uLnTx/>
                <a:uFillTx/>
                <a:latin typeface="Carlito"/>
                <a:ea typeface="+mn-ea"/>
                <a:cs typeface="Carlito"/>
              </a:rPr>
              <a:t>interval </a:t>
            </a:r>
            <a:r>
              <a:rPr kumimoji="0" sz="2000" b="0" i="0" u="none" strike="noStrike" kern="1200" cap="none" spc="0" normalizeH="0" baseline="0" noProof="0" dirty="0">
                <a:ln>
                  <a:noFill/>
                </a:ln>
                <a:solidFill>
                  <a:srgbClr val="FFFFFF"/>
                </a:solidFill>
                <a:effectLst/>
                <a:uLnTx/>
                <a:uFillTx/>
                <a:latin typeface="Carlito"/>
                <a:ea typeface="+mn-ea"/>
                <a:cs typeface="Carlito"/>
              </a:rPr>
              <a:t>is </a:t>
            </a:r>
            <a:r>
              <a:rPr kumimoji="0" sz="2000" b="0" i="0" u="none" strike="noStrike" kern="1200" cap="none" spc="-10" normalizeH="0" baseline="0" noProof="0" dirty="0">
                <a:ln>
                  <a:noFill/>
                </a:ln>
                <a:solidFill>
                  <a:srgbClr val="FFFFFF"/>
                </a:solidFill>
                <a:effectLst/>
                <a:uLnTx/>
                <a:uFillTx/>
                <a:latin typeface="Carlito"/>
                <a:ea typeface="+mn-ea"/>
                <a:cs typeface="Carlito"/>
              </a:rPr>
              <a:t>proportional </a:t>
            </a:r>
            <a:r>
              <a:rPr kumimoji="0" sz="2000" b="0" i="0" u="none" strike="noStrike" kern="1200" cap="none" spc="-15" normalizeH="0" baseline="0" noProof="0" dirty="0">
                <a:ln>
                  <a:noFill/>
                </a:ln>
                <a:solidFill>
                  <a:srgbClr val="FFFFFF"/>
                </a:solidFill>
                <a:effectLst/>
                <a:uLnTx/>
                <a:uFillTx/>
                <a:latin typeface="Carlito"/>
                <a:ea typeface="+mn-ea"/>
                <a:cs typeface="Carlito"/>
              </a:rPr>
              <a:t>to </a:t>
            </a:r>
            <a:r>
              <a:rPr kumimoji="0" sz="2000" b="0" i="0" u="none" strike="noStrike" kern="1200" cap="none" spc="0" normalizeH="0" baseline="0" noProof="0" dirty="0">
                <a:ln>
                  <a:noFill/>
                </a:ln>
                <a:solidFill>
                  <a:srgbClr val="FFFFFF"/>
                </a:solidFill>
                <a:effectLst/>
                <a:uLnTx/>
                <a:uFillTx/>
                <a:latin typeface="Carlito"/>
                <a:ea typeface="+mn-ea"/>
                <a:cs typeface="Carlito"/>
              </a:rPr>
              <a:t>the  </a:t>
            </a:r>
            <a:r>
              <a:rPr kumimoji="0" sz="2000" b="0" i="0" u="none" strike="noStrike" kern="1200" cap="none" spc="-10" normalizeH="0" baseline="0" noProof="0" dirty="0">
                <a:ln>
                  <a:noFill/>
                </a:ln>
                <a:solidFill>
                  <a:srgbClr val="FFFFFF"/>
                </a:solidFill>
                <a:effectLst/>
                <a:uLnTx/>
                <a:uFillTx/>
                <a:latin typeface="Carlito"/>
                <a:ea typeface="+mn-ea"/>
                <a:cs typeface="Carlito"/>
              </a:rPr>
              <a:t>length </a:t>
            </a:r>
            <a:r>
              <a:rPr kumimoji="0" sz="2000" b="0" i="0" u="none" strike="noStrike" kern="1200" cap="none" spc="0" normalizeH="0" baseline="0" noProof="0" dirty="0">
                <a:ln>
                  <a:noFill/>
                </a:ln>
                <a:solidFill>
                  <a:srgbClr val="FFFFFF"/>
                </a:solidFill>
                <a:effectLst/>
                <a:uLnTx/>
                <a:uFillTx/>
                <a:latin typeface="Carlito"/>
                <a:ea typeface="+mn-ea"/>
                <a:cs typeface="Carlito"/>
              </a:rPr>
              <a:t>of the</a:t>
            </a:r>
            <a:r>
              <a:rPr kumimoji="0" sz="2000" b="0" i="0" u="none" strike="noStrike" kern="1200" cap="none" spc="-15" normalizeH="0" baseline="0" noProof="0" dirty="0">
                <a:ln>
                  <a:noFill/>
                </a:ln>
                <a:solidFill>
                  <a:srgbClr val="FFFFFF"/>
                </a:solidFill>
                <a:effectLst/>
                <a:uLnTx/>
                <a:uFillTx/>
                <a:latin typeface="Carlito"/>
                <a:ea typeface="+mn-ea"/>
                <a:cs typeface="Carlito"/>
              </a:rPr>
              <a:t> </a:t>
            </a:r>
            <a:r>
              <a:rPr kumimoji="0" sz="2000" b="0" i="0" u="none" strike="noStrike" kern="1200" cap="none" spc="-10" normalizeH="0" baseline="0" noProof="0" dirty="0">
                <a:ln>
                  <a:noFill/>
                </a:ln>
                <a:solidFill>
                  <a:srgbClr val="FFFFFF"/>
                </a:solidFill>
                <a:effectLst/>
                <a:uLnTx/>
                <a:uFillTx/>
                <a:latin typeface="Carlito"/>
                <a:ea typeface="+mn-ea"/>
                <a:cs typeface="Carlito"/>
              </a:rPr>
              <a:t>interval.</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433445" marR="0" lvl="0" indent="0" algn="l" defTabSz="914400" rtl="0" eaLnBrk="1" fontAlgn="auto" latinLnBrk="0" hangingPunct="1">
              <a:lnSpc>
                <a:spcPts val="1355"/>
              </a:lnSpc>
              <a:spcBef>
                <a:spcPts val="0"/>
              </a:spcBef>
              <a:spcAft>
                <a:spcPts val="0"/>
              </a:spcAft>
              <a:buClrTx/>
              <a:buSzTx/>
              <a:buFontTx/>
              <a:buNone/>
              <a:tabLst/>
              <a:defRPr/>
            </a:pPr>
            <a:r>
              <a:rPr kumimoji="0" sz="1400" b="0" i="0" u="none" strike="noStrike" kern="1200" cap="none" spc="-35" normalizeH="0" baseline="0" noProof="0" dirty="0">
                <a:ln>
                  <a:noFill/>
                </a:ln>
                <a:solidFill>
                  <a:prstClr val="black"/>
                </a:solidFill>
                <a:effectLst/>
                <a:uLnTx/>
                <a:uFillTx/>
                <a:latin typeface="Carlito"/>
                <a:ea typeface="+mn-ea"/>
                <a:cs typeface="Carlito"/>
              </a:rPr>
              <a:t>You </a:t>
            </a:r>
            <a:r>
              <a:rPr kumimoji="0" sz="1400" b="0" i="0" u="none" strike="noStrike" kern="1200" cap="none" spc="-5" normalizeH="0" baseline="0" noProof="0" dirty="0">
                <a:ln>
                  <a:noFill/>
                </a:ln>
                <a:solidFill>
                  <a:prstClr val="black"/>
                </a:solidFill>
                <a:effectLst/>
                <a:uLnTx/>
                <a:uFillTx/>
                <a:latin typeface="Carlito"/>
                <a:ea typeface="+mn-ea"/>
                <a:cs typeface="Carlito"/>
              </a:rPr>
              <a:t>can usually tell </a:t>
            </a:r>
            <a:r>
              <a:rPr kumimoji="0" sz="1400" b="0" i="0" u="none" strike="noStrike" kern="1200" cap="none" spc="0" normalizeH="0" baseline="0" noProof="0" dirty="0">
                <a:ln>
                  <a:noFill/>
                </a:ln>
                <a:solidFill>
                  <a:prstClr val="black"/>
                </a:solidFill>
                <a:effectLst/>
                <a:uLnTx/>
                <a:uFillTx/>
                <a:latin typeface="Carlito"/>
                <a:ea typeface="+mn-ea"/>
                <a:cs typeface="Carlito"/>
              </a:rPr>
              <a:t>in an </a:t>
            </a:r>
            <a:r>
              <a:rPr kumimoji="0" sz="1400" b="0" i="0" u="none" strike="noStrike" kern="1200" cap="none" spc="-15" normalizeH="0" baseline="0" noProof="0" dirty="0">
                <a:ln>
                  <a:noFill/>
                </a:ln>
                <a:solidFill>
                  <a:prstClr val="black"/>
                </a:solidFill>
                <a:effectLst/>
                <a:uLnTx/>
                <a:uFillTx/>
                <a:latin typeface="Carlito"/>
                <a:ea typeface="+mn-ea"/>
                <a:cs typeface="Carlito"/>
              </a:rPr>
              <a:t>exam </a:t>
            </a:r>
            <a:r>
              <a:rPr kumimoji="0" sz="1400" b="0" i="0" u="none" strike="noStrike" kern="1200" cap="none" spc="0" normalizeH="0" baseline="0" noProof="0" dirty="0">
                <a:ln>
                  <a:noFill/>
                </a:ln>
                <a:solidFill>
                  <a:prstClr val="black"/>
                </a:solidFill>
                <a:effectLst/>
                <a:uLnTx/>
                <a:uFillTx/>
                <a:latin typeface="Carlito"/>
                <a:ea typeface="+mn-ea"/>
                <a:cs typeface="Carlito"/>
              </a:rPr>
              <a:t>if a</a:t>
            </a:r>
            <a:r>
              <a:rPr kumimoji="0" sz="1400" b="0" i="0" u="none" strike="noStrike" kern="1200" cap="none" spc="2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Poisson</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343344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Distribution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5" normalizeH="0" baseline="0" noProof="0" dirty="0">
                <a:ln>
                  <a:noFill/>
                </a:ln>
                <a:solidFill>
                  <a:prstClr val="black"/>
                </a:solidFill>
                <a:effectLst/>
                <a:uLnTx/>
                <a:uFillTx/>
                <a:latin typeface="Carlito"/>
                <a:ea typeface="+mn-ea"/>
                <a:cs typeface="Carlito"/>
              </a:rPr>
              <a:t>intended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5" normalizeH="0" baseline="0" noProof="0" dirty="0">
                <a:ln>
                  <a:noFill/>
                </a:ln>
                <a:solidFill>
                  <a:prstClr val="black"/>
                </a:solidFill>
                <a:effectLst/>
                <a:uLnTx/>
                <a:uFillTx/>
                <a:latin typeface="Carlito"/>
                <a:ea typeface="+mn-ea"/>
                <a:cs typeface="Carlito"/>
              </a:rPr>
              <a:t>the </a:t>
            </a:r>
            <a:r>
              <a:rPr kumimoji="0" sz="1400" b="0" i="0" u="none" strike="noStrike" kern="1200" cap="none" spc="-10" normalizeH="0" baseline="0" noProof="0" dirty="0">
                <a:ln>
                  <a:noFill/>
                </a:ln>
                <a:solidFill>
                  <a:prstClr val="black"/>
                </a:solidFill>
                <a:effectLst/>
                <a:uLnTx/>
                <a:uFillTx/>
                <a:latin typeface="Carlito"/>
                <a:ea typeface="+mn-ea"/>
                <a:cs typeface="Carlito"/>
              </a:rPr>
              <a:t>word ‘rate’ </a:t>
            </a:r>
            <a:r>
              <a:rPr kumimoji="0" sz="1400" b="0" i="0" u="none" strike="noStrike" kern="1200" cap="none" spc="0" normalizeH="0" baseline="0" noProof="0" dirty="0">
                <a:ln>
                  <a:noFill/>
                </a:ln>
                <a:solidFill>
                  <a:prstClr val="black"/>
                </a:solidFill>
                <a:effectLst/>
                <a:uLnTx/>
                <a:uFillTx/>
                <a:latin typeface="Carlito"/>
                <a:ea typeface="+mn-ea"/>
                <a:cs typeface="Carlito"/>
              </a:rPr>
              <a:t>is</a:t>
            </a:r>
            <a:r>
              <a:rPr kumimoji="0" sz="1400" b="0" i="0" u="none" strike="noStrike" kern="1200" cap="none" spc="2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used.</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4" name="object 24"/>
          <p:cNvGrpSpPr/>
          <p:nvPr/>
        </p:nvGrpSpPr>
        <p:grpSpPr>
          <a:xfrm>
            <a:off x="342906" y="4466858"/>
            <a:ext cx="8022590" cy="1885314"/>
            <a:chOff x="342906" y="4466858"/>
            <a:chExt cx="8022590" cy="1885314"/>
          </a:xfrm>
        </p:grpSpPr>
        <p:sp>
          <p:nvSpPr>
            <p:cNvPr id="25" name="object 25"/>
            <p:cNvSpPr/>
            <p:nvPr/>
          </p:nvSpPr>
          <p:spPr>
            <a:xfrm>
              <a:off x="342906" y="4466858"/>
              <a:ext cx="8022322" cy="188516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467868" y="4530852"/>
              <a:ext cx="7772400" cy="174802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336417" y="5365369"/>
              <a:ext cx="286385" cy="212090"/>
            </a:xfrm>
            <a:custGeom>
              <a:avLst/>
              <a:gdLst/>
              <a:ahLst/>
              <a:cxnLst/>
              <a:rect l="l" t="t" r="r" b="b"/>
              <a:pathLst>
                <a:path w="286385" h="212089">
                  <a:moveTo>
                    <a:pt x="218821" y="0"/>
                  </a:moveTo>
                  <a:lnTo>
                    <a:pt x="215773" y="8635"/>
                  </a:lnTo>
                  <a:lnTo>
                    <a:pt x="228058" y="13946"/>
                  </a:lnTo>
                  <a:lnTo>
                    <a:pt x="238617" y="21304"/>
                  </a:lnTo>
                  <a:lnTo>
                    <a:pt x="260008" y="55429"/>
                  </a:lnTo>
                  <a:lnTo>
                    <a:pt x="267081" y="104774"/>
                  </a:lnTo>
                  <a:lnTo>
                    <a:pt x="266295" y="123517"/>
                  </a:lnTo>
                  <a:lnTo>
                    <a:pt x="254508" y="169290"/>
                  </a:lnTo>
                  <a:lnTo>
                    <a:pt x="228201" y="197865"/>
                  </a:lnTo>
                  <a:lnTo>
                    <a:pt x="216154" y="203199"/>
                  </a:lnTo>
                  <a:lnTo>
                    <a:pt x="218821" y="211708"/>
                  </a:lnTo>
                  <a:lnTo>
                    <a:pt x="259290" y="187705"/>
                  </a:lnTo>
                  <a:lnTo>
                    <a:pt x="282019" y="143335"/>
                  </a:lnTo>
                  <a:lnTo>
                    <a:pt x="286385" y="105917"/>
                  </a:lnTo>
                  <a:lnTo>
                    <a:pt x="285289" y="86536"/>
                  </a:lnTo>
                  <a:lnTo>
                    <a:pt x="268859" y="37083"/>
                  </a:lnTo>
                  <a:lnTo>
                    <a:pt x="234176" y="5544"/>
                  </a:lnTo>
                  <a:lnTo>
                    <a:pt x="218821" y="0"/>
                  </a:lnTo>
                  <a:close/>
                </a:path>
                <a:path w="286385" h="212089">
                  <a:moveTo>
                    <a:pt x="67563" y="0"/>
                  </a:moveTo>
                  <a:lnTo>
                    <a:pt x="27219" y="24110"/>
                  </a:lnTo>
                  <a:lnTo>
                    <a:pt x="4381" y="68595"/>
                  </a:lnTo>
                  <a:lnTo>
                    <a:pt x="0" y="105917"/>
                  </a:lnTo>
                  <a:lnTo>
                    <a:pt x="1093" y="125370"/>
                  </a:lnTo>
                  <a:lnTo>
                    <a:pt x="17399" y="174751"/>
                  </a:lnTo>
                  <a:lnTo>
                    <a:pt x="52153" y="206184"/>
                  </a:lnTo>
                  <a:lnTo>
                    <a:pt x="67563" y="211708"/>
                  </a:lnTo>
                  <a:lnTo>
                    <a:pt x="70231" y="203199"/>
                  </a:lnTo>
                  <a:lnTo>
                    <a:pt x="58183" y="197865"/>
                  </a:lnTo>
                  <a:lnTo>
                    <a:pt x="47767" y="190436"/>
                  </a:lnTo>
                  <a:lnTo>
                    <a:pt x="26376" y="155763"/>
                  </a:lnTo>
                  <a:lnTo>
                    <a:pt x="19304" y="104774"/>
                  </a:lnTo>
                  <a:lnTo>
                    <a:pt x="20089" y="86723"/>
                  </a:lnTo>
                  <a:lnTo>
                    <a:pt x="31877" y="42163"/>
                  </a:lnTo>
                  <a:lnTo>
                    <a:pt x="58398" y="13946"/>
                  </a:lnTo>
                  <a:lnTo>
                    <a:pt x="70612" y="8635"/>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object 28"/>
          <p:cNvSpPr txBox="1"/>
          <p:nvPr/>
        </p:nvSpPr>
        <p:spPr>
          <a:xfrm>
            <a:off x="1860550" y="5295646"/>
            <a:ext cx="197167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887220" algn="l"/>
              </a:tabLst>
              <a:defRPr/>
            </a:pPr>
            <a:r>
              <a:rPr kumimoji="0" sz="1800" b="1" i="0" u="none" strike="noStrike" kern="1200" cap="none" spc="-25" normalizeH="0" baseline="0" noProof="0" dirty="0">
                <a:ln>
                  <a:noFill/>
                </a:ln>
                <a:solidFill>
                  <a:prstClr val="black"/>
                </a:solidFill>
                <a:effectLst/>
                <a:uLnTx/>
                <a:uFillTx/>
                <a:latin typeface="Carlito"/>
                <a:ea typeface="+mn-ea"/>
                <a:cs typeface="Carlito"/>
              </a:rPr>
              <a:t>P</a:t>
            </a:r>
            <a:r>
              <a:rPr kumimoji="0" sz="1800" b="1" i="0" u="none" strike="noStrike" kern="1200" cap="none" spc="0" normalizeH="0" baseline="0" noProof="0" dirty="0">
                <a:ln>
                  <a:noFill/>
                </a:ln>
                <a:solidFill>
                  <a:prstClr val="black"/>
                </a:solidFill>
                <a:effectLst/>
                <a:uLnTx/>
                <a:uFillTx/>
                <a:latin typeface="Carlito"/>
                <a:ea typeface="+mn-ea"/>
                <a:cs typeface="Carlito"/>
              </a:rPr>
              <a:t>oisson </a:t>
            </a:r>
            <a:r>
              <a:rPr kumimoji="0" sz="1800" b="1" i="0" u="none" strike="noStrike" kern="1200" cap="none" spc="-30" normalizeH="0" baseline="0" noProof="0" dirty="0">
                <a:ln>
                  <a:noFill/>
                </a:ln>
                <a:solidFill>
                  <a:prstClr val="black"/>
                </a:solidFill>
                <a:effectLst/>
                <a:uLnTx/>
                <a:uFillTx/>
                <a:latin typeface="Carlito"/>
                <a:ea typeface="+mn-ea"/>
                <a:cs typeface="Carlito"/>
              </a:rPr>
              <a:t> </a:t>
            </a:r>
            <a:r>
              <a:rPr kumimoji="0" sz="1800" b="1" i="0" u="none" strike="noStrike" kern="1200" cap="none" spc="0" normalizeH="0" baseline="0" noProof="0" dirty="0">
                <a:ln>
                  <a:noFill/>
                </a:ln>
                <a:solidFill>
                  <a:prstClr val="black"/>
                </a:solidFill>
                <a:effectLst/>
                <a:uLnTx/>
                <a:uFillTx/>
                <a:latin typeface="Carlito"/>
                <a:ea typeface="+mn-ea"/>
                <a:cs typeface="Carlito"/>
              </a:rPr>
              <a:t>(</a:t>
            </a:r>
            <a:r>
              <a:rPr kumimoji="0" sz="1800" b="1" i="0" u="none" strike="noStrike" kern="1200" cap="none" spc="5" normalizeH="0" baseline="0" noProof="0" dirty="0">
                <a:ln>
                  <a:noFill/>
                </a:ln>
                <a:solidFill>
                  <a:prstClr val="black"/>
                </a:solidFill>
                <a:effectLst/>
                <a:uLnTx/>
                <a:uFillTx/>
                <a:latin typeface="Carlito"/>
                <a:ea typeface="+mn-ea"/>
                <a:cs typeface="Carlito"/>
              </a:rPr>
              <a:t>o</a:t>
            </a:r>
            <a:r>
              <a:rPr kumimoji="0" sz="1800" b="1" i="0" u="none" strike="noStrike" kern="1200" cap="none" spc="0" normalizeH="0" baseline="0" noProof="0" dirty="0">
                <a:ln>
                  <a:noFill/>
                </a:ln>
                <a:solidFill>
                  <a:prstClr val="black"/>
                </a:solidFill>
                <a:effectLst/>
                <a:uLnTx/>
                <a:uFillTx/>
                <a:latin typeface="Carlito"/>
                <a:ea typeface="+mn-ea"/>
                <a:cs typeface="Carlito"/>
              </a:rPr>
              <a:t>r</a:t>
            </a:r>
            <a:r>
              <a:rPr kumimoji="0" sz="1800" b="1"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345" normalizeH="0" baseline="0" noProof="0" dirty="0">
                <a:ln>
                  <a:noFill/>
                </a:ln>
                <a:solidFill>
                  <a:prstClr val="black"/>
                </a:solidFill>
                <a:effectLst/>
                <a:uLnTx/>
                <a:uFillTx/>
                <a:latin typeface="Tinos"/>
                <a:ea typeface="+mn-ea"/>
                <a:cs typeface="Tinos"/>
              </a:rPr>
              <a:t>𝑷</a:t>
            </a:r>
            <a:r>
              <a:rPr kumimoji="0" sz="1800" b="0" i="0" u="none" strike="noStrike" kern="1200" cap="none" spc="-340" normalizeH="0" baseline="0" noProof="0" dirty="0">
                <a:ln>
                  <a:noFill/>
                </a:ln>
                <a:solidFill>
                  <a:prstClr val="black"/>
                </a:solidFill>
                <a:effectLst/>
                <a:uLnTx/>
                <a:uFillTx/>
                <a:latin typeface="Tinos"/>
                <a:ea typeface="+mn-ea"/>
                <a:cs typeface="Tinos"/>
              </a:rPr>
              <a:t>𝒐</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150" normalizeH="0" baseline="0" noProof="0" dirty="0">
                <a:ln>
                  <a:noFill/>
                </a:ln>
                <a:solidFill>
                  <a:prstClr val="black"/>
                </a:solidFill>
                <a:effectLst/>
                <a:uLnTx/>
                <a:uFillTx/>
                <a:latin typeface="Tinos"/>
                <a:ea typeface="+mn-ea"/>
                <a:cs typeface="Tinos"/>
              </a:rPr>
              <a:t> </a:t>
            </a:r>
            <a:r>
              <a:rPr kumimoji="0" sz="1800" b="0" i="0" u="none" strike="noStrike" kern="1200" cap="none" spc="-420" normalizeH="0" baseline="0" noProof="0" dirty="0">
                <a:ln>
                  <a:noFill/>
                </a:ln>
                <a:solidFill>
                  <a:prstClr val="black"/>
                </a:solidFill>
                <a:effectLst/>
                <a:uLnTx/>
                <a:uFillTx/>
                <a:latin typeface="Tinos"/>
                <a:ea typeface="+mn-ea"/>
                <a:cs typeface="Tinos"/>
              </a:rPr>
              <a:t>𝟓</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1" i="0" u="none" strike="noStrike" kern="1200" cap="none" spc="0"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9" name="object 29"/>
          <p:cNvSpPr/>
          <p:nvPr/>
        </p:nvSpPr>
        <p:spPr>
          <a:xfrm>
            <a:off x="2055876" y="5995415"/>
            <a:ext cx="5506720" cy="861060"/>
          </a:xfrm>
          <a:custGeom>
            <a:avLst/>
            <a:gdLst/>
            <a:ahLst/>
            <a:cxnLst/>
            <a:rect l="l" t="t" r="r" b="b"/>
            <a:pathLst>
              <a:path w="5506720" h="861059">
                <a:moveTo>
                  <a:pt x="5506212" y="0"/>
                </a:moveTo>
                <a:lnTo>
                  <a:pt x="0" y="0"/>
                </a:lnTo>
                <a:lnTo>
                  <a:pt x="0" y="861060"/>
                </a:lnTo>
                <a:lnTo>
                  <a:pt x="5506212" y="861060"/>
                </a:lnTo>
                <a:lnTo>
                  <a:pt x="550621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2135251" y="6016548"/>
            <a:ext cx="3819525"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0" normalizeH="0" baseline="0" noProof="0" dirty="0">
                <a:ln>
                  <a:noFill/>
                </a:ln>
                <a:solidFill>
                  <a:prstClr val="black"/>
                </a:solidFill>
                <a:effectLst/>
                <a:uLnTx/>
                <a:uFillTx/>
                <a:latin typeface="Carlito"/>
                <a:ea typeface="+mn-ea"/>
                <a:cs typeface="Carlito"/>
              </a:rPr>
              <a:t>(From </a:t>
            </a:r>
            <a:r>
              <a:rPr kumimoji="0" sz="1600" b="1" i="0" u="none" strike="noStrike" kern="1200" cap="none" spc="-5" normalizeH="0" baseline="0" noProof="0" dirty="0">
                <a:ln>
                  <a:noFill/>
                </a:ln>
                <a:solidFill>
                  <a:prstClr val="black"/>
                </a:solidFill>
                <a:effectLst/>
                <a:uLnTx/>
                <a:uFillTx/>
                <a:latin typeface="Carlito"/>
                <a:ea typeface="+mn-ea"/>
                <a:cs typeface="Carlito"/>
              </a:rPr>
              <a:t>mark scheme) Hits occur singly in time  Hits </a:t>
            </a:r>
            <a:r>
              <a:rPr kumimoji="0" sz="1600" b="1" i="0" u="none" strike="noStrike" kern="1200" cap="none" spc="-10" normalizeH="0" baseline="0" noProof="0" dirty="0">
                <a:ln>
                  <a:noFill/>
                </a:ln>
                <a:solidFill>
                  <a:prstClr val="black"/>
                </a:solidFill>
                <a:effectLst/>
                <a:uLnTx/>
                <a:uFillTx/>
                <a:latin typeface="Carlito"/>
                <a:ea typeface="+mn-ea"/>
                <a:cs typeface="Carlito"/>
              </a:rPr>
              <a:t>are independent </a:t>
            </a:r>
            <a:r>
              <a:rPr kumimoji="0" sz="1600" b="1" i="0" u="heavy" strike="noStrike" kern="1200" cap="none" spc="0" normalizeH="0" baseline="0" noProof="0" dirty="0">
                <a:ln>
                  <a:noFill/>
                </a:ln>
                <a:solidFill>
                  <a:prstClr val="black"/>
                </a:solidFill>
                <a:effectLst/>
                <a:uLnTx/>
                <a:uFill>
                  <a:solidFill>
                    <a:srgbClr val="000000"/>
                  </a:solidFill>
                </a:uFill>
                <a:latin typeface="Carlito"/>
                <a:ea typeface="+mn-ea"/>
                <a:cs typeface="Carlito"/>
              </a:rPr>
              <a:t>or</a:t>
            </a:r>
            <a:r>
              <a:rPr kumimoji="0" sz="1600" b="1" i="0" u="none" strike="noStrike" kern="1200" cap="none" spc="0" normalizeH="0" baseline="0" noProof="0" dirty="0">
                <a:ln>
                  <a:noFill/>
                </a:ln>
                <a:solidFill>
                  <a:prstClr val="black"/>
                </a:solidFill>
                <a:effectLst/>
                <a:uLnTx/>
                <a:uFillTx/>
                <a:latin typeface="Carlito"/>
                <a:ea typeface="+mn-ea"/>
                <a:cs typeface="Carlito"/>
              </a:rPr>
              <a:t> </a:t>
            </a:r>
            <a:r>
              <a:rPr kumimoji="0" sz="1600" b="1" i="0" u="none" strike="noStrike" kern="1200" cap="none" spc="-5" normalizeH="0" baseline="0" noProof="0" dirty="0">
                <a:ln>
                  <a:noFill/>
                </a:ln>
                <a:solidFill>
                  <a:prstClr val="black"/>
                </a:solidFill>
                <a:effectLst/>
                <a:uLnTx/>
                <a:uFillTx/>
                <a:latin typeface="Carlito"/>
                <a:ea typeface="+mn-ea"/>
                <a:cs typeface="Carlito"/>
              </a:rPr>
              <a:t>hits </a:t>
            </a:r>
            <a:r>
              <a:rPr kumimoji="0" sz="1600" b="1" i="0" u="none" strike="noStrike" kern="1200" cap="none" spc="-10" normalizeH="0" baseline="0" noProof="0" dirty="0">
                <a:ln>
                  <a:noFill/>
                </a:ln>
                <a:solidFill>
                  <a:prstClr val="black"/>
                </a:solidFill>
                <a:effectLst/>
                <a:uLnTx/>
                <a:uFillTx/>
                <a:latin typeface="Carlito"/>
                <a:ea typeface="+mn-ea"/>
                <a:cs typeface="Carlito"/>
              </a:rPr>
              <a:t>occurs </a:t>
            </a:r>
            <a:r>
              <a:rPr kumimoji="0" sz="1600" b="1" i="0" u="none" strike="noStrike" kern="1200" cap="none" spc="-15" normalizeH="0" baseline="0" noProof="0" dirty="0">
                <a:ln>
                  <a:noFill/>
                </a:ln>
                <a:solidFill>
                  <a:prstClr val="black"/>
                </a:solidFill>
                <a:effectLst/>
                <a:uLnTx/>
                <a:uFillTx/>
                <a:latin typeface="Carlito"/>
                <a:ea typeface="+mn-ea"/>
                <a:cs typeface="Carlito"/>
              </a:rPr>
              <a:t>randomly  </a:t>
            </a:r>
            <a:r>
              <a:rPr kumimoji="0" sz="1600" b="1" i="0" u="none" strike="noStrike" kern="1200" cap="none" spc="-5" normalizeH="0" baseline="0" noProof="0" dirty="0">
                <a:ln>
                  <a:noFill/>
                </a:ln>
                <a:solidFill>
                  <a:prstClr val="black"/>
                </a:solidFill>
                <a:effectLst/>
                <a:uLnTx/>
                <a:uFillTx/>
                <a:latin typeface="Carlito"/>
                <a:ea typeface="+mn-ea"/>
                <a:cs typeface="Carlito"/>
              </a:rPr>
              <a:t>Hits occur </a:t>
            </a:r>
            <a:r>
              <a:rPr kumimoji="0" sz="1600" b="1" i="0" u="none" strike="noStrike" kern="1200" cap="none" spc="-10" normalizeH="0" baseline="0" noProof="0" dirty="0">
                <a:ln>
                  <a:noFill/>
                </a:ln>
                <a:solidFill>
                  <a:prstClr val="black"/>
                </a:solidFill>
                <a:effectLst/>
                <a:uLnTx/>
                <a:uFillTx/>
                <a:latin typeface="Carlito"/>
                <a:ea typeface="+mn-ea"/>
                <a:cs typeface="Carlito"/>
              </a:rPr>
              <a:t>at </a:t>
            </a:r>
            <a:r>
              <a:rPr kumimoji="0" sz="1600" b="1" i="0" u="none" strike="noStrike" kern="1200" cap="none" spc="-5" normalizeH="0" baseline="0" noProof="0" dirty="0">
                <a:ln>
                  <a:noFill/>
                </a:ln>
                <a:solidFill>
                  <a:prstClr val="black"/>
                </a:solidFill>
                <a:effectLst/>
                <a:uLnTx/>
                <a:uFillTx/>
                <a:latin typeface="Carlito"/>
                <a:ea typeface="+mn-ea"/>
                <a:cs typeface="Carlito"/>
              </a:rPr>
              <a:t>a </a:t>
            </a:r>
            <a:r>
              <a:rPr kumimoji="0" sz="1600" b="1" i="0" u="none" strike="noStrike" kern="1200" cap="none" spc="-10" normalizeH="0" baseline="0" noProof="0" dirty="0">
                <a:ln>
                  <a:noFill/>
                </a:ln>
                <a:solidFill>
                  <a:prstClr val="black"/>
                </a:solidFill>
                <a:effectLst/>
                <a:uLnTx/>
                <a:uFillTx/>
                <a:latin typeface="Carlito"/>
                <a:ea typeface="+mn-ea"/>
                <a:cs typeface="Carlito"/>
              </a:rPr>
              <a:t>constant</a:t>
            </a:r>
            <a:r>
              <a:rPr kumimoji="0" sz="1600" b="1" i="0" u="none" strike="noStrike" kern="1200" cap="none" spc="15" normalizeH="0" baseline="0" noProof="0" dirty="0">
                <a:ln>
                  <a:noFill/>
                </a:ln>
                <a:solidFill>
                  <a:prstClr val="black"/>
                </a:solidFill>
                <a:effectLst/>
                <a:uLnTx/>
                <a:uFillTx/>
                <a:latin typeface="Carlito"/>
                <a:ea typeface="+mn-ea"/>
                <a:cs typeface="Carlito"/>
              </a:rPr>
              <a:t> </a:t>
            </a:r>
            <a:r>
              <a:rPr kumimoji="0" sz="1600" b="1" i="0" u="none" strike="noStrike" kern="1200" cap="none" spc="-25" normalizeH="0" baseline="0" noProof="0" dirty="0">
                <a:ln>
                  <a:noFill/>
                </a:ln>
                <a:solidFill>
                  <a:prstClr val="black"/>
                </a:solidFill>
                <a:effectLst/>
                <a:uLnTx/>
                <a:uFillTx/>
                <a:latin typeface="Carlito"/>
                <a:ea typeface="+mn-ea"/>
                <a:cs typeface="Carlito"/>
              </a:rPr>
              <a:t>rate</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sp>
        <p:nvSpPr>
          <p:cNvPr id="31" name="object 31"/>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44</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919220" cy="514350"/>
          </a:xfrm>
          <a:prstGeom prst="rect">
            <a:avLst/>
          </a:prstGeom>
        </p:spPr>
        <p:txBody>
          <a:bodyPr vert="horz" wrap="square" lIns="0" tIns="13335" rIns="0" bIns="0" rtlCol="0">
            <a:spAutoFit/>
          </a:bodyPr>
          <a:lstStyle/>
          <a:p>
            <a:pPr marL="12700">
              <a:lnSpc>
                <a:spcPct val="100000"/>
              </a:lnSpc>
              <a:spcBef>
                <a:spcPts val="105"/>
              </a:spcBef>
            </a:pPr>
            <a:r>
              <a:rPr sz="3200" spc="-15" dirty="0">
                <a:solidFill>
                  <a:srgbClr val="FFFFFF"/>
                </a:solidFill>
              </a:rPr>
              <a:t>Poisson </a:t>
            </a:r>
            <a:r>
              <a:rPr sz="3200" dirty="0">
                <a:solidFill>
                  <a:srgbClr val="FFFFFF"/>
                </a:solidFill>
              </a:rPr>
              <a:t>or </a:t>
            </a:r>
            <a:r>
              <a:rPr sz="3200" spc="-5" dirty="0">
                <a:solidFill>
                  <a:srgbClr val="FFFFFF"/>
                </a:solidFill>
              </a:rPr>
              <a:t>not</a:t>
            </a:r>
            <a:r>
              <a:rPr sz="3200" spc="-40" dirty="0">
                <a:solidFill>
                  <a:srgbClr val="FFFFFF"/>
                </a:solidFill>
              </a:rPr>
              <a:t> </a:t>
            </a:r>
            <a:r>
              <a:rPr sz="3200" spc="-15" dirty="0">
                <a:solidFill>
                  <a:srgbClr val="FFFFFF"/>
                </a:solidFill>
              </a:rPr>
              <a:t>Poisson?</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738885"/>
            <a:ext cx="7386320"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Given </a:t>
            </a:r>
            <a:r>
              <a:rPr kumimoji="0" sz="1800" b="0" i="0" u="none" strike="noStrike" kern="1200" cap="none" spc="0" normalizeH="0" baseline="0" noProof="0" dirty="0">
                <a:ln>
                  <a:noFill/>
                </a:ln>
                <a:solidFill>
                  <a:prstClr val="black"/>
                </a:solidFill>
                <a:effectLst/>
                <a:uLnTx/>
                <a:uFillTx/>
                <a:latin typeface="Carlito"/>
                <a:ea typeface="+mn-ea"/>
                <a:cs typeface="Carlito"/>
              </a:rPr>
              <a:t>these </a:t>
            </a:r>
            <a:r>
              <a:rPr kumimoji="0" sz="1800" b="0" i="0" u="none" strike="noStrike" kern="1200" cap="none" spc="-10" normalizeH="0" baseline="0" noProof="0" dirty="0">
                <a:ln>
                  <a:noFill/>
                </a:ln>
                <a:solidFill>
                  <a:prstClr val="black"/>
                </a:solidFill>
                <a:effectLst/>
                <a:uLnTx/>
                <a:uFillTx/>
                <a:latin typeface="Carlito"/>
                <a:ea typeface="+mn-ea"/>
                <a:cs typeface="Carlito"/>
              </a:rPr>
              <a:t>restrictions, </a:t>
            </a:r>
            <a:r>
              <a:rPr kumimoji="0" sz="1800" b="0" i="0" u="none" strike="noStrike" kern="1200" cap="none" spc="-5" normalizeH="0" baseline="0" noProof="0" dirty="0">
                <a:ln>
                  <a:noFill/>
                </a:ln>
                <a:solidFill>
                  <a:prstClr val="black"/>
                </a:solidFill>
                <a:effectLst/>
                <a:uLnTx/>
                <a:uFillTx/>
                <a:latin typeface="Carlito"/>
                <a:ea typeface="+mn-ea"/>
                <a:cs typeface="Carlito"/>
              </a:rPr>
              <a:t>which of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following could we </a:t>
            </a:r>
            <a:r>
              <a:rPr kumimoji="0" sz="1800" b="0" i="0" u="none" strike="noStrike" kern="1200" cap="none" spc="-5" normalizeH="0" baseline="0" noProof="0" dirty="0">
                <a:ln>
                  <a:noFill/>
                </a:ln>
                <a:solidFill>
                  <a:prstClr val="black"/>
                </a:solidFill>
                <a:effectLst/>
                <a:uLnTx/>
                <a:uFillTx/>
                <a:latin typeface="Carlito"/>
                <a:ea typeface="+mn-ea"/>
                <a:cs typeface="Carlito"/>
              </a:rPr>
              <a:t>model using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Poisson  Distribution (where </a:t>
            </a:r>
            <a:r>
              <a:rPr kumimoji="0" sz="1800" b="0" i="0" u="none" strike="noStrike" kern="1200" cap="none" spc="-15" normalizeH="0" baseline="0" noProof="0" dirty="0">
                <a:ln>
                  <a:noFill/>
                </a:ln>
                <a:solidFill>
                  <a:prstClr val="black"/>
                </a:solidFill>
                <a:effectLst/>
                <a:uLnTx/>
                <a:uFillTx/>
                <a:latin typeface="Carlito"/>
                <a:ea typeface="+mn-ea"/>
                <a:cs typeface="Carlito"/>
              </a:rPr>
              <a:t>any </a:t>
            </a:r>
            <a:r>
              <a:rPr kumimoji="0" sz="1800" b="0" i="0" u="none" strike="noStrike" kern="1200" cap="none" spc="-5" normalizeH="0" baseline="0" noProof="0" dirty="0">
                <a:ln>
                  <a:noFill/>
                </a:ln>
                <a:solidFill>
                  <a:prstClr val="black"/>
                </a:solidFill>
                <a:effectLst/>
                <a:uLnTx/>
                <a:uFillTx/>
                <a:latin typeface="Carlito"/>
                <a:ea typeface="+mn-ea"/>
                <a:cs typeface="Carlito"/>
              </a:rPr>
              <a:t>reasonable simplifying assumptions </a:t>
            </a:r>
            <a:r>
              <a:rPr kumimoji="0" sz="1800" b="0" i="0" u="none" strike="noStrike" kern="1200" cap="none" spc="-10" normalizeH="0" baseline="0" noProof="0" dirty="0">
                <a:ln>
                  <a:noFill/>
                </a:ln>
                <a:solidFill>
                  <a:prstClr val="black"/>
                </a:solidFill>
                <a:effectLst/>
                <a:uLnTx/>
                <a:uFillTx/>
                <a:latin typeface="Carlito"/>
                <a:ea typeface="+mn-ea"/>
                <a:cs typeface="Carlito"/>
              </a:rPr>
              <a:t>are</a:t>
            </a:r>
            <a:r>
              <a:rPr kumimoji="0" sz="1800" b="0" i="0" u="none" strike="noStrike" kern="1200" cap="none" spc="15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justifiable)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2449067" y="1429553"/>
            <a:ext cx="6117335" cy="1328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2555748" y="1488947"/>
            <a:ext cx="5904230" cy="1201420"/>
          </a:xfrm>
          <a:prstGeom prst="rect">
            <a:avLst/>
          </a:prstGeom>
          <a:solidFill>
            <a:srgbClr val="FFFFFF"/>
          </a:solidFill>
        </p:spPr>
        <p:txBody>
          <a:bodyPr vert="horz" wrap="square" lIns="0" tIns="31115" rIns="0" bIns="0" rtlCol="0">
            <a:spAutoFit/>
          </a:bodyPr>
          <a:lstStyle/>
          <a:p>
            <a:pPr marL="92075" marR="374650" lvl="0" indent="0" algn="l"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volcano </a:t>
            </a:r>
            <a:r>
              <a:rPr kumimoji="0" sz="1800" b="0" i="0" u="none" strike="noStrike" kern="1200" cap="none" spc="-5" normalizeH="0" baseline="0" noProof="0" dirty="0">
                <a:ln>
                  <a:noFill/>
                </a:ln>
                <a:solidFill>
                  <a:prstClr val="black"/>
                </a:solidFill>
                <a:effectLst/>
                <a:uLnTx/>
                <a:uFillTx/>
                <a:latin typeface="Carlito"/>
                <a:ea typeface="+mn-ea"/>
                <a:cs typeface="Carlito"/>
              </a:rPr>
              <a:t>erupts every </a:t>
            </a:r>
            <a:r>
              <a:rPr kumimoji="0" sz="1800" b="0" i="0" u="none" strike="noStrike" kern="1200" cap="none" spc="0" normalizeH="0" baseline="0" noProof="0" dirty="0">
                <a:ln>
                  <a:noFill/>
                </a:ln>
                <a:solidFill>
                  <a:prstClr val="black"/>
                </a:solidFill>
                <a:effectLst/>
                <a:uLnTx/>
                <a:uFillTx/>
                <a:latin typeface="Carlito"/>
                <a:ea typeface="+mn-ea"/>
                <a:cs typeface="Carlito"/>
              </a:rPr>
              <a:t>1000 </a:t>
            </a:r>
            <a:r>
              <a:rPr kumimoji="0" sz="1800" b="0" i="0" u="none" strike="noStrike" kern="1200" cap="none" spc="-15" normalizeH="0" baseline="0" noProof="0" dirty="0">
                <a:ln>
                  <a:noFill/>
                </a:ln>
                <a:solidFill>
                  <a:prstClr val="black"/>
                </a:solidFill>
                <a:effectLst/>
                <a:uLnTx/>
                <a:uFillTx/>
                <a:latin typeface="Carlito"/>
                <a:ea typeface="+mn-ea"/>
                <a:cs typeface="Carlito"/>
              </a:rPr>
              <a:t>years,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20" normalizeH="0" baseline="0" noProof="0" dirty="0">
                <a:ln>
                  <a:noFill/>
                </a:ln>
                <a:solidFill>
                  <a:prstClr val="black"/>
                </a:solidFill>
                <a:effectLst/>
                <a:uLnTx/>
                <a:uFillTx/>
                <a:latin typeface="Carlito"/>
                <a:ea typeface="+mn-ea"/>
                <a:cs typeface="Carlito"/>
              </a:rPr>
              <a:t>we’re </a:t>
            </a:r>
            <a:r>
              <a:rPr kumimoji="0" sz="1800" b="0" i="0" u="none" strike="noStrike" kern="1200" cap="none" spc="-15" normalizeH="0" baseline="0" noProof="0" dirty="0">
                <a:ln>
                  <a:noFill/>
                </a:ln>
                <a:solidFill>
                  <a:prstClr val="black"/>
                </a:solidFill>
                <a:effectLst/>
                <a:uLnTx/>
                <a:uFillTx/>
                <a:latin typeface="Carlito"/>
                <a:ea typeface="+mn-ea"/>
                <a:cs typeface="Carlito"/>
              </a:rPr>
              <a:t>interested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least one eruption </a:t>
            </a:r>
            <a:r>
              <a:rPr kumimoji="0" sz="1800" b="0" i="0" u="none" strike="noStrike" kern="1200" cap="none" spc="-10" normalizeH="0" baseline="0" noProof="0" dirty="0">
                <a:ln>
                  <a:noFill/>
                </a:ln>
                <a:solidFill>
                  <a:prstClr val="black"/>
                </a:solidFill>
                <a:effectLst/>
                <a:uLnTx/>
                <a:uFillTx/>
                <a:latin typeface="Carlito"/>
                <a:ea typeface="+mn-ea"/>
                <a:cs typeface="Carlito"/>
              </a:rPr>
              <a:t>next</a:t>
            </a:r>
            <a:r>
              <a:rPr kumimoji="0" sz="1800" b="0" i="0" u="none" strike="noStrike" kern="1200" cap="none" spc="65" normalizeH="0" baseline="0" noProof="0" dirty="0">
                <a:ln>
                  <a:noFill/>
                </a:ln>
                <a:solidFill>
                  <a:prstClr val="black"/>
                </a:solidFill>
                <a:effectLst/>
                <a:uLnTx/>
                <a:uFillTx/>
                <a:latin typeface="Carlito"/>
                <a:ea typeface="+mn-ea"/>
                <a:cs typeface="Carlito"/>
              </a:rPr>
              <a:t> </a:t>
            </a:r>
            <a:r>
              <a:rPr kumimoji="0" sz="1800" b="0" i="0" u="none" strike="noStrike" kern="1200" cap="none" spc="-45" normalizeH="0" baseline="0" noProof="0" dirty="0">
                <a:ln>
                  <a:noFill/>
                </a:ln>
                <a:solidFill>
                  <a:prstClr val="black"/>
                </a:solidFill>
                <a:effectLst/>
                <a:uLnTx/>
                <a:uFillTx/>
                <a:latin typeface="Carlito"/>
                <a:ea typeface="+mn-ea"/>
                <a:cs typeface="Carlito"/>
              </a:rPr>
              <a:t>year.</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rlito"/>
                <a:ea typeface="+mn-ea"/>
                <a:cs typeface="Carlito"/>
              </a:rPr>
              <a:t>If a </a:t>
            </a:r>
            <a:r>
              <a:rPr kumimoji="0" sz="1800" b="1" i="0" u="none" strike="noStrike" kern="1200" cap="none" spc="-5" normalizeH="0" baseline="0" noProof="0" dirty="0">
                <a:ln>
                  <a:noFill/>
                </a:ln>
                <a:solidFill>
                  <a:prstClr val="black"/>
                </a:solidFill>
                <a:effectLst/>
                <a:uLnTx/>
                <a:uFillTx/>
                <a:latin typeface="Carlito"/>
                <a:ea typeface="+mn-ea"/>
                <a:cs typeface="Carlito"/>
              </a:rPr>
              <a:t>volcano </a:t>
            </a:r>
            <a:r>
              <a:rPr kumimoji="0" sz="1800" b="1" i="0" u="none" strike="noStrike" kern="1200" cap="none" spc="-10" normalizeH="0" baseline="0" noProof="0" dirty="0">
                <a:ln>
                  <a:noFill/>
                </a:ln>
                <a:solidFill>
                  <a:prstClr val="black"/>
                </a:solidFill>
                <a:effectLst/>
                <a:uLnTx/>
                <a:uFillTx/>
                <a:latin typeface="Carlito"/>
                <a:ea typeface="+mn-ea"/>
                <a:cs typeface="Carlito"/>
              </a:rPr>
              <a:t>erupted </a:t>
            </a:r>
            <a:r>
              <a:rPr kumimoji="0" sz="1800" b="1" i="0" u="none" strike="noStrike" kern="1200" cap="none" spc="-15" normalizeH="0" baseline="0" noProof="0" dirty="0">
                <a:ln>
                  <a:noFill/>
                </a:ln>
                <a:solidFill>
                  <a:prstClr val="black"/>
                </a:solidFill>
                <a:effectLst/>
                <a:uLnTx/>
                <a:uFillTx/>
                <a:latin typeface="Carlito"/>
                <a:ea typeface="+mn-ea"/>
                <a:cs typeface="Carlito"/>
              </a:rPr>
              <a:t>today </a:t>
            </a:r>
            <a:r>
              <a:rPr kumimoji="0" sz="1800" b="1" i="0" u="none" strike="noStrike" kern="1200" cap="none" spc="0" normalizeH="0" baseline="0" noProof="0" dirty="0">
                <a:ln>
                  <a:noFill/>
                </a:ln>
                <a:solidFill>
                  <a:prstClr val="black"/>
                </a:solidFill>
                <a:effectLst/>
                <a:uLnTx/>
                <a:uFillTx/>
                <a:latin typeface="Carlito"/>
                <a:ea typeface="+mn-ea"/>
                <a:cs typeface="Carlito"/>
              </a:rPr>
              <a:t>and then </a:t>
            </a:r>
            <a:r>
              <a:rPr kumimoji="0" sz="1800" b="1" i="0" u="none" strike="noStrike" kern="1200" cap="none" spc="-5" normalizeH="0" baseline="0" noProof="0" dirty="0">
                <a:ln>
                  <a:noFill/>
                </a:ln>
                <a:solidFill>
                  <a:prstClr val="black"/>
                </a:solidFill>
                <a:effectLst/>
                <a:uLnTx/>
                <a:uFillTx/>
                <a:latin typeface="Carlito"/>
                <a:ea typeface="+mn-ea"/>
                <a:cs typeface="Carlito"/>
              </a:rPr>
              <a:t>finished erupting,</a:t>
            </a:r>
            <a:r>
              <a:rPr kumimoji="0" sz="1800" b="1" i="0" u="none" strike="noStrike" kern="1200" cap="none" spc="-75" normalizeH="0" baseline="0" noProof="0" dirty="0">
                <a:ln>
                  <a:noFill/>
                </a:ln>
                <a:solidFill>
                  <a:prstClr val="black"/>
                </a:solidFill>
                <a:effectLst/>
                <a:uLnTx/>
                <a:uFillTx/>
                <a:latin typeface="Carlito"/>
                <a:ea typeface="+mn-ea"/>
                <a:cs typeface="Carlito"/>
              </a:rPr>
              <a:t> </a:t>
            </a:r>
            <a:r>
              <a:rPr kumimoji="0" sz="1800" b="1" i="0" u="none" strike="noStrike" kern="1200" cap="none" spc="-15" normalizeH="0" baseline="0" noProof="0" dirty="0">
                <a:ln>
                  <a:noFill/>
                </a:ln>
                <a:solidFill>
                  <a:prstClr val="black"/>
                </a:solidFill>
                <a:effectLst/>
                <a:uLnTx/>
                <a:uFillTx/>
                <a:latin typeface="Carlito"/>
                <a:ea typeface="+mn-ea"/>
                <a:cs typeface="Carlito"/>
              </a:rPr>
              <a:t>it’s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rlito"/>
                <a:ea typeface="+mn-ea"/>
                <a:cs typeface="Carlito"/>
              </a:rPr>
              <a:t>less </a:t>
            </a:r>
            <a:r>
              <a:rPr kumimoji="0" sz="1800" b="1" i="0" u="none" strike="noStrike" kern="1200" cap="none" spc="-10" normalizeH="0" baseline="0" noProof="0" dirty="0">
                <a:ln>
                  <a:noFill/>
                </a:ln>
                <a:solidFill>
                  <a:prstClr val="black"/>
                </a:solidFill>
                <a:effectLst/>
                <a:uLnTx/>
                <a:uFillTx/>
                <a:latin typeface="Carlito"/>
                <a:ea typeface="+mn-ea"/>
                <a:cs typeface="Carlito"/>
              </a:rPr>
              <a:t>likely to </a:t>
            </a:r>
            <a:r>
              <a:rPr kumimoji="0" sz="1800" b="1" i="0" u="none" strike="noStrike" kern="1200" cap="none" spc="-5" normalizeH="0" baseline="0" noProof="0" dirty="0">
                <a:ln>
                  <a:noFill/>
                </a:ln>
                <a:solidFill>
                  <a:prstClr val="black"/>
                </a:solidFill>
                <a:effectLst/>
                <a:uLnTx/>
                <a:uFillTx/>
                <a:latin typeface="Carlito"/>
                <a:ea typeface="+mn-ea"/>
                <a:cs typeface="Carlito"/>
              </a:rPr>
              <a:t>erupt next </a:t>
            </a:r>
            <a:r>
              <a:rPr kumimoji="0" sz="1800" b="1" i="0" u="none" strike="noStrike" kern="1200" cap="none" spc="-40" normalizeH="0" baseline="0" noProof="0" dirty="0">
                <a:ln>
                  <a:noFill/>
                </a:ln>
                <a:solidFill>
                  <a:prstClr val="black"/>
                </a:solidFill>
                <a:effectLst/>
                <a:uLnTx/>
                <a:uFillTx/>
                <a:latin typeface="Carlito"/>
                <a:ea typeface="+mn-ea"/>
                <a:cs typeface="Carlito"/>
              </a:rPr>
              <a:t>year. </a:t>
            </a:r>
            <a:r>
              <a:rPr kumimoji="0" sz="1800" b="1" i="0" u="none" strike="noStrike" kern="1200" cap="none" spc="0" normalizeH="0" baseline="0" noProof="0" dirty="0">
                <a:ln>
                  <a:noFill/>
                </a:ln>
                <a:solidFill>
                  <a:prstClr val="black"/>
                </a:solidFill>
                <a:effectLst/>
                <a:uLnTx/>
                <a:uFillTx/>
                <a:latin typeface="Carlito"/>
                <a:ea typeface="+mn-ea"/>
                <a:cs typeface="Carlito"/>
              </a:rPr>
              <a:t>So </a:t>
            </a:r>
            <a:r>
              <a:rPr kumimoji="0" sz="1800" b="1" i="0" u="none" strike="noStrike" kern="1200" cap="none" spc="-10" normalizeH="0" baseline="0" noProof="0" dirty="0">
                <a:ln>
                  <a:noFill/>
                </a:ln>
                <a:solidFill>
                  <a:prstClr val="black"/>
                </a:solidFill>
                <a:effectLst/>
                <a:uLnTx/>
                <a:uFillTx/>
                <a:latin typeface="Carlito"/>
                <a:ea typeface="+mn-ea"/>
                <a:cs typeface="Carlito"/>
              </a:rPr>
              <a:t>events are </a:t>
            </a:r>
            <a:r>
              <a:rPr kumimoji="0" sz="1800" b="1" i="0" u="none" strike="noStrike" kern="1200" cap="none" spc="0" normalizeH="0" baseline="0" noProof="0" dirty="0">
                <a:ln>
                  <a:noFill/>
                </a:ln>
                <a:solidFill>
                  <a:prstClr val="black"/>
                </a:solidFill>
                <a:effectLst/>
                <a:uLnTx/>
                <a:uFillTx/>
                <a:latin typeface="Carlito"/>
                <a:ea typeface="+mn-ea"/>
                <a:cs typeface="Carlito"/>
              </a:rPr>
              <a:t>not</a:t>
            </a:r>
            <a:r>
              <a:rPr kumimoji="0" sz="1800" b="1" i="0" u="none" strike="noStrike" kern="1200" cap="none" spc="-114"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independent.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2430779" y="2734055"/>
            <a:ext cx="6153912" cy="22021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2555748" y="2819400"/>
            <a:ext cx="5904230" cy="2032000"/>
          </a:xfrm>
          <a:prstGeom prst="rect">
            <a:avLst/>
          </a:prstGeom>
          <a:solidFill>
            <a:srgbClr val="FFFFFF"/>
          </a:solidFill>
        </p:spPr>
        <p:txBody>
          <a:bodyPr vert="horz" wrap="square" lIns="0" tIns="30480" rIns="0" bIns="0" rtlCol="0">
            <a:spAutoFit/>
          </a:bodyPr>
          <a:lstStyle/>
          <a:p>
            <a:pPr marL="92075" marR="361315" lvl="0" indent="0" algn="l" defTabSz="914400" rtl="0" eaLnBrk="1" fontAlgn="auto" latinLnBrk="0" hangingPunct="1">
              <a:lnSpc>
                <a:spcPct val="100000"/>
              </a:lnSpc>
              <a:spcBef>
                <a:spcPts val="24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On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0" normalizeH="0" baseline="0" noProof="0" dirty="0">
                <a:ln>
                  <a:noFill/>
                </a:ln>
                <a:solidFill>
                  <a:prstClr val="black"/>
                </a:solidFill>
                <a:effectLst/>
                <a:uLnTx/>
                <a:uFillTx/>
                <a:latin typeface="Carlito"/>
                <a:ea typeface="+mn-ea"/>
                <a:cs typeface="Carlito"/>
              </a:rPr>
              <a:t>the 281 </a:t>
            </a:r>
            <a:r>
              <a:rPr kumimoji="0" sz="1800" b="0" i="0" u="none" strike="noStrike" kern="1200" cap="none" spc="-5" normalizeH="0" baseline="0" noProof="0" dirty="0">
                <a:ln>
                  <a:noFill/>
                </a:ln>
                <a:solidFill>
                  <a:prstClr val="black"/>
                </a:solidFill>
                <a:effectLst/>
                <a:uLnTx/>
                <a:uFillTx/>
                <a:latin typeface="Carlito"/>
                <a:ea typeface="+mn-ea"/>
                <a:cs typeface="Carlito"/>
              </a:rPr>
              <a:t>bus </a:t>
            </a:r>
            <a:r>
              <a:rPr kumimoji="0" sz="1800" b="0" i="0" u="none" strike="noStrike" kern="1200" cap="none" spc="-10" normalizeH="0" baseline="0" noProof="0" dirty="0">
                <a:ln>
                  <a:noFill/>
                </a:ln>
                <a:solidFill>
                  <a:prstClr val="black"/>
                </a:solidFill>
                <a:effectLst/>
                <a:uLnTx/>
                <a:uFillTx/>
                <a:latin typeface="Carlito"/>
                <a:ea typeface="+mn-ea"/>
                <a:cs typeface="Carlito"/>
              </a:rPr>
              <a:t>comes </a:t>
            </a:r>
            <a:r>
              <a:rPr kumimoji="0" sz="1800" b="0" i="0" u="none" strike="noStrike" kern="1200" cap="none" spc="0" normalizeH="0" baseline="0" noProof="0" dirty="0">
                <a:ln>
                  <a:noFill/>
                </a:ln>
                <a:solidFill>
                  <a:prstClr val="black"/>
                </a:solidFill>
                <a:effectLst/>
                <a:uLnTx/>
                <a:uFillTx/>
                <a:latin typeface="Carlito"/>
                <a:ea typeface="+mn-ea"/>
                <a:cs typeface="Carlito"/>
              </a:rPr>
              <a:t>10 </a:t>
            </a:r>
            <a:r>
              <a:rPr kumimoji="0" sz="1800" b="0" i="0" u="none" strike="noStrike" kern="1200" cap="none" spc="-5" normalizeH="0" baseline="0" noProof="0" dirty="0">
                <a:ln>
                  <a:noFill/>
                </a:ln>
                <a:solidFill>
                  <a:prstClr val="black"/>
                </a:solidFill>
                <a:effectLst/>
                <a:uLnTx/>
                <a:uFillTx/>
                <a:latin typeface="Carlito"/>
                <a:ea typeface="+mn-ea"/>
                <a:cs typeface="Carlito"/>
              </a:rPr>
              <a:t>times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40" normalizeH="0" baseline="0" noProof="0" dirty="0">
                <a:ln>
                  <a:noFill/>
                </a:ln>
                <a:solidFill>
                  <a:prstClr val="black"/>
                </a:solidFill>
                <a:effectLst/>
                <a:uLnTx/>
                <a:uFillTx/>
                <a:latin typeface="Carlito"/>
                <a:ea typeface="+mn-ea"/>
                <a:cs typeface="Carlito"/>
              </a:rPr>
              <a:t>hour. </a:t>
            </a:r>
            <a:r>
              <a:rPr kumimoji="0" sz="1800" b="0" i="0" u="none" strike="noStrike" kern="1200" cap="none" spc="-30" normalizeH="0" baseline="0" noProof="0" dirty="0">
                <a:ln>
                  <a:noFill/>
                </a:ln>
                <a:solidFill>
                  <a:prstClr val="black"/>
                </a:solidFill>
                <a:effectLst/>
                <a:uLnTx/>
                <a:uFillTx/>
                <a:latin typeface="Carlito"/>
                <a:ea typeface="+mn-ea"/>
                <a:cs typeface="Carlito"/>
              </a:rPr>
              <a:t>We’re  </a:t>
            </a:r>
            <a:r>
              <a:rPr kumimoji="0" sz="1800" b="0" i="0" u="none" strike="noStrike" kern="1200" cap="none" spc="-15" normalizeH="0" baseline="0" noProof="0" dirty="0">
                <a:ln>
                  <a:noFill/>
                </a:ln>
                <a:solidFill>
                  <a:prstClr val="black"/>
                </a:solidFill>
                <a:effectLst/>
                <a:uLnTx/>
                <a:uFillTx/>
                <a:latin typeface="Carlito"/>
                <a:ea typeface="+mn-ea"/>
                <a:cs typeface="Carlito"/>
              </a:rPr>
              <a:t>interested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10"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least one) bus </a:t>
            </a:r>
            <a:r>
              <a:rPr kumimoji="0" sz="1800" b="0" i="0" u="none" strike="noStrike" kern="1200" cap="none" spc="-10" normalizeH="0" baseline="0" noProof="0" dirty="0">
                <a:ln>
                  <a:noFill/>
                </a:ln>
                <a:solidFill>
                  <a:prstClr val="black"/>
                </a:solidFill>
                <a:effectLst/>
                <a:uLnTx/>
                <a:uFillTx/>
                <a:latin typeface="Carlito"/>
                <a:ea typeface="+mn-ea"/>
                <a:cs typeface="Carlito"/>
              </a:rPr>
              <a:t>coming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next</a:t>
            </a:r>
            <a:r>
              <a:rPr kumimoji="0" sz="1800" b="0" i="0" u="none" strike="noStrike" kern="1200" cap="none" spc="0" normalizeH="0" baseline="0" noProof="0" dirty="0">
                <a:ln>
                  <a:noFill/>
                </a:ln>
                <a:solidFill>
                  <a:prstClr val="black"/>
                </a:solidFill>
                <a:effectLst/>
                <a:uLnTx/>
                <a:uFillTx/>
                <a:latin typeface="Carlito"/>
                <a:ea typeface="+mn-ea"/>
                <a:cs typeface="Carlito"/>
              </a:rPr>
              <a:t> </a:t>
            </a:r>
            <a:r>
              <a:rPr kumimoji="0" sz="1800" b="0" i="0" u="none" strike="noStrike" kern="1200" cap="none" spc="-40" normalizeH="0" baseline="0" noProof="0" dirty="0">
                <a:ln>
                  <a:noFill/>
                </a:ln>
                <a:solidFill>
                  <a:prstClr val="black"/>
                </a:solidFill>
                <a:effectLst/>
                <a:uLnTx/>
                <a:uFillTx/>
                <a:latin typeface="Carlito"/>
                <a:ea typeface="+mn-ea"/>
                <a:cs typeface="Carlito"/>
              </a:rPr>
              <a:t>hour.</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92075" marR="332105"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rlito"/>
                <a:ea typeface="+mn-ea"/>
                <a:cs typeface="Carlito"/>
              </a:rPr>
              <a:t>Definitely </a:t>
            </a:r>
            <a:r>
              <a:rPr kumimoji="0" sz="1800" b="1" i="0" u="none" strike="noStrike" kern="1200" cap="none" spc="0" normalizeH="0" baseline="0" noProof="0" dirty="0">
                <a:ln>
                  <a:noFill/>
                </a:ln>
                <a:solidFill>
                  <a:prstClr val="black"/>
                </a:solidFill>
                <a:effectLst/>
                <a:uLnTx/>
                <a:uFillTx/>
                <a:latin typeface="Carlito"/>
                <a:ea typeface="+mn-ea"/>
                <a:cs typeface="Carlito"/>
              </a:rPr>
              <a:t>not. Buses </a:t>
            </a:r>
            <a:r>
              <a:rPr kumimoji="0" sz="1800" b="1" i="0" u="none" strike="noStrike" kern="1200" cap="none" spc="-5" normalizeH="0" baseline="0" noProof="0" dirty="0">
                <a:ln>
                  <a:noFill/>
                </a:ln>
                <a:solidFill>
                  <a:prstClr val="black"/>
                </a:solidFill>
                <a:effectLst/>
                <a:uLnTx/>
                <a:uFillTx/>
                <a:latin typeface="Carlito"/>
                <a:ea typeface="+mn-ea"/>
                <a:cs typeface="Carlito"/>
              </a:rPr>
              <a:t>aren’t </a:t>
            </a:r>
            <a:r>
              <a:rPr kumimoji="0" sz="1800" b="1" i="0" u="none" strike="noStrike" kern="1200" cap="none" spc="0" normalizeH="0" baseline="0" noProof="0" dirty="0">
                <a:ln>
                  <a:noFill/>
                </a:ln>
                <a:solidFill>
                  <a:prstClr val="black"/>
                </a:solidFill>
                <a:effectLst/>
                <a:uLnTx/>
                <a:uFillTx/>
                <a:latin typeface="Carlito"/>
                <a:ea typeface="+mn-ea"/>
                <a:cs typeface="Carlito"/>
              </a:rPr>
              <a:t>equally </a:t>
            </a:r>
            <a:r>
              <a:rPr kumimoji="0" sz="1800" b="1" i="0" u="none" strike="noStrike" kern="1200" cap="none" spc="-10" normalizeH="0" baseline="0" noProof="0" dirty="0">
                <a:ln>
                  <a:noFill/>
                </a:ln>
                <a:solidFill>
                  <a:prstClr val="black"/>
                </a:solidFill>
                <a:effectLst/>
                <a:uLnTx/>
                <a:uFillTx/>
                <a:latin typeface="Carlito"/>
                <a:ea typeface="+mn-ea"/>
                <a:cs typeface="Carlito"/>
              </a:rPr>
              <a:t>likely to </a:t>
            </a:r>
            <a:r>
              <a:rPr kumimoji="0" sz="1800" b="1" i="0" u="none" strike="noStrike" kern="1200" cap="none" spc="-5" normalizeH="0" baseline="0" noProof="0" dirty="0">
                <a:ln>
                  <a:noFill/>
                </a:ln>
                <a:solidFill>
                  <a:prstClr val="black"/>
                </a:solidFill>
                <a:effectLst/>
                <a:uLnTx/>
                <a:uFillTx/>
                <a:latin typeface="Carlito"/>
                <a:ea typeface="+mn-ea"/>
                <a:cs typeface="Carlito"/>
              </a:rPr>
              <a:t>come </a:t>
            </a:r>
            <a:r>
              <a:rPr kumimoji="0" sz="1800" b="1" i="0" u="none" strike="noStrike" kern="1200" cap="none" spc="-10" normalizeH="0" baseline="0" noProof="0" dirty="0">
                <a:ln>
                  <a:noFill/>
                </a:ln>
                <a:solidFill>
                  <a:prstClr val="black"/>
                </a:solidFill>
                <a:effectLst/>
                <a:uLnTx/>
                <a:uFillTx/>
                <a:latin typeface="Carlito"/>
                <a:ea typeface="+mn-ea"/>
                <a:cs typeface="Carlito"/>
              </a:rPr>
              <a:t>at any  </a:t>
            </a:r>
            <a:r>
              <a:rPr kumimoji="0" sz="1800" b="1" i="0" u="none" strike="noStrike" kern="1200" cap="none" spc="-5" normalizeH="0" baseline="0" noProof="0" dirty="0">
                <a:ln>
                  <a:noFill/>
                </a:ln>
                <a:solidFill>
                  <a:prstClr val="black"/>
                </a:solidFill>
                <a:effectLst/>
                <a:uLnTx/>
                <a:uFillTx/>
                <a:latin typeface="Carlito"/>
                <a:ea typeface="+mn-ea"/>
                <a:cs typeface="Carlito"/>
              </a:rPr>
              <a:t>moment </a:t>
            </a:r>
            <a:r>
              <a:rPr kumimoji="0" sz="1800" b="1" i="0" u="none" strike="noStrike" kern="1200" cap="none" spc="0" normalizeH="0" baseline="0" noProof="0" dirty="0">
                <a:ln>
                  <a:noFill/>
                </a:ln>
                <a:solidFill>
                  <a:prstClr val="black"/>
                </a:solidFill>
                <a:effectLst/>
                <a:uLnTx/>
                <a:uFillTx/>
                <a:latin typeface="Carlito"/>
                <a:ea typeface="+mn-ea"/>
                <a:cs typeface="Carlito"/>
              </a:rPr>
              <a:t>– the </a:t>
            </a:r>
            <a:r>
              <a:rPr kumimoji="0" sz="1800" b="1" i="0" u="none" strike="noStrike" kern="1200" cap="none" spc="-5" normalizeH="0" baseline="0" noProof="0" dirty="0">
                <a:ln>
                  <a:noFill/>
                </a:ln>
                <a:solidFill>
                  <a:prstClr val="black"/>
                </a:solidFill>
                <a:effectLst/>
                <a:uLnTx/>
                <a:uFillTx/>
                <a:latin typeface="Carlito"/>
                <a:ea typeface="+mn-ea"/>
                <a:cs typeface="Carlito"/>
              </a:rPr>
              <a:t>probability </a:t>
            </a:r>
            <a:r>
              <a:rPr kumimoji="0" sz="1800" b="1" i="0" u="none" strike="noStrike" kern="1200" cap="none" spc="0" normalizeH="0" baseline="0" noProof="0" dirty="0">
                <a:ln>
                  <a:noFill/>
                </a:ln>
                <a:solidFill>
                  <a:prstClr val="black"/>
                </a:solidFill>
                <a:effectLst/>
                <a:uLnTx/>
                <a:uFillTx/>
                <a:latin typeface="Carlito"/>
                <a:ea typeface="+mn-ea"/>
                <a:cs typeface="Carlito"/>
              </a:rPr>
              <a:t>is </a:t>
            </a:r>
            <a:r>
              <a:rPr kumimoji="0" sz="1800" b="1" i="0" u="none" strike="noStrike" kern="1200" cap="none" spc="-5" normalizeH="0" baseline="0" noProof="0" dirty="0">
                <a:ln>
                  <a:noFill/>
                </a:ln>
                <a:solidFill>
                  <a:prstClr val="black"/>
                </a:solidFill>
                <a:effectLst/>
                <a:uLnTx/>
                <a:uFillTx/>
                <a:latin typeface="Carlito"/>
                <a:ea typeface="+mn-ea"/>
                <a:cs typeface="Carlito"/>
              </a:rPr>
              <a:t>going </a:t>
            </a:r>
            <a:r>
              <a:rPr kumimoji="0" sz="1800" b="1" i="0" u="none" strike="noStrike" kern="1200" cap="none" spc="-10" normalizeH="0" baseline="0" noProof="0" dirty="0">
                <a:ln>
                  <a:noFill/>
                </a:ln>
                <a:solidFill>
                  <a:prstClr val="black"/>
                </a:solidFill>
                <a:effectLst/>
                <a:uLnTx/>
                <a:uFillTx/>
                <a:latin typeface="Carlito"/>
                <a:ea typeface="+mn-ea"/>
                <a:cs typeface="Carlito"/>
              </a:rPr>
              <a:t>to spike </a:t>
            </a:r>
            <a:r>
              <a:rPr kumimoji="0" sz="1800" b="1" i="0" u="none" strike="noStrike" kern="1200" cap="none" spc="0" normalizeH="0" baseline="0" noProof="0" dirty="0">
                <a:ln>
                  <a:noFill/>
                </a:ln>
                <a:solidFill>
                  <a:prstClr val="black"/>
                </a:solidFill>
                <a:effectLst/>
                <a:uLnTx/>
                <a:uFillTx/>
                <a:latin typeface="Carlito"/>
                <a:ea typeface="+mn-ea"/>
                <a:cs typeface="Carlito"/>
              </a:rPr>
              <a:t>each 6</a:t>
            </a:r>
            <a:r>
              <a:rPr kumimoji="0" sz="1800" b="1" i="0" u="none" strike="noStrike" kern="1200" cap="none" spc="-160"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minutes  </a:t>
            </a:r>
            <a:r>
              <a:rPr kumimoji="0" sz="1800" b="1" i="0" u="none" strike="noStrike" kern="1200" cap="none" spc="0" normalizeH="0" baseline="0" noProof="0" dirty="0">
                <a:ln>
                  <a:noFill/>
                </a:ln>
                <a:solidFill>
                  <a:prstClr val="black"/>
                </a:solidFill>
                <a:effectLst/>
                <a:uLnTx/>
                <a:uFillTx/>
                <a:latin typeface="Carlito"/>
                <a:ea typeface="+mn-ea"/>
                <a:cs typeface="Carlito"/>
              </a:rPr>
              <a:t>since buses </a:t>
            </a:r>
            <a:r>
              <a:rPr kumimoji="0" sz="1800" b="1" i="0" u="none" strike="noStrike" kern="1200" cap="none" spc="-5" normalizeH="0" baseline="0" noProof="0" dirty="0">
                <a:ln>
                  <a:noFill/>
                </a:ln>
                <a:solidFill>
                  <a:prstClr val="black"/>
                </a:solidFill>
                <a:effectLst/>
                <a:uLnTx/>
                <a:uFillTx/>
                <a:latin typeface="Carlito"/>
                <a:ea typeface="+mn-ea"/>
                <a:cs typeface="Carlito"/>
              </a:rPr>
              <a:t>intend </a:t>
            </a:r>
            <a:r>
              <a:rPr kumimoji="0" sz="1800" b="1" i="0" u="none" strike="noStrike" kern="1200" cap="none" spc="-10" normalizeH="0" baseline="0" noProof="0" dirty="0">
                <a:ln>
                  <a:noFill/>
                </a:ln>
                <a:solidFill>
                  <a:prstClr val="black"/>
                </a:solidFill>
                <a:effectLst/>
                <a:uLnTx/>
                <a:uFillTx/>
                <a:latin typeface="Carlito"/>
                <a:ea typeface="+mn-ea"/>
                <a:cs typeface="Carlito"/>
              </a:rPr>
              <a:t>to </a:t>
            </a:r>
            <a:r>
              <a:rPr kumimoji="0" sz="1800" b="1" i="0" u="none" strike="noStrike" kern="1200" cap="none" spc="-5" normalizeH="0" baseline="0" noProof="0" dirty="0">
                <a:ln>
                  <a:noFill/>
                </a:ln>
                <a:solidFill>
                  <a:prstClr val="black"/>
                </a:solidFill>
                <a:effectLst/>
                <a:uLnTx/>
                <a:uFillTx/>
                <a:latin typeface="Carlito"/>
                <a:ea typeface="+mn-ea"/>
                <a:cs typeface="Carlito"/>
              </a:rPr>
              <a:t>come </a:t>
            </a:r>
            <a:r>
              <a:rPr kumimoji="0" sz="1800" b="1" i="0" u="none" strike="noStrike" kern="1200" cap="none" spc="-10" normalizeH="0" baseline="0" noProof="0" dirty="0">
                <a:ln>
                  <a:noFill/>
                </a:ln>
                <a:solidFill>
                  <a:prstClr val="black"/>
                </a:solidFill>
                <a:effectLst/>
                <a:uLnTx/>
                <a:uFillTx/>
                <a:latin typeface="Carlito"/>
                <a:ea typeface="+mn-ea"/>
                <a:cs typeface="Carlito"/>
              </a:rPr>
              <a:t>at regular intervals, </a:t>
            </a:r>
            <a:r>
              <a:rPr kumimoji="0" sz="1800" b="1" i="0" u="none" strike="noStrike" kern="1200" cap="none" spc="0" normalizeH="0" baseline="0" noProof="0" dirty="0">
                <a:ln>
                  <a:noFill/>
                </a:ln>
                <a:solidFill>
                  <a:prstClr val="black"/>
                </a:solidFill>
                <a:effectLst/>
                <a:uLnTx/>
                <a:uFillTx/>
                <a:latin typeface="Carlito"/>
                <a:ea typeface="+mn-ea"/>
                <a:cs typeface="Carlito"/>
              </a:rPr>
              <a:t>not  </a:t>
            </a:r>
            <a:r>
              <a:rPr kumimoji="0" sz="1800" b="1" i="0" u="none" strike="noStrike" kern="1200" cap="none" spc="-20" normalizeH="0" baseline="0" noProof="0" dirty="0">
                <a:ln>
                  <a:noFill/>
                </a:ln>
                <a:solidFill>
                  <a:prstClr val="black"/>
                </a:solidFill>
                <a:effectLst/>
                <a:uLnTx/>
                <a:uFillTx/>
                <a:latin typeface="Carlito"/>
                <a:ea typeface="+mn-ea"/>
                <a:cs typeface="Carlito"/>
              </a:rPr>
              <a:t>randomly.</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30779" y="4896610"/>
            <a:ext cx="6154420" cy="1922145"/>
            <a:chOff x="2430779" y="4896610"/>
            <a:chExt cx="6154420" cy="1922145"/>
          </a:xfrm>
        </p:grpSpPr>
        <p:sp>
          <p:nvSpPr>
            <p:cNvPr id="11" name="object 11"/>
            <p:cNvSpPr/>
            <p:nvPr/>
          </p:nvSpPr>
          <p:spPr>
            <a:xfrm>
              <a:off x="2430779" y="4896610"/>
              <a:ext cx="6153912" cy="19217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555747" y="4980432"/>
              <a:ext cx="5904230" cy="1754505"/>
            </a:xfrm>
            <a:custGeom>
              <a:avLst/>
              <a:gdLst/>
              <a:ahLst/>
              <a:cxnLst/>
              <a:rect l="l" t="t" r="r" b="b"/>
              <a:pathLst>
                <a:path w="5904230" h="1754504">
                  <a:moveTo>
                    <a:pt x="5903976" y="0"/>
                  </a:moveTo>
                  <a:lnTo>
                    <a:pt x="0" y="0"/>
                  </a:lnTo>
                  <a:lnTo>
                    <a:pt x="0" y="1754124"/>
                  </a:lnTo>
                  <a:lnTo>
                    <a:pt x="5903976" y="1754124"/>
                  </a:lnTo>
                  <a:lnTo>
                    <a:pt x="590397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635123" y="4998846"/>
            <a:ext cx="5723890" cy="1671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call </a:t>
            </a:r>
            <a:r>
              <a:rPr kumimoji="0" sz="1800" b="0" i="0" u="none" strike="noStrike" kern="1200" cap="none" spc="-10" normalizeH="0" baseline="0" noProof="0" dirty="0">
                <a:ln>
                  <a:noFill/>
                </a:ln>
                <a:solidFill>
                  <a:prstClr val="black"/>
                </a:solidFill>
                <a:effectLst/>
                <a:uLnTx/>
                <a:uFillTx/>
                <a:latin typeface="Carlito"/>
                <a:ea typeface="+mn-ea"/>
                <a:cs typeface="Carlito"/>
              </a:rPr>
              <a:t>centre receives </a:t>
            </a:r>
            <a:r>
              <a:rPr kumimoji="0" sz="1800" b="0" i="0" u="none" strike="noStrike" kern="1200" cap="none" spc="-5" normalizeH="0" baseline="0" noProof="0" dirty="0">
                <a:ln>
                  <a:noFill/>
                </a:ln>
                <a:solidFill>
                  <a:prstClr val="black"/>
                </a:solidFill>
                <a:effectLst/>
                <a:uLnTx/>
                <a:uFillTx/>
                <a:latin typeface="Carlito"/>
                <a:ea typeface="+mn-ea"/>
                <a:cs typeface="Carlito"/>
              </a:rPr>
              <a:t>on </a:t>
            </a:r>
            <a:r>
              <a:rPr kumimoji="0" sz="1800" b="0" i="0" u="none" strike="noStrike" kern="1200" cap="none" spc="-15" normalizeH="0" baseline="0" noProof="0" dirty="0">
                <a:ln>
                  <a:noFill/>
                </a:ln>
                <a:solidFill>
                  <a:prstClr val="black"/>
                </a:solidFill>
                <a:effectLst/>
                <a:uLnTx/>
                <a:uFillTx/>
                <a:latin typeface="Carlito"/>
                <a:ea typeface="+mn-ea"/>
                <a:cs typeface="Carlito"/>
              </a:rPr>
              <a:t>average </a:t>
            </a:r>
            <a:r>
              <a:rPr kumimoji="0" sz="1800" b="0" i="0" u="none" strike="noStrike" kern="1200" cap="none" spc="0" normalizeH="0" baseline="0" noProof="0" dirty="0">
                <a:ln>
                  <a:noFill/>
                </a:ln>
                <a:solidFill>
                  <a:prstClr val="black"/>
                </a:solidFill>
                <a:effectLst/>
                <a:uLnTx/>
                <a:uFillTx/>
                <a:latin typeface="Carlito"/>
                <a:ea typeface="+mn-ea"/>
                <a:cs typeface="Carlito"/>
              </a:rPr>
              <a:t>80 </a:t>
            </a:r>
            <a:r>
              <a:rPr kumimoji="0" sz="1800" b="0" i="0" u="none" strike="noStrike" kern="1200" cap="none" spc="-10" normalizeH="0" baseline="0" noProof="0" dirty="0">
                <a:ln>
                  <a:noFill/>
                </a:ln>
                <a:solidFill>
                  <a:prstClr val="black"/>
                </a:solidFill>
                <a:effectLst/>
                <a:uLnTx/>
                <a:uFillTx/>
                <a:latin typeface="Carlito"/>
                <a:ea typeface="+mn-ea"/>
                <a:cs typeface="Carlito"/>
              </a:rPr>
              <a:t>calls </a:t>
            </a:r>
            <a:r>
              <a:rPr kumimoji="0" sz="1800" b="0" i="0" u="none" strike="noStrike" kern="1200" cap="none" spc="0" normalizeH="0" baseline="0" noProof="0" dirty="0">
                <a:ln>
                  <a:noFill/>
                </a:ln>
                <a:solidFill>
                  <a:prstClr val="black"/>
                </a:solidFill>
                <a:effectLst/>
                <a:uLnTx/>
                <a:uFillTx/>
                <a:latin typeface="Carlito"/>
                <a:ea typeface="+mn-ea"/>
                <a:cs typeface="Carlito"/>
              </a:rPr>
              <a:t>an </a:t>
            </a:r>
            <a:r>
              <a:rPr kumimoji="0" sz="1800" b="0" i="0" u="none" strike="noStrike" kern="1200" cap="none" spc="-35" normalizeH="0" baseline="0" noProof="0" dirty="0">
                <a:ln>
                  <a:noFill/>
                </a:ln>
                <a:solidFill>
                  <a:prstClr val="black"/>
                </a:solidFill>
                <a:effectLst/>
                <a:uLnTx/>
                <a:uFillTx/>
                <a:latin typeface="Carlito"/>
                <a:ea typeface="+mn-ea"/>
                <a:cs typeface="Carlito"/>
              </a:rPr>
              <a:t>hour,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5" normalizeH="0" baseline="0" noProof="0" dirty="0">
                <a:ln>
                  <a:noFill/>
                </a:ln>
                <a:solidFill>
                  <a:prstClr val="black"/>
                </a:solidFill>
                <a:effectLst/>
                <a:uLnTx/>
                <a:uFillTx/>
                <a:latin typeface="Carlito"/>
                <a:ea typeface="+mn-ea"/>
                <a:cs typeface="Carlito"/>
              </a:rPr>
              <a:t>wish </a:t>
            </a:r>
            <a:r>
              <a:rPr kumimoji="0" sz="1800" b="0" i="0" u="none" strike="noStrike" kern="1200" cap="none" spc="-10" normalizeH="0" baseline="0" noProof="0" dirty="0">
                <a:ln>
                  <a:noFill/>
                </a:ln>
                <a:solidFill>
                  <a:prstClr val="black"/>
                </a:solidFill>
                <a:effectLst/>
                <a:uLnTx/>
                <a:uFillTx/>
                <a:latin typeface="Carlito"/>
                <a:ea typeface="+mn-ea"/>
                <a:cs typeface="Carlito"/>
              </a:rPr>
              <a:t>to  work </a:t>
            </a:r>
            <a:r>
              <a:rPr kumimoji="0" sz="1800" b="0" i="0" u="none" strike="noStrike" kern="1200" cap="none" spc="-5" normalizeH="0" baseline="0" noProof="0" dirty="0">
                <a:ln>
                  <a:noFill/>
                </a:ln>
                <a:solidFill>
                  <a:prstClr val="black"/>
                </a:solidFill>
                <a:effectLst/>
                <a:uLnTx/>
                <a:uFillTx/>
                <a:latin typeface="Carlito"/>
                <a:ea typeface="+mn-ea"/>
                <a:cs typeface="Carlito"/>
              </a:rPr>
              <a:t>out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they </a:t>
            </a:r>
            <a:r>
              <a:rPr kumimoji="0" sz="1800" b="0" i="0" u="none" strike="noStrike" kern="1200" cap="none" spc="-15" normalizeH="0" baseline="0" noProof="0" dirty="0">
                <a:ln>
                  <a:noFill/>
                </a:ln>
                <a:solidFill>
                  <a:prstClr val="black"/>
                </a:solidFill>
                <a:effectLst/>
                <a:uLnTx/>
                <a:uFillTx/>
                <a:latin typeface="Carlito"/>
                <a:ea typeface="+mn-ea"/>
                <a:cs typeface="Carlito"/>
              </a:rPr>
              <a:t>have </a:t>
            </a:r>
            <a:r>
              <a:rPr kumimoji="0" sz="1800" b="0" i="0" u="none" strike="noStrike" kern="1200" cap="none" spc="-10" normalizeH="0" baseline="0" noProof="0" dirty="0">
                <a:ln>
                  <a:noFill/>
                </a:ln>
                <a:solidFill>
                  <a:prstClr val="black"/>
                </a:solidFill>
                <a:effectLst/>
                <a:uLnTx/>
                <a:uFillTx/>
                <a:latin typeface="Carlito"/>
                <a:ea typeface="+mn-ea"/>
                <a:cs typeface="Carlito"/>
              </a:rPr>
              <a:t>over </a:t>
            </a:r>
            <a:r>
              <a:rPr kumimoji="0" sz="1800" b="0" i="0" u="none" strike="noStrike" kern="1200" cap="none" spc="0" normalizeH="0" baseline="0" noProof="0" dirty="0">
                <a:ln>
                  <a:noFill/>
                </a:ln>
                <a:solidFill>
                  <a:prstClr val="black"/>
                </a:solidFill>
                <a:effectLst/>
                <a:uLnTx/>
                <a:uFillTx/>
                <a:latin typeface="Carlito"/>
                <a:ea typeface="+mn-ea"/>
                <a:cs typeface="Carlito"/>
              </a:rPr>
              <a:t>100 </a:t>
            </a:r>
            <a:r>
              <a:rPr kumimoji="0" sz="1800" b="0" i="0" u="none" strike="noStrike" kern="1200" cap="none" spc="-10" normalizeH="0" baseline="0" noProof="0" dirty="0">
                <a:ln>
                  <a:noFill/>
                </a:ln>
                <a:solidFill>
                  <a:prstClr val="black"/>
                </a:solidFill>
                <a:effectLst/>
                <a:uLnTx/>
                <a:uFillTx/>
                <a:latin typeface="Carlito"/>
                <a:ea typeface="+mn-ea"/>
                <a:cs typeface="Carlito"/>
              </a:rPr>
              <a:t>calls at </a:t>
            </a:r>
            <a:r>
              <a:rPr kumimoji="0" sz="1800" b="0" i="0" u="none" strike="noStrike" kern="1200" cap="none" spc="-5" normalizeH="0" baseline="0" noProof="0" dirty="0">
                <a:ln>
                  <a:noFill/>
                </a:ln>
                <a:solidFill>
                  <a:prstClr val="black"/>
                </a:solidFill>
                <a:effectLst/>
                <a:uLnTx/>
                <a:uFillTx/>
                <a:latin typeface="Carlito"/>
                <a:ea typeface="+mn-ea"/>
                <a:cs typeface="Carlito"/>
              </a:rPr>
              <a:t>some  hour in </a:t>
            </a:r>
            <a:r>
              <a:rPr kumimoji="0" sz="1800" b="0" i="0" u="none" strike="noStrike" kern="1200" cap="none" spc="0" normalizeH="0" baseline="0" noProof="0" dirty="0">
                <a:ln>
                  <a:noFill/>
                </a:ln>
                <a:solidFill>
                  <a:prstClr val="black"/>
                </a:solidFill>
                <a:effectLst/>
                <a:uLnTx/>
                <a:uFillTx/>
                <a:latin typeface="Carlito"/>
                <a:ea typeface="+mn-ea"/>
                <a:cs typeface="Carlito"/>
              </a:rPr>
              <a:t>the</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40" normalizeH="0" baseline="0" noProof="0" dirty="0">
                <a:ln>
                  <a:noFill/>
                </a:ln>
                <a:solidFill>
                  <a:prstClr val="black"/>
                </a:solidFill>
                <a:effectLst/>
                <a:uLnTx/>
                <a:uFillTx/>
                <a:latin typeface="Carlito"/>
                <a:ea typeface="+mn-ea"/>
                <a:cs typeface="Carlito"/>
              </a:rPr>
              <a:t>day.</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25971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40" normalizeH="0" baseline="0" noProof="0" dirty="0">
                <a:ln>
                  <a:noFill/>
                </a:ln>
                <a:solidFill>
                  <a:prstClr val="black"/>
                </a:solidFill>
                <a:effectLst/>
                <a:uLnTx/>
                <a:uFillTx/>
                <a:latin typeface="Carlito"/>
                <a:ea typeface="+mn-ea"/>
                <a:cs typeface="Carlito"/>
              </a:rPr>
              <a:t>Yes, </a:t>
            </a:r>
            <a:r>
              <a:rPr kumimoji="0" sz="1800" b="1" i="0" u="none" strike="noStrike" kern="1200" cap="none" spc="-5" normalizeH="0" baseline="0" noProof="0" dirty="0">
                <a:ln>
                  <a:noFill/>
                </a:ln>
                <a:solidFill>
                  <a:prstClr val="black"/>
                </a:solidFill>
                <a:effectLst/>
                <a:uLnTx/>
                <a:uFillTx/>
                <a:latin typeface="Carlito"/>
                <a:ea typeface="+mn-ea"/>
                <a:cs typeface="Carlito"/>
              </a:rPr>
              <a:t>justified, provided that </a:t>
            </a:r>
            <a:r>
              <a:rPr kumimoji="0" sz="1800" b="1" i="0" u="none" strike="noStrike" kern="1200" cap="none" spc="0" normalizeH="0" baseline="0" noProof="0" dirty="0">
                <a:ln>
                  <a:noFill/>
                </a:ln>
                <a:solidFill>
                  <a:prstClr val="black"/>
                </a:solidFill>
                <a:effectLst/>
                <a:uLnTx/>
                <a:uFillTx/>
                <a:latin typeface="Carlito"/>
                <a:ea typeface="+mn-ea"/>
                <a:cs typeface="Carlito"/>
              </a:rPr>
              <a:t>the </a:t>
            </a:r>
            <a:r>
              <a:rPr kumimoji="0" sz="1800" b="1" i="0" u="none" strike="noStrike" kern="1200" cap="none" spc="-20" normalizeH="0" baseline="0" noProof="0" dirty="0">
                <a:ln>
                  <a:noFill/>
                </a:ln>
                <a:solidFill>
                  <a:prstClr val="black"/>
                </a:solidFill>
                <a:effectLst/>
                <a:uLnTx/>
                <a:uFillTx/>
                <a:latin typeface="Carlito"/>
                <a:ea typeface="+mn-ea"/>
                <a:cs typeface="Carlito"/>
              </a:rPr>
              <a:t>average </a:t>
            </a:r>
            <a:r>
              <a:rPr kumimoji="0" sz="1800" b="1" i="0" u="none" strike="noStrike" kern="1200" cap="none" spc="-25" normalizeH="0" baseline="0" noProof="0" dirty="0">
                <a:ln>
                  <a:noFill/>
                </a:ln>
                <a:solidFill>
                  <a:prstClr val="black"/>
                </a:solidFill>
                <a:effectLst/>
                <a:uLnTx/>
                <a:uFillTx/>
                <a:latin typeface="Carlito"/>
                <a:ea typeface="+mn-ea"/>
                <a:cs typeface="Carlito"/>
              </a:rPr>
              <a:t>rate </a:t>
            </a:r>
            <a:r>
              <a:rPr kumimoji="0" sz="1800" b="1" i="0" u="none" strike="noStrike" kern="1200" cap="none" spc="0" normalizeH="0" baseline="0" noProof="0" dirty="0">
                <a:ln>
                  <a:noFill/>
                </a:ln>
                <a:solidFill>
                  <a:prstClr val="black"/>
                </a:solidFill>
                <a:effectLst/>
                <a:uLnTx/>
                <a:uFillTx/>
                <a:latin typeface="Carlito"/>
                <a:ea typeface="+mn-ea"/>
                <a:cs typeface="Carlito"/>
              </a:rPr>
              <a:t>is </a:t>
            </a:r>
            <a:r>
              <a:rPr kumimoji="0" sz="1800" b="1" i="0" u="none" strike="noStrike" kern="1200" cap="none" spc="-10" normalizeH="0" baseline="0" noProof="0" dirty="0">
                <a:ln>
                  <a:noFill/>
                </a:ln>
                <a:solidFill>
                  <a:prstClr val="black"/>
                </a:solidFill>
                <a:effectLst/>
                <a:uLnTx/>
                <a:uFillTx/>
                <a:latin typeface="Carlito"/>
                <a:ea typeface="+mn-ea"/>
                <a:cs typeface="Carlito"/>
              </a:rPr>
              <a:t>constant.  </a:t>
            </a:r>
            <a:r>
              <a:rPr kumimoji="0" sz="1800" b="1" i="0" u="none" strike="noStrike" kern="1200" cap="none" spc="-25" normalizeH="0" baseline="0" noProof="0" dirty="0">
                <a:ln>
                  <a:noFill/>
                </a:ln>
                <a:solidFill>
                  <a:prstClr val="black"/>
                </a:solidFill>
                <a:effectLst/>
                <a:uLnTx/>
                <a:uFillTx/>
                <a:latin typeface="Carlito"/>
                <a:ea typeface="+mn-ea"/>
                <a:cs typeface="Carlito"/>
              </a:rPr>
              <a:t>We’re </a:t>
            </a:r>
            <a:r>
              <a:rPr kumimoji="0" sz="1800" b="1" i="0" u="none" strike="noStrike" kern="1200" cap="none" spc="-5" normalizeH="0" baseline="0" noProof="0" dirty="0">
                <a:ln>
                  <a:noFill/>
                </a:ln>
                <a:solidFill>
                  <a:prstClr val="black"/>
                </a:solidFill>
                <a:effectLst/>
                <a:uLnTx/>
                <a:uFillTx/>
                <a:latin typeface="Carlito"/>
                <a:ea typeface="+mn-ea"/>
                <a:cs typeface="Carlito"/>
              </a:rPr>
              <a:t>making some </a:t>
            </a:r>
            <a:r>
              <a:rPr kumimoji="0" sz="1800" b="1" i="0" u="none" strike="noStrike" kern="1200" cap="none" spc="0" normalizeH="0" baseline="0" noProof="0" dirty="0">
                <a:ln>
                  <a:noFill/>
                </a:ln>
                <a:solidFill>
                  <a:prstClr val="black"/>
                </a:solidFill>
                <a:effectLst/>
                <a:uLnTx/>
                <a:uFillTx/>
                <a:latin typeface="Carlito"/>
                <a:ea typeface="+mn-ea"/>
                <a:cs typeface="Carlito"/>
              </a:rPr>
              <a:t>simplifying </a:t>
            </a:r>
            <a:r>
              <a:rPr kumimoji="0" sz="1800" b="1" i="0" u="none" strike="noStrike" kern="1200" cap="none" spc="-5" normalizeH="0" baseline="0" noProof="0" dirty="0">
                <a:ln>
                  <a:noFill/>
                </a:ln>
                <a:solidFill>
                  <a:prstClr val="black"/>
                </a:solidFill>
                <a:effectLst/>
                <a:uLnTx/>
                <a:uFillTx/>
                <a:latin typeface="Carlito"/>
                <a:ea typeface="+mn-ea"/>
                <a:cs typeface="Carlito"/>
              </a:rPr>
              <a:t>assumptions, </a:t>
            </a:r>
            <a:r>
              <a:rPr kumimoji="0" sz="1800" b="1" i="0" u="none" strike="noStrike" kern="1200" cap="none" spc="0" normalizeH="0" baseline="0" noProof="0" dirty="0">
                <a:ln>
                  <a:noFill/>
                </a:ln>
                <a:solidFill>
                  <a:prstClr val="black"/>
                </a:solidFill>
                <a:effectLst/>
                <a:uLnTx/>
                <a:uFillTx/>
                <a:latin typeface="Carlito"/>
                <a:ea typeface="+mn-ea"/>
                <a:cs typeface="Carlito"/>
              </a:rPr>
              <a:t>such as</a:t>
            </a:r>
            <a:r>
              <a:rPr kumimoji="0" sz="1800" b="1" i="0" u="none" strike="noStrike" kern="1200" cap="none" spc="-145" normalizeH="0" baseline="0" noProof="0" dirty="0">
                <a:ln>
                  <a:noFill/>
                </a:ln>
                <a:solidFill>
                  <a:prstClr val="black"/>
                </a:solidFill>
                <a:effectLst/>
                <a:uLnTx/>
                <a:uFillTx/>
                <a:latin typeface="Carlito"/>
                <a:ea typeface="+mn-ea"/>
                <a:cs typeface="Carlito"/>
              </a:rPr>
              <a:t> </a:t>
            </a:r>
            <a:r>
              <a:rPr kumimoji="0" sz="1800" b="1" i="0" u="none" strike="noStrike" kern="1200" cap="none" spc="-5" normalizeH="0" baseline="0" noProof="0" dirty="0">
                <a:ln>
                  <a:noFill/>
                </a:ln>
                <a:solidFill>
                  <a:prstClr val="black"/>
                </a:solidFill>
                <a:effectLst/>
                <a:uLnTx/>
                <a:uFillTx/>
                <a:latin typeface="Carlito"/>
                <a:ea typeface="+mn-ea"/>
                <a:cs typeface="Carlito"/>
              </a:rPr>
              <a:t>that  we </a:t>
            </a:r>
            <a:r>
              <a:rPr kumimoji="0" sz="1800" b="1" i="0" u="none" strike="noStrike" kern="1200" cap="none" spc="0" normalizeH="0" baseline="0" noProof="0" dirty="0">
                <a:ln>
                  <a:noFill/>
                </a:ln>
                <a:solidFill>
                  <a:prstClr val="black"/>
                </a:solidFill>
                <a:effectLst/>
                <a:uLnTx/>
                <a:uFillTx/>
                <a:latin typeface="Carlito"/>
                <a:ea typeface="+mn-ea"/>
                <a:cs typeface="Carlito"/>
              </a:rPr>
              <a:t>don’t </a:t>
            </a:r>
            <a:r>
              <a:rPr kumimoji="0" sz="1800" b="1" i="0" u="none" strike="noStrike" kern="1200" cap="none" spc="-10" normalizeH="0" baseline="0" noProof="0" dirty="0">
                <a:ln>
                  <a:noFill/>
                </a:ln>
                <a:solidFill>
                  <a:prstClr val="black"/>
                </a:solidFill>
                <a:effectLst/>
                <a:uLnTx/>
                <a:uFillTx/>
                <a:latin typeface="Carlito"/>
                <a:ea typeface="+mn-ea"/>
                <a:cs typeface="Carlito"/>
              </a:rPr>
              <a:t>have repeat </a:t>
            </a:r>
            <a:r>
              <a:rPr kumimoji="0" sz="1800" b="1" i="0" u="none" strike="noStrike" kern="1200" cap="none" spc="-5" normalizeH="0" baseline="0" noProof="0" dirty="0">
                <a:ln>
                  <a:noFill/>
                </a:ln>
                <a:solidFill>
                  <a:prstClr val="black"/>
                </a:solidFill>
                <a:effectLst/>
                <a:uLnTx/>
                <a:uFillTx/>
                <a:latin typeface="Carlito"/>
                <a:ea typeface="+mn-ea"/>
                <a:cs typeface="Carlito"/>
              </a:rPr>
              <a:t>calls </a:t>
            </a:r>
            <a:r>
              <a:rPr kumimoji="0" sz="1800" b="1" i="0" u="none" strike="noStrike" kern="1200" cap="none" spc="-10" normalizeH="0" baseline="0" noProof="0" dirty="0">
                <a:ln>
                  <a:noFill/>
                </a:ln>
                <a:solidFill>
                  <a:prstClr val="black"/>
                </a:solidFill>
                <a:effectLst/>
                <a:uLnTx/>
                <a:uFillTx/>
                <a:latin typeface="Carlito"/>
                <a:ea typeface="+mn-ea"/>
                <a:cs typeface="Carlito"/>
              </a:rPr>
              <a:t>from </a:t>
            </a:r>
            <a:r>
              <a:rPr kumimoji="0" sz="1800" b="1" i="0" u="none" strike="noStrike" kern="1200" cap="none" spc="0" normalizeH="0" baseline="0" noProof="0" dirty="0">
                <a:ln>
                  <a:noFill/>
                </a:ln>
                <a:solidFill>
                  <a:prstClr val="black"/>
                </a:solidFill>
                <a:effectLst/>
                <a:uLnTx/>
                <a:uFillTx/>
                <a:latin typeface="Carlito"/>
                <a:ea typeface="+mn-ea"/>
                <a:cs typeface="Carlito"/>
              </a:rPr>
              <a:t>the same</a:t>
            </a:r>
            <a:r>
              <a:rPr kumimoji="0" sz="1800" b="1" i="0" u="none" strike="noStrike" kern="1200" cap="none" spc="-100" normalizeH="0" baseline="0" noProof="0" dirty="0">
                <a:ln>
                  <a:noFill/>
                </a:ln>
                <a:solidFill>
                  <a:prstClr val="black"/>
                </a:solidFill>
                <a:effectLst/>
                <a:uLnTx/>
                <a:uFillTx/>
                <a:latin typeface="Carlito"/>
                <a:ea typeface="+mn-ea"/>
                <a:cs typeface="Carlito"/>
              </a:rPr>
              <a:t> </a:t>
            </a:r>
            <a:r>
              <a:rPr kumimoji="0" sz="1800" b="1" i="0" u="none" strike="noStrike" kern="1200" cap="none" spc="-25" normalizeH="0" baseline="0" noProof="0" dirty="0">
                <a:ln>
                  <a:noFill/>
                </a:ln>
                <a:solidFill>
                  <a:prstClr val="black"/>
                </a:solidFill>
                <a:effectLst/>
                <a:uLnTx/>
                <a:uFillTx/>
                <a:latin typeface="Carlito"/>
                <a:ea typeface="+mn-ea"/>
                <a:cs typeface="Carlito"/>
              </a:rPr>
              <a:t>customer.</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611123" y="1467611"/>
            <a:ext cx="1641475" cy="3383279"/>
            <a:chOff x="611123" y="1467611"/>
            <a:chExt cx="1641475" cy="3383279"/>
          </a:xfrm>
        </p:grpSpPr>
        <p:sp>
          <p:nvSpPr>
            <p:cNvPr id="15" name="object 15"/>
            <p:cNvSpPr/>
            <p:nvPr/>
          </p:nvSpPr>
          <p:spPr>
            <a:xfrm>
              <a:off x="611123" y="1467611"/>
              <a:ext cx="1641348" cy="122224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611123" y="2727959"/>
              <a:ext cx="1584959" cy="21229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p:nvPr/>
        </p:nvSpPr>
        <p:spPr>
          <a:xfrm>
            <a:off x="396240" y="5085588"/>
            <a:ext cx="1937004" cy="151333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45</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04800" y="609600"/>
            <a:ext cx="5775325" cy="708025"/>
          </a:xfrm>
          <a:prstGeom prst="rect">
            <a:avLst/>
          </a:prstGeom>
          <a:noFill/>
          <a:ln w="9525">
            <a:noFill/>
            <a:miter lim="800000"/>
            <a:headEnd/>
            <a:tailEnd/>
          </a:ln>
        </p:spPr>
        <p:txBody>
          <a:bodyPr wrap="none">
            <a:spAutoFit/>
          </a:bodyPr>
          <a:lstStyle/>
          <a:p>
            <a:pPr eaLnBrk="1" hangingPunct="1"/>
            <a:r>
              <a:rPr lang="en-US" sz="4000" b="1">
                <a:cs typeface="Arial" pitchFamily="34" charset="0"/>
              </a:rPr>
              <a:t>EVALUATION SCHEME</a:t>
            </a:r>
            <a:endParaRPr lang="en-US" sz="4000">
              <a:cs typeface="Arial"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40819084"/>
              </p:ext>
            </p:extLst>
          </p:nvPr>
        </p:nvGraphicFramePr>
        <p:xfrm>
          <a:off x="304800" y="1600200"/>
          <a:ext cx="8229363" cy="4648201"/>
        </p:xfrm>
        <a:graphic>
          <a:graphicData uri="http://schemas.openxmlformats.org/drawingml/2006/table">
            <a:tbl>
              <a:tblPr/>
              <a:tblGrid>
                <a:gridCol w="933462">
                  <a:extLst>
                    <a:ext uri="{9D8B030D-6E8A-4147-A177-3AD203B41FA5}">
                      <a16:colId xmlns:a16="http://schemas.microsoft.com/office/drawing/2014/main" val="20000"/>
                    </a:ext>
                  </a:extLst>
                </a:gridCol>
                <a:gridCol w="2645768">
                  <a:extLst>
                    <a:ext uri="{9D8B030D-6E8A-4147-A177-3AD203B41FA5}">
                      <a16:colId xmlns:a16="http://schemas.microsoft.com/office/drawing/2014/main" val="20001"/>
                    </a:ext>
                  </a:extLst>
                </a:gridCol>
                <a:gridCol w="1362970">
                  <a:extLst>
                    <a:ext uri="{9D8B030D-6E8A-4147-A177-3AD203B41FA5}">
                      <a16:colId xmlns:a16="http://schemas.microsoft.com/office/drawing/2014/main" val="20002"/>
                    </a:ext>
                  </a:extLst>
                </a:gridCol>
                <a:gridCol w="1603494">
                  <a:extLst>
                    <a:ext uri="{9D8B030D-6E8A-4147-A177-3AD203B41FA5}">
                      <a16:colId xmlns:a16="http://schemas.microsoft.com/office/drawing/2014/main" val="20003"/>
                    </a:ext>
                  </a:extLst>
                </a:gridCol>
                <a:gridCol w="1683669">
                  <a:extLst>
                    <a:ext uri="{9D8B030D-6E8A-4147-A177-3AD203B41FA5}">
                      <a16:colId xmlns:a16="http://schemas.microsoft.com/office/drawing/2014/main" val="20004"/>
                    </a:ext>
                  </a:extLst>
                </a:gridCol>
              </a:tblGrid>
              <a:tr h="685801">
                <a:tc>
                  <a:txBody>
                    <a:bodyPr/>
                    <a:lstStyle/>
                    <a:p>
                      <a:pPr algn="ctr">
                        <a:spcAft>
                          <a:spcPts val="0"/>
                        </a:spcAft>
                      </a:pPr>
                      <a:r>
                        <a:rPr lang="en-IN" sz="2000" b="1" kern="50" dirty="0">
                          <a:latin typeface="Calibri"/>
                          <a:ea typeface="WenQuanYi Micro Hei"/>
                          <a:cs typeface="Lohit Hindi"/>
                        </a:rPr>
                        <a:t>EC No</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b="1" kern="50" dirty="0">
                          <a:latin typeface="Calibri"/>
                          <a:ea typeface="WenQuanYi Micro Hei"/>
                          <a:cs typeface="Lohit Hindi"/>
                        </a:rPr>
                        <a:t>Component &amp; Nature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b="1" kern="50">
                          <a:latin typeface="Calibri"/>
                          <a:ea typeface="WenQuanYi Micro Hei"/>
                          <a:cs typeface="Lohit Hindi"/>
                        </a:rPr>
                        <a:t>Duration </a:t>
                      </a:r>
                      <a:endParaRPr lang="en-IN" sz="2000" kern="5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b="1" kern="50">
                          <a:latin typeface="Calibri"/>
                          <a:ea typeface="WenQuanYi Micro Hei"/>
                          <a:cs typeface="Lohit Hindi"/>
                        </a:rPr>
                        <a:t>Weightage </a:t>
                      </a:r>
                      <a:endParaRPr lang="en-IN" sz="2000" kern="5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spcAft>
                          <a:spcPts val="0"/>
                        </a:spcAft>
                      </a:pPr>
                      <a:r>
                        <a:rPr lang="en-US" sz="2000" b="1">
                          <a:latin typeface="Calibri"/>
                          <a:ea typeface="Times New Roman"/>
                          <a:cs typeface="Times New Roman"/>
                        </a:rPr>
                        <a:t>Date, Time</a:t>
                      </a:r>
                      <a:endParaRPr lang="en-IN" sz="2000" b="1">
                        <a:latin typeface="Calibri"/>
                        <a:ea typeface="Times New Roman"/>
                        <a:cs typeface="Times New Roman"/>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ctr">
                        <a:spcAft>
                          <a:spcPts val="0"/>
                        </a:spcAft>
                      </a:pPr>
                      <a:r>
                        <a:rPr lang="en-IN" sz="2000" kern="50" dirty="0">
                          <a:latin typeface="Times New Roman"/>
                          <a:ea typeface="WenQuanYi Micro Hei"/>
                          <a:cs typeface="Lohit Hindi"/>
                        </a:rPr>
                        <a:t>1.</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Quiz 1</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10-15 min</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5%</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Just After</a:t>
                      </a:r>
                      <a:r>
                        <a:rPr lang="en-IN" sz="2000" kern="50" baseline="0" dirty="0">
                          <a:latin typeface="Times New Roman"/>
                          <a:ea typeface="WenQuanYi Micro Hei"/>
                          <a:cs typeface="Lohit Hindi"/>
                        </a:rPr>
                        <a:t> CS3</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ctr">
                        <a:spcAft>
                          <a:spcPts val="0"/>
                        </a:spcAft>
                      </a:pPr>
                      <a:r>
                        <a:rPr lang="en-IN" sz="2000" kern="50" dirty="0">
                          <a:latin typeface="Calibri"/>
                          <a:ea typeface="WenQuanYi Micro Hei"/>
                          <a:cs typeface="Lohit Hindi"/>
                        </a:rPr>
                        <a:t>2.</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600"/>
                        </a:spcAft>
                      </a:pPr>
                      <a:r>
                        <a:rPr lang="en-IN" sz="2000" kern="50" dirty="0">
                          <a:latin typeface="Calibri"/>
                          <a:ea typeface="WenQuanYi Micro Hei"/>
                          <a:cs typeface="Lohit Hindi"/>
                        </a:rPr>
                        <a:t>Mid-Semester Test</a:t>
                      </a:r>
                      <a:endParaRPr lang="en-IN" sz="2000" kern="50" dirty="0">
                        <a:latin typeface="Times New Roman"/>
                        <a:ea typeface="WenQuanYi Micro Hei"/>
                        <a:cs typeface="Lohit Hindi"/>
                      </a:endParaRPr>
                    </a:p>
                    <a:p>
                      <a:pPr algn="ctr">
                        <a:spcAft>
                          <a:spcPts val="0"/>
                        </a:spcAft>
                      </a:pPr>
                      <a:r>
                        <a:rPr lang="en-IN" sz="2000" kern="50" dirty="0">
                          <a:latin typeface="Calibri"/>
                          <a:ea typeface="WenQuanYi Micro Hei"/>
                          <a:cs typeface="Lohit Hindi"/>
                        </a:rPr>
                        <a:t>(Closed Book)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Calibri"/>
                          <a:ea typeface="WenQuanYi Micro Hei"/>
                          <a:cs typeface="Lohit Hindi"/>
                        </a:rPr>
                        <a:t>1 hours 30 minutes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a:latin typeface="Calibri"/>
                          <a:ea typeface="WenQuanYi Micro Hei"/>
                          <a:cs typeface="Lohit Hindi"/>
                        </a:rPr>
                        <a:t>30%</a:t>
                      </a:r>
                      <a:endParaRPr lang="en-IN" sz="2000" kern="5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0486">
                <a:tc>
                  <a:txBody>
                    <a:bodyPr/>
                    <a:lstStyle/>
                    <a:p>
                      <a:pPr algn="ctr">
                        <a:spcAft>
                          <a:spcPts val="0"/>
                        </a:spcAft>
                      </a:pPr>
                      <a:r>
                        <a:rPr lang="en-IN" sz="2000" kern="50" dirty="0">
                          <a:latin typeface="Calibri"/>
                          <a:ea typeface="WenQuanYi Micro Hei"/>
                          <a:cs typeface="Lohit Hindi"/>
                        </a:rPr>
                        <a:t>3.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600"/>
                        </a:spcAft>
                      </a:pPr>
                      <a:r>
                        <a:rPr lang="en-IN" sz="2000" kern="50" dirty="0">
                          <a:latin typeface="Calibri"/>
                          <a:ea typeface="WenQuanYi Micro Hei"/>
                          <a:cs typeface="Lohit Hindi"/>
                        </a:rPr>
                        <a:t>Assignment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IN" sz="2000" kern="50" dirty="0">
                        <a:latin typeface="Calibri"/>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a:latin typeface="Calibri"/>
                          <a:ea typeface="WenQuanYi Micro Hei"/>
                          <a:cs typeface="Lohit Hindi"/>
                        </a:rPr>
                        <a:t>10%</a:t>
                      </a:r>
                      <a:endParaRPr lang="en-IN" sz="2000" kern="5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Calibri"/>
                          <a:ea typeface="WenQuanYi Micro Hei"/>
                          <a:cs typeface="Arial"/>
                        </a:rPr>
                        <a:t>TBA</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51114">
                <a:tc>
                  <a:txBody>
                    <a:bodyPr/>
                    <a:lstStyle/>
                    <a:p>
                      <a:pPr algn="ctr">
                        <a:spcAft>
                          <a:spcPts val="0"/>
                        </a:spcAft>
                      </a:pPr>
                      <a:r>
                        <a:rPr lang="en-IN" sz="2000" kern="50" dirty="0">
                          <a:latin typeface="Calibri"/>
                          <a:ea typeface="WenQuanYi Micro Hei"/>
                          <a:cs typeface="Lohit Hindi"/>
                        </a:rPr>
                        <a:t>4.</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Quiz 2</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10-15 min</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5%</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Times New Roman"/>
                          <a:ea typeface="WenQuanYi Micro Hei"/>
                          <a:cs typeface="Lohit Hindi"/>
                        </a:rPr>
                        <a:t>Just After</a:t>
                      </a:r>
                      <a:r>
                        <a:rPr lang="en-IN" sz="2000" kern="50" baseline="0" dirty="0">
                          <a:latin typeface="Times New Roman"/>
                          <a:ea typeface="WenQuanYi Micro Hei"/>
                          <a:cs typeface="Lohit Hindi"/>
                        </a:rPr>
                        <a:t> CS7</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14400">
                <a:tc>
                  <a:txBody>
                    <a:bodyPr/>
                    <a:lstStyle/>
                    <a:p>
                      <a:pPr algn="ctr">
                        <a:spcAft>
                          <a:spcPts val="0"/>
                        </a:spcAft>
                      </a:pPr>
                      <a:r>
                        <a:rPr lang="en-IN" sz="2000" kern="50" dirty="0">
                          <a:latin typeface="Times New Roman"/>
                          <a:ea typeface="WenQuanYi Micro Hei"/>
                          <a:cs typeface="Lohit Hindi"/>
                        </a:rPr>
                        <a:t>5.</a:t>
                      </a: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Calibri"/>
                          <a:ea typeface="WenQuanYi Micro Hei"/>
                          <a:cs typeface="Lohit Hindi"/>
                        </a:rPr>
                        <a:t>Comprehensive Exam </a:t>
                      </a:r>
                      <a:endParaRPr lang="en-IN" sz="2000" kern="50" dirty="0">
                        <a:latin typeface="Times New Roman"/>
                        <a:ea typeface="WenQuanYi Micro Hei"/>
                        <a:cs typeface="Lohit Hindi"/>
                      </a:endParaRPr>
                    </a:p>
                    <a:p>
                      <a:pPr algn="ctr">
                        <a:spcAft>
                          <a:spcPts val="0"/>
                        </a:spcAft>
                      </a:pPr>
                      <a:r>
                        <a:rPr lang="en-IN" sz="2000" kern="50" dirty="0">
                          <a:latin typeface="Calibri"/>
                          <a:ea typeface="WenQuanYi Micro Hei"/>
                          <a:cs typeface="Lohit Hindi"/>
                        </a:rPr>
                        <a:t>(Open Book)</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mn-lt"/>
                          <a:ea typeface="WenQuanYi Micro Hei"/>
                          <a:cs typeface="Lohit Hindi"/>
                        </a:rPr>
                        <a:t>2 hours 30 minutes </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000" kern="50" dirty="0">
                          <a:latin typeface="Calibri"/>
                          <a:ea typeface="WenQuanYi Micro Hei"/>
                          <a:cs typeface="Lohit Hindi"/>
                        </a:rPr>
                        <a:t>50%</a:t>
                      </a: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IN" sz="2000" kern="50" dirty="0">
                        <a:latin typeface="Times New Roman"/>
                        <a:ea typeface="WenQuanYi Micro Hei"/>
                        <a:cs typeface="Lohit Hindi"/>
                      </a:endParaRPr>
                    </a:p>
                  </a:txBody>
                  <a:tcPr marL="64426" marR="644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Content Placeholder 1">
            <a:extLst>
              <a:ext uri="{FF2B5EF4-FFF2-40B4-BE49-F238E27FC236}">
                <a16:creationId xmlns:a16="http://schemas.microsoft.com/office/drawing/2014/main" id="{7BFC62CE-A2D2-4A73-8023-FBBC004C686F}"/>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831023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3074035"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General</a:t>
            </a:r>
            <a:r>
              <a:rPr sz="3200" spc="-55" dirty="0">
                <a:solidFill>
                  <a:srgbClr val="FFFFFF"/>
                </a:solidFill>
              </a:rPr>
              <a:t> </a:t>
            </a:r>
            <a:r>
              <a:rPr sz="3200" spc="-10" dirty="0">
                <a:solidFill>
                  <a:srgbClr val="FFFFFF"/>
                </a:solidFill>
              </a:rPr>
              <a:t>Questions</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291087" y="1315179"/>
            <a:ext cx="8094345" cy="2528570"/>
            <a:chOff x="291087" y="1315179"/>
            <a:chExt cx="8094345" cy="2528570"/>
          </a:xfrm>
        </p:grpSpPr>
        <p:sp>
          <p:nvSpPr>
            <p:cNvPr id="6" name="object 6"/>
            <p:cNvSpPr/>
            <p:nvPr/>
          </p:nvSpPr>
          <p:spPr>
            <a:xfrm>
              <a:off x="291087" y="1315179"/>
              <a:ext cx="8093958" cy="252836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16052" y="1386839"/>
              <a:ext cx="7834883" cy="23759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p:nvPr/>
        </p:nvSpPr>
        <p:spPr>
          <a:xfrm>
            <a:off x="4301109" y="4254753"/>
            <a:ext cx="275590" cy="212090"/>
          </a:xfrm>
          <a:custGeom>
            <a:avLst/>
            <a:gdLst/>
            <a:ahLst/>
            <a:cxnLst/>
            <a:rect l="l" t="t" r="r" b="b"/>
            <a:pathLst>
              <a:path w="275589" h="212089">
                <a:moveTo>
                  <a:pt x="208152" y="0"/>
                </a:moveTo>
                <a:lnTo>
                  <a:pt x="205104" y="8636"/>
                </a:lnTo>
                <a:lnTo>
                  <a:pt x="217372" y="13946"/>
                </a:lnTo>
                <a:lnTo>
                  <a:pt x="227901" y="21304"/>
                </a:lnTo>
                <a:lnTo>
                  <a:pt x="249320" y="55429"/>
                </a:lnTo>
                <a:lnTo>
                  <a:pt x="256286" y="104775"/>
                </a:lnTo>
                <a:lnTo>
                  <a:pt x="255500" y="123444"/>
                </a:lnTo>
                <a:lnTo>
                  <a:pt x="243712" y="169164"/>
                </a:lnTo>
                <a:lnTo>
                  <a:pt x="217531" y="197846"/>
                </a:lnTo>
                <a:lnTo>
                  <a:pt x="205486" y="203200"/>
                </a:lnTo>
                <a:lnTo>
                  <a:pt x="208152" y="211709"/>
                </a:lnTo>
                <a:lnTo>
                  <a:pt x="248550" y="187706"/>
                </a:lnTo>
                <a:lnTo>
                  <a:pt x="271272" y="143335"/>
                </a:lnTo>
                <a:lnTo>
                  <a:pt x="275589" y="105918"/>
                </a:lnTo>
                <a:lnTo>
                  <a:pt x="274514" y="86536"/>
                </a:lnTo>
                <a:lnTo>
                  <a:pt x="258190" y="37084"/>
                </a:lnTo>
                <a:lnTo>
                  <a:pt x="223490" y="5544"/>
                </a:lnTo>
                <a:lnTo>
                  <a:pt x="208152" y="0"/>
                </a:lnTo>
                <a:close/>
              </a:path>
              <a:path w="275589" h="212089">
                <a:moveTo>
                  <a:pt x="67437" y="0"/>
                </a:moveTo>
                <a:lnTo>
                  <a:pt x="27092" y="24110"/>
                </a:lnTo>
                <a:lnTo>
                  <a:pt x="4365" y="68595"/>
                </a:lnTo>
                <a:lnTo>
                  <a:pt x="0" y="105918"/>
                </a:lnTo>
                <a:lnTo>
                  <a:pt x="1075" y="125370"/>
                </a:lnTo>
                <a:lnTo>
                  <a:pt x="17399" y="174752"/>
                </a:lnTo>
                <a:lnTo>
                  <a:pt x="52081" y="206184"/>
                </a:lnTo>
                <a:lnTo>
                  <a:pt x="67437" y="211709"/>
                </a:lnTo>
                <a:lnTo>
                  <a:pt x="70230" y="203200"/>
                </a:lnTo>
                <a:lnTo>
                  <a:pt x="58130" y="197846"/>
                </a:lnTo>
                <a:lnTo>
                  <a:pt x="47720" y="190373"/>
                </a:lnTo>
                <a:lnTo>
                  <a:pt x="26376" y="155638"/>
                </a:lnTo>
                <a:lnTo>
                  <a:pt x="19303" y="104775"/>
                </a:lnTo>
                <a:lnTo>
                  <a:pt x="20089" y="86723"/>
                </a:lnTo>
                <a:lnTo>
                  <a:pt x="31876" y="42164"/>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62196" y="4521453"/>
            <a:ext cx="728345" cy="212090"/>
          </a:xfrm>
          <a:custGeom>
            <a:avLst/>
            <a:gdLst/>
            <a:ahLst/>
            <a:cxnLst/>
            <a:rect l="l" t="t" r="r" b="b"/>
            <a:pathLst>
              <a:path w="728345" h="212089">
                <a:moveTo>
                  <a:pt x="660780" y="0"/>
                </a:moveTo>
                <a:lnTo>
                  <a:pt x="657732" y="8636"/>
                </a:lnTo>
                <a:lnTo>
                  <a:pt x="670000" y="13946"/>
                </a:lnTo>
                <a:lnTo>
                  <a:pt x="680529" y="21304"/>
                </a:lnTo>
                <a:lnTo>
                  <a:pt x="701948" y="55429"/>
                </a:lnTo>
                <a:lnTo>
                  <a:pt x="708913" y="104775"/>
                </a:lnTo>
                <a:lnTo>
                  <a:pt x="708128" y="123444"/>
                </a:lnTo>
                <a:lnTo>
                  <a:pt x="696340" y="169164"/>
                </a:lnTo>
                <a:lnTo>
                  <a:pt x="670159" y="197846"/>
                </a:lnTo>
                <a:lnTo>
                  <a:pt x="658113" y="203200"/>
                </a:lnTo>
                <a:lnTo>
                  <a:pt x="660780" y="211709"/>
                </a:lnTo>
                <a:lnTo>
                  <a:pt x="701178" y="187706"/>
                </a:lnTo>
                <a:lnTo>
                  <a:pt x="723900" y="143335"/>
                </a:lnTo>
                <a:lnTo>
                  <a:pt x="728217" y="105918"/>
                </a:lnTo>
                <a:lnTo>
                  <a:pt x="727142" y="86536"/>
                </a:lnTo>
                <a:lnTo>
                  <a:pt x="710818" y="37084"/>
                </a:lnTo>
                <a:lnTo>
                  <a:pt x="676118" y="5544"/>
                </a:lnTo>
                <a:lnTo>
                  <a:pt x="660780" y="0"/>
                </a:lnTo>
                <a:close/>
              </a:path>
              <a:path w="728345" h="212089">
                <a:moveTo>
                  <a:pt x="67437" y="0"/>
                </a:moveTo>
                <a:lnTo>
                  <a:pt x="27092" y="24110"/>
                </a:lnTo>
                <a:lnTo>
                  <a:pt x="4365" y="68595"/>
                </a:lnTo>
                <a:lnTo>
                  <a:pt x="0" y="105918"/>
                </a:lnTo>
                <a:lnTo>
                  <a:pt x="1075" y="125370"/>
                </a:lnTo>
                <a:lnTo>
                  <a:pt x="17399" y="174752"/>
                </a:lnTo>
                <a:lnTo>
                  <a:pt x="52081" y="206184"/>
                </a:lnTo>
                <a:lnTo>
                  <a:pt x="67437" y="211709"/>
                </a:lnTo>
                <a:lnTo>
                  <a:pt x="70230" y="203200"/>
                </a:lnTo>
                <a:lnTo>
                  <a:pt x="58130" y="197846"/>
                </a:lnTo>
                <a:lnTo>
                  <a:pt x="47720" y="190373"/>
                </a:lnTo>
                <a:lnTo>
                  <a:pt x="26376" y="155638"/>
                </a:lnTo>
                <a:lnTo>
                  <a:pt x="19303" y="104775"/>
                </a:lnTo>
                <a:lnTo>
                  <a:pt x="20089" y="86723"/>
                </a:lnTo>
                <a:lnTo>
                  <a:pt x="31876" y="42164"/>
                </a:lnTo>
                <a:lnTo>
                  <a:pt x="58291"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870000" y="3901185"/>
            <a:ext cx="5278755" cy="85026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If 0.5 </a:t>
            </a:r>
            <a:r>
              <a:rPr kumimoji="0" sz="1800" b="0" i="0" u="none" strike="noStrike" kern="1200" cap="none" spc="-10" normalizeH="0" baseline="0" noProof="0" dirty="0">
                <a:ln>
                  <a:noFill/>
                </a:ln>
                <a:solidFill>
                  <a:prstClr val="black"/>
                </a:solidFill>
                <a:effectLst/>
                <a:uLnTx/>
                <a:uFillTx/>
                <a:latin typeface="Carlito"/>
                <a:ea typeface="+mn-ea"/>
                <a:cs typeface="Carlito"/>
              </a:rPr>
              <a:t>defects occur </a:t>
            </a:r>
            <a:r>
              <a:rPr kumimoji="0" sz="1800" b="0" i="0" u="none" strike="noStrike" kern="1200" cap="none" spc="-5" normalizeH="0" baseline="0" noProof="0" dirty="0">
                <a:ln>
                  <a:noFill/>
                </a:ln>
                <a:solidFill>
                  <a:prstClr val="black"/>
                </a:solidFill>
                <a:effectLst/>
                <a:uLnTx/>
                <a:uFillTx/>
                <a:latin typeface="Carlito"/>
                <a:ea typeface="+mn-ea"/>
                <a:cs typeface="Carlito"/>
              </a:rPr>
              <a:t>per 10cm, </a:t>
            </a:r>
            <a:r>
              <a:rPr kumimoji="0" sz="1800" b="0" i="0" u="none" strike="noStrike" kern="1200" cap="none" spc="0" normalizeH="0" baseline="0" noProof="0" dirty="0">
                <a:ln>
                  <a:noFill/>
                </a:ln>
                <a:solidFill>
                  <a:prstClr val="black"/>
                </a:solidFill>
                <a:effectLst/>
                <a:uLnTx/>
                <a:uFillTx/>
                <a:latin typeface="Carlito"/>
                <a:ea typeface="+mn-ea"/>
                <a:cs typeface="Carlito"/>
              </a:rPr>
              <a:t>5 </a:t>
            </a:r>
            <a:r>
              <a:rPr kumimoji="0" sz="1800" b="0" i="0" u="none" strike="noStrike" kern="1200" cap="none" spc="-10" normalizeH="0" baseline="0" noProof="0" dirty="0">
                <a:ln>
                  <a:noFill/>
                </a:ln>
                <a:solidFill>
                  <a:prstClr val="black"/>
                </a:solidFill>
                <a:effectLst/>
                <a:uLnTx/>
                <a:uFillTx/>
                <a:latin typeface="Carlito"/>
                <a:ea typeface="+mn-ea"/>
                <a:cs typeface="Carlito"/>
              </a:rPr>
              <a:t>defects occur </a:t>
            </a:r>
            <a:r>
              <a:rPr kumimoji="0" sz="1800" b="0" i="0" u="none" strike="noStrike" kern="1200" cap="none" spc="-5" normalizeH="0" baseline="0" noProof="0" dirty="0">
                <a:ln>
                  <a:noFill/>
                </a:ln>
                <a:solidFill>
                  <a:prstClr val="black"/>
                </a:solidFill>
                <a:effectLst/>
                <a:uLnTx/>
                <a:uFillTx/>
                <a:latin typeface="Carlito"/>
                <a:ea typeface="+mn-ea"/>
                <a:cs typeface="Carlito"/>
              </a:rPr>
              <a:t>per</a:t>
            </a:r>
            <a:r>
              <a:rPr kumimoji="0" sz="1800" b="0" i="0" u="none" strike="noStrike" kern="1200" cap="none" spc="12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100cm</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2825750" marR="0" lvl="0" indent="0" algn="l" defTabSz="914400" rtl="0" eaLnBrk="1" fontAlgn="auto" latinLnBrk="0" hangingPunct="1">
              <a:lnSpc>
                <a:spcPts val="2130"/>
              </a:lnSpc>
              <a:spcBef>
                <a:spcPts val="70"/>
              </a:spcBef>
              <a:spcAft>
                <a:spcPts val="0"/>
              </a:spcAft>
              <a:buClrTx/>
              <a:buSzTx/>
              <a:buFontTx/>
              <a:buNone/>
              <a:tabLst/>
              <a:defRPr/>
            </a:pPr>
            <a:r>
              <a:rPr kumimoji="0" sz="1800" b="0" i="0" u="none" strike="noStrike" kern="1200" cap="none" spc="-160" normalizeH="0" baseline="0" noProof="0" dirty="0">
                <a:ln>
                  <a:noFill/>
                </a:ln>
                <a:solidFill>
                  <a:prstClr val="black"/>
                </a:solidFill>
                <a:effectLst/>
                <a:uLnTx/>
                <a:uFillTx/>
                <a:latin typeface="Tinos"/>
                <a:ea typeface="+mn-ea"/>
                <a:cs typeface="Tinos"/>
              </a:rPr>
              <a:t>𝑋~𝑃𝑜</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5</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825750" marR="0" lvl="0" indent="0" algn="l" defTabSz="914400" rtl="0" eaLnBrk="1" fontAlgn="auto" latinLnBrk="0" hangingPunct="1">
              <a:lnSpc>
                <a:spcPts val="2130"/>
              </a:lnSpc>
              <a:spcBef>
                <a:spcPts val="0"/>
              </a:spcBef>
              <a:spcAft>
                <a:spcPts val="0"/>
              </a:spcAft>
              <a:buClrTx/>
              <a:buSzTx/>
              <a:buFontTx/>
              <a:buNone/>
              <a:tabLst>
                <a:tab pos="3804920"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3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60" normalizeH="0" baseline="0" noProof="0" dirty="0">
                <a:ln>
                  <a:noFill/>
                </a:ln>
                <a:solidFill>
                  <a:prstClr val="black"/>
                </a:solidFill>
                <a:effectLst/>
                <a:uLnTx/>
                <a:uFillTx/>
                <a:latin typeface="Tinos"/>
                <a:ea typeface="+mn-ea"/>
                <a:cs typeface="Tinos"/>
              </a:rPr>
              <a:t>0.2650</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870000" y="4998846"/>
            <a:ext cx="7528559"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From </a:t>
            </a:r>
            <a:r>
              <a:rPr kumimoji="0" sz="1800" b="0" i="0" u="none" strike="noStrike" kern="1200" cap="none" spc="-5" normalizeH="0" baseline="0" noProof="0" dirty="0">
                <a:ln>
                  <a:noFill/>
                </a:ln>
                <a:solidFill>
                  <a:prstClr val="black"/>
                </a:solidFill>
                <a:effectLst/>
                <a:uLnTx/>
                <a:uFillTx/>
                <a:latin typeface="Carlito"/>
                <a:ea typeface="+mn-ea"/>
                <a:cs typeface="Carlito"/>
              </a:rPr>
              <a:t>(a),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15" normalizeH="0" baseline="0" noProof="0" dirty="0">
                <a:ln>
                  <a:noFill/>
                </a:ln>
                <a:solidFill>
                  <a:prstClr val="black"/>
                </a:solidFill>
                <a:effectLst/>
                <a:uLnTx/>
                <a:uFillTx/>
                <a:latin typeface="Carlito"/>
                <a:ea typeface="+mn-ea"/>
                <a:cs typeface="Carlito"/>
              </a:rPr>
              <a:t>any </a:t>
            </a:r>
            <a:r>
              <a:rPr kumimoji="0" sz="1800" b="0" i="0" u="none" strike="noStrike" kern="1200" cap="none" spc="-5" normalizeH="0" baseline="0" noProof="0" dirty="0">
                <a:ln>
                  <a:noFill/>
                </a:ln>
                <a:solidFill>
                  <a:prstClr val="black"/>
                </a:solidFill>
                <a:effectLst/>
                <a:uLnTx/>
                <a:uFillTx/>
                <a:latin typeface="Carlito"/>
                <a:ea typeface="+mn-ea"/>
                <a:cs typeface="Carlito"/>
              </a:rPr>
              <a:t>given plank has </a:t>
            </a:r>
            <a:r>
              <a:rPr kumimoji="0" sz="1800" b="0" i="0" u="none" strike="noStrike" kern="1200" cap="none" spc="-10"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most </a:t>
            </a:r>
            <a:r>
              <a:rPr kumimoji="0" sz="1800" b="0" i="0" u="none" strike="noStrike" kern="1200" cap="none" spc="0" normalizeH="0" baseline="0" noProof="0" dirty="0">
                <a:ln>
                  <a:noFill/>
                </a:ln>
                <a:solidFill>
                  <a:prstClr val="black"/>
                </a:solidFill>
                <a:effectLst/>
                <a:uLnTx/>
                <a:uFillTx/>
                <a:latin typeface="Carlito"/>
                <a:ea typeface="+mn-ea"/>
                <a:cs typeface="Carlito"/>
              </a:rPr>
              <a:t>3 </a:t>
            </a:r>
            <a:r>
              <a:rPr kumimoji="0" sz="1800" b="0" i="0" u="none" strike="noStrike" kern="1200" cap="none" spc="-10" normalizeH="0" baseline="0" noProof="0" dirty="0">
                <a:ln>
                  <a:noFill/>
                </a:ln>
                <a:solidFill>
                  <a:prstClr val="black"/>
                </a:solidFill>
                <a:effectLst/>
                <a:uLnTx/>
                <a:uFillTx/>
                <a:latin typeface="Carlito"/>
                <a:ea typeface="+mn-ea"/>
                <a:cs typeface="Carlito"/>
              </a:rPr>
              <a:t>defects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0" normalizeH="0" baseline="0" noProof="0" dirty="0">
                <a:ln>
                  <a:noFill/>
                </a:ln>
                <a:solidFill>
                  <a:prstClr val="black"/>
                </a:solidFill>
                <a:effectLst/>
                <a:uLnTx/>
                <a:uFillTx/>
                <a:latin typeface="Carlito"/>
                <a:ea typeface="+mn-ea"/>
                <a:cs typeface="Carlito"/>
              </a:rPr>
              <a:t>0.2650. </a:t>
            </a: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10" normalizeH="0" baseline="0" noProof="0" dirty="0">
                <a:ln>
                  <a:noFill/>
                </a:ln>
                <a:solidFill>
                  <a:prstClr val="black"/>
                </a:solidFill>
                <a:effectLst/>
                <a:uLnTx/>
                <a:uFillTx/>
                <a:latin typeface="Carlito"/>
                <a:ea typeface="+mn-ea"/>
                <a:cs typeface="Carlito"/>
              </a:rPr>
              <a:t>have </a:t>
            </a:r>
            <a:r>
              <a:rPr kumimoji="0" sz="1800" b="0" i="0" u="none" strike="noStrike" kern="1200" cap="none" spc="0" normalizeH="0" baseline="0" noProof="0" dirty="0">
                <a:ln>
                  <a:noFill/>
                </a:ln>
                <a:solidFill>
                  <a:prstClr val="black"/>
                </a:solidFill>
                <a:effectLst/>
                <a:uLnTx/>
                <a:uFillTx/>
                <a:latin typeface="Carlito"/>
                <a:ea typeface="+mn-ea"/>
                <a:cs typeface="Carlito"/>
              </a:rPr>
              <a:t>6 </a:t>
            </a:r>
            <a:r>
              <a:rPr kumimoji="0" sz="1800" b="0" i="0" u="none" strike="noStrike" kern="1200" cap="none" spc="-10" normalizeH="0" baseline="0" noProof="0" dirty="0">
                <a:ln>
                  <a:noFill/>
                </a:ln>
                <a:solidFill>
                  <a:prstClr val="black"/>
                </a:solidFill>
                <a:effectLst/>
                <a:uLnTx/>
                <a:uFillTx/>
                <a:latin typeface="Carlito"/>
                <a:ea typeface="+mn-ea"/>
                <a:cs typeface="Carlito"/>
              </a:rPr>
              <a:t>planks, </a:t>
            </a:r>
            <a:r>
              <a:rPr kumimoji="0" sz="1800" b="0" i="0" u="none" strike="noStrike" kern="1200" cap="none" spc="0" normalizeH="0" baseline="0" noProof="0" dirty="0">
                <a:ln>
                  <a:noFill/>
                </a:ln>
                <a:solidFill>
                  <a:prstClr val="black"/>
                </a:solidFill>
                <a:effectLst/>
                <a:uLnTx/>
                <a:uFillTx/>
                <a:latin typeface="Carlito"/>
                <a:ea typeface="+mn-ea"/>
                <a:cs typeface="Carlito"/>
              </a:rPr>
              <a:t>and a Binomial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 over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count </a:t>
            </a:r>
            <a:r>
              <a:rPr kumimoji="0" sz="1800" b="0" i="0" u="none" strike="noStrike" kern="1200" cap="none" spc="-5" normalizeH="0" baseline="0" noProof="0" dirty="0">
                <a:ln>
                  <a:noFill/>
                </a:ln>
                <a:solidFill>
                  <a:prstClr val="black"/>
                </a:solidFill>
                <a:effectLst/>
                <a:uLnTx/>
                <a:uFillTx/>
                <a:latin typeface="Carlito"/>
                <a:ea typeface="+mn-ea"/>
                <a:cs typeface="Carlito"/>
              </a:rPr>
              <a:t>of how </a:t>
            </a:r>
            <a:r>
              <a:rPr kumimoji="0" sz="1800" b="0" i="0" u="none" strike="noStrike" kern="1200" cap="none" spc="-10" normalizeH="0" baseline="0" noProof="0" dirty="0">
                <a:ln>
                  <a:noFill/>
                </a:ln>
                <a:solidFill>
                  <a:prstClr val="black"/>
                </a:solidFill>
                <a:effectLst/>
                <a:uLnTx/>
                <a:uFillTx/>
                <a:latin typeface="Carlito"/>
                <a:ea typeface="+mn-ea"/>
                <a:cs typeface="Carlito"/>
              </a:rPr>
              <a:t>many</a:t>
            </a:r>
            <a:r>
              <a:rPr kumimoji="0" sz="1800" b="0" i="0" u="none" strike="noStrike" kern="1200" cap="none" spc="135"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are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p:nvPr/>
        </p:nvSpPr>
        <p:spPr>
          <a:xfrm>
            <a:off x="5265801" y="5893053"/>
            <a:ext cx="1143000" cy="212090"/>
          </a:xfrm>
          <a:custGeom>
            <a:avLst/>
            <a:gdLst/>
            <a:ahLst/>
            <a:cxnLst/>
            <a:rect l="l" t="t" r="r" b="b"/>
            <a:pathLst>
              <a:path w="1143000" h="212089">
                <a:moveTo>
                  <a:pt x="1075309" y="0"/>
                </a:moveTo>
                <a:lnTo>
                  <a:pt x="1072261" y="8597"/>
                </a:lnTo>
                <a:lnTo>
                  <a:pt x="1084528" y="13915"/>
                </a:lnTo>
                <a:lnTo>
                  <a:pt x="1095057" y="21277"/>
                </a:lnTo>
                <a:lnTo>
                  <a:pt x="1116476" y="55414"/>
                </a:lnTo>
                <a:lnTo>
                  <a:pt x="1123441" y="104813"/>
                </a:lnTo>
                <a:lnTo>
                  <a:pt x="1122656" y="123489"/>
                </a:lnTo>
                <a:lnTo>
                  <a:pt x="1110869" y="169214"/>
                </a:lnTo>
                <a:lnTo>
                  <a:pt x="1084687" y="197805"/>
                </a:lnTo>
                <a:lnTo>
                  <a:pt x="1072641" y="203149"/>
                </a:lnTo>
                <a:lnTo>
                  <a:pt x="1075309" y="211747"/>
                </a:lnTo>
                <a:lnTo>
                  <a:pt x="1115706" y="187710"/>
                </a:lnTo>
                <a:lnTo>
                  <a:pt x="1138428" y="143335"/>
                </a:lnTo>
                <a:lnTo>
                  <a:pt x="1142746" y="105930"/>
                </a:lnTo>
                <a:lnTo>
                  <a:pt x="1141670" y="86521"/>
                </a:lnTo>
                <a:lnTo>
                  <a:pt x="1125347" y="37122"/>
                </a:lnTo>
                <a:lnTo>
                  <a:pt x="1090646" y="5541"/>
                </a:lnTo>
                <a:lnTo>
                  <a:pt x="1075309" y="0"/>
                </a:lnTo>
                <a:close/>
              </a:path>
              <a:path w="1143000" h="212089">
                <a:moveTo>
                  <a:pt x="67437" y="0"/>
                </a:moveTo>
                <a:lnTo>
                  <a:pt x="27092" y="24101"/>
                </a:lnTo>
                <a:lnTo>
                  <a:pt x="4365" y="68583"/>
                </a:lnTo>
                <a:lnTo>
                  <a:pt x="0" y="105930"/>
                </a:lnTo>
                <a:lnTo>
                  <a:pt x="1075" y="125383"/>
                </a:lnTo>
                <a:lnTo>
                  <a:pt x="17399" y="174739"/>
                </a:lnTo>
                <a:lnTo>
                  <a:pt x="52081" y="206212"/>
                </a:lnTo>
                <a:lnTo>
                  <a:pt x="67437" y="211747"/>
                </a:lnTo>
                <a:lnTo>
                  <a:pt x="70231" y="203149"/>
                </a:lnTo>
                <a:lnTo>
                  <a:pt x="58130" y="197805"/>
                </a:lnTo>
                <a:lnTo>
                  <a:pt x="47720" y="190368"/>
                </a:lnTo>
                <a:lnTo>
                  <a:pt x="26376" y="155689"/>
                </a:lnTo>
                <a:lnTo>
                  <a:pt x="19303" y="104813"/>
                </a:lnTo>
                <a:lnTo>
                  <a:pt x="20089" y="86751"/>
                </a:lnTo>
                <a:lnTo>
                  <a:pt x="31876" y="42138"/>
                </a:lnTo>
                <a:lnTo>
                  <a:pt x="58291" y="13915"/>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870000" y="5547461"/>
            <a:ext cx="5477510" cy="575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defective </a:t>
            </a:r>
            <a:r>
              <a:rPr kumimoji="0" sz="1800" b="0" i="0" u="none" strike="noStrike" kern="1200" cap="none" spc="-5" normalizeH="0" baseline="0" noProof="0" dirty="0">
                <a:ln>
                  <a:noFill/>
                </a:ln>
                <a:solidFill>
                  <a:prstClr val="black"/>
                </a:solidFill>
                <a:effectLst/>
                <a:uLnTx/>
                <a:uFillTx/>
                <a:latin typeface="Carlito"/>
                <a:ea typeface="+mn-ea"/>
                <a:cs typeface="Carlito"/>
              </a:rPr>
              <a:t>out of</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6.</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rlito"/>
                <a:ea typeface="+mn-ea"/>
                <a:cs typeface="Carlito"/>
              </a:rPr>
              <a:t>Let </a:t>
            </a:r>
            <a:r>
              <a:rPr kumimoji="0" sz="1800" b="0" i="0" u="none" strike="noStrike" kern="1200" cap="none" spc="-260" normalizeH="0" baseline="0" noProof="0" dirty="0">
                <a:ln>
                  <a:noFill/>
                </a:ln>
                <a:solidFill>
                  <a:prstClr val="black"/>
                </a:solidFill>
                <a:effectLst/>
                <a:uLnTx/>
                <a:uFillTx/>
                <a:latin typeface="Tinos"/>
                <a:ea typeface="+mn-ea"/>
                <a:cs typeface="Tinos"/>
              </a:rPr>
              <a:t>𝒀 </a:t>
            </a:r>
            <a:r>
              <a:rPr kumimoji="0" sz="1800" b="1" i="0" u="none" strike="noStrike" kern="1200" cap="none" spc="0" normalizeH="0" baseline="0" noProof="0" dirty="0">
                <a:ln>
                  <a:noFill/>
                </a:ln>
                <a:solidFill>
                  <a:prstClr val="black"/>
                </a:solidFill>
                <a:effectLst/>
                <a:uLnTx/>
                <a:uFillTx/>
                <a:latin typeface="Carlito"/>
                <a:ea typeface="+mn-ea"/>
                <a:cs typeface="Carlito"/>
              </a:rPr>
              <a:t>be the </a:t>
            </a:r>
            <a:r>
              <a:rPr kumimoji="0" sz="1800" b="1" i="0" u="none" strike="noStrike" kern="1200" cap="none" spc="-5" normalizeH="0" baseline="0" noProof="0" dirty="0">
                <a:ln>
                  <a:noFill/>
                </a:ln>
                <a:solidFill>
                  <a:prstClr val="black"/>
                </a:solidFill>
                <a:effectLst/>
                <a:uLnTx/>
                <a:uFillTx/>
                <a:latin typeface="Carlito"/>
                <a:ea typeface="+mn-ea"/>
                <a:cs typeface="Carlito"/>
              </a:rPr>
              <a:t>number </a:t>
            </a:r>
            <a:r>
              <a:rPr kumimoji="0" sz="1800" b="1" i="0" u="none" strike="noStrike" kern="1200" cap="none" spc="0" normalizeH="0" baseline="0" noProof="0" dirty="0">
                <a:ln>
                  <a:noFill/>
                </a:ln>
                <a:solidFill>
                  <a:prstClr val="black"/>
                </a:solidFill>
                <a:effectLst/>
                <a:uLnTx/>
                <a:uFillTx/>
                <a:latin typeface="Carlito"/>
                <a:ea typeface="+mn-ea"/>
                <a:cs typeface="Carlito"/>
              </a:rPr>
              <a:t>of </a:t>
            </a:r>
            <a:r>
              <a:rPr kumimoji="0" sz="1800" b="1" i="0" u="none" strike="noStrike" kern="1200" cap="none" spc="-10" normalizeH="0" baseline="0" noProof="0" dirty="0">
                <a:ln>
                  <a:noFill/>
                </a:ln>
                <a:solidFill>
                  <a:prstClr val="black"/>
                </a:solidFill>
                <a:effectLst/>
                <a:uLnTx/>
                <a:uFillTx/>
                <a:latin typeface="Carlito"/>
                <a:ea typeface="+mn-ea"/>
                <a:cs typeface="Carlito"/>
              </a:rPr>
              <a:t>defective </a:t>
            </a:r>
            <a:r>
              <a:rPr kumimoji="0" sz="1800" b="1" i="0" u="none" strike="noStrike" kern="1200" cap="none" spc="-5" normalizeH="0" baseline="0" noProof="0" dirty="0">
                <a:ln>
                  <a:noFill/>
                </a:ln>
                <a:solidFill>
                  <a:prstClr val="black"/>
                </a:solidFill>
                <a:effectLst/>
                <a:uLnTx/>
                <a:uFillTx/>
                <a:latin typeface="Carlito"/>
                <a:ea typeface="+mn-ea"/>
                <a:cs typeface="Carlito"/>
              </a:rPr>
              <a:t>planks. </a:t>
            </a:r>
            <a:r>
              <a:rPr kumimoji="0" sz="1800" b="0" i="0" u="none" strike="noStrike" kern="1200" cap="none" spc="-20" normalizeH="0" baseline="0" noProof="0" dirty="0">
                <a:ln>
                  <a:noFill/>
                </a:ln>
                <a:solidFill>
                  <a:prstClr val="black"/>
                </a:solidFill>
                <a:effectLst/>
                <a:uLnTx/>
                <a:uFillTx/>
                <a:latin typeface="Tinos"/>
                <a:ea typeface="+mn-ea"/>
                <a:cs typeface="Tinos"/>
              </a:rPr>
              <a:t>𝒀~𝑩 </a:t>
            </a:r>
            <a:r>
              <a:rPr kumimoji="0" sz="1800" b="0" i="0" u="none" strike="noStrike" kern="1200" cap="none" spc="-204" normalizeH="0" baseline="0" noProof="0" dirty="0">
                <a:ln>
                  <a:noFill/>
                </a:ln>
                <a:solidFill>
                  <a:prstClr val="black"/>
                </a:solidFill>
                <a:effectLst/>
                <a:uLnTx/>
                <a:uFillTx/>
                <a:latin typeface="Tinos"/>
                <a:ea typeface="+mn-ea"/>
                <a:cs typeface="Tinos"/>
              </a:rPr>
              <a:t>𝟔, 𝟎.</a:t>
            </a:r>
            <a:r>
              <a:rPr kumimoji="0" sz="1800" b="0" i="0" u="none" strike="noStrike" kern="1200" cap="none" spc="-2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𝟐𝟔𝟓𝟎</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p:nvPr/>
        </p:nvSpPr>
        <p:spPr>
          <a:xfrm>
            <a:off x="2548508" y="6174994"/>
            <a:ext cx="717550" cy="212090"/>
          </a:xfrm>
          <a:custGeom>
            <a:avLst/>
            <a:gdLst/>
            <a:ahLst/>
            <a:cxnLst/>
            <a:rect l="l" t="t" r="r" b="b"/>
            <a:pathLst>
              <a:path w="717550" h="212089">
                <a:moveTo>
                  <a:pt x="650113" y="0"/>
                </a:moveTo>
                <a:lnTo>
                  <a:pt x="647065" y="8597"/>
                </a:lnTo>
                <a:lnTo>
                  <a:pt x="659332" y="13915"/>
                </a:lnTo>
                <a:lnTo>
                  <a:pt x="669861" y="21277"/>
                </a:lnTo>
                <a:lnTo>
                  <a:pt x="691280" y="55414"/>
                </a:lnTo>
                <a:lnTo>
                  <a:pt x="698246" y="104813"/>
                </a:lnTo>
                <a:lnTo>
                  <a:pt x="697460" y="123489"/>
                </a:lnTo>
                <a:lnTo>
                  <a:pt x="685673" y="169214"/>
                </a:lnTo>
                <a:lnTo>
                  <a:pt x="659491" y="197805"/>
                </a:lnTo>
                <a:lnTo>
                  <a:pt x="647446" y="203149"/>
                </a:lnTo>
                <a:lnTo>
                  <a:pt x="650113" y="211747"/>
                </a:lnTo>
                <a:lnTo>
                  <a:pt x="690510" y="187710"/>
                </a:lnTo>
                <a:lnTo>
                  <a:pt x="713232" y="143335"/>
                </a:lnTo>
                <a:lnTo>
                  <a:pt x="717550" y="105930"/>
                </a:lnTo>
                <a:lnTo>
                  <a:pt x="716474" y="86521"/>
                </a:lnTo>
                <a:lnTo>
                  <a:pt x="700151" y="37122"/>
                </a:lnTo>
                <a:lnTo>
                  <a:pt x="665450" y="5541"/>
                </a:lnTo>
                <a:lnTo>
                  <a:pt x="650113" y="0"/>
                </a:lnTo>
                <a:close/>
              </a:path>
              <a:path w="717550" h="212089">
                <a:moveTo>
                  <a:pt x="67437" y="0"/>
                </a:moveTo>
                <a:lnTo>
                  <a:pt x="27092" y="24101"/>
                </a:lnTo>
                <a:lnTo>
                  <a:pt x="4365" y="68583"/>
                </a:lnTo>
                <a:lnTo>
                  <a:pt x="0" y="105930"/>
                </a:lnTo>
                <a:lnTo>
                  <a:pt x="1075" y="125383"/>
                </a:lnTo>
                <a:lnTo>
                  <a:pt x="17399" y="174739"/>
                </a:lnTo>
                <a:lnTo>
                  <a:pt x="52081" y="206212"/>
                </a:lnTo>
                <a:lnTo>
                  <a:pt x="67437" y="211747"/>
                </a:lnTo>
                <a:lnTo>
                  <a:pt x="70231" y="203149"/>
                </a:lnTo>
                <a:lnTo>
                  <a:pt x="58130" y="197805"/>
                </a:lnTo>
                <a:lnTo>
                  <a:pt x="47720" y="190368"/>
                </a:lnTo>
                <a:lnTo>
                  <a:pt x="26376" y="155689"/>
                </a:lnTo>
                <a:lnTo>
                  <a:pt x="19304" y="104813"/>
                </a:lnTo>
                <a:lnTo>
                  <a:pt x="20089" y="86751"/>
                </a:lnTo>
                <a:lnTo>
                  <a:pt x="31877" y="42138"/>
                </a:lnTo>
                <a:lnTo>
                  <a:pt x="58291" y="13915"/>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752469" y="6174994"/>
            <a:ext cx="717550" cy="212090"/>
          </a:xfrm>
          <a:custGeom>
            <a:avLst/>
            <a:gdLst/>
            <a:ahLst/>
            <a:cxnLst/>
            <a:rect l="l" t="t" r="r" b="b"/>
            <a:pathLst>
              <a:path w="717550" h="212089">
                <a:moveTo>
                  <a:pt x="650113" y="0"/>
                </a:moveTo>
                <a:lnTo>
                  <a:pt x="647064" y="8597"/>
                </a:lnTo>
                <a:lnTo>
                  <a:pt x="659332" y="13915"/>
                </a:lnTo>
                <a:lnTo>
                  <a:pt x="669861" y="21277"/>
                </a:lnTo>
                <a:lnTo>
                  <a:pt x="691280" y="55414"/>
                </a:lnTo>
                <a:lnTo>
                  <a:pt x="698245" y="104813"/>
                </a:lnTo>
                <a:lnTo>
                  <a:pt x="697460" y="123489"/>
                </a:lnTo>
                <a:lnTo>
                  <a:pt x="685672" y="169214"/>
                </a:lnTo>
                <a:lnTo>
                  <a:pt x="659491" y="197805"/>
                </a:lnTo>
                <a:lnTo>
                  <a:pt x="647445" y="203149"/>
                </a:lnTo>
                <a:lnTo>
                  <a:pt x="650113" y="211747"/>
                </a:lnTo>
                <a:lnTo>
                  <a:pt x="690510" y="187710"/>
                </a:lnTo>
                <a:lnTo>
                  <a:pt x="713231" y="143335"/>
                </a:lnTo>
                <a:lnTo>
                  <a:pt x="717550" y="105930"/>
                </a:lnTo>
                <a:lnTo>
                  <a:pt x="716474" y="86521"/>
                </a:lnTo>
                <a:lnTo>
                  <a:pt x="700151" y="37122"/>
                </a:lnTo>
                <a:lnTo>
                  <a:pt x="665450" y="5541"/>
                </a:lnTo>
                <a:lnTo>
                  <a:pt x="650113" y="0"/>
                </a:lnTo>
                <a:close/>
              </a:path>
              <a:path w="717550" h="212089">
                <a:moveTo>
                  <a:pt x="67436" y="0"/>
                </a:moveTo>
                <a:lnTo>
                  <a:pt x="27092" y="24101"/>
                </a:lnTo>
                <a:lnTo>
                  <a:pt x="4365" y="68583"/>
                </a:lnTo>
                <a:lnTo>
                  <a:pt x="0" y="105930"/>
                </a:lnTo>
                <a:lnTo>
                  <a:pt x="1075" y="125383"/>
                </a:lnTo>
                <a:lnTo>
                  <a:pt x="17398" y="174739"/>
                </a:lnTo>
                <a:lnTo>
                  <a:pt x="52081" y="206212"/>
                </a:lnTo>
                <a:lnTo>
                  <a:pt x="67436" y="211747"/>
                </a:lnTo>
                <a:lnTo>
                  <a:pt x="70230" y="203149"/>
                </a:lnTo>
                <a:lnTo>
                  <a:pt x="58130" y="197805"/>
                </a:lnTo>
                <a:lnTo>
                  <a:pt x="47720" y="190368"/>
                </a:lnTo>
                <a:lnTo>
                  <a:pt x="26376" y="155689"/>
                </a:lnTo>
                <a:lnTo>
                  <a:pt x="19303" y="104813"/>
                </a:lnTo>
                <a:lnTo>
                  <a:pt x="20089" y="86751"/>
                </a:lnTo>
                <a:lnTo>
                  <a:pt x="31876" y="42138"/>
                </a:lnTo>
                <a:lnTo>
                  <a:pt x="58291" y="13915"/>
                </a:lnTo>
                <a:lnTo>
                  <a:pt x="70484" y="8597"/>
                </a:lnTo>
                <a:lnTo>
                  <a:pt x="674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930521" y="6174994"/>
            <a:ext cx="719455" cy="212090"/>
          </a:xfrm>
          <a:custGeom>
            <a:avLst/>
            <a:gdLst/>
            <a:ahLst/>
            <a:cxnLst/>
            <a:rect l="l" t="t" r="r" b="b"/>
            <a:pathLst>
              <a:path w="719454" h="212089">
                <a:moveTo>
                  <a:pt x="651637" y="0"/>
                </a:moveTo>
                <a:lnTo>
                  <a:pt x="648588" y="8597"/>
                </a:lnTo>
                <a:lnTo>
                  <a:pt x="660856" y="13915"/>
                </a:lnTo>
                <a:lnTo>
                  <a:pt x="671385" y="21277"/>
                </a:lnTo>
                <a:lnTo>
                  <a:pt x="692804" y="55414"/>
                </a:lnTo>
                <a:lnTo>
                  <a:pt x="699769" y="104813"/>
                </a:lnTo>
                <a:lnTo>
                  <a:pt x="698984" y="123489"/>
                </a:lnTo>
                <a:lnTo>
                  <a:pt x="687196" y="169214"/>
                </a:lnTo>
                <a:lnTo>
                  <a:pt x="661015" y="197805"/>
                </a:lnTo>
                <a:lnTo>
                  <a:pt x="648969" y="203149"/>
                </a:lnTo>
                <a:lnTo>
                  <a:pt x="651637" y="211747"/>
                </a:lnTo>
                <a:lnTo>
                  <a:pt x="692034" y="187710"/>
                </a:lnTo>
                <a:lnTo>
                  <a:pt x="714755" y="143335"/>
                </a:lnTo>
                <a:lnTo>
                  <a:pt x="719074" y="105930"/>
                </a:lnTo>
                <a:lnTo>
                  <a:pt x="717998" y="86521"/>
                </a:lnTo>
                <a:lnTo>
                  <a:pt x="701675" y="37122"/>
                </a:lnTo>
                <a:lnTo>
                  <a:pt x="666974" y="5541"/>
                </a:lnTo>
                <a:lnTo>
                  <a:pt x="651637" y="0"/>
                </a:lnTo>
                <a:close/>
              </a:path>
              <a:path w="719454" h="212089">
                <a:moveTo>
                  <a:pt x="67437" y="0"/>
                </a:moveTo>
                <a:lnTo>
                  <a:pt x="27092" y="24101"/>
                </a:lnTo>
                <a:lnTo>
                  <a:pt x="4365" y="68583"/>
                </a:lnTo>
                <a:lnTo>
                  <a:pt x="0" y="105930"/>
                </a:lnTo>
                <a:lnTo>
                  <a:pt x="1075" y="125383"/>
                </a:lnTo>
                <a:lnTo>
                  <a:pt x="17399" y="174739"/>
                </a:lnTo>
                <a:lnTo>
                  <a:pt x="52081" y="206212"/>
                </a:lnTo>
                <a:lnTo>
                  <a:pt x="67437" y="211747"/>
                </a:lnTo>
                <a:lnTo>
                  <a:pt x="70230" y="203149"/>
                </a:lnTo>
                <a:lnTo>
                  <a:pt x="58130" y="197805"/>
                </a:lnTo>
                <a:lnTo>
                  <a:pt x="47720" y="190368"/>
                </a:lnTo>
                <a:lnTo>
                  <a:pt x="26376" y="155689"/>
                </a:lnTo>
                <a:lnTo>
                  <a:pt x="19303" y="104813"/>
                </a:lnTo>
                <a:lnTo>
                  <a:pt x="20089" y="86751"/>
                </a:lnTo>
                <a:lnTo>
                  <a:pt x="31876" y="42138"/>
                </a:lnTo>
                <a:lnTo>
                  <a:pt x="58291" y="13915"/>
                </a:lnTo>
                <a:lnTo>
                  <a:pt x="70484"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2343023" y="6105550"/>
            <a:ext cx="4615815" cy="571500"/>
          </a:xfrm>
          <a:prstGeom prst="rect">
            <a:avLst/>
          </a:prstGeom>
        </p:spPr>
        <p:txBody>
          <a:bodyPr vert="horz" wrap="square" lIns="0" tIns="12700" rIns="0" bIns="0" rtlCol="0">
            <a:spAutoFit/>
          </a:bodyPr>
          <a:lstStyle/>
          <a:p>
            <a:pPr marL="38100" marR="0" lvl="0" indent="0" algn="l" defTabSz="914400" rtl="0" eaLnBrk="1" fontAlgn="auto" latinLnBrk="0" hangingPunct="1">
              <a:lnSpc>
                <a:spcPts val="2150"/>
              </a:lnSpc>
              <a:spcBef>
                <a:spcPts val="100"/>
              </a:spcBef>
              <a:spcAft>
                <a:spcPts val="0"/>
              </a:spcAft>
              <a:buClrTx/>
              <a:buSzTx/>
              <a:buFontTx/>
              <a:buNone/>
              <a:tabLst>
                <a:tab pos="1007110" algn="l"/>
                <a:tab pos="2199005"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20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2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a:t>
            </a:r>
            <a:r>
              <a:rPr kumimoji="0" sz="1800" b="0" i="0" u="none" strike="noStrike" kern="1200" cap="none" spc="-204"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0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8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41935" marR="0" lvl="0" indent="0" algn="l" defTabSz="914400" rtl="0" eaLnBrk="1" fontAlgn="auto" latinLnBrk="0" hangingPunct="1">
              <a:lnSpc>
                <a:spcPts val="2150"/>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0.735</a:t>
            </a:r>
            <a:r>
              <a:rPr kumimoji="0" sz="1950" b="0" i="0" u="none" strike="noStrike" kern="1200" cap="none" spc="97" normalizeH="0" baseline="27777" noProof="0" dirty="0">
                <a:ln>
                  <a:noFill/>
                </a:ln>
                <a:solidFill>
                  <a:prstClr val="black"/>
                </a:solidFill>
                <a:effectLst/>
                <a:uLnTx/>
                <a:uFillTx/>
                <a:latin typeface="Tinos"/>
                <a:ea typeface="+mn-ea"/>
                <a:cs typeface="Tinos"/>
              </a:rPr>
              <a:t>6</a:t>
            </a:r>
            <a:r>
              <a:rPr kumimoji="0" sz="1950" b="0" i="0" u="none" strike="noStrike" kern="1200" cap="none" spc="254" normalizeH="0" baseline="27777"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6</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55" normalizeH="0" baseline="0" noProof="0" dirty="0">
                <a:ln>
                  <a:noFill/>
                </a:ln>
                <a:solidFill>
                  <a:prstClr val="black"/>
                </a:solidFill>
                <a:effectLst/>
                <a:uLnTx/>
                <a:uFillTx/>
                <a:latin typeface="Tinos"/>
                <a:ea typeface="+mn-ea"/>
                <a:cs typeface="Tinos"/>
              </a:rPr>
              <a:t>0.265</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70" normalizeH="0" baseline="0" noProof="0" dirty="0">
                <a:ln>
                  <a:noFill/>
                </a:ln>
                <a:solidFill>
                  <a:prstClr val="black"/>
                </a:solidFill>
                <a:effectLst/>
                <a:uLnTx/>
                <a:uFillTx/>
                <a:latin typeface="Tinos"/>
                <a:ea typeface="+mn-ea"/>
                <a:cs typeface="Tinos"/>
              </a:rPr>
              <a:t>×</a:t>
            </a:r>
            <a:r>
              <a:rPr kumimoji="0" sz="1800" b="0" i="0" u="none" strike="noStrike" kern="1200" cap="none" spc="-65"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0.735</a:t>
            </a:r>
            <a:r>
              <a:rPr kumimoji="0" sz="1950" b="0" i="0" u="none" strike="noStrike" kern="1200" cap="none" spc="97" normalizeH="0" baseline="27777" noProof="0" dirty="0">
                <a:ln>
                  <a:noFill/>
                </a:ln>
                <a:solidFill>
                  <a:prstClr val="black"/>
                </a:solidFill>
                <a:effectLst/>
                <a:uLnTx/>
                <a:uFillTx/>
                <a:latin typeface="Tinos"/>
                <a:ea typeface="+mn-ea"/>
                <a:cs typeface="Tinos"/>
              </a:rPr>
              <a:t>5</a:t>
            </a:r>
            <a:r>
              <a:rPr kumimoji="0" sz="1950" b="0" i="0" u="none" strike="noStrike" kern="1200" cap="none" spc="382" normalizeH="0" baseline="27777"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200" normalizeH="0" baseline="0" noProof="0" dirty="0">
                <a:ln>
                  <a:noFill/>
                </a:ln>
                <a:solidFill>
                  <a:prstClr val="black"/>
                </a:solidFill>
                <a:effectLst/>
                <a:uLnTx/>
                <a:uFillTx/>
                <a:latin typeface="Tinos"/>
                <a:ea typeface="+mn-ea"/>
                <a:cs typeface="Tinos"/>
              </a:rPr>
              <a:t>𝟎.</a:t>
            </a:r>
            <a:r>
              <a:rPr kumimoji="0" sz="1800" b="0" i="0" u="none" strike="noStrike" kern="1200" cap="none" spc="-1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𝟒𝟗𝟖𝟕</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45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grpSp>
        <p:nvGrpSpPr>
          <p:cNvPr id="18" name="object 18"/>
          <p:cNvGrpSpPr/>
          <p:nvPr/>
        </p:nvGrpSpPr>
        <p:grpSpPr>
          <a:xfrm>
            <a:off x="440436" y="3957828"/>
            <a:ext cx="312420" cy="340360"/>
            <a:chOff x="440436" y="3957828"/>
            <a:chExt cx="312420" cy="340360"/>
          </a:xfrm>
        </p:grpSpPr>
        <p:sp>
          <p:nvSpPr>
            <p:cNvPr id="19" name="object 19"/>
            <p:cNvSpPr/>
            <p:nvPr/>
          </p:nvSpPr>
          <p:spPr>
            <a:xfrm>
              <a:off x="453390" y="3970782"/>
              <a:ext cx="287020" cy="314325"/>
            </a:xfrm>
            <a:custGeom>
              <a:avLst/>
              <a:gdLst/>
              <a:ahLst/>
              <a:cxnLst/>
              <a:rect l="l" t="t" r="r" b="b"/>
              <a:pathLst>
                <a:path w="287020" h="314325">
                  <a:moveTo>
                    <a:pt x="286512" y="0"/>
                  </a:moveTo>
                  <a:lnTo>
                    <a:pt x="0" y="0"/>
                  </a:lnTo>
                  <a:lnTo>
                    <a:pt x="0" y="313944"/>
                  </a:lnTo>
                  <a:lnTo>
                    <a:pt x="286512" y="313944"/>
                  </a:lnTo>
                  <a:lnTo>
                    <a:pt x="28651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53390" y="3970782"/>
              <a:ext cx="287020" cy="314325"/>
            </a:xfrm>
            <a:custGeom>
              <a:avLst/>
              <a:gdLst/>
              <a:ahLst/>
              <a:cxnLst/>
              <a:rect l="l" t="t" r="r" b="b"/>
              <a:pathLst>
                <a:path w="287020" h="314325">
                  <a:moveTo>
                    <a:pt x="0" y="313944"/>
                  </a:moveTo>
                  <a:lnTo>
                    <a:pt x="286512" y="313944"/>
                  </a:lnTo>
                  <a:lnTo>
                    <a:pt x="286512"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453390" y="3970782"/>
            <a:ext cx="287020" cy="314325"/>
          </a:xfrm>
          <a:prstGeom prst="rect">
            <a:avLst/>
          </a:prstGeom>
        </p:spPr>
        <p:txBody>
          <a:bodyPr vert="horz" wrap="square" lIns="0" tIns="4445" rIns="0" bIns="0" rtlCol="0">
            <a:spAutoFit/>
          </a:bodyPr>
          <a:lstStyle/>
          <a:p>
            <a:pPr marL="87630" marR="0" lvl="0" indent="0" algn="l" defTabSz="914400" rtl="0" eaLnBrk="1" fontAlgn="auto" latinLnBrk="0" hangingPunct="1">
              <a:lnSpc>
                <a:spcPct val="100000"/>
              </a:lnSpc>
              <a:spcBef>
                <a:spcPts val="35"/>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440436" y="5042915"/>
            <a:ext cx="312420" cy="340360"/>
            <a:chOff x="440436" y="5042915"/>
            <a:chExt cx="312420" cy="340360"/>
          </a:xfrm>
        </p:grpSpPr>
        <p:sp>
          <p:nvSpPr>
            <p:cNvPr id="23" name="object 23"/>
            <p:cNvSpPr/>
            <p:nvPr/>
          </p:nvSpPr>
          <p:spPr>
            <a:xfrm>
              <a:off x="453390" y="5055869"/>
              <a:ext cx="287020" cy="314325"/>
            </a:xfrm>
            <a:custGeom>
              <a:avLst/>
              <a:gdLst/>
              <a:ahLst/>
              <a:cxnLst/>
              <a:rect l="l" t="t" r="r" b="b"/>
              <a:pathLst>
                <a:path w="287020" h="314325">
                  <a:moveTo>
                    <a:pt x="286512" y="0"/>
                  </a:moveTo>
                  <a:lnTo>
                    <a:pt x="0" y="0"/>
                  </a:lnTo>
                  <a:lnTo>
                    <a:pt x="0" y="313943"/>
                  </a:lnTo>
                  <a:lnTo>
                    <a:pt x="286512" y="313943"/>
                  </a:lnTo>
                  <a:lnTo>
                    <a:pt x="28651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53390" y="5055869"/>
              <a:ext cx="287020" cy="314325"/>
            </a:xfrm>
            <a:custGeom>
              <a:avLst/>
              <a:gdLst/>
              <a:ahLst/>
              <a:cxnLst/>
              <a:rect l="l" t="t" r="r" b="b"/>
              <a:pathLst>
                <a:path w="287020" h="314325">
                  <a:moveTo>
                    <a:pt x="0" y="313943"/>
                  </a:moveTo>
                  <a:lnTo>
                    <a:pt x="286512" y="313943"/>
                  </a:lnTo>
                  <a:lnTo>
                    <a:pt x="286512" y="0"/>
                  </a:lnTo>
                  <a:lnTo>
                    <a:pt x="0" y="0"/>
                  </a:lnTo>
                  <a:lnTo>
                    <a:pt x="0" y="313943"/>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object 25"/>
          <p:cNvSpPr txBox="1"/>
          <p:nvPr/>
        </p:nvSpPr>
        <p:spPr>
          <a:xfrm>
            <a:off x="453390" y="5055870"/>
            <a:ext cx="287020" cy="314325"/>
          </a:xfrm>
          <a:prstGeom prst="rect">
            <a:avLst/>
          </a:prstGeom>
        </p:spPr>
        <p:txBody>
          <a:bodyPr vert="horz" wrap="square" lIns="0" tIns="5080" rIns="0" bIns="0" rtlCol="0">
            <a:spAutoFit/>
          </a:bodyPr>
          <a:lstStyle/>
          <a:p>
            <a:pPr marL="81915" marR="0" lvl="0" indent="0" algn="l" defTabSz="914400" rtl="0" eaLnBrk="1" fontAlgn="auto" latinLnBrk="0" hangingPunct="1">
              <a:lnSpc>
                <a:spcPct val="100000"/>
              </a:lnSpc>
              <a:spcBef>
                <a:spcPts val="4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b</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6" name="object 26"/>
          <p:cNvGrpSpPr/>
          <p:nvPr/>
        </p:nvGrpSpPr>
        <p:grpSpPr>
          <a:xfrm>
            <a:off x="2429255" y="684276"/>
            <a:ext cx="6617334" cy="364490"/>
            <a:chOff x="2429255" y="684276"/>
            <a:chExt cx="6617334" cy="364490"/>
          </a:xfrm>
        </p:grpSpPr>
        <p:sp>
          <p:nvSpPr>
            <p:cNvPr id="27" name="object 27"/>
            <p:cNvSpPr/>
            <p:nvPr/>
          </p:nvSpPr>
          <p:spPr>
            <a:xfrm>
              <a:off x="2442209" y="697230"/>
              <a:ext cx="6591300" cy="338455"/>
            </a:xfrm>
            <a:custGeom>
              <a:avLst/>
              <a:gdLst/>
              <a:ahLst/>
              <a:cxnLst/>
              <a:rect l="l" t="t" r="r" b="b"/>
              <a:pathLst>
                <a:path w="6591300" h="338455">
                  <a:moveTo>
                    <a:pt x="6591300" y="0"/>
                  </a:moveTo>
                  <a:lnTo>
                    <a:pt x="0" y="0"/>
                  </a:lnTo>
                  <a:lnTo>
                    <a:pt x="0" y="338327"/>
                  </a:lnTo>
                  <a:lnTo>
                    <a:pt x="6591300" y="338327"/>
                  </a:lnTo>
                  <a:lnTo>
                    <a:pt x="65913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2442209" y="697230"/>
              <a:ext cx="6591300" cy="338455"/>
            </a:xfrm>
            <a:custGeom>
              <a:avLst/>
              <a:gdLst/>
              <a:ahLst/>
              <a:cxnLst/>
              <a:rect l="l" t="t" r="r" b="b"/>
              <a:pathLst>
                <a:path w="6591300" h="338455">
                  <a:moveTo>
                    <a:pt x="0" y="338327"/>
                  </a:moveTo>
                  <a:lnTo>
                    <a:pt x="6591300" y="338327"/>
                  </a:lnTo>
                  <a:lnTo>
                    <a:pt x="6591300" y="0"/>
                  </a:lnTo>
                  <a:lnTo>
                    <a:pt x="0" y="0"/>
                  </a:lnTo>
                  <a:lnTo>
                    <a:pt x="0" y="338327"/>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object 29"/>
          <p:cNvSpPr txBox="1"/>
          <p:nvPr/>
        </p:nvSpPr>
        <p:spPr>
          <a:xfrm>
            <a:off x="2520442" y="717245"/>
            <a:ext cx="584581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FFFFFF"/>
                </a:solidFill>
                <a:effectLst/>
                <a:uLnTx/>
                <a:uFillTx/>
                <a:latin typeface="Carlito"/>
                <a:ea typeface="+mn-ea"/>
                <a:cs typeface="Carlito"/>
              </a:rPr>
              <a:t>Tip: </a:t>
            </a:r>
            <a:r>
              <a:rPr kumimoji="0" sz="1600" b="0" i="0" u="none" strike="noStrike" kern="1200" cap="none" spc="-5" normalizeH="0" baseline="0" noProof="0" dirty="0">
                <a:ln>
                  <a:noFill/>
                </a:ln>
                <a:solidFill>
                  <a:srgbClr val="FFFFFF"/>
                </a:solidFill>
                <a:effectLst/>
                <a:uLnTx/>
                <a:uFillTx/>
                <a:latin typeface="Carlito"/>
                <a:ea typeface="+mn-ea"/>
                <a:cs typeface="Carlito"/>
              </a:rPr>
              <a:t>Think </a:t>
            </a:r>
            <a:r>
              <a:rPr kumimoji="0" sz="1600" b="0" i="0" u="none" strike="noStrike" kern="1200" cap="none" spc="-10" normalizeH="0" baseline="0" noProof="0" dirty="0">
                <a:ln>
                  <a:noFill/>
                </a:ln>
                <a:solidFill>
                  <a:srgbClr val="FFFFFF"/>
                </a:solidFill>
                <a:effectLst/>
                <a:uLnTx/>
                <a:uFillTx/>
                <a:latin typeface="Carlito"/>
                <a:ea typeface="+mn-ea"/>
                <a:cs typeface="Carlito"/>
              </a:rPr>
              <a:t>carefully </a:t>
            </a:r>
            <a:r>
              <a:rPr kumimoji="0" sz="1600" b="0" i="0" u="none" strike="noStrike" kern="1200" cap="none" spc="-5" normalizeH="0" baseline="0" noProof="0" dirty="0">
                <a:ln>
                  <a:noFill/>
                </a:ln>
                <a:solidFill>
                  <a:srgbClr val="FFFFFF"/>
                </a:solidFill>
                <a:effectLst/>
                <a:uLnTx/>
                <a:uFillTx/>
                <a:latin typeface="Carlito"/>
                <a:ea typeface="+mn-ea"/>
                <a:cs typeface="Carlito"/>
              </a:rPr>
              <a:t>about whether </a:t>
            </a:r>
            <a:r>
              <a:rPr kumimoji="0" sz="1600" b="0" i="0" u="none" strike="noStrike" kern="1200" cap="none" spc="-10" normalizeH="0" baseline="0" noProof="0" dirty="0">
                <a:ln>
                  <a:noFill/>
                </a:ln>
                <a:solidFill>
                  <a:srgbClr val="FFFFFF"/>
                </a:solidFill>
                <a:effectLst/>
                <a:uLnTx/>
                <a:uFillTx/>
                <a:latin typeface="Carlito"/>
                <a:ea typeface="+mn-ea"/>
                <a:cs typeface="Carlito"/>
              </a:rPr>
              <a:t>we </a:t>
            </a:r>
            <a:r>
              <a:rPr kumimoji="0" sz="1600" b="0" i="0" u="none" strike="noStrike" kern="1200" cap="none" spc="-5" normalizeH="0" baseline="0" noProof="0" dirty="0">
                <a:ln>
                  <a:noFill/>
                </a:ln>
                <a:solidFill>
                  <a:srgbClr val="FFFFFF"/>
                </a:solidFill>
                <a:effectLst/>
                <a:uLnTx/>
                <a:uFillTx/>
                <a:latin typeface="Carlito"/>
                <a:ea typeface="+mn-ea"/>
                <a:cs typeface="Carlito"/>
              </a:rPr>
              <a:t>wish </a:t>
            </a:r>
            <a:r>
              <a:rPr kumimoji="0" sz="1600" b="0" i="0" u="none" strike="noStrike" kern="1200" cap="none" spc="-10" normalizeH="0" baseline="0" noProof="0" dirty="0">
                <a:ln>
                  <a:noFill/>
                </a:ln>
                <a:solidFill>
                  <a:srgbClr val="FFFFFF"/>
                </a:solidFill>
                <a:effectLst/>
                <a:uLnTx/>
                <a:uFillTx/>
                <a:latin typeface="Carlito"/>
                <a:ea typeface="+mn-ea"/>
                <a:cs typeface="Carlito"/>
              </a:rPr>
              <a:t>to </a:t>
            </a:r>
            <a:r>
              <a:rPr kumimoji="0" sz="1600" b="0" i="0" u="none" strike="noStrike" kern="1200" cap="none" spc="-5" normalizeH="0" baseline="0" noProof="0" dirty="0">
                <a:ln>
                  <a:noFill/>
                </a:ln>
                <a:solidFill>
                  <a:srgbClr val="FFFFFF"/>
                </a:solidFill>
                <a:effectLst/>
                <a:uLnTx/>
                <a:uFillTx/>
                <a:latin typeface="Carlito"/>
                <a:ea typeface="+mn-ea"/>
                <a:cs typeface="Carlito"/>
              </a:rPr>
              <a:t>use Binomial or</a:t>
            </a:r>
            <a:r>
              <a:rPr kumimoji="0" sz="1600" b="0" i="0" u="none" strike="noStrike" kern="1200" cap="none" spc="60" normalizeH="0" baseline="0" noProof="0" dirty="0">
                <a:ln>
                  <a:noFill/>
                </a:ln>
                <a:solidFill>
                  <a:srgbClr val="FFFFFF"/>
                </a:solidFill>
                <a:effectLst/>
                <a:uLnTx/>
                <a:uFillTx/>
                <a:latin typeface="Carlito"/>
                <a:ea typeface="+mn-ea"/>
                <a:cs typeface="Carlito"/>
              </a:rPr>
              <a:t> </a:t>
            </a:r>
            <a:r>
              <a:rPr kumimoji="0" sz="1600" b="0" i="0" u="none" strike="noStrike" kern="1200" cap="none" spc="-10" normalizeH="0" baseline="0" noProof="0" dirty="0">
                <a:ln>
                  <a:noFill/>
                </a:ln>
                <a:solidFill>
                  <a:srgbClr val="FFFFFF"/>
                </a:solidFill>
                <a:effectLst/>
                <a:uLnTx/>
                <a:uFillTx/>
                <a:latin typeface="Carlito"/>
                <a:ea typeface="+mn-ea"/>
                <a:cs typeface="Carlito"/>
              </a:rPr>
              <a:t>Poisson.</a:t>
            </a:r>
            <a:endParaRPr kumimoji="0" sz="16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0" name="object 30"/>
          <p:cNvGrpSpPr/>
          <p:nvPr/>
        </p:nvGrpSpPr>
        <p:grpSpPr>
          <a:xfrm>
            <a:off x="7126160" y="5593016"/>
            <a:ext cx="1890395" cy="856615"/>
            <a:chOff x="7126160" y="5593016"/>
            <a:chExt cx="1890395" cy="856615"/>
          </a:xfrm>
        </p:grpSpPr>
        <p:sp>
          <p:nvSpPr>
            <p:cNvPr id="31" name="object 31"/>
            <p:cNvSpPr/>
            <p:nvPr/>
          </p:nvSpPr>
          <p:spPr>
            <a:xfrm>
              <a:off x="7139177" y="5606033"/>
              <a:ext cx="1864360" cy="830580"/>
            </a:xfrm>
            <a:custGeom>
              <a:avLst/>
              <a:gdLst/>
              <a:ahLst/>
              <a:cxnLst/>
              <a:rect l="l" t="t" r="r" b="b"/>
              <a:pathLst>
                <a:path w="1864359" h="830579">
                  <a:moveTo>
                    <a:pt x="1863852" y="0"/>
                  </a:moveTo>
                  <a:lnTo>
                    <a:pt x="0" y="0"/>
                  </a:lnTo>
                  <a:lnTo>
                    <a:pt x="0" y="830580"/>
                  </a:lnTo>
                  <a:lnTo>
                    <a:pt x="1863852" y="830580"/>
                  </a:lnTo>
                  <a:lnTo>
                    <a:pt x="186385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139177" y="5606033"/>
              <a:ext cx="1864360" cy="830580"/>
            </a:xfrm>
            <a:custGeom>
              <a:avLst/>
              <a:gdLst/>
              <a:ahLst/>
              <a:cxnLst/>
              <a:rect l="l" t="t" r="r" b="b"/>
              <a:pathLst>
                <a:path w="1864359" h="830579">
                  <a:moveTo>
                    <a:pt x="0" y="830580"/>
                  </a:moveTo>
                  <a:lnTo>
                    <a:pt x="1863852" y="830580"/>
                  </a:lnTo>
                  <a:lnTo>
                    <a:pt x="1863852" y="0"/>
                  </a:lnTo>
                  <a:lnTo>
                    <a:pt x="0" y="0"/>
                  </a:lnTo>
                  <a:lnTo>
                    <a:pt x="0" y="830580"/>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object 33"/>
          <p:cNvSpPr txBox="1"/>
          <p:nvPr/>
        </p:nvSpPr>
        <p:spPr>
          <a:xfrm>
            <a:off x="7218933" y="5629757"/>
            <a:ext cx="1570990" cy="7575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FFFFFF"/>
                </a:solidFill>
                <a:effectLst/>
                <a:uLnTx/>
                <a:uFillTx/>
                <a:latin typeface="Carlito"/>
                <a:ea typeface="+mn-ea"/>
                <a:cs typeface="Carlito"/>
              </a:rPr>
              <a:t>Tip: </a:t>
            </a:r>
            <a:r>
              <a:rPr kumimoji="0" sz="1200" b="0" i="0" u="none" strike="noStrike" kern="1200" cap="none" spc="-30" normalizeH="0" baseline="0" noProof="0" dirty="0">
                <a:ln>
                  <a:noFill/>
                </a:ln>
                <a:solidFill>
                  <a:srgbClr val="FFFFFF"/>
                </a:solidFill>
                <a:effectLst/>
                <a:uLnTx/>
                <a:uFillTx/>
                <a:latin typeface="Carlito"/>
                <a:ea typeface="+mn-ea"/>
                <a:cs typeface="Carlito"/>
              </a:rPr>
              <a:t>You </a:t>
            </a:r>
            <a:r>
              <a:rPr kumimoji="0" sz="1200" b="0" i="0" u="none" strike="noStrike" kern="1200" cap="none" spc="-5" normalizeH="0" baseline="0" noProof="0" dirty="0">
                <a:ln>
                  <a:noFill/>
                </a:ln>
                <a:solidFill>
                  <a:srgbClr val="FFFFFF"/>
                </a:solidFill>
                <a:effectLst/>
                <a:uLnTx/>
                <a:uFillTx/>
                <a:latin typeface="Carlito"/>
                <a:ea typeface="+mn-ea"/>
                <a:cs typeface="Carlito"/>
              </a:rPr>
              <a:t>should </a:t>
            </a:r>
            <a:r>
              <a:rPr kumimoji="0" sz="1200" b="0" i="0" u="none" strike="noStrike" kern="1200" cap="none" spc="0" normalizeH="0" baseline="0" noProof="0" dirty="0">
                <a:ln>
                  <a:noFill/>
                </a:ln>
                <a:solidFill>
                  <a:srgbClr val="FFFFFF"/>
                </a:solidFill>
                <a:effectLst/>
                <a:uLnTx/>
                <a:uFillTx/>
                <a:latin typeface="Carlito"/>
                <a:ea typeface="+mn-ea"/>
                <a:cs typeface="Carlito"/>
              </a:rPr>
              <a:t>be </a:t>
            </a:r>
            <a:r>
              <a:rPr kumimoji="0" sz="1200" b="0" i="0" u="none" strike="noStrike" kern="1200" cap="none" spc="-5" normalizeH="0" baseline="0" noProof="0" dirty="0">
                <a:ln>
                  <a:noFill/>
                </a:ln>
                <a:solidFill>
                  <a:srgbClr val="FFFFFF"/>
                </a:solidFill>
                <a:effectLst/>
                <a:uLnTx/>
                <a:uFillTx/>
                <a:latin typeface="Carlito"/>
                <a:ea typeface="+mn-ea"/>
                <a:cs typeface="Carlito"/>
              </a:rPr>
              <a:t>clear  </a:t>
            </a:r>
            <a:r>
              <a:rPr kumimoji="0" sz="1200" b="0" i="0" u="none" strike="noStrike" kern="1200" cap="none" spc="0" normalizeH="0" baseline="0" noProof="0" dirty="0">
                <a:ln>
                  <a:noFill/>
                </a:ln>
                <a:solidFill>
                  <a:srgbClr val="FFFFFF"/>
                </a:solidFill>
                <a:effectLst/>
                <a:uLnTx/>
                <a:uFillTx/>
                <a:latin typeface="Carlito"/>
                <a:ea typeface="+mn-ea"/>
                <a:cs typeface="Carlito"/>
              </a:rPr>
              <a:t>about </a:t>
            </a:r>
            <a:r>
              <a:rPr kumimoji="0" sz="1200" b="0" i="0" u="none" strike="noStrike" kern="1200" cap="none" spc="-10" normalizeH="0" baseline="0" noProof="0" dirty="0">
                <a:ln>
                  <a:noFill/>
                </a:ln>
                <a:solidFill>
                  <a:srgbClr val="FFFFFF"/>
                </a:solidFill>
                <a:effectLst/>
                <a:uLnTx/>
                <a:uFillTx/>
                <a:latin typeface="Carlito"/>
                <a:ea typeface="+mn-ea"/>
                <a:cs typeface="Carlito"/>
              </a:rPr>
              <a:t>what </a:t>
            </a:r>
            <a:r>
              <a:rPr kumimoji="0" sz="1200" b="0" i="0" u="none" strike="noStrike" kern="1200" cap="none" spc="-5" normalizeH="0" baseline="0" noProof="0" dirty="0">
                <a:ln>
                  <a:noFill/>
                </a:ln>
                <a:solidFill>
                  <a:srgbClr val="FFFFFF"/>
                </a:solidFill>
                <a:effectLst/>
                <a:uLnTx/>
                <a:uFillTx/>
                <a:latin typeface="Carlito"/>
                <a:ea typeface="+mn-ea"/>
                <a:cs typeface="Carlito"/>
              </a:rPr>
              <a:t>your</a:t>
            </a:r>
            <a:r>
              <a:rPr kumimoji="0" sz="1200" b="0" i="0" u="none" strike="noStrike" kern="1200" cap="none" spc="-110" normalizeH="0" baseline="0" noProof="0" dirty="0">
                <a:ln>
                  <a:noFill/>
                </a:ln>
                <a:solidFill>
                  <a:srgbClr val="FFFFFF"/>
                </a:solidFill>
                <a:effectLst/>
                <a:uLnTx/>
                <a:uFillTx/>
                <a:latin typeface="Carlito"/>
                <a:ea typeface="+mn-ea"/>
                <a:cs typeface="Carlito"/>
              </a:rPr>
              <a:t> </a:t>
            </a:r>
            <a:r>
              <a:rPr kumimoji="0" sz="1200" b="0" i="0" u="none" strike="noStrike" kern="1200" cap="none" spc="-5" normalizeH="0" baseline="0" noProof="0" dirty="0">
                <a:ln>
                  <a:noFill/>
                </a:ln>
                <a:solidFill>
                  <a:srgbClr val="FFFFFF"/>
                </a:solidFill>
                <a:effectLst/>
                <a:uLnTx/>
                <a:uFillTx/>
                <a:latin typeface="Carlito"/>
                <a:ea typeface="+mn-ea"/>
                <a:cs typeface="Carlito"/>
              </a:rPr>
              <a:t>random  variables are </a:t>
            </a:r>
            <a:r>
              <a:rPr kumimoji="0" sz="1200" b="0" i="0" u="none" strike="noStrike" kern="1200" cap="none" spc="0" normalizeH="0" baseline="0" noProof="0" dirty="0">
                <a:ln>
                  <a:noFill/>
                </a:ln>
                <a:solidFill>
                  <a:srgbClr val="FFFFFF"/>
                </a:solidFill>
                <a:effectLst/>
                <a:uLnTx/>
                <a:uFillTx/>
                <a:latin typeface="Carlito"/>
                <a:ea typeface="+mn-ea"/>
                <a:cs typeface="Carlito"/>
              </a:rPr>
              <a:t>and </a:t>
            </a:r>
            <a:r>
              <a:rPr kumimoji="0" sz="1200" b="0" i="0" u="none" strike="noStrike" kern="1200" cap="none" spc="-5" normalizeH="0" baseline="0" noProof="0" dirty="0">
                <a:ln>
                  <a:noFill/>
                </a:ln>
                <a:solidFill>
                  <a:srgbClr val="FFFFFF"/>
                </a:solidFill>
                <a:effectLst/>
                <a:uLnTx/>
                <a:uFillTx/>
                <a:latin typeface="Carlito"/>
                <a:ea typeface="+mn-ea"/>
                <a:cs typeface="Carlito"/>
              </a:rPr>
              <a:t>how  they’re</a:t>
            </a:r>
            <a:r>
              <a:rPr kumimoji="0" sz="1200" b="0" i="0" u="none" strike="noStrike" kern="1200" cap="none" spc="-35" normalizeH="0" baseline="0" noProof="0" dirty="0">
                <a:ln>
                  <a:noFill/>
                </a:ln>
                <a:solidFill>
                  <a:srgbClr val="FFFFFF"/>
                </a:solidFill>
                <a:effectLst/>
                <a:uLnTx/>
                <a:uFillTx/>
                <a:latin typeface="Carlito"/>
                <a:ea typeface="+mn-ea"/>
                <a:cs typeface="Carlito"/>
              </a:rPr>
              <a:t> </a:t>
            </a:r>
            <a:r>
              <a:rPr kumimoji="0" sz="1200" b="0" i="0" u="none" strike="noStrike" kern="1200" cap="none" spc="-5" normalizeH="0" baseline="0" noProof="0" dirty="0">
                <a:ln>
                  <a:noFill/>
                </a:ln>
                <a:solidFill>
                  <a:srgbClr val="FFFFFF"/>
                </a:solidFill>
                <a:effectLst/>
                <a:uLnTx/>
                <a:uFillTx/>
                <a:latin typeface="Carlito"/>
                <a:ea typeface="+mn-ea"/>
                <a:cs typeface="Carlito"/>
              </a:rPr>
              <a:t>distributed.</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4" name="object 34"/>
          <p:cNvGrpSpPr/>
          <p:nvPr/>
        </p:nvGrpSpPr>
        <p:grpSpPr>
          <a:xfrm>
            <a:off x="6380988" y="5830823"/>
            <a:ext cx="803275" cy="315595"/>
            <a:chOff x="6380988" y="5830823"/>
            <a:chExt cx="803275" cy="315595"/>
          </a:xfrm>
        </p:grpSpPr>
        <p:sp>
          <p:nvSpPr>
            <p:cNvPr id="35" name="object 35"/>
            <p:cNvSpPr/>
            <p:nvPr/>
          </p:nvSpPr>
          <p:spPr>
            <a:xfrm>
              <a:off x="6380988" y="5830823"/>
              <a:ext cx="803147" cy="3154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538722" y="5919304"/>
              <a:ext cx="603885" cy="121285"/>
            </a:xfrm>
            <a:custGeom>
              <a:avLst/>
              <a:gdLst/>
              <a:ahLst/>
              <a:cxnLst/>
              <a:rect l="l" t="t" r="r" b="b"/>
              <a:pathLst>
                <a:path w="603884" h="121285">
                  <a:moveTo>
                    <a:pt x="115612" y="37934"/>
                  </a:moveTo>
                  <a:lnTo>
                    <a:pt x="112099" y="75873"/>
                  </a:lnTo>
                  <a:lnTo>
                    <a:pt x="599948" y="120942"/>
                  </a:lnTo>
                  <a:lnTo>
                    <a:pt x="603503" y="83007"/>
                  </a:lnTo>
                  <a:lnTo>
                    <a:pt x="115612" y="37934"/>
                  </a:lnTo>
                  <a:close/>
                </a:path>
                <a:path w="603884" h="121285">
                  <a:moveTo>
                    <a:pt x="119125" y="0"/>
                  </a:moveTo>
                  <a:lnTo>
                    <a:pt x="0" y="46393"/>
                  </a:lnTo>
                  <a:lnTo>
                    <a:pt x="108584" y="113817"/>
                  </a:lnTo>
                  <a:lnTo>
                    <a:pt x="112099" y="75873"/>
                  </a:lnTo>
                  <a:lnTo>
                    <a:pt x="93091" y="74117"/>
                  </a:lnTo>
                  <a:lnTo>
                    <a:pt x="96647" y="36182"/>
                  </a:lnTo>
                  <a:lnTo>
                    <a:pt x="115775" y="36182"/>
                  </a:lnTo>
                  <a:lnTo>
                    <a:pt x="119125" y="0"/>
                  </a:lnTo>
                  <a:close/>
                </a:path>
                <a:path w="603884" h="121285">
                  <a:moveTo>
                    <a:pt x="96647" y="36182"/>
                  </a:moveTo>
                  <a:lnTo>
                    <a:pt x="93091" y="74117"/>
                  </a:lnTo>
                  <a:lnTo>
                    <a:pt x="112099" y="75873"/>
                  </a:lnTo>
                  <a:lnTo>
                    <a:pt x="115612" y="37934"/>
                  </a:lnTo>
                  <a:lnTo>
                    <a:pt x="96647" y="36182"/>
                  </a:lnTo>
                  <a:close/>
                </a:path>
                <a:path w="603884" h="121285">
                  <a:moveTo>
                    <a:pt x="115775" y="36182"/>
                  </a:moveTo>
                  <a:lnTo>
                    <a:pt x="96647" y="36182"/>
                  </a:lnTo>
                  <a:lnTo>
                    <a:pt x="115612" y="37934"/>
                  </a:lnTo>
                  <a:lnTo>
                    <a:pt x="115775" y="3618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7" name="object 37"/>
          <p:cNvSpPr txBox="1"/>
          <p:nvPr/>
        </p:nvSpPr>
        <p:spPr>
          <a:xfrm>
            <a:off x="7194804" y="1860804"/>
            <a:ext cx="1754505" cy="980440"/>
          </a:xfrm>
          <a:prstGeom prst="rect">
            <a:avLst/>
          </a:prstGeom>
          <a:solidFill>
            <a:srgbClr val="000000"/>
          </a:solidFill>
        </p:spPr>
        <p:txBody>
          <a:bodyPr vert="horz" wrap="square" lIns="0" tIns="46355" rIns="0" bIns="0" rtlCol="0">
            <a:spAutoFit/>
          </a:bodyPr>
          <a:lstStyle/>
          <a:p>
            <a:pPr marL="104139" marR="227965" lvl="0" indent="0" algn="l" defTabSz="914400" rtl="0" eaLnBrk="1" fontAlgn="auto" latinLnBrk="0" hangingPunct="1">
              <a:lnSpc>
                <a:spcPct val="100000"/>
              </a:lnSpc>
              <a:spcBef>
                <a:spcPts val="365"/>
              </a:spcBef>
              <a:spcAft>
                <a:spcPts val="0"/>
              </a:spcAft>
              <a:buClrTx/>
              <a:buSzTx/>
              <a:buFontTx/>
              <a:buNone/>
              <a:tabLst/>
              <a:defRPr/>
            </a:pPr>
            <a:r>
              <a:rPr kumimoji="0" sz="1400" b="1" i="0" u="none" strike="noStrike" kern="1200" cap="none" spc="-5" normalizeH="0" baseline="0" noProof="0" dirty="0">
                <a:ln>
                  <a:noFill/>
                </a:ln>
                <a:solidFill>
                  <a:srgbClr val="FFFFFF"/>
                </a:solidFill>
                <a:effectLst/>
                <a:uLnTx/>
                <a:uFillTx/>
                <a:latin typeface="Carlito"/>
                <a:ea typeface="+mn-ea"/>
                <a:cs typeface="Carlito"/>
              </a:rPr>
              <a:t>Tip: </a:t>
            </a:r>
            <a:r>
              <a:rPr kumimoji="0" sz="1400" b="0" i="0" u="none" strike="noStrike" kern="1200" cap="none" spc="-5" normalizeH="0" baseline="0" noProof="0" dirty="0">
                <a:ln>
                  <a:noFill/>
                </a:ln>
                <a:solidFill>
                  <a:srgbClr val="FFFFFF"/>
                </a:solidFill>
                <a:effectLst/>
                <a:uLnTx/>
                <a:uFillTx/>
                <a:latin typeface="Carlito"/>
                <a:ea typeface="+mn-ea"/>
                <a:cs typeface="Carlito"/>
              </a:rPr>
              <a:t>Sometimes we  need </a:t>
            </a:r>
            <a:r>
              <a:rPr kumimoji="0" sz="1400" b="0" i="0" u="none" strike="noStrike" kern="1200" cap="none" spc="-10" normalizeH="0" baseline="0" noProof="0" dirty="0">
                <a:ln>
                  <a:noFill/>
                </a:ln>
                <a:solidFill>
                  <a:srgbClr val="FFFFFF"/>
                </a:solidFill>
                <a:effectLst/>
                <a:uLnTx/>
                <a:uFillTx/>
                <a:latin typeface="Carlito"/>
                <a:ea typeface="+mn-ea"/>
                <a:cs typeface="Carlito"/>
              </a:rPr>
              <a:t>to </a:t>
            </a:r>
            <a:r>
              <a:rPr kumimoji="0" sz="1400" b="0" i="0" u="none" strike="noStrike" kern="1200" cap="none" spc="-5" normalizeH="0" baseline="0" noProof="0" dirty="0">
                <a:ln>
                  <a:noFill/>
                </a:ln>
                <a:solidFill>
                  <a:srgbClr val="FFFFFF"/>
                </a:solidFill>
                <a:effectLst/>
                <a:uLnTx/>
                <a:uFillTx/>
                <a:latin typeface="Carlito"/>
                <a:ea typeface="+mn-ea"/>
                <a:cs typeface="Carlito"/>
              </a:rPr>
              <a:t>scale the  </a:t>
            </a:r>
            <a:r>
              <a:rPr kumimoji="0" sz="1400" b="0" i="0" u="none" strike="noStrike" kern="1200" cap="none" spc="-15" normalizeH="0" baseline="0" noProof="0" dirty="0">
                <a:ln>
                  <a:noFill/>
                </a:ln>
                <a:solidFill>
                  <a:srgbClr val="FFFFFF"/>
                </a:solidFill>
                <a:effectLst/>
                <a:uLnTx/>
                <a:uFillTx/>
                <a:latin typeface="Carlito"/>
                <a:ea typeface="+mn-ea"/>
                <a:cs typeface="Carlito"/>
              </a:rPr>
              <a:t>rate </a:t>
            </a:r>
            <a:r>
              <a:rPr kumimoji="0" sz="1400" b="0" i="0" u="none" strike="noStrike" kern="1200" cap="none" spc="-10" normalizeH="0" baseline="0" noProof="0" dirty="0">
                <a:ln>
                  <a:noFill/>
                </a:ln>
                <a:solidFill>
                  <a:srgbClr val="FFFFFF"/>
                </a:solidFill>
                <a:effectLst/>
                <a:uLnTx/>
                <a:uFillTx/>
                <a:latin typeface="Carlito"/>
                <a:ea typeface="+mn-ea"/>
                <a:cs typeface="Carlito"/>
              </a:rPr>
              <a:t>to </a:t>
            </a:r>
            <a:r>
              <a:rPr kumimoji="0" sz="1400" b="0" i="0" u="none" strike="noStrike" kern="1200" cap="none" spc="0" normalizeH="0" baseline="0" noProof="0" dirty="0">
                <a:ln>
                  <a:noFill/>
                </a:ln>
                <a:solidFill>
                  <a:srgbClr val="FFFFFF"/>
                </a:solidFill>
                <a:effectLst/>
                <a:uLnTx/>
                <a:uFillTx/>
                <a:latin typeface="Carlito"/>
                <a:ea typeface="+mn-ea"/>
                <a:cs typeface="Carlito"/>
              </a:rPr>
              <a:t>a </a:t>
            </a:r>
            <a:r>
              <a:rPr kumimoji="0" sz="1400" b="0" i="0" u="sng" strike="noStrike" kern="1200" cap="none" spc="-10" normalizeH="0" baseline="0" noProof="0" dirty="0">
                <a:ln>
                  <a:noFill/>
                </a:ln>
                <a:solidFill>
                  <a:srgbClr val="FFFFFF"/>
                </a:solidFill>
                <a:effectLst/>
                <a:uLnTx/>
                <a:uFill>
                  <a:solidFill>
                    <a:srgbClr val="FFFFFF"/>
                  </a:solidFill>
                </a:uFill>
                <a:latin typeface="Carlito"/>
                <a:ea typeface="+mn-ea"/>
                <a:cs typeface="Carlito"/>
              </a:rPr>
              <a:t>different </a:t>
            </a:r>
            <a:r>
              <a:rPr kumimoji="0" sz="1400" b="0" i="0" u="none" strike="noStrike" kern="1200" cap="none" spc="-10" normalizeH="0" baseline="0" noProof="0" dirty="0">
                <a:ln>
                  <a:noFill/>
                </a:ln>
                <a:solidFill>
                  <a:srgbClr val="FFFFFF"/>
                </a:solidFill>
                <a:effectLst/>
                <a:uLnTx/>
                <a:uFillTx/>
                <a:latin typeface="Carlito"/>
                <a:ea typeface="+mn-ea"/>
                <a:cs typeface="Carlito"/>
              </a:rPr>
              <a:t> </a:t>
            </a:r>
            <a:r>
              <a:rPr kumimoji="0" sz="1400" b="0" i="0" u="sng" strike="noStrike" kern="1200" cap="none" spc="-5" normalizeH="0" baseline="0" noProof="0" dirty="0">
                <a:ln>
                  <a:noFill/>
                </a:ln>
                <a:solidFill>
                  <a:srgbClr val="FFFFFF"/>
                </a:solidFill>
                <a:effectLst/>
                <a:uLnTx/>
                <a:uFill>
                  <a:solidFill>
                    <a:srgbClr val="FFFFFF"/>
                  </a:solidFill>
                </a:uFill>
                <a:latin typeface="Carlito"/>
                <a:ea typeface="+mn-ea"/>
                <a:cs typeface="Carlito"/>
              </a:rPr>
              <a:t>time</a:t>
            </a:r>
            <a:r>
              <a:rPr kumimoji="0" sz="1400" b="0" i="0" u="sng" strike="noStrike" kern="1200" cap="none" spc="-55" normalizeH="0" baseline="0" noProof="0" dirty="0">
                <a:ln>
                  <a:noFill/>
                </a:ln>
                <a:solidFill>
                  <a:srgbClr val="FFFFFF"/>
                </a:solidFill>
                <a:effectLst/>
                <a:uLnTx/>
                <a:uFill>
                  <a:solidFill>
                    <a:srgbClr val="FFFFFF"/>
                  </a:solidFill>
                </a:uFill>
                <a:latin typeface="Carlito"/>
                <a:ea typeface="+mn-ea"/>
                <a:cs typeface="Carlito"/>
              </a:rPr>
              <a:t> </a:t>
            </a:r>
            <a:r>
              <a:rPr kumimoji="0" sz="1400" b="0" i="0" u="sng" strike="noStrike" kern="1200" cap="none" spc="-5" normalizeH="0" baseline="0" noProof="0" dirty="0">
                <a:ln>
                  <a:noFill/>
                </a:ln>
                <a:solidFill>
                  <a:srgbClr val="FFFFFF"/>
                </a:solidFill>
                <a:effectLst/>
                <a:uLnTx/>
                <a:uFill>
                  <a:solidFill>
                    <a:srgbClr val="FFFFFF"/>
                  </a:solidFill>
                </a:uFill>
                <a:latin typeface="Carlito"/>
                <a:ea typeface="+mn-ea"/>
                <a:cs typeface="Carlito"/>
              </a:rPr>
              <a:t>period/length</a:t>
            </a:r>
            <a:r>
              <a:rPr kumimoji="0" sz="1400" b="0" i="0" u="none" strike="noStrike" kern="1200" cap="none" spc="-5" normalizeH="0" baseline="0" noProof="0" dirty="0">
                <a:ln>
                  <a:noFill/>
                </a:ln>
                <a:solidFill>
                  <a:srgbClr val="FFFFFF"/>
                </a:solidFill>
                <a:effectLst/>
                <a:uLnTx/>
                <a:uFillTx/>
                <a:latin typeface="Carlito"/>
                <a:ea typeface="+mn-ea"/>
                <a:cs typeface="Carlito"/>
              </a:rPr>
              <a: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38" name="object 38"/>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46</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4032885" cy="514350"/>
          </a:xfrm>
          <a:prstGeom prst="rect">
            <a:avLst/>
          </a:prstGeom>
        </p:spPr>
        <p:txBody>
          <a:bodyPr vert="horz" wrap="square" lIns="0" tIns="13335" rIns="0" bIns="0" rtlCol="0">
            <a:spAutoFit/>
          </a:bodyPr>
          <a:lstStyle/>
          <a:p>
            <a:pPr marL="12700">
              <a:lnSpc>
                <a:spcPct val="100000"/>
              </a:lnSpc>
              <a:spcBef>
                <a:spcPts val="105"/>
              </a:spcBef>
            </a:pPr>
            <a:r>
              <a:rPr sz="3200" spc="-85" dirty="0">
                <a:solidFill>
                  <a:srgbClr val="FFFFFF"/>
                </a:solidFill>
              </a:rPr>
              <a:t>Test </a:t>
            </a:r>
            <a:r>
              <a:rPr sz="3200" spc="-65" dirty="0">
                <a:solidFill>
                  <a:srgbClr val="FFFFFF"/>
                </a:solidFill>
              </a:rPr>
              <a:t>Your</a:t>
            </a:r>
            <a:r>
              <a:rPr sz="3200" spc="55" dirty="0">
                <a:solidFill>
                  <a:srgbClr val="FFFFFF"/>
                </a:solidFill>
              </a:rPr>
              <a:t> </a:t>
            </a:r>
            <a:r>
              <a:rPr sz="3200" spc="-15" dirty="0">
                <a:solidFill>
                  <a:srgbClr val="FFFFFF"/>
                </a:solidFill>
              </a:rPr>
              <a:t>Understanding</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266700" y="769607"/>
            <a:ext cx="8467725" cy="2174875"/>
            <a:chOff x="266700" y="769607"/>
            <a:chExt cx="8467725" cy="2174875"/>
          </a:xfrm>
        </p:grpSpPr>
        <p:sp>
          <p:nvSpPr>
            <p:cNvPr id="6" name="object 6"/>
            <p:cNvSpPr/>
            <p:nvPr/>
          </p:nvSpPr>
          <p:spPr>
            <a:xfrm>
              <a:off x="266700" y="769607"/>
              <a:ext cx="8467343" cy="21747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96239" y="836675"/>
              <a:ext cx="8208645" cy="2032000"/>
            </a:xfrm>
            <a:custGeom>
              <a:avLst/>
              <a:gdLst/>
              <a:ahLst/>
              <a:cxnLst/>
              <a:rect l="l" t="t" r="r" b="b"/>
              <a:pathLst>
                <a:path w="8208645" h="2032000">
                  <a:moveTo>
                    <a:pt x="8208264" y="0"/>
                  </a:moveTo>
                  <a:lnTo>
                    <a:pt x="0" y="0"/>
                  </a:lnTo>
                  <a:lnTo>
                    <a:pt x="0" y="2031491"/>
                  </a:lnTo>
                  <a:lnTo>
                    <a:pt x="8208264" y="2031491"/>
                  </a:lnTo>
                  <a:lnTo>
                    <a:pt x="820826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474370" y="854709"/>
            <a:ext cx="8028940" cy="19462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shop sells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5" normalizeH="0" baseline="0" noProof="0" dirty="0">
                <a:ln>
                  <a:noFill/>
                </a:ln>
                <a:solidFill>
                  <a:prstClr val="black"/>
                </a:solidFill>
                <a:effectLst/>
                <a:uLnTx/>
                <a:uFillTx/>
                <a:latin typeface="Carlito"/>
                <a:ea typeface="+mn-ea"/>
                <a:cs typeface="Carlito"/>
              </a:rPr>
              <a:t>at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25" normalizeH="0" baseline="0" noProof="0" dirty="0">
                <a:ln>
                  <a:noFill/>
                </a:ln>
                <a:solidFill>
                  <a:prstClr val="black"/>
                </a:solidFill>
                <a:effectLst/>
                <a:uLnTx/>
                <a:uFillTx/>
                <a:latin typeface="Carlito"/>
                <a:ea typeface="+mn-ea"/>
                <a:cs typeface="Carlito"/>
              </a:rPr>
              <a:t>rate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2.5 </a:t>
            </a:r>
            <a:r>
              <a:rPr kumimoji="0" sz="1800" b="0" i="0" u="none" strike="noStrike" kern="1200" cap="none" spc="-5" normalizeH="0" baseline="0" noProof="0" dirty="0">
                <a:ln>
                  <a:noFill/>
                </a:ln>
                <a:solidFill>
                  <a:prstClr val="black"/>
                </a:solidFill>
                <a:effectLst/>
                <a:uLnTx/>
                <a:uFillTx/>
                <a:latin typeface="Carlito"/>
                <a:ea typeface="+mn-ea"/>
                <a:cs typeface="Carlito"/>
              </a:rPr>
              <a:t>per</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week.</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aren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that in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two-week period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shop sells </a:t>
            </a:r>
            <a:r>
              <a:rPr kumimoji="0" sz="1800" b="0" i="0" u="none" strike="noStrike" kern="1200" cap="none" spc="-10" normalizeH="0" baseline="0" noProof="0" dirty="0">
                <a:ln>
                  <a:noFill/>
                </a:ln>
                <a:solidFill>
                  <a:prstClr val="black"/>
                </a:solidFill>
                <a:effectLst/>
                <a:uLnTx/>
                <a:uFillTx/>
                <a:latin typeface="Carlito"/>
                <a:ea typeface="+mn-ea"/>
                <a:cs typeface="Carlito"/>
              </a:rPr>
              <a:t>at </a:t>
            </a:r>
            <a:r>
              <a:rPr kumimoji="0" sz="1800" b="0" i="0" u="none" strike="noStrike" kern="1200" cap="none" spc="-5" normalizeH="0" baseline="0" noProof="0" dirty="0">
                <a:ln>
                  <a:noFill/>
                </a:ln>
                <a:solidFill>
                  <a:prstClr val="black"/>
                </a:solidFill>
                <a:effectLst/>
                <a:uLnTx/>
                <a:uFillTx/>
                <a:latin typeface="Carlito"/>
                <a:ea typeface="+mn-ea"/>
                <a:cs typeface="Carlito"/>
              </a:rPr>
              <a:t>least </a:t>
            </a:r>
            <a:r>
              <a:rPr kumimoji="0" sz="1800" b="0" i="0" u="none" strike="noStrike" kern="1200" cap="none" spc="0" normalizeH="0" baseline="0" noProof="0" dirty="0">
                <a:ln>
                  <a:noFill/>
                </a:ln>
                <a:solidFill>
                  <a:prstClr val="black"/>
                </a:solidFill>
                <a:effectLst/>
                <a:uLnTx/>
                <a:uFillTx/>
                <a:latin typeface="Carlito"/>
                <a:ea typeface="+mn-ea"/>
                <a:cs typeface="Carlito"/>
              </a:rPr>
              <a:t>7</a:t>
            </a:r>
            <a:r>
              <a:rPr kumimoji="0" sz="1800" b="0" i="0" u="none" strike="noStrike" kern="1200" cap="none" spc="14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radios.</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0"/>
              </a:spcBef>
              <a:spcAft>
                <a:spcPts val="0"/>
              </a:spcAft>
              <a:buClrTx/>
              <a:buSzTx/>
              <a:buFontTx/>
              <a:buAutoNum type="alphaLcParen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Deliveries of </a:t>
            </a:r>
            <a:r>
              <a:rPr kumimoji="0" sz="1800" b="0" i="0" u="none" strike="noStrike" kern="1200" cap="none" spc="0" normalizeH="0" baseline="0" noProof="0" dirty="0">
                <a:ln>
                  <a:noFill/>
                </a:ln>
                <a:solidFill>
                  <a:prstClr val="black"/>
                </a:solidFill>
                <a:effectLst/>
                <a:uLnTx/>
                <a:uFillTx/>
                <a:latin typeface="Carlito"/>
                <a:ea typeface="+mn-ea"/>
                <a:cs typeface="Carlito"/>
              </a:rPr>
              <a:t>these </a:t>
            </a:r>
            <a:r>
              <a:rPr kumimoji="0" sz="1800" b="0" i="0" u="none" strike="noStrike" kern="1200" cap="none" spc="-10" normalizeH="0" baseline="0" noProof="0" dirty="0">
                <a:ln>
                  <a:noFill/>
                </a:ln>
                <a:solidFill>
                  <a:prstClr val="black"/>
                </a:solidFill>
                <a:effectLst/>
                <a:uLnTx/>
                <a:uFillTx/>
                <a:latin typeface="Carlito"/>
                <a:ea typeface="+mn-ea"/>
                <a:cs typeface="Carlito"/>
              </a:rPr>
              <a:t>radios come </a:t>
            </a:r>
            <a:r>
              <a:rPr kumimoji="0" sz="1800" b="0" i="0" u="none" strike="noStrike" kern="1200" cap="none" spc="-5" normalizeH="0" baseline="0" noProof="0" dirty="0">
                <a:ln>
                  <a:noFill/>
                </a:ln>
                <a:solidFill>
                  <a:prstClr val="black"/>
                </a:solidFill>
                <a:effectLst/>
                <a:uLnTx/>
                <a:uFillTx/>
                <a:latin typeface="Carlito"/>
                <a:ea typeface="+mn-ea"/>
                <a:cs typeface="Carlito"/>
              </a:rPr>
              <a:t>every </a:t>
            </a:r>
            <a:r>
              <a:rPr kumimoji="0" sz="1800" b="0" i="0" u="none" strike="noStrike" kern="1200" cap="none" spc="0" normalizeH="0" baseline="0" noProof="0" dirty="0">
                <a:ln>
                  <a:noFill/>
                </a:ln>
                <a:solidFill>
                  <a:prstClr val="black"/>
                </a:solidFill>
                <a:effectLst/>
                <a:uLnTx/>
                <a:uFillTx/>
                <a:latin typeface="Carlito"/>
                <a:ea typeface="+mn-ea"/>
                <a:cs typeface="Carlito"/>
              </a:rPr>
              <a:t>4 </a:t>
            </a:r>
            <a:r>
              <a:rPr kumimoji="0" sz="1800" b="0" i="0" u="none" strike="noStrike" kern="1200" cap="none" spc="-5" normalizeH="0" baseline="0" noProof="0" dirty="0">
                <a:ln>
                  <a:noFill/>
                </a:ln>
                <a:solidFill>
                  <a:prstClr val="black"/>
                </a:solidFill>
                <a:effectLst/>
                <a:uLnTx/>
                <a:uFillTx/>
                <a:latin typeface="Carlito"/>
                <a:ea typeface="+mn-ea"/>
                <a:cs typeface="Carlito"/>
              </a:rPr>
              <a:t>weeks. 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selling</a:t>
            </a:r>
            <a:r>
              <a:rPr kumimoji="0" sz="1800" b="0" i="0" u="none" strike="noStrike" kern="1200" cap="none" spc="120" normalizeH="0" baseline="0" noProof="0" dirty="0">
                <a:ln>
                  <a:noFill/>
                </a:ln>
                <a:solidFill>
                  <a:prstClr val="black"/>
                </a:solidFill>
                <a:effectLst/>
                <a:uLnTx/>
                <a:uFillTx/>
                <a:latin typeface="Carlito"/>
                <a:ea typeface="+mn-ea"/>
                <a:cs typeface="Carlito"/>
              </a:rPr>
              <a:t> </a:t>
            </a:r>
            <a:r>
              <a:rPr kumimoji="0" sz="1800" b="0" i="0" u="none" strike="noStrike" kern="1200" cap="none" spc="-15" normalizeH="0" baseline="0" noProof="0" dirty="0">
                <a:ln>
                  <a:noFill/>
                </a:ln>
                <a:solidFill>
                  <a:prstClr val="black"/>
                </a:solidFill>
                <a:effectLst/>
                <a:uLnTx/>
                <a:uFillTx/>
                <a:latin typeface="Carlito"/>
                <a:ea typeface="+mn-ea"/>
                <a:cs typeface="Carlito"/>
              </a:rPr>
              <a:t>fewer</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than 12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0" normalizeH="0" baseline="0" noProof="0" dirty="0">
                <a:ln>
                  <a:noFill/>
                </a:ln>
                <a:solidFill>
                  <a:prstClr val="black"/>
                </a:solidFill>
                <a:effectLst/>
                <a:uLnTx/>
                <a:uFillTx/>
                <a:latin typeface="Carlito"/>
                <a:ea typeface="+mn-ea"/>
                <a:cs typeface="Carlito"/>
              </a:rPr>
              <a:t>in a </a:t>
            </a:r>
            <a:r>
              <a:rPr kumimoji="0" sz="1800" b="0" i="0" u="none" strike="noStrike" kern="1200" cap="none" spc="-10" normalizeH="0" baseline="0" noProof="0" dirty="0">
                <a:ln>
                  <a:noFill/>
                </a:ln>
                <a:solidFill>
                  <a:prstClr val="black"/>
                </a:solidFill>
                <a:effectLst/>
                <a:uLnTx/>
                <a:uFillTx/>
                <a:latin typeface="Carlito"/>
                <a:ea typeface="+mn-ea"/>
                <a:cs typeface="Carlito"/>
              </a:rPr>
              <a:t>four-week</a:t>
            </a:r>
            <a:r>
              <a:rPr kumimoji="0" sz="1800" b="0" i="0" u="none" strike="noStrike" kern="1200" cap="none" spc="2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period.</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355600" marR="163195" lvl="0" indent="-342900" algn="l" defTabSz="914400" rtl="0" eaLnBrk="1" fontAlgn="auto" latinLnBrk="0" hangingPunct="1">
              <a:lnSpc>
                <a:spcPct val="100000"/>
              </a:lnSpc>
              <a:spcBef>
                <a:spcPts val="0"/>
              </a:spcBef>
              <a:spcAft>
                <a:spcPts val="0"/>
              </a:spcAft>
              <a:buClrTx/>
              <a:buSzTx/>
              <a:buFontTx/>
              <a:buAutoNum type="alphaLcParenR" startAt="3"/>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 manager wishes </a:t>
            </a:r>
            <a:r>
              <a:rPr kumimoji="0" sz="1800" b="0" i="0" u="none" strike="noStrike" kern="1200" cap="none" spc="-10" normalizeH="0" baseline="0" noProof="0" dirty="0">
                <a:ln>
                  <a:noFill/>
                </a:ln>
                <a:solidFill>
                  <a:prstClr val="black"/>
                </a:solidFill>
                <a:effectLst/>
                <a:uLnTx/>
                <a:uFillTx/>
                <a:latin typeface="Carlito"/>
                <a:ea typeface="+mn-ea"/>
                <a:cs typeface="Carlito"/>
              </a:rPr>
              <a:t>to </a:t>
            </a:r>
            <a:r>
              <a:rPr kumimoji="0" sz="1800" b="0" i="0" u="none" strike="noStrike" kern="1200" cap="none" spc="-15" normalizeH="0" baseline="0" noProof="0" dirty="0">
                <a:ln>
                  <a:noFill/>
                </a:ln>
                <a:solidFill>
                  <a:prstClr val="black"/>
                </a:solidFill>
                <a:effectLst/>
                <a:uLnTx/>
                <a:uFillTx/>
                <a:latin typeface="Carlito"/>
                <a:ea typeface="+mn-ea"/>
                <a:cs typeface="Carlito"/>
              </a:rPr>
              <a:t>make </a:t>
            </a:r>
            <a:r>
              <a:rPr kumimoji="0" sz="1800" b="0" i="0" u="none" strike="noStrike" kern="1200" cap="none" spc="-10" normalizeH="0" baseline="0" noProof="0" dirty="0">
                <a:ln>
                  <a:noFill/>
                </a:ln>
                <a:solidFill>
                  <a:prstClr val="black"/>
                </a:solidFill>
                <a:effectLst/>
                <a:uLnTx/>
                <a:uFillTx/>
                <a:latin typeface="Carlito"/>
                <a:ea typeface="+mn-ea"/>
                <a:cs typeface="Carlito"/>
              </a:rPr>
              <a:t>sure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shop running out of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5" normalizeH="0" baseline="0" noProof="0" dirty="0">
                <a:ln>
                  <a:noFill/>
                </a:ln>
                <a:solidFill>
                  <a:prstClr val="black"/>
                </a:solidFill>
                <a:effectLst/>
                <a:uLnTx/>
                <a:uFillTx/>
                <a:latin typeface="Carlito"/>
                <a:ea typeface="+mn-ea"/>
                <a:cs typeface="Carlito"/>
              </a:rPr>
              <a:t>during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four-week period is </a:t>
            </a:r>
            <a:r>
              <a:rPr kumimoji="0" sz="1800" b="0" i="0" u="none" strike="noStrike" kern="1200" cap="none" spc="0" normalizeH="0" baseline="0" noProof="0" dirty="0">
                <a:ln>
                  <a:noFill/>
                </a:ln>
                <a:solidFill>
                  <a:prstClr val="black"/>
                </a:solidFill>
                <a:effectLst/>
                <a:uLnTx/>
                <a:uFillTx/>
                <a:latin typeface="Carlito"/>
                <a:ea typeface="+mn-ea"/>
                <a:cs typeface="Carlito"/>
              </a:rPr>
              <a:t>less than 0.01. </a:t>
            </a: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smallest number of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manager should </a:t>
            </a:r>
            <a:r>
              <a:rPr kumimoji="0" sz="1800" b="0" i="0" u="none" strike="noStrike" kern="1200" cap="none" spc="-10" normalizeH="0" baseline="0" noProof="0" dirty="0">
                <a:ln>
                  <a:noFill/>
                </a:ln>
                <a:solidFill>
                  <a:prstClr val="black"/>
                </a:solidFill>
                <a:effectLst/>
                <a:uLnTx/>
                <a:uFillTx/>
                <a:latin typeface="Carlito"/>
                <a:ea typeface="+mn-ea"/>
                <a:cs typeface="Carlito"/>
              </a:rPr>
              <a:t>have </a:t>
            </a:r>
            <a:r>
              <a:rPr kumimoji="0" sz="1800" b="0" i="0" u="none" strike="noStrike" kern="1200" cap="none" spc="0" normalizeH="0" baseline="0" noProof="0" dirty="0">
                <a:ln>
                  <a:noFill/>
                </a:ln>
                <a:solidFill>
                  <a:prstClr val="black"/>
                </a:solidFill>
                <a:effectLst/>
                <a:uLnTx/>
                <a:uFillTx/>
                <a:latin typeface="Carlito"/>
                <a:ea typeface="+mn-ea"/>
                <a:cs typeface="Carlito"/>
              </a:rPr>
              <a:t>in </a:t>
            </a:r>
            <a:r>
              <a:rPr kumimoji="0" sz="1800" b="0" i="0" u="none" strike="noStrike" kern="1200" cap="none" spc="-10" normalizeH="0" baseline="0" noProof="0" dirty="0">
                <a:ln>
                  <a:noFill/>
                </a:ln>
                <a:solidFill>
                  <a:prstClr val="black"/>
                </a:solidFill>
                <a:effectLst/>
                <a:uLnTx/>
                <a:uFillTx/>
                <a:latin typeface="Carlito"/>
                <a:ea typeface="+mn-ea"/>
                <a:cs typeface="Carlito"/>
              </a:rPr>
              <a:t>stock immediately after </a:t>
            </a:r>
            <a:r>
              <a:rPr kumimoji="0" sz="1800" b="0" i="0" u="none" strike="noStrike" kern="1200" cap="none" spc="0" normalizeH="0" baseline="0" noProof="0" dirty="0">
                <a:ln>
                  <a:noFill/>
                </a:ln>
                <a:solidFill>
                  <a:prstClr val="black"/>
                </a:solidFill>
                <a:effectLst/>
                <a:uLnTx/>
                <a:uFillTx/>
                <a:latin typeface="Carlito"/>
                <a:ea typeface="+mn-ea"/>
                <a:cs typeface="Carlito"/>
              </a:rPr>
              <a:t>the</a:t>
            </a:r>
            <a:r>
              <a:rPr kumimoji="0" sz="1800" b="0" i="0" u="none" strike="noStrike" kern="1200" cap="none" spc="90" normalizeH="0" baseline="0" noProof="0" dirty="0">
                <a:ln>
                  <a:noFill/>
                </a:ln>
                <a:solidFill>
                  <a:prstClr val="black"/>
                </a:solidFill>
                <a:effectLst/>
                <a:uLnTx/>
                <a:uFillTx/>
                <a:latin typeface="Carlito"/>
                <a:ea typeface="+mn-ea"/>
                <a:cs typeface="Carlito"/>
              </a:rPr>
              <a:t> </a:t>
            </a:r>
            <a:r>
              <a:rPr kumimoji="0" sz="1800" b="0" i="0" u="none" strike="noStrike" kern="1200" cap="none" spc="-15" normalizeH="0" baseline="0" noProof="0" dirty="0">
                <a:ln>
                  <a:noFill/>
                </a:ln>
                <a:solidFill>
                  <a:prstClr val="black"/>
                </a:solidFill>
                <a:effectLst/>
                <a:uLnTx/>
                <a:uFillTx/>
                <a:latin typeface="Carlito"/>
                <a:ea typeface="+mn-ea"/>
                <a:cs typeface="Carlito"/>
              </a:rPr>
              <a:t>delivery.</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1524761" y="3284473"/>
            <a:ext cx="275590" cy="212090"/>
          </a:xfrm>
          <a:custGeom>
            <a:avLst/>
            <a:gdLst/>
            <a:ahLst/>
            <a:cxnLst/>
            <a:rect l="l" t="t" r="r" b="b"/>
            <a:pathLst>
              <a:path w="275589" h="212089">
                <a:moveTo>
                  <a:pt x="208025" y="0"/>
                </a:moveTo>
                <a:lnTo>
                  <a:pt x="205105" y="8636"/>
                </a:lnTo>
                <a:lnTo>
                  <a:pt x="217318" y="13946"/>
                </a:lnTo>
                <a:lnTo>
                  <a:pt x="227853" y="21304"/>
                </a:lnTo>
                <a:lnTo>
                  <a:pt x="249267" y="55429"/>
                </a:lnTo>
                <a:lnTo>
                  <a:pt x="256286" y="104775"/>
                </a:lnTo>
                <a:lnTo>
                  <a:pt x="255500" y="123444"/>
                </a:lnTo>
                <a:lnTo>
                  <a:pt x="243712" y="169163"/>
                </a:lnTo>
                <a:lnTo>
                  <a:pt x="217459" y="197846"/>
                </a:lnTo>
                <a:lnTo>
                  <a:pt x="205358" y="203200"/>
                </a:lnTo>
                <a:lnTo>
                  <a:pt x="208025" y="211709"/>
                </a:lnTo>
                <a:lnTo>
                  <a:pt x="248548" y="187705"/>
                </a:lnTo>
                <a:lnTo>
                  <a:pt x="271271" y="143335"/>
                </a:lnTo>
                <a:lnTo>
                  <a:pt x="275589" y="105917"/>
                </a:lnTo>
                <a:lnTo>
                  <a:pt x="274496" y="86536"/>
                </a:lnTo>
                <a:lnTo>
                  <a:pt x="258190" y="37084"/>
                </a:lnTo>
                <a:lnTo>
                  <a:pt x="223436" y="5544"/>
                </a:lnTo>
                <a:lnTo>
                  <a:pt x="208025" y="0"/>
                </a:lnTo>
                <a:close/>
              </a:path>
              <a:path w="275589" h="212089">
                <a:moveTo>
                  <a:pt x="67437" y="0"/>
                </a:moveTo>
                <a:lnTo>
                  <a:pt x="27092" y="24110"/>
                </a:lnTo>
                <a:lnTo>
                  <a:pt x="4318" y="68595"/>
                </a:lnTo>
                <a:lnTo>
                  <a:pt x="0" y="105917"/>
                </a:lnTo>
                <a:lnTo>
                  <a:pt x="1075" y="125370"/>
                </a:lnTo>
                <a:lnTo>
                  <a:pt x="17399" y="174751"/>
                </a:lnTo>
                <a:lnTo>
                  <a:pt x="52081" y="206184"/>
                </a:lnTo>
                <a:lnTo>
                  <a:pt x="67437" y="211709"/>
                </a:lnTo>
                <a:lnTo>
                  <a:pt x="70103" y="203200"/>
                </a:lnTo>
                <a:lnTo>
                  <a:pt x="58056" y="197846"/>
                </a:lnTo>
                <a:lnTo>
                  <a:pt x="47640" y="190373"/>
                </a:lnTo>
                <a:lnTo>
                  <a:pt x="26322" y="155638"/>
                </a:lnTo>
                <a:lnTo>
                  <a:pt x="19303" y="104775"/>
                </a:lnTo>
                <a:lnTo>
                  <a:pt x="20087" y="86723"/>
                </a:lnTo>
                <a:lnTo>
                  <a:pt x="31750" y="42163"/>
                </a:lnTo>
                <a:lnTo>
                  <a:pt x="58271" y="13946"/>
                </a:lnTo>
                <a:lnTo>
                  <a:pt x="70484"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906881" y="2932303"/>
            <a:ext cx="4833620" cy="5816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80" normalizeH="0" baseline="0" noProof="0" dirty="0">
                <a:ln>
                  <a:noFill/>
                </a:ln>
                <a:solidFill>
                  <a:prstClr val="black"/>
                </a:solidFill>
                <a:effectLst/>
                <a:uLnTx/>
                <a:uFillTx/>
                <a:latin typeface="Tinos"/>
                <a:ea typeface="+mn-ea"/>
                <a:cs typeface="Tinos"/>
              </a:rPr>
              <a:t>=</a:t>
            </a:r>
            <a:r>
              <a:rPr kumimoji="0" sz="1800" b="0" i="0" u="none" strike="noStrike" kern="1200" cap="none" spc="80" normalizeH="0" baseline="0" noProof="0" dirty="0">
                <a:ln>
                  <a:noFill/>
                </a:ln>
                <a:solidFill>
                  <a:prstClr val="black"/>
                </a:solidFill>
                <a:effectLst/>
                <a:uLnTx/>
                <a:uFillTx/>
                <a:latin typeface="Carlito"/>
                <a:ea typeface="+mn-ea"/>
                <a:cs typeface="Carlito"/>
              </a:rPr>
              <a:t>the </a:t>
            </a:r>
            <a:r>
              <a:rPr kumimoji="0" sz="1800" b="0" i="0" u="none" strike="noStrike" kern="1200" cap="none" spc="0" normalizeH="0" baseline="0" noProof="0" dirty="0">
                <a:ln>
                  <a:noFill/>
                </a:ln>
                <a:solidFill>
                  <a:prstClr val="black"/>
                </a:solidFill>
                <a:effectLst/>
                <a:uLnTx/>
                <a:uFillTx/>
                <a:latin typeface="Carlito"/>
                <a:ea typeface="+mn-ea"/>
                <a:cs typeface="Carlito"/>
              </a:rPr>
              <a:t>number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5" normalizeH="0" baseline="0" noProof="0" dirty="0">
                <a:ln>
                  <a:noFill/>
                </a:ln>
                <a:solidFill>
                  <a:prstClr val="black"/>
                </a:solidFill>
                <a:effectLst/>
                <a:uLnTx/>
                <a:uFillTx/>
                <a:latin typeface="Carlito"/>
                <a:ea typeface="+mn-ea"/>
                <a:cs typeface="Carlito"/>
              </a:rPr>
              <a:t>sold </a:t>
            </a:r>
            <a:r>
              <a:rPr kumimoji="0" sz="1800" b="0" i="0" u="none" strike="noStrike" kern="1200" cap="none" spc="0" normalizeH="0" baseline="0" noProof="0" dirty="0">
                <a:ln>
                  <a:noFill/>
                </a:ln>
                <a:solidFill>
                  <a:prstClr val="black"/>
                </a:solidFill>
                <a:effectLst/>
                <a:uLnTx/>
                <a:uFillTx/>
                <a:latin typeface="Carlito"/>
                <a:ea typeface="+mn-ea"/>
                <a:cs typeface="Carlito"/>
              </a:rPr>
              <a:t>in a </a:t>
            </a:r>
            <a:r>
              <a:rPr kumimoji="0" sz="1800" b="0" i="0" u="none" strike="noStrike" kern="1200" cap="none" spc="-5" normalizeH="0" baseline="0" noProof="0" dirty="0">
                <a:ln>
                  <a:noFill/>
                </a:ln>
                <a:solidFill>
                  <a:prstClr val="black"/>
                </a:solidFill>
                <a:effectLst/>
                <a:uLnTx/>
                <a:uFillTx/>
                <a:latin typeface="Carlito"/>
                <a:ea typeface="+mn-ea"/>
                <a:cs typeface="Carlito"/>
              </a:rPr>
              <a:t>two-week</a:t>
            </a:r>
            <a:r>
              <a:rPr kumimoji="0" sz="1800" b="0" i="0" u="none" strike="noStrike" kern="1200" cap="none" spc="-12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period</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60"/>
              </a:spcBef>
              <a:spcAft>
                <a:spcPts val="0"/>
              </a:spcAft>
              <a:buClrTx/>
              <a:buSzTx/>
              <a:buFontTx/>
              <a:buNone/>
              <a:tabLst/>
              <a:defRPr/>
            </a:pPr>
            <a:r>
              <a:rPr kumimoji="0" sz="1800" b="0" i="0" u="none" strike="noStrike" kern="1200" cap="none" spc="-155" normalizeH="0" baseline="0" noProof="0" dirty="0">
                <a:ln>
                  <a:noFill/>
                </a:ln>
                <a:solidFill>
                  <a:prstClr val="black"/>
                </a:solidFill>
                <a:effectLst/>
                <a:uLnTx/>
                <a:uFillTx/>
                <a:latin typeface="Tinos"/>
                <a:ea typeface="+mn-ea"/>
                <a:cs typeface="Tinos"/>
              </a:rPr>
              <a:t>𝑋~𝑃𝑜</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5</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1085786" y="3558794"/>
            <a:ext cx="728345" cy="212090"/>
          </a:xfrm>
          <a:custGeom>
            <a:avLst/>
            <a:gdLst/>
            <a:ahLst/>
            <a:cxnLst/>
            <a:rect l="l" t="t" r="r" b="b"/>
            <a:pathLst>
              <a:path w="728344" h="212089">
                <a:moveTo>
                  <a:pt x="660717" y="0"/>
                </a:moveTo>
                <a:lnTo>
                  <a:pt x="657796" y="8635"/>
                </a:lnTo>
                <a:lnTo>
                  <a:pt x="670010" y="13946"/>
                </a:lnTo>
                <a:lnTo>
                  <a:pt x="680545" y="21304"/>
                </a:lnTo>
                <a:lnTo>
                  <a:pt x="701958" y="55429"/>
                </a:lnTo>
                <a:lnTo>
                  <a:pt x="708977" y="104774"/>
                </a:lnTo>
                <a:lnTo>
                  <a:pt x="708191" y="123443"/>
                </a:lnTo>
                <a:lnTo>
                  <a:pt x="696404" y="169163"/>
                </a:lnTo>
                <a:lnTo>
                  <a:pt x="670151" y="197846"/>
                </a:lnTo>
                <a:lnTo>
                  <a:pt x="658050" y="203199"/>
                </a:lnTo>
                <a:lnTo>
                  <a:pt x="660717" y="211708"/>
                </a:lnTo>
                <a:lnTo>
                  <a:pt x="701240" y="187705"/>
                </a:lnTo>
                <a:lnTo>
                  <a:pt x="723963" y="143335"/>
                </a:lnTo>
                <a:lnTo>
                  <a:pt x="728281" y="105917"/>
                </a:lnTo>
                <a:lnTo>
                  <a:pt x="727188" y="86536"/>
                </a:lnTo>
                <a:lnTo>
                  <a:pt x="710882" y="37083"/>
                </a:lnTo>
                <a:lnTo>
                  <a:pt x="676128" y="5544"/>
                </a:lnTo>
                <a:lnTo>
                  <a:pt x="660717" y="0"/>
                </a:lnTo>
                <a:close/>
              </a:path>
              <a:path w="728344" h="212089">
                <a:moveTo>
                  <a:pt x="67538" y="0"/>
                </a:moveTo>
                <a:lnTo>
                  <a:pt x="27154" y="24110"/>
                </a:lnTo>
                <a:lnTo>
                  <a:pt x="4370" y="68595"/>
                </a:lnTo>
                <a:lnTo>
                  <a:pt x="0" y="105917"/>
                </a:lnTo>
                <a:lnTo>
                  <a:pt x="1088" y="125370"/>
                </a:lnTo>
                <a:lnTo>
                  <a:pt x="17424" y="174751"/>
                </a:lnTo>
                <a:lnTo>
                  <a:pt x="52141" y="206184"/>
                </a:lnTo>
                <a:lnTo>
                  <a:pt x="67538" y="211708"/>
                </a:lnTo>
                <a:lnTo>
                  <a:pt x="70218" y="203199"/>
                </a:lnTo>
                <a:lnTo>
                  <a:pt x="58149" y="197846"/>
                </a:lnTo>
                <a:lnTo>
                  <a:pt x="47737" y="190372"/>
                </a:lnTo>
                <a:lnTo>
                  <a:pt x="26383" y="155638"/>
                </a:lnTo>
                <a:lnTo>
                  <a:pt x="19316" y="104774"/>
                </a:lnTo>
                <a:lnTo>
                  <a:pt x="20102" y="86723"/>
                </a:lnTo>
                <a:lnTo>
                  <a:pt x="31876" y="42163"/>
                </a:lnTo>
                <a:lnTo>
                  <a:pt x="58337" y="13946"/>
                </a:lnTo>
                <a:lnTo>
                  <a:pt x="70548" y="8635"/>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699766" y="3558794"/>
            <a:ext cx="728345" cy="212090"/>
          </a:xfrm>
          <a:custGeom>
            <a:avLst/>
            <a:gdLst/>
            <a:ahLst/>
            <a:cxnLst/>
            <a:rect l="l" t="t" r="r" b="b"/>
            <a:pathLst>
              <a:path w="728345" h="212089">
                <a:moveTo>
                  <a:pt x="660654" y="0"/>
                </a:moveTo>
                <a:lnTo>
                  <a:pt x="657732" y="8635"/>
                </a:lnTo>
                <a:lnTo>
                  <a:pt x="669946" y="13946"/>
                </a:lnTo>
                <a:lnTo>
                  <a:pt x="680481" y="21304"/>
                </a:lnTo>
                <a:lnTo>
                  <a:pt x="701895" y="55429"/>
                </a:lnTo>
                <a:lnTo>
                  <a:pt x="708913" y="104774"/>
                </a:lnTo>
                <a:lnTo>
                  <a:pt x="708128" y="123443"/>
                </a:lnTo>
                <a:lnTo>
                  <a:pt x="696341" y="169163"/>
                </a:lnTo>
                <a:lnTo>
                  <a:pt x="670087" y="197846"/>
                </a:lnTo>
                <a:lnTo>
                  <a:pt x="657986" y="203199"/>
                </a:lnTo>
                <a:lnTo>
                  <a:pt x="660654" y="211708"/>
                </a:lnTo>
                <a:lnTo>
                  <a:pt x="701176" y="187705"/>
                </a:lnTo>
                <a:lnTo>
                  <a:pt x="723900" y="143335"/>
                </a:lnTo>
                <a:lnTo>
                  <a:pt x="728218" y="105917"/>
                </a:lnTo>
                <a:lnTo>
                  <a:pt x="727124" y="86536"/>
                </a:lnTo>
                <a:lnTo>
                  <a:pt x="710819" y="37083"/>
                </a:lnTo>
                <a:lnTo>
                  <a:pt x="676064" y="5544"/>
                </a:lnTo>
                <a:lnTo>
                  <a:pt x="660654" y="0"/>
                </a:lnTo>
                <a:close/>
              </a:path>
              <a:path w="728345" h="212089">
                <a:moveTo>
                  <a:pt x="67436" y="0"/>
                </a:moveTo>
                <a:lnTo>
                  <a:pt x="27092" y="24110"/>
                </a:lnTo>
                <a:lnTo>
                  <a:pt x="4318" y="68595"/>
                </a:lnTo>
                <a:lnTo>
                  <a:pt x="0" y="105917"/>
                </a:lnTo>
                <a:lnTo>
                  <a:pt x="1075" y="125370"/>
                </a:lnTo>
                <a:lnTo>
                  <a:pt x="17398" y="174751"/>
                </a:lnTo>
                <a:lnTo>
                  <a:pt x="52081" y="206184"/>
                </a:lnTo>
                <a:lnTo>
                  <a:pt x="67436" y="211708"/>
                </a:lnTo>
                <a:lnTo>
                  <a:pt x="70103" y="203199"/>
                </a:lnTo>
                <a:lnTo>
                  <a:pt x="58056" y="197846"/>
                </a:lnTo>
                <a:lnTo>
                  <a:pt x="47640" y="190372"/>
                </a:lnTo>
                <a:lnTo>
                  <a:pt x="26322" y="155638"/>
                </a:lnTo>
                <a:lnTo>
                  <a:pt x="19303" y="104774"/>
                </a:lnTo>
                <a:lnTo>
                  <a:pt x="20087" y="86723"/>
                </a:lnTo>
                <a:lnTo>
                  <a:pt x="31750" y="42163"/>
                </a:lnTo>
                <a:lnTo>
                  <a:pt x="58271" y="13946"/>
                </a:lnTo>
                <a:lnTo>
                  <a:pt x="70484" y="8635"/>
                </a:lnTo>
                <a:lnTo>
                  <a:pt x="674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906881" y="3488817"/>
            <a:ext cx="2459990" cy="56642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0"/>
              </a:lnSpc>
              <a:spcBef>
                <a:spcPts val="100"/>
              </a:spcBef>
              <a:spcAft>
                <a:spcPts val="0"/>
              </a:spcAft>
              <a:buClrTx/>
              <a:buSzTx/>
              <a:buFontTx/>
              <a:buNone/>
              <a:tabLst>
                <a:tab pos="990600"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7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a:t>
            </a:r>
            <a:r>
              <a:rPr kumimoji="0" sz="1800" b="0" i="0" u="none" strike="noStrike" kern="1200" cap="none" spc="-190" normalizeH="0" baseline="0" noProof="0" dirty="0">
                <a:ln>
                  <a:noFill/>
                </a:ln>
                <a:solidFill>
                  <a:prstClr val="black"/>
                </a:solidFill>
                <a:effectLst/>
                <a:uLnTx/>
                <a:uFillTx/>
                <a:latin typeface="Tinos"/>
                <a:ea typeface="+mn-ea"/>
                <a:cs typeface="Tinos"/>
              </a:rPr>
              <a:t> </a:t>
            </a:r>
            <a:r>
              <a:rPr kumimoji="0" sz="1800" b="0" i="0" u="none" strike="noStrike" kern="1200" cap="none" spc="-240" normalizeH="0" baseline="0" noProof="0" dirty="0">
                <a:ln>
                  <a:noFill/>
                </a:ln>
                <a:solidFill>
                  <a:prstClr val="black"/>
                </a:solidFill>
                <a:effectLst/>
                <a:uLnTx/>
                <a:uFillTx/>
                <a:latin typeface="Tinos"/>
                <a:ea typeface="+mn-ea"/>
                <a:cs typeface="Tinos"/>
              </a:rPr>
              <a:t>𝑋</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6</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65100" marR="0" lvl="0" indent="0" algn="l" defTabSz="914400" rtl="0" eaLnBrk="1" fontAlgn="auto" latinLnBrk="0" hangingPunct="1">
              <a:lnSpc>
                <a:spcPts val="2130"/>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0.2378</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p:nvPr/>
        </p:nvSpPr>
        <p:spPr>
          <a:xfrm>
            <a:off x="1515617" y="4656073"/>
            <a:ext cx="402590" cy="212090"/>
          </a:xfrm>
          <a:custGeom>
            <a:avLst/>
            <a:gdLst/>
            <a:ahLst/>
            <a:cxnLst/>
            <a:rect l="l" t="t" r="r" b="b"/>
            <a:pathLst>
              <a:path w="402589" h="212089">
                <a:moveTo>
                  <a:pt x="334518" y="0"/>
                </a:moveTo>
                <a:lnTo>
                  <a:pt x="331596" y="8636"/>
                </a:lnTo>
                <a:lnTo>
                  <a:pt x="343810" y="13946"/>
                </a:lnTo>
                <a:lnTo>
                  <a:pt x="354345" y="21304"/>
                </a:lnTo>
                <a:lnTo>
                  <a:pt x="375759" y="55429"/>
                </a:lnTo>
                <a:lnTo>
                  <a:pt x="382777" y="104775"/>
                </a:lnTo>
                <a:lnTo>
                  <a:pt x="381992" y="123443"/>
                </a:lnTo>
                <a:lnTo>
                  <a:pt x="370205" y="169163"/>
                </a:lnTo>
                <a:lnTo>
                  <a:pt x="343951" y="197846"/>
                </a:lnTo>
                <a:lnTo>
                  <a:pt x="331850" y="203200"/>
                </a:lnTo>
                <a:lnTo>
                  <a:pt x="334518" y="211708"/>
                </a:lnTo>
                <a:lnTo>
                  <a:pt x="375040" y="187706"/>
                </a:lnTo>
                <a:lnTo>
                  <a:pt x="397763" y="143335"/>
                </a:lnTo>
                <a:lnTo>
                  <a:pt x="402081" y="105918"/>
                </a:lnTo>
                <a:lnTo>
                  <a:pt x="400988" y="86536"/>
                </a:lnTo>
                <a:lnTo>
                  <a:pt x="384682" y="37083"/>
                </a:lnTo>
                <a:lnTo>
                  <a:pt x="349928" y="5544"/>
                </a:lnTo>
                <a:lnTo>
                  <a:pt x="334518" y="0"/>
                </a:lnTo>
                <a:close/>
              </a:path>
              <a:path w="402589" h="212089">
                <a:moveTo>
                  <a:pt x="67437" y="0"/>
                </a:moveTo>
                <a:lnTo>
                  <a:pt x="27092" y="24110"/>
                </a:lnTo>
                <a:lnTo>
                  <a:pt x="4318" y="68595"/>
                </a:lnTo>
                <a:lnTo>
                  <a:pt x="0" y="105918"/>
                </a:lnTo>
                <a:lnTo>
                  <a:pt x="1075" y="125370"/>
                </a:lnTo>
                <a:lnTo>
                  <a:pt x="17398" y="174751"/>
                </a:lnTo>
                <a:lnTo>
                  <a:pt x="52081" y="206184"/>
                </a:lnTo>
                <a:lnTo>
                  <a:pt x="67437" y="211708"/>
                </a:lnTo>
                <a:lnTo>
                  <a:pt x="70103" y="203200"/>
                </a:lnTo>
                <a:lnTo>
                  <a:pt x="58056" y="197846"/>
                </a:lnTo>
                <a:lnTo>
                  <a:pt x="47640" y="190372"/>
                </a:lnTo>
                <a:lnTo>
                  <a:pt x="26322" y="155638"/>
                </a:lnTo>
                <a:lnTo>
                  <a:pt x="19303" y="104775"/>
                </a:lnTo>
                <a:lnTo>
                  <a:pt x="20087" y="86723"/>
                </a:lnTo>
                <a:lnTo>
                  <a:pt x="31750" y="42163"/>
                </a:lnTo>
                <a:lnTo>
                  <a:pt x="58271" y="13946"/>
                </a:lnTo>
                <a:lnTo>
                  <a:pt x="70484"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906881" y="4304157"/>
            <a:ext cx="4902200" cy="5816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0" normalizeH="0" baseline="0" noProof="0" dirty="0">
                <a:ln>
                  <a:noFill/>
                </a:ln>
                <a:solidFill>
                  <a:prstClr val="black"/>
                </a:solidFill>
                <a:effectLst/>
                <a:uLnTx/>
                <a:uFillTx/>
                <a:latin typeface="Tinos"/>
                <a:ea typeface="+mn-ea"/>
                <a:cs typeface="Tinos"/>
              </a:rPr>
              <a:t> </a:t>
            </a:r>
            <a:r>
              <a:rPr kumimoji="0" sz="1800" b="0" i="0" u="none" strike="noStrike" kern="1200" cap="none" spc="0" normalizeH="0" baseline="0" noProof="0" dirty="0">
                <a:ln>
                  <a:noFill/>
                </a:ln>
                <a:solidFill>
                  <a:prstClr val="black"/>
                </a:solidFill>
                <a:effectLst/>
                <a:uLnTx/>
                <a:uFillTx/>
                <a:latin typeface="Carlito"/>
                <a:ea typeface="+mn-ea"/>
                <a:cs typeface="Carlito"/>
              </a:rPr>
              <a:t>the number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10" normalizeH="0" baseline="0" noProof="0" dirty="0">
                <a:ln>
                  <a:noFill/>
                </a:ln>
                <a:solidFill>
                  <a:prstClr val="black"/>
                </a:solidFill>
                <a:effectLst/>
                <a:uLnTx/>
                <a:uFillTx/>
                <a:latin typeface="Carlito"/>
                <a:ea typeface="+mn-ea"/>
                <a:cs typeface="Carlito"/>
              </a:rPr>
              <a:t>radios </a:t>
            </a:r>
            <a:r>
              <a:rPr kumimoji="0" sz="1800" b="0" i="0" u="none" strike="noStrike" kern="1200" cap="none" spc="-5" normalizeH="0" baseline="0" noProof="0" dirty="0">
                <a:ln>
                  <a:noFill/>
                </a:ln>
                <a:solidFill>
                  <a:prstClr val="black"/>
                </a:solidFill>
                <a:effectLst/>
                <a:uLnTx/>
                <a:uFillTx/>
                <a:latin typeface="Carlito"/>
                <a:ea typeface="+mn-ea"/>
                <a:cs typeface="Carlito"/>
              </a:rPr>
              <a:t>sold in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four-week </a:t>
            </a:r>
            <a:r>
              <a:rPr kumimoji="0" sz="1800" b="0" i="0" u="none" strike="noStrike" kern="1200" cap="none" spc="-10" normalizeH="0" baseline="0" noProof="0" dirty="0">
                <a:ln>
                  <a:noFill/>
                </a:ln>
                <a:solidFill>
                  <a:prstClr val="black"/>
                </a:solidFill>
                <a:effectLst/>
                <a:uLnTx/>
                <a:uFillTx/>
                <a:latin typeface="Carlito"/>
                <a:ea typeface="+mn-ea"/>
                <a:cs typeface="Carlito"/>
              </a:rPr>
              <a:t>period</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60"/>
              </a:spcBef>
              <a:spcAft>
                <a:spcPts val="0"/>
              </a:spcAft>
              <a:buClrTx/>
              <a:buSzTx/>
              <a:buFontTx/>
              <a:buNone/>
              <a:tabLst/>
              <a:defRPr/>
            </a:pPr>
            <a:r>
              <a:rPr kumimoji="0" sz="1800" b="0" i="0" u="none" strike="noStrike" kern="1200" cap="none" spc="-175" normalizeH="0" baseline="0" noProof="0" dirty="0">
                <a:ln>
                  <a:noFill/>
                </a:ln>
                <a:solidFill>
                  <a:prstClr val="black"/>
                </a:solidFill>
                <a:effectLst/>
                <a:uLnTx/>
                <a:uFillTx/>
                <a:latin typeface="Tinos"/>
                <a:ea typeface="+mn-ea"/>
                <a:cs typeface="Tinos"/>
              </a:rPr>
              <a:t>𝑌~𝑃𝑜</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10</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6" name="object 16"/>
          <p:cNvSpPr/>
          <p:nvPr/>
        </p:nvSpPr>
        <p:spPr>
          <a:xfrm>
            <a:off x="1085786" y="4930394"/>
            <a:ext cx="845819" cy="212090"/>
          </a:xfrm>
          <a:custGeom>
            <a:avLst/>
            <a:gdLst/>
            <a:ahLst/>
            <a:cxnLst/>
            <a:rect l="l" t="t" r="r" b="b"/>
            <a:pathLst>
              <a:path w="845819" h="212089">
                <a:moveTo>
                  <a:pt x="778065" y="0"/>
                </a:moveTo>
                <a:lnTo>
                  <a:pt x="775144" y="8635"/>
                </a:lnTo>
                <a:lnTo>
                  <a:pt x="787358" y="13946"/>
                </a:lnTo>
                <a:lnTo>
                  <a:pt x="797893" y="21304"/>
                </a:lnTo>
                <a:lnTo>
                  <a:pt x="819306" y="55429"/>
                </a:lnTo>
                <a:lnTo>
                  <a:pt x="826325" y="104774"/>
                </a:lnTo>
                <a:lnTo>
                  <a:pt x="825539" y="123443"/>
                </a:lnTo>
                <a:lnTo>
                  <a:pt x="813752" y="169163"/>
                </a:lnTo>
                <a:lnTo>
                  <a:pt x="787499" y="197846"/>
                </a:lnTo>
                <a:lnTo>
                  <a:pt x="775398" y="203199"/>
                </a:lnTo>
                <a:lnTo>
                  <a:pt x="778065" y="211708"/>
                </a:lnTo>
                <a:lnTo>
                  <a:pt x="818588" y="187705"/>
                </a:lnTo>
                <a:lnTo>
                  <a:pt x="841311" y="143335"/>
                </a:lnTo>
                <a:lnTo>
                  <a:pt x="845629" y="105917"/>
                </a:lnTo>
                <a:lnTo>
                  <a:pt x="844536" y="86536"/>
                </a:lnTo>
                <a:lnTo>
                  <a:pt x="828230" y="37083"/>
                </a:lnTo>
                <a:lnTo>
                  <a:pt x="793476" y="5544"/>
                </a:lnTo>
                <a:lnTo>
                  <a:pt x="778065" y="0"/>
                </a:lnTo>
                <a:close/>
              </a:path>
              <a:path w="845819" h="212089">
                <a:moveTo>
                  <a:pt x="67538" y="0"/>
                </a:moveTo>
                <a:lnTo>
                  <a:pt x="27154" y="24110"/>
                </a:lnTo>
                <a:lnTo>
                  <a:pt x="4370" y="68595"/>
                </a:lnTo>
                <a:lnTo>
                  <a:pt x="0" y="105917"/>
                </a:lnTo>
                <a:lnTo>
                  <a:pt x="1088" y="125370"/>
                </a:lnTo>
                <a:lnTo>
                  <a:pt x="17424" y="174751"/>
                </a:lnTo>
                <a:lnTo>
                  <a:pt x="52141" y="206184"/>
                </a:lnTo>
                <a:lnTo>
                  <a:pt x="67538" y="211708"/>
                </a:lnTo>
                <a:lnTo>
                  <a:pt x="70218" y="203199"/>
                </a:lnTo>
                <a:lnTo>
                  <a:pt x="58149" y="197846"/>
                </a:lnTo>
                <a:lnTo>
                  <a:pt x="47737" y="190372"/>
                </a:lnTo>
                <a:lnTo>
                  <a:pt x="26383" y="155638"/>
                </a:lnTo>
                <a:lnTo>
                  <a:pt x="19316" y="104774"/>
                </a:lnTo>
                <a:lnTo>
                  <a:pt x="20102" y="86723"/>
                </a:lnTo>
                <a:lnTo>
                  <a:pt x="31876" y="42163"/>
                </a:lnTo>
                <a:lnTo>
                  <a:pt x="58337" y="13946"/>
                </a:lnTo>
                <a:lnTo>
                  <a:pt x="70548" y="8635"/>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906881" y="4860112"/>
            <a:ext cx="963294"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15" normalizeH="0" baseline="0" noProof="0" dirty="0">
                <a:ln>
                  <a:noFill/>
                </a:ln>
                <a:solidFill>
                  <a:prstClr val="black"/>
                </a:solidFill>
                <a:effectLst/>
                <a:uLnTx/>
                <a:uFillTx/>
                <a:latin typeface="Tinos"/>
                <a:ea typeface="+mn-ea"/>
                <a:cs typeface="Tinos"/>
              </a:rPr>
              <a:t>𝑌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75"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12</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2417826" y="4930394"/>
            <a:ext cx="844550" cy="212090"/>
          </a:xfrm>
          <a:custGeom>
            <a:avLst/>
            <a:gdLst/>
            <a:ahLst/>
            <a:cxnLst/>
            <a:rect l="l" t="t" r="r" b="b"/>
            <a:pathLst>
              <a:path w="844550" h="212089">
                <a:moveTo>
                  <a:pt x="776478" y="0"/>
                </a:moveTo>
                <a:lnTo>
                  <a:pt x="773557" y="8635"/>
                </a:lnTo>
                <a:lnTo>
                  <a:pt x="785770" y="13946"/>
                </a:lnTo>
                <a:lnTo>
                  <a:pt x="796305" y="21304"/>
                </a:lnTo>
                <a:lnTo>
                  <a:pt x="817719" y="55429"/>
                </a:lnTo>
                <a:lnTo>
                  <a:pt x="824738" y="104774"/>
                </a:lnTo>
                <a:lnTo>
                  <a:pt x="823952" y="123443"/>
                </a:lnTo>
                <a:lnTo>
                  <a:pt x="812165" y="169163"/>
                </a:lnTo>
                <a:lnTo>
                  <a:pt x="785911" y="197846"/>
                </a:lnTo>
                <a:lnTo>
                  <a:pt x="773811" y="203199"/>
                </a:lnTo>
                <a:lnTo>
                  <a:pt x="776478" y="211708"/>
                </a:lnTo>
                <a:lnTo>
                  <a:pt x="817000" y="187705"/>
                </a:lnTo>
                <a:lnTo>
                  <a:pt x="839724" y="143335"/>
                </a:lnTo>
                <a:lnTo>
                  <a:pt x="844041" y="105917"/>
                </a:lnTo>
                <a:lnTo>
                  <a:pt x="842948" y="86536"/>
                </a:lnTo>
                <a:lnTo>
                  <a:pt x="826643" y="37083"/>
                </a:lnTo>
                <a:lnTo>
                  <a:pt x="791888" y="5544"/>
                </a:lnTo>
                <a:lnTo>
                  <a:pt x="776478" y="0"/>
                </a:lnTo>
                <a:close/>
              </a:path>
              <a:path w="844550" h="212089">
                <a:moveTo>
                  <a:pt x="67437" y="0"/>
                </a:moveTo>
                <a:lnTo>
                  <a:pt x="27092" y="24110"/>
                </a:lnTo>
                <a:lnTo>
                  <a:pt x="4318" y="68595"/>
                </a:lnTo>
                <a:lnTo>
                  <a:pt x="0" y="105917"/>
                </a:lnTo>
                <a:lnTo>
                  <a:pt x="1075" y="125370"/>
                </a:lnTo>
                <a:lnTo>
                  <a:pt x="17399" y="174751"/>
                </a:lnTo>
                <a:lnTo>
                  <a:pt x="52081" y="206184"/>
                </a:lnTo>
                <a:lnTo>
                  <a:pt x="67437" y="211708"/>
                </a:lnTo>
                <a:lnTo>
                  <a:pt x="70104" y="203199"/>
                </a:lnTo>
                <a:lnTo>
                  <a:pt x="58056" y="197846"/>
                </a:lnTo>
                <a:lnTo>
                  <a:pt x="47640" y="190372"/>
                </a:lnTo>
                <a:lnTo>
                  <a:pt x="26322" y="155638"/>
                </a:lnTo>
                <a:lnTo>
                  <a:pt x="19304" y="104774"/>
                </a:lnTo>
                <a:lnTo>
                  <a:pt x="20087" y="86723"/>
                </a:lnTo>
                <a:lnTo>
                  <a:pt x="31750" y="42163"/>
                </a:lnTo>
                <a:lnTo>
                  <a:pt x="58271" y="13946"/>
                </a:lnTo>
                <a:lnTo>
                  <a:pt x="70485" y="8635"/>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2002917" y="4860112"/>
            <a:ext cx="1197610" cy="56896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330"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15" normalizeH="0" baseline="0" noProof="0" dirty="0">
                <a:ln>
                  <a:noFill/>
                </a:ln>
                <a:solidFill>
                  <a:prstClr val="black"/>
                </a:solidFill>
                <a:effectLst/>
                <a:uLnTx/>
                <a:uFillTx/>
                <a:latin typeface="Tinos"/>
                <a:ea typeface="+mn-ea"/>
                <a:cs typeface="Tinos"/>
              </a:rPr>
              <a:t>𝑌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190" normalizeH="0" baseline="0" noProof="0" dirty="0">
                <a:ln>
                  <a:noFill/>
                </a:ln>
                <a:solidFill>
                  <a:prstClr val="black"/>
                </a:solidFill>
                <a:effectLst/>
                <a:uLnTx/>
                <a:uFillTx/>
                <a:latin typeface="Tinos"/>
                <a:ea typeface="+mn-ea"/>
                <a:cs typeface="Tinos"/>
              </a:rPr>
              <a:t> </a:t>
            </a:r>
            <a:r>
              <a:rPr kumimoji="0" sz="1800" b="0" i="0" u="none" strike="noStrike" kern="1200" cap="none" spc="90" normalizeH="0" baseline="0" noProof="0" dirty="0">
                <a:ln>
                  <a:noFill/>
                </a:ln>
                <a:solidFill>
                  <a:prstClr val="black"/>
                </a:solidFill>
                <a:effectLst/>
                <a:uLnTx/>
                <a:uFillTx/>
                <a:latin typeface="Tinos"/>
                <a:ea typeface="+mn-ea"/>
                <a:cs typeface="Tinos"/>
              </a:rPr>
              <a:t>11</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33655"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60" normalizeH="0" baseline="0" noProof="0" dirty="0">
                <a:ln>
                  <a:noFill/>
                </a:ln>
                <a:solidFill>
                  <a:prstClr val="black"/>
                </a:solidFill>
                <a:effectLst/>
                <a:uLnTx/>
                <a:uFillTx/>
                <a:latin typeface="Tinos"/>
                <a:ea typeface="+mn-ea"/>
                <a:cs typeface="Tinos"/>
              </a:rPr>
              <a:t>0.6968</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p:nvPr/>
        </p:nvSpPr>
        <p:spPr>
          <a:xfrm>
            <a:off x="1085786" y="6020053"/>
            <a:ext cx="702945" cy="212090"/>
          </a:xfrm>
          <a:custGeom>
            <a:avLst/>
            <a:gdLst/>
            <a:ahLst/>
            <a:cxnLst/>
            <a:rect l="l" t="t" r="r" b="b"/>
            <a:pathLst>
              <a:path w="702944" h="212089">
                <a:moveTo>
                  <a:pt x="634809" y="0"/>
                </a:moveTo>
                <a:lnTo>
                  <a:pt x="631888" y="8597"/>
                </a:lnTo>
                <a:lnTo>
                  <a:pt x="644102" y="13915"/>
                </a:lnTo>
                <a:lnTo>
                  <a:pt x="654637" y="21277"/>
                </a:lnTo>
                <a:lnTo>
                  <a:pt x="676050" y="55414"/>
                </a:lnTo>
                <a:lnTo>
                  <a:pt x="683069" y="104813"/>
                </a:lnTo>
                <a:lnTo>
                  <a:pt x="682283" y="123489"/>
                </a:lnTo>
                <a:lnTo>
                  <a:pt x="670496" y="169214"/>
                </a:lnTo>
                <a:lnTo>
                  <a:pt x="644243" y="197805"/>
                </a:lnTo>
                <a:lnTo>
                  <a:pt x="632142" y="203149"/>
                </a:lnTo>
                <a:lnTo>
                  <a:pt x="634809" y="211747"/>
                </a:lnTo>
                <a:lnTo>
                  <a:pt x="675332" y="187710"/>
                </a:lnTo>
                <a:lnTo>
                  <a:pt x="698055" y="143335"/>
                </a:lnTo>
                <a:lnTo>
                  <a:pt x="702373" y="105930"/>
                </a:lnTo>
                <a:lnTo>
                  <a:pt x="701280" y="86520"/>
                </a:lnTo>
                <a:lnTo>
                  <a:pt x="684974" y="37109"/>
                </a:lnTo>
                <a:lnTo>
                  <a:pt x="650220" y="5541"/>
                </a:lnTo>
                <a:lnTo>
                  <a:pt x="634809" y="0"/>
                </a:lnTo>
                <a:close/>
              </a:path>
              <a:path w="702944" h="212089">
                <a:moveTo>
                  <a:pt x="67538" y="0"/>
                </a:moveTo>
                <a:lnTo>
                  <a:pt x="27154" y="24095"/>
                </a:lnTo>
                <a:lnTo>
                  <a:pt x="4370" y="68581"/>
                </a:lnTo>
                <a:lnTo>
                  <a:pt x="0" y="105930"/>
                </a:lnTo>
                <a:lnTo>
                  <a:pt x="1088" y="125383"/>
                </a:lnTo>
                <a:lnTo>
                  <a:pt x="17424" y="174739"/>
                </a:lnTo>
                <a:lnTo>
                  <a:pt x="52141" y="206212"/>
                </a:lnTo>
                <a:lnTo>
                  <a:pt x="67538" y="211747"/>
                </a:lnTo>
                <a:lnTo>
                  <a:pt x="70218" y="203149"/>
                </a:lnTo>
                <a:lnTo>
                  <a:pt x="58149" y="197805"/>
                </a:lnTo>
                <a:lnTo>
                  <a:pt x="47737" y="190368"/>
                </a:lnTo>
                <a:lnTo>
                  <a:pt x="26383" y="155689"/>
                </a:lnTo>
                <a:lnTo>
                  <a:pt x="19316" y="104813"/>
                </a:lnTo>
                <a:lnTo>
                  <a:pt x="20102" y="86751"/>
                </a:lnTo>
                <a:lnTo>
                  <a:pt x="31876" y="42138"/>
                </a:lnTo>
                <a:lnTo>
                  <a:pt x="58337" y="13915"/>
                </a:lnTo>
                <a:lnTo>
                  <a:pt x="70548" y="8597"/>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3580638" y="6020053"/>
            <a:ext cx="702310" cy="212090"/>
          </a:xfrm>
          <a:custGeom>
            <a:avLst/>
            <a:gdLst/>
            <a:ahLst/>
            <a:cxnLst/>
            <a:rect l="l" t="t" r="r" b="b"/>
            <a:pathLst>
              <a:path w="702310" h="212089">
                <a:moveTo>
                  <a:pt x="634746" y="0"/>
                </a:moveTo>
                <a:lnTo>
                  <a:pt x="631825" y="8597"/>
                </a:lnTo>
                <a:lnTo>
                  <a:pt x="644038" y="13915"/>
                </a:lnTo>
                <a:lnTo>
                  <a:pt x="654573" y="21277"/>
                </a:lnTo>
                <a:lnTo>
                  <a:pt x="675987" y="55414"/>
                </a:lnTo>
                <a:lnTo>
                  <a:pt x="683006" y="104813"/>
                </a:lnTo>
                <a:lnTo>
                  <a:pt x="682220" y="123489"/>
                </a:lnTo>
                <a:lnTo>
                  <a:pt x="670433" y="169214"/>
                </a:lnTo>
                <a:lnTo>
                  <a:pt x="644179" y="197805"/>
                </a:lnTo>
                <a:lnTo>
                  <a:pt x="632078" y="203149"/>
                </a:lnTo>
                <a:lnTo>
                  <a:pt x="634746" y="211747"/>
                </a:lnTo>
                <a:lnTo>
                  <a:pt x="675268" y="187710"/>
                </a:lnTo>
                <a:lnTo>
                  <a:pt x="697992" y="143335"/>
                </a:lnTo>
                <a:lnTo>
                  <a:pt x="702310" y="105930"/>
                </a:lnTo>
                <a:lnTo>
                  <a:pt x="701216" y="86520"/>
                </a:lnTo>
                <a:lnTo>
                  <a:pt x="684911" y="37109"/>
                </a:lnTo>
                <a:lnTo>
                  <a:pt x="650156" y="5541"/>
                </a:lnTo>
                <a:lnTo>
                  <a:pt x="634746" y="0"/>
                </a:lnTo>
                <a:close/>
              </a:path>
              <a:path w="702310" h="212089">
                <a:moveTo>
                  <a:pt x="67437" y="0"/>
                </a:moveTo>
                <a:lnTo>
                  <a:pt x="27092" y="24095"/>
                </a:lnTo>
                <a:lnTo>
                  <a:pt x="4317" y="68581"/>
                </a:lnTo>
                <a:lnTo>
                  <a:pt x="0" y="105930"/>
                </a:lnTo>
                <a:lnTo>
                  <a:pt x="1075" y="125383"/>
                </a:lnTo>
                <a:lnTo>
                  <a:pt x="17399" y="174739"/>
                </a:lnTo>
                <a:lnTo>
                  <a:pt x="52081" y="206212"/>
                </a:lnTo>
                <a:lnTo>
                  <a:pt x="67437" y="211747"/>
                </a:lnTo>
                <a:lnTo>
                  <a:pt x="70103" y="203149"/>
                </a:lnTo>
                <a:lnTo>
                  <a:pt x="58056" y="197805"/>
                </a:lnTo>
                <a:lnTo>
                  <a:pt x="47640" y="190368"/>
                </a:lnTo>
                <a:lnTo>
                  <a:pt x="26322" y="155689"/>
                </a:lnTo>
                <a:lnTo>
                  <a:pt x="19303" y="104813"/>
                </a:lnTo>
                <a:lnTo>
                  <a:pt x="20087" y="86751"/>
                </a:lnTo>
                <a:lnTo>
                  <a:pt x="31750" y="42138"/>
                </a:lnTo>
                <a:lnTo>
                  <a:pt x="58271" y="13915"/>
                </a:lnTo>
                <a:lnTo>
                  <a:pt x="70485" y="8597"/>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906881" y="5676087"/>
            <a:ext cx="5030470" cy="84899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Let </a:t>
            </a:r>
            <a:r>
              <a:rPr kumimoji="0" sz="1800" b="0" i="0" u="none" strike="noStrike" kern="1200" cap="none" spc="-570" normalizeH="0" baseline="0" noProof="0" dirty="0">
                <a:ln>
                  <a:noFill/>
                </a:ln>
                <a:solidFill>
                  <a:prstClr val="black"/>
                </a:solidFill>
                <a:effectLst/>
                <a:uLnTx/>
                <a:uFillTx/>
                <a:latin typeface="Tinos"/>
                <a:ea typeface="+mn-ea"/>
                <a:cs typeface="Tinos"/>
              </a:rPr>
              <a:t>𝑠</a:t>
            </a:r>
            <a:r>
              <a:rPr kumimoji="0" sz="1800" b="0" i="0" u="none" strike="noStrike" kern="1200" cap="none" spc="8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0" normalizeH="0" baseline="0" noProof="0" dirty="0">
                <a:ln>
                  <a:noFill/>
                </a:ln>
                <a:solidFill>
                  <a:prstClr val="black"/>
                </a:solidFill>
                <a:effectLst/>
                <a:uLnTx/>
                <a:uFillTx/>
                <a:latin typeface="Carlito"/>
                <a:ea typeface="+mn-ea"/>
                <a:cs typeface="Carlito"/>
              </a:rPr>
              <a:t>the number the manager </a:t>
            </a:r>
            <a:r>
              <a:rPr kumimoji="0" sz="1800" b="0" i="0" u="none" strike="noStrike" kern="1200" cap="none" spc="-5" normalizeH="0" baseline="0" noProof="0" dirty="0">
                <a:ln>
                  <a:noFill/>
                </a:ln>
                <a:solidFill>
                  <a:prstClr val="black"/>
                </a:solidFill>
                <a:effectLst/>
                <a:uLnTx/>
                <a:uFillTx/>
                <a:latin typeface="Carlito"/>
                <a:ea typeface="+mn-ea"/>
                <a:cs typeface="Carlito"/>
              </a:rPr>
              <a:t>should </a:t>
            </a:r>
            <a:r>
              <a:rPr kumimoji="0" sz="1800" b="0" i="0" u="none" strike="noStrike" kern="1200" cap="none" spc="-10" normalizeH="0" baseline="0" noProof="0" dirty="0">
                <a:ln>
                  <a:noFill/>
                </a:ln>
                <a:solidFill>
                  <a:prstClr val="black"/>
                </a:solidFill>
                <a:effectLst/>
                <a:uLnTx/>
                <a:uFillTx/>
                <a:latin typeface="Carlito"/>
                <a:ea typeface="+mn-ea"/>
                <a:cs typeface="Carlito"/>
              </a:rPr>
              <a:t>have </a:t>
            </a:r>
            <a:r>
              <a:rPr kumimoji="0" sz="1800" b="0" i="0" u="none" strike="noStrike" kern="1200" cap="none" spc="-5" normalizeH="0" baseline="0" noProof="0" dirty="0">
                <a:ln>
                  <a:noFill/>
                </a:ln>
                <a:solidFill>
                  <a:prstClr val="black"/>
                </a:solidFill>
                <a:effectLst/>
                <a:uLnTx/>
                <a:uFillTx/>
                <a:latin typeface="Carlito"/>
                <a:ea typeface="+mn-ea"/>
                <a:cs typeface="Carlito"/>
              </a:rPr>
              <a:t>in </a:t>
            </a:r>
            <a:r>
              <a:rPr kumimoji="0" sz="1800" b="0" i="0" u="none" strike="noStrike" kern="1200" cap="none" spc="-10" normalizeH="0" baseline="0" noProof="0" dirty="0">
                <a:ln>
                  <a:noFill/>
                </a:ln>
                <a:solidFill>
                  <a:prstClr val="black"/>
                </a:solidFill>
                <a:effectLst/>
                <a:uLnTx/>
                <a:uFillTx/>
                <a:latin typeface="Carlito"/>
                <a:ea typeface="+mn-ea"/>
                <a:cs typeface="Carlito"/>
              </a:rPr>
              <a:t>stock</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tab pos="966469" algn="l"/>
                <a:tab pos="2048510" algn="l"/>
                <a:tab pos="2507615" algn="l"/>
                <a:tab pos="3462020"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204"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&gt;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570" normalizeH="0" baseline="0" noProof="0" dirty="0">
                <a:ln>
                  <a:noFill/>
                </a:ln>
                <a:solidFill>
                  <a:prstClr val="black"/>
                </a:solidFill>
                <a:effectLst/>
                <a:uLnTx/>
                <a:uFillTx/>
                <a:latin typeface="Tinos"/>
                <a:ea typeface="+mn-ea"/>
                <a:cs typeface="Tinos"/>
              </a:rPr>
              <a:t>𝑠	</a:t>
            </a:r>
            <a:r>
              <a:rPr kumimoji="0" sz="1800" b="0" i="0" u="none" strike="noStrike" kern="1200" cap="none" spc="330" normalizeH="0" baseline="0" noProof="0" dirty="0">
                <a:ln>
                  <a:noFill/>
                </a:ln>
                <a:solidFill>
                  <a:prstClr val="black"/>
                </a:solidFill>
                <a:effectLst/>
                <a:uLnTx/>
                <a:uFillTx/>
                <a:latin typeface="Tinos"/>
                <a:ea typeface="+mn-ea"/>
                <a:cs typeface="Tinos"/>
              </a:rPr>
              <a:t>&lt;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0.01	</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320" normalizeH="0" baseline="0" noProof="0" dirty="0">
                <a:ln>
                  <a:noFill/>
                </a:ln>
                <a:solidFill>
                  <a:prstClr val="black"/>
                </a:solidFill>
                <a:effectLst/>
                <a:uLnTx/>
                <a:uFillTx/>
                <a:latin typeface="Tinos"/>
                <a:ea typeface="+mn-ea"/>
                <a:cs typeface="Tinos"/>
              </a:rPr>
              <a:t>𝑌  </a:t>
            </a:r>
            <a:r>
              <a:rPr kumimoji="0" sz="1800" b="0" i="0" u="none" strike="noStrike" kern="1200" cap="none" spc="-195" normalizeH="0" baseline="0" noProof="0" dirty="0">
                <a:ln>
                  <a:noFill/>
                </a:ln>
                <a:solidFill>
                  <a:prstClr val="black"/>
                </a:solidFill>
                <a:effectLst/>
                <a:uLnTx/>
                <a:uFillTx/>
                <a:latin typeface="Tinos"/>
                <a:ea typeface="+mn-ea"/>
                <a:cs typeface="Tinos"/>
              </a:rPr>
              <a:t>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570" normalizeH="0" baseline="0" noProof="0" dirty="0">
                <a:ln>
                  <a:noFill/>
                </a:ln>
                <a:solidFill>
                  <a:prstClr val="black"/>
                </a:solidFill>
                <a:effectLst/>
                <a:uLnTx/>
                <a:uFillTx/>
                <a:latin typeface="Tinos"/>
                <a:ea typeface="+mn-ea"/>
                <a:cs typeface="Tinos"/>
              </a:rPr>
              <a:t>𝑠	</a:t>
            </a:r>
            <a:r>
              <a:rPr kumimoji="0" sz="1800" b="0" i="0" u="none" strike="noStrike" kern="1200" cap="none" spc="330" normalizeH="0" baseline="0" noProof="0" dirty="0">
                <a:ln>
                  <a:noFill/>
                </a:ln>
                <a:solidFill>
                  <a:prstClr val="black"/>
                </a:solidFill>
                <a:effectLst/>
                <a:uLnTx/>
                <a:uFillTx/>
                <a:latin typeface="Tinos"/>
                <a:ea typeface="+mn-ea"/>
                <a:cs typeface="Tinos"/>
              </a:rPr>
              <a:t>&gt;</a:t>
            </a:r>
            <a:r>
              <a:rPr kumimoji="0" sz="1800" b="0" i="0" u="none" strike="noStrike" kern="1200" cap="none" spc="40"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0.99</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Using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table,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find </a:t>
            </a:r>
            <a:r>
              <a:rPr kumimoji="0" sz="1800" b="0" i="0" u="none" strike="noStrike" kern="1200" cap="none" spc="-570" normalizeH="0" baseline="0" noProof="0" dirty="0">
                <a:ln>
                  <a:noFill/>
                </a:ln>
                <a:solidFill>
                  <a:prstClr val="black"/>
                </a:solidFill>
                <a:effectLst/>
                <a:uLnTx/>
                <a:uFillTx/>
                <a:latin typeface="Tinos"/>
                <a:ea typeface="+mn-ea"/>
                <a:cs typeface="Tinos"/>
              </a:rPr>
              <a:t>𝑠</a:t>
            </a:r>
            <a:r>
              <a:rPr kumimoji="0" sz="1800" b="0" i="0" u="none" strike="noStrike" kern="1200" cap="none" spc="9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a:t>
            </a:r>
            <a:r>
              <a:rPr kumimoji="0" sz="1800" b="0" i="0" u="none" strike="noStrike" kern="1200" cap="none" spc="105" normalizeH="0" baseline="0" noProof="0" dirty="0">
                <a:ln>
                  <a:noFill/>
                </a:ln>
                <a:solidFill>
                  <a:prstClr val="black"/>
                </a:solidFill>
                <a:effectLst/>
                <a:uLnTx/>
                <a:uFillTx/>
                <a:latin typeface="Tinos"/>
                <a:ea typeface="+mn-ea"/>
                <a:cs typeface="Tinos"/>
              </a:rPr>
              <a:t> </a:t>
            </a:r>
            <a:r>
              <a:rPr kumimoji="0" sz="1800" b="0" i="0" u="none" strike="noStrike" kern="1200" cap="none" spc="60" normalizeH="0" baseline="0" noProof="0" dirty="0">
                <a:ln>
                  <a:noFill/>
                </a:ln>
                <a:solidFill>
                  <a:prstClr val="black"/>
                </a:solidFill>
                <a:effectLst/>
                <a:uLnTx/>
                <a:uFillTx/>
                <a:latin typeface="Tinos"/>
                <a:ea typeface="+mn-ea"/>
                <a:cs typeface="Tinos"/>
              </a:rPr>
              <a:t>18</a:t>
            </a:r>
            <a:r>
              <a:rPr kumimoji="0" sz="1800" b="0" i="0" u="none" strike="noStrike" kern="1200" cap="none" spc="60"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3" name="object 23"/>
          <p:cNvGrpSpPr/>
          <p:nvPr/>
        </p:nvGrpSpPr>
        <p:grpSpPr>
          <a:xfrm>
            <a:off x="7152068" y="3092132"/>
            <a:ext cx="1754505" cy="1196975"/>
            <a:chOff x="7152068" y="3092132"/>
            <a:chExt cx="1754505" cy="1196975"/>
          </a:xfrm>
        </p:grpSpPr>
        <p:sp>
          <p:nvSpPr>
            <p:cNvPr id="24" name="object 24"/>
            <p:cNvSpPr/>
            <p:nvPr/>
          </p:nvSpPr>
          <p:spPr>
            <a:xfrm>
              <a:off x="7165086" y="3105150"/>
              <a:ext cx="1728470" cy="1170940"/>
            </a:xfrm>
            <a:custGeom>
              <a:avLst/>
              <a:gdLst/>
              <a:ahLst/>
              <a:cxnLst/>
              <a:rect l="l" t="t" r="r" b="b"/>
              <a:pathLst>
                <a:path w="1728470" h="1170939">
                  <a:moveTo>
                    <a:pt x="1728216" y="0"/>
                  </a:moveTo>
                  <a:lnTo>
                    <a:pt x="0" y="0"/>
                  </a:lnTo>
                  <a:lnTo>
                    <a:pt x="0" y="1170432"/>
                  </a:lnTo>
                  <a:lnTo>
                    <a:pt x="1728216" y="1170432"/>
                  </a:lnTo>
                  <a:lnTo>
                    <a:pt x="172821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7165086" y="3105150"/>
              <a:ext cx="1728470" cy="1170940"/>
            </a:xfrm>
            <a:custGeom>
              <a:avLst/>
              <a:gdLst/>
              <a:ahLst/>
              <a:cxnLst/>
              <a:rect l="l" t="t" r="r" b="b"/>
              <a:pathLst>
                <a:path w="1728470" h="1170939">
                  <a:moveTo>
                    <a:pt x="0" y="1170432"/>
                  </a:moveTo>
                  <a:lnTo>
                    <a:pt x="1728216" y="1170432"/>
                  </a:lnTo>
                  <a:lnTo>
                    <a:pt x="1728216" y="0"/>
                  </a:lnTo>
                  <a:lnTo>
                    <a:pt x="0" y="0"/>
                  </a:lnTo>
                  <a:lnTo>
                    <a:pt x="0" y="1170432"/>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object 26"/>
          <p:cNvSpPr txBox="1"/>
          <p:nvPr/>
        </p:nvSpPr>
        <p:spPr>
          <a:xfrm>
            <a:off x="7152131" y="3092195"/>
            <a:ext cx="1754505" cy="1196340"/>
          </a:xfrm>
          <a:prstGeom prst="rect">
            <a:avLst/>
          </a:prstGeom>
        </p:spPr>
        <p:txBody>
          <a:bodyPr vert="horz" wrap="square" lIns="0" tIns="47625" rIns="0" bIns="0" rtlCol="0">
            <a:spAutoFit/>
          </a:bodyPr>
          <a:lstStyle/>
          <a:p>
            <a:pPr marL="104775" marR="219710" lvl="0" indent="0" algn="l" defTabSz="914400" rtl="0" eaLnBrk="1" fontAlgn="auto" latinLnBrk="0" hangingPunct="1">
              <a:lnSpc>
                <a:spcPct val="100000"/>
              </a:lnSpc>
              <a:spcBef>
                <a:spcPts val="375"/>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Carlito"/>
                <a:ea typeface="+mn-ea"/>
                <a:cs typeface="Carlito"/>
              </a:rPr>
              <a:t>Tip: </a:t>
            </a:r>
            <a:r>
              <a:rPr kumimoji="0" sz="1400" b="0" i="0" u="none" strike="noStrike" kern="1200" cap="none" spc="-5" normalizeH="0" baseline="0" noProof="0" dirty="0">
                <a:ln>
                  <a:noFill/>
                </a:ln>
                <a:solidFill>
                  <a:srgbClr val="FFFFFF"/>
                </a:solidFill>
                <a:effectLst/>
                <a:uLnTx/>
                <a:uFillTx/>
                <a:latin typeface="Carlito"/>
                <a:ea typeface="+mn-ea"/>
                <a:cs typeface="Carlito"/>
              </a:rPr>
              <a:t>The  method/principle  her </a:t>
            </a:r>
            <a:r>
              <a:rPr kumimoji="0" sz="1400" b="0" i="0" u="none" strike="noStrike" kern="1200" cap="none" spc="0" normalizeH="0" baseline="0" noProof="0" dirty="0">
                <a:ln>
                  <a:noFill/>
                </a:ln>
                <a:solidFill>
                  <a:srgbClr val="FFFFFF"/>
                </a:solidFill>
                <a:effectLst/>
                <a:uLnTx/>
                <a:uFillTx/>
                <a:latin typeface="Carlito"/>
                <a:ea typeface="+mn-ea"/>
                <a:cs typeface="Carlito"/>
              </a:rPr>
              <a:t>is </a:t>
            </a:r>
            <a:r>
              <a:rPr kumimoji="0" sz="1400" b="0" i="0" u="none" strike="noStrike" kern="1200" cap="none" spc="-10" normalizeH="0" baseline="0" noProof="0" dirty="0">
                <a:ln>
                  <a:noFill/>
                </a:ln>
                <a:solidFill>
                  <a:srgbClr val="FFFFFF"/>
                </a:solidFill>
                <a:effectLst/>
                <a:uLnTx/>
                <a:uFillTx/>
                <a:latin typeface="Carlito"/>
                <a:ea typeface="+mn-ea"/>
                <a:cs typeface="Carlito"/>
              </a:rPr>
              <a:t>exactly </a:t>
            </a:r>
            <a:r>
              <a:rPr kumimoji="0" sz="1400" b="0" i="0" u="none" strike="noStrike" kern="1200" cap="none" spc="-5" normalizeH="0" baseline="0" noProof="0" dirty="0">
                <a:ln>
                  <a:noFill/>
                </a:ln>
                <a:solidFill>
                  <a:srgbClr val="FFFFFF"/>
                </a:solidFill>
                <a:effectLst/>
                <a:uLnTx/>
                <a:uFillTx/>
                <a:latin typeface="Carlito"/>
                <a:ea typeface="+mn-ea"/>
                <a:cs typeface="Carlito"/>
              </a:rPr>
              <a:t>the  same </a:t>
            </a:r>
            <a:r>
              <a:rPr kumimoji="0" sz="1400" b="0" i="0" u="none" strike="noStrike" kern="1200" cap="none" spc="0" normalizeH="0" baseline="0" noProof="0" dirty="0">
                <a:ln>
                  <a:noFill/>
                </a:ln>
                <a:solidFill>
                  <a:srgbClr val="FFFFFF"/>
                </a:solidFill>
                <a:effectLst/>
                <a:uLnTx/>
                <a:uFillTx/>
                <a:latin typeface="Carlito"/>
                <a:ea typeface="+mn-ea"/>
                <a:cs typeface="Carlito"/>
              </a:rPr>
              <a:t>as with  Binomial</a:t>
            </a:r>
            <a:r>
              <a:rPr kumimoji="0" sz="1400" b="0" i="0" u="none" strike="noStrike" kern="1200" cap="none" spc="-5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questions.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7" name="object 27"/>
          <p:cNvGrpSpPr/>
          <p:nvPr/>
        </p:nvGrpSpPr>
        <p:grpSpPr>
          <a:xfrm>
            <a:off x="384047" y="2502407"/>
            <a:ext cx="7842884" cy="772795"/>
            <a:chOff x="384047" y="2502407"/>
            <a:chExt cx="7842884" cy="772795"/>
          </a:xfrm>
        </p:grpSpPr>
        <p:sp>
          <p:nvSpPr>
            <p:cNvPr id="28" name="object 28"/>
            <p:cNvSpPr/>
            <p:nvPr/>
          </p:nvSpPr>
          <p:spPr>
            <a:xfrm>
              <a:off x="7438643" y="2502407"/>
              <a:ext cx="787907" cy="68427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596378" y="2637281"/>
              <a:ext cx="588645" cy="483870"/>
            </a:xfrm>
            <a:custGeom>
              <a:avLst/>
              <a:gdLst/>
              <a:ahLst/>
              <a:cxnLst/>
              <a:rect l="l" t="t" r="r" b="b"/>
              <a:pathLst>
                <a:path w="588645" h="483869">
                  <a:moveTo>
                    <a:pt x="100654" y="57379"/>
                  </a:moveTo>
                  <a:lnTo>
                    <a:pt x="76603" y="86934"/>
                  </a:lnTo>
                  <a:lnTo>
                    <a:pt x="564006" y="483488"/>
                  </a:lnTo>
                  <a:lnTo>
                    <a:pt x="588137" y="453897"/>
                  </a:lnTo>
                  <a:lnTo>
                    <a:pt x="100654" y="57379"/>
                  </a:lnTo>
                  <a:close/>
                </a:path>
                <a:path w="588645" h="483869">
                  <a:moveTo>
                    <a:pt x="0" y="0"/>
                  </a:moveTo>
                  <a:lnTo>
                    <a:pt x="52577" y="116458"/>
                  </a:lnTo>
                  <a:lnTo>
                    <a:pt x="76603" y="86934"/>
                  </a:lnTo>
                  <a:lnTo>
                    <a:pt x="61849" y="74929"/>
                  </a:lnTo>
                  <a:lnTo>
                    <a:pt x="85851" y="45338"/>
                  </a:lnTo>
                  <a:lnTo>
                    <a:pt x="110452" y="45338"/>
                  </a:lnTo>
                  <a:lnTo>
                    <a:pt x="124714" y="27812"/>
                  </a:lnTo>
                  <a:lnTo>
                    <a:pt x="0" y="0"/>
                  </a:lnTo>
                  <a:close/>
                </a:path>
                <a:path w="588645" h="483869">
                  <a:moveTo>
                    <a:pt x="85851" y="45338"/>
                  </a:moveTo>
                  <a:lnTo>
                    <a:pt x="61849" y="74929"/>
                  </a:lnTo>
                  <a:lnTo>
                    <a:pt x="76603" y="86934"/>
                  </a:lnTo>
                  <a:lnTo>
                    <a:pt x="100654" y="57379"/>
                  </a:lnTo>
                  <a:lnTo>
                    <a:pt x="85851" y="45338"/>
                  </a:lnTo>
                  <a:close/>
                </a:path>
                <a:path w="588645" h="483869">
                  <a:moveTo>
                    <a:pt x="110452" y="45338"/>
                  </a:moveTo>
                  <a:lnTo>
                    <a:pt x="85851" y="45338"/>
                  </a:lnTo>
                  <a:lnTo>
                    <a:pt x="100654" y="57379"/>
                  </a:lnTo>
                  <a:lnTo>
                    <a:pt x="110452" y="4533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397001" y="2949701"/>
              <a:ext cx="288290" cy="312420"/>
            </a:xfrm>
            <a:custGeom>
              <a:avLst/>
              <a:gdLst/>
              <a:ahLst/>
              <a:cxnLst/>
              <a:rect l="l" t="t" r="r" b="b"/>
              <a:pathLst>
                <a:path w="288290" h="312420">
                  <a:moveTo>
                    <a:pt x="288035" y="0"/>
                  </a:moveTo>
                  <a:lnTo>
                    <a:pt x="0" y="0"/>
                  </a:lnTo>
                  <a:lnTo>
                    <a:pt x="0" y="312420"/>
                  </a:lnTo>
                  <a:lnTo>
                    <a:pt x="288035" y="312420"/>
                  </a:lnTo>
                  <a:lnTo>
                    <a:pt x="288035"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397001" y="2949701"/>
              <a:ext cx="288290" cy="312420"/>
            </a:xfrm>
            <a:custGeom>
              <a:avLst/>
              <a:gdLst/>
              <a:ahLst/>
              <a:cxnLst/>
              <a:rect l="l" t="t" r="r" b="b"/>
              <a:pathLst>
                <a:path w="288290" h="312420">
                  <a:moveTo>
                    <a:pt x="0" y="312420"/>
                  </a:moveTo>
                  <a:lnTo>
                    <a:pt x="288035" y="312420"/>
                  </a:lnTo>
                  <a:lnTo>
                    <a:pt x="288035" y="0"/>
                  </a:lnTo>
                  <a:lnTo>
                    <a:pt x="0" y="0"/>
                  </a:lnTo>
                  <a:lnTo>
                    <a:pt x="0" y="312420"/>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object 32"/>
          <p:cNvSpPr txBox="1"/>
          <p:nvPr/>
        </p:nvSpPr>
        <p:spPr>
          <a:xfrm>
            <a:off x="397002" y="2949701"/>
            <a:ext cx="288290" cy="312420"/>
          </a:xfrm>
          <a:prstGeom prst="rect">
            <a:avLst/>
          </a:prstGeom>
        </p:spPr>
        <p:txBody>
          <a:bodyPr vert="horz" wrap="square" lIns="0" tIns="3810" rIns="0" bIns="0" rtlCol="0">
            <a:spAutoFit/>
          </a:bodyPr>
          <a:lstStyle/>
          <a:p>
            <a:pPr marL="88265" marR="0" lvl="0" indent="0" algn="l" defTabSz="914400" rtl="0" eaLnBrk="1" fontAlgn="auto" latinLnBrk="0" hangingPunct="1">
              <a:lnSpc>
                <a:spcPct val="100000"/>
              </a:lnSpc>
              <a:spcBef>
                <a:spcPts val="3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3" name="object 33"/>
          <p:cNvGrpSpPr/>
          <p:nvPr/>
        </p:nvGrpSpPr>
        <p:grpSpPr>
          <a:xfrm>
            <a:off x="384047" y="4351020"/>
            <a:ext cx="314325" cy="340360"/>
            <a:chOff x="384047" y="4351020"/>
            <a:chExt cx="314325" cy="340360"/>
          </a:xfrm>
        </p:grpSpPr>
        <p:sp>
          <p:nvSpPr>
            <p:cNvPr id="34" name="object 34"/>
            <p:cNvSpPr/>
            <p:nvPr/>
          </p:nvSpPr>
          <p:spPr>
            <a:xfrm>
              <a:off x="397001" y="4363974"/>
              <a:ext cx="288290" cy="314325"/>
            </a:xfrm>
            <a:custGeom>
              <a:avLst/>
              <a:gdLst/>
              <a:ahLst/>
              <a:cxnLst/>
              <a:rect l="l" t="t" r="r" b="b"/>
              <a:pathLst>
                <a:path w="288290" h="314325">
                  <a:moveTo>
                    <a:pt x="288035" y="0"/>
                  </a:moveTo>
                  <a:lnTo>
                    <a:pt x="0" y="0"/>
                  </a:lnTo>
                  <a:lnTo>
                    <a:pt x="0" y="313944"/>
                  </a:lnTo>
                  <a:lnTo>
                    <a:pt x="288035" y="313944"/>
                  </a:lnTo>
                  <a:lnTo>
                    <a:pt x="288035"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397001" y="4363974"/>
              <a:ext cx="288290" cy="314325"/>
            </a:xfrm>
            <a:custGeom>
              <a:avLst/>
              <a:gdLst/>
              <a:ahLst/>
              <a:cxnLst/>
              <a:rect l="l" t="t" r="r" b="b"/>
              <a:pathLst>
                <a:path w="288290" h="314325">
                  <a:moveTo>
                    <a:pt x="0" y="313944"/>
                  </a:moveTo>
                  <a:lnTo>
                    <a:pt x="288035" y="313944"/>
                  </a:lnTo>
                  <a:lnTo>
                    <a:pt x="288035"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object 36"/>
          <p:cNvSpPr txBox="1"/>
          <p:nvPr/>
        </p:nvSpPr>
        <p:spPr>
          <a:xfrm>
            <a:off x="397002" y="4363973"/>
            <a:ext cx="288290" cy="314325"/>
          </a:xfrm>
          <a:prstGeom prst="rect">
            <a:avLst/>
          </a:prstGeom>
        </p:spPr>
        <p:txBody>
          <a:bodyPr vert="horz" wrap="square" lIns="0" tIns="5080" rIns="0" bIns="0" rtlCol="0">
            <a:spAutoFit/>
          </a:bodyPr>
          <a:lstStyle/>
          <a:p>
            <a:pPr marL="82550" marR="0" lvl="0" indent="0" algn="l" defTabSz="914400" rtl="0" eaLnBrk="1" fontAlgn="auto" latinLnBrk="0" hangingPunct="1">
              <a:lnSpc>
                <a:spcPct val="100000"/>
              </a:lnSpc>
              <a:spcBef>
                <a:spcPts val="4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b</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7" name="object 37"/>
          <p:cNvGrpSpPr/>
          <p:nvPr/>
        </p:nvGrpSpPr>
        <p:grpSpPr>
          <a:xfrm>
            <a:off x="384047" y="5750052"/>
            <a:ext cx="314325" cy="340360"/>
            <a:chOff x="384047" y="5750052"/>
            <a:chExt cx="314325" cy="340360"/>
          </a:xfrm>
        </p:grpSpPr>
        <p:sp>
          <p:nvSpPr>
            <p:cNvPr id="38" name="object 38"/>
            <p:cNvSpPr/>
            <p:nvPr/>
          </p:nvSpPr>
          <p:spPr>
            <a:xfrm>
              <a:off x="397001" y="5763006"/>
              <a:ext cx="288290" cy="314325"/>
            </a:xfrm>
            <a:custGeom>
              <a:avLst/>
              <a:gdLst/>
              <a:ahLst/>
              <a:cxnLst/>
              <a:rect l="l" t="t" r="r" b="b"/>
              <a:pathLst>
                <a:path w="288290" h="314325">
                  <a:moveTo>
                    <a:pt x="288035" y="0"/>
                  </a:moveTo>
                  <a:lnTo>
                    <a:pt x="0" y="0"/>
                  </a:lnTo>
                  <a:lnTo>
                    <a:pt x="0" y="313944"/>
                  </a:lnTo>
                  <a:lnTo>
                    <a:pt x="288035" y="313944"/>
                  </a:lnTo>
                  <a:lnTo>
                    <a:pt x="288035"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397001" y="5763006"/>
              <a:ext cx="288290" cy="314325"/>
            </a:xfrm>
            <a:custGeom>
              <a:avLst/>
              <a:gdLst/>
              <a:ahLst/>
              <a:cxnLst/>
              <a:rect l="l" t="t" r="r" b="b"/>
              <a:pathLst>
                <a:path w="288290" h="314325">
                  <a:moveTo>
                    <a:pt x="0" y="313944"/>
                  </a:moveTo>
                  <a:lnTo>
                    <a:pt x="288035" y="313944"/>
                  </a:lnTo>
                  <a:lnTo>
                    <a:pt x="288035"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object 40"/>
          <p:cNvSpPr txBox="1"/>
          <p:nvPr/>
        </p:nvSpPr>
        <p:spPr>
          <a:xfrm>
            <a:off x="397002" y="5763005"/>
            <a:ext cx="288290" cy="314325"/>
          </a:xfrm>
          <a:prstGeom prst="rect">
            <a:avLst/>
          </a:prstGeom>
        </p:spPr>
        <p:txBody>
          <a:bodyPr vert="horz" wrap="square" lIns="0" tIns="5080" rIns="0" bIns="0" rtlCol="0">
            <a:spAutoFit/>
          </a:bodyPr>
          <a:lstStyle/>
          <a:p>
            <a:pPr marL="95250" marR="0" lvl="0" indent="0" algn="l" defTabSz="914400" rtl="0" eaLnBrk="1" fontAlgn="auto" latinLnBrk="0" hangingPunct="1">
              <a:lnSpc>
                <a:spcPct val="100000"/>
              </a:lnSpc>
              <a:spcBef>
                <a:spcPts val="4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c</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txBox="1"/>
          <p:nvPr/>
        </p:nvSpPr>
        <p:spPr>
          <a:xfrm>
            <a:off x="8427211" y="6427114"/>
            <a:ext cx="18097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cs typeface="Carlito"/>
              </a:rPr>
              <a:t>47</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02" y="6807"/>
            <a:ext cx="1651000" cy="514350"/>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FFFFFF"/>
                </a:solidFill>
              </a:rPr>
              <a:t>Exercise</a:t>
            </a:r>
            <a:r>
              <a:rPr sz="3200" spc="-80" dirty="0">
                <a:solidFill>
                  <a:srgbClr val="FFFFFF"/>
                </a:solidFill>
              </a:rPr>
              <a:t> </a:t>
            </a:r>
            <a:r>
              <a:rPr sz="3200" dirty="0">
                <a:solidFill>
                  <a:srgbClr val="FFFFFF"/>
                </a:solidFill>
              </a:rPr>
              <a:t>2</a:t>
            </a:r>
            <a:endParaRPr sz="3200"/>
          </a:p>
        </p:txBody>
      </p:sp>
      <p:sp>
        <p:nvSpPr>
          <p:cNvPr id="3" name="object 3"/>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690473" y="632840"/>
            <a:ext cx="3820795" cy="45275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Carlito"/>
                <a:ea typeface="+mn-ea"/>
                <a:cs typeface="Carlito"/>
              </a:rPr>
              <a:t>Bob </a:t>
            </a:r>
            <a:r>
              <a:rPr kumimoji="0" sz="1400" b="0" i="0" u="none" strike="noStrike" kern="1200" cap="none" spc="-15" normalizeH="0" baseline="0" noProof="0" dirty="0">
                <a:ln>
                  <a:noFill/>
                </a:ln>
                <a:solidFill>
                  <a:prstClr val="black"/>
                </a:solidFill>
                <a:effectLst/>
                <a:uLnTx/>
                <a:uFillTx/>
                <a:latin typeface="Carlito"/>
                <a:ea typeface="+mn-ea"/>
                <a:cs typeface="Carlito"/>
              </a:rPr>
              <a:t>makes </a:t>
            </a:r>
            <a:r>
              <a:rPr kumimoji="0" sz="1400" b="0" i="0" u="none" strike="noStrike" kern="1200" cap="none" spc="-5" normalizeH="0" baseline="0" noProof="0" dirty="0">
                <a:ln>
                  <a:noFill/>
                </a:ln>
                <a:solidFill>
                  <a:prstClr val="black"/>
                </a:solidFill>
                <a:effectLst/>
                <a:uLnTx/>
                <a:uFillTx/>
                <a:latin typeface="Carlito"/>
                <a:ea typeface="+mn-ea"/>
                <a:cs typeface="Carlito"/>
              </a:rPr>
              <a:t>on </a:t>
            </a:r>
            <a:r>
              <a:rPr kumimoji="0" sz="1400" b="0" i="0" u="none" strike="noStrike" kern="1200" cap="none" spc="-10" normalizeH="0" baseline="0" noProof="0" dirty="0">
                <a:ln>
                  <a:noFill/>
                </a:ln>
                <a:solidFill>
                  <a:prstClr val="black"/>
                </a:solidFill>
                <a:effectLst/>
                <a:uLnTx/>
                <a:uFillTx/>
                <a:latin typeface="Carlito"/>
                <a:ea typeface="+mn-ea"/>
                <a:cs typeface="Carlito"/>
              </a:rPr>
              <a:t>average </a:t>
            </a:r>
            <a:r>
              <a:rPr kumimoji="0" sz="1400" b="0" i="0" u="none" strike="noStrike" kern="1200" cap="none" spc="0" normalizeH="0" baseline="0" noProof="0" dirty="0">
                <a:ln>
                  <a:noFill/>
                </a:ln>
                <a:solidFill>
                  <a:prstClr val="black"/>
                </a:solidFill>
                <a:effectLst/>
                <a:uLnTx/>
                <a:uFillTx/>
                <a:latin typeface="Carlito"/>
                <a:ea typeface="+mn-ea"/>
                <a:cs typeface="Carlito"/>
              </a:rPr>
              <a:t>5 </a:t>
            </a:r>
            <a:r>
              <a:rPr kumimoji="0" sz="1400" b="0" i="0" u="none" strike="noStrike" kern="1200" cap="none" spc="-15" normalizeH="0" baseline="0" noProof="0" dirty="0">
                <a:ln>
                  <a:noFill/>
                </a:ln>
                <a:solidFill>
                  <a:prstClr val="black"/>
                </a:solidFill>
                <a:effectLst/>
                <a:uLnTx/>
                <a:uFillTx/>
                <a:latin typeface="Carlito"/>
                <a:ea typeface="+mn-ea"/>
                <a:cs typeface="Carlito"/>
              </a:rPr>
              <a:t>burgers </a:t>
            </a:r>
            <a:r>
              <a:rPr kumimoji="0" sz="1400" b="0" i="0" u="none" strike="noStrike" kern="1200" cap="none" spc="-5" normalizeH="0" baseline="0" noProof="0" dirty="0">
                <a:ln>
                  <a:noFill/>
                </a:ln>
                <a:solidFill>
                  <a:prstClr val="black"/>
                </a:solidFill>
                <a:effectLst/>
                <a:uLnTx/>
                <a:uFillTx/>
                <a:latin typeface="Carlito"/>
                <a:ea typeface="+mn-ea"/>
                <a:cs typeface="Carlito"/>
              </a:rPr>
              <a:t>and </a:t>
            </a:r>
            <a:r>
              <a:rPr kumimoji="0" sz="1400" b="0" i="0" u="none" strike="noStrike" kern="1200" cap="none" spc="-35" normalizeH="0" baseline="0" noProof="0" dirty="0">
                <a:ln>
                  <a:noFill/>
                </a:ln>
                <a:solidFill>
                  <a:prstClr val="black"/>
                </a:solidFill>
                <a:effectLst/>
                <a:uLnTx/>
                <a:uFillTx/>
                <a:latin typeface="Carlito"/>
                <a:ea typeface="+mn-ea"/>
                <a:cs typeface="Carlito"/>
              </a:rPr>
              <a:t>hour. </a:t>
            </a:r>
            <a:r>
              <a:rPr kumimoji="0" sz="1400" b="0" i="0" u="none" strike="noStrike" kern="1200" cap="none" spc="-5" normalizeH="0" baseline="0" noProof="0" dirty="0">
                <a:ln>
                  <a:noFill/>
                </a:ln>
                <a:solidFill>
                  <a:prstClr val="black"/>
                </a:solidFill>
                <a:effectLst/>
                <a:uLnTx/>
                <a:uFillTx/>
                <a:latin typeface="Carlito"/>
                <a:ea typeface="+mn-ea"/>
                <a:cs typeface="Carlito"/>
              </a:rPr>
              <a:t>He </a:t>
            </a:r>
            <a:r>
              <a:rPr kumimoji="0" sz="1400" b="0" i="0" u="none" strike="noStrike" kern="1200" cap="none" spc="-15" normalizeH="0" baseline="0" noProof="0" dirty="0">
                <a:ln>
                  <a:noFill/>
                </a:ln>
                <a:solidFill>
                  <a:prstClr val="black"/>
                </a:solidFill>
                <a:effectLst/>
                <a:uLnTx/>
                <a:uFillTx/>
                <a:latin typeface="Carlito"/>
                <a:ea typeface="+mn-ea"/>
                <a:cs typeface="Carlito"/>
              </a:rPr>
              <a:t>makes  burgers </a:t>
            </a:r>
            <a:r>
              <a:rPr kumimoji="0" sz="1400" b="0" i="0" u="none" strike="noStrike" kern="1200" cap="none" spc="-5" normalizeH="0" baseline="0" noProof="0" dirty="0">
                <a:ln>
                  <a:noFill/>
                </a:ln>
                <a:solidFill>
                  <a:prstClr val="black"/>
                </a:solidFill>
                <a:effectLst/>
                <a:uLnTx/>
                <a:uFillTx/>
                <a:latin typeface="Carlito"/>
                <a:ea typeface="+mn-ea"/>
                <a:cs typeface="Carlito"/>
              </a:rPr>
              <a:t>across </a:t>
            </a:r>
            <a:r>
              <a:rPr kumimoji="0" sz="1400" b="0" i="0" u="none" strike="noStrike" kern="1200" cap="none" spc="0" normalizeH="0" baseline="0" noProof="0" dirty="0">
                <a:ln>
                  <a:noFill/>
                </a:ln>
                <a:solidFill>
                  <a:prstClr val="black"/>
                </a:solidFill>
                <a:effectLst/>
                <a:uLnTx/>
                <a:uFillTx/>
                <a:latin typeface="Carlito"/>
                <a:ea typeface="+mn-ea"/>
                <a:cs typeface="Carlito"/>
              </a:rPr>
              <a:t>a 2 </a:t>
            </a:r>
            <a:r>
              <a:rPr kumimoji="0" sz="1400" b="0" i="0" u="none" strike="noStrike" kern="1200" cap="none" spc="-5" normalizeH="0" baseline="0" noProof="0" dirty="0">
                <a:ln>
                  <a:noFill/>
                </a:ln>
                <a:solidFill>
                  <a:prstClr val="black"/>
                </a:solidFill>
                <a:effectLst/>
                <a:uLnTx/>
                <a:uFillTx/>
                <a:latin typeface="Carlito"/>
                <a:ea typeface="+mn-ea"/>
                <a:cs typeface="Carlito"/>
              </a:rPr>
              <a:t>hour</a:t>
            </a:r>
            <a:r>
              <a:rPr kumimoji="0" sz="1400" b="0" i="0" u="none" strike="noStrike" kern="1200" cap="none" spc="-10" normalizeH="0" baseline="0" noProof="0" dirty="0">
                <a:ln>
                  <a:noFill/>
                </a:ln>
                <a:solidFill>
                  <a:prstClr val="black"/>
                </a:solidFill>
                <a:effectLst/>
                <a:uLnTx/>
                <a:uFillTx/>
                <a:latin typeface="Carlito"/>
                <a:ea typeface="+mn-ea"/>
                <a:cs typeface="Carlito"/>
              </a:rPr>
              <a:t> </a:t>
            </a:r>
            <a:r>
              <a:rPr kumimoji="0" sz="1400" b="0" i="0" u="none" strike="noStrike" kern="1200" cap="none" spc="0" normalizeH="0" baseline="0" noProof="0" dirty="0">
                <a:ln>
                  <a:noFill/>
                </a:ln>
                <a:solidFill>
                  <a:prstClr val="black"/>
                </a:solidFill>
                <a:effectLst/>
                <a:uLnTx/>
                <a:uFillTx/>
                <a:latin typeface="Carlito"/>
                <a:ea typeface="+mn-ea"/>
                <a:cs typeface="Carlito"/>
              </a:rPr>
              <a:t>period.</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5" name="object 5"/>
          <p:cNvSpPr/>
          <p:nvPr/>
        </p:nvSpPr>
        <p:spPr>
          <a:xfrm>
            <a:off x="2023999" y="1540636"/>
            <a:ext cx="582295" cy="324485"/>
          </a:xfrm>
          <a:custGeom>
            <a:avLst/>
            <a:gdLst/>
            <a:ahLst/>
            <a:cxnLst/>
            <a:rect l="l" t="t" r="r" b="b"/>
            <a:pathLst>
              <a:path w="582294" h="324485">
                <a:moveTo>
                  <a:pt x="46990" y="188595"/>
                </a:moveTo>
                <a:lnTo>
                  <a:pt x="44958" y="182880"/>
                </a:lnTo>
                <a:lnTo>
                  <a:pt x="34734" y="186575"/>
                </a:lnTo>
                <a:lnTo>
                  <a:pt x="25793" y="191935"/>
                </a:lnTo>
                <a:lnTo>
                  <a:pt x="2882" y="228574"/>
                </a:lnTo>
                <a:lnTo>
                  <a:pt x="0" y="253492"/>
                </a:lnTo>
                <a:lnTo>
                  <a:pt x="711" y="266446"/>
                </a:lnTo>
                <a:lnTo>
                  <a:pt x="17995" y="308013"/>
                </a:lnTo>
                <a:lnTo>
                  <a:pt x="44958" y="323977"/>
                </a:lnTo>
                <a:lnTo>
                  <a:pt x="46736" y="318262"/>
                </a:lnTo>
                <a:lnTo>
                  <a:pt x="38709" y="314718"/>
                </a:lnTo>
                <a:lnTo>
                  <a:pt x="31775" y="309778"/>
                </a:lnTo>
                <a:lnTo>
                  <a:pt x="13347" y="265188"/>
                </a:lnTo>
                <a:lnTo>
                  <a:pt x="12827" y="252730"/>
                </a:lnTo>
                <a:lnTo>
                  <a:pt x="13347" y="240690"/>
                </a:lnTo>
                <a:lnTo>
                  <a:pt x="25958" y="203339"/>
                </a:lnTo>
                <a:lnTo>
                  <a:pt x="38862" y="192151"/>
                </a:lnTo>
                <a:lnTo>
                  <a:pt x="46990" y="188595"/>
                </a:lnTo>
                <a:close/>
              </a:path>
              <a:path w="582294" h="324485">
                <a:moveTo>
                  <a:pt x="348742" y="5715"/>
                </a:moveTo>
                <a:lnTo>
                  <a:pt x="346710" y="0"/>
                </a:lnTo>
                <a:lnTo>
                  <a:pt x="336486" y="3695"/>
                </a:lnTo>
                <a:lnTo>
                  <a:pt x="327545" y="9055"/>
                </a:lnTo>
                <a:lnTo>
                  <a:pt x="304634" y="45694"/>
                </a:lnTo>
                <a:lnTo>
                  <a:pt x="301752" y="70612"/>
                </a:lnTo>
                <a:lnTo>
                  <a:pt x="302463" y="83566"/>
                </a:lnTo>
                <a:lnTo>
                  <a:pt x="319747" y="125133"/>
                </a:lnTo>
                <a:lnTo>
                  <a:pt x="346710" y="141097"/>
                </a:lnTo>
                <a:lnTo>
                  <a:pt x="348488" y="135382"/>
                </a:lnTo>
                <a:lnTo>
                  <a:pt x="340461" y="131838"/>
                </a:lnTo>
                <a:lnTo>
                  <a:pt x="333527" y="126898"/>
                </a:lnTo>
                <a:lnTo>
                  <a:pt x="315099" y="82308"/>
                </a:lnTo>
                <a:lnTo>
                  <a:pt x="314579" y="69850"/>
                </a:lnTo>
                <a:lnTo>
                  <a:pt x="315099" y="57810"/>
                </a:lnTo>
                <a:lnTo>
                  <a:pt x="327710" y="20459"/>
                </a:lnTo>
                <a:lnTo>
                  <a:pt x="340614" y="9271"/>
                </a:lnTo>
                <a:lnTo>
                  <a:pt x="348742" y="5715"/>
                </a:lnTo>
                <a:close/>
              </a:path>
              <a:path w="582294" h="324485">
                <a:moveTo>
                  <a:pt x="495173" y="253492"/>
                </a:moveTo>
                <a:lnTo>
                  <a:pt x="483489" y="207645"/>
                </a:lnTo>
                <a:lnTo>
                  <a:pt x="450215" y="182880"/>
                </a:lnTo>
                <a:lnTo>
                  <a:pt x="448183" y="188595"/>
                </a:lnTo>
                <a:lnTo>
                  <a:pt x="456298" y="192151"/>
                </a:lnTo>
                <a:lnTo>
                  <a:pt x="463308" y="197065"/>
                </a:lnTo>
                <a:lnTo>
                  <a:pt x="481812" y="240690"/>
                </a:lnTo>
                <a:lnTo>
                  <a:pt x="482346" y="252730"/>
                </a:lnTo>
                <a:lnTo>
                  <a:pt x="481812" y="265188"/>
                </a:lnTo>
                <a:lnTo>
                  <a:pt x="469214" y="303428"/>
                </a:lnTo>
                <a:lnTo>
                  <a:pt x="448310" y="318262"/>
                </a:lnTo>
                <a:lnTo>
                  <a:pt x="450215" y="323977"/>
                </a:lnTo>
                <a:lnTo>
                  <a:pt x="483616" y="299339"/>
                </a:lnTo>
                <a:lnTo>
                  <a:pt x="494449" y="266446"/>
                </a:lnTo>
                <a:lnTo>
                  <a:pt x="495173" y="253492"/>
                </a:lnTo>
                <a:close/>
              </a:path>
              <a:path w="582294" h="324485">
                <a:moveTo>
                  <a:pt x="582041" y="70612"/>
                </a:moveTo>
                <a:lnTo>
                  <a:pt x="570357" y="24765"/>
                </a:lnTo>
                <a:lnTo>
                  <a:pt x="537083" y="0"/>
                </a:lnTo>
                <a:lnTo>
                  <a:pt x="535051" y="5715"/>
                </a:lnTo>
                <a:lnTo>
                  <a:pt x="543166" y="9271"/>
                </a:lnTo>
                <a:lnTo>
                  <a:pt x="550176" y="14185"/>
                </a:lnTo>
                <a:lnTo>
                  <a:pt x="568680" y="57810"/>
                </a:lnTo>
                <a:lnTo>
                  <a:pt x="569214" y="69850"/>
                </a:lnTo>
                <a:lnTo>
                  <a:pt x="568680" y="82308"/>
                </a:lnTo>
                <a:lnTo>
                  <a:pt x="556082" y="120548"/>
                </a:lnTo>
                <a:lnTo>
                  <a:pt x="535178" y="135382"/>
                </a:lnTo>
                <a:lnTo>
                  <a:pt x="537083" y="141097"/>
                </a:lnTo>
                <a:lnTo>
                  <a:pt x="570484" y="116459"/>
                </a:lnTo>
                <a:lnTo>
                  <a:pt x="581317" y="83566"/>
                </a:lnTo>
                <a:lnTo>
                  <a:pt x="582041" y="7061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784730" y="2333117"/>
            <a:ext cx="495300" cy="141605"/>
          </a:xfrm>
          <a:custGeom>
            <a:avLst/>
            <a:gdLst/>
            <a:ahLst/>
            <a:cxnLst/>
            <a:rect l="l" t="t" r="r" b="b"/>
            <a:pathLst>
              <a:path w="495300" h="141605">
                <a:moveTo>
                  <a:pt x="450214" y="0"/>
                </a:moveTo>
                <a:lnTo>
                  <a:pt x="448182" y="5715"/>
                </a:lnTo>
                <a:lnTo>
                  <a:pt x="456301" y="9261"/>
                </a:lnTo>
                <a:lnTo>
                  <a:pt x="463311" y="14176"/>
                </a:lnTo>
                <a:lnTo>
                  <a:pt x="481822" y="57802"/>
                </a:lnTo>
                <a:lnTo>
                  <a:pt x="482345" y="69850"/>
                </a:lnTo>
                <a:lnTo>
                  <a:pt x="481822" y="82307"/>
                </a:lnTo>
                <a:lnTo>
                  <a:pt x="469223" y="120540"/>
                </a:lnTo>
                <a:lnTo>
                  <a:pt x="448310" y="135382"/>
                </a:lnTo>
                <a:lnTo>
                  <a:pt x="450214" y="141097"/>
                </a:lnTo>
                <a:lnTo>
                  <a:pt x="483616" y="116459"/>
                </a:lnTo>
                <a:lnTo>
                  <a:pt x="495173" y="70612"/>
                </a:lnTo>
                <a:lnTo>
                  <a:pt x="494436" y="57661"/>
                </a:lnTo>
                <a:lnTo>
                  <a:pt x="477057" y="16073"/>
                </a:lnTo>
                <a:lnTo>
                  <a:pt x="460432" y="3690"/>
                </a:lnTo>
                <a:lnTo>
                  <a:pt x="450214" y="0"/>
                </a:lnTo>
                <a:close/>
              </a:path>
              <a:path w="495300" h="141605">
                <a:moveTo>
                  <a:pt x="44957" y="0"/>
                </a:moveTo>
                <a:lnTo>
                  <a:pt x="11683" y="24765"/>
                </a:lnTo>
                <a:lnTo>
                  <a:pt x="0" y="70612"/>
                </a:lnTo>
                <a:lnTo>
                  <a:pt x="716" y="83562"/>
                </a:lnTo>
                <a:lnTo>
                  <a:pt x="18008" y="125130"/>
                </a:lnTo>
                <a:lnTo>
                  <a:pt x="44957" y="141097"/>
                </a:lnTo>
                <a:lnTo>
                  <a:pt x="46736" y="135382"/>
                </a:lnTo>
                <a:lnTo>
                  <a:pt x="38711" y="131831"/>
                </a:lnTo>
                <a:lnTo>
                  <a:pt x="31781" y="126888"/>
                </a:lnTo>
                <a:lnTo>
                  <a:pt x="13350" y="82307"/>
                </a:lnTo>
                <a:lnTo>
                  <a:pt x="12826" y="69850"/>
                </a:lnTo>
                <a:lnTo>
                  <a:pt x="13350" y="57802"/>
                </a:lnTo>
                <a:lnTo>
                  <a:pt x="25969" y="20448"/>
                </a:lnTo>
                <a:lnTo>
                  <a:pt x="46989" y="5715"/>
                </a:lnTo>
                <a:lnTo>
                  <a:pt x="4495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2882010" y="2333117"/>
            <a:ext cx="495300" cy="141605"/>
          </a:xfrm>
          <a:custGeom>
            <a:avLst/>
            <a:gdLst/>
            <a:ahLst/>
            <a:cxnLst/>
            <a:rect l="l" t="t" r="r" b="b"/>
            <a:pathLst>
              <a:path w="495300" h="141605">
                <a:moveTo>
                  <a:pt x="450214" y="0"/>
                </a:moveTo>
                <a:lnTo>
                  <a:pt x="448183" y="5715"/>
                </a:lnTo>
                <a:lnTo>
                  <a:pt x="456301" y="9261"/>
                </a:lnTo>
                <a:lnTo>
                  <a:pt x="463311" y="14176"/>
                </a:lnTo>
                <a:lnTo>
                  <a:pt x="481822" y="57802"/>
                </a:lnTo>
                <a:lnTo>
                  <a:pt x="482346" y="69850"/>
                </a:lnTo>
                <a:lnTo>
                  <a:pt x="481822" y="82307"/>
                </a:lnTo>
                <a:lnTo>
                  <a:pt x="469223" y="120540"/>
                </a:lnTo>
                <a:lnTo>
                  <a:pt x="448310" y="135382"/>
                </a:lnTo>
                <a:lnTo>
                  <a:pt x="450214" y="141097"/>
                </a:lnTo>
                <a:lnTo>
                  <a:pt x="483615" y="116459"/>
                </a:lnTo>
                <a:lnTo>
                  <a:pt x="495173" y="70612"/>
                </a:lnTo>
                <a:lnTo>
                  <a:pt x="494436" y="57661"/>
                </a:lnTo>
                <a:lnTo>
                  <a:pt x="477057" y="16073"/>
                </a:lnTo>
                <a:lnTo>
                  <a:pt x="460432" y="3690"/>
                </a:lnTo>
                <a:lnTo>
                  <a:pt x="450214" y="0"/>
                </a:lnTo>
                <a:close/>
              </a:path>
              <a:path w="495300" h="141605">
                <a:moveTo>
                  <a:pt x="44957" y="0"/>
                </a:moveTo>
                <a:lnTo>
                  <a:pt x="11683" y="24765"/>
                </a:lnTo>
                <a:lnTo>
                  <a:pt x="0" y="70612"/>
                </a:lnTo>
                <a:lnTo>
                  <a:pt x="716" y="83562"/>
                </a:lnTo>
                <a:lnTo>
                  <a:pt x="18008" y="125130"/>
                </a:lnTo>
                <a:lnTo>
                  <a:pt x="44957" y="141097"/>
                </a:lnTo>
                <a:lnTo>
                  <a:pt x="46736" y="135382"/>
                </a:lnTo>
                <a:lnTo>
                  <a:pt x="38711" y="131831"/>
                </a:lnTo>
                <a:lnTo>
                  <a:pt x="31781" y="126888"/>
                </a:lnTo>
                <a:lnTo>
                  <a:pt x="13350" y="82307"/>
                </a:lnTo>
                <a:lnTo>
                  <a:pt x="12826" y="69850"/>
                </a:lnTo>
                <a:lnTo>
                  <a:pt x="13350" y="57802"/>
                </a:lnTo>
                <a:lnTo>
                  <a:pt x="25969" y="20448"/>
                </a:lnTo>
                <a:lnTo>
                  <a:pt x="46989" y="5715"/>
                </a:lnTo>
                <a:lnTo>
                  <a:pt x="4495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690473" y="1059561"/>
            <a:ext cx="3905885" cy="2251710"/>
          </a:xfrm>
          <a:prstGeom prst="rect">
            <a:avLst/>
          </a:prstGeom>
        </p:spPr>
        <p:txBody>
          <a:bodyPr vert="horz" wrap="square" lIns="0" tIns="13335" rIns="0" bIns="0" rtlCol="0">
            <a:spAutoFit/>
          </a:bodyPr>
          <a:lstStyle/>
          <a:p>
            <a:pPr marL="354965" marR="158115" lvl="0" indent="-342900" algn="l" defTabSz="914400" rtl="0" eaLnBrk="1" fontAlgn="auto" latinLnBrk="0" hangingPunct="1">
              <a:lnSpc>
                <a:spcPct val="100000"/>
              </a:lnSpc>
              <a:spcBef>
                <a:spcPts val="105"/>
              </a:spcBef>
              <a:spcAft>
                <a:spcPts val="0"/>
              </a:spcAft>
              <a:buClrTx/>
              <a:buSzTx/>
              <a:buFontTx/>
              <a:buAutoNum type="alphaLcParenR"/>
              <a:tabLst>
                <a:tab pos="354965" algn="l"/>
                <a:tab pos="355600" algn="l"/>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Calculate the probability he </a:t>
            </a:r>
            <a:r>
              <a:rPr kumimoji="0" sz="1400" b="0" i="0" u="none" strike="noStrike" kern="1200" cap="none" spc="-10" normalizeH="0" baseline="0" noProof="0" dirty="0">
                <a:ln>
                  <a:noFill/>
                </a:ln>
                <a:solidFill>
                  <a:prstClr val="black"/>
                </a:solidFill>
                <a:effectLst/>
                <a:uLnTx/>
                <a:uFillTx/>
                <a:latin typeface="Carlito"/>
                <a:ea typeface="+mn-ea"/>
                <a:cs typeface="Carlito"/>
              </a:rPr>
              <a:t>makes </a:t>
            </a:r>
            <a:r>
              <a:rPr kumimoji="0" sz="1400" b="0" i="0" u="none" strike="noStrike" kern="1200" cap="none" spc="0" normalizeH="0" baseline="0" noProof="0" dirty="0">
                <a:ln>
                  <a:noFill/>
                </a:ln>
                <a:solidFill>
                  <a:prstClr val="black"/>
                </a:solidFill>
                <a:effectLst/>
                <a:uLnTx/>
                <a:uFillTx/>
                <a:latin typeface="Carlito"/>
                <a:ea typeface="+mn-ea"/>
                <a:cs typeface="Carlito"/>
              </a:rPr>
              <a:t>8 </a:t>
            </a:r>
            <a:r>
              <a:rPr kumimoji="0" sz="1400" b="0" i="0" u="none" strike="noStrike" kern="1200" cap="none" spc="-15" normalizeH="0" baseline="0" noProof="0" dirty="0">
                <a:ln>
                  <a:noFill/>
                </a:ln>
                <a:solidFill>
                  <a:prstClr val="black"/>
                </a:solidFill>
                <a:effectLst/>
                <a:uLnTx/>
                <a:uFillTx/>
                <a:latin typeface="Carlito"/>
                <a:ea typeface="+mn-ea"/>
                <a:cs typeface="Carlito"/>
              </a:rPr>
              <a:t>burgers </a:t>
            </a:r>
            <a:r>
              <a:rPr kumimoji="0" sz="1400" b="0" i="0" u="none" strike="noStrike" kern="1200" cap="none" spc="0" normalizeH="0" baseline="0" noProof="0" dirty="0">
                <a:ln>
                  <a:noFill/>
                </a:ln>
                <a:solidFill>
                  <a:prstClr val="black"/>
                </a:solidFill>
                <a:effectLst/>
                <a:uLnTx/>
                <a:uFillTx/>
                <a:latin typeface="Carlito"/>
                <a:ea typeface="+mn-ea"/>
                <a:cs typeface="Carlito"/>
              </a:rPr>
              <a:t>in  </a:t>
            </a:r>
            <a:r>
              <a:rPr kumimoji="0" sz="1400" b="0" i="0" u="none" strike="noStrike" kern="1200" cap="none" spc="-5" normalizeH="0" baseline="0" noProof="0" dirty="0">
                <a:ln>
                  <a:noFill/>
                </a:ln>
                <a:solidFill>
                  <a:prstClr val="black"/>
                </a:solidFill>
                <a:effectLst/>
                <a:uLnTx/>
                <a:uFillTx/>
                <a:latin typeface="Carlito"/>
                <a:ea typeface="+mn-ea"/>
                <a:cs typeface="Carlito"/>
              </a:rPr>
              <a:t>this</a:t>
            </a:r>
            <a:r>
              <a:rPr kumimoji="0" sz="1400" b="0" i="0" u="none" strike="noStrike" kern="1200" cap="none" spc="5" normalizeH="0" baseline="0" noProof="0" dirty="0">
                <a:ln>
                  <a:noFill/>
                </a:ln>
                <a:solidFill>
                  <a:prstClr val="black"/>
                </a:solidFill>
                <a:effectLst/>
                <a:uLnTx/>
                <a:uFillTx/>
                <a:latin typeface="Carlito"/>
                <a:ea typeface="+mn-ea"/>
                <a:cs typeface="Carlito"/>
              </a:rPr>
              <a:t> </a:t>
            </a:r>
            <a:r>
              <a:rPr kumimoji="0" sz="1400" b="0" i="0" u="none" strike="noStrike" kern="1200" cap="none" spc="0" normalizeH="0" baseline="0" noProof="0" dirty="0">
                <a:ln>
                  <a:noFill/>
                </a:ln>
                <a:solidFill>
                  <a:prstClr val="black"/>
                </a:solidFill>
                <a:effectLst/>
                <a:uLnTx/>
                <a:uFillTx/>
                <a:latin typeface="Carlito"/>
                <a:ea typeface="+mn-ea"/>
                <a:cs typeface="Carlito"/>
              </a:rPr>
              <a:t>period.</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1214755" marR="0" lvl="0" indent="0" algn="l" defTabSz="914400" rtl="0" eaLnBrk="1" fontAlgn="auto" latinLnBrk="0" hangingPunct="1">
              <a:lnSpc>
                <a:spcPct val="100000"/>
              </a:lnSpc>
              <a:spcBef>
                <a:spcPts val="15"/>
              </a:spcBef>
              <a:spcAft>
                <a:spcPts val="0"/>
              </a:spcAft>
              <a:buClrTx/>
              <a:buSzTx/>
              <a:buFontTx/>
              <a:buNone/>
              <a:tabLst/>
              <a:defRPr/>
            </a:pPr>
            <a:r>
              <a:rPr kumimoji="0" sz="1200" b="0" i="0" u="none" strike="noStrike" kern="1200" cap="none" spc="-65" normalizeH="0" baseline="0" noProof="0" dirty="0">
                <a:ln>
                  <a:noFill/>
                </a:ln>
                <a:solidFill>
                  <a:prstClr val="black"/>
                </a:solidFill>
                <a:effectLst/>
                <a:uLnTx/>
                <a:uFillTx/>
                <a:latin typeface="Tinos"/>
                <a:ea typeface="+mn-ea"/>
                <a:cs typeface="Tinos"/>
              </a:rPr>
              <a:t>𝑿~𝑷𝒐</a:t>
            </a:r>
            <a:r>
              <a:rPr kumimoji="0" sz="1200" b="0" i="0" u="none" strike="noStrike" kern="1200" cap="none" spc="-35" normalizeH="0" baseline="0" noProof="0" dirty="0">
                <a:ln>
                  <a:noFill/>
                </a:ln>
                <a:solidFill>
                  <a:prstClr val="black"/>
                </a:solidFill>
                <a:effectLst/>
                <a:uLnTx/>
                <a:uFillTx/>
                <a:latin typeface="Tinos"/>
                <a:ea typeface="+mn-ea"/>
                <a:cs typeface="Tinos"/>
              </a:rPr>
              <a:t> </a:t>
            </a:r>
            <a:r>
              <a:rPr kumimoji="0" sz="1200" b="0" i="0" u="none" strike="noStrike" kern="1200" cap="none" spc="-225" normalizeH="0" baseline="0" noProof="0" dirty="0">
                <a:ln>
                  <a:noFill/>
                </a:ln>
                <a:solidFill>
                  <a:prstClr val="black"/>
                </a:solidFill>
                <a:effectLst/>
                <a:uLnTx/>
                <a:uFillTx/>
                <a:latin typeface="Tinos"/>
                <a:ea typeface="+mn-ea"/>
                <a:cs typeface="Tinos"/>
              </a:rPr>
              <a:t>𝟏𝟎</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1214755" marR="0" lvl="0" indent="0" algn="l" defTabSz="914400" rtl="0" eaLnBrk="1" fontAlgn="auto" latinLnBrk="0" hangingPunct="1">
              <a:lnSpc>
                <a:spcPts val="1430"/>
              </a:lnSpc>
              <a:spcBef>
                <a:spcPts val="5"/>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𝟖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21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𝟏𝟏𝟑</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354965" marR="351155" lvl="0" indent="-342900" algn="l" defTabSz="914400" rtl="0" eaLnBrk="1" fontAlgn="auto" latinLnBrk="0" hangingPunct="1">
              <a:lnSpc>
                <a:spcPts val="1680"/>
              </a:lnSpc>
              <a:spcBef>
                <a:spcPts val="45"/>
              </a:spcBef>
              <a:spcAft>
                <a:spcPts val="0"/>
              </a:spcAft>
              <a:buClrTx/>
              <a:buSzTx/>
              <a:buFontTx/>
              <a:buAutoNum type="alphaLcParenR" startAt="2"/>
              <a:tabLst>
                <a:tab pos="354965" algn="l"/>
                <a:tab pos="355600" algn="l"/>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Calculate the probability he </a:t>
            </a:r>
            <a:r>
              <a:rPr kumimoji="0" sz="1400" b="0" i="0" u="none" strike="noStrike" kern="1200" cap="none" spc="-10" normalizeH="0" baseline="0" noProof="0" dirty="0">
                <a:ln>
                  <a:noFill/>
                </a:ln>
                <a:solidFill>
                  <a:prstClr val="black"/>
                </a:solidFill>
                <a:effectLst/>
                <a:uLnTx/>
                <a:uFillTx/>
                <a:latin typeface="Carlito"/>
                <a:ea typeface="+mn-ea"/>
                <a:cs typeface="Carlito"/>
              </a:rPr>
              <a:t>makes at </a:t>
            </a:r>
            <a:r>
              <a:rPr kumimoji="0" sz="1400" b="0" i="0" u="none" strike="noStrike" kern="1200" cap="none" spc="-5" normalizeH="0" baseline="0" noProof="0" dirty="0">
                <a:ln>
                  <a:noFill/>
                </a:ln>
                <a:solidFill>
                  <a:prstClr val="black"/>
                </a:solidFill>
                <a:effectLst/>
                <a:uLnTx/>
                <a:uFillTx/>
                <a:latin typeface="Carlito"/>
                <a:ea typeface="+mn-ea"/>
                <a:cs typeface="Carlito"/>
              </a:rPr>
              <a:t>least </a:t>
            </a:r>
            <a:r>
              <a:rPr kumimoji="0" sz="1400" b="0" i="0" u="none" strike="noStrike" kern="1200" cap="none" spc="0" normalizeH="0" baseline="0" noProof="0" dirty="0">
                <a:ln>
                  <a:noFill/>
                </a:ln>
                <a:solidFill>
                  <a:prstClr val="black"/>
                </a:solidFill>
                <a:effectLst/>
                <a:uLnTx/>
                <a:uFillTx/>
                <a:latin typeface="Carlito"/>
                <a:ea typeface="+mn-ea"/>
                <a:cs typeface="Carlito"/>
              </a:rPr>
              <a:t>3  </a:t>
            </a:r>
            <a:r>
              <a:rPr kumimoji="0" sz="1400" b="0" i="0" u="none" strike="noStrike" kern="1200" cap="none" spc="-15" normalizeH="0" baseline="0" noProof="0" dirty="0">
                <a:ln>
                  <a:noFill/>
                </a:ln>
                <a:solidFill>
                  <a:prstClr val="black"/>
                </a:solidFill>
                <a:effectLst/>
                <a:uLnTx/>
                <a:uFillTx/>
                <a:latin typeface="Carlito"/>
                <a:ea typeface="+mn-ea"/>
                <a:cs typeface="Carlito"/>
              </a:rPr>
              <a:t>burgers.</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975360" marR="0" lvl="0" indent="0" algn="l" defTabSz="914400" rtl="0" eaLnBrk="1" fontAlgn="auto" latinLnBrk="0" hangingPunct="1">
              <a:lnSpc>
                <a:spcPts val="1405"/>
              </a:lnSpc>
              <a:spcBef>
                <a:spcPts val="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𝟑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a:t>
            </a:r>
            <a:r>
              <a:rPr kumimoji="0" sz="1200" b="0" i="0" u="none" strike="noStrike" kern="1200" cap="none" spc="-7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𝟐</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975360" marR="0" lvl="0" indent="0" algn="l" defTabSz="914400" rtl="0" eaLnBrk="1" fontAlgn="auto" latinLnBrk="0" hangingPunct="1">
              <a:lnSpc>
                <a:spcPts val="1430"/>
              </a:lnSpc>
              <a:spcBef>
                <a:spcPts val="0"/>
              </a:spcBef>
              <a:spcAft>
                <a:spcPts val="0"/>
              </a:spcAft>
              <a:buClrTx/>
              <a:buSzTx/>
              <a:buFontTx/>
              <a:buNone/>
              <a:tabLst/>
              <a:defRPr/>
            </a:pP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6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0" normalizeH="0" baseline="0" noProof="0" dirty="0">
                <a:ln>
                  <a:noFill/>
                </a:ln>
                <a:solidFill>
                  <a:prstClr val="black"/>
                </a:solidFill>
                <a:effectLst/>
                <a:uLnTx/>
                <a:uFillTx/>
                <a:latin typeface="Tinos"/>
                <a:ea typeface="+mn-ea"/>
                <a:cs typeface="Tinos"/>
              </a:rPr>
              <a:t>𝟗𝟗𝟕𝟐</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354965" marR="5080" lvl="0" indent="-342900" algn="l" defTabSz="914400" rtl="0" eaLnBrk="1" fontAlgn="auto" latinLnBrk="0" hangingPunct="1">
              <a:lnSpc>
                <a:spcPts val="1680"/>
              </a:lnSpc>
              <a:spcBef>
                <a:spcPts val="45"/>
              </a:spcBef>
              <a:spcAft>
                <a:spcPts val="0"/>
              </a:spcAft>
              <a:buClrTx/>
              <a:buSzTx/>
              <a:buFontTx/>
              <a:buAutoNum type="alphaLcParenR" startAt="3"/>
              <a:tabLst>
                <a:tab pos="354965" algn="l"/>
                <a:tab pos="355600" algn="l"/>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What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5" normalizeH="0" baseline="0" noProof="0" dirty="0">
                <a:ln>
                  <a:noFill/>
                </a:ln>
                <a:solidFill>
                  <a:prstClr val="black"/>
                </a:solidFill>
                <a:effectLst/>
                <a:uLnTx/>
                <a:uFillTx/>
                <a:latin typeface="Carlito"/>
                <a:ea typeface="+mn-ea"/>
                <a:cs typeface="Carlito"/>
              </a:rPr>
              <a:t>the most </a:t>
            </a:r>
            <a:r>
              <a:rPr kumimoji="0" sz="1400" b="0" i="0" u="none" strike="noStrike" kern="1200" cap="none" spc="-15" normalizeH="0" baseline="0" noProof="0" dirty="0">
                <a:ln>
                  <a:noFill/>
                </a:ln>
                <a:solidFill>
                  <a:prstClr val="black"/>
                </a:solidFill>
                <a:effectLst/>
                <a:uLnTx/>
                <a:uFillTx/>
                <a:latin typeface="Carlito"/>
                <a:ea typeface="+mn-ea"/>
                <a:cs typeface="Carlito"/>
              </a:rPr>
              <a:t>burgers </a:t>
            </a:r>
            <a:r>
              <a:rPr kumimoji="0" sz="1400" b="0" i="0" u="none" strike="noStrike" kern="1200" cap="none" spc="-5" normalizeH="0" baseline="0" noProof="0" dirty="0">
                <a:ln>
                  <a:noFill/>
                </a:ln>
                <a:solidFill>
                  <a:prstClr val="black"/>
                </a:solidFill>
                <a:effectLst/>
                <a:uLnTx/>
                <a:uFillTx/>
                <a:latin typeface="Carlito"/>
                <a:ea typeface="+mn-ea"/>
                <a:cs typeface="Carlito"/>
              </a:rPr>
              <a:t>he can </a:t>
            </a:r>
            <a:r>
              <a:rPr kumimoji="0" sz="1400" b="0" i="0" u="none" strike="noStrike" kern="1200" cap="none" spc="-15" normalizeH="0" baseline="0" noProof="0" dirty="0">
                <a:ln>
                  <a:noFill/>
                </a:ln>
                <a:solidFill>
                  <a:prstClr val="black"/>
                </a:solidFill>
                <a:effectLst/>
                <a:uLnTx/>
                <a:uFillTx/>
                <a:latin typeface="Carlito"/>
                <a:ea typeface="+mn-ea"/>
                <a:cs typeface="Carlito"/>
              </a:rPr>
              <a:t>make </a:t>
            </a:r>
            <a:r>
              <a:rPr kumimoji="0" sz="1400" b="0" i="0" u="none" strike="noStrike" kern="1200" cap="none" spc="-5" normalizeH="0" baseline="0" noProof="0" dirty="0">
                <a:ln>
                  <a:noFill/>
                </a:ln>
                <a:solidFill>
                  <a:prstClr val="black"/>
                </a:solidFill>
                <a:effectLst/>
                <a:uLnTx/>
                <a:uFillTx/>
                <a:latin typeface="Carlito"/>
                <a:ea typeface="+mn-ea"/>
                <a:cs typeface="Carlito"/>
              </a:rPr>
              <a:t>such that  </a:t>
            </a:r>
            <a:r>
              <a:rPr kumimoji="0" sz="1400" b="0" i="0" u="none" strike="noStrike" kern="1200" cap="none" spc="-10" normalizeH="0" baseline="0" noProof="0" dirty="0">
                <a:ln>
                  <a:noFill/>
                </a:ln>
                <a:solidFill>
                  <a:prstClr val="black"/>
                </a:solidFill>
                <a:effectLst/>
                <a:uLnTx/>
                <a:uFillTx/>
                <a:latin typeface="Carlito"/>
                <a:ea typeface="+mn-ea"/>
                <a:cs typeface="Carlito"/>
              </a:rPr>
              <a:t>there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10" normalizeH="0" baseline="0" noProof="0" dirty="0">
                <a:ln>
                  <a:noFill/>
                </a:ln>
                <a:solidFill>
                  <a:prstClr val="black"/>
                </a:solidFill>
                <a:effectLst/>
                <a:uLnTx/>
                <a:uFillTx/>
                <a:latin typeface="Carlito"/>
                <a:ea typeface="+mn-ea"/>
                <a:cs typeface="Carlito"/>
              </a:rPr>
              <a:t>at </a:t>
            </a:r>
            <a:r>
              <a:rPr kumimoji="0" sz="1400" b="0" i="0" u="none" strike="noStrike" kern="1200" cap="none" spc="-5" normalizeH="0" baseline="0" noProof="0" dirty="0">
                <a:ln>
                  <a:noFill/>
                </a:ln>
                <a:solidFill>
                  <a:prstClr val="black"/>
                </a:solidFill>
                <a:effectLst/>
                <a:uLnTx/>
                <a:uFillTx/>
                <a:latin typeface="Carlito"/>
                <a:ea typeface="+mn-ea"/>
                <a:cs typeface="Carlito"/>
              </a:rPr>
              <a:t>most </a:t>
            </a:r>
            <a:r>
              <a:rPr kumimoji="0" sz="1400" b="0" i="0" u="none" strike="noStrike" kern="1200" cap="none" spc="0" normalizeH="0" baseline="0" noProof="0" dirty="0">
                <a:ln>
                  <a:noFill/>
                </a:ln>
                <a:solidFill>
                  <a:prstClr val="black"/>
                </a:solidFill>
                <a:effectLst/>
                <a:uLnTx/>
                <a:uFillTx/>
                <a:latin typeface="Carlito"/>
                <a:ea typeface="+mn-ea"/>
                <a:cs typeface="Carlito"/>
              </a:rPr>
              <a:t>a 5% </a:t>
            </a:r>
            <a:r>
              <a:rPr kumimoji="0" sz="1400" b="0" i="0" u="none" strike="noStrike" kern="1200" cap="none" spc="-5" normalizeH="0" baseline="0" noProof="0" dirty="0">
                <a:ln>
                  <a:noFill/>
                </a:ln>
                <a:solidFill>
                  <a:prstClr val="black"/>
                </a:solidFill>
                <a:effectLst/>
                <a:uLnTx/>
                <a:uFillTx/>
                <a:latin typeface="Carlito"/>
                <a:ea typeface="+mn-ea"/>
                <a:cs typeface="Carlito"/>
              </a:rPr>
              <a:t>chance of making </a:t>
            </a:r>
            <a:r>
              <a:rPr kumimoji="0" sz="1400" b="0" i="0" u="none" strike="noStrike" kern="1200" cap="none" spc="0" normalizeH="0" baseline="0" noProof="0" dirty="0">
                <a:ln>
                  <a:noFill/>
                </a:ln>
                <a:solidFill>
                  <a:prstClr val="black"/>
                </a:solidFill>
                <a:effectLst/>
                <a:uLnTx/>
                <a:uFillTx/>
                <a:latin typeface="Carlito"/>
                <a:ea typeface="+mn-ea"/>
                <a:cs typeface="Carlito"/>
              </a:rPr>
              <a:t>less </a:t>
            </a:r>
            <a:r>
              <a:rPr kumimoji="0" sz="1400" b="0" i="0" u="none" strike="noStrike" kern="1200" cap="none" spc="-5" normalizeH="0" baseline="0" noProof="0" dirty="0">
                <a:ln>
                  <a:noFill/>
                </a:ln>
                <a:solidFill>
                  <a:prstClr val="black"/>
                </a:solidFill>
                <a:effectLst/>
                <a:uLnTx/>
                <a:uFillTx/>
                <a:latin typeface="Carlito"/>
                <a:ea typeface="+mn-ea"/>
                <a:cs typeface="Carlito"/>
              </a:rPr>
              <a:t>than  this number of</a:t>
            </a:r>
            <a:r>
              <a:rPr kumimoji="0" sz="1400" b="0" i="0" u="none" strike="noStrike" kern="1200" cap="none" spc="10" normalizeH="0" baseline="0" noProof="0" dirty="0">
                <a:ln>
                  <a:noFill/>
                </a:ln>
                <a:solidFill>
                  <a:prstClr val="black"/>
                </a:solidFill>
                <a:effectLst/>
                <a:uLnTx/>
                <a:uFillTx/>
                <a:latin typeface="Carlito"/>
                <a:ea typeface="+mn-ea"/>
                <a:cs typeface="Carlito"/>
              </a:rPr>
              <a:t> </a:t>
            </a:r>
            <a:r>
              <a:rPr kumimoji="0" sz="1400" b="0" i="0" u="none" strike="noStrike" kern="1200" cap="none" spc="-15" normalizeH="0" baseline="0" noProof="0" dirty="0">
                <a:ln>
                  <a:noFill/>
                </a:ln>
                <a:solidFill>
                  <a:prstClr val="black"/>
                </a:solidFill>
                <a:effectLst/>
                <a:uLnTx/>
                <a:uFillTx/>
                <a:latin typeface="Carlito"/>
                <a:ea typeface="+mn-ea"/>
                <a:cs typeface="Carlito"/>
              </a:rPr>
              <a:t>burgers?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1176642" y="3338957"/>
            <a:ext cx="492759" cy="141605"/>
          </a:xfrm>
          <a:custGeom>
            <a:avLst/>
            <a:gdLst/>
            <a:ahLst/>
            <a:cxnLst/>
            <a:rect l="l" t="t" r="r" b="b"/>
            <a:pathLst>
              <a:path w="492760" h="141604">
                <a:moveTo>
                  <a:pt x="447179" y="0"/>
                </a:moveTo>
                <a:lnTo>
                  <a:pt x="445147" y="5714"/>
                </a:lnTo>
                <a:lnTo>
                  <a:pt x="453265" y="9261"/>
                </a:lnTo>
                <a:lnTo>
                  <a:pt x="460276" y="14176"/>
                </a:lnTo>
                <a:lnTo>
                  <a:pt x="478786" y="57802"/>
                </a:lnTo>
                <a:lnTo>
                  <a:pt x="479310" y="69850"/>
                </a:lnTo>
                <a:lnTo>
                  <a:pt x="478786" y="82307"/>
                </a:lnTo>
                <a:lnTo>
                  <a:pt x="466188" y="120540"/>
                </a:lnTo>
                <a:lnTo>
                  <a:pt x="445274" y="135381"/>
                </a:lnTo>
                <a:lnTo>
                  <a:pt x="447179" y="141096"/>
                </a:lnTo>
                <a:lnTo>
                  <a:pt x="480580" y="116458"/>
                </a:lnTo>
                <a:lnTo>
                  <a:pt x="492137" y="70612"/>
                </a:lnTo>
                <a:lnTo>
                  <a:pt x="491401" y="57661"/>
                </a:lnTo>
                <a:lnTo>
                  <a:pt x="474022" y="16073"/>
                </a:lnTo>
                <a:lnTo>
                  <a:pt x="457397" y="3690"/>
                </a:lnTo>
                <a:lnTo>
                  <a:pt x="447179" y="0"/>
                </a:lnTo>
                <a:close/>
              </a:path>
              <a:path w="492760" h="141604">
                <a:moveTo>
                  <a:pt x="45021" y="0"/>
                </a:moveTo>
                <a:lnTo>
                  <a:pt x="11645" y="24764"/>
                </a:lnTo>
                <a:lnTo>
                  <a:pt x="0" y="70612"/>
                </a:lnTo>
                <a:lnTo>
                  <a:pt x="726" y="83562"/>
                </a:lnTo>
                <a:lnTo>
                  <a:pt x="18046" y="125130"/>
                </a:lnTo>
                <a:lnTo>
                  <a:pt x="45021" y="141096"/>
                </a:lnTo>
                <a:lnTo>
                  <a:pt x="46812" y="135381"/>
                </a:lnTo>
                <a:lnTo>
                  <a:pt x="38763" y="131831"/>
                </a:lnTo>
                <a:lnTo>
                  <a:pt x="31819" y="126888"/>
                </a:lnTo>
                <a:lnTo>
                  <a:pt x="13399" y="82307"/>
                </a:lnTo>
                <a:lnTo>
                  <a:pt x="12877" y="69850"/>
                </a:lnTo>
                <a:lnTo>
                  <a:pt x="13399" y="57802"/>
                </a:lnTo>
                <a:lnTo>
                  <a:pt x="25995" y="20448"/>
                </a:lnTo>
                <a:lnTo>
                  <a:pt x="47028" y="5714"/>
                </a:lnTo>
                <a:lnTo>
                  <a:pt x="4502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694558" y="3338957"/>
            <a:ext cx="763905" cy="141605"/>
          </a:xfrm>
          <a:custGeom>
            <a:avLst/>
            <a:gdLst/>
            <a:ahLst/>
            <a:cxnLst/>
            <a:rect l="l" t="t" r="r" b="b"/>
            <a:pathLst>
              <a:path w="763904" h="141604">
                <a:moveTo>
                  <a:pt x="718439" y="0"/>
                </a:moveTo>
                <a:lnTo>
                  <a:pt x="716407" y="5714"/>
                </a:lnTo>
                <a:lnTo>
                  <a:pt x="724525" y="9261"/>
                </a:lnTo>
                <a:lnTo>
                  <a:pt x="731535" y="14176"/>
                </a:lnTo>
                <a:lnTo>
                  <a:pt x="750046" y="57802"/>
                </a:lnTo>
                <a:lnTo>
                  <a:pt x="750569" y="69850"/>
                </a:lnTo>
                <a:lnTo>
                  <a:pt x="750046" y="82307"/>
                </a:lnTo>
                <a:lnTo>
                  <a:pt x="737447" y="120540"/>
                </a:lnTo>
                <a:lnTo>
                  <a:pt x="716533" y="135381"/>
                </a:lnTo>
                <a:lnTo>
                  <a:pt x="718439" y="141096"/>
                </a:lnTo>
                <a:lnTo>
                  <a:pt x="751840" y="116458"/>
                </a:lnTo>
                <a:lnTo>
                  <a:pt x="763396" y="70612"/>
                </a:lnTo>
                <a:lnTo>
                  <a:pt x="762660" y="57661"/>
                </a:lnTo>
                <a:lnTo>
                  <a:pt x="745281" y="16073"/>
                </a:lnTo>
                <a:lnTo>
                  <a:pt x="728656" y="3690"/>
                </a:lnTo>
                <a:lnTo>
                  <a:pt x="718439" y="0"/>
                </a:lnTo>
                <a:close/>
              </a:path>
              <a:path w="763904" h="141604">
                <a:moveTo>
                  <a:pt x="44958" y="0"/>
                </a:moveTo>
                <a:lnTo>
                  <a:pt x="11684" y="24764"/>
                </a:lnTo>
                <a:lnTo>
                  <a:pt x="0" y="70612"/>
                </a:lnTo>
                <a:lnTo>
                  <a:pt x="716" y="83562"/>
                </a:lnTo>
                <a:lnTo>
                  <a:pt x="18008" y="125130"/>
                </a:lnTo>
                <a:lnTo>
                  <a:pt x="44958" y="141096"/>
                </a:lnTo>
                <a:lnTo>
                  <a:pt x="46736" y="135381"/>
                </a:lnTo>
                <a:lnTo>
                  <a:pt x="38711" y="131831"/>
                </a:lnTo>
                <a:lnTo>
                  <a:pt x="31781" y="126888"/>
                </a:lnTo>
                <a:lnTo>
                  <a:pt x="13350" y="82307"/>
                </a:lnTo>
                <a:lnTo>
                  <a:pt x="12827" y="69850"/>
                </a:lnTo>
                <a:lnTo>
                  <a:pt x="13350" y="57802"/>
                </a:lnTo>
                <a:lnTo>
                  <a:pt x="25969" y="20448"/>
                </a:lnTo>
                <a:lnTo>
                  <a:pt x="46990" y="5714"/>
                </a:lnTo>
                <a:lnTo>
                  <a:pt x="4495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txBox="1"/>
          <p:nvPr/>
        </p:nvSpPr>
        <p:spPr>
          <a:xfrm>
            <a:off x="2563748" y="3288284"/>
            <a:ext cx="144970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40" normalizeH="0" baseline="0" noProof="0" dirty="0">
                <a:ln>
                  <a:noFill/>
                </a:ln>
                <a:solidFill>
                  <a:prstClr val="black"/>
                </a:solidFill>
                <a:effectLst/>
                <a:uLnTx/>
                <a:uFillTx/>
                <a:latin typeface="Tinos"/>
                <a:ea typeface="+mn-ea"/>
                <a:cs typeface="Tinos"/>
              </a:rPr>
              <a:t>≤</a:t>
            </a:r>
            <a:r>
              <a:rPr kumimoji="0" sz="1200" b="0" i="0" u="none" strike="noStrike" kern="1200" cap="none" spc="-165"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0" normalizeH="0" baseline="0" noProof="0" dirty="0">
                <a:ln>
                  <a:noFill/>
                </a:ln>
                <a:solidFill>
                  <a:prstClr val="black"/>
                </a:solidFill>
                <a:effectLst/>
                <a:uLnTx/>
                <a:uFillTx/>
                <a:latin typeface="Tinos"/>
                <a:ea typeface="+mn-ea"/>
                <a:cs typeface="Tinos"/>
              </a:rPr>
              <a:t>𝟎𝟓</a:t>
            </a:r>
            <a:endParaRPr kumimoji="0" sz="12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txBox="1"/>
          <p:nvPr/>
        </p:nvSpPr>
        <p:spPr>
          <a:xfrm>
            <a:off x="1033373" y="3288284"/>
            <a:ext cx="1461135" cy="574040"/>
          </a:xfrm>
          <a:prstGeom prst="rect">
            <a:avLst/>
          </a:prstGeom>
        </p:spPr>
        <p:txBody>
          <a:bodyPr vert="horz" wrap="square" lIns="0" tIns="12700" rIns="0" bIns="0" rtlCol="0">
            <a:spAutoFit/>
          </a:bodyPr>
          <a:lstStyle/>
          <a:p>
            <a:pPr marL="12700" marR="5080" lvl="0" indent="12065"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a:t>
            </a:r>
            <a:r>
              <a:rPr kumimoji="0" sz="1200" b="0" i="0" u="none" strike="noStrike" kern="1200" cap="none" spc="80" normalizeH="0" baseline="0" noProof="0" dirty="0">
                <a:ln>
                  <a:noFill/>
                </a:ln>
                <a:solidFill>
                  <a:prstClr val="black"/>
                </a:solidFill>
                <a:effectLst/>
                <a:uLnTx/>
                <a:uFillTx/>
                <a:latin typeface="Tinos"/>
                <a:ea typeface="+mn-ea"/>
                <a:cs typeface="Tinos"/>
              </a:rPr>
              <a:t>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20" normalizeH="0" baseline="0" noProof="0" dirty="0">
                <a:ln>
                  <a:noFill/>
                </a:ln>
                <a:solidFill>
                  <a:prstClr val="black"/>
                </a:solidFill>
                <a:effectLst/>
                <a:uLnTx/>
                <a:uFillTx/>
                <a:latin typeface="Tinos"/>
                <a:ea typeface="+mn-ea"/>
                <a:cs typeface="Tinos"/>
              </a:rPr>
              <a:t>&lt; </a:t>
            </a:r>
            <a:r>
              <a:rPr kumimoji="0" sz="1200" b="0" i="0" u="none" strike="noStrike" kern="1200" cap="none" spc="-245" normalizeH="0" baseline="0" noProof="0" dirty="0">
                <a:ln>
                  <a:noFill/>
                </a:ln>
                <a:solidFill>
                  <a:prstClr val="black"/>
                </a:solidFill>
                <a:effectLst/>
                <a:uLnTx/>
                <a:uFillTx/>
                <a:latin typeface="Tinos"/>
                <a:ea typeface="+mn-ea"/>
                <a:cs typeface="Tinos"/>
              </a:rPr>
              <a:t>𝒙</a:t>
            </a:r>
            <a:r>
              <a:rPr kumimoji="0" sz="1200" b="0" i="0" u="none" strike="noStrike" kern="1200" cap="none" spc="-190" normalizeH="0" baseline="0" noProof="0" dirty="0">
                <a:ln>
                  <a:noFill/>
                </a:ln>
                <a:solidFill>
                  <a:prstClr val="black"/>
                </a:solidFill>
                <a:effectLst/>
                <a:uLnTx/>
                <a:uFillTx/>
                <a:latin typeface="Tinos"/>
                <a:ea typeface="+mn-ea"/>
                <a:cs typeface="Tinos"/>
              </a:rPr>
              <a:t>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0" normalizeH="0" baseline="0" noProof="0" dirty="0">
                <a:ln>
                  <a:noFill/>
                </a:ln>
                <a:solidFill>
                  <a:prstClr val="black"/>
                </a:solidFill>
                <a:effectLst/>
                <a:uLnTx/>
                <a:uFillTx/>
                <a:latin typeface="Tinos"/>
                <a:ea typeface="+mn-ea"/>
                <a:cs typeface="Tinos"/>
              </a:rPr>
              <a:t>𝟎𝟓  </a:t>
            </a:r>
            <a:r>
              <a:rPr kumimoji="0" sz="1200" b="1" i="0" u="none" strike="noStrike" kern="1200" cap="none" spc="0" normalizeH="0" baseline="0" noProof="0" dirty="0">
                <a:ln>
                  <a:noFill/>
                </a:ln>
                <a:solidFill>
                  <a:prstClr val="black"/>
                </a:solidFill>
                <a:effectLst/>
                <a:uLnTx/>
                <a:uFillTx/>
                <a:latin typeface="Carlito"/>
                <a:ea typeface="+mn-ea"/>
                <a:cs typeface="Carlito"/>
              </a:rPr>
              <a:t>Using </a:t>
            </a:r>
            <a:r>
              <a:rPr kumimoji="0" sz="1200" b="1" i="0" u="none" strike="noStrike" kern="1200" cap="none" spc="-5" normalizeH="0" baseline="0" noProof="0" dirty="0">
                <a:ln>
                  <a:noFill/>
                </a:ln>
                <a:solidFill>
                  <a:prstClr val="black"/>
                </a:solidFill>
                <a:effectLst/>
                <a:uLnTx/>
                <a:uFillTx/>
                <a:latin typeface="Carlito"/>
                <a:ea typeface="+mn-ea"/>
                <a:cs typeface="Carlito"/>
              </a:rPr>
              <a:t>table, </a:t>
            </a: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𝟒  </a:t>
            </a:r>
            <a:r>
              <a:rPr kumimoji="0" sz="1200" b="1" i="0" u="none" strike="noStrike" kern="1200" cap="none" spc="0" normalizeH="0" baseline="0" noProof="0" dirty="0">
                <a:ln>
                  <a:noFill/>
                </a:ln>
                <a:solidFill>
                  <a:prstClr val="black"/>
                </a:solidFill>
                <a:effectLst/>
                <a:uLnTx/>
                <a:uFillTx/>
                <a:latin typeface="Carlito"/>
                <a:ea typeface="+mn-ea"/>
                <a:cs typeface="Carlito"/>
              </a:rPr>
              <a:t>So </a:t>
            </a: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𝟓</a:t>
            </a:r>
            <a:endParaRPr kumimoji="0" sz="120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690473" y="4047235"/>
            <a:ext cx="3969385" cy="6667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Chelsea </a:t>
            </a:r>
            <a:r>
              <a:rPr kumimoji="0" sz="1400" b="0" i="0" u="none" strike="noStrike" kern="1200" cap="none" spc="-10" normalizeH="0" baseline="0" noProof="0" dirty="0">
                <a:ln>
                  <a:noFill/>
                </a:ln>
                <a:solidFill>
                  <a:prstClr val="black"/>
                </a:solidFill>
                <a:effectLst/>
                <a:uLnTx/>
                <a:uFillTx/>
                <a:latin typeface="Carlito"/>
                <a:ea typeface="+mn-ea"/>
                <a:cs typeface="Carlito"/>
              </a:rPr>
              <a:t>dates </a:t>
            </a:r>
            <a:r>
              <a:rPr kumimoji="0" sz="1400" b="0" i="0" u="none" strike="noStrike" kern="1200" cap="none" spc="-5" normalizeH="0" baseline="0" noProof="0" dirty="0">
                <a:ln>
                  <a:noFill/>
                </a:ln>
                <a:solidFill>
                  <a:prstClr val="black"/>
                </a:solidFill>
                <a:effectLst/>
                <a:uLnTx/>
                <a:uFillTx/>
                <a:latin typeface="Carlito"/>
                <a:ea typeface="+mn-ea"/>
                <a:cs typeface="Carlito"/>
              </a:rPr>
              <a:t>on </a:t>
            </a:r>
            <a:r>
              <a:rPr kumimoji="0" sz="1400" b="0" i="0" u="none" strike="noStrike" kern="1200" cap="none" spc="-10" normalizeH="0" baseline="0" noProof="0" dirty="0">
                <a:ln>
                  <a:noFill/>
                </a:ln>
                <a:solidFill>
                  <a:prstClr val="black"/>
                </a:solidFill>
                <a:effectLst/>
                <a:uLnTx/>
                <a:uFillTx/>
                <a:latin typeface="Carlito"/>
                <a:ea typeface="+mn-ea"/>
                <a:cs typeface="Carlito"/>
              </a:rPr>
              <a:t>average </a:t>
            </a:r>
            <a:r>
              <a:rPr kumimoji="0" sz="1400" b="0" i="0" u="none" strike="noStrike" kern="1200" cap="none" spc="0" normalizeH="0" baseline="0" noProof="0" dirty="0">
                <a:ln>
                  <a:noFill/>
                </a:ln>
                <a:solidFill>
                  <a:prstClr val="black"/>
                </a:solidFill>
                <a:effectLst/>
                <a:uLnTx/>
                <a:uFillTx/>
                <a:latin typeface="Carlito"/>
                <a:ea typeface="+mn-ea"/>
                <a:cs typeface="Carlito"/>
              </a:rPr>
              <a:t>6 </a:t>
            </a:r>
            <a:r>
              <a:rPr kumimoji="0" sz="1400" b="0" i="0" u="none" strike="noStrike" kern="1200" cap="none" spc="-5" normalizeH="0" baseline="0" noProof="0" dirty="0">
                <a:ln>
                  <a:noFill/>
                </a:ln>
                <a:solidFill>
                  <a:prstClr val="black"/>
                </a:solidFill>
                <a:effectLst/>
                <a:uLnTx/>
                <a:uFillTx/>
                <a:latin typeface="Carlito"/>
                <a:ea typeface="+mn-ea"/>
                <a:cs typeface="Carlito"/>
              </a:rPr>
              <a:t>men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week. She </a:t>
            </a:r>
            <a:r>
              <a:rPr kumimoji="0" sz="1400" b="0" i="0" u="none" strike="noStrike" kern="1200" cap="none" spc="-10" normalizeH="0" baseline="0" noProof="0" dirty="0">
                <a:ln>
                  <a:noFill/>
                </a:ln>
                <a:solidFill>
                  <a:prstClr val="black"/>
                </a:solidFill>
                <a:effectLst/>
                <a:uLnTx/>
                <a:uFillTx/>
                <a:latin typeface="Carlito"/>
                <a:ea typeface="+mn-ea"/>
                <a:cs typeface="Carlito"/>
              </a:rPr>
              <a:t>considers  </a:t>
            </a:r>
            <a:r>
              <a:rPr kumimoji="0" sz="1400" b="0" i="0" u="none" strike="noStrike" kern="1200" cap="none" spc="0" normalizeH="0" baseline="0" noProof="0" dirty="0">
                <a:ln>
                  <a:noFill/>
                </a:ln>
                <a:solidFill>
                  <a:prstClr val="black"/>
                </a:solidFill>
                <a:effectLst/>
                <a:uLnTx/>
                <a:uFillTx/>
                <a:latin typeface="Carlito"/>
                <a:ea typeface="+mn-ea"/>
                <a:cs typeface="Carlito"/>
              </a:rPr>
              <a:t>it a </a:t>
            </a:r>
            <a:r>
              <a:rPr kumimoji="0" sz="1400" b="0" i="0" u="none" strike="noStrike" kern="1200" cap="none" spc="-15" normalizeH="0" baseline="0" noProof="0" dirty="0">
                <a:ln>
                  <a:noFill/>
                </a:ln>
                <a:solidFill>
                  <a:prstClr val="black"/>
                </a:solidFill>
                <a:effectLst/>
                <a:uLnTx/>
                <a:uFillTx/>
                <a:latin typeface="Carlito"/>
                <a:ea typeface="+mn-ea"/>
                <a:cs typeface="Carlito"/>
              </a:rPr>
              <a:t>‘good </a:t>
            </a:r>
            <a:r>
              <a:rPr kumimoji="0" sz="1400" b="0" i="0" u="none" strike="noStrike" kern="1200" cap="none" spc="-5" normalizeH="0" baseline="0" noProof="0" dirty="0">
                <a:ln>
                  <a:noFill/>
                </a:ln>
                <a:solidFill>
                  <a:prstClr val="black"/>
                </a:solidFill>
                <a:effectLst/>
                <a:uLnTx/>
                <a:uFillTx/>
                <a:latin typeface="Carlito"/>
                <a:ea typeface="+mn-ea"/>
                <a:cs typeface="Carlito"/>
              </a:rPr>
              <a:t>week’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5" normalizeH="0" baseline="0" noProof="0" dirty="0">
                <a:ln>
                  <a:noFill/>
                </a:ln>
                <a:solidFill>
                  <a:prstClr val="black"/>
                </a:solidFill>
                <a:effectLst/>
                <a:uLnTx/>
                <a:uFillTx/>
                <a:latin typeface="Carlito"/>
                <a:ea typeface="+mn-ea"/>
                <a:cs typeface="Carlito"/>
              </a:rPr>
              <a:t>she </a:t>
            </a:r>
            <a:r>
              <a:rPr kumimoji="0" sz="1400" b="0" i="0" u="none" strike="noStrike" kern="1200" cap="none" spc="-10" normalizeH="0" baseline="0" noProof="0" dirty="0">
                <a:ln>
                  <a:noFill/>
                </a:ln>
                <a:solidFill>
                  <a:prstClr val="black"/>
                </a:solidFill>
                <a:effectLst/>
                <a:uLnTx/>
                <a:uFillTx/>
                <a:latin typeface="Carlito"/>
                <a:ea typeface="+mn-ea"/>
                <a:cs typeface="Carlito"/>
              </a:rPr>
              <a:t>dated at </a:t>
            </a:r>
            <a:r>
              <a:rPr kumimoji="0" sz="1400" b="0" i="0" u="none" strike="noStrike" kern="1200" cap="none" spc="-5" normalizeH="0" baseline="0" noProof="0" dirty="0">
                <a:ln>
                  <a:noFill/>
                </a:ln>
                <a:solidFill>
                  <a:prstClr val="black"/>
                </a:solidFill>
                <a:effectLst/>
                <a:uLnTx/>
                <a:uFillTx/>
                <a:latin typeface="Carlito"/>
                <a:ea typeface="+mn-ea"/>
                <a:cs typeface="Carlito"/>
              </a:rPr>
              <a:t>least </a:t>
            </a:r>
            <a:r>
              <a:rPr kumimoji="0" sz="1400" b="0" i="0" u="none" strike="noStrike" kern="1200" cap="none" spc="0" normalizeH="0" baseline="0" noProof="0" dirty="0">
                <a:ln>
                  <a:noFill/>
                </a:ln>
                <a:solidFill>
                  <a:prstClr val="black"/>
                </a:solidFill>
                <a:effectLst/>
                <a:uLnTx/>
                <a:uFillTx/>
                <a:latin typeface="Carlito"/>
                <a:ea typeface="+mn-ea"/>
                <a:cs typeface="Carlito"/>
              </a:rPr>
              <a:t>4</a:t>
            </a:r>
            <a:r>
              <a:rPr kumimoji="0" sz="1400" b="0" i="0" u="none" strike="noStrike" kern="1200" cap="none" spc="1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men.</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tab pos="354965" algn="l"/>
              </a:tabLst>
              <a:defRPr/>
            </a:pP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Calculate the probability </a:t>
            </a:r>
            <a:r>
              <a:rPr kumimoji="0" sz="1400" b="0" i="0" u="none" strike="noStrike" kern="1200" cap="none" spc="-10" normalizeH="0" baseline="0" noProof="0" dirty="0">
                <a:ln>
                  <a:noFill/>
                </a:ln>
                <a:solidFill>
                  <a:prstClr val="black"/>
                </a:solidFill>
                <a:effectLst/>
                <a:uLnTx/>
                <a:uFillTx/>
                <a:latin typeface="Carlito"/>
                <a:ea typeface="+mn-ea"/>
                <a:cs typeface="Carlito"/>
              </a:rPr>
              <a:t>it’s </a:t>
            </a:r>
            <a:r>
              <a:rPr kumimoji="0" sz="1400" b="0" i="0" u="none" strike="noStrike" kern="1200" cap="none" spc="-5" normalizeH="0" baseline="0" noProof="0" dirty="0">
                <a:ln>
                  <a:noFill/>
                </a:ln>
                <a:solidFill>
                  <a:prstClr val="black"/>
                </a:solidFill>
                <a:effectLst/>
                <a:uLnTx/>
                <a:uFillTx/>
                <a:latin typeface="Carlito"/>
                <a:ea typeface="+mn-ea"/>
                <a:cs typeface="Carlito"/>
              </a:rPr>
              <a:t>been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good</a:t>
            </a:r>
            <a:r>
              <a:rPr kumimoji="0" sz="1400" b="0" i="0" u="none" strike="noStrike" kern="1200" cap="none" spc="3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week.</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sp>
        <p:nvSpPr>
          <p:cNvPr id="14" name="object 14"/>
          <p:cNvSpPr/>
          <p:nvPr/>
        </p:nvSpPr>
        <p:spPr>
          <a:xfrm>
            <a:off x="1905889" y="4747133"/>
            <a:ext cx="224028" cy="165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2561208" y="4747133"/>
            <a:ext cx="577850" cy="165100"/>
          </a:xfrm>
          <a:custGeom>
            <a:avLst/>
            <a:gdLst/>
            <a:ahLst/>
            <a:cxnLst/>
            <a:rect l="l" t="t" r="r" b="b"/>
            <a:pathLst>
              <a:path w="577850" h="165100">
                <a:moveTo>
                  <a:pt x="524891" y="0"/>
                </a:moveTo>
                <a:lnTo>
                  <a:pt x="522478" y="6731"/>
                </a:lnTo>
                <a:lnTo>
                  <a:pt x="532076" y="10872"/>
                </a:lnTo>
                <a:lnTo>
                  <a:pt x="540305" y="16621"/>
                </a:lnTo>
                <a:lnTo>
                  <a:pt x="560070" y="54816"/>
                </a:lnTo>
                <a:lnTo>
                  <a:pt x="562483" y="81788"/>
                </a:lnTo>
                <a:lnTo>
                  <a:pt x="561865" y="96341"/>
                </a:lnTo>
                <a:lnTo>
                  <a:pt x="547183" y="141029"/>
                </a:lnTo>
                <a:lnTo>
                  <a:pt x="522859" y="158496"/>
                </a:lnTo>
                <a:lnTo>
                  <a:pt x="524891" y="165100"/>
                </a:lnTo>
                <a:lnTo>
                  <a:pt x="564007" y="136271"/>
                </a:lnTo>
                <a:lnTo>
                  <a:pt x="576740" y="97819"/>
                </a:lnTo>
                <a:lnTo>
                  <a:pt x="577596" y="82677"/>
                </a:lnTo>
                <a:lnTo>
                  <a:pt x="576738" y="67532"/>
                </a:lnTo>
                <a:lnTo>
                  <a:pt x="563880" y="28956"/>
                </a:lnTo>
                <a:lnTo>
                  <a:pt x="536840" y="4310"/>
                </a:lnTo>
                <a:lnTo>
                  <a:pt x="524891" y="0"/>
                </a:lnTo>
                <a:close/>
              </a:path>
              <a:path w="577850" h="165100">
                <a:moveTo>
                  <a:pt x="52705" y="0"/>
                </a:moveTo>
                <a:lnTo>
                  <a:pt x="13589" y="28956"/>
                </a:lnTo>
                <a:lnTo>
                  <a:pt x="855" y="67532"/>
                </a:lnTo>
                <a:lnTo>
                  <a:pt x="0" y="82677"/>
                </a:lnTo>
                <a:lnTo>
                  <a:pt x="837" y="97819"/>
                </a:lnTo>
                <a:lnTo>
                  <a:pt x="13589" y="136271"/>
                </a:lnTo>
                <a:lnTo>
                  <a:pt x="52705" y="165100"/>
                </a:lnTo>
                <a:lnTo>
                  <a:pt x="54737" y="158496"/>
                </a:lnTo>
                <a:lnTo>
                  <a:pt x="45305" y="154277"/>
                </a:lnTo>
                <a:lnTo>
                  <a:pt x="37195" y="148463"/>
                </a:lnTo>
                <a:lnTo>
                  <a:pt x="17462" y="109537"/>
                </a:lnTo>
                <a:lnTo>
                  <a:pt x="14986" y="81788"/>
                </a:lnTo>
                <a:lnTo>
                  <a:pt x="15605" y="67665"/>
                </a:lnTo>
                <a:lnTo>
                  <a:pt x="30416" y="23965"/>
                </a:lnTo>
                <a:lnTo>
                  <a:pt x="54991" y="6731"/>
                </a:lnTo>
                <a:lnTo>
                  <a:pt x="527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430400" y="5818492"/>
            <a:ext cx="889000" cy="165735"/>
          </a:xfrm>
          <a:custGeom>
            <a:avLst/>
            <a:gdLst/>
            <a:ahLst/>
            <a:cxnLst/>
            <a:rect l="l" t="t" r="r" b="b"/>
            <a:pathLst>
              <a:path w="889000" h="165735">
                <a:moveTo>
                  <a:pt x="835787" y="0"/>
                </a:moveTo>
                <a:lnTo>
                  <a:pt x="833374" y="6705"/>
                </a:lnTo>
                <a:lnTo>
                  <a:pt x="842972" y="10855"/>
                </a:lnTo>
                <a:lnTo>
                  <a:pt x="851201" y="16600"/>
                </a:lnTo>
                <a:lnTo>
                  <a:pt x="870966" y="54822"/>
                </a:lnTo>
                <a:lnTo>
                  <a:pt x="873379" y="81749"/>
                </a:lnTo>
                <a:lnTo>
                  <a:pt x="872761" y="96320"/>
                </a:lnTo>
                <a:lnTo>
                  <a:pt x="858079" y="141053"/>
                </a:lnTo>
                <a:lnTo>
                  <a:pt x="833755" y="158457"/>
                </a:lnTo>
                <a:lnTo>
                  <a:pt x="835787" y="165163"/>
                </a:lnTo>
                <a:lnTo>
                  <a:pt x="874903" y="136296"/>
                </a:lnTo>
                <a:lnTo>
                  <a:pt x="887636" y="97796"/>
                </a:lnTo>
                <a:lnTo>
                  <a:pt x="888492" y="82626"/>
                </a:lnTo>
                <a:lnTo>
                  <a:pt x="887634" y="67484"/>
                </a:lnTo>
                <a:lnTo>
                  <a:pt x="874776" y="28956"/>
                </a:lnTo>
                <a:lnTo>
                  <a:pt x="847736" y="4324"/>
                </a:lnTo>
                <a:lnTo>
                  <a:pt x="835787" y="0"/>
                </a:lnTo>
                <a:close/>
              </a:path>
              <a:path w="889000" h="165735">
                <a:moveTo>
                  <a:pt x="52705" y="0"/>
                </a:moveTo>
                <a:lnTo>
                  <a:pt x="13589" y="28956"/>
                </a:lnTo>
                <a:lnTo>
                  <a:pt x="855" y="67484"/>
                </a:lnTo>
                <a:lnTo>
                  <a:pt x="0" y="82626"/>
                </a:lnTo>
                <a:lnTo>
                  <a:pt x="837" y="97796"/>
                </a:lnTo>
                <a:lnTo>
                  <a:pt x="13589" y="136296"/>
                </a:lnTo>
                <a:lnTo>
                  <a:pt x="52705" y="165163"/>
                </a:lnTo>
                <a:lnTo>
                  <a:pt x="54737" y="158457"/>
                </a:lnTo>
                <a:lnTo>
                  <a:pt x="45305" y="154288"/>
                </a:lnTo>
                <a:lnTo>
                  <a:pt x="37195" y="148486"/>
                </a:lnTo>
                <a:lnTo>
                  <a:pt x="17462" y="109551"/>
                </a:lnTo>
                <a:lnTo>
                  <a:pt x="14986" y="81749"/>
                </a:lnTo>
                <a:lnTo>
                  <a:pt x="15605" y="67664"/>
                </a:lnTo>
                <a:lnTo>
                  <a:pt x="30416" y="23938"/>
                </a:lnTo>
                <a:lnTo>
                  <a:pt x="54990" y="6705"/>
                </a:lnTo>
                <a:lnTo>
                  <a:pt x="527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183487" y="6031852"/>
            <a:ext cx="568960" cy="165735"/>
          </a:xfrm>
          <a:custGeom>
            <a:avLst/>
            <a:gdLst/>
            <a:ahLst/>
            <a:cxnLst/>
            <a:rect l="l" t="t" r="r" b="b"/>
            <a:pathLst>
              <a:path w="568960" h="165735">
                <a:moveTo>
                  <a:pt x="515772" y="0"/>
                </a:moveTo>
                <a:lnTo>
                  <a:pt x="513359" y="6705"/>
                </a:lnTo>
                <a:lnTo>
                  <a:pt x="522957" y="10855"/>
                </a:lnTo>
                <a:lnTo>
                  <a:pt x="531187" y="16600"/>
                </a:lnTo>
                <a:lnTo>
                  <a:pt x="550951" y="54822"/>
                </a:lnTo>
                <a:lnTo>
                  <a:pt x="553364" y="81749"/>
                </a:lnTo>
                <a:lnTo>
                  <a:pt x="552747" y="96320"/>
                </a:lnTo>
                <a:lnTo>
                  <a:pt x="538064" y="141059"/>
                </a:lnTo>
                <a:lnTo>
                  <a:pt x="513740" y="158457"/>
                </a:lnTo>
                <a:lnTo>
                  <a:pt x="515772" y="165163"/>
                </a:lnTo>
                <a:lnTo>
                  <a:pt x="554888" y="136296"/>
                </a:lnTo>
                <a:lnTo>
                  <a:pt x="567622" y="97796"/>
                </a:lnTo>
                <a:lnTo>
                  <a:pt x="568477" y="82626"/>
                </a:lnTo>
                <a:lnTo>
                  <a:pt x="567620" y="67484"/>
                </a:lnTo>
                <a:lnTo>
                  <a:pt x="554761" y="28955"/>
                </a:lnTo>
                <a:lnTo>
                  <a:pt x="527722" y="4324"/>
                </a:lnTo>
                <a:lnTo>
                  <a:pt x="515772" y="0"/>
                </a:lnTo>
                <a:close/>
              </a:path>
              <a:path w="568960" h="165735">
                <a:moveTo>
                  <a:pt x="52679" y="0"/>
                </a:moveTo>
                <a:lnTo>
                  <a:pt x="13627" y="28955"/>
                </a:lnTo>
                <a:lnTo>
                  <a:pt x="852" y="67484"/>
                </a:lnTo>
                <a:lnTo>
                  <a:pt x="0" y="82626"/>
                </a:lnTo>
                <a:lnTo>
                  <a:pt x="849" y="97796"/>
                </a:lnTo>
                <a:lnTo>
                  <a:pt x="13588" y="136296"/>
                </a:lnTo>
                <a:lnTo>
                  <a:pt x="52679" y="165163"/>
                </a:lnTo>
                <a:lnTo>
                  <a:pt x="54762" y="158457"/>
                </a:lnTo>
                <a:lnTo>
                  <a:pt x="45356" y="154290"/>
                </a:lnTo>
                <a:lnTo>
                  <a:pt x="37237" y="148491"/>
                </a:lnTo>
                <a:lnTo>
                  <a:pt x="17511" y="109551"/>
                </a:lnTo>
                <a:lnTo>
                  <a:pt x="15062" y="81749"/>
                </a:lnTo>
                <a:lnTo>
                  <a:pt x="15674" y="67664"/>
                </a:lnTo>
                <a:lnTo>
                  <a:pt x="30424" y="23938"/>
                </a:lnTo>
                <a:lnTo>
                  <a:pt x="55029" y="6705"/>
                </a:lnTo>
                <a:lnTo>
                  <a:pt x="5267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2137536" y="6031852"/>
            <a:ext cx="567055" cy="165735"/>
          </a:xfrm>
          <a:custGeom>
            <a:avLst/>
            <a:gdLst/>
            <a:ahLst/>
            <a:cxnLst/>
            <a:rect l="l" t="t" r="r" b="b"/>
            <a:pathLst>
              <a:path w="567055" h="165735">
                <a:moveTo>
                  <a:pt x="514223" y="0"/>
                </a:moveTo>
                <a:lnTo>
                  <a:pt x="511810" y="6705"/>
                </a:lnTo>
                <a:lnTo>
                  <a:pt x="521408" y="10855"/>
                </a:lnTo>
                <a:lnTo>
                  <a:pt x="529637" y="16600"/>
                </a:lnTo>
                <a:lnTo>
                  <a:pt x="549401" y="54822"/>
                </a:lnTo>
                <a:lnTo>
                  <a:pt x="551814" y="81749"/>
                </a:lnTo>
                <a:lnTo>
                  <a:pt x="551197" y="96320"/>
                </a:lnTo>
                <a:lnTo>
                  <a:pt x="536515" y="141059"/>
                </a:lnTo>
                <a:lnTo>
                  <a:pt x="512190" y="158457"/>
                </a:lnTo>
                <a:lnTo>
                  <a:pt x="514223" y="165163"/>
                </a:lnTo>
                <a:lnTo>
                  <a:pt x="553338" y="136296"/>
                </a:lnTo>
                <a:lnTo>
                  <a:pt x="566072" y="97796"/>
                </a:lnTo>
                <a:lnTo>
                  <a:pt x="566927" y="82626"/>
                </a:lnTo>
                <a:lnTo>
                  <a:pt x="566070" y="67484"/>
                </a:lnTo>
                <a:lnTo>
                  <a:pt x="553212" y="28955"/>
                </a:lnTo>
                <a:lnTo>
                  <a:pt x="526172" y="4324"/>
                </a:lnTo>
                <a:lnTo>
                  <a:pt x="514223" y="0"/>
                </a:lnTo>
                <a:close/>
              </a:path>
              <a:path w="567055" h="165735">
                <a:moveTo>
                  <a:pt x="52705" y="0"/>
                </a:moveTo>
                <a:lnTo>
                  <a:pt x="13588" y="28955"/>
                </a:lnTo>
                <a:lnTo>
                  <a:pt x="855" y="67484"/>
                </a:lnTo>
                <a:lnTo>
                  <a:pt x="0" y="82626"/>
                </a:lnTo>
                <a:lnTo>
                  <a:pt x="837" y="97796"/>
                </a:lnTo>
                <a:lnTo>
                  <a:pt x="13588" y="136296"/>
                </a:lnTo>
                <a:lnTo>
                  <a:pt x="52705" y="165163"/>
                </a:lnTo>
                <a:lnTo>
                  <a:pt x="54737" y="158457"/>
                </a:lnTo>
                <a:lnTo>
                  <a:pt x="45305" y="154290"/>
                </a:lnTo>
                <a:lnTo>
                  <a:pt x="37195" y="148491"/>
                </a:lnTo>
                <a:lnTo>
                  <a:pt x="17462" y="109551"/>
                </a:lnTo>
                <a:lnTo>
                  <a:pt x="14986" y="81749"/>
                </a:lnTo>
                <a:lnTo>
                  <a:pt x="15605" y="67664"/>
                </a:lnTo>
                <a:lnTo>
                  <a:pt x="30416" y="23938"/>
                </a:lnTo>
                <a:lnTo>
                  <a:pt x="54990" y="6705"/>
                </a:lnTo>
                <a:lnTo>
                  <a:pt x="527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070225" y="6031852"/>
            <a:ext cx="568960" cy="165735"/>
          </a:xfrm>
          <a:custGeom>
            <a:avLst/>
            <a:gdLst/>
            <a:ahLst/>
            <a:cxnLst/>
            <a:rect l="l" t="t" r="r" b="b"/>
            <a:pathLst>
              <a:path w="568960" h="165735">
                <a:moveTo>
                  <a:pt x="515747" y="0"/>
                </a:moveTo>
                <a:lnTo>
                  <a:pt x="513334" y="6705"/>
                </a:lnTo>
                <a:lnTo>
                  <a:pt x="522932" y="10855"/>
                </a:lnTo>
                <a:lnTo>
                  <a:pt x="531161" y="16600"/>
                </a:lnTo>
                <a:lnTo>
                  <a:pt x="550926" y="54822"/>
                </a:lnTo>
                <a:lnTo>
                  <a:pt x="553338" y="81749"/>
                </a:lnTo>
                <a:lnTo>
                  <a:pt x="552721" y="96320"/>
                </a:lnTo>
                <a:lnTo>
                  <a:pt x="538039" y="141059"/>
                </a:lnTo>
                <a:lnTo>
                  <a:pt x="513714" y="158457"/>
                </a:lnTo>
                <a:lnTo>
                  <a:pt x="515747" y="165163"/>
                </a:lnTo>
                <a:lnTo>
                  <a:pt x="554863" y="136296"/>
                </a:lnTo>
                <a:lnTo>
                  <a:pt x="567596" y="97796"/>
                </a:lnTo>
                <a:lnTo>
                  <a:pt x="568451" y="82626"/>
                </a:lnTo>
                <a:lnTo>
                  <a:pt x="567594" y="67484"/>
                </a:lnTo>
                <a:lnTo>
                  <a:pt x="554736" y="28955"/>
                </a:lnTo>
                <a:lnTo>
                  <a:pt x="527696" y="4324"/>
                </a:lnTo>
                <a:lnTo>
                  <a:pt x="515747" y="0"/>
                </a:lnTo>
                <a:close/>
              </a:path>
              <a:path w="568960" h="165735">
                <a:moveTo>
                  <a:pt x="52705" y="0"/>
                </a:moveTo>
                <a:lnTo>
                  <a:pt x="13588" y="28955"/>
                </a:lnTo>
                <a:lnTo>
                  <a:pt x="855" y="67484"/>
                </a:lnTo>
                <a:lnTo>
                  <a:pt x="0" y="82626"/>
                </a:lnTo>
                <a:lnTo>
                  <a:pt x="837" y="97796"/>
                </a:lnTo>
                <a:lnTo>
                  <a:pt x="13588" y="136296"/>
                </a:lnTo>
                <a:lnTo>
                  <a:pt x="52705" y="165163"/>
                </a:lnTo>
                <a:lnTo>
                  <a:pt x="54737" y="158457"/>
                </a:lnTo>
                <a:lnTo>
                  <a:pt x="45305" y="154290"/>
                </a:lnTo>
                <a:lnTo>
                  <a:pt x="37195" y="148491"/>
                </a:lnTo>
                <a:lnTo>
                  <a:pt x="17462" y="109551"/>
                </a:lnTo>
                <a:lnTo>
                  <a:pt x="14986" y="81749"/>
                </a:lnTo>
                <a:lnTo>
                  <a:pt x="15605" y="67664"/>
                </a:lnTo>
                <a:lnTo>
                  <a:pt x="30416" y="23938"/>
                </a:lnTo>
                <a:lnTo>
                  <a:pt x="54991" y="6705"/>
                </a:lnTo>
                <a:lnTo>
                  <a:pt x="527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665073" y="4689094"/>
            <a:ext cx="3729990" cy="1951355"/>
          </a:xfrm>
          <a:prstGeom prst="rect">
            <a:avLst/>
          </a:prstGeom>
        </p:spPr>
        <p:txBody>
          <a:bodyPr vert="horz" wrap="square" lIns="0" tIns="12700" rIns="0" bIns="0" rtlCol="0">
            <a:spAutoFit/>
          </a:bodyPr>
          <a:lstStyle/>
          <a:p>
            <a:pPr marL="340995" marR="0" lvl="0" indent="0" algn="ctr" defTabSz="914400" rtl="0" eaLnBrk="1" fontAlgn="auto" latinLnBrk="0" hangingPunct="1">
              <a:lnSpc>
                <a:spcPts val="1675"/>
              </a:lnSpc>
              <a:spcBef>
                <a:spcPts val="100"/>
              </a:spcBef>
              <a:spcAft>
                <a:spcPts val="0"/>
              </a:spcAft>
              <a:buClrTx/>
              <a:buSzTx/>
              <a:buFontTx/>
              <a:buNone/>
              <a:tabLst>
                <a:tab pos="1350010" algn="l"/>
              </a:tabLst>
              <a:defRPr/>
            </a:pPr>
            <a:r>
              <a:rPr kumimoji="0" sz="1400" b="0" i="0" u="none" strike="noStrike" kern="1200" cap="none" spc="-75" normalizeH="0" baseline="0" noProof="0" dirty="0">
                <a:ln>
                  <a:noFill/>
                </a:ln>
                <a:solidFill>
                  <a:prstClr val="black"/>
                </a:solidFill>
                <a:effectLst/>
                <a:uLnTx/>
                <a:uFillTx/>
                <a:latin typeface="Tinos"/>
                <a:ea typeface="+mn-ea"/>
                <a:cs typeface="Tinos"/>
              </a:rPr>
              <a:t>𝑿~𝑷𝒐 </a:t>
            </a:r>
            <a:r>
              <a:rPr kumimoji="0" sz="1400" b="0" i="0" u="none" strike="noStrike" kern="1200" cap="none" spc="-3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𝟔	</a:t>
            </a:r>
            <a:r>
              <a:rPr kumimoji="0" sz="1400" b="0" i="0" u="none" strike="noStrike" kern="1200" cap="none" spc="-125" normalizeH="0" baseline="0" noProof="0" dirty="0">
                <a:ln>
                  <a:noFill/>
                </a:ln>
                <a:solidFill>
                  <a:prstClr val="black"/>
                </a:solidFill>
                <a:effectLst/>
                <a:uLnTx/>
                <a:uFillTx/>
                <a:latin typeface="Tinos"/>
                <a:ea typeface="+mn-ea"/>
                <a:cs typeface="Tinos"/>
              </a:rPr>
              <a:t>𝑷 </a:t>
            </a:r>
            <a:r>
              <a:rPr kumimoji="0" sz="1400" b="0" i="0" u="none" strike="noStrike" kern="1200" cap="none" spc="-120" normalizeH="0" baseline="0" noProof="0" dirty="0">
                <a:ln>
                  <a:noFill/>
                </a:ln>
                <a:solidFill>
                  <a:prstClr val="black"/>
                </a:solidFill>
                <a:effectLst/>
                <a:uLnTx/>
                <a:uFillTx/>
                <a:latin typeface="Tinos"/>
                <a:ea typeface="+mn-ea"/>
                <a:cs typeface="Tinos"/>
              </a:rPr>
              <a:t>𝑿 </a:t>
            </a:r>
            <a:r>
              <a:rPr kumimoji="0" sz="1400" b="0" i="0" u="none" strike="noStrike" kern="1200" cap="none" spc="28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𝟒 </a:t>
            </a:r>
            <a:r>
              <a:rPr kumimoji="0" sz="1400" b="0" i="0" u="none" strike="noStrike" kern="1200" cap="none" spc="254" normalizeH="0" baseline="0" noProof="0" dirty="0">
                <a:ln>
                  <a:noFill/>
                </a:ln>
                <a:solidFill>
                  <a:prstClr val="black"/>
                </a:solidFill>
                <a:effectLst/>
                <a:uLnTx/>
                <a:uFillTx/>
                <a:latin typeface="Tinos"/>
                <a:ea typeface="+mn-ea"/>
                <a:cs typeface="Tinos"/>
              </a:rPr>
              <a:t>= </a:t>
            </a:r>
            <a:r>
              <a:rPr kumimoji="0" sz="1400" b="0" i="0" u="none" strike="noStrike" kern="1200" cap="none" spc="-160" normalizeH="0" baseline="0" noProof="0" dirty="0">
                <a:ln>
                  <a:noFill/>
                </a:ln>
                <a:solidFill>
                  <a:prstClr val="black"/>
                </a:solidFill>
                <a:effectLst/>
                <a:uLnTx/>
                <a:uFillTx/>
                <a:latin typeface="Tinos"/>
                <a:ea typeface="+mn-ea"/>
                <a:cs typeface="Tinos"/>
              </a:rPr>
              <a:t>𝟎.</a:t>
            </a:r>
            <a:r>
              <a:rPr kumimoji="0" sz="1400" b="0" i="0" u="none" strike="noStrike" kern="1200" cap="none" spc="-28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𝟖𝟒𝟖𝟖</a:t>
            </a:r>
            <a:endParaRPr kumimoji="0" sz="1400" b="0" i="0" u="none" strike="noStrike" kern="1200" cap="none" spc="0" normalizeH="0" baseline="0" noProof="0">
              <a:ln>
                <a:noFill/>
              </a:ln>
              <a:solidFill>
                <a:prstClr val="black"/>
              </a:solidFill>
              <a:effectLst/>
              <a:uLnTx/>
              <a:uFillTx/>
              <a:latin typeface="Tinos"/>
              <a:ea typeface="+mn-ea"/>
              <a:cs typeface="Tinos"/>
            </a:endParaRPr>
          </a:p>
          <a:p>
            <a:pPr marL="380365" marR="55880" lvl="0" indent="-342900" algn="l" defTabSz="914400" rtl="0" eaLnBrk="1" fontAlgn="auto" latinLnBrk="0" hangingPunct="1">
              <a:lnSpc>
                <a:spcPts val="1680"/>
              </a:lnSpc>
              <a:spcBef>
                <a:spcPts val="55"/>
              </a:spcBef>
              <a:spcAft>
                <a:spcPts val="0"/>
              </a:spcAft>
              <a:buClrTx/>
              <a:buSzTx/>
              <a:buFontTx/>
              <a:buNone/>
              <a:tabLst>
                <a:tab pos="380365" algn="l"/>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b)	She </a:t>
            </a:r>
            <a:r>
              <a:rPr kumimoji="0" sz="1400" b="0" i="0" u="none" strike="noStrike" kern="1200" cap="none" spc="-10" normalizeH="0" baseline="0" noProof="0" dirty="0">
                <a:ln>
                  <a:noFill/>
                </a:ln>
                <a:solidFill>
                  <a:prstClr val="black"/>
                </a:solidFill>
                <a:effectLst/>
                <a:uLnTx/>
                <a:uFillTx/>
                <a:latin typeface="Carlito"/>
                <a:ea typeface="+mn-ea"/>
                <a:cs typeface="Carlito"/>
              </a:rPr>
              <a:t>considers </a:t>
            </a:r>
            <a:r>
              <a:rPr kumimoji="0" sz="1400" b="0" i="0" u="none" strike="noStrike" kern="1200" cap="none" spc="0" normalizeH="0" baseline="0" noProof="0" dirty="0">
                <a:ln>
                  <a:noFill/>
                </a:ln>
                <a:solidFill>
                  <a:prstClr val="black"/>
                </a:solidFill>
                <a:effectLst/>
                <a:uLnTx/>
                <a:uFillTx/>
                <a:latin typeface="Carlito"/>
                <a:ea typeface="+mn-ea"/>
                <a:cs typeface="Carlito"/>
              </a:rPr>
              <a:t>it a </a:t>
            </a:r>
            <a:r>
              <a:rPr kumimoji="0" sz="1400" b="0" i="0" u="none" strike="noStrike" kern="1200" cap="none" spc="-20" normalizeH="0" baseline="0" noProof="0" dirty="0">
                <a:ln>
                  <a:noFill/>
                </a:ln>
                <a:solidFill>
                  <a:prstClr val="black"/>
                </a:solidFill>
                <a:effectLst/>
                <a:uLnTx/>
                <a:uFillTx/>
                <a:latin typeface="Carlito"/>
                <a:ea typeface="+mn-ea"/>
                <a:cs typeface="Carlito"/>
              </a:rPr>
              <a:t>‘good </a:t>
            </a:r>
            <a:r>
              <a:rPr kumimoji="0" sz="1400" b="0" i="0" u="none" strike="noStrike" kern="1200" cap="none" spc="-5" normalizeH="0" baseline="0" noProof="0" dirty="0">
                <a:ln>
                  <a:noFill/>
                </a:ln>
                <a:solidFill>
                  <a:prstClr val="black"/>
                </a:solidFill>
                <a:effectLst/>
                <a:uLnTx/>
                <a:uFillTx/>
                <a:latin typeface="Carlito"/>
                <a:ea typeface="+mn-ea"/>
                <a:cs typeface="Carlito"/>
              </a:rPr>
              <a:t>month’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25" normalizeH="0" baseline="0" noProof="0" dirty="0">
                <a:ln>
                  <a:noFill/>
                </a:ln>
                <a:solidFill>
                  <a:prstClr val="black"/>
                </a:solidFill>
                <a:effectLst/>
                <a:uLnTx/>
                <a:uFillTx/>
                <a:latin typeface="Carlito"/>
                <a:ea typeface="+mn-ea"/>
                <a:cs typeface="Carlito"/>
              </a:rPr>
              <a:t>she’s </a:t>
            </a:r>
            <a:r>
              <a:rPr kumimoji="0" sz="1400" b="0" i="0" u="none" strike="noStrike" kern="1200" cap="none" spc="-5" normalizeH="0" baseline="0" noProof="0" dirty="0">
                <a:ln>
                  <a:noFill/>
                </a:ln>
                <a:solidFill>
                  <a:prstClr val="black"/>
                </a:solidFill>
                <a:effectLst/>
                <a:uLnTx/>
                <a:uFillTx/>
                <a:latin typeface="Carlito"/>
                <a:ea typeface="+mn-ea"/>
                <a:cs typeface="Carlito"/>
              </a:rPr>
              <a:t>had </a:t>
            </a:r>
            <a:r>
              <a:rPr kumimoji="0" sz="1400" b="0" i="0" u="none" strike="noStrike" kern="1200" cap="none" spc="-10" normalizeH="0" baseline="0" noProof="0" dirty="0">
                <a:ln>
                  <a:noFill/>
                </a:ln>
                <a:solidFill>
                  <a:prstClr val="black"/>
                </a:solidFill>
                <a:effectLst/>
                <a:uLnTx/>
                <a:uFillTx/>
                <a:latin typeface="Carlito"/>
                <a:ea typeface="+mn-ea"/>
                <a:cs typeface="Carlito"/>
              </a:rPr>
              <a:t>at  </a:t>
            </a:r>
            <a:r>
              <a:rPr kumimoji="0" sz="1400" b="0" i="0" u="none" strike="noStrike" kern="1200" cap="none" spc="-5" normalizeH="0" baseline="0" noProof="0" dirty="0">
                <a:ln>
                  <a:noFill/>
                </a:ln>
                <a:solidFill>
                  <a:prstClr val="black"/>
                </a:solidFill>
                <a:effectLst/>
                <a:uLnTx/>
                <a:uFillTx/>
                <a:latin typeface="Carlito"/>
                <a:ea typeface="+mn-ea"/>
                <a:cs typeface="Carlito"/>
              </a:rPr>
              <a:t>least </a:t>
            </a:r>
            <a:r>
              <a:rPr kumimoji="0" sz="1400" b="0" i="0" u="none" strike="noStrike" kern="1200" cap="none" spc="0" normalizeH="0" baseline="0" noProof="0" dirty="0">
                <a:ln>
                  <a:noFill/>
                </a:ln>
                <a:solidFill>
                  <a:prstClr val="black"/>
                </a:solidFill>
                <a:effectLst/>
                <a:uLnTx/>
                <a:uFillTx/>
                <a:latin typeface="Carlito"/>
                <a:ea typeface="+mn-ea"/>
                <a:cs typeface="Carlito"/>
              </a:rPr>
              <a:t>3 </a:t>
            </a:r>
            <a:r>
              <a:rPr kumimoji="0" sz="1400" b="0" i="0" u="none" strike="noStrike" kern="1200" cap="none" spc="-5" normalizeH="0" baseline="0" noProof="0" dirty="0">
                <a:ln>
                  <a:noFill/>
                </a:ln>
                <a:solidFill>
                  <a:prstClr val="black"/>
                </a:solidFill>
                <a:effectLst/>
                <a:uLnTx/>
                <a:uFillTx/>
                <a:latin typeface="Carlito"/>
                <a:ea typeface="+mn-ea"/>
                <a:cs typeface="Carlito"/>
              </a:rPr>
              <a:t>good weeks out of </a:t>
            </a:r>
            <a:r>
              <a:rPr kumimoji="0" sz="1400" b="0" i="0" u="none" strike="noStrike" kern="1200" cap="none" spc="0" normalizeH="0" baseline="0" noProof="0" dirty="0">
                <a:ln>
                  <a:noFill/>
                </a:ln>
                <a:solidFill>
                  <a:prstClr val="black"/>
                </a:solidFill>
                <a:effectLst/>
                <a:uLnTx/>
                <a:uFillTx/>
                <a:latin typeface="Carlito"/>
                <a:ea typeface="+mn-ea"/>
                <a:cs typeface="Carlito"/>
              </a:rPr>
              <a:t>4. </a:t>
            </a:r>
            <a:r>
              <a:rPr kumimoji="0" sz="1400" b="0" i="0" u="none" strike="noStrike" kern="1200" cap="none" spc="-5" normalizeH="0" baseline="0" noProof="0" dirty="0">
                <a:ln>
                  <a:noFill/>
                </a:ln>
                <a:solidFill>
                  <a:prstClr val="black"/>
                </a:solidFill>
                <a:effectLst/>
                <a:uLnTx/>
                <a:uFillTx/>
                <a:latin typeface="Carlito"/>
                <a:ea typeface="+mn-ea"/>
                <a:cs typeface="Carlito"/>
              </a:rPr>
              <a:t>Calculate the  probability </a:t>
            </a:r>
            <a:r>
              <a:rPr kumimoji="0" sz="1400" b="0" i="0" u="none" strike="noStrike" kern="1200" cap="none" spc="-25" normalizeH="0" baseline="0" noProof="0" dirty="0">
                <a:ln>
                  <a:noFill/>
                </a:ln>
                <a:solidFill>
                  <a:prstClr val="black"/>
                </a:solidFill>
                <a:effectLst/>
                <a:uLnTx/>
                <a:uFillTx/>
                <a:latin typeface="Carlito"/>
                <a:ea typeface="+mn-ea"/>
                <a:cs typeface="Carlito"/>
              </a:rPr>
              <a:t>she’s </a:t>
            </a:r>
            <a:r>
              <a:rPr kumimoji="0" sz="1400" b="0" i="0" u="none" strike="noStrike" kern="1200" cap="none" spc="-5" normalizeH="0" baseline="0" noProof="0" dirty="0">
                <a:ln>
                  <a:noFill/>
                </a:ln>
                <a:solidFill>
                  <a:prstClr val="black"/>
                </a:solidFill>
                <a:effectLst/>
                <a:uLnTx/>
                <a:uFillTx/>
                <a:latin typeface="Carlito"/>
                <a:ea typeface="+mn-ea"/>
                <a:cs typeface="Carlito"/>
              </a:rPr>
              <a:t>had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good</a:t>
            </a:r>
            <a:r>
              <a:rPr kumimoji="0" sz="1400" b="0" i="0" u="none" strike="noStrike" kern="1200" cap="none" spc="35"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month.</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380365" marR="0" lvl="0" indent="0" algn="l" defTabSz="914400" rtl="0" eaLnBrk="1" fontAlgn="auto" latinLnBrk="0" hangingPunct="1">
              <a:lnSpc>
                <a:spcPts val="1635"/>
              </a:lnSpc>
              <a:spcBef>
                <a:spcPts val="0"/>
              </a:spcBef>
              <a:spcAft>
                <a:spcPts val="0"/>
              </a:spcAft>
              <a:buClrTx/>
              <a:buSzTx/>
              <a:buFontTx/>
              <a:buNone/>
              <a:tabLst/>
              <a:defRPr/>
            </a:pPr>
            <a:r>
              <a:rPr kumimoji="0" sz="1400" b="0" i="0" u="none" strike="noStrike" kern="1200" cap="none" spc="-200" normalizeH="0" baseline="0" noProof="0" dirty="0">
                <a:ln>
                  <a:noFill/>
                </a:ln>
                <a:solidFill>
                  <a:prstClr val="black"/>
                </a:solidFill>
                <a:effectLst/>
                <a:uLnTx/>
                <a:uFillTx/>
                <a:latin typeface="Tinos"/>
                <a:ea typeface="+mn-ea"/>
                <a:cs typeface="Tinos"/>
              </a:rPr>
              <a:t>𝒀 </a:t>
            </a:r>
            <a:r>
              <a:rPr kumimoji="0" sz="1400" b="0" i="0" u="none" strike="noStrike" kern="1200" cap="none" spc="254" normalizeH="0" baseline="0" noProof="0" dirty="0">
                <a:ln>
                  <a:noFill/>
                </a:ln>
                <a:solidFill>
                  <a:prstClr val="black"/>
                </a:solidFill>
                <a:effectLst/>
                <a:uLnTx/>
                <a:uFillTx/>
                <a:latin typeface="Tinos"/>
                <a:ea typeface="+mn-ea"/>
                <a:cs typeface="Tinos"/>
              </a:rPr>
              <a:t>=</a:t>
            </a:r>
            <a:r>
              <a:rPr kumimoji="0" sz="1400" b="0" i="0" u="none" strike="noStrike" kern="1200" cap="none" spc="-165" normalizeH="0" baseline="0" noProof="0" dirty="0">
                <a:ln>
                  <a:noFill/>
                </a:ln>
                <a:solidFill>
                  <a:prstClr val="black"/>
                </a:solidFill>
                <a:effectLst/>
                <a:uLnTx/>
                <a:uFillTx/>
                <a:latin typeface="Tinos"/>
                <a:ea typeface="+mn-ea"/>
                <a:cs typeface="Tinos"/>
              </a:rPr>
              <a:t> </a:t>
            </a:r>
            <a:r>
              <a:rPr kumimoji="0" sz="1400" b="1" i="0" u="none" strike="noStrike" kern="1200" cap="none" spc="-5" normalizeH="0" baseline="0" noProof="0" dirty="0">
                <a:ln>
                  <a:noFill/>
                </a:ln>
                <a:solidFill>
                  <a:prstClr val="black"/>
                </a:solidFill>
                <a:effectLst/>
                <a:uLnTx/>
                <a:uFillTx/>
                <a:latin typeface="Carlito"/>
                <a:ea typeface="+mn-ea"/>
                <a:cs typeface="Carlito"/>
              </a:rPr>
              <a:t>count </a:t>
            </a:r>
            <a:r>
              <a:rPr kumimoji="0" sz="1400" b="1" i="0" u="none" strike="noStrike" kern="1200" cap="none" spc="0" normalizeH="0" baseline="0" noProof="0" dirty="0">
                <a:ln>
                  <a:noFill/>
                </a:ln>
                <a:solidFill>
                  <a:prstClr val="black"/>
                </a:solidFill>
                <a:effectLst/>
                <a:uLnTx/>
                <a:uFillTx/>
                <a:latin typeface="Carlito"/>
                <a:ea typeface="+mn-ea"/>
                <a:cs typeface="Carlito"/>
              </a:rPr>
              <a:t>of </a:t>
            </a:r>
            <a:r>
              <a:rPr kumimoji="0" sz="1400" b="1" i="0" u="none" strike="noStrike" kern="1200" cap="none" spc="-5" normalizeH="0" baseline="0" noProof="0" dirty="0">
                <a:ln>
                  <a:noFill/>
                </a:ln>
                <a:solidFill>
                  <a:prstClr val="black"/>
                </a:solidFill>
                <a:effectLst/>
                <a:uLnTx/>
                <a:uFillTx/>
                <a:latin typeface="Carlito"/>
                <a:ea typeface="+mn-ea"/>
                <a:cs typeface="Carlito"/>
              </a:rPr>
              <a:t>good weeks,</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380365" marR="0" lvl="0" indent="0" algn="l" defTabSz="914400" rtl="0" eaLnBrk="1" fontAlgn="auto" latinLnBrk="0" hangingPunct="1">
              <a:lnSpc>
                <a:spcPct val="100000"/>
              </a:lnSpc>
              <a:spcBef>
                <a:spcPts val="35"/>
              </a:spcBef>
              <a:spcAft>
                <a:spcPts val="0"/>
              </a:spcAft>
              <a:buClrTx/>
              <a:buSzTx/>
              <a:buFontTx/>
              <a:buNone/>
              <a:tabLst/>
              <a:defRPr/>
            </a:pPr>
            <a:r>
              <a:rPr kumimoji="0" sz="1400" b="0" i="0" u="none" strike="noStrike" kern="1200" cap="none" spc="-15" normalizeH="0" baseline="0" noProof="0" dirty="0">
                <a:ln>
                  <a:noFill/>
                </a:ln>
                <a:solidFill>
                  <a:prstClr val="black"/>
                </a:solidFill>
                <a:effectLst/>
                <a:uLnTx/>
                <a:uFillTx/>
                <a:latin typeface="Tinos"/>
                <a:ea typeface="+mn-ea"/>
                <a:cs typeface="Tinos"/>
              </a:rPr>
              <a:t>𝒀~𝑩 </a:t>
            </a:r>
            <a:r>
              <a:rPr kumimoji="0" sz="1400" b="0" i="0" u="none" strike="noStrike" kern="1200" cap="none" spc="-160" normalizeH="0" baseline="0" noProof="0" dirty="0">
                <a:ln>
                  <a:noFill/>
                </a:ln>
                <a:solidFill>
                  <a:prstClr val="black"/>
                </a:solidFill>
                <a:effectLst/>
                <a:uLnTx/>
                <a:uFillTx/>
                <a:latin typeface="Tinos"/>
                <a:ea typeface="+mn-ea"/>
                <a:cs typeface="Tinos"/>
              </a:rPr>
              <a:t>𝟒, 𝟎.</a:t>
            </a:r>
            <a:r>
              <a:rPr kumimoji="0" sz="1400" b="0" i="0" u="none" strike="noStrike" kern="1200" cap="none" spc="-17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𝟖𝟒𝟖𝟖</a:t>
            </a:r>
            <a:endParaRPr kumimoji="0" sz="1400" b="0" i="0" u="none" strike="noStrike" kern="1200" cap="none" spc="0" normalizeH="0" baseline="0" noProof="0">
              <a:ln>
                <a:noFill/>
              </a:ln>
              <a:solidFill>
                <a:prstClr val="black"/>
              </a:solidFill>
              <a:effectLst/>
              <a:uLnTx/>
              <a:uFillTx/>
              <a:latin typeface="Tinos"/>
              <a:ea typeface="+mn-ea"/>
              <a:cs typeface="Tinos"/>
            </a:endParaRPr>
          </a:p>
          <a:p>
            <a:pPr marL="3803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125" normalizeH="0" baseline="0" noProof="0" dirty="0">
                <a:ln>
                  <a:noFill/>
                </a:ln>
                <a:solidFill>
                  <a:prstClr val="black"/>
                </a:solidFill>
                <a:effectLst/>
                <a:uLnTx/>
                <a:uFillTx/>
                <a:latin typeface="Tinos"/>
                <a:ea typeface="+mn-ea"/>
                <a:cs typeface="Tinos"/>
              </a:rPr>
              <a:t>𝑷 </a:t>
            </a:r>
            <a:r>
              <a:rPr kumimoji="0" sz="1400" b="0" i="0" u="none" strike="noStrike" kern="1200" cap="none" spc="-200" normalizeH="0" baseline="0" noProof="0" dirty="0">
                <a:ln>
                  <a:noFill/>
                </a:ln>
                <a:solidFill>
                  <a:prstClr val="black"/>
                </a:solidFill>
                <a:effectLst/>
                <a:uLnTx/>
                <a:uFillTx/>
                <a:latin typeface="Tinos"/>
                <a:ea typeface="+mn-ea"/>
                <a:cs typeface="Tinos"/>
              </a:rPr>
              <a:t>𝒀 </a:t>
            </a:r>
            <a:r>
              <a:rPr kumimoji="0" sz="1400" b="0" i="0" u="none" strike="noStrike" kern="1200" cap="none" spc="285"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𝟑 </a:t>
            </a:r>
            <a:r>
              <a:rPr kumimoji="0" sz="1400" b="0" i="0" u="none" strike="noStrike" kern="1200" cap="none" spc="260" normalizeH="0" baseline="0" noProof="0" dirty="0">
                <a:ln>
                  <a:noFill/>
                </a:ln>
                <a:solidFill>
                  <a:prstClr val="black"/>
                </a:solidFill>
                <a:effectLst/>
                <a:uLnTx/>
                <a:uFillTx/>
                <a:latin typeface="Tinos"/>
                <a:ea typeface="+mn-ea"/>
                <a:cs typeface="Tinos"/>
              </a:rPr>
              <a:t>= </a:t>
            </a:r>
            <a:r>
              <a:rPr kumimoji="0" sz="1400" b="0" i="0" u="none" strike="noStrike" kern="1200" cap="none" spc="-125" normalizeH="0" baseline="0" noProof="0" dirty="0">
                <a:ln>
                  <a:noFill/>
                </a:ln>
                <a:solidFill>
                  <a:prstClr val="black"/>
                </a:solidFill>
                <a:effectLst/>
                <a:uLnTx/>
                <a:uFillTx/>
                <a:latin typeface="Tinos"/>
                <a:ea typeface="+mn-ea"/>
                <a:cs typeface="Tinos"/>
              </a:rPr>
              <a:t>𝑷 </a:t>
            </a:r>
            <a:r>
              <a:rPr kumimoji="0" sz="1400" b="0" i="0" u="none" strike="noStrike" kern="1200" cap="none" spc="-200" normalizeH="0" baseline="0" noProof="0" dirty="0">
                <a:ln>
                  <a:noFill/>
                </a:ln>
                <a:solidFill>
                  <a:prstClr val="black"/>
                </a:solidFill>
                <a:effectLst/>
                <a:uLnTx/>
                <a:uFillTx/>
                <a:latin typeface="Tinos"/>
                <a:ea typeface="+mn-ea"/>
                <a:cs typeface="Tinos"/>
              </a:rPr>
              <a:t>𝒀 </a:t>
            </a:r>
            <a:r>
              <a:rPr kumimoji="0" sz="1400" b="0" i="0" u="none" strike="noStrike" kern="1200" cap="none" spc="26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𝟑 </a:t>
            </a:r>
            <a:r>
              <a:rPr kumimoji="0" sz="1400" b="0" i="0" u="none" strike="noStrike" kern="1200" cap="none" spc="260" normalizeH="0" baseline="0" noProof="0" dirty="0">
                <a:ln>
                  <a:noFill/>
                </a:ln>
                <a:solidFill>
                  <a:prstClr val="black"/>
                </a:solidFill>
                <a:effectLst/>
                <a:uLnTx/>
                <a:uFillTx/>
                <a:latin typeface="Tinos"/>
                <a:ea typeface="+mn-ea"/>
                <a:cs typeface="Tinos"/>
              </a:rPr>
              <a:t>+</a:t>
            </a:r>
            <a:r>
              <a:rPr kumimoji="0" sz="1400" b="0" i="0" u="none" strike="noStrike" kern="1200" cap="none" spc="-240" normalizeH="0" baseline="0" noProof="0" dirty="0">
                <a:ln>
                  <a:noFill/>
                </a:ln>
                <a:solidFill>
                  <a:prstClr val="black"/>
                </a:solidFill>
                <a:effectLst/>
                <a:uLnTx/>
                <a:uFillTx/>
                <a:latin typeface="Tinos"/>
                <a:ea typeface="+mn-ea"/>
                <a:cs typeface="Tinos"/>
              </a:rPr>
              <a:t> </a:t>
            </a:r>
            <a:r>
              <a:rPr kumimoji="0" sz="1400" b="0" i="0" u="none" strike="noStrike" kern="1200" cap="none" spc="-125" normalizeH="0" baseline="0" noProof="0" dirty="0">
                <a:ln>
                  <a:noFill/>
                </a:ln>
                <a:solidFill>
                  <a:prstClr val="black"/>
                </a:solidFill>
                <a:effectLst/>
                <a:uLnTx/>
                <a:uFillTx/>
                <a:latin typeface="Tinos"/>
                <a:ea typeface="+mn-ea"/>
                <a:cs typeface="Tinos"/>
              </a:rPr>
              <a:t>𝑷 </a:t>
            </a:r>
            <a:r>
              <a:rPr kumimoji="0" sz="1400" b="0" i="0" u="none" strike="noStrike" kern="1200" cap="none" spc="-200" normalizeH="0" baseline="0" noProof="0" dirty="0">
                <a:ln>
                  <a:noFill/>
                </a:ln>
                <a:solidFill>
                  <a:prstClr val="black"/>
                </a:solidFill>
                <a:effectLst/>
                <a:uLnTx/>
                <a:uFillTx/>
                <a:latin typeface="Tinos"/>
                <a:ea typeface="+mn-ea"/>
                <a:cs typeface="Tinos"/>
              </a:rPr>
              <a:t>𝒀 </a:t>
            </a:r>
            <a:r>
              <a:rPr kumimoji="0" sz="1400" b="0" i="0" u="none" strike="noStrike" kern="1200" cap="none" spc="26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𝟒</a:t>
            </a:r>
            <a:endParaRPr kumimoji="0" sz="1400" b="0" i="0" u="none" strike="noStrike" kern="1200" cap="none" spc="0" normalizeH="0" baseline="0" noProof="0">
              <a:ln>
                <a:noFill/>
              </a:ln>
              <a:solidFill>
                <a:prstClr val="black"/>
              </a:solidFill>
              <a:effectLst/>
              <a:uLnTx/>
              <a:uFillTx/>
              <a:latin typeface="Tinos"/>
              <a:ea typeface="+mn-ea"/>
              <a:cs typeface="Tinos"/>
            </a:endParaRPr>
          </a:p>
          <a:p>
            <a:pPr marL="539115" marR="0" lvl="0" indent="0" algn="l" defTabSz="914400" rtl="0" eaLnBrk="1" fontAlgn="auto" latinLnBrk="0" hangingPunct="1">
              <a:lnSpc>
                <a:spcPts val="1655"/>
              </a:lnSpc>
              <a:spcBef>
                <a:spcPts val="50"/>
              </a:spcBef>
              <a:spcAft>
                <a:spcPts val="0"/>
              </a:spcAft>
              <a:buClrTx/>
              <a:buSzTx/>
              <a:buFontTx/>
              <a:buNone/>
              <a:tabLst/>
              <a:defRPr/>
            </a:pPr>
            <a:r>
              <a:rPr kumimoji="0" sz="1400" b="0" i="0" u="none" strike="noStrike" kern="1200" cap="none" spc="254" normalizeH="0" baseline="0" noProof="0" dirty="0">
                <a:ln>
                  <a:noFill/>
                </a:ln>
                <a:solidFill>
                  <a:prstClr val="black"/>
                </a:solidFill>
                <a:effectLst/>
                <a:uLnTx/>
                <a:uFillTx/>
                <a:latin typeface="Tinos"/>
                <a:ea typeface="+mn-ea"/>
                <a:cs typeface="Tinos"/>
              </a:rPr>
              <a:t>=</a:t>
            </a:r>
            <a:r>
              <a:rPr kumimoji="0" sz="1400" b="0" i="0" u="none" strike="noStrike" kern="1200" cap="none" spc="35"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𝟒</a:t>
            </a:r>
            <a:r>
              <a:rPr kumimoji="0" sz="1400" b="0" i="0" u="none" strike="noStrike" kern="1200" cap="none" spc="-240" normalizeH="0" baseline="0" noProof="0" dirty="0">
                <a:ln>
                  <a:noFill/>
                </a:ln>
                <a:solidFill>
                  <a:prstClr val="black"/>
                </a:solidFill>
                <a:effectLst/>
                <a:uLnTx/>
                <a:uFillTx/>
                <a:latin typeface="Tinos"/>
                <a:ea typeface="+mn-ea"/>
                <a:cs typeface="Tinos"/>
              </a:rPr>
              <a:t> </a:t>
            </a:r>
            <a:r>
              <a:rPr kumimoji="0" sz="1400" b="0" i="0" u="none" strike="noStrike" kern="1200" cap="none" spc="210" normalizeH="0" baseline="0" noProof="0" dirty="0">
                <a:ln>
                  <a:noFill/>
                </a:ln>
                <a:solidFill>
                  <a:prstClr val="black"/>
                </a:solidFill>
                <a:effectLst/>
                <a:uLnTx/>
                <a:uFillTx/>
                <a:latin typeface="Tinos"/>
                <a:ea typeface="+mn-ea"/>
                <a:cs typeface="Tinos"/>
              </a:rPr>
              <a:t>×</a:t>
            </a:r>
            <a:r>
              <a:rPr kumimoji="0" sz="1400" b="0" i="0" u="none" strike="noStrike" kern="1200" cap="none" spc="-50" normalizeH="0" baseline="0" noProof="0" dirty="0">
                <a:ln>
                  <a:noFill/>
                </a:ln>
                <a:solidFill>
                  <a:prstClr val="black"/>
                </a:solidFill>
                <a:effectLst/>
                <a:uLnTx/>
                <a:uFillTx/>
                <a:latin typeface="Tinos"/>
                <a:ea typeface="+mn-ea"/>
                <a:cs typeface="Tinos"/>
              </a:rPr>
              <a:t> </a:t>
            </a:r>
            <a:r>
              <a:rPr kumimoji="0" sz="1400" b="0" i="0" u="none" strike="noStrike" kern="1200" cap="none" spc="-160" normalizeH="0" baseline="0" noProof="0" dirty="0">
                <a:ln>
                  <a:noFill/>
                </a:ln>
                <a:solidFill>
                  <a:prstClr val="black"/>
                </a:solidFill>
                <a:effectLst/>
                <a:uLnTx/>
                <a:uFillTx/>
                <a:latin typeface="Tinos"/>
                <a:ea typeface="+mn-ea"/>
                <a:cs typeface="Tinos"/>
              </a:rPr>
              <a:t>𝟎.</a:t>
            </a:r>
            <a:r>
              <a:rPr kumimoji="0" sz="1400" b="0" i="0" u="none" strike="noStrike" kern="1200" cap="none" spc="-125" normalizeH="0" baseline="0" noProof="0" dirty="0">
                <a:ln>
                  <a:noFill/>
                </a:ln>
                <a:solidFill>
                  <a:prstClr val="black"/>
                </a:solidFill>
                <a:effectLst/>
                <a:uLnTx/>
                <a:uFillTx/>
                <a:latin typeface="Tinos"/>
                <a:ea typeface="+mn-ea"/>
                <a:cs typeface="Tinos"/>
              </a:rPr>
              <a:t> </a:t>
            </a:r>
            <a:r>
              <a:rPr kumimoji="0" sz="1400" b="0" i="0" u="none" strike="noStrike" kern="1200" cap="none" spc="-235" normalizeH="0" baseline="0" noProof="0" dirty="0">
                <a:ln>
                  <a:noFill/>
                </a:ln>
                <a:solidFill>
                  <a:prstClr val="black"/>
                </a:solidFill>
                <a:effectLst/>
                <a:uLnTx/>
                <a:uFillTx/>
                <a:latin typeface="Tinos"/>
                <a:ea typeface="+mn-ea"/>
                <a:cs typeface="Tinos"/>
              </a:rPr>
              <a:t>𝟖𝟒𝟖𝟖</a:t>
            </a:r>
            <a:r>
              <a:rPr kumimoji="0" sz="1500" b="0" i="0" u="none" strike="noStrike" kern="1200" cap="none" spc="-352" normalizeH="0" baseline="27777" noProof="0" dirty="0">
                <a:ln>
                  <a:noFill/>
                </a:ln>
                <a:solidFill>
                  <a:prstClr val="black"/>
                </a:solidFill>
                <a:effectLst/>
                <a:uLnTx/>
                <a:uFillTx/>
                <a:latin typeface="Tinos"/>
                <a:ea typeface="+mn-ea"/>
                <a:cs typeface="Tinos"/>
              </a:rPr>
              <a:t>𝟑  </a:t>
            </a:r>
            <a:r>
              <a:rPr kumimoji="0" sz="1400" b="0" i="0" u="none" strike="noStrike" kern="1200" cap="none" spc="210" normalizeH="0" baseline="0" noProof="0" dirty="0">
                <a:ln>
                  <a:noFill/>
                </a:ln>
                <a:solidFill>
                  <a:prstClr val="black"/>
                </a:solidFill>
                <a:effectLst/>
                <a:uLnTx/>
                <a:uFillTx/>
                <a:latin typeface="Tinos"/>
                <a:ea typeface="+mn-ea"/>
                <a:cs typeface="Tinos"/>
              </a:rPr>
              <a:t>×</a:t>
            </a:r>
            <a:r>
              <a:rPr kumimoji="0" sz="1400" b="0" i="0" u="none" strike="noStrike" kern="1200" cap="none" spc="-50" normalizeH="0" baseline="0" noProof="0" dirty="0">
                <a:ln>
                  <a:noFill/>
                </a:ln>
                <a:solidFill>
                  <a:prstClr val="black"/>
                </a:solidFill>
                <a:effectLst/>
                <a:uLnTx/>
                <a:uFillTx/>
                <a:latin typeface="Tinos"/>
                <a:ea typeface="+mn-ea"/>
                <a:cs typeface="Tinos"/>
              </a:rPr>
              <a:t> </a:t>
            </a:r>
            <a:r>
              <a:rPr kumimoji="0" sz="1400" b="0" i="0" u="none" strike="noStrike" kern="1200" cap="none" spc="-160" normalizeH="0" baseline="0" noProof="0" dirty="0">
                <a:ln>
                  <a:noFill/>
                </a:ln>
                <a:solidFill>
                  <a:prstClr val="black"/>
                </a:solidFill>
                <a:effectLst/>
                <a:uLnTx/>
                <a:uFillTx/>
                <a:latin typeface="Tinos"/>
                <a:ea typeface="+mn-ea"/>
                <a:cs typeface="Tinos"/>
              </a:rPr>
              <a:t>𝟎.</a:t>
            </a:r>
            <a:r>
              <a:rPr kumimoji="0" sz="1400" b="0" i="0" u="none" strike="noStrike" kern="1200" cap="none" spc="-110" normalizeH="0" baseline="0" noProof="0" dirty="0">
                <a:ln>
                  <a:noFill/>
                </a:ln>
                <a:solidFill>
                  <a:prstClr val="black"/>
                </a:solidFill>
                <a:effectLst/>
                <a:uLnTx/>
                <a:uFillTx/>
                <a:latin typeface="Tinos"/>
                <a:ea typeface="+mn-ea"/>
                <a:cs typeface="Tinos"/>
              </a:rPr>
              <a:t> </a:t>
            </a:r>
            <a:r>
              <a:rPr kumimoji="0" sz="1400" b="0" i="0" u="none" strike="noStrike" kern="1200" cap="none" spc="-250" normalizeH="0" baseline="0" noProof="0" dirty="0">
                <a:ln>
                  <a:noFill/>
                </a:ln>
                <a:solidFill>
                  <a:prstClr val="black"/>
                </a:solidFill>
                <a:effectLst/>
                <a:uLnTx/>
                <a:uFillTx/>
                <a:latin typeface="Tinos"/>
                <a:ea typeface="+mn-ea"/>
                <a:cs typeface="Tinos"/>
              </a:rPr>
              <a:t>𝟏𝟓𝟏𝟐  </a:t>
            </a:r>
            <a:r>
              <a:rPr kumimoji="0" sz="1400" b="0" i="0" u="none" strike="noStrike" kern="1200" cap="none" spc="254" normalizeH="0" baseline="0" noProof="0" dirty="0">
                <a:ln>
                  <a:noFill/>
                </a:ln>
                <a:solidFill>
                  <a:prstClr val="black"/>
                </a:solidFill>
                <a:effectLst/>
                <a:uLnTx/>
                <a:uFillTx/>
                <a:latin typeface="Tinos"/>
                <a:ea typeface="+mn-ea"/>
                <a:cs typeface="Tinos"/>
              </a:rPr>
              <a:t>+</a:t>
            </a:r>
            <a:r>
              <a:rPr kumimoji="0" sz="1400" b="0" i="0" u="none" strike="noStrike" kern="1200" cap="none" spc="-50" normalizeH="0" baseline="0" noProof="0" dirty="0">
                <a:ln>
                  <a:noFill/>
                </a:ln>
                <a:solidFill>
                  <a:prstClr val="black"/>
                </a:solidFill>
                <a:effectLst/>
                <a:uLnTx/>
                <a:uFillTx/>
                <a:latin typeface="Tinos"/>
                <a:ea typeface="+mn-ea"/>
                <a:cs typeface="Tinos"/>
              </a:rPr>
              <a:t> </a:t>
            </a:r>
            <a:r>
              <a:rPr kumimoji="0" sz="1400" b="0" i="0" u="none" strike="noStrike" kern="1200" cap="none" spc="-160" normalizeH="0" baseline="0" noProof="0" dirty="0">
                <a:ln>
                  <a:noFill/>
                </a:ln>
                <a:solidFill>
                  <a:prstClr val="black"/>
                </a:solidFill>
                <a:effectLst/>
                <a:uLnTx/>
                <a:uFillTx/>
                <a:latin typeface="Tinos"/>
                <a:ea typeface="+mn-ea"/>
                <a:cs typeface="Tinos"/>
              </a:rPr>
              <a:t>𝟎.</a:t>
            </a:r>
            <a:r>
              <a:rPr kumimoji="0" sz="1400" b="0" i="0" u="none" strike="noStrike" kern="1200" cap="none" spc="-125" normalizeH="0" baseline="0" noProof="0" dirty="0">
                <a:ln>
                  <a:noFill/>
                </a:ln>
                <a:solidFill>
                  <a:prstClr val="black"/>
                </a:solidFill>
                <a:effectLst/>
                <a:uLnTx/>
                <a:uFillTx/>
                <a:latin typeface="Tinos"/>
                <a:ea typeface="+mn-ea"/>
                <a:cs typeface="Tinos"/>
              </a:rPr>
              <a:t> </a:t>
            </a:r>
            <a:r>
              <a:rPr kumimoji="0" sz="1400" b="0" i="0" u="none" strike="noStrike" kern="1200" cap="none" spc="-235" normalizeH="0" baseline="0" noProof="0" dirty="0">
                <a:ln>
                  <a:noFill/>
                </a:ln>
                <a:solidFill>
                  <a:prstClr val="black"/>
                </a:solidFill>
                <a:effectLst/>
                <a:uLnTx/>
                <a:uFillTx/>
                <a:latin typeface="Tinos"/>
                <a:ea typeface="+mn-ea"/>
                <a:cs typeface="Tinos"/>
              </a:rPr>
              <a:t>𝟖𝟒𝟖𝟖</a:t>
            </a:r>
            <a:r>
              <a:rPr kumimoji="0" sz="1500" b="0" i="0" u="none" strike="noStrike" kern="1200" cap="none" spc="-352" normalizeH="0" baseline="27777" noProof="0" dirty="0">
                <a:ln>
                  <a:noFill/>
                </a:ln>
                <a:solidFill>
                  <a:prstClr val="black"/>
                </a:solidFill>
                <a:effectLst/>
                <a:uLnTx/>
                <a:uFillTx/>
                <a:latin typeface="Tinos"/>
                <a:ea typeface="+mn-ea"/>
                <a:cs typeface="Tinos"/>
              </a:rPr>
              <a:t>𝟒</a:t>
            </a:r>
            <a:endParaRPr kumimoji="0" sz="1500" b="0" i="0" u="none" strike="noStrike" kern="1200" cap="none" spc="0" normalizeH="0" baseline="27777" noProof="0">
              <a:ln>
                <a:noFill/>
              </a:ln>
              <a:solidFill>
                <a:prstClr val="black"/>
              </a:solidFill>
              <a:effectLst/>
              <a:uLnTx/>
              <a:uFillTx/>
              <a:latin typeface="Tinos"/>
              <a:ea typeface="+mn-ea"/>
              <a:cs typeface="Tinos"/>
            </a:endParaRPr>
          </a:p>
          <a:p>
            <a:pPr marL="539115" marR="0" lvl="0" indent="0" algn="l" defTabSz="914400" rtl="0" eaLnBrk="1" fontAlgn="auto" latinLnBrk="0" hangingPunct="1">
              <a:lnSpc>
                <a:spcPts val="1655"/>
              </a:lnSpc>
              <a:spcBef>
                <a:spcPts val="0"/>
              </a:spcBef>
              <a:spcAft>
                <a:spcPts val="0"/>
              </a:spcAft>
              <a:buClrTx/>
              <a:buSzTx/>
              <a:buFontTx/>
              <a:buNone/>
              <a:tabLst/>
              <a:defRPr/>
            </a:pPr>
            <a:r>
              <a:rPr kumimoji="0" sz="1400" b="0" i="0" u="none" strike="noStrike" kern="1200" cap="none" spc="254" normalizeH="0" baseline="0" noProof="0" dirty="0">
                <a:ln>
                  <a:noFill/>
                </a:ln>
                <a:solidFill>
                  <a:prstClr val="black"/>
                </a:solidFill>
                <a:effectLst/>
                <a:uLnTx/>
                <a:uFillTx/>
                <a:latin typeface="Tinos"/>
                <a:ea typeface="+mn-ea"/>
                <a:cs typeface="Tinos"/>
              </a:rPr>
              <a:t>=</a:t>
            </a:r>
            <a:r>
              <a:rPr kumimoji="0" sz="1400" b="0" i="0" u="none" strike="noStrike" kern="1200" cap="none" spc="70" normalizeH="0" baseline="0" noProof="0" dirty="0">
                <a:ln>
                  <a:noFill/>
                </a:ln>
                <a:solidFill>
                  <a:prstClr val="black"/>
                </a:solidFill>
                <a:effectLst/>
                <a:uLnTx/>
                <a:uFillTx/>
                <a:latin typeface="Tinos"/>
                <a:ea typeface="+mn-ea"/>
                <a:cs typeface="Tinos"/>
              </a:rPr>
              <a:t> </a:t>
            </a:r>
            <a:r>
              <a:rPr kumimoji="0" sz="1400" b="0" i="0" u="none" strike="noStrike" kern="1200" cap="none" spc="-160" normalizeH="0" baseline="0" noProof="0" dirty="0">
                <a:ln>
                  <a:noFill/>
                </a:ln>
                <a:solidFill>
                  <a:prstClr val="black"/>
                </a:solidFill>
                <a:effectLst/>
                <a:uLnTx/>
                <a:uFillTx/>
                <a:latin typeface="Tinos"/>
                <a:ea typeface="+mn-ea"/>
                <a:cs typeface="Tinos"/>
              </a:rPr>
              <a:t>𝟎. </a:t>
            </a:r>
            <a:r>
              <a:rPr kumimoji="0" sz="1400" b="0" i="0" u="none" strike="noStrike" kern="1200" cap="none" spc="-250" normalizeH="0" baseline="0" noProof="0" dirty="0">
                <a:ln>
                  <a:noFill/>
                </a:ln>
                <a:solidFill>
                  <a:prstClr val="black"/>
                </a:solidFill>
                <a:effectLst/>
                <a:uLnTx/>
                <a:uFillTx/>
                <a:latin typeface="Tinos"/>
                <a:ea typeface="+mn-ea"/>
                <a:cs typeface="Tinos"/>
              </a:rPr>
              <a:t>𝟖𝟖𝟖𝟗</a:t>
            </a:r>
            <a:endParaRPr kumimoji="0" sz="1400" b="0" i="0" u="none" strike="noStrike" kern="1200" cap="none" spc="0" normalizeH="0" baseline="0" noProof="0">
              <a:ln>
                <a:noFill/>
              </a:ln>
              <a:solidFill>
                <a:prstClr val="black"/>
              </a:solidFill>
              <a:effectLst/>
              <a:uLnTx/>
              <a:uFillTx/>
              <a:latin typeface="Tinos"/>
              <a:ea typeface="+mn-ea"/>
              <a:cs typeface="Tinos"/>
            </a:endParaRPr>
          </a:p>
        </p:txBody>
      </p:sp>
      <p:grpSp>
        <p:nvGrpSpPr>
          <p:cNvPr id="21" name="object 21"/>
          <p:cNvGrpSpPr/>
          <p:nvPr/>
        </p:nvGrpSpPr>
        <p:grpSpPr>
          <a:xfrm>
            <a:off x="286448" y="641540"/>
            <a:ext cx="314325" cy="340360"/>
            <a:chOff x="286448" y="641540"/>
            <a:chExt cx="314325" cy="340360"/>
          </a:xfrm>
        </p:grpSpPr>
        <p:sp>
          <p:nvSpPr>
            <p:cNvPr id="22" name="object 22"/>
            <p:cNvSpPr/>
            <p:nvPr/>
          </p:nvSpPr>
          <p:spPr>
            <a:xfrm>
              <a:off x="299466" y="654557"/>
              <a:ext cx="288290" cy="314325"/>
            </a:xfrm>
            <a:custGeom>
              <a:avLst/>
              <a:gdLst/>
              <a:ahLst/>
              <a:cxnLst/>
              <a:rect l="l" t="t" r="r" b="b"/>
              <a:pathLst>
                <a:path w="288290" h="314325">
                  <a:moveTo>
                    <a:pt x="288036" y="0"/>
                  </a:moveTo>
                  <a:lnTo>
                    <a:pt x="0" y="0"/>
                  </a:lnTo>
                  <a:lnTo>
                    <a:pt x="0" y="313944"/>
                  </a:lnTo>
                  <a:lnTo>
                    <a:pt x="288036" y="313944"/>
                  </a:lnTo>
                  <a:lnTo>
                    <a:pt x="28803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99466" y="654557"/>
              <a:ext cx="288290" cy="314325"/>
            </a:xfrm>
            <a:custGeom>
              <a:avLst/>
              <a:gdLst/>
              <a:ahLst/>
              <a:cxnLst/>
              <a:rect l="l" t="t" r="r" b="b"/>
              <a:pathLst>
                <a:path w="288290" h="314325">
                  <a:moveTo>
                    <a:pt x="0" y="313944"/>
                  </a:moveTo>
                  <a:lnTo>
                    <a:pt x="288036" y="313944"/>
                  </a:lnTo>
                  <a:lnTo>
                    <a:pt x="288036"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299465" y="654558"/>
            <a:ext cx="288290" cy="314325"/>
          </a:xfrm>
          <a:prstGeom prst="rect">
            <a:avLst/>
          </a:prstGeom>
        </p:spPr>
        <p:txBody>
          <a:bodyPr vert="horz" wrap="square" lIns="0" tIns="4445" rIns="0" bIns="0" rtlCol="0">
            <a:spAutoFit/>
          </a:bodyPr>
          <a:lstStyle/>
          <a:p>
            <a:pPr marL="84455" marR="0" lvl="0" indent="0" algn="l" defTabSz="914400" rtl="0" eaLnBrk="1" fontAlgn="auto" latinLnBrk="0" hangingPunct="1">
              <a:lnSpc>
                <a:spcPct val="100000"/>
              </a:lnSpc>
              <a:spcBef>
                <a:spcPts val="35"/>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5" name="object 25"/>
          <p:cNvGrpSpPr/>
          <p:nvPr/>
        </p:nvGrpSpPr>
        <p:grpSpPr>
          <a:xfrm>
            <a:off x="312420" y="4064508"/>
            <a:ext cx="312420" cy="340360"/>
            <a:chOff x="312420" y="4064508"/>
            <a:chExt cx="312420" cy="340360"/>
          </a:xfrm>
        </p:grpSpPr>
        <p:sp>
          <p:nvSpPr>
            <p:cNvPr id="26" name="object 26"/>
            <p:cNvSpPr/>
            <p:nvPr/>
          </p:nvSpPr>
          <p:spPr>
            <a:xfrm>
              <a:off x="325374" y="4077462"/>
              <a:ext cx="287020" cy="314325"/>
            </a:xfrm>
            <a:custGeom>
              <a:avLst/>
              <a:gdLst/>
              <a:ahLst/>
              <a:cxnLst/>
              <a:rect l="l" t="t" r="r" b="b"/>
              <a:pathLst>
                <a:path w="287020" h="314325">
                  <a:moveTo>
                    <a:pt x="286512" y="0"/>
                  </a:moveTo>
                  <a:lnTo>
                    <a:pt x="0" y="0"/>
                  </a:lnTo>
                  <a:lnTo>
                    <a:pt x="0" y="313944"/>
                  </a:lnTo>
                  <a:lnTo>
                    <a:pt x="286512" y="313944"/>
                  </a:lnTo>
                  <a:lnTo>
                    <a:pt x="28651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25374" y="4077462"/>
              <a:ext cx="287020" cy="314325"/>
            </a:xfrm>
            <a:custGeom>
              <a:avLst/>
              <a:gdLst/>
              <a:ahLst/>
              <a:cxnLst/>
              <a:rect l="l" t="t" r="r" b="b"/>
              <a:pathLst>
                <a:path w="287020" h="314325">
                  <a:moveTo>
                    <a:pt x="0" y="313944"/>
                  </a:moveTo>
                  <a:lnTo>
                    <a:pt x="286512" y="313944"/>
                  </a:lnTo>
                  <a:lnTo>
                    <a:pt x="286512"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object 28"/>
          <p:cNvSpPr txBox="1"/>
          <p:nvPr/>
        </p:nvSpPr>
        <p:spPr>
          <a:xfrm>
            <a:off x="325374" y="4077461"/>
            <a:ext cx="287020" cy="314325"/>
          </a:xfrm>
          <a:prstGeom prst="rect">
            <a:avLst/>
          </a:prstGeom>
        </p:spPr>
        <p:txBody>
          <a:bodyPr vert="horz" wrap="square" lIns="0" tIns="5080" rIns="0" bIns="0" rtlCol="0">
            <a:spAutoFit/>
          </a:bodyPr>
          <a:lstStyle/>
          <a:p>
            <a:pPr marL="84455" marR="0" lvl="0" indent="0" algn="l" defTabSz="914400" rtl="0" eaLnBrk="1" fontAlgn="auto" latinLnBrk="0" hangingPunct="1">
              <a:lnSpc>
                <a:spcPct val="100000"/>
              </a:lnSpc>
              <a:spcBef>
                <a:spcPts val="4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2</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9" name="object 29"/>
          <p:cNvSpPr txBox="1"/>
          <p:nvPr/>
        </p:nvSpPr>
        <p:spPr>
          <a:xfrm>
            <a:off x="5185028" y="675513"/>
            <a:ext cx="3241040" cy="452755"/>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Carlito"/>
                <a:ea typeface="+mn-ea"/>
                <a:cs typeface="Carlito"/>
              </a:rPr>
              <a:t>For </a:t>
            </a:r>
            <a:r>
              <a:rPr kumimoji="0" sz="1400" b="0" i="0" u="none" strike="noStrike" kern="1200" cap="none" spc="-5" normalizeH="0" baseline="0" noProof="0" dirty="0">
                <a:ln>
                  <a:noFill/>
                </a:ln>
                <a:solidFill>
                  <a:prstClr val="black"/>
                </a:solidFill>
                <a:effectLst/>
                <a:uLnTx/>
                <a:uFillTx/>
                <a:latin typeface="Carlito"/>
                <a:ea typeface="+mn-ea"/>
                <a:cs typeface="Carlito"/>
              </a:rPr>
              <a:t>each </a:t>
            </a:r>
            <a:r>
              <a:rPr kumimoji="0" sz="1400" b="0" i="0" u="none" strike="noStrike" kern="1200" cap="none" spc="0" normalizeH="0" baseline="0" noProof="0" dirty="0">
                <a:ln>
                  <a:noFill/>
                </a:ln>
                <a:solidFill>
                  <a:prstClr val="black"/>
                </a:solidFill>
                <a:effectLst/>
                <a:uLnTx/>
                <a:uFillTx/>
                <a:latin typeface="Carlito"/>
                <a:ea typeface="+mn-ea"/>
                <a:cs typeface="Carlito"/>
              </a:rPr>
              <a:t>10 lines </a:t>
            </a:r>
            <a:r>
              <a:rPr kumimoji="0" sz="1400" b="0" i="0" u="none" strike="noStrike" kern="1200" cap="none" spc="-5" normalizeH="0" baseline="0" noProof="0" dirty="0">
                <a:ln>
                  <a:noFill/>
                </a:ln>
                <a:solidFill>
                  <a:prstClr val="black"/>
                </a:solidFill>
                <a:effectLst/>
                <a:uLnTx/>
                <a:uFillTx/>
                <a:latin typeface="Carlito"/>
                <a:ea typeface="+mn-ea"/>
                <a:cs typeface="Carlito"/>
              </a:rPr>
              <a:t>of </a:t>
            </a:r>
            <a:r>
              <a:rPr kumimoji="0" sz="1400" b="0" i="0" u="none" strike="noStrike" kern="1200" cap="none" spc="-10" normalizeH="0" baseline="0" noProof="0" dirty="0">
                <a:ln>
                  <a:noFill/>
                </a:ln>
                <a:solidFill>
                  <a:prstClr val="black"/>
                </a:solidFill>
                <a:effectLst/>
                <a:uLnTx/>
                <a:uFillTx/>
                <a:latin typeface="Carlito"/>
                <a:ea typeface="+mn-ea"/>
                <a:cs typeface="Carlito"/>
              </a:rPr>
              <a:t>programming </a:t>
            </a:r>
            <a:r>
              <a:rPr kumimoji="0" sz="1400" b="0" i="0" u="none" strike="noStrike" kern="1200" cap="none" spc="-20" normalizeH="0" baseline="0" noProof="0" dirty="0">
                <a:ln>
                  <a:noFill/>
                </a:ln>
                <a:solidFill>
                  <a:prstClr val="black"/>
                </a:solidFill>
                <a:effectLst/>
                <a:uLnTx/>
                <a:uFillTx/>
                <a:latin typeface="Carlito"/>
                <a:ea typeface="+mn-ea"/>
                <a:cs typeface="Carlito"/>
              </a:rPr>
              <a:t>there’s </a:t>
            </a:r>
            <a:r>
              <a:rPr kumimoji="0" sz="1400" b="0" i="0" u="none" strike="noStrike" kern="1200" cap="none" spc="0" normalizeH="0" baseline="0" noProof="0" dirty="0">
                <a:ln>
                  <a:noFill/>
                </a:ln>
                <a:solidFill>
                  <a:prstClr val="black"/>
                </a:solidFill>
                <a:effectLst/>
                <a:uLnTx/>
                <a:uFillTx/>
                <a:latin typeface="Carlito"/>
                <a:ea typeface="+mn-ea"/>
                <a:cs typeface="Carlito"/>
              </a:rPr>
              <a:t>0.6  </a:t>
            </a:r>
            <a:r>
              <a:rPr kumimoji="0" sz="1400" b="0" i="0" u="none" strike="noStrike" kern="1200" cap="none" spc="-5" normalizeH="0" baseline="0" noProof="0" dirty="0">
                <a:ln>
                  <a:noFill/>
                </a:ln>
                <a:solidFill>
                  <a:prstClr val="black"/>
                </a:solidFill>
                <a:effectLst/>
                <a:uLnTx/>
                <a:uFillTx/>
                <a:latin typeface="Carlito"/>
                <a:ea typeface="+mn-ea"/>
                <a:cs typeface="Carlito"/>
              </a:rPr>
              <a:t>bugs.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0" name="object 30"/>
          <p:cNvGrpSpPr/>
          <p:nvPr/>
        </p:nvGrpSpPr>
        <p:grpSpPr>
          <a:xfrm>
            <a:off x="6278498" y="1583308"/>
            <a:ext cx="495300" cy="324485"/>
            <a:chOff x="6278498" y="1583308"/>
            <a:chExt cx="495300" cy="324485"/>
          </a:xfrm>
        </p:grpSpPr>
        <p:sp>
          <p:nvSpPr>
            <p:cNvPr id="31" name="object 31"/>
            <p:cNvSpPr/>
            <p:nvPr/>
          </p:nvSpPr>
          <p:spPr>
            <a:xfrm>
              <a:off x="6580250" y="1583308"/>
              <a:ext cx="190500" cy="14109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6278498" y="1766188"/>
              <a:ext cx="495300" cy="141605"/>
            </a:xfrm>
            <a:custGeom>
              <a:avLst/>
              <a:gdLst/>
              <a:ahLst/>
              <a:cxnLst/>
              <a:rect l="l" t="t" r="r" b="b"/>
              <a:pathLst>
                <a:path w="495300" h="141605">
                  <a:moveTo>
                    <a:pt x="450215" y="0"/>
                  </a:moveTo>
                  <a:lnTo>
                    <a:pt x="448182" y="5714"/>
                  </a:lnTo>
                  <a:lnTo>
                    <a:pt x="456374" y="9261"/>
                  </a:lnTo>
                  <a:lnTo>
                    <a:pt x="463423" y="14176"/>
                  </a:lnTo>
                  <a:lnTo>
                    <a:pt x="481824" y="57802"/>
                  </a:lnTo>
                  <a:lnTo>
                    <a:pt x="482346" y="69850"/>
                  </a:lnTo>
                  <a:lnTo>
                    <a:pt x="481822" y="82307"/>
                  </a:lnTo>
                  <a:lnTo>
                    <a:pt x="469225" y="120540"/>
                  </a:lnTo>
                  <a:lnTo>
                    <a:pt x="448436" y="135382"/>
                  </a:lnTo>
                  <a:lnTo>
                    <a:pt x="450215" y="141097"/>
                  </a:lnTo>
                  <a:lnTo>
                    <a:pt x="483616" y="116459"/>
                  </a:lnTo>
                  <a:lnTo>
                    <a:pt x="495300" y="70612"/>
                  </a:lnTo>
                  <a:lnTo>
                    <a:pt x="494563" y="57661"/>
                  </a:lnTo>
                  <a:lnTo>
                    <a:pt x="477164" y="16073"/>
                  </a:lnTo>
                  <a:lnTo>
                    <a:pt x="460452" y="3690"/>
                  </a:lnTo>
                  <a:lnTo>
                    <a:pt x="450215" y="0"/>
                  </a:lnTo>
                  <a:close/>
                </a:path>
                <a:path w="495300" h="141605">
                  <a:moveTo>
                    <a:pt x="45085" y="0"/>
                  </a:moveTo>
                  <a:lnTo>
                    <a:pt x="11684" y="24764"/>
                  </a:lnTo>
                  <a:lnTo>
                    <a:pt x="0" y="70612"/>
                  </a:lnTo>
                  <a:lnTo>
                    <a:pt x="736" y="83562"/>
                  </a:lnTo>
                  <a:lnTo>
                    <a:pt x="18135" y="125077"/>
                  </a:lnTo>
                  <a:lnTo>
                    <a:pt x="45085" y="141097"/>
                  </a:lnTo>
                  <a:lnTo>
                    <a:pt x="46862" y="135382"/>
                  </a:lnTo>
                  <a:lnTo>
                    <a:pt x="38838" y="131831"/>
                  </a:lnTo>
                  <a:lnTo>
                    <a:pt x="31908" y="126888"/>
                  </a:lnTo>
                  <a:lnTo>
                    <a:pt x="13477" y="82307"/>
                  </a:lnTo>
                  <a:lnTo>
                    <a:pt x="12953" y="69850"/>
                  </a:lnTo>
                  <a:lnTo>
                    <a:pt x="13477" y="57802"/>
                  </a:lnTo>
                  <a:lnTo>
                    <a:pt x="26078" y="20448"/>
                  </a:lnTo>
                  <a:lnTo>
                    <a:pt x="47116" y="5714"/>
                  </a:lnTo>
                  <a:lnTo>
                    <a:pt x="450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object 33"/>
          <p:cNvSpPr/>
          <p:nvPr/>
        </p:nvSpPr>
        <p:spPr>
          <a:xfrm>
            <a:off x="6234303" y="3442588"/>
            <a:ext cx="763905" cy="324485"/>
          </a:xfrm>
          <a:custGeom>
            <a:avLst/>
            <a:gdLst/>
            <a:ahLst/>
            <a:cxnLst/>
            <a:rect l="l" t="t" r="r" b="b"/>
            <a:pathLst>
              <a:path w="763904" h="324485">
                <a:moveTo>
                  <a:pt x="47117" y="188595"/>
                </a:moveTo>
                <a:lnTo>
                  <a:pt x="45085" y="182880"/>
                </a:lnTo>
                <a:lnTo>
                  <a:pt x="34836" y="186575"/>
                </a:lnTo>
                <a:lnTo>
                  <a:pt x="25857" y="191935"/>
                </a:lnTo>
                <a:lnTo>
                  <a:pt x="2933" y="228574"/>
                </a:lnTo>
                <a:lnTo>
                  <a:pt x="0" y="253492"/>
                </a:lnTo>
                <a:lnTo>
                  <a:pt x="723" y="266446"/>
                </a:lnTo>
                <a:lnTo>
                  <a:pt x="18122" y="307962"/>
                </a:lnTo>
                <a:lnTo>
                  <a:pt x="45085" y="323977"/>
                </a:lnTo>
                <a:lnTo>
                  <a:pt x="46863" y="318262"/>
                </a:lnTo>
                <a:lnTo>
                  <a:pt x="38836" y="314718"/>
                </a:lnTo>
                <a:lnTo>
                  <a:pt x="31902" y="309778"/>
                </a:lnTo>
                <a:lnTo>
                  <a:pt x="13474" y="265188"/>
                </a:lnTo>
                <a:lnTo>
                  <a:pt x="12954" y="252730"/>
                </a:lnTo>
                <a:lnTo>
                  <a:pt x="13474" y="240690"/>
                </a:lnTo>
                <a:lnTo>
                  <a:pt x="26073" y="203339"/>
                </a:lnTo>
                <a:lnTo>
                  <a:pt x="38938" y="192151"/>
                </a:lnTo>
                <a:lnTo>
                  <a:pt x="47117" y="188595"/>
                </a:lnTo>
                <a:close/>
              </a:path>
              <a:path w="763904" h="324485">
                <a:moveTo>
                  <a:pt x="47117" y="5715"/>
                </a:moveTo>
                <a:lnTo>
                  <a:pt x="45085" y="0"/>
                </a:lnTo>
                <a:lnTo>
                  <a:pt x="34836" y="3695"/>
                </a:lnTo>
                <a:lnTo>
                  <a:pt x="25857" y="9055"/>
                </a:lnTo>
                <a:lnTo>
                  <a:pt x="2933" y="45694"/>
                </a:lnTo>
                <a:lnTo>
                  <a:pt x="0" y="70612"/>
                </a:lnTo>
                <a:lnTo>
                  <a:pt x="723" y="83566"/>
                </a:lnTo>
                <a:lnTo>
                  <a:pt x="18122" y="125082"/>
                </a:lnTo>
                <a:lnTo>
                  <a:pt x="45085" y="141097"/>
                </a:lnTo>
                <a:lnTo>
                  <a:pt x="46863" y="135394"/>
                </a:lnTo>
                <a:lnTo>
                  <a:pt x="38836" y="131838"/>
                </a:lnTo>
                <a:lnTo>
                  <a:pt x="31902" y="126898"/>
                </a:lnTo>
                <a:lnTo>
                  <a:pt x="13474" y="82308"/>
                </a:lnTo>
                <a:lnTo>
                  <a:pt x="12954" y="69850"/>
                </a:lnTo>
                <a:lnTo>
                  <a:pt x="13474" y="57810"/>
                </a:lnTo>
                <a:lnTo>
                  <a:pt x="26073" y="20459"/>
                </a:lnTo>
                <a:lnTo>
                  <a:pt x="38938" y="9271"/>
                </a:lnTo>
                <a:lnTo>
                  <a:pt x="47117" y="5715"/>
                </a:lnTo>
                <a:close/>
              </a:path>
              <a:path w="763904" h="324485">
                <a:moveTo>
                  <a:pt x="492252" y="70612"/>
                </a:moveTo>
                <a:lnTo>
                  <a:pt x="480568" y="24765"/>
                </a:lnTo>
                <a:lnTo>
                  <a:pt x="447167" y="0"/>
                </a:lnTo>
                <a:lnTo>
                  <a:pt x="445135" y="5715"/>
                </a:lnTo>
                <a:lnTo>
                  <a:pt x="453326" y="9271"/>
                </a:lnTo>
                <a:lnTo>
                  <a:pt x="460375" y="14185"/>
                </a:lnTo>
                <a:lnTo>
                  <a:pt x="478764" y="57810"/>
                </a:lnTo>
                <a:lnTo>
                  <a:pt x="479298" y="69850"/>
                </a:lnTo>
                <a:lnTo>
                  <a:pt x="478764" y="82308"/>
                </a:lnTo>
                <a:lnTo>
                  <a:pt x="466166" y="120548"/>
                </a:lnTo>
                <a:lnTo>
                  <a:pt x="445389" y="135394"/>
                </a:lnTo>
                <a:lnTo>
                  <a:pt x="447167" y="141097"/>
                </a:lnTo>
                <a:lnTo>
                  <a:pt x="480568" y="116459"/>
                </a:lnTo>
                <a:lnTo>
                  <a:pt x="491515" y="83566"/>
                </a:lnTo>
                <a:lnTo>
                  <a:pt x="492252" y="70612"/>
                </a:lnTo>
                <a:close/>
              </a:path>
              <a:path w="763904" h="324485">
                <a:moveTo>
                  <a:pt x="763524" y="253492"/>
                </a:moveTo>
                <a:lnTo>
                  <a:pt x="751840" y="207645"/>
                </a:lnTo>
                <a:lnTo>
                  <a:pt x="718439" y="182880"/>
                </a:lnTo>
                <a:lnTo>
                  <a:pt x="716407" y="188595"/>
                </a:lnTo>
                <a:lnTo>
                  <a:pt x="724585" y="192151"/>
                </a:lnTo>
                <a:lnTo>
                  <a:pt x="731647" y="197065"/>
                </a:lnTo>
                <a:lnTo>
                  <a:pt x="750036" y="240690"/>
                </a:lnTo>
                <a:lnTo>
                  <a:pt x="750570" y="252730"/>
                </a:lnTo>
                <a:lnTo>
                  <a:pt x="750036" y="265188"/>
                </a:lnTo>
                <a:lnTo>
                  <a:pt x="737438" y="303428"/>
                </a:lnTo>
                <a:lnTo>
                  <a:pt x="716661" y="318262"/>
                </a:lnTo>
                <a:lnTo>
                  <a:pt x="718439" y="323977"/>
                </a:lnTo>
                <a:lnTo>
                  <a:pt x="751840" y="299339"/>
                </a:lnTo>
                <a:lnTo>
                  <a:pt x="762787" y="266446"/>
                </a:lnTo>
                <a:lnTo>
                  <a:pt x="763524" y="253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txBox="1"/>
          <p:nvPr/>
        </p:nvSpPr>
        <p:spPr>
          <a:xfrm>
            <a:off x="5185028" y="1102232"/>
            <a:ext cx="3615690" cy="3046730"/>
          </a:xfrm>
          <a:prstGeom prst="rect">
            <a:avLst/>
          </a:prstGeom>
        </p:spPr>
        <p:txBody>
          <a:bodyPr vert="horz" wrap="square" lIns="0" tIns="13335" rIns="0" bIns="0" rtlCol="0">
            <a:spAutoFit/>
          </a:bodyPr>
          <a:lstStyle/>
          <a:p>
            <a:pPr marL="355600" marR="81915" lvl="0" indent="-342900" algn="l" defTabSz="914400" rtl="0" eaLnBrk="1" fontAlgn="auto" latinLnBrk="0" hangingPunct="1">
              <a:lnSpc>
                <a:spcPct val="100000"/>
              </a:lnSpc>
              <a:spcBef>
                <a:spcPts val="105"/>
              </a:spcBef>
              <a:spcAft>
                <a:spcPts val="0"/>
              </a:spcAft>
              <a:buClrTx/>
              <a:buSzTx/>
              <a:buFontTx/>
              <a:buAutoNum type="alphaLcParenR"/>
              <a:tabLst>
                <a:tab pos="354965" algn="l"/>
                <a:tab pos="355600" algn="l"/>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If </a:t>
            </a:r>
            <a:r>
              <a:rPr kumimoji="0" sz="1400" b="0" i="0" u="none" strike="noStrike" kern="1200" cap="none" spc="0" normalizeH="0" baseline="0" noProof="0" dirty="0">
                <a:ln>
                  <a:noFill/>
                </a:ln>
                <a:solidFill>
                  <a:prstClr val="black"/>
                </a:solidFill>
                <a:effectLst/>
                <a:uLnTx/>
                <a:uFillTx/>
                <a:latin typeface="Carlito"/>
                <a:ea typeface="+mn-ea"/>
                <a:cs typeface="Carlito"/>
              </a:rPr>
              <a:t>I </a:t>
            </a:r>
            <a:r>
              <a:rPr kumimoji="0" sz="1400" b="0" i="0" u="none" strike="noStrike" kern="1200" cap="none" spc="-5" normalizeH="0" baseline="0" noProof="0" dirty="0">
                <a:ln>
                  <a:noFill/>
                </a:ln>
                <a:solidFill>
                  <a:prstClr val="black"/>
                </a:solidFill>
                <a:effectLst/>
                <a:uLnTx/>
                <a:uFillTx/>
                <a:latin typeface="Carlito"/>
                <a:ea typeface="+mn-ea"/>
                <a:cs typeface="Carlito"/>
              </a:rPr>
              <a:t>write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10" normalizeH="0" baseline="0" noProof="0" dirty="0">
                <a:ln>
                  <a:noFill/>
                </a:ln>
                <a:solidFill>
                  <a:prstClr val="black"/>
                </a:solidFill>
                <a:effectLst/>
                <a:uLnTx/>
                <a:uFillTx/>
                <a:latin typeface="Carlito"/>
                <a:ea typeface="+mn-ea"/>
                <a:cs typeface="Carlito"/>
              </a:rPr>
              <a:t>program </a:t>
            </a:r>
            <a:r>
              <a:rPr kumimoji="0" sz="1400" b="0" i="0" u="none" strike="noStrike" kern="1200" cap="none" spc="0" normalizeH="0" baseline="0" noProof="0" dirty="0">
                <a:ln>
                  <a:noFill/>
                </a:ln>
                <a:solidFill>
                  <a:prstClr val="black"/>
                </a:solidFill>
                <a:effectLst/>
                <a:uLnTx/>
                <a:uFillTx/>
                <a:latin typeface="Carlito"/>
                <a:ea typeface="+mn-ea"/>
                <a:cs typeface="Carlito"/>
              </a:rPr>
              <a:t>50 lines long, </a:t>
            </a:r>
            <a:r>
              <a:rPr kumimoji="0" sz="1400" b="0" i="0" u="none" strike="noStrike" kern="1200" cap="none" spc="-10" normalizeH="0" baseline="0" noProof="0" dirty="0">
                <a:ln>
                  <a:noFill/>
                </a:ln>
                <a:solidFill>
                  <a:prstClr val="black"/>
                </a:solidFill>
                <a:effectLst/>
                <a:uLnTx/>
                <a:uFillTx/>
                <a:latin typeface="Carlito"/>
                <a:ea typeface="+mn-ea"/>
                <a:cs typeface="Carlito"/>
              </a:rPr>
              <a:t>what’s </a:t>
            </a:r>
            <a:r>
              <a:rPr kumimoji="0" sz="1400" b="0" i="0" u="none" strike="noStrike" kern="1200" cap="none" spc="-5" normalizeH="0" baseline="0" noProof="0" dirty="0">
                <a:ln>
                  <a:noFill/>
                </a:ln>
                <a:solidFill>
                  <a:prstClr val="black"/>
                </a:solidFill>
                <a:effectLst/>
                <a:uLnTx/>
                <a:uFillTx/>
                <a:latin typeface="Carlito"/>
                <a:ea typeface="+mn-ea"/>
                <a:cs typeface="Carlito"/>
              </a:rPr>
              <a:t>the  probability </a:t>
            </a:r>
            <a:r>
              <a:rPr kumimoji="0" sz="1400" b="0" i="0" u="none" strike="noStrike" kern="1200" cap="none" spc="0" normalizeH="0" baseline="0" noProof="0" dirty="0">
                <a:ln>
                  <a:noFill/>
                </a:ln>
                <a:solidFill>
                  <a:prstClr val="black"/>
                </a:solidFill>
                <a:effectLst/>
                <a:uLnTx/>
                <a:uFillTx/>
                <a:latin typeface="Carlito"/>
                <a:ea typeface="+mn-ea"/>
                <a:cs typeface="Carlito"/>
              </a:rPr>
              <a:t>I </a:t>
            </a:r>
            <a:r>
              <a:rPr kumimoji="0" sz="1400" b="0" i="0" u="none" strike="noStrike" kern="1200" cap="none" spc="-15" normalizeH="0" baseline="0" noProof="0" dirty="0">
                <a:ln>
                  <a:noFill/>
                </a:ln>
                <a:solidFill>
                  <a:prstClr val="black"/>
                </a:solidFill>
                <a:effectLst/>
                <a:uLnTx/>
                <a:uFillTx/>
                <a:latin typeface="Carlito"/>
                <a:ea typeface="+mn-ea"/>
                <a:cs typeface="Carlito"/>
              </a:rPr>
              <a:t>make </a:t>
            </a:r>
            <a:r>
              <a:rPr kumimoji="0" sz="1400" b="0" i="0" u="none" strike="noStrike" kern="1200" cap="none" spc="-5" normalizeH="0" baseline="0" noProof="0" dirty="0">
                <a:ln>
                  <a:noFill/>
                </a:ln>
                <a:solidFill>
                  <a:prstClr val="black"/>
                </a:solidFill>
                <a:effectLst/>
                <a:uLnTx/>
                <a:uFillTx/>
                <a:latin typeface="Carlito"/>
                <a:ea typeface="+mn-ea"/>
                <a:cs typeface="Carlito"/>
              </a:rPr>
              <a:t>at least </a:t>
            </a:r>
            <a:r>
              <a:rPr kumimoji="0" sz="1400" b="0" i="0" u="none" strike="noStrike" kern="1200" cap="none" spc="0" normalizeH="0" baseline="0" noProof="0" dirty="0">
                <a:ln>
                  <a:noFill/>
                </a:ln>
                <a:solidFill>
                  <a:prstClr val="black"/>
                </a:solidFill>
                <a:effectLst/>
                <a:uLnTx/>
                <a:uFillTx/>
                <a:latin typeface="Carlito"/>
                <a:ea typeface="+mn-ea"/>
                <a:cs typeface="Carlito"/>
              </a:rPr>
              <a:t>5</a:t>
            </a:r>
            <a:r>
              <a:rPr kumimoji="0" sz="1400" b="0" i="0" u="none" strike="noStrike" kern="1200" cap="none" spc="15"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bugs?</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975360" marR="0" lvl="0" indent="0" algn="l" defTabSz="914400" rtl="0" eaLnBrk="1" fontAlgn="auto" latinLnBrk="0" hangingPunct="1">
              <a:lnSpc>
                <a:spcPct val="100000"/>
              </a:lnSpc>
              <a:spcBef>
                <a:spcPts val="20"/>
              </a:spcBef>
              <a:spcAft>
                <a:spcPts val="0"/>
              </a:spcAft>
              <a:buClrTx/>
              <a:buSzTx/>
              <a:buFontTx/>
              <a:buNone/>
              <a:tabLst/>
              <a:defRPr/>
            </a:pPr>
            <a:r>
              <a:rPr kumimoji="0" sz="1200" b="0" i="0" u="none" strike="noStrike" kern="1200" cap="none" spc="-65" normalizeH="0" baseline="0" noProof="0" dirty="0">
                <a:ln>
                  <a:noFill/>
                </a:ln>
                <a:solidFill>
                  <a:prstClr val="black"/>
                </a:solidFill>
                <a:effectLst/>
                <a:uLnTx/>
                <a:uFillTx/>
                <a:latin typeface="Tinos"/>
                <a:ea typeface="+mn-ea"/>
                <a:cs typeface="Tinos"/>
              </a:rPr>
              <a:t>𝑿~𝑷𝒐</a:t>
            </a:r>
            <a:r>
              <a:rPr kumimoji="0" sz="1200" b="0" i="0" u="none" strike="noStrike" kern="1200" cap="none" spc="-45"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𝟑</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975360" marR="0" lvl="0" indent="0" algn="l" defTabSz="914400" rtl="0" eaLnBrk="1" fontAlgn="auto" latinLnBrk="0" hangingPunct="1">
              <a:lnSpc>
                <a:spcPts val="1430"/>
              </a:lnSpc>
              <a:spcBef>
                <a:spcPts val="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𝟓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24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𝟏𝟖𝟒𝟕</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355600" marR="5080" lvl="0" indent="-342900" algn="l" defTabSz="914400" rtl="0" eaLnBrk="1" fontAlgn="auto" latinLnBrk="0" hangingPunct="1">
              <a:lnSpc>
                <a:spcPts val="1680"/>
              </a:lnSpc>
              <a:spcBef>
                <a:spcPts val="45"/>
              </a:spcBef>
              <a:spcAft>
                <a:spcPts val="0"/>
              </a:spcAft>
              <a:buClrTx/>
              <a:buSzTx/>
              <a:buFontTx/>
              <a:buAutoNum type="alphaLcParenR" startAt="2"/>
              <a:tabLst>
                <a:tab pos="354965" algn="l"/>
                <a:tab pos="355600" algn="l"/>
              </a:tabLst>
              <a:defRPr/>
            </a:pPr>
            <a:r>
              <a:rPr kumimoji="0" sz="1400" b="0" i="0" u="none" strike="noStrike" kern="1200" cap="none" spc="-15" normalizeH="0" baseline="0" noProof="0" dirty="0">
                <a:ln>
                  <a:noFill/>
                </a:ln>
                <a:solidFill>
                  <a:prstClr val="black"/>
                </a:solidFill>
                <a:effectLst/>
                <a:uLnTx/>
                <a:uFillTx/>
                <a:latin typeface="Carlito"/>
                <a:ea typeface="+mn-ea"/>
                <a:cs typeface="Carlito"/>
              </a:rPr>
              <a:t>Mike </a:t>
            </a:r>
            <a:r>
              <a:rPr kumimoji="0" sz="1400" b="0" i="0" u="none" strike="noStrike" kern="1200" cap="none" spc="0" normalizeH="0" baseline="0" noProof="0" dirty="0">
                <a:ln>
                  <a:noFill/>
                </a:ln>
                <a:solidFill>
                  <a:prstClr val="black"/>
                </a:solidFill>
                <a:effectLst/>
                <a:uLnTx/>
                <a:uFillTx/>
                <a:latin typeface="Carlito"/>
                <a:ea typeface="+mn-ea"/>
                <a:cs typeface="Carlito"/>
              </a:rPr>
              <a:t>the </a:t>
            </a:r>
            <a:r>
              <a:rPr kumimoji="0" sz="1400" b="0" i="0" u="none" strike="noStrike" kern="1200" cap="none" spc="-5" normalizeH="0" baseline="0" noProof="0" dirty="0">
                <a:ln>
                  <a:noFill/>
                </a:ln>
                <a:solidFill>
                  <a:prstClr val="black"/>
                </a:solidFill>
                <a:effectLst/>
                <a:uLnTx/>
                <a:uFillTx/>
                <a:latin typeface="Carlito"/>
                <a:ea typeface="+mn-ea"/>
                <a:cs typeface="Carlito"/>
              </a:rPr>
              <a:t>IT boss wants </a:t>
            </a:r>
            <a:r>
              <a:rPr kumimoji="0" sz="1400" b="0" i="0" u="none" strike="noStrike" kern="1200" cap="none" spc="-10" normalizeH="0" baseline="0" noProof="0" dirty="0">
                <a:ln>
                  <a:noFill/>
                </a:ln>
                <a:solidFill>
                  <a:prstClr val="black"/>
                </a:solidFill>
                <a:effectLst/>
                <a:uLnTx/>
                <a:uFillTx/>
                <a:latin typeface="Carlito"/>
                <a:ea typeface="+mn-ea"/>
                <a:cs typeface="Carlito"/>
              </a:rPr>
              <a:t>to downsize </a:t>
            </a:r>
            <a:r>
              <a:rPr kumimoji="0" sz="1400" b="0" i="0" u="none" strike="noStrike" kern="1200" cap="none" spc="-5" normalizeH="0" baseline="0" noProof="0" dirty="0">
                <a:ln>
                  <a:noFill/>
                </a:ln>
                <a:solidFill>
                  <a:prstClr val="black"/>
                </a:solidFill>
                <a:effectLst/>
                <a:uLnTx/>
                <a:uFillTx/>
                <a:latin typeface="Carlito"/>
                <a:ea typeface="+mn-ea"/>
                <a:cs typeface="Carlito"/>
              </a:rPr>
              <a:t>his  </a:t>
            </a:r>
            <a:r>
              <a:rPr kumimoji="0" sz="1400" b="0" i="0" u="none" strike="noStrike" kern="1200" cap="none" spc="-20" normalizeH="0" baseline="0" noProof="0" dirty="0">
                <a:ln>
                  <a:noFill/>
                </a:ln>
                <a:solidFill>
                  <a:prstClr val="black"/>
                </a:solidFill>
                <a:effectLst/>
                <a:uLnTx/>
                <a:uFillTx/>
                <a:latin typeface="Carlito"/>
                <a:ea typeface="+mn-ea"/>
                <a:cs typeface="Carlito"/>
              </a:rPr>
              <a:t>company. </a:t>
            </a:r>
            <a:r>
              <a:rPr kumimoji="0" sz="1400" b="0" i="0" u="none" strike="noStrike" kern="1200" cap="none" spc="-5" normalizeH="0" baseline="0" noProof="0" dirty="0">
                <a:ln>
                  <a:noFill/>
                </a:ln>
                <a:solidFill>
                  <a:prstClr val="black"/>
                </a:solidFill>
                <a:effectLst/>
                <a:uLnTx/>
                <a:uFillTx/>
                <a:latin typeface="Carlito"/>
                <a:ea typeface="+mn-ea"/>
                <a:cs typeface="Carlito"/>
              </a:rPr>
              <a:t>He wants </a:t>
            </a:r>
            <a:r>
              <a:rPr kumimoji="0" sz="1400" b="0" i="0" u="none" strike="noStrike" kern="1200" cap="none" spc="-10" normalizeH="0" baseline="0" noProof="0" dirty="0">
                <a:ln>
                  <a:noFill/>
                </a:ln>
                <a:solidFill>
                  <a:prstClr val="black"/>
                </a:solidFill>
                <a:effectLst/>
                <a:uLnTx/>
                <a:uFillTx/>
                <a:latin typeface="Carlito"/>
                <a:ea typeface="+mn-ea"/>
                <a:cs typeface="Carlito"/>
              </a:rPr>
              <a:t>to fire </a:t>
            </a:r>
            <a:r>
              <a:rPr kumimoji="0" sz="1400" b="0" i="0" u="none" strike="noStrike" kern="1200" cap="none" spc="0" normalizeH="0" baseline="0" noProof="0" dirty="0">
                <a:ln>
                  <a:noFill/>
                </a:ln>
                <a:solidFill>
                  <a:prstClr val="black"/>
                </a:solidFill>
                <a:effectLst/>
                <a:uLnTx/>
                <a:uFillTx/>
                <a:latin typeface="Carlito"/>
                <a:ea typeface="+mn-ea"/>
                <a:cs typeface="Carlito"/>
              </a:rPr>
              <a:t>as </a:t>
            </a:r>
            <a:r>
              <a:rPr kumimoji="0" sz="1400" b="0" i="0" u="none" strike="noStrike" kern="1200" cap="none" spc="-10" normalizeH="0" baseline="0" noProof="0" dirty="0">
                <a:ln>
                  <a:noFill/>
                </a:ln>
                <a:solidFill>
                  <a:prstClr val="black"/>
                </a:solidFill>
                <a:effectLst/>
                <a:uLnTx/>
                <a:uFillTx/>
                <a:latin typeface="Carlito"/>
                <a:ea typeface="+mn-ea"/>
                <a:cs typeface="Carlito"/>
              </a:rPr>
              <a:t>many </a:t>
            </a:r>
            <a:r>
              <a:rPr kumimoji="0" sz="1400" b="0" i="0" u="none" strike="noStrike" kern="1200" cap="none" spc="0" normalizeH="0" baseline="0" noProof="0" dirty="0">
                <a:ln>
                  <a:noFill/>
                </a:ln>
                <a:solidFill>
                  <a:prstClr val="black"/>
                </a:solidFill>
                <a:effectLst/>
                <a:uLnTx/>
                <a:uFillTx/>
                <a:latin typeface="Carlito"/>
                <a:ea typeface="+mn-ea"/>
                <a:cs typeface="Carlito"/>
              </a:rPr>
              <a:t>people as  </a:t>
            </a:r>
            <a:r>
              <a:rPr kumimoji="0" sz="1400" b="0" i="0" u="none" strike="noStrike" kern="1200" cap="none" spc="-5" normalizeH="0" baseline="0" noProof="0" dirty="0">
                <a:ln>
                  <a:noFill/>
                </a:ln>
                <a:solidFill>
                  <a:prstClr val="black"/>
                </a:solidFill>
                <a:effectLst/>
                <a:uLnTx/>
                <a:uFillTx/>
                <a:latin typeface="Carlito"/>
                <a:ea typeface="+mn-ea"/>
                <a:cs typeface="Carlito"/>
              </a:rPr>
              <a:t>possible but </a:t>
            </a:r>
            <a:r>
              <a:rPr kumimoji="0" sz="1400" b="0" i="0" u="none" strike="noStrike" kern="1200" cap="none" spc="0" normalizeH="0" baseline="0" noProof="0" dirty="0">
                <a:ln>
                  <a:noFill/>
                </a:ln>
                <a:solidFill>
                  <a:prstClr val="black"/>
                </a:solidFill>
                <a:effectLst/>
                <a:uLnTx/>
                <a:uFillTx/>
                <a:latin typeface="Carlito"/>
                <a:ea typeface="+mn-ea"/>
                <a:cs typeface="Carlito"/>
              </a:rPr>
              <a:t>is </a:t>
            </a:r>
            <a:r>
              <a:rPr kumimoji="0" sz="1400" b="0" i="0" u="none" strike="noStrike" kern="1200" cap="none" spc="-5" normalizeH="0" baseline="0" noProof="0" dirty="0">
                <a:ln>
                  <a:noFill/>
                </a:ln>
                <a:solidFill>
                  <a:prstClr val="black"/>
                </a:solidFill>
                <a:effectLst/>
                <a:uLnTx/>
                <a:uFillTx/>
                <a:latin typeface="Carlito"/>
                <a:ea typeface="+mn-ea"/>
                <a:cs typeface="Carlito"/>
              </a:rPr>
              <a:t>not </a:t>
            </a:r>
            <a:r>
              <a:rPr kumimoji="0" sz="1400" b="0" i="0" u="none" strike="noStrike" kern="1200" cap="none" spc="0" normalizeH="0" baseline="0" noProof="0" dirty="0">
                <a:ln>
                  <a:noFill/>
                </a:ln>
                <a:solidFill>
                  <a:prstClr val="black"/>
                </a:solidFill>
                <a:effectLst/>
                <a:uLnTx/>
                <a:uFillTx/>
                <a:latin typeface="Carlito"/>
                <a:ea typeface="+mn-ea"/>
                <a:cs typeface="Carlito"/>
              </a:rPr>
              <a:t>allowed </a:t>
            </a:r>
            <a:r>
              <a:rPr kumimoji="0" sz="1400" b="0" i="0" u="none" strike="noStrike" kern="1200" cap="none" spc="-10" normalizeH="0" baseline="0" noProof="0" dirty="0">
                <a:ln>
                  <a:noFill/>
                </a:ln>
                <a:solidFill>
                  <a:prstClr val="black"/>
                </a:solidFill>
                <a:effectLst/>
                <a:uLnTx/>
                <a:uFillTx/>
                <a:latin typeface="Carlito"/>
                <a:ea typeface="+mn-ea"/>
                <a:cs typeface="Carlito"/>
              </a:rPr>
              <a:t>to </a:t>
            </a:r>
            <a:r>
              <a:rPr kumimoji="0" sz="1400" b="0" i="0" u="none" strike="noStrike" kern="1200" cap="none" spc="-15" normalizeH="0" baseline="0" noProof="0" dirty="0">
                <a:ln>
                  <a:noFill/>
                </a:ln>
                <a:solidFill>
                  <a:prstClr val="black"/>
                </a:solidFill>
                <a:effectLst/>
                <a:uLnTx/>
                <a:uFillTx/>
                <a:latin typeface="Carlito"/>
                <a:ea typeface="+mn-ea"/>
                <a:cs typeface="Carlito"/>
              </a:rPr>
              <a:t>exceed </a:t>
            </a:r>
            <a:r>
              <a:rPr kumimoji="0" sz="1400" b="0" i="0" u="none" strike="noStrike" kern="1200" cap="none" spc="0" normalizeH="0" baseline="0" noProof="0" dirty="0">
                <a:ln>
                  <a:noFill/>
                </a:ln>
                <a:solidFill>
                  <a:prstClr val="black"/>
                </a:solidFill>
                <a:effectLst/>
                <a:uLnTx/>
                <a:uFillTx/>
                <a:latin typeface="Carlito"/>
                <a:ea typeface="+mn-ea"/>
                <a:cs typeface="Carlito"/>
              </a:rPr>
              <a:t>1%.  </a:t>
            </a:r>
            <a:r>
              <a:rPr kumimoji="0" sz="1400" b="0" i="0" u="none" strike="noStrike" kern="1200" cap="none" spc="-10" normalizeH="0" baseline="0" noProof="0" dirty="0">
                <a:ln>
                  <a:noFill/>
                </a:ln>
                <a:solidFill>
                  <a:prstClr val="black"/>
                </a:solidFill>
                <a:effectLst/>
                <a:uLnTx/>
                <a:uFillTx/>
                <a:latin typeface="Carlito"/>
                <a:ea typeface="+mn-ea"/>
                <a:cs typeface="Carlito"/>
              </a:rPr>
              <a:t>Every </a:t>
            </a:r>
            <a:r>
              <a:rPr kumimoji="0" sz="1400" b="0" i="0" u="none" strike="noStrike" kern="1200" cap="none" spc="-5" normalizeH="0" baseline="0" noProof="0" dirty="0">
                <a:ln>
                  <a:noFill/>
                </a:ln>
                <a:solidFill>
                  <a:prstClr val="black"/>
                </a:solidFill>
                <a:effectLst/>
                <a:uLnTx/>
                <a:uFillTx/>
                <a:latin typeface="Carlito"/>
                <a:ea typeface="+mn-ea"/>
                <a:cs typeface="Carlito"/>
              </a:rPr>
              <a:t>employee writes </a:t>
            </a:r>
            <a:r>
              <a:rPr kumimoji="0" sz="1400" b="0" i="0" u="none" strike="noStrike" kern="1200" cap="none" spc="0" normalizeH="0" baseline="0" noProof="0" dirty="0">
                <a:ln>
                  <a:noFill/>
                </a:ln>
                <a:solidFill>
                  <a:prstClr val="black"/>
                </a:solidFill>
                <a:effectLst/>
                <a:uLnTx/>
                <a:uFillTx/>
                <a:latin typeface="Carlito"/>
                <a:ea typeface="+mn-ea"/>
                <a:cs typeface="Carlito"/>
              </a:rPr>
              <a:t>a 50 line </a:t>
            </a:r>
            <a:r>
              <a:rPr kumimoji="0" sz="1400" b="0" i="0" u="none" strike="noStrike" kern="1200" cap="none" spc="-10" normalizeH="0" baseline="0" noProof="0" dirty="0">
                <a:ln>
                  <a:noFill/>
                </a:ln>
                <a:solidFill>
                  <a:prstClr val="black"/>
                </a:solidFill>
                <a:effectLst/>
                <a:uLnTx/>
                <a:uFillTx/>
                <a:latin typeface="Carlito"/>
                <a:ea typeface="+mn-ea"/>
                <a:cs typeface="Carlito"/>
              </a:rPr>
              <a:t>program.  </a:t>
            </a:r>
            <a:r>
              <a:rPr kumimoji="0" sz="1400" b="0" i="0" u="none" strike="noStrike" kern="1200" cap="none" spc="-5" normalizeH="0" baseline="0" noProof="0" dirty="0">
                <a:ln>
                  <a:noFill/>
                </a:ln>
                <a:solidFill>
                  <a:prstClr val="black"/>
                </a:solidFill>
                <a:effectLst/>
                <a:uLnTx/>
                <a:uFillTx/>
                <a:latin typeface="Carlito"/>
                <a:ea typeface="+mn-ea"/>
                <a:cs typeface="Carlito"/>
              </a:rPr>
              <a:t>What the number of bugs he should set such  that they </a:t>
            </a:r>
            <a:r>
              <a:rPr kumimoji="0" sz="1400" b="0" i="0" u="none" strike="noStrike" kern="1200" cap="none" spc="0" normalizeH="0" baseline="0" noProof="0" dirty="0">
                <a:ln>
                  <a:noFill/>
                </a:ln>
                <a:solidFill>
                  <a:prstClr val="black"/>
                </a:solidFill>
                <a:effectLst/>
                <a:uLnTx/>
                <a:uFillTx/>
                <a:latin typeface="Carlito"/>
                <a:ea typeface="+mn-ea"/>
                <a:cs typeface="Carlito"/>
              </a:rPr>
              <a:t>will </a:t>
            </a:r>
            <a:r>
              <a:rPr kumimoji="0" sz="1400" b="0" i="0" u="none" strike="noStrike" kern="1200" cap="none" spc="-5" normalizeH="0" baseline="0" noProof="0" dirty="0">
                <a:ln>
                  <a:noFill/>
                </a:ln>
                <a:solidFill>
                  <a:prstClr val="black"/>
                </a:solidFill>
                <a:effectLst/>
                <a:uLnTx/>
                <a:uFillTx/>
                <a:latin typeface="Carlito"/>
                <a:ea typeface="+mn-ea"/>
                <a:cs typeface="Carlito"/>
              </a:rPr>
              <a:t>be </a:t>
            </a:r>
            <a:r>
              <a:rPr kumimoji="0" sz="1400" b="0" i="0" u="none" strike="noStrike" kern="1200" cap="none" spc="-10" normalizeH="0" baseline="0" noProof="0" dirty="0">
                <a:ln>
                  <a:noFill/>
                </a:ln>
                <a:solidFill>
                  <a:prstClr val="black"/>
                </a:solidFill>
                <a:effectLst/>
                <a:uLnTx/>
                <a:uFillTx/>
                <a:latin typeface="Carlito"/>
                <a:ea typeface="+mn-ea"/>
                <a:cs typeface="Carlito"/>
              </a:rPr>
              <a:t>sacked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5" normalizeH="0" baseline="0" noProof="0" dirty="0">
                <a:ln>
                  <a:noFill/>
                </a:ln>
                <a:solidFill>
                  <a:prstClr val="black"/>
                </a:solidFill>
                <a:effectLst/>
                <a:uLnTx/>
                <a:uFillTx/>
                <a:latin typeface="Carlito"/>
                <a:ea typeface="+mn-ea"/>
                <a:cs typeface="Carlito"/>
              </a:rPr>
              <a:t>they </a:t>
            </a:r>
            <a:r>
              <a:rPr kumimoji="0" sz="1400" b="0" i="0" u="none" strike="noStrike" kern="1200" cap="none" spc="-15" normalizeH="0" baseline="0" noProof="0" dirty="0">
                <a:ln>
                  <a:noFill/>
                </a:ln>
                <a:solidFill>
                  <a:prstClr val="black"/>
                </a:solidFill>
                <a:effectLst/>
                <a:uLnTx/>
                <a:uFillTx/>
                <a:latin typeface="Carlito"/>
                <a:ea typeface="+mn-ea"/>
                <a:cs typeface="Carlito"/>
              </a:rPr>
              <a:t>make </a:t>
            </a:r>
            <a:r>
              <a:rPr kumimoji="0" sz="1400" b="0" i="0" u="none" strike="noStrike" kern="1200" cap="none" spc="-10" normalizeH="0" baseline="0" noProof="0" dirty="0">
                <a:ln>
                  <a:noFill/>
                </a:ln>
                <a:solidFill>
                  <a:prstClr val="black"/>
                </a:solidFill>
                <a:effectLst/>
                <a:uLnTx/>
                <a:uFillTx/>
                <a:latin typeface="Carlito"/>
                <a:ea typeface="+mn-ea"/>
                <a:cs typeface="Carlito"/>
              </a:rPr>
              <a:t>at</a:t>
            </a:r>
            <a:r>
              <a:rPr kumimoji="0" sz="1400" b="0" i="0" u="none" strike="noStrike" kern="1200" cap="none" spc="20"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least</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35560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this</a:t>
            </a:r>
            <a:r>
              <a:rPr kumimoji="0" sz="1400" b="0" i="0" u="none" strike="noStrike" kern="1200" cap="none" spc="5" normalizeH="0" baseline="0" noProof="0" dirty="0">
                <a:ln>
                  <a:noFill/>
                </a:ln>
                <a:solidFill>
                  <a:prstClr val="black"/>
                </a:solidFill>
                <a:effectLst/>
                <a:uLnTx/>
                <a:uFillTx/>
                <a:latin typeface="Carlito"/>
                <a:ea typeface="+mn-ea"/>
                <a:cs typeface="Carlito"/>
              </a:rPr>
              <a:t> </a:t>
            </a:r>
            <a:r>
              <a:rPr kumimoji="0" sz="1400" b="0" i="0" u="none" strike="noStrike" kern="1200" cap="none" spc="-5" normalizeH="0" baseline="0" noProof="0" dirty="0">
                <a:ln>
                  <a:noFill/>
                </a:ln>
                <a:solidFill>
                  <a:prstClr val="black"/>
                </a:solidFill>
                <a:effectLst/>
                <a:uLnTx/>
                <a:uFillTx/>
                <a:latin typeface="Carlito"/>
                <a:ea typeface="+mn-ea"/>
                <a:cs typeface="Carlito"/>
              </a:rPr>
              <a:t>number?</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931544" marR="0" lvl="0" indent="0" algn="l" defTabSz="914400" rtl="0" eaLnBrk="1" fontAlgn="auto" latinLnBrk="0" hangingPunct="1">
              <a:lnSpc>
                <a:spcPct val="100000"/>
              </a:lnSpc>
              <a:spcBef>
                <a:spcPts val="2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229"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𝟎𝟏</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931544"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40" normalizeH="0" baseline="0" noProof="0" dirty="0">
                <a:ln>
                  <a:noFill/>
                </a:ln>
                <a:solidFill>
                  <a:prstClr val="black"/>
                </a:solidFill>
                <a:effectLst/>
                <a:uLnTx/>
                <a:uFillTx/>
                <a:latin typeface="Tinos"/>
                <a:ea typeface="+mn-ea"/>
                <a:cs typeface="Tinos"/>
              </a:rPr>
              <a:t>≥</a:t>
            </a:r>
            <a:r>
              <a:rPr kumimoji="0" sz="1200" b="0" i="0" u="none" strike="noStrike" kern="1200" cap="none" spc="-95"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0" normalizeH="0" baseline="0" noProof="0" dirty="0">
                <a:ln>
                  <a:noFill/>
                </a:ln>
                <a:solidFill>
                  <a:prstClr val="black"/>
                </a:solidFill>
                <a:effectLst/>
                <a:uLnTx/>
                <a:uFillTx/>
                <a:latin typeface="Tinos"/>
                <a:ea typeface="+mn-ea"/>
                <a:cs typeface="Tinos"/>
              </a:rPr>
              <a:t>𝟗𝟗</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931544"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17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𝟖</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931544"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245" normalizeH="0" baseline="0" noProof="0" dirty="0">
                <a:ln>
                  <a:noFill/>
                </a:ln>
                <a:solidFill>
                  <a:prstClr val="black"/>
                </a:solidFill>
                <a:effectLst/>
                <a:uLnTx/>
                <a:uFillTx/>
                <a:latin typeface="Tinos"/>
                <a:ea typeface="+mn-ea"/>
                <a:cs typeface="Tinos"/>
              </a:rPr>
              <a:t>𝒙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2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𝟗</a:t>
            </a:r>
            <a:endParaRPr kumimoji="0" sz="1200" b="0" i="0" u="none" strike="noStrike" kern="1200" cap="none" spc="0" normalizeH="0" baseline="0" noProof="0">
              <a:ln>
                <a:noFill/>
              </a:ln>
              <a:solidFill>
                <a:prstClr val="black"/>
              </a:solidFill>
              <a:effectLst/>
              <a:uLnTx/>
              <a:uFillTx/>
              <a:latin typeface="Tinos"/>
              <a:ea typeface="+mn-ea"/>
              <a:cs typeface="Tinos"/>
            </a:endParaRPr>
          </a:p>
        </p:txBody>
      </p:sp>
      <p:sp>
        <p:nvSpPr>
          <p:cNvPr id="35" name="object 35"/>
          <p:cNvSpPr/>
          <p:nvPr/>
        </p:nvSpPr>
        <p:spPr>
          <a:xfrm>
            <a:off x="5810630" y="5957163"/>
            <a:ext cx="586740" cy="141605"/>
          </a:xfrm>
          <a:custGeom>
            <a:avLst/>
            <a:gdLst/>
            <a:ahLst/>
            <a:cxnLst/>
            <a:rect l="l" t="t" r="r" b="b"/>
            <a:pathLst>
              <a:path w="586739" h="141604">
                <a:moveTo>
                  <a:pt x="541655" y="0"/>
                </a:moveTo>
                <a:lnTo>
                  <a:pt x="539623" y="5727"/>
                </a:lnTo>
                <a:lnTo>
                  <a:pt x="547814" y="9275"/>
                </a:lnTo>
                <a:lnTo>
                  <a:pt x="554863" y="14185"/>
                </a:lnTo>
                <a:lnTo>
                  <a:pt x="573264" y="57833"/>
                </a:lnTo>
                <a:lnTo>
                  <a:pt x="573786" y="69875"/>
                </a:lnTo>
                <a:lnTo>
                  <a:pt x="573262" y="82324"/>
                </a:lnTo>
                <a:lnTo>
                  <a:pt x="560665" y="120557"/>
                </a:lnTo>
                <a:lnTo>
                  <a:pt x="539877" y="135432"/>
                </a:lnTo>
                <a:lnTo>
                  <a:pt x="541655" y="141160"/>
                </a:lnTo>
                <a:lnTo>
                  <a:pt x="575056" y="116497"/>
                </a:lnTo>
                <a:lnTo>
                  <a:pt x="586740" y="70612"/>
                </a:lnTo>
                <a:lnTo>
                  <a:pt x="586003" y="57672"/>
                </a:lnTo>
                <a:lnTo>
                  <a:pt x="568604" y="16064"/>
                </a:lnTo>
                <a:lnTo>
                  <a:pt x="551892" y="3695"/>
                </a:lnTo>
                <a:lnTo>
                  <a:pt x="541655" y="0"/>
                </a:lnTo>
                <a:close/>
              </a:path>
              <a:path w="586739" h="141604">
                <a:moveTo>
                  <a:pt x="45085" y="0"/>
                </a:moveTo>
                <a:lnTo>
                  <a:pt x="11684" y="24739"/>
                </a:lnTo>
                <a:lnTo>
                  <a:pt x="0" y="70612"/>
                </a:lnTo>
                <a:lnTo>
                  <a:pt x="736" y="83587"/>
                </a:lnTo>
                <a:lnTo>
                  <a:pt x="18135" y="125138"/>
                </a:lnTo>
                <a:lnTo>
                  <a:pt x="45085" y="141160"/>
                </a:lnTo>
                <a:lnTo>
                  <a:pt x="46863" y="135432"/>
                </a:lnTo>
                <a:lnTo>
                  <a:pt x="38838" y="131868"/>
                </a:lnTo>
                <a:lnTo>
                  <a:pt x="31908" y="126909"/>
                </a:lnTo>
                <a:lnTo>
                  <a:pt x="13477" y="82324"/>
                </a:lnTo>
                <a:lnTo>
                  <a:pt x="12954" y="69875"/>
                </a:lnTo>
                <a:lnTo>
                  <a:pt x="13477" y="57833"/>
                </a:lnTo>
                <a:lnTo>
                  <a:pt x="26078" y="20458"/>
                </a:lnTo>
                <a:lnTo>
                  <a:pt x="47117" y="5727"/>
                </a:lnTo>
                <a:lnTo>
                  <a:pt x="450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6999351" y="5957163"/>
            <a:ext cx="975360" cy="324485"/>
          </a:xfrm>
          <a:custGeom>
            <a:avLst/>
            <a:gdLst/>
            <a:ahLst/>
            <a:cxnLst/>
            <a:rect l="l" t="t" r="r" b="b"/>
            <a:pathLst>
              <a:path w="975359" h="324485">
                <a:moveTo>
                  <a:pt x="47117" y="5727"/>
                </a:moveTo>
                <a:lnTo>
                  <a:pt x="45085" y="0"/>
                </a:lnTo>
                <a:lnTo>
                  <a:pt x="34836" y="3708"/>
                </a:lnTo>
                <a:lnTo>
                  <a:pt x="25857" y="9055"/>
                </a:lnTo>
                <a:lnTo>
                  <a:pt x="2933" y="45720"/>
                </a:lnTo>
                <a:lnTo>
                  <a:pt x="0" y="70612"/>
                </a:lnTo>
                <a:lnTo>
                  <a:pt x="723" y="83591"/>
                </a:lnTo>
                <a:lnTo>
                  <a:pt x="18122" y="125145"/>
                </a:lnTo>
                <a:lnTo>
                  <a:pt x="45085" y="141160"/>
                </a:lnTo>
                <a:lnTo>
                  <a:pt x="46863" y="135432"/>
                </a:lnTo>
                <a:lnTo>
                  <a:pt x="38836" y="131876"/>
                </a:lnTo>
                <a:lnTo>
                  <a:pt x="31902" y="126911"/>
                </a:lnTo>
                <a:lnTo>
                  <a:pt x="13474" y="82334"/>
                </a:lnTo>
                <a:lnTo>
                  <a:pt x="12954" y="69875"/>
                </a:lnTo>
                <a:lnTo>
                  <a:pt x="13474" y="57835"/>
                </a:lnTo>
                <a:lnTo>
                  <a:pt x="26073" y="20459"/>
                </a:lnTo>
                <a:lnTo>
                  <a:pt x="38938" y="9283"/>
                </a:lnTo>
                <a:lnTo>
                  <a:pt x="47117" y="5727"/>
                </a:lnTo>
                <a:close/>
              </a:path>
              <a:path w="975359" h="324485">
                <a:moveTo>
                  <a:pt x="173609" y="188607"/>
                </a:moveTo>
                <a:lnTo>
                  <a:pt x="171577" y="182880"/>
                </a:lnTo>
                <a:lnTo>
                  <a:pt x="161328" y="186588"/>
                </a:lnTo>
                <a:lnTo>
                  <a:pt x="152349" y="191935"/>
                </a:lnTo>
                <a:lnTo>
                  <a:pt x="129425" y="228600"/>
                </a:lnTo>
                <a:lnTo>
                  <a:pt x="126492" y="253492"/>
                </a:lnTo>
                <a:lnTo>
                  <a:pt x="127215" y="266471"/>
                </a:lnTo>
                <a:lnTo>
                  <a:pt x="144614" y="308025"/>
                </a:lnTo>
                <a:lnTo>
                  <a:pt x="171577" y="324040"/>
                </a:lnTo>
                <a:lnTo>
                  <a:pt x="173355" y="318312"/>
                </a:lnTo>
                <a:lnTo>
                  <a:pt x="165328" y="314756"/>
                </a:lnTo>
                <a:lnTo>
                  <a:pt x="158394" y="309791"/>
                </a:lnTo>
                <a:lnTo>
                  <a:pt x="139966" y="265214"/>
                </a:lnTo>
                <a:lnTo>
                  <a:pt x="139446" y="252755"/>
                </a:lnTo>
                <a:lnTo>
                  <a:pt x="139966" y="240715"/>
                </a:lnTo>
                <a:lnTo>
                  <a:pt x="152565" y="203339"/>
                </a:lnTo>
                <a:lnTo>
                  <a:pt x="165430" y="192163"/>
                </a:lnTo>
                <a:lnTo>
                  <a:pt x="173609" y="188607"/>
                </a:lnTo>
                <a:close/>
              </a:path>
              <a:path w="975359" h="324485">
                <a:moveTo>
                  <a:pt x="585216" y="70612"/>
                </a:moveTo>
                <a:lnTo>
                  <a:pt x="573532" y="24739"/>
                </a:lnTo>
                <a:lnTo>
                  <a:pt x="540131" y="0"/>
                </a:lnTo>
                <a:lnTo>
                  <a:pt x="538099" y="5727"/>
                </a:lnTo>
                <a:lnTo>
                  <a:pt x="546290" y="9283"/>
                </a:lnTo>
                <a:lnTo>
                  <a:pt x="553326" y="14185"/>
                </a:lnTo>
                <a:lnTo>
                  <a:pt x="571728" y="57835"/>
                </a:lnTo>
                <a:lnTo>
                  <a:pt x="572262" y="69875"/>
                </a:lnTo>
                <a:lnTo>
                  <a:pt x="571728" y="82334"/>
                </a:lnTo>
                <a:lnTo>
                  <a:pt x="559130" y="120561"/>
                </a:lnTo>
                <a:lnTo>
                  <a:pt x="538353" y="135432"/>
                </a:lnTo>
                <a:lnTo>
                  <a:pt x="540131" y="141160"/>
                </a:lnTo>
                <a:lnTo>
                  <a:pt x="573532" y="116497"/>
                </a:lnTo>
                <a:lnTo>
                  <a:pt x="584479" y="83591"/>
                </a:lnTo>
                <a:lnTo>
                  <a:pt x="585216" y="70612"/>
                </a:lnTo>
                <a:close/>
              </a:path>
              <a:path w="975359" h="324485">
                <a:moveTo>
                  <a:pt x="975360" y="253492"/>
                </a:moveTo>
                <a:lnTo>
                  <a:pt x="963676" y="207619"/>
                </a:lnTo>
                <a:lnTo>
                  <a:pt x="930275" y="182880"/>
                </a:lnTo>
                <a:lnTo>
                  <a:pt x="928243" y="188607"/>
                </a:lnTo>
                <a:lnTo>
                  <a:pt x="936434" y="192163"/>
                </a:lnTo>
                <a:lnTo>
                  <a:pt x="943483" y="197065"/>
                </a:lnTo>
                <a:lnTo>
                  <a:pt x="961872" y="240715"/>
                </a:lnTo>
                <a:lnTo>
                  <a:pt x="962406" y="252755"/>
                </a:lnTo>
                <a:lnTo>
                  <a:pt x="961872" y="265214"/>
                </a:lnTo>
                <a:lnTo>
                  <a:pt x="949274" y="303441"/>
                </a:lnTo>
                <a:lnTo>
                  <a:pt x="928497" y="318312"/>
                </a:lnTo>
                <a:lnTo>
                  <a:pt x="930275" y="324040"/>
                </a:lnTo>
                <a:lnTo>
                  <a:pt x="963676" y="299377"/>
                </a:lnTo>
                <a:lnTo>
                  <a:pt x="974623" y="266471"/>
                </a:lnTo>
                <a:lnTo>
                  <a:pt x="975360" y="253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5639942" y="6327495"/>
            <a:ext cx="486409" cy="141605"/>
          </a:xfrm>
          <a:custGeom>
            <a:avLst/>
            <a:gdLst/>
            <a:ahLst/>
            <a:cxnLst/>
            <a:rect l="l" t="t" r="r" b="b"/>
            <a:pathLst>
              <a:path w="486410" h="141604">
                <a:moveTo>
                  <a:pt x="441071" y="0"/>
                </a:moveTo>
                <a:lnTo>
                  <a:pt x="439039" y="5727"/>
                </a:lnTo>
                <a:lnTo>
                  <a:pt x="447230" y="9275"/>
                </a:lnTo>
                <a:lnTo>
                  <a:pt x="454279" y="14185"/>
                </a:lnTo>
                <a:lnTo>
                  <a:pt x="472680" y="57833"/>
                </a:lnTo>
                <a:lnTo>
                  <a:pt x="473202" y="69875"/>
                </a:lnTo>
                <a:lnTo>
                  <a:pt x="472678" y="82324"/>
                </a:lnTo>
                <a:lnTo>
                  <a:pt x="460081" y="120557"/>
                </a:lnTo>
                <a:lnTo>
                  <a:pt x="439293" y="135432"/>
                </a:lnTo>
                <a:lnTo>
                  <a:pt x="441071" y="141160"/>
                </a:lnTo>
                <a:lnTo>
                  <a:pt x="474472" y="116497"/>
                </a:lnTo>
                <a:lnTo>
                  <a:pt x="486156" y="70611"/>
                </a:lnTo>
                <a:lnTo>
                  <a:pt x="485419" y="57672"/>
                </a:lnTo>
                <a:lnTo>
                  <a:pt x="468020" y="16064"/>
                </a:lnTo>
                <a:lnTo>
                  <a:pt x="451308" y="3695"/>
                </a:lnTo>
                <a:lnTo>
                  <a:pt x="441071" y="0"/>
                </a:lnTo>
                <a:close/>
              </a:path>
              <a:path w="486410" h="141604">
                <a:moveTo>
                  <a:pt x="45085" y="0"/>
                </a:moveTo>
                <a:lnTo>
                  <a:pt x="11684" y="24739"/>
                </a:lnTo>
                <a:lnTo>
                  <a:pt x="0" y="70611"/>
                </a:lnTo>
                <a:lnTo>
                  <a:pt x="736" y="83587"/>
                </a:lnTo>
                <a:lnTo>
                  <a:pt x="18135" y="125138"/>
                </a:lnTo>
                <a:lnTo>
                  <a:pt x="45085" y="141160"/>
                </a:lnTo>
                <a:lnTo>
                  <a:pt x="46862" y="135432"/>
                </a:lnTo>
                <a:lnTo>
                  <a:pt x="38838" y="131868"/>
                </a:lnTo>
                <a:lnTo>
                  <a:pt x="31908" y="126909"/>
                </a:lnTo>
                <a:lnTo>
                  <a:pt x="13477" y="82324"/>
                </a:lnTo>
                <a:lnTo>
                  <a:pt x="12954" y="69875"/>
                </a:lnTo>
                <a:lnTo>
                  <a:pt x="13477" y="57833"/>
                </a:lnTo>
                <a:lnTo>
                  <a:pt x="26078" y="20458"/>
                </a:lnTo>
                <a:lnTo>
                  <a:pt x="47117" y="5727"/>
                </a:lnTo>
                <a:lnTo>
                  <a:pt x="450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6729603" y="6327495"/>
            <a:ext cx="486409" cy="141605"/>
          </a:xfrm>
          <a:custGeom>
            <a:avLst/>
            <a:gdLst/>
            <a:ahLst/>
            <a:cxnLst/>
            <a:rect l="l" t="t" r="r" b="b"/>
            <a:pathLst>
              <a:path w="486409" h="141604">
                <a:moveTo>
                  <a:pt x="441071" y="0"/>
                </a:moveTo>
                <a:lnTo>
                  <a:pt x="439039" y="5727"/>
                </a:lnTo>
                <a:lnTo>
                  <a:pt x="447230" y="9275"/>
                </a:lnTo>
                <a:lnTo>
                  <a:pt x="454278" y="14185"/>
                </a:lnTo>
                <a:lnTo>
                  <a:pt x="472680" y="57833"/>
                </a:lnTo>
                <a:lnTo>
                  <a:pt x="473201" y="69875"/>
                </a:lnTo>
                <a:lnTo>
                  <a:pt x="472678" y="82324"/>
                </a:lnTo>
                <a:lnTo>
                  <a:pt x="460081" y="120557"/>
                </a:lnTo>
                <a:lnTo>
                  <a:pt x="439293" y="135432"/>
                </a:lnTo>
                <a:lnTo>
                  <a:pt x="441071" y="141160"/>
                </a:lnTo>
                <a:lnTo>
                  <a:pt x="474472" y="116497"/>
                </a:lnTo>
                <a:lnTo>
                  <a:pt x="486155" y="70611"/>
                </a:lnTo>
                <a:lnTo>
                  <a:pt x="485419" y="57672"/>
                </a:lnTo>
                <a:lnTo>
                  <a:pt x="468020" y="16064"/>
                </a:lnTo>
                <a:lnTo>
                  <a:pt x="451308" y="3695"/>
                </a:lnTo>
                <a:lnTo>
                  <a:pt x="441071" y="0"/>
                </a:lnTo>
                <a:close/>
              </a:path>
              <a:path w="486409" h="141604">
                <a:moveTo>
                  <a:pt x="45085" y="0"/>
                </a:moveTo>
                <a:lnTo>
                  <a:pt x="11683" y="24739"/>
                </a:lnTo>
                <a:lnTo>
                  <a:pt x="0" y="70611"/>
                </a:lnTo>
                <a:lnTo>
                  <a:pt x="736" y="83587"/>
                </a:lnTo>
                <a:lnTo>
                  <a:pt x="18135" y="125138"/>
                </a:lnTo>
                <a:lnTo>
                  <a:pt x="45085" y="141160"/>
                </a:lnTo>
                <a:lnTo>
                  <a:pt x="46863" y="135432"/>
                </a:lnTo>
                <a:lnTo>
                  <a:pt x="38838" y="131868"/>
                </a:lnTo>
                <a:lnTo>
                  <a:pt x="31908" y="126909"/>
                </a:lnTo>
                <a:lnTo>
                  <a:pt x="13477" y="82324"/>
                </a:lnTo>
                <a:lnTo>
                  <a:pt x="12953" y="69875"/>
                </a:lnTo>
                <a:lnTo>
                  <a:pt x="13477" y="57833"/>
                </a:lnTo>
                <a:lnTo>
                  <a:pt x="26078" y="20458"/>
                </a:lnTo>
                <a:lnTo>
                  <a:pt x="47117" y="5727"/>
                </a:lnTo>
                <a:lnTo>
                  <a:pt x="450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7528179" y="6327495"/>
            <a:ext cx="487680" cy="141605"/>
          </a:xfrm>
          <a:custGeom>
            <a:avLst/>
            <a:gdLst/>
            <a:ahLst/>
            <a:cxnLst/>
            <a:rect l="l" t="t" r="r" b="b"/>
            <a:pathLst>
              <a:path w="487679" h="141604">
                <a:moveTo>
                  <a:pt x="442595" y="0"/>
                </a:moveTo>
                <a:lnTo>
                  <a:pt x="440563" y="5727"/>
                </a:lnTo>
                <a:lnTo>
                  <a:pt x="448754" y="9275"/>
                </a:lnTo>
                <a:lnTo>
                  <a:pt x="455802" y="14185"/>
                </a:lnTo>
                <a:lnTo>
                  <a:pt x="474204" y="57833"/>
                </a:lnTo>
                <a:lnTo>
                  <a:pt x="474725" y="69875"/>
                </a:lnTo>
                <a:lnTo>
                  <a:pt x="474202" y="82324"/>
                </a:lnTo>
                <a:lnTo>
                  <a:pt x="461605" y="120557"/>
                </a:lnTo>
                <a:lnTo>
                  <a:pt x="440817" y="135432"/>
                </a:lnTo>
                <a:lnTo>
                  <a:pt x="442595" y="141160"/>
                </a:lnTo>
                <a:lnTo>
                  <a:pt x="475996" y="116497"/>
                </a:lnTo>
                <a:lnTo>
                  <a:pt x="487679" y="70611"/>
                </a:lnTo>
                <a:lnTo>
                  <a:pt x="486943" y="57672"/>
                </a:lnTo>
                <a:lnTo>
                  <a:pt x="469544" y="16064"/>
                </a:lnTo>
                <a:lnTo>
                  <a:pt x="452832" y="3695"/>
                </a:lnTo>
                <a:lnTo>
                  <a:pt x="442595" y="0"/>
                </a:lnTo>
                <a:close/>
              </a:path>
              <a:path w="487679" h="141604">
                <a:moveTo>
                  <a:pt x="45085" y="0"/>
                </a:moveTo>
                <a:lnTo>
                  <a:pt x="11684" y="24739"/>
                </a:lnTo>
                <a:lnTo>
                  <a:pt x="0" y="70611"/>
                </a:lnTo>
                <a:lnTo>
                  <a:pt x="736" y="83587"/>
                </a:lnTo>
                <a:lnTo>
                  <a:pt x="18135" y="125138"/>
                </a:lnTo>
                <a:lnTo>
                  <a:pt x="45085" y="141160"/>
                </a:lnTo>
                <a:lnTo>
                  <a:pt x="46863" y="135432"/>
                </a:lnTo>
                <a:lnTo>
                  <a:pt x="38838" y="131868"/>
                </a:lnTo>
                <a:lnTo>
                  <a:pt x="31908" y="126909"/>
                </a:lnTo>
                <a:lnTo>
                  <a:pt x="13477" y="82324"/>
                </a:lnTo>
                <a:lnTo>
                  <a:pt x="12953" y="69875"/>
                </a:lnTo>
                <a:lnTo>
                  <a:pt x="13477" y="57833"/>
                </a:lnTo>
                <a:lnTo>
                  <a:pt x="26078" y="20458"/>
                </a:lnTo>
                <a:lnTo>
                  <a:pt x="47117" y="5727"/>
                </a:lnTo>
                <a:lnTo>
                  <a:pt x="450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txBox="1"/>
          <p:nvPr/>
        </p:nvSpPr>
        <p:spPr>
          <a:xfrm>
            <a:off x="5159628" y="4227067"/>
            <a:ext cx="3634740" cy="2624455"/>
          </a:xfrm>
          <a:prstGeom prst="rect">
            <a:avLst/>
          </a:prstGeom>
        </p:spPr>
        <p:txBody>
          <a:bodyPr vert="horz" wrap="square" lIns="0" tIns="12700" rIns="0" bIns="0" rtlCol="0">
            <a:spAutoFit/>
          </a:bodyPr>
          <a:lstStyle/>
          <a:p>
            <a:pPr marL="38100" marR="3048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Carlito"/>
                <a:ea typeface="+mn-ea"/>
                <a:cs typeface="Carlito"/>
              </a:rPr>
              <a:t>Fred </a:t>
            </a:r>
            <a:r>
              <a:rPr kumimoji="0" sz="1400" b="0" i="0" u="none" strike="noStrike" kern="1200" cap="none" spc="-10" normalizeH="0" baseline="0" noProof="0" dirty="0">
                <a:ln>
                  <a:noFill/>
                </a:ln>
                <a:solidFill>
                  <a:prstClr val="black"/>
                </a:solidFill>
                <a:effectLst/>
                <a:uLnTx/>
                <a:uFillTx/>
                <a:latin typeface="Carlito"/>
                <a:ea typeface="+mn-ea"/>
                <a:cs typeface="Carlito"/>
              </a:rPr>
              <a:t>gets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bonus each </a:t>
            </a:r>
            <a:r>
              <a:rPr kumimoji="0" sz="1400" b="0" i="0" u="none" strike="noStrike" kern="1200" cap="none" spc="-10" normalizeH="0" baseline="0" noProof="0" dirty="0">
                <a:ln>
                  <a:noFill/>
                </a:ln>
                <a:solidFill>
                  <a:prstClr val="black"/>
                </a:solidFill>
                <a:effectLst/>
                <a:uLnTx/>
                <a:uFillTx/>
                <a:latin typeface="Carlito"/>
                <a:ea typeface="+mn-ea"/>
                <a:cs typeface="Carlito"/>
              </a:rPr>
              <a:t>day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15" normalizeH="0" baseline="0" noProof="0" dirty="0">
                <a:ln>
                  <a:noFill/>
                </a:ln>
                <a:solidFill>
                  <a:prstClr val="black"/>
                </a:solidFill>
                <a:effectLst/>
                <a:uLnTx/>
                <a:uFillTx/>
                <a:latin typeface="Carlito"/>
                <a:ea typeface="+mn-ea"/>
                <a:cs typeface="Carlito"/>
              </a:rPr>
              <a:t>makes </a:t>
            </a:r>
            <a:r>
              <a:rPr kumimoji="0" sz="1400" b="0" i="0" u="none" strike="noStrike" kern="1200" cap="none" spc="-10" normalizeH="0" baseline="0" noProof="0" dirty="0">
                <a:ln>
                  <a:noFill/>
                </a:ln>
                <a:solidFill>
                  <a:prstClr val="black"/>
                </a:solidFill>
                <a:effectLst/>
                <a:uLnTx/>
                <a:uFillTx/>
                <a:latin typeface="Carlito"/>
                <a:ea typeface="+mn-ea"/>
                <a:cs typeface="Carlito"/>
              </a:rPr>
              <a:t>more </a:t>
            </a:r>
            <a:r>
              <a:rPr kumimoji="0" sz="1400" b="0" i="0" u="none" strike="noStrike" kern="1200" cap="none" spc="-5" normalizeH="0" baseline="0" noProof="0" dirty="0">
                <a:ln>
                  <a:noFill/>
                </a:ln>
                <a:solidFill>
                  <a:prstClr val="black"/>
                </a:solidFill>
                <a:effectLst/>
                <a:uLnTx/>
                <a:uFillTx/>
                <a:latin typeface="Carlito"/>
                <a:ea typeface="+mn-ea"/>
                <a:cs typeface="Carlito"/>
              </a:rPr>
              <a:t>than  </a:t>
            </a:r>
            <a:r>
              <a:rPr kumimoji="0" sz="1400" b="0" i="0" u="none" strike="noStrike" kern="1200" cap="none" spc="0" normalizeH="0" baseline="0" noProof="0" dirty="0">
                <a:ln>
                  <a:noFill/>
                </a:ln>
                <a:solidFill>
                  <a:prstClr val="black"/>
                </a:solidFill>
                <a:effectLst/>
                <a:uLnTx/>
                <a:uFillTx/>
                <a:latin typeface="Carlito"/>
                <a:ea typeface="+mn-ea"/>
                <a:cs typeface="Carlito"/>
              </a:rPr>
              <a:t>11 </a:t>
            </a:r>
            <a:r>
              <a:rPr kumimoji="0" sz="1400" b="0" i="0" u="none" strike="noStrike" kern="1200" cap="none" spc="-5" normalizeH="0" baseline="0" noProof="0" dirty="0">
                <a:ln>
                  <a:noFill/>
                </a:ln>
                <a:solidFill>
                  <a:prstClr val="black"/>
                </a:solidFill>
                <a:effectLst/>
                <a:uLnTx/>
                <a:uFillTx/>
                <a:latin typeface="Carlito"/>
                <a:ea typeface="+mn-ea"/>
                <a:cs typeface="Carlito"/>
              </a:rPr>
              <a:t>sales that </a:t>
            </a:r>
            <a:r>
              <a:rPr kumimoji="0" sz="1400" b="0" i="0" u="none" strike="noStrike" kern="1200" cap="none" spc="-35" normalizeH="0" baseline="0" noProof="0" dirty="0">
                <a:ln>
                  <a:noFill/>
                </a:ln>
                <a:solidFill>
                  <a:prstClr val="black"/>
                </a:solidFill>
                <a:effectLst/>
                <a:uLnTx/>
                <a:uFillTx/>
                <a:latin typeface="Carlito"/>
                <a:ea typeface="+mn-ea"/>
                <a:cs typeface="Carlito"/>
              </a:rPr>
              <a:t>day. </a:t>
            </a:r>
            <a:r>
              <a:rPr kumimoji="0" sz="1400" b="0" i="0" u="none" strike="noStrike" kern="1200" cap="none" spc="-5" normalizeH="0" baseline="0" noProof="0" dirty="0">
                <a:ln>
                  <a:noFill/>
                </a:ln>
                <a:solidFill>
                  <a:prstClr val="black"/>
                </a:solidFill>
                <a:effectLst/>
                <a:uLnTx/>
                <a:uFillTx/>
                <a:latin typeface="Carlito"/>
                <a:ea typeface="+mn-ea"/>
                <a:cs typeface="Carlito"/>
              </a:rPr>
              <a:t>On </a:t>
            </a:r>
            <a:r>
              <a:rPr kumimoji="0" sz="1400" b="0" i="0" u="none" strike="noStrike" kern="1200" cap="none" spc="-10" normalizeH="0" baseline="0" noProof="0" dirty="0">
                <a:ln>
                  <a:noFill/>
                </a:ln>
                <a:solidFill>
                  <a:prstClr val="black"/>
                </a:solidFill>
                <a:effectLst/>
                <a:uLnTx/>
                <a:uFillTx/>
                <a:latin typeface="Carlito"/>
                <a:ea typeface="+mn-ea"/>
                <a:cs typeface="Carlito"/>
              </a:rPr>
              <a:t>average </a:t>
            </a:r>
            <a:r>
              <a:rPr kumimoji="0" sz="1400" b="0" i="0" u="none" strike="noStrike" kern="1200" cap="none" spc="-5" normalizeH="0" baseline="0" noProof="0" dirty="0">
                <a:ln>
                  <a:noFill/>
                </a:ln>
                <a:solidFill>
                  <a:prstClr val="black"/>
                </a:solidFill>
                <a:effectLst/>
                <a:uLnTx/>
                <a:uFillTx/>
                <a:latin typeface="Carlito"/>
                <a:ea typeface="+mn-ea"/>
                <a:cs typeface="Carlito"/>
              </a:rPr>
              <a:t>he </a:t>
            </a:r>
            <a:r>
              <a:rPr kumimoji="0" sz="1400" b="0" i="0" u="none" strike="noStrike" kern="1200" cap="none" spc="-15" normalizeH="0" baseline="0" noProof="0" dirty="0">
                <a:ln>
                  <a:noFill/>
                </a:ln>
                <a:solidFill>
                  <a:prstClr val="black"/>
                </a:solidFill>
                <a:effectLst/>
                <a:uLnTx/>
                <a:uFillTx/>
                <a:latin typeface="Carlito"/>
                <a:ea typeface="+mn-ea"/>
                <a:cs typeface="Carlito"/>
              </a:rPr>
              <a:t>makes </a:t>
            </a:r>
            <a:r>
              <a:rPr kumimoji="0" sz="1400" b="0" i="0" u="none" strike="noStrike" kern="1200" cap="none" spc="0" normalizeH="0" baseline="0" noProof="0" dirty="0">
                <a:ln>
                  <a:noFill/>
                </a:ln>
                <a:solidFill>
                  <a:prstClr val="black"/>
                </a:solidFill>
                <a:effectLst/>
                <a:uLnTx/>
                <a:uFillTx/>
                <a:latin typeface="Carlito"/>
                <a:ea typeface="+mn-ea"/>
                <a:cs typeface="Carlito"/>
              </a:rPr>
              <a:t>8.5 </a:t>
            </a:r>
            <a:r>
              <a:rPr kumimoji="0" sz="1400" b="0" i="0" u="none" strike="noStrike" kern="1200" cap="none" spc="-5" normalizeH="0" baseline="0" noProof="0" dirty="0">
                <a:ln>
                  <a:noFill/>
                </a:ln>
                <a:solidFill>
                  <a:prstClr val="black"/>
                </a:solidFill>
                <a:effectLst/>
                <a:uLnTx/>
                <a:uFillTx/>
                <a:latin typeface="Carlito"/>
                <a:ea typeface="+mn-ea"/>
                <a:cs typeface="Carlito"/>
              </a:rPr>
              <a:t>sales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35" normalizeH="0" baseline="0" noProof="0" dirty="0">
                <a:ln>
                  <a:noFill/>
                </a:ln>
                <a:solidFill>
                  <a:prstClr val="black"/>
                </a:solidFill>
                <a:effectLst/>
                <a:uLnTx/>
                <a:uFillTx/>
                <a:latin typeface="Carlito"/>
                <a:ea typeface="+mn-ea"/>
                <a:cs typeface="Carlito"/>
              </a:rPr>
              <a:t>day. </a:t>
            </a:r>
            <a:r>
              <a:rPr kumimoji="0" sz="1400" b="0" i="0" u="none" strike="noStrike" kern="1200" cap="none" spc="-5" normalizeH="0" baseline="0" noProof="0" dirty="0">
                <a:ln>
                  <a:noFill/>
                </a:ln>
                <a:solidFill>
                  <a:prstClr val="black"/>
                </a:solidFill>
                <a:effectLst/>
                <a:uLnTx/>
                <a:uFillTx/>
                <a:latin typeface="Carlito"/>
                <a:ea typeface="+mn-ea"/>
                <a:cs typeface="Carlito"/>
              </a:rPr>
              <a:t>He can </a:t>
            </a:r>
            <a:r>
              <a:rPr kumimoji="0" sz="1400" b="0" i="0" u="none" strike="noStrike" kern="1200" cap="none" spc="-20" normalizeH="0" baseline="0" noProof="0" dirty="0">
                <a:ln>
                  <a:noFill/>
                </a:ln>
                <a:solidFill>
                  <a:prstClr val="black"/>
                </a:solidFill>
                <a:effectLst/>
                <a:uLnTx/>
                <a:uFillTx/>
                <a:latin typeface="Carlito"/>
                <a:ea typeface="+mn-ea"/>
                <a:cs typeface="Carlito"/>
              </a:rPr>
              <a:t>take </a:t>
            </a:r>
            <a:r>
              <a:rPr kumimoji="0" sz="1400" b="0" i="0" u="none" strike="noStrike" kern="1200" cap="none" spc="-5" normalizeH="0" baseline="0" noProof="0" dirty="0">
                <a:ln>
                  <a:noFill/>
                </a:ln>
                <a:solidFill>
                  <a:prstClr val="black"/>
                </a:solidFill>
                <a:effectLst/>
                <a:uLnTx/>
                <a:uFillTx/>
                <a:latin typeface="Carlito"/>
                <a:ea typeface="+mn-ea"/>
                <a:cs typeface="Carlito"/>
              </a:rPr>
              <a:t>his kids </a:t>
            </a:r>
            <a:r>
              <a:rPr kumimoji="0" sz="1400" b="0" i="0" u="none" strike="noStrike" kern="1200" cap="none" spc="-10" normalizeH="0" baseline="0" noProof="0" dirty="0">
                <a:ln>
                  <a:noFill/>
                </a:ln>
                <a:solidFill>
                  <a:prstClr val="black"/>
                </a:solidFill>
                <a:effectLst/>
                <a:uLnTx/>
                <a:uFillTx/>
                <a:latin typeface="Carlito"/>
                <a:ea typeface="+mn-ea"/>
                <a:cs typeface="Carlito"/>
              </a:rPr>
              <a:t>to </a:t>
            </a:r>
            <a:r>
              <a:rPr kumimoji="0" sz="1400" b="0" i="0" u="none" strike="noStrike" kern="1200" cap="none" spc="-5" normalizeH="0" baseline="0" noProof="0" dirty="0">
                <a:ln>
                  <a:noFill/>
                </a:ln>
                <a:solidFill>
                  <a:prstClr val="black"/>
                </a:solidFill>
                <a:effectLst/>
                <a:uLnTx/>
                <a:uFillTx/>
                <a:latin typeface="Carlito"/>
                <a:ea typeface="+mn-ea"/>
                <a:cs typeface="Carlito"/>
              </a:rPr>
              <a:t>Disneyland </a:t>
            </a:r>
            <a:r>
              <a:rPr kumimoji="0" sz="1400" b="0" i="0" u="none" strike="noStrike" kern="1200" cap="none" spc="0" normalizeH="0" baseline="0" noProof="0" dirty="0">
                <a:ln>
                  <a:noFill/>
                </a:ln>
                <a:solidFill>
                  <a:prstClr val="black"/>
                </a:solidFill>
                <a:effectLst/>
                <a:uLnTx/>
                <a:uFillTx/>
                <a:latin typeface="Carlito"/>
                <a:ea typeface="+mn-ea"/>
                <a:cs typeface="Carlito"/>
              </a:rPr>
              <a:t>if </a:t>
            </a:r>
            <a:r>
              <a:rPr kumimoji="0" sz="1400" b="0" i="0" u="none" strike="noStrike" kern="1200" cap="none" spc="-5" normalizeH="0" baseline="0" noProof="0" dirty="0">
                <a:ln>
                  <a:noFill/>
                </a:ln>
                <a:solidFill>
                  <a:prstClr val="black"/>
                </a:solidFill>
                <a:effectLst/>
                <a:uLnTx/>
                <a:uFillTx/>
                <a:latin typeface="Carlito"/>
                <a:ea typeface="+mn-ea"/>
                <a:cs typeface="Carlito"/>
              </a:rPr>
              <a:t>across  the </a:t>
            </a:r>
            <a:r>
              <a:rPr kumimoji="0" sz="1400" b="0" i="0" u="none" strike="noStrike" kern="1200" cap="none" spc="-10" normalizeH="0" baseline="0" noProof="0" dirty="0">
                <a:ln>
                  <a:noFill/>
                </a:ln>
                <a:solidFill>
                  <a:prstClr val="black"/>
                </a:solidFill>
                <a:effectLst/>
                <a:uLnTx/>
                <a:uFillTx/>
                <a:latin typeface="Carlito"/>
                <a:ea typeface="+mn-ea"/>
                <a:cs typeface="Carlito"/>
              </a:rPr>
              <a:t>next </a:t>
            </a:r>
            <a:r>
              <a:rPr kumimoji="0" sz="1400" b="0" i="0" u="none" strike="noStrike" kern="1200" cap="none" spc="-5" normalizeH="0" baseline="0" noProof="0" dirty="0">
                <a:ln>
                  <a:noFill/>
                </a:ln>
                <a:solidFill>
                  <a:prstClr val="black"/>
                </a:solidFill>
                <a:effectLst/>
                <a:uLnTx/>
                <a:uFillTx/>
                <a:latin typeface="Carlito"/>
                <a:ea typeface="+mn-ea"/>
                <a:cs typeface="Carlito"/>
              </a:rPr>
              <a:t>month (30 </a:t>
            </a:r>
            <a:r>
              <a:rPr kumimoji="0" sz="1400" b="0" i="0" u="none" strike="noStrike" kern="1200" cap="none" spc="-10" normalizeH="0" baseline="0" noProof="0" dirty="0">
                <a:ln>
                  <a:noFill/>
                </a:ln>
                <a:solidFill>
                  <a:prstClr val="black"/>
                </a:solidFill>
                <a:effectLst/>
                <a:uLnTx/>
                <a:uFillTx/>
                <a:latin typeface="Carlito"/>
                <a:ea typeface="+mn-ea"/>
                <a:cs typeface="Carlito"/>
              </a:rPr>
              <a:t>days) </a:t>
            </a:r>
            <a:r>
              <a:rPr kumimoji="0" sz="1400" b="0" i="0" u="none" strike="noStrike" kern="1200" cap="none" spc="-5" normalizeH="0" baseline="0" noProof="0" dirty="0">
                <a:ln>
                  <a:noFill/>
                </a:ln>
                <a:solidFill>
                  <a:prstClr val="black"/>
                </a:solidFill>
                <a:effectLst/>
                <a:uLnTx/>
                <a:uFillTx/>
                <a:latin typeface="Carlito"/>
                <a:ea typeface="+mn-ea"/>
                <a:cs typeface="Carlito"/>
              </a:rPr>
              <a:t>he </a:t>
            </a:r>
            <a:r>
              <a:rPr kumimoji="0" sz="1400" b="0" i="0" u="none" strike="noStrike" kern="1200" cap="none" spc="-10" normalizeH="0" baseline="0" noProof="0" dirty="0">
                <a:ln>
                  <a:noFill/>
                </a:ln>
                <a:solidFill>
                  <a:prstClr val="black"/>
                </a:solidFill>
                <a:effectLst/>
                <a:uLnTx/>
                <a:uFillTx/>
                <a:latin typeface="Carlito"/>
                <a:ea typeface="+mn-ea"/>
                <a:cs typeface="Carlito"/>
              </a:rPr>
              <a:t>makes </a:t>
            </a:r>
            <a:r>
              <a:rPr kumimoji="0" sz="1400" b="0" i="0" u="none" strike="noStrike" kern="1200" cap="none" spc="0" normalizeH="0" baseline="0" noProof="0" dirty="0">
                <a:ln>
                  <a:noFill/>
                </a:ln>
                <a:solidFill>
                  <a:prstClr val="black"/>
                </a:solidFill>
                <a:effectLst/>
                <a:uLnTx/>
                <a:uFillTx/>
                <a:latin typeface="Carlito"/>
                <a:ea typeface="+mn-ea"/>
                <a:cs typeface="Carlito"/>
              </a:rPr>
              <a:t>a </a:t>
            </a:r>
            <a:r>
              <a:rPr kumimoji="0" sz="1400" b="0" i="0" u="none" strike="noStrike" kern="1200" cap="none" spc="-5" normalizeH="0" baseline="0" noProof="0" dirty="0">
                <a:ln>
                  <a:noFill/>
                </a:ln>
                <a:solidFill>
                  <a:prstClr val="black"/>
                </a:solidFill>
                <a:effectLst/>
                <a:uLnTx/>
                <a:uFillTx/>
                <a:latin typeface="Carlito"/>
                <a:ea typeface="+mn-ea"/>
                <a:cs typeface="Carlito"/>
              </a:rPr>
              <a:t>bonus on </a:t>
            </a:r>
            <a:r>
              <a:rPr kumimoji="0" sz="1400" b="0" i="0" u="none" strike="noStrike" kern="1200" cap="none" spc="-10" normalizeH="0" baseline="0" noProof="0" dirty="0">
                <a:ln>
                  <a:noFill/>
                </a:ln>
                <a:solidFill>
                  <a:prstClr val="black"/>
                </a:solidFill>
                <a:effectLst/>
                <a:uLnTx/>
                <a:uFillTx/>
                <a:latin typeface="Carlito"/>
                <a:ea typeface="+mn-ea"/>
                <a:cs typeface="Carlito"/>
              </a:rPr>
              <a:t>at  </a:t>
            </a:r>
            <a:r>
              <a:rPr kumimoji="0" sz="1400" b="0" i="0" u="none" strike="noStrike" kern="1200" cap="none" spc="-5" normalizeH="0" baseline="0" noProof="0" dirty="0">
                <a:ln>
                  <a:noFill/>
                </a:ln>
                <a:solidFill>
                  <a:prstClr val="black"/>
                </a:solidFill>
                <a:effectLst/>
                <a:uLnTx/>
                <a:uFillTx/>
                <a:latin typeface="Carlito"/>
                <a:ea typeface="+mn-ea"/>
                <a:cs typeface="Carlito"/>
              </a:rPr>
              <a:t>least </a:t>
            </a:r>
            <a:r>
              <a:rPr kumimoji="0" sz="1400" b="0" i="0" u="none" strike="noStrike" kern="1200" cap="none" spc="0" normalizeH="0" baseline="0" noProof="0" dirty="0">
                <a:ln>
                  <a:noFill/>
                </a:ln>
                <a:solidFill>
                  <a:prstClr val="black"/>
                </a:solidFill>
                <a:effectLst/>
                <a:uLnTx/>
                <a:uFillTx/>
                <a:latin typeface="Carlito"/>
                <a:ea typeface="+mn-ea"/>
                <a:cs typeface="Carlito"/>
              </a:rPr>
              <a:t>2 </a:t>
            </a:r>
            <a:r>
              <a:rPr kumimoji="0" sz="1400" b="0" i="0" u="none" strike="noStrike" kern="1200" cap="none" spc="-10" normalizeH="0" baseline="0" noProof="0" dirty="0">
                <a:ln>
                  <a:noFill/>
                </a:ln>
                <a:solidFill>
                  <a:prstClr val="black"/>
                </a:solidFill>
                <a:effectLst/>
                <a:uLnTx/>
                <a:uFillTx/>
                <a:latin typeface="Carlito"/>
                <a:ea typeface="+mn-ea"/>
                <a:cs typeface="Carlito"/>
              </a:rPr>
              <a:t>days. </a:t>
            </a:r>
            <a:r>
              <a:rPr kumimoji="0" sz="1400" b="0" i="0" u="none" strike="noStrike" kern="1200" cap="none" spc="-5" normalizeH="0" baseline="0" noProof="0" dirty="0">
                <a:ln>
                  <a:noFill/>
                </a:ln>
                <a:solidFill>
                  <a:prstClr val="black"/>
                </a:solidFill>
                <a:effectLst/>
                <a:uLnTx/>
                <a:uFillTx/>
                <a:latin typeface="Carlito"/>
                <a:ea typeface="+mn-ea"/>
                <a:cs typeface="Carlito"/>
              </a:rPr>
              <a:t>Calculate the probability that he  gains the respect of his kids and </a:t>
            </a:r>
            <a:r>
              <a:rPr kumimoji="0" sz="1400" b="0" i="0" u="none" strike="noStrike" kern="1200" cap="none" spc="-10" normalizeH="0" baseline="0" noProof="0" dirty="0">
                <a:ln>
                  <a:noFill/>
                </a:ln>
                <a:solidFill>
                  <a:prstClr val="black"/>
                </a:solidFill>
                <a:effectLst/>
                <a:uLnTx/>
                <a:uFillTx/>
                <a:latin typeface="Carlito"/>
                <a:ea typeface="+mn-ea"/>
                <a:cs typeface="Carlito"/>
              </a:rPr>
              <a:t>saves </a:t>
            </a:r>
            <a:r>
              <a:rPr kumimoji="0" sz="1400" b="0" i="0" u="none" strike="noStrike" kern="1200" cap="none" spc="-5" normalizeH="0" baseline="0" noProof="0" dirty="0">
                <a:ln>
                  <a:noFill/>
                </a:ln>
                <a:solidFill>
                  <a:prstClr val="black"/>
                </a:solidFill>
                <a:effectLst/>
                <a:uLnTx/>
                <a:uFillTx/>
                <a:latin typeface="Carlito"/>
                <a:ea typeface="+mn-ea"/>
                <a:cs typeface="Carlito"/>
              </a:rPr>
              <a:t>his  marriage.</a:t>
            </a:r>
            <a:endParaRPr kumimoji="0" sz="1400" b="0" i="0" u="none" strike="noStrike" kern="1200" cap="none" spc="0" normalizeH="0" baseline="0" noProof="0">
              <a:ln>
                <a:noFill/>
              </a:ln>
              <a:solidFill>
                <a:prstClr val="black"/>
              </a:solidFill>
              <a:effectLst/>
              <a:uLnTx/>
              <a:uFillTx/>
              <a:latin typeface="Carlito"/>
              <a:ea typeface="+mn-ea"/>
              <a:cs typeface="Carlito"/>
            </a:endParaRPr>
          </a:p>
          <a:p>
            <a:pPr marL="38100" marR="0" lvl="0" indent="0" algn="l" defTabSz="914400" rtl="0" eaLnBrk="1" fontAlgn="auto" latinLnBrk="0" hangingPunct="1">
              <a:lnSpc>
                <a:spcPct val="100000"/>
              </a:lnSpc>
              <a:spcBef>
                <a:spcPts val="25"/>
              </a:spcBef>
              <a:spcAft>
                <a:spcPts val="0"/>
              </a:spcAft>
              <a:buClrTx/>
              <a:buSzTx/>
              <a:buFontTx/>
              <a:buNone/>
              <a:tabLst/>
              <a:defRPr/>
            </a:pP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1" i="0" u="none" strike="noStrike" kern="1200" cap="none" spc="-5" normalizeH="0" baseline="0" noProof="0" dirty="0">
                <a:ln>
                  <a:noFill/>
                </a:ln>
                <a:solidFill>
                  <a:prstClr val="black"/>
                </a:solidFill>
                <a:effectLst/>
                <a:uLnTx/>
                <a:uFillTx/>
                <a:latin typeface="Carlito"/>
                <a:ea typeface="+mn-ea"/>
                <a:cs typeface="Carlito"/>
              </a:rPr>
              <a:t>sales each </a:t>
            </a:r>
            <a:r>
              <a:rPr kumimoji="0" sz="1200" b="1" i="0" u="none" strike="noStrike" kern="1200" cap="none" spc="-30" normalizeH="0" baseline="0" noProof="0" dirty="0">
                <a:ln>
                  <a:noFill/>
                </a:ln>
                <a:solidFill>
                  <a:prstClr val="black"/>
                </a:solidFill>
                <a:effectLst/>
                <a:uLnTx/>
                <a:uFillTx/>
                <a:latin typeface="Carlito"/>
                <a:ea typeface="+mn-ea"/>
                <a:cs typeface="Carlito"/>
              </a:rPr>
              <a:t>day, </a:t>
            </a:r>
            <a:r>
              <a:rPr kumimoji="0" sz="1200" b="0" i="0" u="none" strike="noStrike" kern="1200" cap="none" spc="-65" normalizeH="0" baseline="0" noProof="0" dirty="0">
                <a:ln>
                  <a:noFill/>
                </a:ln>
                <a:solidFill>
                  <a:prstClr val="black"/>
                </a:solidFill>
                <a:effectLst/>
                <a:uLnTx/>
                <a:uFillTx/>
                <a:latin typeface="Tinos"/>
                <a:ea typeface="+mn-ea"/>
                <a:cs typeface="Tinos"/>
              </a:rPr>
              <a:t>𝑿~𝑷𝒐(𝟖.</a:t>
            </a:r>
            <a:r>
              <a:rPr kumimoji="0" sz="1200" b="0" i="0" u="none" strike="noStrike" kern="1200" cap="none" spc="-110" normalizeH="0" baseline="0" noProof="0" dirty="0">
                <a:ln>
                  <a:noFill/>
                </a:ln>
                <a:solidFill>
                  <a:prstClr val="black"/>
                </a:solidFill>
                <a:effectLst/>
                <a:uLnTx/>
                <a:uFillTx/>
                <a:latin typeface="Tinos"/>
                <a:ea typeface="+mn-ea"/>
                <a:cs typeface="Tinos"/>
              </a:rPr>
              <a:t> </a:t>
            </a:r>
            <a:r>
              <a:rPr kumimoji="0" sz="1200" b="0" i="0" u="none" strike="noStrike" kern="1200" cap="none" spc="-60" normalizeH="0" baseline="0" noProof="0" dirty="0">
                <a:ln>
                  <a:noFill/>
                </a:ln>
                <a:solidFill>
                  <a:prstClr val="black"/>
                </a:solidFill>
                <a:effectLst/>
                <a:uLnTx/>
                <a:uFillTx/>
                <a:latin typeface="Tinos"/>
                <a:ea typeface="+mn-ea"/>
                <a:cs typeface="Tinos"/>
              </a:rPr>
              <a:t>𝟓)</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4699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20" normalizeH="0" baseline="0" noProof="0" dirty="0">
                <a:ln>
                  <a:noFill/>
                </a:ln>
                <a:solidFill>
                  <a:prstClr val="black"/>
                </a:solidFill>
                <a:effectLst/>
                <a:uLnTx/>
                <a:uFillTx/>
                <a:latin typeface="Tinos"/>
                <a:ea typeface="+mn-ea"/>
                <a:cs typeface="Tinos"/>
              </a:rPr>
              <a:t>&gt; </a:t>
            </a:r>
            <a:r>
              <a:rPr kumimoji="0" sz="1200" b="0" i="0" u="none" strike="noStrike" kern="1200" cap="none" spc="-220" normalizeH="0" baseline="0" noProof="0" dirty="0">
                <a:ln>
                  <a:noFill/>
                </a:ln>
                <a:solidFill>
                  <a:prstClr val="black"/>
                </a:solidFill>
                <a:effectLst/>
                <a:uLnTx/>
                <a:uFillTx/>
                <a:latin typeface="Tinos"/>
                <a:ea typeface="+mn-ea"/>
                <a:cs typeface="Tinos"/>
              </a:rPr>
              <a:t>𝟏𝟏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110" normalizeH="0" baseline="0" noProof="0" dirty="0">
                <a:ln>
                  <a:noFill/>
                </a:ln>
                <a:solidFill>
                  <a:prstClr val="black"/>
                </a:solidFill>
                <a:effectLst/>
                <a:uLnTx/>
                <a:uFillTx/>
                <a:latin typeface="Tinos"/>
                <a:ea typeface="+mn-ea"/>
                <a:cs typeface="Tinos"/>
              </a:rPr>
              <a:t>𝑷 </a:t>
            </a:r>
            <a:r>
              <a:rPr kumimoji="0" sz="1200" b="0" i="0" u="none" strike="noStrike" kern="1200" cap="none" spc="-105" normalizeH="0" baseline="0" noProof="0" dirty="0">
                <a:ln>
                  <a:noFill/>
                </a:ln>
                <a:solidFill>
                  <a:prstClr val="black"/>
                </a:solidFill>
                <a:effectLst/>
                <a:uLnTx/>
                <a:uFillTx/>
                <a:latin typeface="Tinos"/>
                <a:ea typeface="+mn-ea"/>
                <a:cs typeface="Tinos"/>
              </a:rPr>
              <a:t>𝑿 </a:t>
            </a:r>
            <a:r>
              <a:rPr kumimoji="0" sz="1200" b="0" i="0" u="none" strike="noStrike" kern="1200" cap="none" spc="24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𝟏𝟏</a:t>
            </a:r>
            <a:r>
              <a:rPr kumimoji="0" sz="1200" b="0" i="0" u="none" strike="noStrike" kern="1200" cap="none" spc="-200"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0" normalizeH="0" baseline="0" noProof="0" dirty="0">
                <a:ln>
                  <a:noFill/>
                </a:ln>
                <a:solidFill>
                  <a:prstClr val="black"/>
                </a:solidFill>
                <a:effectLst/>
                <a:uLnTx/>
                <a:uFillTx/>
                <a:latin typeface="Tinos"/>
                <a:ea typeface="+mn-ea"/>
                <a:cs typeface="Tinos"/>
              </a:rPr>
              <a:t>𝟏𝟓𝟏𝟑</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0" marR="860425" lvl="0" indent="0" algn="r" defTabSz="914400" rtl="0" eaLnBrk="1" fontAlgn="auto" latinLnBrk="0" hangingPunct="1">
              <a:lnSpc>
                <a:spcPct val="100000"/>
              </a:lnSpc>
              <a:spcBef>
                <a:spcPts val="0"/>
              </a:spcBef>
              <a:spcAft>
                <a:spcPts val="0"/>
              </a:spcAft>
              <a:buClrTx/>
              <a:buSzTx/>
              <a:buFontTx/>
              <a:buNone/>
              <a:tabLst>
                <a:tab pos="1600200" algn="l"/>
              </a:tabLst>
              <a:defRPr/>
            </a:pPr>
            <a:r>
              <a:rPr kumimoji="0" sz="1200" b="0" i="0" u="none" strike="noStrike" kern="1200" cap="none" spc="-175" normalizeH="0" baseline="0" noProof="0" dirty="0">
                <a:ln>
                  <a:noFill/>
                </a:ln>
                <a:solidFill>
                  <a:prstClr val="black"/>
                </a:solidFill>
                <a:effectLst/>
                <a:uLnTx/>
                <a:uFillTx/>
                <a:latin typeface="Tinos"/>
                <a:ea typeface="+mn-ea"/>
                <a:cs typeface="Tinos"/>
              </a:rPr>
              <a:t>𝒀  </a:t>
            </a:r>
            <a:r>
              <a:rPr kumimoji="0" sz="1200" b="0" i="0" u="none" strike="noStrike" kern="1200" cap="none" spc="215" normalizeH="0" baseline="0" noProof="0" dirty="0">
                <a:ln>
                  <a:noFill/>
                </a:ln>
                <a:solidFill>
                  <a:prstClr val="black"/>
                </a:solidFill>
                <a:effectLst/>
                <a:uLnTx/>
                <a:uFillTx/>
                <a:latin typeface="Tinos"/>
                <a:ea typeface="+mn-ea"/>
                <a:cs typeface="Tinos"/>
              </a:rPr>
              <a:t>= </a:t>
            </a:r>
            <a:r>
              <a:rPr kumimoji="0" sz="1200" b="1" i="0" u="none" strike="noStrike" kern="1200" cap="none" spc="-15" normalizeH="0" baseline="0" noProof="0" dirty="0">
                <a:ln>
                  <a:noFill/>
                </a:ln>
                <a:solidFill>
                  <a:prstClr val="black"/>
                </a:solidFill>
                <a:effectLst/>
                <a:uLnTx/>
                <a:uFillTx/>
                <a:latin typeface="Carlito"/>
                <a:ea typeface="+mn-ea"/>
                <a:cs typeface="Carlito"/>
              </a:rPr>
              <a:t>days</a:t>
            </a:r>
            <a:r>
              <a:rPr kumimoji="0" sz="1200" b="1" i="0" u="none" strike="noStrike" kern="1200" cap="none" spc="-145" normalizeH="0" baseline="0" noProof="0" dirty="0">
                <a:ln>
                  <a:noFill/>
                </a:ln>
                <a:solidFill>
                  <a:prstClr val="black"/>
                </a:solidFill>
                <a:effectLst/>
                <a:uLnTx/>
                <a:uFillTx/>
                <a:latin typeface="Carlito"/>
                <a:ea typeface="+mn-ea"/>
                <a:cs typeface="Carlito"/>
              </a:rPr>
              <a:t> </a:t>
            </a:r>
            <a:r>
              <a:rPr kumimoji="0" sz="1200" b="1" i="0" u="none" strike="noStrike" kern="1200" cap="none" spc="0" normalizeH="0" baseline="0" noProof="0" dirty="0">
                <a:ln>
                  <a:noFill/>
                </a:ln>
                <a:solidFill>
                  <a:prstClr val="black"/>
                </a:solidFill>
                <a:effectLst/>
                <a:uLnTx/>
                <a:uFillTx/>
                <a:latin typeface="Carlito"/>
                <a:ea typeface="+mn-ea"/>
                <a:cs typeface="Carlito"/>
              </a:rPr>
              <a:t>bonus </a:t>
            </a:r>
            <a:r>
              <a:rPr kumimoji="0" sz="1200" b="1" i="0" u="none" strike="noStrike" kern="1200" cap="none" spc="-5" normalizeH="0" baseline="0" noProof="0" dirty="0">
                <a:ln>
                  <a:noFill/>
                </a:ln>
                <a:solidFill>
                  <a:prstClr val="black"/>
                </a:solidFill>
                <a:effectLst/>
                <a:uLnTx/>
                <a:uFillTx/>
                <a:latin typeface="Carlito"/>
                <a:ea typeface="+mn-ea"/>
                <a:cs typeface="Carlito"/>
              </a:rPr>
              <a:t>made	</a:t>
            </a:r>
            <a:r>
              <a:rPr kumimoji="0" sz="1200" b="0" i="0" u="none" strike="noStrike" kern="1200" cap="none" spc="-15" normalizeH="0" baseline="0" noProof="0" dirty="0">
                <a:ln>
                  <a:noFill/>
                </a:ln>
                <a:solidFill>
                  <a:prstClr val="black"/>
                </a:solidFill>
                <a:effectLst/>
                <a:uLnTx/>
                <a:uFillTx/>
                <a:latin typeface="Tinos"/>
                <a:ea typeface="+mn-ea"/>
                <a:cs typeface="Tinos"/>
              </a:rPr>
              <a:t>𝒀~𝑩 </a:t>
            </a:r>
            <a:r>
              <a:rPr kumimoji="0" sz="1200" b="0" i="0" u="none" strike="noStrike" kern="1200" cap="none" spc="-170" normalizeH="0" baseline="0" noProof="0" dirty="0">
                <a:ln>
                  <a:noFill/>
                </a:ln>
                <a:solidFill>
                  <a:prstClr val="black"/>
                </a:solidFill>
                <a:effectLst/>
                <a:uLnTx/>
                <a:uFillTx/>
                <a:latin typeface="Tinos"/>
                <a:ea typeface="+mn-ea"/>
                <a:cs typeface="Tinos"/>
              </a:rPr>
              <a:t>𝟑𝟎,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19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𝟏𝟓𝟏𝟑</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0" marR="819150" lvl="0" indent="0" algn="r" defTabSz="914400" rtl="0" eaLnBrk="1" fontAlgn="auto" latinLnBrk="0" hangingPunct="1">
              <a:lnSpc>
                <a:spcPct val="100000"/>
              </a:lnSpc>
              <a:spcBef>
                <a:spcPts val="40"/>
              </a:spcBef>
              <a:spcAft>
                <a:spcPts val="0"/>
              </a:spcAft>
              <a:buClrTx/>
              <a:buSzTx/>
              <a:buFontTx/>
              <a:buNone/>
              <a:tabLst/>
              <a:defRPr/>
            </a:pPr>
            <a:r>
              <a:rPr kumimoji="0" sz="1200" b="0" i="0" u="none" strike="noStrike" kern="1200" cap="none" spc="-110" normalizeH="0" baseline="0" noProof="0" dirty="0">
                <a:ln>
                  <a:noFill/>
                </a:ln>
                <a:solidFill>
                  <a:prstClr val="black"/>
                </a:solidFill>
                <a:effectLst/>
                <a:uLnTx/>
                <a:uFillTx/>
                <a:latin typeface="Tinos"/>
                <a:ea typeface="+mn-ea"/>
                <a:cs typeface="Tinos"/>
              </a:rPr>
              <a:t>𝑷</a:t>
            </a:r>
            <a:r>
              <a:rPr kumimoji="0" sz="1200" b="0" i="0" u="none" strike="noStrike" kern="1200" cap="none" spc="10" normalizeH="0" baseline="0" noProof="0" dirty="0">
                <a:ln>
                  <a:noFill/>
                </a:ln>
                <a:solidFill>
                  <a:prstClr val="black"/>
                </a:solidFill>
                <a:effectLst/>
                <a:uLnTx/>
                <a:uFillTx/>
                <a:latin typeface="Tinos"/>
                <a:ea typeface="+mn-ea"/>
                <a:cs typeface="Tinos"/>
              </a:rPr>
              <a:t> </a:t>
            </a:r>
            <a:r>
              <a:rPr kumimoji="0" sz="1200" b="0" i="0" u="none" strike="noStrike" kern="1200" cap="none" spc="-175" normalizeH="0" baseline="0" noProof="0" dirty="0">
                <a:ln>
                  <a:noFill/>
                </a:ln>
                <a:solidFill>
                  <a:prstClr val="black"/>
                </a:solidFill>
                <a:effectLst/>
                <a:uLnTx/>
                <a:uFillTx/>
                <a:latin typeface="Tinos"/>
                <a:ea typeface="+mn-ea"/>
                <a:cs typeface="Tinos"/>
              </a:rPr>
              <a:t>𝒀</a:t>
            </a:r>
            <a:r>
              <a:rPr kumimoji="0" sz="1200" b="0" i="0" u="none" strike="noStrike" kern="1200" cap="none" spc="-114" normalizeH="0" baseline="0" noProof="0" dirty="0">
                <a:ln>
                  <a:noFill/>
                </a:ln>
                <a:solidFill>
                  <a:prstClr val="black"/>
                </a:solidFill>
                <a:effectLst/>
                <a:uLnTx/>
                <a:uFillTx/>
                <a:latin typeface="Tinos"/>
                <a:ea typeface="+mn-ea"/>
                <a:cs typeface="Tinos"/>
              </a:rPr>
              <a:t> </a:t>
            </a:r>
            <a:r>
              <a:rPr kumimoji="0" sz="1200" b="0" i="0" u="none" strike="noStrike" kern="1200" cap="none" spc="240" normalizeH="0" baseline="0" noProof="0" dirty="0">
                <a:ln>
                  <a:noFill/>
                </a:ln>
                <a:solidFill>
                  <a:prstClr val="black"/>
                </a:solidFill>
                <a:effectLst/>
                <a:uLnTx/>
                <a:uFillTx/>
                <a:latin typeface="Tinos"/>
                <a:ea typeface="+mn-ea"/>
                <a:cs typeface="Tinos"/>
              </a:rPr>
              <a:t>≥</a:t>
            </a:r>
            <a:r>
              <a:rPr kumimoji="0" sz="1200" b="0" i="0" u="none" strike="noStrike" kern="1200" cap="none" spc="3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𝟐</a:t>
            </a:r>
            <a:r>
              <a:rPr kumimoji="0" sz="1200" b="0" i="0" u="none" strike="noStrike" kern="1200" cap="none" spc="-195"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a:t>
            </a:r>
            <a:r>
              <a:rPr kumimoji="0" sz="1200" b="0" i="0" u="none" strike="noStrike" kern="1200" cap="none" spc="-204"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110" normalizeH="0" baseline="0" noProof="0" dirty="0">
                <a:ln>
                  <a:noFill/>
                </a:ln>
                <a:solidFill>
                  <a:prstClr val="black"/>
                </a:solidFill>
                <a:effectLst/>
                <a:uLnTx/>
                <a:uFillTx/>
                <a:latin typeface="Tinos"/>
                <a:ea typeface="+mn-ea"/>
                <a:cs typeface="Tinos"/>
              </a:rPr>
              <a:t>𝑷</a:t>
            </a:r>
            <a:r>
              <a:rPr kumimoji="0" sz="1200" b="0" i="0" u="none" strike="noStrike" kern="1200" cap="none" spc="15" normalizeH="0" baseline="0" noProof="0" dirty="0">
                <a:ln>
                  <a:noFill/>
                </a:ln>
                <a:solidFill>
                  <a:prstClr val="black"/>
                </a:solidFill>
                <a:effectLst/>
                <a:uLnTx/>
                <a:uFillTx/>
                <a:latin typeface="Tinos"/>
                <a:ea typeface="+mn-ea"/>
                <a:cs typeface="Tinos"/>
              </a:rPr>
              <a:t> </a:t>
            </a:r>
            <a:r>
              <a:rPr kumimoji="0" sz="1200" b="0" i="0" u="none" strike="noStrike" kern="1200" cap="none" spc="-175" normalizeH="0" baseline="0" noProof="0" dirty="0">
                <a:ln>
                  <a:noFill/>
                </a:ln>
                <a:solidFill>
                  <a:prstClr val="black"/>
                </a:solidFill>
                <a:effectLst/>
                <a:uLnTx/>
                <a:uFillTx/>
                <a:latin typeface="Tinos"/>
                <a:ea typeface="+mn-ea"/>
                <a:cs typeface="Tinos"/>
              </a:rPr>
              <a:t>𝒀</a:t>
            </a:r>
            <a:r>
              <a:rPr kumimoji="0" sz="1200" b="0" i="0" u="none" strike="noStrike" kern="1200" cap="none" spc="-114"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35"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𝟎</a:t>
            </a:r>
            <a:r>
              <a:rPr kumimoji="0" sz="1200" b="0" i="0" u="none" strike="noStrike" kern="1200" cap="none" spc="-190"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40" normalizeH="0" baseline="0" noProof="0" dirty="0">
                <a:ln>
                  <a:noFill/>
                </a:ln>
                <a:solidFill>
                  <a:prstClr val="black"/>
                </a:solidFill>
                <a:effectLst/>
                <a:uLnTx/>
                <a:uFillTx/>
                <a:latin typeface="Tinos"/>
                <a:ea typeface="+mn-ea"/>
                <a:cs typeface="Tinos"/>
              </a:rPr>
              <a:t> </a:t>
            </a:r>
            <a:r>
              <a:rPr kumimoji="0" sz="1200" b="0" i="0" u="none" strike="noStrike" kern="1200" cap="none" spc="-110" normalizeH="0" baseline="0" noProof="0" dirty="0">
                <a:ln>
                  <a:noFill/>
                </a:ln>
                <a:solidFill>
                  <a:prstClr val="black"/>
                </a:solidFill>
                <a:effectLst/>
                <a:uLnTx/>
                <a:uFillTx/>
                <a:latin typeface="Tinos"/>
                <a:ea typeface="+mn-ea"/>
                <a:cs typeface="Tinos"/>
              </a:rPr>
              <a:t>𝑷</a:t>
            </a:r>
            <a:r>
              <a:rPr kumimoji="0" sz="1200" b="0" i="0" u="none" strike="noStrike" kern="1200" cap="none" spc="10" normalizeH="0" baseline="0" noProof="0" dirty="0">
                <a:ln>
                  <a:noFill/>
                </a:ln>
                <a:solidFill>
                  <a:prstClr val="black"/>
                </a:solidFill>
                <a:effectLst/>
                <a:uLnTx/>
                <a:uFillTx/>
                <a:latin typeface="Tinos"/>
                <a:ea typeface="+mn-ea"/>
                <a:cs typeface="Tinos"/>
              </a:rPr>
              <a:t> </a:t>
            </a:r>
            <a:r>
              <a:rPr kumimoji="0" sz="1200" b="0" i="0" u="none" strike="noStrike" kern="1200" cap="none" spc="-175" normalizeH="0" baseline="0" noProof="0" dirty="0">
                <a:ln>
                  <a:noFill/>
                </a:ln>
                <a:solidFill>
                  <a:prstClr val="black"/>
                </a:solidFill>
                <a:effectLst/>
                <a:uLnTx/>
                <a:uFillTx/>
                <a:latin typeface="Tinos"/>
                <a:ea typeface="+mn-ea"/>
                <a:cs typeface="Tinos"/>
              </a:rPr>
              <a:t>𝒀</a:t>
            </a:r>
            <a:r>
              <a:rPr kumimoji="0" sz="1200" b="0" i="0" u="none" strike="noStrike" kern="1200" cap="none" spc="-95"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a:t>
            </a:r>
            <a:endParaRPr kumimoji="0" sz="1200" b="0" i="0" u="none" strike="noStrike" kern="1200" cap="none" spc="0" normalizeH="0" baseline="0" noProof="0">
              <a:ln>
                <a:noFill/>
              </a:ln>
              <a:solidFill>
                <a:prstClr val="black"/>
              </a:solidFill>
              <a:effectLst/>
              <a:uLnTx/>
              <a:uFillTx/>
              <a:latin typeface="Tinos"/>
              <a:ea typeface="+mn-ea"/>
              <a:cs typeface="Tinos"/>
            </a:endParaRPr>
          </a:p>
          <a:p>
            <a:pPr marL="362585" marR="0" lvl="0" indent="0" algn="l" defTabSz="914400" rtl="0" eaLnBrk="1" fontAlgn="auto" latinLnBrk="0" hangingPunct="1">
              <a:lnSpc>
                <a:spcPts val="1420"/>
              </a:lnSpc>
              <a:spcBef>
                <a:spcPts val="35"/>
              </a:spcBef>
              <a:spcAft>
                <a:spcPts val="0"/>
              </a:spcAft>
              <a:buClrTx/>
              <a:buSzTx/>
              <a:buFontTx/>
              <a:buNone/>
              <a:tabLst/>
              <a:defRPr/>
            </a:pP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a:t>
            </a:r>
            <a:r>
              <a:rPr kumimoji="0" sz="1200" b="0" i="0" u="none" strike="noStrike" kern="1200" cap="none" spc="-210" normalizeH="0" baseline="0" noProof="0" dirty="0">
                <a:ln>
                  <a:noFill/>
                </a:ln>
                <a:solidFill>
                  <a:prstClr val="black"/>
                </a:solidFill>
                <a:effectLst/>
                <a:uLnTx/>
                <a:uFillTx/>
                <a:latin typeface="Tinos"/>
                <a:ea typeface="+mn-ea"/>
                <a:cs typeface="Tinos"/>
              </a:rPr>
              <a:t>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4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105" normalizeH="0" baseline="0" noProof="0" dirty="0">
                <a:ln>
                  <a:noFill/>
                </a:ln>
                <a:solidFill>
                  <a:prstClr val="black"/>
                </a:solidFill>
                <a:effectLst/>
                <a:uLnTx/>
                <a:uFillTx/>
                <a:latin typeface="Tinos"/>
                <a:ea typeface="+mn-ea"/>
                <a:cs typeface="Tinos"/>
              </a:rPr>
              <a:t> </a:t>
            </a:r>
            <a:r>
              <a:rPr kumimoji="0" sz="1200" b="0" i="0" u="none" strike="noStrike" kern="1200" cap="none" spc="-195" normalizeH="0" baseline="0" noProof="0" dirty="0">
                <a:ln>
                  <a:noFill/>
                </a:ln>
                <a:solidFill>
                  <a:prstClr val="black"/>
                </a:solidFill>
                <a:effectLst/>
                <a:uLnTx/>
                <a:uFillTx/>
                <a:latin typeface="Tinos"/>
                <a:ea typeface="+mn-ea"/>
                <a:cs typeface="Tinos"/>
              </a:rPr>
              <a:t>𝟖𝟒𝟖𝟕</a:t>
            </a:r>
            <a:r>
              <a:rPr kumimoji="0" sz="1275" b="0" i="0" u="none" strike="noStrike" kern="1200" cap="none" spc="-292" normalizeH="0" baseline="29411" noProof="0" dirty="0">
                <a:ln>
                  <a:noFill/>
                </a:ln>
                <a:solidFill>
                  <a:prstClr val="black"/>
                </a:solidFill>
                <a:effectLst/>
                <a:uLnTx/>
                <a:uFillTx/>
                <a:latin typeface="Tinos"/>
                <a:ea typeface="+mn-ea"/>
                <a:cs typeface="Tinos"/>
              </a:rPr>
              <a:t>𝟑𝟎  </a:t>
            </a: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4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𝟑𝟎</a:t>
            </a:r>
            <a:r>
              <a:rPr kumimoji="0" sz="1200" b="0" i="0" u="none" strike="noStrike" kern="1200" cap="none" spc="-210" normalizeH="0" baseline="0" noProof="0" dirty="0">
                <a:ln>
                  <a:noFill/>
                </a:ln>
                <a:solidFill>
                  <a:prstClr val="black"/>
                </a:solidFill>
                <a:effectLst/>
                <a:uLnTx/>
                <a:uFillTx/>
                <a:latin typeface="Tinos"/>
                <a:ea typeface="+mn-ea"/>
                <a:cs typeface="Tinos"/>
              </a:rPr>
              <a:t> </a:t>
            </a:r>
            <a:r>
              <a:rPr kumimoji="0" sz="1200" b="0" i="0" u="none" strike="noStrike" kern="1200" cap="none" spc="180"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110" normalizeH="0" baseline="0" noProof="0" dirty="0">
                <a:ln>
                  <a:noFill/>
                </a:ln>
                <a:solidFill>
                  <a:prstClr val="black"/>
                </a:solidFill>
                <a:effectLst/>
                <a:uLnTx/>
                <a:uFillTx/>
                <a:latin typeface="Tinos"/>
                <a:ea typeface="+mn-ea"/>
                <a:cs typeface="Tinos"/>
              </a:rPr>
              <a:t> </a:t>
            </a:r>
            <a:r>
              <a:rPr kumimoji="0" sz="1200" b="0" i="0" u="none" strike="noStrike" kern="1200" cap="none" spc="-220" normalizeH="0" baseline="0" noProof="0" dirty="0">
                <a:ln>
                  <a:noFill/>
                </a:ln>
                <a:solidFill>
                  <a:prstClr val="black"/>
                </a:solidFill>
                <a:effectLst/>
                <a:uLnTx/>
                <a:uFillTx/>
                <a:latin typeface="Tinos"/>
                <a:ea typeface="+mn-ea"/>
                <a:cs typeface="Tinos"/>
              </a:rPr>
              <a:t>𝟏𝟓𝟏𝟑</a:t>
            </a:r>
            <a:r>
              <a:rPr kumimoji="0" sz="1200" b="0" i="0" u="none" strike="noStrike" kern="1200" cap="none" spc="-204" normalizeH="0" baseline="0" noProof="0" dirty="0">
                <a:ln>
                  <a:noFill/>
                </a:ln>
                <a:solidFill>
                  <a:prstClr val="black"/>
                </a:solidFill>
                <a:effectLst/>
                <a:uLnTx/>
                <a:uFillTx/>
                <a:latin typeface="Tinos"/>
                <a:ea typeface="+mn-ea"/>
                <a:cs typeface="Tinos"/>
              </a:rPr>
              <a:t> </a:t>
            </a:r>
            <a:r>
              <a:rPr kumimoji="0" sz="1200" b="0" i="0" u="none" strike="noStrike" kern="1200" cap="none" spc="180" normalizeH="0" baseline="0" noProof="0" dirty="0">
                <a:ln>
                  <a:noFill/>
                </a:ln>
                <a:solidFill>
                  <a:prstClr val="black"/>
                </a:solidFill>
                <a:effectLst/>
                <a:uLnTx/>
                <a:uFillTx/>
                <a:latin typeface="Tinos"/>
                <a:ea typeface="+mn-ea"/>
                <a:cs typeface="Tinos"/>
              </a:rPr>
              <a:t>×</a:t>
            </a:r>
            <a:r>
              <a:rPr kumimoji="0" sz="1200" b="0" i="0" u="none" strike="noStrike" kern="1200" cap="none" spc="-3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a:t>
            </a:r>
            <a:r>
              <a:rPr kumimoji="0" sz="1200" b="0" i="0" u="none" strike="noStrike" kern="1200" cap="none" spc="-110" normalizeH="0" baseline="0" noProof="0" dirty="0">
                <a:ln>
                  <a:noFill/>
                </a:ln>
                <a:solidFill>
                  <a:prstClr val="black"/>
                </a:solidFill>
                <a:effectLst/>
                <a:uLnTx/>
                <a:uFillTx/>
                <a:latin typeface="Tinos"/>
                <a:ea typeface="+mn-ea"/>
                <a:cs typeface="Tinos"/>
              </a:rPr>
              <a:t> </a:t>
            </a:r>
            <a:r>
              <a:rPr kumimoji="0" sz="1200" b="0" i="0" u="none" strike="noStrike" kern="1200" cap="none" spc="-180" normalizeH="0" baseline="0" noProof="0" dirty="0">
                <a:ln>
                  <a:noFill/>
                </a:ln>
                <a:solidFill>
                  <a:prstClr val="black"/>
                </a:solidFill>
                <a:effectLst/>
                <a:uLnTx/>
                <a:uFillTx/>
                <a:latin typeface="Tinos"/>
                <a:ea typeface="+mn-ea"/>
                <a:cs typeface="Tinos"/>
              </a:rPr>
              <a:t>𝟖𝟒𝟖𝟕</a:t>
            </a:r>
            <a:r>
              <a:rPr kumimoji="0" sz="1275" b="0" i="0" u="none" strike="noStrike" kern="1200" cap="none" spc="-270" normalizeH="0" baseline="29411" noProof="0" dirty="0">
                <a:ln>
                  <a:noFill/>
                </a:ln>
                <a:solidFill>
                  <a:prstClr val="black"/>
                </a:solidFill>
                <a:effectLst/>
                <a:uLnTx/>
                <a:uFillTx/>
                <a:latin typeface="Tinos"/>
                <a:ea typeface="+mn-ea"/>
                <a:cs typeface="Tinos"/>
              </a:rPr>
              <a:t>𝟐𝟗</a:t>
            </a:r>
            <a:r>
              <a:rPr kumimoji="0" sz="1800" b="0" i="0" u="none" strike="noStrike" kern="1200" cap="none" spc="-270" normalizeH="0" baseline="13888" noProof="0" dirty="0">
                <a:ln>
                  <a:noFill/>
                </a:ln>
                <a:solidFill>
                  <a:srgbClr val="888888"/>
                </a:solidFill>
                <a:effectLst/>
                <a:uLnTx/>
                <a:uFillTx/>
                <a:latin typeface="Carlito"/>
                <a:ea typeface="+mn-ea"/>
                <a:cs typeface="Carlito"/>
              </a:rPr>
              <a:t>48</a:t>
            </a:r>
            <a:endParaRPr kumimoji="0" sz="1800" b="0" i="0" u="none" strike="noStrike" kern="1200" cap="none" spc="0" normalizeH="0" baseline="13888" noProof="0">
              <a:ln>
                <a:noFill/>
              </a:ln>
              <a:solidFill>
                <a:prstClr val="black"/>
              </a:solidFill>
              <a:effectLst/>
              <a:uLnTx/>
              <a:uFillTx/>
              <a:latin typeface="Carlito"/>
              <a:ea typeface="+mn-ea"/>
              <a:cs typeface="Carlito"/>
            </a:endParaRPr>
          </a:p>
          <a:p>
            <a:pPr marL="362585" marR="0" lvl="0" indent="0" algn="l" defTabSz="914400" rtl="0" eaLnBrk="1" fontAlgn="auto" latinLnBrk="0" hangingPunct="1">
              <a:lnSpc>
                <a:spcPts val="1420"/>
              </a:lnSpc>
              <a:spcBef>
                <a:spcPts val="0"/>
              </a:spcBef>
              <a:spcAft>
                <a:spcPts val="0"/>
              </a:spcAft>
              <a:buClrTx/>
              <a:buSzTx/>
              <a:buFontTx/>
              <a:buNone/>
              <a:tabLst/>
              <a:defRPr/>
            </a:pPr>
            <a:r>
              <a:rPr kumimoji="0" sz="1200" b="0" i="0" u="none" strike="noStrike" kern="1200" cap="none" spc="215" normalizeH="0" baseline="0" noProof="0" dirty="0">
                <a:ln>
                  <a:noFill/>
                </a:ln>
                <a:solidFill>
                  <a:prstClr val="black"/>
                </a:solidFill>
                <a:effectLst/>
                <a:uLnTx/>
                <a:uFillTx/>
                <a:latin typeface="Tinos"/>
                <a:ea typeface="+mn-ea"/>
                <a:cs typeface="Tinos"/>
              </a:rPr>
              <a:t>=</a:t>
            </a:r>
            <a:r>
              <a:rPr kumimoji="0" sz="1200" b="0" i="0" u="none" strike="noStrike" kern="1200" cap="none" spc="60" normalizeH="0" baseline="0" noProof="0" dirty="0">
                <a:ln>
                  <a:noFill/>
                </a:ln>
                <a:solidFill>
                  <a:prstClr val="black"/>
                </a:solidFill>
                <a:effectLst/>
                <a:uLnTx/>
                <a:uFillTx/>
                <a:latin typeface="Tinos"/>
                <a:ea typeface="+mn-ea"/>
                <a:cs typeface="Tinos"/>
              </a:rPr>
              <a:t> </a:t>
            </a:r>
            <a:r>
              <a:rPr kumimoji="0" sz="1200" b="0" i="0" u="none" strike="noStrike" kern="1200" cap="none" spc="-135" normalizeH="0" baseline="0" noProof="0" dirty="0">
                <a:ln>
                  <a:noFill/>
                </a:ln>
                <a:solidFill>
                  <a:prstClr val="black"/>
                </a:solidFill>
                <a:effectLst/>
                <a:uLnTx/>
                <a:uFillTx/>
                <a:latin typeface="Tinos"/>
                <a:ea typeface="+mn-ea"/>
                <a:cs typeface="Tinos"/>
              </a:rPr>
              <a:t>𝟎. </a:t>
            </a:r>
            <a:r>
              <a:rPr kumimoji="0" sz="1200" b="0" i="0" u="none" strike="noStrike" kern="1200" cap="none" spc="-225" normalizeH="0" baseline="0" noProof="0" dirty="0">
                <a:ln>
                  <a:noFill/>
                </a:ln>
                <a:solidFill>
                  <a:prstClr val="black"/>
                </a:solidFill>
                <a:effectLst/>
                <a:uLnTx/>
                <a:uFillTx/>
                <a:latin typeface="Tinos"/>
                <a:ea typeface="+mn-ea"/>
                <a:cs typeface="Tinos"/>
              </a:rPr>
              <a:t>𝟗𝟓𝟑𝟕</a:t>
            </a:r>
            <a:endParaRPr kumimoji="0" sz="1200" b="0" i="0" u="none" strike="noStrike" kern="1200" cap="none" spc="0" normalizeH="0" baseline="0" noProof="0">
              <a:ln>
                <a:noFill/>
              </a:ln>
              <a:solidFill>
                <a:prstClr val="black"/>
              </a:solidFill>
              <a:effectLst/>
              <a:uLnTx/>
              <a:uFillTx/>
              <a:latin typeface="Tinos"/>
              <a:ea typeface="+mn-ea"/>
              <a:cs typeface="Tinos"/>
            </a:endParaRPr>
          </a:p>
        </p:txBody>
      </p:sp>
      <p:grpSp>
        <p:nvGrpSpPr>
          <p:cNvPr id="41" name="object 41"/>
          <p:cNvGrpSpPr/>
          <p:nvPr/>
        </p:nvGrpSpPr>
        <p:grpSpPr>
          <a:xfrm>
            <a:off x="4797552" y="684276"/>
            <a:ext cx="312420" cy="340360"/>
            <a:chOff x="4797552" y="684276"/>
            <a:chExt cx="312420" cy="340360"/>
          </a:xfrm>
        </p:grpSpPr>
        <p:sp>
          <p:nvSpPr>
            <p:cNvPr id="42" name="object 42"/>
            <p:cNvSpPr/>
            <p:nvPr/>
          </p:nvSpPr>
          <p:spPr>
            <a:xfrm>
              <a:off x="4810506" y="697230"/>
              <a:ext cx="287020" cy="314325"/>
            </a:xfrm>
            <a:custGeom>
              <a:avLst/>
              <a:gdLst/>
              <a:ahLst/>
              <a:cxnLst/>
              <a:rect l="l" t="t" r="r" b="b"/>
              <a:pathLst>
                <a:path w="287020" h="314325">
                  <a:moveTo>
                    <a:pt x="286512" y="0"/>
                  </a:moveTo>
                  <a:lnTo>
                    <a:pt x="0" y="0"/>
                  </a:lnTo>
                  <a:lnTo>
                    <a:pt x="0" y="313944"/>
                  </a:lnTo>
                  <a:lnTo>
                    <a:pt x="286512" y="313944"/>
                  </a:lnTo>
                  <a:lnTo>
                    <a:pt x="286512"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4810506" y="697230"/>
              <a:ext cx="287020" cy="314325"/>
            </a:xfrm>
            <a:custGeom>
              <a:avLst/>
              <a:gdLst/>
              <a:ahLst/>
              <a:cxnLst/>
              <a:rect l="l" t="t" r="r" b="b"/>
              <a:pathLst>
                <a:path w="287020" h="314325">
                  <a:moveTo>
                    <a:pt x="0" y="313944"/>
                  </a:moveTo>
                  <a:lnTo>
                    <a:pt x="286512" y="313944"/>
                  </a:lnTo>
                  <a:lnTo>
                    <a:pt x="286512" y="0"/>
                  </a:lnTo>
                  <a:lnTo>
                    <a:pt x="0" y="0"/>
                  </a:lnTo>
                  <a:lnTo>
                    <a:pt x="0" y="313944"/>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object 44"/>
          <p:cNvSpPr txBox="1"/>
          <p:nvPr/>
        </p:nvSpPr>
        <p:spPr>
          <a:xfrm>
            <a:off x="4810505" y="697230"/>
            <a:ext cx="287020" cy="314325"/>
          </a:xfrm>
          <a:prstGeom prst="rect">
            <a:avLst/>
          </a:prstGeom>
        </p:spPr>
        <p:txBody>
          <a:bodyPr vert="horz" wrap="square" lIns="0" tIns="3810" rIns="0" bIns="0" rtlCol="0">
            <a:spAutoFit/>
          </a:bodyPr>
          <a:lstStyle/>
          <a:p>
            <a:pPr marL="85090" marR="0" lvl="0" indent="0" algn="l" defTabSz="914400" rtl="0" eaLnBrk="1" fontAlgn="auto" latinLnBrk="0" hangingPunct="1">
              <a:lnSpc>
                <a:spcPct val="100000"/>
              </a:lnSpc>
              <a:spcBef>
                <a:spcPts val="3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3</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5" name="object 45"/>
          <p:cNvGrpSpPr/>
          <p:nvPr/>
        </p:nvGrpSpPr>
        <p:grpSpPr>
          <a:xfrm>
            <a:off x="4821935" y="4285488"/>
            <a:ext cx="314325" cy="340360"/>
            <a:chOff x="4821935" y="4285488"/>
            <a:chExt cx="314325" cy="340360"/>
          </a:xfrm>
        </p:grpSpPr>
        <p:sp>
          <p:nvSpPr>
            <p:cNvPr id="46" name="object 46"/>
            <p:cNvSpPr/>
            <p:nvPr/>
          </p:nvSpPr>
          <p:spPr>
            <a:xfrm>
              <a:off x="4834889" y="4298442"/>
              <a:ext cx="288290" cy="314325"/>
            </a:xfrm>
            <a:custGeom>
              <a:avLst/>
              <a:gdLst/>
              <a:ahLst/>
              <a:cxnLst/>
              <a:rect l="l" t="t" r="r" b="b"/>
              <a:pathLst>
                <a:path w="288289" h="314325">
                  <a:moveTo>
                    <a:pt x="288036" y="0"/>
                  </a:moveTo>
                  <a:lnTo>
                    <a:pt x="0" y="0"/>
                  </a:lnTo>
                  <a:lnTo>
                    <a:pt x="0" y="313943"/>
                  </a:lnTo>
                  <a:lnTo>
                    <a:pt x="288036" y="313943"/>
                  </a:lnTo>
                  <a:lnTo>
                    <a:pt x="288036" y="0"/>
                  </a:lnTo>
                  <a:close/>
                </a:path>
              </a:pathLst>
            </a:custGeom>
            <a:solidFill>
              <a:srgbClr val="8063A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4834889" y="4298442"/>
              <a:ext cx="288290" cy="314325"/>
            </a:xfrm>
            <a:custGeom>
              <a:avLst/>
              <a:gdLst/>
              <a:ahLst/>
              <a:cxnLst/>
              <a:rect l="l" t="t" r="r" b="b"/>
              <a:pathLst>
                <a:path w="288289" h="314325">
                  <a:moveTo>
                    <a:pt x="0" y="313943"/>
                  </a:moveTo>
                  <a:lnTo>
                    <a:pt x="288036" y="313943"/>
                  </a:lnTo>
                  <a:lnTo>
                    <a:pt x="288036" y="0"/>
                  </a:lnTo>
                  <a:lnTo>
                    <a:pt x="0" y="0"/>
                  </a:lnTo>
                  <a:lnTo>
                    <a:pt x="0" y="313943"/>
                  </a:lnTo>
                  <a:close/>
                </a:path>
              </a:pathLst>
            </a:custGeom>
            <a:ln w="25908">
              <a:solidFill>
                <a:srgbClr val="5C467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object 48"/>
          <p:cNvSpPr txBox="1"/>
          <p:nvPr/>
        </p:nvSpPr>
        <p:spPr>
          <a:xfrm>
            <a:off x="4834890" y="4298441"/>
            <a:ext cx="288290" cy="314325"/>
          </a:xfrm>
          <a:prstGeom prst="rect">
            <a:avLst/>
          </a:prstGeom>
        </p:spPr>
        <p:txBody>
          <a:bodyPr vert="horz" wrap="square" lIns="0" tIns="3810" rIns="0" bIns="0" rtlCol="0">
            <a:spAutoFit/>
          </a:bodyPr>
          <a:lstStyle/>
          <a:p>
            <a:pPr marL="85725" marR="0" lvl="0" indent="0" algn="l" defTabSz="914400" rtl="0" eaLnBrk="1" fontAlgn="auto" latinLnBrk="0" hangingPunct="1">
              <a:lnSpc>
                <a:spcPct val="100000"/>
              </a:lnSpc>
              <a:spcBef>
                <a:spcPts val="3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4</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6879590" cy="514350"/>
          </a:xfrm>
          <a:prstGeom prst="rect">
            <a:avLst/>
          </a:prstGeom>
        </p:spPr>
        <p:txBody>
          <a:bodyPr vert="horz" wrap="square" lIns="0" tIns="13335" rIns="0" bIns="0" rtlCol="0">
            <a:spAutoFit/>
          </a:bodyPr>
          <a:lstStyle/>
          <a:p>
            <a:pPr marL="12700">
              <a:lnSpc>
                <a:spcPct val="100000"/>
              </a:lnSpc>
              <a:spcBef>
                <a:spcPts val="105"/>
              </a:spcBef>
            </a:pPr>
            <a:r>
              <a:rPr sz="3200" spc="-15" dirty="0">
                <a:solidFill>
                  <a:srgbClr val="FFFFFF"/>
                </a:solidFill>
              </a:rPr>
              <a:t>Approximating </a:t>
            </a:r>
            <a:r>
              <a:rPr sz="3200" dirty="0">
                <a:solidFill>
                  <a:srgbClr val="FFFFFF"/>
                </a:solidFill>
              </a:rPr>
              <a:t>a </a:t>
            </a:r>
            <a:r>
              <a:rPr sz="3200" spc="-5" dirty="0">
                <a:solidFill>
                  <a:srgbClr val="FFFFFF"/>
                </a:solidFill>
              </a:rPr>
              <a:t>Binomial using </a:t>
            </a:r>
            <a:r>
              <a:rPr sz="3200" dirty="0">
                <a:solidFill>
                  <a:srgbClr val="FFFFFF"/>
                </a:solidFill>
              </a:rPr>
              <a:t>a</a:t>
            </a:r>
            <a:r>
              <a:rPr sz="3200" spc="50" dirty="0">
                <a:solidFill>
                  <a:srgbClr val="FFFFFF"/>
                </a:solidFill>
              </a:rPr>
              <a:t> </a:t>
            </a:r>
            <a:r>
              <a:rPr sz="3200" spc="-15" dirty="0">
                <a:solidFill>
                  <a:srgbClr val="FFFFFF"/>
                </a:solidFill>
              </a:rPr>
              <a:t>Poisson</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251197" y="1644395"/>
            <a:ext cx="111760" cy="15240"/>
          </a:xfrm>
          <a:custGeom>
            <a:avLst/>
            <a:gdLst/>
            <a:ahLst/>
            <a:cxnLst/>
            <a:rect l="l" t="t" r="r" b="b"/>
            <a:pathLst>
              <a:path w="111760" h="15239">
                <a:moveTo>
                  <a:pt x="111251" y="0"/>
                </a:moveTo>
                <a:lnTo>
                  <a:pt x="0" y="0"/>
                </a:lnTo>
                <a:lnTo>
                  <a:pt x="0" y="15239"/>
                </a:lnTo>
                <a:lnTo>
                  <a:pt x="111251" y="15239"/>
                </a:lnTo>
                <a:lnTo>
                  <a:pt x="1112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474370" y="854709"/>
            <a:ext cx="8110220" cy="7753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Earlier we </a:t>
            </a:r>
            <a:r>
              <a:rPr kumimoji="0" sz="1800" b="0" i="0" u="none" strike="noStrike" kern="1200" cap="none" spc="-5" normalizeH="0" baseline="0" noProof="0" dirty="0">
                <a:ln>
                  <a:noFill/>
                </a:ln>
                <a:solidFill>
                  <a:prstClr val="black"/>
                </a:solidFill>
                <a:effectLst/>
                <a:uLnTx/>
                <a:uFillTx/>
                <a:latin typeface="Carlito"/>
                <a:ea typeface="+mn-ea"/>
                <a:cs typeface="Carlito"/>
              </a:rPr>
              <a:t>saw </a:t>
            </a:r>
            <a:r>
              <a:rPr kumimoji="0" sz="1800" b="0" i="0" u="none" strike="noStrike" kern="1200" cap="none" spc="-10" normalizeH="0" baseline="0" noProof="0" dirty="0">
                <a:ln>
                  <a:noFill/>
                </a:ln>
                <a:solidFill>
                  <a:prstClr val="black"/>
                </a:solidFill>
                <a:effectLst/>
                <a:uLnTx/>
                <a:uFillTx/>
                <a:latin typeface="Carlito"/>
                <a:ea typeface="+mn-ea"/>
                <a:cs typeface="Carlito"/>
              </a:rPr>
              <a:t>how we could solve problems involving </a:t>
            </a:r>
            <a:r>
              <a:rPr kumimoji="0" sz="1800" b="0" i="0" u="none" strike="noStrike" kern="1200" cap="none" spc="-20" normalizeH="0" baseline="0" noProof="0" dirty="0">
                <a:ln>
                  <a:noFill/>
                </a:ln>
                <a:solidFill>
                  <a:prstClr val="black"/>
                </a:solidFill>
                <a:effectLst/>
                <a:uLnTx/>
                <a:uFillTx/>
                <a:latin typeface="Carlito"/>
                <a:ea typeface="+mn-ea"/>
                <a:cs typeface="Carlito"/>
              </a:rPr>
              <a:t>rates </a:t>
            </a:r>
            <a:r>
              <a:rPr kumimoji="0" sz="1800" b="0" i="0" u="none" strike="noStrike" kern="1200" cap="none" spc="-5" normalizeH="0" baseline="0" noProof="0" dirty="0">
                <a:ln>
                  <a:noFill/>
                </a:ln>
                <a:solidFill>
                  <a:prstClr val="black"/>
                </a:solidFill>
                <a:effectLst/>
                <a:uLnTx/>
                <a:uFillTx/>
                <a:latin typeface="Carlito"/>
                <a:ea typeface="+mn-ea"/>
                <a:cs typeface="Carlito"/>
              </a:rPr>
              <a:t>using </a:t>
            </a:r>
            <a:r>
              <a:rPr kumimoji="0" sz="1800" b="0" i="0" u="none" strike="noStrike" kern="1200" cap="none" spc="0" normalizeH="0" baseline="0" noProof="0" dirty="0">
                <a:ln>
                  <a:noFill/>
                </a:ln>
                <a:solidFill>
                  <a:prstClr val="black"/>
                </a:solidFill>
                <a:effectLst/>
                <a:uLnTx/>
                <a:uFillTx/>
                <a:latin typeface="Carlito"/>
                <a:ea typeface="+mn-ea"/>
                <a:cs typeface="Carlito"/>
              </a:rPr>
              <a:t>a</a:t>
            </a:r>
            <a:r>
              <a:rPr kumimoji="0" sz="1800" b="0" i="0" u="none" strike="noStrike" kern="1200" cap="none" spc="17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Binomial</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Distribution, </a:t>
            </a:r>
            <a:r>
              <a:rPr kumimoji="0" sz="1800" b="0" i="0" u="none" strike="noStrike" kern="1200" cap="none" spc="-5" normalizeH="0" baseline="0" noProof="0" dirty="0">
                <a:ln>
                  <a:noFill/>
                </a:ln>
                <a:solidFill>
                  <a:prstClr val="black"/>
                </a:solidFill>
                <a:effectLst/>
                <a:uLnTx/>
                <a:uFillTx/>
                <a:latin typeface="Carlito"/>
                <a:ea typeface="+mn-ea"/>
                <a:cs typeface="Carlito"/>
              </a:rPr>
              <a:t>where </a:t>
            </a:r>
            <a:r>
              <a:rPr kumimoji="0" sz="1800" b="0" i="0" u="none" strike="noStrike" kern="1200" cap="none" spc="-40" normalizeH="0" baseline="0" noProof="0" dirty="0">
                <a:ln>
                  <a:noFill/>
                </a:ln>
                <a:solidFill>
                  <a:prstClr val="black"/>
                </a:solidFill>
                <a:effectLst/>
                <a:uLnTx/>
                <a:uFillTx/>
                <a:latin typeface="Carlito"/>
                <a:ea typeface="+mn-ea"/>
                <a:cs typeface="Carlito"/>
              </a:rPr>
              <a:t>we’d </a:t>
            </a:r>
            <a:r>
              <a:rPr kumimoji="0" sz="1800" b="0" i="0" u="none" strike="noStrike" kern="1200" cap="none" spc="-5" normalizeH="0" baseline="0" noProof="0" dirty="0">
                <a:ln>
                  <a:noFill/>
                </a:ln>
                <a:solidFill>
                  <a:prstClr val="black"/>
                </a:solidFill>
                <a:effectLst/>
                <a:uLnTx/>
                <a:uFillTx/>
                <a:latin typeface="Carlito"/>
                <a:ea typeface="+mn-ea"/>
                <a:cs typeface="Carlito"/>
              </a:rPr>
              <a:t>split up </a:t>
            </a:r>
            <a:r>
              <a:rPr kumimoji="0" sz="1800" b="0" i="0" u="none" strike="noStrike" kern="1200" cap="none" spc="0" normalizeH="0" baseline="0" noProof="0" dirty="0">
                <a:ln>
                  <a:noFill/>
                </a:ln>
                <a:solidFill>
                  <a:prstClr val="black"/>
                </a:solidFill>
                <a:effectLst/>
                <a:uLnTx/>
                <a:uFillTx/>
                <a:latin typeface="Carlito"/>
                <a:ea typeface="+mn-ea"/>
                <a:cs typeface="Carlito"/>
              </a:rPr>
              <a:t>the time </a:t>
            </a:r>
            <a:r>
              <a:rPr kumimoji="0" sz="1800" b="0" i="0" u="none" strike="noStrike" kern="1200" cap="none" spc="-5" normalizeH="0" baseline="0" noProof="0" dirty="0">
                <a:ln>
                  <a:noFill/>
                </a:ln>
                <a:solidFill>
                  <a:prstClr val="black"/>
                </a:solidFill>
                <a:effectLst/>
                <a:uLnTx/>
                <a:uFillTx/>
                <a:latin typeface="Carlito"/>
                <a:ea typeface="+mn-ea"/>
                <a:cs typeface="Carlito"/>
              </a:rPr>
              <a:t>period </a:t>
            </a:r>
            <a:r>
              <a:rPr kumimoji="0" sz="1800" b="0" i="0" u="none" strike="noStrike" kern="1200" cap="none" spc="-10" normalizeH="0" baseline="0" noProof="0" dirty="0">
                <a:ln>
                  <a:noFill/>
                </a:ln>
                <a:solidFill>
                  <a:prstClr val="black"/>
                </a:solidFill>
                <a:effectLst/>
                <a:uLnTx/>
                <a:uFillTx/>
                <a:latin typeface="Carlito"/>
                <a:ea typeface="+mn-ea"/>
                <a:cs typeface="Carlito"/>
              </a:rPr>
              <a:t>into intervals </a:t>
            </a:r>
            <a:r>
              <a:rPr kumimoji="0" sz="1800" b="0" i="0" u="none" strike="noStrike" kern="1200" cap="none" spc="-5" normalizeH="0" baseline="0" noProof="0" dirty="0">
                <a:ln>
                  <a:noFill/>
                </a:ln>
                <a:solidFill>
                  <a:prstClr val="black"/>
                </a:solidFill>
                <a:effectLst/>
                <a:uLnTx/>
                <a:uFillTx/>
                <a:latin typeface="Carlito"/>
                <a:ea typeface="+mn-ea"/>
                <a:cs typeface="Carlito"/>
              </a:rPr>
              <a:t>where in </a:t>
            </a:r>
            <a:r>
              <a:rPr kumimoji="0" sz="1800" b="0" i="0" u="none" strike="noStrike" kern="1200" cap="none" spc="0" normalizeH="0" baseline="0" noProof="0" dirty="0">
                <a:ln>
                  <a:noFill/>
                </a:ln>
                <a:solidFill>
                  <a:prstClr val="black"/>
                </a:solidFill>
                <a:effectLst/>
                <a:uLnTx/>
                <a:uFillTx/>
                <a:latin typeface="Carlito"/>
                <a:ea typeface="+mn-ea"/>
                <a:cs typeface="Carlito"/>
              </a:rPr>
              <a:t>each the</a:t>
            </a:r>
            <a:r>
              <a:rPr kumimoji="0" sz="1800" b="0" i="0" u="none" strike="noStrike" kern="1200" cap="none" spc="26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event</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36880" lvl="0" indent="0" algn="ctr" defTabSz="914400" rtl="0" eaLnBrk="1" fontAlgn="auto" latinLnBrk="0" hangingPunct="1">
              <a:lnSpc>
                <a:spcPct val="100000"/>
              </a:lnSpc>
              <a:spcBef>
                <a:spcPts val="20"/>
              </a:spcBef>
              <a:spcAft>
                <a:spcPts val="0"/>
              </a:spcAft>
              <a:buClrTx/>
              <a:buSzTx/>
              <a:buFontTx/>
              <a:buNone/>
              <a:tabLst/>
              <a:defRPr/>
            </a:pPr>
            <a:r>
              <a:rPr kumimoji="0" sz="1300" b="0" i="0" u="none" strike="noStrike" kern="1200" cap="none" spc="-245" normalizeH="0" baseline="0" noProof="0" dirty="0">
                <a:ln>
                  <a:noFill/>
                </a:ln>
                <a:solidFill>
                  <a:prstClr val="black"/>
                </a:solidFill>
                <a:effectLst/>
                <a:uLnTx/>
                <a:uFillTx/>
                <a:latin typeface="Tinos"/>
                <a:ea typeface="+mn-ea"/>
                <a:cs typeface="Tinos"/>
              </a:rPr>
              <a:t>𝜆</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7" name="object 7"/>
          <p:cNvSpPr txBox="1"/>
          <p:nvPr/>
        </p:nvSpPr>
        <p:spPr>
          <a:xfrm>
            <a:off x="4239259" y="1651762"/>
            <a:ext cx="13462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200" normalizeH="0" baseline="0" noProof="0" dirty="0">
                <a:ln>
                  <a:noFill/>
                </a:ln>
                <a:solidFill>
                  <a:prstClr val="black"/>
                </a:solidFill>
                <a:effectLst/>
                <a:uLnTx/>
                <a:uFillTx/>
                <a:latin typeface="Tinos"/>
                <a:ea typeface="+mn-ea"/>
                <a:cs typeface="Tinos"/>
              </a:rPr>
              <a:t>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txBox="1"/>
          <p:nvPr/>
        </p:nvSpPr>
        <p:spPr>
          <a:xfrm>
            <a:off x="474370" y="1476502"/>
            <a:ext cx="39598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88874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either</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ha</a:t>
            </a:r>
            <a:r>
              <a:rPr kumimoji="0" sz="1800" b="0" i="0" u="none" strike="noStrike" kern="1200" cap="none" spc="0" normalizeH="0" baseline="0" noProof="0" dirty="0">
                <a:ln>
                  <a:noFill/>
                </a:ln>
                <a:solidFill>
                  <a:prstClr val="black"/>
                </a:solidFill>
                <a:effectLst/>
                <a:uLnTx/>
                <a:uFillTx/>
                <a:latin typeface="Carlito"/>
                <a:ea typeface="+mn-ea"/>
                <a:cs typeface="Carlito"/>
              </a:rPr>
              <a:t>p</a:t>
            </a:r>
            <a:r>
              <a:rPr kumimoji="0" sz="1800" b="0" i="0" u="none" strike="noStrike" kern="1200" cap="none" spc="-5" normalizeH="0" baseline="0" noProof="0" dirty="0">
                <a:ln>
                  <a:noFill/>
                </a:ln>
                <a:solidFill>
                  <a:prstClr val="black"/>
                </a:solidFill>
                <a:effectLst/>
                <a:uLnTx/>
                <a:uFillTx/>
                <a:latin typeface="Carlito"/>
                <a:ea typeface="+mn-ea"/>
                <a:cs typeface="Carlito"/>
              </a:rPr>
              <a:t>p</a:t>
            </a:r>
            <a:r>
              <a:rPr kumimoji="0" sz="1800" b="0" i="0" u="none" strike="noStrike" kern="1200" cap="none" spc="0" normalizeH="0" baseline="0" noProof="0" dirty="0">
                <a:ln>
                  <a:noFill/>
                </a:ln>
                <a:solidFill>
                  <a:prstClr val="black"/>
                </a:solidFill>
                <a:effectLst/>
                <a:uLnTx/>
                <a:uFillTx/>
                <a:latin typeface="Carlito"/>
                <a:ea typeface="+mn-ea"/>
                <a:cs typeface="Carlito"/>
              </a:rPr>
              <a:t>e</a:t>
            </a:r>
            <a:r>
              <a:rPr kumimoji="0" sz="1800" b="0" i="0" u="none" strike="noStrike" kern="1200" cap="none" spc="-5" normalizeH="0" baseline="0" noProof="0" dirty="0">
                <a:ln>
                  <a:noFill/>
                </a:ln>
                <a:solidFill>
                  <a:prstClr val="black"/>
                </a:solidFill>
                <a:effectLst/>
                <a:uLnTx/>
                <a:uFillTx/>
                <a:latin typeface="Carlito"/>
                <a:ea typeface="+mn-ea"/>
                <a:cs typeface="Carlito"/>
              </a:rPr>
              <a:t>n</a:t>
            </a:r>
            <a:r>
              <a:rPr kumimoji="0" sz="1800" b="0" i="0" u="none" strike="noStrike" kern="1200" cap="none" spc="0" normalizeH="0" baseline="0" noProof="0" dirty="0">
                <a:ln>
                  <a:noFill/>
                </a:ln>
                <a:solidFill>
                  <a:prstClr val="black"/>
                </a:solidFill>
                <a:effectLst/>
                <a:uLnTx/>
                <a:uFillTx/>
                <a:latin typeface="Carlito"/>
                <a:ea typeface="+mn-ea"/>
                <a:cs typeface="Carlito"/>
              </a:rPr>
              <a:t>ed</a:t>
            </a:r>
            <a:r>
              <a:rPr kumimoji="0" sz="1800" b="0" i="0" u="none" strike="noStrike" kern="1200" cap="none" spc="10"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o</a:t>
            </a:r>
            <a:r>
              <a:rPr kumimoji="0" sz="1800" b="0" i="0" u="none" strike="noStrike" kern="1200" cap="none" spc="0" normalizeH="0" baseline="0" noProof="0" dirty="0">
                <a:ln>
                  <a:noFill/>
                </a:ln>
                <a:solidFill>
                  <a:prstClr val="black"/>
                </a:solidFill>
                <a:effectLst/>
                <a:uLnTx/>
                <a:uFillTx/>
                <a:latin typeface="Carlito"/>
                <a:ea typeface="+mn-ea"/>
                <a:cs typeface="Carlito"/>
              </a:rPr>
              <a:t>r</a:t>
            </a:r>
            <a:r>
              <a:rPr kumimoji="0" sz="1800" b="0" i="0" u="none" strike="noStrike" kern="1200" cap="none" spc="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i</a:t>
            </a:r>
            <a:r>
              <a:rPr kumimoji="0" sz="1800" b="0" i="0" u="none" strike="noStrike" kern="1200" cap="none" spc="0" normalizeH="0" baseline="0" noProof="0" dirty="0">
                <a:ln>
                  <a:noFill/>
                </a:ln>
                <a:solidFill>
                  <a:prstClr val="black"/>
                </a:solidFill>
                <a:effectLst/>
                <a:uLnTx/>
                <a:uFillTx/>
                <a:latin typeface="Carlito"/>
                <a:ea typeface="+mn-ea"/>
                <a:cs typeface="Carlito"/>
              </a:rPr>
              <a:t>t </a:t>
            </a:r>
            <a:r>
              <a:rPr kumimoji="0" sz="1800" b="0" i="0" u="none" strike="noStrike" kern="1200" cap="none" spc="-5" normalizeH="0" baseline="0" noProof="0" dirty="0">
                <a:ln>
                  <a:noFill/>
                </a:ln>
                <a:solidFill>
                  <a:prstClr val="black"/>
                </a:solidFill>
                <a:effectLst/>
                <a:uLnTx/>
                <a:uFillTx/>
                <a:latin typeface="Carlito"/>
                <a:ea typeface="+mn-ea"/>
                <a:cs typeface="Carlito"/>
              </a:rPr>
              <a:t>didn’</a:t>
            </a:r>
            <a:r>
              <a:rPr kumimoji="0" sz="1800" b="0" i="0" u="none" strike="noStrike" kern="1200" cap="none" spc="-10" normalizeH="0" baseline="0" noProof="0" dirty="0">
                <a:ln>
                  <a:noFill/>
                </a:ln>
                <a:solidFill>
                  <a:prstClr val="black"/>
                </a:solidFill>
                <a:effectLst/>
                <a:uLnTx/>
                <a:uFillTx/>
                <a:latin typeface="Carlito"/>
                <a:ea typeface="+mn-ea"/>
                <a:cs typeface="Carlito"/>
              </a:rPr>
              <a:t>t</a:t>
            </a:r>
            <a:r>
              <a:rPr kumimoji="0" sz="1800" b="0" i="0" u="none" strike="noStrike" kern="1200" cap="none" spc="0" normalizeH="0" baseline="0" noProof="0" dirty="0">
                <a:ln>
                  <a:noFill/>
                </a:ln>
                <a:solidFill>
                  <a:prstClr val="black"/>
                </a:solidFill>
                <a:effectLst/>
                <a:uLnTx/>
                <a:uFillTx/>
                <a:latin typeface="Carlito"/>
                <a:ea typeface="+mn-ea"/>
                <a:cs typeface="Carlito"/>
              </a:rPr>
              <a:t>,</a:t>
            </a:r>
            <a:r>
              <a:rPr kumimoji="0" sz="1800" b="0" i="0" u="none" strike="noStrike" kern="1200" cap="none" spc="3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whe</a:t>
            </a:r>
            <a:r>
              <a:rPr kumimoji="0" sz="1800" b="0" i="0" u="none" strike="noStrike" kern="1200" cap="none" spc="-25" normalizeH="0" baseline="0" noProof="0" dirty="0">
                <a:ln>
                  <a:noFill/>
                </a:ln>
                <a:solidFill>
                  <a:prstClr val="black"/>
                </a:solidFill>
                <a:effectLst/>
                <a:uLnTx/>
                <a:uFillTx/>
                <a:latin typeface="Carlito"/>
                <a:ea typeface="+mn-ea"/>
                <a:cs typeface="Carlito"/>
              </a:rPr>
              <a:t>r</a:t>
            </a:r>
            <a:r>
              <a:rPr kumimoji="0" sz="1800" b="0" i="0" u="none" strike="noStrike" kern="1200" cap="none" spc="0" normalizeH="0" baseline="0" noProof="0" dirty="0">
                <a:ln>
                  <a:noFill/>
                </a:ln>
                <a:solidFill>
                  <a:prstClr val="black"/>
                </a:solidFill>
                <a:effectLst/>
                <a:uLnTx/>
                <a:uFillTx/>
                <a:latin typeface="Carlito"/>
                <a:ea typeface="+mn-ea"/>
                <a:cs typeface="Carlito"/>
              </a:rPr>
              <a:t>e</a:t>
            </a:r>
            <a:r>
              <a:rPr kumimoji="0" sz="1800" b="0" i="0" u="none" strike="noStrike" kern="1200" cap="none" spc="35" normalizeH="0" baseline="0" noProof="0" dirty="0">
                <a:ln>
                  <a:noFill/>
                </a:ln>
                <a:solidFill>
                  <a:prstClr val="black"/>
                </a:solidFill>
                <a:effectLst/>
                <a:uLnTx/>
                <a:uFillTx/>
                <a:latin typeface="Carlito"/>
                <a:ea typeface="+mn-ea"/>
                <a:cs typeface="Carlito"/>
              </a:rPr>
              <a:t> </a:t>
            </a:r>
            <a:r>
              <a:rPr kumimoji="0" sz="1800" b="0" i="0" u="none" strike="noStrike" kern="1200" cap="none" spc="-509" normalizeH="0" baseline="0" noProof="0" dirty="0">
                <a:ln>
                  <a:noFill/>
                </a:ln>
                <a:solidFill>
                  <a:prstClr val="black"/>
                </a:solidFill>
                <a:effectLst/>
                <a:uLnTx/>
                <a:uFillTx/>
                <a:latin typeface="Tinos"/>
                <a:ea typeface="+mn-ea"/>
                <a:cs typeface="Tinos"/>
              </a:rPr>
              <a:t>𝑝</a:t>
            </a:r>
            <a:r>
              <a:rPr kumimoji="0" sz="1800" b="0" i="0" u="none" strike="noStrike" kern="1200" cap="none" spc="7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0"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9" name="object 9"/>
          <p:cNvSpPr/>
          <p:nvPr/>
        </p:nvSpPr>
        <p:spPr>
          <a:xfrm>
            <a:off x="2414778" y="2373642"/>
            <a:ext cx="4533900" cy="721360"/>
          </a:xfrm>
          <a:custGeom>
            <a:avLst/>
            <a:gdLst/>
            <a:ahLst/>
            <a:cxnLst/>
            <a:rect l="l" t="t" r="r" b="b"/>
            <a:pathLst>
              <a:path w="4533900" h="721360">
                <a:moveTo>
                  <a:pt x="504431" y="0"/>
                </a:moveTo>
                <a:lnTo>
                  <a:pt x="0" y="0"/>
                </a:lnTo>
                <a:lnTo>
                  <a:pt x="0" y="720839"/>
                </a:lnTo>
                <a:lnTo>
                  <a:pt x="504431" y="720839"/>
                </a:lnTo>
                <a:lnTo>
                  <a:pt x="504431" y="0"/>
                </a:lnTo>
                <a:close/>
              </a:path>
              <a:path w="4533900" h="721360">
                <a:moveTo>
                  <a:pt x="1511795" y="0"/>
                </a:moveTo>
                <a:lnTo>
                  <a:pt x="1007364" y="0"/>
                </a:lnTo>
                <a:lnTo>
                  <a:pt x="504444" y="0"/>
                </a:lnTo>
                <a:lnTo>
                  <a:pt x="504444" y="720839"/>
                </a:lnTo>
                <a:lnTo>
                  <a:pt x="1007364" y="720839"/>
                </a:lnTo>
                <a:lnTo>
                  <a:pt x="1511795" y="720839"/>
                </a:lnTo>
                <a:lnTo>
                  <a:pt x="1511795" y="0"/>
                </a:lnTo>
                <a:close/>
              </a:path>
              <a:path w="4533900" h="721360">
                <a:moveTo>
                  <a:pt x="4533900" y="0"/>
                </a:moveTo>
                <a:lnTo>
                  <a:pt x="4533900" y="0"/>
                </a:lnTo>
                <a:lnTo>
                  <a:pt x="1511808" y="0"/>
                </a:lnTo>
                <a:lnTo>
                  <a:pt x="1511808" y="720839"/>
                </a:lnTo>
                <a:lnTo>
                  <a:pt x="4533900" y="720839"/>
                </a:lnTo>
                <a:lnTo>
                  <a:pt x="45339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0" name="object 10"/>
          <p:cNvGraphicFramePr>
            <a:graphicFrameLocks noGrp="1"/>
          </p:cNvGraphicFramePr>
          <p:nvPr/>
        </p:nvGraphicFramePr>
        <p:xfrm>
          <a:off x="1897379" y="2360676"/>
          <a:ext cx="5039356" cy="720851"/>
        </p:xfrm>
        <a:graphic>
          <a:graphicData uri="http://schemas.openxmlformats.org/drawingml/2006/table">
            <a:tbl>
              <a:tblPr firstRow="1" bandRow="1">
                <a:tableStyleId>{2D5ABB26-0587-4C30-8999-92F81FD0307C}</a:tableStyleId>
              </a:tblPr>
              <a:tblGrid>
                <a:gridCol w="504190">
                  <a:extLst>
                    <a:ext uri="{9D8B030D-6E8A-4147-A177-3AD203B41FA5}">
                      <a16:colId xmlns:a16="http://schemas.microsoft.com/office/drawing/2014/main" val="20000"/>
                    </a:ext>
                  </a:extLst>
                </a:gridCol>
                <a:gridCol w="504190">
                  <a:extLst>
                    <a:ext uri="{9D8B030D-6E8A-4147-A177-3AD203B41FA5}">
                      <a16:colId xmlns:a16="http://schemas.microsoft.com/office/drawing/2014/main" val="20001"/>
                    </a:ext>
                  </a:extLst>
                </a:gridCol>
                <a:gridCol w="502919">
                  <a:extLst>
                    <a:ext uri="{9D8B030D-6E8A-4147-A177-3AD203B41FA5}">
                      <a16:colId xmlns:a16="http://schemas.microsoft.com/office/drawing/2014/main" val="20002"/>
                    </a:ext>
                  </a:extLst>
                </a:gridCol>
                <a:gridCol w="504189">
                  <a:extLst>
                    <a:ext uri="{9D8B030D-6E8A-4147-A177-3AD203B41FA5}">
                      <a16:colId xmlns:a16="http://schemas.microsoft.com/office/drawing/2014/main" val="20003"/>
                    </a:ext>
                  </a:extLst>
                </a:gridCol>
                <a:gridCol w="503555">
                  <a:extLst>
                    <a:ext uri="{9D8B030D-6E8A-4147-A177-3AD203B41FA5}">
                      <a16:colId xmlns:a16="http://schemas.microsoft.com/office/drawing/2014/main" val="20004"/>
                    </a:ext>
                  </a:extLst>
                </a:gridCol>
                <a:gridCol w="502284">
                  <a:extLst>
                    <a:ext uri="{9D8B030D-6E8A-4147-A177-3AD203B41FA5}">
                      <a16:colId xmlns:a16="http://schemas.microsoft.com/office/drawing/2014/main" val="20005"/>
                    </a:ext>
                  </a:extLst>
                </a:gridCol>
                <a:gridCol w="504825">
                  <a:extLst>
                    <a:ext uri="{9D8B030D-6E8A-4147-A177-3AD203B41FA5}">
                      <a16:colId xmlns:a16="http://schemas.microsoft.com/office/drawing/2014/main" val="20006"/>
                    </a:ext>
                  </a:extLst>
                </a:gridCol>
                <a:gridCol w="504825">
                  <a:extLst>
                    <a:ext uri="{9D8B030D-6E8A-4147-A177-3AD203B41FA5}">
                      <a16:colId xmlns:a16="http://schemas.microsoft.com/office/drawing/2014/main" val="20007"/>
                    </a:ext>
                  </a:extLst>
                </a:gridCol>
                <a:gridCol w="503554">
                  <a:extLst>
                    <a:ext uri="{9D8B030D-6E8A-4147-A177-3AD203B41FA5}">
                      <a16:colId xmlns:a16="http://schemas.microsoft.com/office/drawing/2014/main" val="20008"/>
                    </a:ext>
                  </a:extLst>
                </a:gridCol>
                <a:gridCol w="504825">
                  <a:extLst>
                    <a:ext uri="{9D8B030D-6E8A-4147-A177-3AD203B41FA5}">
                      <a16:colId xmlns:a16="http://schemas.microsoft.com/office/drawing/2014/main" val="20009"/>
                    </a:ext>
                  </a:extLst>
                </a:gridCol>
              </a:tblGrid>
              <a:tr h="720851">
                <a:tc>
                  <a:txBody>
                    <a:bodyPr/>
                    <a:lstStyle/>
                    <a:p>
                      <a:pPr marL="16129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29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1925">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2560">
                        <a:lnSpc>
                          <a:spcPct val="100000"/>
                        </a:lnSpc>
                        <a:spcBef>
                          <a:spcPts val="1660"/>
                        </a:spcBef>
                      </a:pPr>
                      <a:r>
                        <a:rPr sz="1800" dirty="0">
                          <a:latin typeface="Wingdings"/>
                          <a:cs typeface="Wingdings"/>
                        </a:rPr>
                        <a:t></a:t>
                      </a:r>
                      <a:endParaRPr sz="1800">
                        <a:latin typeface="Wingdings"/>
                        <a:cs typeface="Wingdings"/>
                      </a:endParaRPr>
                    </a:p>
                  </a:txBody>
                  <a:tcPr marL="0" marR="0" marT="210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1" name="object 11"/>
          <p:cNvSpPr txBox="1"/>
          <p:nvPr/>
        </p:nvSpPr>
        <p:spPr>
          <a:xfrm>
            <a:off x="1626870" y="1887473"/>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2pm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2" name="object 12"/>
          <p:cNvSpPr txBox="1"/>
          <p:nvPr/>
        </p:nvSpPr>
        <p:spPr>
          <a:xfrm>
            <a:off x="6704203" y="1863090"/>
            <a:ext cx="444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3pm</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3" name="object 13"/>
          <p:cNvSpPr txBox="1"/>
          <p:nvPr/>
        </p:nvSpPr>
        <p:spPr>
          <a:xfrm>
            <a:off x="474370" y="3336112"/>
            <a:ext cx="8234045" cy="11239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saw </a:t>
            </a:r>
            <a:r>
              <a:rPr kumimoji="0" sz="1800" b="0" i="0" u="none" strike="noStrike" kern="1200" cap="none" spc="-10" normalizeH="0" baseline="0" noProof="0" dirty="0">
                <a:ln>
                  <a:noFill/>
                </a:ln>
                <a:solidFill>
                  <a:prstClr val="black"/>
                </a:solidFill>
                <a:effectLst/>
                <a:uLnTx/>
                <a:uFillTx/>
                <a:latin typeface="Carlito"/>
                <a:ea typeface="+mn-ea"/>
                <a:cs typeface="Carlito"/>
              </a:rPr>
              <a:t>that </a:t>
            </a: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Poisson Distribution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10" normalizeH="0" baseline="0" noProof="0" dirty="0">
                <a:ln>
                  <a:noFill/>
                </a:ln>
                <a:solidFill>
                  <a:prstClr val="black"/>
                </a:solidFill>
                <a:effectLst/>
                <a:uLnTx/>
                <a:uFillTx/>
                <a:latin typeface="Carlito"/>
                <a:ea typeface="+mn-ea"/>
                <a:cs typeface="Carlito"/>
              </a:rPr>
              <a:t>obtained </a:t>
            </a:r>
            <a:r>
              <a:rPr kumimoji="0" sz="1800" b="0" i="0" u="none" strike="noStrike" kern="1200" cap="none" spc="0" normalizeH="0" baseline="0" noProof="0" dirty="0">
                <a:ln>
                  <a:noFill/>
                </a:ln>
                <a:solidFill>
                  <a:prstClr val="black"/>
                </a:solidFill>
                <a:effectLst/>
                <a:uLnTx/>
                <a:uFillTx/>
                <a:latin typeface="Carlito"/>
                <a:ea typeface="+mn-ea"/>
                <a:cs typeface="Carlito"/>
              </a:rPr>
              <a:t>when </a:t>
            </a:r>
            <a:r>
              <a:rPr kumimoji="0" sz="1800" b="0" i="0" u="none" strike="noStrike" kern="1200" cap="none" spc="-10" normalizeH="0" baseline="0" noProof="0" dirty="0">
                <a:ln>
                  <a:noFill/>
                </a:ln>
                <a:solidFill>
                  <a:prstClr val="black"/>
                </a:solidFill>
                <a:effectLst/>
                <a:uLnTx/>
                <a:uFillTx/>
                <a:latin typeface="Carlito"/>
                <a:ea typeface="+mn-ea"/>
                <a:cs typeface="Carlito"/>
              </a:rPr>
              <a:t>we </a:t>
            </a:r>
            <a:r>
              <a:rPr kumimoji="0" sz="1800" b="0" i="0" u="none" strike="noStrike" kern="1200" cap="none" spc="-5" normalizeH="0" baseline="0" noProof="0" dirty="0">
                <a:ln>
                  <a:noFill/>
                </a:ln>
                <a:solidFill>
                  <a:prstClr val="black"/>
                </a:solidFill>
                <a:effectLst/>
                <a:uLnTx/>
                <a:uFillTx/>
                <a:latin typeface="Carlito"/>
                <a:ea typeface="+mn-ea"/>
                <a:cs typeface="Carlito"/>
              </a:rPr>
              <a:t>divided time </a:t>
            </a:r>
            <a:r>
              <a:rPr kumimoji="0" sz="1800" b="0" i="0" u="none" strike="noStrike" kern="1200" cap="none" spc="-10" normalizeH="0" baseline="0" noProof="0" dirty="0">
                <a:ln>
                  <a:noFill/>
                </a:ln>
                <a:solidFill>
                  <a:prstClr val="black"/>
                </a:solidFill>
                <a:effectLst/>
                <a:uLnTx/>
                <a:uFillTx/>
                <a:latin typeface="Carlito"/>
                <a:ea typeface="+mn-ea"/>
                <a:cs typeface="Carlito"/>
              </a:rPr>
              <a:t>into more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10" normalizeH="0" baseline="0" noProof="0" dirty="0">
                <a:ln>
                  <a:noFill/>
                </a:ln>
                <a:solidFill>
                  <a:prstClr val="black"/>
                </a:solidFill>
                <a:effectLst/>
                <a:uLnTx/>
                <a:uFillTx/>
                <a:latin typeface="Carlito"/>
                <a:ea typeface="+mn-ea"/>
                <a:cs typeface="Carlito"/>
              </a:rPr>
              <a:t>more </a:t>
            </a:r>
            <a:r>
              <a:rPr kumimoji="0" sz="1800" b="0" i="0" u="none" strike="noStrike" kern="1200" cap="none" spc="-5" normalizeH="0" baseline="0" noProof="0" dirty="0">
                <a:ln>
                  <a:noFill/>
                </a:ln>
                <a:solidFill>
                  <a:prstClr val="black"/>
                </a:solidFill>
                <a:effectLst/>
                <a:uLnTx/>
                <a:uFillTx/>
                <a:latin typeface="Carlito"/>
                <a:ea typeface="+mn-ea"/>
                <a:cs typeface="Carlito"/>
              </a:rPr>
              <a:t>chunks (i.e. where </a:t>
            </a: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5" normalizeH="0" baseline="0" noProof="0" dirty="0">
                <a:ln>
                  <a:noFill/>
                </a:ln>
                <a:solidFill>
                  <a:prstClr val="black"/>
                </a:solidFill>
                <a:effectLst/>
                <a:uLnTx/>
                <a:uFillTx/>
                <a:latin typeface="Carlito"/>
                <a:ea typeface="+mn-ea"/>
                <a:cs typeface="Carlito"/>
              </a:rPr>
              <a:t>became </a:t>
            </a:r>
            <a:r>
              <a:rPr kumimoji="0" sz="1800" b="0" i="0" u="none" strike="noStrike" kern="1200" cap="none" spc="-10" normalizeH="0" baseline="0" noProof="0" dirty="0">
                <a:ln>
                  <a:noFill/>
                </a:ln>
                <a:solidFill>
                  <a:prstClr val="black"/>
                </a:solidFill>
                <a:effectLst/>
                <a:uLnTx/>
                <a:uFillTx/>
                <a:latin typeface="Carlito"/>
                <a:ea typeface="+mn-ea"/>
                <a:cs typeface="Carlito"/>
              </a:rPr>
              <a:t>infinitely large). Note </a:t>
            </a:r>
            <a:r>
              <a:rPr kumimoji="0" sz="1800" b="0" i="0" u="none" strike="noStrike" kern="1200" cap="none" spc="0" normalizeH="0" baseline="0" noProof="0" dirty="0">
                <a:ln>
                  <a:noFill/>
                </a:ln>
                <a:solidFill>
                  <a:prstClr val="black"/>
                </a:solidFill>
                <a:effectLst/>
                <a:uLnTx/>
                <a:uFillTx/>
                <a:latin typeface="Carlito"/>
                <a:ea typeface="+mn-ea"/>
                <a:cs typeface="Carlito"/>
              </a:rPr>
              <a:t>also </a:t>
            </a:r>
            <a:r>
              <a:rPr kumimoji="0" sz="1800" b="0" i="0" u="none" strike="noStrike" kern="1200" cap="none" spc="-5" normalizeH="0" baseline="0" noProof="0" dirty="0">
                <a:ln>
                  <a:noFill/>
                </a:ln>
                <a:solidFill>
                  <a:prstClr val="black"/>
                </a:solidFill>
                <a:effectLst/>
                <a:uLnTx/>
                <a:uFillTx/>
                <a:latin typeface="Carlito"/>
                <a:ea typeface="+mn-ea"/>
                <a:cs typeface="Carlito"/>
              </a:rPr>
              <a:t>that </a:t>
            </a:r>
            <a:r>
              <a:rPr kumimoji="0" sz="1800" b="0" i="0" u="none" strike="noStrike" kern="1200" cap="none" spc="-400" normalizeH="0" baseline="0" noProof="0" dirty="0">
                <a:ln>
                  <a:noFill/>
                </a:ln>
                <a:solidFill>
                  <a:prstClr val="black"/>
                </a:solidFill>
                <a:effectLst/>
                <a:uLnTx/>
                <a:uFillTx/>
                <a:latin typeface="Tinos"/>
                <a:ea typeface="+mn-ea"/>
                <a:cs typeface="Tinos"/>
              </a:rPr>
              <a:t>𝑝 </a:t>
            </a:r>
            <a:r>
              <a:rPr kumimoji="0" sz="1800" b="0" i="0" u="none" strike="noStrike" kern="1200" cap="none" spc="-5" normalizeH="0" baseline="0" noProof="0" dirty="0">
                <a:ln>
                  <a:noFill/>
                </a:ln>
                <a:solidFill>
                  <a:prstClr val="black"/>
                </a:solidFill>
                <a:effectLst/>
                <a:uLnTx/>
                <a:uFillTx/>
                <a:latin typeface="Carlito"/>
                <a:ea typeface="+mn-ea"/>
                <a:cs typeface="Carlito"/>
              </a:rPr>
              <a:t>is small because in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5" normalizeH="0" baseline="0" noProof="0" dirty="0">
                <a:ln>
                  <a:noFill/>
                </a:ln>
                <a:solidFill>
                  <a:prstClr val="black"/>
                </a:solidFill>
                <a:effectLst/>
                <a:uLnTx/>
                <a:uFillTx/>
                <a:latin typeface="Carlito"/>
                <a:ea typeface="+mn-ea"/>
                <a:cs typeface="Carlito"/>
              </a:rPr>
              <a:t>very short time </a:t>
            </a:r>
            <a:r>
              <a:rPr kumimoji="0" sz="1800" b="0" i="0" u="none" strike="noStrike" kern="1200" cap="none" spc="-10" normalizeH="0" baseline="0" noProof="0" dirty="0">
                <a:ln>
                  <a:noFill/>
                </a:ln>
                <a:solidFill>
                  <a:prstClr val="black"/>
                </a:solidFill>
                <a:effectLst/>
                <a:uLnTx/>
                <a:uFillTx/>
                <a:latin typeface="Carlito"/>
                <a:ea typeface="+mn-ea"/>
                <a:cs typeface="Carlito"/>
              </a:rPr>
              <a:t>interval,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probability </a:t>
            </a:r>
            <a:r>
              <a:rPr kumimoji="0" sz="1800" b="0" i="0" u="none" strike="noStrike" kern="1200" cap="none" spc="-5" normalizeH="0" baseline="0" noProof="0" dirty="0">
                <a:ln>
                  <a:noFill/>
                </a:ln>
                <a:solidFill>
                  <a:prstClr val="black"/>
                </a:solidFill>
                <a:effectLst/>
                <a:uLnTx/>
                <a:uFillTx/>
                <a:latin typeface="Carlito"/>
                <a:ea typeface="+mn-ea"/>
                <a:cs typeface="Carlito"/>
              </a:rPr>
              <a:t>of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5" normalizeH="0" baseline="0" noProof="0" dirty="0">
                <a:ln>
                  <a:noFill/>
                </a:ln>
                <a:solidFill>
                  <a:prstClr val="black"/>
                </a:solidFill>
                <a:effectLst/>
                <a:uLnTx/>
                <a:uFillTx/>
                <a:latin typeface="Carlito"/>
                <a:ea typeface="+mn-ea"/>
                <a:cs typeface="Carlito"/>
              </a:rPr>
              <a:t>event </a:t>
            </a:r>
            <a:r>
              <a:rPr kumimoji="0" sz="1800" b="0" i="0" u="none" strike="noStrike" kern="1200" cap="none" spc="-10" normalizeH="0" baseline="0" noProof="0" dirty="0">
                <a:ln>
                  <a:noFill/>
                </a:ln>
                <a:solidFill>
                  <a:prstClr val="black"/>
                </a:solidFill>
                <a:effectLst/>
                <a:uLnTx/>
                <a:uFillTx/>
                <a:latin typeface="Carlito"/>
                <a:ea typeface="+mn-ea"/>
                <a:cs typeface="Carlito"/>
              </a:rPr>
              <a:t>occurring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40" normalizeH="0" baseline="0" noProof="0" dirty="0">
                <a:ln>
                  <a:noFill/>
                </a:ln>
                <a:solidFill>
                  <a:prstClr val="black"/>
                </a:solidFill>
                <a:effectLst/>
                <a:uLnTx/>
                <a:uFillTx/>
                <a:latin typeface="Carlito"/>
                <a:ea typeface="+mn-ea"/>
                <a:cs typeface="Carlito"/>
              </a:rPr>
              <a:t>low. </a:t>
            </a:r>
            <a:r>
              <a:rPr kumimoji="0" sz="1800" b="0" i="0" u="none" strike="noStrike" kern="1200" cap="none" spc="-5" normalizeH="0" baseline="0" noProof="0" dirty="0">
                <a:ln>
                  <a:noFill/>
                </a:ln>
                <a:solidFill>
                  <a:prstClr val="black"/>
                </a:solidFill>
                <a:effectLst/>
                <a:uLnTx/>
                <a:uFillTx/>
                <a:latin typeface="Carlito"/>
                <a:ea typeface="+mn-ea"/>
                <a:cs typeface="Carlito"/>
              </a:rPr>
              <a:t>This </a:t>
            </a:r>
            <a:r>
              <a:rPr kumimoji="0" sz="1800" b="0" i="0" u="none" strike="noStrike" kern="1200" cap="none" spc="-10" normalizeH="0" baseline="0" noProof="0" dirty="0">
                <a:ln>
                  <a:noFill/>
                </a:ln>
                <a:solidFill>
                  <a:prstClr val="black"/>
                </a:solidFill>
                <a:effectLst/>
                <a:uLnTx/>
                <a:uFillTx/>
                <a:latin typeface="Carlito"/>
                <a:ea typeface="+mn-ea"/>
                <a:cs typeface="Carlito"/>
              </a:rPr>
              <a:t>naturally </a:t>
            </a:r>
            <a:r>
              <a:rPr kumimoji="0" sz="1800" b="0" i="0" u="none" strike="noStrike" kern="1200" cap="none" spc="0" normalizeH="0" baseline="0" noProof="0" dirty="0">
                <a:ln>
                  <a:noFill/>
                </a:ln>
                <a:solidFill>
                  <a:prstClr val="black"/>
                </a:solidFill>
                <a:effectLst/>
                <a:uLnTx/>
                <a:uFillTx/>
                <a:latin typeface="Carlito"/>
                <a:ea typeface="+mn-ea"/>
                <a:cs typeface="Carlito"/>
              </a:rPr>
              <a:t>leads  </a:t>
            </a:r>
            <a:r>
              <a:rPr kumimoji="0" sz="1800" b="0" i="0" u="none" strike="noStrike" kern="1200" cap="none" spc="-5" normalizeH="0" baseline="0" noProof="0" dirty="0">
                <a:ln>
                  <a:noFill/>
                </a:ln>
                <a:solidFill>
                  <a:prstClr val="black"/>
                </a:solidFill>
                <a:effectLst/>
                <a:uLnTx/>
                <a:uFillTx/>
                <a:latin typeface="Carlito"/>
                <a:ea typeface="+mn-ea"/>
                <a:cs typeface="Carlito"/>
              </a:rPr>
              <a:t>us </a:t>
            </a:r>
            <a:r>
              <a:rPr kumimoji="0" sz="1800" b="0" i="0" u="none" strike="noStrike" kern="1200" cap="none" spc="-10" normalizeH="0" baseline="0" noProof="0" dirty="0">
                <a:ln>
                  <a:noFill/>
                </a:ln>
                <a:solidFill>
                  <a:prstClr val="black"/>
                </a:solidFill>
                <a:effectLst/>
                <a:uLnTx/>
                <a:uFillTx/>
                <a:latin typeface="Carlito"/>
                <a:ea typeface="+mn-ea"/>
                <a:cs typeface="Carlito"/>
              </a:rPr>
              <a:t>to:</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886967" y="4689347"/>
            <a:ext cx="7874634" cy="1964689"/>
            <a:chOff x="886967" y="4689347"/>
            <a:chExt cx="7874634" cy="1964689"/>
          </a:xfrm>
        </p:grpSpPr>
        <p:sp>
          <p:nvSpPr>
            <p:cNvPr id="15" name="object 15"/>
            <p:cNvSpPr/>
            <p:nvPr/>
          </p:nvSpPr>
          <p:spPr>
            <a:xfrm>
              <a:off x="899921" y="4702301"/>
              <a:ext cx="7848600" cy="1938655"/>
            </a:xfrm>
            <a:custGeom>
              <a:avLst/>
              <a:gdLst/>
              <a:ahLst/>
              <a:cxnLst/>
              <a:rect l="l" t="t" r="r" b="b"/>
              <a:pathLst>
                <a:path w="7848600" h="1938654">
                  <a:moveTo>
                    <a:pt x="7848600" y="0"/>
                  </a:moveTo>
                  <a:lnTo>
                    <a:pt x="0" y="0"/>
                  </a:lnTo>
                  <a:lnTo>
                    <a:pt x="0" y="1938528"/>
                  </a:lnTo>
                  <a:lnTo>
                    <a:pt x="7848600" y="1938528"/>
                  </a:lnTo>
                  <a:lnTo>
                    <a:pt x="78486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99921" y="4702301"/>
              <a:ext cx="7848600" cy="1938655"/>
            </a:xfrm>
            <a:custGeom>
              <a:avLst/>
              <a:gdLst/>
              <a:ahLst/>
              <a:cxnLst/>
              <a:rect l="l" t="t" r="r" b="b"/>
              <a:pathLst>
                <a:path w="7848600" h="1938654">
                  <a:moveTo>
                    <a:pt x="0" y="1938528"/>
                  </a:moveTo>
                  <a:lnTo>
                    <a:pt x="7848600" y="1938528"/>
                  </a:lnTo>
                  <a:lnTo>
                    <a:pt x="7848600" y="0"/>
                  </a:lnTo>
                  <a:lnTo>
                    <a:pt x="0" y="0"/>
                  </a:lnTo>
                  <a:lnTo>
                    <a:pt x="0" y="193852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646676" y="5710478"/>
              <a:ext cx="457200" cy="236220"/>
            </a:xfrm>
            <a:custGeom>
              <a:avLst/>
              <a:gdLst/>
              <a:ahLst/>
              <a:cxnLst/>
              <a:rect l="l" t="t" r="r" b="b"/>
              <a:pathLst>
                <a:path w="457200" h="236220">
                  <a:moveTo>
                    <a:pt x="381888" y="0"/>
                  </a:moveTo>
                  <a:lnTo>
                    <a:pt x="378587" y="9575"/>
                  </a:lnTo>
                  <a:lnTo>
                    <a:pt x="392207" y="15495"/>
                  </a:lnTo>
                  <a:lnTo>
                    <a:pt x="403923" y="23691"/>
                  </a:lnTo>
                  <a:lnTo>
                    <a:pt x="427734" y="61691"/>
                  </a:lnTo>
                  <a:lnTo>
                    <a:pt x="435610" y="116700"/>
                  </a:lnTo>
                  <a:lnTo>
                    <a:pt x="434730" y="137490"/>
                  </a:lnTo>
                  <a:lnTo>
                    <a:pt x="421639" y="188404"/>
                  </a:lnTo>
                  <a:lnTo>
                    <a:pt x="392350" y="220228"/>
                  </a:lnTo>
                  <a:lnTo>
                    <a:pt x="378968" y="226174"/>
                  </a:lnTo>
                  <a:lnTo>
                    <a:pt x="381888" y="235750"/>
                  </a:lnTo>
                  <a:lnTo>
                    <a:pt x="426930" y="208986"/>
                  </a:lnTo>
                  <a:lnTo>
                    <a:pt x="452215" y="159586"/>
                  </a:lnTo>
                  <a:lnTo>
                    <a:pt x="457073" y="117944"/>
                  </a:lnTo>
                  <a:lnTo>
                    <a:pt x="455858" y="96332"/>
                  </a:lnTo>
                  <a:lnTo>
                    <a:pt x="446143" y="58023"/>
                  </a:lnTo>
                  <a:lnTo>
                    <a:pt x="413956" y="15119"/>
                  </a:lnTo>
                  <a:lnTo>
                    <a:pt x="398958" y="6174"/>
                  </a:lnTo>
                  <a:lnTo>
                    <a:pt x="381888" y="0"/>
                  </a:lnTo>
                  <a:close/>
                </a:path>
                <a:path w="457200" h="236220">
                  <a:moveTo>
                    <a:pt x="75184" y="0"/>
                  </a:moveTo>
                  <a:lnTo>
                    <a:pt x="30196" y="26835"/>
                  </a:lnTo>
                  <a:lnTo>
                    <a:pt x="4857" y="76358"/>
                  </a:lnTo>
                  <a:lnTo>
                    <a:pt x="0" y="117944"/>
                  </a:lnTo>
                  <a:lnTo>
                    <a:pt x="1194" y="139599"/>
                  </a:lnTo>
                  <a:lnTo>
                    <a:pt x="10822" y="177904"/>
                  </a:lnTo>
                  <a:lnTo>
                    <a:pt x="42957" y="220665"/>
                  </a:lnTo>
                  <a:lnTo>
                    <a:pt x="75184" y="235750"/>
                  </a:lnTo>
                  <a:lnTo>
                    <a:pt x="78104" y="226174"/>
                  </a:lnTo>
                  <a:lnTo>
                    <a:pt x="64650" y="220228"/>
                  </a:lnTo>
                  <a:lnTo>
                    <a:pt x="53054" y="211951"/>
                  </a:lnTo>
                  <a:lnTo>
                    <a:pt x="29338" y="173343"/>
                  </a:lnTo>
                  <a:lnTo>
                    <a:pt x="21462" y="116700"/>
                  </a:lnTo>
                  <a:lnTo>
                    <a:pt x="22342" y="96586"/>
                  </a:lnTo>
                  <a:lnTo>
                    <a:pt x="35433" y="46913"/>
                  </a:lnTo>
                  <a:lnTo>
                    <a:pt x="64865" y="15495"/>
                  </a:lnTo>
                  <a:lnTo>
                    <a:pt x="78486" y="9575"/>
                  </a:lnTo>
                  <a:lnTo>
                    <a:pt x="7518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object 18"/>
          <p:cNvSpPr txBox="1"/>
          <p:nvPr/>
        </p:nvSpPr>
        <p:spPr>
          <a:xfrm>
            <a:off x="899922" y="4689347"/>
            <a:ext cx="7848600" cy="1964689"/>
          </a:xfrm>
          <a:prstGeom prst="rect">
            <a:avLst/>
          </a:prstGeom>
        </p:spPr>
        <p:txBody>
          <a:bodyPr vert="horz" wrap="square" lIns="0" tIns="43815" rIns="0" bIns="0" rtlCol="0">
            <a:spAutoFit/>
          </a:bodyPr>
          <a:lstStyle/>
          <a:p>
            <a:pPr marL="90805" marR="0" lvl="0" indent="0" algn="l" defTabSz="914400" rtl="0" eaLnBrk="1" fontAlgn="auto" latinLnBrk="0" hangingPunct="1">
              <a:lnSpc>
                <a:spcPct val="100000"/>
              </a:lnSpc>
              <a:spcBef>
                <a:spcPts val="345"/>
              </a:spcBef>
              <a:spcAft>
                <a:spcPts val="0"/>
              </a:spcAft>
              <a:buClrTx/>
              <a:buSzTx/>
              <a:buFontTx/>
              <a:buNone/>
              <a:tabLst/>
              <a:defRPr/>
            </a:pPr>
            <a:r>
              <a:rPr kumimoji="0" sz="2000" b="0" i="0" u="none" strike="noStrike" kern="1200" cap="none" spc="3650" normalizeH="0" baseline="0" noProof="0" dirty="0">
                <a:ln>
                  <a:noFill/>
                </a:ln>
                <a:solidFill>
                  <a:srgbClr val="FFFFFF"/>
                </a:solidFill>
                <a:effectLst/>
                <a:uLnTx/>
                <a:uFillTx/>
                <a:latin typeface="Wingdings"/>
                <a:ea typeface="+mn-ea"/>
                <a:cs typeface="Wingdings"/>
              </a:rPr>
              <a:t></a:t>
            </a:r>
            <a:r>
              <a:rPr kumimoji="0" sz="2000" b="0" i="0" u="none" strike="noStrike" kern="1200" cap="none" spc="-100" normalizeH="0" baseline="0" noProof="0" dirty="0">
                <a:ln>
                  <a:noFill/>
                </a:ln>
                <a:solidFill>
                  <a:srgbClr val="FFFFFF"/>
                </a:solidFill>
                <a:effectLst/>
                <a:uLnTx/>
                <a:uFillTx/>
                <a:latin typeface="Times New Roman"/>
                <a:ea typeface="+mn-ea"/>
                <a:cs typeface="Times New Roman"/>
              </a:rPr>
              <a:t> </a:t>
            </a:r>
            <a:r>
              <a:rPr kumimoji="0" sz="2000" b="0" i="0" u="none" strike="noStrike" kern="1200" cap="none" spc="0" normalizeH="0" baseline="0" noProof="0" dirty="0">
                <a:ln>
                  <a:noFill/>
                </a:ln>
                <a:solidFill>
                  <a:srgbClr val="FFFFFF"/>
                </a:solidFill>
                <a:effectLst/>
                <a:uLnTx/>
                <a:uFillTx/>
                <a:latin typeface="Carlito"/>
                <a:ea typeface="+mn-ea"/>
                <a:cs typeface="Carlito"/>
              </a:rPr>
              <a:t>If </a:t>
            </a:r>
            <a:r>
              <a:rPr kumimoji="0" sz="2000" b="0" i="0" u="none" strike="noStrike" kern="1200" cap="none" spc="-65" normalizeH="0" baseline="0" noProof="0" dirty="0">
                <a:ln>
                  <a:noFill/>
                </a:ln>
                <a:solidFill>
                  <a:srgbClr val="FFFFFF"/>
                </a:solidFill>
                <a:effectLst/>
                <a:uLnTx/>
                <a:uFillTx/>
                <a:latin typeface="Tinos"/>
                <a:ea typeface="+mn-ea"/>
                <a:cs typeface="Tinos"/>
              </a:rPr>
              <a:t>𝑋~𝐵(𝑛, </a:t>
            </a:r>
            <a:r>
              <a:rPr kumimoji="0" sz="2000" b="0" i="0" u="none" strike="noStrike" kern="1200" cap="none" spc="-130" normalizeH="0" baseline="0" noProof="0" dirty="0">
                <a:ln>
                  <a:noFill/>
                </a:ln>
                <a:solidFill>
                  <a:srgbClr val="FFFFFF"/>
                </a:solidFill>
                <a:effectLst/>
                <a:uLnTx/>
                <a:uFillTx/>
                <a:latin typeface="Tinos"/>
                <a:ea typeface="+mn-ea"/>
                <a:cs typeface="Tinos"/>
              </a:rPr>
              <a:t>𝑝) </a:t>
            </a:r>
            <a:r>
              <a:rPr kumimoji="0" sz="2000" b="0" i="0" u="none" strike="noStrike" kern="1200" cap="none" spc="0" normalizeH="0" baseline="0" noProof="0" dirty="0">
                <a:ln>
                  <a:noFill/>
                </a:ln>
                <a:solidFill>
                  <a:srgbClr val="FFFFFF"/>
                </a:solidFill>
                <a:effectLst/>
                <a:uLnTx/>
                <a:uFillTx/>
                <a:latin typeface="Carlito"/>
                <a:ea typeface="+mn-ea"/>
                <a:cs typeface="Carlito"/>
              </a:rPr>
              <a:t>and:</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77825" marR="0" lvl="0" indent="-287020" algn="l" defTabSz="914400" rtl="0" eaLnBrk="1" fontAlgn="auto" latinLnBrk="0" hangingPunct="1">
              <a:lnSpc>
                <a:spcPct val="100000"/>
              </a:lnSpc>
              <a:spcBef>
                <a:spcPts val="0"/>
              </a:spcBef>
              <a:spcAft>
                <a:spcPts val="0"/>
              </a:spcAft>
              <a:buClrTx/>
              <a:buSzTx/>
              <a:buFont typeface="Wingdings"/>
              <a:buChar char=""/>
              <a:tabLst>
                <a:tab pos="377190" algn="l"/>
                <a:tab pos="377825" algn="l"/>
              </a:tabLst>
              <a:defRPr/>
            </a:pPr>
            <a:r>
              <a:rPr kumimoji="0" sz="2000" b="0" i="0" u="none" strike="noStrike" kern="1200" cap="none" spc="-409" normalizeH="0" baseline="0" noProof="0" dirty="0">
                <a:ln>
                  <a:noFill/>
                </a:ln>
                <a:solidFill>
                  <a:srgbClr val="FFFFFF"/>
                </a:solidFill>
                <a:effectLst/>
                <a:uLnTx/>
                <a:uFillTx/>
                <a:latin typeface="Tinos"/>
                <a:ea typeface="+mn-ea"/>
                <a:cs typeface="Tinos"/>
              </a:rPr>
              <a:t>𝑛     </a:t>
            </a:r>
            <a:r>
              <a:rPr kumimoji="0" sz="2000" b="0" i="0" u="none" strike="noStrike" kern="1200" cap="none" spc="0" normalizeH="0" baseline="0" noProof="0" dirty="0">
                <a:ln>
                  <a:noFill/>
                </a:ln>
                <a:solidFill>
                  <a:srgbClr val="FFFFFF"/>
                </a:solidFill>
                <a:effectLst/>
                <a:uLnTx/>
                <a:uFillTx/>
                <a:latin typeface="Carlito"/>
                <a:ea typeface="+mn-ea"/>
                <a:cs typeface="Carlito"/>
              </a:rPr>
              <a:t>is</a:t>
            </a:r>
            <a:r>
              <a:rPr kumimoji="0" sz="2000" b="0" i="0" u="none" strike="noStrike" kern="1200" cap="none" spc="-50" normalizeH="0" baseline="0" noProof="0" dirty="0">
                <a:ln>
                  <a:noFill/>
                </a:ln>
                <a:solidFill>
                  <a:srgbClr val="FFFFFF"/>
                </a:solidFill>
                <a:effectLst/>
                <a:uLnTx/>
                <a:uFillTx/>
                <a:latin typeface="Carlito"/>
                <a:ea typeface="+mn-ea"/>
                <a:cs typeface="Carlito"/>
              </a:rPr>
              <a:t> </a:t>
            </a:r>
            <a:r>
              <a:rPr kumimoji="0" sz="2000" b="0" i="0" u="none" strike="noStrike" kern="1200" cap="none" spc="-10" normalizeH="0" baseline="0" noProof="0" dirty="0">
                <a:ln>
                  <a:noFill/>
                </a:ln>
                <a:solidFill>
                  <a:srgbClr val="FFFFFF"/>
                </a:solidFill>
                <a:effectLst/>
                <a:uLnTx/>
                <a:uFillTx/>
                <a:latin typeface="Carlito"/>
                <a:ea typeface="+mn-ea"/>
                <a:cs typeface="Carlito"/>
              </a:rPr>
              <a:t>large</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77825" marR="0" lvl="0" indent="-287020" algn="l" defTabSz="914400" rtl="0" eaLnBrk="1" fontAlgn="auto" latinLnBrk="0" hangingPunct="1">
              <a:lnSpc>
                <a:spcPct val="100000"/>
              </a:lnSpc>
              <a:spcBef>
                <a:spcPts val="0"/>
              </a:spcBef>
              <a:spcAft>
                <a:spcPts val="0"/>
              </a:spcAft>
              <a:buClrTx/>
              <a:buSzTx/>
              <a:buFont typeface="Wingdings"/>
              <a:buChar char=""/>
              <a:tabLst>
                <a:tab pos="377190" algn="l"/>
                <a:tab pos="377825" algn="l"/>
              </a:tabLst>
              <a:defRPr/>
            </a:pPr>
            <a:r>
              <a:rPr kumimoji="0" sz="2000" b="0" i="0" u="none" strike="noStrike" kern="1200" cap="none" spc="-440" normalizeH="0" baseline="0" noProof="0" dirty="0">
                <a:ln>
                  <a:noFill/>
                </a:ln>
                <a:solidFill>
                  <a:srgbClr val="FFFFFF"/>
                </a:solidFill>
                <a:effectLst/>
                <a:uLnTx/>
                <a:uFillTx/>
                <a:latin typeface="Tinos"/>
                <a:ea typeface="+mn-ea"/>
                <a:cs typeface="Tinos"/>
              </a:rPr>
              <a:t>𝑝       </a:t>
            </a:r>
            <a:r>
              <a:rPr kumimoji="0" sz="2000" b="0" i="0" u="none" strike="noStrike" kern="1200" cap="none" spc="0" normalizeH="0" baseline="0" noProof="0" dirty="0">
                <a:ln>
                  <a:noFill/>
                </a:ln>
                <a:solidFill>
                  <a:srgbClr val="FFFFFF"/>
                </a:solidFill>
                <a:effectLst/>
                <a:uLnTx/>
                <a:uFillTx/>
                <a:latin typeface="Carlito"/>
                <a:ea typeface="+mn-ea"/>
                <a:cs typeface="Carlito"/>
              </a:rPr>
              <a:t>is</a:t>
            </a:r>
            <a:r>
              <a:rPr kumimoji="0" sz="2000" b="0" i="0" u="none" strike="noStrike" kern="1200" cap="none" spc="-30" normalizeH="0" baseline="0" noProof="0" dirty="0">
                <a:ln>
                  <a:noFill/>
                </a:ln>
                <a:solidFill>
                  <a:srgbClr val="FFFFFF"/>
                </a:solidFill>
                <a:effectLst/>
                <a:uLnTx/>
                <a:uFillTx/>
                <a:latin typeface="Carlito"/>
                <a:ea typeface="+mn-ea"/>
                <a:cs typeface="Carlito"/>
              </a:rPr>
              <a:t> </a:t>
            </a:r>
            <a:r>
              <a:rPr kumimoji="0" sz="2000" b="0" i="0" u="none" strike="noStrike" kern="1200" cap="none" spc="-5" normalizeH="0" baseline="0" noProof="0" dirty="0">
                <a:ln>
                  <a:noFill/>
                </a:ln>
                <a:solidFill>
                  <a:srgbClr val="FFFFFF"/>
                </a:solidFill>
                <a:effectLst/>
                <a:uLnTx/>
                <a:uFillTx/>
                <a:latin typeface="Carlito"/>
                <a:ea typeface="+mn-ea"/>
                <a:cs typeface="Carlito"/>
              </a:rPr>
              <a:t>small</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90805"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5" normalizeH="0" baseline="0" noProof="0" dirty="0">
                <a:ln>
                  <a:noFill/>
                </a:ln>
                <a:solidFill>
                  <a:srgbClr val="FFFFFF"/>
                </a:solidFill>
                <a:effectLst/>
                <a:uLnTx/>
                <a:uFillTx/>
                <a:latin typeface="Carlito"/>
                <a:ea typeface="+mn-ea"/>
                <a:cs typeface="Carlito"/>
              </a:rPr>
              <a:t>Then </a:t>
            </a:r>
            <a:r>
              <a:rPr kumimoji="0" sz="2000" b="0" i="0" u="none" strike="noStrike" kern="1200" cap="none" spc="-265" normalizeH="0" baseline="0" noProof="0" dirty="0">
                <a:ln>
                  <a:noFill/>
                </a:ln>
                <a:solidFill>
                  <a:srgbClr val="FFFFFF"/>
                </a:solidFill>
                <a:effectLst/>
                <a:uLnTx/>
                <a:uFillTx/>
                <a:latin typeface="Tinos"/>
                <a:ea typeface="+mn-ea"/>
                <a:cs typeface="Tinos"/>
              </a:rPr>
              <a:t>𝑋 </a:t>
            </a:r>
            <a:r>
              <a:rPr kumimoji="0" sz="2000" b="0" i="0" u="none" strike="noStrike" kern="1200" cap="none" spc="-5" normalizeH="0" baseline="0" noProof="0" dirty="0">
                <a:ln>
                  <a:noFill/>
                </a:ln>
                <a:solidFill>
                  <a:srgbClr val="FFFFFF"/>
                </a:solidFill>
                <a:effectLst/>
                <a:uLnTx/>
                <a:uFillTx/>
                <a:latin typeface="Carlito"/>
                <a:ea typeface="+mn-ea"/>
                <a:cs typeface="Carlito"/>
              </a:rPr>
              <a:t>can be </a:t>
            </a:r>
            <a:r>
              <a:rPr kumimoji="0" sz="2000" b="0" i="0" u="none" strike="noStrike" kern="1200" cap="none" spc="-15" normalizeH="0" baseline="0" noProof="0" dirty="0">
                <a:ln>
                  <a:noFill/>
                </a:ln>
                <a:solidFill>
                  <a:srgbClr val="FFFFFF"/>
                </a:solidFill>
                <a:effectLst/>
                <a:uLnTx/>
                <a:uFillTx/>
                <a:latin typeface="Carlito"/>
                <a:ea typeface="+mn-ea"/>
                <a:cs typeface="Carlito"/>
              </a:rPr>
              <a:t>approximated </a:t>
            </a:r>
            <a:r>
              <a:rPr kumimoji="0" sz="2000" b="0" i="0" u="none" strike="noStrike" kern="1200" cap="none" spc="-5" normalizeH="0" baseline="0" noProof="0" dirty="0">
                <a:ln>
                  <a:noFill/>
                </a:ln>
                <a:solidFill>
                  <a:srgbClr val="FFFFFF"/>
                </a:solidFill>
                <a:effectLst/>
                <a:uLnTx/>
                <a:uFillTx/>
                <a:latin typeface="Carlito"/>
                <a:ea typeface="+mn-ea"/>
                <a:cs typeface="Carlito"/>
              </a:rPr>
              <a:t>by </a:t>
            </a:r>
            <a:r>
              <a:rPr kumimoji="0" sz="2000" b="0" i="0" u="none" strike="noStrike" kern="1200" cap="none" spc="-405" normalizeH="0" baseline="0" noProof="0" dirty="0">
                <a:ln>
                  <a:noFill/>
                </a:ln>
                <a:solidFill>
                  <a:srgbClr val="FFFFFF"/>
                </a:solidFill>
                <a:effectLst/>
                <a:uLnTx/>
                <a:uFillTx/>
                <a:latin typeface="Tinos"/>
                <a:ea typeface="+mn-ea"/>
                <a:cs typeface="Tinos"/>
              </a:rPr>
              <a:t>𝑃𝑜</a:t>
            </a:r>
            <a:r>
              <a:rPr kumimoji="0" sz="2000" b="0" i="0" u="none" strike="noStrike" kern="1200" cap="none" spc="-380" normalizeH="0" baseline="0" noProof="0" dirty="0">
                <a:ln>
                  <a:noFill/>
                </a:ln>
                <a:solidFill>
                  <a:srgbClr val="FFFFFF"/>
                </a:solidFill>
                <a:effectLst/>
                <a:uLnTx/>
                <a:uFillTx/>
                <a:latin typeface="Tinos"/>
                <a:ea typeface="+mn-ea"/>
                <a:cs typeface="Tinos"/>
              </a:rPr>
              <a:t> </a:t>
            </a:r>
            <a:r>
              <a:rPr kumimoji="0" sz="2000" b="0" i="0" u="none" strike="noStrike" kern="1200" cap="none" spc="-425" normalizeH="0" baseline="0" noProof="0" dirty="0">
                <a:ln>
                  <a:noFill/>
                </a:ln>
                <a:solidFill>
                  <a:srgbClr val="FFFFFF"/>
                </a:solidFill>
                <a:effectLst/>
                <a:uLnTx/>
                <a:uFillTx/>
                <a:latin typeface="Tinos"/>
                <a:ea typeface="+mn-ea"/>
                <a:cs typeface="Tinos"/>
              </a:rPr>
              <a:t>𝑛𝑝</a:t>
            </a:r>
            <a:endParaRPr kumimoji="0" sz="2000" b="0" i="0" u="none" strike="noStrike" kern="1200" cap="none" spc="0" normalizeH="0" baseline="0" noProof="0">
              <a:ln>
                <a:noFill/>
              </a:ln>
              <a:solidFill>
                <a:prstClr val="black"/>
              </a:solidFill>
              <a:effectLst/>
              <a:uLnTx/>
              <a:uFillTx/>
              <a:latin typeface="Tinos"/>
              <a:ea typeface="+mn-ea"/>
              <a:cs typeface="Tinos"/>
            </a:endParaRPr>
          </a:p>
          <a:p>
            <a:pPr marL="90805" marR="347345" lvl="0" indent="0" algn="l" defTabSz="914400" rtl="0" eaLnBrk="1" fontAlgn="auto" latinLnBrk="0" hangingPunct="1">
              <a:lnSpc>
                <a:spcPts val="2150"/>
              </a:lnSpc>
              <a:spcBef>
                <a:spcPts val="9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Generally </a:t>
            </a:r>
            <a:r>
              <a:rPr kumimoji="0" sz="1800" b="0" i="0" u="none" strike="noStrike" kern="1200" cap="none" spc="-5" normalizeH="0" baseline="0" noProof="0" dirty="0">
                <a:ln>
                  <a:noFill/>
                </a:ln>
                <a:solidFill>
                  <a:srgbClr val="FFFFFF"/>
                </a:solidFill>
                <a:effectLst/>
                <a:uLnTx/>
                <a:uFillTx/>
                <a:latin typeface="Carlito"/>
                <a:ea typeface="+mn-ea"/>
                <a:cs typeface="Carlito"/>
              </a:rPr>
              <a:t>if </a:t>
            </a:r>
            <a:r>
              <a:rPr kumimoji="0" sz="1800" b="0" i="0" u="none" strike="noStrike" kern="1200" cap="none" spc="-385" normalizeH="0" baseline="0" noProof="0" dirty="0">
                <a:ln>
                  <a:noFill/>
                </a:ln>
                <a:solidFill>
                  <a:srgbClr val="FFFFFF"/>
                </a:solidFill>
                <a:effectLst/>
                <a:uLnTx/>
                <a:uFillTx/>
                <a:latin typeface="Tinos"/>
                <a:ea typeface="+mn-ea"/>
                <a:cs typeface="Tinos"/>
              </a:rPr>
              <a:t>𝑛𝑝 </a:t>
            </a:r>
            <a:r>
              <a:rPr kumimoji="0" sz="1800" b="0" i="0" u="none" strike="noStrike" kern="1200" cap="none" spc="360" normalizeH="0" baseline="0" noProof="0" dirty="0">
                <a:ln>
                  <a:noFill/>
                </a:ln>
                <a:solidFill>
                  <a:srgbClr val="FFFFFF"/>
                </a:solidFill>
                <a:effectLst/>
                <a:uLnTx/>
                <a:uFillTx/>
                <a:latin typeface="Tinos"/>
                <a:ea typeface="+mn-ea"/>
                <a:cs typeface="Tinos"/>
              </a:rPr>
              <a:t>≤ </a:t>
            </a:r>
            <a:r>
              <a:rPr kumimoji="0" sz="1800" b="0" i="0" u="none" strike="noStrike" kern="1200" cap="none" spc="90" normalizeH="0" baseline="0" noProof="0" dirty="0">
                <a:ln>
                  <a:noFill/>
                </a:ln>
                <a:solidFill>
                  <a:srgbClr val="FFFFFF"/>
                </a:solidFill>
                <a:effectLst/>
                <a:uLnTx/>
                <a:uFillTx/>
                <a:latin typeface="Tinos"/>
                <a:ea typeface="+mn-ea"/>
                <a:cs typeface="Tinos"/>
              </a:rPr>
              <a:t>10</a:t>
            </a:r>
            <a:r>
              <a:rPr kumimoji="0" sz="1800" b="0" i="0" u="none" strike="noStrike" kern="1200" cap="none" spc="-220" normalizeH="0" baseline="0" noProof="0" dirty="0">
                <a:ln>
                  <a:noFill/>
                </a:ln>
                <a:solidFill>
                  <a:srgbClr val="FFFFFF"/>
                </a:solidFill>
                <a:effectLst/>
                <a:uLnTx/>
                <a:uFillTx/>
                <a:latin typeface="Tinos"/>
                <a:ea typeface="+mn-ea"/>
                <a:cs typeface="Tinos"/>
              </a:rPr>
              <a:t> </a:t>
            </a:r>
            <a:r>
              <a:rPr kumimoji="0" sz="1800" b="0" i="0" u="none" strike="noStrike" kern="1200" cap="none" spc="0" normalizeH="0" baseline="0" noProof="0" dirty="0">
                <a:ln>
                  <a:noFill/>
                </a:ln>
                <a:solidFill>
                  <a:srgbClr val="FFFFFF"/>
                </a:solidFill>
                <a:effectLst/>
                <a:uLnTx/>
                <a:uFillTx/>
                <a:latin typeface="Carlito"/>
                <a:ea typeface="+mn-ea"/>
                <a:cs typeface="Carlito"/>
              </a:rPr>
              <a:t>then a </a:t>
            </a:r>
            <a:r>
              <a:rPr kumimoji="0" sz="1800" b="0" i="0" u="none" strike="noStrike" kern="1200" cap="none" spc="-10" normalizeH="0" baseline="0" noProof="0" dirty="0">
                <a:ln>
                  <a:noFill/>
                </a:ln>
                <a:solidFill>
                  <a:srgbClr val="FFFFFF"/>
                </a:solidFill>
                <a:effectLst/>
                <a:uLnTx/>
                <a:uFillTx/>
                <a:latin typeface="Carlito"/>
                <a:ea typeface="+mn-ea"/>
                <a:cs typeface="Carlito"/>
              </a:rPr>
              <a:t>Poisson </a:t>
            </a:r>
            <a:r>
              <a:rPr kumimoji="0" sz="1800" b="0" i="0" u="none" strike="noStrike" kern="1200" cap="none" spc="0" normalizeH="0" baseline="0" noProof="0" dirty="0">
                <a:ln>
                  <a:noFill/>
                </a:ln>
                <a:solidFill>
                  <a:srgbClr val="FFFFFF"/>
                </a:solidFill>
                <a:effectLst/>
                <a:uLnTx/>
                <a:uFillTx/>
                <a:latin typeface="Carlito"/>
                <a:ea typeface="+mn-ea"/>
                <a:cs typeface="Carlito"/>
              </a:rPr>
              <a:t>is </a:t>
            </a:r>
            <a:r>
              <a:rPr kumimoji="0" sz="1800" b="0" i="0" u="none" strike="noStrike" kern="1200" cap="none" spc="-5" normalizeH="0" baseline="0" noProof="0" dirty="0">
                <a:ln>
                  <a:noFill/>
                </a:ln>
                <a:solidFill>
                  <a:srgbClr val="FFFFFF"/>
                </a:solidFill>
                <a:effectLst/>
                <a:uLnTx/>
                <a:uFillTx/>
                <a:latin typeface="Carlito"/>
                <a:ea typeface="+mn-ea"/>
                <a:cs typeface="Carlito"/>
              </a:rPr>
              <a:t>suitable enough </a:t>
            </a:r>
            <a:r>
              <a:rPr kumimoji="0" sz="1800" b="0" i="0" u="none" strike="noStrike" kern="1200" cap="none" spc="-10" normalizeH="0" baseline="0" noProof="0" dirty="0">
                <a:ln>
                  <a:noFill/>
                </a:ln>
                <a:solidFill>
                  <a:srgbClr val="FFFFFF"/>
                </a:solidFill>
                <a:effectLst/>
                <a:uLnTx/>
                <a:uFillTx/>
                <a:latin typeface="Carlito"/>
                <a:ea typeface="+mn-ea"/>
                <a:cs typeface="Carlito"/>
              </a:rPr>
              <a:t>approximation, </a:t>
            </a:r>
            <a:r>
              <a:rPr kumimoji="0" sz="1800" b="0" i="0" u="none" strike="noStrike" kern="1200" cap="none" spc="-5" normalizeH="0" baseline="0" noProof="0" dirty="0">
                <a:ln>
                  <a:noFill/>
                </a:ln>
                <a:solidFill>
                  <a:srgbClr val="FFFFFF"/>
                </a:solidFill>
                <a:effectLst/>
                <a:uLnTx/>
                <a:uFillTx/>
                <a:latin typeface="Carlito"/>
                <a:ea typeface="+mn-ea"/>
                <a:cs typeface="Carlito"/>
              </a:rPr>
              <a:t>but in </a:t>
            </a:r>
            <a:r>
              <a:rPr kumimoji="0" sz="1800" b="0" i="0" u="none" strike="noStrike" kern="1200" cap="none" spc="0" normalizeH="0" baseline="0" noProof="0" dirty="0">
                <a:ln>
                  <a:noFill/>
                </a:ln>
                <a:solidFill>
                  <a:srgbClr val="FFFFFF"/>
                </a:solidFill>
                <a:effectLst/>
                <a:uLnTx/>
                <a:uFillTx/>
                <a:latin typeface="Carlito"/>
                <a:ea typeface="+mn-ea"/>
                <a:cs typeface="Carlito"/>
              </a:rPr>
              <a:t>an  </a:t>
            </a:r>
            <a:r>
              <a:rPr kumimoji="0" sz="1800" b="0" i="0" u="none" strike="noStrike" kern="1200" cap="none" spc="-15" normalizeH="0" baseline="0" noProof="0" dirty="0">
                <a:ln>
                  <a:noFill/>
                </a:ln>
                <a:solidFill>
                  <a:srgbClr val="FFFFFF"/>
                </a:solidFill>
                <a:effectLst/>
                <a:uLnTx/>
                <a:uFillTx/>
                <a:latin typeface="Carlito"/>
                <a:ea typeface="+mn-ea"/>
                <a:cs typeface="Carlito"/>
              </a:rPr>
              <a:t>exam, </a:t>
            </a:r>
            <a:r>
              <a:rPr kumimoji="0" sz="1800" b="0" i="0" u="none" strike="noStrike" kern="1200" cap="none" spc="-5" normalizeH="0" baseline="0" noProof="0" dirty="0">
                <a:ln>
                  <a:noFill/>
                </a:ln>
                <a:solidFill>
                  <a:srgbClr val="FFFFFF"/>
                </a:solidFill>
                <a:effectLst/>
                <a:uLnTx/>
                <a:uFillTx/>
                <a:latin typeface="Carlito"/>
                <a:ea typeface="+mn-ea"/>
                <a:cs typeface="Carlito"/>
              </a:rPr>
              <a:t>use </a:t>
            </a:r>
            <a:r>
              <a:rPr kumimoji="0" sz="1800" b="0" i="0" u="none" strike="noStrike" kern="1200" cap="none" spc="0" normalizeH="0" baseline="0" noProof="0" dirty="0">
                <a:ln>
                  <a:noFill/>
                </a:ln>
                <a:solidFill>
                  <a:srgbClr val="FFFFFF"/>
                </a:solidFill>
                <a:effectLst/>
                <a:uLnTx/>
                <a:uFillTx/>
                <a:latin typeface="Carlito"/>
                <a:ea typeface="+mn-ea"/>
                <a:cs typeface="Carlito"/>
              </a:rPr>
              <a:t>the </a:t>
            </a:r>
            <a:r>
              <a:rPr kumimoji="0" sz="1800" b="0" i="0" u="none" strike="noStrike" kern="1200" cap="none" spc="-5" normalizeH="0" baseline="0" noProof="0" dirty="0">
                <a:ln>
                  <a:noFill/>
                </a:ln>
                <a:solidFill>
                  <a:srgbClr val="FFFFFF"/>
                </a:solidFill>
                <a:effectLst/>
                <a:uLnTx/>
                <a:uFillTx/>
                <a:latin typeface="Carlito"/>
                <a:ea typeface="+mn-ea"/>
                <a:cs typeface="Carlito"/>
              </a:rPr>
              <a:t>original </a:t>
            </a:r>
            <a:r>
              <a:rPr kumimoji="0" sz="1800" b="0" i="0" u="none" strike="noStrike" kern="1200" cap="none" spc="0" normalizeH="0" baseline="0" noProof="0" dirty="0">
                <a:ln>
                  <a:noFill/>
                </a:ln>
                <a:solidFill>
                  <a:srgbClr val="FFFFFF"/>
                </a:solidFill>
                <a:effectLst/>
                <a:uLnTx/>
                <a:uFillTx/>
                <a:latin typeface="Carlito"/>
                <a:ea typeface="+mn-ea"/>
                <a:cs typeface="Carlito"/>
              </a:rPr>
              <a:t>Binomial </a:t>
            </a:r>
            <a:r>
              <a:rPr kumimoji="0" sz="1800" b="0" i="0" u="none" strike="noStrike" kern="1200" cap="none" spc="-5" normalizeH="0" baseline="0" noProof="0" dirty="0">
                <a:ln>
                  <a:noFill/>
                </a:ln>
                <a:solidFill>
                  <a:srgbClr val="FFFFFF"/>
                </a:solidFill>
                <a:effectLst/>
                <a:uLnTx/>
                <a:uFillTx/>
                <a:latin typeface="Carlito"/>
                <a:ea typeface="+mn-ea"/>
                <a:cs typeface="Carlito"/>
              </a:rPr>
              <a:t>unless </a:t>
            </a:r>
            <a:r>
              <a:rPr kumimoji="0" sz="1800" b="0" i="0" u="none" strike="noStrike" kern="1200" cap="none" spc="-10" normalizeH="0" baseline="0" noProof="0" dirty="0">
                <a:ln>
                  <a:noFill/>
                </a:ln>
                <a:solidFill>
                  <a:srgbClr val="FFFFFF"/>
                </a:solidFill>
                <a:effectLst/>
                <a:uLnTx/>
                <a:uFillTx/>
                <a:latin typeface="Carlito"/>
                <a:ea typeface="+mn-ea"/>
                <a:cs typeface="Carlito"/>
              </a:rPr>
              <a:t>instructed to</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approximate.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49</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6199505" cy="514350"/>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FFFFFF"/>
                </a:solidFill>
              </a:rPr>
              <a:t>Why </a:t>
            </a:r>
            <a:r>
              <a:rPr sz="3200" spc="-10" dirty="0">
                <a:solidFill>
                  <a:srgbClr val="FFFFFF"/>
                </a:solidFill>
              </a:rPr>
              <a:t>would we </a:t>
            </a:r>
            <a:r>
              <a:rPr sz="3200" spc="-15" dirty="0">
                <a:solidFill>
                  <a:srgbClr val="FFFFFF"/>
                </a:solidFill>
              </a:rPr>
              <a:t>want </a:t>
            </a:r>
            <a:r>
              <a:rPr sz="3200" spc="-20" dirty="0">
                <a:solidFill>
                  <a:srgbClr val="FFFFFF"/>
                </a:solidFill>
              </a:rPr>
              <a:t>to</a:t>
            </a:r>
            <a:r>
              <a:rPr sz="3200" spc="30" dirty="0">
                <a:solidFill>
                  <a:srgbClr val="FFFFFF"/>
                </a:solidFill>
              </a:rPr>
              <a:t> </a:t>
            </a:r>
            <a:r>
              <a:rPr sz="3200" spc="-20" dirty="0">
                <a:solidFill>
                  <a:srgbClr val="FFFFFF"/>
                </a:solidFill>
              </a:rPr>
              <a:t>approximate?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74370" y="3002381"/>
            <a:ext cx="5534025" cy="82423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31000"/>
              </a:lnSpc>
              <a:spcBef>
                <a:spcPts val="100"/>
              </a:spcBef>
              <a:spcAft>
                <a:spcPts val="0"/>
              </a:spcAft>
              <a:buClrTx/>
              <a:buSzTx/>
              <a:buFontTx/>
              <a:buNone/>
              <a:tabLst/>
              <a:defRPr/>
            </a:pPr>
            <a:r>
              <a:rPr kumimoji="0" sz="2000" b="0" i="0" u="none" strike="noStrike" kern="1200" cap="none" spc="-10" normalizeH="0" baseline="0" noProof="0" dirty="0">
                <a:ln>
                  <a:noFill/>
                </a:ln>
                <a:solidFill>
                  <a:prstClr val="black"/>
                </a:solidFill>
                <a:effectLst/>
                <a:uLnTx/>
                <a:uFillTx/>
                <a:latin typeface="Carlito"/>
                <a:ea typeface="+mn-ea"/>
                <a:cs typeface="Carlito"/>
              </a:rPr>
              <a:t>For </a:t>
            </a:r>
            <a:r>
              <a:rPr kumimoji="0" sz="2000" b="0" i="0" u="none" strike="noStrike" kern="1200" cap="none" spc="0" normalizeH="0" baseline="0" noProof="0" dirty="0">
                <a:ln>
                  <a:noFill/>
                </a:ln>
                <a:solidFill>
                  <a:prstClr val="black"/>
                </a:solidFill>
                <a:effectLst/>
                <a:uLnTx/>
                <a:uFillTx/>
                <a:latin typeface="Carlito"/>
                <a:ea typeface="+mn-ea"/>
                <a:cs typeface="Carlito"/>
              </a:rPr>
              <a:t>the Binomial </a:t>
            </a:r>
            <a:r>
              <a:rPr kumimoji="0" sz="2000" b="0" i="0" u="none" strike="noStrike" kern="1200" cap="none" spc="-5" normalizeH="0" baseline="0" noProof="0" dirty="0">
                <a:ln>
                  <a:noFill/>
                </a:ln>
                <a:solidFill>
                  <a:prstClr val="black"/>
                </a:solidFill>
                <a:effectLst/>
                <a:uLnTx/>
                <a:uFillTx/>
                <a:latin typeface="Carlito"/>
                <a:ea typeface="+mn-ea"/>
                <a:cs typeface="Carlito"/>
              </a:rPr>
              <a:t>Distribution,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 </a:t>
            </a:r>
            <a:r>
              <a:rPr kumimoji="0" sz="2000" b="0" i="0" u="none" strike="noStrike" kern="1200" cap="none" spc="-15" normalizeH="0" baseline="0" noProof="0" dirty="0">
                <a:ln>
                  <a:noFill/>
                </a:ln>
                <a:solidFill>
                  <a:prstClr val="black"/>
                </a:solidFill>
                <a:effectLst/>
                <a:uLnTx/>
                <a:uFillTx/>
                <a:latin typeface="Carlito"/>
                <a:ea typeface="+mn-ea"/>
                <a:cs typeface="Carlito"/>
              </a:rPr>
              <a:t>involves  </a:t>
            </a:r>
            <a:r>
              <a:rPr kumimoji="0" sz="2000" b="0" i="0" u="none" strike="noStrike" kern="1200" cap="none" spc="0" normalizeH="0" baseline="0" noProof="0" dirty="0">
                <a:ln>
                  <a:noFill/>
                </a:ln>
                <a:solidFill>
                  <a:prstClr val="black"/>
                </a:solidFill>
                <a:effectLst/>
                <a:uLnTx/>
                <a:uFillTx/>
                <a:latin typeface="Carlito"/>
                <a:ea typeface="+mn-ea"/>
                <a:cs typeface="Carlito"/>
              </a:rPr>
              <a:t>When </a:t>
            </a:r>
            <a:r>
              <a:rPr kumimoji="0" sz="2000" b="0" i="0" u="none" strike="noStrike" kern="1200" cap="none" spc="-409" normalizeH="0" baseline="0" noProof="0" dirty="0">
                <a:ln>
                  <a:noFill/>
                </a:ln>
                <a:solidFill>
                  <a:prstClr val="black"/>
                </a:solidFill>
                <a:effectLst/>
                <a:uLnTx/>
                <a:uFillTx/>
                <a:latin typeface="Tinos"/>
                <a:ea typeface="+mn-ea"/>
                <a:cs typeface="Tinos"/>
              </a:rPr>
              <a:t>𝑛 </a:t>
            </a:r>
            <a:r>
              <a:rPr kumimoji="0" sz="2000" b="0" i="0" u="none" strike="noStrike" kern="1200" cap="none" spc="0" normalizeH="0" baseline="0" noProof="0" dirty="0">
                <a:ln>
                  <a:noFill/>
                </a:ln>
                <a:solidFill>
                  <a:prstClr val="black"/>
                </a:solidFill>
                <a:effectLst/>
                <a:uLnTx/>
                <a:uFillTx/>
                <a:latin typeface="Carlito"/>
                <a:ea typeface="+mn-ea"/>
                <a:cs typeface="Carlito"/>
              </a:rPr>
              <a:t>is </a:t>
            </a:r>
            <a:r>
              <a:rPr kumimoji="0" sz="2000" b="0" i="0" u="none" strike="noStrike" kern="1200" cap="none" spc="-5" normalizeH="0" baseline="0" noProof="0" dirty="0">
                <a:ln>
                  <a:noFill/>
                </a:ln>
                <a:solidFill>
                  <a:prstClr val="black"/>
                </a:solidFill>
                <a:effectLst/>
                <a:uLnTx/>
                <a:uFillTx/>
                <a:latin typeface="Carlito"/>
                <a:ea typeface="+mn-ea"/>
                <a:cs typeface="Carlito"/>
              </a:rPr>
              <a:t>really </a:t>
            </a:r>
            <a:r>
              <a:rPr kumimoji="0" sz="2000" b="0" i="0" u="none" strike="noStrike" kern="1200" cap="none" spc="-10" normalizeH="0" baseline="0" noProof="0" dirty="0">
                <a:ln>
                  <a:noFill/>
                </a:ln>
                <a:solidFill>
                  <a:prstClr val="black"/>
                </a:solidFill>
                <a:effectLst/>
                <a:uLnTx/>
                <a:uFillTx/>
                <a:latin typeface="Carlito"/>
                <a:ea typeface="+mn-ea"/>
                <a:cs typeface="Carlito"/>
              </a:rPr>
              <a:t>large, </a:t>
            </a:r>
            <a:r>
              <a:rPr kumimoji="0" sz="2000" b="1" i="0" u="none" strike="noStrike" kern="1200" cap="none" spc="-5" normalizeH="0" baseline="0" noProof="0" dirty="0">
                <a:ln>
                  <a:noFill/>
                </a:ln>
                <a:solidFill>
                  <a:prstClr val="black"/>
                </a:solidFill>
                <a:effectLst/>
                <a:uLnTx/>
                <a:uFillTx/>
                <a:latin typeface="Carlito"/>
                <a:ea typeface="+mn-ea"/>
                <a:cs typeface="Carlito"/>
              </a:rPr>
              <a:t>calculating </a:t>
            </a:r>
            <a:r>
              <a:rPr kumimoji="0" sz="2000" b="0" i="0" u="none" strike="noStrike" kern="1200" cap="none" spc="-180" normalizeH="0" baseline="0" noProof="0" dirty="0">
                <a:ln>
                  <a:noFill/>
                </a:ln>
                <a:solidFill>
                  <a:prstClr val="black"/>
                </a:solidFill>
                <a:effectLst/>
                <a:uLnTx/>
                <a:uFillTx/>
                <a:latin typeface="Tinos"/>
                <a:ea typeface="+mn-ea"/>
                <a:cs typeface="Tinos"/>
              </a:rPr>
              <a:t>𝒏! </a:t>
            </a:r>
            <a:r>
              <a:rPr kumimoji="0" sz="2000" b="1" i="0" u="none" strike="noStrike" kern="1200" cap="none" spc="0" normalizeH="0" baseline="0" noProof="0" dirty="0">
                <a:ln>
                  <a:noFill/>
                </a:ln>
                <a:solidFill>
                  <a:prstClr val="black"/>
                </a:solidFill>
                <a:effectLst/>
                <a:uLnTx/>
                <a:uFillTx/>
                <a:latin typeface="Carlito"/>
                <a:ea typeface="+mn-ea"/>
                <a:cs typeface="Carlito"/>
              </a:rPr>
              <a:t>is </a:t>
            </a:r>
            <a:r>
              <a:rPr kumimoji="0" sz="2000" b="1" i="0" u="none" strike="noStrike" kern="1200" cap="none" spc="-10" normalizeH="0" baseline="0" noProof="0" dirty="0">
                <a:ln>
                  <a:noFill/>
                </a:ln>
                <a:solidFill>
                  <a:prstClr val="black"/>
                </a:solidFill>
                <a:effectLst/>
                <a:uLnTx/>
                <a:uFillTx/>
                <a:latin typeface="Carlito"/>
                <a:ea typeface="+mn-ea"/>
                <a:cs typeface="Carlito"/>
              </a:rPr>
              <a:t>really</a:t>
            </a:r>
            <a:r>
              <a:rPr kumimoji="0" sz="2000" b="1" i="0" u="none" strike="noStrike" kern="1200" cap="none" spc="-300" normalizeH="0" baseline="0" noProof="0" dirty="0">
                <a:ln>
                  <a:noFill/>
                </a:ln>
                <a:solidFill>
                  <a:prstClr val="black"/>
                </a:solidFill>
                <a:effectLst/>
                <a:uLnTx/>
                <a:uFillTx/>
                <a:latin typeface="Carlito"/>
                <a:ea typeface="+mn-ea"/>
                <a:cs typeface="Carlito"/>
              </a:rPr>
              <a:t> </a:t>
            </a:r>
            <a:r>
              <a:rPr kumimoji="0" sz="2000" b="1" i="0" u="none" strike="noStrike" kern="1200" cap="none" spc="0" normalizeH="0" baseline="0" noProof="0" dirty="0">
                <a:ln>
                  <a:noFill/>
                </a:ln>
                <a:solidFill>
                  <a:prstClr val="black"/>
                </a:solidFill>
                <a:effectLst/>
                <a:uLnTx/>
                <a:uFillTx/>
                <a:latin typeface="Carlito"/>
                <a:ea typeface="+mn-ea"/>
                <a:cs typeface="Carlito"/>
              </a:rPr>
              <a:t>horrid</a:t>
            </a:r>
            <a:r>
              <a:rPr kumimoji="0" sz="2000" b="0" i="0" u="none" strike="noStrike" kern="1200" cap="none" spc="0" normalizeH="0" baseline="0" noProof="0" dirty="0">
                <a:ln>
                  <a:noFill/>
                </a:ln>
                <a:solidFill>
                  <a:prstClr val="black"/>
                </a:solidFill>
                <a:effectLst/>
                <a:uLnTx/>
                <a:uFillTx/>
                <a:latin typeface="Carlito"/>
                <a:ea typeface="+mn-ea"/>
                <a:cs typeface="Carlito"/>
              </a:rPr>
              <a:t>.</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p:nvPr/>
        </p:nvSpPr>
        <p:spPr>
          <a:xfrm>
            <a:off x="6077458" y="3080004"/>
            <a:ext cx="356870" cy="419734"/>
          </a:xfrm>
          <a:custGeom>
            <a:avLst/>
            <a:gdLst/>
            <a:ahLst/>
            <a:cxnLst/>
            <a:rect l="l" t="t" r="r" b="b"/>
            <a:pathLst>
              <a:path w="356870" h="419735">
                <a:moveTo>
                  <a:pt x="266064" y="0"/>
                </a:moveTo>
                <a:lnTo>
                  <a:pt x="262127" y="9906"/>
                </a:lnTo>
                <a:lnTo>
                  <a:pt x="277800" y="22649"/>
                </a:lnTo>
                <a:lnTo>
                  <a:pt x="291687" y="39179"/>
                </a:lnTo>
                <a:lnTo>
                  <a:pt x="314197" y="83693"/>
                </a:lnTo>
                <a:lnTo>
                  <a:pt x="328374" y="141351"/>
                </a:lnTo>
                <a:lnTo>
                  <a:pt x="333120" y="210058"/>
                </a:lnTo>
                <a:lnTo>
                  <a:pt x="331934" y="245183"/>
                </a:lnTo>
                <a:lnTo>
                  <a:pt x="322512" y="307909"/>
                </a:lnTo>
                <a:lnTo>
                  <a:pt x="303990" y="359965"/>
                </a:lnTo>
                <a:lnTo>
                  <a:pt x="277891" y="397113"/>
                </a:lnTo>
                <a:lnTo>
                  <a:pt x="262127" y="409829"/>
                </a:lnTo>
                <a:lnTo>
                  <a:pt x="266064" y="419735"/>
                </a:lnTo>
                <a:lnTo>
                  <a:pt x="303498" y="389921"/>
                </a:lnTo>
                <a:lnTo>
                  <a:pt x="332358" y="342011"/>
                </a:lnTo>
                <a:lnTo>
                  <a:pt x="350710" y="280479"/>
                </a:lnTo>
                <a:lnTo>
                  <a:pt x="356869" y="209804"/>
                </a:lnTo>
                <a:lnTo>
                  <a:pt x="355326" y="173108"/>
                </a:lnTo>
                <a:lnTo>
                  <a:pt x="343046" y="107005"/>
                </a:lnTo>
                <a:lnTo>
                  <a:pt x="319000" y="51542"/>
                </a:lnTo>
                <a:lnTo>
                  <a:pt x="285853" y="12767"/>
                </a:lnTo>
                <a:lnTo>
                  <a:pt x="266064" y="0"/>
                </a:lnTo>
                <a:close/>
              </a:path>
              <a:path w="356870" h="419735">
                <a:moveTo>
                  <a:pt x="90550" y="0"/>
                </a:moveTo>
                <a:lnTo>
                  <a:pt x="53292" y="29940"/>
                </a:lnTo>
                <a:lnTo>
                  <a:pt x="24511" y="77597"/>
                </a:lnTo>
                <a:lnTo>
                  <a:pt x="6111" y="138842"/>
                </a:lnTo>
                <a:lnTo>
                  <a:pt x="0" y="209804"/>
                </a:lnTo>
                <a:lnTo>
                  <a:pt x="1525" y="246284"/>
                </a:lnTo>
                <a:lnTo>
                  <a:pt x="13769" y="312388"/>
                </a:lnTo>
                <a:lnTo>
                  <a:pt x="37847" y="368228"/>
                </a:lnTo>
                <a:lnTo>
                  <a:pt x="70856" y="407090"/>
                </a:lnTo>
                <a:lnTo>
                  <a:pt x="90550" y="419735"/>
                </a:lnTo>
                <a:lnTo>
                  <a:pt x="94614" y="409829"/>
                </a:lnTo>
                <a:lnTo>
                  <a:pt x="78851" y="397113"/>
                </a:lnTo>
                <a:lnTo>
                  <a:pt x="64897" y="380492"/>
                </a:lnTo>
                <a:lnTo>
                  <a:pt x="42417" y="335534"/>
                </a:lnTo>
                <a:lnTo>
                  <a:pt x="28416" y="277796"/>
                </a:lnTo>
                <a:lnTo>
                  <a:pt x="23749" y="210058"/>
                </a:lnTo>
                <a:lnTo>
                  <a:pt x="24919" y="174311"/>
                </a:lnTo>
                <a:lnTo>
                  <a:pt x="34357" y="111152"/>
                </a:lnTo>
                <a:lnTo>
                  <a:pt x="53002" y="59519"/>
                </a:lnTo>
                <a:lnTo>
                  <a:pt x="78997" y="22649"/>
                </a:lnTo>
                <a:lnTo>
                  <a:pt x="94614" y="9906"/>
                </a:lnTo>
                <a:lnTo>
                  <a:pt x="9055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6168897" y="2934716"/>
            <a:ext cx="171450" cy="628015"/>
          </a:xfrm>
          <a:prstGeom prst="rect">
            <a:avLst/>
          </a:prstGeom>
        </p:spPr>
        <p:txBody>
          <a:bodyPr vert="horz" wrap="square" lIns="0" tIns="13335" rIns="0" bIns="0" rtlCol="0">
            <a:spAutoFit/>
          </a:bodyPr>
          <a:lstStyle/>
          <a:p>
            <a:pPr marL="12700" marR="0" lvl="0" indent="0" algn="l" defTabSz="914400" rtl="0" eaLnBrk="1" fontAlgn="auto" latinLnBrk="0" hangingPunct="1">
              <a:lnSpc>
                <a:spcPts val="2370"/>
              </a:lnSpc>
              <a:spcBef>
                <a:spcPts val="105"/>
              </a:spcBef>
              <a:spcAft>
                <a:spcPts val="0"/>
              </a:spcAft>
              <a:buClrTx/>
              <a:buSzTx/>
              <a:buFontTx/>
              <a:buNone/>
              <a:tabLst/>
              <a:defRPr/>
            </a:pPr>
            <a:r>
              <a:rPr kumimoji="0" sz="2000" b="0" i="0" u="none" strike="noStrike" kern="1200" cap="none" spc="-525" normalizeH="0" baseline="0" noProof="0" dirty="0">
                <a:ln>
                  <a:noFill/>
                </a:ln>
                <a:solidFill>
                  <a:prstClr val="black"/>
                </a:solidFill>
                <a:effectLst/>
                <a:uLnTx/>
                <a:uFillTx/>
                <a:latin typeface="Tinos"/>
                <a:ea typeface="+mn-ea"/>
                <a:cs typeface="Tinos"/>
              </a:rPr>
              <a:t>𝑛</a:t>
            </a:r>
            <a:endParaRPr kumimoji="0" sz="2000" b="0" i="0" u="none" strike="noStrike" kern="1200" cap="none" spc="0" normalizeH="0" baseline="0" noProof="0">
              <a:ln>
                <a:noFill/>
              </a:ln>
              <a:solidFill>
                <a:prstClr val="black"/>
              </a:solidFill>
              <a:effectLst/>
              <a:uLnTx/>
              <a:uFillTx/>
              <a:latin typeface="Tinos"/>
              <a:ea typeface="+mn-ea"/>
              <a:cs typeface="Tinos"/>
            </a:endParaRPr>
          </a:p>
          <a:p>
            <a:pPr marL="15240" marR="0" lvl="0" indent="0" algn="l" defTabSz="914400" rtl="0" eaLnBrk="1" fontAlgn="auto" latinLnBrk="0" hangingPunct="1">
              <a:lnSpc>
                <a:spcPts val="2370"/>
              </a:lnSpc>
              <a:spcBef>
                <a:spcPts val="0"/>
              </a:spcBef>
              <a:spcAft>
                <a:spcPts val="0"/>
              </a:spcAft>
              <a:buClrTx/>
              <a:buSzTx/>
              <a:buFontTx/>
              <a:buNone/>
              <a:tabLst/>
              <a:defRPr/>
            </a:pPr>
            <a:r>
              <a:rPr kumimoji="0" sz="2000" b="0" i="0" u="none" strike="noStrike" kern="1200" cap="none" spc="-490" normalizeH="0" baseline="0" noProof="0" dirty="0">
                <a:ln>
                  <a:noFill/>
                </a:ln>
                <a:solidFill>
                  <a:prstClr val="black"/>
                </a:solidFill>
                <a:effectLst/>
                <a:uLnTx/>
                <a:uFillTx/>
                <a:latin typeface="Tinos"/>
                <a:ea typeface="+mn-ea"/>
                <a:cs typeface="Tinos"/>
              </a:rPr>
              <a:t>𝑥</a:t>
            </a:r>
            <a:endParaRPr kumimoji="0" sz="2000" b="0" i="0" u="none" strike="noStrike" kern="1200" cap="none" spc="0" normalizeH="0" baseline="0" noProof="0">
              <a:ln>
                <a:noFill/>
              </a:ln>
              <a:solidFill>
                <a:prstClr val="black"/>
              </a:solidFill>
              <a:effectLst/>
              <a:uLnTx/>
              <a:uFillTx/>
              <a:latin typeface="Tinos"/>
              <a:ea typeface="+mn-ea"/>
              <a:cs typeface="Tinos"/>
            </a:endParaRPr>
          </a:p>
        </p:txBody>
      </p:sp>
      <p:sp>
        <p:nvSpPr>
          <p:cNvPr id="8" name="object 8"/>
          <p:cNvSpPr txBox="1"/>
          <p:nvPr/>
        </p:nvSpPr>
        <p:spPr>
          <a:xfrm>
            <a:off x="6513321" y="3096260"/>
            <a:ext cx="21590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365" normalizeH="0" baseline="0" noProof="0" dirty="0">
                <a:ln>
                  <a:noFill/>
                </a:ln>
                <a:solidFill>
                  <a:prstClr val="black"/>
                </a:solidFill>
                <a:effectLst/>
                <a:uLnTx/>
                <a:uFillTx/>
                <a:latin typeface="Tinos"/>
                <a:ea typeface="+mn-ea"/>
                <a:cs typeface="Tinos"/>
              </a:rPr>
              <a:t>=</a:t>
            </a:r>
            <a:endParaRPr kumimoji="0" sz="20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6787133" y="3281934"/>
            <a:ext cx="746760" cy="17145"/>
          </a:xfrm>
          <a:custGeom>
            <a:avLst/>
            <a:gdLst/>
            <a:ahLst/>
            <a:cxnLst/>
            <a:rect l="l" t="t" r="r" b="b"/>
            <a:pathLst>
              <a:path w="746759" h="17145">
                <a:moveTo>
                  <a:pt x="746759" y="0"/>
                </a:moveTo>
                <a:lnTo>
                  <a:pt x="0" y="0"/>
                </a:lnTo>
                <a:lnTo>
                  <a:pt x="0" y="16763"/>
                </a:lnTo>
                <a:lnTo>
                  <a:pt x="746759" y="16763"/>
                </a:lnTo>
                <a:lnTo>
                  <a:pt x="7467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7060438" y="3015487"/>
            <a:ext cx="202565" cy="24892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450" b="0" i="0" u="none" strike="noStrike" kern="1200" cap="none" spc="-210" normalizeH="0" baseline="0" noProof="0" dirty="0">
                <a:ln>
                  <a:noFill/>
                </a:ln>
                <a:solidFill>
                  <a:prstClr val="black"/>
                </a:solidFill>
                <a:effectLst/>
                <a:uLnTx/>
                <a:uFillTx/>
                <a:latin typeface="Tinos"/>
                <a:ea typeface="+mn-ea"/>
                <a:cs typeface="Tinos"/>
              </a:rPr>
              <a:t>𝑛</a:t>
            </a:r>
            <a:r>
              <a:rPr kumimoji="0" sz="1450" b="0" i="0" u="none" strike="noStrike" kern="1200" cap="none" spc="-65" normalizeH="0" baseline="0" noProof="0" dirty="0">
                <a:ln>
                  <a:noFill/>
                </a:ln>
                <a:solidFill>
                  <a:prstClr val="black"/>
                </a:solidFill>
                <a:effectLst/>
                <a:uLnTx/>
                <a:uFillTx/>
                <a:latin typeface="Tinos"/>
                <a:ea typeface="+mn-ea"/>
                <a:cs typeface="Tinos"/>
              </a:rPr>
              <a:t>!</a:t>
            </a:r>
            <a:endParaRPr kumimoji="0" sz="145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p:nvPr/>
        </p:nvSpPr>
        <p:spPr>
          <a:xfrm>
            <a:off x="6971030" y="3351910"/>
            <a:ext cx="494665" cy="172720"/>
          </a:xfrm>
          <a:custGeom>
            <a:avLst/>
            <a:gdLst/>
            <a:ahLst/>
            <a:cxnLst/>
            <a:rect l="l" t="t" r="r" b="b"/>
            <a:pathLst>
              <a:path w="494665" h="172720">
                <a:moveTo>
                  <a:pt x="439166" y="0"/>
                </a:moveTo>
                <a:lnTo>
                  <a:pt x="436752" y="6985"/>
                </a:lnTo>
                <a:lnTo>
                  <a:pt x="446710" y="11322"/>
                </a:lnTo>
                <a:lnTo>
                  <a:pt x="455263" y="17303"/>
                </a:lnTo>
                <a:lnTo>
                  <a:pt x="475853" y="57134"/>
                </a:lnTo>
                <a:lnTo>
                  <a:pt x="478409" y="85216"/>
                </a:lnTo>
                <a:lnTo>
                  <a:pt x="477766" y="100431"/>
                </a:lnTo>
                <a:lnTo>
                  <a:pt x="468122" y="137667"/>
                </a:lnTo>
                <a:lnTo>
                  <a:pt x="437006" y="165226"/>
                </a:lnTo>
                <a:lnTo>
                  <a:pt x="439166" y="172212"/>
                </a:lnTo>
                <a:lnTo>
                  <a:pt x="472098" y="152638"/>
                </a:lnTo>
                <a:lnTo>
                  <a:pt x="490569" y="116586"/>
                </a:lnTo>
                <a:lnTo>
                  <a:pt x="494156" y="86105"/>
                </a:lnTo>
                <a:lnTo>
                  <a:pt x="493256" y="70338"/>
                </a:lnTo>
                <a:lnTo>
                  <a:pt x="479933" y="30225"/>
                </a:lnTo>
                <a:lnTo>
                  <a:pt x="451643" y="4526"/>
                </a:lnTo>
                <a:lnTo>
                  <a:pt x="439166" y="0"/>
                </a:lnTo>
                <a:close/>
              </a:path>
              <a:path w="494665" h="172720">
                <a:moveTo>
                  <a:pt x="54991" y="0"/>
                </a:moveTo>
                <a:lnTo>
                  <a:pt x="22129" y="19627"/>
                </a:lnTo>
                <a:lnTo>
                  <a:pt x="3587" y="55784"/>
                </a:lnTo>
                <a:lnTo>
                  <a:pt x="0" y="86105"/>
                </a:lnTo>
                <a:lnTo>
                  <a:pt x="883" y="101965"/>
                </a:lnTo>
                <a:lnTo>
                  <a:pt x="14224" y="142112"/>
                </a:lnTo>
                <a:lnTo>
                  <a:pt x="54991" y="172212"/>
                </a:lnTo>
                <a:lnTo>
                  <a:pt x="57150" y="165226"/>
                </a:lnTo>
                <a:lnTo>
                  <a:pt x="47339" y="160867"/>
                </a:lnTo>
                <a:lnTo>
                  <a:pt x="38862" y="154828"/>
                </a:lnTo>
                <a:lnTo>
                  <a:pt x="18303" y="114252"/>
                </a:lnTo>
                <a:lnTo>
                  <a:pt x="15748" y="85216"/>
                </a:lnTo>
                <a:lnTo>
                  <a:pt x="16388" y="70526"/>
                </a:lnTo>
                <a:lnTo>
                  <a:pt x="31740" y="24951"/>
                </a:lnTo>
                <a:lnTo>
                  <a:pt x="57403" y="6985"/>
                </a:lnTo>
                <a:lnTo>
                  <a:pt x="5499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txBox="1"/>
          <p:nvPr/>
        </p:nvSpPr>
        <p:spPr>
          <a:xfrm>
            <a:off x="6775450" y="3292855"/>
            <a:ext cx="774065" cy="24892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450" b="0" i="0" u="none" strike="noStrike" kern="1200" cap="none" spc="-150" normalizeH="0" baseline="0" noProof="0" dirty="0">
                <a:ln>
                  <a:noFill/>
                </a:ln>
                <a:solidFill>
                  <a:prstClr val="black"/>
                </a:solidFill>
                <a:effectLst/>
                <a:uLnTx/>
                <a:uFillTx/>
                <a:latin typeface="Tinos"/>
                <a:ea typeface="+mn-ea"/>
                <a:cs typeface="Tinos"/>
              </a:rPr>
              <a:t>𝑥! </a:t>
            </a:r>
            <a:r>
              <a:rPr kumimoji="0" sz="1450" b="0" i="0" u="none" strike="noStrike" kern="1200" cap="none" spc="-65" normalizeH="0" baseline="0" noProof="0" dirty="0">
                <a:ln>
                  <a:noFill/>
                </a:ln>
                <a:solidFill>
                  <a:prstClr val="black"/>
                </a:solidFill>
                <a:effectLst/>
                <a:uLnTx/>
                <a:uFillTx/>
                <a:latin typeface="Tinos"/>
                <a:ea typeface="+mn-ea"/>
                <a:cs typeface="Tinos"/>
              </a:rPr>
              <a:t>𝑛−𝑥</a:t>
            </a:r>
            <a:r>
              <a:rPr kumimoji="0" sz="1450" b="0" i="0" u="none" strike="noStrike" kern="1200" cap="none" spc="175" normalizeH="0" baseline="0" noProof="0" dirty="0">
                <a:ln>
                  <a:noFill/>
                </a:ln>
                <a:solidFill>
                  <a:prstClr val="black"/>
                </a:solidFill>
                <a:effectLst/>
                <a:uLnTx/>
                <a:uFillTx/>
                <a:latin typeface="Tinos"/>
                <a:ea typeface="+mn-ea"/>
                <a:cs typeface="Tinos"/>
              </a:rPr>
              <a:t> </a:t>
            </a:r>
            <a:r>
              <a:rPr kumimoji="0" sz="1450" b="0" i="0" u="none" strike="noStrike" kern="1200" cap="none" spc="-65" normalizeH="0" baseline="0" noProof="0" dirty="0">
                <a:ln>
                  <a:noFill/>
                </a:ln>
                <a:solidFill>
                  <a:prstClr val="black"/>
                </a:solidFill>
                <a:effectLst/>
                <a:uLnTx/>
                <a:uFillTx/>
                <a:latin typeface="Tinos"/>
                <a:ea typeface="+mn-ea"/>
                <a:cs typeface="Tinos"/>
              </a:rPr>
              <a:t>!</a:t>
            </a:r>
            <a:endParaRPr kumimoji="0" sz="1450" b="0" i="0" u="none" strike="noStrike" kern="1200" cap="none" spc="0" normalizeH="0" baseline="0" noProof="0">
              <a:ln>
                <a:noFill/>
              </a:ln>
              <a:solidFill>
                <a:prstClr val="black"/>
              </a:solidFill>
              <a:effectLst/>
              <a:uLnTx/>
              <a:uFillTx/>
              <a:latin typeface="Tinos"/>
              <a:ea typeface="+mn-ea"/>
              <a:cs typeface="Tinos"/>
            </a:endParaRPr>
          </a:p>
        </p:txBody>
      </p:sp>
      <p:sp>
        <p:nvSpPr>
          <p:cNvPr id="13" name="object 13"/>
          <p:cNvSpPr txBox="1"/>
          <p:nvPr/>
        </p:nvSpPr>
        <p:spPr>
          <a:xfrm>
            <a:off x="448970" y="4103319"/>
            <a:ext cx="8082915" cy="958215"/>
          </a:xfrm>
          <a:prstGeom prst="rect">
            <a:avLst/>
          </a:prstGeom>
        </p:spPr>
        <p:txBody>
          <a:bodyPr vert="horz" wrap="square" lIns="0" tIns="13335" rIns="0" bIns="0" rtlCol="0">
            <a:spAutoFit/>
          </a:bodyPr>
          <a:lstStyle/>
          <a:p>
            <a:pPr marL="381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35" normalizeH="0" baseline="0" noProof="0" dirty="0">
                <a:ln>
                  <a:noFill/>
                </a:ln>
                <a:solidFill>
                  <a:prstClr val="black"/>
                </a:solidFill>
                <a:effectLst/>
                <a:uLnTx/>
                <a:uFillTx/>
                <a:latin typeface="Carlito"/>
                <a:ea typeface="+mn-ea"/>
                <a:cs typeface="Carlito"/>
              </a:rPr>
              <a:t>However,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5" normalizeH="0" baseline="0" noProof="0" dirty="0">
                <a:ln>
                  <a:noFill/>
                </a:ln>
                <a:solidFill>
                  <a:prstClr val="black"/>
                </a:solidFill>
                <a:effectLst/>
                <a:uLnTx/>
                <a:uFillTx/>
                <a:latin typeface="Carlito"/>
                <a:ea typeface="+mn-ea"/>
                <a:cs typeface="Carlito"/>
              </a:rPr>
              <a:t>probability </a:t>
            </a:r>
            <a:r>
              <a:rPr kumimoji="0" sz="2000" b="0" i="0" u="none" strike="noStrike" kern="1200" cap="none" spc="0" normalizeH="0" baseline="0" noProof="0" dirty="0">
                <a:ln>
                  <a:noFill/>
                </a:ln>
                <a:solidFill>
                  <a:prstClr val="black"/>
                </a:solidFill>
                <a:effectLst/>
                <a:uLnTx/>
                <a:uFillTx/>
                <a:latin typeface="Carlito"/>
                <a:ea typeface="+mn-ea"/>
                <a:cs typeface="Carlito"/>
              </a:rPr>
              <a:t>function </a:t>
            </a:r>
            <a:r>
              <a:rPr kumimoji="0" sz="2000" b="0" i="0" u="none" strike="noStrike" kern="1200" cap="none" spc="-15" normalizeH="0" baseline="0" noProof="0" dirty="0">
                <a:ln>
                  <a:noFill/>
                </a:ln>
                <a:solidFill>
                  <a:prstClr val="black"/>
                </a:solidFill>
                <a:effectLst/>
                <a:uLnTx/>
                <a:uFillTx/>
                <a:latin typeface="Carlito"/>
                <a:ea typeface="+mn-ea"/>
                <a:cs typeface="Carlito"/>
              </a:rPr>
              <a:t>for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Poisson </a:t>
            </a:r>
            <a:r>
              <a:rPr kumimoji="0" sz="2000" b="0" i="0" u="none" strike="noStrike" kern="1200" cap="none" spc="-5" normalizeH="0" baseline="0" noProof="0" dirty="0">
                <a:ln>
                  <a:noFill/>
                </a:ln>
                <a:solidFill>
                  <a:prstClr val="black"/>
                </a:solidFill>
                <a:effectLst/>
                <a:uLnTx/>
                <a:uFillTx/>
                <a:latin typeface="Carlito"/>
                <a:ea typeface="+mn-ea"/>
                <a:cs typeface="Carlito"/>
              </a:rPr>
              <a:t>Distribution doesn’t</a:t>
            </a:r>
            <a:r>
              <a:rPr kumimoji="0" sz="2000" b="0" i="0" u="none" strike="noStrike" kern="1200" cap="none" spc="10" normalizeH="0" baseline="0" noProof="0" dirty="0">
                <a:ln>
                  <a:noFill/>
                </a:ln>
                <a:solidFill>
                  <a:prstClr val="black"/>
                </a:solidFill>
                <a:effectLst/>
                <a:uLnTx/>
                <a:uFillTx/>
                <a:latin typeface="Carlito"/>
                <a:ea typeface="+mn-ea"/>
                <a:cs typeface="Carlito"/>
              </a:rPr>
              <a:t> </a:t>
            </a:r>
            <a:r>
              <a:rPr kumimoji="0" sz="2000" b="0" i="0" u="none" strike="noStrike" kern="1200" cap="none" spc="-15" normalizeH="0" baseline="0" noProof="0" dirty="0">
                <a:ln>
                  <a:noFill/>
                </a:ln>
                <a:solidFill>
                  <a:prstClr val="black"/>
                </a:solidFill>
                <a:effectLst/>
                <a:uLnTx/>
                <a:uFillTx/>
                <a:latin typeface="Carlito"/>
                <a:ea typeface="+mn-ea"/>
                <a:cs typeface="Carlito"/>
              </a:rPr>
              <a:t>involve</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8100" marR="0" lvl="0" indent="0" algn="l" defTabSz="914400" rtl="0" eaLnBrk="1" fontAlgn="auto" latinLnBrk="0" hangingPunct="1">
              <a:lnSpc>
                <a:spcPct val="100000"/>
              </a:lnSpc>
              <a:spcBef>
                <a:spcPts val="15"/>
              </a:spcBef>
              <a:spcAft>
                <a:spcPts val="0"/>
              </a:spcAft>
              <a:buClrTx/>
              <a:buSzTx/>
              <a:buFontTx/>
              <a:buNone/>
              <a:tabLst/>
              <a:defRPr/>
            </a:pPr>
            <a:r>
              <a:rPr kumimoji="0" sz="2000" b="0" i="0" u="none" strike="noStrike" kern="1200" cap="none" spc="-235" normalizeH="0" baseline="0" noProof="0" dirty="0">
                <a:ln>
                  <a:noFill/>
                </a:ln>
                <a:solidFill>
                  <a:prstClr val="black"/>
                </a:solidFill>
                <a:effectLst/>
                <a:uLnTx/>
                <a:uFillTx/>
                <a:latin typeface="Tinos"/>
                <a:ea typeface="+mn-ea"/>
                <a:cs typeface="Tinos"/>
              </a:rPr>
              <a:t>𝑛! </a:t>
            </a:r>
            <a:r>
              <a:rPr kumimoji="0" sz="2000" b="0" i="0" u="none" strike="noStrike" kern="1200" cap="none" spc="-5" normalizeH="0" baseline="0" noProof="0" dirty="0">
                <a:ln>
                  <a:noFill/>
                </a:ln>
                <a:solidFill>
                  <a:prstClr val="black"/>
                </a:solidFill>
                <a:effectLst/>
                <a:uLnTx/>
                <a:uFillTx/>
                <a:latin typeface="Carlito"/>
                <a:ea typeface="+mn-ea"/>
                <a:cs typeface="Carlito"/>
              </a:rPr>
              <a:t>so </a:t>
            </a:r>
            <a:r>
              <a:rPr kumimoji="0" sz="2000" b="0" i="0" u="none" strike="noStrike" kern="1200" cap="none" spc="-15" normalizeH="0" baseline="0" noProof="0" dirty="0">
                <a:ln>
                  <a:noFill/>
                </a:ln>
                <a:solidFill>
                  <a:prstClr val="black"/>
                </a:solidFill>
                <a:effectLst/>
                <a:uLnTx/>
                <a:uFillTx/>
                <a:latin typeface="Carlito"/>
                <a:ea typeface="+mn-ea"/>
                <a:cs typeface="Carlito"/>
              </a:rPr>
              <a:t>avoids </a:t>
            </a:r>
            <a:r>
              <a:rPr kumimoji="0" sz="2000" b="0" i="0" u="none" strike="noStrike" kern="1200" cap="none" spc="0" normalizeH="0" baseline="0" noProof="0" dirty="0">
                <a:ln>
                  <a:noFill/>
                </a:ln>
                <a:solidFill>
                  <a:prstClr val="black"/>
                </a:solidFill>
                <a:effectLst/>
                <a:uLnTx/>
                <a:uFillTx/>
                <a:latin typeface="Carlito"/>
                <a:ea typeface="+mn-ea"/>
                <a:cs typeface="Carlito"/>
              </a:rPr>
              <a:t>the </a:t>
            </a:r>
            <a:r>
              <a:rPr kumimoji="0" sz="2000" b="0" i="0" u="none" strike="noStrike" kern="1200" cap="none" spc="-10" normalizeH="0" baseline="0" noProof="0" dirty="0">
                <a:ln>
                  <a:noFill/>
                </a:ln>
                <a:solidFill>
                  <a:prstClr val="black"/>
                </a:solidFill>
                <a:effectLst/>
                <a:uLnTx/>
                <a:uFillTx/>
                <a:latin typeface="Carlito"/>
                <a:ea typeface="+mn-ea"/>
                <a:cs typeface="Carlito"/>
              </a:rPr>
              <a:t>problem. </a:t>
            </a:r>
            <a:r>
              <a:rPr kumimoji="0" sz="2000" b="0" i="0" u="none" strike="noStrike" kern="1200" cap="none" spc="-5" normalizeH="0" baseline="0" noProof="0" dirty="0">
                <a:ln>
                  <a:noFill/>
                </a:ln>
                <a:solidFill>
                  <a:prstClr val="black"/>
                </a:solidFill>
                <a:effectLst/>
                <a:uLnTx/>
                <a:uFillTx/>
                <a:latin typeface="Carlito"/>
                <a:ea typeface="+mn-ea"/>
                <a:cs typeface="Carlito"/>
              </a:rPr>
              <a:t>Note also that </a:t>
            </a:r>
            <a:r>
              <a:rPr kumimoji="0" sz="2000" b="0" i="0" u="none" strike="noStrike" kern="1200" cap="none" spc="-520" normalizeH="0" baseline="0" noProof="0" dirty="0">
                <a:ln>
                  <a:noFill/>
                </a:ln>
                <a:solidFill>
                  <a:prstClr val="black"/>
                </a:solidFill>
                <a:effectLst/>
                <a:uLnTx/>
                <a:uFillTx/>
                <a:latin typeface="Tinos"/>
                <a:ea typeface="+mn-ea"/>
                <a:cs typeface="Tinos"/>
              </a:rPr>
              <a:t>𝜆</a:t>
            </a:r>
            <a:r>
              <a:rPr kumimoji="0" sz="2000" b="0" i="0" u="none" strike="noStrike" kern="1200" cap="none" spc="90" normalizeH="0" baseline="0" noProof="0" dirty="0">
                <a:ln>
                  <a:noFill/>
                </a:ln>
                <a:solidFill>
                  <a:prstClr val="black"/>
                </a:solidFill>
                <a:effectLst/>
                <a:uLnTx/>
                <a:uFillTx/>
                <a:latin typeface="Tinos"/>
                <a:ea typeface="+mn-ea"/>
                <a:cs typeface="Tinos"/>
              </a:rPr>
              <a:t> </a:t>
            </a:r>
            <a:r>
              <a:rPr kumimoji="0" sz="2000" b="0" i="0" u="none" strike="noStrike" kern="1200" cap="none" spc="365" normalizeH="0" baseline="0" noProof="0" dirty="0">
                <a:ln>
                  <a:noFill/>
                </a:ln>
                <a:solidFill>
                  <a:prstClr val="black"/>
                </a:solidFill>
                <a:effectLst/>
                <a:uLnTx/>
                <a:uFillTx/>
                <a:latin typeface="Tinos"/>
                <a:ea typeface="+mn-ea"/>
                <a:cs typeface="Tinos"/>
              </a:rPr>
              <a:t>= </a:t>
            </a:r>
            <a:r>
              <a:rPr kumimoji="0" sz="2000" b="0" i="0" u="none" strike="noStrike" kern="1200" cap="none" spc="-425" normalizeH="0" baseline="0" noProof="0" dirty="0">
                <a:ln>
                  <a:noFill/>
                </a:ln>
                <a:solidFill>
                  <a:prstClr val="black"/>
                </a:solidFill>
                <a:effectLst/>
                <a:uLnTx/>
                <a:uFillTx/>
                <a:latin typeface="Tinos"/>
                <a:ea typeface="+mn-ea"/>
                <a:cs typeface="Tinos"/>
              </a:rPr>
              <a:t>𝑛𝑝 </a:t>
            </a:r>
            <a:r>
              <a:rPr kumimoji="0" sz="2000" b="0" i="0" u="none" strike="noStrike" kern="1200" cap="none" spc="0" normalizeH="0" baseline="0" noProof="0" dirty="0">
                <a:ln>
                  <a:noFill/>
                </a:ln>
                <a:solidFill>
                  <a:prstClr val="black"/>
                </a:solidFill>
                <a:effectLst/>
                <a:uLnTx/>
                <a:uFillTx/>
                <a:latin typeface="Carlito"/>
                <a:ea typeface="+mn-ea"/>
                <a:cs typeface="Carlito"/>
              </a:rPr>
              <a:t>is </a:t>
            </a:r>
            <a:r>
              <a:rPr kumimoji="0" sz="2000" b="0" i="0" u="none" strike="noStrike" kern="1200" cap="none" spc="-5" normalizeH="0" baseline="0" noProof="0" dirty="0">
                <a:ln>
                  <a:noFill/>
                </a:ln>
                <a:solidFill>
                  <a:prstClr val="black"/>
                </a:solidFill>
                <a:effectLst/>
                <a:uLnTx/>
                <a:uFillTx/>
                <a:latin typeface="Carlito"/>
                <a:ea typeface="+mn-ea"/>
                <a:cs typeface="Carlito"/>
              </a:rPr>
              <a:t>not </a:t>
            </a:r>
            <a:r>
              <a:rPr kumimoji="0" sz="2000" b="0" i="0" u="none" strike="noStrike" kern="1200" cap="none" spc="-10" normalizeH="0" baseline="0" noProof="0" dirty="0">
                <a:ln>
                  <a:noFill/>
                </a:ln>
                <a:solidFill>
                  <a:prstClr val="black"/>
                </a:solidFill>
                <a:effectLst/>
                <a:uLnTx/>
                <a:uFillTx/>
                <a:latin typeface="Carlito"/>
                <a:ea typeface="+mn-ea"/>
                <a:cs typeface="Carlito"/>
              </a:rPr>
              <a:t>too large </a:t>
            </a:r>
            <a:r>
              <a:rPr kumimoji="0" sz="2000" b="0" i="0" u="none" strike="noStrike" kern="1200" cap="none" spc="-5" normalizeH="0" baseline="0" noProof="0" dirty="0">
                <a:ln>
                  <a:noFill/>
                </a:ln>
                <a:solidFill>
                  <a:prstClr val="black"/>
                </a:solidFill>
                <a:effectLst/>
                <a:uLnTx/>
                <a:uFillTx/>
                <a:latin typeface="Carlito"/>
                <a:ea typeface="+mn-ea"/>
                <a:cs typeface="Carlito"/>
              </a:rPr>
              <a:t>(as </a:t>
            </a:r>
            <a:r>
              <a:rPr kumimoji="0" sz="2000" b="0" i="0" u="none" strike="noStrike" kern="1200" cap="none" spc="-440" normalizeH="0" baseline="0" noProof="0" dirty="0">
                <a:ln>
                  <a:noFill/>
                </a:ln>
                <a:solidFill>
                  <a:prstClr val="black"/>
                </a:solidFill>
                <a:effectLst/>
                <a:uLnTx/>
                <a:uFillTx/>
                <a:latin typeface="Tinos"/>
                <a:ea typeface="+mn-ea"/>
                <a:cs typeface="Tinos"/>
              </a:rPr>
              <a:t>𝑝 </a:t>
            </a:r>
            <a:r>
              <a:rPr kumimoji="0" sz="2000" b="0" i="0" u="none" strike="noStrike" kern="1200" cap="none" spc="0" normalizeH="0" baseline="0" noProof="0" dirty="0">
                <a:ln>
                  <a:noFill/>
                </a:ln>
                <a:solidFill>
                  <a:prstClr val="black"/>
                </a:solidFill>
                <a:effectLst/>
                <a:uLnTx/>
                <a:uFillTx/>
                <a:latin typeface="Carlito"/>
                <a:ea typeface="+mn-ea"/>
                <a:cs typeface="Carlito"/>
              </a:rPr>
              <a:t>is</a:t>
            </a:r>
            <a:r>
              <a:rPr kumimoji="0" sz="2000" b="0" i="0" u="none" strike="noStrike" kern="1200" cap="none" spc="-30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small)</a:t>
            </a:r>
            <a:endParaRPr kumimoji="0" sz="2000" b="0" i="0" u="none" strike="noStrike" kern="1200" cap="none" spc="0" normalizeH="0" baseline="0" noProof="0">
              <a:ln>
                <a:noFill/>
              </a:ln>
              <a:solidFill>
                <a:prstClr val="black"/>
              </a:solidFill>
              <a:effectLst/>
              <a:uLnTx/>
              <a:uFillTx/>
              <a:latin typeface="Carlito"/>
              <a:ea typeface="+mn-ea"/>
              <a:cs typeface="Carlito"/>
            </a:endParaRPr>
          </a:p>
          <a:p>
            <a:pPr marL="38100" marR="0" lvl="0" indent="0" algn="l" defTabSz="914400" rtl="0" eaLnBrk="1" fontAlgn="auto" latinLnBrk="0" hangingPunct="1">
              <a:lnSpc>
                <a:spcPct val="100000"/>
              </a:lnSpc>
              <a:spcBef>
                <a:spcPts val="12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rlito"/>
                <a:ea typeface="+mn-ea"/>
                <a:cs typeface="Carlito"/>
              </a:rPr>
              <a:t>and </a:t>
            </a:r>
            <a:r>
              <a:rPr kumimoji="0" sz="2000" b="0" i="0" u="none" strike="noStrike" kern="1200" cap="none" spc="-5" normalizeH="0" baseline="0" noProof="0" dirty="0">
                <a:ln>
                  <a:noFill/>
                </a:ln>
                <a:solidFill>
                  <a:prstClr val="black"/>
                </a:solidFill>
                <a:effectLst/>
                <a:uLnTx/>
                <a:uFillTx/>
                <a:latin typeface="Carlito"/>
                <a:ea typeface="+mn-ea"/>
                <a:cs typeface="Carlito"/>
              </a:rPr>
              <a:t>so </a:t>
            </a:r>
            <a:r>
              <a:rPr kumimoji="0" sz="2000" b="0" i="0" u="none" strike="noStrike" kern="1200" cap="none" spc="-165" normalizeH="0" baseline="0" noProof="0" dirty="0">
                <a:ln>
                  <a:noFill/>
                </a:ln>
                <a:solidFill>
                  <a:prstClr val="black"/>
                </a:solidFill>
                <a:effectLst/>
                <a:uLnTx/>
                <a:uFillTx/>
                <a:latin typeface="Tinos"/>
                <a:ea typeface="+mn-ea"/>
                <a:cs typeface="Tinos"/>
              </a:rPr>
              <a:t>𝑒</a:t>
            </a:r>
            <a:r>
              <a:rPr kumimoji="0" sz="2175" b="0" i="0" u="none" strike="noStrike" kern="1200" cap="none" spc="-247" normalizeH="0" baseline="28735" noProof="0" dirty="0">
                <a:ln>
                  <a:noFill/>
                </a:ln>
                <a:solidFill>
                  <a:prstClr val="black"/>
                </a:solidFill>
                <a:effectLst/>
                <a:uLnTx/>
                <a:uFillTx/>
                <a:latin typeface="Tinos"/>
                <a:ea typeface="+mn-ea"/>
                <a:cs typeface="Tinos"/>
              </a:rPr>
              <a:t>−𝜆 </a:t>
            </a:r>
            <a:r>
              <a:rPr kumimoji="0" sz="2000" b="0" i="0" u="none" strike="noStrike" kern="1200" cap="none" spc="0" normalizeH="0" baseline="0" noProof="0" dirty="0">
                <a:ln>
                  <a:noFill/>
                </a:ln>
                <a:solidFill>
                  <a:prstClr val="black"/>
                </a:solidFill>
                <a:effectLst/>
                <a:uLnTx/>
                <a:uFillTx/>
                <a:latin typeface="Carlito"/>
                <a:ea typeface="+mn-ea"/>
                <a:cs typeface="Carlito"/>
              </a:rPr>
              <a:t>is not </a:t>
            </a:r>
            <a:r>
              <a:rPr kumimoji="0" sz="2000" b="0" i="0" u="none" strike="noStrike" kern="1200" cap="none" spc="-10" normalizeH="0" baseline="0" noProof="0" dirty="0">
                <a:ln>
                  <a:noFill/>
                </a:ln>
                <a:solidFill>
                  <a:prstClr val="black"/>
                </a:solidFill>
                <a:effectLst/>
                <a:uLnTx/>
                <a:uFillTx/>
                <a:latin typeface="Carlito"/>
                <a:ea typeface="+mn-ea"/>
                <a:cs typeface="Carlito"/>
              </a:rPr>
              <a:t>too difficult </a:t>
            </a:r>
            <a:r>
              <a:rPr kumimoji="0" sz="2000" b="0" i="0" u="none" strike="noStrike" kern="1200" cap="none" spc="-15" normalizeH="0" baseline="0" noProof="0" dirty="0">
                <a:ln>
                  <a:noFill/>
                </a:ln>
                <a:solidFill>
                  <a:prstClr val="black"/>
                </a:solidFill>
                <a:effectLst/>
                <a:uLnTx/>
                <a:uFillTx/>
                <a:latin typeface="Carlito"/>
                <a:ea typeface="+mn-ea"/>
                <a:cs typeface="Carlito"/>
              </a:rPr>
              <a:t>to</a:t>
            </a:r>
            <a:r>
              <a:rPr kumimoji="0" sz="2000" b="0" i="0" u="none" strike="noStrike" kern="1200" cap="none" spc="-70" normalizeH="0" baseline="0" noProof="0" dirty="0">
                <a:ln>
                  <a:noFill/>
                </a:ln>
                <a:solidFill>
                  <a:prstClr val="black"/>
                </a:solidFill>
                <a:effectLst/>
                <a:uLnTx/>
                <a:uFillTx/>
                <a:latin typeface="Carlito"/>
                <a:ea typeface="+mn-ea"/>
                <a:cs typeface="Carlito"/>
              </a:rPr>
              <a:t> </a:t>
            </a:r>
            <a:r>
              <a:rPr kumimoji="0" sz="2000" b="0" i="0" u="none" strike="noStrike" kern="1200" cap="none" spc="-5" normalizeH="0" baseline="0" noProof="0" dirty="0">
                <a:ln>
                  <a:noFill/>
                </a:ln>
                <a:solidFill>
                  <a:prstClr val="black"/>
                </a:solidFill>
                <a:effectLst/>
                <a:uLnTx/>
                <a:uFillTx/>
                <a:latin typeface="Carlito"/>
                <a:ea typeface="+mn-ea"/>
                <a:cs typeface="Carlito"/>
              </a:rPr>
              <a:t>compute.</a:t>
            </a:r>
            <a:endParaRPr kumimoji="0" sz="20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312427" y="1374647"/>
            <a:ext cx="3622675" cy="905510"/>
            <a:chOff x="312427" y="1374647"/>
            <a:chExt cx="3622675" cy="905510"/>
          </a:xfrm>
        </p:grpSpPr>
        <p:sp>
          <p:nvSpPr>
            <p:cNvPr id="15" name="object 15"/>
            <p:cNvSpPr/>
            <p:nvPr/>
          </p:nvSpPr>
          <p:spPr>
            <a:xfrm>
              <a:off x="312427" y="1374647"/>
              <a:ext cx="3622532" cy="90525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94715" y="1429511"/>
              <a:ext cx="3458210" cy="786765"/>
            </a:xfrm>
            <a:custGeom>
              <a:avLst/>
              <a:gdLst/>
              <a:ahLst/>
              <a:cxnLst/>
              <a:rect l="l" t="t" r="r" b="b"/>
              <a:pathLst>
                <a:path w="3458210" h="786764">
                  <a:moveTo>
                    <a:pt x="3457955" y="0"/>
                  </a:moveTo>
                  <a:lnTo>
                    <a:pt x="0" y="0"/>
                  </a:lnTo>
                  <a:lnTo>
                    <a:pt x="0" y="786384"/>
                  </a:lnTo>
                  <a:lnTo>
                    <a:pt x="3457955" y="786384"/>
                  </a:lnTo>
                  <a:lnTo>
                    <a:pt x="345795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826985" y="1527936"/>
              <a:ext cx="829310" cy="551815"/>
            </a:xfrm>
            <a:custGeom>
              <a:avLst/>
              <a:gdLst/>
              <a:ahLst/>
              <a:cxnLst/>
              <a:rect l="l" t="t" r="r" b="b"/>
              <a:pathLst>
                <a:path w="829310" h="551814">
                  <a:moveTo>
                    <a:pt x="70561" y="348361"/>
                  </a:moveTo>
                  <a:lnTo>
                    <a:pt x="67538" y="339852"/>
                  </a:lnTo>
                  <a:lnTo>
                    <a:pt x="52184" y="345389"/>
                  </a:lnTo>
                  <a:lnTo>
                    <a:pt x="38722" y="353402"/>
                  </a:lnTo>
                  <a:lnTo>
                    <a:pt x="9842" y="391896"/>
                  </a:lnTo>
                  <a:lnTo>
                    <a:pt x="0" y="445770"/>
                  </a:lnTo>
                  <a:lnTo>
                    <a:pt x="1092" y="465213"/>
                  </a:lnTo>
                  <a:lnTo>
                    <a:pt x="17424" y="514477"/>
                  </a:lnTo>
                  <a:lnTo>
                    <a:pt x="52146" y="546036"/>
                  </a:lnTo>
                  <a:lnTo>
                    <a:pt x="67538" y="551561"/>
                  </a:lnTo>
                  <a:lnTo>
                    <a:pt x="70218" y="542925"/>
                  </a:lnTo>
                  <a:lnTo>
                    <a:pt x="58153" y="537591"/>
                  </a:lnTo>
                  <a:lnTo>
                    <a:pt x="47739" y="530161"/>
                  </a:lnTo>
                  <a:lnTo>
                    <a:pt x="26377" y="495490"/>
                  </a:lnTo>
                  <a:lnTo>
                    <a:pt x="19329" y="444627"/>
                  </a:lnTo>
                  <a:lnTo>
                    <a:pt x="20104" y="426567"/>
                  </a:lnTo>
                  <a:lnTo>
                    <a:pt x="31877" y="381889"/>
                  </a:lnTo>
                  <a:lnTo>
                    <a:pt x="58343" y="353682"/>
                  </a:lnTo>
                  <a:lnTo>
                    <a:pt x="70561" y="348361"/>
                  </a:lnTo>
                  <a:close/>
                </a:path>
                <a:path w="829310" h="551814">
                  <a:moveTo>
                    <a:pt x="398221" y="8509"/>
                  </a:moveTo>
                  <a:lnTo>
                    <a:pt x="395198" y="0"/>
                  </a:lnTo>
                  <a:lnTo>
                    <a:pt x="379844" y="5537"/>
                  </a:lnTo>
                  <a:lnTo>
                    <a:pt x="366382" y="13550"/>
                  </a:lnTo>
                  <a:lnTo>
                    <a:pt x="337489" y="52044"/>
                  </a:lnTo>
                  <a:lnTo>
                    <a:pt x="327672" y="105918"/>
                  </a:lnTo>
                  <a:lnTo>
                    <a:pt x="328752" y="125361"/>
                  </a:lnTo>
                  <a:lnTo>
                    <a:pt x="345084" y="174625"/>
                  </a:lnTo>
                  <a:lnTo>
                    <a:pt x="379806" y="206184"/>
                  </a:lnTo>
                  <a:lnTo>
                    <a:pt x="395198" y="211709"/>
                  </a:lnTo>
                  <a:lnTo>
                    <a:pt x="397878" y="203073"/>
                  </a:lnTo>
                  <a:lnTo>
                    <a:pt x="385813" y="197751"/>
                  </a:lnTo>
                  <a:lnTo>
                    <a:pt x="375399" y="190309"/>
                  </a:lnTo>
                  <a:lnTo>
                    <a:pt x="354037" y="155638"/>
                  </a:lnTo>
                  <a:lnTo>
                    <a:pt x="346989" y="104775"/>
                  </a:lnTo>
                  <a:lnTo>
                    <a:pt x="347764" y="86715"/>
                  </a:lnTo>
                  <a:lnTo>
                    <a:pt x="359537" y="42037"/>
                  </a:lnTo>
                  <a:lnTo>
                    <a:pt x="386003" y="13830"/>
                  </a:lnTo>
                  <a:lnTo>
                    <a:pt x="398221" y="8509"/>
                  </a:lnTo>
                  <a:close/>
                </a:path>
                <a:path w="829310" h="551814">
                  <a:moveTo>
                    <a:pt x="731304" y="445770"/>
                  </a:moveTo>
                  <a:lnTo>
                    <a:pt x="721550" y="391896"/>
                  </a:lnTo>
                  <a:lnTo>
                    <a:pt x="692645" y="353402"/>
                  </a:lnTo>
                  <a:lnTo>
                    <a:pt x="663867" y="339852"/>
                  </a:lnTo>
                  <a:lnTo>
                    <a:pt x="660819" y="348361"/>
                  </a:lnTo>
                  <a:lnTo>
                    <a:pt x="673074" y="353682"/>
                  </a:lnTo>
                  <a:lnTo>
                    <a:pt x="683615" y="361035"/>
                  </a:lnTo>
                  <a:lnTo>
                    <a:pt x="705027" y="395185"/>
                  </a:lnTo>
                  <a:lnTo>
                    <a:pt x="712000" y="444627"/>
                  </a:lnTo>
                  <a:lnTo>
                    <a:pt x="711212" y="463296"/>
                  </a:lnTo>
                  <a:lnTo>
                    <a:pt x="699554" y="509016"/>
                  </a:lnTo>
                  <a:lnTo>
                    <a:pt x="673239" y="537591"/>
                  </a:lnTo>
                  <a:lnTo>
                    <a:pt x="661200" y="542925"/>
                  </a:lnTo>
                  <a:lnTo>
                    <a:pt x="663867" y="551561"/>
                  </a:lnTo>
                  <a:lnTo>
                    <a:pt x="704253" y="527507"/>
                  </a:lnTo>
                  <a:lnTo>
                    <a:pt x="726986" y="483133"/>
                  </a:lnTo>
                  <a:lnTo>
                    <a:pt x="730224" y="465213"/>
                  </a:lnTo>
                  <a:lnTo>
                    <a:pt x="731304" y="445770"/>
                  </a:lnTo>
                  <a:close/>
                </a:path>
                <a:path w="829310" h="551814">
                  <a:moveTo>
                    <a:pt x="828840" y="105918"/>
                  </a:moveTo>
                  <a:lnTo>
                    <a:pt x="819086" y="52044"/>
                  </a:lnTo>
                  <a:lnTo>
                    <a:pt x="790181" y="13550"/>
                  </a:lnTo>
                  <a:lnTo>
                    <a:pt x="761403" y="0"/>
                  </a:lnTo>
                  <a:lnTo>
                    <a:pt x="758355" y="8509"/>
                  </a:lnTo>
                  <a:lnTo>
                    <a:pt x="770610" y="13830"/>
                  </a:lnTo>
                  <a:lnTo>
                    <a:pt x="781151" y="21183"/>
                  </a:lnTo>
                  <a:lnTo>
                    <a:pt x="802563" y="55333"/>
                  </a:lnTo>
                  <a:lnTo>
                    <a:pt x="809536" y="104775"/>
                  </a:lnTo>
                  <a:lnTo>
                    <a:pt x="808748" y="123456"/>
                  </a:lnTo>
                  <a:lnTo>
                    <a:pt x="797090" y="169164"/>
                  </a:lnTo>
                  <a:lnTo>
                    <a:pt x="770775" y="197739"/>
                  </a:lnTo>
                  <a:lnTo>
                    <a:pt x="758736" y="203073"/>
                  </a:lnTo>
                  <a:lnTo>
                    <a:pt x="761403" y="211709"/>
                  </a:lnTo>
                  <a:lnTo>
                    <a:pt x="801789" y="187655"/>
                  </a:lnTo>
                  <a:lnTo>
                    <a:pt x="824509" y="143281"/>
                  </a:lnTo>
                  <a:lnTo>
                    <a:pt x="827760" y="125361"/>
                  </a:lnTo>
                  <a:lnTo>
                    <a:pt x="828840" y="10591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object 18"/>
          <p:cNvSpPr txBox="1"/>
          <p:nvPr/>
        </p:nvSpPr>
        <p:spPr>
          <a:xfrm>
            <a:off x="660806" y="1391792"/>
            <a:ext cx="1163955" cy="705485"/>
          </a:xfrm>
          <a:prstGeom prst="rect">
            <a:avLst/>
          </a:prstGeom>
        </p:spPr>
        <p:txBody>
          <a:bodyPr vert="horz" wrap="square" lIns="0" tIns="78105" rIns="0" bIns="0" rtlCol="0">
            <a:spAutoFit/>
          </a:bodyPr>
          <a:lstStyle/>
          <a:p>
            <a:pPr marL="0" marR="0" lvl="0" indent="0" algn="l" defTabSz="914400" rtl="0" eaLnBrk="1" fontAlgn="auto" latinLnBrk="0" hangingPunct="1">
              <a:lnSpc>
                <a:spcPct val="100000"/>
              </a:lnSpc>
              <a:spcBef>
                <a:spcPts val="615"/>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Tinos"/>
                <a:ea typeface="+mn-ea"/>
                <a:cs typeface="Tinos"/>
              </a:rPr>
              <a:t>𝑋~𝐵 </a:t>
            </a:r>
            <a:r>
              <a:rPr kumimoji="0" sz="1800" b="0" i="0" u="none" strike="noStrike" kern="1200" cap="none" spc="-210" normalizeH="0" baseline="0" noProof="0" dirty="0">
                <a:ln>
                  <a:noFill/>
                </a:ln>
                <a:solidFill>
                  <a:prstClr val="black"/>
                </a:solidFill>
                <a:effectLst/>
                <a:uLnTx/>
                <a:uFillTx/>
                <a:latin typeface="Tinos"/>
                <a:ea typeface="+mn-ea"/>
                <a:cs typeface="Tinos"/>
              </a:rPr>
              <a:t>𝑛,</a:t>
            </a:r>
            <a:r>
              <a:rPr kumimoji="0" sz="1800" b="0" i="0" u="none" strike="noStrike" kern="1200" cap="none" spc="-220"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0" lvl="0" indent="0" algn="l" defTabSz="914400" rtl="0" eaLnBrk="1" fontAlgn="auto" latinLnBrk="0" hangingPunct="1">
              <a:lnSpc>
                <a:spcPct val="100000"/>
              </a:lnSpc>
              <a:spcBef>
                <a:spcPts val="515"/>
              </a:spcBef>
              <a:spcAft>
                <a:spcPts val="0"/>
              </a:spcAft>
              <a:buClrTx/>
              <a:buSzTx/>
              <a:buFontTx/>
              <a:buNone/>
              <a:tabLst>
                <a:tab pos="979805" algn="l"/>
              </a:tabLst>
              <a:defRPr/>
            </a:pPr>
            <a:r>
              <a:rPr kumimoji="0" sz="1800" b="0" i="0" u="none" strike="noStrike" kern="1200" cap="none" spc="-365" normalizeH="0" baseline="0" noProof="0" dirty="0">
                <a:ln>
                  <a:noFill/>
                </a:ln>
                <a:solidFill>
                  <a:prstClr val="black"/>
                </a:solidFill>
                <a:effectLst/>
                <a:uLnTx/>
                <a:uFillTx/>
                <a:latin typeface="Tinos"/>
                <a:ea typeface="+mn-ea"/>
                <a:cs typeface="Tinos"/>
              </a:rPr>
              <a:t>𝑃 </a:t>
            </a:r>
            <a:r>
              <a:rPr kumimoji="0" sz="1800" b="0" i="0" u="none" strike="noStrike" kern="1200" cap="none" spc="-125" normalizeH="0" baseline="0" noProof="0" dirty="0">
                <a:ln>
                  <a:noFill/>
                </a:ln>
                <a:solidFill>
                  <a:prstClr val="black"/>
                </a:solidFill>
                <a:effectLst/>
                <a:uLnTx/>
                <a:uFillTx/>
                <a:latin typeface="Tinos"/>
                <a:ea typeface="+mn-ea"/>
                <a:cs typeface="Tinos"/>
              </a:rPr>
              <a:t> </a:t>
            </a:r>
            <a:r>
              <a:rPr kumimoji="0" sz="1800" b="0" i="0" u="none" strike="noStrike" kern="1200" cap="none" spc="-310" normalizeH="0" baseline="0" noProof="0" dirty="0">
                <a:ln>
                  <a:noFill/>
                </a:ln>
                <a:solidFill>
                  <a:prstClr val="black"/>
                </a:solidFill>
                <a:effectLst/>
                <a:uLnTx/>
                <a:uFillTx/>
                <a:latin typeface="Tinos"/>
                <a:ea typeface="+mn-ea"/>
                <a:cs typeface="Tinos"/>
              </a:rPr>
              <a:t>𝑋</a:t>
            </a:r>
            <a:r>
              <a:rPr kumimoji="0" sz="1800" b="0" i="0" u="none" strike="noStrike" kern="1200" cap="none" spc="10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0" normalizeH="0" baseline="0" noProof="0" dirty="0">
                <a:ln>
                  <a:noFill/>
                </a:ln>
                <a:solidFill>
                  <a:prstClr val="black"/>
                </a:solidFill>
                <a:effectLst/>
                <a:uLnTx/>
                <a:uFillTx/>
                <a:latin typeface="Tinos"/>
                <a:ea typeface="+mn-ea"/>
                <a:cs typeface="Tinos"/>
              </a:rPr>
              <a:t> </a:t>
            </a:r>
            <a:r>
              <a:rPr kumimoji="0" sz="1800" b="0" i="0" u="none" strike="noStrike" kern="1200" cap="none" spc="-570" normalizeH="0" baseline="0" noProof="0" dirty="0">
                <a:ln>
                  <a:noFill/>
                </a:ln>
                <a:solidFill>
                  <a:prstClr val="black"/>
                </a:solidFill>
                <a:effectLst/>
                <a:uLnTx/>
                <a:uFillTx/>
                <a:latin typeface="Tinos"/>
                <a:ea typeface="+mn-ea"/>
                <a:cs typeface="Tinos"/>
              </a:rPr>
              <a:t>𝑥</a:t>
            </a:r>
            <a:r>
              <a:rPr kumimoji="0" sz="1800" b="0" i="0" u="none" strike="noStrike" kern="1200" cap="none" spc="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9" name="object 19"/>
          <p:cNvSpPr/>
          <p:nvPr/>
        </p:nvSpPr>
        <p:spPr>
          <a:xfrm>
            <a:off x="1896369" y="1784223"/>
            <a:ext cx="320040" cy="377190"/>
          </a:xfrm>
          <a:custGeom>
            <a:avLst/>
            <a:gdLst/>
            <a:ahLst/>
            <a:cxnLst/>
            <a:rect l="l" t="t" r="r" b="b"/>
            <a:pathLst>
              <a:path w="320039" h="377189">
                <a:moveTo>
                  <a:pt x="238246" y="0"/>
                </a:moveTo>
                <a:lnTo>
                  <a:pt x="234690" y="8889"/>
                </a:lnTo>
                <a:lnTo>
                  <a:pt x="248688" y="20319"/>
                </a:lnTo>
                <a:lnTo>
                  <a:pt x="261138" y="35178"/>
                </a:lnTo>
                <a:lnTo>
                  <a:pt x="281299" y="75184"/>
                </a:lnTo>
                <a:lnTo>
                  <a:pt x="294094" y="126984"/>
                </a:lnTo>
                <a:lnTo>
                  <a:pt x="298317" y="188594"/>
                </a:lnTo>
                <a:lnTo>
                  <a:pt x="297267" y="220218"/>
                </a:lnTo>
                <a:lnTo>
                  <a:pt x="288834" y="276606"/>
                </a:lnTo>
                <a:lnTo>
                  <a:pt x="272213" y="323328"/>
                </a:lnTo>
                <a:lnTo>
                  <a:pt x="248833" y="356717"/>
                </a:lnTo>
                <a:lnTo>
                  <a:pt x="234690" y="368173"/>
                </a:lnTo>
                <a:lnTo>
                  <a:pt x="238246" y="377063"/>
                </a:lnTo>
                <a:lnTo>
                  <a:pt x="271774" y="350234"/>
                </a:lnTo>
                <a:lnTo>
                  <a:pt x="297682" y="307213"/>
                </a:lnTo>
                <a:lnTo>
                  <a:pt x="314145" y="251936"/>
                </a:lnTo>
                <a:lnTo>
                  <a:pt x="319653" y="188467"/>
                </a:lnTo>
                <a:lnTo>
                  <a:pt x="318274" y="155463"/>
                </a:lnTo>
                <a:lnTo>
                  <a:pt x="307277" y="96027"/>
                </a:lnTo>
                <a:lnTo>
                  <a:pt x="285681" y="46255"/>
                </a:lnTo>
                <a:lnTo>
                  <a:pt x="255963" y="11481"/>
                </a:lnTo>
                <a:lnTo>
                  <a:pt x="238246" y="0"/>
                </a:lnTo>
                <a:close/>
              </a:path>
              <a:path w="320039" h="377189">
                <a:moveTo>
                  <a:pt x="81401" y="0"/>
                </a:moveTo>
                <a:lnTo>
                  <a:pt x="47937" y="26892"/>
                </a:lnTo>
                <a:lnTo>
                  <a:pt x="22092" y="69596"/>
                </a:lnTo>
                <a:lnTo>
                  <a:pt x="5519" y="124650"/>
                </a:lnTo>
                <a:lnTo>
                  <a:pt x="0" y="188594"/>
                </a:lnTo>
                <a:lnTo>
                  <a:pt x="1375" y="221237"/>
                </a:lnTo>
                <a:lnTo>
                  <a:pt x="12424" y="280586"/>
                </a:lnTo>
                <a:lnTo>
                  <a:pt x="34074" y="330735"/>
                </a:lnTo>
                <a:lnTo>
                  <a:pt x="63704" y="365684"/>
                </a:lnTo>
                <a:lnTo>
                  <a:pt x="81401" y="377063"/>
                </a:lnTo>
                <a:lnTo>
                  <a:pt x="85084" y="368173"/>
                </a:lnTo>
                <a:lnTo>
                  <a:pt x="70868" y="356717"/>
                </a:lnTo>
                <a:lnTo>
                  <a:pt x="58319" y="341772"/>
                </a:lnTo>
                <a:lnTo>
                  <a:pt x="38221" y="301371"/>
                </a:lnTo>
                <a:lnTo>
                  <a:pt x="25537" y="249554"/>
                </a:lnTo>
                <a:lnTo>
                  <a:pt x="21334" y="188467"/>
                </a:lnTo>
                <a:lnTo>
                  <a:pt x="22400" y="156569"/>
                </a:lnTo>
                <a:lnTo>
                  <a:pt x="30921" y="99851"/>
                </a:lnTo>
                <a:lnTo>
                  <a:pt x="47687" y="53466"/>
                </a:lnTo>
                <a:lnTo>
                  <a:pt x="71031" y="20319"/>
                </a:lnTo>
                <a:lnTo>
                  <a:pt x="85084" y="8889"/>
                </a:lnTo>
                <a:lnTo>
                  <a:pt x="8140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1988185" y="1650872"/>
            <a:ext cx="144145" cy="568325"/>
          </a:xfrm>
          <a:prstGeom prst="rect">
            <a:avLst/>
          </a:prstGeom>
        </p:spPr>
        <p:txBody>
          <a:bodyPr vert="horz" wrap="square" lIns="0" tIns="12700" rIns="0" bIns="0" rtlCol="0">
            <a:spAutoFit/>
          </a:bodyPr>
          <a:lstStyle/>
          <a:p>
            <a:pPr marL="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54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445" normalizeH="0" baseline="0" noProof="0" dirty="0">
                <a:ln>
                  <a:noFill/>
                </a:ln>
                <a:solidFill>
                  <a:prstClr val="black"/>
                </a:solidFill>
                <a:effectLst/>
                <a:uLnTx/>
                <a:uFillTx/>
                <a:latin typeface="Tinos"/>
                <a:ea typeface="+mn-ea"/>
                <a:cs typeface="Tinos"/>
              </a:rPr>
              <a:t>𝑥</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1" name="object 21"/>
          <p:cNvSpPr txBox="1"/>
          <p:nvPr/>
        </p:nvSpPr>
        <p:spPr>
          <a:xfrm>
            <a:off x="2249677" y="1713357"/>
            <a:ext cx="299720" cy="299720"/>
          </a:xfrm>
          <a:prstGeom prst="rect">
            <a:avLst/>
          </a:prstGeom>
        </p:spPr>
        <p:txBody>
          <a:bodyPr vert="horz" wrap="square" lIns="0" tIns="12700" rIns="0" bIns="0" rtlCol="0">
            <a:spAutoFit/>
          </a:bodyPr>
          <a:lstStyle/>
          <a:p>
            <a:pPr marL="254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419" normalizeH="0" baseline="-20061" noProof="0" dirty="0">
                <a:ln>
                  <a:noFill/>
                </a:ln>
                <a:solidFill>
                  <a:prstClr val="black"/>
                </a:solidFill>
                <a:effectLst/>
                <a:uLnTx/>
                <a:uFillTx/>
                <a:latin typeface="Tinos"/>
                <a:ea typeface="+mn-ea"/>
                <a:cs typeface="Tinos"/>
              </a:rPr>
              <a:t>𝑝</a:t>
            </a:r>
            <a:r>
              <a:rPr kumimoji="0" sz="1300" b="0" i="0" u="none" strike="noStrike" kern="1200" cap="none" spc="-28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p:nvPr/>
        </p:nvSpPr>
        <p:spPr>
          <a:xfrm>
            <a:off x="2544572" y="1867789"/>
            <a:ext cx="679450" cy="212090"/>
          </a:xfrm>
          <a:custGeom>
            <a:avLst/>
            <a:gdLst/>
            <a:ahLst/>
            <a:cxnLst/>
            <a:rect l="l" t="t" r="r" b="b"/>
            <a:pathLst>
              <a:path w="679450" h="212089">
                <a:moveTo>
                  <a:pt x="612013" y="0"/>
                </a:moveTo>
                <a:lnTo>
                  <a:pt x="608964" y="8509"/>
                </a:lnTo>
                <a:lnTo>
                  <a:pt x="621232" y="13819"/>
                </a:lnTo>
                <a:lnTo>
                  <a:pt x="631761" y="21177"/>
                </a:lnTo>
                <a:lnTo>
                  <a:pt x="653180" y="55322"/>
                </a:lnTo>
                <a:lnTo>
                  <a:pt x="660145" y="104775"/>
                </a:lnTo>
                <a:lnTo>
                  <a:pt x="659362" y="123444"/>
                </a:lnTo>
                <a:lnTo>
                  <a:pt x="647700" y="169163"/>
                </a:lnTo>
                <a:lnTo>
                  <a:pt x="621393" y="197738"/>
                </a:lnTo>
                <a:lnTo>
                  <a:pt x="609345" y="203073"/>
                </a:lnTo>
                <a:lnTo>
                  <a:pt x="612013" y="211709"/>
                </a:lnTo>
                <a:lnTo>
                  <a:pt x="652410" y="187652"/>
                </a:lnTo>
                <a:lnTo>
                  <a:pt x="675132" y="143271"/>
                </a:lnTo>
                <a:lnTo>
                  <a:pt x="679450" y="105918"/>
                </a:lnTo>
                <a:lnTo>
                  <a:pt x="678374" y="86465"/>
                </a:lnTo>
                <a:lnTo>
                  <a:pt x="662051" y="37084"/>
                </a:lnTo>
                <a:lnTo>
                  <a:pt x="627350" y="5526"/>
                </a:lnTo>
                <a:lnTo>
                  <a:pt x="612013" y="0"/>
                </a:lnTo>
                <a:close/>
              </a:path>
              <a:path w="679450" h="212089">
                <a:moveTo>
                  <a:pt x="67563" y="0"/>
                </a:moveTo>
                <a:lnTo>
                  <a:pt x="27094" y="24056"/>
                </a:lnTo>
                <a:lnTo>
                  <a:pt x="4365" y="68500"/>
                </a:lnTo>
                <a:lnTo>
                  <a:pt x="0" y="105918"/>
                </a:lnTo>
                <a:lnTo>
                  <a:pt x="1093" y="125350"/>
                </a:lnTo>
                <a:lnTo>
                  <a:pt x="17398" y="174625"/>
                </a:lnTo>
                <a:lnTo>
                  <a:pt x="52135" y="206182"/>
                </a:lnTo>
                <a:lnTo>
                  <a:pt x="67563" y="211709"/>
                </a:lnTo>
                <a:lnTo>
                  <a:pt x="70230" y="203073"/>
                </a:lnTo>
                <a:lnTo>
                  <a:pt x="58130" y="197738"/>
                </a:lnTo>
                <a:lnTo>
                  <a:pt x="47720" y="190309"/>
                </a:lnTo>
                <a:lnTo>
                  <a:pt x="26376" y="155638"/>
                </a:lnTo>
                <a:lnTo>
                  <a:pt x="19303" y="104775"/>
                </a:lnTo>
                <a:lnTo>
                  <a:pt x="20089" y="86703"/>
                </a:lnTo>
                <a:lnTo>
                  <a:pt x="31876" y="42037"/>
                </a:lnTo>
                <a:lnTo>
                  <a:pt x="58291" y="13819"/>
                </a:lnTo>
                <a:lnTo>
                  <a:pt x="70484" y="8509"/>
                </a:lnTo>
                <a:lnTo>
                  <a:pt x="675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2619501" y="1797177"/>
            <a:ext cx="539750"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75"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4" name="object 24"/>
          <p:cNvSpPr txBox="1"/>
          <p:nvPr/>
        </p:nvSpPr>
        <p:spPr>
          <a:xfrm>
            <a:off x="3244342" y="1774317"/>
            <a:ext cx="343535" cy="226695"/>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9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grpSp>
        <p:nvGrpSpPr>
          <p:cNvPr id="25" name="object 25"/>
          <p:cNvGrpSpPr/>
          <p:nvPr/>
        </p:nvGrpSpPr>
        <p:grpSpPr>
          <a:xfrm>
            <a:off x="3840479" y="1377696"/>
            <a:ext cx="4706620" cy="1088390"/>
            <a:chOff x="3840479" y="1377696"/>
            <a:chExt cx="4706620" cy="1088390"/>
          </a:xfrm>
        </p:grpSpPr>
        <p:sp>
          <p:nvSpPr>
            <p:cNvPr id="26" name="object 26"/>
            <p:cNvSpPr/>
            <p:nvPr/>
          </p:nvSpPr>
          <p:spPr>
            <a:xfrm>
              <a:off x="3853433" y="1629918"/>
              <a:ext cx="1150620" cy="431800"/>
            </a:xfrm>
            <a:custGeom>
              <a:avLst/>
              <a:gdLst/>
              <a:ahLst/>
              <a:cxnLst/>
              <a:rect l="l" t="t" r="r" b="b"/>
              <a:pathLst>
                <a:path w="1150620" h="431800">
                  <a:moveTo>
                    <a:pt x="934974" y="0"/>
                  </a:moveTo>
                  <a:lnTo>
                    <a:pt x="934974" y="107823"/>
                  </a:lnTo>
                  <a:lnTo>
                    <a:pt x="0" y="107823"/>
                  </a:lnTo>
                  <a:lnTo>
                    <a:pt x="0" y="323469"/>
                  </a:lnTo>
                  <a:lnTo>
                    <a:pt x="934974" y="323469"/>
                  </a:lnTo>
                  <a:lnTo>
                    <a:pt x="934974" y="431292"/>
                  </a:lnTo>
                  <a:lnTo>
                    <a:pt x="1150619" y="215646"/>
                  </a:lnTo>
                  <a:lnTo>
                    <a:pt x="93497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853433" y="1629918"/>
              <a:ext cx="1150620" cy="431800"/>
            </a:xfrm>
            <a:custGeom>
              <a:avLst/>
              <a:gdLst/>
              <a:ahLst/>
              <a:cxnLst/>
              <a:rect l="l" t="t" r="r" b="b"/>
              <a:pathLst>
                <a:path w="1150620" h="431800">
                  <a:moveTo>
                    <a:pt x="0" y="107823"/>
                  </a:moveTo>
                  <a:lnTo>
                    <a:pt x="934974" y="107823"/>
                  </a:lnTo>
                  <a:lnTo>
                    <a:pt x="934974" y="0"/>
                  </a:lnTo>
                  <a:lnTo>
                    <a:pt x="1150619" y="215646"/>
                  </a:lnTo>
                  <a:lnTo>
                    <a:pt x="934974" y="431292"/>
                  </a:lnTo>
                  <a:lnTo>
                    <a:pt x="934974" y="323469"/>
                  </a:lnTo>
                  <a:lnTo>
                    <a:pt x="0" y="323469"/>
                  </a:lnTo>
                  <a:lnTo>
                    <a:pt x="0" y="107823"/>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4888991" y="1377696"/>
              <a:ext cx="3657600" cy="108813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4989575" y="1452372"/>
              <a:ext cx="3456940" cy="939165"/>
            </a:xfrm>
            <a:custGeom>
              <a:avLst/>
              <a:gdLst/>
              <a:ahLst/>
              <a:cxnLst/>
              <a:rect l="l" t="t" r="r" b="b"/>
              <a:pathLst>
                <a:path w="3456940" h="939164">
                  <a:moveTo>
                    <a:pt x="3456431" y="0"/>
                  </a:moveTo>
                  <a:lnTo>
                    <a:pt x="0" y="0"/>
                  </a:lnTo>
                  <a:lnTo>
                    <a:pt x="0" y="938784"/>
                  </a:lnTo>
                  <a:lnTo>
                    <a:pt x="3456431" y="938784"/>
                  </a:lnTo>
                  <a:lnTo>
                    <a:pt x="345643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5982589" y="2011806"/>
              <a:ext cx="1638300" cy="212090"/>
            </a:xfrm>
            <a:custGeom>
              <a:avLst/>
              <a:gdLst/>
              <a:ahLst/>
              <a:cxnLst/>
              <a:rect l="l" t="t" r="r" b="b"/>
              <a:pathLst>
                <a:path w="1638300" h="212089">
                  <a:moveTo>
                    <a:pt x="70612" y="8509"/>
                  </a:moveTo>
                  <a:lnTo>
                    <a:pt x="67564" y="0"/>
                  </a:lnTo>
                  <a:lnTo>
                    <a:pt x="52222" y="5537"/>
                  </a:lnTo>
                  <a:lnTo>
                    <a:pt x="38773" y="13550"/>
                  </a:lnTo>
                  <a:lnTo>
                    <a:pt x="9855" y="52095"/>
                  </a:lnTo>
                  <a:lnTo>
                    <a:pt x="0" y="105918"/>
                  </a:lnTo>
                  <a:lnTo>
                    <a:pt x="1092" y="125374"/>
                  </a:lnTo>
                  <a:lnTo>
                    <a:pt x="17399" y="174752"/>
                  </a:lnTo>
                  <a:lnTo>
                    <a:pt x="52146" y="206184"/>
                  </a:lnTo>
                  <a:lnTo>
                    <a:pt x="67564" y="211709"/>
                  </a:lnTo>
                  <a:lnTo>
                    <a:pt x="70231" y="203073"/>
                  </a:lnTo>
                  <a:lnTo>
                    <a:pt x="58178" y="197739"/>
                  </a:lnTo>
                  <a:lnTo>
                    <a:pt x="47764" y="190309"/>
                  </a:lnTo>
                  <a:lnTo>
                    <a:pt x="26365" y="155638"/>
                  </a:lnTo>
                  <a:lnTo>
                    <a:pt x="19304" y="104775"/>
                  </a:lnTo>
                  <a:lnTo>
                    <a:pt x="20078" y="86715"/>
                  </a:lnTo>
                  <a:lnTo>
                    <a:pt x="31877" y="42164"/>
                  </a:lnTo>
                  <a:lnTo>
                    <a:pt x="58394" y="13893"/>
                  </a:lnTo>
                  <a:lnTo>
                    <a:pt x="70612" y="8509"/>
                  </a:lnTo>
                  <a:close/>
                </a:path>
                <a:path w="1638300" h="212089">
                  <a:moveTo>
                    <a:pt x="731393" y="105918"/>
                  </a:moveTo>
                  <a:lnTo>
                    <a:pt x="721525" y="52095"/>
                  </a:lnTo>
                  <a:lnTo>
                    <a:pt x="692658" y="13550"/>
                  </a:lnTo>
                  <a:lnTo>
                    <a:pt x="663829" y="0"/>
                  </a:lnTo>
                  <a:lnTo>
                    <a:pt x="660908" y="8509"/>
                  </a:lnTo>
                  <a:lnTo>
                    <a:pt x="673112" y="13893"/>
                  </a:lnTo>
                  <a:lnTo>
                    <a:pt x="683653" y="21297"/>
                  </a:lnTo>
                  <a:lnTo>
                    <a:pt x="705065" y="55384"/>
                  </a:lnTo>
                  <a:lnTo>
                    <a:pt x="712089" y="104775"/>
                  </a:lnTo>
                  <a:lnTo>
                    <a:pt x="711301" y="123456"/>
                  </a:lnTo>
                  <a:lnTo>
                    <a:pt x="699516" y="169164"/>
                  </a:lnTo>
                  <a:lnTo>
                    <a:pt x="673252" y="197739"/>
                  </a:lnTo>
                  <a:lnTo>
                    <a:pt x="661162" y="203073"/>
                  </a:lnTo>
                  <a:lnTo>
                    <a:pt x="663829" y="211709"/>
                  </a:lnTo>
                  <a:lnTo>
                    <a:pt x="704342" y="187706"/>
                  </a:lnTo>
                  <a:lnTo>
                    <a:pt x="727024" y="143344"/>
                  </a:lnTo>
                  <a:lnTo>
                    <a:pt x="730288" y="125374"/>
                  </a:lnTo>
                  <a:lnTo>
                    <a:pt x="731393" y="105918"/>
                  </a:lnTo>
                  <a:close/>
                </a:path>
                <a:path w="1638300" h="212089">
                  <a:moveTo>
                    <a:pt x="1638046" y="97282"/>
                  </a:moveTo>
                  <a:lnTo>
                    <a:pt x="1049782" y="97282"/>
                  </a:lnTo>
                  <a:lnTo>
                    <a:pt x="1049782" y="112522"/>
                  </a:lnTo>
                  <a:lnTo>
                    <a:pt x="1638046" y="112522"/>
                  </a:lnTo>
                  <a:lnTo>
                    <a:pt x="1638046" y="9728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4989576" y="1452372"/>
            <a:ext cx="3456940" cy="939165"/>
          </a:xfrm>
          <a:prstGeom prst="rect">
            <a:avLst/>
          </a:prstGeom>
        </p:spPr>
        <p:txBody>
          <a:bodyPr vert="horz" wrap="square" lIns="0" tIns="40005" rIns="0" bIns="0" rtlCol="0">
            <a:spAutoFit/>
          </a:bodyPr>
          <a:lstStyle/>
          <a:p>
            <a:pPr marL="827405" marR="0" lvl="0" indent="0" algn="l" defTabSz="914400" rtl="0" eaLnBrk="1" fontAlgn="auto" latinLnBrk="0" hangingPunct="1">
              <a:lnSpc>
                <a:spcPts val="1885"/>
              </a:lnSpc>
              <a:spcBef>
                <a:spcPts val="315"/>
              </a:spcBef>
              <a:spcAft>
                <a:spcPts val="0"/>
              </a:spcAft>
              <a:buClrTx/>
              <a:buSzTx/>
              <a:buFontTx/>
              <a:buNone/>
              <a:tabLst/>
              <a:defRPr/>
            </a:pPr>
            <a:r>
              <a:rPr kumimoji="0" sz="1800" b="0" i="0" u="none" strike="noStrike" kern="1200" cap="none" spc="-130" normalizeH="0" baseline="0" noProof="0" dirty="0">
                <a:ln>
                  <a:noFill/>
                </a:ln>
                <a:solidFill>
                  <a:prstClr val="black"/>
                </a:solidFill>
                <a:effectLst/>
                <a:uLnTx/>
                <a:uFillTx/>
                <a:latin typeface="Tinos"/>
                <a:ea typeface="+mn-ea"/>
                <a:cs typeface="Tinos"/>
              </a:rPr>
              <a:t>𝑋~𝑃𝑜(𝑛𝑝)</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043430" marR="0" lvl="0" indent="0" algn="l" defTabSz="914400" rtl="0" eaLnBrk="1" fontAlgn="auto" latinLnBrk="0" hangingPunct="1">
              <a:lnSpc>
                <a:spcPts val="1820"/>
              </a:lnSpc>
              <a:spcBef>
                <a:spcPts val="0"/>
              </a:spcBef>
              <a:spcAft>
                <a:spcPts val="0"/>
              </a:spcAft>
              <a:buClrTx/>
              <a:buSzTx/>
              <a:buFontTx/>
              <a:buNone/>
              <a:tabLst/>
              <a:defRPr/>
            </a:pPr>
            <a:r>
              <a:rPr kumimoji="0" sz="2700" b="0" i="0" u="none" strike="noStrike" kern="1200" cap="none" spc="-315" normalizeH="0" baseline="-20061" noProof="0" dirty="0">
                <a:ln>
                  <a:noFill/>
                </a:ln>
                <a:solidFill>
                  <a:prstClr val="black"/>
                </a:solidFill>
                <a:effectLst/>
                <a:uLnTx/>
                <a:uFillTx/>
                <a:latin typeface="Tinos"/>
                <a:ea typeface="+mn-ea"/>
                <a:cs typeface="Tinos"/>
              </a:rPr>
              <a:t>𝑒</a:t>
            </a:r>
            <a:r>
              <a:rPr kumimoji="0" sz="1300" b="0" i="0" u="none" strike="noStrike" kern="1200" cap="none" spc="-210" normalizeH="0" baseline="0" noProof="0" dirty="0">
                <a:ln>
                  <a:noFill/>
                </a:ln>
                <a:solidFill>
                  <a:prstClr val="black"/>
                </a:solidFill>
                <a:effectLst/>
                <a:uLnTx/>
                <a:uFillTx/>
                <a:latin typeface="Tinos"/>
                <a:ea typeface="+mn-ea"/>
                <a:cs typeface="Tinos"/>
              </a:rPr>
              <a:t>−𝜆</a:t>
            </a:r>
            <a:r>
              <a:rPr kumimoji="0" sz="2700" b="0" i="0" u="none" strike="noStrike" kern="1200" cap="none" spc="-315" normalizeH="0" baseline="-20061" noProof="0" dirty="0">
                <a:ln>
                  <a:noFill/>
                </a:ln>
                <a:solidFill>
                  <a:prstClr val="black"/>
                </a:solidFill>
                <a:effectLst/>
                <a:uLnTx/>
                <a:uFillTx/>
                <a:latin typeface="Tinos"/>
                <a:ea typeface="+mn-ea"/>
                <a:cs typeface="Tinos"/>
              </a:rPr>
              <a:t>𝜆</a:t>
            </a:r>
            <a:r>
              <a:rPr kumimoji="0" sz="1300" b="0" i="0" u="none" strike="noStrike" kern="1200" cap="none" spc="-21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a:p>
            <a:pPr marL="827405" marR="0" lvl="0" indent="0" algn="l" defTabSz="914400" rtl="0" eaLnBrk="1" fontAlgn="auto" latinLnBrk="0" hangingPunct="1">
              <a:lnSpc>
                <a:spcPts val="2095"/>
              </a:lnSpc>
              <a:spcBef>
                <a:spcPts val="0"/>
              </a:spcBef>
              <a:spcAft>
                <a:spcPts val="0"/>
              </a:spcAft>
              <a:buClrTx/>
              <a:buSzTx/>
              <a:buFontTx/>
              <a:buNone/>
              <a:tabLst>
                <a:tab pos="1809114" algn="l"/>
                <a:tab pos="2240280" algn="l"/>
              </a:tabLst>
              <a:defRPr/>
            </a:pPr>
            <a:r>
              <a:rPr kumimoji="0" sz="1800" b="0" i="0" u="none" strike="noStrike" kern="1200" cap="none" spc="-285" normalizeH="0" baseline="0" noProof="0" dirty="0">
                <a:ln>
                  <a:noFill/>
                </a:ln>
                <a:solidFill>
                  <a:prstClr val="black"/>
                </a:solidFill>
                <a:effectLst/>
                <a:uLnTx/>
                <a:uFillTx/>
                <a:latin typeface="Tinos"/>
                <a:ea typeface="+mn-ea"/>
                <a:cs typeface="Tinos"/>
              </a:rPr>
              <a:t>𝑃     </a:t>
            </a:r>
            <a:r>
              <a:rPr kumimoji="0" sz="1800" b="0" i="0" u="none" strike="noStrike" kern="1200" cap="none" spc="-240" normalizeH="0" baseline="0" noProof="0" dirty="0">
                <a:ln>
                  <a:noFill/>
                </a:ln>
                <a:solidFill>
                  <a:prstClr val="black"/>
                </a:solidFill>
                <a:effectLst/>
                <a:uLnTx/>
                <a:uFillTx/>
                <a:latin typeface="Tinos"/>
                <a:ea typeface="+mn-ea"/>
                <a:cs typeface="Tinos"/>
              </a:rPr>
              <a:t>𝑋 </a:t>
            </a:r>
            <a:r>
              <a:rPr kumimoji="0" sz="1800" b="0" i="0" u="none" strike="noStrike" kern="1200" cap="none" spc="-1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2700" b="0" i="0" u="none" strike="noStrike" kern="1200" cap="none" spc="-352" normalizeH="0" baseline="-37037" noProof="0" dirty="0">
                <a:ln>
                  <a:noFill/>
                </a:ln>
                <a:solidFill>
                  <a:prstClr val="black"/>
                </a:solidFill>
                <a:effectLst/>
                <a:uLnTx/>
                <a:uFillTx/>
                <a:latin typeface="Tinos"/>
                <a:ea typeface="+mn-ea"/>
                <a:cs typeface="Tinos"/>
              </a:rPr>
              <a:t>𝑥!</a:t>
            </a:r>
            <a:endParaRPr kumimoji="0" sz="2700" b="0" i="0" u="none" strike="noStrike" kern="1200" cap="none" spc="0" normalizeH="0" baseline="-37037" noProof="0">
              <a:ln>
                <a:noFill/>
              </a:ln>
              <a:solidFill>
                <a:prstClr val="black"/>
              </a:solidFill>
              <a:effectLst/>
              <a:uLnTx/>
              <a:uFillTx/>
              <a:latin typeface="Tinos"/>
              <a:ea typeface="+mn-ea"/>
              <a:cs typeface="Tinos"/>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50</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51892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FFFF"/>
                </a:solidFill>
              </a:rPr>
              <a:t>Quickfire</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02437" y="784352"/>
            <a:ext cx="7997825"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 normalizeH="0" baseline="0" noProof="0" dirty="0">
                <a:ln>
                  <a:noFill/>
                </a:ln>
                <a:solidFill>
                  <a:prstClr val="black"/>
                </a:solidFill>
                <a:effectLst/>
                <a:uLnTx/>
                <a:uFillTx/>
                <a:latin typeface="Carlito"/>
                <a:ea typeface="+mn-ea"/>
                <a:cs typeface="Carlito"/>
              </a:rPr>
              <a:t>State </a:t>
            </a:r>
            <a:r>
              <a:rPr kumimoji="0" sz="1800" b="0" i="0" u="none" strike="noStrike" kern="1200" cap="none" spc="-5" normalizeH="0" baseline="0" noProof="0" dirty="0">
                <a:ln>
                  <a:noFill/>
                </a:ln>
                <a:solidFill>
                  <a:prstClr val="black"/>
                </a:solidFill>
                <a:effectLst/>
                <a:uLnTx/>
                <a:uFillTx/>
                <a:latin typeface="Carlito"/>
                <a:ea typeface="+mn-ea"/>
                <a:cs typeface="Carlito"/>
              </a:rPr>
              <a:t>whether </a:t>
            </a:r>
            <a:r>
              <a:rPr kumimoji="0" sz="1800" b="0" i="0" u="none" strike="noStrike" kern="1200" cap="none" spc="-10" normalizeH="0" baseline="0" noProof="0" dirty="0">
                <a:ln>
                  <a:noFill/>
                </a:ln>
                <a:solidFill>
                  <a:prstClr val="black"/>
                </a:solidFill>
                <a:effectLst/>
                <a:uLnTx/>
                <a:uFillTx/>
                <a:latin typeface="Carlito"/>
                <a:ea typeface="+mn-ea"/>
                <a:cs typeface="Carlito"/>
              </a:rPr>
              <a:t>you would </a:t>
            </a:r>
            <a:r>
              <a:rPr kumimoji="0" sz="1800" b="0" i="0" u="none" strike="noStrike" kern="1200" cap="none" spc="-5" normalizeH="0" baseline="0" noProof="0" dirty="0">
                <a:ln>
                  <a:noFill/>
                </a:ln>
                <a:solidFill>
                  <a:prstClr val="black"/>
                </a:solidFill>
                <a:effectLst/>
                <a:uLnTx/>
                <a:uFillTx/>
                <a:latin typeface="Carlito"/>
                <a:ea typeface="+mn-ea"/>
                <a:cs typeface="Carlito"/>
              </a:rPr>
              <a:t>use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Poisson Approximation </a:t>
            </a:r>
            <a:r>
              <a:rPr kumimoji="0" sz="1800" b="0" i="0" u="none" strike="noStrike" kern="1200" cap="none" spc="-15" normalizeH="0" baseline="0" noProof="0" dirty="0">
                <a:ln>
                  <a:noFill/>
                </a:ln>
                <a:solidFill>
                  <a:prstClr val="black"/>
                </a:solidFill>
                <a:effectLst/>
                <a:uLnTx/>
                <a:uFillTx/>
                <a:latin typeface="Carlito"/>
                <a:ea typeface="+mn-ea"/>
                <a:cs typeface="Carlito"/>
              </a:rPr>
              <a:t>for </a:t>
            </a:r>
            <a:r>
              <a:rPr kumimoji="0" sz="1800" b="0" i="0" u="none" strike="noStrike" kern="1200" cap="none" spc="0" normalizeH="0" baseline="0" noProof="0" dirty="0">
                <a:ln>
                  <a:noFill/>
                </a:ln>
                <a:solidFill>
                  <a:prstClr val="black"/>
                </a:solidFill>
                <a:effectLst/>
                <a:uLnTx/>
                <a:uFillTx/>
                <a:latin typeface="Carlito"/>
                <a:ea typeface="+mn-ea"/>
                <a:cs typeface="Carlito"/>
              </a:rPr>
              <a:t>each Binomial </a:t>
            </a:r>
            <a:r>
              <a:rPr kumimoji="0" sz="1800" b="0" i="0" u="none" strike="noStrike" kern="1200" cap="none" spc="-10" normalizeH="0" baseline="0" noProof="0" dirty="0">
                <a:ln>
                  <a:noFill/>
                </a:ln>
                <a:solidFill>
                  <a:prstClr val="black"/>
                </a:solidFill>
                <a:effectLst/>
                <a:uLnTx/>
                <a:uFillTx/>
                <a:latin typeface="Carlito"/>
                <a:ea typeface="+mn-ea"/>
                <a:cs typeface="Carlito"/>
              </a:rPr>
              <a:t>(recall: </a:t>
            </a:r>
            <a:r>
              <a:rPr kumimoji="0" sz="1800" b="0" i="0" u="none" strike="noStrike" kern="1200" cap="none" spc="-385" normalizeH="0" baseline="0" noProof="0" dirty="0">
                <a:ln>
                  <a:noFill/>
                </a:ln>
                <a:solidFill>
                  <a:prstClr val="black"/>
                </a:solidFill>
                <a:effectLst/>
                <a:uLnTx/>
                <a:uFillTx/>
                <a:latin typeface="Tinos"/>
                <a:ea typeface="+mn-ea"/>
                <a:cs typeface="Tinos"/>
              </a:rPr>
              <a:t>𝑛𝑝 </a:t>
            </a:r>
            <a:r>
              <a:rPr kumimoji="0" sz="1800" b="0" i="0" u="none" strike="noStrike" kern="1200" cap="none" spc="360" normalizeH="0" baseline="0" noProof="0" dirty="0">
                <a:ln>
                  <a:noFill/>
                </a:ln>
                <a:solidFill>
                  <a:prstClr val="black"/>
                </a:solidFill>
                <a:effectLst/>
                <a:uLnTx/>
                <a:uFillTx/>
                <a:latin typeface="Tinos"/>
                <a:ea typeface="+mn-ea"/>
                <a:cs typeface="Tinos"/>
              </a:rPr>
              <a:t>≤  </a:t>
            </a:r>
            <a:r>
              <a:rPr kumimoji="0" sz="1800" b="0" i="0" u="none" strike="noStrike" kern="1200" cap="none" spc="45" normalizeH="0" baseline="0" noProof="0" dirty="0">
                <a:ln>
                  <a:noFill/>
                </a:ln>
                <a:solidFill>
                  <a:prstClr val="black"/>
                </a:solidFill>
                <a:effectLst/>
                <a:uLnTx/>
                <a:uFillTx/>
                <a:latin typeface="Tinos"/>
                <a:ea typeface="+mn-ea"/>
                <a:cs typeface="Tinos"/>
              </a:rPr>
              <a:t>10</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20" normalizeH="0" baseline="0" noProof="0" dirty="0">
                <a:ln>
                  <a:noFill/>
                </a:ln>
                <a:solidFill>
                  <a:prstClr val="black"/>
                </a:solidFill>
                <a:effectLst/>
                <a:uLnTx/>
                <a:uFillTx/>
                <a:latin typeface="Carlito"/>
                <a:ea typeface="+mn-ea"/>
                <a:cs typeface="Carlito"/>
              </a:rPr>
              <a:t>state </a:t>
            </a:r>
            <a:r>
              <a:rPr kumimoji="0" sz="1800" b="0" i="0" u="none" strike="noStrike" kern="1200" cap="none" spc="0"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distribution </a:t>
            </a:r>
            <a:r>
              <a:rPr kumimoji="0" sz="1800" b="0" i="0" u="none" strike="noStrike" kern="1200" cap="none" spc="-5" normalizeH="0" baseline="0" noProof="0" dirty="0">
                <a:ln>
                  <a:noFill/>
                </a:ln>
                <a:solidFill>
                  <a:prstClr val="black"/>
                </a:solidFill>
                <a:effectLst/>
                <a:uLnTx/>
                <a:uFillTx/>
                <a:latin typeface="Carlito"/>
                <a:ea typeface="+mn-ea"/>
                <a:cs typeface="Carlito"/>
              </a:rPr>
              <a:t>used </a:t>
            </a:r>
            <a:r>
              <a:rPr kumimoji="0" sz="1800" b="0" i="0" u="none" strike="noStrike" kern="1200" cap="none" spc="0" normalizeH="0" baseline="0" noProof="0" dirty="0">
                <a:ln>
                  <a:noFill/>
                </a:ln>
                <a:solidFill>
                  <a:prstClr val="black"/>
                </a:solidFill>
                <a:effectLst/>
                <a:uLnTx/>
                <a:uFillTx/>
                <a:latin typeface="Carlito"/>
                <a:ea typeface="+mn-ea"/>
                <a:cs typeface="Carlito"/>
              </a:rPr>
              <a:t>as the</a:t>
            </a:r>
            <a:r>
              <a:rPr kumimoji="0" sz="1800" b="0" i="0" u="none" strike="noStrike" kern="1200" cap="none" spc="50" normalizeH="0" baseline="0" noProof="0" dirty="0">
                <a:ln>
                  <a:noFill/>
                </a:ln>
                <a:solidFill>
                  <a:prstClr val="black"/>
                </a:solidFill>
                <a:effectLst/>
                <a:uLnTx/>
                <a:uFillTx/>
                <a:latin typeface="Carlito"/>
                <a:ea typeface="+mn-ea"/>
                <a:cs typeface="Carlito"/>
              </a:rPr>
              <a:t> </a:t>
            </a:r>
            <a:r>
              <a:rPr kumimoji="0" sz="1800" b="0" i="0" u="none" strike="noStrike" kern="1200" cap="none" spc="-10" normalizeH="0" baseline="0" noProof="0" dirty="0">
                <a:ln>
                  <a:noFill/>
                </a:ln>
                <a:solidFill>
                  <a:prstClr val="black"/>
                </a:solidFill>
                <a:effectLst/>
                <a:uLnTx/>
                <a:uFillTx/>
                <a:latin typeface="Carlito"/>
                <a:ea typeface="+mn-ea"/>
                <a:cs typeface="Carlito"/>
              </a:rPr>
              <a:t>approximation.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 name="object 6"/>
          <p:cNvSpPr txBox="1"/>
          <p:nvPr/>
        </p:nvSpPr>
        <p:spPr>
          <a:xfrm>
            <a:off x="863295" y="2179446"/>
            <a:ext cx="1926589"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0" normalizeH="0" baseline="0" noProof="0" dirty="0">
                <a:ln>
                  <a:noFill/>
                </a:ln>
                <a:solidFill>
                  <a:prstClr val="black"/>
                </a:solidFill>
                <a:effectLst/>
                <a:uLnTx/>
                <a:uFillTx/>
                <a:latin typeface="Tinos"/>
                <a:ea typeface="+mn-ea"/>
                <a:cs typeface="Tinos"/>
              </a:rPr>
              <a:t>𝑋~𝐵(100,</a:t>
            </a:r>
            <a:r>
              <a:rPr kumimoji="0" sz="2400" b="0" i="0" u="none" strike="noStrike" kern="1200" cap="none" spc="-285" normalizeH="0" baseline="0" noProof="0" dirty="0">
                <a:ln>
                  <a:noFill/>
                </a:ln>
                <a:solidFill>
                  <a:prstClr val="black"/>
                </a:solidFill>
                <a:effectLst/>
                <a:uLnTx/>
                <a:uFillTx/>
                <a:latin typeface="Tinos"/>
                <a:ea typeface="+mn-ea"/>
                <a:cs typeface="Tinos"/>
              </a:rPr>
              <a:t> </a:t>
            </a:r>
            <a:r>
              <a:rPr kumimoji="0" sz="2400" b="0" i="0" u="none" strike="noStrike" kern="1200" cap="none" spc="80" normalizeH="0" baseline="0" noProof="0" dirty="0">
                <a:ln>
                  <a:noFill/>
                </a:ln>
                <a:solidFill>
                  <a:prstClr val="black"/>
                </a:solidFill>
                <a:effectLst/>
                <a:uLnTx/>
                <a:uFillTx/>
                <a:latin typeface="Tinos"/>
                <a:ea typeface="+mn-ea"/>
                <a:cs typeface="Tinos"/>
              </a:rPr>
              <a:t>0.1)</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7" name="object 7"/>
          <p:cNvSpPr/>
          <p:nvPr/>
        </p:nvSpPr>
        <p:spPr>
          <a:xfrm>
            <a:off x="5910453" y="2268982"/>
            <a:ext cx="537845" cy="282575"/>
          </a:xfrm>
          <a:custGeom>
            <a:avLst/>
            <a:gdLst/>
            <a:ahLst/>
            <a:cxnLst/>
            <a:rect l="l" t="t" r="r" b="b"/>
            <a:pathLst>
              <a:path w="537845" h="282575">
                <a:moveTo>
                  <a:pt x="447675" y="0"/>
                </a:moveTo>
                <a:lnTo>
                  <a:pt x="443738" y="11556"/>
                </a:lnTo>
                <a:lnTo>
                  <a:pt x="460045" y="18631"/>
                </a:lnTo>
                <a:lnTo>
                  <a:pt x="474091" y="28432"/>
                </a:lnTo>
                <a:lnTo>
                  <a:pt x="502634" y="73925"/>
                </a:lnTo>
                <a:lnTo>
                  <a:pt x="511016" y="115732"/>
                </a:lnTo>
                <a:lnTo>
                  <a:pt x="512063" y="139826"/>
                </a:lnTo>
                <a:lnTo>
                  <a:pt x="511016" y="164707"/>
                </a:lnTo>
                <a:lnTo>
                  <a:pt x="502634" y="207656"/>
                </a:lnTo>
                <a:lnTo>
                  <a:pt x="474138" y="253857"/>
                </a:lnTo>
                <a:lnTo>
                  <a:pt x="444119" y="270890"/>
                </a:lnTo>
                <a:lnTo>
                  <a:pt x="447675" y="282447"/>
                </a:lnTo>
                <a:lnTo>
                  <a:pt x="486219" y="264318"/>
                </a:lnTo>
                <a:lnTo>
                  <a:pt x="514476" y="233044"/>
                </a:lnTo>
                <a:lnTo>
                  <a:pt x="531907" y="191150"/>
                </a:lnTo>
                <a:lnTo>
                  <a:pt x="537718" y="141350"/>
                </a:lnTo>
                <a:lnTo>
                  <a:pt x="536265" y="115466"/>
                </a:lnTo>
                <a:lnTo>
                  <a:pt x="524644" y="69556"/>
                </a:lnTo>
                <a:lnTo>
                  <a:pt x="501574" y="32218"/>
                </a:lnTo>
                <a:lnTo>
                  <a:pt x="468149" y="7453"/>
                </a:lnTo>
                <a:lnTo>
                  <a:pt x="447675" y="0"/>
                </a:lnTo>
                <a:close/>
              </a:path>
              <a:path w="537845" h="282575">
                <a:moveTo>
                  <a:pt x="90043" y="0"/>
                </a:moveTo>
                <a:lnTo>
                  <a:pt x="51641" y="18192"/>
                </a:lnTo>
                <a:lnTo>
                  <a:pt x="23241" y="49529"/>
                </a:lnTo>
                <a:lnTo>
                  <a:pt x="5810" y="91535"/>
                </a:lnTo>
                <a:lnTo>
                  <a:pt x="0" y="141350"/>
                </a:lnTo>
                <a:lnTo>
                  <a:pt x="1452" y="167233"/>
                </a:lnTo>
                <a:lnTo>
                  <a:pt x="13073" y="213092"/>
                </a:lnTo>
                <a:lnTo>
                  <a:pt x="36125" y="250336"/>
                </a:lnTo>
                <a:lnTo>
                  <a:pt x="69514" y="275014"/>
                </a:lnTo>
                <a:lnTo>
                  <a:pt x="90043" y="282447"/>
                </a:lnTo>
                <a:lnTo>
                  <a:pt x="93599" y="270890"/>
                </a:lnTo>
                <a:lnTo>
                  <a:pt x="77549" y="263773"/>
                </a:lnTo>
                <a:lnTo>
                  <a:pt x="63690" y="253857"/>
                </a:lnTo>
                <a:lnTo>
                  <a:pt x="35210" y="207656"/>
                </a:lnTo>
                <a:lnTo>
                  <a:pt x="26828" y="164707"/>
                </a:lnTo>
                <a:lnTo>
                  <a:pt x="25781" y="139826"/>
                </a:lnTo>
                <a:lnTo>
                  <a:pt x="26828" y="115732"/>
                </a:lnTo>
                <a:lnTo>
                  <a:pt x="35210" y="73925"/>
                </a:lnTo>
                <a:lnTo>
                  <a:pt x="63801" y="28432"/>
                </a:lnTo>
                <a:lnTo>
                  <a:pt x="94107" y="11556"/>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5092953" y="2179446"/>
            <a:ext cx="126936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918210" algn="l"/>
              </a:tabLst>
              <a:defRPr/>
            </a:pPr>
            <a:r>
              <a:rPr kumimoji="0" sz="2400" b="0" i="0" u="none" strike="noStrike" kern="1200" cap="none" spc="-350" normalizeH="0" baseline="0" noProof="0" dirty="0">
                <a:ln>
                  <a:noFill/>
                </a:ln>
                <a:solidFill>
                  <a:prstClr val="black"/>
                </a:solidFill>
                <a:effectLst/>
                <a:uLnTx/>
                <a:uFillTx/>
                <a:latin typeface="Tinos"/>
                <a:ea typeface="+mn-ea"/>
                <a:cs typeface="Tinos"/>
              </a:rPr>
              <a:t>𝑋</a:t>
            </a:r>
            <a:r>
              <a:rPr kumimoji="0" sz="2400" b="0" i="0" u="none" strike="noStrike" kern="1200" cap="none" spc="400" normalizeH="0" baseline="0" noProof="0" dirty="0">
                <a:ln>
                  <a:noFill/>
                </a:ln>
                <a:solidFill>
                  <a:prstClr val="black"/>
                </a:solidFill>
                <a:effectLst/>
                <a:uLnTx/>
                <a:uFillTx/>
                <a:latin typeface="Tinos"/>
                <a:ea typeface="+mn-ea"/>
                <a:cs typeface="Tinos"/>
              </a:rPr>
              <a:t>~</a:t>
            </a:r>
            <a:r>
              <a:rPr kumimoji="0" sz="2400" b="0" i="0" u="none" strike="noStrike" kern="1200" cap="none" spc="-630" normalizeH="0" baseline="0" noProof="0" dirty="0">
                <a:ln>
                  <a:noFill/>
                </a:ln>
                <a:solidFill>
                  <a:prstClr val="black"/>
                </a:solidFill>
                <a:effectLst/>
                <a:uLnTx/>
                <a:uFillTx/>
                <a:latin typeface="Tinos"/>
                <a:ea typeface="+mn-ea"/>
                <a:cs typeface="Tinos"/>
              </a:rPr>
              <a:t>𝑃</a:t>
            </a:r>
            <a:r>
              <a:rPr kumimoji="0" sz="2400" b="0" i="0" u="none" strike="noStrike" kern="1200" cap="none" spc="-625" normalizeH="0" baseline="0" noProof="0" dirty="0">
                <a:ln>
                  <a:noFill/>
                </a:ln>
                <a:solidFill>
                  <a:prstClr val="black"/>
                </a:solidFill>
                <a:effectLst/>
                <a:uLnTx/>
                <a:uFillTx/>
                <a:latin typeface="Tinos"/>
                <a:ea typeface="+mn-ea"/>
                <a:cs typeface="Tinos"/>
              </a:rPr>
              <a:t>𝑜</a:t>
            </a:r>
            <a:r>
              <a:rPr kumimoji="0" sz="2400" b="0" i="0" u="none" strike="noStrike" kern="1200" cap="none" spc="0" normalizeH="0" baseline="0" noProof="0" dirty="0">
                <a:ln>
                  <a:noFill/>
                </a:ln>
                <a:solidFill>
                  <a:prstClr val="black"/>
                </a:solidFill>
                <a:effectLst/>
                <a:uLnTx/>
                <a:uFillTx/>
                <a:latin typeface="Tinos"/>
                <a:ea typeface="+mn-ea"/>
                <a:cs typeface="Tinos"/>
              </a:rPr>
              <a:t>	</a:t>
            </a:r>
            <a:r>
              <a:rPr kumimoji="0" sz="2400" b="0" i="0" u="none" strike="noStrike" kern="1200" cap="none" spc="125" normalizeH="0" baseline="0" noProof="0" dirty="0">
                <a:ln>
                  <a:noFill/>
                </a:ln>
                <a:solidFill>
                  <a:prstClr val="black"/>
                </a:solidFill>
                <a:effectLst/>
                <a:uLnTx/>
                <a:uFillTx/>
                <a:latin typeface="Tinos"/>
                <a:ea typeface="+mn-ea"/>
                <a:cs typeface="Tinos"/>
              </a:rPr>
              <a:t>10</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txBox="1"/>
          <p:nvPr/>
        </p:nvSpPr>
        <p:spPr>
          <a:xfrm>
            <a:off x="877011" y="2908172"/>
            <a:ext cx="175895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5" normalizeH="0" baseline="0" noProof="0" dirty="0">
                <a:ln>
                  <a:noFill/>
                </a:ln>
                <a:solidFill>
                  <a:prstClr val="black"/>
                </a:solidFill>
                <a:effectLst/>
                <a:uLnTx/>
                <a:uFillTx/>
                <a:latin typeface="Tinos"/>
                <a:ea typeface="+mn-ea"/>
                <a:cs typeface="Tinos"/>
              </a:rPr>
              <a:t>𝑋~𝐵(50,</a:t>
            </a:r>
            <a:r>
              <a:rPr kumimoji="0" sz="2400" b="0" i="0" u="none" strike="noStrike" kern="1200" cap="none" spc="-265" normalizeH="0" baseline="0" noProof="0" dirty="0">
                <a:ln>
                  <a:noFill/>
                </a:ln>
                <a:solidFill>
                  <a:prstClr val="black"/>
                </a:solidFill>
                <a:effectLst/>
                <a:uLnTx/>
                <a:uFillTx/>
                <a:latin typeface="Tinos"/>
                <a:ea typeface="+mn-ea"/>
                <a:cs typeface="Tinos"/>
              </a:rPr>
              <a:t> </a:t>
            </a:r>
            <a:r>
              <a:rPr kumimoji="0" sz="2400" b="0" i="0" u="none" strike="noStrike" kern="1200" cap="none" spc="80" normalizeH="0" baseline="0" noProof="0" dirty="0">
                <a:ln>
                  <a:noFill/>
                </a:ln>
                <a:solidFill>
                  <a:prstClr val="black"/>
                </a:solidFill>
                <a:effectLst/>
                <a:uLnTx/>
                <a:uFillTx/>
                <a:latin typeface="Tinos"/>
                <a:ea typeface="+mn-ea"/>
                <a:cs typeface="Tinos"/>
              </a:rPr>
              <a:t>0.5)</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0" name="object 10"/>
          <p:cNvSpPr txBox="1"/>
          <p:nvPr/>
        </p:nvSpPr>
        <p:spPr>
          <a:xfrm>
            <a:off x="5112511" y="2902711"/>
            <a:ext cx="2503805"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Poisson approximation </a:t>
            </a:r>
            <a:r>
              <a:rPr kumimoji="0" sz="1800" b="0" i="0" u="none" strike="noStrike" kern="1200" cap="none" spc="-5" normalizeH="0" baseline="0" noProof="0" dirty="0">
                <a:ln>
                  <a:noFill/>
                </a:ln>
                <a:solidFill>
                  <a:prstClr val="black"/>
                </a:solidFill>
                <a:effectLst/>
                <a:uLnTx/>
                <a:uFillTx/>
                <a:latin typeface="Carlito"/>
                <a:ea typeface="+mn-ea"/>
                <a:cs typeface="Carlito"/>
              </a:rPr>
              <a:t>not  </a:t>
            </a:r>
            <a:r>
              <a:rPr kumimoji="0" sz="1800" b="0" i="0" u="none" strike="noStrike" kern="1200" cap="none" spc="-10" normalizeH="0" baseline="0" noProof="0" dirty="0">
                <a:ln>
                  <a:noFill/>
                </a:ln>
                <a:solidFill>
                  <a:prstClr val="black"/>
                </a:solidFill>
                <a:effectLst/>
                <a:uLnTx/>
                <a:uFillTx/>
                <a:latin typeface="Carlito"/>
                <a:ea typeface="+mn-ea"/>
                <a:cs typeface="Carlito"/>
              </a:rPr>
              <a:t>appropriate </a:t>
            </a:r>
            <a:r>
              <a:rPr kumimoji="0" sz="1800" b="0" i="0" u="none" strike="noStrike" kern="1200" cap="none" spc="0" normalizeH="0" baseline="0" noProof="0" dirty="0">
                <a:ln>
                  <a:noFill/>
                </a:ln>
                <a:solidFill>
                  <a:prstClr val="black"/>
                </a:solidFill>
                <a:effectLst/>
                <a:uLnTx/>
                <a:uFillTx/>
                <a:latin typeface="Carlito"/>
                <a:ea typeface="+mn-ea"/>
                <a:cs typeface="Carlito"/>
              </a:rPr>
              <a:t>as </a:t>
            </a:r>
            <a:r>
              <a:rPr kumimoji="0" sz="1800" b="0" i="0" u="none" strike="noStrike" kern="1200" cap="none" spc="-385" normalizeH="0" baseline="0" noProof="0" dirty="0">
                <a:ln>
                  <a:noFill/>
                </a:ln>
                <a:solidFill>
                  <a:prstClr val="black"/>
                </a:solidFill>
                <a:effectLst/>
                <a:uLnTx/>
                <a:uFillTx/>
                <a:latin typeface="Tinos"/>
                <a:ea typeface="+mn-ea"/>
                <a:cs typeface="Tinos"/>
              </a:rPr>
              <a:t>𝑛𝑝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25</a:t>
            </a:r>
            <a:r>
              <a:rPr kumimoji="0" sz="1800" b="0" i="0" u="none" strike="noStrike" kern="1200" cap="none" spc="6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1" name="object 11"/>
          <p:cNvSpPr txBox="1"/>
          <p:nvPr/>
        </p:nvSpPr>
        <p:spPr>
          <a:xfrm>
            <a:off x="853541" y="3763771"/>
            <a:ext cx="1926589"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40" normalizeH="0" baseline="0" noProof="0" dirty="0">
                <a:ln>
                  <a:noFill/>
                </a:ln>
                <a:solidFill>
                  <a:prstClr val="black"/>
                </a:solidFill>
                <a:effectLst/>
                <a:uLnTx/>
                <a:uFillTx/>
                <a:latin typeface="Tinos"/>
                <a:ea typeface="+mn-ea"/>
                <a:cs typeface="Tinos"/>
              </a:rPr>
              <a:t>𝑋~𝐵(40,</a:t>
            </a:r>
            <a:r>
              <a:rPr kumimoji="0" sz="2400" b="0" i="0" u="none" strike="noStrike" kern="1200" cap="none" spc="-295" normalizeH="0" baseline="0" noProof="0" dirty="0">
                <a:ln>
                  <a:noFill/>
                </a:ln>
                <a:solidFill>
                  <a:prstClr val="black"/>
                </a:solidFill>
                <a:effectLst/>
                <a:uLnTx/>
                <a:uFillTx/>
                <a:latin typeface="Tinos"/>
                <a:ea typeface="+mn-ea"/>
                <a:cs typeface="Tinos"/>
              </a:rPr>
              <a:t> </a:t>
            </a:r>
            <a:r>
              <a:rPr kumimoji="0" sz="2400" b="0" i="0" u="none" strike="noStrike" kern="1200" cap="none" spc="90" normalizeH="0" baseline="0" noProof="0" dirty="0">
                <a:ln>
                  <a:noFill/>
                </a:ln>
                <a:solidFill>
                  <a:prstClr val="black"/>
                </a:solidFill>
                <a:effectLst/>
                <a:uLnTx/>
                <a:uFillTx/>
                <a:latin typeface="Tinos"/>
                <a:ea typeface="+mn-ea"/>
                <a:cs typeface="Tinos"/>
              </a:rPr>
              <a:t>0.02)</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p:nvPr/>
        </p:nvSpPr>
        <p:spPr>
          <a:xfrm>
            <a:off x="5929376" y="3827398"/>
            <a:ext cx="368935" cy="282575"/>
          </a:xfrm>
          <a:custGeom>
            <a:avLst/>
            <a:gdLst/>
            <a:ahLst/>
            <a:cxnLst/>
            <a:rect l="l" t="t" r="r" b="b"/>
            <a:pathLst>
              <a:path w="368935" h="282575">
                <a:moveTo>
                  <a:pt x="278638" y="0"/>
                </a:moveTo>
                <a:lnTo>
                  <a:pt x="274574" y="11430"/>
                </a:lnTo>
                <a:lnTo>
                  <a:pt x="290937" y="18504"/>
                </a:lnTo>
                <a:lnTo>
                  <a:pt x="304990" y="28305"/>
                </a:lnTo>
                <a:lnTo>
                  <a:pt x="333523" y="73852"/>
                </a:lnTo>
                <a:lnTo>
                  <a:pt x="341854" y="115623"/>
                </a:lnTo>
                <a:lnTo>
                  <a:pt x="342900" y="139700"/>
                </a:lnTo>
                <a:lnTo>
                  <a:pt x="341852" y="164580"/>
                </a:lnTo>
                <a:lnTo>
                  <a:pt x="333470" y="207529"/>
                </a:lnTo>
                <a:lnTo>
                  <a:pt x="304990" y="253777"/>
                </a:lnTo>
                <a:lnTo>
                  <a:pt x="275082" y="270763"/>
                </a:lnTo>
                <a:lnTo>
                  <a:pt x="278638" y="282320"/>
                </a:lnTo>
                <a:lnTo>
                  <a:pt x="317134" y="264239"/>
                </a:lnTo>
                <a:lnTo>
                  <a:pt x="345439" y="232918"/>
                </a:lnTo>
                <a:lnTo>
                  <a:pt x="362870" y="191071"/>
                </a:lnTo>
                <a:lnTo>
                  <a:pt x="368681" y="141224"/>
                </a:lnTo>
                <a:lnTo>
                  <a:pt x="367226" y="115339"/>
                </a:lnTo>
                <a:lnTo>
                  <a:pt x="355554" y="69429"/>
                </a:lnTo>
                <a:lnTo>
                  <a:pt x="332430" y="32093"/>
                </a:lnTo>
                <a:lnTo>
                  <a:pt x="299092" y="7379"/>
                </a:lnTo>
                <a:lnTo>
                  <a:pt x="278638" y="0"/>
                </a:lnTo>
                <a:close/>
              </a:path>
              <a:path w="368935" h="282575">
                <a:moveTo>
                  <a:pt x="90043" y="0"/>
                </a:moveTo>
                <a:lnTo>
                  <a:pt x="51657" y="18081"/>
                </a:lnTo>
                <a:lnTo>
                  <a:pt x="23368" y="49402"/>
                </a:lnTo>
                <a:lnTo>
                  <a:pt x="5873" y="91408"/>
                </a:lnTo>
                <a:lnTo>
                  <a:pt x="0" y="141224"/>
                </a:lnTo>
                <a:lnTo>
                  <a:pt x="1452" y="167159"/>
                </a:lnTo>
                <a:lnTo>
                  <a:pt x="13073" y="212982"/>
                </a:lnTo>
                <a:lnTo>
                  <a:pt x="36125" y="250227"/>
                </a:lnTo>
                <a:lnTo>
                  <a:pt x="69514" y="274941"/>
                </a:lnTo>
                <a:lnTo>
                  <a:pt x="90043" y="282320"/>
                </a:lnTo>
                <a:lnTo>
                  <a:pt x="93725" y="270763"/>
                </a:lnTo>
                <a:lnTo>
                  <a:pt x="77602" y="263663"/>
                </a:lnTo>
                <a:lnTo>
                  <a:pt x="63706" y="253777"/>
                </a:lnTo>
                <a:lnTo>
                  <a:pt x="35210" y="207529"/>
                </a:lnTo>
                <a:lnTo>
                  <a:pt x="26828" y="164580"/>
                </a:lnTo>
                <a:lnTo>
                  <a:pt x="25781" y="139700"/>
                </a:lnTo>
                <a:lnTo>
                  <a:pt x="26828" y="115623"/>
                </a:lnTo>
                <a:lnTo>
                  <a:pt x="35210" y="73852"/>
                </a:lnTo>
                <a:lnTo>
                  <a:pt x="63801" y="28305"/>
                </a:lnTo>
                <a:lnTo>
                  <a:pt x="94107" y="11430"/>
                </a:lnTo>
                <a:lnTo>
                  <a:pt x="900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5111877" y="3737864"/>
            <a:ext cx="109982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918210" algn="l"/>
              </a:tabLst>
              <a:defRPr/>
            </a:pPr>
            <a:r>
              <a:rPr kumimoji="0" sz="2400" b="0" i="0" u="none" strike="noStrike" kern="1200" cap="none" spc="-350" normalizeH="0" baseline="0" noProof="0" dirty="0">
                <a:ln>
                  <a:noFill/>
                </a:ln>
                <a:solidFill>
                  <a:prstClr val="black"/>
                </a:solidFill>
                <a:effectLst/>
                <a:uLnTx/>
                <a:uFillTx/>
                <a:latin typeface="Tinos"/>
                <a:ea typeface="+mn-ea"/>
                <a:cs typeface="Tinos"/>
              </a:rPr>
              <a:t>𝑋</a:t>
            </a:r>
            <a:r>
              <a:rPr kumimoji="0" sz="2400" b="0" i="0" u="none" strike="noStrike" kern="1200" cap="none" spc="400" normalizeH="0" baseline="0" noProof="0" dirty="0">
                <a:ln>
                  <a:noFill/>
                </a:ln>
                <a:solidFill>
                  <a:prstClr val="black"/>
                </a:solidFill>
                <a:effectLst/>
                <a:uLnTx/>
                <a:uFillTx/>
                <a:latin typeface="Tinos"/>
                <a:ea typeface="+mn-ea"/>
                <a:cs typeface="Tinos"/>
              </a:rPr>
              <a:t>~</a:t>
            </a:r>
            <a:r>
              <a:rPr kumimoji="0" sz="2400" b="0" i="0" u="none" strike="noStrike" kern="1200" cap="none" spc="-630" normalizeH="0" baseline="0" noProof="0" dirty="0">
                <a:ln>
                  <a:noFill/>
                </a:ln>
                <a:solidFill>
                  <a:prstClr val="black"/>
                </a:solidFill>
                <a:effectLst/>
                <a:uLnTx/>
                <a:uFillTx/>
                <a:latin typeface="Tinos"/>
                <a:ea typeface="+mn-ea"/>
                <a:cs typeface="Tinos"/>
              </a:rPr>
              <a:t>𝑃</a:t>
            </a:r>
            <a:r>
              <a:rPr kumimoji="0" sz="2400" b="0" i="0" u="none" strike="noStrike" kern="1200" cap="none" spc="-625" normalizeH="0" baseline="0" noProof="0" dirty="0">
                <a:ln>
                  <a:noFill/>
                </a:ln>
                <a:solidFill>
                  <a:prstClr val="black"/>
                </a:solidFill>
                <a:effectLst/>
                <a:uLnTx/>
                <a:uFillTx/>
                <a:latin typeface="Tinos"/>
                <a:ea typeface="+mn-ea"/>
                <a:cs typeface="Tinos"/>
              </a:rPr>
              <a:t>𝑜</a:t>
            </a:r>
            <a:r>
              <a:rPr kumimoji="0" sz="2400" b="0" i="0" u="none" strike="noStrike" kern="1200" cap="none" spc="0" normalizeH="0" baseline="0" noProof="0" dirty="0">
                <a:ln>
                  <a:noFill/>
                </a:ln>
                <a:solidFill>
                  <a:prstClr val="black"/>
                </a:solidFill>
                <a:effectLst/>
                <a:uLnTx/>
                <a:uFillTx/>
                <a:latin typeface="Tinos"/>
                <a:ea typeface="+mn-ea"/>
                <a:cs typeface="Tinos"/>
              </a:rPr>
              <a:t>	</a:t>
            </a:r>
            <a:r>
              <a:rPr kumimoji="0" sz="2400" b="0" i="0" u="none" strike="noStrike" kern="1200" cap="none" spc="125" normalizeH="0" baseline="0" noProof="0" dirty="0">
                <a:ln>
                  <a:noFill/>
                </a:ln>
                <a:solidFill>
                  <a:prstClr val="black"/>
                </a:solidFill>
                <a:effectLst/>
                <a:uLnTx/>
                <a:uFillTx/>
                <a:latin typeface="Tinos"/>
                <a:ea typeface="+mn-ea"/>
                <a:cs typeface="Tinos"/>
              </a:rPr>
              <a:t>8</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txBox="1"/>
          <p:nvPr/>
        </p:nvSpPr>
        <p:spPr>
          <a:xfrm>
            <a:off x="863295" y="4619370"/>
            <a:ext cx="1926589"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0" normalizeH="0" baseline="0" noProof="0" dirty="0">
                <a:ln>
                  <a:noFill/>
                </a:ln>
                <a:solidFill>
                  <a:prstClr val="black"/>
                </a:solidFill>
                <a:effectLst/>
                <a:uLnTx/>
                <a:uFillTx/>
                <a:latin typeface="Tinos"/>
                <a:ea typeface="+mn-ea"/>
                <a:cs typeface="Tinos"/>
              </a:rPr>
              <a:t>𝑋~𝐵(300,</a:t>
            </a:r>
            <a:r>
              <a:rPr kumimoji="0" sz="2400" b="0" i="0" u="none" strike="noStrike" kern="1200" cap="none" spc="-285" normalizeH="0" baseline="0" noProof="0" dirty="0">
                <a:ln>
                  <a:noFill/>
                </a:ln>
                <a:solidFill>
                  <a:prstClr val="black"/>
                </a:solidFill>
                <a:effectLst/>
                <a:uLnTx/>
                <a:uFillTx/>
                <a:latin typeface="Tinos"/>
                <a:ea typeface="+mn-ea"/>
                <a:cs typeface="Tinos"/>
              </a:rPr>
              <a:t> </a:t>
            </a:r>
            <a:r>
              <a:rPr kumimoji="0" sz="2400" b="0" i="0" u="none" strike="noStrike" kern="1200" cap="none" spc="80" normalizeH="0" baseline="0" noProof="0" dirty="0">
                <a:ln>
                  <a:noFill/>
                </a:ln>
                <a:solidFill>
                  <a:prstClr val="black"/>
                </a:solidFill>
                <a:effectLst/>
                <a:uLnTx/>
                <a:uFillTx/>
                <a:latin typeface="Tinos"/>
                <a:ea typeface="+mn-ea"/>
                <a:cs typeface="Tinos"/>
              </a:rPr>
              <a:t>0.2)</a:t>
            </a:r>
            <a:endParaRPr kumimoji="0" sz="24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txBox="1"/>
          <p:nvPr/>
        </p:nvSpPr>
        <p:spPr>
          <a:xfrm>
            <a:off x="5083555" y="4487417"/>
            <a:ext cx="2503805" cy="575945"/>
          </a:xfrm>
          <a:prstGeom prst="rect">
            <a:avLst/>
          </a:prstGeom>
        </p:spPr>
        <p:txBody>
          <a:bodyPr vert="horz" wrap="square" lIns="0" tIns="10795" rIns="0" bIns="0" rtlCol="0">
            <a:spAutoFit/>
          </a:bodyPr>
          <a:lstStyle/>
          <a:p>
            <a:pPr marL="12700" marR="5080" lvl="0" indent="0" algn="l" defTabSz="914400" rtl="0" eaLnBrk="1" fontAlgn="auto" latinLnBrk="0" hangingPunct="1">
              <a:lnSpc>
                <a:spcPct val="100600"/>
              </a:lnSpc>
              <a:spcBef>
                <a:spcPts val="8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Poisson approximation </a:t>
            </a:r>
            <a:r>
              <a:rPr kumimoji="0" sz="1800" b="0" i="0" u="none" strike="noStrike" kern="1200" cap="none" spc="-5" normalizeH="0" baseline="0" noProof="0" dirty="0">
                <a:ln>
                  <a:noFill/>
                </a:ln>
                <a:solidFill>
                  <a:prstClr val="black"/>
                </a:solidFill>
                <a:effectLst/>
                <a:uLnTx/>
                <a:uFillTx/>
                <a:latin typeface="Carlito"/>
                <a:ea typeface="+mn-ea"/>
                <a:cs typeface="Carlito"/>
              </a:rPr>
              <a:t>not  </a:t>
            </a:r>
            <a:r>
              <a:rPr kumimoji="0" sz="1800" b="0" i="0" u="none" strike="noStrike" kern="1200" cap="none" spc="-10" normalizeH="0" baseline="0" noProof="0" dirty="0">
                <a:ln>
                  <a:noFill/>
                </a:ln>
                <a:solidFill>
                  <a:prstClr val="black"/>
                </a:solidFill>
                <a:effectLst/>
                <a:uLnTx/>
                <a:uFillTx/>
                <a:latin typeface="Carlito"/>
                <a:ea typeface="+mn-ea"/>
                <a:cs typeface="Carlito"/>
              </a:rPr>
              <a:t>appropriate </a:t>
            </a:r>
            <a:r>
              <a:rPr kumimoji="0" sz="1800" b="0" i="0" u="none" strike="noStrike" kern="1200" cap="none" spc="0" normalizeH="0" baseline="0" noProof="0" dirty="0">
                <a:ln>
                  <a:noFill/>
                </a:ln>
                <a:solidFill>
                  <a:prstClr val="black"/>
                </a:solidFill>
                <a:effectLst/>
                <a:uLnTx/>
                <a:uFillTx/>
                <a:latin typeface="Carlito"/>
                <a:ea typeface="+mn-ea"/>
                <a:cs typeface="Carlito"/>
              </a:rPr>
              <a:t>as </a:t>
            </a:r>
            <a:r>
              <a:rPr kumimoji="0" sz="1800" b="0" i="0" u="none" strike="noStrike" kern="1200" cap="none" spc="-385" normalizeH="0" baseline="0" noProof="0" dirty="0">
                <a:ln>
                  <a:noFill/>
                </a:ln>
                <a:solidFill>
                  <a:prstClr val="black"/>
                </a:solidFill>
                <a:effectLst/>
                <a:uLnTx/>
                <a:uFillTx/>
                <a:latin typeface="Tinos"/>
                <a:ea typeface="+mn-ea"/>
                <a:cs typeface="Tinos"/>
              </a:rPr>
              <a:t>𝑛𝑝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65" normalizeH="0" baseline="0" noProof="0" dirty="0">
                <a:ln>
                  <a:noFill/>
                </a:ln>
                <a:solidFill>
                  <a:prstClr val="black"/>
                </a:solidFill>
                <a:effectLst/>
                <a:uLnTx/>
                <a:uFillTx/>
                <a:latin typeface="Tinos"/>
                <a:ea typeface="+mn-ea"/>
                <a:cs typeface="Tinos"/>
              </a:rPr>
              <a:t>60</a:t>
            </a:r>
            <a:r>
              <a:rPr kumimoji="0" sz="1800" b="0" i="0" u="none" strike="noStrike" kern="1200" cap="none" spc="6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6" name="object 16"/>
          <p:cNvGrpSpPr/>
          <p:nvPr/>
        </p:nvGrpSpPr>
        <p:grpSpPr>
          <a:xfrm>
            <a:off x="3407664" y="2185416"/>
            <a:ext cx="1178560" cy="457200"/>
            <a:chOff x="3407664" y="2185416"/>
            <a:chExt cx="1178560" cy="457200"/>
          </a:xfrm>
        </p:grpSpPr>
        <p:sp>
          <p:nvSpPr>
            <p:cNvPr id="17" name="object 17"/>
            <p:cNvSpPr/>
            <p:nvPr/>
          </p:nvSpPr>
          <p:spPr>
            <a:xfrm>
              <a:off x="3420618" y="2198370"/>
              <a:ext cx="1152525" cy="431800"/>
            </a:xfrm>
            <a:custGeom>
              <a:avLst/>
              <a:gdLst/>
              <a:ahLst/>
              <a:cxnLst/>
              <a:rect l="l" t="t" r="r" b="b"/>
              <a:pathLst>
                <a:path w="1152525" h="431800">
                  <a:moveTo>
                    <a:pt x="936498" y="0"/>
                  </a:moveTo>
                  <a:lnTo>
                    <a:pt x="936498" y="107822"/>
                  </a:lnTo>
                  <a:lnTo>
                    <a:pt x="0" y="107822"/>
                  </a:lnTo>
                  <a:lnTo>
                    <a:pt x="0" y="323468"/>
                  </a:lnTo>
                  <a:lnTo>
                    <a:pt x="936498" y="323468"/>
                  </a:lnTo>
                  <a:lnTo>
                    <a:pt x="936498" y="431291"/>
                  </a:lnTo>
                  <a:lnTo>
                    <a:pt x="1152144" y="215645"/>
                  </a:lnTo>
                  <a:lnTo>
                    <a:pt x="93649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420618" y="2198370"/>
              <a:ext cx="1152525" cy="431800"/>
            </a:xfrm>
            <a:custGeom>
              <a:avLst/>
              <a:gdLst/>
              <a:ahLst/>
              <a:cxnLst/>
              <a:rect l="l" t="t" r="r" b="b"/>
              <a:pathLst>
                <a:path w="1152525" h="431800">
                  <a:moveTo>
                    <a:pt x="0" y="107822"/>
                  </a:moveTo>
                  <a:lnTo>
                    <a:pt x="936498" y="107822"/>
                  </a:lnTo>
                  <a:lnTo>
                    <a:pt x="936498" y="0"/>
                  </a:lnTo>
                  <a:lnTo>
                    <a:pt x="1152144" y="215645"/>
                  </a:lnTo>
                  <a:lnTo>
                    <a:pt x="936498" y="431291"/>
                  </a:lnTo>
                  <a:lnTo>
                    <a:pt x="936498" y="323468"/>
                  </a:lnTo>
                  <a:lnTo>
                    <a:pt x="0" y="323468"/>
                  </a:lnTo>
                  <a:lnTo>
                    <a:pt x="0" y="107822"/>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object 19"/>
          <p:cNvGrpSpPr/>
          <p:nvPr/>
        </p:nvGrpSpPr>
        <p:grpSpPr>
          <a:xfrm>
            <a:off x="3415284" y="2871216"/>
            <a:ext cx="1178560" cy="459105"/>
            <a:chOff x="3415284" y="2871216"/>
            <a:chExt cx="1178560" cy="459105"/>
          </a:xfrm>
        </p:grpSpPr>
        <p:sp>
          <p:nvSpPr>
            <p:cNvPr id="20" name="object 20"/>
            <p:cNvSpPr/>
            <p:nvPr/>
          </p:nvSpPr>
          <p:spPr>
            <a:xfrm>
              <a:off x="3428238" y="2884170"/>
              <a:ext cx="1152525" cy="433070"/>
            </a:xfrm>
            <a:custGeom>
              <a:avLst/>
              <a:gdLst/>
              <a:ahLst/>
              <a:cxnLst/>
              <a:rect l="l" t="t" r="r" b="b"/>
              <a:pathLst>
                <a:path w="1152525" h="433070">
                  <a:moveTo>
                    <a:pt x="935736" y="0"/>
                  </a:moveTo>
                  <a:lnTo>
                    <a:pt x="935736" y="108203"/>
                  </a:lnTo>
                  <a:lnTo>
                    <a:pt x="0" y="108203"/>
                  </a:lnTo>
                  <a:lnTo>
                    <a:pt x="0" y="324612"/>
                  </a:lnTo>
                  <a:lnTo>
                    <a:pt x="935736" y="324612"/>
                  </a:lnTo>
                  <a:lnTo>
                    <a:pt x="935736" y="432815"/>
                  </a:lnTo>
                  <a:lnTo>
                    <a:pt x="1152144" y="216407"/>
                  </a:lnTo>
                  <a:lnTo>
                    <a:pt x="9357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3428238" y="2884170"/>
              <a:ext cx="1152525" cy="433070"/>
            </a:xfrm>
            <a:custGeom>
              <a:avLst/>
              <a:gdLst/>
              <a:ahLst/>
              <a:cxnLst/>
              <a:rect l="l" t="t" r="r" b="b"/>
              <a:pathLst>
                <a:path w="1152525" h="433070">
                  <a:moveTo>
                    <a:pt x="0" y="108203"/>
                  </a:moveTo>
                  <a:lnTo>
                    <a:pt x="935736" y="108203"/>
                  </a:lnTo>
                  <a:lnTo>
                    <a:pt x="935736" y="0"/>
                  </a:lnTo>
                  <a:lnTo>
                    <a:pt x="1152144" y="216407"/>
                  </a:lnTo>
                  <a:lnTo>
                    <a:pt x="935736" y="432815"/>
                  </a:lnTo>
                  <a:lnTo>
                    <a:pt x="935736" y="324612"/>
                  </a:lnTo>
                  <a:lnTo>
                    <a:pt x="0" y="324612"/>
                  </a:lnTo>
                  <a:lnTo>
                    <a:pt x="0" y="108203"/>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object 22"/>
          <p:cNvGrpSpPr/>
          <p:nvPr/>
        </p:nvGrpSpPr>
        <p:grpSpPr>
          <a:xfrm>
            <a:off x="3415284" y="3735323"/>
            <a:ext cx="1178560" cy="459105"/>
            <a:chOff x="3415284" y="3735323"/>
            <a:chExt cx="1178560" cy="459105"/>
          </a:xfrm>
        </p:grpSpPr>
        <p:sp>
          <p:nvSpPr>
            <p:cNvPr id="23" name="object 23"/>
            <p:cNvSpPr/>
            <p:nvPr/>
          </p:nvSpPr>
          <p:spPr>
            <a:xfrm>
              <a:off x="3428238" y="3748277"/>
              <a:ext cx="1152525" cy="433070"/>
            </a:xfrm>
            <a:custGeom>
              <a:avLst/>
              <a:gdLst/>
              <a:ahLst/>
              <a:cxnLst/>
              <a:rect l="l" t="t" r="r" b="b"/>
              <a:pathLst>
                <a:path w="1152525" h="433070">
                  <a:moveTo>
                    <a:pt x="935736" y="0"/>
                  </a:moveTo>
                  <a:lnTo>
                    <a:pt x="935736" y="108204"/>
                  </a:lnTo>
                  <a:lnTo>
                    <a:pt x="0" y="108204"/>
                  </a:lnTo>
                  <a:lnTo>
                    <a:pt x="0" y="324612"/>
                  </a:lnTo>
                  <a:lnTo>
                    <a:pt x="935736" y="324612"/>
                  </a:lnTo>
                  <a:lnTo>
                    <a:pt x="935736" y="432816"/>
                  </a:lnTo>
                  <a:lnTo>
                    <a:pt x="1152144" y="216408"/>
                  </a:lnTo>
                  <a:lnTo>
                    <a:pt x="9357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3428238" y="3748277"/>
              <a:ext cx="1152525" cy="433070"/>
            </a:xfrm>
            <a:custGeom>
              <a:avLst/>
              <a:gdLst/>
              <a:ahLst/>
              <a:cxnLst/>
              <a:rect l="l" t="t" r="r" b="b"/>
              <a:pathLst>
                <a:path w="1152525" h="433070">
                  <a:moveTo>
                    <a:pt x="0" y="108204"/>
                  </a:moveTo>
                  <a:lnTo>
                    <a:pt x="935736" y="108204"/>
                  </a:lnTo>
                  <a:lnTo>
                    <a:pt x="935736" y="0"/>
                  </a:lnTo>
                  <a:lnTo>
                    <a:pt x="1152144" y="216408"/>
                  </a:lnTo>
                  <a:lnTo>
                    <a:pt x="935736" y="432816"/>
                  </a:lnTo>
                  <a:lnTo>
                    <a:pt x="935736" y="324612"/>
                  </a:lnTo>
                  <a:lnTo>
                    <a:pt x="0" y="324612"/>
                  </a:lnTo>
                  <a:lnTo>
                    <a:pt x="0" y="108204"/>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object 25"/>
          <p:cNvGrpSpPr/>
          <p:nvPr/>
        </p:nvGrpSpPr>
        <p:grpSpPr>
          <a:xfrm>
            <a:off x="3415284" y="4599432"/>
            <a:ext cx="1178560" cy="459105"/>
            <a:chOff x="3415284" y="4599432"/>
            <a:chExt cx="1178560" cy="459105"/>
          </a:xfrm>
        </p:grpSpPr>
        <p:sp>
          <p:nvSpPr>
            <p:cNvPr id="26" name="object 26"/>
            <p:cNvSpPr/>
            <p:nvPr/>
          </p:nvSpPr>
          <p:spPr>
            <a:xfrm>
              <a:off x="3428238" y="4612386"/>
              <a:ext cx="1152525" cy="433070"/>
            </a:xfrm>
            <a:custGeom>
              <a:avLst/>
              <a:gdLst/>
              <a:ahLst/>
              <a:cxnLst/>
              <a:rect l="l" t="t" r="r" b="b"/>
              <a:pathLst>
                <a:path w="1152525" h="433070">
                  <a:moveTo>
                    <a:pt x="935736" y="0"/>
                  </a:moveTo>
                  <a:lnTo>
                    <a:pt x="935736" y="108203"/>
                  </a:lnTo>
                  <a:lnTo>
                    <a:pt x="0" y="108203"/>
                  </a:lnTo>
                  <a:lnTo>
                    <a:pt x="0" y="324612"/>
                  </a:lnTo>
                  <a:lnTo>
                    <a:pt x="935736" y="324612"/>
                  </a:lnTo>
                  <a:lnTo>
                    <a:pt x="935736" y="432815"/>
                  </a:lnTo>
                  <a:lnTo>
                    <a:pt x="1152144" y="216407"/>
                  </a:lnTo>
                  <a:lnTo>
                    <a:pt x="9357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3428238" y="4612386"/>
              <a:ext cx="1152525" cy="433070"/>
            </a:xfrm>
            <a:custGeom>
              <a:avLst/>
              <a:gdLst/>
              <a:ahLst/>
              <a:cxnLst/>
              <a:rect l="l" t="t" r="r" b="b"/>
              <a:pathLst>
                <a:path w="1152525" h="433070">
                  <a:moveTo>
                    <a:pt x="0" y="108203"/>
                  </a:moveTo>
                  <a:lnTo>
                    <a:pt x="935736" y="108203"/>
                  </a:lnTo>
                  <a:lnTo>
                    <a:pt x="935736" y="0"/>
                  </a:lnTo>
                  <a:lnTo>
                    <a:pt x="1152144" y="216407"/>
                  </a:lnTo>
                  <a:lnTo>
                    <a:pt x="935736" y="432815"/>
                  </a:lnTo>
                  <a:lnTo>
                    <a:pt x="935736" y="324612"/>
                  </a:lnTo>
                  <a:lnTo>
                    <a:pt x="0" y="324612"/>
                  </a:lnTo>
                  <a:lnTo>
                    <a:pt x="0" y="108203"/>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51</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1651000" cy="514350"/>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FFFFFF"/>
                </a:solidFill>
              </a:rPr>
              <a:t>Exercise</a:t>
            </a:r>
            <a:r>
              <a:rPr sz="3200" spc="-80" dirty="0">
                <a:solidFill>
                  <a:srgbClr val="FFFFFF"/>
                </a:solidFill>
              </a:rPr>
              <a:t> </a:t>
            </a:r>
            <a:r>
              <a:rPr sz="3200" dirty="0">
                <a:solidFill>
                  <a:srgbClr val="FFFFFF"/>
                </a:solidFill>
              </a:rPr>
              <a:t>3</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274327" y="693419"/>
            <a:ext cx="7720965" cy="1499870"/>
            <a:chOff x="274327" y="693419"/>
            <a:chExt cx="7720965" cy="1499870"/>
          </a:xfrm>
        </p:grpSpPr>
        <p:sp>
          <p:nvSpPr>
            <p:cNvPr id="6" name="object 6"/>
            <p:cNvSpPr/>
            <p:nvPr/>
          </p:nvSpPr>
          <p:spPr>
            <a:xfrm>
              <a:off x="274327" y="693419"/>
              <a:ext cx="7720569" cy="14996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96240" y="754379"/>
              <a:ext cx="7476744" cy="136855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p:nvPr/>
        </p:nvSpPr>
        <p:spPr>
          <a:xfrm>
            <a:off x="939876" y="2447163"/>
            <a:ext cx="880744" cy="212090"/>
          </a:xfrm>
          <a:custGeom>
            <a:avLst/>
            <a:gdLst/>
            <a:ahLst/>
            <a:cxnLst/>
            <a:rect l="l" t="t" r="r" b="b"/>
            <a:pathLst>
              <a:path w="880744" h="212089">
                <a:moveTo>
                  <a:pt x="813231" y="0"/>
                </a:moveTo>
                <a:lnTo>
                  <a:pt x="810183" y="8509"/>
                </a:lnTo>
                <a:lnTo>
                  <a:pt x="822451" y="13819"/>
                </a:lnTo>
                <a:lnTo>
                  <a:pt x="832980" y="21177"/>
                </a:lnTo>
                <a:lnTo>
                  <a:pt x="854346" y="55322"/>
                </a:lnTo>
                <a:lnTo>
                  <a:pt x="861364" y="104775"/>
                </a:lnTo>
                <a:lnTo>
                  <a:pt x="860578" y="123444"/>
                </a:lnTo>
                <a:lnTo>
                  <a:pt x="848791" y="169163"/>
                </a:lnTo>
                <a:lnTo>
                  <a:pt x="822538" y="197738"/>
                </a:lnTo>
                <a:lnTo>
                  <a:pt x="810437" y="203073"/>
                </a:lnTo>
                <a:lnTo>
                  <a:pt x="813231" y="211709"/>
                </a:lnTo>
                <a:lnTo>
                  <a:pt x="853629" y="187705"/>
                </a:lnTo>
                <a:lnTo>
                  <a:pt x="876350" y="143287"/>
                </a:lnTo>
                <a:lnTo>
                  <a:pt x="880668" y="105917"/>
                </a:lnTo>
                <a:lnTo>
                  <a:pt x="879575" y="86483"/>
                </a:lnTo>
                <a:lnTo>
                  <a:pt x="863269" y="37084"/>
                </a:lnTo>
                <a:lnTo>
                  <a:pt x="828569" y="5526"/>
                </a:lnTo>
                <a:lnTo>
                  <a:pt x="813231" y="0"/>
                </a:lnTo>
                <a:close/>
              </a:path>
              <a:path w="880744" h="212089">
                <a:moveTo>
                  <a:pt x="67538" y="0"/>
                </a:moveTo>
                <a:lnTo>
                  <a:pt x="27154" y="24056"/>
                </a:lnTo>
                <a:lnTo>
                  <a:pt x="4370" y="68548"/>
                </a:lnTo>
                <a:lnTo>
                  <a:pt x="0" y="105917"/>
                </a:lnTo>
                <a:lnTo>
                  <a:pt x="1088" y="125352"/>
                </a:lnTo>
                <a:lnTo>
                  <a:pt x="17411" y="174751"/>
                </a:lnTo>
                <a:lnTo>
                  <a:pt x="52139" y="206184"/>
                </a:lnTo>
                <a:lnTo>
                  <a:pt x="67538" y="211709"/>
                </a:lnTo>
                <a:lnTo>
                  <a:pt x="70218" y="203073"/>
                </a:lnTo>
                <a:lnTo>
                  <a:pt x="58149" y="197739"/>
                </a:lnTo>
                <a:lnTo>
                  <a:pt x="47737" y="190309"/>
                </a:lnTo>
                <a:lnTo>
                  <a:pt x="26378" y="155638"/>
                </a:lnTo>
                <a:lnTo>
                  <a:pt x="19316" y="104775"/>
                </a:lnTo>
                <a:lnTo>
                  <a:pt x="20100" y="86703"/>
                </a:lnTo>
                <a:lnTo>
                  <a:pt x="31877" y="42037"/>
                </a:lnTo>
                <a:lnTo>
                  <a:pt x="58337" y="13819"/>
                </a:lnTo>
                <a:lnTo>
                  <a:pt x="70548" y="8509"/>
                </a:lnTo>
                <a:lnTo>
                  <a:pt x="6753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724530" y="2447163"/>
            <a:ext cx="880744" cy="212090"/>
          </a:xfrm>
          <a:custGeom>
            <a:avLst/>
            <a:gdLst/>
            <a:ahLst/>
            <a:cxnLst/>
            <a:rect l="l" t="t" r="r" b="b"/>
            <a:pathLst>
              <a:path w="880745" h="212089">
                <a:moveTo>
                  <a:pt x="813181" y="0"/>
                </a:moveTo>
                <a:lnTo>
                  <a:pt x="810132" y="8509"/>
                </a:lnTo>
                <a:lnTo>
                  <a:pt x="822400" y="13819"/>
                </a:lnTo>
                <a:lnTo>
                  <a:pt x="832929" y="21177"/>
                </a:lnTo>
                <a:lnTo>
                  <a:pt x="854295" y="55322"/>
                </a:lnTo>
                <a:lnTo>
                  <a:pt x="861314" y="104775"/>
                </a:lnTo>
                <a:lnTo>
                  <a:pt x="860528" y="123444"/>
                </a:lnTo>
                <a:lnTo>
                  <a:pt x="848741" y="169163"/>
                </a:lnTo>
                <a:lnTo>
                  <a:pt x="822487" y="197738"/>
                </a:lnTo>
                <a:lnTo>
                  <a:pt x="810386" y="203073"/>
                </a:lnTo>
                <a:lnTo>
                  <a:pt x="813181" y="211709"/>
                </a:lnTo>
                <a:lnTo>
                  <a:pt x="853578" y="187705"/>
                </a:lnTo>
                <a:lnTo>
                  <a:pt x="876300" y="143287"/>
                </a:lnTo>
                <a:lnTo>
                  <a:pt x="880618" y="105917"/>
                </a:lnTo>
                <a:lnTo>
                  <a:pt x="879524" y="86483"/>
                </a:lnTo>
                <a:lnTo>
                  <a:pt x="863219" y="37084"/>
                </a:lnTo>
                <a:lnTo>
                  <a:pt x="828518" y="5526"/>
                </a:lnTo>
                <a:lnTo>
                  <a:pt x="813181" y="0"/>
                </a:lnTo>
                <a:close/>
              </a:path>
              <a:path w="880745" h="212089">
                <a:moveTo>
                  <a:pt x="67437" y="0"/>
                </a:moveTo>
                <a:lnTo>
                  <a:pt x="27092" y="24056"/>
                </a:lnTo>
                <a:lnTo>
                  <a:pt x="4318" y="68548"/>
                </a:lnTo>
                <a:lnTo>
                  <a:pt x="0" y="105917"/>
                </a:lnTo>
                <a:lnTo>
                  <a:pt x="1075" y="125352"/>
                </a:lnTo>
                <a:lnTo>
                  <a:pt x="17399" y="174751"/>
                </a:lnTo>
                <a:lnTo>
                  <a:pt x="52081" y="206184"/>
                </a:lnTo>
                <a:lnTo>
                  <a:pt x="67437" y="211709"/>
                </a:lnTo>
                <a:lnTo>
                  <a:pt x="70104" y="203073"/>
                </a:lnTo>
                <a:lnTo>
                  <a:pt x="58058" y="197739"/>
                </a:lnTo>
                <a:lnTo>
                  <a:pt x="47656" y="190309"/>
                </a:lnTo>
                <a:lnTo>
                  <a:pt x="26376" y="155638"/>
                </a:lnTo>
                <a:lnTo>
                  <a:pt x="19304" y="104775"/>
                </a:lnTo>
                <a:lnTo>
                  <a:pt x="20089" y="86703"/>
                </a:lnTo>
                <a:lnTo>
                  <a:pt x="31876" y="42037"/>
                </a:lnTo>
                <a:lnTo>
                  <a:pt x="58273" y="13819"/>
                </a:lnTo>
                <a:lnTo>
                  <a:pt x="70485" y="8509"/>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610006" y="2102358"/>
            <a:ext cx="2957195" cy="574675"/>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65" normalizeH="0" baseline="0" noProof="0" dirty="0">
                <a:ln>
                  <a:noFill/>
                </a:ln>
                <a:solidFill>
                  <a:prstClr val="black"/>
                </a:solidFill>
                <a:effectLst/>
                <a:uLnTx/>
                <a:uFillTx/>
                <a:latin typeface="Tinos"/>
                <a:ea typeface="+mn-ea"/>
                <a:cs typeface="Tinos"/>
              </a:rPr>
              <a:t>𝒏𝒑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𝟓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16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𝟏𝟎   </a:t>
            </a:r>
            <a:r>
              <a:rPr kumimoji="0" sz="1800" b="1" i="0" u="none" strike="noStrike" kern="1200" cap="none" spc="0" normalizeH="0" baseline="0" noProof="0" dirty="0">
                <a:ln>
                  <a:noFill/>
                </a:ln>
                <a:solidFill>
                  <a:prstClr val="black"/>
                </a:solidFill>
                <a:effectLst/>
                <a:uLnTx/>
                <a:uFillTx/>
                <a:latin typeface="Carlito"/>
                <a:ea typeface="+mn-ea"/>
                <a:cs typeface="Carlito"/>
              </a:rPr>
              <a:t>so use </a:t>
            </a:r>
            <a:r>
              <a:rPr kumimoji="0" sz="1800" b="0" i="0" u="none" strike="noStrike" kern="1200" cap="none" spc="-60" normalizeH="0" baseline="0" noProof="0" dirty="0">
                <a:ln>
                  <a:noFill/>
                </a:ln>
                <a:solidFill>
                  <a:prstClr val="black"/>
                </a:solidFill>
                <a:effectLst/>
                <a:uLnTx/>
                <a:uFillTx/>
                <a:latin typeface="Tinos"/>
                <a:ea typeface="+mn-ea"/>
                <a:cs typeface="Tinos"/>
              </a:rPr>
              <a:t>𝑿~𝑷𝒐(𝟓)</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27940" lvl="0" indent="0" algn="r" defTabSz="914400" rtl="0" eaLnBrk="1" fontAlgn="auto" latinLnBrk="0" hangingPunct="1">
              <a:lnSpc>
                <a:spcPct val="100000"/>
              </a:lnSpc>
              <a:spcBef>
                <a:spcPts val="0"/>
              </a:spcBef>
              <a:spcAft>
                <a:spcPts val="0"/>
              </a:spcAft>
              <a:buClrTx/>
              <a:buSzTx/>
              <a:buFontTx/>
              <a:buNone/>
              <a:tabLst>
                <a:tab pos="1139825" algn="l"/>
              </a:tabLst>
              <a:defRPr/>
            </a:pP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330" normalizeH="0" baseline="0" noProof="0" dirty="0">
                <a:ln>
                  <a:noFill/>
                </a:ln>
                <a:solidFill>
                  <a:prstClr val="black"/>
                </a:solidFill>
                <a:effectLst/>
                <a:uLnTx/>
                <a:uFillTx/>
                <a:latin typeface="Tinos"/>
                <a:ea typeface="+mn-ea"/>
                <a:cs typeface="Tinos"/>
              </a:rPr>
              <a:t>&gt;</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𝟏𝟎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165" normalizeH="0" baseline="0" noProof="0" dirty="0">
                <a:ln>
                  <a:noFill/>
                </a:ln>
                <a:solidFill>
                  <a:prstClr val="black"/>
                </a:solidFill>
                <a:effectLst/>
                <a:uLnTx/>
                <a:uFillTx/>
                <a:latin typeface="Tinos"/>
                <a:ea typeface="+mn-ea"/>
                <a:cs typeface="Tinos"/>
              </a:rPr>
              <a:t>𝑷  </a:t>
            </a:r>
            <a:r>
              <a:rPr kumimoji="0" sz="1800" b="0" i="0" u="none" strike="noStrike" kern="1200" cap="none" spc="-155" normalizeH="0" baseline="0" noProof="0" dirty="0">
                <a:ln>
                  <a:noFill/>
                </a:ln>
                <a:solidFill>
                  <a:prstClr val="black"/>
                </a:solidFill>
                <a:effectLst/>
                <a:uLnTx/>
                <a:uFillTx/>
                <a:latin typeface="Tinos"/>
                <a:ea typeface="+mn-ea"/>
                <a:cs typeface="Tinos"/>
              </a:rPr>
              <a:t>𝑿 </a:t>
            </a:r>
            <a:r>
              <a:rPr kumimoji="0" sz="1800" b="0" i="0" u="none" strike="noStrike" kern="1200" cap="none" spc="360" normalizeH="0" baseline="0" noProof="0" dirty="0">
                <a:ln>
                  <a:noFill/>
                </a:ln>
                <a:solidFill>
                  <a:prstClr val="black"/>
                </a:solidFill>
                <a:effectLst/>
                <a:uLnTx/>
                <a:uFillTx/>
                <a:latin typeface="Tinos"/>
                <a:ea typeface="+mn-ea"/>
                <a:cs typeface="Tinos"/>
              </a:rPr>
              <a:t>≤</a:t>
            </a:r>
            <a:r>
              <a:rPr kumimoji="0" sz="1800" b="0" i="0" u="none" strike="noStrike" kern="1200" cap="none" spc="-28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𝟏𝟎</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3675379" y="2376932"/>
            <a:ext cx="103124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5" normalizeH="0" baseline="0" noProof="0" dirty="0">
                <a:ln>
                  <a:noFill/>
                </a:ln>
                <a:solidFill>
                  <a:prstClr val="black"/>
                </a:solidFill>
                <a:effectLst/>
                <a:uLnTx/>
                <a:uFillTx/>
                <a:latin typeface="Tinos"/>
                <a:ea typeface="+mn-ea"/>
                <a:cs typeface="Tinos"/>
              </a:rPr>
              <a:t> </a:t>
            </a:r>
            <a:r>
              <a:rPr kumimoji="0" sz="1800" b="0" i="0" u="none" strike="noStrike" kern="1200" cap="none" spc="-204" normalizeH="0" baseline="0" noProof="0" dirty="0">
                <a:ln>
                  <a:noFill/>
                </a:ln>
                <a:solidFill>
                  <a:prstClr val="black"/>
                </a:solidFill>
                <a:effectLst/>
                <a:uLnTx/>
                <a:uFillTx/>
                <a:latin typeface="Tinos"/>
                <a:ea typeface="+mn-ea"/>
                <a:cs typeface="Tinos"/>
              </a:rPr>
              <a:t>𝟎. </a:t>
            </a:r>
            <a:r>
              <a:rPr kumimoji="0" sz="1800" b="0" i="0" u="none" strike="noStrike" kern="1200" cap="none" spc="-325" normalizeH="0" baseline="0" noProof="0" dirty="0">
                <a:ln>
                  <a:noFill/>
                </a:ln>
                <a:solidFill>
                  <a:prstClr val="black"/>
                </a:solidFill>
                <a:effectLst/>
                <a:uLnTx/>
                <a:uFillTx/>
                <a:latin typeface="Tinos"/>
                <a:ea typeface="+mn-ea"/>
                <a:cs typeface="Tinos"/>
              </a:rPr>
              <a:t>𝟎𝟏𝟑𝟕</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grpSp>
        <p:nvGrpSpPr>
          <p:cNvPr id="12" name="object 12"/>
          <p:cNvGrpSpPr/>
          <p:nvPr/>
        </p:nvGrpSpPr>
        <p:grpSpPr>
          <a:xfrm>
            <a:off x="304788" y="2734055"/>
            <a:ext cx="7118984" cy="1982470"/>
            <a:chOff x="304788" y="2734055"/>
            <a:chExt cx="7118984" cy="1982470"/>
          </a:xfrm>
        </p:grpSpPr>
        <p:sp>
          <p:nvSpPr>
            <p:cNvPr id="13" name="object 13"/>
            <p:cNvSpPr/>
            <p:nvPr/>
          </p:nvSpPr>
          <p:spPr>
            <a:xfrm>
              <a:off x="304788" y="2734055"/>
              <a:ext cx="7118627" cy="177393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0623" y="2798063"/>
              <a:ext cx="6886956" cy="163677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938527" y="4528692"/>
              <a:ext cx="376555" cy="187960"/>
            </a:xfrm>
            <a:custGeom>
              <a:avLst/>
              <a:gdLst/>
              <a:ahLst/>
              <a:cxnLst/>
              <a:rect l="l" t="t" r="r" b="b"/>
              <a:pathLst>
                <a:path w="376555" h="187960">
                  <a:moveTo>
                    <a:pt x="316230" y="0"/>
                  </a:moveTo>
                  <a:lnTo>
                    <a:pt x="313563" y="7619"/>
                  </a:lnTo>
                  <a:lnTo>
                    <a:pt x="324421" y="12334"/>
                  </a:lnTo>
                  <a:lnTo>
                    <a:pt x="333756" y="18859"/>
                  </a:lnTo>
                  <a:lnTo>
                    <a:pt x="356250" y="62277"/>
                  </a:lnTo>
                  <a:lnTo>
                    <a:pt x="359029" y="92836"/>
                  </a:lnTo>
                  <a:lnTo>
                    <a:pt x="358318" y="109410"/>
                  </a:lnTo>
                  <a:lnTo>
                    <a:pt x="347853" y="149986"/>
                  </a:lnTo>
                  <a:lnTo>
                    <a:pt x="313817" y="180085"/>
                  </a:lnTo>
                  <a:lnTo>
                    <a:pt x="316230" y="187705"/>
                  </a:lnTo>
                  <a:lnTo>
                    <a:pt x="352109" y="166417"/>
                  </a:lnTo>
                  <a:lnTo>
                    <a:pt x="372284" y="127015"/>
                  </a:lnTo>
                  <a:lnTo>
                    <a:pt x="376174" y="93852"/>
                  </a:lnTo>
                  <a:lnTo>
                    <a:pt x="375199" y="76684"/>
                  </a:lnTo>
                  <a:lnTo>
                    <a:pt x="360680" y="32892"/>
                  </a:lnTo>
                  <a:lnTo>
                    <a:pt x="329854" y="4907"/>
                  </a:lnTo>
                  <a:lnTo>
                    <a:pt x="316230" y="0"/>
                  </a:lnTo>
                  <a:close/>
                </a:path>
                <a:path w="376555" h="187960">
                  <a:moveTo>
                    <a:pt x="59817" y="0"/>
                  </a:moveTo>
                  <a:lnTo>
                    <a:pt x="24044" y="21341"/>
                  </a:lnTo>
                  <a:lnTo>
                    <a:pt x="3841" y="60801"/>
                  </a:lnTo>
                  <a:lnTo>
                    <a:pt x="0" y="93852"/>
                  </a:lnTo>
                  <a:lnTo>
                    <a:pt x="954" y="111095"/>
                  </a:lnTo>
                  <a:lnTo>
                    <a:pt x="15367" y="154939"/>
                  </a:lnTo>
                  <a:lnTo>
                    <a:pt x="46174" y="182800"/>
                  </a:lnTo>
                  <a:lnTo>
                    <a:pt x="59817" y="187705"/>
                  </a:lnTo>
                  <a:lnTo>
                    <a:pt x="62230" y="180085"/>
                  </a:lnTo>
                  <a:lnTo>
                    <a:pt x="51536" y="175347"/>
                  </a:lnTo>
                  <a:lnTo>
                    <a:pt x="42306" y="168751"/>
                  </a:lnTo>
                  <a:lnTo>
                    <a:pt x="19843" y="124459"/>
                  </a:lnTo>
                  <a:lnTo>
                    <a:pt x="17018" y="92836"/>
                  </a:lnTo>
                  <a:lnTo>
                    <a:pt x="17728" y="76860"/>
                  </a:lnTo>
                  <a:lnTo>
                    <a:pt x="28194" y="37337"/>
                  </a:lnTo>
                  <a:lnTo>
                    <a:pt x="62484" y="7619"/>
                  </a:lnTo>
                  <a:lnTo>
                    <a:pt x="5981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p:nvPr/>
        </p:nvSpPr>
        <p:spPr>
          <a:xfrm>
            <a:off x="1536192" y="4764913"/>
            <a:ext cx="2129155" cy="187960"/>
          </a:xfrm>
          <a:custGeom>
            <a:avLst/>
            <a:gdLst/>
            <a:ahLst/>
            <a:cxnLst/>
            <a:rect l="l" t="t" r="r" b="b"/>
            <a:pathLst>
              <a:path w="2129154" h="187960">
                <a:moveTo>
                  <a:pt x="62484" y="7620"/>
                </a:moveTo>
                <a:lnTo>
                  <a:pt x="59817" y="0"/>
                </a:lnTo>
                <a:lnTo>
                  <a:pt x="46189" y="4914"/>
                </a:lnTo>
                <a:lnTo>
                  <a:pt x="34264" y="12026"/>
                </a:lnTo>
                <a:lnTo>
                  <a:pt x="8674" y="46215"/>
                </a:lnTo>
                <a:lnTo>
                  <a:pt x="0" y="93853"/>
                </a:lnTo>
                <a:lnTo>
                  <a:pt x="952" y="111099"/>
                </a:lnTo>
                <a:lnTo>
                  <a:pt x="15367" y="154940"/>
                </a:lnTo>
                <a:lnTo>
                  <a:pt x="46164" y="182803"/>
                </a:lnTo>
                <a:lnTo>
                  <a:pt x="59817" y="187706"/>
                </a:lnTo>
                <a:lnTo>
                  <a:pt x="62230" y="180086"/>
                </a:lnTo>
                <a:lnTo>
                  <a:pt x="51523" y="175348"/>
                </a:lnTo>
                <a:lnTo>
                  <a:pt x="42303" y="168757"/>
                </a:lnTo>
                <a:lnTo>
                  <a:pt x="19837" y="124460"/>
                </a:lnTo>
                <a:lnTo>
                  <a:pt x="17018" y="92837"/>
                </a:lnTo>
                <a:lnTo>
                  <a:pt x="17716" y="76873"/>
                </a:lnTo>
                <a:lnTo>
                  <a:pt x="28194" y="37338"/>
                </a:lnTo>
                <a:lnTo>
                  <a:pt x="51689" y="12344"/>
                </a:lnTo>
                <a:lnTo>
                  <a:pt x="62484" y="7620"/>
                </a:lnTo>
                <a:close/>
              </a:path>
              <a:path w="2129154" h="187960">
                <a:moveTo>
                  <a:pt x="661162" y="93853"/>
                </a:moveTo>
                <a:lnTo>
                  <a:pt x="652424" y="46215"/>
                </a:lnTo>
                <a:lnTo>
                  <a:pt x="626770" y="12026"/>
                </a:lnTo>
                <a:lnTo>
                  <a:pt x="601218" y="0"/>
                </a:lnTo>
                <a:lnTo>
                  <a:pt x="598551" y="7620"/>
                </a:lnTo>
                <a:lnTo>
                  <a:pt x="609396" y="12344"/>
                </a:lnTo>
                <a:lnTo>
                  <a:pt x="618731" y="18859"/>
                </a:lnTo>
                <a:lnTo>
                  <a:pt x="641235" y="62280"/>
                </a:lnTo>
                <a:lnTo>
                  <a:pt x="644017" y="92837"/>
                </a:lnTo>
                <a:lnTo>
                  <a:pt x="643305" y="109410"/>
                </a:lnTo>
                <a:lnTo>
                  <a:pt x="632841" y="149987"/>
                </a:lnTo>
                <a:lnTo>
                  <a:pt x="598805" y="180086"/>
                </a:lnTo>
                <a:lnTo>
                  <a:pt x="601218" y="187706"/>
                </a:lnTo>
                <a:lnTo>
                  <a:pt x="637095" y="166420"/>
                </a:lnTo>
                <a:lnTo>
                  <a:pt x="657263" y="127025"/>
                </a:lnTo>
                <a:lnTo>
                  <a:pt x="660184" y="111099"/>
                </a:lnTo>
                <a:lnTo>
                  <a:pt x="661162" y="93853"/>
                </a:lnTo>
                <a:close/>
              </a:path>
              <a:path w="2129154" h="187960">
                <a:moveTo>
                  <a:pt x="1530096" y="7620"/>
                </a:moveTo>
                <a:lnTo>
                  <a:pt x="1527429" y="0"/>
                </a:lnTo>
                <a:lnTo>
                  <a:pt x="1513801" y="4914"/>
                </a:lnTo>
                <a:lnTo>
                  <a:pt x="1501876" y="12026"/>
                </a:lnTo>
                <a:lnTo>
                  <a:pt x="1476286" y="46215"/>
                </a:lnTo>
                <a:lnTo>
                  <a:pt x="1467612" y="93853"/>
                </a:lnTo>
                <a:lnTo>
                  <a:pt x="1468564" y="111099"/>
                </a:lnTo>
                <a:lnTo>
                  <a:pt x="1482979" y="154940"/>
                </a:lnTo>
                <a:lnTo>
                  <a:pt x="1513776" y="182803"/>
                </a:lnTo>
                <a:lnTo>
                  <a:pt x="1527429" y="187706"/>
                </a:lnTo>
                <a:lnTo>
                  <a:pt x="1529842" y="180086"/>
                </a:lnTo>
                <a:lnTo>
                  <a:pt x="1519135" y="175348"/>
                </a:lnTo>
                <a:lnTo>
                  <a:pt x="1509915" y="168757"/>
                </a:lnTo>
                <a:lnTo>
                  <a:pt x="1487449" y="124460"/>
                </a:lnTo>
                <a:lnTo>
                  <a:pt x="1484630" y="92837"/>
                </a:lnTo>
                <a:lnTo>
                  <a:pt x="1485328" y="76873"/>
                </a:lnTo>
                <a:lnTo>
                  <a:pt x="1495806" y="37338"/>
                </a:lnTo>
                <a:lnTo>
                  <a:pt x="1519301" y="12344"/>
                </a:lnTo>
                <a:lnTo>
                  <a:pt x="1530096" y="7620"/>
                </a:lnTo>
                <a:close/>
              </a:path>
              <a:path w="2129154" h="187960">
                <a:moveTo>
                  <a:pt x="2128774" y="93853"/>
                </a:moveTo>
                <a:lnTo>
                  <a:pt x="2120036" y="46215"/>
                </a:lnTo>
                <a:lnTo>
                  <a:pt x="2094382" y="12026"/>
                </a:lnTo>
                <a:lnTo>
                  <a:pt x="2068830" y="0"/>
                </a:lnTo>
                <a:lnTo>
                  <a:pt x="2066163" y="7620"/>
                </a:lnTo>
                <a:lnTo>
                  <a:pt x="2077021" y="12344"/>
                </a:lnTo>
                <a:lnTo>
                  <a:pt x="2086356" y="18859"/>
                </a:lnTo>
                <a:lnTo>
                  <a:pt x="2108847" y="62280"/>
                </a:lnTo>
                <a:lnTo>
                  <a:pt x="2111629" y="92837"/>
                </a:lnTo>
                <a:lnTo>
                  <a:pt x="2110917" y="109410"/>
                </a:lnTo>
                <a:lnTo>
                  <a:pt x="2100453" y="149987"/>
                </a:lnTo>
                <a:lnTo>
                  <a:pt x="2066417" y="180086"/>
                </a:lnTo>
                <a:lnTo>
                  <a:pt x="2068830" y="187706"/>
                </a:lnTo>
                <a:lnTo>
                  <a:pt x="2104707" y="166420"/>
                </a:lnTo>
                <a:lnTo>
                  <a:pt x="2124875" y="127025"/>
                </a:lnTo>
                <a:lnTo>
                  <a:pt x="2127796" y="111099"/>
                </a:lnTo>
                <a:lnTo>
                  <a:pt x="2128774" y="9385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1365630" y="4464811"/>
            <a:ext cx="2245995" cy="505459"/>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89"/>
              </a:lnSpc>
              <a:spcBef>
                <a:spcPts val="95"/>
              </a:spcBef>
              <a:spcAft>
                <a:spcPts val="0"/>
              </a:spcAft>
              <a:buClrTx/>
              <a:buSzTx/>
              <a:buFontTx/>
              <a:buNone/>
              <a:tabLst/>
              <a:defRPr/>
            </a:pPr>
            <a:r>
              <a:rPr kumimoji="0" sz="1600" b="0" i="0" u="none" strike="noStrike" kern="1200" cap="none" spc="-85" normalizeH="0" baseline="0" noProof="0" dirty="0">
                <a:ln>
                  <a:noFill/>
                </a:ln>
                <a:solidFill>
                  <a:prstClr val="black"/>
                </a:solidFill>
                <a:effectLst/>
                <a:uLnTx/>
                <a:uFillTx/>
                <a:latin typeface="Tinos"/>
                <a:ea typeface="+mn-ea"/>
                <a:cs typeface="Tinos"/>
              </a:rPr>
              <a:t>𝑿~𝑷𝒐</a:t>
            </a:r>
            <a:r>
              <a:rPr kumimoji="0" sz="1600" b="0" i="0" u="none" strike="noStrike" kern="1200" cap="none" spc="-6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𝟏𝟎</a:t>
            </a:r>
            <a:endParaRPr kumimoji="0" sz="16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889"/>
              </a:lnSpc>
              <a:spcBef>
                <a:spcPts val="0"/>
              </a:spcBef>
              <a:spcAft>
                <a:spcPts val="0"/>
              </a:spcAft>
              <a:buClrTx/>
              <a:buSzTx/>
              <a:buFontTx/>
              <a:buNone/>
              <a:tabLst>
                <a:tab pos="905510" algn="l"/>
              </a:tabLst>
              <a:defRPr/>
            </a:pPr>
            <a:r>
              <a:rPr kumimoji="0" sz="1600" b="0" i="0" u="none" strike="noStrike" kern="1200" cap="none" spc="-150" normalizeH="0" baseline="0" noProof="0" dirty="0">
                <a:ln>
                  <a:noFill/>
                </a:ln>
                <a:solidFill>
                  <a:prstClr val="black"/>
                </a:solidFill>
                <a:effectLst/>
                <a:uLnTx/>
                <a:uFillTx/>
                <a:latin typeface="Tinos"/>
                <a:ea typeface="+mn-ea"/>
                <a:cs typeface="Tinos"/>
              </a:rPr>
              <a:t>𝑷   </a:t>
            </a:r>
            <a:r>
              <a:rPr kumimoji="0" sz="1600" b="0" i="0" u="none" strike="noStrike" kern="1200" cap="none" spc="-140" normalizeH="0" baseline="0" noProof="0" dirty="0">
                <a:ln>
                  <a:noFill/>
                </a:ln>
                <a:solidFill>
                  <a:prstClr val="black"/>
                </a:solidFill>
                <a:effectLst/>
                <a:uLnTx/>
                <a:uFillTx/>
                <a:latin typeface="Tinos"/>
                <a:ea typeface="+mn-ea"/>
                <a:cs typeface="Tinos"/>
              </a:rPr>
              <a:t>𝑿</a:t>
            </a:r>
            <a:r>
              <a:rPr kumimoji="0" sz="1600" b="0" i="0" u="none" strike="noStrike" kern="1200" cap="none" spc="-30" normalizeH="0" baseline="0" noProof="0" dirty="0">
                <a:ln>
                  <a:noFill/>
                </a:ln>
                <a:solidFill>
                  <a:prstClr val="black"/>
                </a:solidFill>
                <a:effectLst/>
                <a:uLnTx/>
                <a:uFillTx/>
                <a:latin typeface="Tinos"/>
                <a:ea typeface="+mn-ea"/>
                <a:cs typeface="Tinos"/>
              </a:rPr>
              <a:t> </a:t>
            </a:r>
            <a:r>
              <a:rPr kumimoji="0" sz="1600" b="0" i="0" u="none" strike="noStrike" kern="1200" cap="none" spc="315" normalizeH="0" baseline="0" noProof="0" dirty="0">
                <a:ln>
                  <a:noFill/>
                </a:ln>
                <a:solidFill>
                  <a:prstClr val="black"/>
                </a:solidFill>
                <a:effectLst/>
                <a:uLnTx/>
                <a:uFillTx/>
                <a:latin typeface="Tinos"/>
                <a:ea typeface="+mn-ea"/>
                <a:cs typeface="Tinos"/>
              </a:rPr>
              <a:t>≥</a:t>
            </a:r>
            <a:r>
              <a:rPr kumimoji="0" sz="1600" b="0" i="0" u="none" strike="noStrike" kern="1200" cap="none" spc="5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𝟒	</a:t>
            </a:r>
            <a:r>
              <a:rPr kumimoji="0" sz="1600" b="0" i="0" u="none" strike="noStrike" kern="1200" cap="none" spc="29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𝟏 </a:t>
            </a:r>
            <a:r>
              <a:rPr kumimoji="0" sz="1600" b="0" i="0" u="none" strike="noStrike" kern="1200" cap="none" spc="290" normalizeH="0" baseline="0" noProof="0" dirty="0">
                <a:ln>
                  <a:noFill/>
                </a:ln>
                <a:solidFill>
                  <a:prstClr val="black"/>
                </a:solidFill>
                <a:effectLst/>
                <a:uLnTx/>
                <a:uFillTx/>
                <a:latin typeface="Tinos"/>
                <a:ea typeface="+mn-ea"/>
                <a:cs typeface="Tinos"/>
              </a:rPr>
              <a:t>− </a:t>
            </a:r>
            <a:r>
              <a:rPr kumimoji="0" sz="1600" b="0" i="0" u="none" strike="noStrike" kern="1200" cap="none" spc="-150" normalizeH="0" baseline="0" noProof="0" dirty="0">
                <a:ln>
                  <a:noFill/>
                </a:ln>
                <a:solidFill>
                  <a:prstClr val="black"/>
                </a:solidFill>
                <a:effectLst/>
                <a:uLnTx/>
                <a:uFillTx/>
                <a:latin typeface="Tinos"/>
                <a:ea typeface="+mn-ea"/>
                <a:cs typeface="Tinos"/>
              </a:rPr>
              <a:t>𝑷 </a:t>
            </a:r>
            <a:r>
              <a:rPr kumimoji="0" sz="1600" b="0" i="0" u="none" strike="noStrike" kern="1200" cap="none" spc="-140" normalizeH="0" baseline="0" noProof="0" dirty="0">
                <a:ln>
                  <a:noFill/>
                </a:ln>
                <a:solidFill>
                  <a:prstClr val="black"/>
                </a:solidFill>
                <a:effectLst/>
                <a:uLnTx/>
                <a:uFillTx/>
                <a:latin typeface="Tinos"/>
                <a:ea typeface="+mn-ea"/>
                <a:cs typeface="Tinos"/>
              </a:rPr>
              <a:t>𝑿 </a:t>
            </a:r>
            <a:r>
              <a:rPr kumimoji="0" sz="1600" b="0" i="0" u="none" strike="noStrike" kern="1200" cap="none" spc="315" normalizeH="0" baseline="0" noProof="0" dirty="0">
                <a:ln>
                  <a:noFill/>
                </a:ln>
                <a:solidFill>
                  <a:prstClr val="black"/>
                </a:solidFill>
                <a:effectLst/>
                <a:uLnTx/>
                <a:uFillTx/>
                <a:latin typeface="Tinos"/>
                <a:ea typeface="+mn-ea"/>
                <a:cs typeface="Tinos"/>
              </a:rPr>
              <a:t>≤</a:t>
            </a:r>
            <a:r>
              <a:rPr kumimoji="0" sz="1600" b="0" i="0" u="none" strike="noStrike" kern="1200" cap="none" spc="-22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𝟑</a:t>
            </a:r>
            <a:endParaRPr kumimoji="0" sz="16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txBox="1"/>
          <p:nvPr/>
        </p:nvSpPr>
        <p:spPr>
          <a:xfrm>
            <a:off x="3905250" y="4701032"/>
            <a:ext cx="92011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290" normalizeH="0" baseline="0" noProof="0" dirty="0">
                <a:ln>
                  <a:noFill/>
                </a:ln>
                <a:solidFill>
                  <a:prstClr val="black"/>
                </a:solidFill>
                <a:effectLst/>
                <a:uLnTx/>
                <a:uFillTx/>
                <a:latin typeface="Tinos"/>
                <a:ea typeface="+mn-ea"/>
                <a:cs typeface="Tinos"/>
              </a:rPr>
              <a:t>=</a:t>
            </a:r>
            <a:r>
              <a:rPr kumimoji="0" sz="1600" b="0" i="0" u="none" strike="noStrike" kern="1200" cap="none" spc="15" normalizeH="0" baseline="0" noProof="0" dirty="0">
                <a:ln>
                  <a:noFill/>
                </a:ln>
                <a:solidFill>
                  <a:prstClr val="black"/>
                </a:solidFill>
                <a:effectLst/>
                <a:uLnTx/>
                <a:uFillTx/>
                <a:latin typeface="Tinos"/>
                <a:ea typeface="+mn-ea"/>
                <a:cs typeface="Tinos"/>
              </a:rPr>
              <a:t> </a:t>
            </a:r>
            <a:r>
              <a:rPr kumimoji="0" sz="1600" b="0" i="0" u="none" strike="noStrike" kern="1200" cap="none" spc="-180" normalizeH="0" baseline="0" noProof="0" dirty="0">
                <a:ln>
                  <a:noFill/>
                </a:ln>
                <a:solidFill>
                  <a:prstClr val="black"/>
                </a:solidFill>
                <a:effectLst/>
                <a:uLnTx/>
                <a:uFillTx/>
                <a:latin typeface="Tinos"/>
                <a:ea typeface="+mn-ea"/>
                <a:cs typeface="Tinos"/>
              </a:rPr>
              <a:t>𝟎. </a:t>
            </a:r>
            <a:r>
              <a:rPr kumimoji="0" sz="1600" b="0" i="0" u="none" strike="noStrike" kern="1200" cap="none" spc="-290" normalizeH="0" baseline="0" noProof="0" dirty="0">
                <a:ln>
                  <a:noFill/>
                </a:ln>
                <a:solidFill>
                  <a:prstClr val="black"/>
                </a:solidFill>
                <a:effectLst/>
                <a:uLnTx/>
                <a:uFillTx/>
                <a:latin typeface="Tinos"/>
                <a:ea typeface="+mn-ea"/>
                <a:cs typeface="Tinos"/>
              </a:rPr>
              <a:t>𝟗𝟖𝟗𝟕</a:t>
            </a:r>
            <a:endParaRPr kumimoji="0" sz="1600" b="0" i="0" u="none" strike="noStrike" kern="1200" cap="none" spc="0" normalizeH="0" baseline="0" noProof="0">
              <a:ln>
                <a:noFill/>
              </a:ln>
              <a:solidFill>
                <a:prstClr val="black"/>
              </a:solidFill>
              <a:effectLst/>
              <a:uLnTx/>
              <a:uFillTx/>
              <a:latin typeface="Tinos"/>
              <a:ea typeface="+mn-ea"/>
              <a:cs typeface="Tinos"/>
            </a:endParaRPr>
          </a:p>
        </p:txBody>
      </p:sp>
      <p:grpSp>
        <p:nvGrpSpPr>
          <p:cNvPr id="19" name="object 19"/>
          <p:cNvGrpSpPr/>
          <p:nvPr/>
        </p:nvGrpSpPr>
        <p:grpSpPr>
          <a:xfrm>
            <a:off x="406908" y="4907278"/>
            <a:ext cx="6235065" cy="1950720"/>
            <a:chOff x="406908" y="4907278"/>
            <a:chExt cx="6235065" cy="1950720"/>
          </a:xfrm>
        </p:grpSpPr>
        <p:sp>
          <p:nvSpPr>
            <p:cNvPr id="20" name="object 20"/>
            <p:cNvSpPr/>
            <p:nvPr/>
          </p:nvSpPr>
          <p:spPr>
            <a:xfrm>
              <a:off x="406908" y="4907278"/>
              <a:ext cx="6234684" cy="195072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531876" y="4992622"/>
              <a:ext cx="5984748" cy="186537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object 22"/>
          <p:cNvSpPr/>
          <p:nvPr/>
        </p:nvSpPr>
        <p:spPr>
          <a:xfrm>
            <a:off x="7617206" y="5396610"/>
            <a:ext cx="894715" cy="187960"/>
          </a:xfrm>
          <a:custGeom>
            <a:avLst/>
            <a:gdLst/>
            <a:ahLst/>
            <a:cxnLst/>
            <a:rect l="l" t="t" r="r" b="b"/>
            <a:pathLst>
              <a:path w="894715" h="187960">
                <a:moveTo>
                  <a:pt x="834390" y="0"/>
                </a:moveTo>
                <a:lnTo>
                  <a:pt x="831723" y="7619"/>
                </a:lnTo>
                <a:lnTo>
                  <a:pt x="842601" y="12336"/>
                </a:lnTo>
                <a:lnTo>
                  <a:pt x="851979" y="18875"/>
                </a:lnTo>
                <a:lnTo>
                  <a:pt x="874426" y="62404"/>
                </a:lnTo>
                <a:lnTo>
                  <a:pt x="877189" y="92963"/>
                </a:lnTo>
                <a:lnTo>
                  <a:pt x="876496" y="109537"/>
                </a:lnTo>
                <a:lnTo>
                  <a:pt x="866013" y="150113"/>
                </a:lnTo>
                <a:lnTo>
                  <a:pt x="832103" y="180212"/>
                </a:lnTo>
                <a:lnTo>
                  <a:pt x="834390" y="187832"/>
                </a:lnTo>
                <a:lnTo>
                  <a:pt x="870287" y="166491"/>
                </a:lnTo>
                <a:lnTo>
                  <a:pt x="890444" y="127126"/>
                </a:lnTo>
                <a:lnTo>
                  <a:pt x="894334" y="93979"/>
                </a:lnTo>
                <a:lnTo>
                  <a:pt x="893359" y="76737"/>
                </a:lnTo>
                <a:lnTo>
                  <a:pt x="878840" y="32892"/>
                </a:lnTo>
                <a:lnTo>
                  <a:pt x="848032" y="4925"/>
                </a:lnTo>
                <a:lnTo>
                  <a:pt x="834390" y="0"/>
                </a:lnTo>
                <a:close/>
              </a:path>
              <a:path w="894715" h="187960">
                <a:moveTo>
                  <a:pt x="59944" y="0"/>
                </a:moveTo>
                <a:lnTo>
                  <a:pt x="24064" y="21395"/>
                </a:lnTo>
                <a:lnTo>
                  <a:pt x="3889" y="60817"/>
                </a:lnTo>
                <a:lnTo>
                  <a:pt x="0" y="93979"/>
                </a:lnTo>
                <a:lnTo>
                  <a:pt x="974" y="111220"/>
                </a:lnTo>
                <a:lnTo>
                  <a:pt x="15494" y="154939"/>
                </a:lnTo>
                <a:lnTo>
                  <a:pt x="46247" y="182925"/>
                </a:lnTo>
                <a:lnTo>
                  <a:pt x="59944" y="187832"/>
                </a:lnTo>
                <a:lnTo>
                  <a:pt x="62229" y="180212"/>
                </a:lnTo>
                <a:lnTo>
                  <a:pt x="51538" y="175474"/>
                </a:lnTo>
                <a:lnTo>
                  <a:pt x="42322" y="168878"/>
                </a:lnTo>
                <a:lnTo>
                  <a:pt x="19923" y="124586"/>
                </a:lnTo>
                <a:lnTo>
                  <a:pt x="17145" y="92963"/>
                </a:lnTo>
                <a:lnTo>
                  <a:pt x="17837" y="76987"/>
                </a:lnTo>
                <a:lnTo>
                  <a:pt x="28321" y="37464"/>
                </a:lnTo>
                <a:lnTo>
                  <a:pt x="62611" y="7619"/>
                </a:lnTo>
                <a:lnTo>
                  <a:pt x="5994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324597" y="5640501"/>
            <a:ext cx="661670" cy="187960"/>
          </a:xfrm>
          <a:custGeom>
            <a:avLst/>
            <a:gdLst/>
            <a:ahLst/>
            <a:cxnLst/>
            <a:rect l="l" t="t" r="r" b="b"/>
            <a:pathLst>
              <a:path w="661670" h="187960">
                <a:moveTo>
                  <a:pt x="601218" y="0"/>
                </a:moveTo>
                <a:lnTo>
                  <a:pt x="598551" y="7619"/>
                </a:lnTo>
                <a:lnTo>
                  <a:pt x="609429" y="12335"/>
                </a:lnTo>
                <a:lnTo>
                  <a:pt x="618807" y="18861"/>
                </a:lnTo>
                <a:lnTo>
                  <a:pt x="641254" y="62309"/>
                </a:lnTo>
                <a:lnTo>
                  <a:pt x="644017" y="92925"/>
                </a:lnTo>
                <a:lnTo>
                  <a:pt x="643324" y="109482"/>
                </a:lnTo>
                <a:lnTo>
                  <a:pt x="632841" y="150037"/>
                </a:lnTo>
                <a:lnTo>
                  <a:pt x="598931" y="180124"/>
                </a:lnTo>
                <a:lnTo>
                  <a:pt x="601218" y="187744"/>
                </a:lnTo>
                <a:lnTo>
                  <a:pt x="637115" y="166428"/>
                </a:lnTo>
                <a:lnTo>
                  <a:pt x="657272" y="127084"/>
                </a:lnTo>
                <a:lnTo>
                  <a:pt x="661161" y="93916"/>
                </a:lnTo>
                <a:lnTo>
                  <a:pt x="660187" y="76707"/>
                </a:lnTo>
                <a:lnTo>
                  <a:pt x="645668" y="32905"/>
                </a:lnTo>
                <a:lnTo>
                  <a:pt x="614860" y="4912"/>
                </a:lnTo>
                <a:lnTo>
                  <a:pt x="601218" y="0"/>
                </a:lnTo>
                <a:close/>
              </a:path>
              <a:path w="661670" h="187960">
                <a:moveTo>
                  <a:pt x="59944" y="0"/>
                </a:moveTo>
                <a:lnTo>
                  <a:pt x="24064" y="21363"/>
                </a:lnTo>
                <a:lnTo>
                  <a:pt x="3889" y="60801"/>
                </a:lnTo>
                <a:lnTo>
                  <a:pt x="0" y="93916"/>
                </a:lnTo>
                <a:lnTo>
                  <a:pt x="974" y="111166"/>
                </a:lnTo>
                <a:lnTo>
                  <a:pt x="15494" y="154927"/>
                </a:lnTo>
                <a:lnTo>
                  <a:pt x="46247" y="182836"/>
                </a:lnTo>
                <a:lnTo>
                  <a:pt x="59944" y="187744"/>
                </a:lnTo>
                <a:lnTo>
                  <a:pt x="62229" y="180124"/>
                </a:lnTo>
                <a:lnTo>
                  <a:pt x="51538" y="175385"/>
                </a:lnTo>
                <a:lnTo>
                  <a:pt x="42322" y="168790"/>
                </a:lnTo>
                <a:lnTo>
                  <a:pt x="19923" y="124520"/>
                </a:lnTo>
                <a:lnTo>
                  <a:pt x="17145" y="92925"/>
                </a:lnTo>
                <a:lnTo>
                  <a:pt x="17837" y="76909"/>
                </a:lnTo>
                <a:lnTo>
                  <a:pt x="28321" y="37350"/>
                </a:lnTo>
                <a:lnTo>
                  <a:pt x="62610" y="7619"/>
                </a:lnTo>
                <a:lnTo>
                  <a:pt x="5994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7605014" y="5884341"/>
            <a:ext cx="894715" cy="187960"/>
          </a:xfrm>
          <a:custGeom>
            <a:avLst/>
            <a:gdLst/>
            <a:ahLst/>
            <a:cxnLst/>
            <a:rect l="l" t="t" r="r" b="b"/>
            <a:pathLst>
              <a:path w="894715" h="187960">
                <a:moveTo>
                  <a:pt x="834389" y="0"/>
                </a:moveTo>
                <a:lnTo>
                  <a:pt x="831722" y="7619"/>
                </a:lnTo>
                <a:lnTo>
                  <a:pt x="842601" y="12335"/>
                </a:lnTo>
                <a:lnTo>
                  <a:pt x="851979" y="18861"/>
                </a:lnTo>
                <a:lnTo>
                  <a:pt x="874426" y="62309"/>
                </a:lnTo>
                <a:lnTo>
                  <a:pt x="877188" y="92925"/>
                </a:lnTo>
                <a:lnTo>
                  <a:pt x="876496" y="109482"/>
                </a:lnTo>
                <a:lnTo>
                  <a:pt x="866012" y="150037"/>
                </a:lnTo>
                <a:lnTo>
                  <a:pt x="832103" y="180124"/>
                </a:lnTo>
                <a:lnTo>
                  <a:pt x="834389" y="187744"/>
                </a:lnTo>
                <a:lnTo>
                  <a:pt x="870287" y="166428"/>
                </a:lnTo>
                <a:lnTo>
                  <a:pt x="890444" y="127084"/>
                </a:lnTo>
                <a:lnTo>
                  <a:pt x="894333" y="93916"/>
                </a:lnTo>
                <a:lnTo>
                  <a:pt x="893359" y="76707"/>
                </a:lnTo>
                <a:lnTo>
                  <a:pt x="878839" y="32905"/>
                </a:lnTo>
                <a:lnTo>
                  <a:pt x="848032" y="4912"/>
                </a:lnTo>
                <a:lnTo>
                  <a:pt x="834389" y="0"/>
                </a:lnTo>
                <a:close/>
              </a:path>
              <a:path w="894715" h="187960">
                <a:moveTo>
                  <a:pt x="59943" y="0"/>
                </a:moveTo>
                <a:lnTo>
                  <a:pt x="24064" y="21363"/>
                </a:lnTo>
                <a:lnTo>
                  <a:pt x="3889" y="60801"/>
                </a:lnTo>
                <a:lnTo>
                  <a:pt x="0" y="93916"/>
                </a:lnTo>
                <a:lnTo>
                  <a:pt x="974" y="111166"/>
                </a:lnTo>
                <a:lnTo>
                  <a:pt x="15493" y="154927"/>
                </a:lnTo>
                <a:lnTo>
                  <a:pt x="46247" y="182836"/>
                </a:lnTo>
                <a:lnTo>
                  <a:pt x="59943" y="187744"/>
                </a:lnTo>
                <a:lnTo>
                  <a:pt x="62229" y="180124"/>
                </a:lnTo>
                <a:lnTo>
                  <a:pt x="51538" y="175385"/>
                </a:lnTo>
                <a:lnTo>
                  <a:pt x="42322" y="168790"/>
                </a:lnTo>
                <a:lnTo>
                  <a:pt x="19923" y="124520"/>
                </a:lnTo>
                <a:lnTo>
                  <a:pt x="17144" y="92925"/>
                </a:lnTo>
                <a:lnTo>
                  <a:pt x="17837" y="76909"/>
                </a:lnTo>
                <a:lnTo>
                  <a:pt x="28320" y="37350"/>
                </a:lnTo>
                <a:lnTo>
                  <a:pt x="62610" y="7619"/>
                </a:lnTo>
                <a:lnTo>
                  <a:pt x="5994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7647685" y="6128181"/>
            <a:ext cx="254635" cy="187960"/>
          </a:xfrm>
          <a:custGeom>
            <a:avLst/>
            <a:gdLst/>
            <a:ahLst/>
            <a:cxnLst/>
            <a:rect l="l" t="t" r="r" b="b"/>
            <a:pathLst>
              <a:path w="254634" h="187960">
                <a:moveTo>
                  <a:pt x="194310" y="0"/>
                </a:moveTo>
                <a:lnTo>
                  <a:pt x="191643" y="7620"/>
                </a:lnTo>
                <a:lnTo>
                  <a:pt x="202521" y="12335"/>
                </a:lnTo>
                <a:lnTo>
                  <a:pt x="211899" y="18861"/>
                </a:lnTo>
                <a:lnTo>
                  <a:pt x="234346" y="62309"/>
                </a:lnTo>
                <a:lnTo>
                  <a:pt x="237109" y="92925"/>
                </a:lnTo>
                <a:lnTo>
                  <a:pt x="236416" y="109482"/>
                </a:lnTo>
                <a:lnTo>
                  <a:pt x="225933" y="150037"/>
                </a:lnTo>
                <a:lnTo>
                  <a:pt x="192024" y="180124"/>
                </a:lnTo>
                <a:lnTo>
                  <a:pt x="194310" y="187744"/>
                </a:lnTo>
                <a:lnTo>
                  <a:pt x="230207" y="166428"/>
                </a:lnTo>
                <a:lnTo>
                  <a:pt x="250364" y="127084"/>
                </a:lnTo>
                <a:lnTo>
                  <a:pt x="254254" y="93916"/>
                </a:lnTo>
                <a:lnTo>
                  <a:pt x="253279" y="76707"/>
                </a:lnTo>
                <a:lnTo>
                  <a:pt x="238760" y="32905"/>
                </a:lnTo>
                <a:lnTo>
                  <a:pt x="207952" y="4912"/>
                </a:lnTo>
                <a:lnTo>
                  <a:pt x="194310" y="0"/>
                </a:lnTo>
                <a:close/>
              </a:path>
              <a:path w="254634" h="187960">
                <a:moveTo>
                  <a:pt x="59944" y="0"/>
                </a:moveTo>
                <a:lnTo>
                  <a:pt x="24064" y="21363"/>
                </a:lnTo>
                <a:lnTo>
                  <a:pt x="3889" y="60801"/>
                </a:lnTo>
                <a:lnTo>
                  <a:pt x="0" y="93916"/>
                </a:lnTo>
                <a:lnTo>
                  <a:pt x="974" y="111166"/>
                </a:lnTo>
                <a:lnTo>
                  <a:pt x="15494" y="154927"/>
                </a:lnTo>
                <a:lnTo>
                  <a:pt x="46247" y="182836"/>
                </a:lnTo>
                <a:lnTo>
                  <a:pt x="59944" y="187744"/>
                </a:lnTo>
                <a:lnTo>
                  <a:pt x="62230" y="180124"/>
                </a:lnTo>
                <a:lnTo>
                  <a:pt x="51538" y="175385"/>
                </a:lnTo>
                <a:lnTo>
                  <a:pt x="42322" y="168790"/>
                </a:lnTo>
                <a:lnTo>
                  <a:pt x="19923" y="124520"/>
                </a:lnTo>
                <a:lnTo>
                  <a:pt x="17145" y="92925"/>
                </a:lnTo>
                <a:lnTo>
                  <a:pt x="17837" y="76909"/>
                </a:lnTo>
                <a:lnTo>
                  <a:pt x="28321" y="37350"/>
                </a:lnTo>
                <a:lnTo>
                  <a:pt x="62611" y="7620"/>
                </a:lnTo>
                <a:lnTo>
                  <a:pt x="5994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324597" y="6372021"/>
            <a:ext cx="769620" cy="187960"/>
          </a:xfrm>
          <a:custGeom>
            <a:avLst/>
            <a:gdLst/>
            <a:ahLst/>
            <a:cxnLst/>
            <a:rect l="l" t="t" r="r" b="b"/>
            <a:pathLst>
              <a:path w="769620" h="187959">
                <a:moveTo>
                  <a:pt x="709422" y="0"/>
                </a:moveTo>
                <a:lnTo>
                  <a:pt x="706754" y="7620"/>
                </a:lnTo>
                <a:lnTo>
                  <a:pt x="717633" y="12335"/>
                </a:lnTo>
                <a:lnTo>
                  <a:pt x="727011" y="18861"/>
                </a:lnTo>
                <a:lnTo>
                  <a:pt x="749458" y="62309"/>
                </a:lnTo>
                <a:lnTo>
                  <a:pt x="752221" y="92925"/>
                </a:lnTo>
                <a:lnTo>
                  <a:pt x="751528" y="109488"/>
                </a:lnTo>
                <a:lnTo>
                  <a:pt x="741045" y="150037"/>
                </a:lnTo>
                <a:lnTo>
                  <a:pt x="707135" y="180124"/>
                </a:lnTo>
                <a:lnTo>
                  <a:pt x="709422" y="187744"/>
                </a:lnTo>
                <a:lnTo>
                  <a:pt x="745319" y="166428"/>
                </a:lnTo>
                <a:lnTo>
                  <a:pt x="765476" y="127084"/>
                </a:lnTo>
                <a:lnTo>
                  <a:pt x="769366" y="93916"/>
                </a:lnTo>
                <a:lnTo>
                  <a:pt x="768391" y="76707"/>
                </a:lnTo>
                <a:lnTo>
                  <a:pt x="753872" y="32905"/>
                </a:lnTo>
                <a:lnTo>
                  <a:pt x="723064" y="4912"/>
                </a:lnTo>
                <a:lnTo>
                  <a:pt x="709422" y="0"/>
                </a:lnTo>
                <a:close/>
              </a:path>
              <a:path w="769620" h="187959">
                <a:moveTo>
                  <a:pt x="59944" y="0"/>
                </a:moveTo>
                <a:lnTo>
                  <a:pt x="24064" y="21363"/>
                </a:lnTo>
                <a:lnTo>
                  <a:pt x="3889" y="60801"/>
                </a:lnTo>
                <a:lnTo>
                  <a:pt x="0" y="93916"/>
                </a:lnTo>
                <a:lnTo>
                  <a:pt x="974" y="111166"/>
                </a:lnTo>
                <a:lnTo>
                  <a:pt x="15494" y="154927"/>
                </a:lnTo>
                <a:lnTo>
                  <a:pt x="46247" y="182836"/>
                </a:lnTo>
                <a:lnTo>
                  <a:pt x="59944" y="187744"/>
                </a:lnTo>
                <a:lnTo>
                  <a:pt x="62229" y="180124"/>
                </a:lnTo>
                <a:lnTo>
                  <a:pt x="51538" y="175385"/>
                </a:lnTo>
                <a:lnTo>
                  <a:pt x="42322" y="168790"/>
                </a:lnTo>
                <a:lnTo>
                  <a:pt x="19923" y="124525"/>
                </a:lnTo>
                <a:lnTo>
                  <a:pt x="17145" y="92925"/>
                </a:lnTo>
                <a:lnTo>
                  <a:pt x="17837" y="76909"/>
                </a:lnTo>
                <a:lnTo>
                  <a:pt x="28321" y="37350"/>
                </a:lnTo>
                <a:lnTo>
                  <a:pt x="62610" y="7620"/>
                </a:lnTo>
                <a:lnTo>
                  <a:pt x="5994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6786626" y="5322275"/>
            <a:ext cx="2317115" cy="1255395"/>
          </a:xfrm>
          <a:prstGeom prst="rect">
            <a:avLst/>
          </a:prstGeom>
        </p:spPr>
        <p:txBody>
          <a:bodyPr vert="horz" wrap="square" lIns="0" tIns="16510" rIns="0" bIns="0" rtlCol="0">
            <a:spAutoFit/>
          </a:bodyPr>
          <a:lstStyle/>
          <a:p>
            <a:pPr marL="38100" marR="0" lvl="0" indent="0" algn="l" defTabSz="914400" rtl="0" eaLnBrk="1" fontAlgn="auto" latinLnBrk="0" hangingPunct="1">
              <a:lnSpc>
                <a:spcPts val="1975"/>
              </a:lnSpc>
              <a:spcBef>
                <a:spcPts val="130"/>
              </a:spcBef>
              <a:spcAft>
                <a:spcPts val="0"/>
              </a:spcAft>
              <a:buClrTx/>
              <a:buSzTx/>
              <a:buFontTx/>
              <a:buNone/>
              <a:tabLst>
                <a:tab pos="380365" algn="l"/>
              </a:tabLst>
              <a:defRPr/>
            </a:pPr>
            <a:r>
              <a:rPr kumimoji="0" sz="1650" b="1" i="1" u="none" strike="noStrike" kern="1200" cap="none" spc="-25" normalizeH="0" baseline="0" noProof="0" dirty="0">
                <a:ln>
                  <a:noFill/>
                </a:ln>
                <a:solidFill>
                  <a:prstClr val="black"/>
                </a:solidFill>
                <a:effectLst/>
                <a:uLnTx/>
                <a:uFillTx/>
                <a:latin typeface="Arimo"/>
                <a:ea typeface="+mn-ea"/>
                <a:cs typeface="Arimo"/>
              </a:rPr>
              <a:t>a)	</a:t>
            </a:r>
            <a:r>
              <a:rPr kumimoji="0" sz="1600" b="0" i="0" u="none" strike="noStrike" kern="1200" cap="none" spc="15" normalizeH="0" baseline="0" noProof="0" dirty="0">
                <a:ln>
                  <a:noFill/>
                </a:ln>
                <a:solidFill>
                  <a:prstClr val="black"/>
                </a:solidFill>
                <a:effectLst/>
                <a:uLnTx/>
                <a:uFillTx/>
                <a:latin typeface="Tinos"/>
                <a:ea typeface="+mn-ea"/>
                <a:cs typeface="Tinos"/>
              </a:rPr>
              <a:t>𝑿~𝑩 </a:t>
            </a:r>
            <a:r>
              <a:rPr kumimoji="0" sz="1600" b="0" i="0" u="none" strike="noStrike" kern="1200" cap="none" spc="-215" normalizeH="0" baseline="0" noProof="0" dirty="0">
                <a:ln>
                  <a:noFill/>
                </a:ln>
                <a:solidFill>
                  <a:prstClr val="black"/>
                </a:solidFill>
                <a:effectLst/>
                <a:uLnTx/>
                <a:uFillTx/>
                <a:latin typeface="Tinos"/>
                <a:ea typeface="+mn-ea"/>
                <a:cs typeface="Tinos"/>
              </a:rPr>
              <a:t>𝟑𝟎, </a:t>
            </a:r>
            <a:r>
              <a:rPr kumimoji="0" sz="1600" b="0" i="0" u="none" strike="noStrike" kern="1200" cap="none" spc="-175" normalizeH="0" baseline="0" noProof="0" dirty="0">
                <a:ln>
                  <a:noFill/>
                </a:ln>
                <a:solidFill>
                  <a:prstClr val="black"/>
                </a:solidFill>
                <a:effectLst/>
                <a:uLnTx/>
                <a:uFillTx/>
                <a:latin typeface="Tinos"/>
                <a:ea typeface="+mn-ea"/>
                <a:cs typeface="Tinos"/>
              </a:rPr>
              <a:t>𝟎.</a:t>
            </a:r>
            <a:r>
              <a:rPr kumimoji="0" sz="1600" b="0" i="0" u="none" strike="noStrike" kern="1200" cap="none" spc="-254"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𝟏𝟓</a:t>
            </a:r>
            <a:endParaRPr kumimoji="0" sz="1600" b="0" i="0" u="none" strike="noStrike" kern="1200" cap="none" spc="0" normalizeH="0" baseline="0" noProof="0">
              <a:ln>
                <a:noFill/>
              </a:ln>
              <a:solidFill>
                <a:prstClr val="black"/>
              </a:solidFill>
              <a:effectLst/>
              <a:uLnTx/>
              <a:uFillTx/>
              <a:latin typeface="Tinos"/>
              <a:ea typeface="+mn-ea"/>
              <a:cs typeface="Tinos"/>
            </a:endParaRPr>
          </a:p>
          <a:p>
            <a:pPr marL="380365" marR="0" lvl="0" indent="0" algn="l" defTabSz="914400" rtl="0" eaLnBrk="1" fontAlgn="auto" latinLnBrk="0" hangingPunct="1">
              <a:lnSpc>
                <a:spcPts val="1889"/>
              </a:lnSpc>
              <a:spcBef>
                <a:spcPts val="0"/>
              </a:spcBef>
              <a:spcAft>
                <a:spcPts val="0"/>
              </a:spcAft>
              <a:buClrTx/>
              <a:buSzTx/>
              <a:buFontTx/>
              <a:buNone/>
              <a:tabLst>
                <a:tab pos="1273810" algn="l"/>
              </a:tabLst>
              <a:defRPr/>
            </a:pPr>
            <a:r>
              <a:rPr kumimoji="0" sz="1600" b="0" i="0" u="none" strike="noStrike" kern="1200" cap="none" spc="-150" normalizeH="0" baseline="0" noProof="0" dirty="0">
                <a:ln>
                  <a:noFill/>
                </a:ln>
                <a:solidFill>
                  <a:prstClr val="black"/>
                </a:solidFill>
                <a:effectLst/>
                <a:uLnTx/>
                <a:uFillTx/>
                <a:latin typeface="Tinos"/>
                <a:ea typeface="+mn-ea"/>
                <a:cs typeface="Tinos"/>
              </a:rPr>
              <a:t>𝑷   </a:t>
            </a:r>
            <a:r>
              <a:rPr kumimoji="0" sz="1600" b="0" i="0" u="none" strike="noStrike" kern="1200" cap="none" spc="-140" normalizeH="0" baseline="0" noProof="0" dirty="0">
                <a:ln>
                  <a:noFill/>
                </a:ln>
                <a:solidFill>
                  <a:prstClr val="black"/>
                </a:solidFill>
                <a:effectLst/>
                <a:uLnTx/>
                <a:uFillTx/>
                <a:latin typeface="Tinos"/>
                <a:ea typeface="+mn-ea"/>
                <a:cs typeface="Tinos"/>
              </a:rPr>
              <a:t>𝑿</a:t>
            </a:r>
            <a:r>
              <a:rPr kumimoji="0" sz="1600" b="0" i="0" u="none" strike="noStrike" kern="1200" cap="none" spc="-30" normalizeH="0" baseline="0" noProof="0" dirty="0">
                <a:ln>
                  <a:noFill/>
                </a:ln>
                <a:solidFill>
                  <a:prstClr val="black"/>
                </a:solidFill>
                <a:effectLst/>
                <a:uLnTx/>
                <a:uFillTx/>
                <a:latin typeface="Tinos"/>
                <a:ea typeface="+mn-ea"/>
                <a:cs typeface="Tinos"/>
              </a:rPr>
              <a:t> </a:t>
            </a:r>
            <a:r>
              <a:rPr kumimoji="0" sz="1600" b="0" i="0" u="none" strike="noStrike" kern="1200" cap="none" spc="315" normalizeH="0" baseline="0" noProof="0" dirty="0">
                <a:ln>
                  <a:noFill/>
                </a:ln>
                <a:solidFill>
                  <a:prstClr val="black"/>
                </a:solidFill>
                <a:effectLst/>
                <a:uLnTx/>
                <a:uFillTx/>
                <a:latin typeface="Tinos"/>
                <a:ea typeface="+mn-ea"/>
                <a:cs typeface="Tinos"/>
              </a:rPr>
              <a:t>≤</a:t>
            </a:r>
            <a:r>
              <a:rPr kumimoji="0" sz="1600" b="0" i="0" u="none" strike="noStrike" kern="1200" cap="none" spc="45"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𝟔	</a:t>
            </a:r>
            <a:r>
              <a:rPr kumimoji="0" sz="1600" b="0" i="0" u="none" strike="noStrike" kern="1200" cap="none" spc="290" normalizeH="0" baseline="0" noProof="0" dirty="0">
                <a:ln>
                  <a:noFill/>
                </a:ln>
                <a:solidFill>
                  <a:prstClr val="black"/>
                </a:solidFill>
                <a:effectLst/>
                <a:uLnTx/>
                <a:uFillTx/>
                <a:latin typeface="Tinos"/>
                <a:ea typeface="+mn-ea"/>
                <a:cs typeface="Tinos"/>
              </a:rPr>
              <a:t>=</a:t>
            </a:r>
            <a:r>
              <a:rPr kumimoji="0" sz="1600" b="0" i="0" u="none" strike="noStrike" kern="1200" cap="none" spc="50" normalizeH="0" baseline="0" noProof="0" dirty="0">
                <a:ln>
                  <a:noFill/>
                </a:ln>
                <a:solidFill>
                  <a:prstClr val="black"/>
                </a:solidFill>
                <a:effectLst/>
                <a:uLnTx/>
                <a:uFillTx/>
                <a:latin typeface="Tinos"/>
                <a:ea typeface="+mn-ea"/>
                <a:cs typeface="Tinos"/>
              </a:rPr>
              <a:t> </a:t>
            </a:r>
            <a:r>
              <a:rPr kumimoji="0" sz="1600" b="0" i="0" u="none" strike="noStrike" kern="1200" cap="none" spc="-175" normalizeH="0" baseline="0" noProof="0" dirty="0">
                <a:ln>
                  <a:noFill/>
                </a:ln>
                <a:solidFill>
                  <a:prstClr val="black"/>
                </a:solidFill>
                <a:effectLst/>
                <a:uLnTx/>
                <a:uFillTx/>
                <a:latin typeface="Tinos"/>
                <a:ea typeface="+mn-ea"/>
                <a:cs typeface="Tinos"/>
              </a:rPr>
              <a:t>𝟎. </a:t>
            </a:r>
            <a:r>
              <a:rPr kumimoji="0" sz="1600" b="0" i="0" u="none" strike="noStrike" kern="1200" cap="none" spc="-290" normalizeH="0" baseline="0" noProof="0" dirty="0">
                <a:ln>
                  <a:noFill/>
                </a:ln>
                <a:solidFill>
                  <a:prstClr val="black"/>
                </a:solidFill>
                <a:effectLst/>
                <a:uLnTx/>
                <a:uFillTx/>
                <a:latin typeface="Tinos"/>
                <a:ea typeface="+mn-ea"/>
                <a:cs typeface="Tinos"/>
              </a:rPr>
              <a:t>𝟖𝟒𝟕𝟒</a:t>
            </a:r>
            <a:endParaRPr kumimoji="0" sz="1600" b="0" i="0" u="none" strike="noStrike" kern="1200" cap="none" spc="0" normalizeH="0" baseline="0" noProof="0">
              <a:ln>
                <a:noFill/>
              </a:ln>
              <a:solidFill>
                <a:prstClr val="black"/>
              </a:solidFill>
              <a:effectLst/>
              <a:uLnTx/>
              <a:uFillTx/>
              <a:latin typeface="Tinos"/>
              <a:ea typeface="+mn-ea"/>
              <a:cs typeface="Tinos"/>
            </a:endParaRPr>
          </a:p>
          <a:p>
            <a:pPr marL="38100" marR="0" lvl="0" indent="0" algn="l" defTabSz="914400" rtl="0" eaLnBrk="1" fontAlgn="auto" latinLnBrk="0" hangingPunct="1">
              <a:lnSpc>
                <a:spcPts val="1950"/>
              </a:lnSpc>
              <a:spcBef>
                <a:spcPts val="0"/>
              </a:spcBef>
              <a:spcAft>
                <a:spcPts val="0"/>
              </a:spcAft>
              <a:buClrTx/>
              <a:buSzTx/>
              <a:buFontTx/>
              <a:buNone/>
              <a:tabLst>
                <a:tab pos="380365" algn="l"/>
              </a:tabLst>
              <a:defRPr/>
            </a:pPr>
            <a:r>
              <a:rPr kumimoji="0" sz="1650" b="1" i="1" u="none" strike="noStrike" kern="1200" cap="none" spc="-20" normalizeH="0" baseline="0" noProof="0" dirty="0">
                <a:ln>
                  <a:noFill/>
                </a:ln>
                <a:solidFill>
                  <a:prstClr val="black"/>
                </a:solidFill>
                <a:effectLst/>
                <a:uLnTx/>
                <a:uFillTx/>
                <a:latin typeface="Arimo"/>
                <a:ea typeface="+mn-ea"/>
                <a:cs typeface="Arimo"/>
              </a:rPr>
              <a:t>b)	</a:t>
            </a:r>
            <a:r>
              <a:rPr kumimoji="0" sz="1600" b="0" i="0" u="none" strike="noStrike" kern="1200" cap="none" spc="-25" normalizeH="0" baseline="0" noProof="0" dirty="0">
                <a:ln>
                  <a:noFill/>
                </a:ln>
                <a:solidFill>
                  <a:prstClr val="black"/>
                </a:solidFill>
                <a:effectLst/>
                <a:uLnTx/>
                <a:uFillTx/>
                <a:latin typeface="Tinos"/>
                <a:ea typeface="+mn-ea"/>
                <a:cs typeface="Tinos"/>
              </a:rPr>
              <a:t>𝒀~𝑩 </a:t>
            </a:r>
            <a:r>
              <a:rPr kumimoji="0" sz="1600" b="0" i="0" u="none" strike="noStrike" kern="1200" cap="none" spc="-215" normalizeH="0" baseline="0" noProof="0" dirty="0">
                <a:ln>
                  <a:noFill/>
                </a:ln>
                <a:solidFill>
                  <a:prstClr val="black"/>
                </a:solidFill>
                <a:effectLst/>
                <a:uLnTx/>
                <a:uFillTx/>
                <a:latin typeface="Tinos"/>
                <a:ea typeface="+mn-ea"/>
                <a:cs typeface="Tinos"/>
              </a:rPr>
              <a:t>𝟔𝟎, </a:t>
            </a:r>
            <a:r>
              <a:rPr kumimoji="0" sz="1600" b="0" i="0" u="none" strike="noStrike" kern="1200" cap="none" spc="-180" normalizeH="0" baseline="0" noProof="0" dirty="0">
                <a:ln>
                  <a:noFill/>
                </a:ln>
                <a:solidFill>
                  <a:prstClr val="black"/>
                </a:solidFill>
                <a:effectLst/>
                <a:uLnTx/>
                <a:uFillTx/>
                <a:latin typeface="Tinos"/>
                <a:ea typeface="+mn-ea"/>
                <a:cs typeface="Tinos"/>
              </a:rPr>
              <a:t>𝟎.</a:t>
            </a:r>
            <a:r>
              <a:rPr kumimoji="0" sz="1600" b="0" i="0" u="none" strike="noStrike" kern="1200" cap="none" spc="-15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𝟏𝟓</a:t>
            </a:r>
            <a:endParaRPr kumimoji="0" sz="1600" b="0" i="0" u="none" strike="noStrike" kern="1200" cap="none" spc="0" normalizeH="0" baseline="0" noProof="0">
              <a:ln>
                <a:noFill/>
              </a:ln>
              <a:solidFill>
                <a:prstClr val="black"/>
              </a:solidFill>
              <a:effectLst/>
              <a:uLnTx/>
              <a:uFillTx/>
              <a:latin typeface="Tinos"/>
              <a:ea typeface="+mn-ea"/>
              <a:cs typeface="Tinos"/>
            </a:endParaRPr>
          </a:p>
          <a:p>
            <a:pPr marL="380365" marR="0" lvl="0" indent="0" algn="l" defTabSz="914400" rtl="0" eaLnBrk="1" fontAlgn="auto" latinLnBrk="0" hangingPunct="1">
              <a:lnSpc>
                <a:spcPts val="1914"/>
              </a:lnSpc>
              <a:spcBef>
                <a:spcPts val="0"/>
              </a:spcBef>
              <a:spcAft>
                <a:spcPts val="0"/>
              </a:spcAft>
              <a:buClrTx/>
              <a:buSzTx/>
              <a:buFontTx/>
              <a:buNone/>
              <a:tabLst/>
              <a:defRPr/>
            </a:pPr>
            <a:r>
              <a:rPr kumimoji="0" sz="1600" b="0" i="0" u="none" strike="noStrike" kern="1200" cap="none" spc="295" normalizeH="0" baseline="0" noProof="0" dirty="0">
                <a:ln>
                  <a:noFill/>
                </a:ln>
                <a:solidFill>
                  <a:prstClr val="black"/>
                </a:solidFill>
                <a:effectLst/>
                <a:uLnTx/>
                <a:uFillTx/>
                <a:latin typeface="Tinos"/>
                <a:ea typeface="+mn-ea"/>
                <a:cs typeface="Tinos"/>
              </a:rPr>
              <a:t>≈ </a:t>
            </a:r>
            <a:r>
              <a:rPr kumimoji="0" sz="1600" b="0" i="0" u="none" strike="noStrike" kern="1200" cap="none" spc="-240" normalizeH="0" baseline="0" noProof="0" dirty="0">
                <a:ln>
                  <a:noFill/>
                </a:ln>
                <a:solidFill>
                  <a:prstClr val="black"/>
                </a:solidFill>
                <a:effectLst/>
                <a:uLnTx/>
                <a:uFillTx/>
                <a:latin typeface="Tinos"/>
                <a:ea typeface="+mn-ea"/>
                <a:cs typeface="Tinos"/>
              </a:rPr>
              <a:t>𝑷𝒐</a:t>
            </a:r>
            <a:r>
              <a:rPr kumimoji="0" sz="1600" b="0" i="0" u="none" strike="noStrike" kern="1200" cap="none" spc="-140"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𝟗</a:t>
            </a:r>
            <a:endParaRPr kumimoji="0" sz="1600" b="0" i="0" u="none" strike="noStrike" kern="1200" cap="none" spc="0" normalizeH="0" baseline="0" noProof="0">
              <a:ln>
                <a:noFill/>
              </a:ln>
              <a:solidFill>
                <a:prstClr val="black"/>
              </a:solidFill>
              <a:effectLst/>
              <a:uLnTx/>
              <a:uFillTx/>
              <a:latin typeface="Tinos"/>
              <a:ea typeface="+mn-ea"/>
              <a:cs typeface="Tinos"/>
            </a:endParaRPr>
          </a:p>
          <a:p>
            <a:pPr marL="380365" marR="0" lvl="0" indent="0" algn="l" defTabSz="914400" rtl="0" eaLnBrk="1" fontAlgn="auto" latinLnBrk="0" hangingPunct="1">
              <a:lnSpc>
                <a:spcPct val="100000"/>
              </a:lnSpc>
              <a:spcBef>
                <a:spcPts val="0"/>
              </a:spcBef>
              <a:spcAft>
                <a:spcPts val="0"/>
              </a:spcAft>
              <a:buClrTx/>
              <a:buSzTx/>
              <a:buFontTx/>
              <a:buNone/>
              <a:tabLst>
                <a:tab pos="1383665" algn="l"/>
              </a:tabLst>
              <a:defRPr/>
            </a:pPr>
            <a:r>
              <a:rPr kumimoji="0" sz="1600" b="0" i="0" u="none" strike="noStrike" kern="1200" cap="none" spc="-150" normalizeH="0" baseline="0" noProof="0" dirty="0">
                <a:ln>
                  <a:noFill/>
                </a:ln>
                <a:solidFill>
                  <a:prstClr val="black"/>
                </a:solidFill>
                <a:effectLst/>
                <a:uLnTx/>
                <a:uFillTx/>
                <a:latin typeface="Tinos"/>
                <a:ea typeface="+mn-ea"/>
                <a:cs typeface="Tinos"/>
              </a:rPr>
              <a:t>𝑷   </a:t>
            </a:r>
            <a:r>
              <a:rPr kumimoji="0" sz="1600" b="0" i="0" u="none" strike="noStrike" kern="1200" cap="none" spc="-235" normalizeH="0" baseline="0" noProof="0" dirty="0">
                <a:ln>
                  <a:noFill/>
                </a:ln>
                <a:solidFill>
                  <a:prstClr val="black"/>
                </a:solidFill>
                <a:effectLst/>
                <a:uLnTx/>
                <a:uFillTx/>
                <a:latin typeface="Tinos"/>
                <a:ea typeface="+mn-ea"/>
                <a:cs typeface="Tinos"/>
              </a:rPr>
              <a:t>𝒀 </a:t>
            </a:r>
            <a:r>
              <a:rPr kumimoji="0" sz="1600" b="0" i="0" u="none" strike="noStrike" kern="1200" cap="none" spc="-210" normalizeH="0" baseline="0" noProof="0" dirty="0">
                <a:ln>
                  <a:noFill/>
                </a:ln>
                <a:solidFill>
                  <a:prstClr val="black"/>
                </a:solidFill>
                <a:effectLst/>
                <a:uLnTx/>
                <a:uFillTx/>
                <a:latin typeface="Tinos"/>
                <a:ea typeface="+mn-ea"/>
                <a:cs typeface="Tinos"/>
              </a:rPr>
              <a:t> </a:t>
            </a:r>
            <a:r>
              <a:rPr kumimoji="0" sz="1600" b="0" i="0" u="none" strike="noStrike" kern="1200" cap="none" spc="315" normalizeH="0" baseline="0" noProof="0" dirty="0">
                <a:ln>
                  <a:noFill/>
                </a:ln>
                <a:solidFill>
                  <a:prstClr val="black"/>
                </a:solidFill>
                <a:effectLst/>
                <a:uLnTx/>
                <a:uFillTx/>
                <a:latin typeface="Tinos"/>
                <a:ea typeface="+mn-ea"/>
                <a:cs typeface="Tinos"/>
              </a:rPr>
              <a:t>≤</a:t>
            </a:r>
            <a:r>
              <a:rPr kumimoji="0" sz="1600" b="0" i="0" u="none" strike="noStrike" kern="1200" cap="none" spc="45" normalizeH="0" baseline="0" noProof="0" dirty="0">
                <a:ln>
                  <a:noFill/>
                </a:ln>
                <a:solidFill>
                  <a:prstClr val="black"/>
                </a:solidFill>
                <a:effectLst/>
                <a:uLnTx/>
                <a:uFillTx/>
                <a:latin typeface="Tinos"/>
                <a:ea typeface="+mn-ea"/>
                <a:cs typeface="Tinos"/>
              </a:rPr>
              <a:t> </a:t>
            </a:r>
            <a:r>
              <a:rPr kumimoji="0" sz="1600" b="0" i="0" u="none" strike="noStrike" kern="1200" cap="none" spc="-290" normalizeH="0" baseline="0" noProof="0" dirty="0">
                <a:ln>
                  <a:noFill/>
                </a:ln>
                <a:solidFill>
                  <a:prstClr val="black"/>
                </a:solidFill>
                <a:effectLst/>
                <a:uLnTx/>
                <a:uFillTx/>
                <a:latin typeface="Tinos"/>
                <a:ea typeface="+mn-ea"/>
                <a:cs typeface="Tinos"/>
              </a:rPr>
              <a:t>𝟏𝟐	</a:t>
            </a:r>
            <a:r>
              <a:rPr kumimoji="0" sz="1600" b="0" i="0" u="none" strike="noStrike" kern="1200" cap="none" spc="290" normalizeH="0" baseline="0" noProof="0" dirty="0">
                <a:ln>
                  <a:noFill/>
                </a:ln>
                <a:solidFill>
                  <a:prstClr val="black"/>
                </a:solidFill>
                <a:effectLst/>
                <a:uLnTx/>
                <a:uFillTx/>
                <a:latin typeface="Tinos"/>
                <a:ea typeface="+mn-ea"/>
                <a:cs typeface="Tinos"/>
              </a:rPr>
              <a:t>=</a:t>
            </a:r>
            <a:r>
              <a:rPr kumimoji="0" sz="1600" b="0" i="0" u="none" strike="noStrike" kern="1200" cap="none" spc="0" normalizeH="0" baseline="0" noProof="0" dirty="0">
                <a:ln>
                  <a:noFill/>
                </a:ln>
                <a:solidFill>
                  <a:prstClr val="black"/>
                </a:solidFill>
                <a:effectLst/>
                <a:uLnTx/>
                <a:uFillTx/>
                <a:latin typeface="Tinos"/>
                <a:ea typeface="+mn-ea"/>
                <a:cs typeface="Tinos"/>
              </a:rPr>
              <a:t> </a:t>
            </a:r>
            <a:r>
              <a:rPr kumimoji="0" sz="1600" b="0" i="0" u="none" strike="noStrike" kern="1200" cap="none" spc="-310" normalizeH="0" baseline="0" noProof="0" dirty="0">
                <a:ln>
                  <a:noFill/>
                </a:ln>
                <a:solidFill>
                  <a:prstClr val="black"/>
                </a:solidFill>
                <a:effectLst/>
                <a:uLnTx/>
                <a:uFillTx/>
                <a:latin typeface="Tinos"/>
                <a:ea typeface="+mn-ea"/>
                <a:cs typeface="Tinos"/>
              </a:rPr>
              <a:t>𝟎</a:t>
            </a:r>
            <a:r>
              <a:rPr kumimoji="0" sz="1800" b="0" i="0" u="none" strike="noStrike" kern="1200" cap="none" spc="-465" normalizeH="0" baseline="-25462" noProof="0" dirty="0">
                <a:ln>
                  <a:noFill/>
                </a:ln>
                <a:solidFill>
                  <a:srgbClr val="888888"/>
                </a:solidFill>
                <a:effectLst/>
                <a:uLnTx/>
                <a:uFillTx/>
                <a:latin typeface="Carlito"/>
                <a:ea typeface="+mn-ea"/>
                <a:cs typeface="Carlito"/>
              </a:rPr>
              <a:t>5</a:t>
            </a:r>
            <a:r>
              <a:rPr kumimoji="0" sz="1600" b="0" i="0" u="none" strike="noStrike" kern="1200" cap="none" spc="-310" normalizeH="0" baseline="0" noProof="0" dirty="0">
                <a:ln>
                  <a:noFill/>
                </a:ln>
                <a:solidFill>
                  <a:prstClr val="black"/>
                </a:solidFill>
                <a:effectLst/>
                <a:uLnTx/>
                <a:uFillTx/>
                <a:latin typeface="Tinos"/>
                <a:ea typeface="+mn-ea"/>
                <a:cs typeface="Tinos"/>
              </a:rPr>
              <a:t>.</a:t>
            </a:r>
            <a:r>
              <a:rPr kumimoji="0" sz="1800" b="0" i="0" u="none" strike="noStrike" kern="1200" cap="none" spc="-465" normalizeH="0" baseline="-25462" noProof="0" dirty="0">
                <a:ln>
                  <a:noFill/>
                </a:ln>
                <a:solidFill>
                  <a:srgbClr val="888888"/>
                </a:solidFill>
                <a:effectLst/>
                <a:uLnTx/>
                <a:uFillTx/>
                <a:latin typeface="Carlito"/>
                <a:ea typeface="+mn-ea"/>
                <a:cs typeface="Carlito"/>
              </a:rPr>
              <a:t>2</a:t>
            </a:r>
            <a:r>
              <a:rPr kumimoji="0" sz="1600" b="0" i="0" u="none" strike="noStrike" kern="1200" cap="none" spc="-310" normalizeH="0" baseline="0" noProof="0" dirty="0">
                <a:ln>
                  <a:noFill/>
                </a:ln>
                <a:solidFill>
                  <a:prstClr val="black"/>
                </a:solidFill>
                <a:effectLst/>
                <a:uLnTx/>
                <a:uFillTx/>
                <a:latin typeface="Tinos"/>
                <a:ea typeface="+mn-ea"/>
                <a:cs typeface="Tinos"/>
              </a:rPr>
              <a:t>𝟖𝟕𝟓𝟖</a:t>
            </a:r>
            <a:endParaRPr kumimoji="0" sz="1600" b="0" i="0" u="none" strike="noStrike" kern="1200" cap="none" spc="0" normalizeH="0" baseline="0" noProof="0">
              <a:ln>
                <a:noFill/>
              </a:ln>
              <a:solidFill>
                <a:prstClr val="black"/>
              </a:solidFill>
              <a:effectLst/>
              <a:uLnTx/>
              <a:uFillTx/>
              <a:latin typeface="Tinos"/>
              <a:ea typeface="+mn-ea"/>
              <a:cs typeface="Tino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2890520" cy="51435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FFFFFF"/>
                </a:solidFill>
              </a:rPr>
              <a:t>Summary </a:t>
            </a:r>
            <a:r>
              <a:rPr sz="3200" dirty="0">
                <a:solidFill>
                  <a:srgbClr val="FFFFFF"/>
                </a:solidFill>
              </a:rPr>
              <a:t>so</a:t>
            </a:r>
            <a:r>
              <a:rPr sz="3200" spc="-20" dirty="0">
                <a:solidFill>
                  <a:srgbClr val="FFFFFF"/>
                </a:solidFill>
              </a:rPr>
              <a:t> far…</a:t>
            </a:r>
            <a:endParaRPr sz="3200"/>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3936491" y="1826514"/>
            <a:ext cx="5113020" cy="3336290"/>
            <a:chOff x="3936491" y="1826514"/>
            <a:chExt cx="5113020" cy="3336290"/>
          </a:xfrm>
        </p:grpSpPr>
        <p:sp>
          <p:nvSpPr>
            <p:cNvPr id="6" name="object 6"/>
            <p:cNvSpPr/>
            <p:nvPr/>
          </p:nvSpPr>
          <p:spPr>
            <a:xfrm>
              <a:off x="6888099" y="1826513"/>
              <a:ext cx="2160905" cy="358140"/>
            </a:xfrm>
            <a:custGeom>
              <a:avLst/>
              <a:gdLst/>
              <a:ahLst/>
              <a:cxnLst/>
              <a:rect l="l" t="t" r="r" b="b"/>
              <a:pathLst>
                <a:path w="2160904" h="358139">
                  <a:moveTo>
                    <a:pt x="882700" y="0"/>
                  </a:moveTo>
                  <a:lnTo>
                    <a:pt x="0" y="0"/>
                  </a:lnTo>
                  <a:lnTo>
                    <a:pt x="0" y="358140"/>
                  </a:lnTo>
                  <a:lnTo>
                    <a:pt x="882700" y="358140"/>
                  </a:lnTo>
                  <a:lnTo>
                    <a:pt x="882700" y="0"/>
                  </a:lnTo>
                  <a:close/>
                </a:path>
                <a:path w="2160904" h="358139">
                  <a:moveTo>
                    <a:pt x="2160905" y="0"/>
                  </a:moveTo>
                  <a:lnTo>
                    <a:pt x="882777" y="0"/>
                  </a:lnTo>
                  <a:lnTo>
                    <a:pt x="882777" y="358140"/>
                  </a:lnTo>
                  <a:lnTo>
                    <a:pt x="2160905" y="358140"/>
                  </a:lnTo>
                  <a:lnTo>
                    <a:pt x="216090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214619" y="2184654"/>
              <a:ext cx="1673860" cy="783590"/>
            </a:xfrm>
            <a:custGeom>
              <a:avLst/>
              <a:gdLst/>
              <a:ahLst/>
              <a:cxnLst/>
              <a:rect l="l" t="t" r="r" b="b"/>
              <a:pathLst>
                <a:path w="1673859" h="783589">
                  <a:moveTo>
                    <a:pt x="1673478" y="0"/>
                  </a:moveTo>
                  <a:lnTo>
                    <a:pt x="0" y="0"/>
                  </a:lnTo>
                  <a:lnTo>
                    <a:pt x="0" y="783589"/>
                  </a:lnTo>
                  <a:lnTo>
                    <a:pt x="1673478" y="783589"/>
                  </a:lnTo>
                  <a:lnTo>
                    <a:pt x="1673478" y="0"/>
                  </a:lnTo>
                  <a:close/>
                </a:path>
              </a:pathLst>
            </a:custGeom>
            <a:solidFill>
              <a:srgbClr val="CACAC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36492" y="2968243"/>
              <a:ext cx="5113020" cy="1432560"/>
            </a:xfrm>
            <a:custGeom>
              <a:avLst/>
              <a:gdLst/>
              <a:ahLst/>
              <a:cxnLst/>
              <a:rect l="l" t="t" r="r" b="b"/>
              <a:pathLst>
                <a:path w="5113020" h="1432560">
                  <a:moveTo>
                    <a:pt x="1278115" y="0"/>
                  </a:moveTo>
                  <a:lnTo>
                    <a:pt x="0" y="0"/>
                  </a:lnTo>
                  <a:lnTo>
                    <a:pt x="0" y="1432560"/>
                  </a:lnTo>
                  <a:lnTo>
                    <a:pt x="1278115" y="1432560"/>
                  </a:lnTo>
                  <a:lnTo>
                    <a:pt x="1278115" y="0"/>
                  </a:lnTo>
                  <a:close/>
                </a:path>
                <a:path w="5113020" h="1432560">
                  <a:moveTo>
                    <a:pt x="2951607" y="0"/>
                  </a:moveTo>
                  <a:lnTo>
                    <a:pt x="1278128" y="0"/>
                  </a:lnTo>
                  <a:lnTo>
                    <a:pt x="1278128" y="1432560"/>
                  </a:lnTo>
                  <a:lnTo>
                    <a:pt x="2951607" y="1432560"/>
                  </a:lnTo>
                  <a:lnTo>
                    <a:pt x="2951607" y="0"/>
                  </a:lnTo>
                  <a:close/>
                </a:path>
                <a:path w="5113020" h="1432560">
                  <a:moveTo>
                    <a:pt x="5112512" y="0"/>
                  </a:moveTo>
                  <a:lnTo>
                    <a:pt x="3834384" y="0"/>
                  </a:lnTo>
                  <a:lnTo>
                    <a:pt x="3834384" y="1432560"/>
                  </a:lnTo>
                  <a:lnTo>
                    <a:pt x="5112512" y="1432560"/>
                  </a:lnTo>
                  <a:lnTo>
                    <a:pt x="5112512" y="0"/>
                  </a:lnTo>
                  <a:close/>
                </a:path>
              </a:pathLst>
            </a:custGeom>
            <a:solidFill>
              <a:srgbClr val="E7E7E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214619" y="4400804"/>
              <a:ext cx="1673860" cy="762000"/>
            </a:xfrm>
            <a:custGeom>
              <a:avLst/>
              <a:gdLst/>
              <a:ahLst/>
              <a:cxnLst/>
              <a:rect l="l" t="t" r="r" b="b"/>
              <a:pathLst>
                <a:path w="1673859" h="762000">
                  <a:moveTo>
                    <a:pt x="1673478" y="0"/>
                  </a:moveTo>
                  <a:lnTo>
                    <a:pt x="0" y="0"/>
                  </a:lnTo>
                  <a:lnTo>
                    <a:pt x="0" y="762000"/>
                  </a:lnTo>
                  <a:lnTo>
                    <a:pt x="1673478" y="762000"/>
                  </a:lnTo>
                  <a:lnTo>
                    <a:pt x="1673478" y="0"/>
                  </a:lnTo>
                  <a:close/>
                </a:path>
              </a:pathLst>
            </a:custGeom>
            <a:solidFill>
              <a:srgbClr val="CACAC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270242" y="1902459"/>
              <a:ext cx="1480185" cy="212090"/>
            </a:xfrm>
            <a:custGeom>
              <a:avLst/>
              <a:gdLst/>
              <a:ahLst/>
              <a:cxnLst/>
              <a:rect l="l" t="t" r="r" b="b"/>
              <a:pathLst>
                <a:path w="1480184" h="212089">
                  <a:moveTo>
                    <a:pt x="49784" y="0"/>
                  </a:moveTo>
                  <a:lnTo>
                    <a:pt x="0" y="0"/>
                  </a:lnTo>
                  <a:lnTo>
                    <a:pt x="0" y="7620"/>
                  </a:lnTo>
                  <a:lnTo>
                    <a:pt x="0" y="204470"/>
                  </a:lnTo>
                  <a:lnTo>
                    <a:pt x="0" y="212090"/>
                  </a:lnTo>
                  <a:lnTo>
                    <a:pt x="49784" y="212090"/>
                  </a:lnTo>
                  <a:lnTo>
                    <a:pt x="49784" y="204470"/>
                  </a:lnTo>
                  <a:lnTo>
                    <a:pt x="18542" y="204470"/>
                  </a:lnTo>
                  <a:lnTo>
                    <a:pt x="18542" y="7620"/>
                  </a:lnTo>
                  <a:lnTo>
                    <a:pt x="49784" y="7620"/>
                  </a:lnTo>
                  <a:lnTo>
                    <a:pt x="49784" y="0"/>
                  </a:lnTo>
                  <a:close/>
                </a:path>
                <a:path w="1480184" h="212089">
                  <a:moveTo>
                    <a:pt x="268351" y="0"/>
                  </a:moveTo>
                  <a:lnTo>
                    <a:pt x="218567" y="0"/>
                  </a:lnTo>
                  <a:lnTo>
                    <a:pt x="218567" y="7620"/>
                  </a:lnTo>
                  <a:lnTo>
                    <a:pt x="249809" y="7620"/>
                  </a:lnTo>
                  <a:lnTo>
                    <a:pt x="249809" y="204470"/>
                  </a:lnTo>
                  <a:lnTo>
                    <a:pt x="218567" y="204470"/>
                  </a:lnTo>
                  <a:lnTo>
                    <a:pt x="218567" y="212090"/>
                  </a:lnTo>
                  <a:lnTo>
                    <a:pt x="268351" y="212090"/>
                  </a:lnTo>
                  <a:lnTo>
                    <a:pt x="268351" y="204470"/>
                  </a:lnTo>
                  <a:lnTo>
                    <a:pt x="268351" y="7620"/>
                  </a:lnTo>
                  <a:lnTo>
                    <a:pt x="268351" y="0"/>
                  </a:lnTo>
                  <a:close/>
                </a:path>
                <a:path w="1480184" h="212089">
                  <a:moveTo>
                    <a:pt x="1261618" y="0"/>
                  </a:moveTo>
                  <a:lnTo>
                    <a:pt x="1211834" y="0"/>
                  </a:lnTo>
                  <a:lnTo>
                    <a:pt x="1211834" y="7620"/>
                  </a:lnTo>
                  <a:lnTo>
                    <a:pt x="1211834" y="204470"/>
                  </a:lnTo>
                  <a:lnTo>
                    <a:pt x="1211834" y="212090"/>
                  </a:lnTo>
                  <a:lnTo>
                    <a:pt x="1261618" y="212090"/>
                  </a:lnTo>
                  <a:lnTo>
                    <a:pt x="1261618" y="204470"/>
                  </a:lnTo>
                  <a:lnTo>
                    <a:pt x="1230376" y="204470"/>
                  </a:lnTo>
                  <a:lnTo>
                    <a:pt x="1230376" y="7620"/>
                  </a:lnTo>
                  <a:lnTo>
                    <a:pt x="1261618" y="7620"/>
                  </a:lnTo>
                  <a:lnTo>
                    <a:pt x="1261618" y="0"/>
                  </a:lnTo>
                  <a:close/>
                </a:path>
                <a:path w="1480184" h="212089">
                  <a:moveTo>
                    <a:pt x="1480185" y="0"/>
                  </a:moveTo>
                  <a:lnTo>
                    <a:pt x="1430401" y="0"/>
                  </a:lnTo>
                  <a:lnTo>
                    <a:pt x="1430401" y="7620"/>
                  </a:lnTo>
                  <a:lnTo>
                    <a:pt x="1461643" y="7620"/>
                  </a:lnTo>
                  <a:lnTo>
                    <a:pt x="1461643" y="204470"/>
                  </a:lnTo>
                  <a:lnTo>
                    <a:pt x="1430401" y="204470"/>
                  </a:lnTo>
                  <a:lnTo>
                    <a:pt x="1430401" y="212090"/>
                  </a:lnTo>
                  <a:lnTo>
                    <a:pt x="1480185" y="212090"/>
                  </a:lnTo>
                  <a:lnTo>
                    <a:pt x="1480185" y="204470"/>
                  </a:lnTo>
                  <a:lnTo>
                    <a:pt x="1480185" y="7620"/>
                  </a:lnTo>
                  <a:lnTo>
                    <a:pt x="148018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481446" y="2373757"/>
              <a:ext cx="170687" cy="12979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5845555" y="2433066"/>
              <a:ext cx="340360" cy="9525"/>
            </a:xfrm>
            <a:custGeom>
              <a:avLst/>
              <a:gdLst/>
              <a:ahLst/>
              <a:cxnLst/>
              <a:rect l="l" t="t" r="r" b="b"/>
              <a:pathLst>
                <a:path w="340360" h="9525">
                  <a:moveTo>
                    <a:pt x="339851" y="0"/>
                  </a:moveTo>
                  <a:lnTo>
                    <a:pt x="0" y="0"/>
                  </a:lnTo>
                  <a:lnTo>
                    <a:pt x="0" y="9143"/>
                  </a:lnTo>
                  <a:lnTo>
                    <a:pt x="339851" y="9143"/>
                  </a:lnTo>
                  <a:lnTo>
                    <a:pt x="3398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933312" y="2469642"/>
              <a:ext cx="252095" cy="13538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266057" y="2261869"/>
              <a:ext cx="2440940" cy="908685"/>
            </a:xfrm>
            <a:custGeom>
              <a:avLst/>
              <a:gdLst/>
              <a:ahLst/>
              <a:cxnLst/>
              <a:rect l="l" t="t" r="r" b="b"/>
              <a:pathLst>
                <a:path w="2440940" h="908685">
                  <a:moveTo>
                    <a:pt x="43688" y="777875"/>
                  </a:moveTo>
                  <a:lnTo>
                    <a:pt x="41910" y="777875"/>
                  </a:lnTo>
                  <a:lnTo>
                    <a:pt x="31115" y="778002"/>
                  </a:lnTo>
                  <a:lnTo>
                    <a:pt x="23114" y="780415"/>
                  </a:lnTo>
                  <a:lnTo>
                    <a:pt x="12573" y="789940"/>
                  </a:lnTo>
                  <a:lnTo>
                    <a:pt x="9906" y="797052"/>
                  </a:lnTo>
                  <a:lnTo>
                    <a:pt x="9906" y="810260"/>
                  </a:lnTo>
                  <a:lnTo>
                    <a:pt x="10414" y="814578"/>
                  </a:lnTo>
                  <a:lnTo>
                    <a:pt x="11430" y="819404"/>
                  </a:lnTo>
                  <a:lnTo>
                    <a:pt x="12573" y="824230"/>
                  </a:lnTo>
                  <a:lnTo>
                    <a:pt x="13081" y="827405"/>
                  </a:lnTo>
                  <a:lnTo>
                    <a:pt x="13081" y="832231"/>
                  </a:lnTo>
                  <a:lnTo>
                    <a:pt x="11938" y="834771"/>
                  </a:lnTo>
                  <a:lnTo>
                    <a:pt x="7620" y="838835"/>
                  </a:lnTo>
                  <a:lnTo>
                    <a:pt x="4445" y="839851"/>
                  </a:lnTo>
                  <a:lnTo>
                    <a:pt x="0" y="839978"/>
                  </a:lnTo>
                  <a:lnTo>
                    <a:pt x="0" y="845566"/>
                  </a:lnTo>
                  <a:lnTo>
                    <a:pt x="13081" y="853313"/>
                  </a:lnTo>
                  <a:lnTo>
                    <a:pt x="13081" y="858139"/>
                  </a:lnTo>
                  <a:lnTo>
                    <a:pt x="12573" y="861314"/>
                  </a:lnTo>
                  <a:lnTo>
                    <a:pt x="11430" y="866267"/>
                  </a:lnTo>
                  <a:lnTo>
                    <a:pt x="10414" y="871093"/>
                  </a:lnTo>
                  <a:lnTo>
                    <a:pt x="9906" y="875411"/>
                  </a:lnTo>
                  <a:lnTo>
                    <a:pt x="9906" y="889000"/>
                  </a:lnTo>
                  <a:lnTo>
                    <a:pt x="41910" y="908431"/>
                  </a:lnTo>
                  <a:lnTo>
                    <a:pt x="43688" y="908431"/>
                  </a:lnTo>
                  <a:lnTo>
                    <a:pt x="43688" y="903224"/>
                  </a:lnTo>
                  <a:lnTo>
                    <a:pt x="36068" y="903224"/>
                  </a:lnTo>
                  <a:lnTo>
                    <a:pt x="30861" y="901446"/>
                  </a:lnTo>
                  <a:lnTo>
                    <a:pt x="27051" y="898017"/>
                  </a:lnTo>
                  <a:lnTo>
                    <a:pt x="23368" y="894588"/>
                  </a:lnTo>
                  <a:lnTo>
                    <a:pt x="21539" y="889000"/>
                  </a:lnTo>
                  <a:lnTo>
                    <a:pt x="21463" y="877189"/>
                  </a:lnTo>
                  <a:lnTo>
                    <a:pt x="21971" y="873252"/>
                  </a:lnTo>
                  <a:lnTo>
                    <a:pt x="23749" y="863854"/>
                  </a:lnTo>
                  <a:lnTo>
                    <a:pt x="24257" y="860425"/>
                  </a:lnTo>
                  <a:lnTo>
                    <a:pt x="24257" y="854583"/>
                  </a:lnTo>
                  <a:lnTo>
                    <a:pt x="23114" y="851408"/>
                  </a:lnTo>
                  <a:lnTo>
                    <a:pt x="20701" y="848741"/>
                  </a:lnTo>
                  <a:lnTo>
                    <a:pt x="18542" y="846455"/>
                  </a:lnTo>
                  <a:lnTo>
                    <a:pt x="15875" y="844550"/>
                  </a:lnTo>
                  <a:lnTo>
                    <a:pt x="12700" y="843407"/>
                  </a:lnTo>
                  <a:lnTo>
                    <a:pt x="12700" y="842137"/>
                  </a:lnTo>
                  <a:lnTo>
                    <a:pt x="15875" y="840994"/>
                  </a:lnTo>
                  <a:lnTo>
                    <a:pt x="18542" y="839216"/>
                  </a:lnTo>
                  <a:lnTo>
                    <a:pt x="23114" y="834136"/>
                  </a:lnTo>
                  <a:lnTo>
                    <a:pt x="24257" y="830961"/>
                  </a:lnTo>
                  <a:lnTo>
                    <a:pt x="24257" y="825119"/>
                  </a:lnTo>
                  <a:lnTo>
                    <a:pt x="23749" y="821817"/>
                  </a:lnTo>
                  <a:lnTo>
                    <a:pt x="21971" y="812292"/>
                  </a:lnTo>
                  <a:lnTo>
                    <a:pt x="21463" y="808355"/>
                  </a:lnTo>
                  <a:lnTo>
                    <a:pt x="36068" y="783082"/>
                  </a:lnTo>
                  <a:lnTo>
                    <a:pt x="43688" y="783082"/>
                  </a:lnTo>
                  <a:lnTo>
                    <a:pt x="43688" y="777875"/>
                  </a:lnTo>
                  <a:close/>
                </a:path>
                <a:path w="2440940" h="908685">
                  <a:moveTo>
                    <a:pt x="618871" y="840105"/>
                  </a:moveTo>
                  <a:lnTo>
                    <a:pt x="605790" y="832358"/>
                  </a:lnTo>
                  <a:lnTo>
                    <a:pt x="605790" y="827532"/>
                  </a:lnTo>
                  <a:lnTo>
                    <a:pt x="606298" y="824230"/>
                  </a:lnTo>
                  <a:lnTo>
                    <a:pt x="607441" y="819404"/>
                  </a:lnTo>
                  <a:lnTo>
                    <a:pt x="608457" y="814578"/>
                  </a:lnTo>
                  <a:lnTo>
                    <a:pt x="608965" y="810260"/>
                  </a:lnTo>
                  <a:lnTo>
                    <a:pt x="608965" y="797052"/>
                  </a:lnTo>
                  <a:lnTo>
                    <a:pt x="606425" y="789940"/>
                  </a:lnTo>
                  <a:lnTo>
                    <a:pt x="601091" y="785241"/>
                  </a:lnTo>
                  <a:lnTo>
                    <a:pt x="595757" y="780415"/>
                  </a:lnTo>
                  <a:lnTo>
                    <a:pt x="587756" y="778002"/>
                  </a:lnTo>
                  <a:lnTo>
                    <a:pt x="576961" y="777875"/>
                  </a:lnTo>
                  <a:lnTo>
                    <a:pt x="575183" y="777875"/>
                  </a:lnTo>
                  <a:lnTo>
                    <a:pt x="575183" y="783082"/>
                  </a:lnTo>
                  <a:lnTo>
                    <a:pt x="582803" y="783082"/>
                  </a:lnTo>
                  <a:lnTo>
                    <a:pt x="588010" y="784733"/>
                  </a:lnTo>
                  <a:lnTo>
                    <a:pt x="591820" y="788162"/>
                  </a:lnTo>
                  <a:lnTo>
                    <a:pt x="595503" y="791591"/>
                  </a:lnTo>
                  <a:lnTo>
                    <a:pt x="597319" y="797052"/>
                  </a:lnTo>
                  <a:lnTo>
                    <a:pt x="597408" y="808482"/>
                  </a:lnTo>
                  <a:lnTo>
                    <a:pt x="596900" y="812419"/>
                  </a:lnTo>
                  <a:lnTo>
                    <a:pt x="595122" y="821817"/>
                  </a:lnTo>
                  <a:lnTo>
                    <a:pt x="594614" y="825119"/>
                  </a:lnTo>
                  <a:lnTo>
                    <a:pt x="594614" y="831088"/>
                  </a:lnTo>
                  <a:lnTo>
                    <a:pt x="595757" y="834263"/>
                  </a:lnTo>
                  <a:lnTo>
                    <a:pt x="598043" y="836676"/>
                  </a:lnTo>
                  <a:lnTo>
                    <a:pt x="600329" y="839216"/>
                  </a:lnTo>
                  <a:lnTo>
                    <a:pt x="603123" y="841121"/>
                  </a:lnTo>
                  <a:lnTo>
                    <a:pt x="606171" y="842264"/>
                  </a:lnTo>
                  <a:lnTo>
                    <a:pt x="606171" y="843534"/>
                  </a:lnTo>
                  <a:lnTo>
                    <a:pt x="603123" y="844677"/>
                  </a:lnTo>
                  <a:lnTo>
                    <a:pt x="600329" y="846455"/>
                  </a:lnTo>
                  <a:lnTo>
                    <a:pt x="595757" y="851535"/>
                  </a:lnTo>
                  <a:lnTo>
                    <a:pt x="594614" y="854710"/>
                  </a:lnTo>
                  <a:lnTo>
                    <a:pt x="594614" y="860552"/>
                  </a:lnTo>
                  <a:lnTo>
                    <a:pt x="595122" y="863854"/>
                  </a:lnTo>
                  <a:lnTo>
                    <a:pt x="596900" y="873252"/>
                  </a:lnTo>
                  <a:lnTo>
                    <a:pt x="597408" y="877316"/>
                  </a:lnTo>
                  <a:lnTo>
                    <a:pt x="582803" y="903224"/>
                  </a:lnTo>
                  <a:lnTo>
                    <a:pt x="575183" y="903224"/>
                  </a:lnTo>
                  <a:lnTo>
                    <a:pt x="575183" y="908431"/>
                  </a:lnTo>
                  <a:lnTo>
                    <a:pt x="576961" y="908431"/>
                  </a:lnTo>
                  <a:lnTo>
                    <a:pt x="587756" y="908177"/>
                  </a:lnTo>
                  <a:lnTo>
                    <a:pt x="595757" y="905764"/>
                  </a:lnTo>
                  <a:lnTo>
                    <a:pt x="601091" y="901065"/>
                  </a:lnTo>
                  <a:lnTo>
                    <a:pt x="606425" y="896239"/>
                  </a:lnTo>
                  <a:lnTo>
                    <a:pt x="608965" y="889000"/>
                  </a:lnTo>
                  <a:lnTo>
                    <a:pt x="608965" y="875411"/>
                  </a:lnTo>
                  <a:lnTo>
                    <a:pt x="608457" y="871093"/>
                  </a:lnTo>
                  <a:lnTo>
                    <a:pt x="607441" y="866267"/>
                  </a:lnTo>
                  <a:lnTo>
                    <a:pt x="606298" y="861441"/>
                  </a:lnTo>
                  <a:lnTo>
                    <a:pt x="605790" y="858139"/>
                  </a:lnTo>
                  <a:lnTo>
                    <a:pt x="605790" y="853440"/>
                  </a:lnTo>
                  <a:lnTo>
                    <a:pt x="606933" y="850900"/>
                  </a:lnTo>
                  <a:lnTo>
                    <a:pt x="611251" y="846836"/>
                  </a:lnTo>
                  <a:lnTo>
                    <a:pt x="614553" y="845820"/>
                  </a:lnTo>
                  <a:lnTo>
                    <a:pt x="618871" y="845693"/>
                  </a:lnTo>
                  <a:lnTo>
                    <a:pt x="618871" y="840105"/>
                  </a:lnTo>
                  <a:close/>
                </a:path>
                <a:path w="2440940" h="908685">
                  <a:moveTo>
                    <a:pt x="2135124" y="3937"/>
                  </a:moveTo>
                  <a:lnTo>
                    <a:pt x="2133727" y="0"/>
                  </a:lnTo>
                  <a:lnTo>
                    <a:pt x="2126831" y="2540"/>
                  </a:lnTo>
                  <a:lnTo>
                    <a:pt x="2120836" y="6134"/>
                  </a:lnTo>
                  <a:lnTo>
                    <a:pt x="2103501" y="47371"/>
                  </a:lnTo>
                  <a:lnTo>
                    <a:pt x="2103996" y="56070"/>
                  </a:lnTo>
                  <a:lnTo>
                    <a:pt x="2126818" y="92163"/>
                  </a:lnTo>
                  <a:lnTo>
                    <a:pt x="2133727" y="94615"/>
                  </a:lnTo>
                  <a:lnTo>
                    <a:pt x="2134870" y="90805"/>
                  </a:lnTo>
                  <a:lnTo>
                    <a:pt x="2127250" y="88265"/>
                  </a:lnTo>
                  <a:lnTo>
                    <a:pt x="2121535" y="83185"/>
                  </a:lnTo>
                  <a:lnTo>
                    <a:pt x="2112137" y="46863"/>
                  </a:lnTo>
                  <a:lnTo>
                    <a:pt x="2112492" y="38735"/>
                  </a:lnTo>
                  <a:lnTo>
                    <a:pt x="2127250" y="6477"/>
                  </a:lnTo>
                  <a:lnTo>
                    <a:pt x="2135124" y="3937"/>
                  </a:lnTo>
                  <a:close/>
                </a:path>
                <a:path w="2440940" h="908685">
                  <a:moveTo>
                    <a:pt x="2376424" y="47371"/>
                  </a:moveTo>
                  <a:lnTo>
                    <a:pt x="2364232" y="10833"/>
                  </a:lnTo>
                  <a:lnTo>
                    <a:pt x="2346198" y="0"/>
                  </a:lnTo>
                  <a:lnTo>
                    <a:pt x="2344915" y="3937"/>
                  </a:lnTo>
                  <a:lnTo>
                    <a:pt x="2352662" y="6477"/>
                  </a:lnTo>
                  <a:lnTo>
                    <a:pt x="2358517" y="11430"/>
                  </a:lnTo>
                  <a:lnTo>
                    <a:pt x="2367788" y="46863"/>
                  </a:lnTo>
                  <a:lnTo>
                    <a:pt x="2367432" y="55232"/>
                  </a:lnTo>
                  <a:lnTo>
                    <a:pt x="2345042" y="90805"/>
                  </a:lnTo>
                  <a:lnTo>
                    <a:pt x="2346198" y="94615"/>
                  </a:lnTo>
                  <a:lnTo>
                    <a:pt x="2374455" y="64071"/>
                  </a:lnTo>
                  <a:lnTo>
                    <a:pt x="2375916" y="56070"/>
                  </a:lnTo>
                  <a:lnTo>
                    <a:pt x="2376424" y="47371"/>
                  </a:lnTo>
                  <a:close/>
                </a:path>
                <a:path w="2440940" h="908685">
                  <a:moveTo>
                    <a:pt x="2440546" y="104140"/>
                  </a:moveTo>
                  <a:lnTo>
                    <a:pt x="2094611" y="104140"/>
                  </a:lnTo>
                  <a:lnTo>
                    <a:pt x="2094611" y="110236"/>
                  </a:lnTo>
                  <a:lnTo>
                    <a:pt x="2440546" y="110236"/>
                  </a:lnTo>
                  <a:lnTo>
                    <a:pt x="2440546" y="10414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460110" y="3085719"/>
              <a:ext cx="170687" cy="12979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837814" y="3033395"/>
              <a:ext cx="195447" cy="23126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6234303" y="3041522"/>
              <a:ext cx="2461895" cy="173990"/>
            </a:xfrm>
            <a:custGeom>
              <a:avLst/>
              <a:gdLst/>
              <a:ahLst/>
              <a:cxnLst/>
              <a:rect l="l" t="t" r="r" b="b"/>
              <a:pathLst>
                <a:path w="2461895" h="173989">
                  <a:moveTo>
                    <a:pt x="43180" y="49403"/>
                  </a:moveTo>
                  <a:lnTo>
                    <a:pt x="41402" y="44196"/>
                  </a:lnTo>
                  <a:lnTo>
                    <a:pt x="31965" y="47561"/>
                  </a:lnTo>
                  <a:lnTo>
                    <a:pt x="23698" y="52476"/>
                  </a:lnTo>
                  <a:lnTo>
                    <a:pt x="2667" y="86258"/>
                  </a:lnTo>
                  <a:lnTo>
                    <a:pt x="0" y="109093"/>
                  </a:lnTo>
                  <a:lnTo>
                    <a:pt x="660" y="121031"/>
                  </a:lnTo>
                  <a:lnTo>
                    <a:pt x="16586" y="159321"/>
                  </a:lnTo>
                  <a:lnTo>
                    <a:pt x="41402" y="173990"/>
                  </a:lnTo>
                  <a:lnTo>
                    <a:pt x="43053" y="168783"/>
                  </a:lnTo>
                  <a:lnTo>
                    <a:pt x="35648" y="165493"/>
                  </a:lnTo>
                  <a:lnTo>
                    <a:pt x="29248" y="160947"/>
                  </a:lnTo>
                  <a:lnTo>
                    <a:pt x="12280" y="119926"/>
                  </a:lnTo>
                  <a:lnTo>
                    <a:pt x="11811" y="108458"/>
                  </a:lnTo>
                  <a:lnTo>
                    <a:pt x="12293" y="97243"/>
                  </a:lnTo>
                  <a:lnTo>
                    <a:pt x="29273" y="57213"/>
                  </a:lnTo>
                  <a:lnTo>
                    <a:pt x="35699" y="52692"/>
                  </a:lnTo>
                  <a:lnTo>
                    <a:pt x="43180" y="49403"/>
                  </a:lnTo>
                  <a:close/>
                </a:path>
                <a:path w="2461895" h="173989">
                  <a:moveTo>
                    <a:pt x="414528" y="109093"/>
                  </a:moveTo>
                  <a:lnTo>
                    <a:pt x="403860" y="66929"/>
                  </a:lnTo>
                  <a:lnTo>
                    <a:pt x="373126" y="44196"/>
                  </a:lnTo>
                  <a:lnTo>
                    <a:pt x="371221" y="49403"/>
                  </a:lnTo>
                  <a:lnTo>
                    <a:pt x="378764" y="52692"/>
                  </a:lnTo>
                  <a:lnTo>
                    <a:pt x="385229" y="57213"/>
                  </a:lnTo>
                  <a:lnTo>
                    <a:pt x="402234" y="97358"/>
                  </a:lnTo>
                  <a:lnTo>
                    <a:pt x="402717" y="108458"/>
                  </a:lnTo>
                  <a:lnTo>
                    <a:pt x="402209" y="119926"/>
                  </a:lnTo>
                  <a:lnTo>
                    <a:pt x="385267" y="160947"/>
                  </a:lnTo>
                  <a:lnTo>
                    <a:pt x="371475" y="168783"/>
                  </a:lnTo>
                  <a:lnTo>
                    <a:pt x="373126" y="173990"/>
                  </a:lnTo>
                  <a:lnTo>
                    <a:pt x="403860" y="151384"/>
                  </a:lnTo>
                  <a:lnTo>
                    <a:pt x="413854" y="121031"/>
                  </a:lnTo>
                  <a:lnTo>
                    <a:pt x="414528" y="109093"/>
                  </a:lnTo>
                  <a:close/>
                </a:path>
                <a:path w="2461895" h="173989">
                  <a:moveTo>
                    <a:pt x="2090420" y="5207"/>
                  </a:moveTo>
                  <a:lnTo>
                    <a:pt x="2088642" y="0"/>
                  </a:lnTo>
                  <a:lnTo>
                    <a:pt x="2079205" y="3365"/>
                  </a:lnTo>
                  <a:lnTo>
                    <a:pt x="2070938" y="8280"/>
                  </a:lnTo>
                  <a:lnTo>
                    <a:pt x="2049907" y="42062"/>
                  </a:lnTo>
                  <a:lnTo>
                    <a:pt x="2047240" y="64897"/>
                  </a:lnTo>
                  <a:lnTo>
                    <a:pt x="2047900" y="76835"/>
                  </a:lnTo>
                  <a:lnTo>
                    <a:pt x="2063813" y="115125"/>
                  </a:lnTo>
                  <a:lnTo>
                    <a:pt x="2088642" y="129794"/>
                  </a:lnTo>
                  <a:lnTo>
                    <a:pt x="2090293" y="124587"/>
                  </a:lnTo>
                  <a:lnTo>
                    <a:pt x="2082888" y="121297"/>
                  </a:lnTo>
                  <a:lnTo>
                    <a:pt x="2076488" y="116751"/>
                  </a:lnTo>
                  <a:lnTo>
                    <a:pt x="2059520" y="75730"/>
                  </a:lnTo>
                  <a:lnTo>
                    <a:pt x="2059051" y="64262"/>
                  </a:lnTo>
                  <a:lnTo>
                    <a:pt x="2059533" y="53047"/>
                  </a:lnTo>
                  <a:lnTo>
                    <a:pt x="2076513" y="13017"/>
                  </a:lnTo>
                  <a:lnTo>
                    <a:pt x="2082939" y="8496"/>
                  </a:lnTo>
                  <a:lnTo>
                    <a:pt x="2090420" y="5207"/>
                  </a:lnTo>
                  <a:close/>
                </a:path>
                <a:path w="2461895" h="173989">
                  <a:moveTo>
                    <a:pt x="2461768" y="64897"/>
                  </a:moveTo>
                  <a:lnTo>
                    <a:pt x="2450973" y="22733"/>
                  </a:lnTo>
                  <a:lnTo>
                    <a:pt x="2420366" y="0"/>
                  </a:lnTo>
                  <a:lnTo>
                    <a:pt x="2418461" y="5207"/>
                  </a:lnTo>
                  <a:lnTo>
                    <a:pt x="2426004" y="8496"/>
                  </a:lnTo>
                  <a:lnTo>
                    <a:pt x="2432469" y="13017"/>
                  </a:lnTo>
                  <a:lnTo>
                    <a:pt x="2449449" y="53162"/>
                  </a:lnTo>
                  <a:lnTo>
                    <a:pt x="2449957" y="64262"/>
                  </a:lnTo>
                  <a:lnTo>
                    <a:pt x="2449449" y="75730"/>
                  </a:lnTo>
                  <a:lnTo>
                    <a:pt x="2432456" y="116751"/>
                  </a:lnTo>
                  <a:lnTo>
                    <a:pt x="2418715" y="124587"/>
                  </a:lnTo>
                  <a:lnTo>
                    <a:pt x="2420366" y="129794"/>
                  </a:lnTo>
                  <a:lnTo>
                    <a:pt x="2451100" y="107188"/>
                  </a:lnTo>
                  <a:lnTo>
                    <a:pt x="2461095" y="76835"/>
                  </a:lnTo>
                  <a:lnTo>
                    <a:pt x="2461768" y="6489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5722238" y="4571619"/>
              <a:ext cx="170687" cy="12979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object 19"/>
          <p:cNvGrpSpPr/>
          <p:nvPr/>
        </p:nvGrpSpPr>
        <p:grpSpPr>
          <a:xfrm>
            <a:off x="1691639" y="2184654"/>
            <a:ext cx="967105" cy="2978150"/>
            <a:chOff x="1691639" y="2184654"/>
            <a:chExt cx="967105" cy="2978150"/>
          </a:xfrm>
        </p:grpSpPr>
        <p:sp>
          <p:nvSpPr>
            <p:cNvPr id="20" name="object 20"/>
            <p:cNvSpPr/>
            <p:nvPr/>
          </p:nvSpPr>
          <p:spPr>
            <a:xfrm>
              <a:off x="1691639" y="2184654"/>
              <a:ext cx="967105" cy="783590"/>
            </a:xfrm>
            <a:custGeom>
              <a:avLst/>
              <a:gdLst/>
              <a:ahLst/>
              <a:cxnLst/>
              <a:rect l="l" t="t" r="r" b="b"/>
              <a:pathLst>
                <a:path w="967105" h="783589">
                  <a:moveTo>
                    <a:pt x="966673" y="0"/>
                  </a:moveTo>
                  <a:lnTo>
                    <a:pt x="0" y="0"/>
                  </a:lnTo>
                  <a:lnTo>
                    <a:pt x="0" y="783589"/>
                  </a:lnTo>
                  <a:lnTo>
                    <a:pt x="966673" y="783589"/>
                  </a:lnTo>
                  <a:lnTo>
                    <a:pt x="966673" y="0"/>
                  </a:lnTo>
                  <a:close/>
                </a:path>
              </a:pathLst>
            </a:custGeom>
            <a:solidFill>
              <a:srgbClr val="CACAC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1691639" y="2968244"/>
              <a:ext cx="967105" cy="1432560"/>
            </a:xfrm>
            <a:custGeom>
              <a:avLst/>
              <a:gdLst/>
              <a:ahLst/>
              <a:cxnLst/>
              <a:rect l="l" t="t" r="r" b="b"/>
              <a:pathLst>
                <a:path w="967105" h="1432560">
                  <a:moveTo>
                    <a:pt x="966673" y="0"/>
                  </a:moveTo>
                  <a:lnTo>
                    <a:pt x="0" y="0"/>
                  </a:lnTo>
                  <a:lnTo>
                    <a:pt x="0" y="1432559"/>
                  </a:lnTo>
                  <a:lnTo>
                    <a:pt x="966673" y="1432559"/>
                  </a:lnTo>
                  <a:lnTo>
                    <a:pt x="966673" y="0"/>
                  </a:lnTo>
                  <a:close/>
                </a:path>
              </a:pathLst>
            </a:custGeom>
            <a:solidFill>
              <a:srgbClr val="E7E7E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691639" y="4400804"/>
              <a:ext cx="967105" cy="762000"/>
            </a:xfrm>
            <a:custGeom>
              <a:avLst/>
              <a:gdLst/>
              <a:ahLst/>
              <a:cxnLst/>
              <a:rect l="l" t="t" r="r" b="b"/>
              <a:pathLst>
                <a:path w="967105" h="762000">
                  <a:moveTo>
                    <a:pt x="966673" y="0"/>
                  </a:moveTo>
                  <a:lnTo>
                    <a:pt x="0" y="0"/>
                  </a:lnTo>
                  <a:lnTo>
                    <a:pt x="0" y="762000"/>
                  </a:lnTo>
                  <a:lnTo>
                    <a:pt x="966673" y="762000"/>
                  </a:lnTo>
                  <a:lnTo>
                    <a:pt x="966673" y="0"/>
                  </a:lnTo>
                  <a:close/>
                </a:path>
              </a:pathLst>
            </a:custGeom>
            <a:solidFill>
              <a:srgbClr val="CACAC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2027047" y="2587243"/>
              <a:ext cx="393700" cy="919480"/>
            </a:xfrm>
            <a:custGeom>
              <a:avLst/>
              <a:gdLst/>
              <a:ahLst/>
              <a:cxnLst/>
              <a:rect l="l" t="t" r="r" b="b"/>
              <a:pathLst>
                <a:path w="393700" h="919479">
                  <a:moveTo>
                    <a:pt x="46228" y="5588"/>
                  </a:moveTo>
                  <a:lnTo>
                    <a:pt x="44577" y="0"/>
                  </a:lnTo>
                  <a:lnTo>
                    <a:pt x="34505" y="3886"/>
                  </a:lnTo>
                  <a:lnTo>
                    <a:pt x="25628" y="10020"/>
                  </a:lnTo>
                  <a:lnTo>
                    <a:pt x="2921" y="54698"/>
                  </a:lnTo>
                  <a:lnTo>
                    <a:pt x="0" y="84709"/>
                  </a:lnTo>
                  <a:lnTo>
                    <a:pt x="723" y="100139"/>
                  </a:lnTo>
                  <a:lnTo>
                    <a:pt x="11557" y="140208"/>
                  </a:lnTo>
                  <a:lnTo>
                    <a:pt x="44577" y="169291"/>
                  </a:lnTo>
                  <a:lnTo>
                    <a:pt x="46228" y="163703"/>
                  </a:lnTo>
                  <a:lnTo>
                    <a:pt x="38442" y="159664"/>
                  </a:lnTo>
                  <a:lnTo>
                    <a:pt x="31661" y="153784"/>
                  </a:lnTo>
                  <a:lnTo>
                    <a:pt x="14808" y="113093"/>
                  </a:lnTo>
                  <a:lnTo>
                    <a:pt x="12700" y="84582"/>
                  </a:lnTo>
                  <a:lnTo>
                    <a:pt x="13220" y="69824"/>
                  </a:lnTo>
                  <a:lnTo>
                    <a:pt x="25920" y="23202"/>
                  </a:lnTo>
                  <a:lnTo>
                    <a:pt x="38442" y="9588"/>
                  </a:lnTo>
                  <a:lnTo>
                    <a:pt x="46228" y="5588"/>
                  </a:lnTo>
                  <a:close/>
                </a:path>
                <a:path w="393700" h="919479">
                  <a:moveTo>
                    <a:pt x="81407" y="794766"/>
                  </a:moveTo>
                  <a:lnTo>
                    <a:pt x="79502" y="789559"/>
                  </a:lnTo>
                  <a:lnTo>
                    <a:pt x="70142" y="792924"/>
                  </a:lnTo>
                  <a:lnTo>
                    <a:pt x="61912" y="797839"/>
                  </a:lnTo>
                  <a:lnTo>
                    <a:pt x="40779" y="831621"/>
                  </a:lnTo>
                  <a:lnTo>
                    <a:pt x="38100" y="854456"/>
                  </a:lnTo>
                  <a:lnTo>
                    <a:pt x="38760" y="866394"/>
                  </a:lnTo>
                  <a:lnTo>
                    <a:pt x="54737" y="904684"/>
                  </a:lnTo>
                  <a:lnTo>
                    <a:pt x="79502" y="919353"/>
                  </a:lnTo>
                  <a:lnTo>
                    <a:pt x="81153" y="914146"/>
                  </a:lnTo>
                  <a:lnTo>
                    <a:pt x="73761" y="910856"/>
                  </a:lnTo>
                  <a:lnTo>
                    <a:pt x="67398" y="906310"/>
                  </a:lnTo>
                  <a:lnTo>
                    <a:pt x="50507" y="865289"/>
                  </a:lnTo>
                  <a:lnTo>
                    <a:pt x="50038" y="853821"/>
                  </a:lnTo>
                  <a:lnTo>
                    <a:pt x="50520" y="842606"/>
                  </a:lnTo>
                  <a:lnTo>
                    <a:pt x="67475" y="802576"/>
                  </a:lnTo>
                  <a:lnTo>
                    <a:pt x="73926" y="798055"/>
                  </a:lnTo>
                  <a:lnTo>
                    <a:pt x="81407" y="794766"/>
                  </a:lnTo>
                  <a:close/>
                </a:path>
                <a:path w="393700" h="919479">
                  <a:moveTo>
                    <a:pt x="358140" y="854456"/>
                  </a:moveTo>
                  <a:lnTo>
                    <a:pt x="347472" y="812292"/>
                  </a:lnTo>
                  <a:lnTo>
                    <a:pt x="316738" y="789559"/>
                  </a:lnTo>
                  <a:lnTo>
                    <a:pt x="314960" y="794766"/>
                  </a:lnTo>
                  <a:lnTo>
                    <a:pt x="322453" y="798055"/>
                  </a:lnTo>
                  <a:lnTo>
                    <a:pt x="328930" y="802576"/>
                  </a:lnTo>
                  <a:lnTo>
                    <a:pt x="345846" y="842721"/>
                  </a:lnTo>
                  <a:lnTo>
                    <a:pt x="346329" y="853821"/>
                  </a:lnTo>
                  <a:lnTo>
                    <a:pt x="345846" y="865289"/>
                  </a:lnTo>
                  <a:lnTo>
                    <a:pt x="328891" y="906310"/>
                  </a:lnTo>
                  <a:lnTo>
                    <a:pt x="315087" y="914146"/>
                  </a:lnTo>
                  <a:lnTo>
                    <a:pt x="316738" y="919353"/>
                  </a:lnTo>
                  <a:lnTo>
                    <a:pt x="347472" y="896747"/>
                  </a:lnTo>
                  <a:lnTo>
                    <a:pt x="357466" y="866394"/>
                  </a:lnTo>
                  <a:lnTo>
                    <a:pt x="358140" y="854456"/>
                  </a:lnTo>
                  <a:close/>
                </a:path>
                <a:path w="393700" h="919479">
                  <a:moveTo>
                    <a:pt x="393446" y="84582"/>
                  </a:moveTo>
                  <a:lnTo>
                    <a:pt x="386956" y="41351"/>
                  </a:lnTo>
                  <a:lnTo>
                    <a:pt x="359041" y="3886"/>
                  </a:lnTo>
                  <a:lnTo>
                    <a:pt x="348996" y="0"/>
                  </a:lnTo>
                  <a:lnTo>
                    <a:pt x="347218" y="5588"/>
                  </a:lnTo>
                  <a:lnTo>
                    <a:pt x="355003" y="9588"/>
                  </a:lnTo>
                  <a:lnTo>
                    <a:pt x="361784" y="15468"/>
                  </a:lnTo>
                  <a:lnTo>
                    <a:pt x="378752" y="56222"/>
                  </a:lnTo>
                  <a:lnTo>
                    <a:pt x="380873" y="84709"/>
                  </a:lnTo>
                  <a:lnTo>
                    <a:pt x="380339" y="99529"/>
                  </a:lnTo>
                  <a:lnTo>
                    <a:pt x="367576" y="146088"/>
                  </a:lnTo>
                  <a:lnTo>
                    <a:pt x="347218" y="163703"/>
                  </a:lnTo>
                  <a:lnTo>
                    <a:pt x="348996" y="169291"/>
                  </a:lnTo>
                  <a:lnTo>
                    <a:pt x="381889" y="140208"/>
                  </a:lnTo>
                  <a:lnTo>
                    <a:pt x="392722" y="100139"/>
                  </a:lnTo>
                  <a:lnTo>
                    <a:pt x="393446" y="8458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136774" y="4809363"/>
              <a:ext cx="170687" cy="12979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object 25"/>
          <p:cNvSpPr/>
          <p:nvPr/>
        </p:nvSpPr>
        <p:spPr>
          <a:xfrm>
            <a:off x="3863340" y="1807463"/>
            <a:ext cx="123444" cy="3435096"/>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6" name="object 26"/>
          <p:cNvGraphicFramePr>
            <a:graphicFrameLocks noGrp="1"/>
          </p:cNvGraphicFramePr>
          <p:nvPr/>
        </p:nvGraphicFramePr>
        <p:xfrm>
          <a:off x="95763" y="1328927"/>
          <a:ext cx="8945242" cy="3820921"/>
        </p:xfrm>
        <a:graphic>
          <a:graphicData uri="http://schemas.openxmlformats.org/drawingml/2006/table">
            <a:tbl>
              <a:tblPr firstRow="1" bandRow="1">
                <a:tableStyleId>{2D5ABB26-0587-4C30-8999-92F81FD0307C}</a:tableStyleId>
              </a:tblPr>
              <a:tblGrid>
                <a:gridCol w="1589405">
                  <a:extLst>
                    <a:ext uri="{9D8B030D-6E8A-4147-A177-3AD203B41FA5}">
                      <a16:colId xmlns:a16="http://schemas.microsoft.com/office/drawing/2014/main" val="20000"/>
                    </a:ext>
                  </a:extLst>
                </a:gridCol>
                <a:gridCol w="966469">
                  <a:extLst>
                    <a:ext uri="{9D8B030D-6E8A-4147-A177-3AD203B41FA5}">
                      <a16:colId xmlns:a16="http://schemas.microsoft.com/office/drawing/2014/main" val="20001"/>
                    </a:ext>
                  </a:extLst>
                </a:gridCol>
                <a:gridCol w="1266189">
                  <a:extLst>
                    <a:ext uri="{9D8B030D-6E8A-4147-A177-3AD203B41FA5}">
                      <a16:colId xmlns:a16="http://schemas.microsoft.com/office/drawing/2014/main" val="20002"/>
                    </a:ext>
                  </a:extLst>
                </a:gridCol>
                <a:gridCol w="1289050">
                  <a:extLst>
                    <a:ext uri="{9D8B030D-6E8A-4147-A177-3AD203B41FA5}">
                      <a16:colId xmlns:a16="http://schemas.microsoft.com/office/drawing/2014/main" val="20003"/>
                    </a:ext>
                  </a:extLst>
                </a:gridCol>
                <a:gridCol w="1673225">
                  <a:extLst>
                    <a:ext uri="{9D8B030D-6E8A-4147-A177-3AD203B41FA5}">
                      <a16:colId xmlns:a16="http://schemas.microsoft.com/office/drawing/2014/main" val="20004"/>
                    </a:ext>
                  </a:extLst>
                </a:gridCol>
                <a:gridCol w="882650">
                  <a:extLst>
                    <a:ext uri="{9D8B030D-6E8A-4147-A177-3AD203B41FA5}">
                      <a16:colId xmlns:a16="http://schemas.microsoft.com/office/drawing/2014/main" val="20005"/>
                    </a:ext>
                  </a:extLst>
                </a:gridCol>
                <a:gridCol w="1278254">
                  <a:extLst>
                    <a:ext uri="{9D8B030D-6E8A-4147-A177-3AD203B41FA5}">
                      <a16:colId xmlns:a16="http://schemas.microsoft.com/office/drawing/2014/main" val="20006"/>
                    </a:ext>
                  </a:extLst>
                </a:gridCol>
              </a:tblGrid>
              <a:tr h="481584">
                <a:tc gridSpan="3">
                  <a:txBody>
                    <a:bodyPr/>
                    <a:lstStyle/>
                    <a:p>
                      <a:pPr>
                        <a:lnSpc>
                          <a:spcPct val="100000"/>
                        </a:lnSpc>
                      </a:pPr>
                      <a:endParaRPr sz="1200">
                        <a:latin typeface="Times New Roman"/>
                        <a:cs typeface="Times New Roman"/>
                      </a:endParaRPr>
                    </a:p>
                  </a:txBody>
                  <a:tcPr marL="0" marR="0" marT="0" marB="0">
                    <a:lnR w="28575">
                      <a:solidFill>
                        <a:srgbClr val="B66C30"/>
                      </a:solidFill>
                      <a:prstDash val="solid"/>
                    </a:lnR>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423545">
                        <a:lnSpc>
                          <a:spcPct val="100000"/>
                        </a:lnSpc>
                        <a:spcBef>
                          <a:spcPts val="705"/>
                        </a:spcBef>
                      </a:pPr>
                      <a:r>
                        <a:rPr sz="1800" spc="-5" dirty="0">
                          <a:solidFill>
                            <a:srgbClr val="FFFFFF"/>
                          </a:solidFill>
                          <a:latin typeface="Carlito"/>
                          <a:cs typeface="Carlito"/>
                        </a:rPr>
                        <a:t>These </a:t>
                      </a:r>
                      <a:r>
                        <a:rPr sz="1800" spc="-10" dirty="0">
                          <a:solidFill>
                            <a:srgbClr val="FFFFFF"/>
                          </a:solidFill>
                          <a:latin typeface="Carlito"/>
                          <a:cs typeface="Carlito"/>
                        </a:rPr>
                        <a:t>are </a:t>
                      </a:r>
                      <a:r>
                        <a:rPr sz="1800" dirty="0">
                          <a:solidFill>
                            <a:srgbClr val="FFFFFF"/>
                          </a:solidFill>
                          <a:latin typeface="Carlito"/>
                          <a:cs typeface="Carlito"/>
                        </a:rPr>
                        <a:t>all based </a:t>
                      </a:r>
                      <a:r>
                        <a:rPr sz="1800" spc="-5" dirty="0">
                          <a:solidFill>
                            <a:srgbClr val="FFFFFF"/>
                          </a:solidFill>
                          <a:latin typeface="Carlito"/>
                          <a:cs typeface="Carlito"/>
                        </a:rPr>
                        <a:t>on </a:t>
                      </a:r>
                      <a:r>
                        <a:rPr sz="1800" dirty="0">
                          <a:solidFill>
                            <a:srgbClr val="FFFFFF"/>
                          </a:solidFill>
                          <a:latin typeface="Carlito"/>
                          <a:cs typeface="Carlito"/>
                        </a:rPr>
                        <a:t>the </a:t>
                      </a:r>
                      <a:r>
                        <a:rPr sz="1800" spc="-15" dirty="0">
                          <a:solidFill>
                            <a:srgbClr val="FFFFFF"/>
                          </a:solidFill>
                          <a:latin typeface="Carlito"/>
                          <a:cs typeface="Carlito"/>
                        </a:rPr>
                        <a:t>parameters </a:t>
                      </a:r>
                      <a:r>
                        <a:rPr sz="1800" spc="-10" dirty="0">
                          <a:solidFill>
                            <a:srgbClr val="FFFFFF"/>
                          </a:solidFill>
                          <a:latin typeface="Carlito"/>
                          <a:cs typeface="Carlito"/>
                        </a:rPr>
                        <a:t>we</a:t>
                      </a:r>
                      <a:r>
                        <a:rPr sz="1800" spc="65" dirty="0">
                          <a:solidFill>
                            <a:srgbClr val="FFFFFF"/>
                          </a:solidFill>
                          <a:latin typeface="Carlito"/>
                          <a:cs typeface="Carlito"/>
                        </a:rPr>
                        <a:t> </a:t>
                      </a:r>
                      <a:r>
                        <a:rPr sz="1800" spc="-5" dirty="0">
                          <a:solidFill>
                            <a:srgbClr val="FFFFFF"/>
                          </a:solidFill>
                          <a:latin typeface="Carlito"/>
                          <a:cs typeface="Carlito"/>
                        </a:rPr>
                        <a:t>set.</a:t>
                      </a:r>
                      <a:endParaRPr sz="1800">
                        <a:latin typeface="Carlito"/>
                        <a:cs typeface="Carlito"/>
                      </a:endParaRPr>
                    </a:p>
                  </a:txBody>
                  <a:tcPr marL="0" marR="0" marT="89535" marB="0">
                    <a:lnL w="28575">
                      <a:solidFill>
                        <a:srgbClr val="B66C30"/>
                      </a:solidFill>
                      <a:prstDash val="solid"/>
                    </a:lnL>
                    <a:lnR w="28575">
                      <a:solidFill>
                        <a:srgbClr val="B66C30"/>
                      </a:solidFill>
                      <a:prstDash val="solid"/>
                    </a:lnR>
                    <a:lnT w="28575">
                      <a:solidFill>
                        <a:srgbClr val="B66C30"/>
                      </a:solidFill>
                      <a:prstDash val="solid"/>
                    </a:lnT>
                    <a:lnB w="28575">
                      <a:solidFill>
                        <a:srgbClr val="B66C30"/>
                      </a:solidFill>
                      <a:prstDash val="solid"/>
                    </a:lnB>
                    <a:solidFill>
                      <a:srgbClr val="F79546"/>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1188">
                <a:tc>
                  <a:txBody>
                    <a:bodyPr/>
                    <a:lstStyle/>
                    <a:p>
                      <a:pPr marL="90805">
                        <a:lnSpc>
                          <a:spcPct val="100000"/>
                        </a:lnSpc>
                        <a:spcBef>
                          <a:spcPts val="165"/>
                        </a:spcBef>
                      </a:pPr>
                      <a:r>
                        <a:rPr sz="1800" b="1" spc="-5" dirty="0">
                          <a:solidFill>
                            <a:srgbClr val="FFFFFF"/>
                          </a:solidFill>
                          <a:latin typeface="Carlito"/>
                          <a:cs typeface="Carlito"/>
                        </a:rPr>
                        <a:t>Description</a:t>
                      </a:r>
                      <a:endParaRPr sz="1800">
                        <a:latin typeface="Carlito"/>
                        <a:cs typeface="Carlito"/>
                      </a:endParaRPr>
                    </a:p>
                  </a:txBody>
                  <a:tcPr marL="0" marR="0" marT="209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165"/>
                        </a:spcBef>
                      </a:pPr>
                      <a:r>
                        <a:rPr sz="1800" b="1" dirty="0">
                          <a:solidFill>
                            <a:srgbClr val="FFFFFF"/>
                          </a:solidFill>
                          <a:latin typeface="Carlito"/>
                          <a:cs typeface="Carlito"/>
                        </a:rPr>
                        <a:t>Name</a:t>
                      </a:r>
                      <a:endParaRPr sz="1800">
                        <a:latin typeface="Carlito"/>
                        <a:cs typeface="Carlito"/>
                      </a:endParaRPr>
                    </a:p>
                  </a:txBody>
                  <a:tcPr marL="0" marR="0" marT="209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165"/>
                        </a:spcBef>
                      </a:pPr>
                      <a:r>
                        <a:rPr sz="1800" b="1" spc="-15" dirty="0">
                          <a:solidFill>
                            <a:srgbClr val="FFFFFF"/>
                          </a:solidFill>
                          <a:latin typeface="Carlito"/>
                          <a:cs typeface="Carlito"/>
                        </a:rPr>
                        <a:t>Params</a:t>
                      </a:r>
                      <a:endParaRPr sz="1800">
                        <a:latin typeface="Carlito"/>
                        <a:cs typeface="Carlito"/>
                      </a:endParaRPr>
                    </a:p>
                  </a:txBody>
                  <a:tcPr marL="0" marR="0" marT="209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102870">
                        <a:lnSpc>
                          <a:spcPct val="100000"/>
                        </a:lnSpc>
                        <a:spcBef>
                          <a:spcPts val="165"/>
                        </a:spcBef>
                      </a:pPr>
                      <a:r>
                        <a:rPr sz="1800" b="1" spc="-5" dirty="0">
                          <a:solidFill>
                            <a:srgbClr val="FFFFFF"/>
                          </a:solidFill>
                          <a:latin typeface="Carlito"/>
                          <a:cs typeface="Carlito"/>
                        </a:rPr>
                        <a:t>Outcomes</a:t>
                      </a:r>
                      <a:endParaRPr sz="1800">
                        <a:latin typeface="Carlito"/>
                        <a:cs typeface="Carlito"/>
                      </a:endParaRPr>
                    </a:p>
                  </a:txBody>
                  <a:tcPr marL="0" marR="0" marT="20955" marB="0">
                    <a:lnL w="12700">
                      <a:solidFill>
                        <a:srgbClr val="FFFFFF"/>
                      </a:solidFill>
                      <a:prstDash val="solid"/>
                    </a:lnL>
                    <a:lnR w="12700">
                      <a:solidFill>
                        <a:srgbClr val="FFFFFF"/>
                      </a:solidFill>
                      <a:prstDash val="solid"/>
                    </a:lnR>
                    <a:lnT w="28575">
                      <a:solidFill>
                        <a:srgbClr val="B66C30"/>
                      </a:solidFill>
                      <a:prstDash val="solid"/>
                    </a:lnT>
                    <a:lnB w="38100">
                      <a:solidFill>
                        <a:srgbClr val="FFFFFF"/>
                      </a:solidFill>
                      <a:prstDash val="solid"/>
                    </a:lnB>
                    <a:solidFill>
                      <a:srgbClr val="000000"/>
                    </a:solidFill>
                  </a:tcPr>
                </a:tc>
                <a:tc>
                  <a:txBody>
                    <a:bodyPr/>
                    <a:lstStyle/>
                    <a:p>
                      <a:pPr marL="92075">
                        <a:lnSpc>
                          <a:spcPct val="100000"/>
                        </a:lnSpc>
                        <a:spcBef>
                          <a:spcPts val="165"/>
                        </a:spcBef>
                      </a:pPr>
                      <a:r>
                        <a:rPr sz="1800" b="1" spc="-10" dirty="0">
                          <a:solidFill>
                            <a:srgbClr val="FFFFFF"/>
                          </a:solidFill>
                          <a:latin typeface="Carlito"/>
                          <a:cs typeface="Carlito"/>
                        </a:rPr>
                        <a:t>Prob</a:t>
                      </a:r>
                      <a:r>
                        <a:rPr sz="1800" b="1" spc="-15" dirty="0">
                          <a:solidFill>
                            <a:srgbClr val="FFFFFF"/>
                          </a:solidFill>
                          <a:latin typeface="Carlito"/>
                          <a:cs typeface="Carlito"/>
                        </a:rPr>
                        <a:t> </a:t>
                      </a:r>
                      <a:r>
                        <a:rPr sz="1800" b="1" dirty="0">
                          <a:solidFill>
                            <a:srgbClr val="FFFFFF"/>
                          </a:solidFill>
                          <a:latin typeface="Carlito"/>
                          <a:cs typeface="Carlito"/>
                        </a:rPr>
                        <a:t>Func</a:t>
                      </a:r>
                      <a:endParaRPr sz="1800">
                        <a:latin typeface="Carlito"/>
                        <a:cs typeface="Carlito"/>
                      </a:endParaRPr>
                    </a:p>
                  </a:txBody>
                  <a:tcPr marL="0" marR="0" marT="20955" marB="0">
                    <a:lnL w="12700">
                      <a:solidFill>
                        <a:srgbClr val="FFFFFF"/>
                      </a:solidFill>
                      <a:prstDash val="solid"/>
                    </a:lnL>
                    <a:lnR w="12700">
                      <a:solidFill>
                        <a:srgbClr val="FFFFFF"/>
                      </a:solidFill>
                      <a:prstDash val="solid"/>
                    </a:lnR>
                    <a:lnT w="28575">
                      <a:solidFill>
                        <a:srgbClr val="B66C30"/>
                      </a:solidFill>
                      <a:prstDash val="solid"/>
                    </a:lnT>
                    <a:lnB w="38100">
                      <a:solidFill>
                        <a:srgbClr val="FFFFFF"/>
                      </a:solidFill>
                      <a:prstDash val="solid"/>
                    </a:lnB>
                    <a:solidFill>
                      <a:srgbClr val="000000"/>
                    </a:solidFill>
                  </a:tcPr>
                </a:tc>
                <a:tc>
                  <a:txBody>
                    <a:bodyPr/>
                    <a:lstStyle/>
                    <a:p>
                      <a:pPr marR="69215" algn="ctr">
                        <a:lnSpc>
                          <a:spcPct val="100000"/>
                        </a:lnSpc>
                        <a:spcBef>
                          <a:spcPts val="175"/>
                        </a:spcBef>
                      </a:pPr>
                      <a:r>
                        <a:rPr sz="1800" spc="-220" dirty="0">
                          <a:solidFill>
                            <a:srgbClr val="FFFFFF"/>
                          </a:solidFill>
                          <a:latin typeface="Tinos"/>
                          <a:cs typeface="Tinos"/>
                        </a:rPr>
                        <a:t>𝑬</a:t>
                      </a:r>
                      <a:r>
                        <a:rPr sz="1800" spc="-80" dirty="0">
                          <a:solidFill>
                            <a:srgbClr val="FFFFFF"/>
                          </a:solidFill>
                          <a:latin typeface="Tinos"/>
                          <a:cs typeface="Tinos"/>
                        </a:rPr>
                        <a:t> </a:t>
                      </a:r>
                      <a:r>
                        <a:rPr sz="1800" spc="-155" dirty="0">
                          <a:solidFill>
                            <a:srgbClr val="FFFFFF"/>
                          </a:solidFill>
                          <a:latin typeface="Tinos"/>
                          <a:cs typeface="Tinos"/>
                        </a:rPr>
                        <a:t>𝑿</a:t>
                      </a:r>
                      <a:endParaRPr sz="1800">
                        <a:latin typeface="Tinos"/>
                        <a:cs typeface="Tinos"/>
                      </a:endParaRPr>
                    </a:p>
                  </a:txBody>
                  <a:tcPr marL="0" marR="0" marT="22225" marB="0">
                    <a:lnL w="12700">
                      <a:solidFill>
                        <a:srgbClr val="FFFFFF"/>
                      </a:solidFill>
                      <a:prstDash val="solid"/>
                    </a:lnL>
                    <a:lnR w="12700">
                      <a:solidFill>
                        <a:srgbClr val="FFFFFF"/>
                      </a:solidFill>
                      <a:prstDash val="solid"/>
                    </a:lnR>
                    <a:lnT w="28575">
                      <a:solidFill>
                        <a:srgbClr val="B66C30"/>
                      </a:solidFill>
                      <a:prstDash val="solid"/>
                    </a:lnT>
                    <a:lnB w="38100">
                      <a:solidFill>
                        <a:srgbClr val="FFFFFF"/>
                      </a:solidFill>
                      <a:prstDash val="solid"/>
                    </a:lnB>
                  </a:tcPr>
                </a:tc>
                <a:tc>
                  <a:txBody>
                    <a:bodyPr/>
                    <a:lstStyle/>
                    <a:p>
                      <a:pPr marL="273685">
                        <a:lnSpc>
                          <a:spcPct val="100000"/>
                        </a:lnSpc>
                        <a:spcBef>
                          <a:spcPts val="175"/>
                        </a:spcBef>
                      </a:pPr>
                      <a:r>
                        <a:rPr sz="1800" spc="-320" dirty="0">
                          <a:solidFill>
                            <a:srgbClr val="FFFFFF"/>
                          </a:solidFill>
                          <a:latin typeface="Tinos"/>
                          <a:cs typeface="Tinos"/>
                        </a:rPr>
                        <a:t>𝑽𝒂𝒓</a:t>
                      </a:r>
                      <a:r>
                        <a:rPr sz="1800" spc="-220" dirty="0">
                          <a:solidFill>
                            <a:srgbClr val="FFFFFF"/>
                          </a:solidFill>
                          <a:latin typeface="Tinos"/>
                          <a:cs typeface="Tinos"/>
                        </a:rPr>
                        <a:t> </a:t>
                      </a:r>
                      <a:r>
                        <a:rPr sz="1800" spc="-155" dirty="0">
                          <a:solidFill>
                            <a:srgbClr val="FFFFFF"/>
                          </a:solidFill>
                          <a:latin typeface="Tinos"/>
                          <a:cs typeface="Tinos"/>
                        </a:rPr>
                        <a:t>𝑿</a:t>
                      </a:r>
                      <a:endParaRPr sz="1800">
                        <a:latin typeface="Tinos"/>
                        <a:cs typeface="Tinos"/>
                      </a:endParaRPr>
                    </a:p>
                  </a:txBody>
                  <a:tcPr marL="0" marR="0" marT="22225" marB="0">
                    <a:lnL w="12700">
                      <a:solidFill>
                        <a:srgbClr val="FFFFFF"/>
                      </a:solidFill>
                      <a:prstDash val="solid"/>
                    </a:lnL>
                    <a:lnR w="12700">
                      <a:solidFill>
                        <a:srgbClr val="FFFFFF"/>
                      </a:solidFill>
                      <a:prstDash val="solid"/>
                    </a:lnR>
                    <a:lnT w="28575">
                      <a:solidFill>
                        <a:srgbClr val="B66C30"/>
                      </a:solidFill>
                      <a:prstDash val="solid"/>
                    </a:lnT>
                    <a:lnB w="38100">
                      <a:solidFill>
                        <a:srgbClr val="FFFFFF"/>
                      </a:solidFill>
                      <a:prstDash val="solid"/>
                    </a:lnB>
                  </a:tcPr>
                </a:tc>
                <a:extLst>
                  <a:ext uri="{0D108BD9-81ED-4DB2-BD59-A6C34878D82A}">
                    <a16:rowId xmlns:a16="http://schemas.microsoft.com/office/drawing/2014/main" val="10001"/>
                  </a:ext>
                </a:extLst>
              </a:tr>
              <a:tr h="783590">
                <a:tc>
                  <a:txBody>
                    <a:bodyPr/>
                    <a:lstStyle/>
                    <a:p>
                      <a:pPr marL="90805" marR="130175">
                        <a:lnSpc>
                          <a:spcPct val="100000"/>
                        </a:lnSpc>
                        <a:spcBef>
                          <a:spcPts val="295"/>
                        </a:spcBef>
                      </a:pPr>
                      <a:r>
                        <a:rPr sz="1100" dirty="0">
                          <a:latin typeface="Carlito"/>
                          <a:cs typeface="Carlito"/>
                        </a:rPr>
                        <a:t>A </a:t>
                      </a:r>
                      <a:r>
                        <a:rPr sz="1100" spc="-5" dirty="0">
                          <a:latin typeface="Carlito"/>
                          <a:cs typeface="Carlito"/>
                        </a:rPr>
                        <a:t>Bell-shaped  distribution </a:t>
                      </a:r>
                      <a:r>
                        <a:rPr sz="1100" dirty="0">
                          <a:latin typeface="Carlito"/>
                          <a:cs typeface="Carlito"/>
                        </a:rPr>
                        <a:t>around  some known mean</a:t>
                      </a:r>
                      <a:r>
                        <a:rPr sz="1100" spc="-140" dirty="0">
                          <a:latin typeface="Carlito"/>
                          <a:cs typeface="Carlito"/>
                        </a:rPr>
                        <a:t> </a:t>
                      </a:r>
                      <a:r>
                        <a:rPr sz="1100" dirty="0">
                          <a:latin typeface="Carlito"/>
                          <a:cs typeface="Carlito"/>
                        </a:rPr>
                        <a:t>with  a known</a:t>
                      </a:r>
                      <a:r>
                        <a:rPr sz="1100" spc="-50" dirty="0">
                          <a:latin typeface="Carlito"/>
                          <a:cs typeface="Carlito"/>
                        </a:rPr>
                        <a:t> </a:t>
                      </a:r>
                      <a:r>
                        <a:rPr sz="1100" dirty="0">
                          <a:latin typeface="Carlito"/>
                          <a:cs typeface="Carlito"/>
                        </a:rPr>
                        <a:t>variance.</a:t>
                      </a:r>
                      <a:endParaRPr sz="1100">
                        <a:latin typeface="Carlito"/>
                        <a:cs typeface="Carlito"/>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1440" marR="170815">
                        <a:lnSpc>
                          <a:spcPct val="100000"/>
                        </a:lnSpc>
                        <a:spcBef>
                          <a:spcPts val="295"/>
                        </a:spcBef>
                      </a:pPr>
                      <a:r>
                        <a:rPr sz="1100" b="1" spc="-5" dirty="0">
                          <a:latin typeface="Carlito"/>
                          <a:cs typeface="Carlito"/>
                        </a:rPr>
                        <a:t>Normal  D</a:t>
                      </a:r>
                      <a:r>
                        <a:rPr sz="1100" b="1" dirty="0">
                          <a:latin typeface="Carlito"/>
                          <a:cs typeface="Carlito"/>
                        </a:rPr>
                        <a:t>istri</a:t>
                      </a:r>
                      <a:r>
                        <a:rPr sz="1100" b="1" spc="-5" dirty="0">
                          <a:latin typeface="Carlito"/>
                          <a:cs typeface="Carlito"/>
                        </a:rPr>
                        <a:t>bu</a:t>
                      </a:r>
                      <a:r>
                        <a:rPr sz="1100" b="1" dirty="0">
                          <a:latin typeface="Carlito"/>
                          <a:cs typeface="Carlito"/>
                        </a:rPr>
                        <a:t>ti</a:t>
                      </a:r>
                      <a:r>
                        <a:rPr sz="1100" b="1" spc="-10" dirty="0">
                          <a:latin typeface="Carlito"/>
                          <a:cs typeface="Carlito"/>
                        </a:rPr>
                        <a:t>o</a:t>
                      </a:r>
                      <a:r>
                        <a:rPr sz="1100" b="1" dirty="0">
                          <a:latin typeface="Carlito"/>
                          <a:cs typeface="Carlito"/>
                        </a:rPr>
                        <a:t>n</a:t>
                      </a:r>
                      <a:endParaRPr sz="1100">
                        <a:latin typeface="Carlito"/>
                        <a:cs typeface="Carlito"/>
                      </a:endParaRPr>
                    </a:p>
                    <a:p>
                      <a:pPr marL="225425">
                        <a:lnSpc>
                          <a:spcPct val="100000"/>
                        </a:lnSpc>
                        <a:spcBef>
                          <a:spcPts val="105"/>
                        </a:spcBef>
                      </a:pPr>
                      <a:r>
                        <a:rPr sz="1100" spc="-90" dirty="0">
                          <a:latin typeface="Tinos"/>
                          <a:cs typeface="Tinos"/>
                        </a:rPr>
                        <a:t>𝐍 </a:t>
                      </a:r>
                      <a:r>
                        <a:rPr sz="1100" spc="-114" dirty="0">
                          <a:latin typeface="Tinos"/>
                          <a:cs typeface="Tinos"/>
                        </a:rPr>
                        <a:t>𝛍,</a:t>
                      </a:r>
                      <a:r>
                        <a:rPr sz="1100" spc="-180" dirty="0">
                          <a:latin typeface="Tinos"/>
                          <a:cs typeface="Tinos"/>
                        </a:rPr>
                        <a:t> </a:t>
                      </a:r>
                      <a:r>
                        <a:rPr sz="1100" spc="-160" dirty="0">
                          <a:latin typeface="Tinos"/>
                          <a:cs typeface="Tinos"/>
                        </a:rPr>
                        <a:t>𝛔</a:t>
                      </a:r>
                      <a:r>
                        <a:rPr sz="1200" spc="-240" baseline="27777" dirty="0">
                          <a:latin typeface="Tinos"/>
                          <a:cs typeface="Tinos"/>
                        </a:rPr>
                        <a:t>𝟐</a:t>
                      </a:r>
                      <a:endParaRPr sz="1200" baseline="27777">
                        <a:latin typeface="Tinos"/>
                        <a:cs typeface="Tinos"/>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1440">
                        <a:lnSpc>
                          <a:spcPct val="100000"/>
                        </a:lnSpc>
                        <a:spcBef>
                          <a:spcPts val="295"/>
                        </a:spcBef>
                      </a:pPr>
                      <a:r>
                        <a:rPr sz="1100" dirty="0">
                          <a:latin typeface="Carlito"/>
                          <a:cs typeface="Carlito"/>
                        </a:rPr>
                        <a:t>Mean</a:t>
                      </a:r>
                      <a:r>
                        <a:rPr sz="1100" spc="-30" dirty="0">
                          <a:latin typeface="Carlito"/>
                          <a:cs typeface="Carlito"/>
                        </a:rPr>
                        <a:t> </a:t>
                      </a:r>
                      <a:r>
                        <a:rPr sz="1100" spc="-254" dirty="0">
                          <a:latin typeface="Tinos"/>
                          <a:cs typeface="Tinos"/>
                        </a:rPr>
                        <a:t>𝜇</a:t>
                      </a:r>
                      <a:endParaRPr sz="1100">
                        <a:latin typeface="Tinos"/>
                        <a:cs typeface="Tinos"/>
                      </a:endParaRPr>
                    </a:p>
                    <a:p>
                      <a:pPr marL="91440">
                        <a:lnSpc>
                          <a:spcPct val="100000"/>
                        </a:lnSpc>
                        <a:spcBef>
                          <a:spcPts val="10"/>
                        </a:spcBef>
                      </a:pPr>
                      <a:r>
                        <a:rPr sz="1100" spc="-5" dirty="0">
                          <a:latin typeface="Carlito"/>
                          <a:cs typeface="Carlito"/>
                        </a:rPr>
                        <a:t>Variance</a:t>
                      </a:r>
                      <a:r>
                        <a:rPr sz="1100" spc="-10" dirty="0">
                          <a:latin typeface="Carlito"/>
                          <a:cs typeface="Carlito"/>
                        </a:rPr>
                        <a:t> </a:t>
                      </a:r>
                      <a:r>
                        <a:rPr sz="1100" spc="-45" dirty="0">
                          <a:latin typeface="Tinos"/>
                          <a:cs typeface="Tinos"/>
                        </a:rPr>
                        <a:t>𝜎</a:t>
                      </a:r>
                      <a:r>
                        <a:rPr sz="1200" spc="-67" baseline="27777" dirty="0">
                          <a:latin typeface="Tinos"/>
                          <a:cs typeface="Tinos"/>
                        </a:rPr>
                        <a:t>2</a:t>
                      </a:r>
                      <a:endParaRPr sz="1200" baseline="27777">
                        <a:latin typeface="Tinos"/>
                        <a:cs typeface="Tinos"/>
                      </a:endParaRPr>
                    </a:p>
                  </a:txBody>
                  <a:tcPr marL="0" marR="0" marT="37465" marB="0">
                    <a:lnL w="12700">
                      <a:solidFill>
                        <a:srgbClr val="FFFFFF"/>
                      </a:solidFill>
                      <a:prstDash val="solid"/>
                    </a:lnL>
                    <a:lnR w="38100">
                      <a:solidFill>
                        <a:srgbClr val="000000"/>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8890" algn="ctr">
                        <a:lnSpc>
                          <a:spcPct val="100000"/>
                        </a:lnSpc>
                        <a:spcBef>
                          <a:spcPts val="295"/>
                        </a:spcBef>
                      </a:pPr>
                      <a:r>
                        <a:rPr sz="1100" dirty="0">
                          <a:latin typeface="Tinos"/>
                          <a:cs typeface="Tinos"/>
                        </a:rPr>
                        <a:t>ℝ</a:t>
                      </a:r>
                      <a:endParaRPr sz="1100">
                        <a:latin typeface="Tinos"/>
                        <a:cs typeface="Tinos"/>
                      </a:endParaRPr>
                    </a:p>
                    <a:p>
                      <a:pPr marL="102870">
                        <a:lnSpc>
                          <a:spcPct val="100000"/>
                        </a:lnSpc>
                      </a:pPr>
                      <a:r>
                        <a:rPr sz="1100" spc="-5" dirty="0">
                          <a:latin typeface="Carlito"/>
                          <a:cs typeface="Carlito"/>
                        </a:rPr>
                        <a:t>(Any </a:t>
                      </a:r>
                      <a:r>
                        <a:rPr sz="1100" dirty="0">
                          <a:latin typeface="Carlito"/>
                          <a:cs typeface="Carlito"/>
                        </a:rPr>
                        <a:t>real</a:t>
                      </a:r>
                      <a:r>
                        <a:rPr sz="1100" spc="-25" dirty="0">
                          <a:latin typeface="Carlito"/>
                          <a:cs typeface="Carlito"/>
                        </a:rPr>
                        <a:t> </a:t>
                      </a:r>
                      <a:r>
                        <a:rPr sz="1100" dirty="0">
                          <a:latin typeface="Carlito"/>
                          <a:cs typeface="Carlito"/>
                        </a:rPr>
                        <a:t>value)</a:t>
                      </a:r>
                      <a:endParaRPr sz="1100">
                        <a:latin typeface="Carlito"/>
                        <a:cs typeface="Carlito"/>
                      </a:endParaRPr>
                    </a:p>
                  </a:txBody>
                  <a:tcPr marL="0" marR="0" marT="37465" marB="0">
                    <a:lnL w="38100">
                      <a:solidFill>
                        <a:srgbClr val="000000"/>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762635">
                        <a:lnSpc>
                          <a:spcPts val="1205"/>
                        </a:lnSpc>
                        <a:spcBef>
                          <a:spcPts val="114"/>
                        </a:spcBef>
                        <a:tabLst>
                          <a:tab pos="1071880" algn="l"/>
                        </a:tabLst>
                      </a:pPr>
                      <a:r>
                        <a:rPr sz="1650" spc="89" baseline="-12626" dirty="0">
                          <a:latin typeface="Tinos"/>
                          <a:cs typeface="Tinos"/>
                        </a:rPr>
                        <a:t>1	</a:t>
                      </a:r>
                      <a:r>
                        <a:rPr sz="1200" spc="195" baseline="-31250" dirty="0">
                          <a:latin typeface="Tinos"/>
                          <a:cs typeface="Tinos"/>
                        </a:rPr>
                        <a:t>− </a:t>
                      </a:r>
                      <a:r>
                        <a:rPr sz="800" spc="-35" dirty="0">
                          <a:latin typeface="Tinos"/>
                          <a:cs typeface="Tinos"/>
                        </a:rPr>
                        <a:t>𝑥−𝜇</a:t>
                      </a:r>
                      <a:r>
                        <a:rPr sz="800" spc="-25" dirty="0">
                          <a:latin typeface="Tinos"/>
                          <a:cs typeface="Tinos"/>
                        </a:rPr>
                        <a:t> </a:t>
                      </a:r>
                      <a:r>
                        <a:rPr sz="975" spc="97" baseline="25641" dirty="0">
                          <a:latin typeface="Tinos"/>
                          <a:cs typeface="Tinos"/>
                        </a:rPr>
                        <a:t>2</a:t>
                      </a:r>
                      <a:endParaRPr sz="975" baseline="25641">
                        <a:latin typeface="Tinos"/>
                        <a:cs typeface="Tinos"/>
                      </a:endParaRPr>
                    </a:p>
                    <a:p>
                      <a:pPr marR="80645" algn="ctr">
                        <a:lnSpc>
                          <a:spcPts val="1000"/>
                        </a:lnSpc>
                        <a:tabLst>
                          <a:tab pos="818515" algn="l"/>
                          <a:tab pos="1052830" algn="l"/>
                        </a:tabLst>
                      </a:pPr>
                      <a:r>
                        <a:rPr sz="1100" spc="-240" dirty="0">
                          <a:latin typeface="Tinos"/>
                          <a:cs typeface="Tinos"/>
                        </a:rPr>
                        <a:t>𝑝            </a:t>
                      </a:r>
                      <a:r>
                        <a:rPr sz="1100" spc="-235" dirty="0">
                          <a:latin typeface="Tinos"/>
                          <a:cs typeface="Tinos"/>
                        </a:rPr>
                        <a:t> </a:t>
                      </a:r>
                      <a:r>
                        <a:rPr sz="1100" spc="-270" dirty="0">
                          <a:latin typeface="Tinos"/>
                          <a:cs typeface="Tinos"/>
                        </a:rPr>
                        <a:t>𝑥                                                                                                                                                              </a:t>
                      </a:r>
                      <a:r>
                        <a:rPr sz="1100" spc="200" dirty="0">
                          <a:latin typeface="Tinos"/>
                          <a:cs typeface="Tinos"/>
                        </a:rPr>
                        <a:t>=	</a:t>
                      </a:r>
                      <a:r>
                        <a:rPr sz="1100" spc="-310" dirty="0">
                          <a:latin typeface="Tinos"/>
                          <a:cs typeface="Tinos"/>
                        </a:rPr>
                        <a:t>𝑒	</a:t>
                      </a:r>
                      <a:r>
                        <a:rPr sz="1200" spc="22" baseline="10416" dirty="0">
                          <a:latin typeface="Tinos"/>
                          <a:cs typeface="Tinos"/>
                        </a:rPr>
                        <a:t>2𝜎</a:t>
                      </a:r>
                      <a:r>
                        <a:rPr sz="975" spc="22" baseline="34188" dirty="0">
                          <a:latin typeface="Tinos"/>
                          <a:cs typeface="Tinos"/>
                        </a:rPr>
                        <a:t>2</a:t>
                      </a:r>
                      <a:endParaRPr sz="975" baseline="34188">
                        <a:latin typeface="Tinos"/>
                        <a:cs typeface="Tinos"/>
                      </a:endParaRPr>
                    </a:p>
                    <a:p>
                      <a:pPr marR="64135" algn="ctr">
                        <a:lnSpc>
                          <a:spcPts val="1019"/>
                        </a:lnSpc>
                      </a:pPr>
                      <a:r>
                        <a:rPr sz="1100" spc="-210" dirty="0">
                          <a:latin typeface="Tinos"/>
                          <a:cs typeface="Tinos"/>
                        </a:rPr>
                        <a:t>𝜎          </a:t>
                      </a:r>
                      <a:r>
                        <a:rPr sz="1100" spc="-195" dirty="0">
                          <a:latin typeface="Tinos"/>
                          <a:cs typeface="Tinos"/>
                        </a:rPr>
                        <a:t> </a:t>
                      </a:r>
                      <a:r>
                        <a:rPr sz="1100" spc="-70" dirty="0">
                          <a:latin typeface="Tinos"/>
                          <a:cs typeface="Tinos"/>
                        </a:rPr>
                        <a:t>2𝜋</a:t>
                      </a:r>
                      <a:endParaRPr sz="1100">
                        <a:latin typeface="Tinos"/>
                        <a:cs typeface="Tinos"/>
                      </a:endParaRPr>
                    </a:p>
                    <a:p>
                      <a:pPr marL="92075">
                        <a:lnSpc>
                          <a:spcPts val="980"/>
                        </a:lnSpc>
                      </a:pPr>
                      <a:r>
                        <a:rPr sz="900" spc="-5" dirty="0">
                          <a:latin typeface="Carlito"/>
                          <a:cs typeface="Carlito"/>
                        </a:rPr>
                        <a:t>Oddly, this is </a:t>
                      </a:r>
                      <a:r>
                        <a:rPr sz="900" dirty="0">
                          <a:latin typeface="Carlito"/>
                          <a:cs typeface="Carlito"/>
                        </a:rPr>
                        <a:t>in your </a:t>
                      </a:r>
                      <a:r>
                        <a:rPr sz="900" spc="-5" dirty="0">
                          <a:latin typeface="Carlito"/>
                          <a:cs typeface="Carlito"/>
                        </a:rPr>
                        <a:t>S1</a:t>
                      </a:r>
                      <a:r>
                        <a:rPr sz="900" dirty="0">
                          <a:latin typeface="Carlito"/>
                          <a:cs typeface="Carlito"/>
                        </a:rPr>
                        <a:t> </a:t>
                      </a:r>
                      <a:r>
                        <a:rPr sz="900" spc="-5" dirty="0">
                          <a:latin typeface="Carlito"/>
                          <a:cs typeface="Carlito"/>
                        </a:rPr>
                        <a:t>formula</a:t>
                      </a:r>
                      <a:endParaRPr sz="900">
                        <a:latin typeface="Carlito"/>
                        <a:cs typeface="Carlito"/>
                      </a:endParaRPr>
                    </a:p>
                    <a:p>
                      <a:pPr marL="92075">
                        <a:lnSpc>
                          <a:spcPct val="100000"/>
                        </a:lnSpc>
                      </a:pPr>
                      <a:r>
                        <a:rPr sz="900" spc="-5" dirty="0">
                          <a:latin typeface="Carlito"/>
                          <a:cs typeface="Carlito"/>
                        </a:rPr>
                        <a:t>sheet, but </a:t>
                      </a:r>
                      <a:r>
                        <a:rPr sz="900" dirty="0">
                          <a:latin typeface="Carlito"/>
                          <a:cs typeface="Carlito"/>
                        </a:rPr>
                        <a:t>you </a:t>
                      </a:r>
                      <a:r>
                        <a:rPr sz="900" spc="-5" dirty="0">
                          <a:latin typeface="Carlito"/>
                          <a:cs typeface="Carlito"/>
                        </a:rPr>
                        <a:t>never used</a:t>
                      </a:r>
                      <a:r>
                        <a:rPr sz="900" spc="30" dirty="0">
                          <a:latin typeface="Carlito"/>
                          <a:cs typeface="Carlito"/>
                        </a:rPr>
                        <a:t> </a:t>
                      </a:r>
                      <a:r>
                        <a:rPr sz="900" spc="-5" dirty="0">
                          <a:latin typeface="Carlito"/>
                          <a:cs typeface="Carlito"/>
                        </a:rPr>
                        <a:t>it!</a:t>
                      </a:r>
                      <a:endParaRPr sz="900">
                        <a:latin typeface="Carlito"/>
                        <a:cs typeface="Carlito"/>
                      </a:endParaRPr>
                    </a:p>
                  </a:txBody>
                  <a:tcPr marL="0" marR="0" marT="1460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gn="ctr">
                        <a:lnSpc>
                          <a:spcPct val="100000"/>
                        </a:lnSpc>
                        <a:spcBef>
                          <a:spcPts val="295"/>
                        </a:spcBef>
                      </a:pPr>
                      <a:r>
                        <a:rPr sz="1100" spc="-254" dirty="0">
                          <a:latin typeface="Tinos"/>
                          <a:cs typeface="Tinos"/>
                        </a:rPr>
                        <a:t>𝜇</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gn="ctr">
                        <a:lnSpc>
                          <a:spcPts val="1220"/>
                        </a:lnSpc>
                      </a:pPr>
                      <a:r>
                        <a:rPr sz="1650" spc="-67" baseline="-20202" dirty="0">
                          <a:latin typeface="Tinos"/>
                          <a:cs typeface="Tinos"/>
                        </a:rPr>
                        <a:t>𝜎</a:t>
                      </a:r>
                      <a:r>
                        <a:rPr sz="800" spc="-45" dirty="0">
                          <a:latin typeface="Tinos"/>
                          <a:cs typeface="Tinos"/>
                        </a:rPr>
                        <a:t>2</a:t>
                      </a:r>
                      <a:endParaRPr sz="800">
                        <a:latin typeface="Tinos"/>
                        <a:cs typeface="Tinos"/>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2"/>
                  </a:ext>
                </a:extLst>
              </a:tr>
              <a:tr h="1432559">
                <a:tc>
                  <a:txBody>
                    <a:bodyPr/>
                    <a:lstStyle/>
                    <a:p>
                      <a:pPr marL="90805" marR="89535">
                        <a:lnSpc>
                          <a:spcPct val="100000"/>
                        </a:lnSpc>
                        <a:spcBef>
                          <a:spcPts val="295"/>
                        </a:spcBef>
                      </a:pPr>
                      <a:r>
                        <a:rPr sz="1100" dirty="0">
                          <a:latin typeface="Carlito"/>
                          <a:cs typeface="Carlito"/>
                        </a:rPr>
                        <a:t>We count the </a:t>
                      </a:r>
                      <a:r>
                        <a:rPr sz="1100" spc="-5" dirty="0">
                          <a:latin typeface="Carlito"/>
                          <a:cs typeface="Carlito"/>
                        </a:rPr>
                        <a:t>number</a:t>
                      </a:r>
                      <a:r>
                        <a:rPr sz="1100" spc="-110" dirty="0">
                          <a:latin typeface="Carlito"/>
                          <a:cs typeface="Carlito"/>
                        </a:rPr>
                        <a:t> </a:t>
                      </a:r>
                      <a:r>
                        <a:rPr sz="1100" dirty="0">
                          <a:latin typeface="Carlito"/>
                          <a:cs typeface="Carlito"/>
                        </a:rPr>
                        <a:t>of  ‘successes’ after a  </a:t>
                      </a:r>
                      <a:r>
                        <a:rPr sz="1100" spc="-5" dirty="0">
                          <a:latin typeface="Carlito"/>
                          <a:cs typeface="Carlito"/>
                        </a:rPr>
                        <a:t>number </a:t>
                      </a:r>
                      <a:r>
                        <a:rPr sz="1100" dirty="0">
                          <a:latin typeface="Carlito"/>
                          <a:cs typeface="Carlito"/>
                        </a:rPr>
                        <a:t>of </a:t>
                      </a:r>
                      <a:r>
                        <a:rPr sz="1100" spc="-5" dirty="0">
                          <a:latin typeface="Carlito"/>
                          <a:cs typeface="Carlito"/>
                        </a:rPr>
                        <a:t>trials, </a:t>
                      </a:r>
                      <a:r>
                        <a:rPr sz="1100" dirty="0">
                          <a:latin typeface="Carlito"/>
                          <a:cs typeface="Carlito"/>
                        </a:rPr>
                        <a:t>each  with two outcomes  </a:t>
                      </a:r>
                      <a:r>
                        <a:rPr sz="1100" spc="-5" dirty="0">
                          <a:latin typeface="Carlito"/>
                          <a:cs typeface="Carlito"/>
                        </a:rPr>
                        <a:t>(‘success’ </a:t>
                      </a:r>
                      <a:r>
                        <a:rPr sz="1100" dirty="0">
                          <a:latin typeface="Carlito"/>
                          <a:cs typeface="Carlito"/>
                        </a:rPr>
                        <a:t>and</a:t>
                      </a:r>
                      <a:r>
                        <a:rPr sz="1100" spc="-75" dirty="0">
                          <a:latin typeface="Carlito"/>
                          <a:cs typeface="Carlito"/>
                        </a:rPr>
                        <a:t> </a:t>
                      </a:r>
                      <a:r>
                        <a:rPr sz="1100" dirty="0">
                          <a:latin typeface="Carlito"/>
                          <a:cs typeface="Carlito"/>
                        </a:rPr>
                        <a:t>‘failure’).</a:t>
                      </a:r>
                      <a:endParaRPr sz="1100">
                        <a:latin typeface="Carlito"/>
                        <a:cs typeface="Carlito"/>
                      </a:endParaRPr>
                    </a:p>
                    <a:p>
                      <a:pPr marL="90805" marR="268605" algn="just">
                        <a:lnSpc>
                          <a:spcPct val="100000"/>
                        </a:lnSpc>
                      </a:pPr>
                      <a:r>
                        <a:rPr sz="1100" dirty="0">
                          <a:latin typeface="Carlito"/>
                          <a:cs typeface="Carlito"/>
                        </a:rPr>
                        <a:t>e.g. </a:t>
                      </a:r>
                      <a:r>
                        <a:rPr sz="1100" spc="-5" dirty="0">
                          <a:latin typeface="Carlito"/>
                          <a:cs typeface="Carlito"/>
                        </a:rPr>
                        <a:t>Number </a:t>
                      </a:r>
                      <a:r>
                        <a:rPr sz="1100" dirty="0">
                          <a:latin typeface="Carlito"/>
                          <a:cs typeface="Carlito"/>
                        </a:rPr>
                        <a:t>of</a:t>
                      </a:r>
                      <a:r>
                        <a:rPr sz="1100" spc="-85" dirty="0">
                          <a:latin typeface="Carlito"/>
                          <a:cs typeface="Carlito"/>
                        </a:rPr>
                        <a:t> </a:t>
                      </a:r>
                      <a:r>
                        <a:rPr sz="1100" dirty="0">
                          <a:latin typeface="Carlito"/>
                          <a:cs typeface="Carlito"/>
                        </a:rPr>
                        <a:t>heads  after 10 throws of an  </a:t>
                      </a:r>
                      <a:r>
                        <a:rPr sz="1100" spc="-5" dirty="0">
                          <a:latin typeface="Carlito"/>
                          <a:cs typeface="Carlito"/>
                        </a:rPr>
                        <a:t>unfair </a:t>
                      </a:r>
                      <a:r>
                        <a:rPr sz="1100" dirty="0">
                          <a:latin typeface="Carlito"/>
                          <a:cs typeface="Carlito"/>
                        </a:rPr>
                        <a:t>coin.</a:t>
                      </a:r>
                      <a:endParaRPr sz="1100">
                        <a:latin typeface="Carlito"/>
                        <a:cs typeface="Carlito"/>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1440">
                        <a:lnSpc>
                          <a:spcPct val="100000"/>
                        </a:lnSpc>
                        <a:spcBef>
                          <a:spcPts val="295"/>
                        </a:spcBef>
                      </a:pPr>
                      <a:r>
                        <a:rPr sz="1100" b="1" spc="-5" dirty="0">
                          <a:latin typeface="Carlito"/>
                          <a:cs typeface="Carlito"/>
                        </a:rPr>
                        <a:t>Binomial</a:t>
                      </a:r>
                      <a:endParaRPr sz="1100">
                        <a:latin typeface="Carlito"/>
                        <a:cs typeface="Carlito"/>
                      </a:endParaRPr>
                    </a:p>
                    <a:p>
                      <a:pPr marL="91440">
                        <a:lnSpc>
                          <a:spcPct val="100000"/>
                        </a:lnSpc>
                      </a:pPr>
                      <a:r>
                        <a:rPr sz="1100" b="1" spc="-5" dirty="0">
                          <a:latin typeface="Carlito"/>
                          <a:cs typeface="Carlito"/>
                        </a:rPr>
                        <a:t>Distribution</a:t>
                      </a:r>
                      <a:endParaRPr sz="1100">
                        <a:latin typeface="Carlito"/>
                        <a:cs typeface="Carlito"/>
                      </a:endParaRPr>
                    </a:p>
                    <a:p>
                      <a:pPr marL="259079">
                        <a:lnSpc>
                          <a:spcPct val="100000"/>
                        </a:lnSpc>
                      </a:pPr>
                      <a:r>
                        <a:rPr sz="1100" spc="-60" dirty="0">
                          <a:latin typeface="Tinos"/>
                          <a:cs typeface="Tinos"/>
                        </a:rPr>
                        <a:t>𝑩 </a:t>
                      </a:r>
                      <a:r>
                        <a:rPr sz="1100" spc="-95" dirty="0">
                          <a:latin typeface="Tinos"/>
                          <a:cs typeface="Tinos"/>
                        </a:rPr>
                        <a:t>𝒏,</a:t>
                      </a:r>
                      <a:r>
                        <a:rPr sz="1100" spc="-100" dirty="0">
                          <a:latin typeface="Tinos"/>
                          <a:cs typeface="Tinos"/>
                        </a:rPr>
                        <a:t> </a:t>
                      </a:r>
                      <a:r>
                        <a:rPr sz="1100" spc="-175" dirty="0">
                          <a:latin typeface="Tinos"/>
                          <a:cs typeface="Tinos"/>
                        </a:rPr>
                        <a:t>𝒑</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295"/>
                        </a:spcBef>
                      </a:pPr>
                      <a:r>
                        <a:rPr sz="1100" spc="-5" dirty="0">
                          <a:latin typeface="Carlito"/>
                          <a:cs typeface="Carlito"/>
                        </a:rPr>
                        <a:t>Number </a:t>
                      </a:r>
                      <a:r>
                        <a:rPr sz="1100" dirty="0">
                          <a:latin typeface="Carlito"/>
                          <a:cs typeface="Carlito"/>
                        </a:rPr>
                        <a:t>of trials</a:t>
                      </a:r>
                      <a:r>
                        <a:rPr sz="1100" spc="-60" dirty="0">
                          <a:latin typeface="Carlito"/>
                          <a:cs typeface="Carlito"/>
                        </a:rPr>
                        <a:t> </a:t>
                      </a:r>
                      <a:r>
                        <a:rPr sz="1100" spc="-225" dirty="0">
                          <a:latin typeface="Tinos"/>
                          <a:cs typeface="Tinos"/>
                        </a:rPr>
                        <a:t>𝑛</a:t>
                      </a:r>
                      <a:endParaRPr sz="1100">
                        <a:latin typeface="Tinos"/>
                        <a:cs typeface="Tinos"/>
                      </a:endParaRPr>
                    </a:p>
                    <a:p>
                      <a:pPr>
                        <a:lnSpc>
                          <a:spcPct val="100000"/>
                        </a:lnSpc>
                      </a:pPr>
                      <a:endParaRPr sz="1150">
                        <a:latin typeface="Times New Roman"/>
                        <a:cs typeface="Times New Roman"/>
                      </a:endParaRPr>
                    </a:p>
                    <a:p>
                      <a:pPr marL="91440" marR="306705">
                        <a:lnSpc>
                          <a:spcPct val="100000"/>
                        </a:lnSpc>
                      </a:pPr>
                      <a:r>
                        <a:rPr sz="1100" spc="-5" dirty="0">
                          <a:latin typeface="Carlito"/>
                          <a:cs typeface="Carlito"/>
                        </a:rPr>
                        <a:t>Probability </a:t>
                      </a:r>
                      <a:r>
                        <a:rPr sz="1100" dirty="0">
                          <a:latin typeface="Carlito"/>
                          <a:cs typeface="Carlito"/>
                        </a:rPr>
                        <a:t>of  </a:t>
                      </a:r>
                      <a:r>
                        <a:rPr sz="1100" spc="-5" dirty="0">
                          <a:latin typeface="Carlito"/>
                          <a:cs typeface="Carlito"/>
                        </a:rPr>
                        <a:t>success </a:t>
                      </a:r>
                      <a:r>
                        <a:rPr sz="1100" dirty="0">
                          <a:latin typeface="Carlito"/>
                          <a:cs typeface="Carlito"/>
                        </a:rPr>
                        <a:t>in</a:t>
                      </a:r>
                      <a:r>
                        <a:rPr sz="1100" spc="-110" dirty="0">
                          <a:latin typeface="Carlito"/>
                          <a:cs typeface="Carlito"/>
                        </a:rPr>
                        <a:t> </a:t>
                      </a:r>
                      <a:r>
                        <a:rPr sz="1100" dirty="0">
                          <a:latin typeface="Carlito"/>
                          <a:cs typeface="Carlito"/>
                        </a:rPr>
                        <a:t>each  trial</a:t>
                      </a:r>
                      <a:r>
                        <a:rPr sz="1100" spc="-20" dirty="0">
                          <a:latin typeface="Carlito"/>
                          <a:cs typeface="Carlito"/>
                        </a:rPr>
                        <a:t> </a:t>
                      </a:r>
                      <a:r>
                        <a:rPr sz="1100" spc="-240" dirty="0">
                          <a:latin typeface="Tinos"/>
                          <a:cs typeface="Tinos"/>
                        </a:rPr>
                        <a:t>𝑝</a:t>
                      </a:r>
                      <a:endParaRPr sz="1100">
                        <a:latin typeface="Tinos"/>
                        <a:cs typeface="Tinos"/>
                      </a:endParaRPr>
                    </a:p>
                  </a:txBody>
                  <a:tcPr marL="0" marR="0" marT="37465" marB="0">
                    <a:lnL w="12700">
                      <a:solidFill>
                        <a:srgbClr val="FFFFFF"/>
                      </a:solidFill>
                      <a:prstDash val="solid"/>
                    </a:lnL>
                    <a:lnR w="38100">
                      <a:solidFill>
                        <a:srgbClr val="000000"/>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9890">
                        <a:lnSpc>
                          <a:spcPct val="100000"/>
                        </a:lnSpc>
                        <a:spcBef>
                          <a:spcPts val="295"/>
                        </a:spcBef>
                      </a:pPr>
                      <a:r>
                        <a:rPr sz="1100" spc="5" dirty="0">
                          <a:latin typeface="Tinos"/>
                          <a:cs typeface="Tinos"/>
                        </a:rPr>
                        <a:t>0,</a:t>
                      </a:r>
                      <a:r>
                        <a:rPr sz="1100" spc="-100" dirty="0">
                          <a:latin typeface="Tinos"/>
                          <a:cs typeface="Tinos"/>
                        </a:rPr>
                        <a:t> </a:t>
                      </a:r>
                      <a:r>
                        <a:rPr sz="1100" spc="5" dirty="0">
                          <a:latin typeface="Tinos"/>
                          <a:cs typeface="Tinos"/>
                        </a:rPr>
                        <a:t>1,</a:t>
                      </a:r>
                      <a:r>
                        <a:rPr sz="1100" spc="-100" dirty="0">
                          <a:latin typeface="Tinos"/>
                          <a:cs typeface="Tinos"/>
                        </a:rPr>
                        <a:t> </a:t>
                      </a:r>
                      <a:r>
                        <a:rPr sz="1100" spc="-270" dirty="0">
                          <a:latin typeface="Tinos"/>
                          <a:cs typeface="Tinos"/>
                        </a:rPr>
                        <a:t>… </a:t>
                      </a:r>
                      <a:r>
                        <a:rPr sz="1100" spc="-50" dirty="0">
                          <a:latin typeface="Tinos"/>
                          <a:cs typeface="Tinos"/>
                        </a:rPr>
                        <a:t>,</a:t>
                      </a:r>
                      <a:r>
                        <a:rPr sz="1100" spc="-100" dirty="0">
                          <a:latin typeface="Tinos"/>
                          <a:cs typeface="Tinos"/>
                        </a:rPr>
                        <a:t> </a:t>
                      </a:r>
                      <a:r>
                        <a:rPr sz="1100" spc="-225" dirty="0">
                          <a:latin typeface="Tinos"/>
                          <a:cs typeface="Tinos"/>
                        </a:rPr>
                        <a:t>𝑛</a:t>
                      </a:r>
                      <a:endParaRPr sz="1100">
                        <a:latin typeface="Tinos"/>
                        <a:cs typeface="Tinos"/>
                      </a:endParaRPr>
                    </a:p>
                  </a:txBody>
                  <a:tcPr marL="0" marR="0" marT="37465" marB="0">
                    <a:lnL w="38100">
                      <a:solidFill>
                        <a:srgbClr val="000000"/>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54305">
                        <a:lnSpc>
                          <a:spcPts val="955"/>
                        </a:lnSpc>
                        <a:spcBef>
                          <a:spcPts val="645"/>
                        </a:spcBef>
                      </a:pPr>
                      <a:r>
                        <a:rPr sz="1100" spc="-240" dirty="0">
                          <a:latin typeface="Tinos"/>
                          <a:cs typeface="Tinos"/>
                        </a:rPr>
                        <a:t>𝑝  </a:t>
                      </a:r>
                      <a:r>
                        <a:rPr sz="1100" spc="-270" dirty="0">
                          <a:latin typeface="Tinos"/>
                          <a:cs typeface="Tinos"/>
                        </a:rPr>
                        <a:t>𝑥 </a:t>
                      </a:r>
                      <a:r>
                        <a:rPr sz="1100" spc="200" dirty="0">
                          <a:latin typeface="Tinos"/>
                          <a:cs typeface="Tinos"/>
                        </a:rPr>
                        <a:t>= </a:t>
                      </a:r>
                      <a:r>
                        <a:rPr sz="1650" spc="-337" baseline="35353" dirty="0">
                          <a:latin typeface="Tinos"/>
                          <a:cs typeface="Tinos"/>
                        </a:rPr>
                        <a:t>𝑛 </a:t>
                      </a:r>
                      <a:r>
                        <a:rPr sz="1100" spc="-175" dirty="0">
                          <a:latin typeface="Tinos"/>
                          <a:cs typeface="Tinos"/>
                        </a:rPr>
                        <a:t>𝑝</a:t>
                      </a:r>
                      <a:r>
                        <a:rPr sz="1200" spc="-262" baseline="27777" dirty="0">
                          <a:latin typeface="Tinos"/>
                          <a:cs typeface="Tinos"/>
                        </a:rPr>
                        <a:t>𝑥 </a:t>
                      </a:r>
                      <a:r>
                        <a:rPr sz="1100" spc="60" dirty="0">
                          <a:latin typeface="Tinos"/>
                          <a:cs typeface="Tinos"/>
                        </a:rPr>
                        <a:t>1 </a:t>
                      </a:r>
                      <a:r>
                        <a:rPr sz="1100" spc="200" dirty="0">
                          <a:latin typeface="Tinos"/>
                          <a:cs typeface="Tinos"/>
                        </a:rPr>
                        <a:t>− </a:t>
                      </a:r>
                      <a:r>
                        <a:rPr sz="1100" spc="-240" dirty="0">
                          <a:latin typeface="Tinos"/>
                          <a:cs typeface="Tinos"/>
                        </a:rPr>
                        <a:t>𝑝</a:t>
                      </a:r>
                      <a:r>
                        <a:rPr sz="1100" spc="-215" dirty="0">
                          <a:latin typeface="Tinos"/>
                          <a:cs typeface="Tinos"/>
                        </a:rPr>
                        <a:t> </a:t>
                      </a:r>
                      <a:r>
                        <a:rPr sz="1200" spc="-225" baseline="27777" dirty="0">
                          <a:latin typeface="Tinos"/>
                          <a:cs typeface="Tinos"/>
                        </a:rPr>
                        <a:t>𝑥</a:t>
                      </a:r>
                      <a:endParaRPr sz="1200" baseline="27777">
                        <a:latin typeface="Tinos"/>
                        <a:cs typeface="Tinos"/>
                      </a:endParaRPr>
                    </a:p>
                    <a:p>
                      <a:pPr marR="226695" algn="ctr">
                        <a:lnSpc>
                          <a:spcPts val="955"/>
                        </a:lnSpc>
                      </a:pPr>
                      <a:r>
                        <a:rPr sz="1100" spc="-270" dirty="0">
                          <a:latin typeface="Tinos"/>
                          <a:cs typeface="Tinos"/>
                        </a:rPr>
                        <a:t>𝑥</a:t>
                      </a:r>
                      <a:endParaRPr sz="1100">
                        <a:latin typeface="Tinos"/>
                        <a:cs typeface="Tinos"/>
                      </a:endParaRPr>
                    </a:p>
                  </a:txBody>
                  <a:tcPr marL="0" marR="0" marT="81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1270" algn="ctr">
                        <a:lnSpc>
                          <a:spcPct val="100000"/>
                        </a:lnSpc>
                        <a:spcBef>
                          <a:spcPts val="295"/>
                        </a:spcBef>
                      </a:pPr>
                      <a:r>
                        <a:rPr sz="1100" spc="-235" dirty="0">
                          <a:latin typeface="Tinos"/>
                          <a:cs typeface="Tinos"/>
                        </a:rPr>
                        <a:t>𝑛𝑝</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39090">
                        <a:lnSpc>
                          <a:spcPct val="100000"/>
                        </a:lnSpc>
                        <a:spcBef>
                          <a:spcPts val="295"/>
                        </a:spcBef>
                      </a:pPr>
                      <a:r>
                        <a:rPr sz="1100" spc="-235" dirty="0">
                          <a:latin typeface="Tinos"/>
                          <a:cs typeface="Tinos"/>
                        </a:rPr>
                        <a:t>𝑛𝑝</a:t>
                      </a:r>
                      <a:r>
                        <a:rPr sz="1100" spc="-195" dirty="0">
                          <a:latin typeface="Tinos"/>
                          <a:cs typeface="Tinos"/>
                        </a:rPr>
                        <a:t> </a:t>
                      </a:r>
                      <a:r>
                        <a:rPr sz="1100" spc="60" dirty="0">
                          <a:latin typeface="Tinos"/>
                          <a:cs typeface="Tinos"/>
                        </a:rPr>
                        <a:t>1 </a:t>
                      </a:r>
                      <a:r>
                        <a:rPr sz="1100" spc="200" dirty="0">
                          <a:latin typeface="Tinos"/>
                          <a:cs typeface="Tinos"/>
                        </a:rPr>
                        <a:t>−</a:t>
                      </a:r>
                      <a:r>
                        <a:rPr sz="1100" spc="-130" dirty="0">
                          <a:latin typeface="Tinos"/>
                          <a:cs typeface="Tinos"/>
                        </a:rPr>
                        <a:t> </a:t>
                      </a:r>
                      <a:r>
                        <a:rPr sz="1100" spc="-240" dirty="0">
                          <a:latin typeface="Tinos"/>
                          <a:cs typeface="Tinos"/>
                        </a:rPr>
                        <a:t>𝑝</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762000">
                <a:tc>
                  <a:txBody>
                    <a:bodyPr/>
                    <a:lstStyle/>
                    <a:p>
                      <a:pPr marL="90805" marR="128905">
                        <a:lnSpc>
                          <a:spcPct val="100000"/>
                        </a:lnSpc>
                        <a:spcBef>
                          <a:spcPts val="295"/>
                        </a:spcBef>
                      </a:pPr>
                      <a:r>
                        <a:rPr sz="1100" spc="-5" dirty="0">
                          <a:latin typeface="Carlito"/>
                          <a:cs typeface="Carlito"/>
                        </a:rPr>
                        <a:t>Counting </a:t>
                      </a:r>
                      <a:r>
                        <a:rPr sz="1100" dirty="0">
                          <a:latin typeface="Carlito"/>
                          <a:cs typeface="Carlito"/>
                        </a:rPr>
                        <a:t>the </a:t>
                      </a:r>
                      <a:r>
                        <a:rPr sz="1100" spc="-5" dirty="0">
                          <a:latin typeface="Carlito"/>
                          <a:cs typeface="Carlito"/>
                        </a:rPr>
                        <a:t>number</a:t>
                      </a:r>
                      <a:r>
                        <a:rPr sz="1100" spc="-80" dirty="0">
                          <a:latin typeface="Carlito"/>
                          <a:cs typeface="Carlito"/>
                        </a:rPr>
                        <a:t> </a:t>
                      </a:r>
                      <a:r>
                        <a:rPr sz="1100" dirty="0">
                          <a:latin typeface="Carlito"/>
                          <a:cs typeface="Carlito"/>
                        </a:rPr>
                        <a:t>of  events which occur  within a </a:t>
                      </a:r>
                      <a:r>
                        <a:rPr sz="1100" spc="-5" dirty="0">
                          <a:latin typeface="Carlito"/>
                          <a:cs typeface="Carlito"/>
                        </a:rPr>
                        <a:t>fixed </a:t>
                      </a:r>
                      <a:r>
                        <a:rPr sz="1100" dirty="0">
                          <a:latin typeface="Carlito"/>
                          <a:cs typeface="Carlito"/>
                        </a:rPr>
                        <a:t>time,  given some known</a:t>
                      </a:r>
                      <a:r>
                        <a:rPr sz="1100" spc="-130" dirty="0">
                          <a:latin typeface="Carlito"/>
                          <a:cs typeface="Carlito"/>
                        </a:rPr>
                        <a:t> </a:t>
                      </a:r>
                      <a:r>
                        <a:rPr sz="1100" dirty="0">
                          <a:latin typeface="Carlito"/>
                          <a:cs typeface="Carlito"/>
                        </a:rPr>
                        <a:t>rate.</a:t>
                      </a:r>
                      <a:endParaRPr sz="1100">
                        <a:latin typeface="Carlito"/>
                        <a:cs typeface="Carlito"/>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marR="170815">
                        <a:lnSpc>
                          <a:spcPct val="100000"/>
                        </a:lnSpc>
                        <a:spcBef>
                          <a:spcPts val="295"/>
                        </a:spcBef>
                      </a:pPr>
                      <a:r>
                        <a:rPr sz="1100" b="1" spc="-5" dirty="0">
                          <a:latin typeface="Carlito"/>
                          <a:cs typeface="Carlito"/>
                        </a:rPr>
                        <a:t>Poisson  D</a:t>
                      </a:r>
                      <a:r>
                        <a:rPr sz="1100" b="1" dirty="0">
                          <a:latin typeface="Carlito"/>
                          <a:cs typeface="Carlito"/>
                        </a:rPr>
                        <a:t>istri</a:t>
                      </a:r>
                      <a:r>
                        <a:rPr sz="1100" b="1" spc="-5" dirty="0">
                          <a:latin typeface="Carlito"/>
                          <a:cs typeface="Carlito"/>
                        </a:rPr>
                        <a:t>bu</a:t>
                      </a:r>
                      <a:r>
                        <a:rPr sz="1100" b="1" dirty="0">
                          <a:latin typeface="Carlito"/>
                          <a:cs typeface="Carlito"/>
                        </a:rPr>
                        <a:t>ti</a:t>
                      </a:r>
                      <a:r>
                        <a:rPr sz="1100" b="1" spc="-10" dirty="0">
                          <a:latin typeface="Carlito"/>
                          <a:cs typeface="Carlito"/>
                        </a:rPr>
                        <a:t>o</a:t>
                      </a:r>
                      <a:r>
                        <a:rPr sz="1100" b="1" dirty="0">
                          <a:latin typeface="Carlito"/>
                          <a:cs typeface="Carlito"/>
                        </a:rPr>
                        <a:t>n</a:t>
                      </a:r>
                      <a:endParaRPr sz="1100">
                        <a:latin typeface="Carlito"/>
                        <a:cs typeface="Carlito"/>
                      </a:endParaRPr>
                    </a:p>
                    <a:p>
                      <a:pPr marR="51435" algn="ctr">
                        <a:lnSpc>
                          <a:spcPct val="100000"/>
                        </a:lnSpc>
                        <a:spcBef>
                          <a:spcPts val="5"/>
                        </a:spcBef>
                      </a:pPr>
                      <a:r>
                        <a:rPr sz="1100" spc="-100" dirty="0">
                          <a:latin typeface="Tinos"/>
                          <a:cs typeface="Tinos"/>
                        </a:rPr>
                        <a:t>𝑷 </a:t>
                      </a:r>
                      <a:r>
                        <a:rPr sz="1100" spc="-15" dirty="0">
                          <a:latin typeface="Tinos"/>
                          <a:cs typeface="Tinos"/>
                        </a:rPr>
                        <a:t> </a:t>
                      </a:r>
                      <a:r>
                        <a:rPr sz="1100" spc="-235" dirty="0">
                          <a:latin typeface="Tinos"/>
                          <a:cs typeface="Tinos"/>
                        </a:rPr>
                        <a:t>𝝀</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1440">
                        <a:lnSpc>
                          <a:spcPct val="100000"/>
                        </a:lnSpc>
                        <a:spcBef>
                          <a:spcPts val="295"/>
                        </a:spcBef>
                      </a:pPr>
                      <a:r>
                        <a:rPr sz="1100" dirty="0">
                          <a:latin typeface="Carlito"/>
                          <a:cs typeface="Carlito"/>
                        </a:rPr>
                        <a:t>Average rate</a:t>
                      </a:r>
                      <a:r>
                        <a:rPr sz="1100" spc="-30" dirty="0">
                          <a:latin typeface="Carlito"/>
                          <a:cs typeface="Carlito"/>
                        </a:rPr>
                        <a:t> </a:t>
                      </a:r>
                      <a:r>
                        <a:rPr sz="1100" spc="-285" dirty="0">
                          <a:latin typeface="Tinos"/>
                          <a:cs typeface="Tinos"/>
                        </a:rPr>
                        <a:t>𝜆</a:t>
                      </a:r>
                      <a:endParaRPr sz="1100">
                        <a:latin typeface="Tinos"/>
                        <a:cs typeface="Tinos"/>
                      </a:endParaRPr>
                    </a:p>
                  </a:txBody>
                  <a:tcPr marL="0" marR="0" marT="37465" marB="0">
                    <a:lnL w="12700">
                      <a:solidFill>
                        <a:srgbClr val="FFFFFF"/>
                      </a:solidFill>
                      <a:prstDash val="solid"/>
                    </a:lnL>
                    <a:lnR w="38100">
                      <a:solidFill>
                        <a:srgbClr val="000000"/>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11430" algn="ctr">
                        <a:lnSpc>
                          <a:spcPct val="100000"/>
                        </a:lnSpc>
                        <a:spcBef>
                          <a:spcPts val="295"/>
                        </a:spcBef>
                      </a:pPr>
                      <a:r>
                        <a:rPr sz="1100" dirty="0">
                          <a:latin typeface="Tinos"/>
                          <a:cs typeface="Tinos"/>
                        </a:rPr>
                        <a:t>ℕ</a:t>
                      </a:r>
                      <a:endParaRPr sz="1100">
                        <a:latin typeface="Tinos"/>
                        <a:cs typeface="Tinos"/>
                      </a:endParaRPr>
                    </a:p>
                    <a:p>
                      <a:pPr marL="102870">
                        <a:lnSpc>
                          <a:spcPct val="100000"/>
                        </a:lnSpc>
                      </a:pPr>
                      <a:r>
                        <a:rPr sz="1100" spc="-5" dirty="0">
                          <a:latin typeface="Carlito"/>
                          <a:cs typeface="Carlito"/>
                        </a:rPr>
                        <a:t>(including</a:t>
                      </a:r>
                      <a:r>
                        <a:rPr sz="1100" spc="-30" dirty="0">
                          <a:latin typeface="Carlito"/>
                          <a:cs typeface="Carlito"/>
                        </a:rPr>
                        <a:t> </a:t>
                      </a:r>
                      <a:r>
                        <a:rPr sz="1100" dirty="0">
                          <a:latin typeface="Carlito"/>
                          <a:cs typeface="Carlito"/>
                        </a:rPr>
                        <a:t>0)</a:t>
                      </a:r>
                      <a:endParaRPr sz="1100">
                        <a:latin typeface="Carlito"/>
                        <a:cs typeface="Carlito"/>
                      </a:endParaRPr>
                    </a:p>
                  </a:txBody>
                  <a:tcPr marL="0" marR="0" marT="37465" marB="0">
                    <a:lnL w="38100">
                      <a:solidFill>
                        <a:srgbClr val="000000"/>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R="415290" algn="r">
                        <a:lnSpc>
                          <a:spcPts val="1100"/>
                        </a:lnSpc>
                      </a:pPr>
                      <a:r>
                        <a:rPr sz="1650" spc="22" baseline="-20202" dirty="0">
                          <a:latin typeface="Tinos"/>
                          <a:cs typeface="Tinos"/>
                        </a:rPr>
                        <a:t>𝜆</a:t>
                      </a:r>
                      <a:r>
                        <a:rPr sz="800" dirty="0">
                          <a:latin typeface="Tinos"/>
                          <a:cs typeface="Tinos"/>
                        </a:rPr>
                        <a:t>𝑥</a:t>
                      </a:r>
                      <a:endParaRPr sz="800">
                        <a:latin typeface="Tinos"/>
                        <a:cs typeface="Tinos"/>
                      </a:endParaRPr>
                    </a:p>
                    <a:p>
                      <a:pPr marR="386080" algn="r">
                        <a:lnSpc>
                          <a:spcPts val="994"/>
                        </a:lnSpc>
                        <a:tabLst>
                          <a:tab pos="862330" algn="l"/>
                        </a:tabLst>
                      </a:pPr>
                      <a:r>
                        <a:rPr sz="1100" spc="-240" dirty="0">
                          <a:latin typeface="Tinos"/>
                          <a:cs typeface="Tinos"/>
                        </a:rPr>
                        <a:t>𝑝           </a:t>
                      </a:r>
                      <a:r>
                        <a:rPr sz="1100" spc="-204" dirty="0">
                          <a:latin typeface="Tinos"/>
                          <a:cs typeface="Tinos"/>
                        </a:rPr>
                        <a:t> </a:t>
                      </a:r>
                      <a:r>
                        <a:rPr sz="1100" spc="-270" dirty="0">
                          <a:latin typeface="Tinos"/>
                          <a:cs typeface="Tinos"/>
                        </a:rPr>
                        <a:t>𝑥                                                                                                                                                   </a:t>
                      </a:r>
                      <a:r>
                        <a:rPr sz="1100" spc="-265" dirty="0">
                          <a:latin typeface="Tinos"/>
                          <a:cs typeface="Tinos"/>
                        </a:rPr>
                        <a:t> </a:t>
                      </a:r>
                      <a:r>
                        <a:rPr sz="1100" spc="200" dirty="0">
                          <a:latin typeface="Tinos"/>
                          <a:cs typeface="Tinos"/>
                        </a:rPr>
                        <a:t>=</a:t>
                      </a:r>
                      <a:r>
                        <a:rPr sz="1100" spc="-15" dirty="0">
                          <a:latin typeface="Tinos"/>
                          <a:cs typeface="Tinos"/>
                        </a:rPr>
                        <a:t> </a:t>
                      </a:r>
                      <a:r>
                        <a:rPr sz="1100" spc="-90" dirty="0">
                          <a:latin typeface="Tinos"/>
                          <a:cs typeface="Tinos"/>
                        </a:rPr>
                        <a:t>𝑒</a:t>
                      </a:r>
                      <a:r>
                        <a:rPr sz="1200" spc="-135" baseline="27777" dirty="0">
                          <a:latin typeface="Tinos"/>
                          <a:cs typeface="Tinos"/>
                        </a:rPr>
                        <a:t>−𝜆</a:t>
                      </a:r>
                      <a:r>
                        <a:rPr sz="1200" spc="44" baseline="27777" dirty="0">
                          <a:latin typeface="Tinos"/>
                          <a:cs typeface="Tinos"/>
                        </a:rPr>
                        <a:t> </a:t>
                      </a:r>
                      <a:r>
                        <a:rPr sz="1200" u="sng" baseline="27777" dirty="0">
                          <a:uFill>
                            <a:solidFill>
                              <a:srgbClr val="000000"/>
                            </a:solidFill>
                          </a:uFill>
                          <a:latin typeface="Times New Roman"/>
                          <a:cs typeface="Times New Roman"/>
                        </a:rPr>
                        <a:t> 	</a:t>
                      </a:r>
                      <a:endParaRPr sz="1200" baseline="27777">
                        <a:latin typeface="Times New Roman"/>
                        <a:cs typeface="Times New Roman"/>
                      </a:endParaRPr>
                    </a:p>
                    <a:p>
                      <a:pPr marR="420370" algn="r">
                        <a:lnSpc>
                          <a:spcPts val="1030"/>
                        </a:lnSpc>
                      </a:pPr>
                      <a:r>
                        <a:rPr sz="1100" spc="20" dirty="0">
                          <a:latin typeface="Tinos"/>
                          <a:cs typeface="Tinos"/>
                        </a:rPr>
                        <a:t>𝑥</a:t>
                      </a:r>
                      <a:r>
                        <a:rPr sz="1100" dirty="0">
                          <a:latin typeface="Tinos"/>
                          <a:cs typeface="Tinos"/>
                        </a:rPr>
                        <a:t>!</a:t>
                      </a:r>
                      <a:endParaRPr sz="1100">
                        <a:latin typeface="Tinos"/>
                        <a:cs typeface="Tino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a:lnSpc>
                          <a:spcPct val="100000"/>
                        </a:lnSpc>
                        <a:spcBef>
                          <a:spcPts val="295"/>
                        </a:spcBef>
                      </a:pPr>
                      <a:r>
                        <a:rPr sz="1100" spc="-285" dirty="0">
                          <a:latin typeface="Tinos"/>
                          <a:cs typeface="Tinos"/>
                        </a:rPr>
                        <a:t>𝜆</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gn="ctr">
                        <a:lnSpc>
                          <a:spcPct val="100000"/>
                        </a:lnSpc>
                        <a:spcBef>
                          <a:spcPts val="295"/>
                        </a:spcBef>
                      </a:pPr>
                      <a:r>
                        <a:rPr sz="1100" spc="-285" dirty="0">
                          <a:latin typeface="Tinos"/>
                          <a:cs typeface="Tinos"/>
                        </a:rPr>
                        <a:t>𝜆</a:t>
                      </a:r>
                      <a:endParaRPr sz="1100">
                        <a:latin typeface="Tinos"/>
                        <a:cs typeface="Tinos"/>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4"/>
                  </a:ext>
                </a:extLst>
              </a:tr>
            </a:tbl>
          </a:graphicData>
        </a:graphic>
      </p:graphicFrame>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53</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9440"/>
          </a:xfrm>
          <a:custGeom>
            <a:avLst/>
            <a:gdLst/>
            <a:ahLst/>
            <a:cxnLst/>
            <a:rect l="l" t="t" r="r" b="b"/>
            <a:pathLst>
              <a:path w="9144000" h="599440">
                <a:moveTo>
                  <a:pt x="9144000" y="0"/>
                </a:moveTo>
                <a:lnTo>
                  <a:pt x="0" y="0"/>
                </a:lnTo>
                <a:lnTo>
                  <a:pt x="0" y="598932"/>
                </a:lnTo>
                <a:lnTo>
                  <a:pt x="9144000" y="598932"/>
                </a:lnTo>
                <a:lnTo>
                  <a:pt x="9144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11302" y="6807"/>
            <a:ext cx="80422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FFFF"/>
                </a:solidFill>
                <a:latin typeface="Carlito"/>
                <a:cs typeface="Carlito"/>
              </a:rPr>
              <a:t>APPENDIX</a:t>
            </a:r>
            <a:r>
              <a:rPr sz="3200" dirty="0">
                <a:solidFill>
                  <a:srgbClr val="FFFFFF"/>
                </a:solidFill>
              </a:rPr>
              <a:t>: </a:t>
            </a:r>
            <a:r>
              <a:rPr sz="3200" spc="-10" dirty="0">
                <a:solidFill>
                  <a:srgbClr val="FFFFFF"/>
                </a:solidFill>
              </a:rPr>
              <a:t>Proof </a:t>
            </a:r>
            <a:r>
              <a:rPr sz="3200" dirty="0">
                <a:solidFill>
                  <a:srgbClr val="FFFFFF"/>
                </a:solidFill>
              </a:rPr>
              <a:t>of </a:t>
            </a:r>
            <a:r>
              <a:rPr sz="3200" spc="-15" dirty="0">
                <a:solidFill>
                  <a:srgbClr val="FFFFFF"/>
                </a:solidFill>
              </a:rPr>
              <a:t>Poisson </a:t>
            </a:r>
            <a:r>
              <a:rPr sz="3200" spc="-10" dirty="0">
                <a:solidFill>
                  <a:srgbClr val="FFFFFF"/>
                </a:solidFill>
              </a:rPr>
              <a:t>Probability</a:t>
            </a:r>
            <a:r>
              <a:rPr sz="3200" spc="-35" dirty="0">
                <a:solidFill>
                  <a:srgbClr val="FFFFFF"/>
                </a:solidFill>
              </a:rPr>
              <a:t> </a:t>
            </a:r>
            <a:r>
              <a:rPr sz="3200" spc="-5" dirty="0">
                <a:solidFill>
                  <a:srgbClr val="FFFFFF"/>
                </a:solidFill>
              </a:rPr>
              <a:t>Function</a:t>
            </a:r>
            <a:endParaRPr sz="3200">
              <a:latin typeface="Carlito"/>
              <a:cs typeface="Carlito"/>
            </a:endParaRPr>
          </a:p>
        </p:txBody>
      </p:sp>
      <p:sp>
        <p:nvSpPr>
          <p:cNvPr id="4" name="object 4"/>
          <p:cNvSpPr/>
          <p:nvPr/>
        </p:nvSpPr>
        <p:spPr>
          <a:xfrm>
            <a:off x="761" y="569976"/>
            <a:ext cx="9144000" cy="38100"/>
          </a:xfrm>
          <a:custGeom>
            <a:avLst/>
            <a:gdLst/>
            <a:ahLst/>
            <a:cxnLst/>
            <a:rect l="l" t="t" r="r" b="b"/>
            <a:pathLst>
              <a:path w="9144000" h="38100">
                <a:moveTo>
                  <a:pt x="0" y="38100"/>
                </a:moveTo>
                <a:lnTo>
                  <a:pt x="9143746" y="38100"/>
                </a:lnTo>
                <a:lnTo>
                  <a:pt x="9143746" y="0"/>
                </a:lnTo>
                <a:lnTo>
                  <a:pt x="0" y="0"/>
                </a:lnTo>
                <a:lnTo>
                  <a:pt x="0" y="38100"/>
                </a:lnTo>
                <a:close/>
              </a:path>
            </a:pathLst>
          </a:custGeom>
          <a:solidFill>
            <a:srgbClr val="9BBA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object 5"/>
          <p:cNvGrpSpPr/>
          <p:nvPr/>
        </p:nvGrpSpPr>
        <p:grpSpPr>
          <a:xfrm>
            <a:off x="274309" y="675211"/>
            <a:ext cx="7731759" cy="670560"/>
            <a:chOff x="274309" y="675211"/>
            <a:chExt cx="7731759" cy="670560"/>
          </a:xfrm>
        </p:grpSpPr>
        <p:sp>
          <p:nvSpPr>
            <p:cNvPr id="6" name="object 6"/>
            <p:cNvSpPr/>
            <p:nvPr/>
          </p:nvSpPr>
          <p:spPr>
            <a:xfrm>
              <a:off x="274309" y="675211"/>
              <a:ext cx="7731273" cy="67040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96240" y="728471"/>
              <a:ext cx="7487920" cy="563880"/>
            </a:xfrm>
            <a:custGeom>
              <a:avLst/>
              <a:gdLst/>
              <a:ahLst/>
              <a:cxnLst/>
              <a:rect l="l" t="t" r="r" b="b"/>
              <a:pathLst>
                <a:path w="7487920" h="563880">
                  <a:moveTo>
                    <a:pt x="7487411" y="0"/>
                  </a:moveTo>
                  <a:lnTo>
                    <a:pt x="0" y="0"/>
                  </a:lnTo>
                  <a:lnTo>
                    <a:pt x="0" y="563879"/>
                  </a:lnTo>
                  <a:lnTo>
                    <a:pt x="7487411" y="563879"/>
                  </a:lnTo>
                  <a:lnTo>
                    <a:pt x="74874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487070" y="860297"/>
            <a:ext cx="1433195" cy="426720"/>
          </a:xfrm>
          <a:prstGeom prst="rect">
            <a:avLst/>
          </a:prstGeom>
        </p:spPr>
        <p:txBody>
          <a:bodyPr vert="horz" wrap="square" lIns="0" tIns="12700" rIns="0" bIns="0" rtlCol="0">
            <a:spAutoFit/>
          </a:bodyPr>
          <a:lstStyle/>
          <a:p>
            <a:pPr marL="0" marR="0" lvl="0" indent="0" algn="l" defTabSz="914400" rtl="0" eaLnBrk="1" fontAlgn="auto" latinLnBrk="0" hangingPunct="1">
              <a:lnSpc>
                <a:spcPts val="1875"/>
              </a:lnSpc>
              <a:spcBef>
                <a:spcPts val="100"/>
              </a:spcBef>
              <a:spcAft>
                <a:spcPts val="0"/>
              </a:spcAft>
              <a:buClrTx/>
              <a:buSzTx/>
              <a:buFontTx/>
              <a:buNone/>
              <a:tabLst/>
              <a:defRPr/>
            </a:pPr>
            <a:r>
              <a:rPr kumimoji="0" sz="1800" b="0" i="0" u="none" strike="noStrike" kern="1200" cap="none" spc="-15" normalizeH="0" baseline="0" noProof="0" dirty="0">
                <a:ln>
                  <a:noFill/>
                </a:ln>
                <a:solidFill>
                  <a:prstClr val="black"/>
                </a:solidFill>
                <a:effectLst/>
                <a:uLnTx/>
                <a:uFillTx/>
                <a:latin typeface="Carlito"/>
                <a:ea typeface="+mn-ea"/>
                <a:cs typeface="Carlito"/>
              </a:rPr>
              <a:t>Prove </a:t>
            </a:r>
            <a:r>
              <a:rPr kumimoji="0" sz="1800" b="0" i="0" u="none" strike="noStrike" kern="1200" cap="none" spc="-5" normalizeH="0" baseline="0" noProof="0" dirty="0">
                <a:ln>
                  <a:noFill/>
                </a:ln>
                <a:solidFill>
                  <a:prstClr val="black"/>
                </a:solidFill>
                <a:effectLst/>
                <a:uLnTx/>
                <a:uFillTx/>
                <a:latin typeface="Carlito"/>
                <a:ea typeface="+mn-ea"/>
                <a:cs typeface="Carlito"/>
              </a:rPr>
              <a:t>that</a:t>
            </a:r>
            <a:r>
              <a:rPr kumimoji="0" sz="1800" b="0" i="0" u="none" strike="noStrike" kern="1200" cap="none" spc="310" normalizeH="0" baseline="0" noProof="0" dirty="0">
                <a:ln>
                  <a:noFill/>
                </a:ln>
                <a:solidFill>
                  <a:prstClr val="black"/>
                </a:solidFill>
                <a:effectLst/>
                <a:uLnTx/>
                <a:uFillTx/>
                <a:latin typeface="Carlito"/>
                <a:ea typeface="+mn-ea"/>
                <a:cs typeface="Carlito"/>
              </a:rPr>
              <a:t> </a:t>
            </a:r>
            <a:r>
              <a:rPr kumimoji="0" sz="1800" b="0" i="0" u="none" strike="noStrike" kern="1200" cap="none" spc="25" normalizeH="0" baseline="0" noProof="0" dirty="0">
                <a:ln>
                  <a:noFill/>
                </a:ln>
                <a:solidFill>
                  <a:prstClr val="black"/>
                </a:solidFill>
                <a:effectLst/>
                <a:uLnTx/>
                <a:uFillTx/>
                <a:latin typeface="Tinos"/>
                <a:ea typeface="+mn-ea"/>
                <a:cs typeface="Tinos"/>
              </a:rPr>
              <a:t>lim</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0" marR="5080" lvl="0" indent="0" algn="r" defTabSz="914400" rtl="0" eaLnBrk="1" fontAlgn="auto" latinLnBrk="0" hangingPunct="1">
              <a:lnSpc>
                <a:spcPts val="1275"/>
              </a:lnSpc>
              <a:spcBef>
                <a:spcPts val="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00" normalizeH="0" baseline="0" noProof="0" dirty="0">
                <a:ln>
                  <a:noFill/>
                </a:ln>
                <a:solidFill>
                  <a:prstClr val="black"/>
                </a:solidFill>
                <a:effectLst/>
                <a:uLnTx/>
                <a:uFillTx/>
                <a:latin typeface="Tinos"/>
                <a:ea typeface="+mn-ea"/>
                <a:cs typeface="Tinos"/>
              </a:rPr>
              <a:t>→</a:t>
            </a:r>
            <a:r>
              <a:rPr kumimoji="0" sz="1300" b="0" i="0" u="none" strike="noStrike" kern="1200" cap="none" spc="29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9" name="object 9"/>
          <p:cNvSpPr/>
          <p:nvPr/>
        </p:nvSpPr>
        <p:spPr>
          <a:xfrm>
            <a:off x="1962023" y="847344"/>
            <a:ext cx="321310" cy="377190"/>
          </a:xfrm>
          <a:custGeom>
            <a:avLst/>
            <a:gdLst/>
            <a:ahLst/>
            <a:cxnLst/>
            <a:rect l="l" t="t" r="r" b="b"/>
            <a:pathLst>
              <a:path w="321310" h="377190">
                <a:moveTo>
                  <a:pt x="239775" y="0"/>
                </a:moveTo>
                <a:lnTo>
                  <a:pt x="236093" y="9016"/>
                </a:lnTo>
                <a:lnTo>
                  <a:pt x="250164" y="20427"/>
                </a:lnTo>
                <a:lnTo>
                  <a:pt x="262651" y="35242"/>
                </a:lnTo>
                <a:lnTo>
                  <a:pt x="282828" y="75183"/>
                </a:lnTo>
                <a:lnTo>
                  <a:pt x="295624" y="127000"/>
                </a:lnTo>
                <a:lnTo>
                  <a:pt x="299846" y="188721"/>
                </a:lnTo>
                <a:lnTo>
                  <a:pt x="298797" y="220271"/>
                </a:lnTo>
                <a:lnTo>
                  <a:pt x="290363" y="276607"/>
                </a:lnTo>
                <a:lnTo>
                  <a:pt x="273669" y="323328"/>
                </a:lnTo>
                <a:lnTo>
                  <a:pt x="250237" y="356717"/>
                </a:lnTo>
                <a:lnTo>
                  <a:pt x="236093" y="368172"/>
                </a:lnTo>
                <a:lnTo>
                  <a:pt x="239775" y="377063"/>
                </a:lnTo>
                <a:lnTo>
                  <a:pt x="273303" y="350234"/>
                </a:lnTo>
                <a:lnTo>
                  <a:pt x="299212" y="307213"/>
                </a:lnTo>
                <a:lnTo>
                  <a:pt x="315674" y="251983"/>
                </a:lnTo>
                <a:lnTo>
                  <a:pt x="321182" y="188467"/>
                </a:lnTo>
                <a:lnTo>
                  <a:pt x="319803" y="155483"/>
                </a:lnTo>
                <a:lnTo>
                  <a:pt x="308806" y="96135"/>
                </a:lnTo>
                <a:lnTo>
                  <a:pt x="287210" y="46362"/>
                </a:lnTo>
                <a:lnTo>
                  <a:pt x="257492" y="11501"/>
                </a:lnTo>
                <a:lnTo>
                  <a:pt x="239775" y="0"/>
                </a:lnTo>
                <a:close/>
              </a:path>
              <a:path w="321310" h="377190">
                <a:moveTo>
                  <a:pt x="81406" y="0"/>
                </a:moveTo>
                <a:lnTo>
                  <a:pt x="47894" y="26955"/>
                </a:lnTo>
                <a:lnTo>
                  <a:pt x="22097" y="69722"/>
                </a:lnTo>
                <a:lnTo>
                  <a:pt x="5524" y="124713"/>
                </a:lnTo>
                <a:lnTo>
                  <a:pt x="0" y="188467"/>
                </a:lnTo>
                <a:lnTo>
                  <a:pt x="1381" y="221255"/>
                </a:lnTo>
                <a:lnTo>
                  <a:pt x="12430" y="280640"/>
                </a:lnTo>
                <a:lnTo>
                  <a:pt x="34026" y="330735"/>
                </a:lnTo>
                <a:lnTo>
                  <a:pt x="63692" y="365684"/>
                </a:lnTo>
                <a:lnTo>
                  <a:pt x="81406" y="377063"/>
                </a:lnTo>
                <a:lnTo>
                  <a:pt x="85089" y="368172"/>
                </a:lnTo>
                <a:lnTo>
                  <a:pt x="70873" y="356717"/>
                </a:lnTo>
                <a:lnTo>
                  <a:pt x="58324" y="341772"/>
                </a:lnTo>
                <a:lnTo>
                  <a:pt x="38226" y="301370"/>
                </a:lnTo>
                <a:lnTo>
                  <a:pt x="25542" y="249570"/>
                </a:lnTo>
                <a:lnTo>
                  <a:pt x="21335" y="188721"/>
                </a:lnTo>
                <a:lnTo>
                  <a:pt x="22405" y="156622"/>
                </a:lnTo>
                <a:lnTo>
                  <a:pt x="30926" y="99853"/>
                </a:lnTo>
                <a:lnTo>
                  <a:pt x="47638" y="53486"/>
                </a:lnTo>
                <a:lnTo>
                  <a:pt x="71018" y="20427"/>
                </a:lnTo>
                <a:lnTo>
                  <a:pt x="85089" y="9016"/>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2055622" y="713994"/>
            <a:ext cx="144145" cy="568325"/>
          </a:xfrm>
          <a:prstGeom prst="rect">
            <a:avLst/>
          </a:prstGeom>
        </p:spPr>
        <p:txBody>
          <a:bodyPr vert="horz" wrap="square" lIns="0" tIns="12700" rIns="0" bIns="0" rtlCol="0">
            <a:spAutoFit/>
          </a:bodyPr>
          <a:lstStyle/>
          <a:p>
            <a:pPr marL="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54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445" normalizeH="0" baseline="0" noProof="0" dirty="0">
                <a:ln>
                  <a:noFill/>
                </a:ln>
                <a:solidFill>
                  <a:prstClr val="black"/>
                </a:solidFill>
                <a:effectLst/>
                <a:uLnTx/>
                <a:uFillTx/>
                <a:latin typeface="Tinos"/>
                <a:ea typeface="+mn-ea"/>
                <a:cs typeface="Tinos"/>
              </a:rPr>
              <a:t>𝑥</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1" name="object 11"/>
          <p:cNvSpPr txBox="1"/>
          <p:nvPr/>
        </p:nvSpPr>
        <p:spPr>
          <a:xfrm>
            <a:off x="2315210" y="776478"/>
            <a:ext cx="299720" cy="299720"/>
          </a:xfrm>
          <a:prstGeom prst="rect">
            <a:avLst/>
          </a:prstGeom>
        </p:spPr>
        <p:txBody>
          <a:bodyPr vert="horz" wrap="square" lIns="0" tIns="12700" rIns="0" bIns="0" rtlCol="0">
            <a:spAutoFit/>
          </a:bodyPr>
          <a:lstStyle/>
          <a:p>
            <a:pPr marL="254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419" normalizeH="0" baseline="-20061" noProof="0" dirty="0">
                <a:ln>
                  <a:noFill/>
                </a:ln>
                <a:solidFill>
                  <a:prstClr val="black"/>
                </a:solidFill>
                <a:effectLst/>
                <a:uLnTx/>
                <a:uFillTx/>
                <a:latin typeface="Tinos"/>
                <a:ea typeface="+mn-ea"/>
                <a:cs typeface="Tinos"/>
              </a:rPr>
              <a:t>𝑝</a:t>
            </a:r>
            <a:r>
              <a:rPr kumimoji="0" sz="1300" b="0" i="0" u="none" strike="noStrike" kern="1200" cap="none" spc="-28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2" name="object 12"/>
          <p:cNvSpPr/>
          <p:nvPr/>
        </p:nvSpPr>
        <p:spPr>
          <a:xfrm>
            <a:off x="2610230" y="930910"/>
            <a:ext cx="681355" cy="212090"/>
          </a:xfrm>
          <a:custGeom>
            <a:avLst/>
            <a:gdLst/>
            <a:ahLst/>
            <a:cxnLst/>
            <a:rect l="l" t="t" r="r" b="b"/>
            <a:pathLst>
              <a:path w="681354" h="212090">
                <a:moveTo>
                  <a:pt x="613537" y="0"/>
                </a:moveTo>
                <a:lnTo>
                  <a:pt x="610488" y="8509"/>
                </a:lnTo>
                <a:lnTo>
                  <a:pt x="622756" y="13892"/>
                </a:lnTo>
                <a:lnTo>
                  <a:pt x="633285" y="21288"/>
                </a:lnTo>
                <a:lnTo>
                  <a:pt x="654651" y="55429"/>
                </a:lnTo>
                <a:lnTo>
                  <a:pt x="661669" y="104775"/>
                </a:lnTo>
                <a:lnTo>
                  <a:pt x="660884" y="123444"/>
                </a:lnTo>
                <a:lnTo>
                  <a:pt x="649096" y="169163"/>
                </a:lnTo>
                <a:lnTo>
                  <a:pt x="622843" y="197738"/>
                </a:lnTo>
                <a:lnTo>
                  <a:pt x="610743" y="203073"/>
                </a:lnTo>
                <a:lnTo>
                  <a:pt x="613537" y="211709"/>
                </a:lnTo>
                <a:lnTo>
                  <a:pt x="653934" y="187705"/>
                </a:lnTo>
                <a:lnTo>
                  <a:pt x="676656" y="143335"/>
                </a:lnTo>
                <a:lnTo>
                  <a:pt x="680973" y="105917"/>
                </a:lnTo>
                <a:lnTo>
                  <a:pt x="679880" y="86483"/>
                </a:lnTo>
                <a:lnTo>
                  <a:pt x="663574" y="37084"/>
                </a:lnTo>
                <a:lnTo>
                  <a:pt x="628874" y="5526"/>
                </a:lnTo>
                <a:lnTo>
                  <a:pt x="613537" y="0"/>
                </a:lnTo>
                <a:close/>
              </a:path>
              <a:path w="681354" h="212090">
                <a:moveTo>
                  <a:pt x="67437" y="0"/>
                </a:moveTo>
                <a:lnTo>
                  <a:pt x="27092" y="24056"/>
                </a:lnTo>
                <a:lnTo>
                  <a:pt x="4365" y="68548"/>
                </a:lnTo>
                <a:lnTo>
                  <a:pt x="0" y="105917"/>
                </a:lnTo>
                <a:lnTo>
                  <a:pt x="1075" y="125370"/>
                </a:lnTo>
                <a:lnTo>
                  <a:pt x="17399" y="174751"/>
                </a:lnTo>
                <a:lnTo>
                  <a:pt x="52081" y="206184"/>
                </a:lnTo>
                <a:lnTo>
                  <a:pt x="67437" y="211709"/>
                </a:lnTo>
                <a:lnTo>
                  <a:pt x="70104" y="203073"/>
                </a:lnTo>
                <a:lnTo>
                  <a:pt x="58076" y="197738"/>
                </a:lnTo>
                <a:lnTo>
                  <a:pt x="47704" y="190309"/>
                </a:lnTo>
                <a:lnTo>
                  <a:pt x="26376" y="155638"/>
                </a:lnTo>
                <a:lnTo>
                  <a:pt x="19304" y="104775"/>
                </a:lnTo>
                <a:lnTo>
                  <a:pt x="20089" y="86723"/>
                </a:lnTo>
                <a:lnTo>
                  <a:pt x="31876" y="42163"/>
                </a:lnTo>
                <a:lnTo>
                  <a:pt x="58291" y="13892"/>
                </a:lnTo>
                <a:lnTo>
                  <a:pt x="70485" y="8509"/>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2685033" y="860297"/>
            <a:ext cx="541020" cy="29972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65"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14" name="object 14"/>
          <p:cNvSpPr txBox="1"/>
          <p:nvPr/>
        </p:nvSpPr>
        <p:spPr>
          <a:xfrm>
            <a:off x="3311652" y="837438"/>
            <a:ext cx="343535" cy="226695"/>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9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5" name="object 15"/>
          <p:cNvSpPr/>
          <p:nvPr/>
        </p:nvSpPr>
        <p:spPr>
          <a:xfrm>
            <a:off x="4155185" y="1028191"/>
            <a:ext cx="487680" cy="15240"/>
          </a:xfrm>
          <a:custGeom>
            <a:avLst/>
            <a:gdLst/>
            <a:ahLst/>
            <a:cxnLst/>
            <a:rect l="l" t="t" r="r" b="b"/>
            <a:pathLst>
              <a:path w="487679" h="15240">
                <a:moveTo>
                  <a:pt x="487679" y="0"/>
                </a:moveTo>
                <a:lnTo>
                  <a:pt x="0" y="0"/>
                </a:lnTo>
                <a:lnTo>
                  <a:pt x="0" y="15239"/>
                </a:lnTo>
                <a:lnTo>
                  <a:pt x="487679" y="15239"/>
                </a:lnTo>
                <a:lnTo>
                  <a:pt x="48767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3895852" y="726185"/>
            <a:ext cx="780415" cy="299720"/>
          </a:xfrm>
          <a:prstGeom prst="rect">
            <a:avLst/>
          </a:prstGeom>
        </p:spPr>
        <p:txBody>
          <a:bodyPr vert="horz" wrap="square" lIns="0" tIns="46990" rIns="0" bIns="0" rtlCol="0">
            <a:spAutoFit/>
          </a:bodyPr>
          <a:lstStyle/>
          <a:p>
            <a:pPr marL="360680" marR="0" lvl="0" indent="0" algn="l" defTabSz="914400" rtl="0" eaLnBrk="1" fontAlgn="auto" latinLnBrk="0" hangingPunct="1">
              <a:lnSpc>
                <a:spcPts val="495"/>
              </a:lnSpc>
              <a:spcBef>
                <a:spcPts val="370"/>
              </a:spcBef>
              <a:spcAft>
                <a:spcPts val="0"/>
              </a:spcAft>
              <a:buClrTx/>
              <a:buSzTx/>
              <a:buFontTx/>
              <a:buNone/>
              <a:tabLst/>
              <a:defRPr/>
            </a:pPr>
            <a:r>
              <a:rPr kumimoji="0" sz="1050" b="0" i="0" u="none" strike="noStrike" kern="1200" cap="none" spc="40" normalizeH="0" baseline="0" noProof="0" dirty="0">
                <a:ln>
                  <a:noFill/>
                </a:ln>
                <a:solidFill>
                  <a:prstClr val="black"/>
                </a:solidFill>
                <a:effectLst/>
                <a:uLnTx/>
                <a:uFillTx/>
                <a:latin typeface="Tinos"/>
                <a:ea typeface="+mn-ea"/>
                <a:cs typeface="Tinos"/>
              </a:rPr>
              <a:t>−𝜆</a:t>
            </a:r>
            <a:r>
              <a:rPr kumimoji="0" sz="1050" b="0" i="0" u="none" strike="noStrike" kern="1200" cap="none" spc="180" normalizeH="0" baseline="0" noProof="0" dirty="0">
                <a:ln>
                  <a:noFill/>
                </a:ln>
                <a:solidFill>
                  <a:prstClr val="black"/>
                </a:solidFill>
                <a:effectLst/>
                <a:uLnTx/>
                <a:uFillTx/>
                <a:latin typeface="Tinos"/>
                <a:ea typeface="+mn-ea"/>
                <a:cs typeface="Tinos"/>
              </a:rPr>
              <a:t> </a:t>
            </a:r>
            <a:r>
              <a:rPr kumimoji="0" sz="1050" b="0" i="0" u="none" strike="noStrike" kern="1200" cap="none" spc="-135" normalizeH="0" baseline="0" noProof="0" dirty="0">
                <a:ln>
                  <a:noFill/>
                </a:ln>
                <a:solidFill>
                  <a:prstClr val="black"/>
                </a:solidFill>
                <a:effectLst/>
                <a:uLnTx/>
                <a:uFillTx/>
                <a:latin typeface="Tinos"/>
                <a:ea typeface="+mn-ea"/>
                <a:cs typeface="Tinos"/>
              </a:rPr>
              <a:t>𝑥</a:t>
            </a:r>
            <a:endParaRPr kumimoji="0" sz="1050" b="0" i="0" u="none" strike="noStrike" kern="1200" cap="none" spc="0" normalizeH="0" baseline="0" noProof="0">
              <a:ln>
                <a:noFill/>
              </a:ln>
              <a:solidFill>
                <a:prstClr val="black"/>
              </a:solidFill>
              <a:effectLst/>
              <a:uLnTx/>
              <a:uFillTx/>
              <a:latin typeface="Tinos"/>
              <a:ea typeface="+mn-ea"/>
              <a:cs typeface="Tinos"/>
            </a:endParaRPr>
          </a:p>
          <a:p>
            <a:pPr marL="25400" marR="0" lvl="0" indent="0" algn="l" defTabSz="914400" rtl="0" eaLnBrk="1" fontAlgn="auto" latinLnBrk="0" hangingPunct="1">
              <a:lnSpc>
                <a:spcPts val="1395"/>
              </a:lnSpc>
              <a:spcBef>
                <a:spcPts val="0"/>
              </a:spcBef>
              <a:spcAft>
                <a:spcPts val="0"/>
              </a:spcAft>
              <a:buClrTx/>
              <a:buSzTx/>
              <a:buFontTx/>
              <a:buNone/>
              <a:tabLst>
                <a:tab pos="558165" algn="l"/>
              </a:tabLst>
              <a:defRPr/>
            </a:pPr>
            <a:r>
              <a:rPr kumimoji="0" sz="2700" b="0" i="0" u="none" strike="noStrike" kern="1200" cap="none" spc="487" normalizeH="0" baseline="-32407" noProof="0" dirty="0">
                <a:ln>
                  <a:noFill/>
                </a:ln>
                <a:solidFill>
                  <a:prstClr val="black"/>
                </a:solidFill>
                <a:effectLst/>
                <a:uLnTx/>
                <a:uFillTx/>
                <a:latin typeface="Tinos"/>
                <a:ea typeface="+mn-ea"/>
                <a:cs typeface="Tinos"/>
              </a:rPr>
              <a:t>=</a:t>
            </a:r>
            <a:r>
              <a:rPr kumimoji="0" sz="2700" b="0" i="0" u="none" strike="noStrike" kern="1200" cap="none" spc="75" normalizeH="0" baseline="-32407" noProof="0" dirty="0">
                <a:ln>
                  <a:noFill/>
                </a:ln>
                <a:solidFill>
                  <a:prstClr val="black"/>
                </a:solidFill>
                <a:effectLst/>
                <a:uLnTx/>
                <a:uFillTx/>
                <a:latin typeface="Tinos"/>
                <a:ea typeface="+mn-ea"/>
                <a:cs typeface="Tinos"/>
              </a:rPr>
              <a:t> </a:t>
            </a:r>
            <a:r>
              <a:rPr kumimoji="0" sz="1300" b="0" i="0" u="none" strike="noStrike" kern="1200" cap="none" spc="-300" normalizeH="0" baseline="0" noProof="0" dirty="0">
                <a:ln>
                  <a:noFill/>
                </a:ln>
                <a:solidFill>
                  <a:prstClr val="black"/>
                </a:solidFill>
                <a:effectLst/>
                <a:uLnTx/>
                <a:uFillTx/>
                <a:latin typeface="Tinos"/>
                <a:ea typeface="+mn-ea"/>
                <a:cs typeface="Tinos"/>
              </a:rPr>
              <a:t>𝑒	</a:t>
            </a:r>
            <a:r>
              <a:rPr kumimoji="0" sz="1300" b="0" i="0" u="none" strike="noStrike" kern="1200" cap="none" spc="-245" normalizeH="0" baseline="0" noProof="0" dirty="0">
                <a:ln>
                  <a:noFill/>
                </a:ln>
                <a:solidFill>
                  <a:prstClr val="black"/>
                </a:solidFill>
                <a:effectLst/>
                <a:uLnTx/>
                <a:uFillTx/>
                <a:latin typeface="Tinos"/>
                <a:ea typeface="+mn-ea"/>
                <a:cs typeface="Tinos"/>
              </a:rPr>
              <a:t>𝜆</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7" name="object 17"/>
          <p:cNvSpPr txBox="1"/>
          <p:nvPr/>
        </p:nvSpPr>
        <p:spPr>
          <a:xfrm>
            <a:off x="4323588" y="1035557"/>
            <a:ext cx="164465" cy="226695"/>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265" normalizeH="0" baseline="0" noProof="0" dirty="0">
                <a:ln>
                  <a:noFill/>
                </a:ln>
                <a:solidFill>
                  <a:prstClr val="black"/>
                </a:solidFill>
                <a:effectLst/>
                <a:uLnTx/>
                <a:uFillTx/>
                <a:latin typeface="Tinos"/>
                <a:ea typeface="+mn-ea"/>
                <a:cs typeface="Tinos"/>
              </a:rPr>
              <a:t>𝑥</a:t>
            </a:r>
            <a:r>
              <a:rPr kumimoji="0" sz="1300" b="0" i="0" u="none" strike="noStrike" kern="1200" cap="none" spc="-6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18" name="object 18"/>
          <p:cNvSpPr/>
          <p:nvPr/>
        </p:nvSpPr>
        <p:spPr>
          <a:xfrm>
            <a:off x="6729221" y="1028191"/>
            <a:ext cx="111760" cy="15240"/>
          </a:xfrm>
          <a:custGeom>
            <a:avLst/>
            <a:gdLst/>
            <a:ahLst/>
            <a:cxnLst/>
            <a:rect l="l" t="t" r="r" b="b"/>
            <a:pathLst>
              <a:path w="111759" h="15240">
                <a:moveTo>
                  <a:pt x="111251" y="0"/>
                </a:moveTo>
                <a:lnTo>
                  <a:pt x="0" y="0"/>
                </a:lnTo>
                <a:lnTo>
                  <a:pt x="0" y="15239"/>
                </a:lnTo>
                <a:lnTo>
                  <a:pt x="111251" y="15239"/>
                </a:lnTo>
                <a:lnTo>
                  <a:pt x="1112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6730238" y="1035557"/>
            <a:ext cx="121920" cy="226695"/>
          </a:xfrm>
          <a:prstGeom prst="rect">
            <a:avLst/>
          </a:prstGeom>
        </p:spPr>
        <p:txBody>
          <a:bodyPr vert="horz" wrap="square" lIns="0" tIns="15240" rIns="0" bIns="0" rtlCol="0">
            <a:spAutoFit/>
          </a:bodyPr>
          <a:lstStyle/>
          <a:p>
            <a:pPr marL="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200" normalizeH="0" baseline="0" noProof="0" dirty="0">
                <a:ln>
                  <a:noFill/>
                </a:ln>
                <a:solidFill>
                  <a:prstClr val="black"/>
                </a:solidFill>
                <a:effectLst/>
                <a:uLnTx/>
                <a:uFillTx/>
                <a:latin typeface="Tinos"/>
                <a:ea typeface="+mn-ea"/>
                <a:cs typeface="Tinos"/>
              </a:rPr>
              <a:t>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0" name="object 20"/>
          <p:cNvSpPr txBox="1"/>
          <p:nvPr/>
        </p:nvSpPr>
        <p:spPr>
          <a:xfrm>
            <a:off x="4880355" y="860297"/>
            <a:ext cx="2068830" cy="299720"/>
          </a:xfrm>
          <a:prstGeom prst="rect">
            <a:avLst/>
          </a:prstGeom>
        </p:spPr>
        <p:txBody>
          <a:bodyPr vert="horz" wrap="square" lIns="0" tIns="12700" rIns="0" bIns="0" rtlCol="0">
            <a:spAutoFit/>
          </a:bodyPr>
          <a:lstStyle/>
          <a:p>
            <a:pPr marL="254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(where </a:t>
            </a:r>
            <a:r>
              <a:rPr kumimoji="0" sz="1800" b="0" i="0" u="none" strike="noStrike" kern="1200" cap="none" spc="-310" normalizeH="0" baseline="0" noProof="0" dirty="0">
                <a:ln>
                  <a:noFill/>
                </a:ln>
                <a:solidFill>
                  <a:prstClr val="black"/>
                </a:solidFill>
                <a:effectLst/>
                <a:uLnTx/>
                <a:uFillTx/>
                <a:latin typeface="Tinos"/>
                <a:ea typeface="+mn-ea"/>
                <a:cs typeface="Tinos"/>
              </a:rPr>
              <a:t>𝑤ℎ𝑒𝑟𝑒</a:t>
            </a:r>
            <a:r>
              <a:rPr kumimoji="0" sz="1800" b="0" i="0" u="none" strike="noStrike" kern="1200" cap="none" spc="-170" normalizeH="0" baseline="0" noProof="0" dirty="0">
                <a:ln>
                  <a:noFill/>
                </a:ln>
                <a:solidFill>
                  <a:prstClr val="black"/>
                </a:solidFill>
                <a:effectLst/>
                <a:uLnTx/>
                <a:uFillTx/>
                <a:latin typeface="Tinos"/>
                <a:ea typeface="+mn-ea"/>
                <a:cs typeface="Tinos"/>
              </a:rPr>
              <a:t> </a:t>
            </a:r>
            <a:r>
              <a:rPr kumimoji="0" sz="1800" b="0" i="0" u="none" strike="noStrike" kern="1200" cap="none" spc="-400" normalizeH="0" baseline="0" noProof="0" dirty="0">
                <a:ln>
                  <a:noFill/>
                </a:ln>
                <a:solidFill>
                  <a:prstClr val="black"/>
                </a:solidFill>
                <a:effectLst/>
                <a:uLnTx/>
                <a:uFillTx/>
                <a:latin typeface="Tinos"/>
                <a:ea typeface="+mn-ea"/>
                <a:cs typeface="Tinos"/>
              </a:rPr>
              <a:t>𝑝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105" normalizeH="0" baseline="0" noProof="0" dirty="0">
                <a:ln>
                  <a:noFill/>
                </a:ln>
                <a:solidFill>
                  <a:prstClr val="black"/>
                </a:solidFill>
                <a:effectLst/>
                <a:uLnTx/>
                <a:uFillTx/>
                <a:latin typeface="Tinos"/>
                <a:ea typeface="+mn-ea"/>
                <a:cs typeface="Tinos"/>
              </a:rPr>
              <a:t> </a:t>
            </a:r>
            <a:r>
              <a:rPr kumimoji="0" sz="1950" b="0" i="0" u="none" strike="noStrike" kern="1200" cap="none" spc="-142" normalizeH="0" baseline="44871" noProof="0" dirty="0">
                <a:ln>
                  <a:noFill/>
                </a:ln>
                <a:solidFill>
                  <a:prstClr val="black"/>
                </a:solidFill>
                <a:effectLst/>
                <a:uLnTx/>
                <a:uFillTx/>
                <a:latin typeface="Tinos"/>
                <a:ea typeface="+mn-ea"/>
                <a:cs typeface="Tinos"/>
              </a:rPr>
              <a:t>𝜆</a:t>
            </a:r>
            <a:r>
              <a:rPr kumimoji="0" sz="1800" b="0" i="0" u="none" strike="noStrike" kern="1200" cap="none" spc="-95" normalizeH="0" baseline="0" noProof="0" dirty="0">
                <a:ln>
                  <a:noFill/>
                </a:ln>
                <a:solidFill>
                  <a:prstClr val="black"/>
                </a:solidFill>
                <a:effectLst/>
                <a:uLnTx/>
                <a:uFillTx/>
                <a:latin typeface="Carlito"/>
                <a:ea typeface="+mn-ea"/>
                <a:cs typeface="Carlito"/>
              </a:rPr>
              <a: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21" name="object 21"/>
          <p:cNvSpPr txBox="1"/>
          <p:nvPr/>
        </p:nvSpPr>
        <p:spPr>
          <a:xfrm>
            <a:off x="2073401" y="1999869"/>
            <a:ext cx="431800" cy="426720"/>
          </a:xfrm>
          <a:prstGeom prst="rect">
            <a:avLst/>
          </a:prstGeom>
        </p:spPr>
        <p:txBody>
          <a:bodyPr vert="horz" wrap="square" lIns="0" tIns="12700" rIns="0" bIns="0" rtlCol="0">
            <a:spAutoFit/>
          </a:bodyPr>
          <a:lstStyle/>
          <a:p>
            <a:pPr marL="56515" marR="0" lvl="0" indent="0" algn="l" defTabSz="914400" rtl="0" eaLnBrk="1" fontAlgn="auto" latinLnBrk="0" hangingPunct="1">
              <a:lnSpc>
                <a:spcPts val="1875"/>
              </a:lnSpc>
              <a:spcBef>
                <a:spcPts val="100"/>
              </a:spcBef>
              <a:spcAft>
                <a:spcPts val="0"/>
              </a:spcAft>
              <a:buClrTx/>
              <a:buSzTx/>
              <a:buFontTx/>
              <a:buNone/>
              <a:tabLst/>
              <a:defRPr/>
            </a:pPr>
            <a:r>
              <a:rPr kumimoji="0" sz="1800" b="0" i="0" u="none" strike="noStrike" kern="1200" cap="none" spc="25" normalizeH="0" baseline="0" noProof="0" dirty="0">
                <a:ln>
                  <a:noFill/>
                </a:ln>
                <a:solidFill>
                  <a:prstClr val="black"/>
                </a:solidFill>
                <a:effectLst/>
                <a:uLnTx/>
                <a:uFillTx/>
                <a:latin typeface="Tinos"/>
                <a:ea typeface="+mn-ea"/>
                <a:cs typeface="Tinos"/>
              </a:rPr>
              <a:t>lim</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275"/>
              </a:lnSpc>
              <a:spcBef>
                <a:spcPts val="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00" normalizeH="0" baseline="0" noProof="0" dirty="0">
                <a:ln>
                  <a:noFill/>
                </a:ln>
                <a:solidFill>
                  <a:prstClr val="black"/>
                </a:solidFill>
                <a:effectLst/>
                <a:uLnTx/>
                <a:uFillTx/>
                <a:latin typeface="Tinos"/>
                <a:ea typeface="+mn-ea"/>
                <a:cs typeface="Tinos"/>
              </a:rPr>
              <a:t>→</a:t>
            </a:r>
            <a:r>
              <a:rPr kumimoji="0" sz="1300" b="0" i="0" u="none" strike="noStrike" kern="1200" cap="none" spc="29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2" name="object 22"/>
          <p:cNvSpPr/>
          <p:nvPr/>
        </p:nvSpPr>
        <p:spPr>
          <a:xfrm>
            <a:off x="2548763" y="1986788"/>
            <a:ext cx="320040" cy="377190"/>
          </a:xfrm>
          <a:custGeom>
            <a:avLst/>
            <a:gdLst/>
            <a:ahLst/>
            <a:cxnLst/>
            <a:rect l="l" t="t" r="r" b="b"/>
            <a:pathLst>
              <a:path w="320039" h="377189">
                <a:moveTo>
                  <a:pt x="238251" y="0"/>
                </a:moveTo>
                <a:lnTo>
                  <a:pt x="234569" y="8889"/>
                </a:lnTo>
                <a:lnTo>
                  <a:pt x="248640" y="20319"/>
                </a:lnTo>
                <a:lnTo>
                  <a:pt x="261127" y="35178"/>
                </a:lnTo>
                <a:lnTo>
                  <a:pt x="281305" y="75184"/>
                </a:lnTo>
                <a:lnTo>
                  <a:pt x="294100" y="126888"/>
                </a:lnTo>
                <a:lnTo>
                  <a:pt x="298323" y="188595"/>
                </a:lnTo>
                <a:lnTo>
                  <a:pt x="297273" y="220146"/>
                </a:lnTo>
                <a:lnTo>
                  <a:pt x="288839" y="276534"/>
                </a:lnTo>
                <a:lnTo>
                  <a:pt x="272145" y="323254"/>
                </a:lnTo>
                <a:lnTo>
                  <a:pt x="248713" y="356592"/>
                </a:lnTo>
                <a:lnTo>
                  <a:pt x="234569" y="368046"/>
                </a:lnTo>
                <a:lnTo>
                  <a:pt x="238251" y="377063"/>
                </a:lnTo>
                <a:lnTo>
                  <a:pt x="271780" y="350170"/>
                </a:lnTo>
                <a:lnTo>
                  <a:pt x="297688" y="307086"/>
                </a:lnTo>
                <a:lnTo>
                  <a:pt x="314150" y="251856"/>
                </a:lnTo>
                <a:lnTo>
                  <a:pt x="319659" y="188340"/>
                </a:lnTo>
                <a:lnTo>
                  <a:pt x="318279" y="155410"/>
                </a:lnTo>
                <a:lnTo>
                  <a:pt x="307282" y="96025"/>
                </a:lnTo>
                <a:lnTo>
                  <a:pt x="285686" y="46237"/>
                </a:lnTo>
                <a:lnTo>
                  <a:pt x="255968" y="11428"/>
                </a:lnTo>
                <a:lnTo>
                  <a:pt x="238251" y="0"/>
                </a:lnTo>
                <a:close/>
              </a:path>
              <a:path w="320039" h="377189">
                <a:moveTo>
                  <a:pt x="81406" y="0"/>
                </a:moveTo>
                <a:lnTo>
                  <a:pt x="47894" y="26844"/>
                </a:lnTo>
                <a:lnTo>
                  <a:pt x="22098" y="69596"/>
                </a:lnTo>
                <a:lnTo>
                  <a:pt x="5524" y="124634"/>
                </a:lnTo>
                <a:lnTo>
                  <a:pt x="0" y="188340"/>
                </a:lnTo>
                <a:lnTo>
                  <a:pt x="1381" y="221128"/>
                </a:lnTo>
                <a:lnTo>
                  <a:pt x="12430" y="280513"/>
                </a:lnTo>
                <a:lnTo>
                  <a:pt x="34026" y="330664"/>
                </a:lnTo>
                <a:lnTo>
                  <a:pt x="63692" y="365629"/>
                </a:lnTo>
                <a:lnTo>
                  <a:pt x="81406" y="377063"/>
                </a:lnTo>
                <a:lnTo>
                  <a:pt x="85089" y="368046"/>
                </a:lnTo>
                <a:lnTo>
                  <a:pt x="70873" y="356592"/>
                </a:lnTo>
                <a:lnTo>
                  <a:pt x="58324" y="341661"/>
                </a:lnTo>
                <a:lnTo>
                  <a:pt x="38226" y="301371"/>
                </a:lnTo>
                <a:lnTo>
                  <a:pt x="25542" y="249459"/>
                </a:lnTo>
                <a:lnTo>
                  <a:pt x="21336" y="188595"/>
                </a:lnTo>
                <a:lnTo>
                  <a:pt x="22405" y="156497"/>
                </a:lnTo>
                <a:lnTo>
                  <a:pt x="30926" y="99780"/>
                </a:lnTo>
                <a:lnTo>
                  <a:pt x="47638" y="53467"/>
                </a:lnTo>
                <a:lnTo>
                  <a:pt x="71018" y="20320"/>
                </a:lnTo>
                <a:lnTo>
                  <a:pt x="85089" y="8889"/>
                </a:lnTo>
                <a:lnTo>
                  <a:pt x="8140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txBox="1"/>
          <p:nvPr/>
        </p:nvSpPr>
        <p:spPr>
          <a:xfrm>
            <a:off x="2628138" y="1853565"/>
            <a:ext cx="156845" cy="56832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135"/>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5240" marR="0" lvl="0" indent="0" algn="l" defTabSz="914400" rtl="0" eaLnBrk="1" fontAlgn="auto" latinLnBrk="0" hangingPunct="1">
              <a:lnSpc>
                <a:spcPts val="2135"/>
              </a:lnSpc>
              <a:spcBef>
                <a:spcPts val="0"/>
              </a:spcBef>
              <a:spcAft>
                <a:spcPts val="0"/>
              </a:spcAft>
              <a:buClrTx/>
              <a:buSzTx/>
              <a:buFontTx/>
              <a:buNone/>
              <a:tabLst/>
              <a:defRPr/>
            </a:pPr>
            <a:r>
              <a:rPr kumimoji="0" sz="1800" b="0" i="0" u="none" strike="noStrike" kern="1200" cap="none" spc="-445" normalizeH="0" baseline="0" noProof="0" dirty="0">
                <a:ln>
                  <a:noFill/>
                </a:ln>
                <a:solidFill>
                  <a:prstClr val="black"/>
                </a:solidFill>
                <a:effectLst/>
                <a:uLnTx/>
                <a:uFillTx/>
                <a:latin typeface="Tinos"/>
                <a:ea typeface="+mn-ea"/>
                <a:cs typeface="Tinos"/>
              </a:rPr>
              <a:t>𝑥</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4" name="object 24"/>
          <p:cNvSpPr/>
          <p:nvPr/>
        </p:nvSpPr>
        <p:spPr>
          <a:xfrm>
            <a:off x="2945638" y="1883790"/>
            <a:ext cx="360680" cy="582930"/>
          </a:xfrm>
          <a:custGeom>
            <a:avLst/>
            <a:gdLst/>
            <a:ahLst/>
            <a:cxnLst/>
            <a:rect l="l" t="t" r="r" b="b"/>
            <a:pathLst>
              <a:path w="360679" h="582930">
                <a:moveTo>
                  <a:pt x="105029" y="8382"/>
                </a:moveTo>
                <a:lnTo>
                  <a:pt x="58648" y="48996"/>
                </a:lnTo>
                <a:lnTo>
                  <a:pt x="26924" y="117221"/>
                </a:lnTo>
                <a:lnTo>
                  <a:pt x="15151" y="157327"/>
                </a:lnTo>
                <a:lnTo>
                  <a:pt x="6743" y="199694"/>
                </a:lnTo>
                <a:lnTo>
                  <a:pt x="1676" y="244335"/>
                </a:lnTo>
                <a:lnTo>
                  <a:pt x="0" y="291211"/>
                </a:lnTo>
                <a:lnTo>
                  <a:pt x="1676" y="337502"/>
                </a:lnTo>
                <a:lnTo>
                  <a:pt x="6743" y="381876"/>
                </a:lnTo>
                <a:lnTo>
                  <a:pt x="15151" y="424319"/>
                </a:lnTo>
                <a:lnTo>
                  <a:pt x="26924" y="464820"/>
                </a:lnTo>
                <a:lnTo>
                  <a:pt x="41617" y="501853"/>
                </a:lnTo>
                <a:lnTo>
                  <a:pt x="78054" y="560908"/>
                </a:lnTo>
                <a:lnTo>
                  <a:pt x="99822" y="582930"/>
                </a:lnTo>
                <a:lnTo>
                  <a:pt x="105029" y="574675"/>
                </a:lnTo>
                <a:lnTo>
                  <a:pt x="86347" y="552246"/>
                </a:lnTo>
                <a:lnTo>
                  <a:pt x="69951" y="525322"/>
                </a:lnTo>
                <a:lnTo>
                  <a:pt x="43942" y="457962"/>
                </a:lnTo>
                <a:lnTo>
                  <a:pt x="34607" y="418960"/>
                </a:lnTo>
                <a:lnTo>
                  <a:pt x="27940" y="378167"/>
                </a:lnTo>
                <a:lnTo>
                  <a:pt x="23939" y="335572"/>
                </a:lnTo>
                <a:lnTo>
                  <a:pt x="22606" y="291211"/>
                </a:lnTo>
                <a:lnTo>
                  <a:pt x="23939" y="246100"/>
                </a:lnTo>
                <a:lnTo>
                  <a:pt x="27952" y="203123"/>
                </a:lnTo>
                <a:lnTo>
                  <a:pt x="34658" y="162331"/>
                </a:lnTo>
                <a:lnTo>
                  <a:pt x="44069" y="123698"/>
                </a:lnTo>
                <a:lnTo>
                  <a:pt x="70065" y="57378"/>
                </a:lnTo>
                <a:lnTo>
                  <a:pt x="86423" y="30734"/>
                </a:lnTo>
                <a:lnTo>
                  <a:pt x="105029" y="8382"/>
                </a:lnTo>
                <a:close/>
              </a:path>
              <a:path w="360679" h="582930">
                <a:moveTo>
                  <a:pt x="247904" y="283718"/>
                </a:moveTo>
                <a:lnTo>
                  <a:pt x="112268" y="283718"/>
                </a:lnTo>
                <a:lnTo>
                  <a:pt x="112268" y="298958"/>
                </a:lnTo>
                <a:lnTo>
                  <a:pt x="247904" y="298958"/>
                </a:lnTo>
                <a:lnTo>
                  <a:pt x="247904" y="283718"/>
                </a:lnTo>
                <a:close/>
              </a:path>
              <a:path w="360679" h="582930">
                <a:moveTo>
                  <a:pt x="360299" y="291211"/>
                </a:moveTo>
                <a:lnTo>
                  <a:pt x="358622" y="244335"/>
                </a:lnTo>
                <a:lnTo>
                  <a:pt x="353593" y="199694"/>
                </a:lnTo>
                <a:lnTo>
                  <a:pt x="345186" y="157327"/>
                </a:lnTo>
                <a:lnTo>
                  <a:pt x="333375" y="117221"/>
                </a:lnTo>
                <a:lnTo>
                  <a:pt x="318744" y="80695"/>
                </a:lnTo>
                <a:lnTo>
                  <a:pt x="282359" y="22110"/>
                </a:lnTo>
                <a:lnTo>
                  <a:pt x="260604" y="0"/>
                </a:lnTo>
                <a:lnTo>
                  <a:pt x="255270" y="8382"/>
                </a:lnTo>
                <a:lnTo>
                  <a:pt x="273862" y="30734"/>
                </a:lnTo>
                <a:lnTo>
                  <a:pt x="290220" y="57378"/>
                </a:lnTo>
                <a:lnTo>
                  <a:pt x="316217" y="123698"/>
                </a:lnTo>
                <a:lnTo>
                  <a:pt x="325653" y="162331"/>
                </a:lnTo>
                <a:lnTo>
                  <a:pt x="332397" y="203123"/>
                </a:lnTo>
                <a:lnTo>
                  <a:pt x="336461" y="246100"/>
                </a:lnTo>
                <a:lnTo>
                  <a:pt x="337820" y="291211"/>
                </a:lnTo>
                <a:lnTo>
                  <a:pt x="336473" y="335572"/>
                </a:lnTo>
                <a:lnTo>
                  <a:pt x="332460" y="378167"/>
                </a:lnTo>
                <a:lnTo>
                  <a:pt x="325755" y="418960"/>
                </a:lnTo>
                <a:lnTo>
                  <a:pt x="316357" y="457962"/>
                </a:lnTo>
                <a:lnTo>
                  <a:pt x="290372" y="525322"/>
                </a:lnTo>
                <a:lnTo>
                  <a:pt x="255270" y="574675"/>
                </a:lnTo>
                <a:lnTo>
                  <a:pt x="260604" y="582930"/>
                </a:lnTo>
                <a:lnTo>
                  <a:pt x="301752" y="533882"/>
                </a:lnTo>
                <a:lnTo>
                  <a:pt x="333375" y="464820"/>
                </a:lnTo>
                <a:lnTo>
                  <a:pt x="345186" y="424319"/>
                </a:lnTo>
                <a:lnTo>
                  <a:pt x="353593" y="381876"/>
                </a:lnTo>
                <a:lnTo>
                  <a:pt x="358622" y="337502"/>
                </a:lnTo>
                <a:lnTo>
                  <a:pt x="360299" y="2912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3045714" y="1774317"/>
            <a:ext cx="156845" cy="678180"/>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6" name="object 26"/>
          <p:cNvSpPr txBox="1"/>
          <p:nvPr/>
        </p:nvSpPr>
        <p:spPr>
          <a:xfrm>
            <a:off x="3317240" y="1756029"/>
            <a:ext cx="12446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27" name="object 27"/>
          <p:cNvSpPr/>
          <p:nvPr/>
        </p:nvSpPr>
        <p:spPr>
          <a:xfrm>
            <a:off x="3498850" y="1883791"/>
            <a:ext cx="761365" cy="582930"/>
          </a:xfrm>
          <a:custGeom>
            <a:avLst/>
            <a:gdLst/>
            <a:ahLst/>
            <a:cxnLst/>
            <a:rect l="l" t="t" r="r" b="b"/>
            <a:pathLst>
              <a:path w="761364" h="582930">
                <a:moveTo>
                  <a:pt x="661415" y="0"/>
                </a:moveTo>
                <a:lnTo>
                  <a:pt x="656082" y="8382"/>
                </a:lnTo>
                <a:lnTo>
                  <a:pt x="674679" y="30722"/>
                </a:lnTo>
                <a:lnTo>
                  <a:pt x="691038" y="57372"/>
                </a:lnTo>
                <a:lnTo>
                  <a:pt x="717041" y="123698"/>
                </a:lnTo>
                <a:lnTo>
                  <a:pt x="726469" y="162319"/>
                </a:lnTo>
                <a:lnTo>
                  <a:pt x="733218" y="203120"/>
                </a:lnTo>
                <a:lnTo>
                  <a:pt x="737276" y="246088"/>
                </a:lnTo>
                <a:lnTo>
                  <a:pt x="738632" y="291211"/>
                </a:lnTo>
                <a:lnTo>
                  <a:pt x="737296" y="335571"/>
                </a:lnTo>
                <a:lnTo>
                  <a:pt x="733282" y="378158"/>
                </a:lnTo>
                <a:lnTo>
                  <a:pt x="726576" y="418959"/>
                </a:lnTo>
                <a:lnTo>
                  <a:pt x="717169" y="457962"/>
                </a:lnTo>
                <a:lnTo>
                  <a:pt x="691197" y="525319"/>
                </a:lnTo>
                <a:lnTo>
                  <a:pt x="656082" y="574675"/>
                </a:lnTo>
                <a:lnTo>
                  <a:pt x="661415" y="582930"/>
                </a:lnTo>
                <a:lnTo>
                  <a:pt x="702563" y="533876"/>
                </a:lnTo>
                <a:lnTo>
                  <a:pt x="734187" y="464820"/>
                </a:lnTo>
                <a:lnTo>
                  <a:pt x="746001" y="424316"/>
                </a:lnTo>
                <a:lnTo>
                  <a:pt x="754411" y="381873"/>
                </a:lnTo>
                <a:lnTo>
                  <a:pt x="759440" y="337500"/>
                </a:lnTo>
                <a:lnTo>
                  <a:pt x="761111" y="291211"/>
                </a:lnTo>
                <a:lnTo>
                  <a:pt x="759440" y="244326"/>
                </a:lnTo>
                <a:lnTo>
                  <a:pt x="754411" y="199691"/>
                </a:lnTo>
                <a:lnTo>
                  <a:pt x="746001" y="157319"/>
                </a:lnTo>
                <a:lnTo>
                  <a:pt x="734187" y="117221"/>
                </a:lnTo>
                <a:lnTo>
                  <a:pt x="719566" y="80688"/>
                </a:lnTo>
                <a:lnTo>
                  <a:pt x="683180" y="22101"/>
                </a:lnTo>
                <a:lnTo>
                  <a:pt x="661415" y="0"/>
                </a:lnTo>
                <a:close/>
              </a:path>
              <a:path w="761364" h="582930">
                <a:moveTo>
                  <a:pt x="99822" y="0"/>
                </a:moveTo>
                <a:lnTo>
                  <a:pt x="58658" y="48990"/>
                </a:lnTo>
                <a:lnTo>
                  <a:pt x="26924" y="117221"/>
                </a:lnTo>
                <a:lnTo>
                  <a:pt x="15162" y="157319"/>
                </a:lnTo>
                <a:lnTo>
                  <a:pt x="6746" y="199691"/>
                </a:lnTo>
                <a:lnTo>
                  <a:pt x="1688" y="244326"/>
                </a:lnTo>
                <a:lnTo>
                  <a:pt x="0" y="291211"/>
                </a:lnTo>
                <a:lnTo>
                  <a:pt x="1688" y="337500"/>
                </a:lnTo>
                <a:lnTo>
                  <a:pt x="6746" y="381873"/>
                </a:lnTo>
                <a:lnTo>
                  <a:pt x="15162" y="424316"/>
                </a:lnTo>
                <a:lnTo>
                  <a:pt x="26924" y="464820"/>
                </a:lnTo>
                <a:lnTo>
                  <a:pt x="41618" y="501848"/>
                </a:lnTo>
                <a:lnTo>
                  <a:pt x="78055" y="560903"/>
                </a:lnTo>
                <a:lnTo>
                  <a:pt x="99822" y="582930"/>
                </a:lnTo>
                <a:lnTo>
                  <a:pt x="105028" y="574675"/>
                </a:lnTo>
                <a:lnTo>
                  <a:pt x="86358" y="552241"/>
                </a:lnTo>
                <a:lnTo>
                  <a:pt x="69961" y="525319"/>
                </a:lnTo>
                <a:lnTo>
                  <a:pt x="43941" y="457962"/>
                </a:lnTo>
                <a:lnTo>
                  <a:pt x="34607" y="418959"/>
                </a:lnTo>
                <a:lnTo>
                  <a:pt x="27939" y="378158"/>
                </a:lnTo>
                <a:lnTo>
                  <a:pt x="23939" y="335571"/>
                </a:lnTo>
                <a:lnTo>
                  <a:pt x="22605" y="291211"/>
                </a:lnTo>
                <a:lnTo>
                  <a:pt x="23941" y="246088"/>
                </a:lnTo>
                <a:lnTo>
                  <a:pt x="27955" y="203120"/>
                </a:lnTo>
                <a:lnTo>
                  <a:pt x="34661" y="162319"/>
                </a:lnTo>
                <a:lnTo>
                  <a:pt x="44069" y="123698"/>
                </a:lnTo>
                <a:lnTo>
                  <a:pt x="70072" y="57372"/>
                </a:lnTo>
                <a:lnTo>
                  <a:pt x="105028" y="8382"/>
                </a:lnTo>
                <a:lnTo>
                  <a:pt x="9982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3599179" y="1999869"/>
            <a:ext cx="3746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29" name="object 29"/>
          <p:cNvSpPr/>
          <p:nvPr/>
        </p:nvSpPr>
        <p:spPr>
          <a:xfrm>
            <a:off x="4011929" y="2167508"/>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txBox="1"/>
          <p:nvPr/>
        </p:nvSpPr>
        <p:spPr>
          <a:xfrm>
            <a:off x="3999991" y="1774317"/>
            <a:ext cx="156845" cy="678180"/>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1" name="object 31"/>
          <p:cNvSpPr txBox="1"/>
          <p:nvPr/>
        </p:nvSpPr>
        <p:spPr>
          <a:xfrm>
            <a:off x="4266691" y="1756029"/>
            <a:ext cx="35814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2" name="object 32"/>
          <p:cNvSpPr txBox="1"/>
          <p:nvPr/>
        </p:nvSpPr>
        <p:spPr>
          <a:xfrm>
            <a:off x="2277617" y="2647569"/>
            <a:ext cx="6216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5" normalizeH="0" baseline="0" noProof="0" dirty="0">
                <a:ln>
                  <a:noFill/>
                </a:ln>
                <a:solidFill>
                  <a:prstClr val="black"/>
                </a:solidFill>
                <a:effectLst/>
                <a:uLnTx/>
                <a:uFillTx/>
                <a:latin typeface="Tinos"/>
                <a:ea typeface="+mn-ea"/>
                <a:cs typeface="Tinos"/>
              </a:rPr>
              <a:t>lim</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3" name="object 33"/>
          <p:cNvSpPr txBox="1"/>
          <p:nvPr/>
        </p:nvSpPr>
        <p:spPr>
          <a:xfrm>
            <a:off x="2512314" y="2847213"/>
            <a:ext cx="43180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00" normalizeH="0" baseline="0" noProof="0" dirty="0">
                <a:ln>
                  <a:noFill/>
                </a:ln>
                <a:solidFill>
                  <a:prstClr val="black"/>
                </a:solidFill>
                <a:effectLst/>
                <a:uLnTx/>
                <a:uFillTx/>
                <a:latin typeface="Tinos"/>
                <a:ea typeface="+mn-ea"/>
                <a:cs typeface="Tinos"/>
              </a:rPr>
              <a:t>→</a:t>
            </a:r>
            <a:r>
              <a:rPr kumimoji="0" sz="1300" b="0" i="0" u="none" strike="noStrike" kern="1200" cap="none" spc="29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34" name="object 34"/>
          <p:cNvSpPr/>
          <p:nvPr/>
        </p:nvSpPr>
        <p:spPr>
          <a:xfrm>
            <a:off x="2966466" y="2815208"/>
            <a:ext cx="2962910" cy="15240"/>
          </a:xfrm>
          <a:custGeom>
            <a:avLst/>
            <a:gdLst/>
            <a:ahLst/>
            <a:cxnLst/>
            <a:rect l="l" t="t" r="r" b="b"/>
            <a:pathLst>
              <a:path w="2962910" h="15239">
                <a:moveTo>
                  <a:pt x="2962656" y="0"/>
                </a:moveTo>
                <a:lnTo>
                  <a:pt x="0" y="0"/>
                </a:lnTo>
                <a:lnTo>
                  <a:pt x="0" y="15239"/>
                </a:lnTo>
                <a:lnTo>
                  <a:pt x="2962656" y="15239"/>
                </a:lnTo>
                <a:lnTo>
                  <a:pt x="296265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3122295" y="2544191"/>
            <a:ext cx="685800" cy="212090"/>
          </a:xfrm>
          <a:custGeom>
            <a:avLst/>
            <a:gdLst/>
            <a:ahLst/>
            <a:cxnLst/>
            <a:rect l="l" t="t" r="r" b="b"/>
            <a:pathLst>
              <a:path w="685800" h="212089">
                <a:moveTo>
                  <a:pt x="618108" y="0"/>
                </a:moveTo>
                <a:lnTo>
                  <a:pt x="615060" y="8636"/>
                </a:lnTo>
                <a:lnTo>
                  <a:pt x="627328" y="13946"/>
                </a:lnTo>
                <a:lnTo>
                  <a:pt x="637857" y="21304"/>
                </a:lnTo>
                <a:lnTo>
                  <a:pt x="659223" y="55429"/>
                </a:lnTo>
                <a:lnTo>
                  <a:pt x="666242" y="104775"/>
                </a:lnTo>
                <a:lnTo>
                  <a:pt x="665456" y="123517"/>
                </a:lnTo>
                <a:lnTo>
                  <a:pt x="653669" y="169291"/>
                </a:lnTo>
                <a:lnTo>
                  <a:pt x="627415" y="197865"/>
                </a:lnTo>
                <a:lnTo>
                  <a:pt x="615315" y="203200"/>
                </a:lnTo>
                <a:lnTo>
                  <a:pt x="618108" y="211709"/>
                </a:lnTo>
                <a:lnTo>
                  <a:pt x="658506" y="187705"/>
                </a:lnTo>
                <a:lnTo>
                  <a:pt x="681228" y="143335"/>
                </a:lnTo>
                <a:lnTo>
                  <a:pt x="685545" y="105918"/>
                </a:lnTo>
                <a:lnTo>
                  <a:pt x="684452" y="86536"/>
                </a:lnTo>
                <a:lnTo>
                  <a:pt x="668146" y="37084"/>
                </a:lnTo>
                <a:lnTo>
                  <a:pt x="633446" y="5544"/>
                </a:lnTo>
                <a:lnTo>
                  <a:pt x="618108" y="0"/>
                </a:lnTo>
                <a:close/>
              </a:path>
              <a:path w="685800" h="212089">
                <a:moveTo>
                  <a:pt x="67437" y="0"/>
                </a:moveTo>
                <a:lnTo>
                  <a:pt x="27092" y="24110"/>
                </a:lnTo>
                <a:lnTo>
                  <a:pt x="4318" y="68595"/>
                </a:lnTo>
                <a:lnTo>
                  <a:pt x="0" y="105918"/>
                </a:lnTo>
                <a:lnTo>
                  <a:pt x="1075" y="125370"/>
                </a:lnTo>
                <a:lnTo>
                  <a:pt x="17399" y="174751"/>
                </a:lnTo>
                <a:lnTo>
                  <a:pt x="52081" y="206184"/>
                </a:lnTo>
                <a:lnTo>
                  <a:pt x="67437" y="211709"/>
                </a:lnTo>
                <a:lnTo>
                  <a:pt x="70104" y="203200"/>
                </a:lnTo>
                <a:lnTo>
                  <a:pt x="58058" y="197865"/>
                </a:lnTo>
                <a:lnTo>
                  <a:pt x="47656" y="190436"/>
                </a:lnTo>
                <a:lnTo>
                  <a:pt x="26376" y="155763"/>
                </a:lnTo>
                <a:lnTo>
                  <a:pt x="19304" y="104775"/>
                </a:lnTo>
                <a:lnTo>
                  <a:pt x="20089" y="86723"/>
                </a:lnTo>
                <a:lnTo>
                  <a:pt x="31877" y="42163"/>
                </a:lnTo>
                <a:lnTo>
                  <a:pt x="58273"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2954273" y="2473833"/>
            <a:ext cx="7924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70" normalizeH="0" baseline="0" noProof="0" dirty="0">
                <a:ln>
                  <a:noFill/>
                </a:ln>
                <a:solidFill>
                  <a:prstClr val="black"/>
                </a:solidFill>
                <a:effectLst/>
                <a:uLnTx/>
                <a:uFillTx/>
                <a:latin typeface="Tinos"/>
                <a:ea typeface="+mn-ea"/>
                <a:cs typeface="Tinos"/>
              </a:rPr>
              <a:t>𝑛 𝑛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3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37" name="object 37"/>
          <p:cNvSpPr/>
          <p:nvPr/>
        </p:nvSpPr>
        <p:spPr>
          <a:xfrm>
            <a:off x="3847719" y="2544191"/>
            <a:ext cx="685800" cy="212090"/>
          </a:xfrm>
          <a:custGeom>
            <a:avLst/>
            <a:gdLst/>
            <a:ahLst/>
            <a:cxnLst/>
            <a:rect l="l" t="t" r="r" b="b"/>
            <a:pathLst>
              <a:path w="685800" h="212089">
                <a:moveTo>
                  <a:pt x="618108" y="0"/>
                </a:moveTo>
                <a:lnTo>
                  <a:pt x="615060" y="8636"/>
                </a:lnTo>
                <a:lnTo>
                  <a:pt x="627328" y="13946"/>
                </a:lnTo>
                <a:lnTo>
                  <a:pt x="637857" y="21304"/>
                </a:lnTo>
                <a:lnTo>
                  <a:pt x="659223" y="55429"/>
                </a:lnTo>
                <a:lnTo>
                  <a:pt x="666241" y="104775"/>
                </a:lnTo>
                <a:lnTo>
                  <a:pt x="665456" y="123517"/>
                </a:lnTo>
                <a:lnTo>
                  <a:pt x="653668" y="169291"/>
                </a:lnTo>
                <a:lnTo>
                  <a:pt x="627415" y="197865"/>
                </a:lnTo>
                <a:lnTo>
                  <a:pt x="615314" y="203200"/>
                </a:lnTo>
                <a:lnTo>
                  <a:pt x="618108" y="211709"/>
                </a:lnTo>
                <a:lnTo>
                  <a:pt x="658506" y="187705"/>
                </a:lnTo>
                <a:lnTo>
                  <a:pt x="681227" y="143335"/>
                </a:lnTo>
                <a:lnTo>
                  <a:pt x="685545" y="105918"/>
                </a:lnTo>
                <a:lnTo>
                  <a:pt x="684452" y="86536"/>
                </a:lnTo>
                <a:lnTo>
                  <a:pt x="668146" y="37084"/>
                </a:lnTo>
                <a:lnTo>
                  <a:pt x="633446" y="5544"/>
                </a:lnTo>
                <a:lnTo>
                  <a:pt x="618108" y="0"/>
                </a:lnTo>
                <a:close/>
              </a:path>
              <a:path w="685800" h="212089">
                <a:moveTo>
                  <a:pt x="67436" y="0"/>
                </a:moveTo>
                <a:lnTo>
                  <a:pt x="27092" y="24110"/>
                </a:lnTo>
                <a:lnTo>
                  <a:pt x="4317" y="68595"/>
                </a:lnTo>
                <a:lnTo>
                  <a:pt x="0" y="105918"/>
                </a:lnTo>
                <a:lnTo>
                  <a:pt x="1075" y="125370"/>
                </a:lnTo>
                <a:lnTo>
                  <a:pt x="17398" y="174751"/>
                </a:lnTo>
                <a:lnTo>
                  <a:pt x="52081" y="206184"/>
                </a:lnTo>
                <a:lnTo>
                  <a:pt x="67436" y="211709"/>
                </a:lnTo>
                <a:lnTo>
                  <a:pt x="70103" y="203200"/>
                </a:lnTo>
                <a:lnTo>
                  <a:pt x="58058" y="197865"/>
                </a:lnTo>
                <a:lnTo>
                  <a:pt x="47656" y="190436"/>
                </a:lnTo>
                <a:lnTo>
                  <a:pt x="26376" y="155763"/>
                </a:lnTo>
                <a:lnTo>
                  <a:pt x="19303" y="104775"/>
                </a:lnTo>
                <a:lnTo>
                  <a:pt x="20089" y="86723"/>
                </a:lnTo>
                <a:lnTo>
                  <a:pt x="31876" y="42163"/>
                </a:lnTo>
                <a:lnTo>
                  <a:pt x="58273" y="13946"/>
                </a:lnTo>
                <a:lnTo>
                  <a:pt x="70484" y="8636"/>
                </a:lnTo>
                <a:lnTo>
                  <a:pt x="674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4821554" y="2544191"/>
            <a:ext cx="1086485" cy="212090"/>
          </a:xfrm>
          <a:custGeom>
            <a:avLst/>
            <a:gdLst/>
            <a:ahLst/>
            <a:cxnLst/>
            <a:rect l="l" t="t" r="r" b="b"/>
            <a:pathLst>
              <a:path w="1086485" h="212089">
                <a:moveTo>
                  <a:pt x="1018921" y="0"/>
                </a:moveTo>
                <a:lnTo>
                  <a:pt x="1015873" y="8636"/>
                </a:lnTo>
                <a:lnTo>
                  <a:pt x="1028140" y="13946"/>
                </a:lnTo>
                <a:lnTo>
                  <a:pt x="1038669" y="21304"/>
                </a:lnTo>
                <a:lnTo>
                  <a:pt x="1060035" y="55429"/>
                </a:lnTo>
                <a:lnTo>
                  <a:pt x="1067054" y="104775"/>
                </a:lnTo>
                <a:lnTo>
                  <a:pt x="1066268" y="123517"/>
                </a:lnTo>
                <a:lnTo>
                  <a:pt x="1054481" y="169291"/>
                </a:lnTo>
                <a:lnTo>
                  <a:pt x="1028227" y="197865"/>
                </a:lnTo>
                <a:lnTo>
                  <a:pt x="1016127" y="203200"/>
                </a:lnTo>
                <a:lnTo>
                  <a:pt x="1018921" y="211709"/>
                </a:lnTo>
                <a:lnTo>
                  <a:pt x="1059318" y="187705"/>
                </a:lnTo>
                <a:lnTo>
                  <a:pt x="1082040" y="143335"/>
                </a:lnTo>
                <a:lnTo>
                  <a:pt x="1086358" y="105918"/>
                </a:lnTo>
                <a:lnTo>
                  <a:pt x="1085264" y="86536"/>
                </a:lnTo>
                <a:lnTo>
                  <a:pt x="1068959" y="37084"/>
                </a:lnTo>
                <a:lnTo>
                  <a:pt x="1034258" y="5544"/>
                </a:lnTo>
                <a:lnTo>
                  <a:pt x="1018921" y="0"/>
                </a:lnTo>
                <a:close/>
              </a:path>
              <a:path w="1086485" h="212089">
                <a:moveTo>
                  <a:pt x="67437" y="0"/>
                </a:moveTo>
                <a:lnTo>
                  <a:pt x="27092" y="24110"/>
                </a:lnTo>
                <a:lnTo>
                  <a:pt x="4318" y="68595"/>
                </a:lnTo>
                <a:lnTo>
                  <a:pt x="0" y="105918"/>
                </a:lnTo>
                <a:lnTo>
                  <a:pt x="1075" y="125370"/>
                </a:lnTo>
                <a:lnTo>
                  <a:pt x="17399" y="174751"/>
                </a:lnTo>
                <a:lnTo>
                  <a:pt x="52081" y="206184"/>
                </a:lnTo>
                <a:lnTo>
                  <a:pt x="67437" y="211709"/>
                </a:lnTo>
                <a:lnTo>
                  <a:pt x="70104" y="203200"/>
                </a:lnTo>
                <a:lnTo>
                  <a:pt x="58058" y="197865"/>
                </a:lnTo>
                <a:lnTo>
                  <a:pt x="47656" y="190436"/>
                </a:lnTo>
                <a:lnTo>
                  <a:pt x="26376" y="155763"/>
                </a:lnTo>
                <a:lnTo>
                  <a:pt x="19304" y="104775"/>
                </a:lnTo>
                <a:lnTo>
                  <a:pt x="20089" y="86723"/>
                </a:lnTo>
                <a:lnTo>
                  <a:pt x="31877" y="42163"/>
                </a:lnTo>
                <a:lnTo>
                  <a:pt x="58273" y="13946"/>
                </a:lnTo>
                <a:lnTo>
                  <a:pt x="70485" y="8636"/>
                </a:lnTo>
                <a:lnTo>
                  <a:pt x="6743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txBox="1"/>
          <p:nvPr/>
        </p:nvSpPr>
        <p:spPr>
          <a:xfrm>
            <a:off x="3910076" y="2473833"/>
            <a:ext cx="19373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681355" algn="l"/>
                <a:tab pos="986155" algn="l"/>
              </a:tabLst>
              <a:defRPr/>
            </a:pP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33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2	</a:t>
            </a:r>
            <a:r>
              <a:rPr kumimoji="0" sz="1800" b="0" i="0" u="none" strike="noStrike" kern="1200" cap="none" spc="-450" normalizeH="0" baseline="0" noProof="0" dirty="0">
                <a:ln>
                  <a:noFill/>
                </a:ln>
                <a:solidFill>
                  <a:prstClr val="black"/>
                </a:solidFill>
                <a:effectLst/>
                <a:uLnTx/>
                <a:uFillTx/>
                <a:latin typeface="Tinos"/>
                <a:ea typeface="+mn-ea"/>
                <a:cs typeface="Tinos"/>
              </a:rPr>
              <a:t>…	</a:t>
            </a:r>
            <a:r>
              <a:rPr kumimoji="0" sz="1800" b="0" i="0" u="none" strike="noStrike" kern="1200" cap="none" spc="-370" normalizeH="0" baseline="0" noProof="0" dirty="0">
                <a:ln>
                  <a:noFill/>
                </a:ln>
                <a:solidFill>
                  <a:prstClr val="black"/>
                </a:solidFill>
                <a:effectLst/>
                <a:uLnTx/>
                <a:uFillTx/>
                <a:latin typeface="Tinos"/>
                <a:ea typeface="+mn-ea"/>
                <a:cs typeface="Tinos"/>
              </a:rPr>
              <a:t>𝑛</a:t>
            </a:r>
            <a:r>
              <a:rPr kumimoji="0" sz="1800" b="0" i="0" u="none" strike="noStrike" kern="1200" cap="none" spc="-35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70"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60"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0" name="object 40"/>
          <p:cNvSpPr txBox="1"/>
          <p:nvPr/>
        </p:nvSpPr>
        <p:spPr>
          <a:xfrm>
            <a:off x="4338320" y="2799664"/>
            <a:ext cx="22034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09" normalizeH="0" baseline="0" noProof="0" dirty="0">
                <a:ln>
                  <a:noFill/>
                </a:ln>
                <a:solidFill>
                  <a:prstClr val="black"/>
                </a:solidFill>
                <a:effectLst/>
                <a:uLnTx/>
                <a:uFillTx/>
                <a:latin typeface="Tinos"/>
                <a:ea typeface="+mn-ea"/>
                <a:cs typeface="Tinos"/>
              </a:rPr>
              <a:t>𝑥</a:t>
            </a:r>
            <a:r>
              <a:rPr kumimoji="0" sz="1800" b="0" i="0" u="none" strike="noStrike" kern="1200" cap="none" spc="-8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1" name="object 41"/>
          <p:cNvSpPr/>
          <p:nvPr/>
        </p:nvSpPr>
        <p:spPr>
          <a:xfrm>
            <a:off x="6119621" y="2815208"/>
            <a:ext cx="251460" cy="15240"/>
          </a:xfrm>
          <a:custGeom>
            <a:avLst/>
            <a:gdLst/>
            <a:ahLst/>
            <a:cxnLst/>
            <a:rect l="l" t="t" r="r" b="b"/>
            <a:pathLst>
              <a:path w="251460" h="15239">
                <a:moveTo>
                  <a:pt x="251460" y="0"/>
                </a:moveTo>
                <a:lnTo>
                  <a:pt x="0" y="0"/>
                </a:lnTo>
                <a:lnTo>
                  <a:pt x="0" y="15239"/>
                </a:lnTo>
                <a:lnTo>
                  <a:pt x="251460" y="15239"/>
                </a:lnTo>
                <a:lnTo>
                  <a:pt x="2514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6091682" y="2390013"/>
            <a:ext cx="29591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517" normalizeH="0" baseline="-20061" noProof="0" dirty="0">
                <a:ln>
                  <a:noFill/>
                </a:ln>
                <a:solidFill>
                  <a:prstClr val="black"/>
                </a:solidFill>
                <a:effectLst/>
                <a:uLnTx/>
                <a:uFillTx/>
                <a:latin typeface="Tinos"/>
                <a:ea typeface="+mn-ea"/>
                <a:cs typeface="Tinos"/>
              </a:rPr>
              <a:t>𝜆</a:t>
            </a:r>
            <a:r>
              <a:rPr kumimoji="0" sz="1300" b="0" i="0" u="none" strike="noStrike" kern="1200" cap="none" spc="-345"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43" name="object 43"/>
          <p:cNvSpPr txBox="1"/>
          <p:nvPr/>
        </p:nvSpPr>
        <p:spPr>
          <a:xfrm>
            <a:off x="6107938" y="2799664"/>
            <a:ext cx="15684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4" name="object 44"/>
          <p:cNvSpPr txBox="1"/>
          <p:nvPr/>
        </p:nvSpPr>
        <p:spPr>
          <a:xfrm>
            <a:off x="6248146" y="2792349"/>
            <a:ext cx="12446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45" name="object 45"/>
          <p:cNvSpPr/>
          <p:nvPr/>
        </p:nvSpPr>
        <p:spPr>
          <a:xfrm>
            <a:off x="6528561" y="2531491"/>
            <a:ext cx="761365" cy="582930"/>
          </a:xfrm>
          <a:custGeom>
            <a:avLst/>
            <a:gdLst/>
            <a:ahLst/>
            <a:cxnLst/>
            <a:rect l="l" t="t" r="r" b="b"/>
            <a:pathLst>
              <a:path w="761365" h="582930">
                <a:moveTo>
                  <a:pt x="661416" y="0"/>
                </a:moveTo>
                <a:lnTo>
                  <a:pt x="656082" y="8382"/>
                </a:lnTo>
                <a:lnTo>
                  <a:pt x="674679" y="30722"/>
                </a:lnTo>
                <a:lnTo>
                  <a:pt x="691038" y="57372"/>
                </a:lnTo>
                <a:lnTo>
                  <a:pt x="717042" y="123698"/>
                </a:lnTo>
                <a:lnTo>
                  <a:pt x="726469" y="162319"/>
                </a:lnTo>
                <a:lnTo>
                  <a:pt x="733218" y="203120"/>
                </a:lnTo>
                <a:lnTo>
                  <a:pt x="737276" y="246088"/>
                </a:lnTo>
                <a:lnTo>
                  <a:pt x="738632" y="291211"/>
                </a:lnTo>
                <a:lnTo>
                  <a:pt x="737296" y="335571"/>
                </a:lnTo>
                <a:lnTo>
                  <a:pt x="733282" y="378158"/>
                </a:lnTo>
                <a:lnTo>
                  <a:pt x="726576" y="418959"/>
                </a:lnTo>
                <a:lnTo>
                  <a:pt x="717169" y="457962"/>
                </a:lnTo>
                <a:lnTo>
                  <a:pt x="691197" y="525319"/>
                </a:lnTo>
                <a:lnTo>
                  <a:pt x="656082" y="574675"/>
                </a:lnTo>
                <a:lnTo>
                  <a:pt x="661416" y="582930"/>
                </a:lnTo>
                <a:lnTo>
                  <a:pt x="702564" y="533876"/>
                </a:lnTo>
                <a:lnTo>
                  <a:pt x="734187" y="464820"/>
                </a:lnTo>
                <a:lnTo>
                  <a:pt x="746001" y="424316"/>
                </a:lnTo>
                <a:lnTo>
                  <a:pt x="754411" y="381873"/>
                </a:lnTo>
                <a:lnTo>
                  <a:pt x="759440" y="337500"/>
                </a:lnTo>
                <a:lnTo>
                  <a:pt x="761111" y="291211"/>
                </a:lnTo>
                <a:lnTo>
                  <a:pt x="759440" y="244326"/>
                </a:lnTo>
                <a:lnTo>
                  <a:pt x="754411" y="199691"/>
                </a:lnTo>
                <a:lnTo>
                  <a:pt x="746001" y="157319"/>
                </a:lnTo>
                <a:lnTo>
                  <a:pt x="734187" y="117221"/>
                </a:lnTo>
                <a:lnTo>
                  <a:pt x="719566" y="80688"/>
                </a:lnTo>
                <a:lnTo>
                  <a:pt x="683180" y="22101"/>
                </a:lnTo>
                <a:lnTo>
                  <a:pt x="661416" y="0"/>
                </a:lnTo>
                <a:close/>
              </a:path>
              <a:path w="761365" h="582930">
                <a:moveTo>
                  <a:pt x="99822" y="0"/>
                </a:moveTo>
                <a:lnTo>
                  <a:pt x="58658" y="48990"/>
                </a:lnTo>
                <a:lnTo>
                  <a:pt x="26924" y="117221"/>
                </a:lnTo>
                <a:lnTo>
                  <a:pt x="15162" y="157319"/>
                </a:lnTo>
                <a:lnTo>
                  <a:pt x="6746" y="199691"/>
                </a:lnTo>
                <a:lnTo>
                  <a:pt x="1688" y="244326"/>
                </a:lnTo>
                <a:lnTo>
                  <a:pt x="0" y="291211"/>
                </a:lnTo>
                <a:lnTo>
                  <a:pt x="1688" y="337500"/>
                </a:lnTo>
                <a:lnTo>
                  <a:pt x="6746" y="381873"/>
                </a:lnTo>
                <a:lnTo>
                  <a:pt x="15162" y="424316"/>
                </a:lnTo>
                <a:lnTo>
                  <a:pt x="26924" y="464820"/>
                </a:lnTo>
                <a:lnTo>
                  <a:pt x="41618" y="501848"/>
                </a:lnTo>
                <a:lnTo>
                  <a:pt x="78055" y="560903"/>
                </a:lnTo>
                <a:lnTo>
                  <a:pt x="99822" y="582930"/>
                </a:lnTo>
                <a:lnTo>
                  <a:pt x="105029" y="574675"/>
                </a:lnTo>
                <a:lnTo>
                  <a:pt x="86358" y="552241"/>
                </a:lnTo>
                <a:lnTo>
                  <a:pt x="69961" y="525319"/>
                </a:lnTo>
                <a:lnTo>
                  <a:pt x="43942" y="457962"/>
                </a:lnTo>
                <a:lnTo>
                  <a:pt x="34607" y="418959"/>
                </a:lnTo>
                <a:lnTo>
                  <a:pt x="27940" y="378158"/>
                </a:lnTo>
                <a:lnTo>
                  <a:pt x="23939" y="335571"/>
                </a:lnTo>
                <a:lnTo>
                  <a:pt x="22606" y="291211"/>
                </a:lnTo>
                <a:lnTo>
                  <a:pt x="23941" y="246088"/>
                </a:lnTo>
                <a:lnTo>
                  <a:pt x="27955" y="203120"/>
                </a:lnTo>
                <a:lnTo>
                  <a:pt x="34661" y="162319"/>
                </a:lnTo>
                <a:lnTo>
                  <a:pt x="44069" y="123698"/>
                </a:lnTo>
                <a:lnTo>
                  <a:pt x="70072" y="57372"/>
                </a:lnTo>
                <a:lnTo>
                  <a:pt x="105029" y="8382"/>
                </a:lnTo>
                <a:lnTo>
                  <a:pt x="9982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txBox="1"/>
          <p:nvPr/>
        </p:nvSpPr>
        <p:spPr>
          <a:xfrm>
            <a:off x="6629145" y="2647569"/>
            <a:ext cx="3746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7" name="object 47"/>
          <p:cNvSpPr/>
          <p:nvPr/>
        </p:nvSpPr>
        <p:spPr>
          <a:xfrm>
            <a:off x="7041642" y="2815208"/>
            <a:ext cx="135890" cy="15240"/>
          </a:xfrm>
          <a:custGeom>
            <a:avLst/>
            <a:gdLst/>
            <a:ahLst/>
            <a:cxnLst/>
            <a:rect l="l" t="t" r="r" b="b"/>
            <a:pathLst>
              <a:path w="135890" h="15239">
                <a:moveTo>
                  <a:pt x="135635" y="0"/>
                </a:moveTo>
                <a:lnTo>
                  <a:pt x="0" y="0"/>
                </a:lnTo>
                <a:lnTo>
                  <a:pt x="0" y="15239"/>
                </a:lnTo>
                <a:lnTo>
                  <a:pt x="135635" y="15239"/>
                </a:lnTo>
                <a:lnTo>
                  <a:pt x="13563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p:nvPr/>
        </p:nvSpPr>
        <p:spPr>
          <a:xfrm>
            <a:off x="7030339" y="2422390"/>
            <a:ext cx="156845" cy="677545"/>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5"/>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49" name="object 49"/>
          <p:cNvSpPr txBox="1"/>
          <p:nvPr/>
        </p:nvSpPr>
        <p:spPr>
          <a:xfrm>
            <a:off x="7297039" y="2403729"/>
            <a:ext cx="35814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50" name="object 50"/>
          <p:cNvSpPr txBox="1"/>
          <p:nvPr/>
        </p:nvSpPr>
        <p:spPr>
          <a:xfrm>
            <a:off x="2309622" y="3620261"/>
            <a:ext cx="43053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95" normalizeH="0" baseline="0" noProof="0" dirty="0">
                <a:ln>
                  <a:noFill/>
                </a:ln>
                <a:solidFill>
                  <a:prstClr val="black"/>
                </a:solidFill>
                <a:effectLst/>
                <a:uLnTx/>
                <a:uFillTx/>
                <a:latin typeface="Tinos"/>
                <a:ea typeface="+mn-ea"/>
                <a:cs typeface="Tinos"/>
              </a:rPr>
              <a:t>𝑛</a:t>
            </a:r>
            <a:r>
              <a:rPr kumimoji="0" sz="1300" b="0" i="0" u="none" strike="noStrike" kern="1200" cap="none" spc="-200" normalizeH="0" baseline="0" noProof="0" dirty="0">
                <a:ln>
                  <a:noFill/>
                </a:ln>
                <a:solidFill>
                  <a:prstClr val="black"/>
                </a:solidFill>
                <a:effectLst/>
                <a:uLnTx/>
                <a:uFillTx/>
                <a:latin typeface="Tinos"/>
                <a:ea typeface="+mn-ea"/>
                <a:cs typeface="Tinos"/>
              </a:rPr>
              <a:t>→</a:t>
            </a:r>
            <a:r>
              <a:rPr kumimoji="0" sz="1300" b="0" i="0" u="none" strike="noStrike" kern="1200" cap="none" spc="290" normalizeH="0" baseline="0" noProof="0" dirty="0">
                <a:ln>
                  <a:noFill/>
                </a:ln>
                <a:solidFill>
                  <a:prstClr val="black"/>
                </a:solidFill>
                <a:effectLst/>
                <a:uLnTx/>
                <a:uFillTx/>
                <a:latin typeface="Tinos"/>
                <a:ea typeface="+mn-ea"/>
                <a:cs typeface="Tinos"/>
              </a:rPr>
              <a:t>∞</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51" name="object 51"/>
          <p:cNvSpPr/>
          <p:nvPr/>
        </p:nvSpPr>
        <p:spPr>
          <a:xfrm>
            <a:off x="2948051" y="3181603"/>
            <a:ext cx="720725" cy="377190"/>
          </a:xfrm>
          <a:custGeom>
            <a:avLst/>
            <a:gdLst/>
            <a:ahLst/>
            <a:cxnLst/>
            <a:rect l="l" t="t" r="r" b="b"/>
            <a:pathLst>
              <a:path w="720725" h="377189">
                <a:moveTo>
                  <a:pt x="85090" y="8890"/>
                </a:moveTo>
                <a:lnTo>
                  <a:pt x="47891" y="26847"/>
                </a:lnTo>
                <a:lnTo>
                  <a:pt x="22098" y="69596"/>
                </a:lnTo>
                <a:lnTo>
                  <a:pt x="5524" y="124637"/>
                </a:lnTo>
                <a:lnTo>
                  <a:pt x="0" y="188341"/>
                </a:lnTo>
                <a:lnTo>
                  <a:pt x="1371" y="221132"/>
                </a:lnTo>
                <a:lnTo>
                  <a:pt x="12420" y="280517"/>
                </a:lnTo>
                <a:lnTo>
                  <a:pt x="34023" y="330669"/>
                </a:lnTo>
                <a:lnTo>
                  <a:pt x="63690" y="365633"/>
                </a:lnTo>
                <a:lnTo>
                  <a:pt x="81407" y="377063"/>
                </a:lnTo>
                <a:lnTo>
                  <a:pt x="85090" y="368046"/>
                </a:lnTo>
                <a:lnTo>
                  <a:pt x="70866" y="356603"/>
                </a:lnTo>
                <a:lnTo>
                  <a:pt x="58318" y="341668"/>
                </a:lnTo>
                <a:lnTo>
                  <a:pt x="38227" y="301371"/>
                </a:lnTo>
                <a:lnTo>
                  <a:pt x="25539" y="249466"/>
                </a:lnTo>
                <a:lnTo>
                  <a:pt x="21336" y="188595"/>
                </a:lnTo>
                <a:lnTo>
                  <a:pt x="22402" y="156502"/>
                </a:lnTo>
                <a:lnTo>
                  <a:pt x="30924" y="99783"/>
                </a:lnTo>
                <a:lnTo>
                  <a:pt x="47637" y="53467"/>
                </a:lnTo>
                <a:lnTo>
                  <a:pt x="71018" y="20320"/>
                </a:lnTo>
                <a:lnTo>
                  <a:pt x="85090" y="8890"/>
                </a:lnTo>
                <a:close/>
              </a:path>
              <a:path w="720725" h="377189">
                <a:moveTo>
                  <a:pt x="628015" y="180721"/>
                </a:moveTo>
                <a:lnTo>
                  <a:pt x="492379" y="180721"/>
                </a:lnTo>
                <a:lnTo>
                  <a:pt x="492379" y="195961"/>
                </a:lnTo>
                <a:lnTo>
                  <a:pt x="628015" y="195961"/>
                </a:lnTo>
                <a:lnTo>
                  <a:pt x="628015" y="180721"/>
                </a:lnTo>
                <a:close/>
              </a:path>
              <a:path w="720725" h="377189">
                <a:moveTo>
                  <a:pt x="720471" y="188341"/>
                </a:moveTo>
                <a:lnTo>
                  <a:pt x="714959" y="124637"/>
                </a:lnTo>
                <a:lnTo>
                  <a:pt x="698500" y="69596"/>
                </a:lnTo>
                <a:lnTo>
                  <a:pt x="672592" y="26847"/>
                </a:lnTo>
                <a:lnTo>
                  <a:pt x="639064" y="0"/>
                </a:lnTo>
                <a:lnTo>
                  <a:pt x="635381" y="8890"/>
                </a:lnTo>
                <a:lnTo>
                  <a:pt x="649439" y="20320"/>
                </a:lnTo>
                <a:lnTo>
                  <a:pt x="661936" y="35179"/>
                </a:lnTo>
                <a:lnTo>
                  <a:pt x="682117" y="75184"/>
                </a:lnTo>
                <a:lnTo>
                  <a:pt x="694905" y="126898"/>
                </a:lnTo>
                <a:lnTo>
                  <a:pt x="699135" y="188595"/>
                </a:lnTo>
                <a:lnTo>
                  <a:pt x="698080" y="220154"/>
                </a:lnTo>
                <a:lnTo>
                  <a:pt x="689648" y="276542"/>
                </a:lnTo>
                <a:lnTo>
                  <a:pt x="672947" y="323265"/>
                </a:lnTo>
                <a:lnTo>
                  <a:pt x="649516" y="356603"/>
                </a:lnTo>
                <a:lnTo>
                  <a:pt x="635381" y="368046"/>
                </a:lnTo>
                <a:lnTo>
                  <a:pt x="639064" y="377063"/>
                </a:lnTo>
                <a:lnTo>
                  <a:pt x="672592" y="350177"/>
                </a:lnTo>
                <a:lnTo>
                  <a:pt x="698500" y="307086"/>
                </a:lnTo>
                <a:lnTo>
                  <a:pt x="714959" y="251866"/>
                </a:lnTo>
                <a:lnTo>
                  <a:pt x="719086" y="221132"/>
                </a:lnTo>
                <a:lnTo>
                  <a:pt x="720471"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746627" y="3181603"/>
            <a:ext cx="720725" cy="377190"/>
          </a:xfrm>
          <a:custGeom>
            <a:avLst/>
            <a:gdLst/>
            <a:ahLst/>
            <a:cxnLst/>
            <a:rect l="l" t="t" r="r" b="b"/>
            <a:pathLst>
              <a:path w="720725" h="377189">
                <a:moveTo>
                  <a:pt x="85090" y="8890"/>
                </a:moveTo>
                <a:lnTo>
                  <a:pt x="47891" y="26847"/>
                </a:lnTo>
                <a:lnTo>
                  <a:pt x="22098" y="69596"/>
                </a:lnTo>
                <a:lnTo>
                  <a:pt x="5524" y="124637"/>
                </a:lnTo>
                <a:lnTo>
                  <a:pt x="0" y="188341"/>
                </a:lnTo>
                <a:lnTo>
                  <a:pt x="1371" y="221132"/>
                </a:lnTo>
                <a:lnTo>
                  <a:pt x="12420" y="280517"/>
                </a:lnTo>
                <a:lnTo>
                  <a:pt x="34023" y="330669"/>
                </a:lnTo>
                <a:lnTo>
                  <a:pt x="63690" y="365633"/>
                </a:lnTo>
                <a:lnTo>
                  <a:pt x="81407" y="377063"/>
                </a:lnTo>
                <a:lnTo>
                  <a:pt x="85090" y="368046"/>
                </a:lnTo>
                <a:lnTo>
                  <a:pt x="70866" y="356603"/>
                </a:lnTo>
                <a:lnTo>
                  <a:pt x="58318" y="341668"/>
                </a:lnTo>
                <a:lnTo>
                  <a:pt x="38227" y="301371"/>
                </a:lnTo>
                <a:lnTo>
                  <a:pt x="25539" y="249466"/>
                </a:lnTo>
                <a:lnTo>
                  <a:pt x="21336" y="188595"/>
                </a:lnTo>
                <a:lnTo>
                  <a:pt x="22402" y="156502"/>
                </a:lnTo>
                <a:lnTo>
                  <a:pt x="30924" y="99783"/>
                </a:lnTo>
                <a:lnTo>
                  <a:pt x="47637" y="53467"/>
                </a:lnTo>
                <a:lnTo>
                  <a:pt x="71018" y="20320"/>
                </a:lnTo>
                <a:lnTo>
                  <a:pt x="85090" y="8890"/>
                </a:lnTo>
                <a:close/>
              </a:path>
              <a:path w="720725" h="377189">
                <a:moveTo>
                  <a:pt x="628015" y="180721"/>
                </a:moveTo>
                <a:lnTo>
                  <a:pt x="492379" y="180721"/>
                </a:lnTo>
                <a:lnTo>
                  <a:pt x="492379" y="195961"/>
                </a:lnTo>
                <a:lnTo>
                  <a:pt x="628015" y="195961"/>
                </a:lnTo>
                <a:lnTo>
                  <a:pt x="628015" y="180721"/>
                </a:lnTo>
                <a:close/>
              </a:path>
              <a:path w="720725" h="377189">
                <a:moveTo>
                  <a:pt x="720471" y="188341"/>
                </a:moveTo>
                <a:lnTo>
                  <a:pt x="714959" y="124637"/>
                </a:lnTo>
                <a:lnTo>
                  <a:pt x="698500" y="69596"/>
                </a:lnTo>
                <a:lnTo>
                  <a:pt x="672592" y="26847"/>
                </a:lnTo>
                <a:lnTo>
                  <a:pt x="639064" y="0"/>
                </a:lnTo>
                <a:lnTo>
                  <a:pt x="635381" y="8890"/>
                </a:lnTo>
                <a:lnTo>
                  <a:pt x="649439" y="20320"/>
                </a:lnTo>
                <a:lnTo>
                  <a:pt x="661936" y="35179"/>
                </a:lnTo>
                <a:lnTo>
                  <a:pt x="682117" y="75184"/>
                </a:lnTo>
                <a:lnTo>
                  <a:pt x="694905" y="126898"/>
                </a:lnTo>
                <a:lnTo>
                  <a:pt x="699135" y="188595"/>
                </a:lnTo>
                <a:lnTo>
                  <a:pt x="698080" y="220154"/>
                </a:lnTo>
                <a:lnTo>
                  <a:pt x="689648" y="276542"/>
                </a:lnTo>
                <a:lnTo>
                  <a:pt x="672947" y="323265"/>
                </a:lnTo>
                <a:lnTo>
                  <a:pt x="649516" y="356603"/>
                </a:lnTo>
                <a:lnTo>
                  <a:pt x="635381" y="368046"/>
                </a:lnTo>
                <a:lnTo>
                  <a:pt x="639064" y="377063"/>
                </a:lnTo>
                <a:lnTo>
                  <a:pt x="672592" y="350177"/>
                </a:lnTo>
                <a:lnTo>
                  <a:pt x="698500" y="307086"/>
                </a:lnTo>
                <a:lnTo>
                  <a:pt x="714959" y="251866"/>
                </a:lnTo>
                <a:lnTo>
                  <a:pt x="719086" y="221132"/>
                </a:lnTo>
                <a:lnTo>
                  <a:pt x="720471"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txBox="1"/>
          <p:nvPr/>
        </p:nvSpPr>
        <p:spPr>
          <a:xfrm>
            <a:off x="2726182" y="3195065"/>
            <a:ext cx="201041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314960" algn="l"/>
                <a:tab pos="1113790" algn="l"/>
                <a:tab pos="1799589"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	1</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20" normalizeH="0" baseline="0" noProof="0" dirty="0">
                <a:ln>
                  <a:noFill/>
                </a:ln>
                <a:solidFill>
                  <a:prstClr val="black"/>
                </a:solidFill>
                <a:effectLst/>
                <a:uLnTx/>
                <a:uFillTx/>
                <a:latin typeface="Tinos"/>
                <a:ea typeface="+mn-ea"/>
                <a:cs typeface="Tinos"/>
              </a:rPr>
              <a:t> </a:t>
            </a:r>
            <a:r>
              <a:rPr kumimoji="0" sz="2700" b="0" i="0" u="none" strike="noStrike" kern="1200" cap="none" spc="142" normalizeH="0" baseline="32407" noProof="0" dirty="0">
                <a:ln>
                  <a:noFill/>
                </a:ln>
                <a:solidFill>
                  <a:prstClr val="black"/>
                </a:solidFill>
                <a:effectLst/>
                <a:uLnTx/>
                <a:uFillTx/>
                <a:latin typeface="Tinos"/>
                <a:ea typeface="+mn-ea"/>
                <a:cs typeface="Tinos"/>
              </a:rPr>
              <a:t>1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5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5" normalizeH="0" baseline="0" noProof="0" dirty="0">
                <a:ln>
                  <a:noFill/>
                </a:ln>
                <a:solidFill>
                  <a:prstClr val="black"/>
                </a:solidFill>
                <a:effectLst/>
                <a:uLnTx/>
                <a:uFillTx/>
                <a:latin typeface="Tinos"/>
                <a:ea typeface="+mn-ea"/>
                <a:cs typeface="Tinos"/>
              </a:rPr>
              <a:t> </a:t>
            </a:r>
            <a:r>
              <a:rPr kumimoji="0" sz="2700" b="0" i="0" u="none" strike="noStrike" kern="1200" cap="none" spc="142" normalizeH="0" baseline="32407" noProof="0" dirty="0">
                <a:ln>
                  <a:noFill/>
                </a:ln>
                <a:solidFill>
                  <a:prstClr val="black"/>
                </a:solidFill>
                <a:effectLst/>
                <a:uLnTx/>
                <a:uFillTx/>
                <a:latin typeface="Tinos"/>
                <a:ea typeface="+mn-ea"/>
                <a:cs typeface="Tinos"/>
              </a:rPr>
              <a:t>2	</a:t>
            </a:r>
            <a:r>
              <a:rPr kumimoji="0" sz="1800" b="0" i="0" u="none" strike="noStrike" kern="1200" cap="none" spc="-45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4" name="object 54"/>
          <p:cNvSpPr/>
          <p:nvPr/>
        </p:nvSpPr>
        <p:spPr>
          <a:xfrm>
            <a:off x="4753991" y="3181603"/>
            <a:ext cx="1113790" cy="377190"/>
          </a:xfrm>
          <a:custGeom>
            <a:avLst/>
            <a:gdLst/>
            <a:ahLst/>
            <a:cxnLst/>
            <a:rect l="l" t="t" r="r" b="b"/>
            <a:pathLst>
              <a:path w="1113789" h="377189">
                <a:moveTo>
                  <a:pt x="85090" y="8890"/>
                </a:moveTo>
                <a:lnTo>
                  <a:pt x="47891" y="26847"/>
                </a:lnTo>
                <a:lnTo>
                  <a:pt x="22098" y="69596"/>
                </a:lnTo>
                <a:lnTo>
                  <a:pt x="5524" y="124637"/>
                </a:lnTo>
                <a:lnTo>
                  <a:pt x="0" y="188341"/>
                </a:lnTo>
                <a:lnTo>
                  <a:pt x="1371" y="221132"/>
                </a:lnTo>
                <a:lnTo>
                  <a:pt x="12420" y="280517"/>
                </a:lnTo>
                <a:lnTo>
                  <a:pt x="34023" y="330669"/>
                </a:lnTo>
                <a:lnTo>
                  <a:pt x="63690" y="365633"/>
                </a:lnTo>
                <a:lnTo>
                  <a:pt x="81407" y="377063"/>
                </a:lnTo>
                <a:lnTo>
                  <a:pt x="85090" y="368046"/>
                </a:lnTo>
                <a:lnTo>
                  <a:pt x="70866" y="356603"/>
                </a:lnTo>
                <a:lnTo>
                  <a:pt x="58318" y="341668"/>
                </a:lnTo>
                <a:lnTo>
                  <a:pt x="38227" y="301371"/>
                </a:lnTo>
                <a:lnTo>
                  <a:pt x="25539" y="249466"/>
                </a:lnTo>
                <a:lnTo>
                  <a:pt x="21336" y="188595"/>
                </a:lnTo>
                <a:lnTo>
                  <a:pt x="22402" y="156502"/>
                </a:lnTo>
                <a:lnTo>
                  <a:pt x="30924" y="99783"/>
                </a:lnTo>
                <a:lnTo>
                  <a:pt x="47637" y="53467"/>
                </a:lnTo>
                <a:lnTo>
                  <a:pt x="71018" y="20320"/>
                </a:lnTo>
                <a:lnTo>
                  <a:pt x="85090" y="8890"/>
                </a:lnTo>
                <a:close/>
              </a:path>
              <a:path w="1113789" h="377189">
                <a:moveTo>
                  <a:pt x="1021207" y="180721"/>
                </a:moveTo>
                <a:lnTo>
                  <a:pt x="492379" y="180721"/>
                </a:lnTo>
                <a:lnTo>
                  <a:pt x="492379" y="195961"/>
                </a:lnTo>
                <a:lnTo>
                  <a:pt x="1021207" y="195961"/>
                </a:lnTo>
                <a:lnTo>
                  <a:pt x="1021207" y="180721"/>
                </a:lnTo>
                <a:close/>
              </a:path>
              <a:path w="1113789" h="377189">
                <a:moveTo>
                  <a:pt x="1113663" y="188341"/>
                </a:moveTo>
                <a:lnTo>
                  <a:pt x="1108151" y="124637"/>
                </a:lnTo>
                <a:lnTo>
                  <a:pt x="1091692" y="69596"/>
                </a:lnTo>
                <a:lnTo>
                  <a:pt x="1065784" y="26847"/>
                </a:lnTo>
                <a:lnTo>
                  <a:pt x="1032256" y="0"/>
                </a:lnTo>
                <a:lnTo>
                  <a:pt x="1028573" y="8890"/>
                </a:lnTo>
                <a:lnTo>
                  <a:pt x="1042631" y="20320"/>
                </a:lnTo>
                <a:lnTo>
                  <a:pt x="1055128" y="35179"/>
                </a:lnTo>
                <a:lnTo>
                  <a:pt x="1075309" y="75184"/>
                </a:lnTo>
                <a:lnTo>
                  <a:pt x="1088097" y="126898"/>
                </a:lnTo>
                <a:lnTo>
                  <a:pt x="1092327" y="188595"/>
                </a:lnTo>
                <a:lnTo>
                  <a:pt x="1091272" y="220154"/>
                </a:lnTo>
                <a:lnTo>
                  <a:pt x="1082840" y="276542"/>
                </a:lnTo>
                <a:lnTo>
                  <a:pt x="1066139" y="323265"/>
                </a:lnTo>
                <a:lnTo>
                  <a:pt x="1042708" y="356603"/>
                </a:lnTo>
                <a:lnTo>
                  <a:pt x="1028573" y="368046"/>
                </a:lnTo>
                <a:lnTo>
                  <a:pt x="1032256" y="377063"/>
                </a:lnTo>
                <a:lnTo>
                  <a:pt x="1065784" y="350177"/>
                </a:lnTo>
                <a:lnTo>
                  <a:pt x="1091692" y="307086"/>
                </a:lnTo>
                <a:lnTo>
                  <a:pt x="1108151" y="251866"/>
                </a:lnTo>
                <a:lnTo>
                  <a:pt x="1112278" y="221132"/>
                </a:lnTo>
                <a:lnTo>
                  <a:pt x="1113663" y="18834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txBox="1"/>
          <p:nvPr/>
        </p:nvSpPr>
        <p:spPr>
          <a:xfrm>
            <a:off x="4809744" y="3060953"/>
            <a:ext cx="100520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142" normalizeH="0" baseline="-32407" noProof="0" dirty="0">
                <a:ln>
                  <a:noFill/>
                </a:ln>
                <a:solidFill>
                  <a:prstClr val="black"/>
                </a:solidFill>
                <a:effectLst/>
                <a:uLnTx/>
                <a:uFillTx/>
                <a:latin typeface="Tinos"/>
                <a:ea typeface="+mn-ea"/>
                <a:cs typeface="Tinos"/>
              </a:rPr>
              <a:t>1</a:t>
            </a:r>
            <a:r>
              <a:rPr kumimoji="0" sz="2700" b="0" i="0" u="none" strike="noStrike" kern="1200" cap="none" spc="-112" normalizeH="0" baseline="-32407" noProof="0" dirty="0">
                <a:ln>
                  <a:noFill/>
                </a:ln>
                <a:solidFill>
                  <a:prstClr val="black"/>
                </a:solidFill>
                <a:effectLst/>
                <a:uLnTx/>
                <a:uFillTx/>
                <a:latin typeface="Tinos"/>
                <a:ea typeface="+mn-ea"/>
                <a:cs typeface="Tinos"/>
              </a:rPr>
              <a:t> </a:t>
            </a:r>
            <a:r>
              <a:rPr kumimoji="0" sz="2700" b="0" i="0" u="none" strike="noStrike" kern="1200" cap="none" spc="487" normalizeH="0" baseline="-32407" noProof="0" dirty="0">
                <a:ln>
                  <a:noFill/>
                </a:ln>
                <a:solidFill>
                  <a:prstClr val="black"/>
                </a:solidFill>
                <a:effectLst/>
                <a:uLnTx/>
                <a:uFillTx/>
                <a:latin typeface="Tinos"/>
                <a:ea typeface="+mn-ea"/>
                <a:cs typeface="Tinos"/>
              </a:rPr>
              <a:t>−</a:t>
            </a:r>
            <a:r>
              <a:rPr kumimoji="0" sz="2700" b="0" i="0" u="none" strike="noStrike" kern="1200" cap="none" spc="-89" normalizeH="0" baseline="-32407"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6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6" name="object 56"/>
          <p:cNvSpPr txBox="1"/>
          <p:nvPr/>
        </p:nvSpPr>
        <p:spPr>
          <a:xfrm>
            <a:off x="2048001" y="3309365"/>
            <a:ext cx="3878579"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tab pos="1392555" algn="l"/>
                <a:tab pos="2191385" algn="l"/>
                <a:tab pos="3395345" algn="l"/>
                <a:tab pos="3839845" algn="l"/>
              </a:tabLst>
              <a:defRPr/>
            </a:pPr>
            <a:r>
              <a:rPr kumimoji="0" sz="2700" b="0" i="0" u="none" strike="noStrike" kern="1200" cap="none" spc="487" normalizeH="0" baseline="-27777" noProof="0" dirty="0">
                <a:ln>
                  <a:noFill/>
                </a:ln>
                <a:solidFill>
                  <a:prstClr val="black"/>
                </a:solidFill>
                <a:effectLst/>
                <a:uLnTx/>
                <a:uFillTx/>
                <a:latin typeface="Tinos"/>
                <a:ea typeface="+mn-ea"/>
                <a:cs typeface="Tinos"/>
              </a:rPr>
              <a:t>=</a:t>
            </a:r>
            <a:r>
              <a:rPr kumimoji="0" sz="2700" b="0" i="0" u="none" strike="noStrike" kern="1200" cap="none" spc="622" normalizeH="0" baseline="-27777" noProof="0" dirty="0">
                <a:ln>
                  <a:noFill/>
                </a:ln>
                <a:solidFill>
                  <a:prstClr val="black"/>
                </a:solidFill>
                <a:effectLst/>
                <a:uLnTx/>
                <a:uFillTx/>
                <a:latin typeface="Tinos"/>
                <a:ea typeface="+mn-ea"/>
                <a:cs typeface="Tinos"/>
              </a:rPr>
              <a:t> </a:t>
            </a:r>
            <a:r>
              <a:rPr kumimoji="0" sz="2700" b="0" i="0" u="none" strike="noStrike" kern="1200" cap="none" spc="37" normalizeH="0" baseline="-27777" noProof="0" dirty="0">
                <a:ln>
                  <a:noFill/>
                </a:ln>
                <a:solidFill>
                  <a:prstClr val="black"/>
                </a:solidFill>
                <a:effectLst/>
                <a:uLnTx/>
                <a:uFillTx/>
                <a:latin typeface="Tinos"/>
                <a:ea typeface="+mn-ea"/>
                <a:cs typeface="Tinos"/>
              </a:rPr>
              <a:t>lim</a:t>
            </a:r>
            <a:r>
              <a:rPr kumimoji="0" sz="1800" b="0" i="0" u="heavy" strike="noStrike" kern="1200" cap="none" spc="25" normalizeH="0" baseline="0" noProof="0" dirty="0">
                <a:ln>
                  <a:noFill/>
                </a:ln>
                <a:solidFill>
                  <a:prstClr val="black"/>
                </a:solidFill>
                <a:effectLst/>
                <a:uLnTx/>
                <a:uFill>
                  <a:solidFill>
                    <a:srgbClr val="000000"/>
                  </a:solidFill>
                </a:uFill>
                <a:latin typeface="Tinos"/>
                <a:ea typeface="+mn-ea"/>
                <a:cs typeface="Tinos"/>
              </a:rPr>
              <a:t> 	</a:t>
            </a:r>
            <a:r>
              <a:rPr kumimoji="0" sz="1800" b="0" i="0" u="heavy" strike="noStrike" kern="1200" cap="none" spc="-370" normalizeH="0" baseline="0" noProof="0" dirty="0">
                <a:ln>
                  <a:noFill/>
                </a:ln>
                <a:solidFill>
                  <a:prstClr val="black"/>
                </a:solidFill>
                <a:effectLst/>
                <a:uLnTx/>
                <a:uFill>
                  <a:solidFill>
                    <a:srgbClr val="000000"/>
                  </a:solidFill>
                </a:uFill>
                <a:latin typeface="Tinos"/>
                <a:ea typeface="+mn-ea"/>
                <a:cs typeface="Tinos"/>
              </a:rPr>
              <a:t>𝑛	𝑛	𝑛	</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7" name="object 57"/>
          <p:cNvSpPr txBox="1"/>
          <p:nvPr/>
        </p:nvSpPr>
        <p:spPr>
          <a:xfrm>
            <a:off x="4216400" y="3573017"/>
            <a:ext cx="2203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09" normalizeH="0" baseline="0" noProof="0" dirty="0">
                <a:ln>
                  <a:noFill/>
                </a:ln>
                <a:solidFill>
                  <a:prstClr val="black"/>
                </a:solidFill>
                <a:effectLst/>
                <a:uLnTx/>
                <a:uFillTx/>
                <a:latin typeface="Tinos"/>
                <a:ea typeface="+mn-ea"/>
                <a:cs typeface="Tinos"/>
              </a:rPr>
              <a:t>𝑥</a:t>
            </a:r>
            <a:r>
              <a:rPr kumimoji="0" sz="1800" b="0" i="0" u="none" strike="noStrike" kern="1200" cap="none" spc="-90"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58" name="object 58"/>
          <p:cNvSpPr txBox="1"/>
          <p:nvPr/>
        </p:nvSpPr>
        <p:spPr>
          <a:xfrm>
            <a:off x="6041390" y="3336797"/>
            <a:ext cx="295910"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517" normalizeH="0" baseline="-20061" noProof="0" dirty="0">
                <a:ln>
                  <a:noFill/>
                </a:ln>
                <a:solidFill>
                  <a:prstClr val="black"/>
                </a:solidFill>
                <a:effectLst/>
                <a:uLnTx/>
                <a:uFillTx/>
                <a:latin typeface="Tinos"/>
                <a:ea typeface="+mn-ea"/>
                <a:cs typeface="Tinos"/>
              </a:rPr>
              <a:t>𝜆</a:t>
            </a:r>
            <a:r>
              <a:rPr kumimoji="0" sz="1300" b="0" i="0" u="none" strike="noStrike" kern="1200" cap="none" spc="-345"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59" name="object 59"/>
          <p:cNvSpPr/>
          <p:nvPr/>
        </p:nvSpPr>
        <p:spPr>
          <a:xfrm>
            <a:off x="6470650" y="3304159"/>
            <a:ext cx="760095" cy="582930"/>
          </a:xfrm>
          <a:custGeom>
            <a:avLst/>
            <a:gdLst/>
            <a:ahLst/>
            <a:cxnLst/>
            <a:rect l="l" t="t" r="r" b="b"/>
            <a:pathLst>
              <a:path w="760095" h="582929">
                <a:moveTo>
                  <a:pt x="659892" y="0"/>
                </a:moveTo>
                <a:lnTo>
                  <a:pt x="654557" y="8381"/>
                </a:lnTo>
                <a:lnTo>
                  <a:pt x="673155" y="30722"/>
                </a:lnTo>
                <a:lnTo>
                  <a:pt x="689514" y="57372"/>
                </a:lnTo>
                <a:lnTo>
                  <a:pt x="715518" y="123698"/>
                </a:lnTo>
                <a:lnTo>
                  <a:pt x="724945" y="162319"/>
                </a:lnTo>
                <a:lnTo>
                  <a:pt x="731694" y="203120"/>
                </a:lnTo>
                <a:lnTo>
                  <a:pt x="735752" y="246088"/>
                </a:lnTo>
                <a:lnTo>
                  <a:pt x="737107" y="291211"/>
                </a:lnTo>
                <a:lnTo>
                  <a:pt x="735772" y="335571"/>
                </a:lnTo>
                <a:lnTo>
                  <a:pt x="731758" y="378158"/>
                </a:lnTo>
                <a:lnTo>
                  <a:pt x="725052" y="418959"/>
                </a:lnTo>
                <a:lnTo>
                  <a:pt x="715645" y="457961"/>
                </a:lnTo>
                <a:lnTo>
                  <a:pt x="689673" y="525319"/>
                </a:lnTo>
                <a:lnTo>
                  <a:pt x="654557" y="574674"/>
                </a:lnTo>
                <a:lnTo>
                  <a:pt x="659892" y="582929"/>
                </a:lnTo>
                <a:lnTo>
                  <a:pt x="701040" y="533876"/>
                </a:lnTo>
                <a:lnTo>
                  <a:pt x="732663" y="464819"/>
                </a:lnTo>
                <a:lnTo>
                  <a:pt x="744477" y="424316"/>
                </a:lnTo>
                <a:lnTo>
                  <a:pt x="752887" y="381873"/>
                </a:lnTo>
                <a:lnTo>
                  <a:pt x="757916" y="337500"/>
                </a:lnTo>
                <a:lnTo>
                  <a:pt x="759586" y="291211"/>
                </a:lnTo>
                <a:lnTo>
                  <a:pt x="757916" y="244326"/>
                </a:lnTo>
                <a:lnTo>
                  <a:pt x="752887" y="199691"/>
                </a:lnTo>
                <a:lnTo>
                  <a:pt x="744477" y="157319"/>
                </a:lnTo>
                <a:lnTo>
                  <a:pt x="732663" y="117220"/>
                </a:lnTo>
                <a:lnTo>
                  <a:pt x="718042" y="80688"/>
                </a:lnTo>
                <a:lnTo>
                  <a:pt x="681656" y="22101"/>
                </a:lnTo>
                <a:lnTo>
                  <a:pt x="659892" y="0"/>
                </a:lnTo>
                <a:close/>
              </a:path>
              <a:path w="760095" h="582929">
                <a:moveTo>
                  <a:pt x="99822" y="0"/>
                </a:moveTo>
                <a:lnTo>
                  <a:pt x="58658" y="48990"/>
                </a:lnTo>
                <a:lnTo>
                  <a:pt x="26924" y="117220"/>
                </a:lnTo>
                <a:lnTo>
                  <a:pt x="15162" y="157319"/>
                </a:lnTo>
                <a:lnTo>
                  <a:pt x="6746" y="199691"/>
                </a:lnTo>
                <a:lnTo>
                  <a:pt x="1688" y="244326"/>
                </a:lnTo>
                <a:lnTo>
                  <a:pt x="0" y="291211"/>
                </a:lnTo>
                <a:lnTo>
                  <a:pt x="1688" y="337500"/>
                </a:lnTo>
                <a:lnTo>
                  <a:pt x="6746" y="381873"/>
                </a:lnTo>
                <a:lnTo>
                  <a:pt x="15162" y="424316"/>
                </a:lnTo>
                <a:lnTo>
                  <a:pt x="26924" y="464819"/>
                </a:lnTo>
                <a:lnTo>
                  <a:pt x="41618" y="501848"/>
                </a:lnTo>
                <a:lnTo>
                  <a:pt x="78055" y="560903"/>
                </a:lnTo>
                <a:lnTo>
                  <a:pt x="99822" y="582929"/>
                </a:lnTo>
                <a:lnTo>
                  <a:pt x="105028" y="574674"/>
                </a:lnTo>
                <a:lnTo>
                  <a:pt x="86358" y="552241"/>
                </a:lnTo>
                <a:lnTo>
                  <a:pt x="69961" y="525319"/>
                </a:lnTo>
                <a:lnTo>
                  <a:pt x="43942" y="457961"/>
                </a:lnTo>
                <a:lnTo>
                  <a:pt x="34607" y="418959"/>
                </a:lnTo>
                <a:lnTo>
                  <a:pt x="27939" y="378158"/>
                </a:lnTo>
                <a:lnTo>
                  <a:pt x="23939" y="335571"/>
                </a:lnTo>
                <a:lnTo>
                  <a:pt x="22605" y="291211"/>
                </a:lnTo>
                <a:lnTo>
                  <a:pt x="23941" y="246088"/>
                </a:lnTo>
                <a:lnTo>
                  <a:pt x="27955" y="203120"/>
                </a:lnTo>
                <a:lnTo>
                  <a:pt x="34661" y="162319"/>
                </a:lnTo>
                <a:lnTo>
                  <a:pt x="44069" y="123698"/>
                </a:lnTo>
                <a:lnTo>
                  <a:pt x="70072" y="57372"/>
                </a:lnTo>
                <a:lnTo>
                  <a:pt x="105028" y="8381"/>
                </a:lnTo>
                <a:lnTo>
                  <a:pt x="9982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60"/>
          <p:cNvSpPr txBox="1"/>
          <p:nvPr/>
        </p:nvSpPr>
        <p:spPr>
          <a:xfrm>
            <a:off x="6571233" y="3420617"/>
            <a:ext cx="3733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13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61" name="object 61"/>
          <p:cNvSpPr/>
          <p:nvPr/>
        </p:nvSpPr>
        <p:spPr>
          <a:xfrm>
            <a:off x="6982206" y="3587877"/>
            <a:ext cx="135890" cy="15240"/>
          </a:xfrm>
          <a:custGeom>
            <a:avLst/>
            <a:gdLst/>
            <a:ahLst/>
            <a:cxnLst/>
            <a:rect l="l" t="t" r="r" b="b"/>
            <a:pathLst>
              <a:path w="135890" h="15239">
                <a:moveTo>
                  <a:pt x="135635" y="0"/>
                </a:moveTo>
                <a:lnTo>
                  <a:pt x="0" y="0"/>
                </a:lnTo>
                <a:lnTo>
                  <a:pt x="0" y="15239"/>
                </a:lnTo>
                <a:lnTo>
                  <a:pt x="135635" y="15239"/>
                </a:lnTo>
                <a:lnTo>
                  <a:pt x="13563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txBox="1"/>
          <p:nvPr/>
        </p:nvSpPr>
        <p:spPr>
          <a:xfrm>
            <a:off x="6970521" y="3195066"/>
            <a:ext cx="156845" cy="678180"/>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63" name="object 63"/>
          <p:cNvSpPr txBox="1"/>
          <p:nvPr/>
        </p:nvSpPr>
        <p:spPr>
          <a:xfrm>
            <a:off x="7237603" y="3176777"/>
            <a:ext cx="35814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64" name="object 64"/>
          <p:cNvSpPr/>
          <p:nvPr/>
        </p:nvSpPr>
        <p:spPr>
          <a:xfrm>
            <a:off x="2856738" y="4362069"/>
            <a:ext cx="111760" cy="15240"/>
          </a:xfrm>
          <a:custGeom>
            <a:avLst/>
            <a:gdLst/>
            <a:ahLst/>
            <a:cxnLst/>
            <a:rect l="l" t="t" r="r" b="b"/>
            <a:pathLst>
              <a:path w="111760" h="15239">
                <a:moveTo>
                  <a:pt x="111251" y="0"/>
                </a:moveTo>
                <a:lnTo>
                  <a:pt x="0" y="0"/>
                </a:lnTo>
                <a:lnTo>
                  <a:pt x="0" y="15239"/>
                </a:lnTo>
                <a:lnTo>
                  <a:pt x="111251" y="15239"/>
                </a:lnTo>
                <a:lnTo>
                  <a:pt x="1112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2850642" y="4121658"/>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1</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66" name="object 66"/>
          <p:cNvSpPr txBox="1"/>
          <p:nvPr/>
        </p:nvSpPr>
        <p:spPr>
          <a:xfrm>
            <a:off x="762406" y="4194809"/>
            <a:ext cx="27114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2268220" algn="l"/>
              </a:tabLst>
              <a:defRPr/>
            </a:pPr>
            <a:r>
              <a:rPr kumimoji="0" sz="1800" b="0" i="0" u="none" strike="noStrike" kern="1200" cap="none" spc="0" normalizeH="0" baseline="0" noProof="0" dirty="0">
                <a:ln>
                  <a:noFill/>
                </a:ln>
                <a:solidFill>
                  <a:prstClr val="black"/>
                </a:solidFill>
                <a:effectLst/>
                <a:uLnTx/>
                <a:uFillTx/>
                <a:latin typeface="Carlito"/>
                <a:ea typeface="+mn-ea"/>
                <a:cs typeface="Carlito"/>
              </a:rPr>
              <a:t>But </a:t>
            </a:r>
            <a:r>
              <a:rPr kumimoji="0" sz="1800" b="0" i="0" u="none" strike="noStrike" kern="1200" cap="none" spc="-5" normalizeH="0" baseline="0" noProof="0" dirty="0">
                <a:ln>
                  <a:noFill/>
                </a:ln>
                <a:solidFill>
                  <a:prstClr val="black"/>
                </a:solidFill>
                <a:effectLst/>
                <a:uLnTx/>
                <a:uFillTx/>
                <a:latin typeface="Carlito"/>
                <a:ea typeface="+mn-ea"/>
                <a:cs typeface="Carlito"/>
              </a:rPr>
              <a:t>given </a:t>
            </a: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120" normalizeH="0" baseline="0" noProof="0" dirty="0">
                <a:ln>
                  <a:noFill/>
                </a:ln>
                <a:solidFill>
                  <a:prstClr val="black"/>
                </a:solidFill>
                <a:effectLst/>
                <a:uLnTx/>
                <a:uFillTx/>
                <a:latin typeface="Tinos"/>
                <a:ea typeface="+mn-ea"/>
                <a:cs typeface="Tinos"/>
              </a:rPr>
              <a:t>∞</a:t>
            </a:r>
            <a:r>
              <a:rPr kumimoji="0" sz="1800" b="0" i="0" u="none" strike="noStrike" kern="1200" cap="none" spc="120" normalizeH="0" baseline="0" noProof="0" dirty="0">
                <a:ln>
                  <a:noFill/>
                </a:ln>
                <a:solidFill>
                  <a:prstClr val="black"/>
                </a:solidFill>
                <a:effectLst/>
                <a:uLnTx/>
                <a:uFillTx/>
                <a:latin typeface="Carlito"/>
                <a:ea typeface="+mn-ea"/>
                <a:cs typeface="Carlito"/>
              </a:rPr>
              <a:t>,</a:t>
            </a:r>
            <a:r>
              <a:rPr kumimoji="0" sz="1800" b="0" i="0" u="none" strike="noStrike" kern="1200" cap="none" spc="45" normalizeH="0" baseline="0" noProof="0" dirty="0">
                <a:ln>
                  <a:noFill/>
                </a:ln>
                <a:solidFill>
                  <a:prstClr val="black"/>
                </a:solidFill>
                <a:effectLst/>
                <a:uLnTx/>
                <a:uFillTx/>
                <a:latin typeface="Carlito"/>
                <a:ea typeface="+mn-ea"/>
                <a:cs typeface="Carlito"/>
              </a:rPr>
              <a:t>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95" normalizeH="0" baseline="0" noProof="0" dirty="0">
                <a:ln>
                  <a:noFill/>
                </a:ln>
                <a:solidFill>
                  <a:prstClr val="black"/>
                </a:solidFill>
                <a:effectLst/>
                <a:uLnTx/>
                <a:uFillTx/>
                <a:latin typeface="Tinos"/>
                <a:ea typeface="+mn-ea"/>
                <a:cs typeface="Tinos"/>
              </a:rPr>
              <a:t>→</a:t>
            </a:r>
            <a:r>
              <a:rPr kumimoji="0" sz="1800" b="0" i="0" u="none" strike="noStrike" kern="1200" cap="none" spc="-175" normalizeH="0" baseline="0" noProof="0" dirty="0">
                <a:ln>
                  <a:noFill/>
                </a:ln>
                <a:solidFill>
                  <a:prstClr val="black"/>
                </a:solidFill>
                <a:effectLst/>
                <a:uLnTx/>
                <a:uFillTx/>
                <a:latin typeface="Tinos"/>
                <a:ea typeface="+mn-ea"/>
                <a:cs typeface="Tinos"/>
              </a:rPr>
              <a:t> </a:t>
            </a:r>
            <a:r>
              <a:rPr kumimoji="0" sz="1800" b="0" i="0" u="none" strike="noStrike" kern="1200" cap="none" spc="5" normalizeH="0" baseline="0" noProof="0" dirty="0">
                <a:ln>
                  <a:noFill/>
                </a:ln>
                <a:solidFill>
                  <a:prstClr val="black"/>
                </a:solidFill>
                <a:effectLst/>
                <a:uLnTx/>
                <a:uFillTx/>
                <a:latin typeface="Tinos"/>
                <a:ea typeface="+mn-ea"/>
                <a:cs typeface="Tinos"/>
              </a:rPr>
              <a:t>1,</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67" name="object 67"/>
          <p:cNvSpPr/>
          <p:nvPr/>
        </p:nvSpPr>
        <p:spPr>
          <a:xfrm>
            <a:off x="4077461" y="4362069"/>
            <a:ext cx="111760" cy="15240"/>
          </a:xfrm>
          <a:custGeom>
            <a:avLst/>
            <a:gdLst/>
            <a:ahLst/>
            <a:cxnLst/>
            <a:rect l="l" t="t" r="r" b="b"/>
            <a:pathLst>
              <a:path w="111760" h="15239">
                <a:moveTo>
                  <a:pt x="111251" y="0"/>
                </a:moveTo>
                <a:lnTo>
                  <a:pt x="0" y="0"/>
                </a:lnTo>
                <a:lnTo>
                  <a:pt x="0" y="15239"/>
                </a:lnTo>
                <a:lnTo>
                  <a:pt x="111251" y="15239"/>
                </a:lnTo>
                <a:lnTo>
                  <a:pt x="1112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txBox="1"/>
          <p:nvPr/>
        </p:nvSpPr>
        <p:spPr>
          <a:xfrm>
            <a:off x="4071620" y="4121658"/>
            <a:ext cx="12255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300" b="0" i="0" u="none" strike="noStrike" kern="1200" cap="none" spc="110" normalizeH="0" baseline="0" noProof="0" dirty="0">
                <a:ln>
                  <a:noFill/>
                </a:ln>
                <a:solidFill>
                  <a:prstClr val="black"/>
                </a:solidFill>
                <a:effectLst/>
                <a:uLnTx/>
                <a:uFillTx/>
                <a:latin typeface="Tinos"/>
                <a:ea typeface="+mn-ea"/>
                <a:cs typeface="Tinos"/>
              </a:rPr>
              <a:t>2</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69" name="object 69"/>
          <p:cNvSpPr txBox="1"/>
          <p:nvPr/>
        </p:nvSpPr>
        <p:spPr>
          <a:xfrm>
            <a:off x="2844545" y="4370070"/>
            <a:ext cx="1355725"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tab pos="1233170" algn="l"/>
              </a:tabLst>
              <a:defRPr/>
            </a:pPr>
            <a:r>
              <a:rPr kumimoji="0" sz="1300" b="0" i="0" u="none" strike="noStrike" kern="1200" cap="none" spc="-200" normalizeH="0" baseline="0" noProof="0" dirty="0">
                <a:ln>
                  <a:noFill/>
                </a:ln>
                <a:solidFill>
                  <a:prstClr val="black"/>
                </a:solidFill>
                <a:effectLst/>
                <a:uLnTx/>
                <a:uFillTx/>
                <a:latin typeface="Tinos"/>
                <a:ea typeface="+mn-ea"/>
                <a:cs typeface="Tinos"/>
              </a:rPr>
              <a:t>𝑛	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70" name="object 70"/>
          <p:cNvSpPr txBox="1"/>
          <p:nvPr/>
        </p:nvSpPr>
        <p:spPr>
          <a:xfrm>
            <a:off x="3664711" y="4194809"/>
            <a:ext cx="19983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586740" algn="l"/>
              </a:tabLst>
              <a:defRPr/>
            </a:pP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45"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95" normalizeH="0" baseline="0" noProof="0" dirty="0">
                <a:ln>
                  <a:noFill/>
                </a:ln>
                <a:solidFill>
                  <a:prstClr val="black"/>
                </a:solidFill>
                <a:effectLst/>
                <a:uLnTx/>
                <a:uFillTx/>
                <a:latin typeface="Tinos"/>
                <a:ea typeface="+mn-ea"/>
                <a:cs typeface="Tinos"/>
              </a:rPr>
              <a:t>1 </a:t>
            </a:r>
            <a:r>
              <a:rPr kumimoji="0" sz="1800" b="0" i="0" u="none" strike="noStrike" kern="1200" cap="none" spc="0" normalizeH="0" baseline="0" noProof="0" dirty="0">
                <a:ln>
                  <a:noFill/>
                </a:ln>
                <a:solidFill>
                  <a:prstClr val="black"/>
                </a:solidFill>
                <a:effectLst/>
                <a:uLnTx/>
                <a:uFillTx/>
                <a:latin typeface="Carlito"/>
                <a:ea typeface="+mn-ea"/>
                <a:cs typeface="Carlito"/>
              </a:rPr>
              <a:t>and </a:t>
            </a:r>
            <a:r>
              <a:rPr kumimoji="0" sz="1800" b="0" i="0" u="none" strike="noStrike" kern="1200" cap="none" spc="-5" normalizeH="0" baseline="0" noProof="0" dirty="0">
                <a:ln>
                  <a:noFill/>
                </a:ln>
                <a:solidFill>
                  <a:prstClr val="black"/>
                </a:solidFill>
                <a:effectLst/>
                <a:uLnTx/>
                <a:uFillTx/>
                <a:latin typeface="Carlito"/>
                <a:ea typeface="+mn-ea"/>
                <a:cs typeface="Carlito"/>
              </a:rPr>
              <a:t>so</a:t>
            </a:r>
            <a:r>
              <a:rPr kumimoji="0" sz="1800" b="0" i="0" u="none" strike="noStrike" kern="1200" cap="none" spc="-16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on.</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71" name="object 71"/>
          <p:cNvSpPr txBox="1"/>
          <p:nvPr/>
        </p:nvSpPr>
        <p:spPr>
          <a:xfrm>
            <a:off x="762406" y="4525771"/>
            <a:ext cx="37439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The </a:t>
            </a:r>
            <a:r>
              <a:rPr kumimoji="0" sz="1800" b="0" i="0" u="none" strike="noStrike" kern="1200" cap="none" spc="-10" normalizeH="0" baseline="0" noProof="0" dirty="0">
                <a:ln>
                  <a:noFill/>
                </a:ln>
                <a:solidFill>
                  <a:prstClr val="black"/>
                </a:solidFill>
                <a:effectLst/>
                <a:uLnTx/>
                <a:uFillTx/>
                <a:latin typeface="Carlito"/>
                <a:ea typeface="+mn-ea"/>
                <a:cs typeface="Carlito"/>
              </a:rPr>
              <a:t>numerator </a:t>
            </a:r>
            <a:r>
              <a:rPr kumimoji="0" sz="1800" b="0" i="0" u="none" strike="noStrike" kern="1200" cap="none" spc="-15" normalizeH="0" baseline="0" noProof="0" dirty="0">
                <a:ln>
                  <a:noFill/>
                </a:ln>
                <a:solidFill>
                  <a:prstClr val="black"/>
                </a:solidFill>
                <a:effectLst/>
                <a:uLnTx/>
                <a:uFillTx/>
                <a:latin typeface="Carlito"/>
                <a:ea typeface="+mn-ea"/>
                <a:cs typeface="Carlito"/>
              </a:rPr>
              <a:t>therefore </a:t>
            </a:r>
            <a:r>
              <a:rPr kumimoji="0" sz="1800" b="0" i="0" u="none" strike="noStrike" kern="1200" cap="none" spc="-5" normalizeH="0" baseline="0" noProof="0" dirty="0">
                <a:ln>
                  <a:noFill/>
                </a:ln>
                <a:solidFill>
                  <a:prstClr val="black"/>
                </a:solidFill>
                <a:effectLst/>
                <a:uLnTx/>
                <a:uFillTx/>
                <a:latin typeface="Carlito"/>
                <a:ea typeface="+mn-ea"/>
                <a:cs typeface="Carlito"/>
              </a:rPr>
              <a:t>simplifies </a:t>
            </a:r>
            <a:r>
              <a:rPr kumimoji="0" sz="1800" b="0" i="0" u="none" strike="noStrike" kern="1200" cap="none" spc="-10" normalizeH="0" baseline="0" noProof="0" dirty="0">
                <a:ln>
                  <a:noFill/>
                </a:ln>
                <a:solidFill>
                  <a:prstClr val="black"/>
                </a:solidFill>
                <a:effectLst/>
                <a:uLnTx/>
                <a:uFillTx/>
                <a:latin typeface="Carlito"/>
                <a:ea typeface="+mn-ea"/>
                <a:cs typeface="Carlito"/>
              </a:rPr>
              <a:t>to</a:t>
            </a:r>
            <a:r>
              <a:rPr kumimoji="0" sz="1800" b="0" i="0" u="none" strike="noStrike" kern="1200" cap="none" spc="-20" normalizeH="0" baseline="0" noProof="0" dirty="0">
                <a:ln>
                  <a:noFill/>
                </a:ln>
                <a:solidFill>
                  <a:prstClr val="black"/>
                </a:solidFill>
                <a:effectLst/>
                <a:uLnTx/>
                <a:uFillTx/>
                <a:latin typeface="Carlito"/>
                <a:ea typeface="+mn-ea"/>
                <a:cs typeface="Carlito"/>
              </a:rPr>
              <a:t> </a:t>
            </a:r>
            <a:r>
              <a:rPr kumimoji="0" sz="1800" b="0" i="0" u="none" strike="noStrike" kern="1200" cap="none" spc="0" normalizeH="0" baseline="0" noProof="0" dirty="0">
                <a:ln>
                  <a:noFill/>
                </a:ln>
                <a:solidFill>
                  <a:prstClr val="black"/>
                </a:solidFill>
                <a:effectLst/>
                <a:uLnTx/>
                <a:uFillTx/>
                <a:latin typeface="Carlito"/>
                <a:ea typeface="+mn-ea"/>
                <a:cs typeface="Carlito"/>
              </a:rPr>
              <a:t>1.</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72" name="object 72"/>
          <p:cNvSpPr txBox="1"/>
          <p:nvPr/>
        </p:nvSpPr>
        <p:spPr>
          <a:xfrm>
            <a:off x="2428494" y="4800092"/>
            <a:ext cx="563054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325" normalizeH="0" baseline="0" noProof="0" dirty="0">
                <a:ln>
                  <a:noFill/>
                </a:ln>
                <a:solidFill>
                  <a:prstClr val="black"/>
                </a:solidFill>
                <a:effectLst/>
                <a:uLnTx/>
                <a:uFillTx/>
                <a:latin typeface="Tinos"/>
                <a:ea typeface="+mn-ea"/>
                <a:cs typeface="Tinos"/>
              </a:rPr>
              <a:t>− </a:t>
            </a:r>
            <a:r>
              <a:rPr kumimoji="0" sz="1800" b="0" i="0" u="none" strike="noStrike" kern="1200" cap="none" spc="-445" normalizeH="0" baseline="0" noProof="0" dirty="0">
                <a:ln>
                  <a:noFill/>
                </a:ln>
                <a:solidFill>
                  <a:prstClr val="black"/>
                </a:solidFill>
                <a:effectLst/>
                <a:uLnTx/>
                <a:uFillTx/>
                <a:latin typeface="Tinos"/>
                <a:ea typeface="+mn-ea"/>
                <a:cs typeface="Tinos"/>
              </a:rPr>
              <a:t>𝑥 </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5" normalizeH="0" baseline="0" noProof="0" dirty="0">
                <a:ln>
                  <a:noFill/>
                </a:ln>
                <a:solidFill>
                  <a:prstClr val="black"/>
                </a:solidFill>
                <a:effectLst/>
                <a:uLnTx/>
                <a:uFillTx/>
                <a:latin typeface="Carlito"/>
                <a:ea typeface="+mn-ea"/>
                <a:cs typeface="Carlito"/>
              </a:rPr>
              <a:t>(i.e. infinity </a:t>
            </a:r>
            <a:r>
              <a:rPr kumimoji="0" sz="1800" b="0" i="0" u="none" strike="noStrike" kern="1200" cap="none" spc="0" normalizeH="0" baseline="0" noProof="0" dirty="0">
                <a:ln>
                  <a:noFill/>
                </a:ln>
                <a:solidFill>
                  <a:prstClr val="black"/>
                </a:solidFill>
                <a:effectLst/>
                <a:uLnTx/>
                <a:uFillTx/>
                <a:latin typeface="Carlito"/>
                <a:ea typeface="+mn-ea"/>
                <a:cs typeface="Carlito"/>
              </a:rPr>
              <a:t>minus a </a:t>
            </a:r>
            <a:r>
              <a:rPr kumimoji="0" sz="1800" b="0" i="0" u="none" strike="noStrike" kern="1200" cap="none" spc="-10" normalizeH="0" baseline="0" noProof="0" dirty="0">
                <a:ln>
                  <a:noFill/>
                </a:ln>
                <a:solidFill>
                  <a:prstClr val="black"/>
                </a:solidFill>
                <a:effectLst/>
                <a:uLnTx/>
                <a:uFillTx/>
                <a:latin typeface="Carlito"/>
                <a:ea typeface="+mn-ea"/>
                <a:cs typeface="Carlito"/>
              </a:rPr>
              <a:t>finite </a:t>
            </a:r>
            <a:r>
              <a:rPr kumimoji="0" sz="1800" b="0" i="0" u="none" strike="noStrike" kern="1200" cap="none" spc="0" normalizeH="0" baseline="0" noProof="0" dirty="0">
                <a:ln>
                  <a:noFill/>
                </a:ln>
                <a:solidFill>
                  <a:prstClr val="black"/>
                </a:solidFill>
                <a:effectLst/>
                <a:uLnTx/>
                <a:uFillTx/>
                <a:latin typeface="Carlito"/>
                <a:ea typeface="+mn-ea"/>
                <a:cs typeface="Carlito"/>
              </a:rPr>
              <a:t>number </a:t>
            </a:r>
            <a:r>
              <a:rPr kumimoji="0" sz="1800" b="0" i="0" u="none" strike="noStrike" kern="1200" cap="none" spc="-5" normalizeH="0" baseline="0" noProof="0" dirty="0">
                <a:ln>
                  <a:noFill/>
                </a:ln>
                <a:solidFill>
                  <a:prstClr val="black"/>
                </a:solidFill>
                <a:effectLst/>
                <a:uLnTx/>
                <a:uFillTx/>
                <a:latin typeface="Carlito"/>
                <a:ea typeface="+mn-ea"/>
                <a:cs typeface="Carlito"/>
              </a:rPr>
              <a:t>is </a:t>
            </a:r>
            <a:r>
              <a:rPr kumimoji="0" sz="1800" b="0" i="0" u="none" strike="noStrike" kern="1200" cap="none" spc="-10" normalizeH="0" baseline="0" noProof="0" dirty="0">
                <a:ln>
                  <a:noFill/>
                </a:ln>
                <a:solidFill>
                  <a:prstClr val="black"/>
                </a:solidFill>
                <a:effectLst/>
                <a:uLnTx/>
                <a:uFillTx/>
                <a:latin typeface="Carlito"/>
                <a:ea typeface="+mn-ea"/>
                <a:cs typeface="Carlito"/>
              </a:rPr>
              <a:t>still</a:t>
            </a:r>
            <a:r>
              <a:rPr kumimoji="0" sz="1800" b="0" i="0" u="none" strike="noStrike" kern="1200" cap="none" spc="-204"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infinity!)</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73" name="object 73"/>
          <p:cNvSpPr txBox="1"/>
          <p:nvPr/>
        </p:nvSpPr>
        <p:spPr>
          <a:xfrm>
            <a:off x="762406" y="4800092"/>
            <a:ext cx="1482090" cy="57404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rlito"/>
                <a:ea typeface="+mn-ea"/>
                <a:cs typeface="Carlito"/>
              </a:rPr>
              <a:t>Also, </a:t>
            </a:r>
            <a:r>
              <a:rPr kumimoji="0" sz="1800" b="0" i="0" u="none" strike="noStrike" kern="1200" cap="none" spc="0" normalizeH="0" baseline="0" noProof="0" dirty="0">
                <a:ln>
                  <a:noFill/>
                </a:ln>
                <a:solidFill>
                  <a:prstClr val="black"/>
                </a:solidFill>
                <a:effectLst/>
                <a:uLnTx/>
                <a:uFillTx/>
                <a:latin typeface="Carlito"/>
                <a:ea typeface="+mn-ea"/>
                <a:cs typeface="Carlito"/>
              </a:rPr>
              <a:t>as </a:t>
            </a:r>
            <a:r>
              <a:rPr kumimoji="0" sz="1800" b="0" i="0" u="none" strike="noStrike" kern="1200" cap="none" spc="-370" normalizeH="0" baseline="0" noProof="0" dirty="0">
                <a:ln>
                  <a:noFill/>
                </a:ln>
                <a:solidFill>
                  <a:prstClr val="black"/>
                </a:solidFill>
                <a:effectLst/>
                <a:uLnTx/>
                <a:uFillTx/>
                <a:latin typeface="Tinos"/>
                <a:ea typeface="+mn-ea"/>
                <a:cs typeface="Tinos"/>
              </a:rPr>
              <a:t>𝑛 </a:t>
            </a:r>
            <a:r>
              <a:rPr kumimoji="0" sz="1800" b="0" i="0" u="none" strike="noStrike" kern="1200" cap="none" spc="-295" normalizeH="0" baseline="0" noProof="0" dirty="0">
                <a:ln>
                  <a:noFill/>
                </a:ln>
                <a:solidFill>
                  <a:prstClr val="black"/>
                </a:solidFill>
                <a:effectLst/>
                <a:uLnTx/>
                <a:uFillTx/>
                <a:latin typeface="Tinos"/>
                <a:ea typeface="+mn-ea"/>
                <a:cs typeface="Tinos"/>
              </a:rPr>
              <a:t>→ </a:t>
            </a:r>
            <a:r>
              <a:rPr kumimoji="0" sz="1800" b="0" i="0" u="none" strike="noStrike" kern="1200" cap="none" spc="114" normalizeH="0" baseline="0" noProof="0" dirty="0">
                <a:ln>
                  <a:noFill/>
                </a:ln>
                <a:solidFill>
                  <a:prstClr val="black"/>
                </a:solidFill>
                <a:effectLst/>
                <a:uLnTx/>
                <a:uFillTx/>
                <a:latin typeface="Tinos"/>
                <a:ea typeface="+mn-ea"/>
                <a:cs typeface="Tinos"/>
              </a:rPr>
              <a:t>∞</a:t>
            </a:r>
            <a:r>
              <a:rPr kumimoji="0" sz="1800" b="0" i="0" u="none" strike="noStrike" kern="1200" cap="none" spc="114"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So:</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74" name="object 74"/>
          <p:cNvSpPr/>
          <p:nvPr/>
        </p:nvSpPr>
        <p:spPr>
          <a:xfrm>
            <a:off x="3422654" y="5439283"/>
            <a:ext cx="761365" cy="582930"/>
          </a:xfrm>
          <a:custGeom>
            <a:avLst/>
            <a:gdLst/>
            <a:ahLst/>
            <a:cxnLst/>
            <a:rect l="l" t="t" r="r" b="b"/>
            <a:pathLst>
              <a:path w="761364" h="582929">
                <a:moveTo>
                  <a:pt x="661411" y="0"/>
                </a:moveTo>
                <a:lnTo>
                  <a:pt x="656077" y="8381"/>
                </a:lnTo>
                <a:lnTo>
                  <a:pt x="674675" y="30722"/>
                </a:lnTo>
                <a:lnTo>
                  <a:pt x="691034" y="57372"/>
                </a:lnTo>
                <a:lnTo>
                  <a:pt x="717037" y="123697"/>
                </a:lnTo>
                <a:lnTo>
                  <a:pt x="726465" y="162308"/>
                </a:lnTo>
                <a:lnTo>
                  <a:pt x="733214" y="203103"/>
                </a:lnTo>
                <a:lnTo>
                  <a:pt x="737272" y="246086"/>
                </a:lnTo>
                <a:lnTo>
                  <a:pt x="738627" y="291261"/>
                </a:lnTo>
                <a:lnTo>
                  <a:pt x="737292" y="335588"/>
                </a:lnTo>
                <a:lnTo>
                  <a:pt x="733277" y="378158"/>
                </a:lnTo>
                <a:lnTo>
                  <a:pt x="726572" y="418970"/>
                </a:lnTo>
                <a:lnTo>
                  <a:pt x="717164" y="458025"/>
                </a:lnTo>
                <a:lnTo>
                  <a:pt x="691193" y="525354"/>
                </a:lnTo>
                <a:lnTo>
                  <a:pt x="656077" y="574662"/>
                </a:lnTo>
                <a:lnTo>
                  <a:pt x="661411" y="582929"/>
                </a:lnTo>
                <a:lnTo>
                  <a:pt x="702559" y="533855"/>
                </a:lnTo>
                <a:lnTo>
                  <a:pt x="734182" y="464769"/>
                </a:lnTo>
                <a:lnTo>
                  <a:pt x="745997" y="424264"/>
                </a:lnTo>
                <a:lnTo>
                  <a:pt x="754407" y="381825"/>
                </a:lnTo>
                <a:lnTo>
                  <a:pt x="759435" y="337453"/>
                </a:lnTo>
                <a:lnTo>
                  <a:pt x="761106" y="291147"/>
                </a:lnTo>
                <a:lnTo>
                  <a:pt x="759435" y="244281"/>
                </a:lnTo>
                <a:lnTo>
                  <a:pt x="754407" y="199674"/>
                </a:lnTo>
                <a:lnTo>
                  <a:pt x="745997" y="157321"/>
                </a:lnTo>
                <a:lnTo>
                  <a:pt x="734182" y="117220"/>
                </a:lnTo>
                <a:lnTo>
                  <a:pt x="719561" y="80688"/>
                </a:lnTo>
                <a:lnTo>
                  <a:pt x="683176" y="22101"/>
                </a:lnTo>
                <a:lnTo>
                  <a:pt x="661411" y="0"/>
                </a:lnTo>
                <a:close/>
              </a:path>
              <a:path w="761364" h="582929">
                <a:moveTo>
                  <a:pt x="99817" y="0"/>
                </a:moveTo>
                <a:lnTo>
                  <a:pt x="58653" y="48990"/>
                </a:lnTo>
                <a:lnTo>
                  <a:pt x="26919" y="117220"/>
                </a:lnTo>
                <a:lnTo>
                  <a:pt x="15158" y="157321"/>
                </a:lnTo>
                <a:lnTo>
                  <a:pt x="6742" y="199674"/>
                </a:lnTo>
                <a:lnTo>
                  <a:pt x="1684" y="244281"/>
                </a:lnTo>
                <a:lnTo>
                  <a:pt x="0" y="291261"/>
                </a:lnTo>
                <a:lnTo>
                  <a:pt x="1684" y="337453"/>
                </a:lnTo>
                <a:lnTo>
                  <a:pt x="6742" y="381825"/>
                </a:lnTo>
                <a:lnTo>
                  <a:pt x="15158" y="424264"/>
                </a:lnTo>
                <a:lnTo>
                  <a:pt x="26919" y="464769"/>
                </a:lnTo>
                <a:lnTo>
                  <a:pt x="41614" y="501814"/>
                </a:lnTo>
                <a:lnTo>
                  <a:pt x="78051" y="560893"/>
                </a:lnTo>
                <a:lnTo>
                  <a:pt x="99817" y="582929"/>
                </a:lnTo>
                <a:lnTo>
                  <a:pt x="105024" y="574662"/>
                </a:lnTo>
                <a:lnTo>
                  <a:pt x="86353" y="552262"/>
                </a:lnTo>
                <a:lnTo>
                  <a:pt x="69956" y="525354"/>
                </a:lnTo>
                <a:lnTo>
                  <a:pt x="43937" y="458025"/>
                </a:lnTo>
                <a:lnTo>
                  <a:pt x="34603" y="418970"/>
                </a:lnTo>
                <a:lnTo>
                  <a:pt x="27935" y="378158"/>
                </a:lnTo>
                <a:lnTo>
                  <a:pt x="23935" y="335588"/>
                </a:lnTo>
                <a:lnTo>
                  <a:pt x="22605" y="291147"/>
                </a:lnTo>
                <a:lnTo>
                  <a:pt x="23937" y="246086"/>
                </a:lnTo>
                <a:lnTo>
                  <a:pt x="27951" y="203103"/>
                </a:lnTo>
                <a:lnTo>
                  <a:pt x="34656" y="162308"/>
                </a:lnTo>
                <a:lnTo>
                  <a:pt x="44064" y="123697"/>
                </a:lnTo>
                <a:lnTo>
                  <a:pt x="70068" y="57372"/>
                </a:lnTo>
                <a:lnTo>
                  <a:pt x="105024" y="8381"/>
                </a:lnTo>
                <a:lnTo>
                  <a:pt x="9981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object 75"/>
          <p:cNvSpPr txBox="1"/>
          <p:nvPr/>
        </p:nvSpPr>
        <p:spPr>
          <a:xfrm>
            <a:off x="2949701" y="5555996"/>
            <a:ext cx="948055" cy="426720"/>
          </a:xfrm>
          <a:prstGeom prst="rect">
            <a:avLst/>
          </a:prstGeom>
        </p:spPr>
        <p:txBody>
          <a:bodyPr vert="horz" wrap="square" lIns="0" tIns="12700" rIns="0" bIns="0" rtlCol="0">
            <a:spAutoFit/>
          </a:bodyPr>
          <a:lstStyle/>
          <a:p>
            <a:pPr marL="56515" marR="0" lvl="0" indent="0" algn="l" defTabSz="914400" rtl="0" eaLnBrk="1" fontAlgn="auto" latinLnBrk="0" hangingPunct="1">
              <a:lnSpc>
                <a:spcPts val="1875"/>
              </a:lnSpc>
              <a:spcBef>
                <a:spcPts val="100"/>
              </a:spcBef>
              <a:spcAft>
                <a:spcPts val="0"/>
              </a:spcAft>
              <a:buClrTx/>
              <a:buSzTx/>
              <a:buFontTx/>
              <a:buNone/>
              <a:tabLst>
                <a:tab pos="585470" algn="l"/>
              </a:tabLst>
              <a:defRPr/>
            </a:pPr>
            <a:r>
              <a:rPr kumimoji="0" sz="1800" b="0" i="0" u="none" strike="noStrike" kern="1200" cap="none" spc="25" normalizeH="0" baseline="0" noProof="0" dirty="0">
                <a:ln>
                  <a:noFill/>
                </a:ln>
                <a:solidFill>
                  <a:prstClr val="black"/>
                </a:solidFill>
                <a:effectLst/>
                <a:uLnTx/>
                <a:uFillTx/>
                <a:latin typeface="Tinos"/>
                <a:ea typeface="+mn-ea"/>
                <a:cs typeface="Tinos"/>
              </a:rPr>
              <a:t>lim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12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ts val="1275"/>
              </a:lnSpc>
              <a:spcBef>
                <a:spcPts val="0"/>
              </a:spcBef>
              <a:spcAft>
                <a:spcPts val="0"/>
              </a:spcAft>
              <a:buClrTx/>
              <a:buSzTx/>
              <a:buFontTx/>
              <a:buNone/>
              <a:tabLst/>
              <a:defRPr/>
            </a:pPr>
            <a:r>
              <a:rPr kumimoji="0" sz="1300" b="0" i="0" u="none" strike="noStrike" kern="1200" cap="none" spc="-20" normalizeH="0" baseline="0" noProof="0" dirty="0">
                <a:ln>
                  <a:noFill/>
                </a:ln>
                <a:solidFill>
                  <a:prstClr val="black"/>
                </a:solidFill>
                <a:effectLst/>
                <a:uLnTx/>
                <a:uFillTx/>
                <a:latin typeface="Tinos"/>
                <a:ea typeface="+mn-ea"/>
                <a:cs typeface="Tinos"/>
              </a:rPr>
              <a:t>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76" name="object 76"/>
          <p:cNvSpPr/>
          <p:nvPr/>
        </p:nvSpPr>
        <p:spPr>
          <a:xfrm>
            <a:off x="3935729" y="5723026"/>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77"/>
          <p:cNvSpPr txBox="1"/>
          <p:nvPr/>
        </p:nvSpPr>
        <p:spPr>
          <a:xfrm>
            <a:off x="3923791" y="5330444"/>
            <a:ext cx="156845" cy="678180"/>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78" name="object 78"/>
          <p:cNvSpPr/>
          <p:nvPr/>
        </p:nvSpPr>
        <p:spPr>
          <a:xfrm>
            <a:off x="5306318" y="5439283"/>
            <a:ext cx="760095" cy="582930"/>
          </a:xfrm>
          <a:custGeom>
            <a:avLst/>
            <a:gdLst/>
            <a:ahLst/>
            <a:cxnLst/>
            <a:rect l="l" t="t" r="r" b="b"/>
            <a:pathLst>
              <a:path w="760095" h="582929">
                <a:moveTo>
                  <a:pt x="659887" y="0"/>
                </a:moveTo>
                <a:lnTo>
                  <a:pt x="654553" y="8381"/>
                </a:lnTo>
                <a:lnTo>
                  <a:pt x="673151" y="30722"/>
                </a:lnTo>
                <a:lnTo>
                  <a:pt x="689510" y="57372"/>
                </a:lnTo>
                <a:lnTo>
                  <a:pt x="715513" y="123697"/>
                </a:lnTo>
                <a:lnTo>
                  <a:pt x="724941" y="162308"/>
                </a:lnTo>
                <a:lnTo>
                  <a:pt x="731690" y="203103"/>
                </a:lnTo>
                <a:lnTo>
                  <a:pt x="735748" y="246086"/>
                </a:lnTo>
                <a:lnTo>
                  <a:pt x="737103" y="291261"/>
                </a:lnTo>
                <a:lnTo>
                  <a:pt x="735768" y="335588"/>
                </a:lnTo>
                <a:lnTo>
                  <a:pt x="731753" y="378158"/>
                </a:lnTo>
                <a:lnTo>
                  <a:pt x="725048" y="418970"/>
                </a:lnTo>
                <a:lnTo>
                  <a:pt x="715640" y="458025"/>
                </a:lnTo>
                <a:lnTo>
                  <a:pt x="689669" y="525354"/>
                </a:lnTo>
                <a:lnTo>
                  <a:pt x="654553" y="574662"/>
                </a:lnTo>
                <a:lnTo>
                  <a:pt x="659887" y="582929"/>
                </a:lnTo>
                <a:lnTo>
                  <a:pt x="701035" y="533855"/>
                </a:lnTo>
                <a:lnTo>
                  <a:pt x="732658" y="464769"/>
                </a:lnTo>
                <a:lnTo>
                  <a:pt x="744473" y="424264"/>
                </a:lnTo>
                <a:lnTo>
                  <a:pt x="752883" y="381825"/>
                </a:lnTo>
                <a:lnTo>
                  <a:pt x="757911" y="337453"/>
                </a:lnTo>
                <a:lnTo>
                  <a:pt x="759582" y="291147"/>
                </a:lnTo>
                <a:lnTo>
                  <a:pt x="757911" y="244281"/>
                </a:lnTo>
                <a:lnTo>
                  <a:pt x="752883" y="199674"/>
                </a:lnTo>
                <a:lnTo>
                  <a:pt x="744473" y="157321"/>
                </a:lnTo>
                <a:lnTo>
                  <a:pt x="732658" y="117220"/>
                </a:lnTo>
                <a:lnTo>
                  <a:pt x="718037" y="80688"/>
                </a:lnTo>
                <a:lnTo>
                  <a:pt x="681652" y="22101"/>
                </a:lnTo>
                <a:lnTo>
                  <a:pt x="659887" y="0"/>
                </a:lnTo>
                <a:close/>
              </a:path>
              <a:path w="760095" h="582929">
                <a:moveTo>
                  <a:pt x="99817" y="0"/>
                </a:moveTo>
                <a:lnTo>
                  <a:pt x="58653" y="48990"/>
                </a:lnTo>
                <a:lnTo>
                  <a:pt x="26919" y="117220"/>
                </a:lnTo>
                <a:lnTo>
                  <a:pt x="15158" y="157321"/>
                </a:lnTo>
                <a:lnTo>
                  <a:pt x="6742" y="199674"/>
                </a:lnTo>
                <a:lnTo>
                  <a:pt x="1684" y="244281"/>
                </a:lnTo>
                <a:lnTo>
                  <a:pt x="0" y="291261"/>
                </a:lnTo>
                <a:lnTo>
                  <a:pt x="1684" y="337453"/>
                </a:lnTo>
                <a:lnTo>
                  <a:pt x="6742" y="381825"/>
                </a:lnTo>
                <a:lnTo>
                  <a:pt x="15158" y="424264"/>
                </a:lnTo>
                <a:lnTo>
                  <a:pt x="26919" y="464769"/>
                </a:lnTo>
                <a:lnTo>
                  <a:pt x="41614" y="501814"/>
                </a:lnTo>
                <a:lnTo>
                  <a:pt x="78051" y="560893"/>
                </a:lnTo>
                <a:lnTo>
                  <a:pt x="99817" y="582929"/>
                </a:lnTo>
                <a:lnTo>
                  <a:pt x="105024" y="574662"/>
                </a:lnTo>
                <a:lnTo>
                  <a:pt x="86353" y="552262"/>
                </a:lnTo>
                <a:lnTo>
                  <a:pt x="69956" y="525354"/>
                </a:lnTo>
                <a:lnTo>
                  <a:pt x="43937" y="458025"/>
                </a:lnTo>
                <a:lnTo>
                  <a:pt x="34603" y="418970"/>
                </a:lnTo>
                <a:lnTo>
                  <a:pt x="27935" y="378158"/>
                </a:lnTo>
                <a:lnTo>
                  <a:pt x="23935" y="335588"/>
                </a:lnTo>
                <a:lnTo>
                  <a:pt x="22605" y="291147"/>
                </a:lnTo>
                <a:lnTo>
                  <a:pt x="23937" y="246086"/>
                </a:lnTo>
                <a:lnTo>
                  <a:pt x="27951" y="203103"/>
                </a:lnTo>
                <a:lnTo>
                  <a:pt x="34656" y="162308"/>
                </a:lnTo>
                <a:lnTo>
                  <a:pt x="44064" y="123697"/>
                </a:lnTo>
                <a:lnTo>
                  <a:pt x="70068" y="57372"/>
                </a:lnTo>
                <a:lnTo>
                  <a:pt x="105024" y="8381"/>
                </a:lnTo>
                <a:lnTo>
                  <a:pt x="9981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79"/>
          <p:cNvSpPr txBox="1"/>
          <p:nvPr/>
        </p:nvSpPr>
        <p:spPr>
          <a:xfrm>
            <a:off x="4597400" y="5555996"/>
            <a:ext cx="1183005" cy="42672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875"/>
              </a:lnSpc>
              <a:spcBef>
                <a:spcPts val="100"/>
              </a:spcBef>
              <a:spcAft>
                <a:spcPts val="0"/>
              </a:spcAft>
              <a:buClrTx/>
              <a:buSzTx/>
              <a:buFontTx/>
              <a:buNone/>
              <a:tabLst>
                <a:tab pos="821690" algn="l"/>
              </a:tabLst>
              <a:defRPr/>
            </a:pPr>
            <a:r>
              <a:rPr kumimoji="0" sz="1800" b="0" i="0" u="none" strike="noStrike" kern="1200" cap="none" spc="325" normalizeH="0" baseline="0" noProof="0" dirty="0">
                <a:ln>
                  <a:noFill/>
                </a:ln>
                <a:solidFill>
                  <a:prstClr val="black"/>
                </a:solidFill>
                <a:effectLst/>
                <a:uLnTx/>
                <a:uFillTx/>
                <a:latin typeface="Tinos"/>
                <a:ea typeface="+mn-ea"/>
                <a:cs typeface="Tinos"/>
              </a:rPr>
              <a:t>=</a:t>
            </a:r>
            <a:r>
              <a:rPr kumimoji="0" sz="1800" b="0" i="0" u="none" strike="noStrike" kern="1200" cap="none" spc="405" normalizeH="0" baseline="0" noProof="0" dirty="0">
                <a:ln>
                  <a:noFill/>
                </a:ln>
                <a:solidFill>
                  <a:prstClr val="black"/>
                </a:solidFill>
                <a:effectLst/>
                <a:uLnTx/>
                <a:uFillTx/>
                <a:latin typeface="Tinos"/>
                <a:ea typeface="+mn-ea"/>
                <a:cs typeface="Tinos"/>
              </a:rPr>
              <a:t> </a:t>
            </a:r>
            <a:r>
              <a:rPr kumimoji="0" sz="1800" b="0" i="0" u="none" strike="noStrike" kern="1200" cap="none" spc="25" normalizeH="0" baseline="0" noProof="0" dirty="0">
                <a:ln>
                  <a:noFill/>
                </a:ln>
                <a:solidFill>
                  <a:prstClr val="black"/>
                </a:solidFill>
                <a:effectLst/>
                <a:uLnTx/>
                <a:uFillTx/>
                <a:latin typeface="Tinos"/>
                <a:ea typeface="+mn-ea"/>
                <a:cs typeface="Tinos"/>
              </a:rPr>
              <a:t>lim	</a:t>
            </a:r>
            <a:r>
              <a:rPr kumimoji="0" sz="1800" b="0" i="0" u="none" strike="noStrike" kern="1200" cap="none" spc="95" normalizeH="0" baseline="0" noProof="0" dirty="0">
                <a:ln>
                  <a:noFill/>
                </a:ln>
                <a:solidFill>
                  <a:prstClr val="black"/>
                </a:solidFill>
                <a:effectLst/>
                <a:uLnTx/>
                <a:uFillTx/>
                <a:latin typeface="Tinos"/>
                <a:ea typeface="+mn-ea"/>
                <a:cs typeface="Tinos"/>
              </a:rPr>
              <a:t>1</a:t>
            </a:r>
            <a:r>
              <a:rPr kumimoji="0" sz="1800" b="0" i="0" u="none" strike="noStrike" kern="1200" cap="none" spc="-130" normalizeH="0" baseline="0" noProof="0" dirty="0">
                <a:ln>
                  <a:noFill/>
                </a:ln>
                <a:solidFill>
                  <a:prstClr val="black"/>
                </a:solidFill>
                <a:effectLst/>
                <a:uLnTx/>
                <a:uFillTx/>
                <a:latin typeface="Tinos"/>
                <a:ea typeface="+mn-ea"/>
                <a:cs typeface="Tinos"/>
              </a:rPr>
              <a:t> </a:t>
            </a:r>
            <a:r>
              <a:rPr kumimoji="0" sz="1800" b="0" i="0" u="none" strike="noStrike" kern="1200" cap="none" spc="325" normalizeH="0" baseline="0" noProof="0" dirty="0">
                <a:ln>
                  <a:noFill/>
                </a:ln>
                <a:solidFill>
                  <a:prstClr val="black"/>
                </a:solidFill>
                <a:effectLst/>
                <a:uLnTx/>
                <a:uFillTx/>
                <a:latin typeface="Tinos"/>
                <a:ea typeface="+mn-ea"/>
                <a:cs typeface="Tinos"/>
              </a:rPr>
              <a:t>−</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247015" marR="0" lvl="0" indent="0" algn="l" defTabSz="914400" rtl="0" eaLnBrk="1" fontAlgn="auto" latinLnBrk="0" hangingPunct="1">
              <a:lnSpc>
                <a:spcPts val="1275"/>
              </a:lnSpc>
              <a:spcBef>
                <a:spcPts val="0"/>
              </a:spcBef>
              <a:spcAft>
                <a:spcPts val="0"/>
              </a:spcAft>
              <a:buClrTx/>
              <a:buSzTx/>
              <a:buFontTx/>
              <a:buNone/>
              <a:tabLst/>
              <a:defRPr/>
            </a:pPr>
            <a:r>
              <a:rPr kumimoji="0" sz="1300" b="0" i="0" u="none" strike="noStrike" kern="1200" cap="none" spc="-20" normalizeH="0" baseline="0" noProof="0" dirty="0">
                <a:ln>
                  <a:noFill/>
                </a:ln>
                <a:solidFill>
                  <a:prstClr val="black"/>
                </a:solidFill>
                <a:effectLst/>
                <a:uLnTx/>
                <a:uFillTx/>
                <a:latin typeface="Tinos"/>
                <a:ea typeface="+mn-ea"/>
                <a:cs typeface="Tinos"/>
              </a:rPr>
              <a:t>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80" name="object 80"/>
          <p:cNvSpPr/>
          <p:nvPr/>
        </p:nvSpPr>
        <p:spPr>
          <a:xfrm>
            <a:off x="5817870" y="5723026"/>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81"/>
          <p:cNvSpPr txBox="1"/>
          <p:nvPr/>
        </p:nvSpPr>
        <p:spPr>
          <a:xfrm>
            <a:off x="5806185" y="5330444"/>
            <a:ext cx="156845" cy="678180"/>
          </a:xfrm>
          <a:prstGeom prst="rect">
            <a:avLst/>
          </a:prstGeom>
        </p:spPr>
        <p:txBody>
          <a:bodyPr vert="horz" wrap="square" lIns="0" tIns="64135" rIns="0" bIns="0" rtlCol="0">
            <a:spAutoFit/>
          </a:bodyPr>
          <a:lstStyle/>
          <a:p>
            <a:pPr marL="18415"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470" normalizeH="0" baseline="0" noProof="0" dirty="0">
                <a:ln>
                  <a:noFill/>
                </a:ln>
                <a:solidFill>
                  <a:prstClr val="black"/>
                </a:solidFill>
                <a:effectLst/>
                <a:uLnTx/>
                <a:uFillTx/>
                <a:latin typeface="Tinos"/>
                <a:ea typeface="+mn-ea"/>
                <a:cs typeface="Tinos"/>
              </a:rPr>
              <a:t>𝜆</a:t>
            </a:r>
            <a:endParaRPr kumimoji="0" sz="1800" b="0" i="0" u="none" strike="noStrike" kern="1200" cap="none" spc="0" normalizeH="0" baseline="0" noProof="0">
              <a:ln>
                <a:noFill/>
              </a:ln>
              <a:solidFill>
                <a:prstClr val="black"/>
              </a:solidFill>
              <a:effectLst/>
              <a:uLnTx/>
              <a:uFillTx/>
              <a:latin typeface="Tinos"/>
              <a:ea typeface="+mn-ea"/>
              <a:cs typeface="Tinos"/>
            </a:endParaRPr>
          </a:p>
          <a:p>
            <a:pPr marL="12700" marR="0" lvl="0" indent="0" algn="l" defTabSz="914400" rtl="0" eaLnBrk="1" fontAlgn="auto" latinLnBrk="0" hangingPunct="1">
              <a:lnSpc>
                <a:spcPct val="100000"/>
              </a:lnSpc>
              <a:spcBef>
                <a:spcPts val="409"/>
              </a:spcBef>
              <a:spcAft>
                <a:spcPts val="0"/>
              </a:spcAft>
              <a:buClrTx/>
              <a:buSzTx/>
              <a:buFontTx/>
              <a:buNone/>
              <a:tabLst/>
              <a:defRPr/>
            </a:pPr>
            <a:r>
              <a:rPr kumimoji="0" sz="1800" b="0" i="0" u="none" strike="noStrike" kern="1200" cap="none" spc="-475" normalizeH="0" baseline="0" noProof="0" dirty="0">
                <a:ln>
                  <a:noFill/>
                </a:ln>
                <a:solidFill>
                  <a:prstClr val="black"/>
                </a:solidFill>
                <a:effectLst/>
                <a:uLnTx/>
                <a:uFillTx/>
                <a:latin typeface="Tinos"/>
                <a:ea typeface="+mn-ea"/>
                <a:cs typeface="Tinos"/>
              </a:rPr>
              <a:t>𝑛</a:t>
            </a:r>
            <a:endParaRPr kumimoji="0" sz="1800" b="0" i="0" u="none" strike="noStrike" kern="1200" cap="none" spc="0" normalizeH="0" baseline="0" noProof="0">
              <a:ln>
                <a:noFill/>
              </a:ln>
              <a:solidFill>
                <a:prstClr val="black"/>
              </a:solidFill>
              <a:effectLst/>
              <a:uLnTx/>
              <a:uFillTx/>
              <a:latin typeface="Tinos"/>
              <a:ea typeface="+mn-ea"/>
              <a:cs typeface="Tinos"/>
            </a:endParaRPr>
          </a:p>
        </p:txBody>
      </p:sp>
      <p:sp>
        <p:nvSpPr>
          <p:cNvPr id="85" name="object 8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240"/>
              </a:lnSpc>
              <a:spcBef>
                <a:spcPts val="0"/>
              </a:spcBef>
              <a:spcAft>
                <a:spcPts val="0"/>
              </a:spcAft>
              <a:buClrTx/>
              <a:buSzTx/>
              <a:buFontTx/>
              <a:buNone/>
              <a:tabLst/>
              <a:defRPr/>
            </a:pPr>
            <a:r>
              <a:rPr kumimoji="0" sz="1200" b="0" i="0" u="none" strike="noStrike" kern="1200" cap="none" spc="0" normalizeH="0" baseline="0" noProof="0" dirty="0">
                <a:ln>
                  <a:noFill/>
                </a:ln>
                <a:solidFill>
                  <a:srgbClr val="888888"/>
                </a:solidFill>
                <a:effectLst/>
                <a:uLnTx/>
                <a:uFillTx/>
                <a:latin typeface="Carlito"/>
                <a:ea typeface="+mn-ea"/>
              </a:rPr>
              <a:t>54</a:t>
            </a:r>
          </a:p>
        </p:txBody>
      </p:sp>
      <p:sp>
        <p:nvSpPr>
          <p:cNvPr id="82" name="object 82"/>
          <p:cNvSpPr txBox="1"/>
          <p:nvPr/>
        </p:nvSpPr>
        <p:spPr>
          <a:xfrm>
            <a:off x="4190491" y="5312155"/>
            <a:ext cx="2016760" cy="226695"/>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tab pos="1894839" algn="l"/>
              </a:tabLst>
              <a:defRPr/>
            </a:pPr>
            <a:r>
              <a:rPr kumimoji="0" sz="1300" b="0" i="0" u="none" strike="noStrike" kern="1200" cap="none" spc="-185" normalizeH="0" baseline="0" noProof="0" dirty="0">
                <a:ln>
                  <a:noFill/>
                </a:ln>
                <a:solidFill>
                  <a:prstClr val="black"/>
                </a:solidFill>
                <a:effectLst/>
                <a:uLnTx/>
                <a:uFillTx/>
                <a:latin typeface="Tinos"/>
                <a:ea typeface="+mn-ea"/>
                <a:cs typeface="Tinos"/>
              </a:rPr>
              <a:t>𝑛</a:t>
            </a:r>
            <a:r>
              <a:rPr kumimoji="0" sz="1300" b="0" i="0" u="none" strike="noStrike" kern="1200" cap="none" spc="220" normalizeH="0" baseline="0" noProof="0" dirty="0">
                <a:ln>
                  <a:noFill/>
                </a:ln>
                <a:solidFill>
                  <a:prstClr val="black"/>
                </a:solidFill>
                <a:effectLst/>
                <a:uLnTx/>
                <a:uFillTx/>
                <a:latin typeface="Tinos"/>
                <a:ea typeface="+mn-ea"/>
                <a:cs typeface="Tinos"/>
              </a:rPr>
              <a:t>−</a:t>
            </a:r>
            <a:r>
              <a:rPr kumimoji="0" sz="1300" b="0" i="0" u="none" strike="noStrike" kern="1200" cap="none" spc="-300" normalizeH="0" baseline="0" noProof="0" dirty="0">
                <a:ln>
                  <a:noFill/>
                </a:ln>
                <a:solidFill>
                  <a:prstClr val="black"/>
                </a:solidFill>
                <a:effectLst/>
                <a:uLnTx/>
                <a:uFillTx/>
                <a:latin typeface="Tinos"/>
                <a:ea typeface="+mn-ea"/>
                <a:cs typeface="Tinos"/>
              </a:rPr>
              <a:t>𝑥</a:t>
            </a:r>
            <a:r>
              <a:rPr kumimoji="0" sz="1300" b="0" i="0" u="none" strike="noStrike" kern="1200" cap="none" spc="0" normalizeH="0" baseline="0" noProof="0" dirty="0">
                <a:ln>
                  <a:noFill/>
                </a:ln>
                <a:solidFill>
                  <a:prstClr val="black"/>
                </a:solidFill>
                <a:effectLst/>
                <a:uLnTx/>
                <a:uFillTx/>
                <a:latin typeface="Tinos"/>
                <a:ea typeface="+mn-ea"/>
                <a:cs typeface="Tinos"/>
              </a:rPr>
              <a:t>	</a:t>
            </a:r>
            <a:r>
              <a:rPr kumimoji="0" sz="1300" b="0" i="0" u="none" strike="noStrike" kern="1200" cap="none" spc="-200" normalizeH="0" baseline="0" noProof="0" dirty="0">
                <a:ln>
                  <a:noFill/>
                </a:ln>
                <a:solidFill>
                  <a:prstClr val="black"/>
                </a:solidFill>
                <a:effectLst/>
                <a:uLnTx/>
                <a:uFillTx/>
                <a:latin typeface="Tinos"/>
                <a:ea typeface="+mn-ea"/>
                <a:cs typeface="Tinos"/>
              </a:rPr>
              <a:t>𝑛</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83" name="object 83"/>
          <p:cNvSpPr txBox="1"/>
          <p:nvPr/>
        </p:nvSpPr>
        <p:spPr>
          <a:xfrm>
            <a:off x="6231890" y="5472176"/>
            <a:ext cx="65976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700" b="0" i="0" u="none" strike="noStrike" kern="1200" cap="none" spc="487" normalizeH="0" baseline="-20061" noProof="0" dirty="0">
                <a:ln>
                  <a:noFill/>
                </a:ln>
                <a:solidFill>
                  <a:prstClr val="black"/>
                </a:solidFill>
                <a:effectLst/>
                <a:uLnTx/>
                <a:uFillTx/>
                <a:latin typeface="Tinos"/>
                <a:ea typeface="+mn-ea"/>
                <a:cs typeface="Tinos"/>
              </a:rPr>
              <a:t>=</a:t>
            </a:r>
            <a:r>
              <a:rPr kumimoji="0" sz="2700" b="0" i="0" u="none" strike="noStrike" kern="1200" cap="none" spc="-7" normalizeH="0" baseline="-20061" noProof="0" dirty="0">
                <a:ln>
                  <a:noFill/>
                </a:ln>
                <a:solidFill>
                  <a:prstClr val="black"/>
                </a:solidFill>
                <a:effectLst/>
                <a:uLnTx/>
                <a:uFillTx/>
                <a:latin typeface="Tinos"/>
                <a:ea typeface="+mn-ea"/>
                <a:cs typeface="Tinos"/>
              </a:rPr>
              <a:t> </a:t>
            </a:r>
            <a:r>
              <a:rPr kumimoji="0" sz="2700" b="0" i="0" u="none" strike="noStrike" kern="1200" cap="none" spc="-209" normalizeH="0" baseline="-20061" noProof="0" dirty="0">
                <a:ln>
                  <a:noFill/>
                </a:ln>
                <a:solidFill>
                  <a:prstClr val="black"/>
                </a:solidFill>
                <a:effectLst/>
                <a:uLnTx/>
                <a:uFillTx/>
                <a:latin typeface="Tinos"/>
                <a:ea typeface="+mn-ea"/>
                <a:cs typeface="Tinos"/>
              </a:rPr>
              <a:t>𝑒</a:t>
            </a:r>
            <a:r>
              <a:rPr kumimoji="0" sz="1300" b="0" i="0" u="none" strike="noStrike" kern="1200" cap="none" spc="-140" normalizeH="0" baseline="0" noProof="0" dirty="0">
                <a:ln>
                  <a:noFill/>
                </a:ln>
                <a:solidFill>
                  <a:prstClr val="black"/>
                </a:solidFill>
                <a:effectLst/>
                <a:uLnTx/>
                <a:uFillTx/>
                <a:latin typeface="Tinos"/>
                <a:ea typeface="+mn-ea"/>
                <a:cs typeface="Tinos"/>
              </a:rPr>
              <a:t>−𝑘</a:t>
            </a:r>
            <a:endParaRPr kumimoji="0" sz="1300" b="0" i="0" u="none" strike="noStrike" kern="1200" cap="none" spc="0" normalizeH="0" baseline="0" noProof="0">
              <a:ln>
                <a:noFill/>
              </a:ln>
              <a:solidFill>
                <a:prstClr val="black"/>
              </a:solidFill>
              <a:effectLst/>
              <a:uLnTx/>
              <a:uFillTx/>
              <a:latin typeface="Tinos"/>
              <a:ea typeface="+mn-ea"/>
              <a:cs typeface="Tinos"/>
            </a:endParaRPr>
          </a:p>
        </p:txBody>
      </p:sp>
      <p:sp>
        <p:nvSpPr>
          <p:cNvPr id="84" name="object 84"/>
          <p:cNvSpPr txBox="1"/>
          <p:nvPr/>
        </p:nvSpPr>
        <p:spPr>
          <a:xfrm>
            <a:off x="2466594" y="5996736"/>
            <a:ext cx="48901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rlito"/>
                <a:ea typeface="+mn-ea"/>
                <a:cs typeface="Carlito"/>
              </a:rPr>
              <a:t>(this is </a:t>
            </a:r>
            <a:r>
              <a:rPr kumimoji="0" sz="1800" b="0" i="0" u="none" strike="noStrike" kern="1200" cap="none" spc="0" normalizeH="0" baseline="0" noProof="0" dirty="0">
                <a:ln>
                  <a:noFill/>
                </a:ln>
                <a:solidFill>
                  <a:prstClr val="black"/>
                </a:solidFill>
                <a:effectLst/>
                <a:uLnTx/>
                <a:uFillTx/>
                <a:latin typeface="Carlito"/>
                <a:ea typeface="+mn-ea"/>
                <a:cs typeface="Carlito"/>
              </a:rPr>
              <a:t>a </a:t>
            </a:r>
            <a:r>
              <a:rPr kumimoji="0" sz="1800" b="0" i="0" u="none" strike="noStrike" kern="1200" cap="none" spc="-10" normalizeH="0" baseline="0" noProof="0" dirty="0">
                <a:ln>
                  <a:noFill/>
                </a:ln>
                <a:solidFill>
                  <a:prstClr val="black"/>
                </a:solidFill>
                <a:effectLst/>
                <a:uLnTx/>
                <a:uFillTx/>
                <a:latin typeface="Carlito"/>
                <a:ea typeface="+mn-ea"/>
                <a:cs typeface="Carlito"/>
              </a:rPr>
              <a:t>standard result </a:t>
            </a:r>
            <a:r>
              <a:rPr kumimoji="0" sz="1800" b="0" i="0" u="none" strike="noStrike" kern="1200" cap="none" spc="-5" normalizeH="0" baseline="0" noProof="0" dirty="0">
                <a:ln>
                  <a:noFill/>
                </a:ln>
                <a:solidFill>
                  <a:prstClr val="black"/>
                </a:solidFill>
                <a:effectLst/>
                <a:uLnTx/>
                <a:uFillTx/>
                <a:latin typeface="Carlito"/>
                <a:ea typeface="+mn-ea"/>
                <a:cs typeface="Carlito"/>
              </a:rPr>
              <a:t>which </a:t>
            </a:r>
            <a:r>
              <a:rPr kumimoji="0" sz="1800" b="0" i="0" u="none" strike="noStrike" kern="1200" cap="none" spc="-10" normalizeH="0" baseline="0" noProof="0" dirty="0">
                <a:ln>
                  <a:noFill/>
                </a:ln>
                <a:solidFill>
                  <a:prstClr val="black"/>
                </a:solidFill>
                <a:effectLst/>
                <a:uLnTx/>
                <a:uFillTx/>
                <a:latin typeface="Carlito"/>
                <a:ea typeface="+mn-ea"/>
                <a:cs typeface="Carlito"/>
              </a:rPr>
              <a:t>we won’t </a:t>
            </a:r>
            <a:r>
              <a:rPr kumimoji="0" sz="1800" b="0" i="0" u="none" strike="noStrike" kern="1200" cap="none" spc="-15" normalizeH="0" baseline="0" noProof="0" dirty="0">
                <a:ln>
                  <a:noFill/>
                </a:ln>
                <a:solidFill>
                  <a:prstClr val="black"/>
                </a:solidFill>
                <a:effectLst/>
                <a:uLnTx/>
                <a:uFillTx/>
                <a:latin typeface="Carlito"/>
                <a:ea typeface="+mn-ea"/>
                <a:cs typeface="Carlito"/>
              </a:rPr>
              <a:t>prove</a:t>
            </a:r>
            <a:r>
              <a:rPr kumimoji="0" sz="1800" b="0" i="0" u="none" strike="noStrike" kern="1200" cap="none" spc="85" normalizeH="0" baseline="0" noProof="0" dirty="0">
                <a:ln>
                  <a:noFill/>
                </a:ln>
                <a:solidFill>
                  <a:prstClr val="black"/>
                </a:solidFill>
                <a:effectLst/>
                <a:uLnTx/>
                <a:uFillTx/>
                <a:latin typeface="Carlito"/>
                <a:ea typeface="+mn-ea"/>
                <a:cs typeface="Carlito"/>
              </a:rPr>
              <a:t> </a:t>
            </a:r>
            <a:r>
              <a:rPr kumimoji="0" sz="1800" b="0" i="0" u="none" strike="noStrike" kern="1200" cap="none" spc="-5" normalizeH="0" baseline="0" noProof="0" dirty="0">
                <a:ln>
                  <a:noFill/>
                </a:ln>
                <a:solidFill>
                  <a:prstClr val="black"/>
                </a:solidFill>
                <a:effectLst/>
                <a:uLnTx/>
                <a:uFillTx/>
                <a:latin typeface="Carlito"/>
                <a:ea typeface="+mn-ea"/>
                <a:cs typeface="Carlito"/>
              </a:rPr>
              <a:t>here)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Continuous Random Variables</a:t>
            </a:r>
          </a:p>
        </p:txBody>
      </p:sp>
      <p:cxnSp>
        <p:nvCxnSpPr>
          <p:cNvPr id="8" name="Straight Connector 7"/>
          <p:cNvCxnSpPr/>
          <p:nvPr/>
        </p:nvCxnSpPr>
        <p:spPr>
          <a:xfrm>
            <a:off x="0" y="1268760"/>
            <a:ext cx="91440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928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56,-220332870,C:\Documents and Settings\bokkasam\Desktop\5013Jan2005\OLT1.pp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3280</TotalTime>
  <Words>49988</Words>
  <Application>Microsoft Office PowerPoint</Application>
  <PresentationFormat>On-screen Show (4:3)</PresentationFormat>
  <Paragraphs>8185</Paragraphs>
  <Slides>685</Slides>
  <Notes>208</Notes>
  <HiddenSlides>6</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5</vt:i4>
      </vt:variant>
      <vt:variant>
        <vt:lpstr>Slide Titles</vt:lpstr>
      </vt:variant>
      <vt:variant>
        <vt:i4>685</vt:i4>
      </vt:variant>
    </vt:vector>
  </HeadingPairs>
  <TitlesOfParts>
    <vt:vector size="709" baseType="lpstr">
      <vt:lpstr>Albertus Extra Bold</vt:lpstr>
      <vt:lpstr>Arial</vt:lpstr>
      <vt:lpstr>Arial Narrow</vt:lpstr>
      <vt:lpstr>Arimo</vt:lpstr>
      <vt:lpstr>Book Antiqua</vt:lpstr>
      <vt:lpstr>Calibri</vt:lpstr>
      <vt:lpstr>Cambria Math</vt:lpstr>
      <vt:lpstr>Carlito</vt:lpstr>
      <vt:lpstr>Century</vt:lpstr>
      <vt:lpstr>Comic Sans MS</vt:lpstr>
      <vt:lpstr>Symbol</vt:lpstr>
      <vt:lpstr>Tahoma</vt:lpstr>
      <vt:lpstr>Times</vt:lpstr>
      <vt:lpstr>Times New Roman</vt:lpstr>
      <vt:lpstr>Tinos</vt:lpstr>
      <vt:lpstr>Wingdings</vt:lpstr>
      <vt:lpstr>WWPI01</vt:lpstr>
      <vt:lpstr>Office Theme</vt:lpstr>
      <vt:lpstr>1_Office Theme</vt:lpstr>
      <vt:lpstr>Equation</vt:lpstr>
      <vt:lpstr>Chart</vt:lpstr>
      <vt:lpstr>Picture</vt:lpstr>
      <vt:lpstr>Worksheet</vt:lpstr>
      <vt:lpstr>Document</vt:lpstr>
      <vt:lpstr>Introduction to Statistical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Algebra of Events</vt:lpstr>
      <vt:lpstr>Alebra of Events Continued</vt:lpstr>
      <vt:lpstr>Algebra of Events continued…</vt:lpstr>
      <vt:lpstr>Seven Axioms of Algebra of Events</vt:lpstr>
      <vt:lpstr>Some Derivable Relations</vt:lpstr>
      <vt:lpstr>Mutually Exclusive and Collectively Exhaustive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Steroids(quick review)</vt:lpstr>
      <vt:lpstr>Monty Hall</vt:lpstr>
      <vt:lpstr>Explanations </vt:lpstr>
      <vt:lpstr>Random Variables</vt:lpstr>
      <vt:lpstr>PowerPoint Presentation</vt:lpstr>
      <vt:lpstr>Discrete Random Variables</vt:lpstr>
      <vt:lpstr>Variables and Random Variables</vt:lpstr>
      <vt:lpstr>Is it a discrete random variable?</vt:lpstr>
      <vt:lpstr>Probability Distributions vs Probability Functions</vt:lpstr>
      <vt:lpstr>Example</vt:lpstr>
      <vt:lpstr>Question</vt:lpstr>
      <vt:lpstr>Exercise (Solve Now)</vt:lpstr>
      <vt:lpstr>Exercise</vt:lpstr>
      <vt:lpstr>Probabilities of ranges of values</vt:lpstr>
      <vt:lpstr>Cumulative Distribution Function (CDF)</vt:lpstr>
      <vt:lpstr>Example</vt:lpstr>
      <vt:lpstr>CDF</vt:lpstr>
      <vt:lpstr>Questions</vt:lpstr>
      <vt:lpstr>Expected Value, E[X]</vt:lpstr>
      <vt:lpstr>Quick-fire E[X]</vt:lpstr>
      <vt:lpstr>Harder Example</vt:lpstr>
      <vt:lpstr>To 𝐸 𝑋2 and beyond</vt:lpstr>
      <vt:lpstr>PowerPoint Presentation</vt:lpstr>
      <vt:lpstr>Questions</vt:lpstr>
      <vt:lpstr>Exercise</vt:lpstr>
      <vt:lpstr>Example</vt:lpstr>
      <vt:lpstr>The Binomial Probability  Distribution</vt:lpstr>
      <vt:lpstr>Binomial Distribution</vt:lpstr>
      <vt:lpstr>Notation for the pdf of a Binomial  random variable</vt:lpstr>
      <vt:lpstr>Example</vt:lpstr>
      <vt:lpstr>Notation for the cdf of a Binomial  random variable</vt:lpstr>
      <vt:lpstr>Example</vt:lpstr>
      <vt:lpstr>Example</vt:lpstr>
      <vt:lpstr>Hypergeometric and negative Binomial  Distributions</vt:lpstr>
      <vt:lpstr>The Hypergeometric Distribution</vt:lpstr>
      <vt:lpstr>The Hypergeometric Distribution</vt:lpstr>
      <vt:lpstr>Hypergeometric Mean and Variance</vt:lpstr>
      <vt:lpstr>Poisson Distribution</vt:lpstr>
      <vt:lpstr>What is the Poisson Distribution?</vt:lpstr>
      <vt:lpstr>How does it arise?</vt:lpstr>
      <vt:lpstr>How does it arise?</vt:lpstr>
      <vt:lpstr>How does it arise?</vt:lpstr>
      <vt:lpstr>Examples</vt:lpstr>
      <vt:lpstr>Mean and Variance</vt:lpstr>
      <vt:lpstr>Properties of Poisson Distribution</vt:lpstr>
      <vt:lpstr>Poisson or not Poisson?</vt:lpstr>
      <vt:lpstr>General Questions</vt:lpstr>
      <vt:lpstr>Test Your Understanding</vt:lpstr>
      <vt:lpstr>Exercise 2</vt:lpstr>
      <vt:lpstr>Approximating a Binomial using a Poisson</vt:lpstr>
      <vt:lpstr>Why would we want to approximate?</vt:lpstr>
      <vt:lpstr>Quickfire</vt:lpstr>
      <vt:lpstr>Exercise 3</vt:lpstr>
      <vt:lpstr>Summary so far…</vt:lpstr>
      <vt:lpstr>APPENDIX: Proof of Poisson Probability Function</vt:lpstr>
      <vt:lpstr>Continuous Random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Statistical Methods</vt:lpstr>
      <vt:lpstr>PowerPoint Presentation</vt:lpstr>
      <vt:lpstr>PowerPoint Presentation</vt:lpstr>
      <vt:lpstr>Learning Objective </vt:lpstr>
      <vt:lpstr>Sampling Distributions</vt:lpstr>
      <vt:lpstr>Sampling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Central Limit Theorem</vt:lpstr>
      <vt:lpstr>The Central Limit Theorem Applies to Sampling Distributions from Any Population</vt:lpstr>
      <vt:lpstr>The Central Limit Theorem  (Example)</vt:lpstr>
      <vt:lpstr>Student’s t Distribution</vt:lpstr>
      <vt:lpstr>PowerPoint Presentation</vt:lpstr>
      <vt:lpstr>PowerPoint Presentation</vt:lpstr>
      <vt:lpstr> Sampling Distribution of the Sample Mean</vt:lpstr>
      <vt:lpstr> Sampling Distribution of the Sample Mean</vt:lpstr>
      <vt:lpstr>The Sampling Distribution of the Sample Proportion,</vt:lpstr>
      <vt:lpstr>Normal approximation to the Binomial</vt:lpstr>
      <vt:lpstr>PowerPoint Presentation</vt:lpstr>
      <vt:lpstr>PowerPoint Presentation</vt:lpstr>
      <vt:lpstr>PowerPoint Presentation</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Sample Hypothesis Testing</vt:lpstr>
      <vt:lpstr>Two Sample Hypothesis Testing</vt:lpstr>
      <vt:lpstr>Two Sample z-Test</vt:lpstr>
      <vt:lpstr>Two Sample z-Test</vt:lpstr>
      <vt:lpstr>Two Sample z-Test</vt:lpstr>
      <vt:lpstr>Two Sample z-Test for the Means</vt:lpstr>
      <vt:lpstr>Two Sample z-Test for the Means</vt:lpstr>
      <vt:lpstr>Two Sample z-Test for the Means</vt:lpstr>
      <vt:lpstr>Two Sample z-Test for the Means</vt:lpstr>
      <vt:lpstr>§ 8.2</vt:lpstr>
      <vt:lpstr>Two Sample t-Test</vt:lpstr>
      <vt:lpstr>Two Sample t-Test</vt:lpstr>
      <vt:lpstr>Two Sample t-Test</vt:lpstr>
      <vt:lpstr>Normal or t-Distribution?</vt:lpstr>
      <vt:lpstr>Two Sample t-Test for the Means</vt:lpstr>
      <vt:lpstr>Two Sample t-Test for the Means</vt:lpstr>
      <vt:lpstr>Two Sample t-Test for the Means</vt:lpstr>
      <vt:lpstr>Two Sample t-Test for the Means</vt:lpstr>
      <vt:lpstr>Two Sample t-Test for the Means</vt:lpstr>
      <vt:lpstr>§ 8.4</vt:lpstr>
      <vt:lpstr>Two Sample z-Test for Proportions</vt:lpstr>
      <vt:lpstr>Two Sample z-Test for Proportions</vt:lpstr>
      <vt:lpstr>Two Sample z-Test for Proportions</vt:lpstr>
      <vt:lpstr>Two Sample z-Test for Proportions</vt:lpstr>
      <vt:lpstr>Two Sample z-Test for Proportions</vt:lpstr>
      <vt:lpstr>Two Sample z-Test for Proportions</vt:lpstr>
      <vt:lpstr>PowerPoint Presentation</vt:lpstr>
      <vt:lpstr>Two Sample z-Test for Proportions</vt:lpstr>
      <vt:lpstr>PowerPoint Presentation</vt:lpstr>
      <vt:lpstr>Introduction to Statistical Methods</vt:lpstr>
      <vt:lpstr>PowerPoint Presentation</vt:lpstr>
      <vt:lpstr> </vt:lpstr>
      <vt:lpstr>The Question</vt:lpstr>
      <vt:lpstr>Scatterplots</vt:lpstr>
      <vt:lpstr>Direct Relationship</vt:lpstr>
      <vt:lpstr>Inverse Relationship</vt:lpstr>
      <vt:lpstr>An Example</vt:lpstr>
      <vt:lpstr>Trend?</vt:lpstr>
      <vt:lpstr>Smoking and BP</vt:lpstr>
      <vt:lpstr>Heart Disease and Cigarettes</vt:lpstr>
      <vt:lpstr>The Data</vt:lpstr>
      <vt:lpstr>Scatterplot of Heart Disease</vt:lpstr>
      <vt:lpstr>PowerPoint Presentation</vt:lpstr>
      <vt:lpstr>What Does the Scatterplot Show?</vt:lpstr>
      <vt:lpstr>PowerPoint Presentation</vt:lpstr>
      <vt:lpstr>What is regression?</vt:lpstr>
      <vt:lpstr>What is regression?</vt:lpstr>
      <vt:lpstr>Linear Regression</vt:lpstr>
      <vt:lpstr>Linear Regression: Parts</vt:lpstr>
      <vt:lpstr>An Example</vt:lpstr>
      <vt:lpstr>The Data</vt:lpstr>
      <vt:lpstr>PowerPoint Presentation</vt:lpstr>
      <vt:lpstr>Linear Regression</vt:lpstr>
      <vt:lpstr>Regression Line</vt:lpstr>
      <vt:lpstr>Regression Coefficients</vt:lpstr>
      <vt:lpstr>PowerPoint Presentation</vt:lpstr>
      <vt:lpstr>PowerPoint Presentation</vt:lpstr>
      <vt:lpstr>           Regression (Normal) Equation</vt:lpstr>
      <vt:lpstr>     Regression Equation / Line when Deviation taken from Arithmetic Mean </vt:lpstr>
      <vt:lpstr>     Regression Equation / Line when Deviation taken from Arithmetic Mean </vt:lpstr>
      <vt:lpstr>Regression Picture</vt:lpstr>
      <vt:lpstr>Regression Coefficients</vt:lpstr>
      <vt:lpstr>Making a Prediction</vt:lpstr>
      <vt:lpstr>Accuracy of Prediction</vt:lpstr>
      <vt:lpstr>PowerPoint Presentation</vt:lpstr>
      <vt:lpstr>Residuals</vt:lpstr>
      <vt:lpstr>Minimizing Residuals</vt:lpstr>
      <vt:lpstr>Regression Line:  A Mathematical Definition</vt:lpstr>
      <vt:lpstr>Summarizing Errors of Prediction</vt:lpstr>
      <vt:lpstr>Standard Error of Estimate</vt:lpstr>
      <vt:lpstr>The Least Squares (Regression) Line</vt:lpstr>
      <vt:lpstr>The Least Squares (Regression) Line</vt:lpstr>
      <vt:lpstr>Example</vt:lpstr>
      <vt:lpstr>  Example:</vt:lpstr>
      <vt:lpstr>The Simple Linear Regression Line</vt:lpstr>
      <vt:lpstr>PowerPoint Presentation</vt:lpstr>
      <vt:lpstr>Correlation Revisited</vt:lpstr>
      <vt:lpstr>Types of Correlation</vt:lpstr>
      <vt:lpstr>Covariance</vt:lpstr>
      <vt:lpstr>Calculating by hand…</vt:lpstr>
      <vt:lpstr>Simpler calculation formula…</vt:lpstr>
      <vt:lpstr>Correlation Coefficient</vt:lpstr>
      <vt:lpstr>PowerPoint Presentation</vt:lpstr>
      <vt:lpstr>The Nature of Correlation</vt:lpstr>
      <vt:lpstr>Example</vt:lpstr>
      <vt:lpstr>Example</vt:lpstr>
      <vt:lpstr>Correlation Coefficient</vt:lpstr>
      <vt:lpstr>Calculation for Example</vt:lpstr>
      <vt:lpstr>Example</vt:lpstr>
      <vt:lpstr>The Pearson Product Moment Correlation Coefficient</vt:lpstr>
      <vt:lpstr>PowerPoint Presentation</vt:lpstr>
      <vt:lpstr>Assumptions of Pearson’s             Correlation Coefficient </vt:lpstr>
      <vt:lpstr>Advantages of Pearson’s Coefficient </vt:lpstr>
      <vt:lpstr>Limitation of Pearson’s Coefficient</vt:lpstr>
      <vt:lpstr>    Coefficient of Determination</vt:lpstr>
      <vt:lpstr>  Coefficient of Determination</vt:lpstr>
      <vt:lpstr>Coefficient of Determination: An example</vt:lpstr>
      <vt:lpstr>PowerPoint Presentation</vt:lpstr>
      <vt:lpstr>Logistic Regression</vt:lpstr>
      <vt:lpstr>Multiple Regression </vt:lpstr>
      <vt:lpstr>Introduction to Statistical Methods</vt:lpstr>
      <vt:lpstr>PowerPoint Presentation</vt:lpstr>
      <vt:lpstr>PowerPoint Presentation</vt:lpstr>
      <vt:lpstr>Regression Coefficients</vt:lpstr>
      <vt:lpstr>Regression Picture</vt:lpstr>
      <vt:lpstr>Assessing Model Adequacy</vt:lpstr>
      <vt:lpstr>Residuals and Standardized Residuals</vt:lpstr>
      <vt:lpstr>Residuals and Standardized Residuals</vt:lpstr>
      <vt:lpstr>The standardized residuals </vt:lpstr>
      <vt:lpstr>Example</vt:lpstr>
      <vt:lpstr>Diagnostic Plots</vt:lpstr>
      <vt:lpstr>PowerPoint Presentation</vt:lpstr>
      <vt:lpstr>Difficulties and Remedies</vt:lpstr>
      <vt:lpstr>weighted least square</vt:lpstr>
      <vt:lpstr>Regression with Transformed Variables</vt:lpstr>
      <vt:lpstr>Regression with Transformed Variables</vt:lpstr>
      <vt:lpstr>Regression with Transformed Variables</vt:lpstr>
      <vt:lpstr>Regression with Transformed Variables</vt:lpstr>
      <vt:lpstr>Polynomial Regression</vt:lpstr>
      <vt:lpstr>PowerPoint Presentation</vt:lpstr>
      <vt:lpstr>Logistic Regression</vt:lpstr>
      <vt:lpstr>Multiple Regression </vt:lpstr>
      <vt:lpstr>Forcasting </vt:lpstr>
      <vt:lpstr>PowerPoint Presentation</vt:lpstr>
      <vt:lpstr>Outline</vt:lpstr>
      <vt:lpstr>Outline – Continued</vt:lpstr>
      <vt:lpstr>Outline – Continued</vt:lpstr>
      <vt:lpstr>Outline – Continued</vt:lpstr>
      <vt:lpstr>Outline – Continued</vt:lpstr>
      <vt:lpstr>Outline – Continued</vt:lpstr>
      <vt:lpstr>Outline – Continued</vt:lpstr>
      <vt:lpstr>Learning Objectives</vt:lpstr>
      <vt:lpstr>Learning Objectives</vt:lpstr>
      <vt:lpstr>Forecasting at Disney World</vt:lpstr>
      <vt:lpstr>Forecasting at Disney World</vt:lpstr>
      <vt:lpstr>Forecasting at Disney World</vt:lpstr>
      <vt:lpstr>Forecasting at Disney World</vt:lpstr>
      <vt:lpstr>What is Forecasting?</vt:lpstr>
      <vt:lpstr>PowerPoint Presentation</vt:lpstr>
      <vt:lpstr>Forecasting Time Horizons</vt:lpstr>
      <vt:lpstr>Distinguishing Differences between Medium and Long range forecasts from Small range</vt:lpstr>
      <vt:lpstr>Influence of Product Life Cycle</vt:lpstr>
      <vt:lpstr>Product Life Cycle</vt:lpstr>
      <vt:lpstr>Product Life Cycle</vt:lpstr>
      <vt:lpstr>Types of Forecasts</vt:lpstr>
      <vt:lpstr>Strategic Importance of Forecasting</vt:lpstr>
      <vt:lpstr>Seven Steps in Forecasting</vt:lpstr>
      <vt:lpstr>PowerPoint Presentation</vt:lpstr>
      <vt:lpstr>The Realities!</vt:lpstr>
      <vt:lpstr>Forecasting Approaches</vt:lpstr>
      <vt:lpstr>Forecasting Approaches</vt:lpstr>
      <vt:lpstr>Overview of Qualitative Methods</vt:lpstr>
      <vt:lpstr>Overview of Qualitative Methods</vt:lpstr>
      <vt:lpstr>Jury of Executive Opinion</vt:lpstr>
      <vt:lpstr>Delphi Method</vt:lpstr>
      <vt:lpstr>Sales Force Composite</vt:lpstr>
      <vt:lpstr>Consumer Market Survey</vt:lpstr>
      <vt:lpstr>Overview of Quantitative Approaches</vt:lpstr>
      <vt:lpstr>Time Series Forecasting</vt:lpstr>
      <vt:lpstr>Time Series Components</vt:lpstr>
      <vt:lpstr>PowerPoint Presentation</vt:lpstr>
      <vt:lpstr>Components of Demand</vt:lpstr>
      <vt:lpstr>Trend Component</vt:lpstr>
      <vt:lpstr>Seasonal Component</vt:lpstr>
      <vt:lpstr>Cyclical Component</vt:lpstr>
      <vt:lpstr>Random Component</vt:lpstr>
      <vt:lpstr>Naive Approach</vt:lpstr>
      <vt:lpstr>Moving Average Method</vt:lpstr>
      <vt:lpstr>Moving Average Example</vt:lpstr>
      <vt:lpstr>Graph of Moving Average</vt:lpstr>
      <vt:lpstr>PowerPoint Presentation</vt:lpstr>
      <vt:lpstr>PowerPoint Presentation</vt:lpstr>
      <vt:lpstr>PowerPoint Presentation</vt:lpstr>
      <vt:lpstr>Weighted Moving Average</vt:lpstr>
      <vt:lpstr>Weighted Moving Average</vt:lpstr>
      <vt:lpstr>PowerPoint Presentation</vt:lpstr>
      <vt:lpstr>PowerPoint Presentation</vt:lpstr>
      <vt:lpstr>Potential Problems With  Moving Average</vt:lpstr>
      <vt:lpstr>Moving Average And  Weighted Moving Average</vt:lpstr>
      <vt:lpstr>Exponential Smoothing</vt:lpstr>
      <vt:lpstr>PowerPoint Presentation</vt:lpstr>
      <vt:lpstr>Exponential Smoothing</vt:lpstr>
      <vt:lpstr>PowerPoint Presentation</vt:lpstr>
      <vt:lpstr>Exponential Smoothing Example</vt:lpstr>
      <vt:lpstr>Exponential Smoothing Example</vt:lpstr>
      <vt:lpstr>Exponential Smoothing Example</vt:lpstr>
      <vt:lpstr>PowerPoint Presentation</vt:lpstr>
      <vt:lpstr>PowerPoint Presentation</vt:lpstr>
      <vt:lpstr>PowerPoint Presentation</vt:lpstr>
      <vt:lpstr>Effect of   Smoothing Constants</vt:lpstr>
      <vt:lpstr>Impact of Different </vt:lpstr>
      <vt:lpstr>Impact of Different </vt:lpstr>
      <vt:lpstr>PowerPoint Presentation</vt:lpstr>
      <vt:lpstr>Choosing </vt:lpstr>
      <vt:lpstr>Common Measures of Error</vt:lpstr>
      <vt:lpstr>Common Measures of Error</vt:lpstr>
      <vt:lpstr>PowerPoint Presentation</vt:lpstr>
      <vt:lpstr>Comparison of Forecast Error </vt:lpstr>
      <vt:lpstr>PowerPoint Presentation</vt:lpstr>
      <vt:lpstr>Comparison of Forecast Error </vt:lpstr>
      <vt:lpstr>PowerPoint Presentation</vt:lpstr>
      <vt:lpstr>PowerPoint Presentation</vt:lpstr>
      <vt:lpstr>PowerPoint Presentation</vt:lpstr>
      <vt:lpstr>Comparison of Forecast Error </vt:lpstr>
      <vt:lpstr>PowerPoint Presentation</vt:lpstr>
      <vt:lpstr>PowerPoint Presentation</vt:lpstr>
      <vt:lpstr>PowerPoint Presentation</vt:lpstr>
      <vt:lpstr>Comparison of Forecast Error </vt:lpstr>
      <vt:lpstr>PowerPoint Presentation</vt:lpstr>
      <vt:lpstr>Comparison of Forecast Error </vt:lpstr>
      <vt:lpstr>PowerPoint Presentation</vt:lpstr>
      <vt:lpstr>PowerPoint Presentation</vt:lpstr>
      <vt:lpstr>PowerPoint Presentation</vt:lpstr>
      <vt:lpstr>PowerPoint Presentation</vt:lpstr>
      <vt:lpstr>Exponential Smoothing with Trend Adjustment</vt:lpstr>
      <vt:lpstr>PowerPoint Presentation</vt:lpstr>
      <vt:lpstr>Exponential Smoothing with Trend Adjustment</vt:lpstr>
      <vt:lpstr>PowerPoint Presentation</vt:lpstr>
      <vt:lpstr>Exponential Smoothing with Trend Adjustment Example</vt:lpstr>
      <vt:lpstr>Exponential Smoothing with Trend Adjustment Example</vt:lpstr>
      <vt:lpstr>Exponential Smoothing with Trend Adjustment Example</vt:lpstr>
      <vt:lpstr>Exponential Smoothing with Trend Adjustment Example</vt:lpstr>
      <vt:lpstr>Exponential Smoothing with Trend Adjustment Example</vt:lpstr>
      <vt:lpstr>PowerPoint Presentation</vt:lpstr>
      <vt:lpstr>Exponential Smoothing with Trend Adjustment Example</vt:lpstr>
      <vt:lpstr>PowerPoint Presentation</vt:lpstr>
      <vt:lpstr>Trend Projections</vt:lpstr>
      <vt:lpstr>Least Squares Method</vt:lpstr>
      <vt:lpstr>Least Squares Method</vt:lpstr>
      <vt:lpstr>Least Squares Method</vt:lpstr>
      <vt:lpstr>PowerPoint Presentation</vt:lpstr>
      <vt:lpstr>Least Squares Example</vt:lpstr>
      <vt:lpstr>Least Squares Example</vt:lpstr>
      <vt:lpstr>Least Squares Example</vt:lpstr>
      <vt:lpstr>PowerPoint Presentation</vt:lpstr>
      <vt:lpstr>PowerPoint Presentation</vt:lpstr>
      <vt:lpstr>PowerPoint Presentation</vt:lpstr>
      <vt:lpstr>PowerPoint Presentation</vt:lpstr>
      <vt:lpstr>Least Squares Requirements</vt:lpstr>
      <vt:lpstr>PowerPoint Presentation</vt:lpstr>
      <vt:lpstr>Seasonal Variations In Data</vt:lpstr>
      <vt:lpstr>Seasonal Variations In Data</vt:lpstr>
      <vt:lpstr>PowerPoint Presentation</vt:lpstr>
      <vt:lpstr>Seasonal Index Example</vt:lpstr>
      <vt:lpstr>Seasonal Index Example</vt:lpstr>
      <vt:lpstr>Seasonal Index Example</vt:lpstr>
      <vt:lpstr>PowerPoint Presentation</vt:lpstr>
      <vt:lpstr>Seasonal Index Example</vt:lpstr>
      <vt:lpstr>Seasonal Index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White Noise</vt:lpstr>
      <vt:lpstr>PowerPoint Presentation</vt:lpstr>
      <vt:lpstr>PowerPoint Presentation</vt:lpstr>
      <vt:lpstr>PowerPoint Presentation</vt:lpstr>
      <vt:lpstr>PowerPoint Presentation</vt:lpstr>
      <vt:lpstr>Stationary Processes</vt:lpstr>
      <vt:lpstr>PowerPoint Presentation</vt:lpstr>
      <vt:lpstr>PowerPoint Presentation</vt:lpstr>
      <vt:lpstr>Inference from ACF &amp; PACF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&amp; STATISTICS </vt:lpstr>
      <vt:lpstr>PowerPoint Presentation</vt:lpstr>
      <vt:lpstr>PowerPoint Presentation</vt:lpstr>
      <vt:lpstr>Multiple Random Variables and Joint Distributions</vt:lpstr>
      <vt:lpstr>PowerPoint Presentation</vt:lpstr>
      <vt:lpstr>Marginal Distribution</vt:lpstr>
      <vt:lpstr>Conditional Distribution</vt:lpstr>
      <vt:lpstr>Jointly distributed Random variables</vt:lpstr>
      <vt:lpstr>PowerPoint Presentation</vt:lpstr>
      <vt:lpstr>PowerPoint Presentation</vt:lpstr>
      <vt:lpstr>PowerPoint Presentation</vt:lpstr>
      <vt:lpstr>Table: p(x,y)</vt:lpstr>
      <vt:lpstr>Bar graph: p(x,y)</vt:lpstr>
      <vt:lpstr>PowerPoint Presentation</vt:lpstr>
      <vt:lpstr>Marginal and conditional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p(x,y)</vt:lpstr>
      <vt:lpstr>PowerPoint Presentation</vt:lpstr>
      <vt:lpstr>Conditional Distributions</vt:lpstr>
      <vt:lpstr>PowerPoint Presentation</vt:lpstr>
      <vt:lpstr>PowerPoint Presentation</vt:lpstr>
      <vt:lpstr>PowerPoint Presentation</vt:lpstr>
      <vt:lpstr>PowerPoint Presentation</vt:lpstr>
      <vt:lpstr>PowerPoint Presentation</vt:lpstr>
      <vt:lpstr>PowerPoint Presentation</vt:lpstr>
      <vt:lpstr>Example</vt:lpstr>
      <vt:lpstr>Solution</vt:lpstr>
      <vt:lpstr>p(x,y) - Table</vt:lpstr>
      <vt:lpstr>PowerPoint Presentation</vt:lpstr>
      <vt:lpstr>PowerPoint Presentation</vt:lpstr>
      <vt:lpstr>PowerPoint Presentation</vt:lpstr>
      <vt:lpstr>PowerPoint Presentation</vt:lpstr>
      <vt:lpstr>Summary Discrete Random Variables</vt:lpstr>
      <vt:lpstr>PowerPoint Presentation</vt:lpstr>
      <vt:lpstr>Continuous Random Variables</vt:lpstr>
      <vt:lpstr>PowerPoint Presentation</vt:lpstr>
      <vt:lpstr>PowerPoint Presentation</vt:lpstr>
      <vt:lpstr>Multiple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 over non rectangular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Random Variables</vt:lpstr>
      <vt:lpstr>PowerPoint Presentation</vt:lpstr>
      <vt:lpstr>PowerPoint Presentation</vt:lpstr>
      <vt:lpstr>PowerPoint Presentation</vt:lpstr>
      <vt:lpstr>PowerPoint Presentation</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dc:title>
  <dc:creator>Administrator</dc:creator>
  <cp:lastModifiedBy>Neha Tripathi</cp:lastModifiedBy>
  <cp:revision>311</cp:revision>
  <cp:lastPrinted>2018-03-31T08:39:43Z</cp:lastPrinted>
  <dcterms:created xsi:type="dcterms:W3CDTF">2006-08-16T00:00:00Z</dcterms:created>
  <dcterms:modified xsi:type="dcterms:W3CDTF">2020-07-04T08:42:23Z</dcterms:modified>
</cp:coreProperties>
</file>